
<file path=[Content_Types].xml><?xml version="1.0" encoding="utf-8"?>
<Types xmlns="http://schemas.openxmlformats.org/package/2006/content-types">
  <Default Extension="bin" ContentType="application/vnd.openxmlformats-officedocument.oleObject"/>
  <Default Extension="jpeg" ContentType="image/jpeg"/>
  <Default Extension="png" ContentType="image/png"/>
  <Default Extension="rels" ContentType="application/vnd.openxmlformats-package.relationships+xml"/>
  <Default Extension="wmf" ContentType="image/x-wmf"/>
  <Default Extension="xml" ContentType="application/xml"/>
  <Override PartName="/word/document.xml" ContentType="application/vnd.openxmlformats-officedocument.wordprocessingml.document.main+xml"/>
  <Override PartName="/word/customizations.xml" ContentType="application/vnd.ms-word.keyMapCustomizations+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customXml/itemProps8.xml" ContentType="application/vnd.openxmlformats-officedocument.customXmlProperties+xml"/>
  <Override PartName="/customXml/itemProps9.xml" ContentType="application/vnd.openxmlformats-officedocument.customXmlProperties+xml"/>
  <Override PartName="/customXml/itemProps10.xml" ContentType="application/vnd.openxmlformats-officedocument.customXmlProperties+xml"/>
  <Override PartName="/customXml/itemProps11.xml" ContentType="application/vnd.openxmlformats-officedocument.customXmlProperties+xml"/>
  <Override PartName="/customXml/itemProps12.xml" ContentType="application/vnd.openxmlformats-officedocument.customXmlProperties+xml"/>
  <Override PartName="/customXml/itemProps13.xml" ContentType="application/vnd.openxmlformats-officedocument.customXmlProperties+xml"/>
  <Override PartName="/customXml/itemProps14.xml" ContentType="application/vnd.openxmlformats-officedocument.customXmlProperties+xml"/>
  <Override PartName="/customXml/itemProps15.xml" ContentType="application/vnd.openxmlformats-officedocument.customXmlProperties+xml"/>
  <Override PartName="/customXml/itemProps16.xml" ContentType="application/vnd.openxmlformats-officedocument.customXmlProperties+xml"/>
  <Override PartName="/customXml/itemProps17.xml" ContentType="application/vnd.openxmlformats-officedocument.customXmlProperties+xml"/>
  <Override PartName="/customXml/itemProps18.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3.xml" ContentType="application/vnd.openxmlformats-officedocument.wordprocessingml.header+xml"/>
  <Override PartName="/word/footer3.xml" ContentType="application/vnd.openxmlformats-officedocument.wordprocessingml.footer+xml"/>
  <Override PartName="/word/header4.xml" ContentType="application/vnd.openxmlformats-officedocument.wordprocessingml.header+xml"/>
  <Override PartName="/word/header5.xml" ContentType="application/vnd.openxmlformats-officedocument.wordprocessingml.header+xml"/>
  <Override PartName="/word/footer4.xml" ContentType="application/vnd.openxmlformats-officedocument.wordprocessingml.footer+xml"/>
  <Override PartName="/word/footer5.xml" ContentType="application/vnd.openxmlformats-officedocument.wordprocessingml.footer+xml"/>
  <Override PartName="/word/header6.xml" ContentType="application/vnd.openxmlformats-officedocument.wordprocessingml.header+xml"/>
  <Override PartName="/word/header7.xml" ContentType="application/vnd.openxmlformats-officedocument.wordprocessingml.header+xml"/>
  <Override PartName="/word/header8.xml" ContentType="application/vnd.openxmlformats-officedocument.wordprocessingml.header+xml"/>
  <Override PartName="/word/header9.xml" ContentType="application/vnd.openxmlformats-officedocument.wordprocessingml.header+xml"/>
  <Override PartName="/word/header10.xml" ContentType="application/vnd.openxmlformats-officedocument.wordprocessingml.header+xml"/>
  <Override PartName="/word/header11.xml" ContentType="application/vnd.openxmlformats-officedocument.wordprocessingml.header+xml"/>
  <Override PartName="/word/header12.xml" ContentType="application/vnd.openxmlformats-officedocument.wordprocessingml.header+xml"/>
  <Override PartName="/word/header13.xml" ContentType="application/vnd.openxmlformats-officedocument.wordprocessingml.header+xml"/>
  <Override PartName="/word/header14.xml" ContentType="application/vnd.openxmlformats-officedocument.wordprocessingml.header+xml"/>
  <Override PartName="/word/header15.xml" ContentType="application/vnd.openxmlformats-officedocument.wordprocessingml.header+xml"/>
  <Override PartName="/word/header16.xml" ContentType="application/vnd.openxmlformats-officedocument.wordprocessingml.head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p w14:paraId="7E7FA7E0" w14:textId="77777777" w:rsidR="00090CBE" w:rsidRPr="005132E4" w:rsidRDefault="00090CBE" w:rsidP="007E60E5"/>
    <w:p w14:paraId="02583B3C" w14:textId="77777777" w:rsidR="00897EAA" w:rsidRDefault="00000000" w:rsidP="002E5A11">
      <w:pPr>
        <w:pStyle w:val="Title"/>
        <w:rPr>
          <w:szCs w:val="60"/>
        </w:rPr>
      </w:pPr>
      <w:r w:rsidRPr="00375661">
        <w:rPr>
          <w:szCs w:val="60"/>
        </w:rPr>
        <w:t>T</w:t>
      </w:r>
      <w:r w:rsidR="001C6E04" w:rsidRPr="00375661">
        <w:rPr>
          <w:szCs w:val="60"/>
        </w:rPr>
        <w:t>echnical Specification</w:t>
      </w:r>
    </w:p>
    <w:p w14:paraId="777FDE96" w14:textId="77777777" w:rsidR="00DC0A27" w:rsidRPr="00DC0A27" w:rsidRDefault="00DC0A27" w:rsidP="00DC0A27">
      <w:pPr>
        <w:rPr>
          <w:rFonts w:ascii="Lato Semibold" w:hAnsi="Lato Semibold"/>
          <w:color w:val="343741" w:themeColor="text1"/>
          <w:sz w:val="60"/>
          <w:szCs w:val="60"/>
        </w:rPr>
      </w:pPr>
      <w:r w:rsidRPr="00DC0A27">
        <w:rPr>
          <w:rFonts w:ascii="Lato Semibold" w:hAnsi="Lato Semibold"/>
          <w:color w:val="343741" w:themeColor="text1"/>
          <w:sz w:val="60"/>
          <w:szCs w:val="60"/>
        </w:rPr>
        <w:t>Roadworks</w:t>
      </w:r>
    </w:p>
    <w:p w14:paraId="7F8B2509" w14:textId="77777777" w:rsidR="00DC0A27" w:rsidRPr="00DC0A27" w:rsidRDefault="00DC0A27" w:rsidP="00DC0A27">
      <w:pPr>
        <w:rPr>
          <w:rFonts w:ascii="Lato Semibold" w:hAnsi="Lato Semibold"/>
          <w:color w:val="343741" w:themeColor="text1"/>
          <w:sz w:val="60"/>
          <w:szCs w:val="60"/>
        </w:rPr>
      </w:pPr>
      <w:r w:rsidRPr="00DC0A27">
        <w:rPr>
          <w:rFonts w:ascii="Lato Semibold" w:hAnsi="Lato Semibold"/>
          <w:color w:val="343741" w:themeColor="text1"/>
          <w:sz w:val="60"/>
          <w:szCs w:val="60"/>
        </w:rPr>
        <w:t>21July2026</w:t>
      </w:r>
    </w:p>
    <w:p w14:paraId="03500520" w14:textId="77777777" w:rsidR="00DC0A27" w:rsidRPr="00DC0A27" w:rsidRDefault="00DC0A27" w:rsidP="00DC0A27"/>
    <w:p w14:paraId="0DE50DD8" w14:textId="77777777" w:rsidR="00DE518C" w:rsidRDefault="00000000" w:rsidP="00C164A1">
      <w:r>
        <w:t>&lt;Subtitle – optional&gt;</w:t>
      </w:r>
    </w:p>
    <w:p w14:paraId="2750CEEB" w14:textId="77777777" w:rsidR="00090CBE" w:rsidRPr="00DE518C" w:rsidRDefault="00090CBE" w:rsidP="00DE518C">
      <w:pPr>
        <w:sectPr w:rsidR="00090CBE" w:rsidRPr="00DE518C" w:rsidSect="00C164A1">
          <w:headerReference w:type="even" r:id="rId26"/>
          <w:headerReference w:type="default" r:id="rId27"/>
          <w:footerReference w:type="even" r:id="rId28"/>
          <w:footerReference w:type="default" r:id="rId29"/>
          <w:headerReference w:type="first" r:id="rId30"/>
          <w:footerReference w:type="first" r:id="rId31"/>
          <w:type w:val="continuous"/>
          <w:pgSz w:w="11906" w:h="16838" w:code="9"/>
          <w:pgMar w:top="794" w:right="794" w:bottom="794" w:left="794" w:header="567" w:footer="567" w:gutter="0"/>
          <w:cols w:space="720"/>
          <w:titlePg/>
          <w:docGrid w:linePitch="299"/>
        </w:sectPr>
      </w:pPr>
    </w:p>
    <w:p w14:paraId="621EE7BC" w14:textId="77777777" w:rsidR="00425E23" w:rsidRPr="00425E23" w:rsidRDefault="00000000" w:rsidP="001C6E04">
      <w:pPr>
        <w:pStyle w:val="TOCHeading"/>
      </w:pPr>
      <w:r>
        <w:lastRenderedPageBreak/>
        <w:t>C</w:t>
      </w:r>
      <w:r w:rsidRPr="00425E23">
        <w:t>ontents</w:t>
      </w:r>
    </w:p>
    <w:p w14:paraId="56ACF362" w14:textId="77777777" w:rsidR="009838DF" w:rsidRDefault="00000000">
      <w:pPr>
        <w:pStyle w:val="TOC1"/>
        <w:rPr>
          <w:rFonts w:asciiTheme="minorHAnsi" w:hAnsiTheme="minorHAnsi"/>
          <w:noProof/>
        </w:rPr>
      </w:pPr>
      <w:r>
        <w:rPr>
          <w:b/>
          <w:caps/>
          <w:szCs w:val="20"/>
        </w:rPr>
        <w:fldChar w:fldCharType="begin"/>
      </w:r>
      <w:r>
        <w:rPr>
          <w:b/>
          <w:caps/>
          <w:szCs w:val="20"/>
        </w:rPr>
        <w:instrText xml:space="preserve"> TOC \h \z \t "Heading 1,1" </w:instrText>
      </w:r>
      <w:r>
        <w:rPr>
          <w:b/>
          <w:caps/>
          <w:szCs w:val="20"/>
        </w:rPr>
        <w:fldChar w:fldCharType="separate"/>
      </w:r>
      <w:hyperlink w:anchor="_Toc256000002" w:history="1">
        <w:r w:rsidR="009838DF">
          <w:rPr>
            <w:rStyle w:val="Hyperlink"/>
          </w:rPr>
          <w:t>1. Miscellaneous provisions</w:t>
        </w:r>
        <w:r w:rsidR="009838DF">
          <w:tab/>
        </w:r>
        <w:r w:rsidR="009838DF">
          <w:fldChar w:fldCharType="begin"/>
        </w:r>
        <w:r w:rsidR="009838DF">
          <w:instrText xml:space="preserve"> PAGEREF _Toc256000002 \h </w:instrText>
        </w:r>
        <w:r w:rsidR="009838DF">
          <w:fldChar w:fldCharType="separate"/>
        </w:r>
        <w:r w:rsidR="009838DF">
          <w:t>3</w:t>
        </w:r>
        <w:r w:rsidR="009838DF">
          <w:fldChar w:fldCharType="end"/>
        </w:r>
      </w:hyperlink>
    </w:p>
    <w:p w14:paraId="4401D982" w14:textId="77777777" w:rsidR="009838DF" w:rsidRDefault="009838DF">
      <w:pPr>
        <w:pStyle w:val="TOC1"/>
        <w:rPr>
          <w:rFonts w:asciiTheme="minorHAnsi" w:hAnsiTheme="minorHAnsi"/>
          <w:noProof/>
        </w:rPr>
      </w:pPr>
      <w:hyperlink w:anchor="_Toc256000003" w:history="1">
        <w:r>
          <w:rPr>
            <w:rStyle w:val="Hyperlink"/>
          </w:rPr>
          <w:t>2. P</w:t>
        </w:r>
        <w:r w:rsidRPr="005072F0">
          <w:rPr>
            <w:rStyle w:val="Hyperlink"/>
          </w:rPr>
          <w:t>rovision for traffic</w:t>
        </w:r>
        <w:r>
          <w:tab/>
        </w:r>
        <w:r>
          <w:fldChar w:fldCharType="begin"/>
        </w:r>
        <w:r>
          <w:instrText xml:space="preserve"> PAGEREF _Toc256000003 \h </w:instrText>
        </w:r>
        <w:r>
          <w:fldChar w:fldCharType="separate"/>
        </w:r>
        <w:r>
          <w:t>32</w:t>
        </w:r>
        <w:r>
          <w:fldChar w:fldCharType="end"/>
        </w:r>
      </w:hyperlink>
    </w:p>
    <w:p w14:paraId="16022114" w14:textId="77777777" w:rsidR="009838DF" w:rsidRDefault="009838DF">
      <w:pPr>
        <w:pStyle w:val="TOC1"/>
        <w:rPr>
          <w:rFonts w:asciiTheme="minorHAnsi" w:hAnsiTheme="minorHAnsi"/>
          <w:noProof/>
        </w:rPr>
      </w:pPr>
      <w:hyperlink w:anchor="_Toc256000004" w:history="1">
        <w:r>
          <w:rPr>
            <w:rStyle w:val="Hyperlink"/>
          </w:rPr>
          <w:t xml:space="preserve">3. </w:t>
        </w:r>
        <w:r w:rsidRPr="00282C58">
          <w:rPr>
            <w:rStyle w:val="Hyperlink"/>
          </w:rPr>
          <w:t xml:space="preserve">Clearing, Grubbing </w:t>
        </w:r>
        <w:r>
          <w:rPr>
            <w:rStyle w:val="Hyperlink"/>
          </w:rPr>
          <w:t>a</w:t>
        </w:r>
        <w:r w:rsidRPr="00282C58">
          <w:rPr>
            <w:rStyle w:val="Hyperlink"/>
          </w:rPr>
          <w:t>nd Rehabilitation</w:t>
        </w:r>
        <w:r>
          <w:tab/>
        </w:r>
        <w:r>
          <w:fldChar w:fldCharType="begin"/>
        </w:r>
        <w:r>
          <w:instrText xml:space="preserve"> PAGEREF _Toc256000004 \h </w:instrText>
        </w:r>
        <w:r>
          <w:fldChar w:fldCharType="separate"/>
        </w:r>
        <w:r>
          <w:t>72</w:t>
        </w:r>
        <w:r>
          <w:fldChar w:fldCharType="end"/>
        </w:r>
      </w:hyperlink>
    </w:p>
    <w:p w14:paraId="6ABBAF5D" w14:textId="77777777" w:rsidR="009838DF" w:rsidRDefault="009838DF">
      <w:pPr>
        <w:pStyle w:val="TOC1"/>
        <w:rPr>
          <w:rFonts w:asciiTheme="minorHAnsi" w:hAnsiTheme="minorHAnsi"/>
          <w:noProof/>
        </w:rPr>
      </w:pPr>
      <w:hyperlink w:anchor="_Toc256000005" w:history="1">
        <w:r>
          <w:rPr>
            <w:rStyle w:val="Hyperlink"/>
          </w:rPr>
          <w:t xml:space="preserve">4. </w:t>
        </w:r>
        <w:r w:rsidRPr="00B16A8C">
          <w:rPr>
            <w:rStyle w:val="Hyperlink"/>
          </w:rPr>
          <w:t>Earthworks</w:t>
        </w:r>
        <w:r>
          <w:tab/>
        </w:r>
        <w:r>
          <w:fldChar w:fldCharType="begin"/>
        </w:r>
        <w:r>
          <w:instrText xml:space="preserve"> PAGEREF _Toc256000005 \h </w:instrText>
        </w:r>
        <w:r>
          <w:fldChar w:fldCharType="separate"/>
        </w:r>
        <w:r>
          <w:t>75</w:t>
        </w:r>
        <w:r>
          <w:fldChar w:fldCharType="end"/>
        </w:r>
      </w:hyperlink>
    </w:p>
    <w:p w14:paraId="3D437E58" w14:textId="77777777" w:rsidR="009838DF" w:rsidRDefault="009838DF">
      <w:pPr>
        <w:pStyle w:val="TOC1"/>
        <w:rPr>
          <w:rFonts w:asciiTheme="minorHAnsi" w:hAnsiTheme="minorHAnsi"/>
          <w:noProof/>
        </w:rPr>
      </w:pPr>
      <w:hyperlink w:anchor="_Toc256000006" w:history="1">
        <w:r>
          <w:rPr>
            <w:rStyle w:val="Hyperlink"/>
          </w:rPr>
          <w:t xml:space="preserve">5. </w:t>
        </w:r>
        <w:r w:rsidRPr="00417651">
          <w:rPr>
            <w:rStyle w:val="Hyperlink"/>
          </w:rPr>
          <w:t>Conformance Testing</w:t>
        </w:r>
        <w:r>
          <w:tab/>
        </w:r>
        <w:r>
          <w:fldChar w:fldCharType="begin"/>
        </w:r>
        <w:r>
          <w:instrText xml:space="preserve"> PAGEREF _Toc256000006 \h </w:instrText>
        </w:r>
        <w:r>
          <w:fldChar w:fldCharType="separate"/>
        </w:r>
        <w:r>
          <w:t>88</w:t>
        </w:r>
        <w:r>
          <w:fldChar w:fldCharType="end"/>
        </w:r>
      </w:hyperlink>
    </w:p>
    <w:p w14:paraId="6152BD99" w14:textId="77777777" w:rsidR="009838DF" w:rsidRDefault="009838DF">
      <w:pPr>
        <w:pStyle w:val="TOC1"/>
        <w:rPr>
          <w:rFonts w:asciiTheme="minorHAnsi" w:hAnsiTheme="minorHAnsi"/>
          <w:noProof/>
        </w:rPr>
      </w:pPr>
      <w:hyperlink w:anchor="_Toc256000007" w:history="1">
        <w:r>
          <w:rPr>
            <w:rStyle w:val="Hyperlink"/>
          </w:rPr>
          <w:t>6. Pavements and Shoulders</w:t>
        </w:r>
        <w:r>
          <w:tab/>
        </w:r>
        <w:r>
          <w:fldChar w:fldCharType="begin"/>
        </w:r>
        <w:r>
          <w:instrText xml:space="preserve"> PAGEREF _Toc256000007 \h </w:instrText>
        </w:r>
        <w:r>
          <w:fldChar w:fldCharType="separate"/>
        </w:r>
        <w:r>
          <w:t>106</w:t>
        </w:r>
        <w:r>
          <w:fldChar w:fldCharType="end"/>
        </w:r>
      </w:hyperlink>
    </w:p>
    <w:p w14:paraId="3E40894C" w14:textId="77777777" w:rsidR="009838DF" w:rsidRDefault="009838DF">
      <w:pPr>
        <w:pStyle w:val="TOC1"/>
        <w:rPr>
          <w:rFonts w:asciiTheme="minorHAnsi" w:hAnsiTheme="minorHAnsi"/>
          <w:noProof/>
        </w:rPr>
      </w:pPr>
      <w:hyperlink w:anchor="_Toc256000008" w:history="1">
        <w:r>
          <w:rPr>
            <w:rStyle w:val="Hyperlink"/>
          </w:rPr>
          <w:t xml:space="preserve">7. </w:t>
        </w:r>
        <w:r w:rsidRPr="00F86A6D">
          <w:rPr>
            <w:rStyle w:val="Hyperlink"/>
          </w:rPr>
          <w:t>Stabilisation</w:t>
        </w:r>
        <w:r w:rsidRPr="003418F9">
          <w:rPr>
            <w:rStyle w:val="Hyperlink"/>
          </w:rPr>
          <w:t xml:space="preserve"> and modification</w:t>
        </w:r>
        <w:r>
          <w:tab/>
        </w:r>
        <w:r>
          <w:fldChar w:fldCharType="begin"/>
        </w:r>
        <w:r>
          <w:instrText xml:space="preserve"> PAGEREF _Toc256000008 \h </w:instrText>
        </w:r>
        <w:r>
          <w:fldChar w:fldCharType="separate"/>
        </w:r>
        <w:r>
          <w:t>117</w:t>
        </w:r>
        <w:r>
          <w:fldChar w:fldCharType="end"/>
        </w:r>
      </w:hyperlink>
    </w:p>
    <w:p w14:paraId="4CE005F8" w14:textId="77777777" w:rsidR="009838DF" w:rsidRDefault="009838DF">
      <w:pPr>
        <w:pStyle w:val="TOC1"/>
        <w:rPr>
          <w:rFonts w:asciiTheme="minorHAnsi" w:hAnsiTheme="minorHAnsi"/>
          <w:noProof/>
        </w:rPr>
      </w:pPr>
      <w:hyperlink w:anchor="_Toc256000009" w:history="1">
        <w:r>
          <w:rPr>
            <w:rStyle w:val="Hyperlink"/>
          </w:rPr>
          <w:t xml:space="preserve">8. </w:t>
        </w:r>
        <w:r w:rsidRPr="002505F2">
          <w:rPr>
            <w:rStyle w:val="Hyperlink"/>
          </w:rPr>
          <w:t>Spr</w:t>
        </w:r>
        <w:r w:rsidRPr="002505F2">
          <w:rPr>
            <w:rStyle w:val="Hyperlink"/>
          </w:rPr>
          <w:t>a</w:t>
        </w:r>
        <w:r w:rsidRPr="002505F2">
          <w:rPr>
            <w:rStyle w:val="Hyperlink"/>
          </w:rPr>
          <w:t xml:space="preserve">y </w:t>
        </w:r>
        <w:r>
          <w:rPr>
            <w:rStyle w:val="Hyperlink"/>
          </w:rPr>
          <w:t>s</w:t>
        </w:r>
        <w:r w:rsidRPr="002505F2">
          <w:rPr>
            <w:rStyle w:val="Hyperlink"/>
          </w:rPr>
          <w:t>ealing</w:t>
        </w:r>
        <w:r>
          <w:tab/>
        </w:r>
        <w:r>
          <w:fldChar w:fldCharType="begin"/>
        </w:r>
        <w:r>
          <w:instrText xml:space="preserve"> PAGEREF _Toc256000009 \h </w:instrText>
        </w:r>
        <w:r>
          <w:fldChar w:fldCharType="separate"/>
        </w:r>
        <w:r>
          <w:t>125</w:t>
        </w:r>
        <w:r>
          <w:fldChar w:fldCharType="end"/>
        </w:r>
      </w:hyperlink>
    </w:p>
    <w:p w14:paraId="4951E15F" w14:textId="77777777" w:rsidR="009838DF" w:rsidRDefault="009838DF">
      <w:pPr>
        <w:pStyle w:val="TOC1"/>
        <w:rPr>
          <w:rFonts w:asciiTheme="minorHAnsi" w:hAnsiTheme="minorHAnsi"/>
          <w:noProof/>
        </w:rPr>
      </w:pPr>
      <w:hyperlink w:anchor="_Toc256000010" w:history="1">
        <w:r>
          <w:rPr>
            <w:rStyle w:val="Hyperlink"/>
          </w:rPr>
          <w:t xml:space="preserve">9. </w:t>
        </w:r>
        <w:r w:rsidRPr="002A0B9A">
          <w:rPr>
            <w:rStyle w:val="Hyperlink"/>
          </w:rPr>
          <w:t>Dense Graded Asphalt</w:t>
        </w:r>
        <w:r>
          <w:tab/>
        </w:r>
        <w:r>
          <w:fldChar w:fldCharType="begin"/>
        </w:r>
        <w:r>
          <w:instrText xml:space="preserve"> PAGEREF _Toc256000010 \h </w:instrText>
        </w:r>
        <w:r>
          <w:fldChar w:fldCharType="separate"/>
        </w:r>
        <w:r>
          <w:t>154</w:t>
        </w:r>
        <w:r>
          <w:fldChar w:fldCharType="end"/>
        </w:r>
      </w:hyperlink>
    </w:p>
    <w:p w14:paraId="653FD107" w14:textId="77777777" w:rsidR="009838DF" w:rsidRDefault="009838DF">
      <w:pPr>
        <w:pStyle w:val="TOC1"/>
        <w:rPr>
          <w:rFonts w:asciiTheme="minorHAnsi" w:hAnsiTheme="minorHAnsi"/>
          <w:noProof/>
        </w:rPr>
      </w:pPr>
      <w:hyperlink w:anchor="_Toc256000011" w:history="1">
        <w:r>
          <w:rPr>
            <w:rStyle w:val="Hyperlink"/>
          </w:rPr>
          <w:t xml:space="preserve">10. </w:t>
        </w:r>
        <w:r w:rsidRPr="000C7D3B">
          <w:rPr>
            <w:rStyle w:val="Hyperlink"/>
          </w:rPr>
          <w:t xml:space="preserve">Slurry </w:t>
        </w:r>
        <w:r w:rsidRPr="00C73AB9">
          <w:rPr>
            <w:rStyle w:val="Hyperlink"/>
          </w:rPr>
          <w:t>Surfacing</w:t>
        </w:r>
        <w:r>
          <w:tab/>
        </w:r>
        <w:r>
          <w:fldChar w:fldCharType="begin"/>
        </w:r>
        <w:r>
          <w:instrText xml:space="preserve"> PAGEREF _Toc256000011 \h </w:instrText>
        </w:r>
        <w:r>
          <w:fldChar w:fldCharType="separate"/>
        </w:r>
        <w:r>
          <w:t>174</w:t>
        </w:r>
        <w:r>
          <w:fldChar w:fldCharType="end"/>
        </w:r>
      </w:hyperlink>
    </w:p>
    <w:p w14:paraId="5C42D960" w14:textId="77777777" w:rsidR="009838DF" w:rsidRDefault="009838DF">
      <w:pPr>
        <w:pStyle w:val="TOC1"/>
        <w:rPr>
          <w:rFonts w:asciiTheme="minorHAnsi" w:hAnsiTheme="minorHAnsi"/>
          <w:noProof/>
        </w:rPr>
      </w:pPr>
      <w:hyperlink w:anchor="_Toc256000012" w:history="1">
        <w:r>
          <w:rPr>
            <w:rStyle w:val="Hyperlink"/>
          </w:rPr>
          <w:t xml:space="preserve">11. </w:t>
        </w:r>
        <w:r w:rsidRPr="0047139A">
          <w:rPr>
            <w:rStyle w:val="Hyperlink"/>
          </w:rPr>
          <w:t>Miscellaneous Concrete Works</w:t>
        </w:r>
        <w:r>
          <w:tab/>
        </w:r>
        <w:r>
          <w:fldChar w:fldCharType="begin"/>
        </w:r>
        <w:r>
          <w:instrText xml:space="preserve"> PAGEREF _Toc256000012 \h </w:instrText>
        </w:r>
        <w:r>
          <w:fldChar w:fldCharType="separate"/>
        </w:r>
        <w:r>
          <w:t>180</w:t>
        </w:r>
        <w:r>
          <w:fldChar w:fldCharType="end"/>
        </w:r>
      </w:hyperlink>
    </w:p>
    <w:p w14:paraId="0B9A1DEE" w14:textId="77777777" w:rsidR="009838DF" w:rsidRDefault="009838DF">
      <w:pPr>
        <w:pStyle w:val="TOC1"/>
        <w:rPr>
          <w:rFonts w:asciiTheme="minorHAnsi" w:hAnsiTheme="minorHAnsi"/>
          <w:noProof/>
        </w:rPr>
      </w:pPr>
      <w:hyperlink w:anchor="_Toc256000013" w:history="1">
        <w:r>
          <w:rPr>
            <w:rStyle w:val="Hyperlink"/>
          </w:rPr>
          <w:t xml:space="preserve">12. </w:t>
        </w:r>
        <w:r w:rsidRPr="00797D15">
          <w:rPr>
            <w:rStyle w:val="Hyperlink"/>
          </w:rPr>
          <w:t>Drainage Works</w:t>
        </w:r>
        <w:r>
          <w:tab/>
        </w:r>
        <w:r>
          <w:fldChar w:fldCharType="begin"/>
        </w:r>
        <w:r>
          <w:instrText xml:space="preserve"> PAGEREF _Toc256000013 \h </w:instrText>
        </w:r>
        <w:r>
          <w:fldChar w:fldCharType="separate"/>
        </w:r>
        <w:r>
          <w:t>187</w:t>
        </w:r>
        <w:r>
          <w:fldChar w:fldCharType="end"/>
        </w:r>
      </w:hyperlink>
    </w:p>
    <w:p w14:paraId="327AF613" w14:textId="77777777" w:rsidR="009838DF" w:rsidRDefault="009838DF">
      <w:pPr>
        <w:pStyle w:val="TOC1"/>
        <w:rPr>
          <w:rFonts w:asciiTheme="minorHAnsi" w:hAnsiTheme="minorHAnsi"/>
          <w:noProof/>
        </w:rPr>
      </w:pPr>
      <w:hyperlink w:anchor="_Toc256000014" w:history="1">
        <w:r>
          <w:rPr>
            <w:rStyle w:val="Hyperlink"/>
          </w:rPr>
          <w:t xml:space="preserve">13. </w:t>
        </w:r>
        <w:r w:rsidRPr="0007576E">
          <w:rPr>
            <w:rStyle w:val="Hyperlink"/>
          </w:rPr>
          <w:t>Protection Works</w:t>
        </w:r>
        <w:r>
          <w:tab/>
        </w:r>
        <w:r>
          <w:fldChar w:fldCharType="begin"/>
        </w:r>
        <w:r>
          <w:instrText xml:space="preserve"> PAGEREF _Toc256000014 \h </w:instrText>
        </w:r>
        <w:r>
          <w:fldChar w:fldCharType="separate"/>
        </w:r>
        <w:r>
          <w:t>197</w:t>
        </w:r>
        <w:r>
          <w:fldChar w:fldCharType="end"/>
        </w:r>
      </w:hyperlink>
    </w:p>
    <w:p w14:paraId="323EFCBD" w14:textId="77777777" w:rsidR="009838DF" w:rsidRDefault="009838DF">
      <w:pPr>
        <w:pStyle w:val="TOC1"/>
        <w:rPr>
          <w:rFonts w:asciiTheme="minorHAnsi" w:hAnsiTheme="minorHAnsi"/>
          <w:noProof/>
        </w:rPr>
      </w:pPr>
      <w:hyperlink w:anchor="_Toc256000015" w:history="1">
        <w:r>
          <w:rPr>
            <w:rStyle w:val="Hyperlink"/>
          </w:rPr>
          <w:t xml:space="preserve">14. </w:t>
        </w:r>
        <w:r w:rsidRPr="00F27750">
          <w:rPr>
            <w:rStyle w:val="Hyperlink"/>
          </w:rPr>
          <w:t>Road Furniture and Traffic Control Devices</w:t>
        </w:r>
        <w:r>
          <w:tab/>
        </w:r>
        <w:r>
          <w:fldChar w:fldCharType="begin"/>
        </w:r>
        <w:r>
          <w:instrText xml:space="preserve"> PAGEREF _Toc256000015 \h </w:instrText>
        </w:r>
        <w:r>
          <w:fldChar w:fldCharType="separate"/>
        </w:r>
        <w:r>
          <w:t>206</w:t>
        </w:r>
        <w:r>
          <w:fldChar w:fldCharType="end"/>
        </w:r>
      </w:hyperlink>
    </w:p>
    <w:p w14:paraId="35729D3A" w14:textId="77777777" w:rsidR="009838DF" w:rsidRDefault="009838DF">
      <w:pPr>
        <w:pStyle w:val="TOC1"/>
        <w:rPr>
          <w:rFonts w:asciiTheme="minorHAnsi" w:hAnsiTheme="minorHAnsi"/>
          <w:noProof/>
        </w:rPr>
      </w:pPr>
      <w:hyperlink w:anchor="_Toc256000016" w:history="1">
        <w:r>
          <w:rPr>
            <w:rStyle w:val="Hyperlink"/>
          </w:rPr>
          <w:t>15. Boats Ramps and Barge Landings</w:t>
        </w:r>
        <w:r>
          <w:tab/>
        </w:r>
        <w:r>
          <w:fldChar w:fldCharType="begin"/>
        </w:r>
        <w:r>
          <w:instrText xml:space="preserve"> PAGEREF _Toc256000016 \h </w:instrText>
        </w:r>
        <w:r>
          <w:fldChar w:fldCharType="separate"/>
        </w:r>
        <w:r>
          <w:t>229</w:t>
        </w:r>
        <w:r>
          <w:fldChar w:fldCharType="end"/>
        </w:r>
      </w:hyperlink>
    </w:p>
    <w:p w14:paraId="09068740" w14:textId="77777777" w:rsidR="009838DF" w:rsidRDefault="009838DF">
      <w:pPr>
        <w:pStyle w:val="TOC1"/>
        <w:rPr>
          <w:rFonts w:asciiTheme="minorHAnsi" w:hAnsiTheme="minorHAnsi"/>
          <w:noProof/>
        </w:rPr>
      </w:pPr>
      <w:hyperlink w:anchor="_Toc256000017" w:history="1">
        <w:r>
          <w:rPr>
            <w:rStyle w:val="Hyperlink"/>
          </w:rPr>
          <w:t xml:space="preserve">16. </w:t>
        </w:r>
        <w:r w:rsidRPr="00D749B3">
          <w:rPr>
            <w:rStyle w:val="Hyperlink"/>
          </w:rPr>
          <w:t>Pavement Marking</w:t>
        </w:r>
        <w:r>
          <w:tab/>
        </w:r>
        <w:r>
          <w:fldChar w:fldCharType="begin"/>
        </w:r>
        <w:r>
          <w:instrText xml:space="preserve"> PAGEREF _Toc256000017 \h </w:instrText>
        </w:r>
        <w:r>
          <w:fldChar w:fldCharType="separate"/>
        </w:r>
        <w:r>
          <w:t>257</w:t>
        </w:r>
        <w:r>
          <w:fldChar w:fldCharType="end"/>
        </w:r>
      </w:hyperlink>
    </w:p>
    <w:p w14:paraId="5A7F592C" w14:textId="77777777" w:rsidR="009838DF" w:rsidRDefault="009838DF">
      <w:pPr>
        <w:pStyle w:val="TOC1"/>
        <w:rPr>
          <w:rFonts w:asciiTheme="minorHAnsi" w:hAnsiTheme="minorHAnsi"/>
          <w:noProof/>
        </w:rPr>
      </w:pPr>
      <w:hyperlink w:anchor="_Toc256000018" w:history="1">
        <w:r>
          <w:rPr>
            <w:rStyle w:val="Hyperlink"/>
          </w:rPr>
          <w:t>17. Landscape</w:t>
        </w:r>
        <w:r>
          <w:tab/>
        </w:r>
        <w:r>
          <w:fldChar w:fldCharType="begin"/>
        </w:r>
        <w:r>
          <w:instrText xml:space="preserve"> PAGEREF _Toc256000018 \h </w:instrText>
        </w:r>
        <w:r>
          <w:fldChar w:fldCharType="separate"/>
        </w:r>
        <w:r>
          <w:t>268</w:t>
        </w:r>
        <w:r>
          <w:fldChar w:fldCharType="end"/>
        </w:r>
      </w:hyperlink>
    </w:p>
    <w:p w14:paraId="628CCC4B" w14:textId="77777777" w:rsidR="009838DF" w:rsidRDefault="009838DF">
      <w:pPr>
        <w:pStyle w:val="TOC1"/>
        <w:rPr>
          <w:rFonts w:asciiTheme="minorHAnsi" w:hAnsiTheme="minorHAnsi"/>
          <w:noProof/>
        </w:rPr>
      </w:pPr>
      <w:hyperlink w:anchor="_Toc256000019" w:history="1">
        <w:r>
          <w:rPr>
            <w:rStyle w:val="Hyperlink"/>
          </w:rPr>
          <w:t xml:space="preserve">18. </w:t>
        </w:r>
        <w:r w:rsidRPr="0050325E">
          <w:rPr>
            <w:rStyle w:val="Hyperlink"/>
          </w:rPr>
          <w:t xml:space="preserve">Ducting </w:t>
        </w:r>
        <w:r>
          <w:rPr>
            <w:rStyle w:val="Hyperlink"/>
          </w:rPr>
          <w:t>a</w:t>
        </w:r>
        <w:r w:rsidRPr="0050325E">
          <w:rPr>
            <w:rStyle w:val="Hyperlink"/>
          </w:rPr>
          <w:t>nd Conduits</w:t>
        </w:r>
        <w:r>
          <w:tab/>
        </w:r>
        <w:r>
          <w:fldChar w:fldCharType="begin"/>
        </w:r>
        <w:r>
          <w:instrText xml:space="preserve"> PAGEREF _Toc256000019 \h </w:instrText>
        </w:r>
        <w:r>
          <w:fldChar w:fldCharType="separate"/>
        </w:r>
        <w:r>
          <w:t>291</w:t>
        </w:r>
        <w:r>
          <w:fldChar w:fldCharType="end"/>
        </w:r>
      </w:hyperlink>
    </w:p>
    <w:p w14:paraId="4E8634E2" w14:textId="77777777" w:rsidR="009838DF" w:rsidRDefault="009838DF">
      <w:pPr>
        <w:pStyle w:val="TOC1"/>
        <w:rPr>
          <w:rFonts w:asciiTheme="minorHAnsi" w:hAnsiTheme="minorHAnsi"/>
          <w:noProof/>
        </w:rPr>
      </w:pPr>
      <w:hyperlink w:anchor="_Toc256000020" w:history="1">
        <w:r>
          <w:rPr>
            <w:rStyle w:val="Hyperlink"/>
          </w:rPr>
          <w:t xml:space="preserve">19. </w:t>
        </w:r>
        <w:r w:rsidRPr="00F60228">
          <w:rPr>
            <w:rStyle w:val="Hyperlink"/>
          </w:rPr>
          <w:t xml:space="preserve">Traffic Control Signals </w:t>
        </w:r>
        <w:r>
          <w:rPr>
            <w:rStyle w:val="Hyperlink"/>
          </w:rPr>
          <w:t>a</w:t>
        </w:r>
        <w:r w:rsidRPr="00F60228">
          <w:rPr>
            <w:rStyle w:val="Hyperlink"/>
          </w:rPr>
          <w:t>nd Intelligent Transport Systems</w:t>
        </w:r>
        <w:r>
          <w:tab/>
        </w:r>
        <w:r>
          <w:fldChar w:fldCharType="begin"/>
        </w:r>
        <w:r>
          <w:instrText xml:space="preserve"> PAGEREF _Toc256000020 \h </w:instrText>
        </w:r>
        <w:r>
          <w:fldChar w:fldCharType="separate"/>
        </w:r>
        <w:r>
          <w:t>294</w:t>
        </w:r>
        <w:r>
          <w:fldChar w:fldCharType="end"/>
        </w:r>
      </w:hyperlink>
    </w:p>
    <w:p w14:paraId="0DA7A190" w14:textId="77777777" w:rsidR="009838DF" w:rsidRDefault="009838DF">
      <w:pPr>
        <w:pStyle w:val="TOC1"/>
        <w:rPr>
          <w:rFonts w:asciiTheme="minorHAnsi" w:hAnsiTheme="minorHAnsi"/>
          <w:noProof/>
        </w:rPr>
      </w:pPr>
      <w:hyperlink w:anchor="_Toc256000021" w:history="1">
        <w:r>
          <w:rPr>
            <w:rStyle w:val="Hyperlink"/>
          </w:rPr>
          <w:t xml:space="preserve">20. </w:t>
        </w:r>
        <w:r w:rsidRPr="00FD385A">
          <w:rPr>
            <w:rStyle w:val="Hyperlink"/>
          </w:rPr>
          <w:t>Traffic Counting Stations</w:t>
        </w:r>
        <w:r>
          <w:tab/>
        </w:r>
        <w:r>
          <w:fldChar w:fldCharType="begin"/>
        </w:r>
        <w:r>
          <w:instrText xml:space="preserve"> PAGEREF _Toc256000021 \h </w:instrText>
        </w:r>
        <w:r>
          <w:fldChar w:fldCharType="separate"/>
        </w:r>
        <w:r>
          <w:t>300</w:t>
        </w:r>
        <w:r>
          <w:fldChar w:fldCharType="end"/>
        </w:r>
      </w:hyperlink>
    </w:p>
    <w:p w14:paraId="72EDD485" w14:textId="77777777" w:rsidR="009838DF" w:rsidRDefault="009838DF">
      <w:pPr>
        <w:pStyle w:val="TOC1"/>
        <w:rPr>
          <w:rFonts w:asciiTheme="minorHAnsi" w:hAnsiTheme="minorHAnsi"/>
          <w:noProof/>
        </w:rPr>
      </w:pPr>
      <w:hyperlink w:anchor="_Toc256000022" w:history="1">
        <w:r>
          <w:rPr>
            <w:rStyle w:val="Hyperlink"/>
          </w:rPr>
          <w:t xml:space="preserve">21. </w:t>
        </w:r>
        <w:r w:rsidRPr="00731389">
          <w:rPr>
            <w:rStyle w:val="Hyperlink"/>
          </w:rPr>
          <w:t>Street Lighting</w:t>
        </w:r>
        <w:r>
          <w:tab/>
        </w:r>
        <w:r>
          <w:fldChar w:fldCharType="begin"/>
        </w:r>
        <w:r>
          <w:instrText xml:space="preserve"> PAGEREF _Toc256000022 \h </w:instrText>
        </w:r>
        <w:r>
          <w:fldChar w:fldCharType="separate"/>
        </w:r>
        <w:r>
          <w:t>307</w:t>
        </w:r>
        <w:r>
          <w:fldChar w:fldCharType="end"/>
        </w:r>
      </w:hyperlink>
    </w:p>
    <w:p w14:paraId="28FEEFE6" w14:textId="77777777" w:rsidR="009838DF" w:rsidRDefault="009838DF">
      <w:pPr>
        <w:pStyle w:val="TOC1"/>
        <w:rPr>
          <w:rFonts w:asciiTheme="minorHAnsi" w:hAnsiTheme="minorHAnsi"/>
          <w:noProof/>
        </w:rPr>
      </w:pPr>
      <w:hyperlink w:anchor="_Toc256000023" w:history="1">
        <w:r>
          <w:rPr>
            <w:rStyle w:val="Hyperlink"/>
          </w:rPr>
          <w:t>22. Directional Boring</w:t>
        </w:r>
        <w:r>
          <w:tab/>
        </w:r>
        <w:r>
          <w:fldChar w:fldCharType="begin"/>
        </w:r>
        <w:r>
          <w:instrText xml:space="preserve"> PAGEREF _Toc256000023 \h </w:instrText>
        </w:r>
        <w:r>
          <w:fldChar w:fldCharType="separate"/>
        </w:r>
        <w:r>
          <w:t>315</w:t>
        </w:r>
        <w:r>
          <w:fldChar w:fldCharType="end"/>
        </w:r>
      </w:hyperlink>
    </w:p>
    <w:p w14:paraId="57460E83" w14:textId="77777777" w:rsidR="009838DF" w:rsidRDefault="009838DF">
      <w:pPr>
        <w:pStyle w:val="TOC1"/>
        <w:rPr>
          <w:rFonts w:asciiTheme="minorHAnsi" w:hAnsiTheme="minorHAnsi"/>
          <w:noProof/>
        </w:rPr>
      </w:pPr>
      <w:hyperlink w:anchor="_Toc256000024" w:history="1">
        <w:r>
          <w:rPr>
            <w:rStyle w:val="Hyperlink"/>
          </w:rPr>
          <w:t xml:space="preserve">23. </w:t>
        </w:r>
        <w:r w:rsidRPr="00C6031C">
          <w:rPr>
            <w:rStyle w:val="Hyperlink"/>
          </w:rPr>
          <w:t>Protective Coatings</w:t>
        </w:r>
        <w:r>
          <w:tab/>
        </w:r>
        <w:r>
          <w:fldChar w:fldCharType="begin"/>
        </w:r>
        <w:r>
          <w:instrText xml:space="preserve"> PAGEREF _Toc256000024 \h </w:instrText>
        </w:r>
        <w:r>
          <w:fldChar w:fldCharType="separate"/>
        </w:r>
        <w:r>
          <w:t>318</w:t>
        </w:r>
        <w:r>
          <w:fldChar w:fldCharType="end"/>
        </w:r>
      </w:hyperlink>
    </w:p>
    <w:p w14:paraId="35A7AE21" w14:textId="77777777" w:rsidR="009838DF" w:rsidRDefault="009838DF">
      <w:pPr>
        <w:pStyle w:val="TOC1"/>
        <w:rPr>
          <w:rFonts w:asciiTheme="minorHAnsi" w:hAnsiTheme="minorHAnsi"/>
          <w:noProof/>
        </w:rPr>
      </w:pPr>
      <w:hyperlink w:anchor="_Toc256000025" w:history="1">
        <w:r>
          <w:rPr>
            <w:rStyle w:val="Hyperlink"/>
          </w:rPr>
          <w:t xml:space="preserve">24. </w:t>
        </w:r>
        <w:r w:rsidRPr="00AC526E">
          <w:rPr>
            <w:rStyle w:val="Hyperlink"/>
          </w:rPr>
          <w:t xml:space="preserve">Measurement </w:t>
        </w:r>
        <w:r>
          <w:rPr>
            <w:rStyle w:val="Hyperlink"/>
          </w:rPr>
          <w:t>a</w:t>
        </w:r>
        <w:r w:rsidRPr="00AC526E">
          <w:rPr>
            <w:rStyle w:val="Hyperlink"/>
          </w:rPr>
          <w:t xml:space="preserve">nd </w:t>
        </w:r>
        <w:r>
          <w:rPr>
            <w:rStyle w:val="Hyperlink"/>
          </w:rPr>
          <w:t>p</w:t>
        </w:r>
        <w:r w:rsidRPr="00AC526E">
          <w:rPr>
            <w:rStyle w:val="Hyperlink"/>
          </w:rPr>
          <w:t>ayment</w:t>
        </w:r>
        <w:r>
          <w:tab/>
        </w:r>
        <w:r>
          <w:fldChar w:fldCharType="begin"/>
        </w:r>
        <w:r>
          <w:instrText xml:space="preserve"> PAGEREF _Toc256000025 \h </w:instrText>
        </w:r>
        <w:r>
          <w:fldChar w:fldCharType="separate"/>
        </w:r>
        <w:r>
          <w:t>344</w:t>
        </w:r>
        <w:r>
          <w:fldChar w:fldCharType="end"/>
        </w:r>
      </w:hyperlink>
    </w:p>
    <w:p w14:paraId="7CCFE919" w14:textId="77777777" w:rsidR="009838DF" w:rsidRDefault="009838DF">
      <w:pPr>
        <w:pStyle w:val="TOC1"/>
        <w:rPr>
          <w:rFonts w:asciiTheme="minorHAnsi" w:hAnsiTheme="minorHAnsi"/>
          <w:noProof/>
        </w:rPr>
      </w:pPr>
      <w:hyperlink w:anchor="_Toc256000026" w:history="1">
        <w:r>
          <w:rPr>
            <w:rStyle w:val="Hyperlink"/>
          </w:rPr>
          <w:t xml:space="preserve">25. </w:t>
        </w:r>
        <w:r w:rsidRPr="00C24EE4">
          <w:rPr>
            <w:rStyle w:val="Hyperlink"/>
          </w:rPr>
          <w:t>Referenced Australian Standards</w:t>
        </w:r>
        <w:r>
          <w:tab/>
        </w:r>
        <w:r>
          <w:fldChar w:fldCharType="begin"/>
        </w:r>
        <w:r>
          <w:instrText xml:space="preserve"> PAGEREF _Toc256000026 \h </w:instrText>
        </w:r>
        <w:r>
          <w:fldChar w:fldCharType="separate"/>
        </w:r>
        <w:r>
          <w:t>376</w:t>
        </w:r>
        <w:r>
          <w:fldChar w:fldCharType="end"/>
        </w:r>
      </w:hyperlink>
    </w:p>
    <w:p w14:paraId="4F2E5E5D" w14:textId="77777777" w:rsidR="009838DF" w:rsidRDefault="009838DF">
      <w:pPr>
        <w:pStyle w:val="TOC1"/>
        <w:rPr>
          <w:rFonts w:asciiTheme="minorHAnsi" w:hAnsiTheme="minorHAnsi"/>
          <w:noProof/>
        </w:rPr>
      </w:pPr>
      <w:hyperlink w:anchor="_Toc256000027" w:history="1">
        <w:r>
          <w:rPr>
            <w:rStyle w:val="Hyperlink"/>
          </w:rPr>
          <w:t>26. Other Referenced Authorities Documents</w:t>
        </w:r>
        <w:r>
          <w:tab/>
        </w:r>
        <w:r>
          <w:fldChar w:fldCharType="begin"/>
        </w:r>
        <w:r>
          <w:instrText xml:space="preserve"> PAGEREF _Toc256000027 \h </w:instrText>
        </w:r>
        <w:r>
          <w:fldChar w:fldCharType="separate"/>
        </w:r>
        <w:r>
          <w:t>386</w:t>
        </w:r>
        <w:r>
          <w:fldChar w:fldCharType="end"/>
        </w:r>
      </w:hyperlink>
    </w:p>
    <w:p w14:paraId="40E70069" w14:textId="77777777" w:rsidR="009838DF" w:rsidRDefault="009838DF">
      <w:pPr>
        <w:pStyle w:val="TOC1"/>
        <w:rPr>
          <w:rFonts w:asciiTheme="minorHAnsi" w:hAnsiTheme="minorHAnsi"/>
          <w:noProof/>
        </w:rPr>
      </w:pPr>
      <w:hyperlink w:anchor="_Toc256000028" w:history="1">
        <w:r>
          <w:rPr>
            <w:rStyle w:val="Hyperlink"/>
          </w:rPr>
          <w:t>27. Acts, Regulations, Codes, and Authorities</w:t>
        </w:r>
        <w:r>
          <w:tab/>
        </w:r>
        <w:r>
          <w:fldChar w:fldCharType="begin"/>
        </w:r>
        <w:r>
          <w:instrText xml:space="preserve"> PAGEREF _Toc256000028 \h </w:instrText>
        </w:r>
        <w:r>
          <w:fldChar w:fldCharType="separate"/>
        </w:r>
        <w:r>
          <w:t>388</w:t>
        </w:r>
        <w:r>
          <w:fldChar w:fldCharType="end"/>
        </w:r>
      </w:hyperlink>
    </w:p>
    <w:p w14:paraId="790781D3" w14:textId="77777777" w:rsidR="009838DF" w:rsidRDefault="009838DF">
      <w:pPr>
        <w:pStyle w:val="TOC1"/>
        <w:rPr>
          <w:rFonts w:asciiTheme="minorHAnsi" w:hAnsiTheme="minorHAnsi"/>
          <w:noProof/>
        </w:rPr>
      </w:pPr>
      <w:hyperlink w:anchor="_Toc256000029" w:history="1">
        <w:r>
          <w:rPr>
            <w:rStyle w:val="Hyperlink"/>
          </w:rPr>
          <w:t xml:space="preserve">28. </w:t>
        </w:r>
        <w:r w:rsidRPr="00F07B1C">
          <w:rPr>
            <w:rStyle w:val="Hyperlink"/>
          </w:rPr>
          <w:t xml:space="preserve">Civil Standard Drawings </w:t>
        </w:r>
        <w:r>
          <w:rPr>
            <w:rStyle w:val="Hyperlink"/>
          </w:rPr>
          <w:t>f</w:t>
        </w:r>
        <w:r w:rsidRPr="00F07B1C">
          <w:rPr>
            <w:rStyle w:val="Hyperlink"/>
          </w:rPr>
          <w:t>or Roadworks</w:t>
        </w:r>
        <w:r>
          <w:tab/>
        </w:r>
        <w:r>
          <w:fldChar w:fldCharType="begin"/>
        </w:r>
        <w:r>
          <w:instrText xml:space="preserve"> PAGEREF _Toc256000029 \h </w:instrText>
        </w:r>
        <w:r>
          <w:fldChar w:fldCharType="separate"/>
        </w:r>
        <w:r>
          <w:t>390</w:t>
        </w:r>
        <w:r>
          <w:fldChar w:fldCharType="end"/>
        </w:r>
      </w:hyperlink>
    </w:p>
    <w:p w14:paraId="300C7902" w14:textId="77777777" w:rsidR="009838DF" w:rsidRDefault="009838DF">
      <w:pPr>
        <w:pStyle w:val="TOC1"/>
        <w:rPr>
          <w:rFonts w:asciiTheme="minorHAnsi" w:hAnsiTheme="minorHAnsi"/>
          <w:noProof/>
        </w:rPr>
      </w:pPr>
      <w:hyperlink w:anchor="_Toc256000030" w:history="1">
        <w:r>
          <w:rPr>
            <w:rStyle w:val="Hyperlink"/>
          </w:rPr>
          <w:t>29. Northern Territory Climate Zones Table</w:t>
        </w:r>
        <w:r>
          <w:tab/>
        </w:r>
        <w:r>
          <w:fldChar w:fldCharType="begin"/>
        </w:r>
        <w:r>
          <w:instrText xml:space="preserve"> PAGEREF _Toc256000030 \h </w:instrText>
        </w:r>
        <w:r>
          <w:fldChar w:fldCharType="separate"/>
        </w:r>
        <w:r>
          <w:t>392</w:t>
        </w:r>
        <w:r>
          <w:fldChar w:fldCharType="end"/>
        </w:r>
      </w:hyperlink>
    </w:p>
    <w:p w14:paraId="698B1738" w14:textId="77777777" w:rsidR="00BC02C2" w:rsidRDefault="00000000" w:rsidP="00C35AB5">
      <w:pPr>
        <w:rPr>
          <w:rFonts w:eastAsia="Calibri"/>
          <w:b/>
          <w:caps/>
          <w:szCs w:val="20"/>
        </w:rPr>
      </w:pPr>
      <w:r>
        <w:rPr>
          <w:rFonts w:eastAsia="Calibri"/>
          <w:b/>
          <w:caps/>
          <w:szCs w:val="20"/>
        </w:rPr>
        <w:fldChar w:fldCharType="end"/>
      </w:r>
    </w:p>
    <w:p w14:paraId="1806A2DA" w14:textId="77777777" w:rsidR="0027015C" w:rsidRDefault="0027015C" w:rsidP="00C35AB5"/>
    <w:p w14:paraId="51A24110" w14:textId="77777777" w:rsidR="005312FC" w:rsidRPr="00C35AB5" w:rsidRDefault="005312FC" w:rsidP="00C35AB5">
      <w:pPr>
        <w:sectPr w:rsidR="005312FC" w:rsidRPr="00C35AB5" w:rsidSect="00C35AB5">
          <w:headerReference w:type="even" r:id="rId32"/>
          <w:headerReference w:type="default" r:id="rId33"/>
          <w:footerReference w:type="even" r:id="rId34"/>
          <w:footerReference w:type="default" r:id="rId35"/>
          <w:headerReference w:type="first" r:id="rId36"/>
          <w:pgSz w:w="11906" w:h="16838"/>
          <w:pgMar w:top="794" w:right="794" w:bottom="794" w:left="794" w:header="567" w:footer="567" w:gutter="0"/>
          <w:cols w:space="720"/>
          <w:docGrid w:linePitch="299"/>
        </w:sectPr>
      </w:pPr>
    </w:p>
    <w:p w14:paraId="58A6E1AC" w14:textId="77777777" w:rsidR="004B624E" w:rsidRDefault="00000000" w:rsidP="004B624E">
      <w:pPr>
        <w:pStyle w:val="Heading1"/>
      </w:pPr>
      <w:bookmarkStart w:id="0" w:name="_Toc256000002"/>
      <w:bookmarkStart w:id="1" w:name="_Toc134020260"/>
      <w:bookmarkStart w:id="2" w:name="_Toc390823379"/>
      <w:bookmarkStart w:id="3" w:name="_Toc391429071"/>
      <w:bookmarkStart w:id="4" w:name="_Toc396033997"/>
      <w:bookmarkStart w:id="5" w:name="_Toc398800180"/>
      <w:r>
        <w:lastRenderedPageBreak/>
        <w:t>Miscellaneous provisions</w:t>
      </w:r>
      <w:bookmarkEnd w:id="0"/>
      <w:bookmarkEnd w:id="1"/>
    </w:p>
    <w:p w14:paraId="152C5BAE" w14:textId="77777777" w:rsidR="004B624E" w:rsidRPr="007001AF" w:rsidRDefault="00000000" w:rsidP="004B624E">
      <w:r>
        <w:t>DLI Roadworks Master – 04 November 2025</w:t>
      </w:r>
    </w:p>
    <w:p w14:paraId="61C5CDAB" w14:textId="77777777" w:rsidR="004B624E" w:rsidRPr="000D1C11" w:rsidRDefault="00000000" w:rsidP="004B624E">
      <w:pPr>
        <w:pStyle w:val="Heading2"/>
        <w:ind w:left="612" w:hanging="612"/>
      </w:pPr>
      <w:r w:rsidRPr="000D1C11">
        <w:t>Standards</w:t>
      </w:r>
      <w:r>
        <w:t>, Acts, and Publications</w:t>
      </w:r>
    </w:p>
    <w:p w14:paraId="7C700072" w14:textId="77777777" w:rsidR="004B624E" w:rsidRDefault="00000000" w:rsidP="004B624E">
      <w:r w:rsidRPr="006476B1">
        <w:t>Conform to the following Standards, Acts and Publications unless specified otherwise:</w:t>
      </w:r>
    </w:p>
    <w:p w14:paraId="6FCE01C2" w14:textId="77777777" w:rsidR="004B624E" w:rsidRPr="00B3386F" w:rsidRDefault="00000000" w:rsidP="004B624E">
      <w:pPr>
        <w:pStyle w:val="Heading3"/>
      </w:pPr>
      <w:r w:rsidRPr="00B3386F">
        <w:t xml:space="preserve">Australian </w:t>
      </w:r>
      <w:r>
        <w:t>S</w:t>
      </w:r>
      <w:r w:rsidRPr="00B3386F">
        <w:t>tandards</w:t>
      </w:r>
    </w:p>
    <w:tbl>
      <w:tblPr>
        <w:tblStyle w:val="TableGrid"/>
        <w:tblW w:w="0" w:type="auto"/>
        <w:tblLook w:val="04A0" w:firstRow="1" w:lastRow="0" w:firstColumn="1" w:lastColumn="0" w:noHBand="0" w:noVBand="1"/>
      </w:tblPr>
      <w:tblGrid>
        <w:gridCol w:w="2547"/>
        <w:gridCol w:w="7761"/>
      </w:tblGrid>
      <w:tr w:rsidR="009838DF" w14:paraId="549D4EB8" w14:textId="77777777" w:rsidTr="002E62EB">
        <w:trPr>
          <w:cnfStyle w:val="100000000000" w:firstRow="1" w:lastRow="0" w:firstColumn="0" w:lastColumn="0" w:oddVBand="0" w:evenVBand="0" w:oddHBand="0" w:evenHBand="0" w:firstRowFirstColumn="0" w:firstRowLastColumn="0" w:lastRowFirstColumn="0" w:lastRowLastColumn="0"/>
          <w:trHeight w:val="372"/>
          <w:tblHeader/>
        </w:trPr>
        <w:tc>
          <w:tcPr>
            <w:tcW w:w="10308" w:type="dxa"/>
            <w:gridSpan w:val="2"/>
          </w:tcPr>
          <w:p w14:paraId="4D26627E" w14:textId="77777777" w:rsidR="004B624E" w:rsidRPr="003B2CC4" w:rsidRDefault="00000000" w:rsidP="002E62EB">
            <w:r w:rsidRPr="00B91363">
              <w:t xml:space="preserve">Table – </w:t>
            </w:r>
            <w:r>
              <w:t xml:space="preserve">Australian </w:t>
            </w:r>
            <w:r w:rsidRPr="00B91363">
              <w:t>Standards</w:t>
            </w:r>
          </w:p>
        </w:tc>
      </w:tr>
      <w:tr w:rsidR="009838DF" w14:paraId="3D66A034" w14:textId="77777777" w:rsidTr="002E62EB">
        <w:trPr>
          <w:cnfStyle w:val="100000000000" w:firstRow="1" w:lastRow="0" w:firstColumn="0" w:lastColumn="0" w:oddVBand="0" w:evenVBand="0" w:oddHBand="0" w:evenHBand="0" w:firstRowFirstColumn="0" w:firstRowLastColumn="0" w:lastRowFirstColumn="0" w:lastRowLastColumn="0"/>
          <w:tblHeader/>
        </w:trPr>
        <w:tc>
          <w:tcPr>
            <w:tcW w:w="10308" w:type="dxa"/>
            <w:gridSpan w:val="2"/>
          </w:tcPr>
          <w:p w14:paraId="31E1C59B" w14:textId="77777777" w:rsidR="004B624E" w:rsidRPr="003B2CC4" w:rsidRDefault="00000000" w:rsidP="002E62EB">
            <w:r w:rsidRPr="00B019AC">
              <w:rPr>
                <w:rFonts w:cs="Arial"/>
              </w:rPr>
              <w:t xml:space="preserve">Use Standards, and their amendments, and their supplements, current </w:t>
            </w:r>
            <w:r>
              <w:rPr>
                <w:rFonts w:cs="Arial"/>
              </w:rPr>
              <w:t>as at</w:t>
            </w:r>
            <w:r w:rsidRPr="00B019AC">
              <w:rPr>
                <w:rFonts w:cs="Arial"/>
              </w:rPr>
              <w:t xml:space="preserve"> the date for the close of tenders, except where different editions, and amendments, and supplements, are required by statutory authorities, including, but not limited to, NATA and the National Construction Code including the Building Code of Australia.</w:t>
            </w:r>
          </w:p>
        </w:tc>
      </w:tr>
      <w:tr w:rsidR="009838DF" w14:paraId="46D977F6" w14:textId="77777777" w:rsidTr="002E62EB">
        <w:trPr>
          <w:cnfStyle w:val="100000000000" w:firstRow="1" w:lastRow="0" w:firstColumn="0" w:lastColumn="0" w:oddVBand="0" w:evenVBand="0" w:oddHBand="0" w:evenHBand="0" w:firstRowFirstColumn="0" w:firstRowLastColumn="0" w:lastRowFirstColumn="0" w:lastRowLastColumn="0"/>
          <w:tblHeader/>
        </w:trPr>
        <w:tc>
          <w:tcPr>
            <w:tcW w:w="2547" w:type="dxa"/>
          </w:tcPr>
          <w:p w14:paraId="251CBD04" w14:textId="77777777" w:rsidR="004B624E" w:rsidRPr="003B2CC4" w:rsidRDefault="00000000" w:rsidP="002E62EB">
            <w:r w:rsidRPr="00B91363">
              <w:t>Designation</w:t>
            </w:r>
          </w:p>
        </w:tc>
        <w:tc>
          <w:tcPr>
            <w:tcW w:w="7761" w:type="dxa"/>
          </w:tcPr>
          <w:p w14:paraId="5A8BF8ED" w14:textId="77777777" w:rsidR="004B624E" w:rsidRPr="003B2CC4" w:rsidRDefault="00000000" w:rsidP="002E62EB">
            <w:r w:rsidRPr="00B91363">
              <w:t>Title</w:t>
            </w:r>
          </w:p>
        </w:tc>
      </w:tr>
      <w:tr w:rsidR="009838DF" w14:paraId="6A6C7EC3" w14:textId="77777777" w:rsidTr="002E62EB">
        <w:tc>
          <w:tcPr>
            <w:tcW w:w="2547" w:type="dxa"/>
            <w:vAlign w:val="center"/>
          </w:tcPr>
          <w:p w14:paraId="1FDBE65F" w14:textId="77777777" w:rsidR="004B624E" w:rsidRPr="003B2CC4" w:rsidRDefault="00000000" w:rsidP="002E62EB">
            <w:r>
              <w:t>AS 1289 (series)</w:t>
            </w:r>
          </w:p>
        </w:tc>
        <w:tc>
          <w:tcPr>
            <w:tcW w:w="7761" w:type="dxa"/>
            <w:vAlign w:val="center"/>
          </w:tcPr>
          <w:p w14:paraId="5221815C" w14:textId="77777777" w:rsidR="004B624E" w:rsidRPr="003B2CC4" w:rsidRDefault="00000000" w:rsidP="002E62EB">
            <w:r w:rsidRPr="00032D97">
              <w:t>Note: In respect to</w:t>
            </w:r>
            <w:r>
              <w:t xml:space="preserve"> Test Methods AS 1289.3.1.1, AS 1289.3.2.1, and AS 1289.3.4.1, Wet Preparation Method is to be used where this is an option in an applicable test method.</w:t>
            </w:r>
          </w:p>
        </w:tc>
      </w:tr>
      <w:tr w:rsidR="009838DF" w14:paraId="47C2D0DA" w14:textId="77777777" w:rsidTr="002E62EB">
        <w:tc>
          <w:tcPr>
            <w:tcW w:w="2547" w:type="dxa"/>
          </w:tcPr>
          <w:p w14:paraId="5F47DE99" w14:textId="77777777" w:rsidR="004B624E" w:rsidRPr="003B2CC4" w:rsidRDefault="00000000" w:rsidP="002E62EB">
            <w:r w:rsidRPr="003B2CC4">
              <w:t>AS/NZS 1336</w:t>
            </w:r>
          </w:p>
        </w:tc>
        <w:tc>
          <w:tcPr>
            <w:tcW w:w="7761" w:type="dxa"/>
          </w:tcPr>
          <w:p w14:paraId="633372AA" w14:textId="77777777" w:rsidR="004B624E" w:rsidRPr="003B2CC4" w:rsidRDefault="00000000" w:rsidP="002E62EB">
            <w:r w:rsidRPr="003B2CC4">
              <w:t>Eye and face protection - Guidelines</w:t>
            </w:r>
          </w:p>
        </w:tc>
      </w:tr>
      <w:tr w:rsidR="009838DF" w14:paraId="21D1FBB4" w14:textId="77777777" w:rsidTr="002E62EB">
        <w:tc>
          <w:tcPr>
            <w:tcW w:w="2547" w:type="dxa"/>
          </w:tcPr>
          <w:p w14:paraId="17D32705" w14:textId="77777777" w:rsidR="004B624E" w:rsidRPr="003B2CC4" w:rsidRDefault="00000000" w:rsidP="002E62EB">
            <w:r>
              <w:t>AS</w:t>
            </w:r>
            <w:r w:rsidRPr="003B2CC4">
              <w:t> 1337</w:t>
            </w:r>
            <w:r>
              <w:t> </w:t>
            </w:r>
            <w:r w:rsidRPr="003B2CC4">
              <w:t>(s</w:t>
            </w:r>
            <w:r>
              <w:t>e</w:t>
            </w:r>
            <w:r w:rsidRPr="003B2CC4">
              <w:t>r</w:t>
            </w:r>
            <w:r>
              <w:t>ies</w:t>
            </w:r>
            <w:r w:rsidRPr="003B2CC4">
              <w:t>)</w:t>
            </w:r>
          </w:p>
        </w:tc>
        <w:tc>
          <w:tcPr>
            <w:tcW w:w="7761" w:type="dxa"/>
          </w:tcPr>
          <w:p w14:paraId="1A8CACE8" w14:textId="77777777" w:rsidR="004B624E" w:rsidRPr="003B2CC4" w:rsidRDefault="00000000" w:rsidP="002E62EB">
            <w:r w:rsidRPr="003B2CC4">
              <w:t>Personal eye protection and Eye and face protection</w:t>
            </w:r>
          </w:p>
        </w:tc>
      </w:tr>
      <w:tr w:rsidR="009838DF" w14:paraId="6435C3E1" w14:textId="77777777" w:rsidTr="002E62EB">
        <w:tc>
          <w:tcPr>
            <w:tcW w:w="2547" w:type="dxa"/>
          </w:tcPr>
          <w:p w14:paraId="0FB1DD71" w14:textId="77777777" w:rsidR="004B624E" w:rsidRPr="003B2CC4" w:rsidRDefault="00000000" w:rsidP="002E62EB">
            <w:r w:rsidRPr="003B2CC4">
              <w:t>AS/NZS 1338</w:t>
            </w:r>
            <w:r>
              <w:t> (</w:t>
            </w:r>
            <w:r w:rsidRPr="003B2CC4">
              <w:t>s</w:t>
            </w:r>
            <w:r>
              <w:t>e</w:t>
            </w:r>
            <w:r w:rsidRPr="003B2CC4">
              <w:t>r</w:t>
            </w:r>
            <w:r>
              <w:t>ies)</w:t>
            </w:r>
          </w:p>
        </w:tc>
        <w:tc>
          <w:tcPr>
            <w:tcW w:w="7761" w:type="dxa"/>
          </w:tcPr>
          <w:p w14:paraId="3589029B" w14:textId="77777777" w:rsidR="004B624E" w:rsidRPr="003B2CC4" w:rsidRDefault="00000000" w:rsidP="002E62EB">
            <w:r w:rsidRPr="003B2CC4">
              <w:t>Filters for eye protectors</w:t>
            </w:r>
          </w:p>
        </w:tc>
      </w:tr>
      <w:tr w:rsidR="009838DF" w14:paraId="41C30690" w14:textId="77777777" w:rsidTr="002E62EB">
        <w:tc>
          <w:tcPr>
            <w:tcW w:w="2547" w:type="dxa"/>
          </w:tcPr>
          <w:p w14:paraId="7DA88B31" w14:textId="77777777" w:rsidR="004B624E" w:rsidRPr="003B2CC4" w:rsidRDefault="00000000" w:rsidP="002E62EB">
            <w:r w:rsidRPr="003B2CC4">
              <w:t>AS 1348</w:t>
            </w:r>
          </w:p>
        </w:tc>
        <w:tc>
          <w:tcPr>
            <w:tcW w:w="7761" w:type="dxa"/>
          </w:tcPr>
          <w:p w14:paraId="45F0CBB0" w14:textId="77777777" w:rsidR="004B624E" w:rsidRPr="003B2CC4" w:rsidRDefault="00000000" w:rsidP="002E62EB">
            <w:r w:rsidRPr="003B2CC4">
              <w:t>Road and traffic engineering - Glossary of terms</w:t>
            </w:r>
          </w:p>
        </w:tc>
      </w:tr>
      <w:tr w:rsidR="009838DF" w14:paraId="303634DF" w14:textId="77777777" w:rsidTr="002E62EB">
        <w:tc>
          <w:tcPr>
            <w:tcW w:w="2547" w:type="dxa"/>
          </w:tcPr>
          <w:p w14:paraId="71DFA42B" w14:textId="77777777" w:rsidR="004B624E" w:rsidRPr="003B2CC4" w:rsidRDefault="00000000" w:rsidP="002E62EB">
            <w:r w:rsidRPr="003B2CC4">
              <w:t>AS 1379</w:t>
            </w:r>
          </w:p>
        </w:tc>
        <w:tc>
          <w:tcPr>
            <w:tcW w:w="7761" w:type="dxa"/>
          </w:tcPr>
          <w:p w14:paraId="2BA9E801" w14:textId="77777777" w:rsidR="004B624E" w:rsidRPr="003B2CC4" w:rsidRDefault="00000000" w:rsidP="002E62EB">
            <w:r w:rsidRPr="003B2CC4">
              <w:t>Specification and supply of concrete</w:t>
            </w:r>
          </w:p>
        </w:tc>
      </w:tr>
      <w:tr w:rsidR="009838DF" w14:paraId="4F98704D" w14:textId="77777777" w:rsidTr="002E62EB">
        <w:tc>
          <w:tcPr>
            <w:tcW w:w="2547" w:type="dxa"/>
          </w:tcPr>
          <w:p w14:paraId="2A9725EE" w14:textId="77777777" w:rsidR="004B624E" w:rsidRPr="003B2CC4" w:rsidRDefault="00000000" w:rsidP="002E62EB">
            <w:r w:rsidRPr="003B2CC4">
              <w:t>AS 1742</w:t>
            </w:r>
            <w:r>
              <w:t> (</w:t>
            </w:r>
            <w:r w:rsidRPr="003B2CC4">
              <w:t>s</w:t>
            </w:r>
            <w:r>
              <w:t>e</w:t>
            </w:r>
            <w:r w:rsidRPr="003B2CC4">
              <w:t>r</w:t>
            </w:r>
            <w:r>
              <w:t>ies)</w:t>
            </w:r>
          </w:p>
        </w:tc>
        <w:tc>
          <w:tcPr>
            <w:tcW w:w="7761" w:type="dxa"/>
          </w:tcPr>
          <w:p w14:paraId="0396E9EA" w14:textId="77777777" w:rsidR="004B624E" w:rsidRPr="003B2CC4" w:rsidRDefault="00000000" w:rsidP="002E62EB">
            <w:r w:rsidRPr="003B2CC4">
              <w:t>Manual of uniform traffic control devices</w:t>
            </w:r>
          </w:p>
        </w:tc>
      </w:tr>
      <w:tr w:rsidR="009838DF" w14:paraId="63E4AD79" w14:textId="77777777" w:rsidTr="002E62EB">
        <w:tc>
          <w:tcPr>
            <w:tcW w:w="2547" w:type="dxa"/>
          </w:tcPr>
          <w:p w14:paraId="26191FF4" w14:textId="77777777" w:rsidR="004B624E" w:rsidRPr="003B2CC4" w:rsidRDefault="00000000" w:rsidP="002E62EB">
            <w:r w:rsidRPr="003B2CC4">
              <w:t>AS/NZS 1800</w:t>
            </w:r>
          </w:p>
        </w:tc>
        <w:tc>
          <w:tcPr>
            <w:tcW w:w="7761" w:type="dxa"/>
          </w:tcPr>
          <w:p w14:paraId="2CEB8F49" w14:textId="77777777" w:rsidR="004B624E" w:rsidRPr="003B2CC4" w:rsidRDefault="00000000" w:rsidP="002E62EB">
            <w:r w:rsidRPr="003B2CC4">
              <w:t>Occupational protective helmets - Selection, care and use</w:t>
            </w:r>
          </w:p>
        </w:tc>
      </w:tr>
      <w:tr w:rsidR="009838DF" w14:paraId="2536636A" w14:textId="77777777" w:rsidTr="002E62EB">
        <w:tc>
          <w:tcPr>
            <w:tcW w:w="2547" w:type="dxa"/>
          </w:tcPr>
          <w:p w14:paraId="56DFDF82" w14:textId="77777777" w:rsidR="004B624E" w:rsidRPr="003B2CC4" w:rsidRDefault="00000000" w:rsidP="002E62EB">
            <w:r w:rsidRPr="003B2CC4">
              <w:t>AS/NZS 1801</w:t>
            </w:r>
          </w:p>
        </w:tc>
        <w:tc>
          <w:tcPr>
            <w:tcW w:w="7761" w:type="dxa"/>
          </w:tcPr>
          <w:p w14:paraId="658E7549" w14:textId="77777777" w:rsidR="004B624E" w:rsidRPr="003B2CC4" w:rsidRDefault="00000000" w:rsidP="002E62EB">
            <w:r w:rsidRPr="003B2CC4">
              <w:t>Occupational protective helmets</w:t>
            </w:r>
          </w:p>
        </w:tc>
      </w:tr>
      <w:tr w:rsidR="009838DF" w14:paraId="0AA1257D" w14:textId="77777777" w:rsidTr="002E62EB">
        <w:tc>
          <w:tcPr>
            <w:tcW w:w="2547" w:type="dxa"/>
          </w:tcPr>
          <w:p w14:paraId="32909095" w14:textId="77777777" w:rsidR="004B624E" w:rsidRPr="003B2CC4" w:rsidRDefault="00000000" w:rsidP="002E62EB">
            <w:r>
              <w:t>AS</w:t>
            </w:r>
            <w:r w:rsidRPr="003B2CC4">
              <w:t> 1906</w:t>
            </w:r>
            <w:r>
              <w:t> (</w:t>
            </w:r>
            <w:r w:rsidRPr="003B2CC4">
              <w:t>s</w:t>
            </w:r>
            <w:r>
              <w:t>e</w:t>
            </w:r>
            <w:r w:rsidRPr="003B2CC4">
              <w:t>r</w:t>
            </w:r>
            <w:r>
              <w:t>ies)</w:t>
            </w:r>
          </w:p>
        </w:tc>
        <w:tc>
          <w:tcPr>
            <w:tcW w:w="7761" w:type="dxa"/>
          </w:tcPr>
          <w:p w14:paraId="6F076B02" w14:textId="77777777" w:rsidR="004B624E" w:rsidRPr="003B2CC4" w:rsidRDefault="00000000" w:rsidP="002E62EB">
            <w:r w:rsidRPr="003B2CC4">
              <w:t xml:space="preserve">Retroreflective materials and devices for road traffic control purposes </w:t>
            </w:r>
          </w:p>
        </w:tc>
      </w:tr>
      <w:tr w:rsidR="009838DF" w14:paraId="25727FB4" w14:textId="77777777" w:rsidTr="002E62EB">
        <w:tc>
          <w:tcPr>
            <w:tcW w:w="2547" w:type="dxa"/>
          </w:tcPr>
          <w:p w14:paraId="6327E654" w14:textId="77777777" w:rsidR="004B624E" w:rsidRPr="003B2CC4" w:rsidRDefault="00000000" w:rsidP="002E62EB">
            <w:r w:rsidRPr="003B2CC4">
              <w:t>AS/NZS 1906.4</w:t>
            </w:r>
          </w:p>
        </w:tc>
        <w:tc>
          <w:tcPr>
            <w:tcW w:w="7761" w:type="dxa"/>
          </w:tcPr>
          <w:p w14:paraId="0CBC0E05" w14:textId="77777777" w:rsidR="004B624E" w:rsidRPr="00A43E88" w:rsidRDefault="00000000">
            <w:pPr>
              <w:pStyle w:val="ListParagraph"/>
              <w:numPr>
                <w:ilvl w:val="0"/>
                <w:numId w:val="12"/>
              </w:numPr>
            </w:pPr>
            <w:r w:rsidRPr="00A43E88">
              <w:t>High-visibility materials for safety garments</w:t>
            </w:r>
          </w:p>
        </w:tc>
      </w:tr>
      <w:tr w:rsidR="009838DF" w14:paraId="1355681D" w14:textId="77777777" w:rsidTr="002E62EB">
        <w:tc>
          <w:tcPr>
            <w:tcW w:w="2547" w:type="dxa"/>
          </w:tcPr>
          <w:p w14:paraId="3499E479" w14:textId="77777777" w:rsidR="004B624E" w:rsidRPr="003B2CC4" w:rsidRDefault="00000000" w:rsidP="002E62EB">
            <w:r>
              <w:t>AS/NZS </w:t>
            </w:r>
            <w:r w:rsidRPr="003B2CC4">
              <w:t>2161</w:t>
            </w:r>
            <w:r>
              <w:t> (</w:t>
            </w:r>
            <w:r w:rsidRPr="003B2CC4">
              <w:t>s</w:t>
            </w:r>
            <w:r>
              <w:t>e</w:t>
            </w:r>
            <w:r w:rsidRPr="003B2CC4">
              <w:t>r</w:t>
            </w:r>
            <w:r>
              <w:t>ies)</w:t>
            </w:r>
          </w:p>
        </w:tc>
        <w:tc>
          <w:tcPr>
            <w:tcW w:w="7761" w:type="dxa"/>
          </w:tcPr>
          <w:p w14:paraId="0EDEC5C2" w14:textId="77777777" w:rsidR="004B624E" w:rsidRPr="003B2CC4" w:rsidRDefault="00000000" w:rsidP="002E62EB">
            <w:r w:rsidRPr="003B2CC4">
              <w:t>Occupational protective gloves</w:t>
            </w:r>
          </w:p>
        </w:tc>
      </w:tr>
      <w:tr w:rsidR="009838DF" w14:paraId="71264CCC" w14:textId="77777777" w:rsidTr="002E62EB">
        <w:tc>
          <w:tcPr>
            <w:tcW w:w="2547" w:type="dxa"/>
          </w:tcPr>
          <w:p w14:paraId="4E87E2B2" w14:textId="77777777" w:rsidR="004B624E" w:rsidRPr="003B2CC4" w:rsidRDefault="00000000" w:rsidP="002E62EB">
            <w:r w:rsidRPr="003B2CC4">
              <w:t>AS 2187</w:t>
            </w:r>
            <w:r>
              <w:t> (</w:t>
            </w:r>
            <w:r w:rsidRPr="003B2CC4">
              <w:t>s</w:t>
            </w:r>
            <w:r>
              <w:t>e</w:t>
            </w:r>
            <w:r w:rsidRPr="003B2CC4">
              <w:t>r</w:t>
            </w:r>
            <w:r>
              <w:t>ies)</w:t>
            </w:r>
          </w:p>
        </w:tc>
        <w:tc>
          <w:tcPr>
            <w:tcW w:w="7761" w:type="dxa"/>
          </w:tcPr>
          <w:p w14:paraId="4E10AF6A" w14:textId="77777777" w:rsidR="004B624E" w:rsidRPr="003B2CC4" w:rsidRDefault="00000000" w:rsidP="002E62EB">
            <w:r w:rsidRPr="00DA7DE9">
              <w:t>Explosives - Storage, transport and use</w:t>
            </w:r>
          </w:p>
        </w:tc>
      </w:tr>
      <w:tr w:rsidR="009838DF" w14:paraId="1C22A972" w14:textId="77777777" w:rsidTr="002E62EB">
        <w:tc>
          <w:tcPr>
            <w:tcW w:w="2547" w:type="dxa"/>
          </w:tcPr>
          <w:p w14:paraId="655D1F66" w14:textId="77777777" w:rsidR="004B624E" w:rsidRPr="003B2CC4" w:rsidRDefault="00000000" w:rsidP="002E62EB">
            <w:r w:rsidRPr="003B2CC4">
              <w:t>AS 2187.1</w:t>
            </w:r>
          </w:p>
        </w:tc>
        <w:tc>
          <w:tcPr>
            <w:tcW w:w="7761" w:type="dxa"/>
          </w:tcPr>
          <w:p w14:paraId="408A7E78" w14:textId="77777777" w:rsidR="004B624E" w:rsidRPr="00112A28" w:rsidRDefault="00000000">
            <w:pPr>
              <w:pStyle w:val="ListParagraph"/>
              <w:numPr>
                <w:ilvl w:val="0"/>
                <w:numId w:val="12"/>
              </w:numPr>
            </w:pPr>
            <w:r w:rsidRPr="00112A28">
              <w:t>Storage</w:t>
            </w:r>
          </w:p>
        </w:tc>
      </w:tr>
      <w:tr w:rsidR="009838DF" w14:paraId="258492B0" w14:textId="77777777" w:rsidTr="002E62EB">
        <w:tc>
          <w:tcPr>
            <w:tcW w:w="2547" w:type="dxa"/>
          </w:tcPr>
          <w:p w14:paraId="78CB4ACF" w14:textId="77777777" w:rsidR="004B624E" w:rsidRPr="003B2CC4" w:rsidRDefault="00000000" w:rsidP="002E62EB">
            <w:r w:rsidRPr="003B2CC4">
              <w:t>AS 2187.2</w:t>
            </w:r>
          </w:p>
        </w:tc>
        <w:tc>
          <w:tcPr>
            <w:tcW w:w="7761" w:type="dxa"/>
          </w:tcPr>
          <w:p w14:paraId="2A01E395" w14:textId="77777777" w:rsidR="004B624E" w:rsidRPr="00112A28" w:rsidRDefault="00000000">
            <w:pPr>
              <w:pStyle w:val="ListParagraph"/>
              <w:numPr>
                <w:ilvl w:val="0"/>
                <w:numId w:val="12"/>
              </w:numPr>
            </w:pPr>
            <w:r w:rsidRPr="00112A28">
              <w:t>Use of explosives</w:t>
            </w:r>
          </w:p>
        </w:tc>
      </w:tr>
      <w:tr w:rsidR="009838DF" w14:paraId="2651C2F9" w14:textId="77777777" w:rsidTr="002E62EB">
        <w:tc>
          <w:tcPr>
            <w:tcW w:w="2547" w:type="dxa"/>
          </w:tcPr>
          <w:p w14:paraId="69FC2F52" w14:textId="77777777" w:rsidR="004B624E" w:rsidRPr="003B2CC4" w:rsidRDefault="00000000" w:rsidP="002E62EB">
            <w:r>
              <w:t>AS</w:t>
            </w:r>
            <w:r w:rsidRPr="003B2CC4">
              <w:t> 2210</w:t>
            </w:r>
            <w:r>
              <w:t> (</w:t>
            </w:r>
            <w:r w:rsidRPr="003B2CC4">
              <w:t>s</w:t>
            </w:r>
            <w:r>
              <w:t>e</w:t>
            </w:r>
            <w:r w:rsidRPr="003B2CC4">
              <w:t>r</w:t>
            </w:r>
            <w:r>
              <w:t>ies)</w:t>
            </w:r>
            <w:r w:rsidRPr="003B2CC4">
              <w:t xml:space="preserve"> </w:t>
            </w:r>
          </w:p>
        </w:tc>
        <w:tc>
          <w:tcPr>
            <w:tcW w:w="7761" w:type="dxa"/>
          </w:tcPr>
          <w:p w14:paraId="0AB03E46" w14:textId="77777777" w:rsidR="004B624E" w:rsidRPr="003B2CC4" w:rsidRDefault="00000000" w:rsidP="002E62EB">
            <w:r w:rsidRPr="003B2CC4">
              <w:t>Safety, protective and occupational footwear</w:t>
            </w:r>
          </w:p>
        </w:tc>
      </w:tr>
      <w:tr w:rsidR="009838DF" w14:paraId="20E17EC7" w14:textId="77777777" w:rsidTr="002E62EB">
        <w:tc>
          <w:tcPr>
            <w:tcW w:w="2547" w:type="dxa"/>
          </w:tcPr>
          <w:p w14:paraId="29B17F22" w14:textId="77777777" w:rsidR="004B624E" w:rsidRPr="003B2CC4" w:rsidRDefault="00000000" w:rsidP="002E62EB">
            <w:r w:rsidRPr="003B2CC4">
              <w:t>AS</w:t>
            </w:r>
            <w:r>
              <w:t>/NZS</w:t>
            </w:r>
            <w:r w:rsidRPr="003B2CC4">
              <w:t> 2299</w:t>
            </w:r>
            <w:r>
              <w:t> (</w:t>
            </w:r>
            <w:r w:rsidRPr="003B2CC4">
              <w:t>s</w:t>
            </w:r>
            <w:r>
              <w:t>e</w:t>
            </w:r>
            <w:r w:rsidRPr="003B2CC4">
              <w:t>r</w:t>
            </w:r>
            <w:r>
              <w:t>ies)</w:t>
            </w:r>
          </w:p>
        </w:tc>
        <w:tc>
          <w:tcPr>
            <w:tcW w:w="7761" w:type="dxa"/>
          </w:tcPr>
          <w:p w14:paraId="1967096E" w14:textId="77777777" w:rsidR="004B624E" w:rsidRPr="003B2CC4" w:rsidRDefault="00000000" w:rsidP="002E62EB">
            <w:r w:rsidRPr="003B2CC4">
              <w:t>Occupational diving operations</w:t>
            </w:r>
          </w:p>
        </w:tc>
      </w:tr>
      <w:tr w:rsidR="009838DF" w14:paraId="1CFF3DC6" w14:textId="77777777" w:rsidTr="002E62EB">
        <w:tc>
          <w:tcPr>
            <w:tcW w:w="2547" w:type="dxa"/>
          </w:tcPr>
          <w:p w14:paraId="05C96C84" w14:textId="77777777" w:rsidR="004B624E" w:rsidRPr="003B2CC4" w:rsidRDefault="00000000" w:rsidP="002E62EB">
            <w:r w:rsidRPr="003B2CC4">
              <w:t>AS</w:t>
            </w:r>
            <w:r>
              <w:t>/NZS</w:t>
            </w:r>
            <w:r w:rsidRPr="003B2CC4">
              <w:t> 2299.1</w:t>
            </w:r>
          </w:p>
        </w:tc>
        <w:tc>
          <w:tcPr>
            <w:tcW w:w="7761" w:type="dxa"/>
          </w:tcPr>
          <w:p w14:paraId="1B54BDBA" w14:textId="77777777" w:rsidR="004B624E" w:rsidRPr="00A43E88" w:rsidRDefault="00000000">
            <w:pPr>
              <w:pStyle w:val="ListParagraph"/>
              <w:numPr>
                <w:ilvl w:val="0"/>
                <w:numId w:val="12"/>
              </w:numPr>
            </w:pPr>
            <w:r w:rsidRPr="00A43E88">
              <w:t>Standard operational practice</w:t>
            </w:r>
          </w:p>
        </w:tc>
      </w:tr>
      <w:tr w:rsidR="009838DF" w14:paraId="27D1FC80" w14:textId="77777777" w:rsidTr="002E62EB">
        <w:tc>
          <w:tcPr>
            <w:tcW w:w="2547" w:type="dxa"/>
          </w:tcPr>
          <w:p w14:paraId="06F1870F" w14:textId="77777777" w:rsidR="004B624E" w:rsidRPr="003B2CC4" w:rsidRDefault="00000000" w:rsidP="002E62EB">
            <w:r w:rsidRPr="003B2CC4">
              <w:t>AS</w:t>
            </w:r>
            <w:r>
              <w:t>/NZS</w:t>
            </w:r>
            <w:r w:rsidRPr="003B2CC4">
              <w:t> 2299.2</w:t>
            </w:r>
          </w:p>
        </w:tc>
        <w:tc>
          <w:tcPr>
            <w:tcW w:w="7761" w:type="dxa"/>
          </w:tcPr>
          <w:p w14:paraId="7AD711C7" w14:textId="77777777" w:rsidR="004B624E" w:rsidRPr="00A43E88" w:rsidRDefault="00000000">
            <w:pPr>
              <w:pStyle w:val="ListParagraph"/>
              <w:numPr>
                <w:ilvl w:val="0"/>
                <w:numId w:val="12"/>
              </w:numPr>
            </w:pPr>
            <w:r w:rsidRPr="00A43E88">
              <w:t>Scientific diving</w:t>
            </w:r>
          </w:p>
        </w:tc>
      </w:tr>
      <w:tr w:rsidR="009838DF" w14:paraId="20E952DD" w14:textId="77777777" w:rsidTr="002E62EB">
        <w:tc>
          <w:tcPr>
            <w:tcW w:w="2547" w:type="dxa"/>
          </w:tcPr>
          <w:p w14:paraId="3DD0820F" w14:textId="77777777" w:rsidR="004B624E" w:rsidRPr="003B2CC4" w:rsidRDefault="00000000" w:rsidP="002E62EB">
            <w:r w:rsidRPr="003B2CC4">
              <w:t>AS 2815</w:t>
            </w:r>
            <w:r>
              <w:t> (</w:t>
            </w:r>
            <w:r w:rsidRPr="003B2CC4">
              <w:t>s</w:t>
            </w:r>
            <w:r>
              <w:t>e</w:t>
            </w:r>
            <w:r w:rsidRPr="003B2CC4">
              <w:t>r</w:t>
            </w:r>
            <w:r>
              <w:t>ies)</w:t>
            </w:r>
          </w:p>
        </w:tc>
        <w:tc>
          <w:tcPr>
            <w:tcW w:w="7761" w:type="dxa"/>
          </w:tcPr>
          <w:p w14:paraId="031A3ED6" w14:textId="77777777" w:rsidR="004B624E" w:rsidRPr="003B2CC4" w:rsidRDefault="00000000" w:rsidP="002E62EB">
            <w:r w:rsidRPr="003B2CC4">
              <w:t>Training and certification of occupational divers</w:t>
            </w:r>
          </w:p>
        </w:tc>
      </w:tr>
      <w:tr w:rsidR="009838DF" w14:paraId="3081E0AD" w14:textId="77777777" w:rsidTr="002E62EB">
        <w:tc>
          <w:tcPr>
            <w:tcW w:w="2547" w:type="dxa"/>
          </w:tcPr>
          <w:p w14:paraId="321CA7D4" w14:textId="77777777" w:rsidR="004B624E" w:rsidRPr="003B2CC4" w:rsidRDefault="00000000" w:rsidP="002E62EB">
            <w:r w:rsidRPr="003B2CC4">
              <w:t>AS 2815.1</w:t>
            </w:r>
          </w:p>
        </w:tc>
        <w:tc>
          <w:tcPr>
            <w:tcW w:w="7761" w:type="dxa"/>
          </w:tcPr>
          <w:p w14:paraId="105F3BB2" w14:textId="77777777" w:rsidR="004B624E" w:rsidRPr="00A43E88" w:rsidRDefault="00000000">
            <w:pPr>
              <w:pStyle w:val="ListParagraph"/>
              <w:numPr>
                <w:ilvl w:val="0"/>
                <w:numId w:val="12"/>
              </w:numPr>
            </w:pPr>
            <w:r w:rsidRPr="00A43E88">
              <w:t>Occupational SCUBA diver - Standard</w:t>
            </w:r>
          </w:p>
        </w:tc>
      </w:tr>
      <w:tr w:rsidR="009838DF" w14:paraId="20F7B6C1" w14:textId="77777777" w:rsidTr="002E62EB">
        <w:tc>
          <w:tcPr>
            <w:tcW w:w="2547" w:type="dxa"/>
          </w:tcPr>
          <w:p w14:paraId="01950B7E" w14:textId="77777777" w:rsidR="004B624E" w:rsidRPr="003B2CC4" w:rsidRDefault="00000000" w:rsidP="002E62EB">
            <w:r w:rsidRPr="003B2CC4">
              <w:lastRenderedPageBreak/>
              <w:t>AS/NZS 2815.2</w:t>
            </w:r>
          </w:p>
        </w:tc>
        <w:tc>
          <w:tcPr>
            <w:tcW w:w="7761" w:type="dxa"/>
          </w:tcPr>
          <w:p w14:paraId="4DE68E8E" w14:textId="77777777" w:rsidR="004B624E" w:rsidRPr="00A43E88" w:rsidRDefault="00000000">
            <w:pPr>
              <w:pStyle w:val="ListParagraph"/>
              <w:numPr>
                <w:ilvl w:val="0"/>
                <w:numId w:val="12"/>
              </w:numPr>
            </w:pPr>
            <w:r w:rsidRPr="00A43E88">
              <w:t>Surface supplied diving to 30 m</w:t>
            </w:r>
          </w:p>
        </w:tc>
      </w:tr>
      <w:tr w:rsidR="009838DF" w14:paraId="178E702E" w14:textId="77777777" w:rsidTr="002E62EB">
        <w:tc>
          <w:tcPr>
            <w:tcW w:w="2547" w:type="dxa"/>
          </w:tcPr>
          <w:p w14:paraId="5A2ACEE5" w14:textId="77777777" w:rsidR="004B624E" w:rsidRPr="003B2CC4" w:rsidRDefault="00000000" w:rsidP="002E62EB">
            <w:r w:rsidRPr="003B2CC4">
              <w:t>AS 2815.3</w:t>
            </w:r>
          </w:p>
        </w:tc>
        <w:tc>
          <w:tcPr>
            <w:tcW w:w="7761" w:type="dxa"/>
          </w:tcPr>
          <w:p w14:paraId="37501DA7" w14:textId="77777777" w:rsidR="004B624E" w:rsidRPr="00A43E88" w:rsidRDefault="00000000">
            <w:pPr>
              <w:pStyle w:val="ListParagraph"/>
              <w:numPr>
                <w:ilvl w:val="0"/>
                <w:numId w:val="12"/>
              </w:numPr>
            </w:pPr>
            <w:r w:rsidRPr="00A43E88">
              <w:t>Air diving to 50 m</w:t>
            </w:r>
          </w:p>
        </w:tc>
      </w:tr>
      <w:tr w:rsidR="009838DF" w14:paraId="4210BD30" w14:textId="77777777" w:rsidTr="002E62EB">
        <w:tc>
          <w:tcPr>
            <w:tcW w:w="2547" w:type="dxa"/>
          </w:tcPr>
          <w:p w14:paraId="4E724663" w14:textId="77777777" w:rsidR="004B624E" w:rsidRPr="003B2CC4" w:rsidRDefault="00000000" w:rsidP="002E62EB">
            <w:r w:rsidRPr="003B2CC4">
              <w:t>AS 2815.4</w:t>
            </w:r>
          </w:p>
        </w:tc>
        <w:tc>
          <w:tcPr>
            <w:tcW w:w="7761" w:type="dxa"/>
          </w:tcPr>
          <w:p w14:paraId="11032E37" w14:textId="77777777" w:rsidR="004B624E" w:rsidRPr="00A43E88" w:rsidRDefault="00000000">
            <w:pPr>
              <w:pStyle w:val="ListParagraph"/>
              <w:numPr>
                <w:ilvl w:val="0"/>
                <w:numId w:val="12"/>
              </w:numPr>
            </w:pPr>
            <w:r w:rsidRPr="00A43E88">
              <w:t>Bell diving</w:t>
            </w:r>
          </w:p>
        </w:tc>
      </w:tr>
      <w:tr w:rsidR="009838DF" w14:paraId="6135C3B0" w14:textId="77777777" w:rsidTr="002E62EB">
        <w:tc>
          <w:tcPr>
            <w:tcW w:w="2547" w:type="dxa"/>
          </w:tcPr>
          <w:p w14:paraId="17369FAD" w14:textId="77777777" w:rsidR="004B624E" w:rsidRPr="003B2CC4" w:rsidRDefault="00000000" w:rsidP="002E62EB">
            <w:r w:rsidRPr="003B2CC4">
              <w:t>AS/NZS 2815.5</w:t>
            </w:r>
          </w:p>
        </w:tc>
        <w:tc>
          <w:tcPr>
            <w:tcW w:w="7761" w:type="dxa"/>
          </w:tcPr>
          <w:p w14:paraId="25985D08" w14:textId="77777777" w:rsidR="004B624E" w:rsidRPr="00A43E88" w:rsidRDefault="00000000">
            <w:pPr>
              <w:pStyle w:val="ListParagraph"/>
              <w:numPr>
                <w:ilvl w:val="0"/>
                <w:numId w:val="12"/>
              </w:numPr>
            </w:pPr>
            <w:r w:rsidRPr="00A43E88">
              <w:t>Dive supervisor</w:t>
            </w:r>
          </w:p>
        </w:tc>
      </w:tr>
      <w:tr w:rsidR="009838DF" w14:paraId="50CD1F77" w14:textId="77777777" w:rsidTr="002E62EB">
        <w:tc>
          <w:tcPr>
            <w:tcW w:w="2547" w:type="dxa"/>
          </w:tcPr>
          <w:p w14:paraId="66A11139" w14:textId="77777777" w:rsidR="004B624E" w:rsidRPr="003B2CC4" w:rsidRDefault="00000000" w:rsidP="002E62EB">
            <w:r>
              <w:t>AS</w:t>
            </w:r>
            <w:r w:rsidRPr="003B2CC4">
              <w:t> 4399</w:t>
            </w:r>
          </w:p>
        </w:tc>
        <w:tc>
          <w:tcPr>
            <w:tcW w:w="7761" w:type="dxa"/>
          </w:tcPr>
          <w:p w14:paraId="4C1EB330" w14:textId="77777777" w:rsidR="004B624E" w:rsidRPr="003B2CC4" w:rsidRDefault="00000000" w:rsidP="002E62EB">
            <w:r w:rsidRPr="003B2CC4">
              <w:t>Sun protective clothing - Evaluation and classification</w:t>
            </w:r>
          </w:p>
        </w:tc>
      </w:tr>
      <w:tr w:rsidR="009838DF" w14:paraId="497232AC" w14:textId="77777777" w:rsidTr="002E62EB">
        <w:tc>
          <w:tcPr>
            <w:tcW w:w="2547" w:type="dxa"/>
          </w:tcPr>
          <w:p w14:paraId="683CE8B4" w14:textId="77777777" w:rsidR="004B624E" w:rsidRDefault="00000000" w:rsidP="002E62EB">
            <w:r>
              <w:t>AS/NZS 4501 (</w:t>
            </w:r>
            <w:r w:rsidRPr="003B2CC4">
              <w:t>s</w:t>
            </w:r>
            <w:r>
              <w:t>e</w:t>
            </w:r>
            <w:r w:rsidRPr="003B2CC4">
              <w:t>r</w:t>
            </w:r>
            <w:r>
              <w:t>ies)</w:t>
            </w:r>
          </w:p>
        </w:tc>
        <w:tc>
          <w:tcPr>
            <w:tcW w:w="7761" w:type="dxa"/>
          </w:tcPr>
          <w:p w14:paraId="03B81E61" w14:textId="77777777" w:rsidR="004B624E" w:rsidRPr="003B2CC4" w:rsidRDefault="00000000" w:rsidP="002E62EB">
            <w:r w:rsidRPr="003B2CC4">
              <w:t>Occupational protective clothing</w:t>
            </w:r>
          </w:p>
        </w:tc>
      </w:tr>
      <w:tr w:rsidR="009838DF" w14:paraId="5FDA9C5D" w14:textId="77777777" w:rsidTr="002E62EB">
        <w:tc>
          <w:tcPr>
            <w:tcW w:w="2547" w:type="dxa"/>
          </w:tcPr>
          <w:p w14:paraId="3D0EDC9B" w14:textId="77777777" w:rsidR="004B624E" w:rsidRPr="003B2CC4" w:rsidRDefault="00000000" w:rsidP="002E62EB">
            <w:r w:rsidRPr="003B2CC4">
              <w:t>AS/NZS 4501.1</w:t>
            </w:r>
          </w:p>
        </w:tc>
        <w:tc>
          <w:tcPr>
            <w:tcW w:w="7761" w:type="dxa"/>
          </w:tcPr>
          <w:p w14:paraId="7E320444" w14:textId="77777777" w:rsidR="004B624E" w:rsidRPr="00A43E88" w:rsidRDefault="00000000">
            <w:pPr>
              <w:pStyle w:val="ListParagraph"/>
              <w:numPr>
                <w:ilvl w:val="0"/>
                <w:numId w:val="12"/>
              </w:numPr>
            </w:pPr>
            <w:r w:rsidRPr="00A43E88">
              <w:t>Guidelines on the selection, use, care and maintenance of protective clothing</w:t>
            </w:r>
          </w:p>
        </w:tc>
      </w:tr>
      <w:tr w:rsidR="009838DF" w14:paraId="47CA66E8" w14:textId="77777777" w:rsidTr="002E62EB">
        <w:tc>
          <w:tcPr>
            <w:tcW w:w="2547" w:type="dxa"/>
          </w:tcPr>
          <w:p w14:paraId="60AD78C5" w14:textId="77777777" w:rsidR="004B624E" w:rsidRPr="003B2CC4" w:rsidRDefault="00000000" w:rsidP="002E62EB">
            <w:r w:rsidRPr="003B2CC4">
              <w:t>AS/NZS 4501.2</w:t>
            </w:r>
          </w:p>
        </w:tc>
        <w:tc>
          <w:tcPr>
            <w:tcW w:w="7761" w:type="dxa"/>
          </w:tcPr>
          <w:p w14:paraId="79FF075D" w14:textId="77777777" w:rsidR="004B624E" w:rsidRPr="00A43E88" w:rsidRDefault="00000000">
            <w:pPr>
              <w:pStyle w:val="ListParagraph"/>
              <w:numPr>
                <w:ilvl w:val="0"/>
                <w:numId w:val="12"/>
              </w:numPr>
            </w:pPr>
            <w:r w:rsidRPr="00A43E88">
              <w:t>General requirements</w:t>
            </w:r>
          </w:p>
        </w:tc>
      </w:tr>
      <w:tr w:rsidR="009838DF" w14:paraId="2220BE18" w14:textId="77777777" w:rsidTr="002E62EB">
        <w:tc>
          <w:tcPr>
            <w:tcW w:w="2547" w:type="dxa"/>
          </w:tcPr>
          <w:p w14:paraId="3ADAB051" w14:textId="77777777" w:rsidR="004B624E" w:rsidRPr="003B2CC4" w:rsidRDefault="00000000" w:rsidP="002E62EB">
            <w:r>
              <w:t>AS</w:t>
            </w:r>
            <w:r w:rsidRPr="003B2CC4">
              <w:t> 4602.1</w:t>
            </w:r>
          </w:p>
        </w:tc>
        <w:tc>
          <w:tcPr>
            <w:tcW w:w="7761" w:type="dxa"/>
          </w:tcPr>
          <w:p w14:paraId="72AAEBB0" w14:textId="77777777" w:rsidR="004B624E" w:rsidRPr="003B2CC4" w:rsidRDefault="00000000" w:rsidP="002E62EB">
            <w:r w:rsidRPr="003B2CC4">
              <w:t xml:space="preserve">High visibility safety garments - Garments for </w:t>
            </w:r>
            <w:proofErr w:type="gramStart"/>
            <w:r w:rsidRPr="003B2CC4">
              <w:t>high risk</w:t>
            </w:r>
            <w:proofErr w:type="gramEnd"/>
            <w:r w:rsidRPr="003B2CC4">
              <w:t xml:space="preserve"> applications</w:t>
            </w:r>
          </w:p>
        </w:tc>
      </w:tr>
      <w:tr w:rsidR="009838DF" w14:paraId="10EB1E5C" w14:textId="77777777" w:rsidTr="002E62EB">
        <w:tc>
          <w:tcPr>
            <w:tcW w:w="2547" w:type="dxa"/>
          </w:tcPr>
          <w:p w14:paraId="5D295BA2" w14:textId="77777777" w:rsidR="004B624E" w:rsidRPr="003B2CC4" w:rsidRDefault="00000000" w:rsidP="002E62EB">
            <w:r w:rsidRPr="003B2CC4">
              <w:t>AS 4742</w:t>
            </w:r>
          </w:p>
        </w:tc>
        <w:tc>
          <w:tcPr>
            <w:tcW w:w="7761" w:type="dxa"/>
          </w:tcPr>
          <w:p w14:paraId="16AD498B" w14:textId="77777777" w:rsidR="004B624E" w:rsidRPr="000309DD" w:rsidRDefault="00000000" w:rsidP="002E62EB">
            <w:r w:rsidRPr="00014263">
              <w:rPr>
                <w:bCs/>
                <w:strike/>
              </w:rPr>
              <w:t>Earth-moving machinery - Machine-mounted forward and reverse audible warning alarm - Sound test method</w:t>
            </w:r>
            <w:r>
              <w:rPr>
                <w:bCs/>
              </w:rPr>
              <w:t xml:space="preserve"> (Superseded by AS ISO 9533)</w:t>
            </w:r>
          </w:p>
        </w:tc>
      </w:tr>
      <w:tr w:rsidR="009838DF" w14:paraId="274AB382" w14:textId="77777777" w:rsidTr="002E62EB">
        <w:tc>
          <w:tcPr>
            <w:tcW w:w="2547" w:type="dxa"/>
          </w:tcPr>
          <w:p w14:paraId="26F86021" w14:textId="77777777" w:rsidR="004B624E" w:rsidRPr="003B2CC4" w:rsidRDefault="00000000" w:rsidP="002E62EB">
            <w:r>
              <w:t>AS ISO 9533</w:t>
            </w:r>
          </w:p>
        </w:tc>
        <w:tc>
          <w:tcPr>
            <w:tcW w:w="7761" w:type="dxa"/>
          </w:tcPr>
          <w:p w14:paraId="218C8804" w14:textId="77777777" w:rsidR="004B624E" w:rsidRPr="003B2CC4" w:rsidRDefault="00000000" w:rsidP="002E62EB">
            <w:pPr>
              <w:rPr>
                <w:bCs/>
              </w:rPr>
            </w:pPr>
            <w:r w:rsidRPr="00F221FA">
              <w:rPr>
                <w:bCs/>
              </w:rPr>
              <w:t>Earth-moving machinery - Machine-mounted audible travel alarms and forward horns - Test methods and performance criteria</w:t>
            </w:r>
          </w:p>
        </w:tc>
      </w:tr>
    </w:tbl>
    <w:p w14:paraId="77D54296" w14:textId="77777777" w:rsidR="004B624E" w:rsidRDefault="004B624E" w:rsidP="004B624E"/>
    <w:p w14:paraId="4B6875D1" w14:textId="77777777" w:rsidR="004B624E" w:rsidRPr="00E54568" w:rsidRDefault="00000000" w:rsidP="004B624E">
      <w:pPr>
        <w:pStyle w:val="Heading3"/>
      </w:pPr>
      <w:r w:rsidRPr="00E54568">
        <w:t>N</w:t>
      </w:r>
      <w:r>
        <w:t>T</w:t>
      </w:r>
      <w:r w:rsidRPr="00E54568">
        <w:t xml:space="preserve"> test methods and manual</w:t>
      </w:r>
    </w:p>
    <w:p w14:paraId="017CC08D" w14:textId="77777777" w:rsidR="004B624E" w:rsidRPr="006476B1" w:rsidRDefault="00000000" w:rsidP="004B624E">
      <w:r w:rsidRPr="006476B1">
        <w:t>NTMTM</w:t>
      </w:r>
      <w:r w:rsidRPr="006476B1">
        <w:tab/>
        <w:t>NT Materials Testing Manual</w:t>
      </w:r>
      <w:r>
        <w:t xml:space="preserve"> (Includes NTCPs and NTTMs) accessible via </w:t>
      </w:r>
      <w:hyperlink r:id="rId37" w:history="1">
        <w:r w:rsidR="004B624E" w:rsidRPr="001344B0">
          <w:rPr>
            <w:rStyle w:val="Hyperlink"/>
          </w:rPr>
          <w:t>https://dipl.nt.gov.au/industry/technical-standards-guidelines-and-specifications/materials-testing-manual</w:t>
        </w:r>
      </w:hyperlink>
    </w:p>
    <w:p w14:paraId="29F38ABC" w14:textId="77777777" w:rsidR="004B624E" w:rsidRDefault="00000000" w:rsidP="004B624E">
      <w:r w:rsidRPr="006476B1">
        <w:t>NTTM</w:t>
      </w:r>
      <w:r w:rsidRPr="006476B1">
        <w:tab/>
      </w:r>
      <w:r w:rsidRPr="006476B1">
        <w:tab/>
        <w:t>NT Test Method</w:t>
      </w:r>
      <w:r>
        <w:t xml:space="preserve"> (Included in the NTMTM</w:t>
      </w:r>
      <w:r w:rsidRPr="006476B1">
        <w:t>)</w:t>
      </w:r>
    </w:p>
    <w:p w14:paraId="7F1E19E6" w14:textId="77777777" w:rsidR="004B624E" w:rsidRPr="00E54568" w:rsidRDefault="00000000" w:rsidP="004B624E">
      <w:pPr>
        <w:pStyle w:val="Heading3"/>
      </w:pPr>
      <w:r w:rsidRPr="00E54568">
        <w:t>NT code of practice</w:t>
      </w:r>
    </w:p>
    <w:p w14:paraId="40D47C76" w14:textId="77777777" w:rsidR="004B624E" w:rsidRDefault="00000000" w:rsidP="004B624E">
      <w:r w:rsidRPr="006476B1">
        <w:t xml:space="preserve">NTCP </w:t>
      </w:r>
      <w:r w:rsidRPr="006476B1">
        <w:tab/>
      </w:r>
      <w:r w:rsidRPr="006476B1">
        <w:tab/>
        <w:t>NT Code of Practice</w:t>
      </w:r>
      <w:r>
        <w:t xml:space="preserve"> (Included in the NTMTM</w:t>
      </w:r>
      <w:r w:rsidRPr="006476B1">
        <w:t>)</w:t>
      </w:r>
    </w:p>
    <w:p w14:paraId="32B78C51" w14:textId="77777777" w:rsidR="004B624E" w:rsidRPr="00E54568" w:rsidRDefault="00000000" w:rsidP="004B624E">
      <w:pPr>
        <w:pStyle w:val="Heading3"/>
      </w:pPr>
      <w:r w:rsidRPr="00E54568">
        <w:t>Legislation</w:t>
      </w:r>
    </w:p>
    <w:p w14:paraId="468EC3E9" w14:textId="77777777" w:rsidR="004B624E" w:rsidRPr="009F0037" w:rsidRDefault="00000000" w:rsidP="004B624E">
      <w:pPr>
        <w:rPr>
          <w:i/>
        </w:rPr>
      </w:pPr>
      <w:r w:rsidRPr="009F0037">
        <w:rPr>
          <w:i/>
        </w:rPr>
        <w:t>Aboriginal Land Rights (NT) Act 1976 (</w:t>
      </w:r>
      <w:proofErr w:type="spellStart"/>
      <w:r w:rsidRPr="009F0037">
        <w:rPr>
          <w:i/>
        </w:rPr>
        <w:t>Cth</w:t>
      </w:r>
      <w:proofErr w:type="spellEnd"/>
      <w:r w:rsidRPr="009F0037">
        <w:rPr>
          <w:i/>
        </w:rPr>
        <w:t>)</w:t>
      </w:r>
    </w:p>
    <w:p w14:paraId="6DFE9C3B" w14:textId="77777777" w:rsidR="004B624E" w:rsidRPr="006476B1" w:rsidRDefault="00000000" w:rsidP="004B624E">
      <w:r w:rsidRPr="009F0037">
        <w:rPr>
          <w:i/>
        </w:rPr>
        <w:t>Mineral Titles Act 2010</w:t>
      </w:r>
      <w:r w:rsidRPr="006476B1">
        <w:t xml:space="preserve"> and </w:t>
      </w:r>
      <w:r w:rsidRPr="009F0037">
        <w:rPr>
          <w:i/>
        </w:rPr>
        <w:t>Mining Management Act 2001</w:t>
      </w:r>
    </w:p>
    <w:p w14:paraId="5BBC746D" w14:textId="77777777" w:rsidR="004B624E" w:rsidRPr="006476B1" w:rsidRDefault="00000000" w:rsidP="004B624E">
      <w:r w:rsidRPr="009F0037">
        <w:rPr>
          <w:i/>
        </w:rPr>
        <w:t>Work Health and Safety (National Uniform Legislation) Act 2011</w:t>
      </w:r>
      <w:r>
        <w:t xml:space="preserve"> </w:t>
      </w:r>
      <w:r w:rsidRPr="006476B1">
        <w:t>and Regulations</w:t>
      </w:r>
      <w:r>
        <w:t xml:space="preserve"> 2011</w:t>
      </w:r>
    </w:p>
    <w:p w14:paraId="67CB5023" w14:textId="77777777" w:rsidR="004B624E" w:rsidRPr="006476B1" w:rsidRDefault="00000000" w:rsidP="004B624E">
      <w:r w:rsidRPr="009F0037">
        <w:rPr>
          <w:i/>
        </w:rPr>
        <w:t>Dangerous Goods Act 1998</w:t>
      </w:r>
      <w:r>
        <w:t xml:space="preserve"> </w:t>
      </w:r>
      <w:r w:rsidRPr="006476B1">
        <w:t>and Regulations</w:t>
      </w:r>
      <w:r>
        <w:t xml:space="preserve"> 1985</w:t>
      </w:r>
    </w:p>
    <w:p w14:paraId="7DCE470C" w14:textId="77777777" w:rsidR="004B624E" w:rsidRPr="006476B1" w:rsidRDefault="00000000" w:rsidP="004B624E">
      <w:r w:rsidRPr="006476B1">
        <w:t xml:space="preserve">The </w:t>
      </w:r>
      <w:r w:rsidRPr="009F0037">
        <w:rPr>
          <w:i/>
        </w:rPr>
        <w:t>Water Act 1992</w:t>
      </w:r>
    </w:p>
    <w:p w14:paraId="6D888C9F" w14:textId="77777777" w:rsidR="004B624E" w:rsidRDefault="00000000" w:rsidP="004B624E">
      <w:r w:rsidRPr="006476B1">
        <w:t xml:space="preserve">The </w:t>
      </w:r>
      <w:r w:rsidRPr="009F0037">
        <w:rPr>
          <w:i/>
        </w:rPr>
        <w:t>Energy Pipelines Act 1991</w:t>
      </w:r>
      <w:r>
        <w:t xml:space="preserve"> </w:t>
      </w:r>
      <w:r w:rsidRPr="006476B1">
        <w:t>(NT Gas)</w:t>
      </w:r>
    </w:p>
    <w:p w14:paraId="2A8793F1" w14:textId="77777777" w:rsidR="004B624E" w:rsidRPr="00E54568" w:rsidRDefault="00000000" w:rsidP="004B624E">
      <w:pPr>
        <w:pStyle w:val="Heading3"/>
      </w:pPr>
      <w:r w:rsidRPr="00E54568">
        <w:t>Others</w:t>
      </w:r>
    </w:p>
    <w:p w14:paraId="2E4358D9" w14:textId="77777777" w:rsidR="004B624E" w:rsidRPr="006476B1" w:rsidRDefault="00000000" w:rsidP="004B624E">
      <w:r w:rsidRPr="006476B1">
        <w:t>Railways of Australia (ROA) Code - Installation of Other Parties Services and Pipelines Within Railway Boundaries</w:t>
      </w:r>
    </w:p>
    <w:p w14:paraId="68B43D91" w14:textId="77777777" w:rsidR="004B624E" w:rsidRPr="006476B1" w:rsidRDefault="00000000" w:rsidP="004B624E">
      <w:r w:rsidRPr="006476B1">
        <w:lastRenderedPageBreak/>
        <w:t>ACMA</w:t>
      </w:r>
      <w:r w:rsidRPr="006476B1">
        <w:tab/>
        <w:t>Australian Communications Media Authority - any Standards, Acts, controls specifically required.</w:t>
      </w:r>
      <w:r>
        <w:t xml:space="preserve"> </w:t>
      </w:r>
      <w:r w:rsidRPr="006476B1">
        <w:t>Refer to ACMA directly.</w:t>
      </w:r>
    </w:p>
    <w:p w14:paraId="65AAE17A" w14:textId="77777777" w:rsidR="004B624E" w:rsidRPr="006476B1" w:rsidRDefault="00000000" w:rsidP="004B624E">
      <w:r w:rsidRPr="006476B1">
        <w:t xml:space="preserve">Standard Specification </w:t>
      </w:r>
      <w:r>
        <w:t>for Environmental Management, D</w:t>
      </w:r>
      <w:r w:rsidRPr="006476B1">
        <w:t>I</w:t>
      </w:r>
      <w:r>
        <w:t>PL</w:t>
      </w:r>
      <w:r w:rsidRPr="006476B1">
        <w:t xml:space="preserve"> publication</w:t>
      </w:r>
    </w:p>
    <w:p w14:paraId="6799048C" w14:textId="77777777" w:rsidR="004B624E" w:rsidRPr="000D1C11" w:rsidRDefault="00000000" w:rsidP="004B624E">
      <w:pPr>
        <w:pStyle w:val="Heading3"/>
      </w:pPr>
      <w:r w:rsidRPr="000D1C11">
        <w:t>Standards in Conflict</w:t>
      </w:r>
    </w:p>
    <w:p w14:paraId="74505908" w14:textId="77777777" w:rsidR="004B624E" w:rsidRPr="006476B1" w:rsidRDefault="00000000" w:rsidP="004B624E">
      <w:r w:rsidRPr="006476B1">
        <w:t>Where conflict arises between a referenced standard and particular clauses of this specification the specification prevails.</w:t>
      </w:r>
    </w:p>
    <w:p w14:paraId="49747082" w14:textId="77777777" w:rsidR="004B624E" w:rsidRPr="000D1C11" w:rsidRDefault="00000000" w:rsidP="004B624E">
      <w:pPr>
        <w:pStyle w:val="Heading3"/>
      </w:pPr>
      <w:r w:rsidRPr="000D1C11">
        <w:t>Overseas Standards</w:t>
      </w:r>
    </w:p>
    <w:p w14:paraId="130CF496" w14:textId="77777777" w:rsidR="004B624E" w:rsidRDefault="00000000" w:rsidP="004B624E">
      <w:r w:rsidRPr="006476B1">
        <w:t>Where no Australian Standard exists standards published by the British Standards Institute (BSI) or the American Society for Testing Materials are referenced.</w:t>
      </w:r>
    </w:p>
    <w:p w14:paraId="730FCB4C" w14:textId="77777777" w:rsidR="004B624E" w:rsidRPr="000D1C11" w:rsidRDefault="00000000" w:rsidP="004B624E">
      <w:pPr>
        <w:pStyle w:val="Heading3"/>
      </w:pPr>
      <w:r w:rsidRPr="000D1C11">
        <w:t>Currency of Standards</w:t>
      </w:r>
    </w:p>
    <w:p w14:paraId="3FF71447" w14:textId="77777777" w:rsidR="004B624E" w:rsidRPr="00971C72" w:rsidRDefault="00000000" w:rsidP="004B624E">
      <w:r>
        <w:t>Use Standards, and their amendments, current 3 months before the date for the close of tenders except where different editions and/or amendments are required by statutory authorities, including, but not limited to, NATA and the National Construction Code including the Building Code of Australia.</w:t>
      </w:r>
    </w:p>
    <w:p w14:paraId="04D1B067" w14:textId="77777777" w:rsidR="004B624E" w:rsidRPr="000D1C11" w:rsidRDefault="00000000" w:rsidP="004B624E">
      <w:pPr>
        <w:pStyle w:val="Heading2"/>
        <w:ind w:left="612" w:hanging="612"/>
      </w:pPr>
      <w:r w:rsidRPr="000D1C11">
        <w:t>Definitions</w:t>
      </w:r>
    </w:p>
    <w:p w14:paraId="7B691344" w14:textId="77777777" w:rsidR="004B624E" w:rsidRDefault="00000000" w:rsidP="004B624E">
      <w:r w:rsidRPr="006476B1">
        <w:t>The terms used in this specification are in accordance with the definitions laid down in AS 1348 unless specified otherwise in the Definitions clauses.</w:t>
      </w:r>
    </w:p>
    <w:p w14:paraId="09150C38" w14:textId="77777777" w:rsidR="004B624E" w:rsidRDefault="00000000" w:rsidP="004B624E">
      <w:r>
        <w:t>A reference to something in the singular includes a reference to it in the plural, and a reference to something in the plural includes a reference to it in the singular, unless the context clearly indicates otherwise.</w:t>
      </w:r>
    </w:p>
    <w:tbl>
      <w:tblPr>
        <w:tblW w:w="9927" w:type="dxa"/>
        <w:tblInd w:w="-5" w:type="dxa"/>
        <w:tblLook w:val="04A0" w:firstRow="1" w:lastRow="0" w:firstColumn="1" w:lastColumn="0" w:noHBand="0" w:noVBand="1"/>
      </w:tblPr>
      <w:tblGrid>
        <w:gridCol w:w="2467"/>
        <w:gridCol w:w="7460"/>
      </w:tblGrid>
      <w:tr w:rsidR="009838DF" w14:paraId="353CF2F5" w14:textId="77777777" w:rsidTr="002E62EB">
        <w:trPr>
          <w:cantSplit/>
          <w:tblHeader/>
        </w:trPr>
        <w:tc>
          <w:tcPr>
            <w:tcW w:w="9927" w:type="dxa"/>
            <w:gridSpan w:val="2"/>
            <w:tcBorders>
              <w:top w:val="single" w:sz="4" w:space="0" w:color="auto"/>
              <w:left w:val="single" w:sz="4" w:space="0" w:color="auto"/>
              <w:bottom w:val="single" w:sz="4" w:space="0" w:color="auto"/>
              <w:right w:val="single" w:sz="4" w:space="0" w:color="auto"/>
            </w:tcBorders>
            <w:vAlign w:val="center"/>
            <w:hideMark/>
          </w:tcPr>
          <w:p w14:paraId="07828535" w14:textId="77777777" w:rsidR="004B624E" w:rsidRPr="00FC4EF7" w:rsidRDefault="00000000" w:rsidP="002E62EB">
            <w:pPr>
              <w:rPr>
                <w:rFonts w:cs="Arial"/>
                <w:b/>
                <w:bCs/>
                <w:color w:val="000000"/>
              </w:rPr>
            </w:pPr>
            <w:r w:rsidRPr="00FC4EF7">
              <w:rPr>
                <w:rFonts w:cs="Arial"/>
                <w:b/>
                <w:bCs/>
                <w:color w:val="000000"/>
              </w:rPr>
              <w:t>Table - Definitions - Miscellaneous Provisions</w:t>
            </w:r>
          </w:p>
        </w:tc>
      </w:tr>
      <w:tr w:rsidR="009838DF" w14:paraId="537188C0" w14:textId="77777777" w:rsidTr="002E62EB">
        <w:trPr>
          <w:cantSplit/>
          <w:tblHeader/>
        </w:trPr>
        <w:tc>
          <w:tcPr>
            <w:tcW w:w="2467" w:type="dxa"/>
            <w:tcBorders>
              <w:top w:val="nil"/>
              <w:left w:val="single" w:sz="4" w:space="0" w:color="auto"/>
              <w:bottom w:val="single" w:sz="4" w:space="0" w:color="auto"/>
              <w:right w:val="single" w:sz="4" w:space="0" w:color="auto"/>
            </w:tcBorders>
            <w:vAlign w:val="center"/>
            <w:hideMark/>
          </w:tcPr>
          <w:p w14:paraId="7E417D63" w14:textId="77777777" w:rsidR="004B624E" w:rsidRPr="00FC4EF7" w:rsidRDefault="00000000" w:rsidP="002E62EB">
            <w:pPr>
              <w:rPr>
                <w:rFonts w:cs="Arial"/>
                <w:b/>
                <w:bCs/>
                <w:color w:val="000000"/>
              </w:rPr>
            </w:pPr>
            <w:r w:rsidRPr="00FC4EF7">
              <w:rPr>
                <w:rFonts w:cs="Arial"/>
                <w:b/>
                <w:bCs/>
                <w:color w:val="000000"/>
              </w:rPr>
              <w:t>TERM</w:t>
            </w:r>
          </w:p>
        </w:tc>
        <w:tc>
          <w:tcPr>
            <w:tcW w:w="7460" w:type="dxa"/>
            <w:tcBorders>
              <w:top w:val="nil"/>
              <w:left w:val="nil"/>
              <w:bottom w:val="single" w:sz="4" w:space="0" w:color="auto"/>
              <w:right w:val="single" w:sz="4" w:space="0" w:color="auto"/>
            </w:tcBorders>
            <w:vAlign w:val="center"/>
            <w:hideMark/>
          </w:tcPr>
          <w:p w14:paraId="31743DBF" w14:textId="77777777" w:rsidR="004B624E" w:rsidRPr="00FC4EF7" w:rsidRDefault="00000000" w:rsidP="002E62EB">
            <w:pPr>
              <w:rPr>
                <w:rFonts w:cs="Arial"/>
                <w:b/>
                <w:bCs/>
                <w:color w:val="000000"/>
              </w:rPr>
            </w:pPr>
            <w:r w:rsidRPr="00FC4EF7">
              <w:rPr>
                <w:rFonts w:cs="Arial"/>
                <w:b/>
                <w:bCs/>
                <w:color w:val="000000"/>
              </w:rPr>
              <w:t>DEFINITION</w:t>
            </w:r>
          </w:p>
        </w:tc>
      </w:tr>
      <w:tr w:rsidR="009838DF" w14:paraId="4A9631CB" w14:textId="77777777" w:rsidTr="002E62EB">
        <w:trPr>
          <w:cantSplit/>
          <w:trHeight w:val="310"/>
        </w:trPr>
        <w:tc>
          <w:tcPr>
            <w:tcW w:w="2467" w:type="dxa"/>
            <w:tcBorders>
              <w:top w:val="nil"/>
              <w:left w:val="single" w:sz="4" w:space="0" w:color="auto"/>
              <w:bottom w:val="single" w:sz="4" w:space="0" w:color="auto"/>
              <w:right w:val="single" w:sz="4" w:space="0" w:color="auto"/>
            </w:tcBorders>
            <w:noWrap/>
            <w:vAlign w:val="center"/>
          </w:tcPr>
          <w:p w14:paraId="459808B7" w14:textId="77777777" w:rsidR="004B624E" w:rsidRPr="0041793E" w:rsidRDefault="00000000" w:rsidP="002E62EB">
            <w:pPr>
              <w:rPr>
                <w:b/>
              </w:rPr>
            </w:pPr>
            <w:r w:rsidRPr="0041793E">
              <w:rPr>
                <w:b/>
              </w:rPr>
              <w:t>AAPA</w:t>
            </w:r>
          </w:p>
        </w:tc>
        <w:tc>
          <w:tcPr>
            <w:tcW w:w="7460" w:type="dxa"/>
            <w:tcBorders>
              <w:top w:val="nil"/>
              <w:left w:val="nil"/>
              <w:bottom w:val="single" w:sz="4" w:space="0" w:color="auto"/>
              <w:right w:val="single" w:sz="4" w:space="0" w:color="auto"/>
            </w:tcBorders>
            <w:vAlign w:val="center"/>
          </w:tcPr>
          <w:p w14:paraId="74931B96" w14:textId="77777777" w:rsidR="004B624E" w:rsidRPr="0041793E" w:rsidRDefault="00000000" w:rsidP="002E62EB">
            <w:r>
              <w:t>Aboriginal Areas Protection Authority.</w:t>
            </w:r>
          </w:p>
        </w:tc>
      </w:tr>
      <w:tr w:rsidR="009838DF" w14:paraId="2E4DCB8C" w14:textId="77777777" w:rsidTr="002E62EB">
        <w:trPr>
          <w:cantSplit/>
          <w:trHeight w:val="600"/>
        </w:trPr>
        <w:tc>
          <w:tcPr>
            <w:tcW w:w="2467" w:type="dxa"/>
            <w:tcBorders>
              <w:top w:val="nil"/>
              <w:left w:val="single" w:sz="4" w:space="0" w:color="auto"/>
              <w:bottom w:val="single" w:sz="4" w:space="0" w:color="auto"/>
              <w:right w:val="single" w:sz="4" w:space="0" w:color="auto"/>
            </w:tcBorders>
            <w:noWrap/>
            <w:vAlign w:val="center"/>
            <w:hideMark/>
          </w:tcPr>
          <w:p w14:paraId="7F010C96" w14:textId="77777777" w:rsidR="004B624E" w:rsidRPr="00FC4EF7" w:rsidRDefault="00000000" w:rsidP="002E62EB">
            <w:pPr>
              <w:rPr>
                <w:rFonts w:cs="Arial"/>
                <w:b/>
                <w:bCs/>
                <w:color w:val="000000"/>
              </w:rPr>
            </w:pPr>
            <w:r w:rsidRPr="00FC4EF7">
              <w:rPr>
                <w:rFonts w:cs="Arial"/>
                <w:b/>
                <w:bCs/>
                <w:color w:val="000000"/>
              </w:rPr>
              <w:t>Approved</w:t>
            </w:r>
          </w:p>
        </w:tc>
        <w:tc>
          <w:tcPr>
            <w:tcW w:w="7460" w:type="dxa"/>
            <w:tcBorders>
              <w:top w:val="nil"/>
              <w:left w:val="nil"/>
              <w:bottom w:val="single" w:sz="4" w:space="0" w:color="auto"/>
              <w:right w:val="single" w:sz="4" w:space="0" w:color="auto"/>
            </w:tcBorders>
            <w:vAlign w:val="center"/>
            <w:hideMark/>
          </w:tcPr>
          <w:p w14:paraId="664CE082" w14:textId="77777777" w:rsidR="004B624E" w:rsidRPr="00FC4EF7" w:rsidRDefault="00000000" w:rsidP="002E62EB">
            <w:pPr>
              <w:rPr>
                <w:rFonts w:cs="Arial"/>
                <w:color w:val="000000"/>
              </w:rPr>
            </w:pPr>
            <w:r w:rsidRPr="00FC4EF7">
              <w:rPr>
                <w:rFonts w:cs="Arial"/>
                <w:color w:val="000000"/>
              </w:rPr>
              <w:t>Means approved by the Superintendent except where applicable statutory requirements state otherwise or if a different approver is specified.</w:t>
            </w:r>
          </w:p>
        </w:tc>
      </w:tr>
      <w:tr w:rsidR="009838DF" w14:paraId="599809D6" w14:textId="77777777" w:rsidTr="002E62EB">
        <w:trPr>
          <w:cantSplit/>
          <w:trHeight w:val="300"/>
        </w:trPr>
        <w:tc>
          <w:tcPr>
            <w:tcW w:w="2467" w:type="dxa"/>
            <w:tcBorders>
              <w:top w:val="nil"/>
              <w:left w:val="single" w:sz="4" w:space="0" w:color="auto"/>
              <w:bottom w:val="single" w:sz="4" w:space="0" w:color="auto"/>
              <w:right w:val="single" w:sz="4" w:space="0" w:color="auto"/>
            </w:tcBorders>
            <w:noWrap/>
            <w:vAlign w:val="center"/>
          </w:tcPr>
          <w:p w14:paraId="7986780C" w14:textId="77777777" w:rsidR="004B624E" w:rsidRPr="0041793E" w:rsidRDefault="00000000" w:rsidP="002E62EB">
            <w:pPr>
              <w:rPr>
                <w:b/>
              </w:rPr>
            </w:pPr>
            <w:r w:rsidRPr="0041793E">
              <w:rPr>
                <w:b/>
              </w:rPr>
              <w:t>APVMA</w:t>
            </w:r>
          </w:p>
        </w:tc>
        <w:tc>
          <w:tcPr>
            <w:tcW w:w="7460" w:type="dxa"/>
            <w:tcBorders>
              <w:top w:val="nil"/>
              <w:left w:val="nil"/>
              <w:bottom w:val="single" w:sz="4" w:space="0" w:color="auto"/>
              <w:right w:val="single" w:sz="4" w:space="0" w:color="auto"/>
            </w:tcBorders>
            <w:vAlign w:val="center"/>
          </w:tcPr>
          <w:p w14:paraId="36B85B6C" w14:textId="77777777" w:rsidR="004B624E" w:rsidRPr="0041793E" w:rsidRDefault="00000000" w:rsidP="002E62EB">
            <w:r w:rsidRPr="00887C32">
              <w:t>Australian Pesticides and Veterinary Medicines Authority.</w:t>
            </w:r>
          </w:p>
        </w:tc>
      </w:tr>
      <w:tr w:rsidR="009838DF" w14:paraId="31FA0572" w14:textId="77777777" w:rsidTr="002E62EB">
        <w:trPr>
          <w:cantSplit/>
          <w:trHeight w:val="300"/>
        </w:trPr>
        <w:tc>
          <w:tcPr>
            <w:tcW w:w="2467" w:type="dxa"/>
            <w:tcBorders>
              <w:top w:val="nil"/>
              <w:left w:val="single" w:sz="4" w:space="0" w:color="auto"/>
              <w:bottom w:val="single" w:sz="4" w:space="0" w:color="auto"/>
              <w:right w:val="single" w:sz="4" w:space="0" w:color="auto"/>
            </w:tcBorders>
            <w:noWrap/>
            <w:vAlign w:val="center"/>
            <w:hideMark/>
          </w:tcPr>
          <w:p w14:paraId="38BE3B26" w14:textId="77777777" w:rsidR="004B624E" w:rsidRPr="00FC4EF7" w:rsidRDefault="00000000" w:rsidP="002E62EB">
            <w:pPr>
              <w:rPr>
                <w:rFonts w:cs="Arial"/>
                <w:b/>
                <w:bCs/>
                <w:color w:val="000000"/>
              </w:rPr>
            </w:pPr>
            <w:r w:rsidRPr="00FC4EF7">
              <w:rPr>
                <w:rFonts w:cs="Arial"/>
                <w:b/>
                <w:bCs/>
                <w:color w:val="000000"/>
              </w:rPr>
              <w:t>As Built</w:t>
            </w:r>
          </w:p>
        </w:tc>
        <w:tc>
          <w:tcPr>
            <w:tcW w:w="7460" w:type="dxa"/>
            <w:tcBorders>
              <w:top w:val="nil"/>
              <w:left w:val="nil"/>
              <w:bottom w:val="single" w:sz="4" w:space="0" w:color="auto"/>
              <w:right w:val="single" w:sz="4" w:space="0" w:color="auto"/>
            </w:tcBorders>
            <w:vAlign w:val="center"/>
            <w:hideMark/>
          </w:tcPr>
          <w:p w14:paraId="74EFE390" w14:textId="77777777" w:rsidR="004B624E" w:rsidRPr="00FC4EF7" w:rsidRDefault="00000000" w:rsidP="002E62EB">
            <w:pPr>
              <w:rPr>
                <w:rFonts w:cs="Arial"/>
                <w:color w:val="000000"/>
              </w:rPr>
            </w:pPr>
            <w:r w:rsidRPr="00FC4EF7">
              <w:rPr>
                <w:rFonts w:cs="Arial"/>
                <w:color w:val="000000"/>
              </w:rPr>
              <w:t>Has the same meaning as</w:t>
            </w:r>
            <w:r w:rsidRPr="00FC4EF7">
              <w:rPr>
                <w:rFonts w:cs="Arial"/>
                <w:b/>
                <w:bCs/>
                <w:color w:val="000000"/>
              </w:rPr>
              <w:t xml:space="preserve"> </w:t>
            </w:r>
            <w:proofErr w:type="spellStart"/>
            <w:r w:rsidRPr="00FC4EF7">
              <w:rPr>
                <w:rFonts w:cs="Arial"/>
                <w:b/>
                <w:bCs/>
                <w:color w:val="000000"/>
              </w:rPr>
              <w:t>As</w:t>
            </w:r>
            <w:proofErr w:type="spellEnd"/>
            <w:r w:rsidRPr="00FC4EF7">
              <w:rPr>
                <w:rFonts w:cs="Arial"/>
                <w:b/>
                <w:bCs/>
                <w:color w:val="000000"/>
              </w:rPr>
              <w:t xml:space="preserve"> Constructed</w:t>
            </w:r>
            <w:r w:rsidRPr="00FC4EF7">
              <w:rPr>
                <w:rFonts w:cs="Arial"/>
                <w:color w:val="000000"/>
              </w:rPr>
              <w:t>.</w:t>
            </w:r>
          </w:p>
        </w:tc>
      </w:tr>
      <w:tr w:rsidR="009838DF" w14:paraId="2842088A" w14:textId="77777777" w:rsidTr="002E62EB">
        <w:trPr>
          <w:cantSplit/>
          <w:trHeight w:val="900"/>
        </w:trPr>
        <w:tc>
          <w:tcPr>
            <w:tcW w:w="2467" w:type="dxa"/>
            <w:tcBorders>
              <w:top w:val="nil"/>
              <w:left w:val="single" w:sz="4" w:space="0" w:color="auto"/>
              <w:bottom w:val="single" w:sz="4" w:space="0" w:color="auto"/>
              <w:right w:val="single" w:sz="4" w:space="0" w:color="auto"/>
            </w:tcBorders>
            <w:noWrap/>
            <w:vAlign w:val="center"/>
            <w:hideMark/>
          </w:tcPr>
          <w:p w14:paraId="5FAFC340" w14:textId="77777777" w:rsidR="004B624E" w:rsidRPr="00FC4EF7" w:rsidRDefault="00000000" w:rsidP="002E62EB">
            <w:pPr>
              <w:rPr>
                <w:rFonts w:cs="Arial"/>
                <w:b/>
                <w:bCs/>
                <w:color w:val="000000"/>
              </w:rPr>
            </w:pPr>
            <w:r w:rsidRPr="00FC4EF7">
              <w:rPr>
                <w:rFonts w:cs="Arial"/>
                <w:b/>
                <w:bCs/>
                <w:color w:val="000000"/>
              </w:rPr>
              <w:t>As Constructed</w:t>
            </w:r>
          </w:p>
        </w:tc>
        <w:tc>
          <w:tcPr>
            <w:tcW w:w="7460" w:type="dxa"/>
            <w:tcBorders>
              <w:top w:val="nil"/>
              <w:left w:val="nil"/>
              <w:bottom w:val="single" w:sz="4" w:space="0" w:color="auto"/>
              <w:right w:val="single" w:sz="4" w:space="0" w:color="auto"/>
            </w:tcBorders>
            <w:vAlign w:val="center"/>
            <w:hideMark/>
          </w:tcPr>
          <w:p w14:paraId="74E24A1C" w14:textId="77777777" w:rsidR="004B624E" w:rsidRPr="00FC4EF7" w:rsidRDefault="00000000" w:rsidP="002E62EB">
            <w:pPr>
              <w:rPr>
                <w:rFonts w:cs="Arial"/>
                <w:color w:val="000000"/>
              </w:rPr>
            </w:pPr>
            <w:r w:rsidRPr="00FC4EF7">
              <w:rPr>
                <w:rFonts w:cs="Arial"/>
                <w:color w:val="000000"/>
                <w:lang w:val="en-US"/>
              </w:rPr>
              <w:t xml:space="preserve">A documented record, including drawings, of the details of a construction following its completion. Includes and is the same as </w:t>
            </w:r>
            <w:proofErr w:type="spellStart"/>
            <w:r w:rsidRPr="00FC4EF7">
              <w:rPr>
                <w:rFonts w:cs="Arial"/>
                <w:b/>
                <w:bCs/>
                <w:color w:val="000000"/>
                <w:lang w:val="en-US"/>
              </w:rPr>
              <w:t>As</w:t>
            </w:r>
            <w:proofErr w:type="spellEnd"/>
            <w:r w:rsidRPr="00FC4EF7">
              <w:rPr>
                <w:rFonts w:cs="Arial"/>
                <w:b/>
                <w:bCs/>
                <w:color w:val="000000"/>
                <w:lang w:val="en-US"/>
              </w:rPr>
              <w:t xml:space="preserve"> Built</w:t>
            </w:r>
            <w:r w:rsidRPr="00FC4EF7">
              <w:rPr>
                <w:rFonts w:cs="Arial"/>
                <w:color w:val="000000"/>
                <w:lang w:val="en-US"/>
              </w:rPr>
              <w:t xml:space="preserve">, </w:t>
            </w:r>
            <w:r w:rsidRPr="00FC4EF7">
              <w:rPr>
                <w:rFonts w:cs="Arial"/>
                <w:b/>
                <w:bCs/>
                <w:color w:val="000000"/>
                <w:lang w:val="en-US"/>
              </w:rPr>
              <w:t>As Installed</w:t>
            </w:r>
            <w:r w:rsidRPr="00FC4EF7">
              <w:rPr>
                <w:rFonts w:cs="Arial"/>
                <w:color w:val="000000"/>
                <w:lang w:val="en-US"/>
              </w:rPr>
              <w:t xml:space="preserve">, and </w:t>
            </w:r>
            <w:r w:rsidRPr="00FC4EF7">
              <w:rPr>
                <w:rFonts w:cs="Arial"/>
                <w:b/>
                <w:bCs/>
                <w:color w:val="000000"/>
                <w:lang w:val="en-US"/>
              </w:rPr>
              <w:t>Works as Executed</w:t>
            </w:r>
            <w:r w:rsidRPr="00FC4EF7">
              <w:rPr>
                <w:rFonts w:cs="Arial"/>
                <w:color w:val="000000"/>
                <w:lang w:val="en-US"/>
              </w:rPr>
              <w:t>.</w:t>
            </w:r>
          </w:p>
        </w:tc>
      </w:tr>
      <w:tr w:rsidR="009838DF" w14:paraId="6FAF8B53" w14:textId="77777777" w:rsidTr="002E62EB">
        <w:trPr>
          <w:cantSplit/>
          <w:trHeight w:val="300"/>
        </w:trPr>
        <w:tc>
          <w:tcPr>
            <w:tcW w:w="2467" w:type="dxa"/>
            <w:tcBorders>
              <w:top w:val="nil"/>
              <w:left w:val="single" w:sz="4" w:space="0" w:color="auto"/>
              <w:bottom w:val="single" w:sz="4" w:space="0" w:color="auto"/>
              <w:right w:val="single" w:sz="4" w:space="0" w:color="auto"/>
            </w:tcBorders>
            <w:noWrap/>
            <w:vAlign w:val="center"/>
            <w:hideMark/>
          </w:tcPr>
          <w:p w14:paraId="084E4D0F" w14:textId="77777777" w:rsidR="004B624E" w:rsidRPr="00FC4EF7" w:rsidRDefault="00000000" w:rsidP="002E62EB">
            <w:pPr>
              <w:rPr>
                <w:rFonts w:cs="Arial"/>
                <w:b/>
                <w:bCs/>
                <w:color w:val="000000"/>
              </w:rPr>
            </w:pPr>
            <w:r w:rsidRPr="00FC4EF7">
              <w:rPr>
                <w:rFonts w:cs="Arial"/>
                <w:b/>
                <w:bCs/>
                <w:color w:val="000000"/>
              </w:rPr>
              <w:t>As Installed</w:t>
            </w:r>
          </w:p>
        </w:tc>
        <w:tc>
          <w:tcPr>
            <w:tcW w:w="7460" w:type="dxa"/>
            <w:tcBorders>
              <w:top w:val="nil"/>
              <w:left w:val="nil"/>
              <w:bottom w:val="single" w:sz="4" w:space="0" w:color="auto"/>
              <w:right w:val="single" w:sz="4" w:space="0" w:color="auto"/>
            </w:tcBorders>
            <w:vAlign w:val="center"/>
            <w:hideMark/>
          </w:tcPr>
          <w:p w14:paraId="3EEEF165" w14:textId="77777777" w:rsidR="004B624E" w:rsidRPr="00FC4EF7" w:rsidRDefault="00000000" w:rsidP="002E62EB">
            <w:pPr>
              <w:rPr>
                <w:rFonts w:cs="Arial"/>
                <w:color w:val="000000"/>
              </w:rPr>
            </w:pPr>
            <w:r w:rsidRPr="00FC4EF7">
              <w:rPr>
                <w:rFonts w:cs="Arial"/>
                <w:color w:val="000000"/>
              </w:rPr>
              <w:t xml:space="preserve">Has the same meaning as </w:t>
            </w:r>
            <w:proofErr w:type="spellStart"/>
            <w:r w:rsidRPr="00FC4EF7">
              <w:rPr>
                <w:rFonts w:cs="Arial"/>
                <w:b/>
                <w:bCs/>
                <w:color w:val="000000"/>
              </w:rPr>
              <w:t>As</w:t>
            </w:r>
            <w:proofErr w:type="spellEnd"/>
            <w:r w:rsidRPr="00FC4EF7">
              <w:rPr>
                <w:rFonts w:cs="Arial"/>
                <w:b/>
                <w:bCs/>
                <w:color w:val="000000"/>
              </w:rPr>
              <w:t xml:space="preserve"> Constructed</w:t>
            </w:r>
            <w:r w:rsidRPr="00FC4EF7">
              <w:rPr>
                <w:rFonts w:cs="Arial"/>
                <w:color w:val="000000"/>
              </w:rPr>
              <w:t>.</w:t>
            </w:r>
          </w:p>
        </w:tc>
      </w:tr>
      <w:tr w:rsidR="009838DF" w14:paraId="32526FDE" w14:textId="77777777" w:rsidTr="002E62EB">
        <w:trPr>
          <w:cantSplit/>
          <w:trHeight w:val="251"/>
        </w:trPr>
        <w:tc>
          <w:tcPr>
            <w:tcW w:w="2467" w:type="dxa"/>
            <w:tcBorders>
              <w:top w:val="nil"/>
              <w:left w:val="single" w:sz="4" w:space="0" w:color="auto"/>
              <w:bottom w:val="single" w:sz="4" w:space="0" w:color="auto"/>
              <w:right w:val="single" w:sz="4" w:space="0" w:color="auto"/>
            </w:tcBorders>
            <w:noWrap/>
            <w:vAlign w:val="center"/>
          </w:tcPr>
          <w:p w14:paraId="3C80F4FA" w14:textId="77777777" w:rsidR="004B624E" w:rsidRPr="0041793E" w:rsidRDefault="00000000" w:rsidP="002E62EB">
            <w:pPr>
              <w:keepNext/>
              <w:rPr>
                <w:b/>
              </w:rPr>
            </w:pPr>
            <w:r w:rsidRPr="0041793E">
              <w:rPr>
                <w:b/>
              </w:rPr>
              <w:t>ASTM</w:t>
            </w:r>
          </w:p>
        </w:tc>
        <w:tc>
          <w:tcPr>
            <w:tcW w:w="7460" w:type="dxa"/>
            <w:tcBorders>
              <w:top w:val="nil"/>
              <w:left w:val="nil"/>
              <w:bottom w:val="single" w:sz="4" w:space="0" w:color="auto"/>
              <w:right w:val="single" w:sz="4" w:space="0" w:color="auto"/>
            </w:tcBorders>
            <w:vAlign w:val="center"/>
          </w:tcPr>
          <w:p w14:paraId="3A42DE2E" w14:textId="77777777" w:rsidR="004B624E" w:rsidRPr="0041793E" w:rsidRDefault="00000000" w:rsidP="002E62EB">
            <w:r>
              <w:t>American Society for Testing and Materials.</w:t>
            </w:r>
          </w:p>
        </w:tc>
      </w:tr>
      <w:tr w:rsidR="009838DF" w14:paraId="1E91A8F9" w14:textId="77777777" w:rsidTr="002E62EB">
        <w:trPr>
          <w:cantSplit/>
          <w:trHeight w:val="600"/>
        </w:trPr>
        <w:tc>
          <w:tcPr>
            <w:tcW w:w="2467" w:type="dxa"/>
            <w:tcBorders>
              <w:top w:val="nil"/>
              <w:left w:val="single" w:sz="4" w:space="0" w:color="auto"/>
              <w:bottom w:val="single" w:sz="4" w:space="0" w:color="auto"/>
              <w:right w:val="single" w:sz="4" w:space="0" w:color="auto"/>
            </w:tcBorders>
            <w:noWrap/>
            <w:vAlign w:val="center"/>
            <w:hideMark/>
          </w:tcPr>
          <w:p w14:paraId="1F9A535E" w14:textId="77777777" w:rsidR="004B624E" w:rsidRPr="00FC4EF7" w:rsidRDefault="00000000" w:rsidP="002E62EB">
            <w:pPr>
              <w:rPr>
                <w:rFonts w:cs="Arial"/>
                <w:b/>
                <w:bCs/>
                <w:color w:val="000000"/>
              </w:rPr>
            </w:pPr>
            <w:r w:rsidRPr="00FC4EF7">
              <w:rPr>
                <w:rFonts w:cs="Arial"/>
                <w:b/>
                <w:bCs/>
                <w:color w:val="000000"/>
              </w:rPr>
              <w:t>Authorised</w:t>
            </w:r>
          </w:p>
        </w:tc>
        <w:tc>
          <w:tcPr>
            <w:tcW w:w="7460" w:type="dxa"/>
            <w:tcBorders>
              <w:top w:val="nil"/>
              <w:left w:val="nil"/>
              <w:bottom w:val="single" w:sz="4" w:space="0" w:color="auto"/>
              <w:right w:val="single" w:sz="4" w:space="0" w:color="auto"/>
            </w:tcBorders>
            <w:vAlign w:val="center"/>
            <w:hideMark/>
          </w:tcPr>
          <w:p w14:paraId="7E7D0E11" w14:textId="77777777" w:rsidR="004B624E" w:rsidRPr="00FC4EF7" w:rsidRDefault="00000000" w:rsidP="002E62EB">
            <w:pPr>
              <w:rPr>
                <w:rFonts w:cs="Arial"/>
                <w:color w:val="000000"/>
              </w:rPr>
            </w:pPr>
            <w:r w:rsidRPr="00FC4EF7">
              <w:rPr>
                <w:rFonts w:cs="Arial"/>
                <w:color w:val="000000"/>
              </w:rPr>
              <w:t>Means authorised by the Superintendent except where applicable statutory requirements state otherwise or if a different authoriser is specified.</w:t>
            </w:r>
          </w:p>
        </w:tc>
      </w:tr>
      <w:tr w:rsidR="009838DF" w14:paraId="28562B3B" w14:textId="77777777" w:rsidTr="002E62EB">
        <w:trPr>
          <w:cantSplit/>
          <w:trHeight w:val="300"/>
        </w:trPr>
        <w:tc>
          <w:tcPr>
            <w:tcW w:w="2467" w:type="dxa"/>
            <w:tcBorders>
              <w:top w:val="nil"/>
              <w:left w:val="single" w:sz="4" w:space="0" w:color="auto"/>
              <w:bottom w:val="single" w:sz="4" w:space="0" w:color="auto"/>
              <w:right w:val="single" w:sz="4" w:space="0" w:color="auto"/>
            </w:tcBorders>
            <w:noWrap/>
            <w:vAlign w:val="center"/>
          </w:tcPr>
          <w:p w14:paraId="550C299A" w14:textId="77777777" w:rsidR="004B624E" w:rsidRPr="00924863" w:rsidRDefault="00000000" w:rsidP="002E62EB">
            <w:pPr>
              <w:rPr>
                <w:rFonts w:cs="Arial"/>
                <w:b/>
                <w:bCs/>
                <w:color w:val="000000"/>
              </w:rPr>
            </w:pPr>
            <w:r>
              <w:rPr>
                <w:rFonts w:cs="Arial"/>
                <w:b/>
                <w:bCs/>
                <w:color w:val="000000"/>
              </w:rPr>
              <w:t>Base (</w:t>
            </w:r>
            <w:r w:rsidRPr="00924863">
              <w:rPr>
                <w:rFonts w:cs="Arial"/>
                <w:b/>
                <w:bCs/>
                <w:color w:val="000000"/>
              </w:rPr>
              <w:t>Basecourse</w:t>
            </w:r>
            <w:r>
              <w:rPr>
                <w:rFonts w:cs="Arial"/>
                <w:b/>
                <w:bCs/>
                <w:color w:val="000000"/>
              </w:rPr>
              <w:t>)</w:t>
            </w:r>
          </w:p>
        </w:tc>
        <w:tc>
          <w:tcPr>
            <w:tcW w:w="7460" w:type="dxa"/>
            <w:tcBorders>
              <w:top w:val="nil"/>
              <w:left w:val="nil"/>
              <w:bottom w:val="single" w:sz="4" w:space="0" w:color="auto"/>
              <w:right w:val="single" w:sz="4" w:space="0" w:color="auto"/>
            </w:tcBorders>
            <w:vAlign w:val="center"/>
          </w:tcPr>
          <w:p w14:paraId="4EA4EE48" w14:textId="77777777" w:rsidR="004B624E" w:rsidRPr="00924863" w:rsidRDefault="00000000" w:rsidP="002E62EB">
            <w:pPr>
              <w:rPr>
                <w:rFonts w:cs="Arial"/>
                <w:color w:val="000000"/>
              </w:rPr>
            </w:pPr>
            <w:r w:rsidRPr="00924863">
              <w:rPr>
                <w:rFonts w:cs="Arial"/>
                <w:color w:val="000000"/>
              </w:rPr>
              <w:t>That upper-most layer of constructed material immediately above the subgrade or sub</w:t>
            </w:r>
            <w:r w:rsidRPr="00924863">
              <w:rPr>
                <w:rFonts w:cs="Arial"/>
                <w:color w:val="000000"/>
              </w:rPr>
              <w:noBreakHyphen/>
              <w:t>base and below the pavement surface (sealed or unsealed) extending for the full width of the pavement and shoulder.</w:t>
            </w:r>
          </w:p>
        </w:tc>
      </w:tr>
      <w:tr w:rsidR="009838DF" w14:paraId="3BE80438" w14:textId="77777777" w:rsidTr="002E62EB">
        <w:trPr>
          <w:cantSplit/>
          <w:trHeight w:val="300"/>
        </w:trPr>
        <w:tc>
          <w:tcPr>
            <w:tcW w:w="2467" w:type="dxa"/>
            <w:tcBorders>
              <w:top w:val="nil"/>
              <w:left w:val="single" w:sz="4" w:space="0" w:color="auto"/>
              <w:bottom w:val="single" w:sz="4" w:space="0" w:color="auto"/>
              <w:right w:val="single" w:sz="4" w:space="0" w:color="auto"/>
            </w:tcBorders>
            <w:noWrap/>
            <w:vAlign w:val="center"/>
          </w:tcPr>
          <w:p w14:paraId="0CC53F91" w14:textId="77777777" w:rsidR="004B624E" w:rsidRPr="00924863" w:rsidRDefault="00000000" w:rsidP="002E62EB">
            <w:pPr>
              <w:rPr>
                <w:rFonts w:cs="Arial"/>
                <w:b/>
                <w:bCs/>
                <w:color w:val="000000"/>
              </w:rPr>
            </w:pPr>
            <w:r w:rsidRPr="00924863">
              <w:rPr>
                <w:rFonts w:cs="Arial"/>
                <w:b/>
                <w:bCs/>
                <w:color w:val="000000"/>
              </w:rPr>
              <w:t>Bound</w:t>
            </w:r>
            <w:r>
              <w:rPr>
                <w:rFonts w:cs="Arial"/>
                <w:b/>
                <w:bCs/>
                <w:color w:val="000000"/>
              </w:rPr>
              <w:t xml:space="preserve"> Material</w:t>
            </w:r>
          </w:p>
        </w:tc>
        <w:tc>
          <w:tcPr>
            <w:tcW w:w="7460" w:type="dxa"/>
            <w:tcBorders>
              <w:top w:val="nil"/>
              <w:left w:val="nil"/>
              <w:bottom w:val="single" w:sz="4" w:space="0" w:color="auto"/>
              <w:right w:val="single" w:sz="4" w:space="0" w:color="auto"/>
            </w:tcBorders>
            <w:vAlign w:val="center"/>
          </w:tcPr>
          <w:p w14:paraId="06245BF2" w14:textId="77777777" w:rsidR="004B624E" w:rsidRPr="00924863" w:rsidRDefault="00000000" w:rsidP="002E62EB">
            <w:pPr>
              <w:rPr>
                <w:rFonts w:cs="Arial"/>
                <w:color w:val="000000"/>
              </w:rPr>
            </w:pPr>
            <w:r w:rsidRPr="00FD4D93">
              <w:rPr>
                <w:rFonts w:cs="Arial"/>
                <w:color w:val="000000"/>
              </w:rPr>
              <w:t>Materials including</w:t>
            </w:r>
            <w:r>
              <w:rPr>
                <w:rFonts w:cs="Arial"/>
                <w:color w:val="000000"/>
              </w:rPr>
              <w:t>, but not limited to,</w:t>
            </w:r>
            <w:r w:rsidRPr="00FD4D93">
              <w:rPr>
                <w:rFonts w:cs="Arial"/>
                <w:color w:val="000000"/>
              </w:rPr>
              <w:t xml:space="preserve"> natural gravels, crushed materials</w:t>
            </w:r>
            <w:r>
              <w:rPr>
                <w:rFonts w:cs="Arial"/>
                <w:color w:val="000000"/>
              </w:rPr>
              <w:t>, and</w:t>
            </w:r>
            <w:r w:rsidRPr="00FD4D93">
              <w:rPr>
                <w:rFonts w:cs="Arial"/>
                <w:color w:val="000000"/>
              </w:rPr>
              <w:t xml:space="preserve"> </w:t>
            </w:r>
            <w:proofErr w:type="spellStart"/>
            <w:r w:rsidRPr="00FD4D93">
              <w:rPr>
                <w:rFonts w:cs="Arial"/>
                <w:color w:val="000000"/>
              </w:rPr>
              <w:t>insitu</w:t>
            </w:r>
            <w:proofErr w:type="spellEnd"/>
            <w:r w:rsidRPr="00FD4D93">
              <w:rPr>
                <w:rFonts w:cs="Arial"/>
                <w:color w:val="000000"/>
              </w:rPr>
              <w:t xml:space="preserve"> materials stabilised with an introduced binder, such that substantive tensile strength is imparted to the treated material.</w:t>
            </w:r>
          </w:p>
        </w:tc>
      </w:tr>
      <w:tr w:rsidR="009838DF" w14:paraId="5B7A65AC" w14:textId="77777777" w:rsidTr="002E62EB">
        <w:trPr>
          <w:cantSplit/>
          <w:trHeight w:val="300"/>
        </w:trPr>
        <w:tc>
          <w:tcPr>
            <w:tcW w:w="2467" w:type="dxa"/>
            <w:tcBorders>
              <w:top w:val="nil"/>
              <w:left w:val="single" w:sz="4" w:space="0" w:color="auto"/>
              <w:bottom w:val="single" w:sz="4" w:space="0" w:color="auto"/>
              <w:right w:val="single" w:sz="4" w:space="0" w:color="auto"/>
            </w:tcBorders>
            <w:noWrap/>
            <w:vAlign w:val="center"/>
            <w:hideMark/>
          </w:tcPr>
          <w:p w14:paraId="4EF69FC0" w14:textId="77777777" w:rsidR="004B624E" w:rsidRPr="00FC4EF7" w:rsidRDefault="00000000" w:rsidP="002E62EB">
            <w:pPr>
              <w:rPr>
                <w:rFonts w:cs="Arial"/>
                <w:b/>
                <w:bCs/>
                <w:color w:val="000000"/>
              </w:rPr>
            </w:pPr>
            <w:r w:rsidRPr="00FC4EF7">
              <w:rPr>
                <w:rFonts w:cs="Arial"/>
                <w:b/>
                <w:bCs/>
                <w:color w:val="000000"/>
              </w:rPr>
              <w:t>Business Day</w:t>
            </w:r>
          </w:p>
        </w:tc>
        <w:tc>
          <w:tcPr>
            <w:tcW w:w="7460" w:type="dxa"/>
            <w:tcBorders>
              <w:top w:val="nil"/>
              <w:left w:val="nil"/>
              <w:bottom w:val="single" w:sz="4" w:space="0" w:color="auto"/>
              <w:right w:val="single" w:sz="4" w:space="0" w:color="auto"/>
            </w:tcBorders>
            <w:vAlign w:val="center"/>
            <w:hideMark/>
          </w:tcPr>
          <w:p w14:paraId="665B668F" w14:textId="77777777" w:rsidR="004B624E" w:rsidRPr="00FC4EF7" w:rsidRDefault="00000000" w:rsidP="002E62EB">
            <w:pPr>
              <w:rPr>
                <w:rFonts w:cs="Arial"/>
                <w:color w:val="000000"/>
              </w:rPr>
            </w:pPr>
            <w:r w:rsidRPr="00FC4EF7">
              <w:rPr>
                <w:rFonts w:cs="Arial"/>
                <w:color w:val="000000"/>
              </w:rPr>
              <w:t xml:space="preserve">Means the same as </w:t>
            </w:r>
            <w:r w:rsidRPr="00FC4EF7">
              <w:rPr>
                <w:rFonts w:cs="Arial"/>
                <w:b/>
                <w:bCs/>
                <w:color w:val="000000"/>
              </w:rPr>
              <w:t>Day</w:t>
            </w:r>
            <w:r w:rsidRPr="00FC4EF7">
              <w:rPr>
                <w:rFonts w:cs="Arial"/>
                <w:color w:val="000000"/>
              </w:rPr>
              <w:t>.</w:t>
            </w:r>
          </w:p>
        </w:tc>
      </w:tr>
      <w:tr w:rsidR="009838DF" w14:paraId="1B472389" w14:textId="77777777" w:rsidTr="002E62EB">
        <w:trPr>
          <w:cantSplit/>
          <w:trHeight w:val="600"/>
        </w:trPr>
        <w:tc>
          <w:tcPr>
            <w:tcW w:w="2467" w:type="dxa"/>
            <w:tcBorders>
              <w:top w:val="nil"/>
              <w:left w:val="single" w:sz="4" w:space="0" w:color="auto"/>
              <w:bottom w:val="single" w:sz="4" w:space="0" w:color="auto"/>
              <w:right w:val="single" w:sz="4" w:space="0" w:color="auto"/>
            </w:tcBorders>
            <w:noWrap/>
            <w:vAlign w:val="center"/>
            <w:hideMark/>
          </w:tcPr>
          <w:p w14:paraId="019B5CA4" w14:textId="77777777" w:rsidR="004B624E" w:rsidRPr="00FC4EF7" w:rsidRDefault="00000000" w:rsidP="002E62EB">
            <w:pPr>
              <w:rPr>
                <w:rFonts w:cs="Arial"/>
                <w:b/>
                <w:bCs/>
                <w:color w:val="000000"/>
              </w:rPr>
            </w:pPr>
            <w:r w:rsidRPr="00FC4EF7">
              <w:rPr>
                <w:rFonts w:cs="Arial"/>
                <w:b/>
                <w:bCs/>
                <w:color w:val="000000"/>
              </w:rPr>
              <w:lastRenderedPageBreak/>
              <w:t>Calendar Day</w:t>
            </w:r>
          </w:p>
        </w:tc>
        <w:tc>
          <w:tcPr>
            <w:tcW w:w="7460" w:type="dxa"/>
            <w:tcBorders>
              <w:top w:val="nil"/>
              <w:left w:val="nil"/>
              <w:bottom w:val="single" w:sz="4" w:space="0" w:color="auto"/>
              <w:right w:val="single" w:sz="4" w:space="0" w:color="auto"/>
            </w:tcBorders>
            <w:vAlign w:val="center"/>
            <w:hideMark/>
          </w:tcPr>
          <w:p w14:paraId="403DBB4C" w14:textId="77777777" w:rsidR="004B624E" w:rsidRPr="00FC4EF7" w:rsidRDefault="00000000" w:rsidP="002E62EB">
            <w:pPr>
              <w:rPr>
                <w:rFonts w:cs="Arial"/>
                <w:color w:val="000000"/>
              </w:rPr>
            </w:pPr>
            <w:r w:rsidRPr="00FC4EF7">
              <w:rPr>
                <w:rFonts w:cs="Arial"/>
                <w:color w:val="000000"/>
              </w:rPr>
              <w:t>Means any day of the week, including weekends, and including Public Holidays.</w:t>
            </w:r>
          </w:p>
        </w:tc>
      </w:tr>
      <w:tr w:rsidR="009838DF" w14:paraId="5FAFF2FD" w14:textId="77777777" w:rsidTr="002E62EB">
        <w:trPr>
          <w:cantSplit/>
          <w:trHeight w:val="600"/>
        </w:trPr>
        <w:tc>
          <w:tcPr>
            <w:tcW w:w="2467" w:type="dxa"/>
            <w:tcBorders>
              <w:top w:val="nil"/>
              <w:left w:val="single" w:sz="4" w:space="0" w:color="auto"/>
              <w:bottom w:val="single" w:sz="4" w:space="0" w:color="auto"/>
              <w:right w:val="single" w:sz="4" w:space="0" w:color="auto"/>
            </w:tcBorders>
            <w:noWrap/>
            <w:vAlign w:val="center"/>
          </w:tcPr>
          <w:p w14:paraId="132B044E" w14:textId="77777777" w:rsidR="004B624E" w:rsidRPr="00FC4EF7" w:rsidRDefault="00000000" w:rsidP="002E62EB">
            <w:pPr>
              <w:rPr>
                <w:rFonts w:cs="Arial"/>
                <w:b/>
                <w:bCs/>
                <w:color w:val="000000"/>
              </w:rPr>
            </w:pPr>
            <w:r>
              <w:rPr>
                <w:rFonts w:cs="Arial"/>
                <w:b/>
                <w:bCs/>
                <w:color w:val="000000"/>
              </w:rPr>
              <w:t>Carriageway</w:t>
            </w:r>
          </w:p>
        </w:tc>
        <w:tc>
          <w:tcPr>
            <w:tcW w:w="7460" w:type="dxa"/>
            <w:tcBorders>
              <w:top w:val="nil"/>
              <w:left w:val="nil"/>
              <w:bottom w:val="single" w:sz="4" w:space="0" w:color="auto"/>
              <w:right w:val="single" w:sz="4" w:space="0" w:color="auto"/>
            </w:tcBorders>
            <w:vAlign w:val="center"/>
          </w:tcPr>
          <w:p w14:paraId="7450ED63" w14:textId="77777777" w:rsidR="004B624E" w:rsidRPr="0041793E" w:rsidRDefault="00000000" w:rsidP="002E62EB">
            <w:r>
              <w:t>That portion of a road for the use of vehicles, that is between kerbs or barriers where these are provided, including shoulders and auxiliary lanes.</w:t>
            </w:r>
          </w:p>
        </w:tc>
      </w:tr>
      <w:tr w:rsidR="009838DF" w14:paraId="50A84DB6" w14:textId="77777777" w:rsidTr="002E62EB">
        <w:trPr>
          <w:cantSplit/>
          <w:trHeight w:val="600"/>
        </w:trPr>
        <w:tc>
          <w:tcPr>
            <w:tcW w:w="2467" w:type="dxa"/>
            <w:tcBorders>
              <w:top w:val="nil"/>
              <w:left w:val="single" w:sz="4" w:space="0" w:color="auto"/>
              <w:bottom w:val="single" w:sz="4" w:space="0" w:color="auto"/>
              <w:right w:val="single" w:sz="4" w:space="0" w:color="auto"/>
            </w:tcBorders>
            <w:noWrap/>
            <w:vAlign w:val="center"/>
          </w:tcPr>
          <w:p w14:paraId="7C09AFD8" w14:textId="77777777" w:rsidR="004B624E" w:rsidRPr="00FC4EF7" w:rsidRDefault="00000000" w:rsidP="002E62EB">
            <w:pPr>
              <w:rPr>
                <w:rFonts w:cs="Arial"/>
                <w:b/>
                <w:bCs/>
                <w:color w:val="000000"/>
              </w:rPr>
            </w:pPr>
            <w:r>
              <w:rPr>
                <w:rFonts w:cs="Arial"/>
                <w:b/>
                <w:bCs/>
                <w:color w:val="000000"/>
              </w:rPr>
              <w:t>Catch Drain</w:t>
            </w:r>
          </w:p>
        </w:tc>
        <w:tc>
          <w:tcPr>
            <w:tcW w:w="7460" w:type="dxa"/>
            <w:tcBorders>
              <w:top w:val="nil"/>
              <w:left w:val="nil"/>
              <w:bottom w:val="single" w:sz="4" w:space="0" w:color="auto"/>
              <w:right w:val="single" w:sz="4" w:space="0" w:color="auto"/>
            </w:tcBorders>
            <w:vAlign w:val="center"/>
          </w:tcPr>
          <w:p w14:paraId="1AABECCE" w14:textId="77777777" w:rsidR="004B624E" w:rsidRPr="0041793E" w:rsidRDefault="00000000" w:rsidP="002E62EB">
            <w:r>
              <w:t>A surface channel constructed along the high side of a road or embankment, outside the batter, to intercept the water.</w:t>
            </w:r>
          </w:p>
        </w:tc>
      </w:tr>
      <w:tr w:rsidR="009838DF" w14:paraId="1832C18B" w14:textId="77777777" w:rsidTr="002E62EB">
        <w:trPr>
          <w:cantSplit/>
          <w:trHeight w:val="235"/>
        </w:trPr>
        <w:tc>
          <w:tcPr>
            <w:tcW w:w="2467" w:type="dxa"/>
            <w:tcBorders>
              <w:top w:val="nil"/>
              <w:left w:val="single" w:sz="4" w:space="0" w:color="auto"/>
              <w:bottom w:val="single" w:sz="4" w:space="0" w:color="auto"/>
              <w:right w:val="single" w:sz="4" w:space="0" w:color="auto"/>
            </w:tcBorders>
            <w:noWrap/>
            <w:vAlign w:val="center"/>
          </w:tcPr>
          <w:p w14:paraId="63BA25C4" w14:textId="77777777" w:rsidR="004B624E" w:rsidRPr="0041793E" w:rsidRDefault="00000000" w:rsidP="002E62EB">
            <w:pPr>
              <w:rPr>
                <w:b/>
              </w:rPr>
            </w:pPr>
            <w:r w:rsidRPr="0041793E">
              <w:rPr>
                <w:b/>
              </w:rPr>
              <w:t>CLC</w:t>
            </w:r>
          </w:p>
        </w:tc>
        <w:tc>
          <w:tcPr>
            <w:tcW w:w="7460" w:type="dxa"/>
            <w:tcBorders>
              <w:top w:val="nil"/>
              <w:left w:val="nil"/>
              <w:bottom w:val="single" w:sz="4" w:space="0" w:color="auto"/>
              <w:right w:val="single" w:sz="4" w:space="0" w:color="auto"/>
            </w:tcBorders>
            <w:vAlign w:val="center"/>
          </w:tcPr>
          <w:p w14:paraId="7747CA8F" w14:textId="77777777" w:rsidR="004B624E" w:rsidRPr="0041793E" w:rsidRDefault="00000000" w:rsidP="002E62EB">
            <w:r>
              <w:t>Central Land Council.</w:t>
            </w:r>
          </w:p>
        </w:tc>
      </w:tr>
      <w:tr w:rsidR="009838DF" w14:paraId="62CDACF8" w14:textId="77777777" w:rsidTr="002E62EB">
        <w:trPr>
          <w:cantSplit/>
          <w:trHeight w:val="283"/>
        </w:trPr>
        <w:tc>
          <w:tcPr>
            <w:tcW w:w="2467" w:type="dxa"/>
            <w:tcBorders>
              <w:top w:val="nil"/>
              <w:left w:val="single" w:sz="4" w:space="0" w:color="auto"/>
              <w:bottom w:val="single" w:sz="4" w:space="0" w:color="auto"/>
              <w:right w:val="single" w:sz="4" w:space="0" w:color="auto"/>
            </w:tcBorders>
            <w:noWrap/>
            <w:vAlign w:val="center"/>
          </w:tcPr>
          <w:p w14:paraId="6E37B30E" w14:textId="77777777" w:rsidR="004B624E" w:rsidRPr="0041793E" w:rsidRDefault="00000000" w:rsidP="002E62EB">
            <w:pPr>
              <w:rPr>
                <w:b/>
              </w:rPr>
            </w:pPr>
            <w:r w:rsidRPr="0041793E">
              <w:rPr>
                <w:b/>
              </w:rPr>
              <w:t>CSR</w:t>
            </w:r>
          </w:p>
        </w:tc>
        <w:tc>
          <w:tcPr>
            <w:tcW w:w="7460" w:type="dxa"/>
            <w:tcBorders>
              <w:top w:val="nil"/>
              <w:left w:val="nil"/>
              <w:bottom w:val="single" w:sz="4" w:space="0" w:color="auto"/>
              <w:right w:val="single" w:sz="4" w:space="0" w:color="auto"/>
            </w:tcBorders>
            <w:vAlign w:val="center"/>
          </w:tcPr>
          <w:p w14:paraId="69DD1DD0" w14:textId="77777777" w:rsidR="004B624E" w:rsidRPr="0041793E" w:rsidRDefault="00000000" w:rsidP="002E62EB">
            <w:r>
              <w:t>Contractor Service Request.</w:t>
            </w:r>
          </w:p>
        </w:tc>
      </w:tr>
      <w:tr w:rsidR="009838DF" w14:paraId="4FF64E57" w14:textId="77777777" w:rsidTr="002E62EB">
        <w:trPr>
          <w:cantSplit/>
          <w:trHeight w:val="600"/>
        </w:trPr>
        <w:tc>
          <w:tcPr>
            <w:tcW w:w="2467" w:type="dxa"/>
            <w:tcBorders>
              <w:top w:val="nil"/>
              <w:left w:val="single" w:sz="4" w:space="0" w:color="auto"/>
              <w:bottom w:val="single" w:sz="4" w:space="0" w:color="auto"/>
              <w:right w:val="single" w:sz="4" w:space="0" w:color="auto"/>
            </w:tcBorders>
            <w:noWrap/>
            <w:vAlign w:val="center"/>
            <w:hideMark/>
          </w:tcPr>
          <w:p w14:paraId="0771A254" w14:textId="77777777" w:rsidR="004B624E" w:rsidRPr="00FC4EF7" w:rsidRDefault="00000000" w:rsidP="002E62EB">
            <w:pPr>
              <w:rPr>
                <w:rFonts w:cs="Arial"/>
                <w:b/>
                <w:bCs/>
                <w:color w:val="000000"/>
              </w:rPr>
            </w:pPr>
            <w:r w:rsidRPr="00FC4EF7">
              <w:rPr>
                <w:rFonts w:cs="Arial"/>
                <w:b/>
                <w:bCs/>
                <w:color w:val="000000"/>
              </w:rPr>
              <w:t>Day</w:t>
            </w:r>
          </w:p>
        </w:tc>
        <w:tc>
          <w:tcPr>
            <w:tcW w:w="7460" w:type="dxa"/>
            <w:tcBorders>
              <w:top w:val="nil"/>
              <w:left w:val="nil"/>
              <w:bottom w:val="single" w:sz="4" w:space="0" w:color="auto"/>
              <w:right w:val="single" w:sz="4" w:space="0" w:color="auto"/>
            </w:tcBorders>
            <w:vAlign w:val="center"/>
            <w:hideMark/>
          </w:tcPr>
          <w:p w14:paraId="2D6D2A23" w14:textId="77777777" w:rsidR="004B624E" w:rsidRPr="00FC4EF7" w:rsidRDefault="00000000" w:rsidP="002E62EB">
            <w:pPr>
              <w:rPr>
                <w:rFonts w:cs="Arial"/>
                <w:color w:val="000000"/>
              </w:rPr>
            </w:pPr>
            <w:r w:rsidRPr="00FC4EF7">
              <w:rPr>
                <w:rFonts w:cs="Arial"/>
                <w:color w:val="000000"/>
              </w:rPr>
              <w:t>Means working day, Monday to Friday, excluding Northern Territory wide Public Holidays, and excluding weekends.</w:t>
            </w:r>
          </w:p>
        </w:tc>
      </w:tr>
      <w:tr w:rsidR="009838DF" w14:paraId="0E2EDF53" w14:textId="77777777" w:rsidTr="002E62EB">
        <w:trPr>
          <w:cantSplit/>
          <w:trHeight w:val="269"/>
        </w:trPr>
        <w:tc>
          <w:tcPr>
            <w:tcW w:w="2467" w:type="dxa"/>
            <w:tcBorders>
              <w:top w:val="nil"/>
              <w:left w:val="single" w:sz="4" w:space="0" w:color="auto"/>
              <w:bottom w:val="single" w:sz="4" w:space="0" w:color="auto"/>
              <w:right w:val="single" w:sz="4" w:space="0" w:color="auto"/>
            </w:tcBorders>
            <w:noWrap/>
            <w:vAlign w:val="center"/>
            <w:hideMark/>
          </w:tcPr>
          <w:p w14:paraId="37284057" w14:textId="77777777" w:rsidR="004B624E" w:rsidRPr="00FC4EF7" w:rsidRDefault="00000000" w:rsidP="002E62EB">
            <w:pPr>
              <w:rPr>
                <w:rFonts w:cs="Arial"/>
                <w:b/>
                <w:bCs/>
                <w:color w:val="000000"/>
              </w:rPr>
            </w:pPr>
            <w:r>
              <w:rPr>
                <w:rFonts w:cs="Arial"/>
                <w:b/>
                <w:bCs/>
                <w:color w:val="000000"/>
              </w:rPr>
              <w:t xml:space="preserve">DIPL </w:t>
            </w:r>
            <w:r w:rsidRPr="00FC4EF7">
              <w:rPr>
                <w:rFonts w:cs="Arial"/>
                <w:b/>
                <w:bCs/>
                <w:color w:val="000000"/>
              </w:rPr>
              <w:t>(The Department)</w:t>
            </w:r>
          </w:p>
        </w:tc>
        <w:tc>
          <w:tcPr>
            <w:tcW w:w="7460" w:type="dxa"/>
            <w:tcBorders>
              <w:top w:val="nil"/>
              <w:left w:val="nil"/>
              <w:bottom w:val="single" w:sz="4" w:space="0" w:color="auto"/>
              <w:right w:val="single" w:sz="4" w:space="0" w:color="auto"/>
            </w:tcBorders>
            <w:vAlign w:val="center"/>
            <w:hideMark/>
          </w:tcPr>
          <w:p w14:paraId="1E391031" w14:textId="77777777" w:rsidR="004B624E" w:rsidRPr="00FC4EF7" w:rsidRDefault="00000000" w:rsidP="002E62EB">
            <w:pPr>
              <w:rPr>
                <w:rFonts w:cs="Arial"/>
                <w:color w:val="000000"/>
              </w:rPr>
            </w:pPr>
            <w:r w:rsidRPr="00FC4EF7">
              <w:rPr>
                <w:rFonts w:cs="Arial"/>
                <w:color w:val="000000"/>
              </w:rPr>
              <w:t>The Department of Infrastructure, Planning and Logistics.</w:t>
            </w:r>
          </w:p>
        </w:tc>
      </w:tr>
      <w:tr w:rsidR="009838DF" w14:paraId="7A04E6EF" w14:textId="77777777" w:rsidTr="002E62EB">
        <w:trPr>
          <w:cantSplit/>
          <w:trHeight w:val="333"/>
        </w:trPr>
        <w:tc>
          <w:tcPr>
            <w:tcW w:w="2467" w:type="dxa"/>
            <w:tcBorders>
              <w:top w:val="nil"/>
              <w:left w:val="single" w:sz="4" w:space="0" w:color="auto"/>
              <w:bottom w:val="single" w:sz="4" w:space="0" w:color="auto"/>
              <w:right w:val="single" w:sz="4" w:space="0" w:color="auto"/>
            </w:tcBorders>
            <w:noWrap/>
            <w:vAlign w:val="center"/>
          </w:tcPr>
          <w:p w14:paraId="373A3D7B" w14:textId="77777777" w:rsidR="004B624E" w:rsidRPr="0041793E" w:rsidRDefault="00000000" w:rsidP="002E62EB">
            <w:pPr>
              <w:rPr>
                <w:b/>
              </w:rPr>
            </w:pPr>
            <w:r w:rsidRPr="0041793E">
              <w:rPr>
                <w:b/>
              </w:rPr>
              <w:t>DE</w:t>
            </w:r>
            <w:r>
              <w:rPr>
                <w:b/>
              </w:rPr>
              <w:t>PWS</w:t>
            </w:r>
          </w:p>
        </w:tc>
        <w:tc>
          <w:tcPr>
            <w:tcW w:w="7460" w:type="dxa"/>
            <w:tcBorders>
              <w:top w:val="nil"/>
              <w:left w:val="nil"/>
              <w:bottom w:val="single" w:sz="4" w:space="0" w:color="auto"/>
              <w:right w:val="single" w:sz="4" w:space="0" w:color="auto"/>
            </w:tcBorders>
            <w:vAlign w:val="center"/>
          </w:tcPr>
          <w:p w14:paraId="505578B7" w14:textId="77777777" w:rsidR="004B624E" w:rsidRPr="0041793E" w:rsidRDefault="00000000" w:rsidP="002E62EB">
            <w:r w:rsidRPr="006A029A">
              <w:t>Department of Environment, Parks and Water Security (formerly Department of Environmen</w:t>
            </w:r>
            <w:r>
              <w:t>t and Natural Resources (DENR)).</w:t>
            </w:r>
          </w:p>
        </w:tc>
      </w:tr>
      <w:tr w:rsidR="009838DF" w14:paraId="16D68A65" w14:textId="77777777" w:rsidTr="002E62EB">
        <w:trPr>
          <w:cantSplit/>
          <w:trHeight w:val="900"/>
        </w:trPr>
        <w:tc>
          <w:tcPr>
            <w:tcW w:w="2467" w:type="dxa"/>
            <w:tcBorders>
              <w:top w:val="nil"/>
              <w:left w:val="single" w:sz="4" w:space="0" w:color="auto"/>
              <w:bottom w:val="single" w:sz="4" w:space="0" w:color="auto"/>
              <w:right w:val="single" w:sz="4" w:space="0" w:color="auto"/>
            </w:tcBorders>
            <w:noWrap/>
            <w:vAlign w:val="center"/>
            <w:hideMark/>
          </w:tcPr>
          <w:p w14:paraId="291C5297" w14:textId="77777777" w:rsidR="004B624E" w:rsidRPr="00FC4EF7" w:rsidRDefault="00000000" w:rsidP="002E62EB">
            <w:pPr>
              <w:rPr>
                <w:rFonts w:cs="Arial"/>
                <w:b/>
                <w:bCs/>
                <w:color w:val="000000"/>
              </w:rPr>
            </w:pPr>
            <w:r w:rsidRPr="00FC4EF7">
              <w:rPr>
                <w:rFonts w:cs="Arial"/>
                <w:b/>
                <w:bCs/>
                <w:color w:val="000000"/>
              </w:rPr>
              <w:t>Dry Density Ratio</w:t>
            </w:r>
            <w:r>
              <w:rPr>
                <w:rFonts w:cs="Arial"/>
                <w:b/>
                <w:bCs/>
                <w:color w:val="000000"/>
              </w:rPr>
              <w:t xml:space="preserve"> </w:t>
            </w:r>
            <w:r w:rsidRPr="00845CC9">
              <w:rPr>
                <w:b/>
              </w:rPr>
              <w:t>(DDR)</w:t>
            </w:r>
          </w:p>
        </w:tc>
        <w:tc>
          <w:tcPr>
            <w:tcW w:w="7460" w:type="dxa"/>
            <w:tcBorders>
              <w:top w:val="nil"/>
              <w:left w:val="nil"/>
              <w:bottom w:val="single" w:sz="4" w:space="0" w:color="auto"/>
              <w:right w:val="single" w:sz="4" w:space="0" w:color="auto"/>
            </w:tcBorders>
            <w:vAlign w:val="center"/>
            <w:hideMark/>
          </w:tcPr>
          <w:p w14:paraId="3E9936C2" w14:textId="77777777" w:rsidR="004B624E" w:rsidRPr="00FC4EF7" w:rsidRDefault="00000000" w:rsidP="002E62EB">
            <w:pPr>
              <w:rPr>
                <w:rFonts w:cs="Arial"/>
                <w:color w:val="000000"/>
              </w:rPr>
            </w:pPr>
            <w:r w:rsidRPr="00FC4EF7">
              <w:rPr>
                <w:rFonts w:cs="Arial"/>
                <w:color w:val="000000"/>
              </w:rPr>
              <w:t>The percentage ratio of the field dry density of a material to the modified maximum dry density of that material. This property is also termed Relative Compaction.</w:t>
            </w:r>
          </w:p>
        </w:tc>
      </w:tr>
      <w:tr w:rsidR="009838DF" w14:paraId="347C8763" w14:textId="77777777" w:rsidTr="002E62EB">
        <w:trPr>
          <w:cantSplit/>
          <w:trHeight w:val="167"/>
        </w:trPr>
        <w:tc>
          <w:tcPr>
            <w:tcW w:w="2467" w:type="dxa"/>
            <w:tcBorders>
              <w:top w:val="nil"/>
              <w:left w:val="single" w:sz="4" w:space="0" w:color="auto"/>
              <w:bottom w:val="single" w:sz="4" w:space="0" w:color="auto"/>
              <w:right w:val="single" w:sz="4" w:space="0" w:color="auto"/>
            </w:tcBorders>
            <w:noWrap/>
            <w:vAlign w:val="center"/>
          </w:tcPr>
          <w:p w14:paraId="3F87F6F8" w14:textId="77777777" w:rsidR="004B624E" w:rsidRPr="00845CC9" w:rsidRDefault="00000000" w:rsidP="002E62EB">
            <w:pPr>
              <w:rPr>
                <w:b/>
              </w:rPr>
            </w:pPr>
            <w:r w:rsidRPr="00845CC9">
              <w:rPr>
                <w:b/>
              </w:rPr>
              <w:t>EMP</w:t>
            </w:r>
          </w:p>
        </w:tc>
        <w:tc>
          <w:tcPr>
            <w:tcW w:w="7460" w:type="dxa"/>
            <w:tcBorders>
              <w:top w:val="nil"/>
              <w:left w:val="nil"/>
              <w:bottom w:val="single" w:sz="4" w:space="0" w:color="auto"/>
              <w:right w:val="single" w:sz="4" w:space="0" w:color="auto"/>
            </w:tcBorders>
            <w:vAlign w:val="center"/>
          </w:tcPr>
          <w:p w14:paraId="5E1A5D5C" w14:textId="77777777" w:rsidR="004B624E" w:rsidRPr="00845CC9" w:rsidRDefault="00000000" w:rsidP="002E62EB">
            <w:r>
              <w:t>Environmental Management Plan.</w:t>
            </w:r>
          </w:p>
        </w:tc>
      </w:tr>
      <w:tr w:rsidR="009838DF" w14:paraId="1A521A50" w14:textId="77777777" w:rsidTr="002E62EB">
        <w:trPr>
          <w:cantSplit/>
          <w:trHeight w:val="73"/>
        </w:trPr>
        <w:tc>
          <w:tcPr>
            <w:tcW w:w="2467" w:type="dxa"/>
            <w:tcBorders>
              <w:top w:val="nil"/>
              <w:left w:val="single" w:sz="4" w:space="0" w:color="auto"/>
              <w:bottom w:val="single" w:sz="4" w:space="0" w:color="auto"/>
              <w:right w:val="single" w:sz="4" w:space="0" w:color="auto"/>
            </w:tcBorders>
            <w:noWrap/>
            <w:vAlign w:val="center"/>
          </w:tcPr>
          <w:p w14:paraId="2862A933" w14:textId="77777777" w:rsidR="004B624E" w:rsidRPr="00845CC9" w:rsidRDefault="00000000" w:rsidP="002E62EB">
            <w:pPr>
              <w:rPr>
                <w:b/>
              </w:rPr>
            </w:pPr>
            <w:r w:rsidRPr="00845CC9">
              <w:rPr>
                <w:b/>
              </w:rPr>
              <w:t>EPA</w:t>
            </w:r>
          </w:p>
        </w:tc>
        <w:tc>
          <w:tcPr>
            <w:tcW w:w="7460" w:type="dxa"/>
            <w:tcBorders>
              <w:top w:val="nil"/>
              <w:left w:val="nil"/>
              <w:bottom w:val="single" w:sz="4" w:space="0" w:color="auto"/>
              <w:right w:val="single" w:sz="4" w:space="0" w:color="auto"/>
            </w:tcBorders>
            <w:vAlign w:val="center"/>
          </w:tcPr>
          <w:p w14:paraId="6C01C0E6" w14:textId="77777777" w:rsidR="004B624E" w:rsidRPr="00845CC9" w:rsidRDefault="00000000" w:rsidP="002E62EB">
            <w:r>
              <w:t>Environmental Protection Authority.</w:t>
            </w:r>
          </w:p>
        </w:tc>
      </w:tr>
      <w:tr w:rsidR="009838DF" w14:paraId="6EA3967B" w14:textId="77777777" w:rsidTr="002E62EB">
        <w:trPr>
          <w:cantSplit/>
          <w:trHeight w:val="107"/>
        </w:trPr>
        <w:tc>
          <w:tcPr>
            <w:tcW w:w="2467" w:type="dxa"/>
            <w:tcBorders>
              <w:top w:val="nil"/>
              <w:left w:val="single" w:sz="4" w:space="0" w:color="auto"/>
              <w:bottom w:val="single" w:sz="4" w:space="0" w:color="auto"/>
              <w:right w:val="single" w:sz="4" w:space="0" w:color="auto"/>
            </w:tcBorders>
            <w:noWrap/>
            <w:vAlign w:val="center"/>
          </w:tcPr>
          <w:p w14:paraId="5AC8321F" w14:textId="77777777" w:rsidR="004B624E" w:rsidRPr="00FC4EF7" w:rsidRDefault="00000000" w:rsidP="002E62EB">
            <w:pPr>
              <w:rPr>
                <w:rFonts w:cs="Arial"/>
                <w:b/>
                <w:bCs/>
                <w:color w:val="000000"/>
              </w:rPr>
            </w:pPr>
            <w:r>
              <w:rPr>
                <w:rFonts w:cs="Arial"/>
                <w:b/>
                <w:bCs/>
                <w:color w:val="000000"/>
              </w:rPr>
              <w:t>Excess Haulage</w:t>
            </w:r>
          </w:p>
        </w:tc>
        <w:tc>
          <w:tcPr>
            <w:tcW w:w="7460" w:type="dxa"/>
            <w:tcBorders>
              <w:top w:val="nil"/>
              <w:left w:val="nil"/>
              <w:bottom w:val="single" w:sz="4" w:space="0" w:color="auto"/>
              <w:right w:val="single" w:sz="4" w:space="0" w:color="auto"/>
            </w:tcBorders>
            <w:vAlign w:val="center"/>
          </w:tcPr>
          <w:p w14:paraId="4D37BEE8" w14:textId="77777777" w:rsidR="004B624E" w:rsidRPr="00845CC9" w:rsidRDefault="00000000" w:rsidP="002E62EB">
            <w:r>
              <w:t xml:space="preserve">Haulage for the distance </w:t>
            </w:r>
            <w:proofErr w:type="gramStart"/>
            <w:r>
              <w:t>in excess of</w:t>
            </w:r>
            <w:proofErr w:type="gramEnd"/>
            <w:r>
              <w:t xml:space="preserve"> 15 km one way.</w:t>
            </w:r>
          </w:p>
        </w:tc>
      </w:tr>
      <w:tr w:rsidR="009838DF" w14:paraId="38E3A34E" w14:textId="77777777" w:rsidTr="002E62EB">
        <w:trPr>
          <w:cantSplit/>
          <w:trHeight w:val="600"/>
        </w:trPr>
        <w:tc>
          <w:tcPr>
            <w:tcW w:w="2467" w:type="dxa"/>
            <w:tcBorders>
              <w:top w:val="nil"/>
              <w:left w:val="single" w:sz="4" w:space="0" w:color="auto"/>
              <w:bottom w:val="single" w:sz="4" w:space="0" w:color="auto"/>
              <w:right w:val="single" w:sz="4" w:space="0" w:color="auto"/>
            </w:tcBorders>
            <w:noWrap/>
            <w:vAlign w:val="center"/>
            <w:hideMark/>
          </w:tcPr>
          <w:p w14:paraId="14D0E279" w14:textId="77777777" w:rsidR="004B624E" w:rsidRPr="00FC4EF7" w:rsidRDefault="00000000" w:rsidP="002E62EB">
            <w:pPr>
              <w:rPr>
                <w:rFonts w:cs="Arial"/>
                <w:b/>
                <w:bCs/>
                <w:color w:val="000000"/>
              </w:rPr>
            </w:pPr>
            <w:r w:rsidRPr="00FC4EF7">
              <w:rPr>
                <w:rFonts w:cs="Arial"/>
                <w:b/>
                <w:bCs/>
                <w:color w:val="000000"/>
              </w:rPr>
              <w:t>Extraction Area</w:t>
            </w:r>
          </w:p>
        </w:tc>
        <w:tc>
          <w:tcPr>
            <w:tcW w:w="7460" w:type="dxa"/>
            <w:tcBorders>
              <w:top w:val="nil"/>
              <w:left w:val="nil"/>
              <w:bottom w:val="single" w:sz="4" w:space="0" w:color="auto"/>
              <w:right w:val="single" w:sz="4" w:space="0" w:color="auto"/>
            </w:tcBorders>
            <w:vAlign w:val="center"/>
            <w:hideMark/>
          </w:tcPr>
          <w:p w14:paraId="2C8D041D" w14:textId="77777777" w:rsidR="004B624E" w:rsidRPr="00FC4EF7" w:rsidRDefault="00000000" w:rsidP="002E62EB">
            <w:pPr>
              <w:rPr>
                <w:rFonts w:cs="Arial"/>
                <w:color w:val="000000"/>
              </w:rPr>
            </w:pPr>
            <w:r w:rsidRPr="00FC4EF7">
              <w:rPr>
                <w:rFonts w:cs="Arial"/>
                <w:color w:val="000000"/>
              </w:rPr>
              <w:t>An excavation outside the formation limits for obtaining fill, gravel, rock and rubble. Also known as Borrow Pit.</w:t>
            </w:r>
          </w:p>
        </w:tc>
      </w:tr>
      <w:tr w:rsidR="009838DF" w14:paraId="6681A329" w14:textId="77777777" w:rsidTr="002E62EB">
        <w:trPr>
          <w:cantSplit/>
          <w:trHeight w:val="600"/>
        </w:trPr>
        <w:tc>
          <w:tcPr>
            <w:tcW w:w="2467" w:type="dxa"/>
            <w:tcBorders>
              <w:top w:val="nil"/>
              <w:left w:val="single" w:sz="4" w:space="0" w:color="auto"/>
              <w:bottom w:val="single" w:sz="4" w:space="0" w:color="auto"/>
              <w:right w:val="single" w:sz="4" w:space="0" w:color="auto"/>
            </w:tcBorders>
            <w:noWrap/>
            <w:vAlign w:val="center"/>
          </w:tcPr>
          <w:p w14:paraId="0FFCA7DA" w14:textId="77777777" w:rsidR="004B624E" w:rsidRPr="00845CC9" w:rsidRDefault="00000000" w:rsidP="002E62EB">
            <w:pPr>
              <w:rPr>
                <w:b/>
              </w:rPr>
            </w:pPr>
            <w:r w:rsidRPr="00845CC9">
              <w:rPr>
                <w:b/>
              </w:rPr>
              <w:t>FCR</w:t>
            </w:r>
          </w:p>
        </w:tc>
        <w:tc>
          <w:tcPr>
            <w:tcW w:w="7460" w:type="dxa"/>
            <w:tcBorders>
              <w:top w:val="nil"/>
              <w:left w:val="nil"/>
              <w:bottom w:val="single" w:sz="4" w:space="0" w:color="auto"/>
              <w:right w:val="single" w:sz="4" w:space="0" w:color="auto"/>
            </w:tcBorders>
            <w:vAlign w:val="center"/>
          </w:tcPr>
          <w:p w14:paraId="6AC018BB" w14:textId="77777777" w:rsidR="004B624E" w:rsidRPr="00845CC9" w:rsidRDefault="00000000" w:rsidP="002E62EB">
            <w:r>
              <w:t>Fine crushed rock.</w:t>
            </w:r>
          </w:p>
        </w:tc>
      </w:tr>
      <w:tr w:rsidR="009838DF" w14:paraId="6AC98149" w14:textId="77777777" w:rsidTr="002E62EB">
        <w:trPr>
          <w:cantSplit/>
          <w:trHeight w:val="600"/>
        </w:trPr>
        <w:tc>
          <w:tcPr>
            <w:tcW w:w="2467" w:type="dxa"/>
            <w:tcBorders>
              <w:top w:val="nil"/>
              <w:left w:val="single" w:sz="4" w:space="0" w:color="auto"/>
              <w:bottom w:val="single" w:sz="4" w:space="0" w:color="auto"/>
              <w:right w:val="single" w:sz="4" w:space="0" w:color="auto"/>
            </w:tcBorders>
            <w:noWrap/>
            <w:vAlign w:val="center"/>
          </w:tcPr>
          <w:p w14:paraId="165D44F2" w14:textId="77777777" w:rsidR="004B624E" w:rsidRPr="00845CC9" w:rsidRDefault="00000000" w:rsidP="002E62EB">
            <w:pPr>
              <w:rPr>
                <w:b/>
              </w:rPr>
            </w:pPr>
            <w:r w:rsidRPr="00845CC9">
              <w:rPr>
                <w:b/>
              </w:rPr>
              <w:t>Formation Width</w:t>
            </w:r>
          </w:p>
        </w:tc>
        <w:tc>
          <w:tcPr>
            <w:tcW w:w="7460" w:type="dxa"/>
            <w:tcBorders>
              <w:top w:val="nil"/>
              <w:left w:val="nil"/>
              <w:bottom w:val="single" w:sz="4" w:space="0" w:color="auto"/>
              <w:right w:val="single" w:sz="4" w:space="0" w:color="auto"/>
            </w:tcBorders>
            <w:vAlign w:val="center"/>
          </w:tcPr>
          <w:p w14:paraId="132AC4B8" w14:textId="77777777" w:rsidR="004B624E" w:rsidRPr="00FC4EF7" w:rsidRDefault="00000000" w:rsidP="002E62EB">
            <w:pPr>
              <w:rPr>
                <w:rFonts w:cs="Arial"/>
                <w:color w:val="000000"/>
              </w:rPr>
            </w:pPr>
            <w:r>
              <w:t>The width of cut or fill, including table drains, out to the points of any batters.</w:t>
            </w:r>
          </w:p>
        </w:tc>
      </w:tr>
      <w:tr w:rsidR="009838DF" w14:paraId="2FFEB1EE" w14:textId="77777777" w:rsidTr="002E62EB">
        <w:trPr>
          <w:cantSplit/>
          <w:trHeight w:val="600"/>
        </w:trPr>
        <w:tc>
          <w:tcPr>
            <w:tcW w:w="2467" w:type="dxa"/>
            <w:tcBorders>
              <w:top w:val="nil"/>
              <w:left w:val="single" w:sz="4" w:space="0" w:color="auto"/>
              <w:bottom w:val="single" w:sz="4" w:space="0" w:color="auto"/>
              <w:right w:val="single" w:sz="4" w:space="0" w:color="auto"/>
            </w:tcBorders>
            <w:noWrap/>
            <w:vAlign w:val="center"/>
          </w:tcPr>
          <w:p w14:paraId="4F71C16F" w14:textId="77777777" w:rsidR="004B624E" w:rsidRPr="00FC4EF7" w:rsidRDefault="00000000" w:rsidP="002E62EB">
            <w:pPr>
              <w:rPr>
                <w:rFonts w:cs="Arial"/>
                <w:b/>
                <w:bCs/>
                <w:color w:val="000000"/>
              </w:rPr>
            </w:pPr>
            <w:r>
              <w:rPr>
                <w:rFonts w:cs="Arial"/>
                <w:b/>
                <w:bCs/>
                <w:color w:val="000000"/>
              </w:rPr>
              <w:t>High Risk Construction Work</w:t>
            </w:r>
          </w:p>
        </w:tc>
        <w:tc>
          <w:tcPr>
            <w:tcW w:w="7460" w:type="dxa"/>
            <w:tcBorders>
              <w:top w:val="nil"/>
              <w:left w:val="nil"/>
              <w:bottom w:val="single" w:sz="4" w:space="0" w:color="auto"/>
              <w:right w:val="single" w:sz="4" w:space="0" w:color="auto"/>
            </w:tcBorders>
            <w:vAlign w:val="center"/>
          </w:tcPr>
          <w:p w14:paraId="5A169929" w14:textId="77777777" w:rsidR="004B624E" w:rsidRPr="00845CC9" w:rsidRDefault="00000000" w:rsidP="002E62EB">
            <w:r>
              <w:t xml:space="preserve">Has the meaning given to it in the </w:t>
            </w:r>
            <w:r w:rsidRPr="00B4192D">
              <w:rPr>
                <w:i/>
              </w:rPr>
              <w:t>Work Health and Safety (National Uniform Legislation) Act 2011</w:t>
            </w:r>
            <w:r>
              <w:t xml:space="preserve"> </w:t>
            </w:r>
            <w:r w:rsidRPr="00B8510A">
              <w:t>and Regulations</w:t>
            </w:r>
            <w:r>
              <w:t xml:space="preserve"> 2011</w:t>
            </w:r>
          </w:p>
        </w:tc>
      </w:tr>
      <w:tr w:rsidR="009838DF" w14:paraId="6EA73FFC" w14:textId="77777777" w:rsidTr="002E62EB">
        <w:trPr>
          <w:cantSplit/>
          <w:trHeight w:val="600"/>
        </w:trPr>
        <w:tc>
          <w:tcPr>
            <w:tcW w:w="2467" w:type="dxa"/>
            <w:tcBorders>
              <w:top w:val="nil"/>
              <w:left w:val="single" w:sz="4" w:space="0" w:color="auto"/>
              <w:bottom w:val="single" w:sz="4" w:space="0" w:color="auto"/>
              <w:right w:val="single" w:sz="4" w:space="0" w:color="auto"/>
            </w:tcBorders>
            <w:noWrap/>
            <w:vAlign w:val="center"/>
            <w:hideMark/>
          </w:tcPr>
          <w:p w14:paraId="58FCD0D9" w14:textId="77777777" w:rsidR="004B624E" w:rsidRPr="00FC4EF7" w:rsidRDefault="00000000" w:rsidP="002E62EB">
            <w:pPr>
              <w:rPr>
                <w:rFonts w:cs="Arial"/>
                <w:b/>
                <w:bCs/>
                <w:color w:val="000000"/>
              </w:rPr>
            </w:pPr>
            <w:r w:rsidRPr="00FC4EF7">
              <w:rPr>
                <w:rFonts w:cs="Arial"/>
                <w:b/>
                <w:bCs/>
                <w:color w:val="000000"/>
              </w:rPr>
              <w:t>Hold Point</w:t>
            </w:r>
          </w:p>
        </w:tc>
        <w:tc>
          <w:tcPr>
            <w:tcW w:w="7460" w:type="dxa"/>
            <w:tcBorders>
              <w:top w:val="nil"/>
              <w:left w:val="nil"/>
              <w:bottom w:val="single" w:sz="4" w:space="0" w:color="auto"/>
              <w:right w:val="single" w:sz="4" w:space="0" w:color="auto"/>
            </w:tcBorders>
            <w:vAlign w:val="center"/>
            <w:hideMark/>
          </w:tcPr>
          <w:p w14:paraId="75E5096B" w14:textId="77777777" w:rsidR="004B624E" w:rsidRPr="00FC4EF7" w:rsidRDefault="00000000" w:rsidP="002E62EB">
            <w:pPr>
              <w:rPr>
                <w:rFonts w:cs="Arial"/>
                <w:color w:val="000000"/>
              </w:rPr>
            </w:pPr>
            <w:r w:rsidRPr="00FC4EF7">
              <w:rPr>
                <w:rFonts w:cs="Arial"/>
                <w:color w:val="000000"/>
              </w:rPr>
              <w:t xml:space="preserve">Obtain the Superintendent’s written approval for that </w:t>
            </w:r>
            <w:proofErr w:type="gramStart"/>
            <w:r w:rsidRPr="00FC4EF7">
              <w:rPr>
                <w:rFonts w:cs="Arial"/>
                <w:color w:val="000000"/>
              </w:rPr>
              <w:t>particular part</w:t>
            </w:r>
            <w:proofErr w:type="gramEnd"/>
            <w:r w:rsidRPr="00FC4EF7">
              <w:rPr>
                <w:rFonts w:cs="Arial"/>
                <w:color w:val="000000"/>
              </w:rPr>
              <w:t xml:space="preserve"> of the works.</w:t>
            </w:r>
          </w:p>
        </w:tc>
      </w:tr>
      <w:tr w:rsidR="009838DF" w14:paraId="7457FD9C" w14:textId="77777777" w:rsidTr="002E62EB">
        <w:trPr>
          <w:cantSplit/>
          <w:trHeight w:val="428"/>
        </w:trPr>
        <w:tc>
          <w:tcPr>
            <w:tcW w:w="2467" w:type="dxa"/>
            <w:tcBorders>
              <w:top w:val="nil"/>
              <w:left w:val="single" w:sz="4" w:space="0" w:color="auto"/>
              <w:bottom w:val="single" w:sz="4" w:space="0" w:color="auto"/>
              <w:right w:val="single" w:sz="4" w:space="0" w:color="auto"/>
            </w:tcBorders>
            <w:noWrap/>
            <w:vAlign w:val="center"/>
          </w:tcPr>
          <w:p w14:paraId="214E98F7" w14:textId="77777777" w:rsidR="004B624E" w:rsidRPr="00845CC9" w:rsidRDefault="00000000" w:rsidP="002E62EB">
            <w:pPr>
              <w:rPr>
                <w:b/>
              </w:rPr>
            </w:pPr>
            <w:r w:rsidRPr="00845CC9">
              <w:rPr>
                <w:b/>
              </w:rPr>
              <w:t>IRI</w:t>
            </w:r>
          </w:p>
        </w:tc>
        <w:tc>
          <w:tcPr>
            <w:tcW w:w="7460" w:type="dxa"/>
            <w:tcBorders>
              <w:top w:val="nil"/>
              <w:left w:val="nil"/>
              <w:bottom w:val="single" w:sz="4" w:space="0" w:color="auto"/>
              <w:right w:val="single" w:sz="4" w:space="0" w:color="auto"/>
            </w:tcBorders>
            <w:vAlign w:val="center"/>
          </w:tcPr>
          <w:p w14:paraId="5F4EFD4B" w14:textId="77777777" w:rsidR="004B624E" w:rsidRPr="00845CC9" w:rsidRDefault="00000000" w:rsidP="002E62EB">
            <w:r>
              <w:t>International Roughness Index, stated as a numerical value.</w:t>
            </w:r>
          </w:p>
        </w:tc>
      </w:tr>
      <w:tr w:rsidR="009838DF" w14:paraId="0944F54A" w14:textId="77777777" w:rsidTr="002E62EB">
        <w:trPr>
          <w:cantSplit/>
          <w:trHeight w:val="690"/>
        </w:trPr>
        <w:tc>
          <w:tcPr>
            <w:tcW w:w="2467" w:type="dxa"/>
            <w:tcBorders>
              <w:top w:val="nil"/>
              <w:left w:val="single" w:sz="4" w:space="0" w:color="auto"/>
              <w:bottom w:val="single" w:sz="4" w:space="0" w:color="auto"/>
              <w:right w:val="single" w:sz="4" w:space="0" w:color="auto"/>
            </w:tcBorders>
            <w:noWrap/>
            <w:vAlign w:val="center"/>
          </w:tcPr>
          <w:p w14:paraId="6EA941EE" w14:textId="77777777" w:rsidR="004B624E" w:rsidRPr="00845CC9" w:rsidRDefault="00000000" w:rsidP="002E62EB">
            <w:pPr>
              <w:rPr>
                <w:b/>
              </w:rPr>
            </w:pPr>
            <w:r w:rsidRPr="00845CC9">
              <w:rPr>
                <w:b/>
              </w:rPr>
              <w:t>KPIs</w:t>
            </w:r>
          </w:p>
        </w:tc>
        <w:tc>
          <w:tcPr>
            <w:tcW w:w="7460" w:type="dxa"/>
            <w:tcBorders>
              <w:top w:val="nil"/>
              <w:left w:val="nil"/>
              <w:bottom w:val="single" w:sz="4" w:space="0" w:color="auto"/>
              <w:right w:val="single" w:sz="4" w:space="0" w:color="auto"/>
            </w:tcBorders>
            <w:vAlign w:val="center"/>
          </w:tcPr>
          <w:p w14:paraId="6E5335D4" w14:textId="77777777" w:rsidR="004B624E" w:rsidRPr="00845CC9" w:rsidRDefault="00000000" w:rsidP="002E62EB">
            <w:r>
              <w:t>Key Performance Indicators. M</w:t>
            </w:r>
            <w:r>
              <w:rPr>
                <w:rStyle w:val="hgkelc"/>
                <w:rFonts w:cs="Arial"/>
                <w:color w:val="222222"/>
                <w:sz w:val="21"/>
                <w:szCs w:val="21"/>
              </w:rPr>
              <w:t>easurable values that demonstrate how effectively the Contractor is achieving contract objectives.</w:t>
            </w:r>
          </w:p>
        </w:tc>
      </w:tr>
      <w:tr w:rsidR="009838DF" w14:paraId="3671B6C3" w14:textId="77777777" w:rsidTr="002E62EB">
        <w:trPr>
          <w:cantSplit/>
          <w:trHeight w:val="464"/>
        </w:trPr>
        <w:tc>
          <w:tcPr>
            <w:tcW w:w="2467" w:type="dxa"/>
            <w:tcBorders>
              <w:top w:val="nil"/>
              <w:left w:val="single" w:sz="4" w:space="0" w:color="auto"/>
              <w:bottom w:val="single" w:sz="4" w:space="0" w:color="auto"/>
              <w:right w:val="single" w:sz="4" w:space="0" w:color="auto"/>
            </w:tcBorders>
            <w:noWrap/>
            <w:vAlign w:val="center"/>
          </w:tcPr>
          <w:p w14:paraId="3582C152" w14:textId="77777777" w:rsidR="004B624E" w:rsidRPr="00FC4EF7" w:rsidRDefault="00000000" w:rsidP="002E62EB">
            <w:pPr>
              <w:rPr>
                <w:rFonts w:cs="Arial"/>
                <w:b/>
                <w:bCs/>
                <w:color w:val="000000"/>
              </w:rPr>
            </w:pPr>
            <w:r>
              <w:rPr>
                <w:rFonts w:cs="Arial"/>
                <w:b/>
                <w:bCs/>
                <w:color w:val="000000"/>
              </w:rPr>
              <w:t>Material Extraction Areas</w:t>
            </w:r>
          </w:p>
        </w:tc>
        <w:tc>
          <w:tcPr>
            <w:tcW w:w="7460" w:type="dxa"/>
            <w:tcBorders>
              <w:top w:val="nil"/>
              <w:left w:val="nil"/>
              <w:bottom w:val="single" w:sz="4" w:space="0" w:color="auto"/>
              <w:right w:val="single" w:sz="4" w:space="0" w:color="auto"/>
            </w:tcBorders>
            <w:vAlign w:val="center"/>
          </w:tcPr>
          <w:p w14:paraId="743F2B6C" w14:textId="77777777" w:rsidR="004B624E" w:rsidRPr="00845CC9" w:rsidRDefault="00000000" w:rsidP="002E62EB">
            <w:r>
              <w:t xml:space="preserve">An excavation outside the formation limits for obtaining fill, gravel, rock, rubble and other materials </w:t>
            </w:r>
            <w:r>
              <w:rPr>
                <w:rFonts w:cs="Arial"/>
                <w:color w:val="000000"/>
              </w:rPr>
              <w:t>(formerly known as Borrow Pits).</w:t>
            </w:r>
          </w:p>
        </w:tc>
      </w:tr>
      <w:tr w:rsidR="009838DF" w14:paraId="12112D9B" w14:textId="77777777" w:rsidTr="002E62EB">
        <w:trPr>
          <w:cantSplit/>
          <w:trHeight w:val="317"/>
        </w:trPr>
        <w:tc>
          <w:tcPr>
            <w:tcW w:w="2467" w:type="dxa"/>
            <w:tcBorders>
              <w:top w:val="nil"/>
              <w:left w:val="single" w:sz="4" w:space="0" w:color="auto"/>
              <w:bottom w:val="single" w:sz="4" w:space="0" w:color="auto"/>
              <w:right w:val="single" w:sz="4" w:space="0" w:color="auto"/>
            </w:tcBorders>
            <w:noWrap/>
            <w:vAlign w:val="center"/>
          </w:tcPr>
          <w:p w14:paraId="437D194D" w14:textId="77777777" w:rsidR="004B624E" w:rsidRPr="00FC4EF7" w:rsidRDefault="00000000" w:rsidP="002E62EB">
            <w:pPr>
              <w:rPr>
                <w:rFonts w:cs="Arial"/>
                <w:b/>
                <w:bCs/>
                <w:color w:val="000000"/>
              </w:rPr>
            </w:pPr>
            <w:r>
              <w:rPr>
                <w:rFonts w:cs="Arial"/>
                <w:b/>
                <w:bCs/>
                <w:color w:val="000000"/>
              </w:rPr>
              <w:t xml:space="preserve">Max. </w:t>
            </w:r>
          </w:p>
        </w:tc>
        <w:tc>
          <w:tcPr>
            <w:tcW w:w="7460" w:type="dxa"/>
            <w:tcBorders>
              <w:top w:val="nil"/>
              <w:left w:val="nil"/>
              <w:bottom w:val="single" w:sz="4" w:space="0" w:color="auto"/>
              <w:right w:val="single" w:sz="4" w:space="0" w:color="auto"/>
            </w:tcBorders>
            <w:vAlign w:val="center"/>
          </w:tcPr>
          <w:p w14:paraId="31407D3C" w14:textId="77777777" w:rsidR="004B624E" w:rsidRPr="00845CC9" w:rsidRDefault="00000000" w:rsidP="002E62EB">
            <w:r>
              <w:t>Maximum.</w:t>
            </w:r>
          </w:p>
        </w:tc>
      </w:tr>
      <w:tr w:rsidR="009838DF" w14:paraId="4FA44348" w14:textId="77777777" w:rsidTr="002E62EB">
        <w:trPr>
          <w:cantSplit/>
          <w:trHeight w:val="265"/>
        </w:trPr>
        <w:tc>
          <w:tcPr>
            <w:tcW w:w="2467" w:type="dxa"/>
            <w:tcBorders>
              <w:top w:val="nil"/>
              <w:left w:val="single" w:sz="4" w:space="0" w:color="auto"/>
              <w:bottom w:val="single" w:sz="4" w:space="0" w:color="auto"/>
              <w:right w:val="single" w:sz="4" w:space="0" w:color="auto"/>
            </w:tcBorders>
            <w:noWrap/>
            <w:vAlign w:val="center"/>
          </w:tcPr>
          <w:p w14:paraId="380F5FBC" w14:textId="77777777" w:rsidR="004B624E" w:rsidRPr="00FC4EF7" w:rsidRDefault="00000000" w:rsidP="002E62EB">
            <w:pPr>
              <w:rPr>
                <w:rFonts w:cs="Arial"/>
                <w:b/>
                <w:bCs/>
                <w:color w:val="000000"/>
              </w:rPr>
            </w:pPr>
            <w:r>
              <w:rPr>
                <w:rFonts w:cs="Arial"/>
                <w:b/>
                <w:bCs/>
                <w:color w:val="000000"/>
              </w:rPr>
              <w:t xml:space="preserve">Min. </w:t>
            </w:r>
          </w:p>
        </w:tc>
        <w:tc>
          <w:tcPr>
            <w:tcW w:w="7460" w:type="dxa"/>
            <w:tcBorders>
              <w:top w:val="nil"/>
              <w:left w:val="nil"/>
              <w:bottom w:val="single" w:sz="4" w:space="0" w:color="auto"/>
              <w:right w:val="single" w:sz="4" w:space="0" w:color="auto"/>
            </w:tcBorders>
            <w:vAlign w:val="center"/>
          </w:tcPr>
          <w:p w14:paraId="40D893A0" w14:textId="77777777" w:rsidR="004B624E" w:rsidRPr="00845CC9" w:rsidRDefault="00000000" w:rsidP="002E62EB">
            <w:r>
              <w:t>Minimum.</w:t>
            </w:r>
          </w:p>
        </w:tc>
      </w:tr>
      <w:tr w:rsidR="009838DF" w14:paraId="4E1F20EE" w14:textId="77777777" w:rsidTr="002E62EB">
        <w:trPr>
          <w:cantSplit/>
          <w:trHeight w:val="269"/>
        </w:trPr>
        <w:tc>
          <w:tcPr>
            <w:tcW w:w="2467" w:type="dxa"/>
            <w:tcBorders>
              <w:top w:val="nil"/>
              <w:left w:val="single" w:sz="4" w:space="0" w:color="auto"/>
              <w:bottom w:val="single" w:sz="4" w:space="0" w:color="auto"/>
              <w:right w:val="single" w:sz="4" w:space="0" w:color="auto"/>
            </w:tcBorders>
            <w:noWrap/>
            <w:vAlign w:val="center"/>
          </w:tcPr>
          <w:p w14:paraId="6BB5F90B" w14:textId="77777777" w:rsidR="004B624E" w:rsidRPr="00845CC9" w:rsidRDefault="00000000" w:rsidP="002E62EB">
            <w:pPr>
              <w:rPr>
                <w:b/>
              </w:rPr>
            </w:pPr>
            <w:r w:rsidRPr="00845CC9">
              <w:rPr>
                <w:b/>
              </w:rPr>
              <w:t>MMDD</w:t>
            </w:r>
          </w:p>
        </w:tc>
        <w:tc>
          <w:tcPr>
            <w:tcW w:w="7460" w:type="dxa"/>
            <w:tcBorders>
              <w:top w:val="nil"/>
              <w:left w:val="nil"/>
              <w:bottom w:val="single" w:sz="4" w:space="0" w:color="auto"/>
              <w:right w:val="single" w:sz="4" w:space="0" w:color="auto"/>
            </w:tcBorders>
            <w:vAlign w:val="center"/>
          </w:tcPr>
          <w:p w14:paraId="3F201DAC" w14:textId="77777777" w:rsidR="004B624E" w:rsidRPr="00845CC9" w:rsidRDefault="00000000" w:rsidP="002E62EB">
            <w:r>
              <w:t>Maximum Modified Dry Density.</w:t>
            </w:r>
          </w:p>
        </w:tc>
      </w:tr>
      <w:tr w:rsidR="009838DF" w14:paraId="3717CB83" w14:textId="77777777" w:rsidTr="002E62EB">
        <w:trPr>
          <w:cantSplit/>
          <w:trHeight w:val="900"/>
        </w:trPr>
        <w:tc>
          <w:tcPr>
            <w:tcW w:w="2467" w:type="dxa"/>
            <w:tcBorders>
              <w:top w:val="nil"/>
              <w:left w:val="single" w:sz="4" w:space="0" w:color="auto"/>
              <w:bottom w:val="single" w:sz="4" w:space="0" w:color="auto"/>
              <w:right w:val="single" w:sz="4" w:space="0" w:color="auto"/>
            </w:tcBorders>
            <w:noWrap/>
            <w:vAlign w:val="center"/>
          </w:tcPr>
          <w:p w14:paraId="1B3F3550" w14:textId="77777777" w:rsidR="004B624E" w:rsidRPr="00FC4EF7" w:rsidRDefault="00000000" w:rsidP="002E62EB">
            <w:pPr>
              <w:rPr>
                <w:rFonts w:cs="Arial"/>
                <w:b/>
                <w:bCs/>
                <w:color w:val="000000"/>
              </w:rPr>
            </w:pPr>
            <w:r>
              <w:rPr>
                <w:rFonts w:cs="Arial"/>
                <w:b/>
                <w:bCs/>
                <w:color w:val="000000"/>
              </w:rPr>
              <w:lastRenderedPageBreak/>
              <w:t>Modification</w:t>
            </w:r>
          </w:p>
        </w:tc>
        <w:tc>
          <w:tcPr>
            <w:tcW w:w="7460" w:type="dxa"/>
            <w:tcBorders>
              <w:top w:val="nil"/>
              <w:left w:val="nil"/>
              <w:bottom w:val="single" w:sz="4" w:space="0" w:color="auto"/>
              <w:right w:val="single" w:sz="4" w:space="0" w:color="auto"/>
            </w:tcBorders>
            <w:vAlign w:val="center"/>
          </w:tcPr>
          <w:p w14:paraId="62ECF249" w14:textId="77777777" w:rsidR="004B624E" w:rsidRPr="00845CC9" w:rsidRDefault="00000000" w:rsidP="002E62EB">
            <w:r w:rsidRPr="00FD4D93">
              <w:rPr>
                <w:rFonts w:cs="Arial"/>
                <w:color w:val="000000"/>
              </w:rPr>
              <w:t>A lighter form of stabilisation that treats an unbound material with small quantities of binder or granular material, to improve its unbound properties.</w:t>
            </w:r>
          </w:p>
        </w:tc>
      </w:tr>
      <w:tr w:rsidR="009838DF" w14:paraId="617C700D" w14:textId="77777777" w:rsidTr="002E62EB">
        <w:trPr>
          <w:cantSplit/>
          <w:trHeight w:val="117"/>
        </w:trPr>
        <w:tc>
          <w:tcPr>
            <w:tcW w:w="2467" w:type="dxa"/>
            <w:tcBorders>
              <w:top w:val="nil"/>
              <w:left w:val="single" w:sz="4" w:space="0" w:color="auto"/>
              <w:bottom w:val="single" w:sz="4" w:space="0" w:color="auto"/>
              <w:right w:val="single" w:sz="4" w:space="0" w:color="auto"/>
            </w:tcBorders>
            <w:noWrap/>
            <w:vAlign w:val="center"/>
          </w:tcPr>
          <w:p w14:paraId="26E73722" w14:textId="77777777" w:rsidR="004B624E" w:rsidRPr="00845CC9" w:rsidRDefault="00000000" w:rsidP="002E62EB">
            <w:pPr>
              <w:rPr>
                <w:b/>
              </w:rPr>
            </w:pPr>
            <w:r w:rsidRPr="00845CC9">
              <w:rPr>
                <w:b/>
              </w:rPr>
              <w:t>NATA</w:t>
            </w:r>
          </w:p>
        </w:tc>
        <w:tc>
          <w:tcPr>
            <w:tcW w:w="7460" w:type="dxa"/>
            <w:tcBorders>
              <w:top w:val="nil"/>
              <w:left w:val="nil"/>
              <w:bottom w:val="single" w:sz="4" w:space="0" w:color="auto"/>
              <w:right w:val="single" w:sz="4" w:space="0" w:color="auto"/>
            </w:tcBorders>
            <w:vAlign w:val="center"/>
          </w:tcPr>
          <w:p w14:paraId="0F3AE554" w14:textId="77777777" w:rsidR="004B624E" w:rsidRPr="00FC4EF7" w:rsidRDefault="00000000" w:rsidP="002E62EB">
            <w:pPr>
              <w:rPr>
                <w:rFonts w:cs="Arial"/>
                <w:color w:val="000000"/>
              </w:rPr>
            </w:pPr>
            <w:r>
              <w:t>National Association of Testing Authorities.</w:t>
            </w:r>
          </w:p>
        </w:tc>
      </w:tr>
      <w:tr w:rsidR="009838DF" w14:paraId="63865508" w14:textId="77777777" w:rsidTr="002E62EB">
        <w:trPr>
          <w:cantSplit/>
          <w:trHeight w:val="165"/>
        </w:trPr>
        <w:tc>
          <w:tcPr>
            <w:tcW w:w="2467" w:type="dxa"/>
            <w:tcBorders>
              <w:top w:val="nil"/>
              <w:left w:val="single" w:sz="4" w:space="0" w:color="auto"/>
              <w:bottom w:val="single" w:sz="4" w:space="0" w:color="auto"/>
              <w:right w:val="single" w:sz="4" w:space="0" w:color="auto"/>
            </w:tcBorders>
            <w:noWrap/>
            <w:vAlign w:val="center"/>
          </w:tcPr>
          <w:p w14:paraId="7DE386D3" w14:textId="77777777" w:rsidR="004B624E" w:rsidRPr="0053332D" w:rsidRDefault="00000000" w:rsidP="002E62EB">
            <w:pPr>
              <w:rPr>
                <w:rFonts w:cs="Arial"/>
                <w:b/>
                <w:bCs/>
                <w:color w:val="000000"/>
              </w:rPr>
            </w:pPr>
            <w:r w:rsidRPr="0053332D">
              <w:rPr>
                <w:b/>
              </w:rPr>
              <w:t>NLC</w:t>
            </w:r>
          </w:p>
        </w:tc>
        <w:tc>
          <w:tcPr>
            <w:tcW w:w="7460" w:type="dxa"/>
            <w:tcBorders>
              <w:top w:val="nil"/>
              <w:left w:val="nil"/>
              <w:bottom w:val="single" w:sz="4" w:space="0" w:color="auto"/>
              <w:right w:val="single" w:sz="4" w:space="0" w:color="auto"/>
            </w:tcBorders>
            <w:vAlign w:val="center"/>
          </w:tcPr>
          <w:p w14:paraId="1CB84045" w14:textId="77777777" w:rsidR="004B624E" w:rsidRPr="0053332D" w:rsidRDefault="00000000" w:rsidP="002E62EB">
            <w:r w:rsidRPr="007253EB">
              <w:t>Northern Land Council</w:t>
            </w:r>
            <w:r>
              <w:t>.</w:t>
            </w:r>
          </w:p>
        </w:tc>
      </w:tr>
      <w:tr w:rsidR="009838DF" w14:paraId="745624B3" w14:textId="77777777" w:rsidTr="002E62EB">
        <w:trPr>
          <w:cantSplit/>
          <w:trHeight w:val="184"/>
        </w:trPr>
        <w:tc>
          <w:tcPr>
            <w:tcW w:w="2467" w:type="dxa"/>
            <w:tcBorders>
              <w:top w:val="nil"/>
              <w:left w:val="single" w:sz="4" w:space="0" w:color="auto"/>
              <w:bottom w:val="single" w:sz="4" w:space="0" w:color="auto"/>
              <w:right w:val="single" w:sz="4" w:space="0" w:color="auto"/>
            </w:tcBorders>
            <w:noWrap/>
            <w:vAlign w:val="center"/>
          </w:tcPr>
          <w:p w14:paraId="3378F610" w14:textId="77777777" w:rsidR="004B624E" w:rsidRPr="0053332D" w:rsidRDefault="00000000" w:rsidP="002E62EB">
            <w:pPr>
              <w:rPr>
                <w:b/>
              </w:rPr>
            </w:pPr>
            <w:r w:rsidRPr="0053332D">
              <w:rPr>
                <w:b/>
              </w:rPr>
              <w:t>NTCP / NTCOP</w:t>
            </w:r>
          </w:p>
        </w:tc>
        <w:tc>
          <w:tcPr>
            <w:tcW w:w="7460" w:type="dxa"/>
            <w:tcBorders>
              <w:top w:val="nil"/>
              <w:left w:val="nil"/>
              <w:bottom w:val="single" w:sz="4" w:space="0" w:color="auto"/>
              <w:right w:val="single" w:sz="4" w:space="0" w:color="auto"/>
            </w:tcBorders>
            <w:vAlign w:val="center"/>
          </w:tcPr>
          <w:p w14:paraId="42849BB4" w14:textId="77777777" w:rsidR="004B624E" w:rsidRPr="0053332D" w:rsidRDefault="00000000" w:rsidP="002E62EB">
            <w:r>
              <w:t>Northern Territory Code of Practice – located in NTMTM.</w:t>
            </w:r>
          </w:p>
        </w:tc>
      </w:tr>
      <w:tr w:rsidR="009838DF" w14:paraId="4E143550" w14:textId="77777777" w:rsidTr="002E62EB">
        <w:trPr>
          <w:cantSplit/>
          <w:trHeight w:val="900"/>
        </w:trPr>
        <w:tc>
          <w:tcPr>
            <w:tcW w:w="2467" w:type="dxa"/>
            <w:tcBorders>
              <w:top w:val="nil"/>
              <w:left w:val="single" w:sz="4" w:space="0" w:color="auto"/>
              <w:bottom w:val="single" w:sz="4" w:space="0" w:color="auto"/>
              <w:right w:val="single" w:sz="4" w:space="0" w:color="auto"/>
            </w:tcBorders>
            <w:noWrap/>
            <w:vAlign w:val="center"/>
          </w:tcPr>
          <w:p w14:paraId="27CADED7" w14:textId="77777777" w:rsidR="004B624E" w:rsidRPr="0053332D" w:rsidRDefault="00000000" w:rsidP="002E62EB">
            <w:pPr>
              <w:rPr>
                <w:b/>
              </w:rPr>
            </w:pPr>
            <w:r w:rsidRPr="0053332D">
              <w:rPr>
                <w:b/>
              </w:rPr>
              <w:t>NTMTM</w:t>
            </w:r>
          </w:p>
        </w:tc>
        <w:tc>
          <w:tcPr>
            <w:tcW w:w="7460" w:type="dxa"/>
            <w:tcBorders>
              <w:top w:val="nil"/>
              <w:left w:val="nil"/>
              <w:bottom w:val="single" w:sz="4" w:space="0" w:color="auto"/>
              <w:right w:val="single" w:sz="4" w:space="0" w:color="auto"/>
            </w:tcBorders>
            <w:vAlign w:val="center"/>
          </w:tcPr>
          <w:p w14:paraId="2CD3A2AB" w14:textId="77777777" w:rsidR="004B624E" w:rsidRPr="0053332D" w:rsidRDefault="00000000" w:rsidP="002E62EB">
            <w:r w:rsidRPr="00B62743">
              <w:t>Northern Territory Materials Testing Manual</w:t>
            </w:r>
            <w:r>
              <w:t xml:space="preserve">. Available via </w:t>
            </w:r>
            <w:hyperlink r:id="rId38" w:history="1">
              <w:r w:rsidR="004B624E" w:rsidRPr="001344B0">
                <w:rPr>
                  <w:rStyle w:val="Hyperlink"/>
                </w:rPr>
                <w:t>https://dipl.nt.gov.au/industry/technical-standards-guidelines-and-specifications/materials-testing-manual</w:t>
              </w:r>
            </w:hyperlink>
            <w:r>
              <w:t>.</w:t>
            </w:r>
          </w:p>
        </w:tc>
      </w:tr>
      <w:tr w:rsidR="009838DF" w14:paraId="3500EC79" w14:textId="77777777" w:rsidTr="002E62EB">
        <w:trPr>
          <w:cantSplit/>
          <w:trHeight w:val="159"/>
        </w:trPr>
        <w:tc>
          <w:tcPr>
            <w:tcW w:w="2467" w:type="dxa"/>
            <w:tcBorders>
              <w:top w:val="nil"/>
              <w:left w:val="single" w:sz="4" w:space="0" w:color="auto"/>
              <w:bottom w:val="single" w:sz="4" w:space="0" w:color="auto"/>
              <w:right w:val="single" w:sz="4" w:space="0" w:color="auto"/>
            </w:tcBorders>
            <w:noWrap/>
            <w:vAlign w:val="center"/>
          </w:tcPr>
          <w:p w14:paraId="784E2AEE" w14:textId="77777777" w:rsidR="004B624E" w:rsidRPr="0053332D" w:rsidRDefault="00000000" w:rsidP="002E62EB">
            <w:pPr>
              <w:rPr>
                <w:rFonts w:cs="Arial"/>
                <w:b/>
                <w:bCs/>
                <w:color w:val="000000"/>
              </w:rPr>
            </w:pPr>
            <w:r w:rsidRPr="0053332D">
              <w:rPr>
                <w:b/>
              </w:rPr>
              <w:t>NTTM</w:t>
            </w:r>
          </w:p>
        </w:tc>
        <w:tc>
          <w:tcPr>
            <w:tcW w:w="7460" w:type="dxa"/>
            <w:tcBorders>
              <w:top w:val="nil"/>
              <w:left w:val="nil"/>
              <w:bottom w:val="single" w:sz="4" w:space="0" w:color="auto"/>
              <w:right w:val="single" w:sz="4" w:space="0" w:color="auto"/>
            </w:tcBorders>
            <w:vAlign w:val="center"/>
          </w:tcPr>
          <w:p w14:paraId="69D1E9BD" w14:textId="77777777" w:rsidR="004B624E" w:rsidRPr="0053332D" w:rsidRDefault="00000000" w:rsidP="002E62EB">
            <w:r>
              <w:t>Northern Territory Test Methods – located in NTMTM.</w:t>
            </w:r>
          </w:p>
        </w:tc>
      </w:tr>
      <w:tr w:rsidR="009838DF" w14:paraId="52AE1C2C" w14:textId="77777777" w:rsidTr="002E62EB">
        <w:trPr>
          <w:cantSplit/>
          <w:trHeight w:val="900"/>
        </w:trPr>
        <w:tc>
          <w:tcPr>
            <w:tcW w:w="2467" w:type="dxa"/>
            <w:tcBorders>
              <w:top w:val="nil"/>
              <w:left w:val="single" w:sz="4" w:space="0" w:color="auto"/>
              <w:bottom w:val="single" w:sz="4" w:space="0" w:color="auto"/>
              <w:right w:val="single" w:sz="4" w:space="0" w:color="auto"/>
            </w:tcBorders>
            <w:noWrap/>
            <w:vAlign w:val="center"/>
          </w:tcPr>
          <w:p w14:paraId="7F7CBE9C" w14:textId="77777777" w:rsidR="004B624E" w:rsidRPr="00FC4EF7" w:rsidRDefault="00000000" w:rsidP="002E62EB">
            <w:pPr>
              <w:rPr>
                <w:rFonts w:cs="Arial"/>
                <w:b/>
                <w:bCs/>
                <w:color w:val="000000"/>
              </w:rPr>
            </w:pPr>
            <w:r>
              <w:rPr>
                <w:rFonts w:cs="Arial"/>
                <w:b/>
                <w:bCs/>
                <w:color w:val="000000"/>
              </w:rPr>
              <w:t>On-call Staff</w:t>
            </w:r>
          </w:p>
        </w:tc>
        <w:tc>
          <w:tcPr>
            <w:tcW w:w="7460" w:type="dxa"/>
            <w:tcBorders>
              <w:top w:val="nil"/>
              <w:left w:val="nil"/>
              <w:bottom w:val="single" w:sz="4" w:space="0" w:color="auto"/>
              <w:right w:val="single" w:sz="4" w:space="0" w:color="auto"/>
            </w:tcBorders>
            <w:vAlign w:val="center"/>
          </w:tcPr>
          <w:p w14:paraId="6FA97303" w14:textId="77777777" w:rsidR="004B624E" w:rsidRPr="0053332D" w:rsidRDefault="00000000" w:rsidP="002E62EB">
            <w:r>
              <w:t>Staff of the Department of Infrastructure, Planning and Logistics, unless the context clearly indicates otherwise.</w:t>
            </w:r>
          </w:p>
        </w:tc>
      </w:tr>
      <w:tr w:rsidR="009838DF" w14:paraId="61606F71" w14:textId="77777777" w:rsidTr="002E62EB">
        <w:trPr>
          <w:cantSplit/>
          <w:trHeight w:val="900"/>
        </w:trPr>
        <w:tc>
          <w:tcPr>
            <w:tcW w:w="2467" w:type="dxa"/>
            <w:tcBorders>
              <w:top w:val="nil"/>
              <w:left w:val="single" w:sz="4" w:space="0" w:color="auto"/>
              <w:bottom w:val="single" w:sz="4" w:space="0" w:color="auto"/>
              <w:right w:val="single" w:sz="4" w:space="0" w:color="auto"/>
            </w:tcBorders>
            <w:noWrap/>
            <w:vAlign w:val="center"/>
          </w:tcPr>
          <w:p w14:paraId="7C7B94FA" w14:textId="77777777" w:rsidR="004B624E" w:rsidRPr="00FC4EF7" w:rsidRDefault="00000000" w:rsidP="002E62EB">
            <w:pPr>
              <w:rPr>
                <w:rFonts w:cs="Arial"/>
                <w:b/>
                <w:bCs/>
                <w:color w:val="000000"/>
              </w:rPr>
            </w:pPr>
            <w:r>
              <w:rPr>
                <w:rFonts w:cs="Arial"/>
                <w:b/>
                <w:bCs/>
                <w:color w:val="000000"/>
              </w:rPr>
              <w:t>Optimum Moisture Content</w:t>
            </w:r>
          </w:p>
        </w:tc>
        <w:tc>
          <w:tcPr>
            <w:tcW w:w="7460" w:type="dxa"/>
            <w:tcBorders>
              <w:top w:val="nil"/>
              <w:left w:val="nil"/>
              <w:bottom w:val="single" w:sz="4" w:space="0" w:color="auto"/>
              <w:right w:val="single" w:sz="4" w:space="0" w:color="auto"/>
            </w:tcBorders>
            <w:vAlign w:val="center"/>
          </w:tcPr>
          <w:p w14:paraId="2C0F4896" w14:textId="77777777" w:rsidR="004B624E" w:rsidRPr="0053332D" w:rsidRDefault="00000000" w:rsidP="002E62EB">
            <w:r w:rsidRPr="001B17C8">
              <w:t>The amount of water by mass, expressed as a percentage of the dry mass of the material, at which maximum modified dry density is obtained with the stabiliser added.</w:t>
            </w:r>
          </w:p>
        </w:tc>
      </w:tr>
      <w:tr w:rsidR="009838DF" w14:paraId="5CFB2E62" w14:textId="77777777" w:rsidTr="002E62EB">
        <w:trPr>
          <w:cantSplit/>
          <w:trHeight w:val="629"/>
        </w:trPr>
        <w:tc>
          <w:tcPr>
            <w:tcW w:w="2467" w:type="dxa"/>
            <w:tcBorders>
              <w:top w:val="nil"/>
              <w:left w:val="single" w:sz="4" w:space="0" w:color="auto"/>
              <w:bottom w:val="single" w:sz="4" w:space="0" w:color="auto"/>
              <w:right w:val="single" w:sz="4" w:space="0" w:color="auto"/>
            </w:tcBorders>
            <w:noWrap/>
            <w:vAlign w:val="center"/>
          </w:tcPr>
          <w:p w14:paraId="4BA030CB" w14:textId="77777777" w:rsidR="004B624E" w:rsidRPr="00FC4EF7" w:rsidRDefault="00000000" w:rsidP="002E62EB">
            <w:pPr>
              <w:rPr>
                <w:rFonts w:cs="Arial"/>
                <w:b/>
                <w:bCs/>
                <w:color w:val="000000"/>
              </w:rPr>
            </w:pPr>
            <w:r>
              <w:rPr>
                <w:rFonts w:cs="Arial"/>
                <w:b/>
                <w:bCs/>
                <w:color w:val="000000"/>
              </w:rPr>
              <w:t>Pavement</w:t>
            </w:r>
          </w:p>
        </w:tc>
        <w:tc>
          <w:tcPr>
            <w:tcW w:w="7460" w:type="dxa"/>
            <w:tcBorders>
              <w:top w:val="nil"/>
              <w:left w:val="nil"/>
              <w:bottom w:val="single" w:sz="4" w:space="0" w:color="auto"/>
              <w:right w:val="single" w:sz="4" w:space="0" w:color="auto"/>
            </w:tcBorders>
            <w:vAlign w:val="center"/>
          </w:tcPr>
          <w:p w14:paraId="5B7CC76B" w14:textId="77777777" w:rsidR="004B624E" w:rsidRPr="0053332D" w:rsidRDefault="00000000" w:rsidP="002E62EB">
            <w:r w:rsidRPr="00E81A47">
              <w:t>Th</w:t>
            </w:r>
            <w:r>
              <w:t>e</w:t>
            </w:r>
            <w:r w:rsidRPr="00E81A47">
              <w:t xml:space="preserve"> portion of a </w:t>
            </w:r>
            <w:r>
              <w:t>road constructed for the structural support of, and to form the running surface, for traffic.</w:t>
            </w:r>
          </w:p>
        </w:tc>
      </w:tr>
      <w:tr w:rsidR="009838DF" w14:paraId="357C21FB" w14:textId="77777777" w:rsidTr="002E62EB">
        <w:trPr>
          <w:cantSplit/>
          <w:trHeight w:val="900"/>
        </w:trPr>
        <w:tc>
          <w:tcPr>
            <w:tcW w:w="2467" w:type="dxa"/>
            <w:tcBorders>
              <w:top w:val="nil"/>
              <w:left w:val="single" w:sz="4" w:space="0" w:color="auto"/>
              <w:bottom w:val="single" w:sz="4" w:space="0" w:color="auto"/>
              <w:right w:val="single" w:sz="4" w:space="0" w:color="auto"/>
            </w:tcBorders>
            <w:noWrap/>
            <w:vAlign w:val="center"/>
            <w:hideMark/>
          </w:tcPr>
          <w:p w14:paraId="2B2F4FA0" w14:textId="77777777" w:rsidR="004B624E" w:rsidRPr="00FC4EF7" w:rsidRDefault="00000000" w:rsidP="002E62EB">
            <w:pPr>
              <w:rPr>
                <w:rFonts w:cs="Arial"/>
                <w:b/>
                <w:bCs/>
                <w:color w:val="000000"/>
              </w:rPr>
            </w:pPr>
            <w:r w:rsidRPr="00FC4EF7">
              <w:rPr>
                <w:rFonts w:cs="Arial"/>
                <w:b/>
                <w:bCs/>
                <w:color w:val="000000"/>
              </w:rPr>
              <w:t>Provide</w:t>
            </w:r>
          </w:p>
        </w:tc>
        <w:tc>
          <w:tcPr>
            <w:tcW w:w="7460" w:type="dxa"/>
            <w:tcBorders>
              <w:top w:val="nil"/>
              <w:left w:val="nil"/>
              <w:bottom w:val="single" w:sz="4" w:space="0" w:color="auto"/>
              <w:right w:val="single" w:sz="4" w:space="0" w:color="auto"/>
            </w:tcBorders>
            <w:vAlign w:val="center"/>
            <w:hideMark/>
          </w:tcPr>
          <w:p w14:paraId="510E87CA" w14:textId="77777777" w:rsidR="004B624E" w:rsidRPr="00FC4EF7" w:rsidRDefault="00000000" w:rsidP="002E62EB">
            <w:pPr>
              <w:rPr>
                <w:rFonts w:cs="Arial"/>
                <w:color w:val="000000"/>
              </w:rPr>
            </w:pPr>
            <w:r w:rsidRPr="00FC4EF7">
              <w:rPr>
                <w:rFonts w:cs="Arial"/>
                <w:color w:val="000000"/>
              </w:rPr>
              <w:t>Provide and similar expressions mean supply, install, connect, test, commission, and leave ready for use. It includes development of the design beyond that documented.</w:t>
            </w:r>
          </w:p>
        </w:tc>
      </w:tr>
      <w:tr w:rsidR="009838DF" w14:paraId="4345F6C4" w14:textId="77777777" w:rsidTr="002E62EB">
        <w:trPr>
          <w:cantSplit/>
          <w:trHeight w:val="300"/>
        </w:trPr>
        <w:tc>
          <w:tcPr>
            <w:tcW w:w="2467" w:type="dxa"/>
            <w:tcBorders>
              <w:top w:val="nil"/>
              <w:left w:val="single" w:sz="4" w:space="0" w:color="auto"/>
              <w:bottom w:val="single" w:sz="4" w:space="0" w:color="auto"/>
              <w:right w:val="single" w:sz="4" w:space="0" w:color="auto"/>
            </w:tcBorders>
            <w:noWrap/>
            <w:vAlign w:val="center"/>
          </w:tcPr>
          <w:p w14:paraId="76306C9A" w14:textId="77777777" w:rsidR="004B624E" w:rsidRPr="00FC4EF7" w:rsidRDefault="00000000" w:rsidP="002E62EB">
            <w:pPr>
              <w:rPr>
                <w:rFonts w:cs="Arial"/>
                <w:b/>
                <w:bCs/>
                <w:color w:val="000000"/>
              </w:rPr>
            </w:pPr>
            <w:r>
              <w:rPr>
                <w:rFonts w:cs="Arial"/>
                <w:b/>
                <w:bCs/>
                <w:color w:val="000000"/>
              </w:rPr>
              <w:t>PSRs</w:t>
            </w:r>
          </w:p>
        </w:tc>
        <w:tc>
          <w:tcPr>
            <w:tcW w:w="7460" w:type="dxa"/>
            <w:tcBorders>
              <w:top w:val="nil"/>
              <w:left w:val="nil"/>
              <w:bottom w:val="single" w:sz="4" w:space="0" w:color="auto"/>
              <w:right w:val="single" w:sz="4" w:space="0" w:color="auto"/>
            </w:tcBorders>
            <w:vAlign w:val="center"/>
          </w:tcPr>
          <w:p w14:paraId="3AC348A8" w14:textId="77777777" w:rsidR="004B624E" w:rsidRDefault="00000000" w:rsidP="002E62EB">
            <w:r>
              <w:t xml:space="preserve">Project Specific Requirements: </w:t>
            </w:r>
          </w:p>
          <w:p w14:paraId="70C7207B" w14:textId="77777777" w:rsidR="004B624E" w:rsidRPr="00B7100C" w:rsidRDefault="00000000">
            <w:pPr>
              <w:pStyle w:val="ListParagraph"/>
              <w:numPr>
                <w:ilvl w:val="0"/>
                <w:numId w:val="13"/>
              </w:numPr>
            </w:pPr>
            <w:r w:rsidRPr="00B7100C">
              <w:t xml:space="preserve">appear in RFT and refer to this document which is the Technical Specification for the </w:t>
            </w:r>
            <w:proofErr w:type="gramStart"/>
            <w:r w:rsidRPr="00B7100C">
              <w:t>project</w:t>
            </w:r>
            <w:proofErr w:type="gramEnd"/>
            <w:r w:rsidRPr="00B7100C">
              <w:t xml:space="preserve"> which is the subject of the RFT,</w:t>
            </w:r>
          </w:p>
          <w:p w14:paraId="22360B84" w14:textId="77777777" w:rsidR="004B624E" w:rsidRPr="00B7100C" w:rsidRDefault="00000000">
            <w:pPr>
              <w:pStyle w:val="ListParagraph"/>
              <w:numPr>
                <w:ilvl w:val="0"/>
                <w:numId w:val="13"/>
              </w:numPr>
            </w:pPr>
            <w:r w:rsidRPr="00B7100C">
              <w:t xml:space="preserve">detail what selections have been made </w:t>
            </w:r>
            <w:r>
              <w:t xml:space="preserve">and </w:t>
            </w:r>
            <w:r w:rsidRPr="00B7100C">
              <w:t xml:space="preserve">where selections need to be made </w:t>
            </w:r>
          </w:p>
          <w:p w14:paraId="0E64921C" w14:textId="77777777" w:rsidR="004B624E" w:rsidRPr="0053332D" w:rsidRDefault="00000000">
            <w:pPr>
              <w:pStyle w:val="ListParagraph"/>
              <w:numPr>
                <w:ilvl w:val="0"/>
                <w:numId w:val="13"/>
              </w:numPr>
            </w:pPr>
            <w:r w:rsidRPr="00B7100C">
              <w:t>are amendments to specified requirements published in this Standard Specification to tailor the specification to suit the project which is the subject of</w:t>
            </w:r>
            <w:r>
              <w:t xml:space="preserve"> the RFT</w:t>
            </w:r>
          </w:p>
        </w:tc>
      </w:tr>
      <w:tr w:rsidR="009838DF" w14:paraId="50E85D1B" w14:textId="77777777" w:rsidTr="002E62EB">
        <w:trPr>
          <w:cantSplit/>
          <w:trHeight w:val="300"/>
        </w:trPr>
        <w:tc>
          <w:tcPr>
            <w:tcW w:w="2467" w:type="dxa"/>
            <w:tcBorders>
              <w:top w:val="nil"/>
              <w:left w:val="single" w:sz="4" w:space="0" w:color="auto"/>
              <w:bottom w:val="single" w:sz="4" w:space="0" w:color="auto"/>
              <w:right w:val="single" w:sz="4" w:space="0" w:color="auto"/>
            </w:tcBorders>
            <w:noWrap/>
            <w:vAlign w:val="center"/>
            <w:hideMark/>
          </w:tcPr>
          <w:p w14:paraId="6E1898B0" w14:textId="77777777" w:rsidR="004B624E" w:rsidRPr="00FC4EF7" w:rsidRDefault="00000000" w:rsidP="002E62EB">
            <w:pPr>
              <w:rPr>
                <w:rFonts w:cs="Arial"/>
                <w:b/>
                <w:bCs/>
                <w:color w:val="000000"/>
              </w:rPr>
            </w:pPr>
            <w:r w:rsidRPr="00FC4EF7">
              <w:rPr>
                <w:rFonts w:cs="Arial"/>
                <w:b/>
                <w:bCs/>
                <w:color w:val="000000"/>
              </w:rPr>
              <w:t>Public Holiday</w:t>
            </w:r>
          </w:p>
        </w:tc>
        <w:tc>
          <w:tcPr>
            <w:tcW w:w="7460" w:type="dxa"/>
            <w:tcBorders>
              <w:top w:val="nil"/>
              <w:left w:val="nil"/>
              <w:bottom w:val="single" w:sz="4" w:space="0" w:color="auto"/>
              <w:right w:val="single" w:sz="4" w:space="0" w:color="auto"/>
            </w:tcBorders>
            <w:vAlign w:val="center"/>
            <w:hideMark/>
          </w:tcPr>
          <w:p w14:paraId="40A68FD3" w14:textId="77777777" w:rsidR="004B624E" w:rsidRPr="00FC4EF7" w:rsidRDefault="00000000" w:rsidP="002E62EB">
            <w:pPr>
              <w:rPr>
                <w:rFonts w:cs="Arial"/>
                <w:color w:val="000000"/>
              </w:rPr>
            </w:pPr>
            <w:r w:rsidRPr="00FC4EF7">
              <w:rPr>
                <w:rFonts w:cs="Arial"/>
                <w:color w:val="000000"/>
              </w:rPr>
              <w:t>A day proclaimed as a Northern Territory wide Public Holiday.</w:t>
            </w:r>
          </w:p>
        </w:tc>
      </w:tr>
      <w:tr w:rsidR="009838DF" w14:paraId="064F9E35" w14:textId="77777777" w:rsidTr="002E62EB">
        <w:trPr>
          <w:cantSplit/>
          <w:trHeight w:val="600"/>
        </w:trPr>
        <w:tc>
          <w:tcPr>
            <w:tcW w:w="2467" w:type="dxa"/>
            <w:tcBorders>
              <w:top w:val="nil"/>
              <w:left w:val="single" w:sz="4" w:space="0" w:color="auto"/>
              <w:bottom w:val="single" w:sz="4" w:space="0" w:color="auto"/>
              <w:right w:val="single" w:sz="4" w:space="0" w:color="auto"/>
            </w:tcBorders>
            <w:noWrap/>
            <w:vAlign w:val="center"/>
          </w:tcPr>
          <w:p w14:paraId="7D48AB46" w14:textId="77777777" w:rsidR="004B624E" w:rsidRPr="00FC4EF7" w:rsidRDefault="00000000" w:rsidP="002E62EB">
            <w:pPr>
              <w:rPr>
                <w:rFonts w:cs="Arial"/>
                <w:b/>
                <w:bCs/>
                <w:color w:val="000000"/>
              </w:rPr>
            </w:pPr>
            <w:r>
              <w:rPr>
                <w:rFonts w:cs="Arial"/>
                <w:b/>
                <w:bCs/>
                <w:color w:val="000000"/>
              </w:rPr>
              <w:t>Recycled Plastic</w:t>
            </w:r>
          </w:p>
        </w:tc>
        <w:tc>
          <w:tcPr>
            <w:tcW w:w="7460" w:type="dxa"/>
            <w:tcBorders>
              <w:top w:val="nil"/>
              <w:left w:val="nil"/>
              <w:bottom w:val="single" w:sz="4" w:space="0" w:color="auto"/>
              <w:right w:val="single" w:sz="4" w:space="0" w:color="auto"/>
            </w:tcBorders>
            <w:vAlign w:val="center"/>
          </w:tcPr>
          <w:p w14:paraId="67DF8DCB" w14:textId="77777777" w:rsidR="004B624E" w:rsidRPr="0053332D" w:rsidRDefault="00000000" w:rsidP="002E62EB">
            <w:r>
              <w:t xml:space="preserve">Products from recycled and processed plastic wastes that have undergone processes </w:t>
            </w:r>
            <w:proofErr w:type="gramStart"/>
            <w:r>
              <w:t>in order to</w:t>
            </w:r>
            <w:proofErr w:type="gramEnd"/>
            <w:r>
              <w:t xml:space="preserve"> create new plastic products: proprietary products included. </w:t>
            </w:r>
          </w:p>
        </w:tc>
      </w:tr>
      <w:tr w:rsidR="009838DF" w14:paraId="5E0E1A19" w14:textId="77777777" w:rsidTr="002E62EB">
        <w:trPr>
          <w:cantSplit/>
          <w:trHeight w:val="600"/>
        </w:trPr>
        <w:tc>
          <w:tcPr>
            <w:tcW w:w="2467" w:type="dxa"/>
            <w:tcBorders>
              <w:top w:val="nil"/>
              <w:left w:val="single" w:sz="4" w:space="0" w:color="auto"/>
              <w:bottom w:val="single" w:sz="4" w:space="0" w:color="auto"/>
              <w:right w:val="single" w:sz="4" w:space="0" w:color="auto"/>
            </w:tcBorders>
            <w:noWrap/>
            <w:vAlign w:val="center"/>
          </w:tcPr>
          <w:p w14:paraId="37751B97" w14:textId="77777777" w:rsidR="004B624E" w:rsidRPr="00FC4EF7" w:rsidRDefault="00000000" w:rsidP="002E62EB">
            <w:pPr>
              <w:rPr>
                <w:rFonts w:cs="Arial"/>
                <w:b/>
                <w:bCs/>
                <w:color w:val="000000"/>
              </w:rPr>
            </w:pPr>
            <w:r>
              <w:rPr>
                <w:rFonts w:cs="Arial"/>
                <w:b/>
                <w:bCs/>
                <w:color w:val="000000"/>
              </w:rPr>
              <w:t>Remove</w:t>
            </w:r>
          </w:p>
        </w:tc>
        <w:tc>
          <w:tcPr>
            <w:tcW w:w="7460" w:type="dxa"/>
            <w:tcBorders>
              <w:top w:val="nil"/>
              <w:left w:val="nil"/>
              <w:bottom w:val="single" w:sz="4" w:space="0" w:color="auto"/>
              <w:right w:val="single" w:sz="4" w:space="0" w:color="auto"/>
            </w:tcBorders>
            <w:vAlign w:val="center"/>
          </w:tcPr>
          <w:p w14:paraId="22B03C82" w14:textId="77777777" w:rsidR="004B624E" w:rsidRPr="0053332D" w:rsidRDefault="00000000" w:rsidP="002E62EB">
            <w:r>
              <w:t xml:space="preserve">Pick up and transport material to be removed to an approved disposal site. Use plant and equipment appropriate for the material to be removed and appropriate for the terrain. </w:t>
            </w:r>
          </w:p>
        </w:tc>
      </w:tr>
      <w:tr w:rsidR="009838DF" w14:paraId="10930614" w14:textId="77777777" w:rsidTr="002E62EB">
        <w:trPr>
          <w:cantSplit/>
          <w:trHeight w:val="600"/>
        </w:trPr>
        <w:tc>
          <w:tcPr>
            <w:tcW w:w="2467" w:type="dxa"/>
            <w:tcBorders>
              <w:top w:val="nil"/>
              <w:left w:val="single" w:sz="4" w:space="0" w:color="auto"/>
              <w:bottom w:val="single" w:sz="4" w:space="0" w:color="auto"/>
              <w:right w:val="single" w:sz="4" w:space="0" w:color="auto"/>
            </w:tcBorders>
            <w:noWrap/>
            <w:vAlign w:val="center"/>
            <w:hideMark/>
          </w:tcPr>
          <w:p w14:paraId="5E0C06E0" w14:textId="77777777" w:rsidR="004B624E" w:rsidRPr="00FC4EF7" w:rsidRDefault="00000000" w:rsidP="002E62EB">
            <w:pPr>
              <w:rPr>
                <w:rFonts w:cs="Arial"/>
                <w:b/>
                <w:bCs/>
                <w:color w:val="000000"/>
              </w:rPr>
            </w:pPr>
            <w:r w:rsidRPr="00FC4EF7">
              <w:rPr>
                <w:rFonts w:cs="Arial"/>
                <w:b/>
                <w:bCs/>
                <w:color w:val="000000"/>
              </w:rPr>
              <w:t>RFQ</w:t>
            </w:r>
          </w:p>
        </w:tc>
        <w:tc>
          <w:tcPr>
            <w:tcW w:w="7460" w:type="dxa"/>
            <w:tcBorders>
              <w:top w:val="nil"/>
              <w:left w:val="nil"/>
              <w:bottom w:val="single" w:sz="4" w:space="0" w:color="auto"/>
              <w:right w:val="single" w:sz="4" w:space="0" w:color="auto"/>
            </w:tcBorders>
            <w:vAlign w:val="center"/>
            <w:hideMark/>
          </w:tcPr>
          <w:p w14:paraId="0E709865" w14:textId="77777777" w:rsidR="004B624E" w:rsidRPr="00FC4EF7" w:rsidRDefault="00000000" w:rsidP="002E62EB">
            <w:pPr>
              <w:rPr>
                <w:rFonts w:cs="Arial"/>
                <w:color w:val="000000"/>
              </w:rPr>
            </w:pPr>
            <w:r w:rsidRPr="00FC4EF7">
              <w:rPr>
                <w:rFonts w:cs="Arial"/>
                <w:color w:val="000000"/>
              </w:rPr>
              <w:t>Request for Quotation. Technical specifications and conditions applicable to an RFQ are equally applicable to an RFT (Request for Tender).</w:t>
            </w:r>
          </w:p>
        </w:tc>
      </w:tr>
      <w:tr w:rsidR="009838DF" w14:paraId="595D449D" w14:textId="77777777" w:rsidTr="002E62EB">
        <w:trPr>
          <w:cantSplit/>
          <w:trHeight w:val="600"/>
        </w:trPr>
        <w:tc>
          <w:tcPr>
            <w:tcW w:w="2467" w:type="dxa"/>
            <w:tcBorders>
              <w:top w:val="nil"/>
              <w:left w:val="single" w:sz="4" w:space="0" w:color="auto"/>
              <w:bottom w:val="single" w:sz="4" w:space="0" w:color="auto"/>
              <w:right w:val="single" w:sz="4" w:space="0" w:color="auto"/>
            </w:tcBorders>
            <w:noWrap/>
            <w:vAlign w:val="center"/>
            <w:hideMark/>
          </w:tcPr>
          <w:p w14:paraId="735CE742" w14:textId="77777777" w:rsidR="004B624E" w:rsidRPr="00FC4EF7" w:rsidRDefault="00000000" w:rsidP="002E62EB">
            <w:pPr>
              <w:rPr>
                <w:rFonts w:cs="Arial"/>
                <w:b/>
                <w:bCs/>
                <w:color w:val="000000"/>
              </w:rPr>
            </w:pPr>
            <w:r w:rsidRPr="00FC4EF7">
              <w:rPr>
                <w:rFonts w:cs="Arial"/>
                <w:b/>
                <w:bCs/>
                <w:color w:val="000000"/>
              </w:rPr>
              <w:t>RFT</w:t>
            </w:r>
          </w:p>
        </w:tc>
        <w:tc>
          <w:tcPr>
            <w:tcW w:w="7460" w:type="dxa"/>
            <w:tcBorders>
              <w:top w:val="nil"/>
              <w:left w:val="nil"/>
              <w:bottom w:val="single" w:sz="4" w:space="0" w:color="auto"/>
              <w:right w:val="single" w:sz="4" w:space="0" w:color="auto"/>
            </w:tcBorders>
            <w:vAlign w:val="center"/>
            <w:hideMark/>
          </w:tcPr>
          <w:p w14:paraId="4E20BF72" w14:textId="77777777" w:rsidR="004B624E" w:rsidRPr="00FC4EF7" w:rsidRDefault="00000000" w:rsidP="002E62EB">
            <w:pPr>
              <w:rPr>
                <w:rFonts w:cs="Arial"/>
                <w:color w:val="000000"/>
              </w:rPr>
            </w:pPr>
            <w:r w:rsidRPr="00FC4EF7">
              <w:rPr>
                <w:rFonts w:cs="Arial"/>
                <w:color w:val="000000"/>
              </w:rPr>
              <w:t>Request for Tender. Technical specifications and conditions applicable to an RFT are equally applicable to an RFQ (Request for Quotation).</w:t>
            </w:r>
          </w:p>
        </w:tc>
      </w:tr>
      <w:tr w:rsidR="009838DF" w14:paraId="7C9499F6" w14:textId="77777777" w:rsidTr="002E62EB">
        <w:trPr>
          <w:cantSplit/>
          <w:trHeight w:val="300"/>
        </w:trPr>
        <w:tc>
          <w:tcPr>
            <w:tcW w:w="2467" w:type="dxa"/>
            <w:tcBorders>
              <w:top w:val="nil"/>
              <w:left w:val="single" w:sz="4" w:space="0" w:color="auto"/>
              <w:bottom w:val="single" w:sz="4" w:space="0" w:color="auto"/>
              <w:right w:val="single" w:sz="4" w:space="0" w:color="auto"/>
            </w:tcBorders>
            <w:noWrap/>
            <w:vAlign w:val="center"/>
          </w:tcPr>
          <w:p w14:paraId="6A1E30D2" w14:textId="77777777" w:rsidR="004B624E" w:rsidRPr="00FC4EF7" w:rsidRDefault="00000000" w:rsidP="002E62EB">
            <w:pPr>
              <w:rPr>
                <w:rFonts w:cs="Arial"/>
                <w:b/>
                <w:bCs/>
                <w:color w:val="000000"/>
              </w:rPr>
            </w:pPr>
            <w:r>
              <w:rPr>
                <w:rFonts w:cs="Arial"/>
                <w:b/>
                <w:bCs/>
                <w:color w:val="000000"/>
              </w:rPr>
              <w:t>Rock</w:t>
            </w:r>
          </w:p>
        </w:tc>
        <w:tc>
          <w:tcPr>
            <w:tcW w:w="7460" w:type="dxa"/>
            <w:tcBorders>
              <w:top w:val="nil"/>
              <w:left w:val="nil"/>
              <w:bottom w:val="single" w:sz="4" w:space="0" w:color="auto"/>
              <w:right w:val="single" w:sz="4" w:space="0" w:color="auto"/>
            </w:tcBorders>
            <w:vAlign w:val="center"/>
          </w:tcPr>
          <w:p w14:paraId="2343D6CF" w14:textId="77777777" w:rsidR="004B624E" w:rsidRPr="00646313" w:rsidRDefault="00000000" w:rsidP="002E62EB">
            <w:r>
              <w:t xml:space="preserve">Hard naturally occurring elastic material which is not significantly affected by immersion in water and cannot be dug with construction equipment normally used for the </w:t>
            </w:r>
            <w:proofErr w:type="gramStart"/>
            <w:r>
              <w:t>particular operation</w:t>
            </w:r>
            <w:proofErr w:type="gramEnd"/>
            <w:r>
              <w:t>.</w:t>
            </w:r>
          </w:p>
        </w:tc>
      </w:tr>
      <w:tr w:rsidR="009838DF" w14:paraId="3FCC246E" w14:textId="77777777" w:rsidTr="002E62EB">
        <w:trPr>
          <w:cantSplit/>
          <w:trHeight w:val="300"/>
        </w:trPr>
        <w:tc>
          <w:tcPr>
            <w:tcW w:w="2467" w:type="dxa"/>
            <w:tcBorders>
              <w:top w:val="nil"/>
              <w:left w:val="single" w:sz="4" w:space="0" w:color="auto"/>
              <w:bottom w:val="single" w:sz="4" w:space="0" w:color="auto"/>
              <w:right w:val="single" w:sz="4" w:space="0" w:color="auto"/>
            </w:tcBorders>
            <w:noWrap/>
            <w:vAlign w:val="center"/>
          </w:tcPr>
          <w:p w14:paraId="6BE37F9B" w14:textId="77777777" w:rsidR="004B624E" w:rsidRPr="00FC4EF7" w:rsidRDefault="00000000" w:rsidP="002E62EB">
            <w:pPr>
              <w:rPr>
                <w:rFonts w:cs="Arial"/>
                <w:b/>
                <w:bCs/>
                <w:color w:val="000000"/>
              </w:rPr>
            </w:pPr>
            <w:r>
              <w:rPr>
                <w:rFonts w:cs="Arial"/>
                <w:b/>
                <w:bCs/>
                <w:color w:val="000000"/>
              </w:rPr>
              <w:lastRenderedPageBreak/>
              <w:t>Roughness</w:t>
            </w:r>
          </w:p>
        </w:tc>
        <w:tc>
          <w:tcPr>
            <w:tcW w:w="7460" w:type="dxa"/>
            <w:tcBorders>
              <w:top w:val="nil"/>
              <w:left w:val="nil"/>
              <w:bottom w:val="single" w:sz="4" w:space="0" w:color="auto"/>
              <w:right w:val="single" w:sz="4" w:space="0" w:color="auto"/>
            </w:tcBorders>
            <w:vAlign w:val="center"/>
          </w:tcPr>
          <w:p w14:paraId="11A34649" w14:textId="77777777" w:rsidR="004B624E" w:rsidRPr="00646313" w:rsidRDefault="00000000" w:rsidP="002E62EB">
            <w:r w:rsidRPr="00E81A47">
              <w:t xml:space="preserve">The roughness of the finished </w:t>
            </w:r>
            <w:r>
              <w:t>road surface in IRI</w:t>
            </w:r>
            <w:r w:rsidRPr="00E81A47">
              <w:t xml:space="preserve"> as measured by a Roughness Meter</w:t>
            </w:r>
            <w:r>
              <w:t xml:space="preserve"> approved by Superintendent</w:t>
            </w:r>
            <w:r w:rsidRPr="00E81A47">
              <w:t>.</w:t>
            </w:r>
          </w:p>
        </w:tc>
      </w:tr>
      <w:tr w:rsidR="009838DF" w14:paraId="77BADF75" w14:textId="77777777" w:rsidTr="002E62EB">
        <w:trPr>
          <w:cantSplit/>
          <w:trHeight w:val="300"/>
        </w:trPr>
        <w:tc>
          <w:tcPr>
            <w:tcW w:w="2467" w:type="dxa"/>
            <w:tcBorders>
              <w:top w:val="nil"/>
              <w:left w:val="single" w:sz="4" w:space="0" w:color="auto"/>
              <w:bottom w:val="single" w:sz="4" w:space="0" w:color="auto"/>
              <w:right w:val="single" w:sz="4" w:space="0" w:color="auto"/>
            </w:tcBorders>
            <w:noWrap/>
            <w:vAlign w:val="center"/>
          </w:tcPr>
          <w:p w14:paraId="159E557F" w14:textId="77777777" w:rsidR="004B624E" w:rsidRPr="00FC4EF7" w:rsidRDefault="00000000" w:rsidP="002E62EB">
            <w:pPr>
              <w:rPr>
                <w:rFonts w:cs="Arial"/>
                <w:b/>
                <w:bCs/>
                <w:color w:val="000000"/>
              </w:rPr>
            </w:pPr>
            <w:r>
              <w:rPr>
                <w:rFonts w:cs="Arial"/>
                <w:b/>
                <w:bCs/>
                <w:color w:val="000000"/>
              </w:rPr>
              <w:t>RTO</w:t>
            </w:r>
          </w:p>
        </w:tc>
        <w:tc>
          <w:tcPr>
            <w:tcW w:w="7460" w:type="dxa"/>
            <w:tcBorders>
              <w:top w:val="nil"/>
              <w:left w:val="nil"/>
              <w:bottom w:val="single" w:sz="4" w:space="0" w:color="auto"/>
              <w:right w:val="single" w:sz="4" w:space="0" w:color="auto"/>
            </w:tcBorders>
            <w:vAlign w:val="center"/>
          </w:tcPr>
          <w:p w14:paraId="7642B230" w14:textId="77777777" w:rsidR="004B624E" w:rsidRPr="00646313" w:rsidRDefault="00000000" w:rsidP="002E62EB">
            <w:r>
              <w:t>Registered Training Organisation.</w:t>
            </w:r>
          </w:p>
        </w:tc>
      </w:tr>
      <w:tr w:rsidR="009838DF" w14:paraId="655B53CB" w14:textId="77777777" w:rsidTr="002E62EB">
        <w:trPr>
          <w:cantSplit/>
          <w:trHeight w:val="300"/>
        </w:trPr>
        <w:tc>
          <w:tcPr>
            <w:tcW w:w="2467" w:type="dxa"/>
            <w:tcBorders>
              <w:top w:val="nil"/>
              <w:left w:val="single" w:sz="4" w:space="0" w:color="auto"/>
              <w:bottom w:val="single" w:sz="4" w:space="0" w:color="auto"/>
              <w:right w:val="single" w:sz="4" w:space="0" w:color="auto"/>
            </w:tcBorders>
            <w:noWrap/>
            <w:vAlign w:val="center"/>
            <w:hideMark/>
          </w:tcPr>
          <w:p w14:paraId="571B8DCE" w14:textId="77777777" w:rsidR="004B624E" w:rsidRPr="00FC4EF7" w:rsidRDefault="00000000" w:rsidP="002E62EB">
            <w:pPr>
              <w:rPr>
                <w:rFonts w:cs="Arial"/>
                <w:b/>
                <w:bCs/>
                <w:color w:val="000000"/>
              </w:rPr>
            </w:pPr>
            <w:r w:rsidRPr="00FC4EF7">
              <w:rPr>
                <w:rFonts w:cs="Arial"/>
                <w:b/>
                <w:bCs/>
                <w:color w:val="000000"/>
              </w:rPr>
              <w:t>Rural Areas</w:t>
            </w:r>
          </w:p>
        </w:tc>
        <w:tc>
          <w:tcPr>
            <w:tcW w:w="7460" w:type="dxa"/>
            <w:tcBorders>
              <w:top w:val="nil"/>
              <w:left w:val="nil"/>
              <w:bottom w:val="single" w:sz="4" w:space="0" w:color="auto"/>
              <w:right w:val="single" w:sz="4" w:space="0" w:color="auto"/>
            </w:tcBorders>
            <w:vAlign w:val="center"/>
            <w:hideMark/>
          </w:tcPr>
          <w:p w14:paraId="571BECE1" w14:textId="77777777" w:rsidR="004B624E" w:rsidRPr="00FC4EF7" w:rsidRDefault="00000000" w:rsidP="002E62EB">
            <w:pPr>
              <w:rPr>
                <w:rFonts w:cs="Arial"/>
                <w:color w:val="000000"/>
              </w:rPr>
            </w:pPr>
            <w:r w:rsidRPr="00FC4EF7">
              <w:rPr>
                <w:rFonts w:cs="Arial"/>
                <w:color w:val="000000"/>
              </w:rPr>
              <w:t xml:space="preserve">Means areas not defined as </w:t>
            </w:r>
            <w:r w:rsidRPr="00FC4EF7">
              <w:rPr>
                <w:rFonts w:cs="Arial"/>
                <w:b/>
                <w:bCs/>
                <w:color w:val="000000"/>
              </w:rPr>
              <w:t>Urban Area(s)</w:t>
            </w:r>
            <w:r w:rsidRPr="00FC4EF7">
              <w:rPr>
                <w:rFonts w:cs="Arial"/>
                <w:color w:val="000000"/>
              </w:rPr>
              <w:t>.</w:t>
            </w:r>
          </w:p>
        </w:tc>
      </w:tr>
      <w:tr w:rsidR="009838DF" w14:paraId="184B6053" w14:textId="77777777" w:rsidTr="002E62EB">
        <w:trPr>
          <w:cantSplit/>
          <w:trHeight w:val="307"/>
        </w:trPr>
        <w:tc>
          <w:tcPr>
            <w:tcW w:w="2467" w:type="dxa"/>
            <w:tcBorders>
              <w:top w:val="nil"/>
              <w:left w:val="single" w:sz="4" w:space="0" w:color="auto"/>
              <w:bottom w:val="single" w:sz="4" w:space="0" w:color="auto"/>
              <w:right w:val="single" w:sz="4" w:space="0" w:color="auto"/>
            </w:tcBorders>
            <w:noWrap/>
            <w:vAlign w:val="center"/>
          </w:tcPr>
          <w:p w14:paraId="7BAA8DB3" w14:textId="77777777" w:rsidR="004B624E" w:rsidRPr="00FC4EF7" w:rsidRDefault="00000000" w:rsidP="002E62EB">
            <w:pPr>
              <w:rPr>
                <w:rFonts w:cs="Arial"/>
                <w:b/>
                <w:bCs/>
                <w:color w:val="000000"/>
              </w:rPr>
            </w:pPr>
            <w:r>
              <w:rPr>
                <w:rFonts w:cs="Arial"/>
                <w:b/>
                <w:bCs/>
                <w:color w:val="000000"/>
              </w:rPr>
              <w:t>RWA</w:t>
            </w:r>
          </w:p>
        </w:tc>
        <w:tc>
          <w:tcPr>
            <w:tcW w:w="7460" w:type="dxa"/>
            <w:tcBorders>
              <w:top w:val="nil"/>
              <w:left w:val="nil"/>
              <w:bottom w:val="single" w:sz="4" w:space="0" w:color="auto"/>
              <w:right w:val="single" w:sz="4" w:space="0" w:color="auto"/>
            </w:tcBorders>
            <w:vAlign w:val="center"/>
          </w:tcPr>
          <w:p w14:paraId="590B0F00" w14:textId="77777777" w:rsidR="004B624E" w:rsidRPr="00EF545D" w:rsidRDefault="00000000" w:rsidP="002E62EB">
            <w:r>
              <w:t>Restricted Work Area.</w:t>
            </w:r>
          </w:p>
        </w:tc>
      </w:tr>
      <w:tr w:rsidR="009838DF" w14:paraId="66642884" w14:textId="77777777" w:rsidTr="002E62EB">
        <w:trPr>
          <w:cantSplit/>
          <w:trHeight w:val="900"/>
        </w:trPr>
        <w:tc>
          <w:tcPr>
            <w:tcW w:w="2467" w:type="dxa"/>
            <w:tcBorders>
              <w:top w:val="nil"/>
              <w:left w:val="single" w:sz="4" w:space="0" w:color="auto"/>
              <w:bottom w:val="single" w:sz="4" w:space="0" w:color="auto"/>
              <w:right w:val="single" w:sz="4" w:space="0" w:color="auto"/>
            </w:tcBorders>
            <w:noWrap/>
            <w:vAlign w:val="center"/>
            <w:hideMark/>
          </w:tcPr>
          <w:p w14:paraId="1EBB0428" w14:textId="77777777" w:rsidR="004B624E" w:rsidRPr="00FC4EF7" w:rsidRDefault="00000000" w:rsidP="002E62EB">
            <w:pPr>
              <w:rPr>
                <w:rFonts w:cs="Arial"/>
                <w:b/>
                <w:bCs/>
                <w:color w:val="000000"/>
              </w:rPr>
            </w:pPr>
            <w:r w:rsidRPr="00FC4EF7">
              <w:rPr>
                <w:rFonts w:cs="Arial"/>
                <w:b/>
                <w:bCs/>
                <w:color w:val="000000"/>
              </w:rPr>
              <w:t>SDS</w:t>
            </w:r>
          </w:p>
        </w:tc>
        <w:tc>
          <w:tcPr>
            <w:tcW w:w="7460" w:type="dxa"/>
            <w:tcBorders>
              <w:top w:val="nil"/>
              <w:left w:val="nil"/>
              <w:bottom w:val="single" w:sz="4" w:space="0" w:color="auto"/>
              <w:right w:val="single" w:sz="4" w:space="0" w:color="auto"/>
            </w:tcBorders>
            <w:vAlign w:val="center"/>
            <w:hideMark/>
          </w:tcPr>
          <w:p w14:paraId="079B2842" w14:textId="77777777" w:rsidR="004B624E" w:rsidRPr="00FC4EF7" w:rsidRDefault="00000000" w:rsidP="002E62EB">
            <w:pPr>
              <w:rPr>
                <w:rFonts w:cs="Arial"/>
                <w:color w:val="000000"/>
              </w:rPr>
            </w:pPr>
            <w:r w:rsidRPr="00FC4EF7">
              <w:rPr>
                <w:rFonts w:cs="Arial"/>
                <w:color w:val="000000"/>
              </w:rPr>
              <w:t>Safety Data Sheet – provides information about hazardous materials such as identity, ingredients, health and physical hazards, safe handling and storage, emergency procedures, and disposal considerations.</w:t>
            </w:r>
          </w:p>
        </w:tc>
      </w:tr>
      <w:tr w:rsidR="009838DF" w14:paraId="7A626166" w14:textId="77777777" w:rsidTr="002E62EB">
        <w:trPr>
          <w:cantSplit/>
          <w:trHeight w:val="600"/>
        </w:trPr>
        <w:tc>
          <w:tcPr>
            <w:tcW w:w="2467" w:type="dxa"/>
            <w:tcBorders>
              <w:top w:val="nil"/>
              <w:left w:val="single" w:sz="4" w:space="0" w:color="auto"/>
              <w:bottom w:val="single" w:sz="4" w:space="0" w:color="auto"/>
              <w:right w:val="single" w:sz="4" w:space="0" w:color="auto"/>
            </w:tcBorders>
            <w:noWrap/>
            <w:vAlign w:val="center"/>
            <w:hideMark/>
          </w:tcPr>
          <w:p w14:paraId="2B73472A" w14:textId="77777777" w:rsidR="004B624E" w:rsidRPr="00FC4EF7" w:rsidRDefault="00000000" w:rsidP="002E62EB">
            <w:pPr>
              <w:rPr>
                <w:rFonts w:cs="Arial"/>
                <w:b/>
                <w:bCs/>
                <w:color w:val="000000"/>
              </w:rPr>
            </w:pPr>
            <w:r w:rsidRPr="00FC4EF7">
              <w:rPr>
                <w:rFonts w:cs="Arial"/>
                <w:b/>
                <w:bCs/>
                <w:color w:val="000000"/>
              </w:rPr>
              <w:t>Shall</w:t>
            </w:r>
          </w:p>
        </w:tc>
        <w:tc>
          <w:tcPr>
            <w:tcW w:w="7460" w:type="dxa"/>
            <w:tcBorders>
              <w:top w:val="nil"/>
              <w:left w:val="nil"/>
              <w:bottom w:val="single" w:sz="4" w:space="0" w:color="auto"/>
              <w:right w:val="single" w:sz="4" w:space="0" w:color="auto"/>
            </w:tcBorders>
            <w:vAlign w:val="center"/>
            <w:hideMark/>
          </w:tcPr>
          <w:p w14:paraId="007DEFBA" w14:textId="77777777" w:rsidR="004B624E" w:rsidRPr="00FC4EF7" w:rsidRDefault="00000000" w:rsidP="002E62EB">
            <w:pPr>
              <w:rPr>
                <w:rFonts w:cs="Arial"/>
                <w:color w:val="000000"/>
              </w:rPr>
            </w:pPr>
            <w:r w:rsidRPr="00FC4EF7">
              <w:rPr>
                <w:rFonts w:cs="Arial"/>
                <w:color w:val="000000"/>
              </w:rPr>
              <w:t>Indicates a mandatory requirement unless the context clearly indicates otherwise.</w:t>
            </w:r>
          </w:p>
        </w:tc>
      </w:tr>
      <w:tr w:rsidR="009838DF" w14:paraId="7AF5D958" w14:textId="77777777" w:rsidTr="002E62EB">
        <w:trPr>
          <w:cantSplit/>
          <w:trHeight w:val="310"/>
        </w:trPr>
        <w:tc>
          <w:tcPr>
            <w:tcW w:w="2467" w:type="dxa"/>
            <w:tcBorders>
              <w:top w:val="nil"/>
              <w:left w:val="single" w:sz="4" w:space="0" w:color="auto"/>
              <w:bottom w:val="single" w:sz="4" w:space="0" w:color="auto"/>
              <w:right w:val="single" w:sz="4" w:space="0" w:color="auto"/>
            </w:tcBorders>
            <w:noWrap/>
            <w:vAlign w:val="center"/>
          </w:tcPr>
          <w:p w14:paraId="2B3F740D" w14:textId="77777777" w:rsidR="004B624E" w:rsidRPr="00EF545D" w:rsidRDefault="00000000" w:rsidP="002E62EB">
            <w:pPr>
              <w:rPr>
                <w:rFonts w:cs="Arial"/>
                <w:b/>
                <w:bCs/>
                <w:color w:val="000000"/>
                <w:highlight w:val="yellow"/>
              </w:rPr>
            </w:pPr>
            <w:r w:rsidRPr="00976FE9">
              <w:rPr>
                <w:rFonts w:cs="Arial"/>
                <w:b/>
                <w:bCs/>
                <w:color w:val="000000"/>
              </w:rPr>
              <w:t>Shoulder</w:t>
            </w:r>
          </w:p>
        </w:tc>
        <w:tc>
          <w:tcPr>
            <w:tcW w:w="7460" w:type="dxa"/>
            <w:tcBorders>
              <w:top w:val="nil"/>
              <w:left w:val="nil"/>
              <w:bottom w:val="single" w:sz="4" w:space="0" w:color="auto"/>
              <w:right w:val="single" w:sz="4" w:space="0" w:color="auto"/>
            </w:tcBorders>
            <w:vAlign w:val="center"/>
          </w:tcPr>
          <w:p w14:paraId="3C53EE9D" w14:textId="77777777" w:rsidR="004B624E" w:rsidRPr="00EF545D" w:rsidRDefault="00000000" w:rsidP="002E62EB">
            <w:r w:rsidRPr="004C45D9">
              <w:rPr>
                <w:rFonts w:cs="Arial"/>
                <w:color w:val="000000"/>
              </w:rPr>
              <w:t>That portion of a road carriageway adjacent to the pavement, and flush with the surface of the pavement. Provides run-off for vehicles from traffic lanes. May be sealed or unsealed.</w:t>
            </w:r>
          </w:p>
        </w:tc>
      </w:tr>
      <w:tr w:rsidR="009838DF" w14:paraId="5452A489" w14:textId="77777777" w:rsidTr="002E62EB">
        <w:trPr>
          <w:cantSplit/>
          <w:trHeight w:val="524"/>
        </w:trPr>
        <w:tc>
          <w:tcPr>
            <w:tcW w:w="2467" w:type="dxa"/>
            <w:tcBorders>
              <w:top w:val="nil"/>
              <w:left w:val="single" w:sz="4" w:space="0" w:color="auto"/>
              <w:bottom w:val="single" w:sz="4" w:space="0" w:color="auto"/>
              <w:right w:val="single" w:sz="4" w:space="0" w:color="auto"/>
            </w:tcBorders>
            <w:noWrap/>
            <w:vAlign w:val="center"/>
          </w:tcPr>
          <w:p w14:paraId="449FFCC7" w14:textId="77777777" w:rsidR="004B624E" w:rsidRPr="00EF545D" w:rsidRDefault="00000000" w:rsidP="002E62EB">
            <w:pPr>
              <w:rPr>
                <w:rFonts w:cs="Arial"/>
                <w:b/>
                <w:bCs/>
                <w:color w:val="000000"/>
                <w:highlight w:val="yellow"/>
              </w:rPr>
            </w:pPr>
            <w:r w:rsidRPr="00924863">
              <w:rPr>
                <w:rFonts w:cs="Arial"/>
                <w:b/>
                <w:bCs/>
                <w:color w:val="000000"/>
              </w:rPr>
              <w:t>Stabilisation</w:t>
            </w:r>
          </w:p>
        </w:tc>
        <w:tc>
          <w:tcPr>
            <w:tcW w:w="7460" w:type="dxa"/>
            <w:tcBorders>
              <w:top w:val="nil"/>
              <w:left w:val="nil"/>
              <w:bottom w:val="single" w:sz="4" w:space="0" w:color="auto"/>
              <w:right w:val="single" w:sz="4" w:space="0" w:color="auto"/>
            </w:tcBorders>
            <w:vAlign w:val="center"/>
          </w:tcPr>
          <w:p w14:paraId="48B14937" w14:textId="77777777" w:rsidR="004B624E" w:rsidRPr="00EF545D" w:rsidRDefault="00000000" w:rsidP="002E62EB">
            <w:pPr>
              <w:rPr>
                <w:rFonts w:cs="Arial"/>
                <w:color w:val="000000"/>
              </w:rPr>
            </w:pPr>
            <w:r w:rsidRPr="00FD4D93">
              <w:rPr>
                <w:rFonts w:cs="Arial"/>
                <w:color w:val="000000"/>
              </w:rPr>
              <w:t>Process used to enhance material properties for pavement design purposes to overcome deficiencies in available materials, by incorporation of a binder or granular material (or both).</w:t>
            </w:r>
          </w:p>
        </w:tc>
      </w:tr>
      <w:tr w:rsidR="009838DF" w14:paraId="7318A096" w14:textId="77777777" w:rsidTr="002E62EB">
        <w:trPr>
          <w:cantSplit/>
          <w:trHeight w:val="561"/>
        </w:trPr>
        <w:tc>
          <w:tcPr>
            <w:tcW w:w="2467" w:type="dxa"/>
            <w:tcBorders>
              <w:top w:val="nil"/>
              <w:left w:val="single" w:sz="4" w:space="0" w:color="auto"/>
              <w:bottom w:val="single" w:sz="4" w:space="0" w:color="auto"/>
              <w:right w:val="single" w:sz="4" w:space="0" w:color="auto"/>
            </w:tcBorders>
            <w:noWrap/>
            <w:vAlign w:val="center"/>
          </w:tcPr>
          <w:p w14:paraId="017F08A5" w14:textId="77777777" w:rsidR="004B624E" w:rsidRPr="00EF545D" w:rsidRDefault="00000000" w:rsidP="002E62EB">
            <w:pPr>
              <w:rPr>
                <w:rFonts w:cs="Arial"/>
                <w:b/>
                <w:bCs/>
                <w:color w:val="000000"/>
                <w:highlight w:val="yellow"/>
              </w:rPr>
            </w:pPr>
            <w:r w:rsidRPr="006502A3">
              <w:rPr>
                <w:rFonts w:cs="Arial"/>
                <w:b/>
                <w:bCs/>
                <w:color w:val="000000"/>
              </w:rPr>
              <w:t>Stop Berm</w:t>
            </w:r>
          </w:p>
        </w:tc>
        <w:tc>
          <w:tcPr>
            <w:tcW w:w="7460" w:type="dxa"/>
            <w:tcBorders>
              <w:top w:val="nil"/>
              <w:left w:val="nil"/>
              <w:bottom w:val="single" w:sz="4" w:space="0" w:color="auto"/>
              <w:right w:val="single" w:sz="4" w:space="0" w:color="auto"/>
            </w:tcBorders>
            <w:vAlign w:val="center"/>
          </w:tcPr>
          <w:p w14:paraId="017B5280" w14:textId="77777777" w:rsidR="004B624E" w:rsidRPr="00EF545D" w:rsidRDefault="00000000" w:rsidP="002E62EB">
            <w:r>
              <w:t>An independent blockage of a table drain or a diversion of flow into a culvert.</w:t>
            </w:r>
          </w:p>
        </w:tc>
      </w:tr>
      <w:tr w:rsidR="009838DF" w14:paraId="798C9E63" w14:textId="77777777" w:rsidTr="002E62EB">
        <w:trPr>
          <w:cantSplit/>
          <w:trHeight w:val="481"/>
        </w:trPr>
        <w:tc>
          <w:tcPr>
            <w:tcW w:w="2467" w:type="dxa"/>
            <w:tcBorders>
              <w:top w:val="nil"/>
              <w:left w:val="single" w:sz="4" w:space="0" w:color="auto"/>
              <w:bottom w:val="single" w:sz="4" w:space="0" w:color="auto"/>
              <w:right w:val="single" w:sz="4" w:space="0" w:color="auto"/>
            </w:tcBorders>
            <w:noWrap/>
            <w:vAlign w:val="center"/>
          </w:tcPr>
          <w:p w14:paraId="12D586A7" w14:textId="77777777" w:rsidR="004B624E" w:rsidRPr="00EF545D" w:rsidRDefault="00000000" w:rsidP="002E62EB">
            <w:pPr>
              <w:rPr>
                <w:rFonts w:cs="Arial"/>
                <w:b/>
                <w:bCs/>
                <w:color w:val="000000"/>
                <w:highlight w:val="yellow"/>
              </w:rPr>
            </w:pPr>
            <w:r w:rsidRPr="00C52153">
              <w:rPr>
                <w:rFonts w:cs="Arial"/>
                <w:b/>
                <w:bCs/>
                <w:color w:val="000000"/>
              </w:rPr>
              <w:t>Sub-base</w:t>
            </w:r>
          </w:p>
        </w:tc>
        <w:tc>
          <w:tcPr>
            <w:tcW w:w="7460" w:type="dxa"/>
            <w:tcBorders>
              <w:top w:val="nil"/>
              <w:left w:val="nil"/>
              <w:bottom w:val="single" w:sz="4" w:space="0" w:color="auto"/>
              <w:right w:val="single" w:sz="4" w:space="0" w:color="auto"/>
            </w:tcBorders>
            <w:vAlign w:val="center"/>
          </w:tcPr>
          <w:p w14:paraId="249B6C0B" w14:textId="77777777" w:rsidR="004B624E" w:rsidRPr="00EF545D" w:rsidRDefault="00000000" w:rsidP="002E62EB">
            <w:r w:rsidRPr="004C45D9">
              <w:rPr>
                <w:rFonts w:cs="Arial"/>
                <w:color w:val="000000"/>
              </w:rPr>
              <w:t>One or more layers of material placed over the subgrade and below the basecourse extending for the full width of the pavement and shoulder.</w:t>
            </w:r>
          </w:p>
        </w:tc>
      </w:tr>
      <w:tr w:rsidR="009838DF" w14:paraId="1E5A9C2C" w14:textId="77777777" w:rsidTr="002E62EB">
        <w:trPr>
          <w:cantSplit/>
          <w:trHeight w:val="1200"/>
        </w:trPr>
        <w:tc>
          <w:tcPr>
            <w:tcW w:w="2467" w:type="dxa"/>
            <w:tcBorders>
              <w:top w:val="nil"/>
              <w:left w:val="single" w:sz="4" w:space="0" w:color="auto"/>
              <w:bottom w:val="single" w:sz="4" w:space="0" w:color="auto"/>
              <w:right w:val="single" w:sz="4" w:space="0" w:color="auto"/>
            </w:tcBorders>
            <w:noWrap/>
            <w:vAlign w:val="center"/>
          </w:tcPr>
          <w:p w14:paraId="22A5253E" w14:textId="77777777" w:rsidR="004B624E" w:rsidRPr="00EF545D" w:rsidRDefault="00000000" w:rsidP="002E62EB">
            <w:pPr>
              <w:rPr>
                <w:rFonts w:cs="Arial"/>
                <w:b/>
                <w:bCs/>
                <w:color w:val="000000"/>
                <w:highlight w:val="yellow"/>
              </w:rPr>
            </w:pPr>
            <w:r w:rsidRPr="00C52153">
              <w:rPr>
                <w:rFonts w:cs="Arial"/>
                <w:b/>
                <w:bCs/>
                <w:color w:val="000000"/>
              </w:rPr>
              <w:t>Subgrade</w:t>
            </w:r>
          </w:p>
        </w:tc>
        <w:tc>
          <w:tcPr>
            <w:tcW w:w="7460" w:type="dxa"/>
            <w:tcBorders>
              <w:top w:val="nil"/>
              <w:left w:val="nil"/>
              <w:bottom w:val="single" w:sz="4" w:space="0" w:color="auto"/>
              <w:right w:val="single" w:sz="4" w:space="0" w:color="auto"/>
            </w:tcBorders>
            <w:vAlign w:val="center"/>
          </w:tcPr>
          <w:p w14:paraId="349276F1" w14:textId="77777777" w:rsidR="004B624E" w:rsidRDefault="00000000" w:rsidP="002E62EB">
            <w:pPr>
              <w:rPr>
                <w:rFonts w:cs="Arial"/>
                <w:color w:val="000000"/>
              </w:rPr>
            </w:pPr>
            <w:r>
              <w:t xml:space="preserve">Top 150 mm of material below subgrade surface. </w:t>
            </w:r>
            <w:r>
              <w:rPr>
                <w:rFonts w:cs="Arial"/>
                <w:color w:val="000000"/>
              </w:rPr>
              <w:t>Also known as subgrade layer.</w:t>
            </w:r>
          </w:p>
          <w:p w14:paraId="71E9D6F6" w14:textId="77777777" w:rsidR="004B624E" w:rsidRPr="00E54568" w:rsidRDefault="00000000" w:rsidP="002E62EB">
            <w:pPr>
              <w:pStyle w:val="GuideNotes"/>
            </w:pPr>
            <w:r w:rsidRPr="004E46D8">
              <w:t>[Amend if different thickness of layer is to be specified]</w:t>
            </w:r>
          </w:p>
          <w:p w14:paraId="32E88C49" w14:textId="77777777" w:rsidR="004B624E" w:rsidRPr="00FC4EF7" w:rsidRDefault="00000000" w:rsidP="002E62EB">
            <w:pPr>
              <w:rPr>
                <w:rFonts w:cs="Arial"/>
                <w:color w:val="000000"/>
              </w:rPr>
            </w:pPr>
            <w:r w:rsidRPr="004C45D9">
              <w:rPr>
                <w:rFonts w:cs="Arial"/>
                <w:color w:val="000000"/>
              </w:rPr>
              <w:t>Subgrade placed against an existing pavement is to be compacted to 98% MMDD.</w:t>
            </w:r>
          </w:p>
        </w:tc>
      </w:tr>
      <w:tr w:rsidR="009838DF" w14:paraId="6D33BFD1" w14:textId="77777777" w:rsidTr="002E62EB">
        <w:trPr>
          <w:cantSplit/>
          <w:trHeight w:val="657"/>
        </w:trPr>
        <w:tc>
          <w:tcPr>
            <w:tcW w:w="2467" w:type="dxa"/>
            <w:tcBorders>
              <w:top w:val="nil"/>
              <w:left w:val="single" w:sz="4" w:space="0" w:color="auto"/>
              <w:bottom w:val="single" w:sz="4" w:space="0" w:color="auto"/>
              <w:right w:val="single" w:sz="4" w:space="0" w:color="auto"/>
            </w:tcBorders>
            <w:noWrap/>
            <w:vAlign w:val="center"/>
          </w:tcPr>
          <w:p w14:paraId="1525FAAF" w14:textId="77777777" w:rsidR="004B624E" w:rsidRPr="00EF545D" w:rsidRDefault="00000000" w:rsidP="002E62EB">
            <w:pPr>
              <w:rPr>
                <w:rFonts w:cs="Arial"/>
                <w:b/>
                <w:bCs/>
                <w:color w:val="000000"/>
                <w:highlight w:val="yellow"/>
              </w:rPr>
            </w:pPr>
            <w:r w:rsidRPr="00924863">
              <w:rPr>
                <w:rFonts w:cs="Arial"/>
                <w:b/>
                <w:bCs/>
                <w:color w:val="000000"/>
              </w:rPr>
              <w:t>Subgrade surface</w:t>
            </w:r>
          </w:p>
        </w:tc>
        <w:tc>
          <w:tcPr>
            <w:tcW w:w="7460" w:type="dxa"/>
            <w:tcBorders>
              <w:top w:val="nil"/>
              <w:left w:val="nil"/>
              <w:bottom w:val="single" w:sz="4" w:space="0" w:color="auto"/>
              <w:right w:val="single" w:sz="4" w:space="0" w:color="auto"/>
            </w:tcBorders>
            <w:vAlign w:val="center"/>
          </w:tcPr>
          <w:p w14:paraId="6D0ED5FA" w14:textId="77777777" w:rsidR="004B624E" w:rsidRPr="00EF545D" w:rsidRDefault="00000000" w:rsidP="002E62EB">
            <w:r>
              <w:t>The prepared surface immediately beneath the pavement and shoulder layers.</w:t>
            </w:r>
          </w:p>
        </w:tc>
      </w:tr>
      <w:tr w:rsidR="009838DF" w14:paraId="24A0D22C" w14:textId="77777777" w:rsidTr="002E62EB">
        <w:trPr>
          <w:cantSplit/>
          <w:trHeight w:val="553"/>
        </w:trPr>
        <w:tc>
          <w:tcPr>
            <w:tcW w:w="2467" w:type="dxa"/>
            <w:tcBorders>
              <w:top w:val="nil"/>
              <w:left w:val="single" w:sz="4" w:space="0" w:color="auto"/>
              <w:bottom w:val="single" w:sz="4" w:space="0" w:color="auto"/>
              <w:right w:val="single" w:sz="4" w:space="0" w:color="auto"/>
            </w:tcBorders>
            <w:noWrap/>
            <w:vAlign w:val="center"/>
          </w:tcPr>
          <w:p w14:paraId="7552B99F" w14:textId="77777777" w:rsidR="004B624E" w:rsidRPr="00EF545D" w:rsidRDefault="00000000" w:rsidP="002E62EB">
            <w:pPr>
              <w:rPr>
                <w:rFonts w:cs="Arial"/>
                <w:b/>
                <w:bCs/>
                <w:color w:val="000000"/>
                <w:highlight w:val="yellow"/>
              </w:rPr>
            </w:pPr>
            <w:r w:rsidRPr="006502A3">
              <w:rPr>
                <w:rFonts w:cs="Arial"/>
                <w:b/>
                <w:bCs/>
                <w:color w:val="000000"/>
              </w:rPr>
              <w:t>Surface Formation</w:t>
            </w:r>
          </w:p>
        </w:tc>
        <w:tc>
          <w:tcPr>
            <w:tcW w:w="7460" w:type="dxa"/>
            <w:tcBorders>
              <w:top w:val="nil"/>
              <w:left w:val="nil"/>
              <w:bottom w:val="single" w:sz="4" w:space="0" w:color="auto"/>
              <w:right w:val="single" w:sz="4" w:space="0" w:color="auto"/>
            </w:tcBorders>
            <w:vAlign w:val="center"/>
          </w:tcPr>
          <w:p w14:paraId="01A7FCFB" w14:textId="77777777" w:rsidR="004B624E" w:rsidRPr="00EF545D" w:rsidRDefault="00000000" w:rsidP="002E62EB">
            <w:r w:rsidRPr="00C11497">
              <w:rPr>
                <w:rFonts w:cs="Arial"/>
                <w:color w:val="000000"/>
              </w:rPr>
              <w:t>A road formation constructed from material generally cut from the table drains.</w:t>
            </w:r>
          </w:p>
        </w:tc>
      </w:tr>
      <w:tr w:rsidR="009838DF" w14:paraId="38FDF2B3" w14:textId="77777777" w:rsidTr="002E62EB">
        <w:trPr>
          <w:cantSplit/>
          <w:trHeight w:val="419"/>
        </w:trPr>
        <w:tc>
          <w:tcPr>
            <w:tcW w:w="2467" w:type="dxa"/>
            <w:tcBorders>
              <w:top w:val="nil"/>
              <w:left w:val="single" w:sz="4" w:space="0" w:color="auto"/>
              <w:bottom w:val="single" w:sz="4" w:space="0" w:color="auto"/>
              <w:right w:val="single" w:sz="4" w:space="0" w:color="auto"/>
            </w:tcBorders>
            <w:noWrap/>
            <w:vAlign w:val="center"/>
          </w:tcPr>
          <w:p w14:paraId="48ABA32C" w14:textId="77777777" w:rsidR="004B624E" w:rsidRPr="00EF545D" w:rsidRDefault="00000000" w:rsidP="002E62EB">
            <w:pPr>
              <w:rPr>
                <w:rFonts w:cs="Arial"/>
                <w:b/>
                <w:bCs/>
                <w:color w:val="000000"/>
                <w:highlight w:val="yellow"/>
              </w:rPr>
            </w:pPr>
            <w:r w:rsidRPr="006502A3">
              <w:rPr>
                <w:rFonts w:cs="Arial"/>
                <w:b/>
                <w:bCs/>
                <w:color w:val="000000"/>
              </w:rPr>
              <w:t>Table Drain Block</w:t>
            </w:r>
          </w:p>
        </w:tc>
        <w:tc>
          <w:tcPr>
            <w:tcW w:w="7460" w:type="dxa"/>
            <w:tcBorders>
              <w:top w:val="nil"/>
              <w:left w:val="nil"/>
              <w:bottom w:val="single" w:sz="4" w:space="0" w:color="auto"/>
              <w:right w:val="single" w:sz="4" w:space="0" w:color="auto"/>
            </w:tcBorders>
            <w:vAlign w:val="center"/>
          </w:tcPr>
          <w:p w14:paraId="7B9FB55F" w14:textId="77777777" w:rsidR="004B624E" w:rsidRPr="00FC4EF7" w:rsidRDefault="00000000" w:rsidP="002E62EB">
            <w:pPr>
              <w:rPr>
                <w:rFonts w:cs="Arial"/>
                <w:color w:val="000000"/>
              </w:rPr>
            </w:pPr>
            <w:r>
              <w:t xml:space="preserve">A block constructed in a table drain to divert water into an </w:t>
            </w:r>
            <w:proofErr w:type="spellStart"/>
            <w:r>
              <w:t>offlet</w:t>
            </w:r>
            <w:proofErr w:type="spellEnd"/>
            <w:r>
              <w:t xml:space="preserve"> drain.</w:t>
            </w:r>
          </w:p>
        </w:tc>
      </w:tr>
      <w:tr w:rsidR="009838DF" w14:paraId="2E5D1A5F" w14:textId="77777777" w:rsidTr="002E62EB">
        <w:trPr>
          <w:cantSplit/>
          <w:trHeight w:val="835"/>
        </w:trPr>
        <w:tc>
          <w:tcPr>
            <w:tcW w:w="2467" w:type="dxa"/>
            <w:tcBorders>
              <w:top w:val="nil"/>
              <w:left w:val="single" w:sz="4" w:space="0" w:color="auto"/>
              <w:bottom w:val="single" w:sz="4" w:space="0" w:color="auto"/>
              <w:right w:val="single" w:sz="4" w:space="0" w:color="auto"/>
            </w:tcBorders>
            <w:noWrap/>
            <w:vAlign w:val="center"/>
          </w:tcPr>
          <w:p w14:paraId="01549A2B" w14:textId="77777777" w:rsidR="004B624E" w:rsidRPr="00F87E04" w:rsidRDefault="00000000" w:rsidP="002E62EB">
            <w:pPr>
              <w:rPr>
                <w:rFonts w:cs="Arial"/>
                <w:b/>
                <w:bCs/>
                <w:color w:val="000000"/>
              </w:rPr>
            </w:pPr>
            <w:r w:rsidRPr="00F87E04">
              <w:rPr>
                <w:rFonts w:cs="Arial"/>
                <w:b/>
                <w:bCs/>
                <w:color w:val="000000"/>
              </w:rPr>
              <w:t>TGS</w:t>
            </w:r>
          </w:p>
        </w:tc>
        <w:tc>
          <w:tcPr>
            <w:tcW w:w="7460" w:type="dxa"/>
            <w:tcBorders>
              <w:top w:val="nil"/>
              <w:left w:val="nil"/>
              <w:bottom w:val="single" w:sz="4" w:space="0" w:color="auto"/>
              <w:right w:val="single" w:sz="4" w:space="0" w:color="auto"/>
            </w:tcBorders>
            <w:vAlign w:val="center"/>
          </w:tcPr>
          <w:p w14:paraId="25AB0EA2" w14:textId="77777777" w:rsidR="004B624E" w:rsidRPr="00EF545D" w:rsidRDefault="00000000" w:rsidP="002E62EB">
            <w:r w:rsidRPr="00816E71">
              <w:t xml:space="preserve">Traffic </w:t>
            </w:r>
            <w:r>
              <w:t>Guidance Scheme</w:t>
            </w:r>
            <w:r w:rsidRPr="00816E71">
              <w:t>.</w:t>
            </w:r>
            <w:r>
              <w:t xml:space="preserve"> TGSs are part of TMP. Includes, but is not limited to, plans, drawings, sketches, diagrams, instructions, and </w:t>
            </w:r>
            <w:proofErr w:type="gramStart"/>
            <w:r>
              <w:t>after hours</w:t>
            </w:r>
            <w:proofErr w:type="gramEnd"/>
            <w:r>
              <w:t xml:space="preserve"> arrangements. Formerly referred to as Traffic Control Diagram.</w:t>
            </w:r>
          </w:p>
        </w:tc>
      </w:tr>
      <w:tr w:rsidR="009838DF" w14:paraId="3126A6AB" w14:textId="77777777" w:rsidTr="002E62EB">
        <w:trPr>
          <w:cantSplit/>
          <w:trHeight w:val="409"/>
        </w:trPr>
        <w:tc>
          <w:tcPr>
            <w:tcW w:w="2467" w:type="dxa"/>
            <w:tcBorders>
              <w:top w:val="nil"/>
              <w:left w:val="single" w:sz="4" w:space="0" w:color="auto"/>
              <w:bottom w:val="single" w:sz="4" w:space="0" w:color="auto"/>
              <w:right w:val="single" w:sz="4" w:space="0" w:color="auto"/>
            </w:tcBorders>
            <w:noWrap/>
            <w:vAlign w:val="center"/>
          </w:tcPr>
          <w:p w14:paraId="44C9725C" w14:textId="77777777" w:rsidR="004B624E" w:rsidRPr="00F87E04" w:rsidRDefault="00000000" w:rsidP="002E62EB">
            <w:pPr>
              <w:rPr>
                <w:rFonts w:cs="Arial"/>
                <w:b/>
                <w:bCs/>
                <w:color w:val="000000"/>
              </w:rPr>
            </w:pPr>
            <w:r w:rsidRPr="00F87E04">
              <w:rPr>
                <w:rFonts w:cs="Arial"/>
                <w:b/>
                <w:bCs/>
                <w:color w:val="000000"/>
              </w:rPr>
              <w:t>TMP</w:t>
            </w:r>
          </w:p>
        </w:tc>
        <w:tc>
          <w:tcPr>
            <w:tcW w:w="7460" w:type="dxa"/>
            <w:tcBorders>
              <w:top w:val="nil"/>
              <w:left w:val="nil"/>
              <w:bottom w:val="single" w:sz="4" w:space="0" w:color="auto"/>
              <w:right w:val="single" w:sz="4" w:space="0" w:color="auto"/>
            </w:tcBorders>
            <w:vAlign w:val="center"/>
          </w:tcPr>
          <w:p w14:paraId="7F350C52" w14:textId="77777777" w:rsidR="004B624E" w:rsidRPr="00EF545D" w:rsidRDefault="00000000" w:rsidP="002E62EB">
            <w:r>
              <w:t>Traffic Management Plan. Includes TGSs.</w:t>
            </w:r>
          </w:p>
        </w:tc>
      </w:tr>
      <w:tr w:rsidR="009838DF" w14:paraId="53A5BB63" w14:textId="77777777" w:rsidTr="002E62EB">
        <w:trPr>
          <w:cantSplit/>
          <w:trHeight w:val="840"/>
        </w:trPr>
        <w:tc>
          <w:tcPr>
            <w:tcW w:w="2467" w:type="dxa"/>
            <w:tcBorders>
              <w:top w:val="nil"/>
              <w:left w:val="single" w:sz="4" w:space="0" w:color="auto"/>
              <w:bottom w:val="single" w:sz="4" w:space="0" w:color="auto"/>
              <w:right w:val="single" w:sz="4" w:space="0" w:color="auto"/>
            </w:tcBorders>
            <w:noWrap/>
            <w:vAlign w:val="center"/>
          </w:tcPr>
          <w:p w14:paraId="32D4B1C8" w14:textId="77777777" w:rsidR="004B624E" w:rsidRPr="00EF545D" w:rsidRDefault="00000000" w:rsidP="002E62EB">
            <w:pPr>
              <w:rPr>
                <w:rFonts w:cs="Arial"/>
                <w:b/>
                <w:bCs/>
                <w:color w:val="000000"/>
                <w:highlight w:val="yellow"/>
              </w:rPr>
            </w:pPr>
            <w:r w:rsidRPr="006502A3">
              <w:rPr>
                <w:rFonts w:cs="Arial"/>
                <w:b/>
                <w:bCs/>
                <w:color w:val="000000"/>
              </w:rPr>
              <w:t>Unpaved Areas</w:t>
            </w:r>
          </w:p>
        </w:tc>
        <w:tc>
          <w:tcPr>
            <w:tcW w:w="7460" w:type="dxa"/>
            <w:tcBorders>
              <w:top w:val="nil"/>
              <w:left w:val="nil"/>
              <w:bottom w:val="single" w:sz="4" w:space="0" w:color="auto"/>
              <w:right w:val="single" w:sz="4" w:space="0" w:color="auto"/>
            </w:tcBorders>
            <w:vAlign w:val="center"/>
          </w:tcPr>
          <w:p w14:paraId="24B52052" w14:textId="77777777" w:rsidR="004B624E" w:rsidRPr="00EF545D" w:rsidRDefault="00000000" w:rsidP="002E62EB">
            <w:r w:rsidRPr="00BC1BEB">
              <w:t xml:space="preserve">Those areas within the road </w:t>
            </w:r>
            <w:r>
              <w:t xml:space="preserve">reserve </w:t>
            </w:r>
            <w:r w:rsidRPr="00BC1BEB">
              <w:t>boundary which are not part of the road pavement, incl</w:t>
            </w:r>
            <w:r>
              <w:t xml:space="preserve">uding </w:t>
            </w:r>
            <w:r w:rsidRPr="00BC1BEB">
              <w:t>any medians not paved</w:t>
            </w:r>
            <w:r>
              <w:t>, batters and table drains and blocks</w:t>
            </w:r>
            <w:r w:rsidRPr="00BC1BEB">
              <w:t>, but excluding footpaths and vehicle access strips.</w:t>
            </w:r>
          </w:p>
        </w:tc>
      </w:tr>
      <w:tr w:rsidR="009838DF" w14:paraId="58285F70" w14:textId="77777777" w:rsidTr="002E62EB">
        <w:trPr>
          <w:cantSplit/>
          <w:trHeight w:val="1200"/>
        </w:trPr>
        <w:tc>
          <w:tcPr>
            <w:tcW w:w="2467" w:type="dxa"/>
            <w:tcBorders>
              <w:top w:val="nil"/>
              <w:left w:val="single" w:sz="4" w:space="0" w:color="auto"/>
              <w:bottom w:val="single" w:sz="4" w:space="0" w:color="auto"/>
              <w:right w:val="single" w:sz="4" w:space="0" w:color="auto"/>
            </w:tcBorders>
            <w:noWrap/>
            <w:vAlign w:val="center"/>
          </w:tcPr>
          <w:p w14:paraId="18129764" w14:textId="77777777" w:rsidR="004B624E" w:rsidRPr="00EF545D" w:rsidRDefault="00000000" w:rsidP="002E62EB">
            <w:pPr>
              <w:rPr>
                <w:rFonts w:cs="Arial"/>
                <w:b/>
                <w:bCs/>
                <w:color w:val="000000"/>
                <w:highlight w:val="yellow"/>
              </w:rPr>
            </w:pPr>
            <w:r w:rsidRPr="006502A3">
              <w:rPr>
                <w:rFonts w:cs="Arial"/>
                <w:b/>
                <w:bCs/>
                <w:color w:val="000000"/>
              </w:rPr>
              <w:t>Unsuitable Material</w:t>
            </w:r>
          </w:p>
        </w:tc>
        <w:tc>
          <w:tcPr>
            <w:tcW w:w="7460" w:type="dxa"/>
            <w:tcBorders>
              <w:top w:val="nil"/>
              <w:left w:val="nil"/>
              <w:bottom w:val="single" w:sz="4" w:space="0" w:color="auto"/>
              <w:right w:val="single" w:sz="4" w:space="0" w:color="auto"/>
            </w:tcBorders>
            <w:vAlign w:val="center"/>
          </w:tcPr>
          <w:p w14:paraId="1C468350" w14:textId="77777777" w:rsidR="004B624E" w:rsidRPr="00EF545D" w:rsidRDefault="00000000" w:rsidP="002E62EB">
            <w:r w:rsidRPr="00C11497">
              <w:rPr>
                <w:rFonts w:cs="Arial"/>
                <w:color w:val="000000"/>
              </w:rPr>
              <w:t xml:space="preserve">Any material that does not conform to the properties specified for the replacement materials to be used. If properties of the replacement materials to be used are not specified, then </w:t>
            </w:r>
            <w:r w:rsidRPr="00C11497">
              <w:rPr>
                <w:rFonts w:cs="Arial"/>
                <w:b/>
                <w:bCs/>
                <w:color w:val="000000"/>
              </w:rPr>
              <w:t>Unsuitable Materials</w:t>
            </w:r>
            <w:r w:rsidRPr="00C11497">
              <w:rPr>
                <w:rFonts w:cs="Arial"/>
                <w:color w:val="000000"/>
              </w:rPr>
              <w:t xml:space="preserve"> are materials which do not conform to the properties specified for standard fill.</w:t>
            </w:r>
          </w:p>
        </w:tc>
      </w:tr>
      <w:tr w:rsidR="009838DF" w14:paraId="4794FEDD" w14:textId="77777777" w:rsidTr="002E62EB">
        <w:trPr>
          <w:cantSplit/>
          <w:trHeight w:val="1200"/>
        </w:trPr>
        <w:tc>
          <w:tcPr>
            <w:tcW w:w="2467" w:type="dxa"/>
            <w:tcBorders>
              <w:top w:val="nil"/>
              <w:left w:val="single" w:sz="4" w:space="0" w:color="auto"/>
              <w:bottom w:val="single" w:sz="4" w:space="0" w:color="auto"/>
              <w:right w:val="single" w:sz="4" w:space="0" w:color="auto"/>
            </w:tcBorders>
            <w:noWrap/>
            <w:vAlign w:val="center"/>
            <w:hideMark/>
          </w:tcPr>
          <w:p w14:paraId="1FE2418D" w14:textId="77777777" w:rsidR="004B624E" w:rsidRPr="00FC4EF7" w:rsidRDefault="00000000" w:rsidP="002E62EB">
            <w:pPr>
              <w:rPr>
                <w:rFonts w:cs="Arial"/>
                <w:b/>
                <w:bCs/>
                <w:color w:val="000000"/>
              </w:rPr>
            </w:pPr>
            <w:r w:rsidRPr="00FC4EF7">
              <w:rPr>
                <w:rFonts w:cs="Arial"/>
                <w:b/>
                <w:bCs/>
                <w:color w:val="000000"/>
              </w:rPr>
              <w:lastRenderedPageBreak/>
              <w:t>Urban Area(s)</w:t>
            </w:r>
          </w:p>
        </w:tc>
        <w:tc>
          <w:tcPr>
            <w:tcW w:w="7460" w:type="dxa"/>
            <w:tcBorders>
              <w:top w:val="nil"/>
              <w:left w:val="nil"/>
              <w:bottom w:val="single" w:sz="4" w:space="0" w:color="auto"/>
              <w:right w:val="single" w:sz="4" w:space="0" w:color="auto"/>
            </w:tcBorders>
            <w:vAlign w:val="center"/>
            <w:hideMark/>
          </w:tcPr>
          <w:p w14:paraId="45F98D59" w14:textId="77777777" w:rsidR="004B624E" w:rsidRDefault="00000000" w:rsidP="002E62EB">
            <w:pPr>
              <w:rPr>
                <w:spacing w:val="-2"/>
              </w:rPr>
            </w:pPr>
            <w:r w:rsidRPr="00242D50">
              <w:rPr>
                <w:b/>
              </w:rPr>
              <w:t>Darwin</w:t>
            </w:r>
            <w:r>
              <w:t xml:space="preserve"> - </w:t>
            </w:r>
            <w:r w:rsidRPr="00F240DF">
              <w:rPr>
                <w:spacing w:val="-2"/>
              </w:rPr>
              <w:t xml:space="preserve">Urban area </w:t>
            </w:r>
            <w:r>
              <w:rPr>
                <w:spacing w:val="-2"/>
              </w:rPr>
              <w:t>is defined as being north, east and west, of the Stuart Highway/Arnhem Highway intersection, essentially covers Darwin and suburbs, Palmerston and suburbs, and parts of Litchfield Shire, Gunn Point Regions, Channel Island Regions, Jenkins Road and the sections of:</w:t>
            </w:r>
          </w:p>
          <w:p w14:paraId="11B061FB" w14:textId="77777777" w:rsidR="004B624E" w:rsidRDefault="00000000">
            <w:pPr>
              <w:numPr>
                <w:ilvl w:val="0"/>
                <w:numId w:val="14"/>
              </w:numPr>
              <w:rPr>
                <w:spacing w:val="-2"/>
              </w:rPr>
            </w:pPr>
            <w:r w:rsidRPr="00AA632D">
              <w:rPr>
                <w:spacing w:val="-2"/>
              </w:rPr>
              <w:t xml:space="preserve">the Stuart </w:t>
            </w:r>
            <w:r>
              <w:rPr>
                <w:spacing w:val="-2"/>
              </w:rPr>
              <w:t>H</w:t>
            </w:r>
            <w:r w:rsidRPr="00AA632D">
              <w:rPr>
                <w:spacing w:val="-2"/>
              </w:rPr>
              <w:t>ighway from Arnhem Highway to Jenkins Road</w:t>
            </w:r>
            <w:r>
              <w:rPr>
                <w:spacing w:val="-2"/>
              </w:rPr>
              <w:t xml:space="preserve"> and </w:t>
            </w:r>
          </w:p>
          <w:p w14:paraId="36AB9B13" w14:textId="77777777" w:rsidR="004B624E" w:rsidRDefault="00000000">
            <w:pPr>
              <w:numPr>
                <w:ilvl w:val="0"/>
                <w:numId w:val="14"/>
              </w:numPr>
              <w:rPr>
                <w:spacing w:val="-2"/>
              </w:rPr>
            </w:pPr>
            <w:r w:rsidRPr="0025464F">
              <w:rPr>
                <w:spacing w:val="-2"/>
              </w:rPr>
              <w:t>the Arnhem Highway from Stuart Highway to Edwin Road.</w:t>
            </w:r>
          </w:p>
          <w:p w14:paraId="7068E6EA" w14:textId="77777777" w:rsidR="004B624E" w:rsidRPr="008F4B0F" w:rsidRDefault="00000000" w:rsidP="002E62EB">
            <w:pPr>
              <w:rPr>
                <w:spacing w:val="-2"/>
              </w:rPr>
            </w:pPr>
            <w:r w:rsidRPr="00242D50">
              <w:rPr>
                <w:b/>
                <w:spacing w:val="-2"/>
              </w:rPr>
              <w:t>Alice Springs</w:t>
            </w:r>
            <w:r w:rsidRPr="00B87C59">
              <w:rPr>
                <w:spacing w:val="-2"/>
              </w:rPr>
              <w:t xml:space="preserve"> – The area within a 20 km radius from the Alice Springs</w:t>
            </w:r>
            <w:r w:rsidRPr="008F4B0F">
              <w:rPr>
                <w:spacing w:val="-2"/>
              </w:rPr>
              <w:t xml:space="preserve"> Post Shop, </w:t>
            </w:r>
          </w:p>
          <w:p w14:paraId="036F95FF" w14:textId="77777777" w:rsidR="004B624E" w:rsidRPr="008F4B0F" w:rsidRDefault="00000000" w:rsidP="002E62EB">
            <w:pPr>
              <w:rPr>
                <w:spacing w:val="-2"/>
              </w:rPr>
            </w:pPr>
            <w:r w:rsidRPr="00242D50">
              <w:rPr>
                <w:b/>
                <w:spacing w:val="-2"/>
              </w:rPr>
              <w:t>Katherine</w:t>
            </w:r>
            <w:r w:rsidRPr="00B87C59">
              <w:rPr>
                <w:spacing w:val="-2"/>
              </w:rPr>
              <w:t xml:space="preserve"> – The area within a 20 km radius from the Katherine</w:t>
            </w:r>
            <w:r w:rsidRPr="008F4B0F">
              <w:rPr>
                <w:spacing w:val="-2"/>
              </w:rPr>
              <w:t xml:space="preserve"> post office, </w:t>
            </w:r>
          </w:p>
          <w:p w14:paraId="6ADA1C32" w14:textId="77777777" w:rsidR="004B624E" w:rsidRPr="008F4B0F" w:rsidRDefault="00000000" w:rsidP="002E62EB">
            <w:pPr>
              <w:rPr>
                <w:spacing w:val="-2"/>
              </w:rPr>
            </w:pPr>
            <w:r w:rsidRPr="00242D50">
              <w:rPr>
                <w:b/>
                <w:spacing w:val="-2"/>
              </w:rPr>
              <w:t xml:space="preserve">Tennant Creek </w:t>
            </w:r>
            <w:r w:rsidRPr="00B87C59">
              <w:rPr>
                <w:spacing w:val="-2"/>
              </w:rPr>
              <w:t>– The area within a 20 km radius from the Tennant Creek</w:t>
            </w:r>
            <w:r w:rsidRPr="008F4B0F">
              <w:rPr>
                <w:spacing w:val="-2"/>
              </w:rPr>
              <w:t xml:space="preserve"> post office,</w:t>
            </w:r>
          </w:p>
          <w:p w14:paraId="4C788BB8" w14:textId="77777777" w:rsidR="004B624E" w:rsidRPr="00F979D8" w:rsidRDefault="00000000" w:rsidP="002E62EB">
            <w:r w:rsidRPr="00242D50">
              <w:rPr>
                <w:b/>
              </w:rPr>
              <w:t xml:space="preserve">East Arnhem Region </w:t>
            </w:r>
            <w:r w:rsidRPr="00B87C59">
              <w:rPr>
                <w:spacing w:val="-2"/>
              </w:rPr>
              <w:t>– The area within a 30 km radius from the Nhulunbuy</w:t>
            </w:r>
            <w:r w:rsidRPr="008F4B0F">
              <w:rPr>
                <w:spacing w:val="-2"/>
              </w:rPr>
              <w:t xml:space="preserve"> post office.</w:t>
            </w:r>
          </w:p>
        </w:tc>
      </w:tr>
      <w:tr w:rsidR="009838DF" w14:paraId="55C3C1ED" w14:textId="77777777" w:rsidTr="002E62EB">
        <w:trPr>
          <w:cantSplit/>
          <w:trHeight w:val="600"/>
        </w:trPr>
        <w:tc>
          <w:tcPr>
            <w:tcW w:w="2467" w:type="dxa"/>
            <w:tcBorders>
              <w:top w:val="nil"/>
              <w:left w:val="single" w:sz="4" w:space="0" w:color="auto"/>
              <w:bottom w:val="single" w:sz="4" w:space="0" w:color="auto"/>
              <w:right w:val="single" w:sz="4" w:space="0" w:color="auto"/>
            </w:tcBorders>
            <w:noWrap/>
            <w:vAlign w:val="center"/>
          </w:tcPr>
          <w:p w14:paraId="3A024924" w14:textId="77777777" w:rsidR="004B624E" w:rsidRPr="00F979D8" w:rsidRDefault="00000000" w:rsidP="002E62EB">
            <w:pPr>
              <w:rPr>
                <w:b/>
              </w:rPr>
            </w:pPr>
            <w:r w:rsidRPr="00F979D8">
              <w:rPr>
                <w:b/>
              </w:rPr>
              <w:t>URL</w:t>
            </w:r>
          </w:p>
        </w:tc>
        <w:tc>
          <w:tcPr>
            <w:tcW w:w="7460" w:type="dxa"/>
            <w:tcBorders>
              <w:top w:val="nil"/>
              <w:left w:val="nil"/>
              <w:bottom w:val="single" w:sz="4" w:space="0" w:color="auto"/>
              <w:right w:val="single" w:sz="4" w:space="0" w:color="auto"/>
            </w:tcBorders>
            <w:vAlign w:val="center"/>
          </w:tcPr>
          <w:p w14:paraId="04BCB04A" w14:textId="77777777" w:rsidR="004B624E" w:rsidRPr="00F979D8" w:rsidRDefault="00000000" w:rsidP="002E62EB">
            <w:r>
              <w:t>Uniform Resource Locator – an internet web address.</w:t>
            </w:r>
          </w:p>
        </w:tc>
      </w:tr>
      <w:tr w:rsidR="009838DF" w14:paraId="238763E1" w14:textId="77777777" w:rsidTr="002E62EB">
        <w:trPr>
          <w:cantSplit/>
          <w:trHeight w:val="600"/>
        </w:trPr>
        <w:tc>
          <w:tcPr>
            <w:tcW w:w="2467" w:type="dxa"/>
            <w:tcBorders>
              <w:top w:val="nil"/>
              <w:left w:val="single" w:sz="4" w:space="0" w:color="auto"/>
              <w:bottom w:val="single" w:sz="4" w:space="0" w:color="auto"/>
              <w:right w:val="single" w:sz="4" w:space="0" w:color="auto"/>
            </w:tcBorders>
            <w:noWrap/>
            <w:vAlign w:val="center"/>
          </w:tcPr>
          <w:p w14:paraId="51F38008" w14:textId="77777777" w:rsidR="004B624E" w:rsidRPr="00FC4EF7" w:rsidRDefault="00000000" w:rsidP="002E62EB">
            <w:pPr>
              <w:rPr>
                <w:rFonts w:cs="Arial"/>
                <w:b/>
                <w:bCs/>
                <w:color w:val="000000"/>
              </w:rPr>
            </w:pPr>
            <w:r>
              <w:rPr>
                <w:rFonts w:cs="Arial"/>
                <w:b/>
                <w:bCs/>
                <w:color w:val="000000"/>
              </w:rPr>
              <w:t xml:space="preserve">Waste Disposal </w:t>
            </w:r>
            <w:r w:rsidRPr="00F979D8">
              <w:rPr>
                <w:b/>
              </w:rPr>
              <w:t>(waste, rubbish, surplus items, surplus material).</w:t>
            </w:r>
          </w:p>
        </w:tc>
        <w:tc>
          <w:tcPr>
            <w:tcW w:w="7460" w:type="dxa"/>
            <w:tcBorders>
              <w:top w:val="nil"/>
              <w:left w:val="nil"/>
              <w:bottom w:val="single" w:sz="4" w:space="0" w:color="auto"/>
              <w:right w:val="single" w:sz="4" w:space="0" w:color="auto"/>
            </w:tcBorders>
            <w:vAlign w:val="center"/>
          </w:tcPr>
          <w:p w14:paraId="05839212" w14:textId="77777777" w:rsidR="004B624E" w:rsidRPr="00F979D8" w:rsidRDefault="00000000" w:rsidP="002E62EB">
            <w:r>
              <w:t xml:space="preserve">Other material is to be removed and disposed of in compliance with the </w:t>
            </w:r>
            <w:r w:rsidRPr="00242D50">
              <w:rPr>
                <w:i/>
              </w:rPr>
              <w:t>Waste Management and Pollution Control Act 1998</w:t>
            </w:r>
            <w:r>
              <w:t>. These other materials are to be disposed of in approved waste disposal sites or facilities.</w:t>
            </w:r>
          </w:p>
        </w:tc>
      </w:tr>
      <w:tr w:rsidR="009838DF" w14:paraId="0E0341DE" w14:textId="77777777" w:rsidTr="002E62EB">
        <w:trPr>
          <w:cantSplit/>
          <w:trHeight w:val="600"/>
        </w:trPr>
        <w:tc>
          <w:tcPr>
            <w:tcW w:w="2467" w:type="dxa"/>
            <w:tcBorders>
              <w:top w:val="nil"/>
              <w:left w:val="single" w:sz="4" w:space="0" w:color="auto"/>
              <w:bottom w:val="single" w:sz="4" w:space="0" w:color="auto"/>
              <w:right w:val="single" w:sz="4" w:space="0" w:color="auto"/>
            </w:tcBorders>
            <w:noWrap/>
            <w:vAlign w:val="center"/>
          </w:tcPr>
          <w:p w14:paraId="1C0F7014" w14:textId="77777777" w:rsidR="004B624E" w:rsidRPr="00FC4EF7" w:rsidRDefault="00000000" w:rsidP="002E62EB">
            <w:pPr>
              <w:rPr>
                <w:rFonts w:cs="Arial"/>
                <w:b/>
                <w:bCs/>
                <w:color w:val="000000"/>
              </w:rPr>
            </w:pPr>
            <w:r>
              <w:rPr>
                <w:rFonts w:cs="Arial"/>
                <w:b/>
                <w:bCs/>
                <w:color w:val="000000"/>
              </w:rPr>
              <w:t>Weeds</w:t>
            </w:r>
          </w:p>
        </w:tc>
        <w:tc>
          <w:tcPr>
            <w:tcW w:w="7460" w:type="dxa"/>
            <w:tcBorders>
              <w:top w:val="nil"/>
              <w:left w:val="nil"/>
              <w:bottom w:val="single" w:sz="4" w:space="0" w:color="auto"/>
              <w:right w:val="single" w:sz="4" w:space="0" w:color="auto"/>
            </w:tcBorders>
            <w:vAlign w:val="center"/>
          </w:tcPr>
          <w:p w14:paraId="174B71BB" w14:textId="77777777" w:rsidR="004B624E" w:rsidRPr="007136C2" w:rsidRDefault="00000000" w:rsidP="002E62EB">
            <w:r w:rsidRPr="009A7C12">
              <w:t>Weeds include both declared and non-declared species.</w:t>
            </w:r>
          </w:p>
          <w:p w14:paraId="4456CAD5" w14:textId="77777777" w:rsidR="004B624E" w:rsidRPr="007136C2" w:rsidRDefault="00000000" w:rsidP="002E62EB">
            <w:r w:rsidRPr="009A7C12">
              <w:t xml:space="preserve">Declared weeds are plant species declared under the </w:t>
            </w:r>
            <w:r w:rsidRPr="009A7C12">
              <w:rPr>
                <w:i/>
              </w:rPr>
              <w:t>Weeds Management Act</w:t>
            </w:r>
            <w:r>
              <w:rPr>
                <w:i/>
              </w:rPr>
              <w:t xml:space="preserve"> 2001</w:t>
            </w:r>
            <w:r w:rsidRPr="009A7C12">
              <w:t>. Land managers have a legal obligation to manage these species.</w:t>
            </w:r>
          </w:p>
          <w:p w14:paraId="50B0142F" w14:textId="77777777" w:rsidR="004B624E" w:rsidRPr="00F979D8" w:rsidRDefault="00000000" w:rsidP="002E62EB">
            <w:r w:rsidRPr="009A7C12">
              <w:t>Non-declared weeds are plant species which may represent a hazard to the public, impact road reserve assets or affect the aesthetics of a landscaped area. These plants can be exotic or native in origin. Non-declared weeds and their appropriate management</w:t>
            </w:r>
            <w:r>
              <w:t xml:space="preserve"> methods will be identified by the S</w:t>
            </w:r>
            <w:r w:rsidRPr="009A7C12">
              <w:t>uperintendent as part of the contract.</w:t>
            </w:r>
          </w:p>
        </w:tc>
      </w:tr>
      <w:tr w:rsidR="009838DF" w14:paraId="0F562BB2" w14:textId="77777777" w:rsidTr="002E62EB">
        <w:trPr>
          <w:cantSplit/>
          <w:trHeight w:val="600"/>
        </w:trPr>
        <w:tc>
          <w:tcPr>
            <w:tcW w:w="2467" w:type="dxa"/>
            <w:tcBorders>
              <w:top w:val="nil"/>
              <w:left w:val="single" w:sz="4" w:space="0" w:color="auto"/>
              <w:bottom w:val="single" w:sz="4" w:space="0" w:color="auto"/>
              <w:right w:val="single" w:sz="4" w:space="0" w:color="auto"/>
            </w:tcBorders>
            <w:noWrap/>
            <w:vAlign w:val="center"/>
          </w:tcPr>
          <w:p w14:paraId="2E029F9E" w14:textId="77777777" w:rsidR="004B624E" w:rsidRPr="00F979D8" w:rsidRDefault="00000000" w:rsidP="002E62EB">
            <w:pPr>
              <w:keepNext/>
              <w:rPr>
                <w:b/>
              </w:rPr>
            </w:pPr>
            <w:r w:rsidRPr="00F979D8">
              <w:rPr>
                <w:b/>
              </w:rPr>
              <w:t>WHS</w:t>
            </w:r>
          </w:p>
        </w:tc>
        <w:tc>
          <w:tcPr>
            <w:tcW w:w="7460" w:type="dxa"/>
            <w:tcBorders>
              <w:top w:val="nil"/>
              <w:left w:val="nil"/>
              <w:bottom w:val="single" w:sz="4" w:space="0" w:color="auto"/>
              <w:right w:val="single" w:sz="4" w:space="0" w:color="auto"/>
            </w:tcBorders>
            <w:vAlign w:val="center"/>
          </w:tcPr>
          <w:p w14:paraId="35B22C31" w14:textId="77777777" w:rsidR="004B624E" w:rsidRPr="00F979D8" w:rsidRDefault="00000000" w:rsidP="002E62EB">
            <w:r>
              <w:t xml:space="preserve">Work Health and Safety. </w:t>
            </w:r>
            <w:proofErr w:type="gramStart"/>
            <w:r>
              <w:t>Also</w:t>
            </w:r>
            <w:proofErr w:type="gramEnd"/>
            <w:r>
              <w:t xml:space="preserve"> can be a reference to the NT </w:t>
            </w:r>
            <w:r w:rsidRPr="00242D50">
              <w:rPr>
                <w:i/>
              </w:rPr>
              <w:t>Work Health and Safety (National Uniform Legislation) Act 2011</w:t>
            </w:r>
            <w:r>
              <w:t xml:space="preserve"> and its Regulations 2011 and their companion Codes of Practice (NT and Commonwealth).</w:t>
            </w:r>
          </w:p>
        </w:tc>
      </w:tr>
      <w:tr w:rsidR="009838DF" w14:paraId="6EF01A9B" w14:textId="77777777" w:rsidTr="002E62EB">
        <w:trPr>
          <w:cantSplit/>
          <w:trHeight w:val="600"/>
        </w:trPr>
        <w:tc>
          <w:tcPr>
            <w:tcW w:w="2467" w:type="dxa"/>
            <w:tcBorders>
              <w:top w:val="nil"/>
              <w:left w:val="single" w:sz="4" w:space="0" w:color="auto"/>
              <w:bottom w:val="single" w:sz="4" w:space="0" w:color="auto"/>
              <w:right w:val="single" w:sz="4" w:space="0" w:color="auto"/>
            </w:tcBorders>
            <w:noWrap/>
            <w:vAlign w:val="center"/>
            <w:hideMark/>
          </w:tcPr>
          <w:p w14:paraId="77D7019C" w14:textId="77777777" w:rsidR="004B624E" w:rsidRPr="00FC4EF7" w:rsidRDefault="00000000" w:rsidP="002E62EB">
            <w:pPr>
              <w:rPr>
                <w:rFonts w:cs="Arial"/>
                <w:b/>
                <w:bCs/>
                <w:color w:val="000000"/>
              </w:rPr>
            </w:pPr>
            <w:r w:rsidRPr="00FC4EF7">
              <w:rPr>
                <w:rFonts w:cs="Arial"/>
                <w:b/>
                <w:bCs/>
                <w:color w:val="000000"/>
              </w:rPr>
              <w:t>Witness Point</w:t>
            </w:r>
          </w:p>
        </w:tc>
        <w:tc>
          <w:tcPr>
            <w:tcW w:w="7460" w:type="dxa"/>
            <w:tcBorders>
              <w:top w:val="nil"/>
              <w:left w:val="nil"/>
              <w:bottom w:val="single" w:sz="4" w:space="0" w:color="auto"/>
              <w:right w:val="single" w:sz="4" w:space="0" w:color="auto"/>
            </w:tcBorders>
            <w:vAlign w:val="center"/>
            <w:hideMark/>
          </w:tcPr>
          <w:p w14:paraId="0E65B57C" w14:textId="77777777" w:rsidR="004B624E" w:rsidRPr="00FC4EF7" w:rsidRDefault="00000000" w:rsidP="002E62EB">
            <w:pPr>
              <w:rPr>
                <w:rFonts w:cs="Arial"/>
                <w:color w:val="000000"/>
              </w:rPr>
            </w:pPr>
            <w:r w:rsidRPr="00FC4EF7">
              <w:rPr>
                <w:rFonts w:cs="Arial"/>
                <w:color w:val="000000"/>
              </w:rPr>
              <w:t>Give the Superintendent sufficient prior notice, in writing, of an action so that that part of the works may be inspected.</w:t>
            </w:r>
          </w:p>
        </w:tc>
      </w:tr>
      <w:tr w:rsidR="009838DF" w14:paraId="19BD4931" w14:textId="77777777" w:rsidTr="002E62EB">
        <w:trPr>
          <w:cantSplit/>
          <w:trHeight w:val="300"/>
        </w:trPr>
        <w:tc>
          <w:tcPr>
            <w:tcW w:w="2467" w:type="dxa"/>
            <w:tcBorders>
              <w:top w:val="nil"/>
              <w:left w:val="single" w:sz="4" w:space="0" w:color="auto"/>
              <w:bottom w:val="single" w:sz="4" w:space="0" w:color="auto"/>
              <w:right w:val="single" w:sz="4" w:space="0" w:color="auto"/>
            </w:tcBorders>
            <w:noWrap/>
            <w:vAlign w:val="center"/>
            <w:hideMark/>
          </w:tcPr>
          <w:p w14:paraId="0C398DDE" w14:textId="77777777" w:rsidR="004B624E" w:rsidRPr="00FC4EF7" w:rsidRDefault="00000000" w:rsidP="002E62EB">
            <w:pPr>
              <w:rPr>
                <w:rFonts w:cs="Arial"/>
                <w:b/>
                <w:bCs/>
                <w:color w:val="000000"/>
              </w:rPr>
            </w:pPr>
            <w:r w:rsidRPr="00FC4EF7">
              <w:rPr>
                <w:rFonts w:cs="Arial"/>
                <w:b/>
                <w:bCs/>
                <w:color w:val="000000"/>
              </w:rPr>
              <w:t>Working Day</w:t>
            </w:r>
          </w:p>
        </w:tc>
        <w:tc>
          <w:tcPr>
            <w:tcW w:w="7460" w:type="dxa"/>
            <w:tcBorders>
              <w:top w:val="nil"/>
              <w:left w:val="nil"/>
              <w:bottom w:val="single" w:sz="4" w:space="0" w:color="auto"/>
              <w:right w:val="single" w:sz="4" w:space="0" w:color="auto"/>
            </w:tcBorders>
            <w:vAlign w:val="center"/>
            <w:hideMark/>
          </w:tcPr>
          <w:p w14:paraId="1704444F" w14:textId="77777777" w:rsidR="004B624E" w:rsidRPr="00FC4EF7" w:rsidRDefault="00000000" w:rsidP="002E62EB">
            <w:pPr>
              <w:rPr>
                <w:rFonts w:cs="Arial"/>
                <w:color w:val="000000"/>
              </w:rPr>
            </w:pPr>
            <w:r w:rsidRPr="00FC4EF7">
              <w:rPr>
                <w:rFonts w:cs="Arial"/>
                <w:color w:val="000000"/>
              </w:rPr>
              <w:t xml:space="preserve">Means the same as </w:t>
            </w:r>
            <w:r w:rsidRPr="00F979D8">
              <w:rPr>
                <w:rFonts w:cs="Arial"/>
                <w:b/>
                <w:color w:val="000000"/>
              </w:rPr>
              <w:t>Day</w:t>
            </w:r>
            <w:r w:rsidRPr="00FC4EF7">
              <w:rPr>
                <w:rFonts w:cs="Arial"/>
                <w:color w:val="000000"/>
              </w:rPr>
              <w:t>.</w:t>
            </w:r>
          </w:p>
        </w:tc>
      </w:tr>
      <w:tr w:rsidR="009838DF" w14:paraId="6F5BA848" w14:textId="77777777" w:rsidTr="002E62EB">
        <w:trPr>
          <w:cantSplit/>
          <w:trHeight w:val="300"/>
        </w:trPr>
        <w:tc>
          <w:tcPr>
            <w:tcW w:w="2467" w:type="dxa"/>
            <w:tcBorders>
              <w:top w:val="nil"/>
              <w:left w:val="single" w:sz="4" w:space="0" w:color="auto"/>
              <w:bottom w:val="single" w:sz="4" w:space="0" w:color="auto"/>
              <w:right w:val="single" w:sz="4" w:space="0" w:color="auto"/>
            </w:tcBorders>
            <w:noWrap/>
            <w:vAlign w:val="center"/>
            <w:hideMark/>
          </w:tcPr>
          <w:p w14:paraId="0DADA303" w14:textId="77777777" w:rsidR="004B624E" w:rsidRPr="00FC4EF7" w:rsidRDefault="00000000" w:rsidP="002E62EB">
            <w:pPr>
              <w:rPr>
                <w:rFonts w:cs="Arial"/>
                <w:b/>
                <w:bCs/>
                <w:color w:val="000000"/>
              </w:rPr>
            </w:pPr>
            <w:r w:rsidRPr="00FC4EF7">
              <w:rPr>
                <w:rFonts w:cs="Arial"/>
                <w:b/>
                <w:bCs/>
                <w:color w:val="000000"/>
              </w:rPr>
              <w:t>Working Hours</w:t>
            </w:r>
          </w:p>
        </w:tc>
        <w:tc>
          <w:tcPr>
            <w:tcW w:w="7460" w:type="dxa"/>
            <w:tcBorders>
              <w:top w:val="nil"/>
              <w:left w:val="nil"/>
              <w:bottom w:val="single" w:sz="4" w:space="0" w:color="auto"/>
              <w:right w:val="single" w:sz="4" w:space="0" w:color="auto"/>
            </w:tcBorders>
            <w:vAlign w:val="center"/>
            <w:hideMark/>
          </w:tcPr>
          <w:p w14:paraId="59536522" w14:textId="77777777" w:rsidR="004B624E" w:rsidRPr="00FC4EF7" w:rsidRDefault="00000000" w:rsidP="002E62EB">
            <w:pPr>
              <w:rPr>
                <w:rFonts w:cs="Arial"/>
                <w:color w:val="000000"/>
              </w:rPr>
            </w:pPr>
            <w:r w:rsidRPr="00FC4EF7">
              <w:rPr>
                <w:rFonts w:cs="Arial"/>
                <w:color w:val="000000"/>
              </w:rPr>
              <w:t>Means the hours, on a working day, from 8am to 4.30pm.</w:t>
            </w:r>
          </w:p>
        </w:tc>
      </w:tr>
      <w:tr w:rsidR="009838DF" w14:paraId="4823C116" w14:textId="77777777" w:rsidTr="002E62EB">
        <w:trPr>
          <w:cantSplit/>
          <w:trHeight w:val="300"/>
        </w:trPr>
        <w:tc>
          <w:tcPr>
            <w:tcW w:w="2467" w:type="dxa"/>
            <w:tcBorders>
              <w:top w:val="nil"/>
              <w:left w:val="single" w:sz="4" w:space="0" w:color="auto"/>
              <w:bottom w:val="single" w:sz="4" w:space="0" w:color="auto"/>
              <w:right w:val="single" w:sz="4" w:space="0" w:color="auto"/>
            </w:tcBorders>
            <w:noWrap/>
            <w:vAlign w:val="center"/>
            <w:hideMark/>
          </w:tcPr>
          <w:p w14:paraId="2A53D7AE" w14:textId="77777777" w:rsidR="004B624E" w:rsidRPr="00FC4EF7" w:rsidRDefault="00000000" w:rsidP="002E62EB">
            <w:pPr>
              <w:rPr>
                <w:rFonts w:cs="Arial"/>
                <w:b/>
                <w:bCs/>
                <w:color w:val="000000"/>
              </w:rPr>
            </w:pPr>
            <w:r w:rsidRPr="00FC4EF7">
              <w:rPr>
                <w:rFonts w:cs="Arial"/>
                <w:b/>
                <w:bCs/>
                <w:color w:val="000000"/>
              </w:rPr>
              <w:t>Works As Executed</w:t>
            </w:r>
          </w:p>
        </w:tc>
        <w:tc>
          <w:tcPr>
            <w:tcW w:w="7460" w:type="dxa"/>
            <w:tcBorders>
              <w:top w:val="nil"/>
              <w:left w:val="nil"/>
              <w:bottom w:val="single" w:sz="4" w:space="0" w:color="auto"/>
              <w:right w:val="single" w:sz="4" w:space="0" w:color="auto"/>
            </w:tcBorders>
            <w:noWrap/>
            <w:vAlign w:val="center"/>
            <w:hideMark/>
          </w:tcPr>
          <w:p w14:paraId="6D85FC0F" w14:textId="77777777" w:rsidR="004B624E" w:rsidRPr="00FC4EF7" w:rsidRDefault="00000000" w:rsidP="002E62EB">
            <w:pPr>
              <w:rPr>
                <w:rFonts w:cs="Arial"/>
                <w:color w:val="000000"/>
              </w:rPr>
            </w:pPr>
            <w:r w:rsidRPr="00FC4EF7">
              <w:rPr>
                <w:rFonts w:cs="Arial"/>
                <w:color w:val="000000"/>
              </w:rPr>
              <w:t xml:space="preserve">Has the same meaning as </w:t>
            </w:r>
            <w:proofErr w:type="spellStart"/>
            <w:r w:rsidRPr="00FC4EF7">
              <w:rPr>
                <w:rFonts w:cs="Arial"/>
                <w:b/>
                <w:bCs/>
                <w:color w:val="000000"/>
              </w:rPr>
              <w:t>As</w:t>
            </w:r>
            <w:proofErr w:type="spellEnd"/>
            <w:r w:rsidRPr="00FC4EF7">
              <w:rPr>
                <w:rFonts w:cs="Arial"/>
                <w:b/>
                <w:bCs/>
                <w:color w:val="000000"/>
              </w:rPr>
              <w:t xml:space="preserve"> Constructed</w:t>
            </w:r>
            <w:r w:rsidRPr="00FC4EF7">
              <w:rPr>
                <w:rFonts w:cs="Arial"/>
                <w:color w:val="000000"/>
              </w:rPr>
              <w:t>.</w:t>
            </w:r>
          </w:p>
        </w:tc>
      </w:tr>
      <w:tr w:rsidR="009838DF" w14:paraId="7024550D" w14:textId="77777777" w:rsidTr="002E62EB">
        <w:trPr>
          <w:cantSplit/>
          <w:trHeight w:val="300"/>
        </w:trPr>
        <w:tc>
          <w:tcPr>
            <w:tcW w:w="2467" w:type="dxa"/>
            <w:tcBorders>
              <w:top w:val="single" w:sz="4" w:space="0" w:color="auto"/>
              <w:left w:val="single" w:sz="4" w:space="0" w:color="auto"/>
              <w:bottom w:val="single" w:sz="4" w:space="0" w:color="auto"/>
              <w:right w:val="single" w:sz="4" w:space="0" w:color="auto"/>
            </w:tcBorders>
            <w:noWrap/>
            <w:vAlign w:val="center"/>
          </w:tcPr>
          <w:p w14:paraId="1EB349BA" w14:textId="77777777" w:rsidR="004B624E" w:rsidRPr="00FC4EF7" w:rsidRDefault="00000000" w:rsidP="002E62EB">
            <w:pPr>
              <w:rPr>
                <w:rFonts w:cs="Arial"/>
                <w:b/>
                <w:bCs/>
                <w:color w:val="000000"/>
              </w:rPr>
            </w:pPr>
            <w:r>
              <w:rPr>
                <w:rFonts w:cs="Arial"/>
                <w:b/>
                <w:bCs/>
                <w:color w:val="000000"/>
              </w:rPr>
              <w:t>WMB</w:t>
            </w:r>
          </w:p>
        </w:tc>
        <w:tc>
          <w:tcPr>
            <w:tcW w:w="7460" w:type="dxa"/>
            <w:tcBorders>
              <w:top w:val="single" w:sz="4" w:space="0" w:color="auto"/>
              <w:left w:val="nil"/>
              <w:bottom w:val="single" w:sz="4" w:space="0" w:color="auto"/>
              <w:right w:val="single" w:sz="4" w:space="0" w:color="auto"/>
            </w:tcBorders>
            <w:noWrap/>
            <w:vAlign w:val="center"/>
          </w:tcPr>
          <w:p w14:paraId="5F202B27" w14:textId="77777777" w:rsidR="004B624E" w:rsidRPr="00FC4EF7" w:rsidRDefault="00000000" w:rsidP="002E62EB">
            <w:pPr>
              <w:rPr>
                <w:rFonts w:cs="Arial"/>
                <w:color w:val="000000"/>
              </w:rPr>
            </w:pPr>
            <w:r w:rsidRPr="006A029A">
              <w:t>Weeds Management Branch, a di</w:t>
            </w:r>
            <w:r>
              <w:t>vision of DEPWS (formerly DENR).</w:t>
            </w:r>
          </w:p>
        </w:tc>
      </w:tr>
      <w:tr w:rsidR="009838DF" w14:paraId="74EB4B96" w14:textId="77777777" w:rsidTr="002E62EB">
        <w:trPr>
          <w:cantSplit/>
          <w:trHeight w:val="300"/>
        </w:trPr>
        <w:tc>
          <w:tcPr>
            <w:tcW w:w="2467" w:type="dxa"/>
            <w:tcBorders>
              <w:top w:val="single" w:sz="4" w:space="0" w:color="auto"/>
              <w:left w:val="single" w:sz="4" w:space="0" w:color="auto"/>
              <w:bottom w:val="single" w:sz="4" w:space="0" w:color="auto"/>
              <w:right w:val="single" w:sz="4" w:space="0" w:color="auto"/>
            </w:tcBorders>
            <w:noWrap/>
            <w:vAlign w:val="center"/>
          </w:tcPr>
          <w:p w14:paraId="3CDFC46A" w14:textId="77777777" w:rsidR="004B624E" w:rsidRPr="00FC4EF7" w:rsidRDefault="00000000" w:rsidP="002E62EB">
            <w:pPr>
              <w:keepNext/>
              <w:rPr>
                <w:rFonts w:cs="Arial"/>
                <w:b/>
                <w:bCs/>
                <w:color w:val="000000"/>
              </w:rPr>
            </w:pPr>
            <w:r w:rsidRPr="00F979D8">
              <w:rPr>
                <w:b/>
              </w:rPr>
              <w:t xml:space="preserve">You and </w:t>
            </w:r>
            <w:proofErr w:type="gramStart"/>
            <w:r w:rsidRPr="00F979D8">
              <w:rPr>
                <w:b/>
              </w:rPr>
              <w:t>Your</w:t>
            </w:r>
            <w:proofErr w:type="gramEnd"/>
          </w:p>
        </w:tc>
        <w:tc>
          <w:tcPr>
            <w:tcW w:w="7460" w:type="dxa"/>
            <w:tcBorders>
              <w:top w:val="single" w:sz="4" w:space="0" w:color="auto"/>
              <w:left w:val="nil"/>
              <w:bottom w:val="single" w:sz="4" w:space="0" w:color="auto"/>
              <w:right w:val="single" w:sz="4" w:space="0" w:color="auto"/>
            </w:tcBorders>
            <w:noWrap/>
            <w:vAlign w:val="center"/>
          </w:tcPr>
          <w:p w14:paraId="6F7EF78A" w14:textId="77777777" w:rsidR="004B624E" w:rsidRPr="00F979D8" w:rsidRDefault="00000000" w:rsidP="002E62EB">
            <w:r>
              <w:t>Indicative of the Contractor, any Sub-Contractor engaged to provide services under this contract, and any personnel engaged by either to provide services under this contract.</w:t>
            </w:r>
          </w:p>
        </w:tc>
      </w:tr>
    </w:tbl>
    <w:p w14:paraId="01BFAD69" w14:textId="77777777" w:rsidR="004B624E" w:rsidRPr="006476B1" w:rsidRDefault="004B624E" w:rsidP="004B624E"/>
    <w:p w14:paraId="316C489F" w14:textId="77777777" w:rsidR="004B624E" w:rsidRPr="000D1C11" w:rsidRDefault="00000000" w:rsidP="004B624E">
      <w:pPr>
        <w:pStyle w:val="Heading2"/>
        <w:ind w:left="612" w:hanging="612"/>
      </w:pPr>
      <w:r w:rsidRPr="000D1C11">
        <w:lastRenderedPageBreak/>
        <w:t>The Conditions of Tender and Conditions of Contract</w:t>
      </w:r>
    </w:p>
    <w:p w14:paraId="222ACD70" w14:textId="77777777" w:rsidR="004B624E" w:rsidRDefault="00000000" w:rsidP="004B624E">
      <w:r w:rsidRPr="006476B1">
        <w:t>The Conditions of Tender and the Conditions of Contract contain additional requirements which apply to works carried out under any contract awarded by NT Government, including any works carried out using this specification.</w:t>
      </w:r>
    </w:p>
    <w:p w14:paraId="5F180BB7" w14:textId="77777777" w:rsidR="004B624E" w:rsidRDefault="00000000" w:rsidP="004B624E">
      <w:pPr>
        <w:pStyle w:val="Heading2"/>
      </w:pPr>
      <w:r>
        <w:t>Sub-surface investigations before excavating</w:t>
      </w:r>
    </w:p>
    <w:p w14:paraId="38865701" w14:textId="77777777" w:rsidR="004B624E" w:rsidRDefault="00000000" w:rsidP="004B624E">
      <w:r>
        <w:t xml:space="preserve">Before undertaking excavation works contact Before You Dig Australia (BYDA) via </w:t>
      </w:r>
      <w:hyperlink r:id="rId39" w:history="1">
        <w:r w:rsidR="004B624E" w:rsidRPr="00274F16">
          <w:rPr>
            <w:rStyle w:val="Hyperlink"/>
          </w:rPr>
          <w:t>https://www.byda.com.au/</w:t>
        </w:r>
      </w:hyperlink>
      <w:r>
        <w:t xml:space="preserve"> to determine if there are sub-surface services or installations in the proposed excavation area.</w:t>
      </w:r>
    </w:p>
    <w:p w14:paraId="14C48DF1" w14:textId="77777777" w:rsidR="004B624E" w:rsidRDefault="00000000" w:rsidP="004B624E">
      <w:r>
        <w:t>Before undertaking excavation works undertake inspection using ground penetrating radar or similar equipment to accurately locate sub-surface services or installations, including any which are not shown on the BYDA reports.</w:t>
      </w:r>
    </w:p>
    <w:p w14:paraId="53862274" w14:textId="77777777" w:rsidR="004B624E" w:rsidRPr="00C74772" w:rsidRDefault="00000000" w:rsidP="004B624E">
      <w:pPr>
        <w:rPr>
          <w:lang w:val="en-US"/>
        </w:rPr>
      </w:pPr>
      <w:r>
        <w:t xml:space="preserve">If excavation works are to be carried out </w:t>
      </w:r>
      <w:proofErr w:type="gramStart"/>
      <w:r>
        <w:t>in close proximity to</w:t>
      </w:r>
      <w:proofErr w:type="gramEnd"/>
      <w:r>
        <w:t xml:space="preserve"> sub-surface services or installations use excavation methods which will not damage the services or </w:t>
      </w:r>
      <w:proofErr w:type="gramStart"/>
      <w:r>
        <w:t>installations, and</w:t>
      </w:r>
      <w:proofErr w:type="gramEnd"/>
      <w:r>
        <w:t xml:space="preserve"> are safe for workers. Hand digging a safe distance from electric power cables and from gas pipelines, or water jetting methods might be suitable. Ensure these activities are carried out at safe distances from dangerous or critical infrastructure, such as, but not limited to, power cables, gas pipelines, telecommunications cables, water pipes, and sewer pipes.</w:t>
      </w:r>
    </w:p>
    <w:p w14:paraId="5BE4960E" w14:textId="77777777" w:rsidR="004B624E" w:rsidRPr="000D1C11" w:rsidRDefault="00000000" w:rsidP="004B624E">
      <w:pPr>
        <w:pStyle w:val="Heading2"/>
        <w:ind w:left="612" w:hanging="612"/>
      </w:pPr>
      <w:r>
        <w:t>Price Adjustments – Fuel Costs – Rise and Fall</w:t>
      </w:r>
    </w:p>
    <w:p w14:paraId="6B5D6FB9" w14:textId="77777777" w:rsidR="004B624E" w:rsidRDefault="00000000" w:rsidP="004B624E">
      <w:r>
        <w:t>a) GENERAL</w:t>
      </w:r>
    </w:p>
    <w:p w14:paraId="7A9407D6" w14:textId="77777777" w:rsidR="004B624E" w:rsidRDefault="00000000" w:rsidP="004B624E">
      <w:r>
        <w:t>Adjustments for Rise and Fall will not be made for any other part of the work or supply of materials under the Contract unless specifically provided.</w:t>
      </w:r>
    </w:p>
    <w:p w14:paraId="1BFD91DC" w14:textId="77777777" w:rsidR="004B624E" w:rsidRDefault="00000000" w:rsidP="004B624E">
      <w:r>
        <w:t>Price adjustment (Rise and Fall) will apply from the closing date of the RFT. There shall be no retrospective adjustment of the Contract Rates.</w:t>
      </w:r>
    </w:p>
    <w:p w14:paraId="69D154CD" w14:textId="77777777" w:rsidR="004B624E" w:rsidRDefault="00000000" w:rsidP="004B624E">
      <w:r>
        <w:t>The Australian Bureau of Statistics quarters, for statistical purposes end in March, June, September and December and the official figures are published approximately 5 weeks after the end of each quarter.</w:t>
      </w:r>
    </w:p>
    <w:p w14:paraId="1EAF18F0" w14:textId="77777777" w:rsidR="004B624E" w:rsidRDefault="00000000" w:rsidP="004B624E">
      <w:r>
        <w:t>Rise and Fall payments in respect of fuel are to be calculated and processed once per quarter, in the manner and based on the calculations described below, calculated by reference to the cumulative value of the Contractor’s monthly invoices from the previous quarter.</w:t>
      </w:r>
    </w:p>
    <w:p w14:paraId="3E5C6835" w14:textId="77777777" w:rsidR="004B624E" w:rsidRDefault="00000000" w:rsidP="004B624E">
      <w:r>
        <w:t>b) FUEL RISE AND FALL – CLAIMS AND INVOICING</w:t>
      </w:r>
    </w:p>
    <w:p w14:paraId="7A169BDB" w14:textId="77777777" w:rsidR="004B624E" w:rsidRDefault="00000000" w:rsidP="004B624E">
      <w:r>
        <w:t>The Rise or Fall amount may be calculated by either the Principal or the Contractor and a variation issued by either the Principal or Contractor within fourteen (14) days of the published official figures becoming available.</w:t>
      </w:r>
    </w:p>
    <w:p w14:paraId="50662242" w14:textId="77777777" w:rsidR="004B624E" w:rsidRDefault="00000000" w:rsidP="004B624E">
      <w:r>
        <w:t xml:space="preserve">The ABS catalogues and figures are available from </w:t>
      </w:r>
      <w:hyperlink r:id="rId40" w:history="1">
        <w:r w:rsidR="004B624E" w:rsidRPr="00FE5731">
          <w:rPr>
            <w:rStyle w:val="Hyperlink"/>
          </w:rPr>
          <w:t>www.abs.gov.au</w:t>
        </w:r>
      </w:hyperlink>
      <w:r>
        <w:t xml:space="preserve"> or by telephoning 1300 135 070 and selecting option 2.</w:t>
      </w:r>
    </w:p>
    <w:p w14:paraId="793D27FF" w14:textId="77777777" w:rsidR="004B624E" w:rsidRDefault="00000000" w:rsidP="004B624E">
      <w:r>
        <w:t>c) BASIS OF ADJUSTMENT</w:t>
      </w:r>
    </w:p>
    <w:p w14:paraId="3A3462AA" w14:textId="77777777" w:rsidR="004B624E" w:rsidRDefault="00000000">
      <w:pPr>
        <w:pStyle w:val="ListParagraph"/>
        <w:numPr>
          <w:ilvl w:val="0"/>
          <w:numId w:val="15"/>
        </w:numPr>
      </w:pPr>
      <w:r>
        <w:t>Price Adjustment for Fuel will be calculated on the amount which is 10% of the total cumulative value of the Works claimed in the valid monthly invoices comprising each quarter ending 31 March, 30 June, 30 September and 31 December; and</w:t>
      </w:r>
    </w:p>
    <w:p w14:paraId="06B9E582" w14:textId="77777777" w:rsidR="004B624E" w:rsidRDefault="00000000">
      <w:pPr>
        <w:pStyle w:val="ListParagraph"/>
        <w:numPr>
          <w:ilvl w:val="0"/>
          <w:numId w:val="15"/>
        </w:numPr>
      </w:pPr>
      <w:r>
        <w:t>multiplied by the Rise or Fall Percentage.</w:t>
      </w:r>
    </w:p>
    <w:p w14:paraId="24A66639" w14:textId="77777777" w:rsidR="004B624E" w:rsidRDefault="00000000" w:rsidP="004B624E">
      <w:r>
        <w:t>For the purposes of the above calculation, the Rise or Fall Percentage is:</w:t>
      </w:r>
    </w:p>
    <w:p w14:paraId="1EAC62D0" w14:textId="77777777" w:rsidR="004B624E" w:rsidRDefault="00000000" w:rsidP="004B624E">
      <w:r>
        <w:t>Rise or Fall Percentage = (</w:t>
      </w:r>
      <w:proofErr w:type="spellStart"/>
      <w:r>
        <w:t>Fn</w:t>
      </w:r>
      <w:proofErr w:type="spellEnd"/>
      <w:r>
        <w:t xml:space="preserve"> – Fo) / Fo</w:t>
      </w:r>
    </w:p>
    <w:p w14:paraId="565791B0" w14:textId="77777777" w:rsidR="004B624E" w:rsidRDefault="00000000" w:rsidP="004B624E">
      <w:r>
        <w:t>Note: “</w:t>
      </w:r>
      <w:proofErr w:type="gramStart"/>
      <w:r>
        <w:t>-“ means</w:t>
      </w:r>
      <w:proofErr w:type="gramEnd"/>
      <w:r>
        <w:t xml:space="preserve"> subtract, “/” means divide by the value following the symbol, calculation in the brackets to be performed first.</w:t>
      </w:r>
    </w:p>
    <w:p w14:paraId="787CFBC1" w14:textId="77777777" w:rsidR="004B624E" w:rsidRDefault="00000000" w:rsidP="004B624E">
      <w:r>
        <w:t>whereby,</w:t>
      </w:r>
    </w:p>
    <w:p w14:paraId="6DD30DC0" w14:textId="77777777" w:rsidR="004B624E" w:rsidRDefault="00000000" w:rsidP="004B624E">
      <w:proofErr w:type="spellStart"/>
      <w:r>
        <w:lastRenderedPageBreak/>
        <w:t>Fn</w:t>
      </w:r>
      <w:proofErr w:type="spellEnd"/>
      <w:r>
        <w:t xml:space="preserve"> = Current petroleum index number from ABS catalogue No 6427.0, Table 13 – Index Numbers; Petroleum and coal products – Series ID A3343978L.</w:t>
      </w:r>
    </w:p>
    <w:p w14:paraId="54C37BA8" w14:textId="77777777" w:rsidR="004B624E" w:rsidRDefault="00000000" w:rsidP="004B624E">
      <w:r>
        <w:t>Fo = Base petroleum index number from ABS catalogue No 6427.0, Table 13 – Index Numbers; Petroleum and coal products – Series ID A3343978L.</w:t>
      </w:r>
    </w:p>
    <w:p w14:paraId="6A6BAE13" w14:textId="77777777" w:rsidR="004B624E" w:rsidRDefault="00000000" w:rsidP="004B624E">
      <w:r>
        <w:t>For the purposes of the calculation:</w:t>
      </w:r>
    </w:p>
    <w:p w14:paraId="40020B22" w14:textId="77777777" w:rsidR="004B624E" w:rsidRDefault="00000000">
      <w:pPr>
        <w:pStyle w:val="ListParagraph"/>
        <w:numPr>
          <w:ilvl w:val="0"/>
          <w:numId w:val="20"/>
        </w:numPr>
        <w:spacing w:after="200"/>
        <w:contextualSpacing/>
      </w:pPr>
      <w:r w:rsidRPr="00047F3E">
        <w:t>the Fo base petroleum index number is the index number published</w:t>
      </w:r>
      <w:r>
        <w:t xml:space="preserve"> for the quarter</w:t>
      </w:r>
      <w:r w:rsidRPr="00047F3E">
        <w:t xml:space="preserve"> </w:t>
      </w:r>
      <w:r>
        <w:t>that</w:t>
      </w:r>
      <w:r w:rsidRPr="00047F3E">
        <w:t xml:space="preserve"> the closing date of the RFT</w:t>
      </w:r>
      <w:r>
        <w:t xml:space="preserve"> falls in.</w:t>
      </w:r>
    </w:p>
    <w:p w14:paraId="2971F756" w14:textId="77777777" w:rsidR="004B624E" w:rsidRDefault="00000000">
      <w:pPr>
        <w:pStyle w:val="ListParagraph"/>
        <w:numPr>
          <w:ilvl w:val="0"/>
          <w:numId w:val="20"/>
        </w:numPr>
        <w:spacing w:after="200"/>
        <w:contextualSpacing/>
      </w:pPr>
      <w:r>
        <w:t xml:space="preserve">the </w:t>
      </w:r>
      <w:proofErr w:type="spellStart"/>
      <w:r>
        <w:t>Fn</w:t>
      </w:r>
      <w:proofErr w:type="spellEnd"/>
      <w:r>
        <w:t xml:space="preserve"> current petroleum index number is the index number published for the quarter that the price adjustment is applicable to. </w:t>
      </w:r>
    </w:p>
    <w:p w14:paraId="142A6BDF" w14:textId="77777777" w:rsidR="004B624E" w:rsidRDefault="00000000" w:rsidP="004B624E">
      <w:r>
        <w:t>For the purposes of the above calculation, however, where a claim is made for works performed subsequent to the Date for Practical Completion or to the Date for Practical Completion for any Separable Part, the amount for Rise and Fall will be calculated using the Rise and Fall percentage applicable as at the Date for Practical Completion or to the Date for Practical Completion for any Separable Part.</w:t>
      </w:r>
    </w:p>
    <w:p w14:paraId="3A790462" w14:textId="77777777" w:rsidR="004B624E" w:rsidRDefault="00000000" w:rsidP="004B624E">
      <w:r>
        <w:t>d) PRICE ADJUSTMENT ON ADDITIONAL WORKS</w:t>
      </w:r>
    </w:p>
    <w:p w14:paraId="4FA9EA2F" w14:textId="77777777" w:rsidR="004B624E" w:rsidRDefault="00000000" w:rsidP="004B624E">
      <w:r>
        <w:t>Where the Contractor, at the request of the Superintendent, submits a variation for any works where the Superintendent determines that the rates included in a Priced Bill of Quantities, Schedule of Rates or schedule of prices, do not apply to a variation, the rate or price payable for the variation shall be determined by agreement between the Contractor and the Superintendent. Where the Superintendent subsequently orders such works to be executed by the Contractor as extra works at such rate or rates, then an amount for rise and fall for fuel for any such work carried out on or before the date of practical completion shall be calculated with the following adjustment:</w:t>
      </w:r>
    </w:p>
    <w:p w14:paraId="4489EAF6" w14:textId="77777777" w:rsidR="004B624E" w:rsidRDefault="00000000" w:rsidP="004B624E">
      <w:pPr>
        <w:ind w:left="720"/>
      </w:pPr>
      <w:r>
        <w:t xml:space="preserve">the words “the quarter in which the Contractor submitted the rate or rates”, will be substituted for the words: </w:t>
      </w:r>
      <w:proofErr w:type="gramStart"/>
      <w:r>
        <w:t>“ published</w:t>
      </w:r>
      <w:proofErr w:type="gramEnd"/>
      <w:r>
        <w:t xml:space="preserve"> for the quarter that the closing date of the RFT falls in.” in the definition of the term Fo</w:t>
      </w:r>
    </w:p>
    <w:p w14:paraId="7A07A9B1" w14:textId="77777777" w:rsidR="004B624E" w:rsidRDefault="00000000" w:rsidP="004B624E">
      <w:r>
        <w:t>e) PAYMENTS NOT SUBJECT TO RISE AND FALL ADJUSTMENTS</w:t>
      </w:r>
    </w:p>
    <w:p w14:paraId="1305F2B3" w14:textId="77777777" w:rsidR="004B624E" w:rsidRDefault="00000000" w:rsidP="004B624E">
      <w:r>
        <w:t>Payments made to the Contractor in respect of the following items will not be adjusted in accordance with this section:</w:t>
      </w:r>
    </w:p>
    <w:p w14:paraId="663C7931" w14:textId="77777777" w:rsidR="004B624E" w:rsidRDefault="00000000">
      <w:pPr>
        <w:pStyle w:val="ListParagraph"/>
        <w:numPr>
          <w:ilvl w:val="0"/>
          <w:numId w:val="19"/>
        </w:numPr>
      </w:pPr>
      <w:r>
        <w:t>any variations ordered by the Superintendent pursuant to the Contract, except where the variations so ordered are valued at rates lodged with the tender or at rates provided for additional works;</w:t>
      </w:r>
    </w:p>
    <w:p w14:paraId="39024789" w14:textId="77777777" w:rsidR="004B624E" w:rsidRDefault="00000000">
      <w:pPr>
        <w:pStyle w:val="ListParagraph"/>
        <w:numPr>
          <w:ilvl w:val="0"/>
          <w:numId w:val="19"/>
        </w:numPr>
      </w:pPr>
      <w:r>
        <w:t xml:space="preserve">items paid for under a Provisional </w:t>
      </w:r>
      <w:proofErr w:type="gramStart"/>
      <w:r>
        <w:t>Sum ;</w:t>
      </w:r>
      <w:proofErr w:type="gramEnd"/>
      <w:r>
        <w:t xml:space="preserve"> except </w:t>
      </w:r>
      <w:proofErr w:type="gramStart"/>
      <w:r>
        <w:t>where</w:t>
      </w:r>
      <w:proofErr w:type="gramEnd"/>
      <w:r>
        <w:t xml:space="preserve"> valued at rates lodged with the tender</w:t>
      </w:r>
    </w:p>
    <w:p w14:paraId="277F1A7A" w14:textId="77777777" w:rsidR="004B624E" w:rsidRPr="006476B1" w:rsidRDefault="00000000">
      <w:pPr>
        <w:pStyle w:val="ListParagraph"/>
        <w:numPr>
          <w:ilvl w:val="0"/>
          <w:numId w:val="19"/>
        </w:numPr>
      </w:pPr>
      <w:r>
        <w:t>payments made for rise and fall adjustments in accordance with this section</w:t>
      </w:r>
    </w:p>
    <w:p w14:paraId="52278DA4" w14:textId="77777777" w:rsidR="004B624E" w:rsidRPr="006476B1" w:rsidRDefault="00000000" w:rsidP="004B624E">
      <w:pPr>
        <w:pStyle w:val="Heading2"/>
        <w:ind w:left="612" w:hanging="612"/>
      </w:pPr>
      <w:r w:rsidRPr="006476B1">
        <w:t xml:space="preserve">Environmental Management </w:t>
      </w:r>
    </w:p>
    <w:p w14:paraId="5271A5D1" w14:textId="77777777" w:rsidR="004B624E" w:rsidRDefault="00000000" w:rsidP="004B624E">
      <w:pPr>
        <w:spacing w:after="0"/>
      </w:pPr>
      <w:r w:rsidRPr="000D1C11">
        <w:t xml:space="preserve">The Standard Specification for Environmental Management applies for all construction and demolition work for building and civil works carried out by or on behalf of the Northern Territory Government. The Standard Specification for Environmental Management takes precedence over this specification. A copy of that document is available </w:t>
      </w:r>
      <w:r>
        <w:t>via</w:t>
      </w:r>
      <w:r w:rsidRPr="000D1C11">
        <w:t>:</w:t>
      </w:r>
      <w:r>
        <w:t xml:space="preserve"> </w:t>
      </w:r>
      <w:hyperlink r:id="rId41" w:history="1">
        <w:r w:rsidR="004B624E" w:rsidRPr="00BC3E72">
          <w:rPr>
            <w:rStyle w:val="Hyperlink"/>
          </w:rPr>
          <w:t>https://dipl.nt.gov.au/industry/technical-standards-guidelines-and-specifications/technical-specifications</w:t>
        </w:r>
      </w:hyperlink>
      <w:r>
        <w:t xml:space="preserve"> .</w:t>
      </w:r>
    </w:p>
    <w:p w14:paraId="6CF32993" w14:textId="77777777" w:rsidR="004B624E" w:rsidRDefault="00000000" w:rsidP="004B624E">
      <w:pPr>
        <w:pStyle w:val="Heading3"/>
      </w:pPr>
      <w:r>
        <w:t>Preservation of Sites and Artefacts Cultural and Heritage Significance</w:t>
      </w:r>
    </w:p>
    <w:p w14:paraId="478EE6C3" w14:textId="77777777" w:rsidR="004B624E" w:rsidRDefault="00000000" w:rsidP="004B624E">
      <w:pPr>
        <w:spacing w:after="0"/>
      </w:pPr>
      <w:r>
        <w:t>Refer to the Standard Specification for Environmental Management.</w:t>
      </w:r>
    </w:p>
    <w:p w14:paraId="50379224" w14:textId="77777777" w:rsidR="004B624E" w:rsidRDefault="00000000" w:rsidP="004B624E">
      <w:pPr>
        <w:pStyle w:val="Heading3"/>
      </w:pPr>
      <w:r>
        <w:t>Contractor’s Environmental Management Plan</w:t>
      </w:r>
    </w:p>
    <w:p w14:paraId="7EEE5DF8" w14:textId="77777777" w:rsidR="004B624E" w:rsidRDefault="00000000" w:rsidP="004B624E">
      <w:pPr>
        <w:spacing w:after="0"/>
      </w:pPr>
      <w:r>
        <w:t>Refer to the Standard Specification for Environmental Management. Submission of the Contractor’s Environmental Management Plan is a Hold Point.</w:t>
      </w:r>
    </w:p>
    <w:p w14:paraId="1997ECB4" w14:textId="77777777" w:rsidR="004B624E" w:rsidRDefault="00000000" w:rsidP="004B624E">
      <w:pPr>
        <w:pStyle w:val="Heading2"/>
        <w:ind w:left="612" w:hanging="612"/>
      </w:pPr>
      <w:r>
        <w:lastRenderedPageBreak/>
        <w:t>Disposal of Waste</w:t>
      </w:r>
    </w:p>
    <w:p w14:paraId="746087BC" w14:textId="77777777" w:rsidR="004B624E" w:rsidRDefault="00000000" w:rsidP="004B624E">
      <w:pPr>
        <w:spacing w:after="0"/>
      </w:pPr>
      <w:r>
        <w:t>Dispose of waste of all types in a legal manner at a legal waste disposal site.</w:t>
      </w:r>
    </w:p>
    <w:p w14:paraId="3644290A" w14:textId="77777777" w:rsidR="004B624E" w:rsidRDefault="00000000" w:rsidP="004B624E">
      <w:pPr>
        <w:spacing w:after="0"/>
      </w:pPr>
      <w:r>
        <w:t>Obtain any permits required by the operator, and by the owner, of the waste disposal site.</w:t>
      </w:r>
    </w:p>
    <w:p w14:paraId="6FE73447" w14:textId="77777777" w:rsidR="004B624E" w:rsidRDefault="00000000" w:rsidP="004B624E">
      <w:pPr>
        <w:spacing w:after="0"/>
      </w:pPr>
      <w:r>
        <w:t>Pay all fees associated with the permits and the disposal of the waste.</w:t>
      </w:r>
    </w:p>
    <w:p w14:paraId="13CD8B38" w14:textId="77777777" w:rsidR="004B624E" w:rsidRPr="006476B1" w:rsidRDefault="00000000" w:rsidP="004B624E">
      <w:pPr>
        <w:pStyle w:val="Heading2"/>
        <w:ind w:left="612" w:hanging="612"/>
      </w:pPr>
      <w:r w:rsidRPr="006476B1">
        <w:t>Establishment</w:t>
      </w:r>
    </w:p>
    <w:p w14:paraId="4F62ADE6" w14:textId="77777777" w:rsidR="004B624E" w:rsidRPr="006476B1" w:rsidRDefault="00000000" w:rsidP="004B624E">
      <w:r w:rsidRPr="006476B1">
        <w:t>Allow in the tender for establishment on site, including, but not necessarily limited to, the following:</w:t>
      </w:r>
    </w:p>
    <w:p w14:paraId="17B62022" w14:textId="77777777" w:rsidR="004B624E" w:rsidRPr="006476B1" w:rsidRDefault="00000000" w:rsidP="004B624E">
      <w:r>
        <w:t>MOBILISATION:</w:t>
      </w:r>
    </w:p>
    <w:p w14:paraId="40FB6815" w14:textId="77777777" w:rsidR="004B624E" w:rsidRPr="006476B1" w:rsidRDefault="00000000" w:rsidP="004B624E">
      <w:r w:rsidRPr="006476B1">
        <w:t>Transportation and establishment on site, of all the requirements to complete the work.</w:t>
      </w:r>
    </w:p>
    <w:p w14:paraId="07D4BC28" w14:textId="77777777" w:rsidR="004B624E" w:rsidRPr="006476B1" w:rsidRDefault="00000000" w:rsidP="004B624E">
      <w:r>
        <w:t>DEMOBILISATION:</w:t>
      </w:r>
    </w:p>
    <w:p w14:paraId="07430BCC" w14:textId="77777777" w:rsidR="004B624E" w:rsidRPr="006476B1" w:rsidRDefault="00000000" w:rsidP="004B624E">
      <w:r w:rsidRPr="006476B1">
        <w:t>Removal and transportation from site of all temporary and construction facilities and equipment.</w:t>
      </w:r>
      <w:r>
        <w:t xml:space="preserve"> </w:t>
      </w:r>
      <w:r w:rsidRPr="006476B1">
        <w:t>Restoration of the site, on Practical Completion of the works, compatible with environs.</w:t>
      </w:r>
    </w:p>
    <w:p w14:paraId="32284C9B" w14:textId="77777777" w:rsidR="004B624E" w:rsidRPr="006476B1" w:rsidRDefault="00000000" w:rsidP="004B624E">
      <w:r>
        <w:t>ONGOING COSTS:</w:t>
      </w:r>
    </w:p>
    <w:p w14:paraId="4F0F9253" w14:textId="77777777" w:rsidR="004B624E" w:rsidRDefault="00000000" w:rsidP="004B624E">
      <w:r w:rsidRPr="006476B1">
        <w:t>All indirect costs associated with the contract.</w:t>
      </w:r>
      <w:r>
        <w:t xml:space="preserve"> </w:t>
      </w:r>
      <w:r w:rsidRPr="006476B1">
        <w:t>Provide, on request, details substantiating the amount shown in the Schedule of Rates.</w:t>
      </w:r>
    </w:p>
    <w:p w14:paraId="236D66F3" w14:textId="77777777" w:rsidR="004B624E" w:rsidRPr="00F464B9" w:rsidRDefault="00000000" w:rsidP="004B624E">
      <w:pPr>
        <w:pStyle w:val="GuideNotes"/>
      </w:pPr>
      <w:r w:rsidRPr="00F464B9">
        <w:t>["Bill of Quantities" to be inserted for Lump Sum Contracts]</w:t>
      </w:r>
    </w:p>
    <w:p w14:paraId="3713483A" w14:textId="77777777" w:rsidR="004B624E" w:rsidRDefault="00000000" w:rsidP="004B624E">
      <w:pPr>
        <w:pStyle w:val="Heading2"/>
        <w:rPr>
          <w:lang w:val="en-AU"/>
        </w:rPr>
      </w:pPr>
      <w:r>
        <w:t>Volatile Substances Management – Hold Point</w:t>
      </w:r>
    </w:p>
    <w:p w14:paraId="79C6ABA3" w14:textId="77777777" w:rsidR="004B624E" w:rsidRDefault="00000000" w:rsidP="004B624E">
      <w:r>
        <w:t>Contractors must become familiar with any Volatile Substance Abuse Management Plan(s) which is/are applicable in the areas where the Contractor needs access so that the works can be carried out. This includes, but is not limited to, the site(s) of the works, the site(s) of any accommodation used by the Contractor, and any access routes used by the Contractor.</w:t>
      </w:r>
    </w:p>
    <w:p w14:paraId="55B392DC" w14:textId="77777777" w:rsidR="004B624E" w:rsidRDefault="00000000" w:rsidP="004B624E">
      <w:r>
        <w:t>The Contractor must comply with the requirements of any applicable Volatile Substance Abuse Management Plan(s). Failure to comply with an applicable Volatile Substance Abuse Management Plan is an offence. Prosecutions may be instigated. Offenders may be required to leave the area(s).</w:t>
      </w:r>
    </w:p>
    <w:p w14:paraId="6515EB7E" w14:textId="77777777" w:rsidR="004B624E" w:rsidRDefault="00000000" w:rsidP="004B624E">
      <w:r>
        <w:t>Aspects of Volatile Substance Abuse Management Plans of particular significance to the Contractor include, but are not limited to:</w:t>
      </w:r>
    </w:p>
    <w:p w14:paraId="14F83E5B" w14:textId="77777777" w:rsidR="004B624E" w:rsidRDefault="00000000">
      <w:pPr>
        <w:pStyle w:val="ListParagraph"/>
        <w:numPr>
          <w:ilvl w:val="0"/>
          <w:numId w:val="38"/>
        </w:numPr>
      </w:pPr>
      <w:r>
        <w:t>The type of fuels used in fuelled vehicles, plant and equipment, and the secure storage of these,</w:t>
      </w:r>
    </w:p>
    <w:p w14:paraId="127CED06" w14:textId="77777777" w:rsidR="004B624E" w:rsidRDefault="00000000">
      <w:pPr>
        <w:pStyle w:val="ListParagraph"/>
        <w:numPr>
          <w:ilvl w:val="0"/>
          <w:numId w:val="38"/>
        </w:numPr>
      </w:pPr>
      <w:r>
        <w:t>Products which use propellants, such as aerosol cans, and the secure storage of these,</w:t>
      </w:r>
    </w:p>
    <w:p w14:paraId="5D9DA8FD" w14:textId="77777777" w:rsidR="004B624E" w:rsidRDefault="00000000">
      <w:pPr>
        <w:pStyle w:val="ListParagraph"/>
        <w:numPr>
          <w:ilvl w:val="0"/>
          <w:numId w:val="38"/>
        </w:numPr>
      </w:pPr>
      <w:r>
        <w:t>Paints, and the secure storage of these,</w:t>
      </w:r>
    </w:p>
    <w:p w14:paraId="0468D964" w14:textId="77777777" w:rsidR="004B624E" w:rsidRDefault="00000000" w:rsidP="004B624E">
      <w:r>
        <w:t>Tools and equipment, which could be used to gain access to storage facilities where volatile substances may be stored, and the secure storage of these tools and items of equipment.</w:t>
      </w:r>
    </w:p>
    <w:p w14:paraId="45687EE2" w14:textId="77777777" w:rsidR="004B624E" w:rsidRPr="00D30BF4" w:rsidRDefault="00000000" w:rsidP="004B624E">
      <w:pPr>
        <w:keepLines/>
        <w:rPr>
          <w:rStyle w:val="Hyperlink"/>
        </w:rPr>
      </w:pPr>
      <w:r>
        <w:t xml:space="preserve">Copies of Volatile Substance Abuse Management Plans are available from the community which has a plan in place, community councils, land councils, or via </w:t>
      </w:r>
      <w:hyperlink r:id="rId42" w:history="1">
        <w:r w:rsidR="004B624E" w:rsidRPr="00AD7151">
          <w:rPr>
            <w:rStyle w:val="Hyperlink"/>
          </w:rPr>
          <w:t>https://health.nt.gov.au/professionals/alcohol-and-other-drugs-health-professionals/volatile-substances</w:t>
        </w:r>
      </w:hyperlink>
      <w:r>
        <w:rPr>
          <w:rStyle w:val="Hyperlink"/>
        </w:rPr>
        <w:t xml:space="preserve"> .</w:t>
      </w:r>
    </w:p>
    <w:p w14:paraId="54D88EB9" w14:textId="77777777" w:rsidR="004B624E" w:rsidRPr="007451ED" w:rsidRDefault="00000000" w:rsidP="004B624E">
      <w:r w:rsidRPr="009517D3">
        <w:rPr>
          <w:rStyle w:val="Hyperlink"/>
          <w:color w:val="000000"/>
        </w:rPr>
        <w:t>Check with the community/communities to ensure you receive up to date information.</w:t>
      </w:r>
    </w:p>
    <w:p w14:paraId="12E83B42" w14:textId="77777777" w:rsidR="004B624E" w:rsidRDefault="00000000" w:rsidP="004B624E">
      <w:r>
        <w:rPr>
          <w:b/>
        </w:rPr>
        <w:t>Hold Point</w:t>
      </w:r>
      <w:r>
        <w:t xml:space="preserve"> – Provide details of the volatile substances proposed to be brought </w:t>
      </w:r>
      <w:proofErr w:type="gramStart"/>
      <w:r>
        <w:t>in to</w:t>
      </w:r>
      <w:proofErr w:type="gramEnd"/>
      <w:r>
        <w:t xml:space="preserve"> the area(s) subject to Volatile Substance Abuse Management Plan(s) and provide details of the proposed methods for complying with the requirements of any applicable Volatile Substance Abuse Management Plan(s).</w:t>
      </w:r>
    </w:p>
    <w:p w14:paraId="7236039A" w14:textId="77777777" w:rsidR="004B624E" w:rsidRDefault="00000000" w:rsidP="004B624E">
      <w:r>
        <w:t>This clause is applicable only in areas where Volatile Substance Abuse Management Plan(s) are in place.</w:t>
      </w:r>
    </w:p>
    <w:p w14:paraId="1D3526BB" w14:textId="77777777" w:rsidR="004B624E" w:rsidRDefault="00000000" w:rsidP="004B624E">
      <w:pPr>
        <w:pStyle w:val="Heading2"/>
        <w:ind w:left="612" w:hanging="612"/>
      </w:pPr>
      <w:r>
        <w:lastRenderedPageBreak/>
        <w:t>Permits to Access Land for works on roads – HOLD POINT</w:t>
      </w:r>
    </w:p>
    <w:p w14:paraId="1B1B8A1C" w14:textId="77777777" w:rsidR="004B624E" w:rsidRDefault="00000000" w:rsidP="004B624E">
      <w:r>
        <w:t>The Department will advise the Contractor about the entities and/or organisations with jurisdiction over the land by way of the Environmental Risk Assessment document applicable to this Request for Tender/Request for Quote.</w:t>
      </w:r>
    </w:p>
    <w:p w14:paraId="0A8E142A" w14:textId="77777777" w:rsidR="004B624E" w:rsidRDefault="00000000" w:rsidP="004B624E">
      <w:r>
        <w:t>The Contractor must obtain permission, from the entities and/or organisations with jurisdiction over the site(s) of the works, to have access to the land where the works are to be carried out.</w:t>
      </w:r>
    </w:p>
    <w:p w14:paraId="07A84762" w14:textId="77777777" w:rsidR="004B624E" w:rsidRDefault="00000000" w:rsidP="004B624E">
      <w:r>
        <w:t>The Contractor must pay all fees and charges related to obtaining this permission. This includes obtaining appropriate approvals and permission to enter Aboriginal Land.</w:t>
      </w:r>
    </w:p>
    <w:p w14:paraId="5DC72FF3" w14:textId="77777777" w:rsidR="004B624E" w:rsidRDefault="00000000" w:rsidP="004B624E">
      <w:r w:rsidRPr="007451ED">
        <w:rPr>
          <w:b/>
        </w:rPr>
        <w:t>Hold Point</w:t>
      </w:r>
      <w:r>
        <w:t xml:space="preserve"> – The Contractor must provide documentary evidence of having been granted the required permission(s) to;</w:t>
      </w:r>
    </w:p>
    <w:p w14:paraId="3D8763B4" w14:textId="77777777" w:rsidR="004B624E" w:rsidRDefault="00000000">
      <w:pPr>
        <w:pStyle w:val="ListParagraph"/>
        <w:numPr>
          <w:ilvl w:val="0"/>
          <w:numId w:val="37"/>
        </w:numPr>
      </w:pPr>
      <w:r>
        <w:t>enter the land which is the site(s) of the works, and</w:t>
      </w:r>
    </w:p>
    <w:p w14:paraId="0E08D5D9" w14:textId="77777777" w:rsidR="004B624E" w:rsidRDefault="00000000">
      <w:pPr>
        <w:pStyle w:val="ListParagraph"/>
        <w:numPr>
          <w:ilvl w:val="0"/>
          <w:numId w:val="37"/>
        </w:numPr>
      </w:pPr>
      <w:r>
        <w:t>enter any other lands for ancillary activities related to the works, and</w:t>
      </w:r>
    </w:p>
    <w:p w14:paraId="04009710" w14:textId="77777777" w:rsidR="004B624E" w:rsidRDefault="00000000">
      <w:pPr>
        <w:pStyle w:val="ListParagraph"/>
        <w:numPr>
          <w:ilvl w:val="0"/>
          <w:numId w:val="37"/>
        </w:numPr>
      </w:pPr>
      <w:r>
        <w:t>carry out the works and works related ancillary activities.</w:t>
      </w:r>
    </w:p>
    <w:p w14:paraId="25B00141" w14:textId="77777777" w:rsidR="004B624E" w:rsidRDefault="00000000" w:rsidP="004B624E">
      <w:r>
        <w:t>Do not enter the land until this evidence has been received by the Superintendent.</w:t>
      </w:r>
    </w:p>
    <w:p w14:paraId="6C2CD62E" w14:textId="77777777" w:rsidR="004B624E" w:rsidRDefault="00000000" w:rsidP="004B624E">
      <w:r>
        <w:t>The Contractor must comply with all conditions imposed by the entities and/or organisations which have jurisdiction over the land.</w:t>
      </w:r>
    </w:p>
    <w:p w14:paraId="0F218C10" w14:textId="77777777" w:rsidR="004B624E" w:rsidRDefault="00000000" w:rsidP="004B624E">
      <w:r>
        <w:t>All works and works related activities in these areas must be carried out within the limits of the existing roadway, existing shoulders, and existing cleared drainage areas immediately adjacent to the roadway.</w:t>
      </w:r>
    </w:p>
    <w:p w14:paraId="15070447" w14:textId="77777777" w:rsidR="004B624E" w:rsidRDefault="00000000" w:rsidP="004B624E">
      <w:r>
        <w:t>Unless prior permission is given by the entities and/or organizations with jurisdiction over the area:</w:t>
      </w:r>
    </w:p>
    <w:p w14:paraId="493BCFB0" w14:textId="77777777" w:rsidR="004B624E" w:rsidRDefault="00000000">
      <w:pPr>
        <w:pStyle w:val="ListParagraph"/>
        <w:numPr>
          <w:ilvl w:val="0"/>
          <w:numId w:val="36"/>
        </w:numPr>
      </w:pPr>
      <w:r>
        <w:t>Do not clear any additional land.</w:t>
      </w:r>
    </w:p>
    <w:p w14:paraId="169B801C" w14:textId="77777777" w:rsidR="004B624E" w:rsidRDefault="00000000">
      <w:pPr>
        <w:pStyle w:val="ListParagraph"/>
        <w:numPr>
          <w:ilvl w:val="0"/>
          <w:numId w:val="36"/>
        </w:numPr>
      </w:pPr>
      <w:r>
        <w:t>Do not stockpile any materials beyond the pre-existing cleared areas.</w:t>
      </w:r>
    </w:p>
    <w:p w14:paraId="668E7E99" w14:textId="77777777" w:rsidR="004B624E" w:rsidRDefault="00000000">
      <w:pPr>
        <w:pStyle w:val="ListParagraph"/>
        <w:numPr>
          <w:ilvl w:val="0"/>
          <w:numId w:val="36"/>
        </w:numPr>
      </w:pPr>
      <w:r>
        <w:t>Do not leave any surplus materials windrowed or stockpiled at the worksite on completion of the works.</w:t>
      </w:r>
    </w:p>
    <w:p w14:paraId="039B97EA" w14:textId="77777777" w:rsidR="004B624E" w:rsidRDefault="00000000">
      <w:pPr>
        <w:pStyle w:val="ListParagraph"/>
        <w:numPr>
          <w:ilvl w:val="0"/>
          <w:numId w:val="36"/>
        </w:numPr>
      </w:pPr>
      <w:r>
        <w:t>Do not windrow surplus materials at the tree line.</w:t>
      </w:r>
    </w:p>
    <w:p w14:paraId="031FA7CE" w14:textId="77777777" w:rsidR="004B624E" w:rsidRDefault="00000000">
      <w:pPr>
        <w:pStyle w:val="ListParagraph"/>
        <w:numPr>
          <w:ilvl w:val="0"/>
          <w:numId w:val="36"/>
        </w:numPr>
      </w:pPr>
      <w:r>
        <w:t>Do not spread surplus materials on the batters without approval from the Superintendent.</w:t>
      </w:r>
    </w:p>
    <w:p w14:paraId="70753B5C" w14:textId="77777777" w:rsidR="004B624E" w:rsidRDefault="00000000" w:rsidP="004B624E">
      <w:r w:rsidRPr="00051098">
        <w:rPr>
          <w:b/>
        </w:rPr>
        <w:t>Hold Point</w:t>
      </w:r>
      <w:r w:rsidRPr="00D8379D">
        <w:t xml:space="preserve"> – </w:t>
      </w:r>
      <w:r>
        <w:t>Provide documented advice on sites to which surplus materials will be taken. Provide documentary evidence of permits, from the entities and/or organisations with jurisdiction over those sites, for the dumping of surplus materials at those sites.</w:t>
      </w:r>
    </w:p>
    <w:p w14:paraId="5C733B19" w14:textId="77777777" w:rsidR="004B624E" w:rsidRPr="006476B1" w:rsidRDefault="00000000" w:rsidP="004B624E">
      <w:pPr>
        <w:pStyle w:val="Heading2"/>
        <w:ind w:left="612" w:hanging="612"/>
      </w:pPr>
      <w:r w:rsidRPr="006476B1">
        <w:t>Camp Site/Compound/Workshop – Hold point</w:t>
      </w:r>
    </w:p>
    <w:p w14:paraId="4BAF169B" w14:textId="77777777" w:rsidR="004B624E" w:rsidRDefault="00000000" w:rsidP="004B624E">
      <w:r>
        <w:rPr>
          <w:b/>
        </w:rPr>
        <w:t>Hold Point -</w:t>
      </w:r>
      <w:r>
        <w:t xml:space="preserve"> Provide a copy of written permission from the owner or lessee of the land permitting establishment and operation of a camp site, compound and/or workshop, before commencing works.</w:t>
      </w:r>
    </w:p>
    <w:p w14:paraId="17032110" w14:textId="77777777" w:rsidR="004B624E" w:rsidRDefault="00000000" w:rsidP="004B624E">
      <w:r>
        <w:t>Pay all costs associated with the use of the site(s).</w:t>
      </w:r>
    </w:p>
    <w:p w14:paraId="6E1813BD" w14:textId="77777777" w:rsidR="004B624E" w:rsidRDefault="00000000" w:rsidP="004B624E">
      <w:r>
        <w:t>Refer to the Department of Health - Environment Health Fact Sheet No.700 for Camp Site Requirements for Mining and Construction Projects.</w:t>
      </w:r>
    </w:p>
    <w:p w14:paraId="2CBA2AF4" w14:textId="77777777" w:rsidR="004B624E" w:rsidRDefault="00000000" w:rsidP="004B624E">
      <w:r>
        <w:t>Maintain all facilities in good condition.</w:t>
      </w:r>
    </w:p>
    <w:p w14:paraId="7D0E9EB0" w14:textId="77777777" w:rsidR="004B624E" w:rsidRDefault="00000000" w:rsidP="004B624E">
      <w:r>
        <w:t>Maintain buildings in relation to fire protection in accordance with the Northern Territory Building Act 1993 and Northern Territory Fire and Emergency Act 1996 and associated Regulations.</w:t>
      </w:r>
    </w:p>
    <w:p w14:paraId="34EAD427" w14:textId="77777777" w:rsidR="004B624E" w:rsidRDefault="00000000" w:rsidP="004B624E">
      <w:pPr>
        <w:pStyle w:val="Heading3"/>
      </w:pPr>
      <w:r>
        <w:t>Food Preparation Facilities – Hold Point</w:t>
      </w:r>
    </w:p>
    <w:p w14:paraId="2FD9ACB8" w14:textId="77777777" w:rsidR="004B624E" w:rsidRDefault="00000000" w:rsidP="004B624E">
      <w:r>
        <w:rPr>
          <w:b/>
        </w:rPr>
        <w:t>Hold Point -</w:t>
      </w:r>
      <w:r>
        <w:t xml:space="preserve"> Provide a copy of proof of registration with Department of Health of any camp</w:t>
      </w:r>
      <w:r w:rsidRPr="00F83530">
        <w:t xml:space="preserve"> food preparation area in accord</w:t>
      </w:r>
      <w:r>
        <w:t>ance with the Food Act 2004.</w:t>
      </w:r>
    </w:p>
    <w:p w14:paraId="4CC3CC6F" w14:textId="77777777" w:rsidR="004B624E" w:rsidRDefault="00000000" w:rsidP="004B624E">
      <w:pPr>
        <w:pStyle w:val="Heading3"/>
      </w:pPr>
      <w:r>
        <w:lastRenderedPageBreak/>
        <w:t>Waste</w:t>
      </w:r>
    </w:p>
    <w:p w14:paraId="0E86A401" w14:textId="77777777" w:rsidR="004B624E" w:rsidRDefault="00000000" w:rsidP="004B624E">
      <w:r>
        <w:t xml:space="preserve">Comply with the requirements of the </w:t>
      </w:r>
      <w:r w:rsidRPr="009F0037">
        <w:rPr>
          <w:i/>
        </w:rPr>
        <w:t>Waste Management and Pollution Control Act 1998</w:t>
      </w:r>
      <w:r>
        <w:t>.</w:t>
      </w:r>
    </w:p>
    <w:p w14:paraId="5E4E807F" w14:textId="77777777" w:rsidR="004B624E" w:rsidRDefault="00000000" w:rsidP="004B624E">
      <w:r>
        <w:t>Remove from the site and dispose of all waste materials, including green waste, food scraps and other putrescible wastes, construction waste, chemicals and effluent in an appropriate manner, in approved legal waste disposal sites or facilities.</w:t>
      </w:r>
    </w:p>
    <w:p w14:paraId="04A46294" w14:textId="77777777" w:rsidR="004B624E" w:rsidRDefault="00000000" w:rsidP="004B624E">
      <w:r>
        <w:t>Failure to comply with these requirements may result in remedial action being taken at your cost and may result in legal action being taken.</w:t>
      </w:r>
    </w:p>
    <w:p w14:paraId="31668475" w14:textId="77777777" w:rsidR="004B624E" w:rsidRDefault="00000000" w:rsidP="004B624E">
      <w:pPr>
        <w:pStyle w:val="Heading3"/>
      </w:pPr>
      <w:r>
        <w:t>Effluent – Hold Point</w:t>
      </w:r>
    </w:p>
    <w:p w14:paraId="44F45B4A" w14:textId="77777777" w:rsidR="004B624E" w:rsidRDefault="00000000" w:rsidP="004B624E">
      <w:r>
        <w:rPr>
          <w:b/>
        </w:rPr>
        <w:t>Hold Point -</w:t>
      </w:r>
      <w:r>
        <w:t xml:space="preserve"> Provide a copy of written approval from Department of Health (DoH) for any proposed on-site effluent disposal system, before commencing works.</w:t>
      </w:r>
    </w:p>
    <w:p w14:paraId="6D5EF71A" w14:textId="77777777" w:rsidR="004B624E" w:rsidRDefault="00000000" w:rsidP="004B624E">
      <w:r>
        <w:t>Ensure that all effluent from amenities is discharged into an approved facility or, if permitted by the controlling authority, the local sewerage system. Effluent disposal direct to ground or water is NOT permitted.</w:t>
      </w:r>
    </w:p>
    <w:p w14:paraId="6F3A9CC0" w14:textId="77777777" w:rsidR="004B624E" w:rsidRDefault="00000000" w:rsidP="004B624E">
      <w:r>
        <w:t>Septic tanks and portable self-contained toilets of suitable capacity may be used subject to suitable arrangements for the disposal of effluent.</w:t>
      </w:r>
    </w:p>
    <w:p w14:paraId="369C58C7" w14:textId="77777777" w:rsidR="004B624E" w:rsidRDefault="00000000" w:rsidP="004B624E">
      <w:r>
        <w:rPr>
          <w:b/>
        </w:rPr>
        <w:t>Hold Point -</w:t>
      </w:r>
      <w:r>
        <w:t xml:space="preserve"> Where the use of septic tanks or portable toilets is not reasonable or practical, pit toilets may be used, but this requires the prior written approval of the Superintendent.</w:t>
      </w:r>
    </w:p>
    <w:p w14:paraId="27069AD8" w14:textId="77777777" w:rsidR="004B624E" w:rsidRDefault="00000000" w:rsidP="004B624E">
      <w:r>
        <w:t>Any pit toilets constructed must be at least 100 m from any bore, at least 200 m from any watercourse and sites must be appropriately rehabilitated on completion.</w:t>
      </w:r>
    </w:p>
    <w:p w14:paraId="436F0E0F" w14:textId="77777777" w:rsidR="004B624E" w:rsidRDefault="00000000" w:rsidP="004B624E">
      <w:r>
        <w:t xml:space="preserve">All septic tank installations or alternative septic systems servicing buildings both within and outside of declared building control areas, apart from installations subject to the </w:t>
      </w:r>
      <w:r w:rsidRPr="009F0037">
        <w:rPr>
          <w:i/>
        </w:rPr>
        <w:t>Building Act 1993</w:t>
      </w:r>
      <w:r>
        <w:t xml:space="preserve">, must be approved by the Chief Health Officer (CHO) or the CHO's delegate for the area in which the works are to be carried out. Further information may be obtained from the relevant Environmental Health Officer in whose area the works are to be located. Regional contacts are contained within the Code of Practice for On-Site </w:t>
      </w:r>
      <w:proofErr w:type="gramStart"/>
      <w:r>
        <w:t>Waste Water</w:t>
      </w:r>
      <w:proofErr w:type="gramEnd"/>
      <w:r>
        <w:t xml:space="preserve"> Management accessible via </w:t>
      </w:r>
      <w:hyperlink r:id="rId43" w:history="1">
        <w:r w:rsidR="004B624E" w:rsidRPr="00C54073">
          <w:rPr>
            <w:rStyle w:val="Hyperlink"/>
          </w:rPr>
          <w:t>https://nt.gov.au/property/building/health-and-safety/wastewater-management/wastewater-management-codes-and-guidelines</w:t>
        </w:r>
      </w:hyperlink>
      <w:r>
        <w:t xml:space="preserve"> .</w:t>
      </w:r>
    </w:p>
    <w:p w14:paraId="167B3B21" w14:textId="77777777" w:rsidR="004B624E" w:rsidRDefault="00000000" w:rsidP="004B624E">
      <w:pPr>
        <w:pStyle w:val="Heading3"/>
      </w:pPr>
      <w:r>
        <w:t>Rehabilitation – Hold Point</w:t>
      </w:r>
    </w:p>
    <w:p w14:paraId="10982720" w14:textId="77777777" w:rsidR="004B624E" w:rsidRDefault="00000000" w:rsidP="004B624E">
      <w:r>
        <w:rPr>
          <w:b/>
        </w:rPr>
        <w:t>Hold Point -</w:t>
      </w:r>
      <w:r w:rsidRPr="001365DE">
        <w:rPr>
          <w:b/>
        </w:rPr>
        <w:t xml:space="preserve"> </w:t>
      </w:r>
      <w:r>
        <w:t>Obtain approval from the Superintendent for the completed rehabilitation of the camp site/compound/workshop before final demobilisation.</w:t>
      </w:r>
    </w:p>
    <w:p w14:paraId="3821AAB3" w14:textId="77777777" w:rsidR="004B624E" w:rsidRDefault="00000000" w:rsidP="004B624E">
      <w:r>
        <w:t>On completion of the works remove all facilities, unless otherwise agreed in writing with the owner or lessee of the land and restore the site to a clean and tidy condition.</w:t>
      </w:r>
    </w:p>
    <w:p w14:paraId="7E9E7814" w14:textId="77777777" w:rsidR="004B624E" w:rsidRDefault="00000000" w:rsidP="004B624E">
      <w:r>
        <w:t xml:space="preserve">Rehabilitate the site to its condition prior to conducting site works for establishing the </w:t>
      </w:r>
      <w:proofErr w:type="gramStart"/>
      <w:r>
        <w:t>camp ground</w:t>
      </w:r>
      <w:proofErr w:type="gramEnd"/>
      <w:r>
        <w:t>, compound and/or workshop unless another course of action is approved by the Superintendent.</w:t>
      </w:r>
    </w:p>
    <w:p w14:paraId="20719C6A" w14:textId="77777777" w:rsidR="004B624E" w:rsidRDefault="00000000" w:rsidP="004B624E">
      <w:r>
        <w:t>Where the camp site/compound /workshop is located within an extraction area, rehabilitation is to be undertaken in accordance with the conditions applying to rehabilitation of extraction areas. Rehabilitation measures must be implemented to a standard approved by the Superintendent prior to final demobilisation. Refer to the Standard Specification for Environmental Management.</w:t>
      </w:r>
    </w:p>
    <w:p w14:paraId="418A5FCE" w14:textId="77777777" w:rsidR="004B624E" w:rsidRDefault="00000000" w:rsidP="004B624E">
      <w:r>
        <w:t xml:space="preserve">Assume all responsibility for any current and consequential damage caused to the site </w:t>
      </w:r>
      <w:proofErr w:type="gramStart"/>
      <w:r>
        <w:t>as a result of</w:t>
      </w:r>
      <w:proofErr w:type="gramEnd"/>
      <w:r>
        <w:t xml:space="preserve"> occupation and pay for all remedial action required.</w:t>
      </w:r>
    </w:p>
    <w:p w14:paraId="748A3EBE" w14:textId="77777777" w:rsidR="004B624E" w:rsidRPr="006476B1" w:rsidRDefault="00000000" w:rsidP="004B624E">
      <w:r>
        <w:t>Refer to the Environmental Management clause in this work section and to ACTS, REGULATIONS, CODES, AND AUTHORITIES.</w:t>
      </w:r>
    </w:p>
    <w:p w14:paraId="76960837" w14:textId="77777777" w:rsidR="004B624E" w:rsidRPr="000D1C11" w:rsidRDefault="00000000" w:rsidP="004B624E">
      <w:pPr>
        <w:pStyle w:val="Heading2"/>
        <w:ind w:left="612" w:hanging="612"/>
      </w:pPr>
      <w:bookmarkStart w:id="6" w:name="_Toc399915936"/>
      <w:r w:rsidRPr="000D1C11">
        <w:t>Time Limit for Attendance</w:t>
      </w:r>
      <w:bookmarkEnd w:id="6"/>
    </w:p>
    <w:p w14:paraId="74C6164C" w14:textId="77777777" w:rsidR="004B624E" w:rsidRPr="006476B1" w:rsidRDefault="00000000" w:rsidP="004B624E">
      <w:r w:rsidRPr="006476B1">
        <w:t>Unless specified otherwise, the works must be attended within the following time limits:</w:t>
      </w:r>
    </w:p>
    <w:p w14:paraId="6E52463C" w14:textId="77777777" w:rsidR="004B624E" w:rsidRPr="006476B1" w:rsidRDefault="00000000" w:rsidP="004B624E">
      <w:proofErr w:type="gramStart"/>
      <w:r w:rsidRPr="006476B1">
        <w:t>Generally</w:t>
      </w:r>
      <w:proofErr w:type="gramEnd"/>
      <w:r w:rsidRPr="006476B1">
        <w:t xml:space="preserve"> the work must be attended within 3 working days of notification.</w:t>
      </w:r>
    </w:p>
    <w:p w14:paraId="655D69E6" w14:textId="77777777" w:rsidR="004B624E" w:rsidRPr="006476B1" w:rsidRDefault="00000000" w:rsidP="004B624E">
      <w:r w:rsidRPr="006476B1">
        <w:lastRenderedPageBreak/>
        <w:t>For urgent call outs within and outside of normal working hours the Contractor must be mobilised within 2 hours of notification.</w:t>
      </w:r>
    </w:p>
    <w:p w14:paraId="4BB4915E" w14:textId="77777777" w:rsidR="004B624E" w:rsidRPr="006476B1" w:rsidRDefault="00000000" w:rsidP="004B624E">
      <w:r w:rsidRPr="006476B1">
        <w:t>For priority works, which involve health, safety and security, the Contractor must be mobilised within 6 working hours of notification.</w:t>
      </w:r>
    </w:p>
    <w:p w14:paraId="6939A3CE" w14:textId="77777777" w:rsidR="004B624E" w:rsidRPr="000D1C11" w:rsidRDefault="00000000" w:rsidP="004B624E">
      <w:pPr>
        <w:pStyle w:val="Heading2"/>
        <w:ind w:left="612" w:hanging="612"/>
      </w:pPr>
      <w:r w:rsidRPr="000D1C11">
        <w:t>E</w:t>
      </w:r>
      <w:r>
        <w:t>xtraction</w:t>
      </w:r>
      <w:r w:rsidRPr="000D1C11">
        <w:t xml:space="preserve"> A</w:t>
      </w:r>
      <w:r>
        <w:t>reas</w:t>
      </w:r>
      <w:r w:rsidRPr="000D1C11">
        <w:t xml:space="preserve"> </w:t>
      </w:r>
      <w:r>
        <w:t>a</w:t>
      </w:r>
      <w:r w:rsidRPr="000D1C11">
        <w:t>nd Water Sources</w:t>
      </w:r>
    </w:p>
    <w:p w14:paraId="634DFBD0" w14:textId="77777777" w:rsidR="004B624E" w:rsidRPr="000D1C11" w:rsidRDefault="00000000" w:rsidP="004B624E">
      <w:pPr>
        <w:pStyle w:val="Heading3"/>
      </w:pPr>
      <w:r w:rsidRPr="000D1C11">
        <w:t>Extraction Areas Locations</w:t>
      </w:r>
    </w:p>
    <w:p w14:paraId="41C23C92" w14:textId="77777777" w:rsidR="004B624E" w:rsidRPr="006476B1" w:rsidRDefault="00000000" w:rsidP="004B624E">
      <w:r w:rsidRPr="006476B1">
        <w:t xml:space="preserve">Borrow pits will be allowed provided that all the clearances and approvals listed in the Approvals </w:t>
      </w:r>
      <w:proofErr w:type="gramStart"/>
      <w:r w:rsidRPr="006476B1">
        <w:t>For</w:t>
      </w:r>
      <w:proofErr w:type="gramEnd"/>
      <w:r w:rsidRPr="006476B1">
        <w:t xml:space="preserve"> Extraction Areas clause in the Standard Specification </w:t>
      </w:r>
      <w:proofErr w:type="gramStart"/>
      <w:r w:rsidRPr="006476B1">
        <w:t>For</w:t>
      </w:r>
      <w:proofErr w:type="gramEnd"/>
      <w:r w:rsidRPr="006476B1">
        <w:t xml:space="preserve"> Environmental Management are obtained. Extraction areas are not permitted within 125 metres of the road centreline.</w:t>
      </w:r>
    </w:p>
    <w:p w14:paraId="539A76FE" w14:textId="77777777" w:rsidR="004B624E" w:rsidRPr="000D1C11" w:rsidRDefault="00000000" w:rsidP="004B624E">
      <w:pPr>
        <w:pStyle w:val="Heading3"/>
      </w:pPr>
      <w:r w:rsidRPr="000D1C11">
        <w:t>Administration</w:t>
      </w:r>
    </w:p>
    <w:p w14:paraId="67D3D2D3" w14:textId="77777777" w:rsidR="004B624E" w:rsidRDefault="00000000" w:rsidP="004B624E">
      <w:r w:rsidRPr="006476B1">
        <w:t>Take responsibility for locating, selecting, operating and rehabilitating all borrow pits and water sources.</w:t>
      </w:r>
    </w:p>
    <w:p w14:paraId="444BDFB7" w14:textId="77777777" w:rsidR="004B624E" w:rsidRPr="00F464B9" w:rsidRDefault="00000000" w:rsidP="004B624E">
      <w:pPr>
        <w:pStyle w:val="GuideNotes"/>
      </w:pPr>
      <w:r w:rsidRPr="00F464B9">
        <w:t>[Determine any constraints on the use of potential borrow areas and water sources, including sites of significance, environmental and salinity, etc. and include in the documents]</w:t>
      </w:r>
    </w:p>
    <w:p w14:paraId="2DD23B02" w14:textId="77777777" w:rsidR="004B624E" w:rsidRPr="000D1C11" w:rsidRDefault="00000000" w:rsidP="004B624E">
      <w:pPr>
        <w:pStyle w:val="Heading3"/>
      </w:pPr>
      <w:r w:rsidRPr="000D1C11">
        <w:t>C</w:t>
      </w:r>
      <w:r>
        <w:t>rushing or Screening – Witness P</w:t>
      </w:r>
      <w:r w:rsidRPr="000D1C11">
        <w:t>oint</w:t>
      </w:r>
    </w:p>
    <w:p w14:paraId="752E9929" w14:textId="77777777" w:rsidR="004B624E" w:rsidRPr="006476B1" w:rsidRDefault="00000000" w:rsidP="004B624E">
      <w:r w:rsidRPr="006476B1">
        <w:t>The crushing or screening plant to be used on the project subject to this contract must be certified as fit for use by a competent person. The certification of fitness for use must have been issued not more than one year prior to the date of the scheduled completion of the works plus one calendar month. A competent person is defined in the NT Work Safe Bulletin 09.01.16 Competent Persons for Inspection and Maintenance of Plant.</w:t>
      </w:r>
    </w:p>
    <w:p w14:paraId="17B6A725" w14:textId="77777777" w:rsidR="004B624E" w:rsidRPr="006476B1" w:rsidRDefault="00000000" w:rsidP="004B624E">
      <w:r w:rsidRPr="006476B1">
        <w:t>Comply with the guidance provided in the Safe Work Australia Code of Practice Managing Risks of Plant in the Workplace.</w:t>
      </w:r>
    </w:p>
    <w:p w14:paraId="5536E39F" w14:textId="77777777" w:rsidR="004B624E" w:rsidRDefault="00000000" w:rsidP="004B624E">
      <w:r w:rsidRPr="006476B1">
        <w:rPr>
          <w:b/>
        </w:rPr>
        <w:t>Witness Point</w:t>
      </w:r>
      <w:r w:rsidRPr="006476B1">
        <w:t xml:space="preserve"> – Provide documentary evidence of the certification that the plant is fit for use issued by a competent person. Provide documentary evidence of that person’s skills and qualifications which indicate their competence as defined in the NT Work Safe Bulletin cited above. This evidence is to be provided within 2 weeks of the award of the contract.</w:t>
      </w:r>
    </w:p>
    <w:p w14:paraId="35C738E8" w14:textId="77777777" w:rsidR="004B624E" w:rsidRDefault="00000000" w:rsidP="004B624E">
      <w:pPr>
        <w:pStyle w:val="Heading3"/>
      </w:pPr>
      <w:r>
        <w:t>Process Control Testing of Extracted Materials</w:t>
      </w:r>
    </w:p>
    <w:p w14:paraId="36DEF692" w14:textId="77777777" w:rsidR="004B624E" w:rsidRPr="006476B1" w:rsidRDefault="00000000" w:rsidP="004B624E">
      <w:r>
        <w:t>The Contractor is responsible for ensuring extracted material conforms to the specifications. The Contractor must pay all costs associated with replacement of nonconforming material and for correction of all nonconforming works.</w:t>
      </w:r>
    </w:p>
    <w:p w14:paraId="22A61429" w14:textId="77777777" w:rsidR="004B624E" w:rsidRPr="000D1C11" w:rsidRDefault="00000000" w:rsidP="004B624E">
      <w:pPr>
        <w:pStyle w:val="Heading3"/>
      </w:pPr>
      <w:r w:rsidRPr="000D1C11">
        <w:t>Operation of Extraction Areas</w:t>
      </w:r>
    </w:p>
    <w:p w14:paraId="5860298E" w14:textId="77777777" w:rsidR="004B624E" w:rsidRPr="003040A9" w:rsidRDefault="00000000" w:rsidP="004B624E">
      <w:pPr>
        <w:rPr>
          <w:b/>
        </w:rPr>
      </w:pPr>
      <w:r w:rsidRPr="003040A9">
        <w:rPr>
          <w:b/>
        </w:rPr>
        <w:t>Access</w:t>
      </w:r>
    </w:p>
    <w:p w14:paraId="7C27236B" w14:textId="77777777" w:rsidR="004B624E" w:rsidRPr="006476B1" w:rsidRDefault="00000000" w:rsidP="004B624E">
      <w:r w:rsidRPr="006476B1">
        <w:t>Construct only one access road to each pit.</w:t>
      </w:r>
    </w:p>
    <w:p w14:paraId="0486C339" w14:textId="77777777" w:rsidR="004B624E" w:rsidRPr="006476B1" w:rsidRDefault="00000000" w:rsidP="004B624E">
      <w:r w:rsidRPr="006476B1">
        <w:t>Confine all transport operations to the access road.</w:t>
      </w:r>
    </w:p>
    <w:p w14:paraId="40FC2538" w14:textId="77777777" w:rsidR="004B624E" w:rsidRPr="006476B1" w:rsidRDefault="00000000" w:rsidP="004B624E">
      <w:r w:rsidRPr="006476B1">
        <w:t>Provide and maintain adequate road drainage.</w:t>
      </w:r>
    </w:p>
    <w:p w14:paraId="242CA213" w14:textId="77777777" w:rsidR="004B624E" w:rsidRPr="003040A9" w:rsidRDefault="00000000" w:rsidP="004B624E">
      <w:pPr>
        <w:rPr>
          <w:b/>
        </w:rPr>
      </w:pPr>
      <w:r w:rsidRPr="003040A9">
        <w:rPr>
          <w:b/>
        </w:rPr>
        <w:t>Extraction</w:t>
      </w:r>
    </w:p>
    <w:p w14:paraId="5F526660" w14:textId="77777777" w:rsidR="004B624E" w:rsidRDefault="00000000" w:rsidP="004B624E">
      <w:r w:rsidRPr="006476B1">
        <w:t>Strip 100 mm minimum depth top layer throughout the area of operation.</w:t>
      </w:r>
    </w:p>
    <w:p w14:paraId="772E68E8" w14:textId="77777777" w:rsidR="004B624E" w:rsidRPr="00F464B9" w:rsidRDefault="00000000" w:rsidP="004B624E">
      <w:pPr>
        <w:pStyle w:val="GuideNotes"/>
      </w:pPr>
      <w:r w:rsidRPr="00F464B9">
        <w:t>[Evaluate depth to be removed and amend as required]</w:t>
      </w:r>
    </w:p>
    <w:p w14:paraId="4A7B8C09" w14:textId="77777777" w:rsidR="004B624E" w:rsidRPr="006476B1" w:rsidRDefault="00000000" w:rsidP="004B624E">
      <w:r w:rsidRPr="006476B1">
        <w:t>Stockpile stripped material clear of drainage courses to a maximum height of 2 m.</w:t>
      </w:r>
    </w:p>
    <w:p w14:paraId="00B80393" w14:textId="77777777" w:rsidR="004B624E" w:rsidRPr="006476B1" w:rsidRDefault="00000000" w:rsidP="004B624E">
      <w:r w:rsidRPr="006476B1">
        <w:t xml:space="preserve">Ensure that side slopes of sand or gravel are not steeper than one vertical to two </w:t>
      </w:r>
      <w:proofErr w:type="gramStart"/>
      <w:r w:rsidRPr="006476B1">
        <w:t>horizontal</w:t>
      </w:r>
      <w:proofErr w:type="gramEnd"/>
      <w:r w:rsidRPr="006476B1">
        <w:t xml:space="preserve"> at any time when the excavation is unattended.</w:t>
      </w:r>
    </w:p>
    <w:p w14:paraId="2E6DCAC3" w14:textId="77777777" w:rsidR="004B624E" w:rsidRPr="006476B1" w:rsidRDefault="00000000" w:rsidP="004B624E">
      <w:r w:rsidRPr="006476B1">
        <w:lastRenderedPageBreak/>
        <w:t>Remove or bury by</w:t>
      </w:r>
      <w:r w:rsidRPr="006476B1">
        <w:noBreakHyphen/>
        <w:t>products of the excavation operations unless otherwise required.</w:t>
      </w:r>
    </w:p>
    <w:p w14:paraId="450862B3" w14:textId="77777777" w:rsidR="004B624E" w:rsidRPr="003040A9" w:rsidRDefault="00000000" w:rsidP="004B624E">
      <w:pPr>
        <w:rPr>
          <w:b/>
          <w:caps/>
        </w:rPr>
      </w:pPr>
      <w:r w:rsidRPr="003040A9">
        <w:rPr>
          <w:b/>
        </w:rPr>
        <w:t>Limit of Excavation</w:t>
      </w:r>
    </w:p>
    <w:p w14:paraId="6DBF336C" w14:textId="77777777" w:rsidR="004B624E" w:rsidRDefault="00000000" w:rsidP="004B624E">
      <w:r w:rsidRPr="006476B1">
        <w:t>Not within 6 m of any fence line or utility service.</w:t>
      </w:r>
    </w:p>
    <w:p w14:paraId="5B2495D7" w14:textId="77777777" w:rsidR="004B624E" w:rsidRPr="006476B1" w:rsidRDefault="00000000" w:rsidP="004B624E">
      <w:r>
        <w:t>Not within any gas pipeline reserve.</w:t>
      </w:r>
    </w:p>
    <w:p w14:paraId="2595509E" w14:textId="77777777" w:rsidR="004B624E" w:rsidRPr="006476B1" w:rsidRDefault="00000000" w:rsidP="004B624E">
      <w:r w:rsidRPr="006476B1">
        <w:t>Not within sight of road traffic.</w:t>
      </w:r>
    </w:p>
    <w:p w14:paraId="6C428C5F" w14:textId="77777777" w:rsidR="004B624E" w:rsidRPr="006476B1" w:rsidRDefault="00000000" w:rsidP="004B624E">
      <w:r w:rsidRPr="006476B1">
        <w:t>Not within 125 m of any road or railway centre line.</w:t>
      </w:r>
    </w:p>
    <w:p w14:paraId="50100395" w14:textId="77777777" w:rsidR="004B624E" w:rsidRPr="006476B1" w:rsidRDefault="00000000" w:rsidP="004B624E">
      <w:r w:rsidRPr="006476B1">
        <w:t>Not within 25 m of a water course.</w:t>
      </w:r>
    </w:p>
    <w:p w14:paraId="11665AB3" w14:textId="77777777" w:rsidR="004B624E" w:rsidRPr="006476B1" w:rsidRDefault="00000000" w:rsidP="004B624E">
      <w:r w:rsidRPr="006476B1">
        <w:t>Maximum area: 1 ha.</w:t>
      </w:r>
      <w:r>
        <w:t xml:space="preserve"> </w:t>
      </w:r>
      <w:r w:rsidRPr="006476B1">
        <w:t>Align the long side with the contour.</w:t>
      </w:r>
    </w:p>
    <w:p w14:paraId="1EB24A43" w14:textId="77777777" w:rsidR="004B624E" w:rsidRPr="006476B1" w:rsidRDefault="00000000" w:rsidP="004B624E">
      <w:r w:rsidRPr="006476B1">
        <w:t>Maximum width: 50 m.</w:t>
      </w:r>
    </w:p>
    <w:p w14:paraId="38D7BFE3" w14:textId="77777777" w:rsidR="004B624E" w:rsidRPr="006476B1" w:rsidRDefault="00000000" w:rsidP="004B624E">
      <w:r w:rsidRPr="006476B1">
        <w:t>Maximum depth: 2 m.</w:t>
      </w:r>
    </w:p>
    <w:p w14:paraId="47E92F3F" w14:textId="77777777" w:rsidR="004B624E" w:rsidRPr="006476B1" w:rsidRDefault="00000000" w:rsidP="004B624E">
      <w:r w:rsidRPr="006476B1">
        <w:t>Leave natural vegetation strips 25 m width between pits.</w:t>
      </w:r>
    </w:p>
    <w:p w14:paraId="57C65E2D" w14:textId="77777777" w:rsidR="004B624E" w:rsidRPr="006476B1" w:rsidRDefault="00000000" w:rsidP="004B624E">
      <w:r w:rsidRPr="006476B1">
        <w:t>Stockpile cleared vegetation and subsequently spread over the surface of the extraction area.</w:t>
      </w:r>
    </w:p>
    <w:p w14:paraId="7017B977" w14:textId="77777777" w:rsidR="004B624E" w:rsidRDefault="00000000" w:rsidP="004B624E">
      <w:r w:rsidRPr="006476B1">
        <w:t>Existing pits within 125 m of a public road may be used provided:</w:t>
      </w:r>
    </w:p>
    <w:p w14:paraId="5932F141" w14:textId="77777777" w:rsidR="004B624E" w:rsidRPr="004B624E" w:rsidRDefault="00000000">
      <w:pPr>
        <w:pStyle w:val="ListParagraph"/>
        <w:numPr>
          <w:ilvl w:val="0"/>
          <w:numId w:val="35"/>
        </w:numPr>
        <w:rPr>
          <w:rFonts w:ascii="Lato" w:hAnsi="Lato"/>
        </w:rPr>
      </w:pPr>
      <w:r w:rsidRPr="004B624E">
        <w:rPr>
          <w:rFonts w:ascii="Arial" w:hAnsi="Arial" w:cs="Arial"/>
        </w:rPr>
        <w:t>No significant revegetation exists.</w:t>
      </w:r>
    </w:p>
    <w:p w14:paraId="125E4187" w14:textId="77777777" w:rsidR="004B624E" w:rsidRPr="004B624E" w:rsidRDefault="00000000">
      <w:pPr>
        <w:pStyle w:val="ListParagraph"/>
        <w:numPr>
          <w:ilvl w:val="0"/>
          <w:numId w:val="35"/>
        </w:numPr>
        <w:rPr>
          <w:rFonts w:ascii="Lato" w:hAnsi="Lato"/>
        </w:rPr>
      </w:pPr>
      <w:r w:rsidRPr="004B624E">
        <w:rPr>
          <w:rFonts w:ascii="Arial" w:hAnsi="Arial" w:cs="Arial"/>
        </w:rPr>
        <w:t>Extension proceeds away from the road.</w:t>
      </w:r>
    </w:p>
    <w:p w14:paraId="450495A2" w14:textId="77777777" w:rsidR="004B624E" w:rsidRPr="004B624E" w:rsidRDefault="00000000">
      <w:pPr>
        <w:pStyle w:val="ListParagraph"/>
        <w:numPr>
          <w:ilvl w:val="0"/>
          <w:numId w:val="35"/>
        </w:numPr>
        <w:rPr>
          <w:rFonts w:ascii="Lato" w:hAnsi="Lato"/>
        </w:rPr>
      </w:pPr>
      <w:r w:rsidRPr="004B624E">
        <w:rPr>
          <w:rFonts w:ascii="Arial" w:hAnsi="Arial" w:cs="Arial"/>
        </w:rPr>
        <w:t>Site is rehabilitated after use.</w:t>
      </w:r>
    </w:p>
    <w:p w14:paraId="5BED4D87" w14:textId="77777777" w:rsidR="004B624E" w:rsidRPr="000D1C11" w:rsidRDefault="00000000" w:rsidP="004B624E">
      <w:pPr>
        <w:pStyle w:val="Heading3"/>
      </w:pPr>
      <w:r w:rsidRPr="000D1C11">
        <w:t>Rehabilitation of Extraction Areas</w:t>
      </w:r>
    </w:p>
    <w:p w14:paraId="39C4208A" w14:textId="77777777" w:rsidR="004B624E" w:rsidRPr="006476B1" w:rsidRDefault="00000000" w:rsidP="004B624E">
      <w:r w:rsidRPr="006476B1">
        <w:t>Progressively rehabilitate extraction areas.</w:t>
      </w:r>
    </w:p>
    <w:p w14:paraId="34212893" w14:textId="77777777" w:rsidR="004B624E" w:rsidRPr="006476B1" w:rsidRDefault="00000000" w:rsidP="004B624E">
      <w:r w:rsidRPr="006476B1">
        <w:t>Backfill all test pits.</w:t>
      </w:r>
    </w:p>
    <w:p w14:paraId="771E4C17" w14:textId="77777777" w:rsidR="004B624E" w:rsidRPr="006476B1" w:rsidRDefault="00000000" w:rsidP="004B624E">
      <w:r w:rsidRPr="006476B1">
        <w:t>Respread unused material and rip 0.5 m deep at 3 m spacing along the contours.</w:t>
      </w:r>
    </w:p>
    <w:p w14:paraId="605A1380" w14:textId="77777777" w:rsidR="004B624E" w:rsidRPr="006476B1" w:rsidRDefault="00000000" w:rsidP="004B624E">
      <w:r w:rsidRPr="006476B1">
        <w:t>Remove all rubbish and debris.</w:t>
      </w:r>
    </w:p>
    <w:p w14:paraId="7AAB0D28" w14:textId="77777777" w:rsidR="004B624E" w:rsidRPr="006476B1" w:rsidRDefault="00000000" w:rsidP="004B624E">
      <w:r w:rsidRPr="006476B1">
        <w:t>Replace stockpiled topsoil and cleared vegetation uniformly over the extraction area.</w:t>
      </w:r>
    </w:p>
    <w:p w14:paraId="0F24BACF" w14:textId="77777777" w:rsidR="004B624E" w:rsidRPr="006476B1" w:rsidRDefault="00000000" w:rsidP="004B624E">
      <w:r w:rsidRPr="006476B1">
        <w:t xml:space="preserve">Batter walls at three </w:t>
      </w:r>
      <w:proofErr w:type="gramStart"/>
      <w:r w:rsidRPr="006476B1">
        <w:t>horizontal</w:t>
      </w:r>
      <w:proofErr w:type="gramEnd"/>
      <w:r w:rsidRPr="006476B1">
        <w:t xml:space="preserve"> to one vertical where excavation is less than 1 m depth, and six </w:t>
      </w:r>
      <w:proofErr w:type="gramStart"/>
      <w:r w:rsidRPr="006476B1">
        <w:t>horizontal</w:t>
      </w:r>
      <w:proofErr w:type="gramEnd"/>
      <w:r w:rsidRPr="006476B1">
        <w:t xml:space="preserve"> to one vertical where depth exceeds 1 m.</w:t>
      </w:r>
    </w:p>
    <w:p w14:paraId="0F1F53AB" w14:textId="77777777" w:rsidR="004B624E" w:rsidRDefault="00000000" w:rsidP="004B624E">
      <w:r w:rsidRPr="006476B1">
        <w:t>Rehabilitate any access road constructed for the project.</w:t>
      </w:r>
    </w:p>
    <w:p w14:paraId="3FD99100" w14:textId="77777777" w:rsidR="004B624E" w:rsidRDefault="00000000" w:rsidP="004B624E">
      <w:pPr>
        <w:pStyle w:val="GuideNotes"/>
      </w:pPr>
      <w:r w:rsidRPr="00F464B9">
        <w:t>[Delete any operation not required]</w:t>
      </w:r>
    </w:p>
    <w:p w14:paraId="189C8A97" w14:textId="77777777" w:rsidR="004B624E" w:rsidRPr="00180344" w:rsidRDefault="00000000" w:rsidP="004B624E">
      <w:r w:rsidRPr="00180344">
        <w:t>Refer to the Standard Specification for Environmental Management.</w:t>
      </w:r>
    </w:p>
    <w:p w14:paraId="487D7150" w14:textId="77777777" w:rsidR="004B624E" w:rsidRPr="000D1C11" w:rsidRDefault="00000000" w:rsidP="004B624E">
      <w:pPr>
        <w:pStyle w:val="Heading3"/>
      </w:pPr>
      <w:r w:rsidRPr="000D1C11">
        <w:t>Stream Sites</w:t>
      </w:r>
    </w:p>
    <w:p w14:paraId="0F70D538" w14:textId="77777777" w:rsidR="004B624E" w:rsidRPr="006476B1" w:rsidRDefault="00000000" w:rsidP="004B624E">
      <w:r w:rsidRPr="006A029A">
        <w:t>Contact Department of Environment, Parks and Water Security (DEPWS) prior to conducting any work in a stream site.</w:t>
      </w:r>
    </w:p>
    <w:p w14:paraId="76B07FEF" w14:textId="77777777" w:rsidR="004B624E" w:rsidRPr="003040A9" w:rsidRDefault="00000000" w:rsidP="004B624E">
      <w:pPr>
        <w:rPr>
          <w:b/>
          <w:caps/>
        </w:rPr>
      </w:pPr>
      <w:r w:rsidRPr="003040A9">
        <w:rPr>
          <w:b/>
        </w:rPr>
        <w:t>Excavation Limits</w:t>
      </w:r>
    </w:p>
    <w:p w14:paraId="6C28F5AC" w14:textId="77777777" w:rsidR="004B624E" w:rsidRPr="006476B1" w:rsidRDefault="00000000" w:rsidP="004B624E">
      <w:r w:rsidRPr="006476B1">
        <w:t>Not within 200 m upstream or downstream of any road structure, pipeline or gauging station.</w:t>
      </w:r>
    </w:p>
    <w:p w14:paraId="7A65BF71" w14:textId="77777777" w:rsidR="004B624E" w:rsidRPr="006476B1" w:rsidRDefault="00000000" w:rsidP="004B624E">
      <w:r w:rsidRPr="006476B1">
        <w:t>Not in a manner liable to cause erosion or further disturbance to the watercourse.</w:t>
      </w:r>
    </w:p>
    <w:p w14:paraId="2C6E4AE9" w14:textId="77777777" w:rsidR="004B624E" w:rsidRDefault="00000000" w:rsidP="004B624E">
      <w:r w:rsidRPr="006476B1">
        <w:t>Not within 15 m of the trunk of a tree and not under the branches of any tree.</w:t>
      </w:r>
    </w:p>
    <w:p w14:paraId="1E3CA609" w14:textId="77777777" w:rsidR="004B624E" w:rsidRPr="00F464B9" w:rsidRDefault="00000000" w:rsidP="004B624E">
      <w:pPr>
        <w:pStyle w:val="GuideNotes"/>
      </w:pPr>
      <w:r w:rsidRPr="00F464B9">
        <w:t>[Delete if not applicable]</w:t>
      </w:r>
    </w:p>
    <w:p w14:paraId="17BA757F" w14:textId="77777777" w:rsidR="004B624E" w:rsidRPr="003040A9" w:rsidRDefault="00000000" w:rsidP="004B624E">
      <w:pPr>
        <w:rPr>
          <w:b/>
        </w:rPr>
      </w:pPr>
      <w:r w:rsidRPr="003040A9">
        <w:rPr>
          <w:b/>
        </w:rPr>
        <w:t>Conditions</w:t>
      </w:r>
    </w:p>
    <w:p w14:paraId="673A54E3" w14:textId="77777777" w:rsidR="004B624E" w:rsidRPr="006476B1" w:rsidRDefault="00000000" w:rsidP="004B624E">
      <w:r w:rsidRPr="006476B1">
        <w:t>Leave sizeable islands to ensure groupings of trees that will withstand stream bed erosion.</w:t>
      </w:r>
    </w:p>
    <w:p w14:paraId="43D77ACE" w14:textId="77777777" w:rsidR="004B624E" w:rsidRDefault="00000000" w:rsidP="004B624E">
      <w:r w:rsidRPr="006476B1">
        <w:t>Maximum batter slope: Two horizontal to one vertical.</w:t>
      </w:r>
    </w:p>
    <w:p w14:paraId="3C8F11B8" w14:textId="77777777" w:rsidR="004B624E" w:rsidRPr="00F464B9" w:rsidRDefault="00000000" w:rsidP="004B624E">
      <w:pPr>
        <w:pStyle w:val="GuideNotes"/>
      </w:pPr>
      <w:r w:rsidRPr="00F464B9">
        <w:lastRenderedPageBreak/>
        <w:t>[Delete if not applicable]</w:t>
      </w:r>
    </w:p>
    <w:p w14:paraId="57A7945D" w14:textId="77777777" w:rsidR="004B624E" w:rsidRPr="000D1C11" w:rsidRDefault="00000000" w:rsidP="004B624E">
      <w:pPr>
        <w:pStyle w:val="Heading3"/>
      </w:pPr>
      <w:r w:rsidRPr="000D1C11">
        <w:t>Inspection</w:t>
      </w:r>
    </w:p>
    <w:p w14:paraId="52F3896D" w14:textId="77777777" w:rsidR="004B624E" w:rsidRPr="006476B1" w:rsidRDefault="00000000" w:rsidP="004B624E">
      <w:r w:rsidRPr="006A029A">
        <w:t>Allow authorised personnel from DEPWS to enter the site at any time</w:t>
      </w:r>
      <w:r w:rsidRPr="006476B1">
        <w:t>.</w:t>
      </w:r>
    </w:p>
    <w:p w14:paraId="63EC0C0A" w14:textId="77777777" w:rsidR="004B624E" w:rsidRPr="000D1C11" w:rsidRDefault="00000000" w:rsidP="004B624E">
      <w:pPr>
        <w:pStyle w:val="Heading3"/>
      </w:pPr>
      <w:r w:rsidRPr="000D1C11">
        <w:t>Records</w:t>
      </w:r>
    </w:p>
    <w:p w14:paraId="7196B59E" w14:textId="77777777" w:rsidR="004B624E" w:rsidRPr="006476B1" w:rsidRDefault="00000000" w:rsidP="004B624E">
      <w:r w:rsidRPr="006476B1">
        <w:t>Provide the following details on completion:</w:t>
      </w:r>
    </w:p>
    <w:p w14:paraId="3DC2745F" w14:textId="77777777" w:rsidR="004B624E" w:rsidRPr="006476B1" w:rsidRDefault="00000000">
      <w:pPr>
        <w:pStyle w:val="ListParagraph"/>
        <w:numPr>
          <w:ilvl w:val="0"/>
          <w:numId w:val="34"/>
        </w:numPr>
      </w:pPr>
      <w:r w:rsidRPr="006476B1">
        <w:t>List of areas used.</w:t>
      </w:r>
    </w:p>
    <w:p w14:paraId="67F731A8" w14:textId="77777777" w:rsidR="004B624E" w:rsidRPr="006476B1" w:rsidRDefault="00000000">
      <w:pPr>
        <w:pStyle w:val="ListParagraph"/>
        <w:numPr>
          <w:ilvl w:val="0"/>
          <w:numId w:val="34"/>
        </w:numPr>
      </w:pPr>
      <w:r w:rsidRPr="006476B1">
        <w:t>Chainages of area along the public road.</w:t>
      </w:r>
    </w:p>
    <w:p w14:paraId="1138EF5F" w14:textId="77777777" w:rsidR="004B624E" w:rsidRPr="006476B1" w:rsidRDefault="00000000">
      <w:pPr>
        <w:pStyle w:val="ListParagraph"/>
        <w:numPr>
          <w:ilvl w:val="0"/>
          <w:numId w:val="34"/>
        </w:numPr>
      </w:pPr>
      <w:r w:rsidRPr="006476B1">
        <w:t>Direction and length of haul road.</w:t>
      </w:r>
    </w:p>
    <w:p w14:paraId="5043D438" w14:textId="77777777" w:rsidR="004B624E" w:rsidRPr="006476B1" w:rsidRDefault="00000000">
      <w:pPr>
        <w:pStyle w:val="ListParagraph"/>
        <w:numPr>
          <w:ilvl w:val="0"/>
          <w:numId w:val="34"/>
        </w:numPr>
      </w:pPr>
      <w:r w:rsidRPr="006476B1">
        <w:t>Approximate volume of material removed from</w:t>
      </w:r>
      <w:r>
        <w:t xml:space="preserve"> </w:t>
      </w:r>
      <w:r w:rsidRPr="006476B1">
        <w:t>each site.</w:t>
      </w:r>
    </w:p>
    <w:p w14:paraId="553157D6" w14:textId="77777777" w:rsidR="004B624E" w:rsidRPr="006476B1" w:rsidRDefault="00000000" w:rsidP="004B624E">
      <w:r w:rsidRPr="006476B1">
        <w:t>Provide suitable forms for such records to the Superintendent.</w:t>
      </w:r>
    </w:p>
    <w:p w14:paraId="6103915F" w14:textId="77777777" w:rsidR="004B624E" w:rsidRPr="000D1C11" w:rsidRDefault="00000000" w:rsidP="004B624E">
      <w:pPr>
        <w:pStyle w:val="Heading2"/>
        <w:ind w:left="612" w:hanging="612"/>
      </w:pPr>
      <w:r w:rsidRPr="000D1C11">
        <w:t>Explosives – hold point</w:t>
      </w:r>
    </w:p>
    <w:p w14:paraId="60ECC12D" w14:textId="77777777" w:rsidR="004B624E" w:rsidRPr="006476B1" w:rsidRDefault="00000000" w:rsidP="004B624E">
      <w:r w:rsidRPr="006476B1">
        <w:t>Provide evidence of the following requirements of NT WorkSafe:</w:t>
      </w:r>
    </w:p>
    <w:p w14:paraId="75BBC91D" w14:textId="77777777" w:rsidR="004B624E" w:rsidRPr="006476B1" w:rsidRDefault="00000000">
      <w:pPr>
        <w:pStyle w:val="ListParagraph"/>
        <w:numPr>
          <w:ilvl w:val="0"/>
          <w:numId w:val="33"/>
        </w:numPr>
      </w:pPr>
      <w:r w:rsidRPr="006476B1">
        <w:t>Licence to carry and store explosives.</w:t>
      </w:r>
    </w:p>
    <w:p w14:paraId="401F61B5" w14:textId="77777777" w:rsidR="004B624E" w:rsidRPr="006476B1" w:rsidRDefault="00000000">
      <w:pPr>
        <w:pStyle w:val="ListParagraph"/>
        <w:numPr>
          <w:ilvl w:val="0"/>
          <w:numId w:val="33"/>
        </w:numPr>
      </w:pPr>
      <w:r w:rsidRPr="006476B1">
        <w:t>Vehicle licensed to carry explosives.</w:t>
      </w:r>
    </w:p>
    <w:p w14:paraId="0EF4467B" w14:textId="77777777" w:rsidR="004B624E" w:rsidRPr="006476B1" w:rsidRDefault="00000000">
      <w:pPr>
        <w:pStyle w:val="ListParagraph"/>
        <w:numPr>
          <w:ilvl w:val="0"/>
          <w:numId w:val="33"/>
        </w:numPr>
      </w:pPr>
      <w:r w:rsidRPr="006476B1">
        <w:t>Shot Firer’s Certificate.</w:t>
      </w:r>
    </w:p>
    <w:p w14:paraId="4C409B79" w14:textId="77777777" w:rsidR="004B624E" w:rsidRPr="006476B1" w:rsidRDefault="00000000" w:rsidP="004B624E">
      <w:r w:rsidRPr="006476B1">
        <w:t>Inspect and record the condition of all structures and services subject to possible effect by use of explosives before and after blasting operations.</w:t>
      </w:r>
    </w:p>
    <w:p w14:paraId="65995309" w14:textId="77777777" w:rsidR="004B624E" w:rsidRPr="006476B1" w:rsidRDefault="00000000" w:rsidP="004B624E">
      <w:r w:rsidRPr="006476B1">
        <w:rPr>
          <w:b/>
        </w:rPr>
        <w:t>Hold Point -</w:t>
      </w:r>
      <w:r w:rsidRPr="006476B1">
        <w:t xml:space="preserve"> Obtain approval from Superintendent before commencing blasting operations.</w:t>
      </w:r>
    </w:p>
    <w:p w14:paraId="4613778E" w14:textId="77777777" w:rsidR="004B624E" w:rsidRPr="000D1C11" w:rsidRDefault="00000000" w:rsidP="004B624E">
      <w:pPr>
        <w:pStyle w:val="Heading2"/>
        <w:ind w:left="612" w:hanging="612"/>
      </w:pPr>
      <w:r w:rsidRPr="000D1C11">
        <w:t>Plant and Equipment</w:t>
      </w:r>
    </w:p>
    <w:p w14:paraId="73DE6304" w14:textId="77777777" w:rsidR="004B624E" w:rsidRPr="000D1C11" w:rsidRDefault="00000000" w:rsidP="004B624E">
      <w:pPr>
        <w:pStyle w:val="Heading3"/>
      </w:pPr>
      <w:r w:rsidRPr="000D1C11">
        <w:t>Geo-spatial data</w:t>
      </w:r>
    </w:p>
    <w:p w14:paraId="358987E4" w14:textId="77777777" w:rsidR="004B624E" w:rsidRPr="00DE1CFD" w:rsidRDefault="00000000" w:rsidP="004B624E">
      <w:r>
        <w:t xml:space="preserve">If Geo-spatial data is provided by the </w:t>
      </w:r>
      <w:proofErr w:type="gramStart"/>
      <w:r>
        <w:t>Principal</w:t>
      </w:r>
      <w:proofErr w:type="gramEnd"/>
      <w:r>
        <w:t xml:space="preserve"> it is for information only. The data must not be relied on as being accurate. The data must not be uploaded to plant or equipment.</w:t>
      </w:r>
    </w:p>
    <w:p w14:paraId="782EFDFB" w14:textId="77777777" w:rsidR="004B624E" w:rsidRPr="000D1C11" w:rsidRDefault="00000000" w:rsidP="004B624E">
      <w:pPr>
        <w:pStyle w:val="Heading3"/>
      </w:pPr>
      <w:r w:rsidRPr="000D1C11">
        <w:t>Specification Reference</w:t>
      </w:r>
    </w:p>
    <w:p w14:paraId="3DD28350" w14:textId="77777777" w:rsidR="004B624E" w:rsidRPr="006476B1" w:rsidRDefault="00000000" w:rsidP="004B624E">
      <w:r w:rsidRPr="006476B1">
        <w:t>Refer to the Northern Territory Government Standard Specification for Environmental Management and to the RFT.</w:t>
      </w:r>
    </w:p>
    <w:p w14:paraId="50047B17" w14:textId="77777777" w:rsidR="004B624E" w:rsidRPr="000D1C11" w:rsidRDefault="00000000" w:rsidP="004B624E">
      <w:pPr>
        <w:pStyle w:val="Heading3"/>
      </w:pPr>
      <w:r w:rsidRPr="000D1C11">
        <w:t xml:space="preserve">General </w:t>
      </w:r>
    </w:p>
    <w:p w14:paraId="56F2F1D4" w14:textId="77777777" w:rsidR="004B624E" w:rsidRPr="006476B1" w:rsidRDefault="00000000" w:rsidP="004B624E">
      <w:pPr>
        <w:rPr>
          <w:lang w:val="en-US"/>
        </w:rPr>
      </w:pPr>
      <w:r w:rsidRPr="006476B1">
        <w:rPr>
          <w:lang w:val="en-US"/>
        </w:rPr>
        <w:t>Do not clean spray bars or other contaminated equipment on the work site.</w:t>
      </w:r>
    </w:p>
    <w:p w14:paraId="41342F00" w14:textId="77777777" w:rsidR="004B624E" w:rsidRPr="006476B1" w:rsidRDefault="00000000" w:rsidP="004B624E">
      <w:pPr>
        <w:rPr>
          <w:lang w:val="en-US"/>
        </w:rPr>
      </w:pPr>
      <w:r w:rsidRPr="006476B1">
        <w:rPr>
          <w:lang w:val="en-US"/>
        </w:rPr>
        <w:t xml:space="preserve">Clean </w:t>
      </w:r>
      <w:proofErr w:type="gramStart"/>
      <w:r w:rsidRPr="006476B1">
        <w:rPr>
          <w:lang w:val="en-US"/>
        </w:rPr>
        <w:t>plant</w:t>
      </w:r>
      <w:proofErr w:type="gramEnd"/>
      <w:r w:rsidRPr="006476B1">
        <w:rPr>
          <w:lang w:val="en-US"/>
        </w:rPr>
        <w:t xml:space="preserve"> and equipment in a location and in a manner which prevents pollution of the surrounding environment.</w:t>
      </w:r>
    </w:p>
    <w:p w14:paraId="09FBFCCD" w14:textId="77777777" w:rsidR="004B624E" w:rsidRPr="006476B1" w:rsidRDefault="00000000" w:rsidP="004B624E">
      <w:pPr>
        <w:rPr>
          <w:lang w:val="en-US"/>
        </w:rPr>
      </w:pPr>
      <w:r w:rsidRPr="006476B1">
        <w:rPr>
          <w:lang w:val="en-US"/>
        </w:rPr>
        <w:t xml:space="preserve">Clean plant and equipment before it </w:t>
      </w:r>
      <w:proofErr w:type="gramStart"/>
      <w:r w:rsidRPr="006476B1">
        <w:rPr>
          <w:lang w:val="en-US"/>
        </w:rPr>
        <w:t>is</w:t>
      </w:r>
      <w:proofErr w:type="gramEnd"/>
      <w:r w:rsidRPr="006476B1">
        <w:rPr>
          <w:lang w:val="en-US"/>
        </w:rPr>
        <w:t xml:space="preserve"> brought on to the site and immediately before it leaves the site to make it pest and weed free.</w:t>
      </w:r>
    </w:p>
    <w:p w14:paraId="231E0A3C" w14:textId="77777777" w:rsidR="004B624E" w:rsidRPr="006476B1" w:rsidRDefault="00000000" w:rsidP="004B624E">
      <w:pPr>
        <w:rPr>
          <w:lang w:val="en-US"/>
        </w:rPr>
      </w:pPr>
      <w:r w:rsidRPr="006476B1">
        <w:rPr>
          <w:lang w:val="en-US"/>
        </w:rPr>
        <w:t xml:space="preserve">Plant and equipment </w:t>
      </w:r>
      <w:proofErr w:type="gramStart"/>
      <w:r w:rsidRPr="006476B1">
        <w:rPr>
          <w:lang w:val="en-US"/>
        </w:rPr>
        <w:t>is</w:t>
      </w:r>
      <w:proofErr w:type="gramEnd"/>
      <w:r w:rsidRPr="006476B1">
        <w:rPr>
          <w:lang w:val="en-US"/>
        </w:rPr>
        <w:t xml:space="preserve"> to be inspected and maintained as necessary </w:t>
      </w:r>
      <w:proofErr w:type="gramStart"/>
      <w:r w:rsidRPr="006476B1">
        <w:rPr>
          <w:lang w:val="en-US"/>
        </w:rPr>
        <w:t>during the course of</w:t>
      </w:r>
      <w:proofErr w:type="gramEnd"/>
      <w:r w:rsidRPr="006476B1">
        <w:rPr>
          <w:lang w:val="en-US"/>
        </w:rPr>
        <w:t xml:space="preserve"> the </w:t>
      </w:r>
      <w:proofErr w:type="gramStart"/>
      <w:r w:rsidRPr="006476B1">
        <w:rPr>
          <w:lang w:val="en-US"/>
        </w:rPr>
        <w:t>works</w:t>
      </w:r>
      <w:proofErr w:type="gramEnd"/>
      <w:r w:rsidRPr="006476B1">
        <w:rPr>
          <w:lang w:val="en-US"/>
        </w:rPr>
        <w:t xml:space="preserve">. Emissions and fluid leaks are to be minimized by ensuring </w:t>
      </w:r>
      <w:proofErr w:type="gramStart"/>
      <w:r w:rsidRPr="006476B1">
        <w:rPr>
          <w:lang w:val="en-US"/>
        </w:rPr>
        <w:t>plant</w:t>
      </w:r>
      <w:proofErr w:type="gramEnd"/>
      <w:r w:rsidRPr="006476B1">
        <w:rPr>
          <w:lang w:val="en-US"/>
        </w:rPr>
        <w:t xml:space="preserve"> and equipment are well maintained, in good repair and in good working order.</w:t>
      </w:r>
    </w:p>
    <w:p w14:paraId="527B5765" w14:textId="77777777" w:rsidR="004B624E" w:rsidRPr="000D1C11" w:rsidRDefault="00000000" w:rsidP="004B624E">
      <w:pPr>
        <w:pStyle w:val="Heading3"/>
      </w:pPr>
      <w:r w:rsidRPr="000D1C11">
        <w:t>Mobile Plant Machinery - Broadband Alarm</w:t>
      </w:r>
    </w:p>
    <w:p w14:paraId="60D48EFD" w14:textId="77777777" w:rsidR="004B624E" w:rsidRPr="000D1C11" w:rsidRDefault="00000000" w:rsidP="004B624E">
      <w:pPr>
        <w:rPr>
          <w:b/>
        </w:rPr>
      </w:pPr>
      <w:r w:rsidRPr="000D1C11">
        <w:rPr>
          <w:b/>
        </w:rPr>
        <w:t>Standards</w:t>
      </w:r>
    </w:p>
    <w:p w14:paraId="557E5CD2" w14:textId="77777777" w:rsidR="004B624E" w:rsidRPr="006476B1" w:rsidRDefault="00000000" w:rsidP="004B624E">
      <w:r>
        <w:lastRenderedPageBreak/>
        <w:t>AS </w:t>
      </w:r>
      <w:r w:rsidRPr="006476B1">
        <w:t>ISO</w:t>
      </w:r>
      <w:r>
        <w:t> </w:t>
      </w:r>
      <w:r w:rsidRPr="006476B1">
        <w:t xml:space="preserve">9533: </w:t>
      </w:r>
      <w:hyperlink r:id="rId44" w:tooltip="click here to see details of this document" w:history="1">
        <w:r w:rsidR="004B624E" w:rsidRPr="006476B1">
          <w:t xml:space="preserve">Earth-moving machinery - Machine-mounted audible travel alarms and forward horns - Test methods and performance criteria </w:t>
        </w:r>
      </w:hyperlink>
    </w:p>
    <w:p w14:paraId="6BBBC71E" w14:textId="77777777" w:rsidR="004B624E" w:rsidRPr="000D1C11" w:rsidRDefault="00000000" w:rsidP="004B624E">
      <w:pPr>
        <w:rPr>
          <w:b/>
          <w:lang w:val="en-US"/>
        </w:rPr>
      </w:pPr>
      <w:r w:rsidRPr="000D1C11">
        <w:rPr>
          <w:b/>
          <w:lang w:val="en-US"/>
        </w:rPr>
        <w:t>Definitions</w:t>
      </w:r>
    </w:p>
    <w:p w14:paraId="1DD2BA25" w14:textId="77777777" w:rsidR="004B624E" w:rsidRPr="006476B1" w:rsidRDefault="00000000" w:rsidP="004B624E">
      <w:r w:rsidRPr="000D1C11">
        <w:rPr>
          <w:b/>
        </w:rPr>
        <w:t>Broadband alarm:</w:t>
      </w:r>
      <w:r w:rsidRPr="006476B1">
        <w:t xml:space="preserve"> Pulsed acoustic signal that comprises a range of frequencies and sometimes referred to as quacker, </w:t>
      </w:r>
      <w:proofErr w:type="spellStart"/>
      <w:r w:rsidRPr="006476B1">
        <w:t>woosher</w:t>
      </w:r>
      <w:proofErr w:type="spellEnd"/>
      <w:r w:rsidRPr="006476B1">
        <w:t>, non-tonal reversing beepers or white sound.</w:t>
      </w:r>
    </w:p>
    <w:p w14:paraId="383BD4D0" w14:textId="77777777" w:rsidR="004B624E" w:rsidRPr="000D1C11" w:rsidRDefault="00000000" w:rsidP="004B624E">
      <w:pPr>
        <w:pStyle w:val="Heading3"/>
      </w:pPr>
      <w:r w:rsidRPr="000D1C11">
        <w:t>Broadband/White-Sound Alarm Requirement:</w:t>
      </w:r>
    </w:p>
    <w:p w14:paraId="6A601251" w14:textId="77777777" w:rsidR="004B624E" w:rsidRPr="006476B1" w:rsidRDefault="00000000" w:rsidP="004B624E">
      <w:r w:rsidRPr="006476B1">
        <w:t>Broadband Alarms (White Sound) must be fitted to all construction vehicles and mobile plant before commencement of works.</w:t>
      </w:r>
    </w:p>
    <w:p w14:paraId="02AB96B4" w14:textId="77777777" w:rsidR="004B624E" w:rsidRPr="006476B1" w:rsidRDefault="00000000" w:rsidP="004B624E">
      <w:r w:rsidRPr="006476B1">
        <w:t>Ensure that installation and operations of the alarm/warning systems are sufficient before commencement of works, including, but not limited to:</w:t>
      </w:r>
    </w:p>
    <w:p w14:paraId="0BC132BD" w14:textId="77777777" w:rsidR="004B624E" w:rsidRPr="006476B1" w:rsidRDefault="00000000">
      <w:pPr>
        <w:pStyle w:val="ListParagraph"/>
        <w:numPr>
          <w:ilvl w:val="0"/>
          <w:numId w:val="32"/>
        </w:numPr>
      </w:pPr>
      <w:r w:rsidRPr="006476B1">
        <w:t>All alarms clearly audible above the noise level of the machinery or vehicles.</w:t>
      </w:r>
    </w:p>
    <w:p w14:paraId="0DC42ABF" w14:textId="77777777" w:rsidR="004B624E" w:rsidRPr="006476B1" w:rsidRDefault="00000000">
      <w:pPr>
        <w:pStyle w:val="ListParagraph"/>
        <w:numPr>
          <w:ilvl w:val="0"/>
          <w:numId w:val="32"/>
        </w:numPr>
      </w:pPr>
      <w:r w:rsidRPr="006476B1">
        <w:t>Alarms are automatically activated when reverse gear is selected in the vehicle to which it is fitted, or when the machine to which the alarm is fitted is switched on and is in use.</w:t>
      </w:r>
    </w:p>
    <w:p w14:paraId="39A8A0B1" w14:textId="77777777" w:rsidR="004B624E" w:rsidRDefault="00000000">
      <w:pPr>
        <w:pStyle w:val="ListParagraph"/>
        <w:numPr>
          <w:ilvl w:val="0"/>
          <w:numId w:val="32"/>
        </w:numPr>
      </w:pPr>
      <w:r w:rsidRPr="006476B1">
        <w:t>Directional nature of the broadband alarm is appropriate for works.</w:t>
      </w:r>
    </w:p>
    <w:p w14:paraId="1529838D" w14:textId="77777777" w:rsidR="004B624E" w:rsidRDefault="00000000" w:rsidP="004B624E">
      <w:pPr>
        <w:pStyle w:val="Heading3"/>
      </w:pPr>
      <w:r>
        <w:t>Warning Beacons on Vehicles and Mobile Plant, Machinery, and Equipment</w:t>
      </w:r>
    </w:p>
    <w:p w14:paraId="74A880E6" w14:textId="77777777" w:rsidR="004B624E" w:rsidRDefault="00000000" w:rsidP="004B624E">
      <w:r>
        <w:t xml:space="preserve">Provide beacons, or other vehicle, or plant, or equipment, or machinery, mounted visual illuminated warning devices on the highest point of the cabin roof or superstructure of all vehicles, mobile plant, mobile machinery, and mobile equipment in accordance with the </w:t>
      </w:r>
      <w:r w:rsidRPr="008D145C">
        <w:rPr>
          <w:b/>
        </w:rPr>
        <w:t>Vehicle-Mounted Signs And Devices</w:t>
      </w:r>
      <w:r>
        <w:t xml:space="preserve"> Clause in the </w:t>
      </w:r>
      <w:r w:rsidRPr="008D145C">
        <w:rPr>
          <w:b/>
        </w:rPr>
        <w:t>Description And Use of Signs And Devices</w:t>
      </w:r>
      <w:r>
        <w:t xml:space="preserve"> Section of AS 1742.3 where these are being used within the road reserve.</w:t>
      </w:r>
    </w:p>
    <w:p w14:paraId="7F65FF19" w14:textId="77777777" w:rsidR="004B624E" w:rsidRDefault="00000000" w:rsidP="004B624E">
      <w:r>
        <w:t>Fit beacons with globes rated at a minimum of 55 watts, or the LED equivalent.</w:t>
      </w:r>
    </w:p>
    <w:p w14:paraId="06F8528E" w14:textId="77777777" w:rsidR="004B624E" w:rsidRDefault="00000000" w:rsidP="004B624E">
      <w:r>
        <w:t>Do not use strobe lights.</w:t>
      </w:r>
    </w:p>
    <w:p w14:paraId="7F83B76C" w14:textId="77777777" w:rsidR="004B624E" w:rsidRDefault="00000000" w:rsidP="004B624E">
      <w:r>
        <w:t>Ensure that the light is operational whenever the plant or equipment is working on or within 9 m of the roadway.</w:t>
      </w:r>
    </w:p>
    <w:p w14:paraId="7B20A005" w14:textId="77777777" w:rsidR="004B624E" w:rsidRDefault="00000000" w:rsidP="004B624E">
      <w:r>
        <w:t xml:space="preserve">Ensure that the light is visible from all approaches and not obscured by exhaust stacks, </w:t>
      </w:r>
      <w:proofErr w:type="gramStart"/>
      <w:r>
        <w:t>back hoe</w:t>
      </w:r>
      <w:proofErr w:type="gramEnd"/>
      <w:r>
        <w:t xml:space="preserve"> arms etc, and that the beacons or warning devices are not covered in dust.</w:t>
      </w:r>
    </w:p>
    <w:p w14:paraId="2DA7CE56" w14:textId="77777777" w:rsidR="004B624E" w:rsidRPr="006476B1" w:rsidRDefault="00000000" w:rsidP="004B624E">
      <w:pPr>
        <w:spacing w:after="0"/>
      </w:pPr>
      <w:r>
        <w:t xml:space="preserve">Non-compliance with this clause may result in the Contractor being directed to cease work, which will be at no cost to the </w:t>
      </w:r>
      <w:proofErr w:type="gramStart"/>
      <w:r>
        <w:t>Principal</w:t>
      </w:r>
      <w:proofErr w:type="gramEnd"/>
      <w:r>
        <w:t>, and which will not be grounds for an extension of time claim.</w:t>
      </w:r>
    </w:p>
    <w:p w14:paraId="19A39016" w14:textId="77777777" w:rsidR="004B624E" w:rsidRPr="000D1C11" w:rsidRDefault="00000000" w:rsidP="004B624E">
      <w:pPr>
        <w:pStyle w:val="Heading2"/>
        <w:ind w:left="612" w:hanging="612"/>
      </w:pPr>
      <w:r w:rsidRPr="000D1C11">
        <w:t>Safety</w:t>
      </w:r>
    </w:p>
    <w:p w14:paraId="32DB637A" w14:textId="77777777" w:rsidR="004B624E" w:rsidRDefault="00000000" w:rsidP="004B624E">
      <w:r w:rsidRPr="006476B1">
        <w:t xml:space="preserve">Comply with the </w:t>
      </w:r>
      <w:r w:rsidRPr="009F0037">
        <w:rPr>
          <w:i/>
        </w:rPr>
        <w:t>Work Health and Safety (National Uniform Legislation) Act 2011</w:t>
      </w:r>
      <w:r>
        <w:t xml:space="preserve"> </w:t>
      </w:r>
      <w:r w:rsidRPr="006476B1">
        <w:t>and Regulations and any applicable Codes of Practice</w:t>
      </w:r>
      <w:r>
        <w:t>, and any applicable Australian Standards</w:t>
      </w:r>
      <w:r w:rsidRPr="006476B1">
        <w:t>.</w:t>
      </w:r>
    </w:p>
    <w:p w14:paraId="2583FDBD" w14:textId="77777777" w:rsidR="004B624E" w:rsidRPr="00A72D2F" w:rsidRDefault="00000000" w:rsidP="004B624E">
      <w:pPr>
        <w:rPr>
          <w:lang w:val="en-US"/>
        </w:rPr>
      </w:pPr>
      <w:r w:rsidRPr="00A72D2F">
        <w:rPr>
          <w:lang w:val="en-US"/>
        </w:rPr>
        <w:t xml:space="preserve">All workers on site are to </w:t>
      </w:r>
      <w:r>
        <w:rPr>
          <w:lang w:val="en-US"/>
        </w:rPr>
        <w:t xml:space="preserve">have </w:t>
      </w:r>
      <w:r w:rsidRPr="00A72D2F">
        <w:rPr>
          <w:lang w:val="en-US"/>
        </w:rPr>
        <w:t>undertake</w:t>
      </w:r>
      <w:r>
        <w:rPr>
          <w:lang w:val="en-US"/>
        </w:rPr>
        <w:t>n</w:t>
      </w:r>
      <w:r w:rsidRPr="00A72D2F">
        <w:rPr>
          <w:lang w:val="en-US"/>
        </w:rPr>
        <w:t xml:space="preserve"> and complete</w:t>
      </w:r>
      <w:r>
        <w:rPr>
          <w:lang w:val="en-US"/>
        </w:rPr>
        <w:t>d</w:t>
      </w:r>
      <w:r w:rsidRPr="00A72D2F">
        <w:rPr>
          <w:lang w:val="en-US"/>
        </w:rPr>
        <w:t xml:space="preserve"> </w:t>
      </w:r>
      <w:r w:rsidRPr="00A72D2F">
        <w:rPr>
          <w:b/>
          <w:lang w:val="en-US"/>
        </w:rPr>
        <w:t>Prepare to work safely in the construction industry</w:t>
      </w:r>
      <w:r>
        <w:rPr>
          <w:lang w:val="en-US"/>
        </w:rPr>
        <w:t xml:space="preserve"> (CP</w:t>
      </w:r>
      <w:r w:rsidRPr="00A72D2F">
        <w:rPr>
          <w:lang w:val="en-US"/>
        </w:rPr>
        <w:t>CWHS1001), or superseding or preceding equivalent qualification recognised by</w:t>
      </w:r>
      <w:r>
        <w:rPr>
          <w:lang w:val="en-US"/>
        </w:rPr>
        <w:t xml:space="preserve">  </w:t>
      </w:r>
      <w:hyperlink r:id="rId45" w:history="1">
        <w:r w:rsidR="004B624E" w:rsidRPr="003A62F4">
          <w:rPr>
            <w:rStyle w:val="Hyperlink"/>
            <w:lang w:val="en-US"/>
          </w:rPr>
          <w:t>https://training.gov.au/</w:t>
        </w:r>
      </w:hyperlink>
      <w:r>
        <w:rPr>
          <w:lang w:val="en-US"/>
        </w:rPr>
        <w:t xml:space="preserve"> .</w:t>
      </w:r>
    </w:p>
    <w:p w14:paraId="53A9FAE6" w14:textId="77777777" w:rsidR="004B624E" w:rsidRPr="00A72D2F" w:rsidRDefault="00000000" w:rsidP="004B624E">
      <w:pPr>
        <w:rPr>
          <w:lang w:val="en-US"/>
        </w:rPr>
      </w:pPr>
      <w:r w:rsidRPr="00A72D2F">
        <w:rPr>
          <w:lang w:val="en-US"/>
        </w:rPr>
        <w:t>Site specific and Task specific induction training is still required for all work sites and is to be provided by the employer.</w:t>
      </w:r>
    </w:p>
    <w:p w14:paraId="3B0B2F15" w14:textId="77777777" w:rsidR="004B624E" w:rsidRPr="000D1C11" w:rsidRDefault="00000000" w:rsidP="004B624E">
      <w:pPr>
        <w:pStyle w:val="Heading3"/>
      </w:pPr>
      <w:r w:rsidRPr="000D1C11">
        <w:t>Safety Officer – Witness Point</w:t>
      </w:r>
    </w:p>
    <w:p w14:paraId="371A1730" w14:textId="77777777" w:rsidR="004B624E" w:rsidRPr="006476B1" w:rsidRDefault="00000000" w:rsidP="004B624E">
      <w:r w:rsidRPr="006476B1">
        <w:rPr>
          <w:b/>
        </w:rPr>
        <w:t>Witness Point -</w:t>
      </w:r>
      <w:r w:rsidRPr="006476B1">
        <w:t xml:space="preserve"> Appoint a Safety Officer and notify the Superintendent of the </w:t>
      </w:r>
      <w:r>
        <w:t>Safety O</w:t>
      </w:r>
      <w:r w:rsidRPr="006476B1">
        <w:t>fficer’s name</w:t>
      </w:r>
      <w:r>
        <w:t>, and contact details, including an after-hours contact phone number</w:t>
      </w:r>
      <w:r w:rsidRPr="006476B1">
        <w:t>.</w:t>
      </w:r>
    </w:p>
    <w:p w14:paraId="7EF86F1D" w14:textId="77777777" w:rsidR="004B624E" w:rsidRPr="006476B1" w:rsidRDefault="00000000" w:rsidP="004B624E">
      <w:r w:rsidRPr="006476B1">
        <w:t xml:space="preserve">Ensure the Safety Officer </w:t>
      </w:r>
      <w:proofErr w:type="gramStart"/>
      <w:r w:rsidRPr="006476B1">
        <w:t>is capable and available at all times</w:t>
      </w:r>
      <w:proofErr w:type="gramEnd"/>
      <w:r w:rsidRPr="006476B1">
        <w:t xml:space="preserve"> as required.</w:t>
      </w:r>
    </w:p>
    <w:p w14:paraId="1BCBB435" w14:textId="77777777" w:rsidR="004B624E" w:rsidRPr="006476B1" w:rsidRDefault="00000000" w:rsidP="004B624E">
      <w:r w:rsidRPr="006476B1">
        <w:t>The Superintendent retains the right to revoke the appointment of the Safety Officer at any time, and direct that another person be appointed.</w:t>
      </w:r>
    </w:p>
    <w:p w14:paraId="70CD14B7" w14:textId="77777777" w:rsidR="004B624E" w:rsidRPr="000D1C11" w:rsidRDefault="00000000" w:rsidP="004B624E">
      <w:pPr>
        <w:pStyle w:val="Heading3"/>
      </w:pPr>
      <w:r w:rsidRPr="000D1C11">
        <w:lastRenderedPageBreak/>
        <w:t>Work Health and Safety Management Plan - Hold Point</w:t>
      </w:r>
    </w:p>
    <w:p w14:paraId="06A0AAEB" w14:textId="77777777" w:rsidR="004B624E" w:rsidRPr="006C106C" w:rsidRDefault="00000000" w:rsidP="004B624E">
      <w:r w:rsidRPr="006C106C">
        <w:rPr>
          <w:b/>
        </w:rPr>
        <w:t xml:space="preserve">Hold Point - </w:t>
      </w:r>
      <w:r w:rsidRPr="006C106C">
        <w:t>If the Act requires it, provide a Work Health and Safety Management Plan within 14 calendar days of award of the contract. Do not commence works until the Superintendent has advised that the Work Health and Safety Management Plan may be used.</w:t>
      </w:r>
    </w:p>
    <w:p w14:paraId="5CC9A55A" w14:textId="77777777" w:rsidR="004B624E" w:rsidRPr="006C106C" w:rsidRDefault="00000000" w:rsidP="004B624E">
      <w:r w:rsidRPr="006C106C">
        <w:t xml:space="preserve">Comply with the </w:t>
      </w:r>
      <w:r w:rsidRPr="009F0037">
        <w:rPr>
          <w:i/>
        </w:rPr>
        <w:t>Work Health and Safety (National Uniform Legislation) Act 2011</w:t>
      </w:r>
      <w:r>
        <w:t xml:space="preserve"> </w:t>
      </w:r>
      <w:r w:rsidRPr="006C106C">
        <w:t>and Regulations and any applicable Codes of Practice.</w:t>
      </w:r>
    </w:p>
    <w:p w14:paraId="3ED95F70" w14:textId="77777777" w:rsidR="004B624E" w:rsidRPr="006C106C" w:rsidRDefault="00000000" w:rsidP="004B624E">
      <w:r w:rsidRPr="006C106C">
        <w:t>A person with control of a construction project, irrespective of monetary value of the contract, where five or more persons are working, or are likely to be working simultaneously on a construction site must ensure that:</w:t>
      </w:r>
    </w:p>
    <w:p w14:paraId="342F1B30" w14:textId="77777777" w:rsidR="004B624E" w:rsidRPr="006C106C" w:rsidRDefault="00000000">
      <w:pPr>
        <w:pStyle w:val="ListParagraph"/>
        <w:numPr>
          <w:ilvl w:val="0"/>
          <w:numId w:val="31"/>
        </w:numPr>
      </w:pPr>
      <w:r w:rsidRPr="006C106C">
        <w:t xml:space="preserve">a site-specific Work Health and Safety Management Plan is prepared before the work commences; and </w:t>
      </w:r>
    </w:p>
    <w:p w14:paraId="0E32CF91" w14:textId="77777777" w:rsidR="004B624E" w:rsidRPr="006C106C" w:rsidRDefault="00000000">
      <w:pPr>
        <w:pStyle w:val="ListParagraph"/>
        <w:numPr>
          <w:ilvl w:val="0"/>
          <w:numId w:val="31"/>
        </w:numPr>
      </w:pPr>
      <w:r w:rsidRPr="006C106C">
        <w:t xml:space="preserve">The plan is monitored, maintained and kept up to date </w:t>
      </w:r>
      <w:proofErr w:type="gramStart"/>
      <w:r w:rsidRPr="006C106C">
        <w:t>during the course of</w:t>
      </w:r>
      <w:proofErr w:type="gramEnd"/>
      <w:r w:rsidRPr="006C106C">
        <w:t xml:space="preserve"> the work.</w:t>
      </w:r>
    </w:p>
    <w:p w14:paraId="4E5199F5" w14:textId="77777777" w:rsidR="004B624E" w:rsidRPr="006C106C" w:rsidRDefault="00000000" w:rsidP="004B624E">
      <w:r w:rsidRPr="006C106C">
        <w:t xml:space="preserve">The person with control of the construction project must ensure that the Work Health and Safety Management Plan </w:t>
      </w:r>
      <w:proofErr w:type="gramStart"/>
      <w:r w:rsidRPr="006C106C">
        <w:t>includes</w:t>
      </w:r>
      <w:proofErr w:type="gramEnd"/>
      <w:r w:rsidRPr="006C106C">
        <w:t>, but is not limited to:</w:t>
      </w:r>
    </w:p>
    <w:p w14:paraId="2B8C3342" w14:textId="77777777" w:rsidR="004B624E" w:rsidRPr="006C106C" w:rsidRDefault="00000000">
      <w:pPr>
        <w:pStyle w:val="ListParagraph"/>
        <w:numPr>
          <w:ilvl w:val="0"/>
          <w:numId w:val="30"/>
        </w:numPr>
      </w:pPr>
      <w:r w:rsidRPr="006C106C">
        <w:t>a statement of responsibilities, listing the names, positions and responsibilities of all persons who will have specific responsibilities on the site for Work Health and Safety;</w:t>
      </w:r>
    </w:p>
    <w:p w14:paraId="3C9729FE" w14:textId="77777777" w:rsidR="004B624E" w:rsidRPr="006C106C" w:rsidRDefault="00000000">
      <w:pPr>
        <w:pStyle w:val="ListParagraph"/>
        <w:numPr>
          <w:ilvl w:val="0"/>
          <w:numId w:val="30"/>
        </w:numPr>
      </w:pPr>
      <w:r w:rsidRPr="006C106C">
        <w:t>the detail of arrangements for ensuring compliance with the Work Health and Safety induction training requirements of this national standard;</w:t>
      </w:r>
    </w:p>
    <w:p w14:paraId="0E32C5E6" w14:textId="77777777" w:rsidR="004B624E" w:rsidRPr="006C106C" w:rsidRDefault="00000000">
      <w:pPr>
        <w:pStyle w:val="ListParagraph"/>
        <w:numPr>
          <w:ilvl w:val="0"/>
          <w:numId w:val="30"/>
        </w:numPr>
      </w:pPr>
      <w:r w:rsidRPr="006C106C">
        <w:t>the detail of arrangements for the co-ordination of health and safety issues of persons engaged to undertake construction work;</w:t>
      </w:r>
    </w:p>
    <w:p w14:paraId="4CDECD1D" w14:textId="77777777" w:rsidR="004B624E" w:rsidRPr="006C106C" w:rsidRDefault="00000000">
      <w:pPr>
        <w:pStyle w:val="ListParagraph"/>
        <w:numPr>
          <w:ilvl w:val="0"/>
          <w:numId w:val="30"/>
        </w:numPr>
      </w:pPr>
      <w:r w:rsidRPr="006C106C">
        <w:t>the detail of arrangements for managing Work Health and Safety incidents when they occur, including the identities of and contact details of all persons who will be available to prevent, prepare for, respond to and manage recovery from such incidents;</w:t>
      </w:r>
    </w:p>
    <w:p w14:paraId="1A6FB318" w14:textId="77777777" w:rsidR="004B624E" w:rsidRPr="006C106C" w:rsidRDefault="00000000">
      <w:pPr>
        <w:pStyle w:val="ListParagraph"/>
        <w:numPr>
          <w:ilvl w:val="0"/>
          <w:numId w:val="30"/>
        </w:numPr>
      </w:pPr>
      <w:r w:rsidRPr="006C106C">
        <w:t>any site safety rules, with the detail of arrangements for ensuring that all persons at the site, whether employees, contractors, suppliers or visitors, are informed of the rules;</w:t>
      </w:r>
    </w:p>
    <w:p w14:paraId="4A36663A" w14:textId="77777777" w:rsidR="004B624E" w:rsidRPr="006C106C" w:rsidRDefault="00000000">
      <w:pPr>
        <w:pStyle w:val="ListParagraph"/>
        <w:numPr>
          <w:ilvl w:val="0"/>
          <w:numId w:val="30"/>
        </w:numPr>
      </w:pPr>
      <w:r w:rsidRPr="006C106C">
        <w:t>the hazard identification, risk assessment and risk control information for all work activities assessed as having safety risks; and</w:t>
      </w:r>
    </w:p>
    <w:p w14:paraId="23FC95FD" w14:textId="77777777" w:rsidR="004B624E" w:rsidRPr="006C106C" w:rsidRDefault="00000000">
      <w:pPr>
        <w:pStyle w:val="ListParagraph"/>
        <w:numPr>
          <w:ilvl w:val="0"/>
          <w:numId w:val="30"/>
        </w:numPr>
      </w:pPr>
      <w:r w:rsidRPr="006C106C">
        <w:t>The safe work method statements for all high-risk construction work.</w:t>
      </w:r>
    </w:p>
    <w:p w14:paraId="2C12D95D" w14:textId="77777777" w:rsidR="004B624E" w:rsidRPr="000D1C11" w:rsidRDefault="00000000" w:rsidP="004B624E">
      <w:pPr>
        <w:pStyle w:val="Heading3"/>
      </w:pPr>
      <w:r w:rsidRPr="000D1C11">
        <w:t>Safety Practice</w:t>
      </w:r>
    </w:p>
    <w:p w14:paraId="6A297F14" w14:textId="77777777" w:rsidR="004B624E" w:rsidRPr="006476B1" w:rsidRDefault="00000000" w:rsidP="004B624E">
      <w:r w:rsidRPr="006476B1">
        <w:t>Provide safety equipment, protective clothing and devices and first aid facilities.</w:t>
      </w:r>
    </w:p>
    <w:p w14:paraId="54FD083E" w14:textId="77777777" w:rsidR="004B624E" w:rsidRPr="006476B1" w:rsidRDefault="00000000" w:rsidP="004B624E">
      <w:r w:rsidRPr="006476B1">
        <w:t>Ensure that employees are instructed concerning hazards and how to avoid injury.</w:t>
      </w:r>
    </w:p>
    <w:p w14:paraId="0A321489" w14:textId="77777777" w:rsidR="004B624E" w:rsidRPr="006476B1" w:rsidRDefault="00000000" w:rsidP="004B624E">
      <w:r w:rsidRPr="006476B1">
        <w:t>Observe good safety practices throughout the Contract.</w:t>
      </w:r>
    </w:p>
    <w:p w14:paraId="3E4A6F5C" w14:textId="77777777" w:rsidR="004B624E" w:rsidRPr="000D1C11" w:rsidRDefault="00000000" w:rsidP="004B624E">
      <w:pPr>
        <w:pStyle w:val="Heading3"/>
      </w:pPr>
      <w:r w:rsidRPr="000D1C11">
        <w:t xml:space="preserve">Safety </w:t>
      </w:r>
      <w:r>
        <w:t>Equipment, Clothing, and Devices</w:t>
      </w:r>
    </w:p>
    <w:p w14:paraId="489F00FA" w14:textId="77777777" w:rsidR="004B624E" w:rsidRDefault="00000000" w:rsidP="004B624E">
      <w:r>
        <w:t>Safety equipment, clothing, and devices used are to comply with the requirements of the Australian Standards listed in this work section</w:t>
      </w:r>
      <w:r w:rsidRPr="006476B1">
        <w:t>.</w:t>
      </w:r>
    </w:p>
    <w:p w14:paraId="16F54785" w14:textId="77777777" w:rsidR="004B624E" w:rsidRDefault="00000000" w:rsidP="004B624E">
      <w:pPr>
        <w:pStyle w:val="Heading3"/>
      </w:pPr>
      <w:r>
        <w:t>Work Involving Chemicals</w:t>
      </w:r>
    </w:p>
    <w:p w14:paraId="5AC584D8" w14:textId="77777777" w:rsidR="004B624E" w:rsidRDefault="00000000" w:rsidP="004B624E">
      <w:r>
        <w:t xml:space="preserve">Comply with </w:t>
      </w:r>
      <w:r w:rsidRPr="009F0037">
        <w:rPr>
          <w:i/>
        </w:rPr>
        <w:t>Work Health and Safety (NUL) Act 2011</w:t>
      </w:r>
      <w:r>
        <w:t xml:space="preserve"> and Regulations 2011.</w:t>
      </w:r>
    </w:p>
    <w:p w14:paraId="66862FE7" w14:textId="77777777" w:rsidR="004B624E" w:rsidRDefault="00000000" w:rsidP="004B624E">
      <w:r>
        <w:t xml:space="preserve">SDS documentation for chemicals used during the works must be </w:t>
      </w:r>
      <w:proofErr w:type="gramStart"/>
      <w:r>
        <w:t>held on site at all times</w:t>
      </w:r>
      <w:proofErr w:type="gramEnd"/>
      <w:r>
        <w:t xml:space="preserve"> during the works.</w:t>
      </w:r>
    </w:p>
    <w:p w14:paraId="44E89E2A" w14:textId="77777777" w:rsidR="004B624E" w:rsidRDefault="00000000" w:rsidP="004B624E">
      <w:r>
        <w:t xml:space="preserve">Spill clean-up equipment and materials, appropriate for the type and quantities of chemicals used on site, must be </w:t>
      </w:r>
      <w:proofErr w:type="gramStart"/>
      <w:r>
        <w:t>kept on site at all times</w:t>
      </w:r>
      <w:proofErr w:type="gramEnd"/>
      <w:r>
        <w:t xml:space="preserve"> during the works. They must be kept in a readily accessible location. The equipment and materials must be maintained and replenished as needed.</w:t>
      </w:r>
    </w:p>
    <w:p w14:paraId="2B0884A8" w14:textId="77777777" w:rsidR="004B624E" w:rsidRDefault="00000000" w:rsidP="004B624E">
      <w:r>
        <w:lastRenderedPageBreak/>
        <w:t xml:space="preserve">Staff trained in the use of the spill clean-up equipment and materials must </w:t>
      </w:r>
      <w:proofErr w:type="gramStart"/>
      <w:r>
        <w:t>be on site at all times</w:t>
      </w:r>
      <w:proofErr w:type="gramEnd"/>
      <w:r>
        <w:t xml:space="preserve"> during the works.</w:t>
      </w:r>
    </w:p>
    <w:p w14:paraId="00D5DAE1" w14:textId="77777777" w:rsidR="004B624E" w:rsidRDefault="00000000" w:rsidP="004B624E">
      <w:r>
        <w:t>Report all chemical spills to the Superintendent.</w:t>
      </w:r>
    </w:p>
    <w:p w14:paraId="273AA5E8" w14:textId="77777777" w:rsidR="004B624E" w:rsidRDefault="00000000" w:rsidP="004B624E">
      <w:r>
        <w:t>Where appropriate, also report spills to the NT Pollution Hotline, phone 1800 064 567.</w:t>
      </w:r>
    </w:p>
    <w:p w14:paraId="0FFB89A8" w14:textId="77777777" w:rsidR="004B624E" w:rsidRDefault="00000000" w:rsidP="004B624E">
      <w:r>
        <w:t>Chemicals include, but are not limited to, paints, fuels, oils, herbicides, pesticides, tars, lubricants, cleaning products (domestic and industrial types), inks, dyes, toners, fertilizers etc.</w:t>
      </w:r>
    </w:p>
    <w:p w14:paraId="3FDC9EE0" w14:textId="77777777" w:rsidR="004B624E" w:rsidRPr="000D1C11" w:rsidRDefault="00000000" w:rsidP="004B624E">
      <w:pPr>
        <w:pStyle w:val="Heading2"/>
        <w:ind w:left="612" w:hanging="612"/>
      </w:pPr>
      <w:r w:rsidRPr="000D1C11">
        <w:t xml:space="preserve">Fencing And Shoring </w:t>
      </w:r>
      <w:proofErr w:type="gramStart"/>
      <w:r w:rsidRPr="000D1C11">
        <w:t>Of</w:t>
      </w:r>
      <w:proofErr w:type="gramEnd"/>
      <w:r w:rsidRPr="000D1C11">
        <w:t xml:space="preserve"> Open Excavations</w:t>
      </w:r>
    </w:p>
    <w:p w14:paraId="0DC7D959" w14:textId="77777777" w:rsidR="004B624E" w:rsidRPr="006476B1" w:rsidRDefault="00000000" w:rsidP="004B624E">
      <w:r w:rsidRPr="006476B1">
        <w:t>Design, construct and maintain the excavation and shoring in a safe and satisfactory condition.</w:t>
      </w:r>
    </w:p>
    <w:p w14:paraId="46E9DE95" w14:textId="77777777" w:rsidR="004B624E" w:rsidRDefault="00000000" w:rsidP="004B624E">
      <w:r w:rsidRPr="006476B1">
        <w:t>Support trenches in saturated or unstable ground with close timbered shoring or similar.</w:t>
      </w:r>
    </w:p>
    <w:p w14:paraId="150CDD43" w14:textId="77777777" w:rsidR="004B624E" w:rsidRPr="00BB52B9" w:rsidRDefault="00000000" w:rsidP="004B624E">
      <w:pPr>
        <w:pStyle w:val="Heading2"/>
        <w:spacing w:after="0"/>
        <w:ind w:left="1134" w:hanging="1134"/>
        <w:rPr>
          <w:rFonts w:cs="Arial"/>
        </w:rPr>
      </w:pPr>
      <w:r w:rsidRPr="00BB52B9">
        <w:rPr>
          <w:rFonts w:cs="Arial"/>
        </w:rPr>
        <w:t xml:space="preserve">Utilities and Other Services Passing Under </w:t>
      </w:r>
      <w:proofErr w:type="gramStart"/>
      <w:r w:rsidRPr="00BB52B9">
        <w:rPr>
          <w:rFonts w:cs="Arial"/>
        </w:rPr>
        <w:t>existing</w:t>
      </w:r>
      <w:proofErr w:type="gramEnd"/>
      <w:r w:rsidRPr="00BB52B9">
        <w:rPr>
          <w:rFonts w:cs="Arial"/>
        </w:rPr>
        <w:t xml:space="preserve"> Pavements – Hold Point</w:t>
      </w:r>
    </w:p>
    <w:p w14:paraId="299112BB" w14:textId="77777777" w:rsidR="004B624E" w:rsidRDefault="00000000" w:rsidP="004B624E">
      <w:pPr>
        <w:rPr>
          <w:rFonts w:cs="Arial"/>
        </w:rPr>
      </w:pPr>
      <w:r w:rsidRPr="00BB52B9">
        <w:rPr>
          <w:rFonts w:cs="Arial"/>
        </w:rPr>
        <w:t>Do not use open trenching to run services below existing pavements.</w:t>
      </w:r>
    </w:p>
    <w:p w14:paraId="3D885D09" w14:textId="77777777" w:rsidR="004B624E" w:rsidRDefault="00000000" w:rsidP="004B624E">
      <w:pPr>
        <w:rPr>
          <w:rFonts w:cs="Arial"/>
        </w:rPr>
      </w:pPr>
      <w:r w:rsidRPr="00BB52B9">
        <w:rPr>
          <w:rFonts w:cs="Arial"/>
        </w:rPr>
        <w:t>Utilities and other services which are to be routed under existing pavements located in a road reserve which would otherwise not be subjected to wor</w:t>
      </w:r>
      <w:r>
        <w:rPr>
          <w:rFonts w:cs="Arial"/>
        </w:rPr>
        <w:t>ks must be routed through directionally</w:t>
      </w:r>
      <w:r w:rsidRPr="00BB52B9">
        <w:rPr>
          <w:rFonts w:cs="Arial"/>
        </w:rPr>
        <w:t xml:space="preserve"> bored channels.</w:t>
      </w:r>
    </w:p>
    <w:p w14:paraId="3365F897" w14:textId="77777777" w:rsidR="004B624E" w:rsidRPr="00BB52B9" w:rsidRDefault="00000000" w:rsidP="004B624E">
      <w:pPr>
        <w:rPr>
          <w:rFonts w:cs="Arial"/>
        </w:rPr>
      </w:pPr>
      <w:r w:rsidRPr="00BB52B9">
        <w:rPr>
          <w:rFonts w:cs="Arial"/>
        </w:rPr>
        <w:t>The utilities and other services are to be housed in conduits.</w:t>
      </w:r>
    </w:p>
    <w:p w14:paraId="69FE75EB" w14:textId="77777777" w:rsidR="004B624E" w:rsidRPr="00BB52B9" w:rsidRDefault="00000000" w:rsidP="004B624E">
      <w:pPr>
        <w:rPr>
          <w:rFonts w:cs="Arial"/>
        </w:rPr>
      </w:pPr>
      <w:r w:rsidRPr="00BB52B9">
        <w:rPr>
          <w:rFonts w:cs="Arial"/>
        </w:rPr>
        <w:t>The installations must comply with the requirements of the authorities with jurisdiction over the utilities or services.</w:t>
      </w:r>
    </w:p>
    <w:p w14:paraId="61FEB9FF" w14:textId="77777777" w:rsidR="004B624E" w:rsidRPr="00BB52B9" w:rsidRDefault="00000000" w:rsidP="004B624E">
      <w:pPr>
        <w:rPr>
          <w:rFonts w:cs="Arial"/>
        </w:rPr>
      </w:pPr>
      <w:r w:rsidRPr="00BB52B9">
        <w:rPr>
          <w:rFonts w:cs="Arial"/>
        </w:rPr>
        <w:t>Do not cut any trenches in existing pavements located in a road reserve for utilities and other services which are to cross the pavement.</w:t>
      </w:r>
    </w:p>
    <w:p w14:paraId="04324E9F" w14:textId="77777777" w:rsidR="004B624E" w:rsidRPr="00BB52B9" w:rsidRDefault="00000000" w:rsidP="004B624E">
      <w:pPr>
        <w:rPr>
          <w:rFonts w:cs="Arial"/>
        </w:rPr>
      </w:pPr>
      <w:r w:rsidRPr="00BB52B9">
        <w:rPr>
          <w:rFonts w:cs="Arial"/>
        </w:rPr>
        <w:t xml:space="preserve">Refer to </w:t>
      </w:r>
      <w:r>
        <w:rPr>
          <w:rFonts w:cs="Arial"/>
        </w:rPr>
        <w:t>DIRECTIONAL</w:t>
      </w:r>
      <w:r w:rsidRPr="00BB52B9">
        <w:rPr>
          <w:rFonts w:cs="Arial"/>
        </w:rPr>
        <w:t xml:space="preserve"> BORING in the Standard Specification for Roadworks.</w:t>
      </w:r>
    </w:p>
    <w:p w14:paraId="18FEDB38" w14:textId="77777777" w:rsidR="004B624E" w:rsidRPr="00BB52B9" w:rsidRDefault="00000000" w:rsidP="004B624E">
      <w:pPr>
        <w:rPr>
          <w:rFonts w:cs="Arial"/>
        </w:rPr>
      </w:pPr>
      <w:r w:rsidRPr="00BB52B9">
        <w:rPr>
          <w:rFonts w:cs="Arial"/>
        </w:rPr>
        <w:t>Refer to conditions in the Permit to Work in the Road Reserve.</w:t>
      </w:r>
    </w:p>
    <w:p w14:paraId="042CA254" w14:textId="77777777" w:rsidR="004B624E" w:rsidRDefault="00000000" w:rsidP="004B624E">
      <w:pPr>
        <w:rPr>
          <w:rFonts w:cs="Arial"/>
        </w:rPr>
      </w:pPr>
      <w:r w:rsidRPr="00BB52B9">
        <w:rPr>
          <w:rFonts w:cs="Arial"/>
        </w:rPr>
        <w:t xml:space="preserve">Trenching may be approved by the </w:t>
      </w:r>
      <w:proofErr w:type="gramStart"/>
      <w:r w:rsidRPr="00BB52B9">
        <w:rPr>
          <w:rFonts w:cs="Arial"/>
        </w:rPr>
        <w:t>Principal</w:t>
      </w:r>
      <w:proofErr w:type="gramEnd"/>
      <w:r w:rsidRPr="00BB52B9">
        <w:rPr>
          <w:rFonts w:cs="Arial"/>
        </w:rPr>
        <w:t xml:space="preserve"> in an emergency.</w:t>
      </w:r>
    </w:p>
    <w:p w14:paraId="3F5C1FB9" w14:textId="77777777" w:rsidR="004B624E" w:rsidRPr="006476B1" w:rsidRDefault="00000000" w:rsidP="004B624E">
      <w:r w:rsidRPr="00BB52B9">
        <w:rPr>
          <w:rFonts w:cs="Arial"/>
          <w:b/>
        </w:rPr>
        <w:t>Hold Point</w:t>
      </w:r>
      <w:r w:rsidRPr="00BB52B9">
        <w:rPr>
          <w:rFonts w:cs="Arial"/>
        </w:rPr>
        <w:t xml:space="preserve"> – If the pavement is to be subjected to works, and open trenching for the routing of utilities or services is </w:t>
      </w:r>
      <w:proofErr w:type="gramStart"/>
      <w:r w:rsidRPr="00BB52B9">
        <w:rPr>
          <w:rFonts w:cs="Arial"/>
        </w:rPr>
        <w:t>proposed, and</w:t>
      </w:r>
      <w:proofErr w:type="gramEnd"/>
      <w:r w:rsidRPr="00BB52B9">
        <w:rPr>
          <w:rFonts w:cs="Arial"/>
        </w:rPr>
        <w:t xml:space="preserve"> has not been approved as part of the works, obtain approval from the Road Authority and the Superintendent before undertaking any excavation works for trenching across the existing </w:t>
      </w:r>
      <w:proofErr w:type="gramStart"/>
      <w:r w:rsidRPr="00BB52B9">
        <w:rPr>
          <w:rFonts w:cs="Arial"/>
        </w:rPr>
        <w:t>pavement.</w:t>
      </w:r>
      <w:r>
        <w:t>.</w:t>
      </w:r>
      <w:proofErr w:type="gramEnd"/>
    </w:p>
    <w:p w14:paraId="4C39C051" w14:textId="77777777" w:rsidR="004B624E" w:rsidRPr="000D1C11" w:rsidRDefault="00000000" w:rsidP="004B624E">
      <w:pPr>
        <w:pStyle w:val="Heading2"/>
        <w:ind w:left="612" w:hanging="612"/>
      </w:pPr>
      <w:r w:rsidRPr="000D1C11">
        <w:t>Work On Railway Sites – hold point</w:t>
      </w:r>
    </w:p>
    <w:p w14:paraId="5E93C189" w14:textId="77777777" w:rsidR="004B624E" w:rsidRPr="006476B1" w:rsidRDefault="00000000" w:rsidP="004B624E">
      <w:r w:rsidRPr="006476B1">
        <w:t xml:space="preserve">Comply with </w:t>
      </w:r>
      <w:r w:rsidRPr="009F0037">
        <w:rPr>
          <w:i/>
        </w:rPr>
        <w:t>Work Health and Safety (N.U.L) Act 2011</w:t>
      </w:r>
      <w:r>
        <w:t xml:space="preserve"> </w:t>
      </w:r>
      <w:r w:rsidRPr="006476B1">
        <w:t>and Regulations</w:t>
      </w:r>
      <w:r>
        <w:t xml:space="preserve"> 2011</w:t>
      </w:r>
      <w:r w:rsidRPr="006476B1">
        <w:t>.</w:t>
      </w:r>
    </w:p>
    <w:p w14:paraId="65748400" w14:textId="77777777" w:rsidR="004B624E" w:rsidRPr="006476B1" w:rsidRDefault="00000000" w:rsidP="004B624E">
      <w:r w:rsidRPr="006476B1">
        <w:t>Carry out work within railway sites to the approval of the owner and accredited operator of the railway.</w:t>
      </w:r>
    </w:p>
    <w:p w14:paraId="41F8EF08" w14:textId="77777777" w:rsidR="004B624E" w:rsidRPr="006476B1" w:rsidRDefault="00000000" w:rsidP="004B624E">
      <w:r w:rsidRPr="006476B1">
        <w:t>The Contractor must comply with all requirements, conditions and directions of the owners and accredited operators of the Railway pursuant to the Northern Territory</w:t>
      </w:r>
      <w:r w:rsidRPr="009F0037">
        <w:rPr>
          <w:i/>
        </w:rPr>
        <w:t xml:space="preserve"> Rail Safety (National Uniform Legislation) Act 2012</w:t>
      </w:r>
      <w:r>
        <w:t>. W</w:t>
      </w:r>
      <w:r w:rsidRPr="006476B1">
        <w:t xml:space="preserve">hen carrying out work under the Contract within 100 metres of the Railway obtain any approvals or licences required for such work. </w:t>
      </w:r>
    </w:p>
    <w:p w14:paraId="05F6E97D" w14:textId="77777777" w:rsidR="004B624E" w:rsidRPr="006476B1" w:rsidRDefault="00000000" w:rsidP="004B624E">
      <w:r w:rsidRPr="006476B1">
        <w:t>Comply with the terms of any current existing interface agreement for work within the railway sites.</w:t>
      </w:r>
    </w:p>
    <w:p w14:paraId="6C68233E" w14:textId="77777777" w:rsidR="004B624E" w:rsidRPr="006476B1" w:rsidRDefault="00000000" w:rsidP="004B624E">
      <w:r w:rsidRPr="006476B1">
        <w:t>Provide documentation detailing all interfaces between the works under the Contract and the Railway or Railway land. The Contractor must fully comply with the terms of the plan.</w:t>
      </w:r>
    </w:p>
    <w:p w14:paraId="721D029F" w14:textId="77777777" w:rsidR="004B624E" w:rsidRPr="006476B1" w:rsidRDefault="00000000" w:rsidP="004B624E">
      <w:r w:rsidRPr="006476B1">
        <w:t xml:space="preserve">The contractor indemnifies in the </w:t>
      </w:r>
      <w:proofErr w:type="gramStart"/>
      <w:r w:rsidRPr="006476B1">
        <w:t>Principal</w:t>
      </w:r>
      <w:proofErr w:type="gramEnd"/>
      <w:r w:rsidRPr="006476B1">
        <w:t xml:space="preserve"> in respect of any claim made by or liability to any person arising out of:</w:t>
      </w:r>
    </w:p>
    <w:p w14:paraId="5DFA8CC4" w14:textId="77777777" w:rsidR="004B624E" w:rsidRPr="006476B1" w:rsidRDefault="00000000">
      <w:pPr>
        <w:pStyle w:val="ListParagraph"/>
        <w:numPr>
          <w:ilvl w:val="0"/>
          <w:numId w:val="29"/>
        </w:numPr>
      </w:pPr>
      <w:r w:rsidRPr="006476B1">
        <w:t xml:space="preserve">The performance of work on, over or near the Railway, and </w:t>
      </w:r>
    </w:p>
    <w:p w14:paraId="6FF7108B" w14:textId="77777777" w:rsidR="004B624E" w:rsidRPr="006476B1" w:rsidRDefault="00000000">
      <w:pPr>
        <w:pStyle w:val="ListParagraph"/>
        <w:numPr>
          <w:ilvl w:val="0"/>
          <w:numId w:val="29"/>
        </w:numPr>
      </w:pPr>
      <w:r w:rsidRPr="006476B1">
        <w:t>The procurement or utilisation of a Railway track possession or track isolation (including any postponement, improper use or delay in relinquishing them).</w:t>
      </w:r>
    </w:p>
    <w:p w14:paraId="7442A06D" w14:textId="77777777" w:rsidR="004B624E" w:rsidRPr="006476B1" w:rsidRDefault="00000000" w:rsidP="004B624E">
      <w:r w:rsidRPr="006476B1">
        <w:lastRenderedPageBreak/>
        <w:t xml:space="preserve">Give 14 </w:t>
      </w:r>
      <w:proofErr w:type="spellStart"/>
      <w:r w:rsidRPr="006476B1">
        <w:t>days</w:t>
      </w:r>
      <w:proofErr w:type="spellEnd"/>
      <w:r w:rsidRPr="006476B1">
        <w:t xml:space="preserve"> written notice to the owner and operator of intent to commence work and provide a work plan showing safe working conditions for the site. </w:t>
      </w:r>
    </w:p>
    <w:p w14:paraId="3B116039" w14:textId="77777777" w:rsidR="004B624E" w:rsidRPr="006476B1" w:rsidRDefault="00000000" w:rsidP="004B624E">
      <w:r w:rsidRPr="006476B1">
        <w:rPr>
          <w:b/>
        </w:rPr>
        <w:t>Hold Point -</w:t>
      </w:r>
      <w:r w:rsidRPr="006476B1">
        <w:t xml:space="preserve"> Do not commence work until the work plan has been approved by the owner and operator of the rail system.</w:t>
      </w:r>
    </w:p>
    <w:p w14:paraId="24A53078" w14:textId="77777777" w:rsidR="004B624E" w:rsidRPr="006476B1" w:rsidRDefault="00000000" w:rsidP="004B624E">
      <w:r w:rsidRPr="006476B1">
        <w:t>If work is required to be carried out within 3 metres of the actual rail line, this work must be co-ordinated through the Superintendent.</w:t>
      </w:r>
    </w:p>
    <w:p w14:paraId="70412330" w14:textId="77777777" w:rsidR="004B624E" w:rsidRPr="000D1C11" w:rsidRDefault="00000000" w:rsidP="004B624E">
      <w:pPr>
        <w:pStyle w:val="Heading2"/>
        <w:ind w:left="612" w:hanging="612"/>
      </w:pPr>
      <w:r w:rsidRPr="000D1C11">
        <w:t>W</w:t>
      </w:r>
      <w:r>
        <w:t xml:space="preserve">ork Near Traffic Count Stations or near </w:t>
      </w:r>
      <w:proofErr w:type="spellStart"/>
      <w:r>
        <w:t>culweigh</w:t>
      </w:r>
      <w:proofErr w:type="spellEnd"/>
      <w:r>
        <w:t xml:space="preserve"> stations – Hold Point</w:t>
      </w:r>
    </w:p>
    <w:p w14:paraId="0DEFE01A" w14:textId="77777777" w:rsidR="004B624E" w:rsidRPr="006476B1" w:rsidRDefault="00000000" w:rsidP="004B624E">
      <w:r w:rsidRPr="006476B1">
        <w:rPr>
          <w:b/>
        </w:rPr>
        <w:t xml:space="preserve">Hold Point - </w:t>
      </w:r>
      <w:r w:rsidRPr="006476B1">
        <w:t>Prior to commencing any excavation, boring of holes, blasting, rock breaking, soil compaction or similar activity in the vicinity of traffic count station detector loops</w:t>
      </w:r>
      <w:r>
        <w:t xml:space="preserve"> or </w:t>
      </w:r>
      <w:proofErr w:type="spellStart"/>
      <w:r>
        <w:t>Culweigh</w:t>
      </w:r>
      <w:proofErr w:type="spellEnd"/>
      <w:r>
        <w:t xml:space="preserve"> Station cabling,</w:t>
      </w:r>
      <w:r w:rsidRPr="006476B1">
        <w:t xml:space="preserve"> obtain the location of the cables from the Department of </w:t>
      </w:r>
      <w:r>
        <w:t>Infrastructure, Planning and Logistics</w:t>
      </w:r>
      <w:r w:rsidRPr="006476B1">
        <w:t>, Transport Planning Division, Data Contracts Officer and pay all fees.</w:t>
      </w:r>
    </w:p>
    <w:p w14:paraId="4674FC11" w14:textId="77777777" w:rsidR="004B624E" w:rsidRDefault="00000000" w:rsidP="004B624E">
      <w:r w:rsidRPr="006476B1">
        <w:t>Follow all directions and instructions issued by the Transport Planning Division in relation to work in the vicinity of such cables.</w:t>
      </w:r>
    </w:p>
    <w:p w14:paraId="10F701FA" w14:textId="77777777" w:rsidR="004B624E" w:rsidRDefault="00000000" w:rsidP="004B624E">
      <w:r>
        <w:t xml:space="preserve">Location of traffic count stations are shown on maps which are included in the annual Traffic Report which is accessible via </w:t>
      </w:r>
      <w:hyperlink r:id="rId46" w:history="1">
        <w:r w:rsidR="004B624E" w:rsidRPr="00112A28">
          <w:rPr>
            <w:rStyle w:val="Hyperlink"/>
          </w:rPr>
          <w:t>https://dipl.nt.gov.au/industry/technical-standards-guidelines-and-specificat</w:t>
        </w:r>
        <w:r w:rsidR="004B624E" w:rsidRPr="002007DB">
          <w:rPr>
            <w:rStyle w:val="Hyperlink"/>
          </w:rPr>
          <w:t>ions/traffic-data</w:t>
        </w:r>
      </w:hyperlink>
    </w:p>
    <w:p w14:paraId="6F139993" w14:textId="77777777" w:rsidR="004B624E" w:rsidRPr="00F464B9" w:rsidRDefault="00000000" w:rsidP="004B624E">
      <w:pPr>
        <w:pStyle w:val="GuideNotes"/>
      </w:pPr>
      <w:proofErr w:type="gramStart"/>
      <w:r>
        <w:t>[ Use</w:t>
      </w:r>
      <w:proofErr w:type="gramEnd"/>
      <w:r>
        <w:t xml:space="preserve"> this clause where there is a possibility of adjacent work damaging cables. Delete if not applicable.</w:t>
      </w:r>
      <w:r w:rsidRPr="00F464B9">
        <w:t>]</w:t>
      </w:r>
    </w:p>
    <w:p w14:paraId="5DF7A0B9" w14:textId="77777777" w:rsidR="004B624E" w:rsidRPr="000D1C11" w:rsidRDefault="00000000" w:rsidP="004B624E">
      <w:pPr>
        <w:pStyle w:val="Heading2"/>
        <w:ind w:left="612" w:hanging="612"/>
      </w:pPr>
      <w:r w:rsidRPr="000D1C11">
        <w:t>Project Notice Boards</w:t>
      </w:r>
    </w:p>
    <w:p w14:paraId="7FDDD104" w14:textId="77777777" w:rsidR="004B624E" w:rsidRPr="006476B1" w:rsidRDefault="00000000" w:rsidP="004B624E">
      <w:r w:rsidRPr="006476B1">
        <w:t>Supply, erect and maintain Project Notice Boards, at locations nominated by the Superintendent and in accordance with ROAD FURNITURE AND TRAFFIC CONTROL DEVICES, within 2 weeks of establishment on site.</w:t>
      </w:r>
    </w:p>
    <w:p w14:paraId="7BA8714C" w14:textId="77777777" w:rsidR="004B624E" w:rsidRPr="00F464B9" w:rsidRDefault="00000000" w:rsidP="004B624E">
      <w:r w:rsidRPr="00F464B9">
        <w:t>Design the Project Notice Bo</w:t>
      </w:r>
      <w:r>
        <w:t>ards in accordance with</w:t>
      </w:r>
      <w:r w:rsidRPr="00F464B9">
        <w:t xml:space="preserve"> drawing </w:t>
      </w:r>
      <w:r>
        <w:t xml:space="preserve">number(s) </w:t>
      </w:r>
      <w:r w:rsidRPr="006B1EF5">
        <w:rPr>
          <w:color w:val="723604"/>
        </w:rPr>
        <w:t>[enter information]</w:t>
      </w:r>
    </w:p>
    <w:p w14:paraId="080F71B7" w14:textId="77777777" w:rsidR="004B624E" w:rsidRPr="00F464B9" w:rsidRDefault="00000000" w:rsidP="004B624E">
      <w:pPr>
        <w:pStyle w:val="GuideNotes"/>
      </w:pPr>
      <w:proofErr w:type="gramStart"/>
      <w:r w:rsidRPr="00F464B9">
        <w:t>[ Insert</w:t>
      </w:r>
      <w:proofErr w:type="gramEnd"/>
      <w:r w:rsidRPr="00F464B9">
        <w:t xml:space="preserve"> the drawing number</w:t>
      </w:r>
      <w:r>
        <w:t>(s)</w:t>
      </w:r>
      <w:r w:rsidRPr="00F464B9">
        <w:t>.]</w:t>
      </w:r>
    </w:p>
    <w:p w14:paraId="538A2BC2" w14:textId="77777777" w:rsidR="004B624E" w:rsidRPr="00F464B9" w:rsidRDefault="00000000" w:rsidP="004B624E">
      <w:r w:rsidRPr="00F464B9">
        <w:t>Include the following project specific wording on the boards;</w:t>
      </w:r>
    </w:p>
    <w:p w14:paraId="76BD86BE" w14:textId="77777777" w:rsidR="004B624E" w:rsidRPr="00180344" w:rsidRDefault="00000000" w:rsidP="004B624E">
      <w:pPr>
        <w:rPr>
          <w:b/>
        </w:rPr>
      </w:pPr>
      <w:r w:rsidRPr="00F464B9">
        <w:tab/>
      </w:r>
      <w:r w:rsidRPr="00F464B9">
        <w:tab/>
      </w:r>
      <w:r w:rsidRPr="00F464B9">
        <w:tab/>
      </w:r>
      <w:r w:rsidRPr="00F464B9">
        <w:tab/>
      </w:r>
      <w:r w:rsidRPr="00180344">
        <w:rPr>
          <w:b/>
          <w:color w:val="FF0000"/>
        </w:rPr>
        <w:t>[enter information]</w:t>
      </w:r>
    </w:p>
    <w:p w14:paraId="5FE71BFC" w14:textId="77777777" w:rsidR="004B624E" w:rsidRPr="00180344" w:rsidRDefault="00000000" w:rsidP="004B624E">
      <w:pPr>
        <w:rPr>
          <w:b/>
        </w:rPr>
      </w:pPr>
      <w:r>
        <w:tab/>
      </w:r>
      <w:r>
        <w:tab/>
      </w:r>
      <w:r>
        <w:tab/>
      </w:r>
      <w:r>
        <w:tab/>
      </w:r>
      <w:r w:rsidRPr="00180344">
        <w:rPr>
          <w:b/>
          <w:color w:val="FF0000"/>
        </w:rPr>
        <w:t>[enter information]</w:t>
      </w:r>
    </w:p>
    <w:p w14:paraId="40298137" w14:textId="77777777" w:rsidR="004B624E" w:rsidRPr="00F464B9" w:rsidRDefault="00000000" w:rsidP="004B624E">
      <w:pPr>
        <w:pStyle w:val="GuideNotes"/>
      </w:pPr>
      <w:proofErr w:type="gramStart"/>
      <w:r w:rsidRPr="00F464B9">
        <w:t>[ provide</w:t>
      </w:r>
      <w:proofErr w:type="gramEnd"/>
      <w:r w:rsidRPr="00F464B9">
        <w:t xml:space="preserve"> the required wording.]</w:t>
      </w:r>
    </w:p>
    <w:p w14:paraId="134EFFB0" w14:textId="77777777" w:rsidR="004B624E" w:rsidRPr="00F464B9" w:rsidRDefault="00000000" w:rsidP="004B624E">
      <w:r w:rsidRPr="00F464B9">
        <w:t>Remove the boards within 2 weeks after the Certificate of Practical Completion has been issued.</w:t>
      </w:r>
    </w:p>
    <w:p w14:paraId="58B3BB35" w14:textId="77777777" w:rsidR="004B624E" w:rsidRPr="00F464B9" w:rsidRDefault="00000000" w:rsidP="004B624E">
      <w:pPr>
        <w:pStyle w:val="GuideNotes"/>
      </w:pPr>
      <w:proofErr w:type="gramStart"/>
      <w:r w:rsidRPr="00F464B9">
        <w:t>[ Use</w:t>
      </w:r>
      <w:proofErr w:type="gramEnd"/>
      <w:r w:rsidRPr="00F464B9">
        <w:t xml:space="preserve"> this paragraph for NT roads.]</w:t>
      </w:r>
    </w:p>
    <w:p w14:paraId="0221C9E8" w14:textId="77777777" w:rsidR="004B624E" w:rsidRPr="00F464B9" w:rsidRDefault="00000000" w:rsidP="004B624E">
      <w:r w:rsidRPr="00F464B9">
        <w:t>Remove the boards 52 weeks after the Certificate of Practical Completion has been issued.</w:t>
      </w:r>
    </w:p>
    <w:p w14:paraId="654B811A" w14:textId="77777777" w:rsidR="004B624E" w:rsidRPr="006B1EF5" w:rsidRDefault="00000000" w:rsidP="004B624E">
      <w:pPr>
        <w:pStyle w:val="GuideNotes"/>
      </w:pPr>
      <w:proofErr w:type="gramStart"/>
      <w:r w:rsidRPr="006B1EF5">
        <w:t>[ Use</w:t>
      </w:r>
      <w:proofErr w:type="gramEnd"/>
      <w:r w:rsidRPr="006B1EF5">
        <w:t xml:space="preserve"> this paragraph for Federal roads.]</w:t>
      </w:r>
    </w:p>
    <w:p w14:paraId="1CA4A8A7" w14:textId="77777777" w:rsidR="004B624E" w:rsidRPr="000D1C11" w:rsidRDefault="00000000" w:rsidP="004B624E">
      <w:pPr>
        <w:pStyle w:val="Heading2"/>
        <w:ind w:left="612" w:hanging="612"/>
      </w:pPr>
      <w:bookmarkStart w:id="7" w:name="_Ref435106234"/>
      <w:r w:rsidRPr="000D1C11">
        <w:t>Control Station Check Survey – witness point</w:t>
      </w:r>
    </w:p>
    <w:p w14:paraId="73E6CFDA" w14:textId="77777777" w:rsidR="004B624E" w:rsidRPr="006476B1" w:rsidRDefault="00000000" w:rsidP="004B624E">
      <w:r>
        <w:t>Verify that the actual levels on site are the same as the levels shown on the contract drawings.</w:t>
      </w:r>
    </w:p>
    <w:p w14:paraId="78C0DF72" w14:textId="77777777" w:rsidR="004B624E" w:rsidRDefault="00000000" w:rsidP="004B624E">
      <w:r w:rsidRPr="006476B1">
        <w:rPr>
          <w:b/>
        </w:rPr>
        <w:t>Witness Point -</w:t>
      </w:r>
      <w:r w:rsidRPr="006476B1">
        <w:t xml:space="preserve"> Where results exceed the quoted tolerance notify the Superintendent and obtain directions.</w:t>
      </w:r>
    </w:p>
    <w:p w14:paraId="1A48FEFE" w14:textId="77777777" w:rsidR="004B624E" w:rsidRDefault="00000000" w:rsidP="004B624E">
      <w:pPr>
        <w:pStyle w:val="Heading2"/>
        <w:ind w:left="612" w:hanging="612"/>
        <w:rPr>
          <w:lang w:eastAsia="en-US"/>
        </w:rPr>
      </w:pPr>
      <w:r>
        <w:t>Surveys and Setting Out</w:t>
      </w:r>
    </w:p>
    <w:p w14:paraId="7D6B235F" w14:textId="77777777" w:rsidR="004B624E" w:rsidRDefault="00000000" w:rsidP="004B624E">
      <w:r>
        <w:t>The Contractor shall be responsible for all setting out required for the proper execution of the Works. The design lines have not been pegged. Survey stations sufficient to establish the design line have been placed at the coordinates and levels shown in the drawings.</w:t>
      </w:r>
    </w:p>
    <w:p w14:paraId="1238F032" w14:textId="77777777" w:rsidR="004B624E" w:rsidRDefault="00000000" w:rsidP="004B624E">
      <w:r>
        <w:lastRenderedPageBreak/>
        <w:t>Prior to setting out the Works the Contractor shall verify the assigned coordinates and levels of all control stations. Differences outside the tolerances listed below, along with an assessment of the possible source of the problem and a proposed solution, shall be reported to the Superintendent for resolution, acceptance or guidance as to the method to be used for minimising or correcting adverse effects.</w:t>
      </w:r>
    </w:p>
    <w:p w14:paraId="2D636B3B" w14:textId="77777777" w:rsidR="004B624E" w:rsidRDefault="00000000" w:rsidP="004B624E">
      <w:r>
        <w:t>The precision of the x, y and z values of an adjacent control mark, as determined from the occupied control mark, are not to exceed the greater of the following:</w:t>
      </w:r>
    </w:p>
    <w:p w14:paraId="5A1591B2" w14:textId="77777777" w:rsidR="004B624E" w:rsidRDefault="00000000" w:rsidP="004B624E">
      <w:pPr>
        <w:spacing w:after="0"/>
        <w:ind w:left="720"/>
      </w:pPr>
      <w:r>
        <w:t>x</w:t>
      </w:r>
      <w:r>
        <w:tab/>
        <w:t>:</w:t>
      </w:r>
      <w:r w:rsidRPr="00EC40D8">
        <w:t xml:space="preserve"> </w:t>
      </w:r>
      <w:r>
        <w:rPr>
          <w:rFonts w:ascii="Symbol" w:hAnsi="Symbol"/>
        </w:rPr>
        <w:sym w:font="Symbol" w:char="F0B1"/>
      </w:r>
      <w:r>
        <w:t xml:space="preserve"> 5 mm or </w:t>
      </w:r>
      <w:r>
        <w:rPr>
          <w:rFonts w:ascii="Symbol" w:hAnsi="Symbol"/>
        </w:rPr>
        <w:sym w:font="Symbol" w:char="F0B1"/>
      </w:r>
      <w:r>
        <w:t xml:space="preserve"> 25 ppm</w:t>
      </w:r>
    </w:p>
    <w:p w14:paraId="08833CA6" w14:textId="77777777" w:rsidR="004B624E" w:rsidRDefault="00000000" w:rsidP="004B624E">
      <w:pPr>
        <w:spacing w:after="0"/>
        <w:ind w:left="720"/>
      </w:pPr>
      <w:r>
        <w:t>y</w:t>
      </w:r>
      <w:r>
        <w:tab/>
        <w:t>:</w:t>
      </w:r>
      <w:r w:rsidRPr="00EC40D8">
        <w:t xml:space="preserve"> </w:t>
      </w:r>
      <w:r>
        <w:rPr>
          <w:rFonts w:ascii="Symbol" w:hAnsi="Symbol"/>
        </w:rPr>
        <w:sym w:font="Symbol" w:char="F0B1"/>
      </w:r>
      <w:r>
        <w:t xml:space="preserve"> 5 mm or </w:t>
      </w:r>
      <w:r>
        <w:rPr>
          <w:rFonts w:ascii="Symbol" w:hAnsi="Symbol"/>
        </w:rPr>
        <w:sym w:font="Symbol" w:char="F0B1"/>
      </w:r>
      <w:r>
        <w:t xml:space="preserve"> 25 ppm</w:t>
      </w:r>
    </w:p>
    <w:p w14:paraId="2DBA5DC2" w14:textId="77777777" w:rsidR="004B624E" w:rsidRDefault="00000000" w:rsidP="004B624E">
      <w:pPr>
        <w:spacing w:after="0"/>
        <w:ind w:left="720"/>
      </w:pPr>
      <w:r>
        <w:t>z</w:t>
      </w:r>
      <w:r>
        <w:tab/>
        <w:t>:</w:t>
      </w:r>
      <w:r w:rsidRPr="00EC40D8">
        <w:t xml:space="preserve"> </w:t>
      </w:r>
      <w:r>
        <w:rPr>
          <w:rFonts w:ascii="Symbol" w:hAnsi="Symbol"/>
        </w:rPr>
        <w:sym w:font="Symbol" w:char="F0B1"/>
      </w:r>
      <w:r>
        <w:t xml:space="preserve"> 12 mm </w:t>
      </w:r>
      <w:r w:rsidRPr="00884F71">
        <w:rPr>
          <w:rFonts w:ascii="Sylfaen" w:hAnsi="Sylfaen"/>
          <w:b/>
        </w:rPr>
        <w:t>√</w:t>
      </w:r>
      <w:r>
        <w:t>kilometre</w:t>
      </w:r>
    </w:p>
    <w:p w14:paraId="61ABB0D1" w14:textId="77777777" w:rsidR="004B624E" w:rsidRDefault="00000000" w:rsidP="004B624E">
      <w:pPr>
        <w:spacing w:before="240"/>
      </w:pPr>
      <w:r>
        <w:t xml:space="preserve">The Contractor must take care not to disturb or cause any damage to land survey </w:t>
      </w:r>
      <w:proofErr w:type="gramStart"/>
      <w:r>
        <w:t>pegs, and</w:t>
      </w:r>
      <w:proofErr w:type="gramEnd"/>
      <w:r>
        <w:t xml:space="preserve"> will be responsible for the payment of all fines, legal expenses, cost of re-erection, and any other claims arising from disturbance of, or damage to, any land survey pegs.</w:t>
      </w:r>
    </w:p>
    <w:p w14:paraId="12AB3DDC" w14:textId="77777777" w:rsidR="004B624E" w:rsidRPr="00F85FD4" w:rsidRDefault="00000000" w:rsidP="004B624E">
      <w:pPr>
        <w:pStyle w:val="Heading2"/>
        <w:ind w:left="612" w:hanging="612"/>
      </w:pPr>
      <w:r w:rsidRPr="00F85FD4">
        <w:t>Survey Pegs</w:t>
      </w:r>
    </w:p>
    <w:p w14:paraId="4E70E508" w14:textId="77777777" w:rsidR="004B624E" w:rsidRPr="00F45704" w:rsidRDefault="00000000" w:rsidP="004B624E">
      <w:r w:rsidRPr="00F45704">
        <w:t>Install temporary survey pegs along the extent of the works.</w:t>
      </w:r>
    </w:p>
    <w:p w14:paraId="5C0F4204" w14:textId="77777777" w:rsidR="004B624E" w:rsidRPr="00F45704" w:rsidRDefault="00000000" w:rsidP="004B624E">
      <w:r w:rsidRPr="00F45704">
        <w:t xml:space="preserve">The survey pegs are to be installed </w:t>
      </w:r>
      <w:proofErr w:type="gramStart"/>
      <w:r w:rsidRPr="00F45704">
        <w:t>in close proximity to</w:t>
      </w:r>
      <w:proofErr w:type="gramEnd"/>
      <w:r w:rsidRPr="00F45704">
        <w:t xml:space="preserve"> the edges of the formation but still provide clearance for plant and equipment to be used without damaging or moving the survey pegs.</w:t>
      </w:r>
    </w:p>
    <w:p w14:paraId="506472B0" w14:textId="77777777" w:rsidR="004B624E" w:rsidRPr="00F45704" w:rsidRDefault="00000000" w:rsidP="004B624E">
      <w:pPr>
        <w:pStyle w:val="GuideNotes"/>
      </w:pPr>
      <w:r w:rsidRPr="00F45704">
        <w:t xml:space="preserve">The survey pegs must be installed in pairs, one on each side of the pavement, positioned and marked </w:t>
      </w:r>
      <w:proofErr w:type="gramStart"/>
      <w:r w:rsidRPr="00F45704">
        <w:t>to have</w:t>
      </w:r>
      <w:proofErr w:type="gramEnd"/>
      <w:r w:rsidRPr="00F45704">
        <w:t xml:space="preserve"> the same chainage.</w:t>
      </w:r>
    </w:p>
    <w:p w14:paraId="38909E9B" w14:textId="77777777" w:rsidR="004B624E" w:rsidRPr="00F45704" w:rsidRDefault="00000000" w:rsidP="004B624E">
      <w:r w:rsidRPr="00F45704">
        <w:t>The survey pegs are to be spaced at 100m intervals longitudinally along the works</w:t>
      </w:r>
    </w:p>
    <w:p w14:paraId="1F2183E4" w14:textId="77777777" w:rsidR="004B624E" w:rsidRPr="00F45704" w:rsidRDefault="00000000" w:rsidP="004B624E">
      <w:r w:rsidRPr="00F45704">
        <w:t>Individual survey pegs are to be tied with high visibility flagging tape.</w:t>
      </w:r>
    </w:p>
    <w:p w14:paraId="63CD84AA" w14:textId="77777777" w:rsidR="004B624E" w:rsidRPr="00F45704" w:rsidRDefault="00000000" w:rsidP="004B624E">
      <w:r w:rsidRPr="00F45704">
        <w:t>The survey pegs are to be marked with the design relative level of the finished pavement and the chainage at which each survey peg is located. This information must be clearly legible throughout the duration of works.</w:t>
      </w:r>
    </w:p>
    <w:p w14:paraId="5E67487F" w14:textId="77777777" w:rsidR="004B624E" w:rsidRPr="00F45704" w:rsidRDefault="00000000" w:rsidP="004B624E">
      <w:r w:rsidRPr="00F45704">
        <w:t>The finished pavement design levels are at points in the centre of the pavement for pavements with equal numbers of traffic lanes in each direction of travel.</w:t>
      </w:r>
    </w:p>
    <w:p w14:paraId="3B5508B4" w14:textId="77777777" w:rsidR="004B624E" w:rsidRPr="00F45704" w:rsidRDefault="00000000" w:rsidP="004B624E">
      <w:r w:rsidRPr="00F45704">
        <w:t>The finished pavement design levels are at points in the centre of 2 adjacent lanes which have opposite directions of travel for pavements with unequal numbers of traffic lanes in each direction of travel.</w:t>
      </w:r>
    </w:p>
    <w:p w14:paraId="483BAFB1" w14:textId="77777777" w:rsidR="004B624E" w:rsidRPr="00F45704" w:rsidRDefault="00000000" w:rsidP="004B624E">
      <w:r w:rsidRPr="00F45704">
        <w:t>Any survey pegs which are damaged must be repaired or replaced and reinstated in their correct positions as soon as practicable.</w:t>
      </w:r>
    </w:p>
    <w:p w14:paraId="34CFEC06" w14:textId="77777777" w:rsidR="004B624E" w:rsidRPr="00C338D2" w:rsidRDefault="00000000" w:rsidP="004B624E">
      <w:r w:rsidRPr="00F45704">
        <w:t>Any survey pegs moved but not damaged must be reinstated in their correct positions as soon as practicable.</w:t>
      </w:r>
    </w:p>
    <w:p w14:paraId="279E6A0A" w14:textId="77777777" w:rsidR="004B624E" w:rsidRPr="000D1C11" w:rsidRDefault="00000000" w:rsidP="004B624E">
      <w:pPr>
        <w:pStyle w:val="Heading2"/>
        <w:ind w:left="612" w:hanging="612"/>
      </w:pPr>
      <w:r w:rsidRPr="000D1C11">
        <w:t>Level Checking</w:t>
      </w:r>
      <w:bookmarkEnd w:id="7"/>
    </w:p>
    <w:p w14:paraId="0356BC88" w14:textId="77777777" w:rsidR="004B624E" w:rsidRPr="006476B1" w:rsidRDefault="00000000" w:rsidP="004B624E">
      <w:r w:rsidRPr="006476B1">
        <w:t>Check levels of subgrade and final surface at 25 m intervals.</w:t>
      </w:r>
    </w:p>
    <w:p w14:paraId="318B580B" w14:textId="77777777" w:rsidR="004B624E" w:rsidRPr="006476B1" w:rsidRDefault="00000000" w:rsidP="004B624E">
      <w:r w:rsidRPr="006476B1">
        <w:t>Check levels at centre line and to edges of pavement.</w:t>
      </w:r>
    </w:p>
    <w:p w14:paraId="49BD5F09" w14:textId="77777777" w:rsidR="004B624E" w:rsidRPr="006476B1" w:rsidRDefault="00000000" w:rsidP="004B624E">
      <w:r w:rsidRPr="006476B1">
        <w:t>Check levels of intersections and parking areas at appropriate intervals.</w:t>
      </w:r>
    </w:p>
    <w:p w14:paraId="00F3A93A" w14:textId="77777777" w:rsidR="004B624E" w:rsidRDefault="00000000" w:rsidP="004B624E">
      <w:pPr>
        <w:rPr>
          <w:rFonts w:cs="Arial"/>
        </w:rPr>
      </w:pPr>
      <w:r w:rsidRPr="006476B1">
        <w:t>Check levels using an independent and competent surveyor who is eligible for membership of the Institution of Surveyors Australia or the Institution of Engineering and Mining Surveyors Australia.</w:t>
      </w:r>
      <w:bookmarkStart w:id="8" w:name="_Ref435106270"/>
    </w:p>
    <w:p w14:paraId="1EAFB817" w14:textId="77777777" w:rsidR="004B624E" w:rsidRPr="000D1C11" w:rsidRDefault="00000000" w:rsidP="004B624E">
      <w:pPr>
        <w:pStyle w:val="Heading2"/>
        <w:ind w:left="612" w:hanging="612"/>
      </w:pPr>
      <w:r w:rsidRPr="000D1C11">
        <w:t>Level Auditing</w:t>
      </w:r>
      <w:bookmarkEnd w:id="8"/>
    </w:p>
    <w:p w14:paraId="56360FAA" w14:textId="77777777" w:rsidR="004B624E" w:rsidRPr="006476B1" w:rsidRDefault="00000000" w:rsidP="004B624E">
      <w:r w:rsidRPr="006476B1">
        <w:t>The Superintendent may choose to audit any level survey submitted to show conformance with the specified tolerances.</w:t>
      </w:r>
    </w:p>
    <w:p w14:paraId="7303D2C5" w14:textId="77777777" w:rsidR="004B624E" w:rsidRPr="006476B1" w:rsidRDefault="00000000" w:rsidP="004B624E">
      <w:r w:rsidRPr="006476B1">
        <w:t>Provide an experienced survey assistant when requested by the Superintendent to assist in audit checking.</w:t>
      </w:r>
    </w:p>
    <w:p w14:paraId="74B9C833" w14:textId="77777777" w:rsidR="004B624E" w:rsidRPr="000D1C11" w:rsidRDefault="00000000" w:rsidP="004B624E">
      <w:pPr>
        <w:pStyle w:val="Heading2"/>
        <w:keepLines/>
        <w:ind w:left="612" w:hanging="612"/>
      </w:pPr>
      <w:r w:rsidRPr="000D1C11">
        <w:lastRenderedPageBreak/>
        <w:t>Cycle and Pedestrian shared Paths</w:t>
      </w:r>
    </w:p>
    <w:p w14:paraId="16423774" w14:textId="77777777" w:rsidR="004B624E" w:rsidRPr="009739C4" w:rsidRDefault="00000000" w:rsidP="004B624E">
      <w:pPr>
        <w:keepNext/>
        <w:keepLines/>
      </w:pPr>
      <w:r>
        <w:t>For concrete shared use paths provide 100mm minimum thick concrete to AS 1379 N25 with r</w:t>
      </w:r>
      <w:r w:rsidRPr="009739C4">
        <w:t xml:space="preserve">einforcing </w:t>
      </w:r>
      <w:r>
        <w:t>mesh</w:t>
      </w:r>
      <w:r w:rsidRPr="009739C4">
        <w:t xml:space="preserve"> SL62 placed centrally. M</w:t>
      </w:r>
      <w:r>
        <w:t>esh m</w:t>
      </w:r>
      <w:r w:rsidRPr="009739C4">
        <w:t xml:space="preserve">aterial to </w:t>
      </w:r>
      <w:r>
        <w:t>AS/NZS 4</w:t>
      </w:r>
      <w:r w:rsidRPr="009739C4">
        <w:t xml:space="preserve">671, installation to </w:t>
      </w:r>
      <w:r>
        <w:t>AS 2</w:t>
      </w:r>
      <w:r w:rsidRPr="009739C4">
        <w:t>870.</w:t>
      </w:r>
    </w:p>
    <w:p w14:paraId="0556186A" w14:textId="77777777" w:rsidR="004B624E" w:rsidRDefault="00000000" w:rsidP="004B624E">
      <w:r w:rsidRPr="006476B1">
        <w:t xml:space="preserve">All relevant design principles contained in AUSTROADS must be integrated in the design of cycle ways, pathways and associated infrastructure (Austroads Guide to Road Design Part 6A: Pedestrian and Cyclist Paths). Refer to Design drawings (if any) and conform to local Council requirements. </w:t>
      </w:r>
    </w:p>
    <w:p w14:paraId="52F3419F" w14:textId="77777777" w:rsidR="004B624E" w:rsidRPr="006476B1" w:rsidRDefault="00000000" w:rsidP="004B624E">
      <w:pPr>
        <w:pStyle w:val="GuideNotes"/>
      </w:pPr>
      <w:r>
        <w:t>[Insert any required information]</w:t>
      </w:r>
    </w:p>
    <w:p w14:paraId="5929438E" w14:textId="77777777" w:rsidR="004B624E" w:rsidRPr="000D1C11" w:rsidRDefault="00000000" w:rsidP="004B624E">
      <w:pPr>
        <w:pStyle w:val="Heading2"/>
        <w:ind w:left="612" w:hanging="612"/>
      </w:pPr>
      <w:r w:rsidRPr="000D1C11">
        <w:t xml:space="preserve">As Constructed Information </w:t>
      </w:r>
      <w:r>
        <w:t>–</w:t>
      </w:r>
      <w:r w:rsidRPr="000D1C11">
        <w:t xml:space="preserve"> </w:t>
      </w:r>
      <w:r>
        <w:t xml:space="preserve">Hold Point - </w:t>
      </w:r>
      <w:r w:rsidRPr="000D1C11">
        <w:t>W</w:t>
      </w:r>
      <w:r>
        <w:t>itness</w:t>
      </w:r>
      <w:r w:rsidRPr="000D1C11">
        <w:t xml:space="preserve"> P</w:t>
      </w:r>
      <w:r>
        <w:t>oint</w:t>
      </w:r>
    </w:p>
    <w:p w14:paraId="1F1193C7" w14:textId="77777777" w:rsidR="004B624E" w:rsidRPr="0002487E" w:rsidRDefault="00000000" w:rsidP="004B624E">
      <w:r w:rsidRPr="001E4CC3">
        <w:rPr>
          <w:b/>
        </w:rPr>
        <w:t xml:space="preserve">Hold Point </w:t>
      </w:r>
      <w:r w:rsidRPr="0002487E">
        <w:t>– Provision of As Constructed information is a condition pre</w:t>
      </w:r>
      <w:r>
        <w:t>cedent to Practical Completion.</w:t>
      </w:r>
    </w:p>
    <w:p w14:paraId="005EF012" w14:textId="77777777" w:rsidR="004B624E" w:rsidRPr="0002487E" w:rsidRDefault="00000000" w:rsidP="004B624E">
      <w:r w:rsidRPr="001E4CC3">
        <w:rPr>
          <w:b/>
        </w:rPr>
        <w:t>Witness Point</w:t>
      </w:r>
      <w:r w:rsidRPr="0002487E">
        <w:t xml:space="preserve"> - Provide </w:t>
      </w:r>
      <w:proofErr w:type="gramStart"/>
      <w:r w:rsidRPr="0002487E">
        <w:t>As</w:t>
      </w:r>
      <w:proofErr w:type="gramEnd"/>
      <w:r w:rsidRPr="0002487E">
        <w:t xml:space="preserve"> Constructed</w:t>
      </w:r>
      <w:r>
        <w:t xml:space="preserve"> drawings for </w:t>
      </w:r>
      <w:proofErr w:type="gramStart"/>
      <w:r>
        <w:t>all of</w:t>
      </w:r>
      <w:proofErr w:type="gramEnd"/>
      <w:r>
        <w:t xml:space="preserve"> the works.</w:t>
      </w:r>
    </w:p>
    <w:p w14:paraId="552C8D8C" w14:textId="77777777" w:rsidR="004B624E" w:rsidRDefault="00000000">
      <w:pPr>
        <w:pStyle w:val="ListParagraph"/>
        <w:numPr>
          <w:ilvl w:val="0"/>
          <w:numId w:val="28"/>
        </w:numPr>
      </w:pPr>
      <w:r w:rsidRPr="0002487E">
        <w:t>Show in red, on the Contract Drawings, as constructed information relating to works constructed beyond the various construction tolerances.</w:t>
      </w:r>
      <w:r>
        <w:t xml:space="preserve"> </w:t>
      </w:r>
      <w:r w:rsidRPr="0002487E">
        <w:t>The information includes, but is not limit</w:t>
      </w:r>
      <w:r>
        <w:t>ed to:</w:t>
      </w:r>
    </w:p>
    <w:p w14:paraId="293F17BE" w14:textId="77777777" w:rsidR="004B624E" w:rsidRDefault="00000000">
      <w:pPr>
        <w:pStyle w:val="ListParagraph"/>
        <w:numPr>
          <w:ilvl w:val="1"/>
          <w:numId w:val="28"/>
        </w:numPr>
      </w:pPr>
      <w:r w:rsidRPr="0002487E">
        <w:t xml:space="preserve">Setout </w:t>
      </w:r>
      <w:r>
        <w:t>co-ordinates, where applicable.</w:t>
      </w:r>
    </w:p>
    <w:p w14:paraId="747E9AC1" w14:textId="77777777" w:rsidR="004B624E" w:rsidRDefault="00000000">
      <w:pPr>
        <w:pStyle w:val="ListParagraph"/>
        <w:numPr>
          <w:ilvl w:val="1"/>
          <w:numId w:val="28"/>
        </w:numPr>
      </w:pPr>
      <w:r w:rsidRPr="0002487E">
        <w:t>Design levels.</w:t>
      </w:r>
    </w:p>
    <w:p w14:paraId="3803C9F0" w14:textId="77777777" w:rsidR="004B624E" w:rsidRPr="0002487E" w:rsidRDefault="00000000">
      <w:pPr>
        <w:pStyle w:val="ListParagraph"/>
        <w:numPr>
          <w:ilvl w:val="1"/>
          <w:numId w:val="28"/>
        </w:numPr>
      </w:pPr>
      <w:r w:rsidRPr="0002487E">
        <w:t>Detail dimensions.</w:t>
      </w:r>
    </w:p>
    <w:p w14:paraId="0466BE5A" w14:textId="77777777" w:rsidR="004B624E" w:rsidRDefault="00000000">
      <w:pPr>
        <w:pStyle w:val="ListParagraph"/>
        <w:numPr>
          <w:ilvl w:val="0"/>
          <w:numId w:val="28"/>
        </w:numPr>
      </w:pPr>
      <w:r w:rsidRPr="0002487E">
        <w:t xml:space="preserve">Pavement, seal, line </w:t>
      </w:r>
      <w:r>
        <w:t>marking and protection extents.</w:t>
      </w:r>
    </w:p>
    <w:p w14:paraId="74A14514" w14:textId="77777777" w:rsidR="004B624E" w:rsidRDefault="00000000">
      <w:pPr>
        <w:pStyle w:val="ListParagraph"/>
        <w:numPr>
          <w:ilvl w:val="0"/>
          <w:numId w:val="28"/>
        </w:numPr>
      </w:pPr>
      <w:r w:rsidRPr="0002487E">
        <w:t xml:space="preserve">Refer to the specific deliverables in the NTG Technical Drawings Part 1 - Requirements for Technical Records Management document, which is accessible via </w:t>
      </w:r>
      <w:hyperlink r:id="rId47" w:history="1">
        <w:r w:rsidR="004B624E" w:rsidRPr="008E78DA">
          <w:rPr>
            <w:rStyle w:val="Hyperlink"/>
          </w:rPr>
          <w:t>https://dli.nt.gov.au/industry/technical-standards-guidelines-and-specifications/technical-records</w:t>
        </w:r>
      </w:hyperlink>
      <w:r>
        <w:t xml:space="preserve"> .</w:t>
      </w:r>
    </w:p>
    <w:p w14:paraId="69E40DEB" w14:textId="77777777" w:rsidR="004B624E" w:rsidRPr="0002487E" w:rsidRDefault="00000000">
      <w:pPr>
        <w:pStyle w:val="ListParagraph"/>
        <w:numPr>
          <w:ilvl w:val="0"/>
          <w:numId w:val="28"/>
        </w:numPr>
      </w:pPr>
      <w:r w:rsidRPr="0002487E">
        <w:t>Drawings without changes shall also be included and labelled as "As Constructed" in the amendmen</w:t>
      </w:r>
      <w:r>
        <w:t>t description column.</w:t>
      </w:r>
    </w:p>
    <w:p w14:paraId="6CF6E1BC" w14:textId="77777777" w:rsidR="004B624E" w:rsidRPr="0002487E" w:rsidRDefault="00000000" w:rsidP="004B624E">
      <w:r w:rsidRPr="0002487E">
        <w:t xml:space="preserve">As Constructed includes and means the same as; works as executed, and as installed, and as built. </w:t>
      </w:r>
    </w:p>
    <w:p w14:paraId="563EE2AE" w14:textId="77777777" w:rsidR="004B624E" w:rsidRPr="0002487E" w:rsidRDefault="00000000" w:rsidP="004B624E">
      <w:r w:rsidRPr="0002487E">
        <w:t xml:space="preserve">Hard copies of documents are no longer required. Electronic copies in Microsoft Word, Microsoft Excel, pdf, .dwg </w:t>
      </w:r>
      <w:proofErr w:type="gramStart"/>
      <w:r w:rsidRPr="0002487E">
        <w:t>or .</w:t>
      </w:r>
      <w:proofErr w:type="spellStart"/>
      <w:r w:rsidRPr="0002487E">
        <w:t>dgn</w:t>
      </w:r>
      <w:proofErr w:type="spellEnd"/>
      <w:proofErr w:type="gramEnd"/>
      <w:r w:rsidRPr="0002487E">
        <w:t>, or as specif</w:t>
      </w:r>
      <w:r>
        <w:t>ied, are required.</w:t>
      </w:r>
    </w:p>
    <w:p w14:paraId="458B10F1" w14:textId="77777777" w:rsidR="004B624E" w:rsidRPr="0002487E" w:rsidRDefault="00000000" w:rsidP="004B624E">
      <w:r w:rsidRPr="0002487E">
        <w:t>Where the scope of work has been varied beyond the content of the Contract Drawings, provide As Constructed drawings to reflect the work, to the same format and style as defined in:</w:t>
      </w:r>
    </w:p>
    <w:p w14:paraId="0315BE54" w14:textId="77777777" w:rsidR="004B624E" w:rsidRDefault="00000000">
      <w:pPr>
        <w:pStyle w:val="ListParagraph"/>
        <w:numPr>
          <w:ilvl w:val="0"/>
          <w:numId w:val="27"/>
        </w:numPr>
      </w:pPr>
      <w:r w:rsidRPr="0002487E">
        <w:t xml:space="preserve">The NTG Technical Drawings Part 1 - Requirements for Technical Records Management document, which is accessible via </w:t>
      </w:r>
      <w:r>
        <w:t xml:space="preserve"> </w:t>
      </w:r>
      <w:hyperlink r:id="rId48" w:history="1">
        <w:r w:rsidR="004B624E" w:rsidRPr="008E78DA">
          <w:rPr>
            <w:rStyle w:val="Hyperlink"/>
          </w:rPr>
          <w:t>https://dli.nt.gov.au/industry/technical-standards-guidelines-and-specifications/technical-records</w:t>
        </w:r>
      </w:hyperlink>
      <w:r w:rsidRPr="0002487E">
        <w:t>.</w:t>
      </w:r>
    </w:p>
    <w:p w14:paraId="743348A5" w14:textId="77777777" w:rsidR="004B624E" w:rsidRDefault="00000000">
      <w:pPr>
        <w:pStyle w:val="ListParagraph"/>
        <w:numPr>
          <w:ilvl w:val="0"/>
          <w:numId w:val="27"/>
        </w:numPr>
      </w:pPr>
      <w:r w:rsidRPr="0002487E">
        <w:t xml:space="preserve">The NTG Technical Drawings Part 2 – Civil CADD Manual document, which is accessible via </w:t>
      </w:r>
      <w:hyperlink r:id="rId49" w:history="1">
        <w:r w:rsidR="004B624E" w:rsidRPr="008E78DA">
          <w:rPr>
            <w:rStyle w:val="Hyperlink"/>
          </w:rPr>
          <w:t>https://dli.nt.gov.au/industry/technical-standards-guidelines-and-specifications/technical-records</w:t>
        </w:r>
      </w:hyperlink>
      <w:r>
        <w:t xml:space="preserve"> .</w:t>
      </w:r>
    </w:p>
    <w:p w14:paraId="6E76E19E" w14:textId="77777777" w:rsidR="004B624E" w:rsidRPr="0002487E" w:rsidRDefault="00000000" w:rsidP="004B624E">
      <w:r w:rsidRPr="0002487E">
        <w:t xml:space="preserve">Document all changes to and variations of the design as the work proceeds. </w:t>
      </w:r>
    </w:p>
    <w:p w14:paraId="61BA6F18" w14:textId="77777777" w:rsidR="004B624E" w:rsidRPr="0002487E" w:rsidRDefault="00000000" w:rsidP="004B624E">
      <w:r w:rsidRPr="0002487E">
        <w:t xml:space="preserve">Provide amended versions of the information and drawings which reflect the </w:t>
      </w:r>
      <w:proofErr w:type="gramStart"/>
      <w:r w:rsidRPr="0002487E">
        <w:t>as built</w:t>
      </w:r>
      <w:proofErr w:type="gramEnd"/>
      <w:r w:rsidRPr="0002487E">
        <w:t xml:space="preserve"> conditions. </w:t>
      </w:r>
    </w:p>
    <w:p w14:paraId="4844DFEF" w14:textId="77777777" w:rsidR="004B624E" w:rsidRPr="0002487E" w:rsidRDefault="00000000" w:rsidP="004B624E">
      <w:r w:rsidRPr="0002487E">
        <w:t xml:space="preserve">Provide PDF copies of drawings in A3 size format and provide the drawings in CAD format in </w:t>
      </w:r>
      <w:proofErr w:type="spellStart"/>
      <w:r w:rsidRPr="0002487E">
        <w:t>AutoCad</w:t>
      </w:r>
      <w:proofErr w:type="spellEnd"/>
      <w:r w:rsidRPr="0002487E">
        <w:t xml:space="preserve"> or </w:t>
      </w:r>
      <w:proofErr w:type="spellStart"/>
      <w:r w:rsidRPr="0002487E">
        <w:t>Microstation</w:t>
      </w:r>
      <w:proofErr w:type="spellEnd"/>
      <w:r w:rsidRPr="0002487E">
        <w:t xml:space="preserve">. Provide copies of text information in A4 portrait format in Microsoft Word, and/or PDF format. Provide tables and schedules in Microsoft Excel and/or PDF. Standard: To </w:t>
      </w:r>
      <w:r>
        <w:t>AS </w:t>
      </w:r>
      <w:r w:rsidRPr="0002487E">
        <w:t>1100</w:t>
      </w:r>
      <w:r>
        <w:t>(series)</w:t>
      </w:r>
      <w:r w:rsidRPr="0002487E">
        <w:t xml:space="preserve"> Technical drawing. </w:t>
      </w:r>
    </w:p>
    <w:p w14:paraId="154FA31A" w14:textId="77777777" w:rsidR="004B624E" w:rsidRPr="0002487E" w:rsidRDefault="00000000" w:rsidP="004B624E">
      <w:r w:rsidRPr="0002487E">
        <w:t xml:space="preserve">Where the drawings are to be reduced, the annotation character heights shall be selected so that the annotation character heights as reproduced are not less than 1.8 mm. Resolution to be a minimum of 600 dpi. </w:t>
      </w:r>
    </w:p>
    <w:p w14:paraId="2B30D6AB" w14:textId="77777777" w:rsidR="004B624E" w:rsidRPr="0002487E" w:rsidRDefault="00000000" w:rsidP="004B624E">
      <w:r w:rsidRPr="0002487E">
        <w:t xml:space="preserve">Provide the amended information and drawings to the Superintendent progressively as the work proceeds, with or before the next progress payment claim, or with or before the claim for the variation which led to the need to amend the information and drawings to accurately reflect the </w:t>
      </w:r>
      <w:proofErr w:type="gramStart"/>
      <w:r w:rsidRPr="0002487E">
        <w:t>as built</w:t>
      </w:r>
      <w:proofErr w:type="gramEnd"/>
      <w:r w:rsidRPr="0002487E">
        <w:t xml:space="preserve"> condition. </w:t>
      </w:r>
    </w:p>
    <w:p w14:paraId="0BA816C5" w14:textId="77777777" w:rsidR="004B624E" w:rsidRPr="0002487E" w:rsidRDefault="00000000" w:rsidP="004B624E">
      <w:r w:rsidRPr="001E4CC3">
        <w:rPr>
          <w:b/>
        </w:rPr>
        <w:lastRenderedPageBreak/>
        <w:t>Witness Point</w:t>
      </w:r>
      <w:r w:rsidRPr="0002487E">
        <w:t xml:space="preserve"> - Before the work commences provide a proposed procedure for recording and s</w:t>
      </w:r>
      <w:r>
        <w:t>ubmitting the amended drawings.</w:t>
      </w:r>
    </w:p>
    <w:p w14:paraId="4A7E4354" w14:textId="77777777" w:rsidR="004B624E" w:rsidRDefault="00000000" w:rsidP="004B624E">
      <w:r w:rsidRPr="0002487E">
        <w:t xml:space="preserve">Use an independent surveyor who is eligible for membership of the Institution of Surveyors Australia or the Institution of Engineering and Mining Surveyors Australia to record the changes and </w:t>
      </w:r>
      <w:proofErr w:type="gramStart"/>
      <w:r w:rsidRPr="0002487E">
        <w:t>variations, and</w:t>
      </w:r>
      <w:proofErr w:type="gramEnd"/>
      <w:r w:rsidRPr="0002487E">
        <w:t xml:space="preserve"> certify each of the drawings and/or documents labelled and provided as “As Constructed” information.</w:t>
      </w:r>
    </w:p>
    <w:p w14:paraId="68E9DD75" w14:textId="77777777" w:rsidR="004B624E" w:rsidRPr="000D1C11" w:rsidRDefault="00000000" w:rsidP="004B624E">
      <w:pPr>
        <w:pStyle w:val="Heading2"/>
        <w:ind w:left="612" w:hanging="612"/>
      </w:pPr>
      <w:r w:rsidRPr="000D1C11">
        <w:t>D</w:t>
      </w:r>
      <w:r>
        <w:t>iving Work</w:t>
      </w:r>
    </w:p>
    <w:p w14:paraId="6EE1B994" w14:textId="77777777" w:rsidR="004B624E" w:rsidRPr="000D1C11" w:rsidRDefault="00000000" w:rsidP="004B624E">
      <w:pPr>
        <w:pStyle w:val="Heading3"/>
      </w:pPr>
      <w:r w:rsidRPr="000D1C11">
        <w:t>General</w:t>
      </w:r>
    </w:p>
    <w:p w14:paraId="64994811" w14:textId="77777777" w:rsidR="004B624E" w:rsidRPr="006476B1" w:rsidRDefault="00000000" w:rsidP="004B624E">
      <w:pPr>
        <w:rPr>
          <w:lang w:val="en-US"/>
        </w:rPr>
      </w:pPr>
      <w:r w:rsidRPr="006476B1">
        <w:rPr>
          <w:lang w:val="en-US"/>
        </w:rPr>
        <w:t xml:space="preserve">Comply with the </w:t>
      </w:r>
      <w:r w:rsidRPr="009F0037">
        <w:rPr>
          <w:i/>
          <w:lang w:val="en-US"/>
        </w:rPr>
        <w:t>Work Health and Safety (NUL) Act 2011</w:t>
      </w:r>
      <w:r>
        <w:rPr>
          <w:lang w:val="en-US"/>
        </w:rPr>
        <w:t xml:space="preserve"> </w:t>
      </w:r>
      <w:r w:rsidRPr="006476B1">
        <w:rPr>
          <w:lang w:val="en-US"/>
        </w:rPr>
        <w:t>and Regulations</w:t>
      </w:r>
      <w:r>
        <w:rPr>
          <w:lang w:val="en-US"/>
        </w:rPr>
        <w:t xml:space="preserve"> 2011</w:t>
      </w:r>
      <w:r w:rsidRPr="006476B1">
        <w:rPr>
          <w:lang w:val="en-US"/>
        </w:rPr>
        <w:t>.</w:t>
      </w:r>
    </w:p>
    <w:p w14:paraId="676EA431" w14:textId="77777777" w:rsidR="004B624E" w:rsidRPr="006476B1" w:rsidRDefault="00000000" w:rsidP="004B624E">
      <w:pPr>
        <w:rPr>
          <w:lang w:val="en-US"/>
        </w:rPr>
      </w:pPr>
      <w:r w:rsidRPr="006476B1">
        <w:rPr>
          <w:lang w:val="en-US"/>
        </w:rPr>
        <w:t>Comply with ADAS Operation Manual or DRDC (formerly DCIEM) Diving Manual or NOAA Diving Manual.</w:t>
      </w:r>
    </w:p>
    <w:p w14:paraId="1A9DDAD9" w14:textId="77777777" w:rsidR="004B624E" w:rsidRPr="000D1C11" w:rsidRDefault="00000000" w:rsidP="004B624E">
      <w:pPr>
        <w:pStyle w:val="Heading3"/>
      </w:pPr>
      <w:r>
        <w:t xml:space="preserve">Australian </w:t>
      </w:r>
      <w:r w:rsidRPr="000D1C11">
        <w:t>Standards</w:t>
      </w:r>
    </w:p>
    <w:tbl>
      <w:tblPr>
        <w:tblStyle w:val="TableGrid"/>
        <w:tblW w:w="0" w:type="auto"/>
        <w:tblLook w:val="04A0" w:firstRow="1" w:lastRow="0" w:firstColumn="1" w:lastColumn="0" w:noHBand="0" w:noVBand="1"/>
      </w:tblPr>
      <w:tblGrid>
        <w:gridCol w:w="2830"/>
        <w:gridCol w:w="7478"/>
      </w:tblGrid>
      <w:tr w:rsidR="009838DF" w14:paraId="47D1DDB2" w14:textId="77777777" w:rsidTr="002E62EB">
        <w:trPr>
          <w:cnfStyle w:val="100000000000" w:firstRow="1" w:lastRow="0" w:firstColumn="0" w:lastColumn="0" w:oddVBand="0" w:evenVBand="0" w:oddHBand="0" w:evenHBand="0" w:firstRowFirstColumn="0" w:firstRowLastColumn="0" w:lastRowFirstColumn="0" w:lastRowLastColumn="0"/>
        </w:trPr>
        <w:tc>
          <w:tcPr>
            <w:tcW w:w="10308" w:type="dxa"/>
            <w:gridSpan w:val="2"/>
          </w:tcPr>
          <w:p w14:paraId="34E171A7" w14:textId="77777777" w:rsidR="004B624E" w:rsidRPr="00FF0389" w:rsidRDefault="00000000" w:rsidP="002E62EB">
            <w:pPr>
              <w:jc w:val="both"/>
              <w:rPr>
                <w:lang w:val="en-US"/>
              </w:rPr>
            </w:pPr>
            <w:r>
              <w:rPr>
                <w:lang w:val="en-US"/>
              </w:rPr>
              <w:t>Tab</w:t>
            </w:r>
            <w:r w:rsidRPr="00B0135A">
              <w:rPr>
                <w:lang w:val="en-US"/>
              </w:rPr>
              <w:t>l</w:t>
            </w:r>
            <w:r>
              <w:rPr>
                <w:lang w:val="en-US"/>
              </w:rPr>
              <w:t>e</w:t>
            </w:r>
            <w:r w:rsidRPr="00B0135A">
              <w:rPr>
                <w:lang w:val="en-US"/>
              </w:rPr>
              <w:t xml:space="preserve"> – Australian Standards</w:t>
            </w:r>
          </w:p>
        </w:tc>
      </w:tr>
      <w:tr w:rsidR="009838DF" w14:paraId="0FF5BB04" w14:textId="77777777" w:rsidTr="002E62EB">
        <w:tc>
          <w:tcPr>
            <w:tcW w:w="10308" w:type="dxa"/>
            <w:gridSpan w:val="2"/>
          </w:tcPr>
          <w:p w14:paraId="5932E12F" w14:textId="77777777" w:rsidR="004B624E" w:rsidRPr="00FF0389" w:rsidRDefault="00000000" w:rsidP="002E62EB">
            <w:pPr>
              <w:jc w:val="both"/>
              <w:rPr>
                <w:lang w:val="en-US"/>
              </w:rPr>
            </w:pPr>
            <w:r w:rsidRPr="00B0135A">
              <w:rPr>
                <w:lang w:val="en-US"/>
              </w:rPr>
              <w:t>Use Standards, and their amendments, and their supplements, current as at the date for the close of tenders, except where different editions, and amendments, and supplements, are required by statutory authorities, including, but not limited to, NATA and the National Construction Code including the Building Code of Australia.</w:t>
            </w:r>
          </w:p>
        </w:tc>
      </w:tr>
      <w:tr w:rsidR="009838DF" w14:paraId="49332919" w14:textId="77777777" w:rsidTr="002E62EB">
        <w:tc>
          <w:tcPr>
            <w:tcW w:w="2830" w:type="dxa"/>
          </w:tcPr>
          <w:p w14:paraId="6114545B" w14:textId="77777777" w:rsidR="004B624E" w:rsidRPr="00FF0389" w:rsidRDefault="00000000" w:rsidP="002E62EB">
            <w:pPr>
              <w:jc w:val="both"/>
              <w:rPr>
                <w:lang w:val="en-US"/>
              </w:rPr>
            </w:pPr>
            <w:r>
              <w:rPr>
                <w:lang w:val="en-US"/>
              </w:rPr>
              <w:t>Designation</w:t>
            </w:r>
          </w:p>
        </w:tc>
        <w:tc>
          <w:tcPr>
            <w:tcW w:w="7478" w:type="dxa"/>
          </w:tcPr>
          <w:p w14:paraId="63F500F8" w14:textId="77777777" w:rsidR="004B624E" w:rsidRPr="00FF0389" w:rsidRDefault="00000000" w:rsidP="002E62EB">
            <w:pPr>
              <w:jc w:val="both"/>
              <w:rPr>
                <w:lang w:val="en-US"/>
              </w:rPr>
            </w:pPr>
            <w:r>
              <w:rPr>
                <w:lang w:val="en-US"/>
              </w:rPr>
              <w:t>Title</w:t>
            </w:r>
          </w:p>
        </w:tc>
      </w:tr>
      <w:tr w:rsidR="009838DF" w14:paraId="75176BD6" w14:textId="77777777" w:rsidTr="002E62EB">
        <w:tc>
          <w:tcPr>
            <w:tcW w:w="2830" w:type="dxa"/>
          </w:tcPr>
          <w:p w14:paraId="4ABC795A" w14:textId="77777777" w:rsidR="004B624E" w:rsidRPr="00FF0389" w:rsidRDefault="00000000" w:rsidP="002E62EB">
            <w:pPr>
              <w:jc w:val="both"/>
              <w:rPr>
                <w:lang w:val="en-US"/>
              </w:rPr>
            </w:pPr>
            <w:r w:rsidRPr="00FF0389">
              <w:rPr>
                <w:lang w:val="en-US"/>
              </w:rPr>
              <w:t>AS/NZS 2299 (Series)</w:t>
            </w:r>
          </w:p>
        </w:tc>
        <w:tc>
          <w:tcPr>
            <w:tcW w:w="7478" w:type="dxa"/>
          </w:tcPr>
          <w:p w14:paraId="3B88404C" w14:textId="77777777" w:rsidR="004B624E" w:rsidRPr="00FF0389" w:rsidRDefault="00000000" w:rsidP="002E62EB">
            <w:pPr>
              <w:jc w:val="both"/>
              <w:rPr>
                <w:lang w:val="en-US"/>
              </w:rPr>
            </w:pPr>
            <w:r w:rsidRPr="00FF0389">
              <w:rPr>
                <w:lang w:val="en-US"/>
              </w:rPr>
              <w:t xml:space="preserve">Occupational diving operations </w:t>
            </w:r>
          </w:p>
        </w:tc>
      </w:tr>
      <w:tr w:rsidR="009838DF" w14:paraId="3C62C711" w14:textId="77777777" w:rsidTr="002E62EB">
        <w:tc>
          <w:tcPr>
            <w:tcW w:w="2830" w:type="dxa"/>
          </w:tcPr>
          <w:p w14:paraId="1E90F4D8" w14:textId="77777777" w:rsidR="004B624E" w:rsidRPr="00FF0389" w:rsidRDefault="00000000" w:rsidP="002E62EB">
            <w:pPr>
              <w:jc w:val="both"/>
              <w:rPr>
                <w:lang w:val="en-US"/>
              </w:rPr>
            </w:pPr>
            <w:r w:rsidRPr="00FF0389">
              <w:rPr>
                <w:lang w:val="en-US"/>
              </w:rPr>
              <w:t>AS/NZS 2299.1</w:t>
            </w:r>
          </w:p>
        </w:tc>
        <w:tc>
          <w:tcPr>
            <w:tcW w:w="7478" w:type="dxa"/>
          </w:tcPr>
          <w:p w14:paraId="3A0DBEF0" w14:textId="77777777" w:rsidR="004B624E" w:rsidRPr="00B0135A" w:rsidRDefault="00000000">
            <w:pPr>
              <w:pStyle w:val="ListParagraph"/>
              <w:numPr>
                <w:ilvl w:val="0"/>
                <w:numId w:val="16"/>
              </w:numPr>
              <w:jc w:val="both"/>
              <w:rPr>
                <w:lang w:val="en-US"/>
              </w:rPr>
            </w:pPr>
            <w:r w:rsidRPr="00112A28">
              <w:rPr>
                <w:lang w:val="en-US"/>
              </w:rPr>
              <w:t>Standard operational practice</w:t>
            </w:r>
          </w:p>
        </w:tc>
      </w:tr>
      <w:tr w:rsidR="009838DF" w14:paraId="0C5F2B8D" w14:textId="77777777" w:rsidTr="002E62EB">
        <w:tc>
          <w:tcPr>
            <w:tcW w:w="2830" w:type="dxa"/>
          </w:tcPr>
          <w:p w14:paraId="347BB4C3" w14:textId="77777777" w:rsidR="004B624E" w:rsidRPr="00FF0389" w:rsidRDefault="00000000" w:rsidP="002E62EB">
            <w:pPr>
              <w:jc w:val="both"/>
              <w:rPr>
                <w:lang w:val="en-US"/>
              </w:rPr>
            </w:pPr>
            <w:r w:rsidRPr="00FF0389">
              <w:rPr>
                <w:lang w:val="en-US"/>
              </w:rPr>
              <w:t>AS/NZS 2299.2</w:t>
            </w:r>
          </w:p>
        </w:tc>
        <w:tc>
          <w:tcPr>
            <w:tcW w:w="7478" w:type="dxa"/>
          </w:tcPr>
          <w:p w14:paraId="08D271AA" w14:textId="77777777" w:rsidR="004B624E" w:rsidRPr="00B0135A" w:rsidRDefault="00000000">
            <w:pPr>
              <w:pStyle w:val="ListParagraph"/>
              <w:numPr>
                <w:ilvl w:val="0"/>
                <w:numId w:val="16"/>
              </w:numPr>
              <w:jc w:val="both"/>
              <w:rPr>
                <w:lang w:val="en-US"/>
              </w:rPr>
            </w:pPr>
            <w:r w:rsidRPr="00112A28">
              <w:rPr>
                <w:lang w:val="en-US"/>
              </w:rPr>
              <w:t>Scientific diving</w:t>
            </w:r>
          </w:p>
        </w:tc>
      </w:tr>
      <w:tr w:rsidR="009838DF" w14:paraId="428ED708" w14:textId="77777777" w:rsidTr="002E62EB">
        <w:tc>
          <w:tcPr>
            <w:tcW w:w="2830" w:type="dxa"/>
          </w:tcPr>
          <w:p w14:paraId="3A167AD1" w14:textId="77777777" w:rsidR="004B624E" w:rsidRPr="00FF0389" w:rsidRDefault="00000000" w:rsidP="002E62EB">
            <w:pPr>
              <w:jc w:val="both"/>
              <w:rPr>
                <w:lang w:val="en-US"/>
              </w:rPr>
            </w:pPr>
            <w:r w:rsidRPr="00FF0389">
              <w:rPr>
                <w:lang w:val="en-US"/>
              </w:rPr>
              <w:t>AS 2815 (Series)</w:t>
            </w:r>
          </w:p>
        </w:tc>
        <w:tc>
          <w:tcPr>
            <w:tcW w:w="7478" w:type="dxa"/>
          </w:tcPr>
          <w:p w14:paraId="0B727F6B" w14:textId="77777777" w:rsidR="004B624E" w:rsidRPr="00FF0389" w:rsidRDefault="00000000" w:rsidP="002E62EB">
            <w:pPr>
              <w:jc w:val="both"/>
              <w:rPr>
                <w:lang w:val="en-US"/>
              </w:rPr>
            </w:pPr>
            <w:r w:rsidRPr="00FF0389">
              <w:rPr>
                <w:lang w:val="en-US"/>
              </w:rPr>
              <w:t>Training and certification of occupational divers</w:t>
            </w:r>
          </w:p>
        </w:tc>
      </w:tr>
      <w:tr w:rsidR="009838DF" w14:paraId="15B959FC" w14:textId="77777777" w:rsidTr="002E62EB">
        <w:tc>
          <w:tcPr>
            <w:tcW w:w="2830" w:type="dxa"/>
          </w:tcPr>
          <w:p w14:paraId="7CDC195B" w14:textId="77777777" w:rsidR="004B624E" w:rsidRPr="00FF0389" w:rsidRDefault="00000000" w:rsidP="002E62EB">
            <w:pPr>
              <w:jc w:val="both"/>
              <w:rPr>
                <w:lang w:val="en-US"/>
              </w:rPr>
            </w:pPr>
            <w:r w:rsidRPr="00FF0389">
              <w:rPr>
                <w:lang w:val="en-US"/>
              </w:rPr>
              <w:t>AS 2815.1</w:t>
            </w:r>
          </w:p>
        </w:tc>
        <w:tc>
          <w:tcPr>
            <w:tcW w:w="7478" w:type="dxa"/>
          </w:tcPr>
          <w:p w14:paraId="22C5B4E4" w14:textId="77777777" w:rsidR="004B624E" w:rsidRPr="00B0135A" w:rsidRDefault="00000000">
            <w:pPr>
              <w:pStyle w:val="ListParagraph"/>
              <w:numPr>
                <w:ilvl w:val="0"/>
                <w:numId w:val="17"/>
              </w:numPr>
              <w:jc w:val="both"/>
              <w:rPr>
                <w:lang w:val="en-US"/>
              </w:rPr>
            </w:pPr>
            <w:r w:rsidRPr="00112A28">
              <w:rPr>
                <w:lang w:val="en-US"/>
              </w:rPr>
              <w:t>Occupational SCUBA diver – Standard</w:t>
            </w:r>
          </w:p>
        </w:tc>
      </w:tr>
      <w:tr w:rsidR="009838DF" w14:paraId="5F157733" w14:textId="77777777" w:rsidTr="002E62EB">
        <w:tc>
          <w:tcPr>
            <w:tcW w:w="2830" w:type="dxa"/>
          </w:tcPr>
          <w:p w14:paraId="02BDD325" w14:textId="77777777" w:rsidR="004B624E" w:rsidRPr="00FF0389" w:rsidRDefault="00000000" w:rsidP="002E62EB">
            <w:pPr>
              <w:jc w:val="both"/>
              <w:rPr>
                <w:lang w:val="en-US"/>
              </w:rPr>
            </w:pPr>
            <w:r w:rsidRPr="00FF0389">
              <w:rPr>
                <w:lang w:val="en-US"/>
              </w:rPr>
              <w:t>AS/NZS 2815.2</w:t>
            </w:r>
          </w:p>
        </w:tc>
        <w:tc>
          <w:tcPr>
            <w:tcW w:w="7478" w:type="dxa"/>
          </w:tcPr>
          <w:p w14:paraId="4759E791" w14:textId="77777777" w:rsidR="004B624E" w:rsidRPr="00B0135A" w:rsidRDefault="00000000">
            <w:pPr>
              <w:pStyle w:val="ListParagraph"/>
              <w:numPr>
                <w:ilvl w:val="0"/>
                <w:numId w:val="17"/>
              </w:numPr>
              <w:jc w:val="both"/>
              <w:rPr>
                <w:lang w:val="en-US"/>
              </w:rPr>
            </w:pPr>
            <w:r w:rsidRPr="00112A28">
              <w:rPr>
                <w:lang w:val="en-US"/>
              </w:rPr>
              <w:t>Surface supplied diving to 30 m</w:t>
            </w:r>
          </w:p>
        </w:tc>
      </w:tr>
      <w:tr w:rsidR="009838DF" w14:paraId="175E0F1C" w14:textId="77777777" w:rsidTr="002E62EB">
        <w:tc>
          <w:tcPr>
            <w:tcW w:w="2830" w:type="dxa"/>
          </w:tcPr>
          <w:p w14:paraId="558AC1FB" w14:textId="77777777" w:rsidR="004B624E" w:rsidRPr="00FF0389" w:rsidRDefault="00000000" w:rsidP="002E62EB">
            <w:pPr>
              <w:jc w:val="both"/>
              <w:rPr>
                <w:bCs/>
                <w:lang w:val="en-US"/>
              </w:rPr>
            </w:pPr>
            <w:r w:rsidRPr="00FF0389">
              <w:rPr>
                <w:bCs/>
                <w:lang w:val="en-US"/>
              </w:rPr>
              <w:t>AS 2815.3</w:t>
            </w:r>
          </w:p>
        </w:tc>
        <w:tc>
          <w:tcPr>
            <w:tcW w:w="7478" w:type="dxa"/>
          </w:tcPr>
          <w:p w14:paraId="4740ADF3" w14:textId="77777777" w:rsidR="004B624E" w:rsidRPr="00A00318" w:rsidRDefault="00000000">
            <w:pPr>
              <w:pStyle w:val="ListParagraph"/>
              <w:numPr>
                <w:ilvl w:val="0"/>
                <w:numId w:val="17"/>
              </w:numPr>
              <w:jc w:val="both"/>
              <w:rPr>
                <w:bCs/>
                <w:lang w:val="en-US"/>
              </w:rPr>
            </w:pPr>
            <w:r w:rsidRPr="00112A28">
              <w:rPr>
                <w:bCs/>
                <w:lang w:val="en-US"/>
              </w:rPr>
              <w:t>Air diving to 50 m</w:t>
            </w:r>
          </w:p>
        </w:tc>
      </w:tr>
      <w:tr w:rsidR="009838DF" w14:paraId="50BEA745" w14:textId="77777777" w:rsidTr="002E62EB">
        <w:tc>
          <w:tcPr>
            <w:tcW w:w="2830" w:type="dxa"/>
          </w:tcPr>
          <w:p w14:paraId="0E7651C2" w14:textId="77777777" w:rsidR="004B624E" w:rsidRPr="00FF0389" w:rsidRDefault="00000000" w:rsidP="002E62EB">
            <w:pPr>
              <w:jc w:val="both"/>
              <w:rPr>
                <w:bCs/>
                <w:lang w:val="en-US"/>
              </w:rPr>
            </w:pPr>
            <w:r w:rsidRPr="00FF0389">
              <w:rPr>
                <w:bCs/>
                <w:lang w:val="en-US"/>
              </w:rPr>
              <w:t>AS 2815.4</w:t>
            </w:r>
          </w:p>
        </w:tc>
        <w:tc>
          <w:tcPr>
            <w:tcW w:w="7478" w:type="dxa"/>
          </w:tcPr>
          <w:p w14:paraId="6C2B35DF" w14:textId="77777777" w:rsidR="004B624E" w:rsidRPr="00A00318" w:rsidRDefault="00000000">
            <w:pPr>
              <w:pStyle w:val="ListParagraph"/>
              <w:numPr>
                <w:ilvl w:val="0"/>
                <w:numId w:val="17"/>
              </w:numPr>
              <w:jc w:val="both"/>
              <w:rPr>
                <w:bCs/>
                <w:lang w:val="en-US"/>
              </w:rPr>
            </w:pPr>
            <w:r w:rsidRPr="00112A28">
              <w:rPr>
                <w:bCs/>
                <w:lang w:val="en-US"/>
              </w:rPr>
              <w:t>Bell diving</w:t>
            </w:r>
          </w:p>
        </w:tc>
      </w:tr>
      <w:tr w:rsidR="009838DF" w14:paraId="7A604D2E" w14:textId="77777777" w:rsidTr="002E62EB">
        <w:tc>
          <w:tcPr>
            <w:tcW w:w="2830" w:type="dxa"/>
          </w:tcPr>
          <w:p w14:paraId="3D23D443" w14:textId="77777777" w:rsidR="004B624E" w:rsidRPr="00FF0389" w:rsidRDefault="00000000" w:rsidP="002E62EB">
            <w:pPr>
              <w:jc w:val="both"/>
              <w:rPr>
                <w:lang w:val="en-US"/>
              </w:rPr>
            </w:pPr>
            <w:r w:rsidRPr="00FF0389">
              <w:rPr>
                <w:lang w:val="en-US"/>
              </w:rPr>
              <w:t>AS/NZS 2815.5</w:t>
            </w:r>
          </w:p>
        </w:tc>
        <w:tc>
          <w:tcPr>
            <w:tcW w:w="7478" w:type="dxa"/>
          </w:tcPr>
          <w:p w14:paraId="2292F225" w14:textId="77777777" w:rsidR="004B624E" w:rsidRPr="00B0135A" w:rsidRDefault="00000000">
            <w:pPr>
              <w:pStyle w:val="ListParagraph"/>
              <w:numPr>
                <w:ilvl w:val="0"/>
                <w:numId w:val="17"/>
              </w:numPr>
              <w:jc w:val="both"/>
              <w:rPr>
                <w:lang w:val="en-US"/>
              </w:rPr>
            </w:pPr>
            <w:r w:rsidRPr="00112A28">
              <w:rPr>
                <w:lang w:val="en-US"/>
              </w:rPr>
              <w:t>Dive supervisor</w:t>
            </w:r>
          </w:p>
        </w:tc>
      </w:tr>
    </w:tbl>
    <w:p w14:paraId="5B7DD273" w14:textId="77777777" w:rsidR="004B624E" w:rsidRPr="000D1C11" w:rsidRDefault="00000000" w:rsidP="004B624E">
      <w:pPr>
        <w:pStyle w:val="Heading3"/>
      </w:pPr>
      <w:r w:rsidRPr="000D1C11">
        <w:t>Definitions</w:t>
      </w: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1838"/>
        <w:gridCol w:w="8470"/>
      </w:tblGrid>
      <w:tr w:rsidR="009838DF" w14:paraId="54040212" w14:textId="77777777" w:rsidTr="002E62EB">
        <w:trPr>
          <w:cantSplit/>
        </w:trPr>
        <w:tc>
          <w:tcPr>
            <w:tcW w:w="10308" w:type="dxa"/>
            <w:gridSpan w:val="2"/>
          </w:tcPr>
          <w:p w14:paraId="04FF5F9F" w14:textId="77777777" w:rsidR="004B624E" w:rsidRPr="005607B6" w:rsidRDefault="00000000" w:rsidP="002E62EB">
            <w:pPr>
              <w:keepLines/>
              <w:jc w:val="both"/>
              <w:rPr>
                <w:lang w:val="en-US"/>
              </w:rPr>
            </w:pPr>
            <w:r>
              <w:rPr>
                <w:lang w:val="en-US"/>
              </w:rPr>
              <w:t>Table – Definitions</w:t>
            </w:r>
          </w:p>
        </w:tc>
      </w:tr>
      <w:tr w:rsidR="009838DF" w14:paraId="0709F0B2" w14:textId="77777777" w:rsidTr="002E62EB">
        <w:trPr>
          <w:cantSplit/>
        </w:trPr>
        <w:tc>
          <w:tcPr>
            <w:tcW w:w="1838" w:type="dxa"/>
          </w:tcPr>
          <w:p w14:paraId="38D045EE" w14:textId="77777777" w:rsidR="004B624E" w:rsidRPr="005607B6" w:rsidRDefault="00000000" w:rsidP="002E62EB">
            <w:pPr>
              <w:keepLines/>
              <w:jc w:val="both"/>
              <w:rPr>
                <w:lang w:val="en-US"/>
              </w:rPr>
            </w:pPr>
            <w:r>
              <w:rPr>
                <w:lang w:val="en-US"/>
              </w:rPr>
              <w:t>Term</w:t>
            </w:r>
          </w:p>
        </w:tc>
        <w:tc>
          <w:tcPr>
            <w:tcW w:w="8470" w:type="dxa"/>
          </w:tcPr>
          <w:p w14:paraId="291789B0" w14:textId="77777777" w:rsidR="004B624E" w:rsidRPr="005607B6" w:rsidRDefault="00000000" w:rsidP="002E62EB">
            <w:pPr>
              <w:keepLines/>
              <w:jc w:val="both"/>
              <w:rPr>
                <w:lang w:val="en-US"/>
              </w:rPr>
            </w:pPr>
            <w:r>
              <w:rPr>
                <w:lang w:val="en-US"/>
              </w:rPr>
              <w:t>Definition</w:t>
            </w:r>
          </w:p>
        </w:tc>
      </w:tr>
      <w:tr w:rsidR="009838DF" w14:paraId="2E64C75E" w14:textId="77777777" w:rsidTr="002E62EB">
        <w:trPr>
          <w:cantSplit/>
        </w:trPr>
        <w:tc>
          <w:tcPr>
            <w:tcW w:w="1838" w:type="dxa"/>
          </w:tcPr>
          <w:p w14:paraId="23638248" w14:textId="77777777" w:rsidR="004B624E" w:rsidRPr="005607B6" w:rsidRDefault="00000000" w:rsidP="002E62EB">
            <w:pPr>
              <w:keepLines/>
              <w:jc w:val="both"/>
              <w:rPr>
                <w:lang w:val="en-US"/>
              </w:rPr>
            </w:pPr>
            <w:r w:rsidRPr="005607B6">
              <w:rPr>
                <w:lang w:val="en-US"/>
              </w:rPr>
              <w:t>ADAS</w:t>
            </w:r>
          </w:p>
        </w:tc>
        <w:tc>
          <w:tcPr>
            <w:tcW w:w="8470" w:type="dxa"/>
          </w:tcPr>
          <w:p w14:paraId="3B89BEAD" w14:textId="77777777" w:rsidR="004B624E" w:rsidRPr="005607B6" w:rsidRDefault="00000000" w:rsidP="002E62EB">
            <w:pPr>
              <w:keepLines/>
              <w:jc w:val="both"/>
              <w:rPr>
                <w:lang w:val="en-US"/>
              </w:rPr>
            </w:pPr>
            <w:r w:rsidRPr="005607B6">
              <w:rPr>
                <w:lang w:val="en-US"/>
              </w:rPr>
              <w:t>Australian Diver Accreditation Scheme</w:t>
            </w:r>
          </w:p>
        </w:tc>
      </w:tr>
      <w:tr w:rsidR="009838DF" w14:paraId="08F47CCB" w14:textId="77777777" w:rsidTr="002E62EB">
        <w:trPr>
          <w:cantSplit/>
        </w:trPr>
        <w:tc>
          <w:tcPr>
            <w:tcW w:w="1838" w:type="dxa"/>
          </w:tcPr>
          <w:p w14:paraId="6B4136CA" w14:textId="77777777" w:rsidR="004B624E" w:rsidRPr="005607B6" w:rsidRDefault="00000000" w:rsidP="002E62EB">
            <w:pPr>
              <w:keepLines/>
              <w:jc w:val="both"/>
              <w:rPr>
                <w:lang w:val="en-US"/>
              </w:rPr>
            </w:pPr>
            <w:r w:rsidRPr="005607B6">
              <w:rPr>
                <w:lang w:val="en-US"/>
              </w:rPr>
              <w:t>DRDC</w:t>
            </w:r>
          </w:p>
        </w:tc>
        <w:tc>
          <w:tcPr>
            <w:tcW w:w="8470" w:type="dxa"/>
          </w:tcPr>
          <w:p w14:paraId="3FDFD4D3" w14:textId="77777777" w:rsidR="004B624E" w:rsidRPr="005607B6" w:rsidRDefault="00000000" w:rsidP="002E62EB">
            <w:pPr>
              <w:keepLines/>
              <w:jc w:val="both"/>
              <w:rPr>
                <w:lang w:val="en-US"/>
              </w:rPr>
            </w:pPr>
            <w:r w:rsidRPr="005607B6">
              <w:rPr>
                <w:lang w:val="en-US"/>
              </w:rPr>
              <w:t>Defense Research and Development Canada</w:t>
            </w:r>
          </w:p>
        </w:tc>
      </w:tr>
      <w:tr w:rsidR="009838DF" w14:paraId="15415AE0" w14:textId="77777777" w:rsidTr="002E62EB">
        <w:trPr>
          <w:cantSplit/>
        </w:trPr>
        <w:tc>
          <w:tcPr>
            <w:tcW w:w="1838" w:type="dxa"/>
          </w:tcPr>
          <w:p w14:paraId="26643EEE" w14:textId="77777777" w:rsidR="004B624E" w:rsidRPr="005607B6" w:rsidRDefault="00000000" w:rsidP="002E62EB">
            <w:pPr>
              <w:keepLines/>
              <w:jc w:val="both"/>
              <w:rPr>
                <w:lang w:val="en-US"/>
              </w:rPr>
            </w:pPr>
            <w:r w:rsidRPr="005607B6">
              <w:rPr>
                <w:lang w:val="en-US"/>
              </w:rPr>
              <w:t>NOAA</w:t>
            </w:r>
          </w:p>
        </w:tc>
        <w:tc>
          <w:tcPr>
            <w:tcW w:w="8470" w:type="dxa"/>
          </w:tcPr>
          <w:p w14:paraId="6ECEF95D" w14:textId="77777777" w:rsidR="004B624E" w:rsidRPr="005607B6" w:rsidRDefault="00000000" w:rsidP="002E62EB">
            <w:pPr>
              <w:keepLines/>
              <w:jc w:val="both"/>
              <w:rPr>
                <w:lang w:val="en-US"/>
              </w:rPr>
            </w:pPr>
            <w:r w:rsidRPr="005607B6">
              <w:rPr>
                <w:lang w:val="en-US"/>
              </w:rPr>
              <w:t>National Oceanic and Atmospheric Administration (USA)</w:t>
            </w:r>
          </w:p>
        </w:tc>
      </w:tr>
      <w:tr w:rsidR="009838DF" w14:paraId="32A2912B" w14:textId="77777777" w:rsidTr="002E62EB">
        <w:trPr>
          <w:cantSplit/>
        </w:trPr>
        <w:tc>
          <w:tcPr>
            <w:tcW w:w="1838" w:type="dxa"/>
          </w:tcPr>
          <w:p w14:paraId="0748010B" w14:textId="77777777" w:rsidR="004B624E" w:rsidRPr="005607B6" w:rsidRDefault="00000000" w:rsidP="002E62EB">
            <w:pPr>
              <w:keepLines/>
              <w:jc w:val="both"/>
              <w:rPr>
                <w:lang w:val="en-US"/>
              </w:rPr>
            </w:pPr>
            <w:r w:rsidRPr="005607B6">
              <w:rPr>
                <w:lang w:val="en-US"/>
              </w:rPr>
              <w:t>WHS (NUL)</w:t>
            </w:r>
          </w:p>
        </w:tc>
        <w:tc>
          <w:tcPr>
            <w:tcW w:w="8470" w:type="dxa"/>
          </w:tcPr>
          <w:p w14:paraId="705CC947" w14:textId="77777777" w:rsidR="004B624E" w:rsidRPr="005607B6" w:rsidRDefault="00000000" w:rsidP="002E62EB">
            <w:pPr>
              <w:keepLines/>
              <w:jc w:val="both"/>
              <w:rPr>
                <w:lang w:val="en-US"/>
              </w:rPr>
            </w:pPr>
            <w:r w:rsidRPr="005607B6">
              <w:rPr>
                <w:i/>
                <w:lang w:val="en-US"/>
              </w:rPr>
              <w:t>Work Health and Safety (National Uniform Legislation) Act 2011</w:t>
            </w:r>
            <w:r w:rsidRPr="005607B6">
              <w:rPr>
                <w:lang w:val="en-US"/>
              </w:rPr>
              <w:t>, Regulations and applicable NT and Federal Codes of Practice</w:t>
            </w:r>
          </w:p>
        </w:tc>
      </w:tr>
    </w:tbl>
    <w:p w14:paraId="21A7F983" w14:textId="77777777" w:rsidR="004B624E" w:rsidRPr="000D1C11" w:rsidRDefault="00000000" w:rsidP="004B624E">
      <w:pPr>
        <w:pStyle w:val="Heading3"/>
      </w:pPr>
      <w:r w:rsidRPr="000D1C11">
        <w:lastRenderedPageBreak/>
        <w:t>Diver Qualifications</w:t>
      </w:r>
    </w:p>
    <w:p w14:paraId="441BD6BB" w14:textId="77777777" w:rsidR="004B624E" w:rsidRPr="006476B1" w:rsidRDefault="00000000" w:rsidP="004B624E">
      <w:pPr>
        <w:jc w:val="both"/>
        <w:rPr>
          <w:lang w:val="en-US"/>
        </w:rPr>
      </w:pPr>
      <w:r w:rsidRPr="006476B1">
        <w:rPr>
          <w:lang w:val="en-US"/>
        </w:rPr>
        <w:t xml:space="preserve">Provide evidence of competency for all personnel undertaking diving work (general occupational diving or </w:t>
      </w:r>
      <w:proofErr w:type="gramStart"/>
      <w:r w:rsidRPr="006476B1">
        <w:rPr>
          <w:lang w:val="en-US"/>
        </w:rPr>
        <w:t>high risk</w:t>
      </w:r>
      <w:proofErr w:type="gramEnd"/>
      <w:r w:rsidRPr="006476B1">
        <w:rPr>
          <w:lang w:val="en-US"/>
        </w:rPr>
        <w:t xml:space="preserve"> diving as applicable). Minimum competencies required are the competencies required by ADAS deemed by ADAS to be appropriate for the </w:t>
      </w:r>
      <w:proofErr w:type="gramStart"/>
      <w:r w:rsidRPr="006476B1">
        <w:rPr>
          <w:lang w:val="en-US"/>
        </w:rPr>
        <w:t>works</w:t>
      </w:r>
      <w:proofErr w:type="gramEnd"/>
      <w:r w:rsidRPr="006476B1">
        <w:rPr>
          <w:lang w:val="en-US"/>
        </w:rPr>
        <w:t xml:space="preserve"> to be undertaken. Refer to the AS 2815 </w:t>
      </w:r>
      <w:r>
        <w:rPr>
          <w:lang w:val="en-US"/>
        </w:rPr>
        <w:t>(series)</w:t>
      </w:r>
      <w:r w:rsidRPr="006476B1">
        <w:rPr>
          <w:lang w:val="en-US"/>
        </w:rPr>
        <w:t>.</w:t>
      </w:r>
    </w:p>
    <w:p w14:paraId="7B0989FD" w14:textId="77777777" w:rsidR="004B624E" w:rsidRPr="000D1C11" w:rsidRDefault="00000000" w:rsidP="004B624E">
      <w:pPr>
        <w:pStyle w:val="Heading3"/>
      </w:pPr>
      <w:r w:rsidRPr="000D1C11">
        <w:t>Dive Safety Log</w:t>
      </w:r>
    </w:p>
    <w:p w14:paraId="37FFA8BF" w14:textId="77777777" w:rsidR="004B624E" w:rsidRPr="006476B1" w:rsidRDefault="00000000" w:rsidP="004B624E">
      <w:pPr>
        <w:jc w:val="both"/>
        <w:rPr>
          <w:lang w:val="en-US"/>
        </w:rPr>
      </w:pPr>
      <w:r w:rsidRPr="006476B1">
        <w:rPr>
          <w:lang w:val="en-US"/>
        </w:rPr>
        <w:t>Maintain and provide Dive Safety Log (in accordance with Regulation 180, of the WHS</w:t>
      </w:r>
      <w:r>
        <w:rPr>
          <w:lang w:val="en-US"/>
        </w:rPr>
        <w:t xml:space="preserve"> </w:t>
      </w:r>
      <w:r w:rsidRPr="006476B1">
        <w:rPr>
          <w:lang w:val="en-US"/>
        </w:rPr>
        <w:t xml:space="preserve">(NUL) Regulations). To be provided for review on request and at completion of </w:t>
      </w:r>
      <w:proofErr w:type="gramStart"/>
      <w:r w:rsidRPr="006476B1">
        <w:rPr>
          <w:lang w:val="en-US"/>
        </w:rPr>
        <w:t>works</w:t>
      </w:r>
      <w:proofErr w:type="gramEnd"/>
      <w:r w:rsidRPr="006476B1">
        <w:rPr>
          <w:lang w:val="en-US"/>
        </w:rPr>
        <w:t xml:space="preserve">. Refer to AS 2299 </w:t>
      </w:r>
      <w:r>
        <w:rPr>
          <w:lang w:val="en-US"/>
        </w:rPr>
        <w:t>(series)</w:t>
      </w:r>
      <w:r w:rsidRPr="006476B1">
        <w:rPr>
          <w:lang w:val="en-US"/>
        </w:rPr>
        <w:t>.</w:t>
      </w:r>
    </w:p>
    <w:p w14:paraId="65F96859" w14:textId="77777777" w:rsidR="004B624E" w:rsidRPr="000D1C11" w:rsidRDefault="00000000" w:rsidP="004B624E">
      <w:pPr>
        <w:pStyle w:val="Heading3"/>
      </w:pPr>
      <w:r w:rsidRPr="000D1C11">
        <w:t>Dive Plan</w:t>
      </w:r>
    </w:p>
    <w:p w14:paraId="2C250AAE" w14:textId="77777777" w:rsidR="004B624E" w:rsidRPr="006476B1" w:rsidRDefault="00000000" w:rsidP="004B624E">
      <w:pPr>
        <w:jc w:val="both"/>
        <w:rPr>
          <w:lang w:val="en-US"/>
        </w:rPr>
      </w:pPr>
      <w:r w:rsidRPr="006476B1">
        <w:rPr>
          <w:lang w:val="en-US"/>
        </w:rPr>
        <w:t>Submit a Dive Plan (in accordance with Regulation 178, of the WHS</w:t>
      </w:r>
      <w:r>
        <w:rPr>
          <w:lang w:val="en-US"/>
        </w:rPr>
        <w:t xml:space="preserve"> </w:t>
      </w:r>
      <w:r w:rsidRPr="006476B1">
        <w:rPr>
          <w:lang w:val="en-US"/>
        </w:rPr>
        <w:t xml:space="preserve">(NUL) Regulations). To be submitted after contract award and at least 14 days prior to commencement of diving works. Refer to AS 2299 </w:t>
      </w:r>
      <w:r>
        <w:rPr>
          <w:lang w:val="en-US"/>
        </w:rPr>
        <w:t>(series)</w:t>
      </w:r>
      <w:r w:rsidRPr="006476B1">
        <w:rPr>
          <w:lang w:val="en-US"/>
        </w:rPr>
        <w:t>.</w:t>
      </w:r>
    </w:p>
    <w:p w14:paraId="241781B7" w14:textId="77777777" w:rsidR="004B624E" w:rsidRPr="006476B1" w:rsidRDefault="00000000" w:rsidP="004B624E">
      <w:pPr>
        <w:jc w:val="both"/>
        <w:rPr>
          <w:lang w:val="en-US"/>
        </w:rPr>
      </w:pPr>
      <w:r w:rsidRPr="006476B1">
        <w:rPr>
          <w:lang w:val="en-US"/>
        </w:rPr>
        <w:t>The Dive Plan is to include:</w:t>
      </w:r>
    </w:p>
    <w:p w14:paraId="34D80E6A" w14:textId="77777777" w:rsidR="004B624E" w:rsidRPr="009429B8" w:rsidRDefault="00000000">
      <w:pPr>
        <w:numPr>
          <w:ilvl w:val="0"/>
          <w:numId w:val="26"/>
        </w:numPr>
      </w:pPr>
      <w:r w:rsidRPr="009429B8">
        <w:t>the method of carrying out the diving work to which it relates;</w:t>
      </w:r>
    </w:p>
    <w:p w14:paraId="5FADD68B" w14:textId="77777777" w:rsidR="004B624E" w:rsidRPr="009429B8" w:rsidRDefault="00000000">
      <w:pPr>
        <w:numPr>
          <w:ilvl w:val="0"/>
          <w:numId w:val="26"/>
        </w:numPr>
      </w:pPr>
      <w:r w:rsidRPr="009429B8">
        <w:t>the tasks and duties of each person involved in the dive;</w:t>
      </w:r>
    </w:p>
    <w:p w14:paraId="2B0C6AC3" w14:textId="77777777" w:rsidR="004B624E" w:rsidRPr="009429B8" w:rsidRDefault="00000000">
      <w:pPr>
        <w:numPr>
          <w:ilvl w:val="0"/>
          <w:numId w:val="26"/>
        </w:numPr>
      </w:pPr>
      <w:r w:rsidRPr="009429B8">
        <w:t>the diving equipment, breathing gases and procedures to be used in the dive;</w:t>
      </w:r>
    </w:p>
    <w:p w14:paraId="166893A2" w14:textId="77777777" w:rsidR="004B624E" w:rsidRPr="009429B8" w:rsidRDefault="00000000">
      <w:pPr>
        <w:numPr>
          <w:ilvl w:val="0"/>
          <w:numId w:val="26"/>
        </w:numPr>
      </w:pPr>
      <w:r w:rsidRPr="009429B8">
        <w:t>as applicable, dive times, bottom times and decompression profiles;</w:t>
      </w:r>
    </w:p>
    <w:p w14:paraId="44F46AB2" w14:textId="77777777" w:rsidR="004B624E" w:rsidRPr="009429B8" w:rsidRDefault="00000000">
      <w:pPr>
        <w:numPr>
          <w:ilvl w:val="0"/>
          <w:numId w:val="26"/>
        </w:numPr>
      </w:pPr>
      <w:r w:rsidRPr="009429B8">
        <w:t>hazards relating to the dive and measures to be implemented in the control of risks associated with those hazards;</w:t>
      </w:r>
    </w:p>
    <w:p w14:paraId="6FADF505" w14:textId="77777777" w:rsidR="004B624E" w:rsidRPr="009429B8" w:rsidRDefault="00000000">
      <w:pPr>
        <w:numPr>
          <w:ilvl w:val="0"/>
          <w:numId w:val="26"/>
        </w:numPr>
      </w:pPr>
      <w:r w:rsidRPr="009429B8">
        <w:t>emergency procedures.</w:t>
      </w:r>
    </w:p>
    <w:p w14:paraId="7F9DB028" w14:textId="77777777" w:rsidR="004B624E" w:rsidRPr="000D1C11" w:rsidRDefault="00000000" w:rsidP="004B624E">
      <w:pPr>
        <w:pStyle w:val="Heading3"/>
      </w:pPr>
      <w:r w:rsidRPr="000D1C11">
        <w:t>Crocodile Hazard Management</w:t>
      </w:r>
    </w:p>
    <w:p w14:paraId="5F7BEBBC" w14:textId="77777777" w:rsidR="004B624E" w:rsidRPr="006476B1" w:rsidRDefault="00000000" w:rsidP="004B624E">
      <w:pPr>
        <w:rPr>
          <w:lang w:val="en-US"/>
        </w:rPr>
      </w:pPr>
      <w:r w:rsidRPr="006476B1">
        <w:rPr>
          <w:lang w:val="en-US"/>
        </w:rPr>
        <w:t>Provide a Crocodile Hazard Management Plan where diving work is to occur in waters known to have, or suspected of having, crocodiles. The plan can include, but not be limited to;</w:t>
      </w:r>
    </w:p>
    <w:p w14:paraId="300F7938" w14:textId="77777777" w:rsidR="004B624E" w:rsidRPr="009429B8" w:rsidRDefault="00000000">
      <w:pPr>
        <w:pStyle w:val="ListParagraph"/>
        <w:numPr>
          <w:ilvl w:val="0"/>
          <w:numId w:val="25"/>
        </w:numPr>
      </w:pPr>
      <w:r w:rsidRPr="009429B8">
        <w:t>Having spotters at water level and on a bridge</w:t>
      </w:r>
      <w:r>
        <w:t>,</w:t>
      </w:r>
    </w:p>
    <w:p w14:paraId="5CAA1EBA" w14:textId="77777777" w:rsidR="004B624E" w:rsidRPr="009429B8" w:rsidRDefault="00000000">
      <w:pPr>
        <w:pStyle w:val="ListParagraph"/>
        <w:numPr>
          <w:ilvl w:val="0"/>
          <w:numId w:val="25"/>
        </w:numPr>
      </w:pPr>
      <w:r w:rsidRPr="009429B8">
        <w:t>Minimizing movement of vessels once diving work commences to reduce risk of attracting crocodiles</w:t>
      </w:r>
      <w:r>
        <w:t xml:space="preserve"> and</w:t>
      </w:r>
    </w:p>
    <w:p w14:paraId="0569A70E" w14:textId="77777777" w:rsidR="004B624E" w:rsidRPr="009429B8" w:rsidRDefault="00000000">
      <w:pPr>
        <w:pStyle w:val="ListParagraph"/>
        <w:numPr>
          <w:ilvl w:val="0"/>
          <w:numId w:val="25"/>
        </w:numPr>
      </w:pPr>
      <w:r w:rsidRPr="009429B8">
        <w:t>Establishing a communication plan and having a communications system or methodology in place so that all parties conducting the activity can communicate with each other</w:t>
      </w:r>
      <w:r>
        <w:t>.</w:t>
      </w:r>
    </w:p>
    <w:p w14:paraId="413A83A0" w14:textId="77777777" w:rsidR="004B624E" w:rsidRPr="000D1C11" w:rsidRDefault="00000000" w:rsidP="004B624E">
      <w:pPr>
        <w:pStyle w:val="Heading3"/>
      </w:pPr>
      <w:r w:rsidRPr="000D1C11">
        <w:t>Dive Cage</w:t>
      </w:r>
    </w:p>
    <w:p w14:paraId="7CD86C29" w14:textId="77777777" w:rsidR="004B624E" w:rsidRPr="006476B1" w:rsidRDefault="00000000" w:rsidP="004B624E">
      <w:pPr>
        <w:rPr>
          <w:lang w:val="en-US"/>
        </w:rPr>
      </w:pPr>
      <w:r w:rsidRPr="006476B1">
        <w:rPr>
          <w:lang w:val="en-US"/>
        </w:rPr>
        <w:t>Diving work in waters known to have, or suspected of having, crocodiles is to be carried out by divers who are protected by a dive cage. This dive cage should be engineered for the task and can be mounted to either a service barge or other watercraft or lowered from a bridge, depending on the task environment.</w:t>
      </w:r>
    </w:p>
    <w:p w14:paraId="15BA5556" w14:textId="77777777" w:rsidR="004B624E" w:rsidRPr="000D1C11" w:rsidRDefault="00000000" w:rsidP="004B624E">
      <w:pPr>
        <w:pStyle w:val="Heading3"/>
      </w:pPr>
      <w:r w:rsidRPr="000D1C11">
        <w:t xml:space="preserve">Crocodile Net </w:t>
      </w:r>
    </w:p>
    <w:p w14:paraId="28688236" w14:textId="77777777" w:rsidR="004B624E" w:rsidRPr="006476B1" w:rsidRDefault="00000000" w:rsidP="004B624E">
      <w:pPr>
        <w:rPr>
          <w:lang w:val="en-US"/>
        </w:rPr>
      </w:pPr>
      <w:r w:rsidRPr="006476B1">
        <w:rPr>
          <w:lang w:val="en-US"/>
        </w:rPr>
        <w:t>If a crocodile net is the only viable option provide details of the construction of the net and its support systems and provide details of the risk management plan which will be in place during use of the net.</w:t>
      </w:r>
    </w:p>
    <w:p w14:paraId="4C580D69" w14:textId="77777777" w:rsidR="004B624E" w:rsidRPr="000D1C11" w:rsidRDefault="00000000" w:rsidP="004B624E">
      <w:pPr>
        <w:pStyle w:val="Heading3"/>
      </w:pPr>
      <w:r w:rsidRPr="000D1C11">
        <w:t>Response if a crocodile is spotted</w:t>
      </w:r>
    </w:p>
    <w:p w14:paraId="69074D09" w14:textId="77777777" w:rsidR="004B624E" w:rsidRPr="006476B1" w:rsidRDefault="00000000" w:rsidP="004B624E">
      <w:pPr>
        <w:rPr>
          <w:lang w:val="en-US"/>
        </w:rPr>
      </w:pPr>
      <w:r w:rsidRPr="006476B1">
        <w:rPr>
          <w:lang w:val="en-US"/>
        </w:rPr>
        <w:t xml:space="preserve">Ensure </w:t>
      </w:r>
      <w:r>
        <w:rPr>
          <w:lang w:val="en-US"/>
        </w:rPr>
        <w:t>all</w:t>
      </w:r>
      <w:r w:rsidRPr="006476B1">
        <w:rPr>
          <w:lang w:val="en-US"/>
        </w:rPr>
        <w:t xml:space="preserve"> personnel move to a safe place.</w:t>
      </w:r>
    </w:p>
    <w:p w14:paraId="58232E94" w14:textId="77777777" w:rsidR="004B624E" w:rsidRPr="006476B1" w:rsidRDefault="00000000" w:rsidP="004B624E">
      <w:pPr>
        <w:rPr>
          <w:lang w:val="en-US"/>
        </w:rPr>
      </w:pPr>
      <w:r w:rsidRPr="006476B1">
        <w:rPr>
          <w:lang w:val="en-US"/>
        </w:rPr>
        <w:t xml:space="preserve">Contact the Crocodile Management Unit of the Parks and Wildlife Service </w:t>
      </w:r>
    </w:p>
    <w:p w14:paraId="58BEDB93" w14:textId="77777777" w:rsidR="004B624E" w:rsidRPr="009429B8" w:rsidRDefault="00000000">
      <w:pPr>
        <w:pStyle w:val="ListParagraph"/>
        <w:numPr>
          <w:ilvl w:val="0"/>
          <w:numId w:val="24"/>
        </w:numPr>
      </w:pPr>
      <w:r w:rsidRPr="009429B8">
        <w:t>Darwin All hours 0419 822 859 or 0401 118 776 or Office hours 8999 4691</w:t>
      </w:r>
    </w:p>
    <w:p w14:paraId="2CFA8140" w14:textId="77777777" w:rsidR="004B624E" w:rsidRPr="009429B8" w:rsidRDefault="00000000">
      <w:pPr>
        <w:pStyle w:val="ListParagraph"/>
        <w:numPr>
          <w:ilvl w:val="0"/>
          <w:numId w:val="24"/>
        </w:numPr>
      </w:pPr>
      <w:r w:rsidRPr="009429B8">
        <w:t>Katherine All hours 0407 958 405 or Office hours 8973 8849</w:t>
      </w:r>
    </w:p>
    <w:p w14:paraId="213D4ED7" w14:textId="77777777" w:rsidR="004B624E" w:rsidRDefault="00000000" w:rsidP="004B624E">
      <w:pPr>
        <w:rPr>
          <w:lang w:val="en-US"/>
        </w:rPr>
      </w:pPr>
      <w:r w:rsidRPr="006476B1">
        <w:rPr>
          <w:lang w:val="en-US"/>
        </w:rPr>
        <w:lastRenderedPageBreak/>
        <w:t>If safe and practical to do so, monitor the movement of the crocodile(s) so that the personnel from the Crocodile Management Unit can be told of the crocodiles last known location.</w:t>
      </w:r>
    </w:p>
    <w:p w14:paraId="480658BC" w14:textId="77777777" w:rsidR="004B624E" w:rsidRPr="000D1C11" w:rsidRDefault="00000000" w:rsidP="004B624E">
      <w:pPr>
        <w:pStyle w:val="Heading2"/>
        <w:ind w:left="612" w:hanging="612"/>
      </w:pPr>
      <w:r w:rsidRPr="000D1C11">
        <w:t>W</w:t>
      </w:r>
      <w:r>
        <w:t>ork near Areas where crocodiles may be present</w:t>
      </w:r>
    </w:p>
    <w:p w14:paraId="3686FAD7" w14:textId="77777777" w:rsidR="004B624E" w:rsidRDefault="00000000" w:rsidP="004B624E">
      <w:pPr>
        <w:rPr>
          <w:lang w:val="en-US"/>
        </w:rPr>
      </w:pPr>
      <w:r>
        <w:rPr>
          <w:lang w:val="en-US"/>
        </w:rPr>
        <w:t xml:space="preserve">For all work in or near areas where crocodiles may be present comply with the </w:t>
      </w:r>
      <w:proofErr w:type="gramStart"/>
      <w:r>
        <w:rPr>
          <w:lang w:val="en-US"/>
        </w:rPr>
        <w:t>crocodile related</w:t>
      </w:r>
      <w:proofErr w:type="gramEnd"/>
      <w:r>
        <w:rPr>
          <w:lang w:val="en-US"/>
        </w:rPr>
        <w:t xml:space="preserve"> sub-clauses in the Diving Work clause.</w:t>
      </w:r>
    </w:p>
    <w:p w14:paraId="7351DC13" w14:textId="77777777" w:rsidR="004B624E" w:rsidRPr="000D1C11" w:rsidRDefault="00000000" w:rsidP="004B624E">
      <w:pPr>
        <w:pStyle w:val="Heading2"/>
        <w:ind w:left="612" w:hanging="612"/>
      </w:pPr>
      <w:r w:rsidRPr="000D1C11">
        <w:t>Time allowed for assessment of submitted documents</w:t>
      </w:r>
    </w:p>
    <w:p w14:paraId="2674BA2B" w14:textId="77777777" w:rsidR="004B624E" w:rsidRPr="00E92A38" w:rsidRDefault="00000000" w:rsidP="004B624E">
      <w:r w:rsidRPr="00E92A38">
        <w:t>This clause is related to documents which are to be submitted by the Contractor to the Superintendent for assessment and/or acceptance and/or approval</w:t>
      </w:r>
      <w:r>
        <w:t xml:space="preserve"> and/or appraisal</w:t>
      </w:r>
      <w:r w:rsidRPr="00E92A38">
        <w:t>.</w:t>
      </w:r>
    </w:p>
    <w:p w14:paraId="6716C16F" w14:textId="77777777" w:rsidR="004B624E" w:rsidRPr="00E92A38" w:rsidRDefault="00000000" w:rsidP="004B624E">
      <w:r w:rsidRPr="00E92A38">
        <w:t>The documents subject to this clause include, but are not limited to:</w:t>
      </w:r>
    </w:p>
    <w:p w14:paraId="6F07B9E8" w14:textId="77777777" w:rsidR="004B624E" w:rsidRPr="00E92A38" w:rsidRDefault="00000000">
      <w:pPr>
        <w:pStyle w:val="ListParagraph"/>
        <w:numPr>
          <w:ilvl w:val="0"/>
          <w:numId w:val="23"/>
        </w:numPr>
      </w:pPr>
      <w:r w:rsidRPr="00E92A38">
        <w:t>Traffic Management Plan</w:t>
      </w:r>
    </w:p>
    <w:p w14:paraId="1673D96B" w14:textId="77777777" w:rsidR="004B624E" w:rsidRPr="00E92A38" w:rsidRDefault="00000000">
      <w:pPr>
        <w:pStyle w:val="ListParagraph"/>
        <w:numPr>
          <w:ilvl w:val="0"/>
          <w:numId w:val="23"/>
        </w:numPr>
      </w:pPr>
      <w:r w:rsidRPr="00E92A38">
        <w:t>Inspection and Test Plans</w:t>
      </w:r>
    </w:p>
    <w:p w14:paraId="75689324" w14:textId="77777777" w:rsidR="004B624E" w:rsidRPr="00E92A38" w:rsidRDefault="00000000">
      <w:pPr>
        <w:pStyle w:val="ListParagraph"/>
        <w:numPr>
          <w:ilvl w:val="0"/>
          <w:numId w:val="23"/>
        </w:numPr>
      </w:pPr>
      <w:r w:rsidRPr="00E92A38">
        <w:t>Project Control Plan</w:t>
      </w:r>
    </w:p>
    <w:p w14:paraId="47E1D1E6" w14:textId="77777777" w:rsidR="004B624E" w:rsidRDefault="00000000">
      <w:pPr>
        <w:pStyle w:val="ListParagraph"/>
        <w:numPr>
          <w:ilvl w:val="0"/>
          <w:numId w:val="23"/>
        </w:numPr>
      </w:pPr>
      <w:r w:rsidRPr="00E92A38">
        <w:t>Quality Assurance Plan</w:t>
      </w:r>
    </w:p>
    <w:p w14:paraId="3D3E4E47" w14:textId="77777777" w:rsidR="004B624E" w:rsidRDefault="00000000">
      <w:pPr>
        <w:pStyle w:val="ListParagraph"/>
        <w:numPr>
          <w:ilvl w:val="0"/>
          <w:numId w:val="23"/>
        </w:numPr>
      </w:pPr>
      <w:r w:rsidRPr="00E92A38">
        <w:t>Work Health and Safety Plan</w:t>
      </w:r>
      <w:r>
        <w:t xml:space="preserve"> which includes, but is not limited to:</w:t>
      </w:r>
    </w:p>
    <w:p w14:paraId="1A4DDEF3" w14:textId="77777777" w:rsidR="004B624E" w:rsidRDefault="00000000">
      <w:pPr>
        <w:pStyle w:val="ListParagraph"/>
        <w:numPr>
          <w:ilvl w:val="1"/>
          <w:numId w:val="23"/>
        </w:numPr>
      </w:pPr>
      <w:r>
        <w:t>Risk assessment and mitigation measures proposed</w:t>
      </w:r>
    </w:p>
    <w:p w14:paraId="386ECBFF" w14:textId="77777777" w:rsidR="004B624E" w:rsidRDefault="00000000">
      <w:pPr>
        <w:pStyle w:val="ListParagraph"/>
        <w:numPr>
          <w:ilvl w:val="1"/>
          <w:numId w:val="23"/>
        </w:numPr>
      </w:pPr>
      <w:r>
        <w:t>Project targets and how they will be achieved</w:t>
      </w:r>
    </w:p>
    <w:p w14:paraId="0D94C690" w14:textId="77777777" w:rsidR="004B624E" w:rsidRDefault="00000000">
      <w:pPr>
        <w:pStyle w:val="ListParagraph"/>
        <w:numPr>
          <w:ilvl w:val="1"/>
          <w:numId w:val="23"/>
        </w:numPr>
      </w:pPr>
      <w:r>
        <w:t xml:space="preserve">Induction training sessions for all site personnel, including sub-contractors, suppliers, and the </w:t>
      </w:r>
      <w:proofErr w:type="gramStart"/>
      <w:r>
        <w:t>Principal's</w:t>
      </w:r>
      <w:proofErr w:type="gramEnd"/>
      <w:r>
        <w:t xml:space="preserve"> representatives</w:t>
      </w:r>
    </w:p>
    <w:p w14:paraId="1F923C62" w14:textId="77777777" w:rsidR="004B624E" w:rsidRDefault="00000000">
      <w:pPr>
        <w:pStyle w:val="ListParagraph"/>
        <w:numPr>
          <w:ilvl w:val="1"/>
          <w:numId w:val="23"/>
        </w:numPr>
      </w:pPr>
      <w:r>
        <w:t>Cultural Heritage inductions by Cultural Monitors</w:t>
      </w:r>
    </w:p>
    <w:p w14:paraId="48234CAC" w14:textId="77777777" w:rsidR="004B624E" w:rsidRDefault="00000000">
      <w:pPr>
        <w:pStyle w:val="ListParagraph"/>
        <w:numPr>
          <w:ilvl w:val="0"/>
          <w:numId w:val="23"/>
        </w:numPr>
      </w:pPr>
      <w:r w:rsidRPr="00E92A38">
        <w:t>Indigenous Development Plan</w:t>
      </w:r>
    </w:p>
    <w:p w14:paraId="0D4150DB" w14:textId="77777777" w:rsidR="004B624E" w:rsidRDefault="00000000">
      <w:pPr>
        <w:pStyle w:val="ListParagraph"/>
        <w:numPr>
          <w:ilvl w:val="0"/>
          <w:numId w:val="23"/>
        </w:numPr>
      </w:pPr>
      <w:r w:rsidRPr="00E92A38">
        <w:t xml:space="preserve">Contractor’s Environmental Management Plan which </w:t>
      </w:r>
      <w:r>
        <w:t>includes, but is not limited to:</w:t>
      </w:r>
    </w:p>
    <w:p w14:paraId="1DC7AA64" w14:textId="77777777" w:rsidR="004B624E" w:rsidRDefault="00000000">
      <w:pPr>
        <w:pStyle w:val="ListParagraph"/>
        <w:numPr>
          <w:ilvl w:val="1"/>
          <w:numId w:val="23"/>
        </w:numPr>
      </w:pPr>
      <w:r w:rsidRPr="00E92A38">
        <w:t>Erosion and Sediment Control Plan</w:t>
      </w:r>
    </w:p>
    <w:p w14:paraId="0FE08716" w14:textId="77777777" w:rsidR="004B624E" w:rsidRDefault="00000000">
      <w:pPr>
        <w:pStyle w:val="ListParagraph"/>
        <w:numPr>
          <w:ilvl w:val="1"/>
          <w:numId w:val="23"/>
        </w:numPr>
      </w:pPr>
      <w:r w:rsidRPr="00E92A38">
        <w:t>Acid Sulphate Soils Management Plan</w:t>
      </w:r>
    </w:p>
    <w:p w14:paraId="33AB18C8" w14:textId="77777777" w:rsidR="004B624E" w:rsidRDefault="00000000">
      <w:pPr>
        <w:pStyle w:val="ListParagraph"/>
        <w:numPr>
          <w:ilvl w:val="1"/>
          <w:numId w:val="23"/>
        </w:numPr>
      </w:pPr>
      <w:r w:rsidRPr="00E92A38">
        <w:t>Weed Management Plan</w:t>
      </w:r>
    </w:p>
    <w:p w14:paraId="45E27690" w14:textId="77777777" w:rsidR="004B624E" w:rsidRDefault="00000000">
      <w:pPr>
        <w:pStyle w:val="ListParagraph"/>
        <w:numPr>
          <w:ilvl w:val="1"/>
          <w:numId w:val="23"/>
        </w:numPr>
      </w:pPr>
      <w:r w:rsidRPr="00E92A38">
        <w:t>Asbestos Management Plan</w:t>
      </w:r>
    </w:p>
    <w:p w14:paraId="1BEB5E36" w14:textId="77777777" w:rsidR="004B624E" w:rsidRPr="00E92A38" w:rsidRDefault="00000000">
      <w:pPr>
        <w:pStyle w:val="ListParagraph"/>
        <w:numPr>
          <w:ilvl w:val="1"/>
          <w:numId w:val="23"/>
        </w:numPr>
      </w:pPr>
      <w:r>
        <w:t>Cultural Heritage Management Plan</w:t>
      </w:r>
    </w:p>
    <w:p w14:paraId="2F8A06AC" w14:textId="77777777" w:rsidR="004B624E" w:rsidRPr="00E92A38" w:rsidRDefault="00000000" w:rsidP="004B624E">
      <w:r w:rsidRPr="00E92A38">
        <w:t xml:space="preserve">The Superintendent will provide a response in respect to the submitted documents to the Contractor within a reasonable time. The length of time considered reasonable will depend on the complexity of the documents, the amount of information in the documents and the workload of the </w:t>
      </w:r>
      <w:r>
        <w:t>Department’s</w:t>
      </w:r>
      <w:r w:rsidRPr="00E92A38">
        <w:t xml:space="preserve"> personnel who will assess the documents. The length of time considered reasonable can be negotiated between the Contractor and the Superintendent. Any such negotiated time must be fair to both parties.</w:t>
      </w:r>
    </w:p>
    <w:p w14:paraId="5D2ED225" w14:textId="77777777" w:rsidR="004B624E" w:rsidRPr="00E92A38" w:rsidRDefault="00000000" w:rsidP="004B624E">
      <w:r w:rsidRPr="00E92A38">
        <w:t xml:space="preserve">If the documents are rejected, not accepted, not approved or returned for modification, the Superintendent will have an additional reasonable </w:t>
      </w:r>
      <w:proofErr w:type="gramStart"/>
      <w:r w:rsidRPr="00E92A38">
        <w:t>time period</w:t>
      </w:r>
      <w:proofErr w:type="gramEnd"/>
      <w:r w:rsidRPr="00E92A38">
        <w:t xml:space="preserve"> to assess the amended documents.</w:t>
      </w:r>
    </w:p>
    <w:p w14:paraId="6840B13A" w14:textId="77777777" w:rsidR="004B624E" w:rsidRPr="00E92A38" w:rsidRDefault="00000000" w:rsidP="004B624E">
      <w:r w:rsidRPr="00E92A38">
        <w:t>The time taken by the Superintendent to assess submitted documents or to assess re-submitted documents and to respond to the Contractor will not be accepted as a reason for the Contractor to claim an extension of time nor to claim a variation for costs related to the preparation of, or modification to, documents to be submitted or re-submitted.</w:t>
      </w:r>
    </w:p>
    <w:p w14:paraId="14DBEB78" w14:textId="77777777" w:rsidR="004B624E" w:rsidRPr="00E92A38" w:rsidRDefault="00000000" w:rsidP="004B624E">
      <w:r w:rsidRPr="00E92A38">
        <w:t>These time frames do not apply in emergency situations where faster responses are appropriate.</w:t>
      </w:r>
    </w:p>
    <w:p w14:paraId="53E51590" w14:textId="77777777" w:rsidR="004B624E" w:rsidRPr="00E92A38" w:rsidRDefault="00000000" w:rsidP="004B624E">
      <w:r w:rsidRPr="00E92A38">
        <w:t xml:space="preserve">Resubmitted documents must be sent with the changes made clearly marked. Changes should only be made to the plans to the extent required by the Superintendent. Any changes not explicitly requested by the Superintendent but made in the resubmitted plans must be clearly visible in the document and the reasons for making the changes must be explained in a separate document or the covering email. Changes </w:t>
      </w:r>
      <w:r w:rsidRPr="00E92A38">
        <w:lastRenderedPageBreak/>
        <w:t>not made obvious and not explained or made obvious but not explained will not be accepted under the contract whether this is advised to the Contractor or not. Changes which were not requested but are made obvious and which are explained will be assessed during the re-assessment process.</w:t>
      </w:r>
    </w:p>
    <w:p w14:paraId="16790D48" w14:textId="77777777" w:rsidR="004B624E" w:rsidRPr="000D1C11" w:rsidRDefault="00000000" w:rsidP="004B624E">
      <w:r w:rsidRPr="00E92A38">
        <w:t>Plans required in respect to works in specialised facilities such as health care facilities and secure facilities will be subject to responses in time frames to be negotiated.</w:t>
      </w:r>
    </w:p>
    <w:p w14:paraId="3CFF4013" w14:textId="77777777" w:rsidR="004B624E" w:rsidRDefault="00000000" w:rsidP="004B624E">
      <w:pPr>
        <w:pStyle w:val="Heading2"/>
        <w:ind w:left="612" w:hanging="612"/>
      </w:pPr>
      <w:r>
        <w:t>Contractor’s Submissions</w:t>
      </w:r>
    </w:p>
    <w:p w14:paraId="2749E63B" w14:textId="77777777" w:rsidR="004B624E" w:rsidRDefault="00000000" w:rsidP="004B624E">
      <w:pPr>
        <w:pStyle w:val="Heading3"/>
      </w:pPr>
      <w:r w:rsidRPr="000954FA">
        <w:t>Road Reserve, Permits and Approvals – Hold Point</w:t>
      </w:r>
    </w:p>
    <w:p w14:paraId="59122A4B" w14:textId="77777777" w:rsidR="004B624E" w:rsidRDefault="00000000" w:rsidP="004B624E">
      <w:r>
        <w:t>Find out the extents of the road reserve for the full length of the works. Widths of road reserve vary.</w:t>
      </w:r>
    </w:p>
    <w:p w14:paraId="28ED5651" w14:textId="77777777" w:rsidR="004B624E" w:rsidRDefault="00000000" w:rsidP="004B624E">
      <w:r>
        <w:t>Obtain all required permits, and approvals, for works, and associated activities, proposed to be carried out in areas not in the road reserve. This is in addition to all other required permits and approvals.</w:t>
      </w:r>
    </w:p>
    <w:p w14:paraId="34151773" w14:textId="77777777" w:rsidR="004B624E" w:rsidRDefault="00000000" w:rsidP="004B624E">
      <w:r>
        <w:rPr>
          <w:b/>
        </w:rPr>
        <w:t xml:space="preserve">Hold Point - </w:t>
      </w:r>
      <w:r>
        <w:t>Provide copies of permits, and approvals, for works, and associated activities, proposed to be carried out in areas not in the road reserve before commencing any proposed works, and activities.</w:t>
      </w:r>
    </w:p>
    <w:p w14:paraId="28316F32" w14:textId="77777777" w:rsidR="004B624E" w:rsidRPr="00F237EC" w:rsidRDefault="00000000" w:rsidP="004B624E">
      <w:pPr>
        <w:pStyle w:val="Heading3"/>
      </w:pPr>
      <w:r w:rsidRPr="00F237EC">
        <w:t>Documents to be submitted to Technical Records and to Superintendent – Hold Point</w:t>
      </w:r>
    </w:p>
    <w:p w14:paraId="0B839188" w14:textId="77777777" w:rsidR="004B624E" w:rsidRDefault="00000000" w:rsidP="004B624E">
      <w:r>
        <w:t>Submit electronic copies (PDF or Microsoft Word) of:</w:t>
      </w:r>
    </w:p>
    <w:p w14:paraId="5172C301" w14:textId="77777777" w:rsidR="004B624E" w:rsidRDefault="00000000">
      <w:pPr>
        <w:pStyle w:val="ListParagraph"/>
        <w:numPr>
          <w:ilvl w:val="0"/>
          <w:numId w:val="22"/>
        </w:numPr>
      </w:pPr>
      <w:r>
        <w:t>Operations and Maintenance Manuals</w:t>
      </w:r>
    </w:p>
    <w:p w14:paraId="3AAFEAD6" w14:textId="77777777" w:rsidR="004B624E" w:rsidRDefault="00000000">
      <w:pPr>
        <w:pStyle w:val="ListParagraph"/>
        <w:numPr>
          <w:ilvl w:val="0"/>
          <w:numId w:val="22"/>
        </w:numPr>
      </w:pPr>
      <w:r>
        <w:t>Building Permits</w:t>
      </w:r>
    </w:p>
    <w:p w14:paraId="09D0D5AF" w14:textId="77777777" w:rsidR="004B624E" w:rsidRDefault="00000000">
      <w:pPr>
        <w:pStyle w:val="ListParagraph"/>
        <w:numPr>
          <w:ilvl w:val="0"/>
          <w:numId w:val="22"/>
        </w:numPr>
      </w:pPr>
      <w:r>
        <w:t>Occupancy Permits</w:t>
      </w:r>
    </w:p>
    <w:p w14:paraId="2BA2480F" w14:textId="77777777" w:rsidR="004B624E" w:rsidRDefault="00000000" w:rsidP="004B624E">
      <w:r>
        <w:t xml:space="preserve">Submissions to Technical Records can be made to </w:t>
      </w:r>
      <w:hyperlink r:id="rId50" w:history="1">
        <w:r w:rsidR="004B624E" w:rsidRPr="00DC2463">
          <w:rPr>
            <w:rStyle w:val="Hyperlink"/>
          </w:rPr>
          <w:t>technicalrecords@nt.gov.au</w:t>
        </w:r>
      </w:hyperlink>
      <w:r>
        <w:t xml:space="preserve"> .If file sizes are large contact the Technical Records team by email to receive advice on the most appropriate submission method.</w:t>
      </w:r>
    </w:p>
    <w:p w14:paraId="0BB324BE" w14:textId="77777777" w:rsidR="004B624E" w:rsidRPr="004B17B2" w:rsidRDefault="00000000" w:rsidP="004B624E">
      <w:r>
        <w:rPr>
          <w:b/>
        </w:rPr>
        <w:t xml:space="preserve">Hold Point - </w:t>
      </w:r>
      <w:r w:rsidRPr="00F730FE">
        <w:rPr>
          <w:rFonts w:cs="Arial"/>
          <w:lang w:val="en-US"/>
        </w:rPr>
        <w:t>Provision of these doc</w:t>
      </w:r>
      <w:r>
        <w:rPr>
          <w:rFonts w:cs="Arial"/>
          <w:lang w:val="en-US"/>
        </w:rPr>
        <w:t>ument</w:t>
      </w:r>
      <w:r w:rsidRPr="00F730FE">
        <w:rPr>
          <w:rFonts w:cs="Arial"/>
          <w:lang w:val="en-US"/>
        </w:rPr>
        <w:t>s will be required before the final payment can be processed, and</w:t>
      </w:r>
      <w:r>
        <w:rPr>
          <w:rFonts w:cs="Arial"/>
          <w:lang w:val="en-US"/>
        </w:rPr>
        <w:t xml:space="preserve"> for the </w:t>
      </w:r>
      <w:r w:rsidRPr="00F730FE">
        <w:rPr>
          <w:rFonts w:cs="Arial"/>
          <w:lang w:val="en-US"/>
        </w:rPr>
        <w:t>final certificate</w:t>
      </w:r>
      <w:r>
        <w:rPr>
          <w:rFonts w:cs="Arial"/>
          <w:lang w:val="en-US"/>
        </w:rPr>
        <w:t xml:space="preserve"> (if applicable) to be</w:t>
      </w:r>
      <w:r w:rsidRPr="00F730FE">
        <w:rPr>
          <w:rFonts w:cs="Arial"/>
          <w:lang w:val="en-US"/>
        </w:rPr>
        <w:t xml:space="preserve"> issued.</w:t>
      </w:r>
    </w:p>
    <w:p w14:paraId="729556D3" w14:textId="77777777" w:rsidR="004B624E" w:rsidRPr="000954FA" w:rsidRDefault="00000000" w:rsidP="004B624E">
      <w:pPr>
        <w:pStyle w:val="Heading3"/>
      </w:pPr>
      <w:r w:rsidRPr="000954FA">
        <w:t>Warranties</w:t>
      </w:r>
      <w:r>
        <w:t xml:space="preserve"> – Witness Point – Hold Point</w:t>
      </w:r>
    </w:p>
    <w:p w14:paraId="6630D9A1" w14:textId="77777777" w:rsidR="004B624E" w:rsidRPr="000954FA" w:rsidRDefault="00000000" w:rsidP="004B624E">
      <w:pPr>
        <w:pStyle w:val="Heading4"/>
      </w:pPr>
      <w:r w:rsidRPr="000954FA">
        <w:t>Warranties – Witness Point</w:t>
      </w:r>
    </w:p>
    <w:p w14:paraId="7B19F4CA" w14:textId="77777777" w:rsidR="004B624E" w:rsidRPr="00F730FE" w:rsidRDefault="00000000" w:rsidP="004B624E">
      <w:pPr>
        <w:rPr>
          <w:rFonts w:cs="Arial"/>
          <w:lang w:val="en-US"/>
        </w:rPr>
      </w:pPr>
      <w:r w:rsidRPr="00F730FE">
        <w:rPr>
          <w:rFonts w:cs="Arial"/>
          <w:lang w:val="en-US"/>
        </w:rPr>
        <w:t>Name the Principal as warrantee.</w:t>
      </w:r>
    </w:p>
    <w:p w14:paraId="2DD0DA87" w14:textId="77777777" w:rsidR="004B624E" w:rsidRDefault="00000000" w:rsidP="004B624E">
      <w:pPr>
        <w:rPr>
          <w:rFonts w:cs="Arial"/>
          <w:lang w:val="en-US"/>
        </w:rPr>
      </w:pPr>
      <w:r w:rsidRPr="00F730FE">
        <w:rPr>
          <w:rFonts w:cs="Arial"/>
          <w:b/>
          <w:bCs/>
          <w:lang w:val="en-US"/>
        </w:rPr>
        <w:t>Witness Point -</w:t>
      </w:r>
      <w:r w:rsidRPr="00F730FE">
        <w:rPr>
          <w:rFonts w:cs="Arial"/>
          <w:lang w:val="en-US"/>
        </w:rPr>
        <w:t xml:space="preserve"> Provide the standard manufacturer’s warranty</w:t>
      </w:r>
      <w:r>
        <w:rPr>
          <w:rFonts w:cs="Arial"/>
          <w:lang w:val="en-US"/>
        </w:rPr>
        <w:t xml:space="preserve"> certificates for manufactured plant, equipment, and other items</w:t>
      </w:r>
      <w:r w:rsidRPr="00F730FE">
        <w:rPr>
          <w:rFonts w:cs="Arial"/>
          <w:lang w:val="en-US"/>
        </w:rPr>
        <w:t xml:space="preserve">. </w:t>
      </w:r>
      <w:r>
        <w:rPr>
          <w:rFonts w:cs="Arial"/>
          <w:lang w:val="en-US"/>
        </w:rPr>
        <w:t>Provide installation warranties for the installation of plant, equipment, and other items, where specialized installation practices</w:t>
      </w:r>
      <w:r w:rsidRPr="00F730FE">
        <w:rPr>
          <w:rFonts w:cs="Arial"/>
          <w:lang w:val="en-US"/>
        </w:rPr>
        <w:t xml:space="preserve"> </w:t>
      </w:r>
      <w:r>
        <w:rPr>
          <w:rFonts w:cs="Arial"/>
          <w:lang w:val="en-US"/>
        </w:rPr>
        <w:t>are a prerequisite for a manufacturer’s warranty.</w:t>
      </w:r>
    </w:p>
    <w:p w14:paraId="405C2B4F" w14:textId="77777777" w:rsidR="004B624E" w:rsidRDefault="00000000" w:rsidP="004B624E">
      <w:pPr>
        <w:rPr>
          <w:rFonts w:cs="Arial"/>
          <w:lang w:val="en-US"/>
        </w:rPr>
      </w:pPr>
      <w:r w:rsidRPr="00F730FE">
        <w:rPr>
          <w:rFonts w:cs="Arial"/>
          <w:lang w:val="en-US"/>
        </w:rPr>
        <w:t xml:space="preserve">Provision of warranties does not affect the responsibilities of the </w:t>
      </w:r>
      <w:r>
        <w:rPr>
          <w:rFonts w:cs="Arial"/>
          <w:lang w:val="en-US"/>
        </w:rPr>
        <w:t>C</w:t>
      </w:r>
      <w:r w:rsidRPr="00F730FE">
        <w:rPr>
          <w:rFonts w:cs="Arial"/>
          <w:lang w:val="en-US"/>
        </w:rPr>
        <w:t>ontractor under the contract.</w:t>
      </w:r>
    </w:p>
    <w:p w14:paraId="2AF64D5E" w14:textId="77777777" w:rsidR="004B624E" w:rsidRDefault="00000000" w:rsidP="004B624E">
      <w:pPr>
        <w:rPr>
          <w:rFonts w:cs="Arial"/>
          <w:lang w:val="en-US"/>
        </w:rPr>
      </w:pPr>
      <w:r w:rsidRPr="00F730FE">
        <w:rPr>
          <w:rFonts w:cs="Arial"/>
          <w:lang w:val="en-US"/>
        </w:rPr>
        <w:t>Provide electronic copies of warranties at or before final completion.</w:t>
      </w:r>
    </w:p>
    <w:p w14:paraId="4602D68E" w14:textId="77777777" w:rsidR="004B624E" w:rsidRPr="00F730FE" w:rsidRDefault="00000000" w:rsidP="004B624E">
      <w:pPr>
        <w:rPr>
          <w:rFonts w:cs="Arial"/>
          <w:lang w:val="en-US"/>
        </w:rPr>
      </w:pPr>
      <w:r w:rsidRPr="00F730FE">
        <w:rPr>
          <w:rFonts w:cs="Arial"/>
          <w:lang w:val="en-US"/>
        </w:rPr>
        <w:t xml:space="preserve">The warranties </w:t>
      </w:r>
      <w:r>
        <w:rPr>
          <w:rFonts w:cs="Arial"/>
          <w:lang w:val="en-US"/>
        </w:rPr>
        <w:t>must</w:t>
      </w:r>
      <w:r w:rsidRPr="00F730FE">
        <w:rPr>
          <w:rFonts w:cs="Arial"/>
          <w:lang w:val="en-US"/>
        </w:rPr>
        <w:t xml:space="preserve"> include the following information</w:t>
      </w:r>
      <w:r>
        <w:rPr>
          <w:rFonts w:cs="Arial"/>
          <w:lang w:val="en-US"/>
        </w:rPr>
        <w:t xml:space="preserve"> for each item or type of item</w:t>
      </w:r>
      <w:r w:rsidRPr="00F730FE">
        <w:rPr>
          <w:rFonts w:cs="Arial"/>
          <w:lang w:val="en-US"/>
        </w:rPr>
        <w:t xml:space="preserve"> as a minimum</w:t>
      </w:r>
      <w:r>
        <w:rPr>
          <w:rFonts w:cs="Arial"/>
          <w:lang w:val="en-US"/>
        </w:rPr>
        <w:t>:</w:t>
      </w:r>
    </w:p>
    <w:p w14:paraId="75EDE365" w14:textId="77777777" w:rsidR="004B624E" w:rsidRPr="009517D3" w:rsidRDefault="00000000">
      <w:pPr>
        <w:pStyle w:val="Bullet"/>
        <w:numPr>
          <w:ilvl w:val="0"/>
          <w:numId w:val="21"/>
        </w:numPr>
        <w:rPr>
          <w:rFonts w:eastAsia="Calibri" w:cs="Arial"/>
          <w:lang w:val="en-US" w:eastAsia="en-US"/>
        </w:rPr>
      </w:pPr>
      <w:r w:rsidRPr="009517D3">
        <w:rPr>
          <w:rFonts w:eastAsia="Calibri" w:cs="Arial"/>
          <w:lang w:val="en-US" w:eastAsia="en-US"/>
        </w:rPr>
        <w:t>Product Description</w:t>
      </w:r>
    </w:p>
    <w:p w14:paraId="4239836A" w14:textId="77777777" w:rsidR="004B624E" w:rsidRPr="009517D3" w:rsidRDefault="00000000">
      <w:pPr>
        <w:pStyle w:val="Bullet"/>
        <w:numPr>
          <w:ilvl w:val="0"/>
          <w:numId w:val="21"/>
        </w:numPr>
        <w:rPr>
          <w:rFonts w:eastAsia="Calibri" w:cs="Arial"/>
          <w:lang w:val="en-US" w:eastAsia="en-US"/>
        </w:rPr>
      </w:pPr>
      <w:r w:rsidRPr="009517D3">
        <w:rPr>
          <w:rFonts w:eastAsia="Calibri" w:cs="Arial"/>
          <w:lang w:val="en-US" w:eastAsia="en-US"/>
        </w:rPr>
        <w:t>Name of the manufacturer</w:t>
      </w:r>
    </w:p>
    <w:p w14:paraId="33735EBD" w14:textId="77777777" w:rsidR="004B624E" w:rsidRPr="009517D3" w:rsidRDefault="00000000">
      <w:pPr>
        <w:pStyle w:val="Bullet"/>
        <w:numPr>
          <w:ilvl w:val="0"/>
          <w:numId w:val="21"/>
        </w:numPr>
        <w:rPr>
          <w:rFonts w:eastAsia="Calibri" w:cs="Arial"/>
          <w:lang w:val="en-US" w:eastAsia="en-US"/>
        </w:rPr>
      </w:pPr>
      <w:r w:rsidRPr="009517D3">
        <w:rPr>
          <w:rFonts w:eastAsia="Calibri" w:cs="Arial"/>
          <w:lang w:val="en-US" w:eastAsia="en-US"/>
        </w:rPr>
        <w:t xml:space="preserve">Name of the supplier and contact details </w:t>
      </w:r>
    </w:p>
    <w:p w14:paraId="6C063B58" w14:textId="77777777" w:rsidR="004B624E" w:rsidRPr="009517D3" w:rsidRDefault="00000000">
      <w:pPr>
        <w:pStyle w:val="Bullet"/>
        <w:numPr>
          <w:ilvl w:val="0"/>
          <w:numId w:val="21"/>
        </w:numPr>
        <w:rPr>
          <w:rFonts w:eastAsia="Calibri" w:cs="Arial"/>
          <w:lang w:val="en-US" w:eastAsia="en-US"/>
        </w:rPr>
      </w:pPr>
      <w:r w:rsidRPr="009517D3">
        <w:rPr>
          <w:rFonts w:eastAsia="Calibri" w:cs="Arial"/>
          <w:lang w:val="en-US" w:eastAsia="en-US"/>
        </w:rPr>
        <w:t>Contract details under which the items are installed</w:t>
      </w:r>
    </w:p>
    <w:p w14:paraId="461F9222" w14:textId="77777777" w:rsidR="004B624E" w:rsidRPr="009517D3" w:rsidRDefault="00000000">
      <w:pPr>
        <w:pStyle w:val="Bullet"/>
        <w:numPr>
          <w:ilvl w:val="0"/>
          <w:numId w:val="21"/>
        </w:numPr>
        <w:rPr>
          <w:rFonts w:eastAsia="Calibri" w:cs="Arial"/>
          <w:lang w:val="en-US" w:eastAsia="en-US"/>
        </w:rPr>
      </w:pPr>
      <w:r w:rsidRPr="009517D3">
        <w:rPr>
          <w:rFonts w:eastAsia="Calibri" w:cs="Arial"/>
          <w:lang w:val="en-US" w:eastAsia="en-US"/>
        </w:rPr>
        <w:t>Location of items or location area with GPS coordinates (Latitude and Longitude in decimal degrees)</w:t>
      </w:r>
    </w:p>
    <w:p w14:paraId="4436033C" w14:textId="77777777" w:rsidR="004B624E" w:rsidRPr="009517D3" w:rsidRDefault="00000000">
      <w:pPr>
        <w:pStyle w:val="Bullet"/>
        <w:numPr>
          <w:ilvl w:val="0"/>
          <w:numId w:val="21"/>
        </w:numPr>
        <w:rPr>
          <w:rFonts w:eastAsia="Calibri" w:cs="Arial"/>
          <w:lang w:val="en-US" w:eastAsia="en-US"/>
        </w:rPr>
      </w:pPr>
      <w:r w:rsidRPr="009517D3">
        <w:rPr>
          <w:rFonts w:eastAsia="Calibri" w:cs="Arial"/>
          <w:lang w:val="en-US" w:eastAsia="en-US"/>
        </w:rPr>
        <w:t>Month and year of manufacture</w:t>
      </w:r>
    </w:p>
    <w:p w14:paraId="6726E950" w14:textId="77777777" w:rsidR="004B624E" w:rsidRPr="009517D3" w:rsidRDefault="00000000">
      <w:pPr>
        <w:pStyle w:val="Bullet"/>
        <w:numPr>
          <w:ilvl w:val="0"/>
          <w:numId w:val="21"/>
        </w:numPr>
        <w:rPr>
          <w:rFonts w:eastAsia="Calibri" w:cs="Arial"/>
          <w:lang w:val="en-US" w:eastAsia="en-US"/>
        </w:rPr>
      </w:pPr>
      <w:r w:rsidRPr="009517D3">
        <w:rPr>
          <w:rFonts w:eastAsia="Calibri" w:cs="Arial"/>
          <w:lang w:val="en-US" w:eastAsia="en-US"/>
        </w:rPr>
        <w:t>Batch number</w:t>
      </w:r>
    </w:p>
    <w:p w14:paraId="5AD19E11" w14:textId="77777777" w:rsidR="004B624E" w:rsidRPr="009517D3" w:rsidRDefault="00000000">
      <w:pPr>
        <w:pStyle w:val="Bullet"/>
        <w:numPr>
          <w:ilvl w:val="0"/>
          <w:numId w:val="21"/>
        </w:numPr>
        <w:rPr>
          <w:rFonts w:eastAsia="Calibri" w:cs="Arial"/>
          <w:lang w:val="en-US" w:eastAsia="en-US"/>
        </w:rPr>
      </w:pPr>
      <w:r w:rsidRPr="009517D3">
        <w:rPr>
          <w:rFonts w:eastAsia="Calibri" w:cs="Arial"/>
          <w:lang w:val="en-US" w:eastAsia="en-US"/>
        </w:rPr>
        <w:lastRenderedPageBreak/>
        <w:t xml:space="preserve">Product code or model/type identifier (to differentiate the supplied product from other similar products of different type or model) </w:t>
      </w:r>
    </w:p>
    <w:p w14:paraId="36A9E39E" w14:textId="77777777" w:rsidR="004B624E" w:rsidRPr="009517D3" w:rsidRDefault="00000000">
      <w:pPr>
        <w:pStyle w:val="Bullet"/>
        <w:numPr>
          <w:ilvl w:val="0"/>
          <w:numId w:val="21"/>
        </w:numPr>
        <w:rPr>
          <w:rFonts w:eastAsia="Calibri" w:cs="Arial"/>
          <w:lang w:val="en-US" w:eastAsia="en-US"/>
        </w:rPr>
      </w:pPr>
      <w:r w:rsidRPr="009517D3">
        <w:rPr>
          <w:rFonts w:eastAsia="Calibri" w:cs="Arial"/>
          <w:lang w:val="en-US" w:eastAsia="en-US"/>
        </w:rPr>
        <w:t xml:space="preserve">Serial number of </w:t>
      </w:r>
      <w:proofErr w:type="gramStart"/>
      <w:r w:rsidRPr="009517D3">
        <w:rPr>
          <w:rFonts w:eastAsia="Calibri" w:cs="Arial"/>
          <w:lang w:val="en-US" w:eastAsia="en-US"/>
        </w:rPr>
        <w:t>item</w:t>
      </w:r>
      <w:proofErr w:type="gramEnd"/>
      <w:r w:rsidRPr="009517D3">
        <w:rPr>
          <w:rFonts w:eastAsia="Calibri" w:cs="Arial"/>
          <w:lang w:val="en-US" w:eastAsia="en-US"/>
        </w:rPr>
        <w:t xml:space="preserve"> (if applicable)</w:t>
      </w:r>
    </w:p>
    <w:p w14:paraId="2E8DFE64" w14:textId="77777777" w:rsidR="004B624E" w:rsidRPr="009517D3" w:rsidRDefault="00000000">
      <w:pPr>
        <w:pStyle w:val="Bullet"/>
        <w:numPr>
          <w:ilvl w:val="0"/>
          <w:numId w:val="21"/>
        </w:numPr>
        <w:rPr>
          <w:rFonts w:eastAsia="Calibri" w:cs="Arial"/>
          <w:lang w:val="en-US" w:eastAsia="en-US"/>
        </w:rPr>
      </w:pPr>
      <w:r w:rsidRPr="009517D3">
        <w:rPr>
          <w:rFonts w:eastAsia="Calibri" w:cs="Arial"/>
          <w:lang w:val="en-US" w:eastAsia="en-US"/>
        </w:rPr>
        <w:t>Warranty period and end of warranty date</w:t>
      </w:r>
    </w:p>
    <w:p w14:paraId="1864FB93" w14:textId="77777777" w:rsidR="004B624E" w:rsidRPr="009517D3" w:rsidRDefault="00000000">
      <w:pPr>
        <w:pStyle w:val="Bullet"/>
        <w:numPr>
          <w:ilvl w:val="0"/>
          <w:numId w:val="21"/>
        </w:numPr>
        <w:rPr>
          <w:rFonts w:eastAsia="Calibri" w:cs="Arial"/>
          <w:lang w:val="en-US" w:eastAsia="en-US"/>
        </w:rPr>
      </w:pPr>
      <w:r>
        <w:rPr>
          <w:rFonts w:cs="Arial"/>
          <w:lang w:val="en-US"/>
        </w:rPr>
        <w:t>Warranty conditions, and</w:t>
      </w:r>
    </w:p>
    <w:p w14:paraId="7514078C" w14:textId="77777777" w:rsidR="004B624E" w:rsidRPr="009517D3" w:rsidRDefault="00000000">
      <w:pPr>
        <w:pStyle w:val="Bullet"/>
        <w:numPr>
          <w:ilvl w:val="0"/>
          <w:numId w:val="21"/>
        </w:numPr>
        <w:rPr>
          <w:rFonts w:eastAsia="Calibri" w:cs="Arial"/>
          <w:lang w:val="en-US" w:eastAsia="en-US"/>
        </w:rPr>
      </w:pPr>
      <w:r>
        <w:rPr>
          <w:rFonts w:cs="Arial"/>
          <w:lang w:val="en-US"/>
        </w:rPr>
        <w:t xml:space="preserve">A declaration that provided products comply with the </w:t>
      </w:r>
      <w:proofErr w:type="gramStart"/>
      <w:r>
        <w:rPr>
          <w:rFonts w:cs="Arial"/>
          <w:lang w:val="en-US"/>
        </w:rPr>
        <w:t>Principal’s</w:t>
      </w:r>
      <w:proofErr w:type="gramEnd"/>
      <w:r>
        <w:rPr>
          <w:rFonts w:cs="Arial"/>
          <w:lang w:val="en-US"/>
        </w:rPr>
        <w:t xml:space="preserve"> project specifications</w:t>
      </w:r>
    </w:p>
    <w:p w14:paraId="1C727B33" w14:textId="77777777" w:rsidR="004B624E" w:rsidRPr="00F237EC" w:rsidRDefault="00000000" w:rsidP="004B624E">
      <w:pPr>
        <w:pStyle w:val="Heading4"/>
      </w:pPr>
      <w:r w:rsidRPr="000954FA">
        <w:t>Warranty Markings on Products – Hold Point</w:t>
      </w:r>
    </w:p>
    <w:p w14:paraId="6EED1862" w14:textId="77777777" w:rsidR="004B624E" w:rsidRPr="00096FBE" w:rsidRDefault="00000000" w:rsidP="004B624E">
      <w:pPr>
        <w:rPr>
          <w:rFonts w:cs="Arial"/>
        </w:rPr>
      </w:pPr>
      <w:r w:rsidRPr="00096FBE">
        <w:rPr>
          <w:rFonts w:cs="Arial"/>
        </w:rPr>
        <w:t xml:space="preserve">If warranty markings on products are used in lieu of warranty certificates the </w:t>
      </w:r>
      <w:proofErr w:type="gramStart"/>
      <w:r w:rsidRPr="00096FBE">
        <w:rPr>
          <w:rFonts w:cs="Arial"/>
        </w:rPr>
        <w:t>Principal</w:t>
      </w:r>
      <w:proofErr w:type="gramEnd"/>
      <w:r w:rsidRPr="00096FBE">
        <w:rPr>
          <w:rFonts w:cs="Arial"/>
        </w:rPr>
        <w:t xml:space="preserve"> still require</w:t>
      </w:r>
      <w:r>
        <w:rPr>
          <w:rFonts w:cs="Arial"/>
        </w:rPr>
        <w:t>s</w:t>
      </w:r>
      <w:r w:rsidRPr="00096FBE">
        <w:rPr>
          <w:rFonts w:cs="Arial"/>
        </w:rPr>
        <w:t xml:space="preserve"> an electronic copy of general </w:t>
      </w:r>
      <w:r>
        <w:rPr>
          <w:rFonts w:cs="Arial"/>
        </w:rPr>
        <w:t>information</w:t>
      </w:r>
      <w:r w:rsidRPr="00096FBE">
        <w:rPr>
          <w:rFonts w:cs="Arial"/>
        </w:rPr>
        <w:t xml:space="preserve"> </w:t>
      </w:r>
      <w:r>
        <w:rPr>
          <w:rFonts w:cs="Arial"/>
        </w:rPr>
        <w:t>including, but not limited to</w:t>
      </w:r>
      <w:r w:rsidRPr="00096FBE">
        <w:rPr>
          <w:rFonts w:cs="Arial"/>
        </w:rPr>
        <w:t>, supplier, contract details</w:t>
      </w:r>
      <w:r>
        <w:rPr>
          <w:rFonts w:cs="Arial"/>
        </w:rPr>
        <w:t>,</w:t>
      </w:r>
      <w:r w:rsidRPr="00096FBE">
        <w:rPr>
          <w:rFonts w:cs="Arial"/>
        </w:rPr>
        <w:t xml:space="preserve"> and </w:t>
      </w:r>
      <w:r>
        <w:rPr>
          <w:rFonts w:cs="Arial"/>
        </w:rPr>
        <w:t>locations of individual items</w:t>
      </w:r>
      <w:r w:rsidRPr="00096FBE">
        <w:rPr>
          <w:rFonts w:cs="Arial"/>
        </w:rPr>
        <w:t>.</w:t>
      </w:r>
    </w:p>
    <w:p w14:paraId="18CD6509" w14:textId="77777777" w:rsidR="004B624E" w:rsidRPr="00096FBE" w:rsidRDefault="00000000" w:rsidP="004B624E">
      <w:pPr>
        <w:rPr>
          <w:rFonts w:cs="Arial"/>
          <w:lang w:val="en-US"/>
        </w:rPr>
      </w:pPr>
      <w:r>
        <w:rPr>
          <w:rFonts w:cs="Arial"/>
          <w:b/>
          <w:lang w:val="en-US"/>
        </w:rPr>
        <w:t xml:space="preserve">Hold Point - </w:t>
      </w:r>
      <w:r w:rsidRPr="00096FBE">
        <w:rPr>
          <w:rFonts w:cs="Arial"/>
          <w:lang w:val="en-US"/>
        </w:rPr>
        <w:t>Obtain Superintendent approval prior to the use</w:t>
      </w:r>
      <w:r>
        <w:rPr>
          <w:rFonts w:cs="Arial"/>
          <w:lang w:val="en-US"/>
        </w:rPr>
        <w:t xml:space="preserve"> of product</w:t>
      </w:r>
      <w:r w:rsidRPr="00096FBE">
        <w:rPr>
          <w:rFonts w:cs="Arial"/>
          <w:lang w:val="en-US"/>
        </w:rPr>
        <w:t xml:space="preserve"> markings as </w:t>
      </w:r>
      <w:r>
        <w:rPr>
          <w:rFonts w:cs="Arial"/>
          <w:lang w:val="en-US"/>
        </w:rPr>
        <w:t>warranty certificate.</w:t>
      </w:r>
    </w:p>
    <w:p w14:paraId="1AA9C072" w14:textId="77777777" w:rsidR="004B624E" w:rsidRPr="000954FA" w:rsidRDefault="00000000" w:rsidP="004B624E">
      <w:pPr>
        <w:pStyle w:val="Heading4"/>
      </w:pPr>
      <w:r w:rsidRPr="000954FA">
        <w:t>Traceability</w:t>
      </w:r>
    </w:p>
    <w:p w14:paraId="7D489566" w14:textId="77777777" w:rsidR="004B624E" w:rsidRPr="00F730FE" w:rsidRDefault="00000000" w:rsidP="004B624E">
      <w:pPr>
        <w:rPr>
          <w:rFonts w:cs="Arial"/>
          <w:lang w:val="en-US"/>
        </w:rPr>
      </w:pPr>
      <w:r w:rsidRPr="00F730FE">
        <w:rPr>
          <w:rFonts w:cs="Arial"/>
          <w:lang w:val="en-US"/>
        </w:rPr>
        <w:t>Mark each item legibly and indelibly with the following:</w:t>
      </w:r>
    </w:p>
    <w:p w14:paraId="64986EE7" w14:textId="77777777" w:rsidR="004B624E" w:rsidRPr="009517D3" w:rsidRDefault="00000000" w:rsidP="004B624E">
      <w:pPr>
        <w:pStyle w:val="Bullet"/>
        <w:ind w:left="644" w:hanging="360"/>
        <w:rPr>
          <w:rFonts w:eastAsia="Calibri" w:cs="Arial"/>
          <w:lang w:val="en-US" w:eastAsia="en-US"/>
        </w:rPr>
      </w:pPr>
      <w:r w:rsidRPr="009517D3">
        <w:rPr>
          <w:rFonts w:eastAsia="Calibri" w:cs="Arial"/>
          <w:lang w:val="en-US" w:eastAsia="en-US"/>
        </w:rPr>
        <w:t>Name of the manufacturer</w:t>
      </w:r>
    </w:p>
    <w:p w14:paraId="46E36FB4" w14:textId="77777777" w:rsidR="004B624E" w:rsidRPr="009517D3" w:rsidRDefault="00000000" w:rsidP="004B624E">
      <w:pPr>
        <w:pStyle w:val="Bullet"/>
        <w:ind w:left="644" w:hanging="360"/>
        <w:rPr>
          <w:rFonts w:eastAsia="Calibri" w:cs="Arial"/>
          <w:lang w:val="en-US" w:eastAsia="en-US"/>
        </w:rPr>
      </w:pPr>
      <w:r w:rsidRPr="009517D3">
        <w:rPr>
          <w:rFonts w:eastAsia="Calibri" w:cs="Arial"/>
          <w:lang w:val="en-US" w:eastAsia="en-US"/>
        </w:rPr>
        <w:t>Name of the supplier (optional)</w:t>
      </w:r>
    </w:p>
    <w:p w14:paraId="1E4139CA" w14:textId="77777777" w:rsidR="004B624E" w:rsidRPr="009517D3" w:rsidRDefault="00000000" w:rsidP="004B624E">
      <w:pPr>
        <w:pStyle w:val="Bullet"/>
        <w:ind w:left="644" w:hanging="360"/>
        <w:rPr>
          <w:rFonts w:eastAsia="Calibri" w:cs="Arial"/>
          <w:lang w:val="en-US" w:eastAsia="en-US"/>
        </w:rPr>
      </w:pPr>
      <w:r w:rsidRPr="009517D3">
        <w:rPr>
          <w:rFonts w:eastAsia="Calibri" w:cs="Arial"/>
          <w:lang w:val="en-US" w:eastAsia="en-US"/>
        </w:rPr>
        <w:t>Month and year of manufacture</w:t>
      </w:r>
    </w:p>
    <w:p w14:paraId="4752B55A" w14:textId="77777777" w:rsidR="004B624E" w:rsidRPr="009517D3" w:rsidRDefault="00000000" w:rsidP="004B624E">
      <w:pPr>
        <w:pStyle w:val="Bullet"/>
        <w:ind w:left="644" w:hanging="360"/>
        <w:rPr>
          <w:rFonts w:eastAsia="Calibri" w:cs="Arial"/>
          <w:lang w:val="en-US" w:eastAsia="en-US"/>
        </w:rPr>
      </w:pPr>
      <w:r w:rsidRPr="009517D3">
        <w:rPr>
          <w:rFonts w:eastAsia="Calibri" w:cs="Arial"/>
          <w:lang w:val="en-US" w:eastAsia="en-US"/>
        </w:rPr>
        <w:t>Batch number</w:t>
      </w:r>
    </w:p>
    <w:p w14:paraId="4B0415A9" w14:textId="77777777" w:rsidR="004B624E" w:rsidRPr="009517D3" w:rsidRDefault="00000000" w:rsidP="004B624E">
      <w:pPr>
        <w:pStyle w:val="Bullet"/>
        <w:ind w:left="644" w:hanging="360"/>
        <w:rPr>
          <w:rFonts w:eastAsia="Calibri" w:cs="Arial"/>
          <w:lang w:val="en-US" w:eastAsia="en-US"/>
        </w:rPr>
      </w:pPr>
      <w:r w:rsidRPr="009517D3">
        <w:rPr>
          <w:rFonts w:eastAsia="Calibri" w:cs="Arial"/>
          <w:lang w:val="en-US" w:eastAsia="en-US"/>
        </w:rPr>
        <w:t>Product code or model/type identifier (to differentiate the supplied product from other similar products of different type or model)</w:t>
      </w:r>
    </w:p>
    <w:p w14:paraId="76BFD7AC" w14:textId="77777777" w:rsidR="004B624E" w:rsidRPr="009517D3" w:rsidRDefault="00000000" w:rsidP="004B624E">
      <w:pPr>
        <w:pStyle w:val="Bullet"/>
        <w:ind w:left="644" w:hanging="360"/>
        <w:rPr>
          <w:rFonts w:eastAsia="Calibri" w:cs="Arial"/>
          <w:lang w:val="en-US" w:eastAsia="en-US"/>
        </w:rPr>
      </w:pPr>
      <w:r w:rsidRPr="009517D3">
        <w:rPr>
          <w:rFonts w:eastAsia="Calibri" w:cs="Arial"/>
          <w:lang w:val="en-US" w:eastAsia="en-US"/>
        </w:rPr>
        <w:t>Serial number (if applicable)</w:t>
      </w:r>
    </w:p>
    <w:p w14:paraId="38C1D52D" w14:textId="77777777" w:rsidR="004B624E" w:rsidRPr="009517D3" w:rsidRDefault="00000000" w:rsidP="004B624E">
      <w:pPr>
        <w:pStyle w:val="Bullet"/>
        <w:ind w:left="644" w:hanging="360"/>
        <w:rPr>
          <w:rFonts w:eastAsia="Calibri" w:cs="Arial"/>
          <w:lang w:val="en-US" w:eastAsia="en-US"/>
        </w:rPr>
      </w:pPr>
      <w:r w:rsidRPr="009517D3">
        <w:rPr>
          <w:rFonts w:eastAsia="Calibri" w:cs="Arial"/>
          <w:lang w:val="en-US" w:eastAsia="en-US"/>
        </w:rPr>
        <w:t>End of warranty date</w:t>
      </w:r>
      <w:r w:rsidRPr="00F730FE">
        <w:rPr>
          <w:rFonts w:cs="Arial"/>
          <w:lang w:val="en-US"/>
        </w:rPr>
        <w:t>.</w:t>
      </w:r>
    </w:p>
    <w:p w14:paraId="7F1BE434" w14:textId="77777777" w:rsidR="004B624E" w:rsidRPr="000954FA" w:rsidRDefault="00000000" w:rsidP="004B624E">
      <w:pPr>
        <w:pStyle w:val="Heading4"/>
      </w:pPr>
      <w:r w:rsidRPr="000954FA">
        <w:t>Warranties Schedule</w:t>
      </w:r>
    </w:p>
    <w:tbl>
      <w:tblPr>
        <w:tblW w:w="5000" w:type="pct"/>
        <w:tblInd w:w="-34" w:type="dxa"/>
        <w:tblBorders>
          <w:top w:val="single" w:sz="6" w:space="0" w:color="auto"/>
          <w:left w:val="single" w:sz="6" w:space="0" w:color="auto"/>
          <w:bottom w:val="single" w:sz="6" w:space="0" w:color="auto"/>
          <w:right w:val="single" w:sz="6" w:space="0" w:color="auto"/>
          <w:insideH w:val="single" w:sz="6" w:space="0" w:color="auto"/>
          <w:insideV w:val="single" w:sz="6" w:space="0" w:color="auto"/>
        </w:tblBorders>
        <w:tblLayout w:type="fixed"/>
        <w:tblLook w:val="0000" w:firstRow="0" w:lastRow="0" w:firstColumn="0" w:lastColumn="0" w:noHBand="0" w:noVBand="0"/>
      </w:tblPr>
      <w:tblGrid>
        <w:gridCol w:w="3995"/>
        <w:gridCol w:w="6307"/>
      </w:tblGrid>
      <w:tr w:rsidR="009838DF" w14:paraId="3384A095" w14:textId="77777777" w:rsidTr="002E62EB">
        <w:tc>
          <w:tcPr>
            <w:tcW w:w="3995" w:type="dxa"/>
            <w:shd w:val="pct5" w:color="000000" w:fill="FFFFFF"/>
          </w:tcPr>
          <w:p w14:paraId="6C0E9C51" w14:textId="77777777" w:rsidR="004B624E" w:rsidRDefault="00000000" w:rsidP="002E62EB">
            <w:pPr>
              <w:rPr>
                <w:b/>
              </w:rPr>
            </w:pPr>
            <w:r>
              <w:rPr>
                <w:b/>
              </w:rPr>
              <w:t>CLAUSE TITLE</w:t>
            </w:r>
          </w:p>
        </w:tc>
        <w:tc>
          <w:tcPr>
            <w:tcW w:w="6307" w:type="dxa"/>
            <w:shd w:val="pct5" w:color="000000" w:fill="FFFFFF"/>
          </w:tcPr>
          <w:p w14:paraId="078FD254" w14:textId="77777777" w:rsidR="004B624E" w:rsidRDefault="00000000" w:rsidP="002E62EB">
            <w:pPr>
              <w:rPr>
                <w:b/>
              </w:rPr>
            </w:pPr>
            <w:r>
              <w:rPr>
                <w:b/>
              </w:rPr>
              <w:t>SECTION</w:t>
            </w:r>
          </w:p>
        </w:tc>
      </w:tr>
      <w:tr w:rsidR="009838DF" w14:paraId="77D131A0" w14:textId="77777777" w:rsidTr="002E62EB">
        <w:tc>
          <w:tcPr>
            <w:tcW w:w="3995" w:type="dxa"/>
          </w:tcPr>
          <w:p w14:paraId="02113339" w14:textId="77777777" w:rsidR="004B624E" w:rsidRPr="0042360E" w:rsidRDefault="00000000" w:rsidP="002E62EB">
            <w:r w:rsidRPr="0042360E">
              <w:t>Tactile Ground Surface Indicators</w:t>
            </w:r>
          </w:p>
        </w:tc>
        <w:tc>
          <w:tcPr>
            <w:tcW w:w="6307" w:type="dxa"/>
          </w:tcPr>
          <w:p w14:paraId="68E6C2EF" w14:textId="77777777" w:rsidR="004B624E" w:rsidRDefault="00000000" w:rsidP="002E62EB">
            <w:bookmarkStart w:id="9" w:name="_Toc50441574"/>
            <w:r w:rsidRPr="005753F7">
              <w:t>ROAD FURNITURE AND TRAFFIC CONTROL DEVICES</w:t>
            </w:r>
            <w:bookmarkEnd w:id="9"/>
          </w:p>
        </w:tc>
      </w:tr>
      <w:tr w:rsidR="009838DF" w14:paraId="3B0EB22D" w14:textId="77777777" w:rsidTr="002E62EB">
        <w:tc>
          <w:tcPr>
            <w:tcW w:w="3995" w:type="dxa"/>
          </w:tcPr>
          <w:p w14:paraId="2F69C010" w14:textId="77777777" w:rsidR="004B624E" w:rsidRPr="0042360E" w:rsidRDefault="00000000" w:rsidP="002E62EB">
            <w:r w:rsidRPr="0042360E">
              <w:rPr>
                <w:bCs/>
                <w:iCs/>
                <w:lang w:val="en-US"/>
              </w:rPr>
              <w:t xml:space="preserve">Flexible </w:t>
            </w:r>
            <w:proofErr w:type="gramStart"/>
            <w:r w:rsidRPr="0042360E">
              <w:rPr>
                <w:bCs/>
                <w:iCs/>
                <w:lang w:val="en-US"/>
              </w:rPr>
              <w:t>Guide Posts</w:t>
            </w:r>
            <w:proofErr w:type="gramEnd"/>
          </w:p>
        </w:tc>
        <w:tc>
          <w:tcPr>
            <w:tcW w:w="6307" w:type="dxa"/>
          </w:tcPr>
          <w:p w14:paraId="06F9DFE3" w14:textId="77777777" w:rsidR="004B624E" w:rsidRDefault="00000000" w:rsidP="002E62EB">
            <w:r w:rsidRPr="005753F7">
              <w:t>ROAD FURNITURE AND TRAFFIC CONTROL DEVICES</w:t>
            </w:r>
          </w:p>
        </w:tc>
      </w:tr>
      <w:tr w:rsidR="009838DF" w14:paraId="5E458295" w14:textId="77777777" w:rsidTr="002E62EB">
        <w:tc>
          <w:tcPr>
            <w:tcW w:w="3995" w:type="dxa"/>
          </w:tcPr>
          <w:p w14:paraId="3DD6305B" w14:textId="77777777" w:rsidR="004B624E" w:rsidRPr="0042360E" w:rsidRDefault="00000000" w:rsidP="002E62EB">
            <w:r w:rsidRPr="0042360E">
              <w:t>Raised Reflective Pavement Markers</w:t>
            </w:r>
          </w:p>
        </w:tc>
        <w:tc>
          <w:tcPr>
            <w:tcW w:w="6307" w:type="dxa"/>
          </w:tcPr>
          <w:p w14:paraId="5D09DBE3" w14:textId="77777777" w:rsidR="004B624E" w:rsidRDefault="00000000" w:rsidP="002E62EB">
            <w:r w:rsidRPr="00D749B3">
              <w:t>PAVEMENT MARKING</w:t>
            </w:r>
          </w:p>
        </w:tc>
      </w:tr>
      <w:tr w:rsidR="009838DF" w14:paraId="52E047B5" w14:textId="77777777" w:rsidTr="002E62EB">
        <w:tc>
          <w:tcPr>
            <w:tcW w:w="3995" w:type="dxa"/>
          </w:tcPr>
          <w:p w14:paraId="2BAF7648" w14:textId="77777777" w:rsidR="004B624E" w:rsidRPr="0042360E" w:rsidRDefault="00000000" w:rsidP="002E62EB">
            <w:r w:rsidRPr="0042360E">
              <w:t>Contractor’s Responsibilities</w:t>
            </w:r>
          </w:p>
        </w:tc>
        <w:tc>
          <w:tcPr>
            <w:tcW w:w="6307" w:type="dxa"/>
          </w:tcPr>
          <w:p w14:paraId="05596E11" w14:textId="77777777" w:rsidR="004B624E" w:rsidRPr="00D749B3" w:rsidRDefault="00000000" w:rsidP="002E62EB">
            <w:bookmarkStart w:id="10" w:name="_Toc50441582"/>
            <w:r w:rsidRPr="0062215B">
              <w:t>PROTECTIVE COATINGS</w:t>
            </w:r>
            <w:bookmarkEnd w:id="10"/>
          </w:p>
        </w:tc>
      </w:tr>
    </w:tbl>
    <w:p w14:paraId="012BDA2D" w14:textId="77777777" w:rsidR="004B624E" w:rsidRPr="009517D3" w:rsidRDefault="004B624E" w:rsidP="004B624E">
      <w:pPr>
        <w:pStyle w:val="Bullet"/>
        <w:numPr>
          <w:ilvl w:val="0"/>
          <w:numId w:val="0"/>
        </w:numPr>
        <w:spacing w:after="0"/>
        <w:rPr>
          <w:rFonts w:ascii="Calibri" w:eastAsia="Calibri" w:hAnsi="Calibri"/>
          <w:lang w:val="en-US" w:eastAsia="en-US"/>
        </w:rPr>
      </w:pPr>
    </w:p>
    <w:p w14:paraId="0A5DA7A6" w14:textId="77777777" w:rsidR="004B624E" w:rsidRPr="000954FA" w:rsidRDefault="00000000" w:rsidP="004B624E">
      <w:pPr>
        <w:pStyle w:val="Heading3"/>
      </w:pPr>
      <w:r w:rsidRPr="000954FA">
        <w:t>Certificates of Compliance – Witness Point</w:t>
      </w:r>
    </w:p>
    <w:p w14:paraId="45F540BB" w14:textId="77777777" w:rsidR="004B624E" w:rsidRPr="00F730FE" w:rsidRDefault="00000000" w:rsidP="004B624E">
      <w:pPr>
        <w:rPr>
          <w:rFonts w:cs="Arial"/>
          <w:lang w:val="en-US"/>
        </w:rPr>
      </w:pPr>
      <w:r>
        <w:rPr>
          <w:rFonts w:cs="Arial"/>
          <w:b/>
          <w:lang w:val="en-US"/>
        </w:rPr>
        <w:t xml:space="preserve">Witness Point - </w:t>
      </w:r>
      <w:r w:rsidRPr="00F730FE">
        <w:rPr>
          <w:rFonts w:cs="Arial"/>
          <w:lang w:val="en-US"/>
        </w:rPr>
        <w:t>Provide product Certificate</w:t>
      </w:r>
      <w:r>
        <w:rPr>
          <w:rFonts w:cs="Arial"/>
          <w:lang w:val="en-US"/>
        </w:rPr>
        <w:t>s</w:t>
      </w:r>
      <w:r w:rsidRPr="00F730FE">
        <w:rPr>
          <w:rFonts w:cs="Arial"/>
          <w:lang w:val="en-US"/>
        </w:rPr>
        <w:t xml:space="preserve"> of Compliance before Practical Completion.</w:t>
      </w:r>
    </w:p>
    <w:p w14:paraId="6CC11877" w14:textId="77777777" w:rsidR="004B624E" w:rsidRPr="00F730FE" w:rsidRDefault="00000000" w:rsidP="004B624E">
      <w:pPr>
        <w:pStyle w:val="Bullet"/>
        <w:numPr>
          <w:ilvl w:val="0"/>
          <w:numId w:val="0"/>
        </w:numPr>
        <w:rPr>
          <w:rFonts w:cs="Arial"/>
          <w:lang w:val="en-US"/>
        </w:rPr>
      </w:pPr>
      <w:r w:rsidRPr="00F730FE">
        <w:rPr>
          <w:rFonts w:cs="Arial"/>
          <w:lang w:val="en-US"/>
        </w:rPr>
        <w:t>Provision of these will be required before the final payment can be processed.</w:t>
      </w:r>
    </w:p>
    <w:p w14:paraId="46D47D2C" w14:textId="77777777" w:rsidR="004B624E" w:rsidRPr="009517D3" w:rsidRDefault="00000000" w:rsidP="004B624E">
      <w:pPr>
        <w:pStyle w:val="Bullet"/>
        <w:numPr>
          <w:ilvl w:val="0"/>
          <w:numId w:val="0"/>
        </w:numPr>
        <w:rPr>
          <w:rFonts w:eastAsia="Calibri" w:cs="Arial"/>
          <w:b/>
          <w:lang w:val="en-US" w:eastAsia="en-US"/>
        </w:rPr>
      </w:pPr>
      <w:r w:rsidRPr="00F730FE">
        <w:rPr>
          <w:rFonts w:cs="Arial"/>
          <w:b/>
          <w:lang w:val="en-US"/>
        </w:rPr>
        <w:t>Certificate of Compliance Schedule</w:t>
      </w:r>
    </w:p>
    <w:tbl>
      <w:tblPr>
        <w:tblW w:w="5000" w:type="pct"/>
        <w:jc w:val="center"/>
        <w:tblBorders>
          <w:top w:val="single" w:sz="6" w:space="0" w:color="auto"/>
          <w:left w:val="single" w:sz="6" w:space="0" w:color="auto"/>
          <w:bottom w:val="single" w:sz="6" w:space="0" w:color="auto"/>
          <w:right w:val="single" w:sz="6" w:space="0" w:color="auto"/>
          <w:insideH w:val="single" w:sz="6" w:space="0" w:color="auto"/>
          <w:insideV w:val="single" w:sz="6" w:space="0" w:color="auto"/>
        </w:tblBorders>
        <w:tblLayout w:type="fixed"/>
        <w:tblLook w:val="0000" w:firstRow="0" w:lastRow="0" w:firstColumn="0" w:lastColumn="0" w:noHBand="0" w:noVBand="0"/>
      </w:tblPr>
      <w:tblGrid>
        <w:gridCol w:w="4528"/>
        <w:gridCol w:w="5774"/>
      </w:tblGrid>
      <w:tr w:rsidR="009838DF" w14:paraId="1E2C8E8D" w14:textId="77777777" w:rsidTr="002E62EB">
        <w:trPr>
          <w:jc w:val="center"/>
        </w:trPr>
        <w:tc>
          <w:tcPr>
            <w:tcW w:w="4528" w:type="dxa"/>
            <w:shd w:val="pct5" w:color="000000" w:fill="FFFFFF"/>
          </w:tcPr>
          <w:p w14:paraId="60D2E935" w14:textId="77777777" w:rsidR="004B624E" w:rsidRDefault="00000000" w:rsidP="002E62EB">
            <w:pPr>
              <w:rPr>
                <w:b/>
              </w:rPr>
            </w:pPr>
            <w:r>
              <w:rPr>
                <w:b/>
              </w:rPr>
              <w:t>CLAUSE TITLE</w:t>
            </w:r>
          </w:p>
        </w:tc>
        <w:tc>
          <w:tcPr>
            <w:tcW w:w="5774" w:type="dxa"/>
            <w:shd w:val="pct5" w:color="000000" w:fill="FFFFFF"/>
          </w:tcPr>
          <w:p w14:paraId="1649897F" w14:textId="77777777" w:rsidR="004B624E" w:rsidRDefault="00000000" w:rsidP="002E62EB">
            <w:pPr>
              <w:rPr>
                <w:b/>
              </w:rPr>
            </w:pPr>
            <w:r>
              <w:rPr>
                <w:b/>
              </w:rPr>
              <w:t>SECTION</w:t>
            </w:r>
          </w:p>
        </w:tc>
      </w:tr>
      <w:tr w:rsidR="009838DF" w14:paraId="745FAC61" w14:textId="77777777" w:rsidTr="002E62EB">
        <w:trPr>
          <w:jc w:val="center"/>
        </w:trPr>
        <w:tc>
          <w:tcPr>
            <w:tcW w:w="4528" w:type="dxa"/>
          </w:tcPr>
          <w:p w14:paraId="2E6580A7" w14:textId="77777777" w:rsidR="004B624E" w:rsidRPr="0042360E" w:rsidRDefault="00000000" w:rsidP="002E62EB">
            <w:r>
              <w:t>Geofabric</w:t>
            </w:r>
          </w:p>
        </w:tc>
        <w:tc>
          <w:tcPr>
            <w:tcW w:w="5774" w:type="dxa"/>
          </w:tcPr>
          <w:p w14:paraId="070560CF" w14:textId="77777777" w:rsidR="004B624E" w:rsidRPr="006B12FA" w:rsidRDefault="00000000" w:rsidP="002E62EB">
            <w:r w:rsidRPr="006B12FA">
              <w:rPr>
                <w:bCs/>
                <w:iCs/>
                <w:lang w:val="en-US"/>
              </w:rPr>
              <w:t>SPRAY SEALING</w:t>
            </w:r>
          </w:p>
        </w:tc>
      </w:tr>
      <w:tr w:rsidR="009838DF" w14:paraId="2152A42E" w14:textId="77777777" w:rsidTr="002E62EB">
        <w:trPr>
          <w:jc w:val="center"/>
        </w:trPr>
        <w:tc>
          <w:tcPr>
            <w:tcW w:w="4528" w:type="dxa"/>
          </w:tcPr>
          <w:p w14:paraId="1564F482" w14:textId="77777777" w:rsidR="004B624E" w:rsidRPr="0042360E" w:rsidRDefault="00000000" w:rsidP="002E62EB">
            <w:r w:rsidRPr="0007576E">
              <w:t>Geotextile Fabric</w:t>
            </w:r>
            <w:r>
              <w:t xml:space="preserve">s - </w:t>
            </w:r>
            <w:r w:rsidRPr="0007576E">
              <w:t xml:space="preserve">Delivery </w:t>
            </w:r>
            <w:proofErr w:type="gramStart"/>
            <w:r w:rsidRPr="0007576E">
              <w:t>And</w:t>
            </w:r>
            <w:proofErr w:type="gramEnd"/>
            <w:r w:rsidRPr="0007576E">
              <w:t xml:space="preserve"> Product Certification</w:t>
            </w:r>
          </w:p>
        </w:tc>
        <w:tc>
          <w:tcPr>
            <w:tcW w:w="5774" w:type="dxa"/>
          </w:tcPr>
          <w:p w14:paraId="5D04EF06" w14:textId="77777777" w:rsidR="004B624E" w:rsidRPr="006B12FA" w:rsidRDefault="00000000" w:rsidP="002E62EB">
            <w:r w:rsidRPr="006B12FA">
              <w:rPr>
                <w:bCs/>
                <w:iCs/>
                <w:lang w:val="en-US"/>
              </w:rPr>
              <w:t>PROTECTION WORKS</w:t>
            </w:r>
          </w:p>
        </w:tc>
      </w:tr>
      <w:tr w:rsidR="009838DF" w14:paraId="5C08C148" w14:textId="77777777" w:rsidTr="002E62EB">
        <w:trPr>
          <w:jc w:val="center"/>
        </w:trPr>
        <w:tc>
          <w:tcPr>
            <w:tcW w:w="4528" w:type="dxa"/>
          </w:tcPr>
          <w:p w14:paraId="7A713ADF" w14:textId="77777777" w:rsidR="004B624E" w:rsidRPr="0042360E" w:rsidRDefault="00000000" w:rsidP="002E62EB">
            <w:r w:rsidRPr="005375A9">
              <w:t>Pavement Marking Paint</w:t>
            </w:r>
          </w:p>
        </w:tc>
        <w:tc>
          <w:tcPr>
            <w:tcW w:w="5774" w:type="dxa"/>
          </w:tcPr>
          <w:p w14:paraId="64EC65C2" w14:textId="77777777" w:rsidR="004B624E" w:rsidRPr="006B12FA" w:rsidRDefault="00000000" w:rsidP="002E62EB">
            <w:r w:rsidRPr="006B12FA">
              <w:t>PAVEMENT MARKING</w:t>
            </w:r>
          </w:p>
        </w:tc>
      </w:tr>
      <w:tr w:rsidR="009838DF" w14:paraId="0218F784" w14:textId="77777777" w:rsidTr="002E62EB">
        <w:trPr>
          <w:jc w:val="center"/>
        </w:trPr>
        <w:tc>
          <w:tcPr>
            <w:tcW w:w="4528" w:type="dxa"/>
          </w:tcPr>
          <w:p w14:paraId="56EBC005" w14:textId="77777777" w:rsidR="004B624E" w:rsidRPr="005375A9" w:rsidRDefault="00000000" w:rsidP="002E62EB">
            <w:r w:rsidRPr="005375A9">
              <w:lastRenderedPageBreak/>
              <w:t>Glass Beads</w:t>
            </w:r>
          </w:p>
        </w:tc>
        <w:tc>
          <w:tcPr>
            <w:tcW w:w="5774" w:type="dxa"/>
          </w:tcPr>
          <w:p w14:paraId="2D3269FE" w14:textId="77777777" w:rsidR="004B624E" w:rsidRPr="006B12FA" w:rsidRDefault="00000000" w:rsidP="002E62EB">
            <w:r w:rsidRPr="006B12FA">
              <w:t>PAVEMENT MARKING</w:t>
            </w:r>
          </w:p>
        </w:tc>
      </w:tr>
    </w:tbl>
    <w:p w14:paraId="12DC25F3" w14:textId="77777777" w:rsidR="004B624E" w:rsidRPr="009517D3" w:rsidRDefault="004B624E" w:rsidP="004B624E">
      <w:pPr>
        <w:pStyle w:val="Bullet"/>
        <w:numPr>
          <w:ilvl w:val="0"/>
          <w:numId w:val="0"/>
        </w:numPr>
        <w:spacing w:after="0"/>
        <w:rPr>
          <w:rFonts w:ascii="Calibri" w:eastAsia="Calibri" w:hAnsi="Calibri"/>
          <w:lang w:val="en-US" w:eastAsia="en-US"/>
        </w:rPr>
      </w:pPr>
    </w:p>
    <w:p w14:paraId="22A88817" w14:textId="77777777" w:rsidR="004B624E" w:rsidRPr="000954FA" w:rsidRDefault="00000000" w:rsidP="004B624E">
      <w:pPr>
        <w:pStyle w:val="Heading3"/>
      </w:pPr>
      <w:r w:rsidRPr="000954FA">
        <w:t>Compliance - Traceability of components</w:t>
      </w:r>
    </w:p>
    <w:p w14:paraId="3679964D" w14:textId="77777777" w:rsidR="004B624E" w:rsidRPr="00F730FE" w:rsidRDefault="00000000" w:rsidP="004B624E">
      <w:pPr>
        <w:pStyle w:val="Bullet"/>
        <w:numPr>
          <w:ilvl w:val="0"/>
          <w:numId w:val="0"/>
        </w:numPr>
      </w:pPr>
      <w:r w:rsidRPr="00F730FE">
        <w:t>Ensure that components comply with material specifications.</w:t>
      </w:r>
    </w:p>
    <w:p w14:paraId="7187C76F" w14:textId="77777777" w:rsidR="004B624E" w:rsidRPr="009517D3" w:rsidRDefault="00000000" w:rsidP="004B624E">
      <w:pPr>
        <w:pStyle w:val="Bullet"/>
        <w:numPr>
          <w:ilvl w:val="0"/>
          <w:numId w:val="0"/>
        </w:numPr>
        <w:rPr>
          <w:rFonts w:ascii="Calibri" w:eastAsia="Calibri" w:hAnsi="Calibri"/>
          <w:b/>
          <w:lang w:val="en-US" w:eastAsia="en-US"/>
        </w:rPr>
      </w:pPr>
      <w:r w:rsidRPr="00F730FE">
        <w:rPr>
          <w:b/>
        </w:rPr>
        <w:t>Compliance - Traceability of components Schedule</w:t>
      </w:r>
    </w:p>
    <w:tbl>
      <w:tblPr>
        <w:tblW w:w="5000" w:type="pct"/>
        <w:tblInd w:w="-34" w:type="dxa"/>
        <w:tblBorders>
          <w:top w:val="single" w:sz="6" w:space="0" w:color="auto"/>
          <w:left w:val="single" w:sz="6" w:space="0" w:color="auto"/>
          <w:bottom w:val="single" w:sz="6" w:space="0" w:color="auto"/>
          <w:right w:val="single" w:sz="6" w:space="0" w:color="auto"/>
          <w:insideH w:val="single" w:sz="6" w:space="0" w:color="auto"/>
          <w:insideV w:val="single" w:sz="6" w:space="0" w:color="auto"/>
        </w:tblBorders>
        <w:tblLayout w:type="fixed"/>
        <w:tblLook w:val="0000" w:firstRow="0" w:lastRow="0" w:firstColumn="0" w:lastColumn="0" w:noHBand="0" w:noVBand="0"/>
      </w:tblPr>
      <w:tblGrid>
        <w:gridCol w:w="4996"/>
        <w:gridCol w:w="5306"/>
      </w:tblGrid>
      <w:tr w:rsidR="009838DF" w14:paraId="0BC69D09" w14:textId="77777777" w:rsidTr="002E62EB">
        <w:trPr>
          <w:cantSplit/>
        </w:trPr>
        <w:tc>
          <w:tcPr>
            <w:tcW w:w="4137" w:type="dxa"/>
            <w:shd w:val="pct5" w:color="000000" w:fill="FFFFFF"/>
          </w:tcPr>
          <w:p w14:paraId="00FAE7C3" w14:textId="77777777" w:rsidR="004B624E" w:rsidRDefault="00000000" w:rsidP="002E62EB">
            <w:pPr>
              <w:keepNext/>
              <w:keepLines/>
              <w:rPr>
                <w:b/>
              </w:rPr>
            </w:pPr>
            <w:r>
              <w:rPr>
                <w:b/>
              </w:rPr>
              <w:t>CLAUSE TITLE</w:t>
            </w:r>
          </w:p>
        </w:tc>
        <w:tc>
          <w:tcPr>
            <w:tcW w:w="4394" w:type="dxa"/>
            <w:shd w:val="pct5" w:color="000000" w:fill="FFFFFF"/>
          </w:tcPr>
          <w:p w14:paraId="3499CFD3" w14:textId="77777777" w:rsidR="004B624E" w:rsidRDefault="00000000" w:rsidP="002E62EB">
            <w:pPr>
              <w:keepNext/>
              <w:keepLines/>
              <w:rPr>
                <w:b/>
              </w:rPr>
            </w:pPr>
            <w:r>
              <w:rPr>
                <w:b/>
              </w:rPr>
              <w:t>SECTION</w:t>
            </w:r>
          </w:p>
        </w:tc>
      </w:tr>
      <w:tr w:rsidR="009838DF" w14:paraId="2A930C1C" w14:textId="77777777" w:rsidTr="002E62EB">
        <w:trPr>
          <w:cantSplit/>
        </w:trPr>
        <w:tc>
          <w:tcPr>
            <w:tcW w:w="4137" w:type="dxa"/>
          </w:tcPr>
          <w:p w14:paraId="5D8316E8" w14:textId="77777777" w:rsidR="004B624E" w:rsidRPr="0042360E" w:rsidRDefault="00000000" w:rsidP="002E62EB">
            <w:pPr>
              <w:keepLines/>
            </w:pPr>
            <w:r>
              <w:t xml:space="preserve">Road Safety Barriers - </w:t>
            </w:r>
            <w:r w:rsidRPr="005753F7">
              <w:t>Steel Beam Guardrail</w:t>
            </w:r>
            <w:r>
              <w:t xml:space="preserve"> System - </w:t>
            </w:r>
            <w:r w:rsidRPr="003C2EC9">
              <w:t>C</w:t>
            </w:r>
            <w:r>
              <w:t>ompliance</w:t>
            </w:r>
          </w:p>
        </w:tc>
        <w:tc>
          <w:tcPr>
            <w:tcW w:w="4394" w:type="dxa"/>
          </w:tcPr>
          <w:p w14:paraId="0912A00F" w14:textId="77777777" w:rsidR="004B624E" w:rsidRDefault="00000000" w:rsidP="002E62EB">
            <w:pPr>
              <w:keepLines/>
            </w:pPr>
            <w:r w:rsidRPr="005753F7">
              <w:t>ROAD FURNITURE AND TRAFFIC CONTROL DEVICES</w:t>
            </w:r>
          </w:p>
        </w:tc>
      </w:tr>
    </w:tbl>
    <w:p w14:paraId="66444B89" w14:textId="77777777" w:rsidR="004B624E" w:rsidRPr="00F237EC" w:rsidRDefault="00000000" w:rsidP="004B624E">
      <w:pPr>
        <w:pStyle w:val="Heading3"/>
      </w:pPr>
      <w:r w:rsidRPr="000954FA">
        <w:t>List of P</w:t>
      </w:r>
      <w:r w:rsidRPr="00F237EC">
        <w:t>lant and Equipment Installed – Witness Point</w:t>
      </w:r>
    </w:p>
    <w:p w14:paraId="6512BDE7" w14:textId="77777777" w:rsidR="004B624E" w:rsidRPr="00F730FE" w:rsidRDefault="00000000" w:rsidP="004B624E">
      <w:pPr>
        <w:rPr>
          <w:rFonts w:cs="Arial"/>
          <w:lang w:val="en-US"/>
        </w:rPr>
      </w:pPr>
      <w:r>
        <w:rPr>
          <w:rFonts w:cs="Arial"/>
          <w:b/>
          <w:lang w:val="en-US"/>
        </w:rPr>
        <w:t xml:space="preserve">Witness Point - </w:t>
      </w:r>
      <w:r w:rsidRPr="00F730FE">
        <w:rPr>
          <w:rFonts w:cs="Arial"/>
          <w:lang w:val="en-US"/>
        </w:rPr>
        <w:t xml:space="preserve">On or before Practical Completion provide a list of </w:t>
      </w:r>
      <w:proofErr w:type="gramStart"/>
      <w:r w:rsidRPr="00F730FE">
        <w:rPr>
          <w:rFonts w:cs="Arial"/>
          <w:lang w:val="en-US"/>
        </w:rPr>
        <w:t>plant</w:t>
      </w:r>
      <w:proofErr w:type="gramEnd"/>
      <w:r w:rsidRPr="00F730FE">
        <w:rPr>
          <w:rFonts w:cs="Arial"/>
          <w:lang w:val="en-US"/>
        </w:rPr>
        <w:t xml:space="preserve"> and equipment installed as part of the project. Include the following details:</w:t>
      </w:r>
    </w:p>
    <w:p w14:paraId="1B0C3FC8" w14:textId="77777777" w:rsidR="004B624E" w:rsidRPr="00F730FE" w:rsidRDefault="00000000">
      <w:pPr>
        <w:pStyle w:val="ListParagraph"/>
        <w:numPr>
          <w:ilvl w:val="0"/>
          <w:numId w:val="18"/>
        </w:numPr>
        <w:spacing w:after="160" w:line="259" w:lineRule="auto"/>
        <w:rPr>
          <w:rFonts w:cs="Arial"/>
          <w:lang w:val="en-US"/>
        </w:rPr>
      </w:pPr>
      <w:r w:rsidRPr="00F730FE">
        <w:rPr>
          <w:rFonts w:cs="Arial"/>
          <w:lang w:val="en-US"/>
        </w:rPr>
        <w:t xml:space="preserve">Make </w:t>
      </w:r>
    </w:p>
    <w:p w14:paraId="3FF78E9C" w14:textId="77777777" w:rsidR="004B624E" w:rsidRDefault="00000000">
      <w:pPr>
        <w:pStyle w:val="ListParagraph"/>
        <w:numPr>
          <w:ilvl w:val="0"/>
          <w:numId w:val="18"/>
        </w:numPr>
        <w:spacing w:after="160" w:line="259" w:lineRule="auto"/>
        <w:rPr>
          <w:rFonts w:cs="Arial"/>
          <w:lang w:val="en-US"/>
        </w:rPr>
      </w:pPr>
      <w:r w:rsidRPr="00F730FE">
        <w:rPr>
          <w:rFonts w:cs="Arial"/>
          <w:lang w:val="en-US"/>
        </w:rPr>
        <w:t>Model</w:t>
      </w:r>
    </w:p>
    <w:p w14:paraId="1726BDEE" w14:textId="77777777" w:rsidR="004B624E" w:rsidRPr="00F730FE" w:rsidRDefault="00000000">
      <w:pPr>
        <w:pStyle w:val="ListParagraph"/>
        <w:numPr>
          <w:ilvl w:val="0"/>
          <w:numId w:val="18"/>
        </w:numPr>
        <w:spacing w:after="160" w:line="259" w:lineRule="auto"/>
        <w:rPr>
          <w:rFonts w:cs="Arial"/>
          <w:lang w:val="en-US"/>
        </w:rPr>
      </w:pPr>
      <w:r>
        <w:rPr>
          <w:rFonts w:cs="Arial"/>
          <w:lang w:val="en-US"/>
        </w:rPr>
        <w:t>Serial number (if applicable)</w:t>
      </w:r>
    </w:p>
    <w:p w14:paraId="44512356" w14:textId="77777777" w:rsidR="004B624E" w:rsidRPr="00F730FE" w:rsidRDefault="00000000">
      <w:pPr>
        <w:pStyle w:val="ListParagraph"/>
        <w:numPr>
          <w:ilvl w:val="0"/>
          <w:numId w:val="18"/>
        </w:numPr>
        <w:spacing w:after="160" w:line="259" w:lineRule="auto"/>
        <w:rPr>
          <w:rFonts w:cs="Arial"/>
          <w:lang w:val="en-US"/>
        </w:rPr>
      </w:pPr>
      <w:r w:rsidRPr="00F730FE">
        <w:rPr>
          <w:rFonts w:cs="Arial"/>
          <w:lang w:val="en-US"/>
        </w:rPr>
        <w:t>Year of manufacture</w:t>
      </w:r>
    </w:p>
    <w:p w14:paraId="77C565D7" w14:textId="77777777" w:rsidR="004B624E" w:rsidRPr="00F730FE" w:rsidRDefault="00000000">
      <w:pPr>
        <w:pStyle w:val="ListParagraph"/>
        <w:numPr>
          <w:ilvl w:val="0"/>
          <w:numId w:val="18"/>
        </w:numPr>
        <w:spacing w:after="160" w:line="259" w:lineRule="auto"/>
        <w:rPr>
          <w:rFonts w:cs="Arial"/>
          <w:lang w:val="en-US"/>
        </w:rPr>
      </w:pPr>
      <w:r w:rsidRPr="00F730FE">
        <w:rPr>
          <w:rFonts w:cs="Arial"/>
          <w:lang w:val="en-US"/>
        </w:rPr>
        <w:t>Capacity</w:t>
      </w:r>
    </w:p>
    <w:p w14:paraId="6AE0F3DF" w14:textId="77777777" w:rsidR="004B624E" w:rsidRPr="00F730FE" w:rsidRDefault="00000000">
      <w:pPr>
        <w:pStyle w:val="ListParagraph"/>
        <w:numPr>
          <w:ilvl w:val="0"/>
          <w:numId w:val="18"/>
        </w:numPr>
        <w:spacing w:after="160" w:line="259" w:lineRule="auto"/>
        <w:rPr>
          <w:rFonts w:cs="Arial"/>
          <w:lang w:val="en-US"/>
        </w:rPr>
      </w:pPr>
      <w:r w:rsidRPr="00F730FE">
        <w:rPr>
          <w:rFonts w:cs="Arial"/>
          <w:lang w:val="en-US"/>
        </w:rPr>
        <w:t>Location.</w:t>
      </w:r>
    </w:p>
    <w:p w14:paraId="52F89B23" w14:textId="77777777" w:rsidR="004B624E" w:rsidRDefault="00000000" w:rsidP="004B624E">
      <w:pPr>
        <w:rPr>
          <w:rFonts w:cs="Arial"/>
          <w:lang w:val="en-US"/>
        </w:rPr>
      </w:pPr>
      <w:r>
        <w:rPr>
          <w:rFonts w:cs="Arial"/>
          <w:lang w:val="en-US"/>
        </w:rPr>
        <w:t>Provide d</w:t>
      </w:r>
      <w:r w:rsidRPr="00F730FE">
        <w:rPr>
          <w:rFonts w:cs="Arial"/>
          <w:lang w:val="en-US"/>
        </w:rPr>
        <w:t xml:space="preserve">etails of the maintenance and </w:t>
      </w:r>
      <w:proofErr w:type="gramStart"/>
      <w:r w:rsidRPr="00F730FE">
        <w:rPr>
          <w:rFonts w:cs="Arial"/>
          <w:lang w:val="en-US"/>
        </w:rPr>
        <w:t>servicing</w:t>
      </w:r>
      <w:proofErr w:type="gramEnd"/>
      <w:r w:rsidRPr="00F730FE">
        <w:rPr>
          <w:rFonts w:cs="Arial"/>
          <w:lang w:val="en-US"/>
        </w:rPr>
        <w:t xml:space="preserve"> regime that will be undertaken during the </w:t>
      </w:r>
      <w:proofErr w:type="gramStart"/>
      <w:r w:rsidRPr="00F730FE">
        <w:rPr>
          <w:rFonts w:cs="Arial"/>
          <w:lang w:val="en-US"/>
        </w:rPr>
        <w:t>defects</w:t>
      </w:r>
      <w:proofErr w:type="gramEnd"/>
      <w:r w:rsidRPr="00F730FE">
        <w:rPr>
          <w:rFonts w:cs="Arial"/>
          <w:lang w:val="en-US"/>
        </w:rPr>
        <w:t xml:space="preserve"> liability period.</w:t>
      </w:r>
    </w:p>
    <w:p w14:paraId="26646190" w14:textId="77777777" w:rsidR="004B624E" w:rsidRPr="00F730FE" w:rsidRDefault="00000000" w:rsidP="004B624E">
      <w:pPr>
        <w:rPr>
          <w:rFonts w:cs="Arial"/>
          <w:lang w:val="en-US"/>
        </w:rPr>
      </w:pPr>
      <w:r w:rsidRPr="00F730FE">
        <w:rPr>
          <w:rFonts w:cs="Arial"/>
          <w:lang w:val="en-US"/>
        </w:rPr>
        <w:t xml:space="preserve">Provide a </w:t>
      </w:r>
      <w:proofErr w:type="gramStart"/>
      <w:r w:rsidRPr="00F730FE">
        <w:rPr>
          <w:rFonts w:cs="Arial"/>
          <w:lang w:val="en-US"/>
        </w:rPr>
        <w:t>servicing</w:t>
      </w:r>
      <w:proofErr w:type="gramEnd"/>
      <w:r w:rsidRPr="00F730FE">
        <w:rPr>
          <w:rFonts w:cs="Arial"/>
          <w:lang w:val="en-US"/>
        </w:rPr>
        <w:t xml:space="preserve"> schedule for each item of plant and equipment which will be serviced and maintained during the </w:t>
      </w:r>
      <w:proofErr w:type="gramStart"/>
      <w:r w:rsidRPr="00F730FE">
        <w:rPr>
          <w:rFonts w:cs="Arial"/>
          <w:lang w:val="en-US"/>
        </w:rPr>
        <w:t>defects</w:t>
      </w:r>
      <w:proofErr w:type="gramEnd"/>
      <w:r w:rsidRPr="00F730FE">
        <w:rPr>
          <w:rFonts w:cs="Arial"/>
          <w:lang w:val="en-US"/>
        </w:rPr>
        <w:t xml:space="preserve"> liability period. </w:t>
      </w:r>
    </w:p>
    <w:p w14:paraId="73FF8E9A" w14:textId="77777777" w:rsidR="004B624E" w:rsidRPr="00F730FE" w:rsidRDefault="00000000" w:rsidP="004B624E">
      <w:pPr>
        <w:rPr>
          <w:rFonts w:cs="Arial"/>
          <w:lang w:val="en-US"/>
        </w:rPr>
      </w:pPr>
      <w:r>
        <w:rPr>
          <w:rFonts w:cs="Arial"/>
          <w:lang w:val="en-US"/>
        </w:rPr>
        <w:t xml:space="preserve">Provide a copy of </w:t>
      </w:r>
      <w:r w:rsidRPr="00F730FE">
        <w:rPr>
          <w:rFonts w:cs="Arial"/>
          <w:lang w:val="en-US"/>
        </w:rPr>
        <w:t xml:space="preserve">Operations and </w:t>
      </w:r>
      <w:r>
        <w:rPr>
          <w:rFonts w:cs="Arial"/>
          <w:lang w:val="en-US"/>
        </w:rPr>
        <w:t>M</w:t>
      </w:r>
      <w:r w:rsidRPr="00F730FE">
        <w:rPr>
          <w:rFonts w:cs="Arial"/>
          <w:lang w:val="en-US"/>
        </w:rPr>
        <w:t xml:space="preserve">aintenance </w:t>
      </w:r>
      <w:r>
        <w:rPr>
          <w:rFonts w:cs="Arial"/>
          <w:lang w:val="en-US"/>
        </w:rPr>
        <w:t>M</w:t>
      </w:r>
      <w:r w:rsidRPr="00F730FE">
        <w:rPr>
          <w:rFonts w:cs="Arial"/>
          <w:lang w:val="en-US"/>
        </w:rPr>
        <w:t>anuals</w:t>
      </w:r>
      <w:r>
        <w:rPr>
          <w:rFonts w:cs="Arial"/>
          <w:lang w:val="en-US"/>
        </w:rPr>
        <w:t xml:space="preserve"> for each different type and model of plant and equipment</w:t>
      </w:r>
      <w:r w:rsidRPr="00F730FE">
        <w:rPr>
          <w:rFonts w:cs="Arial"/>
          <w:lang w:val="en-US"/>
        </w:rPr>
        <w:t xml:space="preserve">. Also provide a copy </w:t>
      </w:r>
      <w:proofErr w:type="gramStart"/>
      <w:r w:rsidRPr="00F730FE">
        <w:rPr>
          <w:rFonts w:cs="Arial"/>
          <w:lang w:val="en-US"/>
        </w:rPr>
        <w:t>to</w:t>
      </w:r>
      <w:proofErr w:type="gramEnd"/>
      <w:r w:rsidRPr="00F730FE">
        <w:rPr>
          <w:rFonts w:cs="Arial"/>
          <w:lang w:val="en-US"/>
        </w:rPr>
        <w:t xml:space="preserve"> Technical Records in PDF format.</w:t>
      </w:r>
    </w:p>
    <w:p w14:paraId="2E0E9A1D" w14:textId="77777777" w:rsidR="008D0500" w:rsidRPr="004B624E" w:rsidRDefault="00000000" w:rsidP="004B624E">
      <w:r w:rsidRPr="00F730FE">
        <w:rPr>
          <w:rFonts w:cs="Arial"/>
          <w:lang w:val="en-US"/>
        </w:rPr>
        <w:t>Provision of these doc</w:t>
      </w:r>
      <w:r>
        <w:rPr>
          <w:rFonts w:cs="Arial"/>
          <w:lang w:val="en-US"/>
        </w:rPr>
        <w:t>ument</w:t>
      </w:r>
      <w:r w:rsidRPr="00F730FE">
        <w:rPr>
          <w:rFonts w:cs="Arial"/>
          <w:lang w:val="en-US"/>
        </w:rPr>
        <w:t>s will be required before the final payment can be processed, and</w:t>
      </w:r>
      <w:r>
        <w:rPr>
          <w:rFonts w:cs="Arial"/>
          <w:lang w:val="en-US"/>
        </w:rPr>
        <w:t xml:space="preserve"> for the </w:t>
      </w:r>
      <w:r w:rsidRPr="00F730FE">
        <w:rPr>
          <w:rFonts w:cs="Arial"/>
          <w:lang w:val="en-US"/>
        </w:rPr>
        <w:t>final certificate</w:t>
      </w:r>
      <w:r>
        <w:rPr>
          <w:rFonts w:cs="Arial"/>
          <w:lang w:val="en-US"/>
        </w:rPr>
        <w:t xml:space="preserve"> (if applicable) to be</w:t>
      </w:r>
      <w:r w:rsidRPr="00F730FE">
        <w:rPr>
          <w:rFonts w:cs="Arial"/>
          <w:lang w:val="en-US"/>
        </w:rPr>
        <w:t xml:space="preserve"> issued.</w:t>
      </w:r>
    </w:p>
    <w:p w14:paraId="013B213B" w14:textId="77777777" w:rsidR="00255C70" w:rsidRPr="005072F0" w:rsidRDefault="00000000" w:rsidP="00255C70">
      <w:pPr>
        <w:pStyle w:val="Heading1"/>
      </w:pPr>
      <w:bookmarkStart w:id="11" w:name="_Toc256000003"/>
      <w:bookmarkStart w:id="12" w:name="_Toc134020261"/>
      <w:bookmarkEnd w:id="2"/>
      <w:bookmarkEnd w:id="3"/>
      <w:bookmarkEnd w:id="4"/>
      <w:bookmarkEnd w:id="5"/>
      <w:r>
        <w:t>P</w:t>
      </w:r>
      <w:r w:rsidRPr="005072F0">
        <w:t>rovision for traffic</w:t>
      </w:r>
      <w:bookmarkEnd w:id="11"/>
      <w:bookmarkEnd w:id="12"/>
    </w:p>
    <w:p w14:paraId="54768DFA" w14:textId="77777777" w:rsidR="00255C70" w:rsidRPr="005072F0" w:rsidRDefault="00000000" w:rsidP="00255C70">
      <w:r>
        <w:t>DLI Roadworks Master – 13 June</w:t>
      </w:r>
      <w:r w:rsidRPr="005072F0">
        <w:t xml:space="preserve"> 202</w:t>
      </w:r>
      <w:r>
        <w:t>5</w:t>
      </w:r>
    </w:p>
    <w:p w14:paraId="63319CD7" w14:textId="77777777" w:rsidR="00255C70" w:rsidRPr="005072F0" w:rsidRDefault="00000000" w:rsidP="00255C70">
      <w:pPr>
        <w:pStyle w:val="Heading2"/>
      </w:pPr>
      <w:r w:rsidRPr="005072F0">
        <w:t>G</w:t>
      </w:r>
      <w:r>
        <w:t>eneral</w:t>
      </w:r>
    </w:p>
    <w:p w14:paraId="015AD46D" w14:textId="77777777" w:rsidR="00255C70" w:rsidRPr="005072F0" w:rsidRDefault="00000000" w:rsidP="00255C70">
      <w:r w:rsidRPr="005072F0">
        <w:t>Comply with the provisions of AS 1742.3 and the Austroads Guide to Temporary Traffic Management (AGTTM).</w:t>
      </w:r>
    </w:p>
    <w:p w14:paraId="149417CB" w14:textId="77777777" w:rsidR="00255C70" w:rsidRPr="005072F0" w:rsidRDefault="00000000" w:rsidP="00255C70">
      <w:r w:rsidRPr="005072F0">
        <w:t>Minimise obstruction and inconvenience to the public.</w:t>
      </w:r>
    </w:p>
    <w:p w14:paraId="10617116" w14:textId="77777777" w:rsidR="00255C70" w:rsidRPr="005072F0" w:rsidRDefault="00000000" w:rsidP="00255C70">
      <w:r w:rsidRPr="005072F0">
        <w:t xml:space="preserve">Ensure public safety is </w:t>
      </w:r>
      <w:proofErr w:type="gramStart"/>
      <w:r w:rsidRPr="005072F0">
        <w:t>accommodated at all work sites at all times</w:t>
      </w:r>
      <w:proofErr w:type="gramEnd"/>
      <w:r w:rsidRPr="005072F0">
        <w:t>.</w:t>
      </w:r>
    </w:p>
    <w:p w14:paraId="053C09A9" w14:textId="77777777" w:rsidR="00255C70" w:rsidRPr="005072F0" w:rsidRDefault="00000000" w:rsidP="00255C70">
      <w:r w:rsidRPr="005072F0">
        <w:t>A traffic pilot vehicle is required for all resealing works.</w:t>
      </w:r>
    </w:p>
    <w:p w14:paraId="6B4B5E1D" w14:textId="77777777" w:rsidR="00255C70" w:rsidRPr="005072F0" w:rsidRDefault="00000000" w:rsidP="00255C70">
      <w:r w:rsidRPr="005072F0">
        <w:t>A traffic pilot vehicle may be required for other works.</w:t>
      </w:r>
    </w:p>
    <w:p w14:paraId="45666C31" w14:textId="77777777" w:rsidR="00255C70" w:rsidRPr="005072F0" w:rsidRDefault="00000000" w:rsidP="00255C70">
      <w:r w:rsidRPr="005072F0">
        <w:t>Provide Traffic Control for Conformance Testing activities.</w:t>
      </w:r>
    </w:p>
    <w:p w14:paraId="05517A62" w14:textId="77777777" w:rsidR="00255C70" w:rsidRPr="005072F0" w:rsidRDefault="00000000" w:rsidP="00255C70">
      <w:r w:rsidRPr="005072F0">
        <w:lastRenderedPageBreak/>
        <w:t>Assume responsibility for the safe conduct of traffic through, past, or around the works, 24 hours a day, from possession of the site to completion of all works, defects liability period (if any), and handover.</w:t>
      </w:r>
    </w:p>
    <w:p w14:paraId="21D0A844" w14:textId="77777777" w:rsidR="00255C70" w:rsidRPr="005072F0" w:rsidRDefault="00000000" w:rsidP="00255C70">
      <w:r w:rsidRPr="005072F0">
        <w:t>Comply with the Acts, Regulations, Codes, and Guidelines applicable to the works. Comply with the requirements of Authorities which have jurisdiction over the works or the sites of the works.</w:t>
      </w:r>
    </w:p>
    <w:p w14:paraId="5CD4080D" w14:textId="77777777" w:rsidR="00255C70" w:rsidRPr="005072F0" w:rsidRDefault="00000000" w:rsidP="00255C70">
      <w:r w:rsidRPr="005072F0">
        <w:t>Contractor Performance Reports (CPRs) will include an assessment of all aspects of temporary traffic management associated with the works, including, but not limited to, traffic flow and traffic congestion.</w:t>
      </w:r>
    </w:p>
    <w:p w14:paraId="4D45C246" w14:textId="77777777" w:rsidR="00255C70" w:rsidRPr="005072F0" w:rsidRDefault="00000000" w:rsidP="00255C70">
      <w:pPr>
        <w:pStyle w:val="GuideNotes"/>
      </w:pPr>
      <w:r w:rsidRPr="005072F0">
        <w:t xml:space="preserve">[If there are known alternative ways to deliver the requirements under the Contract </w:t>
      </w:r>
      <w:proofErr w:type="gramStart"/>
      <w:r w:rsidRPr="005072F0">
        <w:t>make an assessment of</w:t>
      </w:r>
      <w:proofErr w:type="gramEnd"/>
      <w:r w:rsidRPr="005072F0">
        <w:t xml:space="preserve"> whether any of those are acceptable, and if any of those are NOT acceptable. State clearly in the specification which alternatives are NOT acceptable.</w:t>
      </w:r>
    </w:p>
    <w:p w14:paraId="083AD252" w14:textId="77777777" w:rsidR="00255C70" w:rsidRPr="005072F0" w:rsidRDefault="00000000" w:rsidP="00255C70">
      <w:pPr>
        <w:pStyle w:val="GuideNotes"/>
      </w:pPr>
      <w:r w:rsidRPr="005072F0">
        <w:t xml:space="preserve">Edit this </w:t>
      </w:r>
      <w:proofErr w:type="gramStart"/>
      <w:r w:rsidRPr="005072F0">
        <w:t>worksection</w:t>
      </w:r>
      <w:proofErr w:type="gramEnd"/>
      <w:r w:rsidRPr="005072F0">
        <w:t xml:space="preserve"> so that redundant </w:t>
      </w:r>
      <w:proofErr w:type="gramStart"/>
      <w:r w:rsidRPr="005072F0">
        <w:t>working</w:t>
      </w:r>
      <w:proofErr w:type="gramEnd"/>
      <w:r w:rsidRPr="005072F0">
        <w:t xml:space="preserve"> is deleted, and so that new requirements are added]</w:t>
      </w:r>
    </w:p>
    <w:p w14:paraId="53A353ED" w14:textId="77777777" w:rsidR="00255C70" w:rsidRPr="005072F0" w:rsidRDefault="00000000" w:rsidP="00255C70">
      <w:pPr>
        <w:pStyle w:val="Heading3"/>
      </w:pPr>
      <w:r w:rsidRPr="005072F0">
        <w:t xml:space="preserve">Duty of </w:t>
      </w:r>
      <w:r>
        <w:t>c</w:t>
      </w:r>
      <w:r w:rsidRPr="005072F0">
        <w:t>are</w:t>
      </w:r>
    </w:p>
    <w:p w14:paraId="3BD79785" w14:textId="77777777" w:rsidR="00255C70" w:rsidRPr="005072F0" w:rsidRDefault="00000000" w:rsidP="00255C70">
      <w:r w:rsidRPr="005072F0">
        <w:t xml:space="preserve">Comply with the </w:t>
      </w:r>
      <w:r w:rsidRPr="005072F0">
        <w:rPr>
          <w:i/>
        </w:rPr>
        <w:t>Work Health and Safety (NUL) Act 2011</w:t>
      </w:r>
      <w:r w:rsidRPr="005072F0">
        <w:t xml:space="preserve"> and its Regulations 2011.</w:t>
      </w:r>
    </w:p>
    <w:p w14:paraId="58DC9CC9" w14:textId="77777777" w:rsidR="00255C70" w:rsidRPr="005072F0" w:rsidRDefault="00000000" w:rsidP="00255C70">
      <w:r w:rsidRPr="005072F0">
        <w:t>Any Person Conducting a Business or Undertaking (PCBU) in connection with or pursuant to temporary traffic management or any works on a road, has a 'duty of care', so far as is reasonably practicable, that the health and safety of workers who work for the PCBU or whose activities in carrying out work are influenced or directed by the PCBU, are not exposed to health and safety risks arising from that business or undertaking.</w:t>
      </w:r>
    </w:p>
    <w:p w14:paraId="2277B233" w14:textId="77777777" w:rsidR="00255C70" w:rsidRPr="009C1768" w:rsidRDefault="00000000" w:rsidP="00255C70">
      <w:pPr>
        <w:rPr>
          <w:rFonts w:cs="Arial"/>
        </w:rPr>
      </w:pPr>
      <w:r w:rsidRPr="005072F0">
        <w:rPr>
          <w:rFonts w:cs="Arial"/>
        </w:rPr>
        <w:t xml:space="preserve">A PCBU </w:t>
      </w:r>
      <w:r>
        <w:rPr>
          <w:rFonts w:cs="Arial"/>
        </w:rPr>
        <w:t>must</w:t>
      </w:r>
      <w:r w:rsidRPr="009C1768">
        <w:rPr>
          <w:rFonts w:cs="Arial"/>
        </w:rPr>
        <w:t xml:space="preserve"> ensure, so far as reasonably practicable, that other road users are not exposed to health and safety risks arising from any </w:t>
      </w:r>
      <w:r w:rsidRPr="009C1768">
        <w:t>temporary traffic management</w:t>
      </w:r>
      <w:r w:rsidRPr="009C1768">
        <w:rPr>
          <w:rFonts w:cs="Arial"/>
        </w:rPr>
        <w:t xml:space="preserve"> business or undertaking.</w:t>
      </w:r>
    </w:p>
    <w:p w14:paraId="64FC0692" w14:textId="77777777" w:rsidR="00255C70" w:rsidRPr="009C1768" w:rsidRDefault="00000000" w:rsidP="00255C70">
      <w:pPr>
        <w:rPr>
          <w:rFonts w:cs="Arial"/>
        </w:rPr>
      </w:pPr>
      <w:r w:rsidRPr="009C1768">
        <w:rPr>
          <w:rFonts w:cs="Arial"/>
        </w:rPr>
        <w:t>All PCBUs involved in the procurement of the works, and involved in the delivery of the works, must consult on work health and safety issues. The decisions made, or outcomes from, these consultations must be documented and distributed to all relevant PCBUs.</w:t>
      </w:r>
    </w:p>
    <w:p w14:paraId="33950A26" w14:textId="77777777" w:rsidR="00255C70" w:rsidRPr="009C1768" w:rsidRDefault="00000000" w:rsidP="00255C70">
      <w:pPr>
        <w:pStyle w:val="Heading3"/>
      </w:pPr>
      <w:r w:rsidRPr="009C1768">
        <w:t xml:space="preserve">Risk </w:t>
      </w:r>
      <w:r>
        <w:t>m</w:t>
      </w:r>
      <w:r w:rsidRPr="009C1768">
        <w:t>anagement</w:t>
      </w:r>
    </w:p>
    <w:p w14:paraId="77B317FD" w14:textId="77777777" w:rsidR="00255C70" w:rsidRPr="009C1768" w:rsidRDefault="00000000" w:rsidP="00255C70">
      <w:r w:rsidRPr="009C1768">
        <w:rPr>
          <w:rFonts w:cs="Arial"/>
          <w:color w:val="000000"/>
        </w:rPr>
        <w:t xml:space="preserve">Refer to </w:t>
      </w:r>
      <w:r w:rsidRPr="009C1768">
        <w:t>the Austroads Guide to Temporary Traffic management (AGTTM).</w:t>
      </w:r>
    </w:p>
    <w:p w14:paraId="2CAC29FD" w14:textId="77777777" w:rsidR="00255C70" w:rsidRPr="009C1768" w:rsidRDefault="00000000" w:rsidP="00255C70">
      <w:pPr>
        <w:rPr>
          <w:rFonts w:cs="Arial"/>
          <w:color w:val="000000"/>
        </w:rPr>
      </w:pPr>
      <w:r w:rsidRPr="009C1768">
        <w:rPr>
          <w:rFonts w:cs="Arial"/>
          <w:color w:val="000000"/>
        </w:rPr>
        <w:t>Management of risk is central to a Traffic Management Plan (TMP).</w:t>
      </w:r>
    </w:p>
    <w:p w14:paraId="63D3AA19" w14:textId="77777777" w:rsidR="00255C70" w:rsidRPr="009C1768" w:rsidRDefault="00000000" w:rsidP="00255C70">
      <w:pPr>
        <w:rPr>
          <w:rFonts w:cs="Arial"/>
          <w:color w:val="000000"/>
        </w:rPr>
      </w:pPr>
      <w:r w:rsidRPr="009C1768">
        <w:rPr>
          <w:rFonts w:cs="Arial"/>
          <w:color w:val="000000"/>
        </w:rPr>
        <w:t xml:space="preserve">The risk management process for the planning of the works </w:t>
      </w:r>
      <w:r>
        <w:rPr>
          <w:rFonts w:cs="Arial"/>
          <w:color w:val="000000"/>
        </w:rPr>
        <w:t>must</w:t>
      </w:r>
      <w:r w:rsidRPr="009C1768">
        <w:rPr>
          <w:rFonts w:cs="Arial"/>
          <w:color w:val="000000"/>
        </w:rPr>
        <w:t xml:space="preserve"> be in accordance with AGTTM Part 2: Traffic Management Planning, and AGTTM Part 10: Supporting Guidelines.</w:t>
      </w:r>
    </w:p>
    <w:p w14:paraId="4A315D18" w14:textId="77777777" w:rsidR="00255C70" w:rsidRPr="009C1768" w:rsidRDefault="00000000" w:rsidP="00255C70">
      <w:r w:rsidRPr="009C1768">
        <w:t>The risk management process is applicable at all levels of planning, design, implementation, and operation.</w:t>
      </w:r>
    </w:p>
    <w:p w14:paraId="62CD3DA7" w14:textId="77777777" w:rsidR="00255C70" w:rsidRPr="009C1768" w:rsidRDefault="00000000" w:rsidP="00255C70">
      <w:pPr>
        <w:rPr>
          <w:rFonts w:cs="Arial"/>
        </w:rPr>
      </w:pPr>
      <w:r w:rsidRPr="009C1768">
        <w:rPr>
          <w:rFonts w:cs="Arial"/>
        </w:rPr>
        <w:t>All parties involved in the procurement of the works, and involved in the delivery of the works, must consult on risk management issues. The decisions made, or outcomes from, these consultations must be documented and distributed to all relevant parties.</w:t>
      </w:r>
    </w:p>
    <w:p w14:paraId="76C32AFF" w14:textId="77777777" w:rsidR="00255C70" w:rsidRPr="009C1768" w:rsidRDefault="00000000" w:rsidP="00255C70">
      <w:pPr>
        <w:pStyle w:val="Heading3"/>
      </w:pPr>
      <w:r w:rsidRPr="009C1768">
        <w:t>Dust suppression measures</w:t>
      </w:r>
    </w:p>
    <w:p w14:paraId="38557817" w14:textId="77777777" w:rsidR="00255C70" w:rsidRPr="009C1768" w:rsidRDefault="00000000" w:rsidP="00255C70">
      <w:r w:rsidRPr="009C1768">
        <w:t>Implement dust suppression measures to ensure motorists have visibility to enable them to drive with minimal risk of colliding with objects which might otherwise be obscured by dust in the air. Do not use oil in dust suppression treatments. Obtain Superintendent approval before using dust suppressant products other than water.</w:t>
      </w:r>
    </w:p>
    <w:p w14:paraId="41ECE325" w14:textId="77777777" w:rsidR="00255C70" w:rsidRPr="009C1768" w:rsidRDefault="00000000" w:rsidP="00255C70">
      <w:r w:rsidRPr="009C1768">
        <w:t>Suppress dust where the dust constitutes a hazard to motorists or an inconvenience to nearby residences.</w:t>
      </w:r>
    </w:p>
    <w:p w14:paraId="37D2E5A6" w14:textId="77777777" w:rsidR="00255C70" w:rsidRPr="009C1768" w:rsidRDefault="00000000" w:rsidP="00255C70">
      <w:pPr>
        <w:pStyle w:val="Heading3"/>
      </w:pPr>
      <w:r w:rsidRPr="009C1768">
        <w:t>Ownership markings on temporary traffic control signs and devices</w:t>
      </w:r>
    </w:p>
    <w:p w14:paraId="30C0D7AA" w14:textId="77777777" w:rsidR="00255C70" w:rsidRPr="009C1768" w:rsidRDefault="00000000" w:rsidP="00255C70">
      <w:r w:rsidRPr="009C1768">
        <w:t>Ownership markings on the backs of signs and in unobtrusive locations on devices are permitted. Advertising markings are not permitted.</w:t>
      </w:r>
    </w:p>
    <w:p w14:paraId="711E5DBC" w14:textId="77777777" w:rsidR="00255C70" w:rsidRPr="009C1768" w:rsidRDefault="00000000" w:rsidP="00255C70">
      <w:pPr>
        <w:spacing w:after="0"/>
      </w:pPr>
      <w:r w:rsidRPr="009C1768">
        <w:t>The limitations for ownership markings are:</w:t>
      </w:r>
    </w:p>
    <w:p w14:paraId="34FEF25A" w14:textId="77777777" w:rsidR="00255C70" w:rsidRPr="009C1768" w:rsidRDefault="00000000">
      <w:pPr>
        <w:pStyle w:val="ListParagraph"/>
        <w:numPr>
          <w:ilvl w:val="0"/>
          <w:numId w:val="57"/>
        </w:numPr>
      </w:pPr>
      <w:r w:rsidRPr="009C1768">
        <w:t xml:space="preserve">The entirety of the markings </w:t>
      </w:r>
      <w:proofErr w:type="gramStart"/>
      <w:r w:rsidRPr="009C1768">
        <w:t>are</w:t>
      </w:r>
      <w:proofErr w:type="gramEnd"/>
      <w:r w:rsidRPr="009C1768">
        <w:t xml:space="preserve"> to fit within a square of 200mm x 200mm,</w:t>
      </w:r>
    </w:p>
    <w:p w14:paraId="33A446AE" w14:textId="77777777" w:rsidR="00255C70" w:rsidRPr="009C1768" w:rsidRDefault="00000000">
      <w:pPr>
        <w:pStyle w:val="ListParagraph"/>
        <w:numPr>
          <w:ilvl w:val="0"/>
          <w:numId w:val="57"/>
        </w:numPr>
      </w:pPr>
      <w:r w:rsidRPr="009C1768">
        <w:lastRenderedPageBreak/>
        <w:t>The markings are to be in one colour only,</w:t>
      </w:r>
    </w:p>
    <w:p w14:paraId="40384ED6" w14:textId="77777777" w:rsidR="00255C70" w:rsidRPr="009C1768" w:rsidRDefault="00000000">
      <w:pPr>
        <w:pStyle w:val="ListParagraph"/>
        <w:numPr>
          <w:ilvl w:val="0"/>
          <w:numId w:val="57"/>
        </w:numPr>
      </w:pPr>
      <w:r w:rsidRPr="009C1768">
        <w:t>The markings are to be located on the backs of signs,</w:t>
      </w:r>
    </w:p>
    <w:p w14:paraId="4B354879" w14:textId="77777777" w:rsidR="00255C70" w:rsidRPr="009C1768" w:rsidRDefault="00000000">
      <w:pPr>
        <w:pStyle w:val="ListParagraph"/>
        <w:numPr>
          <w:ilvl w:val="0"/>
          <w:numId w:val="57"/>
        </w:numPr>
      </w:pPr>
      <w:r w:rsidRPr="009C1768">
        <w:t xml:space="preserve">The markings are to </w:t>
      </w:r>
      <w:proofErr w:type="gramStart"/>
      <w:r w:rsidRPr="009C1768">
        <w:t>be located in</w:t>
      </w:r>
      <w:proofErr w:type="gramEnd"/>
      <w:r w:rsidRPr="009C1768">
        <w:t xml:space="preserve"> unobtrusive locations on devices and should not be visible to motorists, and</w:t>
      </w:r>
    </w:p>
    <w:p w14:paraId="562A36E7" w14:textId="77777777" w:rsidR="00255C70" w:rsidRPr="009C1768" w:rsidRDefault="00000000">
      <w:pPr>
        <w:pStyle w:val="ListParagraph"/>
        <w:numPr>
          <w:ilvl w:val="0"/>
          <w:numId w:val="57"/>
        </w:numPr>
      </w:pPr>
      <w:r w:rsidRPr="009C1768">
        <w:t xml:space="preserve">Only one marking per sign or device is </w:t>
      </w:r>
      <w:r w:rsidRPr="00435979">
        <w:t>permitted.</w:t>
      </w:r>
    </w:p>
    <w:p w14:paraId="2C8919CE" w14:textId="77777777" w:rsidR="00255C70" w:rsidRPr="009C1768" w:rsidRDefault="00000000" w:rsidP="00255C70">
      <w:pPr>
        <w:spacing w:after="0"/>
      </w:pPr>
      <w:r w:rsidRPr="009C1768">
        <w:t>These limitations on ownership markings apply to, but are not limited to, the following temporary traffic control devices:</w:t>
      </w:r>
    </w:p>
    <w:p w14:paraId="22AFBE2B" w14:textId="77777777" w:rsidR="00255C70" w:rsidRPr="009C1768" w:rsidRDefault="00000000">
      <w:pPr>
        <w:pStyle w:val="ListParagraph"/>
        <w:numPr>
          <w:ilvl w:val="0"/>
          <w:numId w:val="58"/>
        </w:numPr>
      </w:pPr>
      <w:r w:rsidRPr="009C1768">
        <w:t>Signs,</w:t>
      </w:r>
    </w:p>
    <w:p w14:paraId="4B1F324A" w14:textId="77777777" w:rsidR="00255C70" w:rsidRPr="009C1768" w:rsidRDefault="00000000">
      <w:pPr>
        <w:pStyle w:val="ListParagraph"/>
        <w:numPr>
          <w:ilvl w:val="0"/>
          <w:numId w:val="58"/>
        </w:numPr>
      </w:pPr>
      <w:r w:rsidRPr="009C1768">
        <w:t>Bollards,</w:t>
      </w:r>
    </w:p>
    <w:p w14:paraId="06D92358" w14:textId="77777777" w:rsidR="00255C70" w:rsidRPr="009C1768" w:rsidRDefault="00000000">
      <w:pPr>
        <w:pStyle w:val="ListParagraph"/>
        <w:numPr>
          <w:ilvl w:val="0"/>
          <w:numId w:val="58"/>
        </w:numPr>
      </w:pPr>
      <w:r w:rsidRPr="009C1768">
        <w:t>Cones,</w:t>
      </w:r>
    </w:p>
    <w:p w14:paraId="532D8E01" w14:textId="77777777" w:rsidR="00255C70" w:rsidRPr="009C1768" w:rsidRDefault="00000000">
      <w:pPr>
        <w:pStyle w:val="ListParagraph"/>
        <w:numPr>
          <w:ilvl w:val="0"/>
          <w:numId w:val="58"/>
        </w:numPr>
      </w:pPr>
      <w:r w:rsidRPr="009C1768">
        <w:t>Portable traffic signals,</w:t>
      </w:r>
    </w:p>
    <w:p w14:paraId="15ADAE8F" w14:textId="77777777" w:rsidR="00255C70" w:rsidRPr="009C1768" w:rsidRDefault="00000000">
      <w:pPr>
        <w:pStyle w:val="ListParagraph"/>
        <w:numPr>
          <w:ilvl w:val="0"/>
          <w:numId w:val="58"/>
        </w:numPr>
      </w:pPr>
      <w:r w:rsidRPr="009C1768">
        <w:t>Temporary traffic signals,</w:t>
      </w:r>
    </w:p>
    <w:p w14:paraId="430E5088" w14:textId="77777777" w:rsidR="00255C70" w:rsidRPr="009C1768" w:rsidRDefault="00000000">
      <w:pPr>
        <w:pStyle w:val="ListParagraph"/>
        <w:numPr>
          <w:ilvl w:val="0"/>
          <w:numId w:val="58"/>
        </w:numPr>
      </w:pPr>
      <w:r w:rsidRPr="009C1768">
        <w:t>Vehicle mounted signs,</w:t>
      </w:r>
    </w:p>
    <w:p w14:paraId="17344E2C" w14:textId="77777777" w:rsidR="00255C70" w:rsidRPr="009C1768" w:rsidRDefault="00000000">
      <w:pPr>
        <w:pStyle w:val="ListParagraph"/>
        <w:numPr>
          <w:ilvl w:val="0"/>
          <w:numId w:val="58"/>
        </w:numPr>
      </w:pPr>
      <w:r w:rsidRPr="009C1768">
        <w:t>Vehicle mounted flashing arrow signs,</w:t>
      </w:r>
    </w:p>
    <w:p w14:paraId="4CA79C84" w14:textId="77777777" w:rsidR="00255C70" w:rsidRPr="009C1768" w:rsidRDefault="00000000">
      <w:pPr>
        <w:pStyle w:val="ListParagraph"/>
        <w:numPr>
          <w:ilvl w:val="0"/>
          <w:numId w:val="58"/>
        </w:numPr>
      </w:pPr>
      <w:r w:rsidRPr="009C1768">
        <w:t>Variable message signs, and</w:t>
      </w:r>
    </w:p>
    <w:p w14:paraId="552C4613" w14:textId="77777777" w:rsidR="00255C70" w:rsidRPr="009C1768" w:rsidRDefault="00000000">
      <w:pPr>
        <w:pStyle w:val="ListParagraph"/>
        <w:numPr>
          <w:ilvl w:val="0"/>
          <w:numId w:val="58"/>
        </w:numPr>
      </w:pPr>
      <w:r w:rsidRPr="009C1768">
        <w:t>Any other temporary signs and devices not listed above.</w:t>
      </w:r>
    </w:p>
    <w:p w14:paraId="1E8923BE" w14:textId="77777777" w:rsidR="00255C70" w:rsidRPr="009C1768" w:rsidRDefault="00000000" w:rsidP="00255C70">
      <w:r w:rsidRPr="009C1768">
        <w:t xml:space="preserve">Signs and devices with non-compliant ownership markings, or with advertising markings, must be removed from site and be replaced with compliant signage at no cost to the </w:t>
      </w:r>
      <w:proofErr w:type="gramStart"/>
      <w:r w:rsidRPr="009C1768">
        <w:t>Principal</w:t>
      </w:r>
      <w:proofErr w:type="gramEnd"/>
      <w:r w:rsidRPr="009C1768">
        <w:t>.</w:t>
      </w:r>
    </w:p>
    <w:p w14:paraId="0E2CE587" w14:textId="77777777" w:rsidR="00255C70" w:rsidRPr="009C1768" w:rsidRDefault="00000000" w:rsidP="00255C70">
      <w:pPr>
        <w:pStyle w:val="Heading3"/>
      </w:pPr>
      <w:r w:rsidRPr="009C1768">
        <w:t>Temporary road furniture</w:t>
      </w:r>
    </w:p>
    <w:p w14:paraId="6B6E13AD" w14:textId="77777777" w:rsidR="00255C70" w:rsidRPr="009C1768" w:rsidRDefault="00000000" w:rsidP="00255C70">
      <w:r w:rsidRPr="009C1768">
        <w:t>Provide and maintain temporary road furniture required for the works. Temporary road furniture is signage and devices which are additional to the signs and devices required for temporary traffic control detailed in AS 1742.3 and in AGTTM Part 3.</w:t>
      </w:r>
    </w:p>
    <w:p w14:paraId="78F5D76B" w14:textId="77777777" w:rsidR="00255C70" w:rsidRPr="009C1768" w:rsidRDefault="00000000" w:rsidP="00255C70">
      <w:r w:rsidRPr="009C1768">
        <w:t>Remove temporary road furniture as required, at the completion of the works. Remove redundant pavement marking as required, or at the completion of the works</w:t>
      </w:r>
    </w:p>
    <w:p w14:paraId="0A562294" w14:textId="77777777" w:rsidR="00255C70" w:rsidRPr="009C1768" w:rsidRDefault="00000000" w:rsidP="00255C70">
      <w:r w:rsidRPr="009C1768">
        <w:t>Refer to the Removal of Pavement Markings clause in PAVEMENT MARKING.</w:t>
      </w:r>
    </w:p>
    <w:p w14:paraId="2579413D" w14:textId="77777777" w:rsidR="00255C70" w:rsidRPr="009C1768" w:rsidRDefault="00000000" w:rsidP="00255C70">
      <w:r w:rsidRPr="009C1768">
        <w:t xml:space="preserve">Refer to the Department’s Removal of Line Marking Policy at </w:t>
      </w:r>
      <w:hyperlink r:id="rId51" w:history="1">
        <w:r w:rsidR="00255C70" w:rsidRPr="00A03A2B">
          <w:rPr>
            <w:color w:val="0070C0"/>
            <w:u w:val="single"/>
          </w:rPr>
          <w:t>https://dipl.nt.gov.au/policies</w:t>
        </w:r>
      </w:hyperlink>
      <w:r>
        <w:t xml:space="preserve"> </w:t>
      </w:r>
      <w:r w:rsidRPr="009C1768">
        <w:t>.</w:t>
      </w:r>
    </w:p>
    <w:p w14:paraId="37C880DA" w14:textId="77777777" w:rsidR="00255C70" w:rsidRPr="009C1768" w:rsidRDefault="00000000" w:rsidP="00255C70">
      <w:pPr>
        <w:pStyle w:val="Heading3"/>
      </w:pPr>
      <w:r w:rsidRPr="009C1768">
        <w:t>Clean up of tracked materials</w:t>
      </w:r>
    </w:p>
    <w:p w14:paraId="2203EDCF" w14:textId="77777777" w:rsidR="00255C70" w:rsidRPr="009C1768" w:rsidRDefault="00000000" w:rsidP="00255C70">
      <w:r w:rsidRPr="009C1768">
        <w:t>Implement and manage controls to ensure no materials are tracked onto the travelled path. Remove tracked materials such as dirt, mud, and other detritus, from the travelled path safely and immediately.</w:t>
      </w:r>
    </w:p>
    <w:p w14:paraId="0BC6E409" w14:textId="77777777" w:rsidR="00255C70" w:rsidRPr="009C1768" w:rsidRDefault="00000000" w:rsidP="00255C70">
      <w:r w:rsidRPr="009C1768">
        <w:t xml:space="preserve">Failure to comply with this requirement will render the Contractor liable to pay the costs incurred by the </w:t>
      </w:r>
      <w:proofErr w:type="gramStart"/>
      <w:r w:rsidRPr="009C1768">
        <w:t>Principal</w:t>
      </w:r>
      <w:proofErr w:type="gramEnd"/>
      <w:r w:rsidRPr="009C1768">
        <w:t xml:space="preserve"> to procure any alternate means of having the tracked materials removed.</w:t>
      </w:r>
    </w:p>
    <w:p w14:paraId="6826EBD5" w14:textId="77777777" w:rsidR="00255C70" w:rsidRPr="009C1768" w:rsidRDefault="00000000" w:rsidP="00255C70">
      <w:r w:rsidRPr="009C1768">
        <w:t>Refer to the Standard Specification for Environmental Management.</w:t>
      </w:r>
    </w:p>
    <w:p w14:paraId="38323DEB" w14:textId="77777777" w:rsidR="00255C70" w:rsidRPr="009C1768" w:rsidRDefault="00000000" w:rsidP="00255C70">
      <w:pPr>
        <w:pStyle w:val="Heading2"/>
      </w:pPr>
      <w:r>
        <w:t>S</w:t>
      </w:r>
      <w:r w:rsidRPr="009C1768">
        <w:t>tandards and publications</w:t>
      </w:r>
    </w:p>
    <w:p w14:paraId="7A7E3DA7" w14:textId="77777777" w:rsidR="00255C70" w:rsidRPr="009C1768" w:rsidRDefault="00000000" w:rsidP="00255C70">
      <w:r w:rsidRPr="009C1768">
        <w:t>Conform to the following Standards and Publications unless specified otherwise:</w:t>
      </w:r>
    </w:p>
    <w:tbl>
      <w:tblPr>
        <w:tblStyle w:val="TableGrid"/>
        <w:tblW w:w="0" w:type="auto"/>
        <w:tblLook w:val="0620" w:firstRow="1" w:lastRow="0" w:firstColumn="0" w:lastColumn="0" w:noHBand="1" w:noVBand="1"/>
      </w:tblPr>
      <w:tblGrid>
        <w:gridCol w:w="2544"/>
        <w:gridCol w:w="7758"/>
      </w:tblGrid>
      <w:tr w:rsidR="009838DF" w14:paraId="00DB263F" w14:textId="77777777" w:rsidTr="00CC1A8D">
        <w:trPr>
          <w:cnfStyle w:val="100000000000" w:firstRow="1" w:lastRow="0" w:firstColumn="0" w:lastColumn="0" w:oddVBand="0" w:evenVBand="0" w:oddHBand="0" w:evenHBand="0" w:firstRowFirstColumn="0" w:firstRowLastColumn="0" w:lastRowFirstColumn="0" w:lastRowLastColumn="0"/>
        </w:trPr>
        <w:tc>
          <w:tcPr>
            <w:tcW w:w="10302" w:type="dxa"/>
            <w:gridSpan w:val="2"/>
          </w:tcPr>
          <w:p w14:paraId="58103557" w14:textId="77777777" w:rsidR="0079269F" w:rsidRPr="0079269F" w:rsidRDefault="00000000" w:rsidP="00716291">
            <w:pPr>
              <w:spacing w:after="60"/>
              <w:rPr>
                <w:b w:val="0"/>
                <w:bCs/>
              </w:rPr>
            </w:pPr>
            <w:r w:rsidRPr="0079269F">
              <w:rPr>
                <w:bCs/>
              </w:rPr>
              <w:t>Table - Australian Standards – Provision for Traffic</w:t>
            </w:r>
          </w:p>
        </w:tc>
      </w:tr>
      <w:tr w:rsidR="009838DF" w14:paraId="0D7441C3" w14:textId="77777777" w:rsidTr="00CC1A8D">
        <w:tc>
          <w:tcPr>
            <w:tcW w:w="10302" w:type="dxa"/>
            <w:gridSpan w:val="2"/>
          </w:tcPr>
          <w:p w14:paraId="7256F7FB" w14:textId="77777777" w:rsidR="0079269F" w:rsidRPr="009C1768" w:rsidRDefault="00000000" w:rsidP="00716291">
            <w:pPr>
              <w:spacing w:after="60"/>
            </w:pPr>
            <w:r w:rsidRPr="00570061">
              <w:t>Use Standards, and their amendments, and their supplements, current as at the date for the close of tenders, except where different editions, and amendments, and supplements, are required by statutory authorities, including, but not limited to, NATA and the National Construction Code including the Building Code of Australia.</w:t>
            </w:r>
          </w:p>
        </w:tc>
      </w:tr>
      <w:tr w:rsidR="009838DF" w14:paraId="5CB4CD5A" w14:textId="77777777" w:rsidTr="0079269F">
        <w:tc>
          <w:tcPr>
            <w:tcW w:w="2544" w:type="dxa"/>
          </w:tcPr>
          <w:p w14:paraId="400B924F" w14:textId="77777777" w:rsidR="00255C70" w:rsidRPr="0079269F" w:rsidRDefault="00000000" w:rsidP="00716291">
            <w:pPr>
              <w:spacing w:after="60"/>
              <w:rPr>
                <w:b/>
                <w:bCs/>
              </w:rPr>
            </w:pPr>
            <w:r w:rsidRPr="0079269F">
              <w:rPr>
                <w:b/>
                <w:bCs/>
              </w:rPr>
              <w:t>Designation</w:t>
            </w:r>
          </w:p>
        </w:tc>
        <w:tc>
          <w:tcPr>
            <w:tcW w:w="7758" w:type="dxa"/>
          </w:tcPr>
          <w:p w14:paraId="16F8AA95" w14:textId="77777777" w:rsidR="00255C70" w:rsidRPr="0079269F" w:rsidRDefault="00000000" w:rsidP="00716291">
            <w:pPr>
              <w:spacing w:after="60"/>
              <w:rPr>
                <w:b/>
                <w:bCs/>
              </w:rPr>
            </w:pPr>
            <w:r w:rsidRPr="0079269F">
              <w:rPr>
                <w:b/>
                <w:bCs/>
              </w:rPr>
              <w:t>Title</w:t>
            </w:r>
          </w:p>
        </w:tc>
      </w:tr>
      <w:tr w:rsidR="009838DF" w14:paraId="76DEEDC3" w14:textId="77777777" w:rsidTr="0079269F">
        <w:tc>
          <w:tcPr>
            <w:tcW w:w="2544" w:type="dxa"/>
          </w:tcPr>
          <w:p w14:paraId="1F36CA84" w14:textId="77777777" w:rsidR="00255C70" w:rsidRPr="009C1768" w:rsidRDefault="00000000" w:rsidP="00716291">
            <w:pPr>
              <w:spacing w:before="60" w:after="60"/>
            </w:pPr>
            <w:r w:rsidRPr="009C1768">
              <w:lastRenderedPageBreak/>
              <w:t>AS 1742 (Series)</w:t>
            </w:r>
          </w:p>
        </w:tc>
        <w:tc>
          <w:tcPr>
            <w:tcW w:w="7758" w:type="dxa"/>
          </w:tcPr>
          <w:p w14:paraId="1403F51C" w14:textId="77777777" w:rsidR="00255C70" w:rsidRPr="009C1768" w:rsidRDefault="00000000" w:rsidP="00716291">
            <w:pPr>
              <w:spacing w:before="60" w:after="60"/>
            </w:pPr>
            <w:r w:rsidRPr="009C1768">
              <w:t>Manual of uniform traffic control devices</w:t>
            </w:r>
          </w:p>
        </w:tc>
      </w:tr>
      <w:tr w:rsidR="009838DF" w14:paraId="68E00FF9" w14:textId="77777777" w:rsidTr="0079269F">
        <w:tc>
          <w:tcPr>
            <w:tcW w:w="2544" w:type="dxa"/>
          </w:tcPr>
          <w:p w14:paraId="615453B0" w14:textId="77777777" w:rsidR="00255C70" w:rsidRPr="009C1768" w:rsidRDefault="00000000" w:rsidP="00716291">
            <w:pPr>
              <w:spacing w:before="60" w:after="60"/>
            </w:pPr>
            <w:r w:rsidRPr="009C1768">
              <w:t>AS 1742.2</w:t>
            </w:r>
          </w:p>
        </w:tc>
        <w:tc>
          <w:tcPr>
            <w:tcW w:w="7758" w:type="dxa"/>
          </w:tcPr>
          <w:p w14:paraId="7B1B7EE5" w14:textId="77777777" w:rsidR="00255C70" w:rsidRPr="009C1768" w:rsidRDefault="00000000" w:rsidP="00716291">
            <w:pPr>
              <w:spacing w:before="60" w:after="60"/>
            </w:pPr>
            <w:r w:rsidRPr="009C1768">
              <w:t>Traffic control devices for general use</w:t>
            </w:r>
          </w:p>
        </w:tc>
      </w:tr>
      <w:tr w:rsidR="009838DF" w14:paraId="329094A6" w14:textId="77777777" w:rsidTr="0079269F">
        <w:tc>
          <w:tcPr>
            <w:tcW w:w="2544" w:type="dxa"/>
          </w:tcPr>
          <w:p w14:paraId="76D1BC2A" w14:textId="77777777" w:rsidR="00255C70" w:rsidRPr="009C1768" w:rsidRDefault="00000000" w:rsidP="00716291">
            <w:pPr>
              <w:spacing w:before="60" w:after="60"/>
            </w:pPr>
            <w:r w:rsidRPr="009C1768">
              <w:t>AS 1742.3</w:t>
            </w:r>
          </w:p>
        </w:tc>
        <w:tc>
          <w:tcPr>
            <w:tcW w:w="7758" w:type="dxa"/>
          </w:tcPr>
          <w:p w14:paraId="672C88FF" w14:textId="77777777" w:rsidR="00255C70" w:rsidRPr="009C1768" w:rsidRDefault="00000000" w:rsidP="00716291">
            <w:pPr>
              <w:spacing w:before="60" w:after="60"/>
            </w:pPr>
            <w:r w:rsidRPr="009C1768">
              <w:t>Traffic control devices for works on roads</w:t>
            </w:r>
          </w:p>
        </w:tc>
      </w:tr>
      <w:tr w:rsidR="009838DF" w14:paraId="0DC2B24D" w14:textId="77777777" w:rsidTr="0079269F">
        <w:tc>
          <w:tcPr>
            <w:tcW w:w="2544" w:type="dxa"/>
          </w:tcPr>
          <w:p w14:paraId="6FA3815D" w14:textId="77777777" w:rsidR="00255C70" w:rsidRPr="009C1768" w:rsidRDefault="00000000" w:rsidP="00716291">
            <w:pPr>
              <w:spacing w:before="60" w:after="60"/>
            </w:pPr>
            <w:r w:rsidRPr="009C1768">
              <w:t>AS 1742.9</w:t>
            </w:r>
          </w:p>
        </w:tc>
        <w:tc>
          <w:tcPr>
            <w:tcW w:w="7758" w:type="dxa"/>
          </w:tcPr>
          <w:p w14:paraId="6EA6BD8D" w14:textId="77777777" w:rsidR="00255C70" w:rsidRPr="009C1768" w:rsidRDefault="00000000" w:rsidP="00716291">
            <w:pPr>
              <w:spacing w:before="60" w:after="60"/>
            </w:pPr>
            <w:r w:rsidRPr="009C1768">
              <w:t>Bicycle facilities</w:t>
            </w:r>
          </w:p>
        </w:tc>
      </w:tr>
      <w:tr w:rsidR="009838DF" w14:paraId="0540E056" w14:textId="77777777" w:rsidTr="0079269F">
        <w:tc>
          <w:tcPr>
            <w:tcW w:w="2544" w:type="dxa"/>
          </w:tcPr>
          <w:p w14:paraId="013EF2FE" w14:textId="77777777" w:rsidR="00255C70" w:rsidRPr="009C1768" w:rsidRDefault="00000000" w:rsidP="00716291">
            <w:pPr>
              <w:spacing w:before="60" w:after="60"/>
            </w:pPr>
            <w:r w:rsidRPr="009C1768">
              <w:t>AS 1742.10</w:t>
            </w:r>
          </w:p>
        </w:tc>
        <w:tc>
          <w:tcPr>
            <w:tcW w:w="7758" w:type="dxa"/>
          </w:tcPr>
          <w:p w14:paraId="66FCA488" w14:textId="77777777" w:rsidR="00255C70" w:rsidRPr="009C1768" w:rsidRDefault="00000000" w:rsidP="00716291">
            <w:pPr>
              <w:spacing w:before="60" w:after="60"/>
            </w:pPr>
            <w:r w:rsidRPr="009C1768">
              <w:t>Pedestrian control and protection</w:t>
            </w:r>
          </w:p>
        </w:tc>
      </w:tr>
      <w:tr w:rsidR="009838DF" w14:paraId="2F543756" w14:textId="77777777" w:rsidTr="0079269F">
        <w:tc>
          <w:tcPr>
            <w:tcW w:w="2544" w:type="dxa"/>
          </w:tcPr>
          <w:p w14:paraId="24EAE38A" w14:textId="77777777" w:rsidR="00255C70" w:rsidRPr="009C1768" w:rsidRDefault="00000000" w:rsidP="00716291">
            <w:pPr>
              <w:spacing w:before="60" w:after="60"/>
            </w:pPr>
            <w:r w:rsidRPr="009C1768">
              <w:t>AS 1906</w:t>
            </w:r>
            <w:r>
              <w:t xml:space="preserve"> (series)</w:t>
            </w:r>
          </w:p>
        </w:tc>
        <w:tc>
          <w:tcPr>
            <w:tcW w:w="7758" w:type="dxa"/>
          </w:tcPr>
          <w:p w14:paraId="6227E39F" w14:textId="77777777" w:rsidR="00255C70" w:rsidRPr="009C1768" w:rsidRDefault="00000000" w:rsidP="00716291">
            <w:pPr>
              <w:spacing w:before="60" w:after="60"/>
            </w:pPr>
            <w:r>
              <w:t>Retroreflective materials and devices for road traffic control purposes</w:t>
            </w:r>
          </w:p>
        </w:tc>
      </w:tr>
      <w:tr w:rsidR="009838DF" w14:paraId="1ADE954D" w14:textId="77777777" w:rsidTr="0079269F">
        <w:tc>
          <w:tcPr>
            <w:tcW w:w="2544" w:type="dxa"/>
          </w:tcPr>
          <w:p w14:paraId="4CDB9949" w14:textId="77777777" w:rsidR="00255C70" w:rsidRPr="009C1768" w:rsidRDefault="00000000" w:rsidP="00716291">
            <w:pPr>
              <w:spacing w:before="60" w:after="60"/>
            </w:pPr>
            <w:r w:rsidRPr="009C1768">
              <w:t>AS 1906.1</w:t>
            </w:r>
          </w:p>
        </w:tc>
        <w:tc>
          <w:tcPr>
            <w:tcW w:w="7758" w:type="dxa"/>
          </w:tcPr>
          <w:p w14:paraId="1F946475" w14:textId="77777777" w:rsidR="00255C70" w:rsidRPr="009C1768" w:rsidRDefault="00000000" w:rsidP="00716291">
            <w:pPr>
              <w:spacing w:before="60" w:after="60"/>
            </w:pPr>
            <w:r>
              <w:t>Retroreflective devices</w:t>
            </w:r>
          </w:p>
        </w:tc>
      </w:tr>
      <w:tr w:rsidR="009838DF" w14:paraId="170D61E7" w14:textId="77777777" w:rsidTr="0079269F">
        <w:tc>
          <w:tcPr>
            <w:tcW w:w="2544" w:type="dxa"/>
          </w:tcPr>
          <w:p w14:paraId="681278AC" w14:textId="77777777" w:rsidR="00255C70" w:rsidRPr="009C1768" w:rsidRDefault="00000000" w:rsidP="00716291">
            <w:pPr>
              <w:spacing w:before="60" w:after="60"/>
            </w:pPr>
            <w:r>
              <w:t>AS/NZS 3845 (series)</w:t>
            </w:r>
          </w:p>
        </w:tc>
        <w:tc>
          <w:tcPr>
            <w:tcW w:w="7758" w:type="dxa"/>
          </w:tcPr>
          <w:p w14:paraId="27AC4630" w14:textId="77777777" w:rsidR="00255C70" w:rsidRPr="009C1768" w:rsidRDefault="00000000" w:rsidP="00716291">
            <w:pPr>
              <w:spacing w:before="60" w:after="60"/>
            </w:pPr>
            <w:r>
              <w:t>Road safety barrier systems and devices</w:t>
            </w:r>
          </w:p>
        </w:tc>
      </w:tr>
      <w:tr w:rsidR="009838DF" w14:paraId="14B352CD" w14:textId="77777777" w:rsidTr="0079269F">
        <w:tc>
          <w:tcPr>
            <w:tcW w:w="2544" w:type="dxa"/>
          </w:tcPr>
          <w:p w14:paraId="777192D0" w14:textId="77777777" w:rsidR="00255C70" w:rsidRPr="009C1768" w:rsidRDefault="00000000" w:rsidP="00716291">
            <w:pPr>
              <w:spacing w:before="60" w:after="60"/>
            </w:pPr>
            <w:r w:rsidRPr="009C1768">
              <w:t>AS/NZS 3845.1</w:t>
            </w:r>
          </w:p>
        </w:tc>
        <w:tc>
          <w:tcPr>
            <w:tcW w:w="7758" w:type="dxa"/>
          </w:tcPr>
          <w:p w14:paraId="5B1A22BB" w14:textId="77777777" w:rsidR="00255C70" w:rsidRPr="009C1768" w:rsidRDefault="00000000" w:rsidP="00716291">
            <w:pPr>
              <w:spacing w:before="60" w:after="60"/>
            </w:pPr>
            <w:r w:rsidRPr="009C1768">
              <w:t>Road safety barrier systems</w:t>
            </w:r>
          </w:p>
        </w:tc>
      </w:tr>
      <w:tr w:rsidR="009838DF" w14:paraId="7692B030" w14:textId="77777777" w:rsidTr="0079269F">
        <w:tc>
          <w:tcPr>
            <w:tcW w:w="2544" w:type="dxa"/>
          </w:tcPr>
          <w:p w14:paraId="3E7C4768" w14:textId="77777777" w:rsidR="00255C70" w:rsidRPr="009C1768" w:rsidRDefault="00000000" w:rsidP="00716291">
            <w:pPr>
              <w:spacing w:before="60" w:after="60"/>
            </w:pPr>
            <w:r w:rsidRPr="009C1768">
              <w:t>AS/NZS 3845.2</w:t>
            </w:r>
          </w:p>
        </w:tc>
        <w:tc>
          <w:tcPr>
            <w:tcW w:w="7758" w:type="dxa"/>
          </w:tcPr>
          <w:p w14:paraId="40CC3ED1" w14:textId="77777777" w:rsidR="00255C70" w:rsidRPr="009C1768" w:rsidRDefault="00000000" w:rsidP="00716291">
            <w:pPr>
              <w:spacing w:before="60" w:after="60"/>
            </w:pPr>
            <w:r w:rsidRPr="009C1768">
              <w:t>Road safety devices</w:t>
            </w:r>
          </w:p>
        </w:tc>
      </w:tr>
      <w:tr w:rsidR="009838DF" w14:paraId="3138201E" w14:textId="77777777" w:rsidTr="0079269F">
        <w:tc>
          <w:tcPr>
            <w:tcW w:w="2544" w:type="dxa"/>
          </w:tcPr>
          <w:p w14:paraId="747E2097" w14:textId="77777777" w:rsidR="00255C70" w:rsidRPr="009C1768" w:rsidRDefault="00000000" w:rsidP="00716291">
            <w:pPr>
              <w:spacing w:before="60" w:after="60"/>
            </w:pPr>
            <w:r w:rsidRPr="009C1768">
              <w:t>AS 4191</w:t>
            </w:r>
          </w:p>
        </w:tc>
        <w:tc>
          <w:tcPr>
            <w:tcW w:w="7758" w:type="dxa"/>
          </w:tcPr>
          <w:p w14:paraId="25B52423" w14:textId="77777777" w:rsidR="00255C70" w:rsidRPr="009C1768" w:rsidRDefault="00000000" w:rsidP="00716291">
            <w:pPr>
              <w:spacing w:before="60" w:after="60"/>
            </w:pPr>
            <w:r w:rsidRPr="009C1768">
              <w:t>Portable traffic signals</w:t>
            </w:r>
          </w:p>
        </w:tc>
      </w:tr>
      <w:tr w:rsidR="009838DF" w14:paraId="6CA308B6" w14:textId="77777777" w:rsidTr="0079269F">
        <w:tc>
          <w:tcPr>
            <w:tcW w:w="2544" w:type="dxa"/>
          </w:tcPr>
          <w:p w14:paraId="5134EABA" w14:textId="77777777" w:rsidR="00255C70" w:rsidRPr="009C1768" w:rsidRDefault="00000000" w:rsidP="00716291">
            <w:pPr>
              <w:spacing w:before="60" w:after="60"/>
            </w:pPr>
            <w:r w:rsidRPr="002D55D8">
              <w:t>AS 4852</w:t>
            </w:r>
            <w:r>
              <w:t xml:space="preserve"> (series)</w:t>
            </w:r>
          </w:p>
        </w:tc>
        <w:tc>
          <w:tcPr>
            <w:tcW w:w="7758" w:type="dxa"/>
          </w:tcPr>
          <w:p w14:paraId="761DB483" w14:textId="77777777" w:rsidR="00255C70" w:rsidRPr="009C1768" w:rsidRDefault="00000000" w:rsidP="00716291">
            <w:pPr>
              <w:spacing w:before="60" w:after="60"/>
            </w:pPr>
            <w:r w:rsidRPr="002D55D8">
              <w:t>Variable message signs</w:t>
            </w:r>
          </w:p>
        </w:tc>
      </w:tr>
      <w:tr w:rsidR="009838DF" w14:paraId="7963DC1F" w14:textId="77777777" w:rsidTr="0079269F">
        <w:tc>
          <w:tcPr>
            <w:tcW w:w="2544" w:type="dxa"/>
          </w:tcPr>
          <w:p w14:paraId="45922986" w14:textId="77777777" w:rsidR="00255C70" w:rsidRPr="009C1768" w:rsidRDefault="00000000" w:rsidP="00716291">
            <w:pPr>
              <w:spacing w:before="60" w:after="60"/>
            </w:pPr>
            <w:r w:rsidRPr="009C1768">
              <w:t>AS 4852.2</w:t>
            </w:r>
          </w:p>
        </w:tc>
        <w:tc>
          <w:tcPr>
            <w:tcW w:w="7758" w:type="dxa"/>
          </w:tcPr>
          <w:p w14:paraId="134FD9D1" w14:textId="77777777" w:rsidR="00255C70" w:rsidRPr="009C1768" w:rsidRDefault="00000000" w:rsidP="00716291">
            <w:pPr>
              <w:spacing w:before="60" w:after="60"/>
            </w:pPr>
            <w:r w:rsidRPr="009C1768">
              <w:t xml:space="preserve"> - Portable signs</w:t>
            </w:r>
          </w:p>
        </w:tc>
      </w:tr>
      <w:tr w:rsidR="009838DF" w14:paraId="5A840C25" w14:textId="77777777" w:rsidTr="0079269F">
        <w:tc>
          <w:tcPr>
            <w:tcW w:w="2544" w:type="dxa"/>
          </w:tcPr>
          <w:p w14:paraId="0700901E" w14:textId="77777777" w:rsidR="00255C70" w:rsidRPr="009C1768" w:rsidRDefault="00000000" w:rsidP="00716291">
            <w:pPr>
              <w:spacing w:before="60" w:after="60"/>
            </w:pPr>
            <w:r w:rsidRPr="009C1768">
              <w:t>AS ISO 9533</w:t>
            </w:r>
          </w:p>
        </w:tc>
        <w:tc>
          <w:tcPr>
            <w:tcW w:w="7758" w:type="dxa"/>
          </w:tcPr>
          <w:p w14:paraId="3BA5964E" w14:textId="77777777" w:rsidR="00255C70" w:rsidRPr="009C1768" w:rsidRDefault="00000000" w:rsidP="00716291">
            <w:pPr>
              <w:spacing w:before="60" w:after="60"/>
            </w:pPr>
            <w:r w:rsidRPr="009C1768">
              <w:t>Earth-moving machinery - Machine-mounted audible travel alarms and forward horns - Test methods and performance criteria</w:t>
            </w:r>
          </w:p>
        </w:tc>
      </w:tr>
      <w:tr w:rsidR="009838DF" w14:paraId="4908273A" w14:textId="77777777" w:rsidTr="0079269F">
        <w:tc>
          <w:tcPr>
            <w:tcW w:w="2544" w:type="dxa"/>
          </w:tcPr>
          <w:p w14:paraId="16D2D12B" w14:textId="77777777" w:rsidR="00255C70" w:rsidRPr="009C1768" w:rsidRDefault="00000000" w:rsidP="00716291">
            <w:pPr>
              <w:spacing w:before="60" w:after="60"/>
            </w:pPr>
            <w:r w:rsidRPr="009C1768">
              <w:t>AS ISO 31000</w:t>
            </w:r>
          </w:p>
        </w:tc>
        <w:tc>
          <w:tcPr>
            <w:tcW w:w="7758" w:type="dxa"/>
          </w:tcPr>
          <w:p w14:paraId="30AF1D6A" w14:textId="77777777" w:rsidR="00255C70" w:rsidRPr="009C1768" w:rsidRDefault="00000000" w:rsidP="00716291">
            <w:pPr>
              <w:spacing w:before="60" w:after="60"/>
            </w:pPr>
            <w:r w:rsidRPr="009C1768">
              <w:t>Risk management</w:t>
            </w:r>
          </w:p>
        </w:tc>
      </w:tr>
    </w:tbl>
    <w:p w14:paraId="58D5ACFE" w14:textId="77777777" w:rsidR="00255C70" w:rsidRDefault="00255C70" w:rsidP="0079269F"/>
    <w:tbl>
      <w:tblPr>
        <w:tblStyle w:val="TableGrid"/>
        <w:tblW w:w="0" w:type="auto"/>
        <w:tblLook w:val="0620" w:firstRow="1" w:lastRow="0" w:firstColumn="0" w:lastColumn="0" w:noHBand="1" w:noVBand="1"/>
      </w:tblPr>
      <w:tblGrid>
        <w:gridCol w:w="2544"/>
        <w:gridCol w:w="7758"/>
      </w:tblGrid>
      <w:tr w:rsidR="009838DF" w14:paraId="60092CD3" w14:textId="77777777" w:rsidTr="00A14888">
        <w:trPr>
          <w:cnfStyle w:val="100000000000" w:firstRow="1" w:lastRow="0" w:firstColumn="0" w:lastColumn="0" w:oddVBand="0" w:evenVBand="0" w:oddHBand="0" w:evenHBand="0" w:firstRowFirstColumn="0" w:firstRowLastColumn="0" w:lastRowFirstColumn="0" w:lastRowLastColumn="0"/>
        </w:trPr>
        <w:tc>
          <w:tcPr>
            <w:tcW w:w="10302" w:type="dxa"/>
            <w:gridSpan w:val="2"/>
          </w:tcPr>
          <w:p w14:paraId="185A6CB5" w14:textId="77777777" w:rsidR="0079269F" w:rsidRPr="009C1768" w:rsidRDefault="00000000" w:rsidP="0079269F">
            <w:pPr>
              <w:pStyle w:val="Caption"/>
              <w:keepNext/>
            </w:pPr>
            <w:r>
              <w:t>Table - NT Test methods and manual</w:t>
            </w:r>
          </w:p>
        </w:tc>
      </w:tr>
      <w:tr w:rsidR="009838DF" w14:paraId="32A15FD9" w14:textId="77777777" w:rsidTr="0079269F">
        <w:tc>
          <w:tcPr>
            <w:tcW w:w="2544" w:type="dxa"/>
          </w:tcPr>
          <w:p w14:paraId="5B098905" w14:textId="77777777" w:rsidR="00570061" w:rsidRPr="0079269F" w:rsidRDefault="00000000" w:rsidP="00B835E7">
            <w:pPr>
              <w:spacing w:after="60"/>
              <w:rPr>
                <w:b/>
                <w:bCs/>
              </w:rPr>
            </w:pPr>
            <w:r w:rsidRPr="0079269F">
              <w:rPr>
                <w:b/>
                <w:bCs/>
              </w:rPr>
              <w:t>Designation</w:t>
            </w:r>
          </w:p>
        </w:tc>
        <w:tc>
          <w:tcPr>
            <w:tcW w:w="7758" w:type="dxa"/>
          </w:tcPr>
          <w:p w14:paraId="17DA7403" w14:textId="77777777" w:rsidR="00570061" w:rsidRPr="0079269F" w:rsidRDefault="00000000" w:rsidP="00B835E7">
            <w:pPr>
              <w:spacing w:after="60"/>
              <w:rPr>
                <w:b/>
                <w:bCs/>
              </w:rPr>
            </w:pPr>
            <w:r w:rsidRPr="0079269F">
              <w:rPr>
                <w:b/>
                <w:bCs/>
              </w:rPr>
              <w:t>Title</w:t>
            </w:r>
          </w:p>
        </w:tc>
      </w:tr>
      <w:tr w:rsidR="009838DF" w14:paraId="3FC0F218" w14:textId="77777777" w:rsidTr="0079269F">
        <w:tc>
          <w:tcPr>
            <w:tcW w:w="2544" w:type="dxa"/>
          </w:tcPr>
          <w:p w14:paraId="73E6C99E" w14:textId="77777777" w:rsidR="00570061" w:rsidRPr="009C1768" w:rsidRDefault="00000000" w:rsidP="00570061">
            <w:pPr>
              <w:spacing w:before="60" w:after="60"/>
            </w:pPr>
            <w:r w:rsidRPr="00034525">
              <w:t>NTTM</w:t>
            </w:r>
          </w:p>
        </w:tc>
        <w:tc>
          <w:tcPr>
            <w:tcW w:w="7758" w:type="dxa"/>
          </w:tcPr>
          <w:p w14:paraId="77D19EAB" w14:textId="77777777" w:rsidR="00570061" w:rsidRPr="009C1768" w:rsidRDefault="00000000" w:rsidP="00570061">
            <w:r w:rsidRPr="009C1768">
              <w:t>NT Test Methods.</w:t>
            </w:r>
          </w:p>
        </w:tc>
      </w:tr>
      <w:tr w:rsidR="009838DF" w14:paraId="7016065D" w14:textId="77777777" w:rsidTr="0079269F">
        <w:tc>
          <w:tcPr>
            <w:tcW w:w="2544" w:type="dxa"/>
          </w:tcPr>
          <w:p w14:paraId="681452D1" w14:textId="77777777" w:rsidR="00570061" w:rsidRPr="009C1768" w:rsidRDefault="00000000" w:rsidP="00570061">
            <w:pPr>
              <w:spacing w:before="60" w:after="60"/>
            </w:pPr>
            <w:r w:rsidRPr="00034525">
              <w:t>NTMTM</w:t>
            </w:r>
          </w:p>
        </w:tc>
        <w:tc>
          <w:tcPr>
            <w:tcW w:w="7758" w:type="dxa"/>
          </w:tcPr>
          <w:p w14:paraId="6EB9FC6E" w14:textId="77777777" w:rsidR="00570061" w:rsidRPr="009C1768" w:rsidRDefault="00000000" w:rsidP="00570061">
            <w:pPr>
              <w:spacing w:before="60" w:after="60"/>
            </w:pPr>
            <w:r w:rsidRPr="00034525">
              <w:t xml:space="preserve">NT Materials Testing Manual accessible via </w:t>
            </w:r>
            <w:hyperlink r:id="rId52" w:history="1">
              <w:r w:rsidR="00570061" w:rsidRPr="00034525">
                <w:rPr>
                  <w:rStyle w:val="Hyperlink"/>
                </w:rPr>
                <w:t>https://dipl.nt.gov.au/industry/technical-standards-guidelines-and-specifications/materials-testing-manual</w:t>
              </w:r>
            </w:hyperlink>
            <w:r w:rsidRPr="00034525">
              <w:t xml:space="preserve"> </w:t>
            </w:r>
          </w:p>
        </w:tc>
      </w:tr>
    </w:tbl>
    <w:p w14:paraId="17FF081C" w14:textId="77777777" w:rsidR="0079269F" w:rsidRDefault="0079269F" w:rsidP="0079269F">
      <w:pPr>
        <w:pStyle w:val="Caption"/>
        <w:keepNext/>
      </w:pPr>
    </w:p>
    <w:tbl>
      <w:tblPr>
        <w:tblStyle w:val="TableGrid"/>
        <w:tblW w:w="0" w:type="auto"/>
        <w:tblLook w:val="0620" w:firstRow="1" w:lastRow="0" w:firstColumn="0" w:lastColumn="0" w:noHBand="1" w:noVBand="1"/>
      </w:tblPr>
      <w:tblGrid>
        <w:gridCol w:w="2544"/>
        <w:gridCol w:w="7758"/>
      </w:tblGrid>
      <w:tr w:rsidR="009838DF" w14:paraId="0EBBF952" w14:textId="77777777" w:rsidTr="00D414EC">
        <w:trPr>
          <w:cnfStyle w:val="100000000000" w:firstRow="1" w:lastRow="0" w:firstColumn="0" w:lastColumn="0" w:oddVBand="0" w:evenVBand="0" w:oddHBand="0" w:evenHBand="0" w:firstRowFirstColumn="0" w:firstRowLastColumn="0" w:lastRowFirstColumn="0" w:lastRowLastColumn="0"/>
        </w:trPr>
        <w:tc>
          <w:tcPr>
            <w:tcW w:w="10302" w:type="dxa"/>
            <w:gridSpan w:val="2"/>
          </w:tcPr>
          <w:p w14:paraId="2DE6EA6C" w14:textId="77777777" w:rsidR="0079269F" w:rsidRPr="0079269F" w:rsidRDefault="00000000" w:rsidP="0079269F">
            <w:pPr>
              <w:pStyle w:val="Caption"/>
              <w:keepNext/>
            </w:pPr>
            <w:r w:rsidRPr="0079269F">
              <w:t>Table - AUSTROADS Guides</w:t>
            </w:r>
          </w:p>
        </w:tc>
      </w:tr>
      <w:tr w:rsidR="009838DF" w14:paraId="7F830AE9" w14:textId="77777777" w:rsidTr="0079269F">
        <w:tc>
          <w:tcPr>
            <w:tcW w:w="2544" w:type="dxa"/>
          </w:tcPr>
          <w:p w14:paraId="5C586839" w14:textId="77777777" w:rsidR="00570061" w:rsidRPr="0079269F" w:rsidRDefault="00000000" w:rsidP="00B835E7">
            <w:pPr>
              <w:spacing w:after="60"/>
              <w:rPr>
                <w:b/>
                <w:bCs/>
              </w:rPr>
            </w:pPr>
            <w:r w:rsidRPr="0079269F">
              <w:rPr>
                <w:b/>
                <w:bCs/>
              </w:rPr>
              <w:t>Designation</w:t>
            </w:r>
          </w:p>
        </w:tc>
        <w:tc>
          <w:tcPr>
            <w:tcW w:w="7758" w:type="dxa"/>
          </w:tcPr>
          <w:p w14:paraId="46A33DB4" w14:textId="77777777" w:rsidR="00570061" w:rsidRPr="0079269F" w:rsidRDefault="00000000" w:rsidP="00B835E7">
            <w:pPr>
              <w:spacing w:after="60"/>
              <w:rPr>
                <w:b/>
                <w:bCs/>
              </w:rPr>
            </w:pPr>
            <w:r w:rsidRPr="0079269F">
              <w:rPr>
                <w:b/>
                <w:bCs/>
              </w:rPr>
              <w:t>Title</w:t>
            </w:r>
          </w:p>
        </w:tc>
      </w:tr>
      <w:tr w:rsidR="009838DF" w14:paraId="57DE683C" w14:textId="77777777" w:rsidTr="0079269F">
        <w:tc>
          <w:tcPr>
            <w:tcW w:w="2544" w:type="dxa"/>
          </w:tcPr>
          <w:p w14:paraId="61469BC2" w14:textId="77777777" w:rsidR="00570061" w:rsidRPr="009C1768" w:rsidRDefault="00000000" w:rsidP="00570061">
            <w:pPr>
              <w:spacing w:before="60" w:after="60"/>
            </w:pPr>
            <w:r w:rsidRPr="005478A8">
              <w:t>AUSTROADS</w:t>
            </w:r>
          </w:p>
        </w:tc>
        <w:tc>
          <w:tcPr>
            <w:tcW w:w="7758" w:type="dxa"/>
          </w:tcPr>
          <w:p w14:paraId="6CD238EA" w14:textId="77777777" w:rsidR="00570061" w:rsidRPr="009C1768" w:rsidRDefault="00000000" w:rsidP="00570061">
            <w:r w:rsidRPr="005478A8">
              <w:t>Guide to Road Design (AGRD)</w:t>
            </w:r>
          </w:p>
        </w:tc>
      </w:tr>
      <w:tr w:rsidR="009838DF" w14:paraId="40E63ACD" w14:textId="77777777" w:rsidTr="0079269F">
        <w:tc>
          <w:tcPr>
            <w:tcW w:w="2544" w:type="dxa"/>
          </w:tcPr>
          <w:p w14:paraId="0A51B020" w14:textId="77777777" w:rsidR="00570061" w:rsidRPr="009C1768" w:rsidRDefault="00000000" w:rsidP="00570061">
            <w:pPr>
              <w:spacing w:before="60" w:after="60"/>
            </w:pPr>
            <w:r w:rsidRPr="005478A8">
              <w:t>AUSTROADS</w:t>
            </w:r>
          </w:p>
        </w:tc>
        <w:tc>
          <w:tcPr>
            <w:tcW w:w="7758" w:type="dxa"/>
          </w:tcPr>
          <w:p w14:paraId="7ADE656F" w14:textId="77777777" w:rsidR="00570061" w:rsidRPr="009C1768" w:rsidRDefault="00000000" w:rsidP="00570061">
            <w:pPr>
              <w:spacing w:before="60" w:after="60"/>
            </w:pPr>
            <w:r w:rsidRPr="005478A8">
              <w:t>Guide to Bridge Technology (AGBT)</w:t>
            </w:r>
          </w:p>
        </w:tc>
      </w:tr>
      <w:tr w:rsidR="009838DF" w14:paraId="661A5C36" w14:textId="77777777" w:rsidTr="0079269F">
        <w:tc>
          <w:tcPr>
            <w:tcW w:w="2544" w:type="dxa"/>
          </w:tcPr>
          <w:p w14:paraId="5B6A9E77" w14:textId="77777777" w:rsidR="00570061" w:rsidRPr="009C1768" w:rsidRDefault="00000000" w:rsidP="00570061">
            <w:pPr>
              <w:spacing w:before="60" w:after="60"/>
            </w:pPr>
            <w:r w:rsidRPr="005478A8">
              <w:t>AUSTROADS</w:t>
            </w:r>
          </w:p>
        </w:tc>
        <w:tc>
          <w:tcPr>
            <w:tcW w:w="7758" w:type="dxa"/>
          </w:tcPr>
          <w:p w14:paraId="244E2CD3" w14:textId="77777777" w:rsidR="00570061" w:rsidRPr="009C1768" w:rsidRDefault="00000000" w:rsidP="00570061">
            <w:pPr>
              <w:spacing w:before="60" w:after="60"/>
            </w:pPr>
            <w:r w:rsidRPr="005478A8">
              <w:t>Guide to Road Safety Part 6: Road Safety Audit (AGRS06-22)</w:t>
            </w:r>
          </w:p>
        </w:tc>
      </w:tr>
      <w:tr w:rsidR="009838DF" w14:paraId="3EF8705D" w14:textId="77777777" w:rsidTr="0079269F">
        <w:tc>
          <w:tcPr>
            <w:tcW w:w="2544" w:type="dxa"/>
          </w:tcPr>
          <w:p w14:paraId="1C508159" w14:textId="77777777" w:rsidR="00570061" w:rsidRPr="009C1768" w:rsidRDefault="00000000" w:rsidP="00570061">
            <w:pPr>
              <w:spacing w:before="60" w:after="60"/>
            </w:pPr>
            <w:r w:rsidRPr="005478A8">
              <w:t>AUSTROADS</w:t>
            </w:r>
          </w:p>
        </w:tc>
        <w:tc>
          <w:tcPr>
            <w:tcW w:w="7758" w:type="dxa"/>
          </w:tcPr>
          <w:p w14:paraId="577F053A" w14:textId="77777777" w:rsidR="00570061" w:rsidRPr="009C1768" w:rsidRDefault="00000000" w:rsidP="00570061">
            <w:pPr>
              <w:spacing w:before="60" w:after="60"/>
            </w:pPr>
            <w:r w:rsidRPr="005478A8">
              <w:t>Guide to Temporary Traffic Management (AGTTM)</w:t>
            </w:r>
          </w:p>
        </w:tc>
      </w:tr>
      <w:tr w:rsidR="009838DF" w14:paraId="4A419681" w14:textId="77777777" w:rsidTr="0079269F">
        <w:tc>
          <w:tcPr>
            <w:tcW w:w="2544" w:type="dxa"/>
          </w:tcPr>
          <w:p w14:paraId="5BFB8802" w14:textId="77777777" w:rsidR="00570061" w:rsidRPr="009C1768" w:rsidRDefault="00000000" w:rsidP="00570061">
            <w:pPr>
              <w:spacing w:before="60" w:after="60"/>
            </w:pPr>
            <w:r w:rsidRPr="005478A8">
              <w:t>AUSTROADS</w:t>
            </w:r>
          </w:p>
        </w:tc>
        <w:tc>
          <w:tcPr>
            <w:tcW w:w="7758" w:type="dxa"/>
          </w:tcPr>
          <w:p w14:paraId="5B9DA7F7" w14:textId="77777777" w:rsidR="00570061" w:rsidRPr="009C1768" w:rsidRDefault="00000000" w:rsidP="00570061">
            <w:pPr>
              <w:spacing w:before="60" w:after="60"/>
            </w:pPr>
            <w:r w:rsidRPr="005478A8">
              <w:t>Guide to Traffic Management (AGTM)</w:t>
            </w:r>
          </w:p>
        </w:tc>
      </w:tr>
    </w:tbl>
    <w:p w14:paraId="5137C2A8" w14:textId="77777777" w:rsidR="00570061" w:rsidRPr="009C1768" w:rsidRDefault="00570061" w:rsidP="00255C70"/>
    <w:tbl>
      <w:tblPr>
        <w:tblStyle w:val="TableGrid"/>
        <w:tblW w:w="0" w:type="auto"/>
        <w:tblLook w:val="0620" w:firstRow="1" w:lastRow="0" w:firstColumn="0" w:lastColumn="0" w:noHBand="1" w:noVBand="1"/>
      </w:tblPr>
      <w:tblGrid>
        <w:gridCol w:w="10302"/>
      </w:tblGrid>
      <w:tr w:rsidR="009838DF" w14:paraId="49EF3C2A" w14:textId="77777777" w:rsidTr="0079269F">
        <w:trPr>
          <w:cnfStyle w:val="100000000000" w:firstRow="1" w:lastRow="0" w:firstColumn="0" w:lastColumn="0" w:oddVBand="0" w:evenVBand="0" w:oddHBand="0" w:evenHBand="0" w:firstRowFirstColumn="0" w:firstRowLastColumn="0" w:lastRowFirstColumn="0" w:lastRowLastColumn="0"/>
        </w:trPr>
        <w:tc>
          <w:tcPr>
            <w:tcW w:w="10302" w:type="dxa"/>
          </w:tcPr>
          <w:p w14:paraId="6333812B" w14:textId="77777777" w:rsidR="0079269F" w:rsidRPr="0079269F" w:rsidRDefault="00000000" w:rsidP="00B835E7">
            <w:pPr>
              <w:spacing w:after="60"/>
              <w:rPr>
                <w:b w:val="0"/>
                <w:bCs/>
              </w:rPr>
            </w:pPr>
            <w:r w:rsidRPr="0079269F">
              <w:rPr>
                <w:bCs/>
              </w:rPr>
              <w:t>Table -Other publications</w:t>
            </w:r>
          </w:p>
        </w:tc>
      </w:tr>
      <w:tr w:rsidR="009838DF" w14:paraId="3BDB38C4" w14:textId="77777777" w:rsidTr="0079269F">
        <w:tc>
          <w:tcPr>
            <w:tcW w:w="10302" w:type="dxa"/>
          </w:tcPr>
          <w:p w14:paraId="79E40686" w14:textId="77777777" w:rsidR="002A7153" w:rsidRPr="0079269F" w:rsidRDefault="00000000" w:rsidP="00B835E7">
            <w:pPr>
              <w:spacing w:after="60"/>
              <w:rPr>
                <w:b/>
                <w:bCs/>
              </w:rPr>
            </w:pPr>
            <w:r w:rsidRPr="0079269F">
              <w:rPr>
                <w:b/>
                <w:bCs/>
              </w:rPr>
              <w:t>Title</w:t>
            </w:r>
          </w:p>
        </w:tc>
      </w:tr>
      <w:tr w:rsidR="009838DF" w14:paraId="34AD4464" w14:textId="77777777" w:rsidTr="0079269F">
        <w:tc>
          <w:tcPr>
            <w:tcW w:w="10302" w:type="dxa"/>
          </w:tcPr>
          <w:p w14:paraId="641D9B3B" w14:textId="77777777" w:rsidR="002A7153" w:rsidRPr="009C1768" w:rsidRDefault="00000000" w:rsidP="002A7153">
            <w:r w:rsidRPr="009C1768">
              <w:t>NT WorkSafe</w:t>
            </w:r>
            <w:r w:rsidRPr="009C1768">
              <w:tab/>
              <w:t>All Relevant Bulletins, Guides, Guidelines, and Codes of Practice, including, but not limited to</w:t>
            </w:r>
            <w:r>
              <w:t>:</w:t>
            </w:r>
          </w:p>
          <w:p w14:paraId="5ED91314" w14:textId="77777777" w:rsidR="002A7153" w:rsidRPr="009C1768" w:rsidRDefault="00000000">
            <w:pPr>
              <w:pStyle w:val="ListParagraph"/>
              <w:numPr>
                <w:ilvl w:val="0"/>
                <w:numId w:val="59"/>
              </w:numPr>
            </w:pPr>
            <w:r w:rsidRPr="009C1768">
              <w:t>Code of Practice for Construction Work</w:t>
            </w:r>
          </w:p>
          <w:p w14:paraId="48BDCEA4" w14:textId="77777777" w:rsidR="002A7153" w:rsidRPr="009C1768" w:rsidRDefault="00000000">
            <w:pPr>
              <w:pStyle w:val="ListParagraph"/>
              <w:numPr>
                <w:ilvl w:val="0"/>
                <w:numId w:val="59"/>
              </w:numPr>
            </w:pPr>
            <w:r w:rsidRPr="009C1768">
              <w:t>Code of Practice for Excavation Work</w:t>
            </w:r>
          </w:p>
        </w:tc>
      </w:tr>
      <w:tr w:rsidR="009838DF" w14:paraId="1A0CDB78" w14:textId="77777777" w:rsidTr="0079269F">
        <w:tc>
          <w:tcPr>
            <w:tcW w:w="10302" w:type="dxa"/>
          </w:tcPr>
          <w:p w14:paraId="76258FDC" w14:textId="77777777" w:rsidR="002A7153" w:rsidRPr="009C1768" w:rsidRDefault="00000000" w:rsidP="002A7153">
            <w:r w:rsidRPr="009C1768">
              <w:lastRenderedPageBreak/>
              <w:t>Safe Work Australia</w:t>
            </w:r>
            <w:r w:rsidRPr="009C1768">
              <w:tab/>
              <w:t>All Relevant Bulletins, Guides, Guidelines, and Codes of Practice</w:t>
            </w:r>
          </w:p>
        </w:tc>
      </w:tr>
    </w:tbl>
    <w:p w14:paraId="7A4C3779" w14:textId="77777777" w:rsidR="002A7153" w:rsidRDefault="002A7153" w:rsidP="002A7153">
      <w:pPr>
        <w:pStyle w:val="Caption"/>
        <w:keepNext/>
      </w:pPr>
    </w:p>
    <w:tbl>
      <w:tblPr>
        <w:tblStyle w:val="TableGrid"/>
        <w:tblW w:w="0" w:type="auto"/>
        <w:tblLook w:val="0620" w:firstRow="1" w:lastRow="0" w:firstColumn="0" w:lastColumn="0" w:noHBand="1" w:noVBand="1"/>
      </w:tblPr>
      <w:tblGrid>
        <w:gridCol w:w="10302"/>
      </w:tblGrid>
      <w:tr w:rsidR="009838DF" w14:paraId="66BE2CC7" w14:textId="77777777" w:rsidTr="0079269F">
        <w:trPr>
          <w:cnfStyle w:val="100000000000" w:firstRow="1" w:lastRow="0" w:firstColumn="0" w:lastColumn="0" w:oddVBand="0" w:evenVBand="0" w:oddHBand="0" w:evenHBand="0" w:firstRowFirstColumn="0" w:firstRowLastColumn="0" w:lastRowFirstColumn="0" w:lastRowLastColumn="0"/>
        </w:trPr>
        <w:tc>
          <w:tcPr>
            <w:tcW w:w="10302" w:type="dxa"/>
          </w:tcPr>
          <w:p w14:paraId="58F91597" w14:textId="77777777" w:rsidR="0079269F" w:rsidRDefault="00000000" w:rsidP="0079269F">
            <w:pPr>
              <w:pStyle w:val="Caption"/>
              <w:keepNext/>
            </w:pPr>
            <w:r>
              <w:t>Table - Legislation</w:t>
            </w:r>
          </w:p>
        </w:tc>
      </w:tr>
      <w:tr w:rsidR="009838DF" w14:paraId="360F04B4" w14:textId="77777777" w:rsidTr="0079269F">
        <w:tc>
          <w:tcPr>
            <w:tcW w:w="10302" w:type="dxa"/>
          </w:tcPr>
          <w:p w14:paraId="28C8AFDA" w14:textId="77777777" w:rsidR="002A7153" w:rsidRPr="0079269F" w:rsidRDefault="00000000" w:rsidP="0079269F">
            <w:pPr>
              <w:rPr>
                <w:b/>
                <w:bCs/>
              </w:rPr>
            </w:pPr>
            <w:r w:rsidRPr="0079269F">
              <w:rPr>
                <w:b/>
                <w:bCs/>
              </w:rPr>
              <w:t>Title</w:t>
            </w:r>
          </w:p>
        </w:tc>
      </w:tr>
      <w:tr w:rsidR="009838DF" w14:paraId="652D5926" w14:textId="77777777" w:rsidTr="0079269F">
        <w:tc>
          <w:tcPr>
            <w:tcW w:w="10302" w:type="dxa"/>
          </w:tcPr>
          <w:p w14:paraId="7934444E" w14:textId="77777777" w:rsidR="002A7153" w:rsidRPr="009C1768" w:rsidRDefault="00000000" w:rsidP="002A7153">
            <w:r w:rsidRPr="004266FB">
              <w:t xml:space="preserve">Northern Territory of Australia </w:t>
            </w:r>
            <w:r w:rsidRPr="004266FB">
              <w:rPr>
                <w:i/>
              </w:rPr>
              <w:t>Control of Roads Act 1953</w:t>
            </w:r>
            <w:r w:rsidRPr="004266FB">
              <w:t>, and its Regulations</w:t>
            </w:r>
          </w:p>
        </w:tc>
      </w:tr>
      <w:tr w:rsidR="009838DF" w14:paraId="04DC5FB8" w14:textId="77777777" w:rsidTr="0079269F">
        <w:tc>
          <w:tcPr>
            <w:tcW w:w="10302" w:type="dxa"/>
          </w:tcPr>
          <w:p w14:paraId="17C1E78A" w14:textId="77777777" w:rsidR="002A7153" w:rsidRPr="009C1768" w:rsidRDefault="00000000" w:rsidP="002A7153">
            <w:r w:rsidRPr="004266FB">
              <w:t xml:space="preserve">Northern Territory of Australia </w:t>
            </w:r>
            <w:r w:rsidRPr="004266FB">
              <w:rPr>
                <w:i/>
              </w:rPr>
              <w:t>Traffic Act 1987</w:t>
            </w:r>
            <w:r w:rsidRPr="004266FB">
              <w:t>, and its Regulations</w:t>
            </w:r>
          </w:p>
        </w:tc>
      </w:tr>
      <w:tr w:rsidR="009838DF" w14:paraId="57E3597A" w14:textId="77777777" w:rsidTr="0079269F">
        <w:tc>
          <w:tcPr>
            <w:tcW w:w="10302" w:type="dxa"/>
          </w:tcPr>
          <w:p w14:paraId="1550CD5E" w14:textId="77777777" w:rsidR="002A7153" w:rsidRPr="009C1768" w:rsidRDefault="00000000" w:rsidP="002A7153">
            <w:r w:rsidRPr="004266FB">
              <w:t xml:space="preserve">Northern Territory of Australia </w:t>
            </w:r>
            <w:r w:rsidRPr="004266FB">
              <w:rPr>
                <w:i/>
              </w:rPr>
              <w:t>Work Health and Safety (NUL) Act 2011</w:t>
            </w:r>
            <w:r w:rsidRPr="004266FB">
              <w:t>, and its Regulations2011</w:t>
            </w:r>
          </w:p>
        </w:tc>
      </w:tr>
    </w:tbl>
    <w:p w14:paraId="47EC7E5A" w14:textId="77777777" w:rsidR="002A7153" w:rsidRPr="009C1768" w:rsidRDefault="002A7153" w:rsidP="00255C70"/>
    <w:p w14:paraId="56B82526" w14:textId="77777777" w:rsidR="00255C70" w:rsidRPr="009C1768" w:rsidRDefault="00000000" w:rsidP="00255C70">
      <w:pPr>
        <w:pStyle w:val="Heading2"/>
      </w:pPr>
      <w:r w:rsidRPr="009C1768">
        <w:t>Definitions</w:t>
      </w:r>
    </w:p>
    <w:tbl>
      <w:tblPr>
        <w:tblStyle w:val="TableGrid"/>
        <w:tblW w:w="5000" w:type="pct"/>
        <w:tblLook w:val="0620" w:firstRow="1" w:lastRow="0" w:firstColumn="0" w:lastColumn="0" w:noHBand="1" w:noVBand="1"/>
      </w:tblPr>
      <w:tblGrid>
        <w:gridCol w:w="2567"/>
        <w:gridCol w:w="7741"/>
      </w:tblGrid>
      <w:tr w:rsidR="009838DF" w14:paraId="5A4CAADD" w14:textId="77777777" w:rsidTr="0079269F">
        <w:trPr>
          <w:cnfStyle w:val="100000000000" w:firstRow="1" w:lastRow="0" w:firstColumn="0" w:lastColumn="0" w:oddVBand="0" w:evenVBand="0" w:oddHBand="0" w:evenHBand="0" w:firstRowFirstColumn="0" w:firstRowLastColumn="0" w:lastRowFirstColumn="0" w:lastRowLastColumn="0"/>
          <w:tblHeader/>
        </w:trPr>
        <w:tc>
          <w:tcPr>
            <w:tcW w:w="9067" w:type="dxa"/>
            <w:gridSpan w:val="2"/>
            <w:hideMark/>
          </w:tcPr>
          <w:p w14:paraId="71761691" w14:textId="77777777" w:rsidR="00255C70" w:rsidRPr="0079269F" w:rsidRDefault="00000000" w:rsidP="0079269F">
            <w:pPr>
              <w:rPr>
                <w:b w:val="0"/>
                <w:bCs/>
              </w:rPr>
            </w:pPr>
            <w:r w:rsidRPr="0079269F">
              <w:rPr>
                <w:bCs/>
              </w:rPr>
              <w:t>Table - Definitions - Provision for Traffic</w:t>
            </w:r>
          </w:p>
        </w:tc>
      </w:tr>
      <w:tr w:rsidR="009838DF" w14:paraId="0ED10A15" w14:textId="77777777" w:rsidTr="0079269F">
        <w:trPr>
          <w:cnfStyle w:val="100000000000" w:firstRow="1" w:lastRow="0" w:firstColumn="0" w:lastColumn="0" w:oddVBand="0" w:evenVBand="0" w:oddHBand="0" w:evenHBand="0" w:firstRowFirstColumn="0" w:firstRowLastColumn="0" w:lastRowFirstColumn="0" w:lastRowLastColumn="0"/>
          <w:tblHeader/>
        </w:trPr>
        <w:tc>
          <w:tcPr>
            <w:tcW w:w="2258" w:type="dxa"/>
            <w:hideMark/>
          </w:tcPr>
          <w:p w14:paraId="4A43D998" w14:textId="77777777" w:rsidR="00255C70" w:rsidRPr="0079269F" w:rsidRDefault="00000000" w:rsidP="0079269F">
            <w:pPr>
              <w:rPr>
                <w:rFonts w:cs="Arial"/>
                <w:b w:val="0"/>
                <w:bCs/>
                <w:color w:val="000000"/>
              </w:rPr>
            </w:pPr>
            <w:r w:rsidRPr="0079269F">
              <w:rPr>
                <w:rFonts w:cs="Arial"/>
                <w:bCs/>
                <w:color w:val="000000"/>
              </w:rPr>
              <w:t>Term</w:t>
            </w:r>
          </w:p>
        </w:tc>
        <w:tc>
          <w:tcPr>
            <w:tcW w:w="6809" w:type="dxa"/>
            <w:hideMark/>
          </w:tcPr>
          <w:p w14:paraId="27FF78FB" w14:textId="77777777" w:rsidR="00255C70" w:rsidRPr="0079269F" w:rsidRDefault="00000000" w:rsidP="0079269F">
            <w:pPr>
              <w:rPr>
                <w:rFonts w:cs="Arial"/>
                <w:b w:val="0"/>
                <w:bCs/>
                <w:color w:val="000000"/>
              </w:rPr>
            </w:pPr>
            <w:r w:rsidRPr="0079269F">
              <w:rPr>
                <w:rFonts w:cs="Arial"/>
                <w:bCs/>
                <w:color w:val="000000"/>
              </w:rPr>
              <w:t>Definition</w:t>
            </w:r>
          </w:p>
        </w:tc>
      </w:tr>
      <w:tr w:rsidR="009838DF" w14:paraId="44448956" w14:textId="77777777" w:rsidTr="0079269F">
        <w:tc>
          <w:tcPr>
            <w:tcW w:w="2258" w:type="dxa"/>
            <w:hideMark/>
          </w:tcPr>
          <w:p w14:paraId="047C7364" w14:textId="77777777" w:rsidR="00255C70" w:rsidRPr="009C1768" w:rsidRDefault="00000000" w:rsidP="00716291">
            <w:pPr>
              <w:spacing w:after="40"/>
              <w:rPr>
                <w:rFonts w:cs="Arial"/>
                <w:b/>
                <w:bCs/>
                <w:color w:val="000000"/>
              </w:rPr>
            </w:pPr>
            <w:r w:rsidRPr="009C1768">
              <w:rPr>
                <w:rFonts w:cs="Arial"/>
                <w:b/>
                <w:bCs/>
                <w:color w:val="000000"/>
              </w:rPr>
              <w:t>After Hours Rectification(s)</w:t>
            </w:r>
          </w:p>
        </w:tc>
        <w:tc>
          <w:tcPr>
            <w:tcW w:w="6809" w:type="dxa"/>
            <w:hideMark/>
          </w:tcPr>
          <w:p w14:paraId="356379CD" w14:textId="77777777" w:rsidR="00255C70" w:rsidRPr="009C1768" w:rsidRDefault="00000000" w:rsidP="00716291">
            <w:pPr>
              <w:spacing w:after="40"/>
              <w:rPr>
                <w:rFonts w:cs="Arial"/>
                <w:color w:val="000000"/>
              </w:rPr>
            </w:pPr>
            <w:r w:rsidRPr="009C1768">
              <w:rPr>
                <w:rFonts w:cs="Arial"/>
                <w:color w:val="000000"/>
              </w:rPr>
              <w:t>Work required to repair, amend, reset, replace, and the like, any item which is damaged or malfunctioning, and which is part of the works, and which is work which is required to be done outside of working hours, and is done to protect the safety of the traveling public.</w:t>
            </w:r>
          </w:p>
        </w:tc>
      </w:tr>
      <w:tr w:rsidR="009838DF" w14:paraId="5536D5A3" w14:textId="77777777" w:rsidTr="0079269F">
        <w:tc>
          <w:tcPr>
            <w:tcW w:w="2258" w:type="dxa"/>
            <w:hideMark/>
          </w:tcPr>
          <w:p w14:paraId="1455763F" w14:textId="77777777" w:rsidR="00255C70" w:rsidRPr="009C1768" w:rsidRDefault="00000000" w:rsidP="00716291">
            <w:pPr>
              <w:spacing w:after="40"/>
              <w:rPr>
                <w:rFonts w:cs="Arial"/>
                <w:b/>
                <w:bCs/>
                <w:color w:val="000000"/>
              </w:rPr>
            </w:pPr>
            <w:r w:rsidRPr="009C1768">
              <w:rPr>
                <w:rFonts w:cs="Arial"/>
                <w:b/>
                <w:bCs/>
                <w:color w:val="000000"/>
              </w:rPr>
              <w:t>Appraise</w:t>
            </w:r>
            <w:r w:rsidRPr="009C1768">
              <w:rPr>
                <w:rFonts w:cs="Arial"/>
                <w:b/>
                <w:bCs/>
                <w:color w:val="000000"/>
                <w:vertAlign w:val="superscript"/>
              </w:rPr>
              <w:t>1</w:t>
            </w:r>
          </w:p>
        </w:tc>
        <w:tc>
          <w:tcPr>
            <w:tcW w:w="6809" w:type="dxa"/>
            <w:hideMark/>
          </w:tcPr>
          <w:p w14:paraId="2DA605BC" w14:textId="77777777" w:rsidR="00255C70" w:rsidRPr="009C1768" w:rsidRDefault="00000000" w:rsidP="00716291">
            <w:pPr>
              <w:spacing w:after="40"/>
              <w:rPr>
                <w:rFonts w:cs="Arial"/>
                <w:color w:val="000000"/>
              </w:rPr>
            </w:pPr>
            <w:r w:rsidRPr="009C1768">
              <w:rPr>
                <w:rFonts w:cs="Arial"/>
                <w:color w:val="000000"/>
              </w:rPr>
              <w:t>Assessment and review of submitted documentation against the relevant standards, policies, and guidelines.</w:t>
            </w:r>
          </w:p>
        </w:tc>
      </w:tr>
      <w:tr w:rsidR="009838DF" w14:paraId="0C35833B" w14:textId="77777777" w:rsidTr="0079269F">
        <w:tc>
          <w:tcPr>
            <w:tcW w:w="2258" w:type="dxa"/>
            <w:hideMark/>
          </w:tcPr>
          <w:p w14:paraId="33AEADF9" w14:textId="77777777" w:rsidR="00255C70" w:rsidRPr="009C1768" w:rsidRDefault="00000000" w:rsidP="00716291">
            <w:pPr>
              <w:spacing w:after="40"/>
              <w:rPr>
                <w:rFonts w:cs="Arial"/>
                <w:b/>
                <w:bCs/>
                <w:color w:val="000000"/>
              </w:rPr>
            </w:pPr>
            <w:r w:rsidRPr="009C1768">
              <w:rPr>
                <w:rFonts w:cs="Arial"/>
                <w:b/>
                <w:bCs/>
                <w:color w:val="000000"/>
              </w:rPr>
              <w:t>Approved</w:t>
            </w:r>
            <w:r w:rsidRPr="009C1768">
              <w:rPr>
                <w:rFonts w:cs="Arial"/>
                <w:b/>
                <w:bCs/>
                <w:color w:val="000000"/>
                <w:vertAlign w:val="superscript"/>
              </w:rPr>
              <w:t>1</w:t>
            </w:r>
          </w:p>
        </w:tc>
        <w:tc>
          <w:tcPr>
            <w:tcW w:w="6809" w:type="dxa"/>
            <w:hideMark/>
          </w:tcPr>
          <w:p w14:paraId="4F55088A" w14:textId="77777777" w:rsidR="00255C70" w:rsidRPr="009C1768" w:rsidRDefault="00000000" w:rsidP="00716291">
            <w:pPr>
              <w:spacing w:after="40"/>
              <w:rPr>
                <w:rFonts w:cs="Arial"/>
                <w:color w:val="000000"/>
              </w:rPr>
            </w:pPr>
            <w:r w:rsidRPr="009C1768">
              <w:rPr>
                <w:rFonts w:cs="Arial"/>
                <w:color w:val="000000"/>
              </w:rPr>
              <w:t xml:space="preserve">Approved by the Superintendent or an </w:t>
            </w:r>
            <w:r w:rsidRPr="009C1768">
              <w:t>appropriately delegated</w:t>
            </w:r>
            <w:r w:rsidRPr="009C1768">
              <w:rPr>
                <w:rFonts w:cs="Arial"/>
                <w:color w:val="000000"/>
              </w:rPr>
              <w:t xml:space="preserve"> Department staff member.</w:t>
            </w:r>
          </w:p>
        </w:tc>
      </w:tr>
      <w:tr w:rsidR="009838DF" w14:paraId="188A77BA" w14:textId="77777777" w:rsidTr="0079269F">
        <w:tc>
          <w:tcPr>
            <w:tcW w:w="2258" w:type="dxa"/>
          </w:tcPr>
          <w:p w14:paraId="7BF833E4" w14:textId="77777777" w:rsidR="00255C70" w:rsidRPr="009C1768" w:rsidRDefault="00000000" w:rsidP="00716291">
            <w:pPr>
              <w:spacing w:after="40"/>
              <w:rPr>
                <w:rFonts w:cs="Arial"/>
                <w:b/>
                <w:bCs/>
                <w:color w:val="000000"/>
                <w:lang w:val="en-US"/>
              </w:rPr>
            </w:pPr>
            <w:r>
              <w:rPr>
                <w:rFonts w:cs="Arial"/>
                <w:b/>
                <w:bCs/>
                <w:color w:val="000000"/>
                <w:lang w:val="en-US"/>
              </w:rPr>
              <w:t>ATP</w:t>
            </w:r>
          </w:p>
        </w:tc>
        <w:tc>
          <w:tcPr>
            <w:tcW w:w="6809" w:type="dxa"/>
          </w:tcPr>
          <w:p w14:paraId="7BEB9A46" w14:textId="77777777" w:rsidR="00255C70" w:rsidRPr="009C1768" w:rsidRDefault="00000000" w:rsidP="00716291">
            <w:pPr>
              <w:spacing w:after="40"/>
            </w:pPr>
            <w:r>
              <w:t>Approved Training Provider</w:t>
            </w:r>
          </w:p>
        </w:tc>
      </w:tr>
      <w:tr w:rsidR="009838DF" w14:paraId="6516398D" w14:textId="77777777" w:rsidTr="0079269F">
        <w:tc>
          <w:tcPr>
            <w:tcW w:w="2258" w:type="dxa"/>
            <w:hideMark/>
          </w:tcPr>
          <w:p w14:paraId="131FDDA2" w14:textId="77777777" w:rsidR="00255C70" w:rsidRPr="009C1768" w:rsidRDefault="00000000" w:rsidP="00716291">
            <w:pPr>
              <w:spacing w:after="40"/>
              <w:rPr>
                <w:rFonts w:cs="Arial"/>
                <w:b/>
                <w:bCs/>
                <w:color w:val="000000"/>
              </w:rPr>
            </w:pPr>
            <w:proofErr w:type="spellStart"/>
            <w:r w:rsidRPr="009C1768">
              <w:rPr>
                <w:rFonts w:cs="Arial"/>
                <w:b/>
                <w:bCs/>
                <w:color w:val="000000"/>
                <w:lang w:val="en-US"/>
              </w:rPr>
              <w:t>Authorised</w:t>
            </w:r>
            <w:proofErr w:type="spellEnd"/>
            <w:r w:rsidRPr="009C1768">
              <w:rPr>
                <w:rFonts w:cs="Arial"/>
                <w:b/>
                <w:bCs/>
                <w:color w:val="000000"/>
                <w:vertAlign w:val="superscript"/>
              </w:rPr>
              <w:t>1</w:t>
            </w:r>
          </w:p>
        </w:tc>
        <w:tc>
          <w:tcPr>
            <w:tcW w:w="6809" w:type="dxa"/>
            <w:hideMark/>
          </w:tcPr>
          <w:p w14:paraId="48865922" w14:textId="77777777" w:rsidR="00255C70" w:rsidRPr="009C1768" w:rsidRDefault="00000000" w:rsidP="00716291">
            <w:pPr>
              <w:spacing w:after="40"/>
              <w:rPr>
                <w:rFonts w:cs="Arial"/>
                <w:color w:val="000000"/>
              </w:rPr>
            </w:pPr>
            <w:r w:rsidRPr="009C1768">
              <w:t>Endorsed by appropriately delegated person. Authorisation is typically granted with regards to permits to work, portable traffic signals, and temporary speed reductions.</w:t>
            </w:r>
          </w:p>
        </w:tc>
      </w:tr>
      <w:tr w:rsidR="009838DF" w14:paraId="585CE2A7" w14:textId="77777777" w:rsidTr="0079269F">
        <w:tc>
          <w:tcPr>
            <w:tcW w:w="2258" w:type="dxa"/>
            <w:hideMark/>
          </w:tcPr>
          <w:p w14:paraId="20AACC03" w14:textId="77777777" w:rsidR="00255C70" w:rsidRPr="009C1768" w:rsidRDefault="00000000" w:rsidP="00716291">
            <w:pPr>
              <w:spacing w:after="40"/>
              <w:rPr>
                <w:rFonts w:cs="Arial"/>
                <w:b/>
                <w:bCs/>
                <w:color w:val="000000"/>
              </w:rPr>
            </w:pPr>
            <w:r w:rsidRPr="009C1768">
              <w:rPr>
                <w:rFonts w:cs="Arial"/>
                <w:b/>
                <w:bCs/>
                <w:color w:val="000000"/>
              </w:rPr>
              <w:t>Business day</w:t>
            </w:r>
          </w:p>
        </w:tc>
        <w:tc>
          <w:tcPr>
            <w:tcW w:w="6809" w:type="dxa"/>
            <w:hideMark/>
          </w:tcPr>
          <w:p w14:paraId="5361573F" w14:textId="77777777" w:rsidR="00255C70" w:rsidRPr="009C1768" w:rsidRDefault="00000000" w:rsidP="00716291">
            <w:pPr>
              <w:spacing w:after="40"/>
              <w:rPr>
                <w:rFonts w:cs="Arial"/>
                <w:color w:val="000000"/>
              </w:rPr>
            </w:pPr>
            <w:r w:rsidRPr="009C1768">
              <w:rPr>
                <w:rFonts w:cs="Arial"/>
                <w:color w:val="000000"/>
              </w:rPr>
              <w:t xml:space="preserve">Means the same as </w:t>
            </w:r>
            <w:r w:rsidRPr="009C1768">
              <w:rPr>
                <w:rFonts w:cs="Arial"/>
                <w:b/>
                <w:bCs/>
                <w:color w:val="000000"/>
              </w:rPr>
              <w:t>Day</w:t>
            </w:r>
            <w:r w:rsidRPr="009C1768">
              <w:rPr>
                <w:rFonts w:cs="Arial"/>
                <w:color w:val="000000"/>
              </w:rPr>
              <w:t>.</w:t>
            </w:r>
          </w:p>
        </w:tc>
      </w:tr>
      <w:tr w:rsidR="009838DF" w14:paraId="2C8C2FEC" w14:textId="77777777" w:rsidTr="0079269F">
        <w:tc>
          <w:tcPr>
            <w:tcW w:w="2258" w:type="dxa"/>
            <w:hideMark/>
          </w:tcPr>
          <w:p w14:paraId="7E70078B" w14:textId="77777777" w:rsidR="00255C70" w:rsidRPr="009C1768" w:rsidRDefault="00000000" w:rsidP="00716291">
            <w:pPr>
              <w:spacing w:after="40"/>
              <w:rPr>
                <w:rFonts w:cs="Arial"/>
                <w:b/>
                <w:bCs/>
                <w:color w:val="000000"/>
              </w:rPr>
            </w:pPr>
            <w:r w:rsidRPr="009C1768">
              <w:rPr>
                <w:rFonts w:cs="Arial"/>
                <w:b/>
                <w:bCs/>
                <w:color w:val="000000"/>
              </w:rPr>
              <w:t>Calendar day</w:t>
            </w:r>
          </w:p>
        </w:tc>
        <w:tc>
          <w:tcPr>
            <w:tcW w:w="6809" w:type="dxa"/>
            <w:hideMark/>
          </w:tcPr>
          <w:p w14:paraId="2ADE4866" w14:textId="77777777" w:rsidR="00255C70" w:rsidRPr="009C1768" w:rsidRDefault="00000000" w:rsidP="00716291">
            <w:pPr>
              <w:spacing w:after="40"/>
              <w:rPr>
                <w:rFonts w:cs="Arial"/>
                <w:color w:val="000000"/>
              </w:rPr>
            </w:pPr>
            <w:r w:rsidRPr="009C1768">
              <w:rPr>
                <w:rFonts w:cs="Arial"/>
                <w:color w:val="000000"/>
              </w:rPr>
              <w:t>Means any day of the week including weekends and Public Holidays.</w:t>
            </w:r>
          </w:p>
        </w:tc>
      </w:tr>
      <w:tr w:rsidR="009838DF" w14:paraId="2E965359" w14:textId="77777777" w:rsidTr="0079269F">
        <w:tc>
          <w:tcPr>
            <w:tcW w:w="2258" w:type="dxa"/>
          </w:tcPr>
          <w:p w14:paraId="1917336C" w14:textId="77777777" w:rsidR="00255C70" w:rsidRPr="009C1768" w:rsidRDefault="00000000" w:rsidP="00716291">
            <w:pPr>
              <w:spacing w:after="40"/>
              <w:rPr>
                <w:rFonts w:cs="Arial"/>
                <w:b/>
                <w:bCs/>
                <w:color w:val="000000"/>
              </w:rPr>
            </w:pPr>
            <w:r w:rsidRPr="009C1768">
              <w:rPr>
                <w:rFonts w:cs="Arial"/>
                <w:b/>
                <w:bCs/>
                <w:color w:val="000000"/>
              </w:rPr>
              <w:t>Complex traffic management</w:t>
            </w:r>
          </w:p>
        </w:tc>
        <w:tc>
          <w:tcPr>
            <w:tcW w:w="6809" w:type="dxa"/>
          </w:tcPr>
          <w:p w14:paraId="2A1C830A" w14:textId="77777777" w:rsidR="00255C70" w:rsidRPr="009C1768" w:rsidRDefault="00000000" w:rsidP="00716291">
            <w:pPr>
              <w:spacing w:after="40"/>
              <w:rPr>
                <w:rFonts w:cs="Helvetica"/>
                <w:bCs/>
                <w:lang w:val="en-US"/>
              </w:rPr>
            </w:pPr>
            <w:r w:rsidRPr="009C1768">
              <w:t xml:space="preserve">Complex traffic management arrangements are those activities and traffic </w:t>
            </w:r>
            <w:r w:rsidRPr="009C1768">
              <w:rPr>
                <w:rFonts w:cs="Helvetica"/>
                <w:bCs/>
                <w:lang w:val="en-US"/>
              </w:rPr>
              <w:t>management arrangements that include, but are not limited to, any of the following:</w:t>
            </w:r>
          </w:p>
          <w:p w14:paraId="22DBD114" w14:textId="77777777" w:rsidR="00255C70" w:rsidRPr="009C1768" w:rsidRDefault="00000000">
            <w:pPr>
              <w:numPr>
                <w:ilvl w:val="0"/>
                <w:numId w:val="39"/>
              </w:numPr>
              <w:spacing w:after="40"/>
              <w:rPr>
                <w:rFonts w:cs="Helvetica"/>
                <w:bCs/>
                <w:lang w:val="en-US"/>
              </w:rPr>
            </w:pPr>
            <w:r w:rsidRPr="009C1768">
              <w:rPr>
                <w:rFonts w:cs="Helvetica"/>
                <w:bCs/>
                <w:lang w:val="en-US"/>
              </w:rPr>
              <w:t xml:space="preserve">Any TMP assessed as having a residual risk-rating of High or greater </w:t>
            </w:r>
            <w:proofErr w:type="gramStart"/>
            <w:r w:rsidRPr="009C1768">
              <w:rPr>
                <w:rFonts w:cs="Helvetica"/>
                <w:bCs/>
                <w:lang w:val="en-US"/>
              </w:rPr>
              <w:t>as a result of</w:t>
            </w:r>
            <w:proofErr w:type="gramEnd"/>
            <w:r w:rsidRPr="009C1768">
              <w:rPr>
                <w:rFonts w:cs="Helvetica"/>
                <w:bCs/>
                <w:lang w:val="en-US"/>
              </w:rPr>
              <w:t xml:space="preserve"> a risk assessment undertaken during the TMP preparation planning stage,</w:t>
            </w:r>
          </w:p>
          <w:p w14:paraId="65F0B9D0" w14:textId="77777777" w:rsidR="00255C70" w:rsidRPr="009C1768" w:rsidRDefault="00000000">
            <w:pPr>
              <w:numPr>
                <w:ilvl w:val="0"/>
                <w:numId w:val="39"/>
              </w:numPr>
              <w:spacing w:after="40"/>
              <w:rPr>
                <w:lang w:val="en-US"/>
              </w:rPr>
            </w:pPr>
            <w:r w:rsidRPr="009C1768">
              <w:t>Closure of a traffic lane within a 100 m of the approach or departure of an intersection,</w:t>
            </w:r>
          </w:p>
          <w:p w14:paraId="5F1560B0" w14:textId="77777777" w:rsidR="00255C70" w:rsidRPr="009C1768" w:rsidRDefault="00000000">
            <w:pPr>
              <w:numPr>
                <w:ilvl w:val="0"/>
                <w:numId w:val="39"/>
              </w:numPr>
              <w:spacing w:after="40"/>
            </w:pPr>
            <w:r w:rsidRPr="009C1768">
              <w:t>All detours, traffic switches, alternate alignments, tie in’s, contraflow or any temporary path where traffic is switched from an existing alignment to a revised or temporary alignment,</w:t>
            </w:r>
          </w:p>
          <w:p w14:paraId="522B3101" w14:textId="77777777" w:rsidR="00255C70" w:rsidRPr="009C1768" w:rsidRDefault="00000000">
            <w:pPr>
              <w:numPr>
                <w:ilvl w:val="0"/>
                <w:numId w:val="39"/>
              </w:numPr>
              <w:spacing w:after="40"/>
            </w:pPr>
            <w:r w:rsidRPr="009C1768">
              <w:t>Alteration to the function of the traffic signals or signals display,</w:t>
            </w:r>
          </w:p>
          <w:p w14:paraId="5E03D0DF" w14:textId="77777777" w:rsidR="00255C70" w:rsidRPr="009C1768" w:rsidRDefault="00000000">
            <w:pPr>
              <w:numPr>
                <w:ilvl w:val="0"/>
                <w:numId w:val="39"/>
              </w:numPr>
              <w:spacing w:after="40"/>
              <w:rPr>
                <w:rFonts w:cs="Arial"/>
                <w:color w:val="000000"/>
              </w:rPr>
            </w:pPr>
            <w:r w:rsidRPr="009C1768">
              <w:t>Traffic management arrangement involving temporary road safety barriers, or</w:t>
            </w:r>
          </w:p>
          <w:p w14:paraId="5370EF3A" w14:textId="77777777" w:rsidR="00255C70" w:rsidRPr="009C1768" w:rsidRDefault="00000000">
            <w:pPr>
              <w:numPr>
                <w:ilvl w:val="0"/>
                <w:numId w:val="39"/>
              </w:numPr>
              <w:spacing w:after="40"/>
              <w:rPr>
                <w:rFonts w:cs="Arial"/>
                <w:color w:val="000000"/>
              </w:rPr>
            </w:pPr>
            <w:r w:rsidRPr="009C1768">
              <w:t>Any other situation deemed to be complex by the Road Authority.</w:t>
            </w:r>
          </w:p>
        </w:tc>
      </w:tr>
      <w:tr w:rsidR="009838DF" w14:paraId="3A7DEC90" w14:textId="77777777" w:rsidTr="0079269F">
        <w:tc>
          <w:tcPr>
            <w:tcW w:w="2258" w:type="dxa"/>
          </w:tcPr>
          <w:p w14:paraId="5808378D" w14:textId="77777777" w:rsidR="00255C70" w:rsidRPr="009C1768" w:rsidRDefault="00000000" w:rsidP="00716291">
            <w:pPr>
              <w:spacing w:after="40"/>
              <w:rPr>
                <w:rFonts w:cs="Arial"/>
                <w:b/>
                <w:bCs/>
                <w:color w:val="000000"/>
              </w:rPr>
            </w:pPr>
            <w:r w:rsidRPr="009C1768">
              <w:rPr>
                <w:rFonts w:cs="Arial"/>
                <w:b/>
                <w:bCs/>
                <w:color w:val="000000"/>
              </w:rPr>
              <w:t>Consent</w:t>
            </w:r>
            <w:r w:rsidRPr="009C1768">
              <w:rPr>
                <w:rFonts w:cs="Arial"/>
                <w:b/>
                <w:bCs/>
                <w:color w:val="000000"/>
                <w:vertAlign w:val="superscript"/>
              </w:rPr>
              <w:t>1</w:t>
            </w:r>
          </w:p>
        </w:tc>
        <w:tc>
          <w:tcPr>
            <w:tcW w:w="6809" w:type="dxa"/>
          </w:tcPr>
          <w:p w14:paraId="4E47FB3B" w14:textId="77777777" w:rsidR="00255C70" w:rsidRPr="009C1768" w:rsidRDefault="00000000" w:rsidP="00716291">
            <w:pPr>
              <w:spacing w:after="40"/>
              <w:rPr>
                <w:rFonts w:cs="Arial"/>
                <w:color w:val="000000"/>
              </w:rPr>
            </w:pPr>
            <w:r w:rsidRPr="009C1768">
              <w:t>Means consent is given by the Road Authority for the implementation of TMP and TGS/s for the proposed works.</w:t>
            </w:r>
          </w:p>
        </w:tc>
      </w:tr>
      <w:tr w:rsidR="009838DF" w14:paraId="106EAE39" w14:textId="77777777" w:rsidTr="0079269F">
        <w:tc>
          <w:tcPr>
            <w:tcW w:w="2258" w:type="dxa"/>
          </w:tcPr>
          <w:p w14:paraId="0BE919E5" w14:textId="77777777" w:rsidR="00255C70" w:rsidRPr="009C1768" w:rsidRDefault="00000000" w:rsidP="00716291">
            <w:pPr>
              <w:spacing w:after="40"/>
              <w:rPr>
                <w:rFonts w:cs="Arial"/>
                <w:b/>
                <w:bCs/>
                <w:color w:val="000000"/>
              </w:rPr>
            </w:pPr>
            <w:r w:rsidRPr="009C1768">
              <w:rPr>
                <w:rFonts w:cs="Arial"/>
                <w:b/>
                <w:bCs/>
                <w:color w:val="000000"/>
              </w:rPr>
              <w:lastRenderedPageBreak/>
              <w:t>Crossover</w:t>
            </w:r>
          </w:p>
        </w:tc>
        <w:tc>
          <w:tcPr>
            <w:tcW w:w="6809" w:type="dxa"/>
          </w:tcPr>
          <w:p w14:paraId="089327E8" w14:textId="77777777" w:rsidR="00255C70" w:rsidRPr="009C1768" w:rsidRDefault="00000000" w:rsidP="00716291">
            <w:pPr>
              <w:spacing w:after="40"/>
              <w:rPr>
                <w:rFonts w:cs="Arial"/>
                <w:color w:val="000000"/>
              </w:rPr>
            </w:pPr>
            <w:r w:rsidRPr="009C1768">
              <w:t>Where one or more lanes on a dual carriageway are diverted onto the opposing carriageway. This is normally where a contraflow situation is required to carry out works on the primary carriageway.</w:t>
            </w:r>
          </w:p>
        </w:tc>
      </w:tr>
      <w:tr w:rsidR="009838DF" w14:paraId="4DFFE86A" w14:textId="77777777" w:rsidTr="0079269F">
        <w:tc>
          <w:tcPr>
            <w:tcW w:w="2258" w:type="dxa"/>
            <w:hideMark/>
          </w:tcPr>
          <w:p w14:paraId="011E8A5E" w14:textId="77777777" w:rsidR="00255C70" w:rsidRPr="009C1768" w:rsidRDefault="00000000" w:rsidP="00716291">
            <w:pPr>
              <w:spacing w:after="40"/>
              <w:rPr>
                <w:rFonts w:cs="Arial"/>
                <w:b/>
                <w:bCs/>
                <w:color w:val="000000"/>
              </w:rPr>
            </w:pPr>
            <w:r w:rsidRPr="009C1768">
              <w:rPr>
                <w:rFonts w:cs="Arial"/>
                <w:b/>
                <w:bCs/>
                <w:color w:val="000000"/>
              </w:rPr>
              <w:t>Day(s)</w:t>
            </w:r>
          </w:p>
        </w:tc>
        <w:tc>
          <w:tcPr>
            <w:tcW w:w="6809" w:type="dxa"/>
            <w:hideMark/>
          </w:tcPr>
          <w:p w14:paraId="0BAEDA78" w14:textId="77777777" w:rsidR="00255C70" w:rsidRPr="009C1768" w:rsidRDefault="00000000" w:rsidP="00716291">
            <w:pPr>
              <w:spacing w:after="40"/>
              <w:rPr>
                <w:rFonts w:cs="Arial"/>
                <w:color w:val="000000"/>
              </w:rPr>
            </w:pPr>
            <w:r w:rsidRPr="009C1768">
              <w:rPr>
                <w:rFonts w:cs="Arial"/>
                <w:color w:val="000000"/>
              </w:rPr>
              <w:t>Means working days, Monday to Friday, excluding Northern Territory wide Public Holidays, and excluding weekends.</w:t>
            </w:r>
          </w:p>
        </w:tc>
      </w:tr>
      <w:tr w:rsidR="009838DF" w14:paraId="29C0608D" w14:textId="77777777" w:rsidTr="0079269F">
        <w:tc>
          <w:tcPr>
            <w:tcW w:w="2258" w:type="dxa"/>
          </w:tcPr>
          <w:p w14:paraId="6D840009" w14:textId="77777777" w:rsidR="00255C70" w:rsidRPr="009C1768" w:rsidRDefault="00000000" w:rsidP="00716291">
            <w:pPr>
              <w:spacing w:after="40"/>
              <w:rPr>
                <w:rFonts w:cs="Arial"/>
                <w:b/>
                <w:bCs/>
                <w:color w:val="000000"/>
              </w:rPr>
            </w:pPr>
            <w:r w:rsidRPr="009C1768">
              <w:rPr>
                <w:rFonts w:cs="Arial"/>
                <w:b/>
                <w:bCs/>
                <w:color w:val="000000"/>
              </w:rPr>
              <w:t>Detour</w:t>
            </w:r>
          </w:p>
        </w:tc>
        <w:tc>
          <w:tcPr>
            <w:tcW w:w="6809" w:type="dxa"/>
          </w:tcPr>
          <w:p w14:paraId="7C025366" w14:textId="77777777" w:rsidR="00255C70" w:rsidRPr="009C1768" w:rsidRDefault="00000000">
            <w:pPr>
              <w:widowControl w:val="0"/>
              <w:numPr>
                <w:ilvl w:val="0"/>
                <w:numId w:val="55"/>
              </w:numPr>
              <w:spacing w:after="40"/>
              <w:rPr>
                <w:rFonts w:cs="Arial"/>
                <w:color w:val="000000"/>
              </w:rPr>
            </w:pPr>
            <w:r w:rsidRPr="009C1768">
              <w:rPr>
                <w:rFonts w:cs="Arial"/>
                <w:color w:val="000000"/>
              </w:rPr>
              <w:t>Route used for the diversion of traffic around roadworks by way of existing roads.</w:t>
            </w:r>
          </w:p>
          <w:p w14:paraId="00467342" w14:textId="77777777" w:rsidR="00255C70" w:rsidRPr="009C1768" w:rsidRDefault="00000000">
            <w:pPr>
              <w:numPr>
                <w:ilvl w:val="0"/>
                <w:numId w:val="55"/>
              </w:numPr>
              <w:spacing w:after="40"/>
              <w:rPr>
                <w:rFonts w:cs="Arial"/>
                <w:color w:val="000000"/>
              </w:rPr>
            </w:pPr>
            <w:r w:rsidRPr="009C1768">
              <w:rPr>
                <w:rFonts w:cs="Arial"/>
                <w:color w:val="000000"/>
              </w:rPr>
              <w:t xml:space="preserve">A path of travel on a </w:t>
            </w:r>
            <w:r w:rsidRPr="009C1768">
              <w:rPr>
                <w:rFonts w:cs="Arial"/>
                <w:b/>
                <w:color w:val="000000"/>
              </w:rPr>
              <w:t>Side track</w:t>
            </w:r>
            <w:r w:rsidRPr="009C1768">
              <w:rPr>
                <w:rFonts w:cs="Arial"/>
                <w:color w:val="000000"/>
              </w:rPr>
              <w:t>.</w:t>
            </w:r>
          </w:p>
        </w:tc>
      </w:tr>
      <w:tr w:rsidR="009838DF" w14:paraId="18D660B7" w14:textId="77777777" w:rsidTr="0079269F">
        <w:tc>
          <w:tcPr>
            <w:tcW w:w="2258" w:type="dxa"/>
            <w:hideMark/>
          </w:tcPr>
          <w:p w14:paraId="5444D631" w14:textId="77777777" w:rsidR="00255C70" w:rsidRPr="009C1768" w:rsidRDefault="00000000" w:rsidP="00716291">
            <w:pPr>
              <w:spacing w:after="40"/>
              <w:rPr>
                <w:rFonts w:cs="Arial"/>
                <w:b/>
                <w:bCs/>
                <w:color w:val="000000"/>
              </w:rPr>
            </w:pPr>
            <w:r w:rsidRPr="009C1768">
              <w:rPr>
                <w:rFonts w:cs="Arial"/>
                <w:b/>
                <w:bCs/>
                <w:color w:val="000000"/>
              </w:rPr>
              <w:t>DIPL / The Department</w:t>
            </w:r>
          </w:p>
        </w:tc>
        <w:tc>
          <w:tcPr>
            <w:tcW w:w="6809" w:type="dxa"/>
            <w:hideMark/>
          </w:tcPr>
          <w:p w14:paraId="6FD9FD46" w14:textId="77777777" w:rsidR="00255C70" w:rsidRPr="009C1768" w:rsidRDefault="00000000" w:rsidP="00716291">
            <w:pPr>
              <w:spacing w:after="40"/>
              <w:rPr>
                <w:rFonts w:cs="Arial"/>
                <w:color w:val="000000"/>
              </w:rPr>
            </w:pPr>
            <w:r w:rsidRPr="009C1768">
              <w:rPr>
                <w:rFonts w:cs="Arial"/>
                <w:color w:val="000000"/>
              </w:rPr>
              <w:t>The Department of Infrastructure, Planning and Logistics.</w:t>
            </w:r>
          </w:p>
        </w:tc>
      </w:tr>
      <w:tr w:rsidR="009838DF" w14:paraId="7D850CE4" w14:textId="77777777" w:rsidTr="0079269F">
        <w:tc>
          <w:tcPr>
            <w:tcW w:w="2258" w:type="dxa"/>
          </w:tcPr>
          <w:p w14:paraId="734910BD" w14:textId="77777777" w:rsidR="00255C70" w:rsidRPr="009C1768" w:rsidRDefault="00000000" w:rsidP="00716291">
            <w:pPr>
              <w:spacing w:after="40"/>
              <w:rPr>
                <w:rFonts w:cs="Arial"/>
                <w:b/>
                <w:bCs/>
                <w:color w:val="000000"/>
              </w:rPr>
            </w:pPr>
            <w:r w:rsidRPr="009C1768">
              <w:rPr>
                <w:rFonts w:cs="Arial"/>
                <w:b/>
                <w:bCs/>
                <w:color w:val="000000"/>
              </w:rPr>
              <w:t>Emergency works</w:t>
            </w:r>
          </w:p>
        </w:tc>
        <w:tc>
          <w:tcPr>
            <w:tcW w:w="6809" w:type="dxa"/>
          </w:tcPr>
          <w:p w14:paraId="55140EB5" w14:textId="77777777" w:rsidR="00255C70" w:rsidRPr="009C1768" w:rsidRDefault="00000000" w:rsidP="00716291">
            <w:pPr>
              <w:spacing w:after="40"/>
              <w:rPr>
                <w:rFonts w:cs="Arial"/>
                <w:color w:val="000000"/>
              </w:rPr>
            </w:pPr>
            <w:r w:rsidRPr="009C1768">
              <w:t xml:space="preserve">Works which require immediate rectification for conditions that pose an unacceptable risk. (See </w:t>
            </w:r>
            <w:r w:rsidRPr="009C1768">
              <w:rPr>
                <w:b/>
              </w:rPr>
              <w:t>Urgent works</w:t>
            </w:r>
            <w:r w:rsidRPr="009C1768">
              <w:t>.)</w:t>
            </w:r>
          </w:p>
        </w:tc>
      </w:tr>
      <w:tr w:rsidR="009838DF" w14:paraId="4187C216" w14:textId="77777777" w:rsidTr="0079269F">
        <w:tc>
          <w:tcPr>
            <w:tcW w:w="2258" w:type="dxa"/>
            <w:hideMark/>
          </w:tcPr>
          <w:p w14:paraId="744C908B" w14:textId="77777777" w:rsidR="00255C70" w:rsidRPr="009C1768" w:rsidRDefault="00000000" w:rsidP="00716291">
            <w:pPr>
              <w:spacing w:after="40"/>
              <w:rPr>
                <w:rFonts w:cs="Arial"/>
                <w:b/>
                <w:bCs/>
                <w:color w:val="000000"/>
              </w:rPr>
            </w:pPr>
            <w:r w:rsidRPr="009C1768">
              <w:rPr>
                <w:rFonts w:cs="Arial"/>
                <w:b/>
                <w:bCs/>
                <w:color w:val="000000"/>
              </w:rPr>
              <w:t>Generic TGS</w:t>
            </w:r>
          </w:p>
        </w:tc>
        <w:tc>
          <w:tcPr>
            <w:tcW w:w="6809" w:type="dxa"/>
            <w:hideMark/>
          </w:tcPr>
          <w:p w14:paraId="38521F4E" w14:textId="77777777" w:rsidR="00255C70" w:rsidRPr="009C1768" w:rsidRDefault="00000000" w:rsidP="00716291">
            <w:pPr>
              <w:spacing w:after="40"/>
              <w:rPr>
                <w:rFonts w:cs="Arial"/>
                <w:color w:val="000000"/>
              </w:rPr>
            </w:pPr>
            <w:r w:rsidRPr="009C1768">
              <w:rPr>
                <w:rFonts w:cs="Arial"/>
                <w:color w:val="000000"/>
              </w:rPr>
              <w:t xml:space="preserve">A TGS which has been appraised by the department, and has been deemed as suitable for use, and may be suitable for use at sites in addition to the site for which it was </w:t>
            </w:r>
            <w:proofErr w:type="gramStart"/>
            <w:r w:rsidRPr="009C1768">
              <w:rPr>
                <w:rFonts w:cs="Arial"/>
                <w:color w:val="000000"/>
              </w:rPr>
              <w:t>created, and</w:t>
            </w:r>
            <w:proofErr w:type="gramEnd"/>
            <w:r w:rsidRPr="009C1768">
              <w:rPr>
                <w:rFonts w:cs="Arial"/>
                <w:color w:val="000000"/>
              </w:rPr>
              <w:t xml:space="preserve"> relates specifically to the works to be undertaken.</w:t>
            </w:r>
          </w:p>
        </w:tc>
      </w:tr>
      <w:tr w:rsidR="009838DF" w14:paraId="06180779" w14:textId="77777777" w:rsidTr="0079269F">
        <w:tc>
          <w:tcPr>
            <w:tcW w:w="2258" w:type="dxa"/>
            <w:hideMark/>
          </w:tcPr>
          <w:p w14:paraId="102D9C2A" w14:textId="77777777" w:rsidR="00255C70" w:rsidRPr="009C1768" w:rsidRDefault="00000000" w:rsidP="00716291">
            <w:pPr>
              <w:spacing w:after="40"/>
              <w:rPr>
                <w:rFonts w:cs="Arial"/>
                <w:b/>
                <w:bCs/>
                <w:color w:val="000000"/>
              </w:rPr>
            </w:pPr>
            <w:r w:rsidRPr="009C1768">
              <w:rPr>
                <w:rFonts w:cs="Arial"/>
                <w:b/>
                <w:bCs/>
                <w:color w:val="000000"/>
              </w:rPr>
              <w:t>ITC</w:t>
            </w:r>
          </w:p>
        </w:tc>
        <w:tc>
          <w:tcPr>
            <w:tcW w:w="6809" w:type="dxa"/>
            <w:hideMark/>
          </w:tcPr>
          <w:p w14:paraId="40CCA663" w14:textId="77777777" w:rsidR="00255C70" w:rsidRPr="009C1768" w:rsidRDefault="00000000" w:rsidP="00716291">
            <w:pPr>
              <w:spacing w:after="40"/>
              <w:rPr>
                <w:rFonts w:cs="Arial"/>
                <w:color w:val="000000"/>
              </w:rPr>
            </w:pPr>
            <w:r w:rsidRPr="009C1768">
              <w:rPr>
                <w:rFonts w:cs="Arial"/>
                <w:color w:val="000000"/>
              </w:rPr>
              <w:t>Instruction to Contractor. Issued by the Superintendent, or by a Department PTW approval officer.</w:t>
            </w:r>
          </w:p>
        </w:tc>
      </w:tr>
      <w:tr w:rsidR="009838DF" w14:paraId="352C8AC8" w14:textId="77777777" w:rsidTr="0079269F">
        <w:tc>
          <w:tcPr>
            <w:tcW w:w="2258" w:type="dxa"/>
          </w:tcPr>
          <w:p w14:paraId="62E368D3" w14:textId="77777777" w:rsidR="00255C70" w:rsidRPr="009C1768" w:rsidRDefault="00000000" w:rsidP="00716291">
            <w:pPr>
              <w:spacing w:after="40"/>
              <w:rPr>
                <w:rFonts w:cs="Arial"/>
                <w:b/>
                <w:bCs/>
                <w:color w:val="000000"/>
              </w:rPr>
            </w:pPr>
            <w:r w:rsidRPr="009C1768">
              <w:rPr>
                <w:rFonts w:cs="Arial"/>
                <w:b/>
                <w:bCs/>
                <w:color w:val="000000"/>
              </w:rPr>
              <w:t>ITP</w:t>
            </w:r>
          </w:p>
        </w:tc>
        <w:tc>
          <w:tcPr>
            <w:tcW w:w="6809" w:type="dxa"/>
          </w:tcPr>
          <w:p w14:paraId="49394583" w14:textId="77777777" w:rsidR="00255C70" w:rsidRPr="009C1768" w:rsidRDefault="00000000" w:rsidP="00716291">
            <w:pPr>
              <w:spacing w:after="40"/>
              <w:rPr>
                <w:rFonts w:cs="Arial"/>
                <w:color w:val="000000"/>
              </w:rPr>
            </w:pPr>
            <w:r w:rsidRPr="009C1768">
              <w:rPr>
                <w:rFonts w:cs="Arial"/>
                <w:color w:val="000000"/>
              </w:rPr>
              <w:t>Inspection and testing plan</w:t>
            </w:r>
          </w:p>
        </w:tc>
      </w:tr>
      <w:tr w:rsidR="009838DF" w14:paraId="4BDD054A" w14:textId="77777777" w:rsidTr="0079269F">
        <w:tc>
          <w:tcPr>
            <w:tcW w:w="2258" w:type="dxa"/>
            <w:hideMark/>
          </w:tcPr>
          <w:p w14:paraId="08D4EC7B" w14:textId="77777777" w:rsidR="00255C70" w:rsidRPr="009C1768" w:rsidRDefault="00000000" w:rsidP="00716291">
            <w:pPr>
              <w:spacing w:after="40"/>
              <w:rPr>
                <w:rFonts w:cs="Arial"/>
                <w:b/>
                <w:bCs/>
                <w:color w:val="000000"/>
              </w:rPr>
            </w:pPr>
            <w:r w:rsidRPr="009C1768">
              <w:rPr>
                <w:rFonts w:cs="Arial"/>
                <w:b/>
                <w:bCs/>
                <w:color w:val="000000"/>
              </w:rPr>
              <w:t>Long term</w:t>
            </w:r>
          </w:p>
        </w:tc>
        <w:tc>
          <w:tcPr>
            <w:tcW w:w="6809" w:type="dxa"/>
            <w:hideMark/>
          </w:tcPr>
          <w:p w14:paraId="6B80EBA5" w14:textId="77777777" w:rsidR="00255C70" w:rsidRPr="009C1768" w:rsidRDefault="00000000" w:rsidP="00716291">
            <w:pPr>
              <w:spacing w:after="40"/>
              <w:rPr>
                <w:rFonts w:cs="Arial"/>
                <w:color w:val="000000"/>
              </w:rPr>
            </w:pPr>
            <w:r w:rsidRPr="009C1768">
              <w:rPr>
                <w:rFonts w:cs="Arial"/>
                <w:color w:val="000000"/>
              </w:rPr>
              <w:t>Applies when traffic guidance is required to operate for more than one shift irrespective of whether it is day or night.</w:t>
            </w:r>
          </w:p>
        </w:tc>
      </w:tr>
      <w:tr w:rsidR="009838DF" w14:paraId="75306F85" w14:textId="77777777" w:rsidTr="0079269F">
        <w:tc>
          <w:tcPr>
            <w:tcW w:w="2258" w:type="dxa"/>
          </w:tcPr>
          <w:p w14:paraId="7920B488" w14:textId="77777777" w:rsidR="00255C70" w:rsidRPr="009C1768" w:rsidRDefault="00000000" w:rsidP="00716291">
            <w:pPr>
              <w:spacing w:after="40"/>
              <w:rPr>
                <w:rFonts w:cs="Arial"/>
                <w:b/>
                <w:bCs/>
                <w:color w:val="000000"/>
              </w:rPr>
            </w:pPr>
            <w:r w:rsidRPr="009C1768">
              <w:rPr>
                <w:rFonts w:cs="Arial"/>
                <w:b/>
                <w:bCs/>
                <w:color w:val="000000"/>
              </w:rPr>
              <w:t>Must</w:t>
            </w:r>
          </w:p>
        </w:tc>
        <w:tc>
          <w:tcPr>
            <w:tcW w:w="6809" w:type="dxa"/>
          </w:tcPr>
          <w:p w14:paraId="76BABEA3" w14:textId="77777777" w:rsidR="00255C70" w:rsidRPr="009C1768" w:rsidRDefault="00000000" w:rsidP="00716291">
            <w:pPr>
              <w:spacing w:after="40"/>
              <w:rPr>
                <w:rFonts w:cs="Arial"/>
                <w:color w:val="000000"/>
              </w:rPr>
            </w:pPr>
            <w:r w:rsidRPr="009C1768">
              <w:rPr>
                <w:rFonts w:cs="Arial"/>
                <w:color w:val="000000"/>
              </w:rPr>
              <w:t>Is indicative of a mandatory requirement.</w:t>
            </w:r>
          </w:p>
        </w:tc>
      </w:tr>
      <w:tr w:rsidR="009838DF" w14:paraId="624513E8" w14:textId="77777777" w:rsidTr="0079269F">
        <w:tc>
          <w:tcPr>
            <w:tcW w:w="2258" w:type="dxa"/>
          </w:tcPr>
          <w:p w14:paraId="5E332857" w14:textId="77777777" w:rsidR="00255C70" w:rsidRPr="009C1768" w:rsidRDefault="00000000" w:rsidP="00716291">
            <w:pPr>
              <w:spacing w:after="40"/>
              <w:rPr>
                <w:rFonts w:cs="Arial"/>
                <w:b/>
                <w:bCs/>
                <w:color w:val="000000"/>
              </w:rPr>
            </w:pPr>
            <w:r>
              <w:rPr>
                <w:rFonts w:cs="Arial"/>
                <w:b/>
                <w:bCs/>
                <w:color w:val="000000"/>
              </w:rPr>
              <w:t>NTFTTM</w:t>
            </w:r>
          </w:p>
        </w:tc>
        <w:tc>
          <w:tcPr>
            <w:tcW w:w="6809" w:type="dxa"/>
          </w:tcPr>
          <w:p w14:paraId="6B9F8884" w14:textId="77777777" w:rsidR="00255C70" w:rsidRPr="009C1768" w:rsidRDefault="00000000" w:rsidP="00716291">
            <w:pPr>
              <w:spacing w:after="40"/>
              <w:rPr>
                <w:rFonts w:cs="Arial"/>
                <w:color w:val="000000"/>
              </w:rPr>
            </w:pPr>
            <w:r w:rsidRPr="009C1768">
              <w:t>National Training Framework for Temporary Traffic Management</w:t>
            </w:r>
          </w:p>
        </w:tc>
      </w:tr>
      <w:tr w:rsidR="009838DF" w14:paraId="614923B8" w14:textId="77777777" w:rsidTr="0079269F">
        <w:tc>
          <w:tcPr>
            <w:tcW w:w="2258" w:type="dxa"/>
            <w:hideMark/>
          </w:tcPr>
          <w:p w14:paraId="0F19911D" w14:textId="77777777" w:rsidR="00255C70" w:rsidRPr="009C1768" w:rsidRDefault="00000000" w:rsidP="00716291">
            <w:pPr>
              <w:spacing w:after="40"/>
              <w:rPr>
                <w:rFonts w:cs="Arial"/>
                <w:b/>
                <w:bCs/>
                <w:color w:val="000000"/>
              </w:rPr>
            </w:pPr>
            <w:r w:rsidRPr="009C1768">
              <w:rPr>
                <w:rFonts w:cs="Arial"/>
                <w:b/>
                <w:bCs/>
                <w:color w:val="000000"/>
              </w:rPr>
              <w:t>PTSA</w:t>
            </w:r>
          </w:p>
        </w:tc>
        <w:tc>
          <w:tcPr>
            <w:tcW w:w="6809" w:type="dxa"/>
            <w:hideMark/>
          </w:tcPr>
          <w:p w14:paraId="62E0B33D" w14:textId="77777777" w:rsidR="00255C70" w:rsidRPr="009C1768" w:rsidRDefault="00000000" w:rsidP="00716291">
            <w:pPr>
              <w:spacing w:after="40"/>
              <w:rPr>
                <w:rFonts w:cs="Arial"/>
                <w:color w:val="000000"/>
              </w:rPr>
            </w:pPr>
            <w:r w:rsidRPr="009C1768">
              <w:rPr>
                <w:rFonts w:cs="Arial"/>
                <w:color w:val="000000"/>
              </w:rPr>
              <w:t>Portable Traffic Signals Authorisation.</w:t>
            </w:r>
          </w:p>
        </w:tc>
      </w:tr>
      <w:tr w:rsidR="009838DF" w14:paraId="2FBAC7BC" w14:textId="77777777" w:rsidTr="0079269F">
        <w:tc>
          <w:tcPr>
            <w:tcW w:w="2258" w:type="dxa"/>
            <w:hideMark/>
          </w:tcPr>
          <w:p w14:paraId="4DEC2DA6" w14:textId="77777777" w:rsidR="00255C70" w:rsidRPr="009C1768" w:rsidRDefault="00000000" w:rsidP="00716291">
            <w:pPr>
              <w:spacing w:after="40"/>
              <w:rPr>
                <w:rFonts w:cs="Arial"/>
                <w:b/>
                <w:bCs/>
                <w:color w:val="000000"/>
              </w:rPr>
            </w:pPr>
            <w:r w:rsidRPr="009C1768">
              <w:rPr>
                <w:rFonts w:cs="Arial"/>
                <w:b/>
                <w:bCs/>
                <w:color w:val="000000"/>
              </w:rPr>
              <w:t>PTW</w:t>
            </w:r>
          </w:p>
        </w:tc>
        <w:tc>
          <w:tcPr>
            <w:tcW w:w="6809" w:type="dxa"/>
            <w:hideMark/>
          </w:tcPr>
          <w:p w14:paraId="78A0110B" w14:textId="77777777" w:rsidR="00255C70" w:rsidRPr="009C1768" w:rsidRDefault="00000000" w:rsidP="00716291">
            <w:pPr>
              <w:spacing w:after="40"/>
              <w:rPr>
                <w:rFonts w:cs="Arial"/>
                <w:color w:val="000000"/>
              </w:rPr>
            </w:pPr>
            <w:r w:rsidRPr="009C1768">
              <w:rPr>
                <w:rFonts w:cs="Arial"/>
                <w:color w:val="000000"/>
              </w:rPr>
              <w:t>Permit to Work in a Road Reserve. A Permit to Work in a Road Reserve does not confer any rights to the entity to which the permit is issued beyond the right to carry out activities for which the permit was issued. Those activities must have been approved before the activities commence.</w:t>
            </w:r>
          </w:p>
        </w:tc>
      </w:tr>
      <w:tr w:rsidR="009838DF" w14:paraId="14CD185B" w14:textId="77777777" w:rsidTr="0079269F">
        <w:tc>
          <w:tcPr>
            <w:tcW w:w="2258" w:type="dxa"/>
          </w:tcPr>
          <w:p w14:paraId="2B8D5123" w14:textId="77777777" w:rsidR="00255C70" w:rsidRPr="009C1768" w:rsidRDefault="00000000" w:rsidP="00716291">
            <w:pPr>
              <w:spacing w:after="40"/>
              <w:rPr>
                <w:rFonts w:cs="Arial"/>
                <w:b/>
                <w:bCs/>
                <w:color w:val="000000"/>
              </w:rPr>
            </w:pPr>
            <w:r w:rsidRPr="009C1768">
              <w:rPr>
                <w:rFonts w:cs="Arial"/>
                <w:b/>
                <w:bCs/>
                <w:color w:val="000000"/>
              </w:rPr>
              <w:t>RSA</w:t>
            </w:r>
          </w:p>
        </w:tc>
        <w:tc>
          <w:tcPr>
            <w:tcW w:w="6809" w:type="dxa"/>
          </w:tcPr>
          <w:p w14:paraId="676E7D62" w14:textId="77777777" w:rsidR="00255C70" w:rsidRPr="009C1768" w:rsidRDefault="00000000" w:rsidP="00716291">
            <w:pPr>
              <w:spacing w:after="40"/>
              <w:rPr>
                <w:rFonts w:cs="Arial"/>
                <w:color w:val="000000"/>
              </w:rPr>
            </w:pPr>
            <w:r w:rsidRPr="009C1768">
              <w:rPr>
                <w:rFonts w:cs="Arial"/>
                <w:color w:val="000000"/>
              </w:rPr>
              <w:t>Road safety audit</w:t>
            </w:r>
          </w:p>
        </w:tc>
      </w:tr>
      <w:tr w:rsidR="009838DF" w14:paraId="7F8FC667" w14:textId="77777777" w:rsidTr="0079269F">
        <w:tc>
          <w:tcPr>
            <w:tcW w:w="2258" w:type="dxa"/>
            <w:hideMark/>
          </w:tcPr>
          <w:p w14:paraId="1B2C2949" w14:textId="77777777" w:rsidR="00255C70" w:rsidRPr="009C1768" w:rsidRDefault="00000000" w:rsidP="00716291">
            <w:pPr>
              <w:spacing w:after="40"/>
              <w:rPr>
                <w:rFonts w:cs="Arial"/>
                <w:b/>
                <w:bCs/>
                <w:color w:val="000000"/>
              </w:rPr>
            </w:pPr>
            <w:r>
              <w:rPr>
                <w:rFonts w:cs="Arial"/>
                <w:b/>
                <w:bCs/>
                <w:color w:val="000000"/>
              </w:rPr>
              <w:t>Shall</w:t>
            </w:r>
          </w:p>
        </w:tc>
        <w:tc>
          <w:tcPr>
            <w:tcW w:w="6809" w:type="dxa"/>
            <w:hideMark/>
          </w:tcPr>
          <w:p w14:paraId="0838A147" w14:textId="77777777" w:rsidR="00255C70" w:rsidRPr="009C1768" w:rsidRDefault="00000000" w:rsidP="00716291">
            <w:pPr>
              <w:spacing w:after="40"/>
              <w:rPr>
                <w:rFonts w:cs="Arial"/>
                <w:color w:val="000000"/>
              </w:rPr>
            </w:pPr>
            <w:r w:rsidRPr="009C1768">
              <w:rPr>
                <w:rFonts w:cs="Arial"/>
                <w:color w:val="000000"/>
              </w:rPr>
              <w:t>Is indicative of a mandatory requirement, unless the context clearly indicates otherwise.</w:t>
            </w:r>
          </w:p>
        </w:tc>
      </w:tr>
      <w:tr w:rsidR="009838DF" w14:paraId="008E3350" w14:textId="77777777" w:rsidTr="0079269F">
        <w:tc>
          <w:tcPr>
            <w:tcW w:w="2258" w:type="dxa"/>
            <w:hideMark/>
          </w:tcPr>
          <w:p w14:paraId="49BB64AA" w14:textId="77777777" w:rsidR="00255C70" w:rsidRPr="009C1768" w:rsidRDefault="00000000" w:rsidP="00716291">
            <w:pPr>
              <w:spacing w:after="40"/>
              <w:rPr>
                <w:rFonts w:cs="Arial"/>
                <w:b/>
                <w:bCs/>
                <w:color w:val="000000"/>
              </w:rPr>
            </w:pPr>
            <w:r w:rsidRPr="009C1768">
              <w:rPr>
                <w:rFonts w:cs="Arial"/>
                <w:b/>
                <w:bCs/>
                <w:color w:val="000000"/>
              </w:rPr>
              <w:t>Short term</w:t>
            </w:r>
          </w:p>
        </w:tc>
        <w:tc>
          <w:tcPr>
            <w:tcW w:w="6809" w:type="dxa"/>
            <w:hideMark/>
          </w:tcPr>
          <w:p w14:paraId="3511A25A" w14:textId="77777777" w:rsidR="00255C70" w:rsidRPr="009C1768" w:rsidRDefault="00000000" w:rsidP="00716291">
            <w:pPr>
              <w:spacing w:after="40"/>
              <w:rPr>
                <w:rFonts w:cs="Arial"/>
                <w:color w:val="000000"/>
              </w:rPr>
            </w:pPr>
            <w:r w:rsidRPr="009C1768">
              <w:rPr>
                <w:rFonts w:cs="Arial"/>
                <w:color w:val="000000"/>
              </w:rPr>
              <w:t>Applies when work is started and completed in one shift and the road is returned to normal conditions by the end of that shift.</w:t>
            </w:r>
          </w:p>
        </w:tc>
      </w:tr>
      <w:tr w:rsidR="009838DF" w14:paraId="55D1D93E" w14:textId="77777777" w:rsidTr="0079269F">
        <w:tc>
          <w:tcPr>
            <w:tcW w:w="2258" w:type="dxa"/>
          </w:tcPr>
          <w:p w14:paraId="6A5324A7" w14:textId="77777777" w:rsidR="00255C70" w:rsidRPr="009C1768" w:rsidRDefault="00000000" w:rsidP="00716291">
            <w:pPr>
              <w:spacing w:after="40"/>
              <w:rPr>
                <w:rFonts w:cs="Arial"/>
                <w:b/>
                <w:bCs/>
                <w:color w:val="000000"/>
              </w:rPr>
            </w:pPr>
            <w:r w:rsidRPr="009C1768">
              <w:rPr>
                <w:rFonts w:cs="Arial"/>
                <w:b/>
                <w:bCs/>
                <w:color w:val="000000"/>
              </w:rPr>
              <w:t>Should</w:t>
            </w:r>
          </w:p>
        </w:tc>
        <w:tc>
          <w:tcPr>
            <w:tcW w:w="6809" w:type="dxa"/>
          </w:tcPr>
          <w:p w14:paraId="12B21B66" w14:textId="77777777" w:rsidR="00255C70" w:rsidRPr="009C1768" w:rsidRDefault="00000000" w:rsidP="00716291">
            <w:pPr>
              <w:spacing w:after="40"/>
              <w:rPr>
                <w:rFonts w:cs="Arial"/>
                <w:color w:val="000000"/>
              </w:rPr>
            </w:pPr>
            <w:r w:rsidRPr="009C1768">
              <w:rPr>
                <w:rFonts w:cs="Cambria"/>
                <w:color w:val="000000"/>
              </w:rPr>
              <w:t>Indicates a recommendation</w:t>
            </w:r>
            <w:r w:rsidRPr="009C1768">
              <w:t xml:space="preserve">. </w:t>
            </w:r>
            <w:r w:rsidRPr="009C1768">
              <w:rPr>
                <w:rFonts w:cs="Cambria"/>
                <w:color w:val="000000"/>
              </w:rPr>
              <w:t xml:space="preserve">Any decision to vary or not follow a requirement or recommendation </w:t>
            </w:r>
            <w:r>
              <w:rPr>
                <w:rFonts w:cs="Cambria"/>
                <w:color w:val="000000"/>
              </w:rPr>
              <w:t>must</w:t>
            </w:r>
            <w:r w:rsidRPr="009C1768">
              <w:rPr>
                <w:rFonts w:cs="Cambria"/>
                <w:color w:val="000000"/>
              </w:rPr>
              <w:t xml:space="preserve"> be based on sound traffic management judgement by a competent person and be documented.</w:t>
            </w:r>
          </w:p>
        </w:tc>
      </w:tr>
      <w:tr w:rsidR="009838DF" w14:paraId="66EDCA5C" w14:textId="77777777" w:rsidTr="0079269F">
        <w:tc>
          <w:tcPr>
            <w:tcW w:w="2258" w:type="dxa"/>
          </w:tcPr>
          <w:p w14:paraId="6E87FA69" w14:textId="77777777" w:rsidR="00255C70" w:rsidRPr="009C1768" w:rsidRDefault="00000000" w:rsidP="00716291">
            <w:pPr>
              <w:spacing w:after="40"/>
              <w:rPr>
                <w:rFonts w:cs="Arial"/>
                <w:b/>
                <w:bCs/>
                <w:color w:val="000000"/>
              </w:rPr>
            </w:pPr>
            <w:r w:rsidRPr="009C1768">
              <w:rPr>
                <w:rFonts w:cs="Arial"/>
                <w:b/>
                <w:bCs/>
                <w:color w:val="000000"/>
              </w:rPr>
              <w:t>Side track</w:t>
            </w:r>
          </w:p>
        </w:tc>
        <w:tc>
          <w:tcPr>
            <w:tcW w:w="6809" w:type="dxa"/>
          </w:tcPr>
          <w:p w14:paraId="719E74A5" w14:textId="77777777" w:rsidR="00255C70" w:rsidRPr="009C1768" w:rsidRDefault="00000000" w:rsidP="00716291">
            <w:pPr>
              <w:spacing w:after="40"/>
              <w:rPr>
                <w:rFonts w:cs="Cambria"/>
                <w:color w:val="000000"/>
              </w:rPr>
            </w:pPr>
            <w:r w:rsidRPr="009C1768">
              <w:rPr>
                <w:rFonts w:cs="Cambria"/>
                <w:color w:val="000000"/>
              </w:rPr>
              <w:t xml:space="preserve">A temporary path of travel specifically constructed to divert traffic around a work site. Side tracks may be one lane or two </w:t>
            </w:r>
            <w:proofErr w:type="gramStart"/>
            <w:r w:rsidRPr="009C1768">
              <w:rPr>
                <w:rFonts w:cs="Cambria"/>
                <w:color w:val="000000"/>
              </w:rPr>
              <w:t>lane</w:t>
            </w:r>
            <w:proofErr w:type="gramEnd"/>
            <w:r w:rsidRPr="009C1768">
              <w:rPr>
                <w:rFonts w:cs="Cambria"/>
                <w:color w:val="000000"/>
              </w:rPr>
              <w:t>, and sealed or unsealed.</w:t>
            </w:r>
          </w:p>
        </w:tc>
      </w:tr>
      <w:tr w:rsidR="009838DF" w14:paraId="0A722EB0" w14:textId="77777777" w:rsidTr="0079269F">
        <w:tc>
          <w:tcPr>
            <w:tcW w:w="2258" w:type="dxa"/>
            <w:hideMark/>
          </w:tcPr>
          <w:p w14:paraId="4B792554" w14:textId="77777777" w:rsidR="00255C70" w:rsidRPr="009C1768" w:rsidRDefault="00000000" w:rsidP="00716291">
            <w:pPr>
              <w:spacing w:after="40"/>
              <w:rPr>
                <w:rFonts w:cs="Arial"/>
                <w:b/>
                <w:bCs/>
                <w:color w:val="000000"/>
              </w:rPr>
            </w:pPr>
            <w:r w:rsidRPr="009C1768">
              <w:rPr>
                <w:rFonts w:cs="Arial"/>
                <w:b/>
                <w:bCs/>
                <w:color w:val="000000"/>
              </w:rPr>
              <w:t>Superintendent</w:t>
            </w:r>
          </w:p>
        </w:tc>
        <w:tc>
          <w:tcPr>
            <w:tcW w:w="6809" w:type="dxa"/>
            <w:hideMark/>
          </w:tcPr>
          <w:p w14:paraId="0199F5AA" w14:textId="77777777" w:rsidR="00255C70" w:rsidRPr="009C1768" w:rsidRDefault="00000000" w:rsidP="00716291">
            <w:pPr>
              <w:spacing w:after="40"/>
              <w:rPr>
                <w:rFonts w:cs="Arial"/>
                <w:color w:val="000000"/>
              </w:rPr>
            </w:pPr>
            <w:r w:rsidRPr="009C1768">
              <w:rPr>
                <w:rFonts w:cs="Arial"/>
                <w:color w:val="000000"/>
              </w:rPr>
              <w:t>As defined in the Contract for NTG procured works. For works not procured by, or on behalf of, the NTG, the term Superintendent means an employee of the Department, including the nominated Departmental Contact Officer, who has authority to make decisions in respect to works in road reserves.</w:t>
            </w:r>
          </w:p>
        </w:tc>
      </w:tr>
      <w:tr w:rsidR="009838DF" w14:paraId="3F7E202D" w14:textId="77777777" w:rsidTr="0079269F">
        <w:tc>
          <w:tcPr>
            <w:tcW w:w="2258" w:type="dxa"/>
            <w:hideMark/>
          </w:tcPr>
          <w:p w14:paraId="5975C4B1" w14:textId="77777777" w:rsidR="00255C70" w:rsidRPr="009C1768" w:rsidRDefault="00000000" w:rsidP="00716291">
            <w:pPr>
              <w:spacing w:after="40"/>
              <w:rPr>
                <w:rFonts w:cs="Arial"/>
                <w:b/>
                <w:bCs/>
                <w:color w:val="000000"/>
              </w:rPr>
            </w:pPr>
            <w:r w:rsidRPr="009C1768">
              <w:rPr>
                <w:rFonts w:cs="Arial"/>
                <w:b/>
                <w:bCs/>
                <w:color w:val="000000"/>
              </w:rPr>
              <w:t>SWMS</w:t>
            </w:r>
          </w:p>
        </w:tc>
        <w:tc>
          <w:tcPr>
            <w:tcW w:w="6809" w:type="dxa"/>
            <w:hideMark/>
          </w:tcPr>
          <w:p w14:paraId="1607ACD5" w14:textId="77777777" w:rsidR="00255C70" w:rsidRPr="009C1768" w:rsidRDefault="00000000" w:rsidP="00716291">
            <w:pPr>
              <w:spacing w:after="40"/>
              <w:rPr>
                <w:rFonts w:cs="Arial"/>
                <w:color w:val="000000"/>
              </w:rPr>
            </w:pPr>
            <w:r w:rsidRPr="009C1768">
              <w:rPr>
                <w:rFonts w:cs="Arial"/>
                <w:color w:val="000000"/>
              </w:rPr>
              <w:t>Safe Work Method Statement.</w:t>
            </w:r>
          </w:p>
        </w:tc>
      </w:tr>
      <w:tr w:rsidR="009838DF" w14:paraId="694A1846" w14:textId="77777777" w:rsidTr="0079269F">
        <w:tc>
          <w:tcPr>
            <w:tcW w:w="2258" w:type="dxa"/>
          </w:tcPr>
          <w:p w14:paraId="64A52C0C" w14:textId="77777777" w:rsidR="00255C70" w:rsidRPr="009C1768" w:rsidRDefault="00000000" w:rsidP="00716291">
            <w:pPr>
              <w:spacing w:after="40"/>
              <w:rPr>
                <w:rFonts w:cs="Arial"/>
                <w:b/>
                <w:bCs/>
                <w:color w:val="000000"/>
              </w:rPr>
            </w:pPr>
            <w:r>
              <w:rPr>
                <w:rFonts w:cs="Arial"/>
                <w:b/>
                <w:bCs/>
                <w:color w:val="000000"/>
              </w:rPr>
              <w:t>TC</w:t>
            </w:r>
          </w:p>
        </w:tc>
        <w:tc>
          <w:tcPr>
            <w:tcW w:w="6809" w:type="dxa"/>
          </w:tcPr>
          <w:p w14:paraId="2F97B010" w14:textId="77777777" w:rsidR="00255C70" w:rsidRPr="009C1768" w:rsidRDefault="00000000" w:rsidP="00716291">
            <w:pPr>
              <w:spacing w:after="40"/>
              <w:rPr>
                <w:rFonts w:cs="Arial"/>
                <w:color w:val="000000"/>
              </w:rPr>
            </w:pPr>
            <w:r>
              <w:rPr>
                <w:rFonts w:cs="Arial"/>
                <w:color w:val="000000"/>
              </w:rPr>
              <w:t xml:space="preserve">Traffic Controller </w:t>
            </w:r>
          </w:p>
        </w:tc>
      </w:tr>
      <w:tr w:rsidR="009838DF" w14:paraId="6F7DE299" w14:textId="77777777" w:rsidTr="0079269F">
        <w:tc>
          <w:tcPr>
            <w:tcW w:w="2258" w:type="dxa"/>
          </w:tcPr>
          <w:p w14:paraId="5A9213B0" w14:textId="77777777" w:rsidR="00255C70" w:rsidRPr="009C1768" w:rsidRDefault="00000000" w:rsidP="00716291">
            <w:pPr>
              <w:spacing w:after="40"/>
              <w:rPr>
                <w:rFonts w:cs="Arial"/>
                <w:b/>
                <w:bCs/>
                <w:color w:val="000000"/>
              </w:rPr>
            </w:pPr>
            <w:r w:rsidRPr="009C1768">
              <w:rPr>
                <w:rFonts w:cs="Arial"/>
                <w:b/>
                <w:bCs/>
                <w:color w:val="000000"/>
              </w:rPr>
              <w:t>Third Party Audit</w:t>
            </w:r>
          </w:p>
        </w:tc>
        <w:tc>
          <w:tcPr>
            <w:tcW w:w="6809" w:type="dxa"/>
          </w:tcPr>
          <w:p w14:paraId="310A341C" w14:textId="77777777" w:rsidR="00255C70" w:rsidRPr="009C1768" w:rsidRDefault="00000000" w:rsidP="00716291">
            <w:pPr>
              <w:spacing w:after="40"/>
              <w:rPr>
                <w:rFonts w:cs="Arial"/>
                <w:color w:val="000000"/>
              </w:rPr>
            </w:pPr>
            <w:r w:rsidRPr="009C1768">
              <w:rPr>
                <w:rFonts w:cs="Arial"/>
                <w:color w:val="000000"/>
              </w:rPr>
              <w:t xml:space="preserve">An audit, performed by an independent, external auditor, carried out on behalf of the </w:t>
            </w:r>
            <w:proofErr w:type="gramStart"/>
            <w:r w:rsidRPr="009C1768">
              <w:rPr>
                <w:rFonts w:cs="Arial"/>
                <w:color w:val="000000"/>
              </w:rPr>
              <w:t>Principal</w:t>
            </w:r>
            <w:proofErr w:type="gramEnd"/>
            <w:r w:rsidRPr="009C1768">
              <w:rPr>
                <w:rFonts w:cs="Arial"/>
                <w:color w:val="000000"/>
              </w:rPr>
              <w:t>.</w:t>
            </w:r>
          </w:p>
        </w:tc>
      </w:tr>
      <w:tr w:rsidR="009838DF" w14:paraId="676648FC" w14:textId="77777777" w:rsidTr="0079269F">
        <w:tc>
          <w:tcPr>
            <w:tcW w:w="2258" w:type="dxa"/>
          </w:tcPr>
          <w:p w14:paraId="4B6AEBE9" w14:textId="77777777" w:rsidR="00255C70" w:rsidRPr="009C1768" w:rsidRDefault="00000000" w:rsidP="00716291">
            <w:pPr>
              <w:spacing w:after="40"/>
              <w:rPr>
                <w:rFonts w:cs="Arial"/>
                <w:b/>
                <w:bCs/>
                <w:color w:val="000000"/>
              </w:rPr>
            </w:pPr>
            <w:r w:rsidRPr="009C1768">
              <w:rPr>
                <w:rFonts w:cs="Arial"/>
                <w:b/>
                <w:bCs/>
                <w:color w:val="000000"/>
              </w:rPr>
              <w:lastRenderedPageBreak/>
              <w:t>Traffic control devices</w:t>
            </w:r>
          </w:p>
        </w:tc>
        <w:tc>
          <w:tcPr>
            <w:tcW w:w="6809" w:type="dxa"/>
          </w:tcPr>
          <w:p w14:paraId="5FE92BE0" w14:textId="77777777" w:rsidR="00255C70" w:rsidRPr="009C1768" w:rsidRDefault="00000000" w:rsidP="00716291">
            <w:pPr>
              <w:spacing w:after="40"/>
              <w:rPr>
                <w:rFonts w:cs="Arial"/>
                <w:color w:val="000000"/>
              </w:rPr>
            </w:pPr>
            <w:r w:rsidRPr="009C1768">
              <w:rPr>
                <w:rFonts w:cs="Arial"/>
                <w:color w:val="000000"/>
              </w:rPr>
              <w:t>Refer to AS 1742 (series).</w:t>
            </w:r>
          </w:p>
          <w:p w14:paraId="0F450F3D" w14:textId="77777777" w:rsidR="00255C70" w:rsidRPr="009C1768" w:rsidRDefault="00000000" w:rsidP="00716291">
            <w:pPr>
              <w:autoSpaceDE w:val="0"/>
              <w:autoSpaceDN w:val="0"/>
              <w:adjustRightInd w:val="0"/>
              <w:spacing w:after="40"/>
              <w:rPr>
                <w:rFonts w:cs="Arial"/>
                <w:color w:val="000000"/>
              </w:rPr>
            </w:pPr>
            <w:r w:rsidRPr="009C1768">
              <w:rPr>
                <w:rFonts w:cs="Arial"/>
                <w:color w:val="000000"/>
              </w:rPr>
              <w:t>Any sign, signal, pavement marking or other installation placed or erected, for the purpose of, including but not limited to, regulating, warning or guiding road users.</w:t>
            </w:r>
          </w:p>
        </w:tc>
      </w:tr>
      <w:tr w:rsidR="009838DF" w14:paraId="25462453" w14:textId="77777777" w:rsidTr="0079269F">
        <w:tc>
          <w:tcPr>
            <w:tcW w:w="2258" w:type="dxa"/>
            <w:hideMark/>
          </w:tcPr>
          <w:p w14:paraId="5A0AE3BB" w14:textId="77777777" w:rsidR="00255C70" w:rsidRPr="009C1768" w:rsidRDefault="00000000" w:rsidP="00716291">
            <w:pPr>
              <w:spacing w:after="40"/>
              <w:rPr>
                <w:rFonts w:cs="Arial"/>
                <w:b/>
                <w:bCs/>
                <w:color w:val="000000"/>
              </w:rPr>
            </w:pPr>
            <w:r w:rsidRPr="009C1768">
              <w:rPr>
                <w:rFonts w:cs="Arial"/>
                <w:b/>
                <w:bCs/>
                <w:color w:val="000000"/>
              </w:rPr>
              <w:t>Traffic Controller</w:t>
            </w:r>
          </w:p>
        </w:tc>
        <w:tc>
          <w:tcPr>
            <w:tcW w:w="6809" w:type="dxa"/>
            <w:hideMark/>
          </w:tcPr>
          <w:p w14:paraId="6ECF6442" w14:textId="77777777" w:rsidR="00255C70" w:rsidRPr="009C1768" w:rsidRDefault="00000000" w:rsidP="00716291">
            <w:pPr>
              <w:spacing w:after="40"/>
              <w:rPr>
                <w:rFonts w:cs="Arial"/>
                <w:color w:val="000000"/>
              </w:rPr>
            </w:pPr>
            <w:r w:rsidRPr="009C1768">
              <w:rPr>
                <w:rFonts w:cs="Arial"/>
                <w:color w:val="000000"/>
              </w:rPr>
              <w:t xml:space="preserve">A qualified and competent person whose duty it is to control traffic at a worksite. </w:t>
            </w:r>
          </w:p>
        </w:tc>
      </w:tr>
      <w:tr w:rsidR="009838DF" w14:paraId="661C5DDF" w14:textId="77777777" w:rsidTr="0079269F">
        <w:tc>
          <w:tcPr>
            <w:tcW w:w="2258" w:type="dxa"/>
          </w:tcPr>
          <w:p w14:paraId="0EEC50CF" w14:textId="77777777" w:rsidR="00255C70" w:rsidRPr="009C1768" w:rsidRDefault="00000000" w:rsidP="00716291">
            <w:pPr>
              <w:spacing w:after="40"/>
              <w:rPr>
                <w:rFonts w:cs="Arial"/>
                <w:b/>
                <w:bCs/>
                <w:color w:val="000000"/>
              </w:rPr>
            </w:pPr>
            <w:r w:rsidRPr="009C1768">
              <w:rPr>
                <w:rFonts w:cs="Arial"/>
                <w:b/>
                <w:bCs/>
                <w:color w:val="000000"/>
              </w:rPr>
              <w:t>TGS</w:t>
            </w:r>
          </w:p>
        </w:tc>
        <w:tc>
          <w:tcPr>
            <w:tcW w:w="6809" w:type="dxa"/>
          </w:tcPr>
          <w:p w14:paraId="1AE4C1B6" w14:textId="77777777" w:rsidR="00255C70" w:rsidRPr="009C1768" w:rsidRDefault="00000000" w:rsidP="00716291">
            <w:pPr>
              <w:spacing w:after="40"/>
              <w:rPr>
                <w:rFonts w:cs="Arial"/>
                <w:color w:val="000000"/>
              </w:rPr>
            </w:pPr>
            <w:r w:rsidRPr="009C1768">
              <w:rPr>
                <w:rFonts w:cs="Arial"/>
                <w:color w:val="000000"/>
              </w:rPr>
              <w:t>Traffic Guidance Scheme.</w:t>
            </w:r>
          </w:p>
          <w:p w14:paraId="54E8128C" w14:textId="77777777" w:rsidR="00255C70" w:rsidRPr="009C1768" w:rsidRDefault="00000000" w:rsidP="00716291">
            <w:pPr>
              <w:spacing w:after="40"/>
              <w:rPr>
                <w:rFonts w:cs="Arial"/>
                <w:color w:val="000000"/>
              </w:rPr>
            </w:pPr>
            <w:r w:rsidRPr="009C1768">
              <w:rPr>
                <w:rFonts w:cs="Arial"/>
                <w:color w:val="000000"/>
              </w:rPr>
              <w:t xml:space="preserve">TGSs are part of TMP. Includes, but is not limited to, plans, drawings, sketches, diagrams, instructions, and </w:t>
            </w:r>
            <w:proofErr w:type="gramStart"/>
            <w:r w:rsidRPr="009C1768">
              <w:rPr>
                <w:rFonts w:cs="Arial"/>
                <w:color w:val="000000"/>
              </w:rPr>
              <w:t>after hours</w:t>
            </w:r>
            <w:proofErr w:type="gramEnd"/>
            <w:r w:rsidRPr="009C1768">
              <w:rPr>
                <w:rFonts w:cs="Arial"/>
                <w:color w:val="000000"/>
              </w:rPr>
              <w:t xml:space="preserve"> arrangements.</w:t>
            </w:r>
          </w:p>
        </w:tc>
      </w:tr>
      <w:tr w:rsidR="009838DF" w14:paraId="4BF87ADE" w14:textId="77777777" w:rsidTr="0079269F">
        <w:tc>
          <w:tcPr>
            <w:tcW w:w="2258" w:type="dxa"/>
          </w:tcPr>
          <w:p w14:paraId="694A2C1F" w14:textId="77777777" w:rsidR="00255C70" w:rsidRPr="009C1768" w:rsidRDefault="00000000" w:rsidP="00716291">
            <w:pPr>
              <w:spacing w:after="40"/>
              <w:rPr>
                <w:rFonts w:cs="Arial"/>
                <w:b/>
                <w:bCs/>
                <w:color w:val="000000"/>
              </w:rPr>
            </w:pPr>
            <w:r w:rsidRPr="009C1768">
              <w:rPr>
                <w:rFonts w:cs="Arial"/>
                <w:b/>
                <w:bCs/>
                <w:color w:val="000000"/>
              </w:rPr>
              <w:t>TMD</w:t>
            </w:r>
          </w:p>
        </w:tc>
        <w:tc>
          <w:tcPr>
            <w:tcW w:w="6809" w:type="dxa"/>
          </w:tcPr>
          <w:p w14:paraId="5D8B819E" w14:textId="77777777" w:rsidR="00255C70" w:rsidRPr="009C1768" w:rsidRDefault="00000000" w:rsidP="00716291">
            <w:pPr>
              <w:spacing w:after="40"/>
              <w:rPr>
                <w:rFonts w:cs="Arial"/>
                <w:color w:val="000000"/>
              </w:rPr>
            </w:pPr>
            <w:r w:rsidRPr="009C1768">
              <w:rPr>
                <w:rFonts w:cs="Arial"/>
                <w:color w:val="000000"/>
              </w:rPr>
              <w:t>Traffic Management Designer</w:t>
            </w:r>
            <w:r>
              <w:rPr>
                <w:rFonts w:cs="Arial"/>
                <w:color w:val="000000"/>
              </w:rPr>
              <w:t xml:space="preserve"> </w:t>
            </w:r>
          </w:p>
        </w:tc>
      </w:tr>
      <w:tr w:rsidR="009838DF" w14:paraId="3EA47607" w14:textId="77777777" w:rsidTr="0079269F">
        <w:tc>
          <w:tcPr>
            <w:tcW w:w="2258" w:type="dxa"/>
          </w:tcPr>
          <w:p w14:paraId="168E62C7" w14:textId="77777777" w:rsidR="00255C70" w:rsidRPr="009C1768" w:rsidRDefault="00000000" w:rsidP="00716291">
            <w:pPr>
              <w:spacing w:after="40"/>
              <w:rPr>
                <w:rFonts w:cs="Arial"/>
                <w:b/>
                <w:bCs/>
                <w:color w:val="000000"/>
              </w:rPr>
            </w:pPr>
            <w:r>
              <w:rPr>
                <w:rFonts w:cs="Arial"/>
                <w:b/>
                <w:bCs/>
                <w:color w:val="000000"/>
              </w:rPr>
              <w:t>TMI</w:t>
            </w:r>
          </w:p>
        </w:tc>
        <w:tc>
          <w:tcPr>
            <w:tcW w:w="6809" w:type="dxa"/>
          </w:tcPr>
          <w:p w14:paraId="6F7034BF" w14:textId="77777777" w:rsidR="00255C70" w:rsidRPr="009C1768" w:rsidRDefault="00000000" w:rsidP="00716291">
            <w:pPr>
              <w:spacing w:after="40"/>
              <w:rPr>
                <w:rFonts w:cs="Arial"/>
                <w:color w:val="000000"/>
              </w:rPr>
            </w:pPr>
            <w:r w:rsidRPr="009C1768">
              <w:rPr>
                <w:rFonts w:cs="Arial"/>
                <w:color w:val="000000"/>
              </w:rPr>
              <w:t xml:space="preserve">Traffic Management </w:t>
            </w:r>
            <w:r>
              <w:rPr>
                <w:rFonts w:cs="Arial"/>
                <w:color w:val="000000"/>
              </w:rPr>
              <w:t>Implement</w:t>
            </w:r>
            <w:r w:rsidRPr="009C1768">
              <w:rPr>
                <w:rFonts w:cs="Arial"/>
                <w:color w:val="000000"/>
              </w:rPr>
              <w:t>er</w:t>
            </w:r>
          </w:p>
        </w:tc>
      </w:tr>
      <w:tr w:rsidR="009838DF" w14:paraId="273EE4A2" w14:textId="77777777" w:rsidTr="0079269F">
        <w:tc>
          <w:tcPr>
            <w:tcW w:w="2258" w:type="dxa"/>
          </w:tcPr>
          <w:p w14:paraId="4650C116" w14:textId="77777777" w:rsidR="00255C70" w:rsidRPr="009C1768" w:rsidRDefault="00000000" w:rsidP="00716291">
            <w:pPr>
              <w:spacing w:after="40"/>
              <w:rPr>
                <w:rFonts w:cs="Arial"/>
                <w:b/>
                <w:bCs/>
                <w:color w:val="000000"/>
              </w:rPr>
            </w:pPr>
            <w:r w:rsidRPr="009C1768">
              <w:rPr>
                <w:rFonts w:cs="Arial"/>
                <w:b/>
                <w:bCs/>
                <w:color w:val="000000"/>
              </w:rPr>
              <w:t>TMP</w:t>
            </w:r>
          </w:p>
        </w:tc>
        <w:tc>
          <w:tcPr>
            <w:tcW w:w="6809" w:type="dxa"/>
          </w:tcPr>
          <w:p w14:paraId="230C3AF7" w14:textId="77777777" w:rsidR="00255C70" w:rsidRPr="009C1768" w:rsidRDefault="00000000" w:rsidP="00716291">
            <w:pPr>
              <w:spacing w:after="40"/>
              <w:rPr>
                <w:rFonts w:cs="Arial"/>
                <w:color w:val="000000"/>
              </w:rPr>
            </w:pPr>
            <w:r w:rsidRPr="009C1768">
              <w:rPr>
                <w:rFonts w:cs="Arial"/>
                <w:color w:val="000000"/>
              </w:rPr>
              <w:t>Traffic Management Plan.</w:t>
            </w:r>
          </w:p>
        </w:tc>
      </w:tr>
      <w:tr w:rsidR="009838DF" w14:paraId="31623BD9" w14:textId="77777777" w:rsidTr="0079269F">
        <w:tc>
          <w:tcPr>
            <w:tcW w:w="2258" w:type="dxa"/>
            <w:hideMark/>
          </w:tcPr>
          <w:p w14:paraId="32D5D898" w14:textId="77777777" w:rsidR="00255C70" w:rsidRPr="009C1768" w:rsidRDefault="00000000" w:rsidP="00716291">
            <w:pPr>
              <w:spacing w:after="40"/>
              <w:rPr>
                <w:rFonts w:cs="Arial"/>
                <w:b/>
                <w:bCs/>
                <w:color w:val="000000"/>
              </w:rPr>
            </w:pPr>
            <w:r w:rsidRPr="009C1768">
              <w:rPr>
                <w:rFonts w:cs="Arial"/>
                <w:b/>
                <w:bCs/>
                <w:color w:val="000000"/>
              </w:rPr>
              <w:t>TSLA</w:t>
            </w:r>
          </w:p>
        </w:tc>
        <w:tc>
          <w:tcPr>
            <w:tcW w:w="6809" w:type="dxa"/>
            <w:hideMark/>
          </w:tcPr>
          <w:p w14:paraId="50E30C78" w14:textId="77777777" w:rsidR="00255C70" w:rsidRPr="009C1768" w:rsidRDefault="00000000" w:rsidP="00716291">
            <w:pPr>
              <w:spacing w:after="40"/>
              <w:rPr>
                <w:rFonts w:cs="Arial"/>
                <w:color w:val="000000"/>
              </w:rPr>
            </w:pPr>
            <w:r w:rsidRPr="009C1768">
              <w:rPr>
                <w:rFonts w:cs="Arial"/>
                <w:color w:val="000000"/>
              </w:rPr>
              <w:t>Temporary Speed Limit Authorisation.</w:t>
            </w:r>
          </w:p>
        </w:tc>
      </w:tr>
      <w:tr w:rsidR="009838DF" w14:paraId="40A376F4" w14:textId="77777777" w:rsidTr="0079269F">
        <w:tc>
          <w:tcPr>
            <w:tcW w:w="2258" w:type="dxa"/>
          </w:tcPr>
          <w:p w14:paraId="209ECF06" w14:textId="77777777" w:rsidR="00255C70" w:rsidRPr="009C1768" w:rsidRDefault="00000000" w:rsidP="00716291">
            <w:pPr>
              <w:spacing w:after="40"/>
              <w:rPr>
                <w:rFonts w:cs="Arial"/>
                <w:b/>
                <w:bCs/>
                <w:color w:val="000000"/>
              </w:rPr>
            </w:pPr>
            <w:r w:rsidRPr="009C1768">
              <w:rPr>
                <w:rFonts w:cs="Arial"/>
                <w:b/>
                <w:bCs/>
                <w:color w:val="000000"/>
              </w:rPr>
              <w:t>TTM</w:t>
            </w:r>
          </w:p>
        </w:tc>
        <w:tc>
          <w:tcPr>
            <w:tcW w:w="6809" w:type="dxa"/>
          </w:tcPr>
          <w:p w14:paraId="0778CED5" w14:textId="77777777" w:rsidR="00255C70" w:rsidRPr="009C1768" w:rsidRDefault="00000000" w:rsidP="00716291">
            <w:pPr>
              <w:spacing w:after="40"/>
              <w:rPr>
                <w:rFonts w:cs="Arial"/>
                <w:color w:val="000000"/>
              </w:rPr>
            </w:pPr>
            <w:r w:rsidRPr="009C1768">
              <w:rPr>
                <w:rFonts w:cs="Arial"/>
                <w:color w:val="000000"/>
              </w:rPr>
              <w:t>Temporary Traffic Management</w:t>
            </w:r>
          </w:p>
        </w:tc>
      </w:tr>
      <w:tr w:rsidR="009838DF" w14:paraId="3D83618E" w14:textId="77777777" w:rsidTr="0079269F">
        <w:tc>
          <w:tcPr>
            <w:tcW w:w="2258" w:type="dxa"/>
          </w:tcPr>
          <w:p w14:paraId="5A17439C" w14:textId="77777777" w:rsidR="00255C70" w:rsidRPr="009C1768" w:rsidRDefault="00000000" w:rsidP="00716291">
            <w:pPr>
              <w:spacing w:after="40"/>
              <w:rPr>
                <w:rFonts w:cs="Arial"/>
                <w:b/>
                <w:bCs/>
                <w:color w:val="000000"/>
              </w:rPr>
            </w:pPr>
            <w:r w:rsidRPr="009C1768">
              <w:rPr>
                <w:rFonts w:cs="Arial"/>
                <w:b/>
                <w:bCs/>
                <w:color w:val="000000"/>
              </w:rPr>
              <w:t>Urgent works</w:t>
            </w:r>
          </w:p>
        </w:tc>
        <w:tc>
          <w:tcPr>
            <w:tcW w:w="6809" w:type="dxa"/>
          </w:tcPr>
          <w:p w14:paraId="498990C3" w14:textId="77777777" w:rsidR="00255C70" w:rsidRPr="009C1768" w:rsidRDefault="00000000" w:rsidP="00716291">
            <w:pPr>
              <w:spacing w:after="40"/>
              <w:rPr>
                <w:rFonts w:cs="Arial"/>
                <w:color w:val="000000"/>
              </w:rPr>
            </w:pPr>
            <w:r w:rsidRPr="009C1768">
              <w:rPr>
                <w:rFonts w:cs="Arial"/>
                <w:color w:val="000000"/>
              </w:rPr>
              <w:t xml:space="preserve">Identified works which need to be undertaken with short notice. (See </w:t>
            </w:r>
            <w:r w:rsidRPr="009C1768">
              <w:rPr>
                <w:rFonts w:cs="Arial"/>
                <w:b/>
                <w:color w:val="000000"/>
              </w:rPr>
              <w:t>Emergency works</w:t>
            </w:r>
            <w:r w:rsidRPr="009C1768">
              <w:rPr>
                <w:rFonts w:cs="Arial"/>
                <w:color w:val="000000"/>
              </w:rPr>
              <w:t>)</w:t>
            </w:r>
          </w:p>
        </w:tc>
      </w:tr>
      <w:tr w:rsidR="009838DF" w14:paraId="7AC7661B" w14:textId="77777777" w:rsidTr="0079269F">
        <w:tc>
          <w:tcPr>
            <w:tcW w:w="2258" w:type="dxa"/>
            <w:hideMark/>
          </w:tcPr>
          <w:p w14:paraId="744260D2" w14:textId="77777777" w:rsidR="00255C70" w:rsidRPr="009C1768" w:rsidRDefault="00000000" w:rsidP="00716291">
            <w:pPr>
              <w:spacing w:after="40"/>
              <w:rPr>
                <w:rFonts w:cs="Arial"/>
                <w:b/>
                <w:bCs/>
                <w:color w:val="000000"/>
              </w:rPr>
            </w:pPr>
            <w:r w:rsidRPr="009C1768">
              <w:rPr>
                <w:rFonts w:cs="Arial"/>
                <w:b/>
                <w:bCs/>
                <w:color w:val="000000"/>
              </w:rPr>
              <w:t>VMS</w:t>
            </w:r>
          </w:p>
        </w:tc>
        <w:tc>
          <w:tcPr>
            <w:tcW w:w="6809" w:type="dxa"/>
            <w:hideMark/>
          </w:tcPr>
          <w:p w14:paraId="31894922" w14:textId="77777777" w:rsidR="00255C70" w:rsidRPr="009C1768" w:rsidRDefault="00000000" w:rsidP="00716291">
            <w:pPr>
              <w:spacing w:after="40"/>
              <w:rPr>
                <w:rFonts w:cs="Arial"/>
                <w:color w:val="000000"/>
              </w:rPr>
            </w:pPr>
            <w:r w:rsidRPr="009C1768">
              <w:rPr>
                <w:rFonts w:cs="Arial"/>
                <w:color w:val="000000"/>
              </w:rPr>
              <w:t>Variable Message Sign(s)</w:t>
            </w:r>
          </w:p>
        </w:tc>
      </w:tr>
      <w:tr w:rsidR="009838DF" w14:paraId="2AA22912" w14:textId="77777777" w:rsidTr="0079269F">
        <w:tc>
          <w:tcPr>
            <w:tcW w:w="2258" w:type="dxa"/>
          </w:tcPr>
          <w:p w14:paraId="4EA501F5" w14:textId="77777777" w:rsidR="00255C70" w:rsidRPr="009C1768" w:rsidRDefault="00000000" w:rsidP="00716291">
            <w:pPr>
              <w:spacing w:after="40"/>
              <w:rPr>
                <w:rFonts w:cs="Arial"/>
                <w:b/>
                <w:bCs/>
                <w:color w:val="000000"/>
              </w:rPr>
            </w:pPr>
            <w:r w:rsidRPr="009C1768">
              <w:rPr>
                <w:rFonts w:cs="Arial"/>
                <w:b/>
                <w:bCs/>
                <w:color w:val="000000"/>
              </w:rPr>
              <w:t>VSL</w:t>
            </w:r>
          </w:p>
        </w:tc>
        <w:tc>
          <w:tcPr>
            <w:tcW w:w="6809" w:type="dxa"/>
          </w:tcPr>
          <w:p w14:paraId="2B49006D" w14:textId="77777777" w:rsidR="00255C70" w:rsidRPr="009C1768" w:rsidRDefault="00000000" w:rsidP="00716291">
            <w:pPr>
              <w:spacing w:after="40"/>
              <w:rPr>
                <w:rFonts w:cs="Arial"/>
                <w:color w:val="000000"/>
              </w:rPr>
            </w:pPr>
            <w:r w:rsidRPr="009C1768">
              <w:rPr>
                <w:rFonts w:cs="Arial"/>
                <w:color w:val="000000"/>
              </w:rPr>
              <w:t>Variable Speed Limit</w:t>
            </w:r>
          </w:p>
        </w:tc>
      </w:tr>
      <w:tr w:rsidR="009838DF" w14:paraId="2161078E" w14:textId="77777777" w:rsidTr="0079269F">
        <w:tc>
          <w:tcPr>
            <w:tcW w:w="2258" w:type="dxa"/>
          </w:tcPr>
          <w:p w14:paraId="2A0E585B" w14:textId="77777777" w:rsidR="00255C70" w:rsidRPr="009C1768" w:rsidRDefault="00000000" w:rsidP="00716291">
            <w:pPr>
              <w:spacing w:after="40"/>
              <w:rPr>
                <w:rFonts w:cs="Arial"/>
                <w:b/>
                <w:bCs/>
                <w:color w:val="000000"/>
              </w:rPr>
            </w:pPr>
            <w:r w:rsidRPr="009C1768">
              <w:rPr>
                <w:rFonts w:cs="Arial"/>
                <w:b/>
                <w:bCs/>
                <w:color w:val="000000"/>
              </w:rPr>
              <w:t>Work zone/ Work site/ Worksite</w:t>
            </w:r>
          </w:p>
        </w:tc>
        <w:tc>
          <w:tcPr>
            <w:tcW w:w="6809" w:type="dxa"/>
          </w:tcPr>
          <w:p w14:paraId="0360531C" w14:textId="77777777" w:rsidR="00255C70" w:rsidRPr="009C1768" w:rsidRDefault="00000000" w:rsidP="00716291">
            <w:pPr>
              <w:spacing w:after="40"/>
              <w:rPr>
                <w:rFonts w:cs="Arial"/>
                <w:color w:val="000000"/>
              </w:rPr>
            </w:pPr>
            <w:r w:rsidRPr="009C1768">
              <w:rPr>
                <w:rFonts w:cs="Arial"/>
                <w:color w:val="000000"/>
              </w:rPr>
              <w:t>An area which includes the work area(s) and any additional length of road required for advance signing, tapers, sidetracks or other areas needed for associated purposes.</w:t>
            </w:r>
          </w:p>
        </w:tc>
      </w:tr>
      <w:tr w:rsidR="009838DF" w14:paraId="2380DD0E" w14:textId="77777777" w:rsidTr="0079269F">
        <w:tc>
          <w:tcPr>
            <w:tcW w:w="2258" w:type="dxa"/>
            <w:hideMark/>
          </w:tcPr>
          <w:p w14:paraId="226B96C6" w14:textId="77777777" w:rsidR="00255C70" w:rsidRPr="009C1768" w:rsidRDefault="00000000" w:rsidP="00716291">
            <w:pPr>
              <w:spacing w:after="40"/>
              <w:rPr>
                <w:rFonts w:cs="Arial"/>
                <w:b/>
                <w:bCs/>
                <w:color w:val="000000"/>
              </w:rPr>
            </w:pPr>
            <w:r w:rsidRPr="009C1768">
              <w:rPr>
                <w:rFonts w:cs="Arial"/>
                <w:b/>
                <w:bCs/>
                <w:color w:val="000000"/>
              </w:rPr>
              <w:t>Working day</w:t>
            </w:r>
          </w:p>
        </w:tc>
        <w:tc>
          <w:tcPr>
            <w:tcW w:w="6809" w:type="dxa"/>
            <w:hideMark/>
          </w:tcPr>
          <w:p w14:paraId="1483E8A6" w14:textId="77777777" w:rsidR="00255C70" w:rsidRPr="009C1768" w:rsidRDefault="00000000" w:rsidP="00716291">
            <w:pPr>
              <w:spacing w:after="40"/>
              <w:rPr>
                <w:rFonts w:cs="Arial"/>
                <w:color w:val="000000"/>
              </w:rPr>
            </w:pPr>
            <w:r w:rsidRPr="009C1768">
              <w:rPr>
                <w:rFonts w:cs="Arial"/>
                <w:color w:val="000000"/>
              </w:rPr>
              <w:t xml:space="preserve">Means the same as </w:t>
            </w:r>
            <w:r w:rsidRPr="009C1768">
              <w:rPr>
                <w:rFonts w:cs="Arial"/>
                <w:b/>
                <w:bCs/>
                <w:color w:val="000000"/>
              </w:rPr>
              <w:t>Day</w:t>
            </w:r>
            <w:r w:rsidRPr="009C1768">
              <w:rPr>
                <w:rFonts w:cs="Arial"/>
                <w:color w:val="000000"/>
              </w:rPr>
              <w:t>.</w:t>
            </w:r>
          </w:p>
        </w:tc>
      </w:tr>
      <w:tr w:rsidR="009838DF" w14:paraId="714F19F3" w14:textId="77777777" w:rsidTr="0079269F">
        <w:tc>
          <w:tcPr>
            <w:tcW w:w="2258" w:type="dxa"/>
            <w:hideMark/>
          </w:tcPr>
          <w:p w14:paraId="21AD3722" w14:textId="77777777" w:rsidR="00255C70" w:rsidRPr="009C1768" w:rsidRDefault="00000000" w:rsidP="00716291">
            <w:pPr>
              <w:spacing w:after="40"/>
              <w:rPr>
                <w:rFonts w:cs="Arial"/>
                <w:b/>
                <w:bCs/>
                <w:color w:val="000000"/>
              </w:rPr>
            </w:pPr>
            <w:r w:rsidRPr="009C1768">
              <w:rPr>
                <w:rFonts w:cs="Arial"/>
                <w:b/>
                <w:bCs/>
                <w:color w:val="000000"/>
              </w:rPr>
              <w:t>Working hours</w:t>
            </w:r>
          </w:p>
        </w:tc>
        <w:tc>
          <w:tcPr>
            <w:tcW w:w="6809" w:type="dxa"/>
            <w:hideMark/>
          </w:tcPr>
          <w:p w14:paraId="0D28CD0D" w14:textId="77777777" w:rsidR="00255C70" w:rsidRPr="009C1768" w:rsidRDefault="00000000" w:rsidP="00716291">
            <w:pPr>
              <w:spacing w:after="40"/>
              <w:rPr>
                <w:rFonts w:cs="Arial"/>
                <w:color w:val="000000"/>
              </w:rPr>
            </w:pPr>
            <w:r w:rsidRPr="009C1768">
              <w:rPr>
                <w:rFonts w:cs="Arial"/>
                <w:color w:val="000000"/>
              </w:rPr>
              <w:t>Means the hours, on a working day, from 8am to 4.30pm.</w:t>
            </w:r>
          </w:p>
        </w:tc>
      </w:tr>
      <w:tr w:rsidR="009838DF" w14:paraId="1143C168" w14:textId="77777777" w:rsidTr="0079269F">
        <w:tc>
          <w:tcPr>
            <w:tcW w:w="2258" w:type="dxa"/>
          </w:tcPr>
          <w:p w14:paraId="02A38242" w14:textId="77777777" w:rsidR="00255C70" w:rsidRPr="009C1768" w:rsidRDefault="00000000" w:rsidP="00716291">
            <w:pPr>
              <w:spacing w:after="40"/>
              <w:rPr>
                <w:rFonts w:cs="Arial"/>
                <w:b/>
                <w:bCs/>
                <w:color w:val="000000"/>
              </w:rPr>
            </w:pPr>
            <w:r w:rsidRPr="009C1768">
              <w:rPr>
                <w:rFonts w:cs="Arial"/>
                <w:b/>
                <w:bCs/>
                <w:color w:val="000000"/>
              </w:rPr>
              <w:t>WZTM</w:t>
            </w:r>
          </w:p>
        </w:tc>
        <w:tc>
          <w:tcPr>
            <w:tcW w:w="6809" w:type="dxa"/>
          </w:tcPr>
          <w:p w14:paraId="55C8BE92" w14:textId="77777777" w:rsidR="00255C70" w:rsidRPr="009C1768" w:rsidRDefault="00000000" w:rsidP="00716291">
            <w:pPr>
              <w:spacing w:after="40"/>
              <w:rPr>
                <w:rFonts w:cs="Arial"/>
                <w:color w:val="000000"/>
              </w:rPr>
            </w:pPr>
            <w:r w:rsidRPr="009C1768">
              <w:rPr>
                <w:rFonts w:cs="Arial"/>
                <w:color w:val="000000"/>
              </w:rPr>
              <w:t>Work Zone Traffic Management</w:t>
            </w:r>
          </w:p>
        </w:tc>
      </w:tr>
      <w:tr w:rsidR="009838DF" w14:paraId="7629F5EB" w14:textId="77777777" w:rsidTr="0079269F">
        <w:trPr>
          <w:trHeight w:val="1207"/>
        </w:trPr>
        <w:tc>
          <w:tcPr>
            <w:tcW w:w="9067" w:type="dxa"/>
            <w:gridSpan w:val="2"/>
          </w:tcPr>
          <w:p w14:paraId="6F5F7F81" w14:textId="77777777" w:rsidR="00255C70" w:rsidRPr="009C1768" w:rsidRDefault="00000000" w:rsidP="00716291">
            <w:pPr>
              <w:spacing w:after="40"/>
              <w:rPr>
                <w:rFonts w:cs="Arial"/>
                <w:color w:val="000000"/>
              </w:rPr>
            </w:pPr>
            <w:r w:rsidRPr="009C1768">
              <w:rPr>
                <w:rFonts w:cs="Arial"/>
                <w:color w:val="000000"/>
              </w:rPr>
              <w:t>Note</w:t>
            </w:r>
          </w:p>
          <w:p w14:paraId="3DAB7811" w14:textId="77777777" w:rsidR="00255C70" w:rsidRPr="009C1768" w:rsidRDefault="00000000">
            <w:pPr>
              <w:numPr>
                <w:ilvl w:val="0"/>
                <w:numId w:val="54"/>
              </w:numPr>
              <w:spacing w:after="40"/>
              <w:rPr>
                <w:rFonts w:cs="Arial"/>
                <w:color w:val="000000"/>
              </w:rPr>
            </w:pPr>
            <w:r w:rsidRPr="009C1768">
              <w:rPr>
                <w:rFonts w:cs="Arial"/>
                <w:color w:val="000000"/>
              </w:rPr>
              <w:t>Appraisal, approval, authorisation, consent – none of these terms imply or indicate a transfer of responsibility or a transfer of a duty of care or a transfer of risk from one party to another party. A party can be a person and/or a PCBU.</w:t>
            </w:r>
          </w:p>
        </w:tc>
      </w:tr>
    </w:tbl>
    <w:p w14:paraId="42CC3F18" w14:textId="77777777" w:rsidR="00255C70" w:rsidRDefault="00000000" w:rsidP="00255C70">
      <w:pPr>
        <w:pStyle w:val="Heading2"/>
        <w:rPr>
          <w:caps/>
        </w:rPr>
      </w:pPr>
      <w:r w:rsidRPr="009C1768">
        <w:t>Temporary traffic management</w:t>
      </w:r>
    </w:p>
    <w:p w14:paraId="309D45F9" w14:textId="77777777" w:rsidR="00255C70" w:rsidRDefault="00000000" w:rsidP="00255C70">
      <w:pPr>
        <w:pStyle w:val="Heading3"/>
      </w:pPr>
      <w:r>
        <w:t>Qualifications of traffic management personnel</w:t>
      </w:r>
    </w:p>
    <w:p w14:paraId="1C923B86" w14:textId="77777777" w:rsidR="00255C70" w:rsidRDefault="00000000" w:rsidP="00255C70">
      <w:r w:rsidRPr="00A72D2F">
        <w:rPr>
          <w:lang w:val="en-US"/>
        </w:rPr>
        <w:t xml:space="preserve">All workers on site are to </w:t>
      </w:r>
      <w:r>
        <w:rPr>
          <w:lang w:val="en-US"/>
        </w:rPr>
        <w:t xml:space="preserve">have </w:t>
      </w:r>
      <w:r w:rsidRPr="00A72D2F">
        <w:rPr>
          <w:lang w:val="en-US"/>
        </w:rPr>
        <w:t>undertake</w:t>
      </w:r>
      <w:r>
        <w:rPr>
          <w:lang w:val="en-US"/>
        </w:rPr>
        <w:t>n</w:t>
      </w:r>
      <w:r w:rsidRPr="00A72D2F">
        <w:rPr>
          <w:lang w:val="en-US"/>
        </w:rPr>
        <w:t xml:space="preserve"> and complete</w:t>
      </w:r>
      <w:r>
        <w:rPr>
          <w:lang w:val="en-US"/>
        </w:rPr>
        <w:t>d</w:t>
      </w:r>
      <w:r w:rsidRPr="00A72D2F">
        <w:rPr>
          <w:lang w:val="en-US"/>
        </w:rPr>
        <w:t xml:space="preserve"> </w:t>
      </w:r>
      <w:r w:rsidRPr="00A72D2F">
        <w:rPr>
          <w:b/>
          <w:lang w:val="en-US"/>
        </w:rPr>
        <w:t>Prepare to work safely in the construction industry</w:t>
      </w:r>
      <w:r w:rsidRPr="00A72D2F">
        <w:rPr>
          <w:lang w:val="en-US"/>
        </w:rPr>
        <w:t xml:space="preserve"> (CPCWHS1001), or superseding or preceding equivalent qualification recognised by </w:t>
      </w:r>
      <w:hyperlink r:id="rId53" w:history="1">
        <w:r w:rsidR="00255C70" w:rsidRPr="008E5CD4">
          <w:rPr>
            <w:rStyle w:val="Hyperlink"/>
            <w:lang w:val="en-US"/>
          </w:rPr>
          <w:t>https://training.gov.au/</w:t>
        </w:r>
      </w:hyperlink>
      <w:r>
        <w:rPr>
          <w:lang w:val="en-US"/>
        </w:rPr>
        <w:t xml:space="preserve">. All workers on site </w:t>
      </w:r>
      <w:r>
        <w:t xml:space="preserve">must </w:t>
      </w:r>
      <w:proofErr w:type="gramStart"/>
      <w:r>
        <w:t>hold, and</w:t>
      </w:r>
      <w:proofErr w:type="gramEnd"/>
      <w:r>
        <w:t xml:space="preserve"> </w:t>
      </w:r>
      <w:proofErr w:type="gramStart"/>
      <w:r>
        <w:t>have in their possession at all times</w:t>
      </w:r>
      <w:proofErr w:type="gramEnd"/>
      <w:r>
        <w:t xml:space="preserve"> when on site, their own</w:t>
      </w:r>
      <w:r>
        <w:rPr>
          <w:lang w:val="en-US"/>
        </w:rPr>
        <w:t xml:space="preserve"> proof of attainment of this qualification.</w:t>
      </w:r>
    </w:p>
    <w:p w14:paraId="310243E5" w14:textId="77777777" w:rsidR="00255C70" w:rsidRDefault="00000000" w:rsidP="00255C70">
      <w:r>
        <w:t xml:space="preserve">All persons engaged in traffic management roles on site must hold, and </w:t>
      </w:r>
      <w:proofErr w:type="gramStart"/>
      <w:r>
        <w:t>have in their possession at all times</w:t>
      </w:r>
      <w:proofErr w:type="gramEnd"/>
      <w:r>
        <w:t>, a current valid Northern Territory Accredited Traffic Management ID Card.</w:t>
      </w:r>
    </w:p>
    <w:p w14:paraId="3EF37538" w14:textId="77777777" w:rsidR="00255C70" w:rsidRPr="009C1768" w:rsidRDefault="00000000" w:rsidP="00255C70">
      <w:pPr>
        <w:pStyle w:val="Heading3"/>
      </w:pPr>
      <w:r w:rsidRPr="009C1768">
        <w:t>NT Accreditation in traffic management</w:t>
      </w:r>
    </w:p>
    <w:p w14:paraId="1CE4B4B2" w14:textId="77777777" w:rsidR="00255C70" w:rsidRPr="009C1768" w:rsidRDefault="00000000" w:rsidP="00255C70">
      <w:pPr>
        <w:spacing w:after="0"/>
      </w:pPr>
      <w:r w:rsidRPr="009C1768">
        <w:t>NT accreditation is provided by the following process:</w:t>
      </w:r>
    </w:p>
    <w:p w14:paraId="0CF4D1DB" w14:textId="77777777" w:rsidR="00255C70" w:rsidRPr="009C1768" w:rsidRDefault="00000000">
      <w:pPr>
        <w:numPr>
          <w:ilvl w:val="0"/>
          <w:numId w:val="40"/>
        </w:numPr>
        <w:spacing w:after="0"/>
      </w:pPr>
      <w:r w:rsidRPr="009C1768">
        <w:t>Completion of training course (or courses) under the National Training Framework for Temporary Traffic Management (</w:t>
      </w:r>
      <w:proofErr w:type="gramStart"/>
      <w:r w:rsidRPr="009C1768">
        <w:t>NTFTTM)  by</w:t>
      </w:r>
      <w:proofErr w:type="gramEnd"/>
      <w:r w:rsidRPr="009C1768">
        <w:t xml:space="preserve"> an Approved Training Provider (ATP) in the NT, and</w:t>
      </w:r>
    </w:p>
    <w:p w14:paraId="27237316" w14:textId="77777777" w:rsidR="00255C70" w:rsidRPr="009C1768" w:rsidRDefault="00000000">
      <w:pPr>
        <w:numPr>
          <w:ilvl w:val="0"/>
          <w:numId w:val="40"/>
        </w:numPr>
        <w:spacing w:after="0"/>
      </w:pPr>
      <w:r w:rsidRPr="009C1768">
        <w:t xml:space="preserve">Obtain Traffic Management ID Card </w:t>
      </w:r>
      <w:r>
        <w:t xml:space="preserve">issued </w:t>
      </w:r>
      <w:r w:rsidRPr="009C1768">
        <w:t>in the NT.</w:t>
      </w:r>
    </w:p>
    <w:p w14:paraId="1602D322" w14:textId="77777777" w:rsidR="00255C70" w:rsidRPr="009C1768" w:rsidRDefault="00000000" w:rsidP="00255C70">
      <w:pPr>
        <w:spacing w:before="120"/>
      </w:pPr>
      <w:r w:rsidRPr="009C1768">
        <w:lastRenderedPageBreak/>
        <w:t xml:space="preserve">Information on the National Training Framework for Temporary Traffic Management (NTFTTM) qualifications and NT </w:t>
      </w:r>
      <w:proofErr w:type="gramStart"/>
      <w:r w:rsidRPr="009C1768">
        <w:t>Approved  Training</w:t>
      </w:r>
      <w:proofErr w:type="gramEnd"/>
      <w:r w:rsidRPr="009C1768">
        <w:t xml:space="preserve"> Providers is accessible via </w:t>
      </w:r>
      <w:hyperlink r:id="rId54" w:history="1">
        <w:r w:rsidR="00255C70" w:rsidRPr="009C1768">
          <w:rPr>
            <w:rStyle w:val="Hyperlink"/>
          </w:rPr>
          <w:t>http://nt.gov.au/traffic-management</w:t>
        </w:r>
      </w:hyperlink>
    </w:p>
    <w:p w14:paraId="056A856A" w14:textId="77777777" w:rsidR="00255C70" w:rsidRPr="009C1768" w:rsidRDefault="00000000" w:rsidP="00255C70">
      <w:pPr>
        <w:spacing w:before="120"/>
      </w:pPr>
      <w:r>
        <w:t>C</w:t>
      </w:r>
      <w:r w:rsidRPr="009C1768">
        <w:t xml:space="preserve">urrent </w:t>
      </w:r>
      <w:proofErr w:type="spellStart"/>
      <w:r w:rsidRPr="009C1768">
        <w:t>Workzone</w:t>
      </w:r>
      <w:proofErr w:type="spellEnd"/>
      <w:r w:rsidRPr="009C1768">
        <w:t xml:space="preserve"> qualifications listed below</w:t>
      </w:r>
      <w:r>
        <w:t>, and issued before 01 February 2024,</w:t>
      </w:r>
      <w:r w:rsidRPr="009C1768">
        <w:t xml:space="preserve"> will remain valid in the NT up until the expiry date</w:t>
      </w:r>
      <w:r>
        <w:t xml:space="preserve">, </w:t>
      </w:r>
      <w:r w:rsidRPr="009C1768">
        <w:t xml:space="preserve">or </w:t>
      </w:r>
      <w:r>
        <w:t xml:space="preserve">31 January </w:t>
      </w:r>
      <w:r w:rsidRPr="009C1768">
        <w:t>2027</w:t>
      </w:r>
      <w:r>
        <w:t>, whichever occurs first</w:t>
      </w:r>
      <w:r w:rsidRPr="009C1768">
        <w:t>.</w:t>
      </w:r>
    </w:p>
    <w:p w14:paraId="628CE09D" w14:textId="77777777" w:rsidR="00255C70" w:rsidRPr="009C1768" w:rsidRDefault="00000000">
      <w:pPr>
        <w:numPr>
          <w:ilvl w:val="0"/>
          <w:numId w:val="40"/>
        </w:numPr>
        <w:spacing w:after="0"/>
      </w:pPr>
      <w:proofErr w:type="spellStart"/>
      <w:r w:rsidRPr="009C1768">
        <w:t>Workzone</w:t>
      </w:r>
      <w:proofErr w:type="spellEnd"/>
      <w:r w:rsidRPr="009C1768">
        <w:t xml:space="preserve"> Traffic Management Plan Designer (WZ1)</w:t>
      </w:r>
    </w:p>
    <w:p w14:paraId="5191CE36" w14:textId="77777777" w:rsidR="00255C70" w:rsidRPr="009C1768" w:rsidRDefault="00000000">
      <w:pPr>
        <w:numPr>
          <w:ilvl w:val="0"/>
          <w:numId w:val="40"/>
        </w:numPr>
        <w:spacing w:after="0"/>
      </w:pPr>
      <w:proofErr w:type="spellStart"/>
      <w:r w:rsidRPr="009C1768">
        <w:t>Workzone</w:t>
      </w:r>
      <w:proofErr w:type="spellEnd"/>
      <w:r w:rsidRPr="009C1768">
        <w:t xml:space="preserve"> Traffic Controller (WZ2)</w:t>
      </w:r>
    </w:p>
    <w:p w14:paraId="61A0CC06" w14:textId="77777777" w:rsidR="00255C70" w:rsidRPr="009C1768" w:rsidRDefault="00000000">
      <w:pPr>
        <w:numPr>
          <w:ilvl w:val="0"/>
          <w:numId w:val="40"/>
        </w:numPr>
        <w:spacing w:after="0"/>
      </w:pPr>
      <w:proofErr w:type="spellStart"/>
      <w:r w:rsidRPr="009C1768">
        <w:t>Workzone</w:t>
      </w:r>
      <w:proofErr w:type="spellEnd"/>
      <w:r w:rsidRPr="009C1768">
        <w:t xml:space="preserve"> Traffic Supervisor (WZ3)</w:t>
      </w:r>
    </w:p>
    <w:p w14:paraId="70BFFD49" w14:textId="77777777" w:rsidR="00255C70" w:rsidRPr="009C1768" w:rsidRDefault="00000000">
      <w:pPr>
        <w:numPr>
          <w:ilvl w:val="0"/>
          <w:numId w:val="40"/>
        </w:numPr>
      </w:pPr>
      <w:r w:rsidRPr="009C1768">
        <w:t>Escort Mobile Works (WZ4)</w:t>
      </w:r>
    </w:p>
    <w:p w14:paraId="1064C412" w14:textId="77777777" w:rsidR="00255C70" w:rsidRPr="007434BB" w:rsidRDefault="00000000" w:rsidP="00255C70">
      <w:pPr>
        <w:spacing w:before="120"/>
        <w:rPr>
          <w:color w:val="343741" w:themeColor="text1"/>
        </w:rPr>
      </w:pPr>
      <w:r w:rsidRPr="009C1768">
        <w:t xml:space="preserve">During the transitional period </w:t>
      </w:r>
      <w:r>
        <w:t xml:space="preserve">01 </w:t>
      </w:r>
      <w:r w:rsidRPr="009C1768">
        <w:t xml:space="preserve">February 2024 </w:t>
      </w:r>
      <w:r>
        <w:t xml:space="preserve">to 31 January </w:t>
      </w:r>
      <w:r w:rsidRPr="009C1768">
        <w:t xml:space="preserve">2027, </w:t>
      </w:r>
      <w:r>
        <w:t>traffic management workers must</w:t>
      </w:r>
      <w:r w:rsidRPr="009C1768">
        <w:t xml:space="preserve"> </w:t>
      </w:r>
      <w:r>
        <w:t>comply with the</w:t>
      </w:r>
      <w:r w:rsidRPr="009C1768">
        <w:t xml:space="preserve"> NT conditions to continue to work on the NTG network if </w:t>
      </w:r>
      <w:r>
        <w:t>they hold</w:t>
      </w:r>
      <w:r w:rsidRPr="009C1768">
        <w:t xml:space="preserve"> NT </w:t>
      </w:r>
      <w:proofErr w:type="spellStart"/>
      <w:r w:rsidRPr="009C1768">
        <w:t>Workzone</w:t>
      </w:r>
      <w:proofErr w:type="spellEnd"/>
      <w:r w:rsidRPr="009C1768">
        <w:t xml:space="preserve"> </w:t>
      </w:r>
      <w:r>
        <w:t xml:space="preserve">Traffic Management </w:t>
      </w:r>
      <w:r w:rsidRPr="009C1768">
        <w:t>qualifications</w:t>
      </w:r>
      <w:r>
        <w:t xml:space="preserve"> issued before 01 February 2024</w:t>
      </w:r>
      <w:r w:rsidRPr="009C1768">
        <w:t xml:space="preserve">. </w:t>
      </w:r>
      <w:r>
        <w:t xml:space="preserve">The conditions applicable are listed on the web page at </w:t>
      </w:r>
      <w:hyperlink r:id="rId55" w:history="1">
        <w:r w:rsidR="00255C70" w:rsidRPr="003672A6">
          <w:rPr>
            <w:rStyle w:val="Hyperlink"/>
          </w:rPr>
          <w:t>https://nt.gov.au/driving/management/temporary-traffic-management/temporary-traffic-management-training</w:t>
        </w:r>
      </w:hyperlink>
      <w:r>
        <w:t xml:space="preserve">. </w:t>
      </w:r>
      <w:r w:rsidRPr="009C1768">
        <w:t xml:space="preserve">Refer to our website </w:t>
      </w:r>
      <w:hyperlink r:id="rId56" w:history="1">
        <w:r w:rsidR="00255C70" w:rsidRPr="009C1768">
          <w:rPr>
            <w:rStyle w:val="Hyperlink"/>
          </w:rPr>
          <w:t>http://nt.gov.au/traffic-management</w:t>
        </w:r>
      </w:hyperlink>
      <w:r w:rsidRPr="007434BB">
        <w:rPr>
          <w:rStyle w:val="Hyperlink"/>
          <w:color w:val="343741" w:themeColor="text1"/>
        </w:rPr>
        <w:t xml:space="preserve"> for more information on the transitional arrangements.</w:t>
      </w:r>
    </w:p>
    <w:p w14:paraId="04C2A568" w14:textId="77777777" w:rsidR="00255C70" w:rsidRDefault="00000000" w:rsidP="00255C70">
      <w:pPr>
        <w:pStyle w:val="Heading3"/>
      </w:pPr>
      <w:r>
        <w:t>Qualifications related to road categories</w:t>
      </w:r>
    </w:p>
    <w:p w14:paraId="3A504978" w14:textId="77777777" w:rsidR="00255C70" w:rsidRDefault="00000000" w:rsidP="00255C70">
      <w:pPr>
        <w:spacing w:before="120"/>
      </w:pPr>
      <w:r>
        <w:t>Road categories are assigned to each road on the network. The Territory does not have any category 3 roads.</w:t>
      </w:r>
    </w:p>
    <w:p w14:paraId="351F4D65" w14:textId="77777777" w:rsidR="00255C70" w:rsidRDefault="00000000" w:rsidP="00255C70">
      <w:pPr>
        <w:spacing w:before="120"/>
      </w:pPr>
      <w:r>
        <w:t xml:space="preserve">Temporary Traffic Management personnel are required to have the appropriate category of </w:t>
      </w:r>
      <w:proofErr w:type="gramStart"/>
      <w:r>
        <w:t>qualification  applicable</w:t>
      </w:r>
      <w:proofErr w:type="gramEnd"/>
      <w:r>
        <w:t xml:space="preserve"> to the assigned road category.</w:t>
      </w:r>
    </w:p>
    <w:p w14:paraId="0CE8FC81" w14:textId="77777777" w:rsidR="00255C70" w:rsidRDefault="00000000" w:rsidP="00255C70">
      <w:pPr>
        <w:spacing w:before="120"/>
      </w:pPr>
      <w:r>
        <w:t xml:space="preserve">For information on the road categories assigned for NTG Roads go to </w:t>
      </w:r>
      <w:hyperlink r:id="rId57" w:history="1">
        <w:r w:rsidR="00255C70" w:rsidRPr="00895BBE">
          <w:rPr>
            <w:rStyle w:val="Hyperlink"/>
          </w:rPr>
          <w:t>https://nt.gov.au/driving/management/temporary-traffic-management</w:t>
        </w:r>
      </w:hyperlink>
      <w:r>
        <w:t xml:space="preserve"> </w:t>
      </w:r>
    </w:p>
    <w:p w14:paraId="612B880D" w14:textId="77777777" w:rsidR="00255C70" w:rsidRPr="009C1768" w:rsidRDefault="00000000" w:rsidP="00BE544A">
      <w:pPr>
        <w:pStyle w:val="Heading3"/>
      </w:pPr>
      <w:r w:rsidRPr="009C1768">
        <w:t xml:space="preserve">Site Based </w:t>
      </w:r>
      <w:proofErr w:type="spellStart"/>
      <w:r w:rsidRPr="009C1768">
        <w:t>Workzone</w:t>
      </w:r>
      <w:proofErr w:type="spellEnd"/>
      <w:r w:rsidRPr="009C1768">
        <w:t xml:space="preserve"> Traffic Management Plan Designer (TMD)</w:t>
      </w:r>
      <w:r>
        <w:t xml:space="preserve"> – Hold Point</w:t>
      </w:r>
    </w:p>
    <w:p w14:paraId="5E0F347C" w14:textId="77777777" w:rsidR="00255C70" w:rsidRPr="009C1768" w:rsidRDefault="00000000" w:rsidP="00255C70">
      <w:r w:rsidRPr="009C1768">
        <w:t xml:space="preserve">A </w:t>
      </w:r>
      <w:proofErr w:type="gramStart"/>
      <w:r w:rsidRPr="009C1768">
        <w:t>site based</w:t>
      </w:r>
      <w:proofErr w:type="gramEnd"/>
      <w:r w:rsidRPr="009C1768">
        <w:t xml:space="preserve"> Traffic Management Plan Designer (TMD), is: Required</w:t>
      </w:r>
      <w:r>
        <w:t xml:space="preserve"> </w:t>
      </w:r>
      <w:r w:rsidRPr="009C1768">
        <w:t>/ Not Required.</w:t>
      </w:r>
    </w:p>
    <w:p w14:paraId="085D6A1E" w14:textId="77777777" w:rsidR="00255C70" w:rsidRPr="009C1768" w:rsidRDefault="00000000" w:rsidP="00255C70">
      <w:pPr>
        <w:pStyle w:val="GuideNotes"/>
      </w:pPr>
      <w:r w:rsidRPr="009C1768">
        <w:t>[</w:t>
      </w:r>
      <w:r w:rsidRPr="007434BB">
        <w:rPr>
          <w:color w:val="FF0000"/>
        </w:rPr>
        <w:t>Edit to suit the project – delete one option</w:t>
      </w:r>
      <w:r w:rsidRPr="009C1768">
        <w:t>. Obtain Manager Road Operations and Traffic approval if site based WZ1/TMD is to be required.</w:t>
      </w:r>
    </w:p>
    <w:p w14:paraId="02BCB80D" w14:textId="77777777" w:rsidR="00255C70" w:rsidRPr="009C1768" w:rsidRDefault="00000000" w:rsidP="00255C70">
      <w:pPr>
        <w:pStyle w:val="GuideNotes"/>
      </w:pPr>
      <w:r w:rsidRPr="009C1768">
        <w:t>If NOT required delete the rest of this sub-clause.]</w:t>
      </w:r>
    </w:p>
    <w:p w14:paraId="1CED7236" w14:textId="77777777" w:rsidR="00255C70" w:rsidRPr="009C1768" w:rsidRDefault="00000000" w:rsidP="00255C70">
      <w:pPr>
        <w:pStyle w:val="GuideNotes"/>
      </w:pPr>
      <w:r w:rsidRPr="009C1768">
        <w:t xml:space="preserve">[Consider the project requirement for an onsite Traffic Management Designer (WZ1/TMD) to be positioned onsite for the contract duration. Considerations may be complex projects where regular changes are required to TTM which would otherwise result in delay to </w:t>
      </w:r>
      <w:proofErr w:type="gramStart"/>
      <w:r w:rsidRPr="009C1768">
        <w:t>works</w:t>
      </w:r>
      <w:proofErr w:type="gramEnd"/>
      <w:r w:rsidRPr="009C1768">
        <w:t>.</w:t>
      </w:r>
    </w:p>
    <w:p w14:paraId="5C4350E4" w14:textId="77777777" w:rsidR="00255C70" w:rsidRPr="009C1768" w:rsidRDefault="00000000" w:rsidP="00255C70">
      <w:pPr>
        <w:pStyle w:val="GuideNotes"/>
      </w:pPr>
      <w:r w:rsidRPr="009C1768">
        <w:t xml:space="preserve">If </w:t>
      </w:r>
      <w:proofErr w:type="gramStart"/>
      <w:r w:rsidRPr="009C1768">
        <w:t>possible</w:t>
      </w:r>
      <w:proofErr w:type="gramEnd"/>
      <w:r w:rsidRPr="009C1768">
        <w:t xml:space="preserve"> state the </w:t>
      </w:r>
      <w:proofErr w:type="gramStart"/>
      <w:r w:rsidRPr="009C1768">
        <w:t>time period</w:t>
      </w:r>
      <w:proofErr w:type="gramEnd"/>
      <w:r w:rsidRPr="009C1768">
        <w:t xml:space="preserve"> for which a TMD is required to be on site.</w:t>
      </w:r>
    </w:p>
    <w:p w14:paraId="1D83326B" w14:textId="77777777" w:rsidR="00255C70" w:rsidRPr="009C1768" w:rsidRDefault="00000000" w:rsidP="00255C70">
      <w:pPr>
        <w:pStyle w:val="GuideNotes"/>
      </w:pPr>
      <w:r w:rsidRPr="009C1768">
        <w:t xml:space="preserve">Delete if not </w:t>
      </w:r>
      <w:proofErr w:type="gramStart"/>
      <w:r w:rsidRPr="009C1768">
        <w:t>applicable ]</w:t>
      </w:r>
      <w:proofErr w:type="gramEnd"/>
    </w:p>
    <w:p w14:paraId="4D31E273" w14:textId="77777777" w:rsidR="00255C70" w:rsidRPr="009C1768" w:rsidRDefault="00000000" w:rsidP="00255C70">
      <w:r w:rsidRPr="009C1768">
        <w:t xml:space="preserve">For complex urban or rural projects where specified in the contract, a </w:t>
      </w:r>
      <w:proofErr w:type="gramStart"/>
      <w:r w:rsidRPr="009C1768">
        <w:t>site based</w:t>
      </w:r>
      <w:proofErr w:type="gramEnd"/>
      <w:r w:rsidRPr="009C1768">
        <w:t xml:space="preserve"> Traffic Management Designer (TMD) </w:t>
      </w:r>
      <w:r>
        <w:t>must</w:t>
      </w:r>
      <w:r w:rsidRPr="009C1768">
        <w:t xml:space="preserve"> be provided for the period of works when road users are guided by Temporary Traffic Management (TTM) on site. Such TTM guidance includes but is not limited to detours, lane closures, use of portable traffic control devices, pedestrian management, and all times when works are occurring under traffic.</w:t>
      </w:r>
    </w:p>
    <w:p w14:paraId="0DC93CBB" w14:textId="77777777" w:rsidR="00255C70" w:rsidRPr="009C1768" w:rsidRDefault="00000000" w:rsidP="00255C70">
      <w:r w:rsidRPr="009C1768">
        <w:t xml:space="preserve">The onsite TMD will allow for reactive changes required on complex </w:t>
      </w:r>
      <w:proofErr w:type="gramStart"/>
      <w:r w:rsidRPr="009C1768">
        <w:t>worksites, and</w:t>
      </w:r>
      <w:proofErr w:type="gramEnd"/>
      <w:r w:rsidRPr="009C1768">
        <w:t xml:space="preserve"> will reduce delays to works for TTM requirements. For complex urban projects the TMD </w:t>
      </w:r>
      <w:r>
        <w:t>must</w:t>
      </w:r>
      <w:r w:rsidRPr="009C1768">
        <w:t xml:space="preserve"> be available to be onsite within 1 hour for any requirement. For complex rural projects located further than 1 hour from where the TMD is based, the TMD </w:t>
      </w:r>
      <w:r>
        <w:t>must</w:t>
      </w:r>
      <w:r w:rsidRPr="009C1768">
        <w:t xml:space="preserve"> </w:t>
      </w:r>
      <w:proofErr w:type="gramStart"/>
      <w:r w:rsidRPr="009C1768">
        <w:t>be available at all times</w:t>
      </w:r>
      <w:proofErr w:type="gramEnd"/>
      <w:r w:rsidRPr="009C1768">
        <w:t xml:space="preserve"> while works are in progress.</w:t>
      </w:r>
    </w:p>
    <w:p w14:paraId="7C2B9B6F" w14:textId="77777777" w:rsidR="00255C70" w:rsidRPr="009C1768" w:rsidRDefault="00000000" w:rsidP="00255C70">
      <w:r w:rsidRPr="009C1768">
        <w:t xml:space="preserve">The TMD </w:t>
      </w:r>
      <w:r>
        <w:t>must</w:t>
      </w:r>
      <w:r w:rsidRPr="009C1768">
        <w:t xml:space="preserve"> be available to monitor the site when works are not in progress during aftercare TTM installations, to ensure TTM measures are adequate and that traffic control devices are correctly positioned. Take rectification action if there are any aspects which compromise safety. The TMD </w:t>
      </w:r>
      <w:r>
        <w:t>must</w:t>
      </w:r>
      <w:r w:rsidRPr="009C1768">
        <w:t xml:space="preserve"> be available to be onsite within 1 hour for any requirement for both complex urban </w:t>
      </w:r>
      <w:proofErr w:type="gramStart"/>
      <w:r w:rsidRPr="009C1768">
        <w:t>or</w:t>
      </w:r>
      <w:proofErr w:type="gramEnd"/>
      <w:r w:rsidRPr="009C1768">
        <w:t xml:space="preserve"> rural works.</w:t>
      </w:r>
    </w:p>
    <w:p w14:paraId="2FF6F8CC" w14:textId="77777777" w:rsidR="00255C70" w:rsidRPr="009C1768" w:rsidRDefault="00000000" w:rsidP="00255C70">
      <w:r w:rsidRPr="009C1768">
        <w:lastRenderedPageBreak/>
        <w:t xml:space="preserve">The Contractor </w:t>
      </w:r>
      <w:r>
        <w:t>must</w:t>
      </w:r>
      <w:r w:rsidRPr="009C1768">
        <w:t xml:space="preserve"> submit the names of their nominated representatives for the project in the Traffic Management Plan (TMP). Provide details of work history, experience and qualifications of the TMD representative/s.</w:t>
      </w:r>
    </w:p>
    <w:p w14:paraId="30B36D2C" w14:textId="77777777" w:rsidR="00255C70" w:rsidRPr="009C1768" w:rsidRDefault="00000000" w:rsidP="00255C70">
      <w:r w:rsidRPr="009C1768">
        <w:rPr>
          <w:b/>
          <w:bCs/>
        </w:rPr>
        <w:t>Hold Point</w:t>
      </w:r>
      <w:r w:rsidRPr="009C1768">
        <w:t xml:space="preserve"> - Obtain approval from the Superintendent before making any substitution of staff listed by the Contractor. The Contractor </w:t>
      </w:r>
      <w:r>
        <w:t>must</w:t>
      </w:r>
      <w:r w:rsidRPr="009C1768">
        <w:t xml:space="preserve"> provide to the Superintendent details of the proposed substitute staff including work history, experience and qualifications of the TMD representative/s, and any other relevant information.</w:t>
      </w:r>
    </w:p>
    <w:p w14:paraId="6E6FFA43" w14:textId="77777777" w:rsidR="00255C70" w:rsidRDefault="00000000" w:rsidP="00255C70">
      <w:pPr>
        <w:pStyle w:val="Heading3"/>
      </w:pPr>
      <w:r w:rsidRPr="009C1768">
        <w:t>Traffic pilot vehicle</w:t>
      </w:r>
    </w:p>
    <w:p w14:paraId="58E0CEE7" w14:textId="77777777" w:rsidR="00255C70" w:rsidRPr="009C1768" w:rsidRDefault="00000000" w:rsidP="00255C70">
      <w:pPr>
        <w:pStyle w:val="Heading4"/>
      </w:pPr>
      <w:r w:rsidRPr="009C1768">
        <w:t xml:space="preserve">Resealing </w:t>
      </w:r>
      <w:r>
        <w:t xml:space="preserve">/ Asphalt </w:t>
      </w:r>
      <w:r w:rsidRPr="009C1768">
        <w:t>Works</w:t>
      </w:r>
      <w:r>
        <w:t xml:space="preserve"> </w:t>
      </w:r>
    </w:p>
    <w:p w14:paraId="436E69C8" w14:textId="77777777" w:rsidR="00255C70" w:rsidRPr="009C1768" w:rsidRDefault="00000000" w:rsidP="00255C70">
      <w:pPr>
        <w:keepNext/>
        <w:keepLines/>
      </w:pPr>
      <w:r w:rsidRPr="009C1768">
        <w:t>Provide a traffic pilot vehicle for all work sites where resealing</w:t>
      </w:r>
      <w:r>
        <w:t xml:space="preserve"> / asphalt</w:t>
      </w:r>
      <w:r w:rsidRPr="009C1768">
        <w:t xml:space="preserve"> works are undertaken under the contract and include details within the TMP.</w:t>
      </w:r>
    </w:p>
    <w:p w14:paraId="7DDCECC7" w14:textId="77777777" w:rsidR="00255C70" w:rsidRPr="009C1768" w:rsidRDefault="00000000" w:rsidP="00255C70">
      <w:pPr>
        <w:keepNext/>
        <w:keepLines/>
      </w:pPr>
      <w:r w:rsidRPr="009C1768">
        <w:t>For resealing works of less than 200m, alternative TTM measures may be considered providing risks are adequately addressed and detailed within the TMP.</w:t>
      </w:r>
    </w:p>
    <w:p w14:paraId="1F74874E" w14:textId="77777777" w:rsidR="00255C70" w:rsidRPr="009C1768" w:rsidRDefault="00000000" w:rsidP="00255C70">
      <w:pPr>
        <w:keepNext/>
        <w:keepLines/>
      </w:pPr>
      <w:r w:rsidRPr="009C1768">
        <w:t>Where resealing works are occurring with traffic around the work area i.e. when a detour is provided, a pilot vehicle is not required.</w:t>
      </w:r>
    </w:p>
    <w:p w14:paraId="54777C4C" w14:textId="77777777" w:rsidR="00255C70" w:rsidRPr="009C1768" w:rsidRDefault="00000000" w:rsidP="00255C70">
      <w:pPr>
        <w:pStyle w:val="Heading4"/>
      </w:pPr>
      <w:r>
        <w:t xml:space="preserve">Other </w:t>
      </w:r>
      <w:r w:rsidRPr="009C1768">
        <w:t>Requirement</w:t>
      </w:r>
      <w:r>
        <w:t>s</w:t>
      </w:r>
    </w:p>
    <w:p w14:paraId="06E85BF6" w14:textId="77777777" w:rsidR="00255C70" w:rsidRPr="009C1768" w:rsidRDefault="00000000" w:rsidP="00255C70">
      <w:pPr>
        <w:rPr>
          <w:b/>
          <w:color w:val="FF0000"/>
          <w:lang w:val="en-US"/>
        </w:rPr>
      </w:pPr>
      <w:r w:rsidRPr="009C1768">
        <w:rPr>
          <w:lang w:val="en-US"/>
        </w:rPr>
        <w:t>Traffic Pilot Vehicle (Required/ Not Required)</w:t>
      </w:r>
      <w:r w:rsidRPr="009C1768">
        <w:rPr>
          <w:lang w:val="en-US"/>
        </w:rPr>
        <w:tab/>
      </w:r>
      <w:r w:rsidRPr="009C1768">
        <w:rPr>
          <w:b/>
          <w:color w:val="FF0000"/>
          <w:lang w:val="en-US"/>
        </w:rPr>
        <w:t>[enter data]</w:t>
      </w:r>
    </w:p>
    <w:p w14:paraId="1B1C9282" w14:textId="77777777" w:rsidR="00255C70" w:rsidRDefault="00000000" w:rsidP="00255C70">
      <w:pPr>
        <w:pStyle w:val="GuideNotes"/>
      </w:pPr>
      <w:r w:rsidRPr="009C1768">
        <w:t>[Consider the anticipated conditions on site and select required/not required and add any conditions appropriate for the specific project. Delete sub-clause if escort/pilot vehicle not required</w:t>
      </w:r>
      <w:r>
        <w:t xml:space="preserve"> </w:t>
      </w:r>
      <w:r w:rsidRPr="009C1768">
        <w:t>Obtain Manager Road Operations and Traffic approval if</w:t>
      </w:r>
      <w:r>
        <w:t xml:space="preserve"> Pilot vehicle </w:t>
      </w:r>
      <w:proofErr w:type="gramStart"/>
      <w:r>
        <w:t>is considered to be</w:t>
      </w:r>
      <w:proofErr w:type="gramEnd"/>
      <w:r>
        <w:t xml:space="preserve"> specified</w:t>
      </w:r>
      <w:r w:rsidRPr="009C1768">
        <w:t>.</w:t>
      </w:r>
    </w:p>
    <w:p w14:paraId="322D4A29" w14:textId="77777777" w:rsidR="00255C70" w:rsidRPr="009C1768" w:rsidRDefault="00000000" w:rsidP="00255C70">
      <w:pPr>
        <w:pStyle w:val="GuideNotes"/>
      </w:pPr>
      <w:r>
        <w:t>Consider requiring provision of</w:t>
      </w:r>
      <w:r w:rsidRPr="009C1768">
        <w:t xml:space="preserve"> a traffic pilot vehicle for work sites where criteria listed in AS 1742.3 and AGTTM Part 3 </w:t>
      </w:r>
      <w:r w:rsidRPr="007434BB">
        <w:t xml:space="preserve">Roadworks pilot vehicle </w:t>
      </w:r>
      <w:proofErr w:type="gramStart"/>
      <w:r w:rsidRPr="009C1768">
        <w:t>clause</w:t>
      </w:r>
      <w:proofErr w:type="gramEnd"/>
      <w:r w:rsidRPr="009C1768">
        <w:t xml:space="preserve"> are present</w:t>
      </w:r>
      <w:r>
        <w:t>:</w:t>
      </w:r>
    </w:p>
    <w:p w14:paraId="0E82E4EF" w14:textId="77777777" w:rsidR="00255C70" w:rsidRPr="009C1768" w:rsidRDefault="00000000" w:rsidP="00255C70">
      <w:pPr>
        <w:pStyle w:val="GuideNotes"/>
      </w:pPr>
      <w:r>
        <w:t>Consider requiring provision of</w:t>
      </w:r>
      <w:r w:rsidRPr="009C1768">
        <w:t xml:space="preserve"> a traffic pilot vehicle to guide traffic through a work site if any of the following conditions exist:</w:t>
      </w:r>
    </w:p>
    <w:p w14:paraId="4E9556BA" w14:textId="77777777" w:rsidR="00255C70" w:rsidRPr="009C1768" w:rsidRDefault="00000000" w:rsidP="00255C70">
      <w:pPr>
        <w:pStyle w:val="GuideNotes"/>
      </w:pPr>
      <w:r w:rsidRPr="009C1768">
        <w:t>part of the length of the work site is out of view of the supervisor, workers and the traffic controller.</w:t>
      </w:r>
    </w:p>
    <w:p w14:paraId="522CF65C" w14:textId="77777777" w:rsidR="00255C70" w:rsidRPr="009C1768" w:rsidRDefault="00000000" w:rsidP="00255C70">
      <w:pPr>
        <w:pStyle w:val="GuideNotes"/>
      </w:pPr>
      <w:proofErr w:type="gramStart"/>
      <w:r w:rsidRPr="009C1768">
        <w:t>the</w:t>
      </w:r>
      <w:proofErr w:type="gramEnd"/>
      <w:r w:rsidRPr="009C1768">
        <w:t xml:space="preserve"> traffic speed is required to be kept low to minimize damage to the works</w:t>
      </w:r>
    </w:p>
    <w:p w14:paraId="21F40AA1" w14:textId="77777777" w:rsidR="00255C70" w:rsidRDefault="00000000" w:rsidP="00255C70">
      <w:pPr>
        <w:pStyle w:val="GuideNotes"/>
      </w:pPr>
      <w:proofErr w:type="gramStart"/>
      <w:r w:rsidRPr="009C1768">
        <w:t>traffic</w:t>
      </w:r>
      <w:proofErr w:type="gramEnd"/>
      <w:r w:rsidRPr="009C1768">
        <w:t xml:space="preserve"> needs to follow a particular path through the site which may not be obvious unless a pilot vehicle is used.</w:t>
      </w:r>
    </w:p>
    <w:p w14:paraId="2A4888D9" w14:textId="77777777" w:rsidR="00255C70" w:rsidRPr="009C1768" w:rsidRDefault="00000000" w:rsidP="00255C70">
      <w:pPr>
        <w:pStyle w:val="GuideNotes"/>
      </w:pPr>
      <w:proofErr w:type="gramStart"/>
      <w:r>
        <w:t>the</w:t>
      </w:r>
      <w:proofErr w:type="gramEnd"/>
      <w:r>
        <w:t xml:space="preserve"> hazard to workers requires the traffic speed to be reduced.</w:t>
      </w:r>
    </w:p>
    <w:p w14:paraId="3BB6B5D0" w14:textId="77777777" w:rsidR="00255C70" w:rsidRPr="009C1768" w:rsidRDefault="00000000" w:rsidP="00255C70">
      <w:pPr>
        <w:pStyle w:val="GuideNotes"/>
      </w:pPr>
      <w:proofErr w:type="gramStart"/>
      <w:r w:rsidRPr="009C1768">
        <w:t>pedestrians</w:t>
      </w:r>
      <w:proofErr w:type="gramEnd"/>
      <w:r w:rsidRPr="009C1768">
        <w:t xml:space="preserve"> and cyclists require assistance in travelling through the work site and need to be driven to the end of the work site (rural roads).]</w:t>
      </w:r>
    </w:p>
    <w:p w14:paraId="6B69C341" w14:textId="77777777" w:rsidR="00255C70" w:rsidRPr="009C1768" w:rsidRDefault="00000000" w:rsidP="00255C70">
      <w:pPr>
        <w:pStyle w:val="Heading3"/>
      </w:pPr>
      <w:r w:rsidRPr="009C1768">
        <w:t>Configuration of traffic pilot vehicles and driver capabilities</w:t>
      </w:r>
    </w:p>
    <w:p w14:paraId="53747485" w14:textId="77777777" w:rsidR="00255C70" w:rsidRPr="009C1768" w:rsidRDefault="00000000" w:rsidP="00255C70">
      <w:pPr>
        <w:rPr>
          <w:lang w:val="en-US"/>
        </w:rPr>
      </w:pPr>
      <w:r w:rsidRPr="009C1768">
        <w:rPr>
          <w:lang w:val="en-US"/>
        </w:rPr>
        <w:t>The vehicle must have, as a minimum, one rotating beacon light or LED equivalent, and roadwork pilot vehicle signage to AS 1742.3.</w:t>
      </w:r>
    </w:p>
    <w:p w14:paraId="35A6FF57" w14:textId="77777777" w:rsidR="00255C70" w:rsidRPr="009C1768" w:rsidRDefault="00000000" w:rsidP="00255C70">
      <w:pPr>
        <w:rPr>
          <w:lang w:val="en-US"/>
        </w:rPr>
      </w:pPr>
      <w:r w:rsidRPr="009C1768">
        <w:rPr>
          <w:lang w:val="en-US"/>
        </w:rPr>
        <w:t xml:space="preserve">The pilot vehicle is to be the lead vehicle for traffic permitted to pass through the work site </w:t>
      </w:r>
      <w:proofErr w:type="gramStart"/>
      <w:r w:rsidRPr="009C1768">
        <w:rPr>
          <w:lang w:val="en-US"/>
        </w:rPr>
        <w:t>at</w:t>
      </w:r>
      <w:proofErr w:type="gramEnd"/>
      <w:r w:rsidRPr="009C1768">
        <w:rPr>
          <w:lang w:val="en-US"/>
        </w:rPr>
        <w:t xml:space="preserve"> the direction of the traffic control personnel.</w:t>
      </w:r>
    </w:p>
    <w:p w14:paraId="629E6B18" w14:textId="77777777" w:rsidR="00255C70" w:rsidRPr="009C1768" w:rsidRDefault="00000000" w:rsidP="00255C70">
      <w:pPr>
        <w:rPr>
          <w:lang w:val="en-US"/>
        </w:rPr>
      </w:pPr>
      <w:r w:rsidRPr="009C1768">
        <w:rPr>
          <w:lang w:val="en-US"/>
        </w:rPr>
        <w:t xml:space="preserve">The pilot vehicle </w:t>
      </w:r>
      <w:proofErr w:type="gramStart"/>
      <w:r w:rsidRPr="009C1768">
        <w:rPr>
          <w:lang w:val="en-US"/>
        </w:rPr>
        <w:t>is to control</w:t>
      </w:r>
      <w:proofErr w:type="gramEnd"/>
      <w:r w:rsidRPr="009C1768">
        <w:rPr>
          <w:lang w:val="en-US"/>
        </w:rPr>
        <w:t xml:space="preserve"> the speed of the traffic to ensure safety of road works personnel.</w:t>
      </w:r>
    </w:p>
    <w:p w14:paraId="727F6449" w14:textId="77777777" w:rsidR="00255C70" w:rsidRPr="009C1768" w:rsidRDefault="00000000" w:rsidP="00255C70">
      <w:pPr>
        <w:rPr>
          <w:lang w:val="en-US"/>
        </w:rPr>
      </w:pPr>
      <w:r w:rsidRPr="009C1768">
        <w:rPr>
          <w:lang w:val="en-US"/>
        </w:rPr>
        <w:t xml:space="preserve">The driver of the pilot vehicle </w:t>
      </w:r>
      <w:proofErr w:type="gramStart"/>
      <w:r w:rsidRPr="009C1768">
        <w:rPr>
          <w:lang w:val="en-US"/>
        </w:rPr>
        <w:t>is to have</w:t>
      </w:r>
      <w:proofErr w:type="gramEnd"/>
      <w:r w:rsidRPr="009C1768">
        <w:rPr>
          <w:lang w:val="en-US"/>
        </w:rPr>
        <w:t xml:space="preserve"> adequate skills and knowledge to be able to maintain safety of the public and of the roadworks personnel.</w:t>
      </w:r>
    </w:p>
    <w:p w14:paraId="1C374C4B" w14:textId="77777777" w:rsidR="00255C70" w:rsidRPr="009C1768" w:rsidRDefault="00000000" w:rsidP="00255C70">
      <w:pPr>
        <w:pStyle w:val="Heading3"/>
      </w:pPr>
      <w:r w:rsidRPr="009C1768">
        <w:t>Signs and devices not in use</w:t>
      </w:r>
    </w:p>
    <w:p w14:paraId="107691D2" w14:textId="77777777" w:rsidR="00255C70" w:rsidRPr="009C1768" w:rsidRDefault="00000000" w:rsidP="00255C70">
      <w:r w:rsidRPr="009C1768">
        <w:t>Cover or remove any signs that are not relevant to the TGS while the works are being undertaken.</w:t>
      </w:r>
    </w:p>
    <w:p w14:paraId="2FC4DE16" w14:textId="77777777" w:rsidR="00255C70" w:rsidRPr="009C1768" w:rsidRDefault="00000000" w:rsidP="00255C70">
      <w:r w:rsidRPr="009C1768">
        <w:lastRenderedPageBreak/>
        <w:t>Cover or remove signs and traffic control devices associated with reduced speed limits within one hour of completion of the shift if the works will continue in the next shift.</w:t>
      </w:r>
    </w:p>
    <w:p w14:paraId="2E88BFB2" w14:textId="77777777" w:rsidR="00255C70" w:rsidRPr="009C1768" w:rsidRDefault="00000000" w:rsidP="00255C70">
      <w:pPr>
        <w:spacing w:after="0"/>
      </w:pPr>
      <w:r w:rsidRPr="009C1768">
        <w:t>Remove signs and traffic control devices associated with reduced speed limits within one hour of completion of the work requiring the reduced limit.</w:t>
      </w:r>
    </w:p>
    <w:p w14:paraId="4F2ED100" w14:textId="77777777" w:rsidR="00255C70" w:rsidRPr="009C1768" w:rsidRDefault="00255C70" w:rsidP="00255C70">
      <w:pPr>
        <w:spacing w:after="0"/>
      </w:pPr>
    </w:p>
    <w:p w14:paraId="5214D5D3" w14:textId="77777777" w:rsidR="00255C70" w:rsidRPr="009C1768" w:rsidRDefault="00000000" w:rsidP="00255C70">
      <w:pPr>
        <w:spacing w:after="0"/>
      </w:pPr>
      <w:r w:rsidRPr="009C1768">
        <w:t>Cover or remove unused signs and traffic control devices within two hours of completion of any revised traffic arrangement.</w:t>
      </w:r>
    </w:p>
    <w:p w14:paraId="045BDDEB" w14:textId="77777777" w:rsidR="00255C70" w:rsidRPr="009C1768" w:rsidRDefault="00255C70" w:rsidP="00255C70">
      <w:pPr>
        <w:spacing w:after="0"/>
      </w:pPr>
    </w:p>
    <w:p w14:paraId="535D20D0" w14:textId="77777777" w:rsidR="00255C70" w:rsidRPr="009C1768" w:rsidRDefault="00000000" w:rsidP="00255C70">
      <w:r w:rsidRPr="009C1768">
        <w:t>Remove unused signs and traffic control devices within two hours of completion of the works.</w:t>
      </w:r>
    </w:p>
    <w:p w14:paraId="36C0BE5B" w14:textId="77777777" w:rsidR="00255C70" w:rsidRPr="009C1768" w:rsidRDefault="00000000" w:rsidP="00255C70">
      <w:pPr>
        <w:spacing w:after="0"/>
      </w:pPr>
      <w:r w:rsidRPr="009C1768">
        <w:t>Keep the Worksite tidy and uncluttered.</w:t>
      </w:r>
    </w:p>
    <w:p w14:paraId="1B536707" w14:textId="77777777" w:rsidR="00255C70" w:rsidRPr="009C1768" w:rsidRDefault="00255C70" w:rsidP="00255C70">
      <w:pPr>
        <w:spacing w:after="0"/>
      </w:pPr>
    </w:p>
    <w:p w14:paraId="69A43355" w14:textId="77777777" w:rsidR="00255C70" w:rsidRPr="009C1768" w:rsidRDefault="00000000" w:rsidP="00255C70">
      <w:r w:rsidRPr="009C1768">
        <w:t>Any failure to comply with this clause will render the Contractor liable to pay the costs incurred by the Department to procure any alternate means to have signs and devices not in use removed from site.</w:t>
      </w:r>
    </w:p>
    <w:p w14:paraId="5B524222" w14:textId="77777777" w:rsidR="00255C70" w:rsidRPr="009C1768" w:rsidRDefault="00000000" w:rsidP="00255C70">
      <w:pPr>
        <w:pStyle w:val="Heading3"/>
      </w:pPr>
      <w:r w:rsidRPr="009C1768">
        <w:t xml:space="preserve">Relocation of </w:t>
      </w:r>
      <w:r>
        <w:t>r</w:t>
      </w:r>
      <w:r w:rsidRPr="009C1768">
        <w:t>egulatory signs</w:t>
      </w:r>
    </w:p>
    <w:p w14:paraId="7DBFEEA9" w14:textId="77777777" w:rsidR="00255C70" w:rsidRPr="009C1768" w:rsidRDefault="00000000" w:rsidP="00255C70">
      <w:r w:rsidRPr="009C1768">
        <w:t xml:space="preserve">Where works require the relocation of regulatory traffic control items, (STOP, GIVEWAY etc.), they </w:t>
      </w:r>
      <w:r>
        <w:t>must</w:t>
      </w:r>
      <w:r w:rsidRPr="009C1768">
        <w:t xml:space="preserve"> be relocated or reinstalled promptly in positions where they are visible and can perform their regulatory function </w:t>
      </w:r>
    </w:p>
    <w:p w14:paraId="4733C134" w14:textId="77777777" w:rsidR="00255C70" w:rsidRPr="009C1768" w:rsidRDefault="00000000" w:rsidP="00255C70">
      <w:pPr>
        <w:pStyle w:val="Heading3"/>
      </w:pPr>
      <w:r w:rsidRPr="009C1768">
        <w:t>Reinstatement of signs and devices</w:t>
      </w:r>
    </w:p>
    <w:p w14:paraId="2787D2D1" w14:textId="77777777" w:rsidR="00255C70" w:rsidRPr="009C1768" w:rsidRDefault="00000000" w:rsidP="00255C70">
      <w:pPr>
        <w:spacing w:after="0"/>
      </w:pPr>
      <w:r w:rsidRPr="009C1768">
        <w:t>Check all signs and devices after any event that has potential to impact the TGS setup. Reinstate in accordance with the TMP and applicable TGS, if they have moved, blown over, or disappeared.</w:t>
      </w:r>
    </w:p>
    <w:p w14:paraId="20AF571F" w14:textId="77777777" w:rsidR="00255C70" w:rsidRPr="009C1768" w:rsidRDefault="00255C70" w:rsidP="00255C70">
      <w:pPr>
        <w:spacing w:after="0"/>
      </w:pPr>
    </w:p>
    <w:p w14:paraId="01AE06C6" w14:textId="77777777" w:rsidR="00255C70" w:rsidRPr="009C1768" w:rsidRDefault="00000000" w:rsidP="00255C70">
      <w:pPr>
        <w:spacing w:after="0"/>
      </w:pPr>
      <w:r w:rsidRPr="009C1768">
        <w:t>Check, and reinstate signs and devices if required, after becoming aware of any other event which may have caused the signs and/or devices to have moved from the locations shown on the TMP and applicable TGS.</w:t>
      </w:r>
    </w:p>
    <w:p w14:paraId="0C468A7D" w14:textId="77777777" w:rsidR="00255C70" w:rsidRPr="009C1768" w:rsidRDefault="00255C70" w:rsidP="00255C70">
      <w:pPr>
        <w:spacing w:after="0"/>
      </w:pPr>
    </w:p>
    <w:p w14:paraId="093B8581" w14:textId="77777777" w:rsidR="00255C70" w:rsidRPr="009C1768" w:rsidRDefault="00000000" w:rsidP="00255C70">
      <w:pPr>
        <w:spacing w:after="0"/>
      </w:pPr>
      <w:r w:rsidRPr="009C1768">
        <w:t>Record details in the Daily Diary. Include photographs taken before and after reinstatement.</w:t>
      </w:r>
    </w:p>
    <w:p w14:paraId="4B7D50CA" w14:textId="77777777" w:rsidR="00255C70" w:rsidRPr="009C1768" w:rsidRDefault="00000000" w:rsidP="00255C70">
      <w:pPr>
        <w:pStyle w:val="Heading3"/>
      </w:pPr>
      <w:r w:rsidRPr="009C1768">
        <w:t xml:space="preserve">Traffic </w:t>
      </w:r>
      <w:r>
        <w:t>i</w:t>
      </w:r>
      <w:r w:rsidRPr="009C1768">
        <w:t>ncidents</w:t>
      </w:r>
    </w:p>
    <w:p w14:paraId="2191230A" w14:textId="77777777" w:rsidR="00255C70" w:rsidRPr="009C1768" w:rsidRDefault="00000000" w:rsidP="00255C70">
      <w:r w:rsidRPr="009C1768">
        <w:t>If an incident occurs within, adjacent to, on approach to or departure from the work site, produce a photographic record of the traffic control devices, site conditions, placement of plant and equipment etc. as soon as practicable after the event.</w:t>
      </w:r>
    </w:p>
    <w:p w14:paraId="57F9F86B" w14:textId="77777777" w:rsidR="00255C70" w:rsidRPr="009C1768" w:rsidRDefault="00000000" w:rsidP="00255C70">
      <w:r w:rsidRPr="009C1768">
        <w:t>Advise the Superintendent of the incident as soon as possible.</w:t>
      </w:r>
    </w:p>
    <w:p w14:paraId="2BBC0D25" w14:textId="77777777" w:rsidR="00255C70" w:rsidRPr="009C1768" w:rsidRDefault="00000000" w:rsidP="00255C70">
      <w:pPr>
        <w:spacing w:after="0"/>
      </w:pPr>
      <w:r w:rsidRPr="009C1768">
        <w:t>Provide, to the Superintendent, as soon as practicable, electronic copies of:</w:t>
      </w:r>
    </w:p>
    <w:p w14:paraId="685109F9" w14:textId="77777777" w:rsidR="00255C70" w:rsidRPr="009C1768" w:rsidRDefault="00000000">
      <w:pPr>
        <w:numPr>
          <w:ilvl w:val="0"/>
          <w:numId w:val="41"/>
        </w:numPr>
      </w:pPr>
      <w:r w:rsidRPr="009C1768">
        <w:t>the site photographs, before and after reinstatement,</w:t>
      </w:r>
    </w:p>
    <w:p w14:paraId="07F884E1" w14:textId="77777777" w:rsidR="00255C70" w:rsidRPr="009C1768" w:rsidRDefault="00000000">
      <w:pPr>
        <w:numPr>
          <w:ilvl w:val="0"/>
          <w:numId w:val="41"/>
        </w:numPr>
      </w:pPr>
      <w:r w:rsidRPr="009C1768">
        <w:t>the TGSs implemented at the site at the time of the incident,</w:t>
      </w:r>
    </w:p>
    <w:p w14:paraId="640E6309" w14:textId="77777777" w:rsidR="00255C70" w:rsidRPr="009C1768" w:rsidRDefault="00000000">
      <w:pPr>
        <w:numPr>
          <w:ilvl w:val="0"/>
          <w:numId w:val="41"/>
        </w:numPr>
      </w:pPr>
      <w:r w:rsidRPr="009C1768">
        <w:t>site management details due to the incident,</w:t>
      </w:r>
    </w:p>
    <w:p w14:paraId="16FA2C0F" w14:textId="77777777" w:rsidR="00255C70" w:rsidRPr="009C1768" w:rsidRDefault="00000000">
      <w:pPr>
        <w:numPr>
          <w:ilvl w:val="0"/>
          <w:numId w:val="41"/>
        </w:numPr>
      </w:pPr>
      <w:r w:rsidRPr="009C1768">
        <w:t>details if emergency services required,</w:t>
      </w:r>
    </w:p>
    <w:p w14:paraId="1679027C" w14:textId="77777777" w:rsidR="00255C70" w:rsidRPr="009C1768" w:rsidRDefault="00000000">
      <w:pPr>
        <w:numPr>
          <w:ilvl w:val="0"/>
          <w:numId w:val="41"/>
        </w:numPr>
      </w:pPr>
      <w:r w:rsidRPr="009C1768">
        <w:t>any first aid provided,</w:t>
      </w:r>
    </w:p>
    <w:p w14:paraId="3B610A04" w14:textId="77777777" w:rsidR="00255C70" w:rsidRPr="009C1768" w:rsidRDefault="00000000">
      <w:pPr>
        <w:numPr>
          <w:ilvl w:val="0"/>
          <w:numId w:val="41"/>
        </w:numPr>
      </w:pPr>
      <w:proofErr w:type="spellStart"/>
      <w:r w:rsidRPr="009C1768">
        <w:t>the</w:t>
      </w:r>
      <w:proofErr w:type="spellEnd"/>
      <w:r w:rsidRPr="009C1768">
        <w:t xml:space="preserve"> signed incident report,</w:t>
      </w:r>
    </w:p>
    <w:p w14:paraId="14CA136C" w14:textId="77777777" w:rsidR="00255C70" w:rsidRPr="009C1768" w:rsidRDefault="00000000">
      <w:pPr>
        <w:numPr>
          <w:ilvl w:val="0"/>
          <w:numId w:val="41"/>
        </w:numPr>
      </w:pPr>
      <w:r w:rsidRPr="009C1768">
        <w:t>the Daily Diaries,</w:t>
      </w:r>
    </w:p>
    <w:p w14:paraId="2757D327" w14:textId="77777777" w:rsidR="00255C70" w:rsidRPr="009C1768" w:rsidRDefault="00000000">
      <w:pPr>
        <w:numPr>
          <w:ilvl w:val="0"/>
          <w:numId w:val="41"/>
        </w:numPr>
      </w:pPr>
      <w:r w:rsidRPr="009C1768">
        <w:t>any TSLA applicable to the site at the time,</w:t>
      </w:r>
    </w:p>
    <w:p w14:paraId="6F4C4C7E" w14:textId="77777777" w:rsidR="00255C70" w:rsidRPr="009C1768" w:rsidRDefault="00000000">
      <w:pPr>
        <w:numPr>
          <w:ilvl w:val="0"/>
          <w:numId w:val="41"/>
        </w:numPr>
      </w:pPr>
      <w:r w:rsidRPr="009C1768">
        <w:t>any PTSA applicable to the site at the time, and</w:t>
      </w:r>
    </w:p>
    <w:p w14:paraId="5D1F68FF" w14:textId="77777777" w:rsidR="00255C70" w:rsidRPr="009C1768" w:rsidRDefault="00000000">
      <w:pPr>
        <w:numPr>
          <w:ilvl w:val="0"/>
          <w:numId w:val="41"/>
        </w:numPr>
        <w:spacing w:after="0"/>
      </w:pPr>
      <w:r w:rsidRPr="009C1768">
        <w:t>any other information requested by the Superintendent.</w:t>
      </w:r>
    </w:p>
    <w:p w14:paraId="190BD5C8" w14:textId="77777777" w:rsidR="00255C70" w:rsidRPr="009C1768" w:rsidRDefault="00000000" w:rsidP="00255C70">
      <w:pPr>
        <w:pStyle w:val="Heading2"/>
        <w:ind w:left="578" w:hanging="578"/>
      </w:pPr>
      <w:r>
        <w:lastRenderedPageBreak/>
        <w:t>T</w:t>
      </w:r>
      <w:r w:rsidRPr="009C1768">
        <w:t>raffic management plan – Witness Point</w:t>
      </w:r>
    </w:p>
    <w:p w14:paraId="761516A5" w14:textId="77777777" w:rsidR="00255C70" w:rsidRPr="009C1768" w:rsidRDefault="00000000" w:rsidP="00255C70">
      <w:pPr>
        <w:spacing w:after="0"/>
      </w:pPr>
      <w:r w:rsidRPr="009C1768">
        <w:t>TTM to comply with:</w:t>
      </w:r>
    </w:p>
    <w:p w14:paraId="2212B29A" w14:textId="77777777" w:rsidR="00255C70" w:rsidRPr="009C1768" w:rsidRDefault="00000000">
      <w:pPr>
        <w:numPr>
          <w:ilvl w:val="0"/>
          <w:numId w:val="42"/>
        </w:numPr>
      </w:pPr>
      <w:r w:rsidRPr="009C1768">
        <w:t>AS 1742.3 Manual of uniform traffic control devices - Traffic control for works on roads.</w:t>
      </w:r>
    </w:p>
    <w:p w14:paraId="425A7EC2" w14:textId="77777777" w:rsidR="00255C70" w:rsidRPr="009C1768" w:rsidRDefault="00000000">
      <w:pPr>
        <w:numPr>
          <w:ilvl w:val="0"/>
          <w:numId w:val="42"/>
        </w:numPr>
      </w:pPr>
      <w:r w:rsidRPr="009C1768">
        <w:t>Austroads Guide to Temporary Traffic Management (AGTTM)</w:t>
      </w:r>
    </w:p>
    <w:p w14:paraId="24BDB6E3" w14:textId="77777777" w:rsidR="00255C70" w:rsidRPr="009C1768" w:rsidRDefault="00000000">
      <w:pPr>
        <w:numPr>
          <w:ilvl w:val="0"/>
          <w:numId w:val="42"/>
        </w:numPr>
      </w:pPr>
      <w:r w:rsidRPr="009C1768">
        <w:t>Austroads Guide to Road Design, Parts 6, 6A, and 6B</w:t>
      </w:r>
    </w:p>
    <w:p w14:paraId="1D1DF736" w14:textId="77777777" w:rsidR="00255C70" w:rsidRPr="009C1768" w:rsidRDefault="00000000" w:rsidP="00255C70">
      <w:r w:rsidRPr="009C1768">
        <w:t>Provide a site and project specific Traffic Management Plan (TMP), and site and project specific Traffic Guidance Schemes (TGSs) of a complex and non-complex nature per activity as required for the scheduled works.</w:t>
      </w:r>
    </w:p>
    <w:p w14:paraId="21A196CE" w14:textId="77777777" w:rsidR="00255C70" w:rsidRPr="009C1768" w:rsidRDefault="00000000" w:rsidP="00255C70">
      <w:r w:rsidRPr="009C1768">
        <w:t>The designer of a traffic management plan has a duty of care to ensure the scheme is suitable for the operating environment.</w:t>
      </w:r>
    </w:p>
    <w:p w14:paraId="4F231B8D" w14:textId="77777777" w:rsidR="00255C70" w:rsidRPr="009C1768" w:rsidRDefault="00000000" w:rsidP="00255C70">
      <w:r w:rsidRPr="009C1768">
        <w:t>Supervisory personnel carrying out the works for which the traffic management plan has been prepared have a duty of care to implement the traffic management plan.</w:t>
      </w:r>
    </w:p>
    <w:p w14:paraId="10E4CB57" w14:textId="77777777" w:rsidR="00255C70" w:rsidRPr="009C1768" w:rsidRDefault="00000000" w:rsidP="00255C70">
      <w:r w:rsidRPr="009C1768">
        <w:rPr>
          <w:b/>
        </w:rPr>
        <w:t>Witness Point</w:t>
      </w:r>
      <w:r w:rsidRPr="009C1768">
        <w:t xml:space="preserve"> - Any decision to vary or not follow a requirement or recommendation must be based on sound traffic management judgement by a competent person and must be documented. Provide the documentation to the Superintendent.</w:t>
      </w:r>
    </w:p>
    <w:p w14:paraId="34597749" w14:textId="77777777" w:rsidR="00255C70" w:rsidRPr="009C1768" w:rsidRDefault="00000000" w:rsidP="00255C70">
      <w:pPr>
        <w:pStyle w:val="GuideNotes"/>
      </w:pPr>
      <w:r w:rsidRPr="009C1768">
        <w:t>[State if Traffic Management audit is required or not required]</w:t>
      </w:r>
    </w:p>
    <w:p w14:paraId="67420B93" w14:textId="77777777" w:rsidR="00255C70" w:rsidRPr="009C1768" w:rsidRDefault="00000000" w:rsidP="00255C70">
      <w:pPr>
        <w:pStyle w:val="Heading3"/>
      </w:pPr>
      <w:r w:rsidRPr="009C1768">
        <w:t xml:space="preserve">Document </w:t>
      </w:r>
      <w:r>
        <w:t>c</w:t>
      </w:r>
      <w:r w:rsidRPr="009C1768">
        <w:t>ontrol</w:t>
      </w:r>
    </w:p>
    <w:p w14:paraId="6BC3015B" w14:textId="77777777" w:rsidR="00255C70" w:rsidRPr="009C1768" w:rsidRDefault="00000000" w:rsidP="00255C70">
      <w:r w:rsidRPr="009C1768">
        <w:rPr>
          <w:lang w:val="en-US"/>
        </w:rPr>
        <w:t>Each TMP</w:t>
      </w:r>
      <w:r>
        <w:rPr>
          <w:lang w:val="en-US"/>
        </w:rPr>
        <w:t xml:space="preserve"> and associated TGSs must have </w:t>
      </w:r>
      <w:r w:rsidRPr="009C1768">
        <w:rPr>
          <w:lang w:val="en-US"/>
        </w:rPr>
        <w:t>unique identifying numbering and revision number if applicable.</w:t>
      </w:r>
    </w:p>
    <w:p w14:paraId="33180309" w14:textId="77777777" w:rsidR="00255C70" w:rsidRPr="009C1768" w:rsidRDefault="00000000" w:rsidP="00255C70">
      <w:r w:rsidRPr="009C1768">
        <w:rPr>
          <w:lang w:val="en-US"/>
        </w:rPr>
        <w:t>Each TMP must have a unique identifying number for each project.</w:t>
      </w:r>
    </w:p>
    <w:p w14:paraId="3B39373A" w14:textId="77777777" w:rsidR="00255C70" w:rsidRPr="009C1768" w:rsidRDefault="00000000" w:rsidP="00255C70">
      <w:pPr>
        <w:rPr>
          <w:lang w:val="en-US"/>
        </w:rPr>
      </w:pPr>
      <w:r w:rsidRPr="009C1768">
        <w:rPr>
          <w:lang w:val="en-US"/>
        </w:rPr>
        <w:t>Each revised/amended TGS is to have the revision number shown on it after the unique identifying number, and after the words “Revision number” or “Rev. No.” or similar.</w:t>
      </w:r>
    </w:p>
    <w:p w14:paraId="1D088670" w14:textId="77777777" w:rsidR="00255C70" w:rsidRPr="009C1768" w:rsidRDefault="00000000" w:rsidP="00255C70">
      <w:r w:rsidRPr="009C1768">
        <w:rPr>
          <w:lang w:val="en-US"/>
        </w:rPr>
        <w:t>Each TGS must include a reference stating the unique identifier of the TMP to which the TGS is related.</w:t>
      </w:r>
    </w:p>
    <w:p w14:paraId="6B1A2C69" w14:textId="77777777" w:rsidR="00255C70" w:rsidRPr="009C1768" w:rsidRDefault="00000000" w:rsidP="00255C70">
      <w:r w:rsidRPr="009C1768">
        <w:rPr>
          <w:lang w:val="en-US"/>
        </w:rPr>
        <w:t>Provide and keep updated a register showing the TMP and a list of the TGSs to be used for each project managed by the department.</w:t>
      </w:r>
    </w:p>
    <w:p w14:paraId="66269B0C" w14:textId="77777777" w:rsidR="00255C70" w:rsidRPr="009C1768" w:rsidRDefault="00000000" w:rsidP="00255C70">
      <w:pPr>
        <w:pStyle w:val="GuideNotes"/>
      </w:pPr>
      <w:r w:rsidRPr="009C1768">
        <w:t xml:space="preserve">[Delete reference to a project specific register for simple jobs where it is unlikely that revisions of TGSs will be required during the </w:t>
      </w:r>
      <w:proofErr w:type="gramStart"/>
      <w:r w:rsidRPr="009C1768">
        <w:t>works</w:t>
      </w:r>
      <w:proofErr w:type="gramEnd"/>
      <w:r w:rsidRPr="009C1768">
        <w:t>.]</w:t>
      </w:r>
    </w:p>
    <w:p w14:paraId="72171291" w14:textId="77777777" w:rsidR="00255C70" w:rsidRPr="009C1768" w:rsidRDefault="00000000" w:rsidP="00255C70">
      <w:r w:rsidRPr="009C1768">
        <w:rPr>
          <w:lang w:val="en-US"/>
        </w:rPr>
        <w:t>The register is to show the names/titles of the TMP and TGSs, the name of the project for which they are to be used, the unique identifying number for each TMP and TGS, the revision number for each revised TGS, and the date and time when each revised TGS was submitted.</w:t>
      </w:r>
    </w:p>
    <w:p w14:paraId="7A304480" w14:textId="77777777" w:rsidR="00255C70" w:rsidRPr="009C1768" w:rsidRDefault="00000000" w:rsidP="00255C70">
      <w:pPr>
        <w:spacing w:after="0"/>
      </w:pPr>
      <w:r w:rsidRPr="009C1768">
        <w:rPr>
          <w:lang w:val="en-US"/>
        </w:rPr>
        <w:t>The register is to show the status of the document. The status will be one of the following, or another term which the Superintendent allows:</w:t>
      </w:r>
    </w:p>
    <w:p w14:paraId="28C0DE35" w14:textId="77777777" w:rsidR="00255C70" w:rsidRPr="009C1768" w:rsidRDefault="00000000">
      <w:pPr>
        <w:numPr>
          <w:ilvl w:val="0"/>
          <w:numId w:val="43"/>
        </w:numPr>
        <w:spacing w:after="0"/>
      </w:pPr>
      <w:r w:rsidRPr="009C1768">
        <w:rPr>
          <w:lang w:val="en-US"/>
        </w:rPr>
        <w:t>Submitted for appraisal,</w:t>
      </w:r>
    </w:p>
    <w:p w14:paraId="0A196CE7" w14:textId="77777777" w:rsidR="00255C70" w:rsidRPr="009C1768" w:rsidRDefault="00000000">
      <w:pPr>
        <w:numPr>
          <w:ilvl w:val="0"/>
          <w:numId w:val="44"/>
        </w:numPr>
        <w:spacing w:after="0"/>
      </w:pPr>
      <w:r w:rsidRPr="009C1768">
        <w:rPr>
          <w:lang w:val="en-US"/>
        </w:rPr>
        <w:t>Appraised as suitable,</w:t>
      </w:r>
    </w:p>
    <w:p w14:paraId="0C737EA3" w14:textId="77777777" w:rsidR="00255C70" w:rsidRPr="009C1768" w:rsidRDefault="00000000">
      <w:pPr>
        <w:numPr>
          <w:ilvl w:val="0"/>
          <w:numId w:val="44"/>
        </w:numPr>
        <w:spacing w:after="0"/>
      </w:pPr>
      <w:r w:rsidRPr="009C1768">
        <w:rPr>
          <w:lang w:val="en-US"/>
        </w:rPr>
        <w:t>Consent granted,</w:t>
      </w:r>
    </w:p>
    <w:p w14:paraId="45CDE6D7" w14:textId="77777777" w:rsidR="00255C70" w:rsidRPr="009C1768" w:rsidRDefault="00000000">
      <w:pPr>
        <w:numPr>
          <w:ilvl w:val="0"/>
          <w:numId w:val="44"/>
        </w:numPr>
        <w:spacing w:after="0"/>
      </w:pPr>
      <w:r w:rsidRPr="009C1768">
        <w:rPr>
          <w:lang w:val="en-US"/>
        </w:rPr>
        <w:t>Superseded, or</w:t>
      </w:r>
    </w:p>
    <w:p w14:paraId="071DA5B8" w14:textId="77777777" w:rsidR="00255C70" w:rsidRPr="009C1768" w:rsidRDefault="00000000">
      <w:pPr>
        <w:numPr>
          <w:ilvl w:val="0"/>
          <w:numId w:val="44"/>
        </w:numPr>
      </w:pPr>
      <w:r w:rsidRPr="009C1768">
        <w:rPr>
          <w:lang w:val="en-US"/>
        </w:rPr>
        <w:t>Withdrawn.</w:t>
      </w:r>
    </w:p>
    <w:p w14:paraId="176B2EA1" w14:textId="77777777" w:rsidR="00255C70" w:rsidRPr="009C1768" w:rsidRDefault="00000000" w:rsidP="00255C70">
      <w:r w:rsidRPr="009C1768">
        <w:rPr>
          <w:lang w:val="en-US"/>
        </w:rPr>
        <w:t>A copy of each page of the register showing the entries for the TMP(s) and/or TGSs issued must be submitted to the Superintendent on request.</w:t>
      </w:r>
    </w:p>
    <w:p w14:paraId="05E8A577" w14:textId="77777777" w:rsidR="00255C70" w:rsidRPr="009C1768" w:rsidRDefault="00000000" w:rsidP="00255C70">
      <w:pPr>
        <w:pStyle w:val="GuideNotes"/>
      </w:pPr>
      <w:r w:rsidRPr="009C1768">
        <w:t xml:space="preserve">[Delete reference to a register for simple jobs where it is unlikely that revisions of TGSs will be required during the </w:t>
      </w:r>
      <w:proofErr w:type="gramStart"/>
      <w:r w:rsidRPr="009C1768">
        <w:t>works</w:t>
      </w:r>
      <w:proofErr w:type="gramEnd"/>
      <w:r w:rsidRPr="009C1768">
        <w:t>.]</w:t>
      </w:r>
    </w:p>
    <w:p w14:paraId="49208AF1" w14:textId="77777777" w:rsidR="00255C70" w:rsidRPr="009C1768" w:rsidRDefault="00000000" w:rsidP="00255C70">
      <w:r w:rsidRPr="009C1768">
        <w:t>A revised TGS which has been appraised and for which consent for use has been granted replaces all earlier revisions of it. All earlier revisions of that TGS must be withdrawn from use at the time the new revision is implemented.</w:t>
      </w:r>
    </w:p>
    <w:p w14:paraId="007F08AF" w14:textId="77777777" w:rsidR="00255C70" w:rsidRPr="009C1768" w:rsidRDefault="00000000" w:rsidP="00255C70">
      <w:r w:rsidRPr="009C1768">
        <w:lastRenderedPageBreak/>
        <w:t>Any TMP which is amended must either have a revision number if the changes are minor, or a new unique identifying number if the changes are substantial. The Superintendent will advise which option is to be adopted.</w:t>
      </w:r>
    </w:p>
    <w:p w14:paraId="247CDFD7" w14:textId="77777777" w:rsidR="00255C70" w:rsidRPr="009C1768" w:rsidRDefault="00000000" w:rsidP="00255C70">
      <w:pPr>
        <w:pStyle w:val="Heading3"/>
      </w:pPr>
      <w:r w:rsidRPr="009C1768">
        <w:t>Submission of traffic management plan - Hold Point</w:t>
      </w:r>
    </w:p>
    <w:p w14:paraId="65A412C5" w14:textId="77777777" w:rsidR="00255C70" w:rsidRPr="009C1768" w:rsidRDefault="00000000" w:rsidP="00255C70">
      <w:r w:rsidRPr="009C1768">
        <w:rPr>
          <w:b/>
        </w:rPr>
        <w:t>Hold Point</w:t>
      </w:r>
      <w:r w:rsidRPr="009C1768">
        <w:t xml:space="preserve"> - Submit the Traffic Management Plan (TMP), with the Traffic Guidance Schemes.</w:t>
      </w:r>
    </w:p>
    <w:p w14:paraId="627108D6" w14:textId="77777777" w:rsidR="00255C70" w:rsidRPr="009C1768" w:rsidRDefault="00000000" w:rsidP="00255C70">
      <w:r w:rsidRPr="009C1768">
        <w:t>For contracts where audits of traffic control measures are required:</w:t>
      </w:r>
    </w:p>
    <w:p w14:paraId="256CE63E" w14:textId="77777777" w:rsidR="00255C70" w:rsidRPr="009C1768" w:rsidRDefault="00000000">
      <w:pPr>
        <w:numPr>
          <w:ilvl w:val="0"/>
          <w:numId w:val="45"/>
        </w:numPr>
      </w:pPr>
      <w:r w:rsidRPr="009C1768">
        <w:t>Do not commence implementing traffic control measures until the TMP has been audited by a Panel Period Audit Consultant and for which consent for use has been granted.</w:t>
      </w:r>
    </w:p>
    <w:p w14:paraId="5DC98C99" w14:textId="77777777" w:rsidR="00255C70" w:rsidRPr="009C1768" w:rsidRDefault="00000000">
      <w:pPr>
        <w:numPr>
          <w:ilvl w:val="0"/>
          <w:numId w:val="45"/>
        </w:numPr>
      </w:pPr>
      <w:r w:rsidRPr="009C1768">
        <w:t>Do not commence the works until the TMP has been audited by a Panel Period Audit Consultant and for which consent for use has been granted.</w:t>
      </w:r>
    </w:p>
    <w:p w14:paraId="1823ACA4" w14:textId="77777777" w:rsidR="00255C70" w:rsidRPr="009C1768" w:rsidRDefault="00000000" w:rsidP="00255C70">
      <w:r w:rsidRPr="009C1768">
        <w:t>For contracts where audits of traffic control measures are not required:</w:t>
      </w:r>
    </w:p>
    <w:p w14:paraId="2BA2C800" w14:textId="77777777" w:rsidR="00255C70" w:rsidRPr="009C1768" w:rsidRDefault="00000000">
      <w:pPr>
        <w:numPr>
          <w:ilvl w:val="0"/>
          <w:numId w:val="45"/>
        </w:numPr>
      </w:pPr>
      <w:r w:rsidRPr="009C1768">
        <w:t>Do not commence implementing traffic control measures until the TMP has been appraised by DIPL Road Operations and for which consent for use has been granted.</w:t>
      </w:r>
    </w:p>
    <w:p w14:paraId="1EDF793A" w14:textId="77777777" w:rsidR="00255C70" w:rsidRPr="009C1768" w:rsidRDefault="00000000">
      <w:pPr>
        <w:numPr>
          <w:ilvl w:val="0"/>
          <w:numId w:val="45"/>
        </w:numPr>
      </w:pPr>
      <w:r w:rsidRPr="009C1768">
        <w:t>Do not commence the works until the TMP has been appraised by DIPL Road Operations and for which consent for use has been granted.</w:t>
      </w:r>
    </w:p>
    <w:p w14:paraId="7E3A55A5" w14:textId="77777777" w:rsidR="00255C70" w:rsidRPr="009C1768" w:rsidRDefault="00000000" w:rsidP="00255C70">
      <w:r w:rsidRPr="009C1768">
        <w:t xml:space="preserve">The TMP </w:t>
      </w:r>
      <w:r>
        <w:t>must</w:t>
      </w:r>
      <w:r w:rsidRPr="009C1768">
        <w:t xml:space="preserve"> be designed by a Northern Territory accredited Traffic Management Designer (TMD).</w:t>
      </w:r>
    </w:p>
    <w:p w14:paraId="1EF4A842" w14:textId="77777777" w:rsidR="00255C70" w:rsidRPr="009C1768" w:rsidRDefault="00000000" w:rsidP="00255C70">
      <w:r w:rsidRPr="009C1768">
        <w:t>The TMD should have visited the site, with the Contractor, before documenting the TMP.</w:t>
      </w:r>
    </w:p>
    <w:p w14:paraId="2AE7B5A2" w14:textId="77777777" w:rsidR="00255C70" w:rsidRPr="009C1768" w:rsidRDefault="00000000" w:rsidP="00255C70">
      <w:r w:rsidRPr="009C1768">
        <w:t>Include the details of the TMP Designer's name, accreditation number, and date of expiry of accreditation on the TMP.</w:t>
      </w:r>
    </w:p>
    <w:p w14:paraId="162FD089" w14:textId="77777777" w:rsidR="00255C70" w:rsidRPr="009C1768" w:rsidRDefault="00000000" w:rsidP="00255C70">
      <w:r w:rsidRPr="009C1768">
        <w:t>Include the details of the TMP reviewer’s name, accreditation number, and date of expiry of accreditation on the TMP. The reviewer must have the appropriate level of qualification for the category of the road which is subject to the works.</w:t>
      </w:r>
    </w:p>
    <w:p w14:paraId="435FD297" w14:textId="77777777" w:rsidR="00255C70" w:rsidRPr="009C1768" w:rsidRDefault="00000000" w:rsidP="00255C70">
      <w:r w:rsidRPr="009C1768">
        <w:t>Design the TMP in conformance with the requirements of AS 1742.3, the AGTTM, and the requirements of this work section. Submit the TMP, the TGSs, and other supporting documents, to the Superintendent by electronic means.</w:t>
      </w:r>
    </w:p>
    <w:p w14:paraId="4E1EB4E2" w14:textId="77777777" w:rsidR="00255C70" w:rsidRPr="009C1768" w:rsidRDefault="00000000" w:rsidP="00255C70">
      <w:r w:rsidRPr="009C1768">
        <w:t>Include sufficient details on the TMP to explain the potential hazards, the assessed risks and the proposed treatments for the proposed work activities and work site which should include but not be limited to the following:</w:t>
      </w:r>
    </w:p>
    <w:p w14:paraId="0B0E2DA1" w14:textId="77777777" w:rsidR="00255C70" w:rsidRPr="009C1768" w:rsidRDefault="00000000" w:rsidP="00255C70">
      <w:pPr>
        <w:pStyle w:val="Heading4"/>
      </w:pPr>
      <w:r w:rsidRPr="009C1768">
        <w:t>Project Information</w:t>
      </w:r>
    </w:p>
    <w:p w14:paraId="39F91FB4" w14:textId="77777777" w:rsidR="00255C70" w:rsidRPr="009C1768" w:rsidRDefault="00000000">
      <w:pPr>
        <w:numPr>
          <w:ilvl w:val="0"/>
          <w:numId w:val="40"/>
        </w:numPr>
        <w:spacing w:after="0"/>
      </w:pPr>
      <w:r w:rsidRPr="009C1768">
        <w:t>Purpose and Scope</w:t>
      </w:r>
    </w:p>
    <w:p w14:paraId="2542084C" w14:textId="77777777" w:rsidR="00255C70" w:rsidRPr="009C1768" w:rsidRDefault="00000000">
      <w:pPr>
        <w:numPr>
          <w:ilvl w:val="0"/>
          <w:numId w:val="40"/>
        </w:numPr>
        <w:spacing w:after="0"/>
      </w:pPr>
      <w:r w:rsidRPr="009C1768">
        <w:t>Specific Project Location</w:t>
      </w:r>
    </w:p>
    <w:p w14:paraId="7144FF28" w14:textId="77777777" w:rsidR="00255C70" w:rsidRPr="009C1768" w:rsidRDefault="00000000">
      <w:pPr>
        <w:numPr>
          <w:ilvl w:val="0"/>
          <w:numId w:val="40"/>
        </w:numPr>
        <w:spacing w:after="0"/>
      </w:pPr>
      <w:r w:rsidRPr="009C1768">
        <w:t>Site Constraints/Impacts</w:t>
      </w:r>
    </w:p>
    <w:p w14:paraId="7EFDA088" w14:textId="77777777" w:rsidR="00255C70" w:rsidRPr="009C1768" w:rsidRDefault="00000000">
      <w:pPr>
        <w:numPr>
          <w:ilvl w:val="0"/>
          <w:numId w:val="40"/>
        </w:numPr>
        <w:spacing w:after="0"/>
      </w:pPr>
      <w:r w:rsidRPr="009C1768">
        <w:t>Traffic Management Objectives and Strategies</w:t>
      </w:r>
    </w:p>
    <w:p w14:paraId="63047D1C" w14:textId="77777777" w:rsidR="00255C70" w:rsidRPr="009C1768" w:rsidRDefault="00000000">
      <w:pPr>
        <w:numPr>
          <w:ilvl w:val="0"/>
          <w:numId w:val="40"/>
        </w:numPr>
        <w:spacing w:after="0"/>
      </w:pPr>
      <w:r w:rsidRPr="009C1768">
        <w:t>Principal for the Works; Principal Contractor/Design Consultant including contact details</w:t>
      </w:r>
    </w:p>
    <w:p w14:paraId="3E40972E" w14:textId="77777777" w:rsidR="00255C70" w:rsidRPr="009C1768" w:rsidRDefault="00000000">
      <w:pPr>
        <w:numPr>
          <w:ilvl w:val="0"/>
          <w:numId w:val="40"/>
        </w:numPr>
        <w:spacing w:after="0"/>
      </w:pPr>
      <w:r w:rsidRPr="009C1768">
        <w:t>Responsibilities including role responsibility and authority of key personnel, management hierarchy including site representatives and contact details of the responsible personnel</w:t>
      </w:r>
    </w:p>
    <w:p w14:paraId="4EF48ACA" w14:textId="77777777" w:rsidR="00255C70" w:rsidRPr="009C1768" w:rsidRDefault="00000000">
      <w:pPr>
        <w:numPr>
          <w:ilvl w:val="0"/>
          <w:numId w:val="40"/>
        </w:numPr>
        <w:spacing w:after="0"/>
      </w:pPr>
      <w:r w:rsidRPr="009C1768">
        <w:t>Prior approvals (if any) granted by the Road Authority with relevant reference number</w:t>
      </w:r>
    </w:p>
    <w:p w14:paraId="167D4160" w14:textId="77777777" w:rsidR="00255C70" w:rsidRPr="009C1768" w:rsidRDefault="00000000" w:rsidP="00255C70">
      <w:pPr>
        <w:pStyle w:val="Heading4"/>
      </w:pPr>
      <w:r w:rsidRPr="009C1768">
        <w:t>Works on Roads</w:t>
      </w:r>
    </w:p>
    <w:p w14:paraId="5E41B91E" w14:textId="77777777" w:rsidR="00255C70" w:rsidRPr="009C1768" w:rsidRDefault="00000000">
      <w:pPr>
        <w:numPr>
          <w:ilvl w:val="0"/>
          <w:numId w:val="40"/>
        </w:numPr>
        <w:spacing w:after="0"/>
      </w:pPr>
      <w:r w:rsidRPr="009C1768">
        <w:t>Project scope inclusive of works to be undertaken, staging of works, duration of works (work hours)</w:t>
      </w:r>
    </w:p>
    <w:p w14:paraId="1A67AB69" w14:textId="77777777" w:rsidR="00255C70" w:rsidRPr="009C1768" w:rsidRDefault="00000000">
      <w:pPr>
        <w:numPr>
          <w:ilvl w:val="0"/>
          <w:numId w:val="40"/>
        </w:numPr>
        <w:spacing w:after="0"/>
      </w:pPr>
      <w:r w:rsidRPr="009C1768">
        <w:t>Existing Traffic and Speed environment</w:t>
      </w:r>
    </w:p>
    <w:p w14:paraId="1627AA1F" w14:textId="77777777" w:rsidR="00255C70" w:rsidRPr="009C1768" w:rsidRDefault="00000000">
      <w:pPr>
        <w:numPr>
          <w:ilvl w:val="0"/>
          <w:numId w:val="40"/>
        </w:numPr>
        <w:spacing w:after="0"/>
      </w:pPr>
      <w:r w:rsidRPr="009C1768">
        <w:t>Roles and Responsibilities</w:t>
      </w:r>
    </w:p>
    <w:p w14:paraId="0AB62BF9" w14:textId="77777777" w:rsidR="00255C70" w:rsidRPr="009C1768" w:rsidRDefault="00000000">
      <w:pPr>
        <w:numPr>
          <w:ilvl w:val="0"/>
          <w:numId w:val="40"/>
        </w:numPr>
        <w:spacing w:after="0"/>
      </w:pPr>
      <w:r w:rsidRPr="009C1768">
        <w:t>Traffic Management Responsibility Hierarchy</w:t>
      </w:r>
    </w:p>
    <w:p w14:paraId="09C1B897" w14:textId="77777777" w:rsidR="00255C70" w:rsidRPr="009C1768" w:rsidRDefault="00000000">
      <w:pPr>
        <w:numPr>
          <w:ilvl w:val="0"/>
          <w:numId w:val="40"/>
        </w:numPr>
        <w:spacing w:after="0"/>
      </w:pPr>
      <w:r w:rsidRPr="009C1768">
        <w:t>Project Representatives</w:t>
      </w:r>
    </w:p>
    <w:p w14:paraId="67D3371E" w14:textId="77777777" w:rsidR="00255C70" w:rsidRPr="009C1768" w:rsidRDefault="00000000">
      <w:pPr>
        <w:numPr>
          <w:ilvl w:val="0"/>
          <w:numId w:val="40"/>
        </w:numPr>
        <w:spacing w:after="0"/>
      </w:pPr>
      <w:r w:rsidRPr="009C1768">
        <w:t>Traffic Management Administration</w:t>
      </w:r>
    </w:p>
    <w:p w14:paraId="2CF677EE" w14:textId="77777777" w:rsidR="00255C70" w:rsidRPr="009C1768" w:rsidRDefault="00000000" w:rsidP="00255C70">
      <w:pPr>
        <w:pStyle w:val="Heading4"/>
      </w:pPr>
      <w:r w:rsidRPr="009C1768">
        <w:lastRenderedPageBreak/>
        <w:t>Traffic Hauling Impacts</w:t>
      </w:r>
    </w:p>
    <w:p w14:paraId="0663ACDF" w14:textId="77777777" w:rsidR="00255C70" w:rsidRPr="009C1768" w:rsidRDefault="00000000" w:rsidP="00255C70">
      <w:pPr>
        <w:spacing w:after="0"/>
      </w:pPr>
      <w:r w:rsidRPr="009C1768">
        <w:t>For worksites where machinery or hauling is required, provide the following information:</w:t>
      </w:r>
    </w:p>
    <w:p w14:paraId="38EB9E76" w14:textId="77777777" w:rsidR="00255C70" w:rsidRPr="009C1768" w:rsidRDefault="00000000">
      <w:pPr>
        <w:numPr>
          <w:ilvl w:val="0"/>
          <w:numId w:val="46"/>
        </w:numPr>
        <w:spacing w:after="0"/>
        <w:ind w:left="785"/>
      </w:pPr>
      <w:r w:rsidRPr="009C1768">
        <w:t>details of haul routes,</w:t>
      </w:r>
    </w:p>
    <w:p w14:paraId="422AD83A" w14:textId="77777777" w:rsidR="00255C70" w:rsidRPr="009C1768" w:rsidRDefault="00000000">
      <w:pPr>
        <w:numPr>
          <w:ilvl w:val="0"/>
          <w:numId w:val="46"/>
        </w:numPr>
        <w:spacing w:after="0"/>
        <w:ind w:left="785"/>
      </w:pPr>
      <w:r w:rsidRPr="009C1768">
        <w:t>details of vehicle types, and configurations,</w:t>
      </w:r>
    </w:p>
    <w:p w14:paraId="00B60E3A" w14:textId="77777777" w:rsidR="00255C70" w:rsidRPr="009C1768" w:rsidRDefault="00000000">
      <w:pPr>
        <w:numPr>
          <w:ilvl w:val="0"/>
          <w:numId w:val="46"/>
        </w:numPr>
        <w:spacing w:after="0"/>
        <w:ind w:left="785"/>
      </w:pPr>
      <w:r w:rsidRPr="009C1768">
        <w:t>hauling movements frequencies,</w:t>
      </w:r>
    </w:p>
    <w:p w14:paraId="634C82C9" w14:textId="77777777" w:rsidR="00255C70" w:rsidRPr="009C1768" w:rsidRDefault="00000000">
      <w:pPr>
        <w:numPr>
          <w:ilvl w:val="0"/>
          <w:numId w:val="46"/>
        </w:numPr>
        <w:spacing w:after="0"/>
        <w:ind w:left="785"/>
      </w:pPr>
      <w:r w:rsidRPr="009C1768">
        <w:t>proposed days and times of day for haulage movements,</w:t>
      </w:r>
    </w:p>
    <w:p w14:paraId="0942504F" w14:textId="77777777" w:rsidR="00255C70" w:rsidRPr="009C1768" w:rsidRDefault="00000000">
      <w:pPr>
        <w:numPr>
          <w:ilvl w:val="0"/>
          <w:numId w:val="46"/>
        </w:numPr>
        <w:spacing w:after="0"/>
        <w:ind w:left="785"/>
      </w:pPr>
      <w:r w:rsidRPr="009C1768">
        <w:t>specific TGS(s) showing site access and site egress points,</w:t>
      </w:r>
    </w:p>
    <w:p w14:paraId="500FAC3B" w14:textId="77777777" w:rsidR="00255C70" w:rsidRPr="009C1768" w:rsidRDefault="00000000">
      <w:pPr>
        <w:numPr>
          <w:ilvl w:val="0"/>
          <w:numId w:val="46"/>
        </w:numPr>
        <w:spacing w:after="0"/>
        <w:ind w:left="785"/>
      </w:pPr>
      <w:r w:rsidRPr="009C1768">
        <w:t>proposed methods to be used to prevent tracking of dirt, mud, and other materials, such as shaker bars or rumble strips,</w:t>
      </w:r>
    </w:p>
    <w:p w14:paraId="044F42DB" w14:textId="77777777" w:rsidR="00255C70" w:rsidRPr="009C1768" w:rsidRDefault="00000000">
      <w:pPr>
        <w:numPr>
          <w:ilvl w:val="0"/>
          <w:numId w:val="46"/>
        </w:numPr>
        <w:spacing w:after="0"/>
        <w:ind w:left="785"/>
      </w:pPr>
      <w:r w:rsidRPr="009C1768">
        <w:t>proposed methods of maintaining tracking prevention systems, and</w:t>
      </w:r>
    </w:p>
    <w:p w14:paraId="6FC482DA" w14:textId="77777777" w:rsidR="00255C70" w:rsidRPr="009C1768" w:rsidRDefault="00000000">
      <w:pPr>
        <w:numPr>
          <w:ilvl w:val="0"/>
          <w:numId w:val="46"/>
        </w:numPr>
        <w:spacing w:after="0"/>
        <w:ind w:left="785"/>
      </w:pPr>
      <w:r w:rsidRPr="009C1768">
        <w:t>proposed methods to be used for dust suppression.</w:t>
      </w:r>
    </w:p>
    <w:p w14:paraId="60DCE758" w14:textId="77777777" w:rsidR="00255C70" w:rsidRPr="009C1768" w:rsidRDefault="00000000" w:rsidP="00255C70">
      <w:pPr>
        <w:pStyle w:val="Heading4"/>
      </w:pPr>
      <w:r w:rsidRPr="009C1768">
        <w:t>Statutory Requirements</w:t>
      </w:r>
    </w:p>
    <w:p w14:paraId="15A40871" w14:textId="77777777" w:rsidR="00255C70" w:rsidRPr="009C1768" w:rsidRDefault="00000000">
      <w:pPr>
        <w:numPr>
          <w:ilvl w:val="0"/>
          <w:numId w:val="40"/>
        </w:numPr>
        <w:spacing w:after="0"/>
      </w:pPr>
      <w:r w:rsidRPr="009C1768">
        <w:rPr>
          <w:i/>
        </w:rPr>
        <w:t>Work Health and Safety (NUL) Act 2011</w:t>
      </w:r>
      <w:r w:rsidRPr="009C1768">
        <w:t xml:space="preserve"> and Regulations 2011</w:t>
      </w:r>
    </w:p>
    <w:p w14:paraId="50E498FD" w14:textId="77777777" w:rsidR="00255C70" w:rsidRPr="009C1768" w:rsidRDefault="00000000">
      <w:pPr>
        <w:numPr>
          <w:ilvl w:val="0"/>
          <w:numId w:val="40"/>
        </w:numPr>
        <w:spacing w:after="0"/>
      </w:pPr>
      <w:r w:rsidRPr="009C1768">
        <w:t>Provide details, in the TMP, of responsibilities and authorities of all key personnel on the project including project manager, line managers (site engineers, supervisors etc.), contractors and workers, safety personnel, and traffic management personnel</w:t>
      </w:r>
    </w:p>
    <w:p w14:paraId="6CCDF5C1" w14:textId="77777777" w:rsidR="00255C70" w:rsidRPr="009C1768" w:rsidRDefault="00000000">
      <w:pPr>
        <w:numPr>
          <w:ilvl w:val="0"/>
          <w:numId w:val="40"/>
        </w:numPr>
        <w:spacing w:after="0"/>
      </w:pPr>
      <w:r w:rsidRPr="009C1768">
        <w:t>Requirements of personal protective equipment, plant and equipment</w:t>
      </w:r>
    </w:p>
    <w:p w14:paraId="3459D0C5" w14:textId="77777777" w:rsidR="00255C70" w:rsidRPr="009C1768" w:rsidRDefault="00000000">
      <w:pPr>
        <w:numPr>
          <w:ilvl w:val="0"/>
          <w:numId w:val="40"/>
        </w:numPr>
        <w:spacing w:after="0"/>
      </w:pPr>
      <w:r w:rsidRPr="009C1768">
        <w:t>Procedures for incidents or accidents</w:t>
      </w:r>
    </w:p>
    <w:p w14:paraId="74AADF85" w14:textId="77777777" w:rsidR="00255C70" w:rsidRPr="009C1768" w:rsidRDefault="00000000" w:rsidP="00255C70">
      <w:pPr>
        <w:pStyle w:val="Heading4"/>
      </w:pPr>
      <w:r w:rsidRPr="009C1768">
        <w:t>After hours contact details</w:t>
      </w:r>
    </w:p>
    <w:p w14:paraId="5A4DD5DE" w14:textId="77777777" w:rsidR="00255C70" w:rsidRPr="009C1768" w:rsidRDefault="00000000" w:rsidP="00255C70">
      <w:r w:rsidRPr="009C1768">
        <w:t>Provide contact details of personnel who can be contacted outside of working hours. These people must be able to respond to situations which may arise, and must be able to rectify, or to have rectified, any problems which occur, outside of working hours.</w:t>
      </w:r>
    </w:p>
    <w:p w14:paraId="77129CDB" w14:textId="77777777" w:rsidR="00255C70" w:rsidRPr="009C1768" w:rsidRDefault="00000000" w:rsidP="00255C70">
      <w:pPr>
        <w:spacing w:after="0"/>
      </w:pPr>
      <w:r w:rsidRPr="009C1768">
        <w:t xml:space="preserve">Any failure to comply with this clause will render the Contractor liable to pay the costs incurred by the </w:t>
      </w:r>
      <w:proofErr w:type="gramStart"/>
      <w:r w:rsidRPr="009C1768">
        <w:t>Principal</w:t>
      </w:r>
      <w:proofErr w:type="gramEnd"/>
      <w:r w:rsidRPr="009C1768">
        <w:t xml:space="preserve"> to procure any alternate means to have after hours rectifications made.</w:t>
      </w:r>
    </w:p>
    <w:p w14:paraId="20187D63" w14:textId="77777777" w:rsidR="00255C70" w:rsidRPr="009C1768" w:rsidRDefault="00000000" w:rsidP="00255C70">
      <w:pPr>
        <w:pStyle w:val="Heading4"/>
      </w:pPr>
      <w:r w:rsidRPr="009C1768">
        <w:t>Monitoring and Measurement</w:t>
      </w:r>
    </w:p>
    <w:p w14:paraId="668F144E" w14:textId="77777777" w:rsidR="00255C70" w:rsidRPr="009C1768" w:rsidRDefault="00000000">
      <w:pPr>
        <w:numPr>
          <w:ilvl w:val="0"/>
          <w:numId w:val="40"/>
        </w:numPr>
        <w:spacing w:after="0"/>
      </w:pPr>
      <w:r w:rsidRPr="009C1768">
        <w:t>Site Inspections and Record Keeping</w:t>
      </w:r>
    </w:p>
    <w:p w14:paraId="1A0AF045" w14:textId="77777777" w:rsidR="00255C70" w:rsidRPr="009C1768" w:rsidRDefault="00000000">
      <w:pPr>
        <w:numPr>
          <w:ilvl w:val="0"/>
          <w:numId w:val="40"/>
        </w:numPr>
        <w:spacing w:after="0"/>
      </w:pPr>
      <w:r w:rsidRPr="009C1768">
        <w:t>TMP/TTM Auditing requirements</w:t>
      </w:r>
    </w:p>
    <w:p w14:paraId="30B04B2D" w14:textId="77777777" w:rsidR="00255C70" w:rsidRPr="009C1768" w:rsidRDefault="00000000">
      <w:pPr>
        <w:numPr>
          <w:ilvl w:val="0"/>
          <w:numId w:val="40"/>
        </w:numPr>
        <w:spacing w:after="0"/>
      </w:pPr>
      <w:r w:rsidRPr="009C1768">
        <w:t>Public Feedback</w:t>
      </w:r>
    </w:p>
    <w:p w14:paraId="7640DB74" w14:textId="77777777" w:rsidR="00255C70" w:rsidRPr="009C1768" w:rsidRDefault="00000000">
      <w:pPr>
        <w:numPr>
          <w:ilvl w:val="0"/>
          <w:numId w:val="40"/>
        </w:numPr>
        <w:spacing w:after="0"/>
      </w:pPr>
      <w:r w:rsidRPr="009C1768">
        <w:t>References</w:t>
      </w:r>
    </w:p>
    <w:p w14:paraId="312FF6BD" w14:textId="77777777" w:rsidR="00255C70" w:rsidRPr="009C1768" w:rsidRDefault="00000000" w:rsidP="00255C70">
      <w:pPr>
        <w:pStyle w:val="Heading4"/>
      </w:pPr>
      <w:r w:rsidRPr="009C1768">
        <w:t>Management Review</w:t>
      </w:r>
    </w:p>
    <w:p w14:paraId="18198568" w14:textId="77777777" w:rsidR="00255C70" w:rsidRPr="009C1768" w:rsidRDefault="00000000">
      <w:pPr>
        <w:numPr>
          <w:ilvl w:val="0"/>
          <w:numId w:val="40"/>
        </w:numPr>
        <w:spacing w:after="0"/>
      </w:pPr>
      <w:r w:rsidRPr="009C1768">
        <w:t>TMP/TTM Review and Improvement</w:t>
      </w:r>
    </w:p>
    <w:p w14:paraId="261FAAF8" w14:textId="77777777" w:rsidR="00255C70" w:rsidRPr="009C1768" w:rsidRDefault="00000000">
      <w:pPr>
        <w:numPr>
          <w:ilvl w:val="0"/>
          <w:numId w:val="40"/>
        </w:numPr>
        <w:spacing w:after="0"/>
      </w:pPr>
      <w:r w:rsidRPr="009C1768">
        <w:t>Variations to Standards and Plans</w:t>
      </w:r>
    </w:p>
    <w:p w14:paraId="27EEAACF" w14:textId="77777777" w:rsidR="00255C70" w:rsidRPr="009C1768" w:rsidRDefault="00000000">
      <w:pPr>
        <w:numPr>
          <w:ilvl w:val="0"/>
          <w:numId w:val="40"/>
        </w:numPr>
        <w:spacing w:after="0"/>
      </w:pPr>
      <w:r w:rsidRPr="009C1768">
        <w:t>Attention to hazards for non-motorised road users</w:t>
      </w:r>
    </w:p>
    <w:p w14:paraId="0A1BA251" w14:textId="77777777" w:rsidR="00255C70" w:rsidRPr="009C1768" w:rsidRDefault="00000000" w:rsidP="00255C70">
      <w:pPr>
        <w:pStyle w:val="Heading4"/>
      </w:pPr>
      <w:r w:rsidRPr="009C1768">
        <w:t>Planning</w:t>
      </w:r>
    </w:p>
    <w:p w14:paraId="612EAC1B" w14:textId="77777777" w:rsidR="00255C70" w:rsidRPr="009C1768" w:rsidRDefault="00000000" w:rsidP="00255C70">
      <w:r w:rsidRPr="009C1768">
        <w:t>Risk Identification and Assessment - Critical element to identify and assess foreseeable potential hazards associated with the work activities and work site.</w:t>
      </w:r>
    </w:p>
    <w:p w14:paraId="568D67DE" w14:textId="77777777" w:rsidR="00255C70" w:rsidRPr="009C1768" w:rsidRDefault="00000000" w:rsidP="00255C70">
      <w:r w:rsidRPr="009C1768">
        <w:t>Legal and Other Requirements - Confirmation of use of up-to-date information and legislation.</w:t>
      </w:r>
    </w:p>
    <w:p w14:paraId="09D6843F" w14:textId="77777777" w:rsidR="00255C70" w:rsidRPr="009C1768" w:rsidRDefault="00000000" w:rsidP="00255C70">
      <w:pPr>
        <w:rPr>
          <w:b/>
        </w:rPr>
      </w:pPr>
      <w:r w:rsidRPr="009C1768">
        <w:t>Traffic Assessment (Vehicular Traffic)</w:t>
      </w:r>
    </w:p>
    <w:p w14:paraId="059C1B24" w14:textId="77777777" w:rsidR="00255C70" w:rsidRPr="009C1768" w:rsidRDefault="00000000">
      <w:pPr>
        <w:numPr>
          <w:ilvl w:val="0"/>
          <w:numId w:val="40"/>
        </w:numPr>
        <w:spacing w:after="0"/>
      </w:pPr>
      <w:r w:rsidRPr="009C1768">
        <w:t>Volume and Composition</w:t>
      </w:r>
    </w:p>
    <w:p w14:paraId="50C9D4AC" w14:textId="77777777" w:rsidR="00255C70" w:rsidRPr="009C1768" w:rsidRDefault="00000000">
      <w:pPr>
        <w:numPr>
          <w:ilvl w:val="0"/>
          <w:numId w:val="40"/>
        </w:numPr>
        <w:spacing w:after="0"/>
      </w:pPr>
      <w:r w:rsidRPr="009C1768">
        <w:t>Existing and Proposed Speed Zones</w:t>
      </w:r>
    </w:p>
    <w:p w14:paraId="69F0A4D8" w14:textId="77777777" w:rsidR="00255C70" w:rsidRPr="009C1768" w:rsidRDefault="00000000">
      <w:pPr>
        <w:numPr>
          <w:ilvl w:val="0"/>
          <w:numId w:val="40"/>
        </w:numPr>
        <w:spacing w:after="0"/>
      </w:pPr>
      <w:r w:rsidRPr="009C1768">
        <w:t>Intersection Capacity</w:t>
      </w:r>
    </w:p>
    <w:p w14:paraId="4FF0F4EB" w14:textId="77777777" w:rsidR="00255C70" w:rsidRPr="009C1768" w:rsidRDefault="00000000">
      <w:pPr>
        <w:numPr>
          <w:ilvl w:val="0"/>
          <w:numId w:val="40"/>
        </w:numPr>
        <w:spacing w:after="0"/>
      </w:pPr>
      <w:r w:rsidRPr="009C1768">
        <w:t>Existing Parking Facilities</w:t>
      </w:r>
    </w:p>
    <w:p w14:paraId="69F0BE46" w14:textId="77777777" w:rsidR="00255C70" w:rsidRPr="009C1768" w:rsidRDefault="00000000">
      <w:pPr>
        <w:numPr>
          <w:ilvl w:val="0"/>
          <w:numId w:val="40"/>
        </w:numPr>
        <w:spacing w:after="0"/>
      </w:pPr>
      <w:r w:rsidRPr="009C1768">
        <w:t>High Wide Loads</w:t>
      </w:r>
    </w:p>
    <w:p w14:paraId="53C07AA4" w14:textId="77777777" w:rsidR="00255C70" w:rsidRPr="009C1768" w:rsidRDefault="00000000">
      <w:pPr>
        <w:numPr>
          <w:ilvl w:val="0"/>
          <w:numId w:val="40"/>
        </w:numPr>
        <w:spacing w:after="0"/>
      </w:pPr>
      <w:r w:rsidRPr="009C1768">
        <w:t>Public Transport</w:t>
      </w:r>
    </w:p>
    <w:p w14:paraId="1A2DBF0C" w14:textId="77777777" w:rsidR="00255C70" w:rsidRPr="009C1768" w:rsidRDefault="00000000">
      <w:pPr>
        <w:numPr>
          <w:ilvl w:val="0"/>
          <w:numId w:val="40"/>
        </w:numPr>
      </w:pPr>
      <w:r w:rsidRPr="009C1768">
        <w:t>Special Events and Other Works</w:t>
      </w:r>
    </w:p>
    <w:p w14:paraId="6806DE30" w14:textId="77777777" w:rsidR="00255C70" w:rsidRPr="009C1768" w:rsidRDefault="00000000" w:rsidP="00255C70">
      <w:pPr>
        <w:rPr>
          <w:b/>
        </w:rPr>
      </w:pPr>
      <w:r w:rsidRPr="009C1768">
        <w:lastRenderedPageBreak/>
        <w:t>Non-motorised Road Users</w:t>
      </w:r>
    </w:p>
    <w:p w14:paraId="6A86C56E" w14:textId="77777777" w:rsidR="00255C70" w:rsidRPr="009C1768" w:rsidRDefault="00000000">
      <w:pPr>
        <w:numPr>
          <w:ilvl w:val="0"/>
          <w:numId w:val="40"/>
        </w:numPr>
        <w:spacing w:after="0"/>
      </w:pPr>
      <w:r w:rsidRPr="009C1768">
        <w:t>Cyclists and Pedestrians</w:t>
      </w:r>
    </w:p>
    <w:p w14:paraId="4F50FFAD" w14:textId="77777777" w:rsidR="00255C70" w:rsidRPr="009C1768" w:rsidRDefault="00000000">
      <w:pPr>
        <w:numPr>
          <w:ilvl w:val="0"/>
          <w:numId w:val="40"/>
        </w:numPr>
        <w:spacing w:after="0"/>
      </w:pPr>
      <w:r w:rsidRPr="009C1768">
        <w:t>People with Disabilities</w:t>
      </w:r>
    </w:p>
    <w:p w14:paraId="716D6D35" w14:textId="77777777" w:rsidR="00255C70" w:rsidRPr="009C1768" w:rsidRDefault="00000000">
      <w:pPr>
        <w:numPr>
          <w:ilvl w:val="0"/>
          <w:numId w:val="40"/>
        </w:numPr>
      </w:pPr>
      <w:r w:rsidRPr="009C1768">
        <w:t>School Crossings</w:t>
      </w:r>
    </w:p>
    <w:p w14:paraId="0E037089" w14:textId="77777777" w:rsidR="00255C70" w:rsidRPr="009C1768" w:rsidRDefault="00000000" w:rsidP="00255C70">
      <w:pPr>
        <w:rPr>
          <w:b/>
        </w:rPr>
      </w:pPr>
      <w:r w:rsidRPr="009C1768">
        <w:t>Site Assessment</w:t>
      </w:r>
    </w:p>
    <w:p w14:paraId="3500E900" w14:textId="77777777" w:rsidR="00255C70" w:rsidRPr="009C1768" w:rsidRDefault="00000000">
      <w:pPr>
        <w:numPr>
          <w:ilvl w:val="0"/>
          <w:numId w:val="40"/>
        </w:numPr>
        <w:spacing w:after="0"/>
      </w:pPr>
      <w:r w:rsidRPr="009C1768">
        <w:t>Access to Adjoining Properties</w:t>
      </w:r>
    </w:p>
    <w:p w14:paraId="7EF7656F" w14:textId="77777777" w:rsidR="00255C70" w:rsidRPr="009C1768" w:rsidRDefault="00000000">
      <w:pPr>
        <w:numPr>
          <w:ilvl w:val="0"/>
          <w:numId w:val="40"/>
        </w:numPr>
        <w:spacing w:after="0"/>
      </w:pPr>
      <w:r w:rsidRPr="009C1768">
        <w:t>Environmental Conditions</w:t>
      </w:r>
    </w:p>
    <w:p w14:paraId="73FB5B9E" w14:textId="77777777" w:rsidR="00255C70" w:rsidRPr="009C1768" w:rsidRDefault="00000000">
      <w:pPr>
        <w:numPr>
          <w:ilvl w:val="0"/>
          <w:numId w:val="40"/>
        </w:numPr>
      </w:pPr>
      <w:r w:rsidRPr="009C1768">
        <w:t>Impact on Adjoining Road Network</w:t>
      </w:r>
    </w:p>
    <w:p w14:paraId="0CF6A5D3" w14:textId="77777777" w:rsidR="00255C70" w:rsidRPr="009C1768" w:rsidRDefault="00000000" w:rsidP="00255C70">
      <w:pPr>
        <w:rPr>
          <w:b/>
        </w:rPr>
      </w:pPr>
      <w:r w:rsidRPr="009C1768">
        <w:t>Works Programming</w:t>
      </w:r>
    </w:p>
    <w:p w14:paraId="6D445901" w14:textId="77777777" w:rsidR="00255C70" w:rsidRPr="009C1768" w:rsidRDefault="00000000">
      <w:pPr>
        <w:numPr>
          <w:ilvl w:val="0"/>
          <w:numId w:val="40"/>
        </w:numPr>
        <w:spacing w:after="0"/>
      </w:pPr>
      <w:r w:rsidRPr="009C1768">
        <w:t>Work Sequence</w:t>
      </w:r>
    </w:p>
    <w:p w14:paraId="721774E5" w14:textId="77777777" w:rsidR="00255C70" w:rsidRPr="009C1768" w:rsidRDefault="00000000">
      <w:pPr>
        <w:numPr>
          <w:ilvl w:val="0"/>
          <w:numId w:val="40"/>
        </w:numPr>
        <w:spacing w:after="0"/>
      </w:pPr>
      <w:r w:rsidRPr="009C1768">
        <w:t>Night Works</w:t>
      </w:r>
    </w:p>
    <w:p w14:paraId="08EC6703" w14:textId="77777777" w:rsidR="00255C70" w:rsidRPr="009C1768" w:rsidRDefault="00000000">
      <w:pPr>
        <w:numPr>
          <w:ilvl w:val="0"/>
          <w:numId w:val="40"/>
        </w:numPr>
      </w:pPr>
      <w:r w:rsidRPr="009C1768">
        <w:t>Emergency Planning</w:t>
      </w:r>
    </w:p>
    <w:p w14:paraId="70388E44" w14:textId="77777777" w:rsidR="00255C70" w:rsidRPr="009C1768" w:rsidRDefault="00000000" w:rsidP="00255C70">
      <w:pPr>
        <w:rPr>
          <w:b/>
        </w:rPr>
      </w:pPr>
      <w:r w:rsidRPr="009C1768">
        <w:t>Consultation and Communication</w:t>
      </w:r>
    </w:p>
    <w:p w14:paraId="44B6BF0A" w14:textId="77777777" w:rsidR="00255C70" w:rsidRPr="009C1768" w:rsidRDefault="00000000">
      <w:pPr>
        <w:numPr>
          <w:ilvl w:val="0"/>
          <w:numId w:val="40"/>
        </w:numPr>
        <w:spacing w:after="0"/>
      </w:pPr>
      <w:r w:rsidRPr="009C1768">
        <w:t>Approvals - Road, Utility and Service Authorities</w:t>
      </w:r>
    </w:p>
    <w:p w14:paraId="31CBB1AF" w14:textId="77777777" w:rsidR="00255C70" w:rsidRPr="009C1768" w:rsidRDefault="00000000">
      <w:pPr>
        <w:numPr>
          <w:ilvl w:val="0"/>
          <w:numId w:val="40"/>
        </w:numPr>
        <w:spacing w:after="0"/>
      </w:pPr>
      <w:r w:rsidRPr="009C1768">
        <w:t>Public Notification</w:t>
      </w:r>
    </w:p>
    <w:p w14:paraId="6E6C5240" w14:textId="77777777" w:rsidR="00255C70" w:rsidRPr="009C1768" w:rsidRDefault="00000000">
      <w:pPr>
        <w:numPr>
          <w:ilvl w:val="0"/>
          <w:numId w:val="40"/>
        </w:numPr>
        <w:spacing w:after="0"/>
      </w:pPr>
      <w:r w:rsidRPr="009C1768">
        <w:t>Notification to Other Agencies</w:t>
      </w:r>
    </w:p>
    <w:p w14:paraId="4C9C4C9F" w14:textId="77777777" w:rsidR="00255C70" w:rsidRPr="009C1768" w:rsidRDefault="00000000" w:rsidP="00255C70">
      <w:pPr>
        <w:pStyle w:val="Heading4"/>
      </w:pPr>
      <w:r w:rsidRPr="009C1768">
        <w:t>Implementation</w:t>
      </w:r>
    </w:p>
    <w:p w14:paraId="233454D8" w14:textId="77777777" w:rsidR="00255C70" w:rsidRPr="009C1768" w:rsidRDefault="00000000">
      <w:pPr>
        <w:numPr>
          <w:ilvl w:val="0"/>
          <w:numId w:val="40"/>
        </w:numPr>
        <w:spacing w:after="0"/>
      </w:pPr>
      <w:r w:rsidRPr="009C1768">
        <w:t>Hazard Identification, Risk Assessment and Control</w:t>
      </w:r>
    </w:p>
    <w:p w14:paraId="29A79738" w14:textId="77777777" w:rsidR="00255C70" w:rsidRPr="009C1768" w:rsidRDefault="00000000">
      <w:pPr>
        <w:numPr>
          <w:ilvl w:val="0"/>
          <w:numId w:val="40"/>
        </w:numPr>
        <w:spacing w:after="0"/>
      </w:pPr>
      <w:r w:rsidRPr="009C1768">
        <w:t>Traffic Guidance Schemes</w:t>
      </w:r>
    </w:p>
    <w:p w14:paraId="1D611464" w14:textId="77777777" w:rsidR="00255C70" w:rsidRPr="009C1768" w:rsidRDefault="00000000">
      <w:pPr>
        <w:numPr>
          <w:ilvl w:val="0"/>
          <w:numId w:val="40"/>
        </w:numPr>
        <w:spacing w:after="0"/>
      </w:pPr>
      <w:r w:rsidRPr="009C1768">
        <w:t>Traffic Control Devices</w:t>
      </w:r>
    </w:p>
    <w:p w14:paraId="3057FA06" w14:textId="77777777" w:rsidR="00255C70" w:rsidRPr="009C1768" w:rsidRDefault="00000000">
      <w:pPr>
        <w:numPr>
          <w:ilvl w:val="0"/>
          <w:numId w:val="40"/>
        </w:numPr>
        <w:spacing w:after="0"/>
      </w:pPr>
      <w:r w:rsidRPr="009C1768">
        <w:t>Signs</w:t>
      </w:r>
    </w:p>
    <w:p w14:paraId="3A1F8CC6" w14:textId="77777777" w:rsidR="00255C70" w:rsidRPr="009C1768" w:rsidRDefault="00000000">
      <w:pPr>
        <w:numPr>
          <w:ilvl w:val="0"/>
          <w:numId w:val="40"/>
        </w:numPr>
        <w:spacing w:after="0"/>
      </w:pPr>
      <w:r w:rsidRPr="009C1768">
        <w:t>Pavement Markings, including temporary pavement markings and proposed removal processes, and permanent pavement markings</w:t>
      </w:r>
    </w:p>
    <w:p w14:paraId="6768648A" w14:textId="77777777" w:rsidR="00255C70" w:rsidRPr="009C1768" w:rsidRDefault="00000000">
      <w:pPr>
        <w:numPr>
          <w:ilvl w:val="0"/>
          <w:numId w:val="40"/>
        </w:numPr>
        <w:spacing w:after="0"/>
      </w:pPr>
      <w:r w:rsidRPr="009C1768">
        <w:t>Variable Message Signs</w:t>
      </w:r>
    </w:p>
    <w:p w14:paraId="2AE5EF74" w14:textId="77777777" w:rsidR="00255C70" w:rsidRPr="009C1768" w:rsidRDefault="00000000">
      <w:pPr>
        <w:numPr>
          <w:ilvl w:val="0"/>
          <w:numId w:val="40"/>
        </w:numPr>
        <w:spacing w:after="0"/>
      </w:pPr>
      <w:r w:rsidRPr="009C1768">
        <w:t>Delineation</w:t>
      </w:r>
    </w:p>
    <w:p w14:paraId="52200F81" w14:textId="77777777" w:rsidR="00255C70" w:rsidRPr="009C1768" w:rsidRDefault="00000000">
      <w:pPr>
        <w:numPr>
          <w:ilvl w:val="0"/>
          <w:numId w:val="40"/>
        </w:numPr>
        <w:spacing w:after="0"/>
      </w:pPr>
      <w:r w:rsidRPr="009C1768">
        <w:t>Temporary Speed Zones</w:t>
      </w:r>
    </w:p>
    <w:p w14:paraId="32FFA3F4" w14:textId="77777777" w:rsidR="00255C70" w:rsidRPr="009C1768" w:rsidRDefault="00000000">
      <w:pPr>
        <w:numPr>
          <w:ilvl w:val="0"/>
          <w:numId w:val="40"/>
        </w:numPr>
        <w:spacing w:after="0"/>
      </w:pPr>
      <w:r w:rsidRPr="009C1768">
        <w:t>Emergency Arrangements</w:t>
      </w:r>
    </w:p>
    <w:p w14:paraId="14418430" w14:textId="77777777" w:rsidR="00255C70" w:rsidRPr="009C1768" w:rsidRDefault="00000000">
      <w:pPr>
        <w:numPr>
          <w:ilvl w:val="0"/>
          <w:numId w:val="40"/>
        </w:numPr>
        <w:spacing w:after="0"/>
      </w:pPr>
      <w:r w:rsidRPr="009C1768">
        <w:t>Site Access</w:t>
      </w:r>
    </w:p>
    <w:p w14:paraId="3078CFEC" w14:textId="77777777" w:rsidR="00255C70" w:rsidRPr="009C1768" w:rsidRDefault="00000000">
      <w:pPr>
        <w:numPr>
          <w:ilvl w:val="0"/>
          <w:numId w:val="40"/>
        </w:numPr>
        <w:spacing w:after="0"/>
      </w:pPr>
      <w:r w:rsidRPr="009C1768">
        <w:t>Communicating TMP Requirements</w:t>
      </w:r>
    </w:p>
    <w:p w14:paraId="25CD6A33" w14:textId="77777777" w:rsidR="00255C70" w:rsidRPr="009C1768" w:rsidRDefault="00000000" w:rsidP="00255C70">
      <w:pPr>
        <w:pStyle w:val="Heading3"/>
      </w:pPr>
      <w:r w:rsidRPr="009C1768">
        <w:t>Submission of traffic guidance schemes</w:t>
      </w:r>
    </w:p>
    <w:p w14:paraId="546FFBB8" w14:textId="77777777" w:rsidR="00255C70" w:rsidRPr="009C1768" w:rsidRDefault="00000000" w:rsidP="00255C70">
      <w:r w:rsidRPr="009C1768">
        <w:t>Provide documented specific and/or generic Traffic Guidance Schemes (TGSs) per activity as required and/or as specified. These TGS’ will be appraised on their merits.</w:t>
      </w:r>
    </w:p>
    <w:p w14:paraId="6718AFD6" w14:textId="77777777" w:rsidR="00255C70" w:rsidRPr="009C1768" w:rsidRDefault="00000000" w:rsidP="00255C70">
      <w:r w:rsidRPr="009C1768">
        <w:t>The TMP must identify the stages in which specific TGS’ are used.</w:t>
      </w:r>
    </w:p>
    <w:p w14:paraId="391E9775" w14:textId="77777777" w:rsidR="00255C70" w:rsidRPr="009C1768" w:rsidRDefault="00000000" w:rsidP="00255C70">
      <w:r w:rsidRPr="009C1768">
        <w:t>Submit the specific TGS to the Superintendent no later than 5 working days prior to undertaking the required works.</w:t>
      </w:r>
    </w:p>
    <w:p w14:paraId="65A540DD" w14:textId="77777777" w:rsidR="00255C70" w:rsidRPr="009C1768" w:rsidRDefault="00000000" w:rsidP="00255C70">
      <w:r w:rsidRPr="009C1768">
        <w:t>Where generic TGS’ are proposed, provide justification for its use. The Designer must provide a documented selection process, whereby the criteria in which a Traffic Management Implementer can verify the TGS matches the design intent, site conditions, traffic volumes and work activities of the generic TGS and is suitable for installation in the specific environment that the works will occur. Use of generic information must include a process where the site information is recorded with/on the TGS making the TGS ‘site specific’ to the location. Where Modifications to generic TGS’ are required outside of the allowable adjustments identified in the TMP, the TMD must submit a modified generic TGS or site specific TGS to the Superintendent no later than 5 working days prior to undertaking the required Works.</w:t>
      </w:r>
    </w:p>
    <w:p w14:paraId="0FB64491" w14:textId="77777777" w:rsidR="00255C70" w:rsidRPr="009C1768" w:rsidRDefault="00000000" w:rsidP="00255C70">
      <w:r w:rsidRPr="009C1768">
        <w:t xml:space="preserve">Submitted TGSs will be appraised, or audited, for suitability for use. If the TGS are considered suitable for </w:t>
      </w:r>
      <w:proofErr w:type="gramStart"/>
      <w:r w:rsidRPr="009C1768">
        <w:t>use</w:t>
      </w:r>
      <w:proofErr w:type="gramEnd"/>
      <w:r w:rsidRPr="009C1768">
        <w:t xml:space="preserve"> they may be appropriate to use for future works at that same location for the same scope of works following review.</w:t>
      </w:r>
    </w:p>
    <w:p w14:paraId="5E711FD4" w14:textId="77777777" w:rsidR="00255C70" w:rsidRPr="009C1768" w:rsidRDefault="00000000" w:rsidP="00255C70">
      <w:r w:rsidRPr="009C1768">
        <w:lastRenderedPageBreak/>
        <w:t>For urgent works, advise the Superintendent which generic TGS applies, if applicable, or submit specific TGSs for appraisal as soon as practicable. A phone call notification of urgent works is to be given to the Superintendent prior to any work proceeding under the contract.</w:t>
      </w:r>
    </w:p>
    <w:p w14:paraId="34DEE7DA" w14:textId="77777777" w:rsidR="00255C70" w:rsidRPr="009C1768" w:rsidRDefault="00000000" w:rsidP="00255C70">
      <w:r w:rsidRPr="009C1768">
        <w:t xml:space="preserve">For emergency works, a phone call notification to the Superintendent is required. Advise the Superintendent which generic TGS </w:t>
      </w:r>
      <w:proofErr w:type="gramStart"/>
      <w:r w:rsidRPr="009C1768">
        <w:t>applies, or</w:t>
      </w:r>
      <w:proofErr w:type="gramEnd"/>
      <w:r w:rsidRPr="009C1768">
        <w:t xml:space="preserve"> submit the specific TGS as soon as practicable.</w:t>
      </w:r>
    </w:p>
    <w:p w14:paraId="667155E2" w14:textId="77777777" w:rsidR="00255C70" w:rsidRPr="009C1768" w:rsidRDefault="00000000" w:rsidP="00255C70">
      <w:r w:rsidRPr="009C1768">
        <w:t>Provide amended TGSs, which incorporate changes which have been appraised by the Superintendent on site, or audited, within two working days of the appraisal, or completion of audit.</w:t>
      </w:r>
    </w:p>
    <w:p w14:paraId="24F8A814" w14:textId="77777777" w:rsidR="00255C70" w:rsidRPr="009C1768" w:rsidRDefault="00000000" w:rsidP="00255C70">
      <w:pPr>
        <w:pStyle w:val="Heading2"/>
      </w:pPr>
      <w:r>
        <w:t>C</w:t>
      </w:r>
      <w:r w:rsidRPr="009C1768">
        <w:t>ompliance checks of worksite traffic management</w:t>
      </w:r>
    </w:p>
    <w:p w14:paraId="7254CD19" w14:textId="77777777" w:rsidR="00255C70" w:rsidRPr="009C1768" w:rsidRDefault="00000000" w:rsidP="00255C70">
      <w:r w:rsidRPr="009C1768">
        <w:t xml:space="preserve">The </w:t>
      </w:r>
      <w:proofErr w:type="gramStart"/>
      <w:r w:rsidRPr="009C1768">
        <w:t>Principal</w:t>
      </w:r>
      <w:proofErr w:type="gramEnd"/>
      <w:r w:rsidRPr="009C1768">
        <w:t xml:space="preserve"> may perform random compliance checks of traffic management at work sites as part of their daily routine duties.</w:t>
      </w:r>
    </w:p>
    <w:p w14:paraId="3A4D1D03" w14:textId="77777777" w:rsidR="00255C70" w:rsidRPr="009C1768" w:rsidRDefault="00000000" w:rsidP="00255C70">
      <w:r w:rsidRPr="009C1768">
        <w:t>Checks undertaken will include verification of:</w:t>
      </w:r>
    </w:p>
    <w:p w14:paraId="3B5EC957" w14:textId="77777777" w:rsidR="00255C70" w:rsidRPr="009C1768" w:rsidRDefault="00000000">
      <w:pPr>
        <w:numPr>
          <w:ilvl w:val="0"/>
          <w:numId w:val="40"/>
        </w:numPr>
        <w:spacing w:after="0"/>
      </w:pPr>
      <w:r w:rsidRPr="009C1768">
        <w:t>The Traffic Management Plan (TMP) held on site,</w:t>
      </w:r>
    </w:p>
    <w:p w14:paraId="3E5EF2DC" w14:textId="77777777" w:rsidR="00255C70" w:rsidRPr="009C1768" w:rsidRDefault="00000000">
      <w:pPr>
        <w:numPr>
          <w:ilvl w:val="0"/>
          <w:numId w:val="40"/>
        </w:numPr>
        <w:spacing w:after="0"/>
      </w:pPr>
      <w:r w:rsidRPr="009C1768">
        <w:t>The Traffic Guidance Scheme(s) (TGSs) held on site,</w:t>
      </w:r>
    </w:p>
    <w:p w14:paraId="5B97BD1C" w14:textId="77777777" w:rsidR="00255C70" w:rsidRPr="009C1768" w:rsidRDefault="00000000">
      <w:pPr>
        <w:numPr>
          <w:ilvl w:val="0"/>
          <w:numId w:val="40"/>
        </w:numPr>
        <w:spacing w:after="0"/>
      </w:pPr>
      <w:r w:rsidRPr="009C1768">
        <w:t>Traffic control devices established in accordance with the TGSs,</w:t>
      </w:r>
    </w:p>
    <w:p w14:paraId="673EB72F" w14:textId="77777777" w:rsidR="00255C70" w:rsidRPr="009C1768" w:rsidRDefault="00000000">
      <w:pPr>
        <w:numPr>
          <w:ilvl w:val="0"/>
          <w:numId w:val="40"/>
        </w:numPr>
      </w:pPr>
      <w:r w:rsidRPr="009C1768">
        <w:t>The correctness and currency of accreditation of all personnel associated with traffic management at the work site,</w:t>
      </w:r>
    </w:p>
    <w:p w14:paraId="6C066202" w14:textId="77777777" w:rsidR="00255C70" w:rsidRPr="009C1768" w:rsidRDefault="00000000">
      <w:pPr>
        <w:numPr>
          <w:ilvl w:val="0"/>
          <w:numId w:val="40"/>
        </w:numPr>
      </w:pPr>
      <w:r w:rsidRPr="009C1768">
        <w:t>The Permit to Work in a Road Reserve (PTW) for the project if a PTW is required for the project (generally not required for Department procured works),</w:t>
      </w:r>
    </w:p>
    <w:p w14:paraId="4BEAE20F" w14:textId="77777777" w:rsidR="00255C70" w:rsidRPr="009C1768" w:rsidRDefault="00000000">
      <w:pPr>
        <w:numPr>
          <w:ilvl w:val="0"/>
          <w:numId w:val="40"/>
        </w:numPr>
      </w:pPr>
      <w:r w:rsidRPr="009C1768">
        <w:t>Any applicable Safe Work Method Statement,</w:t>
      </w:r>
    </w:p>
    <w:p w14:paraId="0CEF32B1" w14:textId="77777777" w:rsidR="00255C70" w:rsidRPr="009C1768" w:rsidRDefault="00000000">
      <w:pPr>
        <w:numPr>
          <w:ilvl w:val="0"/>
          <w:numId w:val="40"/>
        </w:numPr>
      </w:pPr>
      <w:r w:rsidRPr="009C1768">
        <w:t>Any Temporary Speed Limit Authorisation issued for the project,</w:t>
      </w:r>
    </w:p>
    <w:p w14:paraId="4F787097" w14:textId="77777777" w:rsidR="00255C70" w:rsidRPr="009C1768" w:rsidRDefault="00000000">
      <w:pPr>
        <w:numPr>
          <w:ilvl w:val="0"/>
          <w:numId w:val="40"/>
        </w:numPr>
      </w:pPr>
      <w:r w:rsidRPr="009C1768">
        <w:t>Any Portable Traffic Signal Authorisation issued for the project,</w:t>
      </w:r>
    </w:p>
    <w:p w14:paraId="5A8424D9" w14:textId="77777777" w:rsidR="00255C70" w:rsidRPr="009C1768" w:rsidRDefault="00000000">
      <w:pPr>
        <w:numPr>
          <w:ilvl w:val="0"/>
          <w:numId w:val="40"/>
        </w:numPr>
      </w:pPr>
      <w:r w:rsidRPr="009C1768">
        <w:t>Any other applicable documents,</w:t>
      </w:r>
    </w:p>
    <w:p w14:paraId="1A868A6D" w14:textId="77777777" w:rsidR="00255C70" w:rsidRPr="009C1768" w:rsidRDefault="00000000">
      <w:pPr>
        <w:numPr>
          <w:ilvl w:val="0"/>
          <w:numId w:val="40"/>
        </w:numPr>
      </w:pPr>
      <w:r w:rsidRPr="009C1768">
        <w:t>Implementation of the requirements outlined in any document applicable to the project and the effectiveness of the implemented requirements.</w:t>
      </w:r>
    </w:p>
    <w:p w14:paraId="36793929" w14:textId="77777777" w:rsidR="00255C70" w:rsidRPr="009C1768" w:rsidRDefault="00000000" w:rsidP="00255C70">
      <w:r w:rsidRPr="009C1768">
        <w:t>Where personnel associated with traffic management at work sites are found not to have current accreditation to an appropriate level in Traffic Management, the Superintendent may direct the Contractor to cease work, make the site safe, and withdraw plant, equipment and personnel from the road reserve.</w:t>
      </w:r>
    </w:p>
    <w:p w14:paraId="6392B142" w14:textId="77777777" w:rsidR="00255C70" w:rsidRPr="009C1768" w:rsidRDefault="00000000" w:rsidP="00255C70">
      <w:r w:rsidRPr="009C1768">
        <w:t>Where the Superintendent deems modifications to temporary traffic management are required for reasons of public safety or safety on the work site, an Instruction to Contractor (ITC) will be issued requesting that the TMD makes immediate amendments to the TMP to manage the identified hazards. If modifications are deemed necessary but not urgent, corrections are to be made at the earliest practicable opportunity.</w:t>
      </w:r>
    </w:p>
    <w:p w14:paraId="0DA7293D" w14:textId="77777777" w:rsidR="00255C70" w:rsidRPr="009C1768" w:rsidRDefault="00000000" w:rsidP="00255C70">
      <w:r w:rsidRPr="009C1768">
        <w:t xml:space="preserve">Resubmit revised documents for appraisal. Do not recommence work until the submitted revised documents have been appraised and found to be suitable for use and the amended traffic control measures have been implemented on site. This is to be at no cost to the </w:t>
      </w:r>
      <w:proofErr w:type="gramStart"/>
      <w:r w:rsidRPr="009C1768">
        <w:t>Principal</w:t>
      </w:r>
      <w:proofErr w:type="gramEnd"/>
      <w:r w:rsidRPr="009C1768">
        <w:t>.</w:t>
      </w:r>
    </w:p>
    <w:p w14:paraId="60E5D117" w14:textId="77777777" w:rsidR="00255C70" w:rsidRPr="009C1768" w:rsidRDefault="00000000" w:rsidP="00255C70">
      <w:pPr>
        <w:pStyle w:val="GuideNotes"/>
      </w:pPr>
      <w:r w:rsidRPr="009C1768">
        <w:t>[Department staff must not tell the TMP Designer what the required changes are, only what the identified hazards are.]</w:t>
      </w:r>
    </w:p>
    <w:p w14:paraId="6B934794" w14:textId="77777777" w:rsidR="00255C70" w:rsidRPr="009C1768" w:rsidRDefault="00000000" w:rsidP="00255C70">
      <w:r w:rsidRPr="009C1768">
        <w:t xml:space="preserve">The Superintendent may direct the Contractor to cease work, make the site safe, and withdraw plant, equipment, and personnel from the road reserve if the site is deemed unsafe, and/or if the temporary traffic control measures are not compliant. This is to be at no cost to the </w:t>
      </w:r>
      <w:proofErr w:type="gramStart"/>
      <w:r w:rsidRPr="009C1768">
        <w:t>Principal</w:t>
      </w:r>
      <w:proofErr w:type="gramEnd"/>
      <w:r w:rsidRPr="009C1768">
        <w:t>.</w:t>
      </w:r>
    </w:p>
    <w:p w14:paraId="0C2DEC02" w14:textId="77777777" w:rsidR="00255C70" w:rsidRPr="009C1768" w:rsidRDefault="00000000" w:rsidP="00255C70">
      <w:r w:rsidRPr="009C1768">
        <w:t>When revised documents have been appraised and found suitable for use, and rectification works are complete, and the site is deemed to be acceptably safe, and/or the temporary traffic control measures are deemed to be compliant, the Contractor may return the plant, equipment, and personnel to the site, also at no cost to the Principal.</w:t>
      </w:r>
    </w:p>
    <w:p w14:paraId="58C3CA4A" w14:textId="77777777" w:rsidR="00255C70" w:rsidRPr="009C1768" w:rsidRDefault="00000000" w:rsidP="00255C70">
      <w:pPr>
        <w:pStyle w:val="Heading2"/>
      </w:pPr>
      <w:r>
        <w:lastRenderedPageBreak/>
        <w:t>T</w:t>
      </w:r>
      <w:r w:rsidRPr="009C1768">
        <w:t>raffic management audit requirements</w:t>
      </w:r>
    </w:p>
    <w:p w14:paraId="6A34503F" w14:textId="77777777" w:rsidR="00255C70" w:rsidRPr="009C1768" w:rsidRDefault="00000000" w:rsidP="00255C70">
      <w:pPr>
        <w:pStyle w:val="GuideNotes"/>
      </w:pPr>
      <w:r w:rsidRPr="009C1768">
        <w:t xml:space="preserve">[Refer to the Traffic Management Plan clause in this </w:t>
      </w:r>
      <w:proofErr w:type="gramStart"/>
      <w:r w:rsidRPr="009C1768">
        <w:t>worksection</w:t>
      </w:r>
      <w:proofErr w:type="gramEnd"/>
      <w:r w:rsidRPr="009C1768">
        <w:t xml:space="preserve"> to see if audits are required for this contract. If audits are not </w:t>
      </w:r>
      <w:proofErr w:type="gramStart"/>
      <w:r w:rsidRPr="009C1768">
        <w:t>required</w:t>
      </w:r>
      <w:proofErr w:type="gramEnd"/>
      <w:r w:rsidRPr="009C1768">
        <w:t xml:space="preserve"> this clause can be deleted.]</w:t>
      </w:r>
    </w:p>
    <w:p w14:paraId="73F77925" w14:textId="77777777" w:rsidR="00255C70" w:rsidRPr="009C1768" w:rsidRDefault="00000000" w:rsidP="00255C70">
      <w:pPr>
        <w:pStyle w:val="Heading3"/>
      </w:pPr>
      <w:r w:rsidRPr="009C1768">
        <w:t>Temporary Traffic Management (TTM) – Independent third</w:t>
      </w:r>
      <w:r>
        <w:t>-</w:t>
      </w:r>
      <w:r w:rsidRPr="009C1768">
        <w:t>party audits</w:t>
      </w:r>
    </w:p>
    <w:p w14:paraId="77EF6EBC" w14:textId="77777777" w:rsidR="00255C70" w:rsidRPr="009C1768" w:rsidRDefault="00000000" w:rsidP="00255C70">
      <w:r w:rsidRPr="009C1768">
        <w:t xml:space="preserve">The </w:t>
      </w:r>
      <w:proofErr w:type="gramStart"/>
      <w:r w:rsidRPr="009C1768">
        <w:t>Principal</w:t>
      </w:r>
      <w:proofErr w:type="gramEnd"/>
      <w:r w:rsidRPr="009C1768">
        <w:t xml:space="preserve"> has in place a panel of consultants with appropriate qualifications for Traffic Management and Road Safety Auditor accreditations.</w:t>
      </w:r>
      <w:r w:rsidRPr="009C1768">
        <w:rPr>
          <w:rStyle w:val="CommentReference"/>
          <w:rFonts w:ascii="Calibri" w:hAnsi="Calibri"/>
          <w:lang w:val="en-US" w:eastAsia="en-US"/>
        </w:rPr>
        <w:t xml:space="preserve"> </w:t>
      </w:r>
    </w:p>
    <w:p w14:paraId="37780A86" w14:textId="77777777" w:rsidR="00255C70" w:rsidRPr="009C1768" w:rsidRDefault="00000000" w:rsidP="00255C70">
      <w:r w:rsidRPr="009C1768">
        <w:t>The Superintendent will select and order the Panel Period Audit Consultant for each traffic management audit task.</w:t>
      </w:r>
    </w:p>
    <w:p w14:paraId="133883A2" w14:textId="77777777" w:rsidR="00255C70" w:rsidRPr="009C1768" w:rsidRDefault="00000000" w:rsidP="00255C70">
      <w:r w:rsidRPr="009C1768">
        <w:t xml:space="preserve">All communication with the Panel Period Audit Consultant </w:t>
      </w:r>
      <w:r>
        <w:t>must</w:t>
      </w:r>
      <w:r w:rsidRPr="009C1768">
        <w:t xml:space="preserve"> be forwarded through the Superintendent, except that on site communications are permitted for coordination of work and site safety.</w:t>
      </w:r>
    </w:p>
    <w:p w14:paraId="7A1EA63B" w14:textId="77777777" w:rsidR="00255C70" w:rsidRPr="009C1768" w:rsidRDefault="00000000" w:rsidP="00255C70">
      <w:r w:rsidRPr="009C1768">
        <w:t>The Panel Period Audit Consultant will provide an Audit Report to the Superintendent.</w:t>
      </w:r>
    </w:p>
    <w:p w14:paraId="04DC111C" w14:textId="77777777" w:rsidR="00255C70" w:rsidRPr="009C1768" w:rsidRDefault="00000000" w:rsidP="00255C70">
      <w:r w:rsidRPr="009C1768">
        <w:t xml:space="preserve">Refer to the clause </w:t>
      </w:r>
      <w:r w:rsidRPr="009C1768">
        <w:rPr>
          <w:b/>
        </w:rPr>
        <w:t>Time Allowed for Assessment of Submitted Documents</w:t>
      </w:r>
      <w:r w:rsidRPr="009C1768">
        <w:t xml:space="preserve"> in MISCELLANEOUS PROVISIONS.</w:t>
      </w:r>
    </w:p>
    <w:p w14:paraId="09891367" w14:textId="77777777" w:rsidR="00255C70" w:rsidRPr="009C1768" w:rsidRDefault="00000000" w:rsidP="00255C70">
      <w:r w:rsidRPr="009C1768">
        <w:t>Audits will evaluate compliance with reference to AS 1742.3, AGRD (Parts 6, 6A, &amp; 6B), AGRS06, AGTTM, NT legislation, and the contract, including the technical specifications, for the project.</w:t>
      </w:r>
    </w:p>
    <w:p w14:paraId="6AB9FAAE" w14:textId="77777777" w:rsidR="00255C70" w:rsidRPr="009C1768" w:rsidRDefault="00000000" w:rsidP="00255C70">
      <w:r w:rsidRPr="009C1768">
        <w:t>Provide access and co-operation and all necessary documentation to allow the audit team to conduct the audit.</w:t>
      </w:r>
    </w:p>
    <w:p w14:paraId="7BD2E21D" w14:textId="77777777" w:rsidR="00255C70" w:rsidRPr="009C1768" w:rsidRDefault="00000000" w:rsidP="00255C70">
      <w:r w:rsidRPr="009C1768">
        <w:t xml:space="preserve">The Contractor </w:t>
      </w:r>
      <w:r>
        <w:t>shall</w:t>
      </w:r>
      <w:r w:rsidRPr="009C1768">
        <w:t xml:space="preserve"> have no claim against the </w:t>
      </w:r>
      <w:proofErr w:type="gramStart"/>
      <w:r w:rsidRPr="009C1768">
        <w:t>Principal</w:t>
      </w:r>
      <w:proofErr w:type="gramEnd"/>
      <w:r w:rsidRPr="009C1768">
        <w:t xml:space="preserve"> for costs incurred in providing staff or interruption of works for any audit activity.</w:t>
      </w:r>
    </w:p>
    <w:p w14:paraId="64396ADE" w14:textId="77777777" w:rsidR="00255C70" w:rsidRPr="009C1768" w:rsidRDefault="00000000" w:rsidP="00255C70">
      <w:pPr>
        <w:rPr>
          <w:b/>
          <w:i/>
        </w:rPr>
      </w:pPr>
      <w:r w:rsidRPr="009C1768">
        <w:t xml:space="preserve">The Audit Report will classify items using 4 risk classes. Refer to the </w:t>
      </w:r>
      <w:r w:rsidRPr="009C1768">
        <w:rPr>
          <w:b/>
          <w:i/>
        </w:rPr>
        <w:t>Table – TTM Audit Classes.</w:t>
      </w:r>
    </w:p>
    <w:tbl>
      <w:tblPr>
        <w:tblStyle w:val="TableGrid"/>
        <w:tblW w:w="5000" w:type="pct"/>
        <w:tblLook w:val="0620" w:firstRow="1" w:lastRow="0" w:firstColumn="0" w:lastColumn="0" w:noHBand="1" w:noVBand="1"/>
      </w:tblPr>
      <w:tblGrid>
        <w:gridCol w:w="1252"/>
        <w:gridCol w:w="2202"/>
        <w:gridCol w:w="6854"/>
      </w:tblGrid>
      <w:tr w:rsidR="009838DF" w14:paraId="01CC7D7F" w14:textId="77777777" w:rsidTr="0079269F">
        <w:trPr>
          <w:cnfStyle w:val="100000000000" w:firstRow="1" w:lastRow="0" w:firstColumn="0" w:lastColumn="0" w:oddVBand="0" w:evenVBand="0" w:oddHBand="0" w:evenHBand="0" w:firstRowFirstColumn="0" w:firstRowLastColumn="0" w:lastRowFirstColumn="0" w:lastRowLastColumn="0"/>
        </w:trPr>
        <w:tc>
          <w:tcPr>
            <w:tcW w:w="9292" w:type="dxa"/>
            <w:gridSpan w:val="3"/>
          </w:tcPr>
          <w:p w14:paraId="09C5BC11" w14:textId="77777777" w:rsidR="00255C70" w:rsidRPr="0079269F" w:rsidRDefault="00000000" w:rsidP="00716291">
            <w:pPr>
              <w:spacing w:after="40"/>
              <w:rPr>
                <w:b w:val="0"/>
                <w:bCs/>
              </w:rPr>
            </w:pPr>
            <w:r w:rsidRPr="0079269F">
              <w:rPr>
                <w:bCs/>
              </w:rPr>
              <w:t>Table – TTM Audit Classes.</w:t>
            </w:r>
          </w:p>
        </w:tc>
      </w:tr>
      <w:tr w:rsidR="009838DF" w14:paraId="7395FA97" w14:textId="77777777" w:rsidTr="0079269F">
        <w:tc>
          <w:tcPr>
            <w:tcW w:w="1129" w:type="dxa"/>
          </w:tcPr>
          <w:p w14:paraId="1CF70FC9" w14:textId="77777777" w:rsidR="00255C70" w:rsidRPr="009C1768" w:rsidRDefault="00000000" w:rsidP="00716291">
            <w:pPr>
              <w:spacing w:after="40"/>
              <w:jc w:val="center"/>
              <w:rPr>
                <w:b/>
              </w:rPr>
            </w:pPr>
            <w:r w:rsidRPr="009C1768">
              <w:rPr>
                <w:b/>
              </w:rPr>
              <w:t>Class No.</w:t>
            </w:r>
          </w:p>
        </w:tc>
        <w:tc>
          <w:tcPr>
            <w:tcW w:w="1985" w:type="dxa"/>
          </w:tcPr>
          <w:p w14:paraId="4D2550A9" w14:textId="77777777" w:rsidR="00255C70" w:rsidRPr="009C1768" w:rsidRDefault="00000000" w:rsidP="00716291">
            <w:pPr>
              <w:spacing w:after="40"/>
              <w:rPr>
                <w:b/>
              </w:rPr>
            </w:pPr>
            <w:r w:rsidRPr="009C1768">
              <w:rPr>
                <w:b/>
              </w:rPr>
              <w:t>Class designation</w:t>
            </w:r>
          </w:p>
        </w:tc>
        <w:tc>
          <w:tcPr>
            <w:tcW w:w="6178" w:type="dxa"/>
          </w:tcPr>
          <w:p w14:paraId="2B944E8B" w14:textId="77777777" w:rsidR="00255C70" w:rsidRPr="009C1768" w:rsidRDefault="00000000" w:rsidP="00716291">
            <w:pPr>
              <w:spacing w:after="40"/>
              <w:rPr>
                <w:b/>
              </w:rPr>
            </w:pPr>
            <w:r w:rsidRPr="009C1768">
              <w:rPr>
                <w:b/>
              </w:rPr>
              <w:t>Action(s) required</w:t>
            </w:r>
          </w:p>
        </w:tc>
      </w:tr>
      <w:tr w:rsidR="009838DF" w14:paraId="419F14F1" w14:textId="77777777" w:rsidTr="0079269F">
        <w:tc>
          <w:tcPr>
            <w:tcW w:w="1129" w:type="dxa"/>
          </w:tcPr>
          <w:p w14:paraId="5BBB79BA" w14:textId="77777777" w:rsidR="00255C70" w:rsidRPr="009C1768" w:rsidRDefault="00000000" w:rsidP="00716291">
            <w:pPr>
              <w:spacing w:after="40"/>
              <w:jc w:val="center"/>
            </w:pPr>
            <w:r w:rsidRPr="009C1768">
              <w:t>1</w:t>
            </w:r>
          </w:p>
        </w:tc>
        <w:tc>
          <w:tcPr>
            <w:tcW w:w="1985" w:type="dxa"/>
          </w:tcPr>
          <w:p w14:paraId="4239AC9C" w14:textId="77777777" w:rsidR="00255C70" w:rsidRPr="009C1768" w:rsidRDefault="00000000" w:rsidP="00716291">
            <w:pPr>
              <w:spacing w:after="40"/>
            </w:pPr>
            <w:r w:rsidRPr="009C1768">
              <w:t>Low</w:t>
            </w:r>
          </w:p>
        </w:tc>
        <w:tc>
          <w:tcPr>
            <w:tcW w:w="6178" w:type="dxa"/>
          </w:tcPr>
          <w:p w14:paraId="399FC6EC" w14:textId="77777777" w:rsidR="00255C70" w:rsidRPr="009C1768" w:rsidRDefault="00000000" w:rsidP="00716291">
            <w:pPr>
              <w:spacing w:after="40"/>
            </w:pPr>
            <w:r w:rsidRPr="009C1768">
              <w:t>Should be corrected or the risk reduced within 48 hours of notification</w:t>
            </w:r>
          </w:p>
        </w:tc>
      </w:tr>
      <w:tr w:rsidR="009838DF" w14:paraId="3FC55CCB" w14:textId="77777777" w:rsidTr="0079269F">
        <w:tc>
          <w:tcPr>
            <w:tcW w:w="1129" w:type="dxa"/>
          </w:tcPr>
          <w:p w14:paraId="0EF326CA" w14:textId="77777777" w:rsidR="00255C70" w:rsidRPr="009C1768" w:rsidRDefault="00000000" w:rsidP="00716291">
            <w:pPr>
              <w:spacing w:after="40"/>
              <w:jc w:val="center"/>
            </w:pPr>
            <w:r w:rsidRPr="009C1768">
              <w:t>2</w:t>
            </w:r>
          </w:p>
        </w:tc>
        <w:tc>
          <w:tcPr>
            <w:tcW w:w="1985" w:type="dxa"/>
          </w:tcPr>
          <w:p w14:paraId="2123C091" w14:textId="77777777" w:rsidR="00255C70" w:rsidRPr="009C1768" w:rsidRDefault="00000000" w:rsidP="00716291">
            <w:pPr>
              <w:spacing w:after="40"/>
            </w:pPr>
            <w:r w:rsidRPr="009C1768">
              <w:t>Medium</w:t>
            </w:r>
          </w:p>
        </w:tc>
        <w:tc>
          <w:tcPr>
            <w:tcW w:w="6178" w:type="dxa"/>
          </w:tcPr>
          <w:p w14:paraId="739F4274" w14:textId="77777777" w:rsidR="00255C70" w:rsidRPr="009C1768" w:rsidRDefault="00000000" w:rsidP="00716291">
            <w:pPr>
              <w:spacing w:after="40"/>
            </w:pPr>
            <w:r w:rsidRPr="009C1768">
              <w:t>Should be corrected or the risk significantly reduced within 48 hours of notification</w:t>
            </w:r>
          </w:p>
        </w:tc>
      </w:tr>
      <w:tr w:rsidR="009838DF" w14:paraId="3AAD76F5" w14:textId="77777777" w:rsidTr="0079269F">
        <w:tc>
          <w:tcPr>
            <w:tcW w:w="1129" w:type="dxa"/>
          </w:tcPr>
          <w:p w14:paraId="1185ACF1" w14:textId="77777777" w:rsidR="00255C70" w:rsidRPr="009C1768" w:rsidRDefault="00000000" w:rsidP="00716291">
            <w:pPr>
              <w:spacing w:after="40"/>
              <w:jc w:val="center"/>
            </w:pPr>
            <w:r w:rsidRPr="009C1768">
              <w:t>3</w:t>
            </w:r>
          </w:p>
        </w:tc>
        <w:tc>
          <w:tcPr>
            <w:tcW w:w="1985" w:type="dxa"/>
          </w:tcPr>
          <w:p w14:paraId="5048612E" w14:textId="77777777" w:rsidR="00255C70" w:rsidRPr="009C1768" w:rsidRDefault="00000000" w:rsidP="00716291">
            <w:pPr>
              <w:spacing w:after="40"/>
            </w:pPr>
            <w:r w:rsidRPr="009C1768">
              <w:t>High</w:t>
            </w:r>
          </w:p>
        </w:tc>
        <w:tc>
          <w:tcPr>
            <w:tcW w:w="6178" w:type="dxa"/>
          </w:tcPr>
          <w:p w14:paraId="03C5146E" w14:textId="77777777" w:rsidR="00255C70" w:rsidRPr="009C1768" w:rsidRDefault="00000000" w:rsidP="00716291">
            <w:pPr>
              <w:spacing w:after="40"/>
            </w:pPr>
            <w:r w:rsidRPr="009C1768">
              <w:t>Must be corrected or the risk significantly reduced within the current shift after notification</w:t>
            </w:r>
          </w:p>
        </w:tc>
      </w:tr>
      <w:tr w:rsidR="009838DF" w14:paraId="2EE9277B" w14:textId="77777777" w:rsidTr="0079269F">
        <w:tc>
          <w:tcPr>
            <w:tcW w:w="1129" w:type="dxa"/>
          </w:tcPr>
          <w:p w14:paraId="2BB97B48" w14:textId="77777777" w:rsidR="00255C70" w:rsidRPr="009C1768" w:rsidRDefault="00000000" w:rsidP="00716291">
            <w:pPr>
              <w:spacing w:after="40"/>
              <w:jc w:val="center"/>
            </w:pPr>
            <w:r w:rsidRPr="009C1768">
              <w:t>4</w:t>
            </w:r>
          </w:p>
        </w:tc>
        <w:tc>
          <w:tcPr>
            <w:tcW w:w="1985" w:type="dxa"/>
          </w:tcPr>
          <w:p w14:paraId="05BB50AD" w14:textId="77777777" w:rsidR="00255C70" w:rsidRPr="009C1768" w:rsidRDefault="00000000" w:rsidP="00716291">
            <w:pPr>
              <w:spacing w:after="40"/>
            </w:pPr>
            <w:r w:rsidRPr="009C1768">
              <w:t>Intolerable</w:t>
            </w:r>
          </w:p>
        </w:tc>
        <w:tc>
          <w:tcPr>
            <w:tcW w:w="6178" w:type="dxa"/>
          </w:tcPr>
          <w:p w14:paraId="7E12B650" w14:textId="77777777" w:rsidR="00255C70" w:rsidRPr="009C1768" w:rsidRDefault="00000000" w:rsidP="00716291">
            <w:pPr>
              <w:spacing w:after="40"/>
            </w:pPr>
            <w:r w:rsidRPr="009C1768">
              <w:t>Must be corrected immediately upon notification.</w:t>
            </w:r>
          </w:p>
        </w:tc>
      </w:tr>
      <w:tr w:rsidR="009838DF" w14:paraId="26935530" w14:textId="77777777" w:rsidTr="0079269F">
        <w:tc>
          <w:tcPr>
            <w:tcW w:w="9292" w:type="dxa"/>
            <w:gridSpan w:val="3"/>
          </w:tcPr>
          <w:p w14:paraId="419C5C72" w14:textId="77777777" w:rsidR="00255C70" w:rsidRPr="009C1768" w:rsidRDefault="00000000" w:rsidP="00716291">
            <w:pPr>
              <w:spacing w:after="40"/>
            </w:pPr>
            <w:r w:rsidRPr="009C1768">
              <w:t>Corrective actions to be implemented immediately and documents revised and submitted to the Superintendent to reflect corrective actions</w:t>
            </w:r>
          </w:p>
        </w:tc>
      </w:tr>
    </w:tbl>
    <w:p w14:paraId="7D37C8C2" w14:textId="77777777" w:rsidR="00255C70" w:rsidRPr="009C1768" w:rsidRDefault="00000000" w:rsidP="00255C70">
      <w:pPr>
        <w:pStyle w:val="Heading4"/>
      </w:pPr>
      <w:r w:rsidRPr="009C1768">
        <w:t>Low/Medium risks identified</w:t>
      </w:r>
    </w:p>
    <w:p w14:paraId="601DAEC3" w14:textId="77777777" w:rsidR="00255C70" w:rsidRPr="009C1768" w:rsidRDefault="00000000" w:rsidP="00255C70">
      <w:r w:rsidRPr="009C1768">
        <w:t>The Superintendent will provide the audit report from the Panel Period Audit Consultant to the contractor.</w:t>
      </w:r>
    </w:p>
    <w:p w14:paraId="6DC66B71" w14:textId="77777777" w:rsidR="00255C70" w:rsidRPr="009C1768" w:rsidRDefault="00000000" w:rsidP="00255C70">
      <w:r w:rsidRPr="009C1768">
        <w:t xml:space="preserve">Review the identified low/medium risks identified in the Panel Period Audit. Amend the TMP/TGS’s as required to address the risks. Low/medium risks to be reviewed, actioned and documents to be submitted to the Superintendent within 48 hours of receiving the audit report. </w:t>
      </w:r>
    </w:p>
    <w:p w14:paraId="7014D0DF" w14:textId="77777777" w:rsidR="00255C70" w:rsidRPr="009C1768" w:rsidRDefault="00000000" w:rsidP="00255C70">
      <w:pPr>
        <w:pStyle w:val="Heading4"/>
      </w:pPr>
      <w:r w:rsidRPr="009C1768">
        <w:t>High risks identified</w:t>
      </w:r>
    </w:p>
    <w:p w14:paraId="699E00E8" w14:textId="77777777" w:rsidR="00255C70" w:rsidRPr="009C1768" w:rsidRDefault="00000000" w:rsidP="00255C70">
      <w:pPr>
        <w:rPr>
          <w:rFonts w:eastAsiaTheme="majorEastAsia"/>
        </w:rPr>
      </w:pPr>
      <w:r w:rsidRPr="009C1768">
        <w:rPr>
          <w:rFonts w:eastAsiaTheme="majorEastAsia"/>
        </w:rPr>
        <w:t>Superintendent will notify the Contractor of any high risks identified by the panel period auditor. Rectify all high risks immediately within the current shift after notification.</w:t>
      </w:r>
    </w:p>
    <w:p w14:paraId="6D95B4E5" w14:textId="77777777" w:rsidR="00255C70" w:rsidRPr="009C1768" w:rsidRDefault="00000000" w:rsidP="00255C70">
      <w:pPr>
        <w:rPr>
          <w:color w:val="FF0000"/>
        </w:rPr>
      </w:pPr>
      <w:r w:rsidRPr="009C1768">
        <w:t>Advise the Superintendent immediately in writing when the high risks are rectified.</w:t>
      </w:r>
    </w:p>
    <w:p w14:paraId="2349B59F" w14:textId="77777777" w:rsidR="00255C70" w:rsidRPr="009C1768" w:rsidRDefault="00000000" w:rsidP="00255C70">
      <w:pPr>
        <w:pStyle w:val="Heading4"/>
      </w:pPr>
      <w:r w:rsidRPr="009C1768">
        <w:lastRenderedPageBreak/>
        <w:t>Intolerable risks identified</w:t>
      </w:r>
    </w:p>
    <w:p w14:paraId="5DC95520" w14:textId="77777777" w:rsidR="00255C70" w:rsidRPr="009C1768" w:rsidRDefault="00000000" w:rsidP="00255C70">
      <w:r w:rsidRPr="009C1768">
        <w:t xml:space="preserve"> Superintendent will notify the Contractor of any intolerable risks identified by the panel period auditor. Rectify all intolerable risks immediately and safely when advised of those risks by the Superintendent. </w:t>
      </w:r>
    </w:p>
    <w:p w14:paraId="0FD38797" w14:textId="77777777" w:rsidR="00255C70" w:rsidRPr="009C1768" w:rsidRDefault="00000000" w:rsidP="00255C70">
      <w:r w:rsidRPr="009C1768">
        <w:t>Advise the Superintendent immediately in writing when the intolerable risks are rectified.</w:t>
      </w:r>
    </w:p>
    <w:p w14:paraId="410572F6" w14:textId="77777777" w:rsidR="00255C70" w:rsidRPr="009C1768" w:rsidRDefault="00000000" w:rsidP="00255C70">
      <w:pPr>
        <w:pStyle w:val="Heading4"/>
      </w:pPr>
      <w:r w:rsidRPr="009C1768">
        <w:t>Assessment of amended documentation</w:t>
      </w:r>
    </w:p>
    <w:p w14:paraId="09182FAC" w14:textId="77777777" w:rsidR="00255C70" w:rsidRPr="009C1768" w:rsidRDefault="00000000" w:rsidP="00255C70">
      <w:r w:rsidRPr="009C1768">
        <w:t xml:space="preserve">Amend the traffic management documentation to reflect the corrective measures implemented if they differ from what was </w:t>
      </w:r>
      <w:proofErr w:type="gramStart"/>
      <w:r w:rsidRPr="009C1768">
        <w:t>documented, and</w:t>
      </w:r>
      <w:proofErr w:type="gramEnd"/>
      <w:r w:rsidRPr="009C1768">
        <w:t xml:space="preserve"> submit the amended documentation to the Superintendent.</w:t>
      </w:r>
    </w:p>
    <w:p w14:paraId="7FE986F6" w14:textId="77777777" w:rsidR="00255C70" w:rsidRPr="009C1768" w:rsidRDefault="00000000" w:rsidP="00255C70">
      <w:r w:rsidRPr="009C1768">
        <w:t>The amended traffic management documentation/traffic control implementation may be re-audited by the Panel Period Audit Consultant.</w:t>
      </w:r>
    </w:p>
    <w:p w14:paraId="3CEB9563" w14:textId="77777777" w:rsidR="00255C70" w:rsidRPr="009C1768" w:rsidRDefault="00000000" w:rsidP="00255C70">
      <w:r w:rsidRPr="009C1768">
        <w:t xml:space="preserve">Refer to the clause </w:t>
      </w:r>
      <w:r w:rsidRPr="009C1768">
        <w:rPr>
          <w:b/>
        </w:rPr>
        <w:t>Time Allowed for Assessment of Submitted Documents</w:t>
      </w:r>
      <w:r w:rsidRPr="009C1768">
        <w:t xml:space="preserve"> in MISCELLANEOUS PROVISIONS.</w:t>
      </w:r>
    </w:p>
    <w:p w14:paraId="34CEC0EC" w14:textId="77777777" w:rsidR="00255C70" w:rsidRPr="009C1768" w:rsidRDefault="00000000" w:rsidP="00255C70">
      <w:pPr>
        <w:pStyle w:val="Heading3"/>
      </w:pPr>
      <w:r w:rsidRPr="009C1768">
        <w:t xml:space="preserve">Independent Third Party TTM </w:t>
      </w:r>
      <w:r>
        <w:t>s</w:t>
      </w:r>
      <w:r w:rsidRPr="009C1768">
        <w:t xml:space="preserve">uitability </w:t>
      </w:r>
      <w:r>
        <w:t>a</w:t>
      </w:r>
      <w:r w:rsidRPr="009C1768">
        <w:t xml:space="preserve">udit </w:t>
      </w:r>
      <w:r>
        <w:t>r</w:t>
      </w:r>
      <w:r w:rsidRPr="009C1768">
        <w:t>equirements – Hold Point</w:t>
      </w:r>
    </w:p>
    <w:p w14:paraId="7ACBDBEC" w14:textId="77777777" w:rsidR="00255C70" w:rsidRPr="009C1768" w:rsidRDefault="00000000" w:rsidP="00255C70">
      <w:r w:rsidRPr="009C1768">
        <w:t>All contracts, other than routine or specific maintenance on long term works projects, may require a suitability audit of all elements of the Traffic Management Plan to be carried out.</w:t>
      </w:r>
    </w:p>
    <w:p w14:paraId="79C0E3CB" w14:textId="77777777" w:rsidR="00255C70" w:rsidRPr="009C1768" w:rsidRDefault="00000000" w:rsidP="00255C70">
      <w:r w:rsidRPr="009C1768">
        <w:t>The Panel Period Audit Consultant will conduct a desktop audit of the Contractor’s traffic management documentation.</w:t>
      </w:r>
    </w:p>
    <w:p w14:paraId="77EFD4B5" w14:textId="77777777" w:rsidR="00255C70" w:rsidRPr="009C1768" w:rsidRDefault="00000000" w:rsidP="00255C70">
      <w:r w:rsidRPr="009C1768">
        <w:t>The Panel Period Audit Consultant will provide a Draft Audit Report to the Superintendent and, concurrently, to the Contractor.</w:t>
      </w:r>
    </w:p>
    <w:p w14:paraId="46C02E99" w14:textId="77777777" w:rsidR="00255C70" w:rsidRPr="009C1768" w:rsidRDefault="00000000" w:rsidP="00255C70">
      <w:r w:rsidRPr="009C1768">
        <w:t xml:space="preserve">If the Draft Audit Report indicates corrective measures are </w:t>
      </w:r>
      <w:proofErr w:type="gramStart"/>
      <w:r w:rsidRPr="009C1768">
        <w:t>required</w:t>
      </w:r>
      <w:proofErr w:type="gramEnd"/>
      <w:r w:rsidRPr="009C1768">
        <w:t xml:space="preserve"> the Contractor is to amend the traffic management documentation and submit the amended documentation to the Superintendent at no cost to the </w:t>
      </w:r>
      <w:proofErr w:type="gramStart"/>
      <w:r w:rsidRPr="009C1768">
        <w:t>Principal</w:t>
      </w:r>
      <w:proofErr w:type="gramEnd"/>
      <w:r w:rsidRPr="009C1768">
        <w:t>.</w:t>
      </w:r>
    </w:p>
    <w:p w14:paraId="55C86D63" w14:textId="77777777" w:rsidR="00255C70" w:rsidRPr="009C1768" w:rsidRDefault="00000000" w:rsidP="00255C70">
      <w:r w:rsidRPr="009C1768">
        <w:t>The amended documentation will be audited by the Panel Period Audit Consultant.</w:t>
      </w:r>
    </w:p>
    <w:p w14:paraId="05194596" w14:textId="77777777" w:rsidR="00255C70" w:rsidRPr="009C1768" w:rsidRDefault="00000000" w:rsidP="00255C70">
      <w:r w:rsidRPr="009C1768">
        <w:t>Any audit of amended traffic management documentation will be at the Contractor’s expense.</w:t>
      </w:r>
    </w:p>
    <w:p w14:paraId="358F3E12" w14:textId="77777777" w:rsidR="00255C70" w:rsidRPr="009C1768" w:rsidRDefault="00000000" w:rsidP="00255C70">
      <w:r w:rsidRPr="009C1768">
        <w:rPr>
          <w:b/>
        </w:rPr>
        <w:t>Hold Point</w:t>
      </w:r>
      <w:r w:rsidRPr="009C1768">
        <w:t xml:space="preserve"> - The Traffic Management Plan must not be implemented before it is audited for suitability and found to be suitable.</w:t>
      </w:r>
    </w:p>
    <w:p w14:paraId="534D0351" w14:textId="77777777" w:rsidR="00255C70" w:rsidRPr="009C1768" w:rsidRDefault="00000000" w:rsidP="00255C70">
      <w:r w:rsidRPr="009C1768">
        <w:rPr>
          <w:b/>
        </w:rPr>
        <w:t>Hold Point</w:t>
      </w:r>
      <w:r w:rsidRPr="009C1768">
        <w:t xml:space="preserve"> - Works must not commence before the Traffic Management Plan is audited for suitability and found to be suitable.</w:t>
      </w:r>
    </w:p>
    <w:p w14:paraId="4C851EE7" w14:textId="77777777" w:rsidR="00255C70" w:rsidRPr="009C1768" w:rsidRDefault="00000000" w:rsidP="00255C70">
      <w:r w:rsidRPr="009C1768">
        <w:t xml:space="preserve">Refer to the clause </w:t>
      </w:r>
      <w:r w:rsidRPr="009C1768">
        <w:rPr>
          <w:b/>
        </w:rPr>
        <w:t>Time Allowed for Assessment of Submitted Documents</w:t>
      </w:r>
      <w:r w:rsidRPr="009C1768">
        <w:t xml:space="preserve"> in MISCELLANEOUS PROVISIONS.</w:t>
      </w:r>
    </w:p>
    <w:p w14:paraId="29FF7403" w14:textId="77777777" w:rsidR="00255C70" w:rsidRPr="009C1768" w:rsidRDefault="00000000" w:rsidP="00255C70">
      <w:pPr>
        <w:pStyle w:val="Heading3"/>
      </w:pPr>
      <w:r w:rsidRPr="009C1768">
        <w:t>Independent Third Party TTM compliance audit requirements</w:t>
      </w:r>
    </w:p>
    <w:p w14:paraId="481266BD" w14:textId="77777777" w:rsidR="00255C70" w:rsidRPr="009C1768" w:rsidRDefault="00000000" w:rsidP="00255C70">
      <w:r w:rsidRPr="009C1768">
        <w:t xml:space="preserve">Compliance Audits must be undertaken within 24 hours of any Traffic Management Plan being implemented and </w:t>
      </w:r>
      <w:r>
        <w:t>must</w:t>
      </w:r>
      <w:r w:rsidRPr="009C1768">
        <w:t xml:space="preserve"> reoccur at intervals no longer than 3 months.</w:t>
      </w:r>
    </w:p>
    <w:p w14:paraId="04FC3DBA" w14:textId="77777777" w:rsidR="00255C70" w:rsidRPr="009C1768" w:rsidRDefault="00000000" w:rsidP="00255C70">
      <w:r w:rsidRPr="009C1768">
        <w:t>Contractor to give five working days’ notice for the required audit date.</w:t>
      </w:r>
    </w:p>
    <w:p w14:paraId="5BD8AC9C" w14:textId="77777777" w:rsidR="00255C70" w:rsidRPr="009C1768" w:rsidRDefault="00000000" w:rsidP="00255C70">
      <w:r w:rsidRPr="009C1768">
        <w:t>The Superintendent will order the audits.</w:t>
      </w:r>
    </w:p>
    <w:p w14:paraId="2262C4AD" w14:textId="77777777" w:rsidR="00255C70" w:rsidRPr="009C1768" w:rsidRDefault="00000000" w:rsidP="00255C70">
      <w:r w:rsidRPr="009C1768">
        <w:t xml:space="preserve">The Panel Period Audit Consultant will conduct </w:t>
      </w:r>
      <w:proofErr w:type="gramStart"/>
      <w:r w:rsidRPr="009C1768">
        <w:t>day time</w:t>
      </w:r>
      <w:proofErr w:type="gramEnd"/>
      <w:r w:rsidRPr="009C1768">
        <w:t xml:space="preserve"> and </w:t>
      </w:r>
      <w:proofErr w:type="gramStart"/>
      <w:r w:rsidRPr="009C1768">
        <w:t>night time</w:t>
      </w:r>
      <w:proofErr w:type="gramEnd"/>
      <w:r w:rsidRPr="009C1768">
        <w:t xml:space="preserve"> on site compliance audits of the Contractor’s traffic management.</w:t>
      </w:r>
    </w:p>
    <w:p w14:paraId="421FD8D2" w14:textId="77777777" w:rsidR="00255C70" w:rsidRPr="009C1768" w:rsidRDefault="00000000" w:rsidP="00255C70">
      <w:r w:rsidRPr="009C1768">
        <w:t>The Panel Period Audit Consultant will provide a Draft Audit Report to the Superintendent.</w:t>
      </w:r>
    </w:p>
    <w:p w14:paraId="5ACDBE10" w14:textId="77777777" w:rsidR="00255C70" w:rsidRPr="009C1768" w:rsidRDefault="00000000" w:rsidP="00255C70">
      <w:pPr>
        <w:pStyle w:val="Heading2"/>
      </w:pPr>
      <w:r>
        <w:t>T</w:t>
      </w:r>
      <w:r w:rsidRPr="009C1768">
        <w:t>emporary traffic management auditing results</w:t>
      </w:r>
    </w:p>
    <w:p w14:paraId="22015A7C" w14:textId="77777777" w:rsidR="00255C70" w:rsidRPr="009C1768" w:rsidRDefault="00000000" w:rsidP="00255C70">
      <w:pPr>
        <w:pStyle w:val="GuideNotes"/>
      </w:pPr>
      <w:r w:rsidRPr="009C1768">
        <w:t xml:space="preserve">[Refer to the Traffic Management Plan clause in this </w:t>
      </w:r>
      <w:proofErr w:type="gramStart"/>
      <w:r w:rsidRPr="009C1768">
        <w:t>worksection</w:t>
      </w:r>
      <w:proofErr w:type="gramEnd"/>
      <w:r w:rsidRPr="009C1768">
        <w:t xml:space="preserve"> to see if audits are required for this contract. If audits are not </w:t>
      </w:r>
      <w:proofErr w:type="gramStart"/>
      <w:r w:rsidRPr="009C1768">
        <w:t>required</w:t>
      </w:r>
      <w:proofErr w:type="gramEnd"/>
      <w:r w:rsidRPr="009C1768">
        <w:t xml:space="preserve"> this clause can be deleted.]</w:t>
      </w:r>
    </w:p>
    <w:p w14:paraId="28F90564" w14:textId="77777777" w:rsidR="00255C70" w:rsidRPr="009C1768" w:rsidRDefault="00000000" w:rsidP="00255C70">
      <w:r w:rsidRPr="009C1768">
        <w:lastRenderedPageBreak/>
        <w:t xml:space="preserve">The Panel Period Audit Consultant will provide an accredited report to the Superintendent within the scheduled times allowed listed in </w:t>
      </w:r>
      <w:r w:rsidRPr="009C1768">
        <w:rPr>
          <w:b/>
          <w:i/>
        </w:rPr>
        <w:t>Table - Auditing and Reporting Completion Times</w:t>
      </w:r>
      <w:r w:rsidRPr="009C1768">
        <w:t xml:space="preserve"> from the time of the audit/s.</w:t>
      </w:r>
    </w:p>
    <w:p w14:paraId="74508599" w14:textId="77777777" w:rsidR="00255C70" w:rsidRPr="009C1768" w:rsidRDefault="00000000" w:rsidP="00255C70">
      <w:r w:rsidRPr="009C1768">
        <w:t>For work in remote areas the Superintendent will increase the auditing and reporting completion times by a minimum of 2 days.</w:t>
      </w:r>
    </w:p>
    <w:tbl>
      <w:tblPr>
        <w:tblStyle w:val="TableGrid"/>
        <w:tblW w:w="5000" w:type="pct"/>
        <w:tblLook w:val="0620" w:firstRow="1" w:lastRow="0" w:firstColumn="0" w:lastColumn="0" w:noHBand="1" w:noVBand="1"/>
      </w:tblPr>
      <w:tblGrid>
        <w:gridCol w:w="5154"/>
        <w:gridCol w:w="5154"/>
      </w:tblGrid>
      <w:tr w:rsidR="009838DF" w14:paraId="496E3DC5" w14:textId="77777777" w:rsidTr="0079269F">
        <w:trPr>
          <w:cnfStyle w:val="100000000000" w:firstRow="1" w:lastRow="0" w:firstColumn="0" w:lastColumn="0" w:oddVBand="0" w:evenVBand="0" w:oddHBand="0" w:evenHBand="0" w:firstRowFirstColumn="0" w:firstRowLastColumn="0" w:lastRowFirstColumn="0" w:lastRowLastColumn="0"/>
        </w:trPr>
        <w:tc>
          <w:tcPr>
            <w:tcW w:w="9396" w:type="dxa"/>
            <w:gridSpan w:val="2"/>
          </w:tcPr>
          <w:p w14:paraId="5022283B" w14:textId="77777777" w:rsidR="00255C70" w:rsidRPr="0079269F" w:rsidRDefault="00000000" w:rsidP="00716291">
            <w:pPr>
              <w:keepNext/>
              <w:spacing w:after="40"/>
              <w:rPr>
                <w:b w:val="0"/>
                <w:bCs/>
              </w:rPr>
            </w:pPr>
            <w:r w:rsidRPr="0079269F">
              <w:rPr>
                <w:bCs/>
              </w:rPr>
              <w:t>Table - Auditing and Reporting Completion Times</w:t>
            </w:r>
          </w:p>
        </w:tc>
      </w:tr>
      <w:tr w:rsidR="009838DF" w14:paraId="24A7D623" w14:textId="77777777" w:rsidTr="0079269F">
        <w:tc>
          <w:tcPr>
            <w:tcW w:w="4698" w:type="dxa"/>
          </w:tcPr>
          <w:p w14:paraId="25447C58" w14:textId="77777777" w:rsidR="00255C70" w:rsidRPr="009C1768" w:rsidRDefault="00000000" w:rsidP="00716291">
            <w:pPr>
              <w:spacing w:after="40"/>
              <w:rPr>
                <w:b/>
              </w:rPr>
            </w:pPr>
            <w:r w:rsidRPr="009C1768">
              <w:rPr>
                <w:b/>
              </w:rPr>
              <w:t>Attribute Being Tested</w:t>
            </w:r>
          </w:p>
        </w:tc>
        <w:tc>
          <w:tcPr>
            <w:tcW w:w="4698" w:type="dxa"/>
          </w:tcPr>
          <w:p w14:paraId="4F630446" w14:textId="77777777" w:rsidR="00255C70" w:rsidRPr="009C1768" w:rsidRDefault="00000000" w:rsidP="00716291">
            <w:pPr>
              <w:spacing w:after="40"/>
              <w:rPr>
                <w:b/>
              </w:rPr>
            </w:pPr>
            <w:r w:rsidRPr="009C1768">
              <w:rPr>
                <w:b/>
              </w:rPr>
              <w:t>Time Allowed for Accredited Auditor Report in Working Days (Monday to Friday)</w:t>
            </w:r>
          </w:p>
        </w:tc>
      </w:tr>
      <w:tr w:rsidR="009838DF" w14:paraId="76021131" w14:textId="77777777" w:rsidTr="0079269F">
        <w:tc>
          <w:tcPr>
            <w:tcW w:w="9396" w:type="dxa"/>
            <w:gridSpan w:val="2"/>
          </w:tcPr>
          <w:p w14:paraId="55CEB4FC" w14:textId="77777777" w:rsidR="00255C70" w:rsidRPr="009C1768" w:rsidRDefault="00000000" w:rsidP="00716291">
            <w:pPr>
              <w:spacing w:after="40"/>
              <w:rPr>
                <w:b/>
              </w:rPr>
            </w:pPr>
            <w:r w:rsidRPr="009C1768">
              <w:rPr>
                <w:b/>
              </w:rPr>
              <w:t>Traffic Management</w:t>
            </w:r>
          </w:p>
        </w:tc>
      </w:tr>
      <w:tr w:rsidR="009838DF" w14:paraId="35CE9530" w14:textId="77777777" w:rsidTr="0079269F">
        <w:tc>
          <w:tcPr>
            <w:tcW w:w="4698" w:type="dxa"/>
          </w:tcPr>
          <w:p w14:paraId="485A8959" w14:textId="77777777" w:rsidR="00255C70" w:rsidRPr="009C1768" w:rsidRDefault="00000000" w:rsidP="00716291">
            <w:pPr>
              <w:spacing w:after="40"/>
            </w:pPr>
            <w:r w:rsidRPr="009C1768">
              <w:t>Suitability audit</w:t>
            </w:r>
          </w:p>
        </w:tc>
        <w:tc>
          <w:tcPr>
            <w:tcW w:w="4698" w:type="dxa"/>
          </w:tcPr>
          <w:p w14:paraId="5454019C" w14:textId="77777777" w:rsidR="00255C70" w:rsidRPr="009C1768" w:rsidRDefault="00000000" w:rsidP="00716291">
            <w:pPr>
              <w:spacing w:after="40"/>
              <w:jc w:val="center"/>
            </w:pPr>
            <w:r w:rsidRPr="009C1768">
              <w:t>2</w:t>
            </w:r>
          </w:p>
        </w:tc>
      </w:tr>
      <w:tr w:rsidR="009838DF" w14:paraId="684FD2DF" w14:textId="77777777" w:rsidTr="0079269F">
        <w:tc>
          <w:tcPr>
            <w:tcW w:w="4698" w:type="dxa"/>
          </w:tcPr>
          <w:p w14:paraId="513E3245" w14:textId="77777777" w:rsidR="00255C70" w:rsidRPr="009C1768" w:rsidRDefault="00000000" w:rsidP="00716291">
            <w:pPr>
              <w:spacing w:after="40"/>
            </w:pPr>
            <w:r w:rsidRPr="009C1768">
              <w:t>Revised suitability audit</w:t>
            </w:r>
          </w:p>
        </w:tc>
        <w:tc>
          <w:tcPr>
            <w:tcW w:w="4698" w:type="dxa"/>
          </w:tcPr>
          <w:p w14:paraId="5A1B671E" w14:textId="77777777" w:rsidR="00255C70" w:rsidRPr="009C1768" w:rsidRDefault="00000000" w:rsidP="00716291">
            <w:pPr>
              <w:spacing w:after="40"/>
              <w:jc w:val="center"/>
            </w:pPr>
            <w:r w:rsidRPr="009C1768">
              <w:t>2</w:t>
            </w:r>
          </w:p>
        </w:tc>
      </w:tr>
      <w:tr w:rsidR="009838DF" w14:paraId="7BA5FF3F" w14:textId="77777777" w:rsidTr="0079269F">
        <w:tc>
          <w:tcPr>
            <w:tcW w:w="4698" w:type="dxa"/>
          </w:tcPr>
          <w:p w14:paraId="5959A135" w14:textId="77777777" w:rsidR="00255C70" w:rsidRPr="009C1768" w:rsidRDefault="00000000" w:rsidP="00716291">
            <w:pPr>
              <w:spacing w:after="40"/>
            </w:pPr>
            <w:r w:rsidRPr="009C1768">
              <w:t>Compliance audit</w:t>
            </w:r>
          </w:p>
        </w:tc>
        <w:tc>
          <w:tcPr>
            <w:tcW w:w="4698" w:type="dxa"/>
          </w:tcPr>
          <w:p w14:paraId="5E8A532E" w14:textId="77777777" w:rsidR="00255C70" w:rsidRPr="009C1768" w:rsidRDefault="00000000" w:rsidP="00716291">
            <w:pPr>
              <w:spacing w:after="40"/>
              <w:jc w:val="center"/>
            </w:pPr>
            <w:r w:rsidRPr="009C1768">
              <w:t>1</w:t>
            </w:r>
          </w:p>
        </w:tc>
      </w:tr>
      <w:tr w:rsidR="009838DF" w14:paraId="163A34C7" w14:textId="77777777" w:rsidTr="0079269F">
        <w:tc>
          <w:tcPr>
            <w:tcW w:w="4698" w:type="dxa"/>
          </w:tcPr>
          <w:p w14:paraId="2A3E178A" w14:textId="77777777" w:rsidR="00255C70" w:rsidRPr="009C1768" w:rsidRDefault="00000000" w:rsidP="00716291">
            <w:pPr>
              <w:spacing w:after="40"/>
            </w:pPr>
            <w:r w:rsidRPr="009C1768">
              <w:t xml:space="preserve">Compliance re-audit </w:t>
            </w:r>
          </w:p>
        </w:tc>
        <w:tc>
          <w:tcPr>
            <w:tcW w:w="4698" w:type="dxa"/>
          </w:tcPr>
          <w:p w14:paraId="2B19C228" w14:textId="77777777" w:rsidR="00255C70" w:rsidRPr="009C1768" w:rsidRDefault="00000000" w:rsidP="00716291">
            <w:pPr>
              <w:spacing w:after="40"/>
              <w:jc w:val="center"/>
            </w:pPr>
            <w:r w:rsidRPr="009C1768">
              <w:t>1</w:t>
            </w:r>
          </w:p>
        </w:tc>
      </w:tr>
      <w:tr w:rsidR="009838DF" w14:paraId="17384F5E" w14:textId="77777777" w:rsidTr="0079269F">
        <w:tc>
          <w:tcPr>
            <w:tcW w:w="4698" w:type="dxa"/>
          </w:tcPr>
          <w:p w14:paraId="52076B44" w14:textId="77777777" w:rsidR="00255C70" w:rsidRPr="009C1768" w:rsidRDefault="00000000" w:rsidP="00716291">
            <w:pPr>
              <w:spacing w:after="40"/>
            </w:pPr>
            <w:r w:rsidRPr="009C1768">
              <w:t>Road safety audit</w:t>
            </w:r>
          </w:p>
        </w:tc>
        <w:tc>
          <w:tcPr>
            <w:tcW w:w="4698" w:type="dxa"/>
          </w:tcPr>
          <w:p w14:paraId="01AAF9A8" w14:textId="77777777" w:rsidR="00255C70" w:rsidRPr="009C1768" w:rsidRDefault="00000000" w:rsidP="00716291">
            <w:pPr>
              <w:spacing w:after="40"/>
              <w:jc w:val="center"/>
            </w:pPr>
            <w:r w:rsidRPr="009C1768">
              <w:t>3</w:t>
            </w:r>
          </w:p>
        </w:tc>
      </w:tr>
      <w:tr w:rsidR="009838DF" w14:paraId="543B3ECF" w14:textId="77777777" w:rsidTr="0079269F">
        <w:tc>
          <w:tcPr>
            <w:tcW w:w="4698" w:type="dxa"/>
          </w:tcPr>
          <w:p w14:paraId="66497881" w14:textId="77777777" w:rsidR="00255C70" w:rsidRPr="009C1768" w:rsidRDefault="00000000" w:rsidP="00716291">
            <w:pPr>
              <w:spacing w:after="40"/>
            </w:pPr>
            <w:r w:rsidRPr="009C1768">
              <w:t>Road safety re-audit</w:t>
            </w:r>
          </w:p>
        </w:tc>
        <w:tc>
          <w:tcPr>
            <w:tcW w:w="4698" w:type="dxa"/>
          </w:tcPr>
          <w:p w14:paraId="2BA0D5EA" w14:textId="77777777" w:rsidR="00255C70" w:rsidRPr="009C1768" w:rsidRDefault="00000000" w:rsidP="00716291">
            <w:pPr>
              <w:spacing w:after="40"/>
              <w:jc w:val="center"/>
            </w:pPr>
            <w:r w:rsidRPr="009C1768">
              <w:t>3</w:t>
            </w:r>
          </w:p>
        </w:tc>
      </w:tr>
    </w:tbl>
    <w:p w14:paraId="7FE56C01" w14:textId="77777777" w:rsidR="00255C70" w:rsidRPr="009C1768" w:rsidRDefault="00255C70" w:rsidP="00255C70"/>
    <w:p w14:paraId="1F6D5648" w14:textId="77777777" w:rsidR="00255C70" w:rsidRPr="009C1768" w:rsidRDefault="00000000" w:rsidP="00255C70">
      <w:pPr>
        <w:pStyle w:val="Heading2"/>
      </w:pPr>
      <w:r>
        <w:t>C</w:t>
      </w:r>
      <w:r w:rsidRPr="009C1768">
        <w:t xml:space="preserve">ontractor </w:t>
      </w:r>
      <w:r>
        <w:t>TTM</w:t>
      </w:r>
      <w:r w:rsidRPr="009C1768">
        <w:t xml:space="preserve"> road compliance audit</w:t>
      </w:r>
    </w:p>
    <w:p w14:paraId="4093BBA2" w14:textId="77777777" w:rsidR="00255C70" w:rsidRPr="009C1768" w:rsidRDefault="00000000" w:rsidP="00255C70">
      <w:r w:rsidRPr="009C1768">
        <w:t xml:space="preserve">The Contractor is responsible for developing their own compliance auditing schedule, which is to be included in the submitted TMP. Consent to implement will not be provided if the supplied TMP does not contain a contractors auditing schedule. The ordering up of, and payment for, all </w:t>
      </w:r>
      <w:proofErr w:type="gramStart"/>
      <w:r w:rsidRPr="009C1768">
        <w:t>Contractor TTM road</w:t>
      </w:r>
      <w:proofErr w:type="gramEnd"/>
      <w:r w:rsidRPr="009C1768">
        <w:t xml:space="preserve"> compliance audits as per the TMP is the Contractor’s responsibility.</w:t>
      </w:r>
    </w:p>
    <w:p w14:paraId="7E920785" w14:textId="77777777" w:rsidR="00255C70" w:rsidRPr="009C1768" w:rsidRDefault="00000000" w:rsidP="00255C70">
      <w:pPr>
        <w:pStyle w:val="Heading2"/>
      </w:pPr>
      <w:r>
        <w:t>A</w:t>
      </w:r>
      <w:r w:rsidRPr="009C1768">
        <w:t xml:space="preserve">mendments to traffic management plans - </w:t>
      </w:r>
      <w:r>
        <w:t>H</w:t>
      </w:r>
      <w:r w:rsidRPr="009C1768">
        <w:t xml:space="preserve">old </w:t>
      </w:r>
      <w:r>
        <w:t>P</w:t>
      </w:r>
      <w:r w:rsidRPr="009C1768">
        <w:t>oint</w:t>
      </w:r>
    </w:p>
    <w:p w14:paraId="43377912" w14:textId="77777777" w:rsidR="00255C70" w:rsidRPr="009C1768" w:rsidRDefault="00000000" w:rsidP="00255C70">
      <w:r w:rsidRPr="009C1768">
        <w:t>This clause does not refer to amendments to TMPs and/or TGSs arising as consequence of audits.</w:t>
      </w:r>
    </w:p>
    <w:p w14:paraId="422C75D7" w14:textId="77777777" w:rsidR="00255C70" w:rsidRPr="009C1768" w:rsidRDefault="00000000" w:rsidP="00255C70">
      <w:r w:rsidRPr="009C1768">
        <w:t>Modify the Traffic Management Plan during the works to suit site conditions if required or requested by the nominated Superintendent’s Representative. Modify the Traffic Guidance Schemes during the works to suit site conditions if required or requested by the nominated Superintendent’s Representative. Modify the Risk Assessment to ensure it is relevant to the modified TMP.</w:t>
      </w:r>
    </w:p>
    <w:p w14:paraId="3EB18BD4" w14:textId="77777777" w:rsidR="00255C70" w:rsidRPr="009C1768" w:rsidRDefault="00000000" w:rsidP="00255C70">
      <w:r w:rsidRPr="009C1768">
        <w:t xml:space="preserve">Changes made to the TMP, TGSs, and Risk Assessment must be clearly marked in the amended documents with revision management as per </w:t>
      </w:r>
      <w:r w:rsidRPr="009C1768">
        <w:rPr>
          <w:b/>
        </w:rPr>
        <w:t>Document Control</w:t>
      </w:r>
      <w:r w:rsidRPr="009C1768">
        <w:t xml:space="preserve"> sub clause in TMP clause in this work section.</w:t>
      </w:r>
    </w:p>
    <w:p w14:paraId="3C4E0BDF" w14:textId="77777777" w:rsidR="00255C70" w:rsidRPr="009C1768" w:rsidRDefault="00000000" w:rsidP="00255C70">
      <w:r w:rsidRPr="009C1768">
        <w:t>In situations where immediate hazard mitigation is necessary the changes may be implemented and the Superintendent advised of the changes as soon as practicable thereafter.</w:t>
      </w:r>
    </w:p>
    <w:p w14:paraId="192A4B45" w14:textId="77777777" w:rsidR="00255C70" w:rsidRPr="009C1768" w:rsidRDefault="00000000" w:rsidP="00255C70">
      <w:r w:rsidRPr="009C1768">
        <w:rPr>
          <w:b/>
        </w:rPr>
        <w:t>Hold Point</w:t>
      </w:r>
      <w:r w:rsidRPr="009C1768">
        <w:t xml:space="preserve"> – Modified TMPs and TGSs must be audited for suitability by a Panel Period Audit Consultant, and consent to use granted, before implementation of the modified TMP and/or TGSs, if audits are required under the contract. If Traffic Management audits are not required under the contract the modified TMPs or TGSs must be appraised by the Superintendent, and consent to use granted, before implementation of the modified TMPs and/or TGSs.</w:t>
      </w:r>
    </w:p>
    <w:p w14:paraId="06966711" w14:textId="77777777" w:rsidR="00255C70" w:rsidRPr="009C1768" w:rsidRDefault="00000000" w:rsidP="00255C70">
      <w:r w:rsidRPr="009C1768">
        <w:rPr>
          <w:b/>
        </w:rPr>
        <w:t>Hold Point</w:t>
      </w:r>
      <w:r w:rsidRPr="009C1768">
        <w:t xml:space="preserve"> – Modified traffic management control measures must be audited for compliance by a Panel Period Audit Consultant, and consent to use granted, or appraised by the Superintendent, and consent to use granted, if Traffic Management audits are not required under the contract, before works resume.</w:t>
      </w:r>
    </w:p>
    <w:p w14:paraId="52FCB836" w14:textId="77777777" w:rsidR="00255C70" w:rsidRPr="009C1768" w:rsidRDefault="00000000" w:rsidP="00255C70">
      <w:r w:rsidRPr="009C1768">
        <w:t xml:space="preserve">Refer to the </w:t>
      </w:r>
      <w:r w:rsidRPr="009C1768">
        <w:rPr>
          <w:b/>
        </w:rPr>
        <w:t>Traffic Management Audit Requirements</w:t>
      </w:r>
      <w:r w:rsidRPr="009C1768">
        <w:t xml:space="preserve"> clause, and to the </w:t>
      </w:r>
      <w:r w:rsidRPr="009C1768">
        <w:rPr>
          <w:b/>
        </w:rPr>
        <w:t>Temporary Traffic Management Auditing Results</w:t>
      </w:r>
      <w:r w:rsidRPr="009C1768">
        <w:t xml:space="preserve"> clause, in this work section.</w:t>
      </w:r>
    </w:p>
    <w:p w14:paraId="4433E2EF" w14:textId="77777777" w:rsidR="00255C70" w:rsidRPr="009C1768" w:rsidRDefault="00000000" w:rsidP="00255C70">
      <w:r w:rsidRPr="009C1768">
        <w:t xml:space="preserve">Refer to the clause </w:t>
      </w:r>
      <w:r w:rsidRPr="009C1768">
        <w:rPr>
          <w:b/>
        </w:rPr>
        <w:t>Time Allowed for Assessment of Submitted Documents</w:t>
      </w:r>
      <w:r w:rsidRPr="009C1768">
        <w:t xml:space="preserve"> in MISCELLANEOUS PROVISIONS.</w:t>
      </w:r>
    </w:p>
    <w:p w14:paraId="1595B335" w14:textId="77777777" w:rsidR="00255C70" w:rsidRPr="009C1768" w:rsidRDefault="00000000" w:rsidP="00255C70">
      <w:pPr>
        <w:pStyle w:val="Heading2"/>
      </w:pPr>
      <w:r>
        <w:lastRenderedPageBreak/>
        <w:t>W</w:t>
      </w:r>
      <w:r w:rsidRPr="009C1768">
        <w:t xml:space="preserve">ork in rural areas - </w:t>
      </w:r>
      <w:r>
        <w:t>H</w:t>
      </w:r>
      <w:r w:rsidRPr="009C1768">
        <w:t xml:space="preserve">old </w:t>
      </w:r>
      <w:r>
        <w:t>P</w:t>
      </w:r>
      <w:r w:rsidRPr="009C1768">
        <w:t>oint</w:t>
      </w:r>
    </w:p>
    <w:p w14:paraId="2B08BD90" w14:textId="77777777" w:rsidR="00255C70" w:rsidRPr="009C1768" w:rsidRDefault="00000000" w:rsidP="00255C70">
      <w:r w:rsidRPr="009C1768">
        <w:rPr>
          <w:b/>
        </w:rPr>
        <w:t xml:space="preserve">Hold Point </w:t>
      </w:r>
      <w:r w:rsidRPr="009C1768">
        <w:t>- Undertake work during daylight hours only unless approval is given by the Superintendent. Approval will only be granted in exceptional circumstances.</w:t>
      </w:r>
    </w:p>
    <w:p w14:paraId="095D17D4" w14:textId="77777777" w:rsidR="00255C70" w:rsidRPr="009C1768" w:rsidRDefault="00000000" w:rsidP="00255C70">
      <w:pPr>
        <w:pStyle w:val="Heading2"/>
      </w:pPr>
      <w:r>
        <w:t>W</w:t>
      </w:r>
      <w:r w:rsidRPr="009C1768">
        <w:t>ork in urban/built-up areas</w:t>
      </w:r>
    </w:p>
    <w:p w14:paraId="5367E3AD" w14:textId="77777777" w:rsidR="00255C70" w:rsidRPr="009C1768" w:rsidRDefault="00000000" w:rsidP="00255C70">
      <w:pPr>
        <w:pStyle w:val="Heading3"/>
      </w:pPr>
      <w:r w:rsidRPr="009C1768">
        <w:t xml:space="preserve">Working </w:t>
      </w:r>
      <w:r>
        <w:t>t</w:t>
      </w:r>
      <w:r w:rsidRPr="009C1768">
        <w:t>imes – Hold Point</w:t>
      </w:r>
    </w:p>
    <w:p w14:paraId="53963E83" w14:textId="77777777" w:rsidR="00255C70" w:rsidRPr="009C1768" w:rsidRDefault="00000000" w:rsidP="00255C70">
      <w:r w:rsidRPr="009C1768">
        <w:t>Program work, provide and install temporary traffic management devices/controllers, equipment, materials etc. accordingly so that traffic flows are not impeded during the following hours, from Monday to Friday, excluding Territory wide Public Holidays:</w:t>
      </w:r>
    </w:p>
    <w:tbl>
      <w:tblPr>
        <w:tblStyle w:val="TableGrid"/>
        <w:tblW w:w="0" w:type="auto"/>
        <w:tblLayout w:type="fixed"/>
        <w:tblLook w:val="0620" w:firstRow="1" w:lastRow="0" w:firstColumn="0" w:lastColumn="0" w:noHBand="1" w:noVBand="1"/>
      </w:tblPr>
      <w:tblGrid>
        <w:gridCol w:w="2660"/>
        <w:gridCol w:w="2853"/>
      </w:tblGrid>
      <w:tr w:rsidR="009838DF" w14:paraId="15AC78DD" w14:textId="77777777" w:rsidTr="0079269F">
        <w:trPr>
          <w:cnfStyle w:val="100000000000" w:firstRow="1" w:lastRow="0" w:firstColumn="0" w:lastColumn="0" w:oddVBand="0" w:evenVBand="0" w:oddHBand="0" w:evenHBand="0" w:firstRowFirstColumn="0" w:firstRowLastColumn="0" w:lastRowFirstColumn="0" w:lastRowLastColumn="0"/>
          <w:trHeight w:val="465"/>
        </w:trPr>
        <w:tc>
          <w:tcPr>
            <w:tcW w:w="5513" w:type="dxa"/>
            <w:gridSpan w:val="2"/>
          </w:tcPr>
          <w:p w14:paraId="45E8F930" w14:textId="77777777" w:rsidR="00255C70" w:rsidRPr="0079269F" w:rsidRDefault="00000000" w:rsidP="00716291">
            <w:pPr>
              <w:keepNext/>
              <w:spacing w:after="0"/>
              <w:rPr>
                <w:b w:val="0"/>
                <w:bCs/>
              </w:rPr>
            </w:pPr>
            <w:r w:rsidRPr="0079269F">
              <w:rPr>
                <w:bCs/>
              </w:rPr>
              <w:t>Table - Restricted work hours in built up areas</w:t>
            </w:r>
          </w:p>
        </w:tc>
      </w:tr>
      <w:tr w:rsidR="009838DF" w14:paraId="4EC530EA" w14:textId="77777777" w:rsidTr="0079269F">
        <w:trPr>
          <w:trHeight w:val="500"/>
        </w:trPr>
        <w:tc>
          <w:tcPr>
            <w:tcW w:w="2660" w:type="dxa"/>
          </w:tcPr>
          <w:p w14:paraId="14A56245" w14:textId="77777777" w:rsidR="00255C70" w:rsidRPr="009C1768" w:rsidRDefault="00000000" w:rsidP="00716291">
            <w:pPr>
              <w:keepNext/>
              <w:spacing w:after="0"/>
              <w:rPr>
                <w:b/>
              </w:rPr>
            </w:pPr>
            <w:r w:rsidRPr="009C1768">
              <w:rPr>
                <w:b/>
              </w:rPr>
              <w:t>From</w:t>
            </w:r>
          </w:p>
        </w:tc>
        <w:tc>
          <w:tcPr>
            <w:tcW w:w="2853" w:type="dxa"/>
          </w:tcPr>
          <w:p w14:paraId="27B7BC72" w14:textId="77777777" w:rsidR="00255C70" w:rsidRPr="009C1768" w:rsidRDefault="00000000" w:rsidP="00716291">
            <w:pPr>
              <w:keepNext/>
              <w:spacing w:after="0"/>
              <w:rPr>
                <w:b/>
              </w:rPr>
            </w:pPr>
            <w:r w:rsidRPr="009C1768">
              <w:rPr>
                <w:b/>
              </w:rPr>
              <w:t>To</w:t>
            </w:r>
          </w:p>
        </w:tc>
      </w:tr>
      <w:tr w:rsidR="009838DF" w14:paraId="11C1EFF7" w14:textId="77777777" w:rsidTr="0079269F">
        <w:trPr>
          <w:trHeight w:val="500"/>
        </w:trPr>
        <w:tc>
          <w:tcPr>
            <w:tcW w:w="2660" w:type="dxa"/>
          </w:tcPr>
          <w:p w14:paraId="7DF25021" w14:textId="77777777" w:rsidR="00255C70" w:rsidRPr="009C1768" w:rsidRDefault="00000000" w:rsidP="00716291">
            <w:pPr>
              <w:keepNext/>
              <w:spacing w:after="0"/>
            </w:pPr>
            <w:r w:rsidRPr="009C1768">
              <w:t xml:space="preserve">0700 hours </w:t>
            </w:r>
          </w:p>
        </w:tc>
        <w:tc>
          <w:tcPr>
            <w:tcW w:w="2853" w:type="dxa"/>
          </w:tcPr>
          <w:p w14:paraId="53F8FAFF" w14:textId="77777777" w:rsidR="00255C70" w:rsidRPr="009C1768" w:rsidRDefault="00000000" w:rsidP="00716291">
            <w:pPr>
              <w:keepNext/>
              <w:spacing w:after="0"/>
            </w:pPr>
            <w:r w:rsidRPr="009C1768">
              <w:t>0900 hours.</w:t>
            </w:r>
          </w:p>
        </w:tc>
      </w:tr>
      <w:tr w:rsidR="009838DF" w14:paraId="5C1C5C7B" w14:textId="77777777" w:rsidTr="0079269F">
        <w:trPr>
          <w:trHeight w:val="500"/>
        </w:trPr>
        <w:tc>
          <w:tcPr>
            <w:tcW w:w="2660" w:type="dxa"/>
          </w:tcPr>
          <w:p w14:paraId="581F9CB6" w14:textId="77777777" w:rsidR="00255C70" w:rsidRPr="009C1768" w:rsidRDefault="00000000" w:rsidP="00716291">
            <w:pPr>
              <w:spacing w:after="0"/>
            </w:pPr>
            <w:r w:rsidRPr="009C1768">
              <w:t xml:space="preserve">1530 hours </w:t>
            </w:r>
          </w:p>
        </w:tc>
        <w:tc>
          <w:tcPr>
            <w:tcW w:w="2853" w:type="dxa"/>
          </w:tcPr>
          <w:p w14:paraId="4FCBE4FB" w14:textId="77777777" w:rsidR="00255C70" w:rsidRPr="009C1768" w:rsidRDefault="00000000" w:rsidP="00716291">
            <w:pPr>
              <w:spacing w:after="0"/>
            </w:pPr>
            <w:r w:rsidRPr="009C1768">
              <w:t>1730 hours.</w:t>
            </w:r>
          </w:p>
        </w:tc>
      </w:tr>
    </w:tbl>
    <w:p w14:paraId="4714B8B8" w14:textId="77777777" w:rsidR="00255C70" w:rsidRPr="009C1768" w:rsidRDefault="00255C70" w:rsidP="00255C70">
      <w:pPr>
        <w:spacing w:after="0"/>
      </w:pPr>
    </w:p>
    <w:p w14:paraId="00FF431D" w14:textId="77777777" w:rsidR="00255C70" w:rsidRPr="009C1768" w:rsidRDefault="00000000" w:rsidP="00255C70">
      <w:r w:rsidRPr="009C1768">
        <w:t>This table is only an example of peak traffic periods in urban areas.</w:t>
      </w:r>
    </w:p>
    <w:p w14:paraId="5BBE61F6" w14:textId="77777777" w:rsidR="00255C70" w:rsidRPr="009C1768" w:rsidRDefault="00000000" w:rsidP="00255C70">
      <w:r w:rsidRPr="009C1768">
        <w:t xml:space="preserve">Additional historical generic traffic data is available from the Department’s annual Traffic Report, which can be accessed via </w:t>
      </w:r>
      <w:hyperlink r:id="rId58" w:history="1">
        <w:r w:rsidR="00255C70" w:rsidRPr="009C1768">
          <w:rPr>
            <w:rStyle w:val="Hyperlink"/>
          </w:rPr>
          <w:t>https://dipl.nt.gov.au/industry/technical-standards-guidelines-and-specifications/traffic-data</w:t>
        </w:r>
      </w:hyperlink>
      <w:r w:rsidRPr="009C1768">
        <w:t xml:space="preserve"> . This data does not provide accurate up-to-date information on traffic volumes or traffic flows.</w:t>
      </w:r>
    </w:p>
    <w:p w14:paraId="31C0FD93" w14:textId="77777777" w:rsidR="00255C70" w:rsidRPr="009C1768" w:rsidRDefault="00000000" w:rsidP="00255C70">
      <w:r w:rsidRPr="009C1768">
        <w:rPr>
          <w:b/>
        </w:rPr>
        <w:t>Hold Point</w:t>
      </w:r>
      <w:r w:rsidRPr="009C1768">
        <w:t xml:space="preserve"> - Obtain Superintendent approval if proposing to work during the restricted work hours.</w:t>
      </w:r>
    </w:p>
    <w:p w14:paraId="53CCC239" w14:textId="77777777" w:rsidR="00255C70" w:rsidRPr="009C1768" w:rsidRDefault="00000000" w:rsidP="00255C70">
      <w:r w:rsidRPr="009C1768">
        <w:t>Remove or cover existing signs or devices as appropriate to stop confusion during these hours. Further restrictions may apply should the Department deem it appropriate to do so. Concessions to work within these hours may be approved by the Superintendent, should the need arise and the Superintendent deems it necessary.</w:t>
      </w:r>
    </w:p>
    <w:p w14:paraId="7143EC08" w14:textId="77777777" w:rsidR="00255C70" w:rsidRPr="009C1768" w:rsidRDefault="00000000" w:rsidP="00255C70">
      <w:pPr>
        <w:pStyle w:val="GuideNotes"/>
      </w:pPr>
      <w:r w:rsidRPr="009C1768">
        <w:t xml:space="preserve">[Modify the restricted working times to suit the site conditions. When determining restricted working hours consider traffic volumes in each direction, and any scheduled events or festivals that may affect the </w:t>
      </w:r>
      <w:proofErr w:type="gramStart"/>
      <w:r w:rsidRPr="009C1768">
        <w:t>works</w:t>
      </w:r>
      <w:proofErr w:type="gramEnd"/>
      <w:r w:rsidRPr="009C1768">
        <w:t xml:space="preserve">. Restricted working hours must be advised at </w:t>
      </w:r>
      <w:proofErr w:type="gramStart"/>
      <w:r w:rsidRPr="009C1768">
        <w:t>Pre-start</w:t>
      </w:r>
      <w:proofErr w:type="gramEnd"/>
      <w:r w:rsidRPr="009C1768">
        <w:t xml:space="preserve"> meeting if it cannot be advised at tender stage.]</w:t>
      </w:r>
    </w:p>
    <w:p w14:paraId="55C2DB40" w14:textId="77777777" w:rsidR="00255C70" w:rsidRPr="009C1768" w:rsidRDefault="00000000" w:rsidP="00255C70">
      <w:pPr>
        <w:pStyle w:val="GuideNotes"/>
      </w:pPr>
      <w:r w:rsidRPr="009C1768">
        <w:t>[Delete the clause if the work is not in an urban area unless high volumes of traffic are expected for an event. Include a cross-reference to the Restricted Working Hours clause in the Preliminaries if appropriate.]</w:t>
      </w:r>
    </w:p>
    <w:p w14:paraId="2F621944" w14:textId="77777777" w:rsidR="00255C70" w:rsidRPr="009C1768" w:rsidRDefault="00000000" w:rsidP="00255C70">
      <w:r w:rsidRPr="009C1768">
        <w:t xml:space="preserve">Do not operate construction vehicles used in conjunction with the proposed works, either SV plated or vehicles </w:t>
      </w:r>
      <w:proofErr w:type="gramStart"/>
      <w:r w:rsidRPr="009C1768">
        <w:t>in excess of</w:t>
      </w:r>
      <w:proofErr w:type="gramEnd"/>
      <w:r w:rsidRPr="009C1768">
        <w:t xml:space="preserve"> 19 metres on public roads during peak traffic times (see above, working times) or in any way impede peak traffic flow during these times. Vehicles </w:t>
      </w:r>
      <w:proofErr w:type="gramStart"/>
      <w:r w:rsidRPr="009C1768">
        <w:t>in excess of</w:t>
      </w:r>
      <w:proofErr w:type="gramEnd"/>
      <w:r w:rsidRPr="009C1768">
        <w:t xml:space="preserve"> 19 metres in length are only permitted to travel on roads designated for road trains unless an appropriate permit from the Motor Vehicle Registry has been obtained in advance of using such routes.</w:t>
      </w:r>
    </w:p>
    <w:p w14:paraId="61701892" w14:textId="77777777" w:rsidR="00255C70" w:rsidRPr="009C1768" w:rsidRDefault="00000000" w:rsidP="00255C70">
      <w:pPr>
        <w:pStyle w:val="Heading3"/>
      </w:pPr>
      <w:r w:rsidRPr="009C1768">
        <w:t xml:space="preserve">Traffic </w:t>
      </w:r>
      <w:r>
        <w:t>l</w:t>
      </w:r>
      <w:r w:rsidRPr="009C1768">
        <w:t>anes - Hold Point</w:t>
      </w:r>
    </w:p>
    <w:p w14:paraId="246B9532" w14:textId="77777777" w:rsidR="00255C70" w:rsidRPr="009C1768" w:rsidRDefault="00000000" w:rsidP="00255C70">
      <w:proofErr w:type="gramStart"/>
      <w:r w:rsidRPr="009C1768">
        <w:t>Maintain at least 2 lanes (one in each direction) open to traffic at all times</w:t>
      </w:r>
      <w:proofErr w:type="gramEnd"/>
      <w:r w:rsidRPr="009C1768">
        <w:t xml:space="preserve"> unless permitted otherwise on duplicated roads and maintain at least one lane open on two lane roads with appropriate traffic control in place accordingly. </w:t>
      </w:r>
    </w:p>
    <w:p w14:paraId="4E47782E" w14:textId="77777777" w:rsidR="00255C70" w:rsidRPr="009C1768" w:rsidRDefault="00000000" w:rsidP="00255C70">
      <w:r w:rsidRPr="009C1768">
        <w:rPr>
          <w:b/>
        </w:rPr>
        <w:t>Hold Point</w:t>
      </w:r>
      <w:r w:rsidRPr="009C1768">
        <w:t xml:space="preserve"> - Obtain the written permission of the Superintendent if it is necessary to fully close a road.</w:t>
      </w:r>
    </w:p>
    <w:p w14:paraId="26DA4E76" w14:textId="77777777" w:rsidR="00255C70" w:rsidRPr="009C1768" w:rsidRDefault="00000000" w:rsidP="00255C70">
      <w:r w:rsidRPr="009C1768">
        <w:t xml:space="preserve">Only permit single lane operation of </w:t>
      </w:r>
      <w:proofErr w:type="gramStart"/>
      <w:r w:rsidRPr="009C1768">
        <w:t>two way</w:t>
      </w:r>
      <w:proofErr w:type="gramEnd"/>
      <w:r w:rsidRPr="009C1768">
        <w:t xml:space="preserve"> traffic when traffic is directed by accredited WZTM controllers and signs or portable traffic signals etc. are employed, dependant on the site conditions and obtaining the appropriate approvals.</w:t>
      </w:r>
    </w:p>
    <w:p w14:paraId="2000BEDD" w14:textId="77777777" w:rsidR="00255C70" w:rsidRPr="009C1768" w:rsidRDefault="00000000" w:rsidP="00255C70">
      <w:r w:rsidRPr="009C1768">
        <w:t>Program works so that the closure of turning lanes is minimised.</w:t>
      </w:r>
    </w:p>
    <w:p w14:paraId="57A6EE63" w14:textId="77777777" w:rsidR="00255C70" w:rsidRPr="009C1768" w:rsidRDefault="00000000" w:rsidP="00255C70">
      <w:r w:rsidRPr="009C1768">
        <w:lastRenderedPageBreak/>
        <w:t>Obtain prior written approval from the relevant Local Government or Council if traffic is to be detoured onto their road network or the proposed works affect their network/assets accordingly.</w:t>
      </w:r>
    </w:p>
    <w:p w14:paraId="3A143E75" w14:textId="77777777" w:rsidR="00255C70" w:rsidRPr="009C1768" w:rsidRDefault="00000000" w:rsidP="00255C70">
      <w:r w:rsidRPr="009C1768">
        <w:rPr>
          <w:b/>
        </w:rPr>
        <w:t xml:space="preserve">Hold Point - </w:t>
      </w:r>
      <w:r w:rsidRPr="009C1768">
        <w:t>Provide a copy of all relevant approvals with the Traffic Management Plan.</w:t>
      </w:r>
    </w:p>
    <w:p w14:paraId="35ACD6F6" w14:textId="77777777" w:rsidR="00255C70" w:rsidRPr="009C1768" w:rsidRDefault="00000000" w:rsidP="00255C70">
      <w:pPr>
        <w:pStyle w:val="GuideNotes"/>
      </w:pPr>
      <w:r w:rsidRPr="009C1768">
        <w:t>[Discuss the method of traffic control with the Client and Council as necessary. If required, insert a method of traffic control.]</w:t>
      </w:r>
    </w:p>
    <w:p w14:paraId="42BF67A5" w14:textId="77777777" w:rsidR="00255C70" w:rsidRPr="009C1768" w:rsidRDefault="00000000" w:rsidP="00255C70">
      <w:pPr>
        <w:pStyle w:val="Heading3"/>
      </w:pPr>
      <w:r w:rsidRPr="009C1768">
        <w:t>Lane closures - Hold Point</w:t>
      </w:r>
    </w:p>
    <w:p w14:paraId="43F7FB55" w14:textId="77777777" w:rsidR="00255C70" w:rsidRPr="009C1768" w:rsidRDefault="00000000" w:rsidP="00255C70">
      <w:r w:rsidRPr="009C1768">
        <w:rPr>
          <w:b/>
        </w:rPr>
        <w:t xml:space="preserve">Hold point - </w:t>
      </w:r>
      <w:r w:rsidRPr="009C1768">
        <w:t>Do not use bullnose or V type tapers unless no other option is available. Obtain permission from the Superintendent to use bullnose or V type tapers before placing them on site.</w:t>
      </w:r>
    </w:p>
    <w:p w14:paraId="1B71D648" w14:textId="77777777" w:rsidR="00255C70" w:rsidRPr="009C1768" w:rsidRDefault="00000000" w:rsidP="00255C70">
      <w:pPr>
        <w:pStyle w:val="Heading2"/>
      </w:pPr>
      <w:r>
        <w:t>N</w:t>
      </w:r>
      <w:r w:rsidRPr="009C1768">
        <w:t xml:space="preserve">ight illumination – </w:t>
      </w:r>
      <w:r>
        <w:t>H</w:t>
      </w:r>
      <w:r w:rsidRPr="009C1768">
        <w:t xml:space="preserve">old </w:t>
      </w:r>
      <w:r>
        <w:t>P</w:t>
      </w:r>
      <w:r w:rsidRPr="009C1768">
        <w:t>oint</w:t>
      </w:r>
    </w:p>
    <w:p w14:paraId="793638EE" w14:textId="77777777" w:rsidR="00255C70" w:rsidRPr="009C1768" w:rsidRDefault="00000000" w:rsidP="00255C70">
      <w:r w:rsidRPr="009C1768">
        <w:rPr>
          <w:b/>
        </w:rPr>
        <w:t xml:space="preserve">Hold Point </w:t>
      </w:r>
      <w:r w:rsidRPr="009C1768">
        <w:t>– Sections of the roadway, including detours and side tracks, affected by temporary traffic management, must be illuminated at night to AS 1742.3 and AGTTM, if:</w:t>
      </w:r>
    </w:p>
    <w:p w14:paraId="30330C2E" w14:textId="77777777" w:rsidR="00255C70" w:rsidRPr="009C1768" w:rsidRDefault="00000000">
      <w:pPr>
        <w:numPr>
          <w:ilvl w:val="0"/>
          <w:numId w:val="47"/>
        </w:numPr>
      </w:pPr>
      <w:r w:rsidRPr="009C1768">
        <w:t>night works are in progress, and/or</w:t>
      </w:r>
    </w:p>
    <w:p w14:paraId="31671528" w14:textId="77777777" w:rsidR="00255C70" w:rsidRPr="009C1768" w:rsidRDefault="00000000">
      <w:pPr>
        <w:numPr>
          <w:ilvl w:val="0"/>
          <w:numId w:val="47"/>
        </w:numPr>
      </w:pPr>
      <w:r w:rsidRPr="009C1768">
        <w:t>if signage left on site overnight is not illuminated by the headlights of vehicles approaching the signs.</w:t>
      </w:r>
    </w:p>
    <w:p w14:paraId="5AA36E34" w14:textId="77777777" w:rsidR="00255C70" w:rsidRPr="009C1768" w:rsidRDefault="00000000" w:rsidP="00255C70">
      <w:r w:rsidRPr="009C1768">
        <w:t>Illumination to be 10 lux minimum at ground level.</w:t>
      </w:r>
    </w:p>
    <w:p w14:paraId="4AC7B674" w14:textId="77777777" w:rsidR="00255C70" w:rsidRPr="009C1768" w:rsidRDefault="00000000" w:rsidP="00255C70">
      <w:pPr>
        <w:pStyle w:val="Heading2"/>
      </w:pPr>
      <w:r>
        <w:t>W</w:t>
      </w:r>
      <w:r w:rsidRPr="009C1768">
        <w:t>arning devices</w:t>
      </w:r>
    </w:p>
    <w:p w14:paraId="6AAF59C1" w14:textId="77777777" w:rsidR="00255C70" w:rsidRPr="009C1768" w:rsidRDefault="00000000" w:rsidP="00255C70">
      <w:r w:rsidRPr="009C1768">
        <w:t>Precautions must be taken when placing warning signs, work signs, traffic management devices, or plant and equipment within the road reserve to ensure that these do not interfere with or restrict sight lines, particularly at intersections and ensure that the devices are not obscured by trees or other objects.</w:t>
      </w:r>
    </w:p>
    <w:p w14:paraId="6413243E" w14:textId="77777777" w:rsidR="00255C70" w:rsidRPr="009C1768" w:rsidRDefault="00000000" w:rsidP="00255C70">
      <w:r w:rsidRPr="009C1768">
        <w:t>Ensure that road work signs reflect the current conditions of the site. Remove or cover signs such as T1-5 (worker symbolic), temporary speed reductions and the like, when the signs are not in use or not applicable, such as when no workers are on site. Refer to AS 1742 and to the AGTTM for guidance on the appropriate use of these signs.</w:t>
      </w:r>
    </w:p>
    <w:p w14:paraId="4D624447" w14:textId="77777777" w:rsidR="00255C70" w:rsidRPr="009C1768" w:rsidRDefault="00000000" w:rsidP="00255C70">
      <w:pPr>
        <w:spacing w:after="0"/>
      </w:pPr>
      <w:r w:rsidRPr="009C1768">
        <w:t xml:space="preserve">Any failure to comply with this clause will render the Contractor liable to pay the costs incurred by the </w:t>
      </w:r>
      <w:proofErr w:type="gramStart"/>
      <w:r w:rsidRPr="009C1768">
        <w:t>Principal</w:t>
      </w:r>
      <w:proofErr w:type="gramEnd"/>
      <w:r w:rsidRPr="009C1768">
        <w:t xml:space="preserve"> to procure any alternate means to have the rectifications made.</w:t>
      </w:r>
    </w:p>
    <w:p w14:paraId="4DE224E5" w14:textId="77777777" w:rsidR="00255C70" w:rsidRPr="009C1768" w:rsidRDefault="00000000" w:rsidP="00255C70">
      <w:pPr>
        <w:pStyle w:val="Heading3"/>
      </w:pPr>
      <w:r w:rsidRPr="009C1768">
        <w:t>Works in progress signs</w:t>
      </w:r>
    </w:p>
    <w:p w14:paraId="77AE3B81" w14:textId="77777777" w:rsidR="00255C70" w:rsidRPr="009C1768" w:rsidRDefault="00000000" w:rsidP="00255C70">
      <w:pPr>
        <w:spacing w:after="0"/>
      </w:pPr>
      <w:r w:rsidRPr="009C1768">
        <w:t>For proposed works which are expected to be in progress for longer than 14 calendar days, display signs, sized 1200 x 900mm with 100mm high black Helvetica medium lettering on a white background displaying the following details:</w:t>
      </w:r>
    </w:p>
    <w:p w14:paraId="722DCDA7" w14:textId="77777777" w:rsidR="00255C70" w:rsidRPr="009C1768" w:rsidRDefault="00000000">
      <w:pPr>
        <w:numPr>
          <w:ilvl w:val="0"/>
          <w:numId w:val="40"/>
        </w:numPr>
        <w:spacing w:after="0"/>
      </w:pPr>
      <w:r w:rsidRPr="009C1768">
        <w:t>The Contractor's business name.</w:t>
      </w:r>
    </w:p>
    <w:p w14:paraId="6237815E" w14:textId="77777777" w:rsidR="00255C70" w:rsidRPr="009C1768" w:rsidRDefault="00000000">
      <w:pPr>
        <w:numPr>
          <w:ilvl w:val="0"/>
          <w:numId w:val="40"/>
        </w:numPr>
        <w:spacing w:after="0"/>
      </w:pPr>
      <w:r w:rsidRPr="009C1768">
        <w:t>The Contractor's business phone number.</w:t>
      </w:r>
    </w:p>
    <w:p w14:paraId="066ADD2D" w14:textId="77777777" w:rsidR="00255C70" w:rsidRPr="009C1768" w:rsidRDefault="00000000">
      <w:pPr>
        <w:numPr>
          <w:ilvl w:val="0"/>
          <w:numId w:val="40"/>
        </w:numPr>
        <w:ind w:left="714" w:hanging="357"/>
      </w:pPr>
      <w:r w:rsidRPr="009C1768">
        <w:t xml:space="preserve">The Contractor's </w:t>
      </w:r>
      <w:proofErr w:type="gramStart"/>
      <w:r w:rsidRPr="009C1768">
        <w:t>after hours</w:t>
      </w:r>
      <w:proofErr w:type="gramEnd"/>
      <w:r w:rsidRPr="009C1768">
        <w:t xml:space="preserve"> phone number.</w:t>
      </w:r>
    </w:p>
    <w:p w14:paraId="4CB3BBA6" w14:textId="77777777" w:rsidR="00255C70" w:rsidRPr="009C1768" w:rsidRDefault="00000000" w:rsidP="00255C70">
      <w:r w:rsidRPr="009C1768">
        <w:t>Display these signs prominently at the extremities of all works in progress and in addition to the work signs requirement. The signs remain the property of the Contractor.</w:t>
      </w:r>
    </w:p>
    <w:p w14:paraId="2632A0E7" w14:textId="77777777" w:rsidR="00255C70" w:rsidRPr="009C1768" w:rsidRDefault="00000000" w:rsidP="00255C70">
      <w:pPr>
        <w:pStyle w:val="GuideNotes"/>
      </w:pPr>
      <w:r w:rsidRPr="009C1768">
        <w:t>[Adjust the text as necessary, to suit the specific project.]</w:t>
      </w:r>
    </w:p>
    <w:p w14:paraId="7F539056" w14:textId="77777777" w:rsidR="00255C70" w:rsidRPr="009C1768" w:rsidRDefault="00000000" w:rsidP="00255C70">
      <w:pPr>
        <w:pStyle w:val="Heading3"/>
      </w:pPr>
      <w:r w:rsidRPr="009C1768">
        <w:t>Multi panel signs</w:t>
      </w:r>
    </w:p>
    <w:p w14:paraId="43D52BF4" w14:textId="77777777" w:rsidR="00255C70" w:rsidRPr="009C1768" w:rsidRDefault="00000000" w:rsidP="00255C70">
      <w:r w:rsidRPr="009C1768">
        <w:t xml:space="preserve">The use of multi panel sign configuration for "Traffic Controller Symbolic" &amp; "Prepare to Stop" being mounted on one multi sign frame </w:t>
      </w:r>
      <w:r>
        <w:t>must</w:t>
      </w:r>
      <w:r w:rsidRPr="009C1768">
        <w:t xml:space="preserve"> conform to AS 1742.3.</w:t>
      </w:r>
    </w:p>
    <w:p w14:paraId="6403FB17" w14:textId="77777777" w:rsidR="00255C70" w:rsidRPr="009C1768" w:rsidRDefault="00000000" w:rsidP="00255C70">
      <w:r w:rsidRPr="009C1768">
        <w:t xml:space="preserve">The use of the "Prepare to Stop" sign is mandatory in conjunction with the symbolic traffic controller sign where traffic is required to stop at the </w:t>
      </w:r>
      <w:proofErr w:type="gramStart"/>
      <w:r w:rsidRPr="009C1768">
        <w:t>controllers</w:t>
      </w:r>
      <w:proofErr w:type="gramEnd"/>
      <w:r w:rsidRPr="009C1768">
        <w:t xml:space="preserve"> position, therefore the Department approves making this the exception to the "No multi sign rule".</w:t>
      </w:r>
    </w:p>
    <w:p w14:paraId="07C49E31" w14:textId="77777777" w:rsidR="00255C70" w:rsidRPr="009C1768" w:rsidRDefault="00000000" w:rsidP="00255C70">
      <w:r w:rsidRPr="009C1768">
        <w:lastRenderedPageBreak/>
        <w:t xml:space="preserve">These signs must be on the one frame either side by side or one above the other. The individual signs are to be 900 mm x 600 mm minimum each when used stand </w:t>
      </w:r>
      <w:proofErr w:type="gramStart"/>
      <w:r w:rsidRPr="009C1768">
        <w:t>alone, but</w:t>
      </w:r>
      <w:proofErr w:type="gramEnd"/>
      <w:r w:rsidRPr="009C1768">
        <w:t xml:space="preserve"> may be reduced in size on a multi panel sign frame provided that the legend and / or symbol size are not reduced.</w:t>
      </w:r>
    </w:p>
    <w:p w14:paraId="1CF56271" w14:textId="77777777" w:rsidR="00255C70" w:rsidRPr="009C1768" w:rsidRDefault="00000000" w:rsidP="00255C70">
      <w:r w:rsidRPr="009C1768">
        <w:t>The Department will allow a multi panel sign frame for this use only in accordance with the directions herein and those contained within AS 1742.3 and AGTTM.</w:t>
      </w:r>
    </w:p>
    <w:p w14:paraId="0CCE5C13" w14:textId="77777777" w:rsidR="00255C70" w:rsidRPr="009C1768" w:rsidRDefault="00000000" w:rsidP="00255C70">
      <w:pPr>
        <w:pStyle w:val="Heading3"/>
      </w:pPr>
      <w:r w:rsidRPr="009C1768">
        <w:t>Multi message signs</w:t>
      </w:r>
    </w:p>
    <w:p w14:paraId="63AF0244" w14:textId="77777777" w:rsidR="00255C70" w:rsidRPr="009C1768" w:rsidRDefault="00000000" w:rsidP="00255C70">
      <w:r w:rsidRPr="009C1768">
        <w:t xml:space="preserve">The use of </w:t>
      </w:r>
      <w:proofErr w:type="gramStart"/>
      <w:r w:rsidRPr="009C1768">
        <w:t>Multi-Message</w:t>
      </w:r>
      <w:proofErr w:type="gramEnd"/>
      <w:r w:rsidRPr="009C1768">
        <w:t xml:space="preserve"> signs is restricted. Refer to </w:t>
      </w:r>
      <w:hyperlink r:id="rId59" w:history="1">
        <w:r w:rsidR="00255C70" w:rsidRPr="009C1768">
          <w:rPr>
            <w:rStyle w:val="Hyperlink"/>
          </w:rPr>
          <w:t>http://nt.gov.au/traffic-management</w:t>
        </w:r>
      </w:hyperlink>
      <w:r w:rsidRPr="009C1768">
        <w:t xml:space="preserve"> for further information on the allowable uses. </w:t>
      </w:r>
    </w:p>
    <w:p w14:paraId="4BF6E1D7" w14:textId="77777777" w:rsidR="00255C70" w:rsidRPr="009C1768" w:rsidRDefault="00000000" w:rsidP="00255C70">
      <w:pPr>
        <w:pStyle w:val="Heading3"/>
      </w:pPr>
      <w:r w:rsidRPr="009C1768">
        <w:t>Truck Mounted Attenuators (TMA)</w:t>
      </w:r>
    </w:p>
    <w:p w14:paraId="5942C79A" w14:textId="77777777" w:rsidR="00255C70" w:rsidRPr="009C1768" w:rsidRDefault="00000000" w:rsidP="00255C70">
      <w:r w:rsidRPr="009C1768">
        <w:t>Use of truck mounted attenuators is encouraged but is not mandatory. The use of TMA must be in accordance with the AGTTM part 3 section 5.8.1.</w:t>
      </w:r>
    </w:p>
    <w:p w14:paraId="71F03842" w14:textId="77777777" w:rsidR="00255C70" w:rsidRPr="009C1768" w:rsidRDefault="00000000" w:rsidP="00255C70">
      <w:r w:rsidRPr="009C1768">
        <w:t>TMAs must be MASH approved. Refer to AS/NZS 3845.2 Road Safety Barrier Systems and Devices for further information on test requirements.</w:t>
      </w:r>
    </w:p>
    <w:p w14:paraId="27AB2999" w14:textId="77777777" w:rsidR="00255C70" w:rsidRPr="009C1768" w:rsidRDefault="00000000" w:rsidP="00255C70">
      <w:pPr>
        <w:pStyle w:val="Heading2"/>
      </w:pPr>
      <w:r w:rsidRPr="009C1768">
        <w:t>NT specific directions for road work signs</w:t>
      </w:r>
    </w:p>
    <w:p w14:paraId="6C67A287" w14:textId="77777777" w:rsidR="00255C70" w:rsidRPr="009C1768" w:rsidRDefault="00000000" w:rsidP="00255C70">
      <w:pPr>
        <w:pStyle w:val="Heading3"/>
      </w:pPr>
      <w:r w:rsidRPr="009C1768">
        <w:t>Sign erection</w:t>
      </w:r>
    </w:p>
    <w:p w14:paraId="5ED30DFA" w14:textId="77777777" w:rsidR="00255C70" w:rsidRPr="009C1768" w:rsidRDefault="00000000" w:rsidP="00255C70">
      <w:r w:rsidRPr="009C1768">
        <w:t xml:space="preserve">Refer to the </w:t>
      </w:r>
      <w:r w:rsidRPr="009C1768">
        <w:rPr>
          <w:b/>
        </w:rPr>
        <w:t>Definitions</w:t>
      </w:r>
      <w:r w:rsidRPr="009C1768">
        <w:t xml:space="preserve"> clause in this worksection.</w:t>
      </w:r>
    </w:p>
    <w:tbl>
      <w:tblPr>
        <w:tblStyle w:val="TableGrid"/>
        <w:tblW w:w="5000" w:type="pct"/>
        <w:tblLook w:val="0620" w:firstRow="1" w:lastRow="0" w:firstColumn="0" w:lastColumn="0" w:noHBand="1" w:noVBand="1"/>
      </w:tblPr>
      <w:tblGrid>
        <w:gridCol w:w="2742"/>
        <w:gridCol w:w="7566"/>
      </w:tblGrid>
      <w:tr w:rsidR="009838DF" w14:paraId="6C985EAF" w14:textId="77777777" w:rsidTr="0079269F">
        <w:trPr>
          <w:cnfStyle w:val="100000000000" w:firstRow="1" w:lastRow="0" w:firstColumn="0" w:lastColumn="0" w:oddVBand="0" w:evenVBand="0" w:oddHBand="0" w:evenHBand="0" w:firstRowFirstColumn="0" w:firstRowLastColumn="0" w:lastRowFirstColumn="0" w:lastRowLastColumn="0"/>
          <w:trHeight w:val="550"/>
        </w:trPr>
        <w:tc>
          <w:tcPr>
            <w:tcW w:w="5000" w:type="pct"/>
            <w:gridSpan w:val="2"/>
          </w:tcPr>
          <w:p w14:paraId="61CC1040" w14:textId="77777777" w:rsidR="00255C70" w:rsidRPr="0079269F" w:rsidRDefault="00000000" w:rsidP="00716291">
            <w:pPr>
              <w:keepNext/>
              <w:spacing w:after="0"/>
              <w:rPr>
                <w:b w:val="0"/>
                <w:bCs/>
              </w:rPr>
            </w:pPr>
            <w:r w:rsidRPr="0079269F">
              <w:rPr>
                <w:bCs/>
              </w:rPr>
              <w:t>Table - Sign erection requirements</w:t>
            </w:r>
          </w:p>
        </w:tc>
      </w:tr>
      <w:tr w:rsidR="009838DF" w14:paraId="38B81903" w14:textId="77777777" w:rsidTr="0079269F">
        <w:tc>
          <w:tcPr>
            <w:tcW w:w="1330" w:type="pct"/>
          </w:tcPr>
          <w:p w14:paraId="2C754DF2" w14:textId="77777777" w:rsidR="00255C70" w:rsidRPr="009C1768" w:rsidRDefault="00000000" w:rsidP="00716291">
            <w:pPr>
              <w:keepNext/>
              <w:spacing w:after="0"/>
              <w:rPr>
                <w:b/>
              </w:rPr>
            </w:pPr>
            <w:r w:rsidRPr="009C1768">
              <w:rPr>
                <w:b/>
              </w:rPr>
              <w:t>Long term rural areas:</w:t>
            </w:r>
          </w:p>
        </w:tc>
        <w:tc>
          <w:tcPr>
            <w:tcW w:w="3670" w:type="pct"/>
          </w:tcPr>
          <w:p w14:paraId="2B3C05D2" w14:textId="77777777" w:rsidR="00255C70" w:rsidRPr="009C1768" w:rsidRDefault="00000000" w:rsidP="00716291">
            <w:pPr>
              <w:keepNext/>
              <w:spacing w:after="0"/>
            </w:pPr>
            <w:r w:rsidRPr="009C1768">
              <w:t>Place all signs a minimum 1m lateral clearance from the travelled path and a minimum of 1.5m from the lower edge of the sign to the ground.</w:t>
            </w:r>
          </w:p>
        </w:tc>
      </w:tr>
      <w:tr w:rsidR="009838DF" w14:paraId="102C67E0" w14:textId="77777777" w:rsidTr="0079269F">
        <w:tc>
          <w:tcPr>
            <w:tcW w:w="1330" w:type="pct"/>
          </w:tcPr>
          <w:p w14:paraId="09A46C1F" w14:textId="77777777" w:rsidR="00255C70" w:rsidRPr="009C1768" w:rsidRDefault="00000000" w:rsidP="00716291">
            <w:pPr>
              <w:keepNext/>
              <w:spacing w:after="0"/>
              <w:rPr>
                <w:b/>
              </w:rPr>
            </w:pPr>
            <w:r w:rsidRPr="009C1768">
              <w:rPr>
                <w:b/>
              </w:rPr>
              <w:t>Long term urban areas:</w:t>
            </w:r>
          </w:p>
        </w:tc>
        <w:tc>
          <w:tcPr>
            <w:tcW w:w="3670" w:type="pct"/>
          </w:tcPr>
          <w:p w14:paraId="03D4A78C" w14:textId="77777777" w:rsidR="00255C70" w:rsidRPr="009C1768" w:rsidRDefault="00000000" w:rsidP="00716291">
            <w:pPr>
              <w:keepNext/>
              <w:spacing w:after="0"/>
            </w:pPr>
            <w:r w:rsidRPr="009C1768">
              <w:t xml:space="preserve">Place all signs a minimum of 2.2m from the lower edge of the sign to the ground in locations where they could be obscured by parked vehicles, vegetation or trees or may interfere with pedestrian routes. On traffic islands or </w:t>
            </w:r>
            <w:proofErr w:type="gramStart"/>
            <w:r w:rsidRPr="009C1768">
              <w:t>medians</w:t>
            </w:r>
            <w:proofErr w:type="gramEnd"/>
            <w:r w:rsidRPr="009C1768">
              <w:t xml:space="preserve"> the heights for signs </w:t>
            </w:r>
            <w:r>
              <w:t>must</w:t>
            </w:r>
            <w:r w:rsidRPr="009C1768">
              <w:t xml:space="preserve"> conform to the “short term all areas” where it is deemed appropriate and only if they are not obscured by parked vehicles and if they do not interfere with pedestrian routes.</w:t>
            </w:r>
          </w:p>
        </w:tc>
      </w:tr>
      <w:tr w:rsidR="009838DF" w14:paraId="768CF19D" w14:textId="77777777" w:rsidTr="0079269F">
        <w:tc>
          <w:tcPr>
            <w:tcW w:w="1330" w:type="pct"/>
          </w:tcPr>
          <w:p w14:paraId="1299B0D4" w14:textId="77777777" w:rsidR="00255C70" w:rsidRPr="009C1768" w:rsidRDefault="00000000" w:rsidP="00716291">
            <w:pPr>
              <w:spacing w:after="0"/>
              <w:rPr>
                <w:b/>
              </w:rPr>
            </w:pPr>
            <w:r w:rsidRPr="009C1768">
              <w:rPr>
                <w:b/>
              </w:rPr>
              <w:t>Short term all areas:</w:t>
            </w:r>
          </w:p>
        </w:tc>
        <w:tc>
          <w:tcPr>
            <w:tcW w:w="3670" w:type="pct"/>
          </w:tcPr>
          <w:p w14:paraId="2D216E30" w14:textId="77777777" w:rsidR="00255C70" w:rsidRPr="009C1768" w:rsidRDefault="00000000" w:rsidP="00716291">
            <w:pPr>
              <w:spacing w:after="0"/>
            </w:pPr>
            <w:r w:rsidRPr="009C1768">
              <w:t xml:space="preserve">Display all signs prominently and place a minimum of 200mm from the lower edge of the sign to the ground, except regulatory signs such as speed, no parking signs etc., which </w:t>
            </w:r>
            <w:r>
              <w:t>must</w:t>
            </w:r>
            <w:r w:rsidRPr="009C1768">
              <w:t xml:space="preserve"> be mounted a minimum of 1.5m from the lower edge of the sign to the ground. Place all signs a minimum of 2.2m from the lower edge of the sign to the ground where they could be obscured by parked vehicles, vegetation or trees or may interfere with pedestrian routes.</w:t>
            </w:r>
          </w:p>
        </w:tc>
      </w:tr>
    </w:tbl>
    <w:p w14:paraId="181E0D7F" w14:textId="77777777" w:rsidR="00255C70" w:rsidRPr="009C1768" w:rsidRDefault="00255C70" w:rsidP="00255C70"/>
    <w:p w14:paraId="53F8858C" w14:textId="77777777" w:rsidR="00255C70" w:rsidRPr="009C1768" w:rsidRDefault="00000000" w:rsidP="00255C70">
      <w:r w:rsidRPr="009C1768">
        <w:t xml:space="preserve">Mount signs on Oz Spike posts or </w:t>
      </w:r>
      <w:proofErr w:type="gramStart"/>
      <w:r w:rsidRPr="009C1768">
        <w:t>similar, or</w:t>
      </w:r>
      <w:proofErr w:type="gramEnd"/>
      <w:r w:rsidRPr="009C1768">
        <w:t xml:space="preserve"> set in concrete in accordance with the requirement for permanent speed sign installations. Ensure signs remain secure, stable, and frangible. If an Oz Spike does not have a sign in it, and no sign is required to be mounted in it, that Oz Spike is to be removed from site.</w:t>
      </w:r>
    </w:p>
    <w:p w14:paraId="00281F7C" w14:textId="77777777" w:rsidR="00255C70" w:rsidRPr="009C1768" w:rsidRDefault="00000000" w:rsidP="00255C70">
      <w:r w:rsidRPr="009C1768">
        <w:t>Ensure that signs are clean, free of damage and comprise of a minimum of Class 1 retroreflective material in accordance with AS 1906.1.</w:t>
      </w:r>
    </w:p>
    <w:p w14:paraId="1E4C8070" w14:textId="77777777" w:rsidR="00255C70" w:rsidRPr="009C1768" w:rsidRDefault="00000000" w:rsidP="00255C70">
      <w:r w:rsidRPr="009C1768">
        <w:t>Duplicate all temporary work signs (place on both sides of roads within the work site) on all multilane work sites, irrespective of the duration of the works, unless there is insufficient room available to do so, such as the median width not being sufficient to accommodate the signs. Where necessary, seek direction from the Superintendent where this condition cannot be complied with.</w:t>
      </w:r>
    </w:p>
    <w:p w14:paraId="77E7F87D" w14:textId="77777777" w:rsidR="00255C70" w:rsidRPr="009C1768" w:rsidRDefault="00000000" w:rsidP="00255C70">
      <w:pPr>
        <w:pStyle w:val="Heading3"/>
      </w:pPr>
      <w:proofErr w:type="gramStart"/>
      <w:r w:rsidRPr="009C1768">
        <w:lastRenderedPageBreak/>
        <w:t>Advance warning</w:t>
      </w:r>
      <w:proofErr w:type="gramEnd"/>
      <w:r w:rsidRPr="009C1768">
        <w:t xml:space="preserve"> signs</w:t>
      </w:r>
    </w:p>
    <w:p w14:paraId="1934DDA8" w14:textId="77777777" w:rsidR="00255C70" w:rsidRPr="009C1768" w:rsidRDefault="00000000" w:rsidP="00255C70">
      <w:r w:rsidRPr="009C1768">
        <w:t>Use T1-1 (road work ahead) signs and T2-16/17 (end road work) signs at all long term works sites and at all rural works sites.</w:t>
      </w:r>
    </w:p>
    <w:p w14:paraId="1C282E74" w14:textId="77777777" w:rsidR="00255C70" w:rsidRPr="009C1768" w:rsidRDefault="00000000" w:rsidP="00255C70">
      <w:r w:rsidRPr="009C1768">
        <w:t>In urban areas T1-1 (road work ahead) signs and T2-16/17 (end road work) signs at short term work sites are not mandatory, however, they may be used if deemed appropriate.</w:t>
      </w:r>
    </w:p>
    <w:p w14:paraId="4C8AE95D" w14:textId="77777777" w:rsidR="00255C70" w:rsidRPr="009C1768" w:rsidRDefault="00000000" w:rsidP="00255C70">
      <w:pPr>
        <w:pStyle w:val="Heading3"/>
      </w:pPr>
      <w:r w:rsidRPr="009C1768">
        <w:t xml:space="preserve">Star pickets </w:t>
      </w:r>
      <w:r>
        <w:t xml:space="preserve">and </w:t>
      </w:r>
      <w:r w:rsidRPr="009C1768">
        <w:t>fence droppers</w:t>
      </w:r>
    </w:p>
    <w:p w14:paraId="08276ABB" w14:textId="77777777" w:rsidR="00255C70" w:rsidRPr="009C1768" w:rsidRDefault="00000000" w:rsidP="00255C70">
      <w:r w:rsidRPr="009C1768">
        <w:t xml:space="preserve">Do not use star pickets for support of road work signs, bunting, flagging, fencing, etc within 9 metres of the trafficked path. </w:t>
      </w:r>
    </w:p>
    <w:p w14:paraId="6B364885" w14:textId="77777777" w:rsidR="00255C70" w:rsidRPr="009C1768" w:rsidRDefault="00000000" w:rsidP="00255C70">
      <w:r w:rsidRPr="009C1768">
        <w:t>Do not use star pickets or any other non-frangible items such as steel drums, for delineation or any other purposes within 9 metres of the edge of the trafficked lanes. Bollards, cones and flagging are appropriate alternatives.</w:t>
      </w:r>
    </w:p>
    <w:p w14:paraId="1C890630" w14:textId="77777777" w:rsidR="00255C70" w:rsidRPr="009C1768" w:rsidRDefault="00000000" w:rsidP="00255C70">
      <w:r w:rsidRPr="009C1768">
        <w:t>Fence droppers may be used as sign supports or legs and bunting or flagging supports on the condition that that the droppers are securely embedded into the ground and the sign, bunting or flagging is sufficiently secured to the droppers. Maintain a prudent use of end caps to ensure the minimisation of any hazards to workers and the public and the specified sign heights can be achieved.</w:t>
      </w:r>
    </w:p>
    <w:p w14:paraId="4FBF1A41" w14:textId="77777777" w:rsidR="00255C70" w:rsidRPr="009C1768" w:rsidRDefault="00000000" w:rsidP="00255C70">
      <w:r w:rsidRPr="009C1768">
        <w:t>Star pickets may be used for fencing support within the work site, provided appropriate action is taken to reduce any associated hazard for workers within the site and they are not within 9 metres of the travelled path of motorists.</w:t>
      </w:r>
    </w:p>
    <w:p w14:paraId="715F2001" w14:textId="77777777" w:rsidR="00255C70" w:rsidRPr="009C1768" w:rsidRDefault="00000000" w:rsidP="00255C70">
      <w:pPr>
        <w:pStyle w:val="Heading3"/>
      </w:pPr>
      <w:r w:rsidRPr="009C1768">
        <w:t>Non-standard signs - Hold Point</w:t>
      </w:r>
    </w:p>
    <w:p w14:paraId="695BB1E2" w14:textId="77777777" w:rsidR="00255C70" w:rsidRPr="009C1768" w:rsidRDefault="00000000" w:rsidP="00255C70">
      <w:r w:rsidRPr="009C1768">
        <w:rPr>
          <w:b/>
        </w:rPr>
        <w:t>Hold Point</w:t>
      </w:r>
      <w:r w:rsidRPr="009C1768">
        <w:t xml:space="preserve"> - Obtain specific approval from the Superintendent before using signs not included in AS 1742.3.</w:t>
      </w:r>
    </w:p>
    <w:p w14:paraId="7DC41E1D" w14:textId="77777777" w:rsidR="00255C70" w:rsidRPr="009C1768" w:rsidRDefault="00000000" w:rsidP="00255C70">
      <w:pPr>
        <w:pStyle w:val="Heading3"/>
      </w:pPr>
      <w:r w:rsidRPr="009C1768">
        <w:t>Portable Variable Message Signs (VMS) - Hold Point</w:t>
      </w:r>
    </w:p>
    <w:p w14:paraId="67C437C4" w14:textId="77777777" w:rsidR="00255C70" w:rsidRPr="009C1768" w:rsidRDefault="00000000" w:rsidP="00255C70">
      <w:pPr>
        <w:pStyle w:val="GuideNotes"/>
      </w:pPr>
      <w:r w:rsidRPr="009C1768">
        <w:t>[Include this clause where major disruptions or changes to the traffic path are likely to occur.]</w:t>
      </w:r>
    </w:p>
    <w:p w14:paraId="6D9C5682" w14:textId="77777777" w:rsidR="00255C70" w:rsidRPr="009C1768" w:rsidRDefault="00000000" w:rsidP="00255C70">
      <w:pPr>
        <w:pStyle w:val="GuideNotes"/>
      </w:pPr>
      <w:r w:rsidRPr="009C1768">
        <w:t xml:space="preserve">[Consider requirement such as; will the VMS only be required prior to commencement, and/or prior to opening to traffic (changed traffic conditions), or for the duration of the works. Also consider mobilization if outside of urban environment. Make </w:t>
      </w:r>
      <w:proofErr w:type="gramStart"/>
      <w:r w:rsidRPr="009C1768">
        <w:t>requirements project</w:t>
      </w:r>
      <w:proofErr w:type="gramEnd"/>
      <w:r w:rsidRPr="009C1768">
        <w:t xml:space="preserve"> specific and explicit. Add text to clearly detail requirements. Make explicit that DIPL can accommodate individual Contractor’s preferred methodology provided safety is not compromised.]</w:t>
      </w:r>
    </w:p>
    <w:p w14:paraId="21AFA02E" w14:textId="77777777" w:rsidR="00255C70" w:rsidRPr="009C1768" w:rsidRDefault="00000000" w:rsidP="00255C70">
      <w:r w:rsidRPr="009C1768">
        <w:t>Provide electronic VMSs which comply with AS 1742.3 and AGTTM and with AS 4852.2 where major disruptions or delays to traffic or changes to the travelled path are likely to occur.</w:t>
      </w:r>
    </w:p>
    <w:p w14:paraId="69A0CE5D" w14:textId="77777777" w:rsidR="00255C70" w:rsidRPr="009C1768" w:rsidRDefault="00000000" w:rsidP="00255C70">
      <w:r w:rsidRPr="009C1768">
        <w:t>Provide the VMSs a minimum of 5 working days before any changes occur, or as directed by the Superintendent.</w:t>
      </w:r>
    </w:p>
    <w:p w14:paraId="5919B4D4" w14:textId="77777777" w:rsidR="00255C70" w:rsidRPr="009C1768" w:rsidRDefault="00000000" w:rsidP="00255C70">
      <w:pPr>
        <w:spacing w:after="0"/>
      </w:pPr>
      <w:r w:rsidRPr="009C1768">
        <w:t>Provide the VMSs:</w:t>
      </w:r>
    </w:p>
    <w:p w14:paraId="4A3B0A33" w14:textId="77777777" w:rsidR="00255C70" w:rsidRPr="009C1768" w:rsidRDefault="00000000">
      <w:pPr>
        <w:numPr>
          <w:ilvl w:val="0"/>
          <w:numId w:val="40"/>
        </w:numPr>
        <w:spacing w:after="0"/>
      </w:pPr>
      <w:r w:rsidRPr="009C1768">
        <w:t>at all approaches to intersections affected by, or likely to be affected by, the works,</w:t>
      </w:r>
    </w:p>
    <w:p w14:paraId="5603108E" w14:textId="77777777" w:rsidR="00255C70" w:rsidRPr="009C1768" w:rsidRDefault="00000000">
      <w:pPr>
        <w:numPr>
          <w:ilvl w:val="0"/>
          <w:numId w:val="40"/>
        </w:numPr>
        <w:spacing w:after="0"/>
      </w:pPr>
      <w:r w:rsidRPr="009C1768">
        <w:t>at approaches to detours associated with the works, and</w:t>
      </w:r>
    </w:p>
    <w:p w14:paraId="4E9F031C" w14:textId="77777777" w:rsidR="00255C70" w:rsidRPr="009C1768" w:rsidRDefault="00000000">
      <w:pPr>
        <w:numPr>
          <w:ilvl w:val="0"/>
          <w:numId w:val="40"/>
        </w:numPr>
      </w:pPr>
      <w:r w:rsidRPr="009C1768">
        <w:t>at approaches to major alterations to the existing travelled path.</w:t>
      </w:r>
    </w:p>
    <w:p w14:paraId="454715C0" w14:textId="77777777" w:rsidR="00255C70" w:rsidRPr="009C1768" w:rsidRDefault="00000000" w:rsidP="00255C70">
      <w:r w:rsidRPr="009C1768">
        <w:t>Use electronic variable message signs capable of displaying a minimum text size as specified in AS 1742.3, AGTTM and/or in AS 4852.2 and capable of displaying at least 3 lines, and capable of displaying at least 8 characters per line, and capable of displaying a maximum of 10 characters per line.</w:t>
      </w:r>
    </w:p>
    <w:p w14:paraId="531A32A7" w14:textId="77777777" w:rsidR="00255C70" w:rsidRPr="009C1768" w:rsidRDefault="00000000" w:rsidP="00255C70">
      <w:r w:rsidRPr="009C1768">
        <w:t xml:space="preserve">Colours for text, symbols, and backgrounds must conform to </w:t>
      </w:r>
      <w:r w:rsidRPr="009C1768">
        <w:rPr>
          <w:b/>
        </w:rPr>
        <w:t>Table - Permitted VMS Colours</w:t>
      </w:r>
      <w:r w:rsidRPr="009C1768">
        <w:t>.</w:t>
      </w:r>
    </w:p>
    <w:tbl>
      <w:tblPr>
        <w:tblStyle w:val="TableGrid"/>
        <w:tblW w:w="5000" w:type="pct"/>
        <w:tblLook w:val="0620" w:firstRow="1" w:lastRow="0" w:firstColumn="0" w:lastColumn="0" w:noHBand="1" w:noVBand="1"/>
      </w:tblPr>
      <w:tblGrid>
        <w:gridCol w:w="4625"/>
        <w:gridCol w:w="5683"/>
      </w:tblGrid>
      <w:tr w:rsidR="009838DF" w14:paraId="7BA0CEC4" w14:textId="77777777" w:rsidTr="0079269F">
        <w:trPr>
          <w:cnfStyle w:val="100000000000" w:firstRow="1" w:lastRow="0" w:firstColumn="0" w:lastColumn="0" w:oddVBand="0" w:evenVBand="0" w:oddHBand="0" w:evenHBand="0" w:firstRowFirstColumn="0" w:firstRowLastColumn="0" w:lastRowFirstColumn="0" w:lastRowLastColumn="0"/>
          <w:trHeight w:val="436"/>
        </w:trPr>
        <w:tc>
          <w:tcPr>
            <w:tcW w:w="0" w:type="auto"/>
            <w:gridSpan w:val="2"/>
          </w:tcPr>
          <w:p w14:paraId="2F160A95" w14:textId="77777777" w:rsidR="00255C70" w:rsidRPr="0079269F" w:rsidRDefault="00000000" w:rsidP="00716291">
            <w:pPr>
              <w:keepNext/>
              <w:spacing w:after="0"/>
              <w:rPr>
                <w:b w:val="0"/>
                <w:bCs/>
              </w:rPr>
            </w:pPr>
            <w:r w:rsidRPr="0079269F">
              <w:rPr>
                <w:bCs/>
              </w:rPr>
              <w:lastRenderedPageBreak/>
              <w:t>Table - Permitted VMS colours</w:t>
            </w:r>
          </w:p>
        </w:tc>
      </w:tr>
      <w:tr w:rsidR="009838DF" w14:paraId="3773C7F1" w14:textId="77777777" w:rsidTr="0079269F">
        <w:trPr>
          <w:trHeight w:val="436"/>
        </w:trPr>
        <w:tc>
          <w:tcPr>
            <w:tcW w:w="4077" w:type="dxa"/>
          </w:tcPr>
          <w:p w14:paraId="632930D5" w14:textId="77777777" w:rsidR="00255C70" w:rsidRPr="009C1768" w:rsidRDefault="00000000" w:rsidP="00716291">
            <w:pPr>
              <w:keepNext/>
              <w:spacing w:after="0"/>
              <w:rPr>
                <w:b/>
              </w:rPr>
            </w:pPr>
            <w:r w:rsidRPr="009C1768">
              <w:rPr>
                <w:b/>
              </w:rPr>
              <w:t>Application</w:t>
            </w:r>
          </w:p>
        </w:tc>
        <w:tc>
          <w:tcPr>
            <w:tcW w:w="5010" w:type="dxa"/>
          </w:tcPr>
          <w:p w14:paraId="3E43507E" w14:textId="77777777" w:rsidR="00255C70" w:rsidRPr="009C1768" w:rsidRDefault="00000000" w:rsidP="00716291">
            <w:pPr>
              <w:keepNext/>
              <w:spacing w:after="0"/>
              <w:rPr>
                <w:b/>
              </w:rPr>
            </w:pPr>
            <w:r w:rsidRPr="009C1768">
              <w:rPr>
                <w:b/>
              </w:rPr>
              <w:t>Permitted colours</w:t>
            </w:r>
          </w:p>
        </w:tc>
      </w:tr>
      <w:tr w:rsidR="009838DF" w14:paraId="6F4E83BA" w14:textId="77777777" w:rsidTr="0079269F">
        <w:trPr>
          <w:trHeight w:val="436"/>
        </w:trPr>
        <w:tc>
          <w:tcPr>
            <w:tcW w:w="4077" w:type="dxa"/>
          </w:tcPr>
          <w:p w14:paraId="6FCA3E0B" w14:textId="77777777" w:rsidR="00255C70" w:rsidRPr="009C1768" w:rsidRDefault="00000000" w:rsidP="00716291">
            <w:pPr>
              <w:keepNext/>
              <w:spacing w:after="0"/>
            </w:pPr>
            <w:r w:rsidRPr="009C1768">
              <w:t>General message</w:t>
            </w:r>
          </w:p>
        </w:tc>
        <w:tc>
          <w:tcPr>
            <w:tcW w:w="5010" w:type="dxa"/>
          </w:tcPr>
          <w:p w14:paraId="3CBB0F80" w14:textId="77777777" w:rsidR="00255C70" w:rsidRPr="009C1768" w:rsidRDefault="00000000" w:rsidP="00716291">
            <w:pPr>
              <w:keepNext/>
              <w:spacing w:after="0"/>
            </w:pPr>
            <w:r w:rsidRPr="009C1768">
              <w:t>White</w:t>
            </w:r>
          </w:p>
        </w:tc>
      </w:tr>
      <w:tr w:rsidR="009838DF" w14:paraId="012F72C1" w14:textId="77777777" w:rsidTr="0079269F">
        <w:trPr>
          <w:trHeight w:val="436"/>
        </w:trPr>
        <w:tc>
          <w:tcPr>
            <w:tcW w:w="4077" w:type="dxa"/>
          </w:tcPr>
          <w:p w14:paraId="32207BCB" w14:textId="77777777" w:rsidR="00255C70" w:rsidRPr="009C1768" w:rsidRDefault="00000000" w:rsidP="00716291">
            <w:pPr>
              <w:keepNext/>
              <w:spacing w:after="0"/>
            </w:pPr>
            <w:r w:rsidRPr="009C1768">
              <w:t>Warning message</w:t>
            </w:r>
          </w:p>
        </w:tc>
        <w:tc>
          <w:tcPr>
            <w:tcW w:w="5010" w:type="dxa"/>
          </w:tcPr>
          <w:p w14:paraId="2339F317" w14:textId="77777777" w:rsidR="00255C70" w:rsidRPr="009C1768" w:rsidRDefault="00000000" w:rsidP="00716291">
            <w:pPr>
              <w:keepNext/>
              <w:spacing w:after="0"/>
            </w:pPr>
            <w:r w:rsidRPr="009C1768">
              <w:t>Yellow</w:t>
            </w:r>
          </w:p>
        </w:tc>
      </w:tr>
      <w:tr w:rsidR="009838DF" w14:paraId="1D3C8F48" w14:textId="77777777" w:rsidTr="0079269F">
        <w:trPr>
          <w:trHeight w:val="436"/>
        </w:trPr>
        <w:tc>
          <w:tcPr>
            <w:tcW w:w="4077" w:type="dxa"/>
          </w:tcPr>
          <w:p w14:paraId="14520ED6" w14:textId="77777777" w:rsidR="00255C70" w:rsidRPr="009C1768" w:rsidRDefault="00000000" w:rsidP="00716291">
            <w:pPr>
              <w:keepNext/>
              <w:spacing w:after="0"/>
            </w:pPr>
            <w:r w:rsidRPr="009C1768">
              <w:t>Lane open (symbolic)</w:t>
            </w:r>
          </w:p>
        </w:tc>
        <w:tc>
          <w:tcPr>
            <w:tcW w:w="5010" w:type="dxa"/>
          </w:tcPr>
          <w:p w14:paraId="2B0FEE7A" w14:textId="77777777" w:rsidR="00255C70" w:rsidRPr="009C1768" w:rsidRDefault="00000000" w:rsidP="00716291">
            <w:pPr>
              <w:keepNext/>
              <w:spacing w:after="0"/>
            </w:pPr>
            <w:r w:rsidRPr="009C1768">
              <w:t>Yellow (Green only if approved)</w:t>
            </w:r>
          </w:p>
        </w:tc>
      </w:tr>
      <w:tr w:rsidR="009838DF" w14:paraId="4E341C69" w14:textId="77777777" w:rsidTr="0079269F">
        <w:trPr>
          <w:trHeight w:val="436"/>
        </w:trPr>
        <w:tc>
          <w:tcPr>
            <w:tcW w:w="4077" w:type="dxa"/>
          </w:tcPr>
          <w:p w14:paraId="37518DE4" w14:textId="77777777" w:rsidR="00255C70" w:rsidRPr="009C1768" w:rsidRDefault="00000000" w:rsidP="00716291">
            <w:pPr>
              <w:keepNext/>
              <w:spacing w:after="0"/>
            </w:pPr>
            <w:r w:rsidRPr="009C1768">
              <w:t>Lane closed (symbolic)</w:t>
            </w:r>
          </w:p>
        </w:tc>
        <w:tc>
          <w:tcPr>
            <w:tcW w:w="5010" w:type="dxa"/>
          </w:tcPr>
          <w:p w14:paraId="4EBD4605" w14:textId="77777777" w:rsidR="00255C70" w:rsidRPr="009C1768" w:rsidRDefault="00000000" w:rsidP="00716291">
            <w:pPr>
              <w:keepNext/>
              <w:spacing w:after="0"/>
            </w:pPr>
            <w:r w:rsidRPr="009C1768">
              <w:t>Yellow (Red only if approved)</w:t>
            </w:r>
          </w:p>
        </w:tc>
      </w:tr>
      <w:tr w:rsidR="009838DF" w14:paraId="44376A0C" w14:textId="77777777" w:rsidTr="0079269F">
        <w:trPr>
          <w:trHeight w:val="436"/>
        </w:trPr>
        <w:tc>
          <w:tcPr>
            <w:tcW w:w="4077" w:type="dxa"/>
          </w:tcPr>
          <w:p w14:paraId="4032C5E1" w14:textId="77777777" w:rsidR="00255C70" w:rsidRPr="009C1768" w:rsidRDefault="00000000" w:rsidP="00716291">
            <w:pPr>
              <w:keepNext/>
              <w:spacing w:after="0"/>
            </w:pPr>
            <w:r w:rsidRPr="009C1768">
              <w:t>Regulatory</w:t>
            </w:r>
          </w:p>
        </w:tc>
        <w:tc>
          <w:tcPr>
            <w:tcW w:w="5010" w:type="dxa"/>
          </w:tcPr>
          <w:p w14:paraId="76DE2B7E" w14:textId="77777777" w:rsidR="00255C70" w:rsidRPr="009C1768" w:rsidRDefault="00000000" w:rsidP="00716291">
            <w:pPr>
              <w:keepNext/>
              <w:spacing w:after="0"/>
            </w:pPr>
            <w:r w:rsidRPr="009C1768">
              <w:t>As required for static sign of same type</w:t>
            </w:r>
          </w:p>
        </w:tc>
      </w:tr>
      <w:tr w:rsidR="009838DF" w14:paraId="0B229C55" w14:textId="77777777" w:rsidTr="0079269F">
        <w:trPr>
          <w:trHeight w:val="448"/>
        </w:trPr>
        <w:tc>
          <w:tcPr>
            <w:tcW w:w="4077" w:type="dxa"/>
          </w:tcPr>
          <w:p w14:paraId="1CEC3025" w14:textId="77777777" w:rsidR="00255C70" w:rsidRPr="009C1768" w:rsidRDefault="00000000" w:rsidP="00716291">
            <w:pPr>
              <w:keepNext/>
              <w:spacing w:after="0"/>
            </w:pPr>
            <w:r w:rsidRPr="009C1768">
              <w:t>Other</w:t>
            </w:r>
          </w:p>
        </w:tc>
        <w:tc>
          <w:tcPr>
            <w:tcW w:w="5010" w:type="dxa"/>
          </w:tcPr>
          <w:p w14:paraId="2BFFB07E" w14:textId="77777777" w:rsidR="00255C70" w:rsidRPr="009C1768" w:rsidRDefault="00000000" w:rsidP="00716291">
            <w:pPr>
              <w:keepNext/>
              <w:spacing w:after="0"/>
            </w:pPr>
            <w:r w:rsidRPr="009C1768">
              <w:t>As approved</w:t>
            </w:r>
          </w:p>
        </w:tc>
      </w:tr>
      <w:tr w:rsidR="009838DF" w14:paraId="67C6D272" w14:textId="77777777" w:rsidTr="0079269F">
        <w:trPr>
          <w:trHeight w:val="522"/>
        </w:trPr>
        <w:tc>
          <w:tcPr>
            <w:tcW w:w="9087" w:type="dxa"/>
            <w:gridSpan w:val="2"/>
          </w:tcPr>
          <w:p w14:paraId="49D41217" w14:textId="77777777" w:rsidR="00255C70" w:rsidRPr="009C1768" w:rsidRDefault="00000000" w:rsidP="00716291">
            <w:pPr>
              <w:spacing w:after="0"/>
            </w:pPr>
            <w:r w:rsidRPr="009C1768">
              <w:t>Regulatory VMS displays must be a single screen, and permanently visible.</w:t>
            </w:r>
          </w:p>
        </w:tc>
      </w:tr>
    </w:tbl>
    <w:p w14:paraId="5184544D" w14:textId="77777777" w:rsidR="00255C70" w:rsidRPr="009C1768" w:rsidRDefault="00255C70" w:rsidP="00255C70"/>
    <w:p w14:paraId="5CA2F599" w14:textId="77777777" w:rsidR="00255C70" w:rsidRPr="009C1768" w:rsidRDefault="00000000" w:rsidP="00255C70">
      <w:pPr>
        <w:spacing w:after="40"/>
      </w:pPr>
      <w:r w:rsidRPr="009C1768">
        <w:rPr>
          <w:b/>
        </w:rPr>
        <w:t>Hold point:</w:t>
      </w:r>
    </w:p>
    <w:p w14:paraId="72B4D070" w14:textId="77777777" w:rsidR="00255C70" w:rsidRPr="009C1768" w:rsidRDefault="00000000">
      <w:pPr>
        <w:numPr>
          <w:ilvl w:val="0"/>
          <w:numId w:val="48"/>
        </w:numPr>
        <w:spacing w:after="40"/>
      </w:pPr>
      <w:r w:rsidRPr="009C1768">
        <w:t>Provide details of the messages to be displayed and the locations of the VMSs. This information is to be included in TGSs for the project</w:t>
      </w:r>
    </w:p>
    <w:p w14:paraId="1DAD3B12" w14:textId="77777777" w:rsidR="00255C70" w:rsidRPr="009C1768" w:rsidRDefault="00000000">
      <w:pPr>
        <w:numPr>
          <w:ilvl w:val="0"/>
          <w:numId w:val="48"/>
        </w:numPr>
        <w:spacing w:after="40"/>
      </w:pPr>
      <w:r w:rsidRPr="009C1768">
        <w:t>Provide wording for advance warning message(s) and wording for message(s) to be displayed during the works. This information is to be included in TGSs for the project.</w:t>
      </w:r>
    </w:p>
    <w:p w14:paraId="19BFE80D" w14:textId="77777777" w:rsidR="00255C70" w:rsidRPr="009C1768" w:rsidRDefault="00000000">
      <w:pPr>
        <w:numPr>
          <w:ilvl w:val="0"/>
          <w:numId w:val="48"/>
        </w:numPr>
        <w:spacing w:after="40"/>
      </w:pPr>
      <w:r w:rsidRPr="009C1768">
        <w:t>Do not use any VMS until the messages to be displayed have been approved.</w:t>
      </w:r>
    </w:p>
    <w:p w14:paraId="7235EB46" w14:textId="77777777" w:rsidR="00255C70" w:rsidRPr="009C1768" w:rsidRDefault="00000000">
      <w:pPr>
        <w:numPr>
          <w:ilvl w:val="0"/>
          <w:numId w:val="48"/>
        </w:numPr>
        <w:spacing w:after="40"/>
      </w:pPr>
      <w:r w:rsidRPr="009C1768">
        <w:t>Do not use any VMS until the proposed location and orientation of the VMS has been approved.</w:t>
      </w:r>
    </w:p>
    <w:p w14:paraId="198FD13F" w14:textId="77777777" w:rsidR="00255C70" w:rsidRPr="009C1768" w:rsidRDefault="00000000">
      <w:pPr>
        <w:numPr>
          <w:ilvl w:val="0"/>
          <w:numId w:val="48"/>
        </w:numPr>
      </w:pPr>
      <w:r w:rsidRPr="009C1768">
        <w:t xml:space="preserve">Provide this information not less than 5 working days before the VMSs are to be put </w:t>
      </w:r>
      <w:proofErr w:type="gramStart"/>
      <w:r w:rsidRPr="009C1768">
        <w:t>in to</w:t>
      </w:r>
      <w:proofErr w:type="gramEnd"/>
      <w:r w:rsidRPr="009C1768">
        <w:t xml:space="preserve"> service for the project.</w:t>
      </w:r>
    </w:p>
    <w:p w14:paraId="3D5B1842" w14:textId="77777777" w:rsidR="00255C70" w:rsidRPr="009C1768" w:rsidRDefault="00000000" w:rsidP="00255C70">
      <w:r w:rsidRPr="009C1768">
        <w:t>Ensure the displayed messages are updated to reflect the actual on-site conditions and/or requirements.</w:t>
      </w:r>
    </w:p>
    <w:p w14:paraId="6ABE628F" w14:textId="77777777" w:rsidR="00255C70" w:rsidRPr="009C1768" w:rsidRDefault="00000000" w:rsidP="00255C70">
      <w:r w:rsidRPr="009C1768">
        <w:t xml:space="preserve">VMSs are to be placed in position, and display an advance warning regarding the works, on all approaches, 5 working days before any major disruptions, delays to traffic or changes to the travelled path are likely to occur or before new traffic signals are put </w:t>
      </w:r>
      <w:proofErr w:type="gramStart"/>
      <w:r w:rsidRPr="009C1768">
        <w:t>in to</w:t>
      </w:r>
      <w:proofErr w:type="gramEnd"/>
      <w:r w:rsidRPr="009C1768">
        <w:t xml:space="preserve"> operation. The VMSs are to remain in situ, operating properly, displaying the approved during works message, for a minimum of 2 working days after the works are complete or after the new traffic signals are put </w:t>
      </w:r>
      <w:proofErr w:type="gramStart"/>
      <w:r w:rsidRPr="009C1768">
        <w:t>in to</w:t>
      </w:r>
      <w:proofErr w:type="gramEnd"/>
      <w:r w:rsidRPr="009C1768">
        <w:t xml:space="preserve"> operation. These time frames may be varied by the Superintendent.</w:t>
      </w:r>
    </w:p>
    <w:p w14:paraId="24D7E5D6" w14:textId="77777777" w:rsidR="00255C70" w:rsidRPr="009C1768" w:rsidRDefault="00000000" w:rsidP="00255C70">
      <w:pPr>
        <w:spacing w:after="0"/>
      </w:pPr>
      <w:r w:rsidRPr="009C1768">
        <w:t>Ensure any VMS used on site:</w:t>
      </w:r>
    </w:p>
    <w:p w14:paraId="09990D13" w14:textId="77777777" w:rsidR="00255C70" w:rsidRPr="009C1768" w:rsidRDefault="00000000">
      <w:pPr>
        <w:numPr>
          <w:ilvl w:val="0"/>
          <w:numId w:val="49"/>
        </w:numPr>
      </w:pPr>
      <w:r w:rsidRPr="009C1768">
        <w:t>is oriented so that the message is clearly visible to motorists on the approach side.</w:t>
      </w:r>
    </w:p>
    <w:p w14:paraId="4F974C92" w14:textId="77777777" w:rsidR="00255C70" w:rsidRPr="009C1768" w:rsidRDefault="00000000">
      <w:pPr>
        <w:numPr>
          <w:ilvl w:val="0"/>
          <w:numId w:val="49"/>
        </w:numPr>
      </w:pPr>
      <w:r w:rsidRPr="009C1768">
        <w:t>has adequate separation from the travelled path.</w:t>
      </w:r>
    </w:p>
    <w:p w14:paraId="7A615F7E" w14:textId="77777777" w:rsidR="00255C70" w:rsidRPr="009C1768" w:rsidRDefault="00000000">
      <w:pPr>
        <w:numPr>
          <w:ilvl w:val="0"/>
          <w:numId w:val="49"/>
        </w:numPr>
      </w:pPr>
      <w:r w:rsidRPr="009C1768">
        <w:t>does not obstruct any path of travel of cyclists or pedestrians.</w:t>
      </w:r>
    </w:p>
    <w:p w14:paraId="0499588B" w14:textId="77777777" w:rsidR="00255C70" w:rsidRPr="009C1768" w:rsidRDefault="00000000">
      <w:pPr>
        <w:numPr>
          <w:ilvl w:val="0"/>
          <w:numId w:val="49"/>
        </w:numPr>
      </w:pPr>
      <w:r w:rsidRPr="009C1768">
        <w:t>does not obstruct any crossover.</w:t>
      </w:r>
    </w:p>
    <w:p w14:paraId="09E6720A" w14:textId="77777777" w:rsidR="00255C70" w:rsidRPr="009C1768" w:rsidRDefault="00000000">
      <w:pPr>
        <w:numPr>
          <w:ilvl w:val="0"/>
          <w:numId w:val="49"/>
        </w:numPr>
      </w:pPr>
      <w:r w:rsidRPr="009C1768">
        <w:t>has adequate separation from any other infrastructure, particularly overhead power lines.</w:t>
      </w:r>
    </w:p>
    <w:p w14:paraId="68B19D2E" w14:textId="77777777" w:rsidR="00255C70" w:rsidRPr="009C1768" w:rsidRDefault="00000000">
      <w:pPr>
        <w:numPr>
          <w:ilvl w:val="0"/>
          <w:numId w:val="49"/>
        </w:numPr>
      </w:pPr>
      <w:r w:rsidRPr="009C1768">
        <w:t>does not obstruct motorists’ sight lines.</w:t>
      </w:r>
    </w:p>
    <w:p w14:paraId="00E7ECB8" w14:textId="77777777" w:rsidR="00255C70" w:rsidRPr="009C1768" w:rsidRDefault="00000000">
      <w:pPr>
        <w:numPr>
          <w:ilvl w:val="0"/>
          <w:numId w:val="49"/>
        </w:numPr>
      </w:pPr>
      <w:r w:rsidRPr="009C1768">
        <w:t>is level, and that the screen and display elements are not damaged.</w:t>
      </w:r>
    </w:p>
    <w:p w14:paraId="5C70FDBF" w14:textId="77777777" w:rsidR="00255C70" w:rsidRPr="009C1768" w:rsidRDefault="00000000" w:rsidP="00255C70">
      <w:r w:rsidRPr="009C1768">
        <w:t>Do not have any on site VMS visible to motorists if it is not in use. Pre-positioning a VMS on site without a message being shown is only permitted if approved by the Superintendent.</w:t>
      </w:r>
    </w:p>
    <w:p w14:paraId="75C37D59" w14:textId="77777777" w:rsidR="00255C70" w:rsidRPr="009C1768" w:rsidRDefault="00000000" w:rsidP="00255C70">
      <w:r w:rsidRPr="009C1768">
        <w:t>Ensure the VMS does not cause any light pollution to nearby residences.</w:t>
      </w:r>
    </w:p>
    <w:p w14:paraId="67ACB963" w14:textId="77777777" w:rsidR="00255C70" w:rsidRPr="009C1768" w:rsidRDefault="00000000" w:rsidP="00255C70">
      <w:r w:rsidRPr="009C1768">
        <w:t>Take full responsibility for the VMSs used for the works, including prevention of theft and prevention of vandalism,</w:t>
      </w:r>
    </w:p>
    <w:p w14:paraId="6851071E" w14:textId="77777777" w:rsidR="00255C70" w:rsidRPr="009C1768" w:rsidRDefault="00000000" w:rsidP="00255C70">
      <w:r w:rsidRPr="009C1768">
        <w:lastRenderedPageBreak/>
        <w:t xml:space="preserve">Do not, under any circumstances, use VMSs for private advertising, within the NT </w:t>
      </w:r>
      <w:proofErr w:type="gramStart"/>
      <w:r w:rsidRPr="009C1768">
        <w:t>Government road</w:t>
      </w:r>
      <w:proofErr w:type="gramEnd"/>
      <w:r w:rsidRPr="009C1768">
        <w:t xml:space="preserve"> reserve, or visible from the NT </w:t>
      </w:r>
      <w:proofErr w:type="gramStart"/>
      <w:r w:rsidRPr="009C1768">
        <w:t>Government road</w:t>
      </w:r>
      <w:proofErr w:type="gramEnd"/>
      <w:r w:rsidRPr="009C1768">
        <w:t xml:space="preserve"> reserve, without the written approval of the Superintendent.</w:t>
      </w:r>
    </w:p>
    <w:p w14:paraId="078B0948" w14:textId="77777777" w:rsidR="00255C70" w:rsidRPr="009C1768" w:rsidRDefault="00000000" w:rsidP="00255C70">
      <w:r w:rsidRPr="009C1768">
        <w:t xml:space="preserve">Any failure to comply with this clause will render the Contractor liable to pay the costs incurred by the </w:t>
      </w:r>
      <w:proofErr w:type="gramStart"/>
      <w:r w:rsidRPr="009C1768">
        <w:t>Principal</w:t>
      </w:r>
      <w:proofErr w:type="gramEnd"/>
      <w:r w:rsidRPr="009C1768">
        <w:t xml:space="preserve"> to procure any alternate means to have any non-compliant VMSs removed from site.</w:t>
      </w:r>
    </w:p>
    <w:p w14:paraId="7BEFBA89" w14:textId="77777777" w:rsidR="00255C70" w:rsidRPr="009C1768" w:rsidRDefault="00000000" w:rsidP="00255C70">
      <w:pPr>
        <w:pStyle w:val="Heading3"/>
      </w:pPr>
      <w:r w:rsidRPr="009C1768">
        <w:t>Work zone speed limits - Mandatory</w:t>
      </w:r>
    </w:p>
    <w:p w14:paraId="36D4207E" w14:textId="77777777" w:rsidR="00255C70" w:rsidRPr="009C1768" w:rsidRDefault="00000000" w:rsidP="00255C70">
      <w:r w:rsidRPr="009C1768">
        <w:t>Where work zone speed limits are being proposed to be changed, the proposed temporary speed limits must be approved by the Superintendent prior to implementation of the proposed speed limits.</w:t>
      </w:r>
    </w:p>
    <w:p w14:paraId="02EF4C08" w14:textId="77777777" w:rsidR="00255C70" w:rsidRPr="009C1768" w:rsidRDefault="00000000" w:rsidP="00255C70">
      <w:r w:rsidRPr="009C1768">
        <w:t xml:space="preserve">Erect speed limit signs in accordance with sub-clause </w:t>
      </w:r>
      <w:r w:rsidRPr="009C1768">
        <w:rPr>
          <w:b/>
          <w:i/>
        </w:rPr>
        <w:t>Sign Erection</w:t>
      </w:r>
      <w:r w:rsidRPr="009C1768">
        <w:t xml:space="preserve"> in this clause.</w:t>
      </w:r>
    </w:p>
    <w:p w14:paraId="3144829C" w14:textId="77777777" w:rsidR="00255C70" w:rsidRPr="009C1768" w:rsidRDefault="00000000" w:rsidP="00255C70">
      <w:r w:rsidRPr="009C1768">
        <w:t>All Traffic Management Practitioners must record in their Daily Diaries time, date and location of each approach, of speed limit installations and removals for legal purposes. Retain these diaries for a minimum of 12 months from completion of the works if there were no reportable incidents at the site of the works. If there was an incident, retain the logs until informed that they can be destroyed. Provide copies of the diaries on request.</w:t>
      </w:r>
    </w:p>
    <w:p w14:paraId="2C535AE4" w14:textId="77777777" w:rsidR="00255C70" w:rsidRPr="009C1768" w:rsidRDefault="00000000" w:rsidP="00255C70">
      <w:r w:rsidRPr="009C1768">
        <w:t>If an incident occurs within, adjacent to, on approach to or departure from the work site, make a photographic record of the traffic control devices, site conditions, placement of plant and equipment etc., as soon as practicable after the event.</w:t>
      </w:r>
    </w:p>
    <w:p w14:paraId="14D29A7F" w14:textId="77777777" w:rsidR="00255C70" w:rsidRPr="009C1768" w:rsidRDefault="00000000" w:rsidP="00255C70">
      <w:r w:rsidRPr="009C1768">
        <w:t>Advise the Superintendent of the incident as soon as possible.</w:t>
      </w:r>
    </w:p>
    <w:p w14:paraId="6E7DC06B" w14:textId="77777777" w:rsidR="00255C70" w:rsidRPr="009C1768" w:rsidRDefault="00000000" w:rsidP="00255C70">
      <w:pPr>
        <w:spacing w:after="0"/>
      </w:pPr>
      <w:r w:rsidRPr="009C1768">
        <w:t>Provide, to the Superintendent, as soon as practicable, electronic copies of:</w:t>
      </w:r>
    </w:p>
    <w:p w14:paraId="694BB13E" w14:textId="77777777" w:rsidR="00255C70" w:rsidRPr="009C1768" w:rsidRDefault="00000000">
      <w:pPr>
        <w:numPr>
          <w:ilvl w:val="0"/>
          <w:numId w:val="41"/>
        </w:numPr>
      </w:pPr>
      <w:r w:rsidRPr="009C1768">
        <w:t>the site photographs,</w:t>
      </w:r>
    </w:p>
    <w:p w14:paraId="17DB98C7" w14:textId="77777777" w:rsidR="00255C70" w:rsidRPr="009C1768" w:rsidRDefault="00000000">
      <w:pPr>
        <w:numPr>
          <w:ilvl w:val="0"/>
          <w:numId w:val="41"/>
        </w:numPr>
      </w:pPr>
      <w:r w:rsidRPr="009C1768">
        <w:t>the TGSs implemented at the site at the time of the incident,</w:t>
      </w:r>
    </w:p>
    <w:p w14:paraId="5E80CA6E" w14:textId="77777777" w:rsidR="00255C70" w:rsidRPr="009C1768" w:rsidRDefault="00000000">
      <w:pPr>
        <w:numPr>
          <w:ilvl w:val="0"/>
          <w:numId w:val="41"/>
        </w:numPr>
      </w:pPr>
      <w:proofErr w:type="spellStart"/>
      <w:r w:rsidRPr="009C1768">
        <w:t>the</w:t>
      </w:r>
      <w:proofErr w:type="spellEnd"/>
      <w:r w:rsidRPr="009C1768">
        <w:t xml:space="preserve"> signed incident report,</w:t>
      </w:r>
    </w:p>
    <w:p w14:paraId="0DE2CA63" w14:textId="77777777" w:rsidR="00255C70" w:rsidRPr="009C1768" w:rsidRDefault="00000000">
      <w:pPr>
        <w:numPr>
          <w:ilvl w:val="0"/>
          <w:numId w:val="41"/>
        </w:numPr>
      </w:pPr>
      <w:r w:rsidRPr="009C1768">
        <w:t>the Daily Diaries,</w:t>
      </w:r>
    </w:p>
    <w:p w14:paraId="507AE512" w14:textId="77777777" w:rsidR="00255C70" w:rsidRPr="009C1768" w:rsidRDefault="00000000">
      <w:pPr>
        <w:numPr>
          <w:ilvl w:val="0"/>
          <w:numId w:val="41"/>
        </w:numPr>
      </w:pPr>
      <w:r w:rsidRPr="009C1768">
        <w:t>any TSLA applicable to the site at the time,</w:t>
      </w:r>
    </w:p>
    <w:p w14:paraId="15B2CAB8" w14:textId="77777777" w:rsidR="00255C70" w:rsidRPr="009C1768" w:rsidRDefault="00000000">
      <w:pPr>
        <w:numPr>
          <w:ilvl w:val="0"/>
          <w:numId w:val="41"/>
        </w:numPr>
      </w:pPr>
      <w:r w:rsidRPr="009C1768">
        <w:t>any PTSA applicable to the site at the time, and</w:t>
      </w:r>
    </w:p>
    <w:p w14:paraId="0717ACE5" w14:textId="77777777" w:rsidR="00255C70" w:rsidRPr="009C1768" w:rsidRDefault="00000000">
      <w:pPr>
        <w:numPr>
          <w:ilvl w:val="0"/>
          <w:numId w:val="41"/>
        </w:numPr>
      </w:pPr>
      <w:r w:rsidRPr="009C1768">
        <w:t>any other information requested by the Superintendent.</w:t>
      </w:r>
    </w:p>
    <w:p w14:paraId="32507B93" w14:textId="77777777" w:rsidR="00255C70" w:rsidRPr="009C1768" w:rsidRDefault="00000000" w:rsidP="00255C70">
      <w:pPr>
        <w:pStyle w:val="Heading3"/>
      </w:pPr>
      <w:r w:rsidRPr="009C1768">
        <w:t>Temporary speed limits - Hold Point</w:t>
      </w:r>
    </w:p>
    <w:p w14:paraId="54A17A96" w14:textId="77777777" w:rsidR="00255C70" w:rsidRPr="009C1768" w:rsidRDefault="00000000" w:rsidP="00255C70">
      <w:r w:rsidRPr="009C1768">
        <w:rPr>
          <w:b/>
        </w:rPr>
        <w:t>Hold point</w:t>
      </w:r>
      <w:r w:rsidRPr="009C1768">
        <w:t xml:space="preserve"> - Submit temporary speed limit authorisation applications to alter speed limits to the Superintendent, no later than 5 working days prior to the implementation of temporary speed limits, for approval under the Control of Roads Act.</w:t>
      </w:r>
    </w:p>
    <w:p w14:paraId="51E8B192" w14:textId="77777777" w:rsidR="00255C70" w:rsidRPr="009C1768" w:rsidRDefault="00000000" w:rsidP="00255C70">
      <w:r w:rsidRPr="009C1768">
        <w:t>Place repeater speed limit signs along the road, which has a temporary speed limit imposed, after all intersections with other roads within the speed limited area.</w:t>
      </w:r>
    </w:p>
    <w:p w14:paraId="66F10926" w14:textId="77777777" w:rsidR="00255C70" w:rsidRPr="009C1768" w:rsidRDefault="00000000" w:rsidP="00255C70">
      <w:r w:rsidRPr="009C1768">
        <w:t>Design the Traffic Management Plans so that speed limits lower than the following absolute minimums are not required;</w:t>
      </w:r>
    </w:p>
    <w:tbl>
      <w:tblPr>
        <w:tblStyle w:val="TableGrid"/>
        <w:tblW w:w="5000" w:type="pct"/>
        <w:tblLook w:val="0620" w:firstRow="1" w:lastRow="0" w:firstColumn="0" w:lastColumn="0" w:noHBand="1" w:noVBand="1"/>
      </w:tblPr>
      <w:tblGrid>
        <w:gridCol w:w="7828"/>
        <w:gridCol w:w="2480"/>
      </w:tblGrid>
      <w:tr w:rsidR="009838DF" w14:paraId="3470E1AD" w14:textId="77777777" w:rsidTr="0079269F">
        <w:trPr>
          <w:cnfStyle w:val="100000000000" w:firstRow="1" w:lastRow="0" w:firstColumn="0" w:lastColumn="0" w:oddVBand="0" w:evenVBand="0" w:oddHBand="0" w:evenHBand="0" w:firstRowFirstColumn="0" w:firstRowLastColumn="0" w:lastRowFirstColumn="0" w:lastRowLastColumn="0"/>
        </w:trPr>
        <w:tc>
          <w:tcPr>
            <w:tcW w:w="5000" w:type="pct"/>
            <w:gridSpan w:val="2"/>
          </w:tcPr>
          <w:p w14:paraId="47F8F236" w14:textId="77777777" w:rsidR="00255C70" w:rsidRPr="0079269F" w:rsidRDefault="00000000" w:rsidP="0079269F">
            <w:pPr>
              <w:rPr>
                <w:b w:val="0"/>
                <w:bCs/>
              </w:rPr>
            </w:pPr>
            <w:r w:rsidRPr="0079269F">
              <w:rPr>
                <w:bCs/>
              </w:rPr>
              <w:t>Table - Target lowest speed limits</w:t>
            </w:r>
          </w:p>
        </w:tc>
      </w:tr>
      <w:tr w:rsidR="009838DF" w14:paraId="7701EDB6" w14:textId="77777777" w:rsidTr="0079269F">
        <w:tc>
          <w:tcPr>
            <w:tcW w:w="3797" w:type="pct"/>
          </w:tcPr>
          <w:p w14:paraId="698E7E71" w14:textId="77777777" w:rsidR="00255C70" w:rsidRPr="009C1768" w:rsidRDefault="00000000" w:rsidP="00716291">
            <w:pPr>
              <w:spacing w:after="0"/>
              <w:rPr>
                <w:b/>
              </w:rPr>
            </w:pPr>
            <w:r w:rsidRPr="009C1768">
              <w:rPr>
                <w:b/>
              </w:rPr>
              <w:t>Application</w:t>
            </w:r>
          </w:p>
        </w:tc>
        <w:tc>
          <w:tcPr>
            <w:tcW w:w="1203" w:type="pct"/>
          </w:tcPr>
          <w:p w14:paraId="1A9591AA" w14:textId="77777777" w:rsidR="00255C70" w:rsidRPr="009C1768" w:rsidRDefault="00000000" w:rsidP="00716291">
            <w:pPr>
              <w:spacing w:after="0"/>
              <w:rPr>
                <w:b/>
              </w:rPr>
            </w:pPr>
            <w:r w:rsidRPr="009C1768">
              <w:rPr>
                <w:b/>
              </w:rPr>
              <w:t>Target speed limit not lower than</w:t>
            </w:r>
          </w:p>
        </w:tc>
      </w:tr>
      <w:tr w:rsidR="009838DF" w14:paraId="24B0933C" w14:textId="77777777" w:rsidTr="0079269F">
        <w:tc>
          <w:tcPr>
            <w:tcW w:w="3797" w:type="pct"/>
          </w:tcPr>
          <w:p w14:paraId="20095FD9" w14:textId="77777777" w:rsidR="00255C70" w:rsidRPr="009C1768" w:rsidRDefault="00000000" w:rsidP="00716291">
            <w:pPr>
              <w:spacing w:after="0"/>
            </w:pPr>
            <w:r w:rsidRPr="009C1768">
              <w:t xml:space="preserve">Urban or </w:t>
            </w:r>
            <w:proofErr w:type="gramStart"/>
            <w:r w:rsidRPr="009C1768">
              <w:t>built up</w:t>
            </w:r>
            <w:proofErr w:type="gramEnd"/>
            <w:r w:rsidRPr="009C1768">
              <w:t xml:space="preserve"> areas.</w:t>
            </w:r>
          </w:p>
        </w:tc>
        <w:tc>
          <w:tcPr>
            <w:tcW w:w="1203" w:type="pct"/>
          </w:tcPr>
          <w:p w14:paraId="22AEBDB5" w14:textId="77777777" w:rsidR="00255C70" w:rsidRPr="009C1768" w:rsidRDefault="00000000" w:rsidP="00716291">
            <w:pPr>
              <w:spacing w:after="0"/>
            </w:pPr>
            <w:r w:rsidRPr="009C1768">
              <w:t>40 km/h</w:t>
            </w:r>
          </w:p>
        </w:tc>
      </w:tr>
      <w:tr w:rsidR="009838DF" w14:paraId="0BD2EF01" w14:textId="77777777" w:rsidTr="0079269F">
        <w:tc>
          <w:tcPr>
            <w:tcW w:w="3797" w:type="pct"/>
          </w:tcPr>
          <w:p w14:paraId="250D2D68" w14:textId="77777777" w:rsidR="00255C70" w:rsidRPr="009C1768" w:rsidRDefault="00000000" w:rsidP="00716291">
            <w:pPr>
              <w:spacing w:after="0"/>
            </w:pPr>
            <w:r w:rsidRPr="009C1768">
              <w:t xml:space="preserve">Bridge works, when restricting traffic to one lane and only in conjunction with a stop-traffic situation. A safety barrier complying with the relevant Test Level in accordance with AS/NZS 3845 </w:t>
            </w:r>
            <w:r>
              <w:t>must</w:t>
            </w:r>
            <w:r w:rsidRPr="009C1768">
              <w:t xml:space="preserve"> also be used.</w:t>
            </w:r>
          </w:p>
        </w:tc>
        <w:tc>
          <w:tcPr>
            <w:tcW w:w="1203" w:type="pct"/>
          </w:tcPr>
          <w:p w14:paraId="0593A2A3" w14:textId="77777777" w:rsidR="00255C70" w:rsidRPr="009C1768" w:rsidRDefault="00000000" w:rsidP="00716291">
            <w:pPr>
              <w:spacing w:after="0"/>
            </w:pPr>
            <w:r w:rsidRPr="009C1768">
              <w:t>40 km/h</w:t>
            </w:r>
          </w:p>
        </w:tc>
      </w:tr>
      <w:tr w:rsidR="009838DF" w14:paraId="4E88896D" w14:textId="77777777" w:rsidTr="0079269F">
        <w:tc>
          <w:tcPr>
            <w:tcW w:w="3797" w:type="pct"/>
          </w:tcPr>
          <w:p w14:paraId="3627BE26" w14:textId="77777777" w:rsidR="00255C70" w:rsidRPr="009C1768" w:rsidRDefault="00000000" w:rsidP="00716291">
            <w:pPr>
              <w:spacing w:after="0"/>
            </w:pPr>
            <w:r w:rsidRPr="009C1768">
              <w:t>All other rural works.</w:t>
            </w:r>
          </w:p>
        </w:tc>
        <w:tc>
          <w:tcPr>
            <w:tcW w:w="1203" w:type="pct"/>
          </w:tcPr>
          <w:p w14:paraId="2DB687E8" w14:textId="77777777" w:rsidR="00255C70" w:rsidRPr="009C1768" w:rsidRDefault="00000000" w:rsidP="00716291">
            <w:pPr>
              <w:spacing w:after="0"/>
            </w:pPr>
            <w:r w:rsidRPr="009C1768">
              <w:t>60 km/h unless site conditions warrant a lower speed limit.</w:t>
            </w:r>
          </w:p>
        </w:tc>
      </w:tr>
    </w:tbl>
    <w:p w14:paraId="670CF2A3" w14:textId="77777777" w:rsidR="00255C70" w:rsidRPr="009C1768" w:rsidRDefault="00255C70" w:rsidP="00255C70"/>
    <w:p w14:paraId="76C54176" w14:textId="77777777" w:rsidR="00255C70" w:rsidRPr="009C1768" w:rsidRDefault="00000000" w:rsidP="00255C70">
      <w:pPr>
        <w:pStyle w:val="GuideNotes"/>
      </w:pPr>
      <w:r w:rsidRPr="009C1768">
        <w:t xml:space="preserve">[These are the lowest allowable speeds. Increase these minimums where required, </w:t>
      </w:r>
      <w:proofErr w:type="spellStart"/>
      <w:r w:rsidRPr="009C1768">
        <w:t>eg.</w:t>
      </w:r>
      <w:proofErr w:type="spellEnd"/>
      <w:r w:rsidRPr="009C1768">
        <w:t xml:space="preserve"> In a high traffic volume situation </w:t>
      </w:r>
      <w:proofErr w:type="gramStart"/>
      <w:r w:rsidRPr="009C1768">
        <w:t>where</w:t>
      </w:r>
      <w:proofErr w:type="gramEnd"/>
      <w:r w:rsidRPr="009C1768">
        <w:t xml:space="preserve"> lower speeds are not desirable.]</w:t>
      </w:r>
    </w:p>
    <w:p w14:paraId="086D3B70" w14:textId="77777777" w:rsidR="00255C70" w:rsidRPr="009C1768" w:rsidRDefault="00000000" w:rsidP="00255C70">
      <w:r w:rsidRPr="009C1768">
        <w:t>Implement permitted controls and monitor the site for compliance.</w:t>
      </w:r>
    </w:p>
    <w:p w14:paraId="618DFCFF" w14:textId="77777777" w:rsidR="00255C70" w:rsidRPr="009C1768" w:rsidRDefault="00000000" w:rsidP="00255C70">
      <w:r w:rsidRPr="009C1768">
        <w:t>Do not allow dangerous conditions to remain for any time before adjusting control measures to make travel through the section of road subject to the controls as safe as possible.</w:t>
      </w:r>
    </w:p>
    <w:p w14:paraId="1F2F9D27" w14:textId="77777777" w:rsidR="00255C70" w:rsidRPr="009C1768" w:rsidRDefault="00000000" w:rsidP="00255C70">
      <w:r w:rsidRPr="009C1768">
        <w:t xml:space="preserve">If there is </w:t>
      </w:r>
      <w:proofErr w:type="gramStart"/>
      <w:r w:rsidRPr="009C1768">
        <w:t>non-compliance</w:t>
      </w:r>
      <w:proofErr w:type="gramEnd"/>
      <w:r w:rsidRPr="009C1768">
        <w:t xml:space="preserve"> </w:t>
      </w:r>
      <w:proofErr w:type="gramStart"/>
      <w:r w:rsidRPr="009C1768">
        <w:t>make adjustments to</w:t>
      </w:r>
      <w:proofErr w:type="gramEnd"/>
      <w:r w:rsidRPr="009C1768">
        <w:t xml:space="preserve"> control measures and check for compliance.</w:t>
      </w:r>
    </w:p>
    <w:p w14:paraId="00ACA4D5" w14:textId="77777777" w:rsidR="00255C70" w:rsidRPr="009C1768" w:rsidRDefault="00000000" w:rsidP="00255C70">
      <w:r w:rsidRPr="009C1768">
        <w:t>Assess the options available to mitigate risk if there is non-compliance.</w:t>
      </w:r>
    </w:p>
    <w:p w14:paraId="7A3C33AD" w14:textId="77777777" w:rsidR="00255C70" w:rsidRPr="009C1768" w:rsidRDefault="00000000" w:rsidP="00255C70">
      <w:r w:rsidRPr="009C1768">
        <w:t>Assess the risks, and assess if compliance is unlikely to be achieved, before calling Police to assist.</w:t>
      </w:r>
    </w:p>
    <w:p w14:paraId="72976BCE" w14:textId="77777777" w:rsidR="00255C70" w:rsidRDefault="00000000" w:rsidP="00255C70">
      <w:r w:rsidRPr="009C1768">
        <w:t>Temporary speed limit signs may only be displayed within the times and dates stipulated in the approved TSLA, and only when they are necessary. Failure to comply with this clause will render the Contractor liable to pay for the costs incurred by the Department to have the installation made compliant.</w:t>
      </w:r>
    </w:p>
    <w:p w14:paraId="360FC23C" w14:textId="77777777" w:rsidR="00255C70" w:rsidRDefault="00000000" w:rsidP="00255C70">
      <w:pPr>
        <w:pStyle w:val="Heading3"/>
        <w:spacing w:before="0" w:after="60"/>
      </w:pPr>
      <w:r>
        <w:t xml:space="preserve">Method for reducing speed limit </w:t>
      </w:r>
      <w:proofErr w:type="gramStart"/>
      <w:r>
        <w:t>for</w:t>
      </w:r>
      <w:proofErr w:type="gramEnd"/>
      <w:r>
        <w:t xml:space="preserve"> 130km/h</w:t>
      </w:r>
    </w:p>
    <w:p w14:paraId="159B5024" w14:textId="77777777" w:rsidR="00255C70" w:rsidRDefault="00000000" w:rsidP="00255C70">
      <w:pPr>
        <w:rPr>
          <w:lang w:val="en-US"/>
        </w:rPr>
      </w:pPr>
      <w:r w:rsidRPr="009C363E">
        <w:t xml:space="preserve">The following </w:t>
      </w:r>
      <w:r>
        <w:t xml:space="preserve">NT variant to the AGTTM is to allow for </w:t>
      </w:r>
      <w:r>
        <w:rPr>
          <w:lang w:val="en-US"/>
        </w:rPr>
        <w:t>regulatory speed reductions for 130km/h zones.</w:t>
      </w:r>
    </w:p>
    <w:tbl>
      <w:tblPr>
        <w:tblStyle w:val="TableGrid"/>
        <w:tblW w:w="5000" w:type="pct"/>
        <w:tblLook w:val="0620" w:firstRow="1" w:lastRow="0" w:firstColumn="0" w:lastColumn="0" w:noHBand="1" w:noVBand="1"/>
      </w:tblPr>
      <w:tblGrid>
        <w:gridCol w:w="1512"/>
        <w:gridCol w:w="2881"/>
        <w:gridCol w:w="3015"/>
        <w:gridCol w:w="2900"/>
      </w:tblGrid>
      <w:tr w:rsidR="009838DF" w14:paraId="7229B70A" w14:textId="77777777" w:rsidTr="0079269F">
        <w:trPr>
          <w:cnfStyle w:val="100000000000" w:firstRow="1" w:lastRow="0" w:firstColumn="0" w:lastColumn="0" w:oddVBand="0" w:evenVBand="0" w:oddHBand="0" w:evenHBand="0" w:firstRowFirstColumn="0" w:firstRowLastColumn="0" w:lastRowFirstColumn="0" w:lastRowLastColumn="0"/>
        </w:trPr>
        <w:tc>
          <w:tcPr>
            <w:tcW w:w="9634" w:type="dxa"/>
            <w:gridSpan w:val="4"/>
          </w:tcPr>
          <w:p w14:paraId="025E2E7A" w14:textId="77777777" w:rsidR="00255C70" w:rsidRPr="0079269F" w:rsidRDefault="00000000" w:rsidP="00716291">
            <w:pPr>
              <w:rPr>
                <w:b w:val="0"/>
                <w:lang w:val="en-US"/>
              </w:rPr>
            </w:pPr>
            <w:r w:rsidRPr="0079269F">
              <w:rPr>
                <w:lang w:val="en-US"/>
              </w:rPr>
              <w:t>Table – Method for reducing speed limit for 130km/h zones</w:t>
            </w:r>
          </w:p>
        </w:tc>
      </w:tr>
      <w:tr w:rsidR="009838DF" w14:paraId="14F628C5" w14:textId="77777777" w:rsidTr="0079269F">
        <w:tc>
          <w:tcPr>
            <w:tcW w:w="1413" w:type="dxa"/>
          </w:tcPr>
          <w:p w14:paraId="455FE7BB" w14:textId="77777777" w:rsidR="00255C70" w:rsidRPr="00090199" w:rsidRDefault="00000000" w:rsidP="00716291">
            <w:pPr>
              <w:jc w:val="center"/>
              <w:rPr>
                <w:b/>
                <w:bCs/>
                <w:lang w:val="en-US"/>
              </w:rPr>
            </w:pPr>
            <w:r>
              <w:rPr>
                <w:b/>
                <w:bCs/>
                <w:lang w:val="en-US"/>
              </w:rPr>
              <w:t>Speed Limit Reduction</w:t>
            </w:r>
          </w:p>
        </w:tc>
        <w:tc>
          <w:tcPr>
            <w:tcW w:w="2693" w:type="dxa"/>
          </w:tcPr>
          <w:p w14:paraId="0B49CD79" w14:textId="77777777" w:rsidR="00255C70" w:rsidRPr="005C6725" w:rsidRDefault="00000000" w:rsidP="00716291">
            <w:pPr>
              <w:jc w:val="center"/>
              <w:rPr>
                <w:b/>
                <w:bCs/>
                <w:lang w:val="en-US"/>
              </w:rPr>
            </w:pPr>
            <w:r>
              <w:rPr>
                <w:b/>
                <w:bCs/>
                <w:lang w:val="en-US"/>
              </w:rPr>
              <w:t>Method for reducing speed limit</w:t>
            </w:r>
          </w:p>
        </w:tc>
        <w:tc>
          <w:tcPr>
            <w:tcW w:w="2818" w:type="dxa"/>
          </w:tcPr>
          <w:p w14:paraId="295C5AF3" w14:textId="77777777" w:rsidR="00255C70" w:rsidRPr="005C6725" w:rsidRDefault="00000000" w:rsidP="00716291">
            <w:pPr>
              <w:jc w:val="center"/>
              <w:rPr>
                <w:b/>
                <w:bCs/>
                <w:lang w:val="en-US"/>
              </w:rPr>
            </w:pPr>
            <w:r>
              <w:rPr>
                <w:b/>
                <w:bCs/>
                <w:lang w:val="en-US"/>
              </w:rPr>
              <w:t>Recommended applications</w:t>
            </w:r>
          </w:p>
        </w:tc>
        <w:tc>
          <w:tcPr>
            <w:tcW w:w="2710" w:type="dxa"/>
          </w:tcPr>
          <w:p w14:paraId="5719D466" w14:textId="77777777" w:rsidR="00255C70" w:rsidRPr="005C6725" w:rsidRDefault="00000000" w:rsidP="00716291">
            <w:pPr>
              <w:jc w:val="center"/>
              <w:rPr>
                <w:b/>
                <w:bCs/>
                <w:lang w:val="en-US"/>
              </w:rPr>
            </w:pPr>
            <w:r>
              <w:rPr>
                <w:b/>
                <w:bCs/>
                <w:lang w:val="en-US"/>
              </w:rPr>
              <w:t>Alternative applications</w:t>
            </w:r>
          </w:p>
        </w:tc>
      </w:tr>
      <w:tr w:rsidR="009838DF" w14:paraId="6D76A878" w14:textId="77777777" w:rsidTr="0079269F">
        <w:tc>
          <w:tcPr>
            <w:tcW w:w="1413" w:type="dxa"/>
          </w:tcPr>
          <w:p w14:paraId="4286CDA1" w14:textId="77777777" w:rsidR="00255C70" w:rsidRPr="00AA5A3B" w:rsidRDefault="00000000" w:rsidP="00716291">
            <w:pPr>
              <w:jc w:val="center"/>
            </w:pPr>
            <w:r>
              <w:t>90</w:t>
            </w:r>
          </w:p>
        </w:tc>
        <w:tc>
          <w:tcPr>
            <w:tcW w:w="2693" w:type="dxa"/>
          </w:tcPr>
          <w:p w14:paraId="488B7EF1" w14:textId="77777777" w:rsidR="00255C70" w:rsidRPr="007817A3" w:rsidRDefault="00000000" w:rsidP="00716291">
            <w:r>
              <w:t xml:space="preserve">Speed Limit Signs and/or Speed Limit AHEAD </w:t>
            </w:r>
          </w:p>
        </w:tc>
        <w:tc>
          <w:tcPr>
            <w:tcW w:w="2818" w:type="dxa"/>
          </w:tcPr>
          <w:p w14:paraId="2A91BB25" w14:textId="77777777" w:rsidR="00255C70" w:rsidRDefault="00000000" w:rsidP="00716291">
            <w:r>
              <w:t>130 – 100 – 80 – 60 – 40</w:t>
            </w:r>
          </w:p>
          <w:p w14:paraId="33C53AE1" w14:textId="77777777" w:rsidR="00255C70" w:rsidRPr="007C255E" w:rsidRDefault="00000000" w:rsidP="00716291">
            <w:r>
              <w:t>130 – 100 – 80 AHEAD – 80 – 60 - 40</w:t>
            </w:r>
          </w:p>
        </w:tc>
        <w:tc>
          <w:tcPr>
            <w:tcW w:w="2710" w:type="dxa"/>
          </w:tcPr>
          <w:p w14:paraId="3070ABAC" w14:textId="77777777" w:rsidR="00255C70" w:rsidRPr="00CA4C7B" w:rsidRDefault="00000000" w:rsidP="00716291">
            <w:r>
              <w:t>130 – 100 – 80 – 60 - 40 AHEAD – 40</w:t>
            </w:r>
          </w:p>
        </w:tc>
      </w:tr>
      <w:tr w:rsidR="009838DF" w14:paraId="3678C9B4" w14:textId="77777777" w:rsidTr="0079269F">
        <w:tc>
          <w:tcPr>
            <w:tcW w:w="1413" w:type="dxa"/>
          </w:tcPr>
          <w:p w14:paraId="7C29EC44" w14:textId="77777777" w:rsidR="00255C70" w:rsidRDefault="00000000" w:rsidP="00716291">
            <w:pPr>
              <w:jc w:val="center"/>
            </w:pPr>
            <w:r>
              <w:t>80</w:t>
            </w:r>
          </w:p>
        </w:tc>
        <w:tc>
          <w:tcPr>
            <w:tcW w:w="2693" w:type="dxa"/>
          </w:tcPr>
          <w:p w14:paraId="6F59E376" w14:textId="77777777" w:rsidR="00255C70" w:rsidRDefault="00000000" w:rsidP="00716291">
            <w:r w:rsidRPr="00510B53">
              <w:t xml:space="preserve">Speed Limit </w:t>
            </w:r>
            <w:r>
              <w:t xml:space="preserve">Signs </w:t>
            </w:r>
            <w:r w:rsidRPr="00510B53">
              <w:t>and</w:t>
            </w:r>
            <w:r>
              <w:t>/or</w:t>
            </w:r>
            <w:r w:rsidRPr="00510B53">
              <w:t xml:space="preserve"> Speed Limit AHEAD</w:t>
            </w:r>
          </w:p>
        </w:tc>
        <w:tc>
          <w:tcPr>
            <w:tcW w:w="2818" w:type="dxa"/>
          </w:tcPr>
          <w:p w14:paraId="66782252" w14:textId="77777777" w:rsidR="00255C70" w:rsidRDefault="00000000" w:rsidP="00716291">
            <w:r>
              <w:t>130 – 100 – 80 – 50</w:t>
            </w:r>
          </w:p>
          <w:p w14:paraId="29C998C1" w14:textId="77777777" w:rsidR="00255C70" w:rsidRDefault="00000000" w:rsidP="00716291">
            <w:r>
              <w:t>130 – 100 – 80 AHEAD – 80 - 50</w:t>
            </w:r>
          </w:p>
        </w:tc>
        <w:tc>
          <w:tcPr>
            <w:tcW w:w="2710" w:type="dxa"/>
          </w:tcPr>
          <w:p w14:paraId="35F5EC58" w14:textId="77777777" w:rsidR="00255C70" w:rsidRDefault="00000000" w:rsidP="00716291">
            <w:r>
              <w:t>130 – 100 – 80 – 50 AHEAD - 50</w:t>
            </w:r>
          </w:p>
        </w:tc>
      </w:tr>
      <w:tr w:rsidR="009838DF" w14:paraId="5718917E" w14:textId="77777777" w:rsidTr="0079269F">
        <w:tc>
          <w:tcPr>
            <w:tcW w:w="1413" w:type="dxa"/>
          </w:tcPr>
          <w:p w14:paraId="52DEE125" w14:textId="77777777" w:rsidR="00255C70" w:rsidRPr="00AA5A3B" w:rsidRDefault="00000000" w:rsidP="00716291">
            <w:pPr>
              <w:jc w:val="center"/>
            </w:pPr>
            <w:r>
              <w:t>70</w:t>
            </w:r>
          </w:p>
        </w:tc>
        <w:tc>
          <w:tcPr>
            <w:tcW w:w="2693" w:type="dxa"/>
          </w:tcPr>
          <w:p w14:paraId="4B7031B7" w14:textId="77777777" w:rsidR="00255C70" w:rsidRPr="00AA5A3B" w:rsidRDefault="00000000" w:rsidP="00716291">
            <w:r>
              <w:t xml:space="preserve">Speed Limit Signs and/or Speed Limit AHEAD </w:t>
            </w:r>
          </w:p>
        </w:tc>
        <w:tc>
          <w:tcPr>
            <w:tcW w:w="2818" w:type="dxa"/>
          </w:tcPr>
          <w:p w14:paraId="2A301B30" w14:textId="77777777" w:rsidR="00255C70" w:rsidRDefault="00000000" w:rsidP="00716291">
            <w:r>
              <w:t>130 – 100 – 80 – 60</w:t>
            </w:r>
          </w:p>
          <w:p w14:paraId="128FD4E3" w14:textId="77777777" w:rsidR="00255C70" w:rsidRPr="00AA5A3B" w:rsidRDefault="00000000" w:rsidP="00716291">
            <w:r>
              <w:t>130 – 100 – 80 AHEAD – 80 – 60</w:t>
            </w:r>
          </w:p>
        </w:tc>
        <w:tc>
          <w:tcPr>
            <w:tcW w:w="2710" w:type="dxa"/>
          </w:tcPr>
          <w:p w14:paraId="32E6B0C7" w14:textId="77777777" w:rsidR="00255C70" w:rsidRPr="00AA5A3B" w:rsidRDefault="00000000" w:rsidP="00716291">
            <w:r>
              <w:t xml:space="preserve">130 – 100 – 80 </w:t>
            </w:r>
            <w:proofErr w:type="gramStart"/>
            <w:r>
              <w:t>-  60</w:t>
            </w:r>
            <w:proofErr w:type="gramEnd"/>
            <w:r>
              <w:t> AHEAD – 60</w:t>
            </w:r>
          </w:p>
        </w:tc>
      </w:tr>
      <w:tr w:rsidR="009838DF" w14:paraId="2A305BC5" w14:textId="77777777" w:rsidTr="0079269F">
        <w:tc>
          <w:tcPr>
            <w:tcW w:w="1413" w:type="dxa"/>
          </w:tcPr>
          <w:p w14:paraId="64926863" w14:textId="77777777" w:rsidR="00255C70" w:rsidRPr="00AA5A3B" w:rsidRDefault="00000000" w:rsidP="00716291">
            <w:pPr>
              <w:jc w:val="center"/>
            </w:pPr>
            <w:r>
              <w:t>50</w:t>
            </w:r>
          </w:p>
        </w:tc>
        <w:tc>
          <w:tcPr>
            <w:tcW w:w="2693" w:type="dxa"/>
          </w:tcPr>
          <w:p w14:paraId="5FBB8118" w14:textId="77777777" w:rsidR="00255C70" w:rsidRPr="00AA5A3B" w:rsidRDefault="00000000" w:rsidP="00716291">
            <w:r>
              <w:t>Speed Limit Signs and/or Speed Limit AHEAD</w:t>
            </w:r>
          </w:p>
        </w:tc>
        <w:tc>
          <w:tcPr>
            <w:tcW w:w="2818" w:type="dxa"/>
          </w:tcPr>
          <w:p w14:paraId="37545B79" w14:textId="77777777" w:rsidR="00255C70" w:rsidRPr="00AA5A3B" w:rsidRDefault="00000000" w:rsidP="00716291">
            <w:r>
              <w:t>130 – 100 – 80</w:t>
            </w:r>
          </w:p>
        </w:tc>
        <w:tc>
          <w:tcPr>
            <w:tcW w:w="2710" w:type="dxa"/>
          </w:tcPr>
          <w:p w14:paraId="3A45FE0F" w14:textId="77777777" w:rsidR="00255C70" w:rsidRPr="00AA5A3B" w:rsidRDefault="00000000" w:rsidP="00716291">
            <w:r>
              <w:t>130 – 100 – 80 AHEAD - 80</w:t>
            </w:r>
          </w:p>
        </w:tc>
      </w:tr>
    </w:tbl>
    <w:p w14:paraId="1C3D51A3" w14:textId="77777777" w:rsidR="00255C70" w:rsidRPr="009C1768" w:rsidRDefault="00255C70" w:rsidP="00255C70">
      <w:pPr>
        <w:rPr>
          <w:lang w:val="en-US"/>
        </w:rPr>
      </w:pPr>
    </w:p>
    <w:p w14:paraId="77718F1C" w14:textId="77777777" w:rsidR="00255C70" w:rsidRPr="002C72FE" w:rsidRDefault="00000000" w:rsidP="00255C70">
      <w:pPr>
        <w:pStyle w:val="Heading3"/>
      </w:pPr>
      <w:r w:rsidRPr="002C72FE">
        <w:t>Length of temporary speed zones</w:t>
      </w:r>
    </w:p>
    <w:p w14:paraId="5A8C2E84" w14:textId="77777777" w:rsidR="00255C70" w:rsidRPr="002C72FE" w:rsidRDefault="00000000" w:rsidP="00255C70">
      <w:pPr>
        <w:rPr>
          <w:szCs w:val="24"/>
        </w:rPr>
      </w:pPr>
      <w:r w:rsidRPr="002C72FE">
        <w:rPr>
          <w:szCs w:val="24"/>
        </w:rPr>
        <w:t>The length of the temporary speed zone depends on the temporary speed limit.</w:t>
      </w:r>
    </w:p>
    <w:p w14:paraId="4EE155D8" w14:textId="77777777" w:rsidR="00255C70" w:rsidRPr="002C72FE" w:rsidRDefault="00000000" w:rsidP="00255C70">
      <w:pPr>
        <w:rPr>
          <w:szCs w:val="24"/>
        </w:rPr>
      </w:pPr>
      <w:r w:rsidRPr="002C72FE">
        <w:rPr>
          <w:szCs w:val="24"/>
        </w:rPr>
        <w:t>The table below is an NT specific modification to ‘Length of Temporary Speed Zones’ table within the AGTTM Part 3. It includes a minimum speed buffer when undertaking a reduction from 130km/h speed limit.</w:t>
      </w:r>
    </w:p>
    <w:p w14:paraId="35A71BC8" w14:textId="77777777" w:rsidR="00255C70" w:rsidRPr="009C1768" w:rsidRDefault="00000000" w:rsidP="00255C70">
      <w:pPr>
        <w:rPr>
          <w:szCs w:val="24"/>
        </w:rPr>
      </w:pPr>
      <w:r w:rsidRPr="002C72FE">
        <w:rPr>
          <w:szCs w:val="24"/>
        </w:rPr>
        <w:t>Note that when a 100 (buffer) is installed, the 80 (buffer) 300m (minimum) does not apply as the 100 (buffer) provides the required minimum length of zone.</w:t>
      </w:r>
    </w:p>
    <w:tbl>
      <w:tblPr>
        <w:tblStyle w:val="TableGrid"/>
        <w:tblW w:w="0" w:type="auto"/>
        <w:tblLook w:val="0620" w:firstRow="1" w:lastRow="0" w:firstColumn="0" w:lastColumn="0" w:noHBand="1" w:noVBand="1"/>
      </w:tblPr>
      <w:tblGrid>
        <w:gridCol w:w="1555"/>
        <w:gridCol w:w="1701"/>
        <w:gridCol w:w="7052"/>
      </w:tblGrid>
      <w:tr w:rsidR="009838DF" w14:paraId="77BB654A" w14:textId="77777777" w:rsidTr="0079269F">
        <w:trPr>
          <w:cnfStyle w:val="100000000000" w:firstRow="1" w:lastRow="0" w:firstColumn="0" w:lastColumn="0" w:oddVBand="0" w:evenVBand="0" w:oddHBand="0" w:evenHBand="0" w:firstRowFirstColumn="0" w:firstRowLastColumn="0" w:lastRowFirstColumn="0" w:lastRowLastColumn="0"/>
        </w:trPr>
        <w:tc>
          <w:tcPr>
            <w:tcW w:w="10308" w:type="dxa"/>
            <w:gridSpan w:val="3"/>
          </w:tcPr>
          <w:p w14:paraId="66E1991A" w14:textId="77777777" w:rsidR="00255C70" w:rsidRPr="0079269F" w:rsidRDefault="00000000" w:rsidP="00716291">
            <w:pPr>
              <w:keepNext/>
              <w:spacing w:after="40"/>
              <w:rPr>
                <w:b w:val="0"/>
                <w:bCs/>
              </w:rPr>
            </w:pPr>
            <w:r w:rsidRPr="0079269F">
              <w:rPr>
                <w:bCs/>
              </w:rPr>
              <w:lastRenderedPageBreak/>
              <w:t>Table – NT Specific - Length of Temporary Speed Zones</w:t>
            </w:r>
          </w:p>
        </w:tc>
      </w:tr>
      <w:tr w:rsidR="009838DF" w14:paraId="3E8CA671" w14:textId="77777777" w:rsidTr="0079269F">
        <w:tc>
          <w:tcPr>
            <w:tcW w:w="1555" w:type="dxa"/>
          </w:tcPr>
          <w:p w14:paraId="6B29C8D5" w14:textId="77777777" w:rsidR="00255C70" w:rsidRPr="009C1768" w:rsidRDefault="00000000" w:rsidP="00716291">
            <w:pPr>
              <w:keepNext/>
              <w:spacing w:after="40"/>
              <w:rPr>
                <w:b/>
              </w:rPr>
            </w:pPr>
            <w:r w:rsidRPr="009C1768">
              <w:rPr>
                <w:b/>
              </w:rPr>
              <w:t>Temporary Speed Limit (km/h)</w:t>
            </w:r>
          </w:p>
        </w:tc>
        <w:tc>
          <w:tcPr>
            <w:tcW w:w="1701" w:type="dxa"/>
          </w:tcPr>
          <w:p w14:paraId="3D0A8472" w14:textId="77777777" w:rsidR="00255C70" w:rsidRDefault="00000000" w:rsidP="00716291">
            <w:pPr>
              <w:keepNext/>
              <w:spacing w:after="40"/>
              <w:rPr>
                <w:b/>
              </w:rPr>
            </w:pPr>
            <w:r w:rsidRPr="009C1768">
              <w:rPr>
                <w:b/>
              </w:rPr>
              <w:t>Length of Zone</w:t>
            </w:r>
          </w:p>
          <w:p w14:paraId="5787E700" w14:textId="77777777" w:rsidR="00255C70" w:rsidRPr="009C1768" w:rsidRDefault="00000000" w:rsidP="00716291">
            <w:pPr>
              <w:keepNext/>
              <w:spacing w:after="40"/>
              <w:rPr>
                <w:b/>
              </w:rPr>
            </w:pPr>
            <w:r w:rsidRPr="009C1768">
              <w:rPr>
                <w:b/>
              </w:rPr>
              <w:t>(m)</w:t>
            </w:r>
          </w:p>
        </w:tc>
        <w:tc>
          <w:tcPr>
            <w:tcW w:w="7052" w:type="dxa"/>
          </w:tcPr>
          <w:p w14:paraId="13B5BFD2" w14:textId="77777777" w:rsidR="00255C70" w:rsidRPr="009C1768" w:rsidRDefault="00000000" w:rsidP="00716291">
            <w:pPr>
              <w:keepNext/>
              <w:spacing w:after="40"/>
              <w:rPr>
                <w:b/>
              </w:rPr>
            </w:pPr>
            <w:r w:rsidRPr="009C1768">
              <w:rPr>
                <w:b/>
              </w:rPr>
              <w:t>Conditions</w:t>
            </w:r>
          </w:p>
        </w:tc>
      </w:tr>
      <w:tr w:rsidR="009838DF" w14:paraId="29C6A6E5" w14:textId="77777777" w:rsidTr="0079269F">
        <w:tc>
          <w:tcPr>
            <w:tcW w:w="1555" w:type="dxa"/>
          </w:tcPr>
          <w:p w14:paraId="34DA1E02" w14:textId="77777777" w:rsidR="00255C70" w:rsidRPr="009C1768" w:rsidRDefault="00000000" w:rsidP="00716291">
            <w:pPr>
              <w:keepNext/>
              <w:spacing w:after="40"/>
            </w:pPr>
            <w:r w:rsidRPr="009C1768">
              <w:t>100 (buffer)</w:t>
            </w:r>
          </w:p>
        </w:tc>
        <w:tc>
          <w:tcPr>
            <w:tcW w:w="1701" w:type="dxa"/>
          </w:tcPr>
          <w:p w14:paraId="2EBE0E37" w14:textId="77777777" w:rsidR="00255C70" w:rsidRPr="009C1768" w:rsidRDefault="00000000" w:rsidP="00716291">
            <w:pPr>
              <w:keepNext/>
              <w:spacing w:after="40"/>
            </w:pPr>
            <w:r w:rsidRPr="009C1768">
              <w:t>300 (minimum)</w:t>
            </w:r>
          </w:p>
        </w:tc>
        <w:tc>
          <w:tcPr>
            <w:tcW w:w="7052" w:type="dxa"/>
          </w:tcPr>
          <w:p w14:paraId="4C342581" w14:textId="77777777" w:rsidR="00255C70" w:rsidRPr="009C1768" w:rsidRDefault="00000000" w:rsidP="00716291">
            <w:pPr>
              <w:keepNext/>
              <w:spacing w:after="40"/>
              <w:ind w:left="34"/>
            </w:pPr>
            <w:r>
              <w:t>F</w:t>
            </w:r>
            <w:r w:rsidRPr="009C1768">
              <w:t>or advance warning of a 40</w:t>
            </w:r>
            <w:r>
              <w:t xml:space="preserve"> km/h,</w:t>
            </w:r>
            <w:r w:rsidRPr="009C1768">
              <w:t xml:space="preserve"> or 60 km/h</w:t>
            </w:r>
            <w:r>
              <w:t>,</w:t>
            </w:r>
            <w:r w:rsidRPr="009C1768">
              <w:t xml:space="preserve"> or 80 km/h</w:t>
            </w:r>
            <w:r>
              <w:t>,</w:t>
            </w:r>
            <w:r w:rsidRPr="009C1768">
              <w:t xml:space="preserve"> when speed is </w:t>
            </w:r>
            <w:r>
              <w:t xml:space="preserve">reduced from </w:t>
            </w:r>
            <w:r w:rsidRPr="009C1768">
              <w:t>130 km/h.</w:t>
            </w:r>
          </w:p>
          <w:p w14:paraId="078F9152" w14:textId="77777777" w:rsidR="00255C70" w:rsidRPr="009C1768" w:rsidRDefault="00000000" w:rsidP="00716291">
            <w:pPr>
              <w:keepNext/>
              <w:spacing w:after="40"/>
            </w:pPr>
            <w:r w:rsidRPr="009C1768">
              <w:t xml:space="preserve">[note: the </w:t>
            </w:r>
            <w:r w:rsidRPr="007434BB">
              <w:rPr>
                <w:i/>
              </w:rPr>
              <w:t>80 (buffer) – 300 (minimum) length of zone</w:t>
            </w:r>
            <w:r w:rsidRPr="009C1768">
              <w:t xml:space="preserve"> does not apply]</w:t>
            </w:r>
          </w:p>
        </w:tc>
      </w:tr>
    </w:tbl>
    <w:p w14:paraId="44FD6A32" w14:textId="77777777" w:rsidR="00255C70" w:rsidRPr="009C1768" w:rsidRDefault="00255C70" w:rsidP="00255C70"/>
    <w:p w14:paraId="48DFD32F" w14:textId="77777777" w:rsidR="00255C70" w:rsidRPr="002C72FE" w:rsidRDefault="00000000" w:rsidP="00255C70">
      <w:pPr>
        <w:pStyle w:val="Heading3"/>
      </w:pPr>
      <w:r w:rsidRPr="002C72FE">
        <w:t xml:space="preserve">Estimated </w:t>
      </w:r>
      <w:r>
        <w:t>q</w:t>
      </w:r>
      <w:r w:rsidRPr="002C72FE">
        <w:t xml:space="preserve">ueue </w:t>
      </w:r>
      <w:r>
        <w:t>l</w:t>
      </w:r>
      <w:r w:rsidRPr="002C72FE">
        <w:t>engths (with provision for road trains)</w:t>
      </w:r>
    </w:p>
    <w:p w14:paraId="4DB595CE" w14:textId="77777777" w:rsidR="00255C70" w:rsidRDefault="00000000" w:rsidP="00255C70">
      <w:pPr>
        <w:rPr>
          <w:lang w:val="en-US"/>
        </w:rPr>
      </w:pPr>
      <w:r w:rsidRPr="002C72FE">
        <w:rPr>
          <w:lang w:val="en-US"/>
        </w:rPr>
        <w:t xml:space="preserve">The NT variant to the AGTTM is to </w:t>
      </w:r>
      <w:proofErr w:type="gramStart"/>
      <w:r w:rsidRPr="002C72FE">
        <w:rPr>
          <w:lang w:val="en-US"/>
        </w:rPr>
        <w:t>allow for</w:t>
      </w:r>
      <w:proofErr w:type="gramEnd"/>
      <w:r w:rsidRPr="002C72FE">
        <w:rPr>
          <w:lang w:val="en-US"/>
        </w:rPr>
        <w:t xml:space="preserve"> road trains.</w:t>
      </w:r>
    </w:p>
    <w:tbl>
      <w:tblPr>
        <w:tblStyle w:val="TableGrid"/>
        <w:tblW w:w="0" w:type="auto"/>
        <w:tblLook w:val="0620" w:firstRow="1" w:lastRow="0" w:firstColumn="0" w:lastColumn="0" w:noHBand="1" w:noVBand="1"/>
      </w:tblPr>
      <w:tblGrid>
        <w:gridCol w:w="2577"/>
        <w:gridCol w:w="2577"/>
        <w:gridCol w:w="2577"/>
        <w:gridCol w:w="2577"/>
      </w:tblGrid>
      <w:tr w:rsidR="009838DF" w14:paraId="338FC32B" w14:textId="77777777" w:rsidTr="0079269F">
        <w:trPr>
          <w:cnfStyle w:val="100000000000" w:firstRow="1" w:lastRow="0" w:firstColumn="0" w:lastColumn="0" w:oddVBand="0" w:evenVBand="0" w:oddHBand="0" w:evenHBand="0" w:firstRowFirstColumn="0" w:firstRowLastColumn="0" w:lastRowFirstColumn="0" w:lastRowLastColumn="0"/>
        </w:trPr>
        <w:tc>
          <w:tcPr>
            <w:tcW w:w="10308" w:type="dxa"/>
            <w:gridSpan w:val="4"/>
          </w:tcPr>
          <w:p w14:paraId="4A40D09C" w14:textId="77777777" w:rsidR="00255C70" w:rsidRPr="0079269F" w:rsidRDefault="00000000" w:rsidP="00716291">
            <w:pPr>
              <w:spacing w:after="40"/>
              <w:rPr>
                <w:b w:val="0"/>
                <w:bCs/>
                <w:lang w:val="en-US"/>
              </w:rPr>
            </w:pPr>
            <w:r w:rsidRPr="0079269F">
              <w:rPr>
                <w:bCs/>
                <w:lang w:val="en-US"/>
              </w:rPr>
              <w:t>Table – Estimated Queue Lengths</w:t>
            </w:r>
          </w:p>
        </w:tc>
      </w:tr>
      <w:tr w:rsidR="009838DF" w14:paraId="6380E67C" w14:textId="77777777" w:rsidTr="0079269F">
        <w:tc>
          <w:tcPr>
            <w:tcW w:w="2577" w:type="dxa"/>
            <w:vMerge w:val="restart"/>
          </w:tcPr>
          <w:p w14:paraId="2D3F21F0" w14:textId="77777777" w:rsidR="00255C70" w:rsidRDefault="00000000" w:rsidP="00716291">
            <w:pPr>
              <w:spacing w:after="40"/>
              <w:jc w:val="center"/>
              <w:rPr>
                <w:b/>
                <w:lang w:val="en-US"/>
              </w:rPr>
            </w:pPr>
            <w:r w:rsidRPr="007434BB">
              <w:rPr>
                <w:b/>
                <w:lang w:val="en-US"/>
              </w:rPr>
              <w:t>Maximum stopping time</w:t>
            </w:r>
          </w:p>
          <w:p w14:paraId="6A05BB71" w14:textId="77777777" w:rsidR="00255C70" w:rsidRPr="007434BB" w:rsidRDefault="00000000" w:rsidP="00716291">
            <w:pPr>
              <w:spacing w:after="40"/>
              <w:jc w:val="center"/>
              <w:rPr>
                <w:b/>
                <w:lang w:val="en-US"/>
              </w:rPr>
            </w:pPr>
            <w:r>
              <w:rPr>
                <w:b/>
                <w:lang w:val="en-US"/>
              </w:rPr>
              <w:t>(minutes)</w:t>
            </w:r>
          </w:p>
        </w:tc>
        <w:tc>
          <w:tcPr>
            <w:tcW w:w="7731" w:type="dxa"/>
            <w:gridSpan w:val="3"/>
          </w:tcPr>
          <w:p w14:paraId="78F4D449" w14:textId="77777777" w:rsidR="00255C70" w:rsidRPr="007434BB" w:rsidRDefault="00000000" w:rsidP="00716291">
            <w:pPr>
              <w:spacing w:after="40"/>
              <w:jc w:val="center"/>
              <w:rPr>
                <w:b/>
                <w:lang w:val="en-US"/>
              </w:rPr>
            </w:pPr>
            <w:r w:rsidRPr="007434BB">
              <w:rPr>
                <w:b/>
                <w:lang w:val="en-US"/>
              </w:rPr>
              <w:t>Multiplier</w:t>
            </w:r>
          </w:p>
        </w:tc>
      </w:tr>
      <w:tr w:rsidR="009838DF" w14:paraId="020EE41D" w14:textId="77777777" w:rsidTr="0079269F">
        <w:tc>
          <w:tcPr>
            <w:tcW w:w="2577" w:type="dxa"/>
            <w:vMerge/>
          </w:tcPr>
          <w:p w14:paraId="63170786" w14:textId="77777777" w:rsidR="00255C70" w:rsidRDefault="00255C70" w:rsidP="00716291">
            <w:pPr>
              <w:spacing w:after="40"/>
              <w:rPr>
                <w:lang w:val="en-US"/>
              </w:rPr>
            </w:pPr>
          </w:p>
        </w:tc>
        <w:tc>
          <w:tcPr>
            <w:tcW w:w="2577" w:type="dxa"/>
          </w:tcPr>
          <w:p w14:paraId="05888FC7" w14:textId="77777777" w:rsidR="00255C70" w:rsidRPr="007434BB" w:rsidRDefault="00000000" w:rsidP="00716291">
            <w:pPr>
              <w:spacing w:after="40"/>
              <w:jc w:val="center"/>
              <w:rPr>
                <w:b/>
                <w:lang w:val="en-US"/>
              </w:rPr>
            </w:pPr>
            <w:r w:rsidRPr="007434BB">
              <w:rPr>
                <w:b/>
                <w:lang w:val="en-US"/>
              </w:rPr>
              <w:t>Ma</w:t>
            </w:r>
          </w:p>
          <w:p w14:paraId="63006E94" w14:textId="77777777" w:rsidR="00255C70" w:rsidRPr="007434BB" w:rsidRDefault="00000000" w:rsidP="00716291">
            <w:pPr>
              <w:spacing w:after="40"/>
              <w:jc w:val="center"/>
              <w:rPr>
                <w:b/>
                <w:lang w:val="en-US"/>
              </w:rPr>
            </w:pPr>
            <w:r w:rsidRPr="007434BB">
              <w:rPr>
                <w:b/>
                <w:lang w:val="en-US"/>
              </w:rPr>
              <w:t>(average vehicle)</w:t>
            </w:r>
          </w:p>
        </w:tc>
        <w:tc>
          <w:tcPr>
            <w:tcW w:w="2577" w:type="dxa"/>
          </w:tcPr>
          <w:p w14:paraId="229F00D4" w14:textId="77777777" w:rsidR="00255C70" w:rsidRPr="007434BB" w:rsidRDefault="00000000" w:rsidP="00716291">
            <w:pPr>
              <w:spacing w:after="40"/>
              <w:jc w:val="center"/>
              <w:rPr>
                <w:b/>
                <w:lang w:val="en-US"/>
              </w:rPr>
            </w:pPr>
            <w:r w:rsidRPr="007434BB">
              <w:rPr>
                <w:b/>
                <w:lang w:val="en-US"/>
              </w:rPr>
              <w:t>Mo</w:t>
            </w:r>
          </w:p>
          <w:p w14:paraId="48EF8F6B" w14:textId="77777777" w:rsidR="00255C70" w:rsidRPr="007434BB" w:rsidRDefault="00000000" w:rsidP="00716291">
            <w:pPr>
              <w:spacing w:after="40"/>
              <w:jc w:val="center"/>
              <w:rPr>
                <w:b/>
                <w:lang w:val="en-US"/>
              </w:rPr>
            </w:pPr>
            <w:r w:rsidRPr="007434BB">
              <w:rPr>
                <w:b/>
                <w:lang w:val="en-US"/>
              </w:rPr>
              <w:t>(oversized vehicles – excluding road-trains)</w:t>
            </w:r>
          </w:p>
        </w:tc>
        <w:tc>
          <w:tcPr>
            <w:tcW w:w="2577" w:type="dxa"/>
          </w:tcPr>
          <w:p w14:paraId="295DE3E0" w14:textId="77777777" w:rsidR="00255C70" w:rsidRPr="007434BB" w:rsidRDefault="00000000" w:rsidP="00716291">
            <w:pPr>
              <w:spacing w:after="40"/>
              <w:jc w:val="center"/>
              <w:rPr>
                <w:b/>
                <w:lang w:val="en-US"/>
              </w:rPr>
            </w:pPr>
            <w:proofErr w:type="spellStart"/>
            <w:r w:rsidRPr="007434BB">
              <w:rPr>
                <w:b/>
                <w:lang w:val="en-US"/>
              </w:rPr>
              <w:t>Mr</w:t>
            </w:r>
            <w:proofErr w:type="spellEnd"/>
          </w:p>
          <w:p w14:paraId="11FBC059" w14:textId="77777777" w:rsidR="00255C70" w:rsidRPr="007434BB" w:rsidRDefault="00000000" w:rsidP="00716291">
            <w:pPr>
              <w:spacing w:after="40"/>
              <w:jc w:val="center"/>
              <w:rPr>
                <w:b/>
                <w:lang w:val="en-US"/>
              </w:rPr>
            </w:pPr>
            <w:r w:rsidRPr="007434BB">
              <w:rPr>
                <w:b/>
                <w:lang w:val="en-US"/>
              </w:rPr>
              <w:t>(road-trains)</w:t>
            </w:r>
          </w:p>
        </w:tc>
      </w:tr>
      <w:tr w:rsidR="009838DF" w14:paraId="5D99864F" w14:textId="77777777" w:rsidTr="0079269F">
        <w:tc>
          <w:tcPr>
            <w:tcW w:w="2577" w:type="dxa"/>
          </w:tcPr>
          <w:p w14:paraId="1051CE7B" w14:textId="77777777" w:rsidR="00255C70" w:rsidRDefault="00000000" w:rsidP="00716291">
            <w:pPr>
              <w:spacing w:after="40"/>
              <w:jc w:val="center"/>
              <w:rPr>
                <w:lang w:val="en-US"/>
              </w:rPr>
            </w:pPr>
            <w:r>
              <w:rPr>
                <w:lang w:val="en-US"/>
              </w:rPr>
              <w:t>2</w:t>
            </w:r>
          </w:p>
        </w:tc>
        <w:tc>
          <w:tcPr>
            <w:tcW w:w="2577" w:type="dxa"/>
          </w:tcPr>
          <w:p w14:paraId="2D6B0307" w14:textId="77777777" w:rsidR="00255C70" w:rsidRDefault="00000000" w:rsidP="00716291">
            <w:pPr>
              <w:spacing w:after="40"/>
              <w:jc w:val="center"/>
              <w:rPr>
                <w:lang w:val="en-US"/>
              </w:rPr>
            </w:pPr>
            <w:r>
              <w:rPr>
                <w:lang w:val="en-US"/>
              </w:rPr>
              <w:t>2.4</w:t>
            </w:r>
          </w:p>
        </w:tc>
        <w:tc>
          <w:tcPr>
            <w:tcW w:w="2577" w:type="dxa"/>
          </w:tcPr>
          <w:p w14:paraId="7D5FF2D0" w14:textId="77777777" w:rsidR="00255C70" w:rsidRDefault="00000000" w:rsidP="00716291">
            <w:pPr>
              <w:spacing w:after="40"/>
              <w:jc w:val="center"/>
              <w:rPr>
                <w:lang w:val="en-US"/>
              </w:rPr>
            </w:pPr>
            <w:r>
              <w:rPr>
                <w:lang w:val="en-US"/>
              </w:rPr>
              <w:t>8</w:t>
            </w:r>
          </w:p>
        </w:tc>
        <w:tc>
          <w:tcPr>
            <w:tcW w:w="2577" w:type="dxa"/>
          </w:tcPr>
          <w:p w14:paraId="64F31C82" w14:textId="77777777" w:rsidR="00255C70" w:rsidRDefault="00000000" w:rsidP="00716291">
            <w:pPr>
              <w:spacing w:after="40"/>
              <w:jc w:val="center"/>
              <w:rPr>
                <w:lang w:val="en-US"/>
              </w:rPr>
            </w:pPr>
            <w:r>
              <w:rPr>
                <w:lang w:val="en-US"/>
              </w:rPr>
              <w:t>25.2</w:t>
            </w:r>
          </w:p>
        </w:tc>
      </w:tr>
      <w:tr w:rsidR="009838DF" w14:paraId="15CAF8F0" w14:textId="77777777" w:rsidTr="0079269F">
        <w:tc>
          <w:tcPr>
            <w:tcW w:w="2577" w:type="dxa"/>
          </w:tcPr>
          <w:p w14:paraId="65C271CB" w14:textId="77777777" w:rsidR="00255C70" w:rsidRDefault="00000000" w:rsidP="00716291">
            <w:pPr>
              <w:spacing w:after="40"/>
              <w:jc w:val="center"/>
              <w:rPr>
                <w:lang w:val="en-US"/>
              </w:rPr>
            </w:pPr>
            <w:r>
              <w:rPr>
                <w:lang w:val="en-US"/>
              </w:rPr>
              <w:t>5</w:t>
            </w:r>
          </w:p>
        </w:tc>
        <w:tc>
          <w:tcPr>
            <w:tcW w:w="2577" w:type="dxa"/>
          </w:tcPr>
          <w:p w14:paraId="6F946491" w14:textId="77777777" w:rsidR="00255C70" w:rsidRDefault="00000000" w:rsidP="00716291">
            <w:pPr>
              <w:spacing w:after="40"/>
              <w:jc w:val="center"/>
              <w:rPr>
                <w:lang w:val="en-US"/>
              </w:rPr>
            </w:pPr>
            <w:r>
              <w:rPr>
                <w:lang w:val="en-US"/>
              </w:rPr>
              <w:t>6</w:t>
            </w:r>
          </w:p>
        </w:tc>
        <w:tc>
          <w:tcPr>
            <w:tcW w:w="2577" w:type="dxa"/>
          </w:tcPr>
          <w:p w14:paraId="2AE2F721" w14:textId="77777777" w:rsidR="00255C70" w:rsidRDefault="00000000" w:rsidP="00716291">
            <w:pPr>
              <w:spacing w:after="40"/>
              <w:jc w:val="center"/>
              <w:rPr>
                <w:lang w:val="en-US"/>
              </w:rPr>
            </w:pPr>
            <w:r>
              <w:rPr>
                <w:lang w:val="en-US"/>
              </w:rPr>
              <w:t>20</w:t>
            </w:r>
          </w:p>
        </w:tc>
        <w:tc>
          <w:tcPr>
            <w:tcW w:w="2577" w:type="dxa"/>
          </w:tcPr>
          <w:p w14:paraId="602F688E" w14:textId="77777777" w:rsidR="00255C70" w:rsidRDefault="00000000" w:rsidP="00716291">
            <w:pPr>
              <w:spacing w:after="40"/>
              <w:jc w:val="center"/>
              <w:rPr>
                <w:lang w:val="en-US"/>
              </w:rPr>
            </w:pPr>
            <w:r>
              <w:rPr>
                <w:lang w:val="en-US"/>
              </w:rPr>
              <w:t>63</w:t>
            </w:r>
          </w:p>
        </w:tc>
      </w:tr>
      <w:tr w:rsidR="009838DF" w14:paraId="6D6834B2" w14:textId="77777777" w:rsidTr="0079269F">
        <w:tc>
          <w:tcPr>
            <w:tcW w:w="2577" w:type="dxa"/>
          </w:tcPr>
          <w:p w14:paraId="26BCD180" w14:textId="77777777" w:rsidR="00255C70" w:rsidRDefault="00000000" w:rsidP="00716291">
            <w:pPr>
              <w:spacing w:after="40"/>
              <w:jc w:val="center"/>
              <w:rPr>
                <w:lang w:val="en-US"/>
              </w:rPr>
            </w:pPr>
            <w:r>
              <w:rPr>
                <w:lang w:val="en-US"/>
              </w:rPr>
              <w:t>10</w:t>
            </w:r>
          </w:p>
        </w:tc>
        <w:tc>
          <w:tcPr>
            <w:tcW w:w="2577" w:type="dxa"/>
          </w:tcPr>
          <w:p w14:paraId="34BDEBD3" w14:textId="77777777" w:rsidR="00255C70" w:rsidRDefault="00000000" w:rsidP="00716291">
            <w:pPr>
              <w:spacing w:after="40"/>
              <w:jc w:val="center"/>
              <w:rPr>
                <w:lang w:val="en-US"/>
              </w:rPr>
            </w:pPr>
            <w:r>
              <w:rPr>
                <w:lang w:val="en-US"/>
              </w:rPr>
              <w:t>12</w:t>
            </w:r>
          </w:p>
        </w:tc>
        <w:tc>
          <w:tcPr>
            <w:tcW w:w="2577" w:type="dxa"/>
          </w:tcPr>
          <w:p w14:paraId="750CCCB3" w14:textId="77777777" w:rsidR="00255C70" w:rsidRDefault="00000000" w:rsidP="00716291">
            <w:pPr>
              <w:spacing w:after="40"/>
              <w:jc w:val="center"/>
              <w:rPr>
                <w:lang w:val="en-US"/>
              </w:rPr>
            </w:pPr>
            <w:r>
              <w:rPr>
                <w:lang w:val="en-US"/>
              </w:rPr>
              <w:t>40</w:t>
            </w:r>
          </w:p>
        </w:tc>
        <w:tc>
          <w:tcPr>
            <w:tcW w:w="2577" w:type="dxa"/>
          </w:tcPr>
          <w:p w14:paraId="0715E112" w14:textId="77777777" w:rsidR="00255C70" w:rsidRDefault="00000000" w:rsidP="00716291">
            <w:pPr>
              <w:spacing w:after="40"/>
              <w:jc w:val="center"/>
              <w:rPr>
                <w:lang w:val="en-US"/>
              </w:rPr>
            </w:pPr>
            <w:r>
              <w:rPr>
                <w:lang w:val="en-US"/>
              </w:rPr>
              <w:t>126</w:t>
            </w:r>
          </w:p>
        </w:tc>
      </w:tr>
      <w:tr w:rsidR="009838DF" w14:paraId="36175DDA" w14:textId="77777777" w:rsidTr="0079269F">
        <w:tc>
          <w:tcPr>
            <w:tcW w:w="2577" w:type="dxa"/>
          </w:tcPr>
          <w:p w14:paraId="51BA839A" w14:textId="77777777" w:rsidR="00255C70" w:rsidRDefault="00000000" w:rsidP="00716291">
            <w:pPr>
              <w:spacing w:after="40"/>
              <w:jc w:val="center"/>
              <w:rPr>
                <w:lang w:val="en-US"/>
              </w:rPr>
            </w:pPr>
            <w:r>
              <w:rPr>
                <w:lang w:val="en-US"/>
              </w:rPr>
              <w:t>15</w:t>
            </w:r>
          </w:p>
        </w:tc>
        <w:tc>
          <w:tcPr>
            <w:tcW w:w="2577" w:type="dxa"/>
          </w:tcPr>
          <w:p w14:paraId="7B579D5C" w14:textId="77777777" w:rsidR="00255C70" w:rsidRDefault="00000000" w:rsidP="00716291">
            <w:pPr>
              <w:spacing w:after="40"/>
              <w:jc w:val="center"/>
              <w:rPr>
                <w:lang w:val="en-US"/>
              </w:rPr>
            </w:pPr>
            <w:r>
              <w:rPr>
                <w:lang w:val="en-US"/>
              </w:rPr>
              <w:t>18</w:t>
            </w:r>
          </w:p>
        </w:tc>
        <w:tc>
          <w:tcPr>
            <w:tcW w:w="2577" w:type="dxa"/>
          </w:tcPr>
          <w:p w14:paraId="6B3CBA45" w14:textId="77777777" w:rsidR="00255C70" w:rsidRDefault="00000000" w:rsidP="00716291">
            <w:pPr>
              <w:spacing w:after="40"/>
              <w:jc w:val="center"/>
              <w:rPr>
                <w:lang w:val="en-US"/>
              </w:rPr>
            </w:pPr>
            <w:r>
              <w:rPr>
                <w:lang w:val="en-US"/>
              </w:rPr>
              <w:t>60</w:t>
            </w:r>
          </w:p>
        </w:tc>
        <w:tc>
          <w:tcPr>
            <w:tcW w:w="2577" w:type="dxa"/>
          </w:tcPr>
          <w:p w14:paraId="13C2DFFB" w14:textId="77777777" w:rsidR="00255C70" w:rsidRDefault="00000000" w:rsidP="00716291">
            <w:pPr>
              <w:spacing w:after="40"/>
              <w:jc w:val="center"/>
              <w:rPr>
                <w:lang w:val="en-US"/>
              </w:rPr>
            </w:pPr>
            <w:r>
              <w:rPr>
                <w:lang w:val="en-US"/>
              </w:rPr>
              <w:t>189</w:t>
            </w:r>
          </w:p>
        </w:tc>
      </w:tr>
      <w:tr w:rsidR="009838DF" w14:paraId="4E960FBD" w14:textId="77777777" w:rsidTr="0079269F">
        <w:tc>
          <w:tcPr>
            <w:tcW w:w="2577" w:type="dxa"/>
          </w:tcPr>
          <w:p w14:paraId="39783A7B" w14:textId="77777777" w:rsidR="00255C70" w:rsidRDefault="00000000" w:rsidP="00716291">
            <w:pPr>
              <w:spacing w:after="40"/>
              <w:jc w:val="center"/>
              <w:rPr>
                <w:lang w:val="en-US"/>
              </w:rPr>
            </w:pPr>
            <w:r>
              <w:rPr>
                <w:lang w:val="en-US"/>
              </w:rPr>
              <w:t>30*</w:t>
            </w:r>
          </w:p>
        </w:tc>
        <w:tc>
          <w:tcPr>
            <w:tcW w:w="2577" w:type="dxa"/>
          </w:tcPr>
          <w:p w14:paraId="546842B2" w14:textId="77777777" w:rsidR="00255C70" w:rsidRDefault="00000000" w:rsidP="00716291">
            <w:pPr>
              <w:spacing w:after="40"/>
              <w:jc w:val="center"/>
              <w:rPr>
                <w:lang w:val="en-US"/>
              </w:rPr>
            </w:pPr>
            <w:r>
              <w:rPr>
                <w:lang w:val="en-US"/>
              </w:rPr>
              <w:t>36</w:t>
            </w:r>
          </w:p>
        </w:tc>
        <w:tc>
          <w:tcPr>
            <w:tcW w:w="2577" w:type="dxa"/>
          </w:tcPr>
          <w:p w14:paraId="3ED3817A" w14:textId="77777777" w:rsidR="00255C70" w:rsidRDefault="00000000" w:rsidP="00716291">
            <w:pPr>
              <w:spacing w:after="40"/>
              <w:jc w:val="center"/>
              <w:rPr>
                <w:lang w:val="en-US"/>
              </w:rPr>
            </w:pPr>
            <w:r>
              <w:rPr>
                <w:lang w:val="en-US"/>
              </w:rPr>
              <w:t>120</w:t>
            </w:r>
          </w:p>
        </w:tc>
        <w:tc>
          <w:tcPr>
            <w:tcW w:w="2577" w:type="dxa"/>
          </w:tcPr>
          <w:p w14:paraId="531B04DA" w14:textId="77777777" w:rsidR="00255C70" w:rsidRDefault="00000000" w:rsidP="00716291">
            <w:pPr>
              <w:spacing w:after="40"/>
              <w:jc w:val="center"/>
              <w:rPr>
                <w:lang w:val="en-US"/>
              </w:rPr>
            </w:pPr>
            <w:r>
              <w:rPr>
                <w:lang w:val="en-US"/>
              </w:rPr>
              <w:t>378</w:t>
            </w:r>
          </w:p>
        </w:tc>
      </w:tr>
      <w:tr w:rsidR="009838DF" w14:paraId="427F0ED0" w14:textId="77777777" w:rsidTr="0079269F">
        <w:tc>
          <w:tcPr>
            <w:tcW w:w="10308" w:type="dxa"/>
            <w:gridSpan w:val="4"/>
          </w:tcPr>
          <w:p w14:paraId="6DE698C1" w14:textId="77777777" w:rsidR="00255C70" w:rsidRDefault="00000000" w:rsidP="00716291">
            <w:pPr>
              <w:spacing w:after="40"/>
              <w:rPr>
                <w:lang w:val="en-US"/>
              </w:rPr>
            </w:pPr>
            <w:r w:rsidRPr="009C1768">
              <w:t xml:space="preserve">*A </w:t>
            </w:r>
            <w:proofErr w:type="gramStart"/>
            <w:r w:rsidRPr="009C1768">
              <w:t>30 minute</w:t>
            </w:r>
            <w:proofErr w:type="gramEnd"/>
            <w:r w:rsidRPr="009C1768">
              <w:t xml:space="preserve"> stop time is unusual but is included for some circumstances.</w:t>
            </w:r>
          </w:p>
        </w:tc>
      </w:tr>
    </w:tbl>
    <w:p w14:paraId="1F680E37" w14:textId="77777777" w:rsidR="00255C70" w:rsidRPr="002C72FE" w:rsidRDefault="00000000" w:rsidP="00255C70">
      <w:r w:rsidRPr="002C72FE">
        <w:t>To estimate queue length (with provision for road trains multiplier):</w:t>
      </w:r>
    </w:p>
    <w:p w14:paraId="75F626D9" w14:textId="77777777" w:rsidR="00255C70" w:rsidRPr="002C72FE" w:rsidRDefault="00000000">
      <w:pPr>
        <w:numPr>
          <w:ilvl w:val="0"/>
          <w:numId w:val="56"/>
        </w:numPr>
        <w:spacing w:after="160" w:line="259" w:lineRule="auto"/>
      </w:pPr>
      <w:r w:rsidRPr="002C72FE">
        <w:t>Count the number of average vehicles, oversized vehicles, and road trains that pass the PTCD/traffic controller position for five (5) minutes,</w:t>
      </w:r>
    </w:p>
    <w:p w14:paraId="7F3D4EFC" w14:textId="77777777" w:rsidR="00255C70" w:rsidRPr="002C72FE" w:rsidRDefault="00000000">
      <w:pPr>
        <w:numPr>
          <w:ilvl w:val="0"/>
          <w:numId w:val="56"/>
        </w:numPr>
        <w:spacing w:after="160" w:line="259" w:lineRule="auto"/>
      </w:pPr>
      <w:r w:rsidRPr="002C72FE">
        <w:t>Multiply the number of vehicles counted by the number in the chosen ‘multiplier’ column (‘</w:t>
      </w:r>
      <w:r w:rsidRPr="007434BB">
        <w:rPr>
          <w:b/>
        </w:rPr>
        <w:t>Ma</w:t>
      </w:r>
      <w:r w:rsidRPr="002C72FE">
        <w:t>’ for average sized vehicles, ‘</w:t>
      </w:r>
      <w:r w:rsidRPr="007434BB">
        <w:rPr>
          <w:b/>
        </w:rPr>
        <w:t>Mo</w:t>
      </w:r>
      <w:r w:rsidRPr="002C72FE">
        <w:t>’ for oversized vehicles and ‘</w:t>
      </w:r>
      <w:r w:rsidRPr="007434BB">
        <w:rPr>
          <w:b/>
        </w:rPr>
        <w:t>Mr</w:t>
      </w:r>
      <w:r w:rsidRPr="002C72FE">
        <w:t>’ for road trains) using the maximum stop time required at the specific worksite,</w:t>
      </w:r>
    </w:p>
    <w:p w14:paraId="6E0C18FF" w14:textId="77777777" w:rsidR="00255C70" w:rsidRPr="002C72FE" w:rsidRDefault="00000000">
      <w:pPr>
        <w:numPr>
          <w:ilvl w:val="0"/>
          <w:numId w:val="56"/>
        </w:numPr>
        <w:spacing w:after="0" w:line="259" w:lineRule="auto"/>
      </w:pPr>
      <w:r w:rsidRPr="002C72FE">
        <w:t>Use the formula below to calculate the estimated queue length:</w:t>
      </w:r>
    </w:p>
    <w:p w14:paraId="6127EDCA" w14:textId="77777777" w:rsidR="00255C70" w:rsidRPr="002C72FE" w:rsidRDefault="00000000" w:rsidP="00255C70">
      <w:pPr>
        <w:spacing w:after="0"/>
      </w:pPr>
      <w:r w:rsidRPr="002C72FE">
        <w:t xml:space="preserve">(number of average vehicles x </w:t>
      </w:r>
      <w:r w:rsidRPr="007434BB">
        <w:rPr>
          <w:b/>
        </w:rPr>
        <w:t>Ma</w:t>
      </w:r>
      <w:r w:rsidRPr="002C72FE">
        <w:t xml:space="preserve">) + (number of oversized vehicles x </w:t>
      </w:r>
      <w:r w:rsidRPr="007434BB">
        <w:rPr>
          <w:b/>
        </w:rPr>
        <w:t>Mo</w:t>
      </w:r>
      <w:r w:rsidRPr="002C72FE">
        <w:t xml:space="preserve">) + (number of road trains x </w:t>
      </w:r>
      <w:r w:rsidRPr="007434BB">
        <w:rPr>
          <w:b/>
        </w:rPr>
        <w:t>Mr</w:t>
      </w:r>
      <w:r w:rsidRPr="002C72FE">
        <w:t xml:space="preserve">) </w:t>
      </w:r>
    </w:p>
    <w:p w14:paraId="53DA41A9" w14:textId="77777777" w:rsidR="00255C70" w:rsidRPr="009C1768" w:rsidRDefault="00000000" w:rsidP="00255C70">
      <w:pPr>
        <w:spacing w:after="0"/>
      </w:pPr>
      <w:r w:rsidRPr="002C72FE">
        <w:t>= queue length.</w:t>
      </w:r>
    </w:p>
    <w:p w14:paraId="7715E415" w14:textId="77777777" w:rsidR="00255C70" w:rsidRPr="009C1768" w:rsidRDefault="00255C70" w:rsidP="00255C70">
      <w:pPr>
        <w:spacing w:after="0"/>
      </w:pPr>
    </w:p>
    <w:p w14:paraId="1DDBE4DB" w14:textId="77777777" w:rsidR="00255C70" w:rsidRPr="009C1768" w:rsidRDefault="00000000" w:rsidP="00255C70">
      <w:pPr>
        <w:pStyle w:val="Heading3"/>
        <w:spacing w:before="0"/>
      </w:pPr>
      <w:r w:rsidRPr="009C1768">
        <w:t xml:space="preserve">Road </w:t>
      </w:r>
      <w:r>
        <w:t>s</w:t>
      </w:r>
      <w:r w:rsidRPr="009C1768">
        <w:t xml:space="preserve">afety </w:t>
      </w:r>
      <w:r>
        <w:t>b</w:t>
      </w:r>
      <w:r w:rsidRPr="009C1768">
        <w:t>arriers - Hold Point</w:t>
      </w:r>
    </w:p>
    <w:p w14:paraId="17E75657" w14:textId="77777777" w:rsidR="00255C70" w:rsidRPr="009C1768" w:rsidRDefault="00000000" w:rsidP="00255C70">
      <w:r w:rsidRPr="009C1768">
        <w:t>Design, install and maintain all road safety barriers, including longitudinal channelizing devices, used within the NT Government's road reserve in accordance with AS 1742.3, AGTTM, AS/NZS 3845.1, AS/NZS 3845.2 and any other relevant and current Australian Standard associated with the works being proposed.</w:t>
      </w:r>
    </w:p>
    <w:p w14:paraId="20E80499" w14:textId="77777777" w:rsidR="00255C70" w:rsidRPr="009C1768" w:rsidRDefault="00000000" w:rsidP="00255C70">
      <w:r w:rsidRPr="009C1768">
        <w:t xml:space="preserve">Refer to the </w:t>
      </w:r>
      <w:proofErr w:type="spellStart"/>
      <w:r w:rsidRPr="009C1768">
        <w:t>Workzone</w:t>
      </w:r>
      <w:proofErr w:type="spellEnd"/>
      <w:r w:rsidRPr="009C1768">
        <w:t xml:space="preserve"> Temporary Safety Barriers section at </w:t>
      </w:r>
      <w:hyperlink r:id="rId60" w:history="1">
        <w:r w:rsidR="00255C70" w:rsidRPr="009C1768">
          <w:rPr>
            <w:rStyle w:val="Hyperlink"/>
          </w:rPr>
          <w:t>https://dipl.nt.gov.au/industry/technical-standards-guidelines-and-specifications/road-safety-barriers</w:t>
        </w:r>
      </w:hyperlink>
      <w:r w:rsidRPr="009C1768">
        <w:t xml:space="preserve"> .</w:t>
      </w:r>
    </w:p>
    <w:p w14:paraId="000535E1" w14:textId="77777777" w:rsidR="00255C70" w:rsidRPr="009C1768" w:rsidRDefault="00000000" w:rsidP="00255C70">
      <w:r w:rsidRPr="009C1768">
        <w:t>Use only MASH tested barriers.</w:t>
      </w:r>
    </w:p>
    <w:p w14:paraId="62F0B979" w14:textId="77777777" w:rsidR="00255C70" w:rsidRPr="009C1768" w:rsidRDefault="00000000" w:rsidP="00255C70">
      <w:r w:rsidRPr="009C1768">
        <w:rPr>
          <w:b/>
        </w:rPr>
        <w:t>Hold Point:</w:t>
      </w:r>
      <w:r w:rsidRPr="009C1768">
        <w:t xml:space="preserve"> Provide a statement, signed by your engineer, and signed by the author of the Traffic Management Plan, which states that the Road Safety Barriers proposal complies with AS 1742.3, and with AGTTM and with AS/NZS 3845.1, and with AS/NZS 3845.2, and with the specifications and installation manuals from the manufacturers of the components proposed to be used in the Road Safety Barriers system. Provide the Traffic Management Plan with this statement.</w:t>
      </w:r>
    </w:p>
    <w:p w14:paraId="480854C3" w14:textId="77777777" w:rsidR="00255C70" w:rsidRPr="009C1768" w:rsidRDefault="00000000" w:rsidP="00255C70">
      <w:r w:rsidRPr="009C1768">
        <w:lastRenderedPageBreak/>
        <w:t>The Traffic Management Plan must have information about the proposed Road Safety Barrier system(s), including, but not limited to:</w:t>
      </w:r>
    </w:p>
    <w:p w14:paraId="02A8A392" w14:textId="77777777" w:rsidR="00255C70" w:rsidRPr="009C1768" w:rsidRDefault="00000000" w:rsidP="00255C70">
      <w:pPr>
        <w:tabs>
          <w:tab w:val="num" w:pos="1276"/>
        </w:tabs>
        <w:ind w:left="1276" w:hanging="284"/>
      </w:pPr>
      <w:r w:rsidRPr="009C1768">
        <w:t>the barrier type(s),</w:t>
      </w:r>
    </w:p>
    <w:p w14:paraId="1A97CCA4" w14:textId="77777777" w:rsidR="00255C70" w:rsidRPr="009C1768" w:rsidRDefault="00000000" w:rsidP="00255C70">
      <w:pPr>
        <w:tabs>
          <w:tab w:val="num" w:pos="1276"/>
        </w:tabs>
        <w:ind w:left="1276" w:hanging="284"/>
      </w:pPr>
      <w:r w:rsidRPr="009C1768">
        <w:t>the end treatment type(s),</w:t>
      </w:r>
    </w:p>
    <w:p w14:paraId="4C9276B0" w14:textId="77777777" w:rsidR="00255C70" w:rsidRPr="009C1768" w:rsidRDefault="00000000" w:rsidP="00255C70">
      <w:pPr>
        <w:tabs>
          <w:tab w:val="num" w:pos="1276"/>
        </w:tabs>
        <w:ind w:left="1276" w:hanging="284"/>
      </w:pPr>
      <w:r w:rsidRPr="009C1768">
        <w:t>the deflection zone(s),</w:t>
      </w:r>
    </w:p>
    <w:p w14:paraId="29E016E1" w14:textId="77777777" w:rsidR="00255C70" w:rsidRPr="009C1768" w:rsidRDefault="00000000" w:rsidP="00255C70">
      <w:pPr>
        <w:tabs>
          <w:tab w:val="num" w:pos="1276"/>
        </w:tabs>
        <w:ind w:left="1276" w:hanging="284"/>
      </w:pPr>
      <w:r w:rsidRPr="009C1768">
        <w:t>containment fence(s),</w:t>
      </w:r>
    </w:p>
    <w:p w14:paraId="14DA8085" w14:textId="77777777" w:rsidR="00255C70" w:rsidRPr="009C1768" w:rsidRDefault="00000000" w:rsidP="00255C70">
      <w:pPr>
        <w:tabs>
          <w:tab w:val="num" w:pos="1276"/>
        </w:tabs>
        <w:ind w:left="1276" w:hanging="284"/>
      </w:pPr>
      <w:r w:rsidRPr="009C1768">
        <w:t>offset(s) from traffic lane(s),</w:t>
      </w:r>
    </w:p>
    <w:p w14:paraId="1D812C6F" w14:textId="77777777" w:rsidR="00255C70" w:rsidRPr="009C1768" w:rsidRDefault="00000000" w:rsidP="00255C70">
      <w:pPr>
        <w:tabs>
          <w:tab w:val="num" w:pos="1276"/>
        </w:tabs>
        <w:ind w:left="1276" w:hanging="284"/>
      </w:pPr>
      <w:r w:rsidRPr="009C1768">
        <w:t>width(s) and length(s) of work site(s),</w:t>
      </w:r>
    </w:p>
    <w:p w14:paraId="7F92680D" w14:textId="77777777" w:rsidR="00255C70" w:rsidRPr="009C1768" w:rsidRDefault="00000000" w:rsidP="00255C70">
      <w:pPr>
        <w:tabs>
          <w:tab w:val="num" w:pos="1276"/>
        </w:tabs>
        <w:ind w:left="1276" w:hanging="284"/>
      </w:pPr>
      <w:r w:rsidRPr="009C1768">
        <w:t>barrier(s) length(s) of need,</w:t>
      </w:r>
    </w:p>
    <w:p w14:paraId="2EAEB0BC" w14:textId="77777777" w:rsidR="00255C70" w:rsidRPr="009C1768" w:rsidRDefault="00000000" w:rsidP="00255C70">
      <w:pPr>
        <w:tabs>
          <w:tab w:val="num" w:pos="1276"/>
        </w:tabs>
        <w:ind w:left="1276" w:hanging="284"/>
      </w:pPr>
      <w:r w:rsidRPr="009C1768">
        <w:t xml:space="preserve">barrier(s) requirements for </w:t>
      </w:r>
      <w:proofErr w:type="gramStart"/>
      <w:r w:rsidRPr="009C1768">
        <w:t>night time</w:t>
      </w:r>
      <w:proofErr w:type="gramEnd"/>
      <w:r w:rsidRPr="009C1768">
        <w:t>,</w:t>
      </w:r>
    </w:p>
    <w:p w14:paraId="7EBEF96E" w14:textId="77777777" w:rsidR="00255C70" w:rsidRPr="009C1768" w:rsidRDefault="00000000" w:rsidP="00255C70">
      <w:pPr>
        <w:tabs>
          <w:tab w:val="num" w:pos="1276"/>
        </w:tabs>
        <w:ind w:left="1276" w:hanging="284"/>
      </w:pPr>
      <w:r w:rsidRPr="009C1768">
        <w:t>design layout drawing(s),</w:t>
      </w:r>
    </w:p>
    <w:p w14:paraId="7F73E8B1" w14:textId="77777777" w:rsidR="00255C70" w:rsidRPr="009C1768" w:rsidRDefault="00000000" w:rsidP="00255C70">
      <w:pPr>
        <w:tabs>
          <w:tab w:val="num" w:pos="1276"/>
        </w:tabs>
        <w:ind w:left="1276" w:hanging="284"/>
      </w:pPr>
      <w:r w:rsidRPr="009C1768">
        <w:t>installation methodologies, and</w:t>
      </w:r>
    </w:p>
    <w:p w14:paraId="1CB2D8B2" w14:textId="77777777" w:rsidR="00255C70" w:rsidRPr="009C1768" w:rsidRDefault="00000000" w:rsidP="00255C70">
      <w:pPr>
        <w:tabs>
          <w:tab w:val="num" w:pos="1276"/>
        </w:tabs>
        <w:ind w:left="1276" w:hanging="284"/>
      </w:pPr>
      <w:r w:rsidRPr="009C1768">
        <w:t>a risk assessment of the use of the proposed Road Safety Barrier system(s).</w:t>
      </w:r>
    </w:p>
    <w:p w14:paraId="142FEB06" w14:textId="77777777" w:rsidR="00255C70" w:rsidRPr="009C1768" w:rsidRDefault="00000000" w:rsidP="00255C70">
      <w:r w:rsidRPr="009C1768">
        <w:t>Failure to meet the requirements of this clause may result in the project being suspended by the Department or other relevant authorities, such as NT WorkSafe, without cost to the Department, and without cost to that authority, until the project meets the requirements of this clause.</w:t>
      </w:r>
    </w:p>
    <w:p w14:paraId="0D580E2A" w14:textId="77777777" w:rsidR="00255C70" w:rsidRPr="009C1768" w:rsidRDefault="00000000" w:rsidP="00255C70">
      <w:pPr>
        <w:pStyle w:val="Heading3"/>
      </w:pPr>
      <w:r w:rsidRPr="009C1768">
        <w:t xml:space="preserve">Covering of </w:t>
      </w:r>
      <w:r>
        <w:t>s</w:t>
      </w:r>
      <w:r w:rsidRPr="009C1768">
        <w:t>igns</w:t>
      </w:r>
    </w:p>
    <w:p w14:paraId="06241197" w14:textId="77777777" w:rsidR="00255C70" w:rsidRPr="009C1768" w:rsidRDefault="00000000" w:rsidP="00255C70">
      <w:r w:rsidRPr="009C1768">
        <w:t xml:space="preserve">Signs that conflict with the works or with TTM signage must be covered or removed. Consider weather conditions (e.g. wind, rain) when choosing a suitable covering. It is essential that all signs at the worksite or varied travel route </w:t>
      </w:r>
      <w:proofErr w:type="gramStart"/>
      <w:r w:rsidRPr="009C1768">
        <w:t>are appropriate for the prevailing conditions at all times</w:t>
      </w:r>
      <w:proofErr w:type="gramEnd"/>
      <w:r w:rsidRPr="009C1768">
        <w:t xml:space="preserve">. Materials used must not cause damage to, or deterioration of the existing signs. Damage caused by inappropriate coverings must be rectified at no cost to the </w:t>
      </w:r>
      <w:proofErr w:type="gramStart"/>
      <w:r w:rsidRPr="009C1768">
        <w:t>Principal</w:t>
      </w:r>
      <w:proofErr w:type="gramEnd"/>
      <w:r w:rsidRPr="009C1768">
        <w:t>. Covering, altering or replacing signs must be documented in the TMP and approved by the Superintendent prior to implementation.</w:t>
      </w:r>
    </w:p>
    <w:p w14:paraId="30C38767" w14:textId="77777777" w:rsidR="00255C70" w:rsidRPr="009C1768" w:rsidRDefault="00000000" w:rsidP="00255C70">
      <w:r w:rsidRPr="009C1768">
        <w:t>The following must be observed:</w:t>
      </w:r>
    </w:p>
    <w:p w14:paraId="582E4113" w14:textId="77777777" w:rsidR="00255C70" w:rsidRPr="009C1768" w:rsidRDefault="00000000">
      <w:pPr>
        <w:widowControl w:val="0"/>
        <w:numPr>
          <w:ilvl w:val="0"/>
          <w:numId w:val="50"/>
        </w:numPr>
      </w:pPr>
      <w:r w:rsidRPr="009C1768">
        <w:t>Do not cause damage to signs by covering them with incompatible materials.</w:t>
      </w:r>
    </w:p>
    <w:p w14:paraId="01835AC3" w14:textId="77777777" w:rsidR="00255C70" w:rsidRPr="009C1768" w:rsidRDefault="00000000">
      <w:pPr>
        <w:widowControl w:val="0"/>
        <w:numPr>
          <w:ilvl w:val="0"/>
          <w:numId w:val="50"/>
        </w:numPr>
      </w:pPr>
      <w:r w:rsidRPr="009C1768">
        <w:t>Do not use plastics to cover signs.</w:t>
      </w:r>
    </w:p>
    <w:p w14:paraId="273D8AB0" w14:textId="77777777" w:rsidR="00255C70" w:rsidRPr="009C1768" w:rsidRDefault="00000000">
      <w:pPr>
        <w:widowControl w:val="0"/>
        <w:numPr>
          <w:ilvl w:val="0"/>
          <w:numId w:val="50"/>
        </w:numPr>
      </w:pPr>
      <w:r w:rsidRPr="009C1768">
        <w:t>Do not use adhesive tapes on the faces of signs.</w:t>
      </w:r>
    </w:p>
    <w:p w14:paraId="7EFE3CFB" w14:textId="77777777" w:rsidR="00255C70" w:rsidRPr="009C1768" w:rsidRDefault="00000000">
      <w:pPr>
        <w:widowControl w:val="0"/>
        <w:numPr>
          <w:ilvl w:val="0"/>
          <w:numId w:val="50"/>
        </w:numPr>
      </w:pPr>
      <w:r w:rsidRPr="009C1768">
        <w:t>Remove covers immediately if directed to do so by the Superintendent or another authorised officer of the Department.</w:t>
      </w:r>
    </w:p>
    <w:p w14:paraId="7A76539E" w14:textId="77777777" w:rsidR="00255C70" w:rsidRPr="009C1768" w:rsidRDefault="00000000">
      <w:pPr>
        <w:widowControl w:val="0"/>
        <w:numPr>
          <w:ilvl w:val="0"/>
          <w:numId w:val="50"/>
        </w:numPr>
      </w:pPr>
      <w:r w:rsidRPr="009C1768">
        <w:t>Ensure moisture does not become trapped between a sign cover and the face of the sign.</w:t>
      </w:r>
    </w:p>
    <w:p w14:paraId="2872C252" w14:textId="77777777" w:rsidR="00255C70" w:rsidRPr="009C1768" w:rsidRDefault="00000000">
      <w:pPr>
        <w:widowControl w:val="0"/>
        <w:numPr>
          <w:ilvl w:val="0"/>
          <w:numId w:val="50"/>
        </w:numPr>
      </w:pPr>
      <w:r w:rsidRPr="009C1768">
        <w:t xml:space="preserve">Replace any signs which are damaged by incompatible coverings at no cost to the </w:t>
      </w:r>
      <w:proofErr w:type="gramStart"/>
      <w:r w:rsidRPr="009C1768">
        <w:t>Principal</w:t>
      </w:r>
      <w:proofErr w:type="gramEnd"/>
      <w:r w:rsidRPr="009C1768">
        <w:t>.</w:t>
      </w:r>
    </w:p>
    <w:p w14:paraId="5595893F" w14:textId="77777777" w:rsidR="00255C70" w:rsidRPr="009C1768" w:rsidRDefault="00000000">
      <w:pPr>
        <w:widowControl w:val="0"/>
        <w:numPr>
          <w:ilvl w:val="0"/>
          <w:numId w:val="50"/>
        </w:numPr>
        <w:spacing w:after="0"/>
      </w:pPr>
      <w:r w:rsidRPr="009C1768">
        <w:t xml:space="preserve">Any failure to comply with this clause will render the Contractor liable to pay the costs incurred by the </w:t>
      </w:r>
      <w:proofErr w:type="gramStart"/>
      <w:r w:rsidRPr="009C1768">
        <w:t>Principal</w:t>
      </w:r>
      <w:proofErr w:type="gramEnd"/>
      <w:r w:rsidRPr="009C1768">
        <w:t xml:space="preserve"> to have rectifications made.</w:t>
      </w:r>
    </w:p>
    <w:p w14:paraId="64BF1E56" w14:textId="77777777" w:rsidR="00255C70" w:rsidRPr="009C1768" w:rsidRDefault="00000000" w:rsidP="00255C70">
      <w:pPr>
        <w:pStyle w:val="Heading2"/>
        <w:ind w:left="578" w:hanging="578"/>
      </w:pPr>
      <w:r w:rsidRPr="009C1768">
        <w:t>Excavations, stockpiles and gradients within work zones and clear zones</w:t>
      </w:r>
    </w:p>
    <w:p w14:paraId="12FBAB07" w14:textId="77777777" w:rsidR="00255C70" w:rsidRPr="009C1768" w:rsidRDefault="00000000" w:rsidP="00255C70">
      <w:r w:rsidRPr="009C1768">
        <w:t>Comply with the NT Work Safe Codes of Practice and Safe Work Australia Codes of Practice applicable to the works.</w:t>
      </w:r>
    </w:p>
    <w:p w14:paraId="5BDCE097" w14:textId="77777777" w:rsidR="00255C70" w:rsidRPr="009C1768" w:rsidRDefault="00000000" w:rsidP="00255C70">
      <w:r w:rsidRPr="009C1768">
        <w:t>Comply with the guidance provided in the Austroads Guide to Temporary Traffic Management (AGTTM).</w:t>
      </w:r>
    </w:p>
    <w:p w14:paraId="43A0F1C6" w14:textId="77777777" w:rsidR="00255C70" w:rsidRPr="009C1768" w:rsidRDefault="00000000" w:rsidP="00255C70">
      <w:pPr>
        <w:pStyle w:val="Heading3"/>
      </w:pPr>
      <w:r w:rsidRPr="009C1768">
        <w:lastRenderedPageBreak/>
        <w:t>NT WorkSafe guideline in relation to excavations</w:t>
      </w:r>
    </w:p>
    <w:p w14:paraId="10680882" w14:textId="77777777" w:rsidR="00255C70" w:rsidRPr="009C1768" w:rsidRDefault="00000000" w:rsidP="00255C70">
      <w:r w:rsidRPr="009C1768">
        <w:t>Provide shoring, or bench, to all trenching or excavations which are deeper than 1.5 metres and where a person is required to enter unless an engineer certifies that shoring, or benching, is not required. Provide a copy of the Engineer's certification on request.</w:t>
      </w:r>
    </w:p>
    <w:p w14:paraId="021B12F6" w14:textId="77777777" w:rsidR="00255C70" w:rsidRPr="009C1768" w:rsidRDefault="00000000" w:rsidP="00255C70">
      <w:r w:rsidRPr="009C1768">
        <w:t xml:space="preserve">Comply with the provisions of the NT Code of Practice for Excavation Work, and the NT Code of Practice for Construction Work. </w:t>
      </w:r>
    </w:p>
    <w:p w14:paraId="63B30F87" w14:textId="77777777" w:rsidR="00255C70" w:rsidRPr="009C1768" w:rsidRDefault="00000000" w:rsidP="00255C70">
      <w:pPr>
        <w:pStyle w:val="Heading3"/>
      </w:pPr>
      <w:r w:rsidRPr="009C1768">
        <w:t>Requirements for excavations, stockpiles or other gradients</w:t>
      </w:r>
    </w:p>
    <w:p w14:paraId="676795AB" w14:textId="77777777" w:rsidR="00255C70" w:rsidRPr="009C1768" w:rsidRDefault="00000000" w:rsidP="00255C70">
      <w:r w:rsidRPr="009C1768">
        <w:t>Provide protection and delineation measures to excavations, stockpiles, or other gradients, to AS 1742.3,</w:t>
      </w:r>
      <w:r w:rsidRPr="009C1768">
        <w:rPr>
          <w:rFonts w:ascii="TTF61o00" w:hAnsi="TTF61o00" w:cs="TTF61o00"/>
          <w:sz w:val="24"/>
          <w:szCs w:val="24"/>
          <w:lang w:eastAsia="en-NZ"/>
        </w:rPr>
        <w:t xml:space="preserve"> </w:t>
      </w:r>
      <w:r w:rsidRPr="009C1768">
        <w:t xml:space="preserve">and to the </w:t>
      </w:r>
      <w:r w:rsidRPr="009C1768">
        <w:rPr>
          <w:b/>
        </w:rPr>
        <w:t>Road Safety Barriers</w:t>
      </w:r>
      <w:r w:rsidRPr="009C1768">
        <w:t xml:space="preserve"> sub-clause in the </w:t>
      </w:r>
      <w:r w:rsidRPr="009C1768">
        <w:rPr>
          <w:b/>
        </w:rPr>
        <w:t>NT Specific Directions for Roadwork Signs</w:t>
      </w:r>
      <w:r w:rsidRPr="009C1768">
        <w:t xml:space="preserve"> clause in this work section.</w:t>
      </w:r>
    </w:p>
    <w:p w14:paraId="0BE5B9FC" w14:textId="77777777" w:rsidR="00255C70" w:rsidRPr="009C1768" w:rsidRDefault="00000000" w:rsidP="00255C70">
      <w:r w:rsidRPr="009C1768">
        <w:t>Measures to be implemented must take in to account the clearances between the hazards and traffic, and the posted traffic speed limits, and the nature of the hazard. Refer to the AGTTM. Requirements based on depths of excavations are to be applied to stockpiles, with the cited depths of excavations to be regarded as the heights of the stockpiles.</w:t>
      </w:r>
    </w:p>
    <w:p w14:paraId="071CAB80" w14:textId="77777777" w:rsidR="00255C70" w:rsidRPr="009C1768" w:rsidRDefault="00000000" w:rsidP="00255C70">
      <w:r w:rsidRPr="009C1768">
        <w:t>Where possible the site should be left without hazards outside working hours by backfilling, covering, or removing the hazards.</w:t>
      </w:r>
    </w:p>
    <w:p w14:paraId="71EC14C1" w14:textId="77777777" w:rsidR="00255C70" w:rsidRPr="009C1768" w:rsidRDefault="00000000" w:rsidP="00255C70">
      <w:pPr>
        <w:pStyle w:val="Heading3"/>
      </w:pPr>
      <w:r w:rsidRPr="009C1768">
        <w:t>Containment fencing</w:t>
      </w:r>
    </w:p>
    <w:p w14:paraId="08E5265B" w14:textId="77777777" w:rsidR="00255C70" w:rsidRPr="009C1768" w:rsidRDefault="00000000" w:rsidP="00255C70">
      <w:r w:rsidRPr="009C1768">
        <w:t>Containment fencing must comply with AS 1742.3 and AGTTM.</w:t>
      </w:r>
    </w:p>
    <w:p w14:paraId="59FD1672" w14:textId="77777777" w:rsidR="00255C70" w:rsidRPr="009C1768" w:rsidRDefault="00000000" w:rsidP="00255C70">
      <w:r w:rsidRPr="009C1768">
        <w:t>Containment fencing is not a substitute for safety barriers.</w:t>
      </w:r>
    </w:p>
    <w:p w14:paraId="5D5305C1" w14:textId="77777777" w:rsidR="00255C70" w:rsidRPr="009C1768" w:rsidRDefault="00000000" w:rsidP="00255C70">
      <w:r w:rsidRPr="009C1768">
        <w:t>The required clearance between containment fencing and the travelled path is to be determined from AS 1742.3 and AGTTM Part 3.</w:t>
      </w:r>
    </w:p>
    <w:p w14:paraId="55109DFF" w14:textId="77777777" w:rsidR="00255C70" w:rsidRPr="009C1768" w:rsidRDefault="00000000" w:rsidP="00255C70">
      <w:r w:rsidRPr="009C1768">
        <w:t>Fix retroreflective markers on the trafficked side of steel panels which are used as containment fencing, if they are within 9m of the travelled path, or adjacent to pedestrian or cyclist access, and if they are to be in place at night.</w:t>
      </w:r>
    </w:p>
    <w:p w14:paraId="798A1427" w14:textId="77777777" w:rsidR="00255C70" w:rsidRPr="009C1768" w:rsidRDefault="00000000" w:rsidP="00255C70">
      <w:pPr>
        <w:pStyle w:val="Heading3"/>
      </w:pPr>
      <w:r w:rsidRPr="009C1768">
        <w:t>Stockpiles close to travelled path</w:t>
      </w:r>
    </w:p>
    <w:p w14:paraId="4134182D" w14:textId="77777777" w:rsidR="00255C70" w:rsidRPr="009C1768" w:rsidRDefault="00000000" w:rsidP="00255C70">
      <w:pPr>
        <w:rPr>
          <w:rFonts w:cs="Arial"/>
        </w:rPr>
      </w:pPr>
      <w:r w:rsidRPr="009C1768">
        <w:rPr>
          <w:rFonts w:cs="Arial"/>
        </w:rPr>
        <w:t>Do not dump or stockpile material within 6 m of a travelled path open to traffic.</w:t>
      </w:r>
    </w:p>
    <w:p w14:paraId="06904181" w14:textId="77777777" w:rsidR="00255C70" w:rsidRPr="009C1768" w:rsidRDefault="00000000" w:rsidP="00255C70">
      <w:pPr>
        <w:rPr>
          <w:rFonts w:cs="Arial"/>
        </w:rPr>
      </w:pPr>
      <w:r w:rsidRPr="009C1768">
        <w:rPr>
          <w:rFonts w:cs="Arial"/>
        </w:rPr>
        <w:t>If dumping or stockpiling material within 6 m of a travelled path open to traffic is unavoidable the material is to be delineated by appropriate means.</w:t>
      </w:r>
    </w:p>
    <w:p w14:paraId="672DAC75" w14:textId="77777777" w:rsidR="00255C70" w:rsidRPr="009C1768" w:rsidRDefault="00000000" w:rsidP="00255C70">
      <w:pPr>
        <w:rPr>
          <w:rFonts w:cs="Arial"/>
        </w:rPr>
      </w:pPr>
      <w:r w:rsidRPr="009C1768">
        <w:rPr>
          <w:rFonts w:cs="Arial"/>
        </w:rPr>
        <w:t>Refer to the Austroads Guide to Temporary Traffic Management (AGTTM) Part 3, and to AS 1742.3. AGTTM Part 3, Section 6, Clause 6.8, is particularly relevant</w:t>
      </w:r>
    </w:p>
    <w:p w14:paraId="5E3DDFFD" w14:textId="77777777" w:rsidR="00255C70" w:rsidRPr="009C1768" w:rsidRDefault="00000000" w:rsidP="00255C70">
      <w:pPr>
        <w:rPr>
          <w:rFonts w:cs="Arial"/>
        </w:rPr>
      </w:pPr>
      <w:r w:rsidRPr="009C1768">
        <w:rPr>
          <w:rFonts w:cs="Arial"/>
        </w:rPr>
        <w:t>AGTTM Clause 6.8 relates to excavations. Where the clause states a depth of excavation, that depth is to be taken as a height of stockpiles or dumped material, and the conditions stated in the clause for that depth are to be applied to stockpiles or dumped material of that height.</w:t>
      </w:r>
    </w:p>
    <w:p w14:paraId="06C6E4CD" w14:textId="77777777" w:rsidR="00255C70" w:rsidRPr="009C1768" w:rsidRDefault="00000000" w:rsidP="00255C70">
      <w:pPr>
        <w:rPr>
          <w:rFonts w:cs="Arial"/>
        </w:rPr>
      </w:pPr>
      <w:r w:rsidRPr="009C1768">
        <w:rPr>
          <w:rFonts w:cs="Arial"/>
        </w:rPr>
        <w:t>Delineation devices are to be spaced as stipulated in the AGTTM.</w:t>
      </w:r>
    </w:p>
    <w:p w14:paraId="17443191" w14:textId="77777777" w:rsidR="00255C70" w:rsidRPr="009C1768" w:rsidRDefault="00000000" w:rsidP="00255C70">
      <w:pPr>
        <w:rPr>
          <w:rFonts w:cs="Arial"/>
        </w:rPr>
      </w:pPr>
      <w:r w:rsidRPr="009C1768">
        <w:rPr>
          <w:rFonts w:cs="Arial"/>
        </w:rPr>
        <w:t>Delineation devices must be at least 1m from the nearest edge of any path of travel open to traffic.</w:t>
      </w:r>
    </w:p>
    <w:p w14:paraId="2E2E37C8" w14:textId="77777777" w:rsidR="00255C70" w:rsidRPr="009C1768" w:rsidRDefault="00000000" w:rsidP="00255C70">
      <w:r w:rsidRPr="009C1768">
        <w:rPr>
          <w:rFonts w:cs="Arial"/>
        </w:rPr>
        <w:t>Traffic management documentation, including TMPs and TGSs, must show what protection actions, and what devices, are proposed to be used, and where they are to be positioned.</w:t>
      </w:r>
    </w:p>
    <w:p w14:paraId="3E1EBEA9" w14:textId="77777777" w:rsidR="00255C70" w:rsidRPr="009C1768" w:rsidRDefault="00000000" w:rsidP="00255C70">
      <w:pPr>
        <w:pStyle w:val="Heading2"/>
      </w:pPr>
      <w:r w:rsidRPr="009C1768">
        <w:t>Temporary pavement marking</w:t>
      </w:r>
    </w:p>
    <w:p w14:paraId="3C852C6A" w14:textId="77777777" w:rsidR="00255C70" w:rsidRPr="009C1768" w:rsidRDefault="00000000" w:rsidP="00255C70">
      <w:r w:rsidRPr="009C1768">
        <w:t>Where temporary pavement marking is to be used, all existing pavement markings must be removed in a manner that leaves the pavement surface with the temporary pavement markings such that there is no confusion caused to road users by the pavement marking and/or any marks of any nature on the surface of the pavement.</w:t>
      </w:r>
    </w:p>
    <w:p w14:paraId="5C05C23C" w14:textId="77777777" w:rsidR="00255C70" w:rsidRPr="009C1768" w:rsidRDefault="00000000" w:rsidP="00255C70">
      <w:r w:rsidRPr="009C1768">
        <w:lastRenderedPageBreak/>
        <w:t xml:space="preserve">Refer to the </w:t>
      </w:r>
      <w:r w:rsidRPr="009C1768">
        <w:rPr>
          <w:b/>
        </w:rPr>
        <w:t>Removal of Pavement Markings</w:t>
      </w:r>
      <w:r w:rsidRPr="009C1768">
        <w:t xml:space="preserve"> clause in PAVEMENT MARKING.</w:t>
      </w:r>
    </w:p>
    <w:p w14:paraId="63F96EEE" w14:textId="77777777" w:rsidR="00255C70" w:rsidRPr="009C1768" w:rsidRDefault="00000000" w:rsidP="00255C70">
      <w:r w:rsidRPr="009C1768">
        <w:t>Where new pavement surfacing or existing pavement resurfacing is being undertaken, install temporary raised reflective pavement markers at the end of each day and prior to the loss of daylight at 24 metres maximum spacing.</w:t>
      </w:r>
    </w:p>
    <w:p w14:paraId="73219951" w14:textId="77777777" w:rsidR="00255C70" w:rsidRPr="009C1768" w:rsidRDefault="00000000" w:rsidP="00255C70">
      <w:r w:rsidRPr="009C1768">
        <w:t xml:space="preserve">If </w:t>
      </w:r>
      <w:proofErr w:type="gramStart"/>
      <w:r w:rsidRPr="009C1768">
        <w:t>so</w:t>
      </w:r>
      <w:proofErr w:type="gramEnd"/>
      <w:r w:rsidRPr="009C1768">
        <w:t xml:space="preserve"> instructed by the Superintendent, temporary line marking at the end of each day may also be required until completion of the works when the permanent line marking is reinstated.</w:t>
      </w:r>
    </w:p>
    <w:p w14:paraId="6B03B81A" w14:textId="77777777" w:rsidR="00255C70" w:rsidRPr="009C1768" w:rsidRDefault="00000000" w:rsidP="00255C70">
      <w:r w:rsidRPr="009C1768">
        <w:t xml:space="preserve">Only use temporary raised reflective pavement markers that comply with AS 1742.3, </w:t>
      </w:r>
      <w:r w:rsidRPr="009C1768">
        <w:rPr>
          <w:b/>
        </w:rPr>
        <w:t>Function, description and use of standard signs and devices</w:t>
      </w:r>
      <w:r w:rsidRPr="009C1768">
        <w:t xml:space="preserve"> section, </w:t>
      </w:r>
      <w:r w:rsidRPr="009C1768">
        <w:rPr>
          <w:b/>
        </w:rPr>
        <w:t>Devices for delineating and indicating the travelled path</w:t>
      </w:r>
      <w:r w:rsidRPr="009C1768">
        <w:t xml:space="preserve"> clauses and relevant clauses in AGTTM.</w:t>
      </w:r>
    </w:p>
    <w:p w14:paraId="08BAAB12" w14:textId="77777777" w:rsidR="00255C70" w:rsidRPr="009C1768" w:rsidRDefault="00000000" w:rsidP="00255C70">
      <w:r w:rsidRPr="009C1768">
        <w:t>For long term road construction works where sealed detours merge into existing sealed pavements or where sealed side roads merge into sealed detours, line mark transition areas in accordance with the standard drawing for Line Marking, CS 3400 and in accordance with AS 1742 including the setting out of arrows, letters, numerals and chevrons.</w:t>
      </w:r>
    </w:p>
    <w:p w14:paraId="7C417B1F" w14:textId="77777777" w:rsidR="00255C70" w:rsidRPr="009C1768" w:rsidRDefault="00000000" w:rsidP="00255C70">
      <w:pPr>
        <w:pStyle w:val="Heading3"/>
      </w:pPr>
      <w:r w:rsidRPr="009C1768">
        <w:t>Removal of temporary pavement marking</w:t>
      </w:r>
    </w:p>
    <w:p w14:paraId="771D4D31" w14:textId="77777777" w:rsidR="00255C70" w:rsidRPr="009C1768" w:rsidRDefault="00000000" w:rsidP="00255C70">
      <w:r w:rsidRPr="009C1768">
        <w:t xml:space="preserve">Refer to the </w:t>
      </w:r>
      <w:r w:rsidRPr="009C1768">
        <w:rPr>
          <w:b/>
        </w:rPr>
        <w:t>Removal of Pavement Markings</w:t>
      </w:r>
      <w:r w:rsidRPr="009C1768">
        <w:t xml:space="preserve"> clause in PAVEMENT MARKING.</w:t>
      </w:r>
    </w:p>
    <w:p w14:paraId="3A275799" w14:textId="77777777" w:rsidR="00255C70" w:rsidRPr="009C1768" w:rsidRDefault="00000000" w:rsidP="00255C70">
      <w:r w:rsidRPr="009C1768">
        <w:t xml:space="preserve">Refer to the Department’s Removal of Line Marking Policy at </w:t>
      </w:r>
      <w:hyperlink r:id="rId61" w:history="1">
        <w:r w:rsidR="00255C70" w:rsidRPr="009C1768">
          <w:rPr>
            <w:rStyle w:val="Hyperlink"/>
          </w:rPr>
          <w:t>https://dipl.nt.gov.au/policies</w:t>
        </w:r>
      </w:hyperlink>
      <w:r w:rsidRPr="009C1768">
        <w:t xml:space="preserve"> .</w:t>
      </w:r>
    </w:p>
    <w:p w14:paraId="125859BC" w14:textId="77777777" w:rsidR="00255C70" w:rsidRPr="009C1768" w:rsidRDefault="00000000" w:rsidP="00255C70">
      <w:r w:rsidRPr="009C1768">
        <w:t xml:space="preserve">All line removal works must be carried out in such a manner as to not endanger the health, safety or amenity of employees, road users or the </w:t>
      </w:r>
      <w:proofErr w:type="gramStart"/>
      <w:r w:rsidRPr="009C1768">
        <w:t>general public</w:t>
      </w:r>
      <w:proofErr w:type="gramEnd"/>
      <w:r w:rsidRPr="009C1768">
        <w:t xml:space="preserve">. </w:t>
      </w:r>
    </w:p>
    <w:p w14:paraId="627729E8" w14:textId="77777777" w:rsidR="00255C70" w:rsidRPr="009C1768" w:rsidRDefault="00000000" w:rsidP="00255C70">
      <w:r w:rsidRPr="009C1768">
        <w:t>Do not paint over temporary line marking as a means of removing it.</w:t>
      </w:r>
    </w:p>
    <w:p w14:paraId="108F945B" w14:textId="77777777" w:rsidR="00255C70" w:rsidRPr="009C1768" w:rsidRDefault="00000000" w:rsidP="00255C70">
      <w:r w:rsidRPr="009C1768">
        <w:t>Carry out removal of marking in such a manner as to minimise damage to pavement surfaces.</w:t>
      </w:r>
    </w:p>
    <w:p w14:paraId="6F3B3030" w14:textId="77777777" w:rsidR="00255C70" w:rsidRPr="009C1768" w:rsidRDefault="00000000" w:rsidP="00255C70">
      <w:r w:rsidRPr="009C1768">
        <w:t>Obliterate markings so as they are no longer recognisable as markings. When arrows, letters or figures are to be removed, the removal pattern must be in the shape of a rectangle or square to minimise confusion to the motorist, particularly in wet weather and poor lighting conditions.</w:t>
      </w:r>
    </w:p>
    <w:p w14:paraId="4CB48611" w14:textId="77777777" w:rsidR="00255C70" w:rsidRPr="009C1768" w:rsidRDefault="00000000" w:rsidP="00255C70">
      <w:r w:rsidRPr="009C1768">
        <w:t>The removed marking and the material used to remove the marking must be contained, collected and disposed of in an environmentally acceptable manner.</w:t>
      </w:r>
    </w:p>
    <w:p w14:paraId="448811EB" w14:textId="77777777" w:rsidR="00255C70" w:rsidRPr="009C1768" w:rsidRDefault="00000000" w:rsidP="00255C70">
      <w:pPr>
        <w:pStyle w:val="Heading2"/>
      </w:pPr>
      <w:r w:rsidRPr="009C1768">
        <w:t xml:space="preserve">Detours, </w:t>
      </w:r>
      <w:proofErr w:type="gramStart"/>
      <w:r w:rsidRPr="009C1768">
        <w:t>side tracks</w:t>
      </w:r>
      <w:proofErr w:type="gramEnd"/>
      <w:r w:rsidRPr="009C1768">
        <w:t xml:space="preserve">, and crossovers - </w:t>
      </w:r>
      <w:r>
        <w:t>H</w:t>
      </w:r>
      <w:r w:rsidRPr="009C1768">
        <w:t xml:space="preserve">old </w:t>
      </w:r>
      <w:r>
        <w:t>P</w:t>
      </w:r>
      <w:r w:rsidRPr="009C1768">
        <w:t>oint</w:t>
      </w:r>
    </w:p>
    <w:p w14:paraId="332432BF" w14:textId="77777777" w:rsidR="00255C70" w:rsidRPr="009C1768" w:rsidRDefault="00000000" w:rsidP="00255C70">
      <w:r w:rsidRPr="009C1768">
        <w:rPr>
          <w:lang w:val="en-US"/>
        </w:rPr>
        <w:t xml:space="preserve">Refer to PAVEMENT MARKING and to SPRAY SEALING for sealed detours, </w:t>
      </w:r>
      <w:proofErr w:type="gramStart"/>
      <w:r w:rsidRPr="009C1768">
        <w:rPr>
          <w:lang w:val="en-US"/>
        </w:rPr>
        <w:t>side tracks</w:t>
      </w:r>
      <w:proofErr w:type="gramEnd"/>
      <w:r w:rsidRPr="009C1768">
        <w:rPr>
          <w:lang w:val="en-US"/>
        </w:rPr>
        <w:t>, and/or crossovers.</w:t>
      </w:r>
    </w:p>
    <w:p w14:paraId="0EBBA314" w14:textId="77777777" w:rsidR="00255C70" w:rsidRPr="009C1768" w:rsidRDefault="00000000" w:rsidP="00255C70">
      <w:r w:rsidRPr="009C1768">
        <w:rPr>
          <w:b/>
        </w:rPr>
        <w:t>Hold Point</w:t>
      </w:r>
      <w:r w:rsidRPr="009C1768">
        <w:t>- Obtain written approval from the Superintendent before commencing any works for detours, side tracks or crossovers.</w:t>
      </w:r>
    </w:p>
    <w:p w14:paraId="4F6BFA00" w14:textId="77777777" w:rsidR="00255C70" w:rsidRPr="009C1768" w:rsidRDefault="00000000" w:rsidP="00255C70">
      <w:r w:rsidRPr="009C1768">
        <w:t>Detour/ Side Track/ Crossover required or not required;</w:t>
      </w:r>
      <w:r w:rsidRPr="009C1768">
        <w:tab/>
      </w:r>
      <w:r w:rsidRPr="009C1768">
        <w:rPr>
          <w:b/>
          <w:i/>
          <w:color w:val="FF0000"/>
        </w:rPr>
        <w:t>[enter data]</w:t>
      </w:r>
      <w:r w:rsidRPr="009C1768">
        <w:t>.</w:t>
      </w:r>
    </w:p>
    <w:p w14:paraId="7C62B3A1" w14:textId="77777777" w:rsidR="00255C70" w:rsidRPr="009C1768" w:rsidRDefault="00000000" w:rsidP="00255C70">
      <w:pPr>
        <w:pStyle w:val="GuideNotes"/>
      </w:pPr>
      <w:r w:rsidRPr="009C1768">
        <w:t xml:space="preserve">[Determine with the Regional </w:t>
      </w:r>
      <w:proofErr w:type="gramStart"/>
      <w:r>
        <w:t xml:space="preserve">Director </w:t>
      </w:r>
      <w:r w:rsidRPr="009C1768">
        <w:t xml:space="preserve"> whether</w:t>
      </w:r>
      <w:proofErr w:type="gramEnd"/>
      <w:r w:rsidRPr="009C1768">
        <w:t xml:space="preserve"> construction requires a detour or will be done under traffic. </w:t>
      </w:r>
      <w:proofErr w:type="gramStart"/>
      <w:r w:rsidRPr="009C1768">
        <w:t>Delete</w:t>
      </w:r>
      <w:proofErr w:type="gramEnd"/>
      <w:r w:rsidRPr="009C1768">
        <w:t xml:space="preserve"> as appropriate.</w:t>
      </w:r>
    </w:p>
    <w:p w14:paraId="71921B53" w14:textId="77777777" w:rsidR="00255C70" w:rsidRPr="009C1768" w:rsidRDefault="00000000" w:rsidP="00255C70">
      <w:pPr>
        <w:pStyle w:val="GuideNotes"/>
      </w:pPr>
      <w:r w:rsidRPr="009C1768">
        <w:t>If detour required/permitted, provide as much information as possible including minimum lengths between detours, or how many detours can be under traffic at any one time i.e. one detour under traffic while another is constructed]</w:t>
      </w:r>
    </w:p>
    <w:p w14:paraId="0D2F3877" w14:textId="77777777" w:rsidR="00255C70" w:rsidRPr="009C1768" w:rsidRDefault="00000000" w:rsidP="00255C70">
      <w:pPr>
        <w:pStyle w:val="Heading3"/>
      </w:pPr>
      <w:r w:rsidRPr="009C1768">
        <w:t xml:space="preserve">Design and </w:t>
      </w:r>
      <w:r>
        <w:t>c</w:t>
      </w:r>
      <w:r w:rsidRPr="009C1768">
        <w:t>onstruction - Witness Point</w:t>
      </w:r>
    </w:p>
    <w:p w14:paraId="6795E3B4" w14:textId="77777777" w:rsidR="00255C70" w:rsidRPr="009C1768" w:rsidRDefault="00000000" w:rsidP="00255C70">
      <w:pPr>
        <w:pStyle w:val="GuideNotes"/>
      </w:pPr>
      <w:r w:rsidRPr="009C1768">
        <w:t xml:space="preserve">[The design of detours must take </w:t>
      </w:r>
      <w:proofErr w:type="gramStart"/>
      <w:r w:rsidRPr="009C1768">
        <w:t>in to</w:t>
      </w:r>
      <w:proofErr w:type="gramEnd"/>
      <w:r w:rsidRPr="009C1768">
        <w:t xml:space="preserve"> account the local terrain where the detours will be located. The selected path of any detour must be such that all types and sizes of vehicles anticipated to use the detour will be able to use the detour without undue disruption to normal driving patterns. Special designs may be required to provide detours through restricted sites such as at jump-ups, through cuttings, around narrow built-up pavements, on flood plains, and other site conditions which may affect the provision of the </w:t>
      </w:r>
      <w:proofErr w:type="gramStart"/>
      <w:r w:rsidRPr="009C1768">
        <w:t>detours.]</w:t>
      </w:r>
      <w:proofErr w:type="gramEnd"/>
    </w:p>
    <w:p w14:paraId="7C4D4C40" w14:textId="77777777" w:rsidR="00255C70" w:rsidRPr="009C1768" w:rsidRDefault="00000000" w:rsidP="00255C70">
      <w:r w:rsidRPr="009C1768">
        <w:rPr>
          <w:b/>
        </w:rPr>
        <w:t xml:space="preserve">Witness Point - </w:t>
      </w:r>
      <w:r w:rsidRPr="009C1768">
        <w:t>Obtain advice from the Superintendent that all requirements for the construction of the detours, side tracks, and/or crossovers have been met on completion.</w:t>
      </w:r>
    </w:p>
    <w:p w14:paraId="3C73279D" w14:textId="77777777" w:rsidR="00255C70" w:rsidRPr="009C1768" w:rsidRDefault="00000000" w:rsidP="00255C70">
      <w:r w:rsidRPr="009C1768">
        <w:rPr>
          <w:b/>
        </w:rPr>
        <w:lastRenderedPageBreak/>
        <w:t xml:space="preserve">Witness Point - </w:t>
      </w:r>
      <w:r w:rsidRPr="009C1768">
        <w:t xml:space="preserve">Provide not less than 5 </w:t>
      </w:r>
      <w:proofErr w:type="spellStart"/>
      <w:r w:rsidRPr="009C1768">
        <w:t>days notice</w:t>
      </w:r>
      <w:proofErr w:type="spellEnd"/>
      <w:r w:rsidRPr="009C1768">
        <w:t xml:space="preserve"> before opening any side track, detour, or crossover, to traffic.</w:t>
      </w:r>
    </w:p>
    <w:p w14:paraId="28C38F53" w14:textId="77777777" w:rsidR="00255C70" w:rsidRPr="009C1768" w:rsidRDefault="00000000" w:rsidP="00255C70">
      <w:r w:rsidRPr="009C1768">
        <w:t>Provide side tracks for detours when it is impractical to provide for traffic on the existing road system.</w:t>
      </w:r>
    </w:p>
    <w:p w14:paraId="715E1C18" w14:textId="77777777" w:rsidR="00255C70" w:rsidRPr="009C1768" w:rsidRDefault="00000000" w:rsidP="00255C70">
      <w:r w:rsidRPr="009C1768">
        <w:t>Side Track Type;</w:t>
      </w:r>
      <w:r w:rsidRPr="009C1768">
        <w:tab/>
      </w:r>
      <w:r w:rsidRPr="009C1768">
        <w:tab/>
      </w:r>
      <w:r w:rsidRPr="009C1768">
        <w:tab/>
      </w:r>
      <w:r w:rsidRPr="009C1768">
        <w:rPr>
          <w:b/>
          <w:i/>
          <w:color w:val="FF0000"/>
        </w:rPr>
        <w:t>[enter data]</w:t>
      </w:r>
    </w:p>
    <w:p w14:paraId="4268C6B8" w14:textId="77777777" w:rsidR="00255C70" w:rsidRPr="009C1768" w:rsidRDefault="00000000" w:rsidP="00255C70">
      <w:pPr>
        <w:pStyle w:val="GuideNotes"/>
      </w:pPr>
      <w:r w:rsidRPr="009C1768">
        <w:t xml:space="preserve">[Specify either sealed or </w:t>
      </w:r>
      <w:proofErr w:type="spellStart"/>
      <w:r w:rsidRPr="009C1768">
        <w:t>gravelled</w:t>
      </w:r>
      <w:proofErr w:type="spellEnd"/>
      <w:r w:rsidRPr="009C1768">
        <w:t xml:space="preserve">. Specify sealed </w:t>
      </w:r>
      <w:proofErr w:type="gramStart"/>
      <w:r w:rsidRPr="009C1768">
        <w:t>side tracks</w:t>
      </w:r>
      <w:proofErr w:type="gramEnd"/>
      <w:r w:rsidRPr="009C1768">
        <w:t xml:space="preserve"> when the detour will be in operation for longer than 4 weeks. Discuss the </w:t>
      </w:r>
      <w:proofErr w:type="gramStart"/>
      <w:r w:rsidRPr="009C1768">
        <w:t>side track</w:t>
      </w:r>
      <w:proofErr w:type="gramEnd"/>
      <w:r w:rsidRPr="009C1768">
        <w:t xml:space="preserve"> type and requirements with the Regional Project Officer. Delete if </w:t>
      </w:r>
      <w:proofErr w:type="gramStart"/>
      <w:r w:rsidRPr="009C1768">
        <w:t>side track</w:t>
      </w:r>
      <w:proofErr w:type="gramEnd"/>
      <w:r w:rsidRPr="009C1768">
        <w:t xml:space="preserve"> </w:t>
      </w:r>
      <w:proofErr w:type="gramStart"/>
      <w:r w:rsidRPr="009C1768">
        <w:t>not</w:t>
      </w:r>
      <w:proofErr w:type="gramEnd"/>
      <w:r w:rsidRPr="009C1768">
        <w:t xml:space="preserve"> required.]</w:t>
      </w:r>
    </w:p>
    <w:p w14:paraId="489C6061" w14:textId="77777777" w:rsidR="00255C70" w:rsidRPr="009C1768" w:rsidRDefault="00000000" w:rsidP="00255C70">
      <w:r w:rsidRPr="009C1768">
        <w:t>Construct side tracks with a finished surface level crown height 250 mm above the natural surface.</w:t>
      </w:r>
    </w:p>
    <w:p w14:paraId="322A336B" w14:textId="77777777" w:rsidR="00255C70" w:rsidRPr="009C1768" w:rsidRDefault="00000000" w:rsidP="00255C70">
      <w:pPr>
        <w:pStyle w:val="GuideNotes"/>
      </w:pPr>
      <w:r w:rsidRPr="009C1768">
        <w:t>[Delete this requirement for short duration projects on local roads which are unlikely to be affected by rain.]</w:t>
      </w:r>
    </w:p>
    <w:p w14:paraId="180362F8" w14:textId="77777777" w:rsidR="00255C70" w:rsidRPr="009C1768" w:rsidRDefault="00000000" w:rsidP="00255C70">
      <w:pPr>
        <w:pStyle w:val="GuideNotes"/>
      </w:pPr>
      <w:r w:rsidRPr="009C1768">
        <w:t xml:space="preserve">[Ensure that primer sealing is included in the SPRAY SEALING Section. Note here that the paragraph "Sealed </w:t>
      </w:r>
      <w:proofErr w:type="gramStart"/>
      <w:r w:rsidRPr="009C1768">
        <w:t>side tracks</w:t>
      </w:r>
      <w:proofErr w:type="gramEnd"/>
      <w:r w:rsidRPr="009C1768">
        <w:t xml:space="preserve"> to be primer sealed with 7 mm aggregate as specified in the SPRAY SEALING Section." is deleted if it is not applicable.]</w:t>
      </w:r>
    </w:p>
    <w:p w14:paraId="54F8886D" w14:textId="77777777" w:rsidR="00255C70" w:rsidRPr="009C1768" w:rsidRDefault="00000000" w:rsidP="00255C70">
      <w:r w:rsidRPr="009C1768">
        <w:t>Design and construct side tracks to comply with AUSTROADS Guide to the Geometric Design of Rural Roads and the following minimum standards:</w:t>
      </w:r>
    </w:p>
    <w:tbl>
      <w:tblPr>
        <w:tblStyle w:val="TableGrid"/>
        <w:tblW w:w="5000" w:type="pct"/>
        <w:tblLook w:val="0620" w:firstRow="1" w:lastRow="0" w:firstColumn="0" w:lastColumn="0" w:noHBand="1" w:noVBand="1"/>
      </w:tblPr>
      <w:tblGrid>
        <w:gridCol w:w="4692"/>
        <w:gridCol w:w="1872"/>
        <w:gridCol w:w="1872"/>
        <w:gridCol w:w="1872"/>
      </w:tblGrid>
      <w:tr w:rsidR="009838DF" w14:paraId="790249E7" w14:textId="77777777" w:rsidTr="0079269F">
        <w:trPr>
          <w:cnfStyle w:val="100000000000" w:firstRow="1" w:lastRow="0" w:firstColumn="0" w:lastColumn="0" w:oddVBand="0" w:evenVBand="0" w:oddHBand="0" w:evenHBand="0" w:firstRowFirstColumn="0" w:firstRowLastColumn="0" w:lastRowFirstColumn="0" w:lastRowLastColumn="0"/>
        </w:trPr>
        <w:tc>
          <w:tcPr>
            <w:tcW w:w="5000" w:type="pct"/>
            <w:gridSpan w:val="4"/>
          </w:tcPr>
          <w:p w14:paraId="5D96B09C" w14:textId="77777777" w:rsidR="00255C70" w:rsidRPr="0079269F" w:rsidRDefault="00000000" w:rsidP="0079269F">
            <w:pPr>
              <w:rPr>
                <w:b w:val="0"/>
                <w:bCs/>
              </w:rPr>
            </w:pPr>
            <w:r w:rsidRPr="0079269F">
              <w:rPr>
                <w:bCs/>
              </w:rPr>
              <w:t>Table – Minimum Standards for Side Tracks - Part 1 of 2</w:t>
            </w:r>
          </w:p>
        </w:tc>
      </w:tr>
      <w:tr w:rsidR="009838DF" w14:paraId="78518CFC" w14:textId="77777777" w:rsidTr="0079269F">
        <w:tc>
          <w:tcPr>
            <w:tcW w:w="2276" w:type="pct"/>
            <w:vMerge w:val="restart"/>
          </w:tcPr>
          <w:p w14:paraId="67DA1F12" w14:textId="77777777" w:rsidR="00255C70" w:rsidRPr="009C1768" w:rsidRDefault="00000000" w:rsidP="00716291">
            <w:pPr>
              <w:spacing w:after="0"/>
              <w:rPr>
                <w:b/>
              </w:rPr>
            </w:pPr>
            <w:r w:rsidRPr="009C1768">
              <w:rPr>
                <w:b/>
              </w:rPr>
              <w:t>Side track characteristic</w:t>
            </w:r>
          </w:p>
        </w:tc>
        <w:tc>
          <w:tcPr>
            <w:tcW w:w="2724" w:type="pct"/>
            <w:gridSpan w:val="3"/>
          </w:tcPr>
          <w:p w14:paraId="35E6F4FE" w14:textId="77777777" w:rsidR="00255C70" w:rsidRPr="009C1768" w:rsidRDefault="00000000" w:rsidP="00716291">
            <w:pPr>
              <w:spacing w:after="0"/>
              <w:rPr>
                <w:b/>
              </w:rPr>
            </w:pPr>
            <w:r w:rsidRPr="009C1768">
              <w:rPr>
                <w:b/>
              </w:rPr>
              <w:t>Roadway Type</w:t>
            </w:r>
          </w:p>
        </w:tc>
      </w:tr>
      <w:tr w:rsidR="009838DF" w14:paraId="4D84A059" w14:textId="77777777" w:rsidTr="0079269F">
        <w:tc>
          <w:tcPr>
            <w:tcW w:w="2276" w:type="pct"/>
            <w:vMerge/>
          </w:tcPr>
          <w:p w14:paraId="6B9AA225" w14:textId="77777777" w:rsidR="00255C70" w:rsidRPr="009C1768" w:rsidRDefault="00255C70" w:rsidP="00716291">
            <w:pPr>
              <w:spacing w:after="0"/>
              <w:rPr>
                <w:b/>
              </w:rPr>
            </w:pPr>
          </w:p>
        </w:tc>
        <w:tc>
          <w:tcPr>
            <w:tcW w:w="908" w:type="pct"/>
          </w:tcPr>
          <w:p w14:paraId="264B565C" w14:textId="77777777" w:rsidR="00255C70" w:rsidRPr="009C1768" w:rsidRDefault="00000000" w:rsidP="00716291">
            <w:pPr>
              <w:spacing w:after="0"/>
              <w:rPr>
                <w:b/>
              </w:rPr>
            </w:pPr>
            <w:r w:rsidRPr="009C1768">
              <w:rPr>
                <w:b/>
              </w:rPr>
              <w:t>National Highway</w:t>
            </w:r>
          </w:p>
        </w:tc>
        <w:tc>
          <w:tcPr>
            <w:tcW w:w="908" w:type="pct"/>
          </w:tcPr>
          <w:p w14:paraId="333CD712" w14:textId="77777777" w:rsidR="00255C70" w:rsidRPr="009C1768" w:rsidRDefault="00000000" w:rsidP="00716291">
            <w:pPr>
              <w:spacing w:after="0"/>
              <w:rPr>
                <w:b/>
              </w:rPr>
            </w:pPr>
            <w:r w:rsidRPr="009C1768">
              <w:rPr>
                <w:b/>
              </w:rPr>
              <w:t>Secondary Highway</w:t>
            </w:r>
          </w:p>
        </w:tc>
        <w:tc>
          <w:tcPr>
            <w:tcW w:w="908" w:type="pct"/>
          </w:tcPr>
          <w:p w14:paraId="4013AA9A" w14:textId="77777777" w:rsidR="00255C70" w:rsidRPr="009C1768" w:rsidRDefault="00000000" w:rsidP="00716291">
            <w:pPr>
              <w:spacing w:after="0"/>
              <w:rPr>
                <w:b/>
              </w:rPr>
            </w:pPr>
            <w:r w:rsidRPr="009C1768">
              <w:rPr>
                <w:b/>
              </w:rPr>
              <w:t>Local Road</w:t>
            </w:r>
          </w:p>
        </w:tc>
      </w:tr>
      <w:tr w:rsidR="009838DF" w14:paraId="41E4EEE3" w14:textId="77777777" w:rsidTr="0079269F">
        <w:tc>
          <w:tcPr>
            <w:tcW w:w="2276" w:type="pct"/>
          </w:tcPr>
          <w:p w14:paraId="74085E54" w14:textId="77777777" w:rsidR="00255C70" w:rsidRPr="009C1768" w:rsidRDefault="00000000" w:rsidP="00716291">
            <w:r w:rsidRPr="009C1768">
              <w:t>Carriageway Width</w:t>
            </w:r>
          </w:p>
        </w:tc>
        <w:tc>
          <w:tcPr>
            <w:tcW w:w="908" w:type="pct"/>
          </w:tcPr>
          <w:p w14:paraId="0017C138" w14:textId="77777777" w:rsidR="00255C70" w:rsidRPr="009C1768" w:rsidRDefault="00000000" w:rsidP="00716291">
            <w:r w:rsidRPr="009C1768">
              <w:t>9 m</w:t>
            </w:r>
          </w:p>
        </w:tc>
        <w:tc>
          <w:tcPr>
            <w:tcW w:w="908" w:type="pct"/>
          </w:tcPr>
          <w:p w14:paraId="2A5C28D5" w14:textId="77777777" w:rsidR="00255C70" w:rsidRPr="009C1768" w:rsidRDefault="00000000" w:rsidP="00716291">
            <w:r w:rsidRPr="009C1768">
              <w:t>8 m</w:t>
            </w:r>
          </w:p>
        </w:tc>
        <w:tc>
          <w:tcPr>
            <w:tcW w:w="908" w:type="pct"/>
          </w:tcPr>
          <w:p w14:paraId="2C9742A8" w14:textId="77777777" w:rsidR="00255C70" w:rsidRPr="009C1768" w:rsidRDefault="00000000" w:rsidP="00716291">
            <w:r w:rsidRPr="009C1768">
              <w:t>6 m</w:t>
            </w:r>
          </w:p>
        </w:tc>
      </w:tr>
      <w:tr w:rsidR="009838DF" w14:paraId="61B4CDE8" w14:textId="77777777" w:rsidTr="0079269F">
        <w:tc>
          <w:tcPr>
            <w:tcW w:w="2276" w:type="pct"/>
          </w:tcPr>
          <w:p w14:paraId="06AD5BBA" w14:textId="77777777" w:rsidR="00255C70" w:rsidRPr="009C1768" w:rsidRDefault="00000000" w:rsidP="00716291">
            <w:r w:rsidRPr="009C1768">
              <w:t>Design Speed</w:t>
            </w:r>
          </w:p>
        </w:tc>
        <w:tc>
          <w:tcPr>
            <w:tcW w:w="908" w:type="pct"/>
          </w:tcPr>
          <w:p w14:paraId="43A49934" w14:textId="77777777" w:rsidR="00255C70" w:rsidRPr="009C1768" w:rsidRDefault="00000000" w:rsidP="00716291">
            <w:r w:rsidRPr="009C1768">
              <w:t>60 km/h</w:t>
            </w:r>
          </w:p>
        </w:tc>
        <w:tc>
          <w:tcPr>
            <w:tcW w:w="908" w:type="pct"/>
          </w:tcPr>
          <w:p w14:paraId="1C96474B" w14:textId="77777777" w:rsidR="00255C70" w:rsidRPr="009C1768" w:rsidRDefault="00000000" w:rsidP="00716291">
            <w:r w:rsidRPr="009C1768">
              <w:t>60 km/h</w:t>
            </w:r>
          </w:p>
        </w:tc>
        <w:tc>
          <w:tcPr>
            <w:tcW w:w="908" w:type="pct"/>
          </w:tcPr>
          <w:p w14:paraId="4C39D532" w14:textId="77777777" w:rsidR="00255C70" w:rsidRPr="009C1768" w:rsidRDefault="00000000" w:rsidP="00716291">
            <w:r w:rsidRPr="009C1768">
              <w:t>40 km/h</w:t>
            </w:r>
          </w:p>
        </w:tc>
      </w:tr>
      <w:tr w:rsidR="009838DF" w14:paraId="70A8E1D3" w14:textId="77777777" w:rsidTr="0079269F">
        <w:tc>
          <w:tcPr>
            <w:tcW w:w="2276" w:type="pct"/>
          </w:tcPr>
          <w:p w14:paraId="704C28F3" w14:textId="77777777" w:rsidR="00255C70" w:rsidRPr="009C1768" w:rsidRDefault="00000000" w:rsidP="00716291">
            <w:r w:rsidRPr="009C1768">
              <w:t>Design Vehicle</w:t>
            </w:r>
          </w:p>
        </w:tc>
        <w:tc>
          <w:tcPr>
            <w:tcW w:w="908" w:type="pct"/>
          </w:tcPr>
          <w:p w14:paraId="34CBF328" w14:textId="77777777" w:rsidR="00255C70" w:rsidRPr="009C1768" w:rsidRDefault="00000000" w:rsidP="00716291">
            <w:r w:rsidRPr="009C1768">
              <w:t>Triple road train</w:t>
            </w:r>
          </w:p>
        </w:tc>
        <w:tc>
          <w:tcPr>
            <w:tcW w:w="908" w:type="pct"/>
          </w:tcPr>
          <w:p w14:paraId="0F3C0932" w14:textId="77777777" w:rsidR="00255C70" w:rsidRPr="009C1768" w:rsidRDefault="00000000" w:rsidP="00716291">
            <w:r w:rsidRPr="009C1768">
              <w:t>Triple road train</w:t>
            </w:r>
          </w:p>
        </w:tc>
        <w:tc>
          <w:tcPr>
            <w:tcW w:w="908" w:type="pct"/>
          </w:tcPr>
          <w:p w14:paraId="0D397778" w14:textId="77777777" w:rsidR="00255C70" w:rsidRPr="009C1768" w:rsidRDefault="00000000" w:rsidP="00716291">
            <w:r w:rsidRPr="009C1768">
              <w:t>Semi-trailer</w:t>
            </w:r>
          </w:p>
        </w:tc>
      </w:tr>
      <w:tr w:rsidR="009838DF" w14:paraId="43ED1FF6" w14:textId="77777777" w:rsidTr="0079269F">
        <w:tc>
          <w:tcPr>
            <w:tcW w:w="2276" w:type="pct"/>
          </w:tcPr>
          <w:p w14:paraId="19EC5470" w14:textId="77777777" w:rsidR="00255C70" w:rsidRPr="009C1768" w:rsidRDefault="00000000" w:rsidP="00716291">
            <w:r w:rsidRPr="009C1768">
              <w:t>Horizontal Curve radius with 3% superelevation</w:t>
            </w:r>
          </w:p>
        </w:tc>
        <w:tc>
          <w:tcPr>
            <w:tcW w:w="908" w:type="pct"/>
          </w:tcPr>
          <w:p w14:paraId="1A701F09" w14:textId="77777777" w:rsidR="00255C70" w:rsidRPr="009C1768" w:rsidRDefault="00000000" w:rsidP="00716291">
            <w:r w:rsidRPr="009C1768">
              <w:t>250 m</w:t>
            </w:r>
          </w:p>
        </w:tc>
        <w:tc>
          <w:tcPr>
            <w:tcW w:w="908" w:type="pct"/>
          </w:tcPr>
          <w:p w14:paraId="5A6367A5" w14:textId="77777777" w:rsidR="00255C70" w:rsidRPr="009C1768" w:rsidRDefault="00000000" w:rsidP="00716291">
            <w:r w:rsidRPr="009C1768">
              <w:t>150 m</w:t>
            </w:r>
          </w:p>
        </w:tc>
        <w:tc>
          <w:tcPr>
            <w:tcW w:w="908" w:type="pct"/>
          </w:tcPr>
          <w:p w14:paraId="328C1ACE" w14:textId="77777777" w:rsidR="00255C70" w:rsidRPr="009C1768" w:rsidRDefault="00000000" w:rsidP="00716291">
            <w:r w:rsidRPr="009C1768">
              <w:t>50 m</w:t>
            </w:r>
          </w:p>
        </w:tc>
      </w:tr>
      <w:tr w:rsidR="009838DF" w14:paraId="4546F753" w14:textId="77777777" w:rsidTr="0079269F">
        <w:tc>
          <w:tcPr>
            <w:tcW w:w="2276" w:type="pct"/>
          </w:tcPr>
          <w:p w14:paraId="7AEFF303" w14:textId="77777777" w:rsidR="00255C70" w:rsidRPr="009C1768" w:rsidRDefault="00000000" w:rsidP="00716291">
            <w:r w:rsidRPr="009C1768">
              <w:t>Vertical Curve radius (crest)</w:t>
            </w:r>
          </w:p>
        </w:tc>
        <w:tc>
          <w:tcPr>
            <w:tcW w:w="908" w:type="pct"/>
          </w:tcPr>
          <w:p w14:paraId="624AA157" w14:textId="77777777" w:rsidR="00255C70" w:rsidRPr="009C1768" w:rsidRDefault="00000000" w:rsidP="00716291">
            <w:r w:rsidRPr="009C1768">
              <w:t>2,500 m</w:t>
            </w:r>
          </w:p>
        </w:tc>
        <w:tc>
          <w:tcPr>
            <w:tcW w:w="908" w:type="pct"/>
          </w:tcPr>
          <w:p w14:paraId="641C6C22" w14:textId="77777777" w:rsidR="00255C70" w:rsidRPr="009C1768" w:rsidRDefault="00000000" w:rsidP="00716291">
            <w:r w:rsidRPr="009C1768">
              <w:t>1,000 m</w:t>
            </w:r>
          </w:p>
        </w:tc>
        <w:tc>
          <w:tcPr>
            <w:tcW w:w="908" w:type="pct"/>
          </w:tcPr>
          <w:p w14:paraId="316D32EA" w14:textId="77777777" w:rsidR="00255C70" w:rsidRPr="009C1768" w:rsidRDefault="00000000" w:rsidP="00716291">
            <w:r w:rsidRPr="009C1768">
              <w:t>400 m</w:t>
            </w:r>
          </w:p>
        </w:tc>
      </w:tr>
      <w:tr w:rsidR="009838DF" w14:paraId="0A94A4C4" w14:textId="77777777" w:rsidTr="0079269F">
        <w:tc>
          <w:tcPr>
            <w:tcW w:w="2276" w:type="pct"/>
          </w:tcPr>
          <w:p w14:paraId="4E8B0D75" w14:textId="77777777" w:rsidR="00255C70" w:rsidRPr="009C1768" w:rsidRDefault="00000000" w:rsidP="00716291">
            <w:r w:rsidRPr="009C1768">
              <w:t>Vertical Curve radius (sag)</w:t>
            </w:r>
          </w:p>
        </w:tc>
        <w:tc>
          <w:tcPr>
            <w:tcW w:w="908" w:type="pct"/>
          </w:tcPr>
          <w:p w14:paraId="47902755" w14:textId="77777777" w:rsidR="00255C70" w:rsidRPr="009C1768" w:rsidRDefault="00000000" w:rsidP="00716291">
            <w:r w:rsidRPr="009C1768">
              <w:t>1,000 m</w:t>
            </w:r>
          </w:p>
        </w:tc>
        <w:tc>
          <w:tcPr>
            <w:tcW w:w="908" w:type="pct"/>
          </w:tcPr>
          <w:p w14:paraId="0041BBF4" w14:textId="77777777" w:rsidR="00255C70" w:rsidRPr="009C1768" w:rsidRDefault="00000000" w:rsidP="00716291">
            <w:r w:rsidRPr="009C1768">
              <w:t>600 m</w:t>
            </w:r>
          </w:p>
        </w:tc>
        <w:tc>
          <w:tcPr>
            <w:tcW w:w="908" w:type="pct"/>
          </w:tcPr>
          <w:p w14:paraId="74D42B79" w14:textId="77777777" w:rsidR="00255C70" w:rsidRPr="009C1768" w:rsidRDefault="00000000" w:rsidP="00716291">
            <w:r w:rsidRPr="009C1768">
              <w:t>400 m</w:t>
            </w:r>
          </w:p>
        </w:tc>
      </w:tr>
      <w:tr w:rsidR="009838DF" w14:paraId="63075D44" w14:textId="77777777" w:rsidTr="0079269F">
        <w:tc>
          <w:tcPr>
            <w:tcW w:w="2276" w:type="pct"/>
          </w:tcPr>
          <w:p w14:paraId="0381B2F9" w14:textId="77777777" w:rsidR="00255C70" w:rsidRPr="009C1768" w:rsidRDefault="00000000" w:rsidP="00716291">
            <w:r w:rsidRPr="009C1768">
              <w:t>Pavement Width</w:t>
            </w:r>
          </w:p>
        </w:tc>
        <w:tc>
          <w:tcPr>
            <w:tcW w:w="908" w:type="pct"/>
          </w:tcPr>
          <w:p w14:paraId="21BB9DAD" w14:textId="77777777" w:rsidR="00255C70" w:rsidRPr="009C1768" w:rsidRDefault="00000000" w:rsidP="00716291">
            <w:r w:rsidRPr="009C1768">
              <w:t>7 m</w:t>
            </w:r>
          </w:p>
        </w:tc>
        <w:tc>
          <w:tcPr>
            <w:tcW w:w="908" w:type="pct"/>
          </w:tcPr>
          <w:p w14:paraId="359CB790" w14:textId="77777777" w:rsidR="00255C70" w:rsidRPr="009C1768" w:rsidRDefault="00000000" w:rsidP="00716291">
            <w:r w:rsidRPr="009C1768">
              <w:t>6 m</w:t>
            </w:r>
          </w:p>
        </w:tc>
        <w:tc>
          <w:tcPr>
            <w:tcW w:w="908" w:type="pct"/>
          </w:tcPr>
          <w:p w14:paraId="583ACE40" w14:textId="77777777" w:rsidR="00255C70" w:rsidRPr="009C1768" w:rsidRDefault="00000000" w:rsidP="00716291">
            <w:r w:rsidRPr="009C1768">
              <w:t>4 m</w:t>
            </w:r>
          </w:p>
        </w:tc>
      </w:tr>
      <w:tr w:rsidR="009838DF" w14:paraId="422D05AE" w14:textId="77777777" w:rsidTr="0079269F">
        <w:tc>
          <w:tcPr>
            <w:tcW w:w="2276" w:type="pct"/>
          </w:tcPr>
          <w:p w14:paraId="2C91E8C0" w14:textId="77777777" w:rsidR="00255C70" w:rsidRPr="009C1768" w:rsidRDefault="00000000" w:rsidP="00716291">
            <w:r w:rsidRPr="009C1768">
              <w:t>Trafficable Surface Type (over pavement width)”</w:t>
            </w:r>
          </w:p>
        </w:tc>
        <w:tc>
          <w:tcPr>
            <w:tcW w:w="908" w:type="pct"/>
          </w:tcPr>
          <w:p w14:paraId="749AC891" w14:textId="77777777" w:rsidR="00255C70" w:rsidRPr="009C1768" w:rsidRDefault="00000000" w:rsidP="00716291">
            <w:r w:rsidRPr="009C1768">
              <w:t>Sealed</w:t>
            </w:r>
          </w:p>
        </w:tc>
        <w:tc>
          <w:tcPr>
            <w:tcW w:w="908" w:type="pct"/>
          </w:tcPr>
          <w:p w14:paraId="710D5311" w14:textId="77777777" w:rsidR="00255C70" w:rsidRPr="009C1768" w:rsidRDefault="00000000" w:rsidP="00716291">
            <w:r w:rsidRPr="009C1768">
              <w:t>Gravelled</w:t>
            </w:r>
          </w:p>
        </w:tc>
        <w:tc>
          <w:tcPr>
            <w:tcW w:w="908" w:type="pct"/>
          </w:tcPr>
          <w:p w14:paraId="27389EB3" w14:textId="77777777" w:rsidR="00255C70" w:rsidRPr="009C1768" w:rsidRDefault="00000000" w:rsidP="00716291">
            <w:r w:rsidRPr="009C1768">
              <w:t>Gravelled</w:t>
            </w:r>
          </w:p>
        </w:tc>
      </w:tr>
      <w:tr w:rsidR="009838DF" w14:paraId="258774FF" w14:textId="77777777" w:rsidTr="0079269F">
        <w:tc>
          <w:tcPr>
            <w:tcW w:w="2276" w:type="pct"/>
          </w:tcPr>
          <w:p w14:paraId="543FB715" w14:textId="77777777" w:rsidR="00255C70" w:rsidRPr="009C1768" w:rsidRDefault="00000000" w:rsidP="00716291">
            <w:r w:rsidRPr="009C1768">
              <w:t>Gravel Pavement Thickness (when specified)</w:t>
            </w:r>
          </w:p>
        </w:tc>
        <w:tc>
          <w:tcPr>
            <w:tcW w:w="908" w:type="pct"/>
          </w:tcPr>
          <w:p w14:paraId="2B5F766C" w14:textId="77777777" w:rsidR="00255C70" w:rsidRPr="009C1768" w:rsidRDefault="00000000" w:rsidP="00716291">
            <w:r w:rsidRPr="009C1768">
              <w:t>150 mm</w:t>
            </w:r>
          </w:p>
        </w:tc>
        <w:tc>
          <w:tcPr>
            <w:tcW w:w="908" w:type="pct"/>
          </w:tcPr>
          <w:p w14:paraId="084EE641" w14:textId="77777777" w:rsidR="00255C70" w:rsidRPr="009C1768" w:rsidRDefault="00000000" w:rsidP="00716291">
            <w:r w:rsidRPr="009C1768">
              <w:t>100 mm</w:t>
            </w:r>
          </w:p>
        </w:tc>
        <w:tc>
          <w:tcPr>
            <w:tcW w:w="908" w:type="pct"/>
          </w:tcPr>
          <w:p w14:paraId="55E3F6FF" w14:textId="77777777" w:rsidR="00255C70" w:rsidRPr="009C1768" w:rsidRDefault="00000000" w:rsidP="00716291">
            <w:r w:rsidRPr="009C1768">
              <w:t>50 mm</w:t>
            </w:r>
          </w:p>
        </w:tc>
      </w:tr>
      <w:tr w:rsidR="009838DF" w14:paraId="3C8B90D0" w14:textId="77777777" w:rsidTr="0079269F">
        <w:tc>
          <w:tcPr>
            <w:tcW w:w="2276" w:type="pct"/>
          </w:tcPr>
          <w:p w14:paraId="58A024BD" w14:textId="77777777" w:rsidR="00255C70" w:rsidRPr="009C1768" w:rsidRDefault="00000000" w:rsidP="00716291">
            <w:r w:rsidRPr="009C1768">
              <w:t>Lateral Clearance to Obstruction (from edge of carriageway)</w:t>
            </w:r>
          </w:p>
        </w:tc>
        <w:tc>
          <w:tcPr>
            <w:tcW w:w="908" w:type="pct"/>
          </w:tcPr>
          <w:p w14:paraId="12AE5927" w14:textId="77777777" w:rsidR="00255C70" w:rsidRPr="009C1768" w:rsidRDefault="00000000" w:rsidP="00716291">
            <w:r w:rsidRPr="009C1768">
              <w:t>2.5 m</w:t>
            </w:r>
          </w:p>
        </w:tc>
        <w:tc>
          <w:tcPr>
            <w:tcW w:w="908" w:type="pct"/>
          </w:tcPr>
          <w:p w14:paraId="459EF5A0" w14:textId="77777777" w:rsidR="00255C70" w:rsidRPr="009C1768" w:rsidRDefault="00000000" w:rsidP="00716291">
            <w:r w:rsidRPr="009C1768">
              <w:t>1.2 m</w:t>
            </w:r>
          </w:p>
        </w:tc>
        <w:tc>
          <w:tcPr>
            <w:tcW w:w="908" w:type="pct"/>
          </w:tcPr>
          <w:p w14:paraId="7E41C766" w14:textId="77777777" w:rsidR="00255C70" w:rsidRPr="009C1768" w:rsidRDefault="00000000" w:rsidP="00716291">
            <w:r w:rsidRPr="009C1768">
              <w:t>1.0 m</w:t>
            </w:r>
          </w:p>
        </w:tc>
      </w:tr>
    </w:tbl>
    <w:p w14:paraId="513F3FAC" w14:textId="77777777" w:rsidR="00255C70" w:rsidRPr="009C1768" w:rsidRDefault="00255C70" w:rsidP="00255C70"/>
    <w:tbl>
      <w:tblPr>
        <w:tblStyle w:val="TableGrid"/>
        <w:tblW w:w="5000" w:type="pct"/>
        <w:tblLook w:val="0620" w:firstRow="1" w:lastRow="0" w:firstColumn="0" w:lastColumn="0" w:noHBand="1" w:noVBand="1"/>
      </w:tblPr>
      <w:tblGrid>
        <w:gridCol w:w="5232"/>
        <w:gridCol w:w="5076"/>
      </w:tblGrid>
      <w:tr w:rsidR="009838DF" w14:paraId="31B0B174" w14:textId="77777777" w:rsidTr="0079269F">
        <w:trPr>
          <w:cnfStyle w:val="100000000000" w:firstRow="1" w:lastRow="0" w:firstColumn="0" w:lastColumn="0" w:oddVBand="0" w:evenVBand="0" w:oddHBand="0" w:evenHBand="0" w:firstRowFirstColumn="0" w:firstRowLastColumn="0" w:lastRowFirstColumn="0" w:lastRowLastColumn="0"/>
        </w:trPr>
        <w:tc>
          <w:tcPr>
            <w:tcW w:w="5000" w:type="pct"/>
            <w:gridSpan w:val="2"/>
          </w:tcPr>
          <w:p w14:paraId="027A8799" w14:textId="77777777" w:rsidR="00255C70" w:rsidRPr="0079269F" w:rsidRDefault="00000000" w:rsidP="0079269F">
            <w:pPr>
              <w:rPr>
                <w:b w:val="0"/>
                <w:bCs/>
              </w:rPr>
            </w:pPr>
            <w:r w:rsidRPr="0079269F">
              <w:rPr>
                <w:bCs/>
              </w:rPr>
              <w:t>Table – Side Track Minimum Requirements - Part 2 of 2</w:t>
            </w:r>
          </w:p>
        </w:tc>
      </w:tr>
      <w:tr w:rsidR="009838DF" w14:paraId="4A5256CA" w14:textId="77777777" w:rsidTr="0079269F">
        <w:tc>
          <w:tcPr>
            <w:tcW w:w="2538" w:type="pct"/>
          </w:tcPr>
          <w:p w14:paraId="629483CF" w14:textId="77777777" w:rsidR="00255C70" w:rsidRPr="0079269F" w:rsidRDefault="00000000" w:rsidP="00716291">
            <w:pPr>
              <w:rPr>
                <w:b/>
                <w:bCs/>
              </w:rPr>
            </w:pPr>
            <w:r w:rsidRPr="0079269F">
              <w:rPr>
                <w:b/>
                <w:bCs/>
              </w:rPr>
              <w:t>Item</w:t>
            </w:r>
          </w:p>
        </w:tc>
        <w:tc>
          <w:tcPr>
            <w:tcW w:w="2462" w:type="pct"/>
          </w:tcPr>
          <w:p w14:paraId="769196C7" w14:textId="77777777" w:rsidR="00255C70" w:rsidRPr="0079269F" w:rsidRDefault="00000000" w:rsidP="00716291">
            <w:pPr>
              <w:rPr>
                <w:b/>
                <w:bCs/>
              </w:rPr>
            </w:pPr>
            <w:r w:rsidRPr="0079269F">
              <w:rPr>
                <w:b/>
                <w:bCs/>
              </w:rPr>
              <w:t>Requirement</w:t>
            </w:r>
          </w:p>
        </w:tc>
      </w:tr>
      <w:tr w:rsidR="009838DF" w14:paraId="68A9C100" w14:textId="77777777" w:rsidTr="0079269F">
        <w:tc>
          <w:tcPr>
            <w:tcW w:w="2538" w:type="pct"/>
          </w:tcPr>
          <w:p w14:paraId="53D85F05" w14:textId="77777777" w:rsidR="00255C70" w:rsidRPr="009C1768" w:rsidRDefault="00000000" w:rsidP="00716291">
            <w:r w:rsidRPr="009C1768">
              <w:t>Signs/Warning devices:</w:t>
            </w:r>
          </w:p>
        </w:tc>
        <w:tc>
          <w:tcPr>
            <w:tcW w:w="2462" w:type="pct"/>
          </w:tcPr>
          <w:p w14:paraId="2EC22247" w14:textId="77777777" w:rsidR="00255C70" w:rsidRPr="009C1768" w:rsidRDefault="00000000" w:rsidP="00716291">
            <w:r w:rsidRPr="009C1768">
              <w:t>As in Traffic Management Plan.</w:t>
            </w:r>
          </w:p>
        </w:tc>
      </w:tr>
      <w:tr w:rsidR="009838DF" w14:paraId="00746488" w14:textId="77777777" w:rsidTr="0079269F">
        <w:tc>
          <w:tcPr>
            <w:tcW w:w="2538" w:type="pct"/>
          </w:tcPr>
          <w:p w14:paraId="535E1A94" w14:textId="77777777" w:rsidR="00255C70" w:rsidRPr="009C1768" w:rsidRDefault="00000000" w:rsidP="00716291">
            <w:r w:rsidRPr="009C1768">
              <w:t>Guideposts:</w:t>
            </w:r>
          </w:p>
        </w:tc>
        <w:tc>
          <w:tcPr>
            <w:tcW w:w="2462" w:type="pct"/>
          </w:tcPr>
          <w:p w14:paraId="5C2E8A16" w14:textId="77777777" w:rsidR="00255C70" w:rsidRPr="009C1768" w:rsidRDefault="00000000" w:rsidP="00716291">
            <w:r w:rsidRPr="009C1768">
              <w:t>At all fills, curves and crests.</w:t>
            </w:r>
          </w:p>
        </w:tc>
      </w:tr>
      <w:tr w:rsidR="009838DF" w14:paraId="504C13EC" w14:textId="77777777" w:rsidTr="0079269F">
        <w:tc>
          <w:tcPr>
            <w:tcW w:w="2538" w:type="pct"/>
          </w:tcPr>
          <w:p w14:paraId="0C417686" w14:textId="77777777" w:rsidR="00255C70" w:rsidRPr="009C1768" w:rsidRDefault="00000000" w:rsidP="00716291">
            <w:r w:rsidRPr="009C1768">
              <w:t>Flood gauge posts:</w:t>
            </w:r>
          </w:p>
        </w:tc>
        <w:tc>
          <w:tcPr>
            <w:tcW w:w="2462" w:type="pct"/>
          </w:tcPr>
          <w:p w14:paraId="466CA03D" w14:textId="77777777" w:rsidR="00255C70" w:rsidRPr="009C1768" w:rsidRDefault="00000000" w:rsidP="00716291">
            <w:r w:rsidRPr="009C1768">
              <w:t xml:space="preserve">At all </w:t>
            </w:r>
            <w:proofErr w:type="spellStart"/>
            <w:r w:rsidRPr="009C1768">
              <w:t>floodways</w:t>
            </w:r>
            <w:proofErr w:type="spellEnd"/>
            <w:r w:rsidRPr="009C1768">
              <w:t>.</w:t>
            </w:r>
          </w:p>
        </w:tc>
      </w:tr>
      <w:tr w:rsidR="009838DF" w14:paraId="54AFCDAB" w14:textId="77777777" w:rsidTr="0079269F">
        <w:tc>
          <w:tcPr>
            <w:tcW w:w="2538" w:type="pct"/>
          </w:tcPr>
          <w:p w14:paraId="11A5191B" w14:textId="77777777" w:rsidR="00255C70" w:rsidRPr="009C1768" w:rsidRDefault="00000000" w:rsidP="00716291">
            <w:r w:rsidRPr="009C1768">
              <w:t>Total length at any</w:t>
            </w:r>
          </w:p>
          <w:p w14:paraId="05C0E885" w14:textId="77777777" w:rsidR="00255C70" w:rsidRPr="009C1768" w:rsidRDefault="00000000" w:rsidP="00716291">
            <w:r w:rsidRPr="009C1768">
              <w:t>one time:</w:t>
            </w:r>
          </w:p>
        </w:tc>
        <w:tc>
          <w:tcPr>
            <w:tcW w:w="2462" w:type="pct"/>
          </w:tcPr>
          <w:p w14:paraId="54A4E346" w14:textId="77777777" w:rsidR="00255C70" w:rsidRPr="009C1768" w:rsidRDefault="00000000" w:rsidP="00716291">
            <w:r w:rsidRPr="009C1768">
              <w:t>5 km max.</w:t>
            </w:r>
          </w:p>
        </w:tc>
      </w:tr>
      <w:tr w:rsidR="009838DF" w14:paraId="7B3EA966" w14:textId="77777777" w:rsidTr="0079269F">
        <w:tc>
          <w:tcPr>
            <w:tcW w:w="2538" w:type="pct"/>
          </w:tcPr>
          <w:p w14:paraId="7771FFC5" w14:textId="77777777" w:rsidR="00255C70" w:rsidRPr="009C1768" w:rsidRDefault="00000000" w:rsidP="00716291">
            <w:r w:rsidRPr="009C1768">
              <w:lastRenderedPageBreak/>
              <w:t>Side track type:</w:t>
            </w:r>
          </w:p>
        </w:tc>
        <w:tc>
          <w:tcPr>
            <w:tcW w:w="2462" w:type="pct"/>
          </w:tcPr>
          <w:p w14:paraId="6B6E22EC" w14:textId="77777777" w:rsidR="00255C70" w:rsidRPr="009C1768" w:rsidRDefault="00000000" w:rsidP="00716291">
            <w:r w:rsidRPr="009C1768">
              <w:rPr>
                <w:color w:val="FF0000"/>
              </w:rPr>
              <w:t>[enter information]</w:t>
            </w:r>
          </w:p>
        </w:tc>
      </w:tr>
    </w:tbl>
    <w:p w14:paraId="2DF59D06" w14:textId="77777777" w:rsidR="00255C70" w:rsidRPr="009C1768" w:rsidRDefault="00255C70" w:rsidP="00255C70"/>
    <w:p w14:paraId="4295C978" w14:textId="77777777" w:rsidR="00255C70" w:rsidRPr="009C1768" w:rsidRDefault="00000000" w:rsidP="00255C70">
      <w:pPr>
        <w:pStyle w:val="GuideNotes"/>
      </w:pPr>
      <w:r w:rsidRPr="009C1768">
        <w:t xml:space="preserve">[Specify either sealed or </w:t>
      </w:r>
      <w:proofErr w:type="spellStart"/>
      <w:r w:rsidRPr="009C1768">
        <w:t>gravelled</w:t>
      </w:r>
      <w:proofErr w:type="spellEnd"/>
      <w:r w:rsidRPr="009C1768">
        <w:t xml:space="preserve">. Specify sealed </w:t>
      </w:r>
      <w:proofErr w:type="gramStart"/>
      <w:r w:rsidRPr="009C1768">
        <w:t>side tracks</w:t>
      </w:r>
      <w:proofErr w:type="gramEnd"/>
      <w:r w:rsidRPr="009C1768">
        <w:t xml:space="preserve"> when the detour will be in operation for longer than 4 weeks. Discuss the </w:t>
      </w:r>
      <w:proofErr w:type="gramStart"/>
      <w:r w:rsidRPr="009C1768">
        <w:t>side track</w:t>
      </w:r>
      <w:proofErr w:type="gramEnd"/>
      <w:r w:rsidRPr="009C1768">
        <w:t xml:space="preserve"> type and requirements with the Regional Project Officer.]</w:t>
      </w:r>
    </w:p>
    <w:p w14:paraId="075ED5B7" w14:textId="77777777" w:rsidR="00255C70" w:rsidRPr="009C1768" w:rsidRDefault="00000000" w:rsidP="00255C70">
      <w:r w:rsidRPr="009C1768">
        <w:t>Compact top 150 mm to 95% relative compaction.</w:t>
      </w:r>
    </w:p>
    <w:p w14:paraId="5C398E24" w14:textId="77777777" w:rsidR="00255C70" w:rsidRPr="009C1768" w:rsidRDefault="00000000" w:rsidP="00255C70">
      <w:r w:rsidRPr="009C1768">
        <w:t>Match side tracks neatly to the existing road system.</w:t>
      </w:r>
    </w:p>
    <w:p w14:paraId="270EF1EB" w14:textId="77777777" w:rsidR="00255C70" w:rsidRPr="009C1768" w:rsidRDefault="00000000" w:rsidP="00255C70">
      <w:r w:rsidRPr="009C1768">
        <w:t>Provide sufficient resources to direct and assist traffic, when side tracks become restricted.</w:t>
      </w:r>
    </w:p>
    <w:p w14:paraId="03637AFF" w14:textId="77777777" w:rsidR="00255C70" w:rsidRPr="009C1768" w:rsidRDefault="00000000" w:rsidP="00255C70">
      <w:r w:rsidRPr="009C1768">
        <w:t>Carry out immediate remedial works when traffic is delayed by poor side track conditions or surface condition is dangerous.</w:t>
      </w:r>
    </w:p>
    <w:p w14:paraId="1A724C13" w14:textId="77777777" w:rsidR="00255C70" w:rsidRPr="009C1768" w:rsidRDefault="00000000" w:rsidP="00255C70">
      <w:r w:rsidRPr="009C1768">
        <w:t>Provide and maintain adequate drainage. Ensure drainage measures do not cause or accelerate erosion.</w:t>
      </w:r>
    </w:p>
    <w:p w14:paraId="2DDD3AA9" w14:textId="77777777" w:rsidR="00255C70" w:rsidRPr="009C1768" w:rsidRDefault="00000000" w:rsidP="00255C70">
      <w:r w:rsidRPr="009C1768">
        <w:t xml:space="preserve">Provide pavement marking of centre line of </w:t>
      </w:r>
      <w:proofErr w:type="gramStart"/>
      <w:r w:rsidRPr="009C1768">
        <w:t>two lane</w:t>
      </w:r>
      <w:proofErr w:type="gramEnd"/>
      <w:r w:rsidRPr="009C1768">
        <w:t xml:space="preserve"> sealed side tracks, and crossovers.</w:t>
      </w:r>
    </w:p>
    <w:p w14:paraId="1B20435B" w14:textId="77777777" w:rsidR="00255C70" w:rsidRPr="009C1768" w:rsidRDefault="00000000" w:rsidP="00255C70">
      <w:pPr>
        <w:pStyle w:val="Heading3"/>
      </w:pPr>
      <w:r w:rsidRPr="009C1768">
        <w:t>Maintenance</w:t>
      </w:r>
    </w:p>
    <w:p w14:paraId="3FC4CB5B" w14:textId="77777777" w:rsidR="00255C70" w:rsidRPr="009C1768" w:rsidRDefault="00000000" w:rsidP="00255C70">
      <w:r w:rsidRPr="009C1768">
        <w:t>Provide contact details of personnel who can be contacted outside of working hours. These people must be able to respond to situations which may arise, and must be able to rectify, or to have rectified, any problems which occur, outside of working hours.</w:t>
      </w:r>
    </w:p>
    <w:p w14:paraId="7BBA3EF7" w14:textId="77777777" w:rsidR="00255C70" w:rsidRPr="009C1768" w:rsidRDefault="00000000" w:rsidP="00255C70">
      <w:r w:rsidRPr="009C1768">
        <w:t xml:space="preserve">Any failure to comply with this clause will render the Contractor liable to pay the costs incurred by the </w:t>
      </w:r>
      <w:proofErr w:type="gramStart"/>
      <w:r w:rsidRPr="009C1768">
        <w:t>Principal</w:t>
      </w:r>
      <w:proofErr w:type="gramEnd"/>
      <w:r w:rsidRPr="009C1768">
        <w:t xml:space="preserve"> to procure any alternate means to have after hours rectifications made.</w:t>
      </w:r>
    </w:p>
    <w:p w14:paraId="330E92ED" w14:textId="77777777" w:rsidR="00255C70" w:rsidRPr="009C1768" w:rsidRDefault="00000000" w:rsidP="00255C70">
      <w:r w:rsidRPr="009C1768">
        <w:t>Maintain the existing road network, and all side tracks, in use by the public.</w:t>
      </w:r>
    </w:p>
    <w:tbl>
      <w:tblPr>
        <w:tblStyle w:val="TableGrid"/>
        <w:tblW w:w="5000" w:type="pct"/>
        <w:tblLook w:val="0620" w:firstRow="1" w:lastRow="0" w:firstColumn="0" w:lastColumn="0" w:noHBand="1" w:noVBand="1"/>
      </w:tblPr>
      <w:tblGrid>
        <w:gridCol w:w="2410"/>
        <w:gridCol w:w="7898"/>
      </w:tblGrid>
      <w:tr w:rsidR="009838DF" w14:paraId="6D69CF46" w14:textId="77777777" w:rsidTr="0079269F">
        <w:trPr>
          <w:cnfStyle w:val="100000000000" w:firstRow="1" w:lastRow="0" w:firstColumn="0" w:lastColumn="0" w:oddVBand="0" w:evenVBand="0" w:oddHBand="0" w:evenHBand="0" w:firstRowFirstColumn="0" w:firstRowLastColumn="0" w:lastRowFirstColumn="0" w:lastRowLastColumn="0"/>
        </w:trPr>
        <w:tc>
          <w:tcPr>
            <w:tcW w:w="5000" w:type="pct"/>
            <w:gridSpan w:val="2"/>
          </w:tcPr>
          <w:p w14:paraId="5127580D" w14:textId="77777777" w:rsidR="00255C70" w:rsidRPr="0079269F" w:rsidRDefault="00000000" w:rsidP="0079269F">
            <w:pPr>
              <w:rPr>
                <w:b w:val="0"/>
                <w:bCs/>
              </w:rPr>
            </w:pPr>
            <w:r w:rsidRPr="0079269F">
              <w:rPr>
                <w:bCs/>
              </w:rPr>
              <w:t>Table – Side track maintenance requirements</w:t>
            </w:r>
          </w:p>
        </w:tc>
      </w:tr>
      <w:tr w:rsidR="009838DF" w14:paraId="35223F48" w14:textId="77777777" w:rsidTr="0079269F">
        <w:tc>
          <w:tcPr>
            <w:tcW w:w="1169" w:type="pct"/>
          </w:tcPr>
          <w:p w14:paraId="0F41A77E" w14:textId="77777777" w:rsidR="00255C70" w:rsidRPr="00105632" w:rsidRDefault="00000000" w:rsidP="00716291">
            <w:pPr>
              <w:rPr>
                <w:b/>
                <w:bCs/>
              </w:rPr>
            </w:pPr>
            <w:r w:rsidRPr="00105632">
              <w:rPr>
                <w:b/>
                <w:bCs/>
              </w:rPr>
              <w:t>Surface type</w:t>
            </w:r>
          </w:p>
        </w:tc>
        <w:tc>
          <w:tcPr>
            <w:tcW w:w="3831" w:type="pct"/>
          </w:tcPr>
          <w:p w14:paraId="64C35860" w14:textId="77777777" w:rsidR="00255C70" w:rsidRPr="00105632" w:rsidRDefault="00000000" w:rsidP="00716291">
            <w:pPr>
              <w:rPr>
                <w:b/>
                <w:bCs/>
              </w:rPr>
            </w:pPr>
            <w:r w:rsidRPr="00105632">
              <w:rPr>
                <w:b/>
                <w:bCs/>
              </w:rPr>
              <w:t>Maintenance required</w:t>
            </w:r>
          </w:p>
        </w:tc>
      </w:tr>
      <w:tr w:rsidR="009838DF" w14:paraId="70E467E9" w14:textId="77777777" w:rsidTr="0079269F">
        <w:tc>
          <w:tcPr>
            <w:tcW w:w="1169" w:type="pct"/>
          </w:tcPr>
          <w:p w14:paraId="7DE26FEA" w14:textId="77777777" w:rsidR="00255C70" w:rsidRPr="009C1768" w:rsidRDefault="00000000" w:rsidP="00716291">
            <w:r w:rsidRPr="009C1768">
              <w:t>Sealed Surfaces:</w:t>
            </w:r>
          </w:p>
        </w:tc>
        <w:tc>
          <w:tcPr>
            <w:tcW w:w="3831" w:type="pct"/>
          </w:tcPr>
          <w:p w14:paraId="72EC5E23" w14:textId="77777777" w:rsidR="00255C70" w:rsidRPr="009C1768" w:rsidRDefault="00000000" w:rsidP="00716291">
            <w:r w:rsidRPr="009C1768">
              <w:t>Patch and repair all surfaces. Grade and roll shoulders.</w:t>
            </w:r>
          </w:p>
        </w:tc>
      </w:tr>
      <w:tr w:rsidR="009838DF" w14:paraId="1D619E10" w14:textId="77777777" w:rsidTr="0079269F">
        <w:tc>
          <w:tcPr>
            <w:tcW w:w="1169" w:type="pct"/>
          </w:tcPr>
          <w:p w14:paraId="057357F3" w14:textId="77777777" w:rsidR="00255C70" w:rsidRPr="009C1768" w:rsidRDefault="00000000" w:rsidP="00716291">
            <w:r w:rsidRPr="009C1768">
              <w:t>Unsealed Surfaces:</w:t>
            </w:r>
          </w:p>
        </w:tc>
        <w:tc>
          <w:tcPr>
            <w:tcW w:w="3831" w:type="pct"/>
          </w:tcPr>
          <w:p w14:paraId="3501B3F5" w14:textId="77777777" w:rsidR="00255C70" w:rsidRPr="009C1768" w:rsidRDefault="00000000" w:rsidP="00716291">
            <w:r w:rsidRPr="009C1768">
              <w:t>Regrade and roll to maintain a comfortable riding quality at design speed.</w:t>
            </w:r>
          </w:p>
        </w:tc>
      </w:tr>
    </w:tbl>
    <w:p w14:paraId="44F9A068" w14:textId="77777777" w:rsidR="00255C70" w:rsidRPr="009C1768" w:rsidRDefault="00255C70" w:rsidP="00255C70"/>
    <w:p w14:paraId="378B9265" w14:textId="77777777" w:rsidR="00255C70" w:rsidRPr="009C1768" w:rsidRDefault="00000000" w:rsidP="00255C70">
      <w:r w:rsidRPr="009C1768">
        <w:t>Prevent dust nuisance by water spraying at regular intervals to keep surface moist.</w:t>
      </w:r>
    </w:p>
    <w:p w14:paraId="007BF3A7" w14:textId="77777777" w:rsidR="00255C70" w:rsidRPr="009C1768" w:rsidRDefault="00000000" w:rsidP="00255C70">
      <w:pPr>
        <w:pStyle w:val="GuideNotes"/>
      </w:pPr>
      <w:r w:rsidRPr="009C1768">
        <w:t>[Consider access to water and associated costs. If water supply is difficult consider deleting the requirement to use water.</w:t>
      </w:r>
    </w:p>
    <w:p w14:paraId="2E3F01AB" w14:textId="77777777" w:rsidR="00255C70" w:rsidRPr="009C1768" w:rsidRDefault="00000000" w:rsidP="00255C70">
      <w:pPr>
        <w:pStyle w:val="GuideNotes"/>
      </w:pPr>
      <w:r w:rsidRPr="009C1768">
        <w:t>Possible optional alternative is signage warning road users of hazards from dust.]</w:t>
      </w:r>
    </w:p>
    <w:p w14:paraId="422FD936" w14:textId="77777777" w:rsidR="00255C70" w:rsidRPr="009C1768" w:rsidRDefault="00000000" w:rsidP="00255C70">
      <w:r w:rsidRPr="009C1768">
        <w:t>Do not use waste oil as a dust suppressant.</w:t>
      </w:r>
    </w:p>
    <w:p w14:paraId="40ACB4A9" w14:textId="77777777" w:rsidR="00255C70" w:rsidRPr="009C1768" w:rsidRDefault="00000000" w:rsidP="00255C70">
      <w:r w:rsidRPr="009C1768">
        <w:t>Remove debris and rubbish.</w:t>
      </w:r>
    </w:p>
    <w:p w14:paraId="3C9B96DB" w14:textId="77777777" w:rsidR="00255C70" w:rsidRPr="009C1768" w:rsidRDefault="00000000" w:rsidP="00255C70">
      <w:r w:rsidRPr="009C1768">
        <w:t xml:space="preserve">Maintain road signs and </w:t>
      </w:r>
      <w:proofErr w:type="gramStart"/>
      <w:r w:rsidRPr="009C1768">
        <w:t>guide posts</w:t>
      </w:r>
      <w:proofErr w:type="gramEnd"/>
      <w:r w:rsidRPr="009C1768">
        <w:t xml:space="preserve"> in a clean state.</w:t>
      </w:r>
    </w:p>
    <w:p w14:paraId="37F712C5" w14:textId="77777777" w:rsidR="00255C70" w:rsidRPr="009C1768" w:rsidRDefault="00000000" w:rsidP="00255C70">
      <w:r w:rsidRPr="009C1768">
        <w:t xml:space="preserve">Inspect the site regularly, even at times when there is no on-site works activity, particularly when there is rainfall which will affect the site, whether directly or by run-off from rain fall in upstream and/or uphill areas. </w:t>
      </w:r>
    </w:p>
    <w:p w14:paraId="1C97E6C9" w14:textId="77777777" w:rsidR="00255C70" w:rsidRPr="009C1768" w:rsidRDefault="00000000" w:rsidP="00255C70">
      <w:pPr>
        <w:pStyle w:val="Heading2"/>
      </w:pPr>
      <w:r w:rsidRPr="009C1768">
        <w:t>Access to adjacent properties and side roads</w:t>
      </w:r>
    </w:p>
    <w:p w14:paraId="0A7D70FC" w14:textId="77777777" w:rsidR="00255C70" w:rsidRPr="009C1768" w:rsidRDefault="00000000" w:rsidP="00255C70">
      <w:r w:rsidRPr="009C1768">
        <w:t xml:space="preserve">Maintain access to adjacent properties and </w:t>
      </w:r>
      <w:proofErr w:type="gramStart"/>
      <w:r w:rsidRPr="009C1768">
        <w:t>side roads at all times</w:t>
      </w:r>
      <w:proofErr w:type="gramEnd"/>
      <w:r w:rsidRPr="009C1768">
        <w:t xml:space="preserve"> to a level appropriate for the type and frequency of traffic.</w:t>
      </w:r>
    </w:p>
    <w:p w14:paraId="09641D5C" w14:textId="77777777" w:rsidR="00255C70" w:rsidRPr="009C1768" w:rsidRDefault="00000000" w:rsidP="00255C70">
      <w:r w:rsidRPr="009C1768">
        <w:t>Provide and erect proposed and approved signs detailing alternative access, only after approval from the Superintendent is obtained.</w:t>
      </w:r>
    </w:p>
    <w:p w14:paraId="60C71388" w14:textId="77777777" w:rsidR="00255C70" w:rsidRPr="009C1768" w:rsidRDefault="00000000" w:rsidP="00255C70">
      <w:r w:rsidRPr="009C1768">
        <w:t>Ensure adequate access is maintained for pedestrians and cyclists as required, including delineated access if existing paths are being closed as part of the works.</w:t>
      </w:r>
    </w:p>
    <w:p w14:paraId="504542B0" w14:textId="77777777" w:rsidR="00255C70" w:rsidRPr="009C1768" w:rsidRDefault="00000000" w:rsidP="00255C70">
      <w:pPr>
        <w:pStyle w:val="GuideNotes"/>
      </w:pPr>
      <w:r w:rsidRPr="009C1768">
        <w:lastRenderedPageBreak/>
        <w:t>[Consider specifying access requirements for commercial properties. Negotiate with the owners for their access requirements during design. Identify the access requirements on the plans, if necessary.]</w:t>
      </w:r>
    </w:p>
    <w:p w14:paraId="0C1C4490" w14:textId="77777777" w:rsidR="00255C70" w:rsidRPr="009C1768" w:rsidRDefault="00000000" w:rsidP="00255C70">
      <w:pPr>
        <w:pStyle w:val="Heading2"/>
      </w:pPr>
      <w:r w:rsidRPr="009C1768">
        <w:t>Temporary pedestrian access</w:t>
      </w:r>
    </w:p>
    <w:p w14:paraId="337F0DFF" w14:textId="77777777" w:rsidR="00255C70" w:rsidRPr="009C1768" w:rsidRDefault="00000000" w:rsidP="00255C70">
      <w:r w:rsidRPr="009C1768">
        <w:t>Conform to: AS 1742.9, AS 1742.10.</w:t>
      </w:r>
    </w:p>
    <w:p w14:paraId="2C48C6A1" w14:textId="77777777" w:rsidR="00255C70" w:rsidRPr="009C1768" w:rsidRDefault="00000000" w:rsidP="00255C70">
      <w:r w:rsidRPr="009C1768">
        <w:t>Maintain access for pedestrians, cyclists and persons with disabilities passing through and around the work site. Where existing paths have been, or are to be, demolished or are, or will be, inaccessible or modified due to construction works, provide temporary access to a standard not less than the pre-existing or preconstruction standard.</w:t>
      </w:r>
    </w:p>
    <w:p w14:paraId="7EF8E3E7" w14:textId="77777777" w:rsidR="00255C70" w:rsidRPr="009C1768" w:rsidRDefault="00000000" w:rsidP="00255C70">
      <w:r w:rsidRPr="009C1768">
        <w:t xml:space="preserve">Temporary access must; </w:t>
      </w:r>
    </w:p>
    <w:p w14:paraId="2D4C17D2" w14:textId="77777777" w:rsidR="00255C70" w:rsidRPr="009C1768" w:rsidRDefault="00000000">
      <w:pPr>
        <w:numPr>
          <w:ilvl w:val="0"/>
          <w:numId w:val="40"/>
        </w:numPr>
        <w:spacing w:after="0"/>
      </w:pPr>
      <w:r w:rsidRPr="009C1768">
        <w:t>be clearly delineated and have adequate width and height clearance,</w:t>
      </w:r>
    </w:p>
    <w:p w14:paraId="5B3A935A" w14:textId="77777777" w:rsidR="00255C70" w:rsidRPr="009C1768" w:rsidRDefault="00000000">
      <w:pPr>
        <w:numPr>
          <w:ilvl w:val="0"/>
          <w:numId w:val="40"/>
        </w:numPr>
        <w:spacing w:after="0"/>
      </w:pPr>
      <w:r w:rsidRPr="009C1768">
        <w:t>be smooth, free draining and free of obstructions and loose material,</w:t>
      </w:r>
    </w:p>
    <w:p w14:paraId="7133C925" w14:textId="77777777" w:rsidR="00255C70" w:rsidRPr="009C1768" w:rsidRDefault="00000000">
      <w:pPr>
        <w:numPr>
          <w:ilvl w:val="0"/>
          <w:numId w:val="40"/>
        </w:numPr>
        <w:spacing w:after="0"/>
      </w:pPr>
      <w:r w:rsidRPr="009C1768">
        <w:t xml:space="preserve">provide clear guidance </w:t>
      </w:r>
      <w:proofErr w:type="gramStart"/>
      <w:r w:rsidRPr="009C1768">
        <w:t>where</w:t>
      </w:r>
      <w:proofErr w:type="gramEnd"/>
      <w:r w:rsidRPr="009C1768">
        <w:t xml:space="preserve"> paths change direction,</w:t>
      </w:r>
    </w:p>
    <w:p w14:paraId="6AB88E65" w14:textId="77777777" w:rsidR="00255C70" w:rsidRPr="009C1768" w:rsidRDefault="00000000">
      <w:pPr>
        <w:numPr>
          <w:ilvl w:val="0"/>
          <w:numId w:val="40"/>
        </w:numPr>
        <w:spacing w:after="0"/>
      </w:pPr>
      <w:r w:rsidRPr="009C1768">
        <w:t>be illuminated by temporary lighting in urban areas to assist path users where existing street lighting has been removed or affected by the works,</w:t>
      </w:r>
    </w:p>
    <w:p w14:paraId="453B9F91" w14:textId="77777777" w:rsidR="00255C70" w:rsidRPr="009C1768" w:rsidRDefault="00000000">
      <w:pPr>
        <w:numPr>
          <w:ilvl w:val="0"/>
          <w:numId w:val="40"/>
        </w:numPr>
        <w:spacing w:after="0"/>
      </w:pPr>
      <w:r w:rsidRPr="009C1768">
        <w:t>be arranged so that path users are clearly visible to vehicle drivers and plant operators at road crossing points.</w:t>
      </w:r>
    </w:p>
    <w:p w14:paraId="1B656694" w14:textId="77777777" w:rsidR="00255C70" w:rsidRPr="009C1768" w:rsidRDefault="00000000" w:rsidP="00255C70">
      <w:pPr>
        <w:pStyle w:val="GuideNotes"/>
      </w:pPr>
      <w:r w:rsidRPr="009C1768">
        <w:t>[In situations where a temporary path is required, include an item in the Schedule of Rates outlining the standard required, e.g. "a temporary primer sealed and lit path".]</w:t>
      </w:r>
    </w:p>
    <w:p w14:paraId="1C1CFAA2" w14:textId="77777777" w:rsidR="00255C70" w:rsidRPr="009C1768" w:rsidRDefault="00000000" w:rsidP="00255C70">
      <w:pPr>
        <w:pStyle w:val="Heading2"/>
      </w:pPr>
      <w:r w:rsidRPr="009C1768">
        <w:t xml:space="preserve">Temporary bridging - </w:t>
      </w:r>
      <w:r>
        <w:t>H</w:t>
      </w:r>
      <w:r w:rsidRPr="009C1768">
        <w:t xml:space="preserve">old </w:t>
      </w:r>
      <w:r>
        <w:t>P</w:t>
      </w:r>
      <w:r w:rsidRPr="009C1768">
        <w:t>oint</w:t>
      </w:r>
    </w:p>
    <w:p w14:paraId="1EC7DB8A" w14:textId="77777777" w:rsidR="00255C70" w:rsidRPr="009C1768" w:rsidRDefault="00000000" w:rsidP="00255C70">
      <w:r w:rsidRPr="009C1768">
        <w:t>Design and construct any temporary bridging in accordance with the AUSTROADS Guide to Bridge Technology.</w:t>
      </w:r>
    </w:p>
    <w:p w14:paraId="743E09EE" w14:textId="77777777" w:rsidR="00255C70" w:rsidRPr="009C1768" w:rsidRDefault="00000000" w:rsidP="00255C70">
      <w:r w:rsidRPr="009C1768">
        <w:rPr>
          <w:b/>
        </w:rPr>
        <w:t>Hold Point</w:t>
      </w:r>
      <w:r w:rsidRPr="009C1768">
        <w:t xml:space="preserve"> - Obtain written approval from the Superintendent prior to commencement of any such works.</w:t>
      </w:r>
    </w:p>
    <w:p w14:paraId="0B0FF6A3" w14:textId="77777777" w:rsidR="00255C70" w:rsidRPr="009C1768" w:rsidRDefault="00000000" w:rsidP="00255C70">
      <w:r w:rsidRPr="009C1768">
        <w:t>Ensure all environmental approvals have been obtained prior to the commencement of the works.</w:t>
      </w:r>
    </w:p>
    <w:p w14:paraId="7E757266" w14:textId="77777777" w:rsidR="00255C70" w:rsidRPr="009C1768" w:rsidRDefault="00000000" w:rsidP="00255C70">
      <w:r w:rsidRPr="009C1768">
        <w:rPr>
          <w:b/>
        </w:rPr>
        <w:t>Hold Point</w:t>
      </w:r>
      <w:r w:rsidRPr="009C1768">
        <w:t xml:space="preserve"> - Provide copies of all the required approvals to the Superintendent prior to the commencement of the works.</w:t>
      </w:r>
    </w:p>
    <w:p w14:paraId="7AB2B32E" w14:textId="77777777" w:rsidR="00255C70" w:rsidRPr="009C1768" w:rsidRDefault="00000000" w:rsidP="00255C70">
      <w:r w:rsidRPr="009C1768">
        <w:t>Provide and erect signage, fencing, road safety barriers and or guard railing etc. to prevent accidental access to the feature being bridged.</w:t>
      </w:r>
    </w:p>
    <w:p w14:paraId="3490DCEE" w14:textId="77777777" w:rsidR="00255C70" w:rsidRPr="009C1768" w:rsidRDefault="00000000" w:rsidP="00255C70">
      <w:pPr>
        <w:pStyle w:val="Heading2"/>
      </w:pPr>
      <w:r w:rsidRPr="009C1768">
        <w:t xml:space="preserve">Contractor's plant and equipment - </w:t>
      </w:r>
      <w:r>
        <w:t>H</w:t>
      </w:r>
      <w:r w:rsidRPr="009C1768">
        <w:t xml:space="preserve">old </w:t>
      </w:r>
      <w:r>
        <w:t>P</w:t>
      </w:r>
      <w:r w:rsidRPr="009C1768">
        <w:t>oint</w:t>
      </w:r>
    </w:p>
    <w:p w14:paraId="34785B9F" w14:textId="77777777" w:rsidR="00255C70" w:rsidRPr="009C1768" w:rsidRDefault="00000000" w:rsidP="00255C70">
      <w:proofErr w:type="gramStart"/>
      <w:r w:rsidRPr="009C1768">
        <w:t>Provide public traffic right of way at all times</w:t>
      </w:r>
      <w:proofErr w:type="gramEnd"/>
      <w:r w:rsidRPr="009C1768">
        <w:t xml:space="preserve"> unless traffic control is in use.</w:t>
      </w:r>
    </w:p>
    <w:p w14:paraId="085FAF58" w14:textId="77777777" w:rsidR="00255C70" w:rsidRPr="009C1768" w:rsidRDefault="00000000" w:rsidP="00255C70">
      <w:r w:rsidRPr="009C1768">
        <w:t>Keep parking and materials storage clear of trafficked areas and clear zones in accordance with applicable AUSTROADS guides.</w:t>
      </w:r>
    </w:p>
    <w:p w14:paraId="59D66882" w14:textId="77777777" w:rsidR="00255C70" w:rsidRPr="009C1768" w:rsidRDefault="00000000" w:rsidP="00255C70">
      <w:r w:rsidRPr="009C1768">
        <w:t>Do not park any vehicles, or mobile plant, machines, or equipment in the Road Reserve when it is not in use for the execution of the works without prior written approval, or explicit approval in the Request for Tender/Quotation.</w:t>
      </w:r>
    </w:p>
    <w:p w14:paraId="11741D25" w14:textId="77777777" w:rsidR="00255C70" w:rsidRPr="009C1768" w:rsidRDefault="00000000" w:rsidP="00255C70">
      <w:pPr>
        <w:spacing w:after="40"/>
      </w:pPr>
      <w:r w:rsidRPr="009C1768">
        <w:t>Any request for approval must include, as a minimum:</w:t>
      </w:r>
    </w:p>
    <w:p w14:paraId="2E8EC6B8" w14:textId="77777777" w:rsidR="00255C70" w:rsidRPr="009C1768" w:rsidRDefault="00000000">
      <w:pPr>
        <w:numPr>
          <w:ilvl w:val="0"/>
          <w:numId w:val="51"/>
        </w:numPr>
        <w:spacing w:after="40"/>
      </w:pPr>
      <w:r w:rsidRPr="009C1768">
        <w:t>the reasons for the need to park in the Road Reserve,</w:t>
      </w:r>
    </w:p>
    <w:p w14:paraId="366A561D" w14:textId="77777777" w:rsidR="00255C70" w:rsidRPr="009C1768" w:rsidRDefault="00000000">
      <w:pPr>
        <w:numPr>
          <w:ilvl w:val="0"/>
          <w:numId w:val="51"/>
        </w:numPr>
        <w:spacing w:after="40"/>
      </w:pPr>
      <w:r w:rsidRPr="009C1768">
        <w:t>the locations affected,</w:t>
      </w:r>
    </w:p>
    <w:p w14:paraId="28766523" w14:textId="77777777" w:rsidR="00255C70" w:rsidRPr="009C1768" w:rsidRDefault="00000000">
      <w:pPr>
        <w:numPr>
          <w:ilvl w:val="0"/>
          <w:numId w:val="51"/>
        </w:numPr>
        <w:spacing w:after="40"/>
      </w:pPr>
      <w:r w:rsidRPr="009C1768">
        <w:t>the durations anticipated,</w:t>
      </w:r>
    </w:p>
    <w:p w14:paraId="6112B7F2" w14:textId="77777777" w:rsidR="00255C70" w:rsidRPr="009C1768" w:rsidRDefault="00000000">
      <w:pPr>
        <w:numPr>
          <w:ilvl w:val="0"/>
          <w:numId w:val="51"/>
        </w:numPr>
        <w:spacing w:after="40"/>
      </w:pPr>
      <w:r w:rsidRPr="009C1768">
        <w:t>site conditions,</w:t>
      </w:r>
    </w:p>
    <w:p w14:paraId="26279CA7" w14:textId="77777777" w:rsidR="00255C70" w:rsidRPr="009C1768" w:rsidRDefault="00000000">
      <w:pPr>
        <w:numPr>
          <w:ilvl w:val="0"/>
          <w:numId w:val="51"/>
        </w:numPr>
        <w:spacing w:after="40"/>
      </w:pPr>
      <w:r w:rsidRPr="009C1768">
        <w:t>lighting conditions,</w:t>
      </w:r>
    </w:p>
    <w:p w14:paraId="58B16F0F" w14:textId="77777777" w:rsidR="00255C70" w:rsidRPr="009C1768" w:rsidRDefault="00000000">
      <w:pPr>
        <w:numPr>
          <w:ilvl w:val="0"/>
          <w:numId w:val="51"/>
        </w:numPr>
        <w:spacing w:after="40"/>
      </w:pPr>
      <w:r w:rsidRPr="009C1768">
        <w:t>traffic paths of travel and anticipated volumes,</w:t>
      </w:r>
    </w:p>
    <w:p w14:paraId="29FE7BBA" w14:textId="77777777" w:rsidR="00255C70" w:rsidRPr="009C1768" w:rsidRDefault="00000000">
      <w:pPr>
        <w:numPr>
          <w:ilvl w:val="0"/>
          <w:numId w:val="51"/>
        </w:numPr>
        <w:spacing w:after="40"/>
      </w:pPr>
      <w:r w:rsidRPr="009C1768">
        <w:t>access and egress points,</w:t>
      </w:r>
    </w:p>
    <w:p w14:paraId="22DD49EA" w14:textId="77777777" w:rsidR="00255C70" w:rsidRPr="009C1768" w:rsidRDefault="00000000">
      <w:pPr>
        <w:numPr>
          <w:ilvl w:val="0"/>
          <w:numId w:val="51"/>
        </w:numPr>
        <w:spacing w:after="40"/>
      </w:pPr>
      <w:r w:rsidRPr="009C1768">
        <w:t>site security measures,</w:t>
      </w:r>
    </w:p>
    <w:p w14:paraId="1E696A74" w14:textId="77777777" w:rsidR="00255C70" w:rsidRPr="009C1768" w:rsidRDefault="00000000">
      <w:pPr>
        <w:numPr>
          <w:ilvl w:val="0"/>
          <w:numId w:val="51"/>
        </w:numPr>
        <w:spacing w:after="40"/>
      </w:pPr>
      <w:r w:rsidRPr="009C1768">
        <w:lastRenderedPageBreak/>
        <w:t>pedestrian and cyclist activity and safety, and</w:t>
      </w:r>
    </w:p>
    <w:p w14:paraId="4D25B2D1" w14:textId="77777777" w:rsidR="00255C70" w:rsidRPr="009C1768" w:rsidRDefault="00000000">
      <w:pPr>
        <w:numPr>
          <w:ilvl w:val="0"/>
          <w:numId w:val="51"/>
        </w:numPr>
        <w:spacing w:after="40"/>
      </w:pPr>
      <w:r w:rsidRPr="009C1768">
        <w:t>effects on nearby residential properties, including the occupants of them.</w:t>
      </w:r>
    </w:p>
    <w:p w14:paraId="3A49CB20" w14:textId="77777777" w:rsidR="00255C70" w:rsidRPr="009C1768" w:rsidRDefault="00000000" w:rsidP="00255C70">
      <w:r w:rsidRPr="009C1768">
        <w:t>Do not leave equipment or tools unattended. Do not leave any item in a location where it could be a hazard to the public.</w:t>
      </w:r>
    </w:p>
    <w:p w14:paraId="3C02643D" w14:textId="77777777" w:rsidR="00255C70" w:rsidRPr="009C1768" w:rsidRDefault="00000000" w:rsidP="00255C70">
      <w:r w:rsidRPr="009C1768">
        <w:t>Responsibility for maintaining the security of Contractor’s plant, vehicles, machines, equipment and other items used for the execution of the works remains with the Contractor.</w:t>
      </w:r>
    </w:p>
    <w:p w14:paraId="42CC5B4A" w14:textId="77777777" w:rsidR="00255C70" w:rsidRPr="009C1768" w:rsidRDefault="00000000" w:rsidP="00255C70">
      <w:r w:rsidRPr="009C1768">
        <w:rPr>
          <w:b/>
        </w:rPr>
        <w:t>Hold Point</w:t>
      </w:r>
      <w:r w:rsidRPr="009C1768">
        <w:t xml:space="preserve"> - On roads carrying significant traffic, floodlight the road and area within 50 m of the site when working at night, if approved by the Superintendent, to a ground level luminance of 10 lux minimum.</w:t>
      </w:r>
    </w:p>
    <w:p w14:paraId="34D70BA3" w14:textId="77777777" w:rsidR="00255C70" w:rsidRPr="009C1768" w:rsidRDefault="00000000" w:rsidP="00255C70">
      <w:pPr>
        <w:pStyle w:val="GuideNotes"/>
      </w:pPr>
      <w:r w:rsidRPr="009C1768">
        <w:t>[Include only for roads carrying significant traffic.]</w:t>
      </w:r>
    </w:p>
    <w:p w14:paraId="38E63951" w14:textId="77777777" w:rsidR="00255C70" w:rsidRPr="009C1768" w:rsidRDefault="00000000" w:rsidP="00255C70">
      <w:pPr>
        <w:pStyle w:val="Heading3"/>
      </w:pPr>
      <w:r w:rsidRPr="009C1768">
        <w:t xml:space="preserve">Vehicles, </w:t>
      </w:r>
      <w:proofErr w:type="gramStart"/>
      <w:r w:rsidRPr="009C1768">
        <w:t>plant</w:t>
      </w:r>
      <w:proofErr w:type="gramEnd"/>
      <w:r w:rsidRPr="009C1768">
        <w:t>, machines, and equipment</w:t>
      </w:r>
    </w:p>
    <w:p w14:paraId="7331AEBE" w14:textId="77777777" w:rsidR="00255C70" w:rsidRPr="009C1768" w:rsidRDefault="00000000" w:rsidP="00255C70">
      <w:r w:rsidRPr="009C1768">
        <w:t>All vehicles, and mobile plant, machines, and equipment, used on the road must be legally registered, or otherwise permitted, to travel on Northern Territory roads, and must have compulsory third party insurance valid in the Northern Territory if that is required under Northern Territory legislation.</w:t>
      </w:r>
    </w:p>
    <w:p w14:paraId="54099274" w14:textId="77777777" w:rsidR="00255C70" w:rsidRPr="009C1768" w:rsidRDefault="00000000" w:rsidP="00255C70">
      <w:r w:rsidRPr="009C1768">
        <w:t xml:space="preserve">Comply with the Northern Territory </w:t>
      </w:r>
      <w:r w:rsidRPr="009C1768">
        <w:rPr>
          <w:i/>
        </w:rPr>
        <w:t>Traffic Act 1987</w:t>
      </w:r>
      <w:r w:rsidRPr="009C1768">
        <w:t>, and its Regulations.</w:t>
      </w:r>
    </w:p>
    <w:p w14:paraId="0E44477B" w14:textId="77777777" w:rsidR="00255C70" w:rsidRPr="009C1768" w:rsidRDefault="00000000" w:rsidP="00255C70">
      <w:r w:rsidRPr="009C1768">
        <w:t>Do not permit tracked mobile plant, equipment, machines, or vehicles, to cross public roads.</w:t>
      </w:r>
    </w:p>
    <w:p w14:paraId="6C76FD44" w14:textId="77777777" w:rsidR="00255C70" w:rsidRPr="009C1768" w:rsidRDefault="00000000" w:rsidP="00255C70">
      <w:r w:rsidRPr="009C1768">
        <w:t>Any failure to comply with this clause will render the Contractor liable to pay the costs incurred by the Department to procure any rectifications or repairs which become necessary.</w:t>
      </w:r>
    </w:p>
    <w:p w14:paraId="2BDF13C3" w14:textId="77777777" w:rsidR="00255C70" w:rsidRPr="009C1768" w:rsidRDefault="00000000" w:rsidP="00255C70">
      <w:pPr>
        <w:pStyle w:val="Heading3"/>
      </w:pPr>
      <w:r w:rsidRPr="009C1768">
        <w:t xml:space="preserve">Mobile Plant - </w:t>
      </w:r>
      <w:r>
        <w:t>b</w:t>
      </w:r>
      <w:r w:rsidRPr="009C1768">
        <w:t xml:space="preserve">roadband </w:t>
      </w:r>
      <w:r>
        <w:t>a</w:t>
      </w:r>
      <w:r w:rsidRPr="009C1768">
        <w:t>larm</w:t>
      </w:r>
    </w:p>
    <w:p w14:paraId="2805F5A2" w14:textId="77777777" w:rsidR="00255C70" w:rsidRPr="009C1768" w:rsidRDefault="00000000" w:rsidP="00255C70">
      <w:pPr>
        <w:rPr>
          <w:b/>
        </w:rPr>
      </w:pPr>
      <w:r w:rsidRPr="009C1768">
        <w:rPr>
          <w:b/>
        </w:rPr>
        <w:t>Standards</w:t>
      </w:r>
    </w:p>
    <w:p w14:paraId="07AD20DF" w14:textId="77777777" w:rsidR="00255C70" w:rsidRPr="009C1768" w:rsidRDefault="00000000" w:rsidP="00255C70">
      <w:r w:rsidRPr="009C1768">
        <w:t xml:space="preserve">AS ISO 9533: Earth-moving machinery - Machine-mounted audible travel alarms and forward horns - Test methods and performance criteria </w:t>
      </w:r>
    </w:p>
    <w:p w14:paraId="17D2B666" w14:textId="77777777" w:rsidR="00255C70" w:rsidRPr="009C1768" w:rsidRDefault="00000000" w:rsidP="00255C70">
      <w:pPr>
        <w:rPr>
          <w:b/>
        </w:rPr>
      </w:pPr>
      <w:r w:rsidRPr="009C1768">
        <w:rPr>
          <w:b/>
        </w:rPr>
        <w:t>Definition</w:t>
      </w:r>
    </w:p>
    <w:p w14:paraId="09AC210E" w14:textId="77777777" w:rsidR="00255C70" w:rsidRPr="009C1768" w:rsidRDefault="00000000" w:rsidP="00255C70">
      <w:r w:rsidRPr="009C1768">
        <w:t xml:space="preserve">Broadband alarm: Pulsed acoustic signal that comprises a range of frequencies and sometimes referred to as quacker, </w:t>
      </w:r>
      <w:proofErr w:type="spellStart"/>
      <w:r w:rsidRPr="009C1768">
        <w:t>woosher</w:t>
      </w:r>
      <w:proofErr w:type="spellEnd"/>
      <w:r w:rsidRPr="009C1768">
        <w:t>, non-tonal reversing beepers or white sound.</w:t>
      </w:r>
    </w:p>
    <w:p w14:paraId="2B7CB9D4" w14:textId="77777777" w:rsidR="00255C70" w:rsidRPr="009C1768" w:rsidRDefault="00000000" w:rsidP="00255C70">
      <w:pPr>
        <w:rPr>
          <w:b/>
        </w:rPr>
      </w:pPr>
      <w:r w:rsidRPr="009C1768">
        <w:rPr>
          <w:b/>
        </w:rPr>
        <w:t>Broadband/White-Sound Alarm Requirement:</w:t>
      </w:r>
    </w:p>
    <w:p w14:paraId="6AF1C624" w14:textId="77777777" w:rsidR="00255C70" w:rsidRPr="009C1768" w:rsidRDefault="00000000" w:rsidP="00255C70">
      <w:r w:rsidRPr="009C1768">
        <w:t>Provide Broadband Alarms (White Sound) fitted to all construction vehicles and mobile plant before commencement of works.</w:t>
      </w:r>
    </w:p>
    <w:p w14:paraId="584B41E5" w14:textId="77777777" w:rsidR="00255C70" w:rsidRPr="009C1768" w:rsidRDefault="00000000" w:rsidP="00255C70">
      <w:r w:rsidRPr="009C1768">
        <w:t>Ensure that installation and proper operations of the alarm/warning system is sufficient before commencement of works, including but not limited to:</w:t>
      </w:r>
    </w:p>
    <w:p w14:paraId="5A2BE0E8" w14:textId="77777777" w:rsidR="00255C70" w:rsidRPr="009C1768" w:rsidRDefault="00000000">
      <w:pPr>
        <w:numPr>
          <w:ilvl w:val="0"/>
          <w:numId w:val="40"/>
        </w:numPr>
        <w:spacing w:after="0"/>
      </w:pPr>
      <w:r w:rsidRPr="009C1768">
        <w:t>All alarms clearly audible above the noise level of the machinery or vehicle.</w:t>
      </w:r>
    </w:p>
    <w:p w14:paraId="606001A4" w14:textId="77777777" w:rsidR="00255C70" w:rsidRPr="009C1768" w:rsidRDefault="00000000">
      <w:pPr>
        <w:numPr>
          <w:ilvl w:val="0"/>
          <w:numId w:val="40"/>
        </w:numPr>
        <w:spacing w:after="0"/>
      </w:pPr>
      <w:r w:rsidRPr="009C1768">
        <w:t>Automatically activated when reverse gear is selected.</w:t>
      </w:r>
    </w:p>
    <w:p w14:paraId="5E2BD6DB" w14:textId="77777777" w:rsidR="00255C70" w:rsidRPr="009C1768" w:rsidRDefault="00000000">
      <w:pPr>
        <w:numPr>
          <w:ilvl w:val="0"/>
          <w:numId w:val="40"/>
        </w:numPr>
        <w:spacing w:after="0"/>
      </w:pPr>
      <w:r w:rsidRPr="009C1768">
        <w:t>Directional nature of the broadband alarm is appropriate for works.</w:t>
      </w:r>
    </w:p>
    <w:p w14:paraId="52DE6713" w14:textId="77777777" w:rsidR="00255C70" w:rsidRPr="009C1768" w:rsidRDefault="00000000" w:rsidP="00255C70">
      <w:pPr>
        <w:pStyle w:val="Heading3"/>
      </w:pPr>
      <w:r w:rsidRPr="009C1768">
        <w:t xml:space="preserve">Warning devices mounted on vehicles, </w:t>
      </w:r>
      <w:proofErr w:type="gramStart"/>
      <w:r w:rsidRPr="009C1768">
        <w:t>plant</w:t>
      </w:r>
      <w:proofErr w:type="gramEnd"/>
      <w:r w:rsidRPr="009C1768">
        <w:t>, and equipment</w:t>
      </w:r>
    </w:p>
    <w:p w14:paraId="392523BD" w14:textId="77777777" w:rsidR="00255C70" w:rsidRPr="009C1768" w:rsidRDefault="00000000" w:rsidP="00255C70">
      <w:r w:rsidRPr="009C1768">
        <w:t xml:space="preserve">Provide beacons, or other vehicle, or plant, or equipment, mounted visual illuminated warning devices on the highest point of the cabin roof or superstructure of all vehicles, mobile plant, mobile machinery, and mobile equipment in accordance with the </w:t>
      </w:r>
      <w:r w:rsidRPr="009C1768">
        <w:rPr>
          <w:b/>
        </w:rPr>
        <w:t>Vehicle-Mounted Signs And Devices</w:t>
      </w:r>
      <w:r w:rsidRPr="009C1768">
        <w:t xml:space="preserve"> clause in the </w:t>
      </w:r>
      <w:r w:rsidRPr="009C1768">
        <w:rPr>
          <w:b/>
        </w:rPr>
        <w:t>Description and Use of Signs and Devices</w:t>
      </w:r>
      <w:r w:rsidRPr="009C1768">
        <w:t xml:space="preserve"> section of AS 1742.3 where these are being used within the road reserve.</w:t>
      </w:r>
    </w:p>
    <w:p w14:paraId="60D8C959" w14:textId="77777777" w:rsidR="00255C70" w:rsidRPr="009C1768" w:rsidRDefault="00000000" w:rsidP="00255C70">
      <w:r w:rsidRPr="009C1768">
        <w:t>Fit beacons with globes rated at a minimum of 55 watts, or the LED equivalent.</w:t>
      </w:r>
    </w:p>
    <w:p w14:paraId="77B1444E" w14:textId="77777777" w:rsidR="00255C70" w:rsidRPr="009C1768" w:rsidRDefault="00000000" w:rsidP="00255C70">
      <w:r w:rsidRPr="009C1768">
        <w:t>Do not use strobe lights.</w:t>
      </w:r>
    </w:p>
    <w:p w14:paraId="66965088" w14:textId="77777777" w:rsidR="00255C70" w:rsidRPr="009C1768" w:rsidRDefault="00000000" w:rsidP="00255C70">
      <w:r w:rsidRPr="009C1768">
        <w:t>Ensure that the light is operational whenever the plant or equipment is working on or within 9 m of the roadway.</w:t>
      </w:r>
    </w:p>
    <w:p w14:paraId="2F9C5656" w14:textId="77777777" w:rsidR="00255C70" w:rsidRPr="009C1768" w:rsidRDefault="00000000" w:rsidP="00255C70">
      <w:r w:rsidRPr="009C1768">
        <w:lastRenderedPageBreak/>
        <w:t xml:space="preserve">Ensure that the light is visible from all approaches and not obscured by exhaust stacks, </w:t>
      </w:r>
      <w:proofErr w:type="gramStart"/>
      <w:r w:rsidRPr="009C1768">
        <w:t>back hoe</w:t>
      </w:r>
      <w:proofErr w:type="gramEnd"/>
      <w:r w:rsidRPr="009C1768">
        <w:t xml:space="preserve"> arms etc., and that the beacons or warning devices are not covered in dust.</w:t>
      </w:r>
    </w:p>
    <w:p w14:paraId="1BA8EE6C" w14:textId="77777777" w:rsidR="00255C70" w:rsidRPr="009C1768" w:rsidRDefault="00000000" w:rsidP="00255C70">
      <w:r w:rsidRPr="009C1768">
        <w:t xml:space="preserve">Non-compliance with this clause may result in the Contractor being directed to cease work, which will be at no cost to the </w:t>
      </w:r>
      <w:proofErr w:type="gramStart"/>
      <w:r w:rsidRPr="009C1768">
        <w:t>Principal</w:t>
      </w:r>
      <w:proofErr w:type="gramEnd"/>
      <w:r w:rsidRPr="009C1768">
        <w:t>, and which will not be grounds for an extension of time claim.</w:t>
      </w:r>
    </w:p>
    <w:p w14:paraId="3ACF5C28" w14:textId="77777777" w:rsidR="00255C70" w:rsidRPr="009C1768" w:rsidRDefault="00000000" w:rsidP="00255C70">
      <w:pPr>
        <w:pStyle w:val="Heading2"/>
      </w:pPr>
      <w:r w:rsidRPr="009C1768">
        <w:t>Road work zone length</w:t>
      </w:r>
    </w:p>
    <w:p w14:paraId="400F49D7" w14:textId="77777777" w:rsidR="00255C70" w:rsidRPr="009C1768" w:rsidRDefault="00000000" w:rsidP="00255C70">
      <w:r w:rsidRPr="009C1768">
        <w:t>Comply with the requirements of AS 1742.3 and with the requirements of the AGTTM.</w:t>
      </w:r>
    </w:p>
    <w:p w14:paraId="259098BF" w14:textId="77777777" w:rsidR="00255C70" w:rsidRPr="009C1768" w:rsidRDefault="00000000" w:rsidP="00255C70">
      <w:r w:rsidRPr="009C1768">
        <w:t xml:space="preserve">Comply with the requirements of the </w:t>
      </w:r>
      <w:r w:rsidRPr="009C1768">
        <w:rPr>
          <w:b/>
        </w:rPr>
        <w:t>Portable Traffic Signals</w:t>
      </w:r>
      <w:r w:rsidRPr="009C1768">
        <w:t xml:space="preserve"> clause in this work section.</w:t>
      </w:r>
    </w:p>
    <w:p w14:paraId="3740907C" w14:textId="77777777" w:rsidR="00255C70" w:rsidRPr="009C1768" w:rsidRDefault="00000000" w:rsidP="00255C70">
      <w:r w:rsidRPr="009C1768">
        <w:t>Maximum road work zone length when using portable traffic signals is 1050-1150 m.</w:t>
      </w:r>
    </w:p>
    <w:p w14:paraId="42F3A842" w14:textId="77777777" w:rsidR="00255C70" w:rsidRPr="009C1768" w:rsidRDefault="00000000" w:rsidP="00255C70">
      <w:r w:rsidRPr="009C1768">
        <w:t>For short term work, work sites are not to exceed 2 km in length.</w:t>
      </w:r>
    </w:p>
    <w:p w14:paraId="188AC332" w14:textId="77777777" w:rsidR="00255C70" w:rsidRPr="009C1768" w:rsidRDefault="00000000" w:rsidP="00255C70">
      <w:pPr>
        <w:pStyle w:val="Heading2"/>
      </w:pPr>
      <w:r w:rsidRPr="009C1768">
        <w:t xml:space="preserve">Traffic signals, </w:t>
      </w:r>
      <w:r>
        <w:t>I</w:t>
      </w:r>
      <w:r w:rsidRPr="009C1768">
        <w:t xml:space="preserve">ntelligent </w:t>
      </w:r>
      <w:r>
        <w:t>T</w:t>
      </w:r>
      <w:r w:rsidRPr="009C1768">
        <w:t xml:space="preserve">ransport </w:t>
      </w:r>
      <w:r>
        <w:t>S</w:t>
      </w:r>
      <w:r w:rsidRPr="009C1768">
        <w:t>ystems (</w:t>
      </w:r>
      <w:r>
        <w:t>ITS</w:t>
      </w:r>
      <w:r w:rsidRPr="009C1768">
        <w:t>), variable speed limit zones, and traffic count stations</w:t>
      </w:r>
    </w:p>
    <w:p w14:paraId="1E6F1920" w14:textId="77777777" w:rsidR="00255C70" w:rsidRPr="009C1768" w:rsidRDefault="00000000" w:rsidP="00255C70">
      <w:pPr>
        <w:pStyle w:val="Heading3"/>
      </w:pPr>
      <w:r w:rsidRPr="009C1768">
        <w:t xml:space="preserve">Traffic </w:t>
      </w:r>
      <w:r>
        <w:t>s</w:t>
      </w:r>
      <w:r w:rsidRPr="009C1768">
        <w:t>ignals - Hold Point</w:t>
      </w:r>
    </w:p>
    <w:p w14:paraId="2723B0CD" w14:textId="77777777" w:rsidR="00255C70" w:rsidRPr="009C1768" w:rsidRDefault="00000000" w:rsidP="00255C70">
      <w:r w:rsidRPr="009C1768">
        <w:rPr>
          <w:b/>
        </w:rPr>
        <w:t>Hold Point</w:t>
      </w:r>
      <w:r w:rsidRPr="009C1768">
        <w:t xml:space="preserve"> - Obtain clearances from the Department’s Traffic Section, ph. 8999 4402, prior to commencement of the works.</w:t>
      </w:r>
    </w:p>
    <w:p w14:paraId="1F426996" w14:textId="77777777" w:rsidR="00255C70" w:rsidRPr="009C1768" w:rsidRDefault="00000000" w:rsidP="00255C70">
      <w:r w:rsidRPr="009C1768">
        <w:t>Co-ordinate your works activities with the Department's Traffic Section for the duration of the works.</w:t>
      </w:r>
    </w:p>
    <w:p w14:paraId="51D97369" w14:textId="77777777" w:rsidR="00255C70" w:rsidRPr="009C1768" w:rsidRDefault="00000000" w:rsidP="00255C70">
      <w:r w:rsidRPr="009C1768">
        <w:t>This includes all works;</w:t>
      </w:r>
    </w:p>
    <w:p w14:paraId="1E2D6DC5" w14:textId="77777777" w:rsidR="00255C70" w:rsidRPr="009C1768" w:rsidRDefault="00000000">
      <w:pPr>
        <w:numPr>
          <w:ilvl w:val="0"/>
          <w:numId w:val="52"/>
        </w:numPr>
        <w:spacing w:after="0"/>
      </w:pPr>
      <w:r w:rsidRPr="009C1768">
        <w:t>150 m prior to the stop line (within trafficked lanes),</w:t>
      </w:r>
    </w:p>
    <w:p w14:paraId="4FD8E440" w14:textId="77777777" w:rsidR="00255C70" w:rsidRPr="009C1768" w:rsidRDefault="00000000">
      <w:pPr>
        <w:numPr>
          <w:ilvl w:val="0"/>
          <w:numId w:val="52"/>
        </w:numPr>
        <w:spacing w:after="0"/>
      </w:pPr>
      <w:r w:rsidRPr="009C1768">
        <w:t>50 m past the stop line (within trafficked lanes),</w:t>
      </w:r>
    </w:p>
    <w:p w14:paraId="4EB9423E" w14:textId="77777777" w:rsidR="00255C70" w:rsidRPr="009C1768" w:rsidRDefault="00000000">
      <w:pPr>
        <w:numPr>
          <w:ilvl w:val="0"/>
          <w:numId w:val="52"/>
        </w:numPr>
        <w:spacing w:after="0"/>
      </w:pPr>
      <w:r w:rsidRPr="009C1768">
        <w:t>that affect normal daily traffic flow at any signalised intersection,</w:t>
      </w:r>
    </w:p>
    <w:p w14:paraId="342F19F1" w14:textId="77777777" w:rsidR="00255C70" w:rsidRPr="009C1768" w:rsidRDefault="00000000">
      <w:pPr>
        <w:numPr>
          <w:ilvl w:val="0"/>
          <w:numId w:val="52"/>
        </w:numPr>
        <w:spacing w:after="0"/>
      </w:pPr>
      <w:r w:rsidRPr="009C1768">
        <w:t>for road reserve or median excavations greater than 150 mm,</w:t>
      </w:r>
    </w:p>
    <w:p w14:paraId="0E030F17" w14:textId="77777777" w:rsidR="00255C70" w:rsidRPr="009C1768" w:rsidRDefault="00000000">
      <w:pPr>
        <w:numPr>
          <w:ilvl w:val="0"/>
          <w:numId w:val="52"/>
        </w:numPr>
        <w:spacing w:after="0"/>
      </w:pPr>
      <w:r w:rsidRPr="009C1768">
        <w:t>within 10m of an area defined by the traffic signal or ITS pedestals and associated pits, including detector loops and pits, traffic signal controller cabinet, and UPS cabinet,</w:t>
      </w:r>
    </w:p>
    <w:p w14:paraId="2666A559" w14:textId="77777777" w:rsidR="00255C70" w:rsidRPr="009C1768" w:rsidRDefault="00000000">
      <w:pPr>
        <w:numPr>
          <w:ilvl w:val="0"/>
          <w:numId w:val="52"/>
        </w:numPr>
        <w:spacing w:after="0"/>
      </w:pPr>
      <w:r w:rsidRPr="009C1768">
        <w:t>within 10m of a Department CCTV camera,</w:t>
      </w:r>
    </w:p>
    <w:p w14:paraId="4AE1FF74" w14:textId="77777777" w:rsidR="00255C70" w:rsidRPr="009C1768" w:rsidRDefault="00000000">
      <w:pPr>
        <w:numPr>
          <w:ilvl w:val="0"/>
          <w:numId w:val="52"/>
        </w:numPr>
        <w:spacing w:after="0"/>
      </w:pPr>
      <w:r w:rsidRPr="009C1768">
        <w:t xml:space="preserve">where a </w:t>
      </w:r>
      <w:proofErr w:type="gramStart"/>
      <w:r w:rsidRPr="009C1768">
        <w:t>Red Light</w:t>
      </w:r>
      <w:proofErr w:type="gramEnd"/>
      <w:r w:rsidRPr="009C1768">
        <w:t xml:space="preserve"> Speed Camera (RLSC) is, or will be, impacted by traffic management, and</w:t>
      </w:r>
    </w:p>
    <w:p w14:paraId="5B11E0DA" w14:textId="77777777" w:rsidR="00255C70" w:rsidRPr="009C1768" w:rsidRDefault="00000000">
      <w:pPr>
        <w:numPr>
          <w:ilvl w:val="0"/>
          <w:numId w:val="52"/>
        </w:numPr>
        <w:spacing w:after="0"/>
      </w:pPr>
      <w:r w:rsidRPr="009C1768">
        <w:t>between the traffic signal poles and associated traffic signal control cabinet.</w:t>
      </w:r>
    </w:p>
    <w:p w14:paraId="57EBF19F" w14:textId="77777777" w:rsidR="00255C70" w:rsidRPr="009C1768" w:rsidRDefault="00000000" w:rsidP="00255C70">
      <w:pPr>
        <w:spacing w:before="240"/>
      </w:pPr>
      <w:r w:rsidRPr="009C1768">
        <w:t>Approvals and clearances may be varied or withdrawn at any time in response to changing circumstances.</w:t>
      </w:r>
    </w:p>
    <w:p w14:paraId="11A14638" w14:textId="77777777" w:rsidR="00255C70" w:rsidRPr="009C1768" w:rsidRDefault="00000000" w:rsidP="00255C70">
      <w:pPr>
        <w:pStyle w:val="Heading3"/>
      </w:pPr>
      <w:r w:rsidRPr="009C1768">
        <w:t>Works undertaken during working hours - Hold Point</w:t>
      </w:r>
    </w:p>
    <w:p w14:paraId="730F8392" w14:textId="77777777" w:rsidR="00255C70" w:rsidRPr="009C1768" w:rsidRDefault="00000000" w:rsidP="00255C70">
      <w:r w:rsidRPr="009C1768">
        <w:rPr>
          <w:b/>
        </w:rPr>
        <w:t xml:space="preserve">Hold Point - </w:t>
      </w:r>
      <w:r w:rsidRPr="009C1768">
        <w:t>Provide copies of the</w:t>
      </w:r>
      <w:r>
        <w:t xml:space="preserve"> </w:t>
      </w:r>
      <w:r w:rsidRPr="009C1768">
        <w:t>TMP and applicable TGSs once consent for their use has been granted, and contact the Traffic Section, by phone on 8999 4402, not less than one working day prior to the commencement of work.</w:t>
      </w:r>
    </w:p>
    <w:p w14:paraId="35375ED7" w14:textId="77777777" w:rsidR="00255C70" w:rsidRPr="009C1768" w:rsidRDefault="00000000" w:rsidP="00255C70">
      <w:r w:rsidRPr="009C1768">
        <w:rPr>
          <w:b/>
        </w:rPr>
        <w:t xml:space="preserve">Hold Point - </w:t>
      </w:r>
      <w:r w:rsidRPr="009C1768">
        <w:t>If the traffic signals need to be re-mapped, or other traffic controls implemented, advise the Traffic Section not less than one working day prior to the commencement of work.</w:t>
      </w:r>
    </w:p>
    <w:p w14:paraId="283E400A" w14:textId="77777777" w:rsidR="00255C70" w:rsidRPr="009C1768" w:rsidRDefault="00000000" w:rsidP="00255C70">
      <w:r w:rsidRPr="009C1768">
        <w:t xml:space="preserve">Contact must be made by email to </w:t>
      </w:r>
      <w:hyperlink r:id="rId62" w:history="1">
        <w:r w:rsidR="00255C70" w:rsidRPr="009C1768">
          <w:rPr>
            <w:rStyle w:val="Hyperlink"/>
          </w:rPr>
          <w:t>traffic.NTG@nt.gov.au</w:t>
        </w:r>
      </w:hyperlink>
      <w:r w:rsidRPr="009C1768">
        <w:t xml:space="preserve"> or by phone.</w:t>
      </w:r>
    </w:p>
    <w:p w14:paraId="772B829E" w14:textId="77777777" w:rsidR="00255C70" w:rsidRPr="009C1768" w:rsidRDefault="00000000" w:rsidP="00255C70">
      <w:r w:rsidRPr="009C1768">
        <w:rPr>
          <w:b/>
        </w:rPr>
        <w:t>Hold Point -</w:t>
      </w:r>
      <w:r w:rsidRPr="009C1768">
        <w:t xml:space="preserve"> Advise the Traffic Section about the planned lane closures, by phone, immediately before installing traffic control, on the day the works are to be carried out.</w:t>
      </w:r>
    </w:p>
    <w:p w14:paraId="5B3ED012" w14:textId="77777777" w:rsidR="00255C70" w:rsidRPr="009C1768" w:rsidRDefault="00000000" w:rsidP="00255C70">
      <w:r w:rsidRPr="009C1768">
        <w:t>Contact the Traffic Section immediately if unacceptable traffic congestion occurs during the works so that the Traffic Section can assist by adjusting traffic signal timings. If traffic congestion cannot be relieved by adjusting traffic signal timings it may be necessary to remove lane closures.</w:t>
      </w:r>
    </w:p>
    <w:p w14:paraId="13C1394E" w14:textId="77777777" w:rsidR="00255C70" w:rsidRPr="009C1768" w:rsidRDefault="00000000" w:rsidP="00255C70">
      <w:r w:rsidRPr="009C1768">
        <w:rPr>
          <w:b/>
        </w:rPr>
        <w:t>Hold Point -</w:t>
      </w:r>
      <w:r w:rsidRPr="009C1768">
        <w:t xml:space="preserve"> Advise the Traffic Section immediately before traffic control is removed.</w:t>
      </w:r>
    </w:p>
    <w:p w14:paraId="76C014FD" w14:textId="77777777" w:rsidR="00255C70" w:rsidRPr="009C1768" w:rsidRDefault="00000000" w:rsidP="00255C70">
      <w:r w:rsidRPr="009C1768">
        <w:t>Any failure to comply with this clause will render the Contractor liable to pay the costs incurred by the Department to procure any rectifications or repairs which become necessary.</w:t>
      </w:r>
    </w:p>
    <w:p w14:paraId="41F21BD5" w14:textId="77777777" w:rsidR="00255C70" w:rsidRPr="009C1768" w:rsidRDefault="00000000" w:rsidP="00255C70">
      <w:pPr>
        <w:pStyle w:val="Heading3"/>
      </w:pPr>
      <w:r w:rsidRPr="009C1768">
        <w:lastRenderedPageBreak/>
        <w:t>Works undertaken outside working hours - Hold Point</w:t>
      </w:r>
    </w:p>
    <w:p w14:paraId="00227FD7" w14:textId="77777777" w:rsidR="00255C70" w:rsidRPr="009C1768" w:rsidRDefault="00000000" w:rsidP="00255C70">
      <w:r w:rsidRPr="009C1768">
        <w:rPr>
          <w:b/>
        </w:rPr>
        <w:t xml:space="preserve">Hold Point - </w:t>
      </w:r>
      <w:r w:rsidRPr="009C1768">
        <w:t>Provide copies of the TMP and applicable TGSs once consent for use has been granted, and contact the Traffic Section, not less than one working day prior to the commencement of work.</w:t>
      </w:r>
    </w:p>
    <w:p w14:paraId="468F1D31" w14:textId="77777777" w:rsidR="00255C70" w:rsidRPr="009C1768" w:rsidRDefault="00000000" w:rsidP="00255C70">
      <w:r w:rsidRPr="009C1768">
        <w:rPr>
          <w:b/>
        </w:rPr>
        <w:t xml:space="preserve">Hold Point - </w:t>
      </w:r>
      <w:r w:rsidRPr="009C1768">
        <w:t>If the traffic signals need to be re-mapped, or other traffic controls implemented, co-ordinate directly with the Traffic Section not less than one working day prior to the commencement of work.</w:t>
      </w:r>
    </w:p>
    <w:p w14:paraId="7B5FC295" w14:textId="77777777" w:rsidR="00255C70" w:rsidRPr="009C1768" w:rsidRDefault="00000000" w:rsidP="00255C70">
      <w:r w:rsidRPr="009C1768">
        <w:t>The name and phone number of an after-hours contact officer will be provided by the Traffic Section.</w:t>
      </w:r>
    </w:p>
    <w:p w14:paraId="23B8B7EE" w14:textId="77777777" w:rsidR="00255C70" w:rsidRPr="009C1768" w:rsidRDefault="00000000" w:rsidP="00255C70">
      <w:r w:rsidRPr="009C1768">
        <w:rPr>
          <w:b/>
        </w:rPr>
        <w:t>Hold Point -</w:t>
      </w:r>
      <w:r w:rsidRPr="009C1768">
        <w:t xml:space="preserve"> Advise the Traffic Section after-hours contact officer about the planned lane closures, using the after-hours phone number provided, immediately before installing traffic control, on the day the works are to be carried out.</w:t>
      </w:r>
    </w:p>
    <w:p w14:paraId="0074EB39" w14:textId="77777777" w:rsidR="00255C70" w:rsidRPr="009C1768" w:rsidRDefault="00000000" w:rsidP="00255C70">
      <w:r w:rsidRPr="009C1768">
        <w:t>Contact the Traffic Section after-hours contact officer, on the after-hours phone number provided, immediately if unacceptable traffic congestion occurs during the works so that the Traffic Section after-hours contact officer can assist by adjusting traffic signal timings. If traffic congestion cannot be relieved by adjusting traffic signal timings it may be necessary to remove lane closures.</w:t>
      </w:r>
    </w:p>
    <w:p w14:paraId="2070A14E" w14:textId="77777777" w:rsidR="00255C70" w:rsidRPr="009C1768" w:rsidRDefault="00000000" w:rsidP="00255C70">
      <w:r w:rsidRPr="009C1768">
        <w:rPr>
          <w:b/>
        </w:rPr>
        <w:t>Hold Point -</w:t>
      </w:r>
      <w:r w:rsidRPr="009C1768">
        <w:t xml:space="preserve"> Advise the Traffic Section after-hours contact officer, on the after-hours phone number provided, immediately before traffic control is removed.</w:t>
      </w:r>
    </w:p>
    <w:p w14:paraId="1BE8FEA3" w14:textId="77777777" w:rsidR="00255C70" w:rsidRPr="009C1768" w:rsidRDefault="00000000" w:rsidP="00255C70">
      <w:r w:rsidRPr="009C1768">
        <w:t>Any failure to comply with this clause will render the Contractor liable to pay the costs incurred by the Department to procure any rectifications or repairs which become necessary.</w:t>
      </w:r>
    </w:p>
    <w:p w14:paraId="547D7543" w14:textId="77777777" w:rsidR="00255C70" w:rsidRPr="009C1768" w:rsidRDefault="00000000" w:rsidP="00255C70">
      <w:pPr>
        <w:pStyle w:val="Heading3"/>
      </w:pPr>
      <w:r w:rsidRPr="009C1768">
        <w:t>Variable speed limit zones – Hold Point</w:t>
      </w:r>
    </w:p>
    <w:p w14:paraId="6C087CD1" w14:textId="77777777" w:rsidR="00255C70" w:rsidRPr="009C1768" w:rsidRDefault="00000000" w:rsidP="00255C70">
      <w:r w:rsidRPr="009C1768">
        <w:rPr>
          <w:b/>
        </w:rPr>
        <w:t>Hold Point</w:t>
      </w:r>
      <w:r w:rsidRPr="009C1768">
        <w:t xml:space="preserve"> – Obtain clearances from the Department’s Traffic Section, ph. 8999 4402, not less than five working days prior to commencing works.</w:t>
      </w:r>
    </w:p>
    <w:p w14:paraId="1CA94E9F" w14:textId="77777777" w:rsidR="00255C70" w:rsidRPr="009C1768" w:rsidRDefault="00000000" w:rsidP="00255C70">
      <w:r w:rsidRPr="009C1768">
        <w:t>Co–ordinate the work activities with the Department’s Traffic Section for the duration of the works.</w:t>
      </w:r>
    </w:p>
    <w:p w14:paraId="2639E46F" w14:textId="77777777" w:rsidR="00255C70" w:rsidRPr="009C1768" w:rsidRDefault="00000000" w:rsidP="00255C70">
      <w:pPr>
        <w:spacing w:after="0"/>
      </w:pPr>
      <w:r w:rsidRPr="009C1768">
        <w:t>This includes all works:</w:t>
      </w:r>
    </w:p>
    <w:p w14:paraId="15FD326B" w14:textId="77777777" w:rsidR="00255C70" w:rsidRPr="009C1768" w:rsidRDefault="00000000">
      <w:pPr>
        <w:numPr>
          <w:ilvl w:val="4"/>
          <w:numId w:val="53"/>
        </w:numPr>
        <w:ind w:left="851" w:hanging="567"/>
      </w:pPr>
      <w:r w:rsidRPr="009C1768">
        <w:t xml:space="preserve">In the </w:t>
      </w:r>
      <w:proofErr w:type="gramStart"/>
      <w:r w:rsidRPr="009C1768">
        <w:t>close proximity</w:t>
      </w:r>
      <w:proofErr w:type="gramEnd"/>
      <w:r w:rsidRPr="009C1768">
        <w:t xml:space="preserve"> of the area defined by the VSL poles and associated pits.</w:t>
      </w:r>
    </w:p>
    <w:p w14:paraId="2D840046" w14:textId="77777777" w:rsidR="00255C70" w:rsidRPr="009C1768" w:rsidRDefault="00000000">
      <w:pPr>
        <w:numPr>
          <w:ilvl w:val="4"/>
          <w:numId w:val="53"/>
        </w:numPr>
        <w:ind w:left="851" w:hanging="567"/>
      </w:pPr>
      <w:r w:rsidRPr="009C1768">
        <w:t>Within the VSL zone.</w:t>
      </w:r>
    </w:p>
    <w:p w14:paraId="3C0B4942" w14:textId="77777777" w:rsidR="00255C70" w:rsidRPr="009C1768" w:rsidRDefault="00000000">
      <w:pPr>
        <w:numPr>
          <w:ilvl w:val="4"/>
          <w:numId w:val="53"/>
        </w:numPr>
        <w:ind w:left="851" w:hanging="567"/>
      </w:pPr>
      <w:r w:rsidRPr="009C1768">
        <w:t>On any immediate approach to the VSL zone that may require the installation of temporary speed reductions.</w:t>
      </w:r>
    </w:p>
    <w:p w14:paraId="18063BED" w14:textId="77777777" w:rsidR="00255C70" w:rsidRPr="009C1768" w:rsidRDefault="00000000" w:rsidP="00255C70">
      <w:r w:rsidRPr="009C1768">
        <w:t>Provide copies of the TGSs to traffic.NTG@nt.gov.au once consent for use has been granted, and/or contact the Traffic Section, by phone on 8999 4402, not less than five working days prior to commencement of work.</w:t>
      </w:r>
    </w:p>
    <w:p w14:paraId="4235A97F" w14:textId="77777777" w:rsidR="00255C70" w:rsidRPr="009C1768" w:rsidRDefault="00000000" w:rsidP="00255C70">
      <w:r w:rsidRPr="009C1768">
        <w:t>VSL control keys may be available from the Traffic Section for use.</w:t>
      </w:r>
    </w:p>
    <w:p w14:paraId="1FB44208" w14:textId="77777777" w:rsidR="00255C70" w:rsidRPr="009C1768" w:rsidRDefault="00000000" w:rsidP="00255C70">
      <w:pPr>
        <w:pStyle w:val="Heading3"/>
      </w:pPr>
      <w:r w:rsidRPr="009C1768">
        <w:t xml:space="preserve">Traffic count stations and </w:t>
      </w:r>
      <w:proofErr w:type="spellStart"/>
      <w:r w:rsidRPr="009C1768">
        <w:t>culweigh</w:t>
      </w:r>
      <w:proofErr w:type="spellEnd"/>
      <w:r w:rsidRPr="009C1768">
        <w:t xml:space="preserve"> stations- Hold Point</w:t>
      </w:r>
    </w:p>
    <w:p w14:paraId="6155FF07" w14:textId="77777777" w:rsidR="00255C70" w:rsidRPr="009C1768" w:rsidRDefault="00000000" w:rsidP="00255C70">
      <w:proofErr w:type="gramStart"/>
      <w:r w:rsidRPr="009C1768">
        <w:t>The majority of</w:t>
      </w:r>
      <w:proofErr w:type="gramEnd"/>
      <w:r w:rsidRPr="009C1768">
        <w:t xml:space="preserve"> the permanent count stations have in-pavement detection systems installed and cutting off or closing traffic lanes can have an impact on their operation.</w:t>
      </w:r>
    </w:p>
    <w:p w14:paraId="3B258C61" w14:textId="77777777" w:rsidR="00255C70" w:rsidRPr="009C1768" w:rsidRDefault="00000000" w:rsidP="00255C70">
      <w:r w:rsidRPr="009C1768">
        <w:t>In addition to the permanent count stations, there may be other count stations which are identified by the installed tubes laid across the surface of the pavement.</w:t>
      </w:r>
    </w:p>
    <w:p w14:paraId="2A87411A" w14:textId="77777777" w:rsidR="00255C70" w:rsidRPr="009C1768" w:rsidRDefault="00000000" w:rsidP="00255C70">
      <w:r w:rsidRPr="009C1768">
        <w:rPr>
          <w:b/>
        </w:rPr>
        <w:t>Hold Point -</w:t>
      </w:r>
      <w:r w:rsidRPr="009C1768">
        <w:t xml:space="preserve"> Prior to the commencement of work within the trafficked lanes and within 50 m of traffic counters, or </w:t>
      </w:r>
      <w:proofErr w:type="spellStart"/>
      <w:r w:rsidRPr="009C1768">
        <w:t>Culweigh</w:t>
      </w:r>
      <w:proofErr w:type="spellEnd"/>
      <w:r w:rsidRPr="009C1768">
        <w:t xml:space="preserve"> stations, or within 20 m, in any direction, of any component of the traffic count or </w:t>
      </w:r>
      <w:proofErr w:type="spellStart"/>
      <w:r w:rsidRPr="009C1768">
        <w:t>Culweigh</w:t>
      </w:r>
      <w:proofErr w:type="spellEnd"/>
      <w:r w:rsidRPr="009C1768">
        <w:t xml:space="preserve"> equipment, whether located in or on the trafficked lanes, shoulders, nature strips, and/or medians, or located in another type of area, obtain a clearance to commence the works from Department's Maintenance Section for the region in which the works are located, and with either the Superintendent or with the Maintenance Manager (phone (08) 8999 4660).</w:t>
      </w:r>
    </w:p>
    <w:p w14:paraId="21D95073" w14:textId="77777777" w:rsidR="00255C70" w:rsidRPr="009C1768" w:rsidRDefault="00000000" w:rsidP="00255C70">
      <w:r w:rsidRPr="009C1768">
        <w:t>Co-ordinate works activities, with the Department's Maintenance Section for the region in which the works are located, for the duration of the works.</w:t>
      </w:r>
    </w:p>
    <w:p w14:paraId="28F002A0" w14:textId="77777777" w:rsidR="00255C70" w:rsidRPr="009C1768" w:rsidRDefault="00000000" w:rsidP="00255C70">
      <w:r w:rsidRPr="009C1768">
        <w:lastRenderedPageBreak/>
        <w:t xml:space="preserve">Maps showing count station locations are available from Department's Transport Infrastructure Planning Division, contact: (08) 8924 7531, or from the Annual Traffic Reports at: </w:t>
      </w:r>
      <w:hyperlink r:id="rId63" w:history="1">
        <w:r w:rsidR="00255C70" w:rsidRPr="009C1768">
          <w:rPr>
            <w:rStyle w:val="Hyperlink"/>
          </w:rPr>
          <w:t>https://dipl.nt.gov.au/industry/technical-standards-guidelines-and-specifications/traffic-data</w:t>
        </w:r>
      </w:hyperlink>
      <w:r w:rsidRPr="009C1768">
        <w:t xml:space="preserve"> .</w:t>
      </w:r>
    </w:p>
    <w:p w14:paraId="1AA18C78" w14:textId="77777777" w:rsidR="00255C70" w:rsidRPr="009C1768" w:rsidRDefault="00000000" w:rsidP="00255C70">
      <w:r w:rsidRPr="009C1768">
        <w:t>Any failure to comply with this clause, and any damage caused to Northern Territory Government infrastructure, will render the Contractor liable to rectify the breach, and / or repair any damage, and / or pay the costs incurred by the Department to procure any rectifications or repairs which become necessary.</w:t>
      </w:r>
    </w:p>
    <w:p w14:paraId="429690FD" w14:textId="77777777" w:rsidR="00255C70" w:rsidRPr="009C1768" w:rsidRDefault="00000000" w:rsidP="00255C70">
      <w:pPr>
        <w:pStyle w:val="Heading2"/>
      </w:pPr>
      <w:r w:rsidRPr="009C1768">
        <w:t>Portable traffic signals - Hold Point</w:t>
      </w:r>
    </w:p>
    <w:p w14:paraId="254518FF" w14:textId="77777777" w:rsidR="00255C70" w:rsidRPr="009C1768" w:rsidRDefault="00000000" w:rsidP="00255C70">
      <w:r w:rsidRPr="009C1768">
        <w:t>Use portable traffic signals (PTS) complying with AS 4191. Use portable traffic signals in a manner complying with the requirements of AS 1742.3 and AGTTM.</w:t>
      </w:r>
    </w:p>
    <w:p w14:paraId="66DCB55E" w14:textId="77777777" w:rsidR="00255C70" w:rsidRPr="009C1768" w:rsidRDefault="00000000" w:rsidP="00255C70">
      <w:r w:rsidRPr="009C1768">
        <w:t>Portable traffic signals are for short-term traffic control applications only. Where traffic signal control is being proposed for periods greater than 2 months in a single location, consider the installation of temporary traffic signals.</w:t>
      </w:r>
    </w:p>
    <w:p w14:paraId="3C26C2F9" w14:textId="77777777" w:rsidR="00255C70" w:rsidRPr="009C1768" w:rsidRDefault="00000000" w:rsidP="00255C70">
      <w:r w:rsidRPr="009C1768">
        <w:t>Each portable traffic signal unit must be fitted with a sign which has on it the Contractor’s name and contact information, including phone numbers for contact during working hours and for contact outside of working hours.</w:t>
      </w:r>
    </w:p>
    <w:p w14:paraId="36128C8B" w14:textId="77777777" w:rsidR="00255C70" w:rsidRPr="009C1768" w:rsidRDefault="00000000" w:rsidP="00255C70">
      <w:r w:rsidRPr="009C1768">
        <w:rPr>
          <w:b/>
        </w:rPr>
        <w:t>Hold Point -</w:t>
      </w:r>
      <w:r w:rsidRPr="009C1768">
        <w:t xml:space="preserve"> Complete and provide the Portable Traffic Signal Authorisation (PTSA) form, included in the application for a Permit to Work in the Road Reserve document, to seek formal approval from the Superintendent to use the proposed portable traffic signals and the proposed time settings, not less than 5 working days prior to the intended use of the portable traffic signals. Do not use any PTSs on site until an authorised Departmental Officer has signed off the PTSA form.</w:t>
      </w:r>
    </w:p>
    <w:p w14:paraId="00A69248" w14:textId="77777777" w:rsidR="00255C70" w:rsidRPr="009C1768" w:rsidRDefault="00000000" w:rsidP="00255C70">
      <w:r w:rsidRPr="009C1768">
        <w:t xml:space="preserve">Refer to </w:t>
      </w:r>
      <w:r w:rsidRPr="009C1768">
        <w:rPr>
          <w:b/>
          <w:i/>
        </w:rPr>
        <w:t>Table - General Time Settings</w:t>
      </w:r>
      <w:r w:rsidRPr="009C1768">
        <w:t xml:space="preserve">, and </w:t>
      </w:r>
      <w:r w:rsidRPr="009C1768">
        <w:rPr>
          <w:b/>
          <w:i/>
        </w:rPr>
        <w:t>Table - Yellow Times</w:t>
      </w:r>
      <w:r w:rsidRPr="009C1768">
        <w:t xml:space="preserve">, and </w:t>
      </w:r>
      <w:r w:rsidRPr="009C1768">
        <w:rPr>
          <w:b/>
          <w:i/>
        </w:rPr>
        <w:t>Table - Red and Green Times</w:t>
      </w:r>
      <w:r w:rsidRPr="009C1768">
        <w:t>.</w:t>
      </w:r>
    </w:p>
    <w:p w14:paraId="11468935" w14:textId="77777777" w:rsidR="00255C70" w:rsidRPr="009C1768" w:rsidRDefault="00000000" w:rsidP="00255C70">
      <w:r w:rsidRPr="009C1768">
        <w:t>Consider the reduction of Green Times to reduce delays to traffic.</w:t>
      </w:r>
    </w:p>
    <w:p w14:paraId="5A0A80CF" w14:textId="77777777" w:rsidR="00255C70" w:rsidRPr="009C1768" w:rsidRDefault="00000000" w:rsidP="00255C70">
      <w:r w:rsidRPr="009C1768">
        <w:t>Limit the spacing between PTSs controlling each section of road to the minimum practical distance. For the area under the control of portable traffic signals, limit the spacing between PTSs controlling each section of road to no more than 1150 m.</w:t>
      </w:r>
    </w:p>
    <w:p w14:paraId="5FFC6046" w14:textId="77777777" w:rsidR="00255C70" w:rsidRPr="009C1768" w:rsidRDefault="00000000" w:rsidP="00255C70">
      <w:r w:rsidRPr="009C1768">
        <w:t xml:space="preserve">Use the time settings in the tables in the Time Settings sub-clause in this clause as a guide for red time clearance and maximum green times. </w:t>
      </w:r>
    </w:p>
    <w:p w14:paraId="70064221" w14:textId="77777777" w:rsidR="00255C70" w:rsidRPr="009C1768" w:rsidRDefault="00000000" w:rsidP="00255C70">
      <w:r w:rsidRPr="009C1768">
        <w:t>Monitor the prevailing traffic conditions and vehicle speeds and amend the times for the site to suit traffic conditions and to minimise delays to traffic. Submit details of the changes to the Superintendent as soon as practicable thereafter.</w:t>
      </w:r>
    </w:p>
    <w:p w14:paraId="3B23F0FD" w14:textId="77777777" w:rsidR="00255C70" w:rsidRPr="009C1768" w:rsidRDefault="00000000" w:rsidP="00255C70">
      <w:r w:rsidRPr="009C1768">
        <w:t>Preference should be given for the use of approved vehicle activated systems.</w:t>
      </w:r>
    </w:p>
    <w:p w14:paraId="6CE0DD45" w14:textId="77777777" w:rsidR="00255C70" w:rsidRPr="009C1768" w:rsidRDefault="00000000" w:rsidP="00255C70">
      <w:r w:rsidRPr="009C1768">
        <w:t xml:space="preserve">The use of PTSs at T-intersections will be considered on a </w:t>
      </w:r>
      <w:proofErr w:type="gramStart"/>
      <w:r w:rsidRPr="009C1768">
        <w:t>case by case</w:t>
      </w:r>
      <w:proofErr w:type="gramEnd"/>
      <w:r w:rsidRPr="009C1768">
        <w:t xml:space="preserve"> basis. Overall delay times are critical at these types of locations.</w:t>
      </w:r>
    </w:p>
    <w:p w14:paraId="09958539" w14:textId="77777777" w:rsidR="00255C70" w:rsidRPr="009C1768" w:rsidRDefault="00000000" w:rsidP="00255C70">
      <w:r w:rsidRPr="009C1768">
        <w:t xml:space="preserve">Inaccurate or incorrect information provided with a PTSA submission may cause delays in processing the </w:t>
      </w:r>
      <w:proofErr w:type="gramStart"/>
      <w:r w:rsidRPr="009C1768">
        <w:t>application, and</w:t>
      </w:r>
      <w:proofErr w:type="gramEnd"/>
      <w:r w:rsidRPr="009C1768">
        <w:t xml:space="preserve"> therefore may delay the start of the project.</w:t>
      </w:r>
    </w:p>
    <w:p w14:paraId="48249793" w14:textId="77777777" w:rsidR="00255C70" w:rsidRPr="009C1768" w:rsidRDefault="00000000" w:rsidP="00255C70">
      <w:r w:rsidRPr="009C1768">
        <w:t>Provide contact details of personnel who can be contacted outside of working hours. These people must be able to respond to situations which may arise, and must be able to rectify, or to have rectified, any problems which occur, outside of working hours.</w:t>
      </w:r>
    </w:p>
    <w:p w14:paraId="3ED7C143" w14:textId="77777777" w:rsidR="00255C70" w:rsidRPr="009C1768" w:rsidRDefault="00000000" w:rsidP="00255C70">
      <w:pPr>
        <w:spacing w:after="0"/>
      </w:pPr>
      <w:r w:rsidRPr="009C1768">
        <w:t>Any failure to comply with this clause will render the Contractor liable to pay the costs incurred by Department staff to procure any alternate means to have after hours rectifications made.</w:t>
      </w:r>
    </w:p>
    <w:p w14:paraId="761DFF87" w14:textId="77777777" w:rsidR="00255C70" w:rsidRPr="009C1768" w:rsidRDefault="00000000" w:rsidP="00255C70">
      <w:pPr>
        <w:pStyle w:val="Heading3"/>
      </w:pPr>
      <w:r w:rsidRPr="009C1768">
        <w:t xml:space="preserve">Temporary </w:t>
      </w:r>
      <w:r>
        <w:t>s</w:t>
      </w:r>
      <w:r w:rsidRPr="009C1768">
        <w:t xml:space="preserve">peed </w:t>
      </w:r>
      <w:r>
        <w:t>l</w:t>
      </w:r>
      <w:r w:rsidRPr="009C1768">
        <w:t>imits - Hold Point</w:t>
      </w:r>
    </w:p>
    <w:p w14:paraId="77E0D63A" w14:textId="77777777" w:rsidR="00255C70" w:rsidRPr="009C1768" w:rsidRDefault="00000000" w:rsidP="00255C70">
      <w:r w:rsidRPr="009C1768">
        <w:t>Impose a controlled area speed limit not exceeding 60 km/h if the portable traffic signals would otherwise be in a higher speed limit zone.</w:t>
      </w:r>
    </w:p>
    <w:p w14:paraId="07875666" w14:textId="77777777" w:rsidR="00255C70" w:rsidRPr="009C1768" w:rsidRDefault="00000000" w:rsidP="00255C70">
      <w:r w:rsidRPr="009C1768">
        <w:rPr>
          <w:b/>
        </w:rPr>
        <w:t>Hold Point</w:t>
      </w:r>
      <w:r w:rsidRPr="009C1768">
        <w:t xml:space="preserve"> - Work zone speed limits require approval from to the Superintendent prior to implementation.</w:t>
      </w:r>
    </w:p>
    <w:p w14:paraId="6E0A4D1C" w14:textId="77777777" w:rsidR="00255C70" w:rsidRPr="009C1768" w:rsidRDefault="00000000" w:rsidP="00255C70">
      <w:r w:rsidRPr="009C1768">
        <w:t>Maximum road work zone length when using portable traffic signals is 1050-1150 m.</w:t>
      </w:r>
    </w:p>
    <w:p w14:paraId="1C3D2502" w14:textId="77777777" w:rsidR="00255C70" w:rsidRPr="009C1768" w:rsidRDefault="00000000" w:rsidP="00255C70">
      <w:pPr>
        <w:pStyle w:val="Heading3"/>
      </w:pPr>
      <w:r w:rsidRPr="009C1768">
        <w:lastRenderedPageBreak/>
        <w:t xml:space="preserve">Sight </w:t>
      </w:r>
      <w:r>
        <w:t>d</w:t>
      </w:r>
      <w:r w:rsidRPr="009C1768">
        <w:t xml:space="preserve">istance </w:t>
      </w:r>
    </w:p>
    <w:p w14:paraId="70C17EB0" w14:textId="77777777" w:rsidR="00255C70" w:rsidRPr="009C1768" w:rsidRDefault="00000000" w:rsidP="00255C70">
      <w:r w:rsidRPr="009C1768">
        <w:t>Maintain a sight distance on the approach to portable traffic signals of not less than 150 m. If this cannot be achieved, use appropriate advance warning signage to advise road users in advance of the sight line obstruction of the impending traffic signals ahead.</w:t>
      </w:r>
    </w:p>
    <w:p w14:paraId="4A261249" w14:textId="77777777" w:rsidR="00255C70" w:rsidRPr="009C1768" w:rsidRDefault="00000000" w:rsidP="00255C70">
      <w:r w:rsidRPr="009C1768">
        <w:t xml:space="preserve">In cases where queuing traffic is extending past the advance warning signage, install further advance warning signs and speed zone signs further in advance, to prevent collisions at the end of the queue awaiting a green light. Avoid excessive traffic queuing by use of and adjustment </w:t>
      </w:r>
      <w:proofErr w:type="gramStart"/>
      <w:r w:rsidRPr="009C1768">
        <w:t>of,</w:t>
      </w:r>
      <w:proofErr w:type="gramEnd"/>
      <w:r w:rsidRPr="009C1768">
        <w:t xml:space="preserve"> appropriate time settings on the portable traffic signals whenever possible.</w:t>
      </w:r>
    </w:p>
    <w:p w14:paraId="3198472C" w14:textId="77777777" w:rsidR="00255C70" w:rsidRPr="009C1768" w:rsidRDefault="00000000" w:rsidP="00255C70">
      <w:pPr>
        <w:pStyle w:val="Heading3"/>
      </w:pPr>
      <w:r w:rsidRPr="009C1768">
        <w:t xml:space="preserve">Time </w:t>
      </w:r>
      <w:r>
        <w:t>s</w:t>
      </w:r>
      <w:r w:rsidRPr="009C1768">
        <w:t>ettings</w:t>
      </w:r>
    </w:p>
    <w:tbl>
      <w:tblPr>
        <w:tblStyle w:val="TableGrid"/>
        <w:tblW w:w="5000" w:type="pct"/>
        <w:tblLook w:val="0620" w:firstRow="1" w:lastRow="0" w:firstColumn="0" w:lastColumn="0" w:noHBand="1" w:noVBand="1"/>
      </w:tblPr>
      <w:tblGrid>
        <w:gridCol w:w="2639"/>
        <w:gridCol w:w="1241"/>
        <w:gridCol w:w="2480"/>
        <w:gridCol w:w="2480"/>
        <w:gridCol w:w="1468"/>
      </w:tblGrid>
      <w:tr w:rsidR="009838DF" w14:paraId="28F1E85A" w14:textId="77777777" w:rsidTr="0079269F">
        <w:trPr>
          <w:cnfStyle w:val="100000000000" w:firstRow="1" w:lastRow="0" w:firstColumn="0" w:lastColumn="0" w:oddVBand="0" w:evenVBand="0" w:oddHBand="0" w:evenHBand="0" w:firstRowFirstColumn="0" w:firstRowLastColumn="0" w:lastRowFirstColumn="0" w:lastRowLastColumn="0"/>
          <w:trHeight w:val="20"/>
        </w:trPr>
        <w:tc>
          <w:tcPr>
            <w:tcW w:w="5000" w:type="pct"/>
            <w:gridSpan w:val="5"/>
          </w:tcPr>
          <w:p w14:paraId="39EF35DB" w14:textId="77777777" w:rsidR="00255C70" w:rsidRPr="0079269F" w:rsidRDefault="00000000" w:rsidP="0079269F">
            <w:pPr>
              <w:rPr>
                <w:b w:val="0"/>
                <w:bCs/>
              </w:rPr>
            </w:pPr>
            <w:r w:rsidRPr="0079269F">
              <w:rPr>
                <w:bCs/>
              </w:rPr>
              <w:t>Table – General Time Settings</w:t>
            </w:r>
          </w:p>
        </w:tc>
      </w:tr>
      <w:tr w:rsidR="009838DF" w14:paraId="5E2375DD" w14:textId="77777777" w:rsidTr="0079269F">
        <w:trPr>
          <w:trHeight w:val="20"/>
        </w:trPr>
        <w:tc>
          <w:tcPr>
            <w:tcW w:w="1280" w:type="pct"/>
          </w:tcPr>
          <w:p w14:paraId="636B9DB5" w14:textId="77777777" w:rsidR="00255C70" w:rsidRPr="009C1768" w:rsidRDefault="00000000" w:rsidP="0079269F">
            <w:pPr>
              <w:rPr>
                <w:b/>
              </w:rPr>
            </w:pPr>
            <w:r w:rsidRPr="009C1768">
              <w:rPr>
                <w:b/>
              </w:rPr>
              <w:t>Mode</w:t>
            </w:r>
          </w:p>
        </w:tc>
        <w:tc>
          <w:tcPr>
            <w:tcW w:w="602" w:type="pct"/>
          </w:tcPr>
          <w:p w14:paraId="328E20DD" w14:textId="77777777" w:rsidR="00255C70" w:rsidRPr="009C1768" w:rsidRDefault="00000000" w:rsidP="0079269F">
            <w:pPr>
              <w:rPr>
                <w:b/>
              </w:rPr>
            </w:pPr>
            <w:r w:rsidRPr="009C1768">
              <w:rPr>
                <w:b/>
              </w:rPr>
              <w:t>All red</w:t>
            </w:r>
          </w:p>
        </w:tc>
        <w:tc>
          <w:tcPr>
            <w:tcW w:w="1203" w:type="pct"/>
          </w:tcPr>
          <w:p w14:paraId="118F9EA5" w14:textId="77777777" w:rsidR="00255C70" w:rsidRPr="009C1768" w:rsidRDefault="00000000" w:rsidP="0079269F">
            <w:pPr>
              <w:rPr>
                <w:b/>
              </w:rPr>
            </w:pPr>
            <w:r w:rsidRPr="009C1768">
              <w:rPr>
                <w:b/>
              </w:rPr>
              <w:t>Minimum Green</w:t>
            </w:r>
          </w:p>
        </w:tc>
        <w:tc>
          <w:tcPr>
            <w:tcW w:w="1203" w:type="pct"/>
          </w:tcPr>
          <w:p w14:paraId="4DC5EA0C" w14:textId="77777777" w:rsidR="00255C70" w:rsidRPr="009C1768" w:rsidRDefault="00000000" w:rsidP="0079269F">
            <w:pPr>
              <w:rPr>
                <w:b/>
              </w:rPr>
            </w:pPr>
            <w:r w:rsidRPr="009C1768">
              <w:rPr>
                <w:b/>
              </w:rPr>
              <w:t>Maximum Green</w:t>
            </w:r>
          </w:p>
        </w:tc>
        <w:tc>
          <w:tcPr>
            <w:tcW w:w="711" w:type="pct"/>
          </w:tcPr>
          <w:p w14:paraId="3CB09A7D" w14:textId="77777777" w:rsidR="00255C70" w:rsidRPr="009C1768" w:rsidRDefault="00000000" w:rsidP="0079269F">
            <w:pPr>
              <w:rPr>
                <w:b/>
              </w:rPr>
            </w:pPr>
            <w:r w:rsidRPr="009C1768">
              <w:rPr>
                <w:b/>
              </w:rPr>
              <w:t>Yellow</w:t>
            </w:r>
          </w:p>
        </w:tc>
      </w:tr>
      <w:tr w:rsidR="009838DF" w14:paraId="74A3F988" w14:textId="77777777" w:rsidTr="0079269F">
        <w:trPr>
          <w:trHeight w:val="20"/>
        </w:trPr>
        <w:tc>
          <w:tcPr>
            <w:tcW w:w="1280" w:type="pct"/>
          </w:tcPr>
          <w:p w14:paraId="116D91EE" w14:textId="77777777" w:rsidR="00255C70" w:rsidRPr="009C1768" w:rsidRDefault="00000000" w:rsidP="0079269F">
            <w:r w:rsidRPr="009C1768">
              <w:t>Manual</w:t>
            </w:r>
          </w:p>
        </w:tc>
        <w:tc>
          <w:tcPr>
            <w:tcW w:w="602" w:type="pct"/>
          </w:tcPr>
          <w:p w14:paraId="3384077E" w14:textId="77777777" w:rsidR="00255C70" w:rsidRPr="009C1768" w:rsidRDefault="00000000" w:rsidP="0079269F">
            <w:r w:rsidRPr="009C1768">
              <w:t>M</w:t>
            </w:r>
          </w:p>
        </w:tc>
        <w:tc>
          <w:tcPr>
            <w:tcW w:w="1203" w:type="pct"/>
          </w:tcPr>
          <w:p w14:paraId="6B2030CE" w14:textId="77777777" w:rsidR="00255C70" w:rsidRPr="009C1768" w:rsidRDefault="00000000" w:rsidP="0079269F">
            <w:r w:rsidRPr="009C1768">
              <w:t>F</w:t>
            </w:r>
          </w:p>
        </w:tc>
        <w:tc>
          <w:tcPr>
            <w:tcW w:w="1203" w:type="pct"/>
          </w:tcPr>
          <w:p w14:paraId="4CFD4C57" w14:textId="77777777" w:rsidR="00255C70" w:rsidRPr="009C1768" w:rsidRDefault="00000000" w:rsidP="0079269F">
            <w:r w:rsidRPr="009C1768">
              <w:t>M</w:t>
            </w:r>
          </w:p>
        </w:tc>
        <w:tc>
          <w:tcPr>
            <w:tcW w:w="711" w:type="pct"/>
          </w:tcPr>
          <w:p w14:paraId="2C668909" w14:textId="77777777" w:rsidR="00255C70" w:rsidRPr="009C1768" w:rsidRDefault="00000000" w:rsidP="0079269F">
            <w:r w:rsidRPr="009C1768">
              <w:t>S</w:t>
            </w:r>
          </w:p>
        </w:tc>
      </w:tr>
      <w:tr w:rsidR="009838DF" w14:paraId="29241D6F" w14:textId="77777777" w:rsidTr="0079269F">
        <w:trPr>
          <w:trHeight w:val="20"/>
        </w:trPr>
        <w:tc>
          <w:tcPr>
            <w:tcW w:w="1280" w:type="pct"/>
          </w:tcPr>
          <w:p w14:paraId="51A8B963" w14:textId="77777777" w:rsidR="00255C70" w:rsidRPr="009C1768" w:rsidRDefault="00000000" w:rsidP="0079269F">
            <w:r w:rsidRPr="009C1768">
              <w:t>Fixed time</w:t>
            </w:r>
          </w:p>
        </w:tc>
        <w:tc>
          <w:tcPr>
            <w:tcW w:w="602" w:type="pct"/>
          </w:tcPr>
          <w:p w14:paraId="50DCE2DB" w14:textId="77777777" w:rsidR="00255C70" w:rsidRPr="009C1768" w:rsidRDefault="00000000" w:rsidP="0079269F">
            <w:r w:rsidRPr="009C1768">
              <w:t>S</w:t>
            </w:r>
          </w:p>
        </w:tc>
        <w:tc>
          <w:tcPr>
            <w:tcW w:w="1203" w:type="pct"/>
          </w:tcPr>
          <w:p w14:paraId="44F7C7DF" w14:textId="77777777" w:rsidR="00255C70" w:rsidRPr="009C1768" w:rsidRDefault="00000000" w:rsidP="0079269F">
            <w:r w:rsidRPr="009C1768">
              <w:t>F</w:t>
            </w:r>
          </w:p>
        </w:tc>
        <w:tc>
          <w:tcPr>
            <w:tcW w:w="1203" w:type="pct"/>
          </w:tcPr>
          <w:p w14:paraId="70BB8775" w14:textId="77777777" w:rsidR="00255C70" w:rsidRPr="009C1768" w:rsidRDefault="00000000" w:rsidP="0079269F">
            <w:r w:rsidRPr="009C1768">
              <w:t>S</w:t>
            </w:r>
          </w:p>
        </w:tc>
        <w:tc>
          <w:tcPr>
            <w:tcW w:w="711" w:type="pct"/>
          </w:tcPr>
          <w:p w14:paraId="65487E5A" w14:textId="77777777" w:rsidR="00255C70" w:rsidRPr="009C1768" w:rsidRDefault="00000000" w:rsidP="0079269F">
            <w:r w:rsidRPr="009C1768">
              <w:t>S</w:t>
            </w:r>
          </w:p>
        </w:tc>
      </w:tr>
      <w:tr w:rsidR="009838DF" w14:paraId="4BB20359" w14:textId="77777777" w:rsidTr="0079269F">
        <w:trPr>
          <w:trHeight w:val="20"/>
        </w:trPr>
        <w:tc>
          <w:tcPr>
            <w:tcW w:w="1280" w:type="pct"/>
          </w:tcPr>
          <w:p w14:paraId="698A03E3" w14:textId="77777777" w:rsidR="00255C70" w:rsidRPr="009C1768" w:rsidRDefault="00000000" w:rsidP="0079269F">
            <w:r w:rsidRPr="009C1768">
              <w:t>Vehicle Actuated</w:t>
            </w:r>
          </w:p>
        </w:tc>
        <w:tc>
          <w:tcPr>
            <w:tcW w:w="602" w:type="pct"/>
          </w:tcPr>
          <w:p w14:paraId="6EC41020" w14:textId="77777777" w:rsidR="00255C70" w:rsidRPr="009C1768" w:rsidRDefault="00000000" w:rsidP="0079269F">
            <w:r w:rsidRPr="009C1768">
              <w:t>S</w:t>
            </w:r>
          </w:p>
        </w:tc>
        <w:tc>
          <w:tcPr>
            <w:tcW w:w="1203" w:type="pct"/>
          </w:tcPr>
          <w:p w14:paraId="72AB94B5" w14:textId="77777777" w:rsidR="00255C70" w:rsidRPr="009C1768" w:rsidRDefault="00000000" w:rsidP="0079269F">
            <w:r w:rsidRPr="009C1768">
              <w:t>F</w:t>
            </w:r>
          </w:p>
        </w:tc>
        <w:tc>
          <w:tcPr>
            <w:tcW w:w="1203" w:type="pct"/>
          </w:tcPr>
          <w:p w14:paraId="3B74D1F9" w14:textId="77777777" w:rsidR="00255C70" w:rsidRPr="009C1768" w:rsidRDefault="00000000" w:rsidP="0079269F">
            <w:r w:rsidRPr="009C1768">
              <w:t>S</w:t>
            </w:r>
          </w:p>
        </w:tc>
        <w:tc>
          <w:tcPr>
            <w:tcW w:w="711" w:type="pct"/>
          </w:tcPr>
          <w:p w14:paraId="0BA81ECB" w14:textId="77777777" w:rsidR="00255C70" w:rsidRPr="009C1768" w:rsidRDefault="00000000" w:rsidP="0079269F">
            <w:r w:rsidRPr="009C1768">
              <w:t>S</w:t>
            </w:r>
          </w:p>
        </w:tc>
      </w:tr>
      <w:tr w:rsidR="009838DF" w14:paraId="02AF7916" w14:textId="77777777" w:rsidTr="0079269F">
        <w:trPr>
          <w:trHeight w:val="20"/>
        </w:trPr>
        <w:tc>
          <w:tcPr>
            <w:tcW w:w="5000" w:type="pct"/>
            <w:gridSpan w:val="5"/>
          </w:tcPr>
          <w:p w14:paraId="0737509E" w14:textId="77777777" w:rsidR="00255C70" w:rsidRPr="009C1768" w:rsidRDefault="00000000" w:rsidP="0079269F">
            <w:r w:rsidRPr="009C1768">
              <w:t>F Fixed at 15 seconds</w:t>
            </w:r>
          </w:p>
          <w:p w14:paraId="701C645C" w14:textId="77777777" w:rsidR="00255C70" w:rsidRPr="009C1768" w:rsidRDefault="00000000" w:rsidP="0079269F">
            <w:r w:rsidRPr="009C1768">
              <w:t>M Set the manual control switch each cycle</w:t>
            </w:r>
          </w:p>
          <w:p w14:paraId="0C4308A6" w14:textId="77777777" w:rsidR="00255C70" w:rsidRPr="009C1768" w:rsidRDefault="00000000" w:rsidP="0079269F">
            <w:r w:rsidRPr="009C1768">
              <w:t>S Needs to be selected and pre-set by operator for each site</w:t>
            </w:r>
          </w:p>
        </w:tc>
      </w:tr>
    </w:tbl>
    <w:p w14:paraId="20C4FDFC" w14:textId="77777777" w:rsidR="00255C70" w:rsidRPr="009C1768" w:rsidRDefault="00255C70" w:rsidP="00255C70"/>
    <w:tbl>
      <w:tblPr>
        <w:tblStyle w:val="TableGrid"/>
        <w:tblW w:w="5000" w:type="pct"/>
        <w:tblLook w:val="0620" w:firstRow="1" w:lastRow="0" w:firstColumn="0" w:lastColumn="0" w:noHBand="1" w:noVBand="1"/>
      </w:tblPr>
      <w:tblGrid>
        <w:gridCol w:w="5298"/>
        <w:gridCol w:w="5010"/>
      </w:tblGrid>
      <w:tr w:rsidR="009838DF" w14:paraId="6B6BB635" w14:textId="77777777" w:rsidTr="0079269F">
        <w:trPr>
          <w:cnfStyle w:val="100000000000" w:firstRow="1" w:lastRow="0" w:firstColumn="0" w:lastColumn="0" w:oddVBand="0" w:evenVBand="0" w:oddHBand="0" w:evenHBand="0" w:firstRowFirstColumn="0" w:firstRowLastColumn="0" w:lastRowFirstColumn="0" w:lastRowLastColumn="0"/>
        </w:trPr>
        <w:tc>
          <w:tcPr>
            <w:tcW w:w="5000" w:type="pct"/>
            <w:gridSpan w:val="2"/>
          </w:tcPr>
          <w:p w14:paraId="405080D8" w14:textId="77777777" w:rsidR="00255C70" w:rsidRPr="0079269F" w:rsidRDefault="00000000" w:rsidP="0079269F">
            <w:pPr>
              <w:rPr>
                <w:b w:val="0"/>
                <w:bCs/>
              </w:rPr>
            </w:pPr>
            <w:r w:rsidRPr="0079269F">
              <w:rPr>
                <w:bCs/>
              </w:rPr>
              <w:t>Table – Yellow Times</w:t>
            </w:r>
          </w:p>
        </w:tc>
      </w:tr>
      <w:tr w:rsidR="009838DF" w14:paraId="580F8735" w14:textId="77777777" w:rsidTr="0079269F">
        <w:tc>
          <w:tcPr>
            <w:tcW w:w="2570" w:type="pct"/>
          </w:tcPr>
          <w:p w14:paraId="1E3A03FF" w14:textId="77777777" w:rsidR="00255C70" w:rsidRPr="00105632" w:rsidRDefault="00000000" w:rsidP="0079269F">
            <w:pPr>
              <w:rPr>
                <w:b/>
                <w:bCs/>
              </w:rPr>
            </w:pPr>
            <w:r w:rsidRPr="00105632">
              <w:rPr>
                <w:b/>
                <w:bCs/>
              </w:rPr>
              <w:t>Approach Speed</w:t>
            </w:r>
          </w:p>
        </w:tc>
        <w:tc>
          <w:tcPr>
            <w:tcW w:w="2430" w:type="pct"/>
          </w:tcPr>
          <w:p w14:paraId="32B8011D" w14:textId="77777777" w:rsidR="00255C70" w:rsidRPr="00105632" w:rsidRDefault="00000000" w:rsidP="0079269F">
            <w:pPr>
              <w:rPr>
                <w:b/>
                <w:bCs/>
              </w:rPr>
            </w:pPr>
            <w:r w:rsidRPr="00105632">
              <w:rPr>
                <w:b/>
                <w:bCs/>
              </w:rPr>
              <w:t>Yellow Time</w:t>
            </w:r>
          </w:p>
        </w:tc>
      </w:tr>
      <w:tr w:rsidR="009838DF" w14:paraId="7B1FE25F" w14:textId="77777777" w:rsidTr="0079269F">
        <w:tc>
          <w:tcPr>
            <w:tcW w:w="2570" w:type="pct"/>
          </w:tcPr>
          <w:p w14:paraId="66C2D5A4" w14:textId="77777777" w:rsidR="00255C70" w:rsidRPr="009C1768" w:rsidRDefault="00000000" w:rsidP="0079269F">
            <w:r w:rsidRPr="009C1768">
              <w:t>60 km/h</w:t>
            </w:r>
          </w:p>
        </w:tc>
        <w:tc>
          <w:tcPr>
            <w:tcW w:w="2430" w:type="pct"/>
          </w:tcPr>
          <w:p w14:paraId="5B8AE92A" w14:textId="77777777" w:rsidR="00255C70" w:rsidRPr="009C1768" w:rsidRDefault="00000000" w:rsidP="0079269F">
            <w:r w:rsidRPr="009C1768">
              <w:t>4 seconds</w:t>
            </w:r>
          </w:p>
        </w:tc>
      </w:tr>
    </w:tbl>
    <w:p w14:paraId="113C48DB" w14:textId="77777777" w:rsidR="00255C70" w:rsidRPr="009C1768" w:rsidRDefault="00255C70" w:rsidP="00255C70"/>
    <w:tbl>
      <w:tblPr>
        <w:tblStyle w:val="TableGrid"/>
        <w:tblW w:w="5000" w:type="pct"/>
        <w:tblLook w:val="0620" w:firstRow="1" w:lastRow="0" w:firstColumn="0" w:lastColumn="0" w:noHBand="1" w:noVBand="1"/>
      </w:tblPr>
      <w:tblGrid>
        <w:gridCol w:w="1422"/>
        <w:gridCol w:w="1592"/>
        <w:gridCol w:w="3548"/>
        <w:gridCol w:w="3746"/>
      </w:tblGrid>
      <w:tr w:rsidR="009838DF" w14:paraId="7EE5F786" w14:textId="77777777" w:rsidTr="0079269F">
        <w:trPr>
          <w:cnfStyle w:val="100000000000" w:firstRow="1" w:lastRow="0" w:firstColumn="0" w:lastColumn="0" w:oddVBand="0" w:evenVBand="0" w:oddHBand="0" w:evenHBand="0" w:firstRowFirstColumn="0" w:firstRowLastColumn="0" w:lastRowFirstColumn="0" w:lastRowLastColumn="0"/>
        </w:trPr>
        <w:tc>
          <w:tcPr>
            <w:tcW w:w="5000" w:type="pct"/>
            <w:gridSpan w:val="4"/>
          </w:tcPr>
          <w:p w14:paraId="50C3B43A" w14:textId="77777777" w:rsidR="00255C70" w:rsidRPr="0079269F" w:rsidRDefault="00000000" w:rsidP="0079269F">
            <w:pPr>
              <w:rPr>
                <w:b w:val="0"/>
                <w:bCs/>
              </w:rPr>
            </w:pPr>
            <w:r w:rsidRPr="0079269F">
              <w:rPr>
                <w:bCs/>
              </w:rPr>
              <w:t>Table - Red and Green Times</w:t>
            </w:r>
          </w:p>
        </w:tc>
      </w:tr>
      <w:tr w:rsidR="009838DF" w14:paraId="1037B852" w14:textId="77777777" w:rsidTr="0079269F">
        <w:tc>
          <w:tcPr>
            <w:tcW w:w="5000" w:type="pct"/>
            <w:gridSpan w:val="4"/>
          </w:tcPr>
          <w:p w14:paraId="5755C371" w14:textId="77777777" w:rsidR="00255C70" w:rsidRPr="009C1768" w:rsidRDefault="00000000" w:rsidP="0079269F">
            <w:r w:rsidRPr="009C1768">
              <w:t xml:space="preserve">Determine green period timings based on anticipated traffic </w:t>
            </w:r>
            <w:proofErr w:type="gramStart"/>
            <w:r w:rsidRPr="009C1768">
              <w:t>conditions, and</w:t>
            </w:r>
            <w:proofErr w:type="gramEnd"/>
            <w:r w:rsidRPr="009C1768">
              <w:t xml:space="preserve"> modify them to suit actual traffic conditions experienced when the works are undertaken, as green times indicated in this table are maximum times for green signals.</w:t>
            </w:r>
          </w:p>
        </w:tc>
      </w:tr>
      <w:tr w:rsidR="009838DF" w14:paraId="7D779E94" w14:textId="77777777" w:rsidTr="0079269F">
        <w:tc>
          <w:tcPr>
            <w:tcW w:w="690" w:type="pct"/>
          </w:tcPr>
          <w:p w14:paraId="44A6D557" w14:textId="77777777" w:rsidR="00255C70" w:rsidRPr="00105632" w:rsidRDefault="00000000" w:rsidP="00716291">
            <w:pPr>
              <w:keepNext/>
              <w:spacing w:after="0"/>
              <w:rPr>
                <w:b/>
                <w:bCs/>
              </w:rPr>
            </w:pPr>
            <w:r w:rsidRPr="00105632">
              <w:rPr>
                <w:b/>
                <w:bCs/>
              </w:rPr>
              <w:t>All Red Period (Seconds)</w:t>
            </w:r>
          </w:p>
        </w:tc>
        <w:tc>
          <w:tcPr>
            <w:tcW w:w="772" w:type="pct"/>
          </w:tcPr>
          <w:p w14:paraId="4F53433F" w14:textId="77777777" w:rsidR="00255C70" w:rsidRPr="009C1768" w:rsidRDefault="00000000" w:rsidP="00716291">
            <w:pPr>
              <w:keepNext/>
              <w:spacing w:after="0"/>
              <w:rPr>
                <w:b/>
              </w:rPr>
            </w:pPr>
            <w:r w:rsidRPr="009C1768">
              <w:rPr>
                <w:b/>
              </w:rPr>
              <w:t>Max Green Period (Seconds)</w:t>
            </w:r>
          </w:p>
        </w:tc>
        <w:tc>
          <w:tcPr>
            <w:tcW w:w="1721" w:type="pct"/>
          </w:tcPr>
          <w:p w14:paraId="48479D28" w14:textId="77777777" w:rsidR="00255C70" w:rsidRPr="009C1768" w:rsidRDefault="00000000" w:rsidP="00716291">
            <w:pPr>
              <w:keepNext/>
              <w:spacing w:after="0"/>
              <w:rPr>
                <w:b/>
              </w:rPr>
            </w:pPr>
            <w:r w:rsidRPr="009C1768">
              <w:rPr>
                <w:b/>
              </w:rPr>
              <w:t>Distance Between Stop Lines at traffic Signals (m) – Clearance speed 20 km/h</w:t>
            </w:r>
          </w:p>
        </w:tc>
        <w:tc>
          <w:tcPr>
            <w:tcW w:w="1817" w:type="pct"/>
          </w:tcPr>
          <w:p w14:paraId="7E64D621" w14:textId="77777777" w:rsidR="00255C70" w:rsidRPr="009C1768" w:rsidRDefault="00000000" w:rsidP="00716291">
            <w:pPr>
              <w:keepNext/>
              <w:spacing w:after="0"/>
              <w:rPr>
                <w:b/>
              </w:rPr>
            </w:pPr>
            <w:r w:rsidRPr="009C1768">
              <w:rPr>
                <w:b/>
              </w:rPr>
              <w:t>Distance Between Stop Lines at traffic Signals (m) – Clearance speed 40 km/h</w:t>
            </w:r>
          </w:p>
        </w:tc>
      </w:tr>
      <w:tr w:rsidR="009838DF" w14:paraId="188F5D73" w14:textId="77777777" w:rsidTr="0079269F">
        <w:tc>
          <w:tcPr>
            <w:tcW w:w="690" w:type="pct"/>
          </w:tcPr>
          <w:p w14:paraId="710B97DD" w14:textId="77777777" w:rsidR="00255C70" w:rsidRPr="009C1768" w:rsidRDefault="00000000" w:rsidP="00716291">
            <w:r w:rsidRPr="009C1768">
              <w:t>2</w:t>
            </w:r>
          </w:p>
        </w:tc>
        <w:tc>
          <w:tcPr>
            <w:tcW w:w="772" w:type="pct"/>
          </w:tcPr>
          <w:p w14:paraId="64CDDC1D" w14:textId="77777777" w:rsidR="00255C70" w:rsidRPr="009C1768" w:rsidRDefault="00000000" w:rsidP="00716291">
            <w:r w:rsidRPr="009C1768">
              <w:t>30</w:t>
            </w:r>
          </w:p>
        </w:tc>
        <w:tc>
          <w:tcPr>
            <w:tcW w:w="1721" w:type="pct"/>
          </w:tcPr>
          <w:p w14:paraId="488234DA" w14:textId="77777777" w:rsidR="00255C70" w:rsidRPr="009C1768" w:rsidRDefault="00000000" w:rsidP="00716291">
            <w:r w:rsidRPr="009C1768">
              <w:t>0-30</w:t>
            </w:r>
          </w:p>
        </w:tc>
        <w:tc>
          <w:tcPr>
            <w:tcW w:w="1817" w:type="pct"/>
          </w:tcPr>
          <w:p w14:paraId="463273C0" w14:textId="77777777" w:rsidR="00255C70" w:rsidRPr="009C1768" w:rsidRDefault="00000000" w:rsidP="00716291">
            <w:r w:rsidRPr="009C1768">
              <w:t>0-50</w:t>
            </w:r>
          </w:p>
        </w:tc>
      </w:tr>
      <w:tr w:rsidR="009838DF" w14:paraId="7A60AFF3" w14:textId="77777777" w:rsidTr="0079269F">
        <w:tc>
          <w:tcPr>
            <w:tcW w:w="690" w:type="pct"/>
          </w:tcPr>
          <w:p w14:paraId="4F00D04E" w14:textId="77777777" w:rsidR="00255C70" w:rsidRPr="009C1768" w:rsidRDefault="00000000" w:rsidP="00716291">
            <w:r w:rsidRPr="009C1768">
              <w:t>5</w:t>
            </w:r>
          </w:p>
        </w:tc>
        <w:tc>
          <w:tcPr>
            <w:tcW w:w="772" w:type="pct"/>
          </w:tcPr>
          <w:p w14:paraId="6D441DC5" w14:textId="77777777" w:rsidR="00255C70" w:rsidRPr="009C1768" w:rsidRDefault="00000000" w:rsidP="00716291">
            <w:r w:rsidRPr="009C1768">
              <w:t>35</w:t>
            </w:r>
          </w:p>
        </w:tc>
        <w:tc>
          <w:tcPr>
            <w:tcW w:w="1721" w:type="pct"/>
          </w:tcPr>
          <w:p w14:paraId="6936FBCF" w14:textId="77777777" w:rsidR="00255C70" w:rsidRPr="009C1768" w:rsidRDefault="00000000" w:rsidP="00716291">
            <w:r w:rsidRPr="009C1768">
              <w:t>34-45</w:t>
            </w:r>
          </w:p>
        </w:tc>
        <w:tc>
          <w:tcPr>
            <w:tcW w:w="1817" w:type="pct"/>
          </w:tcPr>
          <w:p w14:paraId="7D672E1B" w14:textId="77777777" w:rsidR="00255C70" w:rsidRPr="009C1768" w:rsidRDefault="00000000" w:rsidP="00716291">
            <w:r w:rsidRPr="009C1768">
              <w:t>50-90</w:t>
            </w:r>
          </w:p>
        </w:tc>
      </w:tr>
      <w:tr w:rsidR="009838DF" w14:paraId="40BCC845" w14:textId="77777777" w:rsidTr="0079269F">
        <w:tc>
          <w:tcPr>
            <w:tcW w:w="690" w:type="pct"/>
          </w:tcPr>
          <w:p w14:paraId="6A4AFE14" w14:textId="77777777" w:rsidR="00255C70" w:rsidRPr="009C1768" w:rsidRDefault="00000000" w:rsidP="00716291">
            <w:r w:rsidRPr="009C1768">
              <w:t>10</w:t>
            </w:r>
          </w:p>
        </w:tc>
        <w:tc>
          <w:tcPr>
            <w:tcW w:w="772" w:type="pct"/>
          </w:tcPr>
          <w:p w14:paraId="5A022865" w14:textId="77777777" w:rsidR="00255C70" w:rsidRPr="009C1768" w:rsidRDefault="00000000" w:rsidP="00716291">
            <w:r w:rsidRPr="009C1768">
              <w:t>35</w:t>
            </w:r>
          </w:p>
        </w:tc>
        <w:tc>
          <w:tcPr>
            <w:tcW w:w="1721" w:type="pct"/>
          </w:tcPr>
          <w:p w14:paraId="1FD49072" w14:textId="77777777" w:rsidR="00255C70" w:rsidRPr="009C1768" w:rsidRDefault="00000000" w:rsidP="00716291">
            <w:r w:rsidRPr="009C1768">
              <w:t>45-75</w:t>
            </w:r>
          </w:p>
        </w:tc>
        <w:tc>
          <w:tcPr>
            <w:tcW w:w="1817" w:type="pct"/>
          </w:tcPr>
          <w:p w14:paraId="38B63284" w14:textId="77777777" w:rsidR="00255C70" w:rsidRPr="009C1768" w:rsidRDefault="00000000" w:rsidP="00716291">
            <w:r w:rsidRPr="009C1768">
              <w:t>90-150</w:t>
            </w:r>
          </w:p>
        </w:tc>
      </w:tr>
      <w:tr w:rsidR="009838DF" w14:paraId="36016B56" w14:textId="77777777" w:rsidTr="0079269F">
        <w:tc>
          <w:tcPr>
            <w:tcW w:w="690" w:type="pct"/>
          </w:tcPr>
          <w:p w14:paraId="255BE280" w14:textId="77777777" w:rsidR="00255C70" w:rsidRPr="009C1768" w:rsidRDefault="00000000" w:rsidP="00716291">
            <w:r w:rsidRPr="009C1768">
              <w:t>15</w:t>
            </w:r>
          </w:p>
        </w:tc>
        <w:tc>
          <w:tcPr>
            <w:tcW w:w="772" w:type="pct"/>
          </w:tcPr>
          <w:p w14:paraId="510CFD66" w14:textId="77777777" w:rsidR="00255C70" w:rsidRPr="009C1768" w:rsidRDefault="00000000" w:rsidP="00716291">
            <w:r w:rsidRPr="009C1768">
              <w:t>40</w:t>
            </w:r>
          </w:p>
        </w:tc>
        <w:tc>
          <w:tcPr>
            <w:tcW w:w="1721" w:type="pct"/>
          </w:tcPr>
          <w:p w14:paraId="7A621508" w14:textId="77777777" w:rsidR="00255C70" w:rsidRPr="009C1768" w:rsidRDefault="00000000" w:rsidP="00716291">
            <w:r w:rsidRPr="009C1768">
              <w:t>75-105</w:t>
            </w:r>
          </w:p>
        </w:tc>
        <w:tc>
          <w:tcPr>
            <w:tcW w:w="1817" w:type="pct"/>
          </w:tcPr>
          <w:p w14:paraId="1FCDD216" w14:textId="77777777" w:rsidR="00255C70" w:rsidRPr="009C1768" w:rsidRDefault="00000000" w:rsidP="00716291">
            <w:r w:rsidRPr="009C1768">
              <w:t>150-210</w:t>
            </w:r>
          </w:p>
        </w:tc>
      </w:tr>
      <w:tr w:rsidR="009838DF" w14:paraId="78E5A4B2" w14:textId="77777777" w:rsidTr="0079269F">
        <w:tc>
          <w:tcPr>
            <w:tcW w:w="690" w:type="pct"/>
          </w:tcPr>
          <w:p w14:paraId="6F7F97CF" w14:textId="77777777" w:rsidR="00255C70" w:rsidRPr="009C1768" w:rsidRDefault="00000000" w:rsidP="00716291">
            <w:r w:rsidRPr="009C1768">
              <w:t>20</w:t>
            </w:r>
          </w:p>
        </w:tc>
        <w:tc>
          <w:tcPr>
            <w:tcW w:w="772" w:type="pct"/>
          </w:tcPr>
          <w:p w14:paraId="0CEFCAAD" w14:textId="77777777" w:rsidR="00255C70" w:rsidRPr="009C1768" w:rsidRDefault="00000000" w:rsidP="00716291">
            <w:r w:rsidRPr="009C1768">
              <w:t>40</w:t>
            </w:r>
          </w:p>
        </w:tc>
        <w:tc>
          <w:tcPr>
            <w:tcW w:w="1721" w:type="pct"/>
          </w:tcPr>
          <w:p w14:paraId="663F06AB" w14:textId="77777777" w:rsidR="00255C70" w:rsidRPr="009C1768" w:rsidRDefault="00000000" w:rsidP="00716291">
            <w:r w:rsidRPr="009C1768">
              <w:t>105-135</w:t>
            </w:r>
          </w:p>
        </w:tc>
        <w:tc>
          <w:tcPr>
            <w:tcW w:w="1817" w:type="pct"/>
          </w:tcPr>
          <w:p w14:paraId="1AEFB453" w14:textId="77777777" w:rsidR="00255C70" w:rsidRPr="009C1768" w:rsidRDefault="00000000" w:rsidP="00716291">
            <w:r w:rsidRPr="009C1768">
              <w:t>210-270</w:t>
            </w:r>
          </w:p>
        </w:tc>
      </w:tr>
      <w:tr w:rsidR="009838DF" w14:paraId="2B78C929" w14:textId="77777777" w:rsidTr="0079269F">
        <w:tc>
          <w:tcPr>
            <w:tcW w:w="690" w:type="pct"/>
          </w:tcPr>
          <w:p w14:paraId="1CEC4AFC" w14:textId="77777777" w:rsidR="00255C70" w:rsidRPr="009C1768" w:rsidRDefault="00000000" w:rsidP="00716291">
            <w:r w:rsidRPr="009C1768">
              <w:t>25</w:t>
            </w:r>
          </w:p>
        </w:tc>
        <w:tc>
          <w:tcPr>
            <w:tcW w:w="772" w:type="pct"/>
          </w:tcPr>
          <w:p w14:paraId="30056503" w14:textId="77777777" w:rsidR="00255C70" w:rsidRPr="009C1768" w:rsidRDefault="00000000" w:rsidP="00716291">
            <w:r w:rsidRPr="009C1768">
              <w:t>45</w:t>
            </w:r>
          </w:p>
        </w:tc>
        <w:tc>
          <w:tcPr>
            <w:tcW w:w="1721" w:type="pct"/>
          </w:tcPr>
          <w:p w14:paraId="5A00F828" w14:textId="77777777" w:rsidR="00255C70" w:rsidRPr="009C1768" w:rsidRDefault="00000000" w:rsidP="00716291">
            <w:r w:rsidRPr="009C1768">
              <w:t>135-165</w:t>
            </w:r>
          </w:p>
        </w:tc>
        <w:tc>
          <w:tcPr>
            <w:tcW w:w="1817" w:type="pct"/>
          </w:tcPr>
          <w:p w14:paraId="723D0F17" w14:textId="77777777" w:rsidR="00255C70" w:rsidRPr="009C1768" w:rsidRDefault="00000000" w:rsidP="00716291">
            <w:r w:rsidRPr="009C1768">
              <w:t>270-330</w:t>
            </w:r>
          </w:p>
        </w:tc>
      </w:tr>
      <w:tr w:rsidR="009838DF" w14:paraId="0BAA70DB" w14:textId="77777777" w:rsidTr="0079269F">
        <w:tc>
          <w:tcPr>
            <w:tcW w:w="690" w:type="pct"/>
          </w:tcPr>
          <w:p w14:paraId="53CA01A2" w14:textId="77777777" w:rsidR="00255C70" w:rsidRPr="009C1768" w:rsidRDefault="00000000" w:rsidP="00716291">
            <w:r w:rsidRPr="009C1768">
              <w:t>30</w:t>
            </w:r>
          </w:p>
        </w:tc>
        <w:tc>
          <w:tcPr>
            <w:tcW w:w="772" w:type="pct"/>
          </w:tcPr>
          <w:p w14:paraId="07AD9898" w14:textId="77777777" w:rsidR="00255C70" w:rsidRPr="009C1768" w:rsidRDefault="00000000" w:rsidP="00716291">
            <w:r w:rsidRPr="009C1768">
              <w:t>45</w:t>
            </w:r>
          </w:p>
        </w:tc>
        <w:tc>
          <w:tcPr>
            <w:tcW w:w="1721" w:type="pct"/>
          </w:tcPr>
          <w:p w14:paraId="29C3B28C" w14:textId="77777777" w:rsidR="00255C70" w:rsidRPr="009C1768" w:rsidRDefault="00000000" w:rsidP="00716291">
            <w:r w:rsidRPr="009C1768">
              <w:t>165-195</w:t>
            </w:r>
          </w:p>
        </w:tc>
        <w:tc>
          <w:tcPr>
            <w:tcW w:w="1817" w:type="pct"/>
          </w:tcPr>
          <w:p w14:paraId="53A56898" w14:textId="77777777" w:rsidR="00255C70" w:rsidRPr="009C1768" w:rsidRDefault="00000000" w:rsidP="00716291">
            <w:r w:rsidRPr="009C1768">
              <w:t>330-390</w:t>
            </w:r>
          </w:p>
        </w:tc>
      </w:tr>
      <w:tr w:rsidR="009838DF" w14:paraId="70036A29" w14:textId="77777777" w:rsidTr="0079269F">
        <w:tc>
          <w:tcPr>
            <w:tcW w:w="690" w:type="pct"/>
          </w:tcPr>
          <w:p w14:paraId="24B828AC" w14:textId="77777777" w:rsidR="00255C70" w:rsidRPr="009C1768" w:rsidRDefault="00000000" w:rsidP="00716291">
            <w:r w:rsidRPr="009C1768">
              <w:t>40</w:t>
            </w:r>
          </w:p>
        </w:tc>
        <w:tc>
          <w:tcPr>
            <w:tcW w:w="772" w:type="pct"/>
          </w:tcPr>
          <w:p w14:paraId="47FD2148" w14:textId="77777777" w:rsidR="00255C70" w:rsidRPr="009C1768" w:rsidRDefault="00000000" w:rsidP="00716291">
            <w:r w:rsidRPr="009C1768">
              <w:t>50</w:t>
            </w:r>
          </w:p>
        </w:tc>
        <w:tc>
          <w:tcPr>
            <w:tcW w:w="1721" w:type="pct"/>
          </w:tcPr>
          <w:p w14:paraId="54F295FB" w14:textId="77777777" w:rsidR="00255C70" w:rsidRPr="009C1768" w:rsidRDefault="00000000" w:rsidP="00716291">
            <w:r w:rsidRPr="009C1768">
              <w:t>195-250</w:t>
            </w:r>
          </w:p>
        </w:tc>
        <w:tc>
          <w:tcPr>
            <w:tcW w:w="1817" w:type="pct"/>
          </w:tcPr>
          <w:p w14:paraId="79709B51" w14:textId="77777777" w:rsidR="00255C70" w:rsidRPr="009C1768" w:rsidRDefault="00000000" w:rsidP="00716291">
            <w:r w:rsidRPr="009C1768">
              <w:t>390-500</w:t>
            </w:r>
          </w:p>
        </w:tc>
      </w:tr>
      <w:tr w:rsidR="009838DF" w14:paraId="7E93C691" w14:textId="77777777" w:rsidTr="0079269F">
        <w:tc>
          <w:tcPr>
            <w:tcW w:w="690" w:type="pct"/>
          </w:tcPr>
          <w:p w14:paraId="4E0C8AEC" w14:textId="77777777" w:rsidR="00255C70" w:rsidRPr="009C1768" w:rsidRDefault="00000000" w:rsidP="00716291">
            <w:r w:rsidRPr="009C1768">
              <w:t>50</w:t>
            </w:r>
          </w:p>
        </w:tc>
        <w:tc>
          <w:tcPr>
            <w:tcW w:w="772" w:type="pct"/>
          </w:tcPr>
          <w:p w14:paraId="523A6C74" w14:textId="77777777" w:rsidR="00255C70" w:rsidRPr="009C1768" w:rsidRDefault="00000000" w:rsidP="00716291">
            <w:r w:rsidRPr="009C1768">
              <w:t>50</w:t>
            </w:r>
          </w:p>
        </w:tc>
        <w:tc>
          <w:tcPr>
            <w:tcW w:w="1721" w:type="pct"/>
          </w:tcPr>
          <w:p w14:paraId="265F8D7C" w14:textId="77777777" w:rsidR="00255C70" w:rsidRPr="009C1768" w:rsidRDefault="00000000" w:rsidP="00716291">
            <w:r w:rsidRPr="009C1768">
              <w:t>250-310</w:t>
            </w:r>
          </w:p>
        </w:tc>
        <w:tc>
          <w:tcPr>
            <w:tcW w:w="1817" w:type="pct"/>
          </w:tcPr>
          <w:p w14:paraId="3AC3A4BD" w14:textId="77777777" w:rsidR="00255C70" w:rsidRPr="009C1768" w:rsidRDefault="00000000" w:rsidP="00716291">
            <w:r w:rsidRPr="009C1768">
              <w:t>500-620</w:t>
            </w:r>
          </w:p>
        </w:tc>
      </w:tr>
      <w:tr w:rsidR="009838DF" w14:paraId="502AA734" w14:textId="77777777" w:rsidTr="0079269F">
        <w:tc>
          <w:tcPr>
            <w:tcW w:w="690" w:type="pct"/>
          </w:tcPr>
          <w:p w14:paraId="063595B3" w14:textId="77777777" w:rsidR="00255C70" w:rsidRPr="009C1768" w:rsidRDefault="00000000" w:rsidP="00716291">
            <w:r w:rsidRPr="009C1768">
              <w:lastRenderedPageBreak/>
              <w:t>60</w:t>
            </w:r>
          </w:p>
        </w:tc>
        <w:tc>
          <w:tcPr>
            <w:tcW w:w="772" w:type="pct"/>
          </w:tcPr>
          <w:p w14:paraId="50BCB297" w14:textId="77777777" w:rsidR="00255C70" w:rsidRPr="009C1768" w:rsidRDefault="00000000" w:rsidP="00716291">
            <w:r w:rsidRPr="009C1768">
              <w:t>60</w:t>
            </w:r>
          </w:p>
        </w:tc>
        <w:tc>
          <w:tcPr>
            <w:tcW w:w="1721" w:type="pct"/>
          </w:tcPr>
          <w:p w14:paraId="721C3E64" w14:textId="77777777" w:rsidR="00255C70" w:rsidRPr="009C1768" w:rsidRDefault="00000000" w:rsidP="00716291">
            <w:r w:rsidRPr="009C1768">
              <w:t>310-365</w:t>
            </w:r>
          </w:p>
        </w:tc>
        <w:tc>
          <w:tcPr>
            <w:tcW w:w="1817" w:type="pct"/>
          </w:tcPr>
          <w:p w14:paraId="409285FA" w14:textId="77777777" w:rsidR="00255C70" w:rsidRPr="009C1768" w:rsidRDefault="00000000" w:rsidP="00716291">
            <w:r w:rsidRPr="009C1768">
              <w:t>620-730</w:t>
            </w:r>
          </w:p>
        </w:tc>
      </w:tr>
      <w:tr w:rsidR="009838DF" w14:paraId="1AF9118A" w14:textId="77777777" w:rsidTr="0079269F">
        <w:tc>
          <w:tcPr>
            <w:tcW w:w="690" w:type="pct"/>
          </w:tcPr>
          <w:p w14:paraId="0F5D5880" w14:textId="77777777" w:rsidR="00255C70" w:rsidRPr="009C1768" w:rsidRDefault="00000000" w:rsidP="00716291">
            <w:r w:rsidRPr="009C1768">
              <w:t>70</w:t>
            </w:r>
          </w:p>
        </w:tc>
        <w:tc>
          <w:tcPr>
            <w:tcW w:w="772" w:type="pct"/>
          </w:tcPr>
          <w:p w14:paraId="0B18DB7A" w14:textId="77777777" w:rsidR="00255C70" w:rsidRPr="009C1768" w:rsidRDefault="00000000" w:rsidP="00716291">
            <w:r w:rsidRPr="009C1768">
              <w:t>70</w:t>
            </w:r>
          </w:p>
        </w:tc>
        <w:tc>
          <w:tcPr>
            <w:tcW w:w="1721" w:type="pct"/>
          </w:tcPr>
          <w:p w14:paraId="53A89AE8" w14:textId="77777777" w:rsidR="00255C70" w:rsidRPr="009C1768" w:rsidRDefault="00000000" w:rsidP="00716291">
            <w:r w:rsidRPr="009C1768">
              <w:t>365-415</w:t>
            </w:r>
          </w:p>
        </w:tc>
        <w:tc>
          <w:tcPr>
            <w:tcW w:w="1817" w:type="pct"/>
          </w:tcPr>
          <w:p w14:paraId="064B89FB" w14:textId="77777777" w:rsidR="00255C70" w:rsidRPr="009C1768" w:rsidRDefault="00000000" w:rsidP="00716291">
            <w:r w:rsidRPr="009C1768">
              <w:t>730-830</w:t>
            </w:r>
          </w:p>
        </w:tc>
      </w:tr>
      <w:tr w:rsidR="009838DF" w14:paraId="55C2BE9B" w14:textId="77777777" w:rsidTr="0079269F">
        <w:tc>
          <w:tcPr>
            <w:tcW w:w="690" w:type="pct"/>
          </w:tcPr>
          <w:p w14:paraId="6022AD2D" w14:textId="77777777" w:rsidR="00255C70" w:rsidRPr="009C1768" w:rsidRDefault="00000000" w:rsidP="00716291">
            <w:r w:rsidRPr="009C1768">
              <w:t>80</w:t>
            </w:r>
          </w:p>
        </w:tc>
        <w:tc>
          <w:tcPr>
            <w:tcW w:w="772" w:type="pct"/>
          </w:tcPr>
          <w:p w14:paraId="2D5A9395" w14:textId="77777777" w:rsidR="00255C70" w:rsidRPr="009C1768" w:rsidRDefault="00000000" w:rsidP="00716291">
            <w:r w:rsidRPr="009C1768">
              <w:t>80</w:t>
            </w:r>
          </w:p>
        </w:tc>
        <w:tc>
          <w:tcPr>
            <w:tcW w:w="1721" w:type="pct"/>
          </w:tcPr>
          <w:p w14:paraId="06DC74C1" w14:textId="77777777" w:rsidR="00255C70" w:rsidRPr="009C1768" w:rsidRDefault="00000000" w:rsidP="00716291">
            <w:r w:rsidRPr="009C1768">
              <w:t>415-465</w:t>
            </w:r>
          </w:p>
        </w:tc>
        <w:tc>
          <w:tcPr>
            <w:tcW w:w="1817" w:type="pct"/>
          </w:tcPr>
          <w:p w14:paraId="5277B760" w14:textId="77777777" w:rsidR="00255C70" w:rsidRPr="009C1768" w:rsidRDefault="00000000" w:rsidP="00716291">
            <w:r w:rsidRPr="009C1768">
              <w:t>830-930</w:t>
            </w:r>
          </w:p>
        </w:tc>
      </w:tr>
      <w:tr w:rsidR="009838DF" w14:paraId="1BAC78D1" w14:textId="77777777" w:rsidTr="0079269F">
        <w:tc>
          <w:tcPr>
            <w:tcW w:w="690" w:type="pct"/>
          </w:tcPr>
          <w:p w14:paraId="2B172D42" w14:textId="77777777" w:rsidR="00255C70" w:rsidRPr="009C1768" w:rsidRDefault="00000000" w:rsidP="00716291">
            <w:r w:rsidRPr="009C1768">
              <w:t>90</w:t>
            </w:r>
          </w:p>
        </w:tc>
        <w:tc>
          <w:tcPr>
            <w:tcW w:w="772" w:type="pct"/>
          </w:tcPr>
          <w:p w14:paraId="332FF480" w14:textId="77777777" w:rsidR="00255C70" w:rsidRPr="009C1768" w:rsidRDefault="00000000" w:rsidP="00716291">
            <w:r w:rsidRPr="009C1768">
              <w:t>90</w:t>
            </w:r>
          </w:p>
        </w:tc>
        <w:tc>
          <w:tcPr>
            <w:tcW w:w="1721" w:type="pct"/>
          </w:tcPr>
          <w:p w14:paraId="51C39CD4" w14:textId="77777777" w:rsidR="00255C70" w:rsidRPr="009C1768" w:rsidRDefault="00000000" w:rsidP="00716291">
            <w:r w:rsidRPr="009C1768">
              <w:t>465-525</w:t>
            </w:r>
          </w:p>
        </w:tc>
        <w:tc>
          <w:tcPr>
            <w:tcW w:w="1817" w:type="pct"/>
          </w:tcPr>
          <w:p w14:paraId="5864520C" w14:textId="77777777" w:rsidR="00255C70" w:rsidRPr="009C1768" w:rsidRDefault="00000000" w:rsidP="00716291">
            <w:r w:rsidRPr="009C1768">
              <w:t>930-1050</w:t>
            </w:r>
          </w:p>
        </w:tc>
      </w:tr>
      <w:tr w:rsidR="009838DF" w14:paraId="59FF569C" w14:textId="77777777" w:rsidTr="0079269F">
        <w:tc>
          <w:tcPr>
            <w:tcW w:w="690" w:type="pct"/>
          </w:tcPr>
          <w:p w14:paraId="42A3B754" w14:textId="77777777" w:rsidR="00255C70" w:rsidRPr="009C1768" w:rsidRDefault="00000000" w:rsidP="00716291">
            <w:r w:rsidRPr="009C1768">
              <w:t>100</w:t>
            </w:r>
          </w:p>
        </w:tc>
        <w:tc>
          <w:tcPr>
            <w:tcW w:w="772" w:type="pct"/>
          </w:tcPr>
          <w:p w14:paraId="1DBCDD58" w14:textId="77777777" w:rsidR="00255C70" w:rsidRPr="009C1768" w:rsidRDefault="00000000" w:rsidP="00716291">
            <w:r w:rsidRPr="009C1768">
              <w:t>100</w:t>
            </w:r>
          </w:p>
        </w:tc>
        <w:tc>
          <w:tcPr>
            <w:tcW w:w="1721" w:type="pct"/>
          </w:tcPr>
          <w:p w14:paraId="71844BE9" w14:textId="77777777" w:rsidR="00255C70" w:rsidRPr="009C1768" w:rsidRDefault="00000000" w:rsidP="00716291">
            <w:r w:rsidRPr="009C1768">
              <w:t>525-575</w:t>
            </w:r>
          </w:p>
        </w:tc>
        <w:tc>
          <w:tcPr>
            <w:tcW w:w="1817" w:type="pct"/>
          </w:tcPr>
          <w:p w14:paraId="7B612CC4" w14:textId="77777777" w:rsidR="00255C70" w:rsidRPr="009C1768" w:rsidRDefault="00000000" w:rsidP="00716291">
            <w:r w:rsidRPr="009C1768">
              <w:t>1050-1150</w:t>
            </w:r>
          </w:p>
        </w:tc>
      </w:tr>
    </w:tbl>
    <w:p w14:paraId="33AA7ECE" w14:textId="77777777" w:rsidR="00255C70" w:rsidRPr="009C1768" w:rsidRDefault="00255C70" w:rsidP="00255C70"/>
    <w:p w14:paraId="2ECF8066" w14:textId="77777777" w:rsidR="00255C70" w:rsidRPr="009C1768" w:rsidRDefault="00000000" w:rsidP="00255C70">
      <w:pPr>
        <w:pStyle w:val="Heading2"/>
      </w:pPr>
      <w:r w:rsidRPr="009C1768">
        <w:t>R</w:t>
      </w:r>
      <w:r>
        <w:t>estoration</w:t>
      </w:r>
    </w:p>
    <w:p w14:paraId="697DA18B" w14:textId="77777777" w:rsidR="00255C70" w:rsidRPr="009C1768" w:rsidRDefault="00000000" w:rsidP="00255C70">
      <w:r w:rsidRPr="009C1768">
        <w:t>Upon completion of works:</w:t>
      </w:r>
    </w:p>
    <w:p w14:paraId="13AB3F32" w14:textId="77777777" w:rsidR="00255C70" w:rsidRPr="009C1768" w:rsidRDefault="00000000">
      <w:pPr>
        <w:numPr>
          <w:ilvl w:val="0"/>
          <w:numId w:val="40"/>
        </w:numPr>
        <w:spacing w:after="0"/>
      </w:pPr>
      <w:r w:rsidRPr="009C1768">
        <w:t>Remove all temporary warning signage and other traffic control devices.</w:t>
      </w:r>
    </w:p>
    <w:p w14:paraId="2BA411A5" w14:textId="77777777" w:rsidR="00255C70" w:rsidRPr="009C1768" w:rsidRDefault="00000000">
      <w:pPr>
        <w:numPr>
          <w:ilvl w:val="0"/>
          <w:numId w:val="40"/>
        </w:numPr>
        <w:spacing w:after="0"/>
      </w:pPr>
      <w:r w:rsidRPr="009C1768">
        <w:t>Remove all temporary works and reinstate the areas to their original state, including the removal and disposal of seal and dragging windrows and debris back across the side track carriageway.</w:t>
      </w:r>
    </w:p>
    <w:p w14:paraId="5045AE6C" w14:textId="77777777" w:rsidR="00255C70" w:rsidRPr="009C1768" w:rsidRDefault="00000000">
      <w:pPr>
        <w:numPr>
          <w:ilvl w:val="0"/>
          <w:numId w:val="40"/>
        </w:numPr>
        <w:spacing w:after="0"/>
      </w:pPr>
      <w:r w:rsidRPr="009C1768">
        <w:t>Stabilize all areas impacted by the works to prevent erosion.</w:t>
      </w:r>
    </w:p>
    <w:p w14:paraId="1C414A04" w14:textId="77777777" w:rsidR="00255C70" w:rsidRPr="009C1768" w:rsidRDefault="00000000">
      <w:pPr>
        <w:numPr>
          <w:ilvl w:val="0"/>
          <w:numId w:val="40"/>
        </w:numPr>
        <w:spacing w:after="0"/>
      </w:pPr>
      <w:r w:rsidRPr="009C1768">
        <w:t>Where applicable reseed with local native grasses and trees and shrubs.</w:t>
      </w:r>
    </w:p>
    <w:p w14:paraId="0FC13AB2" w14:textId="77777777" w:rsidR="00255C70" w:rsidRPr="009C1768" w:rsidRDefault="00000000" w:rsidP="00255C70">
      <w:pPr>
        <w:pStyle w:val="GuideNotes"/>
      </w:pPr>
      <w:r w:rsidRPr="009C1768">
        <w:t>[Consider seeding with local native grasses and trees and shrubs, where applicable.]</w:t>
      </w:r>
    </w:p>
    <w:p w14:paraId="02F57DD5" w14:textId="77777777" w:rsidR="00255C70" w:rsidRPr="009C1768" w:rsidRDefault="00000000">
      <w:pPr>
        <w:numPr>
          <w:ilvl w:val="0"/>
          <w:numId w:val="40"/>
        </w:numPr>
        <w:spacing w:after="0"/>
      </w:pPr>
      <w:r w:rsidRPr="009C1768">
        <w:t>Comply with the requirements of the Environmental Approvals and Clearances issued by the Department, and by DEPWS, Environment Heritage and the Arts Division, Environmental Assessment and Policy Section, for the project.</w:t>
      </w:r>
    </w:p>
    <w:p w14:paraId="1EE90C94" w14:textId="77777777" w:rsidR="001B5880" w:rsidRPr="00255C70" w:rsidRDefault="00000000">
      <w:pPr>
        <w:numPr>
          <w:ilvl w:val="0"/>
          <w:numId w:val="40"/>
        </w:numPr>
        <w:spacing w:after="0"/>
      </w:pPr>
      <w:r w:rsidRPr="009C1768">
        <w:t>Reinstate permanent traffic control devices temporarily removed during the works.</w:t>
      </w:r>
    </w:p>
    <w:p w14:paraId="6D944615" w14:textId="77777777" w:rsidR="00020CCA" w:rsidRPr="00282C58" w:rsidRDefault="00000000" w:rsidP="00282C58">
      <w:pPr>
        <w:pStyle w:val="Heading1"/>
      </w:pPr>
      <w:bookmarkStart w:id="13" w:name="_Toc256000004"/>
      <w:bookmarkStart w:id="14" w:name="_Toc134020262"/>
      <w:r w:rsidRPr="00282C58">
        <w:t xml:space="preserve">Clearing, Grubbing </w:t>
      </w:r>
      <w:r>
        <w:t>a</w:t>
      </w:r>
      <w:r w:rsidRPr="00282C58">
        <w:t>nd Rehabilitation</w:t>
      </w:r>
      <w:bookmarkEnd w:id="13"/>
      <w:bookmarkEnd w:id="14"/>
    </w:p>
    <w:p w14:paraId="6C518CEF" w14:textId="77777777" w:rsidR="00514BE8" w:rsidRPr="00417425" w:rsidRDefault="00000000" w:rsidP="00514BE8">
      <w:r>
        <w:t>DIPL Roadworks Master – January 2024</w:t>
      </w:r>
    </w:p>
    <w:p w14:paraId="0F98B007" w14:textId="77777777" w:rsidR="00514BE8" w:rsidRPr="0073630C" w:rsidRDefault="00000000" w:rsidP="00514BE8">
      <w:pPr>
        <w:pStyle w:val="Heading2"/>
      </w:pPr>
      <w:r w:rsidRPr="0073630C">
        <w:t>General</w:t>
      </w:r>
    </w:p>
    <w:p w14:paraId="6FA5B21D" w14:textId="77777777" w:rsidR="00514BE8" w:rsidRPr="00121DED" w:rsidRDefault="00000000" w:rsidP="00514BE8">
      <w:r w:rsidRPr="00121DED">
        <w:t>SPECIFICATION RE</w:t>
      </w:r>
      <w:r>
        <w:t>FERENCE; Refer to the Standard Specification for Environmental Management reference text</w:t>
      </w:r>
      <w:r w:rsidRPr="00121DED">
        <w:t>.</w:t>
      </w:r>
    </w:p>
    <w:p w14:paraId="42AEFDDE" w14:textId="77777777" w:rsidR="00514BE8" w:rsidRPr="00121DED" w:rsidRDefault="00000000" w:rsidP="00514BE8">
      <w:r w:rsidRPr="00121DED">
        <w:t>BURNING; Do not light fires or burn any demolished material or vegetation either on or off the site.</w:t>
      </w:r>
    </w:p>
    <w:p w14:paraId="4E4E06E3" w14:textId="77777777" w:rsidR="00514BE8" w:rsidRPr="0073630C" w:rsidRDefault="00000000" w:rsidP="00514BE8">
      <w:pPr>
        <w:pStyle w:val="Heading2"/>
      </w:pPr>
      <w:r w:rsidRPr="0073630C">
        <w:t>Clearing</w:t>
      </w:r>
    </w:p>
    <w:p w14:paraId="226B191E" w14:textId="77777777" w:rsidR="00514BE8" w:rsidRPr="00121DED" w:rsidRDefault="00000000" w:rsidP="00514BE8">
      <w:r w:rsidRPr="00121DED">
        <w:t>DEMOLITION; Remove fencing, buildings, kerbing, debris, drainage structures, old road surfaces and other structures as required</w:t>
      </w:r>
      <w:r>
        <w:t xml:space="preserve">. </w:t>
      </w:r>
    </w:p>
    <w:p w14:paraId="01AF67E6" w14:textId="77777777" w:rsidR="00514BE8" w:rsidRPr="00121DED" w:rsidRDefault="00000000" w:rsidP="00514BE8">
      <w:r w:rsidRPr="00121DED">
        <w:t>REMOVAL; Except for materials to be salvaged and retained by the Superintendent take possession of demolished materials and remove them from the site.</w:t>
      </w:r>
    </w:p>
    <w:p w14:paraId="4131876B" w14:textId="77777777" w:rsidR="00514BE8" w:rsidRPr="00121DED" w:rsidRDefault="00000000" w:rsidP="00514BE8">
      <w:r>
        <w:t xml:space="preserve">SALVAGED ITEMS; </w:t>
      </w:r>
      <w:r w:rsidRPr="00CE77C6">
        <w:rPr>
          <w:color w:val="FF0000"/>
        </w:rPr>
        <w:t>[enter information]</w:t>
      </w:r>
    </w:p>
    <w:p w14:paraId="2424FBCD" w14:textId="77777777" w:rsidR="00514BE8" w:rsidRPr="00121DED" w:rsidRDefault="00000000" w:rsidP="006F3388">
      <w:pPr>
        <w:pStyle w:val="GuideNotes"/>
      </w:pPr>
      <w:proofErr w:type="gramStart"/>
      <w:r w:rsidRPr="00121DED">
        <w:t>[ Give</w:t>
      </w:r>
      <w:proofErr w:type="gramEnd"/>
      <w:r w:rsidRPr="00121DED">
        <w:t xml:space="preserve"> a list of items to be </w:t>
      </w:r>
      <w:proofErr w:type="gramStart"/>
      <w:r w:rsidRPr="00121DED">
        <w:t>salvaged ]</w:t>
      </w:r>
      <w:proofErr w:type="gramEnd"/>
    </w:p>
    <w:p w14:paraId="39DCAF7B" w14:textId="77777777" w:rsidR="00514BE8" w:rsidRPr="00121DED" w:rsidRDefault="00000000" w:rsidP="00514BE8">
      <w:r w:rsidRPr="00121DED">
        <w:t>EXTENT; Clear the site only to the extent shown on the drawings and specified in this section.</w:t>
      </w:r>
    </w:p>
    <w:p w14:paraId="6244CA83" w14:textId="77777777" w:rsidR="00514BE8" w:rsidRPr="00121DED" w:rsidRDefault="00000000" w:rsidP="00514BE8">
      <w:r w:rsidRPr="00121DED">
        <w:t xml:space="preserve">ACCESS; Allow </w:t>
      </w:r>
      <w:proofErr w:type="gramStart"/>
      <w:r w:rsidRPr="00121DED">
        <w:t>3 metre wide</w:t>
      </w:r>
      <w:proofErr w:type="gramEnd"/>
      <w:r w:rsidRPr="00121DED">
        <w:t xml:space="preserve"> cleared access ways around proposed culverts, gravel pits and stockpiles.</w:t>
      </w:r>
    </w:p>
    <w:p w14:paraId="0419F2B6" w14:textId="77777777" w:rsidR="00514BE8" w:rsidRPr="00121DED" w:rsidRDefault="00000000" w:rsidP="00514BE8">
      <w:r w:rsidRPr="00121DED">
        <w:t>EXCESS CLEARING; Where excess clearing has taken place beyond that specified or shown on the drawings pay compensation for the damage and rehabilitate the areas in accordance with the Reinstatement clause</w:t>
      </w:r>
      <w:r>
        <w:t xml:space="preserve"> in this work section</w:t>
      </w:r>
      <w:r w:rsidRPr="00121DED">
        <w:t>.</w:t>
      </w:r>
    </w:p>
    <w:p w14:paraId="7280F1E7" w14:textId="77777777" w:rsidR="00514BE8" w:rsidRPr="00121DED" w:rsidRDefault="00000000" w:rsidP="00514BE8">
      <w:r w:rsidRPr="00121DED">
        <w:t>COMPENSATION; Pay compensation (To be charged as a negative variation to the Contract) for excess clearing at the rate of $5 per square metre.</w:t>
      </w:r>
    </w:p>
    <w:p w14:paraId="57CD1730" w14:textId="77777777" w:rsidR="00514BE8" w:rsidRPr="00121DED" w:rsidRDefault="00000000" w:rsidP="006F3388">
      <w:pPr>
        <w:pStyle w:val="GuideNotes"/>
      </w:pPr>
      <w:proofErr w:type="gramStart"/>
      <w:r w:rsidRPr="00121DED">
        <w:t>[ Adjust</w:t>
      </w:r>
      <w:proofErr w:type="gramEnd"/>
      <w:r w:rsidRPr="00121DED">
        <w:t xml:space="preserve"> this figure as required for particular </w:t>
      </w:r>
      <w:proofErr w:type="gramStart"/>
      <w:r w:rsidRPr="00121DED">
        <w:t>contracts ]</w:t>
      </w:r>
      <w:proofErr w:type="gramEnd"/>
    </w:p>
    <w:p w14:paraId="71FF7868" w14:textId="77777777" w:rsidR="00514BE8" w:rsidRPr="0073630C" w:rsidRDefault="00000000" w:rsidP="00514BE8">
      <w:pPr>
        <w:pStyle w:val="Heading2"/>
      </w:pPr>
      <w:r w:rsidRPr="0073630C">
        <w:lastRenderedPageBreak/>
        <w:t xml:space="preserve">Trees </w:t>
      </w:r>
      <w:r w:rsidR="005E41FF">
        <w:t>t</w:t>
      </w:r>
      <w:r w:rsidRPr="0073630C">
        <w:t xml:space="preserve">o </w:t>
      </w:r>
      <w:r w:rsidR="005E41FF">
        <w:t>b</w:t>
      </w:r>
      <w:r w:rsidRPr="0073630C">
        <w:t xml:space="preserve">e </w:t>
      </w:r>
      <w:r w:rsidR="005E41FF">
        <w:t>r</w:t>
      </w:r>
      <w:r w:rsidRPr="0073630C">
        <w:t>etained</w:t>
      </w:r>
    </w:p>
    <w:p w14:paraId="70BB242A" w14:textId="77777777" w:rsidR="00514BE8" w:rsidRPr="00121DED" w:rsidRDefault="00000000" w:rsidP="00514BE8">
      <w:r w:rsidRPr="00121DED">
        <w:t>Retain selected trees shown on the drawings or as directed.</w:t>
      </w:r>
    </w:p>
    <w:p w14:paraId="56675F29" w14:textId="77777777" w:rsidR="00514BE8" w:rsidRPr="00121DED" w:rsidRDefault="00000000" w:rsidP="006F3388">
      <w:pPr>
        <w:pStyle w:val="GuideNotes"/>
      </w:pPr>
      <w:proofErr w:type="gramStart"/>
      <w:r w:rsidRPr="00121DED">
        <w:t>[ Nominate</w:t>
      </w:r>
      <w:proofErr w:type="gramEnd"/>
      <w:r w:rsidRPr="00121DED">
        <w:t xml:space="preserve"> tree locations by chainage and offset and mark individual trees with paint or a stake</w:t>
      </w:r>
      <w:proofErr w:type="gramStart"/>
      <w:r>
        <w:t xml:space="preserve">. </w:t>
      </w:r>
      <w:r w:rsidRPr="00121DED">
        <w:t>]</w:t>
      </w:r>
      <w:proofErr w:type="gramEnd"/>
    </w:p>
    <w:p w14:paraId="56BA8421" w14:textId="77777777" w:rsidR="00514BE8" w:rsidRPr="00121DED" w:rsidRDefault="00000000" w:rsidP="00514BE8">
      <w:r w:rsidRPr="00121DED">
        <w:t>PROTECTION; Protect from damage trees which are required to be retained</w:t>
      </w:r>
      <w:r>
        <w:t xml:space="preserve">. </w:t>
      </w:r>
      <w:r w:rsidRPr="00121DED">
        <w:t>Do not remove topsoil from the areas within the dripline of the trees and keep the area free of construction equipment and materials.</w:t>
      </w:r>
    </w:p>
    <w:p w14:paraId="4C6BD6D4" w14:textId="77777777" w:rsidR="00514BE8" w:rsidRPr="00121DED" w:rsidRDefault="00000000" w:rsidP="00514BE8">
      <w:r w:rsidRPr="00121DED">
        <w:t>DAMAGE; If a tree, which is marked to be retained, is damaged and repair work is considered impractical, or is attempted and fails, remove the tree and the root system, if so directed</w:t>
      </w:r>
      <w:r>
        <w:t xml:space="preserve">. </w:t>
      </w:r>
      <w:r w:rsidRPr="00121DED">
        <w:t>Replace the tree with a tree of the same species and similar condition and size or pay compensation.</w:t>
      </w:r>
    </w:p>
    <w:p w14:paraId="601D71FC" w14:textId="77777777" w:rsidR="00514BE8" w:rsidRPr="00121DED" w:rsidRDefault="00000000" w:rsidP="00514BE8">
      <w:r w:rsidRPr="00121DED">
        <w:t>Compensation for damage to existing vegetation shall be borne by the Contractor as a negative variation to the Contract and determined as follows:</w:t>
      </w:r>
    </w:p>
    <w:p w14:paraId="64AAAAC2" w14:textId="77777777" w:rsidR="00514BE8" w:rsidRPr="00121DED" w:rsidRDefault="00000000">
      <w:pPr>
        <w:pStyle w:val="ListParagraph"/>
        <w:numPr>
          <w:ilvl w:val="0"/>
          <w:numId w:val="60"/>
        </w:numPr>
      </w:pPr>
      <w:r w:rsidRPr="00121DED">
        <w:t>Tree valuation rate: $10 per cm</w:t>
      </w:r>
      <w:r>
        <w:t xml:space="preserve">. </w:t>
      </w:r>
      <w:r w:rsidRPr="00121DED">
        <w:t>of t</w:t>
      </w:r>
      <w:r>
        <w:t>ree circumference at a height 1 </w:t>
      </w:r>
      <w:r w:rsidRPr="00121DED">
        <w:t>m above the ground.</w:t>
      </w:r>
    </w:p>
    <w:p w14:paraId="0265C8FE" w14:textId="77777777" w:rsidR="00514BE8" w:rsidRPr="00121DED" w:rsidRDefault="00000000">
      <w:pPr>
        <w:pStyle w:val="ListParagraph"/>
        <w:numPr>
          <w:ilvl w:val="0"/>
          <w:numId w:val="60"/>
        </w:numPr>
      </w:pPr>
      <w:r w:rsidRPr="00121DED">
        <w:t>Maximum valuation: $2500 per tree</w:t>
      </w:r>
    </w:p>
    <w:p w14:paraId="15DC7D0F" w14:textId="77777777" w:rsidR="00514BE8" w:rsidRPr="00121DED" w:rsidRDefault="00000000">
      <w:pPr>
        <w:pStyle w:val="ListParagraph"/>
        <w:numPr>
          <w:ilvl w:val="0"/>
          <w:numId w:val="60"/>
        </w:numPr>
      </w:pPr>
      <w:r w:rsidRPr="00121DED">
        <w:t>Minimum valuation: $250 per tree</w:t>
      </w:r>
    </w:p>
    <w:p w14:paraId="46B6788D" w14:textId="77777777" w:rsidR="00514BE8" w:rsidRPr="0073630C" w:rsidRDefault="00000000" w:rsidP="00514BE8">
      <w:pPr>
        <w:pStyle w:val="Heading2"/>
      </w:pPr>
      <w:r w:rsidRPr="0073630C">
        <w:t>Mulching</w:t>
      </w:r>
    </w:p>
    <w:p w14:paraId="613B8A5E" w14:textId="77777777" w:rsidR="00514BE8" w:rsidRPr="00121DED" w:rsidRDefault="00000000" w:rsidP="00514BE8">
      <w:r w:rsidRPr="00121DED">
        <w:t>GENERAL; Mulch all cleared vegetative matter in mechanical brush chippers to a maximum size of 100</w:t>
      </w:r>
      <w:r>
        <w:t> </w:t>
      </w:r>
      <w:r w:rsidRPr="00121DED">
        <w:t>mm as the clearing work proceeds</w:t>
      </w:r>
      <w:r>
        <w:t xml:space="preserve">. </w:t>
      </w:r>
      <w:r w:rsidRPr="00121DED">
        <w:t>Do not stockpile cleared material for later mulching.</w:t>
      </w:r>
    </w:p>
    <w:p w14:paraId="44382D7C" w14:textId="77777777" w:rsidR="00514BE8" w:rsidRPr="00121DED" w:rsidRDefault="00000000" w:rsidP="00514BE8">
      <w:r w:rsidRPr="00121DED">
        <w:t>STUMPS; Stumps and other material unsuitable for mulching may be buried in disused gravel pits during rehabilitation of the pits.</w:t>
      </w:r>
    </w:p>
    <w:p w14:paraId="3A35D91F" w14:textId="77777777" w:rsidR="00514BE8" w:rsidRPr="00121DED" w:rsidRDefault="00000000" w:rsidP="00514BE8">
      <w:r w:rsidRPr="00121DED">
        <w:t>GRASSES; Do not mulch grass clods, roots or other components containing viable propagules</w:t>
      </w:r>
      <w:r>
        <w:t xml:space="preserve">. </w:t>
      </w:r>
      <w:r w:rsidRPr="00121DED">
        <w:t>This material may be buried in disused gravel pits.</w:t>
      </w:r>
    </w:p>
    <w:p w14:paraId="3ED74364" w14:textId="77777777" w:rsidR="00514BE8" w:rsidRPr="00121DED" w:rsidRDefault="00000000" w:rsidP="00514BE8">
      <w:r w:rsidRPr="00121DED">
        <w:t>STOCKPILES; Stockpile mulched material on the site at a maximum height of 2</w:t>
      </w:r>
      <w:r>
        <w:t> </w:t>
      </w:r>
      <w:r w:rsidRPr="00121DED">
        <w:t>m for use during reinstatement work.</w:t>
      </w:r>
    </w:p>
    <w:p w14:paraId="634137F4" w14:textId="77777777" w:rsidR="00514BE8" w:rsidRPr="00121DED" w:rsidRDefault="00000000" w:rsidP="00514BE8">
      <w:r w:rsidRPr="00121DED">
        <w:t>URBAN AREAS; Stockpile mulch on the site for reuse and deliver surplus mulch as directed by t</w:t>
      </w:r>
      <w:r>
        <w:t>he Superintendent (within 10 km</w:t>
      </w:r>
      <w:r w:rsidRPr="00121DED">
        <w:t xml:space="preserve"> of the site) for use in local landscaping projects.</w:t>
      </w:r>
    </w:p>
    <w:p w14:paraId="580C89AB" w14:textId="77777777" w:rsidR="00514BE8" w:rsidRPr="00121DED" w:rsidRDefault="00000000" w:rsidP="00514BE8">
      <w:r w:rsidRPr="00121DED">
        <w:t>RURAL AREAS; Stockpile mulch on the site for reuse and power blow surplus mulch into the adjacent natural vegetated areas adjacent to the works.</w:t>
      </w:r>
    </w:p>
    <w:p w14:paraId="740A52E3" w14:textId="77777777" w:rsidR="00514BE8" w:rsidRPr="00121DED" w:rsidRDefault="00000000" w:rsidP="006F3388">
      <w:pPr>
        <w:pStyle w:val="GuideNotes"/>
      </w:pPr>
      <w:proofErr w:type="gramStart"/>
      <w:r w:rsidRPr="00121DED">
        <w:t>[ Edit</w:t>
      </w:r>
      <w:proofErr w:type="gramEnd"/>
      <w:r w:rsidRPr="00121DED">
        <w:t xml:space="preserve"> the text to suit the </w:t>
      </w:r>
      <w:proofErr w:type="gramStart"/>
      <w:r w:rsidRPr="00121DED">
        <w:t>particular project</w:t>
      </w:r>
      <w:proofErr w:type="gramEnd"/>
      <w:r w:rsidRPr="00121DED">
        <w:t>]</w:t>
      </w:r>
    </w:p>
    <w:p w14:paraId="4B1AD2A3" w14:textId="77777777" w:rsidR="00514BE8" w:rsidRPr="0073630C" w:rsidRDefault="00000000" w:rsidP="00514BE8">
      <w:pPr>
        <w:pStyle w:val="Heading2"/>
      </w:pPr>
      <w:r w:rsidRPr="0073630C">
        <w:t xml:space="preserve">Stripping </w:t>
      </w:r>
      <w:r w:rsidR="006F3388">
        <w:t>o</w:t>
      </w:r>
      <w:r w:rsidRPr="0073630C">
        <w:t>f Top Layer</w:t>
      </w:r>
    </w:p>
    <w:p w14:paraId="5F0FA0F0" w14:textId="77777777" w:rsidR="00514BE8" w:rsidRPr="00121DED" w:rsidRDefault="00000000" w:rsidP="00514BE8">
      <w:r w:rsidRPr="00121DED">
        <w:t>EXTENT; Strip the top layer of natural material to a depth of 100 mm, for the full formation width.</w:t>
      </w:r>
    </w:p>
    <w:p w14:paraId="759DFC56" w14:textId="77777777" w:rsidR="00514BE8" w:rsidRPr="00121DED" w:rsidRDefault="00000000" w:rsidP="00514BE8">
      <w:r w:rsidRPr="00121DED">
        <w:t>Stockpile stripped material at sites within 1 km of the point of ori</w:t>
      </w:r>
      <w:r>
        <w:t xml:space="preserve">gin. </w:t>
      </w:r>
      <w:r w:rsidRPr="00121DED">
        <w:t>Stockpile heights not to exceed 2.0 m.</w:t>
      </w:r>
    </w:p>
    <w:p w14:paraId="48E677B0" w14:textId="77777777" w:rsidR="00514BE8" w:rsidRPr="00121DED" w:rsidRDefault="00000000" w:rsidP="00514BE8">
      <w:r w:rsidRPr="00121DED">
        <w:t>Spread stripped material on areas to be landscaped and/or on road batters</w:t>
      </w:r>
      <w:r>
        <w:t xml:space="preserve"> and/or on other disturbed areas</w:t>
      </w:r>
      <w:r w:rsidRPr="00121DED">
        <w:t>, following completion of earthworks.</w:t>
      </w:r>
    </w:p>
    <w:p w14:paraId="4C8A6BEF" w14:textId="77777777" w:rsidR="00514BE8" w:rsidRPr="0073630C" w:rsidRDefault="00000000" w:rsidP="00514BE8">
      <w:pPr>
        <w:pStyle w:val="Heading2"/>
      </w:pPr>
      <w:r w:rsidRPr="0073630C">
        <w:t xml:space="preserve">Treatment </w:t>
      </w:r>
      <w:r w:rsidR="006F3388">
        <w:t>o</w:t>
      </w:r>
      <w:r w:rsidRPr="0073630C">
        <w:t>f Existing Sealed Surface</w:t>
      </w:r>
    </w:p>
    <w:p w14:paraId="755B9739" w14:textId="77777777" w:rsidR="00514BE8" w:rsidRPr="00121DED" w:rsidRDefault="00000000" w:rsidP="00514BE8">
      <w:r w:rsidRPr="00121DED">
        <w:t>Rip the existing sealed surface.</w:t>
      </w:r>
    </w:p>
    <w:p w14:paraId="55C55905" w14:textId="77777777" w:rsidR="00514BE8" w:rsidRPr="00121DED" w:rsidRDefault="00000000" w:rsidP="00514BE8">
      <w:r w:rsidRPr="00121DED">
        <w:t>Conform to the following:</w:t>
      </w:r>
    </w:p>
    <w:tbl>
      <w:tblPr>
        <w:tblW w:w="5000" w:type="pct"/>
        <w:tblBorders>
          <w:top w:val="single" w:sz="6" w:space="0" w:color="auto"/>
          <w:left w:val="single" w:sz="6" w:space="0" w:color="auto"/>
          <w:bottom w:val="single" w:sz="6" w:space="0" w:color="auto"/>
          <w:right w:val="single" w:sz="6" w:space="0" w:color="auto"/>
          <w:insideH w:val="single" w:sz="6" w:space="0" w:color="auto"/>
          <w:insideV w:val="single" w:sz="6" w:space="0" w:color="auto"/>
        </w:tblBorders>
        <w:tblCellMar>
          <w:left w:w="107" w:type="dxa"/>
          <w:right w:w="107" w:type="dxa"/>
        </w:tblCellMar>
        <w:tblLook w:val="0000" w:firstRow="0" w:lastRow="0" w:firstColumn="0" w:lastColumn="0" w:noHBand="0" w:noVBand="0"/>
      </w:tblPr>
      <w:tblGrid>
        <w:gridCol w:w="4702"/>
        <w:gridCol w:w="5600"/>
      </w:tblGrid>
      <w:tr w:rsidR="009838DF" w14:paraId="6899507D" w14:textId="77777777" w:rsidTr="00792FD3">
        <w:trPr>
          <w:cantSplit/>
        </w:trPr>
        <w:tc>
          <w:tcPr>
            <w:tcW w:w="5000" w:type="pct"/>
            <w:gridSpan w:val="2"/>
          </w:tcPr>
          <w:p w14:paraId="0EF503A3" w14:textId="77777777" w:rsidR="00514BE8" w:rsidRPr="00077577" w:rsidRDefault="00000000" w:rsidP="00792FD3">
            <w:pPr>
              <w:spacing w:before="40" w:after="40"/>
              <w:rPr>
                <w:b/>
              </w:rPr>
            </w:pPr>
            <w:r w:rsidRPr="00077577">
              <w:rPr>
                <w:b/>
              </w:rPr>
              <w:t>Table - Treatment of existing sealed surfaces</w:t>
            </w:r>
          </w:p>
        </w:tc>
      </w:tr>
      <w:tr w:rsidR="009838DF" w14:paraId="0B3C4D2D" w14:textId="77777777" w:rsidTr="00792FD3">
        <w:trPr>
          <w:cantSplit/>
        </w:trPr>
        <w:tc>
          <w:tcPr>
            <w:tcW w:w="2282" w:type="pct"/>
          </w:tcPr>
          <w:p w14:paraId="5CB1C82A" w14:textId="77777777" w:rsidR="00514BE8" w:rsidRPr="00077577" w:rsidRDefault="00000000" w:rsidP="00792FD3">
            <w:pPr>
              <w:spacing w:before="40" w:after="40"/>
              <w:rPr>
                <w:b/>
              </w:rPr>
            </w:pPr>
            <w:r w:rsidRPr="00077577">
              <w:rPr>
                <w:b/>
              </w:rPr>
              <w:t>Specified cover over existing seal</w:t>
            </w:r>
          </w:p>
        </w:tc>
        <w:tc>
          <w:tcPr>
            <w:tcW w:w="2718" w:type="pct"/>
          </w:tcPr>
          <w:p w14:paraId="2B58DDA8" w14:textId="77777777" w:rsidR="00514BE8" w:rsidRPr="00077577" w:rsidRDefault="00000000" w:rsidP="00792FD3">
            <w:pPr>
              <w:spacing w:before="40" w:after="40"/>
              <w:rPr>
                <w:b/>
              </w:rPr>
            </w:pPr>
            <w:r w:rsidRPr="00077577">
              <w:rPr>
                <w:b/>
              </w:rPr>
              <w:t>Maximum seal fragment size</w:t>
            </w:r>
          </w:p>
        </w:tc>
      </w:tr>
      <w:tr w:rsidR="009838DF" w14:paraId="7ED2BBA7" w14:textId="77777777" w:rsidTr="00792FD3">
        <w:trPr>
          <w:cantSplit/>
        </w:trPr>
        <w:tc>
          <w:tcPr>
            <w:tcW w:w="2282" w:type="pct"/>
          </w:tcPr>
          <w:p w14:paraId="23697457" w14:textId="77777777" w:rsidR="00514BE8" w:rsidRPr="00121DED" w:rsidRDefault="00000000" w:rsidP="00792FD3">
            <w:pPr>
              <w:spacing w:before="40" w:after="40"/>
            </w:pPr>
            <w:r w:rsidRPr="00121DED">
              <w:t>Fill depth 500 mm or greater</w:t>
            </w:r>
          </w:p>
        </w:tc>
        <w:tc>
          <w:tcPr>
            <w:tcW w:w="2718" w:type="pct"/>
          </w:tcPr>
          <w:p w14:paraId="1FA101E7" w14:textId="77777777" w:rsidR="00514BE8" w:rsidRPr="00121DED" w:rsidRDefault="00000000" w:rsidP="00792FD3">
            <w:pPr>
              <w:spacing w:before="40" w:after="40"/>
            </w:pPr>
            <w:r w:rsidRPr="00121DED">
              <w:t>1 m</w:t>
            </w:r>
            <w:r w:rsidRPr="002C382E">
              <w:rPr>
                <w:vertAlign w:val="superscript"/>
              </w:rPr>
              <w:t>2</w:t>
            </w:r>
            <w:r w:rsidRPr="00121DED">
              <w:t>.</w:t>
            </w:r>
          </w:p>
        </w:tc>
      </w:tr>
      <w:tr w:rsidR="009838DF" w14:paraId="298EDF69" w14:textId="77777777" w:rsidTr="00792FD3">
        <w:trPr>
          <w:cantSplit/>
        </w:trPr>
        <w:tc>
          <w:tcPr>
            <w:tcW w:w="2282" w:type="pct"/>
          </w:tcPr>
          <w:p w14:paraId="7575F378" w14:textId="77777777" w:rsidR="00514BE8" w:rsidRPr="00121DED" w:rsidRDefault="00000000" w:rsidP="00792FD3">
            <w:pPr>
              <w:spacing w:before="40" w:after="40"/>
            </w:pPr>
            <w:r w:rsidRPr="00121DED">
              <w:t>Fill depth less than 500 mm</w:t>
            </w:r>
          </w:p>
        </w:tc>
        <w:tc>
          <w:tcPr>
            <w:tcW w:w="2718" w:type="pct"/>
          </w:tcPr>
          <w:p w14:paraId="490A41E6" w14:textId="77777777" w:rsidR="00514BE8" w:rsidRPr="00121DED" w:rsidRDefault="00000000" w:rsidP="00792FD3">
            <w:pPr>
              <w:spacing w:before="40" w:after="40"/>
            </w:pPr>
            <w:r w:rsidRPr="00121DED">
              <w:t>Remove seal from site.</w:t>
            </w:r>
          </w:p>
        </w:tc>
      </w:tr>
      <w:tr w:rsidR="009838DF" w14:paraId="75D72304" w14:textId="77777777" w:rsidTr="00792FD3">
        <w:trPr>
          <w:cantSplit/>
        </w:trPr>
        <w:tc>
          <w:tcPr>
            <w:tcW w:w="2282" w:type="pct"/>
            <w:vAlign w:val="center"/>
          </w:tcPr>
          <w:p w14:paraId="691D843A" w14:textId="77777777" w:rsidR="00514BE8" w:rsidRPr="00121DED" w:rsidRDefault="00000000" w:rsidP="00792FD3">
            <w:pPr>
              <w:spacing w:before="40" w:after="40"/>
            </w:pPr>
            <w:r w:rsidRPr="00121DED">
              <w:lastRenderedPageBreak/>
              <w:t>Pavement re</w:t>
            </w:r>
            <w:r>
              <w:t>-</w:t>
            </w:r>
            <w:r w:rsidRPr="00121DED">
              <w:t>sheeting only</w:t>
            </w:r>
          </w:p>
        </w:tc>
        <w:tc>
          <w:tcPr>
            <w:tcW w:w="2718" w:type="pct"/>
          </w:tcPr>
          <w:p w14:paraId="2C66910B" w14:textId="77777777" w:rsidR="00514BE8" w:rsidRPr="00121DED" w:rsidRDefault="00000000" w:rsidP="00792FD3">
            <w:pPr>
              <w:spacing w:before="40" w:after="40"/>
            </w:pPr>
            <w:r w:rsidRPr="00121DED">
              <w:t>Remove seal from site and replace with similar volume of pavement.</w:t>
            </w:r>
          </w:p>
        </w:tc>
      </w:tr>
    </w:tbl>
    <w:p w14:paraId="5967505B" w14:textId="77777777" w:rsidR="00514BE8" w:rsidRPr="0073630C" w:rsidRDefault="00000000" w:rsidP="00514BE8">
      <w:pPr>
        <w:pStyle w:val="Heading2"/>
      </w:pPr>
      <w:r w:rsidRPr="0073630C">
        <w:t xml:space="preserve">Scarifying </w:t>
      </w:r>
      <w:r w:rsidR="006F3388">
        <w:t>o</w:t>
      </w:r>
      <w:r w:rsidRPr="0073630C">
        <w:t>f Existing Roads</w:t>
      </w:r>
    </w:p>
    <w:p w14:paraId="6B828F4B" w14:textId="77777777" w:rsidR="00514BE8" w:rsidRPr="00121DED" w:rsidRDefault="00000000" w:rsidP="00514BE8">
      <w:pPr>
        <w:spacing w:after="40"/>
      </w:pPr>
      <w:r w:rsidRPr="00121DED">
        <w:t>Scarify, both longitudinally and laterally, for the full width of the formation by ripping to a depth of 250 mm resulting in a maximum size of demolished seal of 100mm.</w:t>
      </w:r>
    </w:p>
    <w:p w14:paraId="0AC02117" w14:textId="77777777" w:rsidR="00514BE8" w:rsidRDefault="00000000" w:rsidP="00514BE8">
      <w:pPr>
        <w:spacing w:after="40"/>
      </w:pPr>
      <w:r w:rsidRPr="00121DED">
        <w:t>Tyne spacing to be 500 mm maximum.</w:t>
      </w:r>
    </w:p>
    <w:p w14:paraId="07C2381D" w14:textId="77777777" w:rsidR="00514BE8" w:rsidRDefault="00000000" w:rsidP="00514BE8">
      <w:pPr>
        <w:spacing w:after="40"/>
      </w:pPr>
      <w:r>
        <w:t>D</w:t>
      </w:r>
      <w:r w:rsidRPr="00121DED">
        <w:t>emolished seal ma</w:t>
      </w:r>
      <w:r>
        <w:t>y be buried in table drains if approved by the Superintendent.</w:t>
      </w:r>
      <w:r w:rsidRPr="00121DED">
        <w:t xml:space="preserve"> Provide 200</w:t>
      </w:r>
      <w:r>
        <w:t> </w:t>
      </w:r>
      <w:r w:rsidRPr="00121DED">
        <w:t>mm cover to buried material.</w:t>
      </w:r>
    </w:p>
    <w:p w14:paraId="40EF7253" w14:textId="77777777" w:rsidR="00514BE8" w:rsidRDefault="00000000" w:rsidP="00514BE8">
      <w:pPr>
        <w:spacing w:after="40"/>
      </w:pPr>
      <w:r>
        <w:t>If the material cannot be buried in table drains, rip and process the seal to 20mm to 30mm pieces then reuse the material.</w:t>
      </w:r>
    </w:p>
    <w:p w14:paraId="3D01A010" w14:textId="77777777" w:rsidR="00514BE8" w:rsidRPr="00121DED" w:rsidRDefault="00000000" w:rsidP="00514BE8">
      <w:pPr>
        <w:spacing w:after="40"/>
      </w:pPr>
      <w:r>
        <w:t>Alternatively, legally dispose of demolished seal off site.</w:t>
      </w:r>
    </w:p>
    <w:p w14:paraId="02664B5A" w14:textId="77777777" w:rsidR="00514BE8" w:rsidRPr="00121DED" w:rsidRDefault="00514BE8" w:rsidP="00514BE8"/>
    <w:p w14:paraId="29655E64" w14:textId="77777777" w:rsidR="00514BE8" w:rsidRPr="00121DED" w:rsidRDefault="00000000" w:rsidP="006F3388">
      <w:pPr>
        <w:pStyle w:val="GuideNotes"/>
      </w:pPr>
      <w:proofErr w:type="gramStart"/>
      <w:r w:rsidRPr="00121DED">
        <w:t>[ Delete</w:t>
      </w:r>
      <w:proofErr w:type="gramEnd"/>
      <w:r w:rsidRPr="00121DED">
        <w:t xml:space="preserve"> these clauses if not relevant to this </w:t>
      </w:r>
      <w:proofErr w:type="gramStart"/>
      <w:r w:rsidRPr="00121DED">
        <w:t>project ]</w:t>
      </w:r>
      <w:proofErr w:type="gramEnd"/>
    </w:p>
    <w:p w14:paraId="30E2D9A1" w14:textId="77777777" w:rsidR="00514BE8" w:rsidRPr="0073630C" w:rsidRDefault="00000000" w:rsidP="00514BE8">
      <w:pPr>
        <w:pStyle w:val="Heading2"/>
      </w:pPr>
      <w:r w:rsidRPr="0073630C">
        <w:t>Grubbing</w:t>
      </w:r>
    </w:p>
    <w:p w14:paraId="09C3C1EB" w14:textId="77777777" w:rsidR="00514BE8" w:rsidRPr="00121DED" w:rsidRDefault="00000000" w:rsidP="00514BE8">
      <w:r w:rsidRPr="00121DED">
        <w:t>Grub out and remove from the site all vegetation to a depth of 200</w:t>
      </w:r>
      <w:r>
        <w:t> </w:t>
      </w:r>
      <w:r w:rsidRPr="00121DED">
        <w:t>mm below subgrade surface in cut and 200</w:t>
      </w:r>
      <w:r>
        <w:t> </w:t>
      </w:r>
      <w:r w:rsidRPr="00121DED">
        <w:t>mm below natural surface under fills.</w:t>
      </w:r>
    </w:p>
    <w:p w14:paraId="35F31256" w14:textId="77777777" w:rsidR="00514BE8" w:rsidRPr="00121DED" w:rsidRDefault="00000000" w:rsidP="00514BE8">
      <w:r w:rsidRPr="00121DED">
        <w:t>Fill grub holes and other excavations as required with standard fill material compacted to the density of the surrounding soil.</w:t>
      </w:r>
    </w:p>
    <w:p w14:paraId="49134F66" w14:textId="77777777" w:rsidR="00514BE8" w:rsidRPr="0073630C" w:rsidRDefault="00000000" w:rsidP="00514BE8">
      <w:pPr>
        <w:pStyle w:val="Heading2"/>
      </w:pPr>
      <w:r w:rsidRPr="0073630C">
        <w:t>Reinstatement</w:t>
      </w:r>
    </w:p>
    <w:p w14:paraId="04D9D3F3" w14:textId="77777777" w:rsidR="00514BE8" w:rsidRPr="00121DED" w:rsidRDefault="00000000" w:rsidP="00514BE8">
      <w:r w:rsidRPr="00121DED">
        <w:t>Reinstate any clearing undertaken during the contract to rehabilitate the area back consistent</w:t>
      </w:r>
      <w:r>
        <w:t xml:space="preserve"> with its untouched surrounds. </w:t>
      </w:r>
      <w:r w:rsidRPr="00121DED">
        <w:t>This include</w:t>
      </w:r>
      <w:r>
        <w:t>s seeding, planting, watering and</w:t>
      </w:r>
      <w:r w:rsidRPr="00121DED">
        <w:t xml:space="preserve"> other measures necessary to rehabilitate the area.</w:t>
      </w:r>
    </w:p>
    <w:p w14:paraId="33A4C73A" w14:textId="77777777" w:rsidR="00514BE8" w:rsidRPr="00121DED" w:rsidRDefault="00000000" w:rsidP="00514BE8">
      <w:r w:rsidRPr="00121DED">
        <w:t>MULCH; Spread mulched material over the rehabilitated area, including batters and verges, to a uniform cover of 50</w:t>
      </w:r>
      <w:r>
        <w:t> </w:t>
      </w:r>
      <w:r w:rsidRPr="00121DED">
        <w:t>mm thickness.</w:t>
      </w:r>
    </w:p>
    <w:p w14:paraId="537BCD84" w14:textId="77777777" w:rsidR="00514BE8" w:rsidRPr="00121DED" w:rsidRDefault="00000000" w:rsidP="00514BE8">
      <w:r w:rsidRPr="00121DED">
        <w:t>DETOURS; Where detours are specified in the PROVISION FOR TRAFFIC section or otherwise agreed to, rehabilitate the detour areas in accordance with the requirements of this section.</w:t>
      </w:r>
    </w:p>
    <w:p w14:paraId="4F882BCD" w14:textId="77777777" w:rsidR="00514BE8" w:rsidRPr="0073630C" w:rsidRDefault="00000000" w:rsidP="00514BE8">
      <w:pPr>
        <w:pStyle w:val="Heading2"/>
      </w:pPr>
      <w:r w:rsidRPr="0073630C">
        <w:t>Cleaning Up</w:t>
      </w:r>
    </w:p>
    <w:p w14:paraId="36053210" w14:textId="77777777" w:rsidR="00524FD3" w:rsidRDefault="00000000" w:rsidP="00514BE8">
      <w:r w:rsidRPr="00121DED">
        <w:t>Remove all excess fill, rubble and other debris from the site.</w:t>
      </w:r>
      <w:r>
        <w:t xml:space="preserve"> Dispose of the materials using a legal method.</w:t>
      </w:r>
    </w:p>
    <w:p w14:paraId="005E5A72" w14:textId="77777777" w:rsidR="00514BE8" w:rsidRPr="00020CCA" w:rsidRDefault="00514BE8" w:rsidP="00514BE8"/>
    <w:p w14:paraId="3EC07798" w14:textId="77777777" w:rsidR="000B5CA6" w:rsidRDefault="00000000" w:rsidP="000B5CA6">
      <w:pPr>
        <w:pStyle w:val="Heading1"/>
      </w:pPr>
      <w:bookmarkStart w:id="15" w:name="_Toc256000005"/>
      <w:bookmarkStart w:id="16" w:name="_Toc390823444"/>
      <w:bookmarkStart w:id="17" w:name="_Toc391429136"/>
      <w:bookmarkStart w:id="18" w:name="_Toc391438540"/>
      <w:bookmarkStart w:id="19" w:name="_Toc396034062"/>
      <w:bookmarkStart w:id="20" w:name="_Toc398800245"/>
      <w:bookmarkStart w:id="21" w:name="_Toc134020263"/>
      <w:r w:rsidRPr="00B16A8C">
        <w:t>E</w:t>
      </w:r>
      <w:r w:rsidR="00796CC4" w:rsidRPr="00B16A8C">
        <w:t>arthworks</w:t>
      </w:r>
      <w:bookmarkEnd w:id="15"/>
      <w:bookmarkEnd w:id="16"/>
      <w:bookmarkEnd w:id="17"/>
      <w:bookmarkEnd w:id="18"/>
      <w:bookmarkEnd w:id="19"/>
      <w:bookmarkEnd w:id="20"/>
      <w:bookmarkEnd w:id="21"/>
    </w:p>
    <w:p w14:paraId="78B8D430" w14:textId="77777777" w:rsidR="001842FE" w:rsidRPr="00EB2CFF" w:rsidRDefault="00000000" w:rsidP="001842FE">
      <w:r>
        <w:t>DIPL Roadworks Master – January 2024</w:t>
      </w:r>
    </w:p>
    <w:p w14:paraId="65B13916" w14:textId="77777777" w:rsidR="001842FE" w:rsidRDefault="00000000" w:rsidP="001842FE">
      <w:pPr>
        <w:pStyle w:val="Heading2"/>
        <w:rPr>
          <w:lang w:val="en-AU"/>
        </w:rPr>
      </w:pPr>
      <w:bookmarkStart w:id="22" w:name="_Toc390823445"/>
      <w:bookmarkStart w:id="23" w:name="_Toc391429137"/>
      <w:bookmarkStart w:id="24" w:name="_Toc396034063"/>
      <w:bookmarkStart w:id="25" w:name="_Toc398800246"/>
      <w:r>
        <w:rPr>
          <w:lang w:val="en-AU"/>
        </w:rPr>
        <w:t>General</w:t>
      </w:r>
    </w:p>
    <w:p w14:paraId="5AE7E060" w14:textId="77777777" w:rsidR="001842FE" w:rsidRPr="00503619" w:rsidRDefault="00000000" w:rsidP="001842FE">
      <w:r>
        <w:t xml:space="preserve">Gravel obtained from Pastoral Leasehold land is to be supplied at no cost to the </w:t>
      </w:r>
      <w:proofErr w:type="gramStart"/>
      <w:r>
        <w:t>Principal</w:t>
      </w:r>
      <w:proofErr w:type="gramEnd"/>
      <w:r>
        <w:t>.</w:t>
      </w:r>
    </w:p>
    <w:p w14:paraId="0C97A57C" w14:textId="77777777" w:rsidR="001842FE" w:rsidRPr="00BC1BEB" w:rsidRDefault="00000000" w:rsidP="001842FE">
      <w:pPr>
        <w:pStyle w:val="Heading2"/>
        <w:rPr>
          <w:lang w:val="en-AU"/>
        </w:rPr>
      </w:pPr>
      <w:r w:rsidRPr="00BC1BEB">
        <w:rPr>
          <w:lang w:val="en-AU"/>
        </w:rPr>
        <w:t>Standards</w:t>
      </w:r>
      <w:bookmarkEnd w:id="22"/>
      <w:bookmarkEnd w:id="23"/>
      <w:bookmarkEnd w:id="24"/>
      <w:bookmarkEnd w:id="25"/>
      <w:r>
        <w:t xml:space="preserve"> and Publications</w:t>
      </w:r>
    </w:p>
    <w:p w14:paraId="30B43B06" w14:textId="77777777" w:rsidR="001842FE" w:rsidRDefault="00000000" w:rsidP="001842FE">
      <w:r w:rsidRPr="00BC1BEB">
        <w:t>Conform to the following Standard and Publication unless specified otherwise:</w:t>
      </w:r>
    </w:p>
    <w:p w14:paraId="0D4918C5" w14:textId="77777777" w:rsidR="001842FE" w:rsidRDefault="00000000" w:rsidP="001842FE">
      <w:pPr>
        <w:spacing w:after="40"/>
      </w:pPr>
      <w:r w:rsidRPr="00B91363">
        <w:rPr>
          <w:rFonts w:eastAsia="Calibri"/>
        </w:rPr>
        <w:t>Use Standards, and their amendments, current as at the date for the close of tenders except where different editions and/or amendments are re</w:t>
      </w:r>
      <w:r>
        <w:rPr>
          <w:rFonts w:eastAsia="Calibri"/>
        </w:rPr>
        <w:t>quired by statutory authorities</w:t>
      </w:r>
      <w:r w:rsidRPr="00B019AC">
        <w:rPr>
          <w:rFonts w:eastAsia="Calibri" w:cs="Arial"/>
        </w:rPr>
        <w:t>, including, but not limited to, NATA and the National Construction Code including</w:t>
      </w:r>
      <w:r>
        <w:rPr>
          <w:rFonts w:eastAsia="Calibri" w:cs="Arial"/>
        </w:rPr>
        <w:t xml:space="preserve"> the Building Code of Australia</w:t>
      </w:r>
      <w:r>
        <w:rPr>
          <w:rFonts w:eastAsia="Calibri"/>
        </w:rPr>
        <w:t>.</w:t>
      </w:r>
    </w:p>
    <w:p w14:paraId="4847EAE6" w14:textId="77777777" w:rsidR="001842FE" w:rsidRPr="00BC1BEB" w:rsidRDefault="001842FE" w:rsidP="001842FE">
      <w:pPr>
        <w:spacing w:after="40"/>
      </w:pPr>
    </w:p>
    <w:p w14:paraId="0A0B4F47" w14:textId="77777777" w:rsidR="001842FE" w:rsidRPr="00BC1BEB" w:rsidRDefault="00000000" w:rsidP="001842FE">
      <w:r w:rsidRPr="00BC1BEB">
        <w:t>AS 1289</w:t>
      </w:r>
      <w:r>
        <w:t xml:space="preserve"> (series)</w:t>
      </w:r>
      <w:r w:rsidRPr="00BC1BEB">
        <w:tab/>
        <w:t>Methods of</w:t>
      </w:r>
      <w:r>
        <w:t xml:space="preserve"> testing soils for engineering p</w:t>
      </w:r>
      <w:r w:rsidRPr="00BC1BEB">
        <w:t>urposes.</w:t>
      </w:r>
      <w:r>
        <w:t xml:space="preserve"> Use Wet Preparation Method where this is an option in an applicable test method.</w:t>
      </w:r>
    </w:p>
    <w:p w14:paraId="6EED0279" w14:textId="77777777" w:rsidR="001842FE" w:rsidRDefault="00000000" w:rsidP="001842FE">
      <w:r w:rsidRPr="00BC1BEB">
        <w:t>NT</w:t>
      </w:r>
      <w:r>
        <w:t>M</w:t>
      </w:r>
      <w:r w:rsidRPr="00BC1BEB">
        <w:t>TM</w:t>
      </w:r>
      <w:r w:rsidRPr="00BC1BEB">
        <w:tab/>
      </w:r>
      <w:r>
        <w:t xml:space="preserve">NT </w:t>
      </w:r>
      <w:r w:rsidRPr="00BC1BEB">
        <w:t>Materials Testing Manual</w:t>
      </w:r>
      <w:r>
        <w:t xml:space="preserve"> accessible via </w:t>
      </w:r>
      <w:hyperlink r:id="rId64" w:history="1">
        <w:r w:rsidR="001842FE" w:rsidRPr="00BC3E72">
          <w:rPr>
            <w:rStyle w:val="Hyperlink"/>
          </w:rPr>
          <w:t>https://dipl.nt.gov.au/industry/technical-standards-guidelines-and-specifications/materials-testing-manual</w:t>
        </w:r>
      </w:hyperlink>
      <w:r w:rsidRPr="00BC1BEB">
        <w:t>.</w:t>
      </w:r>
    </w:p>
    <w:p w14:paraId="1584D831" w14:textId="77777777" w:rsidR="001842FE" w:rsidRPr="00BC1BEB" w:rsidRDefault="00000000" w:rsidP="001842FE">
      <w:pPr>
        <w:ind w:left="1418" w:hanging="1418"/>
      </w:pPr>
      <w:r>
        <w:t>NTTM</w:t>
      </w:r>
      <w:r>
        <w:tab/>
        <w:t>NT Test Methods</w:t>
      </w:r>
    </w:p>
    <w:p w14:paraId="24668993" w14:textId="77777777" w:rsidR="001842FE" w:rsidRPr="00BC1BEB" w:rsidRDefault="00000000" w:rsidP="001842FE">
      <w:pPr>
        <w:pStyle w:val="Heading2"/>
        <w:rPr>
          <w:lang w:val="en-AU"/>
        </w:rPr>
      </w:pPr>
      <w:bookmarkStart w:id="26" w:name="_Toc390823446"/>
      <w:bookmarkStart w:id="27" w:name="_Toc391429138"/>
      <w:bookmarkStart w:id="28" w:name="_Toc396034064"/>
      <w:bookmarkStart w:id="29" w:name="_Toc398800247"/>
      <w:r w:rsidRPr="00BC1BEB">
        <w:rPr>
          <w:lang w:val="en-AU"/>
        </w:rPr>
        <w:t>Definitions</w:t>
      </w:r>
      <w:bookmarkEnd w:id="26"/>
      <w:bookmarkEnd w:id="27"/>
      <w:bookmarkEnd w:id="28"/>
      <w:bookmarkEnd w:id="29"/>
    </w:p>
    <w:tbl>
      <w:tblPr>
        <w:tblW w:w="5000" w:type="pct"/>
        <w:jc w:val="center"/>
        <w:tblLook w:val="04A0" w:firstRow="1" w:lastRow="0" w:firstColumn="1" w:lastColumn="0" w:noHBand="0" w:noVBand="1"/>
      </w:tblPr>
      <w:tblGrid>
        <w:gridCol w:w="2888"/>
        <w:gridCol w:w="7420"/>
      </w:tblGrid>
      <w:tr w:rsidR="009838DF" w14:paraId="1D50C970" w14:textId="77777777" w:rsidTr="00CB28DC">
        <w:trPr>
          <w:cantSplit/>
          <w:trHeight w:val="300"/>
          <w:tblHeader/>
          <w:jc w:val="center"/>
        </w:trPr>
        <w:tc>
          <w:tcPr>
            <w:tcW w:w="9641" w:type="dxa"/>
            <w:gridSpan w:val="2"/>
            <w:tcBorders>
              <w:top w:val="single" w:sz="4" w:space="0" w:color="auto"/>
              <w:left w:val="single" w:sz="4" w:space="0" w:color="auto"/>
              <w:bottom w:val="single" w:sz="4" w:space="0" w:color="auto"/>
              <w:right w:val="single" w:sz="4" w:space="0" w:color="auto"/>
            </w:tcBorders>
            <w:vAlign w:val="center"/>
            <w:hideMark/>
          </w:tcPr>
          <w:p w14:paraId="0CB8819B" w14:textId="77777777" w:rsidR="001842FE" w:rsidRPr="00C11497" w:rsidRDefault="00000000" w:rsidP="00792FD3">
            <w:pPr>
              <w:rPr>
                <w:rFonts w:cs="Arial"/>
                <w:b/>
                <w:bCs/>
                <w:color w:val="000000"/>
              </w:rPr>
            </w:pPr>
            <w:r w:rsidRPr="00C11497">
              <w:rPr>
                <w:rFonts w:cs="Arial"/>
                <w:b/>
                <w:bCs/>
                <w:color w:val="000000"/>
              </w:rPr>
              <w:t>Ta</w:t>
            </w:r>
            <w:r>
              <w:rPr>
                <w:rFonts w:cs="Arial"/>
                <w:b/>
                <w:bCs/>
                <w:color w:val="000000"/>
              </w:rPr>
              <w:t>ble - Definitions - Earthworks</w:t>
            </w:r>
          </w:p>
        </w:tc>
      </w:tr>
      <w:tr w:rsidR="009838DF" w14:paraId="5B7B95E0" w14:textId="77777777" w:rsidTr="00CB28DC">
        <w:trPr>
          <w:cantSplit/>
          <w:trHeight w:val="300"/>
          <w:tblHeader/>
          <w:jc w:val="center"/>
        </w:trPr>
        <w:tc>
          <w:tcPr>
            <w:tcW w:w="2701" w:type="dxa"/>
            <w:tcBorders>
              <w:top w:val="nil"/>
              <w:left w:val="single" w:sz="4" w:space="0" w:color="auto"/>
              <w:bottom w:val="single" w:sz="4" w:space="0" w:color="auto"/>
              <w:right w:val="single" w:sz="4" w:space="0" w:color="auto"/>
            </w:tcBorders>
            <w:vAlign w:val="center"/>
            <w:hideMark/>
          </w:tcPr>
          <w:p w14:paraId="3F4C9505" w14:textId="77777777" w:rsidR="001842FE" w:rsidRPr="00C11497" w:rsidRDefault="00000000" w:rsidP="00792FD3">
            <w:pPr>
              <w:rPr>
                <w:rFonts w:cs="Arial"/>
                <w:b/>
                <w:bCs/>
                <w:color w:val="000000"/>
              </w:rPr>
            </w:pPr>
            <w:r w:rsidRPr="00C11497">
              <w:rPr>
                <w:rFonts w:cs="Arial"/>
                <w:b/>
                <w:bCs/>
                <w:color w:val="000000"/>
              </w:rPr>
              <w:t>TERM</w:t>
            </w:r>
          </w:p>
        </w:tc>
        <w:tc>
          <w:tcPr>
            <w:tcW w:w="6940" w:type="dxa"/>
            <w:tcBorders>
              <w:top w:val="nil"/>
              <w:left w:val="nil"/>
              <w:bottom w:val="single" w:sz="4" w:space="0" w:color="auto"/>
              <w:right w:val="single" w:sz="4" w:space="0" w:color="auto"/>
            </w:tcBorders>
            <w:vAlign w:val="center"/>
            <w:hideMark/>
          </w:tcPr>
          <w:p w14:paraId="77FDB7A8" w14:textId="77777777" w:rsidR="001842FE" w:rsidRPr="00C11497" w:rsidRDefault="00000000" w:rsidP="00792FD3">
            <w:pPr>
              <w:rPr>
                <w:rFonts w:cs="Arial"/>
                <w:b/>
                <w:bCs/>
                <w:color w:val="000000"/>
              </w:rPr>
            </w:pPr>
            <w:r w:rsidRPr="00C11497">
              <w:rPr>
                <w:rFonts w:cs="Arial"/>
                <w:b/>
                <w:bCs/>
                <w:color w:val="000000"/>
              </w:rPr>
              <w:t>DEFINITION</w:t>
            </w:r>
          </w:p>
        </w:tc>
      </w:tr>
      <w:tr w:rsidR="009838DF" w14:paraId="68FE76E0" w14:textId="77777777" w:rsidTr="00CB28DC">
        <w:trPr>
          <w:cantSplit/>
          <w:trHeight w:val="570"/>
          <w:jc w:val="center"/>
        </w:trPr>
        <w:tc>
          <w:tcPr>
            <w:tcW w:w="2701" w:type="dxa"/>
            <w:tcBorders>
              <w:top w:val="nil"/>
              <w:left w:val="single" w:sz="4" w:space="0" w:color="auto"/>
              <w:bottom w:val="single" w:sz="4" w:space="0" w:color="auto"/>
              <w:right w:val="single" w:sz="4" w:space="0" w:color="auto"/>
            </w:tcBorders>
            <w:vAlign w:val="center"/>
            <w:hideMark/>
          </w:tcPr>
          <w:p w14:paraId="2F31974E" w14:textId="77777777" w:rsidR="001842FE" w:rsidRPr="00C11497" w:rsidRDefault="00000000" w:rsidP="00792FD3">
            <w:pPr>
              <w:rPr>
                <w:rFonts w:cs="Arial"/>
                <w:b/>
                <w:bCs/>
                <w:color w:val="000000"/>
              </w:rPr>
            </w:pPr>
            <w:r w:rsidRPr="00C11497">
              <w:rPr>
                <w:rFonts w:cs="Arial"/>
                <w:b/>
                <w:bCs/>
                <w:color w:val="000000"/>
              </w:rPr>
              <w:t>Carriageway</w:t>
            </w:r>
          </w:p>
        </w:tc>
        <w:tc>
          <w:tcPr>
            <w:tcW w:w="6940" w:type="dxa"/>
            <w:tcBorders>
              <w:top w:val="nil"/>
              <w:left w:val="nil"/>
              <w:bottom w:val="single" w:sz="4" w:space="0" w:color="auto"/>
              <w:right w:val="single" w:sz="4" w:space="0" w:color="auto"/>
            </w:tcBorders>
            <w:vAlign w:val="center"/>
            <w:hideMark/>
          </w:tcPr>
          <w:p w14:paraId="1C865884" w14:textId="77777777" w:rsidR="001842FE" w:rsidRPr="00C11497" w:rsidRDefault="00000000" w:rsidP="00792FD3">
            <w:pPr>
              <w:rPr>
                <w:rFonts w:cs="Arial"/>
                <w:color w:val="000000"/>
              </w:rPr>
            </w:pPr>
            <w:r w:rsidRPr="00C11497">
              <w:rPr>
                <w:rFonts w:cs="Arial"/>
                <w:color w:val="000000"/>
              </w:rPr>
              <w:t>That portion of a road for the use of vehicles including shoulders and auxiliary lanes.</w:t>
            </w:r>
          </w:p>
        </w:tc>
      </w:tr>
      <w:tr w:rsidR="009838DF" w14:paraId="10B3D614" w14:textId="77777777" w:rsidTr="00CB28DC">
        <w:trPr>
          <w:cantSplit/>
          <w:trHeight w:val="1425"/>
          <w:jc w:val="center"/>
        </w:trPr>
        <w:tc>
          <w:tcPr>
            <w:tcW w:w="2701" w:type="dxa"/>
            <w:tcBorders>
              <w:top w:val="nil"/>
              <w:left w:val="single" w:sz="4" w:space="0" w:color="auto"/>
              <w:bottom w:val="single" w:sz="4" w:space="0" w:color="auto"/>
              <w:right w:val="single" w:sz="4" w:space="0" w:color="auto"/>
            </w:tcBorders>
            <w:vAlign w:val="center"/>
            <w:hideMark/>
          </w:tcPr>
          <w:p w14:paraId="05234EB0" w14:textId="77777777" w:rsidR="001842FE" w:rsidRPr="00C11497" w:rsidRDefault="00000000" w:rsidP="00792FD3">
            <w:pPr>
              <w:rPr>
                <w:rFonts w:cs="Arial"/>
                <w:b/>
                <w:bCs/>
                <w:color w:val="000000"/>
              </w:rPr>
            </w:pPr>
            <w:r w:rsidRPr="00C11497">
              <w:rPr>
                <w:rFonts w:cs="Arial"/>
                <w:b/>
                <w:bCs/>
                <w:color w:val="000000"/>
              </w:rPr>
              <w:t>Formation</w:t>
            </w:r>
          </w:p>
        </w:tc>
        <w:tc>
          <w:tcPr>
            <w:tcW w:w="6940" w:type="dxa"/>
            <w:tcBorders>
              <w:top w:val="nil"/>
              <w:left w:val="nil"/>
              <w:bottom w:val="single" w:sz="4" w:space="0" w:color="auto"/>
              <w:right w:val="single" w:sz="4" w:space="0" w:color="auto"/>
            </w:tcBorders>
            <w:vAlign w:val="center"/>
            <w:hideMark/>
          </w:tcPr>
          <w:p w14:paraId="368E6B36" w14:textId="77777777" w:rsidR="001842FE" w:rsidRPr="00C11497" w:rsidRDefault="00000000" w:rsidP="00792FD3">
            <w:pPr>
              <w:rPr>
                <w:rFonts w:cs="Arial"/>
                <w:color w:val="000000"/>
              </w:rPr>
            </w:pPr>
            <w:r w:rsidRPr="00C11497">
              <w:rPr>
                <w:rFonts w:cs="Arial"/>
                <w:color w:val="000000"/>
              </w:rPr>
              <w:t>The surface of finished earthworks on which a road pavement is constructed.</w:t>
            </w:r>
            <w:r>
              <w:rPr>
                <w:rFonts w:cs="Arial"/>
                <w:color w:val="000000"/>
              </w:rPr>
              <w:t xml:space="preserve"> </w:t>
            </w:r>
            <w:r w:rsidRPr="00C11497">
              <w:rPr>
                <w:rFonts w:cs="Arial"/>
                <w:color w:val="000000"/>
              </w:rPr>
              <w:t>It includes the earthworks (cut and fill), subgrade and the general shaping of the drainage.</w:t>
            </w:r>
            <w:r>
              <w:rPr>
                <w:rFonts w:cs="Arial"/>
                <w:color w:val="000000"/>
              </w:rPr>
              <w:t xml:space="preserve"> </w:t>
            </w:r>
            <w:r w:rsidRPr="00C11497">
              <w:rPr>
                <w:rFonts w:cs="Arial"/>
                <w:color w:val="000000"/>
              </w:rPr>
              <w:t>The formation width is therefore the distance of cut or fill including table drain(s), out to the points of any batters.</w:t>
            </w:r>
          </w:p>
        </w:tc>
      </w:tr>
      <w:tr w:rsidR="009838DF" w14:paraId="68563517" w14:textId="77777777" w:rsidTr="00CB28DC">
        <w:trPr>
          <w:cantSplit/>
          <w:trHeight w:val="855"/>
          <w:jc w:val="center"/>
        </w:trPr>
        <w:tc>
          <w:tcPr>
            <w:tcW w:w="2701" w:type="dxa"/>
            <w:tcBorders>
              <w:top w:val="nil"/>
              <w:left w:val="single" w:sz="4" w:space="0" w:color="auto"/>
              <w:bottom w:val="single" w:sz="4" w:space="0" w:color="auto"/>
              <w:right w:val="single" w:sz="4" w:space="0" w:color="auto"/>
            </w:tcBorders>
            <w:vAlign w:val="center"/>
            <w:hideMark/>
          </w:tcPr>
          <w:p w14:paraId="5E28807A" w14:textId="77777777" w:rsidR="001842FE" w:rsidRPr="00C11497" w:rsidRDefault="00000000" w:rsidP="00792FD3">
            <w:pPr>
              <w:rPr>
                <w:rFonts w:cs="Arial"/>
                <w:b/>
                <w:bCs/>
                <w:color w:val="000000"/>
              </w:rPr>
            </w:pPr>
            <w:r w:rsidRPr="00C11497">
              <w:rPr>
                <w:rFonts w:cs="Arial"/>
                <w:b/>
                <w:bCs/>
                <w:color w:val="000000"/>
              </w:rPr>
              <w:t>Material Properties</w:t>
            </w:r>
          </w:p>
        </w:tc>
        <w:tc>
          <w:tcPr>
            <w:tcW w:w="6940" w:type="dxa"/>
            <w:tcBorders>
              <w:top w:val="nil"/>
              <w:left w:val="nil"/>
              <w:bottom w:val="single" w:sz="4" w:space="0" w:color="auto"/>
              <w:right w:val="single" w:sz="4" w:space="0" w:color="auto"/>
            </w:tcBorders>
            <w:vAlign w:val="center"/>
            <w:hideMark/>
          </w:tcPr>
          <w:p w14:paraId="52D59F89" w14:textId="77777777" w:rsidR="001842FE" w:rsidRPr="00C11497" w:rsidRDefault="00000000" w:rsidP="00792FD3">
            <w:pPr>
              <w:rPr>
                <w:rFonts w:cs="Arial"/>
                <w:color w:val="000000"/>
              </w:rPr>
            </w:pPr>
            <w:r w:rsidRPr="00C11497">
              <w:rPr>
                <w:rFonts w:cs="Arial"/>
                <w:color w:val="000000"/>
              </w:rPr>
              <w:t>Intrinsic properties of the sourced material. These may differ from the properties required when the material is incorporated into the works.</w:t>
            </w:r>
          </w:p>
        </w:tc>
      </w:tr>
      <w:tr w:rsidR="009838DF" w14:paraId="7E9EBF41" w14:textId="77777777" w:rsidTr="00CB28DC">
        <w:trPr>
          <w:cantSplit/>
          <w:trHeight w:val="1710"/>
          <w:jc w:val="center"/>
        </w:trPr>
        <w:tc>
          <w:tcPr>
            <w:tcW w:w="2701" w:type="dxa"/>
            <w:tcBorders>
              <w:top w:val="nil"/>
              <w:left w:val="single" w:sz="4" w:space="0" w:color="auto"/>
              <w:bottom w:val="single" w:sz="4" w:space="0" w:color="auto"/>
              <w:right w:val="single" w:sz="4" w:space="0" w:color="auto"/>
            </w:tcBorders>
            <w:vAlign w:val="center"/>
            <w:hideMark/>
          </w:tcPr>
          <w:p w14:paraId="4E3FA9E4" w14:textId="77777777" w:rsidR="001842FE" w:rsidRPr="00C11497" w:rsidRDefault="00000000" w:rsidP="00792FD3">
            <w:pPr>
              <w:rPr>
                <w:rFonts w:cs="Arial"/>
                <w:b/>
                <w:bCs/>
                <w:color w:val="000000"/>
              </w:rPr>
            </w:pPr>
            <w:proofErr w:type="spellStart"/>
            <w:r w:rsidRPr="00C11497">
              <w:rPr>
                <w:rFonts w:cs="Arial"/>
                <w:b/>
                <w:bCs/>
                <w:color w:val="000000"/>
              </w:rPr>
              <w:t>Offlet</w:t>
            </w:r>
            <w:proofErr w:type="spellEnd"/>
            <w:r w:rsidRPr="00C11497">
              <w:rPr>
                <w:rFonts w:cs="Arial"/>
                <w:b/>
                <w:bCs/>
                <w:color w:val="000000"/>
              </w:rPr>
              <w:t xml:space="preserve"> Drain</w:t>
            </w:r>
          </w:p>
        </w:tc>
        <w:tc>
          <w:tcPr>
            <w:tcW w:w="6940" w:type="dxa"/>
            <w:tcBorders>
              <w:top w:val="nil"/>
              <w:left w:val="nil"/>
              <w:bottom w:val="single" w:sz="4" w:space="0" w:color="auto"/>
              <w:right w:val="single" w:sz="4" w:space="0" w:color="auto"/>
            </w:tcBorders>
            <w:vAlign w:val="center"/>
            <w:hideMark/>
          </w:tcPr>
          <w:p w14:paraId="7B65774D" w14:textId="77777777" w:rsidR="001842FE" w:rsidRPr="00C11497" w:rsidRDefault="00000000" w:rsidP="00792FD3">
            <w:pPr>
              <w:rPr>
                <w:rFonts w:cs="Arial"/>
                <w:color w:val="000000"/>
              </w:rPr>
            </w:pPr>
            <w:r w:rsidRPr="00C11497">
              <w:rPr>
                <w:rFonts w:cs="Arial"/>
                <w:color w:val="000000"/>
              </w:rPr>
              <w:t xml:space="preserve">Also described as a Table Drain </w:t>
            </w:r>
            <w:proofErr w:type="spellStart"/>
            <w:r w:rsidRPr="00C11497">
              <w:rPr>
                <w:rFonts w:cs="Arial"/>
                <w:color w:val="000000"/>
              </w:rPr>
              <w:t>Offlet</w:t>
            </w:r>
            <w:proofErr w:type="spellEnd"/>
            <w:r w:rsidRPr="00C11497">
              <w:rPr>
                <w:rFonts w:cs="Arial"/>
                <w:color w:val="000000"/>
              </w:rPr>
              <w:t>. Provides relief at regular intervals of run off concentration in Table Drain. Drains water from Table Drain away from formation for dispersal into catchments. Also extends under footpaths, kerb and gutter, and surface structures.</w:t>
            </w:r>
            <w:r>
              <w:rPr>
                <w:rFonts w:cs="Arial"/>
                <w:color w:val="000000"/>
              </w:rPr>
              <w:t xml:space="preserve"> </w:t>
            </w:r>
            <w:r w:rsidRPr="00C11497">
              <w:rPr>
                <w:rFonts w:cs="Arial"/>
                <w:color w:val="000000"/>
              </w:rPr>
              <w:t xml:space="preserve">Includes the associated drain block to direct flow from the table drain into the </w:t>
            </w:r>
            <w:proofErr w:type="spellStart"/>
            <w:r w:rsidRPr="00C11497">
              <w:rPr>
                <w:rFonts w:cs="Arial"/>
                <w:color w:val="000000"/>
              </w:rPr>
              <w:t>offlet</w:t>
            </w:r>
            <w:proofErr w:type="spellEnd"/>
            <w:r w:rsidRPr="00C11497">
              <w:rPr>
                <w:rFonts w:cs="Arial"/>
                <w:color w:val="000000"/>
              </w:rPr>
              <w:t xml:space="preserve"> drain.</w:t>
            </w:r>
          </w:p>
        </w:tc>
      </w:tr>
      <w:tr w:rsidR="009838DF" w14:paraId="380C5754" w14:textId="77777777" w:rsidTr="00CB28DC">
        <w:trPr>
          <w:cantSplit/>
          <w:trHeight w:val="1140"/>
          <w:jc w:val="center"/>
        </w:trPr>
        <w:tc>
          <w:tcPr>
            <w:tcW w:w="2701" w:type="dxa"/>
            <w:tcBorders>
              <w:top w:val="nil"/>
              <w:left w:val="single" w:sz="4" w:space="0" w:color="auto"/>
              <w:bottom w:val="single" w:sz="4" w:space="0" w:color="auto"/>
              <w:right w:val="single" w:sz="4" w:space="0" w:color="auto"/>
            </w:tcBorders>
            <w:vAlign w:val="center"/>
            <w:hideMark/>
          </w:tcPr>
          <w:p w14:paraId="2B1C0B3D" w14:textId="77777777" w:rsidR="001842FE" w:rsidRPr="00C11497" w:rsidRDefault="00000000" w:rsidP="00792FD3">
            <w:pPr>
              <w:rPr>
                <w:rFonts w:cs="Arial"/>
                <w:b/>
                <w:bCs/>
                <w:color w:val="000000"/>
              </w:rPr>
            </w:pPr>
            <w:r w:rsidRPr="00C11497">
              <w:rPr>
                <w:rFonts w:cs="Arial"/>
                <w:b/>
                <w:bCs/>
                <w:color w:val="000000"/>
              </w:rPr>
              <w:t>Subgrade</w:t>
            </w:r>
          </w:p>
        </w:tc>
        <w:tc>
          <w:tcPr>
            <w:tcW w:w="6940" w:type="dxa"/>
            <w:tcBorders>
              <w:top w:val="nil"/>
              <w:left w:val="nil"/>
              <w:bottom w:val="single" w:sz="4" w:space="0" w:color="auto"/>
              <w:right w:val="single" w:sz="4" w:space="0" w:color="auto"/>
            </w:tcBorders>
            <w:vAlign w:val="center"/>
            <w:hideMark/>
          </w:tcPr>
          <w:p w14:paraId="6DE7E8EA" w14:textId="77777777" w:rsidR="001842FE" w:rsidRDefault="00000000" w:rsidP="00792FD3">
            <w:pPr>
              <w:rPr>
                <w:rFonts w:cs="Arial"/>
                <w:color w:val="000000"/>
              </w:rPr>
            </w:pPr>
            <w:r w:rsidRPr="00C11497">
              <w:rPr>
                <w:rFonts w:cs="Arial"/>
                <w:color w:val="000000"/>
              </w:rPr>
              <w:t>Top</w:t>
            </w:r>
            <w:r w:rsidRPr="00C11497">
              <w:rPr>
                <w:rFonts w:cs="Arial"/>
                <w:color w:val="723604"/>
              </w:rPr>
              <w:t xml:space="preserve"> </w:t>
            </w:r>
            <w:r w:rsidRPr="00C11497">
              <w:rPr>
                <w:rFonts w:cs="Arial"/>
                <w:color w:val="000000"/>
              </w:rPr>
              <w:t>150 mm of material below subgrade surface. Also known as subgrade layer. Subgrade placed against an existing pavement is to be compacted to 98% MMDD.</w:t>
            </w:r>
          </w:p>
          <w:p w14:paraId="74DF5D54" w14:textId="77777777" w:rsidR="001842FE" w:rsidRPr="00C11497" w:rsidRDefault="00000000" w:rsidP="00796CC4">
            <w:pPr>
              <w:pStyle w:val="GuideNotes"/>
              <w:rPr>
                <w:rFonts w:cs="Arial"/>
                <w:color w:val="000000"/>
              </w:rPr>
            </w:pPr>
            <w:r w:rsidRPr="004E46D8">
              <w:t>[Amend if different thickness of layer is to be specified]</w:t>
            </w:r>
          </w:p>
        </w:tc>
      </w:tr>
      <w:tr w:rsidR="009838DF" w14:paraId="1ABE2D61" w14:textId="77777777" w:rsidTr="00CB28DC">
        <w:trPr>
          <w:cantSplit/>
          <w:trHeight w:val="570"/>
          <w:jc w:val="center"/>
        </w:trPr>
        <w:tc>
          <w:tcPr>
            <w:tcW w:w="2701" w:type="dxa"/>
            <w:tcBorders>
              <w:top w:val="nil"/>
              <w:left w:val="single" w:sz="4" w:space="0" w:color="auto"/>
              <w:bottom w:val="single" w:sz="4" w:space="0" w:color="auto"/>
              <w:right w:val="single" w:sz="4" w:space="0" w:color="auto"/>
            </w:tcBorders>
            <w:vAlign w:val="center"/>
            <w:hideMark/>
          </w:tcPr>
          <w:p w14:paraId="4C7EF613" w14:textId="77777777" w:rsidR="001842FE" w:rsidRPr="00C11497" w:rsidRDefault="00000000" w:rsidP="00792FD3">
            <w:pPr>
              <w:rPr>
                <w:rFonts w:cs="Arial"/>
                <w:b/>
                <w:bCs/>
                <w:color w:val="000000"/>
              </w:rPr>
            </w:pPr>
            <w:r w:rsidRPr="00C11497">
              <w:rPr>
                <w:rFonts w:cs="Arial"/>
                <w:b/>
                <w:bCs/>
                <w:color w:val="000000"/>
              </w:rPr>
              <w:t>Subgrade Surface</w:t>
            </w:r>
          </w:p>
        </w:tc>
        <w:tc>
          <w:tcPr>
            <w:tcW w:w="6940" w:type="dxa"/>
            <w:tcBorders>
              <w:top w:val="nil"/>
              <w:left w:val="nil"/>
              <w:bottom w:val="single" w:sz="4" w:space="0" w:color="auto"/>
              <w:right w:val="single" w:sz="4" w:space="0" w:color="auto"/>
            </w:tcBorders>
            <w:vAlign w:val="center"/>
            <w:hideMark/>
          </w:tcPr>
          <w:p w14:paraId="3DB31876" w14:textId="77777777" w:rsidR="001842FE" w:rsidRPr="00C11497" w:rsidRDefault="00000000" w:rsidP="00792FD3">
            <w:pPr>
              <w:rPr>
                <w:rFonts w:cs="Arial"/>
                <w:color w:val="000000"/>
              </w:rPr>
            </w:pPr>
            <w:r w:rsidRPr="00C11497">
              <w:rPr>
                <w:rFonts w:cs="Arial"/>
                <w:color w:val="000000"/>
              </w:rPr>
              <w:t>The prepared surface immediately beneath the pavement and shoulder layers.</w:t>
            </w:r>
          </w:p>
        </w:tc>
      </w:tr>
      <w:tr w:rsidR="009838DF" w14:paraId="7CB812D1" w14:textId="77777777" w:rsidTr="00CB28DC">
        <w:trPr>
          <w:cantSplit/>
          <w:trHeight w:val="570"/>
          <w:jc w:val="center"/>
        </w:trPr>
        <w:tc>
          <w:tcPr>
            <w:tcW w:w="2701" w:type="dxa"/>
            <w:tcBorders>
              <w:top w:val="nil"/>
              <w:left w:val="single" w:sz="4" w:space="0" w:color="auto"/>
              <w:bottom w:val="single" w:sz="4" w:space="0" w:color="auto"/>
              <w:right w:val="single" w:sz="4" w:space="0" w:color="auto"/>
            </w:tcBorders>
            <w:vAlign w:val="center"/>
            <w:hideMark/>
          </w:tcPr>
          <w:p w14:paraId="0CDF92CC" w14:textId="77777777" w:rsidR="001842FE" w:rsidRPr="00C11497" w:rsidRDefault="00000000" w:rsidP="00792FD3">
            <w:pPr>
              <w:rPr>
                <w:rFonts w:cs="Arial"/>
                <w:b/>
                <w:bCs/>
                <w:color w:val="000000"/>
              </w:rPr>
            </w:pPr>
            <w:r w:rsidRPr="00C11497">
              <w:rPr>
                <w:rFonts w:cs="Arial"/>
                <w:b/>
                <w:bCs/>
                <w:color w:val="000000"/>
              </w:rPr>
              <w:t>Surface Formation</w:t>
            </w:r>
          </w:p>
        </w:tc>
        <w:tc>
          <w:tcPr>
            <w:tcW w:w="6940" w:type="dxa"/>
            <w:tcBorders>
              <w:top w:val="nil"/>
              <w:left w:val="nil"/>
              <w:bottom w:val="single" w:sz="4" w:space="0" w:color="auto"/>
              <w:right w:val="single" w:sz="4" w:space="0" w:color="auto"/>
            </w:tcBorders>
            <w:vAlign w:val="center"/>
            <w:hideMark/>
          </w:tcPr>
          <w:p w14:paraId="780F4431" w14:textId="77777777" w:rsidR="001842FE" w:rsidRPr="00C11497" w:rsidRDefault="00000000" w:rsidP="00792FD3">
            <w:pPr>
              <w:rPr>
                <w:rFonts w:cs="Arial"/>
                <w:color w:val="000000"/>
              </w:rPr>
            </w:pPr>
            <w:r w:rsidRPr="00C11497">
              <w:rPr>
                <w:rFonts w:cs="Arial"/>
                <w:color w:val="000000"/>
              </w:rPr>
              <w:t>A road formation constructed from material generally cut from the table drains.</w:t>
            </w:r>
          </w:p>
        </w:tc>
      </w:tr>
      <w:tr w:rsidR="009838DF" w14:paraId="08A975BA" w14:textId="77777777" w:rsidTr="00CB28DC">
        <w:trPr>
          <w:cantSplit/>
          <w:trHeight w:val="855"/>
          <w:jc w:val="center"/>
        </w:trPr>
        <w:tc>
          <w:tcPr>
            <w:tcW w:w="2701" w:type="dxa"/>
            <w:tcBorders>
              <w:top w:val="nil"/>
              <w:left w:val="single" w:sz="4" w:space="0" w:color="auto"/>
              <w:bottom w:val="single" w:sz="4" w:space="0" w:color="auto"/>
              <w:right w:val="single" w:sz="4" w:space="0" w:color="auto"/>
            </w:tcBorders>
            <w:vAlign w:val="center"/>
            <w:hideMark/>
          </w:tcPr>
          <w:p w14:paraId="3CB6E86B" w14:textId="77777777" w:rsidR="001842FE" w:rsidRPr="00C11497" w:rsidRDefault="00000000" w:rsidP="00792FD3">
            <w:pPr>
              <w:rPr>
                <w:rFonts w:cs="Arial"/>
                <w:b/>
                <w:bCs/>
                <w:color w:val="000000"/>
              </w:rPr>
            </w:pPr>
            <w:r w:rsidRPr="00C11497">
              <w:rPr>
                <w:rFonts w:cs="Arial"/>
                <w:b/>
                <w:bCs/>
                <w:color w:val="000000"/>
              </w:rPr>
              <w:t>Unpaved Areas</w:t>
            </w:r>
          </w:p>
        </w:tc>
        <w:tc>
          <w:tcPr>
            <w:tcW w:w="6940" w:type="dxa"/>
            <w:tcBorders>
              <w:top w:val="nil"/>
              <w:left w:val="nil"/>
              <w:bottom w:val="single" w:sz="4" w:space="0" w:color="auto"/>
              <w:right w:val="single" w:sz="4" w:space="0" w:color="auto"/>
            </w:tcBorders>
            <w:vAlign w:val="center"/>
            <w:hideMark/>
          </w:tcPr>
          <w:p w14:paraId="4FFF1A86" w14:textId="77777777" w:rsidR="001842FE" w:rsidRPr="00C11497" w:rsidRDefault="00000000" w:rsidP="00792FD3">
            <w:pPr>
              <w:rPr>
                <w:rFonts w:cs="Arial"/>
                <w:color w:val="000000"/>
              </w:rPr>
            </w:pPr>
            <w:r w:rsidRPr="00C11497">
              <w:rPr>
                <w:rFonts w:cs="Arial"/>
                <w:color w:val="000000"/>
              </w:rPr>
              <w:t>Those areas within the road reserve boundary which are not part of the road pavement, including any medians not paved, but excluding footpaths and vehicle access strips.</w:t>
            </w:r>
          </w:p>
        </w:tc>
      </w:tr>
      <w:tr w:rsidR="009838DF" w14:paraId="43DFAF95" w14:textId="77777777" w:rsidTr="00CB28DC">
        <w:trPr>
          <w:cantSplit/>
          <w:trHeight w:val="1455"/>
          <w:jc w:val="center"/>
        </w:trPr>
        <w:tc>
          <w:tcPr>
            <w:tcW w:w="2701" w:type="dxa"/>
            <w:tcBorders>
              <w:top w:val="nil"/>
              <w:left w:val="single" w:sz="4" w:space="0" w:color="auto"/>
              <w:bottom w:val="single" w:sz="4" w:space="0" w:color="auto"/>
              <w:right w:val="single" w:sz="4" w:space="0" w:color="auto"/>
            </w:tcBorders>
            <w:vAlign w:val="center"/>
            <w:hideMark/>
          </w:tcPr>
          <w:p w14:paraId="68161B63" w14:textId="77777777" w:rsidR="001842FE" w:rsidRPr="00C11497" w:rsidRDefault="00000000" w:rsidP="00792FD3">
            <w:pPr>
              <w:rPr>
                <w:rFonts w:cs="Arial"/>
                <w:b/>
                <w:bCs/>
                <w:color w:val="000000"/>
              </w:rPr>
            </w:pPr>
            <w:r w:rsidRPr="00C11497">
              <w:rPr>
                <w:rFonts w:cs="Arial"/>
                <w:b/>
                <w:bCs/>
                <w:color w:val="000000"/>
              </w:rPr>
              <w:t>Unsuitable Material</w:t>
            </w:r>
          </w:p>
        </w:tc>
        <w:tc>
          <w:tcPr>
            <w:tcW w:w="6940" w:type="dxa"/>
            <w:tcBorders>
              <w:top w:val="nil"/>
              <w:left w:val="nil"/>
              <w:bottom w:val="single" w:sz="4" w:space="0" w:color="auto"/>
              <w:right w:val="single" w:sz="4" w:space="0" w:color="auto"/>
            </w:tcBorders>
            <w:vAlign w:val="bottom"/>
            <w:hideMark/>
          </w:tcPr>
          <w:p w14:paraId="3325955C" w14:textId="77777777" w:rsidR="001842FE" w:rsidRPr="00C11497" w:rsidRDefault="00000000" w:rsidP="00792FD3">
            <w:pPr>
              <w:rPr>
                <w:rFonts w:cs="Arial"/>
                <w:color w:val="000000"/>
              </w:rPr>
            </w:pPr>
            <w:r w:rsidRPr="00C11497">
              <w:rPr>
                <w:rFonts w:cs="Arial"/>
                <w:color w:val="000000"/>
              </w:rPr>
              <w:t xml:space="preserve">Any material that does not conform to the properties specified for the replacement materials to be used. If properties of the replacement materials to be used are not specified, then </w:t>
            </w:r>
            <w:r w:rsidRPr="00C11497">
              <w:rPr>
                <w:rFonts w:cs="Arial"/>
                <w:b/>
                <w:bCs/>
                <w:color w:val="000000"/>
              </w:rPr>
              <w:t>Unsuitable Materials</w:t>
            </w:r>
            <w:r w:rsidRPr="00C11497">
              <w:rPr>
                <w:rFonts w:cs="Arial"/>
                <w:color w:val="000000"/>
              </w:rPr>
              <w:t xml:space="preserve"> are materials which do not conform to the properties specified for standard fill.</w:t>
            </w:r>
          </w:p>
        </w:tc>
      </w:tr>
    </w:tbl>
    <w:p w14:paraId="775FB3B4" w14:textId="77777777" w:rsidR="001842FE" w:rsidRPr="00BC1BEB" w:rsidRDefault="001842FE" w:rsidP="001842FE">
      <w:pPr>
        <w:ind w:left="2835" w:hanging="2835"/>
      </w:pPr>
    </w:p>
    <w:p w14:paraId="2D7DF2A8" w14:textId="77777777" w:rsidR="001842FE" w:rsidRPr="00BC1BEB" w:rsidRDefault="00000000" w:rsidP="001842FE">
      <w:pPr>
        <w:pStyle w:val="Heading2"/>
        <w:rPr>
          <w:lang w:val="en-AU"/>
        </w:rPr>
      </w:pPr>
      <w:bookmarkStart w:id="30" w:name="_Toc390823447"/>
      <w:bookmarkStart w:id="31" w:name="_Toc391429139"/>
      <w:bookmarkStart w:id="32" w:name="_Toc396034065"/>
      <w:bookmarkStart w:id="33" w:name="_Toc398800248"/>
      <w:r w:rsidRPr="00BC1BEB">
        <w:rPr>
          <w:lang w:val="en-AU"/>
        </w:rPr>
        <w:lastRenderedPageBreak/>
        <w:t>Earthworks In Cut</w:t>
      </w:r>
      <w:bookmarkEnd w:id="30"/>
      <w:bookmarkEnd w:id="31"/>
      <w:bookmarkEnd w:id="32"/>
      <w:bookmarkEnd w:id="33"/>
    </w:p>
    <w:p w14:paraId="53D2F105" w14:textId="77777777" w:rsidR="001842FE" w:rsidRPr="00BC1BEB" w:rsidRDefault="00000000" w:rsidP="001842FE">
      <w:pPr>
        <w:pStyle w:val="Heading3"/>
        <w:rPr>
          <w:lang w:val="en-AU"/>
        </w:rPr>
      </w:pPr>
      <w:bookmarkStart w:id="34" w:name="_Toc390823448"/>
      <w:bookmarkStart w:id="35" w:name="_Toc391429140"/>
      <w:bookmarkStart w:id="36" w:name="_Toc396034066"/>
      <w:bookmarkStart w:id="37" w:name="_Toc398800249"/>
      <w:r w:rsidRPr="00BC1BEB">
        <w:rPr>
          <w:lang w:val="en-AU"/>
        </w:rPr>
        <w:t>Description</w:t>
      </w:r>
      <w:bookmarkEnd w:id="34"/>
      <w:bookmarkEnd w:id="35"/>
      <w:bookmarkEnd w:id="36"/>
      <w:bookmarkEnd w:id="37"/>
    </w:p>
    <w:p w14:paraId="5E752C6C" w14:textId="77777777" w:rsidR="001842FE" w:rsidRPr="00BC1BEB" w:rsidRDefault="00000000" w:rsidP="001842FE">
      <w:r w:rsidRPr="00BC1BEB">
        <w:t>Operations necessary for excavation, irrespective of the type of material and subsurface conditions, including:</w:t>
      </w:r>
    </w:p>
    <w:p w14:paraId="503622BF" w14:textId="77777777" w:rsidR="001842FE" w:rsidRPr="00BC1BEB" w:rsidRDefault="00000000" w:rsidP="001842FE">
      <w:pPr>
        <w:pStyle w:val="Bullet"/>
      </w:pPr>
      <w:r w:rsidRPr="00BC1BEB">
        <w:t>working cuttings so that material meeting standard fill requirements is used for the subgrade;</w:t>
      </w:r>
    </w:p>
    <w:p w14:paraId="47DFC85C" w14:textId="77777777" w:rsidR="001842FE" w:rsidRDefault="00000000" w:rsidP="001842FE">
      <w:pPr>
        <w:pStyle w:val="Bullet"/>
      </w:pPr>
      <w:r w:rsidRPr="00BC1BEB">
        <w:t>disposal of excess excavated material;</w:t>
      </w:r>
    </w:p>
    <w:p w14:paraId="6F165C7E" w14:textId="77777777" w:rsidR="001842FE" w:rsidRPr="00BC1BEB" w:rsidRDefault="00000000" w:rsidP="001842FE">
      <w:pPr>
        <w:pStyle w:val="Bullet"/>
      </w:pPr>
      <w:r>
        <w:t xml:space="preserve">trim and compact exposed surfaces – refer to the </w:t>
      </w:r>
      <w:r w:rsidRPr="00016074">
        <w:rPr>
          <w:b/>
        </w:rPr>
        <w:t>Trim and Compact Unpaved Areas</w:t>
      </w:r>
      <w:r>
        <w:t xml:space="preserve"> clause in this work section;</w:t>
      </w:r>
    </w:p>
    <w:p w14:paraId="47E73D44" w14:textId="77777777" w:rsidR="001842FE" w:rsidRPr="00BC1BEB" w:rsidRDefault="00000000" w:rsidP="001842FE">
      <w:pPr>
        <w:pStyle w:val="Bullet"/>
      </w:pPr>
      <w:r w:rsidRPr="00BC1BEB">
        <w:t>compaction of material below the subgrade surface; and</w:t>
      </w:r>
    </w:p>
    <w:p w14:paraId="0D263E56" w14:textId="77777777" w:rsidR="001842FE" w:rsidRPr="00BC1BEB" w:rsidRDefault="00000000" w:rsidP="001842FE">
      <w:pPr>
        <w:pStyle w:val="Bullet"/>
      </w:pPr>
      <w:r w:rsidRPr="00BC1BEB">
        <w:t>shaping and trimming of formation within cuttings.</w:t>
      </w:r>
    </w:p>
    <w:p w14:paraId="0F321A8C" w14:textId="77777777" w:rsidR="001842FE" w:rsidRPr="00BC1BEB" w:rsidRDefault="00000000" w:rsidP="001842FE">
      <w:pPr>
        <w:pStyle w:val="Heading3"/>
        <w:rPr>
          <w:lang w:val="en-AU"/>
        </w:rPr>
      </w:pPr>
      <w:bookmarkStart w:id="38" w:name="_Toc390823449"/>
      <w:bookmarkStart w:id="39" w:name="_Toc391429141"/>
      <w:bookmarkStart w:id="40" w:name="_Toc396034067"/>
      <w:bookmarkStart w:id="41" w:name="_Toc398800250"/>
      <w:r w:rsidRPr="00BC1BEB">
        <w:rPr>
          <w:lang w:val="en-AU"/>
        </w:rPr>
        <w:t>Excess Material</w:t>
      </w:r>
      <w:bookmarkEnd w:id="38"/>
      <w:bookmarkEnd w:id="39"/>
      <w:bookmarkEnd w:id="40"/>
      <w:bookmarkEnd w:id="41"/>
      <w:r>
        <w:rPr>
          <w:lang w:val="en-AU"/>
        </w:rPr>
        <w:t xml:space="preserve"> – Hold Point</w:t>
      </w:r>
    </w:p>
    <w:p w14:paraId="10313445" w14:textId="77777777" w:rsidR="001842FE" w:rsidRPr="00BC1BEB" w:rsidRDefault="00000000" w:rsidP="001842FE">
      <w:r w:rsidRPr="00BC1BEB">
        <w:t>Haul and dump and</w:t>
      </w:r>
      <w:r>
        <w:t>/or</w:t>
      </w:r>
      <w:r w:rsidRPr="00BC1BEB">
        <w:t xml:space="preserve"> spread excess material</w:t>
      </w:r>
      <w:r>
        <w:t xml:space="preserve"> at the following site(s)</w:t>
      </w:r>
      <w:r w:rsidRPr="00BC1BEB">
        <w:t>:</w:t>
      </w:r>
      <w:r>
        <w:tab/>
      </w:r>
      <w:r w:rsidRPr="00CF1827">
        <w:rPr>
          <w:color w:val="723604"/>
        </w:rPr>
        <w:t>[enter data]</w:t>
      </w:r>
    </w:p>
    <w:p w14:paraId="4AAEF283" w14:textId="77777777" w:rsidR="001842FE" w:rsidRPr="00CF1827" w:rsidRDefault="00000000" w:rsidP="00796CC4">
      <w:pPr>
        <w:pStyle w:val="GuideNotes"/>
      </w:pPr>
      <w:r w:rsidRPr="00BC1BEB">
        <w:t>[If</w:t>
      </w:r>
      <w:r>
        <w:t xml:space="preserve"> some excess material is to be spread and some to be stockpiled specify sites, indicating if they are for stockpiles or for spreading of excess material]</w:t>
      </w:r>
    </w:p>
    <w:p w14:paraId="349A7551" w14:textId="77777777" w:rsidR="001842FE" w:rsidRDefault="00000000" w:rsidP="001842FE">
      <w:r>
        <w:t>The material is to be;</w:t>
      </w:r>
      <w:r>
        <w:tab/>
      </w:r>
      <w:r>
        <w:tab/>
        <w:t xml:space="preserve"> – Spread and sheeted with topsoil</w:t>
      </w:r>
    </w:p>
    <w:p w14:paraId="24936338" w14:textId="77777777" w:rsidR="001842FE" w:rsidRDefault="00000000" w:rsidP="001842FE">
      <w:pPr>
        <w:ind w:left="2160" w:firstLine="720"/>
      </w:pPr>
      <w:r>
        <w:t xml:space="preserve"> – Stockpiled</w:t>
      </w:r>
    </w:p>
    <w:p w14:paraId="45521710" w14:textId="77777777" w:rsidR="001842FE" w:rsidRPr="00CF1827" w:rsidRDefault="00000000" w:rsidP="00796CC4">
      <w:pPr>
        <w:pStyle w:val="GuideNotes"/>
      </w:pPr>
      <w:r w:rsidRPr="00BC1BEB">
        <w:t>[</w:t>
      </w:r>
      <w:r>
        <w:t>Delete option not required.]</w:t>
      </w:r>
    </w:p>
    <w:p w14:paraId="794B91BB" w14:textId="77777777" w:rsidR="001842FE" w:rsidRPr="00BC1BEB" w:rsidRDefault="00000000" w:rsidP="001842FE">
      <w:r w:rsidRPr="00BC1BEB">
        <w:t>Haul and dump and spread excess material:</w:t>
      </w:r>
    </w:p>
    <w:p w14:paraId="6322B9BA" w14:textId="77777777" w:rsidR="001842FE" w:rsidRPr="00BC1BEB" w:rsidRDefault="00000000" w:rsidP="001842FE">
      <w:pPr>
        <w:pStyle w:val="Bullet"/>
      </w:pPr>
      <w:r w:rsidRPr="00BC1BEB">
        <w:t>Not less than 125 metres from the new road centre line.</w:t>
      </w:r>
    </w:p>
    <w:p w14:paraId="463C0C15" w14:textId="77777777" w:rsidR="001842FE" w:rsidRPr="00BC1BEB" w:rsidRDefault="00000000" w:rsidP="001842FE">
      <w:pPr>
        <w:pStyle w:val="Bullet"/>
      </w:pPr>
      <w:r w:rsidRPr="00BC1BEB">
        <w:t>To spoil dump sites specified</w:t>
      </w:r>
      <w:r>
        <w:t xml:space="preserve">. </w:t>
      </w:r>
      <w:r w:rsidRPr="00BC1BEB">
        <w:t>Clear site of organic material/topsoil prior to stockpiling material.</w:t>
      </w:r>
    </w:p>
    <w:p w14:paraId="08A8509B" w14:textId="77777777" w:rsidR="001842FE" w:rsidRPr="00BC1BEB" w:rsidRDefault="00000000" w:rsidP="00796CC4">
      <w:pPr>
        <w:pStyle w:val="GuideNotes"/>
      </w:pPr>
      <w:r w:rsidRPr="00BC1BEB">
        <w:t>[If option two is used, ensure that site is specified</w:t>
      </w:r>
      <w:r>
        <w:t xml:space="preserve">. </w:t>
      </w:r>
      <w:r w:rsidRPr="00BC1BEB">
        <w:t>Delete option not required]</w:t>
      </w:r>
    </w:p>
    <w:p w14:paraId="3C290F05" w14:textId="77777777" w:rsidR="001842FE" w:rsidRPr="00BC1BEB" w:rsidRDefault="00000000" w:rsidP="001842FE">
      <w:pPr>
        <w:pStyle w:val="Bullet"/>
      </w:pPr>
      <w:r w:rsidRPr="00BC1BEB">
        <w:t>Spread excess material and sheet with topsoil as specified.</w:t>
      </w:r>
    </w:p>
    <w:p w14:paraId="0E31FBF3" w14:textId="77777777" w:rsidR="001842FE" w:rsidRPr="00BC1BEB" w:rsidRDefault="00000000" w:rsidP="00796CC4">
      <w:pPr>
        <w:pStyle w:val="GuideNotes"/>
      </w:pPr>
      <w:r w:rsidRPr="00BC1BEB">
        <w:t>[Delete if material is to be stockpiled]</w:t>
      </w:r>
    </w:p>
    <w:p w14:paraId="2E9B578B" w14:textId="77777777" w:rsidR="001842FE" w:rsidRPr="00BC1BEB" w:rsidRDefault="00000000" w:rsidP="001842FE">
      <w:r w:rsidRPr="00BC1BEB">
        <w:t xml:space="preserve">Dumped material remains the property of the </w:t>
      </w:r>
      <w:proofErr w:type="gramStart"/>
      <w:r w:rsidRPr="00BC1BEB">
        <w:t>Principal</w:t>
      </w:r>
      <w:proofErr w:type="gramEnd"/>
      <w:r w:rsidRPr="00BC1BEB">
        <w:t>.</w:t>
      </w:r>
    </w:p>
    <w:p w14:paraId="187A472A" w14:textId="77777777" w:rsidR="001842FE" w:rsidRPr="00BC1BEB" w:rsidRDefault="00000000" w:rsidP="001842FE">
      <w:r w:rsidRPr="00BC1BEB">
        <w:t>Ensure dumps shall not dam surface water and streams or damage the works or other property.</w:t>
      </w:r>
    </w:p>
    <w:p w14:paraId="2608DDAB" w14:textId="77777777" w:rsidR="001842FE" w:rsidRDefault="00000000" w:rsidP="001842FE">
      <w:r w:rsidRPr="00BC1BEB">
        <w:t>Ensure dumping is not in streams.</w:t>
      </w:r>
    </w:p>
    <w:p w14:paraId="3D2CA092" w14:textId="77777777" w:rsidR="001842FE" w:rsidRDefault="00000000" w:rsidP="001842FE">
      <w:r>
        <w:t>Haul, dump and spread the materials in legally acceptable locations using legal methods.</w:t>
      </w:r>
    </w:p>
    <w:p w14:paraId="7418C466" w14:textId="77777777" w:rsidR="001842FE" w:rsidRDefault="00000000" w:rsidP="001842FE">
      <w:r>
        <w:t>Comply with AAPA clearances.</w:t>
      </w:r>
    </w:p>
    <w:p w14:paraId="75336234" w14:textId="77777777" w:rsidR="001842FE" w:rsidRDefault="00000000" w:rsidP="001842FE">
      <w:r>
        <w:t>Comply with Environmental Management approvals, including within the road reserve.</w:t>
      </w:r>
    </w:p>
    <w:p w14:paraId="4F4B6D7C" w14:textId="77777777" w:rsidR="001842FE" w:rsidRPr="00301C59" w:rsidRDefault="00000000" w:rsidP="001842FE">
      <w:r>
        <w:rPr>
          <w:b/>
        </w:rPr>
        <w:t>Hold Point -</w:t>
      </w:r>
      <w:r>
        <w:t xml:space="preserve"> Obtain approval from Superintendent prior to hauling, dumping and spreading excess material.</w:t>
      </w:r>
    </w:p>
    <w:p w14:paraId="1BB40CFC" w14:textId="77777777" w:rsidR="001842FE" w:rsidRPr="00BC1BEB" w:rsidRDefault="00000000" w:rsidP="001842FE">
      <w:pPr>
        <w:pStyle w:val="Heading3"/>
        <w:rPr>
          <w:lang w:val="en-AU"/>
        </w:rPr>
      </w:pPr>
      <w:bookmarkStart w:id="42" w:name="_Toc390823450"/>
      <w:bookmarkStart w:id="43" w:name="_Toc391429142"/>
      <w:bookmarkStart w:id="44" w:name="_Toc396034068"/>
      <w:bookmarkStart w:id="45" w:name="_Toc398800251"/>
      <w:r w:rsidRPr="00BC1BEB">
        <w:rPr>
          <w:lang w:val="en-AU"/>
        </w:rPr>
        <w:t xml:space="preserve">Rock in Subgrade </w:t>
      </w:r>
      <w:r>
        <w:rPr>
          <w:lang w:val="en-AU"/>
        </w:rPr>
        <w:t>–</w:t>
      </w:r>
      <w:r w:rsidRPr="00BC1BEB">
        <w:rPr>
          <w:lang w:val="en-AU"/>
        </w:rPr>
        <w:t xml:space="preserve"> </w:t>
      </w:r>
      <w:bookmarkEnd w:id="42"/>
      <w:bookmarkEnd w:id="43"/>
      <w:bookmarkEnd w:id="44"/>
      <w:bookmarkEnd w:id="45"/>
      <w:r>
        <w:rPr>
          <w:lang w:val="en-AU"/>
        </w:rPr>
        <w:t>Hold Point</w:t>
      </w:r>
    </w:p>
    <w:p w14:paraId="6562D857" w14:textId="77777777" w:rsidR="001842FE" w:rsidRPr="00BC1BEB" w:rsidRDefault="00000000" w:rsidP="001842FE">
      <w:r w:rsidRPr="001E6344">
        <w:rPr>
          <w:b/>
        </w:rPr>
        <w:t>Hold point</w:t>
      </w:r>
      <w:r w:rsidRPr="00BC1BEB">
        <w:t xml:space="preserve"> - Obtain agreement from the Superintendent to the extent of the excavation.</w:t>
      </w:r>
    </w:p>
    <w:p w14:paraId="1C1275AC" w14:textId="77777777" w:rsidR="001842FE" w:rsidRPr="00BC1BEB" w:rsidRDefault="00000000" w:rsidP="001842FE">
      <w:r w:rsidRPr="00BC1BEB">
        <w:t>Excavate rock encountered in the subgrade.</w:t>
      </w:r>
    </w:p>
    <w:p w14:paraId="0B3908D3" w14:textId="77777777" w:rsidR="001842FE" w:rsidRPr="00BC1BEB" w:rsidRDefault="00000000" w:rsidP="001842FE">
      <w:r w:rsidRPr="00BC1BEB">
        <w:t>Avoid forming pockets of shattered material below the level of the excavation.</w:t>
      </w:r>
    </w:p>
    <w:p w14:paraId="2614491E" w14:textId="77777777" w:rsidR="001842FE" w:rsidRPr="00BC1BEB" w:rsidRDefault="00000000" w:rsidP="001842FE">
      <w:r w:rsidRPr="00BC1BEB">
        <w:t>Remove all loose material.</w:t>
      </w:r>
    </w:p>
    <w:p w14:paraId="7345BBCB" w14:textId="77777777" w:rsidR="001842FE" w:rsidRPr="00BC1BEB" w:rsidRDefault="00000000" w:rsidP="001842FE">
      <w:r w:rsidRPr="00BC1BEB">
        <w:t>Trim the excavation to shed water.</w:t>
      </w:r>
    </w:p>
    <w:p w14:paraId="554247EA" w14:textId="77777777" w:rsidR="001842FE" w:rsidRPr="00BC1BEB" w:rsidRDefault="00000000" w:rsidP="001842FE">
      <w:r w:rsidRPr="00BC1BEB">
        <w:lastRenderedPageBreak/>
        <w:t>Replace excavated material with sele</w:t>
      </w:r>
      <w:r>
        <w:t>ct fill compacted to 95%</w:t>
      </w:r>
      <w:r w:rsidRPr="00BC1BEB">
        <w:t xml:space="preserve"> relative compaction.</w:t>
      </w:r>
    </w:p>
    <w:p w14:paraId="6ACDCEDF" w14:textId="77777777" w:rsidR="001842FE" w:rsidRPr="00BC1BEB" w:rsidRDefault="00000000" w:rsidP="001842FE">
      <w:pPr>
        <w:pStyle w:val="Heading3"/>
        <w:rPr>
          <w:lang w:val="en-AU"/>
        </w:rPr>
      </w:pPr>
      <w:bookmarkStart w:id="46" w:name="_Toc390823451"/>
      <w:bookmarkStart w:id="47" w:name="_Toc391429143"/>
      <w:bookmarkStart w:id="48" w:name="_Toc396034069"/>
      <w:bookmarkStart w:id="49" w:name="_Toc398800252"/>
      <w:r w:rsidRPr="00BC1BEB">
        <w:rPr>
          <w:lang w:val="en-AU"/>
        </w:rPr>
        <w:t xml:space="preserve">Unsuitable Material Below Subgrade Surface other than Rock </w:t>
      </w:r>
      <w:r>
        <w:rPr>
          <w:lang w:val="en-AU"/>
        </w:rPr>
        <w:t>–</w:t>
      </w:r>
      <w:r w:rsidRPr="00BC1BEB">
        <w:rPr>
          <w:lang w:val="en-AU"/>
        </w:rPr>
        <w:t xml:space="preserve"> </w:t>
      </w:r>
      <w:bookmarkEnd w:id="46"/>
      <w:bookmarkEnd w:id="47"/>
      <w:bookmarkEnd w:id="48"/>
      <w:bookmarkEnd w:id="49"/>
      <w:r>
        <w:rPr>
          <w:lang w:val="en-AU"/>
        </w:rPr>
        <w:t>Hold Point</w:t>
      </w:r>
    </w:p>
    <w:p w14:paraId="74862C4E" w14:textId="77777777" w:rsidR="001842FE" w:rsidRPr="00BC1BEB" w:rsidRDefault="00000000" w:rsidP="001842FE">
      <w:r w:rsidRPr="001E6344">
        <w:rPr>
          <w:b/>
        </w:rPr>
        <w:t>Hold point</w:t>
      </w:r>
      <w:r w:rsidRPr="00BC1BEB">
        <w:t xml:space="preserve"> - Obtain directions from the Superintendent before works commence.</w:t>
      </w:r>
    </w:p>
    <w:p w14:paraId="5A5EB0BC" w14:textId="77777777" w:rsidR="001842FE" w:rsidRPr="005870D9" w:rsidRDefault="00000000" w:rsidP="001842FE">
      <w:r w:rsidRPr="005870D9">
        <w:t xml:space="preserve">Where the material does not conform, it must be treated to produce conforming subgrade or excavated, removed and replaced with material conforming to subgrade to the approval of the Superintendent. </w:t>
      </w:r>
    </w:p>
    <w:p w14:paraId="7DAEF4A2" w14:textId="77777777" w:rsidR="001842FE" w:rsidRPr="005870D9" w:rsidRDefault="00000000" w:rsidP="001842FE">
      <w:r w:rsidRPr="005870D9">
        <w:t>These treatments can include but not be limited to blending with other material, stabilisation/modification and replacement with suitable material.</w:t>
      </w:r>
    </w:p>
    <w:p w14:paraId="3BEBF0F9" w14:textId="77777777" w:rsidR="001842FE" w:rsidRDefault="00000000" w:rsidP="001842FE">
      <w:r w:rsidRPr="005870D9">
        <w:t>Where necessary, dry out material with excessive moisture content to achieve a moisture content which permits specified compaction.</w:t>
      </w:r>
    </w:p>
    <w:p w14:paraId="65885FB0" w14:textId="77777777" w:rsidR="001842FE" w:rsidRPr="00BC1BEB" w:rsidRDefault="00000000" w:rsidP="001842FE">
      <w:r w:rsidRPr="00BC1BEB">
        <w:t>Dry out material with excessive moisture content to achieve a moisture content which permits specified compaction.</w:t>
      </w:r>
    </w:p>
    <w:p w14:paraId="3BCBDDF8" w14:textId="77777777" w:rsidR="001842FE" w:rsidRPr="00BC1BEB" w:rsidRDefault="00000000" w:rsidP="001842FE">
      <w:r w:rsidRPr="00BC1BEB">
        <w:t>Replace excavated material wi</w:t>
      </w:r>
      <w:r>
        <w:t>th standard fill compacted to 95</w:t>
      </w:r>
      <w:r w:rsidRPr="00BC1BEB">
        <w:t>% relative compaction.</w:t>
      </w:r>
    </w:p>
    <w:p w14:paraId="170F56AD" w14:textId="77777777" w:rsidR="001842FE" w:rsidRPr="00BC1BEB" w:rsidRDefault="00000000" w:rsidP="001842FE">
      <w:proofErr w:type="spellStart"/>
      <w:r w:rsidRPr="00BC1BEB">
        <w:t>Floodways</w:t>
      </w:r>
      <w:proofErr w:type="spellEnd"/>
      <w:r w:rsidRPr="00BC1BEB">
        <w:t>: Replace unsuitable material with material conforming with the following:</w:t>
      </w:r>
    </w:p>
    <w:p w14:paraId="427CEDAF" w14:textId="77777777" w:rsidR="001842FE" w:rsidRDefault="00000000" w:rsidP="001842FE">
      <w:r w:rsidRPr="00BC1BEB">
        <w:t>Angular or broken rock, free from organic matter and lumps of cla</w:t>
      </w:r>
      <w:r>
        <w:t xml:space="preserve">y, complying with the </w:t>
      </w:r>
      <w:r w:rsidRPr="001927C6">
        <w:rPr>
          <w:b/>
          <w:i/>
        </w:rPr>
        <w:t xml:space="preserve">Table – Grading - Suitable Fill Material Properties for </w:t>
      </w:r>
      <w:proofErr w:type="spellStart"/>
      <w:r w:rsidRPr="001927C6">
        <w:rPr>
          <w:b/>
          <w:i/>
        </w:rPr>
        <w:t>Floodways</w:t>
      </w:r>
      <w:proofErr w:type="spellEnd"/>
      <w:r>
        <w:rPr>
          <w:b/>
        </w:rPr>
        <w:t>.</w:t>
      </w:r>
    </w:p>
    <w:tbl>
      <w:tblPr>
        <w:tblW w:w="0" w:type="auto"/>
        <w:tblBorders>
          <w:top w:val="single" w:sz="2" w:space="0" w:color="auto"/>
          <w:left w:val="single" w:sz="2" w:space="0" w:color="auto"/>
          <w:bottom w:val="single" w:sz="2" w:space="0" w:color="auto"/>
          <w:right w:val="single" w:sz="2" w:space="0" w:color="auto"/>
          <w:insideH w:val="single" w:sz="2" w:space="0" w:color="auto"/>
          <w:insideV w:val="single" w:sz="2" w:space="0" w:color="auto"/>
        </w:tblBorders>
        <w:tblLayout w:type="fixed"/>
        <w:tblLook w:val="0000" w:firstRow="0" w:lastRow="0" w:firstColumn="0" w:lastColumn="0" w:noHBand="0" w:noVBand="0"/>
      </w:tblPr>
      <w:tblGrid>
        <w:gridCol w:w="3961"/>
        <w:gridCol w:w="3961"/>
      </w:tblGrid>
      <w:tr w:rsidR="009838DF" w14:paraId="07522EA2" w14:textId="77777777" w:rsidTr="00792FD3">
        <w:trPr>
          <w:cantSplit/>
          <w:trHeight w:val="230"/>
        </w:trPr>
        <w:tc>
          <w:tcPr>
            <w:tcW w:w="7922" w:type="dxa"/>
            <w:gridSpan w:val="2"/>
            <w:tcBorders>
              <w:bottom w:val="single" w:sz="2" w:space="0" w:color="auto"/>
            </w:tcBorders>
          </w:tcPr>
          <w:p w14:paraId="4DB72D50" w14:textId="77777777" w:rsidR="001842FE" w:rsidRPr="00DD5378" w:rsidRDefault="00000000" w:rsidP="00792FD3">
            <w:pPr>
              <w:spacing w:before="40" w:after="40"/>
              <w:rPr>
                <w:b/>
              </w:rPr>
            </w:pPr>
            <w:r w:rsidRPr="00DD5378">
              <w:rPr>
                <w:b/>
              </w:rPr>
              <w:t>Table – Grading - Suitable Fill Material Properties</w:t>
            </w:r>
            <w:r>
              <w:rPr>
                <w:b/>
              </w:rPr>
              <w:t xml:space="preserve"> for </w:t>
            </w:r>
            <w:proofErr w:type="spellStart"/>
            <w:r>
              <w:rPr>
                <w:b/>
              </w:rPr>
              <w:t>Floodways</w:t>
            </w:r>
            <w:proofErr w:type="spellEnd"/>
          </w:p>
        </w:tc>
      </w:tr>
      <w:tr w:rsidR="009838DF" w14:paraId="47884FAA" w14:textId="77777777" w:rsidTr="00792FD3">
        <w:trPr>
          <w:cantSplit/>
          <w:trHeight w:val="230"/>
        </w:trPr>
        <w:tc>
          <w:tcPr>
            <w:tcW w:w="3961" w:type="dxa"/>
          </w:tcPr>
          <w:p w14:paraId="76D3A4C9" w14:textId="77777777" w:rsidR="001842FE" w:rsidRPr="006D755E" w:rsidRDefault="00000000" w:rsidP="00792FD3">
            <w:pPr>
              <w:spacing w:before="40" w:after="40"/>
            </w:pPr>
            <w:r w:rsidRPr="00BC1BEB">
              <w:t>Maximum size:</w:t>
            </w:r>
          </w:p>
        </w:tc>
        <w:tc>
          <w:tcPr>
            <w:tcW w:w="3961" w:type="dxa"/>
          </w:tcPr>
          <w:p w14:paraId="3065AC1B" w14:textId="77777777" w:rsidR="001842FE" w:rsidRPr="006D755E" w:rsidRDefault="00000000" w:rsidP="00792FD3">
            <w:pPr>
              <w:spacing w:before="40" w:after="40"/>
            </w:pPr>
            <w:r w:rsidRPr="00BC1BEB">
              <w:t>100 mm.</w:t>
            </w:r>
          </w:p>
        </w:tc>
      </w:tr>
      <w:tr w:rsidR="009838DF" w14:paraId="7467A32D" w14:textId="77777777" w:rsidTr="00792FD3">
        <w:trPr>
          <w:cantSplit/>
          <w:trHeight w:val="230"/>
        </w:trPr>
        <w:tc>
          <w:tcPr>
            <w:tcW w:w="3961" w:type="dxa"/>
          </w:tcPr>
          <w:p w14:paraId="53650E04" w14:textId="77777777" w:rsidR="001842FE" w:rsidRPr="006D755E" w:rsidRDefault="00000000" w:rsidP="00792FD3">
            <w:pPr>
              <w:spacing w:before="40" w:after="40"/>
            </w:pPr>
            <w:r w:rsidRPr="00BC1BEB">
              <w:t>Plasticity Index:</w:t>
            </w:r>
          </w:p>
        </w:tc>
        <w:tc>
          <w:tcPr>
            <w:tcW w:w="3961" w:type="dxa"/>
          </w:tcPr>
          <w:p w14:paraId="66D78073" w14:textId="77777777" w:rsidR="001842FE" w:rsidRPr="006D755E" w:rsidRDefault="00000000" w:rsidP="00792FD3">
            <w:pPr>
              <w:spacing w:before="40" w:after="40"/>
            </w:pPr>
            <w:r w:rsidRPr="00BC1BEB">
              <w:t xml:space="preserve">10 </w:t>
            </w:r>
            <w:proofErr w:type="gramStart"/>
            <w:r w:rsidRPr="00BC1BEB">
              <w:t>maximum</w:t>
            </w:r>
            <w:proofErr w:type="gramEnd"/>
            <w:r w:rsidRPr="00BC1BEB">
              <w:t>.</w:t>
            </w:r>
          </w:p>
        </w:tc>
      </w:tr>
      <w:tr w:rsidR="009838DF" w14:paraId="17482C43" w14:textId="77777777" w:rsidTr="00792FD3">
        <w:trPr>
          <w:cantSplit/>
          <w:trHeight w:val="230"/>
        </w:trPr>
        <w:tc>
          <w:tcPr>
            <w:tcW w:w="3961" w:type="dxa"/>
          </w:tcPr>
          <w:p w14:paraId="46EBE8AA" w14:textId="77777777" w:rsidR="001842FE" w:rsidRPr="006D755E" w:rsidRDefault="00000000" w:rsidP="00792FD3">
            <w:pPr>
              <w:spacing w:before="40" w:after="40"/>
            </w:pPr>
            <w:r w:rsidRPr="00BC1BEB">
              <w:t>Linear Shrinkage</w:t>
            </w:r>
          </w:p>
        </w:tc>
        <w:tc>
          <w:tcPr>
            <w:tcW w:w="3961" w:type="dxa"/>
          </w:tcPr>
          <w:p w14:paraId="63498A36" w14:textId="77777777" w:rsidR="001842FE" w:rsidRPr="006D755E" w:rsidRDefault="00000000" w:rsidP="00792FD3">
            <w:pPr>
              <w:spacing w:before="40" w:after="40"/>
            </w:pPr>
            <w:r w:rsidRPr="00BC1BEB">
              <w:t>5.0 maximum.</w:t>
            </w:r>
          </w:p>
        </w:tc>
      </w:tr>
      <w:tr w:rsidR="009838DF" w14:paraId="361F1E8C" w14:textId="77777777" w:rsidTr="00792FD3">
        <w:trPr>
          <w:cantSplit/>
          <w:trHeight w:val="152"/>
        </w:trPr>
        <w:tc>
          <w:tcPr>
            <w:tcW w:w="7922" w:type="dxa"/>
            <w:gridSpan w:val="2"/>
            <w:tcBorders>
              <w:bottom w:val="single" w:sz="2" w:space="0" w:color="auto"/>
            </w:tcBorders>
          </w:tcPr>
          <w:p w14:paraId="46D6B65E" w14:textId="77777777" w:rsidR="001842FE" w:rsidRPr="006D755E" w:rsidRDefault="001842FE" w:rsidP="00792FD3">
            <w:pPr>
              <w:spacing w:before="40" w:after="40"/>
              <w:rPr>
                <w:sz w:val="16"/>
                <w:szCs w:val="16"/>
              </w:rPr>
            </w:pPr>
          </w:p>
        </w:tc>
      </w:tr>
      <w:tr w:rsidR="009838DF" w14:paraId="641E665A" w14:textId="77777777" w:rsidTr="00792FD3">
        <w:trPr>
          <w:cantSplit/>
          <w:trHeight w:val="230"/>
        </w:trPr>
        <w:tc>
          <w:tcPr>
            <w:tcW w:w="3961" w:type="dxa"/>
          </w:tcPr>
          <w:p w14:paraId="62E3B800" w14:textId="77777777" w:rsidR="001842FE" w:rsidRPr="00DD5378" w:rsidRDefault="00000000" w:rsidP="00792FD3">
            <w:pPr>
              <w:spacing w:before="40" w:after="40"/>
              <w:rPr>
                <w:b/>
              </w:rPr>
            </w:pPr>
            <w:r w:rsidRPr="00DD5378">
              <w:rPr>
                <w:b/>
              </w:rPr>
              <w:t>AS Sieve (Mm)</w:t>
            </w:r>
          </w:p>
        </w:tc>
        <w:tc>
          <w:tcPr>
            <w:tcW w:w="3961" w:type="dxa"/>
          </w:tcPr>
          <w:p w14:paraId="5516BB5B" w14:textId="77777777" w:rsidR="001842FE" w:rsidRPr="00DD5378" w:rsidRDefault="00000000" w:rsidP="00792FD3">
            <w:pPr>
              <w:spacing w:before="40" w:after="40"/>
              <w:rPr>
                <w:b/>
              </w:rPr>
            </w:pPr>
            <w:r w:rsidRPr="00DD5378">
              <w:rPr>
                <w:b/>
              </w:rPr>
              <w:t>Percentage Passing</w:t>
            </w:r>
          </w:p>
        </w:tc>
      </w:tr>
      <w:tr w:rsidR="009838DF" w14:paraId="5193D829" w14:textId="77777777" w:rsidTr="00792FD3">
        <w:trPr>
          <w:cantSplit/>
          <w:trHeight w:val="245"/>
        </w:trPr>
        <w:tc>
          <w:tcPr>
            <w:tcW w:w="3961" w:type="dxa"/>
          </w:tcPr>
          <w:p w14:paraId="7D4971CB" w14:textId="77777777" w:rsidR="001842FE" w:rsidRPr="00BC1BEB" w:rsidRDefault="00000000" w:rsidP="00792FD3">
            <w:pPr>
              <w:spacing w:before="40" w:after="40"/>
            </w:pPr>
            <w:r w:rsidRPr="00BC1BEB">
              <w:t>75.0</w:t>
            </w:r>
          </w:p>
        </w:tc>
        <w:tc>
          <w:tcPr>
            <w:tcW w:w="3961" w:type="dxa"/>
          </w:tcPr>
          <w:p w14:paraId="059F768E" w14:textId="77777777" w:rsidR="001842FE" w:rsidRPr="00BC1BEB" w:rsidRDefault="00000000" w:rsidP="00792FD3">
            <w:pPr>
              <w:spacing w:before="40" w:after="40"/>
            </w:pPr>
            <w:r w:rsidRPr="00BC1BEB">
              <w:t>40 </w:t>
            </w:r>
            <w:r w:rsidRPr="00BC1BEB">
              <w:noBreakHyphen/>
              <w:t> 100</w:t>
            </w:r>
          </w:p>
        </w:tc>
      </w:tr>
      <w:tr w:rsidR="009838DF" w14:paraId="7041367A" w14:textId="77777777" w:rsidTr="00792FD3">
        <w:trPr>
          <w:cantSplit/>
          <w:trHeight w:val="230"/>
        </w:trPr>
        <w:tc>
          <w:tcPr>
            <w:tcW w:w="3961" w:type="dxa"/>
          </w:tcPr>
          <w:p w14:paraId="2FD88E0A" w14:textId="77777777" w:rsidR="001842FE" w:rsidRPr="00BC1BEB" w:rsidRDefault="00000000" w:rsidP="00792FD3">
            <w:pPr>
              <w:spacing w:before="40" w:after="40"/>
            </w:pPr>
            <w:r w:rsidRPr="00BC1BEB">
              <w:t>19.0</w:t>
            </w:r>
          </w:p>
        </w:tc>
        <w:tc>
          <w:tcPr>
            <w:tcW w:w="3961" w:type="dxa"/>
          </w:tcPr>
          <w:p w14:paraId="21CDD3C0" w14:textId="77777777" w:rsidR="001842FE" w:rsidRPr="00BC1BEB" w:rsidRDefault="00000000" w:rsidP="00792FD3">
            <w:pPr>
              <w:spacing w:before="40" w:after="40"/>
            </w:pPr>
            <w:r w:rsidRPr="00BC1BEB">
              <w:t>15 </w:t>
            </w:r>
            <w:r w:rsidRPr="00BC1BEB">
              <w:noBreakHyphen/>
              <w:t> 50</w:t>
            </w:r>
          </w:p>
        </w:tc>
      </w:tr>
      <w:tr w:rsidR="009838DF" w14:paraId="03FA18D4" w14:textId="77777777" w:rsidTr="00792FD3">
        <w:trPr>
          <w:cantSplit/>
          <w:trHeight w:val="230"/>
        </w:trPr>
        <w:tc>
          <w:tcPr>
            <w:tcW w:w="3961" w:type="dxa"/>
          </w:tcPr>
          <w:p w14:paraId="10D3DC56" w14:textId="77777777" w:rsidR="001842FE" w:rsidRPr="00BC1BEB" w:rsidRDefault="00000000" w:rsidP="00792FD3">
            <w:pPr>
              <w:spacing w:before="40" w:after="40"/>
            </w:pPr>
            <w:r w:rsidRPr="00BC1BEB">
              <w:t>2.36</w:t>
            </w:r>
          </w:p>
        </w:tc>
        <w:tc>
          <w:tcPr>
            <w:tcW w:w="3961" w:type="dxa"/>
          </w:tcPr>
          <w:p w14:paraId="2AB88604" w14:textId="77777777" w:rsidR="001842FE" w:rsidRPr="00BC1BEB" w:rsidRDefault="00000000" w:rsidP="00792FD3">
            <w:pPr>
              <w:spacing w:before="40" w:after="40"/>
            </w:pPr>
            <w:r w:rsidRPr="00BC1BEB">
              <w:t>0 </w:t>
            </w:r>
            <w:r w:rsidRPr="00BC1BEB">
              <w:noBreakHyphen/>
              <w:t> 25</w:t>
            </w:r>
          </w:p>
        </w:tc>
      </w:tr>
    </w:tbl>
    <w:p w14:paraId="2C973A89" w14:textId="77777777" w:rsidR="001842FE" w:rsidRPr="00BC1BEB" w:rsidRDefault="00000000" w:rsidP="001842FE">
      <w:pPr>
        <w:pStyle w:val="Heading3"/>
        <w:rPr>
          <w:lang w:val="en-AU"/>
        </w:rPr>
      </w:pPr>
      <w:bookmarkStart w:id="50" w:name="_Toc390823452"/>
      <w:bookmarkStart w:id="51" w:name="_Toc391429144"/>
      <w:bookmarkStart w:id="52" w:name="_Toc396034070"/>
      <w:bookmarkStart w:id="53" w:name="_Toc398800253"/>
      <w:r w:rsidRPr="00BC1BEB">
        <w:rPr>
          <w:lang w:val="en-AU"/>
        </w:rPr>
        <w:t>Blasting and Overbreak</w:t>
      </w:r>
      <w:bookmarkEnd w:id="50"/>
      <w:bookmarkEnd w:id="51"/>
      <w:bookmarkEnd w:id="52"/>
      <w:bookmarkEnd w:id="53"/>
    </w:p>
    <w:p w14:paraId="40AD521E" w14:textId="77777777" w:rsidR="001842FE" w:rsidRPr="00BC1BEB" w:rsidRDefault="00000000" w:rsidP="001842FE">
      <w:r w:rsidRPr="00BC1BEB">
        <w:t>Ensure blasting is not excessive</w:t>
      </w:r>
      <w:r>
        <w:t xml:space="preserve">. </w:t>
      </w:r>
      <w:r w:rsidRPr="00BC1BEB">
        <w:t>There will be no payment for overbreak beyond the limits of excavation specified.</w:t>
      </w:r>
    </w:p>
    <w:p w14:paraId="54341327" w14:textId="77777777" w:rsidR="001842FE" w:rsidRPr="00BC1BEB" w:rsidRDefault="00000000" w:rsidP="001842FE">
      <w:pPr>
        <w:pStyle w:val="Heading3"/>
        <w:rPr>
          <w:lang w:val="en-AU"/>
        </w:rPr>
      </w:pPr>
      <w:bookmarkStart w:id="54" w:name="_Toc390823453"/>
      <w:bookmarkStart w:id="55" w:name="_Toc391429145"/>
      <w:bookmarkStart w:id="56" w:name="_Toc396034071"/>
      <w:bookmarkStart w:id="57" w:name="_Toc398800254"/>
      <w:r w:rsidRPr="00BC1BEB">
        <w:rPr>
          <w:lang w:val="en-AU"/>
        </w:rPr>
        <w:t>Stability of Works</w:t>
      </w:r>
      <w:bookmarkEnd w:id="54"/>
      <w:bookmarkEnd w:id="55"/>
      <w:bookmarkEnd w:id="56"/>
      <w:bookmarkEnd w:id="57"/>
      <w:r w:rsidRPr="00BC1BEB">
        <w:rPr>
          <w:lang w:val="en-AU"/>
        </w:rPr>
        <w:t>, Rock Cuttings</w:t>
      </w:r>
    </w:p>
    <w:p w14:paraId="6CCF993B" w14:textId="77777777" w:rsidR="001842FE" w:rsidRPr="00BC1BEB" w:rsidRDefault="00000000" w:rsidP="001842FE">
      <w:r w:rsidRPr="00BC1BEB">
        <w:t>Remove all loose material and rock which has been rendered unstable.</w:t>
      </w:r>
    </w:p>
    <w:p w14:paraId="73365302" w14:textId="77777777" w:rsidR="001842FE" w:rsidRPr="00BC1BEB" w:rsidRDefault="00000000" w:rsidP="001842FE">
      <w:pPr>
        <w:pStyle w:val="Heading2"/>
        <w:rPr>
          <w:lang w:val="en-AU"/>
        </w:rPr>
      </w:pPr>
      <w:bookmarkStart w:id="58" w:name="_Toc390823454"/>
      <w:bookmarkStart w:id="59" w:name="_Toc391429146"/>
      <w:bookmarkStart w:id="60" w:name="_Toc396034072"/>
      <w:bookmarkStart w:id="61" w:name="_Toc398800255"/>
      <w:r w:rsidRPr="00BC1BEB">
        <w:rPr>
          <w:lang w:val="en-AU"/>
        </w:rPr>
        <w:t>Earthworks In Fill</w:t>
      </w:r>
      <w:bookmarkEnd w:id="58"/>
      <w:bookmarkEnd w:id="59"/>
      <w:bookmarkEnd w:id="60"/>
      <w:bookmarkEnd w:id="61"/>
    </w:p>
    <w:p w14:paraId="061B6732" w14:textId="77777777" w:rsidR="001842FE" w:rsidRPr="00BC1BEB" w:rsidRDefault="00000000" w:rsidP="001842FE">
      <w:pPr>
        <w:pStyle w:val="Heading3"/>
        <w:rPr>
          <w:lang w:val="en-AU"/>
        </w:rPr>
      </w:pPr>
      <w:bookmarkStart w:id="62" w:name="_Toc390823455"/>
      <w:bookmarkStart w:id="63" w:name="_Toc391429147"/>
      <w:bookmarkStart w:id="64" w:name="_Toc396034073"/>
      <w:bookmarkStart w:id="65" w:name="_Toc398800256"/>
      <w:r w:rsidRPr="00BC1BEB">
        <w:rPr>
          <w:lang w:val="en-AU"/>
        </w:rPr>
        <w:t>Description</w:t>
      </w:r>
      <w:bookmarkEnd w:id="62"/>
      <w:bookmarkEnd w:id="63"/>
      <w:bookmarkEnd w:id="64"/>
      <w:bookmarkEnd w:id="65"/>
    </w:p>
    <w:p w14:paraId="64529931" w14:textId="77777777" w:rsidR="001842FE" w:rsidRPr="00BC1BEB" w:rsidRDefault="00000000" w:rsidP="001842FE">
      <w:r w:rsidRPr="00BC1BEB">
        <w:t xml:space="preserve">Earthworks in fill includes </w:t>
      </w:r>
      <w:r>
        <w:t xml:space="preserve">preparation prior to filling, </w:t>
      </w:r>
      <w:r w:rsidRPr="00BC1BEB">
        <w:t>winning, hauling, placing</w:t>
      </w:r>
      <w:r>
        <w:t>,</w:t>
      </w:r>
      <w:r w:rsidRPr="00BC1BEB">
        <w:t xml:space="preserve"> compacting</w:t>
      </w:r>
      <w:r>
        <w:t>, and trimming</w:t>
      </w:r>
      <w:r w:rsidRPr="00BC1BEB">
        <w:t xml:space="preserve"> material on all prepared areas including holes, pits and other depressions.</w:t>
      </w:r>
    </w:p>
    <w:p w14:paraId="4FCBD733" w14:textId="77777777" w:rsidR="001842FE" w:rsidRPr="00BC1BEB" w:rsidRDefault="00000000" w:rsidP="001842FE">
      <w:pPr>
        <w:pStyle w:val="Heading3"/>
        <w:rPr>
          <w:lang w:val="en-AU"/>
        </w:rPr>
      </w:pPr>
      <w:r w:rsidRPr="00BC1BEB">
        <w:rPr>
          <w:lang w:val="en-AU"/>
        </w:rPr>
        <w:t>Preparation Prior to Filling</w:t>
      </w:r>
      <w:r>
        <w:rPr>
          <w:lang w:val="en-AU"/>
        </w:rPr>
        <w:t xml:space="preserve"> – Hold Point</w:t>
      </w:r>
    </w:p>
    <w:p w14:paraId="5A0B96AB" w14:textId="77777777" w:rsidR="001842FE" w:rsidRDefault="00000000" w:rsidP="001842FE">
      <w:proofErr w:type="gramStart"/>
      <w:r w:rsidRPr="00520B8D">
        <w:t>Subseque</w:t>
      </w:r>
      <w:r>
        <w:t>nt to</w:t>
      </w:r>
      <w:proofErr w:type="gramEnd"/>
      <w:r>
        <w:t xml:space="preserve"> stripping of top layer apply a minimum of three passes with maximum mass compaction equipment.</w:t>
      </w:r>
    </w:p>
    <w:p w14:paraId="09A0017B" w14:textId="77777777" w:rsidR="001842FE" w:rsidRPr="00BC1BEB" w:rsidRDefault="00000000" w:rsidP="001842FE">
      <w:r>
        <w:rPr>
          <w:b/>
        </w:rPr>
        <w:t xml:space="preserve">Hold Point - </w:t>
      </w:r>
      <w:r w:rsidRPr="00520B8D">
        <w:t>Once moisture conditioned and compacted, subject each lot to a proof roll</w:t>
      </w:r>
      <w:r>
        <w:t>,</w:t>
      </w:r>
      <w:r w:rsidRPr="00520B8D">
        <w:t xml:space="preserve"> with the Superintendent in atten</w:t>
      </w:r>
      <w:r>
        <w:t>dance, as specified in</w:t>
      </w:r>
      <w:r w:rsidRPr="00520B8D">
        <w:t xml:space="preserve"> the Proof Rolling </w:t>
      </w:r>
      <w:r>
        <w:t>sub-</w:t>
      </w:r>
      <w:r w:rsidRPr="00520B8D">
        <w:t>clause</w:t>
      </w:r>
      <w:r>
        <w:t xml:space="preserve"> of the Conformance clause in this work section.</w:t>
      </w:r>
    </w:p>
    <w:p w14:paraId="5A65799D" w14:textId="77777777" w:rsidR="001842FE" w:rsidRPr="00BC1BEB" w:rsidRDefault="00000000" w:rsidP="001842FE">
      <w:pPr>
        <w:pStyle w:val="Heading3"/>
        <w:rPr>
          <w:lang w:val="en-AU"/>
        </w:rPr>
      </w:pPr>
      <w:bookmarkStart w:id="66" w:name="_Toc390823456"/>
      <w:bookmarkStart w:id="67" w:name="_Toc391429148"/>
      <w:bookmarkStart w:id="68" w:name="_Toc396034074"/>
      <w:bookmarkStart w:id="69" w:name="_Toc398800257"/>
      <w:r w:rsidRPr="00BC1BEB">
        <w:rPr>
          <w:lang w:val="en-AU"/>
        </w:rPr>
        <w:lastRenderedPageBreak/>
        <w:t>Benching</w:t>
      </w:r>
      <w:bookmarkEnd w:id="66"/>
      <w:bookmarkEnd w:id="67"/>
      <w:bookmarkEnd w:id="68"/>
      <w:bookmarkEnd w:id="69"/>
    </w:p>
    <w:p w14:paraId="01F76324" w14:textId="77777777" w:rsidR="001842FE" w:rsidRPr="00BC1BEB" w:rsidRDefault="00000000" w:rsidP="001842FE">
      <w:r w:rsidRPr="00BC1BEB">
        <w:t xml:space="preserve">Cut a bench at the toe of the lower side batter when natural surface inclines at steeper than eight </w:t>
      </w:r>
      <w:proofErr w:type="gramStart"/>
      <w:r w:rsidRPr="00BC1BEB">
        <w:t>horizontal</w:t>
      </w:r>
      <w:proofErr w:type="gramEnd"/>
      <w:r w:rsidRPr="00BC1BEB">
        <w:t xml:space="preserve"> to one vertical.</w:t>
      </w:r>
    </w:p>
    <w:p w14:paraId="0AA30D29" w14:textId="77777777" w:rsidR="001842FE" w:rsidRPr="00BC1BEB" w:rsidRDefault="00000000" w:rsidP="001842FE">
      <w:r w:rsidRPr="00BC1BEB">
        <w:t>Ensure the bench slopes downwards towards the centre line of the road and is 3 metres wide to provide a sound key for the toe of the fill.</w:t>
      </w:r>
    </w:p>
    <w:p w14:paraId="2C3C9066" w14:textId="77777777" w:rsidR="001842FE" w:rsidRPr="00BC1BEB" w:rsidRDefault="00000000" w:rsidP="001842FE">
      <w:r w:rsidRPr="00BC1BEB">
        <w:t xml:space="preserve">Terrace the existing surface where side slopes are steeper than three </w:t>
      </w:r>
      <w:proofErr w:type="gramStart"/>
      <w:r w:rsidRPr="00BC1BEB">
        <w:t>horizontal</w:t>
      </w:r>
      <w:proofErr w:type="gramEnd"/>
      <w:r w:rsidRPr="00BC1BEB">
        <w:t xml:space="preserve"> to one vertical to provide a key for the fill.</w:t>
      </w:r>
    </w:p>
    <w:p w14:paraId="2A7C73DC" w14:textId="77777777" w:rsidR="001842FE" w:rsidRPr="00BC1BEB" w:rsidRDefault="00000000" w:rsidP="001842FE">
      <w:pPr>
        <w:pStyle w:val="Heading3"/>
        <w:rPr>
          <w:lang w:val="en-AU"/>
        </w:rPr>
      </w:pPr>
      <w:bookmarkStart w:id="70" w:name="_Toc390823457"/>
      <w:bookmarkStart w:id="71" w:name="_Toc391429149"/>
      <w:bookmarkStart w:id="72" w:name="_Toc396034075"/>
      <w:bookmarkStart w:id="73" w:name="_Toc398800258"/>
      <w:r w:rsidRPr="00BC1BEB">
        <w:rPr>
          <w:lang w:val="en-AU"/>
        </w:rPr>
        <w:t xml:space="preserve">Unsuitable Material Beneath Fill </w:t>
      </w:r>
      <w:r>
        <w:rPr>
          <w:lang w:val="en-AU"/>
        </w:rPr>
        <w:t>–</w:t>
      </w:r>
      <w:r w:rsidRPr="00BC1BEB">
        <w:rPr>
          <w:lang w:val="en-AU"/>
        </w:rPr>
        <w:t xml:space="preserve"> </w:t>
      </w:r>
      <w:bookmarkEnd w:id="70"/>
      <w:bookmarkEnd w:id="71"/>
      <w:bookmarkEnd w:id="72"/>
      <w:bookmarkEnd w:id="73"/>
      <w:r>
        <w:rPr>
          <w:lang w:val="en-AU"/>
        </w:rPr>
        <w:t>Hold point</w:t>
      </w:r>
    </w:p>
    <w:p w14:paraId="03758F36" w14:textId="77777777" w:rsidR="001842FE" w:rsidRPr="00BC1BEB" w:rsidRDefault="00000000" w:rsidP="001842FE">
      <w:r w:rsidRPr="00DD5378">
        <w:rPr>
          <w:b/>
        </w:rPr>
        <w:t xml:space="preserve">Hold point </w:t>
      </w:r>
      <w:r w:rsidRPr="00DD5378">
        <w:t xml:space="preserve">- </w:t>
      </w:r>
      <w:r w:rsidRPr="00BC1BEB">
        <w:t>Obtain directions from the Superintendent before works commence.</w:t>
      </w:r>
    </w:p>
    <w:p w14:paraId="5003C300" w14:textId="77777777" w:rsidR="001842FE" w:rsidRPr="00BC1BEB" w:rsidRDefault="00000000" w:rsidP="001842FE">
      <w:r w:rsidRPr="00BC1BEB">
        <w:t>Remove unsuitable foundation material as directed before the fill is placed.</w:t>
      </w:r>
    </w:p>
    <w:p w14:paraId="3B5CB7EC" w14:textId="77777777" w:rsidR="001842FE" w:rsidRPr="00BC1BEB" w:rsidRDefault="00000000" w:rsidP="001842FE">
      <w:r w:rsidRPr="00BC1BEB">
        <w:t>Replace excavated material wi</w:t>
      </w:r>
      <w:r>
        <w:t>th standard fill compacted to 95</w:t>
      </w:r>
      <w:r w:rsidRPr="00BC1BEB">
        <w:t>% relative compaction.</w:t>
      </w:r>
    </w:p>
    <w:p w14:paraId="6F089D84" w14:textId="77777777" w:rsidR="001842FE" w:rsidRPr="00BC1BEB" w:rsidRDefault="00000000" w:rsidP="001842FE">
      <w:pPr>
        <w:pStyle w:val="Heading3"/>
        <w:rPr>
          <w:lang w:val="en-AU"/>
        </w:rPr>
      </w:pPr>
      <w:bookmarkStart w:id="74" w:name="_Toc390823458"/>
      <w:bookmarkStart w:id="75" w:name="_Toc391429150"/>
      <w:bookmarkStart w:id="76" w:name="_Toc396034076"/>
      <w:bookmarkStart w:id="77" w:name="_Toc398800259"/>
      <w:r w:rsidRPr="00BC1BEB">
        <w:rPr>
          <w:lang w:val="en-AU"/>
        </w:rPr>
        <w:t>Construction Methods</w:t>
      </w:r>
      <w:bookmarkEnd w:id="74"/>
      <w:bookmarkEnd w:id="75"/>
      <w:bookmarkEnd w:id="76"/>
      <w:bookmarkEnd w:id="77"/>
    </w:p>
    <w:p w14:paraId="388FC76A" w14:textId="77777777" w:rsidR="001842FE" w:rsidRPr="00BC1BEB" w:rsidRDefault="00000000" w:rsidP="001842FE">
      <w:r w:rsidRPr="00BC1BEB">
        <w:t>Fill by either the "Compacted Layer", "Rocky Material" or "Rock Fill" method.</w:t>
      </w:r>
    </w:p>
    <w:p w14:paraId="7EE20E16" w14:textId="77777777" w:rsidR="001842FE" w:rsidRPr="00BC1BEB" w:rsidRDefault="00000000" w:rsidP="001842FE">
      <w:r w:rsidRPr="00BC1BEB">
        <w:t>Select appropriate method(s).</w:t>
      </w:r>
    </w:p>
    <w:p w14:paraId="4143675D" w14:textId="77777777" w:rsidR="001842FE" w:rsidRPr="00E71BA8" w:rsidRDefault="00000000" w:rsidP="001842FE">
      <w:pPr>
        <w:pStyle w:val="Heading4"/>
      </w:pPr>
      <w:r w:rsidRPr="00E71BA8">
        <w:t>Compacted Layer Method</w:t>
      </w:r>
    </w:p>
    <w:p w14:paraId="51E140E9" w14:textId="77777777" w:rsidR="001842FE" w:rsidRPr="00BC1BEB" w:rsidRDefault="00000000" w:rsidP="001842FE">
      <w:r w:rsidRPr="00BC1BEB">
        <w:t>Use where material generally does not contain cobbles, boulders or broken rock.</w:t>
      </w:r>
    </w:p>
    <w:p w14:paraId="49841A96" w14:textId="77777777" w:rsidR="001842FE" w:rsidRPr="00BC1BEB" w:rsidRDefault="00000000" w:rsidP="001842FE">
      <w:pPr>
        <w:pStyle w:val="Bullet"/>
      </w:pPr>
      <w:r w:rsidRPr="00BC1BEB">
        <w:t>Deposit and spread the material in uniform level layers to a maximum thickness of 250 mm loose measurement for the full width of fill.</w:t>
      </w:r>
    </w:p>
    <w:p w14:paraId="6BFCD491" w14:textId="77777777" w:rsidR="001842FE" w:rsidRPr="00BC1BEB" w:rsidRDefault="00000000" w:rsidP="001842FE">
      <w:pPr>
        <w:pStyle w:val="Bullet"/>
      </w:pPr>
      <w:r w:rsidRPr="00BC1BEB">
        <w:t xml:space="preserve">Compact each layer to the specified compaction (refer </w:t>
      </w:r>
      <w:r w:rsidRPr="00E71BA8">
        <w:rPr>
          <w:b/>
          <w:i/>
        </w:rPr>
        <w:t>Table - Dry Density Ratios for Conformance</w:t>
      </w:r>
      <w:r>
        <w:t xml:space="preserve"> in CONFORMANCE TESTING</w:t>
      </w:r>
      <w:r w:rsidRPr="00BC1BEB">
        <w:t>) before placing the next layer.</w:t>
      </w:r>
    </w:p>
    <w:p w14:paraId="5D73A3FA" w14:textId="77777777" w:rsidR="001842FE" w:rsidRPr="00BC1BEB" w:rsidRDefault="00000000" w:rsidP="001842FE">
      <w:pPr>
        <w:pStyle w:val="Bullet"/>
      </w:pPr>
      <w:r w:rsidRPr="00BC1BEB">
        <w:t>Use standard fill for the subgrade</w:t>
      </w:r>
      <w:r>
        <w:t xml:space="preserve"> layer</w:t>
      </w:r>
      <w:r w:rsidRPr="00BC1BEB">
        <w:t>.</w:t>
      </w:r>
    </w:p>
    <w:p w14:paraId="38669DD7" w14:textId="77777777" w:rsidR="001842FE" w:rsidRPr="00BC1BEB" w:rsidRDefault="00000000" w:rsidP="00796CC4">
      <w:pPr>
        <w:pStyle w:val="GuideNotes"/>
      </w:pPr>
      <w:r w:rsidRPr="00BC1BEB">
        <w:t>[Ensure this method is specified</w:t>
      </w:r>
      <w:r>
        <w:t xml:space="preserve">. </w:t>
      </w:r>
      <w:r w:rsidRPr="00BC1BEB">
        <w:t>Delete non</w:t>
      </w:r>
      <w:r w:rsidRPr="00BC1BEB">
        <w:noBreakHyphen/>
        <w:t>relevant sentences where this is the only method specified]</w:t>
      </w:r>
    </w:p>
    <w:p w14:paraId="53C209C9" w14:textId="77777777" w:rsidR="001842FE" w:rsidRPr="00E71BA8" w:rsidRDefault="00000000" w:rsidP="001842FE">
      <w:pPr>
        <w:pStyle w:val="Heading4"/>
      </w:pPr>
      <w:r w:rsidRPr="00E71BA8">
        <w:t>Rocky Material Method</w:t>
      </w:r>
    </w:p>
    <w:p w14:paraId="55FE4533" w14:textId="77777777" w:rsidR="001842FE" w:rsidRPr="00BC1BEB" w:rsidRDefault="00000000" w:rsidP="001842FE">
      <w:r w:rsidRPr="00BC1BEB">
        <w:t>Use where material contains some cobbles and boulders (maximum size 600 mm) with sufficient fines for the work to be free of voids.</w:t>
      </w:r>
    </w:p>
    <w:p w14:paraId="16B1A5EC" w14:textId="77777777" w:rsidR="001842FE" w:rsidRPr="00BC1BEB" w:rsidRDefault="00000000" w:rsidP="001842FE">
      <w:pPr>
        <w:pStyle w:val="Bullet"/>
      </w:pPr>
      <w:r w:rsidRPr="00BC1BEB">
        <w:t>Break up rocks bridging between adjacent material to prevent cavities being formed.</w:t>
      </w:r>
    </w:p>
    <w:p w14:paraId="383713E5" w14:textId="77777777" w:rsidR="001842FE" w:rsidRPr="00BC1BEB" w:rsidRDefault="00000000" w:rsidP="001842FE">
      <w:pPr>
        <w:pStyle w:val="Bullet"/>
      </w:pPr>
      <w:r w:rsidRPr="00BC1BEB">
        <w:t>Maximum rock dimension: 600 mm or one</w:t>
      </w:r>
      <w:r w:rsidRPr="00BC1BEB">
        <w:noBreakHyphen/>
        <w:t>half the height of fill at the section where the rock is placed.</w:t>
      </w:r>
    </w:p>
    <w:p w14:paraId="340304C5" w14:textId="77777777" w:rsidR="001842FE" w:rsidRPr="00BC1BEB" w:rsidRDefault="00000000" w:rsidP="001842FE">
      <w:pPr>
        <w:pStyle w:val="Bullet"/>
      </w:pPr>
      <w:r w:rsidRPr="00BC1BEB">
        <w:t>Spread material in layers approximately equal to the maximum rock size.</w:t>
      </w:r>
    </w:p>
    <w:p w14:paraId="72DAC577" w14:textId="77777777" w:rsidR="001842FE" w:rsidRPr="00BC1BEB" w:rsidRDefault="00000000" w:rsidP="001842FE">
      <w:pPr>
        <w:pStyle w:val="Bullet"/>
      </w:pPr>
      <w:r w:rsidRPr="00BC1BEB">
        <w:t>Work the rocky material in each layer until it is firm and unyielding.</w:t>
      </w:r>
    </w:p>
    <w:p w14:paraId="4DD66682" w14:textId="77777777" w:rsidR="001842FE" w:rsidRDefault="00000000" w:rsidP="001842FE">
      <w:pPr>
        <w:pStyle w:val="Bullet"/>
      </w:pPr>
      <w:r w:rsidRPr="00BC1BEB">
        <w:t>Construct to the bottom of the subgrade layer.</w:t>
      </w:r>
    </w:p>
    <w:p w14:paraId="352761DE" w14:textId="77777777" w:rsidR="001842FE" w:rsidRPr="00BC1BEB" w:rsidRDefault="00000000" w:rsidP="001842FE">
      <w:pPr>
        <w:pStyle w:val="Bullet"/>
      </w:pPr>
      <w:r>
        <w:t>Use standard fill for the subgrade layer</w:t>
      </w:r>
    </w:p>
    <w:p w14:paraId="42E256EB" w14:textId="77777777" w:rsidR="001842FE" w:rsidRPr="00E71BA8" w:rsidRDefault="00000000" w:rsidP="001842FE">
      <w:pPr>
        <w:pStyle w:val="Heading4"/>
      </w:pPr>
      <w:r w:rsidRPr="00E71BA8">
        <w:t>Rockfill Method</w:t>
      </w:r>
    </w:p>
    <w:p w14:paraId="002D43FA" w14:textId="77777777" w:rsidR="001842FE" w:rsidRPr="00BC1BEB" w:rsidRDefault="00000000" w:rsidP="001842FE">
      <w:r w:rsidRPr="00BC1BEB">
        <w:t>Use where material is predominantly cobbles or boulders with insufficient fines to fill voids.</w:t>
      </w:r>
    </w:p>
    <w:p w14:paraId="63956FB0" w14:textId="77777777" w:rsidR="001842FE" w:rsidRPr="00BC1BEB" w:rsidRDefault="00000000" w:rsidP="001842FE">
      <w:pPr>
        <w:pStyle w:val="Bullet"/>
      </w:pPr>
      <w:r w:rsidRPr="00BC1BEB">
        <w:t>Place and work the material until interlock is achieved.</w:t>
      </w:r>
    </w:p>
    <w:p w14:paraId="76EA90AC" w14:textId="77777777" w:rsidR="001842FE" w:rsidRPr="00BC1BEB" w:rsidRDefault="00000000" w:rsidP="001842FE">
      <w:pPr>
        <w:pStyle w:val="Bullet"/>
      </w:pPr>
      <w:r w:rsidRPr="00BC1BEB">
        <w:t>Advance the fill by full width construction</w:t>
      </w:r>
      <w:r>
        <w:t xml:space="preserve">. </w:t>
      </w:r>
      <w:r w:rsidRPr="00BC1BEB">
        <w:t>Side dumping shall not be undertaken</w:t>
      </w:r>
      <w:r>
        <w:t xml:space="preserve">. </w:t>
      </w:r>
      <w:r w:rsidRPr="00BC1BEB">
        <w:t>The construction face shall be concave, with the shoulder face well in advance of the centre, except when filling in swamps or soft material when the advancing face ends shall be convex.</w:t>
      </w:r>
    </w:p>
    <w:p w14:paraId="1FBD07A1" w14:textId="77777777" w:rsidR="001842FE" w:rsidRPr="00BC1BEB" w:rsidRDefault="00000000" w:rsidP="001842FE">
      <w:pPr>
        <w:pStyle w:val="Bullet"/>
      </w:pPr>
      <w:r>
        <w:t>Rock Dimensions;</w:t>
      </w:r>
    </w:p>
    <w:p w14:paraId="31DA69C1" w14:textId="77777777" w:rsidR="001842FE" w:rsidRPr="00BC1BEB" w:rsidRDefault="00000000">
      <w:pPr>
        <w:pStyle w:val="Bullet"/>
        <w:numPr>
          <w:ilvl w:val="1"/>
          <w:numId w:val="61"/>
        </w:numPr>
      </w:pPr>
      <w:r w:rsidRPr="00BC1BEB">
        <w:lastRenderedPageBreak/>
        <w:t>Maximum vertical dimension: one</w:t>
      </w:r>
      <w:r w:rsidRPr="00BC1BEB">
        <w:noBreakHyphen/>
        <w:t>third of the height of fill being placed.</w:t>
      </w:r>
    </w:p>
    <w:p w14:paraId="2317E8C8" w14:textId="77777777" w:rsidR="001842FE" w:rsidRPr="00BC1BEB" w:rsidRDefault="00000000">
      <w:pPr>
        <w:pStyle w:val="Bullet"/>
        <w:numPr>
          <w:ilvl w:val="1"/>
          <w:numId w:val="61"/>
        </w:numPr>
      </w:pPr>
      <w:r w:rsidRPr="00BC1BEB">
        <w:t>Maximum horizontal dimension: one</w:t>
      </w:r>
      <w:r w:rsidRPr="00BC1BEB">
        <w:noBreakHyphen/>
        <w:t>half of the height of the fill being placed.</w:t>
      </w:r>
    </w:p>
    <w:p w14:paraId="674A0810" w14:textId="77777777" w:rsidR="001842FE" w:rsidRDefault="00000000" w:rsidP="001842FE">
      <w:pPr>
        <w:pStyle w:val="Bullet"/>
      </w:pPr>
      <w:r w:rsidRPr="00BC1BEB">
        <w:t>Construct to 300 mm below the bottom of the subgrade layer</w:t>
      </w:r>
      <w:r>
        <w:t xml:space="preserve">. </w:t>
      </w:r>
      <w:r w:rsidRPr="00BC1BEB">
        <w:t>Within 300 mm of the bottom of the subgrade layer use the Compacted Layer Method or Rocky Material Method, with a maximum particle size of 150 mm.</w:t>
      </w:r>
    </w:p>
    <w:p w14:paraId="1E242BA0" w14:textId="77777777" w:rsidR="001842FE" w:rsidRPr="00BC1BEB" w:rsidRDefault="00000000" w:rsidP="001842FE">
      <w:pPr>
        <w:pStyle w:val="Bullet"/>
      </w:pPr>
      <w:r>
        <w:t>Use standard fill for the subgrade layer.</w:t>
      </w:r>
    </w:p>
    <w:p w14:paraId="6CAA5C7C" w14:textId="77777777" w:rsidR="001842FE" w:rsidRDefault="00000000" w:rsidP="00796CC4">
      <w:pPr>
        <w:pStyle w:val="GuideNotes"/>
      </w:pPr>
      <w:r w:rsidRPr="00BC1BEB">
        <w:t xml:space="preserve">[Delete Rocky Material and/or Rockfill Method </w:t>
      </w:r>
      <w:proofErr w:type="gramStart"/>
      <w:r w:rsidRPr="00BC1BEB">
        <w:t>where</w:t>
      </w:r>
      <w:proofErr w:type="gramEnd"/>
      <w:r w:rsidRPr="00BC1BEB">
        <w:t xml:space="preserve"> not required]</w:t>
      </w:r>
    </w:p>
    <w:p w14:paraId="5EAAE633" w14:textId="77777777" w:rsidR="001842FE" w:rsidRDefault="00000000" w:rsidP="001842FE">
      <w:pPr>
        <w:pStyle w:val="Heading2"/>
        <w:rPr>
          <w:lang w:val="en-AU"/>
        </w:rPr>
      </w:pPr>
      <w:bookmarkStart w:id="78" w:name="_Toc390823459"/>
      <w:bookmarkStart w:id="79" w:name="_Toc391429151"/>
      <w:bookmarkStart w:id="80" w:name="_Toc396034077"/>
      <w:bookmarkStart w:id="81" w:name="_Toc398800260"/>
      <w:r w:rsidRPr="00BC1BEB">
        <w:rPr>
          <w:lang w:val="en-AU"/>
        </w:rPr>
        <w:t>Fill Material</w:t>
      </w:r>
      <w:bookmarkEnd w:id="78"/>
      <w:bookmarkEnd w:id="79"/>
      <w:bookmarkEnd w:id="80"/>
      <w:bookmarkEnd w:id="81"/>
    </w:p>
    <w:p w14:paraId="5D4E14C2" w14:textId="77777777" w:rsidR="001842FE" w:rsidRPr="00100644" w:rsidRDefault="00000000" w:rsidP="001842FE">
      <w:r>
        <w:t>The following material properties are the properties intrinsic to the materials and may differ from the properties required when the materials are incorporated into the works.</w:t>
      </w:r>
    </w:p>
    <w:p w14:paraId="177F3557" w14:textId="77777777" w:rsidR="001842FE" w:rsidRPr="00BC1BEB" w:rsidRDefault="00000000" w:rsidP="001842FE">
      <w:pPr>
        <w:pStyle w:val="Heading3"/>
        <w:rPr>
          <w:lang w:val="en-AU"/>
        </w:rPr>
      </w:pPr>
      <w:r w:rsidRPr="00BC1BEB">
        <w:rPr>
          <w:lang w:val="en-AU"/>
        </w:rPr>
        <w:t>General Fill</w:t>
      </w:r>
    </w:p>
    <w:p w14:paraId="062DFC70" w14:textId="77777777" w:rsidR="001842FE" w:rsidRPr="00BC1BEB" w:rsidRDefault="00000000" w:rsidP="001842FE">
      <w:r w:rsidRPr="00BC1BEB">
        <w:t>Use the best locally available material.</w:t>
      </w:r>
    </w:p>
    <w:p w14:paraId="2D3A0026" w14:textId="77777777" w:rsidR="001842FE" w:rsidRDefault="00000000" w:rsidP="001842FE">
      <w:r w:rsidRPr="00BC1BEB">
        <w:t>Use fill material, whether cut or borrow, that is free of organic matter an</w:t>
      </w:r>
      <w:r>
        <w:t>d has a minimum soaked CBR at 95% MMDD of 20%, to AS 1289</w:t>
      </w:r>
      <w:r w:rsidRPr="00BC1BEB">
        <w:t>, and a plasticity index between 2% and 15%.</w:t>
      </w:r>
    </w:p>
    <w:p w14:paraId="252472C5" w14:textId="77777777" w:rsidR="001842FE" w:rsidRPr="00BC1BEB" w:rsidRDefault="00000000" w:rsidP="00796CC4">
      <w:pPr>
        <w:pStyle w:val="GuideNotes"/>
      </w:pPr>
      <w:r w:rsidRPr="00BC1BEB">
        <w:t>[</w:t>
      </w:r>
      <w:r>
        <w:t xml:space="preserve">To AS 1289. </w:t>
      </w:r>
      <w:r w:rsidRPr="00BC1BEB">
        <w:t>Ensure specified minimum CBR is consistent with locally available materials and the proposed pavement design]</w:t>
      </w:r>
    </w:p>
    <w:p w14:paraId="0253B58E" w14:textId="77777777" w:rsidR="001842FE" w:rsidRPr="00BC1BEB" w:rsidRDefault="00000000" w:rsidP="001842FE">
      <w:pPr>
        <w:pStyle w:val="Heading3"/>
        <w:rPr>
          <w:lang w:val="en-AU"/>
        </w:rPr>
      </w:pPr>
      <w:bookmarkStart w:id="82" w:name="_Toc390823460"/>
      <w:bookmarkStart w:id="83" w:name="_Toc391429152"/>
      <w:bookmarkStart w:id="84" w:name="_Toc396034078"/>
      <w:bookmarkStart w:id="85" w:name="_Toc398800261"/>
      <w:r w:rsidRPr="00BC1BEB">
        <w:rPr>
          <w:lang w:val="en-AU"/>
        </w:rPr>
        <w:t>Standard Fill</w:t>
      </w:r>
      <w:bookmarkEnd w:id="82"/>
      <w:bookmarkEnd w:id="83"/>
      <w:bookmarkEnd w:id="84"/>
      <w:bookmarkEnd w:id="85"/>
    </w:p>
    <w:p w14:paraId="6068AEB9" w14:textId="77777777" w:rsidR="001842FE" w:rsidRPr="00BC1BEB" w:rsidRDefault="00000000" w:rsidP="001842FE">
      <w:r>
        <w:t>Must be free of organic matter and c</w:t>
      </w:r>
      <w:r w:rsidRPr="00BC1BEB">
        <w:t>onform to the following properties:</w:t>
      </w:r>
    </w:p>
    <w:p w14:paraId="2B03DA82" w14:textId="77777777" w:rsidR="001842FE" w:rsidRPr="00BC1BEB" w:rsidRDefault="00000000" w:rsidP="00796CC4">
      <w:pPr>
        <w:pStyle w:val="GuideNotes"/>
      </w:pPr>
      <w:r w:rsidRPr="00BC1BEB">
        <w:t>[Typical values]</w:t>
      </w:r>
    </w:p>
    <w:tbl>
      <w:tblPr>
        <w:tblW w:w="4754" w:type="pct"/>
        <w:tblBorders>
          <w:top w:val="single" w:sz="6" w:space="0" w:color="auto"/>
          <w:left w:val="single" w:sz="6" w:space="0" w:color="auto"/>
          <w:bottom w:val="single" w:sz="6" w:space="0" w:color="auto"/>
          <w:right w:val="single" w:sz="6" w:space="0" w:color="auto"/>
          <w:insideH w:val="single" w:sz="6" w:space="0" w:color="auto"/>
          <w:insideV w:val="dotted" w:sz="4" w:space="0" w:color="auto"/>
        </w:tblBorders>
        <w:tblLook w:val="0000" w:firstRow="0" w:lastRow="0" w:firstColumn="0" w:lastColumn="0" w:noHBand="0" w:noVBand="0"/>
      </w:tblPr>
      <w:tblGrid>
        <w:gridCol w:w="3157"/>
        <w:gridCol w:w="1990"/>
        <w:gridCol w:w="1990"/>
        <w:gridCol w:w="2658"/>
      </w:tblGrid>
      <w:tr w:rsidR="009838DF" w14:paraId="04B81C1F" w14:textId="77777777" w:rsidTr="00792FD3">
        <w:trPr>
          <w:trHeight w:val="353"/>
        </w:trPr>
        <w:tc>
          <w:tcPr>
            <w:tcW w:w="5000" w:type="pct"/>
            <w:gridSpan w:val="4"/>
            <w:tcBorders>
              <w:bottom w:val="single" w:sz="6" w:space="0" w:color="auto"/>
            </w:tcBorders>
          </w:tcPr>
          <w:p w14:paraId="4DE27BE7" w14:textId="77777777" w:rsidR="001842FE" w:rsidRPr="00DD5378" w:rsidRDefault="00000000" w:rsidP="00792FD3">
            <w:pPr>
              <w:keepNext/>
              <w:spacing w:before="40" w:after="40"/>
              <w:rPr>
                <w:b/>
              </w:rPr>
            </w:pPr>
            <w:r w:rsidRPr="00DD5378">
              <w:rPr>
                <w:b/>
              </w:rPr>
              <w:t>Table - Standard fill properties</w:t>
            </w:r>
          </w:p>
        </w:tc>
      </w:tr>
      <w:tr w:rsidR="009838DF" w14:paraId="4E4C8AAF" w14:textId="77777777" w:rsidTr="00792FD3">
        <w:trPr>
          <w:trHeight w:val="626"/>
        </w:trPr>
        <w:tc>
          <w:tcPr>
            <w:tcW w:w="2627" w:type="pct"/>
            <w:gridSpan w:val="2"/>
            <w:tcBorders>
              <w:right w:val="single" w:sz="6" w:space="0" w:color="auto"/>
            </w:tcBorders>
            <w:vAlign w:val="center"/>
          </w:tcPr>
          <w:p w14:paraId="261B8484" w14:textId="77777777" w:rsidR="001842FE" w:rsidRPr="00E71BA8" w:rsidRDefault="00000000" w:rsidP="00792FD3">
            <w:pPr>
              <w:keepNext/>
              <w:spacing w:before="40" w:after="40"/>
              <w:rPr>
                <w:b/>
              </w:rPr>
            </w:pPr>
            <w:r w:rsidRPr="00E71BA8">
              <w:rPr>
                <w:b/>
              </w:rPr>
              <w:t>Property</w:t>
            </w:r>
          </w:p>
        </w:tc>
        <w:tc>
          <w:tcPr>
            <w:tcW w:w="1016" w:type="pct"/>
            <w:tcBorders>
              <w:left w:val="single" w:sz="6" w:space="0" w:color="auto"/>
              <w:right w:val="single" w:sz="6" w:space="0" w:color="auto"/>
            </w:tcBorders>
            <w:vAlign w:val="center"/>
          </w:tcPr>
          <w:p w14:paraId="08B778B9" w14:textId="77777777" w:rsidR="001842FE" w:rsidRPr="00E71BA8" w:rsidRDefault="00000000" w:rsidP="00792FD3">
            <w:pPr>
              <w:keepNext/>
              <w:spacing w:before="40" w:after="40"/>
              <w:jc w:val="center"/>
              <w:rPr>
                <w:b/>
              </w:rPr>
            </w:pPr>
            <w:r w:rsidRPr="00E71BA8">
              <w:rPr>
                <w:b/>
              </w:rPr>
              <w:t>Column 2</w:t>
            </w:r>
          </w:p>
        </w:tc>
        <w:tc>
          <w:tcPr>
            <w:tcW w:w="1357" w:type="pct"/>
            <w:tcBorders>
              <w:left w:val="single" w:sz="6" w:space="0" w:color="auto"/>
            </w:tcBorders>
            <w:vAlign w:val="center"/>
          </w:tcPr>
          <w:p w14:paraId="019F109A" w14:textId="77777777" w:rsidR="001842FE" w:rsidRPr="00E71BA8" w:rsidRDefault="00000000" w:rsidP="00792FD3">
            <w:pPr>
              <w:keepNext/>
              <w:spacing w:before="40" w:after="40"/>
              <w:jc w:val="center"/>
              <w:rPr>
                <w:b/>
              </w:rPr>
            </w:pPr>
            <w:r>
              <w:rPr>
                <w:b/>
              </w:rPr>
              <w:t>Default if no value shown in C</w:t>
            </w:r>
            <w:r w:rsidRPr="00E71BA8">
              <w:rPr>
                <w:b/>
              </w:rPr>
              <w:t>olumn 2</w:t>
            </w:r>
          </w:p>
        </w:tc>
      </w:tr>
      <w:tr w:rsidR="009838DF" w14:paraId="228EA66A" w14:textId="77777777" w:rsidTr="00792FD3">
        <w:trPr>
          <w:trHeight w:val="626"/>
        </w:trPr>
        <w:tc>
          <w:tcPr>
            <w:tcW w:w="2627" w:type="pct"/>
            <w:gridSpan w:val="2"/>
            <w:tcBorders>
              <w:right w:val="single" w:sz="6" w:space="0" w:color="auto"/>
            </w:tcBorders>
            <w:vAlign w:val="center"/>
          </w:tcPr>
          <w:p w14:paraId="697131E4" w14:textId="77777777" w:rsidR="001842FE" w:rsidRPr="00711EDD" w:rsidRDefault="00000000" w:rsidP="00792FD3">
            <w:pPr>
              <w:keepNext/>
              <w:spacing w:before="40" w:after="40"/>
              <w:rPr>
                <w:color w:val="723604"/>
              </w:rPr>
            </w:pPr>
            <w:r>
              <w:t>CBR 4 day soaked at 95% MMDD to AS 1289</w:t>
            </w:r>
            <w:r w:rsidRPr="00BC1BEB">
              <w:t>:</w:t>
            </w:r>
          </w:p>
        </w:tc>
        <w:tc>
          <w:tcPr>
            <w:tcW w:w="1016" w:type="pct"/>
            <w:tcBorders>
              <w:left w:val="single" w:sz="6" w:space="0" w:color="auto"/>
              <w:right w:val="single" w:sz="6" w:space="0" w:color="auto"/>
            </w:tcBorders>
            <w:vAlign w:val="center"/>
          </w:tcPr>
          <w:p w14:paraId="3693E6B9" w14:textId="77777777" w:rsidR="001842FE" w:rsidRPr="00BC1BEB" w:rsidRDefault="00000000" w:rsidP="00792FD3">
            <w:pPr>
              <w:keepNext/>
              <w:spacing w:before="40" w:after="40"/>
              <w:jc w:val="center"/>
            </w:pPr>
            <w:r w:rsidRPr="00711EDD">
              <w:rPr>
                <w:color w:val="723604"/>
              </w:rPr>
              <w:t>[enter information]</w:t>
            </w:r>
            <w:r>
              <w:rPr>
                <w:color w:val="723604"/>
              </w:rPr>
              <w:t xml:space="preserve"> </w:t>
            </w:r>
            <w:r w:rsidRPr="00BC1BEB">
              <w:t>min</w:t>
            </w:r>
            <w:r>
              <w:t>.</w:t>
            </w:r>
          </w:p>
        </w:tc>
        <w:tc>
          <w:tcPr>
            <w:tcW w:w="1357" w:type="pct"/>
            <w:tcBorders>
              <w:left w:val="single" w:sz="6" w:space="0" w:color="auto"/>
            </w:tcBorders>
            <w:vAlign w:val="center"/>
          </w:tcPr>
          <w:p w14:paraId="63071A73" w14:textId="77777777" w:rsidR="001842FE" w:rsidRPr="00BC1BEB" w:rsidRDefault="00000000" w:rsidP="00792FD3">
            <w:pPr>
              <w:keepNext/>
              <w:spacing w:before="40" w:after="40"/>
              <w:jc w:val="center"/>
            </w:pPr>
            <w:r>
              <w:t>20 min.</w:t>
            </w:r>
          </w:p>
        </w:tc>
      </w:tr>
      <w:tr w:rsidR="009838DF" w14:paraId="54C79E74" w14:textId="77777777" w:rsidTr="00792FD3">
        <w:trPr>
          <w:trHeight w:val="722"/>
        </w:trPr>
        <w:tc>
          <w:tcPr>
            <w:tcW w:w="1611" w:type="pct"/>
            <w:vMerge w:val="restart"/>
            <w:tcBorders>
              <w:right w:val="single" w:sz="6" w:space="0" w:color="auto"/>
            </w:tcBorders>
            <w:vAlign w:val="center"/>
          </w:tcPr>
          <w:p w14:paraId="5592F4EB" w14:textId="77777777" w:rsidR="001842FE" w:rsidRPr="00BC1BEB" w:rsidRDefault="00000000" w:rsidP="00792FD3">
            <w:pPr>
              <w:keepNext/>
              <w:spacing w:before="40" w:after="40"/>
            </w:pPr>
            <w:r w:rsidRPr="00BC1BEB">
              <w:t>Maximum Particle Size:</w:t>
            </w:r>
          </w:p>
        </w:tc>
        <w:tc>
          <w:tcPr>
            <w:tcW w:w="1016" w:type="pct"/>
            <w:tcBorders>
              <w:right w:val="single" w:sz="6" w:space="0" w:color="auto"/>
            </w:tcBorders>
            <w:vAlign w:val="center"/>
          </w:tcPr>
          <w:p w14:paraId="01CAAEFF" w14:textId="77777777" w:rsidR="001842FE" w:rsidRPr="00711EDD" w:rsidRDefault="00000000" w:rsidP="00792FD3">
            <w:pPr>
              <w:keepNext/>
              <w:spacing w:before="40" w:after="40"/>
              <w:jc w:val="center"/>
              <w:rPr>
                <w:color w:val="723604"/>
              </w:rPr>
            </w:pPr>
            <w:r>
              <w:t>For subgrade layers</w:t>
            </w:r>
          </w:p>
        </w:tc>
        <w:tc>
          <w:tcPr>
            <w:tcW w:w="1016" w:type="pct"/>
            <w:tcBorders>
              <w:left w:val="single" w:sz="6" w:space="0" w:color="auto"/>
              <w:right w:val="single" w:sz="6" w:space="0" w:color="auto"/>
            </w:tcBorders>
            <w:vAlign w:val="center"/>
          </w:tcPr>
          <w:p w14:paraId="57A81506" w14:textId="77777777" w:rsidR="001842FE" w:rsidRPr="00BC1BEB" w:rsidRDefault="00000000" w:rsidP="00792FD3">
            <w:pPr>
              <w:keepNext/>
              <w:spacing w:before="40" w:after="40"/>
              <w:jc w:val="center"/>
            </w:pPr>
            <w:r w:rsidRPr="00711EDD">
              <w:rPr>
                <w:color w:val="723604"/>
              </w:rPr>
              <w:t>[enter information]</w:t>
            </w:r>
            <w:r w:rsidRPr="00BC1BEB">
              <w:t> mm</w:t>
            </w:r>
          </w:p>
        </w:tc>
        <w:tc>
          <w:tcPr>
            <w:tcW w:w="1357" w:type="pct"/>
            <w:tcBorders>
              <w:left w:val="single" w:sz="6" w:space="0" w:color="auto"/>
            </w:tcBorders>
            <w:vAlign w:val="center"/>
          </w:tcPr>
          <w:p w14:paraId="663B5D59" w14:textId="77777777" w:rsidR="001842FE" w:rsidRDefault="00000000" w:rsidP="00792FD3">
            <w:pPr>
              <w:keepNext/>
              <w:spacing w:before="40" w:after="40"/>
              <w:jc w:val="center"/>
            </w:pPr>
            <w:r>
              <w:t>50mm</w:t>
            </w:r>
          </w:p>
          <w:p w14:paraId="0E790BD5" w14:textId="77777777" w:rsidR="001842FE" w:rsidRPr="00BC1BEB" w:rsidRDefault="001842FE" w:rsidP="00792FD3">
            <w:pPr>
              <w:keepNext/>
              <w:spacing w:before="40" w:after="40"/>
              <w:jc w:val="center"/>
            </w:pPr>
          </w:p>
        </w:tc>
      </w:tr>
      <w:tr w:rsidR="009838DF" w14:paraId="1B220414" w14:textId="77777777" w:rsidTr="00792FD3">
        <w:trPr>
          <w:trHeight w:val="642"/>
        </w:trPr>
        <w:tc>
          <w:tcPr>
            <w:tcW w:w="1611" w:type="pct"/>
            <w:vMerge/>
            <w:tcBorders>
              <w:right w:val="single" w:sz="6" w:space="0" w:color="auto"/>
            </w:tcBorders>
            <w:vAlign w:val="center"/>
          </w:tcPr>
          <w:p w14:paraId="0916AB33" w14:textId="77777777" w:rsidR="001842FE" w:rsidRPr="00BC1BEB" w:rsidRDefault="001842FE" w:rsidP="00792FD3">
            <w:pPr>
              <w:keepNext/>
              <w:spacing w:before="40" w:after="40"/>
            </w:pPr>
          </w:p>
        </w:tc>
        <w:tc>
          <w:tcPr>
            <w:tcW w:w="1016" w:type="pct"/>
            <w:tcBorders>
              <w:right w:val="single" w:sz="6" w:space="0" w:color="auto"/>
            </w:tcBorders>
            <w:vAlign w:val="center"/>
          </w:tcPr>
          <w:p w14:paraId="45B27BF3" w14:textId="77777777" w:rsidR="001842FE" w:rsidRPr="00711EDD" w:rsidRDefault="00000000" w:rsidP="00792FD3">
            <w:pPr>
              <w:keepNext/>
              <w:spacing w:before="40" w:after="40"/>
              <w:jc w:val="center"/>
              <w:rPr>
                <w:color w:val="723604"/>
              </w:rPr>
            </w:pPr>
            <w:r>
              <w:t>For other than subgrade layers</w:t>
            </w:r>
          </w:p>
        </w:tc>
        <w:tc>
          <w:tcPr>
            <w:tcW w:w="1016" w:type="pct"/>
            <w:tcBorders>
              <w:left w:val="single" w:sz="6" w:space="0" w:color="auto"/>
              <w:right w:val="single" w:sz="6" w:space="0" w:color="auto"/>
            </w:tcBorders>
            <w:vAlign w:val="center"/>
          </w:tcPr>
          <w:p w14:paraId="6B49EA7F" w14:textId="77777777" w:rsidR="001842FE" w:rsidRPr="00711EDD" w:rsidRDefault="00000000" w:rsidP="00792FD3">
            <w:pPr>
              <w:keepNext/>
              <w:spacing w:before="40" w:after="40"/>
              <w:jc w:val="center"/>
              <w:rPr>
                <w:color w:val="723604"/>
              </w:rPr>
            </w:pPr>
            <w:r w:rsidRPr="00711EDD">
              <w:rPr>
                <w:color w:val="723604"/>
              </w:rPr>
              <w:t>[enter information]</w:t>
            </w:r>
            <w:r w:rsidRPr="00BC1BEB">
              <w:t> mm</w:t>
            </w:r>
          </w:p>
        </w:tc>
        <w:tc>
          <w:tcPr>
            <w:tcW w:w="1357" w:type="pct"/>
            <w:tcBorders>
              <w:left w:val="single" w:sz="6" w:space="0" w:color="auto"/>
            </w:tcBorders>
            <w:vAlign w:val="center"/>
          </w:tcPr>
          <w:p w14:paraId="0DB60672" w14:textId="77777777" w:rsidR="001842FE" w:rsidRDefault="00000000" w:rsidP="00792FD3">
            <w:pPr>
              <w:keepNext/>
              <w:spacing w:before="40" w:after="40"/>
              <w:jc w:val="center"/>
            </w:pPr>
            <w:r w:rsidRPr="00BC1BEB">
              <w:t>100</w:t>
            </w:r>
            <w:r>
              <w:t> mm</w:t>
            </w:r>
          </w:p>
        </w:tc>
      </w:tr>
      <w:tr w:rsidR="009838DF" w14:paraId="2E78C2C9" w14:textId="77777777" w:rsidTr="00792FD3">
        <w:trPr>
          <w:trHeight w:val="353"/>
        </w:trPr>
        <w:tc>
          <w:tcPr>
            <w:tcW w:w="2627" w:type="pct"/>
            <w:gridSpan w:val="2"/>
            <w:tcBorders>
              <w:right w:val="single" w:sz="6" w:space="0" w:color="auto"/>
            </w:tcBorders>
            <w:vAlign w:val="center"/>
          </w:tcPr>
          <w:p w14:paraId="030343BE" w14:textId="77777777" w:rsidR="001842FE" w:rsidRPr="00711EDD" w:rsidRDefault="00000000" w:rsidP="00792FD3">
            <w:pPr>
              <w:spacing w:before="40" w:after="40"/>
              <w:rPr>
                <w:color w:val="723604"/>
              </w:rPr>
            </w:pPr>
            <w:r w:rsidRPr="00BC1BEB">
              <w:t>Plasticity Index:</w:t>
            </w:r>
          </w:p>
        </w:tc>
        <w:tc>
          <w:tcPr>
            <w:tcW w:w="1016" w:type="pct"/>
            <w:tcBorders>
              <w:left w:val="single" w:sz="6" w:space="0" w:color="auto"/>
              <w:right w:val="single" w:sz="6" w:space="0" w:color="auto"/>
            </w:tcBorders>
            <w:vAlign w:val="center"/>
          </w:tcPr>
          <w:p w14:paraId="2F4A86A6" w14:textId="77777777" w:rsidR="001842FE" w:rsidRPr="00BC1BEB" w:rsidRDefault="00000000" w:rsidP="00792FD3">
            <w:pPr>
              <w:spacing w:before="40" w:after="40"/>
              <w:jc w:val="center"/>
            </w:pPr>
            <w:r w:rsidRPr="00711EDD">
              <w:rPr>
                <w:color w:val="723604"/>
              </w:rPr>
              <w:t>[enter information]</w:t>
            </w:r>
          </w:p>
        </w:tc>
        <w:tc>
          <w:tcPr>
            <w:tcW w:w="1357" w:type="pct"/>
            <w:tcBorders>
              <w:left w:val="single" w:sz="6" w:space="0" w:color="auto"/>
            </w:tcBorders>
            <w:vAlign w:val="center"/>
          </w:tcPr>
          <w:p w14:paraId="591C51BE" w14:textId="77777777" w:rsidR="001842FE" w:rsidRPr="00BC1BEB" w:rsidRDefault="00000000" w:rsidP="00792FD3">
            <w:pPr>
              <w:spacing w:before="40" w:after="40"/>
              <w:jc w:val="center"/>
            </w:pPr>
            <w:r>
              <w:t>2% </w:t>
            </w:r>
            <w:r>
              <w:noBreakHyphen/>
              <w:t> 15%</w:t>
            </w:r>
          </w:p>
        </w:tc>
      </w:tr>
    </w:tbl>
    <w:p w14:paraId="69D56DE9" w14:textId="77777777" w:rsidR="001842FE" w:rsidRPr="00BC1BEB" w:rsidRDefault="00000000" w:rsidP="00796CC4">
      <w:pPr>
        <w:pStyle w:val="GuideNotes"/>
      </w:pPr>
      <w:r w:rsidRPr="00BC1BEB">
        <w:t>[Determine in relation to locally available materials and proposed pavement design]</w:t>
      </w:r>
    </w:p>
    <w:p w14:paraId="3BE67C21" w14:textId="77777777" w:rsidR="001842FE" w:rsidRPr="00BC1BEB" w:rsidRDefault="00000000" w:rsidP="001842FE">
      <w:pPr>
        <w:pStyle w:val="Heading3"/>
        <w:rPr>
          <w:lang w:val="en-AU"/>
        </w:rPr>
      </w:pPr>
      <w:bookmarkStart w:id="86" w:name="_Toc390823461"/>
      <w:bookmarkStart w:id="87" w:name="_Toc391429153"/>
      <w:bookmarkStart w:id="88" w:name="_Toc396034079"/>
      <w:bookmarkStart w:id="89" w:name="_Toc398800262"/>
      <w:r w:rsidRPr="00BC1BEB">
        <w:rPr>
          <w:lang w:val="en-AU"/>
        </w:rPr>
        <w:t>Select Fill</w:t>
      </w:r>
      <w:bookmarkEnd w:id="86"/>
      <w:bookmarkEnd w:id="87"/>
      <w:bookmarkEnd w:id="88"/>
      <w:bookmarkEnd w:id="89"/>
    </w:p>
    <w:p w14:paraId="1434DAD4" w14:textId="77777777" w:rsidR="001842FE" w:rsidRPr="00BC1BEB" w:rsidRDefault="00000000" w:rsidP="00796CC4">
      <w:pPr>
        <w:pStyle w:val="GuideNotes"/>
      </w:pPr>
      <w:r w:rsidRPr="00BC1BEB">
        <w:t>[Do not delete this section without first ensuring that other sections of the Specification, such as the DRAINAGE WORKS Section are not referenced to it]</w:t>
      </w:r>
    </w:p>
    <w:p w14:paraId="4ABBAC84" w14:textId="77777777" w:rsidR="001842FE" w:rsidRPr="00BC1BEB" w:rsidRDefault="00000000" w:rsidP="001842FE">
      <w:r w:rsidRPr="00BC1BEB">
        <w:t>Select fill shall be comprised of gravel, decomposed rock or broken rock, free from organic matter and lumps of clay.</w:t>
      </w:r>
    </w:p>
    <w:p w14:paraId="1CD611F5" w14:textId="77777777" w:rsidR="001842FE" w:rsidRPr="00BC1BEB" w:rsidRDefault="00000000" w:rsidP="001842FE">
      <w:r w:rsidRPr="00BC1BEB">
        <w:t>Conform to the following:</w:t>
      </w:r>
    </w:p>
    <w:tbl>
      <w:tblPr>
        <w:tblW w:w="5000" w:type="pct"/>
        <w:tblBorders>
          <w:top w:val="single" w:sz="6" w:space="0" w:color="auto"/>
          <w:left w:val="single" w:sz="6" w:space="0" w:color="auto"/>
          <w:bottom w:val="single" w:sz="6" w:space="0" w:color="auto"/>
          <w:right w:val="single" w:sz="6" w:space="0" w:color="auto"/>
          <w:insideH w:val="single" w:sz="6" w:space="0" w:color="auto"/>
        </w:tblBorders>
        <w:tblCellMar>
          <w:left w:w="107" w:type="dxa"/>
          <w:right w:w="107" w:type="dxa"/>
        </w:tblCellMar>
        <w:tblLook w:val="0000" w:firstRow="0" w:lastRow="0" w:firstColumn="0" w:lastColumn="0" w:noHBand="0" w:noVBand="0"/>
      </w:tblPr>
      <w:tblGrid>
        <w:gridCol w:w="5151"/>
        <w:gridCol w:w="5151"/>
      </w:tblGrid>
      <w:tr w:rsidR="009838DF" w14:paraId="2FF07589" w14:textId="77777777" w:rsidTr="00792FD3">
        <w:trPr>
          <w:cantSplit/>
          <w:trHeight w:val="264"/>
          <w:tblHeader/>
        </w:trPr>
        <w:tc>
          <w:tcPr>
            <w:tcW w:w="5000" w:type="pct"/>
            <w:gridSpan w:val="2"/>
            <w:tcBorders>
              <w:bottom w:val="single" w:sz="6" w:space="0" w:color="auto"/>
            </w:tcBorders>
          </w:tcPr>
          <w:p w14:paraId="5B7B9ADA" w14:textId="77777777" w:rsidR="001842FE" w:rsidRPr="00E16CFA" w:rsidRDefault="00000000" w:rsidP="00792FD3">
            <w:pPr>
              <w:spacing w:before="40" w:after="40"/>
              <w:rPr>
                <w:b/>
              </w:rPr>
            </w:pPr>
            <w:r w:rsidRPr="00E16CFA">
              <w:rPr>
                <w:b/>
              </w:rPr>
              <w:lastRenderedPageBreak/>
              <w:t>Table - Grading - Select fill</w:t>
            </w:r>
          </w:p>
        </w:tc>
      </w:tr>
      <w:tr w:rsidR="009838DF" w14:paraId="695352B8" w14:textId="77777777" w:rsidTr="00792FD3">
        <w:trPr>
          <w:cantSplit/>
          <w:trHeight w:val="248"/>
          <w:tblHeader/>
        </w:trPr>
        <w:tc>
          <w:tcPr>
            <w:tcW w:w="2500" w:type="pct"/>
            <w:tcBorders>
              <w:right w:val="single" w:sz="6" w:space="0" w:color="auto"/>
            </w:tcBorders>
            <w:vAlign w:val="center"/>
          </w:tcPr>
          <w:p w14:paraId="36D9E887" w14:textId="77777777" w:rsidR="001842FE" w:rsidRPr="00E16CFA" w:rsidRDefault="00000000" w:rsidP="00792FD3">
            <w:pPr>
              <w:spacing w:before="40" w:after="40"/>
              <w:jc w:val="center"/>
              <w:rPr>
                <w:b/>
              </w:rPr>
            </w:pPr>
            <w:r w:rsidRPr="00E16CFA">
              <w:rPr>
                <w:b/>
              </w:rPr>
              <w:t>AS SIEVE (mm)</w:t>
            </w:r>
          </w:p>
        </w:tc>
        <w:tc>
          <w:tcPr>
            <w:tcW w:w="2500" w:type="pct"/>
            <w:tcBorders>
              <w:left w:val="single" w:sz="6" w:space="0" w:color="auto"/>
            </w:tcBorders>
            <w:vAlign w:val="center"/>
          </w:tcPr>
          <w:p w14:paraId="60BA6220" w14:textId="77777777" w:rsidR="001842FE" w:rsidRPr="00E16CFA" w:rsidRDefault="00000000" w:rsidP="00792FD3">
            <w:pPr>
              <w:spacing w:before="40" w:after="40"/>
              <w:jc w:val="center"/>
              <w:rPr>
                <w:b/>
              </w:rPr>
            </w:pPr>
            <w:r w:rsidRPr="00E16CFA">
              <w:rPr>
                <w:b/>
              </w:rPr>
              <w:t>% PASSING (DRY WEIGHT)</w:t>
            </w:r>
          </w:p>
        </w:tc>
      </w:tr>
      <w:tr w:rsidR="009838DF" w14:paraId="2113F50A" w14:textId="77777777" w:rsidTr="00792FD3">
        <w:trPr>
          <w:cantSplit/>
          <w:trHeight w:val="248"/>
        </w:trPr>
        <w:tc>
          <w:tcPr>
            <w:tcW w:w="2500" w:type="pct"/>
            <w:tcBorders>
              <w:right w:val="single" w:sz="6" w:space="0" w:color="auto"/>
            </w:tcBorders>
            <w:vAlign w:val="center"/>
          </w:tcPr>
          <w:p w14:paraId="3C9948AB" w14:textId="77777777" w:rsidR="001842FE" w:rsidRPr="00BC1BEB" w:rsidRDefault="00000000" w:rsidP="00792FD3">
            <w:pPr>
              <w:spacing w:before="40" w:after="40"/>
              <w:jc w:val="center"/>
            </w:pPr>
            <w:r w:rsidRPr="00BC1BEB">
              <w:t>75.00</w:t>
            </w:r>
          </w:p>
        </w:tc>
        <w:tc>
          <w:tcPr>
            <w:tcW w:w="2500" w:type="pct"/>
            <w:tcBorders>
              <w:left w:val="single" w:sz="6" w:space="0" w:color="auto"/>
            </w:tcBorders>
            <w:vAlign w:val="center"/>
          </w:tcPr>
          <w:p w14:paraId="5F858A35" w14:textId="77777777" w:rsidR="001842FE" w:rsidRPr="00BC1BEB" w:rsidRDefault="00000000" w:rsidP="00792FD3">
            <w:pPr>
              <w:spacing w:before="40" w:after="40"/>
              <w:jc w:val="center"/>
            </w:pPr>
            <w:r w:rsidRPr="00BC1BEB">
              <w:t>100</w:t>
            </w:r>
          </w:p>
        </w:tc>
      </w:tr>
      <w:tr w:rsidR="009838DF" w14:paraId="752CD28F" w14:textId="77777777" w:rsidTr="00792FD3">
        <w:trPr>
          <w:cantSplit/>
          <w:trHeight w:val="264"/>
        </w:trPr>
        <w:tc>
          <w:tcPr>
            <w:tcW w:w="2500" w:type="pct"/>
            <w:tcBorders>
              <w:right w:val="single" w:sz="6" w:space="0" w:color="auto"/>
            </w:tcBorders>
            <w:vAlign w:val="center"/>
          </w:tcPr>
          <w:p w14:paraId="15AC35AF" w14:textId="77777777" w:rsidR="001842FE" w:rsidRPr="00BC1BEB" w:rsidRDefault="00000000" w:rsidP="00792FD3">
            <w:pPr>
              <w:spacing w:before="40" w:after="40"/>
              <w:jc w:val="center"/>
            </w:pPr>
            <w:r w:rsidRPr="00BC1BEB">
              <w:t>9.50</w:t>
            </w:r>
          </w:p>
        </w:tc>
        <w:tc>
          <w:tcPr>
            <w:tcW w:w="2500" w:type="pct"/>
            <w:tcBorders>
              <w:left w:val="single" w:sz="6" w:space="0" w:color="auto"/>
            </w:tcBorders>
            <w:vAlign w:val="center"/>
          </w:tcPr>
          <w:p w14:paraId="0A944522" w14:textId="77777777" w:rsidR="001842FE" w:rsidRPr="00BC1BEB" w:rsidRDefault="00000000" w:rsidP="00792FD3">
            <w:pPr>
              <w:spacing w:before="40" w:after="40"/>
              <w:jc w:val="center"/>
            </w:pPr>
            <w:r w:rsidRPr="00BC1BEB">
              <w:t>30 </w:t>
            </w:r>
            <w:r w:rsidRPr="00BC1BEB">
              <w:noBreakHyphen/>
              <w:t> 100</w:t>
            </w:r>
          </w:p>
        </w:tc>
      </w:tr>
      <w:tr w:rsidR="009838DF" w14:paraId="5B7B1FD5" w14:textId="77777777" w:rsidTr="00792FD3">
        <w:trPr>
          <w:cantSplit/>
          <w:trHeight w:val="248"/>
        </w:trPr>
        <w:tc>
          <w:tcPr>
            <w:tcW w:w="2500" w:type="pct"/>
            <w:tcBorders>
              <w:right w:val="single" w:sz="6" w:space="0" w:color="auto"/>
            </w:tcBorders>
            <w:vAlign w:val="center"/>
          </w:tcPr>
          <w:p w14:paraId="5396B467" w14:textId="77777777" w:rsidR="001842FE" w:rsidRPr="00BC1BEB" w:rsidRDefault="00000000" w:rsidP="00792FD3">
            <w:pPr>
              <w:spacing w:before="40" w:after="40"/>
              <w:jc w:val="center"/>
            </w:pPr>
            <w:r w:rsidRPr="00BC1BEB">
              <w:t>2.36</w:t>
            </w:r>
          </w:p>
        </w:tc>
        <w:tc>
          <w:tcPr>
            <w:tcW w:w="2500" w:type="pct"/>
            <w:tcBorders>
              <w:left w:val="single" w:sz="6" w:space="0" w:color="auto"/>
            </w:tcBorders>
            <w:vAlign w:val="center"/>
          </w:tcPr>
          <w:p w14:paraId="5793C861" w14:textId="77777777" w:rsidR="001842FE" w:rsidRPr="00BC1BEB" w:rsidRDefault="00000000" w:rsidP="00792FD3">
            <w:pPr>
              <w:spacing w:before="40" w:after="40"/>
              <w:jc w:val="center"/>
            </w:pPr>
            <w:r w:rsidRPr="00BC1BEB">
              <w:t>15 </w:t>
            </w:r>
            <w:r w:rsidRPr="00BC1BEB">
              <w:noBreakHyphen/>
              <w:t> 65</w:t>
            </w:r>
          </w:p>
        </w:tc>
      </w:tr>
      <w:tr w:rsidR="009838DF" w14:paraId="634ADB28" w14:textId="77777777" w:rsidTr="00792FD3">
        <w:trPr>
          <w:cantSplit/>
          <w:trHeight w:val="248"/>
        </w:trPr>
        <w:tc>
          <w:tcPr>
            <w:tcW w:w="2500" w:type="pct"/>
            <w:tcBorders>
              <w:right w:val="single" w:sz="6" w:space="0" w:color="auto"/>
            </w:tcBorders>
            <w:vAlign w:val="center"/>
          </w:tcPr>
          <w:p w14:paraId="1D810C1E" w14:textId="77777777" w:rsidR="001842FE" w:rsidRPr="00BC1BEB" w:rsidRDefault="00000000" w:rsidP="00792FD3">
            <w:pPr>
              <w:spacing w:before="40" w:after="40"/>
              <w:jc w:val="center"/>
            </w:pPr>
            <w:r w:rsidRPr="00BC1BEB">
              <w:t>0.075</w:t>
            </w:r>
          </w:p>
        </w:tc>
        <w:tc>
          <w:tcPr>
            <w:tcW w:w="2500" w:type="pct"/>
            <w:tcBorders>
              <w:left w:val="single" w:sz="6" w:space="0" w:color="auto"/>
            </w:tcBorders>
            <w:vAlign w:val="center"/>
          </w:tcPr>
          <w:p w14:paraId="7ABA974A" w14:textId="77777777" w:rsidR="001842FE" w:rsidRPr="00BC1BEB" w:rsidRDefault="00000000" w:rsidP="00792FD3">
            <w:pPr>
              <w:spacing w:before="40" w:after="40"/>
              <w:jc w:val="center"/>
            </w:pPr>
            <w:r w:rsidRPr="00BC1BEB">
              <w:t>5 </w:t>
            </w:r>
            <w:r w:rsidRPr="00BC1BEB">
              <w:noBreakHyphen/>
              <w:t> 25</w:t>
            </w:r>
          </w:p>
        </w:tc>
      </w:tr>
    </w:tbl>
    <w:p w14:paraId="49C66F50" w14:textId="77777777" w:rsidR="001842FE" w:rsidRDefault="001842FE" w:rsidP="001842FE">
      <w:pPr>
        <w:pStyle w:val="BoldCapital"/>
        <w:rPr>
          <w:b w:val="0"/>
          <w:lang w:val="en-AU"/>
        </w:rPr>
      </w:pPr>
    </w:p>
    <w:tbl>
      <w:tblPr>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5548"/>
        <w:gridCol w:w="4764"/>
      </w:tblGrid>
      <w:tr w:rsidR="009838DF" w14:paraId="60F5B1DF" w14:textId="77777777" w:rsidTr="00792FD3">
        <w:trPr>
          <w:cantSplit/>
          <w:trHeight w:val="328"/>
        </w:trPr>
        <w:tc>
          <w:tcPr>
            <w:tcW w:w="5000" w:type="pct"/>
            <w:gridSpan w:val="2"/>
            <w:tcBorders>
              <w:top w:val="single" w:sz="2" w:space="0" w:color="auto"/>
              <w:left w:val="single" w:sz="2" w:space="0" w:color="auto"/>
              <w:bottom w:val="single" w:sz="2" w:space="0" w:color="auto"/>
              <w:right w:val="single" w:sz="2" w:space="0" w:color="auto"/>
            </w:tcBorders>
            <w:vAlign w:val="center"/>
          </w:tcPr>
          <w:p w14:paraId="5CA92B79" w14:textId="77777777" w:rsidR="001842FE" w:rsidRPr="00E16CFA" w:rsidRDefault="00000000" w:rsidP="00792FD3">
            <w:pPr>
              <w:spacing w:before="40" w:after="40"/>
              <w:rPr>
                <w:b/>
              </w:rPr>
            </w:pPr>
            <w:r w:rsidRPr="00E16CFA">
              <w:rPr>
                <w:b/>
              </w:rPr>
              <w:t>Table – Select Fill Properties</w:t>
            </w:r>
          </w:p>
        </w:tc>
      </w:tr>
      <w:tr w:rsidR="009838DF" w14:paraId="39DD200A" w14:textId="77777777" w:rsidTr="00792FD3">
        <w:trPr>
          <w:cantSplit/>
          <w:trHeight w:val="383"/>
        </w:trPr>
        <w:tc>
          <w:tcPr>
            <w:tcW w:w="2690" w:type="pct"/>
            <w:tcBorders>
              <w:top w:val="single" w:sz="2" w:space="0" w:color="auto"/>
              <w:left w:val="single" w:sz="2" w:space="0" w:color="auto"/>
              <w:bottom w:val="single" w:sz="2" w:space="0" w:color="auto"/>
              <w:right w:val="single" w:sz="2" w:space="0" w:color="auto"/>
            </w:tcBorders>
            <w:vAlign w:val="center"/>
          </w:tcPr>
          <w:p w14:paraId="4CB5ADF3" w14:textId="77777777" w:rsidR="001842FE" w:rsidRPr="00A04DD3" w:rsidRDefault="00000000" w:rsidP="00792FD3">
            <w:pPr>
              <w:spacing w:before="40" w:after="40"/>
            </w:pPr>
            <w:r w:rsidRPr="00BC1BEB">
              <w:t>CBR, 4 </w:t>
            </w:r>
            <w:proofErr w:type="gramStart"/>
            <w:r w:rsidRPr="00BC1BEB">
              <w:t>day</w:t>
            </w:r>
            <w:proofErr w:type="gramEnd"/>
            <w:r w:rsidRPr="00BC1BEB">
              <w:t xml:space="preserve"> soaked</w:t>
            </w:r>
            <w:r>
              <w:t xml:space="preserve"> </w:t>
            </w:r>
            <w:r w:rsidRPr="00BC1BEB">
              <w:t xml:space="preserve">at 95% MMDD </w:t>
            </w:r>
            <w:r>
              <w:t>to AS 1289</w:t>
            </w:r>
            <w:r w:rsidRPr="00BC1BEB">
              <w:t>:</w:t>
            </w:r>
          </w:p>
        </w:tc>
        <w:tc>
          <w:tcPr>
            <w:tcW w:w="2310" w:type="pct"/>
            <w:tcBorders>
              <w:top w:val="single" w:sz="2" w:space="0" w:color="auto"/>
              <w:left w:val="single" w:sz="2" w:space="0" w:color="auto"/>
              <w:bottom w:val="single" w:sz="2" w:space="0" w:color="auto"/>
              <w:right w:val="single" w:sz="2" w:space="0" w:color="auto"/>
            </w:tcBorders>
            <w:vAlign w:val="center"/>
          </w:tcPr>
          <w:p w14:paraId="70DF195E" w14:textId="77777777" w:rsidR="001842FE" w:rsidRPr="00A04DD3" w:rsidRDefault="00000000" w:rsidP="00792FD3">
            <w:pPr>
              <w:spacing w:before="40" w:after="40"/>
            </w:pPr>
            <w:r w:rsidRPr="00BC1BEB">
              <w:t>30 minimum.</w:t>
            </w:r>
          </w:p>
        </w:tc>
      </w:tr>
      <w:tr w:rsidR="009838DF" w14:paraId="428815E4" w14:textId="77777777" w:rsidTr="00792FD3">
        <w:trPr>
          <w:cantSplit/>
          <w:trHeight w:val="305"/>
        </w:trPr>
        <w:tc>
          <w:tcPr>
            <w:tcW w:w="2690" w:type="pct"/>
            <w:tcBorders>
              <w:top w:val="single" w:sz="2" w:space="0" w:color="auto"/>
              <w:left w:val="single" w:sz="2" w:space="0" w:color="auto"/>
              <w:bottom w:val="single" w:sz="2" w:space="0" w:color="auto"/>
              <w:right w:val="single" w:sz="2" w:space="0" w:color="auto"/>
            </w:tcBorders>
            <w:vAlign w:val="center"/>
          </w:tcPr>
          <w:p w14:paraId="7322E0E4" w14:textId="77777777" w:rsidR="001842FE" w:rsidRPr="00A04DD3" w:rsidRDefault="00000000" w:rsidP="00792FD3">
            <w:pPr>
              <w:spacing w:before="40" w:after="40"/>
            </w:pPr>
            <w:r>
              <w:t>Plasticity Index:</w:t>
            </w:r>
          </w:p>
        </w:tc>
        <w:tc>
          <w:tcPr>
            <w:tcW w:w="2310" w:type="pct"/>
            <w:tcBorders>
              <w:top w:val="single" w:sz="2" w:space="0" w:color="auto"/>
              <w:left w:val="single" w:sz="2" w:space="0" w:color="auto"/>
              <w:bottom w:val="single" w:sz="2" w:space="0" w:color="auto"/>
              <w:right w:val="single" w:sz="2" w:space="0" w:color="auto"/>
            </w:tcBorders>
            <w:vAlign w:val="center"/>
          </w:tcPr>
          <w:p w14:paraId="1C1A930D" w14:textId="77777777" w:rsidR="001842FE" w:rsidRPr="00A04DD3" w:rsidRDefault="00000000" w:rsidP="00792FD3">
            <w:pPr>
              <w:spacing w:before="40" w:after="40"/>
            </w:pPr>
            <w:r w:rsidRPr="00BC1BEB">
              <w:t>2 </w:t>
            </w:r>
            <w:r w:rsidRPr="00BC1BEB">
              <w:noBreakHyphen/>
              <w:t> 15%</w:t>
            </w:r>
            <w:r>
              <w:t xml:space="preserve"> </w:t>
            </w:r>
            <w:r w:rsidRPr="00BC1BEB">
              <w:t>maximum.</w:t>
            </w:r>
          </w:p>
        </w:tc>
      </w:tr>
      <w:tr w:rsidR="009838DF" w14:paraId="30C2AD31" w14:textId="77777777" w:rsidTr="00792FD3">
        <w:trPr>
          <w:cantSplit/>
          <w:trHeight w:val="328"/>
        </w:trPr>
        <w:tc>
          <w:tcPr>
            <w:tcW w:w="2690" w:type="pct"/>
            <w:tcBorders>
              <w:top w:val="single" w:sz="2" w:space="0" w:color="auto"/>
              <w:left w:val="single" w:sz="2" w:space="0" w:color="auto"/>
              <w:bottom w:val="single" w:sz="2" w:space="0" w:color="auto"/>
              <w:right w:val="single" w:sz="2" w:space="0" w:color="auto"/>
            </w:tcBorders>
            <w:vAlign w:val="center"/>
          </w:tcPr>
          <w:p w14:paraId="79BCA032" w14:textId="77777777" w:rsidR="001842FE" w:rsidRPr="00A04DD3" w:rsidRDefault="00000000" w:rsidP="00792FD3">
            <w:pPr>
              <w:spacing w:before="40" w:after="40"/>
            </w:pPr>
            <w:r>
              <w:t>Linear Shrinkage:</w:t>
            </w:r>
          </w:p>
        </w:tc>
        <w:tc>
          <w:tcPr>
            <w:tcW w:w="2310" w:type="pct"/>
            <w:tcBorders>
              <w:top w:val="single" w:sz="2" w:space="0" w:color="auto"/>
              <w:left w:val="single" w:sz="2" w:space="0" w:color="auto"/>
              <w:bottom w:val="single" w:sz="2" w:space="0" w:color="auto"/>
              <w:right w:val="single" w:sz="2" w:space="0" w:color="auto"/>
            </w:tcBorders>
            <w:vAlign w:val="center"/>
          </w:tcPr>
          <w:p w14:paraId="545A8C3C" w14:textId="77777777" w:rsidR="001842FE" w:rsidRPr="00A04DD3" w:rsidRDefault="00000000" w:rsidP="00792FD3">
            <w:pPr>
              <w:spacing w:before="40" w:after="40"/>
            </w:pPr>
            <w:r w:rsidRPr="00BC1BEB">
              <w:t>2 </w:t>
            </w:r>
            <w:r w:rsidRPr="00BC1BEB">
              <w:noBreakHyphen/>
              <w:t> 6%.</w:t>
            </w:r>
          </w:p>
        </w:tc>
      </w:tr>
    </w:tbl>
    <w:p w14:paraId="377B1102" w14:textId="77777777" w:rsidR="001842FE" w:rsidRDefault="001842FE" w:rsidP="001842FE">
      <w:pPr>
        <w:pStyle w:val="BoldCapital"/>
        <w:rPr>
          <w:b w:val="0"/>
          <w:lang w:val="en-AU"/>
        </w:rPr>
      </w:pPr>
    </w:p>
    <w:p w14:paraId="07485C43" w14:textId="77777777" w:rsidR="001842FE" w:rsidRPr="00BC1BEB" w:rsidRDefault="00000000" w:rsidP="001842FE">
      <w:pPr>
        <w:pStyle w:val="Heading3"/>
        <w:rPr>
          <w:lang w:val="en-AU"/>
        </w:rPr>
      </w:pPr>
      <w:bookmarkStart w:id="90" w:name="_Toc390823462"/>
      <w:bookmarkStart w:id="91" w:name="_Toc391429154"/>
      <w:bookmarkStart w:id="92" w:name="_Toc396034080"/>
      <w:bookmarkStart w:id="93" w:name="_Toc398800263"/>
      <w:r w:rsidRPr="00BC1BEB">
        <w:rPr>
          <w:lang w:val="en-AU"/>
        </w:rPr>
        <w:t>Sand Clay Fill</w:t>
      </w:r>
      <w:bookmarkEnd w:id="90"/>
      <w:bookmarkEnd w:id="91"/>
      <w:bookmarkEnd w:id="92"/>
      <w:bookmarkEnd w:id="93"/>
    </w:p>
    <w:p w14:paraId="7E082458" w14:textId="77777777" w:rsidR="001842FE" w:rsidRPr="00BC1BEB" w:rsidRDefault="00000000" w:rsidP="00796CC4">
      <w:pPr>
        <w:pStyle w:val="GuideNotes"/>
      </w:pPr>
      <w:r w:rsidRPr="00BC1BEB">
        <w:t>[Delete subsection if it is not a permissible alternative]</w:t>
      </w:r>
    </w:p>
    <w:p w14:paraId="1967320B" w14:textId="77777777" w:rsidR="001842FE" w:rsidRPr="00BC1BEB" w:rsidRDefault="00000000" w:rsidP="001842FE">
      <w:r w:rsidRPr="00BC1BEB">
        <w:t>Sand clay (clayey sand) may be used as an alternative to Select Fill.</w:t>
      </w:r>
    </w:p>
    <w:p w14:paraId="26F77D08" w14:textId="77777777" w:rsidR="001842FE" w:rsidRDefault="00000000" w:rsidP="001842FE">
      <w:r>
        <w:t>Must be free of organic matter and c</w:t>
      </w:r>
      <w:r w:rsidRPr="00BC1BEB">
        <w:t>onform to the following</w:t>
      </w:r>
      <w:r>
        <w:t xml:space="preserve"> properties and grading</w:t>
      </w:r>
      <w:r w:rsidRPr="00BC1BEB">
        <w:t>:</w:t>
      </w:r>
    </w:p>
    <w:p w14:paraId="7F8455BF" w14:textId="77777777" w:rsidR="001842FE" w:rsidRDefault="001842FE" w:rsidP="001842FE"/>
    <w:tbl>
      <w:tblPr>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5548"/>
        <w:gridCol w:w="4764"/>
      </w:tblGrid>
      <w:tr w:rsidR="009838DF" w14:paraId="64D16399" w14:textId="77777777" w:rsidTr="00792FD3">
        <w:trPr>
          <w:cantSplit/>
          <w:trHeight w:val="296"/>
        </w:trPr>
        <w:tc>
          <w:tcPr>
            <w:tcW w:w="5000" w:type="pct"/>
            <w:gridSpan w:val="2"/>
            <w:tcBorders>
              <w:top w:val="single" w:sz="2" w:space="0" w:color="auto"/>
              <w:left w:val="single" w:sz="2" w:space="0" w:color="auto"/>
              <w:bottom w:val="single" w:sz="2" w:space="0" w:color="auto"/>
              <w:right w:val="single" w:sz="2" w:space="0" w:color="auto"/>
            </w:tcBorders>
            <w:vAlign w:val="center"/>
          </w:tcPr>
          <w:p w14:paraId="12DA8949" w14:textId="77777777" w:rsidR="001842FE" w:rsidRPr="00E16CFA" w:rsidRDefault="00000000" w:rsidP="00792FD3">
            <w:pPr>
              <w:spacing w:before="40" w:after="40"/>
              <w:rPr>
                <w:b/>
              </w:rPr>
            </w:pPr>
            <w:r w:rsidRPr="00E16CFA">
              <w:rPr>
                <w:b/>
              </w:rPr>
              <w:t>Table</w:t>
            </w:r>
            <w:r>
              <w:rPr>
                <w:b/>
              </w:rPr>
              <w:t xml:space="preserve"> </w:t>
            </w:r>
            <w:r w:rsidRPr="00E16CFA">
              <w:rPr>
                <w:b/>
              </w:rPr>
              <w:t>– Sand Clay Fill Properties</w:t>
            </w:r>
          </w:p>
        </w:tc>
      </w:tr>
      <w:tr w:rsidR="009838DF" w14:paraId="7901F1FA" w14:textId="77777777" w:rsidTr="00792FD3">
        <w:trPr>
          <w:cantSplit/>
          <w:trHeight w:val="408"/>
        </w:trPr>
        <w:tc>
          <w:tcPr>
            <w:tcW w:w="2690" w:type="pct"/>
            <w:tcBorders>
              <w:top w:val="single" w:sz="2" w:space="0" w:color="auto"/>
              <w:left w:val="single" w:sz="2" w:space="0" w:color="auto"/>
              <w:bottom w:val="single" w:sz="2" w:space="0" w:color="auto"/>
              <w:right w:val="single" w:sz="2" w:space="0" w:color="auto"/>
            </w:tcBorders>
            <w:vAlign w:val="center"/>
          </w:tcPr>
          <w:p w14:paraId="4FE6D99F" w14:textId="77777777" w:rsidR="001842FE" w:rsidRDefault="00000000" w:rsidP="00792FD3">
            <w:pPr>
              <w:spacing w:before="40" w:after="40"/>
            </w:pPr>
            <w:r>
              <w:t>CBR:</w:t>
            </w:r>
            <w:r w:rsidRPr="00BC1BEB">
              <w:t xml:space="preserve"> 4 </w:t>
            </w:r>
            <w:proofErr w:type="gramStart"/>
            <w:r w:rsidRPr="00BC1BEB">
              <w:t>day</w:t>
            </w:r>
            <w:proofErr w:type="gramEnd"/>
            <w:r w:rsidRPr="00BC1BEB">
              <w:t xml:space="preserve"> soaked and 95% MMDD </w:t>
            </w:r>
            <w:r>
              <w:t>to AS 1289:</w:t>
            </w:r>
          </w:p>
        </w:tc>
        <w:tc>
          <w:tcPr>
            <w:tcW w:w="2310" w:type="pct"/>
            <w:tcBorders>
              <w:top w:val="single" w:sz="2" w:space="0" w:color="auto"/>
              <w:left w:val="single" w:sz="2" w:space="0" w:color="auto"/>
              <w:bottom w:val="single" w:sz="2" w:space="0" w:color="auto"/>
              <w:right w:val="single" w:sz="2" w:space="0" w:color="auto"/>
            </w:tcBorders>
            <w:vAlign w:val="center"/>
          </w:tcPr>
          <w:p w14:paraId="663777F5" w14:textId="77777777" w:rsidR="001842FE" w:rsidRDefault="00000000" w:rsidP="00792FD3">
            <w:pPr>
              <w:spacing w:before="40" w:after="40"/>
            </w:pPr>
            <w:r w:rsidRPr="00BC1BEB">
              <w:t>30 minimum</w:t>
            </w:r>
          </w:p>
        </w:tc>
      </w:tr>
      <w:tr w:rsidR="009838DF" w14:paraId="4C3D4DE6" w14:textId="77777777" w:rsidTr="00792FD3">
        <w:trPr>
          <w:cantSplit/>
          <w:trHeight w:val="317"/>
        </w:trPr>
        <w:tc>
          <w:tcPr>
            <w:tcW w:w="2690" w:type="pct"/>
            <w:tcBorders>
              <w:top w:val="single" w:sz="2" w:space="0" w:color="auto"/>
              <w:left w:val="single" w:sz="2" w:space="0" w:color="auto"/>
              <w:bottom w:val="single" w:sz="2" w:space="0" w:color="auto"/>
              <w:right w:val="single" w:sz="2" w:space="0" w:color="auto"/>
            </w:tcBorders>
            <w:vAlign w:val="center"/>
          </w:tcPr>
          <w:p w14:paraId="5AAD0D50" w14:textId="77777777" w:rsidR="001842FE" w:rsidRDefault="00000000" w:rsidP="00792FD3">
            <w:pPr>
              <w:spacing w:before="40" w:after="40"/>
            </w:pPr>
            <w:r>
              <w:t>Plasticity Index</w:t>
            </w:r>
          </w:p>
        </w:tc>
        <w:tc>
          <w:tcPr>
            <w:tcW w:w="2310" w:type="pct"/>
            <w:tcBorders>
              <w:top w:val="single" w:sz="2" w:space="0" w:color="auto"/>
              <w:left w:val="single" w:sz="2" w:space="0" w:color="auto"/>
              <w:bottom w:val="single" w:sz="2" w:space="0" w:color="auto"/>
              <w:right w:val="single" w:sz="2" w:space="0" w:color="auto"/>
            </w:tcBorders>
            <w:vAlign w:val="center"/>
          </w:tcPr>
          <w:p w14:paraId="3BE49BE4" w14:textId="77777777" w:rsidR="001842FE" w:rsidRDefault="00000000" w:rsidP="00792FD3">
            <w:pPr>
              <w:spacing w:before="40" w:after="40"/>
            </w:pPr>
            <w:r w:rsidRPr="00BC1BEB">
              <w:t>15% maximum</w:t>
            </w:r>
          </w:p>
        </w:tc>
      </w:tr>
      <w:tr w:rsidR="009838DF" w14:paraId="38BA5654" w14:textId="77777777" w:rsidTr="00792FD3">
        <w:trPr>
          <w:cantSplit/>
          <w:trHeight w:val="317"/>
        </w:trPr>
        <w:tc>
          <w:tcPr>
            <w:tcW w:w="2690" w:type="pct"/>
            <w:tcBorders>
              <w:top w:val="single" w:sz="2" w:space="0" w:color="auto"/>
              <w:left w:val="single" w:sz="2" w:space="0" w:color="auto"/>
              <w:bottom w:val="single" w:sz="2" w:space="0" w:color="auto"/>
              <w:right w:val="single" w:sz="2" w:space="0" w:color="auto"/>
            </w:tcBorders>
            <w:vAlign w:val="center"/>
          </w:tcPr>
          <w:p w14:paraId="66E242C0" w14:textId="77777777" w:rsidR="001842FE" w:rsidRDefault="00000000" w:rsidP="00792FD3">
            <w:pPr>
              <w:spacing w:before="40" w:after="40"/>
            </w:pPr>
            <w:r>
              <w:t>Linear Shrinkage</w:t>
            </w:r>
          </w:p>
        </w:tc>
        <w:tc>
          <w:tcPr>
            <w:tcW w:w="2310" w:type="pct"/>
            <w:tcBorders>
              <w:top w:val="single" w:sz="2" w:space="0" w:color="auto"/>
              <w:left w:val="single" w:sz="2" w:space="0" w:color="auto"/>
              <w:bottom w:val="single" w:sz="2" w:space="0" w:color="auto"/>
              <w:right w:val="single" w:sz="2" w:space="0" w:color="auto"/>
            </w:tcBorders>
            <w:vAlign w:val="center"/>
          </w:tcPr>
          <w:p w14:paraId="1127A38F" w14:textId="77777777" w:rsidR="001842FE" w:rsidRDefault="00000000" w:rsidP="00792FD3">
            <w:pPr>
              <w:spacing w:before="40" w:after="40"/>
            </w:pPr>
            <w:r w:rsidRPr="00BC1BEB">
              <w:t>1 </w:t>
            </w:r>
            <w:r w:rsidRPr="00BC1BEB">
              <w:noBreakHyphen/>
              <w:t> 8%</w:t>
            </w:r>
          </w:p>
        </w:tc>
      </w:tr>
    </w:tbl>
    <w:p w14:paraId="5F8EA2E4" w14:textId="77777777" w:rsidR="001842FE" w:rsidRDefault="001842FE" w:rsidP="001842FE"/>
    <w:tbl>
      <w:tblPr>
        <w:tblW w:w="0" w:type="auto"/>
        <w:tblBorders>
          <w:top w:val="single" w:sz="2" w:space="0" w:color="auto"/>
          <w:left w:val="single" w:sz="2" w:space="0" w:color="auto"/>
          <w:bottom w:val="single" w:sz="2" w:space="0" w:color="auto"/>
          <w:right w:val="single" w:sz="2" w:space="0" w:color="auto"/>
          <w:insideH w:val="single" w:sz="2" w:space="0" w:color="auto"/>
        </w:tblBorders>
        <w:tblLayout w:type="fixed"/>
        <w:tblCellMar>
          <w:left w:w="107" w:type="dxa"/>
          <w:right w:w="107" w:type="dxa"/>
        </w:tblCellMar>
        <w:tblLook w:val="0000" w:firstRow="0" w:lastRow="0" w:firstColumn="0" w:lastColumn="0" w:noHBand="0" w:noVBand="0"/>
      </w:tblPr>
      <w:tblGrid>
        <w:gridCol w:w="4379"/>
        <w:gridCol w:w="4380"/>
      </w:tblGrid>
      <w:tr w:rsidR="009838DF" w14:paraId="2864580E" w14:textId="77777777" w:rsidTr="00792FD3">
        <w:trPr>
          <w:cantSplit/>
          <w:trHeight w:val="308"/>
        </w:trPr>
        <w:tc>
          <w:tcPr>
            <w:tcW w:w="8758" w:type="dxa"/>
            <w:gridSpan w:val="2"/>
            <w:vAlign w:val="center"/>
          </w:tcPr>
          <w:p w14:paraId="7E0BDE84" w14:textId="77777777" w:rsidR="001842FE" w:rsidRPr="00E16CFA" w:rsidRDefault="00000000" w:rsidP="00792FD3">
            <w:pPr>
              <w:keepNext/>
              <w:spacing w:after="0"/>
              <w:ind w:left="79"/>
              <w:rPr>
                <w:b/>
              </w:rPr>
            </w:pPr>
            <w:r w:rsidRPr="00E16CFA">
              <w:rPr>
                <w:b/>
              </w:rPr>
              <w:t>Table</w:t>
            </w:r>
            <w:r>
              <w:rPr>
                <w:b/>
              </w:rPr>
              <w:t xml:space="preserve"> </w:t>
            </w:r>
            <w:r w:rsidRPr="00E16CFA">
              <w:rPr>
                <w:b/>
              </w:rPr>
              <w:t>– Grading – Sand Clay Fill</w:t>
            </w:r>
          </w:p>
        </w:tc>
      </w:tr>
      <w:tr w:rsidR="009838DF" w14:paraId="743A3690" w14:textId="77777777" w:rsidTr="00792FD3">
        <w:trPr>
          <w:cantSplit/>
          <w:trHeight w:val="308"/>
        </w:trPr>
        <w:tc>
          <w:tcPr>
            <w:tcW w:w="4379" w:type="dxa"/>
            <w:tcBorders>
              <w:right w:val="single" w:sz="2" w:space="0" w:color="auto"/>
            </w:tcBorders>
            <w:vAlign w:val="center"/>
          </w:tcPr>
          <w:p w14:paraId="2C92CC5B" w14:textId="77777777" w:rsidR="001842FE" w:rsidRPr="00DD7C75" w:rsidRDefault="00000000" w:rsidP="00792FD3">
            <w:pPr>
              <w:pStyle w:val="TStyle"/>
              <w:keepNext/>
              <w:keepLines/>
              <w:spacing w:after="0"/>
              <w:jc w:val="center"/>
              <w:rPr>
                <w:b/>
              </w:rPr>
            </w:pPr>
            <w:r>
              <w:rPr>
                <w:b/>
              </w:rPr>
              <w:t>AS Sieve (m</w:t>
            </w:r>
            <w:r w:rsidRPr="00DD7C75">
              <w:rPr>
                <w:b/>
              </w:rPr>
              <w:t>m)</w:t>
            </w:r>
          </w:p>
        </w:tc>
        <w:tc>
          <w:tcPr>
            <w:tcW w:w="4380" w:type="dxa"/>
            <w:tcBorders>
              <w:left w:val="single" w:sz="2" w:space="0" w:color="auto"/>
            </w:tcBorders>
            <w:vAlign w:val="center"/>
          </w:tcPr>
          <w:p w14:paraId="16B68C8A" w14:textId="77777777" w:rsidR="001842FE" w:rsidRPr="00DD7C75" w:rsidRDefault="00000000" w:rsidP="00792FD3">
            <w:pPr>
              <w:pStyle w:val="TStyle"/>
              <w:keepNext/>
              <w:keepLines/>
              <w:spacing w:after="0"/>
              <w:jc w:val="center"/>
              <w:rPr>
                <w:b/>
              </w:rPr>
            </w:pPr>
            <w:r w:rsidRPr="00DD7C75">
              <w:rPr>
                <w:b/>
              </w:rPr>
              <w:t>% Passing (Dry Weight)</w:t>
            </w:r>
          </w:p>
        </w:tc>
      </w:tr>
      <w:tr w:rsidR="009838DF" w14:paraId="7D00DCA9" w14:textId="77777777" w:rsidTr="00792FD3">
        <w:trPr>
          <w:cantSplit/>
          <w:trHeight w:val="288"/>
        </w:trPr>
        <w:tc>
          <w:tcPr>
            <w:tcW w:w="4379" w:type="dxa"/>
            <w:tcBorders>
              <w:right w:val="single" w:sz="2" w:space="0" w:color="auto"/>
            </w:tcBorders>
            <w:vAlign w:val="center"/>
          </w:tcPr>
          <w:p w14:paraId="784C277F" w14:textId="77777777" w:rsidR="001842FE" w:rsidRPr="00BC1BEB" w:rsidRDefault="00000000" w:rsidP="00792FD3">
            <w:pPr>
              <w:pStyle w:val="TStyle"/>
              <w:keepNext/>
              <w:keepLines/>
              <w:spacing w:after="0"/>
              <w:jc w:val="center"/>
            </w:pPr>
            <w:r w:rsidRPr="00BC1BEB">
              <w:t>4.75</w:t>
            </w:r>
          </w:p>
        </w:tc>
        <w:tc>
          <w:tcPr>
            <w:tcW w:w="4380" w:type="dxa"/>
            <w:tcBorders>
              <w:left w:val="single" w:sz="2" w:space="0" w:color="auto"/>
            </w:tcBorders>
            <w:vAlign w:val="center"/>
          </w:tcPr>
          <w:p w14:paraId="1C9436A3" w14:textId="77777777" w:rsidR="001842FE" w:rsidRPr="00BC1BEB" w:rsidRDefault="00000000" w:rsidP="00792FD3">
            <w:pPr>
              <w:pStyle w:val="TStyle"/>
              <w:keepNext/>
              <w:keepLines/>
              <w:spacing w:after="0"/>
              <w:jc w:val="center"/>
            </w:pPr>
            <w:r w:rsidRPr="00BC1BEB">
              <w:t>80 </w:t>
            </w:r>
            <w:r w:rsidRPr="00BC1BEB">
              <w:noBreakHyphen/>
              <w:t> 100</w:t>
            </w:r>
          </w:p>
        </w:tc>
      </w:tr>
      <w:tr w:rsidR="009838DF" w14:paraId="7B514DE7" w14:textId="77777777" w:rsidTr="00792FD3">
        <w:trPr>
          <w:cantSplit/>
          <w:trHeight w:val="288"/>
        </w:trPr>
        <w:tc>
          <w:tcPr>
            <w:tcW w:w="4379" w:type="dxa"/>
            <w:tcBorders>
              <w:right w:val="single" w:sz="2" w:space="0" w:color="auto"/>
            </w:tcBorders>
            <w:vAlign w:val="center"/>
          </w:tcPr>
          <w:p w14:paraId="251E2A3F" w14:textId="77777777" w:rsidR="001842FE" w:rsidRPr="00BC1BEB" w:rsidRDefault="00000000" w:rsidP="00792FD3">
            <w:pPr>
              <w:pStyle w:val="TStyle"/>
              <w:keepNext/>
              <w:spacing w:after="0"/>
              <w:jc w:val="center"/>
            </w:pPr>
            <w:r w:rsidRPr="00BC1BEB">
              <w:t>2.36</w:t>
            </w:r>
          </w:p>
        </w:tc>
        <w:tc>
          <w:tcPr>
            <w:tcW w:w="4380" w:type="dxa"/>
            <w:tcBorders>
              <w:left w:val="single" w:sz="2" w:space="0" w:color="auto"/>
            </w:tcBorders>
            <w:vAlign w:val="center"/>
          </w:tcPr>
          <w:p w14:paraId="11476744" w14:textId="77777777" w:rsidR="001842FE" w:rsidRPr="00BC1BEB" w:rsidRDefault="00000000" w:rsidP="00792FD3">
            <w:pPr>
              <w:pStyle w:val="TStyle"/>
              <w:keepNext/>
              <w:spacing w:after="0"/>
              <w:jc w:val="center"/>
            </w:pPr>
            <w:r w:rsidRPr="00BC1BEB">
              <w:t>60 </w:t>
            </w:r>
            <w:r w:rsidRPr="00BC1BEB">
              <w:noBreakHyphen/>
              <w:t> 100</w:t>
            </w:r>
          </w:p>
        </w:tc>
      </w:tr>
      <w:tr w:rsidR="009838DF" w14:paraId="777B43FE" w14:textId="77777777" w:rsidTr="00792FD3">
        <w:trPr>
          <w:cantSplit/>
          <w:trHeight w:val="308"/>
        </w:trPr>
        <w:tc>
          <w:tcPr>
            <w:tcW w:w="4379" w:type="dxa"/>
            <w:tcBorders>
              <w:right w:val="single" w:sz="2" w:space="0" w:color="auto"/>
            </w:tcBorders>
            <w:vAlign w:val="center"/>
          </w:tcPr>
          <w:p w14:paraId="79268B94" w14:textId="77777777" w:rsidR="001842FE" w:rsidRPr="00BC1BEB" w:rsidRDefault="00000000" w:rsidP="00792FD3">
            <w:pPr>
              <w:pStyle w:val="TStyle"/>
              <w:keepNext/>
              <w:spacing w:after="0"/>
              <w:jc w:val="center"/>
            </w:pPr>
            <w:r w:rsidRPr="00BC1BEB">
              <w:t>0.425</w:t>
            </w:r>
          </w:p>
        </w:tc>
        <w:tc>
          <w:tcPr>
            <w:tcW w:w="4380" w:type="dxa"/>
            <w:tcBorders>
              <w:left w:val="single" w:sz="2" w:space="0" w:color="auto"/>
            </w:tcBorders>
            <w:vAlign w:val="center"/>
          </w:tcPr>
          <w:p w14:paraId="56C5A5EC" w14:textId="77777777" w:rsidR="001842FE" w:rsidRPr="00BC1BEB" w:rsidRDefault="00000000" w:rsidP="00792FD3">
            <w:pPr>
              <w:pStyle w:val="TStyle"/>
              <w:keepNext/>
              <w:spacing w:after="0"/>
              <w:jc w:val="center"/>
            </w:pPr>
            <w:r w:rsidRPr="00BC1BEB">
              <w:t>30 </w:t>
            </w:r>
            <w:r w:rsidRPr="00BC1BEB">
              <w:noBreakHyphen/>
              <w:t> 60</w:t>
            </w:r>
          </w:p>
        </w:tc>
      </w:tr>
      <w:tr w:rsidR="009838DF" w14:paraId="6F8B88AE" w14:textId="77777777" w:rsidTr="00792FD3">
        <w:trPr>
          <w:cantSplit/>
          <w:trHeight w:val="288"/>
        </w:trPr>
        <w:tc>
          <w:tcPr>
            <w:tcW w:w="4379" w:type="dxa"/>
            <w:tcBorders>
              <w:right w:val="single" w:sz="2" w:space="0" w:color="auto"/>
            </w:tcBorders>
            <w:vAlign w:val="center"/>
          </w:tcPr>
          <w:p w14:paraId="4EEC71BE" w14:textId="77777777" w:rsidR="001842FE" w:rsidRPr="00BC1BEB" w:rsidRDefault="00000000" w:rsidP="00792FD3">
            <w:pPr>
              <w:pStyle w:val="TStyle"/>
              <w:keepNext/>
              <w:spacing w:after="0"/>
              <w:jc w:val="center"/>
            </w:pPr>
            <w:r w:rsidRPr="00BC1BEB">
              <w:t>0.075</w:t>
            </w:r>
          </w:p>
        </w:tc>
        <w:tc>
          <w:tcPr>
            <w:tcW w:w="4380" w:type="dxa"/>
            <w:tcBorders>
              <w:left w:val="single" w:sz="2" w:space="0" w:color="auto"/>
            </w:tcBorders>
            <w:vAlign w:val="center"/>
          </w:tcPr>
          <w:p w14:paraId="5FD45346" w14:textId="77777777" w:rsidR="001842FE" w:rsidRPr="00BC1BEB" w:rsidRDefault="00000000" w:rsidP="00792FD3">
            <w:pPr>
              <w:pStyle w:val="TStyle"/>
              <w:keepNext/>
              <w:spacing w:after="0"/>
              <w:jc w:val="center"/>
            </w:pPr>
            <w:r w:rsidRPr="00BC1BEB">
              <w:t>14 </w:t>
            </w:r>
            <w:r w:rsidRPr="00BC1BEB">
              <w:noBreakHyphen/>
              <w:t> 28</w:t>
            </w:r>
          </w:p>
        </w:tc>
      </w:tr>
    </w:tbl>
    <w:p w14:paraId="57077CC3" w14:textId="77777777" w:rsidR="001842FE" w:rsidRDefault="001842FE" w:rsidP="001842FE">
      <w:bookmarkStart w:id="94" w:name="_Toc390823463"/>
      <w:bookmarkStart w:id="95" w:name="_Toc391429155"/>
      <w:bookmarkStart w:id="96" w:name="_Toc396034081"/>
      <w:bookmarkStart w:id="97" w:name="_Toc398800264"/>
    </w:p>
    <w:p w14:paraId="554A20ED" w14:textId="77777777" w:rsidR="001842FE" w:rsidRDefault="00000000" w:rsidP="001842FE">
      <w:pPr>
        <w:pStyle w:val="Heading2"/>
        <w:rPr>
          <w:lang w:val="en-AU"/>
        </w:rPr>
      </w:pPr>
      <w:r>
        <w:rPr>
          <w:lang w:val="en-AU"/>
        </w:rPr>
        <w:t>Subgrade</w:t>
      </w:r>
    </w:p>
    <w:p w14:paraId="17DE0701" w14:textId="77777777" w:rsidR="001842FE" w:rsidRPr="0013654F" w:rsidRDefault="00000000" w:rsidP="001842FE">
      <w:r w:rsidRPr="0013654F">
        <w:t xml:space="preserve">Material used in the subgrade layer (150mm of material below the pavement layers) whether in cut or fill must have a maximum particle size of 50mm and have the same material properties and grading as per either </w:t>
      </w:r>
      <w:r w:rsidRPr="00143990">
        <w:rPr>
          <w:b/>
        </w:rPr>
        <w:t>Standard Fill</w:t>
      </w:r>
      <w:r w:rsidRPr="0013654F">
        <w:t xml:space="preserve"> or </w:t>
      </w:r>
      <w:r w:rsidRPr="00143990">
        <w:rPr>
          <w:b/>
        </w:rPr>
        <w:t>Select Fill</w:t>
      </w:r>
      <w:r w:rsidRPr="0013654F">
        <w:t xml:space="preserve"> sub clauses in this work section and provided as a homogenous layer.</w:t>
      </w:r>
    </w:p>
    <w:p w14:paraId="3BBF8236" w14:textId="77777777" w:rsidR="001842FE" w:rsidRPr="0013654F" w:rsidRDefault="00000000" w:rsidP="001842FE">
      <w:r w:rsidRPr="0013654F">
        <w:t xml:space="preserve">Where the </w:t>
      </w:r>
      <w:proofErr w:type="spellStart"/>
      <w:r w:rsidRPr="0013654F">
        <w:t>insitu</w:t>
      </w:r>
      <w:proofErr w:type="spellEnd"/>
      <w:r w:rsidRPr="0013654F">
        <w:t xml:space="preserve"> material is to be utilised as subgrade, the material is to be ripped, mixed, and compacted. The material properties must conform to </w:t>
      </w:r>
      <w:r w:rsidRPr="00FC1064">
        <w:rPr>
          <w:b/>
        </w:rPr>
        <w:t>Standard Fill</w:t>
      </w:r>
      <w:r w:rsidRPr="0013654F">
        <w:t xml:space="preserve"> or </w:t>
      </w:r>
      <w:r w:rsidRPr="00FC1064">
        <w:rPr>
          <w:b/>
        </w:rPr>
        <w:t>Select Fill</w:t>
      </w:r>
      <w:r w:rsidRPr="0013654F">
        <w:t xml:space="preserve"> subclauses in this work section and be worked to achieve the required compaction as per </w:t>
      </w:r>
      <w:r w:rsidRPr="0013654F">
        <w:rPr>
          <w:b/>
        </w:rPr>
        <w:t xml:space="preserve">Table – Dry Density Ratios </w:t>
      </w:r>
      <w:proofErr w:type="gramStart"/>
      <w:r w:rsidRPr="0013654F">
        <w:rPr>
          <w:b/>
        </w:rPr>
        <w:t>For</w:t>
      </w:r>
      <w:proofErr w:type="gramEnd"/>
      <w:r w:rsidRPr="0013654F">
        <w:rPr>
          <w:b/>
        </w:rPr>
        <w:t xml:space="preserve"> Subgrade Layer</w:t>
      </w:r>
      <w:r w:rsidRPr="0013654F">
        <w:t>.</w:t>
      </w:r>
    </w:p>
    <w:p w14:paraId="3CF32B15" w14:textId="77777777" w:rsidR="001842FE" w:rsidRDefault="00000000" w:rsidP="001842FE">
      <w:r w:rsidRPr="0013654F">
        <w:t>The following compaction requirements apply to the material whether in fill or</w:t>
      </w:r>
      <w:r>
        <w:t xml:space="preserve"> cut used in the subgrade layer.</w:t>
      </w:r>
    </w:p>
    <w:tbl>
      <w:tblPr>
        <w:tblW w:w="0" w:type="auto"/>
        <w:tblBorders>
          <w:top w:val="single" w:sz="2" w:space="0" w:color="auto"/>
          <w:left w:val="single" w:sz="2" w:space="0" w:color="auto"/>
          <w:bottom w:val="single" w:sz="2" w:space="0" w:color="auto"/>
          <w:right w:val="single" w:sz="2" w:space="0" w:color="auto"/>
          <w:insideH w:val="single" w:sz="2" w:space="0" w:color="auto"/>
          <w:insideV w:val="single" w:sz="2" w:space="0" w:color="auto"/>
        </w:tblBorders>
        <w:tblLook w:val="04A0" w:firstRow="1" w:lastRow="0" w:firstColumn="1" w:lastColumn="0" w:noHBand="0" w:noVBand="1"/>
      </w:tblPr>
      <w:tblGrid>
        <w:gridCol w:w="4714"/>
        <w:gridCol w:w="3933"/>
      </w:tblGrid>
      <w:tr w:rsidR="009838DF" w14:paraId="45C1FB49" w14:textId="77777777" w:rsidTr="001D1252">
        <w:tc>
          <w:tcPr>
            <w:tcW w:w="8647" w:type="dxa"/>
            <w:gridSpan w:val="2"/>
          </w:tcPr>
          <w:p w14:paraId="57C899D2" w14:textId="77777777" w:rsidR="001842FE" w:rsidRPr="007877AA" w:rsidRDefault="00000000" w:rsidP="00792FD3">
            <w:pPr>
              <w:numPr>
                <w:ilvl w:val="1"/>
                <w:numId w:val="0"/>
              </w:numPr>
              <w:spacing w:before="120"/>
              <w:outlineLvl w:val="1"/>
              <w:rPr>
                <w:rStyle w:val="Strong"/>
                <w:rFonts w:eastAsiaTheme="majorEastAsia"/>
              </w:rPr>
            </w:pPr>
            <w:r w:rsidRPr="007877AA">
              <w:rPr>
                <w:rStyle w:val="Strong"/>
                <w:rFonts w:eastAsiaTheme="majorEastAsia"/>
              </w:rPr>
              <w:t xml:space="preserve">Table - Dry Density Ratios </w:t>
            </w:r>
            <w:proofErr w:type="gramStart"/>
            <w:r w:rsidRPr="007877AA">
              <w:rPr>
                <w:rStyle w:val="Strong"/>
                <w:rFonts w:eastAsiaTheme="majorEastAsia"/>
              </w:rPr>
              <w:t>For</w:t>
            </w:r>
            <w:proofErr w:type="gramEnd"/>
            <w:r w:rsidRPr="007877AA">
              <w:rPr>
                <w:rStyle w:val="Strong"/>
                <w:rFonts w:eastAsiaTheme="majorEastAsia"/>
              </w:rPr>
              <w:t xml:space="preserve"> Subgrade Layer</w:t>
            </w:r>
          </w:p>
        </w:tc>
      </w:tr>
      <w:tr w:rsidR="009838DF" w14:paraId="32EBCDCA" w14:textId="77777777" w:rsidTr="001D1252">
        <w:tc>
          <w:tcPr>
            <w:tcW w:w="4714" w:type="dxa"/>
          </w:tcPr>
          <w:p w14:paraId="3DD1EBDF" w14:textId="77777777" w:rsidR="001842FE" w:rsidRPr="00711043" w:rsidRDefault="00000000" w:rsidP="00792FD3">
            <w:pPr>
              <w:numPr>
                <w:ilvl w:val="1"/>
                <w:numId w:val="0"/>
              </w:numPr>
              <w:spacing w:before="120"/>
              <w:outlineLvl w:val="1"/>
              <w:rPr>
                <w:rFonts w:eastAsiaTheme="majorEastAsia" w:cstheme="majorBidi"/>
                <w:b/>
                <w:bCs/>
                <w:iCs/>
                <w:caps/>
                <w:color w:val="606060"/>
              </w:rPr>
            </w:pPr>
            <w:r w:rsidRPr="00711043">
              <w:rPr>
                <w:rFonts w:cs="Arial"/>
                <w:b/>
              </w:rPr>
              <w:lastRenderedPageBreak/>
              <w:t>Subgrade layer type</w:t>
            </w:r>
          </w:p>
        </w:tc>
        <w:tc>
          <w:tcPr>
            <w:tcW w:w="3933" w:type="dxa"/>
          </w:tcPr>
          <w:p w14:paraId="3952A760" w14:textId="77777777" w:rsidR="001842FE" w:rsidRPr="00711043" w:rsidRDefault="00000000" w:rsidP="00792FD3">
            <w:pPr>
              <w:numPr>
                <w:ilvl w:val="1"/>
                <w:numId w:val="0"/>
              </w:numPr>
              <w:spacing w:before="120"/>
              <w:outlineLvl w:val="1"/>
              <w:rPr>
                <w:rFonts w:eastAsiaTheme="majorEastAsia" w:cstheme="majorBidi"/>
                <w:b/>
                <w:bCs/>
                <w:iCs/>
                <w:caps/>
                <w:color w:val="606060"/>
              </w:rPr>
            </w:pPr>
            <w:r w:rsidRPr="00711043">
              <w:rPr>
                <w:rFonts w:cs="Arial"/>
                <w:b/>
              </w:rPr>
              <w:t>Minimum Dry Density</w:t>
            </w:r>
          </w:p>
        </w:tc>
      </w:tr>
      <w:tr w:rsidR="009838DF" w14:paraId="3C805405" w14:textId="77777777" w:rsidTr="001D1252">
        <w:tc>
          <w:tcPr>
            <w:tcW w:w="4714" w:type="dxa"/>
          </w:tcPr>
          <w:p w14:paraId="1B4295E7" w14:textId="77777777" w:rsidR="001842FE" w:rsidRPr="00711043" w:rsidRDefault="00000000" w:rsidP="00792FD3">
            <w:pPr>
              <w:numPr>
                <w:ilvl w:val="1"/>
                <w:numId w:val="0"/>
              </w:numPr>
              <w:spacing w:before="120"/>
              <w:outlineLvl w:val="1"/>
              <w:rPr>
                <w:rFonts w:eastAsiaTheme="majorEastAsia" w:cstheme="majorBidi"/>
                <w:b/>
                <w:bCs/>
                <w:iCs/>
                <w:caps/>
                <w:color w:val="606060"/>
              </w:rPr>
            </w:pPr>
            <w:r w:rsidRPr="00711043">
              <w:rPr>
                <w:rFonts w:cs="Arial"/>
              </w:rPr>
              <w:t>Subgrade not abutting existing pavement</w:t>
            </w:r>
          </w:p>
        </w:tc>
        <w:tc>
          <w:tcPr>
            <w:tcW w:w="3933" w:type="dxa"/>
          </w:tcPr>
          <w:p w14:paraId="647D7863" w14:textId="77777777" w:rsidR="001842FE" w:rsidRPr="00711043" w:rsidRDefault="00000000" w:rsidP="00792FD3">
            <w:pPr>
              <w:numPr>
                <w:ilvl w:val="1"/>
                <w:numId w:val="0"/>
              </w:numPr>
              <w:spacing w:before="120"/>
              <w:outlineLvl w:val="1"/>
              <w:rPr>
                <w:rFonts w:eastAsiaTheme="majorEastAsia" w:cstheme="majorBidi"/>
                <w:b/>
                <w:bCs/>
                <w:iCs/>
                <w:caps/>
                <w:color w:val="606060"/>
              </w:rPr>
            </w:pPr>
            <w:r w:rsidRPr="00711043">
              <w:rPr>
                <w:rFonts w:cs="Arial"/>
              </w:rPr>
              <w:t>95%</w:t>
            </w:r>
          </w:p>
        </w:tc>
      </w:tr>
      <w:tr w:rsidR="009838DF" w14:paraId="2D28A3AD" w14:textId="77777777" w:rsidTr="001D1252">
        <w:tc>
          <w:tcPr>
            <w:tcW w:w="4714" w:type="dxa"/>
          </w:tcPr>
          <w:p w14:paraId="2224066E" w14:textId="77777777" w:rsidR="001842FE" w:rsidRPr="00711043" w:rsidRDefault="00000000" w:rsidP="00792FD3">
            <w:pPr>
              <w:numPr>
                <w:ilvl w:val="1"/>
                <w:numId w:val="0"/>
              </w:numPr>
              <w:spacing w:before="120"/>
              <w:outlineLvl w:val="1"/>
              <w:rPr>
                <w:rFonts w:eastAsiaTheme="majorEastAsia" w:cstheme="majorBidi"/>
                <w:b/>
                <w:bCs/>
                <w:iCs/>
                <w:caps/>
                <w:color w:val="606060"/>
              </w:rPr>
            </w:pPr>
            <w:r w:rsidRPr="00711043">
              <w:rPr>
                <w:rFonts w:cs="Arial"/>
              </w:rPr>
              <w:t>Subgrade abutting existing pavement (applicable for subgrade layer over the full width of pavement widening)</w:t>
            </w:r>
          </w:p>
        </w:tc>
        <w:tc>
          <w:tcPr>
            <w:tcW w:w="3933" w:type="dxa"/>
          </w:tcPr>
          <w:p w14:paraId="5B176FCB" w14:textId="77777777" w:rsidR="001842FE" w:rsidRPr="0052591E" w:rsidRDefault="00000000" w:rsidP="00792FD3">
            <w:pPr>
              <w:numPr>
                <w:ilvl w:val="1"/>
                <w:numId w:val="0"/>
              </w:numPr>
              <w:spacing w:before="120"/>
              <w:ind w:left="576" w:hanging="576"/>
              <w:jc w:val="both"/>
              <w:outlineLvl w:val="1"/>
              <w:rPr>
                <w:rFonts w:cs="Arial"/>
              </w:rPr>
            </w:pPr>
            <w:r w:rsidRPr="00711043">
              <w:rPr>
                <w:rFonts w:cs="Arial"/>
              </w:rPr>
              <w:t>98%</w:t>
            </w:r>
          </w:p>
        </w:tc>
      </w:tr>
    </w:tbl>
    <w:p w14:paraId="0B1BF107" w14:textId="77777777" w:rsidR="001842FE" w:rsidRPr="00273356" w:rsidRDefault="001842FE" w:rsidP="001842FE">
      <w:pPr>
        <w:rPr>
          <w:lang w:val="en-US"/>
        </w:rPr>
      </w:pPr>
    </w:p>
    <w:bookmarkEnd w:id="94"/>
    <w:bookmarkEnd w:id="95"/>
    <w:bookmarkEnd w:id="96"/>
    <w:bookmarkEnd w:id="97"/>
    <w:p w14:paraId="49FA5077" w14:textId="77777777" w:rsidR="001842FE" w:rsidRPr="00BC1BEB" w:rsidRDefault="00000000" w:rsidP="001842FE">
      <w:r w:rsidRPr="00BC1BEB">
        <w:t>Trim</w:t>
      </w:r>
      <w:r>
        <w:t>, prepare, and maintain, subgrade</w:t>
      </w:r>
      <w:r w:rsidRPr="00BC1BEB">
        <w:t xml:space="preserve"> surface to the </w:t>
      </w:r>
      <w:r>
        <w:t>required</w:t>
      </w:r>
      <w:r w:rsidRPr="00BC1BEB">
        <w:t xml:space="preserve"> tolerances specified </w:t>
      </w:r>
      <w:r>
        <w:t xml:space="preserve">in this worksection, </w:t>
      </w:r>
      <w:r w:rsidRPr="00BC1BEB">
        <w:t>free of depressions</w:t>
      </w:r>
      <w:r>
        <w:t>,</w:t>
      </w:r>
      <w:r w:rsidRPr="00BC1BEB">
        <w:t xml:space="preserve"> </w:t>
      </w:r>
      <w:r>
        <w:t>cracking, laminations, organic inclusions,</w:t>
      </w:r>
      <w:r w:rsidRPr="00BC1BEB">
        <w:t xml:space="preserve"> and</w:t>
      </w:r>
      <w:r>
        <w:t xml:space="preserve"> other defects. Surface to be formed and maintained to be</w:t>
      </w:r>
      <w:r w:rsidRPr="00BC1BEB">
        <w:t xml:space="preserve"> free draining</w:t>
      </w:r>
      <w:r>
        <w:t>, and suitable for proof rolling</w:t>
      </w:r>
      <w:r w:rsidRPr="00BC1BEB">
        <w:t>.</w:t>
      </w:r>
    </w:p>
    <w:p w14:paraId="22EDC48B" w14:textId="77777777" w:rsidR="001842FE" w:rsidRPr="00BC1BEB" w:rsidRDefault="00000000" w:rsidP="001842FE">
      <w:r w:rsidRPr="00BC1BEB">
        <w:t>Maintain and repair any damage to the prepared surface prior to placing further material.</w:t>
      </w:r>
    </w:p>
    <w:p w14:paraId="1699BDC6" w14:textId="77777777" w:rsidR="001842FE" w:rsidRDefault="00000000" w:rsidP="001842FE">
      <w:pPr>
        <w:pStyle w:val="Heading2"/>
        <w:rPr>
          <w:lang w:val="en-AU"/>
        </w:rPr>
      </w:pPr>
      <w:bookmarkStart w:id="98" w:name="_Toc390823464"/>
      <w:bookmarkStart w:id="99" w:name="_Toc391429156"/>
      <w:bookmarkStart w:id="100" w:name="_Toc396034082"/>
      <w:bookmarkStart w:id="101" w:name="_Toc398800265"/>
      <w:r w:rsidRPr="00BC1BEB">
        <w:rPr>
          <w:lang w:val="en-AU"/>
        </w:rPr>
        <w:t>Earthworks For Drainage</w:t>
      </w:r>
      <w:bookmarkEnd w:id="98"/>
      <w:bookmarkEnd w:id="99"/>
      <w:bookmarkEnd w:id="100"/>
      <w:bookmarkEnd w:id="101"/>
    </w:p>
    <w:p w14:paraId="23120E07" w14:textId="77777777" w:rsidR="001842FE" w:rsidRDefault="00000000" w:rsidP="001842FE">
      <w:r>
        <w:t>Comply with the requirements of the Standard Specification for Environmental Management.</w:t>
      </w:r>
    </w:p>
    <w:p w14:paraId="06B0E5C2" w14:textId="77777777" w:rsidR="001842FE" w:rsidRPr="004369E4" w:rsidRDefault="00000000" w:rsidP="001842FE">
      <w:r>
        <w:t xml:space="preserve">Gradients shown are in the ratio of </w:t>
      </w:r>
      <w:proofErr w:type="spellStart"/>
      <w:r>
        <w:t>Rise:Run</w:t>
      </w:r>
      <w:proofErr w:type="spellEnd"/>
      <w:r>
        <w:t>.</w:t>
      </w:r>
    </w:p>
    <w:p w14:paraId="4B6AF454" w14:textId="77777777" w:rsidR="001842FE" w:rsidRPr="00BC1BEB" w:rsidRDefault="00000000" w:rsidP="001842FE">
      <w:pPr>
        <w:pStyle w:val="Heading3"/>
        <w:rPr>
          <w:lang w:val="en-AU"/>
        </w:rPr>
      </w:pPr>
      <w:bookmarkStart w:id="102" w:name="_Toc390823465"/>
      <w:bookmarkStart w:id="103" w:name="_Toc391429157"/>
      <w:bookmarkStart w:id="104" w:name="_Toc396034083"/>
      <w:bookmarkStart w:id="105" w:name="_Toc398800266"/>
      <w:r w:rsidRPr="00BC1BEB">
        <w:rPr>
          <w:lang w:val="en-AU"/>
        </w:rPr>
        <w:t>Stream Diversions</w:t>
      </w:r>
      <w:bookmarkEnd w:id="102"/>
      <w:bookmarkEnd w:id="103"/>
      <w:bookmarkEnd w:id="104"/>
      <w:bookmarkEnd w:id="105"/>
    </w:p>
    <w:p w14:paraId="612C24D6" w14:textId="77777777" w:rsidR="001842FE" w:rsidRPr="00BC1BEB" w:rsidRDefault="00000000" w:rsidP="001842FE">
      <w:r w:rsidRPr="00BC1BEB">
        <w:t>Excavate stream diversions as shown on the drawings.</w:t>
      </w:r>
    </w:p>
    <w:p w14:paraId="758E1C47" w14:textId="77777777" w:rsidR="001842FE" w:rsidRPr="00BC1BEB" w:rsidRDefault="00000000" w:rsidP="00796CC4">
      <w:pPr>
        <w:pStyle w:val="GuideNotes"/>
      </w:pPr>
      <w:r>
        <w:t>[Delete if the</w:t>
      </w:r>
      <w:r w:rsidRPr="00BC1BEB">
        <w:t xml:space="preserve"> drawings </w:t>
      </w:r>
      <w:r>
        <w:t xml:space="preserve">do not </w:t>
      </w:r>
      <w:r w:rsidRPr="00BC1BEB">
        <w:t>define the work]</w:t>
      </w:r>
    </w:p>
    <w:p w14:paraId="67DFB744" w14:textId="77777777" w:rsidR="001842FE" w:rsidRPr="00BC1BEB" w:rsidRDefault="00000000" w:rsidP="001842FE">
      <w:r w:rsidRPr="00BC1BEB">
        <w:t>Fill existing watercourses as shown on the drawings.</w:t>
      </w:r>
    </w:p>
    <w:p w14:paraId="0C86A611" w14:textId="77777777" w:rsidR="001842FE" w:rsidRPr="00BC1BEB" w:rsidRDefault="00000000" w:rsidP="00796CC4">
      <w:pPr>
        <w:pStyle w:val="GuideNotes"/>
      </w:pPr>
      <w:r>
        <w:t>[Delete if the</w:t>
      </w:r>
      <w:r w:rsidRPr="00BC1BEB">
        <w:t xml:space="preserve"> drawings</w:t>
      </w:r>
      <w:r>
        <w:t xml:space="preserve"> do not</w:t>
      </w:r>
      <w:r w:rsidRPr="00BC1BEB">
        <w:t xml:space="preserve"> define the work]</w:t>
      </w:r>
    </w:p>
    <w:p w14:paraId="249D7F0B" w14:textId="77777777" w:rsidR="001842FE" w:rsidRPr="00BC1BEB" w:rsidRDefault="00000000" w:rsidP="001842FE">
      <w:r w:rsidRPr="00BC1BEB">
        <w:t>Divert streams temporarily where it is necessary for the construction of the work.</w:t>
      </w:r>
    </w:p>
    <w:p w14:paraId="491F8A8F" w14:textId="77777777" w:rsidR="001842FE" w:rsidRPr="00BC1BEB" w:rsidRDefault="00000000" w:rsidP="001842FE">
      <w:r w:rsidRPr="00BC1BEB">
        <w:t>Ensure that existing waterways are not filled, altered, or diverted except where specified.</w:t>
      </w:r>
    </w:p>
    <w:p w14:paraId="5A136750" w14:textId="77777777" w:rsidR="001842FE" w:rsidRPr="00BC1BEB" w:rsidRDefault="00000000" w:rsidP="001842FE">
      <w:pPr>
        <w:pStyle w:val="Heading3"/>
        <w:rPr>
          <w:lang w:val="en-AU"/>
        </w:rPr>
      </w:pPr>
      <w:bookmarkStart w:id="106" w:name="_Toc390823466"/>
      <w:bookmarkStart w:id="107" w:name="_Toc391429158"/>
      <w:bookmarkStart w:id="108" w:name="_Toc396034084"/>
      <w:bookmarkStart w:id="109" w:name="_Toc398800267"/>
      <w:r w:rsidRPr="00BC1BEB">
        <w:rPr>
          <w:lang w:val="en-AU"/>
        </w:rPr>
        <w:t>Levees</w:t>
      </w:r>
      <w:bookmarkEnd w:id="106"/>
      <w:bookmarkEnd w:id="107"/>
      <w:bookmarkEnd w:id="108"/>
      <w:bookmarkEnd w:id="109"/>
      <w:r>
        <w:rPr>
          <w:lang w:val="en-AU"/>
        </w:rPr>
        <w:t>/Stop berms</w:t>
      </w:r>
    </w:p>
    <w:p w14:paraId="356F6053" w14:textId="77777777" w:rsidR="001842FE" w:rsidRDefault="00000000" w:rsidP="001842FE">
      <w:r>
        <w:t>Construct and trim levees/stop berms at locations to divert the water flow from the table drains into a stream or culvert or other approved location.</w:t>
      </w:r>
    </w:p>
    <w:p w14:paraId="0CCF1816" w14:textId="77777777" w:rsidR="001842FE" w:rsidRDefault="00000000" w:rsidP="001842FE">
      <w:r w:rsidRPr="00BC1BEB">
        <w:t>Construct using standard fill with a Plasticity Index of</w:t>
      </w:r>
      <w:r>
        <w:t xml:space="preserve"> </w:t>
      </w:r>
      <w:r w:rsidRPr="00BC1BEB">
        <w:t>6% minimum</w:t>
      </w:r>
      <w:r>
        <w:t xml:space="preserve"> for all areas.</w:t>
      </w:r>
    </w:p>
    <w:p w14:paraId="7FDBC5DA" w14:textId="77777777" w:rsidR="001842FE" w:rsidRPr="00BC1BEB" w:rsidRDefault="00000000" w:rsidP="001842FE">
      <w:r w:rsidRPr="00BC1BEB">
        <w:t>Compact in layers not exceeding 150 mm compacted thickness.</w:t>
      </w:r>
    </w:p>
    <w:p w14:paraId="2D422F70" w14:textId="77777777" w:rsidR="001842FE" w:rsidRPr="00BC1BEB" w:rsidRDefault="00000000" w:rsidP="001842FE">
      <w:r w:rsidRPr="00BC1BEB">
        <w:t>Construct in locations, and to dimensions shown on the drawings.</w:t>
      </w:r>
    </w:p>
    <w:p w14:paraId="5F229D40" w14:textId="77777777" w:rsidR="001842FE" w:rsidRPr="00BC1BEB" w:rsidRDefault="00000000" w:rsidP="00796CC4">
      <w:pPr>
        <w:pStyle w:val="GuideNotes"/>
      </w:pPr>
      <w:r>
        <w:t>[Delete the last line if</w:t>
      </w:r>
      <w:r w:rsidRPr="00BC1BEB">
        <w:t xml:space="preserve"> the drawings</w:t>
      </w:r>
      <w:r>
        <w:t xml:space="preserve"> do not</w:t>
      </w:r>
      <w:r w:rsidRPr="00BC1BEB">
        <w:t xml:space="preserve"> define the work]</w:t>
      </w:r>
    </w:p>
    <w:p w14:paraId="4DF7779E" w14:textId="77777777" w:rsidR="001842FE" w:rsidRPr="00BC1BEB" w:rsidRDefault="00000000" w:rsidP="001842FE">
      <w:pPr>
        <w:pStyle w:val="Heading3"/>
        <w:rPr>
          <w:lang w:val="en-AU"/>
        </w:rPr>
      </w:pPr>
      <w:bookmarkStart w:id="110" w:name="_Toc390823467"/>
      <w:bookmarkStart w:id="111" w:name="_Toc391429159"/>
      <w:bookmarkStart w:id="112" w:name="_Toc396034085"/>
      <w:bookmarkStart w:id="113" w:name="_Toc398800268"/>
      <w:r w:rsidRPr="00BC1BEB">
        <w:rPr>
          <w:lang w:val="en-AU"/>
        </w:rPr>
        <w:t>Table Drains</w:t>
      </w:r>
      <w:bookmarkEnd w:id="110"/>
      <w:bookmarkEnd w:id="111"/>
      <w:bookmarkEnd w:id="112"/>
      <w:bookmarkEnd w:id="113"/>
    </w:p>
    <w:p w14:paraId="29B4BA4C" w14:textId="77777777" w:rsidR="001842FE" w:rsidRPr="00BC1BEB" w:rsidRDefault="00000000" w:rsidP="001842FE">
      <w:r w:rsidRPr="00BC1BEB">
        <w:t>Construct to the dimensions shown on the drawings.</w:t>
      </w:r>
    </w:p>
    <w:p w14:paraId="155BBD8B" w14:textId="77777777" w:rsidR="001842FE" w:rsidRDefault="00000000" w:rsidP="001842FE">
      <w:r w:rsidRPr="00BC1BEB">
        <w:t>Grade to prevent ponding of water.</w:t>
      </w:r>
    </w:p>
    <w:p w14:paraId="7B833F5B" w14:textId="77777777" w:rsidR="001842FE" w:rsidRPr="00D93250" w:rsidRDefault="00000000" w:rsidP="001842FE">
      <w:r>
        <w:t xml:space="preserve">Trim and compact as specified in the </w:t>
      </w:r>
      <w:r>
        <w:rPr>
          <w:b/>
        </w:rPr>
        <w:t>Trim and Compact Unpaved Areas</w:t>
      </w:r>
      <w:r>
        <w:t xml:space="preserve"> clause in this work section.</w:t>
      </w:r>
    </w:p>
    <w:p w14:paraId="7522794C" w14:textId="77777777" w:rsidR="001842FE" w:rsidRPr="00BC1BEB" w:rsidRDefault="00000000" w:rsidP="001842FE">
      <w:r w:rsidRPr="00BC1BEB">
        <w:t xml:space="preserve">Discharge into culverts, </w:t>
      </w:r>
      <w:proofErr w:type="spellStart"/>
      <w:r w:rsidRPr="00BC1BEB">
        <w:t>offlet</w:t>
      </w:r>
      <w:proofErr w:type="spellEnd"/>
      <w:r w:rsidRPr="00BC1BEB">
        <w:t xml:space="preserve"> drains or watercourses.</w:t>
      </w:r>
    </w:p>
    <w:p w14:paraId="46944089" w14:textId="77777777" w:rsidR="001842FE" w:rsidRPr="00BC1BEB" w:rsidRDefault="00000000" w:rsidP="001842FE">
      <w:pPr>
        <w:pStyle w:val="Heading3"/>
        <w:rPr>
          <w:lang w:val="en-AU"/>
        </w:rPr>
      </w:pPr>
      <w:bookmarkStart w:id="114" w:name="_Toc390823468"/>
      <w:bookmarkStart w:id="115" w:name="_Toc391429160"/>
      <w:bookmarkStart w:id="116" w:name="_Toc396034086"/>
      <w:bookmarkStart w:id="117" w:name="_Toc398800269"/>
      <w:r w:rsidRPr="00BC1BEB">
        <w:rPr>
          <w:lang w:val="en-AU"/>
        </w:rPr>
        <w:t xml:space="preserve">Table Drain </w:t>
      </w:r>
      <w:proofErr w:type="spellStart"/>
      <w:r w:rsidRPr="00BC1BEB">
        <w:rPr>
          <w:lang w:val="en-AU"/>
        </w:rPr>
        <w:t>Offlets</w:t>
      </w:r>
      <w:bookmarkEnd w:id="114"/>
      <w:bookmarkEnd w:id="115"/>
      <w:bookmarkEnd w:id="116"/>
      <w:bookmarkEnd w:id="117"/>
      <w:proofErr w:type="spellEnd"/>
    </w:p>
    <w:p w14:paraId="407C9F36" w14:textId="77777777" w:rsidR="001842FE" w:rsidRPr="00BC1BEB" w:rsidRDefault="00000000" w:rsidP="001842FE">
      <w:r w:rsidRPr="00BC1BEB">
        <w:t xml:space="preserve">Divert table drains into </w:t>
      </w:r>
      <w:proofErr w:type="spellStart"/>
      <w:r w:rsidRPr="00BC1BEB">
        <w:t>offlet</w:t>
      </w:r>
      <w:proofErr w:type="spellEnd"/>
      <w:r w:rsidRPr="00BC1BEB">
        <w:t xml:space="preserve"> drains</w:t>
      </w:r>
      <w:r>
        <w:t xml:space="preserve"> </w:t>
      </w:r>
      <w:r w:rsidRPr="002057F7">
        <w:t>at intervals not exceeding</w:t>
      </w:r>
      <w:r>
        <w:t xml:space="preserve"> 150 m </w:t>
      </w:r>
      <w:r w:rsidRPr="002057F7">
        <w:rPr>
          <w:color w:val="723604"/>
        </w:rPr>
        <w:t>[</w:t>
      </w:r>
      <w:r>
        <w:rPr>
          <w:color w:val="723604"/>
        </w:rPr>
        <w:t xml:space="preserve">OR </w:t>
      </w:r>
      <w:r w:rsidRPr="002057F7">
        <w:rPr>
          <w:color w:val="723604"/>
        </w:rPr>
        <w:t>enter data]</w:t>
      </w:r>
      <w:r w:rsidRPr="002057F7">
        <w:t> m</w:t>
      </w:r>
      <w:r>
        <w:t>, or as shown on the design drawings</w:t>
      </w:r>
      <w:r w:rsidRPr="00BC1BEB">
        <w:t>.</w:t>
      </w:r>
    </w:p>
    <w:p w14:paraId="07F4B37C" w14:textId="77777777" w:rsidR="001842FE" w:rsidRPr="00BC1BEB" w:rsidRDefault="00000000" w:rsidP="00796CC4">
      <w:pPr>
        <w:pStyle w:val="GuideNotes"/>
      </w:pPr>
      <w:r w:rsidRPr="00BC1BEB">
        <w:t>[</w:t>
      </w:r>
      <w:r>
        <w:t xml:space="preserve">Default 150 m. Enter information </w:t>
      </w:r>
      <w:r w:rsidRPr="00BC1BEB">
        <w:t>applicable]</w:t>
      </w:r>
    </w:p>
    <w:p w14:paraId="51965FDB" w14:textId="77777777" w:rsidR="001842FE" w:rsidRDefault="00000000" w:rsidP="001842FE">
      <w:r>
        <w:lastRenderedPageBreak/>
        <w:t>Extend drains as far as is required to prevent ponding in the table drains, with the length to be a minimum of 50 m.</w:t>
      </w:r>
    </w:p>
    <w:p w14:paraId="10E83D29" w14:textId="77777777" w:rsidR="001842FE" w:rsidRPr="00BC1BEB" w:rsidRDefault="00000000" w:rsidP="001842FE">
      <w:r w:rsidRPr="00BC1BEB">
        <w:t xml:space="preserve">Ensure the capacity of the </w:t>
      </w:r>
      <w:proofErr w:type="spellStart"/>
      <w:r w:rsidRPr="00BC1BEB">
        <w:t>offlet</w:t>
      </w:r>
      <w:proofErr w:type="spellEnd"/>
      <w:r w:rsidRPr="00BC1BEB">
        <w:t xml:space="preserve"> is not less than the capacity of the table </w:t>
      </w:r>
      <w:proofErr w:type="gramStart"/>
      <w:r w:rsidRPr="00BC1BEB">
        <w:t>drain, and</w:t>
      </w:r>
      <w:proofErr w:type="gramEnd"/>
      <w:r w:rsidRPr="00BC1BEB">
        <w:t xml:space="preserve"> is of similar cross section</w:t>
      </w:r>
      <w:r>
        <w:t xml:space="preserve"> and dimensions</w:t>
      </w:r>
      <w:r w:rsidRPr="00BC1BEB">
        <w:t>.</w:t>
      </w:r>
    </w:p>
    <w:p w14:paraId="387F1740" w14:textId="77777777" w:rsidR="001842FE" w:rsidRDefault="00000000" w:rsidP="001842FE">
      <w:r w:rsidRPr="00BC1BEB">
        <w:t xml:space="preserve">Align and grade </w:t>
      </w:r>
      <w:proofErr w:type="spellStart"/>
      <w:r w:rsidRPr="00BC1BEB">
        <w:t>offlet</w:t>
      </w:r>
      <w:proofErr w:type="spellEnd"/>
      <w:r w:rsidRPr="00BC1BEB">
        <w:t xml:space="preserve"> so that the water drains away without scour and damage to disperse as sheet flow or into natural watercourses.</w:t>
      </w:r>
      <w:r>
        <w:t xml:space="preserve"> Gradient not to exceed 1:40 (1.5%).</w:t>
      </w:r>
    </w:p>
    <w:p w14:paraId="7EABC56B" w14:textId="77777777" w:rsidR="001842FE" w:rsidRDefault="00000000" w:rsidP="001842FE">
      <w:r w:rsidRPr="0034618B">
        <w:t xml:space="preserve">Table drain </w:t>
      </w:r>
      <w:proofErr w:type="spellStart"/>
      <w:r w:rsidRPr="0034618B">
        <w:t>offlets</w:t>
      </w:r>
      <w:proofErr w:type="spellEnd"/>
      <w:r w:rsidRPr="0034618B">
        <w:t xml:space="preserve"> shall be trapezoidal in shape with not less than 2m flat bottom and batters shall not be steeper than</w:t>
      </w:r>
      <w:r>
        <w:t xml:space="preserve"> 1 vertical to 3 </w:t>
      </w:r>
      <w:proofErr w:type="gramStart"/>
      <w:r>
        <w:t>horizontal</w:t>
      </w:r>
      <w:proofErr w:type="gramEnd"/>
      <w:r>
        <w:t>.</w:t>
      </w:r>
    </w:p>
    <w:p w14:paraId="1EC18B8A" w14:textId="77777777" w:rsidR="001842FE" w:rsidRPr="00BC1BEB" w:rsidRDefault="00000000" w:rsidP="001842FE">
      <w:r>
        <w:t xml:space="preserve">Divert table drain </w:t>
      </w:r>
      <w:proofErr w:type="spellStart"/>
      <w:r>
        <w:t>offlets</w:t>
      </w:r>
      <w:proofErr w:type="spellEnd"/>
      <w:r>
        <w:t xml:space="preserve"> neatly around natural obstacles such as large rocks, and trees.</w:t>
      </w:r>
    </w:p>
    <w:p w14:paraId="0212F5BE" w14:textId="77777777" w:rsidR="001842FE" w:rsidRPr="00BC1BEB" w:rsidRDefault="00000000" w:rsidP="001842FE">
      <w:pPr>
        <w:pStyle w:val="Heading3"/>
        <w:rPr>
          <w:lang w:val="en-AU"/>
        </w:rPr>
      </w:pPr>
      <w:bookmarkStart w:id="118" w:name="_Toc390823469"/>
      <w:bookmarkStart w:id="119" w:name="_Toc391429161"/>
      <w:bookmarkStart w:id="120" w:name="_Toc396034087"/>
      <w:bookmarkStart w:id="121" w:name="_Toc398800270"/>
      <w:r w:rsidRPr="00BC1BEB">
        <w:rPr>
          <w:lang w:val="en-AU"/>
        </w:rPr>
        <w:t>Table Drain Blocks</w:t>
      </w:r>
      <w:bookmarkEnd w:id="118"/>
      <w:bookmarkEnd w:id="119"/>
      <w:bookmarkEnd w:id="120"/>
      <w:bookmarkEnd w:id="121"/>
    </w:p>
    <w:p w14:paraId="2C6A2DE0" w14:textId="77777777" w:rsidR="001842FE" w:rsidRPr="00BC1BEB" w:rsidRDefault="00000000" w:rsidP="001842FE">
      <w:r>
        <w:t xml:space="preserve">Construct, or rehabilitate, and trim, table drain blocks at </w:t>
      </w:r>
      <w:proofErr w:type="spellStart"/>
      <w:r>
        <w:t>offlets</w:t>
      </w:r>
      <w:proofErr w:type="spellEnd"/>
      <w:r>
        <w:t>.</w:t>
      </w:r>
    </w:p>
    <w:p w14:paraId="006EB888" w14:textId="77777777" w:rsidR="001842FE" w:rsidRPr="00BC1BEB" w:rsidRDefault="00000000" w:rsidP="001842FE">
      <w:r w:rsidRPr="00BC1BEB">
        <w:t>Construct blocks from standard fill conforming to the following requirements:</w:t>
      </w:r>
    </w:p>
    <w:p w14:paraId="32A9EED5" w14:textId="77777777" w:rsidR="001842FE" w:rsidRPr="00BC1BEB" w:rsidRDefault="00000000">
      <w:pPr>
        <w:pStyle w:val="ListParagraph"/>
        <w:numPr>
          <w:ilvl w:val="0"/>
          <w:numId w:val="62"/>
        </w:numPr>
      </w:pPr>
      <w:r w:rsidRPr="00BC1BEB">
        <w:t>Plasticity Index</w:t>
      </w:r>
      <w:r>
        <w:tab/>
        <w:t xml:space="preserve"> </w:t>
      </w:r>
      <w:r w:rsidRPr="00BC1BEB">
        <w:t>6% minimum</w:t>
      </w:r>
      <w:r>
        <w:t xml:space="preserve"> for all areas.</w:t>
      </w:r>
    </w:p>
    <w:p w14:paraId="3C3C286A" w14:textId="77777777" w:rsidR="001842FE" w:rsidRPr="00BC1BEB" w:rsidRDefault="00000000">
      <w:pPr>
        <w:pStyle w:val="ListParagraph"/>
        <w:numPr>
          <w:ilvl w:val="0"/>
          <w:numId w:val="62"/>
        </w:numPr>
      </w:pPr>
      <w:r w:rsidRPr="00BC1BEB">
        <w:t>Length:</w:t>
      </w:r>
      <w:r w:rsidRPr="00BC1BEB">
        <w:tab/>
        <w:t>To extend from edge of shoulder to top of outer table drain batter.</w:t>
      </w:r>
    </w:p>
    <w:p w14:paraId="6AE730FA" w14:textId="77777777" w:rsidR="001842FE" w:rsidRPr="00BC1BEB" w:rsidRDefault="00000000">
      <w:pPr>
        <w:pStyle w:val="ListParagraph"/>
        <w:numPr>
          <w:ilvl w:val="0"/>
          <w:numId w:val="62"/>
        </w:numPr>
      </w:pPr>
      <w:r w:rsidRPr="00BC1BEB">
        <w:t>Width:</w:t>
      </w:r>
      <w:r w:rsidRPr="00BC1BEB">
        <w:tab/>
        <w:t>3 metre minimum measured parallel to the road centre line.</w:t>
      </w:r>
    </w:p>
    <w:p w14:paraId="424ECD79" w14:textId="77777777" w:rsidR="001842FE" w:rsidRPr="00BC1BEB" w:rsidRDefault="00000000">
      <w:pPr>
        <w:pStyle w:val="ListParagraph"/>
        <w:numPr>
          <w:ilvl w:val="0"/>
          <w:numId w:val="62"/>
        </w:numPr>
      </w:pPr>
      <w:r w:rsidRPr="00BC1BEB">
        <w:t>Height:</w:t>
      </w:r>
      <w:r w:rsidRPr="00BC1BEB">
        <w:tab/>
        <w:t>To edge of shoulders.</w:t>
      </w:r>
    </w:p>
    <w:p w14:paraId="642D6F1A" w14:textId="77777777" w:rsidR="001842FE" w:rsidRPr="00BC1BEB" w:rsidRDefault="00000000">
      <w:pPr>
        <w:pStyle w:val="ListParagraph"/>
        <w:numPr>
          <w:ilvl w:val="0"/>
          <w:numId w:val="62"/>
        </w:numPr>
      </w:pPr>
      <w:r w:rsidRPr="00BC1BEB">
        <w:t>Compaction:</w:t>
      </w:r>
      <w:r w:rsidRPr="00BC1BEB">
        <w:tab/>
        <w:t>Layers not exceeding 150 mm compacted thickness.</w:t>
      </w:r>
    </w:p>
    <w:p w14:paraId="3E0C119C" w14:textId="77777777" w:rsidR="001842FE" w:rsidRPr="00BC1BEB" w:rsidRDefault="00000000" w:rsidP="001842FE">
      <w:pPr>
        <w:pStyle w:val="Heading3"/>
        <w:rPr>
          <w:lang w:val="en-AU"/>
        </w:rPr>
      </w:pPr>
      <w:bookmarkStart w:id="122" w:name="_Toc390823470"/>
      <w:bookmarkStart w:id="123" w:name="_Toc391429162"/>
      <w:bookmarkStart w:id="124" w:name="_Toc396034088"/>
      <w:bookmarkStart w:id="125" w:name="_Toc398800271"/>
      <w:r w:rsidRPr="00BC1BEB">
        <w:rPr>
          <w:lang w:val="en-AU"/>
        </w:rPr>
        <w:t>Catch Drains</w:t>
      </w:r>
      <w:bookmarkEnd w:id="122"/>
      <w:bookmarkEnd w:id="123"/>
      <w:bookmarkEnd w:id="124"/>
      <w:bookmarkEnd w:id="125"/>
    </w:p>
    <w:p w14:paraId="700C6D5A" w14:textId="77777777" w:rsidR="001842FE" w:rsidRPr="00BC1BEB" w:rsidRDefault="00000000" w:rsidP="001842FE">
      <w:pPr>
        <w:tabs>
          <w:tab w:val="left" w:pos="2835"/>
        </w:tabs>
      </w:pPr>
      <w:r w:rsidRPr="00BC1BEB">
        <w:t>Construct catch drains prior to earthworks in cut.</w:t>
      </w:r>
    </w:p>
    <w:p w14:paraId="27CC142D" w14:textId="77777777" w:rsidR="001842FE" w:rsidRPr="00BC1BEB" w:rsidRDefault="00000000" w:rsidP="001842FE">
      <w:pPr>
        <w:tabs>
          <w:tab w:val="left" w:pos="2835"/>
        </w:tabs>
      </w:pPr>
      <w:r w:rsidRPr="00BC1BEB">
        <w:t>Depth:</w:t>
      </w:r>
      <w:r w:rsidRPr="00BC1BEB">
        <w:tab/>
        <w:t>500 mm (minimum) into solid ground.</w:t>
      </w:r>
    </w:p>
    <w:p w14:paraId="5B2ECD33" w14:textId="77777777" w:rsidR="001842FE" w:rsidRPr="00BC1BEB" w:rsidRDefault="00000000" w:rsidP="001842FE">
      <w:pPr>
        <w:tabs>
          <w:tab w:val="left" w:pos="2835"/>
        </w:tabs>
      </w:pPr>
      <w:r w:rsidRPr="00BC1BEB">
        <w:t>Gradients:</w:t>
      </w:r>
      <w:r w:rsidRPr="00BC1BEB">
        <w:tab/>
        <w:t>Ensure free flow, prevent ponding of water, prevent scour.</w:t>
      </w:r>
    </w:p>
    <w:p w14:paraId="2D8308FA" w14:textId="77777777" w:rsidR="001842FE" w:rsidRPr="00BC1BEB" w:rsidRDefault="00000000" w:rsidP="001842FE">
      <w:pPr>
        <w:tabs>
          <w:tab w:val="left" w:pos="0"/>
          <w:tab w:val="left" w:pos="2835"/>
        </w:tabs>
        <w:ind w:left="2835" w:hanging="2835"/>
      </w:pPr>
      <w:r w:rsidRPr="00BC1BEB">
        <w:t>Outlets:</w:t>
      </w:r>
      <w:r w:rsidRPr="00BC1BEB">
        <w:tab/>
        <w:t>As terrain permits construct at frequent intervals to reduce scour</w:t>
      </w:r>
      <w:r>
        <w:t xml:space="preserve">. </w:t>
      </w:r>
      <w:r w:rsidRPr="00BC1BEB">
        <w:t>Construct a block on continuous grades to divert water into culverts or drains.</w:t>
      </w:r>
    </w:p>
    <w:p w14:paraId="16FC246E" w14:textId="77777777" w:rsidR="001842FE" w:rsidRPr="00BC1BEB" w:rsidRDefault="00000000" w:rsidP="001842FE">
      <w:pPr>
        <w:tabs>
          <w:tab w:val="left" w:pos="2835"/>
        </w:tabs>
        <w:ind w:left="2835" w:hanging="2835"/>
      </w:pPr>
      <w:r w:rsidRPr="00BC1BEB">
        <w:t>Offset:</w:t>
      </w:r>
      <w:r w:rsidRPr="00BC1BEB">
        <w:tab/>
        <w:t>2 m (minimum) and 4 m (maximum) beyond the edge of the cutting.</w:t>
      </w:r>
    </w:p>
    <w:p w14:paraId="620E5FFC" w14:textId="77777777" w:rsidR="001842FE" w:rsidRPr="00BC1BEB" w:rsidRDefault="00000000" w:rsidP="001842FE">
      <w:pPr>
        <w:tabs>
          <w:tab w:val="left" w:pos="2835"/>
        </w:tabs>
      </w:pPr>
      <w:r w:rsidRPr="00BC1BEB">
        <w:t>Divert the drain neatly around large rocks and trees.</w:t>
      </w:r>
    </w:p>
    <w:p w14:paraId="5C852016" w14:textId="77777777" w:rsidR="001842FE" w:rsidRPr="00BC1BEB" w:rsidRDefault="00000000" w:rsidP="001842FE">
      <w:pPr>
        <w:pStyle w:val="Heading2"/>
        <w:rPr>
          <w:lang w:val="en-AU"/>
        </w:rPr>
      </w:pPr>
      <w:bookmarkStart w:id="126" w:name="_Toc390823471"/>
      <w:bookmarkStart w:id="127" w:name="_Toc391429163"/>
      <w:bookmarkStart w:id="128" w:name="_Toc396034089"/>
      <w:bookmarkStart w:id="129" w:name="_Toc398800272"/>
      <w:r w:rsidRPr="00BC1BEB">
        <w:rPr>
          <w:lang w:val="en-AU"/>
        </w:rPr>
        <w:t>Widening Of Existing Formation</w:t>
      </w:r>
      <w:bookmarkEnd w:id="126"/>
      <w:bookmarkEnd w:id="127"/>
      <w:bookmarkEnd w:id="128"/>
      <w:bookmarkEnd w:id="129"/>
    </w:p>
    <w:p w14:paraId="7A2CC827" w14:textId="77777777" w:rsidR="001842FE" w:rsidRPr="00BC1BEB" w:rsidRDefault="00000000" w:rsidP="001842FE">
      <w:r w:rsidRPr="00BC1BEB">
        <w:t>Cut back the existing formation and pavement as shown on the drawings by not less than 150 mm on each edge to sound densely compacted material to form a uniform edge (curved or straight where applicable).</w:t>
      </w:r>
    </w:p>
    <w:p w14:paraId="23076A0B" w14:textId="77777777" w:rsidR="001842FE" w:rsidRPr="00BC1BEB" w:rsidRDefault="00000000" w:rsidP="001842FE">
      <w:r w:rsidRPr="00BC1BEB">
        <w:t>Construct the widening by cutting and filling as specified.</w:t>
      </w:r>
    </w:p>
    <w:p w14:paraId="6E7BF4CC" w14:textId="77777777" w:rsidR="001842FE" w:rsidRPr="00BC1BEB" w:rsidRDefault="00000000" w:rsidP="001842FE">
      <w:pPr>
        <w:pStyle w:val="Heading2"/>
        <w:rPr>
          <w:lang w:val="en-AU"/>
        </w:rPr>
      </w:pPr>
      <w:bookmarkStart w:id="130" w:name="_Toc390823472"/>
      <w:bookmarkStart w:id="131" w:name="_Toc391429164"/>
      <w:bookmarkStart w:id="132" w:name="_Toc396034090"/>
      <w:bookmarkStart w:id="133" w:name="_Toc398800273"/>
      <w:r w:rsidRPr="00BC1BEB">
        <w:rPr>
          <w:lang w:val="en-AU"/>
        </w:rPr>
        <w:t>Trim And Compact Unpaved Areas</w:t>
      </w:r>
      <w:bookmarkEnd w:id="130"/>
      <w:bookmarkEnd w:id="131"/>
      <w:bookmarkEnd w:id="132"/>
      <w:bookmarkEnd w:id="133"/>
    </w:p>
    <w:p w14:paraId="246B16EB" w14:textId="77777777" w:rsidR="001842FE" w:rsidRDefault="00000000" w:rsidP="001842FE">
      <w:r w:rsidRPr="00BC1BEB">
        <w:t>Shape, grade and compact as specified.</w:t>
      </w:r>
    </w:p>
    <w:p w14:paraId="3B5B02EC" w14:textId="77777777" w:rsidR="001842FE" w:rsidRDefault="00000000" w:rsidP="001842FE">
      <w:r>
        <w:t>Unpaved areas include, but are not limited to, areas beyond the shoulders, and table drains.</w:t>
      </w:r>
    </w:p>
    <w:p w14:paraId="2D8BF180" w14:textId="77777777" w:rsidR="001842FE" w:rsidRDefault="00000000" w:rsidP="001842FE">
      <w:r>
        <w:t xml:space="preserve">Refer to </w:t>
      </w:r>
      <w:r>
        <w:rPr>
          <w:b/>
          <w:i/>
        </w:rPr>
        <w:t>Table – Test Frequencies for Soils – Part 3 of 3</w:t>
      </w:r>
      <w:r>
        <w:t xml:space="preserve"> in CONFORMANCE TESTING.</w:t>
      </w:r>
    </w:p>
    <w:p w14:paraId="6CBC8633" w14:textId="77777777" w:rsidR="001842FE" w:rsidRPr="00735608" w:rsidRDefault="00000000" w:rsidP="001842FE">
      <w:r>
        <w:t xml:space="preserve">Refer to </w:t>
      </w:r>
      <w:r>
        <w:rPr>
          <w:b/>
          <w:i/>
        </w:rPr>
        <w:t>Table – Dry Density Ratios for Conformance</w:t>
      </w:r>
      <w:r>
        <w:t xml:space="preserve"> in CONFORMANCE TESTING.</w:t>
      </w:r>
    </w:p>
    <w:p w14:paraId="17755667" w14:textId="77777777" w:rsidR="001842FE" w:rsidRPr="00BC1BEB" w:rsidRDefault="00000000" w:rsidP="001842FE">
      <w:pPr>
        <w:pStyle w:val="Heading2"/>
        <w:rPr>
          <w:lang w:val="en-AU"/>
        </w:rPr>
      </w:pPr>
      <w:bookmarkStart w:id="134" w:name="_Toc390823473"/>
      <w:bookmarkStart w:id="135" w:name="_Toc391429165"/>
      <w:bookmarkStart w:id="136" w:name="_Toc396034091"/>
      <w:bookmarkStart w:id="137" w:name="_Toc398800274"/>
      <w:r w:rsidRPr="00BC1BEB">
        <w:rPr>
          <w:lang w:val="en-AU"/>
        </w:rPr>
        <w:lastRenderedPageBreak/>
        <w:t>Surface Formation</w:t>
      </w:r>
      <w:bookmarkEnd w:id="134"/>
      <w:bookmarkEnd w:id="135"/>
      <w:bookmarkEnd w:id="136"/>
      <w:bookmarkEnd w:id="137"/>
    </w:p>
    <w:p w14:paraId="0B807B46" w14:textId="77777777" w:rsidR="001842FE" w:rsidRPr="00BC1BEB" w:rsidRDefault="00000000" w:rsidP="001842FE">
      <w:pPr>
        <w:pStyle w:val="Heading3"/>
        <w:rPr>
          <w:lang w:val="en-AU"/>
        </w:rPr>
      </w:pPr>
      <w:r w:rsidRPr="00BC1BEB">
        <w:rPr>
          <w:lang w:val="en-AU"/>
        </w:rPr>
        <w:t>General</w:t>
      </w:r>
    </w:p>
    <w:p w14:paraId="5B05D557" w14:textId="77777777" w:rsidR="001842FE" w:rsidRDefault="00000000" w:rsidP="001842FE">
      <w:r w:rsidRPr="00BC1BEB">
        <w:t>Form the road generally with material cut from the table drains, in accordance with the typical cross section.</w:t>
      </w:r>
    </w:p>
    <w:p w14:paraId="09D64B31" w14:textId="77777777" w:rsidR="001842FE" w:rsidRPr="00BC1BEB" w:rsidRDefault="00000000" w:rsidP="001842FE">
      <w:r>
        <w:t>Mix to a homogeneous material before compacting.</w:t>
      </w:r>
    </w:p>
    <w:p w14:paraId="7D0F4F71" w14:textId="77777777" w:rsidR="001842FE" w:rsidRPr="00BC1BEB" w:rsidRDefault="00000000" w:rsidP="001842FE">
      <w:r w:rsidRPr="00BC1BEB">
        <w:t>Allow for construction to the specified height above natural surface, either by local widening of table drains or importation of standard fill.</w:t>
      </w:r>
    </w:p>
    <w:p w14:paraId="4F67AE8A" w14:textId="77777777" w:rsidR="001842FE" w:rsidRPr="00BC1BEB" w:rsidRDefault="00000000" w:rsidP="001842FE">
      <w:pPr>
        <w:pStyle w:val="Heading3"/>
        <w:rPr>
          <w:lang w:val="en-AU"/>
        </w:rPr>
      </w:pPr>
      <w:r w:rsidRPr="00BC1BEB">
        <w:rPr>
          <w:lang w:val="en-AU"/>
        </w:rPr>
        <w:t>Pastoral Access Roads</w:t>
      </w:r>
    </w:p>
    <w:p w14:paraId="579FD426" w14:textId="77777777" w:rsidR="001842FE" w:rsidRPr="00BC1BEB" w:rsidRDefault="00000000" w:rsidP="001842FE">
      <w:r w:rsidRPr="00BC1BEB">
        <w:t>For in situ pavement materials comply with the following:</w:t>
      </w:r>
    </w:p>
    <w:p w14:paraId="299AA4DA" w14:textId="77777777" w:rsidR="001842FE" w:rsidRPr="00BC1BEB" w:rsidRDefault="00000000" w:rsidP="001842FE">
      <w:r w:rsidRPr="00BC1BEB">
        <w:t xml:space="preserve">CBR 4 day soaked </w:t>
      </w:r>
      <w:r>
        <w:t>at 95% MMDD to AS 1289</w:t>
      </w:r>
      <w:r w:rsidRPr="00BC1BEB">
        <w:t>:</w:t>
      </w:r>
      <w:r w:rsidRPr="00BC1BEB">
        <w:tab/>
      </w:r>
      <w:r w:rsidRPr="00BC1BEB">
        <w:tab/>
        <w:t>30 minimum.</w:t>
      </w:r>
    </w:p>
    <w:p w14:paraId="2CB2FA04" w14:textId="77777777" w:rsidR="001842FE" w:rsidRPr="00BC1BEB" w:rsidRDefault="00000000" w:rsidP="001842FE">
      <w:r w:rsidRPr="00BC1BEB">
        <w:t>Maximum particle size:</w:t>
      </w:r>
      <w:r w:rsidRPr="00BC1BEB">
        <w:tab/>
      </w:r>
      <w:r w:rsidRPr="00BC1BEB">
        <w:tab/>
      </w:r>
      <w:r w:rsidRPr="00BC1BEB">
        <w:tab/>
      </w:r>
      <w:r w:rsidRPr="00BC1BEB">
        <w:tab/>
      </w:r>
      <w:r>
        <w:tab/>
      </w:r>
      <w:r w:rsidRPr="00BC1BEB">
        <w:t>37.5 mm.</w:t>
      </w:r>
    </w:p>
    <w:p w14:paraId="692E357B" w14:textId="77777777" w:rsidR="001842FE" w:rsidRPr="00BC1BEB" w:rsidRDefault="00000000" w:rsidP="001842FE">
      <w:r w:rsidRPr="00BC1BEB">
        <w:t>Plasticity Index:</w:t>
      </w:r>
      <w:r w:rsidRPr="00BC1BEB">
        <w:tab/>
      </w:r>
      <w:r w:rsidRPr="00BC1BEB">
        <w:tab/>
      </w:r>
      <w:r w:rsidRPr="00BC1BEB">
        <w:tab/>
      </w:r>
      <w:r w:rsidRPr="00BC1BEB">
        <w:tab/>
      </w:r>
      <w:r w:rsidRPr="00BC1BEB">
        <w:tab/>
      </w:r>
      <w:r>
        <w:tab/>
      </w:r>
      <w:r w:rsidRPr="00BC1BEB">
        <w:t>4 </w:t>
      </w:r>
      <w:r w:rsidRPr="00BC1BEB">
        <w:noBreakHyphen/>
        <w:t> 12%.</w:t>
      </w:r>
    </w:p>
    <w:p w14:paraId="2CC69B35" w14:textId="77777777" w:rsidR="001842FE" w:rsidRPr="00BC1BEB" w:rsidRDefault="00000000" w:rsidP="001842FE">
      <w:r w:rsidRPr="00BC1BEB">
        <w:t xml:space="preserve">Alternatively sheet the </w:t>
      </w:r>
      <w:proofErr w:type="gramStart"/>
      <w:r w:rsidRPr="00BC1BEB">
        <w:t>in situ</w:t>
      </w:r>
      <w:proofErr w:type="gramEnd"/>
      <w:r w:rsidRPr="00BC1BEB">
        <w:t xml:space="preserve"> material with 150 mm imported material complying with the above, compacted to 95% relative compaction.</w:t>
      </w:r>
    </w:p>
    <w:p w14:paraId="5A3D0CD4" w14:textId="77777777" w:rsidR="001842FE" w:rsidRPr="00BC1BEB" w:rsidRDefault="00000000" w:rsidP="001842FE">
      <w:pPr>
        <w:pStyle w:val="Heading2"/>
        <w:rPr>
          <w:lang w:val="en-AU"/>
        </w:rPr>
      </w:pPr>
      <w:bookmarkStart w:id="138" w:name="_Toc390823474"/>
      <w:bookmarkStart w:id="139" w:name="_Toc391429166"/>
      <w:bookmarkStart w:id="140" w:name="_Toc396034092"/>
      <w:bookmarkStart w:id="141" w:name="_Toc398800275"/>
      <w:r w:rsidRPr="00BC1BEB">
        <w:rPr>
          <w:lang w:val="en-AU"/>
        </w:rPr>
        <w:t xml:space="preserve">Batter Protection </w:t>
      </w:r>
      <w:proofErr w:type="gramStart"/>
      <w:r w:rsidRPr="00BC1BEB">
        <w:rPr>
          <w:lang w:val="en-AU"/>
        </w:rPr>
        <w:t>By</w:t>
      </w:r>
      <w:proofErr w:type="gramEnd"/>
      <w:r w:rsidRPr="00BC1BEB">
        <w:rPr>
          <w:lang w:val="en-AU"/>
        </w:rPr>
        <w:t xml:space="preserve"> Grassing</w:t>
      </w:r>
      <w:bookmarkEnd w:id="138"/>
      <w:bookmarkEnd w:id="139"/>
      <w:bookmarkEnd w:id="140"/>
      <w:bookmarkEnd w:id="141"/>
    </w:p>
    <w:p w14:paraId="73221347" w14:textId="77777777" w:rsidR="001842FE" w:rsidRDefault="00000000" w:rsidP="001842FE">
      <w:r>
        <w:t>For batter protection by grassing by hydroseeding method refer to LANDSCAPE.</w:t>
      </w:r>
    </w:p>
    <w:p w14:paraId="7D4A8B11" w14:textId="77777777" w:rsidR="001842FE" w:rsidRPr="00BC1BEB" w:rsidRDefault="00000000" w:rsidP="001842FE">
      <w:r w:rsidRPr="00BC1BEB">
        <w:t>Fill batters to have a surface layer 100 mm minimum thickness of stripped material.</w:t>
      </w:r>
    </w:p>
    <w:p w14:paraId="2FC60A2E" w14:textId="77777777" w:rsidR="001842FE" w:rsidRPr="00BC1BEB" w:rsidRDefault="00000000" w:rsidP="00796CC4">
      <w:pPr>
        <w:pStyle w:val="GuideNotes"/>
      </w:pPr>
      <w:r w:rsidRPr="00BC1BEB">
        <w:t>[Indicate on cross sections and add note that this surface layer is additional to the specified cross section]</w:t>
      </w:r>
    </w:p>
    <w:p w14:paraId="5B815C0E" w14:textId="77777777" w:rsidR="001842FE" w:rsidRPr="00BC1BEB" w:rsidRDefault="00000000" w:rsidP="001842FE">
      <w:pPr>
        <w:pStyle w:val="Heading3"/>
        <w:rPr>
          <w:lang w:val="en-AU"/>
        </w:rPr>
      </w:pPr>
      <w:bookmarkStart w:id="142" w:name="_Toc390823475"/>
      <w:bookmarkStart w:id="143" w:name="_Toc391429167"/>
      <w:bookmarkStart w:id="144" w:name="_Toc396034093"/>
      <w:bookmarkStart w:id="145" w:name="_Toc398800276"/>
      <w:r w:rsidRPr="00BC1BEB">
        <w:rPr>
          <w:lang w:val="en-AU"/>
        </w:rPr>
        <w:t>Grassing</w:t>
      </w:r>
      <w:bookmarkEnd w:id="142"/>
      <w:bookmarkEnd w:id="143"/>
      <w:bookmarkEnd w:id="144"/>
      <w:bookmarkEnd w:id="145"/>
    </w:p>
    <w:p w14:paraId="0CB55AA8" w14:textId="77777777" w:rsidR="001842FE" w:rsidRPr="00BC1BEB" w:rsidRDefault="00000000" w:rsidP="001842FE">
      <w:r>
        <w:t xml:space="preserve">Batters to be treated from chainage </w:t>
      </w:r>
      <w:r w:rsidRPr="00711EDD">
        <w:rPr>
          <w:color w:val="723604"/>
        </w:rPr>
        <w:t>[enter information]</w:t>
      </w:r>
      <w:r>
        <w:t xml:space="preserve"> to chainage</w:t>
      </w:r>
      <w:r w:rsidRPr="00BC1BEB">
        <w:t xml:space="preserve"> </w:t>
      </w:r>
      <w:r w:rsidRPr="00711EDD">
        <w:rPr>
          <w:color w:val="723604"/>
        </w:rPr>
        <w:t>[enter information]</w:t>
      </w:r>
      <w:r w:rsidRPr="004B69D9">
        <w:rPr>
          <w:color w:val="000000"/>
        </w:rPr>
        <w:t>.</w:t>
      </w:r>
    </w:p>
    <w:p w14:paraId="2463A325" w14:textId="77777777" w:rsidR="001842FE" w:rsidRPr="00BC1BEB" w:rsidRDefault="00000000" w:rsidP="00796CC4">
      <w:pPr>
        <w:pStyle w:val="GuideNotes"/>
      </w:pPr>
      <w:r w:rsidRPr="00BC1BEB">
        <w:t>[Insert chainages or delete if indicated on drawings]</w:t>
      </w:r>
    </w:p>
    <w:p w14:paraId="1D767A31" w14:textId="77777777" w:rsidR="001842FE" w:rsidRPr="00BC1BEB" w:rsidRDefault="00000000" w:rsidP="001842FE">
      <w:pPr>
        <w:pStyle w:val="Heading3"/>
        <w:rPr>
          <w:lang w:val="en-AU"/>
        </w:rPr>
      </w:pPr>
      <w:bookmarkStart w:id="146" w:name="_Toc390823476"/>
      <w:bookmarkStart w:id="147" w:name="_Toc391429168"/>
      <w:bookmarkStart w:id="148" w:name="_Toc396034094"/>
      <w:bookmarkStart w:id="149" w:name="_Toc398800277"/>
      <w:r w:rsidRPr="00BC1BEB">
        <w:rPr>
          <w:lang w:val="en-AU"/>
        </w:rPr>
        <w:t>Seed Mixture and Fertiliser</w:t>
      </w:r>
      <w:bookmarkEnd w:id="146"/>
      <w:bookmarkEnd w:id="147"/>
      <w:bookmarkEnd w:id="148"/>
      <w:bookmarkEnd w:id="149"/>
    </w:p>
    <w:p w14:paraId="653A62AB" w14:textId="77777777" w:rsidR="001842FE" w:rsidRPr="00BC1BEB" w:rsidRDefault="00000000" w:rsidP="001842FE">
      <w:r w:rsidRPr="00BC1BEB">
        <w:t>Provide certified seed complying with the requirements in the LANDSCAPE Section.</w:t>
      </w:r>
    </w:p>
    <w:p w14:paraId="0BE83528" w14:textId="77777777" w:rsidR="001842FE" w:rsidRPr="00BC1BEB" w:rsidRDefault="00000000" w:rsidP="00796CC4">
      <w:pPr>
        <w:pStyle w:val="GuideNotes"/>
      </w:pPr>
      <w:r w:rsidRPr="00BC1BEB">
        <w:t>[Define which seed mix is to be used]</w:t>
      </w:r>
    </w:p>
    <w:p w14:paraId="664BFCBF" w14:textId="77777777" w:rsidR="001842FE" w:rsidRPr="00BC1BEB" w:rsidRDefault="00000000" w:rsidP="001842FE">
      <w:r w:rsidRPr="00BC1BEB">
        <w:t xml:space="preserve">Fertiliser to comply with the </w:t>
      </w:r>
      <w:r w:rsidRPr="00735608">
        <w:rPr>
          <w:b/>
          <w:i/>
        </w:rPr>
        <w:t xml:space="preserve">Table - Fertilisers </w:t>
      </w:r>
      <w:r w:rsidRPr="00BC1BEB">
        <w:t>in the LANDSCAPE Section.</w:t>
      </w:r>
    </w:p>
    <w:p w14:paraId="0C2C1497" w14:textId="77777777" w:rsidR="001842FE" w:rsidRPr="00BC1BEB" w:rsidRDefault="00000000" w:rsidP="001842FE">
      <w:r>
        <w:t xml:space="preserve">Apply at rate of </w:t>
      </w:r>
      <w:r w:rsidRPr="004E46D8">
        <w:rPr>
          <w:color w:val="FF0000"/>
        </w:rPr>
        <w:t>[enter information]</w:t>
      </w:r>
      <w:r w:rsidRPr="00BC1BEB">
        <w:t> kg/ha.</w:t>
      </w:r>
    </w:p>
    <w:p w14:paraId="121E993C" w14:textId="77777777" w:rsidR="001842FE" w:rsidRPr="00BC1BEB" w:rsidRDefault="00000000" w:rsidP="00796CC4">
      <w:pPr>
        <w:pStyle w:val="GuideNotes"/>
      </w:pPr>
      <w:r>
        <w:t>[NPWS will only allow R</w:t>
      </w:r>
      <w:r w:rsidRPr="00BC1BEB">
        <w:t>hodes grass seeds and seeds native to the parks</w:t>
      </w:r>
      <w:r>
        <w:t xml:space="preserve">. </w:t>
      </w:r>
      <w:r w:rsidRPr="00BC1BEB">
        <w:t>Ensure the LANDSCAPING Section is included]</w:t>
      </w:r>
    </w:p>
    <w:p w14:paraId="3AE94500" w14:textId="77777777" w:rsidR="001842FE" w:rsidRPr="00BC1BEB" w:rsidRDefault="00000000" w:rsidP="001842FE">
      <w:pPr>
        <w:pStyle w:val="Heading3"/>
        <w:rPr>
          <w:lang w:val="en-AU"/>
        </w:rPr>
      </w:pPr>
      <w:bookmarkStart w:id="150" w:name="_Toc390823477"/>
      <w:bookmarkStart w:id="151" w:name="_Toc391429169"/>
      <w:bookmarkStart w:id="152" w:name="_Toc396034095"/>
      <w:bookmarkStart w:id="153" w:name="_Toc398800278"/>
      <w:r w:rsidRPr="00BC1BEB">
        <w:rPr>
          <w:lang w:val="en-AU"/>
        </w:rPr>
        <w:t>Grass Seed Application Technique</w:t>
      </w:r>
      <w:bookmarkEnd w:id="150"/>
      <w:bookmarkEnd w:id="151"/>
      <w:bookmarkEnd w:id="152"/>
      <w:bookmarkEnd w:id="153"/>
    </w:p>
    <w:p w14:paraId="2208DF4D" w14:textId="77777777" w:rsidR="001842FE" w:rsidRPr="00BC1BEB" w:rsidRDefault="00000000" w:rsidP="001842FE">
      <w:r w:rsidRPr="00BC1BEB">
        <w:t>Conform to the LANDSCAPE Section.</w:t>
      </w:r>
    </w:p>
    <w:p w14:paraId="496B5FB1" w14:textId="77777777" w:rsidR="001842FE" w:rsidRPr="00BC1BEB" w:rsidRDefault="00000000" w:rsidP="001842FE">
      <w:r w:rsidRPr="00BC1BEB">
        <w:t>Fabric protection to be used for all slopes steeper than 3:1</w:t>
      </w:r>
      <w:r>
        <w:t xml:space="preserve">. </w:t>
      </w:r>
      <w:r w:rsidRPr="00BC1BEB">
        <w:t xml:space="preserve">Fabric protection may consist of using jute mesh or equivalent in conjunction with </w:t>
      </w:r>
      <w:proofErr w:type="spellStart"/>
      <w:r w:rsidRPr="00BC1BEB">
        <w:t>hydromulching</w:t>
      </w:r>
      <w:proofErr w:type="spellEnd"/>
      <w:r w:rsidRPr="00BC1BEB">
        <w:t xml:space="preserve"> or the use of matting.</w:t>
      </w:r>
    </w:p>
    <w:p w14:paraId="3742F785" w14:textId="77777777" w:rsidR="001842FE" w:rsidRPr="00BC1BEB" w:rsidRDefault="00000000" w:rsidP="001842FE">
      <w:r w:rsidRPr="00BC1BEB">
        <w:t>Smooth batters.</w:t>
      </w:r>
    </w:p>
    <w:p w14:paraId="1F1E8A93" w14:textId="77777777" w:rsidR="001842FE" w:rsidRPr="00BC1BEB" w:rsidRDefault="00000000" w:rsidP="001842FE">
      <w:r w:rsidRPr="00BC1BEB">
        <w:t>Form drains to control stormwater and prevent erosion until batter is grassed.</w:t>
      </w:r>
    </w:p>
    <w:p w14:paraId="71B6FA66" w14:textId="77777777" w:rsidR="001842FE" w:rsidRPr="00BC1BEB" w:rsidRDefault="00000000" w:rsidP="001842FE">
      <w:r w:rsidRPr="00BC1BEB">
        <w:t>Place "top layer" soil from clearing operations over the batters to a depth of 50 mm.</w:t>
      </w:r>
    </w:p>
    <w:p w14:paraId="13B10275" w14:textId="77777777" w:rsidR="001842FE" w:rsidRPr="00BC1BEB" w:rsidRDefault="00000000" w:rsidP="001842FE">
      <w:r w:rsidRPr="00BC1BEB">
        <w:t>Apply seed mixture, fertiliser, and protection</w:t>
      </w:r>
      <w:r>
        <w:t xml:space="preserve">. </w:t>
      </w:r>
      <w:r w:rsidRPr="00BC1BEB">
        <w:t>Establish grass and keep damp by watering until flowering stage is reached.</w:t>
      </w:r>
    </w:p>
    <w:p w14:paraId="08B80F75" w14:textId="77777777" w:rsidR="001842FE" w:rsidRPr="00BC1BEB" w:rsidRDefault="00000000" w:rsidP="001842FE">
      <w:r w:rsidRPr="00BC1BEB">
        <w:lastRenderedPageBreak/>
        <w:t>Repair any erosion.</w:t>
      </w:r>
    </w:p>
    <w:p w14:paraId="1835C3E3" w14:textId="77777777" w:rsidR="001842FE" w:rsidRPr="00BC1BEB" w:rsidRDefault="00000000" w:rsidP="001842FE">
      <w:r w:rsidRPr="00BC1BEB">
        <w:t>Reseed areas until establishment is achieved.</w:t>
      </w:r>
    </w:p>
    <w:p w14:paraId="61A8A0C6" w14:textId="77777777" w:rsidR="001842FE" w:rsidRDefault="00000000" w:rsidP="001842FE">
      <w:pPr>
        <w:pStyle w:val="Heading3"/>
        <w:rPr>
          <w:lang w:val="en-AU"/>
        </w:rPr>
      </w:pPr>
      <w:bookmarkStart w:id="154" w:name="_Toc390823478"/>
      <w:bookmarkStart w:id="155" w:name="_Toc391429170"/>
      <w:bookmarkStart w:id="156" w:name="_Toc396034096"/>
      <w:bookmarkStart w:id="157" w:name="_Toc398800279"/>
      <w:r w:rsidRPr="00BC1BEB">
        <w:rPr>
          <w:lang w:val="en-AU"/>
        </w:rPr>
        <w:t>Acceptance</w:t>
      </w:r>
      <w:bookmarkEnd w:id="154"/>
      <w:bookmarkEnd w:id="155"/>
      <w:bookmarkEnd w:id="156"/>
      <w:bookmarkEnd w:id="157"/>
    </w:p>
    <w:p w14:paraId="1D2CA672" w14:textId="77777777" w:rsidR="001842FE" w:rsidRDefault="00000000" w:rsidP="001842FE">
      <w:r>
        <w:t>The minimum quality of grassing required for acceptance is;</w:t>
      </w:r>
    </w:p>
    <w:p w14:paraId="54FA2713" w14:textId="77777777" w:rsidR="001842FE" w:rsidRPr="00BC1BEB" w:rsidRDefault="00000000">
      <w:pPr>
        <w:pStyle w:val="Bullet"/>
        <w:numPr>
          <w:ilvl w:val="0"/>
          <w:numId w:val="63"/>
        </w:numPr>
      </w:pPr>
      <w:r w:rsidRPr="00BC1BEB">
        <w:t>Establishment shall be uniform.</w:t>
      </w:r>
    </w:p>
    <w:p w14:paraId="1BB9DE91" w14:textId="77777777" w:rsidR="001842FE" w:rsidRPr="00BC1BEB" w:rsidRDefault="00000000">
      <w:pPr>
        <w:pStyle w:val="Bullet"/>
        <w:numPr>
          <w:ilvl w:val="0"/>
          <w:numId w:val="63"/>
        </w:numPr>
      </w:pPr>
      <w:r w:rsidRPr="00BC1BEB">
        <w:t>Coverage rate: 98% minimum of total area.</w:t>
      </w:r>
    </w:p>
    <w:p w14:paraId="449C3246" w14:textId="77777777" w:rsidR="001842FE" w:rsidRPr="00BC1BEB" w:rsidRDefault="00000000" w:rsidP="001842FE">
      <w:pPr>
        <w:pStyle w:val="Heading2"/>
        <w:rPr>
          <w:lang w:val="en-AU"/>
        </w:rPr>
      </w:pPr>
      <w:bookmarkStart w:id="158" w:name="_Toc390823479"/>
      <w:bookmarkStart w:id="159" w:name="_Toc391429171"/>
      <w:bookmarkStart w:id="160" w:name="_Toc396034097"/>
      <w:bookmarkStart w:id="161" w:name="_Toc398800280"/>
      <w:r w:rsidRPr="00BC1BEB">
        <w:rPr>
          <w:lang w:val="en-AU"/>
        </w:rPr>
        <w:t>Bridge Foundations</w:t>
      </w:r>
      <w:bookmarkEnd w:id="158"/>
      <w:bookmarkEnd w:id="159"/>
      <w:bookmarkEnd w:id="160"/>
      <w:bookmarkEnd w:id="161"/>
    </w:p>
    <w:p w14:paraId="374179DA" w14:textId="77777777" w:rsidR="001842FE" w:rsidRPr="00BC1BEB" w:rsidRDefault="00000000" w:rsidP="001842FE">
      <w:pPr>
        <w:pStyle w:val="Heading3"/>
        <w:rPr>
          <w:lang w:val="en-AU"/>
        </w:rPr>
      </w:pPr>
      <w:bookmarkStart w:id="162" w:name="_Toc390823480"/>
      <w:bookmarkStart w:id="163" w:name="_Toc391429172"/>
      <w:bookmarkStart w:id="164" w:name="_Toc396034098"/>
      <w:bookmarkStart w:id="165" w:name="_Toc398800281"/>
      <w:r w:rsidRPr="00BC1BEB">
        <w:rPr>
          <w:lang w:val="en-AU"/>
        </w:rPr>
        <w:t>Conditions</w:t>
      </w:r>
      <w:bookmarkEnd w:id="162"/>
      <w:bookmarkEnd w:id="163"/>
      <w:bookmarkEnd w:id="164"/>
      <w:bookmarkEnd w:id="165"/>
    </w:p>
    <w:p w14:paraId="65EC728A" w14:textId="77777777" w:rsidR="001842FE" w:rsidRPr="00BC1BEB" w:rsidRDefault="00000000" w:rsidP="001842FE">
      <w:r w:rsidRPr="00BC1BEB">
        <w:t xml:space="preserve">The data shown on the drawings as to the character and depths of the various strata are approximate only, and no warranty, expressed or implied, is given by the </w:t>
      </w:r>
      <w:proofErr w:type="gramStart"/>
      <w:r w:rsidRPr="00BC1BEB">
        <w:t>Principal</w:t>
      </w:r>
      <w:proofErr w:type="gramEnd"/>
      <w:r w:rsidRPr="00BC1BEB">
        <w:t xml:space="preserve"> that the same or similar materials will be encountered during the progress of work.</w:t>
      </w:r>
    </w:p>
    <w:p w14:paraId="3AF309E0" w14:textId="77777777" w:rsidR="001842FE" w:rsidRPr="00BC1BEB" w:rsidRDefault="00000000" w:rsidP="001842FE">
      <w:r w:rsidRPr="00BC1BEB">
        <w:t>Tenderers are advised to inspect copies of the bore logs and the original core samples.</w:t>
      </w:r>
    </w:p>
    <w:p w14:paraId="18CEA5E0" w14:textId="77777777" w:rsidR="001842FE" w:rsidRPr="00BC1BEB" w:rsidRDefault="00000000" w:rsidP="001842FE">
      <w:r w:rsidRPr="00BC1BEB">
        <w:t>Original samples are availab</w:t>
      </w:r>
      <w:r>
        <w:t xml:space="preserve">le for inspection at </w:t>
      </w:r>
      <w:r w:rsidRPr="00711EDD">
        <w:rPr>
          <w:color w:val="723604"/>
        </w:rPr>
        <w:t>[enter information]</w:t>
      </w:r>
      <w:r w:rsidRPr="00BC1BEB">
        <w:t>.</w:t>
      </w:r>
    </w:p>
    <w:p w14:paraId="4ABE5180" w14:textId="77777777" w:rsidR="001842FE" w:rsidRPr="00BC1BEB" w:rsidRDefault="00000000" w:rsidP="00796CC4">
      <w:pPr>
        <w:pStyle w:val="GuideNotes"/>
      </w:pPr>
      <w:r w:rsidRPr="00BC1BEB">
        <w:t>[Insert location]</w:t>
      </w:r>
    </w:p>
    <w:p w14:paraId="02496E26" w14:textId="77777777" w:rsidR="001842FE" w:rsidRPr="00BC1BEB" w:rsidRDefault="00000000" w:rsidP="001842FE">
      <w:pPr>
        <w:pStyle w:val="Heading3"/>
        <w:rPr>
          <w:lang w:val="en-AU"/>
        </w:rPr>
      </w:pPr>
      <w:bookmarkStart w:id="166" w:name="_Toc390823481"/>
      <w:bookmarkStart w:id="167" w:name="_Toc391429173"/>
      <w:bookmarkStart w:id="168" w:name="_Toc396034099"/>
      <w:bookmarkStart w:id="169" w:name="_Toc398800282"/>
      <w:r w:rsidRPr="00BC1BEB">
        <w:rPr>
          <w:lang w:val="en-AU"/>
        </w:rPr>
        <w:t>Excavation</w:t>
      </w:r>
      <w:bookmarkEnd w:id="166"/>
      <w:bookmarkEnd w:id="167"/>
      <w:bookmarkEnd w:id="168"/>
      <w:bookmarkEnd w:id="169"/>
    </w:p>
    <w:p w14:paraId="561368B1" w14:textId="77777777" w:rsidR="001842FE" w:rsidRPr="00735608" w:rsidRDefault="00000000" w:rsidP="001842FE">
      <w:pPr>
        <w:pStyle w:val="Heading4"/>
      </w:pPr>
      <w:r w:rsidRPr="00735608">
        <w:t>GENERAL</w:t>
      </w:r>
    </w:p>
    <w:p w14:paraId="41A433AE" w14:textId="77777777" w:rsidR="001842FE" w:rsidRPr="00BC1BEB" w:rsidRDefault="00000000" w:rsidP="001842FE">
      <w:r w:rsidRPr="00BC1BEB">
        <w:t>The extent of foundations is specified by dimension and reduced level.</w:t>
      </w:r>
    </w:p>
    <w:p w14:paraId="535F81D6" w14:textId="77777777" w:rsidR="001842FE" w:rsidRPr="00BC1BEB" w:rsidRDefault="00000000" w:rsidP="00796CC4">
      <w:pPr>
        <w:pStyle w:val="GuideNotes"/>
      </w:pPr>
      <w:r w:rsidRPr="00BC1BEB">
        <w:t>[Ensure that levels are given]</w:t>
      </w:r>
    </w:p>
    <w:p w14:paraId="1204D09A" w14:textId="77777777" w:rsidR="001842FE" w:rsidRPr="00BC1BEB" w:rsidRDefault="00000000" w:rsidP="001842FE">
      <w:r w:rsidRPr="00BC1BEB">
        <w:t>Excavate to the required lines and levels.</w:t>
      </w:r>
    </w:p>
    <w:p w14:paraId="5DC35FF6" w14:textId="77777777" w:rsidR="001842FE" w:rsidRPr="00BC1BEB" w:rsidRDefault="00000000" w:rsidP="001842FE">
      <w:r w:rsidRPr="00BC1BEB">
        <w:t xml:space="preserve">Dispose of excess material in accordance with </w:t>
      </w:r>
      <w:r>
        <w:t xml:space="preserve">the sub-clause </w:t>
      </w:r>
      <w:r w:rsidRPr="00735608">
        <w:rPr>
          <w:b/>
          <w:i/>
        </w:rPr>
        <w:t>Excess Material</w:t>
      </w:r>
      <w:r>
        <w:t xml:space="preserve"> in the clause </w:t>
      </w:r>
      <w:r w:rsidRPr="00735608">
        <w:rPr>
          <w:b/>
          <w:i/>
        </w:rPr>
        <w:t>Earthworks in Cut</w:t>
      </w:r>
      <w:r>
        <w:t xml:space="preserve"> in this worksection</w:t>
      </w:r>
      <w:r w:rsidRPr="00BC1BEB">
        <w:t>.</w:t>
      </w:r>
    </w:p>
    <w:p w14:paraId="2B454D2A" w14:textId="77777777" w:rsidR="001842FE" w:rsidRPr="00CB28DC" w:rsidRDefault="00000000" w:rsidP="00CB28DC">
      <w:pPr>
        <w:pStyle w:val="Heading4"/>
      </w:pPr>
      <w:r w:rsidRPr="00CB28DC">
        <w:t>P</w:t>
      </w:r>
      <w:r w:rsidR="00CB28DC">
        <w:t>reparation</w:t>
      </w:r>
      <w:r w:rsidRPr="00CB28DC">
        <w:t xml:space="preserve"> – Hold Point</w:t>
      </w:r>
    </w:p>
    <w:p w14:paraId="1CAE1435" w14:textId="77777777" w:rsidR="001842FE" w:rsidRPr="00BC1BEB" w:rsidRDefault="00000000" w:rsidP="001842FE">
      <w:r w:rsidRPr="00BC1BEB">
        <w:t>Inspect and record the condition of all structures and services in the adjacent are</w:t>
      </w:r>
      <w:r>
        <w:t>a prior to using pile drivers.</w:t>
      </w:r>
    </w:p>
    <w:p w14:paraId="5D4A07D3" w14:textId="77777777" w:rsidR="001842FE" w:rsidRPr="00BC1BEB" w:rsidRDefault="00000000" w:rsidP="001842FE">
      <w:r w:rsidRPr="00256982">
        <w:rPr>
          <w:b/>
        </w:rPr>
        <w:t>Hold point</w:t>
      </w:r>
      <w:r>
        <w:t xml:space="preserve"> - Obtain </w:t>
      </w:r>
      <w:r w:rsidRPr="00BC1BEB">
        <w:t>Superintendent</w:t>
      </w:r>
      <w:r>
        <w:t>’s agreement with inspection record</w:t>
      </w:r>
      <w:r w:rsidRPr="00BC1BEB">
        <w:t xml:space="preserve"> </w:t>
      </w:r>
      <w:r>
        <w:t>of</w:t>
      </w:r>
      <w:r w:rsidRPr="00BC1BEB">
        <w:t xml:space="preserve"> current conditions.</w:t>
      </w:r>
    </w:p>
    <w:p w14:paraId="7C1B09EF" w14:textId="77777777" w:rsidR="001842FE" w:rsidRPr="00BC1BEB" w:rsidRDefault="00000000" w:rsidP="001842FE">
      <w:r w:rsidRPr="00BC1BEB">
        <w:t>Cut foundation to a firm surface either stepped or roughened, as directed.</w:t>
      </w:r>
    </w:p>
    <w:p w14:paraId="3458FF53" w14:textId="77777777" w:rsidR="001842FE" w:rsidRPr="00BC1BEB" w:rsidRDefault="00000000" w:rsidP="001842FE">
      <w:r w:rsidRPr="00BC1BEB">
        <w:t>Remove loose material.</w:t>
      </w:r>
    </w:p>
    <w:p w14:paraId="5547E366" w14:textId="77777777" w:rsidR="001842FE" w:rsidRPr="00BC1BEB" w:rsidRDefault="00000000" w:rsidP="001842FE">
      <w:r w:rsidRPr="00372C0B">
        <w:rPr>
          <w:b/>
        </w:rPr>
        <w:t>Hold point</w:t>
      </w:r>
      <w:r w:rsidRPr="00BC1BEB">
        <w:t xml:space="preserve"> - Obtain the Superintendent’s approval for the foundation surface before placing the blinding concrete.</w:t>
      </w:r>
    </w:p>
    <w:p w14:paraId="41EBAE80" w14:textId="77777777" w:rsidR="001842FE" w:rsidRPr="00BC1BEB" w:rsidRDefault="00000000" w:rsidP="001842FE">
      <w:r w:rsidRPr="00BC1BEB">
        <w:t>Place a 50 mm thick layer of blinding concrete.</w:t>
      </w:r>
    </w:p>
    <w:p w14:paraId="0992344D" w14:textId="77777777" w:rsidR="001842FE" w:rsidRPr="00BC1BEB" w:rsidRDefault="00000000" w:rsidP="00796CC4">
      <w:pPr>
        <w:pStyle w:val="GuideNotes"/>
      </w:pPr>
      <w:r w:rsidRPr="00BC1BEB">
        <w:t>[Include if foundation is not homogeneous sound rock]</w:t>
      </w:r>
    </w:p>
    <w:p w14:paraId="48ED329B" w14:textId="77777777" w:rsidR="001842FE" w:rsidRPr="00735608" w:rsidRDefault="00000000" w:rsidP="001842FE">
      <w:pPr>
        <w:pStyle w:val="Heading4"/>
      </w:pPr>
      <w:proofErr w:type="gramStart"/>
      <w:r w:rsidRPr="00735608">
        <w:t>Coffer</w:t>
      </w:r>
      <w:r w:rsidRPr="00735608">
        <w:noBreakHyphen/>
      </w:r>
      <w:proofErr w:type="gramEnd"/>
      <w:r w:rsidRPr="00735608">
        <w:t xml:space="preserve">Dams Shoring </w:t>
      </w:r>
      <w:r>
        <w:t>a</w:t>
      </w:r>
      <w:r w:rsidRPr="00735608">
        <w:t>nd Sheeting</w:t>
      </w:r>
    </w:p>
    <w:p w14:paraId="4EBB4CD5" w14:textId="77777777" w:rsidR="001842FE" w:rsidRPr="00BC1BEB" w:rsidRDefault="00000000" w:rsidP="001842FE">
      <w:r w:rsidRPr="00BC1BEB">
        <w:t>Design any coffer</w:t>
      </w:r>
      <w:r w:rsidRPr="00BC1BEB">
        <w:noBreakHyphen/>
        <w:t>dams</w:t>
      </w:r>
      <w:r>
        <w:t xml:space="preserve"> required for the execution of the works</w:t>
      </w:r>
      <w:r w:rsidRPr="00BC1BEB">
        <w:t>.</w:t>
      </w:r>
    </w:p>
    <w:p w14:paraId="027F7022" w14:textId="77777777" w:rsidR="001842FE" w:rsidRPr="00BC1BEB" w:rsidRDefault="00000000" w:rsidP="001842FE">
      <w:r w:rsidRPr="00BC1BEB">
        <w:t>Construct coffer</w:t>
      </w:r>
      <w:r w:rsidRPr="00BC1BEB">
        <w:noBreakHyphen/>
        <w:t>dams to adequate height and depth and as waterproof as necessary for proper performance.</w:t>
      </w:r>
    </w:p>
    <w:p w14:paraId="6DFD7947" w14:textId="77777777" w:rsidR="001842FE" w:rsidRPr="00BC1BEB" w:rsidRDefault="00000000" w:rsidP="001842FE">
      <w:r w:rsidRPr="00BC1BEB">
        <w:t>Provide adequate clearance for:</w:t>
      </w:r>
    </w:p>
    <w:p w14:paraId="30228A17" w14:textId="77777777" w:rsidR="001842FE" w:rsidRPr="00BC1BEB" w:rsidRDefault="00000000" w:rsidP="001842FE">
      <w:pPr>
        <w:pStyle w:val="Bullet"/>
      </w:pPr>
      <w:r w:rsidRPr="00BC1BEB">
        <w:t>construction of forms;</w:t>
      </w:r>
    </w:p>
    <w:p w14:paraId="38185120" w14:textId="77777777" w:rsidR="001842FE" w:rsidRPr="00BC1BEB" w:rsidRDefault="00000000" w:rsidP="001842FE">
      <w:pPr>
        <w:pStyle w:val="Bullet"/>
      </w:pPr>
      <w:r w:rsidRPr="00BC1BEB">
        <w:lastRenderedPageBreak/>
        <w:t>inspection of interiors; and</w:t>
      </w:r>
    </w:p>
    <w:p w14:paraId="17ECF804" w14:textId="77777777" w:rsidR="001842FE" w:rsidRPr="00BC1BEB" w:rsidRDefault="00000000" w:rsidP="001842FE">
      <w:pPr>
        <w:pStyle w:val="Bullet"/>
      </w:pPr>
      <w:r w:rsidRPr="00BC1BEB">
        <w:t>pumping from outside the forms.</w:t>
      </w:r>
    </w:p>
    <w:p w14:paraId="78F37E8D" w14:textId="77777777" w:rsidR="001842FE" w:rsidRPr="00BC1BEB" w:rsidRDefault="00000000" w:rsidP="001842FE">
      <w:r w:rsidRPr="00BC1BEB">
        <w:t>Remove shoring and sheeting from inside the excavation.</w:t>
      </w:r>
    </w:p>
    <w:p w14:paraId="304AE3E8" w14:textId="77777777" w:rsidR="001842FE" w:rsidRPr="00BC1BEB" w:rsidRDefault="00000000" w:rsidP="001842FE">
      <w:r w:rsidRPr="00BC1BEB">
        <w:t>Remove coffer</w:t>
      </w:r>
      <w:r w:rsidRPr="00BC1BEB">
        <w:noBreakHyphen/>
        <w:t>dams, sheeting and the like from the site</w:t>
      </w:r>
      <w:r>
        <w:t xml:space="preserve"> when no longer required</w:t>
      </w:r>
      <w:r w:rsidRPr="00BC1BEB">
        <w:t>.</w:t>
      </w:r>
    </w:p>
    <w:p w14:paraId="4415F859" w14:textId="77777777" w:rsidR="001842FE" w:rsidRPr="00BC1BEB" w:rsidRDefault="00000000" w:rsidP="001842FE">
      <w:r w:rsidRPr="00BC1BEB">
        <w:t>Do not damage the finished structure or disturb adjacent in situ material.</w:t>
      </w:r>
    </w:p>
    <w:p w14:paraId="19E54999" w14:textId="77777777" w:rsidR="001842FE" w:rsidRPr="00BC1BEB" w:rsidRDefault="00000000" w:rsidP="001842FE">
      <w:r w:rsidRPr="00BC1BEB">
        <w:t>Remove obstructions from waterways.</w:t>
      </w:r>
    </w:p>
    <w:p w14:paraId="0C452F34" w14:textId="77777777" w:rsidR="001842FE" w:rsidRPr="00BC1BEB" w:rsidRDefault="00000000" w:rsidP="001842FE">
      <w:pPr>
        <w:pStyle w:val="Heading3"/>
        <w:rPr>
          <w:lang w:val="en-AU"/>
        </w:rPr>
      </w:pPr>
      <w:bookmarkStart w:id="170" w:name="_Toc390823482"/>
      <w:bookmarkStart w:id="171" w:name="_Toc391429174"/>
      <w:bookmarkStart w:id="172" w:name="_Toc396034100"/>
      <w:bookmarkStart w:id="173" w:name="_Toc398800283"/>
      <w:r w:rsidRPr="00BC1BEB">
        <w:rPr>
          <w:lang w:val="en-AU"/>
        </w:rPr>
        <w:t>Backfilling</w:t>
      </w:r>
      <w:bookmarkEnd w:id="170"/>
      <w:bookmarkEnd w:id="171"/>
      <w:bookmarkEnd w:id="172"/>
      <w:bookmarkEnd w:id="173"/>
    </w:p>
    <w:p w14:paraId="55308F58" w14:textId="77777777" w:rsidR="001842FE" w:rsidRPr="00BC1BEB" w:rsidRDefault="00000000" w:rsidP="001842FE">
      <w:r w:rsidRPr="00BC1BEB">
        <w:t>Backfill the excavation up to natural surface level with excavated material or select fill.</w:t>
      </w:r>
    </w:p>
    <w:p w14:paraId="42F7F850" w14:textId="77777777" w:rsidR="001842FE" w:rsidRDefault="00000000" w:rsidP="001842FE">
      <w:r w:rsidRPr="00BC1BEB">
        <w:t xml:space="preserve">The excavated material may be used for </w:t>
      </w:r>
      <w:proofErr w:type="gramStart"/>
      <w:r w:rsidRPr="00BC1BEB">
        <w:t>backfill</w:t>
      </w:r>
      <w:proofErr w:type="gramEnd"/>
      <w:r>
        <w:t xml:space="preserve"> provided it is free of wood,</w:t>
      </w:r>
      <w:r w:rsidRPr="00BC1BEB">
        <w:t xml:space="preserve"> </w:t>
      </w:r>
      <w:r>
        <w:t xml:space="preserve">other organic and </w:t>
      </w:r>
      <w:r w:rsidRPr="00BC1BEB">
        <w:t xml:space="preserve">other extraneous </w:t>
      </w:r>
      <w:r>
        <w:t xml:space="preserve">or deleterious </w:t>
      </w:r>
      <w:r w:rsidRPr="00BC1BEB">
        <w:t>material.</w:t>
      </w:r>
    </w:p>
    <w:p w14:paraId="3DFDEAA2" w14:textId="77777777" w:rsidR="001842FE" w:rsidRPr="00BC1BEB" w:rsidRDefault="00000000" w:rsidP="001842FE">
      <w:r>
        <w:t>Mix to a homogeneous material before compacting.</w:t>
      </w:r>
    </w:p>
    <w:p w14:paraId="511F0CF6" w14:textId="77777777" w:rsidR="001842FE" w:rsidRPr="00BC1BEB" w:rsidRDefault="00000000" w:rsidP="001842FE">
      <w:r w:rsidRPr="00BC1BEB">
        <w:t>Place in horizontal layers not exceeding 150 mm compacted thickness.</w:t>
      </w:r>
    </w:p>
    <w:p w14:paraId="2F41177A" w14:textId="77777777" w:rsidR="001842FE" w:rsidRPr="00BC1BEB" w:rsidRDefault="00000000" w:rsidP="001842FE">
      <w:r w:rsidRPr="00BC1BEB">
        <w:t xml:space="preserve">Compact to the density ratio specified in the </w:t>
      </w:r>
      <w:r w:rsidRPr="00735608">
        <w:rPr>
          <w:b/>
          <w:i/>
        </w:rPr>
        <w:t xml:space="preserve">Table </w:t>
      </w:r>
      <w:r>
        <w:rPr>
          <w:b/>
          <w:i/>
        </w:rPr>
        <w:t>- Dry Density Ratios f</w:t>
      </w:r>
      <w:r w:rsidRPr="00735608">
        <w:rPr>
          <w:b/>
          <w:i/>
        </w:rPr>
        <w:t>or Conformance</w:t>
      </w:r>
      <w:r w:rsidRPr="00BC1BEB">
        <w:t xml:space="preserve"> in the CONFORMANCE TESTING section.</w:t>
      </w:r>
    </w:p>
    <w:p w14:paraId="6F2E828D" w14:textId="77777777" w:rsidR="001842FE" w:rsidRPr="00BC1BEB" w:rsidRDefault="00000000" w:rsidP="001842FE">
      <w:r w:rsidRPr="00BC1BEB">
        <w:t>Compact using equipment that will not damage the bridge substructure.</w:t>
      </w:r>
    </w:p>
    <w:p w14:paraId="66535641" w14:textId="77777777" w:rsidR="001842FE" w:rsidRPr="00BC1BEB" w:rsidRDefault="00000000" w:rsidP="001842FE">
      <w:pPr>
        <w:pStyle w:val="Heading2"/>
        <w:rPr>
          <w:lang w:val="en-AU"/>
        </w:rPr>
      </w:pPr>
      <w:bookmarkStart w:id="174" w:name="_Toc390823483"/>
      <w:bookmarkStart w:id="175" w:name="_Toc391429175"/>
      <w:bookmarkStart w:id="176" w:name="_Toc396034101"/>
      <w:bookmarkStart w:id="177" w:name="_Toc398800284"/>
      <w:r w:rsidRPr="00BC1BEB">
        <w:rPr>
          <w:lang w:val="en-AU"/>
        </w:rPr>
        <w:t xml:space="preserve">Fill Adjacent </w:t>
      </w:r>
      <w:r w:rsidR="00CB28DC">
        <w:rPr>
          <w:lang w:val="en-AU"/>
        </w:rPr>
        <w:t>t</w:t>
      </w:r>
      <w:r w:rsidRPr="00BC1BEB">
        <w:rPr>
          <w:lang w:val="en-AU"/>
        </w:rPr>
        <w:t>o Bridge Structures</w:t>
      </w:r>
      <w:bookmarkEnd w:id="174"/>
      <w:bookmarkEnd w:id="175"/>
      <w:bookmarkEnd w:id="176"/>
      <w:bookmarkEnd w:id="177"/>
    </w:p>
    <w:p w14:paraId="2620DF58" w14:textId="77777777" w:rsidR="001842FE" w:rsidRPr="00796CC4" w:rsidRDefault="00000000" w:rsidP="001842FE">
      <w:pPr>
        <w:rPr>
          <w:b/>
          <w:bCs/>
        </w:rPr>
      </w:pPr>
      <w:r w:rsidRPr="00796CC4">
        <w:rPr>
          <w:b/>
          <w:bCs/>
        </w:rPr>
        <w:t>GENERAL</w:t>
      </w:r>
    </w:p>
    <w:p w14:paraId="562503BE" w14:textId="77777777" w:rsidR="001842FE" w:rsidRPr="00BC1BEB" w:rsidRDefault="00000000" w:rsidP="001842FE">
      <w:r w:rsidRPr="00BC1BEB">
        <w:t>Fill includes preparation of the fill area, supply, placing and compacting fill, drainage layers and piping, disposal of unsuitable material and trimming and protection of batters.</w:t>
      </w:r>
    </w:p>
    <w:p w14:paraId="650D6284" w14:textId="77777777" w:rsidR="001842FE" w:rsidRPr="00BC1BEB" w:rsidRDefault="00000000" w:rsidP="00796CC4">
      <w:pPr>
        <w:pStyle w:val="GuideNotes"/>
      </w:pPr>
      <w:r w:rsidRPr="00BC1BEB">
        <w:t>[Delete processes not required]</w:t>
      </w:r>
    </w:p>
    <w:p w14:paraId="4D8961A1" w14:textId="77777777" w:rsidR="001842FE" w:rsidRPr="00BC1BEB" w:rsidRDefault="00000000" w:rsidP="001842FE">
      <w:r w:rsidRPr="00BC1BEB">
        <w:t>Place select fill against structures after 14 days from date of casting or after test results confirm 70% of characteristic concrete strength achieved.</w:t>
      </w:r>
    </w:p>
    <w:p w14:paraId="2A734B1C" w14:textId="77777777" w:rsidR="001842FE" w:rsidRPr="00BC1BEB" w:rsidRDefault="00000000" w:rsidP="001842FE">
      <w:r w:rsidRPr="00BC1BEB">
        <w:t>Avoid unbalanced loading on structures.</w:t>
      </w:r>
    </w:p>
    <w:p w14:paraId="2415410C" w14:textId="77777777" w:rsidR="001842FE" w:rsidRPr="00BC1BEB" w:rsidRDefault="00000000" w:rsidP="001842FE">
      <w:r w:rsidRPr="00BC1BEB">
        <w:t>Do not operate mechanically driven vibrating rollers exceeding 1 tonne within 3 metres of the structures.</w:t>
      </w:r>
    </w:p>
    <w:p w14:paraId="5E6D34F6" w14:textId="77777777" w:rsidR="001842FE" w:rsidRPr="00796CC4" w:rsidRDefault="00000000" w:rsidP="001842FE">
      <w:pPr>
        <w:rPr>
          <w:b/>
          <w:bCs/>
        </w:rPr>
      </w:pPr>
      <w:r w:rsidRPr="00796CC4">
        <w:rPr>
          <w:b/>
          <w:bCs/>
        </w:rPr>
        <w:t>ABUTMENTS AND WINGWALLS</w:t>
      </w:r>
    </w:p>
    <w:p w14:paraId="1E95A5C6" w14:textId="77777777" w:rsidR="001842FE" w:rsidRPr="00BC1BEB" w:rsidRDefault="00000000" w:rsidP="001842FE">
      <w:r w:rsidRPr="00BC1BEB">
        <w:t>Prepare the area as specified.</w:t>
      </w:r>
    </w:p>
    <w:p w14:paraId="6E055FB0" w14:textId="77777777" w:rsidR="001842FE" w:rsidRPr="00BC1BEB" w:rsidRDefault="00000000" w:rsidP="001842FE">
      <w:r w:rsidRPr="00BC1BEB">
        <w:t xml:space="preserve">Compact select fill in horizontal layers not exceeding 150 mm compacted thickness in areas adjacent to abutments and wing walls extending horizontally </w:t>
      </w:r>
      <w:r>
        <w:t xml:space="preserve">a distance equal to </w:t>
      </w:r>
      <w:r w:rsidRPr="00BC1BEB">
        <w:t>two times the height of the adjacent structure</w:t>
      </w:r>
      <w:r>
        <w:t>,</w:t>
      </w:r>
      <w:r w:rsidRPr="00BC1BEB">
        <w:t xml:space="preserve"> or as specified.</w:t>
      </w:r>
    </w:p>
    <w:p w14:paraId="5F34DD12" w14:textId="77777777" w:rsidR="001842FE" w:rsidRPr="00BC1BEB" w:rsidRDefault="00000000" w:rsidP="001842FE">
      <w:r w:rsidRPr="00BC1BEB">
        <w:t>Prevent water from ponding behind abutments and wing walls.</w:t>
      </w:r>
    </w:p>
    <w:p w14:paraId="0A11D861" w14:textId="77777777" w:rsidR="001842FE" w:rsidRPr="00BC1BEB" w:rsidRDefault="00000000" w:rsidP="001842FE">
      <w:r w:rsidRPr="00BC1BEB">
        <w:t xml:space="preserve">Provide weep holes and </w:t>
      </w:r>
      <w:proofErr w:type="gramStart"/>
      <w:r w:rsidRPr="00BC1BEB">
        <w:t>drain pipes</w:t>
      </w:r>
      <w:proofErr w:type="gramEnd"/>
      <w:r w:rsidRPr="00BC1BEB">
        <w:t xml:space="preserve"> as specified.</w:t>
      </w:r>
    </w:p>
    <w:p w14:paraId="69A6B6BC" w14:textId="77777777" w:rsidR="001842FE" w:rsidRPr="00BC1BEB" w:rsidRDefault="00000000" w:rsidP="001842FE">
      <w:pPr>
        <w:pStyle w:val="Heading2"/>
        <w:rPr>
          <w:lang w:val="en-AU"/>
        </w:rPr>
      </w:pPr>
      <w:bookmarkStart w:id="178" w:name="_Toc390823484"/>
      <w:bookmarkStart w:id="179" w:name="_Toc391429176"/>
      <w:bookmarkStart w:id="180" w:name="_Toc396034102"/>
      <w:bookmarkStart w:id="181" w:name="_Toc398800285"/>
      <w:r w:rsidRPr="00BC1BEB">
        <w:rPr>
          <w:lang w:val="en-AU"/>
        </w:rPr>
        <w:t>Compaction</w:t>
      </w:r>
      <w:bookmarkEnd w:id="178"/>
      <w:bookmarkEnd w:id="179"/>
      <w:bookmarkEnd w:id="180"/>
      <w:bookmarkEnd w:id="181"/>
    </w:p>
    <w:p w14:paraId="3BBD3EA9" w14:textId="77777777" w:rsidR="001842FE" w:rsidRPr="00BC1BEB" w:rsidRDefault="00000000" w:rsidP="00796CC4">
      <w:pPr>
        <w:pStyle w:val="GuideNotes"/>
      </w:pPr>
      <w:r w:rsidRPr="00BC1BEB">
        <w:t>[Delete items not required</w:t>
      </w:r>
      <w:r>
        <w:t xml:space="preserve">. </w:t>
      </w:r>
      <w:r w:rsidRPr="00BC1BEB">
        <w:t>Edit specified compaction as required]</w:t>
      </w:r>
    </w:p>
    <w:p w14:paraId="6619B69A" w14:textId="77777777" w:rsidR="001842FE" w:rsidRPr="00BC1BEB" w:rsidRDefault="00000000" w:rsidP="001842FE">
      <w:r w:rsidRPr="00BC1BEB">
        <w:t xml:space="preserve">Mix to a homogeneous material and compact with no compaction planes and free of cracking to conform to the Dry Density Ratios specified in the </w:t>
      </w:r>
      <w:r w:rsidRPr="00A10030">
        <w:rPr>
          <w:b/>
          <w:i/>
        </w:rPr>
        <w:t xml:space="preserve">Table - Dry Density Ratios </w:t>
      </w:r>
      <w:proofErr w:type="gramStart"/>
      <w:r w:rsidRPr="00A10030">
        <w:rPr>
          <w:b/>
          <w:i/>
        </w:rPr>
        <w:t>For</w:t>
      </w:r>
      <w:proofErr w:type="gramEnd"/>
      <w:r w:rsidRPr="00A10030">
        <w:rPr>
          <w:b/>
          <w:i/>
        </w:rPr>
        <w:t xml:space="preserve"> Conformance </w:t>
      </w:r>
      <w:r w:rsidRPr="00BC1BEB">
        <w:t>in the CONFORMANCE TE</w:t>
      </w:r>
      <w:r>
        <w:t>STING section and the following conformance clause.</w:t>
      </w:r>
    </w:p>
    <w:p w14:paraId="037F30A7" w14:textId="77777777" w:rsidR="001842FE" w:rsidRPr="00BC1BEB" w:rsidRDefault="00000000" w:rsidP="001842FE">
      <w:pPr>
        <w:pStyle w:val="Heading2"/>
        <w:rPr>
          <w:lang w:val="en-AU"/>
        </w:rPr>
      </w:pPr>
      <w:bookmarkStart w:id="182" w:name="_Toc390823485"/>
      <w:bookmarkStart w:id="183" w:name="_Toc391429177"/>
      <w:bookmarkStart w:id="184" w:name="_Toc396034103"/>
      <w:bookmarkStart w:id="185" w:name="_Toc398800286"/>
      <w:r w:rsidRPr="00BC1BEB">
        <w:rPr>
          <w:lang w:val="en-AU"/>
        </w:rPr>
        <w:lastRenderedPageBreak/>
        <w:t>Conformance</w:t>
      </w:r>
      <w:bookmarkEnd w:id="182"/>
      <w:bookmarkEnd w:id="183"/>
      <w:bookmarkEnd w:id="184"/>
      <w:bookmarkEnd w:id="185"/>
    </w:p>
    <w:p w14:paraId="417A3010" w14:textId="77777777" w:rsidR="001842FE" w:rsidRPr="00BC1BEB" w:rsidRDefault="00000000" w:rsidP="001842FE">
      <w:pPr>
        <w:pStyle w:val="Heading3"/>
        <w:rPr>
          <w:lang w:val="en-AU"/>
        </w:rPr>
      </w:pPr>
      <w:bookmarkStart w:id="186" w:name="_Toc390823486"/>
      <w:bookmarkStart w:id="187" w:name="_Toc391429178"/>
      <w:bookmarkStart w:id="188" w:name="_Toc396034104"/>
      <w:bookmarkStart w:id="189" w:name="_Toc398800287"/>
      <w:r w:rsidRPr="00BC1BEB">
        <w:rPr>
          <w:lang w:val="en-AU"/>
        </w:rPr>
        <w:t>Existing Surface Levels</w:t>
      </w:r>
      <w:bookmarkEnd w:id="186"/>
      <w:bookmarkEnd w:id="187"/>
      <w:bookmarkEnd w:id="188"/>
      <w:bookmarkEnd w:id="189"/>
      <w:r>
        <w:rPr>
          <w:lang w:val="en-AU"/>
        </w:rPr>
        <w:t xml:space="preserve"> – Witness Point</w:t>
      </w:r>
    </w:p>
    <w:p w14:paraId="0792B4E6" w14:textId="77777777" w:rsidR="001842FE" w:rsidRPr="00BC1BEB" w:rsidRDefault="00000000" w:rsidP="001842FE">
      <w:r w:rsidRPr="004F7A45">
        <w:rPr>
          <w:b/>
        </w:rPr>
        <w:t>Witness point</w:t>
      </w:r>
      <w:r>
        <w:t xml:space="preserve"> </w:t>
      </w:r>
      <w:r w:rsidRPr="00BC1BEB">
        <w:t>- Obtain inspections of any disputed existing surface levels with the Superintendent prior to any stripping or earthworks operations.</w:t>
      </w:r>
    </w:p>
    <w:p w14:paraId="2232A24A" w14:textId="77777777" w:rsidR="001842FE" w:rsidRPr="00BC1BEB" w:rsidRDefault="00000000" w:rsidP="001842FE">
      <w:r w:rsidRPr="00BC1BEB">
        <w:t>Quantities are based on the existing surface levels prior to the stripping of the top layer.</w:t>
      </w:r>
    </w:p>
    <w:p w14:paraId="0B88B658" w14:textId="77777777" w:rsidR="001842FE" w:rsidRPr="00BC1BEB" w:rsidRDefault="00000000" w:rsidP="001842FE">
      <w:r w:rsidRPr="00BC1BEB">
        <w:t>Allow for suitable material to replace the stripped lay</w:t>
      </w:r>
      <w:r>
        <w:t>er (Cut and Fill) in the items in this work section</w:t>
      </w:r>
      <w:r w:rsidRPr="00BC1BEB">
        <w:t>.</w:t>
      </w:r>
    </w:p>
    <w:p w14:paraId="16C8100F" w14:textId="77777777" w:rsidR="001842FE" w:rsidRPr="00BC1BEB" w:rsidRDefault="00000000" w:rsidP="00796CC4">
      <w:pPr>
        <w:pStyle w:val="GuideNotes"/>
      </w:pPr>
      <w:r w:rsidRPr="00BC1BEB">
        <w:t>[Delete when there is no stripping of topsoil]</w:t>
      </w:r>
    </w:p>
    <w:p w14:paraId="141CCADF" w14:textId="77777777" w:rsidR="001842FE" w:rsidRPr="00BC1BEB" w:rsidRDefault="00000000" w:rsidP="001842FE">
      <w:pPr>
        <w:pStyle w:val="Heading3"/>
        <w:rPr>
          <w:lang w:val="en-AU"/>
        </w:rPr>
      </w:pPr>
      <w:bookmarkStart w:id="190" w:name="_Toc390823487"/>
      <w:bookmarkStart w:id="191" w:name="_Toc391429179"/>
      <w:bookmarkStart w:id="192" w:name="_Toc396034105"/>
      <w:bookmarkStart w:id="193" w:name="_Toc398800288"/>
      <w:r w:rsidRPr="00BC1BEB">
        <w:rPr>
          <w:lang w:val="en-AU"/>
        </w:rPr>
        <w:t>Tolerances</w:t>
      </w:r>
      <w:bookmarkEnd w:id="190"/>
      <w:bookmarkEnd w:id="191"/>
      <w:bookmarkEnd w:id="192"/>
      <w:bookmarkEnd w:id="193"/>
    </w:p>
    <w:p w14:paraId="2F9F8210" w14:textId="77777777" w:rsidR="001842FE" w:rsidRPr="00BC1BEB" w:rsidRDefault="00000000" w:rsidP="001842FE">
      <w:pPr>
        <w:tabs>
          <w:tab w:val="left" w:pos="2835"/>
        </w:tabs>
      </w:pPr>
      <w:r w:rsidRPr="00BC1BEB">
        <w:t>Finish earthworks to a smooth compacted and uniform surface within the following limits:</w:t>
      </w:r>
    </w:p>
    <w:p w14:paraId="154D6A5E" w14:textId="77777777" w:rsidR="001842FE" w:rsidRPr="00BC1BEB" w:rsidRDefault="00000000" w:rsidP="001842FE">
      <w:pPr>
        <w:tabs>
          <w:tab w:val="left" w:pos="2835"/>
        </w:tabs>
      </w:pPr>
      <w:r w:rsidRPr="00BC1BEB">
        <w:t>Formation Width:</w:t>
      </w:r>
      <w:r w:rsidRPr="00BC1BEB">
        <w:tab/>
        <w:t>Not less than specified.</w:t>
      </w:r>
    </w:p>
    <w:p w14:paraId="55F667B9" w14:textId="77777777" w:rsidR="001842FE" w:rsidRPr="00BC1BEB" w:rsidRDefault="00000000" w:rsidP="001842FE">
      <w:pPr>
        <w:tabs>
          <w:tab w:val="left" w:pos="2835"/>
        </w:tabs>
      </w:pPr>
      <w:r w:rsidRPr="00BC1BEB">
        <w:t>Subgrade Surface:</w:t>
      </w:r>
      <w:r w:rsidRPr="00BC1BEB">
        <w:tab/>
        <w:t>Maximum 25 mm below and not above specified level.</w:t>
      </w:r>
    </w:p>
    <w:p w14:paraId="68F5FA4C" w14:textId="77777777" w:rsidR="001842FE" w:rsidRPr="00BC1BEB" w:rsidRDefault="00000000" w:rsidP="001842FE">
      <w:pPr>
        <w:tabs>
          <w:tab w:val="left" w:pos="2835"/>
        </w:tabs>
        <w:ind w:left="2835" w:hanging="2835"/>
      </w:pPr>
      <w:r w:rsidRPr="00BC1BEB">
        <w:t>Subgrade Width:</w:t>
      </w:r>
      <w:r w:rsidRPr="00BC1BEB">
        <w:tab/>
        <w:t>Not less than specified</w:t>
      </w:r>
      <w:r>
        <w:t xml:space="preserve">. </w:t>
      </w:r>
      <w:r w:rsidRPr="00BC1BEB">
        <w:t>Extend 150 mm minimum beyond the back of kerb.</w:t>
      </w:r>
    </w:p>
    <w:p w14:paraId="3F902A7F" w14:textId="77777777" w:rsidR="001842FE" w:rsidRPr="00BC1BEB" w:rsidRDefault="00000000" w:rsidP="00796CC4">
      <w:pPr>
        <w:pStyle w:val="GuideNotes"/>
      </w:pPr>
      <w:r w:rsidRPr="00BC1BEB">
        <w:t xml:space="preserve">Delete when there is no </w:t>
      </w:r>
      <w:proofErr w:type="spellStart"/>
      <w:r w:rsidRPr="00BC1BEB">
        <w:t>kerbing</w:t>
      </w:r>
      <w:proofErr w:type="spellEnd"/>
      <w:r w:rsidRPr="00BC1BEB">
        <w:t>]</w:t>
      </w:r>
    </w:p>
    <w:p w14:paraId="18BB31C4" w14:textId="77777777" w:rsidR="001842FE" w:rsidRPr="00BC1BEB" w:rsidRDefault="00000000" w:rsidP="001842FE">
      <w:pPr>
        <w:tabs>
          <w:tab w:val="left" w:pos="2835"/>
        </w:tabs>
      </w:pPr>
      <w:r w:rsidRPr="00BC1BEB">
        <w:t>Batter:</w:t>
      </w:r>
      <w:r w:rsidRPr="00BC1BEB">
        <w:tab/>
        <w:t>Not steeper than the specified slope.</w:t>
      </w:r>
    </w:p>
    <w:p w14:paraId="6070E7B2" w14:textId="77777777" w:rsidR="001842FE" w:rsidRPr="00BC1BEB" w:rsidRDefault="00000000" w:rsidP="001842FE">
      <w:pPr>
        <w:tabs>
          <w:tab w:val="left" w:pos="2835"/>
        </w:tabs>
        <w:ind w:left="2835"/>
      </w:pPr>
      <w:r w:rsidRPr="00BC1BEB">
        <w:t>Maximum variation at any point from specified plane of batter shall be 150 mm in earth and 300 mm in rock.</w:t>
      </w:r>
    </w:p>
    <w:p w14:paraId="66757A0B" w14:textId="77777777" w:rsidR="001842FE" w:rsidRPr="00BC1BEB" w:rsidRDefault="00000000" w:rsidP="001842FE">
      <w:r w:rsidRPr="00BC1BEB">
        <w:t>Unpaved Areas/</w:t>
      </w:r>
      <w:r w:rsidRPr="001D4044">
        <w:t xml:space="preserve"> </w:t>
      </w:r>
      <w:r w:rsidRPr="00BC1BEB">
        <w:t>Table Drain Invert:</w:t>
      </w:r>
      <w:r w:rsidRPr="00BC1BEB">
        <w:tab/>
      </w:r>
    </w:p>
    <w:p w14:paraId="43D7E4CB" w14:textId="77777777" w:rsidR="001842FE" w:rsidRDefault="00000000" w:rsidP="001842FE">
      <w:pPr>
        <w:tabs>
          <w:tab w:val="left" w:pos="2835"/>
        </w:tabs>
        <w:ind w:left="2835" w:hanging="2835"/>
      </w:pPr>
      <w:r w:rsidRPr="00BC1BEB">
        <w:tab/>
        <w:t>Maximum 75 mm above or below specified level, free of depressions capable of ponding water.</w:t>
      </w:r>
      <w:r>
        <w:t xml:space="preserve"> </w:t>
      </w:r>
      <w:r w:rsidRPr="00BC1BEB">
        <w:t>Maximum 40 mm adjacent to kerbs.</w:t>
      </w:r>
    </w:p>
    <w:p w14:paraId="4C710FB2" w14:textId="77777777" w:rsidR="001842FE" w:rsidRPr="00BC1BEB" w:rsidRDefault="00000000" w:rsidP="001842FE">
      <w:r>
        <w:t>Works must also conform to the requirements in</w:t>
      </w:r>
      <w:r>
        <w:rPr>
          <w:i/>
        </w:rPr>
        <w:t xml:space="preserve"> </w:t>
      </w:r>
      <w:r w:rsidRPr="00EB1682">
        <w:rPr>
          <w:b/>
          <w:i/>
        </w:rPr>
        <w:t>Table – Relative height tolerances for new works abutting existing works</w:t>
      </w:r>
      <w:r>
        <w:t xml:space="preserve"> in PAVEMENTS AND SHOULDERS.</w:t>
      </w:r>
    </w:p>
    <w:p w14:paraId="2873F23D" w14:textId="77777777" w:rsidR="001842FE" w:rsidRPr="00BC1BEB" w:rsidRDefault="00000000" w:rsidP="001842FE">
      <w:pPr>
        <w:pStyle w:val="Heading3"/>
        <w:rPr>
          <w:snapToGrid w:val="0"/>
          <w:lang w:val="en-AU" w:eastAsia="en-US"/>
        </w:rPr>
      </w:pPr>
      <w:r w:rsidRPr="00BC1BEB">
        <w:rPr>
          <w:snapToGrid w:val="0"/>
          <w:lang w:val="en-AU" w:eastAsia="en-US"/>
        </w:rPr>
        <w:t>Proof Rolling</w:t>
      </w:r>
      <w:r>
        <w:rPr>
          <w:snapToGrid w:val="0"/>
          <w:lang w:val="en-AU" w:eastAsia="en-US"/>
        </w:rPr>
        <w:t xml:space="preserve"> –</w:t>
      </w:r>
      <w:r w:rsidRPr="00BC1BEB">
        <w:rPr>
          <w:snapToGrid w:val="0"/>
          <w:lang w:val="en-AU" w:eastAsia="en-US"/>
        </w:rPr>
        <w:t xml:space="preserve"> </w:t>
      </w:r>
      <w:r>
        <w:rPr>
          <w:snapToGrid w:val="0"/>
          <w:lang w:val="en-AU" w:eastAsia="en-US"/>
        </w:rPr>
        <w:t>Hold point –</w:t>
      </w:r>
      <w:r w:rsidRPr="00BC1BEB">
        <w:rPr>
          <w:snapToGrid w:val="0"/>
          <w:lang w:val="en-AU" w:eastAsia="en-US"/>
        </w:rPr>
        <w:t xml:space="preserve"> </w:t>
      </w:r>
      <w:r>
        <w:rPr>
          <w:snapToGrid w:val="0"/>
          <w:lang w:val="en-AU" w:eastAsia="en-US"/>
        </w:rPr>
        <w:t>Witness Point</w:t>
      </w:r>
    </w:p>
    <w:p w14:paraId="0320C815" w14:textId="77777777" w:rsidR="001842FE" w:rsidRPr="00BC1BEB" w:rsidRDefault="00000000" w:rsidP="001842FE">
      <w:pPr>
        <w:rPr>
          <w:snapToGrid w:val="0"/>
        </w:rPr>
      </w:pPr>
      <w:r w:rsidRPr="00BC1BEB">
        <w:rPr>
          <w:snapToGrid w:val="0"/>
        </w:rPr>
        <w:t xml:space="preserve">Proof </w:t>
      </w:r>
      <w:proofErr w:type="gramStart"/>
      <w:r w:rsidRPr="00BC1BEB">
        <w:rPr>
          <w:snapToGrid w:val="0"/>
        </w:rPr>
        <w:t>roll</w:t>
      </w:r>
      <w:proofErr w:type="gramEnd"/>
      <w:r w:rsidRPr="00BC1BEB">
        <w:rPr>
          <w:snapToGrid w:val="0"/>
        </w:rPr>
        <w:t xml:space="preserve"> all areas </w:t>
      </w:r>
      <w:r>
        <w:rPr>
          <w:snapToGrid w:val="0"/>
        </w:rPr>
        <w:t>to the satisfaction of the Superintendent</w:t>
      </w:r>
      <w:r w:rsidRPr="00BC1BEB">
        <w:rPr>
          <w:snapToGrid w:val="0"/>
        </w:rPr>
        <w:t>.</w:t>
      </w:r>
    </w:p>
    <w:p w14:paraId="1BA890C4" w14:textId="77777777" w:rsidR="001842FE" w:rsidRDefault="00000000" w:rsidP="001842FE">
      <w:pPr>
        <w:rPr>
          <w:snapToGrid w:val="0"/>
        </w:rPr>
      </w:pPr>
      <w:r w:rsidRPr="004F7A45">
        <w:rPr>
          <w:b/>
          <w:snapToGrid w:val="0"/>
        </w:rPr>
        <w:t>Hold point</w:t>
      </w:r>
      <w:r>
        <w:rPr>
          <w:snapToGrid w:val="0"/>
        </w:rPr>
        <w:t xml:space="preserve"> - S</w:t>
      </w:r>
      <w:r w:rsidRPr="00BC1BEB">
        <w:rPr>
          <w:snapToGrid w:val="0"/>
        </w:rPr>
        <w:t xml:space="preserve">ubmit a proof rolling procedure to the Superintendent for approval including the </w:t>
      </w:r>
      <w:r>
        <w:rPr>
          <w:snapToGrid w:val="0"/>
        </w:rPr>
        <w:t>proposed method of preparing the</w:t>
      </w:r>
      <w:r w:rsidRPr="00BC1BEB">
        <w:rPr>
          <w:snapToGrid w:val="0"/>
        </w:rPr>
        <w:t xml:space="preserve"> area</w:t>
      </w:r>
      <w:r>
        <w:rPr>
          <w:snapToGrid w:val="0"/>
        </w:rPr>
        <w:t>s,</w:t>
      </w:r>
      <w:r w:rsidRPr="00BC1BEB">
        <w:rPr>
          <w:snapToGrid w:val="0"/>
        </w:rPr>
        <w:t xml:space="preserve"> the extent of proof rolling</w:t>
      </w:r>
      <w:r>
        <w:rPr>
          <w:snapToGrid w:val="0"/>
        </w:rPr>
        <w:t>, and details of the plant and / or equipment proposed to be used</w:t>
      </w:r>
      <w:r w:rsidRPr="00BC1BEB">
        <w:rPr>
          <w:snapToGrid w:val="0"/>
        </w:rPr>
        <w:t>.</w:t>
      </w:r>
    </w:p>
    <w:p w14:paraId="2CC67F75" w14:textId="77777777" w:rsidR="001842FE" w:rsidRPr="00617348" w:rsidRDefault="00000000" w:rsidP="001842FE">
      <w:pPr>
        <w:rPr>
          <w:b/>
          <w:snapToGrid w:val="0"/>
          <w:lang w:eastAsia="en-US"/>
        </w:rPr>
      </w:pPr>
      <w:r w:rsidRPr="00617348">
        <w:rPr>
          <w:b/>
          <w:snapToGrid w:val="0"/>
          <w:lang w:eastAsia="en-US"/>
        </w:rPr>
        <w:t>Plant Requirements</w:t>
      </w:r>
    </w:p>
    <w:p w14:paraId="56146439" w14:textId="77777777" w:rsidR="001842FE" w:rsidRPr="00BC1BEB" w:rsidRDefault="00000000" w:rsidP="001842FE">
      <w:pPr>
        <w:rPr>
          <w:snapToGrid w:val="0"/>
          <w:lang w:eastAsia="en-US"/>
        </w:rPr>
      </w:pPr>
      <w:r>
        <w:rPr>
          <w:snapToGrid w:val="0"/>
          <w:lang w:eastAsia="en-US"/>
        </w:rPr>
        <w:t>U</w:t>
      </w:r>
      <w:r w:rsidRPr="00BC1BEB">
        <w:rPr>
          <w:snapToGrid w:val="0"/>
          <w:lang w:eastAsia="en-US"/>
        </w:rPr>
        <w:t>se plant in proof rolling procedures that comply with the following requirements:</w:t>
      </w:r>
    </w:p>
    <w:p w14:paraId="6755CBCD" w14:textId="77777777" w:rsidR="001842FE" w:rsidRDefault="00000000" w:rsidP="001842FE">
      <w:pPr>
        <w:pStyle w:val="Bullet"/>
      </w:pPr>
      <w:r>
        <w:t>For urban areas only, fully loaded water cart, minimum size 12tonne, on standard pneumatic road tyres, fully inflated.</w:t>
      </w:r>
    </w:p>
    <w:p w14:paraId="6178634B" w14:textId="77777777" w:rsidR="001842FE" w:rsidRDefault="00000000" w:rsidP="001842FE">
      <w:pPr>
        <w:pStyle w:val="Bullet"/>
      </w:pPr>
      <w:r>
        <w:t>Fully loaded, minimum single trailer articulated heavy vehicle, on standard pneumatic road tyres, fully inflated.</w:t>
      </w:r>
    </w:p>
    <w:p w14:paraId="62861CB2" w14:textId="77777777" w:rsidR="001842FE" w:rsidRDefault="00000000" w:rsidP="001842FE">
      <w:pPr>
        <w:pStyle w:val="Bullet"/>
      </w:pPr>
      <w:r>
        <w:t>Pneumatic tyred compaction plant with a mass of not less than 20 tonnes and with a ground contact pressure under either the front or rear wheels of not less than 450 kPa per tyre and a ground contact area of not less than .035 m</w:t>
      </w:r>
      <w:r w:rsidRPr="000441C4">
        <w:rPr>
          <w:vertAlign w:val="superscript"/>
        </w:rPr>
        <w:t>2</w:t>
      </w:r>
      <w:r>
        <w:t xml:space="preserve"> per tyre.</w:t>
      </w:r>
    </w:p>
    <w:p w14:paraId="4E07BA72" w14:textId="77777777" w:rsidR="001842FE" w:rsidRDefault="00000000" w:rsidP="001842FE">
      <w:pPr>
        <w:pStyle w:val="Bullet"/>
      </w:pPr>
      <w:r>
        <w:t>Do not use flat drum rollers.</w:t>
      </w:r>
    </w:p>
    <w:p w14:paraId="198882D4" w14:textId="77777777" w:rsidR="001842FE" w:rsidRPr="00BC1BEB" w:rsidRDefault="00000000" w:rsidP="001842FE">
      <w:pPr>
        <w:rPr>
          <w:snapToGrid w:val="0"/>
        </w:rPr>
      </w:pPr>
      <w:r w:rsidRPr="004F7A45">
        <w:rPr>
          <w:b/>
          <w:snapToGrid w:val="0"/>
        </w:rPr>
        <w:t>Witness point</w:t>
      </w:r>
      <w:r>
        <w:rPr>
          <w:snapToGrid w:val="0"/>
        </w:rPr>
        <w:t xml:space="preserve"> -</w:t>
      </w:r>
      <w:r w:rsidRPr="00BC1BEB">
        <w:rPr>
          <w:snapToGrid w:val="0"/>
        </w:rPr>
        <w:t xml:space="preserve"> Give the Superintendent not less than 24 </w:t>
      </w:r>
      <w:proofErr w:type="spellStart"/>
      <w:r w:rsidRPr="00BC1BEB">
        <w:rPr>
          <w:snapToGrid w:val="0"/>
        </w:rPr>
        <w:t>hours notice</w:t>
      </w:r>
      <w:proofErr w:type="spellEnd"/>
      <w:r w:rsidRPr="00BC1BEB">
        <w:rPr>
          <w:snapToGrid w:val="0"/>
        </w:rPr>
        <w:t xml:space="preserve"> of the location and commencement time for the proof rolling.</w:t>
      </w:r>
      <w:r>
        <w:rPr>
          <w:snapToGrid w:val="0"/>
        </w:rPr>
        <w:t xml:space="preserve"> Give 48hrs notice for remote work (greater than 5hrs travel one way from regional centre)</w:t>
      </w:r>
      <w:r w:rsidRPr="00BC1BEB">
        <w:rPr>
          <w:snapToGrid w:val="0"/>
        </w:rPr>
        <w:t>.</w:t>
      </w:r>
    </w:p>
    <w:p w14:paraId="250FC992" w14:textId="77777777" w:rsidR="001842FE" w:rsidRPr="00BC1BEB" w:rsidRDefault="00000000" w:rsidP="001842FE">
      <w:r w:rsidRPr="00BC1BEB">
        <w:t>Check areas for level tolerance and layer thickness before proof rolling.</w:t>
      </w:r>
    </w:p>
    <w:p w14:paraId="69B4B59C" w14:textId="77777777" w:rsidR="001842FE" w:rsidRPr="00BC1BEB" w:rsidRDefault="00000000" w:rsidP="001842FE">
      <w:pPr>
        <w:rPr>
          <w:snapToGrid w:val="0"/>
        </w:rPr>
      </w:pPr>
      <w:r w:rsidRPr="00BC1BEB">
        <w:rPr>
          <w:snapToGrid w:val="0"/>
        </w:rPr>
        <w:lastRenderedPageBreak/>
        <w:t xml:space="preserve">Proof </w:t>
      </w:r>
      <w:proofErr w:type="gramStart"/>
      <w:r w:rsidRPr="00BC1BEB">
        <w:rPr>
          <w:snapToGrid w:val="0"/>
        </w:rPr>
        <w:t>roll</w:t>
      </w:r>
      <w:proofErr w:type="gramEnd"/>
      <w:r w:rsidRPr="00BC1BEB">
        <w:rPr>
          <w:snapToGrid w:val="0"/>
        </w:rPr>
        <w:t xml:space="preserve"> each layer immediately following completion of compaction</w:t>
      </w:r>
      <w:r>
        <w:rPr>
          <w:snapToGrid w:val="0"/>
        </w:rPr>
        <w:t xml:space="preserve">. </w:t>
      </w:r>
      <w:r w:rsidRPr="00BC1BEB">
        <w:rPr>
          <w:snapToGrid w:val="0"/>
        </w:rPr>
        <w:t xml:space="preserve">If proof rolling is carried out </w:t>
      </w:r>
      <w:proofErr w:type="gramStart"/>
      <w:r w:rsidRPr="00BC1BEB">
        <w:rPr>
          <w:snapToGrid w:val="0"/>
        </w:rPr>
        <w:t>at a later time</w:t>
      </w:r>
      <w:proofErr w:type="gramEnd"/>
      <w:r w:rsidRPr="00BC1BEB">
        <w:rPr>
          <w:snapToGrid w:val="0"/>
        </w:rPr>
        <w:t>, water the surface and roll with the test roller prior to commencement of proof rolling.</w:t>
      </w:r>
    </w:p>
    <w:p w14:paraId="54A81E20" w14:textId="77777777" w:rsidR="001842FE" w:rsidRDefault="00000000" w:rsidP="001842FE">
      <w:pPr>
        <w:rPr>
          <w:snapToGrid w:val="0"/>
        </w:rPr>
      </w:pPr>
      <w:r w:rsidRPr="00BC1BEB">
        <w:rPr>
          <w:snapToGrid w:val="0"/>
        </w:rPr>
        <w:t>Compliance; the proof rolling requirements are deemed to comply when an area withstands proof rolling without visible deformation or springing.</w:t>
      </w:r>
    </w:p>
    <w:p w14:paraId="5098A683" w14:textId="77777777" w:rsidR="001842FE" w:rsidRPr="00BC1BEB" w:rsidRDefault="00000000" w:rsidP="001842FE">
      <w:pPr>
        <w:rPr>
          <w:snapToGrid w:val="0"/>
        </w:rPr>
      </w:pPr>
      <w:r>
        <w:rPr>
          <w:snapToGrid w:val="0"/>
        </w:rPr>
        <w:t>Provide uniform and stable support for rear wheel loads when at walking pace.</w:t>
      </w:r>
    </w:p>
    <w:p w14:paraId="0B38D738" w14:textId="77777777" w:rsidR="001842FE" w:rsidRPr="00BC1BEB" w:rsidRDefault="00000000" w:rsidP="001842FE">
      <w:pPr>
        <w:rPr>
          <w:snapToGrid w:val="0"/>
        </w:rPr>
      </w:pPr>
      <w:r w:rsidRPr="00BC1BEB">
        <w:rPr>
          <w:snapToGrid w:val="0"/>
        </w:rPr>
        <w:t>Remedial work; remove and reconstruct areas that deform or break up.</w:t>
      </w:r>
    </w:p>
    <w:p w14:paraId="1EA53AD7" w14:textId="77777777" w:rsidR="001842FE" w:rsidRPr="00BC1BEB" w:rsidRDefault="00000000" w:rsidP="001842FE">
      <w:pPr>
        <w:pStyle w:val="Heading3"/>
        <w:rPr>
          <w:lang w:val="en-AU"/>
        </w:rPr>
      </w:pPr>
      <w:r w:rsidRPr="00BC1BEB">
        <w:rPr>
          <w:lang w:val="en-AU"/>
        </w:rPr>
        <w:t xml:space="preserve">Conformance Testing – </w:t>
      </w:r>
      <w:r>
        <w:rPr>
          <w:lang w:val="en-AU"/>
        </w:rPr>
        <w:t>Hold point</w:t>
      </w:r>
    </w:p>
    <w:p w14:paraId="43CF0620" w14:textId="77777777" w:rsidR="001842FE" w:rsidRPr="00BC1BEB" w:rsidRDefault="00000000" w:rsidP="001842FE">
      <w:r w:rsidRPr="00BC1BEB">
        <w:t>Ordering procedures; refer to the CONFORMANCE TESTING section for testing requirements and test ordering procedures.</w:t>
      </w:r>
    </w:p>
    <w:p w14:paraId="782AC00E" w14:textId="77777777" w:rsidR="001842FE" w:rsidRPr="00E16CFA" w:rsidRDefault="00000000" w:rsidP="001842FE">
      <w:pPr>
        <w:rPr>
          <w:b/>
        </w:rPr>
      </w:pPr>
      <w:r w:rsidRPr="00E16CFA">
        <w:rPr>
          <w:b/>
        </w:rPr>
        <w:t>General Fill</w:t>
      </w:r>
    </w:p>
    <w:p w14:paraId="1B16CF66" w14:textId="77777777" w:rsidR="001842FE" w:rsidRPr="00BC1BEB" w:rsidRDefault="00000000" w:rsidP="001842FE">
      <w:r w:rsidRPr="00BC1BEB">
        <w:t>Conformance testing will be carried out on each layer of fill.</w:t>
      </w:r>
    </w:p>
    <w:p w14:paraId="551F4EB3" w14:textId="77777777" w:rsidR="001842FE" w:rsidRPr="00E16CFA" w:rsidRDefault="00000000" w:rsidP="001842FE">
      <w:pPr>
        <w:rPr>
          <w:b/>
        </w:rPr>
      </w:pPr>
      <w:r w:rsidRPr="00E16CFA">
        <w:rPr>
          <w:b/>
        </w:rPr>
        <w:t>Subgrade</w:t>
      </w:r>
    </w:p>
    <w:p w14:paraId="2D1B1048" w14:textId="77777777" w:rsidR="001842FE" w:rsidRPr="00BC1BEB" w:rsidRDefault="00000000" w:rsidP="001842FE">
      <w:r w:rsidRPr="00BC1BEB">
        <w:t>Subgrade surface will be tested only when it is within level tolerance and conforms to proof rolling.</w:t>
      </w:r>
    </w:p>
    <w:p w14:paraId="024C592D" w14:textId="77777777" w:rsidR="001842FE" w:rsidRPr="00BC1BEB" w:rsidRDefault="00000000" w:rsidP="001842FE">
      <w:r w:rsidRPr="00BC1BEB">
        <w:t>Check subgrade surface levels prior to testing.</w:t>
      </w:r>
    </w:p>
    <w:p w14:paraId="4605BD9B" w14:textId="77777777" w:rsidR="001842FE" w:rsidRDefault="00000000" w:rsidP="001842FE">
      <w:r>
        <w:rPr>
          <w:b/>
        </w:rPr>
        <w:t>Hold P</w:t>
      </w:r>
      <w:r w:rsidRPr="004F7A45">
        <w:rPr>
          <w:b/>
        </w:rPr>
        <w:t>oint</w:t>
      </w:r>
      <w:r>
        <w:t xml:space="preserve"> – O</w:t>
      </w:r>
      <w:r w:rsidRPr="00BC1BEB">
        <w:t>btain the Superintendent’s approval of subgrade conformance prior to placing further material.</w:t>
      </w:r>
    </w:p>
    <w:p w14:paraId="6547CE3B" w14:textId="77777777" w:rsidR="005D4EB7" w:rsidRPr="000B5CA6" w:rsidRDefault="005D4EB7" w:rsidP="000B5CA6"/>
    <w:p w14:paraId="0EBFA5FF" w14:textId="77777777" w:rsidR="00C5688F" w:rsidRPr="00417651" w:rsidRDefault="00000000" w:rsidP="00417651">
      <w:pPr>
        <w:pStyle w:val="Heading1"/>
      </w:pPr>
      <w:bookmarkStart w:id="194" w:name="_Toc256000006"/>
      <w:bookmarkStart w:id="195" w:name="_Toc134020264"/>
      <w:r w:rsidRPr="00417651">
        <w:t>Conformance Testing</w:t>
      </w:r>
      <w:bookmarkEnd w:id="194"/>
      <w:bookmarkEnd w:id="195"/>
    </w:p>
    <w:p w14:paraId="694FE513" w14:textId="77777777" w:rsidR="005D3E29" w:rsidRPr="005F1245" w:rsidRDefault="00000000" w:rsidP="005D3E29">
      <w:r>
        <w:t>DIPL Roadworks Master – January 2024</w:t>
      </w:r>
    </w:p>
    <w:p w14:paraId="39140802" w14:textId="77777777" w:rsidR="005D3E29" w:rsidRPr="00417651" w:rsidRDefault="00000000" w:rsidP="00417651">
      <w:pPr>
        <w:pStyle w:val="Heading2"/>
      </w:pPr>
      <w:bookmarkStart w:id="196" w:name="_Toc390823401"/>
      <w:bookmarkStart w:id="197" w:name="_Toc391429093"/>
      <w:bookmarkStart w:id="198" w:name="_Toc396034019"/>
      <w:bookmarkStart w:id="199" w:name="_Toc398800202"/>
      <w:r w:rsidRPr="00417651">
        <w:t>General</w:t>
      </w:r>
      <w:bookmarkEnd w:id="196"/>
      <w:bookmarkEnd w:id="197"/>
      <w:bookmarkEnd w:id="198"/>
      <w:bookmarkEnd w:id="199"/>
    </w:p>
    <w:p w14:paraId="5084031A" w14:textId="77777777" w:rsidR="005D3E29" w:rsidRPr="004F4400" w:rsidRDefault="00000000" w:rsidP="005D3E29">
      <w:r w:rsidRPr="004F4400">
        <w:t>The Superintendent will carry out all conformance testing nominated to be the Superintendent's responsibility through Panel Period Contracts.</w:t>
      </w:r>
    </w:p>
    <w:p w14:paraId="7377D622" w14:textId="77777777" w:rsidR="005D3E29" w:rsidRDefault="00000000" w:rsidP="005D3E29">
      <w:r w:rsidRPr="004F4400">
        <w:t>The Contractor will be responsible for ordering the conformance tests.</w:t>
      </w:r>
    </w:p>
    <w:p w14:paraId="575EC073" w14:textId="77777777" w:rsidR="005D3E29" w:rsidRPr="004F4400" w:rsidRDefault="00000000" w:rsidP="005D3E29">
      <w:r>
        <w:t>The Contractor is to provide Traffic Control for Conformance Testing activities.</w:t>
      </w:r>
    </w:p>
    <w:p w14:paraId="6909DD68" w14:textId="77777777" w:rsidR="005D3E29" w:rsidRPr="00417651" w:rsidRDefault="00000000" w:rsidP="00417651">
      <w:pPr>
        <w:pStyle w:val="Heading2"/>
      </w:pPr>
      <w:r w:rsidRPr="00417651">
        <w:t>Standards, Codes, and Test Methods</w:t>
      </w:r>
    </w:p>
    <w:p w14:paraId="3A7FD29F" w14:textId="77777777" w:rsidR="005D3E29" w:rsidRPr="004F4400" w:rsidRDefault="00000000" w:rsidP="005D3E29">
      <w:r w:rsidRPr="004F4400">
        <w:t xml:space="preserve">Northern Territory Test Methods (NTTM) and </w:t>
      </w:r>
      <w:r>
        <w:t xml:space="preserve">NT </w:t>
      </w:r>
      <w:r w:rsidRPr="004F4400">
        <w:t xml:space="preserve">Codes of Practice (NTCP) for materials testing are given in the Northern </w:t>
      </w:r>
      <w:r>
        <w:t>Territory</w:t>
      </w:r>
      <w:r w:rsidRPr="004F4400">
        <w:t xml:space="preserve"> Road Projects Materials Testing Manual (NT</w:t>
      </w:r>
      <w:r>
        <w:t xml:space="preserve">MTM). </w:t>
      </w:r>
      <w:r w:rsidRPr="004F4400">
        <w:t xml:space="preserve">The methods contained in the Materials Testing Manual shall take precedence over all other test methods and </w:t>
      </w:r>
      <w:proofErr w:type="gramStart"/>
      <w:r w:rsidRPr="004F4400">
        <w:t>procedures, and</w:t>
      </w:r>
      <w:proofErr w:type="gramEnd"/>
      <w:r w:rsidRPr="004F4400">
        <w:t xml:space="preserve"> are used in conjunction with relevant Australian Standards.</w:t>
      </w:r>
    </w:p>
    <w:p w14:paraId="54BFF08E" w14:textId="77777777" w:rsidR="005D3E29" w:rsidRPr="004F4400" w:rsidRDefault="00000000" w:rsidP="005D3E29">
      <w:r>
        <w:t>When testing can</w:t>
      </w:r>
      <w:r w:rsidRPr="004F4400">
        <w:t>not be performed to the test methods stated below, these methods may be substituted with State Road Authority test methods so testing can be performed.</w:t>
      </w:r>
    </w:p>
    <w:p w14:paraId="627C6CC6" w14:textId="77777777" w:rsidR="005D3E29" w:rsidRDefault="00000000" w:rsidP="005D3E29">
      <w:r w:rsidRPr="004F4400">
        <w:t>The following standards</w:t>
      </w:r>
      <w:r>
        <w:t>, codes and test methods</w:t>
      </w:r>
      <w:r w:rsidRPr="004F4400">
        <w:t xml:space="preserve"> are referred to in this section;</w:t>
      </w:r>
    </w:p>
    <w:p w14:paraId="5A65C510" w14:textId="77777777" w:rsidR="005D3E29" w:rsidRPr="003B2DFD" w:rsidRDefault="00000000" w:rsidP="005D3E29">
      <w:pPr>
        <w:rPr>
          <w:b/>
        </w:rPr>
      </w:pPr>
      <w:r w:rsidRPr="003B2DFD">
        <w:rPr>
          <w:b/>
        </w:rPr>
        <w:t>AUSTRALIAN STANDARDS</w:t>
      </w: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2122"/>
        <w:gridCol w:w="8186"/>
      </w:tblGrid>
      <w:tr w:rsidR="009838DF" w14:paraId="4EDD54BD" w14:textId="77777777" w:rsidTr="00792FD3">
        <w:trPr>
          <w:tblHeader/>
        </w:trPr>
        <w:tc>
          <w:tcPr>
            <w:tcW w:w="10308" w:type="dxa"/>
            <w:gridSpan w:val="2"/>
          </w:tcPr>
          <w:p w14:paraId="0D45EE8D" w14:textId="77777777" w:rsidR="005D3E29" w:rsidRPr="002E173A" w:rsidRDefault="00000000" w:rsidP="00792FD3">
            <w:pPr>
              <w:rPr>
                <w:b/>
              </w:rPr>
            </w:pPr>
            <w:r w:rsidRPr="002E173A">
              <w:rPr>
                <w:b/>
              </w:rPr>
              <w:lastRenderedPageBreak/>
              <w:t>Table – Australian Standards</w:t>
            </w:r>
          </w:p>
        </w:tc>
      </w:tr>
      <w:tr w:rsidR="009838DF" w14:paraId="1522C7C5" w14:textId="77777777" w:rsidTr="00792FD3">
        <w:trPr>
          <w:tblHeader/>
        </w:trPr>
        <w:tc>
          <w:tcPr>
            <w:tcW w:w="10308" w:type="dxa"/>
            <w:gridSpan w:val="2"/>
          </w:tcPr>
          <w:p w14:paraId="1C08B55F" w14:textId="77777777" w:rsidR="005D3E29" w:rsidRDefault="00000000" w:rsidP="00792FD3">
            <w:r w:rsidRPr="002E173A">
              <w:t>Use Standards, and their amendments, current as at the date for the close of tenders except where different editions and/or amendments are required by statutory authorities, including, but not limited to, NATA and the National Construction Code including the Building Code of Australia.</w:t>
            </w:r>
          </w:p>
        </w:tc>
      </w:tr>
      <w:tr w:rsidR="009838DF" w14:paraId="01469643" w14:textId="77777777" w:rsidTr="00792FD3">
        <w:trPr>
          <w:tblHeader/>
        </w:trPr>
        <w:tc>
          <w:tcPr>
            <w:tcW w:w="2122" w:type="dxa"/>
          </w:tcPr>
          <w:p w14:paraId="72568444" w14:textId="77777777" w:rsidR="005D3E29" w:rsidRPr="002E173A" w:rsidRDefault="00000000" w:rsidP="00792FD3">
            <w:pPr>
              <w:rPr>
                <w:b/>
              </w:rPr>
            </w:pPr>
            <w:r w:rsidRPr="002E173A">
              <w:rPr>
                <w:b/>
              </w:rPr>
              <w:t xml:space="preserve">Designation </w:t>
            </w:r>
          </w:p>
        </w:tc>
        <w:tc>
          <w:tcPr>
            <w:tcW w:w="8186" w:type="dxa"/>
          </w:tcPr>
          <w:p w14:paraId="7C1D0B47" w14:textId="77777777" w:rsidR="005D3E29" w:rsidRPr="002E173A" w:rsidRDefault="00000000" w:rsidP="00792FD3">
            <w:pPr>
              <w:rPr>
                <w:b/>
              </w:rPr>
            </w:pPr>
            <w:r w:rsidRPr="002E173A">
              <w:rPr>
                <w:b/>
              </w:rPr>
              <w:t>Title</w:t>
            </w:r>
          </w:p>
        </w:tc>
      </w:tr>
      <w:tr w:rsidR="009838DF" w14:paraId="15ABD581" w14:textId="77777777" w:rsidTr="00792FD3">
        <w:tc>
          <w:tcPr>
            <w:tcW w:w="2122" w:type="dxa"/>
          </w:tcPr>
          <w:p w14:paraId="0BFF385F" w14:textId="77777777" w:rsidR="005D3E29" w:rsidRPr="003A5C8A" w:rsidRDefault="00000000" w:rsidP="00792FD3">
            <w:r>
              <w:t>AS </w:t>
            </w:r>
            <w:r w:rsidRPr="003A5C8A">
              <w:t>1141(series)</w:t>
            </w:r>
          </w:p>
        </w:tc>
        <w:tc>
          <w:tcPr>
            <w:tcW w:w="8186" w:type="dxa"/>
          </w:tcPr>
          <w:p w14:paraId="5922588C" w14:textId="77777777" w:rsidR="005D3E29" w:rsidRPr="003A5C8A" w:rsidRDefault="00000000" w:rsidP="00792FD3">
            <w:r w:rsidRPr="003A5C8A">
              <w:t>Methods for testing and sampling aggregates</w:t>
            </w:r>
          </w:p>
        </w:tc>
      </w:tr>
      <w:tr w:rsidR="009838DF" w14:paraId="10A717F2" w14:textId="77777777" w:rsidTr="00792FD3">
        <w:tc>
          <w:tcPr>
            <w:tcW w:w="2122" w:type="dxa"/>
          </w:tcPr>
          <w:p w14:paraId="7C2A818A" w14:textId="77777777" w:rsidR="005D3E29" w:rsidRPr="003A5C8A" w:rsidRDefault="00000000" w:rsidP="00792FD3">
            <w:r>
              <w:t>AS </w:t>
            </w:r>
            <w:r w:rsidRPr="003A5C8A">
              <w:t>1141.11.1</w:t>
            </w:r>
          </w:p>
        </w:tc>
        <w:tc>
          <w:tcPr>
            <w:tcW w:w="8186" w:type="dxa"/>
          </w:tcPr>
          <w:p w14:paraId="05B87682" w14:textId="77777777" w:rsidR="005D3E29" w:rsidRPr="00FF075B" w:rsidRDefault="00000000">
            <w:pPr>
              <w:pStyle w:val="ListParagraph"/>
              <w:numPr>
                <w:ilvl w:val="0"/>
                <w:numId w:val="69"/>
              </w:numPr>
            </w:pPr>
            <w:r w:rsidRPr="00967FED">
              <w:t>Particle size distribution – Sieving method.</w:t>
            </w:r>
          </w:p>
        </w:tc>
      </w:tr>
      <w:tr w:rsidR="009838DF" w14:paraId="0270199C" w14:textId="77777777" w:rsidTr="00792FD3">
        <w:tc>
          <w:tcPr>
            <w:tcW w:w="2122" w:type="dxa"/>
          </w:tcPr>
          <w:p w14:paraId="754E53A9" w14:textId="77777777" w:rsidR="005D3E29" w:rsidRPr="003A5C8A" w:rsidRDefault="00000000" w:rsidP="00792FD3">
            <w:r>
              <w:t>AS </w:t>
            </w:r>
            <w:r w:rsidRPr="003A5C8A">
              <w:t>1141.14</w:t>
            </w:r>
          </w:p>
        </w:tc>
        <w:tc>
          <w:tcPr>
            <w:tcW w:w="8186" w:type="dxa"/>
          </w:tcPr>
          <w:p w14:paraId="58EC75CD" w14:textId="77777777" w:rsidR="005D3E29" w:rsidRPr="00FF075B" w:rsidRDefault="00000000">
            <w:pPr>
              <w:pStyle w:val="ListParagraph"/>
              <w:numPr>
                <w:ilvl w:val="0"/>
                <w:numId w:val="69"/>
              </w:numPr>
            </w:pPr>
            <w:r w:rsidRPr="00967FED">
              <w:t>Particle shape, by proportional calliper.</w:t>
            </w:r>
          </w:p>
        </w:tc>
      </w:tr>
      <w:tr w:rsidR="009838DF" w14:paraId="316E8433" w14:textId="77777777" w:rsidTr="00792FD3">
        <w:tc>
          <w:tcPr>
            <w:tcW w:w="2122" w:type="dxa"/>
          </w:tcPr>
          <w:p w14:paraId="21932AE0" w14:textId="77777777" w:rsidR="005D3E29" w:rsidRPr="003A5C8A" w:rsidRDefault="00000000" w:rsidP="00792FD3">
            <w:r>
              <w:t>AS </w:t>
            </w:r>
            <w:r w:rsidRPr="003A5C8A">
              <w:t>1141.15</w:t>
            </w:r>
          </w:p>
        </w:tc>
        <w:tc>
          <w:tcPr>
            <w:tcW w:w="8186" w:type="dxa"/>
          </w:tcPr>
          <w:p w14:paraId="25E08582" w14:textId="77777777" w:rsidR="005D3E29" w:rsidRPr="00FF075B" w:rsidRDefault="00000000">
            <w:pPr>
              <w:pStyle w:val="ListParagraph"/>
              <w:numPr>
                <w:ilvl w:val="0"/>
                <w:numId w:val="69"/>
              </w:numPr>
            </w:pPr>
            <w:r w:rsidRPr="00967FED">
              <w:t>Flakiness index.</w:t>
            </w:r>
          </w:p>
        </w:tc>
      </w:tr>
      <w:tr w:rsidR="009838DF" w14:paraId="1859265C" w14:textId="77777777" w:rsidTr="00792FD3">
        <w:tc>
          <w:tcPr>
            <w:tcW w:w="2122" w:type="dxa"/>
          </w:tcPr>
          <w:p w14:paraId="77D2664D" w14:textId="77777777" w:rsidR="005D3E29" w:rsidRPr="003A5C8A" w:rsidRDefault="00000000" w:rsidP="00792FD3">
            <w:r>
              <w:t>AS </w:t>
            </w:r>
            <w:r w:rsidRPr="003A5C8A">
              <w:t>1141.18</w:t>
            </w:r>
          </w:p>
        </w:tc>
        <w:tc>
          <w:tcPr>
            <w:tcW w:w="8186" w:type="dxa"/>
          </w:tcPr>
          <w:p w14:paraId="5DAB86A4" w14:textId="77777777" w:rsidR="005D3E29" w:rsidRPr="00FF075B" w:rsidRDefault="00000000">
            <w:pPr>
              <w:pStyle w:val="ListParagraph"/>
              <w:numPr>
                <w:ilvl w:val="0"/>
                <w:numId w:val="69"/>
              </w:numPr>
            </w:pPr>
            <w:r w:rsidRPr="00967FED">
              <w:t>Crushed particles in coarse aggregate derived from gravel.</w:t>
            </w:r>
          </w:p>
        </w:tc>
      </w:tr>
      <w:tr w:rsidR="009838DF" w14:paraId="6C0D1A4B" w14:textId="77777777" w:rsidTr="00792FD3">
        <w:tc>
          <w:tcPr>
            <w:tcW w:w="2122" w:type="dxa"/>
          </w:tcPr>
          <w:p w14:paraId="2F2156AA" w14:textId="77777777" w:rsidR="005D3E29" w:rsidRPr="003A5C8A" w:rsidRDefault="00000000" w:rsidP="00792FD3">
            <w:r>
              <w:t>AS </w:t>
            </w:r>
            <w:r w:rsidRPr="003A5C8A">
              <w:t>1141.20.1</w:t>
            </w:r>
          </w:p>
        </w:tc>
        <w:tc>
          <w:tcPr>
            <w:tcW w:w="8186" w:type="dxa"/>
          </w:tcPr>
          <w:p w14:paraId="2D0676ED" w14:textId="77777777" w:rsidR="005D3E29" w:rsidRPr="00FF075B" w:rsidRDefault="00000000">
            <w:pPr>
              <w:pStyle w:val="ListParagraph"/>
              <w:numPr>
                <w:ilvl w:val="0"/>
                <w:numId w:val="69"/>
              </w:numPr>
            </w:pPr>
            <w:r w:rsidRPr="00967FED">
              <w:t>Average least dimen</w:t>
            </w:r>
            <w:r w:rsidRPr="00FF075B">
              <w:t>sion - Direct measurement (nominal size 10 mm and greater).</w:t>
            </w:r>
          </w:p>
        </w:tc>
      </w:tr>
      <w:tr w:rsidR="009838DF" w14:paraId="273D1C1E" w14:textId="77777777" w:rsidTr="00792FD3">
        <w:tc>
          <w:tcPr>
            <w:tcW w:w="2122" w:type="dxa"/>
          </w:tcPr>
          <w:p w14:paraId="4DB691ED" w14:textId="77777777" w:rsidR="005D3E29" w:rsidRPr="003A5C8A" w:rsidRDefault="00000000" w:rsidP="00792FD3">
            <w:r>
              <w:t>AS </w:t>
            </w:r>
            <w:r w:rsidRPr="003A5C8A">
              <w:t>1141.20.2</w:t>
            </w:r>
          </w:p>
        </w:tc>
        <w:tc>
          <w:tcPr>
            <w:tcW w:w="8186" w:type="dxa"/>
          </w:tcPr>
          <w:p w14:paraId="7009137A" w14:textId="77777777" w:rsidR="005D3E29" w:rsidRPr="00FF075B" w:rsidRDefault="00000000">
            <w:pPr>
              <w:pStyle w:val="ListParagraph"/>
              <w:numPr>
                <w:ilvl w:val="0"/>
                <w:numId w:val="69"/>
              </w:numPr>
            </w:pPr>
            <w:r w:rsidRPr="00967FED">
              <w:t>Average least dimension - Direct measurement (nominal sizes 5 mm and 7 mm).</w:t>
            </w:r>
          </w:p>
        </w:tc>
      </w:tr>
      <w:tr w:rsidR="009838DF" w14:paraId="04BCB4DB" w14:textId="77777777" w:rsidTr="00792FD3">
        <w:tc>
          <w:tcPr>
            <w:tcW w:w="2122" w:type="dxa"/>
          </w:tcPr>
          <w:p w14:paraId="6E6C7AD8" w14:textId="77777777" w:rsidR="005D3E29" w:rsidRPr="003A5C8A" w:rsidRDefault="00000000" w:rsidP="00792FD3">
            <w:r>
              <w:t>AS </w:t>
            </w:r>
            <w:r w:rsidRPr="003A5C8A">
              <w:t>1141.23</w:t>
            </w:r>
          </w:p>
        </w:tc>
        <w:tc>
          <w:tcPr>
            <w:tcW w:w="8186" w:type="dxa"/>
          </w:tcPr>
          <w:p w14:paraId="52B1A967" w14:textId="77777777" w:rsidR="005D3E29" w:rsidRPr="00FF075B" w:rsidRDefault="00000000">
            <w:pPr>
              <w:pStyle w:val="ListParagraph"/>
              <w:numPr>
                <w:ilvl w:val="0"/>
                <w:numId w:val="69"/>
              </w:numPr>
            </w:pPr>
            <w:r w:rsidRPr="00967FED">
              <w:t>Los Angeles value.</w:t>
            </w:r>
          </w:p>
        </w:tc>
      </w:tr>
      <w:tr w:rsidR="009838DF" w14:paraId="30A1C4BC" w14:textId="77777777" w:rsidTr="00792FD3">
        <w:tc>
          <w:tcPr>
            <w:tcW w:w="2122" w:type="dxa"/>
          </w:tcPr>
          <w:p w14:paraId="5672E044" w14:textId="77777777" w:rsidR="005D3E29" w:rsidRPr="003A5C8A" w:rsidRDefault="00000000" w:rsidP="00792FD3">
            <w:r>
              <w:t>AS </w:t>
            </w:r>
            <w:r w:rsidRPr="003A5C8A">
              <w:t>1141.24</w:t>
            </w:r>
          </w:p>
        </w:tc>
        <w:tc>
          <w:tcPr>
            <w:tcW w:w="8186" w:type="dxa"/>
          </w:tcPr>
          <w:p w14:paraId="10127F13" w14:textId="77777777" w:rsidR="005D3E29" w:rsidRPr="00FF075B" w:rsidRDefault="00000000">
            <w:pPr>
              <w:pStyle w:val="ListParagraph"/>
              <w:numPr>
                <w:ilvl w:val="0"/>
                <w:numId w:val="69"/>
              </w:numPr>
            </w:pPr>
            <w:r w:rsidRPr="00967FED">
              <w:t xml:space="preserve">Aggregate soundness – Evaluation by exposure to sodium </w:t>
            </w:r>
            <w:r w:rsidRPr="00FF075B">
              <w:t>sulphate solution.</w:t>
            </w:r>
          </w:p>
        </w:tc>
      </w:tr>
      <w:tr w:rsidR="009838DF" w14:paraId="5F41BA48" w14:textId="77777777" w:rsidTr="00792FD3">
        <w:tc>
          <w:tcPr>
            <w:tcW w:w="2122" w:type="dxa"/>
          </w:tcPr>
          <w:p w14:paraId="4905290D" w14:textId="77777777" w:rsidR="005D3E29" w:rsidRPr="003A5C8A" w:rsidRDefault="00000000" w:rsidP="00792FD3">
            <w:r>
              <w:t>AS </w:t>
            </w:r>
            <w:r w:rsidRPr="003A5C8A">
              <w:t>1141.40</w:t>
            </w:r>
          </w:p>
        </w:tc>
        <w:tc>
          <w:tcPr>
            <w:tcW w:w="8186" w:type="dxa"/>
          </w:tcPr>
          <w:p w14:paraId="6604BFDF" w14:textId="77777777" w:rsidR="005D3E29" w:rsidRPr="00FF075B" w:rsidRDefault="00000000">
            <w:pPr>
              <w:pStyle w:val="ListParagraph"/>
              <w:numPr>
                <w:ilvl w:val="0"/>
                <w:numId w:val="69"/>
              </w:numPr>
            </w:pPr>
            <w:r w:rsidRPr="00967FED">
              <w:t>Polished aggregate friction value - Vertical road-wheel machine.</w:t>
            </w:r>
          </w:p>
        </w:tc>
      </w:tr>
      <w:tr w:rsidR="009838DF" w14:paraId="399AE4D0" w14:textId="77777777" w:rsidTr="00792FD3">
        <w:tc>
          <w:tcPr>
            <w:tcW w:w="2122" w:type="dxa"/>
          </w:tcPr>
          <w:p w14:paraId="7794480D" w14:textId="77777777" w:rsidR="005D3E29" w:rsidRPr="003A5C8A" w:rsidRDefault="00000000" w:rsidP="00792FD3">
            <w:r>
              <w:t>AS </w:t>
            </w:r>
            <w:r w:rsidRPr="003A5C8A">
              <w:t>1141.41</w:t>
            </w:r>
          </w:p>
        </w:tc>
        <w:tc>
          <w:tcPr>
            <w:tcW w:w="8186" w:type="dxa"/>
          </w:tcPr>
          <w:p w14:paraId="0E9D0A25" w14:textId="77777777" w:rsidR="005D3E29" w:rsidRPr="00FF075B" w:rsidRDefault="00000000">
            <w:pPr>
              <w:pStyle w:val="ListParagraph"/>
              <w:numPr>
                <w:ilvl w:val="0"/>
                <w:numId w:val="69"/>
              </w:numPr>
            </w:pPr>
            <w:r w:rsidRPr="00967FED">
              <w:t>Polished aggregate friction value – Horizontal bed machine.</w:t>
            </w:r>
          </w:p>
        </w:tc>
      </w:tr>
      <w:tr w:rsidR="009838DF" w14:paraId="071C82BD" w14:textId="77777777" w:rsidTr="00792FD3">
        <w:tc>
          <w:tcPr>
            <w:tcW w:w="2122" w:type="dxa"/>
          </w:tcPr>
          <w:p w14:paraId="0648E252" w14:textId="77777777" w:rsidR="005D3E29" w:rsidRPr="003A5C8A" w:rsidRDefault="00000000" w:rsidP="00792FD3">
            <w:r>
              <w:t>AS </w:t>
            </w:r>
            <w:r w:rsidRPr="003A5C8A">
              <w:t>1289(series)</w:t>
            </w:r>
          </w:p>
        </w:tc>
        <w:tc>
          <w:tcPr>
            <w:tcW w:w="8186" w:type="dxa"/>
          </w:tcPr>
          <w:p w14:paraId="351F26B3" w14:textId="77777777" w:rsidR="005D3E29" w:rsidRPr="003A5C8A" w:rsidRDefault="00000000" w:rsidP="00792FD3">
            <w:r w:rsidRPr="003A5C8A">
              <w:t>Methods of testing soils for engineering purposes</w:t>
            </w:r>
          </w:p>
        </w:tc>
      </w:tr>
      <w:tr w:rsidR="009838DF" w14:paraId="40FFF760" w14:textId="77777777" w:rsidTr="00792FD3">
        <w:tc>
          <w:tcPr>
            <w:tcW w:w="2122" w:type="dxa"/>
          </w:tcPr>
          <w:p w14:paraId="6BD03ABD" w14:textId="77777777" w:rsidR="005D3E29" w:rsidRPr="003A5C8A" w:rsidRDefault="00000000" w:rsidP="00792FD3">
            <w:r>
              <w:t>AS </w:t>
            </w:r>
            <w:r w:rsidRPr="003A5C8A">
              <w:t>1289.3.1.1</w:t>
            </w:r>
          </w:p>
        </w:tc>
        <w:tc>
          <w:tcPr>
            <w:tcW w:w="8186" w:type="dxa"/>
          </w:tcPr>
          <w:p w14:paraId="2E6A59B3" w14:textId="77777777" w:rsidR="005D3E29" w:rsidRPr="00FC0C4D" w:rsidRDefault="00000000">
            <w:pPr>
              <w:pStyle w:val="ListParagraph"/>
              <w:numPr>
                <w:ilvl w:val="0"/>
                <w:numId w:val="70"/>
              </w:numPr>
            </w:pPr>
            <w:r w:rsidRPr="00FF075B">
              <w:t xml:space="preserve">Soil classification tests - Determination of the liquid limit of a soil – </w:t>
            </w:r>
            <w:proofErr w:type="gramStart"/>
            <w:r w:rsidRPr="00FF075B">
              <w:t>Four point</w:t>
            </w:r>
            <w:proofErr w:type="gramEnd"/>
            <w:r w:rsidRPr="00FF075B">
              <w:t xml:space="preserve"> Casagrande method.</w:t>
            </w:r>
            <w:r>
              <w:t xml:space="preserve"> (Note: Use Wet Preparation Method where this is an option in an applicable test method.)</w:t>
            </w:r>
          </w:p>
        </w:tc>
      </w:tr>
      <w:tr w:rsidR="009838DF" w14:paraId="40E0D88D" w14:textId="77777777" w:rsidTr="00792FD3">
        <w:tc>
          <w:tcPr>
            <w:tcW w:w="2122" w:type="dxa"/>
          </w:tcPr>
          <w:p w14:paraId="36C2056D" w14:textId="77777777" w:rsidR="005D3E29" w:rsidRPr="003A5C8A" w:rsidRDefault="00000000" w:rsidP="00792FD3">
            <w:r>
              <w:t>AS </w:t>
            </w:r>
            <w:r w:rsidRPr="003A5C8A">
              <w:t>1289.3.2.1</w:t>
            </w:r>
          </w:p>
        </w:tc>
        <w:tc>
          <w:tcPr>
            <w:tcW w:w="8186" w:type="dxa"/>
          </w:tcPr>
          <w:p w14:paraId="4C57017C" w14:textId="77777777" w:rsidR="005D3E29" w:rsidRPr="00FC0C4D" w:rsidRDefault="00000000">
            <w:pPr>
              <w:pStyle w:val="ListParagraph"/>
              <w:numPr>
                <w:ilvl w:val="0"/>
                <w:numId w:val="70"/>
              </w:numPr>
            </w:pPr>
            <w:r w:rsidRPr="00FF075B">
              <w:t>Soil classification tests – Determination of the plastic limit of a soil – Standard method.</w:t>
            </w:r>
            <w:r>
              <w:t xml:space="preserve"> (Note: Use Wet Preparation Method where this is an option in an applicable test method.)</w:t>
            </w:r>
          </w:p>
        </w:tc>
      </w:tr>
      <w:tr w:rsidR="009838DF" w14:paraId="1754814E" w14:textId="77777777" w:rsidTr="00792FD3">
        <w:tc>
          <w:tcPr>
            <w:tcW w:w="2122" w:type="dxa"/>
          </w:tcPr>
          <w:p w14:paraId="0CE05F49" w14:textId="77777777" w:rsidR="005D3E29" w:rsidRPr="003A5C8A" w:rsidRDefault="00000000" w:rsidP="00792FD3">
            <w:r>
              <w:t>AS </w:t>
            </w:r>
            <w:r w:rsidRPr="003A5C8A">
              <w:t>1289.3.3.1</w:t>
            </w:r>
          </w:p>
        </w:tc>
        <w:tc>
          <w:tcPr>
            <w:tcW w:w="8186" w:type="dxa"/>
          </w:tcPr>
          <w:p w14:paraId="16B420A1" w14:textId="77777777" w:rsidR="005D3E29" w:rsidRPr="00FF075B" w:rsidRDefault="00000000">
            <w:pPr>
              <w:pStyle w:val="ListParagraph"/>
              <w:numPr>
                <w:ilvl w:val="0"/>
                <w:numId w:val="70"/>
              </w:numPr>
            </w:pPr>
            <w:r w:rsidRPr="00FF075B">
              <w:t>Soil classification tests – Calculation of the plasticity index of a soil.</w:t>
            </w:r>
          </w:p>
        </w:tc>
      </w:tr>
      <w:tr w:rsidR="009838DF" w14:paraId="39113B84" w14:textId="77777777" w:rsidTr="00792FD3">
        <w:tc>
          <w:tcPr>
            <w:tcW w:w="2122" w:type="dxa"/>
          </w:tcPr>
          <w:p w14:paraId="1FF14562" w14:textId="77777777" w:rsidR="005D3E29" w:rsidRPr="003A5C8A" w:rsidRDefault="00000000" w:rsidP="00792FD3">
            <w:r>
              <w:t>AS </w:t>
            </w:r>
            <w:r w:rsidRPr="003A5C8A">
              <w:t>1289.3.4.1</w:t>
            </w:r>
          </w:p>
        </w:tc>
        <w:tc>
          <w:tcPr>
            <w:tcW w:w="8186" w:type="dxa"/>
          </w:tcPr>
          <w:p w14:paraId="05FF9559" w14:textId="77777777" w:rsidR="005D3E29" w:rsidRPr="00FC0C4D" w:rsidRDefault="00000000">
            <w:pPr>
              <w:pStyle w:val="ListParagraph"/>
              <w:numPr>
                <w:ilvl w:val="0"/>
                <w:numId w:val="70"/>
              </w:numPr>
            </w:pPr>
            <w:r w:rsidRPr="00FF075B">
              <w:t>Soil classification tests – Determination of the linear shrinkage of a soil – Standard method.</w:t>
            </w:r>
            <w:r>
              <w:t xml:space="preserve"> (Note: Use Wet Preparation Method where this is an option in an applicable test method.)</w:t>
            </w:r>
          </w:p>
        </w:tc>
      </w:tr>
      <w:tr w:rsidR="009838DF" w14:paraId="390BA6DC" w14:textId="77777777" w:rsidTr="00792FD3">
        <w:tc>
          <w:tcPr>
            <w:tcW w:w="2122" w:type="dxa"/>
          </w:tcPr>
          <w:p w14:paraId="65251C08" w14:textId="77777777" w:rsidR="005D3E29" w:rsidRPr="003A5C8A" w:rsidRDefault="00000000" w:rsidP="00792FD3">
            <w:r>
              <w:t>AS </w:t>
            </w:r>
            <w:r w:rsidRPr="003A5C8A">
              <w:t>1289.3.6.1</w:t>
            </w:r>
          </w:p>
        </w:tc>
        <w:tc>
          <w:tcPr>
            <w:tcW w:w="8186" w:type="dxa"/>
          </w:tcPr>
          <w:p w14:paraId="5BB13A05" w14:textId="77777777" w:rsidR="005D3E29" w:rsidRPr="00FC0C4D" w:rsidRDefault="00000000">
            <w:pPr>
              <w:pStyle w:val="ListParagraph"/>
              <w:numPr>
                <w:ilvl w:val="0"/>
                <w:numId w:val="70"/>
              </w:numPr>
            </w:pPr>
            <w:r w:rsidRPr="00FF075B">
              <w:t>Soil classification tests – Determination of the particle size distribution of a soil – Standard method of analysis by sieving.</w:t>
            </w:r>
          </w:p>
        </w:tc>
      </w:tr>
      <w:tr w:rsidR="009838DF" w14:paraId="19E6C8E8" w14:textId="77777777" w:rsidTr="00792FD3">
        <w:tc>
          <w:tcPr>
            <w:tcW w:w="2122" w:type="dxa"/>
          </w:tcPr>
          <w:p w14:paraId="0F0D25FC" w14:textId="77777777" w:rsidR="005D3E29" w:rsidRPr="003A5C8A" w:rsidRDefault="00000000" w:rsidP="00792FD3">
            <w:r>
              <w:t>AS </w:t>
            </w:r>
            <w:r w:rsidRPr="003A5C8A">
              <w:t>1289.5.1.1</w:t>
            </w:r>
          </w:p>
        </w:tc>
        <w:tc>
          <w:tcPr>
            <w:tcW w:w="8186" w:type="dxa"/>
          </w:tcPr>
          <w:p w14:paraId="0676E2C8" w14:textId="77777777" w:rsidR="005D3E29" w:rsidRPr="00FC0C4D" w:rsidRDefault="00000000">
            <w:pPr>
              <w:pStyle w:val="ListParagraph"/>
              <w:numPr>
                <w:ilvl w:val="0"/>
                <w:numId w:val="70"/>
              </w:numPr>
            </w:pPr>
            <w:r w:rsidRPr="00FF075B">
              <w:t>Soil compaction and density tests - Determination of the dry density or moisture content relation of a soil using standard compactive effort.</w:t>
            </w:r>
          </w:p>
        </w:tc>
      </w:tr>
      <w:tr w:rsidR="009838DF" w14:paraId="028741C5" w14:textId="77777777" w:rsidTr="00792FD3">
        <w:tc>
          <w:tcPr>
            <w:tcW w:w="2122" w:type="dxa"/>
          </w:tcPr>
          <w:p w14:paraId="45B6333D" w14:textId="77777777" w:rsidR="005D3E29" w:rsidRPr="003A5C8A" w:rsidRDefault="00000000" w:rsidP="00792FD3">
            <w:r w:rsidRPr="003A5C8A">
              <w:t>AS</w:t>
            </w:r>
            <w:r>
              <w:t> </w:t>
            </w:r>
            <w:r w:rsidRPr="003A5C8A">
              <w:t>1289.5.2.1</w:t>
            </w:r>
          </w:p>
        </w:tc>
        <w:tc>
          <w:tcPr>
            <w:tcW w:w="8186" w:type="dxa"/>
          </w:tcPr>
          <w:p w14:paraId="79D88585" w14:textId="77777777" w:rsidR="005D3E29" w:rsidRPr="00FC0C4D" w:rsidRDefault="00000000">
            <w:pPr>
              <w:pStyle w:val="ListParagraph"/>
              <w:numPr>
                <w:ilvl w:val="0"/>
                <w:numId w:val="70"/>
              </w:numPr>
            </w:pPr>
            <w:r w:rsidRPr="00FF075B">
              <w:t>Soil compaction and density tests - Determination of the dry density or moisture content relation of a soil using modified compactive effort.</w:t>
            </w:r>
          </w:p>
        </w:tc>
      </w:tr>
      <w:tr w:rsidR="009838DF" w14:paraId="7448482C" w14:textId="77777777" w:rsidTr="00792FD3">
        <w:tc>
          <w:tcPr>
            <w:tcW w:w="2122" w:type="dxa"/>
          </w:tcPr>
          <w:p w14:paraId="19F2DF30" w14:textId="77777777" w:rsidR="005D3E29" w:rsidRPr="003A5C8A" w:rsidRDefault="00000000" w:rsidP="00792FD3">
            <w:r w:rsidRPr="003A5C8A">
              <w:t>AS</w:t>
            </w:r>
            <w:r>
              <w:t> </w:t>
            </w:r>
            <w:r w:rsidRPr="003A5C8A">
              <w:t>1289.5.4.1</w:t>
            </w:r>
          </w:p>
        </w:tc>
        <w:tc>
          <w:tcPr>
            <w:tcW w:w="8186" w:type="dxa"/>
          </w:tcPr>
          <w:p w14:paraId="1568E5E5" w14:textId="77777777" w:rsidR="005D3E29" w:rsidRPr="00FF075B" w:rsidRDefault="00000000">
            <w:pPr>
              <w:pStyle w:val="ListParagraph"/>
              <w:numPr>
                <w:ilvl w:val="0"/>
                <w:numId w:val="70"/>
              </w:numPr>
            </w:pPr>
            <w:r w:rsidRPr="00FF075B">
              <w:t xml:space="preserve">Soil compaction and density tests – Compaction control test – Dry density ratio, moisture variation and moisture </w:t>
            </w:r>
            <w:r w:rsidRPr="00FC0C4D">
              <w:t>ratio</w:t>
            </w:r>
          </w:p>
        </w:tc>
      </w:tr>
      <w:tr w:rsidR="009838DF" w14:paraId="741921E4" w14:textId="77777777" w:rsidTr="00792FD3">
        <w:tc>
          <w:tcPr>
            <w:tcW w:w="2122" w:type="dxa"/>
          </w:tcPr>
          <w:p w14:paraId="1405B2DA" w14:textId="77777777" w:rsidR="005D3E29" w:rsidRPr="003A5C8A" w:rsidRDefault="00000000" w:rsidP="00792FD3">
            <w:r>
              <w:t>AS </w:t>
            </w:r>
            <w:r w:rsidRPr="003A5C8A">
              <w:t>1289.5.8.1</w:t>
            </w:r>
          </w:p>
        </w:tc>
        <w:tc>
          <w:tcPr>
            <w:tcW w:w="8186" w:type="dxa"/>
          </w:tcPr>
          <w:p w14:paraId="39AB1A34" w14:textId="77777777" w:rsidR="005D3E29" w:rsidRPr="00FC0C4D" w:rsidRDefault="00000000">
            <w:pPr>
              <w:pStyle w:val="ListParagraph"/>
              <w:numPr>
                <w:ilvl w:val="0"/>
                <w:numId w:val="70"/>
              </w:numPr>
            </w:pPr>
            <w:r w:rsidRPr="00FF075B">
              <w:t>Soil compaction and density tests – Determination of field density and field moisture content of a soil using a nuclear surface moisture-density gauge – Direct transmission mode.</w:t>
            </w:r>
          </w:p>
        </w:tc>
      </w:tr>
      <w:tr w:rsidR="009838DF" w14:paraId="1FFB5357" w14:textId="77777777" w:rsidTr="00792FD3">
        <w:tc>
          <w:tcPr>
            <w:tcW w:w="2122" w:type="dxa"/>
          </w:tcPr>
          <w:p w14:paraId="03362257" w14:textId="77777777" w:rsidR="005D3E29" w:rsidRPr="003A5C8A" w:rsidRDefault="00000000" w:rsidP="00792FD3">
            <w:r>
              <w:lastRenderedPageBreak/>
              <w:t>AS </w:t>
            </w:r>
            <w:r w:rsidRPr="003A5C8A">
              <w:t>1289.6.1.1</w:t>
            </w:r>
          </w:p>
        </w:tc>
        <w:tc>
          <w:tcPr>
            <w:tcW w:w="8186" w:type="dxa"/>
          </w:tcPr>
          <w:p w14:paraId="4ED0167B" w14:textId="77777777" w:rsidR="005D3E29" w:rsidRPr="00FC0C4D" w:rsidRDefault="00000000">
            <w:pPr>
              <w:pStyle w:val="ListParagraph"/>
              <w:numPr>
                <w:ilvl w:val="0"/>
                <w:numId w:val="70"/>
              </w:numPr>
            </w:pPr>
            <w:r w:rsidRPr="00FF075B">
              <w:t>Soil strength and consolidation tests - Determination of the California Bearing Ratio of a soil – Standard laboratory method for a remoulded specimen.</w:t>
            </w:r>
          </w:p>
        </w:tc>
      </w:tr>
      <w:tr w:rsidR="009838DF" w14:paraId="200ADB54" w14:textId="77777777" w:rsidTr="00792FD3">
        <w:tc>
          <w:tcPr>
            <w:tcW w:w="2122" w:type="dxa"/>
          </w:tcPr>
          <w:p w14:paraId="07B8F53E" w14:textId="77777777" w:rsidR="005D3E29" w:rsidRPr="003A5C8A" w:rsidRDefault="00000000" w:rsidP="00792FD3">
            <w:r>
              <w:t>AS </w:t>
            </w:r>
            <w:r w:rsidRPr="003A5C8A">
              <w:t>2341(series)</w:t>
            </w:r>
          </w:p>
        </w:tc>
        <w:tc>
          <w:tcPr>
            <w:tcW w:w="8186" w:type="dxa"/>
          </w:tcPr>
          <w:p w14:paraId="5DA50DAF" w14:textId="77777777" w:rsidR="005D3E29" w:rsidRPr="003A5C8A" w:rsidRDefault="00000000" w:rsidP="00792FD3">
            <w:r w:rsidRPr="003A5C8A">
              <w:t>Methods of testing bitumen and related road making products.</w:t>
            </w:r>
          </w:p>
        </w:tc>
      </w:tr>
      <w:tr w:rsidR="009838DF" w14:paraId="69C66205" w14:textId="77777777" w:rsidTr="00792FD3">
        <w:tc>
          <w:tcPr>
            <w:tcW w:w="2122" w:type="dxa"/>
          </w:tcPr>
          <w:p w14:paraId="5B8CD671" w14:textId="77777777" w:rsidR="005D3E29" w:rsidRPr="003A5C8A" w:rsidRDefault="00000000" w:rsidP="00792FD3">
            <w:r w:rsidRPr="003A5C8A">
              <w:t>AS/NZS</w:t>
            </w:r>
            <w:r>
              <w:t> </w:t>
            </w:r>
            <w:r w:rsidRPr="003A5C8A">
              <w:t>2341.2</w:t>
            </w:r>
          </w:p>
        </w:tc>
        <w:tc>
          <w:tcPr>
            <w:tcW w:w="8186" w:type="dxa"/>
          </w:tcPr>
          <w:p w14:paraId="450B9E58" w14:textId="77777777" w:rsidR="005D3E29" w:rsidRPr="00FC0C4D" w:rsidRDefault="00000000">
            <w:pPr>
              <w:pStyle w:val="ListParagraph"/>
              <w:numPr>
                <w:ilvl w:val="0"/>
                <w:numId w:val="71"/>
              </w:numPr>
            </w:pPr>
            <w:r w:rsidRPr="00FF075B">
              <w:t>Determination of dynamic (coefficient of shear) viscosity by flow through a capillary tube.</w:t>
            </w:r>
          </w:p>
        </w:tc>
      </w:tr>
      <w:tr w:rsidR="009838DF" w14:paraId="6B2A7D68" w14:textId="77777777" w:rsidTr="00792FD3">
        <w:tc>
          <w:tcPr>
            <w:tcW w:w="2122" w:type="dxa"/>
          </w:tcPr>
          <w:p w14:paraId="7AAB41AA" w14:textId="77777777" w:rsidR="005D3E29" w:rsidRPr="003A5C8A" w:rsidRDefault="00000000" w:rsidP="00792FD3">
            <w:r>
              <w:t>AS </w:t>
            </w:r>
            <w:r w:rsidRPr="003A5C8A">
              <w:t>2341.3</w:t>
            </w:r>
          </w:p>
        </w:tc>
        <w:tc>
          <w:tcPr>
            <w:tcW w:w="8186" w:type="dxa"/>
          </w:tcPr>
          <w:p w14:paraId="17030D86" w14:textId="77777777" w:rsidR="005D3E29" w:rsidRPr="00FF075B" w:rsidRDefault="00000000">
            <w:pPr>
              <w:pStyle w:val="ListParagraph"/>
              <w:numPr>
                <w:ilvl w:val="0"/>
                <w:numId w:val="71"/>
              </w:numPr>
            </w:pPr>
            <w:r w:rsidRPr="00FF075B">
              <w:t>Determination of kinematic viscosity by flow through a capillary tube.</w:t>
            </w:r>
          </w:p>
        </w:tc>
      </w:tr>
      <w:tr w:rsidR="009838DF" w14:paraId="51F9573E" w14:textId="77777777" w:rsidTr="00792FD3">
        <w:tc>
          <w:tcPr>
            <w:tcW w:w="2122" w:type="dxa"/>
          </w:tcPr>
          <w:p w14:paraId="5819F3AB" w14:textId="77777777" w:rsidR="005D3E29" w:rsidRPr="003A5C8A" w:rsidRDefault="00000000" w:rsidP="00792FD3">
            <w:r w:rsidRPr="003A5C8A">
              <w:t>AS</w:t>
            </w:r>
            <w:r>
              <w:t> </w:t>
            </w:r>
            <w:r w:rsidRPr="003A5C8A">
              <w:t>2341.4</w:t>
            </w:r>
          </w:p>
        </w:tc>
        <w:tc>
          <w:tcPr>
            <w:tcW w:w="8186" w:type="dxa"/>
          </w:tcPr>
          <w:p w14:paraId="76A5CEBE" w14:textId="77777777" w:rsidR="005D3E29" w:rsidRPr="00FF075B" w:rsidRDefault="00000000">
            <w:pPr>
              <w:pStyle w:val="ListParagraph"/>
              <w:numPr>
                <w:ilvl w:val="0"/>
                <w:numId w:val="71"/>
              </w:numPr>
            </w:pPr>
            <w:r w:rsidRPr="00FF075B">
              <w:t>Determination of dynamic viscosity by rotational viscometer.</w:t>
            </w:r>
          </w:p>
        </w:tc>
      </w:tr>
      <w:tr w:rsidR="009838DF" w14:paraId="78317135" w14:textId="77777777" w:rsidTr="00792FD3">
        <w:tc>
          <w:tcPr>
            <w:tcW w:w="2122" w:type="dxa"/>
          </w:tcPr>
          <w:p w14:paraId="6594C80D" w14:textId="77777777" w:rsidR="005D3E29" w:rsidRPr="003A5C8A" w:rsidRDefault="00000000" w:rsidP="00792FD3">
            <w:r>
              <w:t>AS </w:t>
            </w:r>
            <w:r w:rsidRPr="003A5C8A">
              <w:t>2341.12</w:t>
            </w:r>
          </w:p>
        </w:tc>
        <w:tc>
          <w:tcPr>
            <w:tcW w:w="8186" w:type="dxa"/>
          </w:tcPr>
          <w:p w14:paraId="17CB9575" w14:textId="77777777" w:rsidR="005D3E29" w:rsidRPr="00FF075B" w:rsidRDefault="00000000">
            <w:pPr>
              <w:pStyle w:val="ListParagraph"/>
              <w:numPr>
                <w:ilvl w:val="0"/>
                <w:numId w:val="71"/>
              </w:numPr>
            </w:pPr>
            <w:r w:rsidRPr="00FF075B">
              <w:t>Determination of penetration</w:t>
            </w:r>
          </w:p>
        </w:tc>
      </w:tr>
      <w:tr w:rsidR="009838DF" w14:paraId="2125BB40" w14:textId="77777777" w:rsidTr="00792FD3">
        <w:tc>
          <w:tcPr>
            <w:tcW w:w="2122" w:type="dxa"/>
          </w:tcPr>
          <w:p w14:paraId="1BD0F7F1" w14:textId="77777777" w:rsidR="005D3E29" w:rsidRPr="003A5C8A" w:rsidRDefault="00000000" w:rsidP="00792FD3">
            <w:r w:rsidRPr="003A5C8A">
              <w:t>AS/NZS</w:t>
            </w:r>
            <w:r>
              <w:t> </w:t>
            </w:r>
            <w:r w:rsidRPr="003A5C8A">
              <w:t>2341.13</w:t>
            </w:r>
          </w:p>
        </w:tc>
        <w:tc>
          <w:tcPr>
            <w:tcW w:w="8186" w:type="dxa"/>
          </w:tcPr>
          <w:p w14:paraId="3AC48B6E" w14:textId="77777777" w:rsidR="005D3E29" w:rsidRPr="00FF075B" w:rsidRDefault="00000000">
            <w:pPr>
              <w:pStyle w:val="ListParagraph"/>
              <w:numPr>
                <w:ilvl w:val="0"/>
                <w:numId w:val="71"/>
              </w:numPr>
            </w:pPr>
            <w:r w:rsidRPr="00FF075B">
              <w:t>Long-term exposure to heat and air.</w:t>
            </w:r>
          </w:p>
        </w:tc>
      </w:tr>
      <w:tr w:rsidR="009838DF" w14:paraId="267AB676" w14:textId="77777777" w:rsidTr="00792FD3">
        <w:tc>
          <w:tcPr>
            <w:tcW w:w="2122" w:type="dxa"/>
          </w:tcPr>
          <w:p w14:paraId="3F8D5A3F" w14:textId="77777777" w:rsidR="005D3E29" w:rsidRPr="003A5C8A" w:rsidRDefault="00000000" w:rsidP="00792FD3">
            <w:r>
              <w:t>AS </w:t>
            </w:r>
            <w:r w:rsidRPr="003A5C8A">
              <w:t xml:space="preserve">2891(series) </w:t>
            </w:r>
          </w:p>
        </w:tc>
        <w:tc>
          <w:tcPr>
            <w:tcW w:w="8186" w:type="dxa"/>
          </w:tcPr>
          <w:p w14:paraId="2CCBEE1E" w14:textId="77777777" w:rsidR="005D3E29" w:rsidRPr="003A5C8A" w:rsidRDefault="00000000" w:rsidP="00792FD3">
            <w:r w:rsidRPr="003A5C8A">
              <w:t>Methods of sampling and testing asphalt.</w:t>
            </w:r>
          </w:p>
        </w:tc>
      </w:tr>
      <w:tr w:rsidR="009838DF" w14:paraId="1D486B99" w14:textId="77777777" w:rsidTr="00792FD3">
        <w:tc>
          <w:tcPr>
            <w:tcW w:w="2122" w:type="dxa"/>
          </w:tcPr>
          <w:p w14:paraId="4CB6A43C" w14:textId="77777777" w:rsidR="005D3E29" w:rsidRPr="003A5C8A" w:rsidRDefault="00000000" w:rsidP="00792FD3">
            <w:r>
              <w:t>AS/NZS </w:t>
            </w:r>
            <w:r w:rsidRPr="003A5C8A">
              <w:t>2891.3.1</w:t>
            </w:r>
          </w:p>
        </w:tc>
        <w:tc>
          <w:tcPr>
            <w:tcW w:w="8186" w:type="dxa"/>
          </w:tcPr>
          <w:p w14:paraId="15C763B2" w14:textId="77777777" w:rsidR="005D3E29" w:rsidRPr="00FF075B" w:rsidRDefault="00000000">
            <w:pPr>
              <w:pStyle w:val="ListParagraph"/>
              <w:numPr>
                <w:ilvl w:val="0"/>
                <w:numId w:val="72"/>
              </w:numPr>
            </w:pPr>
            <w:r w:rsidRPr="00FF075B">
              <w:t>Binder content and aggregate grading – Reflux method.</w:t>
            </w:r>
          </w:p>
        </w:tc>
      </w:tr>
      <w:tr w:rsidR="009838DF" w14:paraId="73B896CE" w14:textId="77777777" w:rsidTr="00792FD3">
        <w:tc>
          <w:tcPr>
            <w:tcW w:w="2122" w:type="dxa"/>
          </w:tcPr>
          <w:p w14:paraId="7E548E71" w14:textId="77777777" w:rsidR="005D3E29" w:rsidRPr="003A5C8A" w:rsidRDefault="00000000" w:rsidP="00792FD3">
            <w:r>
              <w:t>AS/NZS </w:t>
            </w:r>
            <w:r w:rsidRPr="003A5C8A">
              <w:t>2891.3.2</w:t>
            </w:r>
          </w:p>
        </w:tc>
        <w:tc>
          <w:tcPr>
            <w:tcW w:w="8186" w:type="dxa"/>
          </w:tcPr>
          <w:p w14:paraId="0CE9784B" w14:textId="77777777" w:rsidR="005D3E29" w:rsidRPr="00FC0C4D" w:rsidRDefault="00000000">
            <w:pPr>
              <w:pStyle w:val="ListParagraph"/>
              <w:numPr>
                <w:ilvl w:val="0"/>
                <w:numId w:val="72"/>
              </w:numPr>
            </w:pPr>
            <w:r w:rsidRPr="00FF075B">
              <w:t>Binder content and aggregate grading – Centrifugal extraction method.</w:t>
            </w:r>
          </w:p>
        </w:tc>
      </w:tr>
      <w:tr w:rsidR="009838DF" w14:paraId="0C241514" w14:textId="77777777" w:rsidTr="00792FD3">
        <w:tc>
          <w:tcPr>
            <w:tcW w:w="2122" w:type="dxa"/>
          </w:tcPr>
          <w:p w14:paraId="0B7E5A92" w14:textId="77777777" w:rsidR="005D3E29" w:rsidRPr="003A5C8A" w:rsidRDefault="00000000" w:rsidP="00792FD3">
            <w:r>
              <w:t>AS/NZS </w:t>
            </w:r>
            <w:r w:rsidRPr="003A5C8A">
              <w:t>2891.3.3</w:t>
            </w:r>
          </w:p>
        </w:tc>
        <w:tc>
          <w:tcPr>
            <w:tcW w:w="8186" w:type="dxa"/>
          </w:tcPr>
          <w:p w14:paraId="09653EBA" w14:textId="77777777" w:rsidR="005D3E29" w:rsidRPr="00FF075B" w:rsidRDefault="00000000">
            <w:pPr>
              <w:pStyle w:val="ListParagraph"/>
              <w:numPr>
                <w:ilvl w:val="0"/>
                <w:numId w:val="72"/>
              </w:numPr>
            </w:pPr>
            <w:r w:rsidRPr="00FF075B">
              <w:t>Binder content and aggregate grading – Pressure filter method.</w:t>
            </w:r>
          </w:p>
        </w:tc>
      </w:tr>
      <w:tr w:rsidR="009838DF" w14:paraId="4C8A7E16" w14:textId="77777777" w:rsidTr="00792FD3">
        <w:tc>
          <w:tcPr>
            <w:tcW w:w="2122" w:type="dxa"/>
          </w:tcPr>
          <w:p w14:paraId="5F4959E2" w14:textId="77777777" w:rsidR="005D3E29" w:rsidRPr="003A5C8A" w:rsidRDefault="00000000" w:rsidP="00792FD3">
            <w:r>
              <w:t>AS/NZS </w:t>
            </w:r>
            <w:r w:rsidRPr="003A5C8A">
              <w:t>2891.5</w:t>
            </w:r>
          </w:p>
        </w:tc>
        <w:tc>
          <w:tcPr>
            <w:tcW w:w="8186" w:type="dxa"/>
          </w:tcPr>
          <w:p w14:paraId="1C0A2718" w14:textId="77777777" w:rsidR="005D3E29" w:rsidRPr="00FF075B" w:rsidRDefault="00000000">
            <w:pPr>
              <w:pStyle w:val="ListParagraph"/>
              <w:numPr>
                <w:ilvl w:val="0"/>
                <w:numId w:val="72"/>
              </w:numPr>
            </w:pPr>
            <w:r w:rsidRPr="00FF075B">
              <w:t>Determination of stability and flow – Marshall procedure</w:t>
            </w:r>
          </w:p>
        </w:tc>
      </w:tr>
      <w:tr w:rsidR="009838DF" w14:paraId="47A3724E" w14:textId="77777777" w:rsidTr="00792FD3">
        <w:tc>
          <w:tcPr>
            <w:tcW w:w="2122" w:type="dxa"/>
          </w:tcPr>
          <w:p w14:paraId="7813FEEF" w14:textId="77777777" w:rsidR="005D3E29" w:rsidRPr="003A5C8A" w:rsidRDefault="00000000" w:rsidP="00792FD3">
            <w:r w:rsidRPr="003A5C8A">
              <w:t>AS/NZS 2891.7.1</w:t>
            </w:r>
          </w:p>
        </w:tc>
        <w:tc>
          <w:tcPr>
            <w:tcW w:w="8186" w:type="dxa"/>
          </w:tcPr>
          <w:p w14:paraId="32281B13" w14:textId="77777777" w:rsidR="005D3E29" w:rsidRPr="00FF075B" w:rsidRDefault="00000000">
            <w:pPr>
              <w:pStyle w:val="ListParagraph"/>
              <w:numPr>
                <w:ilvl w:val="0"/>
                <w:numId w:val="72"/>
              </w:numPr>
            </w:pPr>
            <w:r w:rsidRPr="00FF075B">
              <w:t>Determination of maximum density of asphalt – Water displacement</w:t>
            </w:r>
            <w:r>
              <w:t xml:space="preserve"> </w:t>
            </w:r>
            <w:r w:rsidRPr="00FF075B">
              <w:t>meth</w:t>
            </w:r>
            <w:r w:rsidRPr="00FC0C4D">
              <w:t>od</w:t>
            </w:r>
          </w:p>
        </w:tc>
      </w:tr>
      <w:tr w:rsidR="009838DF" w14:paraId="29ECAA8B" w14:textId="77777777" w:rsidTr="00792FD3">
        <w:tc>
          <w:tcPr>
            <w:tcW w:w="2122" w:type="dxa"/>
          </w:tcPr>
          <w:p w14:paraId="64650256" w14:textId="77777777" w:rsidR="005D3E29" w:rsidRPr="003A5C8A" w:rsidRDefault="00000000" w:rsidP="00792FD3">
            <w:r w:rsidRPr="003A5C8A">
              <w:t>AS/NZS 2891.7.3</w:t>
            </w:r>
          </w:p>
        </w:tc>
        <w:tc>
          <w:tcPr>
            <w:tcW w:w="8186" w:type="dxa"/>
          </w:tcPr>
          <w:p w14:paraId="12177B94" w14:textId="77777777" w:rsidR="005D3E29" w:rsidRPr="00FC0C4D" w:rsidRDefault="00000000">
            <w:pPr>
              <w:pStyle w:val="ListParagraph"/>
              <w:numPr>
                <w:ilvl w:val="0"/>
                <w:numId w:val="72"/>
              </w:numPr>
            </w:pPr>
            <w:r w:rsidRPr="00FF075B">
              <w:t>Determination of maximum density of asphalt – Methylated spirit displacement</w:t>
            </w:r>
          </w:p>
        </w:tc>
      </w:tr>
      <w:tr w:rsidR="009838DF" w14:paraId="493873FB" w14:textId="77777777" w:rsidTr="00792FD3">
        <w:tc>
          <w:tcPr>
            <w:tcW w:w="2122" w:type="dxa"/>
          </w:tcPr>
          <w:p w14:paraId="77575ECD" w14:textId="77777777" w:rsidR="005D3E29" w:rsidRPr="003A5C8A" w:rsidRDefault="00000000" w:rsidP="00792FD3">
            <w:r w:rsidRPr="003A5C8A">
              <w:t>AS/NZS</w:t>
            </w:r>
            <w:r>
              <w:t> </w:t>
            </w:r>
            <w:r w:rsidRPr="003A5C8A">
              <w:t>2891.8</w:t>
            </w:r>
          </w:p>
        </w:tc>
        <w:tc>
          <w:tcPr>
            <w:tcW w:w="8186" w:type="dxa"/>
          </w:tcPr>
          <w:p w14:paraId="6DDCC32C" w14:textId="77777777" w:rsidR="005D3E29" w:rsidRPr="00FF075B" w:rsidRDefault="00000000">
            <w:pPr>
              <w:pStyle w:val="ListParagraph"/>
              <w:numPr>
                <w:ilvl w:val="0"/>
                <w:numId w:val="72"/>
              </w:numPr>
            </w:pPr>
            <w:r w:rsidRPr="00FF075B">
              <w:t>Voids and density relationships for compacted asphalt mixes.</w:t>
            </w:r>
          </w:p>
        </w:tc>
      </w:tr>
      <w:tr w:rsidR="009838DF" w14:paraId="010F5E69" w14:textId="77777777" w:rsidTr="00792FD3">
        <w:tc>
          <w:tcPr>
            <w:tcW w:w="2122" w:type="dxa"/>
          </w:tcPr>
          <w:p w14:paraId="15C64DE9" w14:textId="77777777" w:rsidR="005D3E29" w:rsidRPr="003A5C8A" w:rsidRDefault="00000000" w:rsidP="00792FD3">
            <w:r w:rsidRPr="003A5C8A">
              <w:t>AS/NZS</w:t>
            </w:r>
            <w:r>
              <w:t> </w:t>
            </w:r>
            <w:r w:rsidRPr="003A5C8A">
              <w:t>2891.9.1</w:t>
            </w:r>
          </w:p>
        </w:tc>
        <w:tc>
          <w:tcPr>
            <w:tcW w:w="8186" w:type="dxa"/>
          </w:tcPr>
          <w:p w14:paraId="73A7A26E" w14:textId="77777777" w:rsidR="005D3E29" w:rsidRPr="00FC0C4D" w:rsidRDefault="00000000">
            <w:pPr>
              <w:pStyle w:val="ListParagraph"/>
              <w:numPr>
                <w:ilvl w:val="0"/>
                <w:numId w:val="72"/>
              </w:numPr>
            </w:pPr>
            <w:r w:rsidRPr="00FF075B">
              <w:t>Determination of bulk density of compacted asphalt – Waxing procedure.</w:t>
            </w:r>
          </w:p>
        </w:tc>
      </w:tr>
      <w:tr w:rsidR="009838DF" w14:paraId="2C79A615" w14:textId="77777777" w:rsidTr="00792FD3">
        <w:tc>
          <w:tcPr>
            <w:tcW w:w="2122" w:type="dxa"/>
          </w:tcPr>
          <w:p w14:paraId="45A58CC7" w14:textId="77777777" w:rsidR="005D3E29" w:rsidRPr="003A5C8A" w:rsidRDefault="00000000" w:rsidP="00792FD3">
            <w:r w:rsidRPr="003A5C8A">
              <w:t>AS/NZS</w:t>
            </w:r>
            <w:r>
              <w:t> </w:t>
            </w:r>
            <w:r w:rsidRPr="003A5C8A">
              <w:t>2891.9.2</w:t>
            </w:r>
          </w:p>
        </w:tc>
        <w:tc>
          <w:tcPr>
            <w:tcW w:w="8186" w:type="dxa"/>
          </w:tcPr>
          <w:p w14:paraId="7B1695B1" w14:textId="77777777" w:rsidR="005D3E29" w:rsidRPr="00FC0C4D" w:rsidRDefault="00000000">
            <w:pPr>
              <w:pStyle w:val="ListParagraph"/>
              <w:numPr>
                <w:ilvl w:val="0"/>
                <w:numId w:val="72"/>
              </w:numPr>
            </w:pPr>
            <w:r w:rsidRPr="00FF075B">
              <w:t xml:space="preserve">Determination of bulk density of compacted asphalt – </w:t>
            </w:r>
            <w:proofErr w:type="spellStart"/>
            <w:r w:rsidRPr="00FF075B">
              <w:t>Presaturation</w:t>
            </w:r>
            <w:proofErr w:type="spellEnd"/>
            <w:r w:rsidRPr="00FF075B">
              <w:t xml:space="preserve"> method.</w:t>
            </w:r>
          </w:p>
        </w:tc>
      </w:tr>
      <w:tr w:rsidR="009838DF" w14:paraId="1C135545" w14:textId="77777777" w:rsidTr="00792FD3">
        <w:tc>
          <w:tcPr>
            <w:tcW w:w="2122" w:type="dxa"/>
          </w:tcPr>
          <w:p w14:paraId="51E533FE" w14:textId="77777777" w:rsidR="005D3E29" w:rsidRPr="003A5C8A" w:rsidRDefault="00000000" w:rsidP="00792FD3">
            <w:r w:rsidRPr="003A5C8A">
              <w:t>AS/NZS</w:t>
            </w:r>
            <w:r>
              <w:t> </w:t>
            </w:r>
            <w:r w:rsidRPr="003A5C8A">
              <w:t>2891.9.3</w:t>
            </w:r>
          </w:p>
        </w:tc>
        <w:tc>
          <w:tcPr>
            <w:tcW w:w="8186" w:type="dxa"/>
          </w:tcPr>
          <w:p w14:paraId="6108723C" w14:textId="77777777" w:rsidR="005D3E29" w:rsidRPr="00FC0C4D" w:rsidRDefault="00000000">
            <w:pPr>
              <w:pStyle w:val="ListParagraph"/>
              <w:numPr>
                <w:ilvl w:val="0"/>
                <w:numId w:val="72"/>
              </w:numPr>
            </w:pPr>
            <w:r w:rsidRPr="00FF075B">
              <w:t>Determination of bulk density of compacted asphalt – Mensuration method.</w:t>
            </w:r>
          </w:p>
        </w:tc>
      </w:tr>
      <w:tr w:rsidR="009838DF" w14:paraId="0B47F0E9" w14:textId="77777777" w:rsidTr="00792FD3">
        <w:tc>
          <w:tcPr>
            <w:tcW w:w="2122" w:type="dxa"/>
          </w:tcPr>
          <w:p w14:paraId="2CBAFA01" w14:textId="77777777" w:rsidR="005D3E29" w:rsidRPr="003A5C8A" w:rsidRDefault="00000000" w:rsidP="00792FD3">
            <w:r w:rsidRPr="003A5C8A">
              <w:t>AS</w:t>
            </w:r>
            <w:r>
              <w:t> </w:t>
            </w:r>
            <w:r w:rsidRPr="003A5C8A">
              <w:t>4049.3</w:t>
            </w:r>
          </w:p>
        </w:tc>
        <w:tc>
          <w:tcPr>
            <w:tcW w:w="8186" w:type="dxa"/>
          </w:tcPr>
          <w:p w14:paraId="1C15CC36" w14:textId="77777777" w:rsidR="005D3E29" w:rsidRPr="003A5C8A" w:rsidRDefault="00000000" w:rsidP="00792FD3">
            <w:r w:rsidRPr="003A5C8A">
              <w:t>Paints and related materials – Pavement marking materials Part 3: Waterborne paint – for use with surface applied glass beads.</w:t>
            </w:r>
          </w:p>
        </w:tc>
      </w:tr>
    </w:tbl>
    <w:p w14:paraId="61F1E472" w14:textId="77777777" w:rsidR="005D3E29" w:rsidRDefault="005D3E29" w:rsidP="005D3E29">
      <w:pPr>
        <w:pStyle w:val="Liststandards"/>
      </w:pPr>
    </w:p>
    <w:p w14:paraId="17D5E666" w14:textId="77777777" w:rsidR="005D3E29" w:rsidRPr="003B2DFD" w:rsidRDefault="00000000" w:rsidP="005D3E29">
      <w:pPr>
        <w:rPr>
          <w:b/>
        </w:rPr>
      </w:pPr>
      <w:r w:rsidRPr="003B2DFD">
        <w:rPr>
          <w:b/>
        </w:rPr>
        <w:t>NT CODES OF PRACTICE</w:t>
      </w:r>
    </w:p>
    <w:p w14:paraId="03F489A3" w14:textId="77777777" w:rsidR="005D3E29" w:rsidRDefault="00000000" w:rsidP="005D3E29">
      <w:r>
        <w:t>NTCP 102.1</w:t>
      </w:r>
      <w:r>
        <w:tab/>
        <w:t>Testing field compaction for conformance</w:t>
      </w:r>
    </w:p>
    <w:p w14:paraId="5750D6A1" w14:textId="77777777" w:rsidR="005D3E29" w:rsidRDefault="00000000" w:rsidP="005D3E29">
      <w:r>
        <w:t>NTCP 103.1</w:t>
      </w:r>
      <w:r>
        <w:tab/>
        <w:t>Site selection by the stratified random technique.</w:t>
      </w:r>
    </w:p>
    <w:p w14:paraId="5346C2F7" w14:textId="77777777" w:rsidR="005D3E29" w:rsidRDefault="00000000" w:rsidP="005D3E29">
      <w:r>
        <w:t>NTCP 107.1A</w:t>
      </w:r>
      <w:r>
        <w:tab/>
        <w:t>Surface Roughness</w:t>
      </w:r>
    </w:p>
    <w:p w14:paraId="5CB26DD2" w14:textId="77777777" w:rsidR="005D3E29" w:rsidRPr="003B2DFD" w:rsidRDefault="00000000" w:rsidP="005D3E29">
      <w:pPr>
        <w:rPr>
          <w:b/>
        </w:rPr>
      </w:pPr>
      <w:r w:rsidRPr="003B2DFD">
        <w:rPr>
          <w:b/>
        </w:rPr>
        <w:t>NT TEST METHODS</w:t>
      </w: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1980"/>
        <w:gridCol w:w="8328"/>
      </w:tblGrid>
      <w:tr w:rsidR="009838DF" w14:paraId="6820F208" w14:textId="77777777" w:rsidTr="00792FD3">
        <w:tc>
          <w:tcPr>
            <w:tcW w:w="10308" w:type="dxa"/>
            <w:gridSpan w:val="2"/>
          </w:tcPr>
          <w:p w14:paraId="442C074D" w14:textId="77777777" w:rsidR="005D3E29" w:rsidRPr="002E173A" w:rsidRDefault="00000000" w:rsidP="00792FD3">
            <w:pPr>
              <w:rPr>
                <w:b/>
              </w:rPr>
            </w:pPr>
            <w:r>
              <w:rPr>
                <w:b/>
              </w:rPr>
              <w:t>Table – NT Test Methods</w:t>
            </w:r>
          </w:p>
        </w:tc>
      </w:tr>
      <w:tr w:rsidR="009838DF" w14:paraId="3CA5DE62" w14:textId="77777777" w:rsidTr="00792FD3">
        <w:tc>
          <w:tcPr>
            <w:tcW w:w="1980" w:type="dxa"/>
          </w:tcPr>
          <w:p w14:paraId="52F20DAC" w14:textId="77777777" w:rsidR="005D3E29" w:rsidRPr="002E173A" w:rsidRDefault="00000000" w:rsidP="00792FD3">
            <w:pPr>
              <w:rPr>
                <w:b/>
              </w:rPr>
            </w:pPr>
            <w:r w:rsidRPr="002E173A">
              <w:rPr>
                <w:b/>
              </w:rPr>
              <w:t>Designation</w:t>
            </w:r>
          </w:p>
        </w:tc>
        <w:tc>
          <w:tcPr>
            <w:tcW w:w="8328" w:type="dxa"/>
          </w:tcPr>
          <w:p w14:paraId="2B03677D" w14:textId="77777777" w:rsidR="005D3E29" w:rsidRPr="002E173A" w:rsidRDefault="00000000" w:rsidP="00792FD3">
            <w:pPr>
              <w:rPr>
                <w:b/>
              </w:rPr>
            </w:pPr>
            <w:r w:rsidRPr="002E173A">
              <w:rPr>
                <w:b/>
              </w:rPr>
              <w:t>Title</w:t>
            </w:r>
          </w:p>
        </w:tc>
      </w:tr>
      <w:tr w:rsidR="009838DF" w14:paraId="179FA134" w14:textId="77777777" w:rsidTr="00792FD3">
        <w:tc>
          <w:tcPr>
            <w:tcW w:w="1980" w:type="dxa"/>
          </w:tcPr>
          <w:p w14:paraId="42512361" w14:textId="77777777" w:rsidR="005D3E29" w:rsidRPr="00B567E8" w:rsidRDefault="00000000" w:rsidP="00792FD3">
            <w:r w:rsidRPr="00B567E8">
              <w:lastRenderedPageBreak/>
              <w:t>NTTM 204.1</w:t>
            </w:r>
          </w:p>
        </w:tc>
        <w:tc>
          <w:tcPr>
            <w:tcW w:w="8328" w:type="dxa"/>
          </w:tcPr>
          <w:p w14:paraId="3DC7088B" w14:textId="77777777" w:rsidR="005D3E29" w:rsidRPr="00B567E8" w:rsidRDefault="00000000" w:rsidP="00792FD3">
            <w:r w:rsidRPr="00B567E8">
              <w:t>Cement content of stabilised materials – Heat of neutralisation</w:t>
            </w:r>
          </w:p>
        </w:tc>
      </w:tr>
      <w:tr w:rsidR="009838DF" w14:paraId="48D9C8AE" w14:textId="77777777" w:rsidTr="00792FD3">
        <w:tc>
          <w:tcPr>
            <w:tcW w:w="1980" w:type="dxa"/>
          </w:tcPr>
          <w:p w14:paraId="61F80029" w14:textId="77777777" w:rsidR="005D3E29" w:rsidRPr="00B567E8" w:rsidRDefault="00000000" w:rsidP="00792FD3">
            <w:r w:rsidRPr="00B567E8">
              <w:t>NTTM 204.7</w:t>
            </w:r>
          </w:p>
        </w:tc>
        <w:tc>
          <w:tcPr>
            <w:tcW w:w="8328" w:type="dxa"/>
          </w:tcPr>
          <w:p w14:paraId="022B0E8C" w14:textId="77777777" w:rsidR="005D3E29" w:rsidRPr="00B567E8" w:rsidRDefault="00000000" w:rsidP="00792FD3">
            <w:r w:rsidRPr="00B567E8">
              <w:t>Rate of spread of lime or cement</w:t>
            </w:r>
          </w:p>
        </w:tc>
      </w:tr>
      <w:tr w:rsidR="009838DF" w14:paraId="016FE557" w14:textId="77777777" w:rsidTr="00792FD3">
        <w:tc>
          <w:tcPr>
            <w:tcW w:w="1980" w:type="dxa"/>
          </w:tcPr>
          <w:p w14:paraId="65F4A16A" w14:textId="77777777" w:rsidR="005D3E29" w:rsidRPr="00B567E8" w:rsidRDefault="00000000" w:rsidP="00792FD3">
            <w:r w:rsidRPr="00B567E8">
              <w:t>NTTM 204.8</w:t>
            </w:r>
          </w:p>
        </w:tc>
        <w:tc>
          <w:tcPr>
            <w:tcW w:w="8328" w:type="dxa"/>
          </w:tcPr>
          <w:p w14:paraId="74E1470E" w14:textId="77777777" w:rsidR="005D3E29" w:rsidRPr="00B567E8" w:rsidRDefault="00000000" w:rsidP="00792FD3">
            <w:r w:rsidRPr="00B567E8">
              <w:t>Stabiliser distribution</w:t>
            </w:r>
          </w:p>
        </w:tc>
      </w:tr>
      <w:tr w:rsidR="009838DF" w14:paraId="0527593E" w14:textId="77777777" w:rsidTr="00792FD3">
        <w:tc>
          <w:tcPr>
            <w:tcW w:w="1980" w:type="dxa"/>
          </w:tcPr>
          <w:p w14:paraId="3CBDFAD2" w14:textId="77777777" w:rsidR="005D3E29" w:rsidRPr="00B567E8" w:rsidRDefault="00000000" w:rsidP="00792FD3">
            <w:r w:rsidRPr="00B567E8">
              <w:t>NTTM 215.1</w:t>
            </w:r>
          </w:p>
        </w:tc>
        <w:tc>
          <w:tcPr>
            <w:tcW w:w="8328" w:type="dxa"/>
          </w:tcPr>
          <w:p w14:paraId="5F4C1751" w14:textId="77777777" w:rsidR="005D3E29" w:rsidRPr="00B567E8" w:rsidRDefault="00000000" w:rsidP="00792FD3">
            <w:r w:rsidRPr="00B567E8">
              <w:t>Standard ball penetration test</w:t>
            </w:r>
          </w:p>
        </w:tc>
      </w:tr>
      <w:tr w:rsidR="009838DF" w14:paraId="47D32790" w14:textId="77777777" w:rsidTr="00792FD3">
        <w:tc>
          <w:tcPr>
            <w:tcW w:w="1980" w:type="dxa"/>
          </w:tcPr>
          <w:p w14:paraId="519758B1" w14:textId="77777777" w:rsidR="005D3E29" w:rsidRPr="00B567E8" w:rsidRDefault="00000000" w:rsidP="00792FD3">
            <w:r w:rsidRPr="00B567E8">
              <w:t>NTTM 216.1</w:t>
            </w:r>
          </w:p>
        </w:tc>
        <w:tc>
          <w:tcPr>
            <w:tcW w:w="8328" w:type="dxa"/>
          </w:tcPr>
          <w:p w14:paraId="36326ED8" w14:textId="77777777" w:rsidR="005D3E29" w:rsidRPr="00B567E8" w:rsidRDefault="00000000" w:rsidP="00792FD3">
            <w:r w:rsidRPr="00B567E8">
              <w:t>Measurement of layer thickness</w:t>
            </w:r>
          </w:p>
        </w:tc>
      </w:tr>
      <w:tr w:rsidR="009838DF" w14:paraId="6FC3A8E4" w14:textId="77777777" w:rsidTr="00792FD3">
        <w:tc>
          <w:tcPr>
            <w:tcW w:w="1980" w:type="dxa"/>
          </w:tcPr>
          <w:p w14:paraId="0AA1AA04" w14:textId="77777777" w:rsidR="005D3E29" w:rsidRPr="00B567E8" w:rsidRDefault="00000000" w:rsidP="00792FD3">
            <w:r w:rsidRPr="00B567E8">
              <w:t>NTTM 304.1</w:t>
            </w:r>
          </w:p>
        </w:tc>
        <w:tc>
          <w:tcPr>
            <w:tcW w:w="8328" w:type="dxa"/>
          </w:tcPr>
          <w:p w14:paraId="770401BD" w14:textId="77777777" w:rsidR="005D3E29" w:rsidRPr="00B567E8" w:rsidRDefault="00000000" w:rsidP="00792FD3">
            <w:r w:rsidRPr="00B567E8">
              <w:t>Determination of skid resistance with the portable skid tester</w:t>
            </w:r>
          </w:p>
        </w:tc>
      </w:tr>
      <w:tr w:rsidR="009838DF" w14:paraId="5F61E3B6" w14:textId="77777777" w:rsidTr="00792FD3">
        <w:tc>
          <w:tcPr>
            <w:tcW w:w="1980" w:type="dxa"/>
          </w:tcPr>
          <w:p w14:paraId="40332F22" w14:textId="77777777" w:rsidR="005D3E29" w:rsidRPr="00B567E8" w:rsidRDefault="00000000" w:rsidP="00792FD3">
            <w:r w:rsidRPr="00B567E8">
              <w:t>NTTM 305.1</w:t>
            </w:r>
          </w:p>
        </w:tc>
        <w:tc>
          <w:tcPr>
            <w:tcW w:w="8328" w:type="dxa"/>
          </w:tcPr>
          <w:p w14:paraId="06A41262" w14:textId="77777777" w:rsidR="005D3E29" w:rsidRPr="00B567E8" w:rsidRDefault="00000000" w:rsidP="00792FD3">
            <w:r w:rsidRPr="00B567E8">
              <w:t>Determination of pavement surface texture depth - sand patch method</w:t>
            </w:r>
          </w:p>
        </w:tc>
      </w:tr>
      <w:tr w:rsidR="009838DF" w14:paraId="6F8753A4" w14:textId="77777777" w:rsidTr="00792FD3">
        <w:tc>
          <w:tcPr>
            <w:tcW w:w="1980" w:type="dxa"/>
          </w:tcPr>
          <w:p w14:paraId="49699A1A" w14:textId="77777777" w:rsidR="005D3E29" w:rsidRPr="00B567E8" w:rsidRDefault="00000000" w:rsidP="00792FD3">
            <w:r w:rsidRPr="00B567E8">
              <w:t>NTTM 404.1</w:t>
            </w:r>
          </w:p>
        </w:tc>
        <w:tc>
          <w:tcPr>
            <w:tcW w:w="8328" w:type="dxa"/>
          </w:tcPr>
          <w:p w14:paraId="7349C13E" w14:textId="77777777" w:rsidR="005D3E29" w:rsidRPr="00B567E8" w:rsidRDefault="00000000" w:rsidP="00792FD3">
            <w:proofErr w:type="spellStart"/>
            <w:r w:rsidRPr="00B567E8">
              <w:t>Retroreflectivity</w:t>
            </w:r>
            <w:proofErr w:type="spellEnd"/>
            <w:r w:rsidRPr="00B567E8">
              <w:t xml:space="preserve"> testing of pavement marking</w:t>
            </w:r>
          </w:p>
        </w:tc>
      </w:tr>
      <w:tr w:rsidR="009838DF" w14:paraId="7D8EE5A6" w14:textId="77777777" w:rsidTr="00792FD3">
        <w:tc>
          <w:tcPr>
            <w:tcW w:w="1980" w:type="dxa"/>
          </w:tcPr>
          <w:p w14:paraId="35A0BEFA" w14:textId="77777777" w:rsidR="005D3E29" w:rsidRPr="00B567E8" w:rsidRDefault="00000000" w:rsidP="00792FD3">
            <w:r w:rsidRPr="00B567E8">
              <w:t>NTTM 404.3</w:t>
            </w:r>
          </w:p>
        </w:tc>
        <w:tc>
          <w:tcPr>
            <w:tcW w:w="8328" w:type="dxa"/>
          </w:tcPr>
          <w:p w14:paraId="72CB5528" w14:textId="77777777" w:rsidR="005D3E29" w:rsidRPr="00B567E8" w:rsidRDefault="00000000" w:rsidP="00792FD3">
            <w:proofErr w:type="spellStart"/>
            <w:r w:rsidRPr="00B567E8">
              <w:t>Retroreflectivity</w:t>
            </w:r>
            <w:proofErr w:type="spellEnd"/>
            <w:r w:rsidRPr="00B567E8">
              <w:t xml:space="preserve"> testing of pavement marking – wet condition</w:t>
            </w:r>
          </w:p>
        </w:tc>
      </w:tr>
    </w:tbl>
    <w:p w14:paraId="6E0D16E6" w14:textId="77777777" w:rsidR="005D3E29" w:rsidRDefault="005D3E29" w:rsidP="005D3E29"/>
    <w:p w14:paraId="073470AA" w14:textId="77777777" w:rsidR="005D3E29" w:rsidRPr="00C955DB" w:rsidRDefault="00000000" w:rsidP="005D3E29">
      <w:pPr>
        <w:rPr>
          <w:b/>
        </w:rPr>
      </w:pPr>
      <w:r w:rsidRPr="00C955DB">
        <w:rPr>
          <w:b/>
        </w:rPr>
        <w:t>AUSTROADS TEST METHODS</w:t>
      </w: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1838"/>
        <w:gridCol w:w="8470"/>
      </w:tblGrid>
      <w:tr w:rsidR="009838DF" w14:paraId="1401FB81" w14:textId="77777777" w:rsidTr="00792FD3">
        <w:tc>
          <w:tcPr>
            <w:tcW w:w="10308" w:type="dxa"/>
            <w:gridSpan w:val="2"/>
          </w:tcPr>
          <w:p w14:paraId="01D2EE06" w14:textId="77777777" w:rsidR="005D3E29" w:rsidRDefault="00000000" w:rsidP="00792FD3">
            <w:pPr>
              <w:rPr>
                <w:b/>
              </w:rPr>
            </w:pPr>
            <w:r>
              <w:rPr>
                <w:b/>
              </w:rPr>
              <w:t>Table – Austroads Test Methods</w:t>
            </w:r>
          </w:p>
        </w:tc>
      </w:tr>
      <w:tr w:rsidR="009838DF" w14:paraId="2A2CFBA3" w14:textId="77777777" w:rsidTr="00792FD3">
        <w:tc>
          <w:tcPr>
            <w:tcW w:w="1838" w:type="dxa"/>
          </w:tcPr>
          <w:p w14:paraId="2B1A347F" w14:textId="77777777" w:rsidR="005D3E29" w:rsidRPr="002E173A" w:rsidRDefault="00000000" w:rsidP="00792FD3">
            <w:pPr>
              <w:rPr>
                <w:b/>
              </w:rPr>
            </w:pPr>
            <w:r w:rsidRPr="002E173A">
              <w:rPr>
                <w:b/>
              </w:rPr>
              <w:t>Designation</w:t>
            </w:r>
          </w:p>
        </w:tc>
        <w:tc>
          <w:tcPr>
            <w:tcW w:w="8470" w:type="dxa"/>
          </w:tcPr>
          <w:p w14:paraId="275CB232" w14:textId="77777777" w:rsidR="005D3E29" w:rsidRPr="003B2DFD" w:rsidRDefault="00000000" w:rsidP="00792FD3">
            <w:pPr>
              <w:rPr>
                <w:b/>
              </w:rPr>
            </w:pPr>
            <w:r>
              <w:rPr>
                <w:b/>
              </w:rPr>
              <w:t>Title</w:t>
            </w:r>
          </w:p>
        </w:tc>
      </w:tr>
      <w:tr w:rsidR="009838DF" w14:paraId="6D1B6C62" w14:textId="77777777" w:rsidTr="00792FD3">
        <w:tc>
          <w:tcPr>
            <w:tcW w:w="1838" w:type="dxa"/>
          </w:tcPr>
          <w:p w14:paraId="1ABE5D08" w14:textId="77777777" w:rsidR="005D3E29" w:rsidRPr="00A073EF" w:rsidRDefault="00000000" w:rsidP="00792FD3">
            <w:r w:rsidRPr="00A073EF">
              <w:t>AGPT04H</w:t>
            </w:r>
          </w:p>
        </w:tc>
        <w:tc>
          <w:tcPr>
            <w:tcW w:w="8470" w:type="dxa"/>
          </w:tcPr>
          <w:p w14:paraId="1403B3F5" w14:textId="77777777" w:rsidR="005D3E29" w:rsidRPr="00A073EF" w:rsidRDefault="00000000" w:rsidP="00792FD3">
            <w:r w:rsidRPr="00A073EF">
              <w:t>Austroads Guide to Pavement Technology Part 4H: Test Methods</w:t>
            </w:r>
          </w:p>
        </w:tc>
      </w:tr>
      <w:tr w:rsidR="009838DF" w14:paraId="547FFCF4" w14:textId="77777777" w:rsidTr="00792FD3">
        <w:tc>
          <w:tcPr>
            <w:tcW w:w="1838" w:type="dxa"/>
          </w:tcPr>
          <w:p w14:paraId="5019D626" w14:textId="77777777" w:rsidR="005D3E29" w:rsidRPr="00A073EF" w:rsidRDefault="00000000" w:rsidP="00792FD3">
            <w:r w:rsidRPr="00A073EF">
              <w:t>AGPT/T103</w:t>
            </w:r>
          </w:p>
        </w:tc>
        <w:tc>
          <w:tcPr>
            <w:tcW w:w="8470" w:type="dxa"/>
          </w:tcPr>
          <w:p w14:paraId="0A395509" w14:textId="77777777" w:rsidR="005D3E29" w:rsidRPr="00A073EF" w:rsidRDefault="00000000" w:rsidP="00792FD3">
            <w:pPr>
              <w:rPr>
                <w:rFonts w:cs="Arial"/>
                <w:color w:val="000000"/>
              </w:rPr>
            </w:pPr>
            <w:r w:rsidRPr="00A073EF">
              <w:rPr>
                <w:rFonts w:cs="Arial"/>
                <w:color w:val="000000"/>
              </w:rPr>
              <w:t>Pre-treatment and Loss on Heating of Bitumen Multigrade and polymer Binders (rolling thin film oven [RTFO] test)</w:t>
            </w:r>
          </w:p>
        </w:tc>
      </w:tr>
      <w:tr w:rsidR="009838DF" w14:paraId="745AB17D" w14:textId="77777777" w:rsidTr="00792FD3">
        <w:tc>
          <w:tcPr>
            <w:tcW w:w="1838" w:type="dxa"/>
          </w:tcPr>
          <w:p w14:paraId="4D180FCE" w14:textId="77777777" w:rsidR="005D3E29" w:rsidRPr="00A073EF" w:rsidRDefault="00000000" w:rsidP="00792FD3">
            <w:r w:rsidRPr="00A073EF">
              <w:t>AGPT/T111</w:t>
            </w:r>
          </w:p>
        </w:tc>
        <w:tc>
          <w:tcPr>
            <w:tcW w:w="8470" w:type="dxa"/>
          </w:tcPr>
          <w:p w14:paraId="2F2332A5" w14:textId="77777777" w:rsidR="005D3E29" w:rsidRPr="00A073EF" w:rsidRDefault="00000000" w:rsidP="00792FD3">
            <w:r w:rsidRPr="00A073EF">
              <w:rPr>
                <w:rFonts w:cs="Arial"/>
                <w:color w:val="000000"/>
              </w:rPr>
              <w:t xml:space="preserve">Handling Viscosity of Polymer Modified Binders (Brookfield </w:t>
            </w:r>
            <w:proofErr w:type="spellStart"/>
            <w:r w:rsidRPr="00A073EF">
              <w:rPr>
                <w:rFonts w:cs="Arial"/>
                <w:color w:val="000000"/>
              </w:rPr>
              <w:t>Thermosel</w:t>
            </w:r>
            <w:proofErr w:type="spellEnd"/>
            <w:r w:rsidRPr="00A073EF">
              <w:rPr>
                <w:rFonts w:cs="Arial"/>
                <w:color w:val="000000"/>
              </w:rPr>
              <w:t>)</w:t>
            </w:r>
          </w:p>
        </w:tc>
      </w:tr>
      <w:tr w:rsidR="009838DF" w14:paraId="2F318EFF" w14:textId="77777777" w:rsidTr="00792FD3">
        <w:tc>
          <w:tcPr>
            <w:tcW w:w="1838" w:type="dxa"/>
          </w:tcPr>
          <w:p w14:paraId="56580889" w14:textId="77777777" w:rsidR="005D3E29" w:rsidRPr="00A073EF" w:rsidRDefault="00000000" w:rsidP="00792FD3">
            <w:r w:rsidRPr="00A073EF">
              <w:t>AGPT/T112</w:t>
            </w:r>
          </w:p>
        </w:tc>
        <w:tc>
          <w:tcPr>
            <w:tcW w:w="8470" w:type="dxa"/>
          </w:tcPr>
          <w:p w14:paraId="0A4C60FD" w14:textId="77777777" w:rsidR="005D3E29" w:rsidRPr="00A073EF" w:rsidRDefault="00000000" w:rsidP="00792FD3">
            <w:r w:rsidRPr="00A073EF">
              <w:rPr>
                <w:rFonts w:cs="Arial"/>
                <w:color w:val="000000"/>
              </w:rPr>
              <w:t>Flash Point of Polymer Modified Binders</w:t>
            </w:r>
          </w:p>
        </w:tc>
      </w:tr>
      <w:tr w:rsidR="009838DF" w14:paraId="6FC0A62E" w14:textId="77777777" w:rsidTr="00792FD3">
        <w:tc>
          <w:tcPr>
            <w:tcW w:w="1838" w:type="dxa"/>
          </w:tcPr>
          <w:p w14:paraId="1B47923F" w14:textId="77777777" w:rsidR="005D3E29" w:rsidRPr="00A073EF" w:rsidRDefault="00000000" w:rsidP="00792FD3">
            <w:r w:rsidRPr="00A073EF">
              <w:t>AGPT/T121</w:t>
            </w:r>
          </w:p>
        </w:tc>
        <w:tc>
          <w:tcPr>
            <w:tcW w:w="8470" w:type="dxa"/>
          </w:tcPr>
          <w:p w14:paraId="23C24AEA" w14:textId="77777777" w:rsidR="005D3E29" w:rsidRPr="00A073EF" w:rsidRDefault="00000000" w:rsidP="00792FD3">
            <w:r w:rsidRPr="00A073EF">
              <w:rPr>
                <w:rFonts w:cs="Arial"/>
                <w:color w:val="000000"/>
              </w:rPr>
              <w:t>Shear Properties of Polymer Modified Binders (ARRB ELASTOMETER)</w:t>
            </w:r>
          </w:p>
        </w:tc>
      </w:tr>
      <w:tr w:rsidR="009838DF" w14:paraId="0209DAF5" w14:textId="77777777" w:rsidTr="00792FD3">
        <w:tc>
          <w:tcPr>
            <w:tcW w:w="1838" w:type="dxa"/>
          </w:tcPr>
          <w:p w14:paraId="4CB4353C" w14:textId="77777777" w:rsidR="005D3E29" w:rsidRPr="00A073EF" w:rsidRDefault="00000000" w:rsidP="00792FD3">
            <w:r w:rsidRPr="00A073EF">
              <w:t>AGPT/T122</w:t>
            </w:r>
          </w:p>
        </w:tc>
        <w:tc>
          <w:tcPr>
            <w:tcW w:w="8470" w:type="dxa"/>
          </w:tcPr>
          <w:p w14:paraId="386B28D2" w14:textId="77777777" w:rsidR="005D3E29" w:rsidRPr="00A073EF" w:rsidRDefault="00000000" w:rsidP="00792FD3">
            <w:pPr>
              <w:rPr>
                <w:rFonts w:cs="Arial"/>
                <w:color w:val="000000"/>
              </w:rPr>
            </w:pPr>
            <w:r w:rsidRPr="00A073EF">
              <w:rPr>
                <w:rFonts w:cs="Arial"/>
                <w:color w:val="000000"/>
              </w:rPr>
              <w:t>Torsional Recovery of Polymer Modified Binders</w:t>
            </w:r>
          </w:p>
        </w:tc>
      </w:tr>
      <w:tr w:rsidR="009838DF" w14:paraId="0C42CF7B" w14:textId="77777777" w:rsidTr="00792FD3">
        <w:tc>
          <w:tcPr>
            <w:tcW w:w="1838" w:type="dxa"/>
          </w:tcPr>
          <w:p w14:paraId="4F21943D" w14:textId="77777777" w:rsidR="005D3E29" w:rsidRPr="00A073EF" w:rsidRDefault="00000000" w:rsidP="00792FD3">
            <w:r w:rsidRPr="00A073EF">
              <w:t>AGPT/T124</w:t>
            </w:r>
          </w:p>
        </w:tc>
        <w:tc>
          <w:tcPr>
            <w:tcW w:w="8470" w:type="dxa"/>
          </w:tcPr>
          <w:p w14:paraId="5640BA95" w14:textId="77777777" w:rsidR="005D3E29" w:rsidRPr="00A073EF" w:rsidRDefault="00000000" w:rsidP="00792FD3">
            <w:r w:rsidRPr="00A073EF">
              <w:t xml:space="preserve">Toughness of Polymer Modified Binders (ARRB </w:t>
            </w:r>
            <w:proofErr w:type="spellStart"/>
            <w:r w:rsidRPr="00A073EF">
              <w:t>Extensiometer</w:t>
            </w:r>
            <w:proofErr w:type="spellEnd"/>
            <w:r w:rsidRPr="00A073EF">
              <w:t>)</w:t>
            </w:r>
          </w:p>
        </w:tc>
      </w:tr>
      <w:tr w:rsidR="009838DF" w14:paraId="3D91956B" w14:textId="77777777" w:rsidTr="00792FD3">
        <w:tc>
          <w:tcPr>
            <w:tcW w:w="1838" w:type="dxa"/>
          </w:tcPr>
          <w:p w14:paraId="7A1E63FE" w14:textId="77777777" w:rsidR="005D3E29" w:rsidRPr="00A073EF" w:rsidRDefault="00000000" w:rsidP="00792FD3">
            <w:r w:rsidRPr="00A073EF">
              <w:t>AGPT/T131</w:t>
            </w:r>
          </w:p>
        </w:tc>
        <w:tc>
          <w:tcPr>
            <w:tcW w:w="8470" w:type="dxa"/>
          </w:tcPr>
          <w:p w14:paraId="7AEEFDF5" w14:textId="77777777" w:rsidR="005D3E29" w:rsidRPr="00A073EF" w:rsidRDefault="00000000" w:rsidP="00792FD3">
            <w:r w:rsidRPr="00A073EF">
              <w:rPr>
                <w:rFonts w:cs="Arial"/>
                <w:color w:val="000000"/>
              </w:rPr>
              <w:t>Softening Point of Polymer Modified Binders</w:t>
            </w:r>
          </w:p>
        </w:tc>
      </w:tr>
      <w:tr w:rsidR="009838DF" w14:paraId="6A371153" w14:textId="77777777" w:rsidTr="00792FD3">
        <w:tc>
          <w:tcPr>
            <w:tcW w:w="1838" w:type="dxa"/>
          </w:tcPr>
          <w:p w14:paraId="151DF5A0" w14:textId="77777777" w:rsidR="005D3E29" w:rsidRPr="00A073EF" w:rsidRDefault="00000000" w:rsidP="00792FD3">
            <w:r w:rsidRPr="00A073EF">
              <w:t>AGPT/T231</w:t>
            </w:r>
          </w:p>
        </w:tc>
        <w:tc>
          <w:tcPr>
            <w:tcW w:w="8470" w:type="dxa"/>
          </w:tcPr>
          <w:p w14:paraId="3964C71A" w14:textId="77777777" w:rsidR="005D3E29" w:rsidRPr="00A073EF" w:rsidRDefault="00000000" w:rsidP="00792FD3">
            <w:r w:rsidRPr="00A073EF">
              <w:t>Deformation Resistance of Asphalt Mixtures by the Wheel Tracking Test.</w:t>
            </w:r>
          </w:p>
        </w:tc>
      </w:tr>
    </w:tbl>
    <w:p w14:paraId="5DA09809" w14:textId="77777777" w:rsidR="005D3E29" w:rsidRDefault="005D3E29" w:rsidP="005D3E29"/>
    <w:p w14:paraId="74F566E9" w14:textId="77777777" w:rsidR="005D3E29" w:rsidRPr="004F4400" w:rsidRDefault="00000000" w:rsidP="005D3E29">
      <w:r w:rsidRPr="00C955DB">
        <w:rPr>
          <w:b/>
        </w:rPr>
        <w:t>MAIN ROADS WESTERN AUSTRALIA, TEST METHODS (MRWATM)</w:t>
      </w:r>
    </w:p>
    <w:p w14:paraId="0579EA17" w14:textId="77777777" w:rsidR="005D3E29" w:rsidRDefault="00000000" w:rsidP="005D3E29">
      <w:r w:rsidRPr="004F4400">
        <w:t>WA 730.1</w:t>
      </w:r>
      <w:r w:rsidRPr="004F4400">
        <w:tab/>
        <w:t>Bitumen Content and Aggregate Grading.</w:t>
      </w:r>
    </w:p>
    <w:p w14:paraId="31162822" w14:textId="77777777" w:rsidR="005D3E29" w:rsidRPr="00417651" w:rsidRDefault="00000000" w:rsidP="00417651">
      <w:pPr>
        <w:pStyle w:val="Heading2"/>
      </w:pPr>
      <w:r w:rsidRPr="00417651">
        <w:t>Definitions</w:t>
      </w:r>
    </w:p>
    <w:tbl>
      <w:tblPr>
        <w:tblW w:w="5000" w:type="pct"/>
        <w:tblInd w:w="-5" w:type="dxa"/>
        <w:tblLook w:val="04A0" w:firstRow="1" w:lastRow="0" w:firstColumn="1" w:lastColumn="0" w:noHBand="0" w:noVBand="1"/>
      </w:tblPr>
      <w:tblGrid>
        <w:gridCol w:w="2777"/>
        <w:gridCol w:w="7531"/>
      </w:tblGrid>
      <w:tr w:rsidR="009838DF" w14:paraId="55A6BBAC" w14:textId="77777777" w:rsidTr="00792FD3">
        <w:trPr>
          <w:trHeight w:val="300"/>
          <w:tblHeader/>
        </w:trPr>
        <w:tc>
          <w:tcPr>
            <w:tcW w:w="9499" w:type="dxa"/>
            <w:gridSpan w:val="2"/>
            <w:tcBorders>
              <w:top w:val="single" w:sz="4" w:space="0" w:color="auto"/>
              <w:left w:val="single" w:sz="4" w:space="0" w:color="auto"/>
              <w:bottom w:val="single" w:sz="4" w:space="0" w:color="auto"/>
              <w:right w:val="single" w:sz="4" w:space="0" w:color="auto"/>
            </w:tcBorders>
            <w:vAlign w:val="center"/>
            <w:hideMark/>
          </w:tcPr>
          <w:p w14:paraId="3A0E6789" w14:textId="77777777" w:rsidR="005D3E29" w:rsidRPr="00163A75" w:rsidRDefault="00000000" w:rsidP="00792FD3">
            <w:pPr>
              <w:rPr>
                <w:rFonts w:cs="Arial"/>
                <w:b/>
                <w:bCs/>
                <w:color w:val="000000"/>
              </w:rPr>
            </w:pPr>
            <w:r w:rsidRPr="00163A75">
              <w:rPr>
                <w:rFonts w:cs="Arial"/>
                <w:b/>
                <w:bCs/>
                <w:color w:val="000000"/>
              </w:rPr>
              <w:t>Table - Definitions - Conformance T</w:t>
            </w:r>
            <w:r>
              <w:rPr>
                <w:rFonts w:cs="Arial"/>
                <w:b/>
                <w:bCs/>
                <w:color w:val="000000"/>
              </w:rPr>
              <w:t>esting</w:t>
            </w:r>
          </w:p>
        </w:tc>
      </w:tr>
      <w:tr w:rsidR="009838DF" w14:paraId="5D7E4CE5" w14:textId="77777777" w:rsidTr="00792FD3">
        <w:trPr>
          <w:trHeight w:val="300"/>
          <w:tblHeader/>
        </w:trPr>
        <w:tc>
          <w:tcPr>
            <w:tcW w:w="2559" w:type="dxa"/>
            <w:tcBorders>
              <w:top w:val="nil"/>
              <w:left w:val="single" w:sz="4" w:space="0" w:color="auto"/>
              <w:bottom w:val="single" w:sz="4" w:space="0" w:color="auto"/>
              <w:right w:val="single" w:sz="4" w:space="0" w:color="auto"/>
            </w:tcBorders>
            <w:vAlign w:val="center"/>
            <w:hideMark/>
          </w:tcPr>
          <w:p w14:paraId="787AAB91" w14:textId="77777777" w:rsidR="005D3E29" w:rsidRPr="00163A75" w:rsidRDefault="00000000" w:rsidP="00792FD3">
            <w:pPr>
              <w:rPr>
                <w:rFonts w:cs="Arial"/>
                <w:b/>
                <w:bCs/>
                <w:color w:val="000000"/>
              </w:rPr>
            </w:pPr>
            <w:r w:rsidRPr="00163A75">
              <w:rPr>
                <w:rFonts w:cs="Arial"/>
                <w:b/>
                <w:bCs/>
                <w:color w:val="000000"/>
              </w:rPr>
              <w:t>TERM</w:t>
            </w:r>
          </w:p>
        </w:tc>
        <w:tc>
          <w:tcPr>
            <w:tcW w:w="6940" w:type="dxa"/>
            <w:tcBorders>
              <w:top w:val="nil"/>
              <w:left w:val="nil"/>
              <w:bottom w:val="single" w:sz="4" w:space="0" w:color="auto"/>
              <w:right w:val="single" w:sz="4" w:space="0" w:color="auto"/>
            </w:tcBorders>
            <w:vAlign w:val="center"/>
            <w:hideMark/>
          </w:tcPr>
          <w:p w14:paraId="1514E412" w14:textId="77777777" w:rsidR="005D3E29" w:rsidRPr="00163A75" w:rsidRDefault="00000000" w:rsidP="00792FD3">
            <w:pPr>
              <w:rPr>
                <w:rFonts w:cs="Arial"/>
                <w:b/>
                <w:bCs/>
                <w:color w:val="000000"/>
              </w:rPr>
            </w:pPr>
            <w:r w:rsidRPr="00163A75">
              <w:rPr>
                <w:rFonts w:cs="Arial"/>
                <w:b/>
                <w:bCs/>
                <w:color w:val="000000"/>
              </w:rPr>
              <w:t>DEFINITION</w:t>
            </w:r>
          </w:p>
        </w:tc>
      </w:tr>
      <w:tr w:rsidR="009838DF" w14:paraId="076270C7" w14:textId="77777777" w:rsidTr="00792FD3">
        <w:trPr>
          <w:trHeight w:val="300"/>
        </w:trPr>
        <w:tc>
          <w:tcPr>
            <w:tcW w:w="2559" w:type="dxa"/>
            <w:tcBorders>
              <w:top w:val="nil"/>
              <w:left w:val="single" w:sz="4" w:space="0" w:color="auto"/>
              <w:bottom w:val="single" w:sz="4" w:space="0" w:color="auto"/>
              <w:right w:val="single" w:sz="4" w:space="0" w:color="auto"/>
            </w:tcBorders>
            <w:vAlign w:val="center"/>
            <w:hideMark/>
          </w:tcPr>
          <w:p w14:paraId="5158DC89" w14:textId="77777777" w:rsidR="005D3E29" w:rsidRPr="00163A75" w:rsidRDefault="00000000" w:rsidP="00792FD3">
            <w:pPr>
              <w:rPr>
                <w:rFonts w:cs="Arial"/>
                <w:b/>
                <w:bCs/>
                <w:color w:val="000000"/>
              </w:rPr>
            </w:pPr>
            <w:r w:rsidRPr="00163A75">
              <w:rPr>
                <w:rFonts w:cs="Arial"/>
                <w:b/>
                <w:bCs/>
                <w:color w:val="000000"/>
              </w:rPr>
              <w:t>CBR</w:t>
            </w:r>
          </w:p>
        </w:tc>
        <w:tc>
          <w:tcPr>
            <w:tcW w:w="6940" w:type="dxa"/>
            <w:tcBorders>
              <w:top w:val="nil"/>
              <w:left w:val="nil"/>
              <w:bottom w:val="single" w:sz="4" w:space="0" w:color="auto"/>
              <w:right w:val="single" w:sz="4" w:space="0" w:color="auto"/>
            </w:tcBorders>
            <w:vAlign w:val="center"/>
            <w:hideMark/>
          </w:tcPr>
          <w:p w14:paraId="59114A76" w14:textId="77777777" w:rsidR="005D3E29" w:rsidRPr="00163A75" w:rsidRDefault="00000000" w:rsidP="00792FD3">
            <w:pPr>
              <w:rPr>
                <w:rFonts w:cs="Arial"/>
                <w:color w:val="000000"/>
              </w:rPr>
            </w:pPr>
            <w:r w:rsidRPr="00163A75">
              <w:rPr>
                <w:rFonts w:cs="Arial"/>
                <w:color w:val="000000"/>
              </w:rPr>
              <w:t>California Bearing Ratio.</w:t>
            </w:r>
          </w:p>
        </w:tc>
      </w:tr>
      <w:tr w:rsidR="009838DF" w14:paraId="58CB198F" w14:textId="77777777" w:rsidTr="00792FD3">
        <w:trPr>
          <w:trHeight w:val="600"/>
        </w:trPr>
        <w:tc>
          <w:tcPr>
            <w:tcW w:w="2559" w:type="dxa"/>
            <w:tcBorders>
              <w:top w:val="nil"/>
              <w:left w:val="single" w:sz="4" w:space="0" w:color="auto"/>
              <w:bottom w:val="single" w:sz="4" w:space="0" w:color="auto"/>
              <w:right w:val="single" w:sz="4" w:space="0" w:color="auto"/>
            </w:tcBorders>
            <w:vAlign w:val="center"/>
            <w:hideMark/>
          </w:tcPr>
          <w:p w14:paraId="668D48F3" w14:textId="77777777" w:rsidR="005D3E29" w:rsidRPr="00163A75" w:rsidRDefault="00000000" w:rsidP="00792FD3">
            <w:pPr>
              <w:rPr>
                <w:rFonts w:cs="Arial"/>
                <w:b/>
                <w:bCs/>
                <w:color w:val="000000"/>
              </w:rPr>
            </w:pPr>
            <w:r w:rsidRPr="00163A75">
              <w:rPr>
                <w:rFonts w:cs="Arial"/>
                <w:b/>
                <w:bCs/>
                <w:color w:val="000000"/>
              </w:rPr>
              <w:t>Conformance Testing</w:t>
            </w:r>
          </w:p>
        </w:tc>
        <w:tc>
          <w:tcPr>
            <w:tcW w:w="6940" w:type="dxa"/>
            <w:tcBorders>
              <w:top w:val="nil"/>
              <w:left w:val="nil"/>
              <w:bottom w:val="single" w:sz="4" w:space="0" w:color="auto"/>
              <w:right w:val="single" w:sz="4" w:space="0" w:color="auto"/>
            </w:tcBorders>
            <w:vAlign w:val="center"/>
            <w:hideMark/>
          </w:tcPr>
          <w:p w14:paraId="55347721" w14:textId="77777777" w:rsidR="005D3E29" w:rsidRPr="00163A75" w:rsidRDefault="00000000" w:rsidP="00792FD3">
            <w:pPr>
              <w:rPr>
                <w:rFonts w:cs="Arial"/>
                <w:color w:val="000000"/>
              </w:rPr>
            </w:pPr>
            <w:r w:rsidRPr="00163A75">
              <w:rPr>
                <w:rFonts w:cs="Arial"/>
                <w:color w:val="000000"/>
              </w:rPr>
              <w:t>The testing to be carried out by the Superintendent to ensure that the work complies with the contract documents.</w:t>
            </w:r>
          </w:p>
        </w:tc>
      </w:tr>
      <w:tr w:rsidR="009838DF" w14:paraId="78BC506E" w14:textId="77777777" w:rsidTr="00792FD3">
        <w:trPr>
          <w:trHeight w:val="300"/>
        </w:trPr>
        <w:tc>
          <w:tcPr>
            <w:tcW w:w="2559" w:type="dxa"/>
            <w:tcBorders>
              <w:top w:val="nil"/>
              <w:left w:val="single" w:sz="4" w:space="0" w:color="auto"/>
              <w:bottom w:val="single" w:sz="4" w:space="0" w:color="auto"/>
              <w:right w:val="single" w:sz="4" w:space="0" w:color="auto"/>
            </w:tcBorders>
            <w:vAlign w:val="center"/>
            <w:hideMark/>
          </w:tcPr>
          <w:p w14:paraId="02A0645C" w14:textId="77777777" w:rsidR="005D3E29" w:rsidRPr="00163A75" w:rsidRDefault="00000000" w:rsidP="00792FD3">
            <w:pPr>
              <w:rPr>
                <w:rFonts w:cs="Arial"/>
                <w:b/>
                <w:bCs/>
                <w:color w:val="000000"/>
              </w:rPr>
            </w:pPr>
            <w:r w:rsidRPr="00163A75">
              <w:rPr>
                <w:rFonts w:cs="Arial"/>
                <w:b/>
                <w:bCs/>
                <w:color w:val="000000"/>
              </w:rPr>
              <w:t>ITP</w:t>
            </w:r>
          </w:p>
        </w:tc>
        <w:tc>
          <w:tcPr>
            <w:tcW w:w="6940" w:type="dxa"/>
            <w:tcBorders>
              <w:top w:val="nil"/>
              <w:left w:val="nil"/>
              <w:bottom w:val="single" w:sz="4" w:space="0" w:color="auto"/>
              <w:right w:val="single" w:sz="4" w:space="0" w:color="auto"/>
            </w:tcBorders>
            <w:vAlign w:val="center"/>
            <w:hideMark/>
          </w:tcPr>
          <w:p w14:paraId="5E36D5FE" w14:textId="77777777" w:rsidR="005D3E29" w:rsidRPr="00163A75" w:rsidRDefault="00000000" w:rsidP="00792FD3">
            <w:pPr>
              <w:rPr>
                <w:rFonts w:cs="Arial"/>
                <w:color w:val="000000"/>
              </w:rPr>
            </w:pPr>
            <w:r w:rsidRPr="00163A75">
              <w:rPr>
                <w:rFonts w:cs="Arial"/>
                <w:color w:val="000000"/>
              </w:rPr>
              <w:t>Inspection Test Plan</w:t>
            </w:r>
          </w:p>
        </w:tc>
      </w:tr>
      <w:tr w:rsidR="009838DF" w14:paraId="3A0B9612" w14:textId="77777777" w:rsidTr="00792FD3">
        <w:trPr>
          <w:trHeight w:val="300"/>
        </w:trPr>
        <w:tc>
          <w:tcPr>
            <w:tcW w:w="2559" w:type="dxa"/>
            <w:tcBorders>
              <w:top w:val="nil"/>
              <w:left w:val="single" w:sz="4" w:space="0" w:color="auto"/>
              <w:bottom w:val="single" w:sz="4" w:space="0" w:color="auto"/>
              <w:right w:val="single" w:sz="4" w:space="0" w:color="auto"/>
            </w:tcBorders>
            <w:vAlign w:val="center"/>
            <w:hideMark/>
          </w:tcPr>
          <w:p w14:paraId="6B669707" w14:textId="77777777" w:rsidR="005D3E29" w:rsidRPr="00163A75" w:rsidRDefault="00000000" w:rsidP="00792FD3">
            <w:pPr>
              <w:rPr>
                <w:rFonts w:cs="Arial"/>
                <w:b/>
                <w:bCs/>
                <w:color w:val="000000"/>
              </w:rPr>
            </w:pPr>
            <w:r w:rsidRPr="00163A75">
              <w:rPr>
                <w:rFonts w:cs="Arial"/>
                <w:b/>
                <w:bCs/>
                <w:color w:val="000000"/>
              </w:rPr>
              <w:t>NATA</w:t>
            </w:r>
          </w:p>
        </w:tc>
        <w:tc>
          <w:tcPr>
            <w:tcW w:w="6940" w:type="dxa"/>
            <w:tcBorders>
              <w:top w:val="nil"/>
              <w:left w:val="nil"/>
              <w:bottom w:val="single" w:sz="4" w:space="0" w:color="auto"/>
              <w:right w:val="single" w:sz="4" w:space="0" w:color="auto"/>
            </w:tcBorders>
            <w:vAlign w:val="center"/>
            <w:hideMark/>
          </w:tcPr>
          <w:p w14:paraId="59BCC62D" w14:textId="77777777" w:rsidR="005D3E29" w:rsidRPr="00163A75" w:rsidRDefault="00000000" w:rsidP="00792FD3">
            <w:pPr>
              <w:rPr>
                <w:rFonts w:cs="Arial"/>
                <w:color w:val="000000"/>
              </w:rPr>
            </w:pPr>
            <w:r w:rsidRPr="00163A75">
              <w:rPr>
                <w:rFonts w:cs="Arial"/>
                <w:color w:val="000000"/>
              </w:rPr>
              <w:t>National Association of Testing Authorities, Australia.</w:t>
            </w:r>
          </w:p>
        </w:tc>
      </w:tr>
      <w:tr w:rsidR="009838DF" w14:paraId="0DFEC587" w14:textId="77777777" w:rsidTr="00792FD3">
        <w:trPr>
          <w:trHeight w:val="300"/>
        </w:trPr>
        <w:tc>
          <w:tcPr>
            <w:tcW w:w="2559" w:type="dxa"/>
            <w:tcBorders>
              <w:top w:val="nil"/>
              <w:left w:val="single" w:sz="4" w:space="0" w:color="auto"/>
              <w:bottom w:val="single" w:sz="4" w:space="0" w:color="auto"/>
              <w:right w:val="single" w:sz="4" w:space="0" w:color="auto"/>
            </w:tcBorders>
            <w:vAlign w:val="center"/>
            <w:hideMark/>
          </w:tcPr>
          <w:p w14:paraId="698915B1" w14:textId="77777777" w:rsidR="005D3E29" w:rsidRPr="00163A75" w:rsidRDefault="00000000" w:rsidP="00792FD3">
            <w:pPr>
              <w:rPr>
                <w:rFonts w:cs="Arial"/>
                <w:b/>
                <w:bCs/>
                <w:color w:val="000000"/>
              </w:rPr>
            </w:pPr>
            <w:r w:rsidRPr="00163A75">
              <w:rPr>
                <w:rFonts w:cs="Arial"/>
                <w:b/>
                <w:bCs/>
                <w:color w:val="000000"/>
              </w:rPr>
              <w:t>NTCP</w:t>
            </w:r>
          </w:p>
        </w:tc>
        <w:tc>
          <w:tcPr>
            <w:tcW w:w="6940" w:type="dxa"/>
            <w:tcBorders>
              <w:top w:val="nil"/>
              <w:left w:val="nil"/>
              <w:bottom w:val="single" w:sz="4" w:space="0" w:color="auto"/>
              <w:right w:val="single" w:sz="4" w:space="0" w:color="auto"/>
            </w:tcBorders>
            <w:vAlign w:val="center"/>
            <w:hideMark/>
          </w:tcPr>
          <w:p w14:paraId="4B120962" w14:textId="77777777" w:rsidR="005D3E29" w:rsidRPr="00163A75" w:rsidRDefault="00000000" w:rsidP="00792FD3">
            <w:pPr>
              <w:rPr>
                <w:rFonts w:cs="Arial"/>
                <w:color w:val="000000"/>
              </w:rPr>
            </w:pPr>
            <w:r w:rsidRPr="00163A75">
              <w:rPr>
                <w:rFonts w:cs="Arial"/>
                <w:color w:val="000000"/>
              </w:rPr>
              <w:t>Northern Territory Codes of Practice</w:t>
            </w:r>
          </w:p>
        </w:tc>
      </w:tr>
      <w:tr w:rsidR="009838DF" w14:paraId="181943AF" w14:textId="77777777" w:rsidTr="00792FD3">
        <w:trPr>
          <w:trHeight w:val="300"/>
        </w:trPr>
        <w:tc>
          <w:tcPr>
            <w:tcW w:w="2559" w:type="dxa"/>
            <w:tcBorders>
              <w:top w:val="nil"/>
              <w:left w:val="single" w:sz="4" w:space="0" w:color="auto"/>
              <w:bottom w:val="single" w:sz="4" w:space="0" w:color="auto"/>
              <w:right w:val="single" w:sz="4" w:space="0" w:color="auto"/>
            </w:tcBorders>
            <w:vAlign w:val="center"/>
            <w:hideMark/>
          </w:tcPr>
          <w:p w14:paraId="01EC861E" w14:textId="77777777" w:rsidR="005D3E29" w:rsidRPr="00163A75" w:rsidRDefault="00000000" w:rsidP="00792FD3">
            <w:pPr>
              <w:rPr>
                <w:rFonts w:cs="Arial"/>
                <w:b/>
                <w:bCs/>
                <w:color w:val="000000"/>
              </w:rPr>
            </w:pPr>
            <w:r w:rsidRPr="00163A75">
              <w:rPr>
                <w:rFonts w:cs="Arial"/>
                <w:b/>
                <w:bCs/>
                <w:color w:val="000000"/>
              </w:rPr>
              <w:t>NTTM</w:t>
            </w:r>
          </w:p>
        </w:tc>
        <w:tc>
          <w:tcPr>
            <w:tcW w:w="6940" w:type="dxa"/>
            <w:tcBorders>
              <w:top w:val="nil"/>
              <w:left w:val="nil"/>
              <w:bottom w:val="single" w:sz="4" w:space="0" w:color="auto"/>
              <w:right w:val="single" w:sz="4" w:space="0" w:color="auto"/>
            </w:tcBorders>
            <w:vAlign w:val="center"/>
            <w:hideMark/>
          </w:tcPr>
          <w:p w14:paraId="69E1D79B" w14:textId="77777777" w:rsidR="005D3E29" w:rsidRPr="00163A75" w:rsidRDefault="00000000" w:rsidP="00792FD3">
            <w:pPr>
              <w:rPr>
                <w:rFonts w:cs="Arial"/>
                <w:color w:val="000000"/>
              </w:rPr>
            </w:pPr>
            <w:r w:rsidRPr="00163A75">
              <w:rPr>
                <w:rFonts w:cs="Arial"/>
                <w:color w:val="000000"/>
              </w:rPr>
              <w:t>Northern Territory Test Method</w:t>
            </w:r>
          </w:p>
        </w:tc>
      </w:tr>
      <w:tr w:rsidR="009838DF" w14:paraId="65F1AB55" w14:textId="77777777" w:rsidTr="00792FD3">
        <w:trPr>
          <w:trHeight w:val="300"/>
        </w:trPr>
        <w:tc>
          <w:tcPr>
            <w:tcW w:w="2559" w:type="dxa"/>
            <w:vMerge w:val="restart"/>
            <w:tcBorders>
              <w:top w:val="nil"/>
              <w:left w:val="single" w:sz="4" w:space="0" w:color="auto"/>
              <w:bottom w:val="single" w:sz="4" w:space="0" w:color="000000"/>
              <w:right w:val="single" w:sz="4" w:space="0" w:color="auto"/>
            </w:tcBorders>
            <w:vAlign w:val="center"/>
            <w:hideMark/>
          </w:tcPr>
          <w:p w14:paraId="1C464A0C" w14:textId="77777777" w:rsidR="005D3E29" w:rsidRPr="00163A75" w:rsidRDefault="00000000" w:rsidP="00792FD3">
            <w:pPr>
              <w:rPr>
                <w:rFonts w:cs="Arial"/>
                <w:b/>
                <w:bCs/>
                <w:color w:val="000000"/>
              </w:rPr>
            </w:pPr>
            <w:r w:rsidRPr="00163A75">
              <w:rPr>
                <w:rFonts w:cs="Arial"/>
                <w:b/>
                <w:bCs/>
                <w:color w:val="000000"/>
              </w:rPr>
              <w:t>NTMTM</w:t>
            </w:r>
          </w:p>
        </w:tc>
        <w:tc>
          <w:tcPr>
            <w:tcW w:w="6940" w:type="dxa"/>
            <w:tcBorders>
              <w:top w:val="nil"/>
              <w:left w:val="nil"/>
              <w:bottom w:val="nil"/>
              <w:right w:val="single" w:sz="4" w:space="0" w:color="auto"/>
            </w:tcBorders>
            <w:noWrap/>
            <w:vAlign w:val="center"/>
            <w:hideMark/>
          </w:tcPr>
          <w:p w14:paraId="4F936E0C" w14:textId="77777777" w:rsidR="005D3E29" w:rsidRPr="00C36C25" w:rsidRDefault="00000000" w:rsidP="00792FD3">
            <w:pPr>
              <w:rPr>
                <w:rFonts w:cs="Arial"/>
                <w:color w:val="000000"/>
              </w:rPr>
            </w:pPr>
            <w:r w:rsidRPr="00C36C25">
              <w:rPr>
                <w:rFonts w:cs="Arial"/>
                <w:color w:val="000000"/>
              </w:rPr>
              <w:t>Northern Territory Materials Testing Manual available via</w:t>
            </w:r>
          </w:p>
        </w:tc>
      </w:tr>
      <w:tr w:rsidR="009838DF" w14:paraId="522D698E" w14:textId="77777777" w:rsidTr="00792FD3">
        <w:trPr>
          <w:trHeight w:val="600"/>
        </w:trPr>
        <w:tc>
          <w:tcPr>
            <w:tcW w:w="2559" w:type="dxa"/>
            <w:vMerge/>
            <w:tcBorders>
              <w:top w:val="nil"/>
              <w:left w:val="single" w:sz="4" w:space="0" w:color="auto"/>
              <w:bottom w:val="single" w:sz="4" w:space="0" w:color="000000"/>
              <w:right w:val="single" w:sz="4" w:space="0" w:color="auto"/>
            </w:tcBorders>
            <w:vAlign w:val="center"/>
            <w:hideMark/>
          </w:tcPr>
          <w:p w14:paraId="0346C814" w14:textId="77777777" w:rsidR="005D3E29" w:rsidRPr="00163A75" w:rsidRDefault="005D3E29" w:rsidP="00792FD3">
            <w:pPr>
              <w:rPr>
                <w:rFonts w:cs="Arial"/>
                <w:b/>
                <w:bCs/>
                <w:color w:val="000000"/>
              </w:rPr>
            </w:pPr>
          </w:p>
        </w:tc>
        <w:tc>
          <w:tcPr>
            <w:tcW w:w="6940" w:type="dxa"/>
            <w:tcBorders>
              <w:top w:val="nil"/>
              <w:left w:val="nil"/>
              <w:bottom w:val="single" w:sz="4" w:space="0" w:color="auto"/>
              <w:right w:val="single" w:sz="4" w:space="0" w:color="auto"/>
            </w:tcBorders>
            <w:vAlign w:val="center"/>
            <w:hideMark/>
          </w:tcPr>
          <w:p w14:paraId="4D7665D5" w14:textId="77777777" w:rsidR="005D3E29" w:rsidRPr="00C36C25" w:rsidRDefault="005D3E29" w:rsidP="00792FD3">
            <w:pPr>
              <w:rPr>
                <w:rFonts w:cs="Arial"/>
                <w:color w:val="0563C1"/>
                <w:u w:val="single"/>
              </w:rPr>
            </w:pPr>
            <w:hyperlink r:id="rId65" w:history="1">
              <w:r w:rsidRPr="00C36C25">
                <w:rPr>
                  <w:rFonts w:cs="Arial"/>
                  <w:color w:val="0563C1"/>
                  <w:u w:val="single"/>
                </w:rPr>
                <w:t>https://dipl.nt.gov.au/industry/technical-standards-guidelines-and-specifications/materials-testing-manual</w:t>
              </w:r>
              <w:r>
                <w:rPr>
                  <w:rFonts w:cs="Arial"/>
                  <w:color w:val="0563C1"/>
                  <w:u w:val="single"/>
                </w:rPr>
                <w:t xml:space="preserve"> </w:t>
              </w:r>
            </w:hyperlink>
          </w:p>
        </w:tc>
      </w:tr>
      <w:tr w:rsidR="009838DF" w14:paraId="16A454DD" w14:textId="77777777" w:rsidTr="00792FD3">
        <w:trPr>
          <w:trHeight w:val="585"/>
        </w:trPr>
        <w:tc>
          <w:tcPr>
            <w:tcW w:w="2559" w:type="dxa"/>
            <w:tcBorders>
              <w:top w:val="nil"/>
              <w:left w:val="single" w:sz="4" w:space="0" w:color="auto"/>
              <w:bottom w:val="single" w:sz="4" w:space="0" w:color="auto"/>
              <w:right w:val="single" w:sz="4" w:space="0" w:color="auto"/>
            </w:tcBorders>
            <w:vAlign w:val="center"/>
            <w:hideMark/>
          </w:tcPr>
          <w:p w14:paraId="333760E0" w14:textId="77777777" w:rsidR="005D3E29" w:rsidRPr="00163A75" w:rsidRDefault="00000000" w:rsidP="00792FD3">
            <w:pPr>
              <w:rPr>
                <w:rFonts w:cs="Arial"/>
                <w:b/>
                <w:bCs/>
                <w:color w:val="000000"/>
              </w:rPr>
            </w:pPr>
            <w:r w:rsidRPr="00163A75">
              <w:rPr>
                <w:rFonts w:cs="Arial"/>
                <w:b/>
                <w:bCs/>
                <w:color w:val="000000"/>
              </w:rPr>
              <w:t>Process Testing</w:t>
            </w:r>
          </w:p>
        </w:tc>
        <w:tc>
          <w:tcPr>
            <w:tcW w:w="6940" w:type="dxa"/>
            <w:tcBorders>
              <w:top w:val="nil"/>
              <w:left w:val="nil"/>
              <w:bottom w:val="single" w:sz="4" w:space="0" w:color="auto"/>
              <w:right w:val="single" w:sz="4" w:space="0" w:color="auto"/>
            </w:tcBorders>
            <w:vAlign w:val="center"/>
            <w:hideMark/>
          </w:tcPr>
          <w:p w14:paraId="6E8C479D" w14:textId="77777777" w:rsidR="005D3E29" w:rsidRPr="00163A75" w:rsidRDefault="00000000" w:rsidP="00792FD3">
            <w:pPr>
              <w:rPr>
                <w:rFonts w:cs="Arial"/>
                <w:color w:val="000000"/>
              </w:rPr>
            </w:pPr>
            <w:r w:rsidRPr="00163A75">
              <w:rPr>
                <w:rFonts w:cs="Arial"/>
                <w:color w:val="000000"/>
              </w:rPr>
              <w:t>Testing carried out by the Contractor to self-ensure that the work is in accordance with the contract documents.</w:t>
            </w:r>
          </w:p>
        </w:tc>
      </w:tr>
    </w:tbl>
    <w:p w14:paraId="39585B75" w14:textId="77777777" w:rsidR="005D3E29" w:rsidRPr="006F1C44" w:rsidRDefault="005D3E29" w:rsidP="005D3E29">
      <w:pPr>
        <w:pStyle w:val="Listdefinitions"/>
      </w:pPr>
    </w:p>
    <w:p w14:paraId="0DB961B0" w14:textId="77777777" w:rsidR="005D3E29" w:rsidRPr="00417651" w:rsidRDefault="00000000" w:rsidP="00417651">
      <w:pPr>
        <w:pStyle w:val="Heading2"/>
      </w:pPr>
      <w:r w:rsidRPr="00417651">
        <w:t xml:space="preserve">ITP submission – hold point </w:t>
      </w:r>
    </w:p>
    <w:p w14:paraId="1BE549AC" w14:textId="77777777" w:rsidR="005D3E29" w:rsidRDefault="00000000" w:rsidP="005D3E29">
      <w:r>
        <w:t>ITPs are required for all construction processes.</w:t>
      </w:r>
    </w:p>
    <w:p w14:paraId="46480FD2" w14:textId="77777777" w:rsidR="005D3E29" w:rsidRPr="004F4400" w:rsidRDefault="00000000" w:rsidP="005D3E29">
      <w:r w:rsidRPr="009A7C12">
        <w:rPr>
          <w:b/>
        </w:rPr>
        <w:t>Hold Point</w:t>
      </w:r>
      <w:r>
        <w:t xml:space="preserve"> - </w:t>
      </w:r>
      <w:r w:rsidRPr="007F3A6B">
        <w:t>Submit: ITPs</w:t>
      </w:r>
      <w:r>
        <w:t>,</w:t>
      </w:r>
      <w:r w:rsidRPr="007F3A6B">
        <w:t xml:space="preserve"> detailing all procedures and test plans to be undertaken to complete the project</w:t>
      </w:r>
      <w:r>
        <w:t>, before commencing work</w:t>
      </w:r>
      <w:r w:rsidRPr="007F3A6B">
        <w:t>.</w:t>
      </w:r>
    </w:p>
    <w:p w14:paraId="5593B7F1" w14:textId="77777777" w:rsidR="005D3E29" w:rsidRPr="00417651" w:rsidRDefault="00000000" w:rsidP="00417651">
      <w:pPr>
        <w:pStyle w:val="Heading2"/>
      </w:pPr>
      <w:r w:rsidRPr="00417651">
        <w:t>Specific Tests</w:t>
      </w:r>
    </w:p>
    <w:p w14:paraId="1F046B6C" w14:textId="77777777" w:rsidR="005D3E29" w:rsidRPr="004F4400" w:rsidRDefault="00000000" w:rsidP="005D3E29">
      <w:r w:rsidRPr="004F4400">
        <w:t>Conduct field density testing using Nuclear Density</w:t>
      </w:r>
      <w:r>
        <w:t xml:space="preserve"> Gauges in accordance with NTCP </w:t>
      </w:r>
      <w:r w:rsidRPr="004F4400">
        <w:t>102.1 an</w:t>
      </w:r>
      <w:r>
        <w:t>d AS </w:t>
      </w:r>
      <w:r w:rsidRPr="004F4400">
        <w:t>1289.5.8.1.</w:t>
      </w:r>
    </w:p>
    <w:p w14:paraId="0799E408" w14:textId="77777777" w:rsidR="005D3E29" w:rsidRPr="004F4400" w:rsidRDefault="00000000" w:rsidP="005D3E29">
      <w:r w:rsidRPr="004F4400">
        <w:t>Conduct CBR moulding using a compaction</w:t>
      </w:r>
      <w:r>
        <w:t xml:space="preserve"> rammer / </w:t>
      </w:r>
      <w:r w:rsidRPr="004F4400">
        <w:t>hammer conform</w:t>
      </w:r>
      <w:r>
        <w:t>ing with the requirements of AS </w:t>
      </w:r>
      <w:r w:rsidRPr="004F4400">
        <w:t>1289</w:t>
      </w:r>
      <w:r>
        <w:t>.5.1.1 or AS 1289.5.2.1</w:t>
      </w:r>
      <w:r w:rsidRPr="004F4400">
        <w:t>.</w:t>
      </w:r>
    </w:p>
    <w:p w14:paraId="35CDB98F" w14:textId="77777777" w:rsidR="005D3E29" w:rsidRPr="004F4400" w:rsidRDefault="00000000" w:rsidP="005D3E29">
      <w:r w:rsidRPr="004F4400">
        <w:t>Where tests are required that are not included in the manual use the appropriate Australian Standard.</w:t>
      </w:r>
    </w:p>
    <w:p w14:paraId="305474B3" w14:textId="77777777" w:rsidR="005D3E29" w:rsidRPr="00417651" w:rsidRDefault="00000000" w:rsidP="00417651">
      <w:pPr>
        <w:pStyle w:val="Heading2"/>
      </w:pPr>
      <w:r w:rsidRPr="00417651">
        <w:t>Panel Period Contractors</w:t>
      </w:r>
    </w:p>
    <w:p w14:paraId="330DB106" w14:textId="77777777" w:rsidR="005D3E29" w:rsidRPr="004F4400" w:rsidRDefault="00000000" w:rsidP="005D3E29">
      <w:r w:rsidRPr="004F4400">
        <w:t xml:space="preserve">The </w:t>
      </w:r>
      <w:proofErr w:type="gramStart"/>
      <w:r w:rsidRPr="004F4400">
        <w:t>Principal</w:t>
      </w:r>
      <w:proofErr w:type="gramEnd"/>
      <w:r w:rsidRPr="004F4400">
        <w:t xml:space="preserve"> has in place Panel Period Contracts with NATA</w:t>
      </w:r>
      <w:r>
        <w:t xml:space="preserve"> accredited testing companies. </w:t>
      </w:r>
      <w:r w:rsidRPr="004F4400">
        <w:t>The Superintendent will provide a list of the Panel Period Contractors to be used for conformance testing on this contract when the contract is awarded.</w:t>
      </w:r>
      <w:r>
        <w:t xml:space="preserve"> The Superintendent reserves the right to use other NATA accredited laboratories when panel contractors are unable to carry out specific tests.</w:t>
      </w:r>
    </w:p>
    <w:p w14:paraId="2F4CFD49" w14:textId="77777777" w:rsidR="005D3E29" w:rsidRPr="00417651" w:rsidRDefault="00000000" w:rsidP="00417651">
      <w:pPr>
        <w:pStyle w:val="Heading2"/>
      </w:pPr>
      <w:r w:rsidRPr="00417651">
        <w:t>Ordering Testing</w:t>
      </w:r>
    </w:p>
    <w:p w14:paraId="379DA5A6" w14:textId="77777777" w:rsidR="005D3E29" w:rsidRPr="004F4400" w:rsidRDefault="00000000" w:rsidP="005D3E29">
      <w:r w:rsidRPr="004F4400">
        <w:t>When required, in accordance with the contract documents, order the conformance testing in writing directly from</w:t>
      </w:r>
      <w:r>
        <w:t xml:space="preserve"> the Panel Period Contractors. Order all testing using the Department’s</w:t>
      </w:r>
      <w:r w:rsidRPr="004F4400">
        <w:t xml:space="preserve"> Test Request Form.</w:t>
      </w:r>
      <w:r>
        <w:t xml:space="preserve"> </w:t>
      </w:r>
      <w:r w:rsidRPr="004F4400">
        <w:t>Include on the order the following information:</w:t>
      </w:r>
    </w:p>
    <w:p w14:paraId="35E899C3" w14:textId="77777777" w:rsidR="005D3E29" w:rsidRPr="004F4400" w:rsidRDefault="00000000">
      <w:pPr>
        <w:pStyle w:val="ListParagraph"/>
        <w:numPr>
          <w:ilvl w:val="0"/>
          <w:numId w:val="66"/>
        </w:numPr>
      </w:pPr>
      <w:r w:rsidRPr="004F4400">
        <w:t>Lot boundaries including start and finish chainages, length and width</w:t>
      </w:r>
    </w:p>
    <w:p w14:paraId="375F9A1E" w14:textId="77777777" w:rsidR="005D3E29" w:rsidRPr="004F4400" w:rsidRDefault="00000000">
      <w:pPr>
        <w:pStyle w:val="ListParagraph"/>
        <w:numPr>
          <w:ilvl w:val="0"/>
          <w:numId w:val="66"/>
        </w:numPr>
      </w:pPr>
      <w:r w:rsidRPr="004F4400">
        <w:t>Type of layer</w:t>
      </w:r>
    </w:p>
    <w:p w14:paraId="69A8474A" w14:textId="77777777" w:rsidR="005D3E29" w:rsidRPr="004F4400" w:rsidRDefault="00000000">
      <w:pPr>
        <w:pStyle w:val="ListParagraph"/>
        <w:numPr>
          <w:ilvl w:val="0"/>
          <w:numId w:val="66"/>
        </w:numPr>
      </w:pPr>
      <w:r w:rsidRPr="004F4400">
        <w:t>Type of tests required</w:t>
      </w:r>
    </w:p>
    <w:p w14:paraId="77C3CC47" w14:textId="77777777" w:rsidR="005D3E29" w:rsidRPr="004F4400" w:rsidRDefault="00000000">
      <w:pPr>
        <w:pStyle w:val="ListParagraph"/>
        <w:numPr>
          <w:ilvl w:val="0"/>
          <w:numId w:val="66"/>
        </w:numPr>
      </w:pPr>
      <w:r w:rsidRPr="004F4400">
        <w:t>Date and time when lot will be ready for testing</w:t>
      </w:r>
    </w:p>
    <w:p w14:paraId="2D80BD4D" w14:textId="77777777" w:rsidR="005D3E29" w:rsidRPr="004F4400" w:rsidRDefault="00000000" w:rsidP="005D3E29">
      <w:r w:rsidRPr="004F4400">
        <w:t>Start with the first Contractor on the list and rotate in s</w:t>
      </w:r>
      <w:r>
        <w:t xml:space="preserve">equence for each set of tests. </w:t>
      </w:r>
      <w:r w:rsidRPr="004F4400">
        <w:t xml:space="preserve">Do not bypass any Panel Period Contractor on the list unless that Panel Period Contractor provides a written explanation that he is unable to carry out the required testing to the time frames listed in the </w:t>
      </w:r>
      <w:r w:rsidRPr="00E16BDC">
        <w:rPr>
          <w:b/>
          <w:i/>
        </w:rPr>
        <w:t>Table - Testing and Reporting Completion Times</w:t>
      </w:r>
      <w:r>
        <w:t xml:space="preserve">. </w:t>
      </w:r>
      <w:r w:rsidRPr="004F4400">
        <w:t>In this instance, the written explanation must be provided to the Superintendent at the same time as the order for testing. Panel Period Contractors that are unable to carry out the required testing will be placed at the end of the rotation sequence.</w:t>
      </w:r>
    </w:p>
    <w:p w14:paraId="3EEAF00A" w14:textId="77777777" w:rsidR="005D3E29" w:rsidRPr="00417651" w:rsidRDefault="00000000" w:rsidP="00417651">
      <w:pPr>
        <w:pStyle w:val="Heading3"/>
      </w:pPr>
      <w:r w:rsidRPr="00417651">
        <w:t>Conformance Testing</w:t>
      </w:r>
    </w:p>
    <w:p w14:paraId="56078AE5" w14:textId="77777777" w:rsidR="005D3E29" w:rsidRPr="004F4400" w:rsidRDefault="00000000" w:rsidP="005D3E29">
      <w:r w:rsidRPr="004F4400">
        <w:t>The Superintendent will pay for all conformance testing directly to the Panel Period Contractor selected to perform the conformance tests required under this contract and nominated as the Superintendent’s responsibility.</w:t>
      </w:r>
    </w:p>
    <w:p w14:paraId="7A68562B" w14:textId="77777777" w:rsidR="005D3E29" w:rsidRDefault="00000000" w:rsidP="005D3E29">
      <w:r w:rsidRPr="001A4393">
        <w:lastRenderedPageBreak/>
        <w:t>If any tests fail to meet specification, all retesting costs will be a nega</w:t>
      </w:r>
      <w:r>
        <w:t>tive variation to the contract.</w:t>
      </w:r>
    </w:p>
    <w:p w14:paraId="0FBEADCE" w14:textId="77777777" w:rsidR="005D3E29" w:rsidRPr="001A4393" w:rsidRDefault="00000000" w:rsidP="005D3E29">
      <w:r w:rsidRPr="001A4393">
        <w:t>Failures in bitumen tests refer to Superintendent.</w:t>
      </w:r>
    </w:p>
    <w:p w14:paraId="211E66D1" w14:textId="77777777" w:rsidR="005D3E29" w:rsidRPr="004F4400" w:rsidRDefault="00000000" w:rsidP="005D3E29">
      <w:r w:rsidRPr="004F4400">
        <w:t>When testing has been ordered and the site is not ready for testing at the time specified by the Contractor, the Contractor will bear the cost of time and travel incurred by the Panel Period Contractor and the Superintendent, where applicable.</w:t>
      </w:r>
    </w:p>
    <w:p w14:paraId="265B357F" w14:textId="77777777" w:rsidR="005D3E29" w:rsidRPr="00417651" w:rsidRDefault="00000000" w:rsidP="00417651">
      <w:pPr>
        <w:pStyle w:val="Heading3"/>
      </w:pPr>
      <w:r w:rsidRPr="00417651">
        <w:t>Process Testing</w:t>
      </w:r>
    </w:p>
    <w:p w14:paraId="14200D40" w14:textId="77777777" w:rsidR="005D3E29" w:rsidRPr="004F4400" w:rsidRDefault="00000000" w:rsidP="005D3E29">
      <w:r w:rsidRPr="004F4400">
        <w:t>The Contractor is responsible for the ordering up</w:t>
      </w:r>
      <w:r>
        <w:t xml:space="preserve"> of,</w:t>
      </w:r>
      <w:r w:rsidRPr="004F4400">
        <w:t xml:space="preserve"> and payment </w:t>
      </w:r>
      <w:r>
        <w:t>for,</w:t>
      </w:r>
      <w:r w:rsidRPr="004F4400">
        <w:t xml:space="preserve"> all process tests carried out.</w:t>
      </w:r>
    </w:p>
    <w:p w14:paraId="2CA90800" w14:textId="77777777" w:rsidR="005D3E29" w:rsidRPr="00417651" w:rsidRDefault="00000000" w:rsidP="00417651">
      <w:pPr>
        <w:pStyle w:val="Heading2"/>
      </w:pPr>
      <w:r w:rsidRPr="00417651">
        <w:t>Notice Of Testing – witness point</w:t>
      </w:r>
    </w:p>
    <w:p w14:paraId="6BA4A0DE" w14:textId="77777777" w:rsidR="005D3E29" w:rsidRPr="004F4400" w:rsidRDefault="00000000" w:rsidP="005D3E29">
      <w:r w:rsidRPr="004F4400">
        <w:t>Give the Panel Period Contractor written notice in advance of each stage of the works requiring conformance testing, including re-testing.</w:t>
      </w:r>
    </w:p>
    <w:p w14:paraId="25BC5FAF" w14:textId="77777777" w:rsidR="005D3E29" w:rsidRPr="004F4400" w:rsidRDefault="00000000" w:rsidP="005D3E29">
      <w:r w:rsidRPr="00B07A37">
        <w:rPr>
          <w:b/>
        </w:rPr>
        <w:t>Witness point</w:t>
      </w:r>
      <w:r w:rsidRPr="004F4400">
        <w:t xml:space="preserve"> - Provide the Superintendent with a copy of the order for testing simultaneously with the order being sent to the Panel Period Contractor.</w:t>
      </w:r>
    </w:p>
    <w:p w14:paraId="46AF79F1" w14:textId="77777777" w:rsidR="005D3E29" w:rsidRPr="004F4400" w:rsidRDefault="00000000" w:rsidP="005D3E29">
      <w:r w:rsidRPr="004F4400">
        <w:t>Any communication with the Panel Period Contractors, other than the ordering of testing or inquiring on the timing of test results</w:t>
      </w:r>
      <w:r>
        <w:t>,</w:t>
      </w:r>
      <w:r w:rsidRPr="004F4400">
        <w:t xml:space="preserve"> must be forwarded through the Superintendent.</w:t>
      </w:r>
    </w:p>
    <w:p w14:paraId="54E5E353" w14:textId="77777777" w:rsidR="005D3E29" w:rsidRPr="004F4400" w:rsidRDefault="00000000" w:rsidP="005D3E29">
      <w:r w:rsidRPr="004F4400">
        <w:t>Provide the Superintendent with the results of process control testing as identified in the relevant ITP with all requests for conformance testing.</w:t>
      </w:r>
    </w:p>
    <w:p w14:paraId="124EB9A7" w14:textId="77777777" w:rsidR="005D3E29" w:rsidRPr="004F4400" w:rsidRDefault="00000000" w:rsidP="005D3E29">
      <w:r w:rsidRPr="00287438">
        <w:rPr>
          <w:b/>
        </w:rPr>
        <w:t>Witness point</w:t>
      </w:r>
      <w:r w:rsidRPr="004F4400">
        <w:t xml:space="preserve"> - Notify the Superintendent prior to any rework of failed lots.</w:t>
      </w:r>
    </w:p>
    <w:p w14:paraId="7134EE9E" w14:textId="77777777" w:rsidR="005D3E29" w:rsidRPr="00417651" w:rsidRDefault="00000000" w:rsidP="00417651">
      <w:pPr>
        <w:pStyle w:val="Heading2"/>
      </w:pPr>
      <w:bookmarkStart w:id="200" w:name="_Toc390823402"/>
      <w:bookmarkStart w:id="201" w:name="_Toc391429094"/>
      <w:bookmarkStart w:id="202" w:name="_Toc396034020"/>
      <w:bookmarkStart w:id="203" w:name="_Toc398800203"/>
      <w:r w:rsidRPr="00417651">
        <w:t>Table</w:t>
      </w:r>
      <w:bookmarkEnd w:id="200"/>
      <w:bookmarkEnd w:id="201"/>
      <w:bookmarkEnd w:id="202"/>
      <w:bookmarkEnd w:id="203"/>
      <w:r w:rsidRPr="00417651">
        <w:t>s - Test Frequencies, Compliance Testing</w:t>
      </w:r>
    </w:p>
    <w:p w14:paraId="16B31105" w14:textId="77777777" w:rsidR="005D3E29" w:rsidRDefault="00000000" w:rsidP="005D3E29">
      <w:r w:rsidRPr="004F4400">
        <w:t>Test frequencies as per table</w:t>
      </w:r>
      <w:r>
        <w:t>s;</w:t>
      </w:r>
    </w:p>
    <w:p w14:paraId="6EA0BCC3" w14:textId="77777777" w:rsidR="005D3E29" w:rsidRPr="006F1C44" w:rsidRDefault="00000000" w:rsidP="005D3E29">
      <w:pPr>
        <w:rPr>
          <w:b/>
          <w:i/>
        </w:rPr>
      </w:pPr>
      <w:r w:rsidRPr="006F1C44">
        <w:rPr>
          <w:b/>
          <w:i/>
        </w:rPr>
        <w:t>Table – Test Frequencies for Bitumen Spray Sealing.</w:t>
      </w:r>
    </w:p>
    <w:p w14:paraId="27767DC7" w14:textId="77777777" w:rsidR="005D3E29" w:rsidRPr="006F1C44" w:rsidRDefault="00000000" w:rsidP="005D3E29">
      <w:pPr>
        <w:rPr>
          <w:b/>
          <w:i/>
        </w:rPr>
      </w:pPr>
      <w:r w:rsidRPr="006F1C44">
        <w:rPr>
          <w:b/>
          <w:i/>
        </w:rPr>
        <w:t>Table – Asphalt Testing Frequencies - During Works</w:t>
      </w:r>
    </w:p>
    <w:p w14:paraId="07C3F55E" w14:textId="77777777" w:rsidR="005D3E29" w:rsidRPr="006F1C44" w:rsidRDefault="00000000" w:rsidP="005D3E29">
      <w:pPr>
        <w:rPr>
          <w:b/>
          <w:i/>
        </w:rPr>
      </w:pPr>
      <w:r w:rsidRPr="006F1C44">
        <w:rPr>
          <w:b/>
          <w:i/>
        </w:rPr>
        <w:t xml:space="preserve">Table – Asphalt </w:t>
      </w:r>
      <w:r>
        <w:rPr>
          <w:b/>
          <w:i/>
        </w:rPr>
        <w:t>Testing Frequencies</w:t>
      </w:r>
      <w:r w:rsidRPr="006F1C44">
        <w:rPr>
          <w:b/>
          <w:i/>
        </w:rPr>
        <w:t>– After Works Complet</w:t>
      </w:r>
      <w:r>
        <w:rPr>
          <w:b/>
          <w:i/>
        </w:rPr>
        <w:t>ed</w:t>
      </w:r>
    </w:p>
    <w:p w14:paraId="03A8C1DD" w14:textId="77777777" w:rsidR="005D3E29" w:rsidRPr="006F1C44" w:rsidRDefault="00000000" w:rsidP="005D3E29">
      <w:pPr>
        <w:rPr>
          <w:b/>
          <w:i/>
        </w:rPr>
      </w:pPr>
      <w:r w:rsidRPr="006F1C44">
        <w:rPr>
          <w:b/>
          <w:i/>
        </w:rPr>
        <w:t xml:space="preserve">Table – Asphalt </w:t>
      </w:r>
      <w:r>
        <w:rPr>
          <w:b/>
          <w:i/>
        </w:rPr>
        <w:t xml:space="preserve">Testing - </w:t>
      </w:r>
      <w:r w:rsidRPr="006F1C44">
        <w:rPr>
          <w:b/>
          <w:i/>
        </w:rPr>
        <w:t>Number of Cores per Lot</w:t>
      </w:r>
    </w:p>
    <w:p w14:paraId="7C21DCED" w14:textId="77777777" w:rsidR="005D3E29" w:rsidRPr="006F1C44" w:rsidRDefault="00000000" w:rsidP="005D3E29">
      <w:pPr>
        <w:rPr>
          <w:b/>
          <w:i/>
        </w:rPr>
      </w:pPr>
      <w:r w:rsidRPr="006F1C44">
        <w:rPr>
          <w:b/>
          <w:i/>
        </w:rPr>
        <w:t>Table</w:t>
      </w:r>
      <w:r>
        <w:rPr>
          <w:b/>
          <w:i/>
        </w:rPr>
        <w:t xml:space="preserve"> – Test </w:t>
      </w:r>
      <w:r w:rsidRPr="006F1C44">
        <w:rPr>
          <w:b/>
          <w:i/>
        </w:rPr>
        <w:t xml:space="preserve">Frequencies </w:t>
      </w:r>
      <w:r>
        <w:rPr>
          <w:b/>
          <w:i/>
        </w:rPr>
        <w:t>f</w:t>
      </w:r>
      <w:r w:rsidRPr="006F1C44">
        <w:rPr>
          <w:b/>
          <w:i/>
        </w:rPr>
        <w:t>or Soils – Parts 1, 2 and 3,</w:t>
      </w:r>
    </w:p>
    <w:p w14:paraId="3A255F4B" w14:textId="77777777" w:rsidR="005D3E29" w:rsidRDefault="00000000" w:rsidP="005D3E29">
      <w:pPr>
        <w:rPr>
          <w:b/>
          <w:i/>
        </w:rPr>
      </w:pPr>
      <w:r w:rsidRPr="006F1C44">
        <w:rPr>
          <w:b/>
          <w:i/>
        </w:rPr>
        <w:t>Table</w:t>
      </w:r>
      <w:r>
        <w:rPr>
          <w:b/>
          <w:i/>
        </w:rPr>
        <w:t xml:space="preserve"> – Test </w:t>
      </w:r>
      <w:r w:rsidRPr="006F1C44">
        <w:rPr>
          <w:b/>
          <w:i/>
        </w:rPr>
        <w:t xml:space="preserve">Frequencies </w:t>
      </w:r>
      <w:r>
        <w:rPr>
          <w:b/>
          <w:i/>
        </w:rPr>
        <w:t>f</w:t>
      </w:r>
      <w:r w:rsidRPr="006F1C44">
        <w:rPr>
          <w:b/>
          <w:i/>
        </w:rPr>
        <w:t xml:space="preserve">or Aggregates </w:t>
      </w:r>
      <w:proofErr w:type="gramStart"/>
      <w:r w:rsidRPr="006F1C44">
        <w:rPr>
          <w:b/>
          <w:i/>
        </w:rPr>
        <w:t>And</w:t>
      </w:r>
      <w:proofErr w:type="gramEnd"/>
      <w:r w:rsidRPr="006F1C44">
        <w:rPr>
          <w:b/>
          <w:i/>
        </w:rPr>
        <w:t xml:space="preserve"> Pavement Surfaces, </w:t>
      </w:r>
    </w:p>
    <w:p w14:paraId="46C58900" w14:textId="77777777" w:rsidR="005D3E29" w:rsidRDefault="00000000" w:rsidP="005D3E29">
      <w:pPr>
        <w:rPr>
          <w:b/>
          <w:i/>
        </w:rPr>
      </w:pPr>
      <w:r>
        <w:rPr>
          <w:b/>
          <w:i/>
        </w:rPr>
        <w:t>Table – Sampling Frequencies for Fresh Concrete</w:t>
      </w:r>
      <w:r w:rsidRPr="006F1C44">
        <w:rPr>
          <w:b/>
          <w:i/>
        </w:rPr>
        <w:t xml:space="preserve"> </w:t>
      </w:r>
    </w:p>
    <w:p w14:paraId="2325AD27" w14:textId="77777777" w:rsidR="005D3E29" w:rsidRPr="006F1C44" w:rsidRDefault="00000000" w:rsidP="005D3E29">
      <w:pPr>
        <w:rPr>
          <w:b/>
          <w:i/>
        </w:rPr>
      </w:pPr>
      <w:r>
        <w:rPr>
          <w:b/>
          <w:i/>
        </w:rPr>
        <w:t xml:space="preserve">Table – Test Frequencies for Surface Roughness Testing, </w:t>
      </w:r>
      <w:r w:rsidRPr="006F1C44">
        <w:rPr>
          <w:b/>
          <w:i/>
        </w:rPr>
        <w:t>and</w:t>
      </w:r>
    </w:p>
    <w:p w14:paraId="77707713" w14:textId="77777777" w:rsidR="005D3E29" w:rsidRPr="006F1C44" w:rsidRDefault="00000000" w:rsidP="005D3E29">
      <w:pPr>
        <w:rPr>
          <w:b/>
          <w:i/>
        </w:rPr>
      </w:pPr>
      <w:r w:rsidRPr="006F1C44">
        <w:rPr>
          <w:b/>
          <w:i/>
        </w:rPr>
        <w:t xml:space="preserve">Table - MMDD </w:t>
      </w:r>
      <w:r>
        <w:rPr>
          <w:b/>
          <w:i/>
        </w:rPr>
        <w:t xml:space="preserve">Minimum </w:t>
      </w:r>
      <w:r w:rsidRPr="006F1C44">
        <w:rPr>
          <w:b/>
          <w:i/>
        </w:rPr>
        <w:t>Curing Times.</w:t>
      </w:r>
    </w:p>
    <w:p w14:paraId="3094FFCD" w14:textId="77777777" w:rsidR="005D3E29" w:rsidRDefault="005D3E29" w:rsidP="005D3E29">
      <w:pPr>
        <w:spacing w:after="0"/>
      </w:pPr>
    </w:p>
    <w:tbl>
      <w:tblPr>
        <w:tblW w:w="5000" w:type="pct"/>
        <w:jc w:val="cente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000" w:firstRow="0" w:lastRow="0" w:firstColumn="0" w:lastColumn="0" w:noHBand="0" w:noVBand="0"/>
      </w:tblPr>
      <w:tblGrid>
        <w:gridCol w:w="1800"/>
        <w:gridCol w:w="3163"/>
        <w:gridCol w:w="1532"/>
        <w:gridCol w:w="1139"/>
        <w:gridCol w:w="1477"/>
        <w:gridCol w:w="1197"/>
      </w:tblGrid>
      <w:tr w:rsidR="009838DF" w14:paraId="55542CB4" w14:textId="77777777" w:rsidTr="00792FD3">
        <w:trPr>
          <w:cantSplit/>
          <w:trHeight w:val="383"/>
          <w:tblHeader/>
          <w:jc w:val="center"/>
        </w:trPr>
        <w:tc>
          <w:tcPr>
            <w:tcW w:w="5000" w:type="pct"/>
            <w:gridSpan w:val="6"/>
            <w:vAlign w:val="center"/>
          </w:tcPr>
          <w:p w14:paraId="5F262487" w14:textId="77777777" w:rsidR="005D3E29" w:rsidRPr="006F1C44" w:rsidRDefault="00000000" w:rsidP="00792FD3">
            <w:pPr>
              <w:rPr>
                <w:b/>
              </w:rPr>
            </w:pPr>
            <w:r w:rsidRPr="006F1C44">
              <w:rPr>
                <w:b/>
              </w:rPr>
              <w:t>Table – Test Frequencies for Bitumen Spray Sealing</w:t>
            </w:r>
          </w:p>
        </w:tc>
      </w:tr>
      <w:tr w:rsidR="009838DF" w14:paraId="6994B905" w14:textId="77777777" w:rsidTr="00792FD3">
        <w:trPr>
          <w:cantSplit/>
          <w:tblHeader/>
          <w:jc w:val="center"/>
        </w:trPr>
        <w:tc>
          <w:tcPr>
            <w:tcW w:w="775" w:type="pct"/>
            <w:vAlign w:val="center"/>
          </w:tcPr>
          <w:p w14:paraId="1943D12E" w14:textId="77777777" w:rsidR="005D3E29" w:rsidRPr="006F1C44" w:rsidRDefault="00000000" w:rsidP="00792FD3">
            <w:pPr>
              <w:rPr>
                <w:b/>
              </w:rPr>
            </w:pPr>
            <w:r w:rsidRPr="006F1C44">
              <w:rPr>
                <w:b/>
              </w:rPr>
              <w:t>Test Method.</w:t>
            </w:r>
          </w:p>
        </w:tc>
        <w:tc>
          <w:tcPr>
            <w:tcW w:w="1554" w:type="pct"/>
            <w:vAlign w:val="center"/>
          </w:tcPr>
          <w:p w14:paraId="59BC98BE" w14:textId="77777777" w:rsidR="005D3E29" w:rsidRPr="006F1C44" w:rsidRDefault="00000000" w:rsidP="00792FD3">
            <w:pPr>
              <w:rPr>
                <w:b/>
              </w:rPr>
            </w:pPr>
            <w:r w:rsidRPr="006F1C44">
              <w:rPr>
                <w:b/>
              </w:rPr>
              <w:t>Property Tested</w:t>
            </w:r>
          </w:p>
        </w:tc>
        <w:tc>
          <w:tcPr>
            <w:tcW w:w="763" w:type="pct"/>
            <w:vAlign w:val="center"/>
          </w:tcPr>
          <w:p w14:paraId="333C925B" w14:textId="77777777" w:rsidR="005D3E29" w:rsidRPr="006F1C44" w:rsidRDefault="00000000" w:rsidP="00792FD3">
            <w:pPr>
              <w:rPr>
                <w:b/>
              </w:rPr>
            </w:pPr>
            <w:r w:rsidRPr="006F1C44">
              <w:rPr>
                <w:b/>
              </w:rPr>
              <w:t>Cutback Bitumen/ Emulsions</w:t>
            </w:r>
          </w:p>
        </w:tc>
        <w:tc>
          <w:tcPr>
            <w:tcW w:w="572" w:type="pct"/>
          </w:tcPr>
          <w:p w14:paraId="35C78506" w14:textId="77777777" w:rsidR="005D3E29" w:rsidRPr="006F1C44" w:rsidRDefault="00000000" w:rsidP="00792FD3">
            <w:pPr>
              <w:rPr>
                <w:b/>
              </w:rPr>
            </w:pPr>
            <w:r w:rsidRPr="006F1C44">
              <w:rPr>
                <w:b/>
              </w:rPr>
              <w:t>Straight Run Binder -Initial Seal on New Works</w:t>
            </w:r>
          </w:p>
        </w:tc>
        <w:tc>
          <w:tcPr>
            <w:tcW w:w="736" w:type="pct"/>
            <w:vAlign w:val="center"/>
          </w:tcPr>
          <w:p w14:paraId="42471A76" w14:textId="77777777" w:rsidR="005D3E29" w:rsidRPr="006F1C44" w:rsidRDefault="00000000" w:rsidP="00792FD3">
            <w:pPr>
              <w:rPr>
                <w:b/>
              </w:rPr>
            </w:pPr>
            <w:r w:rsidRPr="006F1C44">
              <w:rPr>
                <w:b/>
              </w:rPr>
              <w:t>Polymer Modified Bitumen -Initial Seals on New Works</w:t>
            </w:r>
          </w:p>
        </w:tc>
        <w:tc>
          <w:tcPr>
            <w:tcW w:w="601" w:type="pct"/>
            <w:vAlign w:val="center"/>
          </w:tcPr>
          <w:p w14:paraId="3CCEEE32" w14:textId="77777777" w:rsidR="005D3E29" w:rsidRPr="006F1C44" w:rsidRDefault="00000000" w:rsidP="00792FD3">
            <w:pPr>
              <w:rPr>
                <w:b/>
              </w:rPr>
            </w:pPr>
            <w:r w:rsidRPr="006F1C44">
              <w:rPr>
                <w:b/>
              </w:rPr>
              <w:t>Polymer Modified Bitumen -Reseal Works</w:t>
            </w:r>
          </w:p>
        </w:tc>
      </w:tr>
      <w:tr w:rsidR="009838DF" w14:paraId="7F124017" w14:textId="77777777" w:rsidTr="00792FD3">
        <w:trPr>
          <w:cantSplit/>
          <w:jc w:val="center"/>
        </w:trPr>
        <w:tc>
          <w:tcPr>
            <w:tcW w:w="775" w:type="pct"/>
            <w:vMerge w:val="restart"/>
            <w:vAlign w:val="center"/>
          </w:tcPr>
          <w:p w14:paraId="098AF240" w14:textId="77777777" w:rsidR="005D3E29" w:rsidRPr="004F4400" w:rsidRDefault="00000000" w:rsidP="00792FD3">
            <w:pPr>
              <w:spacing w:after="0"/>
            </w:pPr>
            <w:r w:rsidRPr="004F4400">
              <w:t>AS</w:t>
            </w:r>
            <w:r>
              <w:t>/NZS </w:t>
            </w:r>
            <w:r w:rsidRPr="004F4400">
              <w:t>2341.2</w:t>
            </w:r>
            <w:r>
              <w:t xml:space="preserve">, </w:t>
            </w:r>
            <w:r w:rsidRPr="004F4400">
              <w:t>AS</w:t>
            </w:r>
            <w:r>
              <w:t> </w:t>
            </w:r>
            <w:r w:rsidRPr="004F4400">
              <w:t>2341.3 or</w:t>
            </w:r>
            <w:r>
              <w:t xml:space="preserve"> </w:t>
            </w:r>
            <w:r w:rsidRPr="004F4400">
              <w:t>AS</w:t>
            </w:r>
            <w:r>
              <w:t> </w:t>
            </w:r>
            <w:r w:rsidRPr="004F4400">
              <w:t>2341.4</w:t>
            </w:r>
          </w:p>
        </w:tc>
        <w:tc>
          <w:tcPr>
            <w:tcW w:w="1554" w:type="pct"/>
            <w:vAlign w:val="center"/>
          </w:tcPr>
          <w:p w14:paraId="327C3746" w14:textId="77777777" w:rsidR="005D3E29" w:rsidRPr="004F4400" w:rsidRDefault="00000000" w:rsidP="00792FD3">
            <w:pPr>
              <w:jc w:val="center"/>
            </w:pPr>
            <w:r w:rsidRPr="004F4400">
              <w:t>Dynamic Viscosity (60ºC)</w:t>
            </w:r>
          </w:p>
        </w:tc>
        <w:tc>
          <w:tcPr>
            <w:tcW w:w="763" w:type="pct"/>
          </w:tcPr>
          <w:p w14:paraId="626150D8" w14:textId="77777777" w:rsidR="005D3E29" w:rsidRPr="004F4400" w:rsidRDefault="00000000" w:rsidP="00792FD3">
            <w:pPr>
              <w:jc w:val="center"/>
            </w:pPr>
            <w:r w:rsidRPr="004F4400">
              <w:t>1 per 15,000L</w:t>
            </w:r>
          </w:p>
        </w:tc>
        <w:tc>
          <w:tcPr>
            <w:tcW w:w="572" w:type="pct"/>
          </w:tcPr>
          <w:p w14:paraId="4A675532" w14:textId="77777777" w:rsidR="005D3E29" w:rsidRPr="004F4400" w:rsidRDefault="00000000" w:rsidP="00792FD3">
            <w:pPr>
              <w:jc w:val="center"/>
            </w:pPr>
            <w:r w:rsidRPr="004F4400">
              <w:t>1 per 15,000L</w:t>
            </w:r>
          </w:p>
        </w:tc>
        <w:tc>
          <w:tcPr>
            <w:tcW w:w="736" w:type="pct"/>
            <w:vAlign w:val="center"/>
          </w:tcPr>
          <w:p w14:paraId="793C3A20" w14:textId="77777777" w:rsidR="005D3E29" w:rsidRPr="004F4400" w:rsidRDefault="00000000" w:rsidP="00792FD3">
            <w:pPr>
              <w:jc w:val="center"/>
            </w:pPr>
            <w:r w:rsidRPr="004F4400">
              <w:t>-</w:t>
            </w:r>
          </w:p>
        </w:tc>
        <w:tc>
          <w:tcPr>
            <w:tcW w:w="601" w:type="pct"/>
            <w:vAlign w:val="center"/>
          </w:tcPr>
          <w:p w14:paraId="168ECB19" w14:textId="77777777" w:rsidR="005D3E29" w:rsidRPr="004F4400" w:rsidRDefault="00000000" w:rsidP="00792FD3">
            <w:pPr>
              <w:jc w:val="center"/>
            </w:pPr>
            <w:r w:rsidRPr="004F4400">
              <w:t>-</w:t>
            </w:r>
          </w:p>
        </w:tc>
      </w:tr>
      <w:tr w:rsidR="009838DF" w14:paraId="7ABB4196" w14:textId="77777777" w:rsidTr="00792FD3">
        <w:trPr>
          <w:cantSplit/>
          <w:jc w:val="center"/>
        </w:trPr>
        <w:tc>
          <w:tcPr>
            <w:tcW w:w="775" w:type="pct"/>
            <w:vMerge/>
            <w:vAlign w:val="center"/>
          </w:tcPr>
          <w:p w14:paraId="7A31B387" w14:textId="77777777" w:rsidR="005D3E29" w:rsidRPr="004F4400" w:rsidRDefault="005D3E29" w:rsidP="00792FD3">
            <w:pPr>
              <w:jc w:val="center"/>
            </w:pPr>
          </w:p>
        </w:tc>
        <w:tc>
          <w:tcPr>
            <w:tcW w:w="1554" w:type="pct"/>
            <w:vAlign w:val="center"/>
          </w:tcPr>
          <w:p w14:paraId="5FC147F0" w14:textId="77777777" w:rsidR="005D3E29" w:rsidRPr="004F4400" w:rsidRDefault="00000000" w:rsidP="00792FD3">
            <w:pPr>
              <w:jc w:val="center"/>
            </w:pPr>
            <w:r w:rsidRPr="004F4400">
              <w:t>Dynamic Viscosity (135ºC)</w:t>
            </w:r>
          </w:p>
        </w:tc>
        <w:tc>
          <w:tcPr>
            <w:tcW w:w="763" w:type="pct"/>
          </w:tcPr>
          <w:p w14:paraId="14F1B2CF" w14:textId="77777777" w:rsidR="005D3E29" w:rsidRPr="004F4400" w:rsidRDefault="00000000" w:rsidP="00792FD3">
            <w:pPr>
              <w:jc w:val="center"/>
            </w:pPr>
            <w:r w:rsidRPr="004F4400">
              <w:t>-</w:t>
            </w:r>
          </w:p>
        </w:tc>
        <w:tc>
          <w:tcPr>
            <w:tcW w:w="572" w:type="pct"/>
          </w:tcPr>
          <w:p w14:paraId="176562E7" w14:textId="77777777" w:rsidR="005D3E29" w:rsidRPr="004F4400" w:rsidRDefault="00000000" w:rsidP="00792FD3">
            <w:pPr>
              <w:jc w:val="center"/>
            </w:pPr>
            <w:r w:rsidRPr="004F4400">
              <w:t>1 per 15,000L</w:t>
            </w:r>
          </w:p>
        </w:tc>
        <w:tc>
          <w:tcPr>
            <w:tcW w:w="736" w:type="pct"/>
            <w:vAlign w:val="center"/>
          </w:tcPr>
          <w:p w14:paraId="278FF822" w14:textId="77777777" w:rsidR="005D3E29" w:rsidRPr="004F4400" w:rsidRDefault="00000000" w:rsidP="00792FD3">
            <w:pPr>
              <w:jc w:val="center"/>
            </w:pPr>
            <w:r w:rsidRPr="004F4400">
              <w:t>-</w:t>
            </w:r>
          </w:p>
        </w:tc>
        <w:tc>
          <w:tcPr>
            <w:tcW w:w="601" w:type="pct"/>
            <w:vAlign w:val="center"/>
          </w:tcPr>
          <w:p w14:paraId="592EFD60" w14:textId="77777777" w:rsidR="005D3E29" w:rsidRPr="004F4400" w:rsidRDefault="00000000" w:rsidP="00792FD3">
            <w:pPr>
              <w:jc w:val="center"/>
            </w:pPr>
            <w:r w:rsidRPr="004F4400">
              <w:t>-</w:t>
            </w:r>
          </w:p>
        </w:tc>
      </w:tr>
      <w:tr w:rsidR="009838DF" w14:paraId="00A26300" w14:textId="77777777" w:rsidTr="00792FD3">
        <w:trPr>
          <w:cantSplit/>
          <w:jc w:val="center"/>
        </w:trPr>
        <w:tc>
          <w:tcPr>
            <w:tcW w:w="775" w:type="pct"/>
            <w:vAlign w:val="center"/>
          </w:tcPr>
          <w:p w14:paraId="7CCFFF0A" w14:textId="77777777" w:rsidR="005D3E29" w:rsidRPr="004F4400" w:rsidRDefault="00000000" w:rsidP="00792FD3">
            <w:r w:rsidRPr="004F4400">
              <w:lastRenderedPageBreak/>
              <w:t>AS</w:t>
            </w:r>
            <w:r>
              <w:t> 2341.</w:t>
            </w:r>
            <w:r w:rsidRPr="004F4400">
              <w:t>12</w:t>
            </w:r>
          </w:p>
        </w:tc>
        <w:tc>
          <w:tcPr>
            <w:tcW w:w="1554" w:type="pct"/>
            <w:vAlign w:val="center"/>
          </w:tcPr>
          <w:p w14:paraId="52782408" w14:textId="77777777" w:rsidR="005D3E29" w:rsidRPr="004F4400" w:rsidRDefault="00000000" w:rsidP="00792FD3">
            <w:pPr>
              <w:jc w:val="center"/>
            </w:pPr>
            <w:r w:rsidRPr="004F4400">
              <w:t>Penetration (25ºC)</w:t>
            </w:r>
          </w:p>
        </w:tc>
        <w:tc>
          <w:tcPr>
            <w:tcW w:w="763" w:type="pct"/>
            <w:vAlign w:val="center"/>
          </w:tcPr>
          <w:p w14:paraId="660B3B6B" w14:textId="77777777" w:rsidR="005D3E29" w:rsidRPr="004F4400" w:rsidRDefault="00000000" w:rsidP="00792FD3">
            <w:pPr>
              <w:jc w:val="center"/>
            </w:pPr>
            <w:r w:rsidRPr="004F4400">
              <w:t>-</w:t>
            </w:r>
          </w:p>
        </w:tc>
        <w:tc>
          <w:tcPr>
            <w:tcW w:w="572" w:type="pct"/>
          </w:tcPr>
          <w:p w14:paraId="57F36304" w14:textId="77777777" w:rsidR="005D3E29" w:rsidRPr="004F4400" w:rsidRDefault="00000000" w:rsidP="00792FD3">
            <w:pPr>
              <w:jc w:val="center"/>
            </w:pPr>
            <w:r w:rsidRPr="004F4400">
              <w:t>1 per 15,000L</w:t>
            </w:r>
          </w:p>
        </w:tc>
        <w:tc>
          <w:tcPr>
            <w:tcW w:w="736" w:type="pct"/>
            <w:vAlign w:val="center"/>
          </w:tcPr>
          <w:p w14:paraId="2F2A86EB" w14:textId="77777777" w:rsidR="005D3E29" w:rsidRPr="004F4400" w:rsidRDefault="00000000" w:rsidP="00792FD3">
            <w:pPr>
              <w:jc w:val="center"/>
            </w:pPr>
            <w:r w:rsidRPr="004F4400">
              <w:t>-</w:t>
            </w:r>
          </w:p>
        </w:tc>
        <w:tc>
          <w:tcPr>
            <w:tcW w:w="601" w:type="pct"/>
            <w:vAlign w:val="center"/>
          </w:tcPr>
          <w:p w14:paraId="0D869F85" w14:textId="77777777" w:rsidR="005D3E29" w:rsidRPr="004F4400" w:rsidRDefault="00000000" w:rsidP="00792FD3">
            <w:pPr>
              <w:jc w:val="center"/>
            </w:pPr>
            <w:r w:rsidRPr="004F4400">
              <w:t>-</w:t>
            </w:r>
          </w:p>
        </w:tc>
      </w:tr>
      <w:tr w:rsidR="009838DF" w14:paraId="68EF2E44" w14:textId="77777777" w:rsidTr="00792FD3">
        <w:trPr>
          <w:cantSplit/>
          <w:jc w:val="center"/>
        </w:trPr>
        <w:tc>
          <w:tcPr>
            <w:tcW w:w="775" w:type="pct"/>
            <w:vAlign w:val="center"/>
          </w:tcPr>
          <w:p w14:paraId="70BC9485" w14:textId="77777777" w:rsidR="005D3E29" w:rsidRPr="004F4400" w:rsidRDefault="00000000" w:rsidP="00792FD3">
            <w:pPr>
              <w:jc w:val="center"/>
            </w:pPr>
            <w:r w:rsidRPr="004F4400">
              <w:t>AGPT/T121</w:t>
            </w:r>
          </w:p>
        </w:tc>
        <w:tc>
          <w:tcPr>
            <w:tcW w:w="1554" w:type="pct"/>
            <w:vAlign w:val="center"/>
          </w:tcPr>
          <w:p w14:paraId="0D9AA1E4" w14:textId="77777777" w:rsidR="005D3E29" w:rsidRPr="004F4400" w:rsidRDefault="00000000" w:rsidP="00792FD3">
            <w:pPr>
              <w:jc w:val="center"/>
            </w:pPr>
            <w:r w:rsidRPr="004F4400">
              <w:t>Consistency (60ºC)</w:t>
            </w:r>
          </w:p>
        </w:tc>
        <w:tc>
          <w:tcPr>
            <w:tcW w:w="763" w:type="pct"/>
            <w:vAlign w:val="center"/>
          </w:tcPr>
          <w:p w14:paraId="00415251" w14:textId="77777777" w:rsidR="005D3E29" w:rsidRPr="004F4400" w:rsidRDefault="00000000" w:rsidP="00792FD3">
            <w:pPr>
              <w:jc w:val="center"/>
            </w:pPr>
            <w:r w:rsidRPr="004F4400">
              <w:t>-</w:t>
            </w:r>
          </w:p>
        </w:tc>
        <w:tc>
          <w:tcPr>
            <w:tcW w:w="572" w:type="pct"/>
          </w:tcPr>
          <w:p w14:paraId="64FFA086" w14:textId="77777777" w:rsidR="005D3E29" w:rsidRPr="004F4400" w:rsidRDefault="00000000" w:rsidP="00792FD3">
            <w:pPr>
              <w:jc w:val="center"/>
            </w:pPr>
            <w:r w:rsidRPr="004F4400">
              <w:t>-</w:t>
            </w:r>
          </w:p>
        </w:tc>
        <w:tc>
          <w:tcPr>
            <w:tcW w:w="736" w:type="pct"/>
            <w:vAlign w:val="center"/>
          </w:tcPr>
          <w:p w14:paraId="3DBE303D" w14:textId="77777777" w:rsidR="005D3E29" w:rsidRPr="004F4400" w:rsidRDefault="00000000" w:rsidP="00792FD3">
            <w:pPr>
              <w:jc w:val="center"/>
            </w:pPr>
            <w:r w:rsidRPr="004F4400">
              <w:t>1 per 15,000L</w:t>
            </w:r>
          </w:p>
        </w:tc>
        <w:tc>
          <w:tcPr>
            <w:tcW w:w="601" w:type="pct"/>
            <w:vAlign w:val="center"/>
          </w:tcPr>
          <w:p w14:paraId="444D6A2E" w14:textId="77777777" w:rsidR="005D3E29" w:rsidRPr="004F4400" w:rsidRDefault="00000000" w:rsidP="00792FD3">
            <w:pPr>
              <w:jc w:val="center"/>
            </w:pPr>
            <w:r w:rsidRPr="004F4400">
              <w:t>1 per</w:t>
            </w:r>
            <w:r>
              <w:t xml:space="preserve"> 2</w:t>
            </w:r>
            <w:r w:rsidRPr="004F4400">
              <w:t>0,000</w:t>
            </w:r>
            <w:r>
              <w:t>L</w:t>
            </w:r>
          </w:p>
        </w:tc>
      </w:tr>
      <w:tr w:rsidR="009838DF" w14:paraId="095194A1" w14:textId="77777777" w:rsidTr="00792FD3">
        <w:trPr>
          <w:cantSplit/>
          <w:jc w:val="center"/>
        </w:trPr>
        <w:tc>
          <w:tcPr>
            <w:tcW w:w="775" w:type="pct"/>
            <w:vAlign w:val="center"/>
          </w:tcPr>
          <w:p w14:paraId="3ACED273" w14:textId="77777777" w:rsidR="005D3E29" w:rsidRPr="004F4400" w:rsidRDefault="00000000" w:rsidP="00792FD3">
            <w:pPr>
              <w:jc w:val="center"/>
            </w:pPr>
            <w:r>
              <w:t>AGPT/T1</w:t>
            </w:r>
            <w:r w:rsidRPr="004F4400">
              <w:t>21</w:t>
            </w:r>
          </w:p>
        </w:tc>
        <w:tc>
          <w:tcPr>
            <w:tcW w:w="1554" w:type="pct"/>
            <w:vAlign w:val="center"/>
          </w:tcPr>
          <w:p w14:paraId="2B6C6743" w14:textId="77777777" w:rsidR="005D3E29" w:rsidRPr="004F4400" w:rsidRDefault="00000000" w:rsidP="00792FD3">
            <w:pPr>
              <w:jc w:val="center"/>
            </w:pPr>
            <w:r w:rsidRPr="004F4400">
              <w:t>Stiffness at 15</w:t>
            </w:r>
            <w:r w:rsidRPr="004F4400">
              <w:rPr>
                <w:vertAlign w:val="superscript"/>
              </w:rPr>
              <w:t>0</w:t>
            </w:r>
            <w:r w:rsidRPr="004F4400">
              <w:t>C (kPa)</w:t>
            </w:r>
          </w:p>
        </w:tc>
        <w:tc>
          <w:tcPr>
            <w:tcW w:w="763" w:type="pct"/>
            <w:vAlign w:val="center"/>
          </w:tcPr>
          <w:p w14:paraId="78C234E0" w14:textId="77777777" w:rsidR="005D3E29" w:rsidRPr="004F4400" w:rsidRDefault="005D3E29" w:rsidP="00792FD3">
            <w:pPr>
              <w:jc w:val="center"/>
            </w:pPr>
          </w:p>
        </w:tc>
        <w:tc>
          <w:tcPr>
            <w:tcW w:w="572" w:type="pct"/>
          </w:tcPr>
          <w:p w14:paraId="4D7376C7" w14:textId="77777777" w:rsidR="005D3E29" w:rsidRPr="004F4400" w:rsidRDefault="00000000" w:rsidP="00792FD3">
            <w:pPr>
              <w:jc w:val="center"/>
            </w:pPr>
            <w:r w:rsidRPr="004F4400">
              <w:t>-</w:t>
            </w:r>
          </w:p>
        </w:tc>
        <w:tc>
          <w:tcPr>
            <w:tcW w:w="736" w:type="pct"/>
            <w:vAlign w:val="center"/>
          </w:tcPr>
          <w:p w14:paraId="61A07E71" w14:textId="77777777" w:rsidR="005D3E29" w:rsidRPr="004F4400" w:rsidRDefault="00000000" w:rsidP="00792FD3">
            <w:pPr>
              <w:jc w:val="center"/>
            </w:pPr>
            <w:r w:rsidRPr="004F4400">
              <w:t>1 per 15,000L</w:t>
            </w:r>
          </w:p>
        </w:tc>
        <w:tc>
          <w:tcPr>
            <w:tcW w:w="601" w:type="pct"/>
            <w:vAlign w:val="center"/>
          </w:tcPr>
          <w:p w14:paraId="651FA032" w14:textId="77777777" w:rsidR="005D3E29" w:rsidRPr="004F4400" w:rsidRDefault="00000000" w:rsidP="00792FD3">
            <w:pPr>
              <w:jc w:val="center"/>
            </w:pPr>
            <w:r>
              <w:t>1 per 2</w:t>
            </w:r>
            <w:r w:rsidRPr="004F4400">
              <w:t>0,000</w:t>
            </w:r>
            <w:r>
              <w:t>L</w:t>
            </w:r>
          </w:p>
        </w:tc>
      </w:tr>
      <w:tr w:rsidR="009838DF" w14:paraId="6C8B5D1C" w14:textId="77777777" w:rsidTr="00792FD3">
        <w:trPr>
          <w:cantSplit/>
          <w:jc w:val="center"/>
        </w:trPr>
        <w:tc>
          <w:tcPr>
            <w:tcW w:w="775" w:type="pct"/>
            <w:vAlign w:val="center"/>
          </w:tcPr>
          <w:p w14:paraId="19BF9EA3" w14:textId="77777777" w:rsidR="005D3E29" w:rsidRPr="004F4400" w:rsidRDefault="00000000" w:rsidP="00792FD3">
            <w:pPr>
              <w:jc w:val="center"/>
            </w:pPr>
            <w:r>
              <w:t>AGPT/T1</w:t>
            </w:r>
            <w:r w:rsidRPr="004F4400">
              <w:t>11</w:t>
            </w:r>
          </w:p>
        </w:tc>
        <w:tc>
          <w:tcPr>
            <w:tcW w:w="1554" w:type="pct"/>
            <w:vAlign w:val="center"/>
          </w:tcPr>
          <w:p w14:paraId="673584E4" w14:textId="77777777" w:rsidR="005D3E29" w:rsidRPr="004F4400" w:rsidRDefault="00000000" w:rsidP="00792FD3">
            <w:pPr>
              <w:jc w:val="center"/>
            </w:pPr>
            <w:r w:rsidRPr="004F4400">
              <w:t>Dynamic Viscosity (165ºC)</w:t>
            </w:r>
          </w:p>
        </w:tc>
        <w:tc>
          <w:tcPr>
            <w:tcW w:w="763" w:type="pct"/>
            <w:vAlign w:val="center"/>
          </w:tcPr>
          <w:p w14:paraId="0B380914" w14:textId="77777777" w:rsidR="005D3E29" w:rsidRPr="004F4400" w:rsidRDefault="00000000" w:rsidP="00792FD3">
            <w:pPr>
              <w:jc w:val="center"/>
            </w:pPr>
            <w:r w:rsidRPr="004F4400">
              <w:t>-</w:t>
            </w:r>
          </w:p>
        </w:tc>
        <w:tc>
          <w:tcPr>
            <w:tcW w:w="572" w:type="pct"/>
          </w:tcPr>
          <w:p w14:paraId="7FC10D78" w14:textId="77777777" w:rsidR="005D3E29" w:rsidRPr="004F4400" w:rsidRDefault="00000000" w:rsidP="00792FD3">
            <w:pPr>
              <w:jc w:val="center"/>
            </w:pPr>
            <w:r w:rsidRPr="004F4400">
              <w:t>-</w:t>
            </w:r>
          </w:p>
        </w:tc>
        <w:tc>
          <w:tcPr>
            <w:tcW w:w="736" w:type="pct"/>
            <w:vAlign w:val="center"/>
          </w:tcPr>
          <w:p w14:paraId="2C2EA031" w14:textId="77777777" w:rsidR="005D3E29" w:rsidRPr="004F4400" w:rsidRDefault="00000000" w:rsidP="00792FD3">
            <w:pPr>
              <w:jc w:val="center"/>
            </w:pPr>
            <w:r w:rsidRPr="004F4400">
              <w:t>1 per 15,000L</w:t>
            </w:r>
          </w:p>
        </w:tc>
        <w:tc>
          <w:tcPr>
            <w:tcW w:w="601" w:type="pct"/>
          </w:tcPr>
          <w:p w14:paraId="13C44B59" w14:textId="77777777" w:rsidR="005D3E29" w:rsidRPr="004F4400" w:rsidRDefault="00000000" w:rsidP="00792FD3">
            <w:pPr>
              <w:jc w:val="center"/>
            </w:pPr>
            <w:r>
              <w:t>1 per 2</w:t>
            </w:r>
            <w:r w:rsidRPr="004F4400">
              <w:t>0,000</w:t>
            </w:r>
            <w:r>
              <w:t>L</w:t>
            </w:r>
          </w:p>
        </w:tc>
      </w:tr>
      <w:tr w:rsidR="009838DF" w14:paraId="7799C257" w14:textId="77777777" w:rsidTr="00792FD3">
        <w:trPr>
          <w:cantSplit/>
          <w:jc w:val="center"/>
        </w:trPr>
        <w:tc>
          <w:tcPr>
            <w:tcW w:w="775" w:type="pct"/>
            <w:vAlign w:val="center"/>
          </w:tcPr>
          <w:p w14:paraId="397FFBD3" w14:textId="77777777" w:rsidR="005D3E29" w:rsidRPr="004F4400" w:rsidRDefault="00000000" w:rsidP="00792FD3">
            <w:pPr>
              <w:jc w:val="center"/>
            </w:pPr>
            <w:r>
              <w:t>AGPT/T1</w:t>
            </w:r>
            <w:r w:rsidRPr="004F4400">
              <w:t>22</w:t>
            </w:r>
          </w:p>
        </w:tc>
        <w:tc>
          <w:tcPr>
            <w:tcW w:w="1554" w:type="pct"/>
            <w:vAlign w:val="center"/>
          </w:tcPr>
          <w:p w14:paraId="7DECA2D8" w14:textId="77777777" w:rsidR="005D3E29" w:rsidRPr="004F4400" w:rsidRDefault="00000000" w:rsidP="00792FD3">
            <w:pPr>
              <w:jc w:val="center"/>
            </w:pPr>
            <w:r w:rsidRPr="004F4400">
              <w:t>Torsional Recovery at 25ºC, 30s (%)</w:t>
            </w:r>
          </w:p>
        </w:tc>
        <w:tc>
          <w:tcPr>
            <w:tcW w:w="763" w:type="pct"/>
            <w:vAlign w:val="center"/>
          </w:tcPr>
          <w:p w14:paraId="7A302676" w14:textId="77777777" w:rsidR="005D3E29" w:rsidRPr="004F4400" w:rsidRDefault="00000000" w:rsidP="00792FD3">
            <w:pPr>
              <w:jc w:val="center"/>
            </w:pPr>
            <w:r w:rsidRPr="004F4400">
              <w:t>-</w:t>
            </w:r>
          </w:p>
        </w:tc>
        <w:tc>
          <w:tcPr>
            <w:tcW w:w="572" w:type="pct"/>
          </w:tcPr>
          <w:p w14:paraId="24406F96" w14:textId="77777777" w:rsidR="005D3E29" w:rsidRPr="004F4400" w:rsidRDefault="00000000" w:rsidP="00792FD3">
            <w:pPr>
              <w:jc w:val="center"/>
            </w:pPr>
            <w:r w:rsidRPr="004F4400">
              <w:t>-</w:t>
            </w:r>
          </w:p>
        </w:tc>
        <w:tc>
          <w:tcPr>
            <w:tcW w:w="736" w:type="pct"/>
            <w:vAlign w:val="center"/>
          </w:tcPr>
          <w:p w14:paraId="57058490" w14:textId="77777777" w:rsidR="005D3E29" w:rsidRPr="004F4400" w:rsidRDefault="00000000" w:rsidP="00792FD3">
            <w:pPr>
              <w:jc w:val="center"/>
            </w:pPr>
            <w:r w:rsidRPr="004F4400">
              <w:t>1 per 15,000L</w:t>
            </w:r>
          </w:p>
        </w:tc>
        <w:tc>
          <w:tcPr>
            <w:tcW w:w="601" w:type="pct"/>
            <w:vAlign w:val="center"/>
          </w:tcPr>
          <w:p w14:paraId="09BB7590" w14:textId="77777777" w:rsidR="005D3E29" w:rsidRPr="004F4400" w:rsidRDefault="00000000" w:rsidP="00792FD3">
            <w:pPr>
              <w:jc w:val="center"/>
            </w:pPr>
            <w:r>
              <w:t>1 per 2</w:t>
            </w:r>
            <w:r w:rsidRPr="004F4400">
              <w:t>0,000</w:t>
            </w:r>
            <w:r>
              <w:t>L</w:t>
            </w:r>
          </w:p>
        </w:tc>
      </w:tr>
      <w:tr w:rsidR="009838DF" w14:paraId="2CD88512" w14:textId="77777777" w:rsidTr="00792FD3">
        <w:trPr>
          <w:cantSplit/>
          <w:jc w:val="center"/>
        </w:trPr>
        <w:tc>
          <w:tcPr>
            <w:tcW w:w="775" w:type="pct"/>
            <w:vAlign w:val="center"/>
          </w:tcPr>
          <w:p w14:paraId="60C18A2D" w14:textId="77777777" w:rsidR="005D3E29" w:rsidRPr="004F4400" w:rsidRDefault="00000000" w:rsidP="00792FD3">
            <w:pPr>
              <w:jc w:val="center"/>
            </w:pPr>
            <w:r>
              <w:t>AGPT/T1</w:t>
            </w:r>
            <w:r w:rsidRPr="004F4400">
              <w:t>31</w:t>
            </w:r>
          </w:p>
        </w:tc>
        <w:tc>
          <w:tcPr>
            <w:tcW w:w="1554" w:type="pct"/>
            <w:vAlign w:val="center"/>
          </w:tcPr>
          <w:p w14:paraId="7BDEC2E0" w14:textId="77777777" w:rsidR="005D3E29" w:rsidRPr="004F4400" w:rsidRDefault="00000000" w:rsidP="00792FD3">
            <w:pPr>
              <w:jc w:val="center"/>
            </w:pPr>
            <w:r w:rsidRPr="004F4400">
              <w:t>Softening Point (</w:t>
            </w:r>
            <w:proofErr w:type="spellStart"/>
            <w:r w:rsidRPr="004F4400">
              <w:rPr>
                <w:vertAlign w:val="superscript"/>
              </w:rPr>
              <w:t>o</w:t>
            </w:r>
            <w:r w:rsidRPr="004F4400">
              <w:t>C</w:t>
            </w:r>
            <w:proofErr w:type="spellEnd"/>
            <w:r w:rsidRPr="004F4400">
              <w:t>)</w:t>
            </w:r>
          </w:p>
        </w:tc>
        <w:tc>
          <w:tcPr>
            <w:tcW w:w="763" w:type="pct"/>
            <w:vAlign w:val="center"/>
          </w:tcPr>
          <w:p w14:paraId="2BE7061C" w14:textId="77777777" w:rsidR="005D3E29" w:rsidRPr="004F4400" w:rsidRDefault="00000000" w:rsidP="00792FD3">
            <w:pPr>
              <w:jc w:val="center"/>
            </w:pPr>
            <w:r w:rsidRPr="004F4400">
              <w:t>-</w:t>
            </w:r>
          </w:p>
        </w:tc>
        <w:tc>
          <w:tcPr>
            <w:tcW w:w="572" w:type="pct"/>
          </w:tcPr>
          <w:p w14:paraId="58E22807" w14:textId="77777777" w:rsidR="005D3E29" w:rsidRPr="004F4400" w:rsidRDefault="00000000" w:rsidP="00792FD3">
            <w:pPr>
              <w:jc w:val="center"/>
            </w:pPr>
            <w:r w:rsidRPr="004F4400">
              <w:t>1 per 15,000L</w:t>
            </w:r>
          </w:p>
        </w:tc>
        <w:tc>
          <w:tcPr>
            <w:tcW w:w="736" w:type="pct"/>
            <w:vAlign w:val="center"/>
          </w:tcPr>
          <w:p w14:paraId="772675CC" w14:textId="77777777" w:rsidR="005D3E29" w:rsidRPr="004F4400" w:rsidRDefault="00000000" w:rsidP="00792FD3">
            <w:pPr>
              <w:jc w:val="center"/>
            </w:pPr>
            <w:r w:rsidRPr="004F4400">
              <w:t>1 per 15,000L</w:t>
            </w:r>
          </w:p>
        </w:tc>
        <w:tc>
          <w:tcPr>
            <w:tcW w:w="601" w:type="pct"/>
          </w:tcPr>
          <w:p w14:paraId="19820A79" w14:textId="77777777" w:rsidR="005D3E29" w:rsidRPr="004F4400" w:rsidRDefault="00000000" w:rsidP="00792FD3">
            <w:pPr>
              <w:jc w:val="center"/>
            </w:pPr>
            <w:r>
              <w:t>1 per 2</w:t>
            </w:r>
            <w:r w:rsidRPr="004F4400">
              <w:t>0,000</w:t>
            </w:r>
            <w:r>
              <w:t>L</w:t>
            </w:r>
          </w:p>
        </w:tc>
      </w:tr>
      <w:tr w:rsidR="009838DF" w14:paraId="30322A84" w14:textId="77777777" w:rsidTr="00792FD3">
        <w:trPr>
          <w:cantSplit/>
          <w:jc w:val="center"/>
        </w:trPr>
        <w:tc>
          <w:tcPr>
            <w:tcW w:w="775" w:type="pct"/>
            <w:vAlign w:val="center"/>
          </w:tcPr>
          <w:p w14:paraId="0975D776" w14:textId="77777777" w:rsidR="005D3E29" w:rsidRPr="004F4400" w:rsidRDefault="00000000" w:rsidP="00792FD3">
            <w:pPr>
              <w:jc w:val="center"/>
            </w:pPr>
            <w:r>
              <w:t>AS </w:t>
            </w:r>
            <w:r w:rsidRPr="004F4400">
              <w:t>2341.13</w:t>
            </w:r>
          </w:p>
        </w:tc>
        <w:tc>
          <w:tcPr>
            <w:tcW w:w="1554" w:type="pct"/>
            <w:vAlign w:val="center"/>
          </w:tcPr>
          <w:p w14:paraId="08D78E21" w14:textId="77777777" w:rsidR="005D3E29" w:rsidRPr="004F4400" w:rsidRDefault="00000000" w:rsidP="00792FD3">
            <w:pPr>
              <w:jc w:val="center"/>
            </w:pPr>
            <w:r w:rsidRPr="004F4400">
              <w:t>Durability of base binder</w:t>
            </w:r>
          </w:p>
        </w:tc>
        <w:tc>
          <w:tcPr>
            <w:tcW w:w="763" w:type="pct"/>
            <w:vAlign w:val="center"/>
          </w:tcPr>
          <w:p w14:paraId="50744DAC" w14:textId="77777777" w:rsidR="005D3E29" w:rsidRPr="004F4400" w:rsidRDefault="00000000" w:rsidP="00792FD3">
            <w:pPr>
              <w:jc w:val="center"/>
            </w:pPr>
            <w:r w:rsidRPr="004F4400">
              <w:t>1 per project</w:t>
            </w:r>
          </w:p>
        </w:tc>
        <w:tc>
          <w:tcPr>
            <w:tcW w:w="572" w:type="pct"/>
          </w:tcPr>
          <w:p w14:paraId="18D4967B" w14:textId="77777777" w:rsidR="005D3E29" w:rsidRPr="004F4400" w:rsidRDefault="00000000" w:rsidP="00792FD3">
            <w:pPr>
              <w:jc w:val="center"/>
            </w:pPr>
            <w:r w:rsidRPr="004F4400">
              <w:t>1 per project</w:t>
            </w:r>
          </w:p>
        </w:tc>
        <w:tc>
          <w:tcPr>
            <w:tcW w:w="736" w:type="pct"/>
            <w:vAlign w:val="center"/>
          </w:tcPr>
          <w:p w14:paraId="2E9D9BBD" w14:textId="77777777" w:rsidR="005D3E29" w:rsidRPr="004F4400" w:rsidRDefault="005D3E29" w:rsidP="00792FD3">
            <w:pPr>
              <w:jc w:val="center"/>
            </w:pPr>
          </w:p>
        </w:tc>
        <w:tc>
          <w:tcPr>
            <w:tcW w:w="601" w:type="pct"/>
            <w:vAlign w:val="center"/>
          </w:tcPr>
          <w:p w14:paraId="6F6C7E32" w14:textId="77777777" w:rsidR="005D3E29" w:rsidRPr="004F4400" w:rsidRDefault="005D3E29" w:rsidP="00792FD3">
            <w:pPr>
              <w:jc w:val="center"/>
            </w:pPr>
          </w:p>
        </w:tc>
      </w:tr>
      <w:tr w:rsidR="009838DF" w14:paraId="5C3240F4" w14:textId="77777777" w:rsidTr="00792FD3">
        <w:trPr>
          <w:cantSplit/>
          <w:jc w:val="center"/>
        </w:trPr>
        <w:tc>
          <w:tcPr>
            <w:tcW w:w="775" w:type="pct"/>
            <w:vAlign w:val="center"/>
          </w:tcPr>
          <w:p w14:paraId="0F95E897" w14:textId="77777777" w:rsidR="005D3E29" w:rsidRPr="004F4400" w:rsidRDefault="00000000" w:rsidP="00792FD3">
            <w:pPr>
              <w:jc w:val="center"/>
            </w:pPr>
            <w:r>
              <w:t>AGPT/T1</w:t>
            </w:r>
            <w:r w:rsidRPr="004F4400">
              <w:t>12</w:t>
            </w:r>
          </w:p>
        </w:tc>
        <w:tc>
          <w:tcPr>
            <w:tcW w:w="1554" w:type="pct"/>
            <w:vAlign w:val="center"/>
          </w:tcPr>
          <w:p w14:paraId="0508AC25" w14:textId="77777777" w:rsidR="005D3E29" w:rsidRPr="004F4400" w:rsidRDefault="00000000" w:rsidP="00792FD3">
            <w:pPr>
              <w:jc w:val="center"/>
            </w:pPr>
            <w:r w:rsidRPr="004F4400">
              <w:t>Flash Point (</w:t>
            </w:r>
            <w:proofErr w:type="spellStart"/>
            <w:r w:rsidRPr="004F4400">
              <w:rPr>
                <w:vertAlign w:val="superscript"/>
              </w:rPr>
              <w:t>o</w:t>
            </w:r>
            <w:r w:rsidRPr="004F4400">
              <w:t>C</w:t>
            </w:r>
            <w:proofErr w:type="spellEnd"/>
            <w:r w:rsidRPr="004F4400">
              <w:t>) min.</w:t>
            </w:r>
          </w:p>
        </w:tc>
        <w:tc>
          <w:tcPr>
            <w:tcW w:w="763" w:type="pct"/>
            <w:vAlign w:val="center"/>
          </w:tcPr>
          <w:p w14:paraId="38C0BF44" w14:textId="77777777" w:rsidR="005D3E29" w:rsidRPr="004F4400" w:rsidRDefault="00000000" w:rsidP="00792FD3">
            <w:pPr>
              <w:jc w:val="center"/>
            </w:pPr>
            <w:r w:rsidRPr="004F4400">
              <w:t>1 per project</w:t>
            </w:r>
          </w:p>
        </w:tc>
        <w:tc>
          <w:tcPr>
            <w:tcW w:w="572" w:type="pct"/>
          </w:tcPr>
          <w:p w14:paraId="5576538B" w14:textId="77777777" w:rsidR="005D3E29" w:rsidRPr="004F4400" w:rsidRDefault="00000000" w:rsidP="00792FD3">
            <w:pPr>
              <w:jc w:val="center"/>
            </w:pPr>
            <w:r w:rsidRPr="004F4400">
              <w:t>1 per project</w:t>
            </w:r>
          </w:p>
        </w:tc>
        <w:tc>
          <w:tcPr>
            <w:tcW w:w="736" w:type="pct"/>
            <w:vAlign w:val="center"/>
          </w:tcPr>
          <w:p w14:paraId="376FCC0B" w14:textId="77777777" w:rsidR="005D3E29" w:rsidRPr="004F4400" w:rsidRDefault="00000000" w:rsidP="00792FD3">
            <w:pPr>
              <w:jc w:val="center"/>
            </w:pPr>
            <w:r w:rsidRPr="004F4400">
              <w:t>1 per project</w:t>
            </w:r>
          </w:p>
        </w:tc>
        <w:tc>
          <w:tcPr>
            <w:tcW w:w="601" w:type="pct"/>
            <w:vAlign w:val="center"/>
          </w:tcPr>
          <w:p w14:paraId="56F3A5F3" w14:textId="77777777" w:rsidR="005D3E29" w:rsidRPr="004F4400" w:rsidRDefault="00000000" w:rsidP="00792FD3">
            <w:pPr>
              <w:jc w:val="center"/>
            </w:pPr>
            <w:r w:rsidRPr="004F4400">
              <w:t>1 per project</w:t>
            </w:r>
          </w:p>
        </w:tc>
      </w:tr>
      <w:tr w:rsidR="009838DF" w14:paraId="191F84CB" w14:textId="77777777" w:rsidTr="00792FD3">
        <w:trPr>
          <w:cantSplit/>
          <w:jc w:val="center"/>
        </w:trPr>
        <w:tc>
          <w:tcPr>
            <w:tcW w:w="775" w:type="pct"/>
            <w:vAlign w:val="center"/>
          </w:tcPr>
          <w:p w14:paraId="0EF2BD24" w14:textId="77777777" w:rsidR="005D3E29" w:rsidRPr="004F4400" w:rsidRDefault="00000000" w:rsidP="00792FD3">
            <w:pPr>
              <w:jc w:val="center"/>
            </w:pPr>
            <w:r>
              <w:t>AGPT/T1</w:t>
            </w:r>
            <w:r w:rsidRPr="004F4400">
              <w:t>03</w:t>
            </w:r>
          </w:p>
        </w:tc>
        <w:tc>
          <w:tcPr>
            <w:tcW w:w="1554" w:type="pct"/>
            <w:vAlign w:val="center"/>
          </w:tcPr>
          <w:p w14:paraId="114EC228" w14:textId="77777777" w:rsidR="005D3E29" w:rsidRPr="004F4400" w:rsidRDefault="00000000" w:rsidP="00792FD3">
            <w:pPr>
              <w:jc w:val="center"/>
            </w:pPr>
            <w:r w:rsidRPr="004F4400">
              <w:t>Loss on Heating (%mass) max.</w:t>
            </w:r>
          </w:p>
        </w:tc>
        <w:tc>
          <w:tcPr>
            <w:tcW w:w="763" w:type="pct"/>
            <w:vAlign w:val="center"/>
          </w:tcPr>
          <w:p w14:paraId="157B353A" w14:textId="77777777" w:rsidR="005D3E29" w:rsidRPr="004F4400" w:rsidRDefault="00000000" w:rsidP="00792FD3">
            <w:pPr>
              <w:jc w:val="center"/>
            </w:pPr>
            <w:r w:rsidRPr="004F4400">
              <w:t>1 per project</w:t>
            </w:r>
          </w:p>
        </w:tc>
        <w:tc>
          <w:tcPr>
            <w:tcW w:w="572" w:type="pct"/>
            <w:vAlign w:val="center"/>
          </w:tcPr>
          <w:p w14:paraId="32B5AA7E" w14:textId="77777777" w:rsidR="005D3E29" w:rsidRPr="004F4400" w:rsidRDefault="00000000" w:rsidP="00792FD3">
            <w:pPr>
              <w:jc w:val="center"/>
            </w:pPr>
            <w:r w:rsidRPr="004F4400">
              <w:t>1 per project</w:t>
            </w:r>
          </w:p>
        </w:tc>
        <w:tc>
          <w:tcPr>
            <w:tcW w:w="736" w:type="pct"/>
            <w:vAlign w:val="center"/>
          </w:tcPr>
          <w:p w14:paraId="7E5A74FE" w14:textId="77777777" w:rsidR="005D3E29" w:rsidRPr="004F4400" w:rsidRDefault="00000000" w:rsidP="00792FD3">
            <w:pPr>
              <w:jc w:val="center"/>
            </w:pPr>
            <w:r w:rsidRPr="004F4400">
              <w:t>1 per project</w:t>
            </w:r>
          </w:p>
        </w:tc>
        <w:tc>
          <w:tcPr>
            <w:tcW w:w="601" w:type="pct"/>
            <w:vAlign w:val="center"/>
          </w:tcPr>
          <w:p w14:paraId="6F473094" w14:textId="77777777" w:rsidR="005D3E29" w:rsidRPr="004F4400" w:rsidRDefault="00000000" w:rsidP="00792FD3">
            <w:pPr>
              <w:jc w:val="center"/>
            </w:pPr>
            <w:r w:rsidRPr="004F4400">
              <w:t>1 per project</w:t>
            </w:r>
          </w:p>
        </w:tc>
      </w:tr>
      <w:tr w:rsidR="009838DF" w14:paraId="55C974BE" w14:textId="77777777" w:rsidTr="00792FD3">
        <w:trPr>
          <w:cantSplit/>
          <w:jc w:val="center"/>
        </w:trPr>
        <w:tc>
          <w:tcPr>
            <w:tcW w:w="775" w:type="pct"/>
            <w:vAlign w:val="center"/>
          </w:tcPr>
          <w:p w14:paraId="6936304B" w14:textId="77777777" w:rsidR="005D3E29" w:rsidRPr="004F4400" w:rsidRDefault="00000000" w:rsidP="00792FD3">
            <w:pPr>
              <w:jc w:val="center"/>
            </w:pPr>
            <w:r>
              <w:t>AGPT/T1</w:t>
            </w:r>
            <w:r w:rsidRPr="004F4400">
              <w:t>24</w:t>
            </w:r>
          </w:p>
        </w:tc>
        <w:tc>
          <w:tcPr>
            <w:tcW w:w="1554" w:type="pct"/>
            <w:vAlign w:val="center"/>
          </w:tcPr>
          <w:p w14:paraId="5EE79133" w14:textId="77777777" w:rsidR="005D3E29" w:rsidRPr="004F4400" w:rsidRDefault="00000000" w:rsidP="00792FD3">
            <w:pPr>
              <w:jc w:val="center"/>
            </w:pPr>
            <w:r w:rsidRPr="004F4400">
              <w:t>Toughness at 4</w:t>
            </w:r>
            <w:r w:rsidRPr="004F4400">
              <w:rPr>
                <w:vertAlign w:val="superscript"/>
              </w:rPr>
              <w:t>o</w:t>
            </w:r>
            <w:r w:rsidRPr="004F4400">
              <w:t>C, 100</w:t>
            </w:r>
            <w:proofErr w:type="gramStart"/>
            <w:r w:rsidRPr="004F4400">
              <w:t>mm(</w:t>
            </w:r>
            <w:proofErr w:type="gramEnd"/>
            <w:r w:rsidRPr="004F4400">
              <w:t>Nm) min.</w:t>
            </w:r>
          </w:p>
        </w:tc>
        <w:tc>
          <w:tcPr>
            <w:tcW w:w="763" w:type="pct"/>
            <w:vAlign w:val="center"/>
          </w:tcPr>
          <w:p w14:paraId="74BA3734" w14:textId="77777777" w:rsidR="005D3E29" w:rsidRPr="004F4400" w:rsidRDefault="00000000" w:rsidP="00792FD3">
            <w:pPr>
              <w:jc w:val="center"/>
            </w:pPr>
            <w:r w:rsidRPr="004F4400">
              <w:t>1 per project</w:t>
            </w:r>
          </w:p>
        </w:tc>
        <w:tc>
          <w:tcPr>
            <w:tcW w:w="572" w:type="pct"/>
            <w:vAlign w:val="center"/>
          </w:tcPr>
          <w:p w14:paraId="26E4B263" w14:textId="77777777" w:rsidR="005D3E29" w:rsidRPr="004F4400" w:rsidRDefault="00000000" w:rsidP="00792FD3">
            <w:pPr>
              <w:jc w:val="center"/>
            </w:pPr>
            <w:r w:rsidRPr="004F4400">
              <w:t>1 per project</w:t>
            </w:r>
          </w:p>
        </w:tc>
        <w:tc>
          <w:tcPr>
            <w:tcW w:w="736" w:type="pct"/>
            <w:vAlign w:val="center"/>
          </w:tcPr>
          <w:p w14:paraId="2E9C5A68" w14:textId="77777777" w:rsidR="005D3E29" w:rsidRPr="004F4400" w:rsidRDefault="00000000" w:rsidP="00792FD3">
            <w:pPr>
              <w:jc w:val="center"/>
            </w:pPr>
            <w:r w:rsidRPr="004F4400">
              <w:t>1 per project</w:t>
            </w:r>
          </w:p>
        </w:tc>
        <w:tc>
          <w:tcPr>
            <w:tcW w:w="601" w:type="pct"/>
            <w:vAlign w:val="center"/>
          </w:tcPr>
          <w:p w14:paraId="3F450479" w14:textId="77777777" w:rsidR="005D3E29" w:rsidRPr="004F4400" w:rsidRDefault="00000000" w:rsidP="00792FD3">
            <w:pPr>
              <w:jc w:val="center"/>
            </w:pPr>
            <w:r w:rsidRPr="004F4400">
              <w:t>1 per project</w:t>
            </w:r>
          </w:p>
        </w:tc>
      </w:tr>
    </w:tbl>
    <w:p w14:paraId="2C906E3F" w14:textId="77777777" w:rsidR="005D3E29" w:rsidRDefault="005D3E29" w:rsidP="005D3E29"/>
    <w:tbl>
      <w:tblPr>
        <w:tblW w:w="5000" w:type="pct"/>
        <w:tblLook w:val="0000" w:firstRow="0" w:lastRow="0" w:firstColumn="0" w:lastColumn="0" w:noHBand="0" w:noVBand="0"/>
      </w:tblPr>
      <w:tblGrid>
        <w:gridCol w:w="2159"/>
        <w:gridCol w:w="3259"/>
        <w:gridCol w:w="2445"/>
        <w:gridCol w:w="2445"/>
      </w:tblGrid>
      <w:tr w:rsidR="009838DF" w14:paraId="714477F7" w14:textId="77777777" w:rsidTr="00792FD3">
        <w:trPr>
          <w:cantSplit/>
          <w:trHeight w:val="479"/>
          <w:tblHeader/>
        </w:trPr>
        <w:tc>
          <w:tcPr>
            <w:tcW w:w="5000" w:type="pct"/>
            <w:gridSpan w:val="4"/>
            <w:tcBorders>
              <w:top w:val="single" w:sz="4" w:space="0" w:color="auto"/>
              <w:left w:val="single" w:sz="4" w:space="0" w:color="auto"/>
              <w:bottom w:val="nil"/>
              <w:right w:val="single" w:sz="4" w:space="0" w:color="auto"/>
            </w:tcBorders>
            <w:vAlign w:val="center"/>
          </w:tcPr>
          <w:p w14:paraId="3BE23CD4" w14:textId="77777777" w:rsidR="005D3E29" w:rsidRPr="006F1C44" w:rsidRDefault="00000000" w:rsidP="00792FD3">
            <w:pPr>
              <w:rPr>
                <w:b/>
              </w:rPr>
            </w:pPr>
            <w:r w:rsidRPr="006F1C44">
              <w:rPr>
                <w:b/>
              </w:rPr>
              <w:t>Table – Asphalt Testing Frequencies - During Works</w:t>
            </w:r>
          </w:p>
        </w:tc>
      </w:tr>
      <w:tr w:rsidR="009838DF" w14:paraId="67474BF4" w14:textId="77777777" w:rsidTr="00792FD3">
        <w:trPr>
          <w:cantSplit/>
          <w:tblHeader/>
        </w:trPr>
        <w:tc>
          <w:tcPr>
            <w:tcW w:w="1047" w:type="pct"/>
            <w:vMerge w:val="restart"/>
            <w:tcBorders>
              <w:top w:val="single" w:sz="4" w:space="0" w:color="auto"/>
              <w:left w:val="single" w:sz="4" w:space="0" w:color="auto"/>
              <w:bottom w:val="nil"/>
              <w:right w:val="single" w:sz="4" w:space="0" w:color="auto"/>
            </w:tcBorders>
            <w:vAlign w:val="center"/>
          </w:tcPr>
          <w:p w14:paraId="6ABB2E99" w14:textId="77777777" w:rsidR="005D3E29" w:rsidRPr="006F1C44" w:rsidRDefault="00000000" w:rsidP="00792FD3">
            <w:pPr>
              <w:rPr>
                <w:b/>
              </w:rPr>
            </w:pPr>
            <w:r w:rsidRPr="006F1C44">
              <w:rPr>
                <w:b/>
              </w:rPr>
              <w:t>Test Method</w:t>
            </w:r>
          </w:p>
        </w:tc>
        <w:tc>
          <w:tcPr>
            <w:tcW w:w="1581" w:type="pct"/>
            <w:vMerge w:val="restart"/>
            <w:tcBorders>
              <w:top w:val="single" w:sz="4" w:space="0" w:color="auto"/>
              <w:left w:val="nil"/>
              <w:bottom w:val="nil"/>
              <w:right w:val="single" w:sz="4" w:space="0" w:color="auto"/>
            </w:tcBorders>
            <w:vAlign w:val="center"/>
          </w:tcPr>
          <w:p w14:paraId="29F784C4" w14:textId="77777777" w:rsidR="005D3E29" w:rsidRPr="006F1C44" w:rsidRDefault="00000000" w:rsidP="00792FD3">
            <w:pPr>
              <w:rPr>
                <w:b/>
              </w:rPr>
            </w:pPr>
            <w:r w:rsidRPr="006F1C44">
              <w:rPr>
                <w:b/>
              </w:rPr>
              <w:t>Property Tested</w:t>
            </w:r>
          </w:p>
        </w:tc>
        <w:tc>
          <w:tcPr>
            <w:tcW w:w="2372" w:type="pct"/>
            <w:gridSpan w:val="2"/>
            <w:tcBorders>
              <w:top w:val="single" w:sz="4" w:space="0" w:color="auto"/>
              <w:left w:val="nil"/>
              <w:bottom w:val="single" w:sz="4" w:space="0" w:color="auto"/>
              <w:right w:val="single" w:sz="4" w:space="0" w:color="auto"/>
            </w:tcBorders>
            <w:vAlign w:val="center"/>
          </w:tcPr>
          <w:p w14:paraId="17AD1D3C" w14:textId="77777777" w:rsidR="005D3E29" w:rsidRPr="006F1C44" w:rsidRDefault="00000000" w:rsidP="00792FD3">
            <w:pPr>
              <w:jc w:val="center"/>
              <w:rPr>
                <w:b/>
              </w:rPr>
            </w:pPr>
            <w:r w:rsidRPr="006F1C44">
              <w:rPr>
                <w:b/>
              </w:rPr>
              <w:t>Minimum Test Frequency</w:t>
            </w:r>
          </w:p>
        </w:tc>
      </w:tr>
      <w:tr w:rsidR="009838DF" w14:paraId="68F1FDBA" w14:textId="77777777" w:rsidTr="00792FD3">
        <w:trPr>
          <w:cantSplit/>
          <w:tblHeader/>
        </w:trPr>
        <w:tc>
          <w:tcPr>
            <w:tcW w:w="1047" w:type="pct"/>
            <w:vMerge/>
            <w:tcBorders>
              <w:top w:val="nil"/>
              <w:left w:val="single" w:sz="4" w:space="0" w:color="auto"/>
              <w:bottom w:val="single" w:sz="4" w:space="0" w:color="auto"/>
              <w:right w:val="single" w:sz="4" w:space="0" w:color="auto"/>
            </w:tcBorders>
          </w:tcPr>
          <w:p w14:paraId="3539C295" w14:textId="77777777" w:rsidR="005D3E29" w:rsidRPr="006F1C44" w:rsidRDefault="005D3E29" w:rsidP="00792FD3">
            <w:pPr>
              <w:rPr>
                <w:b/>
              </w:rPr>
            </w:pPr>
          </w:p>
        </w:tc>
        <w:tc>
          <w:tcPr>
            <w:tcW w:w="1581" w:type="pct"/>
            <w:vMerge/>
            <w:tcBorders>
              <w:top w:val="nil"/>
              <w:left w:val="nil"/>
              <w:bottom w:val="single" w:sz="4" w:space="0" w:color="auto"/>
              <w:right w:val="single" w:sz="4" w:space="0" w:color="auto"/>
            </w:tcBorders>
          </w:tcPr>
          <w:p w14:paraId="03EA9A09" w14:textId="77777777" w:rsidR="005D3E29" w:rsidRPr="006F1C44" w:rsidRDefault="005D3E29" w:rsidP="00792FD3">
            <w:pPr>
              <w:rPr>
                <w:b/>
              </w:rPr>
            </w:pPr>
          </w:p>
        </w:tc>
        <w:tc>
          <w:tcPr>
            <w:tcW w:w="1186" w:type="pct"/>
            <w:tcBorders>
              <w:top w:val="single" w:sz="4" w:space="0" w:color="auto"/>
              <w:left w:val="nil"/>
              <w:bottom w:val="single" w:sz="4" w:space="0" w:color="auto"/>
            </w:tcBorders>
            <w:vAlign w:val="center"/>
          </w:tcPr>
          <w:p w14:paraId="5A23FED2" w14:textId="77777777" w:rsidR="005D3E29" w:rsidRPr="006F1C44" w:rsidRDefault="00000000" w:rsidP="00792FD3">
            <w:pPr>
              <w:jc w:val="center"/>
              <w:rPr>
                <w:b/>
              </w:rPr>
            </w:pPr>
            <w:r w:rsidRPr="006F1C44">
              <w:rPr>
                <w:b/>
              </w:rPr>
              <w:t>Daily Production &lt;100 tonnes</w:t>
            </w:r>
          </w:p>
        </w:tc>
        <w:tc>
          <w:tcPr>
            <w:tcW w:w="1186" w:type="pct"/>
            <w:tcBorders>
              <w:top w:val="single" w:sz="4" w:space="0" w:color="auto"/>
              <w:left w:val="single" w:sz="4" w:space="0" w:color="auto"/>
              <w:bottom w:val="single" w:sz="4" w:space="0" w:color="auto"/>
              <w:right w:val="single" w:sz="4" w:space="0" w:color="auto"/>
            </w:tcBorders>
            <w:vAlign w:val="center"/>
          </w:tcPr>
          <w:p w14:paraId="31F396EE" w14:textId="77777777" w:rsidR="005D3E29" w:rsidRPr="006F1C44" w:rsidRDefault="00000000" w:rsidP="00792FD3">
            <w:pPr>
              <w:jc w:val="center"/>
              <w:rPr>
                <w:b/>
              </w:rPr>
            </w:pPr>
            <w:r w:rsidRPr="006F1C44">
              <w:rPr>
                <w:b/>
              </w:rPr>
              <w:t>Daily Production &gt;100 tonnes</w:t>
            </w:r>
          </w:p>
        </w:tc>
      </w:tr>
      <w:tr w:rsidR="009838DF" w14:paraId="1C10B100" w14:textId="77777777" w:rsidTr="00792FD3">
        <w:trPr>
          <w:cantSplit/>
        </w:trPr>
        <w:tc>
          <w:tcPr>
            <w:tcW w:w="1047" w:type="pct"/>
            <w:tcBorders>
              <w:top w:val="single" w:sz="4" w:space="0" w:color="auto"/>
              <w:left w:val="single" w:sz="4" w:space="0" w:color="auto"/>
              <w:bottom w:val="single" w:sz="2" w:space="0" w:color="auto"/>
              <w:right w:val="single" w:sz="4" w:space="0" w:color="auto"/>
            </w:tcBorders>
            <w:vAlign w:val="center"/>
          </w:tcPr>
          <w:p w14:paraId="269FBD89" w14:textId="77777777" w:rsidR="005D3E29" w:rsidRPr="004F4400" w:rsidRDefault="00000000" w:rsidP="00792FD3">
            <w:r w:rsidRPr="004F4400">
              <w:t>-</w:t>
            </w:r>
          </w:p>
        </w:tc>
        <w:tc>
          <w:tcPr>
            <w:tcW w:w="1581" w:type="pct"/>
            <w:tcBorders>
              <w:top w:val="single" w:sz="4" w:space="0" w:color="auto"/>
              <w:left w:val="nil"/>
              <w:bottom w:val="single" w:sz="2" w:space="0" w:color="auto"/>
              <w:right w:val="single" w:sz="4" w:space="0" w:color="auto"/>
            </w:tcBorders>
            <w:vAlign w:val="center"/>
          </w:tcPr>
          <w:p w14:paraId="5936F900" w14:textId="77777777" w:rsidR="005D3E29" w:rsidRPr="004F4400" w:rsidRDefault="00000000" w:rsidP="00792FD3">
            <w:r w:rsidRPr="004F4400">
              <w:t>Mixing temperature</w:t>
            </w:r>
          </w:p>
        </w:tc>
        <w:tc>
          <w:tcPr>
            <w:tcW w:w="1186" w:type="pct"/>
            <w:tcBorders>
              <w:top w:val="single" w:sz="4" w:space="0" w:color="auto"/>
              <w:left w:val="nil"/>
              <w:bottom w:val="single" w:sz="2" w:space="0" w:color="auto"/>
            </w:tcBorders>
            <w:vAlign w:val="center"/>
          </w:tcPr>
          <w:p w14:paraId="2CFB52BD" w14:textId="77777777" w:rsidR="005D3E29" w:rsidRPr="004F4400" w:rsidRDefault="00000000" w:rsidP="00792FD3">
            <w:pPr>
              <w:jc w:val="center"/>
            </w:pPr>
            <w:r w:rsidRPr="004F4400">
              <w:t>Every mix</w:t>
            </w:r>
          </w:p>
        </w:tc>
        <w:tc>
          <w:tcPr>
            <w:tcW w:w="1186" w:type="pct"/>
            <w:tcBorders>
              <w:top w:val="single" w:sz="4" w:space="0" w:color="auto"/>
              <w:left w:val="single" w:sz="4" w:space="0" w:color="auto"/>
              <w:bottom w:val="single" w:sz="2" w:space="0" w:color="auto"/>
              <w:right w:val="single" w:sz="4" w:space="0" w:color="auto"/>
            </w:tcBorders>
            <w:vAlign w:val="center"/>
          </w:tcPr>
          <w:p w14:paraId="40A1D90D" w14:textId="77777777" w:rsidR="005D3E29" w:rsidRPr="004F4400" w:rsidRDefault="00000000" w:rsidP="00792FD3">
            <w:pPr>
              <w:jc w:val="center"/>
            </w:pPr>
            <w:r w:rsidRPr="004F4400">
              <w:t>Every mix</w:t>
            </w:r>
          </w:p>
        </w:tc>
      </w:tr>
      <w:tr w:rsidR="009838DF" w14:paraId="31911E1F" w14:textId="77777777" w:rsidTr="00792FD3">
        <w:trPr>
          <w:cantSplit/>
        </w:trPr>
        <w:tc>
          <w:tcPr>
            <w:tcW w:w="1047" w:type="pct"/>
            <w:tcBorders>
              <w:top w:val="single" w:sz="2" w:space="0" w:color="auto"/>
              <w:left w:val="single" w:sz="4" w:space="0" w:color="auto"/>
              <w:bottom w:val="single" w:sz="2" w:space="0" w:color="auto"/>
              <w:right w:val="single" w:sz="4" w:space="0" w:color="auto"/>
            </w:tcBorders>
            <w:vAlign w:val="center"/>
          </w:tcPr>
          <w:p w14:paraId="47630858" w14:textId="77777777" w:rsidR="005D3E29" w:rsidRPr="004F4400" w:rsidRDefault="00000000" w:rsidP="00792FD3">
            <w:r w:rsidRPr="004F4400">
              <w:t>-</w:t>
            </w:r>
          </w:p>
        </w:tc>
        <w:tc>
          <w:tcPr>
            <w:tcW w:w="1581" w:type="pct"/>
            <w:tcBorders>
              <w:top w:val="single" w:sz="2" w:space="0" w:color="auto"/>
              <w:left w:val="nil"/>
              <w:bottom w:val="single" w:sz="2" w:space="0" w:color="auto"/>
              <w:right w:val="single" w:sz="4" w:space="0" w:color="auto"/>
            </w:tcBorders>
            <w:vAlign w:val="center"/>
          </w:tcPr>
          <w:p w14:paraId="3D43EC6A" w14:textId="77777777" w:rsidR="005D3E29" w:rsidRPr="004F4400" w:rsidRDefault="00000000" w:rsidP="00792FD3">
            <w:r w:rsidRPr="004F4400">
              <w:t>Laying temperature</w:t>
            </w:r>
          </w:p>
        </w:tc>
        <w:tc>
          <w:tcPr>
            <w:tcW w:w="1186" w:type="pct"/>
            <w:tcBorders>
              <w:top w:val="single" w:sz="2" w:space="0" w:color="auto"/>
              <w:left w:val="nil"/>
              <w:bottom w:val="single" w:sz="2" w:space="0" w:color="auto"/>
            </w:tcBorders>
            <w:vAlign w:val="center"/>
          </w:tcPr>
          <w:p w14:paraId="71D16D2E" w14:textId="77777777" w:rsidR="005D3E29" w:rsidRPr="004F4400" w:rsidRDefault="00000000" w:rsidP="00792FD3">
            <w:pPr>
              <w:jc w:val="center"/>
            </w:pPr>
            <w:r w:rsidRPr="004F4400">
              <w:t>Every 30 minutes</w:t>
            </w:r>
          </w:p>
        </w:tc>
        <w:tc>
          <w:tcPr>
            <w:tcW w:w="1186" w:type="pct"/>
            <w:tcBorders>
              <w:top w:val="single" w:sz="2" w:space="0" w:color="auto"/>
              <w:left w:val="single" w:sz="4" w:space="0" w:color="auto"/>
              <w:bottom w:val="single" w:sz="2" w:space="0" w:color="auto"/>
              <w:right w:val="single" w:sz="4" w:space="0" w:color="auto"/>
            </w:tcBorders>
            <w:vAlign w:val="center"/>
          </w:tcPr>
          <w:p w14:paraId="0A567347" w14:textId="77777777" w:rsidR="005D3E29" w:rsidRPr="004F4400" w:rsidRDefault="00000000" w:rsidP="00792FD3">
            <w:pPr>
              <w:jc w:val="center"/>
            </w:pPr>
            <w:r w:rsidRPr="004F4400">
              <w:t>Every 30 minutes</w:t>
            </w:r>
          </w:p>
        </w:tc>
      </w:tr>
      <w:tr w:rsidR="009838DF" w14:paraId="5A0EE0D0" w14:textId="77777777" w:rsidTr="00792FD3">
        <w:trPr>
          <w:cantSplit/>
        </w:trPr>
        <w:tc>
          <w:tcPr>
            <w:tcW w:w="1047" w:type="pct"/>
            <w:tcBorders>
              <w:top w:val="single" w:sz="2" w:space="0" w:color="auto"/>
              <w:left w:val="single" w:sz="4" w:space="0" w:color="auto"/>
              <w:bottom w:val="single" w:sz="2" w:space="0" w:color="auto"/>
              <w:right w:val="single" w:sz="4" w:space="0" w:color="auto"/>
            </w:tcBorders>
            <w:vAlign w:val="center"/>
          </w:tcPr>
          <w:p w14:paraId="273D4F00" w14:textId="77777777" w:rsidR="005D3E29" w:rsidRPr="004F4400" w:rsidRDefault="00000000" w:rsidP="00792FD3">
            <w:r w:rsidRPr="004F4400">
              <w:t>-</w:t>
            </w:r>
          </w:p>
        </w:tc>
        <w:tc>
          <w:tcPr>
            <w:tcW w:w="1581" w:type="pct"/>
            <w:tcBorders>
              <w:top w:val="single" w:sz="2" w:space="0" w:color="auto"/>
              <w:left w:val="nil"/>
              <w:bottom w:val="single" w:sz="2" w:space="0" w:color="auto"/>
              <w:right w:val="single" w:sz="4" w:space="0" w:color="auto"/>
            </w:tcBorders>
            <w:vAlign w:val="center"/>
          </w:tcPr>
          <w:p w14:paraId="760C6E44" w14:textId="77777777" w:rsidR="005D3E29" w:rsidRPr="004F4400" w:rsidRDefault="00000000" w:rsidP="00792FD3">
            <w:r w:rsidRPr="004F4400">
              <w:t>Asphalt surface temperature at commencement of compaction</w:t>
            </w:r>
          </w:p>
        </w:tc>
        <w:tc>
          <w:tcPr>
            <w:tcW w:w="1186" w:type="pct"/>
            <w:tcBorders>
              <w:top w:val="single" w:sz="2" w:space="0" w:color="auto"/>
              <w:left w:val="nil"/>
              <w:bottom w:val="single" w:sz="2" w:space="0" w:color="auto"/>
            </w:tcBorders>
            <w:vAlign w:val="center"/>
          </w:tcPr>
          <w:p w14:paraId="55EF1A8B" w14:textId="77777777" w:rsidR="005D3E29" w:rsidRPr="004F4400" w:rsidRDefault="00000000" w:rsidP="00792FD3">
            <w:pPr>
              <w:jc w:val="center"/>
            </w:pPr>
            <w:r w:rsidRPr="004F4400">
              <w:t>Every Mix</w:t>
            </w:r>
          </w:p>
        </w:tc>
        <w:tc>
          <w:tcPr>
            <w:tcW w:w="1186" w:type="pct"/>
            <w:tcBorders>
              <w:top w:val="single" w:sz="2" w:space="0" w:color="auto"/>
              <w:left w:val="single" w:sz="4" w:space="0" w:color="auto"/>
              <w:bottom w:val="single" w:sz="2" w:space="0" w:color="auto"/>
              <w:right w:val="single" w:sz="4" w:space="0" w:color="auto"/>
            </w:tcBorders>
            <w:vAlign w:val="center"/>
          </w:tcPr>
          <w:p w14:paraId="50DA1971" w14:textId="77777777" w:rsidR="005D3E29" w:rsidRPr="004F4400" w:rsidRDefault="00000000" w:rsidP="00792FD3">
            <w:pPr>
              <w:jc w:val="center"/>
            </w:pPr>
            <w:r w:rsidRPr="004F4400">
              <w:t>Every mix</w:t>
            </w:r>
          </w:p>
        </w:tc>
      </w:tr>
      <w:tr w:rsidR="009838DF" w14:paraId="649F026F" w14:textId="77777777" w:rsidTr="00792FD3">
        <w:trPr>
          <w:cantSplit/>
        </w:trPr>
        <w:tc>
          <w:tcPr>
            <w:tcW w:w="1047" w:type="pct"/>
            <w:tcBorders>
              <w:top w:val="single" w:sz="2" w:space="0" w:color="auto"/>
              <w:left w:val="single" w:sz="4" w:space="0" w:color="auto"/>
              <w:bottom w:val="single" w:sz="2" w:space="0" w:color="auto"/>
              <w:right w:val="single" w:sz="4" w:space="0" w:color="auto"/>
            </w:tcBorders>
            <w:vAlign w:val="center"/>
          </w:tcPr>
          <w:p w14:paraId="07D36076" w14:textId="77777777" w:rsidR="005D3E29" w:rsidRPr="00890CA5" w:rsidRDefault="00000000" w:rsidP="00792FD3">
            <w:pPr>
              <w:rPr>
                <w:color w:val="000000"/>
              </w:rPr>
            </w:pPr>
            <w:r>
              <w:rPr>
                <w:color w:val="000000"/>
              </w:rPr>
              <w:t>AS </w:t>
            </w:r>
            <w:r w:rsidRPr="00890CA5">
              <w:rPr>
                <w:color w:val="000000"/>
              </w:rPr>
              <w:t>2891.3 or WA730.1</w:t>
            </w:r>
          </w:p>
        </w:tc>
        <w:tc>
          <w:tcPr>
            <w:tcW w:w="1581" w:type="pct"/>
            <w:tcBorders>
              <w:top w:val="single" w:sz="2" w:space="0" w:color="auto"/>
              <w:left w:val="nil"/>
              <w:bottom w:val="single" w:sz="2" w:space="0" w:color="auto"/>
              <w:right w:val="single" w:sz="4" w:space="0" w:color="auto"/>
            </w:tcBorders>
            <w:vAlign w:val="center"/>
          </w:tcPr>
          <w:p w14:paraId="53283AA0" w14:textId="77777777" w:rsidR="005D3E29" w:rsidRPr="004F4400" w:rsidRDefault="00000000" w:rsidP="00792FD3">
            <w:r w:rsidRPr="004F4400">
              <w:t>Bitumen content</w:t>
            </w:r>
          </w:p>
        </w:tc>
        <w:tc>
          <w:tcPr>
            <w:tcW w:w="1186" w:type="pct"/>
            <w:tcBorders>
              <w:top w:val="single" w:sz="2" w:space="0" w:color="auto"/>
              <w:left w:val="nil"/>
              <w:bottom w:val="single" w:sz="2" w:space="0" w:color="auto"/>
            </w:tcBorders>
            <w:vAlign w:val="center"/>
          </w:tcPr>
          <w:p w14:paraId="495DE8F6" w14:textId="77777777" w:rsidR="005D3E29" w:rsidRPr="004F4400" w:rsidRDefault="00000000" w:rsidP="00792FD3">
            <w:pPr>
              <w:jc w:val="center"/>
            </w:pPr>
            <w:r w:rsidRPr="004F4400">
              <w:t>1 No.</w:t>
            </w:r>
          </w:p>
        </w:tc>
        <w:tc>
          <w:tcPr>
            <w:tcW w:w="1186" w:type="pct"/>
            <w:tcBorders>
              <w:top w:val="single" w:sz="2" w:space="0" w:color="auto"/>
              <w:left w:val="single" w:sz="4" w:space="0" w:color="auto"/>
              <w:bottom w:val="single" w:sz="2" w:space="0" w:color="auto"/>
              <w:right w:val="single" w:sz="4" w:space="0" w:color="auto"/>
            </w:tcBorders>
            <w:vAlign w:val="center"/>
          </w:tcPr>
          <w:p w14:paraId="32BF013B" w14:textId="77777777" w:rsidR="005D3E29" w:rsidRPr="004F4400" w:rsidRDefault="00000000" w:rsidP="00792FD3">
            <w:pPr>
              <w:jc w:val="center"/>
            </w:pPr>
            <w:r w:rsidRPr="004F4400">
              <w:t>1 per 100 t</w:t>
            </w:r>
            <w:r w:rsidRPr="00EF089E">
              <w:rPr>
                <w:sz w:val="28"/>
                <w:szCs w:val="28"/>
              </w:rPr>
              <w:t xml:space="preserve"> *</w:t>
            </w:r>
          </w:p>
        </w:tc>
      </w:tr>
      <w:tr w:rsidR="009838DF" w14:paraId="1D8E4898" w14:textId="77777777" w:rsidTr="00792FD3">
        <w:trPr>
          <w:cantSplit/>
        </w:trPr>
        <w:tc>
          <w:tcPr>
            <w:tcW w:w="1047" w:type="pct"/>
            <w:tcBorders>
              <w:top w:val="single" w:sz="2" w:space="0" w:color="auto"/>
              <w:left w:val="single" w:sz="4" w:space="0" w:color="auto"/>
              <w:bottom w:val="single" w:sz="2" w:space="0" w:color="auto"/>
              <w:right w:val="single" w:sz="4" w:space="0" w:color="auto"/>
            </w:tcBorders>
            <w:vAlign w:val="center"/>
          </w:tcPr>
          <w:p w14:paraId="432D3989" w14:textId="77777777" w:rsidR="005D3E29" w:rsidRPr="00890CA5" w:rsidRDefault="00000000" w:rsidP="00792FD3">
            <w:pPr>
              <w:rPr>
                <w:color w:val="000000"/>
              </w:rPr>
            </w:pPr>
            <w:r>
              <w:rPr>
                <w:color w:val="000000"/>
              </w:rPr>
              <w:t>AS </w:t>
            </w:r>
            <w:r w:rsidRPr="00890CA5">
              <w:rPr>
                <w:color w:val="000000"/>
              </w:rPr>
              <w:t xml:space="preserve">2891.3 or WA730.1 </w:t>
            </w:r>
          </w:p>
        </w:tc>
        <w:tc>
          <w:tcPr>
            <w:tcW w:w="1581" w:type="pct"/>
            <w:tcBorders>
              <w:top w:val="single" w:sz="2" w:space="0" w:color="auto"/>
              <w:left w:val="nil"/>
              <w:bottom w:val="single" w:sz="2" w:space="0" w:color="auto"/>
              <w:right w:val="single" w:sz="4" w:space="0" w:color="auto"/>
            </w:tcBorders>
            <w:vAlign w:val="center"/>
          </w:tcPr>
          <w:p w14:paraId="3905151C" w14:textId="77777777" w:rsidR="005D3E29" w:rsidRPr="004F4400" w:rsidRDefault="00000000" w:rsidP="00792FD3">
            <w:r w:rsidRPr="004F4400">
              <w:t>Particle size distribution</w:t>
            </w:r>
          </w:p>
        </w:tc>
        <w:tc>
          <w:tcPr>
            <w:tcW w:w="1186" w:type="pct"/>
            <w:tcBorders>
              <w:top w:val="single" w:sz="2" w:space="0" w:color="auto"/>
              <w:left w:val="nil"/>
              <w:bottom w:val="single" w:sz="2" w:space="0" w:color="auto"/>
            </w:tcBorders>
            <w:vAlign w:val="center"/>
          </w:tcPr>
          <w:p w14:paraId="1307B2EF" w14:textId="77777777" w:rsidR="005D3E29" w:rsidRPr="004F4400" w:rsidRDefault="00000000" w:rsidP="00792FD3">
            <w:pPr>
              <w:jc w:val="center"/>
            </w:pPr>
            <w:r w:rsidRPr="004F4400">
              <w:t>1 No.</w:t>
            </w:r>
          </w:p>
        </w:tc>
        <w:tc>
          <w:tcPr>
            <w:tcW w:w="1186" w:type="pct"/>
            <w:tcBorders>
              <w:top w:val="single" w:sz="2" w:space="0" w:color="auto"/>
              <w:left w:val="single" w:sz="4" w:space="0" w:color="auto"/>
              <w:bottom w:val="single" w:sz="2" w:space="0" w:color="auto"/>
              <w:right w:val="single" w:sz="4" w:space="0" w:color="auto"/>
            </w:tcBorders>
            <w:vAlign w:val="center"/>
          </w:tcPr>
          <w:p w14:paraId="2968338C" w14:textId="77777777" w:rsidR="005D3E29" w:rsidRPr="004F4400" w:rsidRDefault="00000000" w:rsidP="00792FD3">
            <w:pPr>
              <w:jc w:val="center"/>
            </w:pPr>
            <w:r w:rsidRPr="004F4400">
              <w:t xml:space="preserve">1 per 100 t </w:t>
            </w:r>
            <w:r w:rsidRPr="00EF089E">
              <w:rPr>
                <w:sz w:val="28"/>
                <w:szCs w:val="28"/>
              </w:rPr>
              <w:t>*</w:t>
            </w:r>
          </w:p>
        </w:tc>
      </w:tr>
      <w:tr w:rsidR="009838DF" w14:paraId="4AD87C5C" w14:textId="77777777" w:rsidTr="00792FD3">
        <w:trPr>
          <w:cantSplit/>
        </w:trPr>
        <w:tc>
          <w:tcPr>
            <w:tcW w:w="1047" w:type="pct"/>
            <w:tcBorders>
              <w:top w:val="single" w:sz="2" w:space="0" w:color="auto"/>
              <w:left w:val="single" w:sz="4" w:space="0" w:color="auto"/>
              <w:bottom w:val="single" w:sz="2" w:space="0" w:color="auto"/>
              <w:right w:val="single" w:sz="4" w:space="0" w:color="auto"/>
            </w:tcBorders>
            <w:vAlign w:val="center"/>
          </w:tcPr>
          <w:p w14:paraId="7683B4AD" w14:textId="77777777" w:rsidR="005D3E29" w:rsidRPr="00890CA5" w:rsidRDefault="00000000" w:rsidP="00792FD3">
            <w:pPr>
              <w:rPr>
                <w:color w:val="000000"/>
              </w:rPr>
            </w:pPr>
            <w:r>
              <w:rPr>
                <w:color w:val="000000"/>
              </w:rPr>
              <w:t>AS/NZS </w:t>
            </w:r>
            <w:r w:rsidRPr="00890CA5">
              <w:rPr>
                <w:color w:val="000000"/>
              </w:rPr>
              <w:t>2891.5</w:t>
            </w:r>
          </w:p>
        </w:tc>
        <w:tc>
          <w:tcPr>
            <w:tcW w:w="1581" w:type="pct"/>
            <w:tcBorders>
              <w:top w:val="single" w:sz="2" w:space="0" w:color="auto"/>
              <w:left w:val="nil"/>
              <w:bottom w:val="single" w:sz="2" w:space="0" w:color="auto"/>
              <w:right w:val="single" w:sz="4" w:space="0" w:color="auto"/>
            </w:tcBorders>
            <w:vAlign w:val="center"/>
          </w:tcPr>
          <w:p w14:paraId="35B7394C" w14:textId="77777777" w:rsidR="005D3E29" w:rsidRPr="004F4400" w:rsidRDefault="00000000" w:rsidP="00792FD3">
            <w:r w:rsidRPr="004F4400">
              <w:t>Stability</w:t>
            </w:r>
          </w:p>
        </w:tc>
        <w:tc>
          <w:tcPr>
            <w:tcW w:w="1186" w:type="pct"/>
            <w:tcBorders>
              <w:top w:val="single" w:sz="2" w:space="0" w:color="auto"/>
              <w:left w:val="nil"/>
              <w:bottom w:val="single" w:sz="2" w:space="0" w:color="auto"/>
            </w:tcBorders>
            <w:vAlign w:val="center"/>
          </w:tcPr>
          <w:p w14:paraId="511DFA8A" w14:textId="77777777" w:rsidR="005D3E29" w:rsidRPr="004F4400" w:rsidRDefault="00000000" w:rsidP="00792FD3">
            <w:pPr>
              <w:jc w:val="center"/>
            </w:pPr>
            <w:r w:rsidRPr="004F4400">
              <w:t>1 No.</w:t>
            </w:r>
          </w:p>
        </w:tc>
        <w:tc>
          <w:tcPr>
            <w:tcW w:w="1186" w:type="pct"/>
            <w:tcBorders>
              <w:top w:val="single" w:sz="2" w:space="0" w:color="auto"/>
              <w:left w:val="single" w:sz="4" w:space="0" w:color="auto"/>
              <w:bottom w:val="single" w:sz="2" w:space="0" w:color="auto"/>
              <w:right w:val="single" w:sz="4" w:space="0" w:color="auto"/>
            </w:tcBorders>
            <w:vAlign w:val="center"/>
          </w:tcPr>
          <w:p w14:paraId="0621697C" w14:textId="77777777" w:rsidR="005D3E29" w:rsidRPr="004F4400" w:rsidRDefault="00000000" w:rsidP="00792FD3">
            <w:pPr>
              <w:jc w:val="center"/>
            </w:pPr>
            <w:r>
              <w:t>1 per 10</w:t>
            </w:r>
            <w:r w:rsidRPr="004F4400">
              <w:t xml:space="preserve">0 t </w:t>
            </w:r>
            <w:r w:rsidRPr="00EF089E">
              <w:rPr>
                <w:sz w:val="28"/>
                <w:szCs w:val="28"/>
              </w:rPr>
              <w:t>*</w:t>
            </w:r>
          </w:p>
        </w:tc>
      </w:tr>
      <w:tr w:rsidR="009838DF" w14:paraId="7C9A0280" w14:textId="77777777" w:rsidTr="00792FD3">
        <w:trPr>
          <w:cantSplit/>
        </w:trPr>
        <w:tc>
          <w:tcPr>
            <w:tcW w:w="1047" w:type="pct"/>
            <w:tcBorders>
              <w:top w:val="single" w:sz="2" w:space="0" w:color="auto"/>
              <w:left w:val="single" w:sz="4" w:space="0" w:color="auto"/>
              <w:bottom w:val="single" w:sz="2" w:space="0" w:color="auto"/>
              <w:right w:val="single" w:sz="4" w:space="0" w:color="auto"/>
            </w:tcBorders>
            <w:vAlign w:val="center"/>
          </w:tcPr>
          <w:p w14:paraId="6E27A5BE" w14:textId="77777777" w:rsidR="005D3E29" w:rsidRPr="00890CA5" w:rsidRDefault="00000000" w:rsidP="00792FD3">
            <w:pPr>
              <w:rPr>
                <w:color w:val="000000"/>
              </w:rPr>
            </w:pPr>
            <w:r>
              <w:rPr>
                <w:color w:val="000000"/>
              </w:rPr>
              <w:t>AS/NZS </w:t>
            </w:r>
            <w:r w:rsidRPr="00890CA5">
              <w:rPr>
                <w:color w:val="000000"/>
              </w:rPr>
              <w:t>2891.5</w:t>
            </w:r>
          </w:p>
        </w:tc>
        <w:tc>
          <w:tcPr>
            <w:tcW w:w="1581" w:type="pct"/>
            <w:tcBorders>
              <w:top w:val="single" w:sz="2" w:space="0" w:color="auto"/>
              <w:left w:val="nil"/>
              <w:bottom w:val="single" w:sz="2" w:space="0" w:color="auto"/>
              <w:right w:val="single" w:sz="4" w:space="0" w:color="auto"/>
            </w:tcBorders>
            <w:vAlign w:val="center"/>
          </w:tcPr>
          <w:p w14:paraId="020E5F71" w14:textId="77777777" w:rsidR="005D3E29" w:rsidRPr="004F4400" w:rsidRDefault="00000000" w:rsidP="00792FD3">
            <w:r w:rsidRPr="004F4400">
              <w:t>Flow</w:t>
            </w:r>
          </w:p>
        </w:tc>
        <w:tc>
          <w:tcPr>
            <w:tcW w:w="1186" w:type="pct"/>
            <w:tcBorders>
              <w:top w:val="single" w:sz="2" w:space="0" w:color="auto"/>
              <w:left w:val="nil"/>
              <w:bottom w:val="single" w:sz="2" w:space="0" w:color="auto"/>
            </w:tcBorders>
            <w:vAlign w:val="center"/>
          </w:tcPr>
          <w:p w14:paraId="7C701770" w14:textId="77777777" w:rsidR="005D3E29" w:rsidRPr="004F4400" w:rsidRDefault="00000000" w:rsidP="00792FD3">
            <w:pPr>
              <w:jc w:val="center"/>
            </w:pPr>
            <w:r w:rsidRPr="004F4400">
              <w:t>1 No.</w:t>
            </w:r>
          </w:p>
        </w:tc>
        <w:tc>
          <w:tcPr>
            <w:tcW w:w="1186" w:type="pct"/>
            <w:tcBorders>
              <w:top w:val="single" w:sz="2" w:space="0" w:color="auto"/>
              <w:left w:val="single" w:sz="4" w:space="0" w:color="auto"/>
              <w:bottom w:val="single" w:sz="2" w:space="0" w:color="auto"/>
              <w:right w:val="single" w:sz="4" w:space="0" w:color="auto"/>
            </w:tcBorders>
            <w:vAlign w:val="center"/>
          </w:tcPr>
          <w:p w14:paraId="73401607" w14:textId="77777777" w:rsidR="005D3E29" w:rsidRPr="004F4400" w:rsidRDefault="00000000" w:rsidP="00792FD3">
            <w:pPr>
              <w:jc w:val="center"/>
            </w:pPr>
            <w:r>
              <w:t>1 per 10</w:t>
            </w:r>
            <w:r w:rsidRPr="004F4400">
              <w:t xml:space="preserve">0 t </w:t>
            </w:r>
            <w:r w:rsidRPr="00EF089E">
              <w:rPr>
                <w:sz w:val="28"/>
                <w:szCs w:val="28"/>
              </w:rPr>
              <w:t>*</w:t>
            </w:r>
          </w:p>
        </w:tc>
      </w:tr>
      <w:tr w:rsidR="009838DF" w14:paraId="34F3AE0E" w14:textId="77777777" w:rsidTr="00792FD3">
        <w:trPr>
          <w:cantSplit/>
        </w:trPr>
        <w:tc>
          <w:tcPr>
            <w:tcW w:w="1047" w:type="pct"/>
            <w:tcBorders>
              <w:top w:val="single" w:sz="2" w:space="0" w:color="auto"/>
              <w:left w:val="single" w:sz="4" w:space="0" w:color="auto"/>
              <w:bottom w:val="single" w:sz="2" w:space="0" w:color="auto"/>
              <w:right w:val="single" w:sz="4" w:space="0" w:color="auto"/>
            </w:tcBorders>
            <w:vAlign w:val="center"/>
          </w:tcPr>
          <w:p w14:paraId="3B5EE15C" w14:textId="77777777" w:rsidR="005D3E29" w:rsidRPr="00D51018" w:rsidRDefault="00000000" w:rsidP="00792FD3">
            <w:pPr>
              <w:rPr>
                <w:color w:val="000000"/>
              </w:rPr>
            </w:pPr>
            <w:r w:rsidRPr="00D51018">
              <w:rPr>
                <w:color w:val="000000"/>
              </w:rPr>
              <w:lastRenderedPageBreak/>
              <w:t>AS/NZS</w:t>
            </w:r>
            <w:r>
              <w:rPr>
                <w:color w:val="000000"/>
              </w:rPr>
              <w:t> </w:t>
            </w:r>
            <w:r w:rsidRPr="00D51018">
              <w:rPr>
                <w:color w:val="000000"/>
              </w:rPr>
              <w:t>2891.7.1</w:t>
            </w:r>
          </w:p>
          <w:p w14:paraId="41F85FD0" w14:textId="77777777" w:rsidR="005D3E29" w:rsidRPr="00890CA5" w:rsidRDefault="00000000" w:rsidP="00792FD3">
            <w:pPr>
              <w:rPr>
                <w:color w:val="000000"/>
              </w:rPr>
            </w:pPr>
            <w:r w:rsidRPr="00D51018">
              <w:rPr>
                <w:color w:val="000000"/>
              </w:rPr>
              <w:t>AS/NZS</w:t>
            </w:r>
            <w:r>
              <w:rPr>
                <w:color w:val="000000"/>
              </w:rPr>
              <w:t> </w:t>
            </w:r>
            <w:r w:rsidRPr="00D51018">
              <w:rPr>
                <w:color w:val="000000"/>
              </w:rPr>
              <w:t>2891.7.3</w:t>
            </w:r>
          </w:p>
        </w:tc>
        <w:tc>
          <w:tcPr>
            <w:tcW w:w="1581" w:type="pct"/>
            <w:tcBorders>
              <w:top w:val="single" w:sz="2" w:space="0" w:color="auto"/>
              <w:left w:val="nil"/>
              <w:bottom w:val="single" w:sz="2" w:space="0" w:color="auto"/>
              <w:right w:val="single" w:sz="4" w:space="0" w:color="auto"/>
            </w:tcBorders>
            <w:vAlign w:val="center"/>
          </w:tcPr>
          <w:p w14:paraId="70807CC9" w14:textId="77777777" w:rsidR="005D3E29" w:rsidRPr="004F4400" w:rsidRDefault="00000000" w:rsidP="00792FD3">
            <w:r w:rsidRPr="004F4400">
              <w:t>Maximum Density</w:t>
            </w:r>
          </w:p>
        </w:tc>
        <w:tc>
          <w:tcPr>
            <w:tcW w:w="1186" w:type="pct"/>
            <w:tcBorders>
              <w:top w:val="single" w:sz="2" w:space="0" w:color="auto"/>
              <w:left w:val="nil"/>
              <w:bottom w:val="single" w:sz="2" w:space="0" w:color="auto"/>
            </w:tcBorders>
            <w:vAlign w:val="center"/>
          </w:tcPr>
          <w:p w14:paraId="0C401D24" w14:textId="77777777" w:rsidR="005D3E29" w:rsidRPr="004F4400" w:rsidRDefault="00000000" w:rsidP="00792FD3">
            <w:pPr>
              <w:jc w:val="center"/>
            </w:pPr>
            <w:r w:rsidRPr="004F4400">
              <w:t>1 No.</w:t>
            </w:r>
          </w:p>
        </w:tc>
        <w:tc>
          <w:tcPr>
            <w:tcW w:w="1186" w:type="pct"/>
            <w:tcBorders>
              <w:top w:val="single" w:sz="2" w:space="0" w:color="auto"/>
              <w:left w:val="single" w:sz="4" w:space="0" w:color="auto"/>
              <w:bottom w:val="single" w:sz="2" w:space="0" w:color="auto"/>
              <w:right w:val="single" w:sz="4" w:space="0" w:color="auto"/>
            </w:tcBorders>
            <w:vAlign w:val="center"/>
          </w:tcPr>
          <w:p w14:paraId="12AA93C5" w14:textId="77777777" w:rsidR="005D3E29" w:rsidRPr="004F4400" w:rsidRDefault="00000000" w:rsidP="00792FD3">
            <w:pPr>
              <w:jc w:val="center"/>
            </w:pPr>
            <w:r w:rsidRPr="004F4400">
              <w:t>1 per 100 t</w:t>
            </w:r>
            <w:r w:rsidRPr="00EF089E">
              <w:rPr>
                <w:sz w:val="28"/>
                <w:szCs w:val="28"/>
              </w:rPr>
              <w:t xml:space="preserve"> *</w:t>
            </w:r>
          </w:p>
        </w:tc>
      </w:tr>
      <w:tr w:rsidR="009838DF" w14:paraId="419EF290" w14:textId="77777777" w:rsidTr="00792FD3">
        <w:trPr>
          <w:cantSplit/>
        </w:trPr>
        <w:tc>
          <w:tcPr>
            <w:tcW w:w="1047" w:type="pct"/>
            <w:tcBorders>
              <w:top w:val="single" w:sz="2" w:space="0" w:color="auto"/>
              <w:left w:val="single" w:sz="4" w:space="0" w:color="auto"/>
              <w:bottom w:val="single" w:sz="4" w:space="0" w:color="auto"/>
              <w:right w:val="single" w:sz="4" w:space="0" w:color="auto"/>
            </w:tcBorders>
          </w:tcPr>
          <w:p w14:paraId="03691F7D" w14:textId="77777777" w:rsidR="005D3E29" w:rsidRPr="00890CA5" w:rsidRDefault="00000000" w:rsidP="00792FD3">
            <w:pPr>
              <w:rPr>
                <w:color w:val="000000"/>
              </w:rPr>
            </w:pPr>
            <w:r>
              <w:rPr>
                <w:color w:val="000000"/>
              </w:rPr>
              <w:t>AS </w:t>
            </w:r>
            <w:r w:rsidRPr="00890CA5">
              <w:rPr>
                <w:color w:val="000000"/>
              </w:rPr>
              <w:t>2341.3</w:t>
            </w:r>
          </w:p>
        </w:tc>
        <w:tc>
          <w:tcPr>
            <w:tcW w:w="1581" w:type="pct"/>
            <w:tcBorders>
              <w:top w:val="single" w:sz="2" w:space="0" w:color="auto"/>
              <w:left w:val="nil"/>
              <w:bottom w:val="single" w:sz="4" w:space="0" w:color="auto"/>
              <w:right w:val="single" w:sz="4" w:space="0" w:color="auto"/>
            </w:tcBorders>
          </w:tcPr>
          <w:p w14:paraId="72E9AE10" w14:textId="77777777" w:rsidR="005D3E29" w:rsidRPr="004F4400" w:rsidRDefault="00000000" w:rsidP="00792FD3">
            <w:r w:rsidRPr="004F4400">
              <w:t>Viscosity of Binder</w:t>
            </w:r>
          </w:p>
        </w:tc>
        <w:tc>
          <w:tcPr>
            <w:tcW w:w="1186" w:type="pct"/>
            <w:tcBorders>
              <w:top w:val="single" w:sz="2" w:space="0" w:color="auto"/>
              <w:left w:val="nil"/>
              <w:bottom w:val="single" w:sz="4" w:space="0" w:color="auto"/>
            </w:tcBorders>
            <w:vAlign w:val="center"/>
          </w:tcPr>
          <w:p w14:paraId="09C789BC" w14:textId="77777777" w:rsidR="005D3E29" w:rsidRPr="004F4400" w:rsidRDefault="00000000" w:rsidP="00792FD3">
            <w:pPr>
              <w:jc w:val="center"/>
            </w:pPr>
            <w:r>
              <w:t>1 per shift</w:t>
            </w:r>
          </w:p>
        </w:tc>
        <w:tc>
          <w:tcPr>
            <w:tcW w:w="1186" w:type="pct"/>
            <w:tcBorders>
              <w:top w:val="single" w:sz="2" w:space="0" w:color="auto"/>
              <w:left w:val="single" w:sz="4" w:space="0" w:color="auto"/>
              <w:bottom w:val="single" w:sz="4" w:space="0" w:color="auto"/>
              <w:right w:val="single" w:sz="4" w:space="0" w:color="auto"/>
            </w:tcBorders>
            <w:vAlign w:val="center"/>
          </w:tcPr>
          <w:p w14:paraId="46FBB6C1" w14:textId="77777777" w:rsidR="005D3E29" w:rsidRPr="004F4400" w:rsidRDefault="00000000" w:rsidP="00792FD3">
            <w:pPr>
              <w:jc w:val="center"/>
            </w:pPr>
            <w:r>
              <w:t>1 per shift</w:t>
            </w:r>
          </w:p>
        </w:tc>
      </w:tr>
      <w:tr w:rsidR="009838DF" w14:paraId="008F5423" w14:textId="77777777" w:rsidTr="00792FD3">
        <w:trPr>
          <w:cantSplit/>
        </w:trPr>
        <w:tc>
          <w:tcPr>
            <w:tcW w:w="5000" w:type="pct"/>
            <w:gridSpan w:val="4"/>
            <w:tcBorders>
              <w:top w:val="single" w:sz="4" w:space="0" w:color="auto"/>
              <w:left w:val="single" w:sz="4" w:space="0" w:color="auto"/>
              <w:bottom w:val="single" w:sz="4" w:space="0" w:color="auto"/>
              <w:right w:val="single" w:sz="4" w:space="0" w:color="auto"/>
            </w:tcBorders>
          </w:tcPr>
          <w:p w14:paraId="09CC6019" w14:textId="77777777" w:rsidR="005D3E29" w:rsidRPr="004F4400" w:rsidRDefault="00000000" w:rsidP="00792FD3">
            <w:r w:rsidRPr="00EF089E">
              <w:rPr>
                <w:sz w:val="28"/>
                <w:szCs w:val="28"/>
              </w:rPr>
              <w:t>*</w:t>
            </w:r>
            <w:r w:rsidRPr="004F4400">
              <w:t xml:space="preserve"> One test per nominated tonnage or part thereof.</w:t>
            </w:r>
          </w:p>
        </w:tc>
      </w:tr>
    </w:tbl>
    <w:p w14:paraId="159B66E8" w14:textId="77777777" w:rsidR="005D3E29" w:rsidRPr="00DA5A88" w:rsidRDefault="00000000" w:rsidP="005D3E29">
      <w:r w:rsidRPr="00DA5A88">
        <w:t>All sampling is to be performed at the plant from safe sampling platforms.</w:t>
      </w:r>
    </w:p>
    <w:p w14:paraId="05C7A1DC" w14:textId="77777777" w:rsidR="005D3E29" w:rsidRPr="00DA5A88" w:rsidRDefault="00000000" w:rsidP="005D3E29">
      <w:r>
        <w:t>Binder s</w:t>
      </w:r>
      <w:r w:rsidRPr="00DA5A88">
        <w:t>ampling is to be conducted on the binder in actual use, either at transfer to the bitumen tank on the asphalt plant or from the tank itself.</w:t>
      </w:r>
    </w:p>
    <w:tbl>
      <w:tblPr>
        <w:tblW w:w="5000" w:type="pct"/>
        <w:jc w:val="center"/>
        <w:tblLook w:val="0000" w:firstRow="0" w:lastRow="0" w:firstColumn="0" w:lastColumn="0" w:noHBand="0" w:noVBand="0"/>
      </w:tblPr>
      <w:tblGrid>
        <w:gridCol w:w="2086"/>
        <w:gridCol w:w="4740"/>
        <w:gridCol w:w="3482"/>
      </w:tblGrid>
      <w:tr w:rsidR="009838DF" w14:paraId="4DD92557" w14:textId="77777777" w:rsidTr="00792FD3">
        <w:trPr>
          <w:cantSplit/>
          <w:tblHeader/>
          <w:jc w:val="center"/>
        </w:trPr>
        <w:tc>
          <w:tcPr>
            <w:tcW w:w="5000" w:type="pct"/>
            <w:gridSpan w:val="3"/>
            <w:tcBorders>
              <w:top w:val="single" w:sz="4" w:space="0" w:color="auto"/>
              <w:left w:val="single" w:sz="4" w:space="0" w:color="auto"/>
              <w:bottom w:val="single" w:sz="4" w:space="0" w:color="auto"/>
              <w:right w:val="single" w:sz="4" w:space="0" w:color="auto"/>
            </w:tcBorders>
          </w:tcPr>
          <w:p w14:paraId="56993027" w14:textId="77777777" w:rsidR="005D3E29" w:rsidRPr="006F1C44" w:rsidRDefault="00000000" w:rsidP="00792FD3">
            <w:pPr>
              <w:rPr>
                <w:b/>
              </w:rPr>
            </w:pPr>
            <w:r w:rsidRPr="006F1C44">
              <w:rPr>
                <w:b/>
              </w:rPr>
              <w:t>Table – Asphalt Testing Frequencies - After Works Completed</w:t>
            </w:r>
          </w:p>
        </w:tc>
      </w:tr>
      <w:tr w:rsidR="009838DF" w14:paraId="61D72826" w14:textId="77777777" w:rsidTr="00792FD3">
        <w:trPr>
          <w:cantSplit/>
          <w:tblHeader/>
          <w:jc w:val="center"/>
        </w:trPr>
        <w:tc>
          <w:tcPr>
            <w:tcW w:w="1012" w:type="pct"/>
            <w:tcBorders>
              <w:top w:val="single" w:sz="4" w:space="0" w:color="auto"/>
              <w:left w:val="single" w:sz="4" w:space="0" w:color="auto"/>
              <w:bottom w:val="single" w:sz="4" w:space="0" w:color="auto"/>
              <w:right w:val="single" w:sz="4" w:space="0" w:color="auto"/>
            </w:tcBorders>
          </w:tcPr>
          <w:p w14:paraId="1E7A629C" w14:textId="77777777" w:rsidR="005D3E29" w:rsidRPr="006F1C44" w:rsidRDefault="00000000" w:rsidP="00792FD3">
            <w:pPr>
              <w:rPr>
                <w:b/>
              </w:rPr>
            </w:pPr>
            <w:r w:rsidRPr="006F1C44">
              <w:rPr>
                <w:b/>
              </w:rPr>
              <w:t>Test Method</w:t>
            </w:r>
          </w:p>
        </w:tc>
        <w:tc>
          <w:tcPr>
            <w:tcW w:w="2299" w:type="pct"/>
            <w:tcBorders>
              <w:top w:val="single" w:sz="4" w:space="0" w:color="auto"/>
              <w:left w:val="nil"/>
              <w:bottom w:val="single" w:sz="4" w:space="0" w:color="auto"/>
              <w:right w:val="single" w:sz="4" w:space="0" w:color="auto"/>
            </w:tcBorders>
          </w:tcPr>
          <w:p w14:paraId="5825B2A4" w14:textId="77777777" w:rsidR="005D3E29" w:rsidRPr="006F1C44" w:rsidRDefault="00000000" w:rsidP="00792FD3">
            <w:pPr>
              <w:rPr>
                <w:b/>
              </w:rPr>
            </w:pPr>
            <w:r w:rsidRPr="006F1C44">
              <w:rPr>
                <w:b/>
              </w:rPr>
              <w:t>Property Tested</w:t>
            </w:r>
          </w:p>
        </w:tc>
        <w:tc>
          <w:tcPr>
            <w:tcW w:w="1690" w:type="pct"/>
            <w:tcBorders>
              <w:top w:val="single" w:sz="4" w:space="0" w:color="auto"/>
              <w:left w:val="nil"/>
              <w:bottom w:val="single" w:sz="4" w:space="0" w:color="auto"/>
              <w:right w:val="single" w:sz="4" w:space="0" w:color="auto"/>
            </w:tcBorders>
          </w:tcPr>
          <w:p w14:paraId="394331B8" w14:textId="77777777" w:rsidR="005D3E29" w:rsidRPr="006F1C44" w:rsidRDefault="00000000" w:rsidP="00792FD3">
            <w:pPr>
              <w:rPr>
                <w:b/>
              </w:rPr>
            </w:pPr>
            <w:r w:rsidRPr="006F1C44">
              <w:rPr>
                <w:b/>
              </w:rPr>
              <w:t>Frequency</w:t>
            </w:r>
          </w:p>
        </w:tc>
      </w:tr>
      <w:tr w:rsidR="009838DF" w14:paraId="7F9AF338" w14:textId="77777777" w:rsidTr="00792FD3">
        <w:trPr>
          <w:cantSplit/>
          <w:jc w:val="center"/>
        </w:trPr>
        <w:tc>
          <w:tcPr>
            <w:tcW w:w="1012" w:type="pct"/>
            <w:tcBorders>
              <w:top w:val="single" w:sz="4" w:space="0" w:color="auto"/>
              <w:left w:val="single" w:sz="4" w:space="0" w:color="auto"/>
              <w:bottom w:val="single" w:sz="2" w:space="0" w:color="auto"/>
              <w:right w:val="single" w:sz="4" w:space="0" w:color="auto"/>
            </w:tcBorders>
            <w:vAlign w:val="center"/>
          </w:tcPr>
          <w:p w14:paraId="162C1E83" w14:textId="77777777" w:rsidR="005D3E29" w:rsidRPr="004F4400" w:rsidRDefault="00000000" w:rsidP="00792FD3">
            <w:r>
              <w:t>AS </w:t>
            </w:r>
            <w:r w:rsidRPr="004F4400">
              <w:t>2891</w:t>
            </w:r>
          </w:p>
        </w:tc>
        <w:tc>
          <w:tcPr>
            <w:tcW w:w="2299" w:type="pct"/>
            <w:tcBorders>
              <w:top w:val="single" w:sz="4" w:space="0" w:color="auto"/>
              <w:left w:val="nil"/>
              <w:bottom w:val="single" w:sz="2" w:space="0" w:color="auto"/>
              <w:right w:val="single" w:sz="4" w:space="0" w:color="auto"/>
            </w:tcBorders>
            <w:vAlign w:val="center"/>
          </w:tcPr>
          <w:p w14:paraId="359B3FDD" w14:textId="77777777" w:rsidR="005D3E29" w:rsidRPr="004F4400" w:rsidRDefault="00000000" w:rsidP="00792FD3">
            <w:r w:rsidRPr="004F4400">
              <w:t>Thickness of layer</w:t>
            </w:r>
          </w:p>
        </w:tc>
        <w:tc>
          <w:tcPr>
            <w:tcW w:w="1690" w:type="pct"/>
            <w:tcBorders>
              <w:top w:val="single" w:sz="4" w:space="0" w:color="auto"/>
              <w:left w:val="nil"/>
              <w:bottom w:val="single" w:sz="2" w:space="0" w:color="auto"/>
              <w:right w:val="single" w:sz="4" w:space="0" w:color="auto"/>
            </w:tcBorders>
            <w:vAlign w:val="center"/>
          </w:tcPr>
          <w:p w14:paraId="1FEDC493" w14:textId="77777777" w:rsidR="005D3E29" w:rsidRPr="004F4400" w:rsidRDefault="00000000" w:rsidP="00792FD3">
            <w:r w:rsidRPr="004F4400">
              <w:t>1 per core</w:t>
            </w:r>
          </w:p>
        </w:tc>
      </w:tr>
      <w:tr w:rsidR="009838DF" w14:paraId="090186AA" w14:textId="77777777" w:rsidTr="00792FD3">
        <w:trPr>
          <w:cantSplit/>
          <w:jc w:val="center"/>
        </w:trPr>
        <w:tc>
          <w:tcPr>
            <w:tcW w:w="1012" w:type="pct"/>
            <w:tcBorders>
              <w:top w:val="single" w:sz="2" w:space="0" w:color="auto"/>
              <w:left w:val="single" w:sz="4" w:space="0" w:color="auto"/>
              <w:bottom w:val="single" w:sz="2" w:space="0" w:color="auto"/>
              <w:right w:val="single" w:sz="4" w:space="0" w:color="auto"/>
            </w:tcBorders>
            <w:vAlign w:val="center"/>
          </w:tcPr>
          <w:p w14:paraId="7671B7E8" w14:textId="77777777" w:rsidR="005D3E29" w:rsidRPr="004F4400" w:rsidRDefault="00000000" w:rsidP="00792FD3">
            <w:r>
              <w:t>AS</w:t>
            </w:r>
            <w:r>
              <w:rPr>
                <w:color w:val="000000"/>
              </w:rPr>
              <w:t>/NZS</w:t>
            </w:r>
            <w:r>
              <w:t> </w:t>
            </w:r>
            <w:r w:rsidRPr="004F4400">
              <w:t>2891.8</w:t>
            </w:r>
          </w:p>
        </w:tc>
        <w:tc>
          <w:tcPr>
            <w:tcW w:w="2299" w:type="pct"/>
            <w:tcBorders>
              <w:top w:val="single" w:sz="2" w:space="0" w:color="auto"/>
              <w:left w:val="nil"/>
              <w:bottom w:val="single" w:sz="2" w:space="0" w:color="auto"/>
              <w:right w:val="single" w:sz="4" w:space="0" w:color="auto"/>
            </w:tcBorders>
            <w:vAlign w:val="center"/>
          </w:tcPr>
          <w:p w14:paraId="03A93632" w14:textId="77777777" w:rsidR="005D3E29" w:rsidRPr="004F4400" w:rsidRDefault="00000000" w:rsidP="00792FD3">
            <w:r w:rsidRPr="004F4400">
              <w:t>Air Voids of compacted asphalt layer</w:t>
            </w:r>
          </w:p>
        </w:tc>
        <w:tc>
          <w:tcPr>
            <w:tcW w:w="1690" w:type="pct"/>
            <w:tcBorders>
              <w:top w:val="single" w:sz="2" w:space="0" w:color="auto"/>
              <w:left w:val="nil"/>
              <w:bottom w:val="single" w:sz="2" w:space="0" w:color="auto"/>
              <w:right w:val="single" w:sz="4" w:space="0" w:color="auto"/>
            </w:tcBorders>
            <w:vAlign w:val="center"/>
          </w:tcPr>
          <w:p w14:paraId="0D90D9D5" w14:textId="77777777" w:rsidR="005D3E29" w:rsidRPr="004F4400" w:rsidRDefault="00000000" w:rsidP="00792FD3">
            <w:r w:rsidRPr="004F4400">
              <w:t>1 per core</w:t>
            </w:r>
          </w:p>
        </w:tc>
      </w:tr>
      <w:tr w:rsidR="009838DF" w14:paraId="00B42B1D" w14:textId="77777777" w:rsidTr="00792FD3">
        <w:trPr>
          <w:cantSplit/>
          <w:jc w:val="center"/>
        </w:trPr>
        <w:tc>
          <w:tcPr>
            <w:tcW w:w="1012" w:type="pct"/>
            <w:tcBorders>
              <w:top w:val="single" w:sz="2" w:space="0" w:color="auto"/>
              <w:left w:val="single" w:sz="4" w:space="0" w:color="auto"/>
              <w:bottom w:val="single" w:sz="2" w:space="0" w:color="auto"/>
              <w:right w:val="single" w:sz="4" w:space="0" w:color="auto"/>
            </w:tcBorders>
            <w:vAlign w:val="center"/>
          </w:tcPr>
          <w:p w14:paraId="1A97E9C6" w14:textId="77777777" w:rsidR="005D3E29" w:rsidRPr="004F4400" w:rsidRDefault="00000000" w:rsidP="00792FD3">
            <w:r>
              <w:t>AS</w:t>
            </w:r>
            <w:r>
              <w:rPr>
                <w:color w:val="000000"/>
              </w:rPr>
              <w:t>/NZS</w:t>
            </w:r>
            <w:r>
              <w:t> </w:t>
            </w:r>
            <w:r w:rsidRPr="004F4400">
              <w:t>2891.9</w:t>
            </w:r>
          </w:p>
        </w:tc>
        <w:tc>
          <w:tcPr>
            <w:tcW w:w="2299" w:type="pct"/>
            <w:tcBorders>
              <w:top w:val="single" w:sz="2" w:space="0" w:color="auto"/>
              <w:left w:val="nil"/>
              <w:bottom w:val="single" w:sz="2" w:space="0" w:color="auto"/>
              <w:right w:val="single" w:sz="4" w:space="0" w:color="auto"/>
            </w:tcBorders>
            <w:vAlign w:val="center"/>
          </w:tcPr>
          <w:p w14:paraId="50F00561" w14:textId="77777777" w:rsidR="005D3E29" w:rsidRPr="004F4400" w:rsidRDefault="00000000" w:rsidP="00792FD3">
            <w:proofErr w:type="spellStart"/>
            <w:r w:rsidRPr="004F4400">
              <w:t>Insitu</w:t>
            </w:r>
            <w:proofErr w:type="spellEnd"/>
            <w:r w:rsidRPr="004F4400">
              <w:t xml:space="preserve"> Density</w:t>
            </w:r>
          </w:p>
        </w:tc>
        <w:tc>
          <w:tcPr>
            <w:tcW w:w="1690" w:type="pct"/>
            <w:tcBorders>
              <w:top w:val="single" w:sz="2" w:space="0" w:color="auto"/>
              <w:left w:val="nil"/>
              <w:bottom w:val="single" w:sz="2" w:space="0" w:color="auto"/>
              <w:right w:val="single" w:sz="4" w:space="0" w:color="auto"/>
            </w:tcBorders>
            <w:vAlign w:val="center"/>
          </w:tcPr>
          <w:p w14:paraId="230B39C6" w14:textId="77777777" w:rsidR="005D3E29" w:rsidRPr="004F4400" w:rsidRDefault="00000000" w:rsidP="00792FD3">
            <w:r w:rsidRPr="004F4400">
              <w:t>1 per core</w:t>
            </w:r>
          </w:p>
        </w:tc>
      </w:tr>
      <w:tr w:rsidR="009838DF" w14:paraId="02A6F490" w14:textId="77777777" w:rsidTr="00792FD3">
        <w:trPr>
          <w:cantSplit/>
          <w:jc w:val="center"/>
        </w:trPr>
        <w:tc>
          <w:tcPr>
            <w:tcW w:w="1012" w:type="pct"/>
            <w:tcBorders>
              <w:top w:val="single" w:sz="2" w:space="0" w:color="auto"/>
              <w:left w:val="single" w:sz="4" w:space="0" w:color="auto"/>
              <w:bottom w:val="single" w:sz="4" w:space="0" w:color="auto"/>
              <w:right w:val="single" w:sz="4" w:space="0" w:color="auto"/>
            </w:tcBorders>
            <w:vAlign w:val="center"/>
          </w:tcPr>
          <w:p w14:paraId="1AE6A445" w14:textId="77777777" w:rsidR="005D3E29" w:rsidRPr="004F4400" w:rsidRDefault="00000000" w:rsidP="00792FD3">
            <w:r>
              <w:t xml:space="preserve">AGPT04H - </w:t>
            </w:r>
            <w:r w:rsidRPr="004F4400">
              <w:t>A</w:t>
            </w:r>
            <w:r>
              <w:t>GPT/T231</w:t>
            </w:r>
          </w:p>
        </w:tc>
        <w:tc>
          <w:tcPr>
            <w:tcW w:w="2299" w:type="pct"/>
            <w:tcBorders>
              <w:top w:val="single" w:sz="2" w:space="0" w:color="auto"/>
              <w:left w:val="nil"/>
              <w:bottom w:val="single" w:sz="4" w:space="0" w:color="auto"/>
              <w:right w:val="single" w:sz="4" w:space="0" w:color="auto"/>
            </w:tcBorders>
            <w:vAlign w:val="center"/>
          </w:tcPr>
          <w:p w14:paraId="1D38AF68" w14:textId="77777777" w:rsidR="005D3E29" w:rsidRPr="004F4400" w:rsidRDefault="00000000" w:rsidP="00792FD3">
            <w:r w:rsidRPr="004F4400">
              <w:t>Wheel track testing (composite sample)</w:t>
            </w:r>
          </w:p>
        </w:tc>
        <w:tc>
          <w:tcPr>
            <w:tcW w:w="1690" w:type="pct"/>
            <w:tcBorders>
              <w:top w:val="single" w:sz="2" w:space="0" w:color="auto"/>
              <w:left w:val="nil"/>
              <w:bottom w:val="single" w:sz="4" w:space="0" w:color="auto"/>
              <w:right w:val="single" w:sz="4" w:space="0" w:color="auto"/>
            </w:tcBorders>
            <w:vAlign w:val="center"/>
          </w:tcPr>
          <w:p w14:paraId="22ADDA93" w14:textId="77777777" w:rsidR="005D3E29" w:rsidRPr="004F4400" w:rsidRDefault="00000000" w:rsidP="00792FD3">
            <w:r w:rsidRPr="004F4400">
              <w:t xml:space="preserve">1 per Type </w:t>
            </w:r>
            <w:r>
              <w:t xml:space="preserve">or 1 </w:t>
            </w:r>
            <w:r w:rsidRPr="004F4400">
              <w:t>per 1000 t</w:t>
            </w:r>
          </w:p>
        </w:tc>
      </w:tr>
    </w:tbl>
    <w:p w14:paraId="5A00E827" w14:textId="77777777" w:rsidR="005D3E29" w:rsidRDefault="00000000" w:rsidP="005D3E29">
      <w:r w:rsidRPr="004F4400">
        <w:t>Carry out density testing as soon as practic</w:t>
      </w:r>
      <w:r>
        <w:t>able after completion of works.</w:t>
      </w:r>
    </w:p>
    <w:p w14:paraId="6FD70C54" w14:textId="77777777" w:rsidR="005D3E29" w:rsidRPr="00DA5A88" w:rsidRDefault="00000000" w:rsidP="005D3E29">
      <w:r w:rsidRPr="00DA5A88">
        <w:t>Do not test within 200mm of an edge and longitudinal joint and within 1 metre of a transverse joint.</w:t>
      </w:r>
      <w:r>
        <w:t xml:space="preserve"> </w:t>
      </w:r>
      <w:r w:rsidRPr="00DA5A88">
        <w:t xml:space="preserve">Do not test </w:t>
      </w:r>
      <w:proofErr w:type="gramStart"/>
      <w:r w:rsidRPr="00DA5A88">
        <w:t>odd shaped</w:t>
      </w:r>
      <w:proofErr w:type="gramEnd"/>
      <w:r w:rsidRPr="00DA5A88">
        <w:t xml:space="preserve"> areas completed by hand placing of asphalt.</w:t>
      </w:r>
    </w:p>
    <w:p w14:paraId="2800D7BF" w14:textId="77777777" w:rsidR="005D3E29" w:rsidRPr="004F4400" w:rsidRDefault="00000000" w:rsidP="005D3E29">
      <w:r w:rsidRPr="004F4400">
        <w:t>Conform to the following number of cores per lot:</w:t>
      </w:r>
    </w:p>
    <w:tbl>
      <w:tblPr>
        <w:tblW w:w="5000" w:type="pct"/>
        <w:jc w:val="cente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000" w:firstRow="0" w:lastRow="0" w:firstColumn="0" w:lastColumn="0" w:noHBand="0" w:noVBand="0"/>
      </w:tblPr>
      <w:tblGrid>
        <w:gridCol w:w="2717"/>
        <w:gridCol w:w="1612"/>
        <w:gridCol w:w="2204"/>
        <w:gridCol w:w="3775"/>
      </w:tblGrid>
      <w:tr w:rsidR="009838DF" w14:paraId="0E0AEE94" w14:textId="77777777" w:rsidTr="00792FD3">
        <w:trPr>
          <w:cantSplit/>
          <w:tblHeader/>
          <w:jc w:val="center"/>
        </w:trPr>
        <w:tc>
          <w:tcPr>
            <w:tcW w:w="5000" w:type="pct"/>
            <w:gridSpan w:val="4"/>
          </w:tcPr>
          <w:p w14:paraId="43617D26" w14:textId="77777777" w:rsidR="005D3E29" w:rsidRPr="00685B1E" w:rsidRDefault="00000000" w:rsidP="00792FD3">
            <w:pPr>
              <w:rPr>
                <w:b/>
              </w:rPr>
            </w:pPr>
            <w:r w:rsidRPr="00685B1E">
              <w:rPr>
                <w:b/>
              </w:rPr>
              <w:t xml:space="preserve">Table </w:t>
            </w:r>
            <w:r w:rsidRPr="00E16BDC">
              <w:rPr>
                <w:b/>
              </w:rPr>
              <w:t>–</w:t>
            </w:r>
            <w:r w:rsidRPr="00685B1E">
              <w:rPr>
                <w:b/>
              </w:rPr>
              <w:t xml:space="preserve"> </w:t>
            </w:r>
            <w:r w:rsidRPr="00E16BDC">
              <w:rPr>
                <w:b/>
              </w:rPr>
              <w:t xml:space="preserve">Asphalt Testing - </w:t>
            </w:r>
            <w:r w:rsidRPr="00685B1E">
              <w:rPr>
                <w:b/>
              </w:rPr>
              <w:t>Number of cores per lo</w:t>
            </w:r>
            <w:r w:rsidRPr="00E16BDC">
              <w:rPr>
                <w:b/>
              </w:rPr>
              <w:t>t</w:t>
            </w:r>
          </w:p>
        </w:tc>
      </w:tr>
      <w:tr w:rsidR="009838DF" w14:paraId="2DF47257" w14:textId="77777777" w:rsidTr="00792FD3">
        <w:trPr>
          <w:cantSplit/>
          <w:tblHeader/>
          <w:jc w:val="center"/>
        </w:trPr>
        <w:tc>
          <w:tcPr>
            <w:tcW w:w="1318" w:type="pct"/>
            <w:vAlign w:val="center"/>
          </w:tcPr>
          <w:p w14:paraId="546F5A16" w14:textId="77777777" w:rsidR="005D3E29" w:rsidRPr="00685B1E" w:rsidRDefault="00000000" w:rsidP="00792FD3">
            <w:pPr>
              <w:rPr>
                <w:b/>
              </w:rPr>
            </w:pPr>
            <w:r w:rsidRPr="00685B1E">
              <w:rPr>
                <w:b/>
              </w:rPr>
              <w:t>Area (m</w:t>
            </w:r>
            <w:r w:rsidRPr="00685B1E">
              <w:rPr>
                <w:b/>
                <w:vertAlign w:val="superscript"/>
              </w:rPr>
              <w:t>2</w:t>
            </w:r>
            <w:r w:rsidRPr="00685B1E">
              <w:rPr>
                <w:b/>
              </w:rPr>
              <w:t>)</w:t>
            </w:r>
          </w:p>
        </w:tc>
        <w:tc>
          <w:tcPr>
            <w:tcW w:w="782" w:type="pct"/>
            <w:vAlign w:val="center"/>
          </w:tcPr>
          <w:p w14:paraId="4EDFF248" w14:textId="77777777" w:rsidR="005D3E29" w:rsidRPr="00685B1E" w:rsidRDefault="00000000" w:rsidP="00792FD3">
            <w:pPr>
              <w:jc w:val="center"/>
              <w:rPr>
                <w:b/>
              </w:rPr>
            </w:pPr>
            <w:r>
              <w:rPr>
                <w:b/>
              </w:rPr>
              <w:t>&lt;1</w:t>
            </w:r>
            <w:r w:rsidRPr="00685B1E">
              <w:rPr>
                <w:b/>
              </w:rPr>
              <w:t>00</w:t>
            </w:r>
          </w:p>
        </w:tc>
        <w:tc>
          <w:tcPr>
            <w:tcW w:w="1069" w:type="pct"/>
            <w:vAlign w:val="center"/>
          </w:tcPr>
          <w:p w14:paraId="005E8A67" w14:textId="77777777" w:rsidR="005D3E29" w:rsidRPr="00685B1E" w:rsidRDefault="00000000" w:rsidP="00792FD3">
            <w:pPr>
              <w:jc w:val="center"/>
              <w:rPr>
                <w:b/>
              </w:rPr>
            </w:pPr>
            <w:r w:rsidRPr="00685B1E">
              <w:rPr>
                <w:b/>
              </w:rPr>
              <w:t xml:space="preserve">100 – </w:t>
            </w:r>
            <w:r>
              <w:rPr>
                <w:b/>
              </w:rPr>
              <w:t>1</w:t>
            </w:r>
            <w:r w:rsidRPr="00685B1E">
              <w:rPr>
                <w:b/>
              </w:rPr>
              <w:t>500</w:t>
            </w:r>
          </w:p>
        </w:tc>
        <w:tc>
          <w:tcPr>
            <w:tcW w:w="1831" w:type="pct"/>
            <w:vAlign w:val="center"/>
          </w:tcPr>
          <w:p w14:paraId="45F04784" w14:textId="77777777" w:rsidR="005D3E29" w:rsidRPr="00685B1E" w:rsidRDefault="00000000" w:rsidP="00792FD3">
            <w:pPr>
              <w:jc w:val="center"/>
              <w:rPr>
                <w:b/>
              </w:rPr>
            </w:pPr>
            <w:r>
              <w:rPr>
                <w:b/>
              </w:rPr>
              <w:t>&gt;</w:t>
            </w:r>
            <w:r w:rsidRPr="00685B1E">
              <w:rPr>
                <w:b/>
              </w:rPr>
              <w:t>1</w:t>
            </w:r>
            <w:r>
              <w:rPr>
                <w:b/>
              </w:rPr>
              <w:t>5</w:t>
            </w:r>
            <w:r w:rsidRPr="00685B1E">
              <w:rPr>
                <w:b/>
              </w:rPr>
              <w:t>00</w:t>
            </w:r>
          </w:p>
        </w:tc>
      </w:tr>
      <w:tr w:rsidR="009838DF" w14:paraId="4BB49EDD" w14:textId="77777777" w:rsidTr="00792FD3">
        <w:trPr>
          <w:cantSplit/>
          <w:jc w:val="center"/>
        </w:trPr>
        <w:tc>
          <w:tcPr>
            <w:tcW w:w="1318" w:type="pct"/>
            <w:vAlign w:val="center"/>
          </w:tcPr>
          <w:p w14:paraId="15D33E3D" w14:textId="77777777" w:rsidR="005D3E29" w:rsidRPr="00E16BDC" w:rsidRDefault="00000000" w:rsidP="00792FD3">
            <w:pPr>
              <w:rPr>
                <w:b/>
              </w:rPr>
            </w:pPr>
            <w:r w:rsidRPr="00E16BDC">
              <w:rPr>
                <w:b/>
              </w:rPr>
              <w:t>No. of Cores</w:t>
            </w:r>
          </w:p>
        </w:tc>
        <w:tc>
          <w:tcPr>
            <w:tcW w:w="782" w:type="pct"/>
            <w:vAlign w:val="center"/>
          </w:tcPr>
          <w:p w14:paraId="64075A56" w14:textId="77777777" w:rsidR="005D3E29" w:rsidRPr="00685B1E" w:rsidRDefault="00000000" w:rsidP="00792FD3">
            <w:pPr>
              <w:jc w:val="center"/>
            </w:pPr>
            <w:r w:rsidRPr="00685B1E">
              <w:t>1</w:t>
            </w:r>
          </w:p>
        </w:tc>
        <w:tc>
          <w:tcPr>
            <w:tcW w:w="1069" w:type="pct"/>
            <w:vAlign w:val="center"/>
          </w:tcPr>
          <w:p w14:paraId="09218D95" w14:textId="77777777" w:rsidR="005D3E29" w:rsidRPr="00685B1E" w:rsidRDefault="00000000" w:rsidP="00792FD3">
            <w:pPr>
              <w:jc w:val="center"/>
            </w:pPr>
            <w:r>
              <w:t>M</w:t>
            </w:r>
            <w:r w:rsidRPr="00685B1E">
              <w:t xml:space="preserve">inimum </w:t>
            </w:r>
            <w:r>
              <w:t>3</w:t>
            </w:r>
          </w:p>
        </w:tc>
        <w:tc>
          <w:tcPr>
            <w:tcW w:w="1831" w:type="pct"/>
            <w:vAlign w:val="center"/>
          </w:tcPr>
          <w:p w14:paraId="674135AA" w14:textId="77777777" w:rsidR="005D3E29" w:rsidRPr="00685B1E" w:rsidRDefault="00000000" w:rsidP="00792FD3">
            <w:pPr>
              <w:jc w:val="center"/>
            </w:pPr>
            <w:r>
              <w:t>1 per 500m</w:t>
            </w:r>
            <w:r w:rsidRPr="00E16BDC">
              <w:rPr>
                <w:vertAlign w:val="superscript"/>
              </w:rPr>
              <w:t>2</w:t>
            </w:r>
            <w:r>
              <w:t xml:space="preserve"> (minimum 3)</w:t>
            </w:r>
          </w:p>
        </w:tc>
      </w:tr>
    </w:tbl>
    <w:p w14:paraId="6B3F5189" w14:textId="77777777" w:rsidR="005D3E29" w:rsidRPr="004F4400" w:rsidRDefault="005D3E29" w:rsidP="005D3E29">
      <w:pPr>
        <w:sectPr w:rsidR="005D3E29" w:rsidRPr="004F4400" w:rsidSect="00FB3B2D">
          <w:headerReference w:type="default" r:id="rId66"/>
          <w:pgSz w:w="11906" w:h="16838"/>
          <w:pgMar w:top="794" w:right="794" w:bottom="794" w:left="794" w:header="720" w:footer="567" w:gutter="0"/>
          <w:cols w:space="720"/>
          <w:docGrid w:linePitch="299"/>
        </w:sectPr>
      </w:pPr>
    </w:p>
    <w:tbl>
      <w:tblPr>
        <w:tblW w:w="5000" w:type="pct"/>
        <w:jc w:val="center"/>
        <w:tblBorders>
          <w:top w:val="single" w:sz="6" w:space="0" w:color="auto"/>
          <w:left w:val="single" w:sz="6" w:space="0" w:color="auto"/>
          <w:bottom w:val="single" w:sz="6" w:space="0" w:color="auto"/>
          <w:right w:val="single" w:sz="6" w:space="0" w:color="auto"/>
          <w:insideH w:val="single" w:sz="6" w:space="0" w:color="auto"/>
          <w:insideV w:val="single" w:sz="6" w:space="0" w:color="auto"/>
        </w:tblBorders>
        <w:tblCellMar>
          <w:left w:w="107" w:type="dxa"/>
          <w:right w:w="107" w:type="dxa"/>
        </w:tblCellMar>
        <w:tblLook w:val="0000" w:firstRow="0" w:lastRow="0" w:firstColumn="0" w:lastColumn="0" w:noHBand="0" w:noVBand="0"/>
      </w:tblPr>
      <w:tblGrid>
        <w:gridCol w:w="1671"/>
        <w:gridCol w:w="1375"/>
        <w:gridCol w:w="1377"/>
        <w:gridCol w:w="1237"/>
        <w:gridCol w:w="1377"/>
        <w:gridCol w:w="1374"/>
        <w:gridCol w:w="1652"/>
        <w:gridCol w:w="1237"/>
        <w:gridCol w:w="1377"/>
        <w:gridCol w:w="1237"/>
        <w:gridCol w:w="1322"/>
      </w:tblGrid>
      <w:tr w:rsidR="009838DF" w14:paraId="4EBD9684" w14:textId="77777777" w:rsidTr="00792FD3">
        <w:trPr>
          <w:cantSplit/>
          <w:tblHeader/>
          <w:jc w:val="center"/>
        </w:trPr>
        <w:tc>
          <w:tcPr>
            <w:tcW w:w="5000" w:type="pct"/>
            <w:gridSpan w:val="11"/>
            <w:tcBorders>
              <w:top w:val="nil"/>
            </w:tcBorders>
          </w:tcPr>
          <w:p w14:paraId="7727D905" w14:textId="77777777" w:rsidR="005D3E29" w:rsidRPr="006F1C44" w:rsidRDefault="00000000" w:rsidP="00792FD3">
            <w:pPr>
              <w:rPr>
                <w:b/>
              </w:rPr>
            </w:pPr>
            <w:r w:rsidRPr="006F1C44">
              <w:rPr>
                <w:b/>
              </w:rPr>
              <w:lastRenderedPageBreak/>
              <w:t xml:space="preserve">Table - Test Frequencies </w:t>
            </w:r>
            <w:proofErr w:type="gramStart"/>
            <w:r w:rsidRPr="006F1C44">
              <w:rPr>
                <w:b/>
              </w:rPr>
              <w:t>For</w:t>
            </w:r>
            <w:proofErr w:type="gramEnd"/>
            <w:r w:rsidRPr="006F1C44">
              <w:rPr>
                <w:b/>
              </w:rPr>
              <w:t xml:space="preserve"> Soils – Part 1 of 3</w:t>
            </w:r>
          </w:p>
        </w:tc>
      </w:tr>
      <w:tr w:rsidR="009838DF" w14:paraId="2FCB6939" w14:textId="77777777" w:rsidTr="00792FD3">
        <w:trPr>
          <w:cantSplit/>
          <w:tblHeader/>
          <w:jc w:val="center"/>
        </w:trPr>
        <w:tc>
          <w:tcPr>
            <w:tcW w:w="548" w:type="pct"/>
            <w:vAlign w:val="center"/>
          </w:tcPr>
          <w:p w14:paraId="5A442FFA" w14:textId="77777777" w:rsidR="005D3E29" w:rsidRPr="006F1C44" w:rsidRDefault="00000000" w:rsidP="00792FD3">
            <w:pPr>
              <w:jc w:val="center"/>
              <w:rPr>
                <w:b/>
              </w:rPr>
            </w:pPr>
            <w:r w:rsidRPr="006F1C44">
              <w:rPr>
                <w:b/>
              </w:rPr>
              <w:t>Type Of Test</w:t>
            </w:r>
          </w:p>
        </w:tc>
        <w:tc>
          <w:tcPr>
            <w:tcW w:w="451" w:type="pct"/>
            <w:vAlign w:val="center"/>
          </w:tcPr>
          <w:p w14:paraId="04F1647D" w14:textId="77777777" w:rsidR="005D3E29" w:rsidRPr="006F1C44" w:rsidRDefault="00000000" w:rsidP="00792FD3">
            <w:pPr>
              <w:jc w:val="center"/>
              <w:rPr>
                <w:b/>
              </w:rPr>
            </w:pPr>
            <w:r w:rsidRPr="006F1C44">
              <w:rPr>
                <w:b/>
              </w:rPr>
              <w:t>General</w:t>
            </w:r>
            <w:r w:rsidRPr="006F1C44">
              <w:rPr>
                <w:b/>
              </w:rPr>
              <w:br/>
              <w:t>Fill</w:t>
            </w:r>
          </w:p>
        </w:tc>
        <w:tc>
          <w:tcPr>
            <w:tcW w:w="452" w:type="pct"/>
            <w:vAlign w:val="center"/>
          </w:tcPr>
          <w:p w14:paraId="3BA8BAA5" w14:textId="77777777" w:rsidR="005D3E29" w:rsidRPr="006F1C44" w:rsidRDefault="00000000" w:rsidP="00792FD3">
            <w:pPr>
              <w:jc w:val="center"/>
              <w:rPr>
                <w:b/>
              </w:rPr>
            </w:pPr>
            <w:r w:rsidRPr="006F1C44">
              <w:rPr>
                <w:b/>
              </w:rPr>
              <w:t>Standard Fill</w:t>
            </w:r>
          </w:p>
        </w:tc>
        <w:tc>
          <w:tcPr>
            <w:tcW w:w="406" w:type="pct"/>
            <w:vAlign w:val="center"/>
          </w:tcPr>
          <w:p w14:paraId="530D1E5D" w14:textId="77777777" w:rsidR="005D3E29" w:rsidRPr="006F1C44" w:rsidRDefault="00000000" w:rsidP="00792FD3">
            <w:pPr>
              <w:jc w:val="center"/>
              <w:rPr>
                <w:b/>
              </w:rPr>
            </w:pPr>
            <w:r w:rsidRPr="006F1C44">
              <w:rPr>
                <w:b/>
              </w:rPr>
              <w:t>Select Fill/Sand Clay Fill</w:t>
            </w:r>
          </w:p>
        </w:tc>
        <w:tc>
          <w:tcPr>
            <w:tcW w:w="452" w:type="pct"/>
            <w:vAlign w:val="center"/>
          </w:tcPr>
          <w:p w14:paraId="3952A822" w14:textId="77777777" w:rsidR="005D3E29" w:rsidRPr="006F1C44" w:rsidRDefault="00000000" w:rsidP="00792FD3">
            <w:pPr>
              <w:jc w:val="center"/>
              <w:rPr>
                <w:b/>
              </w:rPr>
            </w:pPr>
            <w:r w:rsidRPr="006F1C44">
              <w:rPr>
                <w:b/>
              </w:rPr>
              <w:t>Subgrade</w:t>
            </w:r>
          </w:p>
        </w:tc>
        <w:tc>
          <w:tcPr>
            <w:tcW w:w="451" w:type="pct"/>
            <w:vAlign w:val="center"/>
          </w:tcPr>
          <w:p w14:paraId="3308EBBB" w14:textId="77777777" w:rsidR="005D3E29" w:rsidRPr="006F1C44" w:rsidRDefault="00000000" w:rsidP="00792FD3">
            <w:pPr>
              <w:jc w:val="center"/>
              <w:rPr>
                <w:b/>
              </w:rPr>
            </w:pPr>
            <w:r w:rsidRPr="006F1C44">
              <w:rPr>
                <w:b/>
              </w:rPr>
              <w:t>Sub</w:t>
            </w:r>
            <w:r w:rsidRPr="006F1C44">
              <w:rPr>
                <w:b/>
              </w:rPr>
              <w:noBreakHyphen/>
              <w:t>Base</w:t>
            </w:r>
          </w:p>
        </w:tc>
        <w:tc>
          <w:tcPr>
            <w:tcW w:w="542" w:type="pct"/>
            <w:vAlign w:val="center"/>
          </w:tcPr>
          <w:p w14:paraId="7848346E" w14:textId="77777777" w:rsidR="005D3E29" w:rsidRPr="006F1C44" w:rsidRDefault="00000000" w:rsidP="00792FD3">
            <w:pPr>
              <w:jc w:val="center"/>
              <w:rPr>
                <w:b/>
              </w:rPr>
            </w:pPr>
            <w:r w:rsidRPr="006F1C44">
              <w:rPr>
                <w:b/>
              </w:rPr>
              <w:t>Basecourse</w:t>
            </w:r>
          </w:p>
        </w:tc>
        <w:tc>
          <w:tcPr>
            <w:tcW w:w="406" w:type="pct"/>
            <w:vAlign w:val="center"/>
          </w:tcPr>
          <w:p w14:paraId="05105574" w14:textId="77777777" w:rsidR="005D3E29" w:rsidRPr="006F1C44" w:rsidRDefault="00000000" w:rsidP="00792FD3">
            <w:pPr>
              <w:jc w:val="center"/>
              <w:rPr>
                <w:b/>
              </w:rPr>
            </w:pPr>
            <w:r w:rsidRPr="006F1C44">
              <w:rPr>
                <w:b/>
              </w:rPr>
              <w:t xml:space="preserve">Bridge Backfill </w:t>
            </w:r>
            <w:r>
              <w:rPr>
                <w:b/>
              </w:rPr>
              <w:t>-</w:t>
            </w:r>
            <w:r w:rsidRPr="006F1C44">
              <w:rPr>
                <w:b/>
              </w:rPr>
              <w:t>Std.</w:t>
            </w:r>
            <w:r>
              <w:rPr>
                <w:b/>
              </w:rPr>
              <w:t xml:space="preserve"> </w:t>
            </w:r>
            <w:r w:rsidRPr="006F1C44">
              <w:rPr>
                <w:b/>
              </w:rPr>
              <w:t>Fill</w:t>
            </w:r>
          </w:p>
        </w:tc>
        <w:tc>
          <w:tcPr>
            <w:tcW w:w="452" w:type="pct"/>
            <w:vAlign w:val="center"/>
          </w:tcPr>
          <w:p w14:paraId="5EAAEF6C" w14:textId="77777777" w:rsidR="005D3E29" w:rsidRPr="006F1C44" w:rsidRDefault="00000000" w:rsidP="00792FD3">
            <w:pPr>
              <w:jc w:val="center"/>
              <w:rPr>
                <w:b/>
              </w:rPr>
            </w:pPr>
            <w:r w:rsidRPr="006F1C44">
              <w:rPr>
                <w:b/>
              </w:rPr>
              <w:t xml:space="preserve">Bridge Backfill </w:t>
            </w:r>
            <w:r>
              <w:rPr>
                <w:b/>
              </w:rPr>
              <w:t>-</w:t>
            </w:r>
            <w:r w:rsidRPr="006F1C44">
              <w:rPr>
                <w:b/>
              </w:rPr>
              <w:t>Select Fill</w:t>
            </w:r>
          </w:p>
        </w:tc>
        <w:tc>
          <w:tcPr>
            <w:tcW w:w="406" w:type="pct"/>
            <w:vAlign w:val="center"/>
          </w:tcPr>
          <w:p w14:paraId="5EAFE97C" w14:textId="77777777" w:rsidR="005D3E29" w:rsidRPr="006F1C44" w:rsidRDefault="00000000" w:rsidP="00792FD3">
            <w:pPr>
              <w:jc w:val="center"/>
              <w:rPr>
                <w:b/>
              </w:rPr>
            </w:pPr>
            <w:r w:rsidRPr="006F1C44">
              <w:rPr>
                <w:b/>
              </w:rPr>
              <w:t xml:space="preserve">Culvert Backfill </w:t>
            </w:r>
            <w:r>
              <w:rPr>
                <w:b/>
              </w:rPr>
              <w:t>-</w:t>
            </w:r>
            <w:proofErr w:type="spellStart"/>
            <w:r w:rsidRPr="006F1C44">
              <w:rPr>
                <w:b/>
              </w:rPr>
              <w:t>Std.Fill</w:t>
            </w:r>
            <w:proofErr w:type="spellEnd"/>
          </w:p>
        </w:tc>
        <w:tc>
          <w:tcPr>
            <w:tcW w:w="434" w:type="pct"/>
            <w:vAlign w:val="center"/>
          </w:tcPr>
          <w:p w14:paraId="1D9D1F6D" w14:textId="77777777" w:rsidR="005D3E29" w:rsidRPr="006F1C44" w:rsidRDefault="00000000" w:rsidP="00792FD3">
            <w:pPr>
              <w:jc w:val="center"/>
              <w:rPr>
                <w:b/>
              </w:rPr>
            </w:pPr>
            <w:r w:rsidRPr="006F1C44">
              <w:rPr>
                <w:b/>
              </w:rPr>
              <w:t xml:space="preserve">Culvert Backfill </w:t>
            </w:r>
            <w:r>
              <w:rPr>
                <w:b/>
              </w:rPr>
              <w:t>-</w:t>
            </w:r>
            <w:r w:rsidRPr="006F1C44">
              <w:rPr>
                <w:b/>
              </w:rPr>
              <w:t xml:space="preserve"> Select Fill</w:t>
            </w:r>
          </w:p>
        </w:tc>
      </w:tr>
      <w:tr w:rsidR="009838DF" w14:paraId="5747D3BB" w14:textId="77777777" w:rsidTr="00792FD3">
        <w:trPr>
          <w:cantSplit/>
          <w:jc w:val="center"/>
        </w:trPr>
        <w:tc>
          <w:tcPr>
            <w:tcW w:w="531" w:type="pct"/>
            <w:vAlign w:val="center"/>
          </w:tcPr>
          <w:p w14:paraId="29907445" w14:textId="77777777" w:rsidR="005D3E29" w:rsidRDefault="00000000" w:rsidP="00792FD3">
            <w:pPr>
              <w:jc w:val="center"/>
            </w:pPr>
            <w:r w:rsidRPr="004F4400">
              <w:t xml:space="preserve">Field Density (FDD) </w:t>
            </w:r>
            <w:r>
              <w:t>by</w:t>
            </w:r>
          </w:p>
          <w:p w14:paraId="25C93643" w14:textId="77777777" w:rsidR="005D3E29" w:rsidRDefault="00000000" w:rsidP="00792FD3">
            <w:pPr>
              <w:jc w:val="center"/>
            </w:pPr>
            <w:r>
              <w:t>NTCP 102.1 &amp;</w:t>
            </w:r>
          </w:p>
          <w:p w14:paraId="33336ED9" w14:textId="77777777" w:rsidR="005D3E29" w:rsidRPr="004F4400" w:rsidRDefault="00000000" w:rsidP="00792FD3">
            <w:pPr>
              <w:jc w:val="center"/>
            </w:pPr>
            <w:r>
              <w:t>AS </w:t>
            </w:r>
            <w:r w:rsidRPr="004F4400">
              <w:t>1289.5.8.1</w:t>
            </w:r>
          </w:p>
        </w:tc>
        <w:tc>
          <w:tcPr>
            <w:tcW w:w="451" w:type="pct"/>
            <w:vAlign w:val="center"/>
          </w:tcPr>
          <w:p w14:paraId="573051BF" w14:textId="77777777" w:rsidR="005D3E29" w:rsidRPr="004F4400" w:rsidRDefault="00000000" w:rsidP="00792FD3">
            <w:pPr>
              <w:jc w:val="center"/>
            </w:pPr>
            <w:r w:rsidRPr="004F4400">
              <w:t>1 in 3,000 m</w:t>
            </w:r>
            <w:r w:rsidRPr="004F4400">
              <w:rPr>
                <w:vertAlign w:val="superscript"/>
              </w:rPr>
              <w:t>2</w:t>
            </w:r>
            <w:r w:rsidRPr="004F4400">
              <w:br/>
              <w:t>(min.</w:t>
            </w:r>
            <w:r>
              <w:t xml:space="preserve"> </w:t>
            </w:r>
            <w:r w:rsidRPr="004F4400">
              <w:t>of 3 tests per lot)</w:t>
            </w:r>
          </w:p>
        </w:tc>
        <w:tc>
          <w:tcPr>
            <w:tcW w:w="452" w:type="pct"/>
            <w:vAlign w:val="center"/>
          </w:tcPr>
          <w:p w14:paraId="73BD0132" w14:textId="77777777" w:rsidR="005D3E29" w:rsidRPr="004F4400" w:rsidRDefault="00000000" w:rsidP="00792FD3">
            <w:pPr>
              <w:jc w:val="center"/>
            </w:pPr>
            <w:r w:rsidRPr="004F4400">
              <w:t>1 in 3,000 m</w:t>
            </w:r>
            <w:r w:rsidRPr="004F4400">
              <w:rPr>
                <w:vertAlign w:val="superscript"/>
              </w:rPr>
              <w:t>2</w:t>
            </w:r>
            <w:r w:rsidRPr="004F4400">
              <w:br/>
              <w:t>(min.</w:t>
            </w:r>
            <w:r>
              <w:t xml:space="preserve"> </w:t>
            </w:r>
            <w:r w:rsidRPr="004F4400">
              <w:t>of 3 tests per lot)</w:t>
            </w:r>
          </w:p>
        </w:tc>
        <w:tc>
          <w:tcPr>
            <w:tcW w:w="406" w:type="pct"/>
            <w:vAlign w:val="center"/>
          </w:tcPr>
          <w:p w14:paraId="34E3E230" w14:textId="77777777" w:rsidR="005D3E29" w:rsidRPr="004F4400" w:rsidRDefault="00000000" w:rsidP="00792FD3">
            <w:pPr>
              <w:jc w:val="center"/>
            </w:pPr>
            <w:r w:rsidRPr="004F4400">
              <w:t>1 in 3,000m</w:t>
            </w:r>
            <w:r w:rsidRPr="004F4400">
              <w:rPr>
                <w:vertAlign w:val="superscript"/>
              </w:rPr>
              <w:t>2</w:t>
            </w:r>
            <w:r w:rsidRPr="004F4400">
              <w:t xml:space="preserve"> (min.</w:t>
            </w:r>
            <w:r>
              <w:t xml:space="preserve"> </w:t>
            </w:r>
            <w:r w:rsidRPr="004F4400">
              <w:t>of 3 tests per lot)</w:t>
            </w:r>
          </w:p>
        </w:tc>
        <w:tc>
          <w:tcPr>
            <w:tcW w:w="452" w:type="pct"/>
            <w:vAlign w:val="center"/>
          </w:tcPr>
          <w:p w14:paraId="25690B34" w14:textId="77777777" w:rsidR="005D3E29" w:rsidRPr="004F4400" w:rsidRDefault="00000000" w:rsidP="00792FD3">
            <w:pPr>
              <w:jc w:val="center"/>
            </w:pPr>
            <w:r w:rsidRPr="004F4400">
              <w:t>1 in 1,000 m</w:t>
            </w:r>
            <w:r w:rsidRPr="004F4400">
              <w:rPr>
                <w:vertAlign w:val="superscript"/>
              </w:rPr>
              <w:t>2</w:t>
            </w:r>
            <w:r w:rsidRPr="004F4400">
              <w:br/>
              <w:t>(min.</w:t>
            </w:r>
            <w:r>
              <w:t xml:space="preserve"> </w:t>
            </w:r>
            <w:r w:rsidRPr="004F4400">
              <w:t>of 3 tests per lot)</w:t>
            </w:r>
          </w:p>
        </w:tc>
        <w:tc>
          <w:tcPr>
            <w:tcW w:w="451" w:type="pct"/>
            <w:vAlign w:val="center"/>
          </w:tcPr>
          <w:p w14:paraId="49DF9378" w14:textId="77777777" w:rsidR="005D3E29" w:rsidRPr="004F4400" w:rsidRDefault="00000000" w:rsidP="00792FD3">
            <w:pPr>
              <w:jc w:val="center"/>
            </w:pPr>
            <w:r w:rsidRPr="004F4400">
              <w:t>1 in 1,000 m</w:t>
            </w:r>
            <w:r w:rsidRPr="004F4400">
              <w:rPr>
                <w:vertAlign w:val="superscript"/>
              </w:rPr>
              <w:t>2</w:t>
            </w:r>
            <w:r w:rsidRPr="004F4400">
              <w:br/>
              <w:t>(min.</w:t>
            </w:r>
            <w:r>
              <w:t xml:space="preserve"> </w:t>
            </w:r>
            <w:r w:rsidRPr="004F4400">
              <w:t>of 3 tests per lot)</w:t>
            </w:r>
          </w:p>
        </w:tc>
        <w:tc>
          <w:tcPr>
            <w:tcW w:w="542" w:type="pct"/>
            <w:vAlign w:val="center"/>
          </w:tcPr>
          <w:p w14:paraId="21294AAC" w14:textId="77777777" w:rsidR="005D3E29" w:rsidRPr="004F4400" w:rsidRDefault="00000000" w:rsidP="00792FD3">
            <w:pPr>
              <w:jc w:val="center"/>
            </w:pPr>
            <w:r w:rsidRPr="004F4400">
              <w:t>1 in 1,000 m</w:t>
            </w:r>
            <w:r w:rsidRPr="004F4400">
              <w:rPr>
                <w:vertAlign w:val="superscript"/>
              </w:rPr>
              <w:t>2</w:t>
            </w:r>
            <w:r w:rsidRPr="004F4400">
              <w:br/>
              <w:t>(min.</w:t>
            </w:r>
            <w:r>
              <w:t xml:space="preserve"> </w:t>
            </w:r>
            <w:r w:rsidRPr="004F4400">
              <w:t>of 3 tests per lot)</w:t>
            </w:r>
          </w:p>
        </w:tc>
        <w:tc>
          <w:tcPr>
            <w:tcW w:w="406" w:type="pct"/>
            <w:vAlign w:val="center"/>
          </w:tcPr>
          <w:p w14:paraId="4822676D" w14:textId="77777777" w:rsidR="005D3E29" w:rsidRPr="004F4400" w:rsidRDefault="00000000" w:rsidP="00792FD3">
            <w:pPr>
              <w:jc w:val="center"/>
            </w:pPr>
            <w:r w:rsidRPr="004F4400">
              <w:t>3 tests per 100 m</w:t>
            </w:r>
            <w:r w:rsidRPr="004F4400">
              <w:rPr>
                <w:vertAlign w:val="superscript"/>
              </w:rPr>
              <w:t>3</w:t>
            </w:r>
          </w:p>
        </w:tc>
        <w:tc>
          <w:tcPr>
            <w:tcW w:w="452" w:type="pct"/>
            <w:vAlign w:val="center"/>
          </w:tcPr>
          <w:p w14:paraId="6AE68A40" w14:textId="77777777" w:rsidR="005D3E29" w:rsidRPr="004F4400" w:rsidRDefault="00000000" w:rsidP="00792FD3">
            <w:pPr>
              <w:jc w:val="center"/>
            </w:pPr>
            <w:r w:rsidRPr="004F4400">
              <w:t>3 tests per 100 m</w:t>
            </w:r>
            <w:r w:rsidRPr="004F4400">
              <w:rPr>
                <w:vertAlign w:val="superscript"/>
              </w:rPr>
              <w:t>3</w:t>
            </w:r>
          </w:p>
        </w:tc>
        <w:tc>
          <w:tcPr>
            <w:tcW w:w="406" w:type="pct"/>
            <w:vAlign w:val="center"/>
          </w:tcPr>
          <w:p w14:paraId="2952A84C" w14:textId="77777777" w:rsidR="005D3E29" w:rsidRPr="004F4400" w:rsidRDefault="00000000" w:rsidP="00792FD3">
            <w:pPr>
              <w:jc w:val="center"/>
            </w:pPr>
            <w:r w:rsidRPr="004F4400">
              <w:t>3 tests per 10 m</w:t>
            </w:r>
            <w:r w:rsidRPr="004F4400">
              <w:rPr>
                <w:vertAlign w:val="superscript"/>
              </w:rPr>
              <w:t>3</w:t>
            </w:r>
          </w:p>
        </w:tc>
        <w:tc>
          <w:tcPr>
            <w:tcW w:w="452" w:type="pct"/>
            <w:vAlign w:val="center"/>
          </w:tcPr>
          <w:p w14:paraId="630F2693" w14:textId="77777777" w:rsidR="005D3E29" w:rsidRPr="004F4400" w:rsidRDefault="00000000" w:rsidP="00792FD3">
            <w:pPr>
              <w:jc w:val="center"/>
            </w:pPr>
            <w:r w:rsidRPr="004F4400">
              <w:t>3 tests per 10 m</w:t>
            </w:r>
            <w:r w:rsidRPr="004F4400">
              <w:rPr>
                <w:vertAlign w:val="superscript"/>
              </w:rPr>
              <w:t>3</w:t>
            </w:r>
          </w:p>
        </w:tc>
      </w:tr>
      <w:tr w:rsidR="009838DF" w14:paraId="665C2D74" w14:textId="77777777" w:rsidTr="00792FD3">
        <w:trPr>
          <w:cantSplit/>
          <w:jc w:val="center"/>
        </w:trPr>
        <w:tc>
          <w:tcPr>
            <w:tcW w:w="531" w:type="pct"/>
            <w:vAlign w:val="center"/>
          </w:tcPr>
          <w:p w14:paraId="79929036" w14:textId="77777777" w:rsidR="005D3E29" w:rsidRDefault="00000000" w:rsidP="00792FD3">
            <w:pPr>
              <w:jc w:val="center"/>
            </w:pPr>
            <w:r w:rsidRPr="004F4400">
              <w:t>M</w:t>
            </w:r>
            <w:r>
              <w:t>odified Compaction (MMDD) by</w:t>
            </w:r>
          </w:p>
          <w:p w14:paraId="06B35B4F" w14:textId="77777777" w:rsidR="005D3E29" w:rsidRPr="004F4400" w:rsidRDefault="00000000" w:rsidP="00792FD3">
            <w:pPr>
              <w:jc w:val="center"/>
            </w:pPr>
            <w:r>
              <w:t>AS </w:t>
            </w:r>
            <w:r w:rsidRPr="004F4400">
              <w:t>1289.5.2.1</w:t>
            </w:r>
          </w:p>
        </w:tc>
        <w:tc>
          <w:tcPr>
            <w:tcW w:w="451" w:type="pct"/>
            <w:vAlign w:val="center"/>
          </w:tcPr>
          <w:p w14:paraId="29C2AA8F" w14:textId="77777777" w:rsidR="005D3E29" w:rsidRPr="004F4400" w:rsidRDefault="00000000" w:rsidP="00792FD3">
            <w:pPr>
              <w:jc w:val="center"/>
            </w:pPr>
            <w:r w:rsidRPr="004F4400">
              <w:t>1 per FDD</w:t>
            </w:r>
          </w:p>
        </w:tc>
        <w:tc>
          <w:tcPr>
            <w:tcW w:w="452" w:type="pct"/>
            <w:vAlign w:val="center"/>
          </w:tcPr>
          <w:p w14:paraId="2C160704" w14:textId="77777777" w:rsidR="005D3E29" w:rsidRPr="004F4400" w:rsidRDefault="00000000" w:rsidP="00792FD3">
            <w:pPr>
              <w:jc w:val="center"/>
            </w:pPr>
            <w:r w:rsidRPr="004F4400">
              <w:t>1 per FDD</w:t>
            </w:r>
          </w:p>
        </w:tc>
        <w:tc>
          <w:tcPr>
            <w:tcW w:w="406" w:type="pct"/>
            <w:vAlign w:val="center"/>
          </w:tcPr>
          <w:p w14:paraId="641800D6" w14:textId="77777777" w:rsidR="005D3E29" w:rsidRPr="004F4400" w:rsidRDefault="00000000" w:rsidP="00792FD3">
            <w:pPr>
              <w:jc w:val="center"/>
            </w:pPr>
            <w:r w:rsidRPr="004F4400">
              <w:t>1 per FDD</w:t>
            </w:r>
          </w:p>
        </w:tc>
        <w:tc>
          <w:tcPr>
            <w:tcW w:w="452" w:type="pct"/>
            <w:vAlign w:val="center"/>
          </w:tcPr>
          <w:p w14:paraId="07E51086" w14:textId="77777777" w:rsidR="005D3E29" w:rsidRPr="004F4400" w:rsidRDefault="00000000" w:rsidP="00792FD3">
            <w:pPr>
              <w:jc w:val="center"/>
            </w:pPr>
            <w:r w:rsidRPr="004F4400">
              <w:t>1 per FDD</w:t>
            </w:r>
          </w:p>
        </w:tc>
        <w:tc>
          <w:tcPr>
            <w:tcW w:w="451" w:type="pct"/>
            <w:vAlign w:val="center"/>
          </w:tcPr>
          <w:p w14:paraId="79B7A50A" w14:textId="77777777" w:rsidR="005D3E29" w:rsidRPr="004F4400" w:rsidRDefault="00000000" w:rsidP="00792FD3">
            <w:pPr>
              <w:jc w:val="center"/>
            </w:pPr>
            <w:r w:rsidRPr="004F4400">
              <w:t>1 per FDD</w:t>
            </w:r>
          </w:p>
        </w:tc>
        <w:tc>
          <w:tcPr>
            <w:tcW w:w="542" w:type="pct"/>
            <w:vAlign w:val="center"/>
          </w:tcPr>
          <w:p w14:paraId="154371F6" w14:textId="77777777" w:rsidR="005D3E29" w:rsidRPr="004F4400" w:rsidRDefault="00000000" w:rsidP="00792FD3">
            <w:pPr>
              <w:jc w:val="center"/>
            </w:pPr>
            <w:r w:rsidRPr="004F4400">
              <w:t>1 per FDD</w:t>
            </w:r>
          </w:p>
        </w:tc>
        <w:tc>
          <w:tcPr>
            <w:tcW w:w="406" w:type="pct"/>
            <w:vAlign w:val="center"/>
          </w:tcPr>
          <w:p w14:paraId="5777B19F" w14:textId="77777777" w:rsidR="005D3E29" w:rsidRPr="004F4400" w:rsidRDefault="00000000" w:rsidP="00792FD3">
            <w:pPr>
              <w:jc w:val="center"/>
            </w:pPr>
            <w:r w:rsidRPr="004F4400">
              <w:t>1 per FDD</w:t>
            </w:r>
          </w:p>
        </w:tc>
        <w:tc>
          <w:tcPr>
            <w:tcW w:w="452" w:type="pct"/>
            <w:vAlign w:val="center"/>
          </w:tcPr>
          <w:p w14:paraId="25E61700" w14:textId="77777777" w:rsidR="005D3E29" w:rsidRPr="004F4400" w:rsidRDefault="00000000" w:rsidP="00792FD3">
            <w:pPr>
              <w:jc w:val="center"/>
            </w:pPr>
            <w:r w:rsidRPr="004F4400">
              <w:t>1 per FDD</w:t>
            </w:r>
          </w:p>
        </w:tc>
        <w:tc>
          <w:tcPr>
            <w:tcW w:w="406" w:type="pct"/>
            <w:vAlign w:val="center"/>
          </w:tcPr>
          <w:p w14:paraId="070D269B" w14:textId="77777777" w:rsidR="005D3E29" w:rsidRPr="004F4400" w:rsidRDefault="00000000" w:rsidP="00792FD3">
            <w:pPr>
              <w:jc w:val="center"/>
            </w:pPr>
            <w:r w:rsidRPr="004F4400">
              <w:t>1 per FDD</w:t>
            </w:r>
          </w:p>
        </w:tc>
        <w:tc>
          <w:tcPr>
            <w:tcW w:w="452" w:type="pct"/>
            <w:vAlign w:val="center"/>
          </w:tcPr>
          <w:p w14:paraId="1E8EC65A" w14:textId="77777777" w:rsidR="005D3E29" w:rsidRPr="004F4400" w:rsidRDefault="00000000" w:rsidP="00792FD3">
            <w:pPr>
              <w:jc w:val="center"/>
            </w:pPr>
            <w:r w:rsidRPr="004F4400">
              <w:t>1 per FDD</w:t>
            </w:r>
          </w:p>
        </w:tc>
      </w:tr>
      <w:tr w:rsidR="009838DF" w14:paraId="0E7DA6A6" w14:textId="77777777" w:rsidTr="00792FD3">
        <w:trPr>
          <w:cantSplit/>
          <w:jc w:val="center"/>
        </w:trPr>
        <w:tc>
          <w:tcPr>
            <w:tcW w:w="531" w:type="pct"/>
            <w:tcBorders>
              <w:bottom w:val="single" w:sz="6" w:space="0" w:color="auto"/>
            </w:tcBorders>
            <w:vAlign w:val="center"/>
          </w:tcPr>
          <w:p w14:paraId="7948B545" w14:textId="77777777" w:rsidR="005D3E29" w:rsidRPr="004F4400" w:rsidRDefault="00000000" w:rsidP="00792FD3">
            <w:pPr>
              <w:jc w:val="center"/>
            </w:pPr>
            <w:r w:rsidRPr="004F4400">
              <w:t xml:space="preserve">Particle Size </w:t>
            </w:r>
            <w:r>
              <w:t>Distribution by AS </w:t>
            </w:r>
            <w:r w:rsidRPr="004F4400">
              <w:t>1289.3.6.1</w:t>
            </w:r>
          </w:p>
        </w:tc>
        <w:tc>
          <w:tcPr>
            <w:tcW w:w="451" w:type="pct"/>
            <w:tcBorders>
              <w:bottom w:val="single" w:sz="6" w:space="0" w:color="auto"/>
            </w:tcBorders>
            <w:vAlign w:val="center"/>
          </w:tcPr>
          <w:p w14:paraId="755F1B1D" w14:textId="77777777" w:rsidR="005D3E29" w:rsidRPr="004F4400" w:rsidRDefault="00000000" w:rsidP="00792FD3">
            <w:pPr>
              <w:jc w:val="center"/>
            </w:pPr>
            <w:r w:rsidRPr="004F4400">
              <w:t>-</w:t>
            </w:r>
          </w:p>
        </w:tc>
        <w:tc>
          <w:tcPr>
            <w:tcW w:w="452" w:type="pct"/>
            <w:tcBorders>
              <w:bottom w:val="single" w:sz="6" w:space="0" w:color="auto"/>
            </w:tcBorders>
            <w:vAlign w:val="center"/>
          </w:tcPr>
          <w:p w14:paraId="5CA01BE6" w14:textId="77777777" w:rsidR="005D3E29" w:rsidRPr="004F4400" w:rsidRDefault="00000000" w:rsidP="00792FD3">
            <w:pPr>
              <w:jc w:val="center"/>
            </w:pPr>
            <w:r w:rsidRPr="004F4400">
              <w:t>-</w:t>
            </w:r>
          </w:p>
        </w:tc>
        <w:tc>
          <w:tcPr>
            <w:tcW w:w="406" w:type="pct"/>
            <w:tcBorders>
              <w:bottom w:val="single" w:sz="6" w:space="0" w:color="auto"/>
            </w:tcBorders>
            <w:vAlign w:val="center"/>
          </w:tcPr>
          <w:p w14:paraId="055B23D8" w14:textId="77777777" w:rsidR="005D3E29" w:rsidRPr="004F4400" w:rsidRDefault="00000000" w:rsidP="00792FD3">
            <w:pPr>
              <w:jc w:val="center"/>
            </w:pPr>
            <w:r w:rsidRPr="004F4400">
              <w:t>1 per each 2,000 m</w:t>
            </w:r>
            <w:r w:rsidRPr="004F4400">
              <w:rPr>
                <w:vertAlign w:val="superscript"/>
              </w:rPr>
              <w:t>3</w:t>
            </w:r>
          </w:p>
        </w:tc>
        <w:tc>
          <w:tcPr>
            <w:tcW w:w="452" w:type="pct"/>
            <w:tcBorders>
              <w:bottom w:val="single" w:sz="6" w:space="0" w:color="auto"/>
            </w:tcBorders>
            <w:vAlign w:val="center"/>
          </w:tcPr>
          <w:p w14:paraId="147ACE6B" w14:textId="77777777" w:rsidR="005D3E29" w:rsidRPr="004F4400" w:rsidRDefault="00000000" w:rsidP="00792FD3">
            <w:pPr>
              <w:jc w:val="center"/>
            </w:pPr>
            <w:r w:rsidRPr="004F4400">
              <w:t>-</w:t>
            </w:r>
          </w:p>
        </w:tc>
        <w:tc>
          <w:tcPr>
            <w:tcW w:w="451" w:type="pct"/>
            <w:tcBorders>
              <w:bottom w:val="single" w:sz="6" w:space="0" w:color="auto"/>
            </w:tcBorders>
            <w:vAlign w:val="center"/>
          </w:tcPr>
          <w:p w14:paraId="464D9425" w14:textId="77777777" w:rsidR="005D3E29" w:rsidRPr="004F4400" w:rsidRDefault="00000000" w:rsidP="00792FD3">
            <w:pPr>
              <w:jc w:val="center"/>
            </w:pPr>
            <w:r w:rsidRPr="004F4400">
              <w:t>1 in 5000 m</w:t>
            </w:r>
            <w:r w:rsidRPr="004F4400">
              <w:rPr>
                <w:vertAlign w:val="superscript"/>
              </w:rPr>
              <w:t>2</w:t>
            </w:r>
            <w:r w:rsidRPr="004F4400">
              <w:br/>
              <w:t>(</w:t>
            </w:r>
            <w:proofErr w:type="spellStart"/>
            <w:proofErr w:type="gramStart"/>
            <w:r w:rsidRPr="004F4400">
              <w:t>min.of</w:t>
            </w:r>
            <w:proofErr w:type="spellEnd"/>
            <w:proofErr w:type="gramEnd"/>
            <w:r w:rsidRPr="004F4400">
              <w:t xml:space="preserve"> 1 test per lot)</w:t>
            </w:r>
          </w:p>
        </w:tc>
        <w:tc>
          <w:tcPr>
            <w:tcW w:w="542" w:type="pct"/>
            <w:tcBorders>
              <w:bottom w:val="single" w:sz="6" w:space="0" w:color="auto"/>
            </w:tcBorders>
            <w:vAlign w:val="center"/>
          </w:tcPr>
          <w:p w14:paraId="29392EE7" w14:textId="77777777" w:rsidR="005D3E29" w:rsidRPr="004F4400" w:rsidRDefault="00000000" w:rsidP="00792FD3">
            <w:pPr>
              <w:jc w:val="center"/>
            </w:pPr>
            <w:r w:rsidRPr="004F4400">
              <w:t>1 in 5000 m</w:t>
            </w:r>
            <w:r w:rsidRPr="004F4400">
              <w:rPr>
                <w:vertAlign w:val="superscript"/>
              </w:rPr>
              <w:t>2</w:t>
            </w:r>
            <w:r w:rsidRPr="004F4400">
              <w:br/>
              <w:t>(</w:t>
            </w:r>
            <w:proofErr w:type="spellStart"/>
            <w:proofErr w:type="gramStart"/>
            <w:r w:rsidRPr="004F4400">
              <w:t>min.of</w:t>
            </w:r>
            <w:proofErr w:type="spellEnd"/>
            <w:proofErr w:type="gramEnd"/>
            <w:r w:rsidRPr="004F4400">
              <w:t xml:space="preserve"> 1 test per lot)</w:t>
            </w:r>
          </w:p>
        </w:tc>
        <w:tc>
          <w:tcPr>
            <w:tcW w:w="406" w:type="pct"/>
            <w:tcBorders>
              <w:bottom w:val="single" w:sz="6" w:space="0" w:color="auto"/>
            </w:tcBorders>
            <w:vAlign w:val="center"/>
          </w:tcPr>
          <w:p w14:paraId="11C91722" w14:textId="77777777" w:rsidR="005D3E29" w:rsidRPr="004F4400" w:rsidRDefault="00000000" w:rsidP="00792FD3">
            <w:pPr>
              <w:jc w:val="center"/>
            </w:pPr>
            <w:r w:rsidRPr="004F4400">
              <w:t>-</w:t>
            </w:r>
          </w:p>
        </w:tc>
        <w:tc>
          <w:tcPr>
            <w:tcW w:w="452" w:type="pct"/>
            <w:tcBorders>
              <w:bottom w:val="single" w:sz="6" w:space="0" w:color="auto"/>
            </w:tcBorders>
            <w:vAlign w:val="center"/>
          </w:tcPr>
          <w:p w14:paraId="6A892434" w14:textId="77777777" w:rsidR="005D3E29" w:rsidRPr="004F4400" w:rsidRDefault="00000000" w:rsidP="00792FD3">
            <w:pPr>
              <w:jc w:val="center"/>
            </w:pPr>
            <w:r w:rsidRPr="004F4400">
              <w:t>1 per 300 m</w:t>
            </w:r>
            <w:r w:rsidRPr="004F4400">
              <w:rPr>
                <w:vertAlign w:val="superscript"/>
              </w:rPr>
              <w:t>3</w:t>
            </w:r>
          </w:p>
        </w:tc>
        <w:tc>
          <w:tcPr>
            <w:tcW w:w="406" w:type="pct"/>
            <w:tcBorders>
              <w:bottom w:val="single" w:sz="6" w:space="0" w:color="auto"/>
            </w:tcBorders>
            <w:vAlign w:val="center"/>
          </w:tcPr>
          <w:p w14:paraId="2A3EC937" w14:textId="77777777" w:rsidR="005D3E29" w:rsidRPr="004F4400" w:rsidRDefault="00000000" w:rsidP="00792FD3">
            <w:pPr>
              <w:jc w:val="center"/>
            </w:pPr>
            <w:r w:rsidRPr="004F4400">
              <w:t>-</w:t>
            </w:r>
          </w:p>
        </w:tc>
        <w:tc>
          <w:tcPr>
            <w:tcW w:w="452" w:type="pct"/>
            <w:tcBorders>
              <w:bottom w:val="single" w:sz="6" w:space="0" w:color="auto"/>
            </w:tcBorders>
            <w:vAlign w:val="center"/>
          </w:tcPr>
          <w:p w14:paraId="45BA1327" w14:textId="77777777" w:rsidR="005D3E29" w:rsidRPr="004F4400" w:rsidRDefault="00000000" w:rsidP="00792FD3">
            <w:pPr>
              <w:jc w:val="center"/>
            </w:pPr>
            <w:r w:rsidRPr="004F4400">
              <w:t>1 per 300 m</w:t>
            </w:r>
            <w:r w:rsidRPr="004F4400">
              <w:rPr>
                <w:vertAlign w:val="superscript"/>
              </w:rPr>
              <w:t>3</w:t>
            </w:r>
          </w:p>
        </w:tc>
      </w:tr>
      <w:tr w:rsidR="009838DF" w14:paraId="6EDFAE7E" w14:textId="77777777" w:rsidTr="00792FD3">
        <w:trPr>
          <w:cantSplit/>
          <w:jc w:val="center"/>
        </w:trPr>
        <w:tc>
          <w:tcPr>
            <w:tcW w:w="531" w:type="pct"/>
            <w:tcBorders>
              <w:bottom w:val="nil"/>
            </w:tcBorders>
            <w:vAlign w:val="center"/>
          </w:tcPr>
          <w:p w14:paraId="056EDBDD" w14:textId="77777777" w:rsidR="005D3E29" w:rsidRDefault="00000000" w:rsidP="00792FD3">
            <w:pPr>
              <w:jc w:val="center"/>
            </w:pPr>
            <w:r w:rsidRPr="004F4400">
              <w:t>Plasticity Index by</w:t>
            </w:r>
          </w:p>
          <w:p w14:paraId="08F5718C" w14:textId="77777777" w:rsidR="005D3E29" w:rsidRPr="004F4400" w:rsidRDefault="00000000" w:rsidP="00792FD3">
            <w:pPr>
              <w:jc w:val="center"/>
            </w:pPr>
            <w:r w:rsidRPr="004F4400">
              <w:t>AS</w:t>
            </w:r>
            <w:r>
              <w:t> </w:t>
            </w:r>
            <w:r w:rsidRPr="004F4400">
              <w:t>1289.3.1.1, AS</w:t>
            </w:r>
            <w:r>
              <w:t> </w:t>
            </w:r>
            <w:r w:rsidRPr="004F4400">
              <w:t>1289.3.2.1, AS</w:t>
            </w:r>
            <w:r>
              <w:t> </w:t>
            </w:r>
            <w:r w:rsidRPr="004F4400">
              <w:t>1289.3.3.1</w:t>
            </w:r>
          </w:p>
        </w:tc>
        <w:tc>
          <w:tcPr>
            <w:tcW w:w="451" w:type="pct"/>
            <w:tcBorders>
              <w:bottom w:val="nil"/>
            </w:tcBorders>
            <w:vAlign w:val="center"/>
          </w:tcPr>
          <w:p w14:paraId="4B11CD8B" w14:textId="77777777" w:rsidR="005D3E29" w:rsidRPr="004F4400" w:rsidRDefault="00000000" w:rsidP="00792FD3">
            <w:pPr>
              <w:jc w:val="center"/>
            </w:pPr>
            <w:r w:rsidRPr="004F4400">
              <w:t>1 per each 2,000 m</w:t>
            </w:r>
            <w:r w:rsidRPr="004F4400">
              <w:rPr>
                <w:vertAlign w:val="superscript"/>
              </w:rPr>
              <w:t>3</w:t>
            </w:r>
          </w:p>
        </w:tc>
        <w:tc>
          <w:tcPr>
            <w:tcW w:w="452" w:type="pct"/>
            <w:tcBorders>
              <w:bottom w:val="nil"/>
            </w:tcBorders>
            <w:vAlign w:val="center"/>
          </w:tcPr>
          <w:p w14:paraId="0507247E" w14:textId="77777777" w:rsidR="005D3E29" w:rsidRPr="004F4400" w:rsidRDefault="00000000" w:rsidP="00792FD3">
            <w:pPr>
              <w:jc w:val="center"/>
            </w:pPr>
            <w:r w:rsidRPr="004F4400">
              <w:t>1 per each 2,000 m</w:t>
            </w:r>
            <w:r w:rsidRPr="004F4400">
              <w:rPr>
                <w:vertAlign w:val="superscript"/>
              </w:rPr>
              <w:t>3</w:t>
            </w:r>
          </w:p>
        </w:tc>
        <w:tc>
          <w:tcPr>
            <w:tcW w:w="406" w:type="pct"/>
            <w:tcBorders>
              <w:bottom w:val="nil"/>
            </w:tcBorders>
            <w:vAlign w:val="center"/>
          </w:tcPr>
          <w:p w14:paraId="7E0FA4D3" w14:textId="77777777" w:rsidR="005D3E29" w:rsidRPr="004F4400" w:rsidRDefault="00000000" w:rsidP="00792FD3">
            <w:pPr>
              <w:jc w:val="center"/>
            </w:pPr>
            <w:r w:rsidRPr="004F4400">
              <w:t>1 per each 2,000 m</w:t>
            </w:r>
            <w:r w:rsidRPr="004F4400">
              <w:rPr>
                <w:vertAlign w:val="superscript"/>
              </w:rPr>
              <w:t>3</w:t>
            </w:r>
          </w:p>
        </w:tc>
        <w:tc>
          <w:tcPr>
            <w:tcW w:w="452" w:type="pct"/>
            <w:tcBorders>
              <w:bottom w:val="nil"/>
            </w:tcBorders>
            <w:vAlign w:val="center"/>
          </w:tcPr>
          <w:p w14:paraId="3933358E" w14:textId="77777777" w:rsidR="005D3E29" w:rsidRPr="004F4400" w:rsidRDefault="00000000" w:rsidP="00792FD3">
            <w:pPr>
              <w:jc w:val="center"/>
            </w:pPr>
            <w:r w:rsidRPr="004F4400">
              <w:t>1 in 5,000 m</w:t>
            </w:r>
            <w:r w:rsidRPr="004F4400">
              <w:rPr>
                <w:vertAlign w:val="superscript"/>
              </w:rPr>
              <w:t>2</w:t>
            </w:r>
            <w:r w:rsidRPr="004F4400">
              <w:br/>
              <w:t>(</w:t>
            </w:r>
            <w:proofErr w:type="spellStart"/>
            <w:proofErr w:type="gramStart"/>
            <w:r w:rsidRPr="004F4400">
              <w:t>min.of</w:t>
            </w:r>
            <w:proofErr w:type="spellEnd"/>
            <w:proofErr w:type="gramEnd"/>
            <w:r w:rsidRPr="004F4400">
              <w:t xml:space="preserve"> 1 test per lot)</w:t>
            </w:r>
          </w:p>
        </w:tc>
        <w:tc>
          <w:tcPr>
            <w:tcW w:w="451" w:type="pct"/>
            <w:tcBorders>
              <w:bottom w:val="nil"/>
            </w:tcBorders>
            <w:vAlign w:val="center"/>
          </w:tcPr>
          <w:p w14:paraId="7C9A48A5" w14:textId="77777777" w:rsidR="005D3E29" w:rsidRPr="004F4400" w:rsidRDefault="00000000" w:rsidP="00792FD3">
            <w:pPr>
              <w:jc w:val="center"/>
            </w:pPr>
            <w:r w:rsidRPr="004F4400">
              <w:t>1 in 5000 m</w:t>
            </w:r>
            <w:r w:rsidRPr="004F4400">
              <w:rPr>
                <w:vertAlign w:val="superscript"/>
              </w:rPr>
              <w:t>2</w:t>
            </w:r>
            <w:r w:rsidRPr="004F4400">
              <w:br/>
              <w:t>(</w:t>
            </w:r>
            <w:proofErr w:type="spellStart"/>
            <w:proofErr w:type="gramStart"/>
            <w:r w:rsidRPr="004F4400">
              <w:t>min.of</w:t>
            </w:r>
            <w:proofErr w:type="spellEnd"/>
            <w:proofErr w:type="gramEnd"/>
            <w:r w:rsidRPr="004F4400">
              <w:t xml:space="preserve"> 1 test per lot)</w:t>
            </w:r>
          </w:p>
        </w:tc>
        <w:tc>
          <w:tcPr>
            <w:tcW w:w="542" w:type="pct"/>
            <w:tcBorders>
              <w:bottom w:val="nil"/>
            </w:tcBorders>
            <w:vAlign w:val="center"/>
          </w:tcPr>
          <w:p w14:paraId="45E1EDC2" w14:textId="77777777" w:rsidR="005D3E29" w:rsidRPr="004F4400" w:rsidRDefault="00000000" w:rsidP="00792FD3">
            <w:pPr>
              <w:jc w:val="center"/>
            </w:pPr>
            <w:r w:rsidRPr="004F4400">
              <w:t>1 in 5000 m</w:t>
            </w:r>
            <w:r w:rsidRPr="004F4400">
              <w:rPr>
                <w:vertAlign w:val="superscript"/>
              </w:rPr>
              <w:t>2</w:t>
            </w:r>
            <w:r w:rsidRPr="004F4400">
              <w:br/>
              <w:t>(</w:t>
            </w:r>
            <w:proofErr w:type="spellStart"/>
            <w:proofErr w:type="gramStart"/>
            <w:r w:rsidRPr="004F4400">
              <w:t>min.of</w:t>
            </w:r>
            <w:proofErr w:type="spellEnd"/>
            <w:proofErr w:type="gramEnd"/>
            <w:r w:rsidRPr="004F4400">
              <w:t xml:space="preserve"> 1 test per lot)</w:t>
            </w:r>
          </w:p>
        </w:tc>
        <w:tc>
          <w:tcPr>
            <w:tcW w:w="406" w:type="pct"/>
            <w:tcBorders>
              <w:bottom w:val="nil"/>
            </w:tcBorders>
            <w:vAlign w:val="center"/>
          </w:tcPr>
          <w:p w14:paraId="076B0339" w14:textId="77777777" w:rsidR="005D3E29" w:rsidRPr="004F4400" w:rsidRDefault="00000000" w:rsidP="00792FD3">
            <w:pPr>
              <w:jc w:val="center"/>
            </w:pPr>
            <w:r w:rsidRPr="004F4400">
              <w:t>1 per each 300 m</w:t>
            </w:r>
            <w:r w:rsidRPr="004F4400">
              <w:rPr>
                <w:vertAlign w:val="superscript"/>
              </w:rPr>
              <w:t>3</w:t>
            </w:r>
          </w:p>
        </w:tc>
        <w:tc>
          <w:tcPr>
            <w:tcW w:w="452" w:type="pct"/>
            <w:tcBorders>
              <w:bottom w:val="nil"/>
            </w:tcBorders>
            <w:vAlign w:val="center"/>
          </w:tcPr>
          <w:p w14:paraId="2F6749B8" w14:textId="77777777" w:rsidR="005D3E29" w:rsidRPr="004F4400" w:rsidRDefault="00000000" w:rsidP="00792FD3">
            <w:pPr>
              <w:jc w:val="center"/>
            </w:pPr>
            <w:r w:rsidRPr="004F4400">
              <w:t>1 per each 300 m</w:t>
            </w:r>
            <w:r w:rsidRPr="004F4400">
              <w:rPr>
                <w:vertAlign w:val="superscript"/>
              </w:rPr>
              <w:t>3</w:t>
            </w:r>
          </w:p>
        </w:tc>
        <w:tc>
          <w:tcPr>
            <w:tcW w:w="406" w:type="pct"/>
            <w:tcBorders>
              <w:bottom w:val="nil"/>
            </w:tcBorders>
            <w:vAlign w:val="center"/>
          </w:tcPr>
          <w:p w14:paraId="2883F189" w14:textId="77777777" w:rsidR="005D3E29" w:rsidRPr="004F4400" w:rsidRDefault="00000000" w:rsidP="00792FD3">
            <w:pPr>
              <w:jc w:val="center"/>
            </w:pPr>
            <w:r w:rsidRPr="004F4400">
              <w:t>1 per each 300 m</w:t>
            </w:r>
            <w:r w:rsidRPr="004F4400">
              <w:rPr>
                <w:vertAlign w:val="superscript"/>
              </w:rPr>
              <w:t>3</w:t>
            </w:r>
          </w:p>
        </w:tc>
        <w:tc>
          <w:tcPr>
            <w:tcW w:w="452" w:type="pct"/>
            <w:tcBorders>
              <w:bottom w:val="nil"/>
            </w:tcBorders>
            <w:vAlign w:val="center"/>
          </w:tcPr>
          <w:p w14:paraId="68D5D881" w14:textId="77777777" w:rsidR="005D3E29" w:rsidRPr="004F4400" w:rsidRDefault="00000000" w:rsidP="00792FD3">
            <w:pPr>
              <w:jc w:val="center"/>
            </w:pPr>
            <w:r w:rsidRPr="004F4400">
              <w:t>1 per each 300 m</w:t>
            </w:r>
            <w:r w:rsidRPr="004F4400">
              <w:rPr>
                <w:vertAlign w:val="superscript"/>
              </w:rPr>
              <w:t>3</w:t>
            </w:r>
          </w:p>
        </w:tc>
      </w:tr>
      <w:tr w:rsidR="009838DF" w14:paraId="326858FB" w14:textId="77777777" w:rsidTr="00792FD3">
        <w:trPr>
          <w:cantSplit/>
          <w:jc w:val="center"/>
        </w:trPr>
        <w:tc>
          <w:tcPr>
            <w:tcW w:w="1" w:type="pct"/>
            <w:gridSpan w:val="11"/>
            <w:tcBorders>
              <w:top w:val="nil"/>
            </w:tcBorders>
            <w:vAlign w:val="center"/>
          </w:tcPr>
          <w:p w14:paraId="16360B9E" w14:textId="77777777" w:rsidR="005D3E29" w:rsidRPr="004F4400" w:rsidRDefault="00000000" w:rsidP="00792FD3">
            <w:r>
              <w:t>(Note: Use Wet Preparation Method where this is an option in an applicable test method.)</w:t>
            </w:r>
          </w:p>
        </w:tc>
      </w:tr>
      <w:tr w:rsidR="009838DF" w14:paraId="48D71497" w14:textId="77777777" w:rsidTr="00792FD3">
        <w:trPr>
          <w:cantSplit/>
          <w:jc w:val="center"/>
        </w:trPr>
        <w:tc>
          <w:tcPr>
            <w:tcW w:w="548" w:type="pct"/>
            <w:tcBorders>
              <w:bottom w:val="nil"/>
            </w:tcBorders>
            <w:vAlign w:val="center"/>
          </w:tcPr>
          <w:p w14:paraId="682A71F1" w14:textId="77777777" w:rsidR="005D3E29" w:rsidRPr="004F4400" w:rsidRDefault="00000000" w:rsidP="00792FD3">
            <w:pPr>
              <w:jc w:val="center"/>
            </w:pPr>
            <w:r>
              <w:t>Linear Shrinkage by AS </w:t>
            </w:r>
            <w:r w:rsidRPr="004F4400">
              <w:t>1289.3.4.1</w:t>
            </w:r>
          </w:p>
        </w:tc>
        <w:tc>
          <w:tcPr>
            <w:tcW w:w="449" w:type="pct"/>
            <w:tcBorders>
              <w:bottom w:val="nil"/>
            </w:tcBorders>
            <w:vAlign w:val="center"/>
          </w:tcPr>
          <w:p w14:paraId="3F6225CF" w14:textId="77777777" w:rsidR="005D3E29" w:rsidRPr="004F4400" w:rsidRDefault="00000000" w:rsidP="00792FD3">
            <w:pPr>
              <w:jc w:val="center"/>
            </w:pPr>
            <w:r w:rsidRPr="004F4400">
              <w:t>1 per each 2,000 m</w:t>
            </w:r>
            <w:r w:rsidRPr="004F4400">
              <w:rPr>
                <w:vertAlign w:val="superscript"/>
              </w:rPr>
              <w:t>3</w:t>
            </w:r>
          </w:p>
        </w:tc>
        <w:tc>
          <w:tcPr>
            <w:tcW w:w="450" w:type="pct"/>
            <w:tcBorders>
              <w:bottom w:val="nil"/>
            </w:tcBorders>
            <w:vAlign w:val="center"/>
          </w:tcPr>
          <w:p w14:paraId="33514852" w14:textId="77777777" w:rsidR="005D3E29" w:rsidRPr="004F4400" w:rsidRDefault="00000000" w:rsidP="00792FD3">
            <w:pPr>
              <w:jc w:val="center"/>
            </w:pPr>
            <w:r w:rsidRPr="004F4400">
              <w:t>1 per each 2,000 m</w:t>
            </w:r>
            <w:r w:rsidRPr="004F4400">
              <w:rPr>
                <w:vertAlign w:val="superscript"/>
              </w:rPr>
              <w:t>3</w:t>
            </w:r>
          </w:p>
        </w:tc>
        <w:tc>
          <w:tcPr>
            <w:tcW w:w="404" w:type="pct"/>
            <w:tcBorders>
              <w:bottom w:val="nil"/>
            </w:tcBorders>
            <w:vAlign w:val="center"/>
          </w:tcPr>
          <w:p w14:paraId="50504EA0" w14:textId="77777777" w:rsidR="005D3E29" w:rsidRPr="004F4400" w:rsidRDefault="00000000" w:rsidP="00792FD3">
            <w:pPr>
              <w:jc w:val="center"/>
            </w:pPr>
            <w:r w:rsidRPr="004F4400">
              <w:t>1 per each 2,000 m</w:t>
            </w:r>
            <w:r w:rsidRPr="004F4400">
              <w:rPr>
                <w:vertAlign w:val="superscript"/>
              </w:rPr>
              <w:t>3</w:t>
            </w:r>
          </w:p>
        </w:tc>
        <w:tc>
          <w:tcPr>
            <w:tcW w:w="450" w:type="pct"/>
            <w:tcBorders>
              <w:bottom w:val="nil"/>
            </w:tcBorders>
            <w:vAlign w:val="center"/>
          </w:tcPr>
          <w:p w14:paraId="33E52BFD" w14:textId="77777777" w:rsidR="005D3E29" w:rsidRPr="004F4400" w:rsidRDefault="00000000" w:rsidP="00792FD3">
            <w:pPr>
              <w:jc w:val="center"/>
            </w:pPr>
            <w:r w:rsidRPr="004F4400">
              <w:t>1 in 5,000 m</w:t>
            </w:r>
            <w:r w:rsidRPr="004F4400">
              <w:rPr>
                <w:vertAlign w:val="superscript"/>
              </w:rPr>
              <w:t>2</w:t>
            </w:r>
            <w:r w:rsidRPr="004F4400">
              <w:br/>
              <w:t>(</w:t>
            </w:r>
            <w:proofErr w:type="spellStart"/>
            <w:proofErr w:type="gramStart"/>
            <w:r w:rsidRPr="004F4400">
              <w:t>min.of</w:t>
            </w:r>
            <w:proofErr w:type="spellEnd"/>
            <w:proofErr w:type="gramEnd"/>
            <w:r w:rsidRPr="004F4400">
              <w:t xml:space="preserve"> 1 test per lot)</w:t>
            </w:r>
          </w:p>
        </w:tc>
        <w:tc>
          <w:tcPr>
            <w:tcW w:w="449" w:type="pct"/>
            <w:tcBorders>
              <w:bottom w:val="nil"/>
            </w:tcBorders>
            <w:vAlign w:val="center"/>
          </w:tcPr>
          <w:p w14:paraId="79D556E8" w14:textId="77777777" w:rsidR="005D3E29" w:rsidRPr="004F4400" w:rsidRDefault="00000000" w:rsidP="00792FD3">
            <w:pPr>
              <w:jc w:val="center"/>
            </w:pPr>
            <w:r w:rsidRPr="004F4400">
              <w:t>1 in 5000 m</w:t>
            </w:r>
            <w:r w:rsidRPr="004F4400">
              <w:rPr>
                <w:vertAlign w:val="superscript"/>
              </w:rPr>
              <w:t>2</w:t>
            </w:r>
            <w:r w:rsidRPr="004F4400">
              <w:br/>
              <w:t>(</w:t>
            </w:r>
            <w:proofErr w:type="spellStart"/>
            <w:proofErr w:type="gramStart"/>
            <w:r w:rsidRPr="004F4400">
              <w:t>min.of</w:t>
            </w:r>
            <w:proofErr w:type="spellEnd"/>
            <w:proofErr w:type="gramEnd"/>
            <w:r w:rsidRPr="004F4400">
              <w:t xml:space="preserve"> 1 test per lot)</w:t>
            </w:r>
          </w:p>
        </w:tc>
        <w:tc>
          <w:tcPr>
            <w:tcW w:w="540" w:type="pct"/>
            <w:tcBorders>
              <w:bottom w:val="nil"/>
            </w:tcBorders>
            <w:vAlign w:val="center"/>
          </w:tcPr>
          <w:p w14:paraId="087405DC" w14:textId="77777777" w:rsidR="005D3E29" w:rsidRPr="004F4400" w:rsidRDefault="00000000" w:rsidP="00792FD3">
            <w:pPr>
              <w:jc w:val="center"/>
            </w:pPr>
            <w:r w:rsidRPr="004F4400">
              <w:t>1 in 5000 m</w:t>
            </w:r>
            <w:r w:rsidRPr="004F4400">
              <w:rPr>
                <w:vertAlign w:val="superscript"/>
              </w:rPr>
              <w:t>2</w:t>
            </w:r>
            <w:r w:rsidRPr="004F4400">
              <w:br/>
              <w:t>(</w:t>
            </w:r>
            <w:proofErr w:type="spellStart"/>
            <w:proofErr w:type="gramStart"/>
            <w:r w:rsidRPr="004F4400">
              <w:t>min.of</w:t>
            </w:r>
            <w:proofErr w:type="spellEnd"/>
            <w:proofErr w:type="gramEnd"/>
            <w:r w:rsidRPr="004F4400">
              <w:t xml:space="preserve"> 1 test per lot)</w:t>
            </w:r>
          </w:p>
        </w:tc>
        <w:tc>
          <w:tcPr>
            <w:tcW w:w="404" w:type="pct"/>
            <w:tcBorders>
              <w:bottom w:val="nil"/>
            </w:tcBorders>
            <w:vAlign w:val="center"/>
          </w:tcPr>
          <w:p w14:paraId="66117AE6" w14:textId="77777777" w:rsidR="005D3E29" w:rsidRPr="004F4400" w:rsidRDefault="00000000" w:rsidP="00792FD3">
            <w:pPr>
              <w:jc w:val="center"/>
            </w:pPr>
            <w:r w:rsidRPr="004F4400">
              <w:t>1 per each 300 m</w:t>
            </w:r>
            <w:r w:rsidRPr="004F4400">
              <w:rPr>
                <w:vertAlign w:val="superscript"/>
              </w:rPr>
              <w:t>3</w:t>
            </w:r>
          </w:p>
        </w:tc>
        <w:tc>
          <w:tcPr>
            <w:tcW w:w="450" w:type="pct"/>
            <w:tcBorders>
              <w:bottom w:val="nil"/>
            </w:tcBorders>
            <w:vAlign w:val="center"/>
          </w:tcPr>
          <w:p w14:paraId="47A4A950" w14:textId="77777777" w:rsidR="005D3E29" w:rsidRPr="004F4400" w:rsidRDefault="00000000" w:rsidP="00792FD3">
            <w:pPr>
              <w:jc w:val="center"/>
            </w:pPr>
            <w:r w:rsidRPr="004F4400">
              <w:t>1 per each 300 m</w:t>
            </w:r>
            <w:r w:rsidRPr="004F4400">
              <w:rPr>
                <w:vertAlign w:val="superscript"/>
              </w:rPr>
              <w:t>3</w:t>
            </w:r>
          </w:p>
        </w:tc>
        <w:tc>
          <w:tcPr>
            <w:tcW w:w="404" w:type="pct"/>
            <w:tcBorders>
              <w:bottom w:val="nil"/>
            </w:tcBorders>
            <w:vAlign w:val="center"/>
          </w:tcPr>
          <w:p w14:paraId="13004126" w14:textId="77777777" w:rsidR="005D3E29" w:rsidRPr="004F4400" w:rsidRDefault="00000000" w:rsidP="00792FD3">
            <w:pPr>
              <w:jc w:val="center"/>
            </w:pPr>
            <w:r w:rsidRPr="004F4400">
              <w:t>1 per each 300 m</w:t>
            </w:r>
            <w:r w:rsidRPr="004F4400">
              <w:rPr>
                <w:vertAlign w:val="superscript"/>
              </w:rPr>
              <w:t>3</w:t>
            </w:r>
          </w:p>
        </w:tc>
        <w:tc>
          <w:tcPr>
            <w:tcW w:w="449" w:type="pct"/>
            <w:tcBorders>
              <w:bottom w:val="nil"/>
            </w:tcBorders>
            <w:vAlign w:val="center"/>
          </w:tcPr>
          <w:p w14:paraId="0BD0158A" w14:textId="77777777" w:rsidR="005D3E29" w:rsidRPr="004F4400" w:rsidRDefault="00000000" w:rsidP="00792FD3">
            <w:pPr>
              <w:jc w:val="center"/>
            </w:pPr>
            <w:r w:rsidRPr="004F4400">
              <w:t>1 per each 300 m</w:t>
            </w:r>
            <w:r w:rsidRPr="004F4400">
              <w:rPr>
                <w:vertAlign w:val="superscript"/>
              </w:rPr>
              <w:t>3</w:t>
            </w:r>
          </w:p>
        </w:tc>
      </w:tr>
      <w:tr w:rsidR="009838DF" w14:paraId="23FA0B1F" w14:textId="77777777" w:rsidTr="00792FD3">
        <w:trPr>
          <w:cantSplit/>
          <w:jc w:val="center"/>
        </w:trPr>
        <w:tc>
          <w:tcPr>
            <w:tcW w:w="1" w:type="pct"/>
            <w:gridSpan w:val="11"/>
            <w:tcBorders>
              <w:top w:val="nil"/>
            </w:tcBorders>
            <w:vAlign w:val="center"/>
          </w:tcPr>
          <w:p w14:paraId="7E3DCD4D" w14:textId="77777777" w:rsidR="005D3E29" w:rsidRPr="004F4400" w:rsidRDefault="00000000" w:rsidP="00792FD3">
            <w:r>
              <w:t>(Note: Use Wet Preparation Method where this is an option in an applicable test method.)</w:t>
            </w:r>
          </w:p>
        </w:tc>
      </w:tr>
      <w:tr w:rsidR="009838DF" w14:paraId="70F33D1C" w14:textId="77777777" w:rsidTr="00792FD3">
        <w:trPr>
          <w:cantSplit/>
          <w:jc w:val="center"/>
        </w:trPr>
        <w:tc>
          <w:tcPr>
            <w:tcW w:w="548" w:type="pct"/>
            <w:vAlign w:val="center"/>
          </w:tcPr>
          <w:p w14:paraId="4A895963" w14:textId="77777777" w:rsidR="005D3E29" w:rsidRDefault="00000000" w:rsidP="00792FD3">
            <w:pPr>
              <w:jc w:val="center"/>
            </w:pPr>
            <w:r w:rsidRPr="004F4400">
              <w:t>California</w:t>
            </w:r>
            <w:r>
              <w:t xml:space="preserve"> Bearing Ratio</w:t>
            </w:r>
          </w:p>
          <w:p w14:paraId="1236FC7D" w14:textId="77777777" w:rsidR="005D3E29" w:rsidRPr="004F4400" w:rsidRDefault="00000000" w:rsidP="00792FD3">
            <w:pPr>
              <w:jc w:val="center"/>
            </w:pPr>
            <w:r>
              <w:t>AS </w:t>
            </w:r>
            <w:r w:rsidRPr="004F4400">
              <w:t>1289.6.1.1</w:t>
            </w:r>
          </w:p>
        </w:tc>
        <w:tc>
          <w:tcPr>
            <w:tcW w:w="451" w:type="pct"/>
            <w:vAlign w:val="center"/>
          </w:tcPr>
          <w:p w14:paraId="628112DC" w14:textId="77777777" w:rsidR="005D3E29" w:rsidRPr="004F4400" w:rsidRDefault="00000000" w:rsidP="00792FD3">
            <w:pPr>
              <w:jc w:val="center"/>
            </w:pPr>
            <w:r w:rsidRPr="004F4400">
              <w:t>1 per each 2,000 m</w:t>
            </w:r>
            <w:r w:rsidRPr="004F4400">
              <w:rPr>
                <w:vertAlign w:val="superscript"/>
              </w:rPr>
              <w:t>3</w:t>
            </w:r>
          </w:p>
        </w:tc>
        <w:tc>
          <w:tcPr>
            <w:tcW w:w="452" w:type="pct"/>
            <w:vAlign w:val="center"/>
          </w:tcPr>
          <w:p w14:paraId="0CBD7EC2" w14:textId="77777777" w:rsidR="005D3E29" w:rsidRPr="004F4400" w:rsidRDefault="00000000" w:rsidP="00792FD3">
            <w:pPr>
              <w:jc w:val="center"/>
            </w:pPr>
            <w:r w:rsidRPr="004F4400">
              <w:t>1 per each 2,000 m</w:t>
            </w:r>
            <w:r w:rsidRPr="004F4400">
              <w:rPr>
                <w:vertAlign w:val="superscript"/>
              </w:rPr>
              <w:t>3</w:t>
            </w:r>
          </w:p>
        </w:tc>
        <w:tc>
          <w:tcPr>
            <w:tcW w:w="406" w:type="pct"/>
            <w:vAlign w:val="center"/>
          </w:tcPr>
          <w:p w14:paraId="5CB47D1D" w14:textId="77777777" w:rsidR="005D3E29" w:rsidRPr="004F4400" w:rsidRDefault="00000000" w:rsidP="00792FD3">
            <w:pPr>
              <w:jc w:val="center"/>
            </w:pPr>
            <w:r w:rsidRPr="004F4400">
              <w:t>1 per each 2,000 m</w:t>
            </w:r>
            <w:r w:rsidRPr="004F4400">
              <w:rPr>
                <w:vertAlign w:val="superscript"/>
              </w:rPr>
              <w:t>3</w:t>
            </w:r>
          </w:p>
        </w:tc>
        <w:tc>
          <w:tcPr>
            <w:tcW w:w="452" w:type="pct"/>
            <w:vAlign w:val="center"/>
          </w:tcPr>
          <w:p w14:paraId="1330BAEC" w14:textId="77777777" w:rsidR="005D3E29" w:rsidRPr="004F4400" w:rsidRDefault="00000000" w:rsidP="00792FD3">
            <w:pPr>
              <w:jc w:val="center"/>
            </w:pPr>
            <w:r w:rsidRPr="004F4400">
              <w:t>1 in 5 FDD</w:t>
            </w:r>
            <w:r w:rsidRPr="004F4400">
              <w:br/>
              <w:t>(min.1 of test per lot)</w:t>
            </w:r>
          </w:p>
        </w:tc>
        <w:tc>
          <w:tcPr>
            <w:tcW w:w="451" w:type="pct"/>
            <w:vAlign w:val="center"/>
          </w:tcPr>
          <w:p w14:paraId="4F7FAD1A" w14:textId="77777777" w:rsidR="005D3E29" w:rsidRPr="004F4400" w:rsidRDefault="00000000" w:rsidP="00792FD3">
            <w:pPr>
              <w:jc w:val="center"/>
            </w:pPr>
            <w:r w:rsidRPr="004F4400">
              <w:t>1 in 5 FDD</w:t>
            </w:r>
            <w:r w:rsidRPr="004F4400">
              <w:br/>
              <w:t>(min.1 of test per lot)</w:t>
            </w:r>
          </w:p>
        </w:tc>
        <w:tc>
          <w:tcPr>
            <w:tcW w:w="542" w:type="pct"/>
            <w:vAlign w:val="center"/>
          </w:tcPr>
          <w:p w14:paraId="70208F37" w14:textId="77777777" w:rsidR="005D3E29" w:rsidRPr="004F4400" w:rsidRDefault="00000000" w:rsidP="00792FD3">
            <w:pPr>
              <w:jc w:val="center"/>
            </w:pPr>
            <w:r w:rsidRPr="004F4400">
              <w:t>1 in 5 FDD</w:t>
            </w:r>
            <w:r w:rsidRPr="004F4400">
              <w:br/>
              <w:t>(min.1 of test per lot)</w:t>
            </w:r>
          </w:p>
        </w:tc>
        <w:tc>
          <w:tcPr>
            <w:tcW w:w="406" w:type="pct"/>
            <w:vAlign w:val="center"/>
          </w:tcPr>
          <w:p w14:paraId="2C2329D7" w14:textId="77777777" w:rsidR="005D3E29" w:rsidRPr="004F4400" w:rsidRDefault="00000000" w:rsidP="00792FD3">
            <w:pPr>
              <w:jc w:val="center"/>
            </w:pPr>
            <w:r w:rsidRPr="004F4400">
              <w:t>1 per each 300 m</w:t>
            </w:r>
            <w:r w:rsidRPr="004F4400">
              <w:rPr>
                <w:vertAlign w:val="superscript"/>
              </w:rPr>
              <w:t>3</w:t>
            </w:r>
          </w:p>
        </w:tc>
        <w:tc>
          <w:tcPr>
            <w:tcW w:w="452" w:type="pct"/>
            <w:vAlign w:val="center"/>
          </w:tcPr>
          <w:p w14:paraId="5C08F67E" w14:textId="77777777" w:rsidR="005D3E29" w:rsidRPr="004F4400" w:rsidRDefault="00000000" w:rsidP="00792FD3">
            <w:pPr>
              <w:jc w:val="center"/>
            </w:pPr>
            <w:r w:rsidRPr="004F4400">
              <w:t>1 per each 300 m</w:t>
            </w:r>
            <w:r w:rsidRPr="004F4400">
              <w:rPr>
                <w:vertAlign w:val="superscript"/>
              </w:rPr>
              <w:t>3</w:t>
            </w:r>
          </w:p>
        </w:tc>
        <w:tc>
          <w:tcPr>
            <w:tcW w:w="406" w:type="pct"/>
            <w:vAlign w:val="center"/>
          </w:tcPr>
          <w:p w14:paraId="5EE5345C" w14:textId="77777777" w:rsidR="005D3E29" w:rsidRPr="004F4400" w:rsidRDefault="00000000" w:rsidP="00792FD3">
            <w:pPr>
              <w:jc w:val="center"/>
            </w:pPr>
            <w:r w:rsidRPr="004F4400">
              <w:t>1 per each 300 m</w:t>
            </w:r>
            <w:r w:rsidRPr="004F4400">
              <w:rPr>
                <w:vertAlign w:val="superscript"/>
              </w:rPr>
              <w:t>3</w:t>
            </w:r>
          </w:p>
        </w:tc>
        <w:tc>
          <w:tcPr>
            <w:tcW w:w="434" w:type="pct"/>
            <w:vAlign w:val="center"/>
          </w:tcPr>
          <w:p w14:paraId="1A169F8A" w14:textId="77777777" w:rsidR="005D3E29" w:rsidRPr="004F4400" w:rsidRDefault="00000000" w:rsidP="00792FD3">
            <w:pPr>
              <w:jc w:val="center"/>
            </w:pPr>
            <w:r w:rsidRPr="004F4400">
              <w:t>1 per each 300 m</w:t>
            </w:r>
            <w:r w:rsidRPr="004F4400">
              <w:rPr>
                <w:vertAlign w:val="superscript"/>
              </w:rPr>
              <w:t>3</w:t>
            </w:r>
          </w:p>
        </w:tc>
      </w:tr>
      <w:tr w:rsidR="009838DF" w14:paraId="3F18B9AE" w14:textId="77777777" w:rsidTr="00792FD3">
        <w:trPr>
          <w:cantSplit/>
          <w:jc w:val="center"/>
        </w:trPr>
        <w:tc>
          <w:tcPr>
            <w:tcW w:w="5000" w:type="pct"/>
            <w:gridSpan w:val="11"/>
          </w:tcPr>
          <w:p w14:paraId="3E7C3C0E" w14:textId="77777777" w:rsidR="005D3E29" w:rsidRPr="004F4400" w:rsidRDefault="00000000" w:rsidP="00792FD3">
            <w:pPr>
              <w:jc w:val="center"/>
            </w:pPr>
            <w:r w:rsidRPr="004F4400">
              <w:t>* run = 1 pass of cement spreader</w:t>
            </w:r>
            <w:r>
              <w:t>; FDD – Field Dry Density; MMDD – Maximum Modified Dry Density</w:t>
            </w:r>
          </w:p>
        </w:tc>
      </w:tr>
    </w:tbl>
    <w:p w14:paraId="329824D3" w14:textId="77777777" w:rsidR="005D3E29" w:rsidRPr="004F4400" w:rsidRDefault="005D3E29" w:rsidP="005D3E29"/>
    <w:p w14:paraId="11C9799D" w14:textId="77777777" w:rsidR="005D3E29" w:rsidRPr="004F4400" w:rsidRDefault="005D3E29" w:rsidP="005D3E29">
      <w:pPr>
        <w:sectPr w:rsidR="005D3E29" w:rsidRPr="004F4400" w:rsidSect="00095C79">
          <w:headerReference w:type="default" r:id="rId67"/>
          <w:pgSz w:w="16840" w:h="11907" w:orient="landscape" w:code="9"/>
          <w:pgMar w:top="794" w:right="794" w:bottom="794" w:left="794" w:header="284" w:footer="335" w:gutter="0"/>
          <w:cols w:space="720"/>
        </w:sectPr>
      </w:pPr>
    </w:p>
    <w:tbl>
      <w:tblPr>
        <w:tblW w:w="0" w:type="auto"/>
        <w:jc w:val="center"/>
        <w:tblBorders>
          <w:top w:val="single" w:sz="6" w:space="0" w:color="auto"/>
          <w:left w:val="single" w:sz="6" w:space="0" w:color="auto"/>
          <w:bottom w:val="single" w:sz="6" w:space="0" w:color="auto"/>
          <w:right w:val="single" w:sz="6" w:space="0" w:color="auto"/>
          <w:insideH w:val="single" w:sz="6" w:space="0" w:color="auto"/>
          <w:insideV w:val="single" w:sz="6" w:space="0" w:color="auto"/>
        </w:tblBorders>
        <w:tblLayout w:type="fixed"/>
        <w:tblCellMar>
          <w:left w:w="107" w:type="dxa"/>
          <w:right w:w="107" w:type="dxa"/>
        </w:tblCellMar>
        <w:tblLook w:val="0000" w:firstRow="0" w:lastRow="0" w:firstColumn="0" w:lastColumn="0" w:noHBand="0" w:noVBand="0"/>
      </w:tblPr>
      <w:tblGrid>
        <w:gridCol w:w="3546"/>
        <w:gridCol w:w="3304"/>
        <w:gridCol w:w="3402"/>
        <w:gridCol w:w="3543"/>
      </w:tblGrid>
      <w:tr w:rsidR="009838DF" w14:paraId="547EA55B" w14:textId="77777777" w:rsidTr="00792FD3">
        <w:trPr>
          <w:cantSplit/>
          <w:jc w:val="center"/>
        </w:trPr>
        <w:tc>
          <w:tcPr>
            <w:tcW w:w="13795" w:type="dxa"/>
            <w:gridSpan w:val="4"/>
            <w:vAlign w:val="center"/>
          </w:tcPr>
          <w:p w14:paraId="794B3008" w14:textId="77777777" w:rsidR="005D3E29" w:rsidRPr="006F1C44" w:rsidRDefault="00000000" w:rsidP="00792FD3">
            <w:pPr>
              <w:rPr>
                <w:b/>
              </w:rPr>
            </w:pPr>
            <w:r w:rsidRPr="006F1C44">
              <w:rPr>
                <w:b/>
              </w:rPr>
              <w:lastRenderedPageBreak/>
              <w:t xml:space="preserve">Table - Test Frequencies </w:t>
            </w:r>
            <w:proofErr w:type="gramStart"/>
            <w:r w:rsidRPr="006F1C44">
              <w:rPr>
                <w:b/>
              </w:rPr>
              <w:t>For</w:t>
            </w:r>
            <w:proofErr w:type="gramEnd"/>
            <w:r w:rsidRPr="006F1C44">
              <w:rPr>
                <w:b/>
              </w:rPr>
              <w:t xml:space="preserve"> Soils – part 2 of 3</w:t>
            </w:r>
          </w:p>
        </w:tc>
      </w:tr>
      <w:tr w:rsidR="009838DF" w14:paraId="120634A4" w14:textId="77777777" w:rsidTr="00792FD3">
        <w:trPr>
          <w:cantSplit/>
          <w:jc w:val="center"/>
        </w:trPr>
        <w:tc>
          <w:tcPr>
            <w:tcW w:w="3546" w:type="dxa"/>
            <w:vAlign w:val="center"/>
          </w:tcPr>
          <w:p w14:paraId="199A770B" w14:textId="77777777" w:rsidR="005D3E29" w:rsidRPr="006F1C44" w:rsidRDefault="00000000" w:rsidP="00792FD3">
            <w:pPr>
              <w:rPr>
                <w:b/>
              </w:rPr>
            </w:pPr>
            <w:r w:rsidRPr="006F1C44">
              <w:rPr>
                <w:b/>
              </w:rPr>
              <w:t>Type Of Test</w:t>
            </w:r>
          </w:p>
        </w:tc>
        <w:tc>
          <w:tcPr>
            <w:tcW w:w="3304" w:type="dxa"/>
            <w:vAlign w:val="center"/>
          </w:tcPr>
          <w:p w14:paraId="55D59273" w14:textId="77777777" w:rsidR="005D3E29" w:rsidRPr="006F1C44" w:rsidRDefault="00000000" w:rsidP="00792FD3">
            <w:pPr>
              <w:rPr>
                <w:b/>
              </w:rPr>
            </w:pPr>
            <w:r w:rsidRPr="006F1C44">
              <w:rPr>
                <w:b/>
              </w:rPr>
              <w:t>Subgrade</w:t>
            </w:r>
          </w:p>
        </w:tc>
        <w:tc>
          <w:tcPr>
            <w:tcW w:w="3402" w:type="dxa"/>
            <w:vAlign w:val="center"/>
          </w:tcPr>
          <w:p w14:paraId="7D601B1E" w14:textId="77777777" w:rsidR="005D3E29" w:rsidRPr="006F1C44" w:rsidRDefault="00000000" w:rsidP="00792FD3">
            <w:pPr>
              <w:rPr>
                <w:b/>
              </w:rPr>
            </w:pPr>
            <w:r w:rsidRPr="006F1C44">
              <w:rPr>
                <w:b/>
              </w:rPr>
              <w:t>Sub-Base</w:t>
            </w:r>
          </w:p>
        </w:tc>
        <w:tc>
          <w:tcPr>
            <w:tcW w:w="3543" w:type="dxa"/>
            <w:vAlign w:val="center"/>
          </w:tcPr>
          <w:p w14:paraId="6AFD49D4" w14:textId="77777777" w:rsidR="005D3E29" w:rsidRPr="006F1C44" w:rsidRDefault="00000000" w:rsidP="00792FD3">
            <w:pPr>
              <w:rPr>
                <w:b/>
              </w:rPr>
            </w:pPr>
            <w:r w:rsidRPr="006F1C44">
              <w:rPr>
                <w:b/>
              </w:rPr>
              <w:t>Basecourse</w:t>
            </w:r>
          </w:p>
        </w:tc>
      </w:tr>
      <w:tr w:rsidR="009838DF" w14:paraId="0AE3DE24" w14:textId="77777777" w:rsidTr="00792FD3">
        <w:trPr>
          <w:cantSplit/>
          <w:jc w:val="center"/>
        </w:trPr>
        <w:tc>
          <w:tcPr>
            <w:tcW w:w="3546" w:type="dxa"/>
            <w:vAlign w:val="center"/>
          </w:tcPr>
          <w:p w14:paraId="131E3D57" w14:textId="77777777" w:rsidR="005D3E29" w:rsidRDefault="00000000" w:rsidP="00792FD3">
            <w:r w:rsidRPr="004F4400">
              <w:t>P</w:t>
            </w:r>
            <w:r>
              <w:t xml:space="preserve">avement Layer Thickness by </w:t>
            </w:r>
          </w:p>
          <w:p w14:paraId="0A23EA35" w14:textId="77777777" w:rsidR="005D3E29" w:rsidRPr="004F4400" w:rsidRDefault="00000000" w:rsidP="00792FD3">
            <w:r>
              <w:t>NTTM </w:t>
            </w:r>
            <w:r w:rsidRPr="004F4400">
              <w:t>216.1</w:t>
            </w:r>
          </w:p>
        </w:tc>
        <w:tc>
          <w:tcPr>
            <w:tcW w:w="3304" w:type="dxa"/>
            <w:vAlign w:val="center"/>
          </w:tcPr>
          <w:p w14:paraId="1EDC9E31" w14:textId="77777777" w:rsidR="005D3E29" w:rsidRPr="004F4400" w:rsidRDefault="00000000" w:rsidP="00792FD3">
            <w:r>
              <w:t>-</w:t>
            </w:r>
          </w:p>
        </w:tc>
        <w:tc>
          <w:tcPr>
            <w:tcW w:w="3402" w:type="dxa"/>
            <w:vAlign w:val="center"/>
          </w:tcPr>
          <w:p w14:paraId="10AD745A" w14:textId="77777777" w:rsidR="005D3E29" w:rsidRPr="004F4400" w:rsidRDefault="00000000" w:rsidP="00792FD3">
            <w:r w:rsidRPr="004F4400">
              <w:t>1 per FDD</w:t>
            </w:r>
          </w:p>
        </w:tc>
        <w:tc>
          <w:tcPr>
            <w:tcW w:w="3543" w:type="dxa"/>
            <w:vAlign w:val="center"/>
          </w:tcPr>
          <w:p w14:paraId="69555D29" w14:textId="77777777" w:rsidR="005D3E29" w:rsidRPr="004F4400" w:rsidRDefault="00000000" w:rsidP="00792FD3">
            <w:r w:rsidRPr="004F4400">
              <w:t>1 per FDD</w:t>
            </w:r>
          </w:p>
        </w:tc>
      </w:tr>
      <w:tr w:rsidR="009838DF" w14:paraId="46221314" w14:textId="77777777" w:rsidTr="00792FD3">
        <w:trPr>
          <w:cantSplit/>
          <w:jc w:val="center"/>
        </w:trPr>
        <w:tc>
          <w:tcPr>
            <w:tcW w:w="3546" w:type="dxa"/>
            <w:vAlign w:val="center"/>
          </w:tcPr>
          <w:p w14:paraId="62CDC24C" w14:textId="77777777" w:rsidR="005D3E29" w:rsidRPr="004F4400" w:rsidRDefault="00000000" w:rsidP="00792FD3">
            <w:r w:rsidRPr="004F4400">
              <w:t>Ball Embedment by NTTM</w:t>
            </w:r>
            <w:r>
              <w:t> </w:t>
            </w:r>
            <w:r w:rsidRPr="004F4400">
              <w:t>215.1</w:t>
            </w:r>
          </w:p>
        </w:tc>
        <w:tc>
          <w:tcPr>
            <w:tcW w:w="3304" w:type="dxa"/>
            <w:vAlign w:val="center"/>
          </w:tcPr>
          <w:p w14:paraId="0AA3D8CC" w14:textId="77777777" w:rsidR="005D3E29" w:rsidRPr="004F4400" w:rsidRDefault="00000000" w:rsidP="00792FD3">
            <w:r>
              <w:t>-</w:t>
            </w:r>
          </w:p>
        </w:tc>
        <w:tc>
          <w:tcPr>
            <w:tcW w:w="3402" w:type="dxa"/>
            <w:vAlign w:val="center"/>
          </w:tcPr>
          <w:p w14:paraId="4AC0AEE6" w14:textId="77777777" w:rsidR="005D3E29" w:rsidRPr="004F4400" w:rsidRDefault="00000000" w:rsidP="00792FD3">
            <w:r w:rsidRPr="004F4400">
              <w:t>-</w:t>
            </w:r>
          </w:p>
        </w:tc>
        <w:tc>
          <w:tcPr>
            <w:tcW w:w="3543" w:type="dxa"/>
            <w:vAlign w:val="center"/>
          </w:tcPr>
          <w:p w14:paraId="5D028E83" w14:textId="77777777" w:rsidR="005D3E29" w:rsidRPr="004F4400" w:rsidRDefault="00000000" w:rsidP="00792FD3">
            <w:pPr>
              <w:rPr>
                <w:vertAlign w:val="superscript"/>
              </w:rPr>
            </w:pPr>
            <w:r w:rsidRPr="004F4400">
              <w:t>1 in 5,000 m</w:t>
            </w:r>
            <w:r w:rsidRPr="004F4400">
              <w:rPr>
                <w:vertAlign w:val="superscript"/>
              </w:rPr>
              <w:t>2</w:t>
            </w:r>
          </w:p>
        </w:tc>
      </w:tr>
      <w:tr w:rsidR="009838DF" w14:paraId="4F409FC8" w14:textId="77777777" w:rsidTr="00792FD3">
        <w:trPr>
          <w:cantSplit/>
          <w:jc w:val="center"/>
        </w:trPr>
        <w:tc>
          <w:tcPr>
            <w:tcW w:w="3546" w:type="dxa"/>
            <w:vAlign w:val="center"/>
          </w:tcPr>
          <w:p w14:paraId="2442B7CA" w14:textId="77777777" w:rsidR="005D3E29" w:rsidRPr="004F4400" w:rsidRDefault="00000000" w:rsidP="00792FD3">
            <w:r>
              <w:t>Dry Back – Moisture ratio as per AS </w:t>
            </w:r>
            <w:r w:rsidRPr="004F4400">
              <w:t>1289</w:t>
            </w:r>
            <w:r>
              <w:t>.5.4.1</w:t>
            </w:r>
          </w:p>
        </w:tc>
        <w:tc>
          <w:tcPr>
            <w:tcW w:w="3304" w:type="dxa"/>
            <w:vAlign w:val="center"/>
          </w:tcPr>
          <w:p w14:paraId="2E918BD6" w14:textId="77777777" w:rsidR="005D3E29" w:rsidRPr="004F4400" w:rsidRDefault="00000000" w:rsidP="00792FD3">
            <w:r w:rsidRPr="004F4400">
              <w:t>-</w:t>
            </w:r>
          </w:p>
        </w:tc>
        <w:tc>
          <w:tcPr>
            <w:tcW w:w="3402" w:type="dxa"/>
            <w:vAlign w:val="center"/>
          </w:tcPr>
          <w:p w14:paraId="20AE6736" w14:textId="77777777" w:rsidR="005D3E29" w:rsidRPr="004F4400" w:rsidRDefault="00000000" w:rsidP="00792FD3">
            <w:r w:rsidRPr="004F4400">
              <w:t>-</w:t>
            </w:r>
          </w:p>
        </w:tc>
        <w:tc>
          <w:tcPr>
            <w:tcW w:w="3543" w:type="dxa"/>
            <w:vAlign w:val="center"/>
          </w:tcPr>
          <w:p w14:paraId="5DBA4D9E" w14:textId="77777777" w:rsidR="005D3E29" w:rsidRPr="004F4400" w:rsidRDefault="00000000" w:rsidP="00792FD3">
            <w:r w:rsidRPr="004F4400">
              <w:t xml:space="preserve">1 </w:t>
            </w:r>
            <w:r>
              <w:t>per</w:t>
            </w:r>
            <w:r w:rsidRPr="004F4400">
              <w:t xml:space="preserve"> </w:t>
            </w:r>
            <w:r>
              <w:t>1</w:t>
            </w:r>
            <w:r w:rsidRPr="004F4400">
              <w:t>,000 m</w:t>
            </w:r>
            <w:r w:rsidRPr="004F4400">
              <w:rPr>
                <w:vertAlign w:val="superscript"/>
              </w:rPr>
              <w:t>2</w:t>
            </w:r>
          </w:p>
        </w:tc>
      </w:tr>
      <w:tr w:rsidR="009838DF" w14:paraId="7CBABFA2" w14:textId="77777777" w:rsidTr="00792FD3">
        <w:trPr>
          <w:cantSplit/>
          <w:jc w:val="center"/>
        </w:trPr>
        <w:tc>
          <w:tcPr>
            <w:tcW w:w="3546" w:type="dxa"/>
            <w:vAlign w:val="center"/>
          </w:tcPr>
          <w:p w14:paraId="7D3E9F62" w14:textId="77777777" w:rsidR="005D3E29" w:rsidRDefault="00000000" w:rsidP="00792FD3">
            <w:r>
              <w:t xml:space="preserve">Stabiliser Spread Rate </w:t>
            </w:r>
          </w:p>
          <w:p w14:paraId="667569BC" w14:textId="77777777" w:rsidR="005D3E29" w:rsidRPr="004F4400" w:rsidRDefault="00000000" w:rsidP="00792FD3">
            <w:r>
              <w:t>by NTTM </w:t>
            </w:r>
            <w:r w:rsidRPr="004F4400">
              <w:t>204</w:t>
            </w:r>
            <w:r>
              <w:t>.7</w:t>
            </w:r>
          </w:p>
        </w:tc>
        <w:tc>
          <w:tcPr>
            <w:tcW w:w="3304" w:type="dxa"/>
            <w:vAlign w:val="center"/>
          </w:tcPr>
          <w:p w14:paraId="41664A4E" w14:textId="77777777" w:rsidR="005D3E29" w:rsidRPr="004F4400" w:rsidRDefault="00000000" w:rsidP="00792FD3">
            <w:r w:rsidRPr="004F4400">
              <w:t>1 per run</w:t>
            </w:r>
          </w:p>
        </w:tc>
        <w:tc>
          <w:tcPr>
            <w:tcW w:w="3402" w:type="dxa"/>
            <w:vAlign w:val="center"/>
          </w:tcPr>
          <w:p w14:paraId="0C3D7997" w14:textId="77777777" w:rsidR="005D3E29" w:rsidRPr="004F4400" w:rsidRDefault="00000000" w:rsidP="00792FD3">
            <w:r w:rsidRPr="004F4400">
              <w:t>1 per run</w:t>
            </w:r>
          </w:p>
        </w:tc>
        <w:tc>
          <w:tcPr>
            <w:tcW w:w="3543" w:type="dxa"/>
            <w:vAlign w:val="center"/>
          </w:tcPr>
          <w:p w14:paraId="2D6E54DF" w14:textId="77777777" w:rsidR="005D3E29" w:rsidRPr="004F4400" w:rsidRDefault="00000000" w:rsidP="00792FD3">
            <w:r w:rsidRPr="004F4400">
              <w:t>1 per run</w:t>
            </w:r>
          </w:p>
        </w:tc>
      </w:tr>
      <w:tr w:rsidR="009838DF" w14:paraId="1A1E298A" w14:textId="77777777" w:rsidTr="00792FD3">
        <w:trPr>
          <w:cantSplit/>
          <w:jc w:val="center"/>
        </w:trPr>
        <w:tc>
          <w:tcPr>
            <w:tcW w:w="3546" w:type="dxa"/>
            <w:vAlign w:val="center"/>
          </w:tcPr>
          <w:p w14:paraId="235694C7" w14:textId="77777777" w:rsidR="005D3E29" w:rsidRPr="004F4400" w:rsidRDefault="00000000" w:rsidP="00792FD3">
            <w:r w:rsidRPr="004F4400">
              <w:t>Stabiliser Content by NTTM 204</w:t>
            </w:r>
            <w:r>
              <w:t>.1</w:t>
            </w:r>
          </w:p>
        </w:tc>
        <w:tc>
          <w:tcPr>
            <w:tcW w:w="3304" w:type="dxa"/>
            <w:vAlign w:val="center"/>
          </w:tcPr>
          <w:p w14:paraId="4B965190" w14:textId="77777777" w:rsidR="005D3E29" w:rsidRPr="004F4400" w:rsidRDefault="00000000" w:rsidP="00792FD3">
            <w:r w:rsidRPr="004F4400">
              <w:t>1 per 1000m</w:t>
            </w:r>
            <w:r w:rsidRPr="004F4400">
              <w:rPr>
                <w:vertAlign w:val="superscript"/>
              </w:rPr>
              <w:t>2</w:t>
            </w:r>
            <w:r w:rsidRPr="004F4400">
              <w:t xml:space="preserve"> with a min. of 3 tests</w:t>
            </w:r>
          </w:p>
        </w:tc>
        <w:tc>
          <w:tcPr>
            <w:tcW w:w="3402" w:type="dxa"/>
            <w:vAlign w:val="center"/>
          </w:tcPr>
          <w:p w14:paraId="60C3CEC9" w14:textId="77777777" w:rsidR="005D3E29" w:rsidRPr="004F4400" w:rsidRDefault="00000000" w:rsidP="00792FD3">
            <w:r w:rsidRPr="004F4400">
              <w:t>1 per 1000m</w:t>
            </w:r>
            <w:r w:rsidRPr="004F4400">
              <w:rPr>
                <w:vertAlign w:val="superscript"/>
              </w:rPr>
              <w:t>2</w:t>
            </w:r>
            <w:r w:rsidRPr="004F4400">
              <w:t xml:space="preserve"> with a min. of 3 tests</w:t>
            </w:r>
          </w:p>
        </w:tc>
        <w:tc>
          <w:tcPr>
            <w:tcW w:w="3543" w:type="dxa"/>
            <w:vAlign w:val="center"/>
          </w:tcPr>
          <w:p w14:paraId="52E0EE2E" w14:textId="77777777" w:rsidR="005D3E29" w:rsidRPr="004F4400" w:rsidRDefault="00000000" w:rsidP="00792FD3">
            <w:r w:rsidRPr="004F4400">
              <w:t>1 per 1000m</w:t>
            </w:r>
            <w:r w:rsidRPr="004F4400">
              <w:rPr>
                <w:vertAlign w:val="superscript"/>
              </w:rPr>
              <w:t>2</w:t>
            </w:r>
            <w:r w:rsidRPr="004F4400">
              <w:t xml:space="preserve"> with a min.</w:t>
            </w:r>
            <w:r>
              <w:t xml:space="preserve"> </w:t>
            </w:r>
            <w:r w:rsidRPr="004F4400">
              <w:t>of 3 tests</w:t>
            </w:r>
          </w:p>
        </w:tc>
      </w:tr>
      <w:tr w:rsidR="009838DF" w14:paraId="2C07BC4B" w14:textId="77777777" w:rsidTr="00792FD3">
        <w:trPr>
          <w:cantSplit/>
          <w:jc w:val="center"/>
        </w:trPr>
        <w:tc>
          <w:tcPr>
            <w:tcW w:w="3546" w:type="dxa"/>
            <w:vAlign w:val="center"/>
          </w:tcPr>
          <w:p w14:paraId="122C49E9" w14:textId="77777777" w:rsidR="005D3E29" w:rsidRPr="004F4400" w:rsidRDefault="00000000" w:rsidP="00792FD3">
            <w:r>
              <w:t>Stabiliser Distribution by NTTM </w:t>
            </w:r>
            <w:r w:rsidRPr="004F4400">
              <w:t>204.8</w:t>
            </w:r>
          </w:p>
        </w:tc>
        <w:tc>
          <w:tcPr>
            <w:tcW w:w="3304" w:type="dxa"/>
            <w:vAlign w:val="center"/>
          </w:tcPr>
          <w:p w14:paraId="481C1AA7" w14:textId="77777777" w:rsidR="005D3E29" w:rsidRPr="004F4400" w:rsidRDefault="00000000" w:rsidP="00792FD3">
            <w:r w:rsidRPr="004F4400">
              <w:t>1 per 1000m</w:t>
            </w:r>
            <w:r w:rsidRPr="004F4400">
              <w:rPr>
                <w:vertAlign w:val="superscript"/>
              </w:rPr>
              <w:t>2</w:t>
            </w:r>
            <w:r w:rsidRPr="004F4400">
              <w:t xml:space="preserve"> with a min. of 3 tests</w:t>
            </w:r>
          </w:p>
        </w:tc>
        <w:tc>
          <w:tcPr>
            <w:tcW w:w="3402" w:type="dxa"/>
            <w:vAlign w:val="center"/>
          </w:tcPr>
          <w:p w14:paraId="79375C8B" w14:textId="77777777" w:rsidR="005D3E29" w:rsidRPr="004F4400" w:rsidRDefault="00000000" w:rsidP="00792FD3">
            <w:r w:rsidRPr="004F4400">
              <w:t>1 per 1000m</w:t>
            </w:r>
            <w:r w:rsidRPr="004F4400">
              <w:rPr>
                <w:vertAlign w:val="superscript"/>
              </w:rPr>
              <w:t>2</w:t>
            </w:r>
            <w:r w:rsidRPr="004F4400">
              <w:t xml:space="preserve"> with a min. of 3 tests</w:t>
            </w:r>
          </w:p>
        </w:tc>
        <w:tc>
          <w:tcPr>
            <w:tcW w:w="3543" w:type="dxa"/>
            <w:vAlign w:val="center"/>
          </w:tcPr>
          <w:p w14:paraId="5BE64591" w14:textId="77777777" w:rsidR="005D3E29" w:rsidRPr="004F4400" w:rsidRDefault="00000000" w:rsidP="00792FD3">
            <w:r w:rsidRPr="004F4400">
              <w:t>1 per 1000m</w:t>
            </w:r>
            <w:r w:rsidRPr="004F4400">
              <w:rPr>
                <w:vertAlign w:val="superscript"/>
              </w:rPr>
              <w:t>2</w:t>
            </w:r>
            <w:r w:rsidRPr="004F4400">
              <w:t xml:space="preserve"> with a min.</w:t>
            </w:r>
            <w:r>
              <w:t xml:space="preserve"> </w:t>
            </w:r>
            <w:r w:rsidRPr="004F4400">
              <w:t>of 3 tests</w:t>
            </w:r>
          </w:p>
        </w:tc>
      </w:tr>
      <w:tr w:rsidR="009838DF" w14:paraId="3B2493C4" w14:textId="77777777" w:rsidTr="00792FD3">
        <w:trPr>
          <w:cantSplit/>
          <w:jc w:val="center"/>
        </w:trPr>
        <w:tc>
          <w:tcPr>
            <w:tcW w:w="3546" w:type="dxa"/>
            <w:vAlign w:val="center"/>
          </w:tcPr>
          <w:p w14:paraId="3FCF634F" w14:textId="77777777" w:rsidR="005D3E29" w:rsidRPr="004F4400" w:rsidRDefault="00000000" w:rsidP="00792FD3">
            <w:r w:rsidRPr="004F4400">
              <w:t>Solu</w:t>
            </w:r>
            <w:r>
              <w:t xml:space="preserve">ble Salt Content of Construction </w:t>
            </w:r>
            <w:r w:rsidRPr="004F4400">
              <w:t>Water</w:t>
            </w:r>
          </w:p>
        </w:tc>
        <w:tc>
          <w:tcPr>
            <w:tcW w:w="3304" w:type="dxa"/>
            <w:vAlign w:val="center"/>
          </w:tcPr>
          <w:p w14:paraId="1221B447" w14:textId="77777777" w:rsidR="005D3E29" w:rsidRPr="004F4400" w:rsidRDefault="00000000" w:rsidP="00792FD3">
            <w:r w:rsidRPr="004F4400">
              <w:t>-</w:t>
            </w:r>
          </w:p>
        </w:tc>
        <w:tc>
          <w:tcPr>
            <w:tcW w:w="3402" w:type="dxa"/>
            <w:vAlign w:val="center"/>
          </w:tcPr>
          <w:p w14:paraId="320DD4D2" w14:textId="77777777" w:rsidR="005D3E29" w:rsidRPr="004F4400" w:rsidRDefault="00000000" w:rsidP="00792FD3">
            <w:r w:rsidRPr="004F4400">
              <w:t>-</w:t>
            </w:r>
          </w:p>
        </w:tc>
        <w:tc>
          <w:tcPr>
            <w:tcW w:w="3543" w:type="dxa"/>
            <w:vAlign w:val="center"/>
          </w:tcPr>
          <w:p w14:paraId="57AA4BA3" w14:textId="77777777" w:rsidR="005D3E29" w:rsidRPr="004F4400" w:rsidRDefault="00000000" w:rsidP="00792FD3">
            <w:r w:rsidRPr="004F4400">
              <w:t>1 per water source</w:t>
            </w:r>
          </w:p>
        </w:tc>
      </w:tr>
      <w:tr w:rsidR="009838DF" w14:paraId="5B41D5DB" w14:textId="77777777" w:rsidTr="00792FD3">
        <w:trPr>
          <w:cantSplit/>
          <w:jc w:val="center"/>
        </w:trPr>
        <w:tc>
          <w:tcPr>
            <w:tcW w:w="13795" w:type="dxa"/>
            <w:gridSpan w:val="4"/>
            <w:vAlign w:val="center"/>
          </w:tcPr>
          <w:p w14:paraId="0545A118" w14:textId="77777777" w:rsidR="005D3E29" w:rsidRPr="004F4400" w:rsidRDefault="00000000" w:rsidP="00792FD3">
            <w:r w:rsidRPr="004F4400">
              <w:t>* run = 1 pass of cement spreader</w:t>
            </w:r>
            <w:r>
              <w:t>; FDD – Field Dry Density; MMDD – Maximum Modified Dry Density</w:t>
            </w:r>
          </w:p>
        </w:tc>
      </w:tr>
    </w:tbl>
    <w:p w14:paraId="07B61EFC" w14:textId="77777777" w:rsidR="005D3E29" w:rsidRDefault="005D3E29" w:rsidP="005D3E29"/>
    <w:tbl>
      <w:tblPr>
        <w:tblW w:w="0" w:type="auto"/>
        <w:jc w:val="cente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6088"/>
        <w:gridCol w:w="7617"/>
      </w:tblGrid>
      <w:tr w:rsidR="009838DF" w14:paraId="5D3C2BD8" w14:textId="77777777" w:rsidTr="00792FD3">
        <w:trPr>
          <w:trHeight w:val="389"/>
          <w:jc w:val="center"/>
        </w:trPr>
        <w:tc>
          <w:tcPr>
            <w:tcW w:w="13705" w:type="dxa"/>
            <w:gridSpan w:val="2"/>
            <w:vAlign w:val="center"/>
          </w:tcPr>
          <w:p w14:paraId="70CF56A7" w14:textId="77777777" w:rsidR="005D3E29" w:rsidRPr="006F1C44" w:rsidRDefault="00000000" w:rsidP="00792FD3">
            <w:pPr>
              <w:rPr>
                <w:rFonts w:eastAsia="Calibri"/>
                <w:b/>
              </w:rPr>
            </w:pPr>
            <w:r>
              <w:rPr>
                <w:rFonts w:eastAsia="Calibri"/>
                <w:b/>
              </w:rPr>
              <w:t xml:space="preserve">Table </w:t>
            </w:r>
            <w:r w:rsidRPr="006F1C44">
              <w:rPr>
                <w:rFonts w:eastAsia="Calibri"/>
                <w:b/>
              </w:rPr>
              <w:t>- Test Frequencies for Soils - Part 3 of 3</w:t>
            </w:r>
          </w:p>
        </w:tc>
      </w:tr>
      <w:tr w:rsidR="009838DF" w14:paraId="16AB9220" w14:textId="77777777" w:rsidTr="00792FD3">
        <w:trPr>
          <w:trHeight w:val="298"/>
          <w:jc w:val="center"/>
        </w:trPr>
        <w:tc>
          <w:tcPr>
            <w:tcW w:w="6088" w:type="dxa"/>
            <w:vAlign w:val="center"/>
          </w:tcPr>
          <w:p w14:paraId="686ADBF4" w14:textId="77777777" w:rsidR="005D3E29" w:rsidRPr="006F1C44" w:rsidRDefault="00000000" w:rsidP="00792FD3">
            <w:pPr>
              <w:rPr>
                <w:rFonts w:eastAsia="Calibri"/>
                <w:b/>
              </w:rPr>
            </w:pPr>
            <w:r w:rsidRPr="006F1C44">
              <w:rPr>
                <w:rFonts w:eastAsia="Calibri"/>
                <w:b/>
              </w:rPr>
              <w:t>Type of Test</w:t>
            </w:r>
          </w:p>
        </w:tc>
        <w:tc>
          <w:tcPr>
            <w:tcW w:w="7617" w:type="dxa"/>
            <w:vAlign w:val="center"/>
          </w:tcPr>
          <w:p w14:paraId="6684FB5A" w14:textId="77777777" w:rsidR="005D3E29" w:rsidRPr="006F1C44" w:rsidRDefault="00000000" w:rsidP="00792FD3">
            <w:pPr>
              <w:rPr>
                <w:rFonts w:eastAsia="Calibri"/>
                <w:b/>
              </w:rPr>
            </w:pPr>
            <w:r w:rsidRPr="006F1C44">
              <w:rPr>
                <w:rFonts w:eastAsia="Calibri"/>
                <w:b/>
              </w:rPr>
              <w:t>Unpaved areas (including unpaved medians, batters, table drains and blocks)</w:t>
            </w:r>
          </w:p>
        </w:tc>
      </w:tr>
      <w:tr w:rsidR="009838DF" w14:paraId="6DD98157" w14:textId="77777777" w:rsidTr="00792FD3">
        <w:trPr>
          <w:trHeight w:val="480"/>
          <w:jc w:val="center"/>
        </w:trPr>
        <w:tc>
          <w:tcPr>
            <w:tcW w:w="6088" w:type="dxa"/>
            <w:vAlign w:val="center"/>
          </w:tcPr>
          <w:p w14:paraId="4F1194B7" w14:textId="77777777" w:rsidR="005D3E29" w:rsidRPr="00005254" w:rsidRDefault="00000000" w:rsidP="00792FD3">
            <w:pPr>
              <w:rPr>
                <w:rFonts w:eastAsia="Calibri"/>
              </w:rPr>
            </w:pPr>
            <w:r w:rsidRPr="00005254">
              <w:rPr>
                <w:rFonts w:eastAsia="Calibri"/>
              </w:rPr>
              <w:t>Field Density (FDD) by NTCP 102.1 and AS 1289.5.8.1</w:t>
            </w:r>
          </w:p>
        </w:tc>
        <w:tc>
          <w:tcPr>
            <w:tcW w:w="7617" w:type="dxa"/>
            <w:vAlign w:val="center"/>
          </w:tcPr>
          <w:p w14:paraId="70830812" w14:textId="77777777" w:rsidR="005D3E29" w:rsidRPr="00005254" w:rsidRDefault="00000000" w:rsidP="00792FD3">
            <w:pPr>
              <w:rPr>
                <w:rFonts w:eastAsia="Calibri"/>
              </w:rPr>
            </w:pPr>
            <w:r w:rsidRPr="00005254">
              <w:rPr>
                <w:rFonts w:eastAsia="Calibri"/>
              </w:rPr>
              <w:t>1 for every 100 lineal metres or part thereof</w:t>
            </w:r>
          </w:p>
        </w:tc>
      </w:tr>
      <w:tr w:rsidR="009838DF" w14:paraId="10E05C72" w14:textId="77777777" w:rsidTr="00792FD3">
        <w:trPr>
          <w:trHeight w:val="419"/>
          <w:jc w:val="center"/>
        </w:trPr>
        <w:tc>
          <w:tcPr>
            <w:tcW w:w="6088" w:type="dxa"/>
            <w:vAlign w:val="center"/>
          </w:tcPr>
          <w:p w14:paraId="4C43C889" w14:textId="77777777" w:rsidR="005D3E29" w:rsidRPr="00005254" w:rsidRDefault="00000000" w:rsidP="00792FD3">
            <w:pPr>
              <w:rPr>
                <w:rFonts w:eastAsia="Calibri"/>
              </w:rPr>
            </w:pPr>
            <w:r w:rsidRPr="00005254">
              <w:rPr>
                <w:rFonts w:eastAsia="Calibri"/>
              </w:rPr>
              <w:t>Modified Compaction (MMDD) by AS 1289.5.2.1</w:t>
            </w:r>
          </w:p>
        </w:tc>
        <w:tc>
          <w:tcPr>
            <w:tcW w:w="7617" w:type="dxa"/>
            <w:vAlign w:val="center"/>
          </w:tcPr>
          <w:p w14:paraId="5F711931" w14:textId="77777777" w:rsidR="005D3E29" w:rsidRPr="00005254" w:rsidRDefault="00000000" w:rsidP="00792FD3">
            <w:pPr>
              <w:rPr>
                <w:rFonts w:eastAsia="Calibri"/>
              </w:rPr>
            </w:pPr>
            <w:r w:rsidRPr="00005254">
              <w:rPr>
                <w:rFonts w:eastAsia="Calibri"/>
              </w:rPr>
              <w:t>1 per each 3 FDD tests</w:t>
            </w:r>
          </w:p>
        </w:tc>
      </w:tr>
      <w:tr w:rsidR="009838DF" w14:paraId="0AA9E7D0" w14:textId="77777777" w:rsidTr="00792FD3">
        <w:trPr>
          <w:trHeight w:val="536"/>
          <w:jc w:val="center"/>
        </w:trPr>
        <w:tc>
          <w:tcPr>
            <w:tcW w:w="6088" w:type="dxa"/>
            <w:tcBorders>
              <w:bottom w:val="nil"/>
            </w:tcBorders>
            <w:vAlign w:val="center"/>
          </w:tcPr>
          <w:p w14:paraId="0A474D9F" w14:textId="77777777" w:rsidR="005D3E29" w:rsidRPr="00005254" w:rsidRDefault="00000000" w:rsidP="00792FD3">
            <w:pPr>
              <w:rPr>
                <w:rFonts w:eastAsia="Calibri"/>
              </w:rPr>
            </w:pPr>
            <w:r w:rsidRPr="00005254">
              <w:rPr>
                <w:rFonts w:eastAsia="Calibri"/>
              </w:rPr>
              <w:t>Plasticity Index by AS 1289.3.1.1, AS 1289.3.2.1, AS 1289.3.3.1</w:t>
            </w:r>
          </w:p>
        </w:tc>
        <w:tc>
          <w:tcPr>
            <w:tcW w:w="7617" w:type="dxa"/>
            <w:tcBorders>
              <w:bottom w:val="nil"/>
            </w:tcBorders>
            <w:vAlign w:val="center"/>
          </w:tcPr>
          <w:p w14:paraId="6C7975D2" w14:textId="77777777" w:rsidR="005D3E29" w:rsidRPr="00005254" w:rsidRDefault="00000000" w:rsidP="00792FD3">
            <w:pPr>
              <w:rPr>
                <w:rFonts w:eastAsia="Calibri"/>
              </w:rPr>
            </w:pPr>
            <w:r w:rsidRPr="00005254">
              <w:rPr>
                <w:rFonts w:eastAsia="Calibri"/>
              </w:rPr>
              <w:t>For Table Drain blocks only - 1 per each 3 blocks</w:t>
            </w:r>
          </w:p>
        </w:tc>
      </w:tr>
      <w:tr w:rsidR="009838DF" w14:paraId="2496B87B" w14:textId="77777777" w:rsidTr="00792FD3">
        <w:trPr>
          <w:trHeight w:val="536"/>
          <w:jc w:val="center"/>
        </w:trPr>
        <w:tc>
          <w:tcPr>
            <w:tcW w:w="13705" w:type="dxa"/>
            <w:gridSpan w:val="2"/>
            <w:tcBorders>
              <w:top w:val="nil"/>
            </w:tcBorders>
          </w:tcPr>
          <w:p w14:paraId="332EC70B" w14:textId="77777777" w:rsidR="005D3E29" w:rsidRPr="00005254" w:rsidRDefault="00000000" w:rsidP="00792FD3">
            <w:pPr>
              <w:rPr>
                <w:rFonts w:eastAsia="Calibri"/>
              </w:rPr>
            </w:pPr>
            <w:r w:rsidRPr="00461A2D">
              <w:t xml:space="preserve"> (Note: Use Wet Preparation Method where this is an option in an applicable test method.)</w:t>
            </w:r>
          </w:p>
        </w:tc>
      </w:tr>
    </w:tbl>
    <w:p w14:paraId="45300519" w14:textId="77777777" w:rsidR="005D3E29" w:rsidRDefault="005D3E29" w:rsidP="005D3E29"/>
    <w:p w14:paraId="5E4075AF" w14:textId="77777777" w:rsidR="005D3E29" w:rsidRPr="004F4400" w:rsidRDefault="005D3E29" w:rsidP="005D3E29">
      <w:pPr>
        <w:sectPr w:rsidR="005D3E29" w:rsidRPr="004F4400" w:rsidSect="00095C79">
          <w:headerReference w:type="default" r:id="rId68"/>
          <w:pgSz w:w="16840" w:h="11907" w:orient="landscape" w:code="9"/>
          <w:pgMar w:top="794" w:right="794" w:bottom="794" w:left="794" w:header="284" w:footer="335" w:gutter="0"/>
          <w:cols w:space="720"/>
        </w:sectPr>
      </w:pPr>
    </w:p>
    <w:tbl>
      <w:tblPr>
        <w:tblW w:w="5000" w:type="pct"/>
        <w:jc w:val="center"/>
        <w:tblBorders>
          <w:top w:val="single" w:sz="6" w:space="0" w:color="auto"/>
          <w:left w:val="single" w:sz="6" w:space="0" w:color="auto"/>
          <w:bottom w:val="single" w:sz="6" w:space="0" w:color="auto"/>
          <w:right w:val="single" w:sz="6" w:space="0" w:color="auto"/>
          <w:insideH w:val="single" w:sz="6" w:space="0" w:color="auto"/>
          <w:insideV w:val="single" w:sz="6" w:space="0" w:color="auto"/>
        </w:tblBorders>
        <w:tblLook w:val="0000" w:firstRow="0" w:lastRow="0" w:firstColumn="0" w:lastColumn="0" w:noHBand="0" w:noVBand="0"/>
      </w:tblPr>
      <w:tblGrid>
        <w:gridCol w:w="3927"/>
        <w:gridCol w:w="2165"/>
        <w:gridCol w:w="2145"/>
        <w:gridCol w:w="2065"/>
      </w:tblGrid>
      <w:tr w:rsidR="009838DF" w14:paraId="28DDE402" w14:textId="77777777" w:rsidTr="00792FD3">
        <w:trPr>
          <w:cantSplit/>
          <w:jc w:val="center"/>
        </w:trPr>
        <w:tc>
          <w:tcPr>
            <w:tcW w:w="5000" w:type="pct"/>
            <w:gridSpan w:val="4"/>
            <w:vAlign w:val="center"/>
          </w:tcPr>
          <w:p w14:paraId="69EFA01A" w14:textId="77777777" w:rsidR="005D3E29" w:rsidRPr="006F1C44" w:rsidRDefault="00000000" w:rsidP="00792FD3">
            <w:pPr>
              <w:rPr>
                <w:b/>
              </w:rPr>
            </w:pPr>
            <w:r w:rsidRPr="006F1C44">
              <w:rPr>
                <w:b/>
              </w:rPr>
              <w:lastRenderedPageBreak/>
              <w:t xml:space="preserve">Table - Test Frequencies </w:t>
            </w:r>
            <w:proofErr w:type="gramStart"/>
            <w:r w:rsidRPr="006F1C44">
              <w:rPr>
                <w:b/>
              </w:rPr>
              <w:t>For</w:t>
            </w:r>
            <w:proofErr w:type="gramEnd"/>
            <w:r w:rsidRPr="006F1C44">
              <w:rPr>
                <w:b/>
              </w:rPr>
              <w:t xml:space="preserve"> Aggregates </w:t>
            </w:r>
            <w:proofErr w:type="gramStart"/>
            <w:r w:rsidRPr="006F1C44">
              <w:rPr>
                <w:b/>
              </w:rPr>
              <w:t>And</w:t>
            </w:r>
            <w:proofErr w:type="gramEnd"/>
            <w:r w:rsidRPr="006F1C44">
              <w:rPr>
                <w:b/>
              </w:rPr>
              <w:t xml:space="preserve"> Pavement Surfaces</w:t>
            </w:r>
          </w:p>
        </w:tc>
      </w:tr>
      <w:tr w:rsidR="009838DF" w14:paraId="4085BEB1" w14:textId="77777777" w:rsidTr="00792FD3">
        <w:trPr>
          <w:cantSplit/>
          <w:jc w:val="center"/>
        </w:trPr>
        <w:tc>
          <w:tcPr>
            <w:tcW w:w="1906" w:type="pct"/>
            <w:vAlign w:val="center"/>
          </w:tcPr>
          <w:p w14:paraId="6380DD0B" w14:textId="77777777" w:rsidR="005D3E29" w:rsidRPr="006F1C44" w:rsidRDefault="00000000" w:rsidP="00792FD3">
            <w:pPr>
              <w:rPr>
                <w:b/>
              </w:rPr>
            </w:pPr>
            <w:r w:rsidRPr="006F1C44">
              <w:rPr>
                <w:b/>
              </w:rPr>
              <w:t>Type Of Test</w:t>
            </w:r>
          </w:p>
        </w:tc>
        <w:tc>
          <w:tcPr>
            <w:tcW w:w="1051" w:type="pct"/>
            <w:vAlign w:val="center"/>
          </w:tcPr>
          <w:p w14:paraId="61ACD14D" w14:textId="77777777" w:rsidR="005D3E29" w:rsidRPr="006F1C44" w:rsidRDefault="00000000" w:rsidP="00792FD3">
            <w:pPr>
              <w:rPr>
                <w:b/>
              </w:rPr>
            </w:pPr>
            <w:r w:rsidRPr="006F1C44">
              <w:rPr>
                <w:b/>
              </w:rPr>
              <w:t>Aggregate</w:t>
            </w:r>
          </w:p>
        </w:tc>
        <w:tc>
          <w:tcPr>
            <w:tcW w:w="1041" w:type="pct"/>
            <w:vAlign w:val="center"/>
          </w:tcPr>
          <w:p w14:paraId="3DE65CCD" w14:textId="77777777" w:rsidR="005D3E29" w:rsidRPr="006F1C44" w:rsidRDefault="00000000" w:rsidP="00792FD3">
            <w:pPr>
              <w:rPr>
                <w:b/>
              </w:rPr>
            </w:pPr>
            <w:r w:rsidRPr="006F1C44">
              <w:rPr>
                <w:b/>
              </w:rPr>
              <w:t>Pavement Marking</w:t>
            </w:r>
          </w:p>
        </w:tc>
        <w:tc>
          <w:tcPr>
            <w:tcW w:w="1002" w:type="pct"/>
            <w:vAlign w:val="center"/>
          </w:tcPr>
          <w:p w14:paraId="4982F88B" w14:textId="77777777" w:rsidR="005D3E29" w:rsidRPr="006F1C44" w:rsidRDefault="00000000" w:rsidP="00792FD3">
            <w:pPr>
              <w:rPr>
                <w:b/>
              </w:rPr>
            </w:pPr>
            <w:r w:rsidRPr="006F1C44">
              <w:rPr>
                <w:b/>
              </w:rPr>
              <w:t>Pavement Surface</w:t>
            </w:r>
          </w:p>
        </w:tc>
      </w:tr>
      <w:tr w:rsidR="009838DF" w14:paraId="2296D1E9" w14:textId="77777777" w:rsidTr="00792FD3">
        <w:trPr>
          <w:cantSplit/>
          <w:jc w:val="center"/>
        </w:trPr>
        <w:tc>
          <w:tcPr>
            <w:tcW w:w="1906" w:type="pct"/>
            <w:vAlign w:val="center"/>
          </w:tcPr>
          <w:p w14:paraId="65F1701A" w14:textId="77777777" w:rsidR="005D3E29" w:rsidRPr="004F4400" w:rsidRDefault="00000000" w:rsidP="00792FD3">
            <w:r w:rsidRPr="004F4400">
              <w:t>P</w:t>
            </w:r>
            <w:r>
              <w:t>article Size Distribution by AS </w:t>
            </w:r>
            <w:r w:rsidRPr="004F4400">
              <w:t>1141.11</w:t>
            </w:r>
            <w:r>
              <w:t>.1</w:t>
            </w:r>
          </w:p>
        </w:tc>
        <w:tc>
          <w:tcPr>
            <w:tcW w:w="1051" w:type="pct"/>
            <w:vAlign w:val="center"/>
          </w:tcPr>
          <w:p w14:paraId="7A66938C" w14:textId="77777777" w:rsidR="005D3E29" w:rsidRPr="004F4400" w:rsidRDefault="00000000" w:rsidP="00792FD3">
            <w:pPr>
              <w:jc w:val="center"/>
            </w:pPr>
            <w:r w:rsidRPr="004F4400">
              <w:t>1 in 250 t</w:t>
            </w:r>
            <w:r>
              <w:t xml:space="preserve"> (Minimum of 3)</w:t>
            </w:r>
          </w:p>
        </w:tc>
        <w:tc>
          <w:tcPr>
            <w:tcW w:w="1041" w:type="pct"/>
            <w:vAlign w:val="center"/>
          </w:tcPr>
          <w:p w14:paraId="4C375699" w14:textId="77777777" w:rsidR="005D3E29" w:rsidRPr="004F4400" w:rsidRDefault="00000000" w:rsidP="00792FD3">
            <w:pPr>
              <w:jc w:val="center"/>
            </w:pPr>
            <w:r w:rsidRPr="004F4400">
              <w:t>-</w:t>
            </w:r>
          </w:p>
        </w:tc>
        <w:tc>
          <w:tcPr>
            <w:tcW w:w="1002" w:type="pct"/>
            <w:vAlign w:val="center"/>
          </w:tcPr>
          <w:p w14:paraId="0202056D" w14:textId="77777777" w:rsidR="005D3E29" w:rsidRPr="004F4400" w:rsidRDefault="00000000" w:rsidP="00792FD3">
            <w:pPr>
              <w:jc w:val="center"/>
            </w:pPr>
            <w:r w:rsidRPr="004F4400">
              <w:t>-</w:t>
            </w:r>
          </w:p>
        </w:tc>
      </w:tr>
      <w:tr w:rsidR="009838DF" w14:paraId="58133DC8" w14:textId="77777777" w:rsidTr="00792FD3">
        <w:trPr>
          <w:cantSplit/>
          <w:jc w:val="center"/>
        </w:trPr>
        <w:tc>
          <w:tcPr>
            <w:tcW w:w="1906" w:type="pct"/>
            <w:vAlign w:val="center"/>
          </w:tcPr>
          <w:p w14:paraId="0EFF8AAD" w14:textId="77777777" w:rsidR="005D3E29" w:rsidRPr="004F4400" w:rsidRDefault="00000000" w:rsidP="00792FD3">
            <w:r w:rsidRPr="004F4400">
              <w:t>Los Angeles</w:t>
            </w:r>
            <w:r>
              <w:t xml:space="preserve"> Abrasion Value by AS </w:t>
            </w:r>
            <w:r w:rsidRPr="004F4400">
              <w:t>1141.23</w:t>
            </w:r>
          </w:p>
        </w:tc>
        <w:tc>
          <w:tcPr>
            <w:tcW w:w="1051" w:type="pct"/>
            <w:vAlign w:val="center"/>
          </w:tcPr>
          <w:p w14:paraId="7C77CDB6" w14:textId="77777777" w:rsidR="005D3E29" w:rsidRPr="004F4400" w:rsidRDefault="00000000" w:rsidP="00792FD3">
            <w:pPr>
              <w:jc w:val="center"/>
            </w:pPr>
            <w:r w:rsidRPr="004F4400">
              <w:t>1 in 250 t</w:t>
            </w:r>
          </w:p>
        </w:tc>
        <w:tc>
          <w:tcPr>
            <w:tcW w:w="1041" w:type="pct"/>
            <w:vAlign w:val="center"/>
          </w:tcPr>
          <w:p w14:paraId="1B1BA82B" w14:textId="77777777" w:rsidR="005D3E29" w:rsidRPr="004F4400" w:rsidRDefault="00000000" w:rsidP="00792FD3">
            <w:pPr>
              <w:jc w:val="center"/>
            </w:pPr>
            <w:r w:rsidRPr="004F4400">
              <w:t>-</w:t>
            </w:r>
          </w:p>
        </w:tc>
        <w:tc>
          <w:tcPr>
            <w:tcW w:w="1002" w:type="pct"/>
            <w:vAlign w:val="center"/>
          </w:tcPr>
          <w:p w14:paraId="0F0F4693" w14:textId="77777777" w:rsidR="005D3E29" w:rsidRPr="004F4400" w:rsidRDefault="00000000" w:rsidP="00792FD3">
            <w:pPr>
              <w:jc w:val="center"/>
            </w:pPr>
            <w:r w:rsidRPr="004F4400">
              <w:t>-</w:t>
            </w:r>
          </w:p>
        </w:tc>
      </w:tr>
      <w:tr w:rsidR="009838DF" w14:paraId="4A7EF434" w14:textId="77777777" w:rsidTr="00792FD3">
        <w:trPr>
          <w:cantSplit/>
          <w:jc w:val="center"/>
        </w:trPr>
        <w:tc>
          <w:tcPr>
            <w:tcW w:w="1906" w:type="pct"/>
            <w:vAlign w:val="center"/>
          </w:tcPr>
          <w:p w14:paraId="75360D53" w14:textId="77777777" w:rsidR="005D3E29" w:rsidRPr="004F4400" w:rsidRDefault="00000000" w:rsidP="00792FD3">
            <w:r w:rsidRPr="004F4400">
              <w:t>Particle Sha</w:t>
            </w:r>
            <w:r>
              <w:t>pe by AS </w:t>
            </w:r>
            <w:r w:rsidRPr="004F4400">
              <w:t>1141.14 at 2:1 ratio</w:t>
            </w:r>
          </w:p>
        </w:tc>
        <w:tc>
          <w:tcPr>
            <w:tcW w:w="1051" w:type="pct"/>
            <w:vAlign w:val="center"/>
          </w:tcPr>
          <w:p w14:paraId="35AA2A08" w14:textId="77777777" w:rsidR="005D3E29" w:rsidRPr="004F4400" w:rsidRDefault="00000000" w:rsidP="00792FD3">
            <w:pPr>
              <w:jc w:val="center"/>
            </w:pPr>
            <w:r w:rsidRPr="004F4400">
              <w:t>1 in 250 t</w:t>
            </w:r>
          </w:p>
        </w:tc>
        <w:tc>
          <w:tcPr>
            <w:tcW w:w="1041" w:type="pct"/>
            <w:vAlign w:val="center"/>
          </w:tcPr>
          <w:p w14:paraId="5C1B3891" w14:textId="77777777" w:rsidR="005D3E29" w:rsidRPr="004F4400" w:rsidRDefault="00000000" w:rsidP="00792FD3">
            <w:pPr>
              <w:jc w:val="center"/>
            </w:pPr>
            <w:r w:rsidRPr="004F4400">
              <w:t>-</w:t>
            </w:r>
          </w:p>
        </w:tc>
        <w:tc>
          <w:tcPr>
            <w:tcW w:w="1002" w:type="pct"/>
            <w:vAlign w:val="center"/>
          </w:tcPr>
          <w:p w14:paraId="1B55ED57" w14:textId="77777777" w:rsidR="005D3E29" w:rsidRPr="004F4400" w:rsidRDefault="00000000" w:rsidP="00792FD3">
            <w:pPr>
              <w:jc w:val="center"/>
            </w:pPr>
            <w:r w:rsidRPr="004F4400">
              <w:t>-</w:t>
            </w:r>
          </w:p>
        </w:tc>
      </w:tr>
      <w:tr w:rsidR="009838DF" w14:paraId="01DAA2EA" w14:textId="77777777" w:rsidTr="00792FD3">
        <w:trPr>
          <w:cantSplit/>
          <w:jc w:val="center"/>
        </w:trPr>
        <w:tc>
          <w:tcPr>
            <w:tcW w:w="1906" w:type="pct"/>
            <w:vAlign w:val="center"/>
          </w:tcPr>
          <w:p w14:paraId="036B4151" w14:textId="77777777" w:rsidR="005D3E29" w:rsidRPr="004F4400" w:rsidRDefault="00000000" w:rsidP="00792FD3">
            <w:r>
              <w:t>Flakiness Index by AS </w:t>
            </w:r>
            <w:r w:rsidRPr="004F4400">
              <w:t>1141.15</w:t>
            </w:r>
          </w:p>
        </w:tc>
        <w:tc>
          <w:tcPr>
            <w:tcW w:w="1051" w:type="pct"/>
            <w:vAlign w:val="center"/>
          </w:tcPr>
          <w:p w14:paraId="44B56C69" w14:textId="77777777" w:rsidR="005D3E29" w:rsidRPr="004F4400" w:rsidRDefault="00000000" w:rsidP="00792FD3">
            <w:pPr>
              <w:jc w:val="center"/>
            </w:pPr>
            <w:r w:rsidRPr="004F4400">
              <w:t>1 in 250 t</w:t>
            </w:r>
            <w:r>
              <w:t xml:space="preserve"> (Minimum of 3)</w:t>
            </w:r>
          </w:p>
        </w:tc>
        <w:tc>
          <w:tcPr>
            <w:tcW w:w="1041" w:type="pct"/>
            <w:vAlign w:val="center"/>
          </w:tcPr>
          <w:p w14:paraId="7F0CC385" w14:textId="77777777" w:rsidR="005D3E29" w:rsidRPr="004F4400" w:rsidRDefault="00000000" w:rsidP="00792FD3">
            <w:pPr>
              <w:jc w:val="center"/>
            </w:pPr>
            <w:r w:rsidRPr="004F4400">
              <w:t>-</w:t>
            </w:r>
          </w:p>
        </w:tc>
        <w:tc>
          <w:tcPr>
            <w:tcW w:w="1002" w:type="pct"/>
            <w:vAlign w:val="center"/>
          </w:tcPr>
          <w:p w14:paraId="27B5BB2E" w14:textId="77777777" w:rsidR="005D3E29" w:rsidRPr="004F4400" w:rsidRDefault="00000000" w:rsidP="00792FD3">
            <w:pPr>
              <w:jc w:val="center"/>
            </w:pPr>
            <w:r w:rsidRPr="004F4400">
              <w:t>-</w:t>
            </w:r>
          </w:p>
        </w:tc>
      </w:tr>
      <w:tr w:rsidR="009838DF" w14:paraId="04D00C43" w14:textId="77777777" w:rsidTr="00792FD3">
        <w:trPr>
          <w:cantSplit/>
          <w:jc w:val="center"/>
        </w:trPr>
        <w:tc>
          <w:tcPr>
            <w:tcW w:w="1906" w:type="pct"/>
            <w:vAlign w:val="center"/>
          </w:tcPr>
          <w:p w14:paraId="3BA89E42" w14:textId="77777777" w:rsidR="005D3E29" w:rsidRPr="004F4400" w:rsidRDefault="00000000" w:rsidP="00792FD3">
            <w:r>
              <w:t>Average Least Dimension by AS </w:t>
            </w:r>
            <w:r w:rsidRPr="004F4400">
              <w:t xml:space="preserve">1141.20.1, </w:t>
            </w:r>
            <w:r>
              <w:t>AS </w:t>
            </w:r>
            <w:proofErr w:type="gramStart"/>
            <w:r w:rsidRPr="004F4400">
              <w:t>1141.20..</w:t>
            </w:r>
            <w:proofErr w:type="gramEnd"/>
            <w:r w:rsidRPr="004F4400">
              <w:t xml:space="preserve">2 </w:t>
            </w:r>
            <w:r w:rsidRPr="009D48DD">
              <w:rPr>
                <w:b/>
                <w:sz w:val="28"/>
                <w:szCs w:val="28"/>
              </w:rPr>
              <w:t>*</w:t>
            </w:r>
          </w:p>
        </w:tc>
        <w:tc>
          <w:tcPr>
            <w:tcW w:w="1051" w:type="pct"/>
            <w:vAlign w:val="center"/>
          </w:tcPr>
          <w:p w14:paraId="4ECC2D1C" w14:textId="77777777" w:rsidR="005D3E29" w:rsidRPr="004F4400" w:rsidRDefault="00000000" w:rsidP="00792FD3">
            <w:pPr>
              <w:jc w:val="center"/>
            </w:pPr>
            <w:r w:rsidRPr="004F4400">
              <w:t>1 in 250 t</w:t>
            </w:r>
            <w:r>
              <w:t xml:space="preserve"> (Minimum of 3)</w:t>
            </w:r>
          </w:p>
        </w:tc>
        <w:tc>
          <w:tcPr>
            <w:tcW w:w="1041" w:type="pct"/>
            <w:vAlign w:val="center"/>
          </w:tcPr>
          <w:p w14:paraId="09EB6191" w14:textId="77777777" w:rsidR="005D3E29" w:rsidRPr="004F4400" w:rsidRDefault="00000000" w:rsidP="00792FD3">
            <w:pPr>
              <w:jc w:val="center"/>
            </w:pPr>
            <w:r w:rsidRPr="004F4400">
              <w:t>-</w:t>
            </w:r>
          </w:p>
        </w:tc>
        <w:tc>
          <w:tcPr>
            <w:tcW w:w="1002" w:type="pct"/>
            <w:vAlign w:val="center"/>
          </w:tcPr>
          <w:p w14:paraId="260ABBB6" w14:textId="77777777" w:rsidR="005D3E29" w:rsidRPr="004F4400" w:rsidRDefault="00000000" w:rsidP="00792FD3">
            <w:pPr>
              <w:jc w:val="center"/>
            </w:pPr>
            <w:r w:rsidRPr="004F4400">
              <w:t>-</w:t>
            </w:r>
          </w:p>
        </w:tc>
      </w:tr>
      <w:tr w:rsidR="009838DF" w14:paraId="4E1A5130" w14:textId="77777777" w:rsidTr="00792FD3">
        <w:trPr>
          <w:cantSplit/>
          <w:jc w:val="center"/>
        </w:trPr>
        <w:tc>
          <w:tcPr>
            <w:tcW w:w="1906" w:type="pct"/>
            <w:vAlign w:val="center"/>
          </w:tcPr>
          <w:p w14:paraId="3C732355" w14:textId="77777777" w:rsidR="005D3E29" w:rsidRPr="004F4400" w:rsidRDefault="00000000" w:rsidP="00792FD3">
            <w:r>
              <w:t>Sulphate Soundness by AS </w:t>
            </w:r>
            <w:r w:rsidRPr="004F4400">
              <w:t>1141.24</w:t>
            </w:r>
          </w:p>
        </w:tc>
        <w:tc>
          <w:tcPr>
            <w:tcW w:w="1051" w:type="pct"/>
            <w:vAlign w:val="center"/>
          </w:tcPr>
          <w:p w14:paraId="281F482D" w14:textId="77777777" w:rsidR="005D3E29" w:rsidRPr="004F4400" w:rsidRDefault="00000000" w:rsidP="00792FD3">
            <w:pPr>
              <w:jc w:val="center"/>
            </w:pPr>
            <w:r w:rsidRPr="004F4400">
              <w:t>1 in 1,000 t</w:t>
            </w:r>
          </w:p>
        </w:tc>
        <w:tc>
          <w:tcPr>
            <w:tcW w:w="1041" w:type="pct"/>
            <w:vAlign w:val="center"/>
          </w:tcPr>
          <w:p w14:paraId="5320A716" w14:textId="77777777" w:rsidR="005D3E29" w:rsidRPr="004F4400" w:rsidRDefault="00000000" w:rsidP="00792FD3">
            <w:pPr>
              <w:jc w:val="center"/>
            </w:pPr>
            <w:r w:rsidRPr="004F4400">
              <w:t>-</w:t>
            </w:r>
          </w:p>
        </w:tc>
        <w:tc>
          <w:tcPr>
            <w:tcW w:w="1002" w:type="pct"/>
            <w:vAlign w:val="center"/>
          </w:tcPr>
          <w:p w14:paraId="26B6CE6F" w14:textId="77777777" w:rsidR="005D3E29" w:rsidRPr="004F4400" w:rsidRDefault="00000000" w:rsidP="00792FD3">
            <w:pPr>
              <w:jc w:val="center"/>
            </w:pPr>
            <w:r w:rsidRPr="004F4400">
              <w:t>-</w:t>
            </w:r>
          </w:p>
        </w:tc>
      </w:tr>
      <w:tr w:rsidR="009838DF" w14:paraId="556B7841" w14:textId="77777777" w:rsidTr="00792FD3">
        <w:trPr>
          <w:cantSplit/>
          <w:jc w:val="center"/>
        </w:trPr>
        <w:tc>
          <w:tcPr>
            <w:tcW w:w="1906" w:type="pct"/>
            <w:vAlign w:val="center"/>
          </w:tcPr>
          <w:p w14:paraId="62A9889C" w14:textId="77777777" w:rsidR="005D3E29" w:rsidRPr="004F4400" w:rsidRDefault="00000000" w:rsidP="00792FD3">
            <w:r w:rsidRPr="004F4400">
              <w:t xml:space="preserve">Percentage of Crushed Faces by </w:t>
            </w:r>
            <w:r>
              <w:t>AS </w:t>
            </w:r>
            <w:r w:rsidRPr="004F4400">
              <w:t>1141.18</w:t>
            </w:r>
          </w:p>
        </w:tc>
        <w:tc>
          <w:tcPr>
            <w:tcW w:w="1051" w:type="pct"/>
            <w:vAlign w:val="center"/>
          </w:tcPr>
          <w:p w14:paraId="1CEAB146" w14:textId="77777777" w:rsidR="005D3E29" w:rsidRPr="004F4400" w:rsidRDefault="00000000" w:rsidP="00792FD3">
            <w:pPr>
              <w:jc w:val="center"/>
            </w:pPr>
            <w:r w:rsidRPr="004F4400">
              <w:t>1 in 250 t</w:t>
            </w:r>
          </w:p>
        </w:tc>
        <w:tc>
          <w:tcPr>
            <w:tcW w:w="1041" w:type="pct"/>
            <w:vAlign w:val="center"/>
          </w:tcPr>
          <w:p w14:paraId="729F93C8" w14:textId="77777777" w:rsidR="005D3E29" w:rsidRPr="004F4400" w:rsidRDefault="00000000" w:rsidP="00792FD3">
            <w:pPr>
              <w:jc w:val="center"/>
            </w:pPr>
            <w:r w:rsidRPr="004F4400">
              <w:t>-</w:t>
            </w:r>
          </w:p>
        </w:tc>
        <w:tc>
          <w:tcPr>
            <w:tcW w:w="1002" w:type="pct"/>
            <w:vAlign w:val="center"/>
          </w:tcPr>
          <w:p w14:paraId="6EF55930" w14:textId="77777777" w:rsidR="005D3E29" w:rsidRPr="004F4400" w:rsidRDefault="00000000" w:rsidP="00792FD3">
            <w:pPr>
              <w:jc w:val="center"/>
            </w:pPr>
            <w:r w:rsidRPr="004F4400">
              <w:t>-</w:t>
            </w:r>
          </w:p>
        </w:tc>
      </w:tr>
      <w:tr w:rsidR="009838DF" w14:paraId="4A2EB42A" w14:textId="77777777" w:rsidTr="00792FD3">
        <w:trPr>
          <w:cantSplit/>
          <w:jc w:val="center"/>
        </w:trPr>
        <w:tc>
          <w:tcPr>
            <w:tcW w:w="1906" w:type="pct"/>
            <w:vAlign w:val="center"/>
          </w:tcPr>
          <w:p w14:paraId="16F12C29" w14:textId="77777777" w:rsidR="005D3E29" w:rsidRPr="004F4400" w:rsidRDefault="00000000" w:rsidP="00792FD3">
            <w:r w:rsidRPr="004F4400">
              <w:t>Polished</w:t>
            </w:r>
            <w:r>
              <w:t xml:space="preserve"> Aggregate Friction Value by AS 1141.40 or AS </w:t>
            </w:r>
            <w:r w:rsidRPr="004F4400">
              <w:t>1141.41</w:t>
            </w:r>
          </w:p>
        </w:tc>
        <w:tc>
          <w:tcPr>
            <w:tcW w:w="1051" w:type="pct"/>
            <w:vAlign w:val="center"/>
          </w:tcPr>
          <w:p w14:paraId="3D37CC81" w14:textId="77777777" w:rsidR="005D3E29" w:rsidRPr="004F4400" w:rsidRDefault="00000000" w:rsidP="00792FD3">
            <w:pPr>
              <w:jc w:val="center"/>
            </w:pPr>
            <w:r w:rsidRPr="004F4400">
              <w:t>-</w:t>
            </w:r>
          </w:p>
        </w:tc>
        <w:tc>
          <w:tcPr>
            <w:tcW w:w="1041" w:type="pct"/>
            <w:vAlign w:val="center"/>
          </w:tcPr>
          <w:p w14:paraId="20AD3FC4" w14:textId="77777777" w:rsidR="005D3E29" w:rsidRPr="004F4400" w:rsidRDefault="00000000" w:rsidP="00792FD3">
            <w:pPr>
              <w:jc w:val="center"/>
            </w:pPr>
            <w:r w:rsidRPr="004F4400">
              <w:t>-</w:t>
            </w:r>
          </w:p>
        </w:tc>
        <w:tc>
          <w:tcPr>
            <w:tcW w:w="1002" w:type="pct"/>
            <w:vAlign w:val="center"/>
          </w:tcPr>
          <w:p w14:paraId="3173FFF2" w14:textId="77777777" w:rsidR="005D3E29" w:rsidRPr="004F4400" w:rsidRDefault="00000000" w:rsidP="00792FD3">
            <w:pPr>
              <w:jc w:val="center"/>
            </w:pPr>
            <w:r w:rsidRPr="004F4400">
              <w:t>1 in 20,000 m</w:t>
            </w:r>
            <w:r w:rsidRPr="004F4400">
              <w:rPr>
                <w:vertAlign w:val="superscript"/>
              </w:rPr>
              <w:t>2</w:t>
            </w:r>
          </w:p>
        </w:tc>
      </w:tr>
      <w:tr w:rsidR="009838DF" w14:paraId="4F8AA54A" w14:textId="77777777" w:rsidTr="00792FD3">
        <w:trPr>
          <w:cantSplit/>
          <w:jc w:val="center"/>
        </w:trPr>
        <w:tc>
          <w:tcPr>
            <w:tcW w:w="1906" w:type="pct"/>
            <w:vAlign w:val="center"/>
          </w:tcPr>
          <w:p w14:paraId="7CC29382" w14:textId="77777777" w:rsidR="005D3E29" w:rsidRPr="004F4400" w:rsidRDefault="00000000" w:rsidP="00792FD3">
            <w:r>
              <w:t>Surface Texture Depth by NTTM </w:t>
            </w:r>
            <w:r w:rsidRPr="004F4400">
              <w:t>305.1</w:t>
            </w:r>
          </w:p>
        </w:tc>
        <w:tc>
          <w:tcPr>
            <w:tcW w:w="1051" w:type="pct"/>
            <w:vAlign w:val="center"/>
          </w:tcPr>
          <w:p w14:paraId="4FA1E3C7" w14:textId="77777777" w:rsidR="005D3E29" w:rsidRPr="004F4400" w:rsidRDefault="00000000" w:rsidP="00792FD3">
            <w:pPr>
              <w:jc w:val="center"/>
            </w:pPr>
            <w:r w:rsidRPr="004F4400">
              <w:t>-</w:t>
            </w:r>
          </w:p>
        </w:tc>
        <w:tc>
          <w:tcPr>
            <w:tcW w:w="1041" w:type="pct"/>
            <w:vAlign w:val="center"/>
          </w:tcPr>
          <w:p w14:paraId="10AC2562" w14:textId="77777777" w:rsidR="005D3E29" w:rsidRPr="004F4400" w:rsidRDefault="00000000" w:rsidP="00792FD3">
            <w:pPr>
              <w:jc w:val="center"/>
            </w:pPr>
            <w:r w:rsidRPr="004F4400">
              <w:t>-</w:t>
            </w:r>
          </w:p>
        </w:tc>
        <w:tc>
          <w:tcPr>
            <w:tcW w:w="1002" w:type="pct"/>
            <w:vAlign w:val="center"/>
          </w:tcPr>
          <w:p w14:paraId="3722DD25" w14:textId="77777777" w:rsidR="005D3E29" w:rsidRPr="004F4400" w:rsidRDefault="00000000" w:rsidP="00792FD3">
            <w:pPr>
              <w:jc w:val="center"/>
            </w:pPr>
            <w:r w:rsidRPr="004F4400">
              <w:t>1 in 5,000 m</w:t>
            </w:r>
            <w:r w:rsidRPr="004F4400">
              <w:rPr>
                <w:vertAlign w:val="superscript"/>
              </w:rPr>
              <w:t>2</w:t>
            </w:r>
          </w:p>
        </w:tc>
      </w:tr>
      <w:tr w:rsidR="009838DF" w14:paraId="25BCD0E4" w14:textId="77777777" w:rsidTr="00792FD3">
        <w:trPr>
          <w:cantSplit/>
          <w:jc w:val="center"/>
        </w:trPr>
        <w:tc>
          <w:tcPr>
            <w:tcW w:w="1906" w:type="pct"/>
            <w:vAlign w:val="center"/>
          </w:tcPr>
          <w:p w14:paraId="14F3E15A" w14:textId="77777777" w:rsidR="005D3E29" w:rsidRPr="004F4400" w:rsidRDefault="00000000" w:rsidP="00792FD3">
            <w:r>
              <w:t xml:space="preserve">Skid Resistance by NTTM </w:t>
            </w:r>
            <w:r w:rsidRPr="004F4400">
              <w:t>304.1</w:t>
            </w:r>
          </w:p>
        </w:tc>
        <w:tc>
          <w:tcPr>
            <w:tcW w:w="1051" w:type="pct"/>
            <w:vAlign w:val="center"/>
          </w:tcPr>
          <w:p w14:paraId="6B18E886" w14:textId="77777777" w:rsidR="005D3E29" w:rsidRPr="004F4400" w:rsidRDefault="00000000" w:rsidP="00792FD3">
            <w:pPr>
              <w:jc w:val="center"/>
            </w:pPr>
            <w:r w:rsidRPr="004F4400">
              <w:t>-</w:t>
            </w:r>
          </w:p>
        </w:tc>
        <w:tc>
          <w:tcPr>
            <w:tcW w:w="1041" w:type="pct"/>
            <w:vAlign w:val="center"/>
          </w:tcPr>
          <w:p w14:paraId="359D4AAD" w14:textId="77777777" w:rsidR="005D3E29" w:rsidRPr="004F4400" w:rsidRDefault="00000000" w:rsidP="00792FD3">
            <w:pPr>
              <w:jc w:val="center"/>
            </w:pPr>
            <w:r w:rsidRPr="004F4400">
              <w:t>-</w:t>
            </w:r>
          </w:p>
        </w:tc>
        <w:tc>
          <w:tcPr>
            <w:tcW w:w="1002" w:type="pct"/>
            <w:vAlign w:val="center"/>
          </w:tcPr>
          <w:p w14:paraId="6E469B32" w14:textId="77777777" w:rsidR="005D3E29" w:rsidRPr="004F4400" w:rsidRDefault="00000000" w:rsidP="00792FD3">
            <w:pPr>
              <w:jc w:val="center"/>
            </w:pPr>
            <w:r w:rsidRPr="004F4400">
              <w:t>As nominated by Superintendent</w:t>
            </w:r>
          </w:p>
        </w:tc>
      </w:tr>
      <w:tr w:rsidR="009838DF" w14:paraId="3FE3145E" w14:textId="77777777" w:rsidTr="00792FD3">
        <w:trPr>
          <w:cantSplit/>
          <w:jc w:val="center"/>
        </w:trPr>
        <w:tc>
          <w:tcPr>
            <w:tcW w:w="1906" w:type="pct"/>
            <w:vAlign w:val="center"/>
          </w:tcPr>
          <w:p w14:paraId="57A67AE4" w14:textId="77777777" w:rsidR="005D3E29" w:rsidRPr="004F4400" w:rsidRDefault="00000000" w:rsidP="00792FD3">
            <w:r w:rsidRPr="004F4400">
              <w:t>Roughness</w:t>
            </w:r>
          </w:p>
        </w:tc>
        <w:tc>
          <w:tcPr>
            <w:tcW w:w="1051" w:type="pct"/>
            <w:vAlign w:val="center"/>
          </w:tcPr>
          <w:p w14:paraId="28C56248" w14:textId="77777777" w:rsidR="005D3E29" w:rsidRPr="004F4400" w:rsidRDefault="00000000" w:rsidP="00792FD3">
            <w:pPr>
              <w:jc w:val="center"/>
            </w:pPr>
            <w:r w:rsidRPr="004F4400">
              <w:t>-</w:t>
            </w:r>
          </w:p>
        </w:tc>
        <w:tc>
          <w:tcPr>
            <w:tcW w:w="1041" w:type="pct"/>
            <w:vAlign w:val="center"/>
          </w:tcPr>
          <w:p w14:paraId="37583BC0" w14:textId="77777777" w:rsidR="005D3E29" w:rsidRPr="004F4400" w:rsidRDefault="00000000" w:rsidP="00792FD3">
            <w:pPr>
              <w:jc w:val="center"/>
            </w:pPr>
            <w:r w:rsidRPr="004F4400">
              <w:t>-</w:t>
            </w:r>
          </w:p>
        </w:tc>
        <w:tc>
          <w:tcPr>
            <w:tcW w:w="1002" w:type="pct"/>
            <w:vAlign w:val="center"/>
          </w:tcPr>
          <w:p w14:paraId="4EF8F530" w14:textId="77777777" w:rsidR="005D3E29" w:rsidRPr="004F4400" w:rsidRDefault="00000000" w:rsidP="00792FD3">
            <w:pPr>
              <w:jc w:val="center"/>
            </w:pPr>
            <w:r w:rsidRPr="004F4400">
              <w:t>As nominated by Superintendent</w:t>
            </w:r>
          </w:p>
        </w:tc>
      </w:tr>
      <w:tr w:rsidR="009838DF" w14:paraId="29F8B0A2" w14:textId="77777777" w:rsidTr="00792FD3">
        <w:trPr>
          <w:cantSplit/>
          <w:jc w:val="center"/>
        </w:trPr>
        <w:tc>
          <w:tcPr>
            <w:tcW w:w="1906" w:type="pct"/>
            <w:vAlign w:val="center"/>
          </w:tcPr>
          <w:p w14:paraId="05914380" w14:textId="77777777" w:rsidR="005D3E29" w:rsidRPr="004F4400" w:rsidRDefault="00000000" w:rsidP="00792FD3">
            <w:proofErr w:type="spellStart"/>
            <w:r w:rsidRPr="004F4400">
              <w:t>Retroreflectiv</w:t>
            </w:r>
            <w:r>
              <w:t>ity</w:t>
            </w:r>
            <w:proofErr w:type="spellEnd"/>
            <w:r>
              <w:t xml:space="preserve"> of Pavement Marking by NTTM </w:t>
            </w:r>
            <w:r w:rsidRPr="004F4400">
              <w:t xml:space="preserve">404.1, </w:t>
            </w:r>
            <w:r>
              <w:t>NTTM 404</w:t>
            </w:r>
            <w:r w:rsidRPr="004F4400">
              <w:t>.3</w:t>
            </w:r>
          </w:p>
        </w:tc>
        <w:tc>
          <w:tcPr>
            <w:tcW w:w="1051" w:type="pct"/>
            <w:vAlign w:val="center"/>
          </w:tcPr>
          <w:p w14:paraId="30D747D0" w14:textId="77777777" w:rsidR="005D3E29" w:rsidRPr="004F4400" w:rsidRDefault="00000000" w:rsidP="00792FD3">
            <w:pPr>
              <w:jc w:val="center"/>
            </w:pPr>
            <w:r w:rsidRPr="004F4400">
              <w:t>-</w:t>
            </w:r>
          </w:p>
        </w:tc>
        <w:tc>
          <w:tcPr>
            <w:tcW w:w="1041" w:type="pct"/>
            <w:vAlign w:val="center"/>
          </w:tcPr>
          <w:p w14:paraId="4DEAC6E3" w14:textId="77777777" w:rsidR="005D3E29" w:rsidRPr="004F4400" w:rsidRDefault="00000000" w:rsidP="00792FD3">
            <w:pPr>
              <w:jc w:val="center"/>
            </w:pPr>
            <w:r w:rsidRPr="004F4400">
              <w:t>1 per 1,000 lin. m</w:t>
            </w:r>
          </w:p>
        </w:tc>
        <w:tc>
          <w:tcPr>
            <w:tcW w:w="1002" w:type="pct"/>
            <w:vAlign w:val="center"/>
          </w:tcPr>
          <w:p w14:paraId="42DCC184" w14:textId="77777777" w:rsidR="005D3E29" w:rsidRPr="004F4400" w:rsidRDefault="00000000" w:rsidP="00792FD3">
            <w:pPr>
              <w:jc w:val="center"/>
            </w:pPr>
            <w:r w:rsidRPr="004F4400">
              <w:t>-</w:t>
            </w:r>
          </w:p>
        </w:tc>
      </w:tr>
      <w:tr w:rsidR="009838DF" w14:paraId="2A3C459F" w14:textId="77777777" w:rsidTr="00792FD3">
        <w:trPr>
          <w:cantSplit/>
          <w:jc w:val="center"/>
        </w:trPr>
        <w:tc>
          <w:tcPr>
            <w:tcW w:w="1906" w:type="pct"/>
            <w:vAlign w:val="center"/>
          </w:tcPr>
          <w:p w14:paraId="449CFBDC" w14:textId="77777777" w:rsidR="005D3E29" w:rsidRPr="004F4400" w:rsidRDefault="00000000" w:rsidP="00792FD3">
            <w:r w:rsidRPr="004F4400">
              <w:t xml:space="preserve">Wear Assessment of Road Marking Paints – Image Analysis </w:t>
            </w:r>
            <w:r>
              <w:t>to AS 4049.3:2005, Appendix K, Method A Photographic Method</w:t>
            </w:r>
          </w:p>
        </w:tc>
        <w:tc>
          <w:tcPr>
            <w:tcW w:w="1051" w:type="pct"/>
            <w:vAlign w:val="center"/>
          </w:tcPr>
          <w:p w14:paraId="55770BED" w14:textId="77777777" w:rsidR="005D3E29" w:rsidRPr="004F4400" w:rsidRDefault="00000000" w:rsidP="00792FD3">
            <w:pPr>
              <w:jc w:val="center"/>
            </w:pPr>
            <w:r w:rsidRPr="004F4400">
              <w:t>-</w:t>
            </w:r>
          </w:p>
        </w:tc>
        <w:tc>
          <w:tcPr>
            <w:tcW w:w="1041" w:type="pct"/>
            <w:vAlign w:val="center"/>
          </w:tcPr>
          <w:p w14:paraId="5311573E" w14:textId="77777777" w:rsidR="005D3E29" w:rsidRPr="004F4400" w:rsidRDefault="00000000" w:rsidP="00792FD3">
            <w:pPr>
              <w:jc w:val="center"/>
            </w:pPr>
            <w:r w:rsidRPr="004F4400">
              <w:t>As nominated by Superintendent</w:t>
            </w:r>
          </w:p>
        </w:tc>
        <w:tc>
          <w:tcPr>
            <w:tcW w:w="1002" w:type="pct"/>
            <w:vAlign w:val="center"/>
          </w:tcPr>
          <w:p w14:paraId="5B4CBEB0" w14:textId="77777777" w:rsidR="005D3E29" w:rsidRPr="004F4400" w:rsidRDefault="00000000" w:rsidP="00792FD3">
            <w:pPr>
              <w:jc w:val="center"/>
            </w:pPr>
            <w:r w:rsidRPr="004F4400">
              <w:t>-</w:t>
            </w:r>
          </w:p>
        </w:tc>
      </w:tr>
      <w:tr w:rsidR="009838DF" w14:paraId="0C25CE98" w14:textId="77777777" w:rsidTr="00792FD3">
        <w:trPr>
          <w:cantSplit/>
          <w:jc w:val="center"/>
        </w:trPr>
        <w:tc>
          <w:tcPr>
            <w:tcW w:w="5000" w:type="pct"/>
            <w:gridSpan w:val="4"/>
            <w:vAlign w:val="center"/>
          </w:tcPr>
          <w:p w14:paraId="6547BCE0" w14:textId="77777777" w:rsidR="005D3E29" w:rsidRPr="004F4400" w:rsidRDefault="00000000" w:rsidP="00792FD3">
            <w:r w:rsidRPr="00B9540C">
              <w:rPr>
                <w:b/>
                <w:sz w:val="28"/>
                <w:szCs w:val="28"/>
              </w:rPr>
              <w:t>*</w:t>
            </w:r>
            <w:r>
              <w:rPr>
                <w:b/>
                <w:sz w:val="28"/>
                <w:szCs w:val="28"/>
              </w:rPr>
              <w:t xml:space="preserve">  </w:t>
            </w:r>
            <w:r w:rsidRPr="004F4400">
              <w:t>Take Average Least Dimension samples only from the stockpile on the project site.</w:t>
            </w:r>
          </w:p>
        </w:tc>
      </w:tr>
    </w:tbl>
    <w:p w14:paraId="2173624E" w14:textId="77777777" w:rsidR="005D3E29" w:rsidRDefault="005D3E29" w:rsidP="005D3E29">
      <w:pPr>
        <w:rPr>
          <w:b/>
        </w:rPr>
      </w:pPr>
    </w:p>
    <w:tbl>
      <w:tblPr>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3436"/>
        <w:gridCol w:w="3436"/>
        <w:gridCol w:w="3436"/>
      </w:tblGrid>
      <w:tr w:rsidR="009838DF" w14:paraId="256386F0" w14:textId="77777777" w:rsidTr="00792FD3">
        <w:trPr>
          <w:cantSplit/>
          <w:tblHeader/>
        </w:trPr>
        <w:tc>
          <w:tcPr>
            <w:tcW w:w="10308" w:type="dxa"/>
            <w:gridSpan w:val="3"/>
            <w:vAlign w:val="center"/>
          </w:tcPr>
          <w:p w14:paraId="628F0FF1" w14:textId="77777777" w:rsidR="005D3E29" w:rsidRPr="006F1C44" w:rsidRDefault="00000000" w:rsidP="00792FD3">
            <w:pPr>
              <w:rPr>
                <w:b/>
              </w:rPr>
            </w:pPr>
            <w:bookmarkStart w:id="204" w:name="_Ref460839562"/>
            <w:r>
              <w:rPr>
                <w:b/>
              </w:rPr>
              <w:t>Table</w:t>
            </w:r>
            <w:r w:rsidRPr="006F1C44">
              <w:rPr>
                <w:b/>
              </w:rPr>
              <w:t xml:space="preserve"> - Sampling Frequencies </w:t>
            </w:r>
            <w:r>
              <w:rPr>
                <w:b/>
              </w:rPr>
              <w:t>f</w:t>
            </w:r>
            <w:r w:rsidRPr="006F1C44">
              <w:rPr>
                <w:b/>
              </w:rPr>
              <w:t>or Fresh Concrete</w:t>
            </w:r>
            <w:bookmarkEnd w:id="204"/>
            <w:r>
              <w:rPr>
                <w:b/>
              </w:rPr>
              <w:t xml:space="preserve"> – Part 1 of 2</w:t>
            </w:r>
          </w:p>
        </w:tc>
      </w:tr>
      <w:tr w:rsidR="009838DF" w14:paraId="09D681BC" w14:textId="77777777" w:rsidTr="00792FD3">
        <w:trPr>
          <w:cantSplit/>
        </w:trPr>
        <w:tc>
          <w:tcPr>
            <w:tcW w:w="10308" w:type="dxa"/>
            <w:gridSpan w:val="3"/>
            <w:vAlign w:val="center"/>
          </w:tcPr>
          <w:p w14:paraId="763C7EB9" w14:textId="77777777" w:rsidR="005D3E29" w:rsidRPr="006F1C44" w:rsidRDefault="00000000" w:rsidP="00792FD3">
            <w:pPr>
              <w:jc w:val="center"/>
              <w:rPr>
                <w:b/>
              </w:rPr>
            </w:pPr>
            <w:r>
              <w:rPr>
                <w:b/>
              </w:rPr>
              <w:t>Structures – excluding kerbs and gutters, and excluding floodway margins</w:t>
            </w:r>
          </w:p>
        </w:tc>
      </w:tr>
      <w:tr w:rsidR="009838DF" w14:paraId="43684744" w14:textId="77777777" w:rsidTr="00792FD3">
        <w:trPr>
          <w:cantSplit/>
        </w:trPr>
        <w:tc>
          <w:tcPr>
            <w:tcW w:w="3436" w:type="dxa"/>
            <w:vAlign w:val="center"/>
          </w:tcPr>
          <w:p w14:paraId="053BCCF6" w14:textId="77777777" w:rsidR="005D3E29" w:rsidRPr="006F1C44" w:rsidRDefault="00000000" w:rsidP="00792FD3">
            <w:pPr>
              <w:rPr>
                <w:b/>
              </w:rPr>
            </w:pPr>
            <w:r w:rsidRPr="006F1C44">
              <w:rPr>
                <w:b/>
              </w:rPr>
              <w:t>Type of Test</w:t>
            </w:r>
          </w:p>
        </w:tc>
        <w:tc>
          <w:tcPr>
            <w:tcW w:w="3436" w:type="dxa"/>
            <w:vAlign w:val="center"/>
          </w:tcPr>
          <w:p w14:paraId="6232ADAA" w14:textId="77777777" w:rsidR="005D3E29" w:rsidRPr="006F1C44" w:rsidRDefault="00000000" w:rsidP="00792FD3">
            <w:pPr>
              <w:rPr>
                <w:b/>
              </w:rPr>
            </w:pPr>
            <w:r w:rsidRPr="006F1C44">
              <w:rPr>
                <w:b/>
              </w:rPr>
              <w:t>Frequency</w:t>
            </w:r>
          </w:p>
        </w:tc>
        <w:tc>
          <w:tcPr>
            <w:tcW w:w="3436" w:type="dxa"/>
            <w:vAlign w:val="center"/>
          </w:tcPr>
          <w:p w14:paraId="4D3D4AB8" w14:textId="77777777" w:rsidR="005D3E29" w:rsidRPr="006F1C44" w:rsidRDefault="00000000" w:rsidP="00792FD3">
            <w:pPr>
              <w:rPr>
                <w:b/>
              </w:rPr>
            </w:pPr>
            <w:r w:rsidRPr="006F1C44">
              <w:rPr>
                <w:b/>
              </w:rPr>
              <w:t>Number of samples</w:t>
            </w:r>
          </w:p>
        </w:tc>
      </w:tr>
      <w:tr w:rsidR="009838DF" w14:paraId="2551AB0A" w14:textId="77777777" w:rsidTr="00792FD3">
        <w:trPr>
          <w:cantSplit/>
        </w:trPr>
        <w:tc>
          <w:tcPr>
            <w:tcW w:w="3436" w:type="dxa"/>
            <w:vAlign w:val="center"/>
          </w:tcPr>
          <w:p w14:paraId="1282CE0D" w14:textId="77777777" w:rsidR="005D3E29" w:rsidRDefault="00000000" w:rsidP="00792FD3">
            <w:r>
              <w:t>Slump - AS 1012.3</w:t>
            </w:r>
          </w:p>
        </w:tc>
        <w:tc>
          <w:tcPr>
            <w:tcW w:w="3436" w:type="dxa"/>
            <w:vAlign w:val="center"/>
          </w:tcPr>
          <w:p w14:paraId="3F27941A" w14:textId="77777777" w:rsidR="005D3E29" w:rsidRDefault="00000000" w:rsidP="00792FD3">
            <w:r>
              <w:t>Per truck</w:t>
            </w:r>
          </w:p>
        </w:tc>
        <w:tc>
          <w:tcPr>
            <w:tcW w:w="3436" w:type="dxa"/>
            <w:vAlign w:val="center"/>
          </w:tcPr>
          <w:p w14:paraId="6C6978F1" w14:textId="77777777" w:rsidR="005D3E29" w:rsidRDefault="00000000" w:rsidP="00792FD3">
            <w:r>
              <w:t>Per truck as required</w:t>
            </w:r>
          </w:p>
        </w:tc>
      </w:tr>
      <w:tr w:rsidR="009838DF" w14:paraId="74F20A7F" w14:textId="77777777" w:rsidTr="00792FD3">
        <w:trPr>
          <w:cantSplit/>
        </w:trPr>
        <w:tc>
          <w:tcPr>
            <w:tcW w:w="3436" w:type="dxa"/>
            <w:vMerge w:val="restart"/>
            <w:vAlign w:val="center"/>
          </w:tcPr>
          <w:p w14:paraId="491B7147" w14:textId="77777777" w:rsidR="005D3E29" w:rsidRDefault="00000000" w:rsidP="00792FD3">
            <w:r>
              <w:t>Making, curing and compressive strength of concrete - AS 1012.8 and AS 1012.9</w:t>
            </w:r>
          </w:p>
        </w:tc>
        <w:tc>
          <w:tcPr>
            <w:tcW w:w="3436" w:type="dxa"/>
            <w:vAlign w:val="center"/>
          </w:tcPr>
          <w:p w14:paraId="3CD5980B" w14:textId="77777777" w:rsidR="005D3E29" w:rsidRDefault="00000000" w:rsidP="00792FD3">
            <w:r>
              <w:t>1 truck pour</w:t>
            </w:r>
          </w:p>
        </w:tc>
        <w:tc>
          <w:tcPr>
            <w:tcW w:w="3436" w:type="dxa"/>
            <w:vAlign w:val="center"/>
          </w:tcPr>
          <w:p w14:paraId="6936C35F" w14:textId="77777777" w:rsidR="005D3E29" w:rsidRDefault="00000000" w:rsidP="00792FD3">
            <w:r>
              <w:t>1 set of cylinders *</w:t>
            </w:r>
          </w:p>
        </w:tc>
      </w:tr>
      <w:tr w:rsidR="009838DF" w14:paraId="3943F79B" w14:textId="77777777" w:rsidTr="00792FD3">
        <w:trPr>
          <w:cantSplit/>
        </w:trPr>
        <w:tc>
          <w:tcPr>
            <w:tcW w:w="3436" w:type="dxa"/>
            <w:vMerge/>
          </w:tcPr>
          <w:p w14:paraId="04899510" w14:textId="77777777" w:rsidR="005D3E29" w:rsidRDefault="005D3E29" w:rsidP="00792FD3"/>
        </w:tc>
        <w:tc>
          <w:tcPr>
            <w:tcW w:w="3436" w:type="dxa"/>
            <w:vAlign w:val="center"/>
          </w:tcPr>
          <w:p w14:paraId="2D284215" w14:textId="77777777" w:rsidR="005D3E29" w:rsidRDefault="00000000" w:rsidP="00792FD3">
            <w:r>
              <w:t xml:space="preserve">2 truck </w:t>
            </w:r>
            <w:proofErr w:type="gramStart"/>
            <w:r>
              <w:t>pour</w:t>
            </w:r>
            <w:proofErr w:type="gramEnd"/>
          </w:p>
        </w:tc>
        <w:tc>
          <w:tcPr>
            <w:tcW w:w="3436" w:type="dxa"/>
            <w:vAlign w:val="center"/>
          </w:tcPr>
          <w:p w14:paraId="7C7BED1A" w14:textId="77777777" w:rsidR="005D3E29" w:rsidRDefault="00000000" w:rsidP="00792FD3">
            <w:r>
              <w:t>2 sets of cylinders *</w:t>
            </w:r>
          </w:p>
        </w:tc>
      </w:tr>
      <w:tr w:rsidR="009838DF" w14:paraId="084939BE" w14:textId="77777777" w:rsidTr="00792FD3">
        <w:trPr>
          <w:cantSplit/>
        </w:trPr>
        <w:tc>
          <w:tcPr>
            <w:tcW w:w="3436" w:type="dxa"/>
            <w:vMerge/>
          </w:tcPr>
          <w:p w14:paraId="7F7EC434" w14:textId="77777777" w:rsidR="005D3E29" w:rsidRDefault="005D3E29" w:rsidP="00792FD3"/>
        </w:tc>
        <w:tc>
          <w:tcPr>
            <w:tcW w:w="3436" w:type="dxa"/>
            <w:vAlign w:val="center"/>
          </w:tcPr>
          <w:p w14:paraId="3D3A095C" w14:textId="77777777" w:rsidR="005D3E29" w:rsidRDefault="00000000" w:rsidP="00792FD3">
            <w:r>
              <w:t>3 - 5 truck pour</w:t>
            </w:r>
          </w:p>
        </w:tc>
        <w:tc>
          <w:tcPr>
            <w:tcW w:w="3436" w:type="dxa"/>
            <w:vAlign w:val="center"/>
          </w:tcPr>
          <w:p w14:paraId="7685DBAC" w14:textId="77777777" w:rsidR="005D3E29" w:rsidRDefault="00000000" w:rsidP="00792FD3">
            <w:r>
              <w:t>3 sets of cylinders *</w:t>
            </w:r>
          </w:p>
        </w:tc>
      </w:tr>
      <w:tr w:rsidR="009838DF" w14:paraId="51F1A6E5" w14:textId="77777777" w:rsidTr="00792FD3">
        <w:trPr>
          <w:cantSplit/>
        </w:trPr>
        <w:tc>
          <w:tcPr>
            <w:tcW w:w="3436" w:type="dxa"/>
            <w:vMerge/>
          </w:tcPr>
          <w:p w14:paraId="7C38E2FF" w14:textId="77777777" w:rsidR="005D3E29" w:rsidRDefault="005D3E29" w:rsidP="00792FD3"/>
        </w:tc>
        <w:tc>
          <w:tcPr>
            <w:tcW w:w="3436" w:type="dxa"/>
            <w:vAlign w:val="center"/>
          </w:tcPr>
          <w:p w14:paraId="2D693A96" w14:textId="77777777" w:rsidR="005D3E29" w:rsidRDefault="00000000" w:rsidP="00792FD3">
            <w:r>
              <w:t>6 - 10 truck pour</w:t>
            </w:r>
          </w:p>
        </w:tc>
        <w:tc>
          <w:tcPr>
            <w:tcW w:w="3436" w:type="dxa"/>
            <w:vAlign w:val="center"/>
          </w:tcPr>
          <w:p w14:paraId="38F96056" w14:textId="77777777" w:rsidR="005D3E29" w:rsidRDefault="00000000" w:rsidP="00792FD3">
            <w:r>
              <w:t>4 sets of cylinders *</w:t>
            </w:r>
          </w:p>
        </w:tc>
      </w:tr>
      <w:tr w:rsidR="009838DF" w14:paraId="4637352E" w14:textId="77777777" w:rsidTr="00792FD3">
        <w:trPr>
          <w:cantSplit/>
        </w:trPr>
        <w:tc>
          <w:tcPr>
            <w:tcW w:w="3436" w:type="dxa"/>
            <w:vMerge/>
          </w:tcPr>
          <w:p w14:paraId="3E9C8F5C" w14:textId="77777777" w:rsidR="005D3E29" w:rsidRDefault="005D3E29" w:rsidP="00792FD3"/>
        </w:tc>
        <w:tc>
          <w:tcPr>
            <w:tcW w:w="3436" w:type="dxa"/>
            <w:vAlign w:val="center"/>
          </w:tcPr>
          <w:p w14:paraId="1734930B" w14:textId="77777777" w:rsidR="005D3E29" w:rsidRDefault="00000000" w:rsidP="00792FD3">
            <w:r>
              <w:t>11 + truck pour</w:t>
            </w:r>
          </w:p>
        </w:tc>
        <w:tc>
          <w:tcPr>
            <w:tcW w:w="3436" w:type="dxa"/>
            <w:vAlign w:val="center"/>
          </w:tcPr>
          <w:p w14:paraId="56F9BF92" w14:textId="77777777" w:rsidR="005D3E29" w:rsidRDefault="00000000" w:rsidP="00792FD3">
            <w:r>
              <w:t>4 sets of cylinders plus 1 additional set of cylinders per every additional 1 to 5 trucks after the first 10 trucks *</w:t>
            </w:r>
          </w:p>
        </w:tc>
      </w:tr>
    </w:tbl>
    <w:p w14:paraId="4F000A30" w14:textId="77777777" w:rsidR="005D3E29" w:rsidRDefault="005D3E29" w:rsidP="005D3E29"/>
    <w:tbl>
      <w:tblPr>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3436"/>
        <w:gridCol w:w="3436"/>
        <w:gridCol w:w="3436"/>
      </w:tblGrid>
      <w:tr w:rsidR="009838DF" w14:paraId="72C1080D" w14:textId="77777777" w:rsidTr="00792FD3">
        <w:trPr>
          <w:cantSplit/>
        </w:trPr>
        <w:tc>
          <w:tcPr>
            <w:tcW w:w="10308" w:type="dxa"/>
            <w:gridSpan w:val="3"/>
          </w:tcPr>
          <w:p w14:paraId="4F93C388" w14:textId="77777777" w:rsidR="005D3E29" w:rsidRDefault="00000000" w:rsidP="00792FD3">
            <w:r>
              <w:rPr>
                <w:b/>
              </w:rPr>
              <w:t>Table</w:t>
            </w:r>
            <w:r w:rsidRPr="006F1C44">
              <w:rPr>
                <w:b/>
              </w:rPr>
              <w:t xml:space="preserve"> - Sampling Frequencies </w:t>
            </w:r>
            <w:r>
              <w:rPr>
                <w:b/>
              </w:rPr>
              <w:t>f</w:t>
            </w:r>
            <w:r w:rsidRPr="006F1C44">
              <w:rPr>
                <w:b/>
              </w:rPr>
              <w:t>or Fresh Concrete</w:t>
            </w:r>
            <w:r>
              <w:rPr>
                <w:b/>
              </w:rPr>
              <w:t xml:space="preserve"> – Part 2 of 2</w:t>
            </w:r>
          </w:p>
        </w:tc>
      </w:tr>
      <w:tr w:rsidR="009838DF" w14:paraId="3C7D225C" w14:textId="77777777" w:rsidTr="00792FD3">
        <w:trPr>
          <w:cantSplit/>
        </w:trPr>
        <w:tc>
          <w:tcPr>
            <w:tcW w:w="10308" w:type="dxa"/>
            <w:gridSpan w:val="3"/>
            <w:vAlign w:val="center"/>
          </w:tcPr>
          <w:p w14:paraId="725EDE25" w14:textId="77777777" w:rsidR="005D3E29" w:rsidRPr="00E16BDC" w:rsidRDefault="00000000" w:rsidP="00792FD3">
            <w:pPr>
              <w:jc w:val="center"/>
              <w:rPr>
                <w:b/>
              </w:rPr>
            </w:pPr>
            <w:r w:rsidRPr="00E16BDC">
              <w:rPr>
                <w:b/>
              </w:rPr>
              <w:t>Kerb</w:t>
            </w:r>
            <w:r>
              <w:rPr>
                <w:b/>
              </w:rPr>
              <w:t>s*** and gutters,</w:t>
            </w:r>
            <w:r w:rsidRPr="00E16BDC">
              <w:rPr>
                <w:b/>
              </w:rPr>
              <w:t xml:space="preserve"> and floodway margins</w:t>
            </w:r>
          </w:p>
        </w:tc>
      </w:tr>
      <w:tr w:rsidR="009838DF" w14:paraId="1BC3EA56" w14:textId="77777777" w:rsidTr="00792FD3">
        <w:trPr>
          <w:cantSplit/>
        </w:trPr>
        <w:tc>
          <w:tcPr>
            <w:tcW w:w="3436" w:type="dxa"/>
            <w:vAlign w:val="center"/>
          </w:tcPr>
          <w:p w14:paraId="279BF313" w14:textId="77777777" w:rsidR="005D3E29" w:rsidRDefault="00000000" w:rsidP="00792FD3">
            <w:r w:rsidRPr="006F1C44">
              <w:rPr>
                <w:b/>
              </w:rPr>
              <w:t>Type of Test</w:t>
            </w:r>
          </w:p>
        </w:tc>
        <w:tc>
          <w:tcPr>
            <w:tcW w:w="3436" w:type="dxa"/>
            <w:vAlign w:val="center"/>
          </w:tcPr>
          <w:p w14:paraId="24C8D69A" w14:textId="77777777" w:rsidR="005D3E29" w:rsidRDefault="00000000" w:rsidP="00792FD3">
            <w:r w:rsidRPr="006F1C44">
              <w:rPr>
                <w:b/>
              </w:rPr>
              <w:t>Frequency</w:t>
            </w:r>
          </w:p>
        </w:tc>
        <w:tc>
          <w:tcPr>
            <w:tcW w:w="3436" w:type="dxa"/>
            <w:vAlign w:val="center"/>
          </w:tcPr>
          <w:p w14:paraId="47DD9C59" w14:textId="77777777" w:rsidR="005D3E29" w:rsidRDefault="00000000" w:rsidP="00792FD3">
            <w:r w:rsidRPr="006F1C44">
              <w:rPr>
                <w:b/>
              </w:rPr>
              <w:t>Number of samples</w:t>
            </w:r>
          </w:p>
        </w:tc>
      </w:tr>
      <w:tr w:rsidR="009838DF" w14:paraId="390FC35C" w14:textId="77777777" w:rsidTr="00792FD3">
        <w:trPr>
          <w:cantSplit/>
        </w:trPr>
        <w:tc>
          <w:tcPr>
            <w:tcW w:w="3436" w:type="dxa"/>
            <w:vAlign w:val="center"/>
          </w:tcPr>
          <w:p w14:paraId="46019D37" w14:textId="77777777" w:rsidR="005D3E29" w:rsidRDefault="00000000" w:rsidP="00792FD3">
            <w:r>
              <w:t>Slump - AS 1012.3</w:t>
            </w:r>
          </w:p>
        </w:tc>
        <w:tc>
          <w:tcPr>
            <w:tcW w:w="3436" w:type="dxa"/>
            <w:vAlign w:val="center"/>
          </w:tcPr>
          <w:p w14:paraId="46F914C2" w14:textId="77777777" w:rsidR="005D3E29" w:rsidRDefault="00000000" w:rsidP="00792FD3">
            <w:r>
              <w:t>Per each set of cylinders **</w:t>
            </w:r>
          </w:p>
        </w:tc>
        <w:tc>
          <w:tcPr>
            <w:tcW w:w="3436" w:type="dxa"/>
            <w:vAlign w:val="center"/>
          </w:tcPr>
          <w:p w14:paraId="5C9E1EC8" w14:textId="77777777" w:rsidR="005D3E29" w:rsidRDefault="00000000" w:rsidP="00792FD3">
            <w:r>
              <w:t>Per each set of cylinders</w:t>
            </w:r>
          </w:p>
        </w:tc>
      </w:tr>
      <w:tr w:rsidR="009838DF" w14:paraId="01DF03E4" w14:textId="77777777" w:rsidTr="00792FD3">
        <w:trPr>
          <w:cantSplit/>
        </w:trPr>
        <w:tc>
          <w:tcPr>
            <w:tcW w:w="3436" w:type="dxa"/>
            <w:tcBorders>
              <w:bottom w:val="single" w:sz="4" w:space="0" w:color="auto"/>
            </w:tcBorders>
            <w:vAlign w:val="center"/>
          </w:tcPr>
          <w:p w14:paraId="2CC67F0F" w14:textId="77777777" w:rsidR="005D3E29" w:rsidRDefault="00000000" w:rsidP="00792FD3">
            <w:r>
              <w:t>Making, curing and compressive strength of concrete - AS 1012.8 and AS 1012.9</w:t>
            </w:r>
          </w:p>
        </w:tc>
        <w:tc>
          <w:tcPr>
            <w:tcW w:w="3436" w:type="dxa"/>
            <w:tcBorders>
              <w:bottom w:val="single" w:sz="4" w:space="0" w:color="auto"/>
            </w:tcBorders>
            <w:vAlign w:val="center"/>
          </w:tcPr>
          <w:p w14:paraId="560525BC" w14:textId="77777777" w:rsidR="005D3E29" w:rsidRDefault="00000000" w:rsidP="00792FD3">
            <w:r>
              <w:t>1 set of cylinders per 25m</w:t>
            </w:r>
            <w:proofErr w:type="gramStart"/>
            <w:r w:rsidRPr="00E16BDC">
              <w:rPr>
                <w:vertAlign w:val="superscript"/>
              </w:rPr>
              <w:t>3</w:t>
            </w:r>
            <w:r>
              <w:t xml:space="preserve"> ,</w:t>
            </w:r>
            <w:proofErr w:type="gramEnd"/>
            <w:r>
              <w:t xml:space="preserve"> or each lot. **</w:t>
            </w:r>
          </w:p>
        </w:tc>
        <w:tc>
          <w:tcPr>
            <w:tcW w:w="3436" w:type="dxa"/>
            <w:tcBorders>
              <w:bottom w:val="single" w:sz="4" w:space="0" w:color="auto"/>
            </w:tcBorders>
            <w:vAlign w:val="center"/>
          </w:tcPr>
          <w:p w14:paraId="1E857B7C" w14:textId="77777777" w:rsidR="005D3E29" w:rsidRDefault="00000000" w:rsidP="00792FD3">
            <w:r>
              <w:t>1 set of cylinders *</w:t>
            </w:r>
          </w:p>
        </w:tc>
      </w:tr>
      <w:tr w:rsidR="009838DF" w14:paraId="69D09546" w14:textId="77777777" w:rsidTr="00792FD3">
        <w:trPr>
          <w:cantSplit/>
        </w:trPr>
        <w:tc>
          <w:tcPr>
            <w:tcW w:w="10308" w:type="dxa"/>
            <w:gridSpan w:val="3"/>
            <w:tcBorders>
              <w:bottom w:val="single" w:sz="4" w:space="0" w:color="auto"/>
            </w:tcBorders>
          </w:tcPr>
          <w:p w14:paraId="63A4EC03" w14:textId="77777777" w:rsidR="005D3E29" w:rsidRDefault="00000000" w:rsidP="00792FD3">
            <w:r>
              <w:t>* A set of cylinders consists of 3 cylinders unless directed otherwise.</w:t>
            </w:r>
          </w:p>
          <w:p w14:paraId="48FF130C" w14:textId="77777777" w:rsidR="005D3E29" w:rsidRDefault="00000000" w:rsidP="00792FD3">
            <w:r>
              <w:t>** Or as directed by the Superintendent.</w:t>
            </w:r>
          </w:p>
          <w:p w14:paraId="7C8A89AC" w14:textId="77777777" w:rsidR="005D3E29" w:rsidRDefault="00000000" w:rsidP="00792FD3">
            <w:r>
              <w:t>*** For urban projects include side entry pits and similar structures.</w:t>
            </w:r>
          </w:p>
        </w:tc>
      </w:tr>
    </w:tbl>
    <w:p w14:paraId="01FBA022" w14:textId="77777777" w:rsidR="005D3E29" w:rsidRDefault="005D3E29" w:rsidP="005D3E29">
      <w:pPr>
        <w:rPr>
          <w:b/>
        </w:rPr>
      </w:pPr>
    </w:p>
    <w:tbl>
      <w:tblPr>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4548"/>
        <w:gridCol w:w="3210"/>
        <w:gridCol w:w="2550"/>
      </w:tblGrid>
      <w:tr w:rsidR="009838DF" w14:paraId="4ADFF9E2" w14:textId="77777777" w:rsidTr="00792FD3">
        <w:trPr>
          <w:trHeight w:val="458"/>
        </w:trPr>
        <w:tc>
          <w:tcPr>
            <w:tcW w:w="9529" w:type="dxa"/>
            <w:gridSpan w:val="3"/>
            <w:vAlign w:val="center"/>
          </w:tcPr>
          <w:p w14:paraId="2D3AFBF0" w14:textId="77777777" w:rsidR="005D3E29" w:rsidRPr="009517D3" w:rsidRDefault="00000000" w:rsidP="00792FD3">
            <w:pPr>
              <w:spacing w:after="0"/>
              <w:rPr>
                <w:rFonts w:eastAsia="Calibri"/>
                <w:b/>
                <w:lang w:eastAsia="en-US"/>
              </w:rPr>
            </w:pPr>
            <w:r w:rsidRPr="009517D3">
              <w:rPr>
                <w:rFonts w:eastAsia="Calibri"/>
                <w:b/>
                <w:lang w:eastAsia="en-US"/>
              </w:rPr>
              <w:t>Table – Test Frequencies for Surface Roughness Testing</w:t>
            </w:r>
          </w:p>
        </w:tc>
      </w:tr>
      <w:tr w:rsidR="009838DF" w14:paraId="62965767" w14:textId="77777777" w:rsidTr="00792FD3">
        <w:trPr>
          <w:trHeight w:val="426"/>
        </w:trPr>
        <w:tc>
          <w:tcPr>
            <w:tcW w:w="4205" w:type="dxa"/>
            <w:vAlign w:val="center"/>
          </w:tcPr>
          <w:p w14:paraId="0D823FD3" w14:textId="77777777" w:rsidR="005D3E29" w:rsidRPr="009517D3" w:rsidRDefault="00000000" w:rsidP="00792FD3">
            <w:pPr>
              <w:spacing w:after="0"/>
              <w:rPr>
                <w:rFonts w:eastAsia="Calibri"/>
                <w:b/>
                <w:lang w:eastAsia="en-US"/>
              </w:rPr>
            </w:pPr>
            <w:r w:rsidRPr="009517D3">
              <w:rPr>
                <w:rFonts w:eastAsia="Calibri"/>
                <w:b/>
                <w:lang w:eastAsia="en-US"/>
              </w:rPr>
              <w:t>Type of test</w:t>
            </w:r>
          </w:p>
        </w:tc>
        <w:tc>
          <w:tcPr>
            <w:tcW w:w="2967" w:type="dxa"/>
            <w:vAlign w:val="center"/>
          </w:tcPr>
          <w:p w14:paraId="58D74AA2" w14:textId="77777777" w:rsidR="005D3E29" w:rsidRPr="009517D3" w:rsidRDefault="00000000" w:rsidP="00792FD3">
            <w:pPr>
              <w:spacing w:after="0"/>
              <w:rPr>
                <w:rFonts w:eastAsia="Calibri"/>
                <w:b/>
                <w:lang w:eastAsia="en-US"/>
              </w:rPr>
            </w:pPr>
            <w:r w:rsidRPr="009517D3">
              <w:rPr>
                <w:rFonts w:eastAsia="Calibri"/>
                <w:b/>
                <w:lang w:eastAsia="en-US"/>
              </w:rPr>
              <w:t>Frequency</w:t>
            </w:r>
          </w:p>
        </w:tc>
        <w:tc>
          <w:tcPr>
            <w:tcW w:w="2356" w:type="dxa"/>
            <w:vAlign w:val="center"/>
          </w:tcPr>
          <w:p w14:paraId="5656FF8B" w14:textId="77777777" w:rsidR="005D3E29" w:rsidRPr="009517D3" w:rsidRDefault="00000000" w:rsidP="00792FD3">
            <w:pPr>
              <w:spacing w:after="0"/>
              <w:rPr>
                <w:rFonts w:eastAsia="Calibri"/>
                <w:b/>
                <w:lang w:eastAsia="en-US"/>
              </w:rPr>
            </w:pPr>
            <w:r w:rsidRPr="009517D3">
              <w:rPr>
                <w:rFonts w:eastAsia="Calibri"/>
                <w:b/>
                <w:lang w:eastAsia="en-US"/>
              </w:rPr>
              <w:t>Required value (IRI)</w:t>
            </w:r>
          </w:p>
        </w:tc>
      </w:tr>
      <w:tr w:rsidR="009838DF" w14:paraId="166A74E0" w14:textId="77777777" w:rsidTr="00792FD3">
        <w:trPr>
          <w:trHeight w:val="726"/>
        </w:trPr>
        <w:tc>
          <w:tcPr>
            <w:tcW w:w="4205" w:type="dxa"/>
            <w:vAlign w:val="center"/>
          </w:tcPr>
          <w:p w14:paraId="3CA3F770" w14:textId="77777777" w:rsidR="005D3E29" w:rsidRPr="009517D3" w:rsidRDefault="00000000" w:rsidP="00792FD3">
            <w:pPr>
              <w:spacing w:after="0"/>
              <w:rPr>
                <w:rFonts w:eastAsia="Calibri"/>
                <w:lang w:eastAsia="en-US"/>
              </w:rPr>
            </w:pPr>
            <w:r w:rsidRPr="009517D3">
              <w:rPr>
                <w:rFonts w:eastAsia="Calibri"/>
                <w:lang w:eastAsia="en-US"/>
              </w:rPr>
              <w:t>Lane Roughness Value – Pavement and Shoulders – NTCP 107.1A</w:t>
            </w:r>
          </w:p>
        </w:tc>
        <w:tc>
          <w:tcPr>
            <w:tcW w:w="2967" w:type="dxa"/>
            <w:vAlign w:val="center"/>
          </w:tcPr>
          <w:p w14:paraId="7958688A" w14:textId="77777777" w:rsidR="005D3E29" w:rsidRPr="009517D3" w:rsidRDefault="00000000" w:rsidP="00792FD3">
            <w:pPr>
              <w:spacing w:after="0"/>
              <w:rPr>
                <w:rFonts w:eastAsia="Calibri"/>
                <w:lang w:eastAsia="en-US"/>
              </w:rPr>
            </w:pPr>
            <w:r w:rsidRPr="009517D3">
              <w:rPr>
                <w:rFonts w:eastAsia="Calibri"/>
                <w:lang w:eastAsia="en-US"/>
              </w:rPr>
              <w:t>3 runs per constructed traffic lane</w:t>
            </w:r>
          </w:p>
        </w:tc>
        <w:tc>
          <w:tcPr>
            <w:tcW w:w="2356" w:type="dxa"/>
            <w:vAlign w:val="center"/>
          </w:tcPr>
          <w:p w14:paraId="4FAF62B4" w14:textId="77777777" w:rsidR="005D3E29" w:rsidRPr="009517D3" w:rsidRDefault="00000000" w:rsidP="00792FD3">
            <w:pPr>
              <w:spacing w:after="0"/>
              <w:rPr>
                <w:rFonts w:eastAsia="Calibri"/>
                <w:lang w:eastAsia="en-US"/>
              </w:rPr>
            </w:pPr>
            <w:r w:rsidRPr="009517D3">
              <w:rPr>
                <w:rFonts w:eastAsia="Calibri"/>
                <w:lang w:eastAsia="en-US"/>
              </w:rPr>
              <w:t>Maximum value</w:t>
            </w:r>
          </w:p>
        </w:tc>
      </w:tr>
      <w:tr w:rsidR="009838DF" w14:paraId="30200881" w14:textId="77777777" w:rsidTr="00792FD3">
        <w:trPr>
          <w:trHeight w:val="726"/>
        </w:trPr>
        <w:tc>
          <w:tcPr>
            <w:tcW w:w="4205" w:type="dxa"/>
            <w:vAlign w:val="center"/>
          </w:tcPr>
          <w:p w14:paraId="0D1274EB" w14:textId="77777777" w:rsidR="005D3E29" w:rsidRPr="009517D3" w:rsidRDefault="00000000" w:rsidP="00792FD3">
            <w:pPr>
              <w:spacing w:after="0"/>
              <w:rPr>
                <w:rFonts w:eastAsia="Calibri"/>
                <w:lang w:eastAsia="en-US"/>
              </w:rPr>
            </w:pPr>
            <w:r w:rsidRPr="009517D3">
              <w:rPr>
                <w:rFonts w:eastAsia="Calibri"/>
                <w:lang w:eastAsia="en-US"/>
              </w:rPr>
              <w:t>Lot Average Surface Roughness Value – Dense Graded Asphalt – NTCP 107.1A</w:t>
            </w:r>
          </w:p>
        </w:tc>
        <w:tc>
          <w:tcPr>
            <w:tcW w:w="2967" w:type="dxa"/>
            <w:vAlign w:val="center"/>
          </w:tcPr>
          <w:p w14:paraId="181C100C" w14:textId="77777777" w:rsidR="005D3E29" w:rsidRPr="009517D3" w:rsidRDefault="00000000" w:rsidP="00792FD3">
            <w:pPr>
              <w:spacing w:after="0"/>
              <w:rPr>
                <w:rFonts w:eastAsia="Calibri"/>
                <w:lang w:eastAsia="en-US"/>
              </w:rPr>
            </w:pPr>
            <w:r w:rsidRPr="009517D3">
              <w:rPr>
                <w:rFonts w:eastAsia="Calibri"/>
                <w:lang w:eastAsia="en-US"/>
              </w:rPr>
              <w:t>3 runs per constructed traffic lane</w:t>
            </w:r>
          </w:p>
        </w:tc>
        <w:tc>
          <w:tcPr>
            <w:tcW w:w="2356" w:type="dxa"/>
            <w:vAlign w:val="center"/>
          </w:tcPr>
          <w:p w14:paraId="07A06A70" w14:textId="77777777" w:rsidR="005D3E29" w:rsidRPr="009517D3" w:rsidRDefault="00000000" w:rsidP="00792FD3">
            <w:pPr>
              <w:spacing w:after="0"/>
              <w:rPr>
                <w:rFonts w:eastAsia="Calibri"/>
                <w:lang w:eastAsia="en-US"/>
              </w:rPr>
            </w:pPr>
            <w:r w:rsidRPr="009517D3">
              <w:rPr>
                <w:rFonts w:eastAsia="Calibri"/>
                <w:lang w:eastAsia="en-US"/>
              </w:rPr>
              <w:t>Mean value</w:t>
            </w:r>
          </w:p>
        </w:tc>
      </w:tr>
    </w:tbl>
    <w:p w14:paraId="57F31115" w14:textId="77777777" w:rsidR="005D3E29" w:rsidRDefault="005D3E29" w:rsidP="005D3E29">
      <w:pPr>
        <w:rPr>
          <w:b/>
        </w:rPr>
      </w:pPr>
    </w:p>
    <w:tbl>
      <w:tblPr>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5176"/>
        <w:gridCol w:w="2606"/>
        <w:gridCol w:w="2526"/>
      </w:tblGrid>
      <w:tr w:rsidR="009838DF" w14:paraId="011F3E68" w14:textId="77777777" w:rsidTr="00792FD3">
        <w:trPr>
          <w:cantSplit/>
          <w:trHeight w:val="325"/>
        </w:trPr>
        <w:tc>
          <w:tcPr>
            <w:tcW w:w="9576" w:type="dxa"/>
            <w:gridSpan w:val="3"/>
            <w:vAlign w:val="center"/>
          </w:tcPr>
          <w:p w14:paraId="22E332C4" w14:textId="77777777" w:rsidR="005D3E29" w:rsidRPr="009517D3" w:rsidRDefault="00000000" w:rsidP="00792FD3">
            <w:pPr>
              <w:rPr>
                <w:rFonts w:eastAsia="Calibri"/>
                <w:b/>
                <w:lang w:eastAsia="en-US"/>
              </w:rPr>
            </w:pPr>
            <w:r w:rsidRPr="009517D3">
              <w:rPr>
                <w:rFonts w:eastAsia="Calibri"/>
                <w:b/>
                <w:lang w:eastAsia="en-US"/>
              </w:rPr>
              <w:t>Table – Maximum Dry Density (MDD) Minimum Curing Times (AS 1289.5.2.1:2017)</w:t>
            </w:r>
          </w:p>
        </w:tc>
      </w:tr>
      <w:tr w:rsidR="009838DF" w14:paraId="3A769B2A" w14:textId="77777777" w:rsidTr="00792FD3">
        <w:trPr>
          <w:cantSplit/>
          <w:trHeight w:val="306"/>
        </w:trPr>
        <w:tc>
          <w:tcPr>
            <w:tcW w:w="4808" w:type="dxa"/>
            <w:vMerge w:val="restart"/>
            <w:vAlign w:val="center"/>
          </w:tcPr>
          <w:p w14:paraId="26A9CDE9" w14:textId="77777777" w:rsidR="005D3E29" w:rsidRPr="009517D3" w:rsidRDefault="00000000" w:rsidP="00792FD3">
            <w:pPr>
              <w:rPr>
                <w:rFonts w:eastAsia="Calibri"/>
                <w:b/>
                <w:lang w:eastAsia="en-US"/>
              </w:rPr>
            </w:pPr>
            <w:r w:rsidRPr="009517D3">
              <w:rPr>
                <w:rFonts w:eastAsia="Calibri"/>
                <w:b/>
                <w:lang w:eastAsia="en-US"/>
              </w:rPr>
              <w:t>Plasticity</w:t>
            </w:r>
          </w:p>
        </w:tc>
        <w:tc>
          <w:tcPr>
            <w:tcW w:w="4767" w:type="dxa"/>
            <w:gridSpan w:val="2"/>
            <w:vAlign w:val="center"/>
          </w:tcPr>
          <w:p w14:paraId="5B4D2AFA" w14:textId="77777777" w:rsidR="005D3E29" w:rsidRPr="009517D3" w:rsidRDefault="00000000" w:rsidP="00792FD3">
            <w:pPr>
              <w:jc w:val="center"/>
              <w:rPr>
                <w:rFonts w:eastAsia="Calibri"/>
                <w:b/>
                <w:lang w:eastAsia="en-US"/>
              </w:rPr>
            </w:pPr>
            <w:r w:rsidRPr="009517D3">
              <w:rPr>
                <w:rFonts w:eastAsia="Calibri"/>
                <w:b/>
                <w:lang w:eastAsia="en-US"/>
              </w:rPr>
              <w:t>Condition of Prepared Sample</w:t>
            </w:r>
          </w:p>
        </w:tc>
      </w:tr>
      <w:tr w:rsidR="009838DF" w14:paraId="43BC8E06" w14:textId="77777777" w:rsidTr="00792FD3">
        <w:trPr>
          <w:cantSplit/>
          <w:trHeight w:val="344"/>
        </w:trPr>
        <w:tc>
          <w:tcPr>
            <w:tcW w:w="4808" w:type="dxa"/>
            <w:vMerge/>
            <w:vAlign w:val="center"/>
          </w:tcPr>
          <w:p w14:paraId="732B706C" w14:textId="77777777" w:rsidR="005D3E29" w:rsidRPr="009517D3" w:rsidRDefault="005D3E29" w:rsidP="00792FD3">
            <w:pPr>
              <w:rPr>
                <w:rFonts w:eastAsia="Calibri"/>
                <w:b/>
                <w:lang w:eastAsia="en-US"/>
              </w:rPr>
            </w:pPr>
          </w:p>
        </w:tc>
        <w:tc>
          <w:tcPr>
            <w:tcW w:w="2421" w:type="dxa"/>
            <w:vAlign w:val="center"/>
          </w:tcPr>
          <w:p w14:paraId="6484DB17" w14:textId="77777777" w:rsidR="005D3E29" w:rsidRPr="009517D3" w:rsidRDefault="00000000" w:rsidP="00792FD3">
            <w:pPr>
              <w:jc w:val="center"/>
              <w:rPr>
                <w:rFonts w:eastAsia="Calibri"/>
                <w:b/>
                <w:lang w:eastAsia="en-US"/>
              </w:rPr>
            </w:pPr>
            <w:r w:rsidRPr="009517D3">
              <w:rPr>
                <w:rFonts w:eastAsia="Calibri" w:cs="Arial"/>
                <w:b/>
                <w:lang w:eastAsia="en-US"/>
              </w:rPr>
              <w:t>Within</w:t>
            </w:r>
            <w:r w:rsidRPr="009517D3">
              <w:rPr>
                <w:rFonts w:eastAsia="Calibri"/>
                <w:b/>
                <w:lang w:eastAsia="en-US"/>
              </w:rPr>
              <w:t xml:space="preserve"> 2% of OMC</w:t>
            </w:r>
          </w:p>
        </w:tc>
        <w:tc>
          <w:tcPr>
            <w:tcW w:w="2346" w:type="dxa"/>
            <w:vAlign w:val="center"/>
          </w:tcPr>
          <w:p w14:paraId="57D5E4EF" w14:textId="77777777" w:rsidR="005D3E29" w:rsidRPr="009517D3" w:rsidRDefault="00000000" w:rsidP="00792FD3">
            <w:pPr>
              <w:jc w:val="center"/>
              <w:rPr>
                <w:rFonts w:eastAsia="Calibri"/>
                <w:b/>
                <w:lang w:eastAsia="en-US"/>
              </w:rPr>
            </w:pPr>
            <w:r w:rsidRPr="009517D3">
              <w:rPr>
                <w:rFonts w:eastAsia="Calibri"/>
                <w:b/>
                <w:lang w:eastAsia="en-US"/>
              </w:rPr>
              <w:t>Greater than 2% from OMC</w:t>
            </w:r>
          </w:p>
        </w:tc>
      </w:tr>
      <w:tr w:rsidR="009838DF" w14:paraId="2D3A9422" w14:textId="77777777" w:rsidTr="00792FD3">
        <w:trPr>
          <w:cantSplit/>
          <w:trHeight w:val="306"/>
        </w:trPr>
        <w:tc>
          <w:tcPr>
            <w:tcW w:w="4808" w:type="dxa"/>
            <w:vAlign w:val="center"/>
          </w:tcPr>
          <w:p w14:paraId="33A156EB" w14:textId="77777777" w:rsidR="005D3E29" w:rsidRPr="009517D3" w:rsidRDefault="00000000" w:rsidP="00792FD3">
            <w:pPr>
              <w:rPr>
                <w:rFonts w:eastAsia="Calibri"/>
                <w:lang w:eastAsia="en-US"/>
              </w:rPr>
            </w:pPr>
            <w:r w:rsidRPr="009517D3">
              <w:rPr>
                <w:rFonts w:eastAsia="Calibri"/>
                <w:lang w:eastAsia="en-US"/>
              </w:rPr>
              <w:t>Sands and Granular Material (NP)</w:t>
            </w:r>
          </w:p>
        </w:tc>
        <w:tc>
          <w:tcPr>
            <w:tcW w:w="2421" w:type="dxa"/>
            <w:vAlign w:val="center"/>
          </w:tcPr>
          <w:p w14:paraId="4F904DF0" w14:textId="77777777" w:rsidR="005D3E29" w:rsidRPr="009517D3" w:rsidRDefault="00000000" w:rsidP="00792FD3">
            <w:pPr>
              <w:jc w:val="center"/>
              <w:rPr>
                <w:rFonts w:eastAsia="Calibri"/>
                <w:lang w:eastAsia="en-US"/>
              </w:rPr>
            </w:pPr>
            <w:r w:rsidRPr="009517D3">
              <w:rPr>
                <w:rFonts w:eastAsia="Calibri"/>
                <w:lang w:eastAsia="en-US"/>
              </w:rPr>
              <w:t>2 hours</w:t>
            </w:r>
          </w:p>
        </w:tc>
        <w:tc>
          <w:tcPr>
            <w:tcW w:w="2346" w:type="dxa"/>
            <w:vAlign w:val="center"/>
          </w:tcPr>
          <w:p w14:paraId="6E0ABE7C" w14:textId="77777777" w:rsidR="005D3E29" w:rsidRPr="009517D3" w:rsidRDefault="00000000" w:rsidP="00792FD3">
            <w:pPr>
              <w:jc w:val="center"/>
              <w:rPr>
                <w:rFonts w:eastAsia="Calibri"/>
                <w:lang w:eastAsia="en-US"/>
              </w:rPr>
            </w:pPr>
            <w:r w:rsidRPr="009517D3">
              <w:rPr>
                <w:rFonts w:eastAsia="Calibri"/>
                <w:lang w:eastAsia="en-US"/>
              </w:rPr>
              <w:t>2 hours</w:t>
            </w:r>
          </w:p>
        </w:tc>
      </w:tr>
      <w:tr w:rsidR="009838DF" w14:paraId="33F3E1E5" w14:textId="77777777" w:rsidTr="00792FD3">
        <w:trPr>
          <w:cantSplit/>
          <w:trHeight w:val="325"/>
        </w:trPr>
        <w:tc>
          <w:tcPr>
            <w:tcW w:w="4808" w:type="dxa"/>
            <w:vAlign w:val="center"/>
          </w:tcPr>
          <w:p w14:paraId="3B51A435" w14:textId="77777777" w:rsidR="005D3E29" w:rsidRPr="009517D3" w:rsidRDefault="00000000" w:rsidP="00792FD3">
            <w:pPr>
              <w:rPr>
                <w:rFonts w:eastAsia="Calibri"/>
                <w:lang w:eastAsia="en-US"/>
              </w:rPr>
            </w:pPr>
            <w:r w:rsidRPr="009517D3">
              <w:rPr>
                <w:rFonts w:eastAsia="Calibri"/>
                <w:lang w:eastAsia="en-US"/>
              </w:rPr>
              <w:t xml:space="preserve">Low Plasticity (LL </w:t>
            </w:r>
            <w:r w:rsidRPr="009517D3">
              <w:rPr>
                <w:rFonts w:eastAsia="Calibri" w:cs="Arial"/>
                <w:lang w:eastAsia="en-US"/>
              </w:rPr>
              <w:t>≤ 35%)</w:t>
            </w:r>
          </w:p>
        </w:tc>
        <w:tc>
          <w:tcPr>
            <w:tcW w:w="2421" w:type="dxa"/>
            <w:vAlign w:val="center"/>
          </w:tcPr>
          <w:p w14:paraId="46156683" w14:textId="77777777" w:rsidR="005D3E29" w:rsidRPr="009517D3" w:rsidRDefault="00000000" w:rsidP="00792FD3">
            <w:pPr>
              <w:jc w:val="center"/>
              <w:rPr>
                <w:rFonts w:eastAsia="Calibri"/>
                <w:lang w:eastAsia="en-US"/>
              </w:rPr>
            </w:pPr>
            <w:r w:rsidRPr="009517D3">
              <w:rPr>
                <w:rFonts w:eastAsia="Calibri"/>
                <w:lang w:eastAsia="en-US"/>
              </w:rPr>
              <w:t>24 hours</w:t>
            </w:r>
          </w:p>
        </w:tc>
        <w:tc>
          <w:tcPr>
            <w:tcW w:w="2346" w:type="dxa"/>
            <w:vAlign w:val="center"/>
          </w:tcPr>
          <w:p w14:paraId="3E0A8096" w14:textId="77777777" w:rsidR="005D3E29" w:rsidRPr="009517D3" w:rsidRDefault="00000000" w:rsidP="00792FD3">
            <w:pPr>
              <w:jc w:val="center"/>
              <w:rPr>
                <w:rFonts w:eastAsia="Calibri"/>
                <w:lang w:eastAsia="en-US"/>
              </w:rPr>
            </w:pPr>
            <w:r w:rsidRPr="009517D3">
              <w:rPr>
                <w:rFonts w:eastAsia="Calibri"/>
                <w:lang w:eastAsia="en-US"/>
              </w:rPr>
              <w:t>48 hours</w:t>
            </w:r>
          </w:p>
        </w:tc>
      </w:tr>
      <w:tr w:rsidR="009838DF" w14:paraId="01AB20E2" w14:textId="77777777" w:rsidTr="00792FD3">
        <w:trPr>
          <w:cantSplit/>
          <w:trHeight w:val="325"/>
        </w:trPr>
        <w:tc>
          <w:tcPr>
            <w:tcW w:w="4808" w:type="dxa"/>
            <w:vAlign w:val="center"/>
          </w:tcPr>
          <w:p w14:paraId="2E2DDB25" w14:textId="77777777" w:rsidR="005D3E29" w:rsidRPr="009517D3" w:rsidRDefault="00000000" w:rsidP="00792FD3">
            <w:pPr>
              <w:rPr>
                <w:rFonts w:eastAsia="Calibri"/>
                <w:lang w:eastAsia="en-US"/>
              </w:rPr>
            </w:pPr>
            <w:r w:rsidRPr="009517D3">
              <w:rPr>
                <w:rFonts w:eastAsia="Calibri"/>
                <w:lang w:eastAsia="en-US"/>
              </w:rPr>
              <w:t xml:space="preserve">Medium Plasticity (LL &gt; 35% to </w:t>
            </w:r>
            <w:r w:rsidRPr="009517D3">
              <w:rPr>
                <w:rFonts w:eastAsia="Calibri" w:cs="Arial"/>
                <w:lang w:eastAsia="en-US"/>
              </w:rPr>
              <w:t>≤ 50%)</w:t>
            </w:r>
          </w:p>
        </w:tc>
        <w:tc>
          <w:tcPr>
            <w:tcW w:w="2421" w:type="dxa"/>
            <w:vAlign w:val="center"/>
          </w:tcPr>
          <w:p w14:paraId="303CE2D3" w14:textId="77777777" w:rsidR="005D3E29" w:rsidRPr="009517D3" w:rsidRDefault="00000000" w:rsidP="00792FD3">
            <w:pPr>
              <w:jc w:val="center"/>
              <w:rPr>
                <w:rFonts w:eastAsia="Calibri"/>
                <w:lang w:eastAsia="en-US"/>
              </w:rPr>
            </w:pPr>
            <w:r w:rsidRPr="009517D3">
              <w:rPr>
                <w:rFonts w:eastAsia="Calibri"/>
                <w:lang w:eastAsia="en-US"/>
              </w:rPr>
              <w:t>48 hours</w:t>
            </w:r>
          </w:p>
        </w:tc>
        <w:tc>
          <w:tcPr>
            <w:tcW w:w="2346" w:type="dxa"/>
            <w:vAlign w:val="center"/>
          </w:tcPr>
          <w:p w14:paraId="2AD67DF6" w14:textId="77777777" w:rsidR="005D3E29" w:rsidRPr="009517D3" w:rsidRDefault="00000000" w:rsidP="00792FD3">
            <w:pPr>
              <w:jc w:val="center"/>
              <w:rPr>
                <w:rFonts w:eastAsia="Calibri"/>
                <w:lang w:eastAsia="en-US"/>
              </w:rPr>
            </w:pPr>
            <w:r w:rsidRPr="009517D3">
              <w:rPr>
                <w:rFonts w:eastAsia="Calibri"/>
                <w:lang w:eastAsia="en-US"/>
              </w:rPr>
              <w:t>96 hours (4 days)</w:t>
            </w:r>
          </w:p>
        </w:tc>
      </w:tr>
      <w:tr w:rsidR="009838DF" w14:paraId="2F38F796" w14:textId="77777777" w:rsidTr="00792FD3">
        <w:trPr>
          <w:cantSplit/>
          <w:trHeight w:val="306"/>
        </w:trPr>
        <w:tc>
          <w:tcPr>
            <w:tcW w:w="4808" w:type="dxa"/>
            <w:vAlign w:val="center"/>
          </w:tcPr>
          <w:p w14:paraId="1D1941C4" w14:textId="77777777" w:rsidR="005D3E29" w:rsidRPr="009517D3" w:rsidRDefault="00000000" w:rsidP="00792FD3">
            <w:pPr>
              <w:rPr>
                <w:rFonts w:eastAsia="Calibri"/>
                <w:lang w:eastAsia="en-US"/>
              </w:rPr>
            </w:pPr>
            <w:r w:rsidRPr="009517D3">
              <w:rPr>
                <w:rFonts w:eastAsia="Calibri"/>
                <w:lang w:eastAsia="en-US"/>
              </w:rPr>
              <w:t>High Plasticity (LL &gt; 50%)</w:t>
            </w:r>
          </w:p>
        </w:tc>
        <w:tc>
          <w:tcPr>
            <w:tcW w:w="2421" w:type="dxa"/>
            <w:vAlign w:val="center"/>
          </w:tcPr>
          <w:p w14:paraId="6CFCB081" w14:textId="77777777" w:rsidR="005D3E29" w:rsidRPr="009517D3" w:rsidRDefault="00000000" w:rsidP="00792FD3">
            <w:pPr>
              <w:jc w:val="center"/>
              <w:rPr>
                <w:rFonts w:eastAsia="Calibri"/>
                <w:lang w:eastAsia="en-US"/>
              </w:rPr>
            </w:pPr>
            <w:r w:rsidRPr="009517D3">
              <w:rPr>
                <w:rFonts w:eastAsia="Calibri"/>
                <w:lang w:eastAsia="en-US"/>
              </w:rPr>
              <w:t>96 hours (4 days)</w:t>
            </w:r>
          </w:p>
        </w:tc>
        <w:tc>
          <w:tcPr>
            <w:tcW w:w="2346" w:type="dxa"/>
            <w:vAlign w:val="center"/>
          </w:tcPr>
          <w:p w14:paraId="350C2D77" w14:textId="77777777" w:rsidR="005D3E29" w:rsidRPr="009517D3" w:rsidRDefault="00000000" w:rsidP="00792FD3">
            <w:pPr>
              <w:jc w:val="center"/>
              <w:rPr>
                <w:rFonts w:eastAsia="Calibri"/>
                <w:lang w:eastAsia="en-US"/>
              </w:rPr>
            </w:pPr>
            <w:r w:rsidRPr="009517D3">
              <w:rPr>
                <w:rFonts w:eastAsia="Calibri"/>
                <w:lang w:eastAsia="en-US"/>
              </w:rPr>
              <w:t>168 hours (7 days)</w:t>
            </w:r>
          </w:p>
        </w:tc>
      </w:tr>
      <w:tr w:rsidR="009838DF" w14:paraId="292A0E37" w14:textId="77777777" w:rsidTr="00792FD3">
        <w:trPr>
          <w:cantSplit/>
          <w:trHeight w:val="975"/>
        </w:trPr>
        <w:tc>
          <w:tcPr>
            <w:tcW w:w="9576" w:type="dxa"/>
            <w:gridSpan w:val="3"/>
            <w:vAlign w:val="center"/>
          </w:tcPr>
          <w:p w14:paraId="377F08AA" w14:textId="77777777" w:rsidR="005D3E29" w:rsidRPr="009517D3" w:rsidRDefault="00000000" w:rsidP="00792FD3">
            <w:pPr>
              <w:rPr>
                <w:rFonts w:eastAsia="Calibri"/>
                <w:lang w:eastAsia="en-US"/>
              </w:rPr>
            </w:pPr>
            <w:r w:rsidRPr="009517D3">
              <w:rPr>
                <w:rFonts w:eastAsia="Calibri"/>
                <w:lang w:eastAsia="en-US"/>
              </w:rPr>
              <w:t>NP – Non plastic</w:t>
            </w:r>
          </w:p>
          <w:p w14:paraId="1F7C2D10" w14:textId="77777777" w:rsidR="005D3E29" w:rsidRPr="009517D3" w:rsidRDefault="00000000" w:rsidP="00792FD3">
            <w:pPr>
              <w:rPr>
                <w:rFonts w:eastAsia="Calibri"/>
                <w:lang w:eastAsia="en-US"/>
              </w:rPr>
            </w:pPr>
            <w:r w:rsidRPr="009517D3">
              <w:rPr>
                <w:rFonts w:eastAsia="Calibri"/>
                <w:lang w:eastAsia="en-US"/>
              </w:rPr>
              <w:t>LL – Liquid limit</w:t>
            </w:r>
          </w:p>
          <w:p w14:paraId="79D98757" w14:textId="77777777" w:rsidR="005D3E29" w:rsidRPr="009517D3" w:rsidRDefault="00000000" w:rsidP="00792FD3">
            <w:pPr>
              <w:rPr>
                <w:rFonts w:eastAsia="Calibri"/>
                <w:lang w:eastAsia="en-US"/>
              </w:rPr>
            </w:pPr>
            <w:r w:rsidRPr="009517D3">
              <w:rPr>
                <w:rFonts w:eastAsia="Calibri"/>
                <w:lang w:eastAsia="en-US"/>
              </w:rPr>
              <w:t>OMC – Optimum moisture content</w:t>
            </w:r>
          </w:p>
        </w:tc>
      </w:tr>
    </w:tbl>
    <w:p w14:paraId="4D702653" w14:textId="77777777" w:rsidR="005D3E29" w:rsidRDefault="005D3E29" w:rsidP="005D3E29">
      <w:pPr>
        <w:rPr>
          <w:b/>
        </w:rPr>
      </w:pPr>
    </w:p>
    <w:p w14:paraId="627B2FE4" w14:textId="77777777" w:rsidR="005D3E29" w:rsidRPr="00417651" w:rsidRDefault="00000000" w:rsidP="00417651">
      <w:pPr>
        <w:pStyle w:val="Heading2"/>
      </w:pPr>
      <w:r w:rsidRPr="00417651">
        <w:t>Conformance Testing Results</w:t>
      </w:r>
    </w:p>
    <w:p w14:paraId="2AE933B1" w14:textId="77777777" w:rsidR="005D3E29" w:rsidRPr="004F4400" w:rsidRDefault="00000000" w:rsidP="005D3E29">
      <w:r w:rsidRPr="004F4400">
        <w:t>The Panel Period Con</w:t>
      </w:r>
      <w:r>
        <w:t>tractor will provide</w:t>
      </w:r>
      <w:r w:rsidRPr="004F4400">
        <w:t xml:space="preserve"> NATA endorsed test results to the Contractor within the following scheduled times (in days – Monday to </w:t>
      </w:r>
      <w:r>
        <w:t>Saturday</w:t>
      </w:r>
      <w:r w:rsidRPr="004F4400">
        <w:t xml:space="preserve">) from </w:t>
      </w:r>
      <w:r>
        <w:t>the time of ordering the tests.</w:t>
      </w:r>
    </w:p>
    <w:p w14:paraId="4F70DC6D" w14:textId="77777777" w:rsidR="005D3E29" w:rsidRPr="004F4400" w:rsidRDefault="00000000" w:rsidP="005D3E29">
      <w:r w:rsidRPr="004F4400">
        <w:lastRenderedPageBreak/>
        <w:t>For work in remote areas increase the testing and reporting completion times by a minimum of 2 days.</w:t>
      </w:r>
    </w:p>
    <w:p w14:paraId="37C5143F" w14:textId="77777777" w:rsidR="005D3E29" w:rsidRDefault="00000000" w:rsidP="00DD5214">
      <w:pPr>
        <w:pStyle w:val="GuideNotes"/>
      </w:pPr>
      <w:proofErr w:type="gramStart"/>
      <w:r w:rsidRPr="001D02D5">
        <w:t>[</w:t>
      </w:r>
      <w:r>
        <w:t xml:space="preserve"> </w:t>
      </w:r>
      <w:r w:rsidRPr="001D02D5">
        <w:t>In</w:t>
      </w:r>
      <w:proofErr w:type="gramEnd"/>
      <w:r w:rsidRPr="001D02D5">
        <w:t xml:space="preserve"> specific cases this extra time allowance may</w:t>
      </w:r>
      <w:r>
        <w:t xml:space="preserve"> be altered to suit the project.]</w:t>
      </w:r>
    </w:p>
    <w:p w14:paraId="1EA675C7" w14:textId="77777777" w:rsidR="005D3E29" w:rsidRDefault="005D3E29" w:rsidP="005D3E29">
      <w:pPr>
        <w:spacing w:after="0"/>
      </w:pPr>
    </w:p>
    <w:tbl>
      <w:tblPr>
        <w:tblW w:w="5000" w:type="pct"/>
        <w:jc w:val="cente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Look w:val="0000" w:firstRow="0" w:lastRow="0" w:firstColumn="0" w:lastColumn="0" w:noHBand="0" w:noVBand="0"/>
      </w:tblPr>
      <w:tblGrid>
        <w:gridCol w:w="7446"/>
        <w:gridCol w:w="2856"/>
      </w:tblGrid>
      <w:tr w:rsidR="009838DF" w14:paraId="0B283153" w14:textId="77777777" w:rsidTr="00792FD3">
        <w:trPr>
          <w:cantSplit/>
          <w:trHeight w:val="384"/>
          <w:jc w:val="center"/>
        </w:trPr>
        <w:tc>
          <w:tcPr>
            <w:tcW w:w="5000" w:type="pct"/>
            <w:gridSpan w:val="2"/>
            <w:vAlign w:val="center"/>
          </w:tcPr>
          <w:p w14:paraId="7301124E" w14:textId="77777777" w:rsidR="005D3E29" w:rsidRPr="006F1C44" w:rsidRDefault="00000000" w:rsidP="00792FD3">
            <w:pPr>
              <w:spacing w:after="0"/>
              <w:rPr>
                <w:b/>
              </w:rPr>
            </w:pPr>
            <w:r>
              <w:rPr>
                <w:b/>
              </w:rPr>
              <w:t>Table</w:t>
            </w:r>
            <w:r w:rsidRPr="006F1C44">
              <w:rPr>
                <w:b/>
              </w:rPr>
              <w:t xml:space="preserve"> - Testing and Reporting Completion times - Part 1 of </w:t>
            </w:r>
            <w:r>
              <w:rPr>
                <w:b/>
              </w:rPr>
              <w:t>3</w:t>
            </w:r>
          </w:p>
        </w:tc>
      </w:tr>
      <w:tr w:rsidR="009838DF" w14:paraId="1DC5A75C" w14:textId="77777777" w:rsidTr="00792FD3">
        <w:trPr>
          <w:cantSplit/>
          <w:tblHeader/>
          <w:jc w:val="center"/>
        </w:trPr>
        <w:tc>
          <w:tcPr>
            <w:tcW w:w="3614" w:type="pct"/>
            <w:vAlign w:val="center"/>
          </w:tcPr>
          <w:p w14:paraId="1FF901B7" w14:textId="77777777" w:rsidR="005D3E29" w:rsidRPr="006F1C44" w:rsidRDefault="00000000" w:rsidP="00792FD3">
            <w:pPr>
              <w:spacing w:before="120"/>
              <w:rPr>
                <w:b/>
              </w:rPr>
            </w:pPr>
            <w:r w:rsidRPr="006F1C44">
              <w:rPr>
                <w:b/>
              </w:rPr>
              <w:t>Attribute being tested</w:t>
            </w:r>
          </w:p>
        </w:tc>
        <w:tc>
          <w:tcPr>
            <w:tcW w:w="1386" w:type="pct"/>
            <w:vAlign w:val="center"/>
          </w:tcPr>
          <w:p w14:paraId="2EC384AD" w14:textId="77777777" w:rsidR="005D3E29" w:rsidRPr="006F1C44" w:rsidRDefault="00000000" w:rsidP="00792FD3">
            <w:pPr>
              <w:spacing w:before="120"/>
              <w:rPr>
                <w:b/>
              </w:rPr>
            </w:pPr>
            <w:r w:rsidRPr="006F1C44">
              <w:rPr>
                <w:b/>
              </w:rPr>
              <w:t xml:space="preserve">Time Allowed for NATA Endorsed Report in Days (Monday to </w:t>
            </w:r>
            <w:r>
              <w:rPr>
                <w:b/>
              </w:rPr>
              <w:t>Satur</w:t>
            </w:r>
            <w:r w:rsidRPr="006F1C44">
              <w:rPr>
                <w:b/>
              </w:rPr>
              <w:t>day)</w:t>
            </w:r>
          </w:p>
        </w:tc>
      </w:tr>
      <w:tr w:rsidR="009838DF" w14:paraId="47415945" w14:textId="77777777" w:rsidTr="00792FD3">
        <w:trPr>
          <w:cantSplit/>
          <w:jc w:val="center"/>
        </w:trPr>
        <w:tc>
          <w:tcPr>
            <w:tcW w:w="5000" w:type="pct"/>
            <w:gridSpan w:val="2"/>
          </w:tcPr>
          <w:p w14:paraId="42B224FA" w14:textId="77777777" w:rsidR="005D3E29" w:rsidRPr="006F1C44" w:rsidRDefault="00000000" w:rsidP="00792FD3">
            <w:pPr>
              <w:rPr>
                <w:b/>
              </w:rPr>
            </w:pPr>
            <w:r w:rsidRPr="006F1C44">
              <w:rPr>
                <w:b/>
              </w:rPr>
              <w:t>SOILS</w:t>
            </w:r>
          </w:p>
        </w:tc>
      </w:tr>
      <w:tr w:rsidR="009838DF" w14:paraId="3F139C15" w14:textId="77777777" w:rsidTr="00792FD3">
        <w:trPr>
          <w:cantSplit/>
          <w:jc w:val="center"/>
        </w:trPr>
        <w:tc>
          <w:tcPr>
            <w:tcW w:w="3614" w:type="pct"/>
            <w:vAlign w:val="center"/>
          </w:tcPr>
          <w:p w14:paraId="310A8CBA" w14:textId="77777777" w:rsidR="005D3E29" w:rsidRPr="004F4400" w:rsidRDefault="00000000" w:rsidP="00792FD3">
            <w:r w:rsidRPr="004F4400">
              <w:t>Field Density</w:t>
            </w:r>
          </w:p>
        </w:tc>
        <w:tc>
          <w:tcPr>
            <w:tcW w:w="1386" w:type="pct"/>
            <w:vAlign w:val="center"/>
          </w:tcPr>
          <w:p w14:paraId="7CC57B2E" w14:textId="77777777" w:rsidR="005D3E29" w:rsidRPr="004F4400" w:rsidRDefault="00000000" w:rsidP="00792FD3">
            <w:pPr>
              <w:jc w:val="center"/>
            </w:pPr>
            <w:r w:rsidRPr="004F4400">
              <w:t>5</w:t>
            </w:r>
          </w:p>
        </w:tc>
      </w:tr>
      <w:tr w:rsidR="009838DF" w14:paraId="267A156C" w14:textId="77777777" w:rsidTr="00792FD3">
        <w:trPr>
          <w:cantSplit/>
          <w:jc w:val="center"/>
        </w:trPr>
        <w:tc>
          <w:tcPr>
            <w:tcW w:w="3614" w:type="pct"/>
            <w:vAlign w:val="center"/>
          </w:tcPr>
          <w:p w14:paraId="6E579B95" w14:textId="77777777" w:rsidR="005D3E29" w:rsidRPr="004F4400" w:rsidRDefault="00000000" w:rsidP="00792FD3">
            <w:r w:rsidRPr="004F4400">
              <w:t xml:space="preserve">Modified Compaction </w:t>
            </w:r>
          </w:p>
        </w:tc>
        <w:tc>
          <w:tcPr>
            <w:tcW w:w="1386" w:type="pct"/>
            <w:vMerge w:val="restart"/>
            <w:vAlign w:val="center"/>
          </w:tcPr>
          <w:p w14:paraId="31F887AF" w14:textId="77777777" w:rsidR="005D3E29" w:rsidRPr="004F4400" w:rsidRDefault="00000000" w:rsidP="00792FD3">
            <w:pPr>
              <w:jc w:val="center"/>
            </w:pPr>
            <w:r w:rsidRPr="004F4400">
              <w:t>** 5</w:t>
            </w:r>
          </w:p>
        </w:tc>
      </w:tr>
      <w:tr w:rsidR="009838DF" w14:paraId="7BEB0B56" w14:textId="77777777" w:rsidTr="00792FD3">
        <w:trPr>
          <w:cantSplit/>
          <w:jc w:val="center"/>
        </w:trPr>
        <w:tc>
          <w:tcPr>
            <w:tcW w:w="3614" w:type="pct"/>
            <w:vAlign w:val="center"/>
          </w:tcPr>
          <w:p w14:paraId="3494A9B3" w14:textId="77777777" w:rsidR="005D3E29" w:rsidRPr="004F4400" w:rsidRDefault="00000000" w:rsidP="00792FD3">
            <w:r w:rsidRPr="004F4400">
              <w:t>Modified Compaction – Oversize</w:t>
            </w:r>
          </w:p>
        </w:tc>
        <w:tc>
          <w:tcPr>
            <w:tcW w:w="1386" w:type="pct"/>
            <w:vMerge/>
            <w:vAlign w:val="center"/>
          </w:tcPr>
          <w:p w14:paraId="463F0D39" w14:textId="77777777" w:rsidR="005D3E29" w:rsidRPr="004F4400" w:rsidRDefault="005D3E29" w:rsidP="00792FD3">
            <w:pPr>
              <w:jc w:val="center"/>
            </w:pPr>
          </w:p>
        </w:tc>
      </w:tr>
      <w:tr w:rsidR="009838DF" w14:paraId="39D0EDF0" w14:textId="77777777" w:rsidTr="00792FD3">
        <w:trPr>
          <w:cantSplit/>
          <w:jc w:val="center"/>
        </w:trPr>
        <w:tc>
          <w:tcPr>
            <w:tcW w:w="3614" w:type="pct"/>
            <w:vAlign w:val="center"/>
          </w:tcPr>
          <w:p w14:paraId="031ED4F6" w14:textId="77777777" w:rsidR="005D3E29" w:rsidRPr="004F4400" w:rsidRDefault="00000000" w:rsidP="00792FD3">
            <w:r w:rsidRPr="004F4400">
              <w:t xml:space="preserve">Pavement Layer Thickness </w:t>
            </w:r>
          </w:p>
        </w:tc>
        <w:tc>
          <w:tcPr>
            <w:tcW w:w="1386" w:type="pct"/>
            <w:vAlign w:val="center"/>
          </w:tcPr>
          <w:p w14:paraId="50DC9870" w14:textId="77777777" w:rsidR="005D3E29" w:rsidRPr="004F4400" w:rsidRDefault="00000000" w:rsidP="00792FD3">
            <w:pPr>
              <w:jc w:val="center"/>
            </w:pPr>
            <w:r w:rsidRPr="004F4400">
              <w:t>4</w:t>
            </w:r>
          </w:p>
        </w:tc>
      </w:tr>
      <w:tr w:rsidR="009838DF" w14:paraId="27E61930" w14:textId="77777777" w:rsidTr="00792FD3">
        <w:trPr>
          <w:cantSplit/>
          <w:jc w:val="center"/>
        </w:trPr>
        <w:tc>
          <w:tcPr>
            <w:tcW w:w="3614" w:type="pct"/>
            <w:vAlign w:val="center"/>
          </w:tcPr>
          <w:p w14:paraId="1F44D43A" w14:textId="77777777" w:rsidR="005D3E29" w:rsidRPr="004F4400" w:rsidRDefault="00000000" w:rsidP="00792FD3">
            <w:r w:rsidRPr="004F4400">
              <w:t xml:space="preserve">Particle Size Distribution </w:t>
            </w:r>
          </w:p>
        </w:tc>
        <w:tc>
          <w:tcPr>
            <w:tcW w:w="1386" w:type="pct"/>
            <w:vAlign w:val="center"/>
          </w:tcPr>
          <w:p w14:paraId="2E8E65DA" w14:textId="77777777" w:rsidR="005D3E29" w:rsidRPr="004F4400" w:rsidRDefault="00000000" w:rsidP="00792FD3">
            <w:pPr>
              <w:jc w:val="center"/>
            </w:pPr>
            <w:r w:rsidRPr="004F4400">
              <w:t>5</w:t>
            </w:r>
          </w:p>
        </w:tc>
      </w:tr>
      <w:tr w:rsidR="009838DF" w14:paraId="7789B3B5" w14:textId="77777777" w:rsidTr="00792FD3">
        <w:trPr>
          <w:cantSplit/>
          <w:jc w:val="center"/>
        </w:trPr>
        <w:tc>
          <w:tcPr>
            <w:tcW w:w="3614" w:type="pct"/>
            <w:vAlign w:val="center"/>
          </w:tcPr>
          <w:p w14:paraId="41611ABB" w14:textId="77777777" w:rsidR="005D3E29" w:rsidRPr="004F4400" w:rsidRDefault="00000000" w:rsidP="00792FD3">
            <w:r w:rsidRPr="004F4400">
              <w:t>Plasticity Index (Liquid Limit, Plastic Limit)</w:t>
            </w:r>
            <w:r>
              <w:t xml:space="preserve"> (Note: Use Wet Preparation Method where this is an option in an applicable test method.)</w:t>
            </w:r>
          </w:p>
        </w:tc>
        <w:tc>
          <w:tcPr>
            <w:tcW w:w="1386" w:type="pct"/>
            <w:vAlign w:val="center"/>
          </w:tcPr>
          <w:p w14:paraId="454B5F09" w14:textId="77777777" w:rsidR="005D3E29" w:rsidRPr="004F4400" w:rsidRDefault="00000000" w:rsidP="00792FD3">
            <w:pPr>
              <w:jc w:val="center"/>
            </w:pPr>
            <w:r w:rsidRPr="004F4400">
              <w:t>** 5</w:t>
            </w:r>
          </w:p>
        </w:tc>
      </w:tr>
      <w:tr w:rsidR="009838DF" w14:paraId="41B3637A" w14:textId="77777777" w:rsidTr="00792FD3">
        <w:trPr>
          <w:cantSplit/>
          <w:jc w:val="center"/>
        </w:trPr>
        <w:tc>
          <w:tcPr>
            <w:tcW w:w="3614" w:type="pct"/>
            <w:vAlign w:val="center"/>
          </w:tcPr>
          <w:p w14:paraId="78C025FB" w14:textId="77777777" w:rsidR="005D3E29" w:rsidRPr="004F4400" w:rsidRDefault="00000000" w:rsidP="00792FD3">
            <w:r w:rsidRPr="004F4400">
              <w:t xml:space="preserve">Linear Shrinkage </w:t>
            </w:r>
            <w:r>
              <w:t>(Note: Use Wet Preparation Method where this is an option in an applicable test method.)</w:t>
            </w:r>
          </w:p>
        </w:tc>
        <w:tc>
          <w:tcPr>
            <w:tcW w:w="1386" w:type="pct"/>
            <w:vAlign w:val="center"/>
          </w:tcPr>
          <w:p w14:paraId="7E7DF881" w14:textId="77777777" w:rsidR="005D3E29" w:rsidRPr="004F4400" w:rsidRDefault="00000000" w:rsidP="00792FD3">
            <w:pPr>
              <w:jc w:val="center"/>
            </w:pPr>
            <w:r>
              <w:t>5</w:t>
            </w:r>
          </w:p>
        </w:tc>
      </w:tr>
      <w:tr w:rsidR="009838DF" w14:paraId="4504F4DE" w14:textId="77777777" w:rsidTr="00792FD3">
        <w:trPr>
          <w:cantSplit/>
          <w:jc w:val="center"/>
        </w:trPr>
        <w:tc>
          <w:tcPr>
            <w:tcW w:w="3614" w:type="pct"/>
            <w:vAlign w:val="center"/>
          </w:tcPr>
          <w:p w14:paraId="19FC077B" w14:textId="77777777" w:rsidR="005D3E29" w:rsidRPr="004F4400" w:rsidRDefault="00000000" w:rsidP="00792FD3">
            <w:r w:rsidRPr="004F4400">
              <w:t xml:space="preserve">Moisture Content </w:t>
            </w:r>
          </w:p>
        </w:tc>
        <w:tc>
          <w:tcPr>
            <w:tcW w:w="1386" w:type="pct"/>
            <w:vAlign w:val="center"/>
          </w:tcPr>
          <w:p w14:paraId="74B7AA16" w14:textId="77777777" w:rsidR="005D3E29" w:rsidRPr="004F4400" w:rsidRDefault="00000000" w:rsidP="00792FD3">
            <w:pPr>
              <w:jc w:val="center"/>
            </w:pPr>
            <w:r w:rsidRPr="004F4400">
              <w:t>3</w:t>
            </w:r>
          </w:p>
        </w:tc>
      </w:tr>
      <w:tr w:rsidR="009838DF" w14:paraId="411817EF" w14:textId="77777777" w:rsidTr="00792FD3">
        <w:trPr>
          <w:cantSplit/>
          <w:jc w:val="center"/>
        </w:trPr>
        <w:tc>
          <w:tcPr>
            <w:tcW w:w="3614" w:type="pct"/>
            <w:vAlign w:val="center"/>
          </w:tcPr>
          <w:p w14:paraId="6A32D19F" w14:textId="77777777" w:rsidR="005D3E29" w:rsidRPr="004F4400" w:rsidRDefault="00000000" w:rsidP="00792FD3">
            <w:r w:rsidRPr="004F4400">
              <w:t>CBR – Soaked (Completion time includes Modified Compaction)</w:t>
            </w:r>
          </w:p>
        </w:tc>
        <w:tc>
          <w:tcPr>
            <w:tcW w:w="1386" w:type="pct"/>
            <w:vAlign w:val="center"/>
          </w:tcPr>
          <w:p w14:paraId="3AA0ACF5" w14:textId="77777777" w:rsidR="005D3E29" w:rsidRPr="004F4400" w:rsidRDefault="00000000" w:rsidP="00792FD3">
            <w:pPr>
              <w:jc w:val="center"/>
            </w:pPr>
            <w:r w:rsidRPr="004F4400">
              <w:t>** 9</w:t>
            </w:r>
          </w:p>
        </w:tc>
      </w:tr>
      <w:tr w:rsidR="009838DF" w14:paraId="03D499D5" w14:textId="77777777" w:rsidTr="00792FD3">
        <w:trPr>
          <w:cantSplit/>
          <w:jc w:val="center"/>
        </w:trPr>
        <w:tc>
          <w:tcPr>
            <w:tcW w:w="3614" w:type="pct"/>
            <w:vAlign w:val="center"/>
          </w:tcPr>
          <w:p w14:paraId="545AF900" w14:textId="77777777" w:rsidR="005D3E29" w:rsidRPr="004F4400" w:rsidRDefault="00000000" w:rsidP="00792FD3">
            <w:r w:rsidRPr="004F4400">
              <w:t>Cement Content of Stabilised Materials (Heat of Neutralisation)</w:t>
            </w:r>
          </w:p>
        </w:tc>
        <w:tc>
          <w:tcPr>
            <w:tcW w:w="1386" w:type="pct"/>
            <w:vAlign w:val="center"/>
          </w:tcPr>
          <w:p w14:paraId="410F5249" w14:textId="77777777" w:rsidR="005D3E29" w:rsidRPr="004F4400" w:rsidRDefault="00000000" w:rsidP="00792FD3">
            <w:pPr>
              <w:jc w:val="center"/>
            </w:pPr>
            <w:r w:rsidRPr="004F4400">
              <w:t>5</w:t>
            </w:r>
          </w:p>
        </w:tc>
      </w:tr>
      <w:tr w:rsidR="009838DF" w14:paraId="05D2E034" w14:textId="77777777" w:rsidTr="00792FD3">
        <w:trPr>
          <w:cantSplit/>
          <w:jc w:val="center"/>
        </w:trPr>
        <w:tc>
          <w:tcPr>
            <w:tcW w:w="3614" w:type="pct"/>
            <w:vAlign w:val="center"/>
          </w:tcPr>
          <w:p w14:paraId="0E1E35A8" w14:textId="77777777" w:rsidR="005D3E29" w:rsidRPr="004F4400" w:rsidRDefault="00000000" w:rsidP="00792FD3">
            <w:r w:rsidRPr="004F4400">
              <w:t>Bitumen Content of Stabilised Materials</w:t>
            </w:r>
          </w:p>
        </w:tc>
        <w:tc>
          <w:tcPr>
            <w:tcW w:w="1386" w:type="pct"/>
            <w:vAlign w:val="center"/>
          </w:tcPr>
          <w:p w14:paraId="37FD2721" w14:textId="77777777" w:rsidR="005D3E29" w:rsidRPr="004F4400" w:rsidRDefault="00000000" w:rsidP="00792FD3">
            <w:pPr>
              <w:jc w:val="center"/>
            </w:pPr>
            <w:r w:rsidRPr="004F4400">
              <w:t>4</w:t>
            </w:r>
          </w:p>
        </w:tc>
      </w:tr>
      <w:tr w:rsidR="009838DF" w14:paraId="40D71081" w14:textId="77777777" w:rsidTr="00792FD3">
        <w:trPr>
          <w:cantSplit/>
          <w:jc w:val="center"/>
        </w:trPr>
        <w:tc>
          <w:tcPr>
            <w:tcW w:w="3614" w:type="pct"/>
          </w:tcPr>
          <w:p w14:paraId="05EFDBBF" w14:textId="77777777" w:rsidR="005D3E29" w:rsidRPr="004F4400" w:rsidRDefault="00000000" w:rsidP="00792FD3">
            <w:r w:rsidRPr="004F4400">
              <w:t>Stabiliser Spread Rate</w:t>
            </w:r>
          </w:p>
        </w:tc>
        <w:tc>
          <w:tcPr>
            <w:tcW w:w="1386" w:type="pct"/>
            <w:vAlign w:val="center"/>
          </w:tcPr>
          <w:p w14:paraId="5DCDF258" w14:textId="77777777" w:rsidR="005D3E29" w:rsidRPr="004F4400" w:rsidRDefault="00000000" w:rsidP="00792FD3">
            <w:pPr>
              <w:jc w:val="center"/>
            </w:pPr>
            <w:r w:rsidRPr="004F4400">
              <w:t>3</w:t>
            </w:r>
          </w:p>
        </w:tc>
      </w:tr>
      <w:tr w:rsidR="009838DF" w14:paraId="1FA2B44E" w14:textId="77777777" w:rsidTr="00792FD3">
        <w:trPr>
          <w:cantSplit/>
          <w:jc w:val="center"/>
        </w:trPr>
        <w:tc>
          <w:tcPr>
            <w:tcW w:w="3614" w:type="pct"/>
          </w:tcPr>
          <w:p w14:paraId="15A10C58" w14:textId="77777777" w:rsidR="005D3E29" w:rsidRPr="004F4400" w:rsidRDefault="00000000" w:rsidP="00792FD3">
            <w:r w:rsidRPr="004F4400">
              <w:t>Soluble Salt Content of Construction Water</w:t>
            </w:r>
          </w:p>
        </w:tc>
        <w:tc>
          <w:tcPr>
            <w:tcW w:w="1386" w:type="pct"/>
            <w:vAlign w:val="center"/>
          </w:tcPr>
          <w:p w14:paraId="5E633986" w14:textId="77777777" w:rsidR="005D3E29" w:rsidRPr="004F4400" w:rsidRDefault="00000000" w:rsidP="00792FD3">
            <w:pPr>
              <w:jc w:val="center"/>
            </w:pPr>
            <w:r w:rsidRPr="004F4400">
              <w:t>4</w:t>
            </w:r>
          </w:p>
        </w:tc>
      </w:tr>
      <w:tr w:rsidR="009838DF" w14:paraId="697F829E" w14:textId="77777777" w:rsidTr="00792FD3">
        <w:trPr>
          <w:cantSplit/>
          <w:jc w:val="center"/>
        </w:trPr>
        <w:tc>
          <w:tcPr>
            <w:tcW w:w="3614" w:type="pct"/>
          </w:tcPr>
          <w:p w14:paraId="3FEBDA05" w14:textId="77777777" w:rsidR="005D3E29" w:rsidRPr="004F4400" w:rsidRDefault="00000000" w:rsidP="00792FD3">
            <w:r w:rsidRPr="004F4400">
              <w:t>Standard Ball Penetration Test</w:t>
            </w:r>
          </w:p>
        </w:tc>
        <w:tc>
          <w:tcPr>
            <w:tcW w:w="1386" w:type="pct"/>
            <w:vAlign w:val="center"/>
          </w:tcPr>
          <w:p w14:paraId="5617C8CF" w14:textId="77777777" w:rsidR="005D3E29" w:rsidRPr="004F4400" w:rsidRDefault="00000000" w:rsidP="00792FD3">
            <w:pPr>
              <w:jc w:val="center"/>
            </w:pPr>
            <w:r w:rsidRPr="004F4400">
              <w:t>3</w:t>
            </w:r>
          </w:p>
        </w:tc>
      </w:tr>
      <w:tr w:rsidR="009838DF" w14:paraId="09D232D6" w14:textId="77777777" w:rsidTr="00792FD3">
        <w:trPr>
          <w:cantSplit/>
          <w:jc w:val="center"/>
        </w:trPr>
        <w:tc>
          <w:tcPr>
            <w:tcW w:w="3614" w:type="pct"/>
          </w:tcPr>
          <w:p w14:paraId="5BC2C3EF" w14:textId="77777777" w:rsidR="005D3E29" w:rsidRPr="004F4400" w:rsidRDefault="00000000" w:rsidP="00792FD3">
            <w:r w:rsidRPr="004F4400">
              <w:t>Unconfined Compressive Strength (7 Day result) excluding compaction</w:t>
            </w:r>
          </w:p>
        </w:tc>
        <w:tc>
          <w:tcPr>
            <w:tcW w:w="1386" w:type="pct"/>
            <w:vAlign w:val="center"/>
          </w:tcPr>
          <w:p w14:paraId="59E38E2D" w14:textId="77777777" w:rsidR="005D3E29" w:rsidRPr="004F4400" w:rsidRDefault="00000000" w:rsidP="00792FD3">
            <w:pPr>
              <w:jc w:val="center"/>
            </w:pPr>
            <w:r w:rsidRPr="004F4400">
              <w:t>10</w:t>
            </w:r>
          </w:p>
        </w:tc>
      </w:tr>
      <w:tr w:rsidR="009838DF" w14:paraId="52D1E5C8" w14:textId="77777777" w:rsidTr="00792FD3">
        <w:trPr>
          <w:cantSplit/>
          <w:jc w:val="center"/>
        </w:trPr>
        <w:tc>
          <w:tcPr>
            <w:tcW w:w="5000" w:type="pct"/>
            <w:gridSpan w:val="2"/>
          </w:tcPr>
          <w:p w14:paraId="5FF4F117" w14:textId="77777777" w:rsidR="005D3E29" w:rsidRPr="006F1C44" w:rsidRDefault="00000000" w:rsidP="00792FD3">
            <w:pPr>
              <w:rPr>
                <w:b/>
              </w:rPr>
            </w:pPr>
            <w:r w:rsidRPr="006F1C44">
              <w:rPr>
                <w:b/>
              </w:rPr>
              <w:t>AGGREGATE</w:t>
            </w:r>
          </w:p>
        </w:tc>
      </w:tr>
      <w:tr w:rsidR="009838DF" w14:paraId="6C402BA4" w14:textId="77777777" w:rsidTr="00792FD3">
        <w:trPr>
          <w:cantSplit/>
          <w:jc w:val="center"/>
        </w:trPr>
        <w:tc>
          <w:tcPr>
            <w:tcW w:w="3614" w:type="pct"/>
          </w:tcPr>
          <w:p w14:paraId="59690F1C" w14:textId="77777777" w:rsidR="005D3E29" w:rsidRPr="004F4400" w:rsidRDefault="00000000" w:rsidP="00792FD3">
            <w:r w:rsidRPr="004F4400">
              <w:t>Specific Gravity</w:t>
            </w:r>
          </w:p>
        </w:tc>
        <w:tc>
          <w:tcPr>
            <w:tcW w:w="1386" w:type="pct"/>
            <w:vMerge w:val="restart"/>
            <w:vAlign w:val="center"/>
          </w:tcPr>
          <w:p w14:paraId="2E757CC4" w14:textId="77777777" w:rsidR="005D3E29" w:rsidRPr="004F4400" w:rsidRDefault="00000000" w:rsidP="00792FD3">
            <w:pPr>
              <w:jc w:val="center"/>
            </w:pPr>
            <w:r w:rsidRPr="004F4400">
              <w:t>4</w:t>
            </w:r>
          </w:p>
        </w:tc>
      </w:tr>
      <w:tr w:rsidR="009838DF" w14:paraId="3764D806" w14:textId="77777777" w:rsidTr="00792FD3">
        <w:trPr>
          <w:cantSplit/>
          <w:jc w:val="center"/>
        </w:trPr>
        <w:tc>
          <w:tcPr>
            <w:tcW w:w="3614" w:type="pct"/>
          </w:tcPr>
          <w:p w14:paraId="74D71482" w14:textId="77777777" w:rsidR="005D3E29" w:rsidRPr="004F4400" w:rsidRDefault="00000000" w:rsidP="00792FD3">
            <w:r w:rsidRPr="004F4400">
              <w:t>Particle Size Distribution</w:t>
            </w:r>
          </w:p>
        </w:tc>
        <w:tc>
          <w:tcPr>
            <w:tcW w:w="1386" w:type="pct"/>
            <w:vMerge/>
            <w:vAlign w:val="center"/>
          </w:tcPr>
          <w:p w14:paraId="7A3AA8A6" w14:textId="77777777" w:rsidR="005D3E29" w:rsidRPr="004F4400" w:rsidRDefault="005D3E29" w:rsidP="00792FD3">
            <w:pPr>
              <w:jc w:val="center"/>
            </w:pPr>
          </w:p>
        </w:tc>
      </w:tr>
      <w:tr w:rsidR="009838DF" w14:paraId="14A2D36D" w14:textId="77777777" w:rsidTr="00792FD3">
        <w:trPr>
          <w:cantSplit/>
          <w:jc w:val="center"/>
        </w:trPr>
        <w:tc>
          <w:tcPr>
            <w:tcW w:w="3614" w:type="pct"/>
          </w:tcPr>
          <w:p w14:paraId="32C0316D" w14:textId="77777777" w:rsidR="005D3E29" w:rsidRPr="004F4400" w:rsidRDefault="00000000" w:rsidP="00792FD3">
            <w:r w:rsidRPr="004F4400">
              <w:t xml:space="preserve">Particle Shape, by Proportional Calliper </w:t>
            </w:r>
          </w:p>
        </w:tc>
        <w:tc>
          <w:tcPr>
            <w:tcW w:w="1386" w:type="pct"/>
            <w:vMerge/>
            <w:vAlign w:val="center"/>
          </w:tcPr>
          <w:p w14:paraId="1234F4DF" w14:textId="77777777" w:rsidR="005D3E29" w:rsidRPr="004F4400" w:rsidRDefault="005D3E29" w:rsidP="00792FD3">
            <w:pPr>
              <w:jc w:val="center"/>
            </w:pPr>
          </w:p>
        </w:tc>
      </w:tr>
      <w:tr w:rsidR="009838DF" w14:paraId="77B27DDD" w14:textId="77777777" w:rsidTr="00792FD3">
        <w:trPr>
          <w:cantSplit/>
          <w:jc w:val="center"/>
        </w:trPr>
        <w:tc>
          <w:tcPr>
            <w:tcW w:w="3614" w:type="pct"/>
          </w:tcPr>
          <w:p w14:paraId="4595A9DB" w14:textId="77777777" w:rsidR="005D3E29" w:rsidRPr="004F4400" w:rsidRDefault="00000000" w:rsidP="00792FD3">
            <w:r w:rsidRPr="004F4400">
              <w:t xml:space="preserve">Flakiness Index </w:t>
            </w:r>
          </w:p>
        </w:tc>
        <w:tc>
          <w:tcPr>
            <w:tcW w:w="1386" w:type="pct"/>
            <w:vMerge/>
            <w:vAlign w:val="center"/>
          </w:tcPr>
          <w:p w14:paraId="19A20550" w14:textId="77777777" w:rsidR="005D3E29" w:rsidRPr="004F4400" w:rsidRDefault="005D3E29" w:rsidP="00792FD3">
            <w:pPr>
              <w:jc w:val="center"/>
            </w:pPr>
          </w:p>
        </w:tc>
      </w:tr>
      <w:tr w:rsidR="009838DF" w14:paraId="3D03193B" w14:textId="77777777" w:rsidTr="00792FD3">
        <w:trPr>
          <w:cantSplit/>
          <w:jc w:val="center"/>
        </w:trPr>
        <w:tc>
          <w:tcPr>
            <w:tcW w:w="3614" w:type="pct"/>
          </w:tcPr>
          <w:p w14:paraId="15938325" w14:textId="77777777" w:rsidR="005D3E29" w:rsidRPr="004F4400" w:rsidRDefault="00000000" w:rsidP="00792FD3">
            <w:r w:rsidRPr="004F4400">
              <w:t>Average Least Dimension (Direct Measurement)</w:t>
            </w:r>
          </w:p>
        </w:tc>
        <w:tc>
          <w:tcPr>
            <w:tcW w:w="1386" w:type="pct"/>
            <w:vMerge/>
            <w:vAlign w:val="center"/>
          </w:tcPr>
          <w:p w14:paraId="571ADFA8" w14:textId="77777777" w:rsidR="005D3E29" w:rsidRPr="004F4400" w:rsidRDefault="005D3E29" w:rsidP="00792FD3">
            <w:pPr>
              <w:jc w:val="center"/>
            </w:pPr>
          </w:p>
        </w:tc>
      </w:tr>
      <w:tr w:rsidR="009838DF" w14:paraId="21DBDE86" w14:textId="77777777" w:rsidTr="00792FD3">
        <w:trPr>
          <w:cantSplit/>
          <w:jc w:val="center"/>
        </w:trPr>
        <w:tc>
          <w:tcPr>
            <w:tcW w:w="3614" w:type="pct"/>
          </w:tcPr>
          <w:p w14:paraId="3AEBC72C" w14:textId="77777777" w:rsidR="005D3E29" w:rsidRPr="004F4400" w:rsidRDefault="00000000" w:rsidP="00792FD3">
            <w:r w:rsidRPr="004F4400">
              <w:t>Clay and Fine Silt (Settling Method)</w:t>
            </w:r>
          </w:p>
        </w:tc>
        <w:tc>
          <w:tcPr>
            <w:tcW w:w="1386" w:type="pct"/>
            <w:vMerge/>
            <w:vAlign w:val="center"/>
          </w:tcPr>
          <w:p w14:paraId="0244BB8E" w14:textId="77777777" w:rsidR="005D3E29" w:rsidRPr="004F4400" w:rsidRDefault="005D3E29" w:rsidP="00792FD3">
            <w:pPr>
              <w:jc w:val="center"/>
            </w:pPr>
          </w:p>
        </w:tc>
      </w:tr>
      <w:tr w:rsidR="009838DF" w14:paraId="010F86FD" w14:textId="77777777" w:rsidTr="00792FD3">
        <w:trPr>
          <w:cantSplit/>
          <w:jc w:val="center"/>
        </w:trPr>
        <w:tc>
          <w:tcPr>
            <w:tcW w:w="3614" w:type="pct"/>
          </w:tcPr>
          <w:p w14:paraId="0AF48D68" w14:textId="77777777" w:rsidR="005D3E29" w:rsidRPr="004F4400" w:rsidRDefault="005D3E29" w:rsidP="00792FD3"/>
        </w:tc>
        <w:tc>
          <w:tcPr>
            <w:tcW w:w="1386" w:type="pct"/>
            <w:vAlign w:val="center"/>
          </w:tcPr>
          <w:p w14:paraId="62E18746" w14:textId="77777777" w:rsidR="005D3E29" w:rsidRPr="004F4400" w:rsidRDefault="005D3E29" w:rsidP="00792FD3">
            <w:pPr>
              <w:jc w:val="center"/>
            </w:pPr>
          </w:p>
        </w:tc>
      </w:tr>
      <w:tr w:rsidR="009838DF" w14:paraId="43B7547A" w14:textId="77777777" w:rsidTr="00792FD3">
        <w:trPr>
          <w:cantSplit/>
          <w:jc w:val="center"/>
        </w:trPr>
        <w:tc>
          <w:tcPr>
            <w:tcW w:w="5000" w:type="pct"/>
            <w:gridSpan w:val="2"/>
            <w:vAlign w:val="center"/>
          </w:tcPr>
          <w:p w14:paraId="4BBA435E" w14:textId="77777777" w:rsidR="005D3E29" w:rsidRPr="004F4400" w:rsidRDefault="00000000" w:rsidP="00792FD3">
            <w:r w:rsidRPr="004F4400">
              <w:t>**</w:t>
            </w:r>
            <w:r w:rsidRPr="004F4400">
              <w:tab/>
              <w:t>Time for completion may be extended by each additional day required for the curing of materials and each additional overnight stay.</w:t>
            </w:r>
          </w:p>
        </w:tc>
      </w:tr>
    </w:tbl>
    <w:p w14:paraId="6B309DC4" w14:textId="77777777" w:rsidR="005D3E29" w:rsidRDefault="00000000" w:rsidP="005D3E29">
      <w:r>
        <w:br w:type="page"/>
      </w:r>
    </w:p>
    <w:p w14:paraId="4321530D" w14:textId="77777777" w:rsidR="005D3E29" w:rsidRDefault="005D3E29" w:rsidP="005D3E29"/>
    <w:tbl>
      <w:tblPr>
        <w:tblW w:w="5000" w:type="pct"/>
        <w:jc w:val="cente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Look w:val="0000" w:firstRow="0" w:lastRow="0" w:firstColumn="0" w:lastColumn="0" w:noHBand="0" w:noVBand="0"/>
      </w:tblPr>
      <w:tblGrid>
        <w:gridCol w:w="6960"/>
        <w:gridCol w:w="3342"/>
      </w:tblGrid>
      <w:tr w:rsidR="009838DF" w14:paraId="5E5E2B6E" w14:textId="77777777" w:rsidTr="00792FD3">
        <w:trPr>
          <w:cantSplit/>
          <w:tblHeader/>
          <w:jc w:val="center"/>
        </w:trPr>
        <w:tc>
          <w:tcPr>
            <w:tcW w:w="5000" w:type="pct"/>
            <w:gridSpan w:val="2"/>
            <w:vAlign w:val="center"/>
          </w:tcPr>
          <w:p w14:paraId="707BF475" w14:textId="77777777" w:rsidR="005D3E29" w:rsidRPr="006F1C44" w:rsidRDefault="00000000" w:rsidP="00792FD3">
            <w:pPr>
              <w:rPr>
                <w:b/>
              </w:rPr>
            </w:pPr>
            <w:r w:rsidRPr="006F1C44">
              <w:rPr>
                <w:b/>
              </w:rPr>
              <w:t xml:space="preserve">Table - Testing and Reporting Completion Times - Part 2 of </w:t>
            </w:r>
            <w:r>
              <w:rPr>
                <w:b/>
              </w:rPr>
              <w:t>3</w:t>
            </w:r>
          </w:p>
        </w:tc>
      </w:tr>
      <w:tr w:rsidR="009838DF" w14:paraId="3A9C0378" w14:textId="77777777" w:rsidTr="00792FD3">
        <w:trPr>
          <w:cantSplit/>
          <w:tblHeader/>
          <w:jc w:val="center"/>
        </w:trPr>
        <w:tc>
          <w:tcPr>
            <w:tcW w:w="3378" w:type="pct"/>
            <w:vAlign w:val="center"/>
          </w:tcPr>
          <w:p w14:paraId="5DB50FC6" w14:textId="77777777" w:rsidR="005D3E29" w:rsidRPr="006F1C44" w:rsidRDefault="00000000" w:rsidP="00792FD3">
            <w:pPr>
              <w:rPr>
                <w:b/>
              </w:rPr>
            </w:pPr>
            <w:r w:rsidRPr="006F1C44">
              <w:rPr>
                <w:b/>
              </w:rPr>
              <w:t>Attribute being tested</w:t>
            </w:r>
          </w:p>
        </w:tc>
        <w:tc>
          <w:tcPr>
            <w:tcW w:w="1622" w:type="pct"/>
            <w:vAlign w:val="center"/>
          </w:tcPr>
          <w:p w14:paraId="062AFF97" w14:textId="77777777" w:rsidR="005D3E29" w:rsidRPr="006F1C44" w:rsidRDefault="00000000" w:rsidP="00792FD3">
            <w:pPr>
              <w:rPr>
                <w:b/>
              </w:rPr>
            </w:pPr>
            <w:r w:rsidRPr="006F1C44">
              <w:rPr>
                <w:b/>
              </w:rPr>
              <w:t xml:space="preserve">Time Allowed for NATA Endorsed Report in Days (Monday to </w:t>
            </w:r>
            <w:r>
              <w:rPr>
                <w:b/>
              </w:rPr>
              <w:t>Satur</w:t>
            </w:r>
            <w:r w:rsidRPr="006F1C44">
              <w:rPr>
                <w:b/>
              </w:rPr>
              <w:t>day)</w:t>
            </w:r>
          </w:p>
        </w:tc>
      </w:tr>
      <w:tr w:rsidR="009838DF" w14:paraId="79DD81E5" w14:textId="77777777" w:rsidTr="00792FD3">
        <w:trPr>
          <w:cantSplit/>
          <w:jc w:val="center"/>
        </w:trPr>
        <w:tc>
          <w:tcPr>
            <w:tcW w:w="5000" w:type="pct"/>
            <w:gridSpan w:val="2"/>
            <w:vAlign w:val="center"/>
          </w:tcPr>
          <w:p w14:paraId="0E3DF49A" w14:textId="77777777" w:rsidR="005D3E29" w:rsidRPr="004F4400" w:rsidRDefault="00000000" w:rsidP="00792FD3">
            <w:r>
              <w:t>AGGREGATES (cont’d)</w:t>
            </w:r>
          </w:p>
        </w:tc>
      </w:tr>
      <w:tr w:rsidR="009838DF" w14:paraId="2AE47148" w14:textId="77777777" w:rsidTr="00792FD3">
        <w:trPr>
          <w:cantSplit/>
          <w:jc w:val="center"/>
        </w:trPr>
        <w:tc>
          <w:tcPr>
            <w:tcW w:w="3378" w:type="pct"/>
          </w:tcPr>
          <w:p w14:paraId="41CD391C" w14:textId="77777777" w:rsidR="005D3E29" w:rsidRPr="004F4400" w:rsidRDefault="00000000" w:rsidP="00792FD3">
            <w:r w:rsidRPr="004F4400">
              <w:t>Particle Density and Water Absorption of Fine Aggregate</w:t>
            </w:r>
          </w:p>
        </w:tc>
        <w:tc>
          <w:tcPr>
            <w:tcW w:w="1622" w:type="pct"/>
            <w:vAlign w:val="center"/>
          </w:tcPr>
          <w:p w14:paraId="7914B804" w14:textId="77777777" w:rsidR="005D3E29" w:rsidRPr="004F4400" w:rsidRDefault="00000000" w:rsidP="00792FD3">
            <w:pPr>
              <w:jc w:val="center"/>
            </w:pPr>
            <w:r w:rsidRPr="004F4400">
              <w:t>5</w:t>
            </w:r>
          </w:p>
        </w:tc>
      </w:tr>
      <w:tr w:rsidR="009838DF" w14:paraId="7EF5F6A5" w14:textId="77777777" w:rsidTr="00792FD3">
        <w:trPr>
          <w:cantSplit/>
          <w:jc w:val="center"/>
        </w:trPr>
        <w:tc>
          <w:tcPr>
            <w:tcW w:w="3378" w:type="pct"/>
          </w:tcPr>
          <w:p w14:paraId="18DAAC81" w14:textId="77777777" w:rsidR="005D3E29" w:rsidRPr="004F4400" w:rsidRDefault="00000000" w:rsidP="00792FD3">
            <w:r w:rsidRPr="004F4400">
              <w:t>Particle Density and Water Absorption of Coarse Aggregate</w:t>
            </w:r>
          </w:p>
        </w:tc>
        <w:tc>
          <w:tcPr>
            <w:tcW w:w="1622" w:type="pct"/>
            <w:vAlign w:val="center"/>
          </w:tcPr>
          <w:p w14:paraId="18188012" w14:textId="77777777" w:rsidR="005D3E29" w:rsidRPr="004F4400" w:rsidRDefault="005D3E29" w:rsidP="00792FD3"/>
        </w:tc>
      </w:tr>
      <w:tr w:rsidR="009838DF" w14:paraId="0E2766B2" w14:textId="77777777" w:rsidTr="00792FD3">
        <w:trPr>
          <w:cantSplit/>
          <w:jc w:val="center"/>
        </w:trPr>
        <w:tc>
          <w:tcPr>
            <w:tcW w:w="3378" w:type="pct"/>
          </w:tcPr>
          <w:p w14:paraId="3D041C6A" w14:textId="77777777" w:rsidR="005D3E29" w:rsidRPr="004F4400" w:rsidRDefault="00000000" w:rsidP="00792FD3">
            <w:r w:rsidRPr="004F4400">
              <w:t>Los Angeles Value</w:t>
            </w:r>
          </w:p>
        </w:tc>
        <w:tc>
          <w:tcPr>
            <w:tcW w:w="1622" w:type="pct"/>
            <w:vMerge w:val="restart"/>
            <w:vAlign w:val="center"/>
          </w:tcPr>
          <w:p w14:paraId="61C2EDBD" w14:textId="77777777" w:rsidR="005D3E29" w:rsidRPr="004F4400" w:rsidRDefault="00000000" w:rsidP="00792FD3">
            <w:pPr>
              <w:jc w:val="center"/>
            </w:pPr>
            <w:r w:rsidRPr="004F4400">
              <w:t>4</w:t>
            </w:r>
          </w:p>
        </w:tc>
      </w:tr>
      <w:tr w:rsidR="009838DF" w14:paraId="48CC60ED" w14:textId="77777777" w:rsidTr="00792FD3">
        <w:trPr>
          <w:cantSplit/>
          <w:jc w:val="center"/>
        </w:trPr>
        <w:tc>
          <w:tcPr>
            <w:tcW w:w="3378" w:type="pct"/>
          </w:tcPr>
          <w:p w14:paraId="189B77E2" w14:textId="77777777" w:rsidR="005D3E29" w:rsidRPr="004F4400" w:rsidRDefault="00000000" w:rsidP="00792FD3">
            <w:r w:rsidRPr="004F4400">
              <w:t>Pavement Surface Texture Depth</w:t>
            </w:r>
          </w:p>
        </w:tc>
        <w:tc>
          <w:tcPr>
            <w:tcW w:w="1622" w:type="pct"/>
            <w:vMerge/>
            <w:vAlign w:val="center"/>
          </w:tcPr>
          <w:p w14:paraId="1F52DBF1" w14:textId="77777777" w:rsidR="005D3E29" w:rsidRPr="004F4400" w:rsidRDefault="005D3E29" w:rsidP="00792FD3">
            <w:pPr>
              <w:jc w:val="center"/>
            </w:pPr>
          </w:p>
        </w:tc>
      </w:tr>
      <w:tr w:rsidR="009838DF" w14:paraId="0E89562C" w14:textId="77777777" w:rsidTr="00792FD3">
        <w:trPr>
          <w:cantSplit/>
          <w:jc w:val="center"/>
        </w:trPr>
        <w:tc>
          <w:tcPr>
            <w:tcW w:w="3378" w:type="pct"/>
          </w:tcPr>
          <w:p w14:paraId="63AF3CA9" w14:textId="77777777" w:rsidR="005D3E29" w:rsidRPr="004F4400" w:rsidRDefault="00000000" w:rsidP="00792FD3">
            <w:r w:rsidRPr="004F4400">
              <w:t>Crushed Particles</w:t>
            </w:r>
          </w:p>
        </w:tc>
        <w:tc>
          <w:tcPr>
            <w:tcW w:w="1622" w:type="pct"/>
            <w:vMerge/>
            <w:vAlign w:val="center"/>
          </w:tcPr>
          <w:p w14:paraId="54B7140F" w14:textId="77777777" w:rsidR="005D3E29" w:rsidRPr="004F4400" w:rsidRDefault="005D3E29" w:rsidP="00792FD3">
            <w:pPr>
              <w:jc w:val="center"/>
            </w:pPr>
          </w:p>
        </w:tc>
      </w:tr>
      <w:tr w:rsidR="009838DF" w14:paraId="126A1AC9" w14:textId="77777777" w:rsidTr="00792FD3">
        <w:trPr>
          <w:cantSplit/>
          <w:jc w:val="center"/>
        </w:trPr>
        <w:tc>
          <w:tcPr>
            <w:tcW w:w="3378" w:type="pct"/>
          </w:tcPr>
          <w:p w14:paraId="45BB9DD7" w14:textId="77777777" w:rsidR="005D3E29" w:rsidRPr="004F4400" w:rsidRDefault="00000000" w:rsidP="00792FD3">
            <w:r w:rsidRPr="004F4400">
              <w:t>Sulphate Soundness</w:t>
            </w:r>
          </w:p>
        </w:tc>
        <w:tc>
          <w:tcPr>
            <w:tcW w:w="1622" w:type="pct"/>
            <w:vAlign w:val="center"/>
          </w:tcPr>
          <w:p w14:paraId="49A3225D" w14:textId="77777777" w:rsidR="005D3E29" w:rsidRPr="004F4400" w:rsidRDefault="00000000" w:rsidP="00792FD3">
            <w:pPr>
              <w:jc w:val="center"/>
            </w:pPr>
            <w:r w:rsidRPr="004F4400">
              <w:t>10</w:t>
            </w:r>
          </w:p>
        </w:tc>
      </w:tr>
      <w:tr w:rsidR="009838DF" w14:paraId="0762D668" w14:textId="77777777" w:rsidTr="00792FD3">
        <w:trPr>
          <w:cantSplit/>
          <w:jc w:val="center"/>
        </w:trPr>
        <w:tc>
          <w:tcPr>
            <w:tcW w:w="5000" w:type="pct"/>
            <w:gridSpan w:val="2"/>
          </w:tcPr>
          <w:p w14:paraId="0B925210" w14:textId="77777777" w:rsidR="005D3E29" w:rsidRPr="006F1C44" w:rsidRDefault="00000000" w:rsidP="00792FD3">
            <w:pPr>
              <w:rPr>
                <w:b/>
              </w:rPr>
            </w:pPr>
            <w:r w:rsidRPr="006F1C44">
              <w:rPr>
                <w:b/>
              </w:rPr>
              <w:t>CONCRETE</w:t>
            </w:r>
          </w:p>
        </w:tc>
      </w:tr>
      <w:tr w:rsidR="009838DF" w14:paraId="5365993E" w14:textId="77777777" w:rsidTr="00792FD3">
        <w:trPr>
          <w:cantSplit/>
          <w:jc w:val="center"/>
        </w:trPr>
        <w:tc>
          <w:tcPr>
            <w:tcW w:w="3378" w:type="pct"/>
          </w:tcPr>
          <w:p w14:paraId="75C7F5CC" w14:textId="77777777" w:rsidR="005D3E29" w:rsidRPr="004F4400" w:rsidRDefault="00000000" w:rsidP="00792FD3">
            <w:r w:rsidRPr="004F4400">
              <w:t>Consistency of Concrete – Slump Test</w:t>
            </w:r>
          </w:p>
        </w:tc>
        <w:tc>
          <w:tcPr>
            <w:tcW w:w="1622" w:type="pct"/>
            <w:vAlign w:val="center"/>
          </w:tcPr>
          <w:p w14:paraId="132D7EC9" w14:textId="77777777" w:rsidR="005D3E29" w:rsidRPr="004F4400" w:rsidRDefault="00000000" w:rsidP="00792FD3">
            <w:pPr>
              <w:jc w:val="center"/>
            </w:pPr>
            <w:r w:rsidRPr="004F4400">
              <w:t>3</w:t>
            </w:r>
          </w:p>
        </w:tc>
      </w:tr>
      <w:tr w:rsidR="009838DF" w14:paraId="1BF49030" w14:textId="77777777" w:rsidTr="00792FD3">
        <w:trPr>
          <w:cantSplit/>
          <w:jc w:val="center"/>
        </w:trPr>
        <w:tc>
          <w:tcPr>
            <w:tcW w:w="3378" w:type="pct"/>
          </w:tcPr>
          <w:p w14:paraId="7BB4D083" w14:textId="77777777" w:rsidR="005D3E29" w:rsidRPr="004F4400" w:rsidRDefault="00000000" w:rsidP="00792FD3">
            <w:r w:rsidRPr="004F4400">
              <w:t>Making, Curing and Compressive Strength (</w:t>
            </w:r>
            <w:proofErr w:type="gramStart"/>
            <w:r w:rsidRPr="004F4400">
              <w:t>28 day</w:t>
            </w:r>
            <w:proofErr w:type="gramEnd"/>
            <w:r w:rsidRPr="004F4400">
              <w:t xml:space="preserve"> result)</w:t>
            </w:r>
          </w:p>
        </w:tc>
        <w:tc>
          <w:tcPr>
            <w:tcW w:w="1622" w:type="pct"/>
            <w:vAlign w:val="center"/>
          </w:tcPr>
          <w:p w14:paraId="62B02E7E" w14:textId="77777777" w:rsidR="005D3E29" w:rsidRPr="004F4400" w:rsidRDefault="00000000" w:rsidP="00792FD3">
            <w:pPr>
              <w:jc w:val="center"/>
            </w:pPr>
            <w:r w:rsidRPr="004F4400">
              <w:t>*** 31</w:t>
            </w:r>
          </w:p>
        </w:tc>
      </w:tr>
      <w:tr w:rsidR="009838DF" w14:paraId="1CBCEE66" w14:textId="77777777" w:rsidTr="00792FD3">
        <w:trPr>
          <w:cantSplit/>
          <w:jc w:val="center"/>
        </w:trPr>
        <w:tc>
          <w:tcPr>
            <w:tcW w:w="3378" w:type="pct"/>
          </w:tcPr>
          <w:p w14:paraId="104C30F2" w14:textId="77777777" w:rsidR="005D3E29" w:rsidRPr="004F4400" w:rsidRDefault="00000000" w:rsidP="00792FD3">
            <w:r w:rsidRPr="004F4400">
              <w:t>Making, Curing and Compressive Strength (</w:t>
            </w:r>
            <w:proofErr w:type="gramStart"/>
            <w:r w:rsidRPr="004F4400">
              <w:t>7 day</w:t>
            </w:r>
            <w:proofErr w:type="gramEnd"/>
            <w:r w:rsidRPr="004F4400">
              <w:t xml:space="preserve"> result)</w:t>
            </w:r>
          </w:p>
        </w:tc>
        <w:tc>
          <w:tcPr>
            <w:tcW w:w="1622" w:type="pct"/>
            <w:vAlign w:val="center"/>
          </w:tcPr>
          <w:p w14:paraId="55FE6D88" w14:textId="77777777" w:rsidR="005D3E29" w:rsidRPr="004F4400" w:rsidRDefault="00000000" w:rsidP="00792FD3">
            <w:pPr>
              <w:jc w:val="center"/>
            </w:pPr>
            <w:r w:rsidRPr="004F4400">
              <w:t>*** 10</w:t>
            </w:r>
          </w:p>
        </w:tc>
      </w:tr>
      <w:tr w:rsidR="009838DF" w14:paraId="3AC9112E" w14:textId="77777777" w:rsidTr="00792FD3">
        <w:trPr>
          <w:cantSplit/>
          <w:jc w:val="center"/>
        </w:trPr>
        <w:tc>
          <w:tcPr>
            <w:tcW w:w="5000" w:type="pct"/>
            <w:gridSpan w:val="2"/>
          </w:tcPr>
          <w:p w14:paraId="1712796D" w14:textId="77777777" w:rsidR="005D3E29" w:rsidRPr="006F1C44" w:rsidRDefault="00000000" w:rsidP="00792FD3">
            <w:pPr>
              <w:rPr>
                <w:b/>
              </w:rPr>
            </w:pPr>
            <w:r w:rsidRPr="006F1C44">
              <w:rPr>
                <w:b/>
              </w:rPr>
              <w:t>ASPHALT</w:t>
            </w:r>
          </w:p>
        </w:tc>
      </w:tr>
      <w:tr w:rsidR="009838DF" w14:paraId="1945EDAE" w14:textId="77777777" w:rsidTr="00792FD3">
        <w:trPr>
          <w:cantSplit/>
          <w:jc w:val="center"/>
        </w:trPr>
        <w:tc>
          <w:tcPr>
            <w:tcW w:w="3378" w:type="pct"/>
          </w:tcPr>
          <w:p w14:paraId="4EA4EF98" w14:textId="77777777" w:rsidR="005D3E29" w:rsidRPr="004F4400" w:rsidRDefault="00000000" w:rsidP="00792FD3">
            <w:r w:rsidRPr="004F4400">
              <w:t>Bitumen Content and Aggregate Grading</w:t>
            </w:r>
          </w:p>
        </w:tc>
        <w:tc>
          <w:tcPr>
            <w:tcW w:w="1622" w:type="pct"/>
            <w:vMerge w:val="restart"/>
            <w:vAlign w:val="center"/>
          </w:tcPr>
          <w:p w14:paraId="28888AEA" w14:textId="77777777" w:rsidR="005D3E29" w:rsidRPr="004F4400" w:rsidRDefault="00000000" w:rsidP="00792FD3">
            <w:pPr>
              <w:jc w:val="center"/>
            </w:pPr>
            <w:r w:rsidRPr="004F4400">
              <w:t>5</w:t>
            </w:r>
          </w:p>
        </w:tc>
      </w:tr>
      <w:tr w:rsidR="009838DF" w14:paraId="756DAF7C" w14:textId="77777777" w:rsidTr="00792FD3">
        <w:trPr>
          <w:cantSplit/>
          <w:jc w:val="center"/>
        </w:trPr>
        <w:tc>
          <w:tcPr>
            <w:tcW w:w="3378" w:type="pct"/>
          </w:tcPr>
          <w:p w14:paraId="2ABBE84E" w14:textId="77777777" w:rsidR="005D3E29" w:rsidRPr="004F4400" w:rsidRDefault="00000000" w:rsidP="00792FD3">
            <w:r w:rsidRPr="004F4400">
              <w:t>Stability and Flow of Mix</w:t>
            </w:r>
          </w:p>
        </w:tc>
        <w:tc>
          <w:tcPr>
            <w:tcW w:w="1622" w:type="pct"/>
            <w:vMerge/>
            <w:vAlign w:val="center"/>
          </w:tcPr>
          <w:p w14:paraId="05CBC5BE" w14:textId="77777777" w:rsidR="005D3E29" w:rsidRPr="004F4400" w:rsidRDefault="005D3E29" w:rsidP="00792FD3">
            <w:pPr>
              <w:jc w:val="center"/>
            </w:pPr>
          </w:p>
        </w:tc>
      </w:tr>
      <w:tr w:rsidR="009838DF" w14:paraId="2522390E" w14:textId="77777777" w:rsidTr="00792FD3">
        <w:trPr>
          <w:cantSplit/>
          <w:jc w:val="center"/>
        </w:trPr>
        <w:tc>
          <w:tcPr>
            <w:tcW w:w="3378" w:type="pct"/>
          </w:tcPr>
          <w:p w14:paraId="0BF2215C" w14:textId="77777777" w:rsidR="005D3E29" w:rsidRPr="004F4400" w:rsidRDefault="00000000" w:rsidP="00792FD3">
            <w:r w:rsidRPr="004F4400">
              <w:t>Air Voids and Density Relationship</w:t>
            </w:r>
          </w:p>
        </w:tc>
        <w:tc>
          <w:tcPr>
            <w:tcW w:w="1622" w:type="pct"/>
            <w:vAlign w:val="center"/>
          </w:tcPr>
          <w:p w14:paraId="62F67CE5" w14:textId="77777777" w:rsidR="005D3E29" w:rsidRPr="004F4400" w:rsidRDefault="00000000" w:rsidP="00792FD3">
            <w:pPr>
              <w:jc w:val="center"/>
            </w:pPr>
            <w:r w:rsidRPr="004F4400">
              <w:t>6</w:t>
            </w:r>
          </w:p>
        </w:tc>
      </w:tr>
      <w:tr w:rsidR="009838DF" w14:paraId="5F7B043B" w14:textId="77777777" w:rsidTr="00792FD3">
        <w:trPr>
          <w:cantSplit/>
          <w:jc w:val="center"/>
        </w:trPr>
        <w:tc>
          <w:tcPr>
            <w:tcW w:w="3378" w:type="pct"/>
          </w:tcPr>
          <w:p w14:paraId="2CF39C16" w14:textId="77777777" w:rsidR="005D3E29" w:rsidRPr="004F4400" w:rsidRDefault="00000000" w:rsidP="00792FD3">
            <w:r w:rsidRPr="004F4400">
              <w:t>Density of Thin Lift Asphalt by Nuclear Gauge</w:t>
            </w:r>
          </w:p>
        </w:tc>
        <w:tc>
          <w:tcPr>
            <w:tcW w:w="1622" w:type="pct"/>
            <w:vAlign w:val="center"/>
          </w:tcPr>
          <w:p w14:paraId="18B7D535" w14:textId="77777777" w:rsidR="005D3E29" w:rsidRPr="004F4400" w:rsidRDefault="00000000" w:rsidP="00792FD3">
            <w:pPr>
              <w:jc w:val="center"/>
            </w:pPr>
            <w:r w:rsidRPr="004F4400">
              <w:t>4</w:t>
            </w:r>
          </w:p>
        </w:tc>
      </w:tr>
      <w:tr w:rsidR="009838DF" w14:paraId="0B392C33" w14:textId="77777777" w:rsidTr="00792FD3">
        <w:trPr>
          <w:cantSplit/>
          <w:jc w:val="center"/>
        </w:trPr>
        <w:tc>
          <w:tcPr>
            <w:tcW w:w="3378" w:type="pct"/>
          </w:tcPr>
          <w:p w14:paraId="0D5E2B32" w14:textId="77777777" w:rsidR="005D3E29" w:rsidRPr="004F4400" w:rsidRDefault="00000000" w:rsidP="00792FD3">
            <w:r w:rsidRPr="004F4400">
              <w:t xml:space="preserve">Bulk Density of Asphalt </w:t>
            </w:r>
          </w:p>
        </w:tc>
        <w:tc>
          <w:tcPr>
            <w:tcW w:w="1622" w:type="pct"/>
            <w:vAlign w:val="center"/>
          </w:tcPr>
          <w:p w14:paraId="70ABD5E2" w14:textId="77777777" w:rsidR="005D3E29" w:rsidRPr="004F4400" w:rsidRDefault="00000000" w:rsidP="00792FD3">
            <w:pPr>
              <w:jc w:val="center"/>
            </w:pPr>
            <w:r w:rsidRPr="004F4400">
              <w:t>6</w:t>
            </w:r>
          </w:p>
        </w:tc>
      </w:tr>
      <w:tr w:rsidR="009838DF" w14:paraId="5406846B" w14:textId="77777777" w:rsidTr="00792FD3">
        <w:trPr>
          <w:cantSplit/>
          <w:jc w:val="center"/>
        </w:trPr>
        <w:tc>
          <w:tcPr>
            <w:tcW w:w="3378" w:type="pct"/>
          </w:tcPr>
          <w:p w14:paraId="2B6165FD" w14:textId="77777777" w:rsidR="005D3E29" w:rsidRPr="004F4400" w:rsidRDefault="00000000" w:rsidP="00792FD3">
            <w:r w:rsidRPr="004F4400">
              <w:t>Kinematic Viscosity of Bitumen</w:t>
            </w:r>
          </w:p>
        </w:tc>
        <w:tc>
          <w:tcPr>
            <w:tcW w:w="1622" w:type="pct"/>
            <w:vAlign w:val="center"/>
          </w:tcPr>
          <w:p w14:paraId="52925CFF" w14:textId="77777777" w:rsidR="005D3E29" w:rsidRPr="004F4400" w:rsidRDefault="00000000" w:rsidP="00792FD3">
            <w:pPr>
              <w:jc w:val="center"/>
            </w:pPr>
            <w:r w:rsidRPr="004F4400">
              <w:t>5</w:t>
            </w:r>
          </w:p>
        </w:tc>
      </w:tr>
      <w:tr w:rsidR="009838DF" w14:paraId="03003314" w14:textId="77777777" w:rsidTr="00792FD3">
        <w:trPr>
          <w:cantSplit/>
          <w:jc w:val="center"/>
        </w:trPr>
        <w:tc>
          <w:tcPr>
            <w:tcW w:w="5000" w:type="pct"/>
            <w:gridSpan w:val="2"/>
          </w:tcPr>
          <w:p w14:paraId="1912D849" w14:textId="77777777" w:rsidR="005D3E29" w:rsidRPr="006F1C44" w:rsidRDefault="00000000" w:rsidP="00792FD3">
            <w:pPr>
              <w:rPr>
                <w:b/>
              </w:rPr>
            </w:pPr>
            <w:r w:rsidRPr="006F1C44">
              <w:rPr>
                <w:b/>
              </w:rPr>
              <w:t>BITUMEN</w:t>
            </w:r>
          </w:p>
        </w:tc>
      </w:tr>
      <w:tr w:rsidR="009838DF" w14:paraId="7A0A9508" w14:textId="77777777" w:rsidTr="00792FD3">
        <w:trPr>
          <w:cantSplit/>
          <w:jc w:val="center"/>
        </w:trPr>
        <w:tc>
          <w:tcPr>
            <w:tcW w:w="3378" w:type="pct"/>
          </w:tcPr>
          <w:p w14:paraId="39B42F7A" w14:textId="77777777" w:rsidR="005D3E29" w:rsidRPr="004F4400" w:rsidRDefault="00000000" w:rsidP="00792FD3">
            <w:r w:rsidRPr="004F4400">
              <w:t>Dynamic Viscosity (60ºC)</w:t>
            </w:r>
          </w:p>
        </w:tc>
        <w:tc>
          <w:tcPr>
            <w:tcW w:w="1622" w:type="pct"/>
            <w:vAlign w:val="center"/>
          </w:tcPr>
          <w:p w14:paraId="508E316A" w14:textId="77777777" w:rsidR="005D3E29" w:rsidRPr="004F4400" w:rsidRDefault="00000000" w:rsidP="00792FD3">
            <w:pPr>
              <w:jc w:val="center"/>
            </w:pPr>
            <w:r w:rsidRPr="004F4400">
              <w:t>3</w:t>
            </w:r>
          </w:p>
        </w:tc>
      </w:tr>
      <w:tr w:rsidR="009838DF" w14:paraId="58D09FD8" w14:textId="77777777" w:rsidTr="00792FD3">
        <w:trPr>
          <w:cantSplit/>
          <w:jc w:val="center"/>
        </w:trPr>
        <w:tc>
          <w:tcPr>
            <w:tcW w:w="5000" w:type="pct"/>
            <w:gridSpan w:val="2"/>
          </w:tcPr>
          <w:p w14:paraId="030458D5" w14:textId="77777777" w:rsidR="005D3E29" w:rsidRPr="004F4400" w:rsidRDefault="00000000" w:rsidP="00792FD3">
            <w:r w:rsidRPr="004F4400">
              <w:t>**</w:t>
            </w:r>
            <w:r w:rsidRPr="004F4400">
              <w:tab/>
              <w:t>Time for completion may be extended by each additional day required for the curing of materials and each additional overnight stay.</w:t>
            </w:r>
          </w:p>
        </w:tc>
      </w:tr>
      <w:tr w:rsidR="009838DF" w14:paraId="166167B5" w14:textId="77777777" w:rsidTr="00792FD3">
        <w:trPr>
          <w:cantSplit/>
          <w:jc w:val="center"/>
        </w:trPr>
        <w:tc>
          <w:tcPr>
            <w:tcW w:w="5000" w:type="pct"/>
            <w:gridSpan w:val="2"/>
          </w:tcPr>
          <w:p w14:paraId="569111B6" w14:textId="77777777" w:rsidR="005D3E29" w:rsidRPr="004F4400" w:rsidRDefault="00000000" w:rsidP="00792FD3">
            <w:r w:rsidRPr="004F4400">
              <w:t>***</w:t>
            </w:r>
            <w:r w:rsidRPr="004F4400">
              <w:tab/>
              <w:t>From Date of Sampling.</w:t>
            </w:r>
          </w:p>
        </w:tc>
      </w:tr>
    </w:tbl>
    <w:p w14:paraId="31D45682" w14:textId="77777777" w:rsidR="005D3E29" w:rsidRDefault="005D3E29" w:rsidP="005D3E29"/>
    <w:tbl>
      <w:tblPr>
        <w:tblW w:w="5000" w:type="pct"/>
        <w:jc w:val="cente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Look w:val="0000" w:firstRow="0" w:lastRow="0" w:firstColumn="0" w:lastColumn="0" w:noHBand="0" w:noVBand="0"/>
      </w:tblPr>
      <w:tblGrid>
        <w:gridCol w:w="6960"/>
        <w:gridCol w:w="3342"/>
      </w:tblGrid>
      <w:tr w:rsidR="009838DF" w14:paraId="4D8DFCC6" w14:textId="77777777" w:rsidTr="00792FD3">
        <w:trPr>
          <w:cantSplit/>
          <w:tblHeader/>
          <w:jc w:val="center"/>
        </w:trPr>
        <w:tc>
          <w:tcPr>
            <w:tcW w:w="5000" w:type="pct"/>
            <w:gridSpan w:val="2"/>
            <w:vAlign w:val="center"/>
          </w:tcPr>
          <w:p w14:paraId="3A078534" w14:textId="77777777" w:rsidR="005D3E29" w:rsidRPr="002D72A3" w:rsidRDefault="00000000" w:rsidP="00792FD3">
            <w:pPr>
              <w:rPr>
                <w:b/>
              </w:rPr>
            </w:pPr>
            <w:r w:rsidRPr="002D72A3">
              <w:rPr>
                <w:b/>
              </w:rPr>
              <w:t>Table - Testing and Reporting Completion Times - Part 3 of 3</w:t>
            </w:r>
          </w:p>
        </w:tc>
      </w:tr>
      <w:tr w:rsidR="009838DF" w14:paraId="45139350" w14:textId="77777777" w:rsidTr="00792FD3">
        <w:trPr>
          <w:cantSplit/>
          <w:tblHeader/>
          <w:jc w:val="center"/>
        </w:trPr>
        <w:tc>
          <w:tcPr>
            <w:tcW w:w="3378" w:type="pct"/>
            <w:vAlign w:val="center"/>
          </w:tcPr>
          <w:p w14:paraId="5B270C73" w14:textId="77777777" w:rsidR="005D3E29" w:rsidRPr="002D72A3" w:rsidRDefault="00000000" w:rsidP="00792FD3">
            <w:pPr>
              <w:rPr>
                <w:b/>
              </w:rPr>
            </w:pPr>
            <w:r w:rsidRPr="002D72A3">
              <w:rPr>
                <w:b/>
              </w:rPr>
              <w:t>Attribute being tested</w:t>
            </w:r>
          </w:p>
        </w:tc>
        <w:tc>
          <w:tcPr>
            <w:tcW w:w="1622" w:type="pct"/>
            <w:vAlign w:val="center"/>
          </w:tcPr>
          <w:p w14:paraId="04156D6D" w14:textId="77777777" w:rsidR="005D3E29" w:rsidRPr="002D72A3" w:rsidRDefault="00000000" w:rsidP="00792FD3">
            <w:pPr>
              <w:rPr>
                <w:b/>
              </w:rPr>
            </w:pPr>
            <w:r w:rsidRPr="002D72A3">
              <w:rPr>
                <w:b/>
              </w:rPr>
              <w:t>Time Allowed for NATA Endorsed Report in Days (Monday to Saturday)</w:t>
            </w:r>
          </w:p>
        </w:tc>
      </w:tr>
      <w:tr w:rsidR="009838DF" w14:paraId="7FE45854" w14:textId="77777777" w:rsidTr="00792FD3">
        <w:trPr>
          <w:cantSplit/>
          <w:jc w:val="center"/>
        </w:trPr>
        <w:tc>
          <w:tcPr>
            <w:tcW w:w="5000" w:type="pct"/>
            <w:gridSpan w:val="2"/>
            <w:vAlign w:val="center"/>
          </w:tcPr>
          <w:p w14:paraId="1B073E0E" w14:textId="77777777" w:rsidR="005D3E29" w:rsidRPr="004F4400" w:rsidRDefault="00000000" w:rsidP="00792FD3">
            <w:r>
              <w:t>SURFACE ROUGHNESS</w:t>
            </w:r>
          </w:p>
        </w:tc>
      </w:tr>
      <w:tr w:rsidR="009838DF" w14:paraId="00CA57FA" w14:textId="77777777" w:rsidTr="00792FD3">
        <w:trPr>
          <w:cantSplit/>
          <w:jc w:val="center"/>
        </w:trPr>
        <w:tc>
          <w:tcPr>
            <w:tcW w:w="3378" w:type="pct"/>
          </w:tcPr>
          <w:p w14:paraId="761D8606" w14:textId="77777777" w:rsidR="005D3E29" w:rsidRPr="004F4400" w:rsidRDefault="00000000" w:rsidP="00792FD3">
            <w:r>
              <w:t>IRI – Dense graded asphalt</w:t>
            </w:r>
          </w:p>
        </w:tc>
        <w:tc>
          <w:tcPr>
            <w:tcW w:w="1622" w:type="pct"/>
            <w:vAlign w:val="center"/>
          </w:tcPr>
          <w:p w14:paraId="65AB8997" w14:textId="77777777" w:rsidR="005D3E29" w:rsidRPr="004F4400" w:rsidRDefault="00000000" w:rsidP="00792FD3">
            <w:pPr>
              <w:jc w:val="center"/>
            </w:pPr>
            <w:r>
              <w:t>3</w:t>
            </w:r>
          </w:p>
        </w:tc>
      </w:tr>
      <w:tr w:rsidR="009838DF" w14:paraId="602F1763" w14:textId="77777777" w:rsidTr="00792FD3">
        <w:trPr>
          <w:cantSplit/>
          <w:jc w:val="center"/>
        </w:trPr>
        <w:tc>
          <w:tcPr>
            <w:tcW w:w="3378" w:type="pct"/>
          </w:tcPr>
          <w:p w14:paraId="6D9DB76F" w14:textId="77777777" w:rsidR="005D3E29" w:rsidRPr="004F4400" w:rsidRDefault="00000000" w:rsidP="00792FD3">
            <w:r>
              <w:t>IRI – Pavements and shoulders</w:t>
            </w:r>
          </w:p>
        </w:tc>
        <w:tc>
          <w:tcPr>
            <w:tcW w:w="1622" w:type="pct"/>
            <w:vAlign w:val="center"/>
          </w:tcPr>
          <w:p w14:paraId="5692FE35" w14:textId="77777777" w:rsidR="005D3E29" w:rsidRPr="004F4400" w:rsidRDefault="00000000" w:rsidP="00792FD3">
            <w:pPr>
              <w:jc w:val="center"/>
            </w:pPr>
            <w:r>
              <w:t>3</w:t>
            </w:r>
          </w:p>
        </w:tc>
      </w:tr>
      <w:tr w:rsidR="009838DF" w14:paraId="026A6F8A" w14:textId="77777777" w:rsidTr="00792FD3">
        <w:trPr>
          <w:cantSplit/>
          <w:trHeight w:val="444"/>
          <w:jc w:val="center"/>
        </w:trPr>
        <w:tc>
          <w:tcPr>
            <w:tcW w:w="5000" w:type="pct"/>
            <w:gridSpan w:val="2"/>
            <w:vAlign w:val="center"/>
          </w:tcPr>
          <w:p w14:paraId="09A10C88" w14:textId="77777777" w:rsidR="005D3E29" w:rsidRPr="004F4400" w:rsidRDefault="00000000" w:rsidP="00792FD3">
            <w:r>
              <w:t>Interim reports are to be issued immediately after testing</w:t>
            </w:r>
          </w:p>
        </w:tc>
      </w:tr>
    </w:tbl>
    <w:p w14:paraId="4845A21A" w14:textId="77777777" w:rsidR="005D3E29" w:rsidRDefault="005D3E29" w:rsidP="005D3E29"/>
    <w:p w14:paraId="3268964A" w14:textId="77777777" w:rsidR="005D3E29" w:rsidRPr="00417651" w:rsidRDefault="00000000" w:rsidP="00417651">
      <w:pPr>
        <w:pStyle w:val="Heading2"/>
      </w:pPr>
      <w:r w:rsidRPr="00417651">
        <w:lastRenderedPageBreak/>
        <w:t>Lot Testing Generally</w:t>
      </w:r>
    </w:p>
    <w:p w14:paraId="715A735D" w14:textId="77777777" w:rsidR="005D3E29" w:rsidRPr="004F4400" w:rsidRDefault="00000000" w:rsidP="005D3E29">
      <w:r w:rsidRPr="004F4400">
        <w:t xml:space="preserve">Conformance of compaction </w:t>
      </w:r>
      <w:r>
        <w:t xml:space="preserve">for soils and asphalt </w:t>
      </w:r>
      <w:r w:rsidRPr="004F4400">
        <w:t>will be based on lots.</w:t>
      </w:r>
    </w:p>
    <w:p w14:paraId="3608B8DD" w14:textId="77777777" w:rsidR="005D3E29" w:rsidRPr="004F4400" w:rsidRDefault="00000000" w:rsidP="005D3E29">
      <w:r w:rsidRPr="004F4400">
        <w:t>Give each lot a lot number.</w:t>
      </w:r>
      <w:r>
        <w:t xml:space="preserve"> </w:t>
      </w:r>
      <w:r w:rsidRPr="004F4400">
        <w:t>Number the lots using a logical system.</w:t>
      </w:r>
      <w:r>
        <w:t xml:space="preserve"> </w:t>
      </w:r>
      <w:r w:rsidRPr="004F4400">
        <w:t>Maintain a register of all lots and lot numbers.</w:t>
      </w:r>
      <w:r>
        <w:t xml:space="preserve"> </w:t>
      </w:r>
      <w:r w:rsidRPr="004F4400">
        <w:t>Include the location of each lot on the lot register.</w:t>
      </w:r>
      <w:r>
        <w:t xml:space="preserve"> </w:t>
      </w:r>
      <w:r w:rsidRPr="004F4400">
        <w:t>Provide a copy of the lot register to the Superintendent upon request.</w:t>
      </w:r>
    </w:p>
    <w:p w14:paraId="07A8B65A" w14:textId="77777777" w:rsidR="005D3E29" w:rsidRPr="004F4400" w:rsidRDefault="00000000" w:rsidP="005D3E29">
      <w:r w:rsidRPr="004F4400">
        <w:t>Lots defined by the contractor must be clearly marked out on the construction site.</w:t>
      </w:r>
    </w:p>
    <w:p w14:paraId="6E6859C8" w14:textId="77777777" w:rsidR="005D3E29" w:rsidRPr="004F4400" w:rsidRDefault="00000000" w:rsidP="005D3E29">
      <w:r w:rsidRPr="004F4400">
        <w:t>Lots of work will be selected by the Contractor, based upon:</w:t>
      </w:r>
    </w:p>
    <w:p w14:paraId="34494B9D" w14:textId="77777777" w:rsidR="005D3E29" w:rsidRPr="004F4400" w:rsidRDefault="00000000">
      <w:pPr>
        <w:pStyle w:val="ListParagraph"/>
        <w:numPr>
          <w:ilvl w:val="0"/>
          <w:numId w:val="67"/>
        </w:numPr>
      </w:pPr>
      <w:r w:rsidRPr="004F4400">
        <w:t>A lot will represent no more than one shift's production.</w:t>
      </w:r>
    </w:p>
    <w:p w14:paraId="7AE6868C" w14:textId="77777777" w:rsidR="005D3E29" w:rsidRPr="004F4400" w:rsidRDefault="00000000">
      <w:pPr>
        <w:pStyle w:val="ListParagraph"/>
        <w:numPr>
          <w:ilvl w:val="0"/>
          <w:numId w:val="67"/>
        </w:numPr>
      </w:pPr>
      <w:r w:rsidRPr="004F4400">
        <w:t>A lot will be continuous and will have been brought to completion at the same time.</w:t>
      </w:r>
    </w:p>
    <w:p w14:paraId="78C491C1" w14:textId="77777777" w:rsidR="005D3E29" w:rsidRPr="004F4400" w:rsidRDefault="00000000">
      <w:pPr>
        <w:pStyle w:val="ListParagraph"/>
        <w:numPr>
          <w:ilvl w:val="0"/>
          <w:numId w:val="67"/>
        </w:numPr>
      </w:pPr>
      <w:r w:rsidRPr="004F4400">
        <w:t>A lot will be composed of essentially homogeneous material with no distinct changes in attribute values.</w:t>
      </w:r>
    </w:p>
    <w:p w14:paraId="2818A4B5" w14:textId="77777777" w:rsidR="005D3E29" w:rsidRPr="004F4400" w:rsidRDefault="00000000" w:rsidP="005D3E29">
      <w:r w:rsidRPr="004F4400">
        <w:t>Each lot will be subject to conformance testing in accordance with NTCP 102.1.</w:t>
      </w:r>
    </w:p>
    <w:p w14:paraId="54737684" w14:textId="77777777" w:rsidR="005D3E29" w:rsidRPr="004F4400" w:rsidRDefault="00000000" w:rsidP="005D3E29">
      <w:r w:rsidRPr="004F4400">
        <w:t xml:space="preserve">Defective sections will be excluded from the lot to be tested and identified as a separate </w:t>
      </w:r>
      <w:proofErr w:type="gramStart"/>
      <w:r w:rsidRPr="004F4400">
        <w:t>lot, and</w:t>
      </w:r>
      <w:proofErr w:type="gramEnd"/>
      <w:r w:rsidRPr="004F4400">
        <w:t xml:space="preserve"> will also be subjected to lot testing.</w:t>
      </w:r>
    </w:p>
    <w:p w14:paraId="6C9679B8" w14:textId="77777777" w:rsidR="005D3E29" w:rsidRPr="004F4400" w:rsidRDefault="00000000" w:rsidP="005D3E29">
      <w:r w:rsidRPr="004F4400">
        <w:t>Quality of the lot will be judged as conformance or non</w:t>
      </w:r>
      <w:r w:rsidRPr="004F4400">
        <w:noBreakHyphen/>
        <w:t>conformance of each lot.</w:t>
      </w:r>
      <w:r>
        <w:t xml:space="preserve"> </w:t>
      </w:r>
      <w:r w:rsidRPr="004F4400">
        <w:t xml:space="preserve">This will be based on all tests conducted on </w:t>
      </w:r>
      <w:r>
        <w:t>the lot in accordance with NTCP </w:t>
      </w:r>
      <w:r w:rsidRPr="004F4400">
        <w:t>102.1.</w:t>
      </w:r>
    </w:p>
    <w:p w14:paraId="63C88AE4" w14:textId="77777777" w:rsidR="005D3E29" w:rsidRPr="004F4400" w:rsidRDefault="00000000" w:rsidP="005D3E29">
      <w:r w:rsidRPr="004F4400">
        <w:t>Conformance of materials is based on samples from the finished works.</w:t>
      </w:r>
    </w:p>
    <w:p w14:paraId="1F854132" w14:textId="77777777" w:rsidR="005D3E29" w:rsidRPr="004F4400" w:rsidRDefault="00000000" w:rsidP="005D3E29">
      <w:r w:rsidRPr="004F4400">
        <w:t xml:space="preserve">When lots fail to satisfy the conformance criteria, reprocess the entire lot and resubmit for retesting. </w:t>
      </w:r>
    </w:p>
    <w:p w14:paraId="5622D203" w14:textId="77777777" w:rsidR="005D3E29" w:rsidRPr="004F4400" w:rsidRDefault="00000000" w:rsidP="005D3E29">
      <w:r w:rsidRPr="004F4400">
        <w:t xml:space="preserve">Should the lot under consideration be subdivided then each subdivision will be classed as a </w:t>
      </w:r>
      <w:proofErr w:type="gramStart"/>
      <w:r w:rsidRPr="004F4400">
        <w:t>lot</w:t>
      </w:r>
      <w:proofErr w:type="gramEnd"/>
      <w:r w:rsidRPr="004F4400">
        <w:t xml:space="preserve"> and each subdivided lot will be subject to lot testing.</w:t>
      </w:r>
    </w:p>
    <w:p w14:paraId="10DF956F" w14:textId="77777777" w:rsidR="005D3E29" w:rsidRPr="004F4400" w:rsidRDefault="00000000" w:rsidP="005D3E29">
      <w:r w:rsidRPr="004F4400">
        <w:t>Non</w:t>
      </w:r>
      <w:r w:rsidRPr="004F4400">
        <w:noBreakHyphen/>
        <w:t xml:space="preserve">conforming lots which are subdivided after testing will be treated as separate lots and </w:t>
      </w:r>
      <w:proofErr w:type="gramStart"/>
      <w:r w:rsidRPr="004F4400">
        <w:t>each and every</w:t>
      </w:r>
      <w:proofErr w:type="gramEnd"/>
      <w:r w:rsidRPr="004F4400">
        <w:t xml:space="preserve"> subdivided lot will be retested.</w:t>
      </w:r>
    </w:p>
    <w:p w14:paraId="6C747CB8" w14:textId="77777777" w:rsidR="005D3E29" w:rsidRPr="00417651" w:rsidRDefault="00000000" w:rsidP="00417651">
      <w:pPr>
        <w:pStyle w:val="Heading3"/>
      </w:pPr>
      <w:r w:rsidRPr="00417651">
        <w:t>Conformance of Compaction for Asphalt</w:t>
      </w:r>
    </w:p>
    <w:p w14:paraId="4BE17DED" w14:textId="77777777" w:rsidR="005D3E29" w:rsidRPr="006B582A" w:rsidRDefault="00000000" w:rsidP="005D3E29">
      <w:pPr>
        <w:keepLines/>
        <w:rPr>
          <w:lang w:val="en-US"/>
        </w:rPr>
      </w:pPr>
      <w:r>
        <w:rPr>
          <w:lang w:val="en-US"/>
        </w:rPr>
        <w:t>Air Voids Ratio is the difference between the maximum density of a mix and the bulk density of that compacted mix expressed as a percentage of the maximum density.</w:t>
      </w:r>
    </w:p>
    <w:p w14:paraId="24A8DA45" w14:textId="77777777" w:rsidR="005D3E29" w:rsidRPr="006B582A" w:rsidRDefault="00000000" w:rsidP="005D3E29">
      <w:pPr>
        <w:keepLines/>
        <w:rPr>
          <w:lang w:val="en-US"/>
        </w:rPr>
      </w:pPr>
      <w:r w:rsidRPr="006B582A">
        <w:rPr>
          <w:lang w:val="en-US"/>
        </w:rPr>
        <w:t>A minimum of three tests will apply for each lot greater than 100m².</w:t>
      </w:r>
    </w:p>
    <w:p w14:paraId="7CCA557D" w14:textId="77777777" w:rsidR="005D3E29" w:rsidRPr="006B582A" w:rsidRDefault="00000000" w:rsidP="005D3E29">
      <w:pPr>
        <w:keepLines/>
        <w:rPr>
          <w:lang w:val="en-US"/>
        </w:rPr>
      </w:pPr>
      <w:r w:rsidRPr="006B582A">
        <w:rPr>
          <w:lang w:val="en-US"/>
        </w:rPr>
        <w:t xml:space="preserve">The Mean </w:t>
      </w:r>
      <w:r>
        <w:rPr>
          <w:lang w:val="en-US"/>
        </w:rPr>
        <w:t>Air Voids</w:t>
      </w:r>
      <w:r w:rsidRPr="006B582A">
        <w:rPr>
          <w:lang w:val="en-US"/>
        </w:rPr>
        <w:t xml:space="preserve"> Ratio is calculated as follows:</w:t>
      </w:r>
    </w:p>
    <w:p w14:paraId="793EA719" w14:textId="77777777" w:rsidR="005D3E29" w:rsidRPr="004F4400" w:rsidRDefault="00000000" w:rsidP="005D3E29">
      <w:r>
        <w:rPr>
          <w:position w:val="-24"/>
        </w:rPr>
        <w:object w:dxaOrig="1035" w:dyaOrig="675" w14:anchorId="1BBCF3FE">
          <v:shapetype id="_x0000_t75" coordsize="21600,21600" o:spt="75" o:preferrelative="t" path="m@4@5l@4@11@9@11@9@5xe" filled="f" stroked="f">
            <v:stroke joinstyle="miter"/>
            <v:formulas>
              <v:f eqn="if lineDrawn pixelLineWidth 0"/>
              <v:f eqn="sum @0 1 0"/>
              <v:f eqn="sum 0 0 @1"/>
              <v:f eqn="prod @2 1 2"/>
              <v:f eqn="prod @3 21600 pixelWidth"/>
              <v:f eqn="prod @3 21600 pixelHeight"/>
              <v:f eqn="sum @0 0 1"/>
              <v:f eqn="prod @6 1 2"/>
              <v:f eqn="prod @7 21600 pixelWidth"/>
              <v:f eqn="sum @8 21600 0"/>
              <v:f eqn="prod @7 21600 pixelHeight"/>
              <v:f eqn="sum @10 21600 0"/>
            </v:formulas>
            <v:path o:extrusionok="f" gradientshapeok="t" o:connecttype="rect"/>
            <o:lock v:ext="edit" aspectratio="t"/>
          </v:shapetype>
          <v:shape id="_x0000_i1025" type="#_x0000_t75" style="width:51.75pt;height:33.75pt" o:ole="">
            <v:imagedata r:id="rId69" o:title=""/>
          </v:shape>
          <o:OLEObject Type="Embed" ProgID="Equation.3" ShapeID="_x0000_i1025" DrawAspect="Content" ObjectID="_1846128861" r:id="rId70"/>
        </w:object>
      </w:r>
    </w:p>
    <w:p w14:paraId="739D72AC" w14:textId="77777777" w:rsidR="005D3E29" w:rsidRPr="004F4400" w:rsidRDefault="00000000" w:rsidP="005D3E29">
      <w:r w:rsidRPr="004F4400">
        <w:rPr>
          <w:i/>
        </w:rPr>
        <w:t>x</w:t>
      </w:r>
      <w:r w:rsidRPr="004F4400">
        <w:rPr>
          <w:i/>
          <w:vertAlign w:val="subscript"/>
        </w:rPr>
        <w:t>i</w:t>
      </w:r>
      <w:r w:rsidRPr="004F4400">
        <w:rPr>
          <w:vertAlign w:val="subscript"/>
        </w:rPr>
        <w:t xml:space="preserve"> </w:t>
      </w:r>
      <w:r w:rsidRPr="004F4400">
        <w:t>= an individual test result</w:t>
      </w:r>
    </w:p>
    <w:p w14:paraId="7A4535C7" w14:textId="77777777" w:rsidR="005D3E29" w:rsidRDefault="00000000" w:rsidP="005D3E29">
      <w:r w:rsidRPr="004F4400">
        <w:rPr>
          <w:i/>
        </w:rPr>
        <w:t>n</w:t>
      </w:r>
      <w:r w:rsidRPr="004F4400">
        <w:t xml:space="preserve"> = the number of results in the lot.</w:t>
      </w:r>
    </w:p>
    <w:p w14:paraId="4C2D18E4" w14:textId="77777777" w:rsidR="005D3E29" w:rsidRPr="00417651" w:rsidRDefault="00000000" w:rsidP="00417651">
      <w:pPr>
        <w:pStyle w:val="Heading3"/>
      </w:pPr>
      <w:r w:rsidRPr="00417651">
        <w:t>Conformance of Compaction for Soils</w:t>
      </w:r>
    </w:p>
    <w:p w14:paraId="7920B792" w14:textId="77777777" w:rsidR="005D3E29" w:rsidRPr="004F4400" w:rsidRDefault="00000000" w:rsidP="005D3E29">
      <w:r w:rsidRPr="004F4400">
        <w:t>In situ density is expressed as a percentage of the Maximum Modified Dry Density.</w:t>
      </w:r>
      <w:r>
        <w:t xml:space="preserve"> </w:t>
      </w:r>
      <w:r w:rsidRPr="004F4400">
        <w:t>One Modified Dry Density test for each in situ density test will apply.</w:t>
      </w:r>
    </w:p>
    <w:p w14:paraId="772F4696" w14:textId="77777777" w:rsidR="005D3E29" w:rsidRPr="004F4400" w:rsidRDefault="00000000" w:rsidP="005D3E29">
      <w:r w:rsidRPr="004F4400">
        <w:t>In situ density will be determined and r</w:t>
      </w:r>
      <w:r>
        <w:t>eported in accordance with NTCP </w:t>
      </w:r>
      <w:r w:rsidRPr="004F4400">
        <w:t>102.1 and relevant Australian Standards.</w:t>
      </w:r>
    </w:p>
    <w:p w14:paraId="6BB3CDB8" w14:textId="77777777" w:rsidR="005D3E29" w:rsidRPr="004F4400" w:rsidRDefault="00000000" w:rsidP="005D3E29">
      <w:r w:rsidRPr="004F4400">
        <w:t xml:space="preserve">A minimum of three tests will apply to </w:t>
      </w:r>
      <w:proofErr w:type="gramStart"/>
      <w:r w:rsidRPr="004F4400">
        <w:t>each and every</w:t>
      </w:r>
      <w:proofErr w:type="gramEnd"/>
      <w:r w:rsidRPr="004F4400">
        <w:t xml:space="preserve"> lot.</w:t>
      </w:r>
    </w:p>
    <w:p w14:paraId="6BE7F4F7" w14:textId="77777777" w:rsidR="005D3E29" w:rsidRPr="004F4400" w:rsidRDefault="00000000" w:rsidP="005D3E29">
      <w:r w:rsidRPr="00E16BDC">
        <w:rPr>
          <w:b/>
        </w:rPr>
        <w:t>The Mean Dry Density Ratio (R)</w:t>
      </w:r>
      <w:r w:rsidRPr="004F4400">
        <w:t xml:space="preserve"> is calculated as follows:</w:t>
      </w:r>
    </w:p>
    <w:p w14:paraId="3CADA1F0" w14:textId="77777777" w:rsidR="005D3E29" w:rsidRPr="004F4400" w:rsidRDefault="00000000" w:rsidP="005D3E29">
      <w:r>
        <w:rPr>
          <w:position w:val="-24"/>
        </w:rPr>
        <w:object w:dxaOrig="1035" w:dyaOrig="675" w14:anchorId="3AE91B3C">
          <v:shape id="_x0000_i1026" type="#_x0000_t75" style="width:51.75pt;height:33.75pt" o:ole="">
            <v:imagedata r:id="rId69" o:title=""/>
          </v:shape>
          <o:OLEObject Type="Embed" ProgID="Equation.3" ShapeID="_x0000_i1026" DrawAspect="Content" ObjectID="_1846128862" r:id="rId71"/>
        </w:object>
      </w:r>
    </w:p>
    <w:p w14:paraId="6C2A57EA" w14:textId="77777777" w:rsidR="005D3E29" w:rsidRPr="004F4400" w:rsidRDefault="00000000" w:rsidP="005D3E29">
      <w:r w:rsidRPr="004F4400">
        <w:rPr>
          <w:i/>
        </w:rPr>
        <w:lastRenderedPageBreak/>
        <w:t>x</w:t>
      </w:r>
      <w:r w:rsidRPr="004F4400">
        <w:rPr>
          <w:i/>
          <w:vertAlign w:val="subscript"/>
        </w:rPr>
        <w:t>i</w:t>
      </w:r>
      <w:r w:rsidRPr="004F4400">
        <w:rPr>
          <w:vertAlign w:val="subscript"/>
        </w:rPr>
        <w:t xml:space="preserve"> </w:t>
      </w:r>
      <w:r w:rsidRPr="004F4400">
        <w:t>= an individual test result</w:t>
      </w:r>
    </w:p>
    <w:p w14:paraId="2F7BA325" w14:textId="77777777" w:rsidR="005D3E29" w:rsidRPr="004F4400" w:rsidRDefault="00000000" w:rsidP="005D3E29">
      <w:r w:rsidRPr="004F4400">
        <w:rPr>
          <w:i/>
        </w:rPr>
        <w:t>n</w:t>
      </w:r>
      <w:r w:rsidRPr="004F4400">
        <w:t xml:space="preserve"> = the number of results in the lot.</w:t>
      </w:r>
    </w:p>
    <w:p w14:paraId="352E9517" w14:textId="77777777" w:rsidR="005D3E29" w:rsidRPr="004F4400" w:rsidRDefault="00000000" w:rsidP="005D3E29">
      <w:r w:rsidRPr="00E16BDC">
        <w:rPr>
          <w:b/>
        </w:rPr>
        <w:t>The Characteristic Mean Dry Density Ratio (</w:t>
      </w:r>
      <w:proofErr w:type="spellStart"/>
      <w:r w:rsidRPr="00E16BDC">
        <w:rPr>
          <w:b/>
          <w:i/>
        </w:rPr>
        <w:t>Rc</w:t>
      </w:r>
      <w:proofErr w:type="spellEnd"/>
      <w:r w:rsidRPr="00E16BDC">
        <w:rPr>
          <w:b/>
        </w:rPr>
        <w:t>)</w:t>
      </w:r>
      <w:r w:rsidRPr="004F4400">
        <w:t xml:space="preserve"> is calculated as follows:</w:t>
      </w:r>
    </w:p>
    <w:p w14:paraId="571A543E" w14:textId="77777777" w:rsidR="005D3E29" w:rsidRPr="004F4400" w:rsidRDefault="00000000" w:rsidP="005D3E29">
      <w:r>
        <w:rPr>
          <w:position w:val="-12"/>
        </w:rPr>
        <w:object w:dxaOrig="1425" w:dyaOrig="375" w14:anchorId="1BC69CF9">
          <v:shape id="_x0000_i1027" type="#_x0000_t75" style="width:71.25pt;height:18.75pt" o:ole="">
            <v:imagedata r:id="rId72" o:title=""/>
          </v:shape>
          <o:OLEObject Type="Embed" ProgID="Equation.3" ShapeID="_x0000_i1027" DrawAspect="Content" ObjectID="_1846128863" r:id="rId73"/>
        </w:object>
      </w:r>
    </w:p>
    <w:p w14:paraId="281EB3E7" w14:textId="77777777" w:rsidR="005D3E29" w:rsidRPr="004F4400" w:rsidRDefault="00000000" w:rsidP="005D3E29">
      <w:r w:rsidRPr="004F4400">
        <w:t>where:</w:t>
      </w:r>
    </w:p>
    <w:p w14:paraId="3CE8758B" w14:textId="77777777" w:rsidR="005D3E29" w:rsidRPr="004F4400" w:rsidRDefault="00000000" w:rsidP="005D3E29">
      <w:r w:rsidRPr="004F4400">
        <w:rPr>
          <w:i/>
        </w:rPr>
        <w:t>R</w:t>
      </w:r>
      <w:r w:rsidRPr="004F4400">
        <w:t xml:space="preserve"> = the mean dry density ratio for the lot</w:t>
      </w:r>
    </w:p>
    <w:p w14:paraId="3CF21A0E" w14:textId="77777777" w:rsidR="005D3E29" w:rsidRPr="004F4400" w:rsidRDefault="00000000" w:rsidP="005D3E29">
      <w:r w:rsidRPr="004F4400">
        <w:rPr>
          <w:i/>
        </w:rPr>
        <w:t>k</w:t>
      </w:r>
      <w:r w:rsidRPr="004F4400">
        <w:t xml:space="preserve"> = the multiplier in the </w:t>
      </w:r>
      <w:r>
        <w:rPr>
          <w:b/>
          <w:i/>
        </w:rPr>
        <w:t>Table. – Multiplier Values f</w:t>
      </w:r>
      <w:r w:rsidRPr="00CB0497">
        <w:rPr>
          <w:b/>
          <w:i/>
        </w:rPr>
        <w:t>or Soils</w:t>
      </w:r>
      <w:r w:rsidRPr="004F4400">
        <w:t>.</w:t>
      </w:r>
    </w:p>
    <w:p w14:paraId="2EDE6CA5" w14:textId="77777777" w:rsidR="005D3E29" w:rsidRPr="004F4400" w:rsidRDefault="00000000" w:rsidP="005D3E29">
      <w:r w:rsidRPr="004F4400">
        <w:rPr>
          <w:i/>
        </w:rPr>
        <w:t>s</w:t>
      </w:r>
      <w:r w:rsidRPr="004F4400">
        <w:t xml:space="preserve"> = the standard deviation.</w:t>
      </w:r>
    </w:p>
    <w:p w14:paraId="25FABC73" w14:textId="77777777" w:rsidR="005D3E29" w:rsidRPr="004F4400" w:rsidRDefault="00000000" w:rsidP="005D3E29">
      <w:r w:rsidRPr="00E16BDC">
        <w:rPr>
          <w:b/>
        </w:rPr>
        <w:t>The Standard Deviation (</w:t>
      </w:r>
      <w:r w:rsidRPr="00E16BDC">
        <w:rPr>
          <w:b/>
          <w:i/>
        </w:rPr>
        <w:t>s</w:t>
      </w:r>
      <w:r w:rsidRPr="00E16BDC">
        <w:rPr>
          <w:b/>
        </w:rPr>
        <w:t xml:space="preserve">) </w:t>
      </w:r>
      <w:r w:rsidRPr="004F4400">
        <w:t>is calculated as follows:</w:t>
      </w:r>
      <w:bookmarkStart w:id="205" w:name="Editing"/>
      <w:bookmarkEnd w:id="205"/>
    </w:p>
    <w:p w14:paraId="1F1C5EB2" w14:textId="77777777" w:rsidR="005D3E29" w:rsidRPr="004F4400" w:rsidRDefault="00000000" w:rsidP="005D3E29">
      <w:r>
        <w:rPr>
          <w:position w:val="-30"/>
        </w:rPr>
        <w:object w:dxaOrig="1800" w:dyaOrig="810" w14:anchorId="2D80BD92">
          <v:shape id="_x0000_i1028" type="#_x0000_t75" style="width:90pt;height:40.5pt" o:ole="">
            <v:imagedata r:id="rId74" o:title=""/>
          </v:shape>
          <o:OLEObject Type="Embed" ProgID="Equation.3" ShapeID="_x0000_i1028" DrawAspect="Content" ObjectID="_1846128864" r:id="rId75"/>
        </w:object>
      </w:r>
    </w:p>
    <w:p w14:paraId="1E69A11E" w14:textId="77777777" w:rsidR="005D3E29" w:rsidRPr="004F4400" w:rsidRDefault="00000000" w:rsidP="005D3E29">
      <w:r w:rsidRPr="004F4400">
        <w:t>where:</w:t>
      </w:r>
    </w:p>
    <w:p w14:paraId="5556B631" w14:textId="77777777" w:rsidR="005D3E29" w:rsidRPr="004F4400" w:rsidRDefault="00000000" w:rsidP="005D3E29">
      <w:r w:rsidRPr="004F4400">
        <w:rPr>
          <w:i/>
        </w:rPr>
        <w:t>x</w:t>
      </w:r>
      <w:r w:rsidRPr="004F4400">
        <w:rPr>
          <w:i/>
          <w:vertAlign w:val="subscript"/>
        </w:rPr>
        <w:t>i</w:t>
      </w:r>
      <w:r w:rsidRPr="004F4400">
        <w:rPr>
          <w:vertAlign w:val="subscript"/>
        </w:rPr>
        <w:t xml:space="preserve"> </w:t>
      </w:r>
      <w:r w:rsidRPr="004F4400">
        <w:t>= an individual test result</w:t>
      </w:r>
    </w:p>
    <w:p w14:paraId="7A985BC6" w14:textId="77777777" w:rsidR="005D3E29" w:rsidRPr="004F4400" w:rsidRDefault="00000000" w:rsidP="005D3E29">
      <w:r w:rsidRPr="004F4400">
        <w:rPr>
          <w:i/>
        </w:rPr>
        <w:t>R</w:t>
      </w:r>
      <w:r w:rsidRPr="004F4400">
        <w:t xml:space="preserve"> = the mean of n results</w:t>
      </w:r>
    </w:p>
    <w:p w14:paraId="4205C34D" w14:textId="77777777" w:rsidR="005D3E29" w:rsidRPr="004F4400" w:rsidRDefault="00000000" w:rsidP="005D3E29">
      <w:r w:rsidRPr="004F4400">
        <w:rPr>
          <w:i/>
        </w:rPr>
        <w:t>N</w:t>
      </w:r>
      <w:r w:rsidRPr="004F4400">
        <w:t xml:space="preserve"> = the number of test results in the lot.</w:t>
      </w:r>
    </w:p>
    <w:p w14:paraId="72222AED" w14:textId="77777777" w:rsidR="005D3E29" w:rsidRPr="004F4400" w:rsidRDefault="00000000" w:rsidP="005D3E29">
      <w:r w:rsidRPr="004F4400">
        <w:t xml:space="preserve">When less than six tests are used to determine conformance of a lot the Mean Dry Density Ratios in the </w:t>
      </w:r>
      <w:r w:rsidRPr="002D0261">
        <w:rPr>
          <w:b/>
          <w:i/>
        </w:rPr>
        <w:t xml:space="preserve">Table </w:t>
      </w:r>
      <w:r>
        <w:rPr>
          <w:b/>
          <w:i/>
        </w:rPr>
        <w:t xml:space="preserve">- </w:t>
      </w:r>
      <w:r w:rsidRPr="002D0261">
        <w:rPr>
          <w:b/>
          <w:i/>
        </w:rPr>
        <w:t xml:space="preserve">Dry Density Ratios </w:t>
      </w:r>
      <w:proofErr w:type="gramStart"/>
      <w:r w:rsidRPr="002D0261">
        <w:rPr>
          <w:b/>
          <w:i/>
        </w:rPr>
        <w:t>For</w:t>
      </w:r>
      <w:proofErr w:type="gramEnd"/>
      <w:r w:rsidRPr="002D0261">
        <w:rPr>
          <w:b/>
          <w:i/>
        </w:rPr>
        <w:t xml:space="preserve"> Conforman</w:t>
      </w:r>
      <w:r w:rsidRPr="004D5E85">
        <w:rPr>
          <w:b/>
          <w:i/>
        </w:rPr>
        <w:t>ce</w:t>
      </w:r>
      <w:r w:rsidRPr="004D5E85">
        <w:rPr>
          <w:b/>
        </w:rPr>
        <w:t>, Column A</w:t>
      </w:r>
      <w:r w:rsidRPr="004F4400">
        <w:t xml:space="preserve"> apply.</w:t>
      </w:r>
    </w:p>
    <w:p w14:paraId="23D5AAA7" w14:textId="77777777" w:rsidR="005D3E29" w:rsidRDefault="00000000" w:rsidP="005D3E29">
      <w:r w:rsidRPr="004F4400">
        <w:t>When six or more tests are used to determine conformance of a lot the Characteristic Mean Dry Density Ratios in the</w:t>
      </w:r>
      <w:r w:rsidRPr="002D0261">
        <w:rPr>
          <w:b/>
          <w:i/>
        </w:rPr>
        <w:t xml:space="preserve"> Table</w:t>
      </w:r>
      <w:r>
        <w:rPr>
          <w:b/>
          <w:i/>
        </w:rPr>
        <w:t xml:space="preserve"> -</w:t>
      </w:r>
      <w:r w:rsidRPr="002D0261">
        <w:rPr>
          <w:b/>
          <w:i/>
        </w:rPr>
        <w:t xml:space="preserve"> Dry Density Ratios </w:t>
      </w:r>
      <w:proofErr w:type="gramStart"/>
      <w:r w:rsidRPr="002D0261">
        <w:rPr>
          <w:b/>
          <w:i/>
        </w:rPr>
        <w:t>For</w:t>
      </w:r>
      <w:proofErr w:type="gramEnd"/>
      <w:r w:rsidRPr="002D0261">
        <w:rPr>
          <w:b/>
          <w:i/>
        </w:rPr>
        <w:t xml:space="preserve"> Conformance,</w:t>
      </w:r>
      <w:r>
        <w:t xml:space="preserve"> </w:t>
      </w:r>
      <w:r w:rsidRPr="004D5E85">
        <w:rPr>
          <w:b/>
        </w:rPr>
        <w:t>Column B</w:t>
      </w:r>
      <w:r w:rsidRPr="004F4400">
        <w:t>, apply.</w:t>
      </w:r>
    </w:p>
    <w:tbl>
      <w:tblPr>
        <w:tblW w:w="5000" w:type="pct"/>
        <w:tblCellMar>
          <w:left w:w="107" w:type="dxa"/>
          <w:right w:w="107" w:type="dxa"/>
        </w:tblCellMar>
        <w:tblLook w:val="0000" w:firstRow="0" w:lastRow="0" w:firstColumn="0" w:lastColumn="0" w:noHBand="0" w:noVBand="0"/>
      </w:tblPr>
      <w:tblGrid>
        <w:gridCol w:w="6276"/>
        <w:gridCol w:w="4026"/>
      </w:tblGrid>
      <w:tr w:rsidR="009838DF" w14:paraId="4D0E366B" w14:textId="77777777" w:rsidTr="00792FD3">
        <w:trPr>
          <w:cantSplit/>
          <w:trHeight w:val="334"/>
          <w:tblHeader/>
        </w:trPr>
        <w:tc>
          <w:tcPr>
            <w:tcW w:w="5000" w:type="pct"/>
            <w:gridSpan w:val="2"/>
            <w:tcBorders>
              <w:top w:val="single" w:sz="6" w:space="0" w:color="auto"/>
              <w:left w:val="single" w:sz="6" w:space="0" w:color="auto"/>
              <w:bottom w:val="single" w:sz="6" w:space="0" w:color="auto"/>
              <w:right w:val="single" w:sz="6" w:space="0" w:color="auto"/>
            </w:tcBorders>
          </w:tcPr>
          <w:p w14:paraId="57009984" w14:textId="77777777" w:rsidR="005D3E29" w:rsidRPr="006F1C44" w:rsidRDefault="00000000" w:rsidP="00792FD3">
            <w:pPr>
              <w:rPr>
                <w:b/>
              </w:rPr>
            </w:pPr>
            <w:r w:rsidRPr="006F1C44">
              <w:rPr>
                <w:b/>
              </w:rPr>
              <w:t>Table – Multiplier Values for Soils</w:t>
            </w:r>
          </w:p>
        </w:tc>
      </w:tr>
      <w:tr w:rsidR="009838DF" w14:paraId="05865FD0" w14:textId="77777777" w:rsidTr="00792FD3">
        <w:trPr>
          <w:cantSplit/>
          <w:trHeight w:val="334"/>
          <w:tblHeader/>
        </w:trPr>
        <w:tc>
          <w:tcPr>
            <w:tcW w:w="5000" w:type="pct"/>
            <w:gridSpan w:val="2"/>
            <w:tcBorders>
              <w:top w:val="single" w:sz="6" w:space="0" w:color="auto"/>
              <w:left w:val="single" w:sz="6" w:space="0" w:color="auto"/>
              <w:bottom w:val="single" w:sz="6" w:space="0" w:color="auto"/>
              <w:right w:val="single" w:sz="6" w:space="0" w:color="auto"/>
            </w:tcBorders>
          </w:tcPr>
          <w:p w14:paraId="354A7C11" w14:textId="77777777" w:rsidR="005D3E29" w:rsidRPr="004F4400" w:rsidRDefault="00000000" w:rsidP="00792FD3">
            <w:r w:rsidRPr="004F4400">
              <w:t>Values of the Multiplier k for Characteristic Mean Dry Density Ratio (</w:t>
            </w:r>
            <w:proofErr w:type="spellStart"/>
            <w:r w:rsidRPr="004F4400">
              <w:t>Rc</w:t>
            </w:r>
            <w:proofErr w:type="spellEnd"/>
            <w:r w:rsidRPr="004F4400">
              <w:t>)</w:t>
            </w:r>
          </w:p>
        </w:tc>
      </w:tr>
      <w:tr w:rsidR="009838DF" w14:paraId="02BC7469" w14:textId="77777777" w:rsidTr="00792FD3">
        <w:trPr>
          <w:cantSplit/>
          <w:trHeight w:val="346"/>
          <w:tblHeader/>
        </w:trPr>
        <w:tc>
          <w:tcPr>
            <w:tcW w:w="3046" w:type="pct"/>
            <w:tcBorders>
              <w:top w:val="single" w:sz="6" w:space="0" w:color="auto"/>
              <w:left w:val="single" w:sz="6" w:space="0" w:color="auto"/>
              <w:bottom w:val="single" w:sz="6" w:space="0" w:color="auto"/>
              <w:right w:val="single" w:sz="6" w:space="0" w:color="auto"/>
            </w:tcBorders>
          </w:tcPr>
          <w:p w14:paraId="0F16548E" w14:textId="77777777" w:rsidR="005D3E29" w:rsidRPr="006F1C44" w:rsidRDefault="00000000" w:rsidP="00792FD3">
            <w:pPr>
              <w:jc w:val="center"/>
              <w:rPr>
                <w:b/>
              </w:rPr>
            </w:pPr>
            <w:r w:rsidRPr="006F1C44">
              <w:rPr>
                <w:b/>
              </w:rPr>
              <w:t>Number of tests per lot (n)</w:t>
            </w:r>
          </w:p>
        </w:tc>
        <w:tc>
          <w:tcPr>
            <w:tcW w:w="1954" w:type="pct"/>
            <w:tcBorders>
              <w:top w:val="single" w:sz="6" w:space="0" w:color="auto"/>
              <w:left w:val="single" w:sz="6" w:space="0" w:color="auto"/>
              <w:bottom w:val="single" w:sz="6" w:space="0" w:color="auto"/>
              <w:right w:val="single" w:sz="6" w:space="0" w:color="auto"/>
            </w:tcBorders>
          </w:tcPr>
          <w:p w14:paraId="66B68295" w14:textId="77777777" w:rsidR="005D3E29" w:rsidRPr="006F1C44" w:rsidRDefault="00000000" w:rsidP="00792FD3">
            <w:pPr>
              <w:jc w:val="center"/>
              <w:rPr>
                <w:b/>
              </w:rPr>
            </w:pPr>
            <w:r w:rsidRPr="006F1C44">
              <w:rPr>
                <w:b/>
              </w:rPr>
              <w:t>k</w:t>
            </w:r>
          </w:p>
        </w:tc>
      </w:tr>
      <w:tr w:rsidR="009838DF" w14:paraId="09F91C1C" w14:textId="77777777" w:rsidTr="00792FD3">
        <w:trPr>
          <w:cantSplit/>
          <w:trHeight w:val="334"/>
        </w:trPr>
        <w:tc>
          <w:tcPr>
            <w:tcW w:w="3046" w:type="pct"/>
            <w:tcBorders>
              <w:top w:val="single" w:sz="6" w:space="0" w:color="auto"/>
              <w:left w:val="single" w:sz="6" w:space="0" w:color="auto"/>
              <w:bottom w:val="single" w:sz="6" w:space="0" w:color="auto"/>
              <w:right w:val="single" w:sz="6" w:space="0" w:color="auto"/>
            </w:tcBorders>
          </w:tcPr>
          <w:p w14:paraId="12CA914D" w14:textId="77777777" w:rsidR="005D3E29" w:rsidRPr="004F4400" w:rsidRDefault="00000000" w:rsidP="00792FD3">
            <w:pPr>
              <w:jc w:val="center"/>
            </w:pPr>
            <w:r w:rsidRPr="004F4400">
              <w:t>6</w:t>
            </w:r>
          </w:p>
        </w:tc>
        <w:tc>
          <w:tcPr>
            <w:tcW w:w="1954" w:type="pct"/>
            <w:tcBorders>
              <w:top w:val="single" w:sz="6" w:space="0" w:color="auto"/>
              <w:left w:val="single" w:sz="6" w:space="0" w:color="auto"/>
              <w:bottom w:val="single" w:sz="6" w:space="0" w:color="auto"/>
              <w:right w:val="single" w:sz="6" w:space="0" w:color="auto"/>
            </w:tcBorders>
          </w:tcPr>
          <w:p w14:paraId="0034F073" w14:textId="77777777" w:rsidR="005D3E29" w:rsidRPr="004F4400" w:rsidRDefault="00000000" w:rsidP="00792FD3">
            <w:pPr>
              <w:jc w:val="center"/>
            </w:pPr>
            <w:r w:rsidRPr="004F4400">
              <w:t>0.50</w:t>
            </w:r>
          </w:p>
        </w:tc>
      </w:tr>
      <w:tr w:rsidR="009838DF" w14:paraId="6EAB028C" w14:textId="77777777" w:rsidTr="00792FD3">
        <w:trPr>
          <w:cantSplit/>
          <w:trHeight w:val="334"/>
        </w:trPr>
        <w:tc>
          <w:tcPr>
            <w:tcW w:w="3046" w:type="pct"/>
            <w:tcBorders>
              <w:top w:val="single" w:sz="6" w:space="0" w:color="auto"/>
              <w:left w:val="single" w:sz="6" w:space="0" w:color="auto"/>
              <w:bottom w:val="single" w:sz="6" w:space="0" w:color="auto"/>
              <w:right w:val="single" w:sz="6" w:space="0" w:color="auto"/>
            </w:tcBorders>
          </w:tcPr>
          <w:p w14:paraId="34B817B8" w14:textId="77777777" w:rsidR="005D3E29" w:rsidRPr="004F4400" w:rsidRDefault="00000000" w:rsidP="00792FD3">
            <w:pPr>
              <w:jc w:val="center"/>
            </w:pPr>
            <w:r w:rsidRPr="004F4400">
              <w:t>7</w:t>
            </w:r>
          </w:p>
        </w:tc>
        <w:tc>
          <w:tcPr>
            <w:tcW w:w="1954" w:type="pct"/>
            <w:tcBorders>
              <w:top w:val="single" w:sz="6" w:space="0" w:color="auto"/>
              <w:left w:val="single" w:sz="6" w:space="0" w:color="auto"/>
              <w:bottom w:val="single" w:sz="6" w:space="0" w:color="auto"/>
              <w:right w:val="single" w:sz="6" w:space="0" w:color="auto"/>
            </w:tcBorders>
          </w:tcPr>
          <w:p w14:paraId="1572C2E2" w14:textId="77777777" w:rsidR="005D3E29" w:rsidRPr="004F4400" w:rsidRDefault="00000000" w:rsidP="00792FD3">
            <w:pPr>
              <w:jc w:val="center"/>
            </w:pPr>
            <w:r w:rsidRPr="004F4400">
              <w:t>0.54</w:t>
            </w:r>
          </w:p>
        </w:tc>
      </w:tr>
      <w:tr w:rsidR="009838DF" w14:paraId="4E21C4FE" w14:textId="77777777" w:rsidTr="00792FD3">
        <w:trPr>
          <w:cantSplit/>
          <w:trHeight w:val="334"/>
        </w:trPr>
        <w:tc>
          <w:tcPr>
            <w:tcW w:w="3046" w:type="pct"/>
            <w:tcBorders>
              <w:top w:val="single" w:sz="6" w:space="0" w:color="auto"/>
              <w:left w:val="single" w:sz="6" w:space="0" w:color="auto"/>
              <w:bottom w:val="single" w:sz="6" w:space="0" w:color="auto"/>
              <w:right w:val="single" w:sz="6" w:space="0" w:color="auto"/>
            </w:tcBorders>
          </w:tcPr>
          <w:p w14:paraId="318D9E06" w14:textId="77777777" w:rsidR="005D3E29" w:rsidRPr="004F4400" w:rsidRDefault="00000000" w:rsidP="00792FD3">
            <w:pPr>
              <w:jc w:val="center"/>
            </w:pPr>
            <w:r w:rsidRPr="004F4400">
              <w:t>8</w:t>
            </w:r>
          </w:p>
        </w:tc>
        <w:tc>
          <w:tcPr>
            <w:tcW w:w="1954" w:type="pct"/>
            <w:tcBorders>
              <w:top w:val="single" w:sz="6" w:space="0" w:color="auto"/>
              <w:left w:val="single" w:sz="6" w:space="0" w:color="auto"/>
              <w:bottom w:val="single" w:sz="6" w:space="0" w:color="auto"/>
              <w:right w:val="single" w:sz="6" w:space="0" w:color="auto"/>
            </w:tcBorders>
          </w:tcPr>
          <w:p w14:paraId="20F4104B" w14:textId="77777777" w:rsidR="005D3E29" w:rsidRPr="004F4400" w:rsidRDefault="00000000" w:rsidP="00792FD3">
            <w:pPr>
              <w:jc w:val="center"/>
            </w:pPr>
            <w:r w:rsidRPr="004F4400">
              <w:t>0.56</w:t>
            </w:r>
          </w:p>
        </w:tc>
      </w:tr>
      <w:tr w:rsidR="009838DF" w14:paraId="7BDF62C5" w14:textId="77777777" w:rsidTr="00792FD3">
        <w:trPr>
          <w:cantSplit/>
          <w:trHeight w:val="334"/>
        </w:trPr>
        <w:tc>
          <w:tcPr>
            <w:tcW w:w="3046" w:type="pct"/>
            <w:tcBorders>
              <w:top w:val="single" w:sz="6" w:space="0" w:color="auto"/>
              <w:left w:val="single" w:sz="6" w:space="0" w:color="auto"/>
              <w:bottom w:val="single" w:sz="6" w:space="0" w:color="auto"/>
              <w:right w:val="single" w:sz="6" w:space="0" w:color="auto"/>
            </w:tcBorders>
          </w:tcPr>
          <w:p w14:paraId="008F2383" w14:textId="77777777" w:rsidR="005D3E29" w:rsidRPr="004F4400" w:rsidRDefault="00000000" w:rsidP="00792FD3">
            <w:pPr>
              <w:jc w:val="center"/>
            </w:pPr>
            <w:r w:rsidRPr="004F4400">
              <w:t>9</w:t>
            </w:r>
          </w:p>
        </w:tc>
        <w:tc>
          <w:tcPr>
            <w:tcW w:w="1954" w:type="pct"/>
            <w:tcBorders>
              <w:top w:val="single" w:sz="6" w:space="0" w:color="auto"/>
              <w:left w:val="single" w:sz="6" w:space="0" w:color="auto"/>
              <w:bottom w:val="single" w:sz="6" w:space="0" w:color="auto"/>
              <w:right w:val="single" w:sz="6" w:space="0" w:color="auto"/>
            </w:tcBorders>
          </w:tcPr>
          <w:p w14:paraId="0E5206E6" w14:textId="77777777" w:rsidR="005D3E29" w:rsidRPr="004F4400" w:rsidRDefault="00000000" w:rsidP="00792FD3">
            <w:pPr>
              <w:jc w:val="center"/>
            </w:pPr>
            <w:r w:rsidRPr="004F4400">
              <w:t>0.59</w:t>
            </w:r>
          </w:p>
        </w:tc>
      </w:tr>
      <w:tr w:rsidR="009838DF" w14:paraId="4CAAE145" w14:textId="77777777" w:rsidTr="00792FD3">
        <w:trPr>
          <w:cantSplit/>
          <w:trHeight w:val="334"/>
        </w:trPr>
        <w:tc>
          <w:tcPr>
            <w:tcW w:w="3046" w:type="pct"/>
            <w:tcBorders>
              <w:top w:val="single" w:sz="6" w:space="0" w:color="auto"/>
              <w:left w:val="single" w:sz="6" w:space="0" w:color="auto"/>
              <w:bottom w:val="single" w:sz="6" w:space="0" w:color="auto"/>
              <w:right w:val="single" w:sz="6" w:space="0" w:color="auto"/>
            </w:tcBorders>
          </w:tcPr>
          <w:p w14:paraId="43DD1444" w14:textId="77777777" w:rsidR="005D3E29" w:rsidRPr="004F4400" w:rsidRDefault="00000000" w:rsidP="00792FD3">
            <w:pPr>
              <w:jc w:val="center"/>
            </w:pPr>
            <w:r w:rsidRPr="004F4400">
              <w:t>10</w:t>
            </w:r>
          </w:p>
        </w:tc>
        <w:tc>
          <w:tcPr>
            <w:tcW w:w="1954" w:type="pct"/>
            <w:tcBorders>
              <w:top w:val="single" w:sz="6" w:space="0" w:color="auto"/>
              <w:left w:val="single" w:sz="6" w:space="0" w:color="auto"/>
              <w:bottom w:val="single" w:sz="6" w:space="0" w:color="auto"/>
              <w:right w:val="single" w:sz="6" w:space="0" w:color="auto"/>
            </w:tcBorders>
          </w:tcPr>
          <w:p w14:paraId="135F5E21" w14:textId="77777777" w:rsidR="005D3E29" w:rsidRPr="004F4400" w:rsidRDefault="00000000" w:rsidP="00792FD3">
            <w:pPr>
              <w:jc w:val="center"/>
            </w:pPr>
            <w:r w:rsidRPr="004F4400">
              <w:t>0.61</w:t>
            </w:r>
          </w:p>
        </w:tc>
      </w:tr>
      <w:tr w:rsidR="009838DF" w14:paraId="4B4C57EE" w14:textId="77777777" w:rsidTr="00792FD3">
        <w:trPr>
          <w:cantSplit/>
          <w:trHeight w:val="334"/>
        </w:trPr>
        <w:tc>
          <w:tcPr>
            <w:tcW w:w="3046" w:type="pct"/>
            <w:tcBorders>
              <w:top w:val="single" w:sz="6" w:space="0" w:color="auto"/>
              <w:left w:val="single" w:sz="6" w:space="0" w:color="auto"/>
              <w:bottom w:val="single" w:sz="6" w:space="0" w:color="auto"/>
              <w:right w:val="single" w:sz="6" w:space="0" w:color="auto"/>
            </w:tcBorders>
          </w:tcPr>
          <w:p w14:paraId="5290E045" w14:textId="77777777" w:rsidR="005D3E29" w:rsidRPr="004F4400" w:rsidRDefault="00000000" w:rsidP="00792FD3">
            <w:pPr>
              <w:jc w:val="center"/>
            </w:pPr>
            <w:r w:rsidRPr="004F4400">
              <w:t>15</w:t>
            </w:r>
          </w:p>
        </w:tc>
        <w:tc>
          <w:tcPr>
            <w:tcW w:w="1954" w:type="pct"/>
            <w:tcBorders>
              <w:top w:val="single" w:sz="6" w:space="0" w:color="auto"/>
              <w:left w:val="single" w:sz="6" w:space="0" w:color="auto"/>
              <w:bottom w:val="single" w:sz="6" w:space="0" w:color="auto"/>
              <w:right w:val="single" w:sz="6" w:space="0" w:color="auto"/>
            </w:tcBorders>
          </w:tcPr>
          <w:p w14:paraId="1AF8867E" w14:textId="77777777" w:rsidR="005D3E29" w:rsidRPr="004F4400" w:rsidRDefault="00000000" w:rsidP="00792FD3">
            <w:pPr>
              <w:jc w:val="center"/>
            </w:pPr>
            <w:r w:rsidRPr="004F4400">
              <w:t>0.68</w:t>
            </w:r>
          </w:p>
        </w:tc>
      </w:tr>
      <w:tr w:rsidR="009838DF" w14:paraId="5F3B03D0" w14:textId="77777777" w:rsidTr="00792FD3">
        <w:trPr>
          <w:cantSplit/>
          <w:trHeight w:val="346"/>
        </w:trPr>
        <w:tc>
          <w:tcPr>
            <w:tcW w:w="3046" w:type="pct"/>
            <w:tcBorders>
              <w:top w:val="single" w:sz="6" w:space="0" w:color="auto"/>
              <w:left w:val="single" w:sz="6" w:space="0" w:color="auto"/>
              <w:bottom w:val="single" w:sz="6" w:space="0" w:color="auto"/>
              <w:right w:val="single" w:sz="6" w:space="0" w:color="auto"/>
            </w:tcBorders>
          </w:tcPr>
          <w:p w14:paraId="4AD61C3A" w14:textId="77777777" w:rsidR="005D3E29" w:rsidRPr="004F4400" w:rsidRDefault="00000000" w:rsidP="00792FD3">
            <w:pPr>
              <w:jc w:val="center"/>
            </w:pPr>
            <w:r w:rsidRPr="004F4400">
              <w:t>20</w:t>
            </w:r>
          </w:p>
        </w:tc>
        <w:tc>
          <w:tcPr>
            <w:tcW w:w="1954" w:type="pct"/>
            <w:tcBorders>
              <w:top w:val="single" w:sz="6" w:space="0" w:color="auto"/>
              <w:left w:val="single" w:sz="6" w:space="0" w:color="auto"/>
              <w:bottom w:val="single" w:sz="6" w:space="0" w:color="auto"/>
              <w:right w:val="single" w:sz="6" w:space="0" w:color="auto"/>
            </w:tcBorders>
          </w:tcPr>
          <w:p w14:paraId="1305C3F3" w14:textId="77777777" w:rsidR="005D3E29" w:rsidRPr="004F4400" w:rsidRDefault="00000000" w:rsidP="00792FD3">
            <w:pPr>
              <w:jc w:val="center"/>
            </w:pPr>
            <w:r w:rsidRPr="004F4400">
              <w:t>0.72</w:t>
            </w:r>
          </w:p>
        </w:tc>
      </w:tr>
    </w:tbl>
    <w:p w14:paraId="760E27CA" w14:textId="77777777" w:rsidR="005D3E29" w:rsidRDefault="005D3E29" w:rsidP="005D3E29"/>
    <w:p w14:paraId="1819596F" w14:textId="77777777" w:rsidR="005D3E29" w:rsidRPr="00417651" w:rsidRDefault="00000000" w:rsidP="00417651">
      <w:pPr>
        <w:pStyle w:val="Heading3"/>
      </w:pPr>
      <w:r w:rsidRPr="00417651">
        <w:t>Tables</w:t>
      </w:r>
    </w:p>
    <w:tbl>
      <w:tblPr>
        <w:tblW w:w="5000" w:type="pct"/>
        <w:tblCellMar>
          <w:left w:w="107" w:type="dxa"/>
          <w:right w:w="107" w:type="dxa"/>
        </w:tblCellMar>
        <w:tblLook w:val="0000" w:firstRow="0" w:lastRow="0" w:firstColumn="0" w:lastColumn="0" w:noHBand="0" w:noVBand="0"/>
      </w:tblPr>
      <w:tblGrid>
        <w:gridCol w:w="3467"/>
        <w:gridCol w:w="1735"/>
        <w:gridCol w:w="2209"/>
        <w:gridCol w:w="2891"/>
      </w:tblGrid>
      <w:tr w:rsidR="009838DF" w14:paraId="5CDEA02C" w14:textId="77777777" w:rsidTr="00792FD3">
        <w:trPr>
          <w:cantSplit/>
          <w:trHeight w:val="334"/>
          <w:tblHeader/>
        </w:trPr>
        <w:tc>
          <w:tcPr>
            <w:tcW w:w="5000" w:type="pct"/>
            <w:gridSpan w:val="4"/>
            <w:tcBorders>
              <w:top w:val="single" w:sz="6" w:space="0" w:color="auto"/>
              <w:left w:val="single" w:sz="6" w:space="0" w:color="auto"/>
              <w:bottom w:val="single" w:sz="6" w:space="0" w:color="auto"/>
              <w:right w:val="single" w:sz="6" w:space="0" w:color="auto"/>
            </w:tcBorders>
          </w:tcPr>
          <w:p w14:paraId="1F88C447" w14:textId="77777777" w:rsidR="005D3E29" w:rsidRPr="00CA3D2A" w:rsidRDefault="00000000" w:rsidP="00792FD3">
            <w:pPr>
              <w:keepLines/>
              <w:spacing w:before="40" w:after="40"/>
              <w:rPr>
                <w:b/>
              </w:rPr>
            </w:pPr>
            <w:r w:rsidRPr="00CA3D2A">
              <w:rPr>
                <w:b/>
              </w:rPr>
              <w:t>Table - Dry Density Ratios for Conformance</w:t>
            </w:r>
          </w:p>
        </w:tc>
      </w:tr>
      <w:tr w:rsidR="009838DF" w14:paraId="44C132F0" w14:textId="77777777" w:rsidTr="00417651">
        <w:tblPrEx>
          <w:jc w:val="center"/>
          <w:tblBorders>
            <w:top w:val="single" w:sz="6" w:space="0" w:color="auto"/>
            <w:left w:val="single" w:sz="6" w:space="0" w:color="auto"/>
            <w:bottom w:val="single" w:sz="6" w:space="0" w:color="auto"/>
            <w:right w:val="single" w:sz="6" w:space="0" w:color="auto"/>
            <w:insideH w:val="single" w:sz="6" w:space="0" w:color="auto"/>
            <w:insideV w:val="single" w:sz="2" w:space="0" w:color="auto"/>
          </w:tblBorders>
        </w:tblPrEx>
        <w:trPr>
          <w:cantSplit/>
          <w:tblHeader/>
          <w:jc w:val="center"/>
        </w:trPr>
        <w:tc>
          <w:tcPr>
            <w:tcW w:w="1683" w:type="pct"/>
            <w:vAlign w:val="center"/>
          </w:tcPr>
          <w:p w14:paraId="63B3A3A8" w14:textId="77777777" w:rsidR="005D3E29" w:rsidRPr="002D72A3" w:rsidRDefault="00000000" w:rsidP="00792FD3">
            <w:pPr>
              <w:spacing w:after="0"/>
              <w:rPr>
                <w:b/>
                <w:sz w:val="20"/>
              </w:rPr>
            </w:pPr>
            <w:r w:rsidRPr="002D72A3">
              <w:rPr>
                <w:b/>
                <w:sz w:val="20"/>
              </w:rPr>
              <w:t>Works Components</w:t>
            </w:r>
          </w:p>
        </w:tc>
        <w:tc>
          <w:tcPr>
            <w:tcW w:w="842" w:type="pct"/>
            <w:vAlign w:val="center"/>
          </w:tcPr>
          <w:p w14:paraId="7D9A3E8B" w14:textId="77777777" w:rsidR="005D3E29" w:rsidRPr="002D72A3" w:rsidRDefault="00000000" w:rsidP="00792FD3">
            <w:pPr>
              <w:spacing w:after="0"/>
              <w:jc w:val="center"/>
              <w:rPr>
                <w:b/>
                <w:sz w:val="20"/>
              </w:rPr>
            </w:pPr>
            <w:r w:rsidRPr="002D72A3">
              <w:rPr>
                <w:b/>
                <w:sz w:val="20"/>
              </w:rPr>
              <w:t>A</w:t>
            </w:r>
          </w:p>
          <w:p w14:paraId="215E4486" w14:textId="77777777" w:rsidR="005D3E29" w:rsidRPr="002D72A3" w:rsidRDefault="00000000" w:rsidP="00792FD3">
            <w:pPr>
              <w:spacing w:after="0"/>
              <w:jc w:val="center"/>
              <w:rPr>
                <w:b/>
                <w:sz w:val="20"/>
              </w:rPr>
            </w:pPr>
            <w:r w:rsidRPr="002D72A3">
              <w:rPr>
                <w:b/>
                <w:sz w:val="20"/>
              </w:rPr>
              <w:t>Mean Dry</w:t>
            </w:r>
          </w:p>
          <w:p w14:paraId="38777D0E" w14:textId="77777777" w:rsidR="005D3E29" w:rsidRPr="002D72A3" w:rsidRDefault="00000000" w:rsidP="00792FD3">
            <w:pPr>
              <w:spacing w:after="0"/>
              <w:jc w:val="center"/>
              <w:rPr>
                <w:b/>
                <w:sz w:val="20"/>
              </w:rPr>
            </w:pPr>
            <w:r w:rsidRPr="002D72A3">
              <w:rPr>
                <w:b/>
                <w:sz w:val="20"/>
              </w:rPr>
              <w:t>Density Ratio</w:t>
            </w:r>
          </w:p>
          <w:p w14:paraId="5B055AA6" w14:textId="77777777" w:rsidR="005D3E29" w:rsidRPr="002D72A3" w:rsidRDefault="00000000" w:rsidP="00792FD3">
            <w:pPr>
              <w:spacing w:after="0"/>
              <w:jc w:val="center"/>
              <w:rPr>
                <w:b/>
                <w:sz w:val="20"/>
              </w:rPr>
            </w:pPr>
            <w:r w:rsidRPr="002D72A3">
              <w:rPr>
                <w:b/>
                <w:sz w:val="20"/>
              </w:rPr>
              <w:t>(R) %</w:t>
            </w:r>
          </w:p>
          <w:p w14:paraId="777386F7" w14:textId="77777777" w:rsidR="005D3E29" w:rsidRPr="002D72A3" w:rsidRDefault="00000000" w:rsidP="00792FD3">
            <w:pPr>
              <w:spacing w:after="0"/>
              <w:jc w:val="center"/>
              <w:rPr>
                <w:b/>
                <w:sz w:val="20"/>
              </w:rPr>
            </w:pPr>
            <w:r w:rsidRPr="002D72A3">
              <w:rPr>
                <w:b/>
                <w:sz w:val="20"/>
              </w:rPr>
              <w:t>(“n” is 3 to 5)</w:t>
            </w:r>
          </w:p>
        </w:tc>
        <w:tc>
          <w:tcPr>
            <w:tcW w:w="1072" w:type="pct"/>
            <w:vAlign w:val="center"/>
          </w:tcPr>
          <w:p w14:paraId="260DAAD1" w14:textId="77777777" w:rsidR="005D3E29" w:rsidRPr="002D72A3" w:rsidRDefault="00000000" w:rsidP="00792FD3">
            <w:pPr>
              <w:spacing w:after="0"/>
              <w:jc w:val="center"/>
              <w:rPr>
                <w:b/>
                <w:sz w:val="20"/>
              </w:rPr>
            </w:pPr>
            <w:r w:rsidRPr="002D72A3">
              <w:rPr>
                <w:b/>
                <w:sz w:val="20"/>
              </w:rPr>
              <w:t>B</w:t>
            </w:r>
          </w:p>
          <w:p w14:paraId="755EDBC7" w14:textId="77777777" w:rsidR="005D3E29" w:rsidRPr="002D72A3" w:rsidRDefault="00000000" w:rsidP="00792FD3">
            <w:pPr>
              <w:spacing w:after="0"/>
              <w:jc w:val="center"/>
              <w:rPr>
                <w:b/>
                <w:sz w:val="20"/>
              </w:rPr>
            </w:pPr>
            <w:r w:rsidRPr="002D72A3">
              <w:rPr>
                <w:b/>
                <w:sz w:val="20"/>
              </w:rPr>
              <w:t>Characteristic Mean Dry Density Ratio</w:t>
            </w:r>
          </w:p>
          <w:p w14:paraId="532268EA" w14:textId="77777777" w:rsidR="005D3E29" w:rsidRPr="002D72A3" w:rsidRDefault="00000000" w:rsidP="00792FD3">
            <w:pPr>
              <w:spacing w:after="0"/>
              <w:jc w:val="center"/>
              <w:rPr>
                <w:b/>
                <w:sz w:val="20"/>
              </w:rPr>
            </w:pPr>
            <w:r w:rsidRPr="002D72A3">
              <w:rPr>
                <w:b/>
                <w:sz w:val="20"/>
              </w:rPr>
              <w:t>(</w:t>
            </w:r>
            <w:proofErr w:type="spellStart"/>
            <w:r w:rsidRPr="002D72A3">
              <w:rPr>
                <w:b/>
                <w:sz w:val="20"/>
              </w:rPr>
              <w:t>Rc</w:t>
            </w:r>
            <w:proofErr w:type="spellEnd"/>
            <w:r w:rsidRPr="002D72A3">
              <w:rPr>
                <w:b/>
                <w:sz w:val="20"/>
              </w:rPr>
              <w:t>) %</w:t>
            </w:r>
          </w:p>
          <w:p w14:paraId="6A1FAA27" w14:textId="77777777" w:rsidR="005D3E29" w:rsidRPr="002D72A3" w:rsidRDefault="00000000" w:rsidP="00792FD3">
            <w:pPr>
              <w:spacing w:after="0"/>
              <w:jc w:val="center"/>
              <w:rPr>
                <w:b/>
                <w:sz w:val="20"/>
              </w:rPr>
            </w:pPr>
            <w:r w:rsidRPr="002D72A3">
              <w:rPr>
                <w:b/>
                <w:sz w:val="20"/>
              </w:rPr>
              <w:t>(“n” is 6 or greater)</w:t>
            </w:r>
          </w:p>
        </w:tc>
        <w:tc>
          <w:tcPr>
            <w:tcW w:w="1403" w:type="pct"/>
            <w:vAlign w:val="center"/>
          </w:tcPr>
          <w:p w14:paraId="5BCF8F81" w14:textId="77777777" w:rsidR="005D3E29" w:rsidRPr="002D72A3" w:rsidRDefault="005D3E29" w:rsidP="00792FD3">
            <w:pPr>
              <w:spacing w:after="0"/>
              <w:jc w:val="center"/>
              <w:rPr>
                <w:b/>
                <w:sz w:val="20"/>
              </w:rPr>
            </w:pPr>
          </w:p>
        </w:tc>
      </w:tr>
      <w:tr w:rsidR="009838DF" w14:paraId="419E4C5D" w14:textId="77777777" w:rsidTr="00417651">
        <w:tblPrEx>
          <w:jc w:val="center"/>
          <w:tblBorders>
            <w:top w:val="single" w:sz="6" w:space="0" w:color="auto"/>
            <w:left w:val="single" w:sz="6" w:space="0" w:color="auto"/>
            <w:bottom w:val="single" w:sz="6" w:space="0" w:color="auto"/>
            <w:right w:val="single" w:sz="6" w:space="0" w:color="auto"/>
            <w:insideH w:val="single" w:sz="6" w:space="0" w:color="auto"/>
            <w:insideV w:val="single" w:sz="2" w:space="0" w:color="auto"/>
          </w:tblBorders>
        </w:tblPrEx>
        <w:trPr>
          <w:cantSplit/>
          <w:trHeight w:val="629"/>
          <w:jc w:val="center"/>
        </w:trPr>
        <w:tc>
          <w:tcPr>
            <w:tcW w:w="1683" w:type="pct"/>
            <w:vMerge w:val="restart"/>
            <w:vAlign w:val="center"/>
          </w:tcPr>
          <w:p w14:paraId="42CBEA51" w14:textId="77777777" w:rsidR="005D3E29" w:rsidRDefault="00000000">
            <w:pPr>
              <w:pStyle w:val="ListParagraph"/>
              <w:numPr>
                <w:ilvl w:val="0"/>
                <w:numId w:val="73"/>
              </w:numPr>
              <w:spacing w:after="0"/>
              <w:rPr>
                <w:sz w:val="20"/>
              </w:rPr>
            </w:pPr>
            <w:r w:rsidRPr="00E40000">
              <w:rPr>
                <w:sz w:val="20"/>
              </w:rPr>
              <w:t xml:space="preserve">Natural surface, </w:t>
            </w:r>
          </w:p>
          <w:p w14:paraId="23E90A0E" w14:textId="77777777" w:rsidR="005D3E29" w:rsidRDefault="00000000">
            <w:pPr>
              <w:pStyle w:val="ListParagraph"/>
              <w:numPr>
                <w:ilvl w:val="0"/>
                <w:numId w:val="73"/>
              </w:numPr>
              <w:spacing w:after="0"/>
              <w:rPr>
                <w:sz w:val="20"/>
              </w:rPr>
            </w:pPr>
            <w:r>
              <w:rPr>
                <w:sz w:val="20"/>
              </w:rPr>
              <w:t>F</w:t>
            </w:r>
            <w:r w:rsidRPr="00E40000">
              <w:rPr>
                <w:sz w:val="20"/>
              </w:rPr>
              <w:t xml:space="preserve">ill, </w:t>
            </w:r>
          </w:p>
          <w:p w14:paraId="3E3392C1" w14:textId="77777777" w:rsidR="005D3E29" w:rsidRDefault="00000000">
            <w:pPr>
              <w:pStyle w:val="ListParagraph"/>
              <w:numPr>
                <w:ilvl w:val="0"/>
                <w:numId w:val="73"/>
              </w:numPr>
              <w:spacing w:after="0"/>
              <w:rPr>
                <w:sz w:val="20"/>
              </w:rPr>
            </w:pPr>
            <w:r>
              <w:rPr>
                <w:sz w:val="20"/>
              </w:rPr>
              <w:lastRenderedPageBreak/>
              <w:t>B</w:t>
            </w:r>
            <w:r w:rsidRPr="00E40000">
              <w:rPr>
                <w:sz w:val="20"/>
              </w:rPr>
              <w:t>atters,</w:t>
            </w:r>
          </w:p>
          <w:p w14:paraId="5B91BD85" w14:textId="77777777" w:rsidR="005D3E29" w:rsidRDefault="00000000">
            <w:pPr>
              <w:pStyle w:val="ListParagraph"/>
              <w:numPr>
                <w:ilvl w:val="0"/>
                <w:numId w:val="73"/>
              </w:numPr>
              <w:spacing w:after="0"/>
              <w:rPr>
                <w:sz w:val="20"/>
              </w:rPr>
            </w:pPr>
            <w:r>
              <w:rPr>
                <w:sz w:val="20"/>
              </w:rPr>
              <w:t>T</w:t>
            </w:r>
            <w:r w:rsidRPr="00E40000">
              <w:rPr>
                <w:sz w:val="20"/>
              </w:rPr>
              <w:t xml:space="preserve">able drains, </w:t>
            </w:r>
          </w:p>
          <w:p w14:paraId="01207521" w14:textId="77777777" w:rsidR="005D3E29" w:rsidRDefault="00000000">
            <w:pPr>
              <w:pStyle w:val="ListParagraph"/>
              <w:numPr>
                <w:ilvl w:val="0"/>
                <w:numId w:val="73"/>
              </w:numPr>
              <w:spacing w:after="0"/>
              <w:rPr>
                <w:sz w:val="20"/>
              </w:rPr>
            </w:pPr>
            <w:r>
              <w:rPr>
                <w:sz w:val="20"/>
              </w:rPr>
              <w:t>T</w:t>
            </w:r>
            <w:r w:rsidRPr="00E40000">
              <w:rPr>
                <w:sz w:val="20"/>
              </w:rPr>
              <w:t xml:space="preserve">able drain blocks, </w:t>
            </w:r>
          </w:p>
          <w:p w14:paraId="553A3659" w14:textId="77777777" w:rsidR="005D3E29" w:rsidRDefault="00000000">
            <w:pPr>
              <w:pStyle w:val="ListParagraph"/>
              <w:numPr>
                <w:ilvl w:val="0"/>
                <w:numId w:val="73"/>
              </w:numPr>
              <w:spacing w:after="0"/>
              <w:rPr>
                <w:sz w:val="20"/>
              </w:rPr>
            </w:pPr>
            <w:r>
              <w:rPr>
                <w:sz w:val="20"/>
              </w:rPr>
              <w:t>F</w:t>
            </w:r>
            <w:r w:rsidRPr="00E40000">
              <w:rPr>
                <w:sz w:val="20"/>
              </w:rPr>
              <w:t xml:space="preserve">ill for water course, </w:t>
            </w:r>
          </w:p>
          <w:p w14:paraId="3543D97D" w14:textId="77777777" w:rsidR="005D3E29" w:rsidRPr="00E40000" w:rsidRDefault="00000000">
            <w:pPr>
              <w:pStyle w:val="ListParagraph"/>
              <w:numPr>
                <w:ilvl w:val="0"/>
                <w:numId w:val="73"/>
              </w:numPr>
              <w:spacing w:after="0"/>
              <w:rPr>
                <w:sz w:val="20"/>
              </w:rPr>
            </w:pPr>
            <w:r>
              <w:rPr>
                <w:sz w:val="20"/>
              </w:rPr>
              <w:t>U</w:t>
            </w:r>
            <w:r w:rsidRPr="00E40000">
              <w:rPr>
                <w:sz w:val="20"/>
              </w:rPr>
              <w:t>npaved areas</w:t>
            </w:r>
          </w:p>
        </w:tc>
        <w:tc>
          <w:tcPr>
            <w:tcW w:w="842" w:type="pct"/>
            <w:vAlign w:val="center"/>
          </w:tcPr>
          <w:p w14:paraId="06FB5799" w14:textId="77777777" w:rsidR="005D3E29" w:rsidRPr="002D72A3" w:rsidRDefault="00000000" w:rsidP="00792FD3">
            <w:pPr>
              <w:spacing w:after="0"/>
              <w:jc w:val="center"/>
              <w:rPr>
                <w:sz w:val="20"/>
              </w:rPr>
            </w:pPr>
            <w:r w:rsidRPr="002D72A3">
              <w:rPr>
                <w:sz w:val="20"/>
              </w:rPr>
              <w:lastRenderedPageBreak/>
              <w:t>95.0 or greater</w:t>
            </w:r>
          </w:p>
        </w:tc>
        <w:tc>
          <w:tcPr>
            <w:tcW w:w="1072" w:type="pct"/>
            <w:vAlign w:val="center"/>
          </w:tcPr>
          <w:p w14:paraId="735C2B1F" w14:textId="77777777" w:rsidR="005D3E29" w:rsidRPr="002D72A3" w:rsidRDefault="00000000" w:rsidP="00792FD3">
            <w:pPr>
              <w:spacing w:after="0"/>
              <w:jc w:val="center"/>
              <w:rPr>
                <w:sz w:val="20"/>
              </w:rPr>
            </w:pPr>
            <w:r>
              <w:rPr>
                <w:sz w:val="20"/>
              </w:rPr>
              <w:t>94</w:t>
            </w:r>
            <w:r w:rsidRPr="002D72A3">
              <w:rPr>
                <w:sz w:val="20"/>
              </w:rPr>
              <w:t>.0 or greater</w:t>
            </w:r>
          </w:p>
        </w:tc>
        <w:tc>
          <w:tcPr>
            <w:tcW w:w="1403" w:type="pct"/>
            <w:vAlign w:val="center"/>
          </w:tcPr>
          <w:p w14:paraId="31EF3A5A" w14:textId="77777777" w:rsidR="005D3E29" w:rsidRPr="002D72A3" w:rsidRDefault="00000000" w:rsidP="00792FD3">
            <w:pPr>
              <w:spacing w:after="0"/>
              <w:jc w:val="center"/>
              <w:rPr>
                <w:sz w:val="20"/>
              </w:rPr>
            </w:pPr>
            <w:r w:rsidRPr="002D72A3">
              <w:rPr>
                <w:sz w:val="20"/>
              </w:rPr>
              <w:t>Conformance</w:t>
            </w:r>
          </w:p>
        </w:tc>
      </w:tr>
      <w:tr w:rsidR="009838DF" w14:paraId="5FF993E8" w14:textId="77777777" w:rsidTr="00417651">
        <w:tblPrEx>
          <w:jc w:val="center"/>
          <w:tblBorders>
            <w:top w:val="single" w:sz="6" w:space="0" w:color="auto"/>
            <w:left w:val="single" w:sz="6" w:space="0" w:color="auto"/>
            <w:bottom w:val="single" w:sz="6" w:space="0" w:color="auto"/>
            <w:right w:val="single" w:sz="6" w:space="0" w:color="auto"/>
            <w:insideH w:val="single" w:sz="6" w:space="0" w:color="auto"/>
            <w:insideV w:val="single" w:sz="2" w:space="0" w:color="auto"/>
          </w:tblBorders>
        </w:tblPrEx>
        <w:trPr>
          <w:cantSplit/>
          <w:trHeight w:val="469"/>
          <w:jc w:val="center"/>
        </w:trPr>
        <w:tc>
          <w:tcPr>
            <w:tcW w:w="1683" w:type="pct"/>
            <w:vMerge/>
            <w:vAlign w:val="center"/>
          </w:tcPr>
          <w:p w14:paraId="70E45211" w14:textId="77777777" w:rsidR="005D3E29" w:rsidRPr="002D72A3" w:rsidRDefault="005D3E29" w:rsidP="00792FD3">
            <w:pPr>
              <w:spacing w:after="0"/>
              <w:rPr>
                <w:sz w:val="20"/>
              </w:rPr>
            </w:pPr>
          </w:p>
        </w:tc>
        <w:tc>
          <w:tcPr>
            <w:tcW w:w="842" w:type="pct"/>
            <w:vAlign w:val="center"/>
          </w:tcPr>
          <w:p w14:paraId="022D3E8E" w14:textId="77777777" w:rsidR="005D3E29" w:rsidRPr="002D72A3" w:rsidRDefault="00000000" w:rsidP="00792FD3">
            <w:pPr>
              <w:spacing w:after="0"/>
              <w:jc w:val="center"/>
              <w:rPr>
                <w:sz w:val="20"/>
              </w:rPr>
            </w:pPr>
            <w:r w:rsidRPr="002D72A3">
              <w:rPr>
                <w:sz w:val="20"/>
              </w:rPr>
              <w:t>94.9 or less</w:t>
            </w:r>
          </w:p>
        </w:tc>
        <w:tc>
          <w:tcPr>
            <w:tcW w:w="1072" w:type="pct"/>
            <w:vAlign w:val="center"/>
          </w:tcPr>
          <w:p w14:paraId="1CC5821D" w14:textId="77777777" w:rsidR="005D3E29" w:rsidRPr="002D72A3" w:rsidRDefault="00000000" w:rsidP="00792FD3">
            <w:pPr>
              <w:spacing w:after="0"/>
              <w:jc w:val="center"/>
              <w:rPr>
                <w:sz w:val="20"/>
              </w:rPr>
            </w:pPr>
            <w:r>
              <w:rPr>
                <w:sz w:val="20"/>
              </w:rPr>
              <w:t>93</w:t>
            </w:r>
            <w:r w:rsidRPr="002D72A3">
              <w:rPr>
                <w:sz w:val="20"/>
              </w:rPr>
              <w:t>.9 or less</w:t>
            </w:r>
          </w:p>
        </w:tc>
        <w:tc>
          <w:tcPr>
            <w:tcW w:w="1403" w:type="pct"/>
            <w:vAlign w:val="center"/>
          </w:tcPr>
          <w:p w14:paraId="601D52AD" w14:textId="77777777" w:rsidR="005D3E29" w:rsidRPr="002D72A3" w:rsidRDefault="00000000" w:rsidP="00792FD3">
            <w:pPr>
              <w:spacing w:after="0"/>
              <w:jc w:val="center"/>
              <w:rPr>
                <w:sz w:val="20"/>
              </w:rPr>
            </w:pPr>
            <w:r w:rsidRPr="002D72A3">
              <w:rPr>
                <w:sz w:val="20"/>
              </w:rPr>
              <w:t>Non</w:t>
            </w:r>
            <w:r w:rsidRPr="002D72A3">
              <w:rPr>
                <w:sz w:val="20"/>
              </w:rPr>
              <w:noBreakHyphen/>
              <w:t>conformance</w:t>
            </w:r>
          </w:p>
        </w:tc>
      </w:tr>
      <w:tr w:rsidR="009838DF" w14:paraId="08F423C2" w14:textId="77777777" w:rsidTr="00417651">
        <w:tblPrEx>
          <w:jc w:val="center"/>
          <w:tblBorders>
            <w:top w:val="single" w:sz="6" w:space="0" w:color="auto"/>
            <w:left w:val="single" w:sz="6" w:space="0" w:color="auto"/>
            <w:bottom w:val="single" w:sz="6" w:space="0" w:color="auto"/>
            <w:right w:val="single" w:sz="6" w:space="0" w:color="auto"/>
            <w:insideH w:val="single" w:sz="6" w:space="0" w:color="auto"/>
            <w:insideV w:val="single" w:sz="2" w:space="0" w:color="auto"/>
          </w:tblBorders>
        </w:tblPrEx>
        <w:trPr>
          <w:cantSplit/>
          <w:trHeight w:val="759"/>
          <w:jc w:val="center"/>
        </w:trPr>
        <w:tc>
          <w:tcPr>
            <w:tcW w:w="1683" w:type="pct"/>
            <w:vMerge w:val="restart"/>
            <w:vAlign w:val="center"/>
          </w:tcPr>
          <w:p w14:paraId="04AC1C0D" w14:textId="77777777" w:rsidR="005D3E29" w:rsidRDefault="00000000">
            <w:pPr>
              <w:pStyle w:val="ListParagraph"/>
              <w:numPr>
                <w:ilvl w:val="0"/>
                <w:numId w:val="74"/>
              </w:numPr>
              <w:spacing w:after="0"/>
              <w:rPr>
                <w:sz w:val="20"/>
              </w:rPr>
            </w:pPr>
            <w:r w:rsidRPr="00E40000">
              <w:rPr>
                <w:sz w:val="20"/>
              </w:rPr>
              <w:t xml:space="preserve">Subgrade, </w:t>
            </w:r>
          </w:p>
          <w:p w14:paraId="59BCE05C" w14:textId="77777777" w:rsidR="005D3E29" w:rsidRDefault="00000000">
            <w:pPr>
              <w:pStyle w:val="ListParagraph"/>
              <w:numPr>
                <w:ilvl w:val="0"/>
                <w:numId w:val="74"/>
              </w:numPr>
              <w:spacing w:after="0"/>
              <w:rPr>
                <w:sz w:val="20"/>
              </w:rPr>
            </w:pPr>
            <w:r>
              <w:rPr>
                <w:sz w:val="20"/>
              </w:rPr>
              <w:t>S</w:t>
            </w:r>
            <w:r w:rsidRPr="00E40000">
              <w:rPr>
                <w:sz w:val="20"/>
              </w:rPr>
              <w:t>houlder sub</w:t>
            </w:r>
            <w:r w:rsidRPr="00E40000">
              <w:rPr>
                <w:sz w:val="20"/>
              </w:rPr>
              <w:noBreakHyphen/>
              <w:t xml:space="preserve">base, </w:t>
            </w:r>
          </w:p>
          <w:p w14:paraId="3DF807C2" w14:textId="77777777" w:rsidR="005D3E29" w:rsidRDefault="00000000">
            <w:pPr>
              <w:pStyle w:val="ListParagraph"/>
              <w:numPr>
                <w:ilvl w:val="0"/>
                <w:numId w:val="74"/>
              </w:numPr>
              <w:spacing w:after="0"/>
              <w:rPr>
                <w:sz w:val="20"/>
              </w:rPr>
            </w:pPr>
            <w:r>
              <w:rPr>
                <w:sz w:val="20"/>
              </w:rPr>
              <w:t>U</w:t>
            </w:r>
            <w:r w:rsidRPr="00E40000">
              <w:rPr>
                <w:sz w:val="20"/>
              </w:rPr>
              <w:t xml:space="preserve">nsealed pavement base, </w:t>
            </w:r>
          </w:p>
          <w:p w14:paraId="6F4E6B40" w14:textId="77777777" w:rsidR="005D3E29" w:rsidRDefault="00000000">
            <w:pPr>
              <w:pStyle w:val="ListParagraph"/>
              <w:numPr>
                <w:ilvl w:val="0"/>
                <w:numId w:val="74"/>
              </w:numPr>
              <w:spacing w:after="0"/>
              <w:rPr>
                <w:sz w:val="20"/>
              </w:rPr>
            </w:pPr>
            <w:r>
              <w:rPr>
                <w:sz w:val="20"/>
              </w:rPr>
              <w:t>S</w:t>
            </w:r>
            <w:r w:rsidRPr="00E40000">
              <w:rPr>
                <w:sz w:val="20"/>
              </w:rPr>
              <w:t xml:space="preserve">houlder base, </w:t>
            </w:r>
          </w:p>
          <w:p w14:paraId="2E7564EC" w14:textId="77777777" w:rsidR="005D3E29" w:rsidRDefault="00000000">
            <w:pPr>
              <w:pStyle w:val="ListParagraph"/>
              <w:numPr>
                <w:ilvl w:val="0"/>
                <w:numId w:val="74"/>
              </w:numPr>
              <w:spacing w:after="0"/>
              <w:rPr>
                <w:sz w:val="20"/>
              </w:rPr>
            </w:pPr>
            <w:r>
              <w:rPr>
                <w:sz w:val="20"/>
              </w:rPr>
              <w:t>S</w:t>
            </w:r>
            <w:r w:rsidRPr="00E40000">
              <w:rPr>
                <w:sz w:val="20"/>
              </w:rPr>
              <w:t xml:space="preserve">elect fill, </w:t>
            </w:r>
          </w:p>
          <w:p w14:paraId="68AD7026" w14:textId="77777777" w:rsidR="005D3E29" w:rsidRDefault="00000000">
            <w:pPr>
              <w:pStyle w:val="ListParagraph"/>
              <w:numPr>
                <w:ilvl w:val="0"/>
                <w:numId w:val="74"/>
              </w:numPr>
              <w:spacing w:after="0"/>
              <w:rPr>
                <w:sz w:val="20"/>
              </w:rPr>
            </w:pPr>
            <w:r>
              <w:rPr>
                <w:sz w:val="20"/>
              </w:rPr>
              <w:t>L</w:t>
            </w:r>
            <w:r w:rsidRPr="00E40000">
              <w:rPr>
                <w:sz w:val="20"/>
              </w:rPr>
              <w:t xml:space="preserve">evees, </w:t>
            </w:r>
          </w:p>
          <w:p w14:paraId="60B44768" w14:textId="77777777" w:rsidR="005D3E29" w:rsidRDefault="00000000">
            <w:pPr>
              <w:pStyle w:val="ListParagraph"/>
              <w:numPr>
                <w:ilvl w:val="0"/>
                <w:numId w:val="74"/>
              </w:numPr>
              <w:spacing w:after="0"/>
              <w:rPr>
                <w:sz w:val="20"/>
              </w:rPr>
            </w:pPr>
            <w:r>
              <w:rPr>
                <w:sz w:val="20"/>
              </w:rPr>
              <w:t>Culvert/structures</w:t>
            </w:r>
            <w:r w:rsidRPr="00E40000">
              <w:rPr>
                <w:sz w:val="20"/>
              </w:rPr>
              <w:t xml:space="preserve"> backfill (including stabilised backfill), </w:t>
            </w:r>
          </w:p>
          <w:p w14:paraId="7F24464E" w14:textId="77777777" w:rsidR="005D3E29" w:rsidRDefault="00000000">
            <w:pPr>
              <w:pStyle w:val="ListParagraph"/>
              <w:numPr>
                <w:ilvl w:val="0"/>
                <w:numId w:val="74"/>
              </w:numPr>
              <w:spacing w:after="0"/>
              <w:rPr>
                <w:sz w:val="20"/>
              </w:rPr>
            </w:pPr>
            <w:r>
              <w:rPr>
                <w:sz w:val="20"/>
              </w:rPr>
              <w:t>B</w:t>
            </w:r>
            <w:r w:rsidRPr="00E40000">
              <w:rPr>
                <w:sz w:val="20"/>
              </w:rPr>
              <w:t xml:space="preserve">ridge foundation </w:t>
            </w:r>
            <w:proofErr w:type="gramStart"/>
            <w:r w:rsidRPr="00E40000">
              <w:rPr>
                <w:sz w:val="20"/>
              </w:rPr>
              <w:t>backfill</w:t>
            </w:r>
            <w:proofErr w:type="gramEnd"/>
            <w:r w:rsidRPr="00E40000">
              <w:rPr>
                <w:sz w:val="20"/>
              </w:rPr>
              <w:t xml:space="preserve">, </w:t>
            </w:r>
          </w:p>
          <w:p w14:paraId="2DAA2343" w14:textId="77777777" w:rsidR="005D3E29" w:rsidRPr="00E40000" w:rsidRDefault="00000000">
            <w:pPr>
              <w:pStyle w:val="ListParagraph"/>
              <w:numPr>
                <w:ilvl w:val="0"/>
                <w:numId w:val="74"/>
              </w:numPr>
              <w:spacing w:after="0"/>
              <w:rPr>
                <w:sz w:val="20"/>
              </w:rPr>
            </w:pPr>
            <w:r>
              <w:rPr>
                <w:sz w:val="20"/>
              </w:rPr>
              <w:t>B</w:t>
            </w:r>
            <w:r w:rsidRPr="00E40000">
              <w:rPr>
                <w:sz w:val="20"/>
              </w:rPr>
              <w:t>ridge abutment fill</w:t>
            </w:r>
          </w:p>
        </w:tc>
        <w:tc>
          <w:tcPr>
            <w:tcW w:w="842" w:type="pct"/>
            <w:vAlign w:val="center"/>
          </w:tcPr>
          <w:p w14:paraId="73177DCE" w14:textId="77777777" w:rsidR="005D3E29" w:rsidRPr="002D72A3" w:rsidRDefault="00000000" w:rsidP="00792FD3">
            <w:pPr>
              <w:spacing w:after="0"/>
              <w:jc w:val="center"/>
              <w:rPr>
                <w:sz w:val="20"/>
              </w:rPr>
            </w:pPr>
            <w:r w:rsidRPr="002D72A3">
              <w:rPr>
                <w:sz w:val="20"/>
              </w:rPr>
              <w:t>95.0 or greater</w:t>
            </w:r>
          </w:p>
        </w:tc>
        <w:tc>
          <w:tcPr>
            <w:tcW w:w="1072" w:type="pct"/>
            <w:vAlign w:val="center"/>
          </w:tcPr>
          <w:p w14:paraId="67423814" w14:textId="77777777" w:rsidR="005D3E29" w:rsidRPr="002D72A3" w:rsidRDefault="00000000" w:rsidP="00792FD3">
            <w:pPr>
              <w:spacing w:after="0"/>
              <w:jc w:val="center"/>
              <w:rPr>
                <w:sz w:val="20"/>
              </w:rPr>
            </w:pPr>
            <w:r>
              <w:rPr>
                <w:sz w:val="20"/>
              </w:rPr>
              <w:t>94</w:t>
            </w:r>
            <w:r w:rsidRPr="002D72A3">
              <w:rPr>
                <w:sz w:val="20"/>
              </w:rPr>
              <w:t>.0 or greater</w:t>
            </w:r>
          </w:p>
        </w:tc>
        <w:tc>
          <w:tcPr>
            <w:tcW w:w="1403" w:type="pct"/>
            <w:vAlign w:val="center"/>
          </w:tcPr>
          <w:p w14:paraId="726E3500" w14:textId="77777777" w:rsidR="005D3E29" w:rsidRPr="002D72A3" w:rsidRDefault="00000000" w:rsidP="00792FD3">
            <w:pPr>
              <w:spacing w:after="0"/>
              <w:jc w:val="center"/>
              <w:rPr>
                <w:sz w:val="20"/>
              </w:rPr>
            </w:pPr>
            <w:r w:rsidRPr="002D72A3">
              <w:rPr>
                <w:sz w:val="20"/>
              </w:rPr>
              <w:t>Conformance</w:t>
            </w:r>
          </w:p>
        </w:tc>
      </w:tr>
      <w:tr w:rsidR="009838DF" w14:paraId="74FB7AA6" w14:textId="77777777" w:rsidTr="00417651">
        <w:tblPrEx>
          <w:jc w:val="center"/>
          <w:tblBorders>
            <w:top w:val="single" w:sz="6" w:space="0" w:color="auto"/>
            <w:left w:val="single" w:sz="6" w:space="0" w:color="auto"/>
            <w:bottom w:val="single" w:sz="6" w:space="0" w:color="auto"/>
            <w:right w:val="single" w:sz="6" w:space="0" w:color="auto"/>
            <w:insideH w:val="single" w:sz="6" w:space="0" w:color="auto"/>
            <w:insideV w:val="single" w:sz="2" w:space="0" w:color="auto"/>
          </w:tblBorders>
        </w:tblPrEx>
        <w:trPr>
          <w:cantSplit/>
          <w:trHeight w:val="682"/>
          <w:jc w:val="center"/>
        </w:trPr>
        <w:tc>
          <w:tcPr>
            <w:tcW w:w="1683" w:type="pct"/>
            <w:vMerge/>
            <w:vAlign w:val="center"/>
          </w:tcPr>
          <w:p w14:paraId="190C8C8A" w14:textId="77777777" w:rsidR="005D3E29" w:rsidRPr="002D72A3" w:rsidRDefault="005D3E29" w:rsidP="00792FD3">
            <w:pPr>
              <w:spacing w:after="0"/>
              <w:rPr>
                <w:sz w:val="20"/>
              </w:rPr>
            </w:pPr>
          </w:p>
        </w:tc>
        <w:tc>
          <w:tcPr>
            <w:tcW w:w="842" w:type="pct"/>
            <w:vAlign w:val="center"/>
          </w:tcPr>
          <w:p w14:paraId="1178536A" w14:textId="77777777" w:rsidR="005D3E29" w:rsidRPr="002D72A3" w:rsidRDefault="00000000" w:rsidP="00792FD3">
            <w:pPr>
              <w:spacing w:after="0"/>
              <w:jc w:val="center"/>
              <w:rPr>
                <w:sz w:val="20"/>
              </w:rPr>
            </w:pPr>
            <w:r w:rsidRPr="002D72A3">
              <w:rPr>
                <w:sz w:val="20"/>
              </w:rPr>
              <w:t>94.9 or less</w:t>
            </w:r>
          </w:p>
        </w:tc>
        <w:tc>
          <w:tcPr>
            <w:tcW w:w="1072" w:type="pct"/>
            <w:vAlign w:val="center"/>
          </w:tcPr>
          <w:p w14:paraId="5024D5B6" w14:textId="77777777" w:rsidR="005D3E29" w:rsidRPr="002D72A3" w:rsidRDefault="00000000" w:rsidP="00792FD3">
            <w:pPr>
              <w:spacing w:after="0"/>
              <w:jc w:val="center"/>
              <w:rPr>
                <w:sz w:val="20"/>
              </w:rPr>
            </w:pPr>
            <w:r>
              <w:rPr>
                <w:sz w:val="20"/>
              </w:rPr>
              <w:t>93</w:t>
            </w:r>
            <w:r w:rsidRPr="002D72A3">
              <w:rPr>
                <w:sz w:val="20"/>
              </w:rPr>
              <w:t>.9 or less</w:t>
            </w:r>
          </w:p>
        </w:tc>
        <w:tc>
          <w:tcPr>
            <w:tcW w:w="1403" w:type="pct"/>
            <w:vAlign w:val="center"/>
          </w:tcPr>
          <w:p w14:paraId="3027768B" w14:textId="77777777" w:rsidR="005D3E29" w:rsidRPr="002D72A3" w:rsidRDefault="00000000" w:rsidP="00792FD3">
            <w:pPr>
              <w:spacing w:after="0"/>
              <w:jc w:val="center"/>
              <w:rPr>
                <w:sz w:val="20"/>
              </w:rPr>
            </w:pPr>
            <w:r w:rsidRPr="002D72A3">
              <w:rPr>
                <w:sz w:val="20"/>
              </w:rPr>
              <w:t>Non</w:t>
            </w:r>
            <w:r w:rsidRPr="002D72A3">
              <w:rPr>
                <w:sz w:val="20"/>
              </w:rPr>
              <w:noBreakHyphen/>
              <w:t>conformance</w:t>
            </w:r>
          </w:p>
        </w:tc>
      </w:tr>
      <w:tr w:rsidR="009838DF" w14:paraId="545964FF" w14:textId="77777777" w:rsidTr="00417651">
        <w:tblPrEx>
          <w:jc w:val="center"/>
          <w:tblBorders>
            <w:top w:val="single" w:sz="6" w:space="0" w:color="auto"/>
            <w:left w:val="single" w:sz="6" w:space="0" w:color="auto"/>
            <w:bottom w:val="single" w:sz="6" w:space="0" w:color="auto"/>
            <w:right w:val="single" w:sz="6" w:space="0" w:color="auto"/>
            <w:insideH w:val="single" w:sz="6" w:space="0" w:color="auto"/>
            <w:insideV w:val="single" w:sz="2" w:space="0" w:color="auto"/>
          </w:tblBorders>
        </w:tblPrEx>
        <w:trPr>
          <w:cantSplit/>
          <w:trHeight w:val="288"/>
          <w:jc w:val="center"/>
        </w:trPr>
        <w:tc>
          <w:tcPr>
            <w:tcW w:w="1683" w:type="pct"/>
            <w:vMerge w:val="restart"/>
            <w:vAlign w:val="center"/>
          </w:tcPr>
          <w:p w14:paraId="6E9D2F6F" w14:textId="77777777" w:rsidR="005D3E29" w:rsidRPr="00E40000" w:rsidRDefault="00000000">
            <w:pPr>
              <w:pStyle w:val="ListParagraph"/>
              <w:numPr>
                <w:ilvl w:val="0"/>
                <w:numId w:val="75"/>
              </w:numPr>
              <w:spacing w:after="0"/>
              <w:rPr>
                <w:sz w:val="20"/>
              </w:rPr>
            </w:pPr>
            <w:r w:rsidRPr="00E40000">
              <w:rPr>
                <w:sz w:val="20"/>
              </w:rPr>
              <w:t>Sealed pavement basecourse</w:t>
            </w:r>
          </w:p>
        </w:tc>
        <w:tc>
          <w:tcPr>
            <w:tcW w:w="842" w:type="pct"/>
            <w:vAlign w:val="center"/>
          </w:tcPr>
          <w:p w14:paraId="1F319C5A" w14:textId="77777777" w:rsidR="005D3E29" w:rsidRPr="002D72A3" w:rsidRDefault="00000000" w:rsidP="00792FD3">
            <w:pPr>
              <w:spacing w:after="0"/>
              <w:jc w:val="center"/>
              <w:rPr>
                <w:sz w:val="20"/>
              </w:rPr>
            </w:pPr>
            <w:r w:rsidRPr="002D72A3">
              <w:rPr>
                <w:sz w:val="20"/>
              </w:rPr>
              <w:t>100.0 or greater</w:t>
            </w:r>
          </w:p>
        </w:tc>
        <w:tc>
          <w:tcPr>
            <w:tcW w:w="1072" w:type="pct"/>
            <w:vAlign w:val="center"/>
          </w:tcPr>
          <w:p w14:paraId="4D47F93E" w14:textId="77777777" w:rsidR="005D3E29" w:rsidRPr="002D72A3" w:rsidRDefault="00000000" w:rsidP="00792FD3">
            <w:pPr>
              <w:spacing w:after="0"/>
              <w:jc w:val="center"/>
              <w:rPr>
                <w:sz w:val="20"/>
              </w:rPr>
            </w:pPr>
            <w:r w:rsidRPr="002D72A3">
              <w:rPr>
                <w:sz w:val="20"/>
              </w:rPr>
              <w:t>99.0 or greater</w:t>
            </w:r>
          </w:p>
        </w:tc>
        <w:tc>
          <w:tcPr>
            <w:tcW w:w="1403" w:type="pct"/>
            <w:vAlign w:val="center"/>
          </w:tcPr>
          <w:p w14:paraId="5D31A37A" w14:textId="77777777" w:rsidR="005D3E29" w:rsidRPr="002D72A3" w:rsidRDefault="00000000" w:rsidP="00792FD3">
            <w:pPr>
              <w:spacing w:after="0"/>
              <w:jc w:val="center"/>
              <w:rPr>
                <w:sz w:val="20"/>
              </w:rPr>
            </w:pPr>
            <w:r w:rsidRPr="002D72A3">
              <w:rPr>
                <w:sz w:val="20"/>
              </w:rPr>
              <w:t>Conformance</w:t>
            </w:r>
          </w:p>
        </w:tc>
      </w:tr>
      <w:tr w:rsidR="009838DF" w14:paraId="4388E72E" w14:textId="77777777" w:rsidTr="00417651">
        <w:tblPrEx>
          <w:jc w:val="center"/>
          <w:tblBorders>
            <w:top w:val="single" w:sz="6" w:space="0" w:color="auto"/>
            <w:left w:val="single" w:sz="6" w:space="0" w:color="auto"/>
            <w:bottom w:val="single" w:sz="6" w:space="0" w:color="auto"/>
            <w:right w:val="single" w:sz="6" w:space="0" w:color="auto"/>
            <w:insideH w:val="single" w:sz="6" w:space="0" w:color="auto"/>
            <w:insideV w:val="single" w:sz="2" w:space="0" w:color="auto"/>
          </w:tblBorders>
        </w:tblPrEx>
        <w:trPr>
          <w:cantSplit/>
          <w:trHeight w:val="288"/>
          <w:jc w:val="center"/>
        </w:trPr>
        <w:tc>
          <w:tcPr>
            <w:tcW w:w="1683" w:type="pct"/>
            <w:vMerge/>
            <w:vAlign w:val="center"/>
          </w:tcPr>
          <w:p w14:paraId="04847723" w14:textId="77777777" w:rsidR="005D3E29" w:rsidRPr="002D72A3" w:rsidRDefault="005D3E29" w:rsidP="00792FD3">
            <w:pPr>
              <w:spacing w:after="0"/>
              <w:rPr>
                <w:sz w:val="20"/>
              </w:rPr>
            </w:pPr>
          </w:p>
        </w:tc>
        <w:tc>
          <w:tcPr>
            <w:tcW w:w="842" w:type="pct"/>
            <w:vAlign w:val="center"/>
          </w:tcPr>
          <w:p w14:paraId="68DB2DCA" w14:textId="77777777" w:rsidR="005D3E29" w:rsidRPr="002D72A3" w:rsidRDefault="00000000" w:rsidP="00792FD3">
            <w:pPr>
              <w:spacing w:after="0"/>
              <w:jc w:val="center"/>
              <w:rPr>
                <w:sz w:val="20"/>
              </w:rPr>
            </w:pPr>
            <w:r w:rsidRPr="002D72A3">
              <w:rPr>
                <w:sz w:val="20"/>
              </w:rPr>
              <w:t>99.9 or less</w:t>
            </w:r>
          </w:p>
        </w:tc>
        <w:tc>
          <w:tcPr>
            <w:tcW w:w="1072" w:type="pct"/>
            <w:vAlign w:val="center"/>
          </w:tcPr>
          <w:p w14:paraId="3B788170" w14:textId="77777777" w:rsidR="005D3E29" w:rsidRPr="002D72A3" w:rsidRDefault="00000000" w:rsidP="00792FD3">
            <w:pPr>
              <w:spacing w:after="0"/>
              <w:jc w:val="center"/>
              <w:rPr>
                <w:sz w:val="20"/>
              </w:rPr>
            </w:pPr>
            <w:r w:rsidRPr="002D72A3">
              <w:rPr>
                <w:sz w:val="20"/>
              </w:rPr>
              <w:t>98.9 or less</w:t>
            </w:r>
          </w:p>
        </w:tc>
        <w:tc>
          <w:tcPr>
            <w:tcW w:w="1403" w:type="pct"/>
            <w:vAlign w:val="center"/>
          </w:tcPr>
          <w:p w14:paraId="190A8479" w14:textId="77777777" w:rsidR="005D3E29" w:rsidRPr="002D72A3" w:rsidRDefault="00000000" w:rsidP="00792FD3">
            <w:pPr>
              <w:spacing w:after="0"/>
              <w:jc w:val="center"/>
              <w:rPr>
                <w:sz w:val="20"/>
              </w:rPr>
            </w:pPr>
            <w:r w:rsidRPr="002D72A3">
              <w:rPr>
                <w:sz w:val="20"/>
              </w:rPr>
              <w:t>Non</w:t>
            </w:r>
            <w:r w:rsidRPr="002D72A3">
              <w:rPr>
                <w:sz w:val="20"/>
              </w:rPr>
              <w:noBreakHyphen/>
              <w:t>conformance</w:t>
            </w:r>
          </w:p>
        </w:tc>
      </w:tr>
      <w:tr w:rsidR="009838DF" w14:paraId="638D30EC" w14:textId="77777777" w:rsidTr="00417651">
        <w:tblPrEx>
          <w:jc w:val="center"/>
          <w:tblBorders>
            <w:top w:val="single" w:sz="6" w:space="0" w:color="auto"/>
            <w:left w:val="single" w:sz="6" w:space="0" w:color="auto"/>
            <w:bottom w:val="single" w:sz="6" w:space="0" w:color="auto"/>
            <w:right w:val="single" w:sz="6" w:space="0" w:color="auto"/>
            <w:insideH w:val="single" w:sz="6" w:space="0" w:color="auto"/>
            <w:insideV w:val="single" w:sz="2" w:space="0" w:color="auto"/>
          </w:tblBorders>
        </w:tblPrEx>
        <w:trPr>
          <w:cantSplit/>
          <w:trHeight w:val="1144"/>
          <w:jc w:val="center"/>
        </w:trPr>
        <w:tc>
          <w:tcPr>
            <w:tcW w:w="1683" w:type="pct"/>
            <w:vMerge w:val="restart"/>
            <w:vAlign w:val="center"/>
          </w:tcPr>
          <w:p w14:paraId="7619A5A7" w14:textId="77777777" w:rsidR="005D3E29" w:rsidRDefault="00000000">
            <w:pPr>
              <w:pStyle w:val="ListParagraph"/>
              <w:numPr>
                <w:ilvl w:val="0"/>
                <w:numId w:val="75"/>
              </w:numPr>
              <w:spacing w:after="0"/>
              <w:rPr>
                <w:sz w:val="20"/>
              </w:rPr>
            </w:pPr>
            <w:r w:rsidRPr="00E40000">
              <w:rPr>
                <w:sz w:val="20"/>
              </w:rPr>
              <w:t xml:space="preserve">Sealed pavement sub-base, </w:t>
            </w:r>
          </w:p>
          <w:p w14:paraId="50F4DE9E" w14:textId="77777777" w:rsidR="005D3E29" w:rsidRDefault="00000000">
            <w:pPr>
              <w:pStyle w:val="ListParagraph"/>
              <w:numPr>
                <w:ilvl w:val="0"/>
                <w:numId w:val="75"/>
              </w:numPr>
              <w:spacing w:after="0"/>
              <w:rPr>
                <w:sz w:val="20"/>
              </w:rPr>
            </w:pPr>
            <w:r>
              <w:rPr>
                <w:sz w:val="20"/>
              </w:rPr>
              <w:t>S</w:t>
            </w:r>
            <w:r w:rsidRPr="00E40000">
              <w:rPr>
                <w:sz w:val="20"/>
              </w:rPr>
              <w:t xml:space="preserve">tabilised and modified basecourse, </w:t>
            </w:r>
          </w:p>
          <w:p w14:paraId="5D0D436A" w14:textId="77777777" w:rsidR="005D3E29" w:rsidRDefault="00000000">
            <w:pPr>
              <w:pStyle w:val="ListParagraph"/>
              <w:numPr>
                <w:ilvl w:val="0"/>
                <w:numId w:val="75"/>
              </w:numPr>
              <w:spacing w:after="0"/>
              <w:rPr>
                <w:sz w:val="20"/>
              </w:rPr>
            </w:pPr>
            <w:r>
              <w:rPr>
                <w:sz w:val="20"/>
              </w:rPr>
              <w:t>S</w:t>
            </w:r>
            <w:r w:rsidRPr="00E40000">
              <w:rPr>
                <w:sz w:val="20"/>
              </w:rPr>
              <w:t xml:space="preserve">ubgrade treatment for reconstruction/rehabilitation of existing </w:t>
            </w:r>
            <w:proofErr w:type="gramStart"/>
            <w:r w:rsidRPr="00E40000">
              <w:rPr>
                <w:sz w:val="20"/>
              </w:rPr>
              <w:t>pavements ,</w:t>
            </w:r>
            <w:proofErr w:type="gramEnd"/>
            <w:r w:rsidRPr="00E40000">
              <w:rPr>
                <w:sz w:val="20"/>
              </w:rPr>
              <w:t xml:space="preserve"> </w:t>
            </w:r>
          </w:p>
          <w:p w14:paraId="60E0288D" w14:textId="77777777" w:rsidR="005D3E29" w:rsidRDefault="00000000">
            <w:pPr>
              <w:pStyle w:val="ListParagraph"/>
              <w:numPr>
                <w:ilvl w:val="0"/>
                <w:numId w:val="75"/>
              </w:numPr>
              <w:spacing w:after="0"/>
              <w:rPr>
                <w:sz w:val="20"/>
              </w:rPr>
            </w:pPr>
            <w:r w:rsidRPr="00223699">
              <w:rPr>
                <w:sz w:val="20"/>
              </w:rPr>
              <w:t xml:space="preserve">Stabilised subgrade - </w:t>
            </w:r>
            <w:proofErr w:type="spellStart"/>
            <w:r w:rsidRPr="00223699">
              <w:rPr>
                <w:sz w:val="20"/>
              </w:rPr>
              <w:t>floodways</w:t>
            </w:r>
            <w:proofErr w:type="spellEnd"/>
            <w:r w:rsidRPr="00223699">
              <w:rPr>
                <w:sz w:val="20"/>
              </w:rPr>
              <w:t xml:space="preserve"> only,</w:t>
            </w:r>
            <w:r w:rsidRPr="00E40000">
              <w:rPr>
                <w:sz w:val="20"/>
              </w:rPr>
              <w:t xml:space="preserve"> </w:t>
            </w:r>
          </w:p>
          <w:p w14:paraId="12808A68" w14:textId="77777777" w:rsidR="005D3E29" w:rsidRPr="00E40000" w:rsidRDefault="00000000">
            <w:pPr>
              <w:pStyle w:val="ListParagraph"/>
              <w:numPr>
                <w:ilvl w:val="0"/>
                <w:numId w:val="75"/>
              </w:numPr>
              <w:spacing w:after="0"/>
              <w:rPr>
                <w:sz w:val="20"/>
              </w:rPr>
            </w:pPr>
            <w:r>
              <w:rPr>
                <w:sz w:val="20"/>
              </w:rPr>
              <w:t>S</w:t>
            </w:r>
            <w:r w:rsidRPr="00E40000">
              <w:rPr>
                <w:sz w:val="20"/>
              </w:rPr>
              <w:t xml:space="preserve">ubgrade for carriageway widening. </w:t>
            </w:r>
          </w:p>
        </w:tc>
        <w:tc>
          <w:tcPr>
            <w:tcW w:w="842" w:type="pct"/>
            <w:vAlign w:val="center"/>
          </w:tcPr>
          <w:p w14:paraId="684A81CF" w14:textId="77777777" w:rsidR="005D3E29" w:rsidRPr="002D72A3" w:rsidRDefault="00000000" w:rsidP="00792FD3">
            <w:pPr>
              <w:spacing w:after="0"/>
              <w:jc w:val="center"/>
              <w:rPr>
                <w:sz w:val="20"/>
              </w:rPr>
            </w:pPr>
            <w:r w:rsidRPr="002D72A3">
              <w:rPr>
                <w:sz w:val="20"/>
              </w:rPr>
              <w:t>98.0 or greater</w:t>
            </w:r>
          </w:p>
        </w:tc>
        <w:tc>
          <w:tcPr>
            <w:tcW w:w="1072" w:type="pct"/>
            <w:vAlign w:val="center"/>
          </w:tcPr>
          <w:p w14:paraId="0D62CDBA" w14:textId="77777777" w:rsidR="005D3E29" w:rsidRPr="002D72A3" w:rsidRDefault="00000000" w:rsidP="00792FD3">
            <w:pPr>
              <w:spacing w:after="0"/>
              <w:jc w:val="center"/>
              <w:rPr>
                <w:sz w:val="20"/>
              </w:rPr>
            </w:pPr>
            <w:r w:rsidRPr="002D72A3">
              <w:rPr>
                <w:sz w:val="20"/>
              </w:rPr>
              <w:t>97.0 or greater</w:t>
            </w:r>
          </w:p>
        </w:tc>
        <w:tc>
          <w:tcPr>
            <w:tcW w:w="1403" w:type="pct"/>
            <w:vAlign w:val="center"/>
          </w:tcPr>
          <w:p w14:paraId="227AFEC9" w14:textId="77777777" w:rsidR="005D3E29" w:rsidRPr="002D72A3" w:rsidRDefault="00000000" w:rsidP="00792FD3">
            <w:pPr>
              <w:spacing w:after="0"/>
              <w:jc w:val="center"/>
              <w:rPr>
                <w:sz w:val="20"/>
              </w:rPr>
            </w:pPr>
            <w:r w:rsidRPr="002D72A3">
              <w:rPr>
                <w:sz w:val="20"/>
              </w:rPr>
              <w:t>Conformance</w:t>
            </w:r>
          </w:p>
        </w:tc>
      </w:tr>
      <w:tr w:rsidR="009838DF" w14:paraId="3C841A14" w14:textId="77777777" w:rsidTr="00417651">
        <w:tblPrEx>
          <w:jc w:val="center"/>
          <w:tblBorders>
            <w:top w:val="single" w:sz="6" w:space="0" w:color="auto"/>
            <w:left w:val="single" w:sz="6" w:space="0" w:color="auto"/>
            <w:bottom w:val="single" w:sz="6" w:space="0" w:color="auto"/>
            <w:right w:val="single" w:sz="6" w:space="0" w:color="auto"/>
            <w:insideH w:val="single" w:sz="6" w:space="0" w:color="auto"/>
            <w:insideV w:val="single" w:sz="2" w:space="0" w:color="auto"/>
          </w:tblBorders>
        </w:tblPrEx>
        <w:trPr>
          <w:cantSplit/>
          <w:trHeight w:val="288"/>
          <w:jc w:val="center"/>
        </w:trPr>
        <w:tc>
          <w:tcPr>
            <w:tcW w:w="1683" w:type="pct"/>
            <w:vMerge/>
            <w:vAlign w:val="center"/>
          </w:tcPr>
          <w:p w14:paraId="3A9AA7A6" w14:textId="77777777" w:rsidR="005D3E29" w:rsidRPr="002D72A3" w:rsidRDefault="005D3E29" w:rsidP="00792FD3">
            <w:pPr>
              <w:spacing w:after="0"/>
              <w:rPr>
                <w:sz w:val="20"/>
              </w:rPr>
            </w:pPr>
          </w:p>
        </w:tc>
        <w:tc>
          <w:tcPr>
            <w:tcW w:w="842" w:type="pct"/>
            <w:vAlign w:val="center"/>
          </w:tcPr>
          <w:p w14:paraId="5A1E63F2" w14:textId="77777777" w:rsidR="005D3E29" w:rsidRPr="002D72A3" w:rsidRDefault="00000000" w:rsidP="00792FD3">
            <w:pPr>
              <w:spacing w:after="0"/>
              <w:jc w:val="center"/>
              <w:rPr>
                <w:sz w:val="20"/>
              </w:rPr>
            </w:pPr>
            <w:r w:rsidRPr="002D72A3">
              <w:rPr>
                <w:sz w:val="20"/>
              </w:rPr>
              <w:t>97.9 or less</w:t>
            </w:r>
          </w:p>
        </w:tc>
        <w:tc>
          <w:tcPr>
            <w:tcW w:w="1072" w:type="pct"/>
            <w:vAlign w:val="center"/>
          </w:tcPr>
          <w:p w14:paraId="5AED102E" w14:textId="77777777" w:rsidR="005D3E29" w:rsidRPr="002D72A3" w:rsidRDefault="00000000" w:rsidP="00792FD3">
            <w:pPr>
              <w:spacing w:after="0"/>
              <w:jc w:val="center"/>
              <w:rPr>
                <w:sz w:val="20"/>
              </w:rPr>
            </w:pPr>
            <w:r w:rsidRPr="002D72A3">
              <w:rPr>
                <w:sz w:val="20"/>
              </w:rPr>
              <w:t>96.9 or less</w:t>
            </w:r>
          </w:p>
        </w:tc>
        <w:tc>
          <w:tcPr>
            <w:tcW w:w="1403" w:type="pct"/>
            <w:vAlign w:val="center"/>
          </w:tcPr>
          <w:p w14:paraId="5392A9AC" w14:textId="77777777" w:rsidR="005D3E29" w:rsidRPr="002D72A3" w:rsidRDefault="00000000" w:rsidP="00792FD3">
            <w:pPr>
              <w:spacing w:after="0"/>
              <w:jc w:val="center"/>
              <w:rPr>
                <w:sz w:val="20"/>
              </w:rPr>
            </w:pPr>
            <w:r w:rsidRPr="002D72A3">
              <w:rPr>
                <w:sz w:val="20"/>
              </w:rPr>
              <w:t>Non</w:t>
            </w:r>
            <w:r w:rsidRPr="002D72A3">
              <w:rPr>
                <w:sz w:val="20"/>
              </w:rPr>
              <w:noBreakHyphen/>
              <w:t>conformance</w:t>
            </w:r>
          </w:p>
        </w:tc>
      </w:tr>
      <w:tr w:rsidR="009838DF" w14:paraId="6E2A15AB" w14:textId="77777777" w:rsidTr="00792FD3">
        <w:tblPrEx>
          <w:jc w:val="center"/>
          <w:tblBorders>
            <w:top w:val="single" w:sz="6" w:space="0" w:color="auto"/>
            <w:left w:val="single" w:sz="6" w:space="0" w:color="auto"/>
            <w:bottom w:val="single" w:sz="6" w:space="0" w:color="auto"/>
            <w:right w:val="single" w:sz="6" w:space="0" w:color="auto"/>
            <w:insideH w:val="single" w:sz="6" w:space="0" w:color="auto"/>
            <w:insideV w:val="single" w:sz="2" w:space="0" w:color="auto"/>
          </w:tblBorders>
        </w:tblPrEx>
        <w:trPr>
          <w:cantSplit/>
          <w:jc w:val="center"/>
        </w:trPr>
        <w:tc>
          <w:tcPr>
            <w:tcW w:w="5000" w:type="pct"/>
            <w:gridSpan w:val="4"/>
          </w:tcPr>
          <w:p w14:paraId="32E94F01" w14:textId="77777777" w:rsidR="005D3E29" w:rsidRPr="002D72A3" w:rsidRDefault="00000000" w:rsidP="00792FD3">
            <w:pPr>
              <w:spacing w:after="0"/>
              <w:rPr>
                <w:sz w:val="20"/>
              </w:rPr>
            </w:pPr>
            <w:r w:rsidRPr="002D72A3">
              <w:rPr>
                <w:sz w:val="20"/>
              </w:rPr>
              <w:t>Contractor to backfill all pavement layer test excavations with the material and density ratio specified for that layer, treated as follows:</w:t>
            </w:r>
          </w:p>
          <w:p w14:paraId="3B8895C2" w14:textId="77777777" w:rsidR="005D3E29" w:rsidRPr="002D72A3" w:rsidRDefault="00000000">
            <w:pPr>
              <w:pStyle w:val="ListParagraph"/>
              <w:numPr>
                <w:ilvl w:val="0"/>
                <w:numId w:val="68"/>
              </w:numPr>
              <w:spacing w:after="0"/>
              <w:rPr>
                <w:sz w:val="20"/>
              </w:rPr>
            </w:pPr>
            <w:r w:rsidRPr="002D72A3">
              <w:rPr>
                <w:sz w:val="20"/>
              </w:rPr>
              <w:t>Base and sub-base layers stabilised with 3% cement.</w:t>
            </w:r>
          </w:p>
          <w:p w14:paraId="01E5F664" w14:textId="77777777" w:rsidR="005D3E29" w:rsidRPr="000A28BD" w:rsidRDefault="00000000">
            <w:pPr>
              <w:pStyle w:val="ListParagraph"/>
              <w:numPr>
                <w:ilvl w:val="0"/>
                <w:numId w:val="68"/>
              </w:numPr>
              <w:spacing w:after="0"/>
              <w:rPr>
                <w:sz w:val="20"/>
              </w:rPr>
            </w:pPr>
            <w:r w:rsidRPr="002D72A3">
              <w:rPr>
                <w:sz w:val="20"/>
              </w:rPr>
              <w:t xml:space="preserve">Other layers may be </w:t>
            </w:r>
            <w:proofErr w:type="spellStart"/>
            <w:r w:rsidRPr="002D72A3">
              <w:rPr>
                <w:sz w:val="20"/>
              </w:rPr>
              <w:t>unstabilised</w:t>
            </w:r>
            <w:proofErr w:type="spellEnd"/>
            <w:r w:rsidRPr="002D72A3">
              <w:rPr>
                <w:sz w:val="20"/>
              </w:rPr>
              <w:t>.</w:t>
            </w:r>
          </w:p>
        </w:tc>
      </w:tr>
    </w:tbl>
    <w:p w14:paraId="5F8E3BEE" w14:textId="77777777" w:rsidR="00A024E0" w:rsidRPr="00C5688F" w:rsidRDefault="00A024E0" w:rsidP="00C5688F"/>
    <w:p w14:paraId="6E9DFF23" w14:textId="77777777" w:rsidR="00B25A7D" w:rsidRDefault="00000000" w:rsidP="00B25A7D">
      <w:pPr>
        <w:pStyle w:val="Heading1"/>
      </w:pPr>
      <w:bookmarkStart w:id="206" w:name="_Toc256000007"/>
      <w:bookmarkStart w:id="207" w:name="_Toc390823511"/>
      <w:bookmarkStart w:id="208" w:name="_Toc391429203"/>
      <w:bookmarkStart w:id="209" w:name="_Toc391438541"/>
      <w:bookmarkStart w:id="210" w:name="_Toc396034129"/>
      <w:bookmarkStart w:id="211" w:name="_Toc398800312"/>
      <w:bookmarkStart w:id="212" w:name="_Toc134020265"/>
      <w:r>
        <w:t>Pavements and Shoulders</w:t>
      </w:r>
      <w:bookmarkEnd w:id="206"/>
      <w:bookmarkEnd w:id="207"/>
      <w:bookmarkEnd w:id="208"/>
      <w:bookmarkEnd w:id="209"/>
      <w:bookmarkEnd w:id="210"/>
      <w:bookmarkEnd w:id="211"/>
      <w:bookmarkEnd w:id="212"/>
    </w:p>
    <w:p w14:paraId="3E51CE36" w14:textId="77777777" w:rsidR="00951B0F" w:rsidRPr="00DE2823" w:rsidRDefault="00000000" w:rsidP="00951B0F">
      <w:r>
        <w:t>DIPL - Roadworks Master – January 2024</w:t>
      </w:r>
    </w:p>
    <w:p w14:paraId="6360C80E" w14:textId="77777777" w:rsidR="00951B0F" w:rsidRDefault="00000000" w:rsidP="00951B0F">
      <w:pPr>
        <w:pStyle w:val="Heading2"/>
        <w:rPr>
          <w:lang w:val="en-AU"/>
        </w:rPr>
      </w:pPr>
      <w:bookmarkStart w:id="213" w:name="_Toc390823512"/>
      <w:bookmarkStart w:id="214" w:name="_Toc391429204"/>
      <w:bookmarkStart w:id="215" w:name="_Toc396034130"/>
      <w:bookmarkStart w:id="216" w:name="_Toc398800313"/>
      <w:r>
        <w:rPr>
          <w:lang w:val="en-AU"/>
        </w:rPr>
        <w:t>Standards</w:t>
      </w:r>
      <w:bookmarkEnd w:id="213"/>
      <w:bookmarkEnd w:id="214"/>
      <w:bookmarkEnd w:id="215"/>
      <w:bookmarkEnd w:id="216"/>
      <w:r>
        <w:rPr>
          <w:lang w:val="en-AU"/>
        </w:rPr>
        <w:t>, Codes and Test Methods</w:t>
      </w:r>
    </w:p>
    <w:p w14:paraId="12E7A425" w14:textId="77777777" w:rsidR="00951B0F" w:rsidRDefault="00000000" w:rsidP="00951B0F">
      <w:pPr>
        <w:spacing w:after="0"/>
        <w:rPr>
          <w:rFonts w:eastAsia="Calibri"/>
        </w:rPr>
      </w:pPr>
      <w:r w:rsidRPr="00B91363">
        <w:rPr>
          <w:rFonts w:eastAsia="Calibri"/>
        </w:rPr>
        <w:t>Use Standards, and their amendments, current as at the date for the close of tenders except where different editions and/or amendments are re</w:t>
      </w:r>
      <w:r>
        <w:rPr>
          <w:rFonts w:eastAsia="Calibri"/>
        </w:rPr>
        <w:t>quired by statutory authorities</w:t>
      </w:r>
      <w:r w:rsidRPr="00B019AC">
        <w:rPr>
          <w:rFonts w:eastAsia="Calibri" w:cs="Arial"/>
        </w:rPr>
        <w:t>, including, but not limited to, NATA and the National Construction Code including</w:t>
      </w:r>
      <w:r>
        <w:rPr>
          <w:rFonts w:eastAsia="Calibri" w:cs="Arial"/>
        </w:rPr>
        <w:t xml:space="preserve"> the Building Code of Australia</w:t>
      </w:r>
      <w:r>
        <w:rPr>
          <w:rFonts w:eastAsia="Calibri"/>
        </w:rPr>
        <w:t>.</w:t>
      </w:r>
      <w:r>
        <w:rPr>
          <w:rFonts w:eastAsia="Calibri"/>
        </w:rPr>
        <w:br/>
      </w:r>
    </w:p>
    <w:p w14:paraId="5B90D7DC" w14:textId="77777777" w:rsidR="00951B0F" w:rsidRDefault="00000000" w:rsidP="00951B0F">
      <w:r>
        <w:t>Conform to the following Standards and Publication unless specified otherwise:</w:t>
      </w:r>
    </w:p>
    <w:p w14:paraId="5EB60A82" w14:textId="77777777" w:rsidR="00951B0F" w:rsidRDefault="00000000" w:rsidP="00951B0F">
      <w:r>
        <w:t>AS 1141(series)</w:t>
      </w:r>
      <w:r>
        <w:tab/>
        <w:t xml:space="preserve">Methods for </w:t>
      </w:r>
      <w:r w:rsidRPr="003D4C5A">
        <w:t>Sampling</w:t>
      </w:r>
      <w:r>
        <w:t xml:space="preserve"> and </w:t>
      </w:r>
      <w:r w:rsidRPr="003D4C5A">
        <w:t>Testing Aggregates</w:t>
      </w:r>
      <w:r>
        <w:t>.</w:t>
      </w:r>
    </w:p>
    <w:p w14:paraId="08BDF32C" w14:textId="77777777" w:rsidR="00951B0F" w:rsidRDefault="00000000" w:rsidP="00951B0F">
      <w:r>
        <w:t>AS 1289(series)</w:t>
      </w:r>
      <w:r>
        <w:tab/>
        <w:t xml:space="preserve">Methods of </w:t>
      </w:r>
      <w:r w:rsidRPr="003D4C5A">
        <w:t>Testing Soils</w:t>
      </w:r>
      <w:r>
        <w:t xml:space="preserve"> for </w:t>
      </w:r>
      <w:r w:rsidRPr="003D4C5A">
        <w:t>Engineering Purposes</w:t>
      </w:r>
      <w:r>
        <w:t>.</w:t>
      </w:r>
    </w:p>
    <w:p w14:paraId="7A269F92" w14:textId="77777777" w:rsidR="00951B0F" w:rsidRDefault="00000000" w:rsidP="00951B0F">
      <w:r w:rsidRPr="003D4C5A">
        <w:t>NT</w:t>
      </w:r>
      <w:r>
        <w:t>M</w:t>
      </w:r>
      <w:r w:rsidRPr="003D4C5A">
        <w:t>TM</w:t>
      </w:r>
      <w:r w:rsidRPr="003D4C5A">
        <w:tab/>
      </w:r>
      <w:r>
        <w:t xml:space="preserve">NT Materials Testing Manual accessible via </w:t>
      </w:r>
      <w:hyperlink r:id="rId76" w:history="1">
        <w:r w:rsidR="00951B0F" w:rsidRPr="00BC3E72">
          <w:rPr>
            <w:rStyle w:val="Hyperlink"/>
          </w:rPr>
          <w:t>https://dipl.nt.gov.au/industry/technical-standards-guidelines-and-specifications/materials-testing-manual</w:t>
        </w:r>
      </w:hyperlink>
    </w:p>
    <w:p w14:paraId="36C493E8" w14:textId="77777777" w:rsidR="00951B0F" w:rsidRDefault="00000000" w:rsidP="00951B0F">
      <w:pPr>
        <w:tabs>
          <w:tab w:val="left" w:pos="1418"/>
        </w:tabs>
      </w:pPr>
      <w:bookmarkStart w:id="217" w:name="_Toc390823513"/>
      <w:bookmarkStart w:id="218" w:name="_Toc391429205"/>
      <w:bookmarkStart w:id="219" w:name="_Toc396034131"/>
      <w:bookmarkStart w:id="220" w:name="_Toc398800314"/>
      <w:r>
        <w:t>NTTM</w:t>
      </w:r>
      <w:r>
        <w:tab/>
        <w:t>NT Test Methods</w:t>
      </w:r>
    </w:p>
    <w:p w14:paraId="2E6B0C77" w14:textId="77777777" w:rsidR="00951B0F" w:rsidRPr="003D4C5A" w:rsidRDefault="00000000" w:rsidP="00951B0F">
      <w:pPr>
        <w:tabs>
          <w:tab w:val="left" w:pos="1418"/>
        </w:tabs>
      </w:pPr>
      <w:r>
        <w:lastRenderedPageBreak/>
        <w:t>NTCP 107.1A</w:t>
      </w:r>
      <w:r>
        <w:tab/>
      </w:r>
      <w:r>
        <w:tab/>
      </w:r>
      <w:r>
        <w:tab/>
        <w:t>Surface Roughness</w:t>
      </w:r>
    </w:p>
    <w:p w14:paraId="5BC9FB42" w14:textId="77777777" w:rsidR="00951B0F" w:rsidRDefault="00000000" w:rsidP="00951B0F">
      <w:pPr>
        <w:pStyle w:val="Heading2"/>
        <w:rPr>
          <w:lang w:val="en-AU"/>
        </w:rPr>
      </w:pPr>
      <w:r>
        <w:rPr>
          <w:lang w:val="en-AU"/>
        </w:rPr>
        <w:t>Definitions</w:t>
      </w:r>
      <w:bookmarkEnd w:id="217"/>
      <w:bookmarkEnd w:id="218"/>
      <w:bookmarkEnd w:id="219"/>
      <w:bookmarkEnd w:id="220"/>
    </w:p>
    <w:tbl>
      <w:tblPr>
        <w:tblW w:w="5000" w:type="pct"/>
        <w:tblLook w:val="04A0" w:firstRow="1" w:lastRow="0" w:firstColumn="1" w:lastColumn="0" w:noHBand="0" w:noVBand="1"/>
      </w:tblPr>
      <w:tblGrid>
        <w:gridCol w:w="2546"/>
        <w:gridCol w:w="7762"/>
      </w:tblGrid>
      <w:tr w:rsidR="009838DF" w14:paraId="4A084114" w14:textId="77777777" w:rsidTr="00792FD3">
        <w:trPr>
          <w:trHeight w:val="300"/>
          <w:tblHeader/>
        </w:trPr>
        <w:tc>
          <w:tcPr>
            <w:tcW w:w="9216" w:type="dxa"/>
            <w:gridSpan w:val="2"/>
            <w:tcBorders>
              <w:top w:val="single" w:sz="4" w:space="0" w:color="auto"/>
              <w:left w:val="single" w:sz="4" w:space="0" w:color="auto"/>
              <w:bottom w:val="single" w:sz="4" w:space="0" w:color="auto"/>
              <w:right w:val="single" w:sz="4" w:space="0" w:color="auto"/>
            </w:tcBorders>
            <w:vAlign w:val="center"/>
            <w:hideMark/>
          </w:tcPr>
          <w:p w14:paraId="6EB8FE7F" w14:textId="77777777" w:rsidR="00951B0F" w:rsidRPr="00C61939" w:rsidRDefault="00000000" w:rsidP="00792FD3">
            <w:pPr>
              <w:rPr>
                <w:rFonts w:cs="Arial"/>
                <w:b/>
                <w:bCs/>
                <w:color w:val="000000"/>
              </w:rPr>
            </w:pPr>
            <w:r w:rsidRPr="00C61939">
              <w:rPr>
                <w:rFonts w:cs="Arial"/>
                <w:b/>
                <w:bCs/>
                <w:color w:val="000000"/>
              </w:rPr>
              <w:t>Table - Definitions - Pavements and Sho</w:t>
            </w:r>
            <w:r>
              <w:rPr>
                <w:rFonts w:cs="Arial"/>
                <w:b/>
                <w:bCs/>
                <w:color w:val="000000"/>
              </w:rPr>
              <w:t>ulders</w:t>
            </w:r>
          </w:p>
        </w:tc>
      </w:tr>
      <w:tr w:rsidR="009838DF" w14:paraId="00091B32" w14:textId="77777777" w:rsidTr="00792FD3">
        <w:trPr>
          <w:trHeight w:val="300"/>
          <w:tblHeader/>
        </w:trPr>
        <w:tc>
          <w:tcPr>
            <w:tcW w:w="2276" w:type="dxa"/>
            <w:tcBorders>
              <w:top w:val="nil"/>
              <w:left w:val="single" w:sz="4" w:space="0" w:color="auto"/>
              <w:bottom w:val="single" w:sz="4" w:space="0" w:color="auto"/>
              <w:right w:val="single" w:sz="4" w:space="0" w:color="auto"/>
            </w:tcBorders>
            <w:vAlign w:val="center"/>
            <w:hideMark/>
          </w:tcPr>
          <w:p w14:paraId="39B56852" w14:textId="77777777" w:rsidR="00951B0F" w:rsidRPr="00C61939" w:rsidRDefault="00000000" w:rsidP="00792FD3">
            <w:pPr>
              <w:rPr>
                <w:rFonts w:cs="Arial"/>
                <w:b/>
                <w:bCs/>
                <w:color w:val="000000"/>
              </w:rPr>
            </w:pPr>
            <w:r w:rsidRPr="00C61939">
              <w:rPr>
                <w:rFonts w:cs="Arial"/>
                <w:b/>
                <w:bCs/>
                <w:color w:val="000000"/>
              </w:rPr>
              <w:t>TERM</w:t>
            </w:r>
          </w:p>
        </w:tc>
        <w:tc>
          <w:tcPr>
            <w:tcW w:w="6940" w:type="dxa"/>
            <w:tcBorders>
              <w:top w:val="nil"/>
              <w:left w:val="nil"/>
              <w:bottom w:val="single" w:sz="4" w:space="0" w:color="auto"/>
              <w:right w:val="single" w:sz="4" w:space="0" w:color="auto"/>
            </w:tcBorders>
            <w:vAlign w:val="center"/>
            <w:hideMark/>
          </w:tcPr>
          <w:p w14:paraId="7F6FD346" w14:textId="77777777" w:rsidR="00951B0F" w:rsidRPr="00C61939" w:rsidRDefault="00000000" w:rsidP="00792FD3">
            <w:pPr>
              <w:rPr>
                <w:rFonts w:cs="Arial"/>
                <w:b/>
                <w:bCs/>
                <w:color w:val="000000"/>
              </w:rPr>
            </w:pPr>
            <w:r w:rsidRPr="00C61939">
              <w:rPr>
                <w:rFonts w:cs="Arial"/>
                <w:b/>
                <w:bCs/>
                <w:color w:val="000000"/>
              </w:rPr>
              <w:t>DEFINITION</w:t>
            </w:r>
          </w:p>
        </w:tc>
      </w:tr>
      <w:tr w:rsidR="009838DF" w14:paraId="133680E5" w14:textId="77777777" w:rsidTr="00792FD3">
        <w:trPr>
          <w:trHeight w:val="944"/>
        </w:trPr>
        <w:tc>
          <w:tcPr>
            <w:tcW w:w="2276" w:type="dxa"/>
            <w:tcBorders>
              <w:top w:val="nil"/>
              <w:left w:val="single" w:sz="4" w:space="0" w:color="auto"/>
              <w:bottom w:val="single" w:sz="4" w:space="0" w:color="auto"/>
              <w:right w:val="single" w:sz="4" w:space="0" w:color="auto"/>
            </w:tcBorders>
            <w:vAlign w:val="center"/>
            <w:hideMark/>
          </w:tcPr>
          <w:p w14:paraId="7864FCE4" w14:textId="77777777" w:rsidR="00951B0F" w:rsidRPr="00C61939" w:rsidRDefault="00000000" w:rsidP="00792FD3">
            <w:pPr>
              <w:rPr>
                <w:rFonts w:cs="Arial"/>
                <w:b/>
                <w:bCs/>
                <w:color w:val="000000"/>
              </w:rPr>
            </w:pPr>
            <w:r w:rsidRPr="00C61939">
              <w:rPr>
                <w:rFonts w:cs="Arial"/>
                <w:b/>
                <w:bCs/>
                <w:color w:val="000000"/>
              </w:rPr>
              <w:t>Base (Basecourse)</w:t>
            </w:r>
          </w:p>
        </w:tc>
        <w:tc>
          <w:tcPr>
            <w:tcW w:w="6940" w:type="dxa"/>
            <w:tcBorders>
              <w:top w:val="nil"/>
              <w:left w:val="nil"/>
              <w:bottom w:val="single" w:sz="4" w:space="0" w:color="auto"/>
              <w:right w:val="single" w:sz="4" w:space="0" w:color="auto"/>
            </w:tcBorders>
            <w:vAlign w:val="center"/>
            <w:hideMark/>
          </w:tcPr>
          <w:p w14:paraId="5546ABB7" w14:textId="77777777" w:rsidR="00951B0F" w:rsidRPr="00C61939" w:rsidRDefault="00000000" w:rsidP="00792FD3">
            <w:pPr>
              <w:rPr>
                <w:rFonts w:cs="Arial"/>
                <w:color w:val="000000"/>
              </w:rPr>
            </w:pPr>
            <w:r w:rsidRPr="00C61939">
              <w:rPr>
                <w:rFonts w:cs="Arial"/>
                <w:color w:val="000000"/>
              </w:rPr>
              <w:t>That upper-most layer of constructed material immediately above the subgrade or sub</w:t>
            </w:r>
            <w:r w:rsidRPr="00C61939">
              <w:rPr>
                <w:rFonts w:cs="Arial"/>
                <w:color w:val="000000"/>
              </w:rPr>
              <w:noBreakHyphen/>
              <w:t>base and below the pavement surface (sealed or unsealed) extending for the full width of the pavement and shoulder.</w:t>
            </w:r>
          </w:p>
        </w:tc>
      </w:tr>
      <w:tr w:rsidR="009838DF" w14:paraId="4DAE90D2" w14:textId="77777777" w:rsidTr="00792FD3">
        <w:trPr>
          <w:trHeight w:val="300"/>
        </w:trPr>
        <w:tc>
          <w:tcPr>
            <w:tcW w:w="2276" w:type="dxa"/>
            <w:tcBorders>
              <w:top w:val="nil"/>
              <w:left w:val="single" w:sz="4" w:space="0" w:color="auto"/>
              <w:bottom w:val="single" w:sz="4" w:space="0" w:color="auto"/>
              <w:right w:val="single" w:sz="4" w:space="0" w:color="auto"/>
            </w:tcBorders>
            <w:vAlign w:val="center"/>
            <w:hideMark/>
          </w:tcPr>
          <w:p w14:paraId="2CFB9CDF" w14:textId="77777777" w:rsidR="00951B0F" w:rsidRPr="00C61939" w:rsidRDefault="00000000" w:rsidP="00792FD3">
            <w:pPr>
              <w:rPr>
                <w:rFonts w:cs="Arial"/>
                <w:b/>
                <w:bCs/>
                <w:color w:val="000000"/>
              </w:rPr>
            </w:pPr>
            <w:r w:rsidRPr="00C61939">
              <w:rPr>
                <w:rFonts w:cs="Arial"/>
                <w:b/>
                <w:bCs/>
                <w:color w:val="000000"/>
              </w:rPr>
              <w:t>IRI</w:t>
            </w:r>
          </w:p>
        </w:tc>
        <w:tc>
          <w:tcPr>
            <w:tcW w:w="6940" w:type="dxa"/>
            <w:tcBorders>
              <w:top w:val="nil"/>
              <w:left w:val="nil"/>
              <w:bottom w:val="single" w:sz="4" w:space="0" w:color="auto"/>
              <w:right w:val="single" w:sz="4" w:space="0" w:color="auto"/>
            </w:tcBorders>
            <w:vAlign w:val="center"/>
            <w:hideMark/>
          </w:tcPr>
          <w:p w14:paraId="4BBDDC05" w14:textId="77777777" w:rsidR="00951B0F" w:rsidRPr="00C61939" w:rsidRDefault="00000000" w:rsidP="00792FD3">
            <w:pPr>
              <w:rPr>
                <w:rFonts w:cs="Arial"/>
                <w:color w:val="000000"/>
              </w:rPr>
            </w:pPr>
            <w:r w:rsidRPr="00C61939">
              <w:rPr>
                <w:rFonts w:cs="Arial"/>
                <w:color w:val="000000"/>
              </w:rPr>
              <w:t>International Roughness Index</w:t>
            </w:r>
          </w:p>
        </w:tc>
      </w:tr>
      <w:tr w:rsidR="009838DF" w14:paraId="27E3C618" w14:textId="77777777" w:rsidTr="00792FD3">
        <w:trPr>
          <w:trHeight w:val="855"/>
        </w:trPr>
        <w:tc>
          <w:tcPr>
            <w:tcW w:w="2276" w:type="dxa"/>
            <w:tcBorders>
              <w:top w:val="nil"/>
              <w:left w:val="single" w:sz="4" w:space="0" w:color="auto"/>
              <w:bottom w:val="single" w:sz="4" w:space="0" w:color="auto"/>
              <w:right w:val="single" w:sz="4" w:space="0" w:color="auto"/>
            </w:tcBorders>
            <w:vAlign w:val="center"/>
            <w:hideMark/>
          </w:tcPr>
          <w:p w14:paraId="3CF69C6F" w14:textId="77777777" w:rsidR="00951B0F" w:rsidRPr="00C61939" w:rsidRDefault="00000000" w:rsidP="00792FD3">
            <w:pPr>
              <w:rPr>
                <w:rFonts w:cs="Arial"/>
                <w:b/>
                <w:bCs/>
                <w:color w:val="000000"/>
              </w:rPr>
            </w:pPr>
            <w:r w:rsidRPr="00C61939">
              <w:rPr>
                <w:rFonts w:cs="Arial"/>
                <w:b/>
                <w:bCs/>
                <w:color w:val="000000"/>
              </w:rPr>
              <w:t>Material Properties</w:t>
            </w:r>
          </w:p>
        </w:tc>
        <w:tc>
          <w:tcPr>
            <w:tcW w:w="6940" w:type="dxa"/>
            <w:tcBorders>
              <w:top w:val="nil"/>
              <w:left w:val="nil"/>
              <w:bottom w:val="single" w:sz="4" w:space="0" w:color="auto"/>
              <w:right w:val="single" w:sz="4" w:space="0" w:color="auto"/>
            </w:tcBorders>
            <w:vAlign w:val="center"/>
            <w:hideMark/>
          </w:tcPr>
          <w:p w14:paraId="5BDC277D" w14:textId="77777777" w:rsidR="00951B0F" w:rsidRPr="00C61939" w:rsidRDefault="00000000" w:rsidP="00792FD3">
            <w:pPr>
              <w:rPr>
                <w:rFonts w:cs="Arial"/>
                <w:color w:val="000000"/>
              </w:rPr>
            </w:pPr>
            <w:r w:rsidRPr="00C61939">
              <w:rPr>
                <w:rFonts w:cs="Arial"/>
                <w:color w:val="000000"/>
              </w:rPr>
              <w:t>Intrinsic properties of the sourced material. These may differ from the properties required when the material is incorporated into the works.</w:t>
            </w:r>
          </w:p>
        </w:tc>
      </w:tr>
      <w:tr w:rsidR="009838DF" w14:paraId="01D26CAC" w14:textId="77777777" w:rsidTr="00792FD3">
        <w:trPr>
          <w:trHeight w:val="1425"/>
        </w:trPr>
        <w:tc>
          <w:tcPr>
            <w:tcW w:w="2276" w:type="dxa"/>
            <w:tcBorders>
              <w:top w:val="nil"/>
              <w:left w:val="single" w:sz="4" w:space="0" w:color="auto"/>
              <w:bottom w:val="single" w:sz="4" w:space="0" w:color="auto"/>
              <w:right w:val="single" w:sz="4" w:space="0" w:color="auto"/>
            </w:tcBorders>
            <w:vAlign w:val="center"/>
            <w:hideMark/>
          </w:tcPr>
          <w:p w14:paraId="68335ED5" w14:textId="77777777" w:rsidR="00951B0F" w:rsidRPr="00C61939" w:rsidRDefault="00000000" w:rsidP="00792FD3">
            <w:pPr>
              <w:rPr>
                <w:rFonts w:cs="Arial"/>
                <w:b/>
                <w:bCs/>
                <w:color w:val="000000"/>
              </w:rPr>
            </w:pPr>
            <w:r w:rsidRPr="00C61939">
              <w:rPr>
                <w:rFonts w:cs="Arial"/>
                <w:b/>
                <w:bCs/>
                <w:color w:val="000000"/>
              </w:rPr>
              <w:t>Pavement</w:t>
            </w:r>
          </w:p>
        </w:tc>
        <w:tc>
          <w:tcPr>
            <w:tcW w:w="6940" w:type="dxa"/>
            <w:tcBorders>
              <w:top w:val="nil"/>
              <w:left w:val="nil"/>
              <w:bottom w:val="single" w:sz="4" w:space="0" w:color="auto"/>
              <w:right w:val="single" w:sz="4" w:space="0" w:color="auto"/>
            </w:tcBorders>
            <w:vAlign w:val="center"/>
            <w:hideMark/>
          </w:tcPr>
          <w:p w14:paraId="15CA0299" w14:textId="77777777" w:rsidR="00951B0F" w:rsidRPr="00C61939" w:rsidRDefault="00000000" w:rsidP="00792FD3">
            <w:pPr>
              <w:rPr>
                <w:rFonts w:cs="Arial"/>
                <w:color w:val="000000"/>
              </w:rPr>
            </w:pPr>
            <w:r w:rsidRPr="00C61939">
              <w:rPr>
                <w:rFonts w:cs="Arial"/>
                <w:color w:val="000000"/>
              </w:rPr>
              <w:t>That portion of a road constructed for the structural support of, and to form the running surface, for traffic. The pavement structure refers to the pavement layers, in combination, above the subgrade surface, to support the traffic loadings. May be sealed or unsealed. Excludes the shoulders.</w:t>
            </w:r>
          </w:p>
        </w:tc>
      </w:tr>
      <w:tr w:rsidR="009838DF" w14:paraId="7ED77189" w14:textId="77777777" w:rsidTr="00792FD3">
        <w:trPr>
          <w:trHeight w:val="855"/>
        </w:trPr>
        <w:tc>
          <w:tcPr>
            <w:tcW w:w="2276" w:type="dxa"/>
            <w:tcBorders>
              <w:top w:val="nil"/>
              <w:left w:val="single" w:sz="4" w:space="0" w:color="auto"/>
              <w:bottom w:val="single" w:sz="4" w:space="0" w:color="auto"/>
              <w:right w:val="single" w:sz="4" w:space="0" w:color="auto"/>
            </w:tcBorders>
            <w:vAlign w:val="center"/>
            <w:hideMark/>
          </w:tcPr>
          <w:p w14:paraId="009FA1BC" w14:textId="77777777" w:rsidR="00951B0F" w:rsidRPr="00C61939" w:rsidRDefault="00000000" w:rsidP="00792FD3">
            <w:pPr>
              <w:rPr>
                <w:rFonts w:cs="Arial"/>
                <w:b/>
                <w:bCs/>
                <w:color w:val="000000"/>
              </w:rPr>
            </w:pPr>
            <w:r w:rsidRPr="00C61939">
              <w:rPr>
                <w:rFonts w:cs="Arial"/>
                <w:b/>
                <w:bCs/>
                <w:color w:val="000000"/>
              </w:rPr>
              <w:t>Shoulder</w:t>
            </w:r>
          </w:p>
        </w:tc>
        <w:tc>
          <w:tcPr>
            <w:tcW w:w="6940" w:type="dxa"/>
            <w:tcBorders>
              <w:top w:val="nil"/>
              <w:left w:val="nil"/>
              <w:bottom w:val="single" w:sz="4" w:space="0" w:color="auto"/>
              <w:right w:val="single" w:sz="4" w:space="0" w:color="auto"/>
            </w:tcBorders>
            <w:vAlign w:val="center"/>
            <w:hideMark/>
          </w:tcPr>
          <w:p w14:paraId="070C52F7" w14:textId="77777777" w:rsidR="00951B0F" w:rsidRPr="00C61939" w:rsidRDefault="00000000" w:rsidP="00792FD3">
            <w:pPr>
              <w:rPr>
                <w:rFonts w:cs="Arial"/>
                <w:color w:val="000000"/>
              </w:rPr>
            </w:pPr>
            <w:r w:rsidRPr="00C61939">
              <w:rPr>
                <w:rFonts w:cs="Arial"/>
                <w:color w:val="000000"/>
              </w:rPr>
              <w:t>That portion of a road carriageway adjacent to the pavement, and flush with the surface of the pavement. Provides run-off for vehicles from traffic lanes. May be sealed or unsealed.</w:t>
            </w:r>
          </w:p>
        </w:tc>
      </w:tr>
      <w:tr w:rsidR="009838DF" w14:paraId="76306A7B" w14:textId="77777777" w:rsidTr="00792FD3">
        <w:trPr>
          <w:trHeight w:val="855"/>
        </w:trPr>
        <w:tc>
          <w:tcPr>
            <w:tcW w:w="2276" w:type="dxa"/>
            <w:tcBorders>
              <w:top w:val="nil"/>
              <w:left w:val="single" w:sz="4" w:space="0" w:color="auto"/>
              <w:bottom w:val="single" w:sz="4" w:space="0" w:color="auto"/>
              <w:right w:val="single" w:sz="4" w:space="0" w:color="auto"/>
            </w:tcBorders>
            <w:vAlign w:val="center"/>
            <w:hideMark/>
          </w:tcPr>
          <w:p w14:paraId="2A2BA178" w14:textId="77777777" w:rsidR="00951B0F" w:rsidRPr="00C61939" w:rsidRDefault="00000000" w:rsidP="00792FD3">
            <w:pPr>
              <w:rPr>
                <w:rFonts w:cs="Arial"/>
                <w:b/>
                <w:bCs/>
                <w:color w:val="000000"/>
              </w:rPr>
            </w:pPr>
            <w:r w:rsidRPr="00C61939">
              <w:rPr>
                <w:rFonts w:cs="Arial"/>
                <w:b/>
                <w:bCs/>
                <w:color w:val="000000"/>
              </w:rPr>
              <w:t>Sub</w:t>
            </w:r>
            <w:r w:rsidRPr="00C61939">
              <w:rPr>
                <w:rFonts w:cs="Arial"/>
                <w:b/>
                <w:bCs/>
                <w:color w:val="000000"/>
              </w:rPr>
              <w:noBreakHyphen/>
              <w:t>Base</w:t>
            </w:r>
          </w:p>
        </w:tc>
        <w:tc>
          <w:tcPr>
            <w:tcW w:w="6940" w:type="dxa"/>
            <w:tcBorders>
              <w:top w:val="nil"/>
              <w:left w:val="nil"/>
              <w:bottom w:val="single" w:sz="4" w:space="0" w:color="auto"/>
              <w:right w:val="single" w:sz="4" w:space="0" w:color="auto"/>
            </w:tcBorders>
            <w:vAlign w:val="center"/>
            <w:hideMark/>
          </w:tcPr>
          <w:p w14:paraId="66DE38A8" w14:textId="77777777" w:rsidR="00951B0F" w:rsidRPr="00C61939" w:rsidRDefault="00000000" w:rsidP="00792FD3">
            <w:pPr>
              <w:rPr>
                <w:rFonts w:cs="Arial"/>
                <w:color w:val="000000"/>
              </w:rPr>
            </w:pPr>
            <w:r w:rsidRPr="00C61939">
              <w:rPr>
                <w:rFonts w:cs="Arial"/>
                <w:color w:val="000000"/>
              </w:rPr>
              <w:t>One or more layers of material placed over the subgrade and below the basecourse extending for the full width of the pavement and shoulder.</w:t>
            </w:r>
          </w:p>
        </w:tc>
      </w:tr>
      <w:tr w:rsidR="009838DF" w14:paraId="41986028" w14:textId="77777777" w:rsidTr="00792FD3">
        <w:trPr>
          <w:trHeight w:val="497"/>
        </w:trPr>
        <w:tc>
          <w:tcPr>
            <w:tcW w:w="2276" w:type="dxa"/>
            <w:tcBorders>
              <w:top w:val="nil"/>
              <w:left w:val="single" w:sz="4" w:space="0" w:color="auto"/>
              <w:bottom w:val="single" w:sz="4" w:space="0" w:color="auto"/>
              <w:right w:val="single" w:sz="4" w:space="0" w:color="auto"/>
            </w:tcBorders>
            <w:vAlign w:val="center"/>
            <w:hideMark/>
          </w:tcPr>
          <w:p w14:paraId="3A71EEA4" w14:textId="77777777" w:rsidR="00951B0F" w:rsidRPr="00C61939" w:rsidRDefault="00000000" w:rsidP="00792FD3">
            <w:pPr>
              <w:rPr>
                <w:rFonts w:cs="Arial"/>
                <w:b/>
                <w:bCs/>
                <w:color w:val="000000"/>
              </w:rPr>
            </w:pPr>
            <w:r w:rsidRPr="00C61939">
              <w:rPr>
                <w:rFonts w:cs="Arial"/>
                <w:b/>
                <w:bCs/>
                <w:color w:val="000000"/>
              </w:rPr>
              <w:t>Subgrade</w:t>
            </w:r>
          </w:p>
        </w:tc>
        <w:tc>
          <w:tcPr>
            <w:tcW w:w="6940" w:type="dxa"/>
            <w:tcBorders>
              <w:top w:val="nil"/>
              <w:left w:val="nil"/>
              <w:bottom w:val="single" w:sz="4" w:space="0" w:color="auto"/>
              <w:right w:val="single" w:sz="4" w:space="0" w:color="auto"/>
            </w:tcBorders>
            <w:vAlign w:val="center"/>
            <w:hideMark/>
          </w:tcPr>
          <w:p w14:paraId="3FDCCA17" w14:textId="77777777" w:rsidR="00951B0F" w:rsidRDefault="00000000" w:rsidP="00792FD3">
            <w:pPr>
              <w:rPr>
                <w:rFonts w:cs="Arial"/>
                <w:color w:val="000000"/>
              </w:rPr>
            </w:pPr>
            <w:r w:rsidRPr="00C61939">
              <w:rPr>
                <w:rFonts w:cs="Arial"/>
                <w:color w:val="000000"/>
              </w:rPr>
              <w:t>Top</w:t>
            </w:r>
            <w:r w:rsidRPr="00C61939">
              <w:rPr>
                <w:rFonts w:cs="Arial"/>
                <w:color w:val="723604"/>
              </w:rPr>
              <w:t xml:space="preserve"> </w:t>
            </w:r>
            <w:r w:rsidRPr="00C61939">
              <w:rPr>
                <w:rFonts w:cs="Arial"/>
                <w:color w:val="000000"/>
              </w:rPr>
              <w:t xml:space="preserve">150 mm of material below subgrade surface. Also known as subgrade layer. </w:t>
            </w:r>
          </w:p>
          <w:p w14:paraId="1441BD42" w14:textId="77777777" w:rsidR="00951B0F" w:rsidRDefault="00000000" w:rsidP="005E2D1A">
            <w:pPr>
              <w:pStyle w:val="GuideNotes"/>
            </w:pPr>
            <w:r w:rsidRPr="004E46D8">
              <w:t>[Amend if different thickness of layer is to be specified]</w:t>
            </w:r>
          </w:p>
          <w:p w14:paraId="39064BD8" w14:textId="77777777" w:rsidR="00951B0F" w:rsidRPr="00C61939" w:rsidRDefault="00000000" w:rsidP="00792FD3">
            <w:pPr>
              <w:rPr>
                <w:rFonts w:cs="Arial"/>
                <w:color w:val="000000"/>
              </w:rPr>
            </w:pPr>
            <w:r w:rsidRPr="00C61939">
              <w:rPr>
                <w:rFonts w:cs="Arial"/>
                <w:color w:val="000000"/>
              </w:rPr>
              <w:t>Subgrade placed against an existing pavement is to be compacted to 98% MMDD.</w:t>
            </w:r>
          </w:p>
        </w:tc>
      </w:tr>
    </w:tbl>
    <w:p w14:paraId="0DADAB56" w14:textId="77777777" w:rsidR="00951B0F" w:rsidRPr="00C8084D" w:rsidRDefault="00951B0F" w:rsidP="00951B0F">
      <w:pPr>
        <w:spacing w:after="40"/>
        <w:ind w:left="2880" w:hanging="2880"/>
      </w:pPr>
    </w:p>
    <w:p w14:paraId="5A92BCAF" w14:textId="77777777" w:rsidR="00951B0F" w:rsidRDefault="00000000" w:rsidP="00951B0F">
      <w:pPr>
        <w:pStyle w:val="Heading2"/>
        <w:rPr>
          <w:lang w:val="en-AU"/>
        </w:rPr>
      </w:pPr>
      <w:bookmarkStart w:id="221" w:name="_Toc390823514"/>
      <w:bookmarkStart w:id="222" w:name="_Toc391429206"/>
      <w:bookmarkStart w:id="223" w:name="_Toc396034132"/>
      <w:bookmarkStart w:id="224" w:name="_Toc398800315"/>
      <w:r>
        <w:rPr>
          <w:lang w:val="en-AU"/>
        </w:rPr>
        <w:t>Material</w:t>
      </w:r>
      <w:bookmarkEnd w:id="221"/>
      <w:bookmarkEnd w:id="222"/>
      <w:bookmarkEnd w:id="223"/>
      <w:bookmarkEnd w:id="224"/>
      <w:r w:rsidRPr="00D33A84">
        <w:rPr>
          <w:lang w:val="en-AU"/>
        </w:rPr>
        <w:t xml:space="preserve"> </w:t>
      </w:r>
      <w:r>
        <w:rPr>
          <w:lang w:val="en-AU"/>
        </w:rPr>
        <w:t>Properties</w:t>
      </w:r>
    </w:p>
    <w:p w14:paraId="4A5D797D" w14:textId="77777777" w:rsidR="00951B0F" w:rsidRPr="00D33A84" w:rsidRDefault="00000000" w:rsidP="00951B0F">
      <w:pPr>
        <w:pStyle w:val="Heading3"/>
        <w:rPr>
          <w:lang w:val="en-AU"/>
        </w:rPr>
      </w:pPr>
      <w:bookmarkStart w:id="225" w:name="_Toc390823515"/>
      <w:bookmarkStart w:id="226" w:name="_Toc391429207"/>
      <w:bookmarkStart w:id="227" w:name="_Toc396034133"/>
      <w:bookmarkStart w:id="228" w:name="_Toc398800316"/>
      <w:r w:rsidRPr="00D33A84">
        <w:rPr>
          <w:lang w:val="en-AU"/>
        </w:rPr>
        <w:t>Natural Gravel</w:t>
      </w:r>
      <w:bookmarkEnd w:id="225"/>
      <w:bookmarkEnd w:id="226"/>
      <w:bookmarkEnd w:id="227"/>
      <w:bookmarkEnd w:id="228"/>
    </w:p>
    <w:p w14:paraId="7F0A8A2C" w14:textId="77777777" w:rsidR="00951B0F" w:rsidRDefault="00000000" w:rsidP="00951B0F">
      <w:r w:rsidRPr="00D33A84">
        <w:t xml:space="preserve">Obtain </w:t>
      </w:r>
      <w:r w:rsidRPr="003D4C5A">
        <w:t>material</w:t>
      </w:r>
      <w:r w:rsidRPr="00D33A84">
        <w:t xml:space="preserve"> from</w:t>
      </w:r>
      <w:r>
        <w:t xml:space="preserve"> sources of naturally occurring deposits.</w:t>
      </w:r>
    </w:p>
    <w:p w14:paraId="5263AB0D" w14:textId="77777777" w:rsidR="00951B0F" w:rsidRDefault="00000000" w:rsidP="00951B0F">
      <w:r>
        <w:t>Produce required properties by crushing, screening, blending, mixing or other processes necessary.</w:t>
      </w:r>
    </w:p>
    <w:p w14:paraId="54A5EF4F" w14:textId="77777777" w:rsidR="00951B0F" w:rsidRPr="00D33A84" w:rsidRDefault="00000000" w:rsidP="00951B0F">
      <w:r>
        <w:t xml:space="preserve">Ensure particles are tough, durable and of a tightly binding nature free of organic or other deleterious </w:t>
      </w:r>
      <w:r w:rsidRPr="003D4C5A">
        <w:t>matter</w:t>
      </w:r>
      <w:r w:rsidRPr="00D33A84">
        <w:t>.</w:t>
      </w:r>
    </w:p>
    <w:p w14:paraId="7CDA7E84" w14:textId="77777777" w:rsidR="00951B0F" w:rsidRPr="00D33A84" w:rsidRDefault="00000000" w:rsidP="00951B0F">
      <w:r w:rsidRPr="00D33A84">
        <w:t xml:space="preserve">Conform to the </w:t>
      </w:r>
      <w:r w:rsidRPr="0093404E">
        <w:rPr>
          <w:b/>
          <w:i/>
        </w:rPr>
        <w:t>Table - Natural Gravel Particle Sizes</w:t>
      </w:r>
      <w:r w:rsidRPr="00D33A84">
        <w:t xml:space="preserve"> and </w:t>
      </w:r>
      <w:r>
        <w:t xml:space="preserve">the </w:t>
      </w:r>
      <w:r w:rsidRPr="0093404E">
        <w:rPr>
          <w:b/>
          <w:i/>
        </w:rPr>
        <w:t>Table - Natural Gravel Properties</w:t>
      </w:r>
      <w:r w:rsidRPr="00D33A84">
        <w:t xml:space="preserve"> in the finished condition.</w:t>
      </w:r>
    </w:p>
    <w:tbl>
      <w:tblPr>
        <w:tblW w:w="5000" w:type="pct"/>
        <w:tblBorders>
          <w:top w:val="single" w:sz="6" w:space="0" w:color="auto"/>
          <w:left w:val="single" w:sz="6" w:space="0" w:color="auto"/>
          <w:bottom w:val="single" w:sz="6" w:space="0" w:color="auto"/>
          <w:right w:val="single" w:sz="6" w:space="0" w:color="auto"/>
          <w:insideH w:val="single" w:sz="6" w:space="0" w:color="auto"/>
          <w:insideV w:val="single" w:sz="6" w:space="0" w:color="auto"/>
        </w:tblBorders>
        <w:tblCellMar>
          <w:left w:w="107" w:type="dxa"/>
          <w:right w:w="107" w:type="dxa"/>
        </w:tblCellMar>
        <w:tblLook w:val="0000" w:firstRow="0" w:lastRow="0" w:firstColumn="0" w:lastColumn="0" w:noHBand="0" w:noVBand="0"/>
      </w:tblPr>
      <w:tblGrid>
        <w:gridCol w:w="3224"/>
        <w:gridCol w:w="1770"/>
        <w:gridCol w:w="1770"/>
        <w:gridCol w:w="1770"/>
        <w:gridCol w:w="1768"/>
      </w:tblGrid>
      <w:tr w:rsidR="009838DF" w14:paraId="2A0AFFA1" w14:textId="77777777" w:rsidTr="00792FD3">
        <w:trPr>
          <w:cantSplit/>
          <w:trHeight w:val="452"/>
          <w:tblHeader/>
        </w:trPr>
        <w:tc>
          <w:tcPr>
            <w:tcW w:w="5000" w:type="pct"/>
            <w:gridSpan w:val="5"/>
            <w:vAlign w:val="center"/>
          </w:tcPr>
          <w:p w14:paraId="65347F78" w14:textId="77777777" w:rsidR="00951B0F" w:rsidRPr="006C1539" w:rsidRDefault="00000000" w:rsidP="00792FD3">
            <w:pPr>
              <w:spacing w:before="40" w:after="40"/>
              <w:rPr>
                <w:b/>
              </w:rPr>
            </w:pPr>
            <w:r w:rsidRPr="006C1539">
              <w:rPr>
                <w:b/>
              </w:rPr>
              <w:t>Table</w:t>
            </w:r>
            <w:r w:rsidRPr="006C1539">
              <w:rPr>
                <w:b/>
                <w:i/>
              </w:rPr>
              <w:t xml:space="preserve"> </w:t>
            </w:r>
            <w:r w:rsidRPr="006C1539">
              <w:rPr>
                <w:b/>
              </w:rPr>
              <w:t xml:space="preserve">– Natural Gravel Particle </w:t>
            </w:r>
            <w:r>
              <w:rPr>
                <w:b/>
              </w:rPr>
              <w:t>S</w:t>
            </w:r>
            <w:r w:rsidRPr="006C1539">
              <w:rPr>
                <w:b/>
              </w:rPr>
              <w:t>ize</w:t>
            </w:r>
            <w:r>
              <w:rPr>
                <w:b/>
              </w:rPr>
              <w:t>s</w:t>
            </w:r>
          </w:p>
        </w:tc>
      </w:tr>
      <w:tr w:rsidR="009838DF" w14:paraId="6E95E13C" w14:textId="77777777" w:rsidTr="00792FD3">
        <w:trPr>
          <w:cantSplit/>
          <w:trHeight w:val="264"/>
          <w:tblHeader/>
        </w:trPr>
        <w:tc>
          <w:tcPr>
            <w:tcW w:w="1565" w:type="pct"/>
            <w:vMerge w:val="restart"/>
            <w:vAlign w:val="center"/>
          </w:tcPr>
          <w:p w14:paraId="02FD7F96" w14:textId="77777777" w:rsidR="00951B0F" w:rsidRPr="006C1539" w:rsidRDefault="00000000" w:rsidP="00792FD3">
            <w:pPr>
              <w:spacing w:before="40" w:after="40"/>
              <w:jc w:val="center"/>
              <w:rPr>
                <w:b/>
              </w:rPr>
            </w:pPr>
            <w:r w:rsidRPr="006C1539">
              <w:rPr>
                <w:b/>
              </w:rPr>
              <w:t>AS Sieve (mm)</w:t>
            </w:r>
          </w:p>
        </w:tc>
        <w:tc>
          <w:tcPr>
            <w:tcW w:w="3435" w:type="pct"/>
            <w:gridSpan w:val="4"/>
            <w:vAlign w:val="center"/>
          </w:tcPr>
          <w:p w14:paraId="52144487" w14:textId="77777777" w:rsidR="00951B0F" w:rsidRPr="006C1539" w:rsidRDefault="00000000" w:rsidP="00792FD3">
            <w:pPr>
              <w:spacing w:before="40" w:after="40"/>
              <w:jc w:val="center"/>
              <w:rPr>
                <w:b/>
              </w:rPr>
            </w:pPr>
            <w:r w:rsidRPr="006C1539">
              <w:rPr>
                <w:b/>
              </w:rPr>
              <w:t>Percentage Passing</w:t>
            </w:r>
          </w:p>
        </w:tc>
      </w:tr>
      <w:tr w:rsidR="009838DF" w14:paraId="42512388" w14:textId="77777777" w:rsidTr="00792FD3">
        <w:trPr>
          <w:cantSplit/>
          <w:trHeight w:val="158"/>
        </w:trPr>
        <w:tc>
          <w:tcPr>
            <w:tcW w:w="1565" w:type="pct"/>
            <w:vMerge/>
            <w:vAlign w:val="center"/>
          </w:tcPr>
          <w:p w14:paraId="06EEA4C0" w14:textId="77777777" w:rsidR="00951B0F" w:rsidRPr="006C1539" w:rsidRDefault="00951B0F" w:rsidP="00792FD3">
            <w:pPr>
              <w:spacing w:before="40" w:after="40"/>
              <w:jc w:val="center"/>
              <w:rPr>
                <w:b/>
              </w:rPr>
            </w:pPr>
          </w:p>
        </w:tc>
        <w:tc>
          <w:tcPr>
            <w:tcW w:w="859" w:type="pct"/>
            <w:vAlign w:val="center"/>
          </w:tcPr>
          <w:p w14:paraId="0C33073C" w14:textId="77777777" w:rsidR="00951B0F" w:rsidRPr="006C1539" w:rsidRDefault="00000000" w:rsidP="00792FD3">
            <w:pPr>
              <w:spacing w:before="40" w:after="40"/>
              <w:jc w:val="center"/>
              <w:rPr>
                <w:b/>
              </w:rPr>
            </w:pPr>
            <w:r w:rsidRPr="006C1539">
              <w:rPr>
                <w:b/>
              </w:rPr>
              <w:t>Type 1</w:t>
            </w:r>
          </w:p>
        </w:tc>
        <w:tc>
          <w:tcPr>
            <w:tcW w:w="859" w:type="pct"/>
            <w:vAlign w:val="center"/>
          </w:tcPr>
          <w:p w14:paraId="1CA94617" w14:textId="77777777" w:rsidR="00951B0F" w:rsidRPr="006C1539" w:rsidRDefault="00000000" w:rsidP="00792FD3">
            <w:pPr>
              <w:spacing w:before="40" w:after="40"/>
              <w:jc w:val="center"/>
              <w:rPr>
                <w:b/>
              </w:rPr>
            </w:pPr>
            <w:r w:rsidRPr="006C1539">
              <w:rPr>
                <w:b/>
              </w:rPr>
              <w:t>Type 2</w:t>
            </w:r>
          </w:p>
        </w:tc>
        <w:tc>
          <w:tcPr>
            <w:tcW w:w="859" w:type="pct"/>
            <w:vAlign w:val="center"/>
          </w:tcPr>
          <w:p w14:paraId="24F2AA29" w14:textId="77777777" w:rsidR="00951B0F" w:rsidRPr="006C1539" w:rsidRDefault="00000000" w:rsidP="00792FD3">
            <w:pPr>
              <w:spacing w:before="40" w:after="40"/>
              <w:jc w:val="center"/>
              <w:rPr>
                <w:b/>
              </w:rPr>
            </w:pPr>
            <w:r w:rsidRPr="006C1539">
              <w:rPr>
                <w:b/>
              </w:rPr>
              <w:t>Type 3</w:t>
            </w:r>
          </w:p>
        </w:tc>
        <w:tc>
          <w:tcPr>
            <w:tcW w:w="859" w:type="pct"/>
            <w:vAlign w:val="center"/>
          </w:tcPr>
          <w:p w14:paraId="0C76BD84" w14:textId="77777777" w:rsidR="00951B0F" w:rsidRPr="006C1539" w:rsidRDefault="00000000" w:rsidP="00792FD3">
            <w:pPr>
              <w:spacing w:before="40" w:after="40"/>
              <w:jc w:val="center"/>
              <w:rPr>
                <w:b/>
              </w:rPr>
            </w:pPr>
            <w:r w:rsidRPr="006C1539">
              <w:rPr>
                <w:b/>
              </w:rPr>
              <w:t>Type 4</w:t>
            </w:r>
          </w:p>
        </w:tc>
      </w:tr>
      <w:tr w:rsidR="009838DF" w14:paraId="6385F522" w14:textId="77777777" w:rsidTr="00792FD3">
        <w:trPr>
          <w:cantSplit/>
          <w:trHeight w:val="247"/>
        </w:trPr>
        <w:tc>
          <w:tcPr>
            <w:tcW w:w="1565" w:type="pct"/>
            <w:vAlign w:val="center"/>
          </w:tcPr>
          <w:p w14:paraId="3DCCE32F" w14:textId="77777777" w:rsidR="00951B0F" w:rsidRPr="003D4C5A" w:rsidRDefault="00000000" w:rsidP="00792FD3">
            <w:pPr>
              <w:spacing w:before="40" w:after="40"/>
              <w:jc w:val="center"/>
            </w:pPr>
            <w:r w:rsidRPr="003D4C5A">
              <w:t>75.0</w:t>
            </w:r>
          </w:p>
        </w:tc>
        <w:tc>
          <w:tcPr>
            <w:tcW w:w="859" w:type="pct"/>
            <w:vAlign w:val="center"/>
          </w:tcPr>
          <w:p w14:paraId="7834668D" w14:textId="77777777" w:rsidR="00951B0F" w:rsidRPr="003D4C5A" w:rsidRDefault="00000000" w:rsidP="00792FD3">
            <w:pPr>
              <w:spacing w:before="40" w:after="40"/>
              <w:jc w:val="center"/>
            </w:pPr>
            <w:r w:rsidRPr="003D4C5A">
              <w:t>100</w:t>
            </w:r>
          </w:p>
        </w:tc>
        <w:tc>
          <w:tcPr>
            <w:tcW w:w="859" w:type="pct"/>
            <w:vAlign w:val="center"/>
          </w:tcPr>
          <w:p w14:paraId="0D4F1F52" w14:textId="77777777" w:rsidR="00951B0F" w:rsidRPr="003D4C5A" w:rsidRDefault="00951B0F" w:rsidP="00792FD3">
            <w:pPr>
              <w:spacing w:before="40" w:after="40"/>
              <w:jc w:val="center"/>
            </w:pPr>
          </w:p>
        </w:tc>
        <w:tc>
          <w:tcPr>
            <w:tcW w:w="859" w:type="pct"/>
            <w:vAlign w:val="center"/>
          </w:tcPr>
          <w:p w14:paraId="2F713613" w14:textId="77777777" w:rsidR="00951B0F" w:rsidRPr="003D4C5A" w:rsidRDefault="00951B0F" w:rsidP="00792FD3">
            <w:pPr>
              <w:spacing w:before="40" w:after="40"/>
              <w:jc w:val="center"/>
            </w:pPr>
          </w:p>
        </w:tc>
        <w:tc>
          <w:tcPr>
            <w:tcW w:w="859" w:type="pct"/>
            <w:vAlign w:val="center"/>
          </w:tcPr>
          <w:p w14:paraId="253453F7" w14:textId="77777777" w:rsidR="00951B0F" w:rsidRPr="003D4C5A" w:rsidRDefault="00000000" w:rsidP="00792FD3">
            <w:pPr>
              <w:spacing w:before="40" w:after="40"/>
              <w:jc w:val="center"/>
            </w:pPr>
            <w:r w:rsidRPr="003D4C5A">
              <w:t>100</w:t>
            </w:r>
          </w:p>
        </w:tc>
      </w:tr>
      <w:tr w:rsidR="009838DF" w14:paraId="51572E57" w14:textId="77777777" w:rsidTr="00792FD3">
        <w:trPr>
          <w:cantSplit/>
          <w:trHeight w:val="264"/>
        </w:trPr>
        <w:tc>
          <w:tcPr>
            <w:tcW w:w="1565" w:type="pct"/>
            <w:vAlign w:val="center"/>
          </w:tcPr>
          <w:p w14:paraId="251A015B" w14:textId="77777777" w:rsidR="00951B0F" w:rsidRPr="003D4C5A" w:rsidRDefault="00000000" w:rsidP="00792FD3">
            <w:pPr>
              <w:spacing w:before="40" w:after="40"/>
              <w:jc w:val="center"/>
            </w:pPr>
            <w:r w:rsidRPr="003D4C5A">
              <w:t>37.5</w:t>
            </w:r>
          </w:p>
        </w:tc>
        <w:tc>
          <w:tcPr>
            <w:tcW w:w="859" w:type="pct"/>
            <w:vAlign w:val="center"/>
          </w:tcPr>
          <w:p w14:paraId="71B2B807" w14:textId="77777777" w:rsidR="00951B0F" w:rsidRPr="003D4C5A" w:rsidRDefault="00000000" w:rsidP="00792FD3">
            <w:pPr>
              <w:spacing w:before="40" w:after="40"/>
              <w:jc w:val="center"/>
            </w:pPr>
            <w:r w:rsidRPr="003D4C5A">
              <w:t>80 </w:t>
            </w:r>
            <w:r w:rsidRPr="003D4C5A">
              <w:noBreakHyphen/>
              <w:t> 100</w:t>
            </w:r>
          </w:p>
        </w:tc>
        <w:tc>
          <w:tcPr>
            <w:tcW w:w="859" w:type="pct"/>
            <w:vAlign w:val="center"/>
          </w:tcPr>
          <w:p w14:paraId="704AD8AE" w14:textId="77777777" w:rsidR="00951B0F" w:rsidRPr="003D4C5A" w:rsidRDefault="00000000" w:rsidP="00792FD3">
            <w:pPr>
              <w:spacing w:before="40" w:after="40"/>
              <w:jc w:val="center"/>
            </w:pPr>
            <w:r w:rsidRPr="003D4C5A">
              <w:t>100</w:t>
            </w:r>
          </w:p>
        </w:tc>
        <w:tc>
          <w:tcPr>
            <w:tcW w:w="859" w:type="pct"/>
            <w:vAlign w:val="center"/>
          </w:tcPr>
          <w:p w14:paraId="02677A09" w14:textId="77777777" w:rsidR="00951B0F" w:rsidRPr="003D4C5A" w:rsidRDefault="00951B0F" w:rsidP="00792FD3">
            <w:pPr>
              <w:spacing w:before="40" w:after="40"/>
              <w:jc w:val="center"/>
            </w:pPr>
          </w:p>
        </w:tc>
        <w:tc>
          <w:tcPr>
            <w:tcW w:w="859" w:type="pct"/>
            <w:vAlign w:val="center"/>
          </w:tcPr>
          <w:p w14:paraId="56C15142" w14:textId="77777777" w:rsidR="00951B0F" w:rsidRPr="003D4C5A" w:rsidRDefault="00000000" w:rsidP="00792FD3">
            <w:pPr>
              <w:spacing w:before="40" w:after="40"/>
              <w:jc w:val="center"/>
            </w:pPr>
            <w:r w:rsidRPr="003D4C5A">
              <w:t>80 </w:t>
            </w:r>
            <w:r w:rsidRPr="003D4C5A">
              <w:noBreakHyphen/>
              <w:t> 100</w:t>
            </w:r>
          </w:p>
        </w:tc>
      </w:tr>
      <w:tr w:rsidR="009838DF" w14:paraId="26296A11" w14:textId="77777777" w:rsidTr="00792FD3">
        <w:trPr>
          <w:cantSplit/>
          <w:trHeight w:val="247"/>
        </w:trPr>
        <w:tc>
          <w:tcPr>
            <w:tcW w:w="1565" w:type="pct"/>
            <w:vAlign w:val="center"/>
          </w:tcPr>
          <w:p w14:paraId="18999686" w14:textId="77777777" w:rsidR="00951B0F" w:rsidRPr="003D4C5A" w:rsidRDefault="00000000" w:rsidP="00792FD3">
            <w:pPr>
              <w:spacing w:before="40" w:after="40"/>
              <w:jc w:val="center"/>
            </w:pPr>
            <w:r w:rsidRPr="003D4C5A">
              <w:t>19.0</w:t>
            </w:r>
          </w:p>
        </w:tc>
        <w:tc>
          <w:tcPr>
            <w:tcW w:w="859" w:type="pct"/>
            <w:vAlign w:val="center"/>
          </w:tcPr>
          <w:p w14:paraId="57306121" w14:textId="77777777" w:rsidR="00951B0F" w:rsidRPr="003D4C5A" w:rsidRDefault="00000000" w:rsidP="00792FD3">
            <w:pPr>
              <w:spacing w:before="40" w:after="40"/>
              <w:jc w:val="center"/>
            </w:pPr>
            <w:r w:rsidRPr="003D4C5A">
              <w:t>50 </w:t>
            </w:r>
            <w:r w:rsidRPr="003D4C5A">
              <w:noBreakHyphen/>
              <w:t> 80</w:t>
            </w:r>
          </w:p>
        </w:tc>
        <w:tc>
          <w:tcPr>
            <w:tcW w:w="859" w:type="pct"/>
            <w:vAlign w:val="center"/>
          </w:tcPr>
          <w:p w14:paraId="760B0FA5" w14:textId="77777777" w:rsidR="00951B0F" w:rsidRPr="003D4C5A" w:rsidRDefault="00000000" w:rsidP="00792FD3">
            <w:pPr>
              <w:spacing w:before="40" w:after="40"/>
              <w:jc w:val="center"/>
            </w:pPr>
            <w:r w:rsidRPr="003D4C5A">
              <w:t>70 </w:t>
            </w:r>
            <w:r w:rsidRPr="003D4C5A">
              <w:noBreakHyphen/>
              <w:t> 100</w:t>
            </w:r>
          </w:p>
        </w:tc>
        <w:tc>
          <w:tcPr>
            <w:tcW w:w="859" w:type="pct"/>
            <w:vAlign w:val="center"/>
          </w:tcPr>
          <w:p w14:paraId="216412EC" w14:textId="77777777" w:rsidR="00951B0F" w:rsidRPr="003D4C5A" w:rsidRDefault="00000000" w:rsidP="00792FD3">
            <w:pPr>
              <w:spacing w:before="40" w:after="40"/>
              <w:jc w:val="center"/>
            </w:pPr>
            <w:r w:rsidRPr="003D4C5A">
              <w:t>100</w:t>
            </w:r>
          </w:p>
        </w:tc>
        <w:tc>
          <w:tcPr>
            <w:tcW w:w="859" w:type="pct"/>
            <w:vAlign w:val="center"/>
          </w:tcPr>
          <w:p w14:paraId="1736A374" w14:textId="77777777" w:rsidR="00951B0F" w:rsidRPr="003D4C5A" w:rsidRDefault="00000000" w:rsidP="00792FD3">
            <w:pPr>
              <w:spacing w:before="40" w:after="40"/>
              <w:jc w:val="center"/>
            </w:pPr>
            <w:r w:rsidRPr="003D4C5A">
              <w:t>60 </w:t>
            </w:r>
            <w:r w:rsidRPr="003D4C5A">
              <w:noBreakHyphen/>
              <w:t> 100</w:t>
            </w:r>
          </w:p>
        </w:tc>
      </w:tr>
      <w:tr w:rsidR="009838DF" w14:paraId="1D0CE061" w14:textId="77777777" w:rsidTr="00792FD3">
        <w:trPr>
          <w:cantSplit/>
          <w:trHeight w:val="247"/>
        </w:trPr>
        <w:tc>
          <w:tcPr>
            <w:tcW w:w="1565" w:type="pct"/>
            <w:vAlign w:val="center"/>
          </w:tcPr>
          <w:p w14:paraId="1DD6C83F" w14:textId="77777777" w:rsidR="00951B0F" w:rsidRPr="003D4C5A" w:rsidRDefault="00000000" w:rsidP="00792FD3">
            <w:pPr>
              <w:spacing w:before="40" w:after="40"/>
              <w:jc w:val="center"/>
            </w:pPr>
            <w:r w:rsidRPr="003D4C5A">
              <w:lastRenderedPageBreak/>
              <w:t>9.5</w:t>
            </w:r>
          </w:p>
        </w:tc>
        <w:tc>
          <w:tcPr>
            <w:tcW w:w="859" w:type="pct"/>
            <w:vAlign w:val="center"/>
          </w:tcPr>
          <w:p w14:paraId="53CCE9F5" w14:textId="77777777" w:rsidR="00951B0F" w:rsidRPr="003D4C5A" w:rsidRDefault="00000000" w:rsidP="00792FD3">
            <w:pPr>
              <w:spacing w:before="40" w:after="40"/>
              <w:jc w:val="center"/>
            </w:pPr>
            <w:r w:rsidRPr="003D4C5A">
              <w:t>35 </w:t>
            </w:r>
            <w:r w:rsidRPr="003D4C5A">
              <w:noBreakHyphen/>
              <w:t> 65</w:t>
            </w:r>
          </w:p>
        </w:tc>
        <w:tc>
          <w:tcPr>
            <w:tcW w:w="859" w:type="pct"/>
            <w:vAlign w:val="center"/>
          </w:tcPr>
          <w:p w14:paraId="77384A5F" w14:textId="77777777" w:rsidR="00951B0F" w:rsidRPr="003D4C5A" w:rsidRDefault="00000000" w:rsidP="00792FD3">
            <w:pPr>
              <w:spacing w:before="40" w:after="40"/>
              <w:jc w:val="center"/>
            </w:pPr>
            <w:r w:rsidRPr="003D4C5A">
              <w:t>50 </w:t>
            </w:r>
            <w:r w:rsidRPr="003D4C5A">
              <w:noBreakHyphen/>
              <w:t> 80</w:t>
            </w:r>
          </w:p>
        </w:tc>
        <w:tc>
          <w:tcPr>
            <w:tcW w:w="859" w:type="pct"/>
            <w:vAlign w:val="center"/>
          </w:tcPr>
          <w:p w14:paraId="458A0DB5" w14:textId="77777777" w:rsidR="00951B0F" w:rsidRPr="003D4C5A" w:rsidRDefault="00000000" w:rsidP="00792FD3">
            <w:pPr>
              <w:spacing w:before="40" w:after="40"/>
              <w:jc w:val="center"/>
            </w:pPr>
            <w:r w:rsidRPr="003D4C5A">
              <w:t>70 </w:t>
            </w:r>
            <w:r w:rsidRPr="003D4C5A">
              <w:noBreakHyphen/>
              <w:t> 100</w:t>
            </w:r>
          </w:p>
        </w:tc>
        <w:tc>
          <w:tcPr>
            <w:tcW w:w="859" w:type="pct"/>
            <w:vAlign w:val="center"/>
          </w:tcPr>
          <w:p w14:paraId="5C3CA182" w14:textId="77777777" w:rsidR="00951B0F" w:rsidRPr="003D4C5A" w:rsidRDefault="00000000" w:rsidP="00792FD3">
            <w:pPr>
              <w:spacing w:before="40" w:after="40"/>
              <w:jc w:val="center"/>
            </w:pPr>
            <w:r w:rsidRPr="003D4C5A">
              <w:t>50 </w:t>
            </w:r>
            <w:r w:rsidRPr="003D4C5A">
              <w:noBreakHyphen/>
              <w:t> 95</w:t>
            </w:r>
          </w:p>
        </w:tc>
      </w:tr>
      <w:tr w:rsidR="009838DF" w14:paraId="5E58234C" w14:textId="77777777" w:rsidTr="00792FD3">
        <w:trPr>
          <w:cantSplit/>
          <w:trHeight w:val="264"/>
        </w:trPr>
        <w:tc>
          <w:tcPr>
            <w:tcW w:w="1565" w:type="pct"/>
            <w:vAlign w:val="center"/>
          </w:tcPr>
          <w:p w14:paraId="1208AF26" w14:textId="77777777" w:rsidR="00951B0F" w:rsidRPr="003D4C5A" w:rsidRDefault="00000000" w:rsidP="00792FD3">
            <w:pPr>
              <w:spacing w:before="40" w:after="40"/>
              <w:jc w:val="center"/>
            </w:pPr>
            <w:r w:rsidRPr="003D4C5A">
              <w:t>4.75</w:t>
            </w:r>
          </w:p>
        </w:tc>
        <w:tc>
          <w:tcPr>
            <w:tcW w:w="859" w:type="pct"/>
            <w:vAlign w:val="center"/>
          </w:tcPr>
          <w:p w14:paraId="72340A56" w14:textId="77777777" w:rsidR="00951B0F" w:rsidRPr="003D4C5A" w:rsidRDefault="00000000" w:rsidP="00792FD3">
            <w:pPr>
              <w:spacing w:before="40" w:after="40"/>
              <w:jc w:val="center"/>
            </w:pPr>
            <w:r w:rsidRPr="003D4C5A">
              <w:t>25 </w:t>
            </w:r>
            <w:r w:rsidRPr="003D4C5A">
              <w:noBreakHyphen/>
              <w:t> 50</w:t>
            </w:r>
          </w:p>
        </w:tc>
        <w:tc>
          <w:tcPr>
            <w:tcW w:w="859" w:type="pct"/>
            <w:vAlign w:val="center"/>
          </w:tcPr>
          <w:p w14:paraId="517D74A9" w14:textId="77777777" w:rsidR="00951B0F" w:rsidRPr="003D4C5A" w:rsidRDefault="00000000" w:rsidP="00792FD3">
            <w:pPr>
              <w:spacing w:before="40" w:after="40"/>
              <w:jc w:val="center"/>
            </w:pPr>
            <w:r w:rsidRPr="003D4C5A">
              <w:t>35 </w:t>
            </w:r>
            <w:r w:rsidRPr="003D4C5A">
              <w:noBreakHyphen/>
              <w:t> 65</w:t>
            </w:r>
          </w:p>
        </w:tc>
        <w:tc>
          <w:tcPr>
            <w:tcW w:w="859" w:type="pct"/>
            <w:vAlign w:val="center"/>
          </w:tcPr>
          <w:p w14:paraId="54F15521" w14:textId="77777777" w:rsidR="00951B0F" w:rsidRPr="003D4C5A" w:rsidRDefault="00000000" w:rsidP="00792FD3">
            <w:pPr>
              <w:spacing w:before="40" w:after="40"/>
              <w:jc w:val="center"/>
            </w:pPr>
            <w:r w:rsidRPr="003D4C5A">
              <w:t>50 </w:t>
            </w:r>
            <w:r w:rsidRPr="003D4C5A">
              <w:noBreakHyphen/>
              <w:t> 80</w:t>
            </w:r>
          </w:p>
        </w:tc>
        <w:tc>
          <w:tcPr>
            <w:tcW w:w="859" w:type="pct"/>
            <w:vAlign w:val="center"/>
          </w:tcPr>
          <w:p w14:paraId="495BB5BE" w14:textId="77777777" w:rsidR="00951B0F" w:rsidRPr="003D4C5A" w:rsidRDefault="00000000" w:rsidP="00792FD3">
            <w:pPr>
              <w:spacing w:before="40" w:after="40"/>
              <w:jc w:val="center"/>
            </w:pPr>
            <w:r w:rsidRPr="003D4C5A">
              <w:t>40 </w:t>
            </w:r>
            <w:r w:rsidRPr="003D4C5A">
              <w:noBreakHyphen/>
              <w:t> 80</w:t>
            </w:r>
          </w:p>
        </w:tc>
      </w:tr>
      <w:tr w:rsidR="009838DF" w14:paraId="6E6078D9" w14:textId="77777777" w:rsidTr="00792FD3">
        <w:trPr>
          <w:cantSplit/>
          <w:trHeight w:val="247"/>
        </w:trPr>
        <w:tc>
          <w:tcPr>
            <w:tcW w:w="1565" w:type="pct"/>
            <w:vAlign w:val="center"/>
          </w:tcPr>
          <w:p w14:paraId="764EFC50" w14:textId="77777777" w:rsidR="00951B0F" w:rsidRPr="003D4C5A" w:rsidRDefault="00000000" w:rsidP="00792FD3">
            <w:pPr>
              <w:spacing w:before="40" w:after="40"/>
              <w:jc w:val="center"/>
            </w:pPr>
            <w:r w:rsidRPr="003D4C5A">
              <w:t>2.36</w:t>
            </w:r>
          </w:p>
        </w:tc>
        <w:tc>
          <w:tcPr>
            <w:tcW w:w="859" w:type="pct"/>
            <w:vAlign w:val="center"/>
          </w:tcPr>
          <w:p w14:paraId="4F3283DF" w14:textId="77777777" w:rsidR="00951B0F" w:rsidRPr="003D4C5A" w:rsidRDefault="00000000" w:rsidP="00792FD3">
            <w:pPr>
              <w:spacing w:before="40" w:after="40"/>
              <w:jc w:val="center"/>
            </w:pPr>
            <w:r w:rsidRPr="003D4C5A">
              <w:t>15 </w:t>
            </w:r>
            <w:r w:rsidRPr="003D4C5A">
              <w:noBreakHyphen/>
              <w:t> 40</w:t>
            </w:r>
          </w:p>
        </w:tc>
        <w:tc>
          <w:tcPr>
            <w:tcW w:w="859" w:type="pct"/>
            <w:vAlign w:val="center"/>
          </w:tcPr>
          <w:p w14:paraId="5FF9D0C2" w14:textId="77777777" w:rsidR="00951B0F" w:rsidRPr="003D4C5A" w:rsidRDefault="00000000" w:rsidP="00792FD3">
            <w:pPr>
              <w:spacing w:before="40" w:after="40"/>
              <w:jc w:val="center"/>
            </w:pPr>
            <w:r w:rsidRPr="003D4C5A">
              <w:t>25 </w:t>
            </w:r>
            <w:r w:rsidRPr="003D4C5A">
              <w:noBreakHyphen/>
              <w:t> 50</w:t>
            </w:r>
          </w:p>
        </w:tc>
        <w:tc>
          <w:tcPr>
            <w:tcW w:w="859" w:type="pct"/>
            <w:vAlign w:val="center"/>
          </w:tcPr>
          <w:p w14:paraId="0DCA9F03" w14:textId="77777777" w:rsidR="00951B0F" w:rsidRPr="003D4C5A" w:rsidRDefault="00000000" w:rsidP="00792FD3">
            <w:pPr>
              <w:spacing w:before="40" w:after="40"/>
              <w:jc w:val="center"/>
            </w:pPr>
            <w:r w:rsidRPr="003D4C5A">
              <w:t>35 </w:t>
            </w:r>
            <w:r w:rsidRPr="003D4C5A">
              <w:noBreakHyphen/>
              <w:t> 65</w:t>
            </w:r>
          </w:p>
        </w:tc>
        <w:tc>
          <w:tcPr>
            <w:tcW w:w="859" w:type="pct"/>
            <w:vAlign w:val="center"/>
          </w:tcPr>
          <w:p w14:paraId="3142E539" w14:textId="77777777" w:rsidR="00951B0F" w:rsidRPr="003D4C5A" w:rsidRDefault="00000000" w:rsidP="00792FD3">
            <w:pPr>
              <w:spacing w:before="40" w:after="40"/>
              <w:jc w:val="center"/>
            </w:pPr>
            <w:r w:rsidRPr="003D4C5A">
              <w:t>30 </w:t>
            </w:r>
            <w:r w:rsidRPr="003D4C5A">
              <w:noBreakHyphen/>
              <w:t> 65</w:t>
            </w:r>
          </w:p>
        </w:tc>
      </w:tr>
      <w:tr w:rsidR="009838DF" w14:paraId="1114BF22" w14:textId="77777777" w:rsidTr="00792FD3">
        <w:trPr>
          <w:cantSplit/>
          <w:trHeight w:val="247"/>
        </w:trPr>
        <w:tc>
          <w:tcPr>
            <w:tcW w:w="1565" w:type="pct"/>
            <w:vAlign w:val="center"/>
          </w:tcPr>
          <w:p w14:paraId="0608FF11" w14:textId="77777777" w:rsidR="00951B0F" w:rsidRPr="003D4C5A" w:rsidRDefault="00000000" w:rsidP="00792FD3">
            <w:pPr>
              <w:spacing w:before="40" w:after="40"/>
              <w:jc w:val="center"/>
            </w:pPr>
            <w:r w:rsidRPr="003D4C5A">
              <w:t>0.425</w:t>
            </w:r>
          </w:p>
        </w:tc>
        <w:tc>
          <w:tcPr>
            <w:tcW w:w="859" w:type="pct"/>
            <w:vAlign w:val="center"/>
          </w:tcPr>
          <w:p w14:paraId="222DE7C0" w14:textId="77777777" w:rsidR="00951B0F" w:rsidRPr="003D4C5A" w:rsidRDefault="00000000" w:rsidP="00792FD3">
            <w:pPr>
              <w:spacing w:before="40" w:after="40"/>
              <w:jc w:val="center"/>
            </w:pPr>
            <w:r w:rsidRPr="003D4C5A">
              <w:t>7 </w:t>
            </w:r>
            <w:r w:rsidRPr="003D4C5A">
              <w:noBreakHyphen/>
              <w:t> 20</w:t>
            </w:r>
          </w:p>
        </w:tc>
        <w:tc>
          <w:tcPr>
            <w:tcW w:w="859" w:type="pct"/>
            <w:vAlign w:val="center"/>
          </w:tcPr>
          <w:p w14:paraId="5620698B" w14:textId="77777777" w:rsidR="00951B0F" w:rsidRPr="003D4C5A" w:rsidRDefault="00000000" w:rsidP="00792FD3">
            <w:pPr>
              <w:spacing w:before="40" w:after="40"/>
              <w:jc w:val="center"/>
            </w:pPr>
            <w:r w:rsidRPr="003D4C5A">
              <w:t>10 </w:t>
            </w:r>
            <w:r w:rsidRPr="003D4C5A">
              <w:noBreakHyphen/>
              <w:t> 30</w:t>
            </w:r>
          </w:p>
        </w:tc>
        <w:tc>
          <w:tcPr>
            <w:tcW w:w="859" w:type="pct"/>
            <w:vAlign w:val="center"/>
          </w:tcPr>
          <w:p w14:paraId="347DED90" w14:textId="77777777" w:rsidR="00951B0F" w:rsidRPr="003D4C5A" w:rsidRDefault="00000000" w:rsidP="00792FD3">
            <w:pPr>
              <w:spacing w:before="40" w:after="40"/>
              <w:jc w:val="center"/>
            </w:pPr>
            <w:r w:rsidRPr="003D4C5A">
              <w:t>15 </w:t>
            </w:r>
            <w:r w:rsidRPr="003D4C5A">
              <w:noBreakHyphen/>
              <w:t> 35</w:t>
            </w:r>
          </w:p>
        </w:tc>
        <w:tc>
          <w:tcPr>
            <w:tcW w:w="859" w:type="pct"/>
            <w:vAlign w:val="center"/>
          </w:tcPr>
          <w:p w14:paraId="5E0F6EA6" w14:textId="77777777" w:rsidR="00951B0F" w:rsidRPr="003D4C5A" w:rsidRDefault="00000000" w:rsidP="00792FD3">
            <w:pPr>
              <w:spacing w:before="40" w:after="40"/>
              <w:jc w:val="center"/>
            </w:pPr>
            <w:r w:rsidRPr="003D4C5A">
              <w:t>20 </w:t>
            </w:r>
            <w:r w:rsidRPr="003D4C5A">
              <w:noBreakHyphen/>
              <w:t> 50</w:t>
            </w:r>
          </w:p>
        </w:tc>
      </w:tr>
      <w:tr w:rsidR="009838DF" w14:paraId="4D656AC0" w14:textId="77777777" w:rsidTr="00792FD3">
        <w:trPr>
          <w:cantSplit/>
          <w:trHeight w:val="264"/>
        </w:trPr>
        <w:tc>
          <w:tcPr>
            <w:tcW w:w="1565" w:type="pct"/>
            <w:vAlign w:val="center"/>
          </w:tcPr>
          <w:p w14:paraId="63F5333F" w14:textId="77777777" w:rsidR="00951B0F" w:rsidRPr="003D4C5A" w:rsidRDefault="00000000" w:rsidP="00792FD3">
            <w:pPr>
              <w:spacing w:before="40" w:after="40"/>
              <w:jc w:val="center"/>
            </w:pPr>
            <w:r w:rsidRPr="003D4C5A">
              <w:t>0.075</w:t>
            </w:r>
          </w:p>
        </w:tc>
        <w:tc>
          <w:tcPr>
            <w:tcW w:w="859" w:type="pct"/>
            <w:vAlign w:val="center"/>
          </w:tcPr>
          <w:p w14:paraId="50BBE50E" w14:textId="77777777" w:rsidR="00951B0F" w:rsidRPr="003D4C5A" w:rsidRDefault="00000000" w:rsidP="00792FD3">
            <w:pPr>
              <w:spacing w:before="40" w:after="40"/>
              <w:jc w:val="center"/>
            </w:pPr>
            <w:r w:rsidRPr="003D4C5A">
              <w:t>3 </w:t>
            </w:r>
            <w:r w:rsidRPr="003D4C5A">
              <w:noBreakHyphen/>
              <w:t> 13</w:t>
            </w:r>
          </w:p>
        </w:tc>
        <w:tc>
          <w:tcPr>
            <w:tcW w:w="859" w:type="pct"/>
            <w:vAlign w:val="center"/>
          </w:tcPr>
          <w:p w14:paraId="534F3CE0" w14:textId="77777777" w:rsidR="00951B0F" w:rsidRPr="003D4C5A" w:rsidRDefault="00000000" w:rsidP="00792FD3">
            <w:pPr>
              <w:spacing w:before="40" w:after="40"/>
              <w:jc w:val="center"/>
            </w:pPr>
            <w:r w:rsidRPr="003D4C5A">
              <w:t>4 </w:t>
            </w:r>
            <w:r w:rsidRPr="003D4C5A">
              <w:noBreakHyphen/>
              <w:t> 16</w:t>
            </w:r>
          </w:p>
        </w:tc>
        <w:tc>
          <w:tcPr>
            <w:tcW w:w="859" w:type="pct"/>
            <w:vAlign w:val="center"/>
          </w:tcPr>
          <w:p w14:paraId="21DF41B5" w14:textId="77777777" w:rsidR="00951B0F" w:rsidRPr="003D4C5A" w:rsidRDefault="00000000" w:rsidP="00792FD3">
            <w:pPr>
              <w:spacing w:before="40" w:after="40"/>
              <w:jc w:val="center"/>
            </w:pPr>
            <w:r w:rsidRPr="003D4C5A">
              <w:t>6 </w:t>
            </w:r>
            <w:r w:rsidRPr="003D4C5A">
              <w:noBreakHyphen/>
              <w:t> 20</w:t>
            </w:r>
          </w:p>
        </w:tc>
        <w:tc>
          <w:tcPr>
            <w:tcW w:w="859" w:type="pct"/>
            <w:vAlign w:val="center"/>
          </w:tcPr>
          <w:p w14:paraId="0CE8788D" w14:textId="77777777" w:rsidR="00951B0F" w:rsidRPr="003D4C5A" w:rsidRDefault="00000000" w:rsidP="00792FD3">
            <w:pPr>
              <w:spacing w:before="40" w:after="40"/>
              <w:jc w:val="center"/>
            </w:pPr>
            <w:r w:rsidRPr="003D4C5A">
              <w:t>5 </w:t>
            </w:r>
            <w:r w:rsidRPr="003D4C5A">
              <w:noBreakHyphen/>
              <w:t> 25</w:t>
            </w:r>
          </w:p>
        </w:tc>
      </w:tr>
    </w:tbl>
    <w:p w14:paraId="46BD2410" w14:textId="77777777" w:rsidR="00951B0F" w:rsidRDefault="00000000" w:rsidP="005E2D1A">
      <w:pPr>
        <w:pStyle w:val="GuideNotes"/>
      </w:pPr>
      <w:r>
        <w:t xml:space="preserve"> [Insert the appropriate grading curve numbers and delete those not applicable. </w:t>
      </w:r>
      <w:proofErr w:type="gramStart"/>
      <w:r>
        <w:t>Generally</w:t>
      </w:r>
      <w:proofErr w:type="gramEnd"/>
      <w:r>
        <w:t xml:space="preserve"> 2 or 3 for Base (Sealed/Unsealed)</w:t>
      </w:r>
    </w:p>
    <w:p w14:paraId="611D4B42" w14:textId="77777777" w:rsidR="00951B0F" w:rsidRDefault="00000000" w:rsidP="005E2D1A">
      <w:pPr>
        <w:pStyle w:val="GuideNotes"/>
      </w:pPr>
      <w:r>
        <w:t>1, 2, 3 or 4 for Sub</w:t>
      </w:r>
      <w:r>
        <w:noBreakHyphen/>
        <w:t>base, 3 for Shoulder Material]</w:t>
      </w:r>
    </w:p>
    <w:tbl>
      <w:tblPr>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107" w:type="dxa"/>
          <w:right w:w="107" w:type="dxa"/>
        </w:tblCellMar>
        <w:tblLook w:val="0000" w:firstRow="0" w:lastRow="0" w:firstColumn="0" w:lastColumn="0" w:noHBand="0" w:noVBand="0"/>
      </w:tblPr>
      <w:tblGrid>
        <w:gridCol w:w="2237"/>
        <w:gridCol w:w="1728"/>
        <w:gridCol w:w="2305"/>
        <w:gridCol w:w="2321"/>
        <w:gridCol w:w="1717"/>
      </w:tblGrid>
      <w:tr w:rsidR="009838DF" w14:paraId="2A68323E" w14:textId="77777777" w:rsidTr="00792FD3">
        <w:trPr>
          <w:trHeight w:val="308"/>
          <w:tblHeader/>
        </w:trPr>
        <w:tc>
          <w:tcPr>
            <w:tcW w:w="5000" w:type="pct"/>
            <w:gridSpan w:val="5"/>
            <w:vAlign w:val="center"/>
          </w:tcPr>
          <w:p w14:paraId="3BDD0DD3" w14:textId="77777777" w:rsidR="00951B0F" w:rsidRPr="006C1539" w:rsidRDefault="00000000" w:rsidP="00792FD3">
            <w:pPr>
              <w:keepLines/>
              <w:spacing w:before="40" w:after="40"/>
              <w:rPr>
                <w:b/>
                <w:i/>
                <w:sz w:val="18"/>
              </w:rPr>
            </w:pPr>
            <w:r w:rsidRPr="006C1539">
              <w:rPr>
                <w:b/>
              </w:rPr>
              <w:t>Table – Natural Gravel Properties</w:t>
            </w:r>
          </w:p>
        </w:tc>
      </w:tr>
      <w:tr w:rsidR="009838DF" w14:paraId="64B5C529" w14:textId="77777777" w:rsidTr="00792FD3">
        <w:trPr>
          <w:trHeight w:val="308"/>
          <w:tblHeader/>
        </w:trPr>
        <w:tc>
          <w:tcPr>
            <w:tcW w:w="1085" w:type="pct"/>
            <w:vMerge w:val="restart"/>
            <w:vAlign w:val="center"/>
          </w:tcPr>
          <w:p w14:paraId="7A5C3F26" w14:textId="77777777" w:rsidR="00951B0F" w:rsidRPr="006C1539" w:rsidRDefault="00000000" w:rsidP="00792FD3">
            <w:pPr>
              <w:keepLines/>
              <w:spacing w:before="40" w:after="40"/>
              <w:jc w:val="center"/>
              <w:rPr>
                <w:b/>
              </w:rPr>
            </w:pPr>
            <w:r w:rsidRPr="006C1539">
              <w:rPr>
                <w:b/>
              </w:rPr>
              <w:t>Attribute</w:t>
            </w:r>
          </w:p>
        </w:tc>
        <w:tc>
          <w:tcPr>
            <w:tcW w:w="3915" w:type="pct"/>
            <w:gridSpan w:val="4"/>
            <w:vAlign w:val="center"/>
          </w:tcPr>
          <w:p w14:paraId="3FEF91B6" w14:textId="77777777" w:rsidR="00951B0F" w:rsidRPr="006C1539" w:rsidRDefault="00000000" w:rsidP="00792FD3">
            <w:pPr>
              <w:keepLines/>
              <w:spacing w:before="40" w:after="40"/>
              <w:jc w:val="center"/>
              <w:rPr>
                <w:b/>
              </w:rPr>
            </w:pPr>
            <w:r w:rsidRPr="006C1539">
              <w:rPr>
                <w:b/>
              </w:rPr>
              <w:t>Application</w:t>
            </w:r>
          </w:p>
        </w:tc>
      </w:tr>
      <w:tr w:rsidR="009838DF" w14:paraId="6EF60C1B" w14:textId="77777777" w:rsidTr="00792FD3">
        <w:trPr>
          <w:trHeight w:val="136"/>
          <w:tblHeader/>
        </w:trPr>
        <w:tc>
          <w:tcPr>
            <w:tcW w:w="1085" w:type="pct"/>
            <w:vMerge/>
          </w:tcPr>
          <w:p w14:paraId="2C59B221" w14:textId="77777777" w:rsidR="00951B0F" w:rsidRPr="006C1539" w:rsidRDefault="00951B0F" w:rsidP="00792FD3">
            <w:pPr>
              <w:keepLines/>
              <w:spacing w:before="40" w:after="40"/>
              <w:jc w:val="center"/>
              <w:rPr>
                <w:b/>
              </w:rPr>
            </w:pPr>
          </w:p>
        </w:tc>
        <w:tc>
          <w:tcPr>
            <w:tcW w:w="838" w:type="pct"/>
            <w:vAlign w:val="center"/>
          </w:tcPr>
          <w:p w14:paraId="0813559D" w14:textId="77777777" w:rsidR="00951B0F" w:rsidRPr="006C1539" w:rsidRDefault="00000000" w:rsidP="00792FD3">
            <w:pPr>
              <w:keepLines/>
              <w:spacing w:before="40" w:after="40"/>
              <w:jc w:val="center"/>
              <w:rPr>
                <w:b/>
              </w:rPr>
            </w:pPr>
            <w:r w:rsidRPr="006C1539">
              <w:rPr>
                <w:b/>
              </w:rPr>
              <w:t>Northern Area - Sealed Base</w:t>
            </w:r>
          </w:p>
        </w:tc>
        <w:tc>
          <w:tcPr>
            <w:tcW w:w="1118" w:type="pct"/>
            <w:vAlign w:val="center"/>
          </w:tcPr>
          <w:p w14:paraId="68C80F4C" w14:textId="77777777" w:rsidR="00951B0F" w:rsidRPr="006C1539" w:rsidRDefault="00000000" w:rsidP="00792FD3">
            <w:pPr>
              <w:keepLines/>
              <w:spacing w:before="40" w:after="40"/>
              <w:jc w:val="center"/>
              <w:rPr>
                <w:b/>
              </w:rPr>
            </w:pPr>
            <w:r w:rsidRPr="006C1539">
              <w:rPr>
                <w:b/>
              </w:rPr>
              <w:t>Southern Area – Sealed Base</w:t>
            </w:r>
            <w:r w:rsidRPr="0093404E">
              <w:rPr>
                <w:b/>
                <w:sz w:val="28"/>
                <w:szCs w:val="28"/>
              </w:rPr>
              <w:t>*</w:t>
            </w:r>
          </w:p>
        </w:tc>
        <w:tc>
          <w:tcPr>
            <w:tcW w:w="1126" w:type="pct"/>
            <w:vAlign w:val="center"/>
          </w:tcPr>
          <w:p w14:paraId="5DFFB757" w14:textId="77777777" w:rsidR="00951B0F" w:rsidRPr="006C1539" w:rsidRDefault="00000000" w:rsidP="00792FD3">
            <w:pPr>
              <w:keepLines/>
              <w:spacing w:before="40" w:after="40"/>
              <w:jc w:val="center"/>
              <w:rPr>
                <w:b/>
              </w:rPr>
            </w:pPr>
            <w:r w:rsidRPr="006C1539">
              <w:rPr>
                <w:b/>
              </w:rPr>
              <w:t xml:space="preserve">Unsealed Base </w:t>
            </w:r>
            <w:proofErr w:type="gramStart"/>
            <w:r w:rsidRPr="006C1539">
              <w:rPr>
                <w:b/>
              </w:rPr>
              <w:t>And</w:t>
            </w:r>
            <w:proofErr w:type="gramEnd"/>
            <w:r w:rsidRPr="006C1539">
              <w:rPr>
                <w:b/>
              </w:rPr>
              <w:t xml:space="preserve"> </w:t>
            </w:r>
            <w:r>
              <w:rPr>
                <w:b/>
              </w:rPr>
              <w:t xml:space="preserve">Unsealed </w:t>
            </w:r>
            <w:r w:rsidRPr="006C1539">
              <w:rPr>
                <w:b/>
              </w:rPr>
              <w:t>Shoulder Material</w:t>
            </w:r>
          </w:p>
        </w:tc>
        <w:tc>
          <w:tcPr>
            <w:tcW w:w="833" w:type="pct"/>
            <w:vAlign w:val="center"/>
          </w:tcPr>
          <w:p w14:paraId="3629718D" w14:textId="77777777" w:rsidR="00951B0F" w:rsidRPr="006C1539" w:rsidRDefault="00000000" w:rsidP="00792FD3">
            <w:pPr>
              <w:keepLines/>
              <w:spacing w:before="40" w:after="40"/>
              <w:jc w:val="center"/>
              <w:rPr>
                <w:b/>
              </w:rPr>
            </w:pPr>
            <w:r w:rsidRPr="006C1539">
              <w:rPr>
                <w:b/>
              </w:rPr>
              <w:t>Sub-Base</w:t>
            </w:r>
          </w:p>
        </w:tc>
      </w:tr>
      <w:tr w:rsidR="009838DF" w14:paraId="5263AA5A" w14:textId="77777777" w:rsidTr="00792FD3">
        <w:tc>
          <w:tcPr>
            <w:tcW w:w="1085" w:type="pct"/>
          </w:tcPr>
          <w:p w14:paraId="703B5880" w14:textId="77777777" w:rsidR="00951B0F" w:rsidRPr="00CA0BAC" w:rsidRDefault="00000000" w:rsidP="00792FD3">
            <w:pPr>
              <w:keepLines/>
              <w:spacing w:before="40" w:after="40"/>
              <w:jc w:val="center"/>
            </w:pPr>
            <w:r w:rsidRPr="00CA0BAC">
              <w:t>Liquid Limit (LL)</w:t>
            </w:r>
          </w:p>
        </w:tc>
        <w:tc>
          <w:tcPr>
            <w:tcW w:w="838" w:type="pct"/>
            <w:vAlign w:val="center"/>
          </w:tcPr>
          <w:p w14:paraId="2FBF0789" w14:textId="77777777" w:rsidR="00951B0F" w:rsidRPr="00CA0BAC" w:rsidRDefault="00000000" w:rsidP="00792FD3">
            <w:pPr>
              <w:keepLines/>
              <w:spacing w:before="40" w:after="40"/>
              <w:jc w:val="center"/>
            </w:pPr>
            <w:r w:rsidRPr="00CA0BAC">
              <w:t>25% max</w:t>
            </w:r>
          </w:p>
        </w:tc>
        <w:tc>
          <w:tcPr>
            <w:tcW w:w="1118" w:type="pct"/>
            <w:vAlign w:val="center"/>
          </w:tcPr>
          <w:p w14:paraId="4E90CEF0" w14:textId="77777777" w:rsidR="00951B0F" w:rsidRPr="00CA0BAC" w:rsidRDefault="00000000" w:rsidP="00792FD3">
            <w:pPr>
              <w:keepLines/>
              <w:spacing w:before="40" w:after="40"/>
              <w:jc w:val="center"/>
            </w:pPr>
            <w:r w:rsidRPr="00CA0BAC">
              <w:t>30%</w:t>
            </w:r>
          </w:p>
        </w:tc>
        <w:tc>
          <w:tcPr>
            <w:tcW w:w="1126" w:type="pct"/>
            <w:vAlign w:val="center"/>
          </w:tcPr>
          <w:p w14:paraId="245FA18F" w14:textId="77777777" w:rsidR="00951B0F" w:rsidRPr="00CA0BAC" w:rsidRDefault="00000000" w:rsidP="00792FD3">
            <w:pPr>
              <w:keepLines/>
              <w:spacing w:before="40" w:after="40"/>
              <w:jc w:val="center"/>
            </w:pPr>
            <w:r w:rsidRPr="00CA0BAC">
              <w:t>35% max</w:t>
            </w:r>
          </w:p>
        </w:tc>
        <w:tc>
          <w:tcPr>
            <w:tcW w:w="833" w:type="pct"/>
            <w:vAlign w:val="center"/>
          </w:tcPr>
          <w:p w14:paraId="03C5B2A9" w14:textId="77777777" w:rsidR="00951B0F" w:rsidRPr="00CA0BAC" w:rsidRDefault="00000000" w:rsidP="00792FD3">
            <w:pPr>
              <w:keepLines/>
              <w:spacing w:before="40" w:after="40"/>
              <w:jc w:val="center"/>
            </w:pPr>
            <w:r w:rsidRPr="00CA0BAC">
              <w:t>30% max</w:t>
            </w:r>
          </w:p>
        </w:tc>
      </w:tr>
      <w:tr w:rsidR="009838DF" w14:paraId="695B7A58" w14:textId="77777777" w:rsidTr="00792FD3">
        <w:tc>
          <w:tcPr>
            <w:tcW w:w="1085" w:type="pct"/>
          </w:tcPr>
          <w:p w14:paraId="548B17EF" w14:textId="77777777" w:rsidR="00951B0F" w:rsidRPr="00CA0BAC" w:rsidRDefault="00000000" w:rsidP="00792FD3">
            <w:pPr>
              <w:keepLines/>
              <w:spacing w:before="40" w:after="40"/>
              <w:jc w:val="center"/>
            </w:pPr>
            <w:r w:rsidRPr="00CA0BAC">
              <w:t>Plasticity Index (PI)</w:t>
            </w:r>
          </w:p>
        </w:tc>
        <w:tc>
          <w:tcPr>
            <w:tcW w:w="838" w:type="pct"/>
            <w:vAlign w:val="center"/>
          </w:tcPr>
          <w:p w14:paraId="77221279" w14:textId="77777777" w:rsidR="00951B0F" w:rsidRPr="00CA0BAC" w:rsidRDefault="00000000" w:rsidP="00792FD3">
            <w:pPr>
              <w:keepLines/>
              <w:spacing w:before="40" w:after="40"/>
              <w:jc w:val="center"/>
            </w:pPr>
            <w:r w:rsidRPr="00CA0BAC">
              <w:t>1-6%</w:t>
            </w:r>
          </w:p>
        </w:tc>
        <w:tc>
          <w:tcPr>
            <w:tcW w:w="1118" w:type="pct"/>
            <w:vAlign w:val="center"/>
          </w:tcPr>
          <w:p w14:paraId="712BA650" w14:textId="77777777" w:rsidR="00951B0F" w:rsidRPr="00CA0BAC" w:rsidRDefault="00000000" w:rsidP="00792FD3">
            <w:pPr>
              <w:keepLines/>
              <w:spacing w:before="40" w:after="40"/>
              <w:jc w:val="center"/>
            </w:pPr>
            <w:r w:rsidRPr="00CA0BAC">
              <w:t>1 </w:t>
            </w:r>
            <w:r w:rsidRPr="00CA0BAC">
              <w:noBreakHyphen/>
              <w:t> 10%</w:t>
            </w:r>
          </w:p>
        </w:tc>
        <w:tc>
          <w:tcPr>
            <w:tcW w:w="1126" w:type="pct"/>
            <w:vAlign w:val="center"/>
          </w:tcPr>
          <w:p w14:paraId="32983CBB" w14:textId="77777777" w:rsidR="00951B0F" w:rsidRPr="00CA0BAC" w:rsidRDefault="00000000" w:rsidP="00792FD3">
            <w:pPr>
              <w:keepLines/>
              <w:spacing w:before="40" w:after="40"/>
              <w:jc w:val="center"/>
            </w:pPr>
            <w:r w:rsidRPr="00CA0BAC">
              <w:t>4 – 12 %</w:t>
            </w:r>
          </w:p>
        </w:tc>
        <w:tc>
          <w:tcPr>
            <w:tcW w:w="833" w:type="pct"/>
            <w:vAlign w:val="center"/>
          </w:tcPr>
          <w:p w14:paraId="155E9A8B" w14:textId="77777777" w:rsidR="00951B0F" w:rsidRPr="00CA0BAC" w:rsidRDefault="00000000" w:rsidP="00792FD3">
            <w:pPr>
              <w:keepLines/>
              <w:spacing w:before="40" w:after="40"/>
              <w:jc w:val="center"/>
            </w:pPr>
            <w:r w:rsidRPr="00CA0BAC">
              <w:t>1-10%</w:t>
            </w:r>
          </w:p>
        </w:tc>
      </w:tr>
      <w:tr w:rsidR="009838DF" w14:paraId="0139A2BE" w14:textId="77777777" w:rsidTr="00792FD3">
        <w:tc>
          <w:tcPr>
            <w:tcW w:w="1085" w:type="pct"/>
          </w:tcPr>
          <w:p w14:paraId="7571767B" w14:textId="77777777" w:rsidR="00951B0F" w:rsidRPr="00CA0BAC" w:rsidRDefault="00000000" w:rsidP="00792FD3">
            <w:pPr>
              <w:keepLines/>
              <w:spacing w:before="40" w:after="40"/>
              <w:jc w:val="center"/>
            </w:pPr>
            <w:r w:rsidRPr="00CA0BAC">
              <w:t>Linear Shrinkage (LS)</w:t>
            </w:r>
          </w:p>
        </w:tc>
        <w:tc>
          <w:tcPr>
            <w:tcW w:w="838" w:type="pct"/>
            <w:vAlign w:val="center"/>
          </w:tcPr>
          <w:p w14:paraId="1CDB37D5" w14:textId="77777777" w:rsidR="00951B0F" w:rsidRPr="00CA0BAC" w:rsidRDefault="00000000" w:rsidP="00792FD3">
            <w:pPr>
              <w:keepLines/>
              <w:spacing w:before="40" w:after="40"/>
              <w:jc w:val="center"/>
            </w:pPr>
            <w:r w:rsidRPr="00CA0BAC">
              <w:t>0-3%</w:t>
            </w:r>
          </w:p>
        </w:tc>
        <w:tc>
          <w:tcPr>
            <w:tcW w:w="1118" w:type="pct"/>
            <w:vAlign w:val="center"/>
          </w:tcPr>
          <w:p w14:paraId="20F9B6A1" w14:textId="77777777" w:rsidR="00951B0F" w:rsidRPr="00CA0BAC" w:rsidRDefault="00000000" w:rsidP="00792FD3">
            <w:pPr>
              <w:keepLines/>
              <w:spacing w:before="40" w:after="40"/>
              <w:jc w:val="center"/>
            </w:pPr>
            <w:r w:rsidRPr="00CA0BAC">
              <w:t>0 </w:t>
            </w:r>
            <w:r w:rsidRPr="00CA0BAC">
              <w:noBreakHyphen/>
              <w:t> 6%</w:t>
            </w:r>
          </w:p>
        </w:tc>
        <w:tc>
          <w:tcPr>
            <w:tcW w:w="1126" w:type="pct"/>
            <w:vAlign w:val="center"/>
          </w:tcPr>
          <w:p w14:paraId="26E00692" w14:textId="77777777" w:rsidR="00951B0F" w:rsidRPr="00CA0BAC" w:rsidRDefault="00000000" w:rsidP="00792FD3">
            <w:pPr>
              <w:keepLines/>
              <w:spacing w:before="40" w:after="40"/>
              <w:jc w:val="center"/>
            </w:pPr>
            <w:r w:rsidRPr="00CA0BAC">
              <w:t>2 – 8 %</w:t>
            </w:r>
          </w:p>
        </w:tc>
        <w:tc>
          <w:tcPr>
            <w:tcW w:w="833" w:type="pct"/>
            <w:vAlign w:val="center"/>
          </w:tcPr>
          <w:p w14:paraId="7B68DED6" w14:textId="77777777" w:rsidR="00951B0F" w:rsidRPr="00CA0BAC" w:rsidRDefault="00000000" w:rsidP="00792FD3">
            <w:pPr>
              <w:keepLines/>
              <w:spacing w:before="40" w:after="40"/>
              <w:jc w:val="center"/>
            </w:pPr>
            <w:r w:rsidRPr="00CA0BAC">
              <w:t>0-6%</w:t>
            </w:r>
          </w:p>
        </w:tc>
      </w:tr>
      <w:tr w:rsidR="009838DF" w14:paraId="685FE920" w14:textId="77777777" w:rsidTr="00792FD3">
        <w:tc>
          <w:tcPr>
            <w:tcW w:w="1085" w:type="pct"/>
          </w:tcPr>
          <w:p w14:paraId="1B251530" w14:textId="77777777" w:rsidR="00951B0F" w:rsidRPr="00CA0BAC" w:rsidRDefault="00000000" w:rsidP="00792FD3">
            <w:pPr>
              <w:keepLines/>
              <w:spacing w:before="40" w:after="40"/>
              <w:jc w:val="center"/>
            </w:pPr>
            <w:r w:rsidRPr="00CA0BAC">
              <w:t>PI x % passing 0.425 mm Sieve</w:t>
            </w:r>
          </w:p>
        </w:tc>
        <w:tc>
          <w:tcPr>
            <w:tcW w:w="838" w:type="pct"/>
            <w:vAlign w:val="center"/>
          </w:tcPr>
          <w:p w14:paraId="78AA94D2" w14:textId="77777777" w:rsidR="00951B0F" w:rsidRPr="00CA0BAC" w:rsidRDefault="00000000" w:rsidP="00792FD3">
            <w:pPr>
              <w:keepLines/>
              <w:spacing w:before="40" w:after="40"/>
              <w:jc w:val="center"/>
            </w:pPr>
            <w:r w:rsidRPr="00CA0BAC">
              <w:t xml:space="preserve">180 </w:t>
            </w:r>
            <w:proofErr w:type="gramStart"/>
            <w:r w:rsidRPr="00CA0BAC">
              <w:t>max</w:t>
            </w:r>
            <w:proofErr w:type="gramEnd"/>
          </w:p>
        </w:tc>
        <w:tc>
          <w:tcPr>
            <w:tcW w:w="1118" w:type="pct"/>
            <w:vAlign w:val="center"/>
          </w:tcPr>
          <w:p w14:paraId="431C4572" w14:textId="77777777" w:rsidR="00951B0F" w:rsidRPr="00CA0BAC" w:rsidRDefault="00000000" w:rsidP="00792FD3">
            <w:pPr>
              <w:keepLines/>
              <w:spacing w:before="40" w:after="40"/>
              <w:jc w:val="center"/>
            </w:pPr>
            <w:r w:rsidRPr="00CA0BAC">
              <w:t xml:space="preserve">300 </w:t>
            </w:r>
            <w:proofErr w:type="gramStart"/>
            <w:r w:rsidRPr="00CA0BAC">
              <w:t>max</w:t>
            </w:r>
            <w:proofErr w:type="gramEnd"/>
          </w:p>
        </w:tc>
        <w:tc>
          <w:tcPr>
            <w:tcW w:w="1126" w:type="pct"/>
            <w:vAlign w:val="center"/>
          </w:tcPr>
          <w:p w14:paraId="2EA1001B" w14:textId="77777777" w:rsidR="00951B0F" w:rsidRPr="00CA0BAC" w:rsidRDefault="00000000" w:rsidP="00792FD3">
            <w:pPr>
              <w:keepLines/>
              <w:spacing w:before="40" w:after="40"/>
              <w:jc w:val="center"/>
            </w:pPr>
            <w:r w:rsidRPr="00CA0BAC">
              <w:t xml:space="preserve">400 </w:t>
            </w:r>
            <w:proofErr w:type="gramStart"/>
            <w:r w:rsidRPr="00CA0BAC">
              <w:t>max</w:t>
            </w:r>
            <w:proofErr w:type="gramEnd"/>
          </w:p>
        </w:tc>
        <w:tc>
          <w:tcPr>
            <w:tcW w:w="833" w:type="pct"/>
            <w:vAlign w:val="center"/>
          </w:tcPr>
          <w:p w14:paraId="718DCF8B" w14:textId="77777777" w:rsidR="00951B0F" w:rsidRPr="00CA0BAC" w:rsidRDefault="00000000" w:rsidP="00792FD3">
            <w:pPr>
              <w:keepLines/>
              <w:spacing w:before="40" w:after="40"/>
              <w:jc w:val="center"/>
            </w:pPr>
            <w:r w:rsidRPr="00CA0BAC">
              <w:t xml:space="preserve">400 </w:t>
            </w:r>
            <w:proofErr w:type="gramStart"/>
            <w:r w:rsidRPr="00CA0BAC">
              <w:t>max</w:t>
            </w:r>
            <w:proofErr w:type="gramEnd"/>
          </w:p>
        </w:tc>
      </w:tr>
      <w:tr w:rsidR="009838DF" w14:paraId="6ACA339E" w14:textId="77777777" w:rsidTr="00792FD3">
        <w:tc>
          <w:tcPr>
            <w:tcW w:w="1085" w:type="pct"/>
            <w:tcBorders>
              <w:bottom w:val="dashed" w:sz="4" w:space="0" w:color="auto"/>
            </w:tcBorders>
          </w:tcPr>
          <w:p w14:paraId="427F648A" w14:textId="77777777" w:rsidR="00951B0F" w:rsidRPr="00CA0BAC" w:rsidRDefault="00000000" w:rsidP="00792FD3">
            <w:pPr>
              <w:keepLines/>
              <w:spacing w:before="40" w:after="40"/>
              <w:jc w:val="center"/>
            </w:pPr>
            <w:r w:rsidRPr="00CA0BAC">
              <w:t>California Bearing Ratio (CBR)</w:t>
            </w:r>
          </w:p>
          <w:p w14:paraId="2C40DBE6" w14:textId="77777777" w:rsidR="00951B0F" w:rsidRPr="00CA0BAC" w:rsidRDefault="00000000" w:rsidP="00792FD3">
            <w:pPr>
              <w:keepLines/>
              <w:spacing w:before="40" w:after="40"/>
              <w:jc w:val="center"/>
            </w:pPr>
            <w:r w:rsidRPr="00CA0BAC">
              <w:t>4 </w:t>
            </w:r>
            <w:proofErr w:type="gramStart"/>
            <w:r w:rsidRPr="00CA0BAC">
              <w:t>day</w:t>
            </w:r>
            <w:proofErr w:type="gramEnd"/>
            <w:r w:rsidRPr="00CA0BAC">
              <w:t xml:space="preserve"> soaked</w:t>
            </w:r>
            <w:r>
              <w:t xml:space="preserve"> </w:t>
            </w:r>
            <w:r w:rsidRPr="00CA0BAC">
              <w:t>(AS 1289)</w:t>
            </w:r>
          </w:p>
        </w:tc>
        <w:tc>
          <w:tcPr>
            <w:tcW w:w="838" w:type="pct"/>
            <w:tcBorders>
              <w:bottom w:val="dashed" w:sz="4" w:space="0" w:color="auto"/>
            </w:tcBorders>
            <w:vAlign w:val="center"/>
          </w:tcPr>
          <w:p w14:paraId="4F40D142" w14:textId="77777777" w:rsidR="00951B0F" w:rsidRPr="00CA0BAC" w:rsidRDefault="00000000" w:rsidP="00792FD3">
            <w:pPr>
              <w:keepLines/>
              <w:spacing w:before="40" w:after="40"/>
              <w:jc w:val="center"/>
            </w:pPr>
            <w:r w:rsidRPr="00CA0BAC">
              <w:t>80 min</w:t>
            </w:r>
          </w:p>
        </w:tc>
        <w:tc>
          <w:tcPr>
            <w:tcW w:w="1118" w:type="pct"/>
            <w:tcBorders>
              <w:bottom w:val="dashed" w:sz="4" w:space="0" w:color="auto"/>
            </w:tcBorders>
            <w:vAlign w:val="center"/>
          </w:tcPr>
          <w:p w14:paraId="04A8AE7E" w14:textId="77777777" w:rsidR="00951B0F" w:rsidRPr="00CA0BAC" w:rsidRDefault="00000000" w:rsidP="00792FD3">
            <w:pPr>
              <w:keepLines/>
              <w:spacing w:before="40" w:after="40"/>
              <w:jc w:val="center"/>
            </w:pPr>
            <w:r w:rsidRPr="00CA0BAC">
              <w:t>80 min</w:t>
            </w:r>
          </w:p>
        </w:tc>
        <w:tc>
          <w:tcPr>
            <w:tcW w:w="1126" w:type="pct"/>
            <w:tcBorders>
              <w:bottom w:val="dashed" w:sz="4" w:space="0" w:color="auto"/>
            </w:tcBorders>
            <w:vAlign w:val="center"/>
          </w:tcPr>
          <w:p w14:paraId="563ABF42" w14:textId="77777777" w:rsidR="00951B0F" w:rsidRPr="00CA0BAC" w:rsidRDefault="00000000" w:rsidP="00792FD3">
            <w:pPr>
              <w:keepLines/>
              <w:spacing w:before="40" w:after="40"/>
              <w:jc w:val="center"/>
            </w:pPr>
            <w:r w:rsidRPr="00CA0BAC">
              <w:t>50 min</w:t>
            </w:r>
          </w:p>
        </w:tc>
        <w:tc>
          <w:tcPr>
            <w:tcW w:w="833" w:type="pct"/>
            <w:tcBorders>
              <w:bottom w:val="dashed" w:sz="4" w:space="0" w:color="auto"/>
            </w:tcBorders>
            <w:vAlign w:val="center"/>
          </w:tcPr>
          <w:p w14:paraId="26C83C9E" w14:textId="77777777" w:rsidR="00951B0F" w:rsidRPr="00CA0BAC" w:rsidRDefault="00000000" w:rsidP="00792FD3">
            <w:pPr>
              <w:keepLines/>
              <w:spacing w:before="40" w:after="40"/>
              <w:jc w:val="center"/>
            </w:pPr>
            <w:r w:rsidRPr="00CA0BAC">
              <w:t>30 min</w:t>
            </w:r>
          </w:p>
        </w:tc>
      </w:tr>
      <w:tr w:rsidR="009838DF" w14:paraId="73B2F805" w14:textId="77777777" w:rsidTr="00792FD3">
        <w:tc>
          <w:tcPr>
            <w:tcW w:w="1085" w:type="pct"/>
            <w:tcBorders>
              <w:top w:val="dashed" w:sz="4" w:space="0" w:color="auto"/>
              <w:bottom w:val="nil"/>
            </w:tcBorders>
          </w:tcPr>
          <w:p w14:paraId="6A2B1368" w14:textId="77777777" w:rsidR="00951B0F" w:rsidRPr="00CA0BAC" w:rsidRDefault="00000000" w:rsidP="00792FD3">
            <w:pPr>
              <w:keepLines/>
              <w:spacing w:before="40" w:after="40"/>
              <w:jc w:val="center"/>
            </w:pPr>
            <w:r w:rsidRPr="00CA0BAC">
              <w:t>at a relative density of</w:t>
            </w:r>
          </w:p>
        </w:tc>
        <w:tc>
          <w:tcPr>
            <w:tcW w:w="838" w:type="pct"/>
            <w:tcBorders>
              <w:top w:val="dashed" w:sz="4" w:space="0" w:color="auto"/>
              <w:bottom w:val="nil"/>
            </w:tcBorders>
            <w:vAlign w:val="center"/>
          </w:tcPr>
          <w:p w14:paraId="119462E9" w14:textId="77777777" w:rsidR="00951B0F" w:rsidRPr="00CA0BAC" w:rsidRDefault="00000000" w:rsidP="00792FD3">
            <w:pPr>
              <w:keepLines/>
              <w:spacing w:before="40" w:after="40"/>
              <w:jc w:val="center"/>
            </w:pPr>
            <w:r w:rsidRPr="00CA0BAC">
              <w:t>100% MMDD</w:t>
            </w:r>
          </w:p>
        </w:tc>
        <w:tc>
          <w:tcPr>
            <w:tcW w:w="1118" w:type="pct"/>
            <w:tcBorders>
              <w:top w:val="dashed" w:sz="4" w:space="0" w:color="auto"/>
              <w:bottom w:val="nil"/>
            </w:tcBorders>
            <w:vAlign w:val="center"/>
          </w:tcPr>
          <w:p w14:paraId="04A34E3A" w14:textId="77777777" w:rsidR="00951B0F" w:rsidRPr="00CA0BAC" w:rsidRDefault="00000000" w:rsidP="00792FD3">
            <w:pPr>
              <w:keepLines/>
              <w:spacing w:before="40" w:after="40"/>
              <w:jc w:val="center"/>
            </w:pPr>
            <w:r w:rsidRPr="00CA0BAC">
              <w:t>100% MMDD</w:t>
            </w:r>
          </w:p>
        </w:tc>
        <w:tc>
          <w:tcPr>
            <w:tcW w:w="1126" w:type="pct"/>
            <w:tcBorders>
              <w:top w:val="dashed" w:sz="4" w:space="0" w:color="auto"/>
              <w:bottom w:val="nil"/>
            </w:tcBorders>
            <w:vAlign w:val="center"/>
          </w:tcPr>
          <w:p w14:paraId="07FCC8C9" w14:textId="77777777" w:rsidR="00951B0F" w:rsidRPr="00CA0BAC" w:rsidRDefault="00000000" w:rsidP="00792FD3">
            <w:pPr>
              <w:keepLines/>
              <w:spacing w:before="40" w:after="40"/>
              <w:jc w:val="center"/>
            </w:pPr>
            <w:r w:rsidRPr="00CA0BAC">
              <w:t>95% MMDD</w:t>
            </w:r>
          </w:p>
        </w:tc>
        <w:tc>
          <w:tcPr>
            <w:tcW w:w="833" w:type="pct"/>
            <w:tcBorders>
              <w:top w:val="dashed" w:sz="4" w:space="0" w:color="auto"/>
              <w:bottom w:val="nil"/>
            </w:tcBorders>
            <w:vAlign w:val="center"/>
          </w:tcPr>
          <w:p w14:paraId="07AF85F7" w14:textId="77777777" w:rsidR="00951B0F" w:rsidRPr="00CA0BAC" w:rsidRDefault="00000000" w:rsidP="00792FD3">
            <w:pPr>
              <w:keepLines/>
              <w:spacing w:before="40" w:after="40"/>
              <w:jc w:val="center"/>
            </w:pPr>
            <w:r w:rsidRPr="00CA0BAC">
              <w:t>95% MMDD</w:t>
            </w:r>
          </w:p>
        </w:tc>
      </w:tr>
      <w:tr w:rsidR="009838DF" w14:paraId="7796C740" w14:textId="77777777" w:rsidTr="00792FD3">
        <w:tc>
          <w:tcPr>
            <w:tcW w:w="5000" w:type="pct"/>
            <w:gridSpan w:val="5"/>
            <w:tcBorders>
              <w:top w:val="nil"/>
            </w:tcBorders>
            <w:vAlign w:val="center"/>
          </w:tcPr>
          <w:p w14:paraId="33E1C6DC" w14:textId="77777777" w:rsidR="00951B0F" w:rsidRPr="00CA0BAC" w:rsidRDefault="00000000" w:rsidP="00792FD3">
            <w:pPr>
              <w:keepLines/>
              <w:spacing w:before="40" w:after="40"/>
              <w:jc w:val="center"/>
            </w:pPr>
            <w:r w:rsidRPr="00CA0BAC">
              <w:t>(Highest CBR value to be reported)</w:t>
            </w:r>
          </w:p>
        </w:tc>
      </w:tr>
      <w:tr w:rsidR="009838DF" w14:paraId="6C9B8A82" w14:textId="77777777" w:rsidTr="00792FD3">
        <w:tc>
          <w:tcPr>
            <w:tcW w:w="1085" w:type="pct"/>
          </w:tcPr>
          <w:p w14:paraId="6E66E094" w14:textId="77777777" w:rsidR="00951B0F" w:rsidRPr="00CA0BAC" w:rsidRDefault="00000000" w:rsidP="00792FD3">
            <w:pPr>
              <w:keepLines/>
              <w:spacing w:before="40" w:after="40"/>
              <w:jc w:val="center"/>
            </w:pPr>
            <w:r w:rsidRPr="00CA0BAC">
              <w:t>Los Angeles Abrasion (LAA) Loss</w:t>
            </w:r>
          </w:p>
        </w:tc>
        <w:tc>
          <w:tcPr>
            <w:tcW w:w="838" w:type="pct"/>
            <w:vAlign w:val="center"/>
          </w:tcPr>
          <w:p w14:paraId="7BC27131" w14:textId="77777777" w:rsidR="00951B0F" w:rsidRPr="00CA0BAC" w:rsidRDefault="00000000" w:rsidP="00792FD3">
            <w:pPr>
              <w:keepLines/>
              <w:spacing w:before="40" w:after="40"/>
              <w:jc w:val="center"/>
            </w:pPr>
            <w:r w:rsidRPr="00CA0BAC">
              <w:t xml:space="preserve">50 </w:t>
            </w:r>
            <w:proofErr w:type="gramStart"/>
            <w:r w:rsidRPr="00CA0BAC">
              <w:t>max</w:t>
            </w:r>
            <w:proofErr w:type="gramEnd"/>
          </w:p>
        </w:tc>
        <w:tc>
          <w:tcPr>
            <w:tcW w:w="1118" w:type="pct"/>
            <w:vAlign w:val="center"/>
          </w:tcPr>
          <w:p w14:paraId="6D7D6680" w14:textId="77777777" w:rsidR="00951B0F" w:rsidRPr="00CA0BAC" w:rsidRDefault="00000000" w:rsidP="00792FD3">
            <w:pPr>
              <w:keepLines/>
              <w:spacing w:before="40" w:after="40"/>
              <w:jc w:val="center"/>
            </w:pPr>
            <w:r w:rsidRPr="00CA0BAC">
              <w:t xml:space="preserve">50 </w:t>
            </w:r>
            <w:proofErr w:type="gramStart"/>
            <w:r w:rsidRPr="00CA0BAC">
              <w:t>max</w:t>
            </w:r>
            <w:proofErr w:type="gramEnd"/>
          </w:p>
        </w:tc>
        <w:tc>
          <w:tcPr>
            <w:tcW w:w="1126" w:type="pct"/>
            <w:vAlign w:val="center"/>
          </w:tcPr>
          <w:p w14:paraId="7ED22685" w14:textId="77777777" w:rsidR="00951B0F" w:rsidRPr="00CA0BAC" w:rsidRDefault="00000000" w:rsidP="00792FD3">
            <w:pPr>
              <w:keepLines/>
              <w:spacing w:before="40" w:after="40"/>
              <w:jc w:val="center"/>
            </w:pPr>
            <w:r w:rsidRPr="00646046">
              <w:t xml:space="preserve">60 </w:t>
            </w:r>
            <w:proofErr w:type="gramStart"/>
            <w:r w:rsidRPr="00646046">
              <w:t>max</w:t>
            </w:r>
            <w:proofErr w:type="gramEnd"/>
          </w:p>
        </w:tc>
        <w:tc>
          <w:tcPr>
            <w:tcW w:w="833" w:type="pct"/>
            <w:vAlign w:val="center"/>
          </w:tcPr>
          <w:p w14:paraId="5F1CBD6B" w14:textId="77777777" w:rsidR="00951B0F" w:rsidRPr="00CA0BAC" w:rsidRDefault="00000000" w:rsidP="00792FD3">
            <w:pPr>
              <w:keepLines/>
              <w:spacing w:before="40" w:after="40"/>
              <w:jc w:val="center"/>
            </w:pPr>
            <w:r w:rsidRPr="00CA0BAC">
              <w:t xml:space="preserve">60 </w:t>
            </w:r>
            <w:proofErr w:type="gramStart"/>
            <w:r w:rsidRPr="00CA0BAC">
              <w:t>max</w:t>
            </w:r>
            <w:proofErr w:type="gramEnd"/>
          </w:p>
        </w:tc>
      </w:tr>
      <w:tr w:rsidR="009838DF" w14:paraId="587DFEAC" w14:textId="77777777" w:rsidTr="00792FD3">
        <w:trPr>
          <w:trHeight w:val="390"/>
        </w:trPr>
        <w:tc>
          <w:tcPr>
            <w:tcW w:w="5000" w:type="pct"/>
            <w:gridSpan w:val="5"/>
          </w:tcPr>
          <w:p w14:paraId="261D98DC" w14:textId="77777777" w:rsidR="00951B0F" w:rsidRPr="00CA0BAC" w:rsidRDefault="00000000" w:rsidP="00792FD3">
            <w:pPr>
              <w:spacing w:before="40" w:after="40"/>
            </w:pPr>
            <w:r w:rsidRPr="0093404E">
              <w:rPr>
                <w:sz w:val="28"/>
                <w:szCs w:val="28"/>
              </w:rPr>
              <w:t>*</w:t>
            </w:r>
            <w:r>
              <w:t xml:space="preserve"> </w:t>
            </w:r>
            <w:r w:rsidRPr="00CA0BAC">
              <w:t xml:space="preserve">Note: Southern Area- Sealed Base* applies to south of a line connecting </w:t>
            </w:r>
            <w:proofErr w:type="spellStart"/>
            <w:r w:rsidRPr="00CA0BAC">
              <w:t>Birrindudu</w:t>
            </w:r>
            <w:proofErr w:type="spellEnd"/>
            <w:r w:rsidRPr="00CA0BAC">
              <w:t xml:space="preserve"> - </w:t>
            </w:r>
            <w:proofErr w:type="spellStart"/>
            <w:r w:rsidRPr="00CA0BAC">
              <w:t>Dunmarra</w:t>
            </w:r>
            <w:proofErr w:type="spellEnd"/>
            <w:r w:rsidRPr="00CA0BAC">
              <w:t xml:space="preserve"> - </w:t>
            </w:r>
            <w:proofErr w:type="spellStart"/>
            <w:r w:rsidRPr="00CA0BAC">
              <w:t>Wollogorang</w:t>
            </w:r>
            <w:proofErr w:type="spellEnd"/>
            <w:r w:rsidRPr="00CA0BAC">
              <w:t>.</w:t>
            </w:r>
          </w:p>
        </w:tc>
      </w:tr>
    </w:tbl>
    <w:p w14:paraId="749FE2A6" w14:textId="77777777" w:rsidR="00951B0F" w:rsidRDefault="00000000" w:rsidP="00951B0F">
      <w:pPr>
        <w:pStyle w:val="Heading3"/>
        <w:rPr>
          <w:lang w:val="en-AU"/>
        </w:rPr>
      </w:pPr>
      <w:bookmarkStart w:id="229" w:name="_Toc390823518"/>
      <w:bookmarkStart w:id="230" w:name="_Toc391429210"/>
      <w:bookmarkStart w:id="231" w:name="_Toc396034136"/>
      <w:bookmarkStart w:id="232" w:name="_Toc398800319"/>
      <w:r>
        <w:rPr>
          <w:lang w:val="en-AU"/>
        </w:rPr>
        <w:t>Fine Crushed Rock</w:t>
      </w:r>
      <w:bookmarkEnd w:id="229"/>
      <w:bookmarkEnd w:id="230"/>
      <w:bookmarkEnd w:id="231"/>
      <w:bookmarkEnd w:id="232"/>
    </w:p>
    <w:p w14:paraId="34C6F62A" w14:textId="77777777" w:rsidR="00951B0F" w:rsidRDefault="00000000" w:rsidP="005E2D1A">
      <w:pPr>
        <w:pStyle w:val="GuideNotes"/>
      </w:pPr>
      <w:r>
        <w:t>[Delete when not required.]</w:t>
      </w:r>
    </w:p>
    <w:p w14:paraId="4FDE6679" w14:textId="77777777" w:rsidR="00951B0F" w:rsidRPr="00EE5050" w:rsidRDefault="00000000" w:rsidP="00951B0F">
      <w:r w:rsidRPr="00EE5050">
        <w:t xml:space="preserve">Manufacture from hard rock quarry operations by crushing clean, hard, durable rock, </w:t>
      </w:r>
      <w:r>
        <w:t xml:space="preserve">of single source, </w:t>
      </w:r>
      <w:r w:rsidRPr="00EE5050">
        <w:t>free from natural gravel, clay, organics or other deleterious materials.</w:t>
      </w:r>
    </w:p>
    <w:p w14:paraId="220E1929" w14:textId="77777777" w:rsidR="00951B0F" w:rsidRPr="00EE5050" w:rsidRDefault="00000000" w:rsidP="00951B0F">
      <w:r w:rsidRPr="00EE5050">
        <w:t xml:space="preserve">Conform to the </w:t>
      </w:r>
      <w:r w:rsidRPr="0093404E">
        <w:rPr>
          <w:b/>
          <w:i/>
        </w:rPr>
        <w:t>Table - Fine Crushed Rock Particle Sizes</w:t>
      </w:r>
      <w:r>
        <w:t xml:space="preserve"> a</w:t>
      </w:r>
      <w:r w:rsidRPr="00EE5050">
        <w:t>nd</w:t>
      </w:r>
      <w:r>
        <w:t xml:space="preserve"> </w:t>
      </w:r>
      <w:r w:rsidRPr="0093404E">
        <w:rPr>
          <w:b/>
          <w:i/>
        </w:rPr>
        <w:t>Table - Fine Crushed Rock Properties</w:t>
      </w:r>
      <w:r w:rsidRPr="00EE5050">
        <w:t xml:space="preserve"> in the finished condition.</w:t>
      </w:r>
    </w:p>
    <w:tbl>
      <w:tblPr>
        <w:tblW w:w="5000" w:type="pct"/>
        <w:tblBorders>
          <w:top w:val="single" w:sz="6" w:space="0" w:color="auto"/>
          <w:left w:val="single" w:sz="6" w:space="0" w:color="auto"/>
          <w:bottom w:val="single" w:sz="6" w:space="0" w:color="auto"/>
          <w:right w:val="single" w:sz="6" w:space="0" w:color="auto"/>
          <w:insideH w:val="single" w:sz="6" w:space="0" w:color="auto"/>
          <w:insideV w:val="single" w:sz="6" w:space="0" w:color="auto"/>
        </w:tblBorders>
        <w:tblCellMar>
          <w:left w:w="107" w:type="dxa"/>
          <w:right w:w="107" w:type="dxa"/>
        </w:tblCellMar>
        <w:tblLook w:val="0000" w:firstRow="0" w:lastRow="0" w:firstColumn="0" w:lastColumn="0" w:noHBand="0" w:noVBand="0"/>
      </w:tblPr>
      <w:tblGrid>
        <w:gridCol w:w="5151"/>
        <w:gridCol w:w="5151"/>
      </w:tblGrid>
      <w:tr w:rsidR="009838DF" w14:paraId="09ACA5A3" w14:textId="77777777" w:rsidTr="00792FD3">
        <w:trPr>
          <w:cantSplit/>
          <w:trHeight w:val="345"/>
        </w:trPr>
        <w:tc>
          <w:tcPr>
            <w:tcW w:w="5000" w:type="pct"/>
            <w:gridSpan w:val="2"/>
            <w:vAlign w:val="center"/>
          </w:tcPr>
          <w:p w14:paraId="11E7EE46" w14:textId="77777777" w:rsidR="00951B0F" w:rsidRPr="006C1539" w:rsidRDefault="00000000" w:rsidP="00792FD3">
            <w:pPr>
              <w:spacing w:before="40" w:after="40"/>
              <w:rPr>
                <w:b/>
              </w:rPr>
            </w:pPr>
            <w:r w:rsidRPr="006C1539">
              <w:rPr>
                <w:b/>
              </w:rPr>
              <w:t>Table</w:t>
            </w:r>
            <w:r w:rsidRPr="006C1539">
              <w:rPr>
                <w:b/>
                <w:i/>
              </w:rPr>
              <w:t xml:space="preserve"> </w:t>
            </w:r>
            <w:r w:rsidRPr="006C1539">
              <w:rPr>
                <w:b/>
              </w:rPr>
              <w:t>– Fine Crushed Rock Particle Sizes</w:t>
            </w:r>
          </w:p>
        </w:tc>
      </w:tr>
      <w:tr w:rsidR="009838DF" w14:paraId="22186AB0" w14:textId="77777777" w:rsidTr="00792FD3">
        <w:trPr>
          <w:cantSplit/>
        </w:trPr>
        <w:tc>
          <w:tcPr>
            <w:tcW w:w="2500" w:type="pct"/>
            <w:vAlign w:val="center"/>
          </w:tcPr>
          <w:p w14:paraId="3F5B0627" w14:textId="77777777" w:rsidR="00951B0F" w:rsidRPr="006C1539" w:rsidRDefault="00000000" w:rsidP="00792FD3">
            <w:pPr>
              <w:spacing w:before="40" w:after="40"/>
              <w:jc w:val="center"/>
              <w:rPr>
                <w:b/>
              </w:rPr>
            </w:pPr>
            <w:r w:rsidRPr="006C1539">
              <w:rPr>
                <w:b/>
              </w:rPr>
              <w:t>AS Sieve (mm)</w:t>
            </w:r>
          </w:p>
        </w:tc>
        <w:tc>
          <w:tcPr>
            <w:tcW w:w="2500" w:type="pct"/>
            <w:vAlign w:val="center"/>
          </w:tcPr>
          <w:p w14:paraId="2207D8E4" w14:textId="77777777" w:rsidR="00951B0F" w:rsidRPr="006C1539" w:rsidRDefault="00000000" w:rsidP="00792FD3">
            <w:pPr>
              <w:spacing w:before="40" w:after="40"/>
              <w:jc w:val="center"/>
              <w:rPr>
                <w:b/>
              </w:rPr>
            </w:pPr>
            <w:r w:rsidRPr="006C1539">
              <w:rPr>
                <w:b/>
              </w:rPr>
              <w:t>Percentage Passing</w:t>
            </w:r>
          </w:p>
        </w:tc>
      </w:tr>
      <w:tr w:rsidR="009838DF" w14:paraId="4F731247" w14:textId="77777777" w:rsidTr="00792FD3">
        <w:trPr>
          <w:cantSplit/>
        </w:trPr>
        <w:tc>
          <w:tcPr>
            <w:tcW w:w="2500" w:type="pct"/>
            <w:vAlign w:val="center"/>
          </w:tcPr>
          <w:p w14:paraId="1DC19CD5" w14:textId="77777777" w:rsidR="00951B0F" w:rsidRPr="00D33A84" w:rsidRDefault="00000000" w:rsidP="00792FD3">
            <w:pPr>
              <w:spacing w:before="40" w:after="40"/>
              <w:jc w:val="center"/>
            </w:pPr>
            <w:r w:rsidRPr="00D33A84">
              <w:t>37.5</w:t>
            </w:r>
          </w:p>
        </w:tc>
        <w:tc>
          <w:tcPr>
            <w:tcW w:w="2500" w:type="pct"/>
            <w:vAlign w:val="center"/>
          </w:tcPr>
          <w:p w14:paraId="27AA6861" w14:textId="77777777" w:rsidR="00951B0F" w:rsidRPr="00D33A84" w:rsidRDefault="00000000" w:rsidP="00792FD3">
            <w:pPr>
              <w:spacing w:before="40" w:after="40"/>
              <w:jc w:val="center"/>
            </w:pPr>
            <w:r w:rsidRPr="00D33A84">
              <w:t>100</w:t>
            </w:r>
          </w:p>
        </w:tc>
      </w:tr>
      <w:tr w:rsidR="009838DF" w14:paraId="0AE4FFE1" w14:textId="77777777" w:rsidTr="00792FD3">
        <w:trPr>
          <w:cantSplit/>
        </w:trPr>
        <w:tc>
          <w:tcPr>
            <w:tcW w:w="2500" w:type="pct"/>
            <w:vAlign w:val="center"/>
          </w:tcPr>
          <w:p w14:paraId="0C90FABF" w14:textId="77777777" w:rsidR="00951B0F" w:rsidRPr="00D33A84" w:rsidRDefault="00000000" w:rsidP="00792FD3">
            <w:pPr>
              <w:spacing w:before="40" w:after="40"/>
              <w:jc w:val="center"/>
            </w:pPr>
            <w:r w:rsidRPr="00D33A84">
              <w:t>19.0</w:t>
            </w:r>
          </w:p>
        </w:tc>
        <w:tc>
          <w:tcPr>
            <w:tcW w:w="2500" w:type="pct"/>
            <w:vAlign w:val="center"/>
          </w:tcPr>
          <w:p w14:paraId="30F039C5" w14:textId="77777777" w:rsidR="00951B0F" w:rsidRPr="00D33A84" w:rsidRDefault="00000000" w:rsidP="00792FD3">
            <w:pPr>
              <w:spacing w:before="40" w:after="40"/>
              <w:jc w:val="center"/>
            </w:pPr>
            <w:r w:rsidRPr="00D33A84">
              <w:t>90 </w:t>
            </w:r>
            <w:r w:rsidRPr="00D33A84">
              <w:noBreakHyphen/>
              <w:t> 100</w:t>
            </w:r>
          </w:p>
        </w:tc>
      </w:tr>
      <w:tr w:rsidR="009838DF" w14:paraId="2EA20A13" w14:textId="77777777" w:rsidTr="00792FD3">
        <w:trPr>
          <w:cantSplit/>
        </w:trPr>
        <w:tc>
          <w:tcPr>
            <w:tcW w:w="2500" w:type="pct"/>
            <w:vAlign w:val="center"/>
          </w:tcPr>
          <w:p w14:paraId="0E390EE4" w14:textId="77777777" w:rsidR="00951B0F" w:rsidRPr="00D33A84" w:rsidRDefault="00000000" w:rsidP="00792FD3">
            <w:pPr>
              <w:spacing w:before="40" w:after="40"/>
              <w:jc w:val="center"/>
            </w:pPr>
            <w:r w:rsidRPr="00D33A84">
              <w:lastRenderedPageBreak/>
              <w:t>13.2</w:t>
            </w:r>
          </w:p>
        </w:tc>
        <w:tc>
          <w:tcPr>
            <w:tcW w:w="2500" w:type="pct"/>
            <w:vAlign w:val="center"/>
          </w:tcPr>
          <w:p w14:paraId="3DFD047D" w14:textId="77777777" w:rsidR="00951B0F" w:rsidRPr="00D33A84" w:rsidRDefault="00000000" w:rsidP="00792FD3">
            <w:pPr>
              <w:spacing w:before="40" w:after="40"/>
              <w:jc w:val="center"/>
            </w:pPr>
            <w:r w:rsidRPr="00D33A84">
              <w:t>75 </w:t>
            </w:r>
            <w:r w:rsidRPr="00D33A84">
              <w:noBreakHyphen/>
              <w:t> 90</w:t>
            </w:r>
          </w:p>
        </w:tc>
      </w:tr>
      <w:tr w:rsidR="009838DF" w14:paraId="1A98DC15" w14:textId="77777777" w:rsidTr="00792FD3">
        <w:trPr>
          <w:cantSplit/>
        </w:trPr>
        <w:tc>
          <w:tcPr>
            <w:tcW w:w="2500" w:type="pct"/>
            <w:vAlign w:val="center"/>
          </w:tcPr>
          <w:p w14:paraId="19694C80" w14:textId="77777777" w:rsidR="00951B0F" w:rsidRPr="00D33A84" w:rsidRDefault="00000000" w:rsidP="00792FD3">
            <w:pPr>
              <w:spacing w:before="40" w:after="40"/>
              <w:jc w:val="center"/>
            </w:pPr>
            <w:r w:rsidRPr="00D33A84">
              <w:t>9.5</w:t>
            </w:r>
          </w:p>
        </w:tc>
        <w:tc>
          <w:tcPr>
            <w:tcW w:w="2500" w:type="pct"/>
            <w:vAlign w:val="center"/>
          </w:tcPr>
          <w:p w14:paraId="77A89CEB" w14:textId="77777777" w:rsidR="00951B0F" w:rsidRPr="00D33A84" w:rsidRDefault="00000000" w:rsidP="00792FD3">
            <w:pPr>
              <w:spacing w:before="40" w:after="40"/>
              <w:jc w:val="center"/>
            </w:pPr>
            <w:r w:rsidRPr="00D33A84">
              <w:t>60 </w:t>
            </w:r>
            <w:r w:rsidRPr="00D33A84">
              <w:noBreakHyphen/>
              <w:t> 80</w:t>
            </w:r>
          </w:p>
        </w:tc>
      </w:tr>
      <w:tr w:rsidR="009838DF" w14:paraId="67949B3C" w14:textId="77777777" w:rsidTr="00792FD3">
        <w:trPr>
          <w:cantSplit/>
        </w:trPr>
        <w:tc>
          <w:tcPr>
            <w:tcW w:w="2500" w:type="pct"/>
            <w:vAlign w:val="center"/>
          </w:tcPr>
          <w:p w14:paraId="753FDD14" w14:textId="77777777" w:rsidR="00951B0F" w:rsidRPr="00D33A84" w:rsidRDefault="00000000" w:rsidP="00792FD3">
            <w:pPr>
              <w:spacing w:before="40" w:after="40"/>
              <w:jc w:val="center"/>
            </w:pPr>
            <w:r w:rsidRPr="00D33A84">
              <w:t>4.75</w:t>
            </w:r>
          </w:p>
        </w:tc>
        <w:tc>
          <w:tcPr>
            <w:tcW w:w="2500" w:type="pct"/>
            <w:vAlign w:val="center"/>
          </w:tcPr>
          <w:p w14:paraId="2E114519" w14:textId="77777777" w:rsidR="00951B0F" w:rsidRPr="00D33A84" w:rsidRDefault="00000000" w:rsidP="00792FD3">
            <w:pPr>
              <w:spacing w:before="40" w:after="40"/>
              <w:jc w:val="center"/>
            </w:pPr>
            <w:r w:rsidRPr="00D33A84">
              <w:t>38 </w:t>
            </w:r>
            <w:r w:rsidRPr="00D33A84">
              <w:noBreakHyphen/>
              <w:t> 60</w:t>
            </w:r>
          </w:p>
        </w:tc>
      </w:tr>
      <w:tr w:rsidR="009838DF" w14:paraId="17EB8578" w14:textId="77777777" w:rsidTr="00792FD3">
        <w:trPr>
          <w:cantSplit/>
        </w:trPr>
        <w:tc>
          <w:tcPr>
            <w:tcW w:w="2500" w:type="pct"/>
            <w:vAlign w:val="center"/>
          </w:tcPr>
          <w:p w14:paraId="4B142DC1" w14:textId="77777777" w:rsidR="00951B0F" w:rsidRPr="00D33A84" w:rsidRDefault="00000000" w:rsidP="00792FD3">
            <w:pPr>
              <w:spacing w:before="40" w:after="40"/>
              <w:jc w:val="center"/>
            </w:pPr>
            <w:r w:rsidRPr="00D33A84">
              <w:t>2.36</w:t>
            </w:r>
          </w:p>
        </w:tc>
        <w:tc>
          <w:tcPr>
            <w:tcW w:w="2500" w:type="pct"/>
            <w:vAlign w:val="center"/>
          </w:tcPr>
          <w:p w14:paraId="602C2099" w14:textId="77777777" w:rsidR="00951B0F" w:rsidRPr="00D33A84" w:rsidRDefault="00000000" w:rsidP="00792FD3">
            <w:pPr>
              <w:spacing w:before="40" w:after="40"/>
              <w:jc w:val="center"/>
            </w:pPr>
            <w:r w:rsidRPr="00D33A84">
              <w:t>25 </w:t>
            </w:r>
            <w:r w:rsidRPr="00D33A84">
              <w:noBreakHyphen/>
              <w:t> 45</w:t>
            </w:r>
          </w:p>
        </w:tc>
      </w:tr>
      <w:tr w:rsidR="009838DF" w14:paraId="2F204205" w14:textId="77777777" w:rsidTr="00792FD3">
        <w:trPr>
          <w:cantSplit/>
          <w:trHeight w:val="80"/>
        </w:trPr>
        <w:tc>
          <w:tcPr>
            <w:tcW w:w="2500" w:type="pct"/>
            <w:vAlign w:val="center"/>
          </w:tcPr>
          <w:p w14:paraId="416C180C" w14:textId="77777777" w:rsidR="00951B0F" w:rsidRPr="00D33A84" w:rsidRDefault="00000000" w:rsidP="00792FD3">
            <w:pPr>
              <w:spacing w:before="40" w:after="40"/>
              <w:jc w:val="center"/>
            </w:pPr>
            <w:r w:rsidRPr="00D33A84">
              <w:t>0.425</w:t>
            </w:r>
          </w:p>
        </w:tc>
        <w:tc>
          <w:tcPr>
            <w:tcW w:w="2500" w:type="pct"/>
            <w:vAlign w:val="center"/>
          </w:tcPr>
          <w:p w14:paraId="6AE35AD3" w14:textId="77777777" w:rsidR="00951B0F" w:rsidRPr="00D33A84" w:rsidRDefault="00000000" w:rsidP="00792FD3">
            <w:pPr>
              <w:spacing w:before="40" w:after="40"/>
              <w:jc w:val="center"/>
            </w:pPr>
            <w:r w:rsidRPr="00D33A84">
              <w:t>12 </w:t>
            </w:r>
            <w:r w:rsidRPr="00D33A84">
              <w:noBreakHyphen/>
              <w:t> 26</w:t>
            </w:r>
          </w:p>
        </w:tc>
      </w:tr>
      <w:tr w:rsidR="009838DF" w14:paraId="4ABB499F" w14:textId="77777777" w:rsidTr="00792FD3">
        <w:trPr>
          <w:cantSplit/>
        </w:trPr>
        <w:tc>
          <w:tcPr>
            <w:tcW w:w="2500" w:type="pct"/>
            <w:vAlign w:val="center"/>
          </w:tcPr>
          <w:p w14:paraId="03918CEA" w14:textId="77777777" w:rsidR="00951B0F" w:rsidRPr="00D33A84" w:rsidRDefault="00000000" w:rsidP="00792FD3">
            <w:pPr>
              <w:spacing w:before="40" w:after="40"/>
              <w:jc w:val="center"/>
            </w:pPr>
            <w:r w:rsidRPr="00D33A84">
              <w:t>0.075</w:t>
            </w:r>
          </w:p>
        </w:tc>
        <w:tc>
          <w:tcPr>
            <w:tcW w:w="2500" w:type="pct"/>
            <w:vAlign w:val="center"/>
          </w:tcPr>
          <w:p w14:paraId="01D7B159" w14:textId="77777777" w:rsidR="00951B0F" w:rsidRPr="00D33A84" w:rsidRDefault="00000000" w:rsidP="00792FD3">
            <w:pPr>
              <w:spacing w:before="40" w:after="40"/>
              <w:jc w:val="center"/>
            </w:pPr>
            <w:r w:rsidRPr="00D33A84">
              <w:t>6 </w:t>
            </w:r>
            <w:r w:rsidRPr="00D33A84">
              <w:noBreakHyphen/>
              <w:t> 14</w:t>
            </w:r>
          </w:p>
        </w:tc>
      </w:tr>
    </w:tbl>
    <w:p w14:paraId="0E042BA3" w14:textId="77777777" w:rsidR="00951B0F" w:rsidRDefault="00951B0F" w:rsidP="00951B0F">
      <w:pPr>
        <w:pStyle w:val="BodyText"/>
      </w:pPr>
      <w:bookmarkStart w:id="233" w:name="_Toc390823520"/>
      <w:bookmarkStart w:id="234" w:name="_Toc391429212"/>
      <w:bookmarkStart w:id="235" w:name="_Toc396034138"/>
      <w:bookmarkStart w:id="236" w:name="_Toc398800321"/>
    </w:p>
    <w:tbl>
      <w:tblPr>
        <w:tblW w:w="5000" w:type="pct"/>
        <w:tblBorders>
          <w:top w:val="single" w:sz="6" w:space="0" w:color="auto"/>
          <w:left w:val="single" w:sz="6" w:space="0" w:color="auto"/>
          <w:bottom w:val="single" w:sz="6" w:space="0" w:color="auto"/>
          <w:right w:val="single" w:sz="6" w:space="0" w:color="auto"/>
          <w:insideH w:val="single" w:sz="6" w:space="0" w:color="auto"/>
          <w:insideV w:val="single" w:sz="6" w:space="0" w:color="auto"/>
        </w:tblBorders>
        <w:tblCellMar>
          <w:left w:w="107" w:type="dxa"/>
          <w:right w:w="107" w:type="dxa"/>
        </w:tblCellMar>
        <w:tblLook w:val="0000" w:firstRow="0" w:lastRow="0" w:firstColumn="0" w:lastColumn="0" w:noHBand="0" w:noVBand="0"/>
      </w:tblPr>
      <w:tblGrid>
        <w:gridCol w:w="7119"/>
        <w:gridCol w:w="3183"/>
      </w:tblGrid>
      <w:tr w:rsidR="009838DF" w14:paraId="273FFA41" w14:textId="77777777" w:rsidTr="00792FD3">
        <w:trPr>
          <w:cantSplit/>
          <w:trHeight w:val="401"/>
          <w:tblHeader/>
        </w:trPr>
        <w:tc>
          <w:tcPr>
            <w:tcW w:w="5000" w:type="pct"/>
            <w:gridSpan w:val="2"/>
            <w:vAlign w:val="center"/>
          </w:tcPr>
          <w:bookmarkEnd w:id="233"/>
          <w:bookmarkEnd w:id="234"/>
          <w:bookmarkEnd w:id="235"/>
          <w:bookmarkEnd w:id="236"/>
          <w:p w14:paraId="510AD2A6" w14:textId="77777777" w:rsidR="00951B0F" w:rsidRPr="006C1539" w:rsidRDefault="00000000" w:rsidP="00792FD3">
            <w:pPr>
              <w:spacing w:before="40" w:after="40"/>
              <w:rPr>
                <w:b/>
              </w:rPr>
            </w:pPr>
            <w:r w:rsidRPr="006C1539">
              <w:rPr>
                <w:b/>
              </w:rPr>
              <w:t>Table</w:t>
            </w:r>
            <w:r w:rsidRPr="006C1539">
              <w:rPr>
                <w:b/>
                <w:i/>
              </w:rPr>
              <w:t xml:space="preserve"> </w:t>
            </w:r>
            <w:r w:rsidRPr="006C1539">
              <w:rPr>
                <w:b/>
              </w:rPr>
              <w:t>– Fine Crushed Rock Properties</w:t>
            </w:r>
          </w:p>
        </w:tc>
      </w:tr>
      <w:tr w:rsidR="009838DF" w14:paraId="10CFDD90" w14:textId="77777777" w:rsidTr="00792FD3">
        <w:trPr>
          <w:cantSplit/>
          <w:trHeight w:val="258"/>
          <w:tblHeader/>
        </w:trPr>
        <w:tc>
          <w:tcPr>
            <w:tcW w:w="3455" w:type="pct"/>
            <w:vAlign w:val="center"/>
          </w:tcPr>
          <w:p w14:paraId="5C70622F" w14:textId="77777777" w:rsidR="00951B0F" w:rsidRPr="006C1539" w:rsidRDefault="00000000" w:rsidP="00792FD3">
            <w:pPr>
              <w:spacing w:before="40" w:after="40"/>
              <w:rPr>
                <w:b/>
              </w:rPr>
            </w:pPr>
            <w:r w:rsidRPr="006C1539">
              <w:rPr>
                <w:b/>
              </w:rPr>
              <w:t>Property</w:t>
            </w:r>
          </w:p>
        </w:tc>
        <w:tc>
          <w:tcPr>
            <w:tcW w:w="1545" w:type="pct"/>
            <w:vAlign w:val="center"/>
          </w:tcPr>
          <w:p w14:paraId="5E73855B" w14:textId="77777777" w:rsidR="00951B0F" w:rsidRPr="006C1539" w:rsidRDefault="00000000" w:rsidP="00792FD3">
            <w:pPr>
              <w:spacing w:before="40" w:after="40"/>
              <w:jc w:val="center"/>
              <w:rPr>
                <w:b/>
              </w:rPr>
            </w:pPr>
            <w:r w:rsidRPr="006C1539">
              <w:rPr>
                <w:b/>
              </w:rPr>
              <w:t>Value limit(s)</w:t>
            </w:r>
          </w:p>
        </w:tc>
      </w:tr>
      <w:tr w:rsidR="009838DF" w14:paraId="30F76B79" w14:textId="77777777" w:rsidTr="00792FD3">
        <w:trPr>
          <w:cantSplit/>
          <w:trHeight w:val="258"/>
          <w:tblHeader/>
        </w:trPr>
        <w:tc>
          <w:tcPr>
            <w:tcW w:w="3455" w:type="pct"/>
            <w:vAlign w:val="center"/>
          </w:tcPr>
          <w:p w14:paraId="11738733" w14:textId="77777777" w:rsidR="00951B0F" w:rsidRDefault="00000000" w:rsidP="00792FD3">
            <w:pPr>
              <w:spacing w:before="40" w:after="40"/>
            </w:pPr>
            <w:r>
              <w:t>Liquid Limit (LL)</w:t>
            </w:r>
          </w:p>
        </w:tc>
        <w:tc>
          <w:tcPr>
            <w:tcW w:w="1545" w:type="pct"/>
            <w:vAlign w:val="center"/>
          </w:tcPr>
          <w:p w14:paraId="1816779C" w14:textId="77777777" w:rsidR="00951B0F" w:rsidRDefault="00000000" w:rsidP="00792FD3">
            <w:pPr>
              <w:spacing w:before="40" w:after="40"/>
              <w:jc w:val="center"/>
            </w:pPr>
            <w:r>
              <w:t>25% maximum</w:t>
            </w:r>
          </w:p>
        </w:tc>
      </w:tr>
      <w:tr w:rsidR="009838DF" w14:paraId="63D7E3FC" w14:textId="77777777" w:rsidTr="00792FD3">
        <w:trPr>
          <w:cantSplit/>
          <w:trHeight w:val="275"/>
        </w:trPr>
        <w:tc>
          <w:tcPr>
            <w:tcW w:w="3455" w:type="pct"/>
            <w:vAlign w:val="center"/>
          </w:tcPr>
          <w:p w14:paraId="1EE2C598" w14:textId="77777777" w:rsidR="00951B0F" w:rsidRDefault="00000000" w:rsidP="00792FD3">
            <w:pPr>
              <w:spacing w:before="40" w:after="40"/>
            </w:pPr>
            <w:r>
              <w:t>Plasticity Index (PI)</w:t>
            </w:r>
          </w:p>
        </w:tc>
        <w:tc>
          <w:tcPr>
            <w:tcW w:w="1545" w:type="pct"/>
            <w:vAlign w:val="center"/>
          </w:tcPr>
          <w:p w14:paraId="7CC31A61" w14:textId="77777777" w:rsidR="00951B0F" w:rsidRDefault="00000000" w:rsidP="00792FD3">
            <w:pPr>
              <w:spacing w:before="40" w:after="40"/>
              <w:jc w:val="center"/>
            </w:pPr>
            <w:r>
              <w:t>1 </w:t>
            </w:r>
            <w:r>
              <w:noBreakHyphen/>
              <w:t> 6%</w:t>
            </w:r>
          </w:p>
        </w:tc>
      </w:tr>
      <w:tr w:rsidR="009838DF" w14:paraId="64373145" w14:textId="77777777" w:rsidTr="00792FD3">
        <w:trPr>
          <w:cantSplit/>
          <w:trHeight w:val="258"/>
        </w:trPr>
        <w:tc>
          <w:tcPr>
            <w:tcW w:w="3455" w:type="pct"/>
            <w:vAlign w:val="center"/>
          </w:tcPr>
          <w:p w14:paraId="6C523859" w14:textId="77777777" w:rsidR="00951B0F" w:rsidRDefault="00000000" w:rsidP="00792FD3">
            <w:pPr>
              <w:spacing w:before="40" w:after="40"/>
            </w:pPr>
            <w:r>
              <w:t>Linear Shrinkage (LS)</w:t>
            </w:r>
          </w:p>
        </w:tc>
        <w:tc>
          <w:tcPr>
            <w:tcW w:w="1545" w:type="pct"/>
            <w:vAlign w:val="center"/>
          </w:tcPr>
          <w:p w14:paraId="2948AD90" w14:textId="77777777" w:rsidR="00951B0F" w:rsidRDefault="00000000" w:rsidP="00792FD3">
            <w:pPr>
              <w:spacing w:before="40" w:after="40"/>
              <w:jc w:val="center"/>
            </w:pPr>
            <w:r>
              <w:t>3%</w:t>
            </w:r>
          </w:p>
        </w:tc>
      </w:tr>
      <w:tr w:rsidR="009838DF" w14:paraId="40006ECB" w14:textId="77777777" w:rsidTr="00792FD3">
        <w:trPr>
          <w:cantSplit/>
          <w:trHeight w:val="533"/>
        </w:trPr>
        <w:tc>
          <w:tcPr>
            <w:tcW w:w="3455" w:type="pct"/>
            <w:vAlign w:val="center"/>
          </w:tcPr>
          <w:p w14:paraId="346A1A9B" w14:textId="77777777" w:rsidR="00951B0F" w:rsidRDefault="00000000" w:rsidP="00792FD3">
            <w:pPr>
              <w:spacing w:before="40" w:after="40"/>
            </w:pPr>
            <w:r>
              <w:t>Dust Ratio (DR)</w:t>
            </w:r>
          </w:p>
          <w:p w14:paraId="658B6D6B" w14:textId="77777777" w:rsidR="00951B0F" w:rsidRDefault="00000000" w:rsidP="00792FD3">
            <w:pPr>
              <w:spacing w:before="40" w:after="40"/>
            </w:pPr>
            <w:r>
              <w:t>(% passing 0.075 mm)</w:t>
            </w:r>
            <w:proofErr w:type="gramStart"/>
            <w:r>
              <w:t>/(</w:t>
            </w:r>
            <w:proofErr w:type="gramEnd"/>
            <w:r>
              <w:t>% passing 0.425 mm) x 100</w:t>
            </w:r>
          </w:p>
        </w:tc>
        <w:tc>
          <w:tcPr>
            <w:tcW w:w="1545" w:type="pct"/>
            <w:vAlign w:val="center"/>
          </w:tcPr>
          <w:p w14:paraId="30F19C28" w14:textId="77777777" w:rsidR="00951B0F" w:rsidRDefault="00000000" w:rsidP="00792FD3">
            <w:pPr>
              <w:spacing w:before="40" w:after="40"/>
              <w:jc w:val="center"/>
            </w:pPr>
            <w:r>
              <w:t>25 </w:t>
            </w:r>
            <w:r>
              <w:noBreakHyphen/>
              <w:t> 50</w:t>
            </w:r>
          </w:p>
        </w:tc>
      </w:tr>
      <w:tr w:rsidR="009838DF" w14:paraId="560CCF22" w14:textId="77777777" w:rsidTr="00792FD3">
        <w:trPr>
          <w:cantSplit/>
          <w:trHeight w:val="258"/>
        </w:trPr>
        <w:tc>
          <w:tcPr>
            <w:tcW w:w="3455" w:type="pct"/>
            <w:vAlign w:val="center"/>
          </w:tcPr>
          <w:p w14:paraId="6BA7276D" w14:textId="77777777" w:rsidR="00951B0F" w:rsidRDefault="00000000" w:rsidP="00792FD3">
            <w:pPr>
              <w:spacing w:before="40" w:after="40"/>
            </w:pPr>
            <w:r>
              <w:t>CBR, 4 </w:t>
            </w:r>
            <w:proofErr w:type="gramStart"/>
            <w:r>
              <w:t>day</w:t>
            </w:r>
            <w:proofErr w:type="gramEnd"/>
            <w:r>
              <w:t xml:space="preserve"> soaked at 100% MMDD to AS 1289</w:t>
            </w:r>
          </w:p>
        </w:tc>
        <w:tc>
          <w:tcPr>
            <w:tcW w:w="1545" w:type="pct"/>
            <w:vAlign w:val="center"/>
          </w:tcPr>
          <w:p w14:paraId="06A07DF5" w14:textId="77777777" w:rsidR="00951B0F" w:rsidRDefault="00000000" w:rsidP="00792FD3">
            <w:pPr>
              <w:spacing w:before="40" w:after="40"/>
              <w:jc w:val="center"/>
            </w:pPr>
            <w:r>
              <w:t>100 minimum</w:t>
            </w:r>
          </w:p>
        </w:tc>
      </w:tr>
      <w:tr w:rsidR="009838DF" w14:paraId="03F8E94E" w14:textId="77777777" w:rsidTr="00792FD3">
        <w:trPr>
          <w:cantSplit/>
          <w:trHeight w:val="533"/>
        </w:trPr>
        <w:tc>
          <w:tcPr>
            <w:tcW w:w="3455" w:type="pct"/>
            <w:vAlign w:val="center"/>
          </w:tcPr>
          <w:p w14:paraId="44732EDB" w14:textId="77777777" w:rsidR="00951B0F" w:rsidRDefault="00000000" w:rsidP="00792FD3">
            <w:pPr>
              <w:spacing w:before="40" w:after="40"/>
            </w:pPr>
            <w:r>
              <w:t>Los Angeles Abrasion (LAA) Loss:</w:t>
            </w:r>
            <w:r>
              <w:tab/>
              <w:t>coarse grained rock</w:t>
            </w:r>
          </w:p>
          <w:p w14:paraId="11D969CB" w14:textId="77777777" w:rsidR="00951B0F" w:rsidRDefault="00000000" w:rsidP="00792FD3">
            <w:pPr>
              <w:spacing w:before="40" w:after="40"/>
            </w:pPr>
            <w:r>
              <w:tab/>
            </w:r>
            <w:r>
              <w:tab/>
            </w:r>
            <w:r>
              <w:tab/>
            </w:r>
            <w:r>
              <w:tab/>
            </w:r>
            <w:r>
              <w:tab/>
              <w:t>fine grained rock</w:t>
            </w:r>
          </w:p>
        </w:tc>
        <w:tc>
          <w:tcPr>
            <w:tcW w:w="1545" w:type="pct"/>
            <w:vAlign w:val="center"/>
          </w:tcPr>
          <w:p w14:paraId="5CBC493E" w14:textId="77777777" w:rsidR="00951B0F" w:rsidRDefault="00000000" w:rsidP="00792FD3">
            <w:pPr>
              <w:spacing w:before="40" w:after="40"/>
              <w:jc w:val="center"/>
            </w:pPr>
            <w:r>
              <w:t xml:space="preserve">35 </w:t>
            </w:r>
            <w:proofErr w:type="gramStart"/>
            <w:r>
              <w:t>maximum</w:t>
            </w:r>
            <w:proofErr w:type="gramEnd"/>
          </w:p>
          <w:p w14:paraId="3E52A7B7" w14:textId="77777777" w:rsidR="00951B0F" w:rsidRDefault="00000000" w:rsidP="00792FD3">
            <w:pPr>
              <w:spacing w:before="40" w:after="40"/>
              <w:jc w:val="center"/>
            </w:pPr>
            <w:r>
              <w:t>25% maximum</w:t>
            </w:r>
          </w:p>
        </w:tc>
      </w:tr>
      <w:tr w:rsidR="009838DF" w14:paraId="44427CA8" w14:textId="77777777" w:rsidTr="00792FD3">
        <w:trPr>
          <w:cantSplit/>
          <w:trHeight w:val="258"/>
        </w:trPr>
        <w:tc>
          <w:tcPr>
            <w:tcW w:w="3455" w:type="pct"/>
            <w:vAlign w:val="center"/>
          </w:tcPr>
          <w:p w14:paraId="7F1B164C" w14:textId="77777777" w:rsidR="00951B0F" w:rsidRDefault="00000000" w:rsidP="00792FD3">
            <w:pPr>
              <w:spacing w:before="40" w:after="40"/>
            </w:pPr>
            <w:r>
              <w:t>PI x % passing 0.425 mm sieve</w:t>
            </w:r>
          </w:p>
        </w:tc>
        <w:tc>
          <w:tcPr>
            <w:tcW w:w="1545" w:type="pct"/>
            <w:vAlign w:val="center"/>
          </w:tcPr>
          <w:p w14:paraId="4D334DF5" w14:textId="77777777" w:rsidR="00951B0F" w:rsidRDefault="00000000" w:rsidP="00792FD3">
            <w:pPr>
              <w:spacing w:before="40" w:after="40"/>
              <w:jc w:val="center"/>
            </w:pPr>
            <w:r>
              <w:t xml:space="preserve">180 </w:t>
            </w:r>
            <w:proofErr w:type="gramStart"/>
            <w:r>
              <w:t>maximum</w:t>
            </w:r>
            <w:proofErr w:type="gramEnd"/>
          </w:p>
        </w:tc>
      </w:tr>
    </w:tbl>
    <w:p w14:paraId="45B50BE7" w14:textId="77777777" w:rsidR="00951B0F" w:rsidRPr="00D33A84" w:rsidRDefault="00000000" w:rsidP="00951B0F">
      <w:pPr>
        <w:pStyle w:val="Heading3"/>
        <w:rPr>
          <w:lang w:val="en-AU"/>
        </w:rPr>
      </w:pPr>
      <w:bookmarkStart w:id="237" w:name="_Toc390823522"/>
      <w:bookmarkStart w:id="238" w:name="_Toc391429214"/>
      <w:bookmarkStart w:id="239" w:name="_Toc396034140"/>
      <w:bookmarkStart w:id="240" w:name="_Toc398800323"/>
      <w:r w:rsidRPr="00D33A84">
        <w:rPr>
          <w:lang w:val="en-AU"/>
        </w:rPr>
        <w:t>Blends of Natural Gravel and Fine Crushed Rock</w:t>
      </w:r>
    </w:p>
    <w:p w14:paraId="4D9672B6" w14:textId="77777777" w:rsidR="00951B0F" w:rsidRPr="00EE5050" w:rsidRDefault="00000000" w:rsidP="00951B0F">
      <w:r w:rsidRPr="00EE5050">
        <w:t>Not permitted in urban areas for sealed pavements</w:t>
      </w:r>
      <w:r>
        <w:t xml:space="preserve">. </w:t>
      </w:r>
    </w:p>
    <w:p w14:paraId="1FBB8922" w14:textId="77777777" w:rsidR="00951B0F" w:rsidRPr="00D33A84" w:rsidRDefault="00000000" w:rsidP="00951B0F">
      <w:r w:rsidRPr="00D33A84">
        <w:t xml:space="preserve">Conform to the </w:t>
      </w:r>
      <w:r w:rsidRPr="0093404E">
        <w:rPr>
          <w:b/>
          <w:i/>
        </w:rPr>
        <w:t>Table - Natural Gravel Particle Sizes</w:t>
      </w:r>
      <w:r w:rsidRPr="00D33A84">
        <w:t xml:space="preserve"> and </w:t>
      </w:r>
      <w:r>
        <w:t xml:space="preserve">the </w:t>
      </w:r>
      <w:r w:rsidRPr="0093404E">
        <w:rPr>
          <w:b/>
        </w:rPr>
        <w:t>Table - Natural Gravel Properties</w:t>
      </w:r>
      <w:r w:rsidRPr="00D33A84">
        <w:t xml:space="preserve"> in the finished</w:t>
      </w:r>
      <w:r>
        <w:t>, blended</w:t>
      </w:r>
      <w:r w:rsidRPr="00D33A84">
        <w:t xml:space="preserve"> condition.</w:t>
      </w:r>
      <w:r>
        <w:t xml:space="preserve"> Use </w:t>
      </w:r>
      <w:r w:rsidRPr="009C3164">
        <w:t xml:space="preserve">for heavily trafficked situations </w:t>
      </w:r>
      <w:r>
        <w:t>and where material is available.</w:t>
      </w:r>
    </w:p>
    <w:p w14:paraId="7888AF18" w14:textId="77777777" w:rsidR="00951B0F" w:rsidRPr="00D33A84" w:rsidRDefault="00000000" w:rsidP="005E2D1A">
      <w:pPr>
        <w:pStyle w:val="GuideNotes"/>
      </w:pPr>
      <w:r>
        <w:t>[</w:t>
      </w:r>
      <w:r w:rsidRPr="00D33A84">
        <w:t>Delete when not required.]</w:t>
      </w:r>
    </w:p>
    <w:p w14:paraId="2EB23271" w14:textId="77777777" w:rsidR="00951B0F" w:rsidRDefault="00000000" w:rsidP="00951B0F">
      <w:pPr>
        <w:pStyle w:val="Heading3"/>
        <w:rPr>
          <w:lang w:val="en-AU"/>
        </w:rPr>
      </w:pPr>
      <w:r>
        <w:rPr>
          <w:lang w:val="en-AU"/>
        </w:rPr>
        <w:t>Sand Clay</w:t>
      </w:r>
      <w:bookmarkEnd w:id="237"/>
      <w:bookmarkEnd w:id="238"/>
      <w:bookmarkEnd w:id="239"/>
      <w:bookmarkEnd w:id="240"/>
    </w:p>
    <w:p w14:paraId="0545E34F" w14:textId="77777777" w:rsidR="00951B0F" w:rsidRPr="00D33A84" w:rsidRDefault="00000000" w:rsidP="005E2D1A">
      <w:pPr>
        <w:pStyle w:val="GuideNotes"/>
      </w:pPr>
      <w:r w:rsidRPr="00D33A84">
        <w:t>[Use when it forms an integral part of the pavement and/or shoulder design]</w:t>
      </w:r>
    </w:p>
    <w:p w14:paraId="652E0166" w14:textId="77777777" w:rsidR="00951B0F" w:rsidRPr="00D33A84" w:rsidRDefault="00000000" w:rsidP="00951B0F">
      <w:r w:rsidRPr="00D33A84">
        <w:t>Obtain Sand Clay from sources of naturally occurring deposits.</w:t>
      </w:r>
    </w:p>
    <w:p w14:paraId="30F88CA2" w14:textId="77777777" w:rsidR="00951B0F" w:rsidRPr="00D33A84" w:rsidRDefault="00000000" w:rsidP="00951B0F">
      <w:r w:rsidRPr="00D33A84">
        <w:t>Produce required properties by screening, mixing or other processes necessary, to produce a material of a tightly bound nature, free of organic or other deleterious materials.</w:t>
      </w:r>
    </w:p>
    <w:p w14:paraId="4A37EFE1" w14:textId="77777777" w:rsidR="00951B0F" w:rsidRPr="00D33A84" w:rsidRDefault="00000000" w:rsidP="00951B0F">
      <w:r w:rsidRPr="00D33A84">
        <w:t>Conform to the following requirements in the finished condition:</w:t>
      </w:r>
    </w:p>
    <w:tbl>
      <w:tblPr>
        <w:tblW w:w="5000" w:type="pct"/>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CellMar>
          <w:left w:w="107" w:type="dxa"/>
          <w:right w:w="107" w:type="dxa"/>
        </w:tblCellMar>
        <w:tblLook w:val="0000" w:firstRow="0" w:lastRow="0" w:firstColumn="0" w:lastColumn="0" w:noHBand="0" w:noVBand="0"/>
      </w:tblPr>
      <w:tblGrid>
        <w:gridCol w:w="5692"/>
        <w:gridCol w:w="4616"/>
      </w:tblGrid>
      <w:tr w:rsidR="009838DF" w14:paraId="455EE58B" w14:textId="77777777" w:rsidTr="00792FD3">
        <w:trPr>
          <w:cantSplit/>
          <w:tblHeader/>
        </w:trPr>
        <w:tc>
          <w:tcPr>
            <w:tcW w:w="5000" w:type="pct"/>
            <w:gridSpan w:val="2"/>
          </w:tcPr>
          <w:p w14:paraId="5EFA5A16" w14:textId="77777777" w:rsidR="00951B0F" w:rsidRPr="006C1539" w:rsidRDefault="00000000" w:rsidP="00792FD3">
            <w:pPr>
              <w:spacing w:before="40" w:after="40"/>
              <w:rPr>
                <w:b/>
              </w:rPr>
            </w:pPr>
            <w:r w:rsidRPr="006C1539">
              <w:rPr>
                <w:b/>
              </w:rPr>
              <w:t>Table - Sand Clay Particle Size Distribution</w:t>
            </w:r>
          </w:p>
        </w:tc>
      </w:tr>
      <w:tr w:rsidR="009838DF" w14:paraId="05C22FDF" w14:textId="77777777" w:rsidTr="00792FD3">
        <w:trPr>
          <w:cantSplit/>
          <w:tblHeader/>
        </w:trPr>
        <w:tc>
          <w:tcPr>
            <w:tcW w:w="2761" w:type="pct"/>
            <w:vAlign w:val="center"/>
          </w:tcPr>
          <w:p w14:paraId="6498E062" w14:textId="77777777" w:rsidR="00951B0F" w:rsidRPr="006C1539" w:rsidRDefault="00000000" w:rsidP="00792FD3">
            <w:pPr>
              <w:spacing w:before="40" w:after="40"/>
              <w:jc w:val="center"/>
              <w:rPr>
                <w:b/>
              </w:rPr>
            </w:pPr>
            <w:r w:rsidRPr="006C1539">
              <w:rPr>
                <w:b/>
              </w:rPr>
              <w:t>AS Sieve (mm)</w:t>
            </w:r>
          </w:p>
        </w:tc>
        <w:tc>
          <w:tcPr>
            <w:tcW w:w="2239" w:type="pct"/>
            <w:vAlign w:val="center"/>
          </w:tcPr>
          <w:p w14:paraId="57E4F61A" w14:textId="77777777" w:rsidR="00951B0F" w:rsidRPr="006C1539" w:rsidRDefault="00000000" w:rsidP="00792FD3">
            <w:pPr>
              <w:spacing w:before="40" w:after="40"/>
              <w:jc w:val="center"/>
              <w:rPr>
                <w:b/>
              </w:rPr>
            </w:pPr>
            <w:r w:rsidRPr="006C1539">
              <w:rPr>
                <w:b/>
              </w:rPr>
              <w:t>Percentage Passing</w:t>
            </w:r>
          </w:p>
        </w:tc>
      </w:tr>
      <w:tr w:rsidR="009838DF" w14:paraId="5AF18850" w14:textId="77777777" w:rsidTr="00792FD3">
        <w:trPr>
          <w:cantSplit/>
        </w:trPr>
        <w:tc>
          <w:tcPr>
            <w:tcW w:w="2761" w:type="pct"/>
            <w:vAlign w:val="center"/>
          </w:tcPr>
          <w:p w14:paraId="05B32B1F" w14:textId="77777777" w:rsidR="00951B0F" w:rsidRPr="00D33A84" w:rsidRDefault="00000000" w:rsidP="00792FD3">
            <w:pPr>
              <w:spacing w:before="40" w:after="40"/>
              <w:jc w:val="center"/>
            </w:pPr>
            <w:r w:rsidRPr="00D33A84">
              <w:t>4.75</w:t>
            </w:r>
          </w:p>
        </w:tc>
        <w:tc>
          <w:tcPr>
            <w:tcW w:w="2239" w:type="pct"/>
            <w:vAlign w:val="center"/>
          </w:tcPr>
          <w:p w14:paraId="458A0513" w14:textId="77777777" w:rsidR="00951B0F" w:rsidRPr="00D33A84" w:rsidRDefault="00000000" w:rsidP="00792FD3">
            <w:pPr>
              <w:spacing w:before="40" w:after="40"/>
              <w:jc w:val="center"/>
            </w:pPr>
            <w:r w:rsidRPr="00D33A84">
              <w:t>80 </w:t>
            </w:r>
            <w:r w:rsidRPr="00D33A84">
              <w:noBreakHyphen/>
              <w:t> 100</w:t>
            </w:r>
          </w:p>
        </w:tc>
      </w:tr>
      <w:tr w:rsidR="009838DF" w14:paraId="129A5AD5" w14:textId="77777777" w:rsidTr="00792FD3">
        <w:trPr>
          <w:cantSplit/>
        </w:trPr>
        <w:tc>
          <w:tcPr>
            <w:tcW w:w="2761" w:type="pct"/>
            <w:vAlign w:val="center"/>
          </w:tcPr>
          <w:p w14:paraId="7F0739CE" w14:textId="77777777" w:rsidR="00951B0F" w:rsidRPr="00D33A84" w:rsidRDefault="00000000" w:rsidP="00792FD3">
            <w:pPr>
              <w:spacing w:before="40" w:after="40"/>
              <w:jc w:val="center"/>
            </w:pPr>
            <w:r w:rsidRPr="00D33A84">
              <w:t>2.36</w:t>
            </w:r>
          </w:p>
        </w:tc>
        <w:tc>
          <w:tcPr>
            <w:tcW w:w="2239" w:type="pct"/>
            <w:vAlign w:val="center"/>
          </w:tcPr>
          <w:p w14:paraId="53417E62" w14:textId="77777777" w:rsidR="00951B0F" w:rsidRPr="00D33A84" w:rsidRDefault="00000000" w:rsidP="00792FD3">
            <w:pPr>
              <w:spacing w:before="40" w:after="40"/>
              <w:jc w:val="center"/>
            </w:pPr>
            <w:r w:rsidRPr="00D33A84">
              <w:t>60 </w:t>
            </w:r>
            <w:r w:rsidRPr="00D33A84">
              <w:noBreakHyphen/>
              <w:t> 100</w:t>
            </w:r>
          </w:p>
        </w:tc>
      </w:tr>
      <w:tr w:rsidR="009838DF" w14:paraId="7CB3AFA0" w14:textId="77777777" w:rsidTr="00792FD3">
        <w:trPr>
          <w:cantSplit/>
        </w:trPr>
        <w:tc>
          <w:tcPr>
            <w:tcW w:w="2761" w:type="pct"/>
            <w:vAlign w:val="center"/>
          </w:tcPr>
          <w:p w14:paraId="469B6011" w14:textId="77777777" w:rsidR="00951B0F" w:rsidRPr="00D33A84" w:rsidRDefault="00000000" w:rsidP="00792FD3">
            <w:pPr>
              <w:spacing w:before="40" w:after="40"/>
              <w:jc w:val="center"/>
            </w:pPr>
            <w:r w:rsidRPr="00D33A84">
              <w:t>0.425</w:t>
            </w:r>
          </w:p>
        </w:tc>
        <w:tc>
          <w:tcPr>
            <w:tcW w:w="2239" w:type="pct"/>
            <w:vAlign w:val="center"/>
          </w:tcPr>
          <w:p w14:paraId="51C138FA" w14:textId="77777777" w:rsidR="00951B0F" w:rsidRPr="00D33A84" w:rsidRDefault="00000000" w:rsidP="00792FD3">
            <w:pPr>
              <w:spacing w:before="40" w:after="40"/>
              <w:jc w:val="center"/>
            </w:pPr>
            <w:r w:rsidRPr="00D33A84">
              <w:t>30 </w:t>
            </w:r>
            <w:r w:rsidRPr="00D33A84">
              <w:noBreakHyphen/>
              <w:t> 60</w:t>
            </w:r>
          </w:p>
        </w:tc>
      </w:tr>
      <w:tr w:rsidR="009838DF" w14:paraId="437A91A1" w14:textId="77777777" w:rsidTr="00792FD3">
        <w:trPr>
          <w:cantSplit/>
        </w:trPr>
        <w:tc>
          <w:tcPr>
            <w:tcW w:w="2761" w:type="pct"/>
            <w:vAlign w:val="center"/>
          </w:tcPr>
          <w:p w14:paraId="1465810B" w14:textId="77777777" w:rsidR="00951B0F" w:rsidRPr="00D33A84" w:rsidRDefault="00000000" w:rsidP="00792FD3">
            <w:pPr>
              <w:spacing w:before="40" w:after="40"/>
              <w:jc w:val="center"/>
            </w:pPr>
            <w:r w:rsidRPr="00D33A84">
              <w:t>0.075</w:t>
            </w:r>
          </w:p>
        </w:tc>
        <w:tc>
          <w:tcPr>
            <w:tcW w:w="2239" w:type="pct"/>
            <w:vAlign w:val="center"/>
          </w:tcPr>
          <w:p w14:paraId="1514367A" w14:textId="77777777" w:rsidR="00951B0F" w:rsidRPr="00D33A84" w:rsidRDefault="00000000" w:rsidP="00792FD3">
            <w:pPr>
              <w:spacing w:before="40" w:after="40"/>
              <w:jc w:val="center"/>
            </w:pPr>
            <w:r w:rsidRPr="00D33A84">
              <w:t>14 - 28</w:t>
            </w:r>
          </w:p>
        </w:tc>
      </w:tr>
    </w:tbl>
    <w:p w14:paraId="5031A6E1" w14:textId="77777777" w:rsidR="00951B0F" w:rsidRDefault="00951B0F" w:rsidP="00951B0F">
      <w:pPr>
        <w:pStyle w:val="BodyText"/>
      </w:pPr>
    </w:p>
    <w:tbl>
      <w:tblPr>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107" w:type="dxa"/>
          <w:right w:w="107" w:type="dxa"/>
        </w:tblCellMar>
        <w:tblLook w:val="0000" w:firstRow="0" w:lastRow="0" w:firstColumn="0" w:lastColumn="0" w:noHBand="0" w:noVBand="0"/>
      </w:tblPr>
      <w:tblGrid>
        <w:gridCol w:w="637"/>
        <w:gridCol w:w="7125"/>
        <w:gridCol w:w="2546"/>
      </w:tblGrid>
      <w:tr w:rsidR="009838DF" w14:paraId="5B5F767B" w14:textId="77777777" w:rsidTr="00792FD3">
        <w:trPr>
          <w:cantSplit/>
          <w:tblHeader/>
        </w:trPr>
        <w:tc>
          <w:tcPr>
            <w:tcW w:w="5000" w:type="pct"/>
            <w:gridSpan w:val="3"/>
          </w:tcPr>
          <w:p w14:paraId="1BDBD3F7" w14:textId="77777777" w:rsidR="00951B0F" w:rsidRPr="006C1539" w:rsidRDefault="00000000" w:rsidP="00792FD3">
            <w:pPr>
              <w:keepNext/>
              <w:keepLines/>
              <w:spacing w:before="40" w:after="40"/>
              <w:rPr>
                <w:b/>
              </w:rPr>
            </w:pPr>
            <w:r w:rsidRPr="006C1539">
              <w:rPr>
                <w:b/>
              </w:rPr>
              <w:lastRenderedPageBreak/>
              <w:t>Table</w:t>
            </w:r>
            <w:r w:rsidRPr="006C1539">
              <w:rPr>
                <w:b/>
                <w:i/>
              </w:rPr>
              <w:t xml:space="preserve"> </w:t>
            </w:r>
            <w:r w:rsidRPr="006C1539">
              <w:rPr>
                <w:b/>
              </w:rPr>
              <w:t>- Sand Clay Properties</w:t>
            </w:r>
          </w:p>
        </w:tc>
      </w:tr>
      <w:tr w:rsidR="009838DF" w14:paraId="54CAFE64" w14:textId="77777777" w:rsidTr="00792FD3">
        <w:trPr>
          <w:cantSplit/>
          <w:tblHeader/>
        </w:trPr>
        <w:tc>
          <w:tcPr>
            <w:tcW w:w="309" w:type="pct"/>
          </w:tcPr>
          <w:p w14:paraId="78513F05" w14:textId="77777777" w:rsidR="00951B0F" w:rsidRPr="006C1539" w:rsidRDefault="00951B0F" w:rsidP="00792FD3">
            <w:pPr>
              <w:keepNext/>
              <w:keepLines/>
              <w:spacing w:before="40" w:after="40"/>
              <w:rPr>
                <w:b/>
              </w:rPr>
            </w:pPr>
          </w:p>
        </w:tc>
        <w:tc>
          <w:tcPr>
            <w:tcW w:w="3456" w:type="pct"/>
          </w:tcPr>
          <w:p w14:paraId="5FEBAA0F" w14:textId="77777777" w:rsidR="00951B0F" w:rsidRPr="006C1539" w:rsidRDefault="00000000" w:rsidP="00792FD3">
            <w:pPr>
              <w:keepNext/>
              <w:keepLines/>
              <w:spacing w:before="40" w:after="40"/>
              <w:rPr>
                <w:b/>
              </w:rPr>
            </w:pPr>
            <w:r w:rsidRPr="006C1539">
              <w:rPr>
                <w:b/>
              </w:rPr>
              <w:t>Property</w:t>
            </w:r>
          </w:p>
        </w:tc>
        <w:tc>
          <w:tcPr>
            <w:tcW w:w="1235" w:type="pct"/>
          </w:tcPr>
          <w:p w14:paraId="6EE7FC67" w14:textId="77777777" w:rsidR="00951B0F" w:rsidRPr="006C1539" w:rsidRDefault="00000000" w:rsidP="00792FD3">
            <w:pPr>
              <w:keepNext/>
              <w:keepLines/>
              <w:spacing w:before="40" w:after="40"/>
              <w:rPr>
                <w:b/>
              </w:rPr>
            </w:pPr>
            <w:r w:rsidRPr="006C1539">
              <w:rPr>
                <w:b/>
              </w:rPr>
              <w:t>Value limit(s)</w:t>
            </w:r>
          </w:p>
        </w:tc>
      </w:tr>
      <w:tr w:rsidR="009838DF" w14:paraId="25E7D529" w14:textId="77777777" w:rsidTr="00792FD3">
        <w:trPr>
          <w:cantSplit/>
          <w:tblHeader/>
        </w:trPr>
        <w:tc>
          <w:tcPr>
            <w:tcW w:w="309" w:type="pct"/>
          </w:tcPr>
          <w:p w14:paraId="0A8E2FA7" w14:textId="77777777" w:rsidR="00951B0F" w:rsidRPr="00D33A84" w:rsidRDefault="00000000" w:rsidP="00792FD3">
            <w:pPr>
              <w:keepNext/>
              <w:keepLines/>
              <w:spacing w:before="40" w:after="40"/>
            </w:pPr>
            <w:r w:rsidRPr="00D33A84">
              <w:t>1.</w:t>
            </w:r>
          </w:p>
        </w:tc>
        <w:tc>
          <w:tcPr>
            <w:tcW w:w="3456" w:type="pct"/>
          </w:tcPr>
          <w:p w14:paraId="0BC6CDAC" w14:textId="77777777" w:rsidR="00951B0F" w:rsidRPr="00D33A84" w:rsidRDefault="00000000" w:rsidP="00792FD3">
            <w:pPr>
              <w:keepNext/>
              <w:keepLines/>
              <w:spacing w:before="40" w:after="40"/>
            </w:pPr>
            <w:r w:rsidRPr="00D33A84">
              <w:t xml:space="preserve">Plasticity Index (PI) – Sealed Roads </w:t>
            </w:r>
          </w:p>
        </w:tc>
        <w:tc>
          <w:tcPr>
            <w:tcW w:w="1235" w:type="pct"/>
          </w:tcPr>
          <w:p w14:paraId="64CCF535" w14:textId="77777777" w:rsidR="00951B0F" w:rsidRPr="00D33A84" w:rsidRDefault="00000000" w:rsidP="00792FD3">
            <w:pPr>
              <w:keepNext/>
              <w:keepLines/>
              <w:spacing w:before="40" w:after="40"/>
            </w:pPr>
            <w:r w:rsidRPr="00D33A84">
              <w:t>20% maximum</w:t>
            </w:r>
          </w:p>
        </w:tc>
      </w:tr>
      <w:tr w:rsidR="009838DF" w14:paraId="46B561F1" w14:textId="77777777" w:rsidTr="00792FD3">
        <w:trPr>
          <w:cantSplit/>
        </w:trPr>
        <w:tc>
          <w:tcPr>
            <w:tcW w:w="309" w:type="pct"/>
          </w:tcPr>
          <w:p w14:paraId="49E956BE" w14:textId="77777777" w:rsidR="00951B0F" w:rsidRPr="00D33A84" w:rsidRDefault="00000000" w:rsidP="00792FD3">
            <w:pPr>
              <w:keepNext/>
              <w:keepLines/>
              <w:spacing w:before="40" w:after="40"/>
            </w:pPr>
            <w:r w:rsidRPr="00D33A84">
              <w:t>2.</w:t>
            </w:r>
          </w:p>
        </w:tc>
        <w:tc>
          <w:tcPr>
            <w:tcW w:w="3456" w:type="pct"/>
          </w:tcPr>
          <w:p w14:paraId="17B1907E" w14:textId="77777777" w:rsidR="00951B0F" w:rsidRPr="00D33A84" w:rsidRDefault="00000000" w:rsidP="00792FD3">
            <w:pPr>
              <w:keepNext/>
              <w:keepLines/>
              <w:spacing w:before="40" w:after="40"/>
            </w:pPr>
            <w:r w:rsidRPr="00D33A84">
              <w:t>Plasticity Index (PI) – Unsealed Roads</w:t>
            </w:r>
          </w:p>
        </w:tc>
        <w:tc>
          <w:tcPr>
            <w:tcW w:w="1235" w:type="pct"/>
          </w:tcPr>
          <w:p w14:paraId="1200E09B" w14:textId="77777777" w:rsidR="00951B0F" w:rsidRPr="00D33A84" w:rsidRDefault="00000000" w:rsidP="00792FD3">
            <w:pPr>
              <w:keepNext/>
              <w:keepLines/>
              <w:spacing w:before="40" w:after="40"/>
            </w:pPr>
            <w:r w:rsidRPr="00D33A84">
              <w:t>15% maximum</w:t>
            </w:r>
          </w:p>
        </w:tc>
      </w:tr>
      <w:tr w:rsidR="009838DF" w14:paraId="3946FD0E" w14:textId="77777777" w:rsidTr="00792FD3">
        <w:trPr>
          <w:cantSplit/>
        </w:trPr>
        <w:tc>
          <w:tcPr>
            <w:tcW w:w="309" w:type="pct"/>
          </w:tcPr>
          <w:p w14:paraId="377B26E7" w14:textId="77777777" w:rsidR="00951B0F" w:rsidRPr="00D33A84" w:rsidRDefault="00000000" w:rsidP="00792FD3">
            <w:pPr>
              <w:keepNext/>
              <w:keepLines/>
              <w:spacing w:before="40" w:after="40"/>
            </w:pPr>
            <w:r w:rsidRPr="00D33A84">
              <w:t>3.</w:t>
            </w:r>
          </w:p>
        </w:tc>
        <w:tc>
          <w:tcPr>
            <w:tcW w:w="3456" w:type="pct"/>
          </w:tcPr>
          <w:p w14:paraId="0A904948" w14:textId="77777777" w:rsidR="00951B0F" w:rsidRPr="00D33A84" w:rsidRDefault="00000000" w:rsidP="00792FD3">
            <w:pPr>
              <w:keepNext/>
              <w:keepLines/>
              <w:spacing w:before="40" w:after="40"/>
            </w:pPr>
            <w:r w:rsidRPr="00D33A84">
              <w:t>Linear Shrinkage (LS)</w:t>
            </w:r>
          </w:p>
        </w:tc>
        <w:tc>
          <w:tcPr>
            <w:tcW w:w="1235" w:type="pct"/>
          </w:tcPr>
          <w:p w14:paraId="5C580F12" w14:textId="77777777" w:rsidR="00951B0F" w:rsidRPr="00D33A84" w:rsidRDefault="00000000" w:rsidP="00792FD3">
            <w:pPr>
              <w:keepNext/>
              <w:keepLines/>
              <w:spacing w:before="40" w:after="40"/>
            </w:pPr>
            <w:r w:rsidRPr="00D33A84">
              <w:t>1 - 8%</w:t>
            </w:r>
          </w:p>
        </w:tc>
      </w:tr>
      <w:tr w:rsidR="009838DF" w14:paraId="5B367F31" w14:textId="77777777" w:rsidTr="00792FD3">
        <w:trPr>
          <w:cantSplit/>
        </w:trPr>
        <w:tc>
          <w:tcPr>
            <w:tcW w:w="309" w:type="pct"/>
          </w:tcPr>
          <w:p w14:paraId="7366E1EB" w14:textId="77777777" w:rsidR="00951B0F" w:rsidRPr="00D33A84" w:rsidRDefault="00000000" w:rsidP="00792FD3">
            <w:pPr>
              <w:keepNext/>
              <w:keepLines/>
              <w:spacing w:before="40" w:after="40"/>
            </w:pPr>
            <w:r w:rsidRPr="00D33A84">
              <w:t>4.</w:t>
            </w:r>
          </w:p>
        </w:tc>
        <w:tc>
          <w:tcPr>
            <w:tcW w:w="3456" w:type="pct"/>
          </w:tcPr>
          <w:p w14:paraId="4CF5DA6C" w14:textId="77777777" w:rsidR="00951B0F" w:rsidRPr="00D33A84" w:rsidRDefault="00000000" w:rsidP="00792FD3">
            <w:pPr>
              <w:keepNext/>
              <w:keepLines/>
              <w:spacing w:before="40" w:after="40"/>
            </w:pPr>
            <w:r w:rsidRPr="00D33A84">
              <w:t>CBR, 4 </w:t>
            </w:r>
            <w:proofErr w:type="gramStart"/>
            <w:r w:rsidRPr="00D33A84">
              <w:t>day</w:t>
            </w:r>
            <w:proofErr w:type="gramEnd"/>
            <w:r w:rsidRPr="00D33A84">
              <w:t xml:space="preserve"> soaked at 95% MMDD </w:t>
            </w:r>
            <w:r>
              <w:t>to AS 1289</w:t>
            </w:r>
          </w:p>
        </w:tc>
        <w:tc>
          <w:tcPr>
            <w:tcW w:w="1235" w:type="pct"/>
          </w:tcPr>
          <w:p w14:paraId="0EC94A5D" w14:textId="77777777" w:rsidR="00951B0F" w:rsidRPr="00D33A84" w:rsidRDefault="00000000" w:rsidP="00792FD3">
            <w:pPr>
              <w:keepNext/>
              <w:keepLines/>
              <w:spacing w:before="40" w:after="40"/>
            </w:pPr>
            <w:r w:rsidRPr="00D33A84">
              <w:t>50 minimum</w:t>
            </w:r>
          </w:p>
        </w:tc>
      </w:tr>
    </w:tbl>
    <w:p w14:paraId="54BA577C" w14:textId="77777777" w:rsidR="00951B0F" w:rsidRDefault="00000000" w:rsidP="00951B0F">
      <w:pPr>
        <w:pStyle w:val="Heading2"/>
        <w:rPr>
          <w:lang w:val="en-AU"/>
        </w:rPr>
      </w:pPr>
      <w:bookmarkStart w:id="241" w:name="_Toc390823524"/>
      <w:bookmarkStart w:id="242" w:name="_Toc391429216"/>
      <w:bookmarkStart w:id="243" w:name="_Toc396034142"/>
      <w:bookmarkStart w:id="244" w:name="_Toc398800325"/>
      <w:r>
        <w:rPr>
          <w:lang w:val="en-AU"/>
        </w:rPr>
        <w:t>Construction</w:t>
      </w:r>
      <w:bookmarkEnd w:id="241"/>
      <w:bookmarkEnd w:id="242"/>
      <w:bookmarkEnd w:id="243"/>
      <w:bookmarkEnd w:id="244"/>
      <w:r>
        <w:rPr>
          <w:lang w:val="en-AU"/>
        </w:rPr>
        <w:t xml:space="preserve"> of Pavement Layers</w:t>
      </w:r>
    </w:p>
    <w:p w14:paraId="0BBB2457" w14:textId="77777777" w:rsidR="00951B0F" w:rsidRPr="00D33A84" w:rsidRDefault="00000000" w:rsidP="00951B0F">
      <w:pPr>
        <w:pStyle w:val="Heading3"/>
        <w:rPr>
          <w:lang w:val="en-AU"/>
        </w:rPr>
      </w:pPr>
      <w:r w:rsidRPr="00D33A84">
        <w:rPr>
          <w:lang w:val="en-AU"/>
        </w:rPr>
        <w:t>Process Control Testing – Hold Point</w:t>
      </w:r>
    </w:p>
    <w:p w14:paraId="256DCD7D" w14:textId="77777777" w:rsidR="00951B0F" w:rsidRDefault="00000000" w:rsidP="00951B0F">
      <w:r w:rsidRPr="008A5EF4">
        <w:rPr>
          <w:b/>
        </w:rPr>
        <w:t>Hold Point</w:t>
      </w:r>
      <w:r>
        <w:rPr>
          <w:b/>
        </w:rPr>
        <w:t xml:space="preserve"> -</w:t>
      </w:r>
      <w:r>
        <w:t xml:space="preserve"> P</w:t>
      </w:r>
      <w:r w:rsidRPr="00CE5894">
        <w:t>rovide the Superintendent with a program and procedure for process control testing for the project within 14 days of the awarding of the contract and before work is commenced on site</w:t>
      </w:r>
      <w:r>
        <w:t xml:space="preserve">. </w:t>
      </w:r>
      <w:r w:rsidRPr="00CE5894">
        <w:t xml:space="preserve">Base the process control testing on lots and comply with the clause </w:t>
      </w:r>
      <w:r w:rsidRPr="0093404E">
        <w:rPr>
          <w:b/>
          <w:i/>
        </w:rPr>
        <w:t>Conformance of Compaction of Soils</w:t>
      </w:r>
      <w:r>
        <w:t xml:space="preserve"> in CONFORMANCE TESTING</w:t>
      </w:r>
      <w:r w:rsidRPr="00CE5894">
        <w:t>.</w:t>
      </w:r>
    </w:p>
    <w:p w14:paraId="0070EA83" w14:textId="77777777" w:rsidR="00951B0F" w:rsidRPr="00EE5050" w:rsidRDefault="00000000" w:rsidP="00951B0F">
      <w:pPr>
        <w:rPr>
          <w:color w:val="000000"/>
        </w:rPr>
      </w:pPr>
      <w:r w:rsidRPr="00EE5050">
        <w:rPr>
          <w:color w:val="000000"/>
        </w:rPr>
        <w:t>Include the following activities, as applicable:</w:t>
      </w:r>
    </w:p>
    <w:p w14:paraId="06E15C9D" w14:textId="77777777" w:rsidR="00951B0F" w:rsidRPr="00EE5050" w:rsidRDefault="00000000" w:rsidP="00951B0F">
      <w:pPr>
        <w:pStyle w:val="Bullet"/>
      </w:pPr>
      <w:r>
        <w:t>Extraction area</w:t>
      </w:r>
      <w:r w:rsidRPr="00EE5050">
        <w:t xml:space="preserve"> investigative sampling, on a grid basis</w:t>
      </w:r>
    </w:p>
    <w:p w14:paraId="0EAAAF48" w14:textId="77777777" w:rsidR="00951B0F" w:rsidRPr="00EE5050" w:rsidRDefault="00000000" w:rsidP="00951B0F">
      <w:pPr>
        <w:pStyle w:val="Bullet"/>
      </w:pPr>
      <w:r>
        <w:t xml:space="preserve">Extraction area </w:t>
      </w:r>
      <w:r w:rsidRPr="00EE5050">
        <w:t>confirmatory sampling, on a windrow/ stockpile basis</w:t>
      </w:r>
    </w:p>
    <w:p w14:paraId="45131DA2" w14:textId="77777777" w:rsidR="00951B0F" w:rsidRPr="00EE5050" w:rsidRDefault="00000000" w:rsidP="00951B0F">
      <w:pPr>
        <w:pStyle w:val="Bullet"/>
      </w:pPr>
      <w:r w:rsidRPr="00EE5050">
        <w:t xml:space="preserve">On-formation testing, on a </w:t>
      </w:r>
      <w:proofErr w:type="gramStart"/>
      <w:r w:rsidRPr="00EE5050">
        <w:t>lot</w:t>
      </w:r>
      <w:proofErr w:type="gramEnd"/>
      <w:r w:rsidRPr="00EE5050">
        <w:t xml:space="preserve"> basis.</w:t>
      </w:r>
    </w:p>
    <w:p w14:paraId="0964A217" w14:textId="77777777" w:rsidR="00951B0F" w:rsidRPr="00CE5894" w:rsidRDefault="00000000" w:rsidP="00951B0F">
      <w:r w:rsidRPr="00CE5894">
        <w:t xml:space="preserve">Include the following </w:t>
      </w:r>
      <w:r>
        <w:t>elements of the work in the process control testing program as applicable;</w:t>
      </w:r>
    </w:p>
    <w:p w14:paraId="74AAFA0F" w14:textId="77777777" w:rsidR="00951B0F" w:rsidRDefault="00000000" w:rsidP="00951B0F">
      <w:pPr>
        <w:pStyle w:val="Bullet"/>
      </w:pPr>
      <w:r>
        <w:t>Fill</w:t>
      </w:r>
    </w:p>
    <w:p w14:paraId="5E480A02" w14:textId="77777777" w:rsidR="00951B0F" w:rsidRDefault="00000000" w:rsidP="00951B0F">
      <w:pPr>
        <w:pStyle w:val="Bullet"/>
      </w:pPr>
      <w:r>
        <w:t>Sub-grade</w:t>
      </w:r>
    </w:p>
    <w:p w14:paraId="0CB4D29C" w14:textId="77777777" w:rsidR="00951B0F" w:rsidRDefault="00000000" w:rsidP="00951B0F">
      <w:pPr>
        <w:pStyle w:val="Bullet"/>
      </w:pPr>
      <w:r>
        <w:t>Sub-base</w:t>
      </w:r>
    </w:p>
    <w:p w14:paraId="10006305" w14:textId="77777777" w:rsidR="00951B0F" w:rsidRDefault="00000000" w:rsidP="00951B0F">
      <w:pPr>
        <w:pStyle w:val="Bullet"/>
      </w:pPr>
      <w:r>
        <w:t>Base course</w:t>
      </w:r>
    </w:p>
    <w:p w14:paraId="79E38111" w14:textId="77777777" w:rsidR="00951B0F" w:rsidRDefault="00000000" w:rsidP="00951B0F">
      <w:pPr>
        <w:pStyle w:val="Bullet"/>
      </w:pPr>
      <w:r>
        <w:t>Shoulders</w:t>
      </w:r>
    </w:p>
    <w:p w14:paraId="27DB699B" w14:textId="77777777" w:rsidR="00951B0F" w:rsidRDefault="00000000" w:rsidP="00951B0F">
      <w:pPr>
        <w:pStyle w:val="Bullet"/>
      </w:pPr>
      <w:r>
        <w:t>Stabilisation</w:t>
      </w:r>
    </w:p>
    <w:p w14:paraId="276F1FAC" w14:textId="77777777" w:rsidR="00951B0F" w:rsidRPr="00CE5894" w:rsidRDefault="00000000" w:rsidP="005E2D1A">
      <w:pPr>
        <w:pStyle w:val="GuideNotes"/>
      </w:pPr>
      <w:r w:rsidRPr="00CE5894">
        <w:t xml:space="preserve">[Edit this list as required, to suit the </w:t>
      </w:r>
      <w:proofErr w:type="gramStart"/>
      <w:r w:rsidRPr="00CE5894">
        <w:t>particular project</w:t>
      </w:r>
      <w:proofErr w:type="gramEnd"/>
      <w:r w:rsidRPr="00CE5894">
        <w:t>.]</w:t>
      </w:r>
    </w:p>
    <w:p w14:paraId="6D1EE472" w14:textId="77777777" w:rsidR="00951B0F" w:rsidRPr="00CE5894" w:rsidRDefault="00000000" w:rsidP="00951B0F">
      <w:r w:rsidRPr="00CE5894">
        <w:t xml:space="preserve">Rework and retest failed lots a maximum of two times </w:t>
      </w:r>
      <w:proofErr w:type="gramStart"/>
      <w:r w:rsidRPr="00CE5894">
        <w:t>subsequent to</w:t>
      </w:r>
      <w:proofErr w:type="gramEnd"/>
      <w:r w:rsidRPr="00CE5894">
        <w:t xml:space="preserve"> an initial test failure. </w:t>
      </w:r>
    </w:p>
    <w:p w14:paraId="552ED6E2" w14:textId="77777777" w:rsidR="00951B0F" w:rsidRPr="00CE5894" w:rsidRDefault="00000000" w:rsidP="00951B0F">
      <w:r w:rsidRPr="00CE5894">
        <w:t>Following a third test failure rip up, remove and replace the entire failed layer before carrying out any further testing.</w:t>
      </w:r>
    </w:p>
    <w:p w14:paraId="00F6847B" w14:textId="77777777" w:rsidR="00951B0F" w:rsidRPr="00CE5894" w:rsidRDefault="00000000" w:rsidP="00951B0F">
      <w:r w:rsidRPr="00CE5894">
        <w:t>Where relevant, provide additional process control testing procedures for concrete, bitumen and other elements subject to conformance testing by the Superintendent.</w:t>
      </w:r>
    </w:p>
    <w:p w14:paraId="0C451723" w14:textId="77777777" w:rsidR="00951B0F" w:rsidRPr="00CE5894" w:rsidRDefault="00000000" w:rsidP="00951B0F">
      <w:r w:rsidRPr="00CE5894">
        <w:t>The Contractor is responsible for the ordering up and payment of all process testing costs.</w:t>
      </w:r>
    </w:p>
    <w:p w14:paraId="519552E3" w14:textId="77777777" w:rsidR="00951B0F" w:rsidRPr="00CE5894" w:rsidRDefault="00000000" w:rsidP="00951B0F">
      <w:r w:rsidRPr="00CE5894">
        <w:t xml:space="preserve">Refer to the </w:t>
      </w:r>
      <w:r w:rsidRPr="0093404E">
        <w:rPr>
          <w:b/>
          <w:i/>
        </w:rPr>
        <w:t>Conformance Testing</w:t>
      </w:r>
      <w:r w:rsidRPr="00CE5894">
        <w:t xml:space="preserve"> clauses in the MEASUREMENT AND PAYMENT section.</w:t>
      </w:r>
    </w:p>
    <w:p w14:paraId="6899A425" w14:textId="77777777" w:rsidR="00951B0F" w:rsidRPr="00D33A84" w:rsidRDefault="00000000" w:rsidP="00951B0F">
      <w:pPr>
        <w:pStyle w:val="Heading3"/>
        <w:rPr>
          <w:lang w:val="en-AU"/>
        </w:rPr>
      </w:pPr>
      <w:bookmarkStart w:id="245" w:name="_Toc390823525"/>
      <w:bookmarkStart w:id="246" w:name="_Toc391429217"/>
      <w:bookmarkStart w:id="247" w:name="_Toc396034143"/>
      <w:bookmarkStart w:id="248" w:name="_Toc398800326"/>
      <w:r w:rsidRPr="00D33A84">
        <w:rPr>
          <w:lang w:val="en-AU"/>
        </w:rPr>
        <w:t>Production of Natural Gravel and Sand Clay Materials</w:t>
      </w:r>
    </w:p>
    <w:p w14:paraId="693B0125" w14:textId="77777777" w:rsidR="00951B0F" w:rsidRPr="00EE5050" w:rsidRDefault="00000000" w:rsidP="00951B0F">
      <w:pPr>
        <w:rPr>
          <w:b/>
          <w:color w:val="000000"/>
        </w:rPr>
      </w:pPr>
      <w:r>
        <w:rPr>
          <w:b/>
          <w:color w:val="000000"/>
        </w:rPr>
        <w:t>Extraction Area</w:t>
      </w:r>
    </w:p>
    <w:p w14:paraId="17A7E340" w14:textId="77777777" w:rsidR="00951B0F" w:rsidRPr="00EE5050" w:rsidRDefault="00000000" w:rsidP="00951B0F">
      <w:r w:rsidRPr="00EE5050">
        <w:t xml:space="preserve">Work </w:t>
      </w:r>
      <w:r>
        <w:t>extraction areas</w:t>
      </w:r>
      <w:r w:rsidRPr="00EE5050">
        <w:t xml:space="preserve"> t</w:t>
      </w:r>
      <w:r>
        <w:t xml:space="preserve">o achieve conforming material. </w:t>
      </w:r>
      <w:r w:rsidRPr="00EE5050">
        <w:t>Control depth of winning to avoid contamination of gravel by clay and other fine materials.</w:t>
      </w:r>
    </w:p>
    <w:p w14:paraId="1EC5DCED" w14:textId="77777777" w:rsidR="00951B0F" w:rsidRPr="00EE5050" w:rsidRDefault="00000000" w:rsidP="00951B0F">
      <w:r w:rsidRPr="00EE5050">
        <w:t>Use front-end loaders or dozers to win, push up and windrow materials. Use of other plant requires approval from Superintendent.</w:t>
      </w:r>
    </w:p>
    <w:p w14:paraId="27B93F4C" w14:textId="77777777" w:rsidR="00951B0F" w:rsidRPr="00EE5050" w:rsidRDefault="00000000" w:rsidP="00951B0F">
      <w:r w:rsidRPr="00EE5050">
        <w:t>Screen, blend and condition materials to achieve specified material property requirements.</w:t>
      </w:r>
    </w:p>
    <w:p w14:paraId="08BE203A" w14:textId="77777777" w:rsidR="00951B0F" w:rsidRPr="00D33A84" w:rsidRDefault="00000000" w:rsidP="00951B0F">
      <w:pPr>
        <w:pStyle w:val="Heading3"/>
        <w:rPr>
          <w:lang w:val="en-AU"/>
        </w:rPr>
      </w:pPr>
      <w:r w:rsidRPr="00D33A84">
        <w:rPr>
          <w:lang w:val="en-AU"/>
        </w:rPr>
        <w:lastRenderedPageBreak/>
        <w:t>On-Formation Mixing and Placing</w:t>
      </w:r>
      <w:bookmarkEnd w:id="245"/>
      <w:bookmarkEnd w:id="246"/>
      <w:bookmarkEnd w:id="247"/>
      <w:bookmarkEnd w:id="248"/>
    </w:p>
    <w:p w14:paraId="00E70DD7" w14:textId="77777777" w:rsidR="00951B0F" w:rsidRPr="00D33A84" w:rsidRDefault="00000000" w:rsidP="00951B0F">
      <w:r w:rsidRPr="00D33A84">
        <w:t xml:space="preserve">Place material in uniform </w:t>
      </w:r>
      <w:r>
        <w:t xml:space="preserve">and level </w:t>
      </w:r>
      <w:r w:rsidRPr="00D33A84">
        <w:t>layers over subgrade surface or lower layers of the pavement.</w:t>
      </w:r>
    </w:p>
    <w:p w14:paraId="3B0AB07F" w14:textId="77777777" w:rsidR="00951B0F" w:rsidRPr="00D33A84" w:rsidRDefault="00000000" w:rsidP="00951B0F">
      <w:r w:rsidRPr="00D33A84">
        <w:t>Remove segregated and contaminated material from the site.</w:t>
      </w:r>
    </w:p>
    <w:p w14:paraId="2421C53E" w14:textId="77777777" w:rsidR="00951B0F" w:rsidRPr="00D33A84" w:rsidRDefault="00000000" w:rsidP="00951B0F">
      <w:r w:rsidRPr="00D33A84">
        <w:t>Remove organic materials such as timber, roots and the like by manual stick picking</w:t>
      </w:r>
      <w:r>
        <w:t xml:space="preserve"> methods</w:t>
      </w:r>
      <w:r w:rsidRPr="00D33A84">
        <w:t>.</w:t>
      </w:r>
    </w:p>
    <w:p w14:paraId="3E9896F1" w14:textId="77777777" w:rsidR="00951B0F" w:rsidRDefault="00000000" w:rsidP="00951B0F">
      <w:r>
        <w:t>Do not place material on a previous layer that has</w:t>
      </w:r>
    </w:p>
    <w:p w14:paraId="7EE376F6" w14:textId="77777777" w:rsidR="00951B0F" w:rsidRDefault="00000000" w:rsidP="00951B0F">
      <w:pPr>
        <w:pStyle w:val="Bullet"/>
      </w:pPr>
      <w:r>
        <w:t>become waterlogged or cracked; and/or</w:t>
      </w:r>
    </w:p>
    <w:p w14:paraId="7757AC48" w14:textId="77777777" w:rsidR="00951B0F" w:rsidRDefault="00000000" w:rsidP="00951B0F">
      <w:pPr>
        <w:pStyle w:val="Bullet"/>
      </w:pPr>
      <w:proofErr w:type="gramStart"/>
      <w:r>
        <w:t>otherwise</w:t>
      </w:r>
      <w:proofErr w:type="gramEnd"/>
      <w:r>
        <w:t xml:space="preserve"> deteriorated.</w:t>
      </w:r>
    </w:p>
    <w:p w14:paraId="79793C2A" w14:textId="77777777" w:rsidR="00951B0F" w:rsidRDefault="00000000" w:rsidP="00951B0F">
      <w:r>
        <w:t>Condition and mix the material uniformly throughout with water to achieve a moisture content suitable for the specified Dry Density Ratio to be achieved.</w:t>
      </w:r>
    </w:p>
    <w:p w14:paraId="3B061AC2" w14:textId="77777777" w:rsidR="00951B0F" w:rsidRPr="00D33A84" w:rsidRDefault="00000000" w:rsidP="00951B0F">
      <w:r>
        <w:t xml:space="preserve">Ensure water is clean and free from oil, alkali, organic or any other deleterious substances, and that the total soluble salts content is </w:t>
      </w:r>
      <w:r w:rsidRPr="00C07C44">
        <w:t xml:space="preserve">less than </w:t>
      </w:r>
      <w:r w:rsidRPr="00D33A84">
        <w:t>3,000 mg/litre</w:t>
      </w:r>
      <w:r w:rsidRPr="00C07C44">
        <w:t xml:space="preserve"> (total dissolved salts)</w:t>
      </w:r>
      <w:r>
        <w:t>. Provide evidence of construction water salt content level.</w:t>
      </w:r>
    </w:p>
    <w:p w14:paraId="743D55EC" w14:textId="77777777" w:rsidR="00951B0F" w:rsidRPr="0093404E" w:rsidRDefault="00000000" w:rsidP="00951B0F">
      <w:pPr>
        <w:pStyle w:val="Heading3"/>
        <w:rPr>
          <w:lang w:val="en-AU"/>
        </w:rPr>
      </w:pPr>
      <w:bookmarkStart w:id="249" w:name="_Toc390823526"/>
      <w:bookmarkStart w:id="250" w:name="_Toc391429218"/>
      <w:bookmarkStart w:id="251" w:name="_Toc396034144"/>
      <w:bookmarkStart w:id="252" w:name="_Toc398800327"/>
      <w:r w:rsidRPr="0093404E">
        <w:rPr>
          <w:lang w:val="en-AU"/>
        </w:rPr>
        <w:t>Compaction</w:t>
      </w:r>
      <w:bookmarkEnd w:id="249"/>
      <w:bookmarkEnd w:id="250"/>
      <w:bookmarkEnd w:id="251"/>
      <w:bookmarkEnd w:id="252"/>
    </w:p>
    <w:p w14:paraId="70162994" w14:textId="77777777" w:rsidR="00951B0F" w:rsidRDefault="00000000" w:rsidP="00951B0F">
      <w:r>
        <w:t>Compact in uniform layers not less than 100 mm nor greater than 200 mm compacted thickness.</w:t>
      </w:r>
    </w:p>
    <w:p w14:paraId="1D4613DF" w14:textId="77777777" w:rsidR="00951B0F" w:rsidRDefault="00000000" w:rsidP="00951B0F">
      <w:r>
        <w:t>Achieve a homogeneous mass with no compaction planes.</w:t>
      </w:r>
    </w:p>
    <w:p w14:paraId="2475044A" w14:textId="77777777" w:rsidR="00951B0F" w:rsidRDefault="00000000" w:rsidP="00951B0F">
      <w:r>
        <w:t xml:space="preserve">Conform to the Dry Density Ratios specified in the </w:t>
      </w:r>
      <w:r w:rsidRPr="0093404E">
        <w:rPr>
          <w:b/>
          <w:i/>
        </w:rPr>
        <w:t xml:space="preserve">Table - </w:t>
      </w:r>
      <w:r>
        <w:rPr>
          <w:b/>
          <w:i/>
        </w:rPr>
        <w:t>Dry Density Ratios f</w:t>
      </w:r>
      <w:r w:rsidRPr="0093404E">
        <w:rPr>
          <w:b/>
          <w:i/>
        </w:rPr>
        <w:t>or Conformance</w:t>
      </w:r>
      <w:r>
        <w:t xml:space="preserve"> in the CONFORMANCE TESTING Section.</w:t>
      </w:r>
      <w:r w:rsidRPr="00550B58">
        <w:t xml:space="preserve"> </w:t>
      </w:r>
    </w:p>
    <w:p w14:paraId="38326027" w14:textId="77777777" w:rsidR="00951B0F" w:rsidRDefault="00000000" w:rsidP="00951B0F">
      <w:r>
        <w:t>Maintain the prepared pavement layer.</w:t>
      </w:r>
    </w:p>
    <w:p w14:paraId="7F9F86C4" w14:textId="77777777" w:rsidR="00951B0F" w:rsidRDefault="00000000" w:rsidP="00951B0F">
      <w:r>
        <w:t>Do not use sheep foot or pad foot type rollers for compaction of the base course.</w:t>
      </w:r>
    </w:p>
    <w:p w14:paraId="2601FBCD" w14:textId="77777777" w:rsidR="00951B0F" w:rsidRPr="00D33A84" w:rsidRDefault="00000000" w:rsidP="00951B0F">
      <w:pPr>
        <w:pStyle w:val="Heading2"/>
        <w:rPr>
          <w:lang w:val="en-AU"/>
        </w:rPr>
      </w:pPr>
      <w:bookmarkStart w:id="253" w:name="_Toc390823528"/>
      <w:bookmarkStart w:id="254" w:name="_Toc391429220"/>
      <w:bookmarkStart w:id="255" w:name="_Toc396034146"/>
      <w:bookmarkStart w:id="256" w:name="_Toc398800329"/>
      <w:r w:rsidRPr="00D33A84">
        <w:rPr>
          <w:lang w:val="en-AU"/>
        </w:rPr>
        <w:t xml:space="preserve">Reconstruction </w:t>
      </w:r>
      <w:r>
        <w:rPr>
          <w:lang w:val="en-AU"/>
        </w:rPr>
        <w:t>and Rehabilitation</w:t>
      </w:r>
      <w:r w:rsidRPr="00D33A84">
        <w:rPr>
          <w:lang w:val="en-AU"/>
        </w:rPr>
        <w:t xml:space="preserve"> </w:t>
      </w:r>
      <w:proofErr w:type="gramStart"/>
      <w:r w:rsidRPr="00D33A84">
        <w:rPr>
          <w:lang w:val="en-AU"/>
        </w:rPr>
        <w:t>Of</w:t>
      </w:r>
      <w:proofErr w:type="gramEnd"/>
      <w:r w:rsidRPr="00D33A84">
        <w:rPr>
          <w:lang w:val="en-AU"/>
        </w:rPr>
        <w:t xml:space="preserve"> Existing Pavements</w:t>
      </w:r>
      <w:bookmarkEnd w:id="253"/>
      <w:bookmarkEnd w:id="254"/>
      <w:bookmarkEnd w:id="255"/>
      <w:bookmarkEnd w:id="256"/>
    </w:p>
    <w:p w14:paraId="35259ED8" w14:textId="77777777" w:rsidR="00951B0F" w:rsidRPr="00D33A84" w:rsidRDefault="00000000" w:rsidP="00951B0F">
      <w:pPr>
        <w:pStyle w:val="Heading3"/>
        <w:rPr>
          <w:lang w:val="en-AU"/>
        </w:rPr>
      </w:pPr>
      <w:bookmarkStart w:id="257" w:name="_Toc390823529"/>
      <w:bookmarkStart w:id="258" w:name="_Toc391429221"/>
      <w:bookmarkStart w:id="259" w:name="_Toc396034147"/>
      <w:bookmarkStart w:id="260" w:name="_Toc398800330"/>
      <w:r w:rsidRPr="00D33A84">
        <w:rPr>
          <w:lang w:val="en-AU"/>
        </w:rPr>
        <w:t>Widening</w:t>
      </w:r>
      <w:bookmarkEnd w:id="257"/>
      <w:bookmarkEnd w:id="258"/>
      <w:bookmarkEnd w:id="259"/>
      <w:bookmarkEnd w:id="260"/>
    </w:p>
    <w:p w14:paraId="7F4BA738" w14:textId="77777777" w:rsidR="00951B0F" w:rsidRPr="00D33A84" w:rsidRDefault="00000000" w:rsidP="00951B0F">
      <w:r w:rsidRPr="00D33A84">
        <w:t>Saw cut back the existing pavement by not less than 150 mm width on each edge to sound material.</w:t>
      </w:r>
    </w:p>
    <w:p w14:paraId="145B1EFC" w14:textId="77777777" w:rsidR="00951B0F" w:rsidRPr="00D33A84" w:rsidRDefault="00000000" w:rsidP="00951B0F">
      <w:r w:rsidRPr="00D33A84">
        <w:t>Excavate boxing for widening to the required depth below finished surface.</w:t>
      </w:r>
    </w:p>
    <w:p w14:paraId="06C064F8" w14:textId="77777777" w:rsidR="00951B0F" w:rsidRPr="00D33A84" w:rsidRDefault="00000000" w:rsidP="00951B0F">
      <w:r w:rsidRPr="00D33A84">
        <w:t>Construct subgrade as specified in the EARTHWORKS Section.</w:t>
      </w:r>
    </w:p>
    <w:p w14:paraId="1DEE3325" w14:textId="77777777" w:rsidR="00951B0F" w:rsidRPr="00D33A84" w:rsidRDefault="00000000" w:rsidP="00951B0F">
      <w:r w:rsidRPr="00D33A84">
        <w:t>Construct pavement and shoulder as specified.</w:t>
      </w:r>
    </w:p>
    <w:p w14:paraId="562CDCFE" w14:textId="77777777" w:rsidR="00951B0F" w:rsidRPr="00EE5050" w:rsidRDefault="00000000" w:rsidP="00951B0F">
      <w:pPr>
        <w:pStyle w:val="Heading3"/>
        <w:tabs>
          <w:tab w:val="left" w:pos="0"/>
        </w:tabs>
        <w:suppressAutoHyphens/>
        <w:rPr>
          <w:color w:val="000000"/>
          <w:lang w:val="en-AU"/>
        </w:rPr>
      </w:pPr>
      <w:bookmarkStart w:id="261" w:name="_Toc390823530"/>
      <w:bookmarkStart w:id="262" w:name="_Toc391429222"/>
      <w:bookmarkStart w:id="263" w:name="_Toc396034148"/>
      <w:bookmarkStart w:id="264" w:name="_Toc398800331"/>
      <w:r w:rsidRPr="00EE5050">
        <w:rPr>
          <w:color w:val="000000"/>
          <w:lang w:val="en-AU"/>
        </w:rPr>
        <w:t xml:space="preserve">Strengthening </w:t>
      </w:r>
      <w:bookmarkEnd w:id="261"/>
      <w:bookmarkEnd w:id="262"/>
      <w:bookmarkEnd w:id="263"/>
      <w:bookmarkEnd w:id="264"/>
      <w:r w:rsidRPr="00EE5050">
        <w:rPr>
          <w:color w:val="000000"/>
          <w:lang w:val="en-AU"/>
        </w:rPr>
        <w:t>by Granular Overlay on Existing Pavement</w:t>
      </w:r>
    </w:p>
    <w:p w14:paraId="1226F237" w14:textId="77777777" w:rsidR="00951B0F" w:rsidRPr="00EE5050" w:rsidRDefault="00000000" w:rsidP="00951B0F">
      <w:r w:rsidRPr="00EE5050">
        <w:t>Saw cut across existing pavement at each end of work</w:t>
      </w:r>
      <w:r>
        <w:t xml:space="preserve">. </w:t>
      </w:r>
      <w:r w:rsidRPr="00EE5050">
        <w:t>Cut shall be vertical and at least 100 mm deep to allow smooth transition to new work.</w:t>
      </w:r>
    </w:p>
    <w:p w14:paraId="7B26D7B5" w14:textId="77777777" w:rsidR="00951B0F" w:rsidRDefault="00000000" w:rsidP="00951B0F">
      <w:r>
        <w:t>Remove seal from existing pavement.</w:t>
      </w:r>
    </w:p>
    <w:p w14:paraId="1C2E2FA5" w14:textId="77777777" w:rsidR="00951B0F" w:rsidRPr="00E87284" w:rsidRDefault="00000000" w:rsidP="005E2D1A">
      <w:pPr>
        <w:pStyle w:val="GuideNotes"/>
      </w:pPr>
      <w:r w:rsidRPr="00E87284">
        <w:t>[Delete if pavements are not sealed]</w:t>
      </w:r>
    </w:p>
    <w:p w14:paraId="32E68E34" w14:textId="77777777" w:rsidR="00951B0F" w:rsidRDefault="00000000" w:rsidP="00951B0F">
      <w:r>
        <w:t>Scarify local high spots to 75 mm below finished surface.</w:t>
      </w:r>
    </w:p>
    <w:p w14:paraId="51EA42BF" w14:textId="77777777" w:rsidR="00951B0F" w:rsidRDefault="00000000" w:rsidP="00951B0F">
      <w:r>
        <w:t>Construct a strengthening layer over the full width of the existing pavement and shoulder and the widening as specified.</w:t>
      </w:r>
    </w:p>
    <w:p w14:paraId="230F7BC5" w14:textId="77777777" w:rsidR="00951B0F" w:rsidRPr="00EE5050" w:rsidRDefault="00000000" w:rsidP="00951B0F">
      <w:pPr>
        <w:pStyle w:val="Heading3"/>
        <w:tabs>
          <w:tab w:val="left" w:pos="0"/>
        </w:tabs>
        <w:suppressAutoHyphens/>
        <w:rPr>
          <w:color w:val="000000"/>
          <w:lang w:val="en-AU"/>
        </w:rPr>
      </w:pPr>
      <w:r w:rsidRPr="00EE5050">
        <w:rPr>
          <w:color w:val="000000"/>
          <w:lang w:val="en-AU"/>
        </w:rPr>
        <w:t>Strengthening by Granular Overlay on Re-Worked Existing Pavement</w:t>
      </w:r>
    </w:p>
    <w:p w14:paraId="240BFB00" w14:textId="77777777" w:rsidR="00951B0F" w:rsidRPr="00E87284" w:rsidRDefault="00000000" w:rsidP="005E2D1A">
      <w:pPr>
        <w:pStyle w:val="GuideNotes"/>
      </w:pPr>
      <w:r w:rsidRPr="00E87284">
        <w:t>[Delete if pavements are not sealed]</w:t>
      </w:r>
    </w:p>
    <w:p w14:paraId="7AA8FEF2" w14:textId="77777777" w:rsidR="00951B0F" w:rsidRPr="00EE5050" w:rsidRDefault="00000000" w:rsidP="00951B0F">
      <w:r w:rsidRPr="00EE5050">
        <w:t>Saw cut across existing pavement at each end of work</w:t>
      </w:r>
      <w:r>
        <w:t xml:space="preserve">. </w:t>
      </w:r>
      <w:r w:rsidRPr="00EE5050">
        <w:t>Cut shall be vertical and at least 100 mm deep to allow smooth transition to new work.</w:t>
      </w:r>
    </w:p>
    <w:p w14:paraId="404982D9" w14:textId="77777777" w:rsidR="00951B0F" w:rsidRPr="00EE5050" w:rsidRDefault="00000000" w:rsidP="00951B0F">
      <w:r w:rsidRPr="00EE5050">
        <w:t>Cut and/or add top-up gravel where required to achieve levels and grade</w:t>
      </w:r>
      <w:r>
        <w:t xml:space="preserve"> </w:t>
      </w:r>
      <w:r w:rsidRPr="00EE5050">
        <w:t>lines.</w:t>
      </w:r>
    </w:p>
    <w:p w14:paraId="5F2D9F43" w14:textId="77777777" w:rsidR="00951B0F" w:rsidRPr="00EE5050" w:rsidRDefault="00000000" w:rsidP="00951B0F">
      <w:r w:rsidRPr="00EE5050">
        <w:lastRenderedPageBreak/>
        <w:t>Wet mix existing seal into existing base layer, with pulveriser-mixing plant, to nominal depth specified.</w:t>
      </w:r>
    </w:p>
    <w:p w14:paraId="7443C4C6" w14:textId="77777777" w:rsidR="00951B0F" w:rsidRPr="00EE5050" w:rsidRDefault="00000000" w:rsidP="00951B0F">
      <w:r w:rsidRPr="00EE5050">
        <w:t xml:space="preserve">Moisture condition and compact re-worked existing pavement to the Dry Density Ratios specified in the </w:t>
      </w:r>
      <w:r w:rsidRPr="0093404E">
        <w:rPr>
          <w:b/>
          <w:i/>
        </w:rPr>
        <w:t xml:space="preserve">Table - Dry Density Ratios </w:t>
      </w:r>
      <w:proofErr w:type="gramStart"/>
      <w:r w:rsidRPr="0093404E">
        <w:rPr>
          <w:b/>
          <w:i/>
        </w:rPr>
        <w:t>For</w:t>
      </w:r>
      <w:proofErr w:type="gramEnd"/>
      <w:r w:rsidRPr="0093404E">
        <w:rPr>
          <w:b/>
          <w:i/>
        </w:rPr>
        <w:t xml:space="preserve"> Conformance</w:t>
      </w:r>
      <w:r w:rsidRPr="00EE5050">
        <w:t xml:space="preserve"> in the CONFORMANCE TESTING Section for sub-base requirements.</w:t>
      </w:r>
    </w:p>
    <w:p w14:paraId="66E0CE4C" w14:textId="77777777" w:rsidR="00951B0F" w:rsidRPr="00EE5050" w:rsidRDefault="00000000" w:rsidP="00951B0F">
      <w:r w:rsidRPr="00EE5050">
        <w:t>Construct a new strengthening basecourse layer over the full width of the re-worked pavement and shoulder, and any widening, to thickness specified</w:t>
      </w:r>
      <w:r>
        <w:t xml:space="preserve">. </w:t>
      </w:r>
      <w:r w:rsidRPr="00EE5050">
        <w:t xml:space="preserve">Moisture condition and compact pavement to the Dry Density Ratios specified in the </w:t>
      </w:r>
      <w:r w:rsidRPr="0093404E">
        <w:rPr>
          <w:b/>
          <w:i/>
        </w:rPr>
        <w:t xml:space="preserve">Table - Dry Density Ratios </w:t>
      </w:r>
      <w:proofErr w:type="gramStart"/>
      <w:r w:rsidRPr="0093404E">
        <w:rPr>
          <w:b/>
          <w:i/>
        </w:rPr>
        <w:t>For</w:t>
      </w:r>
      <w:proofErr w:type="gramEnd"/>
      <w:r w:rsidRPr="0093404E">
        <w:rPr>
          <w:b/>
          <w:i/>
        </w:rPr>
        <w:t xml:space="preserve"> Conformance</w:t>
      </w:r>
      <w:r w:rsidRPr="00EE5050">
        <w:t xml:space="preserve"> in the CONFORMANCE TESTING Section for sealed basecourse requirements. </w:t>
      </w:r>
    </w:p>
    <w:p w14:paraId="595728E0" w14:textId="77777777" w:rsidR="00951B0F" w:rsidRDefault="00000000" w:rsidP="00951B0F">
      <w:pPr>
        <w:pStyle w:val="Heading2"/>
        <w:rPr>
          <w:lang w:val="en-AU"/>
        </w:rPr>
      </w:pPr>
      <w:bookmarkStart w:id="265" w:name="_Toc390823523"/>
      <w:bookmarkStart w:id="266" w:name="_Toc391429215"/>
      <w:bookmarkStart w:id="267" w:name="_Toc396034141"/>
      <w:bookmarkStart w:id="268" w:name="_Toc398800324"/>
      <w:r>
        <w:rPr>
          <w:lang w:val="en-AU"/>
        </w:rPr>
        <w:t>Supply to Stockpile</w:t>
      </w:r>
    </w:p>
    <w:bookmarkEnd w:id="265"/>
    <w:bookmarkEnd w:id="266"/>
    <w:bookmarkEnd w:id="267"/>
    <w:bookmarkEnd w:id="268"/>
    <w:p w14:paraId="7FC80F75" w14:textId="77777777" w:rsidR="00951B0F" w:rsidRPr="003B68BC" w:rsidRDefault="00000000" w:rsidP="00951B0F">
      <w:r>
        <w:t>Comply with the following stockpile requirements;</w:t>
      </w:r>
    </w:p>
    <w:p w14:paraId="390605E6" w14:textId="77777777" w:rsidR="00951B0F" w:rsidRPr="00D33A84" w:rsidRDefault="00000000" w:rsidP="00951B0F">
      <w:pPr>
        <w:pStyle w:val="Bullet"/>
      </w:pPr>
      <w:r w:rsidRPr="00D33A84">
        <w:t>Clear the site.</w:t>
      </w:r>
    </w:p>
    <w:p w14:paraId="371D0EEA" w14:textId="77777777" w:rsidR="00951B0F" w:rsidRPr="00D33A84" w:rsidRDefault="00000000" w:rsidP="00951B0F">
      <w:pPr>
        <w:pStyle w:val="Bullet"/>
      </w:pPr>
      <w:r w:rsidRPr="00D33A84">
        <w:t>Ensure the area is free draining.</w:t>
      </w:r>
    </w:p>
    <w:p w14:paraId="70D1EFFC" w14:textId="77777777" w:rsidR="00951B0F" w:rsidRPr="00D33A84" w:rsidRDefault="00000000" w:rsidP="00951B0F">
      <w:pPr>
        <w:pStyle w:val="Bullet"/>
      </w:pPr>
      <w:r w:rsidRPr="00D33A84">
        <w:t>Spread and compact a 75 mm thick layer of sub</w:t>
      </w:r>
      <w:r w:rsidRPr="00D33A84">
        <w:noBreakHyphen/>
        <w:t>base gravel to 95% relative compaction.</w:t>
      </w:r>
    </w:p>
    <w:p w14:paraId="40F0939A" w14:textId="77777777" w:rsidR="00951B0F" w:rsidRDefault="00000000" w:rsidP="00951B0F">
      <w:pPr>
        <w:pStyle w:val="Bullet"/>
      </w:pPr>
      <w:r w:rsidRPr="00D33A84">
        <w:t>Trim stockpile to a uniform shape for ease of measurement.</w:t>
      </w:r>
    </w:p>
    <w:p w14:paraId="685B5AED" w14:textId="77777777" w:rsidR="00951B0F" w:rsidRDefault="00000000" w:rsidP="00951B0F">
      <w:pPr>
        <w:pStyle w:val="Heading2"/>
        <w:rPr>
          <w:lang w:val="en-AU"/>
        </w:rPr>
      </w:pPr>
      <w:r>
        <w:rPr>
          <w:lang w:val="en-AU"/>
        </w:rPr>
        <w:t>Pavement Acceptance</w:t>
      </w:r>
    </w:p>
    <w:p w14:paraId="13BC2A17" w14:textId="77777777" w:rsidR="00951B0F" w:rsidRPr="00A627CC" w:rsidRDefault="00000000" w:rsidP="00951B0F">
      <w:r>
        <w:t xml:space="preserve">Refer to DIPL’s </w:t>
      </w:r>
      <w:r>
        <w:rPr>
          <w:i/>
        </w:rPr>
        <w:t>Road pavement acceptance during construction – Guide Note</w:t>
      </w:r>
      <w:r>
        <w:t xml:space="preserve"> accessible via </w:t>
      </w:r>
      <w:hyperlink r:id="rId77" w:history="1">
        <w:r w:rsidR="00951B0F" w:rsidRPr="00131B62">
          <w:rPr>
            <w:rStyle w:val="Hyperlink"/>
          </w:rPr>
          <w:t>https://dipl.nt.gov.au/industry/technical-standards-guidelines-and-specifications/road-surfacing-standards</w:t>
        </w:r>
      </w:hyperlink>
      <w:r>
        <w:t xml:space="preserve"> .</w:t>
      </w:r>
    </w:p>
    <w:p w14:paraId="34A76EBA" w14:textId="77777777" w:rsidR="00951B0F" w:rsidRDefault="00000000" w:rsidP="00951B0F">
      <w:pPr>
        <w:pStyle w:val="Heading3"/>
      </w:pPr>
      <w:r>
        <w:t>Pavement Acceptance Requirements – Hold Point</w:t>
      </w:r>
    </w:p>
    <w:p w14:paraId="164F9C28" w14:textId="77777777" w:rsidR="00951B0F" w:rsidRDefault="00000000" w:rsidP="00951B0F">
      <w:r w:rsidRPr="00852826">
        <w:rPr>
          <w:b/>
        </w:rPr>
        <w:t xml:space="preserve">Hold </w:t>
      </w:r>
      <w:r>
        <w:rPr>
          <w:b/>
        </w:rPr>
        <w:t>P</w:t>
      </w:r>
      <w:r w:rsidRPr="00852826">
        <w:rPr>
          <w:b/>
        </w:rPr>
        <w:t>oint</w:t>
      </w:r>
      <w:r w:rsidRPr="004D2CE0">
        <w:t xml:space="preserve"> – </w:t>
      </w:r>
      <w:r>
        <w:t>O</w:t>
      </w:r>
      <w:r w:rsidRPr="004D2CE0">
        <w:t xml:space="preserve">btain the Superintendent’s approval for pavement </w:t>
      </w:r>
      <w:r>
        <w:t>and shoulders acceptance</w:t>
      </w:r>
      <w:r w:rsidRPr="004D2CE0">
        <w:t xml:space="preserve"> prior to any surfaci</w:t>
      </w:r>
      <w:r>
        <w:t>ng work, including satisfying all requirements for</w:t>
      </w:r>
      <w:r w:rsidRPr="004D2CE0">
        <w:t>:</w:t>
      </w:r>
    </w:p>
    <w:p w14:paraId="0726620F" w14:textId="77777777" w:rsidR="00951B0F" w:rsidRDefault="00000000">
      <w:pPr>
        <w:pStyle w:val="ListParagraph"/>
        <w:numPr>
          <w:ilvl w:val="0"/>
          <w:numId w:val="76"/>
        </w:numPr>
      </w:pPr>
      <w:r>
        <w:rPr>
          <w:lang w:val="en-US"/>
        </w:rPr>
        <w:t>Proof Rolling</w:t>
      </w:r>
    </w:p>
    <w:p w14:paraId="668C7D6A" w14:textId="77777777" w:rsidR="00951B0F" w:rsidRPr="00267B94" w:rsidRDefault="00000000">
      <w:pPr>
        <w:pStyle w:val="ListParagraph"/>
        <w:numPr>
          <w:ilvl w:val="0"/>
          <w:numId w:val="76"/>
        </w:numPr>
      </w:pPr>
      <w:r>
        <w:rPr>
          <w:lang w:val="en-US"/>
        </w:rPr>
        <w:t>Conformance testing</w:t>
      </w:r>
    </w:p>
    <w:p w14:paraId="36B42C8A" w14:textId="77777777" w:rsidR="00951B0F" w:rsidRPr="00267B94" w:rsidRDefault="00000000">
      <w:pPr>
        <w:pStyle w:val="ListParagraph"/>
        <w:numPr>
          <w:ilvl w:val="0"/>
          <w:numId w:val="76"/>
        </w:numPr>
      </w:pPr>
      <w:r>
        <w:rPr>
          <w:lang w:val="en-US"/>
        </w:rPr>
        <w:t>Dry back</w:t>
      </w:r>
    </w:p>
    <w:p w14:paraId="391D8C97" w14:textId="77777777" w:rsidR="00951B0F" w:rsidRDefault="00000000">
      <w:pPr>
        <w:pStyle w:val="ListParagraph"/>
        <w:numPr>
          <w:ilvl w:val="0"/>
          <w:numId w:val="76"/>
        </w:numPr>
      </w:pPr>
      <w:r>
        <w:rPr>
          <w:lang w:val="en-US"/>
        </w:rPr>
        <w:t>Final Pavement Layer Integrity</w:t>
      </w:r>
    </w:p>
    <w:p w14:paraId="3DA74A42" w14:textId="77777777" w:rsidR="00951B0F" w:rsidRDefault="00000000">
      <w:pPr>
        <w:pStyle w:val="ListParagraph"/>
        <w:numPr>
          <w:ilvl w:val="0"/>
          <w:numId w:val="76"/>
        </w:numPr>
      </w:pPr>
      <w:r>
        <w:rPr>
          <w:lang w:val="en-US"/>
        </w:rPr>
        <w:t>Surface Roughness</w:t>
      </w:r>
    </w:p>
    <w:p w14:paraId="55D891CE" w14:textId="77777777" w:rsidR="00951B0F" w:rsidRDefault="00000000">
      <w:pPr>
        <w:pStyle w:val="ListParagraph"/>
        <w:numPr>
          <w:ilvl w:val="0"/>
          <w:numId w:val="76"/>
        </w:numPr>
      </w:pPr>
      <w:r>
        <w:rPr>
          <w:lang w:val="en-US"/>
        </w:rPr>
        <w:t>Other Tolerances</w:t>
      </w:r>
    </w:p>
    <w:p w14:paraId="705E5EC7" w14:textId="77777777" w:rsidR="00951B0F" w:rsidRPr="00D912A0" w:rsidRDefault="00000000" w:rsidP="00951B0F">
      <w:r>
        <w:rPr>
          <w:lang w:val="en-US"/>
        </w:rPr>
        <w:t xml:space="preserve">For unsealed pavements, </w:t>
      </w:r>
      <w:r w:rsidRPr="004D2CE0">
        <w:t>obtain the Superintendent’s approval for pavement conformance</w:t>
      </w:r>
      <w:r>
        <w:t xml:space="preserve"> at conclusion of pavement works.</w:t>
      </w:r>
    </w:p>
    <w:p w14:paraId="6F66FB6A" w14:textId="77777777" w:rsidR="00951B0F" w:rsidRDefault="00000000" w:rsidP="005E2D1A">
      <w:pPr>
        <w:pStyle w:val="GuideNotes"/>
      </w:pPr>
      <w:r>
        <w:t>[Delete items if not applicable]</w:t>
      </w:r>
    </w:p>
    <w:p w14:paraId="5CC80CEA" w14:textId="77777777" w:rsidR="00951B0F" w:rsidRDefault="00000000" w:rsidP="00951B0F">
      <w:pPr>
        <w:pStyle w:val="Heading3"/>
        <w:rPr>
          <w:lang w:val="en-AU"/>
        </w:rPr>
      </w:pPr>
      <w:bookmarkStart w:id="269" w:name="_Toc390823535"/>
      <w:bookmarkStart w:id="270" w:name="_Toc391429227"/>
      <w:bookmarkStart w:id="271" w:name="_Toc396034153"/>
      <w:bookmarkStart w:id="272" w:name="_Toc398800336"/>
      <w:r>
        <w:rPr>
          <w:lang w:val="en-AU"/>
        </w:rPr>
        <w:t>Proof Rolling</w:t>
      </w:r>
      <w:r>
        <w:rPr>
          <w:snapToGrid w:val="0"/>
          <w:lang w:val="en-AU" w:eastAsia="en-US"/>
        </w:rPr>
        <w:t xml:space="preserve"> Requirement</w:t>
      </w:r>
      <w:r w:rsidRPr="003D4C5A">
        <w:rPr>
          <w:snapToGrid w:val="0"/>
          <w:lang w:val="en-AU" w:eastAsia="en-US"/>
        </w:rPr>
        <w:t xml:space="preserve">- </w:t>
      </w:r>
      <w:r>
        <w:rPr>
          <w:snapToGrid w:val="0"/>
          <w:lang w:val="en-AU" w:eastAsia="en-US"/>
        </w:rPr>
        <w:t>Witness Point</w:t>
      </w:r>
    </w:p>
    <w:p w14:paraId="01A44D25" w14:textId="77777777" w:rsidR="00951B0F" w:rsidRDefault="00000000" w:rsidP="00951B0F">
      <w:r>
        <w:t xml:space="preserve">Proof </w:t>
      </w:r>
      <w:proofErr w:type="gramStart"/>
      <w:r>
        <w:t>roll</w:t>
      </w:r>
      <w:proofErr w:type="gramEnd"/>
      <w:r>
        <w:t xml:space="preserve"> all areas of final pavement surface to the satisfaction of the Superintendent.</w:t>
      </w:r>
    </w:p>
    <w:p w14:paraId="173039A5" w14:textId="77777777" w:rsidR="00951B0F" w:rsidRDefault="00000000" w:rsidP="00951B0F">
      <w:r>
        <w:t>Submit a proof rolling procedure to the Superintendent for approval including the method of preparing an area and the extent of proof rolling.</w:t>
      </w:r>
    </w:p>
    <w:p w14:paraId="30202112" w14:textId="77777777" w:rsidR="00951B0F" w:rsidRDefault="00000000" w:rsidP="00951B0F">
      <w:r>
        <w:rPr>
          <w:b/>
        </w:rPr>
        <w:t xml:space="preserve">Witness Point - </w:t>
      </w:r>
      <w:r>
        <w:t xml:space="preserve">Give the Superintendent not less than 24 </w:t>
      </w:r>
      <w:proofErr w:type="spellStart"/>
      <w:r>
        <w:t>hours notice</w:t>
      </w:r>
      <w:proofErr w:type="spellEnd"/>
      <w:r>
        <w:t xml:space="preserve"> of the location and commencement time for the proof rolling. </w:t>
      </w:r>
      <w:r>
        <w:rPr>
          <w:snapToGrid w:val="0"/>
        </w:rPr>
        <w:t>Give 48hrs notice for remote work (greater than 5hrs travel one way from regional centre).</w:t>
      </w:r>
    </w:p>
    <w:p w14:paraId="5BA1825F" w14:textId="77777777" w:rsidR="00951B0F" w:rsidRDefault="00000000" w:rsidP="00951B0F">
      <w:r w:rsidRPr="00A93492">
        <w:rPr>
          <w:b/>
        </w:rPr>
        <w:t>Plant Requirements</w:t>
      </w:r>
      <w:r w:rsidRPr="00D33A84">
        <w:rPr>
          <w:b/>
        </w:rPr>
        <w:t>;</w:t>
      </w:r>
      <w:r>
        <w:t xml:space="preserve"> use plant in proof rolling procedures that comply with the following requirements:</w:t>
      </w:r>
    </w:p>
    <w:p w14:paraId="5E135C00" w14:textId="77777777" w:rsidR="00951B0F" w:rsidRDefault="00000000" w:rsidP="00951B0F">
      <w:pPr>
        <w:pStyle w:val="Bullet"/>
      </w:pPr>
      <w:r>
        <w:t>For urban areas only, fully loaded water cart, minimum size 12 tonne, on standard pneumatic road tyres, fully inflated.</w:t>
      </w:r>
    </w:p>
    <w:p w14:paraId="27BD5A4C" w14:textId="77777777" w:rsidR="00951B0F" w:rsidRDefault="00000000" w:rsidP="00951B0F">
      <w:pPr>
        <w:pStyle w:val="Bullet"/>
      </w:pPr>
      <w:r>
        <w:lastRenderedPageBreak/>
        <w:t>Fully loaded, minimum single trailer articulated heavy vehicle, on standard pneumatic road tyres, fully inflated.</w:t>
      </w:r>
    </w:p>
    <w:p w14:paraId="263DD779" w14:textId="77777777" w:rsidR="00951B0F" w:rsidRDefault="00000000" w:rsidP="00951B0F">
      <w:pPr>
        <w:pStyle w:val="Bullet"/>
      </w:pPr>
      <w:r>
        <w:t>Pneumatic tyred compaction plant with a mass of not less than 20 tonnes and with a ground contact pressure under either the front or rear wheels of not less than 450 kPa per tyre and a ground contact area of not less than .035 m</w:t>
      </w:r>
      <w:r w:rsidRPr="000441C4">
        <w:rPr>
          <w:vertAlign w:val="superscript"/>
        </w:rPr>
        <w:t>2</w:t>
      </w:r>
      <w:r>
        <w:t xml:space="preserve"> per tyre.</w:t>
      </w:r>
    </w:p>
    <w:p w14:paraId="2D8009D6" w14:textId="77777777" w:rsidR="00951B0F" w:rsidRDefault="00000000" w:rsidP="00951B0F">
      <w:pPr>
        <w:pStyle w:val="Bullet"/>
      </w:pPr>
      <w:r>
        <w:t>Do not use flat drum rollers.</w:t>
      </w:r>
    </w:p>
    <w:p w14:paraId="24061828" w14:textId="77777777" w:rsidR="00951B0F" w:rsidRDefault="00000000" w:rsidP="00951B0F">
      <w:r>
        <w:t>Check areas for level tolerance and layer thickness before proof rolling.</w:t>
      </w:r>
    </w:p>
    <w:p w14:paraId="18D97FF7" w14:textId="77777777" w:rsidR="00951B0F" w:rsidRDefault="00000000" w:rsidP="00951B0F">
      <w:r>
        <w:t xml:space="preserve">Proof </w:t>
      </w:r>
      <w:proofErr w:type="gramStart"/>
      <w:r>
        <w:t>roll</w:t>
      </w:r>
      <w:proofErr w:type="gramEnd"/>
      <w:r>
        <w:t xml:space="preserve"> each layer when the pavement is green. If proof rolling is carried out </w:t>
      </w:r>
      <w:proofErr w:type="gramStart"/>
      <w:r>
        <w:t>at a later time</w:t>
      </w:r>
      <w:proofErr w:type="gramEnd"/>
      <w:r>
        <w:t>, water the surface and roll with the test roller prior to commencement of proof rolling.</w:t>
      </w:r>
    </w:p>
    <w:p w14:paraId="6B0EDA81" w14:textId="77777777" w:rsidR="00951B0F" w:rsidRDefault="00000000" w:rsidP="00951B0F">
      <w:r w:rsidRPr="00A93492">
        <w:rPr>
          <w:b/>
        </w:rPr>
        <w:t>Compliance</w:t>
      </w:r>
      <w:r w:rsidRPr="00D33A84">
        <w:rPr>
          <w:b/>
        </w:rPr>
        <w:t>;</w:t>
      </w:r>
      <w:r>
        <w:t xml:space="preserve"> The proof rolling requirements are deemed to comply when an area withstands proof rolling without visible deformation, cracking, heaving, or springing. Provide uniform and stable support to rear wheel loads, at walking pace.</w:t>
      </w:r>
    </w:p>
    <w:p w14:paraId="33E17469" w14:textId="77777777" w:rsidR="00951B0F" w:rsidRDefault="00000000" w:rsidP="00951B0F">
      <w:r w:rsidRPr="00A93492">
        <w:rPr>
          <w:b/>
        </w:rPr>
        <w:t>Remedial work</w:t>
      </w:r>
      <w:r>
        <w:t>; Remove and reconstruct areas that deform, break up, or show signs of distress.</w:t>
      </w:r>
    </w:p>
    <w:p w14:paraId="6B3BA933" w14:textId="77777777" w:rsidR="00951B0F" w:rsidRDefault="00000000" w:rsidP="00951B0F">
      <w:pPr>
        <w:pStyle w:val="Heading3"/>
        <w:rPr>
          <w:lang w:val="en-AU"/>
        </w:rPr>
      </w:pPr>
      <w:r>
        <w:rPr>
          <w:lang w:val="en-AU"/>
        </w:rPr>
        <w:t xml:space="preserve">Conformance Testing Requirement </w:t>
      </w:r>
    </w:p>
    <w:p w14:paraId="6AD6E72F" w14:textId="77777777" w:rsidR="00951B0F" w:rsidRDefault="00000000" w:rsidP="00951B0F">
      <w:r>
        <w:t>Ordering procedures; Refer to the CONFORMANCE TESTING section for testing requirements and test ordering procedures.</w:t>
      </w:r>
    </w:p>
    <w:p w14:paraId="516FF860" w14:textId="77777777" w:rsidR="00951B0F" w:rsidRDefault="00000000" w:rsidP="00951B0F">
      <w:r>
        <w:t>Only the finished compacted base, sub</w:t>
      </w:r>
      <w:r>
        <w:noBreakHyphen/>
        <w:t>base and shoulder will be subject to conformance testing. Test in the green condition prior to dry back.</w:t>
      </w:r>
    </w:p>
    <w:p w14:paraId="4F984FEB" w14:textId="77777777" w:rsidR="00951B0F" w:rsidRDefault="00000000" w:rsidP="00951B0F">
      <w:r>
        <w:t>Pavements and shoulders will be considered as separate lots.</w:t>
      </w:r>
    </w:p>
    <w:p w14:paraId="213ECA6E" w14:textId="77777777" w:rsidR="00951B0F" w:rsidRDefault="00000000" w:rsidP="00951B0F">
      <w:r>
        <w:t>Backfill test holes in accordance with CONFORMANCE TESTING section.</w:t>
      </w:r>
    </w:p>
    <w:p w14:paraId="00E8B28F" w14:textId="77777777" w:rsidR="00951B0F" w:rsidRDefault="00000000" w:rsidP="00951B0F">
      <w:r w:rsidRPr="00EF079A">
        <w:rPr>
          <w:b/>
        </w:rPr>
        <w:t>Remedial work</w:t>
      </w:r>
      <w:r>
        <w:t>; rework or reconstruct areas that do not conform.</w:t>
      </w:r>
    </w:p>
    <w:bookmarkEnd w:id="269"/>
    <w:bookmarkEnd w:id="270"/>
    <w:bookmarkEnd w:id="271"/>
    <w:bookmarkEnd w:id="272"/>
    <w:p w14:paraId="7A16CE32" w14:textId="77777777" w:rsidR="00951B0F" w:rsidRPr="00D33A84" w:rsidRDefault="00000000" w:rsidP="00951B0F">
      <w:pPr>
        <w:pStyle w:val="Heading3"/>
        <w:rPr>
          <w:lang w:val="en-AU"/>
        </w:rPr>
      </w:pPr>
      <w:r>
        <w:rPr>
          <w:lang w:val="en-AU"/>
        </w:rPr>
        <w:t>Surface Roughness Requirement</w:t>
      </w:r>
    </w:p>
    <w:p w14:paraId="57F1417C" w14:textId="77777777" w:rsidR="00951B0F" w:rsidRPr="00D33A84" w:rsidRDefault="00000000" w:rsidP="00951B0F">
      <w:r w:rsidRPr="00D33A84">
        <w:t>Surface Roughness:</w:t>
      </w:r>
      <w:r w:rsidRPr="00D33A84">
        <w:tab/>
      </w:r>
      <w:r w:rsidRPr="00D33A84">
        <w:tab/>
        <w:t>IRI less than 2.4.</w:t>
      </w:r>
    </w:p>
    <w:p w14:paraId="5D6A1806" w14:textId="77777777" w:rsidR="00951B0F" w:rsidRDefault="00000000" w:rsidP="00951B0F">
      <w:r>
        <w:t>Test Method:</w:t>
      </w:r>
      <w:r>
        <w:tab/>
      </w:r>
      <w:r>
        <w:tab/>
      </w:r>
      <w:r>
        <w:tab/>
        <w:t>NTCP 107.1A</w:t>
      </w:r>
    </w:p>
    <w:p w14:paraId="4A288030" w14:textId="77777777" w:rsidR="00951B0F" w:rsidRPr="00D33A84" w:rsidRDefault="00000000" w:rsidP="00951B0F">
      <w:r>
        <w:t>Surface Roughness</w:t>
      </w:r>
      <w:r w:rsidRPr="00D33A84">
        <w:t xml:space="preserve"> requirements represent an absolute upper limit and all </w:t>
      </w:r>
      <w:r>
        <w:t>Lane Roughness V</w:t>
      </w:r>
      <w:r w:rsidRPr="00D33A84">
        <w:t>alues to be less than value specified.</w:t>
      </w:r>
    </w:p>
    <w:p w14:paraId="0ECA7B65" w14:textId="77777777" w:rsidR="00951B0F" w:rsidRPr="00D33A84" w:rsidRDefault="00000000" w:rsidP="00951B0F">
      <w:r w:rsidRPr="00D33A84">
        <w:t>Lotting and averaging out of field values not permitted.</w:t>
      </w:r>
    </w:p>
    <w:p w14:paraId="08EC8FE3" w14:textId="77777777" w:rsidR="00951B0F" w:rsidRDefault="00000000" w:rsidP="00951B0F">
      <w:r w:rsidRPr="00D33A84">
        <w:t>Rectify all areas</w:t>
      </w:r>
      <w:r>
        <w:t xml:space="preserve"> where Surface R</w:t>
      </w:r>
      <w:r w:rsidRPr="00D33A84">
        <w:t>oughness exceeds specified value.</w:t>
      </w:r>
    </w:p>
    <w:p w14:paraId="7658A1CC" w14:textId="77777777" w:rsidR="00951B0F" w:rsidRDefault="00000000" w:rsidP="00951B0F">
      <w:r w:rsidRPr="0093404E">
        <w:rPr>
          <w:b/>
        </w:rPr>
        <w:t>Ordering procedures</w:t>
      </w:r>
      <w:r>
        <w:rPr>
          <w:b/>
        </w:rPr>
        <w:t>:</w:t>
      </w:r>
      <w:r>
        <w:t xml:space="preserve"> Refer to the CONFORMANCE TESTING section for test ordering procedures.</w:t>
      </w:r>
    </w:p>
    <w:p w14:paraId="41440100" w14:textId="77777777" w:rsidR="00951B0F" w:rsidRPr="003E32A3" w:rsidRDefault="00000000" w:rsidP="00951B0F">
      <w:r w:rsidRPr="0093404E">
        <w:rPr>
          <w:b/>
        </w:rPr>
        <w:t>Roughness testing sequence:</w:t>
      </w:r>
      <w:r>
        <w:rPr>
          <w:b/>
        </w:rPr>
        <w:t xml:space="preserve"> </w:t>
      </w:r>
      <w:r>
        <w:t>Roughness testing</w:t>
      </w:r>
      <w:r w:rsidRPr="003E32A3">
        <w:t xml:space="preserve"> must be collected in the sequence shown in the table within </w:t>
      </w:r>
      <w:r>
        <w:t>7</w:t>
      </w:r>
      <w:r w:rsidRPr="003E32A3">
        <w:t xml:space="preserve"> days of completion of testing of the relevant pavement layer.</w:t>
      </w:r>
      <w:r>
        <w:t xml:space="preserve"> Multiple adjacent lots can be tested.</w:t>
      </w:r>
    </w:p>
    <w:p w14:paraId="68E73A6F" w14:textId="77777777" w:rsidR="00951B0F" w:rsidRPr="003E32A3" w:rsidRDefault="00000000" w:rsidP="00951B0F">
      <w:r w:rsidRPr="003E32A3">
        <w:t xml:space="preserve">Ensure that the pavement is free of loose material and debris when testing is done, for unbound granular bases, measurements must be undertaken prior to </w:t>
      </w:r>
      <w:r>
        <w:t>brooming</w:t>
      </w:r>
      <w:r w:rsidRPr="003E32A3">
        <w:t xml:space="preserve"> of the pavement, and free water is not present on the pavement when testing is undertaken.</w:t>
      </w: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3114"/>
        <w:gridCol w:w="6180"/>
      </w:tblGrid>
      <w:tr w:rsidR="009838DF" w14:paraId="3178316F" w14:textId="77777777" w:rsidTr="00792FD3">
        <w:trPr>
          <w:cantSplit/>
        </w:trPr>
        <w:tc>
          <w:tcPr>
            <w:tcW w:w="9294" w:type="dxa"/>
            <w:gridSpan w:val="2"/>
            <w:vAlign w:val="center"/>
          </w:tcPr>
          <w:p w14:paraId="09B9A193" w14:textId="77777777" w:rsidR="00951B0F" w:rsidRPr="00B93468" w:rsidRDefault="00000000" w:rsidP="00792FD3">
            <w:pPr>
              <w:rPr>
                <w:rFonts w:eastAsia="Calibri"/>
                <w:lang w:eastAsia="en-US"/>
              </w:rPr>
            </w:pPr>
            <w:r w:rsidRPr="00B93468">
              <w:rPr>
                <w:rFonts w:eastAsia="Calibri"/>
                <w:b/>
                <w:lang w:eastAsia="en-US"/>
              </w:rPr>
              <w:t>Table - Testing sequence for pavement type</w:t>
            </w:r>
          </w:p>
        </w:tc>
      </w:tr>
      <w:tr w:rsidR="009838DF" w14:paraId="37FE29A2" w14:textId="77777777" w:rsidTr="00792FD3">
        <w:trPr>
          <w:cantSplit/>
        </w:trPr>
        <w:tc>
          <w:tcPr>
            <w:tcW w:w="3114" w:type="dxa"/>
            <w:vAlign w:val="center"/>
          </w:tcPr>
          <w:p w14:paraId="6B0D4F88" w14:textId="77777777" w:rsidR="00951B0F" w:rsidRPr="009517D3" w:rsidRDefault="00000000" w:rsidP="00792FD3">
            <w:pPr>
              <w:rPr>
                <w:rFonts w:eastAsia="Calibri"/>
                <w:lang w:eastAsia="en-US"/>
              </w:rPr>
            </w:pPr>
            <w:r w:rsidRPr="009517D3">
              <w:rPr>
                <w:rFonts w:eastAsia="Calibri"/>
                <w:b/>
                <w:lang w:eastAsia="en-US"/>
              </w:rPr>
              <w:t>Pavement type</w:t>
            </w:r>
          </w:p>
        </w:tc>
        <w:tc>
          <w:tcPr>
            <w:tcW w:w="6180" w:type="dxa"/>
            <w:vAlign w:val="center"/>
          </w:tcPr>
          <w:p w14:paraId="78B0F6EF" w14:textId="77777777" w:rsidR="00951B0F" w:rsidRPr="009517D3" w:rsidRDefault="00000000" w:rsidP="00792FD3">
            <w:pPr>
              <w:rPr>
                <w:rFonts w:eastAsia="Calibri"/>
                <w:lang w:eastAsia="en-US"/>
              </w:rPr>
            </w:pPr>
            <w:r w:rsidRPr="009517D3">
              <w:rPr>
                <w:rFonts w:eastAsia="Calibri"/>
                <w:b/>
                <w:lang w:eastAsia="en-US"/>
              </w:rPr>
              <w:t>Testing sequence</w:t>
            </w:r>
          </w:p>
        </w:tc>
      </w:tr>
      <w:tr w:rsidR="009838DF" w14:paraId="1A767A08" w14:textId="77777777" w:rsidTr="00792FD3">
        <w:trPr>
          <w:cantSplit/>
        </w:trPr>
        <w:tc>
          <w:tcPr>
            <w:tcW w:w="3114" w:type="dxa"/>
            <w:vAlign w:val="center"/>
          </w:tcPr>
          <w:p w14:paraId="2C8FFA9A" w14:textId="77777777" w:rsidR="00951B0F" w:rsidRPr="009517D3" w:rsidRDefault="00000000" w:rsidP="00792FD3">
            <w:pPr>
              <w:rPr>
                <w:rFonts w:eastAsia="Calibri"/>
                <w:lang w:eastAsia="en-US"/>
              </w:rPr>
            </w:pPr>
            <w:r w:rsidRPr="009517D3">
              <w:rPr>
                <w:rFonts w:eastAsia="Calibri"/>
                <w:lang w:eastAsia="en-US"/>
              </w:rPr>
              <w:t>Spray seal on granular base</w:t>
            </w:r>
          </w:p>
        </w:tc>
        <w:tc>
          <w:tcPr>
            <w:tcW w:w="6180" w:type="dxa"/>
            <w:vAlign w:val="center"/>
          </w:tcPr>
          <w:p w14:paraId="2A8DBC1D" w14:textId="77777777" w:rsidR="00951B0F" w:rsidRPr="009517D3" w:rsidRDefault="00000000" w:rsidP="00792FD3">
            <w:pPr>
              <w:rPr>
                <w:rFonts w:eastAsia="Calibri"/>
                <w:lang w:eastAsia="en-US"/>
              </w:rPr>
            </w:pPr>
            <w:r w:rsidRPr="009517D3">
              <w:rPr>
                <w:rFonts w:eastAsia="Calibri"/>
                <w:lang w:eastAsia="en-US"/>
              </w:rPr>
              <w:t>Before application of spray seal.</w:t>
            </w:r>
          </w:p>
        </w:tc>
      </w:tr>
      <w:tr w:rsidR="009838DF" w14:paraId="63794FAB" w14:textId="77777777" w:rsidTr="00792FD3">
        <w:trPr>
          <w:cantSplit/>
        </w:trPr>
        <w:tc>
          <w:tcPr>
            <w:tcW w:w="3114" w:type="dxa"/>
            <w:vAlign w:val="center"/>
          </w:tcPr>
          <w:p w14:paraId="4E34420C" w14:textId="77777777" w:rsidR="00951B0F" w:rsidRPr="009517D3" w:rsidRDefault="00000000" w:rsidP="00792FD3">
            <w:pPr>
              <w:rPr>
                <w:rFonts w:eastAsia="Calibri"/>
                <w:lang w:eastAsia="en-US"/>
              </w:rPr>
            </w:pPr>
            <w:r w:rsidRPr="009517D3">
              <w:rPr>
                <w:lang w:eastAsia="en-US"/>
              </w:rPr>
              <w:t>Asphalt surface on new granular pavement (thickness 40 mm and over)</w:t>
            </w:r>
          </w:p>
        </w:tc>
        <w:tc>
          <w:tcPr>
            <w:tcW w:w="6180" w:type="dxa"/>
            <w:vAlign w:val="center"/>
          </w:tcPr>
          <w:p w14:paraId="45D6A897" w14:textId="77777777" w:rsidR="00951B0F" w:rsidRPr="009517D3" w:rsidRDefault="00000000" w:rsidP="00792FD3">
            <w:pPr>
              <w:rPr>
                <w:lang w:eastAsia="en-US"/>
              </w:rPr>
            </w:pPr>
            <w:r w:rsidRPr="009517D3">
              <w:rPr>
                <w:lang w:eastAsia="en-US"/>
              </w:rPr>
              <w:t>On finished base layer, to meet requirements of PAVEMENTS AND SHOULDERS.</w:t>
            </w:r>
          </w:p>
          <w:p w14:paraId="570E87B7" w14:textId="77777777" w:rsidR="00951B0F" w:rsidRPr="009517D3" w:rsidRDefault="00000000" w:rsidP="00792FD3">
            <w:pPr>
              <w:rPr>
                <w:rFonts w:eastAsia="Calibri"/>
                <w:lang w:eastAsia="en-US"/>
              </w:rPr>
            </w:pPr>
            <w:r w:rsidRPr="009517D3">
              <w:rPr>
                <w:lang w:eastAsia="en-US"/>
              </w:rPr>
              <w:t>On final wearing surface, to meet requirements of DENSE GRADED ASPHALT.</w:t>
            </w:r>
          </w:p>
        </w:tc>
      </w:tr>
    </w:tbl>
    <w:p w14:paraId="3FF24B4E" w14:textId="77777777" w:rsidR="00951B0F" w:rsidRDefault="00951B0F" w:rsidP="00951B0F"/>
    <w:p w14:paraId="4D3FD6A9" w14:textId="77777777" w:rsidR="00951B0F" w:rsidRDefault="00000000" w:rsidP="00951B0F">
      <w:r>
        <w:lastRenderedPageBreak/>
        <w:t xml:space="preserve">Refer to NTCP 107.1A for exclusions to surface roughness testing. In these locations, the requirements of the </w:t>
      </w:r>
      <w:r w:rsidRPr="0093404E">
        <w:rPr>
          <w:b/>
        </w:rPr>
        <w:t>Other Tolerance Requirements</w:t>
      </w:r>
      <w:r>
        <w:t xml:space="preserve"> sub-clause, in this clause, still apply. Undertake best efforts to achieve a smooth ride to minimise driver discomfort in the finished condition.</w:t>
      </w:r>
    </w:p>
    <w:p w14:paraId="251AFDBE" w14:textId="77777777" w:rsidR="00951B0F" w:rsidRDefault="00000000" w:rsidP="00951B0F">
      <w:pPr>
        <w:pStyle w:val="Heading3"/>
      </w:pPr>
      <w:r>
        <w:t>Final Pavement Layer Integrity Requirement – Witness Point</w:t>
      </w:r>
    </w:p>
    <w:p w14:paraId="17852E87" w14:textId="77777777" w:rsidR="00951B0F" w:rsidRDefault="00000000" w:rsidP="00951B0F">
      <w:r w:rsidRPr="00C07C44">
        <w:t>Fin</w:t>
      </w:r>
      <w:r>
        <w:t xml:space="preserve">al pavement layers must be </w:t>
      </w:r>
      <w:r w:rsidRPr="00C07C44">
        <w:t>homogeneous</w:t>
      </w:r>
      <w:r>
        <w:t xml:space="preserve"> in appearance</w:t>
      </w:r>
      <w:r w:rsidRPr="00C07C44">
        <w:t>, unif</w:t>
      </w:r>
      <w:r>
        <w:t>ormly bonded,</w:t>
      </w:r>
      <w:r w:rsidRPr="00C07C44">
        <w:t xml:space="preserve"> free from layering, cracking, disi</w:t>
      </w:r>
      <w:r>
        <w:t>ntegration or surface tearing, uniformly hard and dense</w:t>
      </w:r>
      <w:r w:rsidRPr="00C07C44">
        <w:t>, free of laminations and roller indentations</w:t>
      </w:r>
      <w:r>
        <w:t>, with the coarse fraction slightly exposed</w:t>
      </w:r>
      <w:r w:rsidRPr="00C07C44">
        <w:t>. The pavement layer must retain these characteristics after rotary brooming and be suitable t</w:t>
      </w:r>
      <w:r>
        <w:t>o receive bituminous surfacing.</w:t>
      </w:r>
    </w:p>
    <w:p w14:paraId="6B56B5FA" w14:textId="77777777" w:rsidR="00951B0F" w:rsidRPr="00C07C44" w:rsidRDefault="00000000" w:rsidP="00951B0F">
      <w:proofErr w:type="spellStart"/>
      <w:r>
        <w:t>Slurried</w:t>
      </w:r>
      <w:proofErr w:type="spellEnd"/>
      <w:r>
        <w:t xml:space="preserve"> up surfaces are not permitted.</w:t>
      </w:r>
    </w:p>
    <w:p w14:paraId="789015DA" w14:textId="77777777" w:rsidR="00951B0F" w:rsidRDefault="00000000" w:rsidP="00951B0F">
      <w:r>
        <w:t>Remove sticks and any loose material.</w:t>
      </w:r>
    </w:p>
    <w:p w14:paraId="4AA34AE6" w14:textId="77777777" w:rsidR="00951B0F" w:rsidRDefault="00000000" w:rsidP="00951B0F">
      <w:r>
        <w:t>Do not introduce new material to the surface after final compaction.</w:t>
      </w:r>
    </w:p>
    <w:p w14:paraId="757D3963" w14:textId="77777777" w:rsidR="00951B0F" w:rsidRDefault="00000000" w:rsidP="00951B0F">
      <w:r>
        <w:rPr>
          <w:b/>
        </w:rPr>
        <w:t>Witness Point</w:t>
      </w:r>
      <w:r>
        <w:t xml:space="preserve"> - Give the Superintendent not less than 24 </w:t>
      </w:r>
      <w:proofErr w:type="spellStart"/>
      <w:r>
        <w:t>hours notice</w:t>
      </w:r>
      <w:proofErr w:type="spellEnd"/>
      <w:r>
        <w:t xml:space="preserve"> of the location and commencement time for the inspection of the prepared layer. </w:t>
      </w:r>
      <w:r>
        <w:rPr>
          <w:snapToGrid w:val="0"/>
        </w:rPr>
        <w:t>Give 48hrs notice for remote work (greater than 5hrs travel one way from regional centre).</w:t>
      </w:r>
    </w:p>
    <w:p w14:paraId="600F7104" w14:textId="77777777" w:rsidR="00951B0F" w:rsidRDefault="00000000" w:rsidP="00951B0F">
      <w:r w:rsidRPr="00A93492">
        <w:rPr>
          <w:b/>
        </w:rPr>
        <w:t>Remedial work</w:t>
      </w:r>
      <w:r>
        <w:t>; remove and reconstruct areas that do not conform.</w:t>
      </w:r>
    </w:p>
    <w:p w14:paraId="4B6F8F94" w14:textId="77777777" w:rsidR="00951B0F" w:rsidRDefault="00000000" w:rsidP="00951B0F">
      <w:r>
        <w:t xml:space="preserve">Ball Penetration testing to conform to </w:t>
      </w:r>
      <w:r w:rsidRPr="005D4F7C">
        <w:rPr>
          <w:b/>
        </w:rPr>
        <w:t>Other Tolerance Requirements</w:t>
      </w:r>
      <w:r>
        <w:t xml:space="preserve"> sub-clause, in this clause, ordered as detailed in CONFORMANCE TESTING.</w:t>
      </w:r>
    </w:p>
    <w:p w14:paraId="11E3F48A" w14:textId="77777777" w:rsidR="00951B0F" w:rsidRDefault="00000000" w:rsidP="00951B0F">
      <w:pPr>
        <w:pStyle w:val="Heading3"/>
      </w:pPr>
      <w:r>
        <w:t>Dry Back Requirement</w:t>
      </w:r>
    </w:p>
    <w:p w14:paraId="71290874" w14:textId="77777777" w:rsidR="00951B0F" w:rsidRDefault="00000000" w:rsidP="00951B0F">
      <w:r w:rsidRPr="00C07C44">
        <w:t xml:space="preserve">Allow </w:t>
      </w:r>
      <w:r>
        <w:t xml:space="preserve">the top 75 mm of the </w:t>
      </w:r>
      <w:r w:rsidRPr="00C07C44">
        <w:t>pavement layer to dr</w:t>
      </w:r>
      <w:r>
        <w:t>y back to a Moisture Ratio (Rm)</w:t>
      </w:r>
      <w:r w:rsidRPr="00C07C44">
        <w:t xml:space="preserve"> equal or less than 65% for FCR and 70% for natural gravel.</w:t>
      </w:r>
    </w:p>
    <w:p w14:paraId="4E363E6E" w14:textId="77777777" w:rsidR="00951B0F" w:rsidRPr="009B7DEA" w:rsidRDefault="00000000" w:rsidP="005E2D1A">
      <w:pPr>
        <w:pStyle w:val="GuideNotes"/>
      </w:pPr>
      <w:r w:rsidRPr="00E87284">
        <w:t xml:space="preserve">[Indicate if thickness is other than top 75 </w:t>
      </w:r>
      <w:proofErr w:type="gramStart"/>
      <w:r w:rsidRPr="00E87284">
        <w:t>mm, or</w:t>
      </w:r>
      <w:proofErr w:type="gramEnd"/>
      <w:r w:rsidRPr="00E87284">
        <w:t xml:space="preserve"> delete.]</w:t>
      </w:r>
    </w:p>
    <w:p w14:paraId="1205D835" w14:textId="77777777" w:rsidR="00951B0F" w:rsidRDefault="00000000" w:rsidP="00951B0F">
      <w:r>
        <w:t>Moisture Ratio (Rm)</w:t>
      </w:r>
      <w:r w:rsidRPr="00C07C44">
        <w:t xml:space="preserve"> is defined as follows:</w:t>
      </w:r>
      <w:r>
        <w:tab/>
      </w:r>
    </w:p>
    <w:tbl>
      <w:tblPr>
        <w:tblW w:w="0" w:type="auto"/>
        <w:tblInd w:w="108" w:type="dxa"/>
        <w:tblLook w:val="04A0" w:firstRow="1" w:lastRow="0" w:firstColumn="1" w:lastColumn="0" w:noHBand="0" w:noVBand="1"/>
      </w:tblPr>
      <w:tblGrid>
        <w:gridCol w:w="817"/>
        <w:gridCol w:w="1134"/>
      </w:tblGrid>
      <w:tr w:rsidR="009838DF" w14:paraId="6BAAA4DE" w14:textId="77777777" w:rsidTr="00792FD3">
        <w:tc>
          <w:tcPr>
            <w:tcW w:w="817" w:type="dxa"/>
            <w:vMerge w:val="restart"/>
            <w:vAlign w:val="center"/>
          </w:tcPr>
          <w:p w14:paraId="05441F5B" w14:textId="77777777" w:rsidR="00951B0F" w:rsidRPr="003A07A0" w:rsidRDefault="00000000" w:rsidP="00792FD3">
            <w:pPr>
              <w:pStyle w:val="BodyText"/>
              <w:jc w:val="right"/>
            </w:pPr>
            <w:r w:rsidRPr="003A07A0">
              <w:t xml:space="preserve">Rm = </w:t>
            </w:r>
          </w:p>
        </w:tc>
        <w:tc>
          <w:tcPr>
            <w:tcW w:w="1134" w:type="dxa"/>
            <w:tcBorders>
              <w:bottom w:val="single" w:sz="4" w:space="0" w:color="auto"/>
            </w:tcBorders>
          </w:tcPr>
          <w:p w14:paraId="21739F15" w14:textId="77777777" w:rsidR="00951B0F" w:rsidRPr="003A07A0" w:rsidRDefault="00000000" w:rsidP="00792FD3">
            <w:pPr>
              <w:pStyle w:val="BodyText"/>
              <w:jc w:val="center"/>
            </w:pPr>
            <w:r w:rsidRPr="003A07A0">
              <w:t xml:space="preserve">(100 x </w:t>
            </w:r>
            <w:proofErr w:type="spellStart"/>
            <w:r w:rsidRPr="003A07A0">
              <w:t>wf</w:t>
            </w:r>
            <w:proofErr w:type="spellEnd"/>
            <w:r w:rsidRPr="003A07A0">
              <w:t>)</w:t>
            </w:r>
          </w:p>
        </w:tc>
      </w:tr>
      <w:tr w:rsidR="009838DF" w14:paraId="2A9BE7B9" w14:textId="77777777" w:rsidTr="00792FD3">
        <w:tc>
          <w:tcPr>
            <w:tcW w:w="817" w:type="dxa"/>
            <w:vMerge/>
          </w:tcPr>
          <w:p w14:paraId="0C83DA5A" w14:textId="77777777" w:rsidR="00951B0F" w:rsidRPr="003A07A0" w:rsidRDefault="00951B0F" w:rsidP="00792FD3">
            <w:pPr>
              <w:pStyle w:val="BodyText"/>
              <w:jc w:val="right"/>
            </w:pPr>
          </w:p>
        </w:tc>
        <w:tc>
          <w:tcPr>
            <w:tcW w:w="1134" w:type="dxa"/>
            <w:tcBorders>
              <w:top w:val="single" w:sz="4" w:space="0" w:color="auto"/>
            </w:tcBorders>
          </w:tcPr>
          <w:p w14:paraId="395C725B" w14:textId="77777777" w:rsidR="00951B0F" w:rsidRPr="003A07A0" w:rsidRDefault="00000000" w:rsidP="00792FD3">
            <w:pPr>
              <w:pStyle w:val="BodyText"/>
              <w:jc w:val="center"/>
            </w:pPr>
            <w:proofErr w:type="spellStart"/>
            <w:r w:rsidRPr="003A07A0">
              <w:t>wr</w:t>
            </w:r>
            <w:proofErr w:type="spellEnd"/>
          </w:p>
        </w:tc>
      </w:tr>
    </w:tbl>
    <w:p w14:paraId="3A1575CE" w14:textId="77777777" w:rsidR="00951B0F" w:rsidRDefault="00000000" w:rsidP="00951B0F">
      <w:r>
        <w:t xml:space="preserve">where: </w:t>
      </w:r>
    </w:p>
    <w:p w14:paraId="64553241" w14:textId="77777777" w:rsidR="00951B0F" w:rsidRDefault="00000000" w:rsidP="00951B0F">
      <w:r>
        <w:t>Rm = Moisture Ratio, in percent</w:t>
      </w:r>
    </w:p>
    <w:p w14:paraId="3375E053" w14:textId="77777777" w:rsidR="00951B0F" w:rsidRDefault="00000000" w:rsidP="00951B0F">
      <w:proofErr w:type="spellStart"/>
      <w:r>
        <w:t>wf</w:t>
      </w:r>
      <w:proofErr w:type="spellEnd"/>
      <w:r>
        <w:t xml:space="preserve"> = field moisture content, in percent</w:t>
      </w:r>
    </w:p>
    <w:p w14:paraId="4C2B9B88" w14:textId="77777777" w:rsidR="00951B0F" w:rsidRDefault="00000000" w:rsidP="00951B0F">
      <w:proofErr w:type="spellStart"/>
      <w:r>
        <w:t>wr</w:t>
      </w:r>
      <w:proofErr w:type="spellEnd"/>
      <w:r>
        <w:t xml:space="preserve"> = adjusted optimum moisture content, in percent.</w:t>
      </w:r>
    </w:p>
    <w:p w14:paraId="3FFA7FE8" w14:textId="77777777" w:rsidR="00951B0F" w:rsidRDefault="00000000" w:rsidP="00951B0F">
      <w:r>
        <w:t>The Superintendent will carry out all testing to determine the Moisture Ratio.</w:t>
      </w:r>
    </w:p>
    <w:p w14:paraId="0809B669" w14:textId="77777777" w:rsidR="00951B0F" w:rsidRPr="00EA7A6F" w:rsidRDefault="00000000" w:rsidP="00951B0F">
      <w:pPr>
        <w:pStyle w:val="Heading3"/>
      </w:pPr>
      <w:r w:rsidRPr="00EA7A6F">
        <w:t>Remedial Work</w:t>
      </w:r>
    </w:p>
    <w:p w14:paraId="77A7866D" w14:textId="77777777" w:rsidR="00951B0F" w:rsidRDefault="00000000" w:rsidP="00951B0F">
      <w:r>
        <w:t>Where pavement thickness is 200 mm or greater, scarify to not less than 100 mm depth and recompact where finish not achieved. Where pavement thickness is less than 200 mm scarify and recompact to full depth where finish not achieved.</w:t>
      </w:r>
    </w:p>
    <w:p w14:paraId="70DCEAD9" w14:textId="77777777" w:rsidR="00951B0F" w:rsidRDefault="00000000" w:rsidP="00951B0F">
      <w:pPr>
        <w:rPr>
          <w:b/>
        </w:rPr>
      </w:pPr>
      <w:r>
        <w:t>P</w:t>
      </w:r>
      <w:r w:rsidRPr="00CB0A7C">
        <w:t>avement thickness:</w:t>
      </w:r>
      <w:r>
        <w:tab/>
      </w:r>
      <w:r>
        <w:rPr>
          <w:b/>
        </w:rPr>
        <w:tab/>
      </w:r>
      <w:r w:rsidRPr="00C717A5">
        <w:rPr>
          <w:i/>
          <w:color w:val="FF0000"/>
        </w:rPr>
        <w:t>[enter data]</w:t>
      </w:r>
      <w:r>
        <w:rPr>
          <w:b/>
        </w:rPr>
        <w:t xml:space="preserve"> </w:t>
      </w:r>
      <w:r w:rsidRPr="00D97E11">
        <w:t>mm.</w:t>
      </w:r>
    </w:p>
    <w:p w14:paraId="662A6C5C" w14:textId="77777777" w:rsidR="00951B0F" w:rsidRDefault="00000000" w:rsidP="005E2D1A">
      <w:pPr>
        <w:pStyle w:val="GuideNotes"/>
      </w:pPr>
      <w:r>
        <w:t xml:space="preserve">[Indicate if thickness is </w:t>
      </w:r>
      <w:proofErr w:type="gramStart"/>
      <w:r>
        <w:t>other</w:t>
      </w:r>
      <w:proofErr w:type="gramEnd"/>
      <w:r>
        <w:t xml:space="preserve"> than 200 </w:t>
      </w:r>
      <w:proofErr w:type="gramStart"/>
      <w:r>
        <w:t>mm, or</w:t>
      </w:r>
      <w:proofErr w:type="gramEnd"/>
      <w:r>
        <w:t xml:space="preserve"> delete.]</w:t>
      </w:r>
    </w:p>
    <w:p w14:paraId="048BE40F" w14:textId="77777777" w:rsidR="00951B0F" w:rsidRDefault="00000000" w:rsidP="00951B0F">
      <w:pPr>
        <w:pStyle w:val="Heading3"/>
      </w:pPr>
      <w:r>
        <w:t>Other Tolerance Requirements</w:t>
      </w:r>
    </w:p>
    <w:p w14:paraId="05B8D6BD" w14:textId="77777777" w:rsidR="00951B0F" w:rsidRDefault="00000000" w:rsidP="00951B0F">
      <w:r>
        <w:t>Refer MISCELLANEOUS PROVISIONS, Level Checking and Level Auditing.</w:t>
      </w:r>
    </w:p>
    <w:p w14:paraId="1F12C87C" w14:textId="77777777" w:rsidR="00951B0F" w:rsidRPr="00B64F1F" w:rsidRDefault="00000000" w:rsidP="00951B0F">
      <w:r>
        <w:t xml:space="preserve">Refer to </w:t>
      </w:r>
      <w:r>
        <w:rPr>
          <w:b/>
          <w:i/>
        </w:rPr>
        <w:t>Table – Final Surfaces Tolerances</w:t>
      </w:r>
      <w:r>
        <w:t>.</w:t>
      </w:r>
    </w:p>
    <w:p w14:paraId="2EA1FCE3" w14:textId="77777777" w:rsidR="00951B0F" w:rsidRPr="00D33A84" w:rsidRDefault="00000000" w:rsidP="00951B0F">
      <w:r>
        <w:t>Grade new or rehabilitation works abutting existing works to prevent ponding of water.</w:t>
      </w:r>
    </w:p>
    <w:tbl>
      <w:tblPr>
        <w:tblW w:w="5000" w:type="pct"/>
        <w:tblBorders>
          <w:top w:val="single" w:sz="4" w:space="0" w:color="auto"/>
          <w:left w:val="single" w:sz="4" w:space="0" w:color="auto"/>
          <w:bottom w:val="single" w:sz="4" w:space="0" w:color="auto"/>
          <w:right w:val="single" w:sz="4" w:space="0" w:color="auto"/>
          <w:insideH w:val="single" w:sz="4" w:space="0" w:color="auto"/>
        </w:tblBorders>
        <w:tblLook w:val="04A0" w:firstRow="1" w:lastRow="0" w:firstColumn="1" w:lastColumn="0" w:noHBand="0" w:noVBand="1"/>
      </w:tblPr>
      <w:tblGrid>
        <w:gridCol w:w="2825"/>
        <w:gridCol w:w="2286"/>
        <w:gridCol w:w="5197"/>
      </w:tblGrid>
      <w:tr w:rsidR="009838DF" w14:paraId="26E9940C" w14:textId="77777777" w:rsidTr="00792FD3">
        <w:trPr>
          <w:cantSplit/>
          <w:trHeight w:val="252"/>
          <w:tblHeader/>
        </w:trPr>
        <w:tc>
          <w:tcPr>
            <w:tcW w:w="5000" w:type="pct"/>
            <w:gridSpan w:val="3"/>
          </w:tcPr>
          <w:p w14:paraId="176F6104" w14:textId="77777777" w:rsidR="00951B0F" w:rsidRPr="006C1539" w:rsidRDefault="00000000" w:rsidP="00792FD3">
            <w:pPr>
              <w:spacing w:before="40" w:after="40"/>
              <w:rPr>
                <w:b/>
                <w:szCs w:val="18"/>
              </w:rPr>
            </w:pPr>
            <w:r w:rsidRPr="006C1539">
              <w:rPr>
                <w:b/>
                <w:szCs w:val="18"/>
              </w:rPr>
              <w:lastRenderedPageBreak/>
              <w:t>Table - Final Surfaces Tolerances</w:t>
            </w:r>
          </w:p>
        </w:tc>
      </w:tr>
      <w:tr w:rsidR="009838DF" w14:paraId="03BA65FC" w14:textId="77777777" w:rsidTr="00792FD3">
        <w:trPr>
          <w:cantSplit/>
          <w:trHeight w:val="252"/>
          <w:tblHeader/>
        </w:trPr>
        <w:tc>
          <w:tcPr>
            <w:tcW w:w="5000" w:type="pct"/>
            <w:gridSpan w:val="3"/>
          </w:tcPr>
          <w:p w14:paraId="69E14FAC" w14:textId="77777777" w:rsidR="00951B0F" w:rsidRPr="006C1539" w:rsidRDefault="00000000" w:rsidP="00792FD3">
            <w:pPr>
              <w:spacing w:before="40" w:after="40"/>
              <w:rPr>
                <w:szCs w:val="18"/>
              </w:rPr>
            </w:pPr>
            <w:r w:rsidRPr="006C1539">
              <w:rPr>
                <w:szCs w:val="18"/>
              </w:rPr>
              <w:t>Final surfaces shall conform to the following:</w:t>
            </w:r>
          </w:p>
        </w:tc>
      </w:tr>
      <w:tr w:rsidR="009838DF" w14:paraId="5F0E3ED1" w14:textId="77777777" w:rsidTr="00792FD3">
        <w:trPr>
          <w:cantSplit/>
          <w:trHeight w:val="416"/>
        </w:trPr>
        <w:tc>
          <w:tcPr>
            <w:tcW w:w="5000" w:type="pct"/>
            <w:gridSpan w:val="3"/>
            <w:vAlign w:val="center"/>
          </w:tcPr>
          <w:p w14:paraId="20E728A0" w14:textId="77777777" w:rsidR="00951B0F" w:rsidRPr="00EA7A6F" w:rsidRDefault="00000000" w:rsidP="00792FD3">
            <w:pPr>
              <w:spacing w:before="40" w:after="40"/>
              <w:rPr>
                <w:szCs w:val="18"/>
              </w:rPr>
            </w:pPr>
            <w:r w:rsidRPr="00EA7A6F">
              <w:rPr>
                <w:szCs w:val="18"/>
              </w:rPr>
              <w:t>ALL AREAS / SECTION TYPES</w:t>
            </w:r>
          </w:p>
        </w:tc>
      </w:tr>
      <w:tr w:rsidR="009838DF" w14:paraId="46ED208C" w14:textId="77777777" w:rsidTr="00792FD3">
        <w:trPr>
          <w:cantSplit/>
          <w:trHeight w:val="252"/>
        </w:trPr>
        <w:tc>
          <w:tcPr>
            <w:tcW w:w="1370" w:type="pct"/>
            <w:tcBorders>
              <w:right w:val="single" w:sz="4" w:space="0" w:color="auto"/>
            </w:tcBorders>
            <w:vAlign w:val="center"/>
          </w:tcPr>
          <w:p w14:paraId="408CB6B6" w14:textId="77777777" w:rsidR="00951B0F" w:rsidRPr="008F61E2" w:rsidRDefault="00951B0F" w:rsidP="00792FD3">
            <w:pPr>
              <w:spacing w:before="40" w:after="40"/>
              <w:rPr>
                <w:szCs w:val="18"/>
              </w:rPr>
            </w:pPr>
          </w:p>
        </w:tc>
        <w:tc>
          <w:tcPr>
            <w:tcW w:w="3630" w:type="pct"/>
            <w:gridSpan w:val="2"/>
            <w:tcBorders>
              <w:left w:val="single" w:sz="4" w:space="0" w:color="auto"/>
            </w:tcBorders>
            <w:vAlign w:val="center"/>
          </w:tcPr>
          <w:p w14:paraId="714A3556" w14:textId="77777777" w:rsidR="00951B0F" w:rsidRPr="0093404E" w:rsidRDefault="00000000" w:rsidP="00792FD3">
            <w:pPr>
              <w:spacing w:before="40" w:after="40"/>
              <w:rPr>
                <w:b/>
                <w:szCs w:val="18"/>
              </w:rPr>
            </w:pPr>
            <w:r>
              <w:rPr>
                <w:b/>
                <w:szCs w:val="18"/>
              </w:rPr>
              <w:t>Tolerance</w:t>
            </w:r>
          </w:p>
        </w:tc>
      </w:tr>
      <w:tr w:rsidR="009838DF" w14:paraId="2204212D" w14:textId="77777777" w:rsidTr="00792FD3">
        <w:trPr>
          <w:cantSplit/>
          <w:trHeight w:val="426"/>
        </w:trPr>
        <w:tc>
          <w:tcPr>
            <w:tcW w:w="1370" w:type="pct"/>
            <w:tcBorders>
              <w:right w:val="single" w:sz="4" w:space="0" w:color="auto"/>
            </w:tcBorders>
            <w:vAlign w:val="center"/>
          </w:tcPr>
          <w:p w14:paraId="120681E4" w14:textId="77777777" w:rsidR="00951B0F" w:rsidRPr="008F61E2" w:rsidRDefault="00000000" w:rsidP="00792FD3">
            <w:pPr>
              <w:spacing w:before="40" w:after="40"/>
              <w:rPr>
                <w:szCs w:val="18"/>
              </w:rPr>
            </w:pPr>
            <w:r w:rsidRPr="00604A7C">
              <w:rPr>
                <w:szCs w:val="18"/>
              </w:rPr>
              <w:t>Straight edge</w:t>
            </w:r>
            <w:r>
              <w:rPr>
                <w:szCs w:val="18"/>
              </w:rPr>
              <w:t xml:space="preserve"> deviation</w:t>
            </w:r>
          </w:p>
        </w:tc>
        <w:tc>
          <w:tcPr>
            <w:tcW w:w="3630" w:type="pct"/>
            <w:gridSpan w:val="2"/>
            <w:tcBorders>
              <w:left w:val="single" w:sz="4" w:space="0" w:color="auto"/>
            </w:tcBorders>
            <w:vAlign w:val="center"/>
          </w:tcPr>
          <w:p w14:paraId="1EB1B1F1" w14:textId="77777777" w:rsidR="00951B0F" w:rsidRPr="008F61E2" w:rsidRDefault="00000000" w:rsidP="00792FD3">
            <w:pPr>
              <w:spacing w:before="40" w:after="40"/>
              <w:rPr>
                <w:szCs w:val="18"/>
              </w:rPr>
            </w:pPr>
            <w:r w:rsidRPr="00604A7C">
              <w:rPr>
                <w:szCs w:val="18"/>
              </w:rPr>
              <w:t>5 mm in 3 m</w:t>
            </w:r>
          </w:p>
        </w:tc>
      </w:tr>
      <w:tr w:rsidR="009838DF" w14:paraId="56017241" w14:textId="77777777" w:rsidTr="00792FD3">
        <w:trPr>
          <w:cantSplit/>
          <w:trHeight w:val="416"/>
        </w:trPr>
        <w:tc>
          <w:tcPr>
            <w:tcW w:w="1370" w:type="pct"/>
            <w:tcBorders>
              <w:right w:val="single" w:sz="4" w:space="0" w:color="auto"/>
            </w:tcBorders>
            <w:vAlign w:val="center"/>
          </w:tcPr>
          <w:p w14:paraId="13797EC9" w14:textId="77777777" w:rsidR="00951B0F" w:rsidRPr="008F61E2" w:rsidRDefault="00000000" w:rsidP="00792FD3">
            <w:pPr>
              <w:spacing w:before="40" w:after="40"/>
              <w:rPr>
                <w:szCs w:val="18"/>
              </w:rPr>
            </w:pPr>
            <w:r w:rsidRPr="009F7F64">
              <w:rPr>
                <w:szCs w:val="18"/>
              </w:rPr>
              <w:t>Compacted thickness</w:t>
            </w:r>
          </w:p>
        </w:tc>
        <w:tc>
          <w:tcPr>
            <w:tcW w:w="3630" w:type="pct"/>
            <w:gridSpan w:val="2"/>
            <w:tcBorders>
              <w:left w:val="single" w:sz="4" w:space="0" w:color="auto"/>
            </w:tcBorders>
            <w:vAlign w:val="center"/>
          </w:tcPr>
          <w:p w14:paraId="3701AAC7" w14:textId="77777777" w:rsidR="00951B0F" w:rsidRPr="008F61E2" w:rsidRDefault="00000000" w:rsidP="00792FD3">
            <w:pPr>
              <w:spacing w:before="40" w:after="40"/>
              <w:rPr>
                <w:szCs w:val="18"/>
              </w:rPr>
            </w:pPr>
            <w:r w:rsidRPr="009F7F64">
              <w:rPr>
                <w:szCs w:val="18"/>
              </w:rPr>
              <w:t>Not less than specified</w:t>
            </w:r>
          </w:p>
        </w:tc>
      </w:tr>
      <w:tr w:rsidR="009838DF" w14:paraId="35AA2D6B" w14:textId="77777777" w:rsidTr="00792FD3">
        <w:trPr>
          <w:cantSplit/>
          <w:trHeight w:val="252"/>
        </w:trPr>
        <w:tc>
          <w:tcPr>
            <w:tcW w:w="1370" w:type="pct"/>
            <w:tcBorders>
              <w:right w:val="single" w:sz="4" w:space="0" w:color="auto"/>
            </w:tcBorders>
            <w:vAlign w:val="center"/>
          </w:tcPr>
          <w:p w14:paraId="1088F8EA" w14:textId="77777777" w:rsidR="00951B0F" w:rsidRPr="00F070A9" w:rsidRDefault="00000000" w:rsidP="00792FD3">
            <w:pPr>
              <w:spacing w:before="40" w:after="40"/>
              <w:rPr>
                <w:szCs w:val="18"/>
              </w:rPr>
            </w:pPr>
            <w:r w:rsidRPr="009F7F64">
              <w:rPr>
                <w:szCs w:val="18"/>
              </w:rPr>
              <w:t>Width</w:t>
            </w:r>
          </w:p>
        </w:tc>
        <w:tc>
          <w:tcPr>
            <w:tcW w:w="3630" w:type="pct"/>
            <w:gridSpan w:val="2"/>
            <w:tcBorders>
              <w:left w:val="single" w:sz="4" w:space="0" w:color="auto"/>
            </w:tcBorders>
            <w:vAlign w:val="center"/>
          </w:tcPr>
          <w:p w14:paraId="71C1DF8E" w14:textId="77777777" w:rsidR="00951B0F" w:rsidRPr="008F61E2" w:rsidRDefault="00000000" w:rsidP="00792FD3">
            <w:pPr>
              <w:spacing w:before="40" w:after="40"/>
              <w:rPr>
                <w:szCs w:val="18"/>
              </w:rPr>
            </w:pPr>
            <w:r w:rsidRPr="009F7F64">
              <w:rPr>
                <w:szCs w:val="18"/>
              </w:rPr>
              <w:t>Not less than specified</w:t>
            </w:r>
          </w:p>
        </w:tc>
      </w:tr>
      <w:tr w:rsidR="009838DF" w14:paraId="6AD81BF3" w14:textId="77777777" w:rsidTr="00792FD3">
        <w:trPr>
          <w:cantSplit/>
          <w:trHeight w:val="416"/>
        </w:trPr>
        <w:tc>
          <w:tcPr>
            <w:tcW w:w="1370" w:type="pct"/>
            <w:tcBorders>
              <w:right w:val="single" w:sz="4" w:space="0" w:color="auto"/>
            </w:tcBorders>
            <w:vAlign w:val="center"/>
          </w:tcPr>
          <w:p w14:paraId="5C9D2BD3" w14:textId="77777777" w:rsidR="00951B0F" w:rsidRPr="008F61E2" w:rsidRDefault="00000000" w:rsidP="00792FD3">
            <w:pPr>
              <w:spacing w:before="40" w:after="40"/>
              <w:rPr>
                <w:szCs w:val="18"/>
              </w:rPr>
            </w:pPr>
            <w:r w:rsidRPr="009F7F64">
              <w:rPr>
                <w:szCs w:val="18"/>
              </w:rPr>
              <w:t>Surface roughness</w:t>
            </w:r>
          </w:p>
        </w:tc>
        <w:tc>
          <w:tcPr>
            <w:tcW w:w="3630" w:type="pct"/>
            <w:gridSpan w:val="2"/>
            <w:tcBorders>
              <w:left w:val="single" w:sz="4" w:space="0" w:color="auto"/>
            </w:tcBorders>
            <w:vAlign w:val="center"/>
          </w:tcPr>
          <w:p w14:paraId="14A72236" w14:textId="77777777" w:rsidR="00951B0F" w:rsidRPr="008F61E2" w:rsidRDefault="00000000" w:rsidP="00792FD3">
            <w:pPr>
              <w:spacing w:before="40" w:after="40"/>
              <w:rPr>
                <w:szCs w:val="18"/>
              </w:rPr>
            </w:pPr>
            <w:r w:rsidRPr="009F7F64">
              <w:rPr>
                <w:szCs w:val="18"/>
              </w:rPr>
              <w:t xml:space="preserve">IRI </w:t>
            </w:r>
            <w:r>
              <w:rPr>
                <w:szCs w:val="18"/>
              </w:rPr>
              <w:t>less than 2.4 (averaging not permitted)</w:t>
            </w:r>
          </w:p>
        </w:tc>
      </w:tr>
      <w:tr w:rsidR="009838DF" w14:paraId="18137C26" w14:textId="77777777" w:rsidTr="00792FD3">
        <w:trPr>
          <w:cantSplit/>
          <w:trHeight w:val="416"/>
        </w:trPr>
        <w:tc>
          <w:tcPr>
            <w:tcW w:w="1370" w:type="pct"/>
            <w:tcBorders>
              <w:right w:val="single" w:sz="4" w:space="0" w:color="auto"/>
            </w:tcBorders>
            <w:vAlign w:val="center"/>
          </w:tcPr>
          <w:p w14:paraId="7FB52B2A" w14:textId="77777777" w:rsidR="00951B0F" w:rsidRPr="00160A06" w:rsidRDefault="00000000" w:rsidP="00792FD3">
            <w:pPr>
              <w:spacing w:before="40" w:after="40"/>
              <w:rPr>
                <w:szCs w:val="18"/>
              </w:rPr>
            </w:pPr>
            <w:r w:rsidRPr="00160A06">
              <w:rPr>
                <w:szCs w:val="18"/>
              </w:rPr>
              <w:t>Ball Penetration test (before priming)</w:t>
            </w:r>
          </w:p>
        </w:tc>
        <w:tc>
          <w:tcPr>
            <w:tcW w:w="3630" w:type="pct"/>
            <w:gridSpan w:val="2"/>
            <w:tcBorders>
              <w:left w:val="single" w:sz="4" w:space="0" w:color="auto"/>
            </w:tcBorders>
            <w:vAlign w:val="center"/>
          </w:tcPr>
          <w:p w14:paraId="6445EE0E" w14:textId="77777777" w:rsidR="00951B0F" w:rsidRPr="00160A06" w:rsidRDefault="00000000" w:rsidP="00792FD3">
            <w:pPr>
              <w:spacing w:before="40" w:after="40"/>
              <w:rPr>
                <w:szCs w:val="18"/>
              </w:rPr>
            </w:pPr>
            <w:r w:rsidRPr="00160A06">
              <w:rPr>
                <w:szCs w:val="18"/>
              </w:rPr>
              <w:t>Less than or equal to 3mm, for any individual test result (averaging not permitted).</w:t>
            </w:r>
          </w:p>
          <w:p w14:paraId="69CA7C67" w14:textId="77777777" w:rsidR="00951B0F" w:rsidRPr="00160A06" w:rsidRDefault="00000000" w:rsidP="00792FD3">
            <w:pPr>
              <w:spacing w:before="40" w:after="40"/>
              <w:rPr>
                <w:szCs w:val="18"/>
              </w:rPr>
            </w:pPr>
            <w:r w:rsidRPr="00160A06">
              <w:rPr>
                <w:szCs w:val="18"/>
              </w:rPr>
              <w:t>Not required for asphalt surfacing, when thickness 50mm or greater.</w:t>
            </w:r>
          </w:p>
        </w:tc>
      </w:tr>
      <w:tr w:rsidR="009838DF" w14:paraId="79F2E4F2" w14:textId="77777777" w:rsidTr="00792FD3">
        <w:trPr>
          <w:cantSplit/>
          <w:trHeight w:val="426"/>
        </w:trPr>
        <w:tc>
          <w:tcPr>
            <w:tcW w:w="5000" w:type="pct"/>
            <w:gridSpan w:val="3"/>
            <w:vAlign w:val="center"/>
          </w:tcPr>
          <w:p w14:paraId="3E8E7387" w14:textId="77777777" w:rsidR="00951B0F" w:rsidRPr="008F61E2" w:rsidRDefault="00951B0F" w:rsidP="00792FD3">
            <w:pPr>
              <w:spacing w:before="40" w:after="40"/>
              <w:rPr>
                <w:szCs w:val="18"/>
              </w:rPr>
            </w:pPr>
          </w:p>
        </w:tc>
      </w:tr>
      <w:tr w:rsidR="009838DF" w14:paraId="78BF1829" w14:textId="77777777" w:rsidTr="00792FD3">
        <w:trPr>
          <w:cantSplit/>
          <w:trHeight w:val="426"/>
        </w:trPr>
        <w:tc>
          <w:tcPr>
            <w:tcW w:w="5000" w:type="pct"/>
            <w:gridSpan w:val="3"/>
            <w:vAlign w:val="center"/>
          </w:tcPr>
          <w:p w14:paraId="76460F1F" w14:textId="77777777" w:rsidR="00951B0F" w:rsidRPr="00EA7A6F" w:rsidRDefault="00000000" w:rsidP="00792FD3">
            <w:pPr>
              <w:spacing w:before="40" w:after="40"/>
              <w:rPr>
                <w:szCs w:val="18"/>
              </w:rPr>
            </w:pPr>
            <w:r w:rsidRPr="00EA7A6F">
              <w:rPr>
                <w:szCs w:val="18"/>
              </w:rPr>
              <w:t>URBAN (KERBED AND ASPHALT)</w:t>
            </w:r>
          </w:p>
        </w:tc>
      </w:tr>
      <w:tr w:rsidR="009838DF" w14:paraId="1C32B6E1" w14:textId="77777777" w:rsidTr="00792FD3">
        <w:trPr>
          <w:cantSplit/>
          <w:trHeight w:val="426"/>
        </w:trPr>
        <w:tc>
          <w:tcPr>
            <w:tcW w:w="2479" w:type="pct"/>
            <w:gridSpan w:val="2"/>
            <w:tcBorders>
              <w:right w:val="single" w:sz="4" w:space="0" w:color="auto"/>
            </w:tcBorders>
            <w:vAlign w:val="center"/>
          </w:tcPr>
          <w:p w14:paraId="560EDF7E" w14:textId="77777777" w:rsidR="00951B0F" w:rsidRDefault="00951B0F" w:rsidP="00792FD3">
            <w:pPr>
              <w:spacing w:before="40" w:after="40"/>
              <w:rPr>
                <w:szCs w:val="18"/>
              </w:rPr>
            </w:pPr>
          </w:p>
        </w:tc>
        <w:tc>
          <w:tcPr>
            <w:tcW w:w="2521" w:type="pct"/>
            <w:tcBorders>
              <w:left w:val="single" w:sz="4" w:space="0" w:color="auto"/>
            </w:tcBorders>
            <w:vAlign w:val="center"/>
          </w:tcPr>
          <w:p w14:paraId="13A0D5B2" w14:textId="77777777" w:rsidR="00951B0F" w:rsidRDefault="00000000" w:rsidP="00792FD3">
            <w:pPr>
              <w:spacing w:before="40" w:after="40"/>
              <w:rPr>
                <w:szCs w:val="18"/>
              </w:rPr>
            </w:pPr>
            <w:r>
              <w:rPr>
                <w:b/>
                <w:szCs w:val="18"/>
              </w:rPr>
              <w:t>Tolerance</w:t>
            </w:r>
          </w:p>
        </w:tc>
      </w:tr>
      <w:tr w:rsidR="009838DF" w14:paraId="26E43587" w14:textId="77777777" w:rsidTr="00792FD3">
        <w:trPr>
          <w:cantSplit/>
          <w:trHeight w:val="426"/>
        </w:trPr>
        <w:tc>
          <w:tcPr>
            <w:tcW w:w="2479" w:type="pct"/>
            <w:gridSpan w:val="2"/>
            <w:tcBorders>
              <w:right w:val="single" w:sz="4" w:space="0" w:color="auto"/>
            </w:tcBorders>
            <w:vAlign w:val="center"/>
          </w:tcPr>
          <w:p w14:paraId="609E8577" w14:textId="77777777" w:rsidR="00951B0F" w:rsidRDefault="00000000" w:rsidP="00792FD3">
            <w:pPr>
              <w:spacing w:before="40" w:after="40"/>
              <w:rPr>
                <w:szCs w:val="18"/>
              </w:rPr>
            </w:pPr>
            <w:r w:rsidRPr="009F7F64">
              <w:rPr>
                <w:szCs w:val="18"/>
              </w:rPr>
              <w:t>Kerb</w:t>
            </w:r>
            <w:r>
              <w:rPr>
                <w:szCs w:val="18"/>
              </w:rPr>
              <w:t xml:space="preserve"> level</w:t>
            </w:r>
          </w:p>
        </w:tc>
        <w:tc>
          <w:tcPr>
            <w:tcW w:w="2521" w:type="pct"/>
            <w:tcBorders>
              <w:left w:val="single" w:sz="4" w:space="0" w:color="auto"/>
            </w:tcBorders>
            <w:vAlign w:val="center"/>
          </w:tcPr>
          <w:p w14:paraId="3C731B1F" w14:textId="77777777" w:rsidR="00951B0F" w:rsidRDefault="00000000" w:rsidP="00792FD3">
            <w:pPr>
              <w:spacing w:before="40" w:after="40"/>
              <w:rPr>
                <w:szCs w:val="18"/>
              </w:rPr>
            </w:pPr>
            <w:r w:rsidRPr="009F7F64">
              <w:rPr>
                <w:szCs w:val="18"/>
              </w:rPr>
              <w:t>-0 mm to +10 mm</w:t>
            </w:r>
          </w:p>
        </w:tc>
      </w:tr>
      <w:tr w:rsidR="009838DF" w14:paraId="534E4F9A" w14:textId="77777777" w:rsidTr="00792FD3">
        <w:trPr>
          <w:cantSplit/>
          <w:trHeight w:val="426"/>
        </w:trPr>
        <w:tc>
          <w:tcPr>
            <w:tcW w:w="2479" w:type="pct"/>
            <w:gridSpan w:val="2"/>
            <w:tcBorders>
              <w:right w:val="single" w:sz="4" w:space="0" w:color="auto"/>
            </w:tcBorders>
            <w:vAlign w:val="center"/>
          </w:tcPr>
          <w:p w14:paraId="1BE6378A" w14:textId="77777777" w:rsidR="00951B0F" w:rsidRDefault="00000000" w:rsidP="00792FD3">
            <w:pPr>
              <w:spacing w:before="40" w:after="40"/>
              <w:rPr>
                <w:szCs w:val="18"/>
              </w:rPr>
            </w:pPr>
            <w:r>
              <w:rPr>
                <w:szCs w:val="18"/>
              </w:rPr>
              <w:t>Asphalt level</w:t>
            </w:r>
          </w:p>
        </w:tc>
        <w:tc>
          <w:tcPr>
            <w:tcW w:w="2521" w:type="pct"/>
            <w:tcBorders>
              <w:left w:val="single" w:sz="4" w:space="0" w:color="auto"/>
            </w:tcBorders>
            <w:vAlign w:val="center"/>
          </w:tcPr>
          <w:p w14:paraId="69ED6526" w14:textId="77777777" w:rsidR="00951B0F" w:rsidRDefault="00000000" w:rsidP="00792FD3">
            <w:pPr>
              <w:spacing w:before="40" w:after="40"/>
              <w:rPr>
                <w:szCs w:val="18"/>
              </w:rPr>
            </w:pPr>
            <w:r w:rsidRPr="009F7F64">
              <w:rPr>
                <w:szCs w:val="18"/>
              </w:rPr>
              <w:t>-0 mm to +10 mm</w:t>
            </w:r>
          </w:p>
        </w:tc>
      </w:tr>
      <w:tr w:rsidR="009838DF" w14:paraId="107F9647" w14:textId="77777777" w:rsidTr="00792FD3">
        <w:trPr>
          <w:cantSplit/>
          <w:trHeight w:val="426"/>
        </w:trPr>
        <w:tc>
          <w:tcPr>
            <w:tcW w:w="2479" w:type="pct"/>
            <w:gridSpan w:val="2"/>
            <w:tcBorders>
              <w:right w:val="single" w:sz="4" w:space="0" w:color="auto"/>
            </w:tcBorders>
            <w:vAlign w:val="center"/>
          </w:tcPr>
          <w:p w14:paraId="7E5096E4" w14:textId="77777777" w:rsidR="00951B0F" w:rsidRDefault="00000000" w:rsidP="00792FD3">
            <w:pPr>
              <w:spacing w:before="40" w:after="40"/>
              <w:rPr>
                <w:szCs w:val="18"/>
              </w:rPr>
            </w:pPr>
            <w:r>
              <w:rPr>
                <w:szCs w:val="18"/>
              </w:rPr>
              <w:t>Base surface level</w:t>
            </w:r>
          </w:p>
        </w:tc>
        <w:tc>
          <w:tcPr>
            <w:tcW w:w="2521" w:type="pct"/>
            <w:tcBorders>
              <w:left w:val="single" w:sz="4" w:space="0" w:color="auto"/>
            </w:tcBorders>
            <w:vAlign w:val="center"/>
          </w:tcPr>
          <w:p w14:paraId="74B9A1C2" w14:textId="77777777" w:rsidR="00951B0F" w:rsidRDefault="00000000" w:rsidP="00792FD3">
            <w:pPr>
              <w:spacing w:before="40" w:after="40"/>
              <w:rPr>
                <w:szCs w:val="18"/>
              </w:rPr>
            </w:pPr>
            <w:r w:rsidRPr="009F7F64">
              <w:rPr>
                <w:szCs w:val="18"/>
              </w:rPr>
              <w:t>-5 mm to +10 mm</w:t>
            </w:r>
          </w:p>
        </w:tc>
      </w:tr>
      <w:tr w:rsidR="009838DF" w14:paraId="75D6F5BB" w14:textId="77777777" w:rsidTr="00792FD3">
        <w:trPr>
          <w:cantSplit/>
          <w:trHeight w:val="426"/>
        </w:trPr>
        <w:tc>
          <w:tcPr>
            <w:tcW w:w="2479" w:type="pct"/>
            <w:gridSpan w:val="2"/>
            <w:tcBorders>
              <w:right w:val="single" w:sz="4" w:space="0" w:color="auto"/>
            </w:tcBorders>
            <w:vAlign w:val="center"/>
          </w:tcPr>
          <w:p w14:paraId="09B4CC95" w14:textId="77777777" w:rsidR="00951B0F" w:rsidRDefault="00000000" w:rsidP="00792FD3">
            <w:pPr>
              <w:spacing w:before="40" w:after="40"/>
              <w:rPr>
                <w:szCs w:val="18"/>
              </w:rPr>
            </w:pPr>
            <w:r>
              <w:rPr>
                <w:szCs w:val="18"/>
              </w:rPr>
              <w:t>Sub-base surface level</w:t>
            </w:r>
          </w:p>
        </w:tc>
        <w:tc>
          <w:tcPr>
            <w:tcW w:w="2521" w:type="pct"/>
            <w:tcBorders>
              <w:left w:val="single" w:sz="4" w:space="0" w:color="auto"/>
            </w:tcBorders>
            <w:vAlign w:val="center"/>
          </w:tcPr>
          <w:p w14:paraId="781918BD" w14:textId="77777777" w:rsidR="00951B0F" w:rsidRDefault="00000000" w:rsidP="00792FD3">
            <w:pPr>
              <w:spacing w:before="40" w:after="40"/>
              <w:rPr>
                <w:szCs w:val="18"/>
              </w:rPr>
            </w:pPr>
            <w:r w:rsidRPr="009F7F64">
              <w:rPr>
                <w:szCs w:val="18"/>
              </w:rPr>
              <w:t>-10 mm to +10 mm</w:t>
            </w:r>
          </w:p>
        </w:tc>
      </w:tr>
      <w:tr w:rsidR="009838DF" w14:paraId="403D0A80" w14:textId="77777777" w:rsidTr="00792FD3">
        <w:trPr>
          <w:cantSplit/>
          <w:trHeight w:val="426"/>
        </w:trPr>
        <w:tc>
          <w:tcPr>
            <w:tcW w:w="2479" w:type="pct"/>
            <w:gridSpan w:val="2"/>
            <w:tcBorders>
              <w:right w:val="single" w:sz="4" w:space="0" w:color="auto"/>
            </w:tcBorders>
            <w:vAlign w:val="center"/>
          </w:tcPr>
          <w:p w14:paraId="529DF680" w14:textId="77777777" w:rsidR="00951B0F" w:rsidRDefault="00000000" w:rsidP="00792FD3">
            <w:pPr>
              <w:spacing w:before="40" w:after="40"/>
              <w:rPr>
                <w:szCs w:val="18"/>
              </w:rPr>
            </w:pPr>
            <w:r>
              <w:rPr>
                <w:szCs w:val="18"/>
              </w:rPr>
              <w:t>Sub-grade surface level</w:t>
            </w:r>
          </w:p>
        </w:tc>
        <w:tc>
          <w:tcPr>
            <w:tcW w:w="2521" w:type="pct"/>
            <w:tcBorders>
              <w:left w:val="single" w:sz="4" w:space="0" w:color="auto"/>
            </w:tcBorders>
            <w:vAlign w:val="center"/>
          </w:tcPr>
          <w:p w14:paraId="1106782D" w14:textId="77777777" w:rsidR="00951B0F" w:rsidRDefault="00000000" w:rsidP="00792FD3">
            <w:pPr>
              <w:spacing w:before="40" w:after="40"/>
              <w:rPr>
                <w:szCs w:val="18"/>
              </w:rPr>
            </w:pPr>
            <w:r w:rsidRPr="009F7F64">
              <w:rPr>
                <w:szCs w:val="18"/>
              </w:rPr>
              <w:t>Refer to EARTHWORKS, Tolerances sub-clause</w:t>
            </w:r>
          </w:p>
        </w:tc>
      </w:tr>
      <w:tr w:rsidR="009838DF" w14:paraId="61A3168C" w14:textId="77777777" w:rsidTr="00792FD3">
        <w:trPr>
          <w:cantSplit/>
          <w:trHeight w:val="426"/>
        </w:trPr>
        <w:tc>
          <w:tcPr>
            <w:tcW w:w="2479" w:type="pct"/>
            <w:gridSpan w:val="2"/>
            <w:tcBorders>
              <w:right w:val="single" w:sz="4" w:space="0" w:color="auto"/>
            </w:tcBorders>
            <w:vAlign w:val="center"/>
          </w:tcPr>
          <w:p w14:paraId="00C8942A" w14:textId="77777777" w:rsidR="00951B0F" w:rsidRDefault="00000000" w:rsidP="00792FD3">
            <w:pPr>
              <w:spacing w:before="40" w:after="40"/>
              <w:rPr>
                <w:szCs w:val="18"/>
              </w:rPr>
            </w:pPr>
            <w:r>
              <w:rPr>
                <w:szCs w:val="18"/>
              </w:rPr>
              <w:t xml:space="preserve">New works and rehabilitation </w:t>
            </w:r>
            <w:proofErr w:type="gramStart"/>
            <w:r>
              <w:rPr>
                <w:szCs w:val="18"/>
              </w:rPr>
              <w:t>works</w:t>
            </w:r>
            <w:proofErr w:type="gramEnd"/>
            <w:r>
              <w:rPr>
                <w:szCs w:val="18"/>
              </w:rPr>
              <w:t xml:space="preserve"> - abutting existing works – at junction</w:t>
            </w:r>
          </w:p>
        </w:tc>
        <w:tc>
          <w:tcPr>
            <w:tcW w:w="2521" w:type="pct"/>
            <w:tcBorders>
              <w:left w:val="single" w:sz="4" w:space="0" w:color="auto"/>
            </w:tcBorders>
            <w:vAlign w:val="center"/>
          </w:tcPr>
          <w:p w14:paraId="29E8C38F" w14:textId="77777777" w:rsidR="00951B0F" w:rsidRPr="009F7F64" w:rsidRDefault="00000000" w:rsidP="00792FD3">
            <w:pPr>
              <w:spacing w:before="40" w:after="40"/>
              <w:rPr>
                <w:szCs w:val="18"/>
              </w:rPr>
            </w:pPr>
            <w:r>
              <w:rPr>
                <w:szCs w:val="18"/>
              </w:rPr>
              <w:t>0 mm</w:t>
            </w:r>
          </w:p>
        </w:tc>
      </w:tr>
      <w:tr w:rsidR="009838DF" w14:paraId="76D0979C" w14:textId="77777777" w:rsidTr="00792FD3">
        <w:trPr>
          <w:cantSplit/>
          <w:trHeight w:val="426"/>
        </w:trPr>
        <w:tc>
          <w:tcPr>
            <w:tcW w:w="5000" w:type="pct"/>
            <w:gridSpan w:val="3"/>
            <w:vAlign w:val="center"/>
          </w:tcPr>
          <w:p w14:paraId="48A4D6C8" w14:textId="77777777" w:rsidR="00951B0F" w:rsidRDefault="00951B0F" w:rsidP="00792FD3">
            <w:pPr>
              <w:spacing w:before="40" w:after="40"/>
              <w:rPr>
                <w:szCs w:val="18"/>
              </w:rPr>
            </w:pPr>
          </w:p>
        </w:tc>
      </w:tr>
      <w:tr w:rsidR="009838DF" w14:paraId="50260F47" w14:textId="77777777" w:rsidTr="00792FD3">
        <w:trPr>
          <w:cantSplit/>
          <w:trHeight w:val="426"/>
        </w:trPr>
        <w:tc>
          <w:tcPr>
            <w:tcW w:w="5000" w:type="pct"/>
            <w:gridSpan w:val="3"/>
            <w:vAlign w:val="center"/>
          </w:tcPr>
          <w:p w14:paraId="3B553D86" w14:textId="77777777" w:rsidR="00951B0F" w:rsidRPr="00EA7A6F" w:rsidRDefault="00000000" w:rsidP="00792FD3">
            <w:pPr>
              <w:spacing w:before="40" w:after="40"/>
              <w:rPr>
                <w:szCs w:val="18"/>
              </w:rPr>
            </w:pPr>
            <w:r w:rsidRPr="00EA7A6F">
              <w:rPr>
                <w:szCs w:val="18"/>
              </w:rPr>
              <w:t>RURAL (UNKERBED)</w:t>
            </w:r>
          </w:p>
        </w:tc>
      </w:tr>
      <w:tr w:rsidR="009838DF" w14:paraId="5D2022E4" w14:textId="77777777" w:rsidTr="00792FD3">
        <w:trPr>
          <w:cantSplit/>
          <w:trHeight w:val="426"/>
        </w:trPr>
        <w:tc>
          <w:tcPr>
            <w:tcW w:w="2479" w:type="pct"/>
            <w:gridSpan w:val="2"/>
            <w:tcBorders>
              <w:right w:val="single" w:sz="4" w:space="0" w:color="auto"/>
            </w:tcBorders>
            <w:vAlign w:val="center"/>
          </w:tcPr>
          <w:p w14:paraId="5F24E936" w14:textId="77777777" w:rsidR="00951B0F" w:rsidRDefault="00951B0F" w:rsidP="00792FD3">
            <w:pPr>
              <w:spacing w:before="40" w:after="40"/>
              <w:rPr>
                <w:szCs w:val="18"/>
              </w:rPr>
            </w:pPr>
          </w:p>
        </w:tc>
        <w:tc>
          <w:tcPr>
            <w:tcW w:w="2521" w:type="pct"/>
            <w:tcBorders>
              <w:left w:val="single" w:sz="4" w:space="0" w:color="auto"/>
            </w:tcBorders>
            <w:vAlign w:val="center"/>
          </w:tcPr>
          <w:p w14:paraId="2613B554" w14:textId="77777777" w:rsidR="00951B0F" w:rsidRPr="0093404E" w:rsidRDefault="00000000" w:rsidP="00792FD3">
            <w:pPr>
              <w:spacing w:before="40" w:after="40"/>
              <w:rPr>
                <w:b/>
                <w:szCs w:val="18"/>
              </w:rPr>
            </w:pPr>
            <w:r>
              <w:rPr>
                <w:b/>
                <w:szCs w:val="18"/>
              </w:rPr>
              <w:t>Tolerance</w:t>
            </w:r>
          </w:p>
        </w:tc>
      </w:tr>
      <w:tr w:rsidR="009838DF" w14:paraId="43D5D33E" w14:textId="77777777" w:rsidTr="00792FD3">
        <w:trPr>
          <w:cantSplit/>
          <w:trHeight w:val="426"/>
        </w:trPr>
        <w:tc>
          <w:tcPr>
            <w:tcW w:w="2479" w:type="pct"/>
            <w:gridSpan w:val="2"/>
            <w:tcBorders>
              <w:right w:val="single" w:sz="4" w:space="0" w:color="auto"/>
            </w:tcBorders>
            <w:vAlign w:val="center"/>
          </w:tcPr>
          <w:p w14:paraId="34E77AB1" w14:textId="77777777" w:rsidR="00951B0F" w:rsidRDefault="00000000" w:rsidP="00792FD3">
            <w:pPr>
              <w:spacing w:before="40" w:after="40"/>
              <w:rPr>
                <w:szCs w:val="18"/>
              </w:rPr>
            </w:pPr>
            <w:r>
              <w:rPr>
                <w:szCs w:val="18"/>
              </w:rPr>
              <w:t xml:space="preserve">Base surface level – for new works </w:t>
            </w:r>
            <w:r>
              <w:t>– compared to design levels across full extent of works</w:t>
            </w:r>
          </w:p>
        </w:tc>
        <w:tc>
          <w:tcPr>
            <w:tcW w:w="2521" w:type="pct"/>
            <w:tcBorders>
              <w:left w:val="single" w:sz="4" w:space="0" w:color="auto"/>
            </w:tcBorders>
            <w:vAlign w:val="center"/>
          </w:tcPr>
          <w:p w14:paraId="2F5AA76D" w14:textId="77777777" w:rsidR="00951B0F" w:rsidRDefault="00000000" w:rsidP="00792FD3">
            <w:pPr>
              <w:spacing w:before="40" w:after="40"/>
              <w:rPr>
                <w:szCs w:val="18"/>
              </w:rPr>
            </w:pPr>
            <w:r w:rsidRPr="009F7F64">
              <w:rPr>
                <w:szCs w:val="18"/>
              </w:rPr>
              <w:t>-20 mm to +20 mm</w:t>
            </w:r>
          </w:p>
        </w:tc>
      </w:tr>
      <w:tr w:rsidR="009838DF" w14:paraId="49B3EC66" w14:textId="77777777" w:rsidTr="00792FD3">
        <w:trPr>
          <w:cantSplit/>
          <w:trHeight w:val="426"/>
        </w:trPr>
        <w:tc>
          <w:tcPr>
            <w:tcW w:w="2479" w:type="pct"/>
            <w:gridSpan w:val="2"/>
            <w:tcBorders>
              <w:right w:val="single" w:sz="4" w:space="0" w:color="auto"/>
            </w:tcBorders>
            <w:vAlign w:val="center"/>
          </w:tcPr>
          <w:p w14:paraId="7D15D8C5" w14:textId="77777777" w:rsidR="00951B0F" w:rsidRDefault="00000000" w:rsidP="00792FD3">
            <w:pPr>
              <w:spacing w:before="40" w:after="40"/>
              <w:rPr>
                <w:szCs w:val="18"/>
              </w:rPr>
            </w:pPr>
            <w:r>
              <w:rPr>
                <w:szCs w:val="18"/>
              </w:rPr>
              <w:t>Base surface level – for new works and rehabilitation works - abutting existing works – at junction</w:t>
            </w:r>
          </w:p>
        </w:tc>
        <w:tc>
          <w:tcPr>
            <w:tcW w:w="2521" w:type="pct"/>
            <w:tcBorders>
              <w:left w:val="single" w:sz="4" w:space="0" w:color="auto"/>
            </w:tcBorders>
            <w:vAlign w:val="center"/>
          </w:tcPr>
          <w:p w14:paraId="4A2A094F" w14:textId="77777777" w:rsidR="00951B0F" w:rsidRPr="009F7F64" w:rsidRDefault="00000000" w:rsidP="00792FD3">
            <w:pPr>
              <w:spacing w:before="40" w:after="40"/>
              <w:rPr>
                <w:szCs w:val="18"/>
              </w:rPr>
            </w:pPr>
            <w:r>
              <w:rPr>
                <w:szCs w:val="18"/>
              </w:rPr>
              <w:t>0 mm</w:t>
            </w:r>
          </w:p>
        </w:tc>
      </w:tr>
    </w:tbl>
    <w:p w14:paraId="1680D096" w14:textId="77777777" w:rsidR="00951B0F" w:rsidRDefault="00951B0F" w:rsidP="00951B0F"/>
    <w:p w14:paraId="66CEC190" w14:textId="77777777" w:rsidR="00951B0F" w:rsidRDefault="00000000" w:rsidP="005E2D1A">
      <w:pPr>
        <w:pStyle w:val="GuideNotes"/>
      </w:pPr>
      <w:r w:rsidRPr="003E32A3">
        <w:t>[If any of the exclusions listed are required to conform to an IRI of less than 2.4 delete them from the list.]</w:t>
      </w: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1980"/>
        <w:gridCol w:w="2410"/>
        <w:gridCol w:w="1842"/>
        <w:gridCol w:w="1806"/>
        <w:gridCol w:w="1256"/>
      </w:tblGrid>
      <w:tr w:rsidR="009838DF" w14:paraId="71A3A757" w14:textId="77777777" w:rsidTr="00792FD3">
        <w:trPr>
          <w:cantSplit/>
          <w:tblHeader/>
        </w:trPr>
        <w:tc>
          <w:tcPr>
            <w:tcW w:w="9294" w:type="dxa"/>
            <w:gridSpan w:val="5"/>
            <w:vAlign w:val="center"/>
          </w:tcPr>
          <w:p w14:paraId="24E49E8F" w14:textId="77777777" w:rsidR="00951B0F" w:rsidRPr="009517D3" w:rsidRDefault="00000000" w:rsidP="00792FD3">
            <w:pPr>
              <w:rPr>
                <w:rFonts w:eastAsia="Calibri"/>
                <w:b/>
                <w:lang w:eastAsia="en-US"/>
              </w:rPr>
            </w:pPr>
            <w:r w:rsidRPr="009517D3">
              <w:rPr>
                <w:rFonts w:eastAsia="Calibri"/>
                <w:b/>
                <w:lang w:eastAsia="en-US"/>
              </w:rPr>
              <w:t>Table – Relative height tolerances for new works abutting existing works</w:t>
            </w:r>
          </w:p>
        </w:tc>
      </w:tr>
      <w:tr w:rsidR="009838DF" w14:paraId="16191D08" w14:textId="77777777" w:rsidTr="00792FD3">
        <w:trPr>
          <w:cantSplit/>
          <w:tblHeader/>
        </w:trPr>
        <w:tc>
          <w:tcPr>
            <w:tcW w:w="4390" w:type="dxa"/>
            <w:gridSpan w:val="2"/>
            <w:vAlign w:val="center"/>
          </w:tcPr>
          <w:p w14:paraId="2E57BB2E" w14:textId="77777777" w:rsidR="00951B0F" w:rsidRPr="009517D3" w:rsidRDefault="00000000" w:rsidP="00792FD3">
            <w:pPr>
              <w:jc w:val="center"/>
              <w:rPr>
                <w:rFonts w:eastAsia="Calibri"/>
                <w:b/>
                <w:lang w:eastAsia="en-US"/>
              </w:rPr>
            </w:pPr>
            <w:r w:rsidRPr="009517D3">
              <w:rPr>
                <w:rFonts w:eastAsia="Calibri"/>
                <w:b/>
                <w:lang w:eastAsia="en-US"/>
              </w:rPr>
              <w:t>Pavement type</w:t>
            </w:r>
          </w:p>
        </w:tc>
        <w:tc>
          <w:tcPr>
            <w:tcW w:w="3648" w:type="dxa"/>
            <w:gridSpan w:val="2"/>
            <w:vAlign w:val="center"/>
          </w:tcPr>
          <w:p w14:paraId="76B48FE0" w14:textId="77777777" w:rsidR="00951B0F" w:rsidRPr="009517D3" w:rsidRDefault="00000000" w:rsidP="00792FD3">
            <w:pPr>
              <w:jc w:val="center"/>
              <w:rPr>
                <w:rFonts w:eastAsia="Calibri"/>
                <w:b/>
                <w:lang w:eastAsia="en-US"/>
              </w:rPr>
            </w:pPr>
            <w:r w:rsidRPr="009517D3">
              <w:rPr>
                <w:rFonts w:eastAsia="Calibri"/>
                <w:b/>
                <w:lang w:eastAsia="en-US"/>
              </w:rPr>
              <w:t>Abutting surfaces to be aligned</w:t>
            </w:r>
          </w:p>
        </w:tc>
        <w:tc>
          <w:tcPr>
            <w:tcW w:w="1256" w:type="dxa"/>
            <w:vMerge w:val="restart"/>
            <w:vAlign w:val="center"/>
          </w:tcPr>
          <w:p w14:paraId="08007F1C" w14:textId="77777777" w:rsidR="00951B0F" w:rsidRPr="009517D3" w:rsidRDefault="00000000" w:rsidP="00792FD3">
            <w:pPr>
              <w:jc w:val="center"/>
              <w:rPr>
                <w:rFonts w:eastAsia="Calibri"/>
                <w:b/>
                <w:lang w:eastAsia="en-US"/>
              </w:rPr>
            </w:pPr>
            <w:r w:rsidRPr="009517D3">
              <w:rPr>
                <w:rFonts w:eastAsia="Calibri"/>
                <w:b/>
                <w:lang w:eastAsia="en-US"/>
              </w:rPr>
              <w:t>Tolerance</w:t>
            </w:r>
          </w:p>
        </w:tc>
      </w:tr>
      <w:tr w:rsidR="009838DF" w14:paraId="3795EA78" w14:textId="77777777" w:rsidTr="00792FD3">
        <w:trPr>
          <w:cantSplit/>
          <w:tblHeader/>
        </w:trPr>
        <w:tc>
          <w:tcPr>
            <w:tcW w:w="1980" w:type="dxa"/>
            <w:vAlign w:val="center"/>
          </w:tcPr>
          <w:p w14:paraId="5C7B76CC" w14:textId="77777777" w:rsidR="00951B0F" w:rsidRPr="009517D3" w:rsidRDefault="00000000" w:rsidP="00792FD3">
            <w:pPr>
              <w:jc w:val="center"/>
              <w:rPr>
                <w:rFonts w:eastAsia="Calibri"/>
                <w:b/>
                <w:lang w:eastAsia="en-US"/>
              </w:rPr>
            </w:pPr>
            <w:r w:rsidRPr="009517D3">
              <w:rPr>
                <w:rFonts w:eastAsia="Calibri"/>
                <w:b/>
                <w:lang w:eastAsia="en-US"/>
              </w:rPr>
              <w:t>Existing</w:t>
            </w:r>
          </w:p>
        </w:tc>
        <w:tc>
          <w:tcPr>
            <w:tcW w:w="2410" w:type="dxa"/>
            <w:vAlign w:val="center"/>
          </w:tcPr>
          <w:p w14:paraId="07896779" w14:textId="77777777" w:rsidR="00951B0F" w:rsidRPr="009517D3" w:rsidRDefault="00000000" w:rsidP="00792FD3">
            <w:pPr>
              <w:jc w:val="center"/>
              <w:rPr>
                <w:rFonts w:eastAsia="Calibri"/>
                <w:b/>
                <w:lang w:eastAsia="en-US"/>
              </w:rPr>
            </w:pPr>
            <w:r w:rsidRPr="009517D3">
              <w:rPr>
                <w:rFonts w:eastAsia="Calibri"/>
                <w:b/>
                <w:lang w:eastAsia="en-US"/>
              </w:rPr>
              <w:t>New abutting works</w:t>
            </w:r>
          </w:p>
        </w:tc>
        <w:tc>
          <w:tcPr>
            <w:tcW w:w="1842" w:type="dxa"/>
            <w:vAlign w:val="center"/>
          </w:tcPr>
          <w:p w14:paraId="3D534DFF" w14:textId="77777777" w:rsidR="00951B0F" w:rsidRPr="009517D3" w:rsidRDefault="00000000" w:rsidP="00792FD3">
            <w:pPr>
              <w:jc w:val="center"/>
              <w:rPr>
                <w:rFonts w:eastAsia="Calibri"/>
                <w:b/>
                <w:lang w:eastAsia="en-US"/>
              </w:rPr>
            </w:pPr>
            <w:r w:rsidRPr="009517D3">
              <w:rPr>
                <w:rFonts w:eastAsia="Calibri"/>
                <w:b/>
                <w:lang w:eastAsia="en-US"/>
              </w:rPr>
              <w:t>Existing</w:t>
            </w:r>
          </w:p>
        </w:tc>
        <w:tc>
          <w:tcPr>
            <w:tcW w:w="1806" w:type="dxa"/>
            <w:vAlign w:val="center"/>
          </w:tcPr>
          <w:p w14:paraId="3FE3FC97" w14:textId="77777777" w:rsidR="00951B0F" w:rsidRPr="009517D3" w:rsidRDefault="00000000" w:rsidP="00792FD3">
            <w:pPr>
              <w:jc w:val="center"/>
              <w:rPr>
                <w:rFonts w:eastAsia="Calibri"/>
                <w:b/>
                <w:lang w:eastAsia="en-US"/>
              </w:rPr>
            </w:pPr>
            <w:r w:rsidRPr="009517D3">
              <w:rPr>
                <w:rFonts w:eastAsia="Calibri"/>
                <w:b/>
                <w:lang w:eastAsia="en-US"/>
              </w:rPr>
              <w:t>New abutting works</w:t>
            </w:r>
          </w:p>
        </w:tc>
        <w:tc>
          <w:tcPr>
            <w:tcW w:w="1256" w:type="dxa"/>
            <w:vMerge/>
            <w:vAlign w:val="center"/>
          </w:tcPr>
          <w:p w14:paraId="285DF53D" w14:textId="77777777" w:rsidR="00951B0F" w:rsidRPr="009517D3" w:rsidRDefault="00951B0F" w:rsidP="00792FD3">
            <w:pPr>
              <w:jc w:val="center"/>
              <w:rPr>
                <w:rFonts w:eastAsia="Calibri"/>
                <w:lang w:eastAsia="en-US"/>
              </w:rPr>
            </w:pPr>
          </w:p>
        </w:tc>
      </w:tr>
      <w:tr w:rsidR="009838DF" w14:paraId="140018B5" w14:textId="77777777" w:rsidTr="00792FD3">
        <w:trPr>
          <w:cantSplit/>
        </w:trPr>
        <w:tc>
          <w:tcPr>
            <w:tcW w:w="1980" w:type="dxa"/>
            <w:vAlign w:val="center"/>
          </w:tcPr>
          <w:p w14:paraId="0D50D81C" w14:textId="77777777" w:rsidR="00951B0F" w:rsidRPr="009517D3" w:rsidRDefault="00000000" w:rsidP="00792FD3">
            <w:pPr>
              <w:jc w:val="center"/>
              <w:rPr>
                <w:rFonts w:eastAsia="Calibri"/>
                <w:lang w:eastAsia="en-US"/>
              </w:rPr>
            </w:pPr>
            <w:r w:rsidRPr="009517D3">
              <w:rPr>
                <w:rFonts w:eastAsia="Calibri"/>
                <w:lang w:eastAsia="en-US"/>
              </w:rPr>
              <w:t>Unsealed</w:t>
            </w:r>
          </w:p>
        </w:tc>
        <w:tc>
          <w:tcPr>
            <w:tcW w:w="2410" w:type="dxa"/>
            <w:vAlign w:val="center"/>
          </w:tcPr>
          <w:p w14:paraId="717F6DD4" w14:textId="77777777" w:rsidR="00951B0F" w:rsidRPr="009517D3" w:rsidRDefault="00000000" w:rsidP="00792FD3">
            <w:pPr>
              <w:jc w:val="center"/>
              <w:rPr>
                <w:rFonts w:eastAsia="Calibri"/>
                <w:lang w:eastAsia="en-US"/>
              </w:rPr>
            </w:pPr>
            <w:r w:rsidRPr="009517D3">
              <w:rPr>
                <w:rFonts w:eastAsia="Calibri"/>
                <w:lang w:eastAsia="en-US"/>
              </w:rPr>
              <w:t>Unsealed</w:t>
            </w:r>
          </w:p>
        </w:tc>
        <w:tc>
          <w:tcPr>
            <w:tcW w:w="1842" w:type="dxa"/>
            <w:vAlign w:val="center"/>
          </w:tcPr>
          <w:p w14:paraId="40A55F0B" w14:textId="77777777" w:rsidR="00951B0F" w:rsidRPr="009517D3" w:rsidRDefault="00000000" w:rsidP="00792FD3">
            <w:pPr>
              <w:jc w:val="center"/>
              <w:rPr>
                <w:rFonts w:eastAsia="Calibri"/>
                <w:lang w:eastAsia="en-US"/>
              </w:rPr>
            </w:pPr>
            <w:r w:rsidRPr="009517D3">
              <w:rPr>
                <w:rFonts w:eastAsia="Calibri"/>
                <w:lang w:eastAsia="en-US"/>
              </w:rPr>
              <w:t>Pavement top</w:t>
            </w:r>
          </w:p>
        </w:tc>
        <w:tc>
          <w:tcPr>
            <w:tcW w:w="1806" w:type="dxa"/>
            <w:vAlign w:val="center"/>
          </w:tcPr>
          <w:p w14:paraId="233BFABF" w14:textId="77777777" w:rsidR="00951B0F" w:rsidRPr="009517D3" w:rsidRDefault="00000000" w:rsidP="00792FD3">
            <w:pPr>
              <w:jc w:val="center"/>
              <w:rPr>
                <w:rFonts w:eastAsia="Calibri"/>
                <w:lang w:eastAsia="en-US"/>
              </w:rPr>
            </w:pPr>
            <w:r w:rsidRPr="009517D3">
              <w:rPr>
                <w:rFonts w:eastAsia="Calibri"/>
                <w:lang w:eastAsia="en-US"/>
              </w:rPr>
              <w:t>Pavement top</w:t>
            </w:r>
          </w:p>
        </w:tc>
        <w:tc>
          <w:tcPr>
            <w:tcW w:w="1256" w:type="dxa"/>
            <w:vAlign w:val="center"/>
          </w:tcPr>
          <w:p w14:paraId="4F0F2B61" w14:textId="77777777" w:rsidR="00951B0F" w:rsidRPr="009517D3" w:rsidRDefault="00000000" w:rsidP="00792FD3">
            <w:pPr>
              <w:jc w:val="center"/>
              <w:rPr>
                <w:rFonts w:eastAsia="Calibri"/>
                <w:lang w:eastAsia="en-US"/>
              </w:rPr>
            </w:pPr>
            <w:r w:rsidRPr="009517D3">
              <w:rPr>
                <w:rFonts w:eastAsia="Calibri"/>
                <w:lang w:eastAsia="en-US"/>
              </w:rPr>
              <w:t>0 mm</w:t>
            </w:r>
          </w:p>
        </w:tc>
      </w:tr>
      <w:tr w:rsidR="009838DF" w14:paraId="58622AD8" w14:textId="77777777" w:rsidTr="00792FD3">
        <w:trPr>
          <w:cantSplit/>
        </w:trPr>
        <w:tc>
          <w:tcPr>
            <w:tcW w:w="1980" w:type="dxa"/>
            <w:vAlign w:val="center"/>
          </w:tcPr>
          <w:p w14:paraId="62C0A3E1" w14:textId="77777777" w:rsidR="00951B0F" w:rsidRPr="009517D3" w:rsidRDefault="00000000" w:rsidP="00792FD3">
            <w:pPr>
              <w:jc w:val="center"/>
              <w:rPr>
                <w:rFonts w:eastAsia="Calibri"/>
                <w:lang w:eastAsia="en-US"/>
              </w:rPr>
            </w:pPr>
            <w:r w:rsidRPr="009517D3">
              <w:rPr>
                <w:rFonts w:eastAsia="Calibri"/>
                <w:lang w:eastAsia="en-US"/>
              </w:rPr>
              <w:t>Sealed - no reseal</w:t>
            </w:r>
          </w:p>
        </w:tc>
        <w:tc>
          <w:tcPr>
            <w:tcW w:w="2410" w:type="dxa"/>
            <w:vAlign w:val="center"/>
          </w:tcPr>
          <w:p w14:paraId="135BDD8F" w14:textId="77777777" w:rsidR="00951B0F" w:rsidRPr="009517D3" w:rsidRDefault="00000000" w:rsidP="00792FD3">
            <w:pPr>
              <w:jc w:val="center"/>
              <w:rPr>
                <w:rFonts w:eastAsia="Calibri"/>
                <w:lang w:eastAsia="en-US"/>
              </w:rPr>
            </w:pPr>
            <w:r w:rsidRPr="009517D3">
              <w:rPr>
                <w:rFonts w:eastAsia="Calibri"/>
                <w:lang w:eastAsia="en-US"/>
              </w:rPr>
              <w:t>Unsealed</w:t>
            </w:r>
          </w:p>
        </w:tc>
        <w:tc>
          <w:tcPr>
            <w:tcW w:w="1842" w:type="dxa"/>
            <w:vAlign w:val="center"/>
          </w:tcPr>
          <w:p w14:paraId="464F833A" w14:textId="77777777" w:rsidR="00951B0F" w:rsidRPr="009517D3" w:rsidRDefault="00000000" w:rsidP="00792FD3">
            <w:pPr>
              <w:jc w:val="center"/>
              <w:rPr>
                <w:rFonts w:eastAsia="Calibri"/>
                <w:lang w:eastAsia="en-US"/>
              </w:rPr>
            </w:pPr>
            <w:r w:rsidRPr="009517D3">
              <w:rPr>
                <w:rFonts w:eastAsia="Calibri"/>
                <w:lang w:eastAsia="en-US"/>
              </w:rPr>
              <w:t>Top surface of seal</w:t>
            </w:r>
          </w:p>
        </w:tc>
        <w:tc>
          <w:tcPr>
            <w:tcW w:w="1806" w:type="dxa"/>
            <w:vAlign w:val="center"/>
          </w:tcPr>
          <w:p w14:paraId="736A1E76" w14:textId="77777777" w:rsidR="00951B0F" w:rsidRPr="009517D3" w:rsidRDefault="00000000" w:rsidP="00792FD3">
            <w:pPr>
              <w:jc w:val="center"/>
              <w:rPr>
                <w:rFonts w:eastAsia="Calibri"/>
                <w:lang w:eastAsia="en-US"/>
              </w:rPr>
            </w:pPr>
            <w:r w:rsidRPr="009517D3">
              <w:rPr>
                <w:rFonts w:eastAsia="Calibri"/>
                <w:lang w:eastAsia="en-US"/>
              </w:rPr>
              <w:t>Top surface of unsealed new works</w:t>
            </w:r>
          </w:p>
        </w:tc>
        <w:tc>
          <w:tcPr>
            <w:tcW w:w="1256" w:type="dxa"/>
            <w:vAlign w:val="center"/>
          </w:tcPr>
          <w:p w14:paraId="491F7F44" w14:textId="77777777" w:rsidR="00951B0F" w:rsidRPr="009517D3" w:rsidRDefault="00000000" w:rsidP="00792FD3">
            <w:pPr>
              <w:jc w:val="center"/>
              <w:rPr>
                <w:rFonts w:eastAsia="Calibri"/>
                <w:lang w:eastAsia="en-US"/>
              </w:rPr>
            </w:pPr>
            <w:r w:rsidRPr="009517D3">
              <w:rPr>
                <w:rFonts w:eastAsia="Calibri"/>
                <w:lang w:eastAsia="en-US"/>
              </w:rPr>
              <w:t>0 mm</w:t>
            </w:r>
          </w:p>
        </w:tc>
      </w:tr>
      <w:tr w:rsidR="009838DF" w14:paraId="30B66543" w14:textId="77777777" w:rsidTr="00792FD3">
        <w:trPr>
          <w:cantSplit/>
        </w:trPr>
        <w:tc>
          <w:tcPr>
            <w:tcW w:w="1980" w:type="dxa"/>
            <w:vAlign w:val="center"/>
          </w:tcPr>
          <w:p w14:paraId="491283D3" w14:textId="77777777" w:rsidR="00951B0F" w:rsidRPr="009517D3" w:rsidRDefault="00000000" w:rsidP="00792FD3">
            <w:pPr>
              <w:jc w:val="center"/>
              <w:rPr>
                <w:rFonts w:eastAsia="Calibri"/>
                <w:lang w:eastAsia="en-US"/>
              </w:rPr>
            </w:pPr>
            <w:r w:rsidRPr="009517D3">
              <w:rPr>
                <w:rFonts w:eastAsia="Calibri"/>
                <w:lang w:eastAsia="en-US"/>
              </w:rPr>
              <w:lastRenderedPageBreak/>
              <w:t>Sealed - no reseal</w:t>
            </w:r>
          </w:p>
        </w:tc>
        <w:tc>
          <w:tcPr>
            <w:tcW w:w="2410" w:type="dxa"/>
            <w:vAlign w:val="center"/>
          </w:tcPr>
          <w:p w14:paraId="665809F2" w14:textId="77777777" w:rsidR="00951B0F" w:rsidRPr="009517D3" w:rsidRDefault="00000000" w:rsidP="00792FD3">
            <w:pPr>
              <w:jc w:val="center"/>
              <w:rPr>
                <w:rFonts w:eastAsia="Calibri"/>
                <w:lang w:eastAsia="en-US"/>
              </w:rPr>
            </w:pPr>
            <w:r w:rsidRPr="009517D3">
              <w:rPr>
                <w:rFonts w:eastAsia="Calibri"/>
                <w:lang w:eastAsia="en-US"/>
              </w:rPr>
              <w:t>Sealed – single coat</w:t>
            </w:r>
          </w:p>
        </w:tc>
        <w:tc>
          <w:tcPr>
            <w:tcW w:w="1842" w:type="dxa"/>
            <w:vAlign w:val="center"/>
          </w:tcPr>
          <w:p w14:paraId="5A827004" w14:textId="77777777" w:rsidR="00951B0F" w:rsidRPr="009517D3" w:rsidRDefault="00000000" w:rsidP="00792FD3">
            <w:pPr>
              <w:jc w:val="center"/>
              <w:rPr>
                <w:rFonts w:eastAsia="Calibri"/>
                <w:lang w:eastAsia="en-US"/>
              </w:rPr>
            </w:pPr>
            <w:r w:rsidRPr="009517D3">
              <w:rPr>
                <w:rFonts w:eastAsia="Calibri"/>
                <w:lang w:eastAsia="en-US"/>
              </w:rPr>
              <w:t>Top surface of seal</w:t>
            </w:r>
          </w:p>
        </w:tc>
        <w:tc>
          <w:tcPr>
            <w:tcW w:w="1806" w:type="dxa"/>
            <w:vAlign w:val="center"/>
          </w:tcPr>
          <w:p w14:paraId="591020E5" w14:textId="77777777" w:rsidR="00951B0F" w:rsidRPr="009517D3" w:rsidRDefault="00000000" w:rsidP="00792FD3">
            <w:pPr>
              <w:jc w:val="center"/>
              <w:rPr>
                <w:rFonts w:eastAsia="Calibri"/>
                <w:lang w:eastAsia="en-US"/>
              </w:rPr>
            </w:pPr>
            <w:r w:rsidRPr="009517D3">
              <w:rPr>
                <w:rFonts w:eastAsia="Calibri"/>
                <w:lang w:eastAsia="en-US"/>
              </w:rPr>
              <w:t>Top surface of sealed new works</w:t>
            </w:r>
          </w:p>
        </w:tc>
        <w:tc>
          <w:tcPr>
            <w:tcW w:w="1256" w:type="dxa"/>
            <w:vAlign w:val="center"/>
          </w:tcPr>
          <w:p w14:paraId="5ACACA0E" w14:textId="77777777" w:rsidR="00951B0F" w:rsidRPr="009517D3" w:rsidRDefault="00000000" w:rsidP="00792FD3">
            <w:pPr>
              <w:jc w:val="center"/>
              <w:rPr>
                <w:rFonts w:eastAsia="Calibri"/>
                <w:lang w:eastAsia="en-US"/>
              </w:rPr>
            </w:pPr>
            <w:r w:rsidRPr="009517D3">
              <w:rPr>
                <w:rFonts w:eastAsia="Calibri"/>
                <w:lang w:eastAsia="en-US"/>
              </w:rPr>
              <w:t>0 mm</w:t>
            </w:r>
          </w:p>
        </w:tc>
      </w:tr>
      <w:tr w:rsidR="009838DF" w14:paraId="5D6E850F" w14:textId="77777777" w:rsidTr="00792FD3">
        <w:trPr>
          <w:cantSplit/>
        </w:trPr>
        <w:tc>
          <w:tcPr>
            <w:tcW w:w="1980" w:type="dxa"/>
            <w:vAlign w:val="center"/>
          </w:tcPr>
          <w:p w14:paraId="60577D93" w14:textId="77777777" w:rsidR="00951B0F" w:rsidRPr="009517D3" w:rsidRDefault="00000000" w:rsidP="00792FD3">
            <w:pPr>
              <w:jc w:val="center"/>
              <w:rPr>
                <w:rFonts w:eastAsia="Calibri"/>
                <w:lang w:eastAsia="en-US"/>
              </w:rPr>
            </w:pPr>
            <w:r w:rsidRPr="009517D3">
              <w:rPr>
                <w:rFonts w:eastAsia="Calibri"/>
                <w:lang w:eastAsia="en-US"/>
              </w:rPr>
              <w:t>Sealed - no reseal</w:t>
            </w:r>
          </w:p>
        </w:tc>
        <w:tc>
          <w:tcPr>
            <w:tcW w:w="2410" w:type="dxa"/>
            <w:vAlign w:val="center"/>
          </w:tcPr>
          <w:p w14:paraId="17796020" w14:textId="77777777" w:rsidR="00951B0F" w:rsidRPr="009517D3" w:rsidRDefault="00000000" w:rsidP="00792FD3">
            <w:pPr>
              <w:jc w:val="center"/>
              <w:rPr>
                <w:rFonts w:eastAsia="Calibri"/>
                <w:lang w:eastAsia="en-US"/>
              </w:rPr>
            </w:pPr>
            <w:r w:rsidRPr="009517D3">
              <w:rPr>
                <w:rFonts w:eastAsia="Calibri"/>
                <w:lang w:eastAsia="en-US"/>
              </w:rPr>
              <w:t>Sealed – two coats</w:t>
            </w:r>
          </w:p>
        </w:tc>
        <w:tc>
          <w:tcPr>
            <w:tcW w:w="1842" w:type="dxa"/>
            <w:vAlign w:val="center"/>
          </w:tcPr>
          <w:p w14:paraId="2669586F" w14:textId="77777777" w:rsidR="00951B0F" w:rsidRPr="009517D3" w:rsidRDefault="00000000" w:rsidP="00792FD3">
            <w:pPr>
              <w:jc w:val="center"/>
              <w:rPr>
                <w:rFonts w:eastAsia="Calibri"/>
                <w:lang w:eastAsia="en-US"/>
              </w:rPr>
            </w:pPr>
            <w:r w:rsidRPr="009517D3">
              <w:rPr>
                <w:rFonts w:eastAsia="Calibri"/>
                <w:lang w:eastAsia="en-US"/>
              </w:rPr>
              <w:t>Top surface of seal</w:t>
            </w:r>
          </w:p>
        </w:tc>
        <w:tc>
          <w:tcPr>
            <w:tcW w:w="1806" w:type="dxa"/>
            <w:vAlign w:val="center"/>
          </w:tcPr>
          <w:p w14:paraId="327265A1" w14:textId="77777777" w:rsidR="00951B0F" w:rsidRPr="009517D3" w:rsidRDefault="00000000" w:rsidP="00792FD3">
            <w:pPr>
              <w:jc w:val="center"/>
              <w:rPr>
                <w:rFonts w:eastAsia="Calibri"/>
                <w:lang w:eastAsia="en-US"/>
              </w:rPr>
            </w:pPr>
            <w:r w:rsidRPr="009517D3">
              <w:rPr>
                <w:rFonts w:eastAsia="Calibri"/>
                <w:lang w:eastAsia="en-US"/>
              </w:rPr>
              <w:t>Top surface of seal</w:t>
            </w:r>
          </w:p>
        </w:tc>
        <w:tc>
          <w:tcPr>
            <w:tcW w:w="1256" w:type="dxa"/>
            <w:vAlign w:val="center"/>
          </w:tcPr>
          <w:p w14:paraId="69B19A04" w14:textId="77777777" w:rsidR="00951B0F" w:rsidRPr="009517D3" w:rsidRDefault="00000000" w:rsidP="00792FD3">
            <w:pPr>
              <w:jc w:val="center"/>
              <w:rPr>
                <w:rFonts w:eastAsia="Calibri"/>
                <w:lang w:eastAsia="en-US"/>
              </w:rPr>
            </w:pPr>
            <w:r w:rsidRPr="009517D3">
              <w:rPr>
                <w:rFonts w:eastAsia="Calibri"/>
                <w:lang w:eastAsia="en-US"/>
              </w:rPr>
              <w:t>0 mm</w:t>
            </w:r>
          </w:p>
        </w:tc>
      </w:tr>
      <w:tr w:rsidR="009838DF" w14:paraId="3F896E43" w14:textId="77777777" w:rsidTr="00792FD3">
        <w:trPr>
          <w:cantSplit/>
        </w:trPr>
        <w:tc>
          <w:tcPr>
            <w:tcW w:w="1980" w:type="dxa"/>
            <w:vAlign w:val="center"/>
          </w:tcPr>
          <w:p w14:paraId="73F38915" w14:textId="77777777" w:rsidR="00951B0F" w:rsidRPr="009517D3" w:rsidRDefault="00000000" w:rsidP="00792FD3">
            <w:pPr>
              <w:jc w:val="center"/>
              <w:rPr>
                <w:rFonts w:eastAsia="Calibri"/>
                <w:lang w:eastAsia="en-US"/>
              </w:rPr>
            </w:pPr>
            <w:r w:rsidRPr="009517D3">
              <w:rPr>
                <w:rFonts w:eastAsia="Calibri"/>
                <w:lang w:eastAsia="en-US"/>
              </w:rPr>
              <w:t>Sealed – with reseal – one coat</w:t>
            </w:r>
          </w:p>
        </w:tc>
        <w:tc>
          <w:tcPr>
            <w:tcW w:w="2410" w:type="dxa"/>
            <w:vAlign w:val="center"/>
          </w:tcPr>
          <w:p w14:paraId="60DED566" w14:textId="77777777" w:rsidR="00951B0F" w:rsidRPr="009517D3" w:rsidRDefault="00000000" w:rsidP="00792FD3">
            <w:pPr>
              <w:jc w:val="center"/>
              <w:rPr>
                <w:rFonts w:eastAsia="Calibri"/>
                <w:lang w:eastAsia="en-US"/>
              </w:rPr>
            </w:pPr>
            <w:r w:rsidRPr="009517D3">
              <w:rPr>
                <w:rFonts w:eastAsia="Calibri"/>
                <w:lang w:eastAsia="en-US"/>
              </w:rPr>
              <w:t>Sealed – new and/or reseal – two coats</w:t>
            </w:r>
          </w:p>
        </w:tc>
        <w:tc>
          <w:tcPr>
            <w:tcW w:w="1842" w:type="dxa"/>
            <w:vAlign w:val="center"/>
          </w:tcPr>
          <w:p w14:paraId="5FADA41C" w14:textId="77777777" w:rsidR="00951B0F" w:rsidRPr="009517D3" w:rsidRDefault="00000000" w:rsidP="00792FD3">
            <w:pPr>
              <w:jc w:val="center"/>
              <w:rPr>
                <w:rFonts w:eastAsia="Calibri"/>
                <w:lang w:eastAsia="en-US"/>
              </w:rPr>
            </w:pPr>
            <w:r w:rsidRPr="009517D3">
              <w:rPr>
                <w:rFonts w:eastAsia="Calibri"/>
                <w:lang w:eastAsia="en-US"/>
              </w:rPr>
              <w:t>Top surface of existing seal</w:t>
            </w:r>
          </w:p>
        </w:tc>
        <w:tc>
          <w:tcPr>
            <w:tcW w:w="1806" w:type="dxa"/>
            <w:vAlign w:val="center"/>
          </w:tcPr>
          <w:p w14:paraId="237DC241" w14:textId="77777777" w:rsidR="00951B0F" w:rsidRPr="009517D3" w:rsidRDefault="00000000" w:rsidP="00792FD3">
            <w:pPr>
              <w:jc w:val="center"/>
              <w:rPr>
                <w:rFonts w:eastAsia="Calibri"/>
                <w:lang w:eastAsia="en-US"/>
              </w:rPr>
            </w:pPr>
            <w:r w:rsidRPr="009517D3">
              <w:rPr>
                <w:rFonts w:eastAsia="Calibri"/>
                <w:lang w:eastAsia="en-US"/>
              </w:rPr>
              <w:t>Top surface of second coat of seal</w:t>
            </w:r>
          </w:p>
        </w:tc>
        <w:tc>
          <w:tcPr>
            <w:tcW w:w="1256" w:type="dxa"/>
            <w:vAlign w:val="center"/>
          </w:tcPr>
          <w:p w14:paraId="2A9209A9" w14:textId="77777777" w:rsidR="00951B0F" w:rsidRPr="009517D3" w:rsidRDefault="00000000" w:rsidP="00792FD3">
            <w:pPr>
              <w:jc w:val="center"/>
              <w:rPr>
                <w:rFonts w:eastAsia="Calibri"/>
                <w:lang w:eastAsia="en-US"/>
              </w:rPr>
            </w:pPr>
            <w:r w:rsidRPr="009517D3">
              <w:rPr>
                <w:rFonts w:eastAsia="Calibri"/>
                <w:lang w:eastAsia="en-US"/>
              </w:rPr>
              <w:t>0 mm</w:t>
            </w:r>
          </w:p>
        </w:tc>
      </w:tr>
      <w:tr w:rsidR="009838DF" w14:paraId="3AF027FF" w14:textId="77777777" w:rsidTr="00792FD3">
        <w:trPr>
          <w:cantSplit/>
        </w:trPr>
        <w:tc>
          <w:tcPr>
            <w:tcW w:w="1980" w:type="dxa"/>
            <w:vAlign w:val="center"/>
          </w:tcPr>
          <w:p w14:paraId="1657E053" w14:textId="77777777" w:rsidR="00951B0F" w:rsidRPr="009517D3" w:rsidRDefault="00000000" w:rsidP="00792FD3">
            <w:pPr>
              <w:jc w:val="center"/>
              <w:rPr>
                <w:rFonts w:eastAsia="Calibri"/>
                <w:lang w:eastAsia="en-US"/>
              </w:rPr>
            </w:pPr>
            <w:r w:rsidRPr="009517D3">
              <w:rPr>
                <w:rFonts w:eastAsia="Calibri"/>
                <w:lang w:eastAsia="en-US"/>
              </w:rPr>
              <w:t>Sealed – with reseal – two coats</w:t>
            </w:r>
          </w:p>
        </w:tc>
        <w:tc>
          <w:tcPr>
            <w:tcW w:w="2410" w:type="dxa"/>
            <w:vAlign w:val="center"/>
          </w:tcPr>
          <w:p w14:paraId="44459DC7" w14:textId="77777777" w:rsidR="00951B0F" w:rsidRPr="009517D3" w:rsidRDefault="00000000" w:rsidP="00792FD3">
            <w:pPr>
              <w:jc w:val="center"/>
              <w:rPr>
                <w:rFonts w:eastAsia="Calibri"/>
                <w:lang w:eastAsia="en-US"/>
              </w:rPr>
            </w:pPr>
            <w:r w:rsidRPr="009517D3">
              <w:rPr>
                <w:rFonts w:eastAsia="Calibri"/>
                <w:lang w:eastAsia="en-US"/>
              </w:rPr>
              <w:t>Sealed – new and/or reseal</w:t>
            </w:r>
          </w:p>
        </w:tc>
        <w:tc>
          <w:tcPr>
            <w:tcW w:w="1842" w:type="dxa"/>
            <w:vAlign w:val="center"/>
          </w:tcPr>
          <w:p w14:paraId="3DC2BC07" w14:textId="77777777" w:rsidR="00951B0F" w:rsidRPr="009517D3" w:rsidRDefault="00000000" w:rsidP="00792FD3">
            <w:pPr>
              <w:jc w:val="center"/>
              <w:rPr>
                <w:rFonts w:eastAsia="Calibri"/>
                <w:lang w:eastAsia="en-US"/>
              </w:rPr>
            </w:pPr>
            <w:r w:rsidRPr="009517D3">
              <w:rPr>
                <w:rFonts w:eastAsia="Calibri"/>
                <w:lang w:eastAsia="en-US"/>
              </w:rPr>
              <w:t>Top surface of first coat of reseal</w:t>
            </w:r>
          </w:p>
        </w:tc>
        <w:tc>
          <w:tcPr>
            <w:tcW w:w="1806" w:type="dxa"/>
            <w:vAlign w:val="center"/>
          </w:tcPr>
          <w:p w14:paraId="72B41F1F" w14:textId="77777777" w:rsidR="00951B0F" w:rsidRPr="009517D3" w:rsidRDefault="00000000" w:rsidP="00792FD3">
            <w:pPr>
              <w:jc w:val="center"/>
              <w:rPr>
                <w:rFonts w:eastAsia="Calibri"/>
                <w:lang w:eastAsia="en-US"/>
              </w:rPr>
            </w:pPr>
            <w:r w:rsidRPr="009517D3">
              <w:rPr>
                <w:rFonts w:eastAsia="Calibri"/>
                <w:lang w:eastAsia="en-US"/>
              </w:rPr>
              <w:t>Top surface of second coat of seal</w:t>
            </w:r>
          </w:p>
        </w:tc>
        <w:tc>
          <w:tcPr>
            <w:tcW w:w="1256" w:type="dxa"/>
            <w:vAlign w:val="center"/>
          </w:tcPr>
          <w:p w14:paraId="031AEC84" w14:textId="77777777" w:rsidR="00951B0F" w:rsidRPr="009517D3" w:rsidRDefault="00000000" w:rsidP="00792FD3">
            <w:pPr>
              <w:jc w:val="center"/>
              <w:rPr>
                <w:rFonts w:eastAsia="Calibri"/>
                <w:lang w:eastAsia="en-US"/>
              </w:rPr>
            </w:pPr>
            <w:r w:rsidRPr="009517D3">
              <w:rPr>
                <w:rFonts w:eastAsia="Calibri"/>
                <w:lang w:eastAsia="en-US"/>
              </w:rPr>
              <w:t>0 mm</w:t>
            </w:r>
          </w:p>
        </w:tc>
      </w:tr>
      <w:tr w:rsidR="009838DF" w14:paraId="76A77873" w14:textId="77777777" w:rsidTr="00792FD3">
        <w:trPr>
          <w:cantSplit/>
        </w:trPr>
        <w:tc>
          <w:tcPr>
            <w:tcW w:w="9294" w:type="dxa"/>
            <w:gridSpan w:val="5"/>
            <w:vAlign w:val="center"/>
          </w:tcPr>
          <w:p w14:paraId="2A3B2347" w14:textId="77777777" w:rsidR="00951B0F" w:rsidRPr="009517D3" w:rsidRDefault="00000000" w:rsidP="00792FD3">
            <w:pPr>
              <w:rPr>
                <w:rFonts w:eastAsia="Calibri"/>
                <w:lang w:eastAsia="en-US"/>
              </w:rPr>
            </w:pPr>
            <w:r w:rsidRPr="009517D3">
              <w:rPr>
                <w:rFonts w:eastAsia="Calibri"/>
                <w:b/>
                <w:lang w:eastAsia="en-US"/>
              </w:rPr>
              <w:t>Notes:</w:t>
            </w:r>
          </w:p>
          <w:p w14:paraId="39C529C5" w14:textId="77777777" w:rsidR="00951B0F" w:rsidRPr="009517D3" w:rsidRDefault="00000000">
            <w:pPr>
              <w:pStyle w:val="ListParagraph"/>
              <w:numPr>
                <w:ilvl w:val="0"/>
                <w:numId w:val="77"/>
              </w:numPr>
              <w:rPr>
                <w:rFonts w:eastAsia="Calibri"/>
                <w:lang w:eastAsia="en-US"/>
              </w:rPr>
            </w:pPr>
            <w:r w:rsidRPr="009517D3">
              <w:rPr>
                <w:rFonts w:eastAsia="Calibri"/>
                <w:lang w:eastAsia="en-US"/>
              </w:rPr>
              <w:t>Cross fall of new works abutting existing works must be the same as, and aligned with, the cross fall of the abutting existing works.</w:t>
            </w:r>
          </w:p>
          <w:p w14:paraId="5BE02F46" w14:textId="77777777" w:rsidR="00951B0F" w:rsidRPr="009517D3" w:rsidRDefault="00000000">
            <w:pPr>
              <w:pStyle w:val="ListParagraph"/>
              <w:numPr>
                <w:ilvl w:val="0"/>
                <w:numId w:val="77"/>
              </w:numPr>
              <w:rPr>
                <w:rFonts w:eastAsia="Calibri"/>
                <w:lang w:eastAsia="en-US"/>
              </w:rPr>
            </w:pPr>
            <w:r w:rsidRPr="009517D3">
              <w:rPr>
                <w:rFonts w:eastAsia="Calibri"/>
                <w:lang w:eastAsia="en-US"/>
              </w:rPr>
              <w:t>There must be no inverts, nor any crests, at the junctions of the new works with the existing works.</w:t>
            </w:r>
          </w:p>
          <w:p w14:paraId="42827FEC" w14:textId="77777777" w:rsidR="00951B0F" w:rsidRPr="009517D3" w:rsidRDefault="00000000">
            <w:pPr>
              <w:pStyle w:val="ListParagraph"/>
              <w:numPr>
                <w:ilvl w:val="0"/>
                <w:numId w:val="77"/>
              </w:numPr>
              <w:rPr>
                <w:rFonts w:eastAsia="Calibri"/>
                <w:lang w:eastAsia="en-US"/>
              </w:rPr>
            </w:pPr>
            <w:r w:rsidRPr="009517D3">
              <w:rPr>
                <w:rFonts w:eastAsia="Calibri"/>
                <w:lang w:eastAsia="en-US"/>
              </w:rPr>
              <w:t>Abutting new works must be graded to prevent the ponding of water.</w:t>
            </w:r>
          </w:p>
          <w:p w14:paraId="2372655D" w14:textId="77777777" w:rsidR="00951B0F" w:rsidRPr="009517D3" w:rsidRDefault="00000000">
            <w:pPr>
              <w:pStyle w:val="ListParagraph"/>
              <w:numPr>
                <w:ilvl w:val="0"/>
                <w:numId w:val="77"/>
              </w:numPr>
              <w:rPr>
                <w:rFonts w:eastAsia="Calibri"/>
                <w:lang w:eastAsia="en-US"/>
              </w:rPr>
            </w:pPr>
            <w:r w:rsidRPr="009517D3">
              <w:rPr>
                <w:rFonts w:eastAsia="Calibri"/>
                <w:lang w:eastAsia="en-US"/>
              </w:rPr>
              <w:t>If an existing sealed traffic lane surface is resealed with two coats the second coat may overlap an abutting sealed surface if it is not a traffic lane.</w:t>
            </w:r>
          </w:p>
        </w:tc>
      </w:tr>
    </w:tbl>
    <w:p w14:paraId="11C4C18D" w14:textId="77777777" w:rsidR="008B0902" w:rsidRPr="00B25A7D" w:rsidRDefault="008B0902" w:rsidP="00B25A7D"/>
    <w:p w14:paraId="4441F5BF" w14:textId="77777777" w:rsidR="00F52BD6" w:rsidRPr="003418F9" w:rsidRDefault="00000000" w:rsidP="00F86A6D">
      <w:pPr>
        <w:pStyle w:val="Heading1"/>
      </w:pPr>
      <w:bookmarkStart w:id="273" w:name="_Toc390823540"/>
      <w:bookmarkStart w:id="274" w:name="_Toc391429232"/>
      <w:bookmarkStart w:id="275" w:name="_Toc391438542"/>
      <w:bookmarkStart w:id="276" w:name="_Toc396034158"/>
      <w:bookmarkStart w:id="277" w:name="_Toc256000008"/>
      <w:bookmarkStart w:id="278" w:name="_Toc134020266"/>
      <w:r w:rsidRPr="00F86A6D">
        <w:t>Stabilisation</w:t>
      </w:r>
      <w:bookmarkEnd w:id="273"/>
      <w:bookmarkEnd w:id="274"/>
      <w:bookmarkEnd w:id="275"/>
      <w:bookmarkEnd w:id="276"/>
      <w:r w:rsidRPr="003418F9">
        <w:t xml:space="preserve"> and modification</w:t>
      </w:r>
      <w:bookmarkEnd w:id="277"/>
      <w:bookmarkEnd w:id="278"/>
    </w:p>
    <w:p w14:paraId="317D6AB8" w14:textId="77777777" w:rsidR="00F52BD6" w:rsidRPr="00745BCA" w:rsidRDefault="00000000" w:rsidP="00F52BD6">
      <w:r>
        <w:t>DLI Roadworks Master – 13 June 2025</w:t>
      </w:r>
    </w:p>
    <w:p w14:paraId="3373CF84" w14:textId="77777777" w:rsidR="00F52BD6" w:rsidRPr="00DA1FC3" w:rsidRDefault="00000000" w:rsidP="00DA1FC3">
      <w:pPr>
        <w:pStyle w:val="Heading2"/>
      </w:pPr>
      <w:bookmarkStart w:id="279" w:name="_Toc390823541"/>
      <w:bookmarkStart w:id="280" w:name="_Toc391429233"/>
      <w:bookmarkStart w:id="281" w:name="_Toc396034159"/>
      <w:r w:rsidRPr="00DA1FC3">
        <w:t>Standards</w:t>
      </w:r>
      <w:bookmarkEnd w:id="279"/>
      <w:bookmarkEnd w:id="280"/>
      <w:bookmarkEnd w:id="281"/>
      <w:r w:rsidRPr="00DA1FC3">
        <w:t xml:space="preserve"> and publications</w:t>
      </w:r>
    </w:p>
    <w:p w14:paraId="7CECB70B" w14:textId="77777777" w:rsidR="00F52BD6" w:rsidRDefault="00000000" w:rsidP="00F52BD6">
      <w:r w:rsidRPr="00BC6908">
        <w:t>Conform to the following Standards and Publication</w:t>
      </w:r>
      <w:r>
        <w:t>s</w:t>
      </w:r>
      <w:r w:rsidRPr="00BC6908">
        <w:t xml:space="preserve"> unless specified otherwise:</w:t>
      </w:r>
    </w:p>
    <w:tbl>
      <w:tblPr>
        <w:tblStyle w:val="TableGrid"/>
        <w:tblW w:w="5000" w:type="pct"/>
        <w:tblLook w:val="0620" w:firstRow="1" w:lastRow="0" w:firstColumn="0" w:lastColumn="0" w:noHBand="1" w:noVBand="1"/>
      </w:tblPr>
      <w:tblGrid>
        <w:gridCol w:w="2622"/>
        <w:gridCol w:w="7686"/>
      </w:tblGrid>
      <w:tr w:rsidR="009838DF" w14:paraId="7C2448BD" w14:textId="77777777" w:rsidTr="00F7260C">
        <w:trPr>
          <w:cnfStyle w:val="100000000000" w:firstRow="1" w:lastRow="0" w:firstColumn="0" w:lastColumn="0" w:oddVBand="0" w:evenVBand="0" w:oddHBand="0" w:evenHBand="0" w:firstRowFirstColumn="0" w:firstRowLastColumn="0" w:lastRowFirstColumn="0" w:lastRowLastColumn="0"/>
        </w:trPr>
        <w:tc>
          <w:tcPr>
            <w:tcW w:w="10309" w:type="dxa"/>
            <w:gridSpan w:val="2"/>
          </w:tcPr>
          <w:p w14:paraId="203714C3" w14:textId="77777777" w:rsidR="00F5139F" w:rsidRPr="00F5139F" w:rsidRDefault="00000000" w:rsidP="003418F9">
            <w:pPr>
              <w:rPr>
                <w:b w:val="0"/>
                <w:bCs/>
              </w:rPr>
            </w:pPr>
            <w:r w:rsidRPr="00F5139F">
              <w:rPr>
                <w:bCs/>
              </w:rPr>
              <w:t>Table - Australian Standards</w:t>
            </w:r>
          </w:p>
        </w:tc>
      </w:tr>
      <w:tr w:rsidR="009838DF" w14:paraId="150421D5" w14:textId="77777777" w:rsidTr="00F7260C">
        <w:tc>
          <w:tcPr>
            <w:tcW w:w="10309" w:type="dxa"/>
            <w:gridSpan w:val="2"/>
          </w:tcPr>
          <w:p w14:paraId="17077AF1" w14:textId="77777777" w:rsidR="00F5139F" w:rsidRDefault="00000000" w:rsidP="003418F9">
            <w:r w:rsidRPr="003418F9">
              <w:t>Use Standards, and their amendments, current as at the date for the close of tenders except where different editions and/or amendments are required by statutory authorities, including, but not limited to, NATA and the National Construction Code including the Building Code of Australia</w:t>
            </w:r>
          </w:p>
        </w:tc>
      </w:tr>
      <w:tr w:rsidR="009838DF" w14:paraId="789F5F7D" w14:textId="77777777" w:rsidTr="00F5139F">
        <w:tc>
          <w:tcPr>
            <w:tcW w:w="2622" w:type="dxa"/>
          </w:tcPr>
          <w:p w14:paraId="5A929748" w14:textId="77777777" w:rsidR="00F52BD6" w:rsidRPr="00F5139F" w:rsidRDefault="00000000" w:rsidP="003418F9">
            <w:pPr>
              <w:rPr>
                <w:b/>
                <w:bCs/>
              </w:rPr>
            </w:pPr>
            <w:r w:rsidRPr="00F5139F">
              <w:rPr>
                <w:b/>
                <w:bCs/>
              </w:rPr>
              <w:t>Designation</w:t>
            </w:r>
          </w:p>
        </w:tc>
        <w:tc>
          <w:tcPr>
            <w:tcW w:w="7687" w:type="dxa"/>
          </w:tcPr>
          <w:p w14:paraId="44C29A1F" w14:textId="77777777" w:rsidR="00F52BD6" w:rsidRPr="00F5139F" w:rsidRDefault="00000000" w:rsidP="003418F9">
            <w:pPr>
              <w:rPr>
                <w:b/>
                <w:bCs/>
              </w:rPr>
            </w:pPr>
            <w:r w:rsidRPr="00F5139F">
              <w:rPr>
                <w:b/>
                <w:bCs/>
              </w:rPr>
              <w:t>Title</w:t>
            </w:r>
          </w:p>
        </w:tc>
      </w:tr>
      <w:tr w:rsidR="009838DF" w14:paraId="2B0A0155" w14:textId="77777777" w:rsidTr="00F5139F">
        <w:tc>
          <w:tcPr>
            <w:tcW w:w="2622" w:type="dxa"/>
          </w:tcPr>
          <w:p w14:paraId="151F4283" w14:textId="77777777" w:rsidR="0091719F" w:rsidRPr="00B01446" w:rsidRDefault="00000000" w:rsidP="0091719F">
            <w:r w:rsidRPr="00B01446">
              <w:t>AS 1141</w:t>
            </w:r>
          </w:p>
        </w:tc>
        <w:tc>
          <w:tcPr>
            <w:tcW w:w="7687" w:type="dxa"/>
          </w:tcPr>
          <w:p w14:paraId="6B47580E" w14:textId="77777777" w:rsidR="0091719F" w:rsidRPr="00B01446" w:rsidRDefault="00000000" w:rsidP="0091719F">
            <w:r w:rsidRPr="00B01446">
              <w:t>Methods for sampling and testing aggregates.</w:t>
            </w:r>
          </w:p>
        </w:tc>
      </w:tr>
      <w:tr w:rsidR="009838DF" w14:paraId="60ED7AA3" w14:textId="77777777" w:rsidTr="00F5139F">
        <w:tc>
          <w:tcPr>
            <w:tcW w:w="2622" w:type="dxa"/>
          </w:tcPr>
          <w:p w14:paraId="39E1D140" w14:textId="77777777" w:rsidR="00F52BD6" w:rsidRPr="00B01446" w:rsidRDefault="00000000" w:rsidP="003418F9">
            <w:r w:rsidRPr="00B01446">
              <w:t>AS 1160</w:t>
            </w:r>
          </w:p>
        </w:tc>
        <w:tc>
          <w:tcPr>
            <w:tcW w:w="7687" w:type="dxa"/>
          </w:tcPr>
          <w:p w14:paraId="27256702" w14:textId="77777777" w:rsidR="00F52BD6" w:rsidRPr="00B01446" w:rsidRDefault="00000000" w:rsidP="003418F9">
            <w:r w:rsidRPr="00B01446">
              <w:t>Bitumen emulsions for construction and maintenance of pavements.</w:t>
            </w:r>
          </w:p>
        </w:tc>
      </w:tr>
      <w:tr w:rsidR="009838DF" w14:paraId="29D57D63" w14:textId="77777777" w:rsidTr="00F5139F">
        <w:tc>
          <w:tcPr>
            <w:tcW w:w="2622" w:type="dxa"/>
          </w:tcPr>
          <w:p w14:paraId="1186A0ED" w14:textId="77777777" w:rsidR="00F52BD6" w:rsidRPr="00B01446" w:rsidRDefault="00000000" w:rsidP="003418F9">
            <w:r w:rsidRPr="00B01446">
              <w:t>AS 1289(series)</w:t>
            </w:r>
          </w:p>
        </w:tc>
        <w:tc>
          <w:tcPr>
            <w:tcW w:w="7687" w:type="dxa"/>
          </w:tcPr>
          <w:p w14:paraId="74D8522D" w14:textId="77777777" w:rsidR="00F52BD6" w:rsidRPr="00B01446" w:rsidRDefault="00000000" w:rsidP="003418F9">
            <w:r w:rsidRPr="00B01446">
              <w:t>Method of testing soils for engineering purposes.</w:t>
            </w:r>
          </w:p>
        </w:tc>
      </w:tr>
      <w:tr w:rsidR="009838DF" w14:paraId="13603413" w14:textId="77777777" w:rsidTr="00F5139F">
        <w:tc>
          <w:tcPr>
            <w:tcW w:w="2622" w:type="dxa"/>
          </w:tcPr>
          <w:p w14:paraId="7E380E4F" w14:textId="77777777" w:rsidR="00F52BD6" w:rsidRPr="00B01446" w:rsidRDefault="00000000" w:rsidP="003418F9">
            <w:r w:rsidRPr="00B01446">
              <w:t>AS 1478.1</w:t>
            </w:r>
          </w:p>
        </w:tc>
        <w:tc>
          <w:tcPr>
            <w:tcW w:w="7687" w:type="dxa"/>
          </w:tcPr>
          <w:p w14:paraId="4789FA9D" w14:textId="77777777" w:rsidR="00F52BD6" w:rsidRPr="00B01446" w:rsidRDefault="00000000" w:rsidP="003418F9">
            <w:r w:rsidRPr="00B01446">
              <w:t>Chemical admixtures for concrete, mortar and grout – Admixtures for concrete.</w:t>
            </w:r>
          </w:p>
        </w:tc>
      </w:tr>
      <w:tr w:rsidR="009838DF" w14:paraId="02323D4C" w14:textId="77777777" w:rsidTr="00F5139F">
        <w:tc>
          <w:tcPr>
            <w:tcW w:w="2622" w:type="dxa"/>
          </w:tcPr>
          <w:p w14:paraId="6CBA8AFA" w14:textId="77777777" w:rsidR="00F52BD6" w:rsidRPr="00B01446" w:rsidRDefault="00000000" w:rsidP="003418F9">
            <w:r w:rsidRPr="00B01446">
              <w:t>AS 1672.1</w:t>
            </w:r>
          </w:p>
        </w:tc>
        <w:tc>
          <w:tcPr>
            <w:tcW w:w="7687" w:type="dxa"/>
          </w:tcPr>
          <w:p w14:paraId="4B727D00" w14:textId="77777777" w:rsidR="00F52BD6" w:rsidRPr="00B01446" w:rsidRDefault="00000000" w:rsidP="003418F9">
            <w:r w:rsidRPr="00B01446">
              <w:t>Limes and lime stones - Limes for building.</w:t>
            </w:r>
          </w:p>
        </w:tc>
      </w:tr>
      <w:tr w:rsidR="009838DF" w14:paraId="5C8669CC" w14:textId="77777777" w:rsidTr="00F5139F">
        <w:tc>
          <w:tcPr>
            <w:tcW w:w="2622" w:type="dxa"/>
          </w:tcPr>
          <w:p w14:paraId="5C664D59" w14:textId="77777777" w:rsidR="00F52BD6" w:rsidRPr="00B01446" w:rsidRDefault="00000000" w:rsidP="003418F9">
            <w:r w:rsidRPr="00B01446">
              <w:t>AS 2157</w:t>
            </w:r>
          </w:p>
        </w:tc>
        <w:tc>
          <w:tcPr>
            <w:tcW w:w="7687" w:type="dxa"/>
          </w:tcPr>
          <w:p w14:paraId="5BB226C6" w14:textId="77777777" w:rsidR="00F52BD6" w:rsidRPr="00B01446" w:rsidRDefault="00000000" w:rsidP="003418F9">
            <w:r w:rsidRPr="00B01446">
              <w:t>Cutback bitumen.</w:t>
            </w:r>
          </w:p>
        </w:tc>
      </w:tr>
      <w:tr w:rsidR="009838DF" w14:paraId="2741E210" w14:textId="77777777" w:rsidTr="00F5139F">
        <w:tc>
          <w:tcPr>
            <w:tcW w:w="2622" w:type="dxa"/>
          </w:tcPr>
          <w:p w14:paraId="2B959838" w14:textId="77777777" w:rsidR="00F52BD6" w:rsidRPr="00B01446" w:rsidRDefault="00000000" w:rsidP="003418F9">
            <w:r>
              <w:lastRenderedPageBreak/>
              <w:t>AS 3550.4</w:t>
            </w:r>
          </w:p>
        </w:tc>
        <w:tc>
          <w:tcPr>
            <w:tcW w:w="7687" w:type="dxa"/>
          </w:tcPr>
          <w:p w14:paraId="24FD5F68" w14:textId="77777777" w:rsidR="00F52BD6" w:rsidRPr="00B01446" w:rsidRDefault="00000000" w:rsidP="003418F9">
            <w:r>
              <w:t>Waters, Part 4: Determination of solids – Gravimetric method (Withdrawn, available)</w:t>
            </w:r>
          </w:p>
        </w:tc>
      </w:tr>
      <w:tr w:rsidR="009838DF" w14:paraId="342EF3E5" w14:textId="77777777" w:rsidTr="00F5139F">
        <w:tc>
          <w:tcPr>
            <w:tcW w:w="2622" w:type="dxa"/>
          </w:tcPr>
          <w:p w14:paraId="258A4C04" w14:textId="77777777" w:rsidR="00F52BD6" w:rsidRPr="00B01446" w:rsidRDefault="00000000" w:rsidP="003418F9">
            <w:r w:rsidRPr="00B01446">
              <w:t>AS 3972</w:t>
            </w:r>
          </w:p>
        </w:tc>
        <w:tc>
          <w:tcPr>
            <w:tcW w:w="7687" w:type="dxa"/>
          </w:tcPr>
          <w:p w14:paraId="459304E1" w14:textId="77777777" w:rsidR="00F52BD6" w:rsidRPr="00B01446" w:rsidRDefault="00000000" w:rsidP="003418F9">
            <w:r w:rsidRPr="00B01446">
              <w:t>General purpose and blended cements.</w:t>
            </w:r>
          </w:p>
        </w:tc>
      </w:tr>
    </w:tbl>
    <w:p w14:paraId="084F6EF6" w14:textId="77777777" w:rsidR="00F52BD6" w:rsidRDefault="00F52BD6" w:rsidP="00F52BD6"/>
    <w:tbl>
      <w:tblPr>
        <w:tblStyle w:val="TableGrid"/>
        <w:tblW w:w="5000" w:type="pct"/>
        <w:tblLook w:val="0620" w:firstRow="1" w:lastRow="0" w:firstColumn="0" w:lastColumn="0" w:noHBand="1" w:noVBand="1"/>
      </w:tblPr>
      <w:tblGrid>
        <w:gridCol w:w="2620"/>
        <w:gridCol w:w="7688"/>
      </w:tblGrid>
      <w:tr w:rsidR="009838DF" w14:paraId="161607A4" w14:textId="77777777" w:rsidTr="00DB1818">
        <w:trPr>
          <w:cnfStyle w:val="100000000000" w:firstRow="1" w:lastRow="0" w:firstColumn="0" w:lastColumn="0" w:oddVBand="0" w:evenVBand="0" w:oddHBand="0" w:evenHBand="0" w:firstRowFirstColumn="0" w:firstRowLastColumn="0" w:lastRowFirstColumn="0" w:lastRowLastColumn="0"/>
        </w:trPr>
        <w:tc>
          <w:tcPr>
            <w:tcW w:w="10309" w:type="dxa"/>
            <w:gridSpan w:val="2"/>
          </w:tcPr>
          <w:p w14:paraId="6A6093E1" w14:textId="77777777" w:rsidR="00F5139F" w:rsidRPr="00F5139F" w:rsidRDefault="00000000" w:rsidP="0091719F">
            <w:pPr>
              <w:rPr>
                <w:b w:val="0"/>
                <w:bCs/>
              </w:rPr>
            </w:pPr>
            <w:r w:rsidRPr="00F5139F">
              <w:rPr>
                <w:bCs/>
              </w:rPr>
              <w:t>Table - NT Test methods and manuals</w:t>
            </w:r>
          </w:p>
        </w:tc>
      </w:tr>
      <w:tr w:rsidR="009838DF" w14:paraId="57B5AF3F" w14:textId="77777777" w:rsidTr="00F5139F">
        <w:tc>
          <w:tcPr>
            <w:tcW w:w="2620" w:type="dxa"/>
          </w:tcPr>
          <w:p w14:paraId="662FDD71" w14:textId="77777777" w:rsidR="0091719F" w:rsidRPr="00F5139F" w:rsidRDefault="00000000" w:rsidP="0091719F">
            <w:pPr>
              <w:rPr>
                <w:b/>
                <w:bCs/>
              </w:rPr>
            </w:pPr>
            <w:r w:rsidRPr="00F5139F">
              <w:rPr>
                <w:b/>
                <w:bCs/>
              </w:rPr>
              <w:t>Designation</w:t>
            </w:r>
          </w:p>
        </w:tc>
        <w:tc>
          <w:tcPr>
            <w:tcW w:w="7689" w:type="dxa"/>
          </w:tcPr>
          <w:p w14:paraId="554F2119" w14:textId="77777777" w:rsidR="0091719F" w:rsidRPr="00F5139F" w:rsidRDefault="00000000" w:rsidP="0091719F">
            <w:pPr>
              <w:rPr>
                <w:b/>
                <w:bCs/>
              </w:rPr>
            </w:pPr>
            <w:r w:rsidRPr="00F5139F">
              <w:rPr>
                <w:b/>
                <w:bCs/>
              </w:rPr>
              <w:t>Title</w:t>
            </w:r>
          </w:p>
        </w:tc>
      </w:tr>
      <w:tr w:rsidR="009838DF" w14:paraId="661F6DD1" w14:textId="77777777" w:rsidTr="00F5139F">
        <w:tc>
          <w:tcPr>
            <w:tcW w:w="2620" w:type="dxa"/>
          </w:tcPr>
          <w:p w14:paraId="7010E4B1" w14:textId="77777777" w:rsidR="003418F9" w:rsidRPr="00B01446" w:rsidRDefault="00000000" w:rsidP="003418F9">
            <w:r w:rsidRPr="006579D6">
              <w:t>NTMTM</w:t>
            </w:r>
          </w:p>
        </w:tc>
        <w:tc>
          <w:tcPr>
            <w:tcW w:w="7689" w:type="dxa"/>
          </w:tcPr>
          <w:p w14:paraId="53224E37" w14:textId="77777777" w:rsidR="003418F9" w:rsidRPr="00B01446" w:rsidRDefault="00000000" w:rsidP="003418F9">
            <w:r w:rsidRPr="006579D6">
              <w:t xml:space="preserve">NT Materials Testing Manual accessible via </w:t>
            </w:r>
            <w:hyperlink r:id="rId78" w:history="1">
              <w:r w:rsidR="003418F9" w:rsidRPr="006579D6">
                <w:rPr>
                  <w:rStyle w:val="Hyperlink"/>
                </w:rPr>
                <w:t>https://dipl.nt.gov.au/industry/technical-standards-guidelines-and-specifications/materials-testing-manual</w:t>
              </w:r>
            </w:hyperlink>
            <w:r w:rsidRPr="006579D6">
              <w:t xml:space="preserve"> .</w:t>
            </w:r>
          </w:p>
        </w:tc>
      </w:tr>
      <w:tr w:rsidR="009838DF" w14:paraId="3EAC70B4" w14:textId="77777777" w:rsidTr="00F5139F">
        <w:tc>
          <w:tcPr>
            <w:tcW w:w="2620" w:type="dxa"/>
          </w:tcPr>
          <w:p w14:paraId="5EC4E2F6" w14:textId="77777777" w:rsidR="003418F9" w:rsidRPr="00B01446" w:rsidRDefault="00000000" w:rsidP="003418F9">
            <w:r w:rsidRPr="006579D6">
              <w:t>NTTM</w:t>
            </w:r>
          </w:p>
        </w:tc>
        <w:tc>
          <w:tcPr>
            <w:tcW w:w="7689" w:type="dxa"/>
          </w:tcPr>
          <w:p w14:paraId="4243D0C2" w14:textId="77777777" w:rsidR="003418F9" w:rsidRPr="00B01446" w:rsidRDefault="003418F9" w:rsidP="003418F9"/>
        </w:tc>
      </w:tr>
    </w:tbl>
    <w:p w14:paraId="786C7524" w14:textId="77777777" w:rsidR="00F52BD6" w:rsidRPr="00DA1FC3" w:rsidRDefault="00000000" w:rsidP="00DA1FC3">
      <w:pPr>
        <w:pStyle w:val="Heading2"/>
      </w:pPr>
      <w:bookmarkStart w:id="282" w:name="_Toc390823542"/>
      <w:bookmarkStart w:id="283" w:name="_Toc391429234"/>
      <w:bookmarkStart w:id="284" w:name="_Toc396034160"/>
      <w:r w:rsidRPr="00DA1FC3">
        <w:t>Definitions</w:t>
      </w:r>
      <w:bookmarkEnd w:id="282"/>
      <w:bookmarkEnd w:id="283"/>
      <w:bookmarkEnd w:id="284"/>
    </w:p>
    <w:tbl>
      <w:tblPr>
        <w:tblStyle w:val="TableGrid"/>
        <w:tblW w:w="5000" w:type="pct"/>
        <w:tblLook w:val="0620" w:firstRow="1" w:lastRow="0" w:firstColumn="0" w:lastColumn="0" w:noHBand="1" w:noVBand="1"/>
      </w:tblPr>
      <w:tblGrid>
        <w:gridCol w:w="2888"/>
        <w:gridCol w:w="7420"/>
      </w:tblGrid>
      <w:tr w:rsidR="009838DF" w14:paraId="786DBD72" w14:textId="77777777" w:rsidTr="00F5139F">
        <w:trPr>
          <w:cnfStyle w:val="100000000000" w:firstRow="1" w:lastRow="0" w:firstColumn="0" w:lastColumn="0" w:oddVBand="0" w:evenVBand="0" w:oddHBand="0" w:evenHBand="0" w:firstRowFirstColumn="0" w:firstRowLastColumn="0" w:lastRowFirstColumn="0" w:lastRowLastColumn="0"/>
          <w:trHeight w:val="300"/>
        </w:trPr>
        <w:tc>
          <w:tcPr>
            <w:tcW w:w="2888" w:type="dxa"/>
            <w:hideMark/>
          </w:tcPr>
          <w:p w14:paraId="73D6D86A" w14:textId="77777777" w:rsidR="00F52BD6" w:rsidRPr="00F5139F" w:rsidRDefault="00000000" w:rsidP="00D147B0">
            <w:pPr>
              <w:rPr>
                <w:b w:val="0"/>
              </w:rPr>
            </w:pPr>
            <w:r w:rsidRPr="00F5139F">
              <w:t>Term</w:t>
            </w:r>
          </w:p>
        </w:tc>
        <w:tc>
          <w:tcPr>
            <w:tcW w:w="7421" w:type="dxa"/>
            <w:hideMark/>
          </w:tcPr>
          <w:p w14:paraId="143961E8" w14:textId="77777777" w:rsidR="00F52BD6" w:rsidRPr="00F5139F" w:rsidRDefault="00000000" w:rsidP="00D147B0">
            <w:pPr>
              <w:rPr>
                <w:b w:val="0"/>
              </w:rPr>
            </w:pPr>
            <w:r w:rsidRPr="00F5139F">
              <w:t>Definition</w:t>
            </w:r>
          </w:p>
        </w:tc>
      </w:tr>
      <w:tr w:rsidR="009838DF" w14:paraId="78096AA6" w14:textId="77777777" w:rsidTr="00F5139F">
        <w:trPr>
          <w:trHeight w:val="855"/>
        </w:trPr>
        <w:tc>
          <w:tcPr>
            <w:tcW w:w="2888" w:type="dxa"/>
            <w:hideMark/>
          </w:tcPr>
          <w:p w14:paraId="2509B926" w14:textId="77777777" w:rsidR="00F52BD6" w:rsidRPr="003418F9" w:rsidRDefault="00000000" w:rsidP="00D147B0">
            <w:pPr>
              <w:spacing w:after="0"/>
              <w:rPr>
                <w:rFonts w:cs="Arial"/>
                <w:color w:val="000000"/>
              </w:rPr>
            </w:pPr>
            <w:r w:rsidRPr="003418F9">
              <w:rPr>
                <w:rFonts w:cs="Arial"/>
                <w:color w:val="000000"/>
              </w:rPr>
              <w:t>Bound Materials</w:t>
            </w:r>
          </w:p>
        </w:tc>
        <w:tc>
          <w:tcPr>
            <w:tcW w:w="7421" w:type="dxa"/>
            <w:hideMark/>
          </w:tcPr>
          <w:p w14:paraId="0110AEAA" w14:textId="77777777" w:rsidR="00F52BD6" w:rsidRPr="00FD4D93" w:rsidRDefault="00000000" w:rsidP="00D147B0">
            <w:pPr>
              <w:spacing w:after="0"/>
              <w:rPr>
                <w:rFonts w:cs="Arial"/>
                <w:color w:val="000000"/>
              </w:rPr>
            </w:pPr>
            <w:r w:rsidRPr="00FD4D93">
              <w:rPr>
                <w:rFonts w:cs="Arial"/>
                <w:color w:val="000000"/>
              </w:rPr>
              <w:t xml:space="preserve">Materials including natural gravels, crushed materials or </w:t>
            </w:r>
            <w:proofErr w:type="spellStart"/>
            <w:r w:rsidRPr="00FD4D93">
              <w:rPr>
                <w:rFonts w:cs="Arial"/>
                <w:color w:val="000000"/>
              </w:rPr>
              <w:t>insitu</w:t>
            </w:r>
            <w:proofErr w:type="spellEnd"/>
            <w:r w:rsidRPr="00FD4D93">
              <w:rPr>
                <w:rFonts w:cs="Arial"/>
                <w:color w:val="000000"/>
              </w:rPr>
              <w:t xml:space="preserve"> materials stabilised with an introduced binder, such that substantive tensile strength is imparted to the treated material.</w:t>
            </w:r>
          </w:p>
        </w:tc>
      </w:tr>
      <w:tr w:rsidR="009838DF" w14:paraId="66979BCC" w14:textId="77777777" w:rsidTr="00F5139F">
        <w:trPr>
          <w:trHeight w:val="855"/>
        </w:trPr>
        <w:tc>
          <w:tcPr>
            <w:tcW w:w="2888" w:type="dxa"/>
            <w:hideMark/>
          </w:tcPr>
          <w:p w14:paraId="1C4D59AB" w14:textId="77777777" w:rsidR="00F52BD6" w:rsidRPr="003418F9" w:rsidRDefault="00000000" w:rsidP="00D147B0">
            <w:pPr>
              <w:spacing w:after="0"/>
              <w:rPr>
                <w:rFonts w:cs="Arial"/>
                <w:color w:val="000000"/>
              </w:rPr>
            </w:pPr>
            <w:r w:rsidRPr="003418F9">
              <w:rPr>
                <w:rFonts w:cs="Arial"/>
                <w:color w:val="000000"/>
              </w:rPr>
              <w:t>Optimum Moisture Content</w:t>
            </w:r>
          </w:p>
        </w:tc>
        <w:tc>
          <w:tcPr>
            <w:tcW w:w="7421" w:type="dxa"/>
            <w:hideMark/>
          </w:tcPr>
          <w:p w14:paraId="5E75C1C5" w14:textId="77777777" w:rsidR="00F52BD6" w:rsidRPr="00FD4D93" w:rsidRDefault="00000000" w:rsidP="00D147B0">
            <w:pPr>
              <w:spacing w:after="0"/>
              <w:rPr>
                <w:rFonts w:cs="Arial"/>
                <w:color w:val="000000"/>
              </w:rPr>
            </w:pPr>
            <w:r w:rsidRPr="00FD4D93">
              <w:rPr>
                <w:rFonts w:cs="Arial"/>
                <w:color w:val="000000"/>
              </w:rPr>
              <w:t>The amount of water by mass, expressed as a percentage of the dry mass of the material, at which maximum modified dry density is obtained with the stabiliser added.</w:t>
            </w:r>
          </w:p>
        </w:tc>
      </w:tr>
      <w:tr w:rsidR="009838DF" w14:paraId="7FF32E96" w14:textId="77777777" w:rsidTr="00F5139F">
        <w:trPr>
          <w:trHeight w:val="855"/>
        </w:trPr>
        <w:tc>
          <w:tcPr>
            <w:tcW w:w="2888" w:type="dxa"/>
            <w:hideMark/>
          </w:tcPr>
          <w:p w14:paraId="6140DD44" w14:textId="77777777" w:rsidR="00F52BD6" w:rsidRPr="003418F9" w:rsidRDefault="00000000" w:rsidP="00D147B0">
            <w:pPr>
              <w:spacing w:after="0"/>
              <w:rPr>
                <w:rFonts w:cs="Arial"/>
                <w:color w:val="000000"/>
              </w:rPr>
            </w:pPr>
            <w:r w:rsidRPr="003418F9">
              <w:rPr>
                <w:rFonts w:cs="Arial"/>
                <w:color w:val="000000"/>
              </w:rPr>
              <w:t>Modification</w:t>
            </w:r>
          </w:p>
        </w:tc>
        <w:tc>
          <w:tcPr>
            <w:tcW w:w="7421" w:type="dxa"/>
            <w:hideMark/>
          </w:tcPr>
          <w:p w14:paraId="107552B9" w14:textId="77777777" w:rsidR="00F52BD6" w:rsidRPr="00FD4D93" w:rsidRDefault="00000000" w:rsidP="00D147B0">
            <w:pPr>
              <w:spacing w:after="0"/>
              <w:rPr>
                <w:rFonts w:cs="Arial"/>
                <w:color w:val="000000"/>
              </w:rPr>
            </w:pPr>
            <w:r w:rsidRPr="00FD4D93">
              <w:rPr>
                <w:rFonts w:cs="Arial"/>
                <w:color w:val="000000"/>
              </w:rPr>
              <w:t>A lighter form of stabilisation that treats an unbound material with small quantities of binder or granular material, to improve its unbound properties.</w:t>
            </w:r>
          </w:p>
        </w:tc>
      </w:tr>
      <w:tr w:rsidR="009838DF" w14:paraId="3AB6EEDD" w14:textId="77777777" w:rsidTr="00F5139F">
        <w:trPr>
          <w:trHeight w:val="855"/>
        </w:trPr>
        <w:tc>
          <w:tcPr>
            <w:tcW w:w="2888" w:type="dxa"/>
            <w:hideMark/>
          </w:tcPr>
          <w:p w14:paraId="2F4F3737" w14:textId="77777777" w:rsidR="00F52BD6" w:rsidRPr="003418F9" w:rsidRDefault="00000000" w:rsidP="00D147B0">
            <w:pPr>
              <w:spacing w:after="0"/>
              <w:rPr>
                <w:rFonts w:cs="Arial"/>
                <w:color w:val="000000"/>
              </w:rPr>
            </w:pPr>
            <w:r w:rsidRPr="003418F9">
              <w:rPr>
                <w:rFonts w:cs="Arial"/>
                <w:color w:val="000000"/>
              </w:rPr>
              <w:t>Stabilisation</w:t>
            </w:r>
          </w:p>
        </w:tc>
        <w:tc>
          <w:tcPr>
            <w:tcW w:w="7421" w:type="dxa"/>
            <w:hideMark/>
          </w:tcPr>
          <w:p w14:paraId="0D06033D" w14:textId="77777777" w:rsidR="00F52BD6" w:rsidRPr="00FD4D93" w:rsidRDefault="00000000" w:rsidP="00D147B0">
            <w:pPr>
              <w:spacing w:after="0"/>
              <w:rPr>
                <w:rFonts w:cs="Arial"/>
                <w:color w:val="000000"/>
              </w:rPr>
            </w:pPr>
            <w:r w:rsidRPr="00FD4D93">
              <w:rPr>
                <w:rFonts w:cs="Arial"/>
                <w:color w:val="000000"/>
              </w:rPr>
              <w:t>Process used to enhance material properties for pavement design purposes to overcome deficiencies in available materials, by incorporation of a binder or granular material (or both).</w:t>
            </w:r>
          </w:p>
        </w:tc>
      </w:tr>
    </w:tbl>
    <w:p w14:paraId="16F65480" w14:textId="77777777" w:rsidR="00F52BD6" w:rsidRPr="00DA1FC3" w:rsidRDefault="00000000" w:rsidP="00DA1FC3">
      <w:pPr>
        <w:pStyle w:val="Heading2"/>
      </w:pPr>
      <w:bookmarkStart w:id="285" w:name="_Toc390823543"/>
      <w:bookmarkStart w:id="286" w:name="_Toc391429235"/>
      <w:bookmarkStart w:id="287" w:name="_Toc396034161"/>
      <w:r w:rsidRPr="00DA1FC3">
        <w:t>Materials</w:t>
      </w:r>
      <w:bookmarkEnd w:id="285"/>
      <w:bookmarkEnd w:id="286"/>
      <w:bookmarkEnd w:id="287"/>
    </w:p>
    <w:p w14:paraId="03147F88" w14:textId="77777777" w:rsidR="00F52BD6" w:rsidRPr="00FC63D2" w:rsidRDefault="00000000" w:rsidP="00FC63D2">
      <w:pPr>
        <w:pStyle w:val="Heading3"/>
      </w:pPr>
      <w:r w:rsidRPr="00FC63D2">
        <w:t>Binders</w:t>
      </w:r>
    </w:p>
    <w:p w14:paraId="446D2D64" w14:textId="77777777" w:rsidR="00F52BD6" w:rsidRDefault="00000000" w:rsidP="00951B5C">
      <w:pPr>
        <w:pStyle w:val="Heading4"/>
      </w:pPr>
      <w:r w:rsidRPr="00BC6908">
        <w:t>Lime</w:t>
      </w:r>
    </w:p>
    <w:p w14:paraId="2B733CE2" w14:textId="77777777" w:rsidR="00F52BD6" w:rsidRDefault="00000000" w:rsidP="00F52BD6">
      <w:r>
        <w:t>Use Calcium Hydroxide (h</w:t>
      </w:r>
      <w:r w:rsidRPr="00BC6908">
        <w:t>ydrated</w:t>
      </w:r>
      <w:r>
        <w:t xml:space="preserve"> lime/lime slurry), as</w:t>
      </w:r>
      <w:r w:rsidRPr="00BC6908">
        <w:t xml:space="preserve"> </w:t>
      </w:r>
      <w:proofErr w:type="gramStart"/>
      <w:r w:rsidRPr="00BC6908">
        <w:t>Ca(</w:t>
      </w:r>
      <w:proofErr w:type="gramEnd"/>
      <w:r w:rsidRPr="00BC6908">
        <w:t>OH)</w:t>
      </w:r>
      <w:proofErr w:type="gramStart"/>
      <w:r w:rsidRPr="00745BCA">
        <w:rPr>
          <w:vertAlign w:val="subscript"/>
        </w:rPr>
        <w:t>2</w:t>
      </w:r>
      <w:r w:rsidRPr="00BC6908">
        <w:t xml:space="preserve"> </w:t>
      </w:r>
      <w:r>
        <w:t>.</w:t>
      </w:r>
      <w:proofErr w:type="gramEnd"/>
      <w:r>
        <w:t xml:space="preserve"> </w:t>
      </w:r>
    </w:p>
    <w:p w14:paraId="7EF375A0" w14:textId="77777777" w:rsidR="00F52BD6" w:rsidRDefault="00000000" w:rsidP="00F52BD6">
      <w:r>
        <w:t>Obtain Superintendent’s approval for use of Calcium Oxide (q</w:t>
      </w:r>
      <w:r w:rsidRPr="00BC6908">
        <w:t>uicklime</w:t>
      </w:r>
      <w:r>
        <w:t>), as CaO.</w:t>
      </w:r>
    </w:p>
    <w:p w14:paraId="5CF47EEC" w14:textId="77777777" w:rsidR="00F52BD6" w:rsidRDefault="00000000" w:rsidP="00F52BD6">
      <w:r>
        <w:t>Do not use dolomite limes (</w:t>
      </w:r>
      <w:proofErr w:type="spellStart"/>
      <w:proofErr w:type="gramStart"/>
      <w:r>
        <w:t>CaMg</w:t>
      </w:r>
      <w:proofErr w:type="spellEnd"/>
      <w:r>
        <w:t>(</w:t>
      </w:r>
      <w:proofErr w:type="gramEnd"/>
      <w:r>
        <w:t>CO</w:t>
      </w:r>
      <w:r w:rsidRPr="00C82CB6">
        <w:rPr>
          <w:vertAlign w:val="subscript"/>
        </w:rPr>
        <w:t>3</w:t>
      </w:r>
      <w:r>
        <w:t>)</w:t>
      </w:r>
      <w:r w:rsidRPr="00C82CB6">
        <w:rPr>
          <w:vertAlign w:val="subscript"/>
        </w:rPr>
        <w:t>2</w:t>
      </w:r>
      <w:r>
        <w:t>). Do not use agricultural lime (Calcium Carbonate (CaCO</w:t>
      </w:r>
      <w:r w:rsidRPr="00C82CB6">
        <w:rPr>
          <w:vertAlign w:val="subscript"/>
        </w:rPr>
        <w:t>3</w:t>
      </w:r>
      <w:r>
        <w:t>)).</w:t>
      </w:r>
    </w:p>
    <w:p w14:paraId="2AB6110E" w14:textId="77777777" w:rsidR="00F52BD6" w:rsidRPr="00BC6908" w:rsidRDefault="00000000" w:rsidP="00F52BD6">
      <w:r>
        <w:t>Conform to AS 1672.1</w:t>
      </w:r>
    </w:p>
    <w:p w14:paraId="25B92074" w14:textId="77777777" w:rsidR="00F52BD6" w:rsidRDefault="00000000" w:rsidP="00F52BD6">
      <w:pPr>
        <w:pStyle w:val="GuideNotes"/>
      </w:pPr>
      <w:r w:rsidRPr="00BC6908">
        <w:t>Other limes such as dolomite limes (Calcium/Magnesium Oxide) are not as effective</w:t>
      </w:r>
      <w:r>
        <w:t xml:space="preserve">. </w:t>
      </w:r>
      <w:r w:rsidRPr="00BC6908">
        <w:t>Do not use agricultural lime (Calcium Carbonate)</w:t>
      </w:r>
    </w:p>
    <w:p w14:paraId="4A1EB7DD" w14:textId="77777777" w:rsidR="00F52BD6" w:rsidRPr="00F86A6D" w:rsidRDefault="00000000" w:rsidP="00F86A6D">
      <w:pPr>
        <w:pStyle w:val="Heading4"/>
      </w:pPr>
      <w:r w:rsidRPr="00F86A6D">
        <w:t>Cement</w:t>
      </w:r>
    </w:p>
    <w:p w14:paraId="17807C31" w14:textId="77777777" w:rsidR="00F52BD6" w:rsidRPr="00BC6908" w:rsidRDefault="00000000" w:rsidP="00F52BD6">
      <w:r>
        <w:t>Use t</w:t>
      </w:r>
      <w:r w:rsidRPr="00BC6908">
        <w:t>ype GP</w:t>
      </w:r>
      <w:r>
        <w:t xml:space="preserve"> (general purpose Portland cement)</w:t>
      </w:r>
      <w:r w:rsidRPr="00BC6908">
        <w:t xml:space="preserve"> or GB</w:t>
      </w:r>
      <w:r>
        <w:t xml:space="preserve"> (general purpose blended cement)</w:t>
      </w:r>
      <w:r w:rsidRPr="00BC6908">
        <w:t>.</w:t>
      </w:r>
    </w:p>
    <w:p w14:paraId="372934A6" w14:textId="77777777" w:rsidR="00F52BD6" w:rsidRDefault="00000000" w:rsidP="00F52BD6">
      <w:r w:rsidRPr="00BC6908">
        <w:t>Supply and store in a manner that protects against the weather and moisture.</w:t>
      </w:r>
    </w:p>
    <w:p w14:paraId="42D59DC5" w14:textId="77777777" w:rsidR="00F52BD6" w:rsidRDefault="00000000" w:rsidP="00F52BD6">
      <w:r>
        <w:t>Conform to AS 3972.</w:t>
      </w:r>
    </w:p>
    <w:p w14:paraId="181263C3" w14:textId="77777777" w:rsidR="00F52BD6" w:rsidRPr="00F86A6D" w:rsidRDefault="00000000" w:rsidP="00F86A6D">
      <w:pPr>
        <w:pStyle w:val="Heading4"/>
      </w:pPr>
      <w:r w:rsidRPr="00F86A6D">
        <w:lastRenderedPageBreak/>
        <w:t>Bitumen</w:t>
      </w:r>
    </w:p>
    <w:p w14:paraId="1489F779" w14:textId="77777777" w:rsidR="00F52BD6" w:rsidRPr="00E318FA" w:rsidRDefault="00000000" w:rsidP="00F52BD6">
      <w:r>
        <w:t>Conform to bitumen classes in SPRAY SEALING clauses for straight run and emulsion grades.</w:t>
      </w:r>
    </w:p>
    <w:p w14:paraId="0BE7A950" w14:textId="77777777" w:rsidR="00F52BD6" w:rsidRPr="00FC63D2" w:rsidRDefault="00000000" w:rsidP="00FC63D2">
      <w:pPr>
        <w:pStyle w:val="Heading3"/>
      </w:pPr>
      <w:r w:rsidRPr="00FC63D2">
        <w:t>Granular modification</w:t>
      </w:r>
    </w:p>
    <w:p w14:paraId="5157190F" w14:textId="77777777" w:rsidR="00F52BD6" w:rsidRDefault="00000000" w:rsidP="00F52BD6">
      <w:pPr>
        <w:rPr>
          <w:lang w:val="en-US"/>
        </w:rPr>
      </w:pPr>
      <w:r>
        <w:rPr>
          <w:lang w:val="en-US"/>
        </w:rPr>
        <w:t>For pavement layers, final blended material to conform to requirements of PAVEMENTS AND SHOULDERS clauses in the finished condition.</w:t>
      </w:r>
    </w:p>
    <w:p w14:paraId="15693ABB" w14:textId="77777777" w:rsidR="00F52BD6" w:rsidRPr="00006C95" w:rsidRDefault="00000000" w:rsidP="00F52BD6">
      <w:pPr>
        <w:rPr>
          <w:lang w:val="en-US"/>
        </w:rPr>
      </w:pPr>
      <w:r>
        <w:rPr>
          <w:lang w:val="en-US"/>
        </w:rPr>
        <w:t xml:space="preserve">For subgrade and fill layers, final blended material </w:t>
      </w:r>
      <w:proofErr w:type="gramStart"/>
      <w:r>
        <w:rPr>
          <w:lang w:val="en-US"/>
        </w:rPr>
        <w:t>conform</w:t>
      </w:r>
      <w:proofErr w:type="gramEnd"/>
      <w:r>
        <w:rPr>
          <w:lang w:val="en-US"/>
        </w:rPr>
        <w:t xml:space="preserve"> to requirements of EARTHWORKS clauses, in the finished condition.</w:t>
      </w:r>
    </w:p>
    <w:p w14:paraId="00FEC917" w14:textId="77777777" w:rsidR="00F52BD6" w:rsidRPr="00FC63D2" w:rsidRDefault="00000000" w:rsidP="00FC63D2">
      <w:pPr>
        <w:pStyle w:val="Heading3"/>
      </w:pPr>
      <w:bookmarkStart w:id="288" w:name="_Toc390823545"/>
      <w:bookmarkStart w:id="289" w:name="_Toc391429237"/>
      <w:bookmarkStart w:id="290" w:name="_Toc396034163"/>
      <w:r w:rsidRPr="00FC63D2">
        <w:t>Additives</w:t>
      </w:r>
      <w:bookmarkEnd w:id="288"/>
      <w:bookmarkEnd w:id="289"/>
      <w:bookmarkEnd w:id="290"/>
    </w:p>
    <w:p w14:paraId="497530D3" w14:textId="77777777" w:rsidR="00F52BD6" w:rsidRDefault="00000000" w:rsidP="00F52BD6">
      <w:r>
        <w:t>Obtain Superintendent’s approval for additive use.</w:t>
      </w:r>
    </w:p>
    <w:p w14:paraId="2FDEF4B5" w14:textId="77777777" w:rsidR="00F52BD6" w:rsidRPr="00BC6908" w:rsidRDefault="00000000" w:rsidP="00F52BD6">
      <w:r w:rsidRPr="00BC6908">
        <w:t>Follow manufacturer's recommendations when using retarders and water reducing additives.</w:t>
      </w:r>
    </w:p>
    <w:p w14:paraId="175E91D5" w14:textId="77777777" w:rsidR="00F52BD6" w:rsidRPr="00FC63D2" w:rsidRDefault="00000000" w:rsidP="00FC63D2">
      <w:pPr>
        <w:pStyle w:val="Heading3"/>
      </w:pPr>
      <w:bookmarkStart w:id="291" w:name="_Toc390823546"/>
      <w:bookmarkStart w:id="292" w:name="_Toc391429238"/>
      <w:bookmarkStart w:id="293" w:name="_Toc396034164"/>
      <w:r w:rsidRPr="00FC63D2">
        <w:t>Water</w:t>
      </w:r>
      <w:bookmarkEnd w:id="291"/>
      <w:bookmarkEnd w:id="292"/>
      <w:bookmarkEnd w:id="293"/>
    </w:p>
    <w:p w14:paraId="220D5632" w14:textId="77777777" w:rsidR="00F52BD6" w:rsidRDefault="00000000" w:rsidP="00F52BD6">
      <w:r w:rsidRPr="001A3BCD">
        <w:t>Ensure water is clean and free from oil, alkali, organic matter and other deleterious substances,</w:t>
      </w:r>
      <w:r w:rsidRPr="00BC6908">
        <w:t xml:space="preserve"> </w:t>
      </w:r>
      <w:r w:rsidRPr="001A3BCD">
        <w:t>and that</w:t>
      </w:r>
      <w:r>
        <w:t xml:space="preserve"> it conforms to:</w:t>
      </w:r>
    </w:p>
    <w:p w14:paraId="74B09061" w14:textId="77777777" w:rsidR="00F52BD6" w:rsidRDefault="00000000">
      <w:pPr>
        <w:numPr>
          <w:ilvl w:val="0"/>
          <w:numId w:val="79"/>
        </w:numPr>
      </w:pPr>
      <w:r>
        <w:t xml:space="preserve">a </w:t>
      </w:r>
      <w:r w:rsidRPr="001A3BCD">
        <w:t xml:space="preserve">total soluble salts content </w:t>
      </w:r>
      <w:r>
        <w:t xml:space="preserve">of </w:t>
      </w:r>
      <w:r w:rsidRPr="001A3BCD">
        <w:t>less than 3,000 mg/litre (total dissolved salts)</w:t>
      </w:r>
      <w:r>
        <w:t>, and</w:t>
      </w:r>
    </w:p>
    <w:p w14:paraId="349FDFBC" w14:textId="77777777" w:rsidR="00F52BD6" w:rsidRPr="001A3BCD" w:rsidRDefault="00000000">
      <w:pPr>
        <w:numPr>
          <w:ilvl w:val="0"/>
          <w:numId w:val="79"/>
        </w:numPr>
      </w:pPr>
      <w:r>
        <w:t>1% maximum by mass of undissolved solids, in accordance with AS 3550.4 (withdrawn, available)</w:t>
      </w:r>
    </w:p>
    <w:p w14:paraId="74570AEE" w14:textId="77777777" w:rsidR="00F52BD6" w:rsidRPr="00BC6908" w:rsidRDefault="00000000" w:rsidP="00F52BD6">
      <w:pPr>
        <w:pStyle w:val="GuideNotes"/>
      </w:pPr>
      <w:r w:rsidRPr="00BC6908">
        <w:t>[The maximum salt content may need to be amended in Alice Springs and Tennant Creek</w:t>
      </w:r>
      <w:r>
        <w:t xml:space="preserve">. </w:t>
      </w:r>
      <w:r w:rsidRPr="00BC6908">
        <w:t>Refer to the Regional Project Officer]</w:t>
      </w:r>
    </w:p>
    <w:p w14:paraId="4A4B5248" w14:textId="77777777" w:rsidR="00F52BD6" w:rsidRPr="00C31D25" w:rsidRDefault="00000000" w:rsidP="00C31D25">
      <w:pPr>
        <w:pStyle w:val="Heading2"/>
      </w:pPr>
      <w:bookmarkStart w:id="294" w:name="_Toc390823549"/>
      <w:bookmarkStart w:id="295" w:name="_Toc391429241"/>
      <w:bookmarkStart w:id="296" w:name="_Toc396034167"/>
      <w:r w:rsidRPr="00C31D25">
        <w:t xml:space="preserve">In situ </w:t>
      </w:r>
      <w:proofErr w:type="spellStart"/>
      <w:r w:rsidRPr="00C31D25">
        <w:t>stabilisation</w:t>
      </w:r>
      <w:bookmarkEnd w:id="294"/>
      <w:bookmarkEnd w:id="295"/>
      <w:bookmarkEnd w:id="296"/>
      <w:proofErr w:type="spellEnd"/>
      <w:r w:rsidRPr="00C31D25">
        <w:t xml:space="preserve"> and modification</w:t>
      </w:r>
    </w:p>
    <w:p w14:paraId="46A07DE1" w14:textId="77777777" w:rsidR="00F52BD6" w:rsidRPr="00FC63D2" w:rsidRDefault="00000000" w:rsidP="00FC63D2">
      <w:pPr>
        <w:pStyle w:val="Heading3"/>
      </w:pPr>
      <w:bookmarkStart w:id="297" w:name="_Toc390823550"/>
      <w:bookmarkStart w:id="298" w:name="_Toc391429242"/>
      <w:bookmarkStart w:id="299" w:name="_Toc396034168"/>
      <w:r w:rsidRPr="00FC63D2">
        <w:t>Preliminary field trial</w:t>
      </w:r>
      <w:bookmarkEnd w:id="297"/>
      <w:bookmarkEnd w:id="298"/>
      <w:bookmarkEnd w:id="299"/>
    </w:p>
    <w:p w14:paraId="160A05E5" w14:textId="77777777" w:rsidR="00F52BD6" w:rsidRPr="00BC6908" w:rsidRDefault="00000000" w:rsidP="00F52BD6">
      <w:pPr>
        <w:pStyle w:val="GuideNotes"/>
      </w:pPr>
      <w:r w:rsidRPr="00BC6908">
        <w:t>[Delete</w:t>
      </w:r>
      <w:r>
        <w:t xml:space="preserve"> preliminary trial </w:t>
      </w:r>
      <w:r w:rsidRPr="00BC6908">
        <w:t>for small projects</w:t>
      </w:r>
      <w:r>
        <w:t xml:space="preserve"> – less than 1000m</w:t>
      </w:r>
      <w:r w:rsidRPr="00AC6E47">
        <w:rPr>
          <w:vertAlign w:val="superscript"/>
        </w:rPr>
        <w:t>2</w:t>
      </w:r>
      <w:r>
        <w:t xml:space="preserve"> of treated area.</w:t>
      </w:r>
      <w:r w:rsidRPr="00BC6908">
        <w:t>]</w:t>
      </w:r>
    </w:p>
    <w:p w14:paraId="1990DDE9" w14:textId="77777777" w:rsidR="00F52BD6" w:rsidRPr="00BC6908" w:rsidRDefault="00000000" w:rsidP="00F52BD6">
      <w:r w:rsidRPr="00BC6908">
        <w:t>Locate trial section within the works area.</w:t>
      </w:r>
    </w:p>
    <w:p w14:paraId="659E0491" w14:textId="77777777" w:rsidR="00F52BD6" w:rsidRPr="00BC6908" w:rsidRDefault="00000000" w:rsidP="00F52BD6">
      <w:r w:rsidRPr="00BC6908">
        <w:t>Carry out a preliminary trial of the proposed operation to determine:</w:t>
      </w:r>
    </w:p>
    <w:p w14:paraId="7A220F1B" w14:textId="77777777" w:rsidR="00F52BD6" w:rsidRPr="00BC6908" w:rsidRDefault="00000000" w:rsidP="00F52BD6">
      <w:pPr>
        <w:tabs>
          <w:tab w:val="num" w:pos="1276"/>
        </w:tabs>
        <w:ind w:left="1276" w:hanging="284"/>
      </w:pPr>
      <w:r w:rsidRPr="00BC6908">
        <w:t>effectiveness of mechanical plant;</w:t>
      </w:r>
    </w:p>
    <w:p w14:paraId="07AA7640" w14:textId="77777777" w:rsidR="00F52BD6" w:rsidRPr="00BC6908" w:rsidRDefault="00000000" w:rsidP="00F52BD6">
      <w:pPr>
        <w:tabs>
          <w:tab w:val="num" w:pos="1276"/>
        </w:tabs>
        <w:ind w:left="1276" w:hanging="284"/>
      </w:pPr>
      <w:r w:rsidRPr="00BC6908">
        <w:t>passes necessary to achieve the specified mixing;</w:t>
      </w:r>
    </w:p>
    <w:p w14:paraId="3187170B" w14:textId="77777777" w:rsidR="00F52BD6" w:rsidRPr="00BC6908" w:rsidRDefault="00000000" w:rsidP="00F52BD6">
      <w:pPr>
        <w:tabs>
          <w:tab w:val="num" w:pos="1276"/>
        </w:tabs>
        <w:ind w:left="1276" w:hanging="284"/>
      </w:pPr>
      <w:r w:rsidRPr="00BC6908">
        <w:t xml:space="preserve">optimum curing time between preliminary and final mixing (lime </w:t>
      </w:r>
      <w:r>
        <w:t>binder</w:t>
      </w:r>
      <w:r w:rsidRPr="00BC6908">
        <w:t xml:space="preserve"> only); and</w:t>
      </w:r>
    </w:p>
    <w:p w14:paraId="268BD7C4" w14:textId="77777777" w:rsidR="00F52BD6" w:rsidRPr="00BC6908" w:rsidRDefault="00000000" w:rsidP="00F52BD6">
      <w:pPr>
        <w:tabs>
          <w:tab w:val="num" w:pos="1276"/>
        </w:tabs>
        <w:ind w:left="1276" w:hanging="284"/>
      </w:pPr>
      <w:r w:rsidRPr="00BC6908">
        <w:t>field moisture content and plant pattern to achieve final compaction.</w:t>
      </w:r>
    </w:p>
    <w:p w14:paraId="5DE13AB7" w14:textId="77777777" w:rsidR="00F52BD6" w:rsidRPr="00BC6908" w:rsidRDefault="00000000" w:rsidP="00F52BD6">
      <w:pPr>
        <w:tabs>
          <w:tab w:val="num" w:pos="1276"/>
        </w:tabs>
        <w:ind w:left="1276" w:hanging="284"/>
      </w:pPr>
      <w:r w:rsidRPr="00BC6908">
        <w:t>Carry out all necessary process control testing for this purpose.</w:t>
      </w:r>
    </w:p>
    <w:p w14:paraId="24966762" w14:textId="77777777" w:rsidR="00F52BD6" w:rsidRPr="00BC6908" w:rsidRDefault="00000000" w:rsidP="00F52BD6">
      <w:r w:rsidRPr="00BC6908">
        <w:t xml:space="preserve">Conform to Dry Density Ratios specified in the </w:t>
      </w:r>
      <w:r w:rsidRPr="00006C95">
        <w:rPr>
          <w:b/>
          <w:i/>
        </w:rPr>
        <w:t xml:space="preserve">Table </w:t>
      </w:r>
      <w:r>
        <w:rPr>
          <w:b/>
          <w:i/>
        </w:rPr>
        <w:t xml:space="preserve">- </w:t>
      </w:r>
      <w:r w:rsidRPr="00006C95">
        <w:rPr>
          <w:b/>
          <w:i/>
        </w:rPr>
        <w:t xml:space="preserve">Dry Density Ratios </w:t>
      </w:r>
      <w:proofErr w:type="gramStart"/>
      <w:r w:rsidRPr="00006C95">
        <w:rPr>
          <w:b/>
          <w:i/>
        </w:rPr>
        <w:t>For</w:t>
      </w:r>
      <w:proofErr w:type="gramEnd"/>
      <w:r w:rsidRPr="00006C95">
        <w:rPr>
          <w:b/>
          <w:i/>
        </w:rPr>
        <w:t xml:space="preserve"> Conformance</w:t>
      </w:r>
      <w:r w:rsidRPr="00BC6908">
        <w:t xml:space="preserve"> in the CONFORMANCE TESTING Section.</w:t>
      </w:r>
    </w:p>
    <w:p w14:paraId="3908D978" w14:textId="77777777" w:rsidR="00F52BD6" w:rsidRPr="00FC63D2" w:rsidRDefault="00000000" w:rsidP="00FC63D2">
      <w:pPr>
        <w:pStyle w:val="Heading3"/>
      </w:pPr>
      <w:bookmarkStart w:id="300" w:name="_Toc390823551"/>
      <w:bookmarkStart w:id="301" w:name="_Toc391429243"/>
      <w:bookmarkStart w:id="302" w:name="_Toc396034169"/>
      <w:r w:rsidRPr="00FC63D2">
        <w:t>Preparation of layer</w:t>
      </w:r>
      <w:bookmarkEnd w:id="300"/>
      <w:bookmarkEnd w:id="301"/>
      <w:bookmarkEnd w:id="302"/>
    </w:p>
    <w:p w14:paraId="238B9348" w14:textId="77777777" w:rsidR="00F52BD6" w:rsidRPr="00BC6908" w:rsidRDefault="00000000" w:rsidP="00F52BD6">
      <w:r w:rsidRPr="00BC6908">
        <w:t>Scarify existing pavement sections and new material, where necessary, full depth before spreading</w:t>
      </w:r>
      <w:r>
        <w:t xml:space="preserve"> binder or granular modifier</w:t>
      </w:r>
      <w:r w:rsidRPr="00BC6908">
        <w:t>.</w:t>
      </w:r>
    </w:p>
    <w:p w14:paraId="3C9DFDF5" w14:textId="77777777" w:rsidR="00F52BD6" w:rsidRPr="00BC6908" w:rsidRDefault="00000000" w:rsidP="00F52BD6">
      <w:r w:rsidRPr="00BC6908">
        <w:t>Tyne the surface lightly when quicklime is used.</w:t>
      </w:r>
    </w:p>
    <w:p w14:paraId="142480D0" w14:textId="77777777" w:rsidR="00F52BD6" w:rsidRPr="00BC6908" w:rsidRDefault="00000000" w:rsidP="00F52BD6">
      <w:r w:rsidRPr="00BC6908">
        <w:t>Compact lightly to reveal irregularities in the spread material and to permit the stabilising equipment to traverse the area without excessive displacement of the surface.</w:t>
      </w:r>
    </w:p>
    <w:p w14:paraId="576E791D" w14:textId="77777777" w:rsidR="00F52BD6" w:rsidRPr="00BC6908" w:rsidRDefault="00000000" w:rsidP="00F52BD6">
      <w:r w:rsidRPr="00BC6908">
        <w:t>Shape and trim the surface to the alignment, levels and cross</w:t>
      </w:r>
      <w:r w:rsidRPr="00BC6908">
        <w:noBreakHyphen/>
        <w:t>sections necessary to produce the final levels and compacted thickness.</w:t>
      </w:r>
    </w:p>
    <w:p w14:paraId="4429274D" w14:textId="77777777" w:rsidR="00F52BD6" w:rsidRPr="00FC63D2" w:rsidRDefault="00000000" w:rsidP="00FC63D2">
      <w:pPr>
        <w:pStyle w:val="Heading3"/>
      </w:pPr>
      <w:bookmarkStart w:id="303" w:name="_Toc390823552"/>
      <w:bookmarkStart w:id="304" w:name="_Toc391429244"/>
      <w:bookmarkStart w:id="305" w:name="_Toc396034170"/>
      <w:r w:rsidRPr="00FC63D2">
        <w:lastRenderedPageBreak/>
        <w:t>Commencement and continuity of work</w:t>
      </w:r>
      <w:bookmarkEnd w:id="303"/>
      <w:bookmarkEnd w:id="304"/>
      <w:bookmarkEnd w:id="305"/>
    </w:p>
    <w:p w14:paraId="79D57FAC" w14:textId="77777777" w:rsidR="00F52BD6" w:rsidRPr="00BC6908" w:rsidRDefault="00000000" w:rsidP="00F52BD6">
      <w:r w:rsidRPr="00BC6908">
        <w:t>Complete full width stabilisation</w:t>
      </w:r>
      <w:r>
        <w:t>/modification</w:t>
      </w:r>
      <w:r w:rsidRPr="00BC6908">
        <w:t xml:space="preserve"> in one day.</w:t>
      </w:r>
    </w:p>
    <w:p w14:paraId="0E8FED5D" w14:textId="77777777" w:rsidR="00F52BD6" w:rsidRPr="00BC6908" w:rsidRDefault="00000000" w:rsidP="00F52BD6">
      <w:r w:rsidRPr="00BC6908">
        <w:t>Cease stabilising during the following conditions:</w:t>
      </w:r>
    </w:p>
    <w:p w14:paraId="4291B046" w14:textId="77777777" w:rsidR="00F52BD6" w:rsidRPr="00BC6908" w:rsidRDefault="00000000" w:rsidP="00F52BD6">
      <w:pPr>
        <w:tabs>
          <w:tab w:val="num" w:pos="1276"/>
        </w:tabs>
        <w:ind w:left="1276" w:hanging="284"/>
      </w:pPr>
      <w:r w:rsidRPr="00BC6908">
        <w:t>Wet weather or if rain is likely to fall.</w:t>
      </w:r>
    </w:p>
    <w:p w14:paraId="6A243CB4" w14:textId="77777777" w:rsidR="00F52BD6" w:rsidRPr="00BC6908" w:rsidRDefault="00000000" w:rsidP="00F52BD6">
      <w:pPr>
        <w:tabs>
          <w:tab w:val="num" w:pos="1276"/>
        </w:tabs>
        <w:ind w:left="1276" w:hanging="284"/>
      </w:pPr>
      <w:r w:rsidRPr="00BC6908">
        <w:t xml:space="preserve">Windy periods which could cause loss of </w:t>
      </w:r>
      <w:r>
        <w:t>binder</w:t>
      </w:r>
      <w:r w:rsidRPr="00BC6908">
        <w:t>, or dust nuisance.</w:t>
      </w:r>
    </w:p>
    <w:p w14:paraId="0B39A5FA" w14:textId="77777777" w:rsidR="00F52BD6" w:rsidRPr="00FC63D2" w:rsidRDefault="00000000" w:rsidP="00FC63D2">
      <w:pPr>
        <w:pStyle w:val="Heading3"/>
      </w:pPr>
      <w:bookmarkStart w:id="306" w:name="_Toc390823553"/>
      <w:bookmarkStart w:id="307" w:name="_Toc391429245"/>
      <w:bookmarkStart w:id="308" w:name="_Toc396034171"/>
      <w:r w:rsidRPr="00FC63D2">
        <w:t>Binder spreading</w:t>
      </w:r>
      <w:bookmarkEnd w:id="306"/>
      <w:bookmarkEnd w:id="307"/>
      <w:bookmarkEnd w:id="308"/>
    </w:p>
    <w:p w14:paraId="3DA12077" w14:textId="77777777" w:rsidR="00F52BD6" w:rsidRDefault="00000000" w:rsidP="00F52BD6">
      <w:pPr>
        <w:pStyle w:val="GuideNotes"/>
      </w:pPr>
      <w:r w:rsidRPr="00BC6908">
        <w:t>[Amend for small jobs where bag spotting is necessary]</w:t>
      </w:r>
    </w:p>
    <w:p w14:paraId="69675B5B" w14:textId="77777777" w:rsidR="00F52BD6" w:rsidRDefault="00000000">
      <w:pPr>
        <w:pStyle w:val="Heading4"/>
        <w:numPr>
          <w:ilvl w:val="3"/>
          <w:numId w:val="81"/>
        </w:numPr>
      </w:pPr>
      <w:r>
        <w:t>Binder Field Application Rates – Hold Point</w:t>
      </w:r>
    </w:p>
    <w:p w14:paraId="3D28A201" w14:textId="77777777" w:rsidR="00F52BD6" w:rsidRDefault="00000000" w:rsidP="00F52BD6">
      <w:r w:rsidRPr="00C31E93">
        <w:t xml:space="preserve">The Contractor </w:t>
      </w:r>
      <w:r>
        <w:t>is</w:t>
      </w:r>
      <w:r w:rsidRPr="00C31E93">
        <w:t xml:space="preserve"> responsible for determining the</w:t>
      </w:r>
      <w:r>
        <w:t xml:space="preserve"> binder</w:t>
      </w:r>
      <w:r w:rsidRPr="00C31E93">
        <w:t xml:space="preserve"> </w:t>
      </w:r>
      <w:r>
        <w:t xml:space="preserve">field </w:t>
      </w:r>
      <w:r w:rsidRPr="00C31E93">
        <w:t>application rate.</w:t>
      </w:r>
    </w:p>
    <w:p w14:paraId="5ADBC213" w14:textId="77777777" w:rsidR="00F52BD6" w:rsidRDefault="00000000" w:rsidP="00F52BD6">
      <w:r>
        <w:t xml:space="preserve">Use PROCESS CONTROL TESTING, in accordance with NTTM 204.7 (with project field samples, source binder and field water) to determine field application rate, for layer specified, to achieve the following </w:t>
      </w:r>
      <w:proofErr w:type="gramStart"/>
      <w:r>
        <w:t>28 day</w:t>
      </w:r>
      <w:proofErr w:type="gramEnd"/>
      <w:r>
        <w:t xml:space="preserve"> strength, as applicable in the RFT: </w:t>
      </w:r>
    </w:p>
    <w:tbl>
      <w:tblPr>
        <w:tblStyle w:val="TableGrid"/>
        <w:tblW w:w="5000" w:type="pct"/>
        <w:tblLook w:val="0620" w:firstRow="1" w:lastRow="0" w:firstColumn="0" w:lastColumn="0" w:noHBand="1" w:noVBand="1"/>
      </w:tblPr>
      <w:tblGrid>
        <w:gridCol w:w="4261"/>
        <w:gridCol w:w="6047"/>
      </w:tblGrid>
      <w:tr w:rsidR="009838DF" w14:paraId="18C612E9" w14:textId="77777777" w:rsidTr="00F5139F">
        <w:trPr>
          <w:cnfStyle w:val="100000000000" w:firstRow="1" w:lastRow="0" w:firstColumn="0" w:lastColumn="0" w:oddVBand="0" w:evenVBand="0" w:oddHBand="0" w:evenHBand="0" w:firstRowFirstColumn="0" w:firstRowLastColumn="0" w:lastRowFirstColumn="0" w:lastRowLastColumn="0"/>
          <w:trHeight w:val="356"/>
        </w:trPr>
        <w:tc>
          <w:tcPr>
            <w:tcW w:w="9655" w:type="dxa"/>
            <w:gridSpan w:val="2"/>
          </w:tcPr>
          <w:p w14:paraId="3BB13835" w14:textId="77777777" w:rsidR="00F52BD6" w:rsidRPr="00F5139F" w:rsidRDefault="00000000" w:rsidP="00D147B0">
            <w:pPr>
              <w:keepNext/>
              <w:spacing w:after="0"/>
              <w:rPr>
                <w:b w:val="0"/>
                <w:bCs/>
              </w:rPr>
            </w:pPr>
            <w:r w:rsidRPr="00F5139F">
              <w:rPr>
                <w:bCs/>
              </w:rPr>
              <w:t>Table – Binder Rate Design Criteria</w:t>
            </w:r>
          </w:p>
        </w:tc>
      </w:tr>
      <w:tr w:rsidR="009838DF" w14:paraId="61DAFF46" w14:textId="77777777" w:rsidTr="00F5139F">
        <w:trPr>
          <w:trHeight w:val="379"/>
        </w:trPr>
        <w:tc>
          <w:tcPr>
            <w:tcW w:w="3991" w:type="dxa"/>
          </w:tcPr>
          <w:p w14:paraId="01D03D54" w14:textId="77777777" w:rsidR="00F52BD6" w:rsidRPr="009517D3" w:rsidRDefault="00000000" w:rsidP="00D147B0">
            <w:pPr>
              <w:keepNext/>
              <w:spacing w:after="0"/>
              <w:rPr>
                <w:b/>
              </w:rPr>
            </w:pPr>
            <w:r w:rsidRPr="009517D3">
              <w:rPr>
                <w:b/>
              </w:rPr>
              <w:t>Layer Treatment</w:t>
            </w:r>
          </w:p>
        </w:tc>
        <w:tc>
          <w:tcPr>
            <w:tcW w:w="5663" w:type="dxa"/>
          </w:tcPr>
          <w:p w14:paraId="2CCD7A56" w14:textId="77777777" w:rsidR="00F52BD6" w:rsidRPr="009517D3" w:rsidRDefault="00000000" w:rsidP="00D147B0">
            <w:pPr>
              <w:keepNext/>
              <w:spacing w:after="0"/>
              <w:rPr>
                <w:b/>
              </w:rPr>
            </w:pPr>
            <w:r w:rsidRPr="009517D3">
              <w:rPr>
                <w:b/>
              </w:rPr>
              <w:t>Laboratory Test Parameters</w:t>
            </w:r>
          </w:p>
        </w:tc>
      </w:tr>
      <w:tr w:rsidR="009838DF" w14:paraId="5416D0A9" w14:textId="77777777" w:rsidTr="00F5139F">
        <w:trPr>
          <w:trHeight w:val="356"/>
        </w:trPr>
        <w:tc>
          <w:tcPr>
            <w:tcW w:w="3991" w:type="dxa"/>
          </w:tcPr>
          <w:p w14:paraId="297FFC98" w14:textId="77777777" w:rsidR="00F52BD6" w:rsidRPr="009517D3" w:rsidRDefault="00000000" w:rsidP="00D147B0">
            <w:pPr>
              <w:keepNext/>
              <w:spacing w:after="0"/>
            </w:pPr>
            <w:r w:rsidRPr="009517D3">
              <w:t>Cement Stabilised Layer (Bound)</w:t>
            </w:r>
          </w:p>
        </w:tc>
        <w:tc>
          <w:tcPr>
            <w:tcW w:w="5663" w:type="dxa"/>
          </w:tcPr>
          <w:p w14:paraId="2E0A16BB" w14:textId="77777777" w:rsidR="00F52BD6" w:rsidRPr="009517D3" w:rsidRDefault="00000000" w:rsidP="00D147B0">
            <w:pPr>
              <w:keepNext/>
              <w:spacing w:after="0"/>
            </w:pPr>
            <w:r w:rsidRPr="009517D3">
              <w:t>UCS between 1.5 and 2.0MPa</w:t>
            </w:r>
          </w:p>
        </w:tc>
      </w:tr>
      <w:tr w:rsidR="009838DF" w14:paraId="28E96CFC" w14:textId="77777777" w:rsidTr="00F5139F">
        <w:trPr>
          <w:trHeight w:val="379"/>
        </w:trPr>
        <w:tc>
          <w:tcPr>
            <w:tcW w:w="3991" w:type="dxa"/>
          </w:tcPr>
          <w:p w14:paraId="0A4FBD3D" w14:textId="77777777" w:rsidR="00F52BD6" w:rsidRPr="009517D3" w:rsidRDefault="00000000" w:rsidP="00D147B0">
            <w:pPr>
              <w:keepNext/>
              <w:spacing w:after="0"/>
            </w:pPr>
            <w:r w:rsidRPr="009517D3">
              <w:t>Cement Modified Layer</w:t>
            </w:r>
          </w:p>
        </w:tc>
        <w:tc>
          <w:tcPr>
            <w:tcW w:w="5663" w:type="dxa"/>
          </w:tcPr>
          <w:p w14:paraId="301B7878" w14:textId="77777777" w:rsidR="00F52BD6" w:rsidRPr="009517D3" w:rsidRDefault="00000000" w:rsidP="00D147B0">
            <w:pPr>
              <w:keepNext/>
              <w:spacing w:after="0"/>
            </w:pPr>
            <w:r w:rsidRPr="009517D3">
              <w:t>UCS between 0.7 and 1.5MPa</w:t>
            </w:r>
          </w:p>
        </w:tc>
      </w:tr>
      <w:tr w:rsidR="009838DF" w14:paraId="52EE358D" w14:textId="77777777" w:rsidTr="00F5139F">
        <w:trPr>
          <w:trHeight w:val="916"/>
        </w:trPr>
        <w:tc>
          <w:tcPr>
            <w:tcW w:w="3991" w:type="dxa"/>
          </w:tcPr>
          <w:p w14:paraId="1E06CDC6" w14:textId="77777777" w:rsidR="00F52BD6" w:rsidRPr="009517D3" w:rsidRDefault="00000000" w:rsidP="00D147B0">
            <w:pPr>
              <w:spacing w:after="0"/>
            </w:pPr>
            <w:r w:rsidRPr="009517D3">
              <w:t>Lime Modified Layer</w:t>
            </w:r>
          </w:p>
        </w:tc>
        <w:tc>
          <w:tcPr>
            <w:tcW w:w="5663" w:type="dxa"/>
          </w:tcPr>
          <w:p w14:paraId="0610F0B0" w14:textId="77777777" w:rsidR="00F52BD6" w:rsidRPr="009517D3" w:rsidRDefault="00000000" w:rsidP="00D147B0">
            <w:pPr>
              <w:spacing w:after="0"/>
            </w:pPr>
            <w:r w:rsidRPr="009517D3">
              <w:t>Lime demand test to determine quantity to reduce PI and increase CBR to limits in PAVEMENTS AND SHOULDERS for natural gravel.</w:t>
            </w:r>
          </w:p>
        </w:tc>
      </w:tr>
    </w:tbl>
    <w:p w14:paraId="1789431C" w14:textId="77777777" w:rsidR="00F52BD6" w:rsidRDefault="00F52BD6" w:rsidP="00F52BD6">
      <w:pPr>
        <w:rPr>
          <w:b/>
        </w:rPr>
      </w:pPr>
    </w:p>
    <w:p w14:paraId="07E03755" w14:textId="77777777" w:rsidR="00F52BD6" w:rsidRPr="00BC6908" w:rsidRDefault="00000000" w:rsidP="00F52BD6">
      <w:r>
        <w:rPr>
          <w:b/>
        </w:rPr>
        <w:t>Hold P</w:t>
      </w:r>
      <w:r w:rsidRPr="00E429D8">
        <w:rPr>
          <w:b/>
        </w:rPr>
        <w:t>oint</w:t>
      </w:r>
      <w:r w:rsidRPr="00BC6908">
        <w:t xml:space="preserve"> - </w:t>
      </w:r>
      <w:r>
        <w:t>Determine</w:t>
      </w:r>
      <w:r w:rsidRPr="00BC6908">
        <w:t xml:space="preserve"> </w:t>
      </w:r>
      <w:r>
        <w:t>field application</w:t>
      </w:r>
      <w:r w:rsidRPr="00BC6908">
        <w:t xml:space="preserve"> rate</w:t>
      </w:r>
      <w:r>
        <w:t xml:space="preserve"> for spreading</w:t>
      </w:r>
      <w:r w:rsidRPr="00BC6908">
        <w:t xml:space="preserve"> based on </w:t>
      </w:r>
      <w:r>
        <w:t>laboratory testing</w:t>
      </w:r>
      <w:r w:rsidRPr="00BC6908">
        <w:t xml:space="preserve"> of materials</w:t>
      </w:r>
      <w:r>
        <w:t xml:space="preserve">. </w:t>
      </w:r>
      <w:r w:rsidRPr="00BC6908">
        <w:t xml:space="preserve">Obtain the Superintendent's approval of the </w:t>
      </w:r>
      <w:r>
        <w:t>field application</w:t>
      </w:r>
      <w:r w:rsidRPr="00BC6908">
        <w:t xml:space="preserve"> rate</w:t>
      </w:r>
      <w:r>
        <w:t xml:space="preserve"> for each source material for the project</w:t>
      </w:r>
      <w:r w:rsidRPr="00BC6908">
        <w:t>.</w:t>
      </w:r>
    </w:p>
    <w:p w14:paraId="3FB76729" w14:textId="77777777" w:rsidR="00F52BD6" w:rsidRDefault="00000000">
      <w:pPr>
        <w:pStyle w:val="Heading4"/>
        <w:numPr>
          <w:ilvl w:val="3"/>
          <w:numId w:val="81"/>
        </w:numPr>
      </w:pPr>
      <w:r>
        <w:t>Spread Rates for Tender Purposes</w:t>
      </w:r>
    </w:p>
    <w:p w14:paraId="79FD5AF8" w14:textId="77777777" w:rsidR="00F52BD6" w:rsidRPr="00BC6908" w:rsidRDefault="00000000" w:rsidP="00F52BD6">
      <w:r w:rsidRPr="00BC6908">
        <w:t xml:space="preserve">Adopt the following </w:t>
      </w:r>
      <w:r>
        <w:t xml:space="preserve">binder spread </w:t>
      </w:r>
      <w:r w:rsidRPr="00BC6908">
        <w:t>rate</w:t>
      </w:r>
      <w:r>
        <w:t>s</w:t>
      </w:r>
      <w:r w:rsidRPr="00BC6908">
        <w:t xml:space="preserve"> for tender purposes</w:t>
      </w:r>
      <w:r>
        <w:t xml:space="preserve"> (based on a </w:t>
      </w:r>
      <w:r w:rsidRPr="00C344BD">
        <w:t>200m</w:t>
      </w:r>
      <w:r>
        <w:t>m thick layer)</w:t>
      </w:r>
      <w:r w:rsidRPr="00BC6908">
        <w:t>:</w:t>
      </w:r>
    </w:p>
    <w:p w14:paraId="0797DC73" w14:textId="77777777" w:rsidR="00F52BD6" w:rsidRDefault="00000000" w:rsidP="00F52BD6">
      <w:pPr>
        <w:tabs>
          <w:tab w:val="left" w:pos="2835"/>
        </w:tabs>
      </w:pPr>
      <w:r w:rsidRPr="00BC6908">
        <w:t>Cement</w:t>
      </w:r>
      <w:r>
        <w:t xml:space="preserve"> Stabilisation</w:t>
      </w:r>
      <w:r w:rsidRPr="00BC6908">
        <w:t>:</w:t>
      </w:r>
      <w:r w:rsidRPr="00BC6908">
        <w:tab/>
      </w:r>
      <w:r>
        <w:rPr>
          <w:color w:val="723604"/>
          <w:lang w:val="en-US"/>
        </w:rPr>
        <w:t xml:space="preserve">10 </w:t>
      </w:r>
      <w:r>
        <w:t>kg/</w:t>
      </w:r>
      <w:proofErr w:type="spellStart"/>
      <w:r>
        <w:t>sq.</w:t>
      </w:r>
      <w:r w:rsidRPr="00BC6908">
        <w:t>m</w:t>
      </w:r>
      <w:proofErr w:type="spellEnd"/>
      <w:r w:rsidRPr="00BC6908">
        <w:t>.</w:t>
      </w:r>
    </w:p>
    <w:p w14:paraId="67F0E118" w14:textId="77777777" w:rsidR="00F52BD6" w:rsidRDefault="00000000" w:rsidP="00F52BD6">
      <w:pPr>
        <w:tabs>
          <w:tab w:val="left" w:pos="2835"/>
        </w:tabs>
      </w:pPr>
      <w:r>
        <w:t>Cement Modification:</w:t>
      </w:r>
      <w:r>
        <w:tab/>
      </w:r>
      <w:r>
        <w:tab/>
        <w:t>5 kg/</w:t>
      </w:r>
      <w:proofErr w:type="spellStart"/>
      <w:r>
        <w:t>sq.m</w:t>
      </w:r>
      <w:proofErr w:type="spellEnd"/>
      <w:r>
        <w:t>.</w:t>
      </w:r>
    </w:p>
    <w:p w14:paraId="1EF85433" w14:textId="77777777" w:rsidR="00F52BD6" w:rsidRPr="00BC6908" w:rsidRDefault="00000000" w:rsidP="00F52BD6">
      <w:pPr>
        <w:tabs>
          <w:tab w:val="left" w:pos="2835"/>
        </w:tabs>
      </w:pPr>
      <w:r>
        <w:t>Hydrated Lime Modification:</w:t>
      </w:r>
      <w:r>
        <w:tab/>
      </w:r>
      <w:r>
        <w:tab/>
        <w:t>12 kg/</w:t>
      </w:r>
      <w:proofErr w:type="spellStart"/>
      <w:r>
        <w:t>sq.m</w:t>
      </w:r>
      <w:proofErr w:type="spellEnd"/>
      <w:r>
        <w:t>.</w:t>
      </w:r>
    </w:p>
    <w:p w14:paraId="37C2F362" w14:textId="77777777" w:rsidR="00F52BD6" w:rsidRDefault="00000000" w:rsidP="00F52BD6">
      <w:pPr>
        <w:pStyle w:val="GuideNotes"/>
      </w:pPr>
      <w:r w:rsidRPr="00BC6908">
        <w:t>[</w:t>
      </w:r>
      <w:proofErr w:type="gramStart"/>
      <w:r w:rsidRPr="00BC6908">
        <w:t>Generally</w:t>
      </w:r>
      <w:proofErr w:type="gramEnd"/>
      <w:r w:rsidRPr="00BC6908">
        <w:t xml:space="preserve"> for</w:t>
      </w:r>
      <w:r>
        <w:t>:</w:t>
      </w:r>
    </w:p>
    <w:p w14:paraId="4CFFBBAF" w14:textId="77777777" w:rsidR="00F52BD6" w:rsidRPr="00BC6908" w:rsidRDefault="00000000" w:rsidP="00F52BD6">
      <w:pPr>
        <w:pStyle w:val="GuideNotes"/>
      </w:pPr>
      <w:r>
        <w:t>Cement: 2 to 8 kg/</w:t>
      </w:r>
      <w:proofErr w:type="spellStart"/>
      <w:r>
        <w:t>sq.</w:t>
      </w:r>
      <w:r w:rsidRPr="00BC6908">
        <w:t>m</w:t>
      </w:r>
      <w:proofErr w:type="spellEnd"/>
      <w:r>
        <w:t xml:space="preserve"> - (if not known - default for tender 6 kg/</w:t>
      </w:r>
      <w:proofErr w:type="spellStart"/>
      <w:r>
        <w:t>sq.m</w:t>
      </w:r>
      <w:proofErr w:type="spellEnd"/>
      <w:r>
        <w:t>)</w:t>
      </w:r>
    </w:p>
    <w:p w14:paraId="09D0148D" w14:textId="77777777" w:rsidR="00F52BD6" w:rsidRPr="00BC6908" w:rsidRDefault="00000000" w:rsidP="00F52BD6">
      <w:pPr>
        <w:pStyle w:val="GuideNotes"/>
      </w:pPr>
      <w:r>
        <w:t>Hydrated Lime: 2 to 14 kg/</w:t>
      </w:r>
      <w:proofErr w:type="spellStart"/>
      <w:r>
        <w:t>sq.</w:t>
      </w:r>
      <w:r w:rsidRPr="00BC6908">
        <w:t>m</w:t>
      </w:r>
      <w:proofErr w:type="spellEnd"/>
      <w:r>
        <w:t xml:space="preserve"> - (if not known - default for tender 8 kg/</w:t>
      </w:r>
      <w:proofErr w:type="spellStart"/>
      <w:r>
        <w:t>sq.m</w:t>
      </w:r>
      <w:proofErr w:type="spellEnd"/>
      <w:r>
        <w:t>)</w:t>
      </w:r>
      <w:r w:rsidRPr="00BC6908">
        <w:t>]</w:t>
      </w:r>
    </w:p>
    <w:p w14:paraId="0EB10EE3" w14:textId="77777777" w:rsidR="00F52BD6" w:rsidRDefault="00000000">
      <w:pPr>
        <w:pStyle w:val="Heading4"/>
        <w:numPr>
          <w:ilvl w:val="3"/>
          <w:numId w:val="81"/>
        </w:numPr>
      </w:pPr>
      <w:r>
        <w:t>Spreading Requirements</w:t>
      </w:r>
    </w:p>
    <w:p w14:paraId="3994CDA4" w14:textId="77777777" w:rsidR="00F52BD6" w:rsidRPr="00BC6908" w:rsidRDefault="00000000" w:rsidP="00F52BD6">
      <w:r w:rsidRPr="00BC6908">
        <w:t>Calibrate</w:t>
      </w:r>
      <w:r>
        <w:t xml:space="preserve"> mechanical spreader</w:t>
      </w:r>
      <w:r w:rsidRPr="00BC6908">
        <w:t xml:space="preserve"> and check spread rate prior to commencement.</w:t>
      </w:r>
    </w:p>
    <w:p w14:paraId="1CA1E8BE" w14:textId="77777777" w:rsidR="00F52BD6" w:rsidRDefault="00000000" w:rsidP="00F52BD6">
      <w:r>
        <w:t>Spreading must be visually uniform throughout each spreader run.</w:t>
      </w:r>
      <w:r w:rsidRPr="00B27D01">
        <w:t xml:space="preserve"> </w:t>
      </w:r>
    </w:p>
    <w:p w14:paraId="0A6A848A" w14:textId="77777777" w:rsidR="00F52BD6" w:rsidRDefault="00000000" w:rsidP="00F52BD6">
      <w:r>
        <w:t>Obtain approval from the Superintendent for bag spotting and spreading.</w:t>
      </w:r>
    </w:p>
    <w:p w14:paraId="336B487F" w14:textId="77777777" w:rsidR="00F52BD6" w:rsidRPr="00BC6908" w:rsidRDefault="00000000" w:rsidP="00F52BD6">
      <w:r w:rsidRPr="00BC6908">
        <w:t>QUICKLIME</w:t>
      </w:r>
    </w:p>
    <w:p w14:paraId="35C909FA" w14:textId="77777777" w:rsidR="00F52BD6" w:rsidRPr="00BC6908" w:rsidRDefault="00000000" w:rsidP="00F52BD6">
      <w:r w:rsidRPr="00BC6908">
        <w:t>Water the spread material sufficiently to allow full slaking.</w:t>
      </w:r>
    </w:p>
    <w:p w14:paraId="7C908D7D" w14:textId="77777777" w:rsidR="00F52BD6" w:rsidRPr="00BC6908" w:rsidRDefault="00000000" w:rsidP="00F52BD6">
      <w:r w:rsidRPr="00BC6908">
        <w:t>Avoid overwatering</w:t>
      </w:r>
      <w:r>
        <w:t xml:space="preserve"> and avoid underwatering.</w:t>
      </w:r>
    </w:p>
    <w:p w14:paraId="5090F42A" w14:textId="77777777" w:rsidR="00F52BD6" w:rsidRPr="00BC6908" w:rsidRDefault="00000000" w:rsidP="00F52BD6">
      <w:r w:rsidRPr="00BC6908">
        <w:t>LIME SLURRY</w:t>
      </w:r>
    </w:p>
    <w:p w14:paraId="63F3BD8E" w14:textId="77777777" w:rsidR="00F52BD6" w:rsidRPr="00BC6908" w:rsidRDefault="00000000" w:rsidP="00F52BD6">
      <w:r w:rsidRPr="00BC6908">
        <w:lastRenderedPageBreak/>
        <w:t>Initial mixing in separate paddle mixer or similar.</w:t>
      </w:r>
    </w:p>
    <w:p w14:paraId="18BBE9AC" w14:textId="77777777" w:rsidR="00F52BD6" w:rsidRPr="00BC6908" w:rsidRDefault="00000000" w:rsidP="00F52BD6">
      <w:r w:rsidRPr="00BC6908">
        <w:t>Use mechanical sprayer with agitation to maintain a lime/water ratio within ±10% of initial ratio.</w:t>
      </w:r>
    </w:p>
    <w:p w14:paraId="7C003356" w14:textId="77777777" w:rsidR="00F52BD6" w:rsidRPr="00BC6908" w:rsidRDefault="00000000" w:rsidP="00F52BD6">
      <w:r w:rsidRPr="00BC6908">
        <w:t>Lime/water rat</w:t>
      </w:r>
      <w:r>
        <w:t xml:space="preserve">io to be </w:t>
      </w:r>
      <w:r w:rsidRPr="0097516C">
        <w:rPr>
          <w:color w:val="EE0000"/>
        </w:rPr>
        <w:t>[enter information].</w:t>
      </w:r>
    </w:p>
    <w:p w14:paraId="2EBE71DD" w14:textId="77777777" w:rsidR="00F52BD6" w:rsidRPr="00BC6908" w:rsidRDefault="00000000" w:rsidP="00F52BD6">
      <w:pPr>
        <w:pStyle w:val="GuideNotes"/>
      </w:pPr>
      <w:r w:rsidRPr="00BC6908">
        <w:t>[Insert rate</w:t>
      </w:r>
      <w:r>
        <w:t xml:space="preserve">. </w:t>
      </w:r>
      <w:r w:rsidRPr="00BC6908">
        <w:t xml:space="preserve">Lime/water ratio between </w:t>
      </w:r>
      <w:r>
        <w:t>1:2 and 1:0.8</w:t>
      </w:r>
      <w:r w:rsidRPr="00BC6908">
        <w:t xml:space="preserve"> (by mass) equivalent to 1 </w:t>
      </w:r>
      <w:proofErr w:type="spellStart"/>
      <w:r w:rsidRPr="00BC6908">
        <w:t>tonne</w:t>
      </w:r>
      <w:proofErr w:type="spellEnd"/>
      <w:r w:rsidRPr="00BC6908">
        <w:t xml:space="preserve"> of hydrated lime mixed with 2,000 and 800 </w:t>
      </w:r>
      <w:proofErr w:type="spellStart"/>
      <w:r w:rsidRPr="00BC6908">
        <w:t>litres</w:t>
      </w:r>
      <w:proofErr w:type="spellEnd"/>
      <w:r w:rsidRPr="00BC6908">
        <w:t xml:space="preserve"> of water respectively]</w:t>
      </w:r>
    </w:p>
    <w:p w14:paraId="5B22FC6E" w14:textId="77777777" w:rsidR="00F52BD6" w:rsidRPr="00FC63D2" w:rsidRDefault="00000000" w:rsidP="00FC63D2">
      <w:pPr>
        <w:pStyle w:val="Heading3"/>
      </w:pPr>
      <w:bookmarkStart w:id="309" w:name="_Toc396034172"/>
      <w:r w:rsidRPr="00FC63D2">
        <w:t>Binder mixing</w:t>
      </w:r>
      <w:bookmarkEnd w:id="309"/>
    </w:p>
    <w:p w14:paraId="683AFD4C" w14:textId="77777777" w:rsidR="00F52BD6" w:rsidRPr="00BC6908" w:rsidRDefault="00000000" w:rsidP="00F52BD6">
      <w:r w:rsidRPr="00BC6908">
        <w:t>Use plant capable of:</w:t>
      </w:r>
    </w:p>
    <w:p w14:paraId="3A1437AF" w14:textId="77777777" w:rsidR="00F52BD6" w:rsidRPr="00BC6908" w:rsidRDefault="00000000" w:rsidP="00F52BD6">
      <w:pPr>
        <w:pStyle w:val="GuideNotes"/>
      </w:pPr>
      <w:r w:rsidRPr="00BC6908">
        <w:t>[For small works allow the use of rotary hoes or graders]</w:t>
      </w:r>
    </w:p>
    <w:p w14:paraId="34A8FDB5" w14:textId="77777777" w:rsidR="00F52BD6" w:rsidRPr="00BC6908" w:rsidRDefault="00000000" w:rsidP="00F52BD6">
      <w:pPr>
        <w:tabs>
          <w:tab w:val="num" w:pos="1276"/>
        </w:tabs>
        <w:ind w:left="1276" w:hanging="284"/>
      </w:pPr>
      <w:r w:rsidRPr="00BC6908">
        <w:t xml:space="preserve">mixing the </w:t>
      </w:r>
      <w:r>
        <w:t>binder</w:t>
      </w:r>
      <w:r w:rsidRPr="00BC6908">
        <w:t xml:space="preserve"> with the nominated </w:t>
      </w:r>
      <w:r>
        <w:t xml:space="preserve">layer of </w:t>
      </w:r>
      <w:r w:rsidRPr="00BC6908">
        <w:t xml:space="preserve">material uniformly over the full depth to be </w:t>
      </w:r>
      <w:r>
        <w:t>treated</w:t>
      </w:r>
      <w:r w:rsidRPr="00BC6908">
        <w:t>; and</w:t>
      </w:r>
    </w:p>
    <w:p w14:paraId="5219C705" w14:textId="77777777" w:rsidR="00F52BD6" w:rsidRPr="00BC6908" w:rsidRDefault="00000000" w:rsidP="00F52BD6">
      <w:pPr>
        <w:tabs>
          <w:tab w:val="num" w:pos="1276"/>
        </w:tabs>
        <w:ind w:left="1276" w:hanging="284"/>
      </w:pPr>
      <w:r w:rsidRPr="00BC6908">
        <w:t>adding water uniformly to the materials while mixing with application rate between 0 to 10% (by mass) of the material being mixed.</w:t>
      </w:r>
    </w:p>
    <w:p w14:paraId="41F4E27C" w14:textId="77777777" w:rsidR="00F52BD6" w:rsidRPr="00BC6908" w:rsidRDefault="00000000" w:rsidP="00F52BD6">
      <w:r w:rsidRPr="00BC6908">
        <w:t xml:space="preserve">Resultant mix to be uniform in colour and free of lenses, pockets or clumps of </w:t>
      </w:r>
      <w:r>
        <w:t>binder</w:t>
      </w:r>
      <w:r w:rsidRPr="00BC6908">
        <w:t>.</w:t>
      </w:r>
    </w:p>
    <w:p w14:paraId="6AA17674" w14:textId="77777777" w:rsidR="00F52BD6" w:rsidRDefault="00000000" w:rsidP="00F52BD6">
      <w:r>
        <w:t>Prevent segregation.</w:t>
      </w:r>
    </w:p>
    <w:p w14:paraId="4F4A1DF3" w14:textId="77777777" w:rsidR="00F52BD6" w:rsidRPr="00BC6908" w:rsidRDefault="00000000" w:rsidP="00F52BD6">
      <w:r w:rsidRPr="00BC6908">
        <w:t>Pulverise clayey material until at least 90% passes 19 mm sieve.</w:t>
      </w:r>
    </w:p>
    <w:p w14:paraId="696BDD00" w14:textId="77777777" w:rsidR="00F52BD6" w:rsidRDefault="00000000" w:rsidP="00F52BD6">
      <w:r w:rsidRPr="00BC6908">
        <w:t>Add water to the materials during mixing to achieve a moisture content suitable for compaction.</w:t>
      </w:r>
    </w:p>
    <w:p w14:paraId="6A0A2E27" w14:textId="77777777" w:rsidR="00F52BD6" w:rsidRPr="00BC6908" w:rsidRDefault="00000000" w:rsidP="00951B5C">
      <w:pPr>
        <w:pStyle w:val="Heading4"/>
      </w:pPr>
      <w:r>
        <w:t>Cement Treated Layers</w:t>
      </w:r>
    </w:p>
    <w:p w14:paraId="23997040" w14:textId="77777777" w:rsidR="00F52BD6" w:rsidRDefault="00000000" w:rsidP="00F52BD6">
      <w:r w:rsidRPr="00BC6908">
        <w:t>Commence compaction and finishing immediately following satisfactory mixing.</w:t>
      </w:r>
    </w:p>
    <w:p w14:paraId="5074182C" w14:textId="77777777" w:rsidR="00F52BD6" w:rsidRDefault="00000000">
      <w:pPr>
        <w:pStyle w:val="Heading4"/>
        <w:numPr>
          <w:ilvl w:val="3"/>
          <w:numId w:val="81"/>
        </w:numPr>
      </w:pPr>
      <w:r>
        <w:t>Lime Treated Layers</w:t>
      </w:r>
    </w:p>
    <w:p w14:paraId="10D0306C" w14:textId="77777777" w:rsidR="00F52BD6" w:rsidRPr="00BC6908" w:rsidRDefault="00000000" w:rsidP="00F52BD6">
      <w:r w:rsidRPr="00BC6908">
        <w:t xml:space="preserve">Shape the treated layer to the approximate </w:t>
      </w:r>
      <w:r>
        <w:t>cross-</w:t>
      </w:r>
      <w:r w:rsidRPr="00BC6908">
        <w:t>section after satisfactory mixing</w:t>
      </w:r>
      <w:r>
        <w:t>,</w:t>
      </w:r>
      <w:r w:rsidRPr="00BC6908">
        <w:t xml:space="preserve"> and lightly compact.</w:t>
      </w:r>
    </w:p>
    <w:p w14:paraId="1DDE49F2" w14:textId="77777777" w:rsidR="00F52BD6" w:rsidRPr="00BC6908" w:rsidRDefault="00000000" w:rsidP="00F52BD6">
      <w:r w:rsidRPr="00BC6908">
        <w:t>Cure for a period of 24 to 72 hours.</w:t>
      </w:r>
    </w:p>
    <w:p w14:paraId="73C790EB" w14:textId="77777777" w:rsidR="00F52BD6" w:rsidRPr="00BC6908" w:rsidRDefault="00000000" w:rsidP="00F52BD6">
      <w:r w:rsidRPr="00BC6908">
        <w:t>Commence final mixing.</w:t>
      </w:r>
    </w:p>
    <w:p w14:paraId="4A0F7690" w14:textId="77777777" w:rsidR="00F52BD6" w:rsidRPr="00BC6908" w:rsidRDefault="00000000" w:rsidP="00F52BD6">
      <w:r w:rsidRPr="00BC6908">
        <w:t>Add water during mixing</w:t>
      </w:r>
      <w:r>
        <w:t xml:space="preserve"> </w:t>
      </w:r>
      <w:r w:rsidRPr="00BC6908">
        <w:t>to achieve moisture content suitable for compaction.</w:t>
      </w:r>
    </w:p>
    <w:p w14:paraId="4E44616E" w14:textId="77777777" w:rsidR="00F52BD6" w:rsidRDefault="00000000" w:rsidP="00F52BD6">
      <w:r w:rsidRPr="00BC6908">
        <w:t>Resultant mix to be uniform in colour and free of lenses, pockets or clumps of lime.</w:t>
      </w:r>
    </w:p>
    <w:p w14:paraId="305AA11D" w14:textId="77777777" w:rsidR="00F52BD6" w:rsidRPr="00FC63D2" w:rsidRDefault="00000000" w:rsidP="00FC63D2">
      <w:pPr>
        <w:pStyle w:val="Heading3"/>
      </w:pPr>
      <w:r w:rsidRPr="00FC63D2">
        <w:t>Granular modification – Hold Point</w:t>
      </w:r>
    </w:p>
    <w:p w14:paraId="1FE39B72" w14:textId="77777777" w:rsidR="00F52BD6" w:rsidRDefault="00000000" w:rsidP="00F52BD6">
      <w:pPr>
        <w:rPr>
          <w:lang w:val="en-US"/>
        </w:rPr>
      </w:pPr>
      <w:r>
        <w:rPr>
          <w:lang w:val="en-US"/>
        </w:rPr>
        <w:t>The Contractor is responsible for determining the blending ratios of materials to achieve the requirements of the PAVEMENT AND SHOULDERS clauses, in the finished condition.</w:t>
      </w:r>
    </w:p>
    <w:p w14:paraId="79CF29F2" w14:textId="77777777" w:rsidR="00F52BD6" w:rsidRDefault="00000000" w:rsidP="00F52BD6">
      <w:pPr>
        <w:rPr>
          <w:lang w:val="en-US"/>
        </w:rPr>
      </w:pPr>
      <w:r>
        <w:rPr>
          <w:lang w:val="en-US"/>
        </w:rPr>
        <w:t>Use PROCESS CONTROL TESTING.</w:t>
      </w:r>
    </w:p>
    <w:p w14:paraId="1B891856" w14:textId="77777777" w:rsidR="00F52BD6" w:rsidRPr="00006C95" w:rsidRDefault="00000000" w:rsidP="00F52BD6">
      <w:pPr>
        <w:rPr>
          <w:lang w:val="en-US"/>
        </w:rPr>
      </w:pPr>
      <w:r w:rsidRPr="00E429D8">
        <w:rPr>
          <w:b/>
        </w:rPr>
        <w:t xml:space="preserve">Hold </w:t>
      </w:r>
      <w:r>
        <w:rPr>
          <w:b/>
        </w:rPr>
        <w:t>P</w:t>
      </w:r>
      <w:r w:rsidRPr="00E429D8">
        <w:rPr>
          <w:b/>
        </w:rPr>
        <w:t>oint</w:t>
      </w:r>
      <w:r w:rsidRPr="00BC6908">
        <w:t xml:space="preserve"> - </w:t>
      </w:r>
      <w:r>
        <w:t>Determine</w:t>
      </w:r>
      <w:r w:rsidRPr="00BC6908">
        <w:t xml:space="preserve"> </w:t>
      </w:r>
      <w:r>
        <w:t>blending ratios based</w:t>
      </w:r>
      <w:r w:rsidRPr="00BC6908">
        <w:t xml:space="preserve"> on </w:t>
      </w:r>
      <w:r>
        <w:t>laboratory testing</w:t>
      </w:r>
      <w:r w:rsidRPr="00BC6908">
        <w:t xml:space="preserve"> of materials</w:t>
      </w:r>
      <w:r>
        <w:t xml:space="preserve">. </w:t>
      </w:r>
      <w:r w:rsidRPr="00BC6908">
        <w:t>Obtai</w:t>
      </w:r>
      <w:r>
        <w:t>n the Superintendent's approval of determined blending ratio.</w:t>
      </w:r>
    </w:p>
    <w:p w14:paraId="7577529C" w14:textId="77777777" w:rsidR="00F52BD6" w:rsidRPr="00FC63D2" w:rsidRDefault="00000000" w:rsidP="00FC63D2">
      <w:pPr>
        <w:pStyle w:val="Heading3"/>
      </w:pPr>
      <w:bookmarkStart w:id="310" w:name="_Toc390823555"/>
      <w:bookmarkStart w:id="311" w:name="_Toc391429247"/>
      <w:bookmarkStart w:id="312" w:name="_Toc396034173"/>
      <w:r w:rsidRPr="00FC63D2">
        <w:t>Compaction</w:t>
      </w:r>
      <w:bookmarkEnd w:id="310"/>
      <w:bookmarkEnd w:id="311"/>
      <w:bookmarkEnd w:id="312"/>
    </w:p>
    <w:p w14:paraId="7DA933CA" w14:textId="77777777" w:rsidR="00F52BD6" w:rsidRPr="00BC6908" w:rsidRDefault="00000000" w:rsidP="00F52BD6">
      <w:r w:rsidRPr="00BC6908">
        <w:t xml:space="preserve">Compact parallel to the centre line of the pavement and for the full depth of the </w:t>
      </w:r>
      <w:r>
        <w:t>treated</w:t>
      </w:r>
      <w:r w:rsidRPr="00BC6908">
        <w:t xml:space="preserve"> layer.</w:t>
      </w:r>
    </w:p>
    <w:p w14:paraId="5F34B5CE" w14:textId="77777777" w:rsidR="00F52BD6" w:rsidRPr="00BC6908" w:rsidRDefault="00000000" w:rsidP="00F52BD6">
      <w:r w:rsidRPr="00BC6908">
        <w:t>Commence compaction at the lower edge of the pavement and work progressively towards the crown or the higher edge.</w:t>
      </w:r>
    </w:p>
    <w:p w14:paraId="042F8F8F" w14:textId="77777777" w:rsidR="00F52BD6" w:rsidRPr="00BC6908" w:rsidRDefault="00000000" w:rsidP="00F52BD6">
      <w:r w:rsidRPr="00BC6908">
        <w:t>Allow for progressive and uniform overlap between passes.</w:t>
      </w:r>
    </w:p>
    <w:p w14:paraId="2FA30DC2" w14:textId="77777777" w:rsidR="00F52BD6" w:rsidRPr="00BC6908" w:rsidRDefault="00000000" w:rsidP="00F52BD6">
      <w:r w:rsidRPr="00BC6908">
        <w:t>Wet the surface lightly after compaction to reduce moisture loss and lay the dust when necessary.</w:t>
      </w:r>
    </w:p>
    <w:p w14:paraId="1D5396C8" w14:textId="77777777" w:rsidR="00F52BD6" w:rsidRPr="00A403AA" w:rsidRDefault="00000000" w:rsidP="00F52BD6">
      <w:pPr>
        <w:rPr>
          <w:b/>
        </w:rPr>
      </w:pPr>
      <w:r w:rsidRPr="00A403AA">
        <w:t>CEMENT STABILISATION</w:t>
      </w:r>
    </w:p>
    <w:p w14:paraId="2ACC3F30" w14:textId="77777777" w:rsidR="00F52BD6" w:rsidRPr="00BC6908" w:rsidRDefault="00000000" w:rsidP="00F52BD6">
      <w:r w:rsidRPr="00BC6908">
        <w:t xml:space="preserve">Complete the </w:t>
      </w:r>
      <w:r>
        <w:t xml:space="preserve">mixing, </w:t>
      </w:r>
      <w:r w:rsidRPr="00BC6908">
        <w:t xml:space="preserve">compacting and finishing within two hours of adding </w:t>
      </w:r>
      <w:r>
        <w:t xml:space="preserve">binder and </w:t>
      </w:r>
      <w:r w:rsidRPr="00BC6908">
        <w:t>water</w:t>
      </w:r>
      <w:r>
        <w:t>, or within working time limits, whichever is the lesser.</w:t>
      </w:r>
    </w:p>
    <w:p w14:paraId="78A0E7AE" w14:textId="77777777" w:rsidR="00F52BD6" w:rsidRPr="00FC63D2" w:rsidRDefault="00000000" w:rsidP="00FC63D2">
      <w:pPr>
        <w:pStyle w:val="Heading3"/>
      </w:pPr>
      <w:bookmarkStart w:id="313" w:name="_Toc390823556"/>
      <w:bookmarkStart w:id="314" w:name="_Toc391429248"/>
      <w:bookmarkStart w:id="315" w:name="_Toc396034174"/>
      <w:r w:rsidRPr="00FC63D2">
        <w:lastRenderedPageBreak/>
        <w:t>Finishing</w:t>
      </w:r>
      <w:bookmarkEnd w:id="313"/>
      <w:bookmarkEnd w:id="314"/>
      <w:bookmarkEnd w:id="315"/>
    </w:p>
    <w:p w14:paraId="4FE4F6D8" w14:textId="77777777" w:rsidR="00F52BD6" w:rsidRPr="00BC6908" w:rsidRDefault="00000000" w:rsidP="00F52BD6">
      <w:r w:rsidRPr="00BC6908">
        <w:t>Final surface shall be smooth, dense, closely knit, free from compaction planes and cracks and finished to the tolerances specified.</w:t>
      </w:r>
    </w:p>
    <w:p w14:paraId="1DDEA765" w14:textId="77777777" w:rsidR="00F52BD6" w:rsidRPr="00BC6908" w:rsidRDefault="00000000" w:rsidP="00F52BD6">
      <w:r w:rsidRPr="00BC6908">
        <w:t>Filling or addition of material to the surface of the pavement to meet tolerance requirements will not be permitted.</w:t>
      </w:r>
    </w:p>
    <w:p w14:paraId="01C888E4" w14:textId="77777777" w:rsidR="00F52BD6" w:rsidRPr="00BC6908" w:rsidRDefault="00000000" w:rsidP="00F52BD6">
      <w:r w:rsidRPr="00BC6908">
        <w:t>Maintain the surface material at not less than its specified optimum moisture content during all finishing operations.</w:t>
      </w:r>
    </w:p>
    <w:p w14:paraId="053832FA" w14:textId="77777777" w:rsidR="00F52BD6" w:rsidRPr="00BC6908" w:rsidRDefault="00000000" w:rsidP="00F52BD6">
      <w:r w:rsidRPr="00BC6908">
        <w:t>Reconstruct non</w:t>
      </w:r>
      <w:r w:rsidRPr="00BC6908">
        <w:noBreakHyphen/>
        <w:t xml:space="preserve">complying areas at no cost to the </w:t>
      </w:r>
      <w:proofErr w:type="gramStart"/>
      <w:r w:rsidRPr="00BC6908">
        <w:t>Principal</w:t>
      </w:r>
      <w:proofErr w:type="gramEnd"/>
      <w:r w:rsidRPr="00BC6908">
        <w:t>.</w:t>
      </w:r>
    </w:p>
    <w:p w14:paraId="58085160" w14:textId="77777777" w:rsidR="00F52BD6" w:rsidRPr="00FC63D2" w:rsidRDefault="00000000" w:rsidP="00FC63D2">
      <w:pPr>
        <w:pStyle w:val="Heading3"/>
      </w:pPr>
      <w:bookmarkStart w:id="316" w:name="_Toc390823557"/>
      <w:bookmarkStart w:id="317" w:name="_Toc391429249"/>
      <w:bookmarkStart w:id="318" w:name="_Toc396034175"/>
      <w:r w:rsidRPr="00FC63D2">
        <w:t>Construction joints</w:t>
      </w:r>
      <w:bookmarkEnd w:id="316"/>
      <w:bookmarkEnd w:id="317"/>
      <w:bookmarkEnd w:id="318"/>
    </w:p>
    <w:p w14:paraId="5226B551" w14:textId="77777777" w:rsidR="00F52BD6" w:rsidRPr="00A403AA" w:rsidRDefault="00000000" w:rsidP="00F52BD6">
      <w:pPr>
        <w:rPr>
          <w:b/>
        </w:rPr>
      </w:pPr>
      <w:r w:rsidRPr="00A403AA">
        <w:t>LONGITUDINAL JOINTS</w:t>
      </w:r>
    </w:p>
    <w:p w14:paraId="3206D319" w14:textId="77777777" w:rsidR="00F52BD6" w:rsidRPr="00BC6908" w:rsidRDefault="00000000" w:rsidP="00F52BD6">
      <w:r w:rsidRPr="00BC6908">
        <w:t>Minimise longitudinal joints by stabilising the full width of traffic lanes or wider as one continuous operation.</w:t>
      </w:r>
    </w:p>
    <w:p w14:paraId="4ADD246C" w14:textId="77777777" w:rsidR="00F52BD6" w:rsidRPr="00BC6908" w:rsidRDefault="00000000" w:rsidP="00F52BD6">
      <w:r w:rsidRPr="00BC6908">
        <w:t>Joints to be straight or follow road curvature as appropriate.</w:t>
      </w:r>
    </w:p>
    <w:p w14:paraId="20CB21DF" w14:textId="77777777" w:rsidR="00F52BD6" w:rsidRPr="00A403AA" w:rsidRDefault="00000000" w:rsidP="00F52BD6">
      <w:pPr>
        <w:rPr>
          <w:b/>
        </w:rPr>
      </w:pPr>
      <w:r w:rsidRPr="00A403AA">
        <w:t>TRANSVERSE JOINTS</w:t>
      </w:r>
    </w:p>
    <w:p w14:paraId="2BDF2B4D" w14:textId="77777777" w:rsidR="00F52BD6" w:rsidRPr="00BC6908" w:rsidRDefault="00000000" w:rsidP="00F52BD6">
      <w:r w:rsidRPr="00BC6908">
        <w:t xml:space="preserve">Form joints following any break </w:t>
      </w:r>
      <w:proofErr w:type="gramStart"/>
      <w:r w:rsidRPr="00BC6908">
        <w:t>in excess of</w:t>
      </w:r>
      <w:proofErr w:type="gramEnd"/>
      <w:r w:rsidRPr="00BC6908">
        <w:t xml:space="preserve"> two hours in the continuity of the stabilisation operations.</w:t>
      </w:r>
    </w:p>
    <w:p w14:paraId="2B8CE0CC" w14:textId="77777777" w:rsidR="00F52BD6" w:rsidRPr="00BC6908" w:rsidRDefault="00000000" w:rsidP="00F52BD6">
      <w:r w:rsidRPr="00BC6908">
        <w:t>Cut the end of the material to a plane face at an angle not exceeding 45 degrees from the vertical.</w:t>
      </w:r>
    </w:p>
    <w:p w14:paraId="5698B1F2" w14:textId="77777777" w:rsidR="00F52BD6" w:rsidRPr="00BC6908" w:rsidRDefault="00000000" w:rsidP="00F52BD6">
      <w:r w:rsidRPr="00BC6908">
        <w:t>Check the surface adjacent to the joint with a straight edge prior to recommencement and further cut back the joint as necessary to achieve surface tolerance.</w:t>
      </w:r>
    </w:p>
    <w:p w14:paraId="3AEF87D3" w14:textId="77777777" w:rsidR="00F52BD6" w:rsidRPr="00FC63D2" w:rsidRDefault="00000000" w:rsidP="00FC63D2">
      <w:pPr>
        <w:pStyle w:val="Heading3"/>
      </w:pPr>
      <w:bookmarkStart w:id="319" w:name="_Toc390823558"/>
      <w:bookmarkStart w:id="320" w:name="_Toc391429250"/>
      <w:bookmarkStart w:id="321" w:name="_Toc396034176"/>
      <w:r w:rsidRPr="00FC63D2">
        <w:t>Curing</w:t>
      </w:r>
      <w:bookmarkEnd w:id="319"/>
      <w:bookmarkEnd w:id="320"/>
      <w:bookmarkEnd w:id="321"/>
      <w:r w:rsidRPr="00FC63D2">
        <w:t xml:space="preserve"> of cement treated layers</w:t>
      </w:r>
    </w:p>
    <w:p w14:paraId="123A8D9C" w14:textId="77777777" w:rsidR="00F52BD6" w:rsidRDefault="00000000" w:rsidP="00F52BD6">
      <w:r>
        <w:t>For cement treated layers (stabilised or modified), cure using either of the following methods:</w:t>
      </w:r>
    </w:p>
    <w:p w14:paraId="6B5758FC" w14:textId="77777777" w:rsidR="00F52BD6" w:rsidRPr="00BC6908" w:rsidRDefault="00000000">
      <w:pPr>
        <w:numPr>
          <w:ilvl w:val="0"/>
          <w:numId w:val="78"/>
        </w:numPr>
      </w:pPr>
      <w:r w:rsidRPr="00BC6908">
        <w:t>Keep the finished surface damp (without leaching) until further construction or</w:t>
      </w:r>
      <w:r>
        <w:t xml:space="preserve"> other </w:t>
      </w:r>
      <w:r w:rsidRPr="00BC6908">
        <w:t>curing operations are carried out.</w:t>
      </w:r>
    </w:p>
    <w:p w14:paraId="10FDA80C" w14:textId="77777777" w:rsidR="00F52BD6" w:rsidRPr="00BC6908" w:rsidRDefault="00000000">
      <w:pPr>
        <w:numPr>
          <w:ilvl w:val="0"/>
          <w:numId w:val="78"/>
        </w:numPr>
      </w:pPr>
      <w:r w:rsidRPr="00BC6908">
        <w:t>Alternatively cure by applying a bitumen emulsion or a bitumen primer as specified.</w:t>
      </w:r>
    </w:p>
    <w:p w14:paraId="6E24886F" w14:textId="77777777" w:rsidR="00F52BD6" w:rsidRPr="00BC6908" w:rsidRDefault="00000000" w:rsidP="00F52BD6">
      <w:pPr>
        <w:pStyle w:val="GuideNotes"/>
      </w:pPr>
      <w:r w:rsidRPr="00BC6908">
        <w:t>[Ensure that bitumen emulsion and cutback bitumen are specified]</w:t>
      </w:r>
    </w:p>
    <w:p w14:paraId="0A92ED62" w14:textId="77777777" w:rsidR="00F52BD6" w:rsidRDefault="00000000" w:rsidP="00F52BD6">
      <w:r>
        <w:t>For bituminous curing, a</w:t>
      </w:r>
      <w:r w:rsidRPr="00BC6908">
        <w:t>pply the bituminous curing membrane as soon as possible after mixing and compaction but no later than 24 hours after relative compaction results are available</w:t>
      </w:r>
      <w:r>
        <w:t>.</w:t>
      </w:r>
    </w:p>
    <w:p w14:paraId="41A9812C" w14:textId="77777777" w:rsidR="00F52BD6" w:rsidRDefault="00000000" w:rsidP="00F52BD6">
      <w:r>
        <w:t>Use:</w:t>
      </w:r>
    </w:p>
    <w:p w14:paraId="1ECD5425" w14:textId="77777777" w:rsidR="00F52BD6" w:rsidRPr="00BC6908" w:rsidRDefault="00000000">
      <w:pPr>
        <w:numPr>
          <w:ilvl w:val="0"/>
          <w:numId w:val="80"/>
        </w:numPr>
      </w:pPr>
      <w:r w:rsidRPr="00BC6908">
        <w:t>Bitumen emulsion ARS Grade 320</w:t>
      </w:r>
      <w:r>
        <w:t>, or</w:t>
      </w:r>
    </w:p>
    <w:p w14:paraId="4621DD24" w14:textId="77777777" w:rsidR="00F52BD6" w:rsidRPr="00BC6908" w:rsidRDefault="00000000">
      <w:pPr>
        <w:numPr>
          <w:ilvl w:val="0"/>
          <w:numId w:val="80"/>
        </w:numPr>
      </w:pPr>
      <w:r w:rsidRPr="00BC6908">
        <w:t>Cut</w:t>
      </w:r>
      <w:r w:rsidRPr="00BC6908">
        <w:noBreakHyphen/>
        <w:t xml:space="preserve">back bitumen Class AMC 2 or </w:t>
      </w:r>
      <w:r>
        <w:t>Class </w:t>
      </w:r>
      <w:r w:rsidRPr="00BC6908">
        <w:t>AMC 3.</w:t>
      </w:r>
    </w:p>
    <w:p w14:paraId="1C2D95C8" w14:textId="77777777" w:rsidR="00F52BD6" w:rsidRPr="00BC6908" w:rsidRDefault="00000000" w:rsidP="00F52BD6">
      <w:r>
        <w:t>A</w:t>
      </w:r>
      <w:r w:rsidRPr="00BC6908">
        <w:t>pplication rate for bitumen emulsions to be 0.3 to 0.45 litres per square metre.</w:t>
      </w:r>
    </w:p>
    <w:p w14:paraId="1BD7DC1F" w14:textId="77777777" w:rsidR="00F52BD6" w:rsidRPr="00BC6908" w:rsidRDefault="00000000" w:rsidP="00F52BD6">
      <w:r w:rsidRPr="00BC6908">
        <w:t>Maintain clear of vehicular traffic for four days.</w:t>
      </w:r>
    </w:p>
    <w:p w14:paraId="43244929" w14:textId="77777777" w:rsidR="00F52BD6" w:rsidRPr="00C31D25" w:rsidRDefault="00000000" w:rsidP="00C31D25">
      <w:pPr>
        <w:pStyle w:val="Heading2"/>
      </w:pPr>
      <w:bookmarkStart w:id="322" w:name="_Toc390823559"/>
      <w:bookmarkStart w:id="323" w:name="_Toc391429251"/>
      <w:bookmarkStart w:id="324" w:name="_Toc396034177"/>
      <w:r w:rsidRPr="00C31D25">
        <w:t xml:space="preserve">Plant mix </w:t>
      </w:r>
      <w:proofErr w:type="spellStart"/>
      <w:r w:rsidRPr="00C31D25">
        <w:t>stabilisation</w:t>
      </w:r>
      <w:bookmarkEnd w:id="322"/>
      <w:bookmarkEnd w:id="323"/>
      <w:bookmarkEnd w:id="324"/>
      <w:proofErr w:type="spellEnd"/>
    </w:p>
    <w:p w14:paraId="621770B3" w14:textId="77777777" w:rsidR="00F52BD6" w:rsidRPr="00FC63D2" w:rsidRDefault="00000000" w:rsidP="00FC63D2">
      <w:pPr>
        <w:pStyle w:val="Heading3"/>
      </w:pPr>
      <w:bookmarkStart w:id="325" w:name="_Toc390823560"/>
      <w:bookmarkStart w:id="326" w:name="_Toc391429252"/>
      <w:bookmarkStart w:id="327" w:name="_Toc396034178"/>
      <w:r w:rsidRPr="00FC63D2">
        <w:t xml:space="preserve">Binder content – </w:t>
      </w:r>
      <w:bookmarkEnd w:id="325"/>
      <w:bookmarkEnd w:id="326"/>
      <w:bookmarkEnd w:id="327"/>
      <w:r w:rsidRPr="00FC63D2">
        <w:t>Hold Point</w:t>
      </w:r>
    </w:p>
    <w:p w14:paraId="384B75D1" w14:textId="77777777" w:rsidR="00F52BD6" w:rsidRPr="00BC6908" w:rsidRDefault="00000000" w:rsidP="00F52BD6">
      <w:r w:rsidRPr="00BC6908">
        <w:t>Ad</w:t>
      </w:r>
      <w:r>
        <w:t xml:space="preserve">opt a cement content of </w:t>
      </w:r>
      <w:r w:rsidRPr="00711EDD">
        <w:rPr>
          <w:color w:val="723604"/>
        </w:rPr>
        <w:t xml:space="preserve">[enter </w:t>
      </w:r>
      <w:proofErr w:type="gramStart"/>
      <w:r w:rsidRPr="00711EDD">
        <w:rPr>
          <w:color w:val="723604"/>
        </w:rPr>
        <w:t>information]</w:t>
      </w:r>
      <w:r w:rsidRPr="00BC6908">
        <w:t>%</w:t>
      </w:r>
      <w:proofErr w:type="gramEnd"/>
      <w:r w:rsidRPr="00BC6908">
        <w:t xml:space="preserve"> for tender purposes.</w:t>
      </w:r>
    </w:p>
    <w:p w14:paraId="41F3B741" w14:textId="77777777" w:rsidR="00F52BD6" w:rsidRPr="00BC6908" w:rsidRDefault="00000000" w:rsidP="00F52BD6">
      <w:pPr>
        <w:pStyle w:val="GuideNotes"/>
      </w:pPr>
      <w:r w:rsidRPr="00BC6908">
        <w:t>[Insert a percentage]</w:t>
      </w:r>
    </w:p>
    <w:p w14:paraId="3DCA1AC5" w14:textId="77777777" w:rsidR="00F52BD6" w:rsidRPr="00BC6908" w:rsidRDefault="00000000" w:rsidP="00F52BD6">
      <w:r w:rsidRPr="00180285">
        <w:rPr>
          <w:b/>
        </w:rPr>
        <w:t xml:space="preserve">Hold point </w:t>
      </w:r>
      <w:r w:rsidRPr="00BC6908">
        <w:t xml:space="preserve">- Assess the cement content based upon test results </w:t>
      </w:r>
      <w:r>
        <w:t xml:space="preserve">of materials to be stabilised. </w:t>
      </w:r>
      <w:r w:rsidRPr="00BC6908">
        <w:t>Obtain the Superintendent's approval for the cement content.</w:t>
      </w:r>
    </w:p>
    <w:p w14:paraId="0D71CF76" w14:textId="77777777" w:rsidR="00F52BD6" w:rsidRPr="00FC63D2" w:rsidRDefault="00000000" w:rsidP="00FC63D2">
      <w:pPr>
        <w:pStyle w:val="Heading3"/>
      </w:pPr>
      <w:bookmarkStart w:id="328" w:name="_Toc390823561"/>
      <w:bookmarkStart w:id="329" w:name="_Toc391429253"/>
      <w:bookmarkStart w:id="330" w:name="_Toc396034179"/>
      <w:r w:rsidRPr="00FC63D2">
        <w:lastRenderedPageBreak/>
        <w:t>Preliminary trial</w:t>
      </w:r>
      <w:bookmarkEnd w:id="328"/>
      <w:bookmarkEnd w:id="329"/>
      <w:bookmarkEnd w:id="330"/>
    </w:p>
    <w:p w14:paraId="623097D0" w14:textId="77777777" w:rsidR="00F52BD6" w:rsidRPr="00BC6908" w:rsidRDefault="00000000" w:rsidP="00F52BD6">
      <w:pPr>
        <w:pStyle w:val="GuideNotes"/>
      </w:pPr>
      <w:r w:rsidRPr="00BC6908">
        <w:t>[Delete</w:t>
      </w:r>
      <w:r>
        <w:t xml:space="preserve"> preliminary trial</w:t>
      </w:r>
      <w:r w:rsidRPr="00BC6908">
        <w:t xml:space="preserve"> for small projects</w:t>
      </w:r>
      <w:r>
        <w:t xml:space="preserve"> – less than 1000m</w:t>
      </w:r>
      <w:r w:rsidRPr="00180285">
        <w:rPr>
          <w:vertAlign w:val="superscript"/>
        </w:rPr>
        <w:t>2</w:t>
      </w:r>
      <w:r>
        <w:t xml:space="preserve"> of treated area</w:t>
      </w:r>
      <w:r w:rsidRPr="00BC6908">
        <w:t>]</w:t>
      </w:r>
    </w:p>
    <w:p w14:paraId="7D3CFE5F" w14:textId="77777777" w:rsidR="00F52BD6" w:rsidRPr="00BC6908" w:rsidRDefault="00000000" w:rsidP="00F52BD6">
      <w:r w:rsidRPr="00BC6908">
        <w:t>Locate trial section within the works area.</w:t>
      </w:r>
    </w:p>
    <w:p w14:paraId="27F76D5C" w14:textId="77777777" w:rsidR="00F52BD6" w:rsidRPr="00BC6908" w:rsidRDefault="00000000" w:rsidP="00F52BD6">
      <w:r w:rsidRPr="00BC6908">
        <w:t>Carry out a preliminary trial of the proposed operation to determine:</w:t>
      </w:r>
    </w:p>
    <w:p w14:paraId="5A2B3D29" w14:textId="77777777" w:rsidR="00F52BD6" w:rsidRPr="00BC6908" w:rsidRDefault="00000000" w:rsidP="00F52BD6">
      <w:pPr>
        <w:tabs>
          <w:tab w:val="num" w:pos="1276"/>
        </w:tabs>
        <w:ind w:left="1276" w:hanging="284"/>
      </w:pPr>
      <w:r w:rsidRPr="00BC6908">
        <w:t>effectiveness of mechanical plant; and</w:t>
      </w:r>
    </w:p>
    <w:p w14:paraId="47D62676" w14:textId="77777777" w:rsidR="00F52BD6" w:rsidRPr="00BC6908" w:rsidRDefault="00000000" w:rsidP="00F52BD6">
      <w:pPr>
        <w:tabs>
          <w:tab w:val="num" w:pos="1276"/>
        </w:tabs>
        <w:ind w:left="1276" w:hanging="284"/>
      </w:pPr>
      <w:r w:rsidRPr="00BC6908">
        <w:t>field moisture content and plant pattern to achieve final compaction.</w:t>
      </w:r>
    </w:p>
    <w:p w14:paraId="7D8E4B2A" w14:textId="77777777" w:rsidR="00F52BD6" w:rsidRPr="00BC6908" w:rsidRDefault="00000000" w:rsidP="00F52BD6">
      <w:r w:rsidRPr="00BC6908">
        <w:t>Test stabilised m</w:t>
      </w:r>
      <w:r>
        <w:t xml:space="preserve">aterial for conformance to the </w:t>
      </w:r>
      <w:r w:rsidRPr="009068AC">
        <w:rPr>
          <w:b/>
          <w:i/>
        </w:rPr>
        <w:t>Table - Dry Density Ratios for Conformance</w:t>
      </w:r>
      <w:r w:rsidRPr="00BC6908">
        <w:t xml:space="preserve"> in the CONFORMANCE TESTING Section.</w:t>
      </w:r>
    </w:p>
    <w:p w14:paraId="56E68357" w14:textId="77777777" w:rsidR="00F52BD6" w:rsidRPr="00FC63D2" w:rsidRDefault="00000000" w:rsidP="00FC63D2">
      <w:pPr>
        <w:pStyle w:val="Heading3"/>
      </w:pPr>
      <w:bookmarkStart w:id="331" w:name="_Toc390823562"/>
      <w:bookmarkStart w:id="332" w:name="_Toc391429254"/>
      <w:bookmarkStart w:id="333" w:name="_Toc396034180"/>
      <w:r w:rsidRPr="00FC63D2">
        <w:t>Commencement and continuity of work</w:t>
      </w:r>
      <w:bookmarkEnd w:id="331"/>
      <w:bookmarkEnd w:id="332"/>
      <w:bookmarkEnd w:id="333"/>
    </w:p>
    <w:p w14:paraId="64498ED3" w14:textId="77777777" w:rsidR="00F52BD6" w:rsidRPr="00BC6908" w:rsidRDefault="00000000" w:rsidP="00F52BD6">
      <w:r w:rsidRPr="00BC6908">
        <w:t>Complete full width stabilisation of pavement in one day.</w:t>
      </w:r>
    </w:p>
    <w:p w14:paraId="74F915E8" w14:textId="77777777" w:rsidR="00F52BD6" w:rsidRPr="00BC6908" w:rsidRDefault="00000000" w:rsidP="00F52BD6">
      <w:r w:rsidRPr="00BC6908">
        <w:t>Do not stabilise during wet weather or if rain is likely to fall.</w:t>
      </w:r>
    </w:p>
    <w:p w14:paraId="12CA5CA5" w14:textId="77777777" w:rsidR="00F52BD6" w:rsidRPr="00FC63D2" w:rsidRDefault="00000000" w:rsidP="00FC63D2">
      <w:pPr>
        <w:pStyle w:val="Heading3"/>
      </w:pPr>
      <w:bookmarkStart w:id="334" w:name="_Toc390823563"/>
      <w:bookmarkStart w:id="335" w:name="_Toc391429255"/>
      <w:bookmarkStart w:id="336" w:name="_Toc396034181"/>
      <w:r w:rsidRPr="00FC63D2">
        <w:t>Care of existing surface</w:t>
      </w:r>
      <w:bookmarkEnd w:id="334"/>
      <w:bookmarkEnd w:id="335"/>
      <w:bookmarkEnd w:id="336"/>
    </w:p>
    <w:p w14:paraId="7850E70D" w14:textId="77777777" w:rsidR="00F52BD6" w:rsidRPr="00BC6908" w:rsidRDefault="00000000" w:rsidP="00F52BD6">
      <w:r w:rsidRPr="00BC6908">
        <w:t>Avoid damage to existing surface on which the mix is placed.</w:t>
      </w:r>
    </w:p>
    <w:p w14:paraId="52BCD801" w14:textId="77777777" w:rsidR="00F52BD6" w:rsidRPr="00BC6908" w:rsidRDefault="00000000" w:rsidP="00F52BD6">
      <w:r w:rsidRPr="00BC6908">
        <w:t>Repair any damage.</w:t>
      </w:r>
    </w:p>
    <w:p w14:paraId="31B788FD" w14:textId="77777777" w:rsidR="00F52BD6" w:rsidRPr="00FC63D2" w:rsidRDefault="00000000" w:rsidP="00FC63D2">
      <w:pPr>
        <w:pStyle w:val="Heading3"/>
      </w:pPr>
      <w:bookmarkStart w:id="337" w:name="_Toc390823564"/>
      <w:bookmarkStart w:id="338" w:name="_Toc391429256"/>
      <w:bookmarkStart w:id="339" w:name="_Toc396034182"/>
      <w:r w:rsidRPr="00FC63D2">
        <w:t>Mixing</w:t>
      </w:r>
      <w:bookmarkEnd w:id="337"/>
      <w:bookmarkEnd w:id="338"/>
      <w:bookmarkEnd w:id="339"/>
    </w:p>
    <w:p w14:paraId="690F1797" w14:textId="77777777" w:rsidR="00F52BD6" w:rsidRPr="00BC6908" w:rsidRDefault="00000000" w:rsidP="00F52BD6">
      <w:r w:rsidRPr="00BC6908">
        <w:t>Mixing plant to be capable of maintaining the mix proportions.</w:t>
      </w:r>
    </w:p>
    <w:p w14:paraId="0308F937" w14:textId="77777777" w:rsidR="00F52BD6" w:rsidRPr="00BC6908" w:rsidRDefault="00000000" w:rsidP="00F52BD6">
      <w:r w:rsidRPr="00BC6908">
        <w:t>Add cement and water to material to be stabilised and mix for a minimum period of 30 seconds.</w:t>
      </w:r>
    </w:p>
    <w:p w14:paraId="0A4D620A" w14:textId="77777777" w:rsidR="00F52BD6" w:rsidRPr="00BC6908" w:rsidRDefault="00000000" w:rsidP="00F52BD6">
      <w:r w:rsidRPr="00BC6908">
        <w:t>Material to be uniform and without segregation.</w:t>
      </w:r>
    </w:p>
    <w:p w14:paraId="55B6CFCF" w14:textId="77777777" w:rsidR="00F52BD6" w:rsidRPr="0031441C" w:rsidRDefault="00000000" w:rsidP="00F52BD6">
      <w:pPr>
        <w:keepNext/>
        <w:rPr>
          <w:b/>
        </w:rPr>
      </w:pPr>
      <w:r w:rsidRPr="0031441C">
        <w:t>BATCH MIXER</w:t>
      </w:r>
    </w:p>
    <w:p w14:paraId="614F0F2E" w14:textId="77777777" w:rsidR="00F52BD6" w:rsidRPr="00BC6908" w:rsidRDefault="00000000" w:rsidP="00F52BD6">
      <w:r w:rsidRPr="00BC6908">
        <w:t>Scales used for weighing</w:t>
      </w:r>
      <w:r>
        <w:t xml:space="preserve"> cement for batching plants must</w:t>
      </w:r>
      <w:r w:rsidRPr="00BC6908">
        <w:t xml:space="preserve"> be used solely for that purpose.</w:t>
      </w:r>
    </w:p>
    <w:p w14:paraId="31064435" w14:textId="77777777" w:rsidR="00F52BD6" w:rsidRPr="00BC6908" w:rsidRDefault="00000000" w:rsidP="00F52BD6">
      <w:r w:rsidRPr="00BC6908">
        <w:t>Proportion the dry materials by mass.</w:t>
      </w:r>
    </w:p>
    <w:p w14:paraId="58737FB1" w14:textId="77777777" w:rsidR="00F52BD6" w:rsidRPr="0031441C" w:rsidRDefault="00000000" w:rsidP="00F52BD6">
      <w:pPr>
        <w:rPr>
          <w:b/>
        </w:rPr>
      </w:pPr>
      <w:r w:rsidRPr="0031441C">
        <w:t>CONTINUOUS MIXER</w:t>
      </w:r>
    </w:p>
    <w:p w14:paraId="61F68C5B" w14:textId="77777777" w:rsidR="00F52BD6" w:rsidRPr="00BC6908" w:rsidRDefault="00000000" w:rsidP="00F52BD6">
      <w:r w:rsidRPr="00BC6908">
        <w:t>Proportion the dry materials by volume.</w:t>
      </w:r>
    </w:p>
    <w:p w14:paraId="4A735DD8" w14:textId="77777777" w:rsidR="00F52BD6" w:rsidRPr="00BC6908" w:rsidRDefault="00000000" w:rsidP="00F52BD6">
      <w:r w:rsidRPr="00BC6908">
        <w:t>Use a continuous feeder which allows feed rate of different aggregate sizes to be adjusted separately.</w:t>
      </w:r>
    </w:p>
    <w:p w14:paraId="46E3F8B1" w14:textId="77777777" w:rsidR="00F52BD6" w:rsidRPr="00FC63D2" w:rsidRDefault="00000000" w:rsidP="00FC63D2">
      <w:pPr>
        <w:pStyle w:val="Heading3"/>
      </w:pPr>
      <w:bookmarkStart w:id="340" w:name="_Toc390823565"/>
      <w:bookmarkStart w:id="341" w:name="_Toc391429257"/>
      <w:bookmarkStart w:id="342" w:name="_Toc396034183"/>
      <w:r w:rsidRPr="00FC63D2">
        <w:t>Delivery</w:t>
      </w:r>
      <w:bookmarkEnd w:id="340"/>
      <w:bookmarkEnd w:id="341"/>
      <w:bookmarkEnd w:id="342"/>
    </w:p>
    <w:p w14:paraId="32C8743F" w14:textId="77777777" w:rsidR="00F52BD6" w:rsidRPr="00BC6908" w:rsidRDefault="00000000" w:rsidP="00F52BD6">
      <w:r w:rsidRPr="00BC6908">
        <w:t>Minimise segregation during loading and unloading and discharge directly into the hoppers of paving machines without spillage.</w:t>
      </w:r>
    </w:p>
    <w:p w14:paraId="4F205579" w14:textId="77777777" w:rsidR="00F52BD6" w:rsidRPr="00BC6908" w:rsidRDefault="00000000" w:rsidP="00F52BD6">
      <w:r w:rsidRPr="00BC6908">
        <w:t>Provide open trucks with tarpaulins.</w:t>
      </w:r>
    </w:p>
    <w:p w14:paraId="267BF2D4" w14:textId="77777777" w:rsidR="00F52BD6" w:rsidRPr="00FC63D2" w:rsidRDefault="00000000" w:rsidP="00FC63D2">
      <w:pPr>
        <w:pStyle w:val="Heading3"/>
      </w:pPr>
      <w:bookmarkStart w:id="343" w:name="_Toc390823566"/>
      <w:bookmarkStart w:id="344" w:name="_Toc391429258"/>
      <w:bookmarkStart w:id="345" w:name="_Toc396034184"/>
      <w:r w:rsidRPr="00FC63D2">
        <w:t>Laying</w:t>
      </w:r>
      <w:bookmarkEnd w:id="343"/>
      <w:bookmarkEnd w:id="344"/>
      <w:bookmarkEnd w:id="345"/>
    </w:p>
    <w:p w14:paraId="7C1F69C2" w14:textId="77777777" w:rsidR="00F52BD6" w:rsidRPr="0031441C" w:rsidRDefault="00000000" w:rsidP="00F52BD6">
      <w:pPr>
        <w:rPr>
          <w:b/>
        </w:rPr>
      </w:pPr>
      <w:r w:rsidRPr="0031441C">
        <w:t>PAVING MACHINE</w:t>
      </w:r>
    </w:p>
    <w:p w14:paraId="5C2920E6" w14:textId="77777777" w:rsidR="00F52BD6" w:rsidRPr="00BC6908" w:rsidRDefault="00000000" w:rsidP="00F52BD6">
      <w:r w:rsidRPr="00BC6908">
        <w:t>Deposit and spread the pavement material in one operation using self</w:t>
      </w:r>
      <w:r>
        <w:t>-</w:t>
      </w:r>
      <w:r w:rsidRPr="00BC6908">
        <w:t>propelled mechanical tamper</w:t>
      </w:r>
      <w:r w:rsidRPr="00BC6908">
        <w:noBreakHyphen/>
        <w:t>spreader.</w:t>
      </w:r>
    </w:p>
    <w:p w14:paraId="30E00746" w14:textId="77777777" w:rsidR="00F52BD6" w:rsidRPr="00BC6908" w:rsidRDefault="00000000" w:rsidP="00F52BD6">
      <w:r w:rsidRPr="00BC6908">
        <w:t>Lay material uniformly without segregation to produce a uniform surface texture and required thickness.</w:t>
      </w:r>
    </w:p>
    <w:p w14:paraId="1D83DB9A" w14:textId="77777777" w:rsidR="00F52BD6" w:rsidRPr="009068AC" w:rsidRDefault="00000000" w:rsidP="00F52BD6">
      <w:pPr>
        <w:rPr>
          <w:b/>
        </w:rPr>
      </w:pPr>
      <w:r w:rsidRPr="009068AC">
        <w:t>Grader Laying</w:t>
      </w:r>
    </w:p>
    <w:p w14:paraId="668C6E3F" w14:textId="77777777" w:rsidR="00F52BD6" w:rsidRPr="00BC6908" w:rsidRDefault="00000000" w:rsidP="00F52BD6">
      <w:pPr>
        <w:pStyle w:val="GuideNotes"/>
      </w:pPr>
      <w:r w:rsidRPr="00BC6908">
        <w:t>[Use only for minor jobs]</w:t>
      </w:r>
    </w:p>
    <w:p w14:paraId="346E55C8" w14:textId="77777777" w:rsidR="00F52BD6" w:rsidRPr="00BC6908" w:rsidRDefault="00000000" w:rsidP="00F52BD6">
      <w:r w:rsidRPr="00BC6908">
        <w:t>Spread the material in one layer not less than 75 mm nor more than 200 mm compacted thickness.</w:t>
      </w:r>
    </w:p>
    <w:p w14:paraId="07DDACE8" w14:textId="77777777" w:rsidR="00F52BD6" w:rsidRPr="00FC63D2" w:rsidRDefault="00000000" w:rsidP="00FC63D2">
      <w:pPr>
        <w:pStyle w:val="Heading3"/>
      </w:pPr>
      <w:bookmarkStart w:id="346" w:name="_Toc390823567"/>
      <w:bookmarkStart w:id="347" w:name="_Toc391429259"/>
      <w:bookmarkStart w:id="348" w:name="_Toc396034185"/>
      <w:r w:rsidRPr="00FC63D2">
        <w:lastRenderedPageBreak/>
        <w:t>Compaction, finishing, construction joints and curing</w:t>
      </w:r>
      <w:bookmarkEnd w:id="346"/>
      <w:bookmarkEnd w:id="347"/>
      <w:bookmarkEnd w:id="348"/>
    </w:p>
    <w:p w14:paraId="5E3EEC30" w14:textId="77777777" w:rsidR="00F52BD6" w:rsidRPr="00BC6908" w:rsidRDefault="00000000" w:rsidP="00F52BD6">
      <w:r w:rsidRPr="00BC6908">
        <w:t>Conform to the requirements specified for in situ stabilisation.</w:t>
      </w:r>
    </w:p>
    <w:p w14:paraId="2EF7D836" w14:textId="77777777" w:rsidR="00F52BD6" w:rsidRPr="00C31D25" w:rsidRDefault="00000000" w:rsidP="00C31D25">
      <w:pPr>
        <w:pStyle w:val="Heading2"/>
      </w:pPr>
      <w:bookmarkStart w:id="349" w:name="_Toc390823568"/>
      <w:bookmarkStart w:id="350" w:name="_Toc391429260"/>
      <w:bookmarkStart w:id="351" w:name="_Toc396034186"/>
      <w:r w:rsidRPr="00C31D25">
        <w:t>Conformance</w:t>
      </w:r>
      <w:bookmarkEnd w:id="349"/>
      <w:bookmarkEnd w:id="350"/>
      <w:bookmarkEnd w:id="351"/>
    </w:p>
    <w:p w14:paraId="752E633C" w14:textId="77777777" w:rsidR="00F52BD6" w:rsidRPr="00FC63D2" w:rsidRDefault="00000000" w:rsidP="00FC63D2">
      <w:pPr>
        <w:pStyle w:val="Heading3"/>
      </w:pPr>
      <w:bookmarkStart w:id="352" w:name="_Toc390823569"/>
      <w:bookmarkStart w:id="353" w:name="_Toc391429261"/>
      <w:bookmarkStart w:id="354" w:name="_Toc396034187"/>
      <w:r w:rsidRPr="00FC63D2">
        <w:t>Tolerances</w:t>
      </w:r>
      <w:bookmarkEnd w:id="352"/>
      <w:bookmarkEnd w:id="353"/>
      <w:bookmarkEnd w:id="354"/>
    </w:p>
    <w:p w14:paraId="0FA1E9EA" w14:textId="77777777" w:rsidR="00F52BD6" w:rsidRPr="00BE18A3" w:rsidRDefault="00000000" w:rsidP="00F52BD6">
      <w:r w:rsidRPr="00BC6908">
        <w:t>For stabilised</w:t>
      </w:r>
      <w:r>
        <w:t xml:space="preserve"> and modified</w:t>
      </w:r>
      <w:r w:rsidRPr="00BC6908">
        <w:t xml:space="preserve"> layers</w:t>
      </w:r>
      <w:r>
        <w:t>,</w:t>
      </w:r>
      <w:r w:rsidRPr="00BC6908">
        <w:t xml:space="preserve"> conform to the tolerances specified in the PAVEMENTS AND SHOULDERS Section and with the following:</w:t>
      </w:r>
    </w:p>
    <w:tbl>
      <w:tblPr>
        <w:tblStyle w:val="TableGrid"/>
        <w:tblW w:w="5000" w:type="pct"/>
        <w:tblLook w:val="0620" w:firstRow="1" w:lastRow="0" w:firstColumn="0" w:lastColumn="0" w:noHBand="1" w:noVBand="1"/>
      </w:tblPr>
      <w:tblGrid>
        <w:gridCol w:w="3072"/>
        <w:gridCol w:w="942"/>
        <w:gridCol w:w="6294"/>
      </w:tblGrid>
      <w:tr w:rsidR="009838DF" w14:paraId="382C91ED" w14:textId="77777777" w:rsidTr="00F5139F">
        <w:trPr>
          <w:cnfStyle w:val="100000000000" w:firstRow="1" w:lastRow="0" w:firstColumn="0" w:lastColumn="0" w:oddVBand="0" w:evenVBand="0" w:oddHBand="0" w:evenHBand="0" w:firstRowFirstColumn="0" w:firstRowLastColumn="0" w:lastRowFirstColumn="0" w:lastRowLastColumn="0"/>
        </w:trPr>
        <w:tc>
          <w:tcPr>
            <w:tcW w:w="5000" w:type="pct"/>
            <w:gridSpan w:val="3"/>
          </w:tcPr>
          <w:p w14:paraId="519765E3" w14:textId="77777777" w:rsidR="00F52BD6" w:rsidRPr="00F5139F" w:rsidRDefault="00000000" w:rsidP="00D147B0">
            <w:pPr>
              <w:spacing w:after="40"/>
              <w:rPr>
                <w:b w:val="0"/>
                <w:bCs/>
              </w:rPr>
            </w:pPr>
            <w:bookmarkStart w:id="355" w:name="_Ref435108190"/>
            <w:r w:rsidRPr="00F5139F">
              <w:rPr>
                <w:bCs/>
              </w:rPr>
              <w:t>Table – Stabilised and modified layer conformance</w:t>
            </w:r>
            <w:bookmarkEnd w:id="355"/>
          </w:p>
        </w:tc>
      </w:tr>
      <w:tr w:rsidR="009838DF" w14:paraId="331B214B" w14:textId="77777777" w:rsidTr="00F5139F">
        <w:tc>
          <w:tcPr>
            <w:tcW w:w="1490" w:type="pct"/>
          </w:tcPr>
          <w:p w14:paraId="20E7107C" w14:textId="77777777" w:rsidR="00F52BD6" w:rsidRPr="00006C95" w:rsidRDefault="00000000" w:rsidP="00D147B0">
            <w:pPr>
              <w:rPr>
                <w:b/>
              </w:rPr>
            </w:pPr>
            <w:r>
              <w:rPr>
                <w:b/>
              </w:rPr>
              <w:t>Attribute</w:t>
            </w:r>
          </w:p>
        </w:tc>
        <w:tc>
          <w:tcPr>
            <w:tcW w:w="457" w:type="pct"/>
          </w:tcPr>
          <w:p w14:paraId="5B70214A" w14:textId="77777777" w:rsidR="00F52BD6" w:rsidRPr="00FC447A" w:rsidRDefault="00F52BD6" w:rsidP="00D147B0"/>
        </w:tc>
        <w:tc>
          <w:tcPr>
            <w:tcW w:w="3053" w:type="pct"/>
          </w:tcPr>
          <w:p w14:paraId="77B9EF38" w14:textId="77777777" w:rsidR="00F52BD6" w:rsidRPr="00006C95" w:rsidRDefault="00000000" w:rsidP="00D147B0">
            <w:pPr>
              <w:rPr>
                <w:b/>
              </w:rPr>
            </w:pPr>
            <w:r>
              <w:rPr>
                <w:b/>
              </w:rPr>
              <w:t>Requirement</w:t>
            </w:r>
          </w:p>
        </w:tc>
      </w:tr>
      <w:tr w:rsidR="009838DF" w14:paraId="7A64BFCE" w14:textId="77777777" w:rsidTr="00F5139F">
        <w:tc>
          <w:tcPr>
            <w:tcW w:w="1490" w:type="pct"/>
          </w:tcPr>
          <w:p w14:paraId="32D90E18" w14:textId="77777777" w:rsidR="00F52BD6" w:rsidRPr="00FC447A" w:rsidRDefault="00000000" w:rsidP="00D147B0">
            <w:r w:rsidRPr="00FC447A">
              <w:t>Dry Density Ratio:</w:t>
            </w:r>
          </w:p>
        </w:tc>
        <w:tc>
          <w:tcPr>
            <w:tcW w:w="457" w:type="pct"/>
          </w:tcPr>
          <w:p w14:paraId="4BFE6C02" w14:textId="77777777" w:rsidR="00F52BD6" w:rsidRPr="00FC447A" w:rsidRDefault="00F52BD6" w:rsidP="00D147B0"/>
        </w:tc>
        <w:tc>
          <w:tcPr>
            <w:tcW w:w="3053" w:type="pct"/>
          </w:tcPr>
          <w:p w14:paraId="7A8278E4" w14:textId="77777777" w:rsidR="00F52BD6" w:rsidRPr="00FC447A" w:rsidRDefault="00000000" w:rsidP="00D147B0">
            <w:r>
              <w:t xml:space="preserve">Refer to the </w:t>
            </w:r>
            <w:r w:rsidRPr="009068AC">
              <w:rPr>
                <w:b/>
                <w:i/>
              </w:rPr>
              <w:t xml:space="preserve">Table - Dry Density Ratios </w:t>
            </w:r>
            <w:proofErr w:type="gramStart"/>
            <w:r w:rsidRPr="009068AC">
              <w:rPr>
                <w:b/>
                <w:i/>
              </w:rPr>
              <w:t>For</w:t>
            </w:r>
            <w:proofErr w:type="gramEnd"/>
            <w:r w:rsidRPr="009068AC">
              <w:rPr>
                <w:b/>
                <w:i/>
              </w:rPr>
              <w:t xml:space="preserve"> Conformance</w:t>
            </w:r>
            <w:r w:rsidRPr="00FC447A">
              <w:t xml:space="preserve"> in the CONFORMANCE TESTING Section.</w:t>
            </w:r>
          </w:p>
        </w:tc>
      </w:tr>
      <w:tr w:rsidR="009838DF" w14:paraId="0D51FD68" w14:textId="77777777" w:rsidTr="00F5139F">
        <w:tc>
          <w:tcPr>
            <w:tcW w:w="1490" w:type="pct"/>
          </w:tcPr>
          <w:p w14:paraId="061F4125" w14:textId="77777777" w:rsidR="00F52BD6" w:rsidRPr="00006C95" w:rsidRDefault="00000000" w:rsidP="00D147B0">
            <w:r w:rsidRPr="00006C95">
              <w:t>Binder Application Rate/Content</w:t>
            </w:r>
          </w:p>
        </w:tc>
        <w:tc>
          <w:tcPr>
            <w:tcW w:w="457" w:type="pct"/>
          </w:tcPr>
          <w:p w14:paraId="7812CCEE" w14:textId="77777777" w:rsidR="00F52BD6" w:rsidRPr="00FC447A" w:rsidRDefault="00F52BD6" w:rsidP="00D147B0"/>
        </w:tc>
        <w:tc>
          <w:tcPr>
            <w:tcW w:w="3053" w:type="pct"/>
          </w:tcPr>
          <w:p w14:paraId="044CB1E9" w14:textId="77777777" w:rsidR="00F52BD6" w:rsidRPr="00FC447A" w:rsidRDefault="00000000" w:rsidP="00D147B0">
            <w:r w:rsidRPr="00FC447A">
              <w:t xml:space="preserve">±10% of the </w:t>
            </w:r>
            <w:r>
              <w:t xml:space="preserve">field application rate </w:t>
            </w:r>
            <w:r w:rsidRPr="00FC447A">
              <w:t>averaged for each lot</w:t>
            </w:r>
          </w:p>
        </w:tc>
      </w:tr>
      <w:tr w:rsidR="009838DF" w14:paraId="227C020B" w14:textId="77777777" w:rsidTr="00F5139F">
        <w:tc>
          <w:tcPr>
            <w:tcW w:w="1490" w:type="pct"/>
            <w:vMerge w:val="restart"/>
          </w:tcPr>
          <w:p w14:paraId="1D733661" w14:textId="77777777" w:rsidR="00F52BD6" w:rsidRPr="00FC447A" w:rsidRDefault="00000000" w:rsidP="00D147B0">
            <w:r>
              <w:t>Binder</w:t>
            </w:r>
            <w:r w:rsidRPr="00FC447A">
              <w:t xml:space="preserve"> Distribution:</w:t>
            </w:r>
          </w:p>
        </w:tc>
        <w:tc>
          <w:tcPr>
            <w:tcW w:w="457" w:type="pct"/>
          </w:tcPr>
          <w:p w14:paraId="67F9F889" w14:textId="77777777" w:rsidR="00F52BD6" w:rsidRPr="00FC447A" w:rsidRDefault="00000000" w:rsidP="00D147B0">
            <w:r w:rsidRPr="00FC447A">
              <w:t>[</w:t>
            </w:r>
            <w:proofErr w:type="spellStart"/>
            <w:r w:rsidRPr="00FC447A">
              <w:t>i</w:t>
            </w:r>
            <w:proofErr w:type="spellEnd"/>
            <w:r w:rsidRPr="00FC447A">
              <w:t>]</w:t>
            </w:r>
          </w:p>
        </w:tc>
        <w:tc>
          <w:tcPr>
            <w:tcW w:w="3053" w:type="pct"/>
          </w:tcPr>
          <w:p w14:paraId="7BC07CAD" w14:textId="77777777" w:rsidR="00F52BD6" w:rsidRPr="00FC447A" w:rsidRDefault="00000000" w:rsidP="00D147B0">
            <w:r>
              <w:t>Binder</w:t>
            </w:r>
            <w:r w:rsidRPr="00FC447A">
              <w:t xml:space="preserve"> content shall not vary by more than 0.5% absolute between top and bottom half of a layer at any location as determined in accordance with NTTM 204.8.</w:t>
            </w:r>
          </w:p>
        </w:tc>
      </w:tr>
      <w:tr w:rsidR="009838DF" w14:paraId="279021CC" w14:textId="77777777" w:rsidTr="00F5139F">
        <w:tc>
          <w:tcPr>
            <w:tcW w:w="1490" w:type="pct"/>
            <w:vMerge/>
          </w:tcPr>
          <w:p w14:paraId="0A6729F4" w14:textId="77777777" w:rsidR="00F52BD6" w:rsidRPr="00FC447A" w:rsidRDefault="00F52BD6" w:rsidP="00D147B0"/>
        </w:tc>
        <w:tc>
          <w:tcPr>
            <w:tcW w:w="457" w:type="pct"/>
          </w:tcPr>
          <w:p w14:paraId="32C133D5" w14:textId="77777777" w:rsidR="00F52BD6" w:rsidRPr="00FC447A" w:rsidRDefault="00000000" w:rsidP="00D147B0">
            <w:r w:rsidRPr="00FC447A">
              <w:t>[ii]</w:t>
            </w:r>
          </w:p>
        </w:tc>
        <w:tc>
          <w:tcPr>
            <w:tcW w:w="3053" w:type="pct"/>
          </w:tcPr>
          <w:p w14:paraId="38EE4314" w14:textId="77777777" w:rsidR="00F52BD6" w:rsidRPr="00FC447A" w:rsidRDefault="00000000" w:rsidP="00D147B0">
            <w:r>
              <w:t>Binder</w:t>
            </w:r>
            <w:r w:rsidRPr="00FC447A">
              <w:t xml:space="preserve"> content shall not vary by more than ±0.5% from the </w:t>
            </w:r>
            <w:r>
              <w:t>field application rate</w:t>
            </w:r>
            <w:r w:rsidRPr="00FC447A">
              <w:t xml:space="preserve"> in any point.</w:t>
            </w:r>
          </w:p>
        </w:tc>
      </w:tr>
      <w:tr w:rsidR="009838DF" w14:paraId="1745C257" w14:textId="77777777" w:rsidTr="00F5139F">
        <w:tc>
          <w:tcPr>
            <w:tcW w:w="1490" w:type="pct"/>
            <w:vMerge w:val="restart"/>
          </w:tcPr>
          <w:p w14:paraId="5F6D462E" w14:textId="77777777" w:rsidR="00F52BD6" w:rsidRPr="00FC447A" w:rsidRDefault="00000000" w:rsidP="00D147B0">
            <w:r w:rsidRPr="00FC447A">
              <w:t>Moisture Content during Compaction:</w:t>
            </w:r>
          </w:p>
        </w:tc>
        <w:tc>
          <w:tcPr>
            <w:tcW w:w="457" w:type="pct"/>
          </w:tcPr>
          <w:p w14:paraId="7E2A3FF4" w14:textId="77777777" w:rsidR="00F52BD6" w:rsidRPr="00FC447A" w:rsidRDefault="00000000" w:rsidP="00D147B0">
            <w:r w:rsidRPr="00FC447A">
              <w:t>[</w:t>
            </w:r>
            <w:proofErr w:type="spellStart"/>
            <w:r w:rsidRPr="00FC447A">
              <w:t>i</w:t>
            </w:r>
            <w:proofErr w:type="spellEnd"/>
            <w:r w:rsidRPr="00FC447A">
              <w:t>]</w:t>
            </w:r>
          </w:p>
        </w:tc>
        <w:tc>
          <w:tcPr>
            <w:tcW w:w="3053" w:type="pct"/>
          </w:tcPr>
          <w:p w14:paraId="35E46D66" w14:textId="77777777" w:rsidR="00F52BD6" w:rsidRPr="00FC447A" w:rsidRDefault="00000000" w:rsidP="00D147B0">
            <w:r w:rsidRPr="00FC447A">
              <w:t>±1.5% of moisture content determined at preliminary trial.</w:t>
            </w:r>
          </w:p>
        </w:tc>
      </w:tr>
      <w:tr w:rsidR="009838DF" w14:paraId="50043163" w14:textId="77777777" w:rsidTr="00F5139F">
        <w:tc>
          <w:tcPr>
            <w:tcW w:w="1490" w:type="pct"/>
            <w:vMerge/>
          </w:tcPr>
          <w:p w14:paraId="6A3D46BD" w14:textId="77777777" w:rsidR="00F52BD6" w:rsidRPr="00FC447A" w:rsidRDefault="00F52BD6" w:rsidP="00D147B0"/>
        </w:tc>
        <w:tc>
          <w:tcPr>
            <w:tcW w:w="457" w:type="pct"/>
          </w:tcPr>
          <w:p w14:paraId="4BCFB745" w14:textId="77777777" w:rsidR="00F52BD6" w:rsidRPr="00FC447A" w:rsidRDefault="00000000" w:rsidP="00D147B0">
            <w:r w:rsidRPr="00FC447A">
              <w:t>[ii]</w:t>
            </w:r>
          </w:p>
        </w:tc>
        <w:tc>
          <w:tcPr>
            <w:tcW w:w="3053" w:type="pct"/>
          </w:tcPr>
          <w:p w14:paraId="7AB6C082" w14:textId="77777777" w:rsidR="00F52BD6" w:rsidRPr="00FC447A" w:rsidRDefault="00000000" w:rsidP="00D147B0">
            <w:r w:rsidRPr="00FC447A">
              <w:t>±1.5% of optimum moisture content.</w:t>
            </w:r>
          </w:p>
        </w:tc>
      </w:tr>
      <w:tr w:rsidR="009838DF" w14:paraId="278DAA43" w14:textId="77777777" w:rsidTr="00F5139F">
        <w:tc>
          <w:tcPr>
            <w:tcW w:w="5000" w:type="pct"/>
            <w:gridSpan w:val="3"/>
          </w:tcPr>
          <w:p w14:paraId="4BE78E09" w14:textId="77777777" w:rsidR="00F52BD6" w:rsidRPr="00FC447A" w:rsidRDefault="00000000" w:rsidP="00D147B0">
            <w:r w:rsidRPr="00FC447A">
              <w:t>[</w:t>
            </w:r>
            <w:proofErr w:type="spellStart"/>
            <w:r w:rsidRPr="00FC447A">
              <w:t>i</w:t>
            </w:r>
            <w:proofErr w:type="spellEnd"/>
            <w:r w:rsidRPr="00FC447A">
              <w:t>] apply if a preliminary trial is carried out (i.e. total area over 1000m</w:t>
            </w:r>
            <w:r w:rsidRPr="00B03616">
              <w:rPr>
                <w:vertAlign w:val="superscript"/>
              </w:rPr>
              <w:t>2</w:t>
            </w:r>
            <w:r w:rsidRPr="00FC447A">
              <w:t>)</w:t>
            </w:r>
          </w:p>
          <w:p w14:paraId="0D40DEC4" w14:textId="77777777" w:rsidR="00F52BD6" w:rsidRPr="00FC447A" w:rsidRDefault="00000000" w:rsidP="00D147B0">
            <w:r w:rsidRPr="00FC447A">
              <w:t>[ii] apply if a preliminary trial is not carried out (i.e. areas under 1000m</w:t>
            </w:r>
            <w:r w:rsidRPr="00B03616">
              <w:rPr>
                <w:vertAlign w:val="superscript"/>
              </w:rPr>
              <w:t>2</w:t>
            </w:r>
            <w:r w:rsidRPr="00FC447A">
              <w:t>)</w:t>
            </w:r>
          </w:p>
          <w:p w14:paraId="0CAEC379" w14:textId="77777777" w:rsidR="00F52BD6" w:rsidRPr="00FC447A" w:rsidRDefault="00000000" w:rsidP="00D147B0">
            <w:r w:rsidRPr="00FC447A">
              <w:t xml:space="preserve">Take samples for Liquid Limit, Plastic Limit, Linear Shrinkage, California Bearing Ratio from the </w:t>
            </w:r>
            <w:proofErr w:type="spellStart"/>
            <w:r w:rsidRPr="00FC447A">
              <w:t>unstabilised</w:t>
            </w:r>
            <w:proofErr w:type="spellEnd"/>
            <w:r w:rsidRPr="00FC447A">
              <w:t xml:space="preserve"> pavements.</w:t>
            </w:r>
          </w:p>
        </w:tc>
      </w:tr>
    </w:tbl>
    <w:p w14:paraId="00C993C0" w14:textId="77777777" w:rsidR="00F52BD6" w:rsidRPr="00055641" w:rsidRDefault="00000000" w:rsidP="00F52BD6">
      <w:r w:rsidRPr="00BC6908">
        <w:t xml:space="preserve">[Adjust </w:t>
      </w:r>
      <w:r w:rsidRPr="00B03616">
        <w:t xml:space="preserve">Stabiliser Distribution </w:t>
      </w:r>
      <w:r w:rsidRPr="00BC6908">
        <w:t xml:space="preserve">value for other types of stabilising </w:t>
      </w:r>
      <w:proofErr w:type="spellStart"/>
      <w:r w:rsidRPr="00BC6908">
        <w:t>agentl</w:t>
      </w:r>
      <w:proofErr w:type="spellEnd"/>
      <w:r w:rsidRPr="00BC6908">
        <w:t>]</w:t>
      </w:r>
    </w:p>
    <w:p w14:paraId="5035E432" w14:textId="77777777" w:rsidR="00F52BD6" w:rsidRPr="00BC6908" w:rsidRDefault="00000000" w:rsidP="00F52BD6">
      <w:pPr>
        <w:pStyle w:val="GuideNotes"/>
      </w:pPr>
      <w:r w:rsidRPr="00BC6908">
        <w:t>[Delete (</w:t>
      </w:r>
      <w:proofErr w:type="spellStart"/>
      <w:r w:rsidRPr="00BC6908">
        <w:t>i</w:t>
      </w:r>
      <w:proofErr w:type="spellEnd"/>
      <w:r w:rsidRPr="00BC6908">
        <w:t>) if no preliminary trial.</w:t>
      </w:r>
    </w:p>
    <w:p w14:paraId="3E803BE4" w14:textId="77777777" w:rsidR="00F52BD6" w:rsidRPr="00BC6908" w:rsidRDefault="00000000" w:rsidP="00F52BD6">
      <w:pPr>
        <w:pStyle w:val="GuideNotes"/>
      </w:pPr>
      <w:r>
        <w:t>Delete (ii) if there is a</w:t>
      </w:r>
      <w:r w:rsidRPr="00BC6908">
        <w:t xml:space="preserve"> preliminary trial]</w:t>
      </w:r>
    </w:p>
    <w:p w14:paraId="58866415" w14:textId="77777777" w:rsidR="00F52BD6" w:rsidRPr="00FC63D2" w:rsidRDefault="00000000" w:rsidP="00FC63D2">
      <w:pPr>
        <w:pStyle w:val="Heading3"/>
      </w:pPr>
      <w:r w:rsidRPr="00FC63D2">
        <w:t>Conformance testing – Hold Point</w:t>
      </w:r>
    </w:p>
    <w:p w14:paraId="36BA53B2" w14:textId="77777777" w:rsidR="00F52BD6" w:rsidRPr="00BC6908" w:rsidRDefault="00000000" w:rsidP="00F52BD6">
      <w:r w:rsidRPr="00BC6908">
        <w:t>Refer to the CONFORMANCE TESTING Section for Test Frequencies.</w:t>
      </w:r>
    </w:p>
    <w:p w14:paraId="252993E1" w14:textId="77777777" w:rsidR="00F52BD6" w:rsidRPr="00BC6908" w:rsidRDefault="00000000" w:rsidP="00F52BD6">
      <w:r w:rsidRPr="00BC6908">
        <w:t>Correct application deficiencies by the application of additional stabiliser and remixing if mixing has already commenced.</w:t>
      </w:r>
    </w:p>
    <w:p w14:paraId="471AEBC4" w14:textId="77777777" w:rsidR="00F52BD6" w:rsidRPr="0031441C" w:rsidRDefault="00000000" w:rsidP="00F52BD6">
      <w:pPr>
        <w:rPr>
          <w:b/>
        </w:rPr>
      </w:pPr>
      <w:r>
        <w:t>BINDER</w:t>
      </w:r>
      <w:r w:rsidRPr="0031441C">
        <w:t xml:space="preserve"> CONTENT</w:t>
      </w:r>
    </w:p>
    <w:p w14:paraId="6ED38D8D" w14:textId="77777777" w:rsidR="00F52BD6" w:rsidRPr="00BC6908" w:rsidRDefault="00000000" w:rsidP="00F52BD6">
      <w:r w:rsidRPr="00BC6908">
        <w:t>The Superintendent will carry out conformance testing</w:t>
      </w:r>
      <w:r>
        <w:t xml:space="preserve"> of the layers in the finished condition</w:t>
      </w:r>
    </w:p>
    <w:p w14:paraId="44EA41C6" w14:textId="77777777" w:rsidR="00F52BD6" w:rsidRPr="0031441C" w:rsidRDefault="00000000" w:rsidP="00F52BD6">
      <w:pPr>
        <w:rPr>
          <w:b/>
        </w:rPr>
      </w:pPr>
      <w:bookmarkStart w:id="356" w:name="_Toc390823571"/>
      <w:bookmarkStart w:id="357" w:name="_Toc391429263"/>
      <w:bookmarkStart w:id="358" w:name="_Toc396034189"/>
      <w:r w:rsidRPr="0031441C">
        <w:t>COMPACTION</w:t>
      </w:r>
      <w:bookmarkEnd w:id="356"/>
      <w:bookmarkEnd w:id="357"/>
      <w:bookmarkEnd w:id="358"/>
    </w:p>
    <w:p w14:paraId="69EA23F7" w14:textId="77777777" w:rsidR="00F52BD6" w:rsidRPr="00BC6908" w:rsidRDefault="00000000" w:rsidP="00F52BD6">
      <w:r w:rsidRPr="00BC6908">
        <w:t>The Superintendent will carry out conformance testing.</w:t>
      </w:r>
    </w:p>
    <w:p w14:paraId="5672AF2B" w14:textId="77777777" w:rsidR="00F52BD6" w:rsidRPr="00BC6908" w:rsidRDefault="00000000" w:rsidP="00F52BD6">
      <w:r w:rsidRPr="00BC6908">
        <w:t>Check areas for level tolerance and layer thickness before testing.</w:t>
      </w:r>
    </w:p>
    <w:p w14:paraId="08B6E8CE" w14:textId="77777777" w:rsidR="00F52BD6" w:rsidRPr="00BC6908" w:rsidRDefault="00000000" w:rsidP="00F52BD6">
      <w:r w:rsidRPr="00BC6908">
        <w:t>Only the finished compacted pavement will be tested.</w:t>
      </w:r>
    </w:p>
    <w:p w14:paraId="6C0DD4B1" w14:textId="77777777" w:rsidR="00F52BD6" w:rsidRPr="00BC6908" w:rsidRDefault="00000000" w:rsidP="00F52BD6">
      <w:r w:rsidRPr="00BC6908">
        <w:t>Dry Density Ratios will be determined 24 hours after final compaction.</w:t>
      </w:r>
    </w:p>
    <w:p w14:paraId="69A56A6E" w14:textId="77777777" w:rsidR="00F52BD6" w:rsidRPr="00BC6908" w:rsidRDefault="00000000" w:rsidP="00F52BD6">
      <w:r w:rsidRPr="00BC6908">
        <w:t>Backfill test holes within 24 hours of testing with new stabilised material.</w:t>
      </w:r>
    </w:p>
    <w:p w14:paraId="09F0FFF7" w14:textId="77777777" w:rsidR="00F52BD6" w:rsidRPr="00BC6908" w:rsidRDefault="00000000" w:rsidP="00F52BD6">
      <w:r w:rsidRPr="0031441C">
        <w:rPr>
          <w:b/>
        </w:rPr>
        <w:lastRenderedPageBreak/>
        <w:t>Hold point</w:t>
      </w:r>
      <w:r w:rsidRPr="00BC6908">
        <w:t xml:space="preserve"> - Superintendent to approve conformance of stabilised layer prior to </w:t>
      </w:r>
      <w:r>
        <w:t>commencing surfacing work</w:t>
      </w:r>
      <w:r w:rsidRPr="00BC6908">
        <w:t>.</w:t>
      </w:r>
    </w:p>
    <w:p w14:paraId="7D985FD3" w14:textId="77777777" w:rsidR="00F52BD6" w:rsidRPr="00FC63D2" w:rsidRDefault="00000000" w:rsidP="00FC63D2">
      <w:pPr>
        <w:pStyle w:val="Heading3"/>
      </w:pPr>
      <w:r w:rsidRPr="00FC63D2">
        <w:t>Surface roughness requirement</w:t>
      </w:r>
    </w:p>
    <w:p w14:paraId="59A10B3A" w14:textId="77777777" w:rsidR="00F52BD6" w:rsidRPr="00363F1C" w:rsidRDefault="00000000" w:rsidP="00F52BD6">
      <w:r w:rsidRPr="00363F1C">
        <w:t>Surface Roughness:</w:t>
      </w:r>
      <w:r w:rsidRPr="00363F1C">
        <w:tab/>
      </w:r>
      <w:r w:rsidRPr="00363F1C">
        <w:tab/>
        <w:t>IRI</w:t>
      </w:r>
      <w:r>
        <w:t xml:space="preserve"> </w:t>
      </w:r>
      <w:r w:rsidRPr="00363F1C">
        <w:t>less than 2.4.</w:t>
      </w:r>
    </w:p>
    <w:p w14:paraId="1238875D" w14:textId="77777777" w:rsidR="00F52BD6" w:rsidRPr="00363F1C" w:rsidRDefault="00000000" w:rsidP="00F52BD6">
      <w:r w:rsidRPr="00363F1C">
        <w:t>Test Method:</w:t>
      </w:r>
      <w:r w:rsidRPr="00363F1C">
        <w:tab/>
      </w:r>
      <w:r w:rsidRPr="00363F1C">
        <w:tab/>
      </w:r>
      <w:r w:rsidRPr="00363F1C">
        <w:tab/>
        <w:t>NTCP</w:t>
      </w:r>
      <w:r>
        <w:t xml:space="preserve"> </w:t>
      </w:r>
      <w:r w:rsidRPr="00363F1C">
        <w:t>107.1</w:t>
      </w:r>
      <w:r>
        <w:t>A</w:t>
      </w:r>
    </w:p>
    <w:p w14:paraId="1DADC5B7" w14:textId="77777777" w:rsidR="00F52BD6" w:rsidRPr="00363F1C" w:rsidRDefault="00000000" w:rsidP="00F52BD6">
      <w:r w:rsidRPr="00363F1C">
        <w:t>Surface Roughness requirements represent an absolute upper limit and all lane roughness values to be less than value specified.</w:t>
      </w:r>
    </w:p>
    <w:p w14:paraId="2E86C989" w14:textId="77777777" w:rsidR="00F52BD6" w:rsidRPr="00363F1C" w:rsidRDefault="00000000" w:rsidP="00F52BD6">
      <w:r w:rsidRPr="00363F1C">
        <w:t>Lotting and averaging out of field values not permitted.</w:t>
      </w:r>
    </w:p>
    <w:p w14:paraId="03EE4E43" w14:textId="77777777" w:rsidR="00F52BD6" w:rsidRPr="00363F1C" w:rsidRDefault="00000000" w:rsidP="00F52BD6">
      <w:r w:rsidRPr="00363F1C">
        <w:t>Rectify all areas where Surface Roughness exceeds specified value.</w:t>
      </w:r>
    </w:p>
    <w:p w14:paraId="683D0A5F" w14:textId="77777777" w:rsidR="00F52BD6" w:rsidRPr="00363F1C" w:rsidRDefault="00000000" w:rsidP="00F52BD6">
      <w:r>
        <w:t xml:space="preserve">Exclusions are listed in </w:t>
      </w:r>
      <w:r w:rsidRPr="00363F1C">
        <w:t>Test Method NTCP</w:t>
      </w:r>
      <w:r>
        <w:t xml:space="preserve"> </w:t>
      </w:r>
      <w:r w:rsidRPr="00363F1C">
        <w:t>107.1</w:t>
      </w:r>
      <w:r>
        <w:t>A</w:t>
      </w:r>
    </w:p>
    <w:p w14:paraId="08C3DAE5" w14:textId="77777777" w:rsidR="00F52BD6" w:rsidRPr="00363F1C" w:rsidRDefault="00000000" w:rsidP="00F52BD6">
      <w:r w:rsidRPr="00363F1C">
        <w:t>Ordering procedures; refer to the CONFORMANCE TESTING section for test ordering procedures.</w:t>
      </w:r>
    </w:p>
    <w:p w14:paraId="5CB14ABF" w14:textId="77777777" w:rsidR="009A6711" w:rsidRPr="00F52BD6" w:rsidRDefault="00000000" w:rsidP="00F52BD6">
      <w:r w:rsidRPr="00363F1C">
        <w:t xml:space="preserve">When lots fail to meet the conformance criteria, rejection of the lot or payment adjustments will be applied. </w:t>
      </w:r>
      <w:r w:rsidRPr="00006C95">
        <w:t xml:space="preserve">Refer to </w:t>
      </w:r>
      <w:r w:rsidRPr="00363F1C">
        <w:rPr>
          <w:b/>
          <w:i/>
        </w:rPr>
        <w:t>Table - Rate of Payment Adjustments</w:t>
      </w:r>
      <w:r w:rsidRPr="00363F1C">
        <w:t xml:space="preserve"> in MEASUREMENT AND PAYMENT, </w:t>
      </w:r>
      <w:r w:rsidRPr="00006C95">
        <w:rPr>
          <w:b/>
        </w:rPr>
        <w:t>Rate of Payment Adjustment</w:t>
      </w:r>
      <w:r w:rsidRPr="00B82C7E">
        <w:t xml:space="preserve"> </w:t>
      </w:r>
      <w:r w:rsidRPr="00363F1C">
        <w:t>sub-clause.</w:t>
      </w:r>
    </w:p>
    <w:p w14:paraId="188D6D23" w14:textId="77777777" w:rsidR="00DD1F49" w:rsidRDefault="00000000" w:rsidP="00DD1F49">
      <w:pPr>
        <w:pStyle w:val="Heading1"/>
      </w:pPr>
      <w:bookmarkStart w:id="359" w:name="_Toc256000009"/>
      <w:bookmarkStart w:id="360" w:name="_Toc134020267"/>
      <w:bookmarkStart w:id="361" w:name="_Toc390823580"/>
      <w:bookmarkStart w:id="362" w:name="_Toc391429272"/>
      <w:bookmarkStart w:id="363" w:name="_Toc391438543"/>
      <w:bookmarkStart w:id="364" w:name="_Toc396034950"/>
      <w:bookmarkStart w:id="365" w:name="_Toc398800341"/>
      <w:r w:rsidRPr="002505F2">
        <w:t xml:space="preserve">Spray </w:t>
      </w:r>
      <w:r>
        <w:t>s</w:t>
      </w:r>
      <w:r w:rsidRPr="002505F2">
        <w:t>ealing</w:t>
      </w:r>
      <w:bookmarkEnd w:id="359"/>
      <w:bookmarkEnd w:id="360"/>
    </w:p>
    <w:p w14:paraId="04A092D6" w14:textId="1B9BA677" w:rsidR="00DD1F49" w:rsidRPr="00CE594A" w:rsidRDefault="00000000" w:rsidP="00DD1F49">
      <w:r>
        <w:t xml:space="preserve">DLI Roadworks Master – </w:t>
      </w:r>
      <w:r w:rsidR="00DC0A27">
        <w:t xml:space="preserve">21 </w:t>
      </w:r>
      <w:r>
        <w:t>Ju</w:t>
      </w:r>
      <w:r w:rsidR="00DC0A27">
        <w:t>ly</w:t>
      </w:r>
      <w:r>
        <w:t xml:space="preserve"> 202</w:t>
      </w:r>
      <w:r w:rsidR="00DC0A27">
        <w:t>6</w:t>
      </w:r>
    </w:p>
    <w:p w14:paraId="1F2DDB49" w14:textId="77777777" w:rsidR="00DD1F49" w:rsidRPr="002505F2" w:rsidRDefault="00000000" w:rsidP="00DD1F49">
      <w:pPr>
        <w:pStyle w:val="Heading2"/>
      </w:pPr>
      <w:r w:rsidRPr="002505F2">
        <w:t>Standards</w:t>
      </w:r>
      <w:r>
        <w:t>, codes, guides, test methods, and Acts</w:t>
      </w:r>
    </w:p>
    <w:p w14:paraId="3D423432" w14:textId="77777777" w:rsidR="00DD1F49" w:rsidRDefault="00000000" w:rsidP="00DD1F49">
      <w:r>
        <w:t>Conform to the following Standards and Publications unless specified otherwise:</w:t>
      </w:r>
    </w:p>
    <w:p w14:paraId="2FD9303E" w14:textId="77777777" w:rsidR="00DD1F49" w:rsidRPr="009D0EAB" w:rsidRDefault="00000000" w:rsidP="00DD1F49">
      <w:pPr>
        <w:pStyle w:val="Heading3"/>
      </w:pPr>
      <w:r w:rsidRPr="009D0EAB">
        <w:t xml:space="preserve">Australian </w:t>
      </w:r>
      <w:r>
        <w:t>s</w:t>
      </w:r>
      <w:r w:rsidRPr="009D0EAB">
        <w:t>tandards</w:t>
      </w:r>
    </w:p>
    <w:tbl>
      <w:tblPr>
        <w:tblStyle w:val="TableGrid"/>
        <w:tblW w:w="5000" w:type="pct"/>
        <w:tblLook w:val="0620" w:firstRow="1" w:lastRow="0" w:firstColumn="0" w:lastColumn="0" w:noHBand="1" w:noVBand="1"/>
      </w:tblPr>
      <w:tblGrid>
        <w:gridCol w:w="2718"/>
        <w:gridCol w:w="7590"/>
      </w:tblGrid>
      <w:tr w:rsidR="009838DF" w14:paraId="714175D2" w14:textId="77777777" w:rsidTr="004D05EF">
        <w:trPr>
          <w:cnfStyle w:val="100000000000" w:firstRow="1" w:lastRow="0" w:firstColumn="0" w:lastColumn="0" w:oddVBand="0" w:evenVBand="0" w:oddHBand="0" w:evenHBand="0" w:firstRowFirstColumn="0" w:firstRowLastColumn="0" w:lastRowFirstColumn="0" w:lastRowLastColumn="0"/>
        </w:trPr>
        <w:tc>
          <w:tcPr>
            <w:tcW w:w="9016" w:type="dxa"/>
            <w:gridSpan w:val="2"/>
          </w:tcPr>
          <w:p w14:paraId="3A1C7857" w14:textId="77777777" w:rsidR="00DD1F49" w:rsidRPr="004D05EF" w:rsidRDefault="00000000" w:rsidP="00BD23C4">
            <w:pPr>
              <w:rPr>
                <w:b w:val="0"/>
                <w:bCs/>
              </w:rPr>
            </w:pPr>
            <w:r w:rsidRPr="004D05EF">
              <w:rPr>
                <w:bCs/>
              </w:rPr>
              <w:t>Table – Australian Standards</w:t>
            </w:r>
          </w:p>
        </w:tc>
      </w:tr>
      <w:tr w:rsidR="009838DF" w14:paraId="1FCE9DA9" w14:textId="77777777" w:rsidTr="004D05EF">
        <w:tc>
          <w:tcPr>
            <w:tcW w:w="9016" w:type="dxa"/>
            <w:gridSpan w:val="2"/>
          </w:tcPr>
          <w:p w14:paraId="7751FFC8" w14:textId="77777777" w:rsidR="00DD1F49" w:rsidRPr="00663D22" w:rsidRDefault="00000000" w:rsidP="00BD23C4">
            <w:r w:rsidRPr="00663D22">
              <w:t>Use Standards, and their amendments, current as at the date for the close of tenders except where different editions and/or amendments are required by statutory authorities, including, but not limited to, NATA and the National Construction Code including the Building Code of Australia.</w:t>
            </w:r>
          </w:p>
        </w:tc>
      </w:tr>
      <w:tr w:rsidR="009838DF" w14:paraId="62BC15A7" w14:textId="77777777" w:rsidTr="004D05EF">
        <w:tc>
          <w:tcPr>
            <w:tcW w:w="2377" w:type="dxa"/>
          </w:tcPr>
          <w:p w14:paraId="54831590" w14:textId="77777777" w:rsidR="00DD1F49" w:rsidRPr="00663D22" w:rsidRDefault="00000000" w:rsidP="00BD23C4">
            <w:r w:rsidRPr="00663D22">
              <w:rPr>
                <w:b/>
              </w:rPr>
              <w:t>Designation</w:t>
            </w:r>
          </w:p>
        </w:tc>
        <w:tc>
          <w:tcPr>
            <w:tcW w:w="6639" w:type="dxa"/>
          </w:tcPr>
          <w:p w14:paraId="43DF25DB" w14:textId="77777777" w:rsidR="00DD1F49" w:rsidRPr="00663D22" w:rsidRDefault="00000000" w:rsidP="00BD23C4">
            <w:r w:rsidRPr="00663D22">
              <w:rPr>
                <w:b/>
              </w:rPr>
              <w:t>Title</w:t>
            </w:r>
          </w:p>
        </w:tc>
      </w:tr>
      <w:tr w:rsidR="009838DF" w14:paraId="41474758" w14:textId="77777777" w:rsidTr="004D05EF">
        <w:tc>
          <w:tcPr>
            <w:tcW w:w="2377" w:type="dxa"/>
          </w:tcPr>
          <w:p w14:paraId="6497925D" w14:textId="77777777" w:rsidR="00DD1F49" w:rsidRPr="00663D22" w:rsidRDefault="00000000" w:rsidP="00BD23C4">
            <w:r w:rsidRPr="00663D22">
              <w:t>AS 1141 (series)</w:t>
            </w:r>
          </w:p>
        </w:tc>
        <w:tc>
          <w:tcPr>
            <w:tcW w:w="6639" w:type="dxa"/>
          </w:tcPr>
          <w:p w14:paraId="25D6ECCD" w14:textId="77777777" w:rsidR="00DD1F49" w:rsidRPr="00663D22" w:rsidRDefault="00000000" w:rsidP="00BD23C4">
            <w:r w:rsidRPr="00663D22">
              <w:t xml:space="preserve">Methods for sampling and testing aggregates </w:t>
            </w:r>
          </w:p>
        </w:tc>
      </w:tr>
      <w:tr w:rsidR="009838DF" w14:paraId="6AF7204E" w14:textId="77777777" w:rsidTr="004D05EF">
        <w:tc>
          <w:tcPr>
            <w:tcW w:w="2377" w:type="dxa"/>
          </w:tcPr>
          <w:p w14:paraId="6688D0C2" w14:textId="77777777" w:rsidR="00DD1F49" w:rsidRPr="00663D22" w:rsidRDefault="00000000" w:rsidP="00BD23C4">
            <w:r w:rsidRPr="00663D22">
              <w:t>AS 1141.14</w:t>
            </w:r>
          </w:p>
        </w:tc>
        <w:tc>
          <w:tcPr>
            <w:tcW w:w="6639" w:type="dxa"/>
          </w:tcPr>
          <w:p w14:paraId="29BDA1DB" w14:textId="77777777" w:rsidR="00DD1F49" w:rsidRPr="00663D22" w:rsidRDefault="00000000">
            <w:pPr>
              <w:numPr>
                <w:ilvl w:val="0"/>
                <w:numId w:val="92"/>
              </w:numPr>
            </w:pPr>
            <w:r w:rsidRPr="00663D22">
              <w:t xml:space="preserve">Particle shape, by proportional </w:t>
            </w:r>
            <w:proofErr w:type="spellStart"/>
            <w:r w:rsidRPr="00663D22">
              <w:t>caliper</w:t>
            </w:r>
            <w:proofErr w:type="spellEnd"/>
          </w:p>
        </w:tc>
      </w:tr>
      <w:tr w:rsidR="009838DF" w14:paraId="34769F70" w14:textId="77777777" w:rsidTr="004D05EF">
        <w:tc>
          <w:tcPr>
            <w:tcW w:w="2377" w:type="dxa"/>
          </w:tcPr>
          <w:p w14:paraId="259F30B2" w14:textId="77777777" w:rsidR="00DD1F49" w:rsidRPr="00663D22" w:rsidRDefault="00000000" w:rsidP="00BD23C4">
            <w:r w:rsidRPr="00663D22">
              <w:t>AS 1141.15</w:t>
            </w:r>
          </w:p>
        </w:tc>
        <w:tc>
          <w:tcPr>
            <w:tcW w:w="6639" w:type="dxa"/>
          </w:tcPr>
          <w:p w14:paraId="671BE6EA" w14:textId="77777777" w:rsidR="00DD1F49" w:rsidRPr="00663D22" w:rsidRDefault="00000000">
            <w:pPr>
              <w:numPr>
                <w:ilvl w:val="0"/>
                <w:numId w:val="92"/>
              </w:numPr>
            </w:pPr>
            <w:r w:rsidRPr="00663D22">
              <w:t>Flakiness index</w:t>
            </w:r>
          </w:p>
        </w:tc>
      </w:tr>
      <w:tr w:rsidR="009838DF" w14:paraId="54477843" w14:textId="77777777" w:rsidTr="004D05EF">
        <w:tc>
          <w:tcPr>
            <w:tcW w:w="2377" w:type="dxa"/>
          </w:tcPr>
          <w:p w14:paraId="45CF4BE7" w14:textId="77777777" w:rsidR="00DD1F49" w:rsidRPr="00663D22" w:rsidRDefault="00000000" w:rsidP="00BD23C4">
            <w:r w:rsidRPr="00663D22">
              <w:t>AS 1141.18</w:t>
            </w:r>
          </w:p>
        </w:tc>
        <w:tc>
          <w:tcPr>
            <w:tcW w:w="6639" w:type="dxa"/>
          </w:tcPr>
          <w:p w14:paraId="3C9FA9F2" w14:textId="77777777" w:rsidR="00DD1F49" w:rsidRPr="00663D22" w:rsidRDefault="00000000">
            <w:pPr>
              <w:numPr>
                <w:ilvl w:val="0"/>
                <w:numId w:val="92"/>
              </w:numPr>
            </w:pPr>
            <w:r w:rsidRPr="00663D22">
              <w:t>Crushed particles in coarse aggregate derived from gravel</w:t>
            </w:r>
          </w:p>
        </w:tc>
      </w:tr>
      <w:tr w:rsidR="009838DF" w14:paraId="5D10B4FB" w14:textId="77777777" w:rsidTr="004D05EF">
        <w:tc>
          <w:tcPr>
            <w:tcW w:w="2377" w:type="dxa"/>
          </w:tcPr>
          <w:p w14:paraId="54DD89E4" w14:textId="77777777" w:rsidR="00DD1F49" w:rsidRPr="00663D22" w:rsidRDefault="00000000" w:rsidP="00BD23C4">
            <w:r w:rsidRPr="00663D22">
              <w:t>AS 1141.20.1</w:t>
            </w:r>
          </w:p>
        </w:tc>
        <w:tc>
          <w:tcPr>
            <w:tcW w:w="6639" w:type="dxa"/>
          </w:tcPr>
          <w:p w14:paraId="51FFCAB7" w14:textId="77777777" w:rsidR="00DD1F49" w:rsidRPr="00663D22" w:rsidRDefault="00000000">
            <w:pPr>
              <w:numPr>
                <w:ilvl w:val="0"/>
                <w:numId w:val="92"/>
              </w:numPr>
            </w:pPr>
            <w:r w:rsidRPr="00663D22">
              <w:t>Average least dimension - Direct measurement (nominal size 10 mm and greater)</w:t>
            </w:r>
          </w:p>
        </w:tc>
      </w:tr>
      <w:tr w:rsidR="009838DF" w14:paraId="6BF78778" w14:textId="77777777" w:rsidTr="004D05EF">
        <w:tc>
          <w:tcPr>
            <w:tcW w:w="2377" w:type="dxa"/>
          </w:tcPr>
          <w:p w14:paraId="64FBED9A" w14:textId="77777777" w:rsidR="00DD1F49" w:rsidRPr="00663D22" w:rsidRDefault="00000000" w:rsidP="00BD23C4">
            <w:r w:rsidRPr="00663D22">
              <w:t>AS 1141.20.2</w:t>
            </w:r>
          </w:p>
        </w:tc>
        <w:tc>
          <w:tcPr>
            <w:tcW w:w="6639" w:type="dxa"/>
          </w:tcPr>
          <w:p w14:paraId="2FD726C8" w14:textId="77777777" w:rsidR="00DD1F49" w:rsidRPr="00663D22" w:rsidRDefault="00000000">
            <w:pPr>
              <w:numPr>
                <w:ilvl w:val="0"/>
                <w:numId w:val="92"/>
              </w:numPr>
            </w:pPr>
            <w:r w:rsidRPr="00663D22">
              <w:t>Average least dimension - Direct measurement (nominal sizes 5 mm and 7 mm)</w:t>
            </w:r>
          </w:p>
        </w:tc>
      </w:tr>
      <w:tr w:rsidR="009838DF" w14:paraId="5682F25B" w14:textId="77777777" w:rsidTr="004D05EF">
        <w:tc>
          <w:tcPr>
            <w:tcW w:w="2377" w:type="dxa"/>
          </w:tcPr>
          <w:p w14:paraId="1214E502" w14:textId="77777777" w:rsidR="00DD1F49" w:rsidRPr="00663D22" w:rsidRDefault="00000000" w:rsidP="00BD23C4">
            <w:r w:rsidRPr="00663D22">
              <w:t>AS 1141.23</w:t>
            </w:r>
          </w:p>
        </w:tc>
        <w:tc>
          <w:tcPr>
            <w:tcW w:w="6639" w:type="dxa"/>
          </w:tcPr>
          <w:p w14:paraId="46A22C1B" w14:textId="77777777" w:rsidR="00DD1F49" w:rsidRPr="00663D22" w:rsidRDefault="00000000">
            <w:pPr>
              <w:numPr>
                <w:ilvl w:val="0"/>
                <w:numId w:val="92"/>
              </w:numPr>
            </w:pPr>
            <w:r w:rsidRPr="00663D22">
              <w:t>Los Angeles value</w:t>
            </w:r>
          </w:p>
        </w:tc>
      </w:tr>
      <w:tr w:rsidR="009838DF" w14:paraId="6A51310F" w14:textId="77777777" w:rsidTr="004D05EF">
        <w:tc>
          <w:tcPr>
            <w:tcW w:w="2377" w:type="dxa"/>
          </w:tcPr>
          <w:p w14:paraId="78987222" w14:textId="77777777" w:rsidR="00DD1F49" w:rsidRPr="00663D22" w:rsidRDefault="00000000" w:rsidP="00BD23C4">
            <w:r w:rsidRPr="00663D22">
              <w:t>AS 1141.24</w:t>
            </w:r>
          </w:p>
        </w:tc>
        <w:tc>
          <w:tcPr>
            <w:tcW w:w="6639" w:type="dxa"/>
          </w:tcPr>
          <w:p w14:paraId="0B5F83D5" w14:textId="77777777" w:rsidR="00DD1F49" w:rsidRPr="00663D22" w:rsidRDefault="00000000">
            <w:pPr>
              <w:numPr>
                <w:ilvl w:val="0"/>
                <w:numId w:val="92"/>
              </w:numPr>
            </w:pPr>
            <w:r w:rsidRPr="00663D22">
              <w:t>Aggregate soundness - Evaluation by exposure to sodium sulphate solution</w:t>
            </w:r>
          </w:p>
        </w:tc>
      </w:tr>
      <w:tr w:rsidR="009838DF" w14:paraId="304353E7" w14:textId="77777777" w:rsidTr="004D05EF">
        <w:tc>
          <w:tcPr>
            <w:tcW w:w="2377" w:type="dxa"/>
          </w:tcPr>
          <w:p w14:paraId="47D3EC82" w14:textId="77777777" w:rsidR="00DD1F49" w:rsidRPr="00663D22" w:rsidRDefault="00000000" w:rsidP="00BD23C4">
            <w:r w:rsidRPr="00663D22">
              <w:t>AS 1141.25.1</w:t>
            </w:r>
          </w:p>
        </w:tc>
        <w:tc>
          <w:tcPr>
            <w:tcW w:w="6639" w:type="dxa"/>
          </w:tcPr>
          <w:p w14:paraId="28250BD3" w14:textId="77777777" w:rsidR="00DD1F49" w:rsidRPr="00663D22" w:rsidRDefault="00000000">
            <w:pPr>
              <w:numPr>
                <w:ilvl w:val="0"/>
                <w:numId w:val="92"/>
              </w:numPr>
            </w:pPr>
            <w:r w:rsidRPr="00663D22">
              <w:t>Degradation factor - Source rock</w:t>
            </w:r>
          </w:p>
        </w:tc>
      </w:tr>
      <w:tr w:rsidR="009838DF" w14:paraId="431A30BF" w14:textId="77777777" w:rsidTr="004D05EF">
        <w:tc>
          <w:tcPr>
            <w:tcW w:w="2377" w:type="dxa"/>
          </w:tcPr>
          <w:p w14:paraId="21F68BE1" w14:textId="77777777" w:rsidR="00DD1F49" w:rsidRPr="00663D22" w:rsidRDefault="00000000" w:rsidP="00BD23C4">
            <w:r w:rsidRPr="00663D22">
              <w:t>AS 1141.26</w:t>
            </w:r>
          </w:p>
        </w:tc>
        <w:tc>
          <w:tcPr>
            <w:tcW w:w="6639" w:type="dxa"/>
          </w:tcPr>
          <w:p w14:paraId="0A60EABE" w14:textId="77777777" w:rsidR="00DD1F49" w:rsidRPr="00663D22" w:rsidRDefault="00000000">
            <w:pPr>
              <w:numPr>
                <w:ilvl w:val="0"/>
                <w:numId w:val="92"/>
              </w:numPr>
            </w:pPr>
            <w:r w:rsidRPr="00663D22">
              <w:t>Secondary minerals content in igneous rocks</w:t>
            </w:r>
          </w:p>
        </w:tc>
      </w:tr>
      <w:tr w:rsidR="009838DF" w14:paraId="50758A2F" w14:textId="77777777" w:rsidTr="004D05EF">
        <w:tc>
          <w:tcPr>
            <w:tcW w:w="2377" w:type="dxa"/>
          </w:tcPr>
          <w:p w14:paraId="5ECCF24A" w14:textId="77777777" w:rsidR="00DD1F49" w:rsidRPr="00663D22" w:rsidRDefault="00000000" w:rsidP="00BD23C4">
            <w:r w:rsidRPr="00663D22">
              <w:lastRenderedPageBreak/>
              <w:t>AS 1141.29</w:t>
            </w:r>
          </w:p>
        </w:tc>
        <w:tc>
          <w:tcPr>
            <w:tcW w:w="6639" w:type="dxa"/>
          </w:tcPr>
          <w:p w14:paraId="7777F817" w14:textId="77777777" w:rsidR="00DD1F49" w:rsidRPr="00663D22" w:rsidRDefault="00000000">
            <w:pPr>
              <w:numPr>
                <w:ilvl w:val="0"/>
                <w:numId w:val="92"/>
              </w:numPr>
            </w:pPr>
            <w:r w:rsidRPr="00663D22">
              <w:t>Accelerated soundness index by reflux</w:t>
            </w:r>
          </w:p>
        </w:tc>
      </w:tr>
      <w:tr w:rsidR="009838DF" w14:paraId="70A4EB28" w14:textId="77777777" w:rsidTr="004D05EF">
        <w:tc>
          <w:tcPr>
            <w:tcW w:w="2377" w:type="dxa"/>
          </w:tcPr>
          <w:p w14:paraId="4843026B" w14:textId="77777777" w:rsidR="00DD1F49" w:rsidRPr="00663D22" w:rsidRDefault="00000000" w:rsidP="00BD23C4">
            <w:r w:rsidRPr="00663D22">
              <w:t>AS 1141.40</w:t>
            </w:r>
          </w:p>
        </w:tc>
        <w:tc>
          <w:tcPr>
            <w:tcW w:w="6639" w:type="dxa"/>
          </w:tcPr>
          <w:p w14:paraId="4DC09870" w14:textId="77777777" w:rsidR="00DD1F49" w:rsidRPr="00663D22" w:rsidRDefault="00000000">
            <w:pPr>
              <w:numPr>
                <w:ilvl w:val="0"/>
                <w:numId w:val="92"/>
              </w:numPr>
            </w:pPr>
            <w:r w:rsidRPr="00663D22">
              <w:t xml:space="preserve">Polished aggregate friction value - </w:t>
            </w:r>
            <w:proofErr w:type="gramStart"/>
            <w:r w:rsidRPr="00663D22">
              <w:t>Vertical road</w:t>
            </w:r>
            <w:proofErr w:type="gramEnd"/>
            <w:r w:rsidRPr="00663D22">
              <w:t xml:space="preserve"> wheel machine</w:t>
            </w:r>
          </w:p>
        </w:tc>
      </w:tr>
      <w:tr w:rsidR="009838DF" w14:paraId="21918541" w14:textId="77777777" w:rsidTr="004D05EF">
        <w:tc>
          <w:tcPr>
            <w:tcW w:w="2377" w:type="dxa"/>
          </w:tcPr>
          <w:p w14:paraId="01DE6202" w14:textId="77777777" w:rsidR="00DD1F49" w:rsidRPr="00663D22" w:rsidRDefault="00000000" w:rsidP="00BD23C4">
            <w:r w:rsidRPr="00663D22">
              <w:t>AS 1141.41</w:t>
            </w:r>
          </w:p>
        </w:tc>
        <w:tc>
          <w:tcPr>
            <w:tcW w:w="6639" w:type="dxa"/>
          </w:tcPr>
          <w:p w14:paraId="4B629F99" w14:textId="77777777" w:rsidR="00DD1F49" w:rsidRPr="00663D22" w:rsidRDefault="00000000">
            <w:pPr>
              <w:numPr>
                <w:ilvl w:val="0"/>
                <w:numId w:val="92"/>
              </w:numPr>
            </w:pPr>
            <w:r w:rsidRPr="00663D22">
              <w:t>Polished aggregate friction value - Horizontal bed machine</w:t>
            </w:r>
          </w:p>
        </w:tc>
      </w:tr>
      <w:tr w:rsidR="009838DF" w14:paraId="340CAE27" w14:textId="77777777" w:rsidTr="004D05EF">
        <w:tc>
          <w:tcPr>
            <w:tcW w:w="2377" w:type="dxa"/>
          </w:tcPr>
          <w:p w14:paraId="66B1E2D5" w14:textId="77777777" w:rsidR="00DD1F49" w:rsidRPr="00663D22" w:rsidRDefault="00000000" w:rsidP="00BD23C4">
            <w:r w:rsidRPr="00663D22">
              <w:t>AS 1141.50</w:t>
            </w:r>
          </w:p>
        </w:tc>
        <w:tc>
          <w:tcPr>
            <w:tcW w:w="6639" w:type="dxa"/>
          </w:tcPr>
          <w:p w14:paraId="5157E583" w14:textId="77777777" w:rsidR="00DD1F49" w:rsidRPr="00663D22" w:rsidRDefault="00000000">
            <w:pPr>
              <w:numPr>
                <w:ilvl w:val="0"/>
                <w:numId w:val="92"/>
              </w:numPr>
            </w:pPr>
            <w:r w:rsidRPr="00663D22">
              <w:t>Resistance to stripping of cover aggregates from binders</w:t>
            </w:r>
          </w:p>
        </w:tc>
      </w:tr>
      <w:tr w:rsidR="009838DF" w14:paraId="53A7BE69" w14:textId="77777777" w:rsidTr="004D05EF">
        <w:tc>
          <w:tcPr>
            <w:tcW w:w="2377" w:type="dxa"/>
          </w:tcPr>
          <w:p w14:paraId="6581E6A8" w14:textId="77777777" w:rsidR="00DD1F49" w:rsidRPr="00663D22" w:rsidRDefault="00000000" w:rsidP="00BD23C4">
            <w:r w:rsidRPr="00663D22">
              <w:t>AS 1160</w:t>
            </w:r>
          </w:p>
        </w:tc>
        <w:tc>
          <w:tcPr>
            <w:tcW w:w="6639" w:type="dxa"/>
          </w:tcPr>
          <w:p w14:paraId="437AA8BA" w14:textId="77777777" w:rsidR="00DD1F49" w:rsidRPr="00663D22" w:rsidRDefault="00000000" w:rsidP="00BD23C4">
            <w:r w:rsidRPr="00663D22">
              <w:t>Bitumen emulsions for the construction and maintenance of pavements</w:t>
            </w:r>
          </w:p>
        </w:tc>
      </w:tr>
      <w:tr w:rsidR="009838DF" w14:paraId="592C828A" w14:textId="77777777" w:rsidTr="004D05EF">
        <w:tc>
          <w:tcPr>
            <w:tcW w:w="2377" w:type="dxa"/>
          </w:tcPr>
          <w:p w14:paraId="6540AFFD" w14:textId="77777777" w:rsidR="00DD1F49" w:rsidRPr="00663D22" w:rsidRDefault="00000000" w:rsidP="00BD23C4">
            <w:r w:rsidRPr="00663D22">
              <w:t>AS 1742.3</w:t>
            </w:r>
          </w:p>
        </w:tc>
        <w:tc>
          <w:tcPr>
            <w:tcW w:w="6639" w:type="dxa"/>
          </w:tcPr>
          <w:p w14:paraId="7DAC61AF" w14:textId="77777777" w:rsidR="00DD1F49" w:rsidRPr="00663D22" w:rsidRDefault="00000000" w:rsidP="00BD23C4">
            <w:r w:rsidRPr="00663D22">
              <w:t>Manual of uniform traffic control devices - Traffic control for works on roads</w:t>
            </w:r>
          </w:p>
        </w:tc>
      </w:tr>
      <w:tr w:rsidR="009838DF" w14:paraId="10A93553" w14:textId="77777777" w:rsidTr="004D05EF">
        <w:tc>
          <w:tcPr>
            <w:tcW w:w="2377" w:type="dxa"/>
          </w:tcPr>
          <w:p w14:paraId="1B98CDAA" w14:textId="77777777" w:rsidR="00DD1F49" w:rsidRPr="00663D22" w:rsidRDefault="00000000" w:rsidP="00BD23C4">
            <w:r w:rsidRPr="00663D22">
              <w:t>AS/NZS 1906.3</w:t>
            </w:r>
          </w:p>
        </w:tc>
        <w:tc>
          <w:tcPr>
            <w:tcW w:w="6639" w:type="dxa"/>
          </w:tcPr>
          <w:p w14:paraId="5016AAF4" w14:textId="77777777" w:rsidR="00DD1F49" w:rsidRPr="00663D22" w:rsidRDefault="00000000" w:rsidP="00BD23C4">
            <w:r w:rsidRPr="00663D22">
              <w:t>Retroreflective materials and devices for road traffic control purposes - Raised pavement markers (retroreflective and non-retroreflective)</w:t>
            </w:r>
          </w:p>
        </w:tc>
      </w:tr>
      <w:tr w:rsidR="009838DF" w14:paraId="46C929EE" w14:textId="77777777" w:rsidTr="004D05EF">
        <w:tc>
          <w:tcPr>
            <w:tcW w:w="2377" w:type="dxa"/>
          </w:tcPr>
          <w:p w14:paraId="466F6D18" w14:textId="77777777" w:rsidR="00DD1F49" w:rsidRPr="00663D22" w:rsidRDefault="00000000" w:rsidP="00BD23C4">
            <w:r w:rsidRPr="00663D22">
              <w:t>AS 2008</w:t>
            </w:r>
          </w:p>
        </w:tc>
        <w:tc>
          <w:tcPr>
            <w:tcW w:w="6639" w:type="dxa"/>
          </w:tcPr>
          <w:p w14:paraId="3BB9178C" w14:textId="77777777" w:rsidR="00DD1F49" w:rsidRPr="00663D22" w:rsidRDefault="00000000" w:rsidP="00BD23C4">
            <w:r w:rsidRPr="00663D22">
              <w:t>Bitumen for pavements</w:t>
            </w:r>
          </w:p>
        </w:tc>
      </w:tr>
      <w:tr w:rsidR="009838DF" w14:paraId="1BF3E27C" w14:textId="77777777" w:rsidTr="004D05EF">
        <w:tc>
          <w:tcPr>
            <w:tcW w:w="2377" w:type="dxa"/>
          </w:tcPr>
          <w:p w14:paraId="2E5A61A9" w14:textId="77777777" w:rsidR="00DD1F49" w:rsidRPr="00663D22" w:rsidRDefault="00000000" w:rsidP="00BD23C4">
            <w:r w:rsidRPr="00663D22">
              <w:t>AS 2106.2</w:t>
            </w:r>
          </w:p>
        </w:tc>
        <w:tc>
          <w:tcPr>
            <w:tcW w:w="6639" w:type="dxa"/>
          </w:tcPr>
          <w:p w14:paraId="5C614DD6" w14:textId="77777777" w:rsidR="00DD1F49" w:rsidRPr="00663D22" w:rsidRDefault="00000000" w:rsidP="00BD23C4">
            <w:r w:rsidRPr="00663D22">
              <w:t xml:space="preserve">Methods for the determination of the flash point of flammable liquids (closed cup) – Determination of flash point - </w:t>
            </w:r>
            <w:proofErr w:type="spellStart"/>
            <w:r w:rsidRPr="00663D22">
              <w:t>Penksy</w:t>
            </w:r>
            <w:proofErr w:type="spellEnd"/>
            <w:r w:rsidRPr="00663D22">
              <w:t xml:space="preserve"> Martens closed cup method</w:t>
            </w:r>
          </w:p>
        </w:tc>
      </w:tr>
      <w:tr w:rsidR="009838DF" w14:paraId="72FB54E8" w14:textId="77777777" w:rsidTr="004D05EF">
        <w:tc>
          <w:tcPr>
            <w:tcW w:w="2377" w:type="dxa"/>
          </w:tcPr>
          <w:p w14:paraId="76447D6B" w14:textId="77777777" w:rsidR="00DD1F49" w:rsidRPr="00663D22" w:rsidRDefault="00000000" w:rsidP="00BD23C4">
            <w:r w:rsidRPr="00663D22">
              <w:t>AS 2157</w:t>
            </w:r>
          </w:p>
        </w:tc>
        <w:tc>
          <w:tcPr>
            <w:tcW w:w="6639" w:type="dxa"/>
          </w:tcPr>
          <w:p w14:paraId="3C8C71ED" w14:textId="77777777" w:rsidR="00DD1F49" w:rsidRPr="00663D22" w:rsidRDefault="00000000" w:rsidP="00BD23C4">
            <w:r w:rsidRPr="00663D22">
              <w:t>Cutback bitumen</w:t>
            </w:r>
          </w:p>
        </w:tc>
      </w:tr>
      <w:tr w:rsidR="009838DF" w14:paraId="1ACDB6AD" w14:textId="77777777" w:rsidTr="004D05EF">
        <w:tc>
          <w:tcPr>
            <w:tcW w:w="2377" w:type="dxa"/>
          </w:tcPr>
          <w:p w14:paraId="2EF530E2" w14:textId="77777777" w:rsidR="00DD1F49" w:rsidRPr="00663D22" w:rsidRDefault="00000000" w:rsidP="00BD23C4">
            <w:r w:rsidRPr="00663D22">
              <w:t>AS 2341 (series)</w:t>
            </w:r>
          </w:p>
        </w:tc>
        <w:tc>
          <w:tcPr>
            <w:tcW w:w="6639" w:type="dxa"/>
          </w:tcPr>
          <w:p w14:paraId="0F611776" w14:textId="77777777" w:rsidR="00DD1F49" w:rsidRPr="00663D22" w:rsidRDefault="00000000" w:rsidP="00BD23C4">
            <w:r w:rsidRPr="00663D22">
              <w:t>Methods of testing bitumen and related roadmaking products</w:t>
            </w:r>
          </w:p>
        </w:tc>
      </w:tr>
      <w:tr w:rsidR="009838DF" w14:paraId="221ECC46" w14:textId="77777777" w:rsidTr="004D05EF">
        <w:tc>
          <w:tcPr>
            <w:tcW w:w="2377" w:type="dxa"/>
          </w:tcPr>
          <w:p w14:paraId="60E5D626" w14:textId="77777777" w:rsidR="00DD1F49" w:rsidRPr="00663D22" w:rsidRDefault="00000000" w:rsidP="00BD23C4">
            <w:r w:rsidRPr="00663D22">
              <w:t>AS 2341.6</w:t>
            </w:r>
          </w:p>
        </w:tc>
        <w:tc>
          <w:tcPr>
            <w:tcW w:w="6639" w:type="dxa"/>
          </w:tcPr>
          <w:p w14:paraId="6C555EB2" w14:textId="77777777" w:rsidR="00DD1F49" w:rsidRPr="00663D22" w:rsidRDefault="00000000">
            <w:pPr>
              <w:numPr>
                <w:ilvl w:val="0"/>
                <w:numId w:val="93"/>
              </w:numPr>
            </w:pPr>
            <w:r w:rsidRPr="00663D22">
              <w:t>Determination of density using a hydrometer</w:t>
            </w:r>
          </w:p>
        </w:tc>
      </w:tr>
      <w:tr w:rsidR="009838DF" w14:paraId="1689A1FC" w14:textId="77777777" w:rsidTr="004D05EF">
        <w:tc>
          <w:tcPr>
            <w:tcW w:w="2377" w:type="dxa"/>
          </w:tcPr>
          <w:p w14:paraId="128F6BC7" w14:textId="77777777" w:rsidR="00DD1F49" w:rsidRPr="00663D22" w:rsidRDefault="00000000" w:rsidP="00BD23C4">
            <w:r w:rsidRPr="00663D22">
              <w:t>AS 2341.9</w:t>
            </w:r>
          </w:p>
        </w:tc>
        <w:tc>
          <w:tcPr>
            <w:tcW w:w="6639" w:type="dxa"/>
          </w:tcPr>
          <w:p w14:paraId="23267CAC" w14:textId="77777777" w:rsidR="00DD1F49" w:rsidRPr="00663D22" w:rsidRDefault="00000000">
            <w:pPr>
              <w:numPr>
                <w:ilvl w:val="0"/>
                <w:numId w:val="93"/>
              </w:numPr>
            </w:pPr>
            <w:r w:rsidRPr="00663D22">
              <w:t>Determination of water content (Dean and Stark)</w:t>
            </w:r>
          </w:p>
        </w:tc>
      </w:tr>
      <w:tr w:rsidR="009838DF" w14:paraId="7AC4353C" w14:textId="77777777" w:rsidTr="004D05EF">
        <w:tc>
          <w:tcPr>
            <w:tcW w:w="2377" w:type="dxa"/>
          </w:tcPr>
          <w:p w14:paraId="39180FAC" w14:textId="77777777" w:rsidR="00DD1F49" w:rsidRPr="00663D22" w:rsidRDefault="00000000" w:rsidP="00BD23C4">
            <w:r w:rsidRPr="00663D22">
              <w:t>AS/NZS 2341.13</w:t>
            </w:r>
          </w:p>
        </w:tc>
        <w:tc>
          <w:tcPr>
            <w:tcW w:w="6639" w:type="dxa"/>
          </w:tcPr>
          <w:p w14:paraId="6B1E0C21" w14:textId="77777777" w:rsidR="00DD1F49" w:rsidRPr="00663D22" w:rsidRDefault="00000000">
            <w:pPr>
              <w:numPr>
                <w:ilvl w:val="0"/>
                <w:numId w:val="93"/>
              </w:numPr>
            </w:pPr>
            <w:r w:rsidRPr="00663D22">
              <w:t>Long-term exposure to heat and air</w:t>
            </w:r>
          </w:p>
        </w:tc>
      </w:tr>
      <w:tr w:rsidR="009838DF" w14:paraId="69C76AB0" w14:textId="77777777" w:rsidTr="004D05EF">
        <w:tc>
          <w:tcPr>
            <w:tcW w:w="2377" w:type="dxa"/>
          </w:tcPr>
          <w:p w14:paraId="543B4AB0" w14:textId="77777777" w:rsidR="00DD1F49" w:rsidRPr="00663D22" w:rsidRDefault="00000000" w:rsidP="00BD23C4">
            <w:r w:rsidRPr="00663D22">
              <w:t>AS 2758.2</w:t>
            </w:r>
          </w:p>
        </w:tc>
        <w:tc>
          <w:tcPr>
            <w:tcW w:w="6639" w:type="dxa"/>
          </w:tcPr>
          <w:p w14:paraId="01AD2093" w14:textId="77777777" w:rsidR="00DD1F49" w:rsidRPr="00663D22" w:rsidRDefault="00000000" w:rsidP="00BD23C4">
            <w:r w:rsidRPr="00663D22">
              <w:t>Aggregates and rock for engineering purposes - Aggregate for sprayed bituminous surfacing</w:t>
            </w:r>
          </w:p>
        </w:tc>
      </w:tr>
      <w:tr w:rsidR="009838DF" w14:paraId="54DD5D13" w14:textId="77777777" w:rsidTr="004D05EF">
        <w:tc>
          <w:tcPr>
            <w:tcW w:w="2377" w:type="dxa"/>
          </w:tcPr>
          <w:p w14:paraId="2254C020" w14:textId="77777777" w:rsidR="00DD1F49" w:rsidRPr="00663D22" w:rsidRDefault="00000000" w:rsidP="00BD23C4">
            <w:r w:rsidRPr="00663D22">
              <w:t>AS 2809.5</w:t>
            </w:r>
          </w:p>
        </w:tc>
        <w:tc>
          <w:tcPr>
            <w:tcW w:w="6639" w:type="dxa"/>
          </w:tcPr>
          <w:p w14:paraId="285B6278" w14:textId="77777777" w:rsidR="00DD1F49" w:rsidRPr="00663D22" w:rsidRDefault="00000000" w:rsidP="00BD23C4">
            <w:r w:rsidRPr="00663D22">
              <w:t xml:space="preserve">Road tank vehicles for dangerous goods - Tankers for </w:t>
            </w:r>
            <w:proofErr w:type="gramStart"/>
            <w:r w:rsidRPr="00663D22">
              <w:t>bitumen based</w:t>
            </w:r>
            <w:proofErr w:type="gramEnd"/>
            <w:r w:rsidRPr="00663D22">
              <w:t xml:space="preserve"> products</w:t>
            </w:r>
          </w:p>
        </w:tc>
      </w:tr>
      <w:tr w:rsidR="009838DF" w14:paraId="62035F17" w14:textId="77777777" w:rsidTr="004D05EF">
        <w:tc>
          <w:tcPr>
            <w:tcW w:w="2377" w:type="dxa"/>
          </w:tcPr>
          <w:p w14:paraId="4B4886AE" w14:textId="77777777" w:rsidR="00DD1F49" w:rsidRPr="00663D22" w:rsidRDefault="00000000" w:rsidP="00BD23C4">
            <w:r w:rsidRPr="00663D22">
              <w:t>AS 3568</w:t>
            </w:r>
          </w:p>
        </w:tc>
        <w:tc>
          <w:tcPr>
            <w:tcW w:w="6639" w:type="dxa"/>
          </w:tcPr>
          <w:p w14:paraId="3863A6D1" w14:textId="77777777" w:rsidR="00DD1F49" w:rsidRPr="00663D22" w:rsidRDefault="00000000" w:rsidP="00BD23C4">
            <w:r w:rsidRPr="00663D22">
              <w:t>Oils for reducing the viscosity of residual bitumen for pavements</w:t>
            </w:r>
          </w:p>
        </w:tc>
      </w:tr>
      <w:tr w:rsidR="009838DF" w14:paraId="6DCC343E" w14:textId="77777777" w:rsidTr="004D05EF">
        <w:tc>
          <w:tcPr>
            <w:tcW w:w="2377" w:type="dxa"/>
          </w:tcPr>
          <w:p w14:paraId="3663D3EA" w14:textId="77777777" w:rsidR="00DD1F49" w:rsidRPr="00663D22" w:rsidRDefault="00000000" w:rsidP="00BD23C4">
            <w:r w:rsidRPr="00663D22">
              <w:t>AS 3705</w:t>
            </w:r>
          </w:p>
        </w:tc>
        <w:tc>
          <w:tcPr>
            <w:tcW w:w="6639" w:type="dxa"/>
          </w:tcPr>
          <w:p w14:paraId="2EC59AB1" w14:textId="77777777" w:rsidR="00DD1F49" w:rsidRPr="00663D22" w:rsidRDefault="00000000" w:rsidP="00BD23C4">
            <w:r w:rsidRPr="00663D22">
              <w:t>Geotextiles – Identification, marking and general data</w:t>
            </w:r>
          </w:p>
        </w:tc>
      </w:tr>
      <w:tr w:rsidR="009838DF" w14:paraId="5B14D545" w14:textId="77777777" w:rsidTr="004D05EF">
        <w:tc>
          <w:tcPr>
            <w:tcW w:w="2377" w:type="dxa"/>
          </w:tcPr>
          <w:p w14:paraId="4DFD145A" w14:textId="77777777" w:rsidR="00DD1F49" w:rsidRPr="00663D22" w:rsidRDefault="00000000" w:rsidP="00BD23C4">
            <w:r w:rsidRPr="00663D22">
              <w:t>AS 3706 (Series)</w:t>
            </w:r>
          </w:p>
        </w:tc>
        <w:tc>
          <w:tcPr>
            <w:tcW w:w="6639" w:type="dxa"/>
          </w:tcPr>
          <w:p w14:paraId="010294D8" w14:textId="77777777" w:rsidR="00DD1F49" w:rsidRPr="00663D22" w:rsidRDefault="00000000" w:rsidP="00BD23C4">
            <w:r w:rsidRPr="00663D22">
              <w:t>Geotextiles - Methods of Test</w:t>
            </w:r>
          </w:p>
        </w:tc>
      </w:tr>
      <w:tr w:rsidR="009838DF" w14:paraId="773973B6" w14:textId="77777777" w:rsidTr="004D05EF">
        <w:tc>
          <w:tcPr>
            <w:tcW w:w="2377" w:type="dxa"/>
          </w:tcPr>
          <w:p w14:paraId="494697C0" w14:textId="77777777" w:rsidR="00DD1F49" w:rsidRPr="00663D22" w:rsidRDefault="00000000" w:rsidP="00BD23C4">
            <w:r w:rsidRPr="00663D22">
              <w:t>AS 3706.1</w:t>
            </w:r>
          </w:p>
        </w:tc>
        <w:tc>
          <w:tcPr>
            <w:tcW w:w="6639" w:type="dxa"/>
          </w:tcPr>
          <w:p w14:paraId="34388455" w14:textId="77777777" w:rsidR="00DD1F49" w:rsidRPr="00663D22" w:rsidRDefault="00000000">
            <w:pPr>
              <w:numPr>
                <w:ilvl w:val="0"/>
                <w:numId w:val="94"/>
              </w:numPr>
            </w:pPr>
            <w:r w:rsidRPr="00663D22">
              <w:t>General requirements, sampling, conditioning, basic physical properties and statistical analysis</w:t>
            </w:r>
          </w:p>
        </w:tc>
      </w:tr>
      <w:tr w:rsidR="009838DF" w14:paraId="1FD362E4" w14:textId="77777777" w:rsidTr="004D05EF">
        <w:tc>
          <w:tcPr>
            <w:tcW w:w="2377" w:type="dxa"/>
          </w:tcPr>
          <w:p w14:paraId="72190E37" w14:textId="77777777" w:rsidR="00DD1F49" w:rsidRPr="00663D22" w:rsidRDefault="00000000" w:rsidP="00BD23C4">
            <w:r w:rsidRPr="00663D22">
              <w:t>AS 3706.2</w:t>
            </w:r>
          </w:p>
        </w:tc>
        <w:tc>
          <w:tcPr>
            <w:tcW w:w="6639" w:type="dxa"/>
          </w:tcPr>
          <w:p w14:paraId="464352FC" w14:textId="77777777" w:rsidR="00DD1F49" w:rsidRPr="00663D22" w:rsidRDefault="00000000">
            <w:pPr>
              <w:numPr>
                <w:ilvl w:val="0"/>
                <w:numId w:val="94"/>
              </w:numPr>
            </w:pPr>
            <w:r w:rsidRPr="00663D22">
              <w:t>Determination of tensile properties - Wide strip and grab method</w:t>
            </w:r>
          </w:p>
        </w:tc>
      </w:tr>
      <w:tr w:rsidR="009838DF" w14:paraId="32C9CC5E" w14:textId="77777777" w:rsidTr="004D05EF">
        <w:tc>
          <w:tcPr>
            <w:tcW w:w="2377" w:type="dxa"/>
          </w:tcPr>
          <w:p w14:paraId="0B859A66" w14:textId="77777777" w:rsidR="00DD1F49" w:rsidRPr="00663D22" w:rsidRDefault="00000000" w:rsidP="00BD23C4">
            <w:r w:rsidRPr="00663D22">
              <w:t>AS 3706.3</w:t>
            </w:r>
          </w:p>
        </w:tc>
        <w:tc>
          <w:tcPr>
            <w:tcW w:w="6639" w:type="dxa"/>
          </w:tcPr>
          <w:p w14:paraId="1F80FF2B" w14:textId="77777777" w:rsidR="00DD1F49" w:rsidRPr="00663D22" w:rsidRDefault="00000000">
            <w:pPr>
              <w:numPr>
                <w:ilvl w:val="0"/>
                <w:numId w:val="94"/>
              </w:numPr>
            </w:pPr>
            <w:r w:rsidRPr="00663D22">
              <w:t>Determination of tearing strength - Trapezoidal method</w:t>
            </w:r>
          </w:p>
        </w:tc>
      </w:tr>
    </w:tbl>
    <w:p w14:paraId="02B21163" w14:textId="77777777" w:rsidR="00DD1F49" w:rsidRPr="009D0EAB" w:rsidRDefault="00000000" w:rsidP="00DD1F49">
      <w:pPr>
        <w:pStyle w:val="Heading3"/>
      </w:pPr>
      <w:r w:rsidRPr="009D0EAB">
        <w:t>Northern Territory test methods</w:t>
      </w:r>
    </w:p>
    <w:p w14:paraId="0451B146" w14:textId="77777777" w:rsidR="00DD1F49" w:rsidRDefault="00000000" w:rsidP="00DD1F49">
      <w:r>
        <w:t>NTTM 215.1</w:t>
      </w:r>
      <w:r>
        <w:tab/>
        <w:t>Standard bell penetration test</w:t>
      </w:r>
    </w:p>
    <w:p w14:paraId="4D0A87A6" w14:textId="77777777" w:rsidR="00DD1F49" w:rsidRDefault="00000000" w:rsidP="00DD1F49">
      <w:r>
        <w:t>NTTM 304.1</w:t>
      </w:r>
      <w:r>
        <w:tab/>
        <w:t>Determination of skid resistance with the portable skid tester</w:t>
      </w:r>
    </w:p>
    <w:p w14:paraId="2802C523" w14:textId="77777777" w:rsidR="00DD1F49" w:rsidRPr="009D0EAB" w:rsidRDefault="00000000" w:rsidP="00DD1F49">
      <w:pPr>
        <w:pStyle w:val="Heading3"/>
      </w:pPr>
      <w:proofErr w:type="gramStart"/>
      <w:r w:rsidRPr="009D0EAB">
        <w:t xml:space="preserve">Northern Territory </w:t>
      </w:r>
      <w:r>
        <w:t>road</w:t>
      </w:r>
      <w:proofErr w:type="gramEnd"/>
      <w:r w:rsidRPr="009D0EAB">
        <w:t xml:space="preserve"> surfacing standards</w:t>
      </w:r>
    </w:p>
    <w:p w14:paraId="0D51921B" w14:textId="77777777" w:rsidR="00DD1F49" w:rsidRDefault="00000000" w:rsidP="00DD1F49">
      <w:r w:rsidRPr="00DB7AA2">
        <w:t xml:space="preserve">Design of </w:t>
      </w:r>
      <w:r>
        <w:t>S</w:t>
      </w:r>
      <w:r w:rsidRPr="00DB7AA2">
        <w:t xml:space="preserve">prayed </w:t>
      </w:r>
      <w:r>
        <w:t>S</w:t>
      </w:r>
      <w:r w:rsidRPr="00076E76">
        <w:t xml:space="preserve">eals </w:t>
      </w:r>
      <w:r>
        <w:t>T</w:t>
      </w:r>
      <w:r w:rsidRPr="00DB7AA2">
        <w:t xml:space="preserve">echnical </w:t>
      </w:r>
      <w:r>
        <w:t>D</w:t>
      </w:r>
      <w:r w:rsidRPr="00076E76">
        <w:t xml:space="preserve">irective </w:t>
      </w:r>
      <w:r>
        <w:t>(</w:t>
      </w:r>
      <w:r w:rsidRPr="00DB7AA2">
        <w:t xml:space="preserve">Supplement to Austroads </w:t>
      </w:r>
      <w:r>
        <w:t>G</w:t>
      </w:r>
      <w:r w:rsidRPr="00076E76">
        <w:t xml:space="preserve">uide to </w:t>
      </w:r>
      <w:r>
        <w:t>P</w:t>
      </w:r>
      <w:r w:rsidRPr="00076E76">
        <w:t xml:space="preserve">avement </w:t>
      </w:r>
      <w:r>
        <w:t>T</w:t>
      </w:r>
      <w:r w:rsidRPr="00076E76">
        <w:t>echnology Part 4K</w:t>
      </w:r>
      <w:r>
        <w:t>)</w:t>
      </w:r>
    </w:p>
    <w:p w14:paraId="0D5EC6BD" w14:textId="77777777" w:rsidR="00DD1F49" w:rsidRDefault="00000000" w:rsidP="00DD1F49">
      <w:r>
        <w:t>Bituminous products - Rise and fall calculations – Industry update</w:t>
      </w:r>
    </w:p>
    <w:p w14:paraId="07FB0B98" w14:textId="77777777" w:rsidR="00DD1F49" w:rsidRDefault="00000000" w:rsidP="00DD1F49">
      <w:r>
        <w:t>Rise and Fall Calculation</w:t>
      </w:r>
    </w:p>
    <w:p w14:paraId="44F86BE8" w14:textId="77777777" w:rsidR="00DD1F49" w:rsidRDefault="00000000" w:rsidP="00DD1F49">
      <w:r>
        <w:lastRenderedPageBreak/>
        <w:t xml:space="preserve">These are available via the </w:t>
      </w:r>
      <w:hyperlink r:id="rId79" w:history="1">
        <w:r w:rsidR="00DD1F49" w:rsidRPr="00A57F0D">
          <w:rPr>
            <w:rStyle w:val="Hyperlink"/>
          </w:rPr>
          <w:t>Road Surfacing Standards</w:t>
        </w:r>
      </w:hyperlink>
      <w:r>
        <w:t xml:space="preserve"> web page.</w:t>
      </w:r>
    </w:p>
    <w:p w14:paraId="09508B23" w14:textId="77777777" w:rsidR="00DD1F49" w:rsidRPr="009D0EAB" w:rsidRDefault="00000000" w:rsidP="00DD1F49">
      <w:pPr>
        <w:pStyle w:val="Heading3"/>
      </w:pPr>
      <w:r w:rsidRPr="009D0EAB">
        <w:t xml:space="preserve">American </w:t>
      </w:r>
      <w:r>
        <w:t>s</w:t>
      </w:r>
      <w:r w:rsidRPr="009D0EAB">
        <w:t>ociety for testing and materials</w:t>
      </w:r>
    </w:p>
    <w:tbl>
      <w:tblPr>
        <w:tblStyle w:val="TableGrid"/>
        <w:tblW w:w="0" w:type="auto"/>
        <w:tblLook w:val="0620" w:firstRow="1" w:lastRow="0" w:firstColumn="0" w:lastColumn="0" w:noHBand="1" w:noVBand="1"/>
      </w:tblPr>
      <w:tblGrid>
        <w:gridCol w:w="1838"/>
        <w:gridCol w:w="8470"/>
      </w:tblGrid>
      <w:tr w:rsidR="009838DF" w14:paraId="14F706C5" w14:textId="77777777" w:rsidTr="004D05EF">
        <w:trPr>
          <w:cnfStyle w:val="100000000000" w:firstRow="1" w:lastRow="0" w:firstColumn="0" w:lastColumn="0" w:oddVBand="0" w:evenVBand="0" w:oddHBand="0" w:evenHBand="0" w:firstRowFirstColumn="0" w:firstRowLastColumn="0" w:lastRowFirstColumn="0" w:lastRowLastColumn="0"/>
        </w:trPr>
        <w:tc>
          <w:tcPr>
            <w:tcW w:w="10308" w:type="dxa"/>
            <w:gridSpan w:val="2"/>
          </w:tcPr>
          <w:p w14:paraId="71F667BF" w14:textId="77777777" w:rsidR="00DD1F49" w:rsidRPr="004D05EF" w:rsidRDefault="00000000" w:rsidP="00BD23C4">
            <w:pPr>
              <w:rPr>
                <w:b w:val="0"/>
                <w:bCs/>
              </w:rPr>
            </w:pPr>
            <w:r w:rsidRPr="004D05EF">
              <w:rPr>
                <w:bCs/>
              </w:rPr>
              <w:t>Table – American society for testing and materials</w:t>
            </w:r>
          </w:p>
        </w:tc>
      </w:tr>
      <w:tr w:rsidR="009838DF" w14:paraId="65876E35" w14:textId="77777777" w:rsidTr="004D05EF">
        <w:tc>
          <w:tcPr>
            <w:tcW w:w="1838" w:type="dxa"/>
          </w:tcPr>
          <w:p w14:paraId="63CB7B1F" w14:textId="77777777" w:rsidR="00DD1F49" w:rsidRPr="000C76E2" w:rsidRDefault="00000000" w:rsidP="00BD23C4">
            <w:pPr>
              <w:rPr>
                <w:b/>
              </w:rPr>
            </w:pPr>
            <w:r w:rsidRPr="000C76E2">
              <w:rPr>
                <w:b/>
              </w:rPr>
              <w:t>Designation</w:t>
            </w:r>
          </w:p>
        </w:tc>
        <w:tc>
          <w:tcPr>
            <w:tcW w:w="8470" w:type="dxa"/>
          </w:tcPr>
          <w:p w14:paraId="103F4003" w14:textId="77777777" w:rsidR="00DD1F49" w:rsidRPr="000C76E2" w:rsidRDefault="00000000" w:rsidP="00BD23C4">
            <w:pPr>
              <w:rPr>
                <w:b/>
              </w:rPr>
            </w:pPr>
            <w:r w:rsidRPr="000C76E2">
              <w:rPr>
                <w:b/>
              </w:rPr>
              <w:t>Title</w:t>
            </w:r>
          </w:p>
        </w:tc>
      </w:tr>
      <w:tr w:rsidR="009838DF" w14:paraId="3FDE791D" w14:textId="77777777" w:rsidTr="004D05EF">
        <w:tc>
          <w:tcPr>
            <w:tcW w:w="1838" w:type="dxa"/>
          </w:tcPr>
          <w:p w14:paraId="179BCD29" w14:textId="77777777" w:rsidR="00DD1F49" w:rsidRPr="001373E9" w:rsidRDefault="00000000" w:rsidP="00BD23C4">
            <w:r w:rsidRPr="001373E9">
              <w:t>ASTM D86</w:t>
            </w:r>
          </w:p>
        </w:tc>
        <w:tc>
          <w:tcPr>
            <w:tcW w:w="8470" w:type="dxa"/>
          </w:tcPr>
          <w:p w14:paraId="4F1A5292" w14:textId="77777777" w:rsidR="00DD1F49" w:rsidRPr="001373E9" w:rsidRDefault="00000000" w:rsidP="00BD23C4">
            <w:r w:rsidRPr="001373E9">
              <w:t>Standard Test Method for Distillation of Petroleum Products at Atmospheric Pressure</w:t>
            </w:r>
          </w:p>
        </w:tc>
      </w:tr>
      <w:tr w:rsidR="009838DF" w14:paraId="78FB6C28" w14:textId="77777777" w:rsidTr="004D05EF">
        <w:tc>
          <w:tcPr>
            <w:tcW w:w="1838" w:type="dxa"/>
          </w:tcPr>
          <w:p w14:paraId="54D931B7" w14:textId="77777777" w:rsidR="00DD1F49" w:rsidRPr="001373E9" w:rsidRDefault="00000000" w:rsidP="00BD23C4">
            <w:r w:rsidRPr="001373E9">
              <w:t>ASTM D445</w:t>
            </w:r>
          </w:p>
        </w:tc>
        <w:tc>
          <w:tcPr>
            <w:tcW w:w="8470" w:type="dxa"/>
          </w:tcPr>
          <w:p w14:paraId="2B550DB4" w14:textId="77777777" w:rsidR="00DD1F49" w:rsidRPr="001373E9" w:rsidRDefault="00000000" w:rsidP="00BD23C4">
            <w:r w:rsidRPr="001373E9">
              <w:t>Standard Test Method for Kinematic Viscosity of Transparent and Opaque Liquids (and Calculation of Dynamic Viscosity)</w:t>
            </w:r>
          </w:p>
        </w:tc>
      </w:tr>
      <w:tr w:rsidR="009838DF" w14:paraId="0DB5B9B7" w14:textId="77777777" w:rsidTr="004D05EF">
        <w:tc>
          <w:tcPr>
            <w:tcW w:w="1838" w:type="dxa"/>
          </w:tcPr>
          <w:p w14:paraId="60713C75" w14:textId="77777777" w:rsidR="00DD1F49" w:rsidRPr="001373E9" w:rsidRDefault="00000000" w:rsidP="00BD23C4">
            <w:r w:rsidRPr="001373E9">
              <w:t>ASTM D1298</w:t>
            </w:r>
          </w:p>
        </w:tc>
        <w:tc>
          <w:tcPr>
            <w:tcW w:w="8470" w:type="dxa"/>
          </w:tcPr>
          <w:p w14:paraId="73292D24" w14:textId="77777777" w:rsidR="00DD1F49" w:rsidRPr="001373E9" w:rsidRDefault="00000000" w:rsidP="00BD23C4">
            <w:r w:rsidRPr="001373E9">
              <w:t>Standard Test Method for Kinematic Viscosity of Transparent and Opaque Liquids (and Calculation of Dynamic Viscosity)</w:t>
            </w:r>
          </w:p>
        </w:tc>
      </w:tr>
      <w:tr w:rsidR="009838DF" w14:paraId="6017EA6B" w14:textId="77777777" w:rsidTr="004D05EF">
        <w:tc>
          <w:tcPr>
            <w:tcW w:w="1838" w:type="dxa"/>
          </w:tcPr>
          <w:p w14:paraId="0FA249DF" w14:textId="77777777" w:rsidR="00DD1F49" w:rsidRPr="001373E9" w:rsidRDefault="00000000" w:rsidP="00BD23C4">
            <w:r w:rsidRPr="001373E9">
              <w:t>ASTM D6140</w:t>
            </w:r>
          </w:p>
        </w:tc>
        <w:tc>
          <w:tcPr>
            <w:tcW w:w="8470" w:type="dxa"/>
          </w:tcPr>
          <w:p w14:paraId="5FF89FD0" w14:textId="77777777" w:rsidR="00DD1F49" w:rsidRPr="001373E9" w:rsidRDefault="00000000" w:rsidP="00BD23C4">
            <w:r w:rsidRPr="001373E9">
              <w:t>Standard test method to determine asphalt retention of paving fabrics used in asphalt paving for full-width applications</w:t>
            </w:r>
          </w:p>
        </w:tc>
      </w:tr>
    </w:tbl>
    <w:p w14:paraId="1088EE61" w14:textId="77777777" w:rsidR="00DD1F49" w:rsidRPr="00BE450D" w:rsidRDefault="00000000" w:rsidP="00DD1F49">
      <w:pPr>
        <w:pStyle w:val="Heading3"/>
      </w:pPr>
      <w:r w:rsidRPr="00BE450D">
        <w:t>Austroads</w:t>
      </w:r>
    </w:p>
    <w:tbl>
      <w:tblPr>
        <w:tblStyle w:val="TableGrid"/>
        <w:tblW w:w="0" w:type="auto"/>
        <w:tblLook w:val="0620" w:firstRow="1" w:lastRow="0" w:firstColumn="0" w:lastColumn="0" w:noHBand="1" w:noVBand="1"/>
      </w:tblPr>
      <w:tblGrid>
        <w:gridCol w:w="1838"/>
        <w:gridCol w:w="8470"/>
      </w:tblGrid>
      <w:tr w:rsidR="009838DF" w14:paraId="256FD9AB" w14:textId="77777777" w:rsidTr="004D05EF">
        <w:trPr>
          <w:cnfStyle w:val="100000000000" w:firstRow="1" w:lastRow="0" w:firstColumn="0" w:lastColumn="0" w:oddVBand="0" w:evenVBand="0" w:oddHBand="0" w:evenHBand="0" w:firstRowFirstColumn="0" w:firstRowLastColumn="0" w:lastRowFirstColumn="0" w:lastRowLastColumn="0"/>
        </w:trPr>
        <w:tc>
          <w:tcPr>
            <w:tcW w:w="10308" w:type="dxa"/>
            <w:gridSpan w:val="2"/>
          </w:tcPr>
          <w:p w14:paraId="702DBB1A" w14:textId="77777777" w:rsidR="00DD1F49" w:rsidRPr="004D05EF" w:rsidRDefault="00000000" w:rsidP="00BD23C4">
            <w:pPr>
              <w:rPr>
                <w:b w:val="0"/>
                <w:bCs/>
              </w:rPr>
            </w:pPr>
            <w:r w:rsidRPr="004D05EF">
              <w:rPr>
                <w:bCs/>
              </w:rPr>
              <w:t>Table - Austroads</w:t>
            </w:r>
          </w:p>
        </w:tc>
      </w:tr>
      <w:tr w:rsidR="009838DF" w14:paraId="35D5E436" w14:textId="77777777" w:rsidTr="004D05EF">
        <w:tc>
          <w:tcPr>
            <w:tcW w:w="1838" w:type="dxa"/>
          </w:tcPr>
          <w:p w14:paraId="4EFE4D76" w14:textId="77777777" w:rsidR="00DD1F49" w:rsidRPr="000C76E2" w:rsidRDefault="00000000" w:rsidP="00BD23C4">
            <w:pPr>
              <w:rPr>
                <w:b/>
                <w:color w:val="000000"/>
              </w:rPr>
            </w:pPr>
            <w:r w:rsidRPr="000C76E2">
              <w:rPr>
                <w:b/>
                <w:color w:val="000000"/>
              </w:rPr>
              <w:t>Designation</w:t>
            </w:r>
          </w:p>
        </w:tc>
        <w:tc>
          <w:tcPr>
            <w:tcW w:w="8470" w:type="dxa"/>
          </w:tcPr>
          <w:p w14:paraId="0CEE87A1" w14:textId="77777777" w:rsidR="00DD1F49" w:rsidRPr="000C76E2" w:rsidRDefault="00000000" w:rsidP="00BD23C4">
            <w:pPr>
              <w:rPr>
                <w:b/>
              </w:rPr>
            </w:pPr>
            <w:r w:rsidRPr="000C76E2">
              <w:rPr>
                <w:b/>
              </w:rPr>
              <w:t>Title</w:t>
            </w:r>
          </w:p>
        </w:tc>
      </w:tr>
      <w:tr w:rsidR="009838DF" w14:paraId="39FE7C9E" w14:textId="77777777" w:rsidTr="004D05EF">
        <w:tc>
          <w:tcPr>
            <w:tcW w:w="1838" w:type="dxa"/>
          </w:tcPr>
          <w:p w14:paraId="69A0B259" w14:textId="77777777" w:rsidR="00DD1F49" w:rsidRPr="00CE74FF" w:rsidRDefault="00000000" w:rsidP="00BD23C4">
            <w:pPr>
              <w:rPr>
                <w:color w:val="000000"/>
              </w:rPr>
            </w:pPr>
            <w:r w:rsidRPr="00CE74FF">
              <w:rPr>
                <w:color w:val="000000"/>
              </w:rPr>
              <w:t>AGPT04K-18</w:t>
            </w:r>
          </w:p>
        </w:tc>
        <w:tc>
          <w:tcPr>
            <w:tcW w:w="8470" w:type="dxa"/>
          </w:tcPr>
          <w:p w14:paraId="54E6EC27" w14:textId="77777777" w:rsidR="00DD1F49" w:rsidRPr="00CE74FF" w:rsidRDefault="00000000" w:rsidP="00BD23C4">
            <w:r w:rsidRPr="00CE74FF">
              <w:t>Guide to Pavement Technology - Part 4K: Selection and Design of Sprayed Seals</w:t>
            </w:r>
          </w:p>
        </w:tc>
      </w:tr>
      <w:tr w:rsidR="009838DF" w14:paraId="04DE092F" w14:textId="77777777" w:rsidTr="004D05EF">
        <w:tc>
          <w:tcPr>
            <w:tcW w:w="1838" w:type="dxa"/>
          </w:tcPr>
          <w:p w14:paraId="72FF9B2D" w14:textId="77777777" w:rsidR="00DD1F49" w:rsidRPr="00CE74FF" w:rsidRDefault="00000000" w:rsidP="00BD23C4">
            <w:r w:rsidRPr="00CE74FF">
              <w:t>AGPT/T103</w:t>
            </w:r>
          </w:p>
        </w:tc>
        <w:tc>
          <w:tcPr>
            <w:tcW w:w="8470" w:type="dxa"/>
          </w:tcPr>
          <w:p w14:paraId="52F10F1F" w14:textId="77777777" w:rsidR="00DD1F49" w:rsidRPr="00CE74FF" w:rsidRDefault="00000000" w:rsidP="00BD23C4">
            <w:r w:rsidRPr="00CE74FF">
              <w:t>Pre-treatment and Loss on Heating of Bitumen Multigrade and polymer Binders (rolling thin film oven [RTFO] test)</w:t>
            </w:r>
          </w:p>
        </w:tc>
      </w:tr>
      <w:tr w:rsidR="009838DF" w14:paraId="0EE5C490" w14:textId="77777777" w:rsidTr="004D05EF">
        <w:tc>
          <w:tcPr>
            <w:tcW w:w="1838" w:type="dxa"/>
          </w:tcPr>
          <w:p w14:paraId="5512F949" w14:textId="77777777" w:rsidR="00DD1F49" w:rsidRPr="00CE74FF" w:rsidRDefault="00000000" w:rsidP="00BD23C4">
            <w:r w:rsidRPr="00CE74FF">
              <w:t>AGPT/T108</w:t>
            </w:r>
          </w:p>
        </w:tc>
        <w:tc>
          <w:tcPr>
            <w:tcW w:w="8470" w:type="dxa"/>
          </w:tcPr>
          <w:p w14:paraId="53F23B9C" w14:textId="77777777" w:rsidR="00DD1F49" w:rsidRPr="00CE74FF" w:rsidRDefault="00000000" w:rsidP="00BD23C4">
            <w:pPr>
              <w:rPr>
                <w:strike/>
              </w:rPr>
            </w:pPr>
            <w:r w:rsidRPr="00CE74FF">
              <w:t>Segregation of Polymer Modified Binders</w:t>
            </w:r>
          </w:p>
        </w:tc>
      </w:tr>
      <w:tr w:rsidR="009838DF" w14:paraId="0EADFC5C" w14:textId="77777777" w:rsidTr="004D05EF">
        <w:tc>
          <w:tcPr>
            <w:tcW w:w="1838" w:type="dxa"/>
          </w:tcPr>
          <w:p w14:paraId="1FB28994" w14:textId="77777777" w:rsidR="00DD1F49" w:rsidRPr="00CE74FF" w:rsidRDefault="00000000" w:rsidP="00BD23C4">
            <w:r w:rsidRPr="00CE74FF">
              <w:t>AGPT/T111</w:t>
            </w:r>
          </w:p>
        </w:tc>
        <w:tc>
          <w:tcPr>
            <w:tcW w:w="8470" w:type="dxa"/>
          </w:tcPr>
          <w:p w14:paraId="1F54AE43" w14:textId="77777777" w:rsidR="00DD1F49" w:rsidRPr="00CE74FF" w:rsidRDefault="00000000" w:rsidP="00BD23C4">
            <w:r w:rsidRPr="00CE74FF">
              <w:t xml:space="preserve">Handling Viscosity of Polymer Modified Binders (Brookfield </w:t>
            </w:r>
            <w:proofErr w:type="spellStart"/>
            <w:r w:rsidRPr="00CE74FF">
              <w:t>Thermosel</w:t>
            </w:r>
            <w:proofErr w:type="spellEnd"/>
            <w:r w:rsidRPr="00CE74FF">
              <w:t>)</w:t>
            </w:r>
          </w:p>
        </w:tc>
      </w:tr>
      <w:tr w:rsidR="009838DF" w14:paraId="3F4CFDCC" w14:textId="77777777" w:rsidTr="004D05EF">
        <w:tc>
          <w:tcPr>
            <w:tcW w:w="1838" w:type="dxa"/>
          </w:tcPr>
          <w:p w14:paraId="43B71BDB" w14:textId="77777777" w:rsidR="00DD1F49" w:rsidRPr="00CE74FF" w:rsidRDefault="00000000" w:rsidP="00BD23C4">
            <w:r w:rsidRPr="00CE74FF">
              <w:t>AGPT/T112</w:t>
            </w:r>
          </w:p>
        </w:tc>
        <w:tc>
          <w:tcPr>
            <w:tcW w:w="8470" w:type="dxa"/>
          </w:tcPr>
          <w:p w14:paraId="62B47081" w14:textId="77777777" w:rsidR="00DD1F49" w:rsidRPr="00CE74FF" w:rsidRDefault="00000000" w:rsidP="00BD23C4">
            <w:r w:rsidRPr="00CE74FF">
              <w:t>Flash Point of Polymer Modified Binders</w:t>
            </w:r>
          </w:p>
        </w:tc>
      </w:tr>
      <w:tr w:rsidR="009838DF" w14:paraId="77BC3943" w14:textId="77777777" w:rsidTr="004D05EF">
        <w:tc>
          <w:tcPr>
            <w:tcW w:w="1838" w:type="dxa"/>
          </w:tcPr>
          <w:p w14:paraId="07B15B65" w14:textId="77777777" w:rsidR="00DD1F49" w:rsidRPr="00CE74FF" w:rsidRDefault="00000000" w:rsidP="00BD23C4">
            <w:r w:rsidRPr="00CE74FF">
              <w:t>AGPT/T121</w:t>
            </w:r>
          </w:p>
        </w:tc>
        <w:tc>
          <w:tcPr>
            <w:tcW w:w="8470" w:type="dxa"/>
          </w:tcPr>
          <w:p w14:paraId="3A0BF4D4" w14:textId="77777777" w:rsidR="00DD1F49" w:rsidRPr="00CE74FF" w:rsidRDefault="00000000" w:rsidP="00BD23C4">
            <w:r w:rsidRPr="00CE74FF">
              <w:t>Shear Properties of Polymer Modified Binders (ARRB ELASTOMETER)</w:t>
            </w:r>
          </w:p>
        </w:tc>
      </w:tr>
      <w:tr w:rsidR="009838DF" w14:paraId="797447A9" w14:textId="77777777" w:rsidTr="004D05EF">
        <w:tc>
          <w:tcPr>
            <w:tcW w:w="1838" w:type="dxa"/>
          </w:tcPr>
          <w:p w14:paraId="0AEDADCA" w14:textId="77777777" w:rsidR="00DD1F49" w:rsidRPr="00CE74FF" w:rsidRDefault="00000000" w:rsidP="00BD23C4">
            <w:r w:rsidRPr="00CE74FF">
              <w:t>AGPT/T122</w:t>
            </w:r>
          </w:p>
        </w:tc>
        <w:tc>
          <w:tcPr>
            <w:tcW w:w="8470" w:type="dxa"/>
          </w:tcPr>
          <w:p w14:paraId="5B30C7F7" w14:textId="77777777" w:rsidR="00DD1F49" w:rsidRPr="00CE74FF" w:rsidRDefault="00000000" w:rsidP="00BD23C4">
            <w:r w:rsidRPr="00CE74FF">
              <w:t>Torsional Recovery of Polymer Modified Binders</w:t>
            </w:r>
          </w:p>
        </w:tc>
      </w:tr>
      <w:tr w:rsidR="009838DF" w14:paraId="1632FA8C" w14:textId="77777777" w:rsidTr="004D05EF">
        <w:tc>
          <w:tcPr>
            <w:tcW w:w="1838" w:type="dxa"/>
          </w:tcPr>
          <w:p w14:paraId="7CEE250A" w14:textId="77777777" w:rsidR="00DD1F49" w:rsidRPr="00CE74FF" w:rsidRDefault="00000000" w:rsidP="00BD23C4">
            <w:r w:rsidRPr="00CE74FF">
              <w:t>AGPT/T131</w:t>
            </w:r>
          </w:p>
        </w:tc>
        <w:tc>
          <w:tcPr>
            <w:tcW w:w="8470" w:type="dxa"/>
          </w:tcPr>
          <w:p w14:paraId="570FDA35" w14:textId="77777777" w:rsidR="00DD1F49" w:rsidRPr="00CE74FF" w:rsidRDefault="00000000" w:rsidP="00BD23C4">
            <w:r w:rsidRPr="00CE74FF">
              <w:t>Softening Point of Polymer Modified Binders</w:t>
            </w:r>
          </w:p>
        </w:tc>
      </w:tr>
      <w:tr w:rsidR="009838DF" w14:paraId="658C462C" w14:textId="77777777" w:rsidTr="004D05EF">
        <w:tc>
          <w:tcPr>
            <w:tcW w:w="1838" w:type="dxa"/>
          </w:tcPr>
          <w:p w14:paraId="3CC297CA" w14:textId="77777777" w:rsidR="00DD1F49" w:rsidRPr="00CE74FF" w:rsidRDefault="00000000" w:rsidP="00BD23C4">
            <w:r w:rsidRPr="00CE74FF">
              <w:t>AGPT/T132</w:t>
            </w:r>
          </w:p>
        </w:tc>
        <w:tc>
          <w:tcPr>
            <w:tcW w:w="8470" w:type="dxa"/>
          </w:tcPr>
          <w:p w14:paraId="1045EC70" w14:textId="77777777" w:rsidR="00DD1F49" w:rsidRPr="00CE74FF" w:rsidRDefault="00000000" w:rsidP="00BD23C4">
            <w:r w:rsidRPr="00CE74FF">
              <w:t>Compressive Limit of Polymer Modified Binders</w:t>
            </w:r>
          </w:p>
        </w:tc>
      </w:tr>
      <w:tr w:rsidR="009838DF" w14:paraId="0927BA57" w14:textId="77777777" w:rsidTr="004D05EF">
        <w:tc>
          <w:tcPr>
            <w:tcW w:w="1838" w:type="dxa"/>
          </w:tcPr>
          <w:p w14:paraId="516CFCBF" w14:textId="77777777" w:rsidR="00DD1F49" w:rsidRPr="00CE74FF" w:rsidRDefault="00000000" w:rsidP="00BD23C4">
            <w:r w:rsidRPr="00CE74FF">
              <w:t>AGPT/T142</w:t>
            </w:r>
          </w:p>
        </w:tc>
        <w:tc>
          <w:tcPr>
            <w:tcW w:w="8470" w:type="dxa"/>
          </w:tcPr>
          <w:p w14:paraId="5D290167" w14:textId="77777777" w:rsidR="00DD1F49" w:rsidRPr="00CE74FF" w:rsidRDefault="00000000" w:rsidP="00BD23C4">
            <w:r w:rsidRPr="00CE74FF">
              <w:t xml:space="preserve">Rubber content of digested crumb rubber binders - </w:t>
            </w:r>
            <w:proofErr w:type="spellStart"/>
            <w:r w:rsidRPr="00CE74FF">
              <w:t>Trichlor</w:t>
            </w:r>
            <w:proofErr w:type="spellEnd"/>
            <w:r w:rsidRPr="00CE74FF">
              <w:t xml:space="preserve"> bath method</w:t>
            </w:r>
          </w:p>
        </w:tc>
      </w:tr>
      <w:tr w:rsidR="009838DF" w14:paraId="1221013C" w14:textId="77777777" w:rsidTr="004D05EF">
        <w:tc>
          <w:tcPr>
            <w:tcW w:w="1838" w:type="dxa"/>
          </w:tcPr>
          <w:p w14:paraId="542460FD" w14:textId="77777777" w:rsidR="00DD1F49" w:rsidRPr="00CE74FF" w:rsidRDefault="00000000" w:rsidP="00BD23C4">
            <w:r w:rsidRPr="00CE74FF">
              <w:t>AGTTM</w:t>
            </w:r>
          </w:p>
        </w:tc>
        <w:tc>
          <w:tcPr>
            <w:tcW w:w="8470" w:type="dxa"/>
          </w:tcPr>
          <w:p w14:paraId="12A9AB65" w14:textId="77777777" w:rsidR="00DD1F49" w:rsidRPr="00CE74FF" w:rsidRDefault="00000000" w:rsidP="00BD23C4">
            <w:pPr>
              <w:rPr>
                <w:strike/>
              </w:rPr>
            </w:pPr>
            <w:r w:rsidRPr="00CE74FF">
              <w:t>Austroads Guide to Temporary Traffic Management (series)</w:t>
            </w:r>
          </w:p>
        </w:tc>
      </w:tr>
      <w:tr w:rsidR="009838DF" w14:paraId="19CB0E17" w14:textId="77777777" w:rsidTr="004D05EF">
        <w:tc>
          <w:tcPr>
            <w:tcW w:w="1838" w:type="dxa"/>
          </w:tcPr>
          <w:p w14:paraId="17390F79" w14:textId="77777777" w:rsidR="00DD1F49" w:rsidRPr="00CE74FF" w:rsidRDefault="00000000" w:rsidP="00BD23C4">
            <w:r w:rsidRPr="00CE74FF">
              <w:t>ATS 3460</w:t>
            </w:r>
          </w:p>
        </w:tc>
        <w:tc>
          <w:tcPr>
            <w:tcW w:w="8470" w:type="dxa"/>
          </w:tcPr>
          <w:p w14:paraId="03136309" w14:textId="77777777" w:rsidR="00DD1F49" w:rsidRPr="00CE74FF" w:rsidRDefault="00000000" w:rsidP="00BD23C4">
            <w:r w:rsidRPr="00CE74FF">
              <w:t>Austroads Technical Specification ATS 3460 Sprayed bituminous Surfacing</w:t>
            </w:r>
          </w:p>
        </w:tc>
      </w:tr>
      <w:tr w:rsidR="009838DF" w14:paraId="47143A9C" w14:textId="77777777" w:rsidTr="004D05EF">
        <w:tc>
          <w:tcPr>
            <w:tcW w:w="1838" w:type="dxa"/>
          </w:tcPr>
          <w:p w14:paraId="1DE83637" w14:textId="77777777" w:rsidR="00DD1F49" w:rsidRPr="00CE74FF" w:rsidRDefault="00000000" w:rsidP="00BD23C4">
            <w:r w:rsidRPr="00CE74FF">
              <w:t>ATS 3110</w:t>
            </w:r>
          </w:p>
        </w:tc>
        <w:tc>
          <w:tcPr>
            <w:tcW w:w="8470" w:type="dxa"/>
          </w:tcPr>
          <w:p w14:paraId="7074ACC0" w14:textId="77777777" w:rsidR="00DD1F49" w:rsidRPr="00CE74FF" w:rsidRDefault="00000000" w:rsidP="00BD23C4">
            <w:r w:rsidRPr="00CE74FF">
              <w:t>Austroads Technical Specification ATS 3110 Supply of Polymer Modified Binders</w:t>
            </w:r>
          </w:p>
        </w:tc>
      </w:tr>
      <w:tr w:rsidR="009838DF" w14:paraId="0444DB64" w14:textId="77777777" w:rsidTr="004D05EF">
        <w:tc>
          <w:tcPr>
            <w:tcW w:w="1838" w:type="dxa"/>
          </w:tcPr>
          <w:p w14:paraId="6E194C0F" w14:textId="77777777" w:rsidR="00DD1F49" w:rsidRPr="00CE74FF" w:rsidRDefault="00000000" w:rsidP="00BD23C4">
            <w:r w:rsidRPr="00CE74FF">
              <w:t>AP-T262/19</w:t>
            </w:r>
          </w:p>
        </w:tc>
        <w:tc>
          <w:tcPr>
            <w:tcW w:w="8470" w:type="dxa"/>
          </w:tcPr>
          <w:p w14:paraId="5B87D009" w14:textId="77777777" w:rsidR="00DD1F49" w:rsidRPr="00CE74FF" w:rsidRDefault="00000000" w:rsidP="00BD23C4">
            <w:r w:rsidRPr="00CE74FF">
              <w:t xml:space="preserve"> Austroads Performance Requirements for Bitumen Sprayers</w:t>
            </w:r>
          </w:p>
        </w:tc>
      </w:tr>
      <w:tr w:rsidR="009838DF" w14:paraId="709C6CD7" w14:textId="77777777" w:rsidTr="004D05EF">
        <w:tc>
          <w:tcPr>
            <w:tcW w:w="1838" w:type="dxa"/>
          </w:tcPr>
          <w:p w14:paraId="60A130F1" w14:textId="77777777" w:rsidR="00DD1F49" w:rsidRPr="00CE74FF" w:rsidRDefault="00000000" w:rsidP="00BD23C4">
            <w:r w:rsidRPr="00CE74FF">
              <w:t xml:space="preserve">AP-C87-15 </w:t>
            </w:r>
          </w:p>
        </w:tc>
        <w:tc>
          <w:tcPr>
            <w:tcW w:w="8470" w:type="dxa"/>
          </w:tcPr>
          <w:p w14:paraId="22DF6E6F" w14:textId="77777777" w:rsidR="00DD1F49" w:rsidRPr="00CE74FF" w:rsidRDefault="00000000" w:rsidP="00BD23C4">
            <w:r w:rsidRPr="00CE74FF">
              <w:t>Austroads Glossary of Terms</w:t>
            </w:r>
          </w:p>
        </w:tc>
      </w:tr>
      <w:tr w:rsidR="009838DF" w14:paraId="68E2E7E4" w14:textId="77777777" w:rsidTr="004D05EF">
        <w:tc>
          <w:tcPr>
            <w:tcW w:w="1838" w:type="dxa"/>
          </w:tcPr>
          <w:p w14:paraId="3C08701D" w14:textId="77777777" w:rsidR="00DD1F49" w:rsidRPr="00CE74FF" w:rsidRDefault="00000000" w:rsidP="00BD23C4">
            <w:r w:rsidRPr="00CE74FF">
              <w:t xml:space="preserve">AP-G41-15 </w:t>
            </w:r>
          </w:p>
        </w:tc>
        <w:tc>
          <w:tcPr>
            <w:tcW w:w="8470" w:type="dxa"/>
          </w:tcPr>
          <w:p w14:paraId="2AC1D3B1" w14:textId="77777777" w:rsidR="00DD1F49" w:rsidRPr="00CE74FF" w:rsidRDefault="00000000" w:rsidP="00BD23C4">
            <w:r w:rsidRPr="00CE74FF">
              <w:t>Bituminous Materials Sealing Safety G</w:t>
            </w:r>
            <w:r w:rsidRPr="00CE74FF">
              <w:rPr>
                <w:color w:val="000000"/>
              </w:rPr>
              <w:t>uide</w:t>
            </w:r>
          </w:p>
        </w:tc>
      </w:tr>
    </w:tbl>
    <w:p w14:paraId="63E717AD" w14:textId="77777777" w:rsidR="00DD1F49" w:rsidRPr="009D0EAB" w:rsidRDefault="00000000" w:rsidP="00DD1F49">
      <w:pPr>
        <w:pStyle w:val="Heading3"/>
      </w:pPr>
      <w:r w:rsidRPr="009D0EAB">
        <w:t>Legislation</w:t>
      </w:r>
    </w:p>
    <w:p w14:paraId="33843FBC" w14:textId="77777777" w:rsidR="00DD1F49" w:rsidRDefault="00000000" w:rsidP="00DD1F49">
      <w:r>
        <w:t>NT Weeds Management Act 2001</w:t>
      </w:r>
    </w:p>
    <w:p w14:paraId="738DDABF" w14:textId="77777777" w:rsidR="00DD1F49" w:rsidRPr="002505F2" w:rsidRDefault="00000000" w:rsidP="00DD1F49">
      <w:pPr>
        <w:pStyle w:val="Heading2"/>
      </w:pPr>
      <w:r w:rsidRPr="002505F2">
        <w:lastRenderedPageBreak/>
        <w:t>Definitions</w:t>
      </w:r>
    </w:p>
    <w:p w14:paraId="240DCE38" w14:textId="77777777" w:rsidR="00DD1F49" w:rsidRDefault="00000000" w:rsidP="00DD1F49">
      <w:r>
        <w:t>Reference should be made to AUSTROADS - AP-C87-15 Austroads Glossary of Terms to give definitions on all aspects of Bituminous Surfacing works where required.</w:t>
      </w:r>
    </w:p>
    <w:tbl>
      <w:tblPr>
        <w:tblStyle w:val="TableGrid"/>
        <w:tblW w:w="5000" w:type="pct"/>
        <w:tblLook w:val="0620" w:firstRow="1" w:lastRow="0" w:firstColumn="0" w:lastColumn="0" w:noHBand="1" w:noVBand="1"/>
      </w:tblPr>
      <w:tblGrid>
        <w:gridCol w:w="2673"/>
        <w:gridCol w:w="7635"/>
      </w:tblGrid>
      <w:tr w:rsidR="009838DF" w14:paraId="48B8BA18" w14:textId="77777777" w:rsidTr="004D05EF">
        <w:trPr>
          <w:cnfStyle w:val="100000000000" w:firstRow="1" w:lastRow="0" w:firstColumn="0" w:lastColumn="0" w:oddVBand="0" w:evenVBand="0" w:oddHBand="0" w:evenHBand="0" w:firstRowFirstColumn="0" w:firstRowLastColumn="0" w:lastRowFirstColumn="0" w:lastRowLastColumn="0"/>
        </w:trPr>
        <w:tc>
          <w:tcPr>
            <w:tcW w:w="10308" w:type="dxa"/>
            <w:gridSpan w:val="2"/>
          </w:tcPr>
          <w:p w14:paraId="40AD057F" w14:textId="77777777" w:rsidR="00DD1F49" w:rsidRPr="004D05EF" w:rsidRDefault="00000000" w:rsidP="00BD23C4">
            <w:pPr>
              <w:rPr>
                <w:b w:val="0"/>
                <w:bCs/>
              </w:rPr>
            </w:pPr>
            <w:r w:rsidRPr="004D05EF">
              <w:rPr>
                <w:bCs/>
              </w:rPr>
              <w:t>Table – Definitions – Spray Sealing</w:t>
            </w:r>
          </w:p>
        </w:tc>
      </w:tr>
      <w:tr w:rsidR="009838DF" w14:paraId="02FBCDC0" w14:textId="77777777" w:rsidTr="004D05EF">
        <w:tc>
          <w:tcPr>
            <w:tcW w:w="2673" w:type="dxa"/>
          </w:tcPr>
          <w:p w14:paraId="71C80634" w14:textId="77777777" w:rsidR="00DD1F49" w:rsidRPr="009517D3" w:rsidRDefault="00000000" w:rsidP="00BD23C4">
            <w:pPr>
              <w:rPr>
                <w:b/>
              </w:rPr>
            </w:pPr>
            <w:r>
              <w:rPr>
                <w:b/>
              </w:rPr>
              <w:t>Term</w:t>
            </w:r>
          </w:p>
        </w:tc>
        <w:tc>
          <w:tcPr>
            <w:tcW w:w="7635" w:type="dxa"/>
          </w:tcPr>
          <w:p w14:paraId="21A2F0C7" w14:textId="77777777" w:rsidR="00DD1F49" w:rsidRPr="004A42CD" w:rsidRDefault="00000000" w:rsidP="00BD23C4">
            <w:pPr>
              <w:rPr>
                <w:b/>
              </w:rPr>
            </w:pPr>
            <w:r>
              <w:rPr>
                <w:b/>
              </w:rPr>
              <w:t>D</w:t>
            </w:r>
            <w:r w:rsidRPr="004A42CD">
              <w:rPr>
                <w:b/>
              </w:rPr>
              <w:t>efinition</w:t>
            </w:r>
          </w:p>
        </w:tc>
      </w:tr>
      <w:tr w:rsidR="009838DF" w14:paraId="37DD0856" w14:textId="77777777" w:rsidTr="004D05EF">
        <w:tc>
          <w:tcPr>
            <w:tcW w:w="2673" w:type="dxa"/>
          </w:tcPr>
          <w:p w14:paraId="1110EEDB" w14:textId="77777777" w:rsidR="00DD1F49" w:rsidRPr="009517D3" w:rsidRDefault="00000000" w:rsidP="00BD23C4">
            <w:pPr>
              <w:rPr>
                <w:b/>
              </w:rPr>
            </w:pPr>
            <w:r w:rsidRPr="009517D3">
              <w:rPr>
                <w:b/>
              </w:rPr>
              <w:t>AADT</w:t>
            </w:r>
          </w:p>
        </w:tc>
        <w:tc>
          <w:tcPr>
            <w:tcW w:w="7635" w:type="dxa"/>
          </w:tcPr>
          <w:p w14:paraId="51A81290" w14:textId="77777777" w:rsidR="00DD1F49" w:rsidRPr="009517D3" w:rsidRDefault="00000000" w:rsidP="00BD23C4">
            <w:r w:rsidRPr="009517D3">
              <w:t>Annual average daily traffic</w:t>
            </w:r>
          </w:p>
        </w:tc>
      </w:tr>
      <w:tr w:rsidR="009838DF" w14:paraId="33E53829" w14:textId="77777777" w:rsidTr="004D05EF">
        <w:tc>
          <w:tcPr>
            <w:tcW w:w="2673" w:type="dxa"/>
          </w:tcPr>
          <w:p w14:paraId="3595A5E8" w14:textId="77777777" w:rsidR="00DD1F49" w:rsidRPr="009517D3" w:rsidRDefault="00000000" w:rsidP="00BD23C4">
            <w:pPr>
              <w:rPr>
                <w:b/>
              </w:rPr>
            </w:pPr>
            <w:r w:rsidRPr="009517D3">
              <w:rPr>
                <w:b/>
              </w:rPr>
              <w:t>Adhesion agent</w:t>
            </w:r>
          </w:p>
        </w:tc>
        <w:tc>
          <w:tcPr>
            <w:tcW w:w="7635" w:type="dxa"/>
          </w:tcPr>
          <w:p w14:paraId="490A86E1" w14:textId="77777777" w:rsidR="00DD1F49" w:rsidRPr="009517D3" w:rsidRDefault="00000000" w:rsidP="00BD23C4">
            <w:r w:rsidRPr="009517D3">
              <w:t>A substance used for the purpose of promoting the adhesion between binder and aggregate.</w:t>
            </w:r>
          </w:p>
        </w:tc>
      </w:tr>
      <w:tr w:rsidR="009838DF" w14:paraId="03CC1592" w14:textId="77777777" w:rsidTr="004D05EF">
        <w:tc>
          <w:tcPr>
            <w:tcW w:w="2673" w:type="dxa"/>
          </w:tcPr>
          <w:p w14:paraId="7BA84F3D" w14:textId="77777777" w:rsidR="00DD1F49" w:rsidRPr="009517D3" w:rsidRDefault="00000000" w:rsidP="00BD23C4">
            <w:pPr>
              <w:rPr>
                <w:b/>
              </w:rPr>
            </w:pPr>
            <w:r w:rsidRPr="009517D3">
              <w:rPr>
                <w:b/>
              </w:rPr>
              <w:t>ASTM</w:t>
            </w:r>
          </w:p>
        </w:tc>
        <w:tc>
          <w:tcPr>
            <w:tcW w:w="7635" w:type="dxa"/>
          </w:tcPr>
          <w:p w14:paraId="02F4C8E8" w14:textId="77777777" w:rsidR="00DD1F49" w:rsidRPr="009517D3" w:rsidRDefault="00000000" w:rsidP="00BD23C4">
            <w:r w:rsidRPr="009517D3">
              <w:t>American Society for Testing and Materials</w:t>
            </w:r>
          </w:p>
        </w:tc>
      </w:tr>
      <w:tr w:rsidR="009838DF" w14:paraId="69C6EB19" w14:textId="77777777" w:rsidTr="004D05EF">
        <w:tc>
          <w:tcPr>
            <w:tcW w:w="2673" w:type="dxa"/>
          </w:tcPr>
          <w:p w14:paraId="476438BD" w14:textId="77777777" w:rsidR="00DD1F49" w:rsidRPr="009517D3" w:rsidRDefault="00000000" w:rsidP="00BD23C4">
            <w:pPr>
              <w:rPr>
                <w:b/>
              </w:rPr>
            </w:pPr>
            <w:r w:rsidRPr="009517D3">
              <w:rPr>
                <w:b/>
              </w:rPr>
              <w:t>Coarse grained aggregate</w:t>
            </w:r>
          </w:p>
        </w:tc>
        <w:tc>
          <w:tcPr>
            <w:tcW w:w="7635" w:type="dxa"/>
          </w:tcPr>
          <w:p w14:paraId="6AE18C0E" w14:textId="77777777" w:rsidR="00DD1F49" w:rsidRPr="009517D3" w:rsidRDefault="00000000" w:rsidP="00BD23C4">
            <w:r w:rsidRPr="009517D3">
              <w:t>Where the average grain size of the constituent minerals is greater than 1mm. The average grain size is determined optically under a petrographic microscope or by calibrated hand lens.</w:t>
            </w:r>
          </w:p>
        </w:tc>
      </w:tr>
      <w:tr w:rsidR="009838DF" w14:paraId="286BA45D" w14:textId="77777777" w:rsidTr="004D05EF">
        <w:tc>
          <w:tcPr>
            <w:tcW w:w="2673" w:type="dxa"/>
          </w:tcPr>
          <w:p w14:paraId="0F35FB39" w14:textId="77777777" w:rsidR="00DD1F49" w:rsidRPr="009517D3" w:rsidRDefault="00000000" w:rsidP="00BD23C4">
            <w:pPr>
              <w:rPr>
                <w:b/>
              </w:rPr>
            </w:pPr>
            <w:r w:rsidRPr="009517D3">
              <w:rPr>
                <w:b/>
              </w:rPr>
              <w:t>Cutter (Kerosene):</w:t>
            </w:r>
          </w:p>
        </w:tc>
        <w:tc>
          <w:tcPr>
            <w:tcW w:w="7635" w:type="dxa"/>
          </w:tcPr>
          <w:p w14:paraId="24F364B8" w14:textId="77777777" w:rsidR="00DD1F49" w:rsidRPr="009517D3" w:rsidRDefault="00000000" w:rsidP="00BD23C4">
            <w:r w:rsidRPr="009517D3">
              <w:t>A light petroleum distillate added to bitumen to temporarily reduce its viscosity.</w:t>
            </w:r>
          </w:p>
        </w:tc>
      </w:tr>
      <w:tr w:rsidR="009838DF" w14:paraId="745F4A5F" w14:textId="77777777" w:rsidTr="004D05EF">
        <w:tc>
          <w:tcPr>
            <w:tcW w:w="2673" w:type="dxa"/>
          </w:tcPr>
          <w:p w14:paraId="448D3C22" w14:textId="77777777" w:rsidR="00DD1F49" w:rsidRPr="009517D3" w:rsidRDefault="00000000" w:rsidP="00BD23C4">
            <w:pPr>
              <w:rPr>
                <w:b/>
              </w:rPr>
            </w:pPr>
            <w:r w:rsidRPr="009517D3">
              <w:rPr>
                <w:b/>
              </w:rPr>
              <w:t>DIPL</w:t>
            </w:r>
            <w:r>
              <w:rPr>
                <w:b/>
              </w:rPr>
              <w:t>, the</w:t>
            </w:r>
            <w:r w:rsidRPr="009517D3">
              <w:rPr>
                <w:b/>
              </w:rPr>
              <w:t xml:space="preserve"> Department</w:t>
            </w:r>
          </w:p>
        </w:tc>
        <w:tc>
          <w:tcPr>
            <w:tcW w:w="7635" w:type="dxa"/>
          </w:tcPr>
          <w:p w14:paraId="7948AE9A" w14:textId="77777777" w:rsidR="00DD1F49" w:rsidRPr="009517D3" w:rsidRDefault="00000000" w:rsidP="00BD23C4">
            <w:r w:rsidRPr="009517D3">
              <w:t>Department of Infrastructure, Planning and Logistics.</w:t>
            </w:r>
            <w:r>
              <w:t xml:space="preserve"> Now Department of Logistics and Infrastructure. Any reference to DIPL is a reference to DLI.</w:t>
            </w:r>
          </w:p>
        </w:tc>
      </w:tr>
      <w:tr w:rsidR="009838DF" w14:paraId="59BE029A" w14:textId="77777777" w:rsidTr="004D05EF">
        <w:tc>
          <w:tcPr>
            <w:tcW w:w="2673" w:type="dxa"/>
          </w:tcPr>
          <w:p w14:paraId="06B5053E" w14:textId="77777777" w:rsidR="00DD1F49" w:rsidRPr="009517D3" w:rsidRDefault="00000000" w:rsidP="00BD23C4">
            <w:pPr>
              <w:rPr>
                <w:b/>
              </w:rPr>
            </w:pPr>
            <w:r>
              <w:rPr>
                <w:b/>
              </w:rPr>
              <w:t>DLI, the Department</w:t>
            </w:r>
          </w:p>
        </w:tc>
        <w:tc>
          <w:tcPr>
            <w:tcW w:w="7635" w:type="dxa"/>
          </w:tcPr>
          <w:p w14:paraId="6996D032" w14:textId="77777777" w:rsidR="00DD1F49" w:rsidRPr="009517D3" w:rsidRDefault="00000000" w:rsidP="00BD23C4">
            <w:r>
              <w:t>Department of Logistics and Infrastructure</w:t>
            </w:r>
          </w:p>
        </w:tc>
      </w:tr>
      <w:tr w:rsidR="009838DF" w14:paraId="4BC9C39A" w14:textId="77777777" w:rsidTr="004D05EF">
        <w:tc>
          <w:tcPr>
            <w:tcW w:w="2673" w:type="dxa"/>
          </w:tcPr>
          <w:p w14:paraId="6976B21F" w14:textId="77777777" w:rsidR="00DD1F49" w:rsidRPr="009517D3" w:rsidRDefault="00000000" w:rsidP="00BD23C4">
            <w:pPr>
              <w:rPr>
                <w:b/>
              </w:rPr>
            </w:pPr>
            <w:r w:rsidRPr="009517D3">
              <w:rPr>
                <w:b/>
              </w:rPr>
              <w:t>Fine grained aggregate</w:t>
            </w:r>
          </w:p>
        </w:tc>
        <w:tc>
          <w:tcPr>
            <w:tcW w:w="7635" w:type="dxa"/>
          </w:tcPr>
          <w:p w14:paraId="099C49D9" w14:textId="77777777" w:rsidR="00DD1F49" w:rsidRPr="009517D3" w:rsidRDefault="00000000" w:rsidP="00BD23C4">
            <w:r w:rsidRPr="009517D3">
              <w:t>Where the average grain size of the constituent minerals is less than 1 mm. The average grain size is determined optically under a petrographic microscope or by calibrated hand lens.</w:t>
            </w:r>
          </w:p>
        </w:tc>
      </w:tr>
      <w:tr w:rsidR="009838DF" w14:paraId="3E2AF72D" w14:textId="77777777" w:rsidTr="004D05EF">
        <w:tc>
          <w:tcPr>
            <w:tcW w:w="2673" w:type="dxa"/>
          </w:tcPr>
          <w:p w14:paraId="1661C683" w14:textId="77777777" w:rsidR="00DD1F49" w:rsidRPr="009517D3" w:rsidRDefault="00000000" w:rsidP="00BD23C4">
            <w:pPr>
              <w:rPr>
                <w:b/>
              </w:rPr>
            </w:pPr>
            <w:r w:rsidRPr="009517D3">
              <w:rPr>
                <w:b/>
              </w:rPr>
              <w:t>Flux oil</w:t>
            </w:r>
          </w:p>
        </w:tc>
        <w:tc>
          <w:tcPr>
            <w:tcW w:w="7635" w:type="dxa"/>
          </w:tcPr>
          <w:p w14:paraId="400941B8" w14:textId="77777777" w:rsidR="00DD1F49" w:rsidRPr="009517D3" w:rsidRDefault="00000000" w:rsidP="00BD23C4">
            <w:r w:rsidRPr="009517D3">
              <w:t xml:space="preserve">A petroleum distillate added to bitumen to produce a </w:t>
            </w:r>
            <w:proofErr w:type="gramStart"/>
            <w:r w:rsidRPr="009517D3">
              <w:t>long term</w:t>
            </w:r>
            <w:proofErr w:type="gramEnd"/>
            <w:r w:rsidRPr="009517D3">
              <w:t xml:space="preserve"> reduction in its viscosity.</w:t>
            </w:r>
          </w:p>
        </w:tc>
      </w:tr>
      <w:tr w:rsidR="009838DF" w14:paraId="2D30C1F0" w14:textId="77777777" w:rsidTr="004D05EF">
        <w:tc>
          <w:tcPr>
            <w:tcW w:w="2673" w:type="dxa"/>
          </w:tcPr>
          <w:p w14:paraId="11595031" w14:textId="77777777" w:rsidR="00DD1F49" w:rsidRPr="009517D3" w:rsidRDefault="00000000" w:rsidP="00BD23C4">
            <w:pPr>
              <w:rPr>
                <w:b/>
              </w:rPr>
            </w:pPr>
            <w:proofErr w:type="spellStart"/>
            <w:r w:rsidRPr="009517D3">
              <w:rPr>
                <w:b/>
              </w:rPr>
              <w:t>mPa.s</w:t>
            </w:r>
            <w:proofErr w:type="spellEnd"/>
          </w:p>
        </w:tc>
        <w:tc>
          <w:tcPr>
            <w:tcW w:w="7635" w:type="dxa"/>
          </w:tcPr>
          <w:p w14:paraId="2A662F49" w14:textId="77777777" w:rsidR="00DD1F49" w:rsidRPr="009517D3" w:rsidRDefault="00000000" w:rsidP="00BD23C4">
            <w:r w:rsidRPr="009517D3">
              <w:t>Milli Pascal seconds – a unit of measure of viscosity</w:t>
            </w:r>
          </w:p>
        </w:tc>
      </w:tr>
      <w:tr w:rsidR="009838DF" w14:paraId="70CAC42F" w14:textId="77777777" w:rsidTr="004D05EF">
        <w:tc>
          <w:tcPr>
            <w:tcW w:w="2673" w:type="dxa"/>
          </w:tcPr>
          <w:p w14:paraId="428CD36D" w14:textId="77777777" w:rsidR="00DD1F49" w:rsidRPr="009517D3" w:rsidRDefault="00000000" w:rsidP="00BD23C4">
            <w:pPr>
              <w:rPr>
                <w:b/>
              </w:rPr>
            </w:pPr>
            <w:r w:rsidRPr="009517D3">
              <w:rPr>
                <w:b/>
              </w:rPr>
              <w:t>NATA</w:t>
            </w:r>
          </w:p>
        </w:tc>
        <w:tc>
          <w:tcPr>
            <w:tcW w:w="7635" w:type="dxa"/>
          </w:tcPr>
          <w:p w14:paraId="2F97E220" w14:textId="77777777" w:rsidR="00DD1F49" w:rsidRPr="009517D3" w:rsidRDefault="00000000" w:rsidP="00BD23C4">
            <w:r w:rsidRPr="009517D3">
              <w:t>National Association of Testing Authorities</w:t>
            </w:r>
          </w:p>
        </w:tc>
      </w:tr>
      <w:tr w:rsidR="009838DF" w14:paraId="22978D92" w14:textId="77777777" w:rsidTr="004D05EF">
        <w:tc>
          <w:tcPr>
            <w:tcW w:w="2673" w:type="dxa"/>
          </w:tcPr>
          <w:p w14:paraId="2DD521C2" w14:textId="77777777" w:rsidR="00DD1F49" w:rsidRPr="009517D3" w:rsidRDefault="00000000" w:rsidP="00BD23C4">
            <w:pPr>
              <w:rPr>
                <w:b/>
              </w:rPr>
            </w:pPr>
            <w:r w:rsidRPr="009517D3">
              <w:rPr>
                <w:b/>
              </w:rPr>
              <w:t>NTCP</w:t>
            </w:r>
          </w:p>
        </w:tc>
        <w:tc>
          <w:tcPr>
            <w:tcW w:w="7635" w:type="dxa"/>
          </w:tcPr>
          <w:p w14:paraId="647CCB7E" w14:textId="77777777" w:rsidR="00DD1F49" w:rsidRPr="009517D3" w:rsidRDefault="00000000" w:rsidP="00BD23C4">
            <w:r w:rsidRPr="009517D3">
              <w:t>Northern Territory Code of Practice</w:t>
            </w:r>
          </w:p>
        </w:tc>
      </w:tr>
      <w:tr w:rsidR="009838DF" w14:paraId="08BF8BF8" w14:textId="77777777" w:rsidTr="004D05EF">
        <w:trPr>
          <w:trHeight w:val="400"/>
        </w:trPr>
        <w:tc>
          <w:tcPr>
            <w:tcW w:w="2673" w:type="dxa"/>
          </w:tcPr>
          <w:p w14:paraId="2B1EE9FD" w14:textId="77777777" w:rsidR="00DD1F49" w:rsidRPr="009517D3" w:rsidRDefault="00000000" w:rsidP="00BD23C4">
            <w:pPr>
              <w:rPr>
                <w:b/>
              </w:rPr>
            </w:pPr>
            <w:r w:rsidRPr="009517D3">
              <w:rPr>
                <w:b/>
              </w:rPr>
              <w:t>NTMTM</w:t>
            </w:r>
          </w:p>
        </w:tc>
        <w:tc>
          <w:tcPr>
            <w:tcW w:w="7635" w:type="dxa"/>
          </w:tcPr>
          <w:p w14:paraId="5C03617B" w14:textId="77777777" w:rsidR="00DD1F49" w:rsidRPr="009517D3" w:rsidRDefault="00DD1F49" w:rsidP="00BD23C4">
            <w:hyperlink r:id="rId80" w:history="1">
              <w:r w:rsidRPr="00F31A81">
                <w:rPr>
                  <w:rStyle w:val="Hyperlink"/>
                </w:rPr>
                <w:t>Northern Territory Materials Testing Manual</w:t>
              </w:r>
            </w:hyperlink>
          </w:p>
        </w:tc>
      </w:tr>
      <w:tr w:rsidR="009838DF" w14:paraId="135078A9" w14:textId="77777777" w:rsidTr="004D05EF">
        <w:tc>
          <w:tcPr>
            <w:tcW w:w="2673" w:type="dxa"/>
          </w:tcPr>
          <w:p w14:paraId="37696C3B" w14:textId="77777777" w:rsidR="00DD1F49" w:rsidRPr="009517D3" w:rsidRDefault="00000000" w:rsidP="00BD23C4">
            <w:pPr>
              <w:rPr>
                <w:b/>
              </w:rPr>
            </w:pPr>
            <w:r w:rsidRPr="009517D3">
              <w:rPr>
                <w:b/>
              </w:rPr>
              <w:t>NTTM</w:t>
            </w:r>
          </w:p>
        </w:tc>
        <w:tc>
          <w:tcPr>
            <w:tcW w:w="7635" w:type="dxa"/>
          </w:tcPr>
          <w:p w14:paraId="6269E3AE" w14:textId="77777777" w:rsidR="00DD1F49" w:rsidRPr="009517D3" w:rsidRDefault="00000000" w:rsidP="00BD23C4">
            <w:r w:rsidRPr="009517D3">
              <w:t>Northern Territory Test Method (found in NTMTM)</w:t>
            </w:r>
          </w:p>
        </w:tc>
      </w:tr>
      <w:tr w:rsidR="009838DF" w14:paraId="229A7F9E" w14:textId="77777777" w:rsidTr="004D05EF">
        <w:tc>
          <w:tcPr>
            <w:tcW w:w="2673" w:type="dxa"/>
          </w:tcPr>
          <w:p w14:paraId="113194D5" w14:textId="77777777" w:rsidR="00DD1F49" w:rsidRPr="009517D3" w:rsidRDefault="00000000" w:rsidP="00BD23C4">
            <w:pPr>
              <w:rPr>
                <w:b/>
              </w:rPr>
            </w:pPr>
            <w:r w:rsidRPr="009517D3">
              <w:rPr>
                <w:b/>
              </w:rPr>
              <w:t>PMB</w:t>
            </w:r>
          </w:p>
        </w:tc>
        <w:tc>
          <w:tcPr>
            <w:tcW w:w="7635" w:type="dxa"/>
          </w:tcPr>
          <w:p w14:paraId="36277404" w14:textId="77777777" w:rsidR="00DD1F49" w:rsidRPr="009517D3" w:rsidRDefault="00000000" w:rsidP="00BD23C4">
            <w:r w:rsidRPr="009517D3">
              <w:t>Polymer Modified Binder</w:t>
            </w:r>
          </w:p>
        </w:tc>
      </w:tr>
      <w:tr w:rsidR="009838DF" w14:paraId="6E02C7FD" w14:textId="77777777" w:rsidTr="004D05EF">
        <w:tc>
          <w:tcPr>
            <w:tcW w:w="2673" w:type="dxa"/>
          </w:tcPr>
          <w:p w14:paraId="1C1E92CA" w14:textId="77777777" w:rsidR="00DD1F49" w:rsidRPr="009517D3" w:rsidRDefault="00000000" w:rsidP="00BD23C4">
            <w:pPr>
              <w:rPr>
                <w:b/>
              </w:rPr>
            </w:pPr>
            <w:r w:rsidRPr="009517D3">
              <w:rPr>
                <w:b/>
              </w:rPr>
              <w:t>Precoating material</w:t>
            </w:r>
          </w:p>
        </w:tc>
        <w:tc>
          <w:tcPr>
            <w:tcW w:w="7635" w:type="dxa"/>
          </w:tcPr>
          <w:p w14:paraId="5BF2004F" w14:textId="77777777" w:rsidR="00DD1F49" w:rsidRPr="009517D3" w:rsidRDefault="00000000" w:rsidP="00BD23C4">
            <w:r w:rsidRPr="009517D3">
              <w:t>A material used for pre-coating aggregate to promote adhesion of bitumen. Do not use diesel.</w:t>
            </w:r>
          </w:p>
        </w:tc>
      </w:tr>
      <w:tr w:rsidR="009838DF" w14:paraId="18356DB6" w14:textId="77777777" w:rsidTr="004D05EF">
        <w:tc>
          <w:tcPr>
            <w:tcW w:w="2673" w:type="dxa"/>
          </w:tcPr>
          <w:p w14:paraId="7BBF2753" w14:textId="77777777" w:rsidR="00DD1F49" w:rsidRPr="009517D3" w:rsidRDefault="00000000" w:rsidP="00BD23C4">
            <w:pPr>
              <w:rPr>
                <w:b/>
              </w:rPr>
            </w:pPr>
            <w:r w:rsidRPr="009517D3">
              <w:rPr>
                <w:b/>
              </w:rPr>
              <w:t>Prime</w:t>
            </w:r>
          </w:p>
        </w:tc>
        <w:tc>
          <w:tcPr>
            <w:tcW w:w="7635" w:type="dxa"/>
          </w:tcPr>
          <w:p w14:paraId="6F548313" w14:textId="77777777" w:rsidR="00DD1F49" w:rsidRPr="009517D3" w:rsidRDefault="00000000" w:rsidP="00BD23C4">
            <w:r w:rsidRPr="009517D3">
              <w:t>An application of a Primer to a prepared base, without cover aggregate, to provide penetration and adhesion to the surface, temporary waterproofing and to obtain a bond between the pavement and the subsequent seal or asphalt. It is a preliminary treatment to a more permanent bituminous surface.</w:t>
            </w:r>
          </w:p>
        </w:tc>
      </w:tr>
      <w:tr w:rsidR="009838DF" w14:paraId="3DCAE788" w14:textId="77777777" w:rsidTr="004D05EF">
        <w:tc>
          <w:tcPr>
            <w:tcW w:w="2673" w:type="dxa"/>
          </w:tcPr>
          <w:p w14:paraId="54BE91B1" w14:textId="77777777" w:rsidR="00DD1F49" w:rsidRPr="009517D3" w:rsidRDefault="00000000" w:rsidP="00BD23C4">
            <w:pPr>
              <w:rPr>
                <w:b/>
              </w:rPr>
            </w:pPr>
            <w:proofErr w:type="spellStart"/>
            <w:r w:rsidRPr="009517D3">
              <w:rPr>
                <w:b/>
              </w:rPr>
              <w:t>Primerseal</w:t>
            </w:r>
            <w:proofErr w:type="spellEnd"/>
          </w:p>
        </w:tc>
        <w:tc>
          <w:tcPr>
            <w:tcW w:w="7635" w:type="dxa"/>
          </w:tcPr>
          <w:p w14:paraId="2DE82472" w14:textId="77777777" w:rsidR="00DD1F49" w:rsidRPr="009517D3" w:rsidRDefault="00000000" w:rsidP="00BD23C4">
            <w:r w:rsidRPr="009517D3">
              <w:t>An application of primer binder with a fine cover aggregate to a prepared base to provide penetration of the surface and retain a light cover aggregate.</w:t>
            </w:r>
          </w:p>
        </w:tc>
      </w:tr>
      <w:tr w:rsidR="009838DF" w14:paraId="1BF628D9" w14:textId="77777777" w:rsidTr="004D05EF">
        <w:tc>
          <w:tcPr>
            <w:tcW w:w="2673" w:type="dxa"/>
          </w:tcPr>
          <w:p w14:paraId="2C211623" w14:textId="77777777" w:rsidR="00DD1F49" w:rsidRPr="009517D3" w:rsidRDefault="00000000" w:rsidP="00BD23C4">
            <w:pPr>
              <w:rPr>
                <w:b/>
              </w:rPr>
            </w:pPr>
            <w:r w:rsidRPr="009517D3">
              <w:rPr>
                <w:b/>
              </w:rPr>
              <w:t>Reseal</w:t>
            </w:r>
          </w:p>
        </w:tc>
        <w:tc>
          <w:tcPr>
            <w:tcW w:w="7635" w:type="dxa"/>
          </w:tcPr>
          <w:p w14:paraId="0C5B0C5E" w14:textId="77777777" w:rsidR="00DD1F49" w:rsidRPr="009517D3" w:rsidRDefault="00000000" w:rsidP="00BD23C4">
            <w:r w:rsidRPr="009517D3">
              <w:t>A seal applied to an existing sealed, asphalt or concrete surface.</w:t>
            </w:r>
          </w:p>
        </w:tc>
      </w:tr>
      <w:tr w:rsidR="009838DF" w14:paraId="40127072" w14:textId="77777777" w:rsidTr="004D05EF">
        <w:tc>
          <w:tcPr>
            <w:tcW w:w="2673" w:type="dxa"/>
          </w:tcPr>
          <w:p w14:paraId="4D89D73C" w14:textId="77777777" w:rsidR="00DD1F49" w:rsidRPr="009517D3" w:rsidRDefault="00000000" w:rsidP="00BD23C4">
            <w:pPr>
              <w:rPr>
                <w:b/>
              </w:rPr>
            </w:pPr>
            <w:r w:rsidRPr="009517D3">
              <w:rPr>
                <w:b/>
              </w:rPr>
              <w:t>SAMI</w:t>
            </w:r>
          </w:p>
        </w:tc>
        <w:tc>
          <w:tcPr>
            <w:tcW w:w="7635" w:type="dxa"/>
          </w:tcPr>
          <w:p w14:paraId="3C1300CC" w14:textId="77777777" w:rsidR="00DD1F49" w:rsidRPr="009517D3" w:rsidRDefault="00000000" w:rsidP="00BD23C4">
            <w:r w:rsidRPr="009517D3">
              <w:t>Strain Alleviating Membrane Interlayer</w:t>
            </w:r>
          </w:p>
        </w:tc>
      </w:tr>
      <w:tr w:rsidR="009838DF" w14:paraId="1E0AFB84" w14:textId="77777777" w:rsidTr="004D05EF">
        <w:tc>
          <w:tcPr>
            <w:tcW w:w="2673" w:type="dxa"/>
          </w:tcPr>
          <w:p w14:paraId="1E709331" w14:textId="77777777" w:rsidR="00DD1F49" w:rsidRPr="009517D3" w:rsidRDefault="00000000" w:rsidP="00BD23C4">
            <w:pPr>
              <w:rPr>
                <w:b/>
              </w:rPr>
            </w:pPr>
            <w:r w:rsidRPr="009517D3">
              <w:rPr>
                <w:b/>
              </w:rPr>
              <w:lastRenderedPageBreak/>
              <w:t>Seal</w:t>
            </w:r>
          </w:p>
        </w:tc>
        <w:tc>
          <w:tcPr>
            <w:tcW w:w="7635" w:type="dxa"/>
          </w:tcPr>
          <w:p w14:paraId="5FCB871B" w14:textId="77777777" w:rsidR="00DD1F49" w:rsidRPr="009517D3" w:rsidRDefault="00000000" w:rsidP="00BD23C4">
            <w:r w:rsidRPr="009517D3">
              <w:t>A sprayed application of bituminous binder into which aggregate is incorporated.</w:t>
            </w:r>
            <w:r>
              <w:t xml:space="preserve"> </w:t>
            </w:r>
            <w:r w:rsidRPr="009517D3">
              <w:t xml:space="preserve">May include more than one application of binder and </w:t>
            </w:r>
            <w:proofErr w:type="gramStart"/>
            <w:r w:rsidRPr="009517D3">
              <w:t>aggregate, and</w:t>
            </w:r>
            <w:proofErr w:type="gramEnd"/>
            <w:r w:rsidRPr="009517D3">
              <w:t xml:space="preserve"> may include geotextile fabric.</w:t>
            </w:r>
          </w:p>
        </w:tc>
      </w:tr>
      <w:tr w:rsidR="009838DF" w14:paraId="77710C3E" w14:textId="77777777" w:rsidTr="004D05EF">
        <w:tc>
          <w:tcPr>
            <w:tcW w:w="2673" w:type="dxa"/>
          </w:tcPr>
          <w:p w14:paraId="265FAF3A" w14:textId="77777777" w:rsidR="00DD1F49" w:rsidRPr="009517D3" w:rsidRDefault="00000000" w:rsidP="00BD23C4">
            <w:pPr>
              <w:rPr>
                <w:b/>
              </w:rPr>
            </w:pPr>
            <w:r>
              <w:rPr>
                <w:b/>
              </w:rPr>
              <w:t>Shall</w:t>
            </w:r>
          </w:p>
        </w:tc>
        <w:tc>
          <w:tcPr>
            <w:tcW w:w="7635" w:type="dxa"/>
          </w:tcPr>
          <w:p w14:paraId="3FD2075B" w14:textId="77777777" w:rsidR="00DD1F49" w:rsidRPr="009517D3" w:rsidRDefault="00000000" w:rsidP="00BD23C4">
            <w:r>
              <w:t>Indicative of a mandatory requirement, unless the context clearly indicates otherwise.</w:t>
            </w:r>
          </w:p>
        </w:tc>
      </w:tr>
      <w:tr w:rsidR="009838DF" w14:paraId="036A3EDB" w14:textId="77777777" w:rsidTr="004D05EF">
        <w:tc>
          <w:tcPr>
            <w:tcW w:w="2673" w:type="dxa"/>
          </w:tcPr>
          <w:p w14:paraId="46EF8CBA" w14:textId="77777777" w:rsidR="00DD1F49" w:rsidRPr="009517D3" w:rsidRDefault="00000000" w:rsidP="00BD23C4">
            <w:pPr>
              <w:rPr>
                <w:b/>
              </w:rPr>
            </w:pPr>
            <w:r w:rsidRPr="009517D3">
              <w:rPr>
                <w:b/>
              </w:rPr>
              <w:t>TBA</w:t>
            </w:r>
          </w:p>
        </w:tc>
        <w:tc>
          <w:tcPr>
            <w:tcW w:w="7635" w:type="dxa"/>
          </w:tcPr>
          <w:p w14:paraId="6EF68C1E" w14:textId="77777777" w:rsidR="00DD1F49" w:rsidRPr="009517D3" w:rsidRDefault="00000000" w:rsidP="00BD23C4">
            <w:r w:rsidRPr="009517D3">
              <w:t>To be advised (by Superintendent).</w:t>
            </w:r>
          </w:p>
        </w:tc>
      </w:tr>
      <w:tr w:rsidR="009838DF" w14:paraId="4E060A72" w14:textId="77777777" w:rsidTr="004D05EF">
        <w:tc>
          <w:tcPr>
            <w:tcW w:w="2673" w:type="dxa"/>
          </w:tcPr>
          <w:p w14:paraId="1DFA1706" w14:textId="77777777" w:rsidR="00DD1F49" w:rsidRPr="009517D3" w:rsidRDefault="00000000" w:rsidP="00BD23C4">
            <w:pPr>
              <w:rPr>
                <w:b/>
              </w:rPr>
            </w:pPr>
            <w:r w:rsidRPr="009517D3">
              <w:rPr>
                <w:b/>
              </w:rPr>
              <w:t>TBR</w:t>
            </w:r>
          </w:p>
        </w:tc>
        <w:tc>
          <w:tcPr>
            <w:tcW w:w="7635" w:type="dxa"/>
          </w:tcPr>
          <w:p w14:paraId="1E521540" w14:textId="77777777" w:rsidR="00DD1F49" w:rsidRPr="009517D3" w:rsidRDefault="00000000" w:rsidP="00BD23C4">
            <w:r w:rsidRPr="009517D3">
              <w:t>To be reported (by Contractor).</w:t>
            </w:r>
          </w:p>
        </w:tc>
      </w:tr>
      <w:tr w:rsidR="009838DF" w14:paraId="46FA995E" w14:textId="77777777" w:rsidTr="004D05EF">
        <w:tc>
          <w:tcPr>
            <w:tcW w:w="2673" w:type="dxa"/>
          </w:tcPr>
          <w:p w14:paraId="58CB9B38" w14:textId="77777777" w:rsidR="00DD1F49" w:rsidRPr="009517D3" w:rsidRDefault="00000000" w:rsidP="00BD23C4">
            <w:pPr>
              <w:rPr>
                <w:b/>
              </w:rPr>
            </w:pPr>
            <w:r w:rsidRPr="009517D3">
              <w:rPr>
                <w:b/>
              </w:rPr>
              <w:t>VLD</w:t>
            </w:r>
          </w:p>
        </w:tc>
        <w:tc>
          <w:tcPr>
            <w:tcW w:w="7635" w:type="dxa"/>
          </w:tcPr>
          <w:p w14:paraId="160E8B16" w14:textId="77777777" w:rsidR="00DD1F49" w:rsidRPr="009517D3" w:rsidRDefault="00000000" w:rsidP="00BD23C4">
            <w:r w:rsidRPr="009517D3">
              <w:t>Vehicles per lane per day</w:t>
            </w:r>
          </w:p>
        </w:tc>
      </w:tr>
    </w:tbl>
    <w:p w14:paraId="16DA84D7" w14:textId="77777777" w:rsidR="00DD1F49" w:rsidRPr="002505F2" w:rsidRDefault="00000000" w:rsidP="00DD1F49">
      <w:pPr>
        <w:pStyle w:val="Heading2"/>
      </w:pPr>
      <w:r w:rsidRPr="002505F2">
        <w:t>S</w:t>
      </w:r>
      <w:r>
        <w:t>cope</w:t>
      </w:r>
    </w:p>
    <w:p w14:paraId="5826EFD7" w14:textId="77777777" w:rsidR="00DD1F49" w:rsidRDefault="00000000" w:rsidP="00DD1F49">
      <w:r>
        <w:t>Spray sealing treatments include:</w:t>
      </w:r>
    </w:p>
    <w:p w14:paraId="68CBECBC" w14:textId="77777777" w:rsidR="00DD1F49" w:rsidRDefault="00000000">
      <w:pPr>
        <w:pStyle w:val="ListParagraph"/>
        <w:numPr>
          <w:ilvl w:val="0"/>
          <w:numId w:val="95"/>
        </w:numPr>
      </w:pPr>
      <w:r>
        <w:t>Prime</w:t>
      </w:r>
    </w:p>
    <w:p w14:paraId="7245DC22" w14:textId="77777777" w:rsidR="00DD1F49" w:rsidRDefault="00000000">
      <w:pPr>
        <w:pStyle w:val="ListParagraph"/>
        <w:numPr>
          <w:ilvl w:val="0"/>
          <w:numId w:val="95"/>
        </w:numPr>
      </w:pPr>
      <w:proofErr w:type="spellStart"/>
      <w:r>
        <w:t>Primerseal</w:t>
      </w:r>
      <w:proofErr w:type="spellEnd"/>
    </w:p>
    <w:p w14:paraId="7D1AFD82" w14:textId="77777777" w:rsidR="00DD1F49" w:rsidRDefault="00000000">
      <w:pPr>
        <w:pStyle w:val="ListParagraph"/>
        <w:numPr>
          <w:ilvl w:val="0"/>
          <w:numId w:val="95"/>
        </w:numPr>
      </w:pPr>
      <w:r>
        <w:t>Enrichments</w:t>
      </w:r>
    </w:p>
    <w:p w14:paraId="0F7C597E" w14:textId="77777777" w:rsidR="00DD1F49" w:rsidRDefault="00000000">
      <w:pPr>
        <w:pStyle w:val="ListParagraph"/>
        <w:numPr>
          <w:ilvl w:val="0"/>
          <w:numId w:val="95"/>
        </w:numPr>
      </w:pPr>
      <w:r>
        <w:t>Initial Seal or Reseal:</w:t>
      </w:r>
    </w:p>
    <w:p w14:paraId="3081F497" w14:textId="77777777" w:rsidR="00DD1F49" w:rsidRDefault="00000000">
      <w:pPr>
        <w:pStyle w:val="ListParagraph"/>
        <w:numPr>
          <w:ilvl w:val="1"/>
          <w:numId w:val="95"/>
        </w:numPr>
      </w:pPr>
      <w:r>
        <w:t>With conventional bitumen, cutback bitumen or bitumen emulsion binder</w:t>
      </w:r>
    </w:p>
    <w:p w14:paraId="04911914" w14:textId="77777777" w:rsidR="00DD1F49" w:rsidRDefault="00000000">
      <w:pPr>
        <w:pStyle w:val="ListParagraph"/>
        <w:numPr>
          <w:ilvl w:val="1"/>
          <w:numId w:val="95"/>
        </w:numPr>
      </w:pPr>
      <w:r>
        <w:t>With modified binder</w:t>
      </w:r>
    </w:p>
    <w:p w14:paraId="4D7BCE09" w14:textId="77777777" w:rsidR="00DD1F49" w:rsidRDefault="00000000">
      <w:pPr>
        <w:pStyle w:val="ListParagraph"/>
        <w:numPr>
          <w:ilvl w:val="1"/>
          <w:numId w:val="95"/>
        </w:numPr>
      </w:pPr>
      <w:r>
        <w:t>Incorporating geotextile fabric reinforcement.</w:t>
      </w:r>
    </w:p>
    <w:p w14:paraId="219C0AD6" w14:textId="77777777" w:rsidR="00DD1F49" w:rsidRDefault="00000000" w:rsidP="00DD1F49">
      <w:pPr>
        <w:keepNext/>
      </w:pPr>
      <w:r>
        <w:t>Spray sealing work consists of:</w:t>
      </w:r>
    </w:p>
    <w:p w14:paraId="7A5865DE" w14:textId="77777777" w:rsidR="00DD1F49" w:rsidRDefault="00000000">
      <w:pPr>
        <w:pStyle w:val="ListParagraph"/>
        <w:numPr>
          <w:ilvl w:val="0"/>
          <w:numId w:val="96"/>
        </w:numPr>
      </w:pPr>
      <w:r>
        <w:t>Supply and delivery of materials.</w:t>
      </w:r>
    </w:p>
    <w:p w14:paraId="2C48E358" w14:textId="77777777" w:rsidR="00DD1F49" w:rsidRDefault="00000000">
      <w:pPr>
        <w:pStyle w:val="ListParagraph"/>
        <w:numPr>
          <w:ilvl w:val="0"/>
          <w:numId w:val="96"/>
        </w:numPr>
      </w:pPr>
      <w:r>
        <w:t>Storage and handling of raw materials.</w:t>
      </w:r>
    </w:p>
    <w:p w14:paraId="03467DD1" w14:textId="77777777" w:rsidR="00DD1F49" w:rsidRDefault="00000000">
      <w:pPr>
        <w:pStyle w:val="ListParagraph"/>
        <w:numPr>
          <w:ilvl w:val="0"/>
          <w:numId w:val="96"/>
        </w:numPr>
      </w:pPr>
      <w:r>
        <w:t>Precoating of aggregate.</w:t>
      </w:r>
    </w:p>
    <w:p w14:paraId="42555C0B" w14:textId="77777777" w:rsidR="00DD1F49" w:rsidRDefault="00000000">
      <w:pPr>
        <w:pStyle w:val="ListParagraph"/>
        <w:numPr>
          <w:ilvl w:val="0"/>
          <w:numId w:val="96"/>
        </w:numPr>
      </w:pPr>
      <w:r>
        <w:t>Final preparation of surface to receive spray seal treatments.</w:t>
      </w:r>
    </w:p>
    <w:p w14:paraId="5FB8F6C6" w14:textId="77777777" w:rsidR="00DD1F49" w:rsidRDefault="00000000">
      <w:pPr>
        <w:pStyle w:val="ListParagraph"/>
        <w:numPr>
          <w:ilvl w:val="0"/>
          <w:numId w:val="96"/>
        </w:numPr>
      </w:pPr>
      <w:r>
        <w:t>Preparation of bituminous materials.</w:t>
      </w:r>
    </w:p>
    <w:p w14:paraId="55E00689" w14:textId="77777777" w:rsidR="00DD1F49" w:rsidRDefault="00000000">
      <w:pPr>
        <w:pStyle w:val="ListParagraph"/>
        <w:numPr>
          <w:ilvl w:val="0"/>
          <w:numId w:val="96"/>
        </w:numPr>
      </w:pPr>
      <w:r>
        <w:t>Recording of spray sealing works.</w:t>
      </w:r>
    </w:p>
    <w:p w14:paraId="0E67923C" w14:textId="77777777" w:rsidR="00DD1F49" w:rsidRDefault="00000000">
      <w:pPr>
        <w:pStyle w:val="ListParagraph"/>
        <w:numPr>
          <w:ilvl w:val="0"/>
          <w:numId w:val="96"/>
        </w:numPr>
      </w:pPr>
      <w:r>
        <w:t>Sampling of bituminous products.</w:t>
      </w:r>
    </w:p>
    <w:p w14:paraId="3661C0D1" w14:textId="77777777" w:rsidR="00DD1F49" w:rsidRDefault="00000000">
      <w:pPr>
        <w:pStyle w:val="ListParagraph"/>
        <w:numPr>
          <w:ilvl w:val="0"/>
          <w:numId w:val="96"/>
        </w:numPr>
      </w:pPr>
      <w:r>
        <w:t xml:space="preserve">Application of primer and/or </w:t>
      </w:r>
      <w:proofErr w:type="spellStart"/>
      <w:r>
        <w:t>primerbinder</w:t>
      </w:r>
      <w:proofErr w:type="spellEnd"/>
      <w:r>
        <w:t xml:space="preserve"> and/or binder.</w:t>
      </w:r>
    </w:p>
    <w:p w14:paraId="5F2EF488" w14:textId="77777777" w:rsidR="00DD1F49" w:rsidRDefault="00000000">
      <w:pPr>
        <w:pStyle w:val="ListParagraph"/>
        <w:numPr>
          <w:ilvl w:val="0"/>
          <w:numId w:val="96"/>
        </w:numPr>
      </w:pPr>
      <w:r>
        <w:t>Spreading and rolling of aggregate.</w:t>
      </w:r>
    </w:p>
    <w:p w14:paraId="2767E0BF" w14:textId="77777777" w:rsidR="00DD1F49" w:rsidRDefault="00000000">
      <w:pPr>
        <w:pStyle w:val="ListParagraph"/>
        <w:numPr>
          <w:ilvl w:val="0"/>
          <w:numId w:val="96"/>
        </w:numPr>
      </w:pPr>
      <w:r>
        <w:t>Removal of loose aggregate.</w:t>
      </w:r>
    </w:p>
    <w:p w14:paraId="5725C2F9" w14:textId="77777777" w:rsidR="00DD1F49" w:rsidRDefault="00000000">
      <w:pPr>
        <w:pStyle w:val="ListParagraph"/>
        <w:numPr>
          <w:ilvl w:val="0"/>
          <w:numId w:val="96"/>
        </w:numPr>
      </w:pPr>
      <w:r>
        <w:t>Traffic Control.</w:t>
      </w:r>
    </w:p>
    <w:p w14:paraId="5EB59E26" w14:textId="77777777" w:rsidR="00DD1F49" w:rsidRDefault="00000000">
      <w:pPr>
        <w:pStyle w:val="ListParagraph"/>
        <w:numPr>
          <w:ilvl w:val="0"/>
          <w:numId w:val="96"/>
        </w:numPr>
      </w:pPr>
      <w:r>
        <w:t>Installation of temporary pavement markers.</w:t>
      </w:r>
    </w:p>
    <w:p w14:paraId="788113E2" w14:textId="77777777" w:rsidR="00DD1F49" w:rsidRDefault="00000000">
      <w:pPr>
        <w:pStyle w:val="ListParagraph"/>
        <w:numPr>
          <w:ilvl w:val="0"/>
          <w:numId w:val="96"/>
        </w:numPr>
      </w:pPr>
      <w:r>
        <w:t>Installation and retrieval of after-care signage.</w:t>
      </w:r>
    </w:p>
    <w:p w14:paraId="0AE4BD84" w14:textId="77777777" w:rsidR="00DD1F49" w:rsidRDefault="00000000">
      <w:pPr>
        <w:pStyle w:val="ListParagraph"/>
        <w:numPr>
          <w:ilvl w:val="0"/>
          <w:numId w:val="96"/>
        </w:numPr>
      </w:pPr>
      <w:r>
        <w:t>Traceability of works and materials.</w:t>
      </w:r>
    </w:p>
    <w:p w14:paraId="04472089" w14:textId="77777777" w:rsidR="00DD1F49" w:rsidRDefault="00000000">
      <w:pPr>
        <w:pStyle w:val="ListParagraph"/>
        <w:numPr>
          <w:ilvl w:val="0"/>
          <w:numId w:val="96"/>
        </w:numPr>
      </w:pPr>
      <w:r>
        <w:t>Rectification of non-compliant works.</w:t>
      </w:r>
    </w:p>
    <w:p w14:paraId="37B7E85C" w14:textId="77777777" w:rsidR="00DD1F49" w:rsidRDefault="00000000" w:rsidP="00DD1F49">
      <w:r>
        <w:rPr>
          <w:rFonts w:cs="Arial"/>
        </w:rPr>
        <w:t>For pedestrian, cycle, and shared paths, w</w:t>
      </w:r>
      <w:r w:rsidRPr="00741A68">
        <w:rPr>
          <w:rFonts w:cs="Arial"/>
        </w:rPr>
        <w:t>here subgrade is above existing natural surface a layer of under path growth inhibitor (UPGI) is to be poured on to the exposed natural surface and be spread, by raking, at a rate of 2.5 kg/m</w:t>
      </w:r>
      <w:r w:rsidRPr="00741A68">
        <w:rPr>
          <w:rFonts w:cs="Arial"/>
          <w:vertAlign w:val="superscript"/>
        </w:rPr>
        <w:t>2</w:t>
      </w:r>
      <w:r w:rsidRPr="00741A68">
        <w:rPr>
          <w:rFonts w:cs="Arial"/>
        </w:rPr>
        <w:t>.</w:t>
      </w:r>
    </w:p>
    <w:p w14:paraId="2559DAEE" w14:textId="77777777" w:rsidR="00DD1F49" w:rsidRPr="002505F2" w:rsidRDefault="00000000" w:rsidP="00DD1F49">
      <w:pPr>
        <w:pStyle w:val="Heading2"/>
      </w:pPr>
      <w:r w:rsidRPr="002505F2">
        <w:lastRenderedPageBreak/>
        <w:t>M</w:t>
      </w:r>
      <w:r>
        <w:t>aterial</w:t>
      </w:r>
      <w:r w:rsidRPr="002505F2">
        <w:t xml:space="preserve"> </w:t>
      </w:r>
      <w:r>
        <w:t>requirements</w:t>
      </w:r>
    </w:p>
    <w:p w14:paraId="03309735" w14:textId="77777777" w:rsidR="00DD1F49" w:rsidRDefault="00000000" w:rsidP="00DD1F49">
      <w:pPr>
        <w:pStyle w:val="Heading3"/>
      </w:pPr>
      <w:r>
        <w:t>Aggregates</w:t>
      </w:r>
    </w:p>
    <w:p w14:paraId="7A258F50" w14:textId="77777777" w:rsidR="00DD1F49" w:rsidRDefault="00000000" w:rsidP="00DD1F49">
      <w:r>
        <w:t>Aggregates must be clean, hard, durable, skid resistant, dry crushed stone, or gravel, of uniform quality, free from noxious weeds and other deleterious material, and conform to the properties specified. Minimum 3 crushed faces.</w:t>
      </w:r>
    </w:p>
    <w:p w14:paraId="0DF7DFB6" w14:textId="77777777" w:rsidR="00DD1F49" w:rsidRDefault="00000000" w:rsidP="00DD1F49">
      <w:r>
        <w:t xml:space="preserve">Nominate source of aggregate supply. Submit to the Superintendent current NATA endorsed test result certificates providing evidence that the nominated aggregate supply conforms to specified properties. Aggregate used for testing must be sampled from project site and must conform to the </w:t>
      </w:r>
      <w:r w:rsidRPr="00AF4FAF">
        <w:rPr>
          <w:b/>
          <w:i/>
        </w:rPr>
        <w:t>Table - Aggregate Grading and Average Least Dimension</w:t>
      </w:r>
      <w:r>
        <w:rPr>
          <w:b/>
          <w:i/>
        </w:rPr>
        <w:t xml:space="preserve"> (ALD</w:t>
      </w:r>
      <w:proofErr w:type="gramStart"/>
      <w:r>
        <w:rPr>
          <w:b/>
          <w:i/>
        </w:rPr>
        <w:t>)</w:t>
      </w:r>
      <w:r>
        <w:t>, and</w:t>
      </w:r>
      <w:proofErr w:type="gramEnd"/>
      <w:r>
        <w:t xml:space="preserve"> must conform to the </w:t>
      </w:r>
      <w:r w:rsidRPr="00AF4FAF">
        <w:rPr>
          <w:b/>
          <w:i/>
        </w:rPr>
        <w:t>Table - Aggregate Properties</w:t>
      </w:r>
      <w:r>
        <w:rPr>
          <w:b/>
          <w:i/>
        </w:rPr>
        <w:t xml:space="preserve"> – Construction</w:t>
      </w:r>
      <w:r>
        <w:t xml:space="preserve"> and must conform to the </w:t>
      </w:r>
      <w:r w:rsidRPr="00C45550">
        <w:rPr>
          <w:b/>
        </w:rPr>
        <w:t>T</w:t>
      </w:r>
      <w:r w:rsidRPr="00076E76">
        <w:rPr>
          <w:b/>
          <w:i/>
        </w:rPr>
        <w:t>a</w:t>
      </w:r>
      <w:r>
        <w:rPr>
          <w:b/>
          <w:i/>
        </w:rPr>
        <w:t>ble </w:t>
      </w:r>
      <w:r w:rsidRPr="00076E76">
        <w:rPr>
          <w:b/>
          <w:i/>
        </w:rPr>
        <w:t>– Aggregate Source Rock Properties Requirements</w:t>
      </w:r>
      <w:r>
        <w:rPr>
          <w:b/>
          <w:i/>
        </w:rPr>
        <w:t>.</w:t>
      </w:r>
    </w:p>
    <w:tbl>
      <w:tblPr>
        <w:tblStyle w:val="TableGrid"/>
        <w:tblW w:w="5000" w:type="pct"/>
        <w:tblLook w:val="0620" w:firstRow="1" w:lastRow="0" w:firstColumn="0" w:lastColumn="0" w:noHBand="1" w:noVBand="1"/>
      </w:tblPr>
      <w:tblGrid>
        <w:gridCol w:w="2355"/>
        <w:gridCol w:w="1988"/>
        <w:gridCol w:w="1989"/>
        <w:gridCol w:w="1989"/>
        <w:gridCol w:w="1987"/>
      </w:tblGrid>
      <w:tr w:rsidR="009838DF" w14:paraId="414A5499" w14:textId="77777777" w:rsidTr="004D05EF">
        <w:trPr>
          <w:cnfStyle w:val="100000000000" w:firstRow="1" w:lastRow="0" w:firstColumn="0" w:lastColumn="0" w:oddVBand="0" w:evenVBand="0" w:oddHBand="0" w:evenHBand="0" w:firstRowFirstColumn="0" w:firstRowLastColumn="0" w:lastRowFirstColumn="0" w:lastRowLastColumn="0"/>
          <w:trHeight w:val="20"/>
        </w:trPr>
        <w:tc>
          <w:tcPr>
            <w:tcW w:w="5000" w:type="pct"/>
            <w:gridSpan w:val="5"/>
          </w:tcPr>
          <w:p w14:paraId="794E0608" w14:textId="77777777" w:rsidR="00DD1F49" w:rsidRPr="004D05EF" w:rsidRDefault="00000000" w:rsidP="00BD23C4">
            <w:pPr>
              <w:spacing w:after="40"/>
              <w:rPr>
                <w:b w:val="0"/>
                <w:bCs/>
              </w:rPr>
            </w:pPr>
            <w:r w:rsidRPr="004D05EF">
              <w:rPr>
                <w:bCs/>
              </w:rPr>
              <w:t>Table - Aggregate Grading and Average Least Dimension (ALD)</w:t>
            </w:r>
          </w:p>
        </w:tc>
      </w:tr>
      <w:tr w:rsidR="009838DF" w14:paraId="6BCAAF48" w14:textId="77777777" w:rsidTr="004D05EF">
        <w:trPr>
          <w:trHeight w:val="20"/>
        </w:trPr>
        <w:tc>
          <w:tcPr>
            <w:tcW w:w="1142" w:type="pct"/>
            <w:vMerge w:val="restart"/>
          </w:tcPr>
          <w:p w14:paraId="5B9C3671" w14:textId="77777777" w:rsidR="00DD1F49" w:rsidRPr="00C45550" w:rsidRDefault="00000000" w:rsidP="00BD23C4">
            <w:pPr>
              <w:spacing w:after="40"/>
              <w:jc w:val="center"/>
              <w:rPr>
                <w:b/>
              </w:rPr>
            </w:pPr>
            <w:r w:rsidRPr="00C45550">
              <w:rPr>
                <w:b/>
              </w:rPr>
              <w:t>Sieve Size(mm)</w:t>
            </w:r>
          </w:p>
        </w:tc>
        <w:tc>
          <w:tcPr>
            <w:tcW w:w="3858" w:type="pct"/>
            <w:gridSpan w:val="4"/>
          </w:tcPr>
          <w:p w14:paraId="12E1641F" w14:textId="77777777" w:rsidR="00DD1F49" w:rsidRPr="00C45550" w:rsidRDefault="00000000" w:rsidP="00BD23C4">
            <w:pPr>
              <w:spacing w:after="40"/>
              <w:jc w:val="center"/>
              <w:rPr>
                <w:b/>
              </w:rPr>
            </w:pPr>
            <w:r w:rsidRPr="00C45550">
              <w:rPr>
                <w:b/>
              </w:rPr>
              <w:t>Nominal Size of Aggregate</w:t>
            </w:r>
          </w:p>
        </w:tc>
      </w:tr>
      <w:tr w:rsidR="009838DF" w14:paraId="11ECDBD4" w14:textId="77777777" w:rsidTr="004D05EF">
        <w:trPr>
          <w:trHeight w:val="20"/>
        </w:trPr>
        <w:tc>
          <w:tcPr>
            <w:tcW w:w="1142" w:type="pct"/>
            <w:vMerge/>
          </w:tcPr>
          <w:p w14:paraId="59B35BEF" w14:textId="77777777" w:rsidR="00DD1F49" w:rsidRPr="00C45550" w:rsidRDefault="00DD1F49" w:rsidP="00BD23C4">
            <w:pPr>
              <w:spacing w:after="40"/>
              <w:jc w:val="center"/>
              <w:rPr>
                <w:b/>
              </w:rPr>
            </w:pPr>
          </w:p>
        </w:tc>
        <w:tc>
          <w:tcPr>
            <w:tcW w:w="964" w:type="pct"/>
          </w:tcPr>
          <w:p w14:paraId="50DAC68D" w14:textId="77777777" w:rsidR="00DD1F49" w:rsidRPr="00C45550" w:rsidRDefault="00000000" w:rsidP="00BD23C4">
            <w:pPr>
              <w:spacing w:after="40"/>
              <w:jc w:val="center"/>
              <w:rPr>
                <w:b/>
              </w:rPr>
            </w:pPr>
            <w:r w:rsidRPr="00C45550">
              <w:rPr>
                <w:b/>
              </w:rPr>
              <w:t>20 mm</w:t>
            </w:r>
          </w:p>
        </w:tc>
        <w:tc>
          <w:tcPr>
            <w:tcW w:w="965" w:type="pct"/>
          </w:tcPr>
          <w:p w14:paraId="73FFEA2F" w14:textId="77777777" w:rsidR="00DD1F49" w:rsidRPr="00C45550" w:rsidRDefault="00000000" w:rsidP="00BD23C4">
            <w:pPr>
              <w:spacing w:after="40"/>
              <w:jc w:val="center"/>
              <w:rPr>
                <w:b/>
              </w:rPr>
            </w:pPr>
            <w:r w:rsidRPr="00C45550">
              <w:rPr>
                <w:b/>
              </w:rPr>
              <w:t>14 mm</w:t>
            </w:r>
          </w:p>
        </w:tc>
        <w:tc>
          <w:tcPr>
            <w:tcW w:w="965" w:type="pct"/>
          </w:tcPr>
          <w:p w14:paraId="3BC7FA8C" w14:textId="77777777" w:rsidR="00DD1F49" w:rsidRPr="00C45550" w:rsidRDefault="00000000" w:rsidP="00BD23C4">
            <w:pPr>
              <w:spacing w:after="40"/>
              <w:jc w:val="center"/>
              <w:rPr>
                <w:b/>
              </w:rPr>
            </w:pPr>
            <w:r w:rsidRPr="00C45550">
              <w:rPr>
                <w:b/>
              </w:rPr>
              <w:t>10 mm</w:t>
            </w:r>
          </w:p>
        </w:tc>
        <w:tc>
          <w:tcPr>
            <w:tcW w:w="964" w:type="pct"/>
          </w:tcPr>
          <w:p w14:paraId="01E38EE0" w14:textId="77777777" w:rsidR="00DD1F49" w:rsidRPr="00C45550" w:rsidRDefault="00000000" w:rsidP="00BD23C4">
            <w:pPr>
              <w:spacing w:after="40"/>
              <w:jc w:val="center"/>
              <w:rPr>
                <w:b/>
              </w:rPr>
            </w:pPr>
            <w:r w:rsidRPr="00C45550">
              <w:rPr>
                <w:b/>
              </w:rPr>
              <w:t>7 mm</w:t>
            </w:r>
          </w:p>
        </w:tc>
      </w:tr>
      <w:tr w:rsidR="009838DF" w14:paraId="02C85CCC" w14:textId="77777777" w:rsidTr="004D05EF">
        <w:trPr>
          <w:trHeight w:val="20"/>
        </w:trPr>
        <w:tc>
          <w:tcPr>
            <w:tcW w:w="1142" w:type="pct"/>
            <w:vMerge/>
          </w:tcPr>
          <w:p w14:paraId="46BA0D30" w14:textId="77777777" w:rsidR="00DD1F49" w:rsidRPr="00C45550" w:rsidRDefault="00DD1F49" w:rsidP="00BD23C4">
            <w:pPr>
              <w:spacing w:after="40"/>
              <w:jc w:val="center"/>
              <w:rPr>
                <w:b/>
              </w:rPr>
            </w:pPr>
          </w:p>
        </w:tc>
        <w:tc>
          <w:tcPr>
            <w:tcW w:w="3858" w:type="pct"/>
            <w:gridSpan w:val="4"/>
          </w:tcPr>
          <w:p w14:paraId="6A98CB9E" w14:textId="77777777" w:rsidR="00DD1F49" w:rsidRPr="00076E76" w:rsidRDefault="00000000" w:rsidP="00BD23C4">
            <w:pPr>
              <w:spacing w:after="40"/>
              <w:jc w:val="center"/>
              <w:rPr>
                <w:b/>
                <w:strike/>
                <w:highlight w:val="yellow"/>
              </w:rPr>
            </w:pPr>
            <w:r w:rsidRPr="00C45550">
              <w:rPr>
                <w:b/>
              </w:rPr>
              <w:t>% Passing (Dry Mass)</w:t>
            </w:r>
          </w:p>
        </w:tc>
      </w:tr>
      <w:tr w:rsidR="009838DF" w14:paraId="701170D0" w14:textId="77777777" w:rsidTr="004D05EF">
        <w:trPr>
          <w:trHeight w:val="113"/>
        </w:trPr>
        <w:tc>
          <w:tcPr>
            <w:tcW w:w="1142" w:type="pct"/>
          </w:tcPr>
          <w:p w14:paraId="5B9C9CE7" w14:textId="77777777" w:rsidR="00DD1F49" w:rsidRPr="00F461D0" w:rsidRDefault="00000000" w:rsidP="00BD23C4">
            <w:pPr>
              <w:spacing w:after="40"/>
              <w:jc w:val="center"/>
            </w:pPr>
            <w:r w:rsidRPr="00F461D0">
              <w:t>26.5</w:t>
            </w:r>
          </w:p>
        </w:tc>
        <w:tc>
          <w:tcPr>
            <w:tcW w:w="964" w:type="pct"/>
          </w:tcPr>
          <w:p w14:paraId="223C3CDD" w14:textId="77777777" w:rsidR="00DD1F49" w:rsidRPr="00076E76" w:rsidRDefault="00000000" w:rsidP="00BD23C4">
            <w:pPr>
              <w:spacing w:after="40"/>
              <w:jc w:val="center"/>
              <w:rPr>
                <w:strike/>
                <w:highlight w:val="yellow"/>
              </w:rPr>
            </w:pPr>
            <w:r w:rsidRPr="00F461D0">
              <w:t>100</w:t>
            </w:r>
          </w:p>
        </w:tc>
        <w:tc>
          <w:tcPr>
            <w:tcW w:w="965" w:type="pct"/>
          </w:tcPr>
          <w:p w14:paraId="7BF7A6D3" w14:textId="77777777" w:rsidR="00DD1F49" w:rsidRPr="00F461D0" w:rsidRDefault="00DD1F49" w:rsidP="00BD23C4">
            <w:pPr>
              <w:spacing w:after="40"/>
              <w:jc w:val="center"/>
            </w:pPr>
          </w:p>
        </w:tc>
        <w:tc>
          <w:tcPr>
            <w:tcW w:w="965" w:type="pct"/>
          </w:tcPr>
          <w:p w14:paraId="66C7E3DC" w14:textId="77777777" w:rsidR="00DD1F49" w:rsidRPr="00F461D0" w:rsidRDefault="00DD1F49" w:rsidP="00BD23C4">
            <w:pPr>
              <w:spacing w:after="40"/>
              <w:jc w:val="center"/>
            </w:pPr>
          </w:p>
        </w:tc>
        <w:tc>
          <w:tcPr>
            <w:tcW w:w="964" w:type="pct"/>
          </w:tcPr>
          <w:p w14:paraId="1D7D6ED4" w14:textId="77777777" w:rsidR="00DD1F49" w:rsidRPr="00076E76" w:rsidRDefault="00DD1F49" w:rsidP="00BD23C4">
            <w:pPr>
              <w:spacing w:after="40"/>
              <w:jc w:val="center"/>
              <w:rPr>
                <w:strike/>
                <w:highlight w:val="yellow"/>
              </w:rPr>
            </w:pPr>
          </w:p>
        </w:tc>
      </w:tr>
      <w:tr w:rsidR="009838DF" w14:paraId="04E74EB6" w14:textId="77777777" w:rsidTr="004D05EF">
        <w:trPr>
          <w:trHeight w:val="113"/>
        </w:trPr>
        <w:tc>
          <w:tcPr>
            <w:tcW w:w="1142" w:type="pct"/>
          </w:tcPr>
          <w:p w14:paraId="6821C56F" w14:textId="77777777" w:rsidR="00DD1F49" w:rsidRPr="00F461D0" w:rsidRDefault="00000000" w:rsidP="00BD23C4">
            <w:pPr>
              <w:spacing w:after="40"/>
              <w:jc w:val="center"/>
            </w:pPr>
            <w:r w:rsidRPr="00F461D0">
              <w:t>19.0</w:t>
            </w:r>
          </w:p>
        </w:tc>
        <w:tc>
          <w:tcPr>
            <w:tcW w:w="964" w:type="pct"/>
          </w:tcPr>
          <w:p w14:paraId="72A0267C" w14:textId="77777777" w:rsidR="00DD1F49" w:rsidRPr="00076E76" w:rsidRDefault="00000000" w:rsidP="00BD23C4">
            <w:pPr>
              <w:spacing w:after="40"/>
              <w:jc w:val="center"/>
              <w:rPr>
                <w:strike/>
                <w:highlight w:val="yellow"/>
              </w:rPr>
            </w:pPr>
            <w:r w:rsidRPr="00F461D0">
              <w:t>85 </w:t>
            </w:r>
            <w:r w:rsidRPr="00F461D0">
              <w:noBreakHyphen/>
              <w:t> 100</w:t>
            </w:r>
          </w:p>
        </w:tc>
        <w:tc>
          <w:tcPr>
            <w:tcW w:w="965" w:type="pct"/>
          </w:tcPr>
          <w:p w14:paraId="04F16A39" w14:textId="77777777" w:rsidR="00DD1F49" w:rsidRPr="00F461D0" w:rsidRDefault="00DD1F49" w:rsidP="00BD23C4">
            <w:pPr>
              <w:spacing w:after="40"/>
              <w:jc w:val="center"/>
            </w:pPr>
          </w:p>
        </w:tc>
        <w:tc>
          <w:tcPr>
            <w:tcW w:w="965" w:type="pct"/>
          </w:tcPr>
          <w:p w14:paraId="3C84B3E5" w14:textId="77777777" w:rsidR="00DD1F49" w:rsidRPr="00F461D0" w:rsidRDefault="00DD1F49" w:rsidP="00BD23C4">
            <w:pPr>
              <w:spacing w:after="40"/>
              <w:jc w:val="center"/>
            </w:pPr>
          </w:p>
        </w:tc>
        <w:tc>
          <w:tcPr>
            <w:tcW w:w="964" w:type="pct"/>
          </w:tcPr>
          <w:p w14:paraId="49F631F5" w14:textId="77777777" w:rsidR="00DD1F49" w:rsidRPr="00076E76" w:rsidRDefault="00DD1F49" w:rsidP="00BD23C4">
            <w:pPr>
              <w:spacing w:after="40"/>
              <w:jc w:val="center"/>
              <w:rPr>
                <w:strike/>
                <w:highlight w:val="yellow"/>
              </w:rPr>
            </w:pPr>
          </w:p>
        </w:tc>
      </w:tr>
      <w:tr w:rsidR="009838DF" w14:paraId="65831323" w14:textId="77777777" w:rsidTr="004D05EF">
        <w:trPr>
          <w:trHeight w:val="113"/>
        </w:trPr>
        <w:tc>
          <w:tcPr>
            <w:tcW w:w="1142" w:type="pct"/>
          </w:tcPr>
          <w:p w14:paraId="38C35344" w14:textId="77777777" w:rsidR="00DD1F49" w:rsidRPr="00F461D0" w:rsidRDefault="00000000" w:rsidP="00BD23C4">
            <w:pPr>
              <w:spacing w:after="40"/>
              <w:jc w:val="center"/>
            </w:pPr>
            <w:r w:rsidRPr="00F461D0">
              <w:t>16.0</w:t>
            </w:r>
          </w:p>
        </w:tc>
        <w:tc>
          <w:tcPr>
            <w:tcW w:w="964" w:type="pct"/>
          </w:tcPr>
          <w:p w14:paraId="385E258E" w14:textId="77777777" w:rsidR="00DD1F49" w:rsidRPr="00076E76" w:rsidRDefault="00000000" w:rsidP="00BD23C4">
            <w:pPr>
              <w:spacing w:after="40"/>
              <w:jc w:val="center"/>
              <w:rPr>
                <w:strike/>
                <w:highlight w:val="yellow"/>
              </w:rPr>
            </w:pPr>
            <w:r w:rsidRPr="00F461D0">
              <w:t>-</w:t>
            </w:r>
          </w:p>
        </w:tc>
        <w:tc>
          <w:tcPr>
            <w:tcW w:w="965" w:type="pct"/>
          </w:tcPr>
          <w:p w14:paraId="0ED387DD" w14:textId="77777777" w:rsidR="00DD1F49" w:rsidRPr="00F461D0" w:rsidRDefault="00000000" w:rsidP="00BD23C4">
            <w:pPr>
              <w:spacing w:after="40"/>
              <w:jc w:val="center"/>
            </w:pPr>
            <w:r w:rsidRPr="00F461D0">
              <w:t>100</w:t>
            </w:r>
          </w:p>
        </w:tc>
        <w:tc>
          <w:tcPr>
            <w:tcW w:w="965" w:type="pct"/>
          </w:tcPr>
          <w:p w14:paraId="640FE381" w14:textId="77777777" w:rsidR="00DD1F49" w:rsidRPr="00F461D0" w:rsidRDefault="00DD1F49" w:rsidP="00BD23C4">
            <w:pPr>
              <w:spacing w:after="40"/>
              <w:jc w:val="center"/>
            </w:pPr>
          </w:p>
        </w:tc>
        <w:tc>
          <w:tcPr>
            <w:tcW w:w="964" w:type="pct"/>
          </w:tcPr>
          <w:p w14:paraId="5097AADF" w14:textId="77777777" w:rsidR="00DD1F49" w:rsidRPr="00076E76" w:rsidRDefault="00DD1F49" w:rsidP="00BD23C4">
            <w:pPr>
              <w:spacing w:after="40"/>
              <w:jc w:val="center"/>
              <w:rPr>
                <w:strike/>
                <w:highlight w:val="yellow"/>
              </w:rPr>
            </w:pPr>
          </w:p>
        </w:tc>
      </w:tr>
      <w:tr w:rsidR="009838DF" w14:paraId="2F093D12" w14:textId="77777777" w:rsidTr="004D05EF">
        <w:trPr>
          <w:trHeight w:val="113"/>
        </w:trPr>
        <w:tc>
          <w:tcPr>
            <w:tcW w:w="1142" w:type="pct"/>
          </w:tcPr>
          <w:p w14:paraId="708215A8" w14:textId="77777777" w:rsidR="00DD1F49" w:rsidRPr="00F461D0" w:rsidRDefault="00000000" w:rsidP="00BD23C4">
            <w:pPr>
              <w:spacing w:after="40"/>
              <w:jc w:val="center"/>
            </w:pPr>
            <w:r w:rsidRPr="00F461D0">
              <w:t>13.2</w:t>
            </w:r>
          </w:p>
        </w:tc>
        <w:tc>
          <w:tcPr>
            <w:tcW w:w="964" w:type="pct"/>
          </w:tcPr>
          <w:p w14:paraId="4985B61B" w14:textId="77777777" w:rsidR="00DD1F49" w:rsidRPr="00076E76" w:rsidRDefault="00000000" w:rsidP="00BD23C4">
            <w:pPr>
              <w:spacing w:after="40"/>
              <w:jc w:val="center"/>
              <w:rPr>
                <w:strike/>
                <w:highlight w:val="yellow"/>
              </w:rPr>
            </w:pPr>
            <w:r w:rsidRPr="00F461D0">
              <w:t>0 </w:t>
            </w:r>
            <w:r w:rsidRPr="00F461D0">
              <w:noBreakHyphen/>
              <w:t> 15</w:t>
            </w:r>
          </w:p>
        </w:tc>
        <w:tc>
          <w:tcPr>
            <w:tcW w:w="965" w:type="pct"/>
          </w:tcPr>
          <w:p w14:paraId="29A80F30" w14:textId="77777777" w:rsidR="00DD1F49" w:rsidRPr="00F461D0" w:rsidRDefault="00000000" w:rsidP="00BD23C4">
            <w:pPr>
              <w:spacing w:after="40"/>
              <w:jc w:val="center"/>
            </w:pPr>
            <w:r w:rsidRPr="00F461D0">
              <w:t>85 </w:t>
            </w:r>
            <w:r w:rsidRPr="00F461D0">
              <w:noBreakHyphen/>
              <w:t> 100</w:t>
            </w:r>
          </w:p>
        </w:tc>
        <w:tc>
          <w:tcPr>
            <w:tcW w:w="965" w:type="pct"/>
          </w:tcPr>
          <w:p w14:paraId="2F5B7510" w14:textId="77777777" w:rsidR="00DD1F49" w:rsidRPr="00F461D0" w:rsidRDefault="00000000" w:rsidP="00BD23C4">
            <w:pPr>
              <w:spacing w:after="40"/>
              <w:jc w:val="center"/>
            </w:pPr>
            <w:r w:rsidRPr="00F461D0">
              <w:t>100</w:t>
            </w:r>
          </w:p>
        </w:tc>
        <w:tc>
          <w:tcPr>
            <w:tcW w:w="964" w:type="pct"/>
          </w:tcPr>
          <w:p w14:paraId="62A6AB5F" w14:textId="77777777" w:rsidR="00DD1F49" w:rsidRPr="00076E76" w:rsidRDefault="00DD1F49" w:rsidP="00BD23C4">
            <w:pPr>
              <w:spacing w:after="40"/>
              <w:jc w:val="center"/>
              <w:rPr>
                <w:strike/>
                <w:highlight w:val="yellow"/>
              </w:rPr>
            </w:pPr>
          </w:p>
        </w:tc>
      </w:tr>
      <w:tr w:rsidR="009838DF" w14:paraId="2276F7B5" w14:textId="77777777" w:rsidTr="004D05EF">
        <w:trPr>
          <w:trHeight w:val="113"/>
        </w:trPr>
        <w:tc>
          <w:tcPr>
            <w:tcW w:w="1142" w:type="pct"/>
          </w:tcPr>
          <w:p w14:paraId="1078A20D" w14:textId="77777777" w:rsidR="00DD1F49" w:rsidRPr="00F461D0" w:rsidRDefault="00000000" w:rsidP="00BD23C4">
            <w:pPr>
              <w:spacing w:after="40"/>
              <w:jc w:val="center"/>
            </w:pPr>
            <w:r w:rsidRPr="00F461D0">
              <w:t>9.5</w:t>
            </w:r>
          </w:p>
        </w:tc>
        <w:tc>
          <w:tcPr>
            <w:tcW w:w="964" w:type="pct"/>
          </w:tcPr>
          <w:p w14:paraId="7EED7D46" w14:textId="77777777" w:rsidR="00DD1F49" w:rsidRPr="00076E76" w:rsidRDefault="00000000" w:rsidP="00BD23C4">
            <w:pPr>
              <w:spacing w:after="40"/>
              <w:jc w:val="center"/>
              <w:rPr>
                <w:strike/>
                <w:highlight w:val="yellow"/>
              </w:rPr>
            </w:pPr>
            <w:r w:rsidRPr="00F461D0">
              <w:t>0 </w:t>
            </w:r>
            <w:r w:rsidRPr="00F461D0">
              <w:noBreakHyphen/>
              <w:t> 5</w:t>
            </w:r>
          </w:p>
        </w:tc>
        <w:tc>
          <w:tcPr>
            <w:tcW w:w="965" w:type="pct"/>
          </w:tcPr>
          <w:p w14:paraId="77EBDB3D" w14:textId="77777777" w:rsidR="00DD1F49" w:rsidRPr="00F461D0" w:rsidRDefault="00000000" w:rsidP="00BD23C4">
            <w:pPr>
              <w:spacing w:after="40"/>
              <w:jc w:val="center"/>
            </w:pPr>
            <w:r w:rsidRPr="00F461D0">
              <w:t>0 </w:t>
            </w:r>
            <w:r w:rsidRPr="00F461D0">
              <w:noBreakHyphen/>
              <w:t> 15</w:t>
            </w:r>
          </w:p>
        </w:tc>
        <w:tc>
          <w:tcPr>
            <w:tcW w:w="965" w:type="pct"/>
          </w:tcPr>
          <w:p w14:paraId="2E46BA42" w14:textId="77777777" w:rsidR="00DD1F49" w:rsidRPr="00F461D0" w:rsidRDefault="00000000" w:rsidP="00BD23C4">
            <w:pPr>
              <w:spacing w:after="40"/>
              <w:jc w:val="center"/>
            </w:pPr>
            <w:r w:rsidRPr="00F461D0">
              <w:t>85 </w:t>
            </w:r>
            <w:r w:rsidRPr="00F461D0">
              <w:noBreakHyphen/>
              <w:t> 100</w:t>
            </w:r>
          </w:p>
        </w:tc>
        <w:tc>
          <w:tcPr>
            <w:tcW w:w="964" w:type="pct"/>
          </w:tcPr>
          <w:p w14:paraId="6A643CA2" w14:textId="77777777" w:rsidR="00DD1F49" w:rsidRPr="00076E76" w:rsidRDefault="00000000" w:rsidP="00BD23C4">
            <w:pPr>
              <w:spacing w:after="40"/>
              <w:jc w:val="center"/>
              <w:rPr>
                <w:strike/>
                <w:highlight w:val="yellow"/>
              </w:rPr>
            </w:pPr>
            <w:r w:rsidRPr="00F461D0">
              <w:t>100</w:t>
            </w:r>
          </w:p>
        </w:tc>
      </w:tr>
      <w:tr w:rsidR="009838DF" w14:paraId="5A9F4C4F" w14:textId="77777777" w:rsidTr="004D05EF">
        <w:trPr>
          <w:trHeight w:val="113"/>
        </w:trPr>
        <w:tc>
          <w:tcPr>
            <w:tcW w:w="1142" w:type="pct"/>
          </w:tcPr>
          <w:p w14:paraId="4909A0F6" w14:textId="77777777" w:rsidR="00DD1F49" w:rsidRPr="00F461D0" w:rsidRDefault="00000000" w:rsidP="00BD23C4">
            <w:pPr>
              <w:spacing w:after="40"/>
              <w:jc w:val="center"/>
            </w:pPr>
            <w:r w:rsidRPr="00F461D0">
              <w:t>6.7</w:t>
            </w:r>
          </w:p>
        </w:tc>
        <w:tc>
          <w:tcPr>
            <w:tcW w:w="964" w:type="pct"/>
          </w:tcPr>
          <w:p w14:paraId="1170DEC7" w14:textId="77777777" w:rsidR="00DD1F49" w:rsidRPr="00076E76" w:rsidRDefault="00000000" w:rsidP="00BD23C4">
            <w:pPr>
              <w:spacing w:after="40"/>
              <w:jc w:val="center"/>
              <w:rPr>
                <w:strike/>
                <w:highlight w:val="yellow"/>
              </w:rPr>
            </w:pPr>
            <w:r w:rsidRPr="00F461D0">
              <w:t>0 </w:t>
            </w:r>
            <w:r w:rsidRPr="00F461D0">
              <w:noBreakHyphen/>
              <w:t> 2</w:t>
            </w:r>
          </w:p>
        </w:tc>
        <w:tc>
          <w:tcPr>
            <w:tcW w:w="965" w:type="pct"/>
          </w:tcPr>
          <w:p w14:paraId="321F30DD" w14:textId="77777777" w:rsidR="00DD1F49" w:rsidRPr="00F461D0" w:rsidRDefault="00000000" w:rsidP="00BD23C4">
            <w:pPr>
              <w:spacing w:after="40"/>
              <w:jc w:val="center"/>
            </w:pPr>
            <w:r w:rsidRPr="00F461D0">
              <w:t>0 </w:t>
            </w:r>
            <w:r w:rsidRPr="00F461D0">
              <w:noBreakHyphen/>
              <w:t> 5</w:t>
            </w:r>
          </w:p>
        </w:tc>
        <w:tc>
          <w:tcPr>
            <w:tcW w:w="965" w:type="pct"/>
          </w:tcPr>
          <w:p w14:paraId="71A26D71" w14:textId="77777777" w:rsidR="00DD1F49" w:rsidRPr="00F461D0" w:rsidRDefault="00000000" w:rsidP="00BD23C4">
            <w:pPr>
              <w:spacing w:after="40"/>
              <w:jc w:val="center"/>
            </w:pPr>
            <w:r w:rsidRPr="00F461D0">
              <w:t>0 </w:t>
            </w:r>
            <w:r w:rsidRPr="00F461D0">
              <w:noBreakHyphen/>
              <w:t> 15</w:t>
            </w:r>
          </w:p>
        </w:tc>
        <w:tc>
          <w:tcPr>
            <w:tcW w:w="964" w:type="pct"/>
          </w:tcPr>
          <w:p w14:paraId="7F4D7C1C" w14:textId="77777777" w:rsidR="00DD1F49" w:rsidRPr="00076E76" w:rsidRDefault="00000000" w:rsidP="00BD23C4">
            <w:pPr>
              <w:spacing w:after="40"/>
              <w:jc w:val="center"/>
              <w:rPr>
                <w:strike/>
                <w:highlight w:val="yellow"/>
              </w:rPr>
            </w:pPr>
            <w:r w:rsidRPr="00F461D0">
              <w:t>85 </w:t>
            </w:r>
            <w:r w:rsidRPr="00F461D0">
              <w:noBreakHyphen/>
              <w:t> 100</w:t>
            </w:r>
          </w:p>
        </w:tc>
      </w:tr>
      <w:tr w:rsidR="009838DF" w14:paraId="0567FF56" w14:textId="77777777" w:rsidTr="004D05EF">
        <w:trPr>
          <w:trHeight w:val="113"/>
        </w:trPr>
        <w:tc>
          <w:tcPr>
            <w:tcW w:w="1142" w:type="pct"/>
          </w:tcPr>
          <w:p w14:paraId="2C3F6292" w14:textId="77777777" w:rsidR="00DD1F49" w:rsidRPr="00F461D0" w:rsidRDefault="00000000" w:rsidP="00BD23C4">
            <w:pPr>
              <w:spacing w:after="40"/>
              <w:jc w:val="center"/>
            </w:pPr>
            <w:r w:rsidRPr="00F461D0">
              <w:t>4.75</w:t>
            </w:r>
          </w:p>
        </w:tc>
        <w:tc>
          <w:tcPr>
            <w:tcW w:w="964" w:type="pct"/>
          </w:tcPr>
          <w:p w14:paraId="16B535C9" w14:textId="77777777" w:rsidR="00DD1F49" w:rsidRPr="00076E76" w:rsidRDefault="00DD1F49" w:rsidP="00BD23C4">
            <w:pPr>
              <w:spacing w:after="40"/>
              <w:jc w:val="center"/>
              <w:rPr>
                <w:strike/>
                <w:highlight w:val="yellow"/>
              </w:rPr>
            </w:pPr>
          </w:p>
        </w:tc>
        <w:tc>
          <w:tcPr>
            <w:tcW w:w="965" w:type="pct"/>
          </w:tcPr>
          <w:p w14:paraId="40DD2315" w14:textId="77777777" w:rsidR="00DD1F49" w:rsidRPr="00F461D0" w:rsidRDefault="00000000" w:rsidP="00BD23C4">
            <w:pPr>
              <w:spacing w:after="40"/>
              <w:jc w:val="center"/>
            </w:pPr>
            <w:r w:rsidRPr="00F461D0">
              <w:t>0 </w:t>
            </w:r>
            <w:r w:rsidRPr="00F461D0">
              <w:noBreakHyphen/>
              <w:t> 2</w:t>
            </w:r>
          </w:p>
        </w:tc>
        <w:tc>
          <w:tcPr>
            <w:tcW w:w="965" w:type="pct"/>
          </w:tcPr>
          <w:p w14:paraId="7E97A5E8" w14:textId="77777777" w:rsidR="00DD1F49" w:rsidRPr="00F461D0" w:rsidRDefault="00000000" w:rsidP="00BD23C4">
            <w:pPr>
              <w:spacing w:after="40"/>
              <w:jc w:val="center"/>
            </w:pPr>
            <w:r w:rsidRPr="00F461D0">
              <w:t>0 </w:t>
            </w:r>
            <w:r w:rsidRPr="00F461D0">
              <w:noBreakHyphen/>
              <w:t> 5</w:t>
            </w:r>
          </w:p>
        </w:tc>
        <w:tc>
          <w:tcPr>
            <w:tcW w:w="964" w:type="pct"/>
          </w:tcPr>
          <w:p w14:paraId="1AC4A7D9" w14:textId="77777777" w:rsidR="00DD1F49" w:rsidRPr="00076E76" w:rsidRDefault="00000000" w:rsidP="00BD23C4">
            <w:pPr>
              <w:spacing w:after="40"/>
              <w:jc w:val="center"/>
              <w:rPr>
                <w:strike/>
                <w:highlight w:val="yellow"/>
              </w:rPr>
            </w:pPr>
            <w:r w:rsidRPr="00F461D0">
              <w:t>0 </w:t>
            </w:r>
            <w:r w:rsidRPr="00F461D0">
              <w:noBreakHyphen/>
              <w:t> 15</w:t>
            </w:r>
          </w:p>
        </w:tc>
      </w:tr>
      <w:tr w:rsidR="009838DF" w14:paraId="28B0FFCB" w14:textId="77777777" w:rsidTr="004D05EF">
        <w:trPr>
          <w:trHeight w:val="113"/>
        </w:trPr>
        <w:tc>
          <w:tcPr>
            <w:tcW w:w="1142" w:type="pct"/>
          </w:tcPr>
          <w:p w14:paraId="01BB2F02" w14:textId="77777777" w:rsidR="00DD1F49" w:rsidRPr="00F461D0" w:rsidRDefault="00000000" w:rsidP="00BD23C4">
            <w:pPr>
              <w:spacing w:after="40"/>
              <w:jc w:val="center"/>
            </w:pPr>
            <w:r w:rsidRPr="00F461D0">
              <w:t>2.36</w:t>
            </w:r>
          </w:p>
        </w:tc>
        <w:tc>
          <w:tcPr>
            <w:tcW w:w="964" w:type="pct"/>
          </w:tcPr>
          <w:p w14:paraId="05070C03" w14:textId="77777777" w:rsidR="00DD1F49" w:rsidRPr="00076E76" w:rsidRDefault="00DD1F49" w:rsidP="00BD23C4">
            <w:pPr>
              <w:spacing w:after="40"/>
              <w:jc w:val="center"/>
              <w:rPr>
                <w:strike/>
                <w:highlight w:val="yellow"/>
              </w:rPr>
            </w:pPr>
          </w:p>
        </w:tc>
        <w:tc>
          <w:tcPr>
            <w:tcW w:w="965" w:type="pct"/>
          </w:tcPr>
          <w:p w14:paraId="7A648FFA" w14:textId="77777777" w:rsidR="00DD1F49" w:rsidRPr="00F461D0" w:rsidRDefault="00DD1F49" w:rsidP="00BD23C4">
            <w:pPr>
              <w:spacing w:after="40"/>
              <w:jc w:val="center"/>
            </w:pPr>
          </w:p>
        </w:tc>
        <w:tc>
          <w:tcPr>
            <w:tcW w:w="965" w:type="pct"/>
          </w:tcPr>
          <w:p w14:paraId="7EF46630" w14:textId="77777777" w:rsidR="00DD1F49" w:rsidRPr="00F461D0" w:rsidRDefault="00000000" w:rsidP="00BD23C4">
            <w:pPr>
              <w:spacing w:after="40"/>
              <w:jc w:val="center"/>
            </w:pPr>
            <w:r w:rsidRPr="00F461D0">
              <w:t>0 </w:t>
            </w:r>
            <w:r w:rsidRPr="00F461D0">
              <w:noBreakHyphen/>
              <w:t> 2</w:t>
            </w:r>
          </w:p>
        </w:tc>
        <w:tc>
          <w:tcPr>
            <w:tcW w:w="964" w:type="pct"/>
          </w:tcPr>
          <w:p w14:paraId="01014497" w14:textId="77777777" w:rsidR="00DD1F49" w:rsidRPr="00076E76" w:rsidRDefault="00000000" w:rsidP="00BD23C4">
            <w:pPr>
              <w:spacing w:after="40"/>
              <w:jc w:val="center"/>
              <w:rPr>
                <w:strike/>
                <w:highlight w:val="yellow"/>
              </w:rPr>
            </w:pPr>
            <w:r w:rsidRPr="00F461D0">
              <w:t>0 </w:t>
            </w:r>
            <w:r w:rsidRPr="00F461D0">
              <w:noBreakHyphen/>
              <w:t> 5</w:t>
            </w:r>
          </w:p>
        </w:tc>
      </w:tr>
      <w:tr w:rsidR="009838DF" w14:paraId="7F1B4535" w14:textId="77777777" w:rsidTr="004D05EF">
        <w:trPr>
          <w:trHeight w:val="113"/>
        </w:trPr>
        <w:tc>
          <w:tcPr>
            <w:tcW w:w="1142" w:type="pct"/>
          </w:tcPr>
          <w:p w14:paraId="2951C54C" w14:textId="77777777" w:rsidR="00DD1F49" w:rsidRPr="00F461D0" w:rsidRDefault="00000000" w:rsidP="00BD23C4">
            <w:pPr>
              <w:spacing w:after="40"/>
              <w:jc w:val="center"/>
            </w:pPr>
            <w:r w:rsidRPr="00F461D0">
              <w:t>1.18</w:t>
            </w:r>
          </w:p>
        </w:tc>
        <w:tc>
          <w:tcPr>
            <w:tcW w:w="964" w:type="pct"/>
          </w:tcPr>
          <w:p w14:paraId="410ABC94" w14:textId="77777777" w:rsidR="00DD1F49" w:rsidRPr="00076E76" w:rsidRDefault="00DD1F49" w:rsidP="00BD23C4">
            <w:pPr>
              <w:spacing w:after="40"/>
              <w:jc w:val="center"/>
              <w:rPr>
                <w:strike/>
                <w:highlight w:val="yellow"/>
              </w:rPr>
            </w:pPr>
          </w:p>
        </w:tc>
        <w:tc>
          <w:tcPr>
            <w:tcW w:w="965" w:type="pct"/>
          </w:tcPr>
          <w:p w14:paraId="53F1524B" w14:textId="77777777" w:rsidR="00DD1F49" w:rsidRPr="00F461D0" w:rsidRDefault="00DD1F49" w:rsidP="00BD23C4">
            <w:pPr>
              <w:spacing w:after="40"/>
              <w:jc w:val="center"/>
            </w:pPr>
          </w:p>
        </w:tc>
        <w:tc>
          <w:tcPr>
            <w:tcW w:w="965" w:type="pct"/>
          </w:tcPr>
          <w:p w14:paraId="6BEEE534" w14:textId="77777777" w:rsidR="00DD1F49" w:rsidRPr="00F461D0" w:rsidRDefault="00DD1F49" w:rsidP="00BD23C4">
            <w:pPr>
              <w:spacing w:after="40"/>
              <w:jc w:val="center"/>
            </w:pPr>
          </w:p>
        </w:tc>
        <w:tc>
          <w:tcPr>
            <w:tcW w:w="964" w:type="pct"/>
          </w:tcPr>
          <w:p w14:paraId="46DBF38D" w14:textId="77777777" w:rsidR="00DD1F49" w:rsidRPr="00076E76" w:rsidRDefault="00000000" w:rsidP="00BD23C4">
            <w:pPr>
              <w:spacing w:after="40"/>
              <w:jc w:val="center"/>
              <w:rPr>
                <w:strike/>
                <w:highlight w:val="yellow"/>
              </w:rPr>
            </w:pPr>
            <w:r w:rsidRPr="00F461D0">
              <w:t>0 </w:t>
            </w:r>
            <w:r w:rsidRPr="00F461D0">
              <w:noBreakHyphen/>
              <w:t> 2</w:t>
            </w:r>
          </w:p>
        </w:tc>
      </w:tr>
      <w:tr w:rsidR="009838DF" w14:paraId="5B6DD613" w14:textId="77777777" w:rsidTr="004D05EF">
        <w:trPr>
          <w:trHeight w:val="113"/>
        </w:trPr>
        <w:tc>
          <w:tcPr>
            <w:tcW w:w="1142" w:type="pct"/>
          </w:tcPr>
          <w:p w14:paraId="543AEC0D" w14:textId="77777777" w:rsidR="00DD1F49" w:rsidRPr="004760EF" w:rsidRDefault="00000000" w:rsidP="00BD23C4">
            <w:pPr>
              <w:spacing w:after="40"/>
              <w:jc w:val="center"/>
            </w:pPr>
            <w:r w:rsidRPr="004760EF">
              <w:t xml:space="preserve">Min. ALD </w:t>
            </w:r>
            <w:r w:rsidRPr="00076E76">
              <w:rPr>
                <w:vertAlign w:val="superscript"/>
              </w:rPr>
              <w:t>(1)</w:t>
            </w:r>
          </w:p>
        </w:tc>
        <w:tc>
          <w:tcPr>
            <w:tcW w:w="964" w:type="pct"/>
          </w:tcPr>
          <w:p w14:paraId="737E9AD7" w14:textId="77777777" w:rsidR="00DD1F49" w:rsidRPr="00076E76" w:rsidRDefault="00000000" w:rsidP="00BD23C4">
            <w:pPr>
              <w:spacing w:after="40"/>
              <w:jc w:val="center"/>
              <w:rPr>
                <w:strike/>
                <w:highlight w:val="yellow"/>
              </w:rPr>
            </w:pPr>
            <w:r w:rsidRPr="004760EF">
              <w:t>12.0mm</w:t>
            </w:r>
          </w:p>
        </w:tc>
        <w:tc>
          <w:tcPr>
            <w:tcW w:w="965" w:type="pct"/>
          </w:tcPr>
          <w:p w14:paraId="5B072E6D" w14:textId="77777777" w:rsidR="00DD1F49" w:rsidRPr="004760EF" w:rsidRDefault="00000000" w:rsidP="00BD23C4">
            <w:pPr>
              <w:spacing w:after="40"/>
              <w:jc w:val="center"/>
            </w:pPr>
            <w:r w:rsidRPr="004760EF">
              <w:t>8.0mm</w:t>
            </w:r>
          </w:p>
        </w:tc>
        <w:tc>
          <w:tcPr>
            <w:tcW w:w="965" w:type="pct"/>
          </w:tcPr>
          <w:p w14:paraId="3D8D0369" w14:textId="77777777" w:rsidR="00DD1F49" w:rsidRPr="004760EF" w:rsidRDefault="00000000" w:rsidP="00BD23C4">
            <w:pPr>
              <w:spacing w:after="40"/>
              <w:jc w:val="center"/>
            </w:pPr>
            <w:r w:rsidRPr="004760EF">
              <w:t>5.5mm</w:t>
            </w:r>
          </w:p>
        </w:tc>
        <w:tc>
          <w:tcPr>
            <w:tcW w:w="964" w:type="pct"/>
          </w:tcPr>
          <w:p w14:paraId="65C897A1" w14:textId="77777777" w:rsidR="00DD1F49" w:rsidRPr="00076E76" w:rsidRDefault="00000000" w:rsidP="00BD23C4">
            <w:pPr>
              <w:spacing w:after="40"/>
              <w:jc w:val="center"/>
              <w:rPr>
                <w:strike/>
                <w:highlight w:val="yellow"/>
              </w:rPr>
            </w:pPr>
            <w:r w:rsidRPr="004760EF">
              <w:t>3.5mm</w:t>
            </w:r>
          </w:p>
        </w:tc>
      </w:tr>
      <w:tr w:rsidR="009838DF" w14:paraId="51FC32BC" w14:textId="77777777" w:rsidTr="004D05EF">
        <w:trPr>
          <w:trHeight w:val="113"/>
        </w:trPr>
        <w:tc>
          <w:tcPr>
            <w:tcW w:w="5000" w:type="pct"/>
            <w:gridSpan w:val="5"/>
          </w:tcPr>
          <w:p w14:paraId="1FBA87E6" w14:textId="77777777" w:rsidR="00DD1F49" w:rsidRPr="00900039" w:rsidRDefault="00000000" w:rsidP="00BD23C4">
            <w:pPr>
              <w:spacing w:after="40"/>
            </w:pPr>
            <w:r>
              <w:t>Note</w:t>
            </w:r>
            <w:r w:rsidRPr="00F461D0">
              <w:t xml:space="preserve">: </w:t>
            </w:r>
            <w:r>
              <w:t>(</w:t>
            </w:r>
            <w:r w:rsidRPr="00F461D0">
              <w:t>1</w:t>
            </w:r>
            <w:r>
              <w:t>)</w:t>
            </w:r>
            <w:r w:rsidRPr="00F461D0">
              <w:t>. Test Method</w:t>
            </w:r>
            <w:r>
              <w:t>s</w:t>
            </w:r>
            <w:r w:rsidRPr="00F461D0">
              <w:t xml:space="preserve"> </w:t>
            </w:r>
            <w:r>
              <w:t>AS </w:t>
            </w:r>
            <w:r w:rsidRPr="00F461D0">
              <w:t>1141.20.1,</w:t>
            </w:r>
            <w:r>
              <w:t xml:space="preserve"> AS 1141.</w:t>
            </w:r>
            <w:r w:rsidRPr="00F461D0">
              <w:t>20.2 - Direct Measurement.</w:t>
            </w:r>
          </w:p>
        </w:tc>
      </w:tr>
    </w:tbl>
    <w:p w14:paraId="53332845" w14:textId="77777777" w:rsidR="00DD1F49" w:rsidRDefault="00DD1F49" w:rsidP="00DD1F49"/>
    <w:tbl>
      <w:tblPr>
        <w:tblStyle w:val="TableGrid"/>
        <w:tblW w:w="5000" w:type="pct"/>
        <w:tblLook w:val="0620" w:firstRow="1" w:lastRow="0" w:firstColumn="0" w:lastColumn="0" w:noHBand="1" w:noVBand="1"/>
      </w:tblPr>
      <w:tblGrid>
        <w:gridCol w:w="5215"/>
        <w:gridCol w:w="1699"/>
        <w:gridCol w:w="1699"/>
        <w:gridCol w:w="1695"/>
      </w:tblGrid>
      <w:tr w:rsidR="009838DF" w14:paraId="51CAC0D5" w14:textId="77777777" w:rsidTr="004D05EF">
        <w:trPr>
          <w:cnfStyle w:val="100000000000" w:firstRow="1" w:lastRow="0" w:firstColumn="0" w:lastColumn="0" w:oddVBand="0" w:evenVBand="0" w:oddHBand="0" w:evenHBand="0" w:firstRowFirstColumn="0" w:firstRowLastColumn="0" w:lastRowFirstColumn="0" w:lastRowLastColumn="0"/>
          <w:trHeight w:val="436"/>
        </w:trPr>
        <w:tc>
          <w:tcPr>
            <w:tcW w:w="5000" w:type="pct"/>
            <w:gridSpan w:val="4"/>
          </w:tcPr>
          <w:p w14:paraId="6C9CADF7" w14:textId="77777777" w:rsidR="00DD1F49" w:rsidRPr="004D05EF" w:rsidRDefault="00000000" w:rsidP="00BD23C4">
            <w:pPr>
              <w:keepNext/>
              <w:spacing w:after="40"/>
              <w:rPr>
                <w:b w:val="0"/>
                <w:bCs/>
              </w:rPr>
            </w:pPr>
            <w:r w:rsidRPr="004D05EF">
              <w:rPr>
                <w:bCs/>
              </w:rPr>
              <w:t>Table – Aggregate Properties - Construction</w:t>
            </w:r>
          </w:p>
        </w:tc>
      </w:tr>
      <w:tr w:rsidR="009838DF" w14:paraId="63F1C83B" w14:textId="77777777" w:rsidTr="004D05EF">
        <w:trPr>
          <w:trHeight w:val="254"/>
        </w:trPr>
        <w:tc>
          <w:tcPr>
            <w:tcW w:w="2530" w:type="pct"/>
            <w:vMerge w:val="restart"/>
          </w:tcPr>
          <w:p w14:paraId="6A549EFE" w14:textId="77777777" w:rsidR="00DD1F49" w:rsidRPr="00C45550" w:rsidRDefault="00000000" w:rsidP="00BD23C4">
            <w:pPr>
              <w:keepNext/>
              <w:spacing w:after="40"/>
              <w:rPr>
                <w:b/>
              </w:rPr>
            </w:pPr>
            <w:r w:rsidRPr="00C45550">
              <w:rPr>
                <w:b/>
              </w:rPr>
              <w:t>Aggregate Property</w:t>
            </w:r>
          </w:p>
        </w:tc>
        <w:tc>
          <w:tcPr>
            <w:tcW w:w="2470" w:type="pct"/>
            <w:gridSpan w:val="3"/>
          </w:tcPr>
          <w:p w14:paraId="4B645A87" w14:textId="77777777" w:rsidR="00DD1F49" w:rsidRPr="00C45550" w:rsidRDefault="00000000" w:rsidP="00BD23C4">
            <w:pPr>
              <w:keepNext/>
              <w:spacing w:after="40"/>
              <w:rPr>
                <w:b/>
              </w:rPr>
            </w:pPr>
            <w:r w:rsidRPr="00C45550">
              <w:rPr>
                <w:b/>
              </w:rPr>
              <w:t>Traffic Count (AADT: Two Lanes)</w:t>
            </w:r>
          </w:p>
        </w:tc>
      </w:tr>
      <w:tr w:rsidR="009838DF" w14:paraId="190BC0A0" w14:textId="77777777" w:rsidTr="004D05EF">
        <w:trPr>
          <w:trHeight w:val="546"/>
        </w:trPr>
        <w:tc>
          <w:tcPr>
            <w:tcW w:w="2530" w:type="pct"/>
            <w:vMerge/>
          </w:tcPr>
          <w:p w14:paraId="4D9B5B72" w14:textId="77777777" w:rsidR="00DD1F49" w:rsidRPr="00C45550" w:rsidRDefault="00DD1F49" w:rsidP="00BD23C4">
            <w:pPr>
              <w:keepNext/>
              <w:spacing w:after="40"/>
              <w:rPr>
                <w:b/>
              </w:rPr>
            </w:pPr>
          </w:p>
        </w:tc>
        <w:tc>
          <w:tcPr>
            <w:tcW w:w="824" w:type="pct"/>
          </w:tcPr>
          <w:p w14:paraId="5C10005A" w14:textId="77777777" w:rsidR="00DD1F49" w:rsidRPr="00C45550" w:rsidRDefault="00000000" w:rsidP="00BD23C4">
            <w:pPr>
              <w:keepNext/>
              <w:spacing w:after="40"/>
              <w:rPr>
                <w:b/>
              </w:rPr>
            </w:pPr>
            <w:r w:rsidRPr="00C45550">
              <w:rPr>
                <w:b/>
              </w:rPr>
              <w:t>Less Than 300 V</w:t>
            </w:r>
            <w:r>
              <w:rPr>
                <w:b/>
              </w:rPr>
              <w:t>L</w:t>
            </w:r>
            <w:r w:rsidRPr="00C45550">
              <w:rPr>
                <w:b/>
              </w:rPr>
              <w:t>D</w:t>
            </w:r>
          </w:p>
        </w:tc>
        <w:tc>
          <w:tcPr>
            <w:tcW w:w="824" w:type="pct"/>
          </w:tcPr>
          <w:p w14:paraId="6CEA51A9" w14:textId="77777777" w:rsidR="00DD1F49" w:rsidRPr="00C45550" w:rsidRDefault="00000000" w:rsidP="00BD23C4">
            <w:pPr>
              <w:keepNext/>
              <w:spacing w:after="40"/>
              <w:rPr>
                <w:b/>
              </w:rPr>
            </w:pPr>
            <w:r w:rsidRPr="00C45550">
              <w:rPr>
                <w:b/>
              </w:rPr>
              <w:t>300 to 6,000 V</w:t>
            </w:r>
            <w:r>
              <w:rPr>
                <w:b/>
              </w:rPr>
              <w:t>L</w:t>
            </w:r>
            <w:r w:rsidRPr="00C45550">
              <w:rPr>
                <w:b/>
              </w:rPr>
              <w:t>D</w:t>
            </w:r>
          </w:p>
        </w:tc>
        <w:tc>
          <w:tcPr>
            <w:tcW w:w="823" w:type="pct"/>
          </w:tcPr>
          <w:p w14:paraId="744BBFD8" w14:textId="77777777" w:rsidR="00DD1F49" w:rsidRPr="00C45550" w:rsidRDefault="00000000" w:rsidP="00BD23C4">
            <w:pPr>
              <w:keepNext/>
              <w:spacing w:after="40"/>
              <w:rPr>
                <w:b/>
              </w:rPr>
            </w:pPr>
            <w:r w:rsidRPr="00C45550">
              <w:rPr>
                <w:b/>
              </w:rPr>
              <w:t>More Than 6,000 V</w:t>
            </w:r>
            <w:r>
              <w:rPr>
                <w:b/>
              </w:rPr>
              <w:t>L</w:t>
            </w:r>
            <w:r w:rsidRPr="00C45550">
              <w:rPr>
                <w:b/>
              </w:rPr>
              <w:t>D</w:t>
            </w:r>
          </w:p>
        </w:tc>
      </w:tr>
      <w:tr w:rsidR="009838DF" w14:paraId="0F69CB76" w14:textId="77777777" w:rsidTr="004D05EF">
        <w:trPr>
          <w:trHeight w:val="604"/>
        </w:trPr>
        <w:tc>
          <w:tcPr>
            <w:tcW w:w="2530" w:type="pct"/>
          </w:tcPr>
          <w:p w14:paraId="72E9770A" w14:textId="77777777" w:rsidR="00DD1F49" w:rsidRPr="004760EF" w:rsidRDefault="00000000" w:rsidP="00BD23C4">
            <w:pPr>
              <w:keepNext/>
              <w:spacing w:after="40"/>
            </w:pPr>
            <w:r w:rsidRPr="004760EF">
              <w:t>AS</w:t>
            </w:r>
            <w:r>
              <w:t> </w:t>
            </w:r>
            <w:r w:rsidRPr="004760EF">
              <w:t xml:space="preserve">1141.14 Misshapen Particles: </w:t>
            </w:r>
            <w:proofErr w:type="spellStart"/>
            <w:r w:rsidRPr="004760EF">
              <w:t>Caliper</w:t>
            </w:r>
            <w:proofErr w:type="spellEnd"/>
            <w:r w:rsidRPr="004760EF">
              <w:t xml:space="preserve"> Ratio 2:1</w:t>
            </w:r>
          </w:p>
        </w:tc>
        <w:tc>
          <w:tcPr>
            <w:tcW w:w="824" w:type="pct"/>
          </w:tcPr>
          <w:p w14:paraId="0188AE54" w14:textId="77777777" w:rsidR="00DD1F49" w:rsidRPr="00A6082D" w:rsidRDefault="00000000" w:rsidP="00BD23C4">
            <w:pPr>
              <w:keepNext/>
              <w:spacing w:after="40"/>
            </w:pPr>
            <w:r w:rsidRPr="00A6082D">
              <w:t>25% maximum</w:t>
            </w:r>
          </w:p>
        </w:tc>
        <w:tc>
          <w:tcPr>
            <w:tcW w:w="824" w:type="pct"/>
          </w:tcPr>
          <w:p w14:paraId="73946B02" w14:textId="77777777" w:rsidR="00DD1F49" w:rsidRPr="00A6082D" w:rsidRDefault="00000000" w:rsidP="00BD23C4">
            <w:pPr>
              <w:keepNext/>
              <w:spacing w:after="40"/>
            </w:pPr>
            <w:r w:rsidRPr="00A6082D">
              <w:t>15% maximum</w:t>
            </w:r>
          </w:p>
        </w:tc>
        <w:tc>
          <w:tcPr>
            <w:tcW w:w="823" w:type="pct"/>
          </w:tcPr>
          <w:p w14:paraId="1FDA2929" w14:textId="77777777" w:rsidR="00DD1F49" w:rsidRPr="00A6082D" w:rsidRDefault="00000000" w:rsidP="00BD23C4">
            <w:pPr>
              <w:keepNext/>
              <w:spacing w:after="40"/>
            </w:pPr>
            <w:r w:rsidRPr="00A6082D">
              <w:t>12% maximum</w:t>
            </w:r>
          </w:p>
        </w:tc>
      </w:tr>
      <w:tr w:rsidR="009838DF" w14:paraId="49FD2C5D" w14:textId="77777777" w:rsidTr="004D05EF">
        <w:trPr>
          <w:trHeight w:val="292"/>
        </w:trPr>
        <w:tc>
          <w:tcPr>
            <w:tcW w:w="2530" w:type="pct"/>
          </w:tcPr>
          <w:p w14:paraId="68AF1EDE" w14:textId="77777777" w:rsidR="00DD1F49" w:rsidRPr="004760EF" w:rsidRDefault="00000000" w:rsidP="00BD23C4">
            <w:pPr>
              <w:keepNext/>
              <w:spacing w:after="40"/>
            </w:pPr>
            <w:r w:rsidRPr="004760EF">
              <w:t>AS</w:t>
            </w:r>
            <w:r>
              <w:t> </w:t>
            </w:r>
            <w:r w:rsidRPr="004760EF">
              <w:t>1141.15 Flakiness Index</w:t>
            </w:r>
          </w:p>
        </w:tc>
        <w:tc>
          <w:tcPr>
            <w:tcW w:w="824" w:type="pct"/>
          </w:tcPr>
          <w:p w14:paraId="214022E9" w14:textId="77777777" w:rsidR="00DD1F49" w:rsidRPr="00A6082D" w:rsidRDefault="00000000" w:rsidP="00BD23C4">
            <w:pPr>
              <w:keepNext/>
              <w:spacing w:after="40"/>
            </w:pPr>
            <w:r>
              <w:t>25</w:t>
            </w:r>
            <w:r w:rsidRPr="00A6082D">
              <w:t xml:space="preserve"> </w:t>
            </w:r>
            <w:proofErr w:type="gramStart"/>
            <w:r w:rsidRPr="00A6082D">
              <w:t>maximum</w:t>
            </w:r>
            <w:proofErr w:type="gramEnd"/>
          </w:p>
        </w:tc>
        <w:tc>
          <w:tcPr>
            <w:tcW w:w="824" w:type="pct"/>
          </w:tcPr>
          <w:p w14:paraId="34880C94" w14:textId="77777777" w:rsidR="00DD1F49" w:rsidRPr="00A6082D" w:rsidRDefault="00000000" w:rsidP="00BD23C4">
            <w:pPr>
              <w:keepNext/>
              <w:spacing w:after="40"/>
            </w:pPr>
            <w:r>
              <w:t>25</w:t>
            </w:r>
            <w:r w:rsidRPr="00A6082D">
              <w:t xml:space="preserve"> </w:t>
            </w:r>
            <w:proofErr w:type="gramStart"/>
            <w:r w:rsidRPr="00A6082D">
              <w:t>maximum</w:t>
            </w:r>
            <w:proofErr w:type="gramEnd"/>
          </w:p>
        </w:tc>
        <w:tc>
          <w:tcPr>
            <w:tcW w:w="823" w:type="pct"/>
          </w:tcPr>
          <w:p w14:paraId="62574BA0" w14:textId="77777777" w:rsidR="00DD1F49" w:rsidRPr="00A6082D" w:rsidRDefault="00000000" w:rsidP="00BD23C4">
            <w:pPr>
              <w:keepNext/>
              <w:spacing w:after="40"/>
            </w:pPr>
            <w:r w:rsidRPr="00A6082D">
              <w:t xml:space="preserve">25 </w:t>
            </w:r>
            <w:proofErr w:type="gramStart"/>
            <w:r w:rsidRPr="00A6082D">
              <w:t>maximum</w:t>
            </w:r>
            <w:proofErr w:type="gramEnd"/>
          </w:p>
        </w:tc>
      </w:tr>
      <w:tr w:rsidR="009838DF" w14:paraId="1292C72A" w14:textId="77777777" w:rsidTr="004D05EF">
        <w:trPr>
          <w:trHeight w:val="292"/>
        </w:trPr>
        <w:tc>
          <w:tcPr>
            <w:tcW w:w="5000" w:type="pct"/>
            <w:gridSpan w:val="4"/>
          </w:tcPr>
          <w:p w14:paraId="109BD390" w14:textId="77777777" w:rsidR="00DD1F49" w:rsidRDefault="00000000" w:rsidP="00BD23C4">
            <w:pPr>
              <w:spacing w:after="40"/>
            </w:pPr>
            <w:r w:rsidRPr="00076E76">
              <w:rPr>
                <w:b/>
              </w:rPr>
              <w:t xml:space="preserve">AADT </w:t>
            </w:r>
            <w:r>
              <w:t>- Annual Average Daily Traffic</w:t>
            </w:r>
          </w:p>
          <w:p w14:paraId="451004BE" w14:textId="77777777" w:rsidR="00DD1F49" w:rsidRPr="00A6082D" w:rsidRDefault="00000000" w:rsidP="00BD23C4">
            <w:pPr>
              <w:spacing w:after="40"/>
            </w:pPr>
            <w:r w:rsidRPr="00076E76">
              <w:rPr>
                <w:b/>
              </w:rPr>
              <w:t>VLD</w:t>
            </w:r>
            <w:r>
              <w:t xml:space="preserve"> - Vehicles Per Lane Per Day</w:t>
            </w:r>
          </w:p>
        </w:tc>
      </w:tr>
    </w:tbl>
    <w:p w14:paraId="23EF5D71" w14:textId="77777777" w:rsidR="00DD1F49" w:rsidRDefault="00DD1F49" w:rsidP="00DD1F49"/>
    <w:tbl>
      <w:tblPr>
        <w:tblStyle w:val="TableGrid"/>
        <w:tblW w:w="4944" w:type="pct"/>
        <w:tblLook w:val="0620" w:firstRow="1" w:lastRow="0" w:firstColumn="0" w:lastColumn="0" w:noHBand="1" w:noVBand="1"/>
      </w:tblPr>
      <w:tblGrid>
        <w:gridCol w:w="5157"/>
        <w:gridCol w:w="1676"/>
        <w:gridCol w:w="1676"/>
        <w:gridCol w:w="1684"/>
      </w:tblGrid>
      <w:tr w:rsidR="009838DF" w14:paraId="2FC006BB" w14:textId="77777777" w:rsidTr="004D05EF">
        <w:trPr>
          <w:cnfStyle w:val="100000000000" w:firstRow="1" w:lastRow="0" w:firstColumn="0" w:lastColumn="0" w:oddVBand="0" w:evenVBand="0" w:oddHBand="0" w:evenHBand="0" w:firstRowFirstColumn="0" w:firstRowLastColumn="0" w:lastRowFirstColumn="0" w:lastRowLastColumn="0"/>
          <w:trHeight w:val="329"/>
        </w:trPr>
        <w:tc>
          <w:tcPr>
            <w:tcW w:w="5000" w:type="pct"/>
            <w:gridSpan w:val="4"/>
            <w:hideMark/>
          </w:tcPr>
          <w:p w14:paraId="30E080F5" w14:textId="77777777" w:rsidR="00DD1F49" w:rsidRPr="004D05EF" w:rsidRDefault="00000000" w:rsidP="00BD23C4">
            <w:pPr>
              <w:spacing w:after="40"/>
              <w:rPr>
                <w:b w:val="0"/>
                <w:bCs/>
                <w:lang w:val="en-NZ" w:eastAsia="en-NZ"/>
              </w:rPr>
            </w:pPr>
            <w:r w:rsidRPr="004D05EF">
              <w:rPr>
                <w:bCs/>
                <w:lang w:val="en-NZ" w:eastAsia="en-NZ"/>
              </w:rPr>
              <w:t>Table – Aggregate Source Rock Properties Requirements</w:t>
            </w:r>
          </w:p>
        </w:tc>
      </w:tr>
      <w:tr w:rsidR="009838DF" w14:paraId="16E00499" w14:textId="77777777" w:rsidTr="004D05EF">
        <w:trPr>
          <w:trHeight w:val="329"/>
        </w:trPr>
        <w:tc>
          <w:tcPr>
            <w:tcW w:w="2530" w:type="pct"/>
            <w:vMerge w:val="restart"/>
            <w:hideMark/>
          </w:tcPr>
          <w:p w14:paraId="74CEF199" w14:textId="77777777" w:rsidR="00DD1F49" w:rsidRDefault="00000000" w:rsidP="00BD23C4">
            <w:pPr>
              <w:spacing w:after="40"/>
              <w:rPr>
                <w:lang w:val="en-NZ" w:eastAsia="en-NZ"/>
              </w:rPr>
            </w:pPr>
            <w:r>
              <w:rPr>
                <w:b/>
                <w:lang w:val="en-NZ" w:eastAsia="en-NZ"/>
              </w:rPr>
              <w:t>Aggregate Property</w:t>
            </w:r>
          </w:p>
        </w:tc>
        <w:tc>
          <w:tcPr>
            <w:tcW w:w="2470" w:type="pct"/>
            <w:gridSpan w:val="3"/>
            <w:hideMark/>
          </w:tcPr>
          <w:p w14:paraId="4217673A" w14:textId="77777777" w:rsidR="00DD1F49" w:rsidRDefault="00000000" w:rsidP="00BD23C4">
            <w:pPr>
              <w:spacing w:after="40"/>
              <w:rPr>
                <w:lang w:val="en-NZ" w:eastAsia="en-NZ"/>
              </w:rPr>
            </w:pPr>
            <w:r>
              <w:rPr>
                <w:b/>
                <w:lang w:val="en-NZ" w:eastAsia="en-NZ"/>
              </w:rPr>
              <w:t>Traffic Count (AADT: Two Lanes)</w:t>
            </w:r>
          </w:p>
        </w:tc>
      </w:tr>
      <w:tr w:rsidR="009838DF" w14:paraId="3EF2F360" w14:textId="77777777" w:rsidTr="004D05EF">
        <w:trPr>
          <w:trHeight w:val="329"/>
        </w:trPr>
        <w:tc>
          <w:tcPr>
            <w:tcW w:w="0" w:type="auto"/>
            <w:vMerge/>
            <w:hideMark/>
          </w:tcPr>
          <w:p w14:paraId="2B1D23F8" w14:textId="77777777" w:rsidR="00DD1F49" w:rsidRDefault="00DD1F49" w:rsidP="00BD23C4">
            <w:pPr>
              <w:spacing w:after="40"/>
              <w:rPr>
                <w:lang w:val="en-NZ" w:eastAsia="en-NZ"/>
              </w:rPr>
            </w:pPr>
          </w:p>
        </w:tc>
        <w:tc>
          <w:tcPr>
            <w:tcW w:w="822" w:type="pct"/>
            <w:hideMark/>
          </w:tcPr>
          <w:p w14:paraId="17F9B863" w14:textId="77777777" w:rsidR="00DD1F49" w:rsidRDefault="00000000" w:rsidP="00BD23C4">
            <w:pPr>
              <w:spacing w:after="40"/>
              <w:rPr>
                <w:lang w:val="en-NZ" w:eastAsia="en-NZ"/>
              </w:rPr>
            </w:pPr>
            <w:r>
              <w:rPr>
                <w:b/>
                <w:lang w:val="en-NZ" w:eastAsia="en-NZ"/>
              </w:rPr>
              <w:t>Less Than 300 VLD</w:t>
            </w:r>
          </w:p>
        </w:tc>
        <w:tc>
          <w:tcPr>
            <w:tcW w:w="822" w:type="pct"/>
            <w:hideMark/>
          </w:tcPr>
          <w:p w14:paraId="622378E4" w14:textId="77777777" w:rsidR="00DD1F49" w:rsidRDefault="00000000" w:rsidP="00BD23C4">
            <w:pPr>
              <w:spacing w:after="40"/>
              <w:rPr>
                <w:lang w:val="en-NZ" w:eastAsia="en-NZ"/>
              </w:rPr>
            </w:pPr>
            <w:r>
              <w:rPr>
                <w:b/>
                <w:lang w:val="en-NZ" w:eastAsia="en-NZ"/>
              </w:rPr>
              <w:t>300 to 6,000 VLD</w:t>
            </w:r>
          </w:p>
        </w:tc>
        <w:tc>
          <w:tcPr>
            <w:tcW w:w="826" w:type="pct"/>
            <w:hideMark/>
          </w:tcPr>
          <w:p w14:paraId="05E1B53F" w14:textId="77777777" w:rsidR="00DD1F49" w:rsidRDefault="00000000" w:rsidP="00BD23C4">
            <w:pPr>
              <w:spacing w:after="40"/>
              <w:rPr>
                <w:lang w:val="en-NZ" w:eastAsia="en-NZ"/>
              </w:rPr>
            </w:pPr>
            <w:r>
              <w:rPr>
                <w:b/>
                <w:lang w:val="en-NZ" w:eastAsia="en-NZ"/>
              </w:rPr>
              <w:t>More Than 6,000 VLD</w:t>
            </w:r>
          </w:p>
        </w:tc>
      </w:tr>
      <w:tr w:rsidR="009838DF" w14:paraId="14B2A573" w14:textId="77777777" w:rsidTr="004D05EF">
        <w:trPr>
          <w:trHeight w:val="329"/>
        </w:trPr>
        <w:tc>
          <w:tcPr>
            <w:tcW w:w="5000" w:type="pct"/>
            <w:gridSpan w:val="4"/>
            <w:hideMark/>
          </w:tcPr>
          <w:p w14:paraId="096F7A47" w14:textId="77777777" w:rsidR="00DD1F49" w:rsidRDefault="00000000" w:rsidP="00BD23C4">
            <w:pPr>
              <w:spacing w:after="40"/>
              <w:rPr>
                <w:lang w:val="en-NZ" w:eastAsia="en-NZ"/>
              </w:rPr>
            </w:pPr>
            <w:r>
              <w:rPr>
                <w:b/>
                <w:lang w:val="en-NZ" w:eastAsia="en-NZ"/>
              </w:rPr>
              <w:t xml:space="preserve">AS 1141.23 </w:t>
            </w:r>
            <w:r>
              <w:rPr>
                <w:b/>
                <w:lang w:val="en-NZ" w:eastAsia="en-NZ"/>
              </w:rPr>
              <w:br w:type="page"/>
            </w:r>
            <w:r>
              <w:rPr>
                <w:b/>
                <w:lang w:val="en-NZ" w:eastAsia="en-NZ"/>
              </w:rPr>
              <w:br w:type="page"/>
              <w:t>Los Angeles Abrasion (LAA):</w:t>
            </w:r>
          </w:p>
        </w:tc>
      </w:tr>
      <w:tr w:rsidR="009838DF" w14:paraId="609801A7" w14:textId="77777777" w:rsidTr="004D05EF">
        <w:trPr>
          <w:trHeight w:val="329"/>
        </w:trPr>
        <w:tc>
          <w:tcPr>
            <w:tcW w:w="2530" w:type="pct"/>
            <w:hideMark/>
          </w:tcPr>
          <w:p w14:paraId="2481F456" w14:textId="77777777" w:rsidR="00DD1F49" w:rsidRDefault="00000000" w:rsidP="00BD23C4">
            <w:pPr>
              <w:spacing w:after="40"/>
              <w:rPr>
                <w:lang w:val="en-NZ" w:eastAsia="en-NZ"/>
              </w:rPr>
            </w:pPr>
            <w:r>
              <w:rPr>
                <w:lang w:val="en-NZ" w:eastAsia="en-NZ"/>
              </w:rPr>
              <w:t>-</w:t>
            </w:r>
            <w:r>
              <w:rPr>
                <w:lang w:val="en-NZ" w:eastAsia="en-NZ"/>
              </w:rPr>
              <w:tab/>
              <w:t>Fine Grained Aggregate</w:t>
            </w:r>
          </w:p>
        </w:tc>
        <w:tc>
          <w:tcPr>
            <w:tcW w:w="822" w:type="pct"/>
            <w:hideMark/>
          </w:tcPr>
          <w:p w14:paraId="28874CA1" w14:textId="77777777" w:rsidR="00DD1F49" w:rsidRDefault="00000000" w:rsidP="00BD23C4">
            <w:pPr>
              <w:spacing w:after="40"/>
              <w:rPr>
                <w:lang w:val="en-NZ" w:eastAsia="en-NZ"/>
              </w:rPr>
            </w:pPr>
            <w:r>
              <w:rPr>
                <w:lang w:val="en-NZ" w:eastAsia="en-NZ"/>
              </w:rPr>
              <w:t>30% maximum</w:t>
            </w:r>
          </w:p>
        </w:tc>
        <w:tc>
          <w:tcPr>
            <w:tcW w:w="822" w:type="pct"/>
            <w:hideMark/>
          </w:tcPr>
          <w:p w14:paraId="6993779B" w14:textId="77777777" w:rsidR="00DD1F49" w:rsidRDefault="00000000" w:rsidP="00BD23C4">
            <w:pPr>
              <w:spacing w:after="40"/>
              <w:rPr>
                <w:lang w:val="en-NZ" w:eastAsia="en-NZ"/>
              </w:rPr>
            </w:pPr>
            <w:r>
              <w:rPr>
                <w:lang w:val="en-NZ" w:eastAsia="en-NZ"/>
              </w:rPr>
              <w:t>25% maximum</w:t>
            </w:r>
          </w:p>
        </w:tc>
        <w:tc>
          <w:tcPr>
            <w:tcW w:w="826" w:type="pct"/>
            <w:hideMark/>
          </w:tcPr>
          <w:p w14:paraId="59605B36" w14:textId="77777777" w:rsidR="00DD1F49" w:rsidRDefault="00000000" w:rsidP="00BD23C4">
            <w:pPr>
              <w:spacing w:after="40"/>
              <w:rPr>
                <w:lang w:val="en-NZ" w:eastAsia="en-NZ"/>
              </w:rPr>
            </w:pPr>
            <w:r>
              <w:rPr>
                <w:lang w:val="en-NZ" w:eastAsia="en-NZ"/>
              </w:rPr>
              <w:t>20% maximum</w:t>
            </w:r>
          </w:p>
        </w:tc>
      </w:tr>
      <w:tr w:rsidR="009838DF" w14:paraId="75547BD2" w14:textId="77777777" w:rsidTr="004D05EF">
        <w:trPr>
          <w:trHeight w:val="329"/>
        </w:trPr>
        <w:tc>
          <w:tcPr>
            <w:tcW w:w="2530" w:type="pct"/>
            <w:hideMark/>
          </w:tcPr>
          <w:p w14:paraId="4284581B" w14:textId="77777777" w:rsidR="00DD1F49" w:rsidRDefault="00000000" w:rsidP="00BD23C4">
            <w:pPr>
              <w:spacing w:after="40"/>
              <w:rPr>
                <w:lang w:val="en-NZ" w:eastAsia="en-NZ"/>
              </w:rPr>
            </w:pPr>
            <w:r>
              <w:rPr>
                <w:lang w:val="en-NZ" w:eastAsia="en-NZ"/>
              </w:rPr>
              <w:lastRenderedPageBreak/>
              <w:t>-</w:t>
            </w:r>
            <w:r>
              <w:rPr>
                <w:lang w:val="en-NZ" w:eastAsia="en-NZ"/>
              </w:rPr>
              <w:tab/>
              <w:t>Coarse Grained Aggregate</w:t>
            </w:r>
          </w:p>
        </w:tc>
        <w:tc>
          <w:tcPr>
            <w:tcW w:w="822" w:type="pct"/>
            <w:hideMark/>
          </w:tcPr>
          <w:p w14:paraId="6A34E7FC" w14:textId="77777777" w:rsidR="00DD1F49" w:rsidRDefault="00000000" w:rsidP="00BD23C4">
            <w:pPr>
              <w:spacing w:after="40"/>
              <w:rPr>
                <w:lang w:val="en-NZ" w:eastAsia="en-NZ"/>
              </w:rPr>
            </w:pPr>
            <w:r>
              <w:rPr>
                <w:lang w:val="en-NZ" w:eastAsia="en-NZ"/>
              </w:rPr>
              <w:t>40% maximum</w:t>
            </w:r>
          </w:p>
        </w:tc>
        <w:tc>
          <w:tcPr>
            <w:tcW w:w="822" w:type="pct"/>
            <w:hideMark/>
          </w:tcPr>
          <w:p w14:paraId="0AB4A922" w14:textId="77777777" w:rsidR="00DD1F49" w:rsidRDefault="00000000" w:rsidP="00BD23C4">
            <w:pPr>
              <w:spacing w:after="40"/>
              <w:rPr>
                <w:lang w:val="en-NZ" w:eastAsia="en-NZ"/>
              </w:rPr>
            </w:pPr>
            <w:r>
              <w:rPr>
                <w:lang w:val="en-NZ" w:eastAsia="en-NZ"/>
              </w:rPr>
              <w:t>35% maximum</w:t>
            </w:r>
          </w:p>
        </w:tc>
        <w:tc>
          <w:tcPr>
            <w:tcW w:w="826" w:type="pct"/>
            <w:hideMark/>
          </w:tcPr>
          <w:p w14:paraId="4FC9371F" w14:textId="77777777" w:rsidR="00DD1F49" w:rsidRDefault="00000000" w:rsidP="00BD23C4">
            <w:pPr>
              <w:spacing w:after="40"/>
              <w:rPr>
                <w:lang w:val="en-NZ" w:eastAsia="en-NZ"/>
              </w:rPr>
            </w:pPr>
            <w:r>
              <w:rPr>
                <w:lang w:val="en-NZ" w:eastAsia="en-NZ"/>
              </w:rPr>
              <w:t>30% maximum</w:t>
            </w:r>
          </w:p>
        </w:tc>
      </w:tr>
      <w:tr w:rsidR="009838DF" w14:paraId="22646A21" w14:textId="77777777" w:rsidTr="004D05EF">
        <w:trPr>
          <w:trHeight w:val="329"/>
        </w:trPr>
        <w:tc>
          <w:tcPr>
            <w:tcW w:w="2530" w:type="pct"/>
            <w:hideMark/>
          </w:tcPr>
          <w:p w14:paraId="451F2625" w14:textId="77777777" w:rsidR="00DD1F49" w:rsidRDefault="00000000" w:rsidP="00BD23C4">
            <w:pPr>
              <w:spacing w:after="40"/>
              <w:rPr>
                <w:b/>
                <w:lang w:val="en-NZ" w:eastAsia="en-NZ"/>
              </w:rPr>
            </w:pPr>
            <w:r>
              <w:rPr>
                <w:b/>
                <w:lang w:val="en-NZ" w:eastAsia="en-NZ"/>
              </w:rPr>
              <w:t>AS 1141.24 Sulphate Soundness</w:t>
            </w:r>
          </w:p>
        </w:tc>
        <w:tc>
          <w:tcPr>
            <w:tcW w:w="822" w:type="pct"/>
            <w:hideMark/>
          </w:tcPr>
          <w:p w14:paraId="570720D9" w14:textId="77777777" w:rsidR="00DD1F49" w:rsidRDefault="00000000" w:rsidP="00BD23C4">
            <w:pPr>
              <w:spacing w:after="40"/>
              <w:rPr>
                <w:lang w:val="en-NZ" w:eastAsia="en-NZ"/>
              </w:rPr>
            </w:pPr>
            <w:r>
              <w:rPr>
                <w:lang w:val="en-NZ" w:eastAsia="en-NZ"/>
              </w:rPr>
              <w:t>15% maximum</w:t>
            </w:r>
          </w:p>
        </w:tc>
        <w:tc>
          <w:tcPr>
            <w:tcW w:w="822" w:type="pct"/>
            <w:hideMark/>
          </w:tcPr>
          <w:p w14:paraId="478402A4" w14:textId="77777777" w:rsidR="00DD1F49" w:rsidRDefault="00000000" w:rsidP="00BD23C4">
            <w:pPr>
              <w:spacing w:after="40"/>
              <w:rPr>
                <w:lang w:val="en-NZ" w:eastAsia="en-NZ"/>
              </w:rPr>
            </w:pPr>
            <w:r>
              <w:rPr>
                <w:lang w:val="en-NZ" w:eastAsia="en-NZ"/>
              </w:rPr>
              <w:t>12% maximum</w:t>
            </w:r>
          </w:p>
        </w:tc>
        <w:tc>
          <w:tcPr>
            <w:tcW w:w="826" w:type="pct"/>
            <w:hideMark/>
          </w:tcPr>
          <w:p w14:paraId="2E66374E" w14:textId="77777777" w:rsidR="00DD1F49" w:rsidRDefault="00000000" w:rsidP="00BD23C4">
            <w:pPr>
              <w:spacing w:after="40"/>
              <w:rPr>
                <w:lang w:val="en-NZ" w:eastAsia="en-NZ"/>
              </w:rPr>
            </w:pPr>
            <w:r>
              <w:rPr>
                <w:lang w:val="en-NZ" w:eastAsia="en-NZ"/>
              </w:rPr>
              <w:t>10% maximum</w:t>
            </w:r>
          </w:p>
        </w:tc>
      </w:tr>
      <w:tr w:rsidR="009838DF" w14:paraId="6151BEA7" w14:textId="77777777" w:rsidTr="004D05EF">
        <w:trPr>
          <w:trHeight w:val="680"/>
        </w:trPr>
        <w:tc>
          <w:tcPr>
            <w:tcW w:w="2530" w:type="pct"/>
            <w:hideMark/>
          </w:tcPr>
          <w:p w14:paraId="01482FB6" w14:textId="77777777" w:rsidR="00DD1F49" w:rsidRDefault="00000000" w:rsidP="00BD23C4">
            <w:pPr>
              <w:spacing w:after="40"/>
              <w:rPr>
                <w:b/>
                <w:lang w:val="en-NZ" w:eastAsia="en-NZ"/>
              </w:rPr>
            </w:pPr>
            <w:r>
              <w:rPr>
                <w:b/>
                <w:lang w:val="en-NZ" w:eastAsia="en-NZ"/>
              </w:rPr>
              <w:t>AS 1141.40, AS 1141.41 Polished Aggregate Friction Value</w:t>
            </w:r>
          </w:p>
        </w:tc>
        <w:tc>
          <w:tcPr>
            <w:tcW w:w="822" w:type="pct"/>
            <w:hideMark/>
          </w:tcPr>
          <w:p w14:paraId="495B03AD" w14:textId="77777777" w:rsidR="00DD1F49" w:rsidRDefault="00000000" w:rsidP="00BD23C4">
            <w:pPr>
              <w:spacing w:after="40"/>
              <w:rPr>
                <w:lang w:val="en-NZ" w:eastAsia="en-NZ"/>
              </w:rPr>
            </w:pPr>
            <w:r>
              <w:rPr>
                <w:lang w:val="en-NZ" w:eastAsia="en-NZ"/>
              </w:rPr>
              <w:t>40 minimum</w:t>
            </w:r>
          </w:p>
        </w:tc>
        <w:tc>
          <w:tcPr>
            <w:tcW w:w="822" w:type="pct"/>
            <w:hideMark/>
          </w:tcPr>
          <w:p w14:paraId="43A8E448" w14:textId="77777777" w:rsidR="00DD1F49" w:rsidRDefault="00000000" w:rsidP="00BD23C4">
            <w:pPr>
              <w:spacing w:after="40"/>
              <w:rPr>
                <w:lang w:val="en-NZ" w:eastAsia="en-NZ"/>
              </w:rPr>
            </w:pPr>
            <w:r>
              <w:rPr>
                <w:lang w:val="en-NZ" w:eastAsia="en-NZ"/>
              </w:rPr>
              <w:t>40 minimum</w:t>
            </w:r>
          </w:p>
        </w:tc>
        <w:tc>
          <w:tcPr>
            <w:tcW w:w="826" w:type="pct"/>
            <w:hideMark/>
          </w:tcPr>
          <w:p w14:paraId="414A7AB1" w14:textId="77777777" w:rsidR="00DD1F49" w:rsidRDefault="00000000" w:rsidP="00BD23C4">
            <w:pPr>
              <w:spacing w:after="40"/>
              <w:rPr>
                <w:lang w:val="en-NZ" w:eastAsia="en-NZ"/>
              </w:rPr>
            </w:pPr>
            <w:r>
              <w:rPr>
                <w:lang w:val="en-NZ" w:eastAsia="en-NZ"/>
              </w:rPr>
              <w:t>45 minimum</w:t>
            </w:r>
          </w:p>
        </w:tc>
      </w:tr>
      <w:tr w:rsidR="009838DF" w14:paraId="3A66282A" w14:textId="77777777" w:rsidTr="004D05EF">
        <w:trPr>
          <w:trHeight w:val="286"/>
        </w:trPr>
        <w:tc>
          <w:tcPr>
            <w:tcW w:w="5000" w:type="pct"/>
            <w:gridSpan w:val="4"/>
            <w:hideMark/>
          </w:tcPr>
          <w:p w14:paraId="180BEB28" w14:textId="77777777" w:rsidR="00DD1F49" w:rsidRDefault="00000000" w:rsidP="00BD23C4">
            <w:pPr>
              <w:spacing w:after="40"/>
              <w:rPr>
                <w:b/>
                <w:lang w:val="en-NZ" w:eastAsia="en-NZ"/>
              </w:rPr>
            </w:pPr>
            <w:r>
              <w:rPr>
                <w:b/>
                <w:lang w:val="en-NZ" w:eastAsia="en-NZ"/>
              </w:rPr>
              <w:t>AS 1141.18 - Crushed particles in coarse aggregate derived from gravel.</w:t>
            </w:r>
          </w:p>
          <w:p w14:paraId="1C4912E2" w14:textId="77777777" w:rsidR="00DD1F49" w:rsidRDefault="00000000" w:rsidP="00BD23C4">
            <w:pPr>
              <w:spacing w:after="40"/>
              <w:rPr>
                <w:lang w:val="en-NZ" w:eastAsia="en-NZ"/>
              </w:rPr>
            </w:pPr>
            <w:r>
              <w:rPr>
                <w:lang w:val="en-NZ" w:eastAsia="en-NZ"/>
              </w:rPr>
              <w:t>Ensure 80% minimum by mass are classified as crushed particles.</w:t>
            </w:r>
          </w:p>
        </w:tc>
      </w:tr>
      <w:tr w:rsidR="009838DF" w14:paraId="14C807A2" w14:textId="77777777" w:rsidTr="004D05EF">
        <w:trPr>
          <w:trHeight w:val="286"/>
        </w:trPr>
        <w:tc>
          <w:tcPr>
            <w:tcW w:w="5000" w:type="pct"/>
            <w:gridSpan w:val="4"/>
            <w:hideMark/>
          </w:tcPr>
          <w:p w14:paraId="7C1FB8B5" w14:textId="77777777" w:rsidR="00DD1F49" w:rsidRDefault="00000000" w:rsidP="00BD23C4">
            <w:pPr>
              <w:spacing w:after="40"/>
              <w:rPr>
                <w:lang w:val="en-NZ" w:eastAsia="en-NZ"/>
              </w:rPr>
            </w:pPr>
            <w:r>
              <w:rPr>
                <w:b/>
                <w:lang w:val="en-NZ" w:eastAsia="en-NZ"/>
              </w:rPr>
              <w:t>AS 1141.25.1 - Degradation factor – Source rock (Washington Degradation Test)</w:t>
            </w:r>
            <w:r>
              <w:rPr>
                <w:lang w:val="en-NZ" w:eastAsia="en-NZ"/>
              </w:rPr>
              <w:t>.</w:t>
            </w:r>
          </w:p>
          <w:p w14:paraId="67FDF5B5" w14:textId="77777777" w:rsidR="00DD1F49" w:rsidRDefault="00000000" w:rsidP="00BD23C4">
            <w:pPr>
              <w:spacing w:after="40"/>
              <w:rPr>
                <w:lang w:val="en-NZ" w:eastAsia="en-NZ"/>
              </w:rPr>
            </w:pPr>
            <w:r>
              <w:rPr>
                <w:lang w:val="en-NZ" w:eastAsia="en-NZ"/>
              </w:rPr>
              <w:t>Igneous rocks to have a minimum value of 50.</w:t>
            </w:r>
          </w:p>
        </w:tc>
      </w:tr>
      <w:tr w:rsidR="009838DF" w14:paraId="2E1E7F32" w14:textId="77777777" w:rsidTr="004D05EF">
        <w:trPr>
          <w:trHeight w:val="286"/>
        </w:trPr>
        <w:tc>
          <w:tcPr>
            <w:tcW w:w="5000" w:type="pct"/>
            <w:gridSpan w:val="4"/>
            <w:hideMark/>
          </w:tcPr>
          <w:p w14:paraId="58D99463" w14:textId="77777777" w:rsidR="00DD1F49" w:rsidRDefault="00000000" w:rsidP="00BD23C4">
            <w:pPr>
              <w:spacing w:after="40"/>
              <w:rPr>
                <w:lang w:val="en-NZ" w:eastAsia="en-NZ"/>
              </w:rPr>
            </w:pPr>
            <w:r>
              <w:rPr>
                <w:b/>
                <w:lang w:val="en-NZ" w:eastAsia="en-NZ"/>
              </w:rPr>
              <w:t xml:space="preserve">AS 1141.26 </w:t>
            </w:r>
            <w:r>
              <w:rPr>
                <w:lang w:val="en-NZ" w:eastAsia="en-NZ"/>
              </w:rPr>
              <w:t>- Secondary minerals content in igneous rocks must not exceed 25%.</w:t>
            </w:r>
          </w:p>
        </w:tc>
      </w:tr>
      <w:tr w:rsidR="009838DF" w14:paraId="17580D72" w14:textId="77777777" w:rsidTr="004D05EF">
        <w:trPr>
          <w:trHeight w:val="286"/>
        </w:trPr>
        <w:tc>
          <w:tcPr>
            <w:tcW w:w="5000" w:type="pct"/>
            <w:gridSpan w:val="4"/>
            <w:hideMark/>
          </w:tcPr>
          <w:p w14:paraId="630263D9" w14:textId="77777777" w:rsidR="00DD1F49" w:rsidRDefault="00000000" w:rsidP="00BD23C4">
            <w:pPr>
              <w:spacing w:after="40"/>
              <w:rPr>
                <w:b/>
                <w:lang w:val="en-NZ" w:eastAsia="en-NZ"/>
              </w:rPr>
            </w:pPr>
            <w:r>
              <w:rPr>
                <w:b/>
                <w:lang w:val="en-NZ" w:eastAsia="en-NZ"/>
              </w:rPr>
              <w:t>AS 1141.29 - Accelerated soundness index by reflux.</w:t>
            </w:r>
          </w:p>
          <w:p w14:paraId="6DBD6EFF" w14:textId="77777777" w:rsidR="00DD1F49" w:rsidRDefault="00000000" w:rsidP="00BD23C4">
            <w:pPr>
              <w:spacing w:after="40"/>
              <w:rPr>
                <w:lang w:val="en-NZ" w:eastAsia="en-NZ"/>
              </w:rPr>
            </w:pPr>
            <w:r>
              <w:rPr>
                <w:lang w:val="en-NZ" w:eastAsia="en-NZ"/>
              </w:rPr>
              <w:t>Igneous rocks to have a minimum value of 94.</w:t>
            </w:r>
          </w:p>
        </w:tc>
      </w:tr>
      <w:tr w:rsidR="009838DF" w14:paraId="4CB0BA1F" w14:textId="77777777" w:rsidTr="004D05EF">
        <w:trPr>
          <w:trHeight w:val="1143"/>
        </w:trPr>
        <w:tc>
          <w:tcPr>
            <w:tcW w:w="5000" w:type="pct"/>
            <w:gridSpan w:val="4"/>
            <w:hideMark/>
          </w:tcPr>
          <w:p w14:paraId="28089BF7" w14:textId="77777777" w:rsidR="00DD1F49" w:rsidRDefault="00000000" w:rsidP="00BD23C4">
            <w:pPr>
              <w:spacing w:after="40"/>
              <w:rPr>
                <w:lang w:val="en-NZ" w:eastAsia="en-NZ"/>
              </w:rPr>
            </w:pPr>
            <w:r>
              <w:rPr>
                <w:b/>
                <w:lang w:val="en-NZ" w:eastAsia="en-NZ"/>
              </w:rPr>
              <w:t>AS 1141.50 - Resistance to stripping of cover aggregates from binders</w:t>
            </w:r>
            <w:r>
              <w:rPr>
                <w:lang w:val="en-NZ" w:eastAsia="en-NZ"/>
              </w:rPr>
              <w:t>.</w:t>
            </w:r>
          </w:p>
          <w:p w14:paraId="6D542C7E" w14:textId="77777777" w:rsidR="00DD1F49" w:rsidRDefault="00000000" w:rsidP="00BD23C4">
            <w:pPr>
              <w:spacing w:after="40"/>
              <w:rPr>
                <w:lang w:val="en-NZ" w:eastAsia="en-NZ"/>
              </w:rPr>
            </w:pPr>
            <w:r>
              <w:rPr>
                <w:lang w:val="en-NZ" w:eastAsia="en-NZ"/>
              </w:rPr>
              <w:t>Binder to be S10E with 1% adhesion agent.</w:t>
            </w:r>
          </w:p>
          <w:p w14:paraId="513BCED7" w14:textId="77777777" w:rsidR="00DD1F49" w:rsidRDefault="00000000" w:rsidP="00BD23C4">
            <w:pPr>
              <w:spacing w:after="40"/>
              <w:rPr>
                <w:lang w:val="en-NZ" w:eastAsia="en-NZ"/>
              </w:rPr>
            </w:pPr>
            <w:r>
              <w:rPr>
                <w:lang w:val="en-NZ" w:eastAsia="en-NZ"/>
              </w:rPr>
              <w:t>Precoat to be 100/0/100 with 1% adhesion agent.</w:t>
            </w:r>
          </w:p>
          <w:p w14:paraId="7E7AEBB0" w14:textId="77777777" w:rsidR="00DD1F49" w:rsidRDefault="00000000" w:rsidP="00BD23C4">
            <w:pPr>
              <w:spacing w:after="40"/>
              <w:rPr>
                <w:lang w:val="en-NZ" w:eastAsia="en-NZ"/>
              </w:rPr>
            </w:pPr>
            <w:r>
              <w:rPr>
                <w:lang w:val="en-NZ" w:eastAsia="en-NZ"/>
              </w:rPr>
              <w:t>The maximum wet stripping (saturated, surface dry) value of the precoated aggregate must not exceed 10%.</w:t>
            </w:r>
          </w:p>
        </w:tc>
      </w:tr>
      <w:tr w:rsidR="009838DF" w14:paraId="48A819B8" w14:textId="77777777" w:rsidTr="004D05EF">
        <w:trPr>
          <w:trHeight w:val="615"/>
        </w:trPr>
        <w:tc>
          <w:tcPr>
            <w:tcW w:w="5000" w:type="pct"/>
            <w:gridSpan w:val="4"/>
            <w:hideMark/>
          </w:tcPr>
          <w:p w14:paraId="32E1026A" w14:textId="77777777" w:rsidR="00DD1F49" w:rsidRDefault="00000000" w:rsidP="00BD23C4">
            <w:pPr>
              <w:spacing w:after="40"/>
              <w:rPr>
                <w:lang w:val="en-NZ" w:eastAsia="en-NZ"/>
              </w:rPr>
            </w:pPr>
            <w:r>
              <w:rPr>
                <w:b/>
                <w:lang w:val="en-NZ" w:eastAsia="en-NZ"/>
              </w:rPr>
              <w:t>AADT</w:t>
            </w:r>
            <w:r>
              <w:rPr>
                <w:lang w:val="en-NZ" w:eastAsia="en-NZ"/>
              </w:rPr>
              <w:t xml:space="preserve"> - Annual Average Daily Traffic</w:t>
            </w:r>
          </w:p>
          <w:p w14:paraId="7D267D76" w14:textId="77777777" w:rsidR="00DD1F49" w:rsidRDefault="00000000" w:rsidP="00BD23C4">
            <w:pPr>
              <w:spacing w:after="40"/>
              <w:rPr>
                <w:b/>
                <w:lang w:val="en-NZ" w:eastAsia="en-NZ"/>
              </w:rPr>
            </w:pPr>
            <w:r>
              <w:rPr>
                <w:b/>
                <w:lang w:val="en-NZ" w:eastAsia="en-NZ"/>
              </w:rPr>
              <w:t xml:space="preserve">VLD </w:t>
            </w:r>
            <w:r>
              <w:rPr>
                <w:lang w:val="en-NZ" w:eastAsia="en-NZ"/>
              </w:rPr>
              <w:t>- Vehicles Per Lane Per Day</w:t>
            </w:r>
          </w:p>
        </w:tc>
      </w:tr>
    </w:tbl>
    <w:p w14:paraId="73EF7970" w14:textId="77777777" w:rsidR="00DD1F49" w:rsidRDefault="00DD1F49" w:rsidP="00DD1F49">
      <w:pPr>
        <w:spacing w:after="0"/>
      </w:pPr>
    </w:p>
    <w:p w14:paraId="4512B679" w14:textId="77777777" w:rsidR="00DD1F49" w:rsidRDefault="00000000" w:rsidP="00DD1F49">
      <w:pPr>
        <w:pStyle w:val="Heading3"/>
      </w:pPr>
      <w:r>
        <w:t>Cutter</w:t>
      </w:r>
    </w:p>
    <w:p w14:paraId="79EF124D" w14:textId="77777777" w:rsidR="00DD1F49" w:rsidRDefault="00000000" w:rsidP="00DD1F49">
      <w:pPr>
        <w:keepNext/>
      </w:pPr>
      <w:r>
        <w:t>Cutter is to be Kerosene or Jet A1 Aviation Turbine Fuel - conform to</w:t>
      </w:r>
      <w:r w:rsidRPr="00A964C4">
        <w:rPr>
          <w:b/>
          <w:i/>
        </w:rPr>
        <w:t xml:space="preserve"> Table - Cutter Oil Properties</w:t>
      </w:r>
      <w:r>
        <w:t>.</w:t>
      </w:r>
    </w:p>
    <w:tbl>
      <w:tblPr>
        <w:tblStyle w:val="TableGrid"/>
        <w:tblW w:w="5000" w:type="pct"/>
        <w:tblLook w:val="0620" w:firstRow="1" w:lastRow="0" w:firstColumn="0" w:lastColumn="0" w:noHBand="1" w:noVBand="1"/>
      </w:tblPr>
      <w:tblGrid>
        <w:gridCol w:w="4548"/>
        <w:gridCol w:w="1381"/>
        <w:gridCol w:w="1379"/>
        <w:gridCol w:w="3000"/>
      </w:tblGrid>
      <w:tr w:rsidR="009838DF" w14:paraId="404E0D21" w14:textId="77777777" w:rsidTr="004D05EF">
        <w:trPr>
          <w:cnfStyle w:val="100000000000" w:firstRow="1" w:lastRow="0" w:firstColumn="0" w:lastColumn="0" w:oddVBand="0" w:evenVBand="0" w:oddHBand="0" w:evenHBand="0" w:firstRowFirstColumn="0" w:firstRowLastColumn="0" w:lastRowFirstColumn="0" w:lastRowLastColumn="0"/>
          <w:trHeight w:val="70"/>
        </w:trPr>
        <w:tc>
          <w:tcPr>
            <w:tcW w:w="5000" w:type="pct"/>
            <w:gridSpan w:val="4"/>
          </w:tcPr>
          <w:p w14:paraId="639E05B6" w14:textId="77777777" w:rsidR="00DD1F49" w:rsidRPr="004D05EF" w:rsidRDefault="00000000" w:rsidP="00BD23C4">
            <w:pPr>
              <w:keepNext/>
              <w:spacing w:after="40"/>
              <w:rPr>
                <w:b w:val="0"/>
                <w:bCs/>
              </w:rPr>
            </w:pPr>
            <w:r w:rsidRPr="004D05EF">
              <w:rPr>
                <w:bCs/>
              </w:rPr>
              <w:t>Table – Cutter Oil Properties</w:t>
            </w:r>
          </w:p>
        </w:tc>
      </w:tr>
      <w:tr w:rsidR="009838DF" w14:paraId="65222520" w14:textId="77777777" w:rsidTr="004D05EF">
        <w:tc>
          <w:tcPr>
            <w:tcW w:w="5000" w:type="pct"/>
            <w:gridSpan w:val="4"/>
          </w:tcPr>
          <w:p w14:paraId="0D5A880D" w14:textId="77777777" w:rsidR="00DD1F49" w:rsidRPr="007F531E" w:rsidRDefault="00000000" w:rsidP="00BD23C4">
            <w:pPr>
              <w:keepNext/>
              <w:spacing w:after="40"/>
            </w:pPr>
            <w:r w:rsidRPr="002F16E9">
              <w:t xml:space="preserve">Refer </w:t>
            </w:r>
            <w:r>
              <w:t>to AS </w:t>
            </w:r>
            <w:r w:rsidRPr="002F16E9">
              <w:t xml:space="preserve">3568 – </w:t>
            </w:r>
            <w:r>
              <w:t>2020</w:t>
            </w:r>
            <w:r w:rsidRPr="002F16E9">
              <w:t xml:space="preserve"> Table 1</w:t>
            </w:r>
            <w:r>
              <w:t>. Do not use high flash point cutter</w:t>
            </w:r>
          </w:p>
        </w:tc>
      </w:tr>
      <w:tr w:rsidR="009838DF" w14:paraId="243687AB" w14:textId="77777777" w:rsidTr="004D05EF">
        <w:tc>
          <w:tcPr>
            <w:tcW w:w="2206" w:type="pct"/>
          </w:tcPr>
          <w:p w14:paraId="69F724A0" w14:textId="77777777" w:rsidR="00DD1F49" w:rsidRPr="004760EF" w:rsidRDefault="00000000" w:rsidP="00BD23C4">
            <w:pPr>
              <w:keepNext/>
              <w:spacing w:after="40"/>
              <w:rPr>
                <w:b/>
              </w:rPr>
            </w:pPr>
            <w:r w:rsidRPr="004760EF">
              <w:rPr>
                <w:b/>
              </w:rPr>
              <w:t>Property</w:t>
            </w:r>
          </w:p>
        </w:tc>
        <w:tc>
          <w:tcPr>
            <w:tcW w:w="670" w:type="pct"/>
          </w:tcPr>
          <w:p w14:paraId="4944EC76" w14:textId="77777777" w:rsidR="00DD1F49" w:rsidRPr="004760EF" w:rsidRDefault="00000000" w:rsidP="00BD23C4">
            <w:pPr>
              <w:keepNext/>
              <w:spacing w:after="40"/>
              <w:jc w:val="center"/>
              <w:rPr>
                <w:b/>
              </w:rPr>
            </w:pPr>
            <w:r w:rsidRPr="004760EF">
              <w:rPr>
                <w:b/>
              </w:rPr>
              <w:t>Min.</w:t>
            </w:r>
          </w:p>
        </w:tc>
        <w:tc>
          <w:tcPr>
            <w:tcW w:w="669" w:type="pct"/>
          </w:tcPr>
          <w:p w14:paraId="743038A4" w14:textId="77777777" w:rsidR="00DD1F49" w:rsidRPr="004760EF" w:rsidRDefault="00000000" w:rsidP="00BD23C4">
            <w:pPr>
              <w:keepNext/>
              <w:spacing w:after="40"/>
              <w:jc w:val="center"/>
              <w:rPr>
                <w:b/>
              </w:rPr>
            </w:pPr>
            <w:r w:rsidRPr="004760EF">
              <w:rPr>
                <w:b/>
              </w:rPr>
              <w:t>Max.</w:t>
            </w:r>
          </w:p>
        </w:tc>
        <w:tc>
          <w:tcPr>
            <w:tcW w:w="1455" w:type="pct"/>
          </w:tcPr>
          <w:p w14:paraId="78F9DA3E" w14:textId="77777777" w:rsidR="00DD1F49" w:rsidRPr="004760EF" w:rsidRDefault="00000000" w:rsidP="00BD23C4">
            <w:pPr>
              <w:keepNext/>
              <w:spacing w:after="40"/>
              <w:rPr>
                <w:b/>
              </w:rPr>
            </w:pPr>
            <w:r w:rsidRPr="004760EF">
              <w:rPr>
                <w:b/>
              </w:rPr>
              <w:t>Test Method</w:t>
            </w:r>
          </w:p>
        </w:tc>
      </w:tr>
      <w:tr w:rsidR="009838DF" w14:paraId="38C5050F" w14:textId="77777777" w:rsidTr="004D05EF">
        <w:tc>
          <w:tcPr>
            <w:tcW w:w="2206" w:type="pct"/>
          </w:tcPr>
          <w:p w14:paraId="5AFF6A6F" w14:textId="77777777" w:rsidR="00DD1F49" w:rsidRPr="007F531E" w:rsidRDefault="00000000" w:rsidP="00BD23C4">
            <w:pPr>
              <w:keepNext/>
              <w:spacing w:after="40"/>
              <w:rPr>
                <w:vertAlign w:val="superscript"/>
              </w:rPr>
            </w:pPr>
            <w:r>
              <w:t xml:space="preserve">Density at 15 </w:t>
            </w:r>
            <w:proofErr w:type="spellStart"/>
            <w:r w:rsidRPr="007F531E">
              <w:rPr>
                <w:rFonts w:cs="Arial"/>
                <w:vertAlign w:val="superscript"/>
              </w:rPr>
              <w:t>o</w:t>
            </w:r>
            <w:r>
              <w:rPr>
                <w:rFonts w:cs="Arial"/>
              </w:rPr>
              <w:t>C</w:t>
            </w:r>
            <w:proofErr w:type="spellEnd"/>
            <w:r>
              <w:rPr>
                <w:rFonts w:cs="Arial"/>
              </w:rPr>
              <w:t>, kg</w:t>
            </w:r>
            <w:r w:rsidRPr="007F531E">
              <w:rPr>
                <w:rFonts w:cs="Arial"/>
              </w:rPr>
              <w:t>/m</w:t>
            </w:r>
            <w:r w:rsidRPr="007F531E">
              <w:rPr>
                <w:rFonts w:cs="Arial"/>
                <w:vertAlign w:val="superscript"/>
              </w:rPr>
              <w:t>3</w:t>
            </w:r>
          </w:p>
        </w:tc>
        <w:tc>
          <w:tcPr>
            <w:tcW w:w="670" w:type="pct"/>
          </w:tcPr>
          <w:p w14:paraId="13A310D3" w14:textId="77777777" w:rsidR="00DD1F49" w:rsidRDefault="00000000" w:rsidP="00BD23C4">
            <w:pPr>
              <w:keepNext/>
              <w:spacing w:after="40"/>
              <w:jc w:val="center"/>
            </w:pPr>
            <w:r>
              <w:t>Report</w:t>
            </w:r>
          </w:p>
        </w:tc>
        <w:tc>
          <w:tcPr>
            <w:tcW w:w="669" w:type="pct"/>
          </w:tcPr>
          <w:p w14:paraId="71C922BA" w14:textId="77777777" w:rsidR="00DD1F49" w:rsidRDefault="00000000" w:rsidP="00BD23C4">
            <w:pPr>
              <w:keepNext/>
              <w:spacing w:after="40"/>
              <w:jc w:val="center"/>
            </w:pPr>
            <w:r>
              <w:t>Report</w:t>
            </w:r>
          </w:p>
        </w:tc>
        <w:tc>
          <w:tcPr>
            <w:tcW w:w="1455" w:type="pct"/>
          </w:tcPr>
          <w:p w14:paraId="4C461CA0" w14:textId="77777777" w:rsidR="00DD1F49" w:rsidRDefault="00000000" w:rsidP="00BD23C4">
            <w:pPr>
              <w:keepNext/>
              <w:spacing w:after="40"/>
            </w:pPr>
            <w:r>
              <w:t>ASTM D1298, AS 2341.6</w:t>
            </w:r>
          </w:p>
        </w:tc>
      </w:tr>
      <w:tr w:rsidR="009838DF" w14:paraId="7078015F" w14:textId="77777777" w:rsidTr="004D05EF">
        <w:trPr>
          <w:trHeight w:val="320"/>
        </w:trPr>
        <w:tc>
          <w:tcPr>
            <w:tcW w:w="5000" w:type="pct"/>
            <w:gridSpan w:val="4"/>
          </w:tcPr>
          <w:p w14:paraId="795FEF9B" w14:textId="77777777" w:rsidR="00DD1F49" w:rsidRDefault="00000000" w:rsidP="00BD23C4">
            <w:pPr>
              <w:keepNext/>
              <w:spacing w:after="40"/>
            </w:pPr>
            <w:r w:rsidRPr="00076E76">
              <w:rPr>
                <w:b/>
              </w:rPr>
              <w:t>Distillation</w:t>
            </w:r>
          </w:p>
        </w:tc>
      </w:tr>
      <w:tr w:rsidR="009838DF" w14:paraId="51AD7C16" w14:textId="77777777" w:rsidTr="004D05EF">
        <w:trPr>
          <w:trHeight w:val="269"/>
        </w:trPr>
        <w:tc>
          <w:tcPr>
            <w:tcW w:w="2206" w:type="pct"/>
          </w:tcPr>
          <w:p w14:paraId="46D9814A" w14:textId="77777777" w:rsidR="00DD1F49" w:rsidRDefault="00000000" w:rsidP="00BD23C4">
            <w:pPr>
              <w:keepNext/>
              <w:spacing w:after="40"/>
            </w:pPr>
            <w:r>
              <w:t xml:space="preserve">Initial Boiling Point </w:t>
            </w:r>
            <w:proofErr w:type="spellStart"/>
            <w:r w:rsidRPr="007F531E">
              <w:rPr>
                <w:rFonts w:cs="Arial"/>
                <w:vertAlign w:val="superscript"/>
              </w:rPr>
              <w:t>o</w:t>
            </w:r>
            <w:r w:rsidRPr="007F531E">
              <w:rPr>
                <w:rFonts w:cs="Arial"/>
              </w:rPr>
              <w:t>C</w:t>
            </w:r>
            <w:proofErr w:type="spellEnd"/>
          </w:p>
        </w:tc>
        <w:tc>
          <w:tcPr>
            <w:tcW w:w="670" w:type="pct"/>
          </w:tcPr>
          <w:p w14:paraId="2141BD64" w14:textId="77777777" w:rsidR="00DD1F49" w:rsidRDefault="00000000" w:rsidP="00BD23C4">
            <w:pPr>
              <w:keepNext/>
              <w:spacing w:after="40"/>
              <w:jc w:val="center"/>
            </w:pPr>
            <w:r>
              <w:t>140</w:t>
            </w:r>
          </w:p>
        </w:tc>
        <w:tc>
          <w:tcPr>
            <w:tcW w:w="669" w:type="pct"/>
          </w:tcPr>
          <w:p w14:paraId="720B6012" w14:textId="77777777" w:rsidR="00DD1F49" w:rsidRDefault="00DD1F49" w:rsidP="00BD23C4">
            <w:pPr>
              <w:keepNext/>
              <w:spacing w:after="40"/>
              <w:jc w:val="center"/>
            </w:pPr>
          </w:p>
        </w:tc>
        <w:tc>
          <w:tcPr>
            <w:tcW w:w="1455" w:type="pct"/>
          </w:tcPr>
          <w:p w14:paraId="39717BF7" w14:textId="77777777" w:rsidR="00DD1F49" w:rsidRDefault="00000000" w:rsidP="00BD23C4">
            <w:pPr>
              <w:keepNext/>
              <w:spacing w:after="40"/>
            </w:pPr>
            <w:r>
              <w:t>ASTM D86</w:t>
            </w:r>
          </w:p>
        </w:tc>
      </w:tr>
      <w:tr w:rsidR="009838DF" w14:paraId="539CD0C0" w14:textId="77777777" w:rsidTr="004D05EF">
        <w:trPr>
          <w:trHeight w:val="319"/>
        </w:trPr>
        <w:tc>
          <w:tcPr>
            <w:tcW w:w="2206" w:type="pct"/>
          </w:tcPr>
          <w:p w14:paraId="077E2B2B" w14:textId="77777777" w:rsidR="00DD1F49" w:rsidRDefault="00000000" w:rsidP="00BD23C4">
            <w:pPr>
              <w:keepNext/>
              <w:spacing w:after="40"/>
            </w:pPr>
            <w:r>
              <w:t xml:space="preserve">Final Boiling Point </w:t>
            </w:r>
            <w:proofErr w:type="spellStart"/>
            <w:r w:rsidRPr="007F531E">
              <w:rPr>
                <w:rFonts w:cs="Arial"/>
                <w:vertAlign w:val="superscript"/>
              </w:rPr>
              <w:t>o</w:t>
            </w:r>
            <w:r w:rsidRPr="007F531E">
              <w:rPr>
                <w:rFonts w:cs="Arial"/>
              </w:rPr>
              <w:t>C</w:t>
            </w:r>
            <w:proofErr w:type="spellEnd"/>
          </w:p>
        </w:tc>
        <w:tc>
          <w:tcPr>
            <w:tcW w:w="670" w:type="pct"/>
          </w:tcPr>
          <w:p w14:paraId="0E4AB590" w14:textId="77777777" w:rsidR="00DD1F49" w:rsidRDefault="00DD1F49" w:rsidP="00BD23C4">
            <w:pPr>
              <w:keepNext/>
              <w:spacing w:after="40"/>
              <w:jc w:val="center"/>
            </w:pPr>
          </w:p>
        </w:tc>
        <w:tc>
          <w:tcPr>
            <w:tcW w:w="669" w:type="pct"/>
          </w:tcPr>
          <w:p w14:paraId="63241DD7" w14:textId="77777777" w:rsidR="00DD1F49" w:rsidRDefault="00000000" w:rsidP="00BD23C4">
            <w:pPr>
              <w:keepNext/>
              <w:spacing w:after="40"/>
              <w:jc w:val="center"/>
            </w:pPr>
            <w:r>
              <w:t>300</w:t>
            </w:r>
          </w:p>
        </w:tc>
        <w:tc>
          <w:tcPr>
            <w:tcW w:w="1455" w:type="pct"/>
          </w:tcPr>
          <w:p w14:paraId="7B99BAB6" w14:textId="77777777" w:rsidR="00DD1F49" w:rsidRDefault="00000000" w:rsidP="00BD23C4">
            <w:pPr>
              <w:keepNext/>
              <w:spacing w:after="40"/>
            </w:pPr>
            <w:r>
              <w:t>ASTM D86</w:t>
            </w:r>
          </w:p>
        </w:tc>
      </w:tr>
      <w:tr w:rsidR="009838DF" w14:paraId="4B11BA1B" w14:textId="77777777" w:rsidTr="004D05EF">
        <w:tc>
          <w:tcPr>
            <w:tcW w:w="2206" w:type="pct"/>
          </w:tcPr>
          <w:p w14:paraId="420140AC" w14:textId="77777777" w:rsidR="00DD1F49" w:rsidRDefault="00000000" w:rsidP="00BD23C4">
            <w:pPr>
              <w:keepNext/>
              <w:spacing w:after="40"/>
            </w:pPr>
            <w:r>
              <w:t xml:space="preserve">Flash Point </w:t>
            </w:r>
            <w:proofErr w:type="spellStart"/>
            <w:r w:rsidRPr="007F531E">
              <w:rPr>
                <w:rFonts w:cs="Arial"/>
                <w:vertAlign w:val="superscript"/>
              </w:rPr>
              <w:t>o</w:t>
            </w:r>
            <w:r w:rsidRPr="007F531E">
              <w:rPr>
                <w:rFonts w:cs="Arial"/>
              </w:rPr>
              <w:t>C</w:t>
            </w:r>
            <w:proofErr w:type="spellEnd"/>
            <w:r>
              <w:rPr>
                <w:rFonts w:cs="Arial"/>
              </w:rPr>
              <w:t xml:space="preserve"> (</w:t>
            </w:r>
            <w:proofErr w:type="spellStart"/>
            <w:r>
              <w:rPr>
                <w:rFonts w:cs="Arial"/>
              </w:rPr>
              <w:t>Penksy</w:t>
            </w:r>
            <w:proofErr w:type="spellEnd"/>
            <w:r>
              <w:rPr>
                <w:rFonts w:cs="Arial"/>
              </w:rPr>
              <w:t xml:space="preserve"> Martens</w:t>
            </w:r>
            <w:r w:rsidRPr="007F531E">
              <w:rPr>
                <w:rFonts w:cs="Arial"/>
              </w:rPr>
              <w:t xml:space="preserve"> closed)</w:t>
            </w:r>
          </w:p>
        </w:tc>
        <w:tc>
          <w:tcPr>
            <w:tcW w:w="670" w:type="pct"/>
          </w:tcPr>
          <w:p w14:paraId="451AE80B" w14:textId="77777777" w:rsidR="00DD1F49" w:rsidRDefault="00000000" w:rsidP="00BD23C4">
            <w:pPr>
              <w:keepNext/>
              <w:spacing w:after="40"/>
              <w:jc w:val="center"/>
            </w:pPr>
            <w:r>
              <w:t>38</w:t>
            </w:r>
          </w:p>
        </w:tc>
        <w:tc>
          <w:tcPr>
            <w:tcW w:w="669" w:type="pct"/>
          </w:tcPr>
          <w:p w14:paraId="3444B481" w14:textId="77777777" w:rsidR="00DD1F49" w:rsidRDefault="00DD1F49" w:rsidP="00BD23C4">
            <w:pPr>
              <w:keepNext/>
              <w:spacing w:after="40"/>
              <w:jc w:val="center"/>
            </w:pPr>
          </w:p>
        </w:tc>
        <w:tc>
          <w:tcPr>
            <w:tcW w:w="1455" w:type="pct"/>
          </w:tcPr>
          <w:p w14:paraId="4ACD8FC8" w14:textId="77777777" w:rsidR="00DD1F49" w:rsidRDefault="00000000" w:rsidP="00BD23C4">
            <w:pPr>
              <w:keepNext/>
              <w:spacing w:after="40"/>
            </w:pPr>
            <w:r>
              <w:t>AS 2106.2</w:t>
            </w:r>
          </w:p>
        </w:tc>
      </w:tr>
      <w:tr w:rsidR="009838DF" w14:paraId="6BE5CE3F" w14:textId="77777777" w:rsidTr="004D05EF">
        <w:tc>
          <w:tcPr>
            <w:tcW w:w="2206" w:type="pct"/>
          </w:tcPr>
          <w:p w14:paraId="021D7E78" w14:textId="77777777" w:rsidR="00DD1F49" w:rsidRDefault="00000000" w:rsidP="00BD23C4">
            <w:pPr>
              <w:spacing w:after="40"/>
            </w:pPr>
            <w:r>
              <w:t xml:space="preserve">Viscosity, </w:t>
            </w:r>
            <w:proofErr w:type="spellStart"/>
            <w:r>
              <w:t>mPa.s</w:t>
            </w:r>
            <w:proofErr w:type="spellEnd"/>
            <w:r>
              <w:t xml:space="preserve"> at 40</w:t>
            </w:r>
            <w:r w:rsidRPr="007F531E">
              <w:rPr>
                <w:rFonts w:cs="Arial"/>
                <w:vertAlign w:val="superscript"/>
              </w:rPr>
              <w:t xml:space="preserve"> </w:t>
            </w:r>
            <w:proofErr w:type="spellStart"/>
            <w:r w:rsidRPr="007F531E">
              <w:rPr>
                <w:rFonts w:cs="Arial"/>
                <w:vertAlign w:val="superscript"/>
              </w:rPr>
              <w:t>o</w:t>
            </w:r>
            <w:r w:rsidRPr="007F531E">
              <w:rPr>
                <w:rFonts w:cs="Arial"/>
              </w:rPr>
              <w:t>C</w:t>
            </w:r>
            <w:proofErr w:type="spellEnd"/>
          </w:p>
        </w:tc>
        <w:tc>
          <w:tcPr>
            <w:tcW w:w="670" w:type="pct"/>
          </w:tcPr>
          <w:p w14:paraId="40898135" w14:textId="77777777" w:rsidR="00DD1F49" w:rsidRDefault="00DD1F49" w:rsidP="00BD23C4">
            <w:pPr>
              <w:spacing w:after="40"/>
              <w:jc w:val="center"/>
            </w:pPr>
          </w:p>
        </w:tc>
        <w:tc>
          <w:tcPr>
            <w:tcW w:w="669" w:type="pct"/>
          </w:tcPr>
          <w:p w14:paraId="762EB042" w14:textId="77777777" w:rsidR="00DD1F49" w:rsidRDefault="00000000" w:rsidP="00BD23C4">
            <w:pPr>
              <w:spacing w:after="40"/>
              <w:jc w:val="center"/>
            </w:pPr>
            <w:r>
              <w:t>2.0</w:t>
            </w:r>
          </w:p>
        </w:tc>
        <w:tc>
          <w:tcPr>
            <w:tcW w:w="1455" w:type="pct"/>
          </w:tcPr>
          <w:p w14:paraId="782CDB4B" w14:textId="77777777" w:rsidR="00DD1F49" w:rsidRDefault="00000000" w:rsidP="00BD23C4">
            <w:pPr>
              <w:spacing w:after="40"/>
            </w:pPr>
            <w:r>
              <w:t>ASTM D445</w:t>
            </w:r>
          </w:p>
        </w:tc>
      </w:tr>
    </w:tbl>
    <w:p w14:paraId="6A26266B" w14:textId="77777777" w:rsidR="00DD1F49" w:rsidRDefault="00000000" w:rsidP="00DD1F49">
      <w:pPr>
        <w:pStyle w:val="Heading3"/>
      </w:pPr>
      <w:r>
        <w:t>Adhesion agents</w:t>
      </w:r>
    </w:p>
    <w:p w14:paraId="549CC77D" w14:textId="77777777" w:rsidR="00DD1F49" w:rsidRDefault="00000000" w:rsidP="00DD1F49">
      <w:r>
        <w:t>Adhesion Agents are to be in the concentrated form and not contain Diesel as part of the mixture.</w:t>
      </w:r>
    </w:p>
    <w:p w14:paraId="1D9DE07A" w14:textId="77777777" w:rsidR="00DD1F49" w:rsidRDefault="00000000" w:rsidP="00DD1F49">
      <w:pPr>
        <w:pStyle w:val="Heading3"/>
      </w:pPr>
      <w:r>
        <w:t>Precoat</w:t>
      </w:r>
    </w:p>
    <w:p w14:paraId="4CB96889" w14:textId="77777777" w:rsidR="00DD1F49" w:rsidRDefault="00000000" w:rsidP="00DD1F49">
      <w:r>
        <w:t>Precoat all aggregates to conform to the following:</w:t>
      </w:r>
    </w:p>
    <w:p w14:paraId="7FEC1CCB" w14:textId="77777777" w:rsidR="00DD1F49" w:rsidRDefault="00000000" w:rsidP="00DD1F49">
      <w:r>
        <w:t>Precoat mixture is to be 100/0/100/1 and not contain Diesel as part of the mixture.</w:t>
      </w:r>
    </w:p>
    <w:p w14:paraId="20198D76" w14:textId="77777777" w:rsidR="00DD1F49" w:rsidRDefault="00000000" w:rsidP="00DD1F49">
      <w:r>
        <w:t>Bitumen residue (by mass):</w:t>
      </w:r>
      <w:r>
        <w:tab/>
        <w:t>50%</w:t>
      </w:r>
    </w:p>
    <w:p w14:paraId="0F54A922" w14:textId="77777777" w:rsidR="00DD1F49" w:rsidRDefault="00000000" w:rsidP="00DD1F49">
      <w:r>
        <w:t xml:space="preserve">Kerosene (by mass) </w:t>
      </w:r>
      <w:r>
        <w:tab/>
      </w:r>
      <w:r>
        <w:tab/>
        <w:t>50%</w:t>
      </w:r>
    </w:p>
    <w:p w14:paraId="3DE938D8" w14:textId="77777777" w:rsidR="00DD1F49" w:rsidRDefault="00000000" w:rsidP="00DD1F49">
      <w:r>
        <w:t>Adhesion agent (by mass):</w:t>
      </w:r>
      <w:r>
        <w:tab/>
        <w:t>minimum 1%</w:t>
      </w:r>
    </w:p>
    <w:p w14:paraId="373698DA" w14:textId="77777777" w:rsidR="00DD1F49" w:rsidRDefault="00000000" w:rsidP="00DD1F49">
      <w:pPr>
        <w:pStyle w:val="Heading3"/>
      </w:pPr>
      <w:r>
        <w:t>Bitumen</w:t>
      </w:r>
    </w:p>
    <w:p w14:paraId="4492A9A1" w14:textId="77777777" w:rsidR="00DD1F49" w:rsidRDefault="00000000" w:rsidP="00DD1F49">
      <w:r>
        <w:t>Standard Classes of bitumen to conform to the requirements of AS 2008.</w:t>
      </w:r>
    </w:p>
    <w:p w14:paraId="49825570" w14:textId="77777777" w:rsidR="00DD1F49" w:rsidRDefault="00000000" w:rsidP="00DD1F49">
      <w:r>
        <w:lastRenderedPageBreak/>
        <w:t xml:space="preserve">Manufacture all AS 2008 </w:t>
      </w:r>
      <w:proofErr w:type="spellStart"/>
      <w:r>
        <w:t>bitumens</w:t>
      </w:r>
      <w:proofErr w:type="spellEnd"/>
      <w:r>
        <w:t xml:space="preserve"> in a refinery and have NATA endorsed certificates of manufacture.</w:t>
      </w:r>
    </w:p>
    <w:p w14:paraId="28147C43" w14:textId="77777777" w:rsidR="00DD1F49" w:rsidRPr="00076E76" w:rsidRDefault="00000000" w:rsidP="00DD1F49">
      <w:pPr>
        <w:rPr>
          <w:strike/>
        </w:rPr>
      </w:pPr>
      <w:r>
        <w:t>Durability Value in accordance with AS/NZS 2341.13 is to be a minimum of 7 days with no maximum value.</w:t>
      </w:r>
    </w:p>
    <w:p w14:paraId="34EFD043" w14:textId="77777777" w:rsidR="00DD1F49" w:rsidRDefault="00000000" w:rsidP="00DD1F49">
      <w:pPr>
        <w:pStyle w:val="Heading3"/>
      </w:pPr>
      <w:r>
        <w:t>Cut back bitumen</w:t>
      </w:r>
    </w:p>
    <w:p w14:paraId="6F155D79" w14:textId="77777777" w:rsidR="00DD1F49" w:rsidRDefault="00000000" w:rsidP="00DD1F49">
      <w:r>
        <w:t xml:space="preserve">Conform to the requirements of AS 2157 and </w:t>
      </w:r>
      <w:r w:rsidRPr="005044D1">
        <w:rPr>
          <w:b/>
          <w:i/>
        </w:rPr>
        <w:t>Table - Cut Back Bitumen Properties</w:t>
      </w:r>
      <w:r>
        <w:t>.</w:t>
      </w:r>
    </w:p>
    <w:p w14:paraId="21AFE192" w14:textId="77777777" w:rsidR="00DD1F49" w:rsidRDefault="00000000" w:rsidP="00DD1F49">
      <w:r>
        <w:t>Designation is by AMC class.</w:t>
      </w:r>
    </w:p>
    <w:tbl>
      <w:tblPr>
        <w:tblStyle w:val="TableGrid"/>
        <w:tblW w:w="5000" w:type="pct"/>
        <w:tblLook w:val="0620" w:firstRow="1" w:lastRow="0" w:firstColumn="0" w:lastColumn="0" w:noHBand="1" w:noVBand="1"/>
      </w:tblPr>
      <w:tblGrid>
        <w:gridCol w:w="1567"/>
        <w:gridCol w:w="2857"/>
        <w:gridCol w:w="3288"/>
        <w:gridCol w:w="2596"/>
      </w:tblGrid>
      <w:tr w:rsidR="009838DF" w14:paraId="46F662EE" w14:textId="77777777" w:rsidTr="004D05EF">
        <w:trPr>
          <w:cnfStyle w:val="100000000000" w:firstRow="1" w:lastRow="0" w:firstColumn="0" w:lastColumn="0" w:oddVBand="0" w:evenVBand="0" w:oddHBand="0" w:evenHBand="0" w:firstRowFirstColumn="0" w:firstRowLastColumn="0" w:lastRowFirstColumn="0" w:lastRowLastColumn="0"/>
        </w:trPr>
        <w:tc>
          <w:tcPr>
            <w:tcW w:w="5000" w:type="pct"/>
            <w:gridSpan w:val="4"/>
          </w:tcPr>
          <w:p w14:paraId="736D6631" w14:textId="77777777" w:rsidR="00DD1F49" w:rsidRPr="004D05EF" w:rsidRDefault="00000000" w:rsidP="00BD23C4">
            <w:pPr>
              <w:keepNext/>
              <w:spacing w:after="40"/>
              <w:rPr>
                <w:b w:val="0"/>
                <w:bCs/>
              </w:rPr>
            </w:pPr>
            <w:r w:rsidRPr="004D05EF">
              <w:rPr>
                <w:bCs/>
              </w:rPr>
              <w:t>Table - Cut Back Bitumen Properties</w:t>
            </w:r>
          </w:p>
        </w:tc>
      </w:tr>
      <w:tr w:rsidR="009838DF" w14:paraId="6055BEE4" w14:textId="77777777" w:rsidTr="004D05EF">
        <w:tc>
          <w:tcPr>
            <w:tcW w:w="760" w:type="pct"/>
          </w:tcPr>
          <w:p w14:paraId="753E2B7C" w14:textId="77777777" w:rsidR="00DD1F49" w:rsidRPr="006A327A" w:rsidRDefault="00000000" w:rsidP="00BD23C4">
            <w:pPr>
              <w:keepNext/>
              <w:spacing w:after="40"/>
              <w:rPr>
                <w:b/>
              </w:rPr>
            </w:pPr>
            <w:r w:rsidRPr="006A327A">
              <w:rPr>
                <w:b/>
              </w:rPr>
              <w:t>Class</w:t>
            </w:r>
          </w:p>
          <w:p w14:paraId="6D172AE1" w14:textId="77777777" w:rsidR="00DD1F49" w:rsidRPr="00A57296" w:rsidRDefault="00000000" w:rsidP="00BD23C4">
            <w:pPr>
              <w:keepNext/>
              <w:spacing w:after="40"/>
              <w:rPr>
                <w:b/>
              </w:rPr>
            </w:pPr>
            <w:r w:rsidRPr="00A57296">
              <w:rPr>
                <w:b/>
              </w:rPr>
              <w:t>(AS</w:t>
            </w:r>
            <w:r>
              <w:rPr>
                <w:b/>
              </w:rPr>
              <w:t> </w:t>
            </w:r>
            <w:r w:rsidRPr="00A57296">
              <w:rPr>
                <w:b/>
              </w:rPr>
              <w:t>2157)</w:t>
            </w:r>
          </w:p>
        </w:tc>
        <w:tc>
          <w:tcPr>
            <w:tcW w:w="1386" w:type="pct"/>
          </w:tcPr>
          <w:p w14:paraId="2CD4FD3D" w14:textId="77777777" w:rsidR="00DD1F49" w:rsidRPr="006A327A" w:rsidRDefault="00000000" w:rsidP="00BD23C4">
            <w:pPr>
              <w:keepNext/>
              <w:spacing w:after="40"/>
              <w:jc w:val="center"/>
              <w:rPr>
                <w:b/>
              </w:rPr>
            </w:pPr>
            <w:r w:rsidRPr="006A327A">
              <w:rPr>
                <w:b/>
              </w:rPr>
              <w:t>Viscosity (Dynamic)</w:t>
            </w:r>
          </w:p>
          <w:p w14:paraId="0203DE9C" w14:textId="77777777" w:rsidR="00DD1F49" w:rsidRPr="006A327A" w:rsidRDefault="00000000" w:rsidP="00BD23C4">
            <w:pPr>
              <w:keepNext/>
              <w:spacing w:after="40"/>
              <w:jc w:val="center"/>
              <w:rPr>
                <w:b/>
              </w:rPr>
            </w:pPr>
            <w:r w:rsidRPr="006A327A">
              <w:rPr>
                <w:b/>
              </w:rPr>
              <w:t>at 60</w:t>
            </w:r>
            <w:r w:rsidRPr="006A327A">
              <w:rPr>
                <w:rFonts w:cs="Arial"/>
                <w:b/>
                <w:vertAlign w:val="superscript"/>
              </w:rPr>
              <w:t>o</w:t>
            </w:r>
            <w:r w:rsidRPr="006A327A">
              <w:rPr>
                <w:b/>
              </w:rPr>
              <w:t>C (</w:t>
            </w:r>
            <w:proofErr w:type="spellStart"/>
            <w:proofErr w:type="gramStart"/>
            <w:r w:rsidRPr="006A327A">
              <w:rPr>
                <w:b/>
              </w:rPr>
              <w:t>Pa.s</w:t>
            </w:r>
            <w:proofErr w:type="spellEnd"/>
            <w:proofErr w:type="gramEnd"/>
            <w:r w:rsidRPr="006A327A">
              <w:rPr>
                <w:b/>
              </w:rPr>
              <w:t>)</w:t>
            </w:r>
          </w:p>
        </w:tc>
        <w:tc>
          <w:tcPr>
            <w:tcW w:w="1595" w:type="pct"/>
          </w:tcPr>
          <w:p w14:paraId="697FCB27" w14:textId="77777777" w:rsidR="00DD1F49" w:rsidRPr="006A327A" w:rsidRDefault="00000000" w:rsidP="00BD23C4">
            <w:pPr>
              <w:keepNext/>
              <w:spacing w:after="40"/>
              <w:jc w:val="center"/>
              <w:rPr>
                <w:b/>
              </w:rPr>
            </w:pPr>
            <w:r>
              <w:rPr>
                <w:b/>
              </w:rPr>
              <w:t>Approximate Parts Bitumen t</w:t>
            </w:r>
            <w:r w:rsidRPr="006A327A">
              <w:rPr>
                <w:b/>
              </w:rPr>
              <w:t>o Cutter</w:t>
            </w:r>
          </w:p>
        </w:tc>
        <w:tc>
          <w:tcPr>
            <w:tcW w:w="1259" w:type="pct"/>
          </w:tcPr>
          <w:p w14:paraId="66A1981F" w14:textId="77777777" w:rsidR="00DD1F49" w:rsidRPr="006A327A" w:rsidRDefault="00000000" w:rsidP="00BD23C4">
            <w:pPr>
              <w:keepNext/>
              <w:spacing w:after="40"/>
              <w:jc w:val="center"/>
              <w:rPr>
                <w:b/>
              </w:rPr>
            </w:pPr>
            <w:r w:rsidRPr="006A327A">
              <w:rPr>
                <w:b/>
              </w:rPr>
              <w:t>Spraying Temperature (</w:t>
            </w:r>
            <w:proofErr w:type="spellStart"/>
            <w:r w:rsidRPr="006A327A">
              <w:rPr>
                <w:rFonts w:cs="Arial"/>
                <w:b/>
                <w:vertAlign w:val="superscript"/>
              </w:rPr>
              <w:t>o</w:t>
            </w:r>
            <w:r w:rsidRPr="006A327A">
              <w:rPr>
                <w:b/>
              </w:rPr>
              <w:t>C</w:t>
            </w:r>
            <w:proofErr w:type="spellEnd"/>
            <w:r w:rsidRPr="006A327A">
              <w:rPr>
                <w:b/>
              </w:rPr>
              <w:t>)</w:t>
            </w:r>
          </w:p>
        </w:tc>
      </w:tr>
      <w:tr w:rsidR="009838DF" w14:paraId="2C5086EB" w14:textId="77777777" w:rsidTr="004D05EF">
        <w:tc>
          <w:tcPr>
            <w:tcW w:w="5000" w:type="pct"/>
            <w:gridSpan w:val="4"/>
          </w:tcPr>
          <w:p w14:paraId="548924AB" w14:textId="77777777" w:rsidR="00DD1F49" w:rsidRPr="00A6082D" w:rsidRDefault="00000000" w:rsidP="00BD23C4">
            <w:pPr>
              <w:keepNext/>
              <w:spacing w:after="40"/>
            </w:pPr>
            <w:r>
              <w:rPr>
                <w:b/>
              </w:rPr>
              <w:t>Prime Coats</w:t>
            </w:r>
          </w:p>
        </w:tc>
      </w:tr>
      <w:tr w:rsidR="009838DF" w14:paraId="69D7789D" w14:textId="77777777" w:rsidTr="004D05EF">
        <w:tc>
          <w:tcPr>
            <w:tcW w:w="760" w:type="pct"/>
          </w:tcPr>
          <w:p w14:paraId="2854B433" w14:textId="77777777" w:rsidR="00DD1F49" w:rsidRPr="00A6082D" w:rsidRDefault="00000000" w:rsidP="00BD23C4">
            <w:pPr>
              <w:keepNext/>
              <w:spacing w:after="40"/>
            </w:pPr>
            <w:r w:rsidRPr="00A6082D">
              <w:t>AMC 00</w:t>
            </w:r>
          </w:p>
        </w:tc>
        <w:tc>
          <w:tcPr>
            <w:tcW w:w="1386" w:type="pct"/>
          </w:tcPr>
          <w:p w14:paraId="5491BF4D" w14:textId="77777777" w:rsidR="00DD1F49" w:rsidRPr="00A6082D" w:rsidRDefault="00000000" w:rsidP="00BD23C4">
            <w:pPr>
              <w:keepNext/>
              <w:spacing w:after="40"/>
              <w:jc w:val="center"/>
            </w:pPr>
            <w:r w:rsidRPr="00A6082D">
              <w:t>0.008 </w:t>
            </w:r>
            <w:r w:rsidRPr="00A6082D">
              <w:noBreakHyphen/>
              <w:t> 0.016</w:t>
            </w:r>
          </w:p>
        </w:tc>
        <w:tc>
          <w:tcPr>
            <w:tcW w:w="1595" w:type="pct"/>
          </w:tcPr>
          <w:p w14:paraId="7664BE57" w14:textId="77777777" w:rsidR="00DD1F49" w:rsidRPr="00A6082D" w:rsidRDefault="00000000" w:rsidP="00BD23C4">
            <w:pPr>
              <w:keepNext/>
              <w:spacing w:after="40"/>
              <w:jc w:val="center"/>
            </w:pPr>
            <w:r w:rsidRPr="00A6082D">
              <w:t>100 </w:t>
            </w:r>
            <w:r w:rsidRPr="00A6082D">
              <w:noBreakHyphen/>
              <w:t> 100</w:t>
            </w:r>
          </w:p>
        </w:tc>
        <w:tc>
          <w:tcPr>
            <w:tcW w:w="1259" w:type="pct"/>
          </w:tcPr>
          <w:p w14:paraId="11E719DA" w14:textId="77777777" w:rsidR="00DD1F49" w:rsidRPr="00A6082D" w:rsidRDefault="00000000" w:rsidP="00BD23C4">
            <w:pPr>
              <w:keepNext/>
              <w:spacing w:after="40"/>
              <w:jc w:val="center"/>
            </w:pPr>
            <w:r w:rsidRPr="00A6082D">
              <w:t>Ambient</w:t>
            </w:r>
          </w:p>
        </w:tc>
      </w:tr>
      <w:tr w:rsidR="009838DF" w14:paraId="08099B25" w14:textId="77777777" w:rsidTr="004D05EF">
        <w:tc>
          <w:tcPr>
            <w:tcW w:w="760" w:type="pct"/>
          </w:tcPr>
          <w:p w14:paraId="0A3B16A0" w14:textId="77777777" w:rsidR="00DD1F49" w:rsidRPr="00A6082D" w:rsidRDefault="00000000" w:rsidP="00BD23C4">
            <w:pPr>
              <w:keepNext/>
              <w:spacing w:after="40"/>
            </w:pPr>
            <w:r w:rsidRPr="00A6082D">
              <w:t>AMC 0</w:t>
            </w:r>
          </w:p>
        </w:tc>
        <w:tc>
          <w:tcPr>
            <w:tcW w:w="1386" w:type="pct"/>
          </w:tcPr>
          <w:p w14:paraId="17DFA7B5" w14:textId="77777777" w:rsidR="00DD1F49" w:rsidRPr="00A6082D" w:rsidRDefault="00000000" w:rsidP="00BD23C4">
            <w:pPr>
              <w:keepNext/>
              <w:spacing w:after="40"/>
              <w:jc w:val="center"/>
            </w:pPr>
            <w:r w:rsidRPr="00A6082D">
              <w:t>0.025 </w:t>
            </w:r>
            <w:r w:rsidRPr="00A6082D">
              <w:noBreakHyphen/>
              <w:t> 0.05</w:t>
            </w:r>
          </w:p>
        </w:tc>
        <w:tc>
          <w:tcPr>
            <w:tcW w:w="1595" w:type="pct"/>
          </w:tcPr>
          <w:p w14:paraId="7A318B57" w14:textId="77777777" w:rsidR="00DD1F49" w:rsidRPr="00A6082D" w:rsidRDefault="00000000" w:rsidP="00BD23C4">
            <w:pPr>
              <w:keepNext/>
              <w:spacing w:after="40"/>
              <w:jc w:val="center"/>
            </w:pPr>
            <w:r w:rsidRPr="00A6082D">
              <w:t>100 </w:t>
            </w:r>
            <w:r w:rsidRPr="00A6082D">
              <w:noBreakHyphen/>
              <w:t> 80</w:t>
            </w:r>
          </w:p>
        </w:tc>
        <w:tc>
          <w:tcPr>
            <w:tcW w:w="1259" w:type="pct"/>
          </w:tcPr>
          <w:p w14:paraId="59BB7879" w14:textId="77777777" w:rsidR="00DD1F49" w:rsidRPr="00A6082D" w:rsidRDefault="00000000" w:rsidP="00BD23C4">
            <w:pPr>
              <w:keepNext/>
              <w:spacing w:after="40"/>
              <w:jc w:val="center"/>
            </w:pPr>
            <w:r w:rsidRPr="00A6082D">
              <w:t>35 </w:t>
            </w:r>
            <w:r w:rsidRPr="00A6082D">
              <w:noBreakHyphen/>
              <w:t> 55</w:t>
            </w:r>
          </w:p>
        </w:tc>
      </w:tr>
      <w:tr w:rsidR="009838DF" w14:paraId="2F9FBD55" w14:textId="77777777" w:rsidTr="004D05EF">
        <w:tc>
          <w:tcPr>
            <w:tcW w:w="5000" w:type="pct"/>
            <w:gridSpan w:val="4"/>
          </w:tcPr>
          <w:p w14:paraId="73917E1B" w14:textId="77777777" w:rsidR="00DD1F49" w:rsidRPr="00A6082D" w:rsidRDefault="00000000" w:rsidP="00BD23C4">
            <w:pPr>
              <w:keepNext/>
              <w:spacing w:after="40"/>
            </w:pPr>
            <w:r>
              <w:rPr>
                <w:b/>
              </w:rPr>
              <w:t>Primer Seal Coats</w:t>
            </w:r>
          </w:p>
        </w:tc>
      </w:tr>
      <w:tr w:rsidR="009838DF" w14:paraId="4BF64AF9" w14:textId="77777777" w:rsidTr="004D05EF">
        <w:tc>
          <w:tcPr>
            <w:tcW w:w="760" w:type="pct"/>
          </w:tcPr>
          <w:p w14:paraId="1E2F3288" w14:textId="77777777" w:rsidR="00DD1F49" w:rsidRPr="00A6082D" w:rsidRDefault="00000000" w:rsidP="00BD23C4">
            <w:pPr>
              <w:keepNext/>
              <w:spacing w:after="40"/>
            </w:pPr>
            <w:r w:rsidRPr="00A6082D">
              <w:t>AMC 5</w:t>
            </w:r>
          </w:p>
        </w:tc>
        <w:tc>
          <w:tcPr>
            <w:tcW w:w="1386" w:type="pct"/>
          </w:tcPr>
          <w:p w14:paraId="13B25E48" w14:textId="77777777" w:rsidR="00DD1F49" w:rsidRPr="00A6082D" w:rsidRDefault="00000000" w:rsidP="00BD23C4">
            <w:pPr>
              <w:keepNext/>
              <w:spacing w:after="40"/>
              <w:jc w:val="center"/>
            </w:pPr>
            <w:r w:rsidRPr="00A6082D">
              <w:t>5.5 </w:t>
            </w:r>
            <w:r w:rsidRPr="00A6082D">
              <w:noBreakHyphen/>
              <w:t> 11.0</w:t>
            </w:r>
          </w:p>
        </w:tc>
        <w:tc>
          <w:tcPr>
            <w:tcW w:w="1595" w:type="pct"/>
          </w:tcPr>
          <w:p w14:paraId="3CD79F96" w14:textId="77777777" w:rsidR="00DD1F49" w:rsidRPr="00A6082D" w:rsidRDefault="00000000" w:rsidP="00BD23C4">
            <w:pPr>
              <w:keepNext/>
              <w:spacing w:after="40"/>
              <w:jc w:val="center"/>
            </w:pPr>
            <w:r w:rsidRPr="00A6082D">
              <w:t>100 </w:t>
            </w:r>
            <w:r w:rsidRPr="00A6082D">
              <w:noBreakHyphen/>
              <w:t> 12</w:t>
            </w:r>
          </w:p>
        </w:tc>
        <w:tc>
          <w:tcPr>
            <w:tcW w:w="1259" w:type="pct"/>
          </w:tcPr>
          <w:p w14:paraId="37121682" w14:textId="77777777" w:rsidR="00DD1F49" w:rsidRPr="00A6082D" w:rsidRDefault="00000000" w:rsidP="00BD23C4">
            <w:pPr>
              <w:keepNext/>
              <w:spacing w:after="40"/>
              <w:jc w:val="center"/>
            </w:pPr>
            <w:r w:rsidRPr="00A6082D">
              <w:t>120 </w:t>
            </w:r>
            <w:r w:rsidRPr="00A6082D">
              <w:noBreakHyphen/>
              <w:t> 150</w:t>
            </w:r>
          </w:p>
        </w:tc>
      </w:tr>
      <w:tr w:rsidR="009838DF" w14:paraId="50D11DD9" w14:textId="77777777" w:rsidTr="004D05EF">
        <w:tc>
          <w:tcPr>
            <w:tcW w:w="760" w:type="pct"/>
          </w:tcPr>
          <w:p w14:paraId="42A712D1" w14:textId="77777777" w:rsidR="00DD1F49" w:rsidRPr="00A6082D" w:rsidRDefault="00000000" w:rsidP="00BD23C4">
            <w:pPr>
              <w:spacing w:after="40"/>
            </w:pPr>
            <w:r w:rsidRPr="00A6082D">
              <w:t>AMC 6</w:t>
            </w:r>
          </w:p>
        </w:tc>
        <w:tc>
          <w:tcPr>
            <w:tcW w:w="1386" w:type="pct"/>
          </w:tcPr>
          <w:p w14:paraId="1E89A608" w14:textId="77777777" w:rsidR="00DD1F49" w:rsidRPr="00A6082D" w:rsidRDefault="00000000" w:rsidP="00BD23C4">
            <w:pPr>
              <w:spacing w:after="40"/>
              <w:jc w:val="center"/>
            </w:pPr>
            <w:r w:rsidRPr="00A6082D">
              <w:t>13.0 </w:t>
            </w:r>
            <w:r w:rsidRPr="00A6082D">
              <w:noBreakHyphen/>
              <w:t> 26.0</w:t>
            </w:r>
          </w:p>
        </w:tc>
        <w:tc>
          <w:tcPr>
            <w:tcW w:w="1595" w:type="pct"/>
          </w:tcPr>
          <w:p w14:paraId="21B34D09" w14:textId="77777777" w:rsidR="00DD1F49" w:rsidRPr="00A6082D" w:rsidRDefault="00000000" w:rsidP="00BD23C4">
            <w:pPr>
              <w:spacing w:after="40"/>
              <w:jc w:val="center"/>
            </w:pPr>
            <w:r w:rsidRPr="00A6082D">
              <w:t>100 </w:t>
            </w:r>
            <w:r w:rsidRPr="00A6082D">
              <w:noBreakHyphen/>
              <w:t> 7</w:t>
            </w:r>
          </w:p>
        </w:tc>
        <w:tc>
          <w:tcPr>
            <w:tcW w:w="1259" w:type="pct"/>
          </w:tcPr>
          <w:p w14:paraId="769F1AB9" w14:textId="77777777" w:rsidR="00DD1F49" w:rsidRPr="00A6082D" w:rsidRDefault="00000000" w:rsidP="00BD23C4">
            <w:pPr>
              <w:spacing w:after="40"/>
              <w:jc w:val="center"/>
            </w:pPr>
            <w:r w:rsidRPr="00A6082D">
              <w:t>135 </w:t>
            </w:r>
            <w:r w:rsidRPr="00A6082D">
              <w:noBreakHyphen/>
              <w:t> 160</w:t>
            </w:r>
          </w:p>
        </w:tc>
      </w:tr>
    </w:tbl>
    <w:p w14:paraId="0172E461" w14:textId="77777777" w:rsidR="00DD1F49" w:rsidRDefault="00000000" w:rsidP="00DD1F49">
      <w:pPr>
        <w:pStyle w:val="Heading3"/>
      </w:pPr>
      <w:r>
        <w:t>Bitumen emulsion – Hold Point</w:t>
      </w:r>
    </w:p>
    <w:p w14:paraId="2FB008D9" w14:textId="77777777" w:rsidR="00DD1F49" w:rsidRDefault="00000000" w:rsidP="00DD1F49">
      <w:pPr>
        <w:keepNext/>
      </w:pPr>
      <w:r>
        <w:t>Conform to the requirements of AS 1160.</w:t>
      </w:r>
    </w:p>
    <w:p w14:paraId="0F503BBC" w14:textId="77777777" w:rsidR="00DD1F49" w:rsidRDefault="00000000" w:rsidP="00DD1F49">
      <w:pPr>
        <w:pStyle w:val="GuideNotes01"/>
        <w:keepNext/>
      </w:pPr>
      <w:r>
        <w:t>[Edit qualities of bitumen if requirements differ from default]</w:t>
      </w:r>
    </w:p>
    <w:p w14:paraId="1410648B" w14:textId="77777777" w:rsidR="00DD1F49" w:rsidRDefault="00000000" w:rsidP="00DD1F49">
      <w:r>
        <w:t>Bitumen emulsion to be a minimum of;</w:t>
      </w:r>
    </w:p>
    <w:p w14:paraId="53EDDE08" w14:textId="77777777" w:rsidR="00DD1F49" w:rsidRDefault="00000000" w:rsidP="00DD1F49">
      <w:r>
        <w:t>Type;</w:t>
      </w:r>
      <w:r>
        <w:tab/>
      </w:r>
      <w:r>
        <w:tab/>
      </w:r>
      <w:r>
        <w:tab/>
        <w:t>CRS</w:t>
      </w:r>
    </w:p>
    <w:p w14:paraId="676BBD92" w14:textId="77777777" w:rsidR="00DD1F49" w:rsidRDefault="00000000" w:rsidP="00DD1F49">
      <w:r>
        <w:t>Binder Grade;</w:t>
      </w:r>
      <w:r>
        <w:tab/>
      </w:r>
      <w:r>
        <w:tab/>
        <w:t>170</w:t>
      </w:r>
    </w:p>
    <w:p w14:paraId="2B547856" w14:textId="77777777" w:rsidR="00DD1F49" w:rsidRPr="0062690B" w:rsidRDefault="00000000" w:rsidP="00DD1F49">
      <w:r>
        <w:t>% Binder;</w:t>
      </w:r>
      <w:r>
        <w:tab/>
      </w:r>
      <w:r>
        <w:tab/>
        <w:t>60</w:t>
      </w:r>
    </w:p>
    <w:p w14:paraId="62993D1A" w14:textId="77777777" w:rsidR="00DD1F49" w:rsidRDefault="00000000" w:rsidP="00DD1F49">
      <w:r>
        <w:t>Utilise within 90 days of manufacture.</w:t>
      </w:r>
    </w:p>
    <w:p w14:paraId="2BCA01B0" w14:textId="77777777" w:rsidR="00DD1F49" w:rsidRDefault="00000000" w:rsidP="00DD1F49">
      <w:r>
        <w:t>Spraying temperature:</w:t>
      </w:r>
      <w:r>
        <w:tab/>
        <w:t>60% bitumen content 30 to 60°C.</w:t>
      </w:r>
    </w:p>
    <w:p w14:paraId="7FAF7E59" w14:textId="77777777" w:rsidR="00DD1F49" w:rsidRDefault="00000000" w:rsidP="00DD1F49">
      <w:r>
        <w:rPr>
          <w:b/>
        </w:rPr>
        <w:t xml:space="preserve">Hold Point </w:t>
      </w:r>
      <w:r>
        <w:t>- Proprietary products: Seek approval from Superintendent before use.</w:t>
      </w:r>
    </w:p>
    <w:p w14:paraId="0A8F0C21" w14:textId="77777777" w:rsidR="00DD1F49" w:rsidRDefault="00000000" w:rsidP="00DD1F49">
      <w:pPr>
        <w:pStyle w:val="Heading3"/>
      </w:pPr>
      <w:r>
        <w:t>Polymer Modified Binder (PMB) – Witness Point</w:t>
      </w:r>
    </w:p>
    <w:p w14:paraId="2CD101C4" w14:textId="77777777" w:rsidR="00DD1F49" w:rsidRDefault="00000000" w:rsidP="00DD1F49">
      <w:r>
        <w:t>A mixture of Standard AS 2008 Class bitumen and elastomeric polymer or crumb rubber additive.</w:t>
      </w:r>
    </w:p>
    <w:p w14:paraId="693D8362" w14:textId="77777777" w:rsidR="00DD1F49" w:rsidRPr="00076E76" w:rsidRDefault="00000000" w:rsidP="00DD1F49">
      <w:pPr>
        <w:tabs>
          <w:tab w:val="left" w:pos="706"/>
        </w:tabs>
        <w:spacing w:before="240" w:after="0"/>
        <w:ind w:right="284"/>
        <w:rPr>
          <w:rFonts w:eastAsia="Arial"/>
          <w:lang w:val="en-US" w:eastAsia="en-US"/>
        </w:rPr>
      </w:pPr>
      <w:r w:rsidRPr="00076E76">
        <w:rPr>
          <w:rFonts w:eastAsia="Arial"/>
          <w:spacing w:val="-1"/>
          <w:lang w:val="en-US" w:eastAsia="en-US"/>
        </w:rPr>
        <w:t>The</w:t>
      </w:r>
      <w:r w:rsidRPr="00076E76">
        <w:rPr>
          <w:rFonts w:eastAsia="Arial"/>
          <w:spacing w:val="-7"/>
          <w:lang w:val="en-US" w:eastAsia="en-US"/>
        </w:rPr>
        <w:t xml:space="preserve"> </w:t>
      </w:r>
      <w:r w:rsidRPr="00076E76">
        <w:rPr>
          <w:rFonts w:eastAsia="Arial"/>
          <w:lang w:val="en-US" w:eastAsia="en-US"/>
        </w:rPr>
        <w:t>PMB</w:t>
      </w:r>
      <w:r w:rsidRPr="00076E76">
        <w:rPr>
          <w:rFonts w:eastAsia="Arial"/>
          <w:spacing w:val="-5"/>
          <w:lang w:val="en-US" w:eastAsia="en-US"/>
        </w:rPr>
        <w:t xml:space="preserve"> </w:t>
      </w:r>
      <w:r w:rsidRPr="00076E76">
        <w:rPr>
          <w:rFonts w:eastAsia="Arial"/>
          <w:spacing w:val="-1"/>
          <w:lang w:val="en-US" w:eastAsia="en-US"/>
        </w:rPr>
        <w:t>must</w:t>
      </w:r>
      <w:r w:rsidRPr="00076E76">
        <w:rPr>
          <w:rFonts w:eastAsia="Arial"/>
          <w:spacing w:val="-5"/>
          <w:lang w:val="en-US" w:eastAsia="en-US"/>
        </w:rPr>
        <w:t xml:space="preserve"> </w:t>
      </w:r>
      <w:r w:rsidRPr="00076E76">
        <w:rPr>
          <w:rFonts w:eastAsia="Arial"/>
          <w:spacing w:val="-1"/>
          <w:lang w:val="en-US" w:eastAsia="en-US"/>
        </w:rPr>
        <w:t>be</w:t>
      </w:r>
      <w:r w:rsidRPr="00076E76">
        <w:rPr>
          <w:rFonts w:eastAsia="Arial"/>
          <w:spacing w:val="-4"/>
          <w:lang w:val="en-US" w:eastAsia="en-US"/>
        </w:rPr>
        <w:t xml:space="preserve"> </w:t>
      </w:r>
      <w:r w:rsidRPr="00076E76">
        <w:rPr>
          <w:rFonts w:eastAsia="Arial"/>
          <w:spacing w:val="-1"/>
          <w:lang w:val="en-US" w:eastAsia="en-US"/>
        </w:rPr>
        <w:t>manufactured</w:t>
      </w:r>
      <w:r w:rsidRPr="00076E76">
        <w:rPr>
          <w:rFonts w:eastAsia="Arial"/>
          <w:spacing w:val="-7"/>
          <w:lang w:val="en-US" w:eastAsia="en-US"/>
        </w:rPr>
        <w:t xml:space="preserve"> </w:t>
      </w:r>
      <w:r w:rsidRPr="00076E76">
        <w:rPr>
          <w:rFonts w:eastAsia="Arial"/>
          <w:lang w:val="en-US" w:eastAsia="en-US"/>
        </w:rPr>
        <w:t>under</w:t>
      </w:r>
      <w:r w:rsidRPr="00076E76">
        <w:rPr>
          <w:rFonts w:eastAsia="Arial"/>
          <w:spacing w:val="-5"/>
          <w:lang w:val="en-US" w:eastAsia="en-US"/>
        </w:rPr>
        <w:t xml:space="preserve"> </w:t>
      </w:r>
      <w:r w:rsidRPr="00076E76">
        <w:rPr>
          <w:rFonts w:eastAsia="Arial"/>
          <w:lang w:val="en-US" w:eastAsia="en-US"/>
        </w:rPr>
        <w:t>a</w:t>
      </w:r>
      <w:r w:rsidRPr="00076E76">
        <w:rPr>
          <w:rFonts w:eastAsia="Arial"/>
          <w:spacing w:val="-7"/>
          <w:lang w:val="en-US" w:eastAsia="en-US"/>
        </w:rPr>
        <w:t xml:space="preserve"> </w:t>
      </w:r>
      <w:r w:rsidRPr="00076E76">
        <w:rPr>
          <w:rFonts w:eastAsia="Arial"/>
          <w:spacing w:val="-1"/>
          <w:lang w:val="en-US" w:eastAsia="en-US"/>
        </w:rPr>
        <w:t>quality</w:t>
      </w:r>
      <w:r w:rsidRPr="00076E76">
        <w:rPr>
          <w:rFonts w:eastAsia="Arial"/>
          <w:spacing w:val="-6"/>
          <w:lang w:val="en-US" w:eastAsia="en-US"/>
        </w:rPr>
        <w:t xml:space="preserve"> </w:t>
      </w:r>
      <w:r w:rsidRPr="00076E76">
        <w:rPr>
          <w:rFonts w:eastAsia="Arial"/>
          <w:lang w:val="en-US" w:eastAsia="en-US"/>
        </w:rPr>
        <w:t>management</w:t>
      </w:r>
      <w:r w:rsidRPr="00076E76">
        <w:rPr>
          <w:rFonts w:eastAsia="Arial"/>
          <w:spacing w:val="-6"/>
          <w:lang w:val="en-US" w:eastAsia="en-US"/>
        </w:rPr>
        <w:t xml:space="preserve"> </w:t>
      </w:r>
      <w:r w:rsidRPr="00076E76">
        <w:rPr>
          <w:rFonts w:eastAsia="Arial"/>
          <w:lang w:val="en-US" w:eastAsia="en-US"/>
        </w:rPr>
        <w:t>system</w:t>
      </w:r>
      <w:r w:rsidRPr="00076E76">
        <w:rPr>
          <w:rFonts w:eastAsia="Arial"/>
          <w:spacing w:val="-7"/>
          <w:lang w:val="en-US" w:eastAsia="en-US"/>
        </w:rPr>
        <w:t xml:space="preserve"> </w:t>
      </w:r>
      <w:r w:rsidRPr="00076E76">
        <w:rPr>
          <w:rFonts w:eastAsia="Arial"/>
          <w:lang w:val="en-US" w:eastAsia="en-US"/>
        </w:rPr>
        <w:t>which</w:t>
      </w:r>
      <w:r w:rsidRPr="00076E76">
        <w:rPr>
          <w:rFonts w:eastAsia="Arial"/>
          <w:spacing w:val="-5"/>
          <w:lang w:val="en-US" w:eastAsia="en-US"/>
        </w:rPr>
        <w:t xml:space="preserve"> </w:t>
      </w:r>
      <w:r w:rsidRPr="00076E76">
        <w:rPr>
          <w:rFonts w:eastAsia="Arial"/>
          <w:spacing w:val="-1"/>
          <w:lang w:val="en-US" w:eastAsia="en-US"/>
        </w:rPr>
        <w:t>is</w:t>
      </w:r>
      <w:r w:rsidRPr="00076E76">
        <w:rPr>
          <w:rFonts w:eastAsia="Arial"/>
          <w:spacing w:val="-5"/>
          <w:lang w:val="en-US" w:eastAsia="en-US"/>
        </w:rPr>
        <w:t xml:space="preserve"> </w:t>
      </w:r>
      <w:r w:rsidRPr="00076E76">
        <w:rPr>
          <w:rFonts w:eastAsia="Arial"/>
          <w:lang w:val="en-US" w:eastAsia="en-US"/>
        </w:rPr>
        <w:t>certified</w:t>
      </w:r>
      <w:r w:rsidRPr="00076E76">
        <w:rPr>
          <w:rFonts w:eastAsia="Arial"/>
          <w:spacing w:val="-7"/>
          <w:lang w:val="en-US" w:eastAsia="en-US"/>
        </w:rPr>
        <w:t xml:space="preserve"> </w:t>
      </w:r>
      <w:r w:rsidRPr="00076E76">
        <w:rPr>
          <w:rFonts w:eastAsia="Arial"/>
          <w:spacing w:val="-1"/>
          <w:lang w:val="en-US" w:eastAsia="en-US"/>
        </w:rPr>
        <w:t>to</w:t>
      </w:r>
      <w:r w:rsidRPr="00076E76">
        <w:rPr>
          <w:rFonts w:eastAsia="Arial"/>
          <w:spacing w:val="-5"/>
          <w:lang w:val="en-US" w:eastAsia="en-US"/>
        </w:rPr>
        <w:t xml:space="preserve"> </w:t>
      </w:r>
      <w:r w:rsidRPr="00076E76">
        <w:rPr>
          <w:rFonts w:eastAsia="Arial"/>
          <w:lang w:val="en-US" w:eastAsia="en-US"/>
        </w:rPr>
        <w:t>AS/NZS</w:t>
      </w:r>
      <w:r>
        <w:rPr>
          <w:rFonts w:eastAsia="Arial"/>
          <w:spacing w:val="53"/>
          <w:w w:val="99"/>
          <w:lang w:val="en-US" w:eastAsia="en-US"/>
        </w:rPr>
        <w:t> </w:t>
      </w:r>
      <w:r w:rsidRPr="00076E76">
        <w:rPr>
          <w:rFonts w:eastAsia="Arial"/>
          <w:spacing w:val="-1"/>
          <w:lang w:val="en-US" w:eastAsia="en-US"/>
        </w:rPr>
        <w:t>ISO</w:t>
      </w:r>
      <w:r>
        <w:rPr>
          <w:rFonts w:eastAsia="Arial"/>
          <w:spacing w:val="-6"/>
          <w:lang w:val="en-US" w:eastAsia="en-US"/>
        </w:rPr>
        <w:t> </w:t>
      </w:r>
      <w:r w:rsidRPr="00076E76">
        <w:rPr>
          <w:rFonts w:eastAsia="Arial"/>
          <w:lang w:val="en-US" w:eastAsia="en-US"/>
        </w:rPr>
        <w:t>9001</w:t>
      </w:r>
      <w:r w:rsidRPr="00076E76">
        <w:rPr>
          <w:rFonts w:eastAsia="Arial"/>
          <w:spacing w:val="-5"/>
          <w:lang w:val="en-US" w:eastAsia="en-US"/>
        </w:rPr>
        <w:t xml:space="preserve"> </w:t>
      </w:r>
      <w:r w:rsidRPr="00076E76">
        <w:rPr>
          <w:rFonts w:eastAsia="Arial"/>
          <w:spacing w:val="-1"/>
          <w:lang w:val="en-US" w:eastAsia="en-US"/>
        </w:rPr>
        <w:t>by</w:t>
      </w:r>
      <w:r w:rsidRPr="00076E76">
        <w:rPr>
          <w:rFonts w:eastAsia="Arial"/>
          <w:spacing w:val="-6"/>
          <w:lang w:val="en-US" w:eastAsia="en-US"/>
        </w:rPr>
        <w:t xml:space="preserve"> </w:t>
      </w:r>
      <w:r w:rsidRPr="00076E76">
        <w:rPr>
          <w:rFonts w:eastAsia="Arial"/>
          <w:lang w:val="en-US" w:eastAsia="en-US"/>
        </w:rPr>
        <w:t>a</w:t>
      </w:r>
      <w:r w:rsidRPr="00076E76">
        <w:rPr>
          <w:rFonts w:eastAsia="Arial"/>
          <w:spacing w:val="-6"/>
          <w:lang w:val="en-US" w:eastAsia="en-US"/>
        </w:rPr>
        <w:t xml:space="preserve"> </w:t>
      </w:r>
      <w:r w:rsidRPr="00076E76">
        <w:rPr>
          <w:rFonts w:eastAsia="Arial"/>
          <w:lang w:val="en-US" w:eastAsia="en-US"/>
        </w:rPr>
        <w:t>JASANZ</w:t>
      </w:r>
      <w:r w:rsidRPr="00076E76">
        <w:rPr>
          <w:rFonts w:eastAsia="Arial"/>
          <w:spacing w:val="-6"/>
          <w:lang w:val="en-US" w:eastAsia="en-US"/>
        </w:rPr>
        <w:t xml:space="preserve"> </w:t>
      </w:r>
      <w:r w:rsidRPr="00076E76">
        <w:rPr>
          <w:rFonts w:eastAsia="Arial"/>
          <w:spacing w:val="-1"/>
          <w:lang w:val="en-US" w:eastAsia="en-US"/>
        </w:rPr>
        <w:t>accredited</w:t>
      </w:r>
      <w:r w:rsidRPr="00076E76">
        <w:rPr>
          <w:rFonts w:eastAsia="Arial"/>
          <w:spacing w:val="-5"/>
          <w:lang w:val="en-US" w:eastAsia="en-US"/>
        </w:rPr>
        <w:t xml:space="preserve"> </w:t>
      </w:r>
      <w:r w:rsidRPr="00076E76">
        <w:rPr>
          <w:rFonts w:eastAsia="Arial"/>
          <w:spacing w:val="-1"/>
          <w:lang w:val="en-US" w:eastAsia="en-US"/>
        </w:rPr>
        <w:t>certifier</w:t>
      </w:r>
      <w:r w:rsidRPr="00076E76">
        <w:rPr>
          <w:rFonts w:eastAsia="Arial"/>
          <w:spacing w:val="-6"/>
          <w:lang w:val="en-US" w:eastAsia="en-US"/>
        </w:rPr>
        <w:t xml:space="preserve"> </w:t>
      </w:r>
      <w:r w:rsidRPr="00076E76">
        <w:rPr>
          <w:rFonts w:eastAsia="Arial"/>
          <w:spacing w:val="-1"/>
          <w:lang w:val="en-US" w:eastAsia="en-US"/>
        </w:rPr>
        <w:t>(or</w:t>
      </w:r>
      <w:r w:rsidRPr="00076E76">
        <w:rPr>
          <w:rFonts w:eastAsia="Arial"/>
          <w:spacing w:val="-5"/>
          <w:lang w:val="en-US" w:eastAsia="en-US"/>
        </w:rPr>
        <w:t xml:space="preserve"> </w:t>
      </w:r>
      <w:r w:rsidRPr="00076E76">
        <w:rPr>
          <w:rFonts w:eastAsia="Arial"/>
          <w:lang w:val="en-US" w:eastAsia="en-US"/>
        </w:rPr>
        <w:t>accredited</w:t>
      </w:r>
      <w:r w:rsidRPr="00076E76">
        <w:rPr>
          <w:rFonts w:eastAsia="Arial"/>
          <w:spacing w:val="-7"/>
          <w:lang w:val="en-US" w:eastAsia="en-US"/>
        </w:rPr>
        <w:t xml:space="preserve"> </w:t>
      </w:r>
      <w:r w:rsidRPr="00076E76">
        <w:rPr>
          <w:rFonts w:eastAsia="Arial"/>
          <w:spacing w:val="-1"/>
          <w:lang w:val="en-US" w:eastAsia="en-US"/>
        </w:rPr>
        <w:t>by</w:t>
      </w:r>
      <w:r w:rsidRPr="00076E76">
        <w:rPr>
          <w:rFonts w:eastAsia="Arial"/>
          <w:spacing w:val="-3"/>
          <w:lang w:val="en-US" w:eastAsia="en-US"/>
        </w:rPr>
        <w:t xml:space="preserve"> </w:t>
      </w:r>
      <w:r w:rsidRPr="00076E76">
        <w:rPr>
          <w:rFonts w:eastAsia="Arial"/>
          <w:spacing w:val="-1"/>
          <w:lang w:val="en-US" w:eastAsia="en-US"/>
        </w:rPr>
        <w:t>another</w:t>
      </w:r>
      <w:r w:rsidRPr="00076E76">
        <w:rPr>
          <w:rFonts w:eastAsia="Arial"/>
          <w:spacing w:val="-4"/>
          <w:lang w:val="en-US" w:eastAsia="en-US"/>
        </w:rPr>
        <w:t xml:space="preserve"> </w:t>
      </w:r>
      <w:r w:rsidRPr="00076E76">
        <w:rPr>
          <w:rFonts w:eastAsia="Arial"/>
          <w:spacing w:val="-1"/>
          <w:lang w:val="en-US" w:eastAsia="en-US"/>
        </w:rPr>
        <w:t>Accreditation</w:t>
      </w:r>
      <w:r w:rsidRPr="00076E76">
        <w:rPr>
          <w:rFonts w:eastAsia="Arial"/>
          <w:spacing w:val="-6"/>
          <w:lang w:val="en-US" w:eastAsia="en-US"/>
        </w:rPr>
        <w:t xml:space="preserve"> </w:t>
      </w:r>
      <w:r w:rsidRPr="00076E76">
        <w:rPr>
          <w:rFonts w:eastAsia="Arial"/>
          <w:lang w:val="en-US" w:eastAsia="en-US"/>
        </w:rPr>
        <w:t>Body</w:t>
      </w:r>
      <w:r w:rsidRPr="00076E76">
        <w:rPr>
          <w:rFonts w:eastAsia="Arial"/>
          <w:spacing w:val="-6"/>
          <w:lang w:val="en-US" w:eastAsia="en-US"/>
        </w:rPr>
        <w:t xml:space="preserve"> </w:t>
      </w:r>
      <w:r w:rsidRPr="00076E76">
        <w:rPr>
          <w:rFonts w:eastAsia="Arial"/>
          <w:lang w:val="en-US" w:eastAsia="en-US"/>
        </w:rPr>
        <w:t>Member</w:t>
      </w:r>
      <w:r w:rsidRPr="00076E76">
        <w:rPr>
          <w:rFonts w:eastAsia="Arial"/>
          <w:spacing w:val="-6"/>
          <w:lang w:val="en-US" w:eastAsia="en-US"/>
        </w:rPr>
        <w:t xml:space="preserve"> </w:t>
      </w:r>
      <w:r w:rsidRPr="00076E76">
        <w:rPr>
          <w:rFonts w:eastAsia="Arial"/>
          <w:spacing w:val="-1"/>
          <w:lang w:val="en-US" w:eastAsia="en-US"/>
        </w:rPr>
        <w:t>of</w:t>
      </w:r>
      <w:r w:rsidRPr="00076E76">
        <w:rPr>
          <w:rFonts w:eastAsia="Arial"/>
          <w:spacing w:val="70"/>
          <w:w w:val="99"/>
          <w:lang w:val="en-US" w:eastAsia="en-US"/>
        </w:rPr>
        <w:t xml:space="preserve"> </w:t>
      </w:r>
      <w:r w:rsidRPr="00076E76">
        <w:rPr>
          <w:rFonts w:eastAsia="Arial"/>
          <w:spacing w:val="-1"/>
          <w:lang w:val="en-US" w:eastAsia="en-US"/>
        </w:rPr>
        <w:t>the</w:t>
      </w:r>
      <w:r w:rsidRPr="00076E76">
        <w:rPr>
          <w:rFonts w:eastAsia="Arial"/>
          <w:spacing w:val="-12"/>
          <w:lang w:val="en-US" w:eastAsia="en-US"/>
        </w:rPr>
        <w:t xml:space="preserve"> </w:t>
      </w:r>
      <w:r w:rsidRPr="00076E76">
        <w:rPr>
          <w:rFonts w:eastAsia="Arial"/>
          <w:lang w:val="en-US" w:eastAsia="en-US"/>
        </w:rPr>
        <w:t>International</w:t>
      </w:r>
      <w:r w:rsidRPr="00076E76">
        <w:rPr>
          <w:rFonts w:eastAsia="Arial"/>
          <w:spacing w:val="-13"/>
          <w:lang w:val="en-US" w:eastAsia="en-US"/>
        </w:rPr>
        <w:t xml:space="preserve"> </w:t>
      </w:r>
      <w:r w:rsidRPr="00076E76">
        <w:rPr>
          <w:rFonts w:eastAsia="Arial"/>
          <w:lang w:val="en-US" w:eastAsia="en-US"/>
        </w:rPr>
        <w:t>Accreditation</w:t>
      </w:r>
      <w:r w:rsidRPr="00076E76">
        <w:rPr>
          <w:rFonts w:eastAsia="Arial"/>
          <w:spacing w:val="-12"/>
          <w:lang w:val="en-US" w:eastAsia="en-US"/>
        </w:rPr>
        <w:t xml:space="preserve"> </w:t>
      </w:r>
      <w:r w:rsidRPr="00076E76">
        <w:rPr>
          <w:rFonts w:eastAsia="Arial"/>
          <w:lang w:val="en-US" w:eastAsia="en-US"/>
        </w:rPr>
        <w:t>Forum).</w:t>
      </w:r>
    </w:p>
    <w:p w14:paraId="77E635DE" w14:textId="77777777" w:rsidR="00DD1F49" w:rsidRPr="00076E76" w:rsidRDefault="00000000" w:rsidP="00DD1F49">
      <w:pPr>
        <w:tabs>
          <w:tab w:val="left" w:pos="706"/>
        </w:tabs>
        <w:spacing w:before="240" w:after="0"/>
        <w:ind w:right="637"/>
        <w:rPr>
          <w:rFonts w:eastAsia="Arial"/>
          <w:lang w:val="en-US" w:eastAsia="en-US"/>
        </w:rPr>
      </w:pPr>
      <w:r w:rsidRPr="00076E76">
        <w:rPr>
          <w:rFonts w:eastAsia="Arial"/>
          <w:spacing w:val="-1"/>
          <w:lang w:val="en-US" w:eastAsia="en-US"/>
        </w:rPr>
        <w:t>The</w:t>
      </w:r>
      <w:r w:rsidRPr="00076E76">
        <w:rPr>
          <w:rFonts w:eastAsia="Arial"/>
          <w:spacing w:val="-7"/>
          <w:lang w:val="en-US" w:eastAsia="en-US"/>
        </w:rPr>
        <w:t xml:space="preserve"> </w:t>
      </w:r>
      <w:r w:rsidRPr="00076E76">
        <w:rPr>
          <w:rFonts w:eastAsia="Arial"/>
          <w:spacing w:val="-1"/>
          <w:lang w:val="en-US" w:eastAsia="en-US"/>
        </w:rPr>
        <w:t>manufacturer</w:t>
      </w:r>
      <w:r w:rsidRPr="00076E76">
        <w:rPr>
          <w:rFonts w:eastAsia="Arial"/>
          <w:spacing w:val="-6"/>
          <w:lang w:val="en-US" w:eastAsia="en-US"/>
        </w:rPr>
        <w:t xml:space="preserve"> </w:t>
      </w:r>
      <w:r w:rsidRPr="00076E76">
        <w:rPr>
          <w:rFonts w:eastAsia="Arial"/>
          <w:lang w:val="en-US" w:eastAsia="en-US"/>
        </w:rPr>
        <w:t>must</w:t>
      </w:r>
      <w:r w:rsidRPr="00076E76">
        <w:rPr>
          <w:rFonts w:eastAsia="Arial"/>
          <w:spacing w:val="-7"/>
          <w:lang w:val="en-US" w:eastAsia="en-US"/>
        </w:rPr>
        <w:t xml:space="preserve"> </w:t>
      </w:r>
      <w:r w:rsidRPr="00076E76">
        <w:rPr>
          <w:rFonts w:eastAsia="Arial"/>
          <w:spacing w:val="-1"/>
          <w:lang w:val="en-US" w:eastAsia="en-US"/>
        </w:rPr>
        <w:t>implement</w:t>
      </w:r>
      <w:r w:rsidRPr="00076E76">
        <w:rPr>
          <w:rFonts w:eastAsia="Arial"/>
          <w:spacing w:val="-5"/>
          <w:lang w:val="en-US" w:eastAsia="en-US"/>
        </w:rPr>
        <w:t xml:space="preserve"> </w:t>
      </w:r>
      <w:r w:rsidRPr="00076E76">
        <w:rPr>
          <w:rFonts w:eastAsia="Arial"/>
          <w:lang w:val="en-US" w:eastAsia="en-US"/>
        </w:rPr>
        <w:t>a</w:t>
      </w:r>
      <w:r w:rsidRPr="00076E76">
        <w:rPr>
          <w:rFonts w:eastAsia="Arial"/>
          <w:spacing w:val="-7"/>
          <w:lang w:val="en-US" w:eastAsia="en-US"/>
        </w:rPr>
        <w:t xml:space="preserve"> </w:t>
      </w:r>
      <w:r w:rsidRPr="00076E76">
        <w:rPr>
          <w:rFonts w:eastAsia="Arial"/>
          <w:spacing w:val="-1"/>
          <w:lang w:val="en-US" w:eastAsia="en-US"/>
        </w:rPr>
        <w:t>documented</w:t>
      </w:r>
      <w:r w:rsidRPr="00076E76">
        <w:rPr>
          <w:rFonts w:eastAsia="Arial"/>
          <w:spacing w:val="-5"/>
          <w:lang w:val="en-US" w:eastAsia="en-US"/>
        </w:rPr>
        <w:t xml:space="preserve"> </w:t>
      </w:r>
      <w:r w:rsidRPr="00076E76">
        <w:rPr>
          <w:rFonts w:eastAsia="Arial"/>
          <w:lang w:val="en-US" w:eastAsia="en-US"/>
        </w:rPr>
        <w:t>process</w:t>
      </w:r>
      <w:r w:rsidRPr="00076E76">
        <w:rPr>
          <w:rFonts w:eastAsia="Arial"/>
          <w:spacing w:val="-6"/>
          <w:lang w:val="en-US" w:eastAsia="en-US"/>
        </w:rPr>
        <w:t xml:space="preserve"> </w:t>
      </w:r>
      <w:r w:rsidRPr="00076E76">
        <w:rPr>
          <w:rFonts w:eastAsia="Arial"/>
          <w:spacing w:val="-1"/>
          <w:lang w:val="en-US" w:eastAsia="en-US"/>
        </w:rPr>
        <w:t>control</w:t>
      </w:r>
      <w:r w:rsidRPr="00076E76">
        <w:rPr>
          <w:rFonts w:eastAsia="Arial"/>
          <w:spacing w:val="-8"/>
          <w:lang w:val="en-US" w:eastAsia="en-US"/>
        </w:rPr>
        <w:t xml:space="preserve"> </w:t>
      </w:r>
      <w:r w:rsidRPr="00076E76">
        <w:rPr>
          <w:rFonts w:eastAsia="Arial"/>
          <w:lang w:val="en-US" w:eastAsia="en-US"/>
        </w:rPr>
        <w:t>system</w:t>
      </w:r>
      <w:r w:rsidRPr="00076E76">
        <w:rPr>
          <w:rFonts w:eastAsia="Arial"/>
          <w:spacing w:val="-7"/>
          <w:lang w:val="en-US" w:eastAsia="en-US"/>
        </w:rPr>
        <w:t xml:space="preserve"> </w:t>
      </w:r>
      <w:r w:rsidRPr="00076E76">
        <w:rPr>
          <w:rFonts w:eastAsia="Arial"/>
          <w:spacing w:val="1"/>
          <w:lang w:val="en-US" w:eastAsia="en-US"/>
        </w:rPr>
        <w:t>to</w:t>
      </w:r>
      <w:r w:rsidRPr="00076E76">
        <w:rPr>
          <w:rFonts w:eastAsia="Arial"/>
          <w:spacing w:val="-7"/>
          <w:lang w:val="en-US" w:eastAsia="en-US"/>
        </w:rPr>
        <w:t xml:space="preserve"> </w:t>
      </w:r>
      <w:r w:rsidRPr="00076E76">
        <w:rPr>
          <w:rFonts w:eastAsia="Arial"/>
          <w:lang w:val="en-US" w:eastAsia="en-US"/>
        </w:rPr>
        <w:t>produce</w:t>
      </w:r>
      <w:r w:rsidRPr="00076E76">
        <w:rPr>
          <w:rFonts w:eastAsia="Arial"/>
          <w:spacing w:val="-7"/>
          <w:lang w:val="en-US" w:eastAsia="en-US"/>
        </w:rPr>
        <w:t xml:space="preserve"> </w:t>
      </w:r>
      <w:r w:rsidRPr="00076E76">
        <w:rPr>
          <w:rFonts w:eastAsia="Arial"/>
          <w:lang w:val="en-US" w:eastAsia="en-US"/>
        </w:rPr>
        <w:t>PMBs</w:t>
      </w:r>
      <w:r w:rsidRPr="00076E76">
        <w:rPr>
          <w:rFonts w:eastAsia="Arial"/>
          <w:spacing w:val="-6"/>
          <w:lang w:val="en-US" w:eastAsia="en-US"/>
        </w:rPr>
        <w:t xml:space="preserve"> </w:t>
      </w:r>
      <w:r w:rsidRPr="00076E76">
        <w:rPr>
          <w:rFonts w:eastAsia="Arial"/>
          <w:spacing w:val="-1"/>
          <w:lang w:val="en-US" w:eastAsia="en-US"/>
        </w:rPr>
        <w:t>of</w:t>
      </w:r>
      <w:r w:rsidRPr="00076E76">
        <w:rPr>
          <w:rFonts w:eastAsia="Arial"/>
          <w:spacing w:val="-5"/>
          <w:lang w:val="en-US" w:eastAsia="en-US"/>
        </w:rPr>
        <w:t xml:space="preserve"> </w:t>
      </w:r>
      <w:r w:rsidRPr="00076E76">
        <w:rPr>
          <w:rFonts w:eastAsia="Arial"/>
          <w:lang w:val="en-US" w:eastAsia="en-US"/>
        </w:rPr>
        <w:t>a</w:t>
      </w:r>
      <w:r>
        <w:rPr>
          <w:rFonts w:eastAsia="Arial"/>
          <w:lang w:val="en-US" w:eastAsia="en-US"/>
        </w:rPr>
        <w:t xml:space="preserve"> </w:t>
      </w:r>
      <w:r w:rsidRPr="00076E76">
        <w:rPr>
          <w:rFonts w:eastAsia="Arial"/>
          <w:spacing w:val="-1"/>
          <w:lang w:val="en-US" w:eastAsia="en-US"/>
        </w:rPr>
        <w:t>consistent</w:t>
      </w:r>
      <w:r w:rsidRPr="00076E76">
        <w:rPr>
          <w:rFonts w:eastAsia="Arial"/>
          <w:spacing w:val="-7"/>
          <w:lang w:val="en-US" w:eastAsia="en-US"/>
        </w:rPr>
        <w:t xml:space="preserve"> </w:t>
      </w:r>
      <w:r w:rsidRPr="00076E76">
        <w:rPr>
          <w:rFonts w:eastAsia="Arial"/>
          <w:spacing w:val="-1"/>
          <w:lang w:val="en-US" w:eastAsia="en-US"/>
        </w:rPr>
        <w:t>quality</w:t>
      </w:r>
      <w:r w:rsidRPr="00076E76">
        <w:rPr>
          <w:rFonts w:eastAsia="Arial"/>
          <w:spacing w:val="-7"/>
          <w:lang w:val="en-US" w:eastAsia="en-US"/>
        </w:rPr>
        <w:t xml:space="preserve"> </w:t>
      </w:r>
      <w:r w:rsidRPr="00076E76">
        <w:rPr>
          <w:rFonts w:eastAsia="Arial"/>
          <w:spacing w:val="-1"/>
          <w:lang w:val="en-US" w:eastAsia="en-US"/>
        </w:rPr>
        <w:t>conforming</w:t>
      </w:r>
      <w:r w:rsidRPr="00076E76">
        <w:rPr>
          <w:rFonts w:eastAsia="Arial"/>
          <w:spacing w:val="-8"/>
          <w:lang w:val="en-US" w:eastAsia="en-US"/>
        </w:rPr>
        <w:t xml:space="preserve"> </w:t>
      </w:r>
      <w:r w:rsidRPr="00076E76">
        <w:rPr>
          <w:rFonts w:eastAsia="Arial"/>
          <w:spacing w:val="-1"/>
          <w:lang w:val="en-US" w:eastAsia="en-US"/>
        </w:rPr>
        <w:t>to</w:t>
      </w:r>
      <w:r w:rsidRPr="00076E76">
        <w:rPr>
          <w:rFonts w:eastAsia="Arial"/>
          <w:spacing w:val="-6"/>
          <w:lang w:val="en-US" w:eastAsia="en-US"/>
        </w:rPr>
        <w:t xml:space="preserve"> </w:t>
      </w:r>
      <w:r w:rsidRPr="00076E76">
        <w:rPr>
          <w:rFonts w:eastAsia="Arial"/>
          <w:spacing w:val="-1"/>
          <w:lang w:val="en-US" w:eastAsia="en-US"/>
        </w:rPr>
        <w:t>the</w:t>
      </w:r>
      <w:r w:rsidRPr="00076E76">
        <w:rPr>
          <w:rFonts w:eastAsia="Arial"/>
          <w:spacing w:val="-7"/>
          <w:lang w:val="en-US" w:eastAsia="en-US"/>
        </w:rPr>
        <w:t xml:space="preserve"> </w:t>
      </w:r>
      <w:r w:rsidRPr="00076E76">
        <w:rPr>
          <w:rFonts w:eastAsia="Arial"/>
          <w:spacing w:val="-1"/>
          <w:lang w:val="en-US" w:eastAsia="en-US"/>
        </w:rPr>
        <w:t>requirements</w:t>
      </w:r>
      <w:r w:rsidRPr="00076E76">
        <w:rPr>
          <w:rFonts w:eastAsia="Arial"/>
          <w:spacing w:val="-7"/>
          <w:lang w:val="en-US" w:eastAsia="en-US"/>
        </w:rPr>
        <w:t xml:space="preserve"> </w:t>
      </w:r>
      <w:r w:rsidRPr="00076E76">
        <w:rPr>
          <w:rFonts w:eastAsia="Arial"/>
          <w:spacing w:val="1"/>
          <w:lang w:val="en-US" w:eastAsia="en-US"/>
        </w:rPr>
        <w:t>of</w:t>
      </w:r>
      <w:r w:rsidRPr="00076E76">
        <w:rPr>
          <w:rFonts w:eastAsia="Arial"/>
          <w:spacing w:val="-8"/>
          <w:lang w:val="en-US" w:eastAsia="en-US"/>
        </w:rPr>
        <w:t xml:space="preserve"> </w:t>
      </w:r>
      <w:r w:rsidRPr="00076E76">
        <w:rPr>
          <w:rFonts w:eastAsia="Arial"/>
          <w:spacing w:val="-1"/>
          <w:lang w:val="en-US" w:eastAsia="en-US"/>
        </w:rPr>
        <w:t>this</w:t>
      </w:r>
      <w:r w:rsidRPr="00076E76">
        <w:rPr>
          <w:rFonts w:eastAsia="Arial"/>
          <w:spacing w:val="-7"/>
          <w:lang w:val="en-US" w:eastAsia="en-US"/>
        </w:rPr>
        <w:t xml:space="preserve"> </w:t>
      </w:r>
      <w:r w:rsidRPr="00076E76">
        <w:rPr>
          <w:rFonts w:eastAsia="Arial"/>
          <w:spacing w:val="-1"/>
          <w:lang w:val="en-US" w:eastAsia="en-US"/>
        </w:rPr>
        <w:t>Specification.</w:t>
      </w:r>
    </w:p>
    <w:p w14:paraId="55AD7BBC" w14:textId="77777777" w:rsidR="00DD1F49" w:rsidRPr="00076E76" w:rsidRDefault="00000000" w:rsidP="00DD1F49">
      <w:pPr>
        <w:keepNext/>
        <w:keepLines/>
        <w:tabs>
          <w:tab w:val="left" w:pos="706"/>
        </w:tabs>
        <w:spacing w:after="0"/>
        <w:rPr>
          <w:rFonts w:eastAsia="Arial"/>
          <w:lang w:val="en-US" w:eastAsia="en-US"/>
        </w:rPr>
      </w:pPr>
      <w:r w:rsidRPr="00076E76">
        <w:rPr>
          <w:rFonts w:eastAsia="Arial"/>
          <w:spacing w:val="-1"/>
          <w:lang w:val="en-US" w:eastAsia="en-US"/>
        </w:rPr>
        <w:t>As</w:t>
      </w:r>
      <w:r w:rsidRPr="00076E76">
        <w:rPr>
          <w:rFonts w:eastAsia="Arial"/>
          <w:spacing w:val="-6"/>
          <w:lang w:val="en-US" w:eastAsia="en-US"/>
        </w:rPr>
        <w:t xml:space="preserve"> </w:t>
      </w:r>
      <w:r w:rsidRPr="00076E76">
        <w:rPr>
          <w:rFonts w:eastAsia="Arial"/>
          <w:lang w:val="en-US" w:eastAsia="en-US"/>
        </w:rPr>
        <w:t>a</w:t>
      </w:r>
      <w:r w:rsidRPr="00076E76">
        <w:rPr>
          <w:rFonts w:eastAsia="Arial"/>
          <w:spacing w:val="-7"/>
          <w:lang w:val="en-US" w:eastAsia="en-US"/>
        </w:rPr>
        <w:t xml:space="preserve"> </w:t>
      </w:r>
      <w:r w:rsidRPr="00076E76">
        <w:rPr>
          <w:rFonts w:eastAsia="Arial"/>
          <w:lang w:val="en-US" w:eastAsia="en-US"/>
        </w:rPr>
        <w:t>minimum,</w:t>
      </w:r>
      <w:r w:rsidRPr="00076E76">
        <w:rPr>
          <w:rFonts w:eastAsia="Arial"/>
          <w:spacing w:val="-6"/>
          <w:lang w:val="en-US" w:eastAsia="en-US"/>
        </w:rPr>
        <w:t xml:space="preserve"> </w:t>
      </w:r>
      <w:r w:rsidRPr="00076E76">
        <w:rPr>
          <w:rFonts w:eastAsia="Arial"/>
          <w:lang w:val="en-US" w:eastAsia="en-US"/>
        </w:rPr>
        <w:t>the</w:t>
      </w:r>
      <w:r w:rsidRPr="00076E76">
        <w:rPr>
          <w:rFonts w:eastAsia="Arial"/>
          <w:spacing w:val="-5"/>
          <w:lang w:val="en-US" w:eastAsia="en-US"/>
        </w:rPr>
        <w:t xml:space="preserve"> </w:t>
      </w:r>
      <w:r w:rsidRPr="00076E76">
        <w:rPr>
          <w:rFonts w:eastAsia="Arial"/>
          <w:spacing w:val="-1"/>
          <w:lang w:val="en-US" w:eastAsia="en-US"/>
        </w:rPr>
        <w:t>process</w:t>
      </w:r>
      <w:r w:rsidRPr="00076E76">
        <w:rPr>
          <w:rFonts w:eastAsia="Arial"/>
          <w:spacing w:val="-6"/>
          <w:lang w:val="en-US" w:eastAsia="en-US"/>
        </w:rPr>
        <w:t xml:space="preserve"> </w:t>
      </w:r>
      <w:r w:rsidRPr="00076E76">
        <w:rPr>
          <w:rFonts w:eastAsia="Arial"/>
          <w:spacing w:val="-1"/>
          <w:lang w:val="en-US" w:eastAsia="en-US"/>
        </w:rPr>
        <w:t>controls</w:t>
      </w:r>
      <w:r w:rsidRPr="00076E76">
        <w:rPr>
          <w:rFonts w:eastAsia="Arial"/>
          <w:spacing w:val="-3"/>
          <w:lang w:val="en-US" w:eastAsia="en-US"/>
        </w:rPr>
        <w:t xml:space="preserve"> </w:t>
      </w:r>
      <w:r w:rsidRPr="00076E76">
        <w:rPr>
          <w:rFonts w:eastAsia="Arial"/>
          <w:spacing w:val="-1"/>
          <w:lang w:val="en-US" w:eastAsia="en-US"/>
        </w:rPr>
        <w:t>must</w:t>
      </w:r>
      <w:r w:rsidRPr="00076E76">
        <w:rPr>
          <w:rFonts w:eastAsia="Arial"/>
          <w:spacing w:val="-7"/>
          <w:lang w:val="en-US" w:eastAsia="en-US"/>
        </w:rPr>
        <w:t xml:space="preserve"> </w:t>
      </w:r>
      <w:r w:rsidRPr="00076E76">
        <w:rPr>
          <w:rFonts w:eastAsia="Arial"/>
          <w:spacing w:val="-1"/>
          <w:lang w:val="en-US" w:eastAsia="en-US"/>
        </w:rPr>
        <w:t>include:</w:t>
      </w:r>
    </w:p>
    <w:p w14:paraId="7B70BF53" w14:textId="77777777" w:rsidR="00DD1F49" w:rsidRPr="00076E76" w:rsidRDefault="00000000">
      <w:pPr>
        <w:keepNext/>
        <w:keepLines/>
        <w:numPr>
          <w:ilvl w:val="2"/>
          <w:numId w:val="84"/>
        </w:numPr>
        <w:tabs>
          <w:tab w:val="left" w:pos="1133"/>
        </w:tabs>
        <w:spacing w:before="120" w:after="0"/>
        <w:ind w:left="1133"/>
        <w:rPr>
          <w:rFonts w:eastAsia="Arial"/>
          <w:lang w:val="en-US" w:eastAsia="en-US"/>
        </w:rPr>
      </w:pPr>
      <w:r w:rsidRPr="00076E76">
        <w:rPr>
          <w:rFonts w:eastAsia="Arial"/>
          <w:lang w:val="en-US" w:eastAsia="en-US"/>
        </w:rPr>
        <w:t>a</w:t>
      </w:r>
      <w:r w:rsidRPr="00076E76">
        <w:rPr>
          <w:rFonts w:eastAsia="Arial"/>
          <w:spacing w:val="-8"/>
          <w:lang w:val="en-US" w:eastAsia="en-US"/>
        </w:rPr>
        <w:t xml:space="preserve"> </w:t>
      </w:r>
      <w:r w:rsidRPr="00076E76">
        <w:rPr>
          <w:rFonts w:eastAsia="Arial"/>
          <w:spacing w:val="-1"/>
          <w:lang w:val="en-US" w:eastAsia="en-US"/>
        </w:rPr>
        <w:t>method</w:t>
      </w:r>
      <w:r w:rsidRPr="00076E76">
        <w:rPr>
          <w:rFonts w:eastAsia="Arial"/>
          <w:spacing w:val="-6"/>
          <w:lang w:val="en-US" w:eastAsia="en-US"/>
        </w:rPr>
        <w:t xml:space="preserve"> </w:t>
      </w:r>
      <w:r w:rsidRPr="00076E76">
        <w:rPr>
          <w:rFonts w:eastAsia="Arial"/>
          <w:spacing w:val="-1"/>
          <w:lang w:val="en-US" w:eastAsia="en-US"/>
        </w:rPr>
        <w:t>for</w:t>
      </w:r>
      <w:r w:rsidRPr="00076E76">
        <w:rPr>
          <w:rFonts w:eastAsia="Arial"/>
          <w:spacing w:val="-6"/>
          <w:lang w:val="en-US" w:eastAsia="en-US"/>
        </w:rPr>
        <w:t xml:space="preserve"> </w:t>
      </w:r>
      <w:r w:rsidRPr="00076E76">
        <w:rPr>
          <w:rFonts w:eastAsia="Arial"/>
          <w:lang w:val="en-US" w:eastAsia="en-US"/>
        </w:rPr>
        <w:t>determining</w:t>
      </w:r>
      <w:r w:rsidRPr="00076E76">
        <w:rPr>
          <w:rFonts w:eastAsia="Arial"/>
          <w:spacing w:val="-7"/>
          <w:lang w:val="en-US" w:eastAsia="en-US"/>
        </w:rPr>
        <w:t xml:space="preserve"> </w:t>
      </w:r>
      <w:r w:rsidRPr="00076E76">
        <w:rPr>
          <w:rFonts w:eastAsia="Arial"/>
          <w:lang w:val="en-US" w:eastAsia="en-US"/>
        </w:rPr>
        <w:t>and</w:t>
      </w:r>
      <w:r w:rsidRPr="00076E76">
        <w:rPr>
          <w:rFonts w:eastAsia="Arial"/>
          <w:spacing w:val="-8"/>
          <w:lang w:val="en-US" w:eastAsia="en-US"/>
        </w:rPr>
        <w:t xml:space="preserve"> </w:t>
      </w:r>
      <w:r w:rsidRPr="00076E76">
        <w:rPr>
          <w:rFonts w:eastAsia="Arial"/>
          <w:spacing w:val="-1"/>
          <w:lang w:val="en-US" w:eastAsia="en-US"/>
        </w:rPr>
        <w:t>controlling</w:t>
      </w:r>
      <w:r w:rsidRPr="00076E76">
        <w:rPr>
          <w:rFonts w:eastAsia="Arial"/>
          <w:spacing w:val="-7"/>
          <w:lang w:val="en-US" w:eastAsia="en-US"/>
        </w:rPr>
        <w:t xml:space="preserve"> </w:t>
      </w:r>
      <w:r w:rsidRPr="00076E76">
        <w:rPr>
          <w:rFonts w:eastAsia="Arial"/>
          <w:lang w:val="en-US" w:eastAsia="en-US"/>
        </w:rPr>
        <w:t>the</w:t>
      </w:r>
      <w:r w:rsidRPr="00076E76">
        <w:rPr>
          <w:rFonts w:eastAsia="Arial"/>
          <w:spacing w:val="-8"/>
          <w:lang w:val="en-US" w:eastAsia="en-US"/>
        </w:rPr>
        <w:t xml:space="preserve"> </w:t>
      </w:r>
      <w:r w:rsidRPr="00076E76">
        <w:rPr>
          <w:rFonts w:eastAsia="Arial"/>
          <w:spacing w:val="-1"/>
          <w:lang w:val="en-US" w:eastAsia="en-US"/>
        </w:rPr>
        <w:t>formulation</w:t>
      </w:r>
      <w:r w:rsidRPr="00076E76">
        <w:rPr>
          <w:rFonts w:eastAsia="Arial"/>
          <w:spacing w:val="-7"/>
          <w:lang w:val="en-US" w:eastAsia="en-US"/>
        </w:rPr>
        <w:t xml:space="preserve"> </w:t>
      </w:r>
      <w:r w:rsidRPr="00076E76">
        <w:rPr>
          <w:rFonts w:eastAsia="Arial"/>
          <w:lang w:val="en-US" w:eastAsia="en-US"/>
        </w:rPr>
        <w:t>during</w:t>
      </w:r>
      <w:r w:rsidRPr="00076E76">
        <w:rPr>
          <w:rFonts w:eastAsia="Arial"/>
          <w:spacing w:val="-8"/>
          <w:lang w:val="en-US" w:eastAsia="en-US"/>
        </w:rPr>
        <w:t xml:space="preserve"> </w:t>
      </w:r>
      <w:r w:rsidRPr="00076E76">
        <w:rPr>
          <w:rFonts w:eastAsia="Arial"/>
          <w:lang w:val="en-US" w:eastAsia="en-US"/>
        </w:rPr>
        <w:t>the</w:t>
      </w:r>
      <w:r w:rsidRPr="00076E76">
        <w:rPr>
          <w:rFonts w:eastAsia="Arial"/>
          <w:spacing w:val="-7"/>
          <w:lang w:val="en-US" w:eastAsia="en-US"/>
        </w:rPr>
        <w:t xml:space="preserve"> </w:t>
      </w:r>
      <w:r w:rsidRPr="00076E76">
        <w:rPr>
          <w:rFonts w:eastAsia="Arial"/>
          <w:spacing w:val="-1"/>
          <w:lang w:val="en-US" w:eastAsia="en-US"/>
        </w:rPr>
        <w:t>production</w:t>
      </w:r>
      <w:r w:rsidRPr="00076E76">
        <w:rPr>
          <w:rFonts w:eastAsia="Arial"/>
          <w:spacing w:val="-7"/>
          <w:lang w:val="en-US" w:eastAsia="en-US"/>
        </w:rPr>
        <w:t xml:space="preserve"> </w:t>
      </w:r>
      <w:r w:rsidRPr="00076E76">
        <w:rPr>
          <w:rFonts w:eastAsia="Arial"/>
          <w:lang w:val="en-US" w:eastAsia="en-US"/>
        </w:rPr>
        <w:t>process;</w:t>
      </w:r>
    </w:p>
    <w:p w14:paraId="2F68BFCD" w14:textId="77777777" w:rsidR="00DD1F49" w:rsidRPr="00076E76" w:rsidRDefault="00000000">
      <w:pPr>
        <w:numPr>
          <w:ilvl w:val="2"/>
          <w:numId w:val="84"/>
        </w:numPr>
        <w:tabs>
          <w:tab w:val="left" w:pos="1134"/>
        </w:tabs>
        <w:spacing w:before="120" w:after="0"/>
        <w:ind w:left="1133"/>
        <w:rPr>
          <w:rFonts w:eastAsia="Arial"/>
          <w:lang w:val="en-US" w:eastAsia="en-US"/>
        </w:rPr>
      </w:pPr>
      <w:r w:rsidRPr="00076E76">
        <w:rPr>
          <w:rFonts w:eastAsia="Arial"/>
          <w:spacing w:val="-1"/>
          <w:lang w:val="en-US" w:eastAsia="en-US"/>
        </w:rPr>
        <w:t>keeping</w:t>
      </w:r>
      <w:r w:rsidRPr="00076E76">
        <w:rPr>
          <w:rFonts w:eastAsia="Arial"/>
          <w:spacing w:val="-7"/>
          <w:lang w:val="en-US" w:eastAsia="en-US"/>
        </w:rPr>
        <w:t xml:space="preserve"> </w:t>
      </w:r>
      <w:r w:rsidRPr="00076E76">
        <w:rPr>
          <w:rFonts w:eastAsia="Arial"/>
          <w:spacing w:val="-1"/>
          <w:lang w:val="en-US" w:eastAsia="en-US"/>
        </w:rPr>
        <w:t>records</w:t>
      </w:r>
      <w:r w:rsidRPr="00076E76">
        <w:rPr>
          <w:rFonts w:eastAsia="Arial"/>
          <w:spacing w:val="-5"/>
          <w:lang w:val="en-US" w:eastAsia="en-US"/>
        </w:rPr>
        <w:t xml:space="preserve"> </w:t>
      </w:r>
      <w:r w:rsidRPr="00076E76">
        <w:rPr>
          <w:rFonts w:eastAsia="Arial"/>
          <w:spacing w:val="1"/>
          <w:lang w:val="en-US" w:eastAsia="en-US"/>
        </w:rPr>
        <w:t>of</w:t>
      </w:r>
      <w:r w:rsidRPr="00076E76">
        <w:rPr>
          <w:rFonts w:eastAsia="Arial"/>
          <w:spacing w:val="-7"/>
          <w:lang w:val="en-US" w:eastAsia="en-US"/>
        </w:rPr>
        <w:t xml:space="preserve"> </w:t>
      </w:r>
      <w:r w:rsidRPr="00076E76">
        <w:rPr>
          <w:rFonts w:eastAsia="Arial"/>
          <w:lang w:val="en-US" w:eastAsia="en-US"/>
        </w:rPr>
        <w:t>the</w:t>
      </w:r>
      <w:r w:rsidRPr="00076E76">
        <w:rPr>
          <w:rFonts w:eastAsia="Arial"/>
          <w:spacing w:val="-6"/>
          <w:lang w:val="en-US" w:eastAsia="en-US"/>
        </w:rPr>
        <w:t xml:space="preserve"> </w:t>
      </w:r>
      <w:r w:rsidRPr="00076E76">
        <w:rPr>
          <w:rFonts w:eastAsia="Arial"/>
          <w:spacing w:val="-1"/>
          <w:lang w:val="en-US" w:eastAsia="en-US"/>
        </w:rPr>
        <w:t>composition</w:t>
      </w:r>
      <w:r w:rsidRPr="00076E76">
        <w:rPr>
          <w:rFonts w:eastAsia="Arial"/>
          <w:spacing w:val="-5"/>
          <w:lang w:val="en-US" w:eastAsia="en-US"/>
        </w:rPr>
        <w:t xml:space="preserve"> </w:t>
      </w:r>
      <w:r w:rsidRPr="00076E76">
        <w:rPr>
          <w:rFonts w:eastAsia="Arial"/>
          <w:spacing w:val="-1"/>
          <w:lang w:val="en-US" w:eastAsia="en-US"/>
        </w:rPr>
        <w:t>of</w:t>
      </w:r>
      <w:r w:rsidRPr="00076E76">
        <w:rPr>
          <w:rFonts w:eastAsia="Arial"/>
          <w:spacing w:val="-6"/>
          <w:lang w:val="en-US" w:eastAsia="en-US"/>
        </w:rPr>
        <w:t xml:space="preserve"> </w:t>
      </w:r>
      <w:r w:rsidRPr="00076E76">
        <w:rPr>
          <w:rFonts w:eastAsia="Arial"/>
          <w:lang w:val="en-US" w:eastAsia="en-US"/>
        </w:rPr>
        <w:t>the</w:t>
      </w:r>
      <w:r w:rsidRPr="00076E76">
        <w:rPr>
          <w:rFonts w:eastAsia="Arial"/>
          <w:spacing w:val="-6"/>
          <w:lang w:val="en-US" w:eastAsia="en-US"/>
        </w:rPr>
        <w:t xml:space="preserve"> </w:t>
      </w:r>
      <w:r w:rsidRPr="00076E76">
        <w:rPr>
          <w:rFonts w:eastAsia="Arial"/>
          <w:spacing w:val="-1"/>
          <w:lang w:val="en-US" w:eastAsia="en-US"/>
        </w:rPr>
        <w:t>constituent</w:t>
      </w:r>
      <w:r w:rsidRPr="00076E76">
        <w:rPr>
          <w:rFonts w:eastAsia="Arial"/>
          <w:spacing w:val="-5"/>
          <w:lang w:val="en-US" w:eastAsia="en-US"/>
        </w:rPr>
        <w:t xml:space="preserve"> </w:t>
      </w:r>
      <w:r w:rsidRPr="00076E76">
        <w:rPr>
          <w:rFonts w:eastAsia="Arial"/>
          <w:spacing w:val="-1"/>
          <w:lang w:val="en-US" w:eastAsia="en-US"/>
        </w:rPr>
        <w:t>materials</w:t>
      </w:r>
      <w:r w:rsidRPr="00076E76">
        <w:rPr>
          <w:rFonts w:eastAsia="Arial"/>
          <w:spacing w:val="-5"/>
          <w:lang w:val="en-US" w:eastAsia="en-US"/>
        </w:rPr>
        <w:t xml:space="preserve"> </w:t>
      </w:r>
      <w:r w:rsidRPr="00076E76">
        <w:rPr>
          <w:rFonts w:eastAsia="Arial"/>
          <w:lang w:val="en-US" w:eastAsia="en-US"/>
        </w:rPr>
        <w:t>for</w:t>
      </w:r>
      <w:r w:rsidRPr="00076E76">
        <w:rPr>
          <w:rFonts w:eastAsia="Arial"/>
          <w:spacing w:val="-6"/>
          <w:lang w:val="en-US" w:eastAsia="en-US"/>
        </w:rPr>
        <w:t xml:space="preserve"> </w:t>
      </w:r>
      <w:r w:rsidRPr="00076E76">
        <w:rPr>
          <w:rFonts w:eastAsia="Arial"/>
          <w:spacing w:val="-1"/>
          <w:lang w:val="en-US" w:eastAsia="en-US"/>
        </w:rPr>
        <w:t>each</w:t>
      </w:r>
      <w:r w:rsidRPr="00076E76">
        <w:rPr>
          <w:rFonts w:eastAsia="Arial"/>
          <w:spacing w:val="-4"/>
          <w:lang w:val="en-US" w:eastAsia="en-US"/>
        </w:rPr>
        <w:t xml:space="preserve"> </w:t>
      </w:r>
      <w:r w:rsidRPr="00076E76">
        <w:rPr>
          <w:rFonts w:eastAsia="Arial"/>
          <w:lang w:val="en-US" w:eastAsia="en-US"/>
        </w:rPr>
        <w:t>batch;</w:t>
      </w:r>
      <w:r w:rsidRPr="00076E76">
        <w:rPr>
          <w:rFonts w:eastAsia="Arial"/>
          <w:spacing w:val="-7"/>
          <w:lang w:val="en-US" w:eastAsia="en-US"/>
        </w:rPr>
        <w:t xml:space="preserve"> </w:t>
      </w:r>
      <w:r w:rsidRPr="00076E76">
        <w:rPr>
          <w:rFonts w:eastAsia="Arial"/>
          <w:lang w:val="en-US" w:eastAsia="en-US"/>
        </w:rPr>
        <w:t>and</w:t>
      </w:r>
    </w:p>
    <w:p w14:paraId="6092DDA2" w14:textId="77777777" w:rsidR="00DD1F49" w:rsidRPr="00076E76" w:rsidRDefault="00000000">
      <w:pPr>
        <w:numPr>
          <w:ilvl w:val="2"/>
          <w:numId w:val="84"/>
        </w:numPr>
        <w:tabs>
          <w:tab w:val="left" w:pos="1134"/>
        </w:tabs>
        <w:spacing w:before="118" w:after="0"/>
        <w:ind w:left="1133" w:hanging="427"/>
        <w:rPr>
          <w:rFonts w:eastAsia="Arial"/>
          <w:lang w:val="en-US" w:eastAsia="en-US"/>
        </w:rPr>
      </w:pPr>
      <w:r w:rsidRPr="00076E76">
        <w:rPr>
          <w:rFonts w:eastAsia="Arial"/>
          <w:spacing w:val="-1"/>
          <w:lang w:val="en-US" w:eastAsia="en-US"/>
        </w:rPr>
        <w:t>recording</w:t>
      </w:r>
      <w:r w:rsidRPr="00076E76">
        <w:rPr>
          <w:rFonts w:eastAsia="Arial"/>
          <w:spacing w:val="-8"/>
          <w:lang w:val="en-US" w:eastAsia="en-US"/>
        </w:rPr>
        <w:t xml:space="preserve"> </w:t>
      </w:r>
      <w:r w:rsidRPr="00076E76">
        <w:rPr>
          <w:rFonts w:eastAsia="Arial"/>
          <w:spacing w:val="-1"/>
          <w:lang w:val="en-US" w:eastAsia="en-US"/>
        </w:rPr>
        <w:t>sampling</w:t>
      </w:r>
      <w:r w:rsidRPr="00076E76">
        <w:rPr>
          <w:rFonts w:eastAsia="Arial"/>
          <w:spacing w:val="-8"/>
          <w:lang w:val="en-US" w:eastAsia="en-US"/>
        </w:rPr>
        <w:t xml:space="preserve"> </w:t>
      </w:r>
      <w:r w:rsidRPr="00076E76">
        <w:rPr>
          <w:rFonts w:eastAsia="Arial"/>
          <w:lang w:val="en-US" w:eastAsia="en-US"/>
        </w:rPr>
        <w:t>frequencies</w:t>
      </w:r>
      <w:r w:rsidRPr="00076E76">
        <w:rPr>
          <w:rFonts w:eastAsia="Arial"/>
          <w:spacing w:val="-8"/>
          <w:lang w:val="en-US" w:eastAsia="en-US"/>
        </w:rPr>
        <w:t xml:space="preserve"> </w:t>
      </w:r>
      <w:r w:rsidRPr="00076E76">
        <w:rPr>
          <w:rFonts w:eastAsia="Arial"/>
          <w:spacing w:val="-1"/>
          <w:lang w:val="en-US" w:eastAsia="en-US"/>
        </w:rPr>
        <w:t>and</w:t>
      </w:r>
      <w:r w:rsidRPr="00076E76">
        <w:rPr>
          <w:rFonts w:eastAsia="Arial"/>
          <w:spacing w:val="-7"/>
          <w:lang w:val="en-US" w:eastAsia="en-US"/>
        </w:rPr>
        <w:t xml:space="preserve"> </w:t>
      </w:r>
      <w:r w:rsidRPr="00076E76">
        <w:rPr>
          <w:rFonts w:eastAsia="Arial"/>
          <w:spacing w:val="-1"/>
          <w:lang w:val="en-US" w:eastAsia="en-US"/>
        </w:rPr>
        <w:t>test</w:t>
      </w:r>
      <w:r w:rsidRPr="00076E76">
        <w:rPr>
          <w:rFonts w:eastAsia="Arial"/>
          <w:spacing w:val="-9"/>
          <w:lang w:val="en-US" w:eastAsia="en-US"/>
        </w:rPr>
        <w:t xml:space="preserve"> </w:t>
      </w:r>
      <w:r w:rsidRPr="00076E76">
        <w:rPr>
          <w:rFonts w:eastAsia="Arial"/>
          <w:lang w:val="en-US" w:eastAsia="en-US"/>
        </w:rPr>
        <w:t>results.</w:t>
      </w:r>
    </w:p>
    <w:p w14:paraId="7D4D7899" w14:textId="77777777" w:rsidR="00DD1F49" w:rsidRPr="00076E76" w:rsidRDefault="00000000" w:rsidP="00DD1F49">
      <w:pPr>
        <w:tabs>
          <w:tab w:val="left" w:pos="707"/>
        </w:tabs>
        <w:spacing w:after="0"/>
        <w:rPr>
          <w:rFonts w:eastAsia="Arial"/>
          <w:lang w:val="en-US" w:eastAsia="en-US"/>
        </w:rPr>
      </w:pPr>
      <w:r w:rsidRPr="00076E76">
        <w:rPr>
          <w:rFonts w:eastAsia="Arial"/>
          <w:spacing w:val="-1"/>
          <w:lang w:val="en-US" w:eastAsia="en-US"/>
        </w:rPr>
        <w:t>The</w:t>
      </w:r>
      <w:r w:rsidRPr="00076E76">
        <w:rPr>
          <w:rFonts w:eastAsia="Arial"/>
          <w:spacing w:val="-11"/>
          <w:lang w:val="en-US" w:eastAsia="en-US"/>
        </w:rPr>
        <w:t xml:space="preserve"> </w:t>
      </w:r>
      <w:r w:rsidRPr="00076E76">
        <w:rPr>
          <w:rFonts w:eastAsia="Arial"/>
          <w:spacing w:val="-1"/>
          <w:lang w:val="en-US" w:eastAsia="en-US"/>
        </w:rPr>
        <w:t>manufacturer</w:t>
      </w:r>
      <w:r w:rsidRPr="00076E76">
        <w:rPr>
          <w:rFonts w:eastAsia="Arial"/>
          <w:spacing w:val="-11"/>
          <w:lang w:val="en-US" w:eastAsia="en-US"/>
        </w:rPr>
        <w:t xml:space="preserve"> </w:t>
      </w:r>
      <w:r w:rsidRPr="00076E76">
        <w:rPr>
          <w:rFonts w:eastAsia="Arial"/>
          <w:lang w:val="en-US" w:eastAsia="en-US"/>
        </w:rPr>
        <w:t>must:</w:t>
      </w:r>
    </w:p>
    <w:p w14:paraId="2018833D" w14:textId="77777777" w:rsidR="00DD1F49" w:rsidRPr="00076E76" w:rsidRDefault="00000000">
      <w:pPr>
        <w:numPr>
          <w:ilvl w:val="2"/>
          <w:numId w:val="84"/>
        </w:numPr>
        <w:tabs>
          <w:tab w:val="left" w:pos="1134"/>
        </w:tabs>
        <w:spacing w:before="120" w:after="0"/>
        <w:ind w:left="1133" w:right="279" w:hanging="427"/>
        <w:rPr>
          <w:rFonts w:eastAsia="Arial"/>
          <w:lang w:val="en-US" w:eastAsia="en-US"/>
        </w:rPr>
      </w:pPr>
      <w:r w:rsidRPr="00076E76">
        <w:rPr>
          <w:rFonts w:eastAsia="Arial"/>
          <w:spacing w:val="-1"/>
          <w:lang w:val="en-US" w:eastAsia="en-US"/>
        </w:rPr>
        <w:lastRenderedPageBreak/>
        <w:t>operate</w:t>
      </w:r>
      <w:r w:rsidRPr="00076E76">
        <w:rPr>
          <w:rFonts w:eastAsia="Arial"/>
          <w:spacing w:val="-7"/>
          <w:lang w:val="en-US" w:eastAsia="en-US"/>
        </w:rPr>
        <w:t xml:space="preserve"> </w:t>
      </w:r>
      <w:r w:rsidRPr="00076E76">
        <w:rPr>
          <w:rFonts w:eastAsia="Arial"/>
          <w:spacing w:val="1"/>
          <w:lang w:val="en-US" w:eastAsia="en-US"/>
        </w:rPr>
        <w:t>an</w:t>
      </w:r>
      <w:r w:rsidRPr="00076E76">
        <w:rPr>
          <w:rFonts w:eastAsia="Arial"/>
          <w:spacing w:val="-6"/>
          <w:lang w:val="en-US" w:eastAsia="en-US"/>
        </w:rPr>
        <w:t xml:space="preserve"> </w:t>
      </w:r>
      <w:r w:rsidRPr="00076E76">
        <w:rPr>
          <w:rFonts w:eastAsia="Arial"/>
          <w:lang w:val="en-US" w:eastAsia="en-US"/>
        </w:rPr>
        <w:t>Inspection</w:t>
      </w:r>
      <w:r w:rsidRPr="00076E76">
        <w:rPr>
          <w:rFonts w:eastAsia="Arial"/>
          <w:spacing w:val="-7"/>
          <w:lang w:val="en-US" w:eastAsia="en-US"/>
        </w:rPr>
        <w:t xml:space="preserve"> </w:t>
      </w:r>
      <w:r w:rsidRPr="00076E76">
        <w:rPr>
          <w:rFonts w:eastAsia="Arial"/>
          <w:lang w:val="en-US" w:eastAsia="en-US"/>
        </w:rPr>
        <w:t>and</w:t>
      </w:r>
      <w:r w:rsidRPr="00076E76">
        <w:rPr>
          <w:rFonts w:eastAsia="Arial"/>
          <w:spacing w:val="-4"/>
          <w:lang w:val="en-US" w:eastAsia="en-US"/>
        </w:rPr>
        <w:t xml:space="preserve"> </w:t>
      </w:r>
      <w:r w:rsidRPr="00076E76">
        <w:rPr>
          <w:rFonts w:eastAsia="Arial"/>
          <w:lang w:val="en-US" w:eastAsia="en-US"/>
        </w:rPr>
        <w:t>Test</w:t>
      </w:r>
      <w:r w:rsidRPr="00076E76">
        <w:rPr>
          <w:rFonts w:eastAsia="Arial"/>
          <w:spacing w:val="-7"/>
          <w:lang w:val="en-US" w:eastAsia="en-US"/>
        </w:rPr>
        <w:t xml:space="preserve"> </w:t>
      </w:r>
      <w:r w:rsidRPr="00076E76">
        <w:rPr>
          <w:rFonts w:eastAsia="Arial"/>
          <w:spacing w:val="-1"/>
          <w:lang w:val="en-US" w:eastAsia="en-US"/>
        </w:rPr>
        <w:t>Plan</w:t>
      </w:r>
      <w:r w:rsidRPr="00076E76">
        <w:rPr>
          <w:rFonts w:eastAsia="Arial"/>
          <w:spacing w:val="-6"/>
          <w:lang w:val="en-US" w:eastAsia="en-US"/>
        </w:rPr>
        <w:t xml:space="preserve"> </w:t>
      </w:r>
      <w:r w:rsidRPr="00076E76">
        <w:rPr>
          <w:rFonts w:eastAsia="Arial"/>
          <w:lang w:val="en-US" w:eastAsia="en-US"/>
        </w:rPr>
        <w:t>(ITP)</w:t>
      </w:r>
      <w:r w:rsidRPr="00076E76">
        <w:rPr>
          <w:rFonts w:eastAsia="Arial"/>
          <w:spacing w:val="-5"/>
          <w:lang w:val="en-US" w:eastAsia="en-US"/>
        </w:rPr>
        <w:t xml:space="preserve"> </w:t>
      </w:r>
      <w:r w:rsidRPr="00076E76">
        <w:rPr>
          <w:rFonts w:eastAsia="Arial"/>
          <w:lang w:val="en-US" w:eastAsia="en-US"/>
        </w:rPr>
        <w:t>which</w:t>
      </w:r>
      <w:r w:rsidRPr="00076E76">
        <w:rPr>
          <w:rFonts w:eastAsia="Arial"/>
          <w:spacing w:val="-7"/>
          <w:lang w:val="en-US" w:eastAsia="en-US"/>
        </w:rPr>
        <w:t xml:space="preserve"> </w:t>
      </w:r>
      <w:r w:rsidRPr="00076E76">
        <w:rPr>
          <w:rFonts w:eastAsia="Arial"/>
          <w:spacing w:val="-1"/>
          <w:lang w:val="en-US" w:eastAsia="en-US"/>
        </w:rPr>
        <w:t>demonstrates</w:t>
      </w:r>
      <w:r w:rsidRPr="00076E76">
        <w:rPr>
          <w:rFonts w:eastAsia="Arial"/>
          <w:spacing w:val="-5"/>
          <w:lang w:val="en-US" w:eastAsia="en-US"/>
        </w:rPr>
        <w:t xml:space="preserve"> </w:t>
      </w:r>
      <w:r w:rsidRPr="00076E76">
        <w:rPr>
          <w:rFonts w:eastAsia="Arial"/>
          <w:lang w:val="en-US" w:eastAsia="en-US"/>
        </w:rPr>
        <w:t>that</w:t>
      </w:r>
      <w:r w:rsidRPr="00076E76">
        <w:rPr>
          <w:rFonts w:eastAsia="Arial"/>
          <w:spacing w:val="-7"/>
          <w:lang w:val="en-US" w:eastAsia="en-US"/>
        </w:rPr>
        <w:t xml:space="preserve"> </w:t>
      </w:r>
      <w:r w:rsidRPr="00076E76">
        <w:rPr>
          <w:rFonts w:eastAsia="Arial"/>
          <w:lang w:val="en-US" w:eastAsia="en-US"/>
        </w:rPr>
        <w:t>the</w:t>
      </w:r>
      <w:r w:rsidRPr="00076E76">
        <w:rPr>
          <w:rFonts w:eastAsia="Arial"/>
          <w:spacing w:val="-4"/>
          <w:lang w:val="en-US" w:eastAsia="en-US"/>
        </w:rPr>
        <w:t xml:space="preserve"> </w:t>
      </w:r>
      <w:r w:rsidRPr="00076E76">
        <w:rPr>
          <w:rFonts w:eastAsia="Arial"/>
          <w:lang w:val="en-US" w:eastAsia="en-US"/>
        </w:rPr>
        <w:t>PMB</w:t>
      </w:r>
      <w:r w:rsidRPr="00076E76">
        <w:rPr>
          <w:rFonts w:eastAsia="Arial"/>
          <w:spacing w:val="-8"/>
          <w:lang w:val="en-US" w:eastAsia="en-US"/>
        </w:rPr>
        <w:t xml:space="preserve"> </w:t>
      </w:r>
      <w:r w:rsidRPr="00076E76">
        <w:rPr>
          <w:rFonts w:eastAsia="Arial"/>
          <w:spacing w:val="-1"/>
          <w:lang w:val="en-US" w:eastAsia="en-US"/>
        </w:rPr>
        <w:t>complies</w:t>
      </w:r>
      <w:r w:rsidRPr="00076E76">
        <w:rPr>
          <w:rFonts w:eastAsia="Arial"/>
          <w:spacing w:val="-5"/>
          <w:lang w:val="en-US" w:eastAsia="en-US"/>
        </w:rPr>
        <w:t xml:space="preserve"> </w:t>
      </w:r>
      <w:r w:rsidRPr="00076E76">
        <w:rPr>
          <w:rFonts w:eastAsia="Arial"/>
          <w:spacing w:val="-1"/>
          <w:lang w:val="en-US" w:eastAsia="en-US"/>
        </w:rPr>
        <w:t>with</w:t>
      </w:r>
      <w:r w:rsidRPr="00076E76">
        <w:rPr>
          <w:rFonts w:eastAsia="Arial"/>
          <w:spacing w:val="-7"/>
          <w:lang w:val="en-US" w:eastAsia="en-US"/>
        </w:rPr>
        <w:t xml:space="preserve"> </w:t>
      </w:r>
      <w:r w:rsidRPr="00076E76">
        <w:rPr>
          <w:rFonts w:eastAsia="Arial"/>
          <w:spacing w:val="-1"/>
          <w:lang w:val="en-US" w:eastAsia="en-US"/>
        </w:rPr>
        <w:t>this</w:t>
      </w:r>
      <w:r>
        <w:rPr>
          <w:rFonts w:eastAsia="Arial"/>
          <w:spacing w:val="-1"/>
          <w:lang w:val="en-US" w:eastAsia="en-US"/>
        </w:rPr>
        <w:t xml:space="preserve"> </w:t>
      </w:r>
      <w:r w:rsidRPr="00076E76">
        <w:rPr>
          <w:rFonts w:eastAsia="Arial"/>
          <w:spacing w:val="-1"/>
          <w:lang w:val="en-US" w:eastAsia="en-US"/>
        </w:rPr>
        <w:t>specification</w:t>
      </w:r>
      <w:r w:rsidRPr="00076E76">
        <w:rPr>
          <w:rFonts w:eastAsia="Arial"/>
          <w:spacing w:val="-7"/>
          <w:lang w:val="en-US" w:eastAsia="en-US"/>
        </w:rPr>
        <w:t xml:space="preserve"> </w:t>
      </w:r>
      <w:r w:rsidRPr="00076E76">
        <w:rPr>
          <w:rFonts w:eastAsia="Arial"/>
          <w:lang w:val="en-US" w:eastAsia="en-US"/>
        </w:rPr>
        <w:t>and</w:t>
      </w:r>
      <w:r w:rsidRPr="00076E76">
        <w:rPr>
          <w:rFonts w:eastAsia="Arial"/>
          <w:spacing w:val="-7"/>
          <w:lang w:val="en-US" w:eastAsia="en-US"/>
        </w:rPr>
        <w:t xml:space="preserve"> </w:t>
      </w:r>
      <w:r w:rsidRPr="00076E76">
        <w:rPr>
          <w:rFonts w:eastAsia="Arial"/>
          <w:spacing w:val="-1"/>
          <w:lang w:val="en-US" w:eastAsia="en-US"/>
        </w:rPr>
        <w:t>includes</w:t>
      </w:r>
      <w:r w:rsidRPr="00076E76">
        <w:rPr>
          <w:rFonts w:eastAsia="Arial"/>
          <w:spacing w:val="-7"/>
          <w:lang w:val="en-US" w:eastAsia="en-US"/>
        </w:rPr>
        <w:t xml:space="preserve"> </w:t>
      </w:r>
      <w:r w:rsidRPr="00076E76">
        <w:rPr>
          <w:rFonts w:eastAsia="Arial"/>
          <w:spacing w:val="-1"/>
          <w:lang w:val="en-US" w:eastAsia="en-US"/>
        </w:rPr>
        <w:t>testing</w:t>
      </w:r>
      <w:r w:rsidRPr="00076E76">
        <w:rPr>
          <w:rFonts w:eastAsia="Arial"/>
          <w:spacing w:val="-5"/>
          <w:lang w:val="en-US" w:eastAsia="en-US"/>
        </w:rPr>
        <w:t xml:space="preserve"> </w:t>
      </w:r>
      <w:r w:rsidRPr="00076E76">
        <w:rPr>
          <w:rFonts w:eastAsia="Arial"/>
          <w:spacing w:val="-1"/>
          <w:lang w:val="en-US" w:eastAsia="en-US"/>
        </w:rPr>
        <w:t>of</w:t>
      </w:r>
      <w:r w:rsidRPr="00076E76">
        <w:rPr>
          <w:rFonts w:eastAsia="Arial"/>
          <w:spacing w:val="-7"/>
          <w:lang w:val="en-US" w:eastAsia="en-US"/>
        </w:rPr>
        <w:t xml:space="preserve"> </w:t>
      </w:r>
      <w:r w:rsidRPr="00076E76">
        <w:rPr>
          <w:rFonts w:eastAsia="Arial"/>
          <w:lang w:val="en-US" w:eastAsia="en-US"/>
        </w:rPr>
        <w:t>the</w:t>
      </w:r>
      <w:r w:rsidRPr="00076E76">
        <w:rPr>
          <w:rFonts w:eastAsia="Arial"/>
          <w:spacing w:val="-5"/>
          <w:lang w:val="en-US" w:eastAsia="en-US"/>
        </w:rPr>
        <w:t xml:space="preserve"> </w:t>
      </w:r>
      <w:r w:rsidRPr="00076E76">
        <w:rPr>
          <w:rFonts w:eastAsia="Arial"/>
          <w:lang w:val="en-US" w:eastAsia="en-US"/>
        </w:rPr>
        <w:t>PMB,</w:t>
      </w:r>
      <w:r w:rsidRPr="00076E76">
        <w:rPr>
          <w:rFonts w:eastAsia="Arial"/>
          <w:spacing w:val="-7"/>
          <w:lang w:val="en-US" w:eastAsia="en-US"/>
        </w:rPr>
        <w:t xml:space="preserve"> </w:t>
      </w:r>
      <w:r w:rsidRPr="00076E76">
        <w:rPr>
          <w:rFonts w:eastAsia="Arial"/>
          <w:lang w:val="en-US" w:eastAsia="en-US"/>
        </w:rPr>
        <w:t>analysis</w:t>
      </w:r>
      <w:r w:rsidRPr="00076E76">
        <w:rPr>
          <w:rFonts w:eastAsia="Arial"/>
          <w:spacing w:val="-6"/>
          <w:lang w:val="en-US" w:eastAsia="en-US"/>
        </w:rPr>
        <w:t xml:space="preserve"> </w:t>
      </w:r>
      <w:r w:rsidRPr="00076E76">
        <w:rPr>
          <w:rFonts w:eastAsia="Arial"/>
          <w:spacing w:val="-1"/>
          <w:lang w:val="en-US" w:eastAsia="en-US"/>
        </w:rPr>
        <w:t>of</w:t>
      </w:r>
      <w:r w:rsidRPr="00076E76">
        <w:rPr>
          <w:rFonts w:eastAsia="Arial"/>
          <w:spacing w:val="-7"/>
          <w:lang w:val="en-US" w:eastAsia="en-US"/>
        </w:rPr>
        <w:t xml:space="preserve"> </w:t>
      </w:r>
      <w:r w:rsidRPr="00076E76">
        <w:rPr>
          <w:rFonts w:eastAsia="Arial"/>
          <w:spacing w:val="-1"/>
          <w:lang w:val="en-US" w:eastAsia="en-US"/>
        </w:rPr>
        <w:t>results</w:t>
      </w:r>
      <w:r w:rsidRPr="00076E76">
        <w:rPr>
          <w:rFonts w:eastAsia="Arial"/>
          <w:spacing w:val="-6"/>
          <w:lang w:val="en-US" w:eastAsia="en-US"/>
        </w:rPr>
        <w:t xml:space="preserve"> </w:t>
      </w:r>
      <w:r w:rsidRPr="00076E76">
        <w:rPr>
          <w:rFonts w:eastAsia="Arial"/>
          <w:spacing w:val="-1"/>
          <w:lang w:val="en-US" w:eastAsia="en-US"/>
        </w:rPr>
        <w:t>(including</w:t>
      </w:r>
      <w:r w:rsidRPr="00076E76">
        <w:rPr>
          <w:rFonts w:eastAsia="Arial"/>
          <w:spacing w:val="-7"/>
          <w:lang w:val="en-US" w:eastAsia="en-US"/>
        </w:rPr>
        <w:t xml:space="preserve"> </w:t>
      </w:r>
      <w:r w:rsidRPr="00076E76">
        <w:rPr>
          <w:rFonts w:eastAsia="Arial"/>
          <w:lang w:val="en-US" w:eastAsia="en-US"/>
        </w:rPr>
        <w:t>control</w:t>
      </w:r>
      <w:r w:rsidRPr="00076E76">
        <w:rPr>
          <w:rFonts w:eastAsia="Arial"/>
          <w:spacing w:val="-6"/>
          <w:lang w:val="en-US" w:eastAsia="en-US"/>
        </w:rPr>
        <w:t xml:space="preserve"> </w:t>
      </w:r>
      <w:r w:rsidRPr="00076E76">
        <w:rPr>
          <w:rFonts w:eastAsia="Arial"/>
          <w:spacing w:val="-1"/>
          <w:lang w:val="en-US" w:eastAsia="en-US"/>
        </w:rPr>
        <w:t>charts);</w:t>
      </w:r>
    </w:p>
    <w:p w14:paraId="676F8629" w14:textId="77777777" w:rsidR="00DD1F49" w:rsidRPr="00076E76" w:rsidRDefault="00000000">
      <w:pPr>
        <w:numPr>
          <w:ilvl w:val="2"/>
          <w:numId w:val="84"/>
        </w:numPr>
        <w:tabs>
          <w:tab w:val="left" w:pos="1134"/>
        </w:tabs>
        <w:spacing w:before="120" w:after="0"/>
        <w:ind w:left="1133" w:right="400" w:hanging="427"/>
        <w:rPr>
          <w:rFonts w:eastAsia="Arial"/>
          <w:lang w:val="en-US" w:eastAsia="en-US"/>
        </w:rPr>
      </w:pPr>
      <w:r w:rsidRPr="00076E76">
        <w:rPr>
          <w:rFonts w:eastAsia="Arial"/>
          <w:spacing w:val="-1"/>
          <w:lang w:val="en-US" w:eastAsia="en-US"/>
        </w:rPr>
        <w:t>ensure</w:t>
      </w:r>
      <w:r w:rsidRPr="00076E76">
        <w:rPr>
          <w:rFonts w:eastAsia="Arial"/>
          <w:spacing w:val="-6"/>
          <w:lang w:val="en-US" w:eastAsia="en-US"/>
        </w:rPr>
        <w:t xml:space="preserve"> </w:t>
      </w:r>
      <w:proofErr w:type="gramStart"/>
      <w:r w:rsidRPr="00076E76">
        <w:rPr>
          <w:rFonts w:eastAsia="Arial"/>
          <w:lang w:val="en-US" w:eastAsia="en-US"/>
        </w:rPr>
        <w:t>the</w:t>
      </w:r>
      <w:r w:rsidRPr="00076E76">
        <w:rPr>
          <w:rFonts w:eastAsia="Arial"/>
          <w:spacing w:val="-6"/>
          <w:lang w:val="en-US" w:eastAsia="en-US"/>
        </w:rPr>
        <w:t xml:space="preserve"> </w:t>
      </w:r>
      <w:r w:rsidRPr="00076E76">
        <w:rPr>
          <w:rFonts w:eastAsia="Arial"/>
          <w:lang w:val="en-US" w:eastAsia="en-US"/>
        </w:rPr>
        <w:t>all</w:t>
      </w:r>
      <w:proofErr w:type="gramEnd"/>
      <w:r w:rsidRPr="00076E76">
        <w:rPr>
          <w:rFonts w:eastAsia="Arial"/>
          <w:spacing w:val="-5"/>
          <w:lang w:val="en-US" w:eastAsia="en-US"/>
        </w:rPr>
        <w:t xml:space="preserve"> </w:t>
      </w:r>
      <w:r w:rsidRPr="00076E76">
        <w:rPr>
          <w:rFonts w:eastAsia="Arial"/>
          <w:lang w:val="en-US" w:eastAsia="en-US"/>
        </w:rPr>
        <w:t>PMB</w:t>
      </w:r>
      <w:r w:rsidRPr="00076E76">
        <w:rPr>
          <w:rFonts w:eastAsia="Arial"/>
          <w:spacing w:val="-7"/>
          <w:lang w:val="en-US" w:eastAsia="en-US"/>
        </w:rPr>
        <w:t xml:space="preserve"> </w:t>
      </w:r>
      <w:r w:rsidRPr="00076E76">
        <w:rPr>
          <w:rFonts w:eastAsia="Arial"/>
          <w:lang w:val="en-US" w:eastAsia="en-US"/>
        </w:rPr>
        <w:t>supplied</w:t>
      </w:r>
      <w:r w:rsidRPr="00076E76">
        <w:rPr>
          <w:rFonts w:eastAsia="Arial"/>
          <w:spacing w:val="-6"/>
          <w:lang w:val="en-US" w:eastAsia="en-US"/>
        </w:rPr>
        <w:t xml:space="preserve"> </w:t>
      </w:r>
      <w:r w:rsidRPr="00076E76">
        <w:rPr>
          <w:rFonts w:eastAsia="Arial"/>
          <w:lang w:val="en-US" w:eastAsia="en-US"/>
        </w:rPr>
        <w:t>can</w:t>
      </w:r>
      <w:r w:rsidRPr="00076E76">
        <w:rPr>
          <w:rFonts w:eastAsia="Arial"/>
          <w:spacing w:val="-6"/>
          <w:lang w:val="en-US" w:eastAsia="en-US"/>
        </w:rPr>
        <w:t xml:space="preserve"> </w:t>
      </w:r>
      <w:r w:rsidRPr="00076E76">
        <w:rPr>
          <w:rFonts w:eastAsia="Arial"/>
          <w:spacing w:val="1"/>
          <w:lang w:val="en-US" w:eastAsia="en-US"/>
        </w:rPr>
        <w:t>be</w:t>
      </w:r>
      <w:r w:rsidRPr="00076E76">
        <w:rPr>
          <w:rFonts w:eastAsia="Arial"/>
          <w:spacing w:val="-6"/>
          <w:lang w:val="en-US" w:eastAsia="en-US"/>
        </w:rPr>
        <w:t xml:space="preserve"> </w:t>
      </w:r>
      <w:r w:rsidRPr="00076E76">
        <w:rPr>
          <w:rFonts w:eastAsia="Arial"/>
          <w:lang w:val="en-US" w:eastAsia="en-US"/>
        </w:rPr>
        <w:t>traced</w:t>
      </w:r>
      <w:r w:rsidRPr="00076E76">
        <w:rPr>
          <w:rFonts w:eastAsia="Arial"/>
          <w:spacing w:val="-6"/>
          <w:lang w:val="en-US" w:eastAsia="en-US"/>
        </w:rPr>
        <w:t xml:space="preserve"> </w:t>
      </w:r>
      <w:r w:rsidRPr="00076E76">
        <w:rPr>
          <w:rFonts w:eastAsia="Arial"/>
          <w:spacing w:val="-1"/>
          <w:lang w:val="en-US" w:eastAsia="en-US"/>
        </w:rPr>
        <w:t>to</w:t>
      </w:r>
      <w:r w:rsidRPr="00076E76">
        <w:rPr>
          <w:rFonts w:eastAsia="Arial"/>
          <w:spacing w:val="-6"/>
          <w:lang w:val="en-US" w:eastAsia="en-US"/>
        </w:rPr>
        <w:t xml:space="preserve"> </w:t>
      </w:r>
      <w:r w:rsidRPr="00076E76">
        <w:rPr>
          <w:rFonts w:eastAsia="Arial"/>
          <w:lang w:val="en-US" w:eastAsia="en-US"/>
        </w:rPr>
        <w:t>the</w:t>
      </w:r>
      <w:r w:rsidRPr="00076E76">
        <w:rPr>
          <w:rFonts w:eastAsia="Arial"/>
          <w:spacing w:val="-4"/>
          <w:lang w:val="en-US" w:eastAsia="en-US"/>
        </w:rPr>
        <w:t xml:space="preserve"> </w:t>
      </w:r>
      <w:r w:rsidRPr="00076E76">
        <w:rPr>
          <w:rFonts w:eastAsia="Arial"/>
          <w:spacing w:val="-1"/>
          <w:lang w:val="en-US" w:eastAsia="en-US"/>
        </w:rPr>
        <w:t>production</w:t>
      </w:r>
      <w:r w:rsidRPr="00076E76">
        <w:rPr>
          <w:rFonts w:eastAsia="Arial"/>
          <w:spacing w:val="-4"/>
          <w:lang w:val="en-US" w:eastAsia="en-US"/>
        </w:rPr>
        <w:t xml:space="preserve"> </w:t>
      </w:r>
      <w:r w:rsidRPr="00076E76">
        <w:rPr>
          <w:rFonts w:eastAsia="Arial"/>
          <w:spacing w:val="-1"/>
          <w:lang w:val="en-US" w:eastAsia="en-US"/>
        </w:rPr>
        <w:t>batch</w:t>
      </w:r>
      <w:r w:rsidRPr="00076E76">
        <w:rPr>
          <w:rFonts w:eastAsia="Arial"/>
          <w:spacing w:val="-4"/>
          <w:lang w:val="en-US" w:eastAsia="en-US"/>
        </w:rPr>
        <w:t xml:space="preserve"> </w:t>
      </w:r>
      <w:r w:rsidRPr="00076E76">
        <w:rPr>
          <w:rFonts w:eastAsia="Arial"/>
          <w:lang w:val="en-US" w:eastAsia="en-US"/>
        </w:rPr>
        <w:t>and</w:t>
      </w:r>
      <w:r w:rsidRPr="00076E76">
        <w:rPr>
          <w:rFonts w:eastAsia="Arial"/>
          <w:spacing w:val="-6"/>
          <w:lang w:val="en-US" w:eastAsia="en-US"/>
        </w:rPr>
        <w:t xml:space="preserve"> </w:t>
      </w:r>
      <w:r w:rsidRPr="00076E76">
        <w:rPr>
          <w:rFonts w:eastAsia="Arial"/>
          <w:lang w:val="en-US" w:eastAsia="en-US"/>
        </w:rPr>
        <w:t>associated</w:t>
      </w:r>
      <w:r w:rsidRPr="00076E76">
        <w:rPr>
          <w:rFonts w:eastAsia="Arial"/>
          <w:spacing w:val="-6"/>
          <w:lang w:val="en-US" w:eastAsia="en-US"/>
        </w:rPr>
        <w:t xml:space="preserve"> </w:t>
      </w:r>
      <w:r w:rsidRPr="00076E76">
        <w:rPr>
          <w:rFonts w:eastAsia="Arial"/>
          <w:spacing w:val="-1"/>
          <w:lang w:val="en-US" w:eastAsia="en-US"/>
        </w:rPr>
        <w:t>test</w:t>
      </w:r>
      <w:r w:rsidRPr="00076E76">
        <w:rPr>
          <w:rFonts w:eastAsia="Arial"/>
          <w:spacing w:val="-6"/>
          <w:lang w:val="en-US" w:eastAsia="en-US"/>
        </w:rPr>
        <w:t xml:space="preserve"> </w:t>
      </w:r>
      <w:r w:rsidRPr="00076E76">
        <w:rPr>
          <w:rFonts w:eastAsia="Arial"/>
          <w:spacing w:val="-1"/>
          <w:lang w:val="en-US" w:eastAsia="en-US"/>
        </w:rPr>
        <w:t>report;</w:t>
      </w:r>
      <w:r w:rsidRPr="00076E76">
        <w:rPr>
          <w:rFonts w:eastAsia="Arial"/>
          <w:spacing w:val="62"/>
          <w:w w:val="99"/>
          <w:lang w:val="en-US" w:eastAsia="en-US"/>
        </w:rPr>
        <w:t xml:space="preserve"> </w:t>
      </w:r>
      <w:r w:rsidRPr="00076E76">
        <w:rPr>
          <w:rFonts w:eastAsia="Arial"/>
          <w:spacing w:val="-1"/>
          <w:lang w:val="en-US" w:eastAsia="en-US"/>
        </w:rPr>
        <w:t>and</w:t>
      </w:r>
    </w:p>
    <w:p w14:paraId="3C7ACC47" w14:textId="77777777" w:rsidR="00DD1F49" w:rsidRPr="00076E76" w:rsidRDefault="00000000">
      <w:pPr>
        <w:numPr>
          <w:ilvl w:val="2"/>
          <w:numId w:val="84"/>
        </w:numPr>
        <w:tabs>
          <w:tab w:val="left" w:pos="1134"/>
        </w:tabs>
        <w:spacing w:before="118" w:after="0"/>
        <w:ind w:left="1133" w:right="447" w:hanging="427"/>
        <w:rPr>
          <w:rFonts w:eastAsia="Arial"/>
          <w:lang w:val="en-US" w:eastAsia="en-US"/>
        </w:rPr>
      </w:pPr>
      <w:r w:rsidRPr="00076E76">
        <w:rPr>
          <w:rFonts w:eastAsia="Arial"/>
          <w:spacing w:val="-1"/>
          <w:lang w:val="en-US" w:eastAsia="en-US"/>
        </w:rPr>
        <w:t>ensure</w:t>
      </w:r>
      <w:r w:rsidRPr="00076E76">
        <w:rPr>
          <w:rFonts w:eastAsia="Arial"/>
          <w:spacing w:val="-7"/>
          <w:lang w:val="en-US" w:eastAsia="en-US"/>
        </w:rPr>
        <w:t xml:space="preserve"> </w:t>
      </w:r>
      <w:r w:rsidRPr="00076E76">
        <w:rPr>
          <w:rFonts w:eastAsia="Arial"/>
          <w:lang w:val="en-US" w:eastAsia="en-US"/>
        </w:rPr>
        <w:t>that</w:t>
      </w:r>
      <w:r w:rsidRPr="00076E76">
        <w:rPr>
          <w:rFonts w:eastAsia="Arial"/>
          <w:spacing w:val="-6"/>
          <w:lang w:val="en-US" w:eastAsia="en-US"/>
        </w:rPr>
        <w:t xml:space="preserve"> </w:t>
      </w:r>
      <w:r w:rsidRPr="00076E76">
        <w:rPr>
          <w:rFonts w:eastAsia="Arial"/>
          <w:spacing w:val="-1"/>
          <w:lang w:val="en-US" w:eastAsia="en-US"/>
        </w:rPr>
        <w:t>procedures</w:t>
      </w:r>
      <w:r w:rsidRPr="00076E76">
        <w:rPr>
          <w:rFonts w:eastAsia="Arial"/>
          <w:spacing w:val="-5"/>
          <w:lang w:val="en-US" w:eastAsia="en-US"/>
        </w:rPr>
        <w:t xml:space="preserve"> </w:t>
      </w:r>
      <w:r w:rsidRPr="00076E76">
        <w:rPr>
          <w:rFonts w:eastAsia="Arial"/>
          <w:lang w:val="en-US" w:eastAsia="en-US"/>
        </w:rPr>
        <w:t>/</w:t>
      </w:r>
      <w:r w:rsidRPr="00076E76">
        <w:rPr>
          <w:rFonts w:eastAsia="Arial"/>
          <w:spacing w:val="-4"/>
          <w:lang w:val="en-US" w:eastAsia="en-US"/>
        </w:rPr>
        <w:t xml:space="preserve"> </w:t>
      </w:r>
      <w:r w:rsidRPr="00076E76">
        <w:rPr>
          <w:rFonts w:eastAsia="Arial"/>
          <w:spacing w:val="-1"/>
          <w:lang w:val="en-US" w:eastAsia="en-US"/>
        </w:rPr>
        <w:t>guidelines</w:t>
      </w:r>
      <w:r w:rsidRPr="00076E76">
        <w:rPr>
          <w:rFonts w:eastAsia="Arial"/>
          <w:spacing w:val="-6"/>
          <w:lang w:val="en-US" w:eastAsia="en-US"/>
        </w:rPr>
        <w:t xml:space="preserve"> </w:t>
      </w:r>
      <w:r w:rsidRPr="00076E76">
        <w:rPr>
          <w:rFonts w:eastAsia="Arial"/>
          <w:spacing w:val="-1"/>
          <w:lang w:val="en-US" w:eastAsia="en-US"/>
        </w:rPr>
        <w:t>for</w:t>
      </w:r>
      <w:r w:rsidRPr="00076E76">
        <w:rPr>
          <w:rFonts w:eastAsia="Arial"/>
          <w:spacing w:val="-5"/>
          <w:lang w:val="en-US" w:eastAsia="en-US"/>
        </w:rPr>
        <w:t xml:space="preserve"> </w:t>
      </w:r>
      <w:r w:rsidRPr="00076E76">
        <w:rPr>
          <w:rFonts w:eastAsia="Arial"/>
          <w:lang w:val="en-US" w:eastAsia="en-US"/>
        </w:rPr>
        <w:t>the</w:t>
      </w:r>
      <w:r w:rsidRPr="00076E76">
        <w:rPr>
          <w:rFonts w:eastAsia="Arial"/>
          <w:spacing w:val="-4"/>
          <w:lang w:val="en-US" w:eastAsia="en-US"/>
        </w:rPr>
        <w:t xml:space="preserve"> </w:t>
      </w:r>
      <w:r w:rsidRPr="00076E76">
        <w:rPr>
          <w:rFonts w:eastAsia="Arial"/>
          <w:spacing w:val="-1"/>
          <w:lang w:val="en-US" w:eastAsia="en-US"/>
        </w:rPr>
        <w:t>handling,</w:t>
      </w:r>
      <w:r w:rsidRPr="00076E76">
        <w:rPr>
          <w:rFonts w:eastAsia="Arial"/>
          <w:spacing w:val="-5"/>
          <w:lang w:val="en-US" w:eastAsia="en-US"/>
        </w:rPr>
        <w:t xml:space="preserve"> </w:t>
      </w:r>
      <w:r w:rsidRPr="00076E76">
        <w:rPr>
          <w:rFonts w:eastAsia="Arial"/>
          <w:spacing w:val="-1"/>
          <w:lang w:val="en-US" w:eastAsia="en-US"/>
        </w:rPr>
        <w:t>storing,</w:t>
      </w:r>
      <w:r w:rsidRPr="00076E76">
        <w:rPr>
          <w:rFonts w:eastAsia="Arial"/>
          <w:spacing w:val="-4"/>
          <w:lang w:val="en-US" w:eastAsia="en-US"/>
        </w:rPr>
        <w:t xml:space="preserve"> </w:t>
      </w:r>
      <w:r w:rsidRPr="00076E76">
        <w:rPr>
          <w:rFonts w:eastAsia="Arial"/>
          <w:lang w:val="en-US" w:eastAsia="en-US"/>
        </w:rPr>
        <w:t>and</w:t>
      </w:r>
      <w:r w:rsidRPr="00076E76">
        <w:rPr>
          <w:rFonts w:eastAsia="Arial"/>
          <w:spacing w:val="-6"/>
          <w:lang w:val="en-US" w:eastAsia="en-US"/>
        </w:rPr>
        <w:t xml:space="preserve"> </w:t>
      </w:r>
      <w:r w:rsidRPr="00076E76">
        <w:rPr>
          <w:rFonts w:eastAsia="Arial"/>
          <w:spacing w:val="-1"/>
          <w:lang w:val="en-US" w:eastAsia="en-US"/>
        </w:rPr>
        <w:t>transport</w:t>
      </w:r>
      <w:r w:rsidRPr="00076E76">
        <w:rPr>
          <w:rFonts w:eastAsia="Arial"/>
          <w:spacing w:val="-7"/>
          <w:lang w:val="en-US" w:eastAsia="en-US"/>
        </w:rPr>
        <w:t xml:space="preserve"> </w:t>
      </w:r>
      <w:r w:rsidRPr="00076E76">
        <w:rPr>
          <w:rFonts w:eastAsia="Arial"/>
          <w:spacing w:val="-1"/>
          <w:lang w:val="en-US" w:eastAsia="en-US"/>
        </w:rPr>
        <w:t>of</w:t>
      </w:r>
      <w:r w:rsidRPr="00076E76">
        <w:rPr>
          <w:rFonts w:eastAsia="Arial"/>
          <w:spacing w:val="-4"/>
          <w:lang w:val="en-US" w:eastAsia="en-US"/>
        </w:rPr>
        <w:t xml:space="preserve"> </w:t>
      </w:r>
      <w:r w:rsidRPr="00076E76">
        <w:rPr>
          <w:rFonts w:eastAsia="Arial"/>
          <w:spacing w:val="-1"/>
          <w:lang w:val="en-US" w:eastAsia="en-US"/>
        </w:rPr>
        <w:t>the</w:t>
      </w:r>
      <w:r w:rsidRPr="00076E76">
        <w:rPr>
          <w:rFonts w:eastAsia="Arial"/>
          <w:spacing w:val="-2"/>
          <w:lang w:val="en-US" w:eastAsia="en-US"/>
        </w:rPr>
        <w:t xml:space="preserve"> </w:t>
      </w:r>
      <w:r w:rsidRPr="00076E76">
        <w:rPr>
          <w:rFonts w:eastAsia="Arial"/>
          <w:spacing w:val="-1"/>
          <w:lang w:val="en-US" w:eastAsia="en-US"/>
        </w:rPr>
        <w:t>binders</w:t>
      </w:r>
      <w:r w:rsidRPr="00076E76">
        <w:rPr>
          <w:rFonts w:eastAsia="Arial"/>
          <w:spacing w:val="-5"/>
          <w:lang w:val="en-US" w:eastAsia="en-US"/>
        </w:rPr>
        <w:t xml:space="preserve"> </w:t>
      </w:r>
      <w:r w:rsidRPr="00076E76">
        <w:rPr>
          <w:rFonts w:eastAsia="Arial"/>
          <w:spacing w:val="-1"/>
          <w:lang w:val="en-US" w:eastAsia="en-US"/>
        </w:rPr>
        <w:t>that</w:t>
      </w:r>
      <w:r>
        <w:rPr>
          <w:rFonts w:eastAsia="Arial"/>
          <w:spacing w:val="-1"/>
          <w:lang w:val="en-US" w:eastAsia="en-US"/>
        </w:rPr>
        <w:t xml:space="preserve"> </w:t>
      </w:r>
      <w:proofErr w:type="gramStart"/>
      <w:r w:rsidRPr="00076E76">
        <w:rPr>
          <w:rFonts w:eastAsia="Arial"/>
          <w:spacing w:val="-1"/>
          <w:lang w:val="en-US" w:eastAsia="en-US"/>
        </w:rPr>
        <w:t>ensures</w:t>
      </w:r>
      <w:proofErr w:type="gramEnd"/>
      <w:r w:rsidRPr="00076E76">
        <w:rPr>
          <w:rFonts w:eastAsia="Arial"/>
          <w:spacing w:val="-6"/>
          <w:lang w:val="en-US" w:eastAsia="en-US"/>
        </w:rPr>
        <w:t xml:space="preserve"> </w:t>
      </w:r>
      <w:r w:rsidRPr="00076E76">
        <w:rPr>
          <w:rFonts w:eastAsia="Arial"/>
          <w:spacing w:val="-1"/>
          <w:lang w:val="en-US" w:eastAsia="en-US"/>
        </w:rPr>
        <w:t>homogeneity</w:t>
      </w:r>
      <w:r w:rsidRPr="00076E76">
        <w:rPr>
          <w:rFonts w:eastAsia="Arial"/>
          <w:spacing w:val="-6"/>
          <w:lang w:val="en-US" w:eastAsia="en-US"/>
        </w:rPr>
        <w:t xml:space="preserve"> </w:t>
      </w:r>
      <w:r w:rsidRPr="00076E76">
        <w:rPr>
          <w:rFonts w:eastAsia="Arial"/>
          <w:lang w:val="en-US" w:eastAsia="en-US"/>
        </w:rPr>
        <w:t>and</w:t>
      </w:r>
      <w:r w:rsidRPr="00076E76">
        <w:rPr>
          <w:rFonts w:eastAsia="Arial"/>
          <w:spacing w:val="-4"/>
          <w:lang w:val="en-US" w:eastAsia="en-US"/>
        </w:rPr>
        <w:t xml:space="preserve"> </w:t>
      </w:r>
      <w:r w:rsidRPr="00076E76">
        <w:rPr>
          <w:rFonts w:eastAsia="Arial"/>
          <w:spacing w:val="-1"/>
          <w:lang w:val="en-US" w:eastAsia="en-US"/>
        </w:rPr>
        <w:t>conformity</w:t>
      </w:r>
      <w:r w:rsidRPr="00076E76">
        <w:rPr>
          <w:rFonts w:eastAsia="Arial"/>
          <w:spacing w:val="-6"/>
          <w:lang w:val="en-US" w:eastAsia="en-US"/>
        </w:rPr>
        <w:t xml:space="preserve"> </w:t>
      </w:r>
      <w:r w:rsidRPr="00076E76">
        <w:rPr>
          <w:rFonts w:eastAsia="Arial"/>
          <w:spacing w:val="-1"/>
          <w:lang w:val="en-US" w:eastAsia="en-US"/>
        </w:rPr>
        <w:t>at</w:t>
      </w:r>
      <w:r w:rsidRPr="00076E76">
        <w:rPr>
          <w:rFonts w:eastAsia="Arial"/>
          <w:spacing w:val="-7"/>
          <w:lang w:val="en-US" w:eastAsia="en-US"/>
        </w:rPr>
        <w:t xml:space="preserve"> </w:t>
      </w:r>
      <w:r w:rsidRPr="00076E76">
        <w:rPr>
          <w:rFonts w:eastAsia="Arial"/>
          <w:lang w:val="en-US" w:eastAsia="en-US"/>
        </w:rPr>
        <w:t>the</w:t>
      </w:r>
      <w:r w:rsidRPr="00076E76">
        <w:rPr>
          <w:rFonts w:eastAsia="Arial"/>
          <w:spacing w:val="-6"/>
          <w:lang w:val="en-US" w:eastAsia="en-US"/>
        </w:rPr>
        <w:t xml:space="preserve"> </w:t>
      </w:r>
      <w:r w:rsidRPr="00076E76">
        <w:rPr>
          <w:rFonts w:eastAsia="Arial"/>
          <w:lang w:val="en-US" w:eastAsia="en-US"/>
        </w:rPr>
        <w:t>time</w:t>
      </w:r>
      <w:r w:rsidRPr="00076E76">
        <w:rPr>
          <w:rFonts w:eastAsia="Arial"/>
          <w:spacing w:val="-7"/>
          <w:lang w:val="en-US" w:eastAsia="en-US"/>
        </w:rPr>
        <w:t xml:space="preserve"> </w:t>
      </w:r>
      <w:r w:rsidRPr="00076E76">
        <w:rPr>
          <w:rFonts w:eastAsia="Arial"/>
          <w:spacing w:val="-1"/>
          <w:lang w:val="en-US" w:eastAsia="en-US"/>
        </w:rPr>
        <w:t>of</w:t>
      </w:r>
      <w:r w:rsidRPr="00076E76">
        <w:rPr>
          <w:rFonts w:eastAsia="Arial"/>
          <w:spacing w:val="-4"/>
          <w:lang w:val="en-US" w:eastAsia="en-US"/>
        </w:rPr>
        <w:t xml:space="preserve"> </w:t>
      </w:r>
      <w:r w:rsidRPr="00076E76">
        <w:rPr>
          <w:rFonts w:eastAsia="Arial"/>
          <w:spacing w:val="-1"/>
          <w:lang w:val="en-US" w:eastAsia="en-US"/>
        </w:rPr>
        <w:t>incorporation</w:t>
      </w:r>
      <w:r w:rsidRPr="00076E76">
        <w:rPr>
          <w:rFonts w:eastAsia="Arial"/>
          <w:spacing w:val="-5"/>
          <w:lang w:val="en-US" w:eastAsia="en-US"/>
        </w:rPr>
        <w:t xml:space="preserve"> </w:t>
      </w:r>
      <w:r w:rsidRPr="00076E76">
        <w:rPr>
          <w:rFonts w:eastAsia="Arial"/>
          <w:spacing w:val="-1"/>
          <w:lang w:val="en-US" w:eastAsia="en-US"/>
        </w:rPr>
        <w:t>into</w:t>
      </w:r>
      <w:r w:rsidRPr="00076E76">
        <w:rPr>
          <w:rFonts w:eastAsia="Arial"/>
          <w:spacing w:val="-6"/>
          <w:lang w:val="en-US" w:eastAsia="en-US"/>
        </w:rPr>
        <w:t xml:space="preserve"> </w:t>
      </w:r>
      <w:r w:rsidRPr="00076E76">
        <w:rPr>
          <w:rFonts w:eastAsia="Arial"/>
          <w:lang w:val="en-US" w:eastAsia="en-US"/>
        </w:rPr>
        <w:t>the</w:t>
      </w:r>
      <w:r w:rsidRPr="00076E76">
        <w:rPr>
          <w:rFonts w:eastAsia="Arial"/>
          <w:spacing w:val="-7"/>
          <w:lang w:val="en-US" w:eastAsia="en-US"/>
        </w:rPr>
        <w:t xml:space="preserve"> </w:t>
      </w:r>
      <w:r w:rsidRPr="00076E76">
        <w:rPr>
          <w:rFonts w:eastAsia="Arial"/>
          <w:lang w:val="en-US" w:eastAsia="en-US"/>
        </w:rPr>
        <w:t>works</w:t>
      </w:r>
      <w:r w:rsidRPr="00076E76">
        <w:rPr>
          <w:rFonts w:eastAsia="Arial"/>
          <w:spacing w:val="-6"/>
          <w:lang w:val="en-US" w:eastAsia="en-US"/>
        </w:rPr>
        <w:t xml:space="preserve"> </w:t>
      </w:r>
      <w:r w:rsidRPr="00076E76">
        <w:rPr>
          <w:rFonts w:eastAsia="Arial"/>
          <w:lang w:val="en-US" w:eastAsia="en-US"/>
        </w:rPr>
        <w:t>are</w:t>
      </w:r>
      <w:r w:rsidRPr="00076E76">
        <w:rPr>
          <w:rFonts w:eastAsia="Arial"/>
          <w:spacing w:val="-6"/>
          <w:lang w:val="en-US" w:eastAsia="en-US"/>
        </w:rPr>
        <w:t xml:space="preserve"> </w:t>
      </w:r>
      <w:r w:rsidRPr="00076E76">
        <w:rPr>
          <w:rFonts w:eastAsia="Arial"/>
          <w:spacing w:val="-1"/>
          <w:lang w:val="en-US" w:eastAsia="en-US"/>
        </w:rPr>
        <w:t>readily</w:t>
      </w:r>
      <w:r>
        <w:rPr>
          <w:rFonts w:eastAsia="Arial"/>
          <w:spacing w:val="-1"/>
          <w:lang w:val="en-US" w:eastAsia="en-US"/>
        </w:rPr>
        <w:t xml:space="preserve"> </w:t>
      </w:r>
      <w:r w:rsidRPr="00076E76">
        <w:rPr>
          <w:rFonts w:eastAsia="Arial"/>
          <w:spacing w:val="-1"/>
          <w:lang w:val="en-US" w:eastAsia="en-US"/>
        </w:rPr>
        <w:t>available</w:t>
      </w:r>
      <w:r w:rsidRPr="00076E76">
        <w:rPr>
          <w:rFonts w:eastAsia="Arial"/>
          <w:spacing w:val="-8"/>
          <w:lang w:val="en-US" w:eastAsia="en-US"/>
        </w:rPr>
        <w:t xml:space="preserve"> </w:t>
      </w:r>
      <w:r w:rsidRPr="00076E76">
        <w:rPr>
          <w:rFonts w:eastAsia="Arial"/>
          <w:spacing w:val="1"/>
          <w:lang w:val="en-US" w:eastAsia="en-US"/>
        </w:rPr>
        <w:t>to</w:t>
      </w:r>
      <w:r w:rsidRPr="00076E76">
        <w:rPr>
          <w:rFonts w:eastAsia="Arial"/>
          <w:spacing w:val="-8"/>
          <w:lang w:val="en-US" w:eastAsia="en-US"/>
        </w:rPr>
        <w:t xml:space="preserve"> </w:t>
      </w:r>
      <w:r w:rsidRPr="00076E76">
        <w:rPr>
          <w:rFonts w:eastAsia="Arial"/>
          <w:lang w:val="en-US" w:eastAsia="en-US"/>
        </w:rPr>
        <w:t>the</w:t>
      </w:r>
      <w:r w:rsidRPr="00076E76">
        <w:rPr>
          <w:rFonts w:eastAsia="Arial"/>
          <w:spacing w:val="-7"/>
          <w:lang w:val="en-US" w:eastAsia="en-US"/>
        </w:rPr>
        <w:t xml:space="preserve"> </w:t>
      </w:r>
      <w:r w:rsidRPr="00076E76">
        <w:rPr>
          <w:rFonts w:eastAsia="Arial"/>
          <w:spacing w:val="-1"/>
          <w:lang w:val="en-US" w:eastAsia="en-US"/>
        </w:rPr>
        <w:t>Principal</w:t>
      </w:r>
      <w:r w:rsidRPr="00076E76">
        <w:rPr>
          <w:rFonts w:eastAsia="Arial"/>
          <w:spacing w:val="-7"/>
          <w:lang w:val="en-US" w:eastAsia="en-US"/>
        </w:rPr>
        <w:t xml:space="preserve"> </w:t>
      </w:r>
      <w:r w:rsidRPr="00076E76">
        <w:rPr>
          <w:rFonts w:eastAsia="Arial"/>
          <w:lang w:val="en-US" w:eastAsia="en-US"/>
        </w:rPr>
        <w:t>and</w:t>
      </w:r>
      <w:r w:rsidRPr="00076E76">
        <w:rPr>
          <w:rFonts w:eastAsia="Arial"/>
          <w:spacing w:val="-8"/>
          <w:lang w:val="en-US" w:eastAsia="en-US"/>
        </w:rPr>
        <w:t xml:space="preserve"> </w:t>
      </w:r>
      <w:r w:rsidRPr="00076E76">
        <w:rPr>
          <w:rFonts w:eastAsia="Arial"/>
          <w:spacing w:val="-1"/>
          <w:lang w:val="en-US" w:eastAsia="en-US"/>
        </w:rPr>
        <w:t>Contractor.</w:t>
      </w:r>
    </w:p>
    <w:p w14:paraId="4DFBA386" w14:textId="77777777" w:rsidR="00DD1F49" w:rsidRPr="00BE74B3" w:rsidRDefault="00000000" w:rsidP="00DD1F49">
      <w:r>
        <w:rPr>
          <w:b/>
          <w:bCs/>
        </w:rPr>
        <w:t xml:space="preserve">Witness Point - </w:t>
      </w:r>
      <w:r>
        <w:t>Supply all quality documents to the Superintendent upon request.</w:t>
      </w:r>
    </w:p>
    <w:p w14:paraId="49BD1C74" w14:textId="77777777" w:rsidR="00DD1F49" w:rsidRDefault="00000000" w:rsidP="00DD1F49">
      <w:r>
        <w:t>All conformance testing to be carried out in accordance with Austroads and Australian Standard Test Methods.</w:t>
      </w:r>
    </w:p>
    <w:p w14:paraId="76F960A2" w14:textId="77777777" w:rsidR="00DD1F49" w:rsidRDefault="00000000" w:rsidP="00DD1F49">
      <w:r>
        <w:t xml:space="preserve">Base binders </w:t>
      </w:r>
      <w:proofErr w:type="gramStart"/>
      <w:r>
        <w:t>for the production of</w:t>
      </w:r>
      <w:proofErr w:type="gramEnd"/>
      <w:r>
        <w:t xml:space="preserve"> PMB must meet the specification limits outlined in </w:t>
      </w:r>
      <w:r>
        <w:rPr>
          <w:b/>
          <w:i/>
        </w:rPr>
        <w:t>Table - Base Binder f</w:t>
      </w:r>
      <w:r w:rsidRPr="005044D1">
        <w:rPr>
          <w:b/>
          <w:i/>
        </w:rPr>
        <w:t>or Polymer Modified Bitumen</w:t>
      </w:r>
      <w:r>
        <w:t>, from the refinery. All base binders must be process tested for conformance to ensure compliance before manufacture into PMB's.</w:t>
      </w:r>
    </w:p>
    <w:tbl>
      <w:tblPr>
        <w:tblStyle w:val="TableGrid"/>
        <w:tblW w:w="5000" w:type="pct"/>
        <w:tblLook w:val="0620" w:firstRow="1" w:lastRow="0" w:firstColumn="0" w:lastColumn="0" w:noHBand="1" w:noVBand="1"/>
      </w:tblPr>
      <w:tblGrid>
        <w:gridCol w:w="5204"/>
        <w:gridCol w:w="2583"/>
        <w:gridCol w:w="2521"/>
      </w:tblGrid>
      <w:tr w:rsidR="009838DF" w14:paraId="25BBF6AA" w14:textId="77777777" w:rsidTr="004D05EF">
        <w:trPr>
          <w:cnfStyle w:val="100000000000" w:firstRow="1" w:lastRow="0" w:firstColumn="0" w:lastColumn="0" w:oddVBand="0" w:evenVBand="0" w:oddHBand="0" w:evenHBand="0" w:firstRowFirstColumn="0" w:firstRowLastColumn="0" w:lastRowFirstColumn="0" w:lastRowLastColumn="0"/>
          <w:trHeight w:val="355"/>
        </w:trPr>
        <w:tc>
          <w:tcPr>
            <w:tcW w:w="5000" w:type="pct"/>
            <w:gridSpan w:val="3"/>
          </w:tcPr>
          <w:p w14:paraId="57FD2687" w14:textId="77777777" w:rsidR="00DD1F49" w:rsidRPr="004D05EF" w:rsidRDefault="00000000" w:rsidP="00BD23C4">
            <w:pPr>
              <w:spacing w:after="40"/>
              <w:rPr>
                <w:rFonts w:cs="Arial"/>
                <w:b w:val="0"/>
                <w:bCs/>
              </w:rPr>
            </w:pPr>
            <w:r w:rsidRPr="004D05EF">
              <w:rPr>
                <w:bCs/>
              </w:rPr>
              <w:t>Table – Base Binder for Polymer Modified Bitumen</w:t>
            </w:r>
          </w:p>
        </w:tc>
      </w:tr>
      <w:tr w:rsidR="009838DF" w14:paraId="6853F917" w14:textId="77777777" w:rsidTr="004D05EF">
        <w:trPr>
          <w:trHeight w:val="355"/>
        </w:trPr>
        <w:tc>
          <w:tcPr>
            <w:tcW w:w="2524" w:type="pct"/>
          </w:tcPr>
          <w:p w14:paraId="36F2A7A2" w14:textId="77777777" w:rsidR="00DD1F49" w:rsidRPr="006A327A" w:rsidRDefault="00000000" w:rsidP="00BD23C4">
            <w:pPr>
              <w:spacing w:after="40"/>
              <w:rPr>
                <w:rFonts w:cs="Arial"/>
                <w:b/>
              </w:rPr>
            </w:pPr>
            <w:r w:rsidRPr="006A327A">
              <w:rPr>
                <w:rFonts w:cs="Arial"/>
                <w:b/>
              </w:rPr>
              <w:t>Property</w:t>
            </w:r>
          </w:p>
        </w:tc>
        <w:tc>
          <w:tcPr>
            <w:tcW w:w="1253" w:type="pct"/>
          </w:tcPr>
          <w:p w14:paraId="1615BD75" w14:textId="77777777" w:rsidR="00DD1F49" w:rsidRPr="006A327A" w:rsidRDefault="00000000" w:rsidP="00BD23C4">
            <w:pPr>
              <w:spacing w:after="40"/>
              <w:jc w:val="center"/>
              <w:rPr>
                <w:rFonts w:cs="Arial"/>
                <w:b/>
              </w:rPr>
            </w:pPr>
            <w:r w:rsidRPr="006A327A">
              <w:rPr>
                <w:rFonts w:cs="Arial"/>
                <w:b/>
              </w:rPr>
              <w:t>Specification limit</w:t>
            </w:r>
          </w:p>
          <w:p w14:paraId="5B11EF8B" w14:textId="77777777" w:rsidR="00DD1F49" w:rsidRPr="006A327A" w:rsidRDefault="00000000" w:rsidP="00BD23C4">
            <w:pPr>
              <w:spacing w:after="40"/>
              <w:jc w:val="center"/>
              <w:rPr>
                <w:rFonts w:cs="Arial"/>
                <w:b/>
              </w:rPr>
            </w:pPr>
            <w:r w:rsidRPr="006A327A">
              <w:rPr>
                <w:rFonts w:cs="Arial"/>
                <w:b/>
              </w:rPr>
              <w:t>minimum</w:t>
            </w:r>
          </w:p>
        </w:tc>
        <w:tc>
          <w:tcPr>
            <w:tcW w:w="1223" w:type="pct"/>
          </w:tcPr>
          <w:p w14:paraId="5A1F909F" w14:textId="77777777" w:rsidR="00DD1F49" w:rsidRPr="006A327A" w:rsidRDefault="00000000" w:rsidP="00BD23C4">
            <w:pPr>
              <w:spacing w:after="40"/>
              <w:jc w:val="center"/>
              <w:rPr>
                <w:rFonts w:cs="Arial"/>
                <w:b/>
              </w:rPr>
            </w:pPr>
            <w:r w:rsidRPr="006A327A">
              <w:rPr>
                <w:rFonts w:cs="Arial"/>
                <w:b/>
              </w:rPr>
              <w:t>Specification limit</w:t>
            </w:r>
          </w:p>
          <w:p w14:paraId="07FBF789" w14:textId="77777777" w:rsidR="00DD1F49" w:rsidRPr="006A327A" w:rsidRDefault="00000000" w:rsidP="00BD23C4">
            <w:pPr>
              <w:spacing w:after="40"/>
              <w:jc w:val="center"/>
              <w:rPr>
                <w:rFonts w:cs="Arial"/>
                <w:b/>
              </w:rPr>
            </w:pPr>
            <w:r w:rsidRPr="006A327A">
              <w:rPr>
                <w:rFonts w:cs="Arial"/>
                <w:b/>
              </w:rPr>
              <w:t>maximum</w:t>
            </w:r>
          </w:p>
        </w:tc>
      </w:tr>
      <w:tr w:rsidR="009838DF" w14:paraId="60368906" w14:textId="77777777" w:rsidTr="004D05EF">
        <w:trPr>
          <w:trHeight w:val="355"/>
        </w:trPr>
        <w:tc>
          <w:tcPr>
            <w:tcW w:w="2524" w:type="pct"/>
          </w:tcPr>
          <w:p w14:paraId="7887DBA4" w14:textId="77777777" w:rsidR="00DD1F49" w:rsidRPr="001D4A8C" w:rsidRDefault="00000000" w:rsidP="00BD23C4">
            <w:pPr>
              <w:spacing w:after="40"/>
              <w:rPr>
                <w:rFonts w:cs="Arial"/>
              </w:rPr>
            </w:pPr>
            <w:r>
              <w:rPr>
                <w:rFonts w:cs="Arial"/>
              </w:rPr>
              <w:t>Viscosity at</w:t>
            </w:r>
            <w:r w:rsidRPr="001D4A8C">
              <w:rPr>
                <w:rFonts w:cs="Arial"/>
              </w:rPr>
              <w:t xml:space="preserve"> 60</w:t>
            </w:r>
            <w:r w:rsidRPr="001D4A8C">
              <w:rPr>
                <w:rFonts w:cs="Arial"/>
                <w:vertAlign w:val="superscript"/>
              </w:rPr>
              <w:t>o</w:t>
            </w:r>
            <w:r w:rsidRPr="001D4A8C">
              <w:rPr>
                <w:rFonts w:cs="Arial"/>
              </w:rPr>
              <w:t xml:space="preserve">C, </w:t>
            </w:r>
            <w:proofErr w:type="spellStart"/>
            <w:proofErr w:type="gramStart"/>
            <w:r w:rsidRPr="001D4A8C">
              <w:rPr>
                <w:rFonts w:cs="Arial"/>
              </w:rPr>
              <w:t>Pa.s</w:t>
            </w:r>
            <w:proofErr w:type="spellEnd"/>
            <w:proofErr w:type="gramEnd"/>
          </w:p>
        </w:tc>
        <w:tc>
          <w:tcPr>
            <w:tcW w:w="1253" w:type="pct"/>
          </w:tcPr>
          <w:p w14:paraId="0F021F30" w14:textId="77777777" w:rsidR="00DD1F49" w:rsidRPr="001D4A8C" w:rsidRDefault="00000000" w:rsidP="00BD23C4">
            <w:pPr>
              <w:spacing w:after="40"/>
              <w:jc w:val="center"/>
              <w:rPr>
                <w:rFonts w:cs="Arial"/>
              </w:rPr>
            </w:pPr>
            <w:r w:rsidRPr="001D4A8C">
              <w:rPr>
                <w:rFonts w:cs="Arial"/>
              </w:rPr>
              <w:t>140</w:t>
            </w:r>
          </w:p>
        </w:tc>
        <w:tc>
          <w:tcPr>
            <w:tcW w:w="1223" w:type="pct"/>
          </w:tcPr>
          <w:p w14:paraId="5F732A9C" w14:textId="77777777" w:rsidR="00DD1F49" w:rsidRPr="001D4A8C" w:rsidRDefault="00000000" w:rsidP="00BD23C4">
            <w:pPr>
              <w:spacing w:after="40"/>
              <w:jc w:val="center"/>
              <w:rPr>
                <w:rFonts w:cs="Arial"/>
              </w:rPr>
            </w:pPr>
            <w:r w:rsidRPr="001D4A8C">
              <w:rPr>
                <w:rFonts w:cs="Arial"/>
              </w:rPr>
              <w:t>380</w:t>
            </w:r>
          </w:p>
        </w:tc>
      </w:tr>
      <w:tr w:rsidR="009838DF" w14:paraId="05B52959" w14:textId="77777777" w:rsidTr="004D05EF">
        <w:trPr>
          <w:trHeight w:val="355"/>
        </w:trPr>
        <w:tc>
          <w:tcPr>
            <w:tcW w:w="2524" w:type="pct"/>
          </w:tcPr>
          <w:p w14:paraId="273389AB" w14:textId="77777777" w:rsidR="00DD1F49" w:rsidRPr="001D4A8C" w:rsidRDefault="00000000" w:rsidP="00BD23C4">
            <w:pPr>
              <w:spacing w:after="40"/>
              <w:rPr>
                <w:rFonts w:cs="Arial"/>
              </w:rPr>
            </w:pPr>
            <w:r>
              <w:rPr>
                <w:rFonts w:cs="Arial"/>
              </w:rPr>
              <w:t>Viscosity at</w:t>
            </w:r>
            <w:r w:rsidRPr="001D4A8C">
              <w:rPr>
                <w:rFonts w:cs="Arial"/>
              </w:rPr>
              <w:t xml:space="preserve"> 135</w:t>
            </w:r>
            <w:r w:rsidRPr="001D4A8C">
              <w:rPr>
                <w:rFonts w:cs="Arial"/>
                <w:vertAlign w:val="superscript"/>
              </w:rPr>
              <w:t>o</w:t>
            </w:r>
            <w:r w:rsidRPr="001D4A8C">
              <w:rPr>
                <w:rFonts w:cs="Arial"/>
              </w:rPr>
              <w:t xml:space="preserve">C, </w:t>
            </w:r>
            <w:proofErr w:type="spellStart"/>
            <w:proofErr w:type="gramStart"/>
            <w:r w:rsidRPr="001D4A8C">
              <w:rPr>
                <w:rFonts w:cs="Arial"/>
              </w:rPr>
              <w:t>Pa.s</w:t>
            </w:r>
            <w:proofErr w:type="spellEnd"/>
            <w:proofErr w:type="gramEnd"/>
          </w:p>
        </w:tc>
        <w:tc>
          <w:tcPr>
            <w:tcW w:w="1253" w:type="pct"/>
          </w:tcPr>
          <w:p w14:paraId="7F351A77" w14:textId="77777777" w:rsidR="00DD1F49" w:rsidRPr="001D4A8C" w:rsidRDefault="00000000" w:rsidP="00BD23C4">
            <w:pPr>
              <w:spacing w:after="40"/>
              <w:jc w:val="center"/>
              <w:rPr>
                <w:rFonts w:cs="Arial"/>
              </w:rPr>
            </w:pPr>
            <w:r w:rsidRPr="001D4A8C">
              <w:rPr>
                <w:rFonts w:cs="Arial"/>
              </w:rPr>
              <w:t>0.25</w:t>
            </w:r>
          </w:p>
        </w:tc>
        <w:tc>
          <w:tcPr>
            <w:tcW w:w="1223" w:type="pct"/>
          </w:tcPr>
          <w:p w14:paraId="33455406" w14:textId="77777777" w:rsidR="00DD1F49" w:rsidRPr="001D4A8C" w:rsidRDefault="00000000" w:rsidP="00BD23C4">
            <w:pPr>
              <w:spacing w:after="40"/>
              <w:jc w:val="center"/>
              <w:rPr>
                <w:rFonts w:cs="Arial"/>
              </w:rPr>
            </w:pPr>
            <w:r w:rsidRPr="001D4A8C">
              <w:rPr>
                <w:rFonts w:cs="Arial"/>
              </w:rPr>
              <w:t>0.65</w:t>
            </w:r>
          </w:p>
        </w:tc>
      </w:tr>
      <w:tr w:rsidR="009838DF" w14:paraId="16508EF2" w14:textId="77777777" w:rsidTr="004D05EF">
        <w:trPr>
          <w:trHeight w:val="587"/>
        </w:trPr>
        <w:tc>
          <w:tcPr>
            <w:tcW w:w="2524" w:type="pct"/>
          </w:tcPr>
          <w:p w14:paraId="11FFF388" w14:textId="77777777" w:rsidR="00DD1F49" w:rsidRPr="001D4A8C" w:rsidRDefault="00000000" w:rsidP="00BD23C4">
            <w:pPr>
              <w:spacing w:after="40"/>
              <w:rPr>
                <w:rFonts w:cs="Arial"/>
              </w:rPr>
            </w:pPr>
            <w:r w:rsidRPr="001D4A8C">
              <w:rPr>
                <w:rFonts w:cs="Arial"/>
              </w:rPr>
              <w:t>Penetration at 25</w:t>
            </w:r>
            <w:r w:rsidRPr="001D4A8C">
              <w:rPr>
                <w:rFonts w:cs="Arial"/>
                <w:vertAlign w:val="superscript"/>
              </w:rPr>
              <w:t>o</w:t>
            </w:r>
            <w:r w:rsidRPr="001D4A8C">
              <w:rPr>
                <w:rFonts w:cs="Arial"/>
              </w:rPr>
              <w:t>C (100g, 5s</w:t>
            </w:r>
            <w:proofErr w:type="gramStart"/>
            <w:r w:rsidRPr="001D4A8C">
              <w:rPr>
                <w:rFonts w:cs="Arial"/>
              </w:rPr>
              <w:t>),</w:t>
            </w:r>
            <w:proofErr w:type="spellStart"/>
            <w:r w:rsidRPr="001D4A8C">
              <w:rPr>
                <w:rFonts w:cs="Arial"/>
                <w:i/>
              </w:rPr>
              <w:t>pu</w:t>
            </w:r>
            <w:proofErr w:type="spellEnd"/>
            <w:proofErr w:type="gramEnd"/>
            <w:r w:rsidRPr="001D4A8C">
              <w:rPr>
                <w:rFonts w:cs="Arial"/>
              </w:rPr>
              <w:t xml:space="preserve"> (</w:t>
            </w:r>
            <w:proofErr w:type="spellStart"/>
            <w:r w:rsidRPr="001D4A8C">
              <w:rPr>
                <w:rFonts w:cs="Arial"/>
                <w:i/>
              </w:rPr>
              <w:t>pu</w:t>
            </w:r>
            <w:proofErr w:type="spellEnd"/>
            <w:r w:rsidRPr="001D4A8C">
              <w:rPr>
                <w:rFonts w:cs="Arial"/>
                <w:i/>
              </w:rPr>
              <w:t xml:space="preserve"> </w:t>
            </w:r>
            <w:r w:rsidRPr="001D4A8C">
              <w:rPr>
                <w:rFonts w:cs="Arial"/>
              </w:rPr>
              <w:t>unit is</w:t>
            </w:r>
          </w:p>
          <w:p w14:paraId="232E64BA" w14:textId="77777777" w:rsidR="00DD1F49" w:rsidRPr="001D4A8C" w:rsidRDefault="00000000" w:rsidP="00BD23C4">
            <w:pPr>
              <w:spacing w:after="40"/>
              <w:rPr>
                <w:rFonts w:cs="Arial"/>
              </w:rPr>
            </w:pPr>
            <w:r w:rsidRPr="001D4A8C">
              <w:rPr>
                <w:rFonts w:cs="Arial"/>
              </w:rPr>
              <w:t>0.1mm)</w:t>
            </w:r>
          </w:p>
        </w:tc>
        <w:tc>
          <w:tcPr>
            <w:tcW w:w="1253" w:type="pct"/>
          </w:tcPr>
          <w:p w14:paraId="45DAEF83" w14:textId="77777777" w:rsidR="00DD1F49" w:rsidRPr="001D4A8C" w:rsidRDefault="00000000" w:rsidP="00BD23C4">
            <w:pPr>
              <w:spacing w:after="40"/>
              <w:jc w:val="center"/>
              <w:rPr>
                <w:rFonts w:cs="Arial"/>
              </w:rPr>
            </w:pPr>
            <w:r w:rsidRPr="001D4A8C">
              <w:rPr>
                <w:rFonts w:cs="Arial"/>
              </w:rPr>
              <w:t>40</w:t>
            </w:r>
          </w:p>
        </w:tc>
        <w:tc>
          <w:tcPr>
            <w:tcW w:w="1223" w:type="pct"/>
          </w:tcPr>
          <w:p w14:paraId="7B235A6A" w14:textId="77777777" w:rsidR="00DD1F49" w:rsidRPr="001D4A8C" w:rsidRDefault="00DD1F49" w:rsidP="00BD23C4">
            <w:pPr>
              <w:spacing w:after="40"/>
              <w:jc w:val="center"/>
              <w:rPr>
                <w:rFonts w:cs="Arial"/>
              </w:rPr>
            </w:pPr>
          </w:p>
        </w:tc>
      </w:tr>
      <w:tr w:rsidR="009838DF" w14:paraId="4DEACA47" w14:textId="77777777" w:rsidTr="004D05EF">
        <w:trPr>
          <w:trHeight w:val="355"/>
        </w:trPr>
        <w:tc>
          <w:tcPr>
            <w:tcW w:w="2524" w:type="pct"/>
          </w:tcPr>
          <w:p w14:paraId="2B8885E6" w14:textId="77777777" w:rsidR="00DD1F49" w:rsidRPr="001D4A8C" w:rsidRDefault="00000000" w:rsidP="00BD23C4">
            <w:pPr>
              <w:spacing w:after="40"/>
              <w:rPr>
                <w:rFonts w:cs="Arial"/>
              </w:rPr>
            </w:pPr>
            <w:r w:rsidRPr="001D4A8C">
              <w:rPr>
                <w:rFonts w:cs="Arial"/>
              </w:rPr>
              <w:t xml:space="preserve">Flashpoint </w:t>
            </w:r>
            <w:proofErr w:type="spellStart"/>
            <w:r w:rsidRPr="001D4A8C">
              <w:rPr>
                <w:rFonts w:cs="Arial"/>
                <w:vertAlign w:val="superscript"/>
              </w:rPr>
              <w:t>o</w:t>
            </w:r>
            <w:r w:rsidRPr="001D4A8C">
              <w:rPr>
                <w:rFonts w:cs="Arial"/>
              </w:rPr>
              <w:t>C</w:t>
            </w:r>
            <w:proofErr w:type="spellEnd"/>
          </w:p>
        </w:tc>
        <w:tc>
          <w:tcPr>
            <w:tcW w:w="1253" w:type="pct"/>
          </w:tcPr>
          <w:p w14:paraId="2F8593EF" w14:textId="77777777" w:rsidR="00DD1F49" w:rsidRPr="001D4A8C" w:rsidRDefault="00000000" w:rsidP="00BD23C4">
            <w:pPr>
              <w:spacing w:after="40"/>
              <w:jc w:val="center"/>
              <w:rPr>
                <w:rFonts w:cs="Arial"/>
              </w:rPr>
            </w:pPr>
            <w:r w:rsidRPr="001D4A8C">
              <w:rPr>
                <w:rFonts w:cs="Arial"/>
              </w:rPr>
              <w:t>250</w:t>
            </w:r>
          </w:p>
        </w:tc>
        <w:tc>
          <w:tcPr>
            <w:tcW w:w="1223" w:type="pct"/>
          </w:tcPr>
          <w:p w14:paraId="32890753" w14:textId="77777777" w:rsidR="00DD1F49" w:rsidRPr="001D4A8C" w:rsidRDefault="00000000" w:rsidP="00BD23C4">
            <w:pPr>
              <w:spacing w:after="40"/>
              <w:jc w:val="center"/>
              <w:rPr>
                <w:rFonts w:cs="Arial"/>
              </w:rPr>
            </w:pPr>
            <w:r>
              <w:rPr>
                <w:rFonts w:cs="Arial"/>
              </w:rPr>
              <w:t>N/A</w:t>
            </w:r>
          </w:p>
        </w:tc>
      </w:tr>
      <w:tr w:rsidR="009838DF" w14:paraId="73A6164C" w14:textId="77777777" w:rsidTr="004D05EF">
        <w:trPr>
          <w:trHeight w:val="355"/>
        </w:trPr>
        <w:tc>
          <w:tcPr>
            <w:tcW w:w="2524" w:type="pct"/>
          </w:tcPr>
          <w:p w14:paraId="435ED870" w14:textId="77777777" w:rsidR="00DD1F49" w:rsidRPr="001D4A8C" w:rsidRDefault="00000000" w:rsidP="00BD23C4">
            <w:pPr>
              <w:spacing w:after="40"/>
              <w:rPr>
                <w:rFonts w:cs="Arial"/>
              </w:rPr>
            </w:pPr>
            <w:r w:rsidRPr="001D4A8C">
              <w:rPr>
                <w:rFonts w:cs="Arial"/>
              </w:rPr>
              <w:t>Matter Insoluble in toluene, percent mass</w:t>
            </w:r>
          </w:p>
        </w:tc>
        <w:tc>
          <w:tcPr>
            <w:tcW w:w="1253" w:type="pct"/>
          </w:tcPr>
          <w:p w14:paraId="28A227F1" w14:textId="77777777" w:rsidR="00DD1F49" w:rsidRPr="001D4A8C" w:rsidRDefault="00000000" w:rsidP="00BD23C4">
            <w:pPr>
              <w:spacing w:after="40"/>
              <w:jc w:val="center"/>
              <w:rPr>
                <w:rFonts w:cs="Arial"/>
              </w:rPr>
            </w:pPr>
            <w:r w:rsidRPr="001D4A8C">
              <w:rPr>
                <w:rFonts w:cs="Arial"/>
              </w:rPr>
              <w:t>N/A</w:t>
            </w:r>
          </w:p>
        </w:tc>
        <w:tc>
          <w:tcPr>
            <w:tcW w:w="1223" w:type="pct"/>
          </w:tcPr>
          <w:p w14:paraId="6FE30790" w14:textId="77777777" w:rsidR="00DD1F49" w:rsidRPr="001D4A8C" w:rsidRDefault="00000000" w:rsidP="00BD23C4">
            <w:pPr>
              <w:spacing w:after="40"/>
              <w:jc w:val="center"/>
              <w:rPr>
                <w:rFonts w:cs="Arial"/>
              </w:rPr>
            </w:pPr>
            <w:r w:rsidRPr="001D4A8C">
              <w:rPr>
                <w:rFonts w:cs="Arial"/>
              </w:rPr>
              <w:t>1.0</w:t>
            </w:r>
          </w:p>
        </w:tc>
      </w:tr>
      <w:tr w:rsidR="009838DF" w14:paraId="266F167E" w14:textId="77777777" w:rsidTr="004D05EF">
        <w:trPr>
          <w:trHeight w:val="1188"/>
        </w:trPr>
        <w:tc>
          <w:tcPr>
            <w:tcW w:w="2524" w:type="pct"/>
          </w:tcPr>
          <w:p w14:paraId="45B24C88" w14:textId="77777777" w:rsidR="00DD1F49" w:rsidRPr="001D4A8C" w:rsidRDefault="00000000" w:rsidP="00BD23C4">
            <w:pPr>
              <w:spacing w:after="40"/>
              <w:rPr>
                <w:rFonts w:cs="Arial"/>
              </w:rPr>
            </w:pPr>
            <w:r w:rsidRPr="001D4A8C">
              <w:rPr>
                <w:rFonts w:cs="Arial"/>
              </w:rPr>
              <w:t>Short Term effect of heat and air</w:t>
            </w:r>
          </w:p>
          <w:p w14:paraId="642EDF09" w14:textId="77777777" w:rsidR="00DD1F49" w:rsidRPr="001D4A8C" w:rsidRDefault="00000000" w:rsidP="00BD23C4">
            <w:pPr>
              <w:spacing w:after="40"/>
              <w:rPr>
                <w:rFonts w:cs="Arial"/>
              </w:rPr>
            </w:pPr>
            <w:r w:rsidRPr="001D4A8C">
              <w:rPr>
                <w:rFonts w:cs="Arial"/>
              </w:rPr>
              <w:t>(Rolling Thin film Oven Test)</w:t>
            </w:r>
          </w:p>
          <w:p w14:paraId="752F501B" w14:textId="77777777" w:rsidR="00DD1F49" w:rsidRPr="001D4A8C" w:rsidRDefault="00000000" w:rsidP="00BD23C4">
            <w:pPr>
              <w:spacing w:after="40"/>
              <w:rPr>
                <w:rFonts w:cs="Arial"/>
              </w:rPr>
            </w:pPr>
            <w:r w:rsidRPr="001D4A8C">
              <w:rPr>
                <w:rFonts w:cs="Arial"/>
              </w:rPr>
              <w:t>Viscosity of residue at 60</w:t>
            </w:r>
            <w:r w:rsidRPr="001D4A8C">
              <w:rPr>
                <w:rFonts w:cs="Arial"/>
                <w:vertAlign w:val="superscript"/>
              </w:rPr>
              <w:t>o</w:t>
            </w:r>
            <w:r w:rsidRPr="001D4A8C">
              <w:rPr>
                <w:rFonts w:cs="Arial"/>
              </w:rPr>
              <w:t>C as a</w:t>
            </w:r>
          </w:p>
          <w:p w14:paraId="332114F8" w14:textId="77777777" w:rsidR="00DD1F49" w:rsidRPr="001D4A8C" w:rsidRDefault="00000000" w:rsidP="00BD23C4">
            <w:pPr>
              <w:spacing w:after="40"/>
              <w:rPr>
                <w:rFonts w:cs="Arial"/>
              </w:rPr>
            </w:pPr>
            <w:r w:rsidRPr="001D4A8C">
              <w:rPr>
                <w:rFonts w:cs="Arial"/>
              </w:rPr>
              <w:t>percentage of original</w:t>
            </w:r>
          </w:p>
        </w:tc>
        <w:tc>
          <w:tcPr>
            <w:tcW w:w="1253" w:type="pct"/>
          </w:tcPr>
          <w:p w14:paraId="172E3CFF" w14:textId="77777777" w:rsidR="00DD1F49" w:rsidRPr="001D4A8C" w:rsidRDefault="00000000" w:rsidP="00BD23C4">
            <w:pPr>
              <w:spacing w:after="40"/>
              <w:jc w:val="center"/>
              <w:rPr>
                <w:rFonts w:cs="Arial"/>
              </w:rPr>
            </w:pPr>
            <w:r w:rsidRPr="001D4A8C">
              <w:rPr>
                <w:rFonts w:cs="Arial"/>
              </w:rPr>
              <w:t>N/A</w:t>
            </w:r>
          </w:p>
        </w:tc>
        <w:tc>
          <w:tcPr>
            <w:tcW w:w="1223" w:type="pct"/>
          </w:tcPr>
          <w:p w14:paraId="63E6C060" w14:textId="77777777" w:rsidR="00DD1F49" w:rsidRPr="001D4A8C" w:rsidRDefault="00000000" w:rsidP="00BD23C4">
            <w:pPr>
              <w:spacing w:after="40"/>
              <w:jc w:val="center"/>
              <w:rPr>
                <w:rFonts w:cs="Arial"/>
              </w:rPr>
            </w:pPr>
            <w:r w:rsidRPr="001D4A8C">
              <w:rPr>
                <w:rFonts w:cs="Arial"/>
              </w:rPr>
              <w:t>300</w:t>
            </w:r>
          </w:p>
        </w:tc>
      </w:tr>
      <w:tr w:rsidR="009838DF" w14:paraId="2B1FA809" w14:textId="77777777" w:rsidTr="004D05EF">
        <w:trPr>
          <w:trHeight w:val="355"/>
        </w:trPr>
        <w:tc>
          <w:tcPr>
            <w:tcW w:w="2524" w:type="pct"/>
          </w:tcPr>
          <w:p w14:paraId="0EBE9DAB" w14:textId="77777777" w:rsidR="00DD1F49" w:rsidRPr="001D4A8C" w:rsidRDefault="00000000" w:rsidP="00BD23C4">
            <w:pPr>
              <w:spacing w:after="40"/>
              <w:rPr>
                <w:rFonts w:cs="Arial"/>
              </w:rPr>
            </w:pPr>
            <w:r>
              <w:rPr>
                <w:rFonts w:cs="Arial"/>
              </w:rPr>
              <w:t>Long term e</w:t>
            </w:r>
            <w:r w:rsidRPr="001D4A8C">
              <w:rPr>
                <w:rFonts w:cs="Arial"/>
              </w:rPr>
              <w:t>ffect of Heat and air, days</w:t>
            </w:r>
          </w:p>
        </w:tc>
        <w:tc>
          <w:tcPr>
            <w:tcW w:w="1253" w:type="pct"/>
          </w:tcPr>
          <w:p w14:paraId="41B35DF2" w14:textId="77777777" w:rsidR="00DD1F49" w:rsidRPr="001D4A8C" w:rsidRDefault="00000000" w:rsidP="00BD23C4">
            <w:pPr>
              <w:spacing w:after="40"/>
              <w:jc w:val="center"/>
              <w:rPr>
                <w:rFonts w:cs="Arial"/>
              </w:rPr>
            </w:pPr>
            <w:r w:rsidRPr="001D4A8C">
              <w:rPr>
                <w:rFonts w:cs="Arial"/>
              </w:rPr>
              <w:t>7</w:t>
            </w:r>
          </w:p>
        </w:tc>
        <w:tc>
          <w:tcPr>
            <w:tcW w:w="1223" w:type="pct"/>
          </w:tcPr>
          <w:p w14:paraId="1927E8EE" w14:textId="77777777" w:rsidR="00DD1F49" w:rsidRPr="001D4A8C" w:rsidRDefault="00000000" w:rsidP="00BD23C4">
            <w:pPr>
              <w:spacing w:after="40"/>
              <w:jc w:val="center"/>
              <w:rPr>
                <w:rFonts w:cs="Arial"/>
              </w:rPr>
            </w:pPr>
            <w:r>
              <w:rPr>
                <w:rFonts w:cs="Arial"/>
              </w:rPr>
              <w:t>7</w:t>
            </w:r>
          </w:p>
        </w:tc>
      </w:tr>
      <w:tr w:rsidR="009838DF" w14:paraId="0088C5D8" w14:textId="77777777" w:rsidTr="004D05EF">
        <w:trPr>
          <w:trHeight w:val="370"/>
        </w:trPr>
        <w:tc>
          <w:tcPr>
            <w:tcW w:w="2524" w:type="pct"/>
          </w:tcPr>
          <w:p w14:paraId="787E363C" w14:textId="77777777" w:rsidR="00DD1F49" w:rsidRPr="001D4A8C" w:rsidRDefault="00000000" w:rsidP="00BD23C4">
            <w:pPr>
              <w:spacing w:after="40"/>
              <w:rPr>
                <w:rFonts w:cs="Arial"/>
              </w:rPr>
            </w:pPr>
            <w:r w:rsidRPr="001D4A8C">
              <w:rPr>
                <w:rFonts w:cs="Arial"/>
              </w:rPr>
              <w:t>Density at 15</w:t>
            </w:r>
            <w:r w:rsidRPr="001D4A8C">
              <w:rPr>
                <w:rFonts w:cs="Arial"/>
                <w:vertAlign w:val="superscript"/>
              </w:rPr>
              <w:t>o</w:t>
            </w:r>
            <w:r w:rsidRPr="001D4A8C">
              <w:rPr>
                <w:rFonts w:cs="Arial"/>
              </w:rPr>
              <w:t>C, t/m</w:t>
            </w:r>
            <w:r w:rsidRPr="001D4A8C">
              <w:rPr>
                <w:rFonts w:cs="Arial"/>
                <w:vertAlign w:val="superscript"/>
              </w:rPr>
              <w:t>3</w:t>
            </w:r>
          </w:p>
        </w:tc>
        <w:tc>
          <w:tcPr>
            <w:tcW w:w="1253" w:type="pct"/>
          </w:tcPr>
          <w:p w14:paraId="1CF39B41" w14:textId="77777777" w:rsidR="00DD1F49" w:rsidRPr="001D4A8C" w:rsidRDefault="00000000" w:rsidP="00BD23C4">
            <w:pPr>
              <w:spacing w:after="40"/>
              <w:jc w:val="center"/>
              <w:rPr>
                <w:rFonts w:cs="Arial"/>
              </w:rPr>
            </w:pPr>
            <w:r>
              <w:rPr>
                <w:rFonts w:cs="Arial"/>
              </w:rPr>
              <w:t>To be reported</w:t>
            </w:r>
          </w:p>
        </w:tc>
        <w:tc>
          <w:tcPr>
            <w:tcW w:w="1223" w:type="pct"/>
          </w:tcPr>
          <w:p w14:paraId="4897BF0A" w14:textId="77777777" w:rsidR="00DD1F49" w:rsidRPr="001D4A8C" w:rsidRDefault="00000000" w:rsidP="00BD23C4">
            <w:pPr>
              <w:spacing w:after="40"/>
              <w:jc w:val="center"/>
              <w:rPr>
                <w:rFonts w:cs="Arial"/>
              </w:rPr>
            </w:pPr>
            <w:r>
              <w:rPr>
                <w:rFonts w:cs="Arial"/>
              </w:rPr>
              <w:t>To be reported</w:t>
            </w:r>
          </w:p>
        </w:tc>
      </w:tr>
    </w:tbl>
    <w:p w14:paraId="1A1A8F77" w14:textId="77777777" w:rsidR="00DD1F49" w:rsidRPr="00076E76" w:rsidRDefault="00000000" w:rsidP="00DD1F49">
      <w:pPr>
        <w:rPr>
          <w:rFonts w:eastAsia="Calibri" w:cs="Arial"/>
          <w:lang w:val="en-US" w:eastAsia="en-US"/>
        </w:rPr>
      </w:pPr>
      <w:r>
        <w:t xml:space="preserve">Polymer Modified Binders must conform to the requirements outlined in </w:t>
      </w:r>
      <w:r w:rsidRPr="005044D1">
        <w:rPr>
          <w:b/>
          <w:i/>
        </w:rPr>
        <w:t>Ta</w:t>
      </w:r>
      <w:r>
        <w:rPr>
          <w:b/>
          <w:i/>
        </w:rPr>
        <w:t>ble - Polymer Modified Binders f</w:t>
      </w:r>
      <w:r w:rsidRPr="005044D1">
        <w:rPr>
          <w:b/>
          <w:i/>
        </w:rPr>
        <w:t>or Sprayed Sealing Applications</w:t>
      </w:r>
      <w:r>
        <w:t>.</w:t>
      </w:r>
    </w:p>
    <w:tbl>
      <w:tblPr>
        <w:tblStyle w:val="TableGrid"/>
        <w:tblW w:w="5000" w:type="pct"/>
        <w:tblLayout w:type="fixed"/>
        <w:tblLook w:val="0620" w:firstRow="1" w:lastRow="0" w:firstColumn="0" w:lastColumn="0" w:noHBand="1" w:noVBand="1"/>
      </w:tblPr>
      <w:tblGrid>
        <w:gridCol w:w="1668"/>
        <w:gridCol w:w="3031"/>
        <w:gridCol w:w="1061"/>
        <w:gridCol w:w="910"/>
        <w:gridCol w:w="909"/>
        <w:gridCol w:w="910"/>
        <w:gridCol w:w="909"/>
        <w:gridCol w:w="910"/>
      </w:tblGrid>
      <w:tr w:rsidR="009838DF" w14:paraId="4C15A6CF" w14:textId="77777777" w:rsidTr="004D05EF">
        <w:trPr>
          <w:cnfStyle w:val="100000000000" w:firstRow="1" w:lastRow="0" w:firstColumn="0" w:lastColumn="0" w:oddVBand="0" w:evenVBand="0" w:oddHBand="0" w:evenHBand="0" w:firstRowFirstColumn="0" w:firstRowLastColumn="0" w:lastRowFirstColumn="0" w:lastRowLastColumn="0"/>
        </w:trPr>
        <w:tc>
          <w:tcPr>
            <w:tcW w:w="9640" w:type="dxa"/>
            <w:gridSpan w:val="8"/>
          </w:tcPr>
          <w:p w14:paraId="07FE9137" w14:textId="77777777" w:rsidR="00DD1F49" w:rsidRPr="004D05EF" w:rsidRDefault="00000000" w:rsidP="00BD23C4">
            <w:pPr>
              <w:rPr>
                <w:b w:val="0"/>
                <w:bCs/>
                <w:lang w:val="en-US"/>
              </w:rPr>
            </w:pPr>
            <w:r w:rsidRPr="004D05EF">
              <w:rPr>
                <w:bCs/>
                <w:lang w:val="en-US"/>
              </w:rPr>
              <w:t>Table - Properties</w:t>
            </w:r>
            <w:r w:rsidRPr="004D05EF">
              <w:rPr>
                <w:bCs/>
                <w:spacing w:val="-3"/>
                <w:lang w:val="en-US"/>
              </w:rPr>
              <w:t xml:space="preserve"> </w:t>
            </w:r>
            <w:r w:rsidRPr="004D05EF">
              <w:rPr>
                <w:bCs/>
                <w:lang w:val="en-US"/>
              </w:rPr>
              <w:t>of</w:t>
            </w:r>
            <w:r w:rsidRPr="004D05EF">
              <w:rPr>
                <w:bCs/>
                <w:spacing w:val="-6"/>
                <w:lang w:val="en-US"/>
              </w:rPr>
              <w:t xml:space="preserve"> </w:t>
            </w:r>
            <w:r w:rsidRPr="004D05EF">
              <w:rPr>
                <w:bCs/>
                <w:lang w:val="en-US"/>
              </w:rPr>
              <w:t>Polymer</w:t>
            </w:r>
            <w:r w:rsidRPr="004D05EF">
              <w:rPr>
                <w:bCs/>
                <w:spacing w:val="-4"/>
                <w:lang w:val="en-US"/>
              </w:rPr>
              <w:t xml:space="preserve"> </w:t>
            </w:r>
            <w:r w:rsidRPr="004D05EF">
              <w:rPr>
                <w:bCs/>
                <w:lang w:val="en-US"/>
              </w:rPr>
              <w:t>Modified</w:t>
            </w:r>
            <w:r w:rsidRPr="004D05EF">
              <w:rPr>
                <w:bCs/>
                <w:spacing w:val="-4"/>
                <w:lang w:val="en-US"/>
              </w:rPr>
              <w:t xml:space="preserve"> </w:t>
            </w:r>
            <w:r w:rsidRPr="004D05EF">
              <w:rPr>
                <w:bCs/>
                <w:lang w:val="en-US"/>
              </w:rPr>
              <w:t>Binders</w:t>
            </w:r>
            <w:r w:rsidRPr="004D05EF">
              <w:rPr>
                <w:bCs/>
                <w:spacing w:val="-6"/>
                <w:lang w:val="en-US"/>
              </w:rPr>
              <w:t xml:space="preserve"> </w:t>
            </w:r>
            <w:r w:rsidRPr="004D05EF">
              <w:rPr>
                <w:bCs/>
                <w:lang w:val="en-US"/>
              </w:rPr>
              <w:t>for</w:t>
            </w:r>
            <w:r w:rsidRPr="004D05EF">
              <w:rPr>
                <w:bCs/>
                <w:spacing w:val="-4"/>
                <w:lang w:val="en-US"/>
              </w:rPr>
              <w:t xml:space="preserve"> </w:t>
            </w:r>
            <w:r w:rsidRPr="004D05EF">
              <w:rPr>
                <w:bCs/>
                <w:lang w:val="en-US"/>
              </w:rPr>
              <w:t>Sprayed</w:t>
            </w:r>
            <w:r w:rsidRPr="004D05EF">
              <w:rPr>
                <w:bCs/>
                <w:spacing w:val="-4"/>
                <w:lang w:val="en-US"/>
              </w:rPr>
              <w:t xml:space="preserve"> </w:t>
            </w:r>
            <w:r w:rsidRPr="004D05EF">
              <w:rPr>
                <w:bCs/>
                <w:lang w:val="en-US"/>
              </w:rPr>
              <w:t>Sealing</w:t>
            </w:r>
            <w:r w:rsidRPr="004D05EF">
              <w:rPr>
                <w:bCs/>
                <w:spacing w:val="-4"/>
                <w:lang w:val="en-US"/>
              </w:rPr>
              <w:t xml:space="preserve"> </w:t>
            </w:r>
            <w:r w:rsidRPr="004D05EF">
              <w:rPr>
                <w:bCs/>
                <w:lang w:val="en-US"/>
              </w:rPr>
              <w:t>Applications</w:t>
            </w:r>
          </w:p>
        </w:tc>
      </w:tr>
      <w:tr w:rsidR="009838DF" w14:paraId="1DC657EB" w14:textId="77777777" w:rsidTr="004D05EF">
        <w:tc>
          <w:tcPr>
            <w:tcW w:w="1560" w:type="dxa"/>
            <w:vMerge w:val="restart"/>
          </w:tcPr>
          <w:p w14:paraId="75AD41C1" w14:textId="77777777" w:rsidR="00DD1F49" w:rsidRPr="00076E76" w:rsidRDefault="00000000" w:rsidP="00BD23C4">
            <w:pPr>
              <w:spacing w:before="20" w:after="20"/>
              <w:ind w:left="81"/>
              <w:jc w:val="center"/>
              <w:rPr>
                <w:rFonts w:cs="Arial"/>
                <w:lang w:val="en-US"/>
              </w:rPr>
            </w:pPr>
            <w:r w:rsidRPr="00076E76">
              <w:rPr>
                <w:rFonts w:cs="Arial"/>
                <w:b/>
                <w:lang w:val="en-US"/>
              </w:rPr>
              <w:t>Test</w:t>
            </w:r>
            <w:r w:rsidRPr="00076E76">
              <w:rPr>
                <w:rFonts w:cs="Arial"/>
                <w:b/>
                <w:spacing w:val="-5"/>
                <w:lang w:val="en-US"/>
              </w:rPr>
              <w:t xml:space="preserve"> </w:t>
            </w:r>
            <w:r w:rsidRPr="00076E76">
              <w:rPr>
                <w:rFonts w:cs="Arial"/>
                <w:b/>
                <w:spacing w:val="-1"/>
                <w:lang w:val="en-US"/>
              </w:rPr>
              <w:t>method</w:t>
            </w:r>
          </w:p>
        </w:tc>
        <w:tc>
          <w:tcPr>
            <w:tcW w:w="2835" w:type="dxa"/>
            <w:vMerge w:val="restart"/>
          </w:tcPr>
          <w:p w14:paraId="12C07683" w14:textId="77777777" w:rsidR="00DD1F49" w:rsidRPr="00076E76" w:rsidRDefault="00000000" w:rsidP="00BD23C4">
            <w:pPr>
              <w:spacing w:before="20" w:after="20"/>
              <w:ind w:left="193"/>
              <w:jc w:val="center"/>
              <w:rPr>
                <w:rFonts w:cs="Arial"/>
                <w:b/>
                <w:spacing w:val="-1"/>
                <w:lang w:val="en-US"/>
              </w:rPr>
            </w:pPr>
            <w:r w:rsidRPr="00076E76">
              <w:rPr>
                <w:rFonts w:cs="Arial"/>
                <w:b/>
                <w:spacing w:val="-1"/>
                <w:lang w:val="en-US"/>
              </w:rPr>
              <w:t>Binder</w:t>
            </w:r>
            <w:r w:rsidRPr="00076E76">
              <w:rPr>
                <w:rFonts w:cs="Arial"/>
                <w:b/>
                <w:spacing w:val="-7"/>
                <w:lang w:val="en-US"/>
              </w:rPr>
              <w:t xml:space="preserve"> </w:t>
            </w:r>
            <w:r w:rsidRPr="00076E76">
              <w:rPr>
                <w:rFonts w:cs="Arial"/>
                <w:b/>
                <w:spacing w:val="-1"/>
                <w:lang w:val="en-US"/>
              </w:rPr>
              <w:t>property</w:t>
            </w:r>
          </w:p>
        </w:tc>
        <w:tc>
          <w:tcPr>
            <w:tcW w:w="5245" w:type="dxa"/>
            <w:gridSpan w:val="6"/>
          </w:tcPr>
          <w:p w14:paraId="7C8F3A8E" w14:textId="77777777" w:rsidR="00DD1F49" w:rsidRPr="00076E76" w:rsidRDefault="00000000" w:rsidP="00BD23C4">
            <w:pPr>
              <w:spacing w:before="20" w:after="20"/>
              <w:jc w:val="center"/>
              <w:rPr>
                <w:rFonts w:cs="Arial"/>
                <w:lang w:val="en-US"/>
              </w:rPr>
            </w:pPr>
            <w:r w:rsidRPr="00076E76">
              <w:rPr>
                <w:rFonts w:cs="Arial"/>
                <w:b/>
                <w:spacing w:val="-1"/>
                <w:lang w:val="en-US"/>
              </w:rPr>
              <w:t>Class</w:t>
            </w:r>
          </w:p>
        </w:tc>
      </w:tr>
      <w:tr w:rsidR="009838DF" w14:paraId="5AB8F005" w14:textId="77777777" w:rsidTr="004D05EF">
        <w:tc>
          <w:tcPr>
            <w:tcW w:w="1560" w:type="dxa"/>
            <w:vMerge/>
          </w:tcPr>
          <w:p w14:paraId="5D278F70" w14:textId="77777777" w:rsidR="00DD1F49" w:rsidRPr="00076E76" w:rsidRDefault="00DD1F49" w:rsidP="00BD23C4">
            <w:pPr>
              <w:spacing w:before="20" w:after="20"/>
              <w:ind w:left="81"/>
              <w:jc w:val="center"/>
              <w:rPr>
                <w:rFonts w:eastAsia="Arial" w:cs="Arial"/>
                <w:lang w:val="en-US"/>
              </w:rPr>
            </w:pPr>
          </w:p>
        </w:tc>
        <w:tc>
          <w:tcPr>
            <w:tcW w:w="2835" w:type="dxa"/>
            <w:vMerge/>
          </w:tcPr>
          <w:p w14:paraId="51B696F3" w14:textId="77777777" w:rsidR="00DD1F49" w:rsidRPr="00076E76" w:rsidRDefault="00DD1F49" w:rsidP="00BD23C4">
            <w:pPr>
              <w:spacing w:before="20" w:after="20"/>
              <w:ind w:left="193"/>
              <w:jc w:val="center"/>
              <w:rPr>
                <w:rFonts w:eastAsia="Arial" w:cs="Arial"/>
                <w:lang w:val="en-US"/>
              </w:rPr>
            </w:pPr>
          </w:p>
        </w:tc>
        <w:tc>
          <w:tcPr>
            <w:tcW w:w="992" w:type="dxa"/>
          </w:tcPr>
          <w:p w14:paraId="64C9CB41" w14:textId="77777777" w:rsidR="00DD1F49" w:rsidRPr="00076E76" w:rsidRDefault="00000000" w:rsidP="00BD23C4">
            <w:pPr>
              <w:spacing w:before="20" w:after="20"/>
              <w:ind w:left="205"/>
              <w:rPr>
                <w:rFonts w:eastAsia="Arial" w:cs="Arial"/>
                <w:lang w:val="en-US"/>
              </w:rPr>
            </w:pPr>
            <w:r w:rsidRPr="00076E76">
              <w:rPr>
                <w:rFonts w:cs="Arial"/>
                <w:b/>
                <w:spacing w:val="-1"/>
                <w:lang w:val="en-US"/>
              </w:rPr>
              <w:t>S10E</w:t>
            </w:r>
          </w:p>
        </w:tc>
        <w:tc>
          <w:tcPr>
            <w:tcW w:w="851" w:type="dxa"/>
          </w:tcPr>
          <w:p w14:paraId="2C877ACB" w14:textId="77777777" w:rsidR="00DD1F49" w:rsidRPr="00076E76" w:rsidRDefault="00000000" w:rsidP="00BD23C4">
            <w:pPr>
              <w:spacing w:before="20" w:after="20"/>
              <w:ind w:left="205"/>
              <w:rPr>
                <w:rFonts w:eastAsia="Arial" w:cs="Arial"/>
                <w:lang w:val="en-US"/>
              </w:rPr>
            </w:pPr>
            <w:r w:rsidRPr="00076E76">
              <w:rPr>
                <w:rFonts w:cs="Arial"/>
                <w:b/>
                <w:spacing w:val="-1"/>
                <w:lang w:val="en-US"/>
              </w:rPr>
              <w:t>S15E</w:t>
            </w:r>
          </w:p>
        </w:tc>
        <w:tc>
          <w:tcPr>
            <w:tcW w:w="850" w:type="dxa"/>
          </w:tcPr>
          <w:p w14:paraId="647E9316" w14:textId="77777777" w:rsidR="00DD1F49" w:rsidRPr="00076E76" w:rsidRDefault="00000000" w:rsidP="00BD23C4">
            <w:pPr>
              <w:spacing w:before="20" w:after="20"/>
              <w:ind w:left="202"/>
              <w:rPr>
                <w:rFonts w:eastAsia="Arial" w:cs="Arial"/>
                <w:lang w:val="en-US"/>
              </w:rPr>
            </w:pPr>
            <w:r w:rsidRPr="00076E76">
              <w:rPr>
                <w:rFonts w:cs="Arial"/>
                <w:b/>
                <w:spacing w:val="-1"/>
                <w:lang w:val="en-US"/>
              </w:rPr>
              <w:t>S20E</w:t>
            </w:r>
          </w:p>
        </w:tc>
        <w:tc>
          <w:tcPr>
            <w:tcW w:w="851" w:type="dxa"/>
          </w:tcPr>
          <w:p w14:paraId="66DDAEEC" w14:textId="77777777" w:rsidR="00DD1F49" w:rsidRPr="00076E76" w:rsidRDefault="00000000" w:rsidP="00BD23C4">
            <w:pPr>
              <w:spacing w:before="20" w:after="20"/>
              <w:ind w:left="162"/>
              <w:rPr>
                <w:rFonts w:eastAsia="Arial" w:cs="Arial"/>
                <w:lang w:val="en-US"/>
              </w:rPr>
            </w:pPr>
            <w:r w:rsidRPr="00076E76">
              <w:rPr>
                <w:rFonts w:cs="Arial"/>
                <w:b/>
                <w:spacing w:val="-1"/>
                <w:lang w:val="en-US"/>
              </w:rPr>
              <w:t>S25E</w:t>
            </w:r>
          </w:p>
        </w:tc>
        <w:tc>
          <w:tcPr>
            <w:tcW w:w="850" w:type="dxa"/>
          </w:tcPr>
          <w:p w14:paraId="618C7E35" w14:textId="77777777" w:rsidR="00DD1F49" w:rsidRPr="00076E76" w:rsidRDefault="00000000" w:rsidP="00BD23C4">
            <w:pPr>
              <w:spacing w:before="20" w:after="20"/>
              <w:ind w:left="111"/>
              <w:rPr>
                <w:rFonts w:eastAsia="Arial" w:cs="Arial"/>
                <w:lang w:val="en-US"/>
              </w:rPr>
            </w:pPr>
            <w:r w:rsidRPr="00076E76">
              <w:rPr>
                <w:rFonts w:cs="Arial"/>
                <w:b/>
                <w:spacing w:val="-1"/>
                <w:lang w:val="en-US"/>
              </w:rPr>
              <w:t>S35E</w:t>
            </w:r>
          </w:p>
        </w:tc>
        <w:tc>
          <w:tcPr>
            <w:tcW w:w="851" w:type="dxa"/>
          </w:tcPr>
          <w:p w14:paraId="65D2955D" w14:textId="77777777" w:rsidR="00DD1F49" w:rsidRPr="00076E76" w:rsidRDefault="00000000" w:rsidP="00BD23C4">
            <w:pPr>
              <w:spacing w:before="20" w:after="20"/>
              <w:ind w:left="118"/>
              <w:rPr>
                <w:rFonts w:eastAsia="Arial" w:cs="Arial"/>
                <w:lang w:val="en-US"/>
              </w:rPr>
            </w:pPr>
            <w:r w:rsidRPr="00076E76">
              <w:rPr>
                <w:rFonts w:cs="Arial"/>
                <w:b/>
                <w:spacing w:val="-1"/>
                <w:lang w:val="en-US"/>
              </w:rPr>
              <w:t>S45</w:t>
            </w:r>
            <w:proofErr w:type="gramStart"/>
            <w:r w:rsidRPr="00076E76">
              <w:rPr>
                <w:rFonts w:cs="Arial"/>
                <w:b/>
                <w:spacing w:val="-1"/>
                <w:lang w:val="en-US"/>
              </w:rPr>
              <w:t>R</w:t>
            </w:r>
            <w:r w:rsidRPr="00076E76">
              <w:rPr>
                <w:rFonts w:cs="Arial"/>
                <w:b/>
                <w:spacing w:val="-1"/>
                <w:position w:val="6"/>
                <w:vertAlign w:val="superscript"/>
                <w:lang w:val="en-US"/>
              </w:rPr>
              <w:t>(</w:t>
            </w:r>
            <w:proofErr w:type="gramEnd"/>
            <w:r w:rsidRPr="00076E76">
              <w:rPr>
                <w:rFonts w:cs="Arial"/>
                <w:b/>
                <w:spacing w:val="-1"/>
                <w:position w:val="6"/>
                <w:vertAlign w:val="superscript"/>
                <w:lang w:val="en-US"/>
              </w:rPr>
              <w:t>1)</w:t>
            </w:r>
          </w:p>
        </w:tc>
      </w:tr>
      <w:tr w:rsidR="009838DF" w14:paraId="08696709" w14:textId="77777777" w:rsidTr="004D05EF">
        <w:tc>
          <w:tcPr>
            <w:tcW w:w="1560" w:type="dxa"/>
          </w:tcPr>
          <w:p w14:paraId="03DCC47D" w14:textId="77777777" w:rsidR="00DD1F49" w:rsidRPr="00076E76" w:rsidRDefault="00000000" w:rsidP="00BD23C4">
            <w:pPr>
              <w:spacing w:before="20" w:after="20"/>
              <w:ind w:left="81"/>
              <w:jc w:val="center"/>
              <w:rPr>
                <w:rFonts w:eastAsia="Arial" w:cs="Arial"/>
                <w:lang w:val="en-US"/>
              </w:rPr>
            </w:pPr>
            <w:r w:rsidRPr="00076E76">
              <w:rPr>
                <w:rFonts w:cs="Arial"/>
                <w:spacing w:val="-1"/>
                <w:lang w:val="en-US"/>
              </w:rPr>
              <w:t>AS/NZS</w:t>
            </w:r>
            <w:r>
              <w:rPr>
                <w:rFonts w:cs="Arial"/>
                <w:spacing w:val="-3"/>
                <w:lang w:val="en-US"/>
              </w:rPr>
              <w:t> </w:t>
            </w:r>
            <w:r w:rsidRPr="00076E76">
              <w:rPr>
                <w:rFonts w:cs="Arial"/>
                <w:spacing w:val="-1"/>
                <w:lang w:val="en-US"/>
              </w:rPr>
              <w:t>2341.4</w:t>
            </w:r>
            <w:r w:rsidRPr="00076E76">
              <w:rPr>
                <w:rFonts w:cs="Arial"/>
                <w:spacing w:val="-2"/>
                <w:lang w:val="en-US"/>
              </w:rPr>
              <w:t xml:space="preserve"> </w:t>
            </w:r>
            <w:r w:rsidRPr="00076E76">
              <w:rPr>
                <w:rFonts w:cs="Arial"/>
                <w:lang w:val="en-US"/>
              </w:rPr>
              <w:t>or</w:t>
            </w:r>
            <w:r w:rsidRPr="00076E76">
              <w:rPr>
                <w:rFonts w:cs="Arial"/>
                <w:spacing w:val="27"/>
                <w:lang w:val="en-US"/>
              </w:rPr>
              <w:t xml:space="preserve"> </w:t>
            </w:r>
            <w:r w:rsidRPr="00076E76">
              <w:rPr>
                <w:rFonts w:cs="Arial"/>
                <w:spacing w:val="-1"/>
                <w:lang w:val="en-US"/>
              </w:rPr>
              <w:t>AGPT/T111</w:t>
            </w:r>
            <w:r w:rsidRPr="00076E76">
              <w:rPr>
                <w:rFonts w:cs="Arial"/>
                <w:spacing w:val="-1"/>
                <w:position w:val="6"/>
                <w:vertAlign w:val="superscript"/>
                <w:lang w:val="en-US"/>
              </w:rPr>
              <w:t>(2)</w:t>
            </w:r>
          </w:p>
        </w:tc>
        <w:tc>
          <w:tcPr>
            <w:tcW w:w="2835" w:type="dxa"/>
          </w:tcPr>
          <w:p w14:paraId="476AACA0" w14:textId="77777777" w:rsidR="00DD1F49" w:rsidRPr="00076E76" w:rsidRDefault="00000000" w:rsidP="00BD23C4">
            <w:pPr>
              <w:spacing w:before="20" w:after="20"/>
              <w:ind w:left="80"/>
              <w:jc w:val="center"/>
              <w:rPr>
                <w:rFonts w:eastAsia="Arial" w:cs="Arial"/>
                <w:lang w:val="en-US"/>
              </w:rPr>
            </w:pPr>
            <w:r w:rsidRPr="00076E76">
              <w:rPr>
                <w:rFonts w:eastAsia="Arial" w:cs="Arial"/>
                <w:spacing w:val="-1"/>
                <w:lang w:val="en-US"/>
              </w:rPr>
              <w:t>Viscosity</w:t>
            </w:r>
            <w:r w:rsidRPr="00076E76">
              <w:rPr>
                <w:rFonts w:eastAsia="Arial" w:cs="Arial"/>
                <w:spacing w:val="-3"/>
                <w:lang w:val="en-US"/>
              </w:rPr>
              <w:t xml:space="preserve"> </w:t>
            </w:r>
            <w:r w:rsidRPr="00076E76">
              <w:rPr>
                <w:rFonts w:eastAsia="Arial" w:cs="Arial"/>
                <w:lang w:val="en-US"/>
              </w:rPr>
              <w:t>at</w:t>
            </w:r>
            <w:r w:rsidRPr="00076E76">
              <w:rPr>
                <w:rFonts w:eastAsia="Arial" w:cs="Arial"/>
                <w:spacing w:val="-1"/>
                <w:lang w:val="en-US"/>
              </w:rPr>
              <w:t xml:space="preserve"> 165</w:t>
            </w:r>
            <w:r>
              <w:rPr>
                <w:rFonts w:eastAsia="Arial" w:cs="Arial"/>
                <w:spacing w:val="-1"/>
                <w:lang w:val="en-US"/>
              </w:rPr>
              <w:t> </w:t>
            </w:r>
            <w:r w:rsidRPr="00076E76">
              <w:rPr>
                <w:rFonts w:eastAsia="Arial" w:cs="Arial"/>
                <w:lang w:val="en-US"/>
              </w:rPr>
              <w:t>°C</w:t>
            </w:r>
            <w:r w:rsidRPr="00076E76">
              <w:rPr>
                <w:rFonts w:eastAsia="Arial" w:cs="Arial"/>
                <w:spacing w:val="-2"/>
                <w:lang w:val="en-US"/>
              </w:rPr>
              <w:t xml:space="preserve"> </w:t>
            </w:r>
            <w:r w:rsidRPr="00076E76">
              <w:rPr>
                <w:rFonts w:eastAsia="Arial" w:cs="Arial"/>
                <w:spacing w:val="-1"/>
                <w:lang w:val="en-US"/>
              </w:rPr>
              <w:t>(</w:t>
            </w:r>
            <w:proofErr w:type="spellStart"/>
            <w:proofErr w:type="gramStart"/>
            <w:r w:rsidRPr="00076E76">
              <w:rPr>
                <w:rFonts w:eastAsia="Arial" w:cs="Arial"/>
                <w:spacing w:val="-1"/>
                <w:lang w:val="en-US"/>
              </w:rPr>
              <w:t>Pa.s</w:t>
            </w:r>
            <w:proofErr w:type="spellEnd"/>
            <w:proofErr w:type="gramEnd"/>
            <w:r w:rsidRPr="00076E76">
              <w:rPr>
                <w:rFonts w:eastAsia="Arial" w:cs="Arial"/>
                <w:spacing w:val="-1"/>
                <w:lang w:val="en-US"/>
              </w:rPr>
              <w:t>)</w:t>
            </w:r>
            <w:r w:rsidRPr="00076E76">
              <w:rPr>
                <w:rFonts w:eastAsia="Arial" w:cs="Arial"/>
                <w:spacing w:val="-4"/>
                <w:lang w:val="en-US"/>
              </w:rPr>
              <w:t xml:space="preserve"> </w:t>
            </w:r>
            <w:proofErr w:type="gramStart"/>
            <w:r w:rsidRPr="00076E76">
              <w:rPr>
                <w:rFonts w:eastAsia="Arial" w:cs="Arial"/>
                <w:spacing w:val="-1"/>
                <w:lang w:val="en-US"/>
              </w:rPr>
              <w:t>max.</w:t>
            </w:r>
            <w:r w:rsidRPr="00076E76">
              <w:rPr>
                <w:rFonts w:eastAsia="Arial" w:cs="Arial"/>
                <w:spacing w:val="-1"/>
                <w:position w:val="6"/>
                <w:vertAlign w:val="superscript"/>
                <w:lang w:val="en-US"/>
              </w:rPr>
              <w:t>(</w:t>
            </w:r>
            <w:proofErr w:type="gramEnd"/>
            <w:r w:rsidRPr="00076E76">
              <w:rPr>
                <w:rFonts w:eastAsia="Arial" w:cs="Arial"/>
                <w:spacing w:val="-1"/>
                <w:position w:val="6"/>
                <w:vertAlign w:val="superscript"/>
                <w:lang w:val="en-US"/>
              </w:rPr>
              <w:t>2)</w:t>
            </w:r>
          </w:p>
        </w:tc>
        <w:tc>
          <w:tcPr>
            <w:tcW w:w="992" w:type="dxa"/>
          </w:tcPr>
          <w:p w14:paraId="626D5F53" w14:textId="77777777" w:rsidR="00DD1F49" w:rsidRPr="00076E76" w:rsidRDefault="00000000" w:rsidP="00BD23C4">
            <w:pPr>
              <w:spacing w:before="20" w:after="20"/>
              <w:ind w:left="250"/>
              <w:rPr>
                <w:rFonts w:eastAsia="Arial" w:cs="Arial"/>
                <w:lang w:val="en-US"/>
              </w:rPr>
            </w:pPr>
            <w:r w:rsidRPr="00076E76">
              <w:rPr>
                <w:rFonts w:cs="Arial"/>
                <w:lang w:val="en-US"/>
              </w:rPr>
              <w:t>0.55</w:t>
            </w:r>
          </w:p>
        </w:tc>
        <w:tc>
          <w:tcPr>
            <w:tcW w:w="851" w:type="dxa"/>
          </w:tcPr>
          <w:p w14:paraId="18EECDE5" w14:textId="77777777" w:rsidR="00DD1F49" w:rsidRPr="00076E76" w:rsidRDefault="00000000" w:rsidP="00BD23C4">
            <w:pPr>
              <w:spacing w:before="20" w:after="20"/>
              <w:ind w:left="250"/>
              <w:rPr>
                <w:rFonts w:eastAsia="Arial" w:cs="Arial"/>
                <w:lang w:val="en-US"/>
              </w:rPr>
            </w:pPr>
            <w:r w:rsidRPr="00076E76">
              <w:rPr>
                <w:rFonts w:cs="Arial"/>
                <w:lang w:val="en-US"/>
              </w:rPr>
              <w:t>0.55</w:t>
            </w:r>
          </w:p>
        </w:tc>
        <w:tc>
          <w:tcPr>
            <w:tcW w:w="850" w:type="dxa"/>
          </w:tcPr>
          <w:p w14:paraId="1C5D7C65" w14:textId="77777777" w:rsidR="00DD1F49" w:rsidRPr="00076E76" w:rsidRDefault="00000000" w:rsidP="00BD23C4">
            <w:pPr>
              <w:spacing w:before="20" w:after="20"/>
              <w:ind w:left="298"/>
              <w:rPr>
                <w:rFonts w:eastAsia="Arial" w:cs="Arial"/>
                <w:lang w:val="en-US"/>
              </w:rPr>
            </w:pPr>
            <w:r w:rsidRPr="00076E76">
              <w:rPr>
                <w:rFonts w:cs="Arial"/>
                <w:lang w:val="en-US"/>
              </w:rPr>
              <w:t>0.6</w:t>
            </w:r>
          </w:p>
        </w:tc>
        <w:tc>
          <w:tcPr>
            <w:tcW w:w="851" w:type="dxa"/>
          </w:tcPr>
          <w:p w14:paraId="4979FCFE" w14:textId="77777777" w:rsidR="00DD1F49" w:rsidRPr="00076E76" w:rsidRDefault="00000000" w:rsidP="00BD23C4">
            <w:pPr>
              <w:spacing w:before="20" w:after="20"/>
              <w:ind w:left="255"/>
              <w:rPr>
                <w:rFonts w:eastAsia="Arial" w:cs="Arial"/>
                <w:lang w:val="en-US"/>
              </w:rPr>
            </w:pPr>
            <w:r w:rsidRPr="00076E76">
              <w:rPr>
                <w:rFonts w:cs="Arial"/>
                <w:lang w:val="en-US"/>
              </w:rPr>
              <w:t>0.9</w:t>
            </w:r>
          </w:p>
        </w:tc>
        <w:tc>
          <w:tcPr>
            <w:tcW w:w="850" w:type="dxa"/>
          </w:tcPr>
          <w:p w14:paraId="67EB6EFE" w14:textId="77777777" w:rsidR="00DD1F49" w:rsidRPr="00076E76" w:rsidRDefault="00000000" w:rsidP="00BD23C4">
            <w:pPr>
              <w:spacing w:before="20" w:after="20"/>
              <w:ind w:left="157"/>
              <w:rPr>
                <w:rFonts w:eastAsia="Arial" w:cs="Arial"/>
                <w:lang w:val="en-US"/>
              </w:rPr>
            </w:pPr>
            <w:r w:rsidRPr="00076E76">
              <w:rPr>
                <w:rFonts w:cs="Arial"/>
                <w:lang w:val="en-US"/>
              </w:rPr>
              <w:t>0.55</w:t>
            </w:r>
          </w:p>
        </w:tc>
        <w:tc>
          <w:tcPr>
            <w:tcW w:w="851" w:type="dxa"/>
          </w:tcPr>
          <w:p w14:paraId="4E0DF47E" w14:textId="77777777" w:rsidR="00DD1F49" w:rsidRPr="00076E76" w:rsidRDefault="00000000" w:rsidP="00BD23C4">
            <w:pPr>
              <w:spacing w:before="20" w:after="20"/>
              <w:ind w:left="219"/>
              <w:rPr>
                <w:rFonts w:eastAsia="Arial" w:cs="Arial"/>
                <w:lang w:val="en-US"/>
              </w:rPr>
            </w:pPr>
            <w:r w:rsidRPr="00076E76">
              <w:rPr>
                <w:rFonts w:cs="Arial"/>
                <w:spacing w:val="-1"/>
                <w:position w:val="-5"/>
                <w:lang w:val="en-US"/>
              </w:rPr>
              <w:t>4.5</w:t>
            </w:r>
            <w:r w:rsidRPr="00076E76">
              <w:rPr>
                <w:rFonts w:cs="Arial"/>
                <w:spacing w:val="-1"/>
                <w:vertAlign w:val="superscript"/>
                <w:lang w:val="en-US"/>
              </w:rPr>
              <w:t>(2)</w:t>
            </w:r>
          </w:p>
        </w:tc>
      </w:tr>
      <w:tr w:rsidR="009838DF" w14:paraId="02229F9C" w14:textId="77777777" w:rsidTr="004D05EF">
        <w:tc>
          <w:tcPr>
            <w:tcW w:w="1560" w:type="dxa"/>
          </w:tcPr>
          <w:p w14:paraId="4EA26EE7" w14:textId="77777777" w:rsidR="00DD1F49" w:rsidRPr="00076E76" w:rsidRDefault="00000000" w:rsidP="00BD23C4">
            <w:pPr>
              <w:spacing w:before="20" w:after="20"/>
              <w:ind w:left="81"/>
              <w:jc w:val="center"/>
              <w:rPr>
                <w:rFonts w:eastAsia="Arial" w:cs="Arial"/>
                <w:lang w:val="en-US"/>
              </w:rPr>
            </w:pPr>
            <w:r w:rsidRPr="00076E76">
              <w:rPr>
                <w:rFonts w:cs="Arial"/>
                <w:spacing w:val="-1"/>
                <w:lang w:val="en-US"/>
              </w:rPr>
              <w:t>AGPT/T122</w:t>
            </w:r>
          </w:p>
        </w:tc>
        <w:tc>
          <w:tcPr>
            <w:tcW w:w="2835" w:type="dxa"/>
          </w:tcPr>
          <w:p w14:paraId="48857B52" w14:textId="77777777" w:rsidR="00DD1F49" w:rsidRPr="00076E76" w:rsidRDefault="00000000" w:rsidP="00BD23C4">
            <w:pPr>
              <w:spacing w:before="20" w:after="20"/>
              <w:ind w:left="80"/>
              <w:jc w:val="center"/>
              <w:rPr>
                <w:rFonts w:eastAsia="Arial" w:cs="Arial"/>
                <w:lang w:val="en-US"/>
              </w:rPr>
            </w:pPr>
            <w:r w:rsidRPr="00076E76">
              <w:rPr>
                <w:rFonts w:eastAsia="Arial" w:cs="Arial"/>
                <w:spacing w:val="-1"/>
                <w:lang w:val="en-US"/>
              </w:rPr>
              <w:t>Torsional</w:t>
            </w:r>
            <w:r w:rsidRPr="00076E76">
              <w:rPr>
                <w:rFonts w:eastAsia="Arial" w:cs="Arial"/>
                <w:lang w:val="en-US"/>
              </w:rPr>
              <w:t xml:space="preserve"> </w:t>
            </w:r>
            <w:r w:rsidRPr="00076E76">
              <w:rPr>
                <w:rFonts w:eastAsia="Arial" w:cs="Arial"/>
                <w:spacing w:val="-1"/>
                <w:lang w:val="en-US"/>
              </w:rPr>
              <w:t>recovery</w:t>
            </w:r>
            <w:r w:rsidRPr="00076E76">
              <w:rPr>
                <w:rFonts w:eastAsia="Arial" w:cs="Arial"/>
                <w:spacing w:val="-2"/>
                <w:lang w:val="en-US"/>
              </w:rPr>
              <w:t xml:space="preserve"> </w:t>
            </w:r>
            <w:r w:rsidRPr="00076E76">
              <w:rPr>
                <w:rFonts w:eastAsia="Arial" w:cs="Arial"/>
                <w:lang w:val="en-US"/>
              </w:rPr>
              <w:t>at 25</w:t>
            </w:r>
            <w:r>
              <w:rPr>
                <w:rFonts w:eastAsia="Arial" w:cs="Arial"/>
                <w:spacing w:val="-3"/>
                <w:lang w:val="en-US"/>
              </w:rPr>
              <w:t> </w:t>
            </w:r>
            <w:r w:rsidRPr="00076E76">
              <w:rPr>
                <w:rFonts w:eastAsia="Arial" w:cs="Arial"/>
                <w:spacing w:val="-1"/>
                <w:lang w:val="en-US"/>
              </w:rPr>
              <w:t>°C,</w:t>
            </w:r>
            <w:r w:rsidRPr="00076E76">
              <w:rPr>
                <w:rFonts w:eastAsia="Arial" w:cs="Arial"/>
                <w:lang w:val="en-US"/>
              </w:rPr>
              <w:t xml:space="preserve"> </w:t>
            </w:r>
            <w:r w:rsidRPr="00076E76">
              <w:rPr>
                <w:rFonts w:eastAsia="Arial" w:cs="Arial"/>
                <w:spacing w:val="-1"/>
                <w:lang w:val="en-US"/>
              </w:rPr>
              <w:t>30</w:t>
            </w:r>
            <w:r>
              <w:rPr>
                <w:rFonts w:eastAsia="Arial" w:cs="Arial"/>
                <w:lang w:val="en-US"/>
              </w:rPr>
              <w:t> </w:t>
            </w:r>
            <w:r w:rsidRPr="00076E76">
              <w:rPr>
                <w:rFonts w:eastAsia="Arial" w:cs="Arial"/>
                <w:lang w:val="en-US"/>
              </w:rPr>
              <w:t>s</w:t>
            </w:r>
            <w:r w:rsidRPr="00076E76">
              <w:rPr>
                <w:rFonts w:eastAsia="Arial" w:cs="Arial"/>
                <w:spacing w:val="1"/>
                <w:lang w:val="en-US"/>
              </w:rPr>
              <w:t xml:space="preserve"> </w:t>
            </w:r>
            <w:r w:rsidRPr="00076E76">
              <w:rPr>
                <w:rFonts w:eastAsia="Arial" w:cs="Arial"/>
                <w:lang w:val="en-US"/>
              </w:rPr>
              <w:t>(%)</w:t>
            </w:r>
          </w:p>
        </w:tc>
        <w:tc>
          <w:tcPr>
            <w:tcW w:w="992" w:type="dxa"/>
          </w:tcPr>
          <w:p w14:paraId="43D8C5BE" w14:textId="77777777" w:rsidR="00DD1F49" w:rsidRPr="00076E76" w:rsidRDefault="00000000" w:rsidP="00BD23C4">
            <w:pPr>
              <w:spacing w:before="20" w:after="20"/>
              <w:ind w:left="174"/>
              <w:rPr>
                <w:rFonts w:eastAsia="Arial" w:cs="Arial"/>
                <w:lang w:val="en-US"/>
              </w:rPr>
            </w:pPr>
            <w:r w:rsidRPr="00076E76">
              <w:rPr>
                <w:rFonts w:eastAsia="Arial" w:cs="Arial"/>
                <w:lang w:val="en-US"/>
              </w:rPr>
              <w:t>22–50</w:t>
            </w:r>
          </w:p>
        </w:tc>
        <w:tc>
          <w:tcPr>
            <w:tcW w:w="851" w:type="dxa"/>
          </w:tcPr>
          <w:p w14:paraId="6E26D267" w14:textId="77777777" w:rsidR="00DD1F49" w:rsidRPr="00076E76" w:rsidRDefault="00000000" w:rsidP="00BD23C4">
            <w:pPr>
              <w:spacing w:before="20" w:after="20"/>
              <w:ind w:left="174"/>
              <w:rPr>
                <w:rFonts w:eastAsia="Arial" w:cs="Arial"/>
                <w:lang w:val="en-US"/>
              </w:rPr>
            </w:pPr>
            <w:r w:rsidRPr="00076E76">
              <w:rPr>
                <w:rFonts w:eastAsia="Arial" w:cs="Arial"/>
                <w:lang w:val="en-US"/>
              </w:rPr>
              <w:t>32–62</w:t>
            </w:r>
          </w:p>
        </w:tc>
        <w:tc>
          <w:tcPr>
            <w:tcW w:w="850" w:type="dxa"/>
          </w:tcPr>
          <w:p w14:paraId="6262A517" w14:textId="77777777" w:rsidR="00DD1F49" w:rsidRPr="00076E76" w:rsidRDefault="00000000" w:rsidP="00BD23C4">
            <w:pPr>
              <w:spacing w:before="20" w:after="20"/>
              <w:ind w:left="171"/>
              <w:rPr>
                <w:rFonts w:eastAsia="Arial" w:cs="Arial"/>
                <w:lang w:val="en-US"/>
              </w:rPr>
            </w:pPr>
            <w:r w:rsidRPr="00076E76">
              <w:rPr>
                <w:rFonts w:eastAsia="Arial" w:cs="Arial"/>
                <w:lang w:val="en-US"/>
              </w:rPr>
              <w:t>38–70</w:t>
            </w:r>
          </w:p>
        </w:tc>
        <w:tc>
          <w:tcPr>
            <w:tcW w:w="851" w:type="dxa"/>
          </w:tcPr>
          <w:p w14:paraId="7D643DF1" w14:textId="77777777" w:rsidR="00DD1F49" w:rsidRPr="00076E76" w:rsidRDefault="00000000" w:rsidP="00BD23C4">
            <w:pPr>
              <w:spacing w:before="20" w:after="20"/>
              <w:ind w:left="130"/>
              <w:rPr>
                <w:rFonts w:eastAsia="Arial" w:cs="Arial"/>
                <w:lang w:val="en-US"/>
              </w:rPr>
            </w:pPr>
            <w:r w:rsidRPr="00076E76">
              <w:rPr>
                <w:rFonts w:eastAsia="Arial" w:cs="Arial"/>
                <w:lang w:val="en-US"/>
              </w:rPr>
              <w:t>55–80</w:t>
            </w:r>
          </w:p>
        </w:tc>
        <w:tc>
          <w:tcPr>
            <w:tcW w:w="850" w:type="dxa"/>
          </w:tcPr>
          <w:p w14:paraId="09A9378C" w14:textId="77777777" w:rsidR="00DD1F49" w:rsidRPr="00076E76" w:rsidRDefault="00000000" w:rsidP="00BD23C4">
            <w:pPr>
              <w:spacing w:before="20" w:after="20"/>
              <w:ind w:left="80"/>
              <w:rPr>
                <w:rFonts w:eastAsia="Arial" w:cs="Arial"/>
                <w:lang w:val="en-US"/>
              </w:rPr>
            </w:pPr>
            <w:r w:rsidRPr="00076E76">
              <w:rPr>
                <w:rFonts w:eastAsia="Arial" w:cs="Arial"/>
                <w:lang w:val="en-US"/>
              </w:rPr>
              <w:t>16–32</w:t>
            </w:r>
          </w:p>
        </w:tc>
        <w:tc>
          <w:tcPr>
            <w:tcW w:w="851" w:type="dxa"/>
          </w:tcPr>
          <w:p w14:paraId="3BC4A60A" w14:textId="77777777" w:rsidR="00DD1F49" w:rsidRPr="00076E76" w:rsidRDefault="00000000" w:rsidP="00BD23C4">
            <w:pPr>
              <w:spacing w:before="20" w:after="20"/>
              <w:ind w:left="166"/>
              <w:rPr>
                <w:rFonts w:eastAsia="Arial" w:cs="Arial"/>
                <w:lang w:val="en-US"/>
              </w:rPr>
            </w:pPr>
            <w:r w:rsidRPr="00076E76">
              <w:rPr>
                <w:rFonts w:eastAsia="Arial" w:cs="Arial"/>
                <w:lang w:val="en-US"/>
              </w:rPr>
              <w:t>25–55</w:t>
            </w:r>
          </w:p>
        </w:tc>
      </w:tr>
      <w:tr w:rsidR="009838DF" w14:paraId="458248EB" w14:textId="77777777" w:rsidTr="004D05EF">
        <w:tc>
          <w:tcPr>
            <w:tcW w:w="1560" w:type="dxa"/>
          </w:tcPr>
          <w:p w14:paraId="0551CC36" w14:textId="77777777" w:rsidR="00DD1F49" w:rsidRPr="00076E76" w:rsidRDefault="00000000" w:rsidP="00BD23C4">
            <w:pPr>
              <w:spacing w:before="20" w:after="20"/>
              <w:ind w:left="81"/>
              <w:jc w:val="center"/>
              <w:rPr>
                <w:rFonts w:eastAsia="Arial" w:cs="Arial"/>
                <w:lang w:val="en-US"/>
              </w:rPr>
            </w:pPr>
            <w:r w:rsidRPr="00076E76">
              <w:rPr>
                <w:rFonts w:cs="Arial"/>
                <w:spacing w:val="-1"/>
                <w:lang w:val="en-US"/>
              </w:rPr>
              <w:t>AGPT/T131</w:t>
            </w:r>
          </w:p>
        </w:tc>
        <w:tc>
          <w:tcPr>
            <w:tcW w:w="2835" w:type="dxa"/>
          </w:tcPr>
          <w:p w14:paraId="2E13F15D" w14:textId="77777777" w:rsidR="00DD1F49" w:rsidRPr="00076E76" w:rsidRDefault="00000000" w:rsidP="00BD23C4">
            <w:pPr>
              <w:spacing w:before="20" w:after="20"/>
              <w:ind w:left="80"/>
              <w:jc w:val="center"/>
              <w:rPr>
                <w:rFonts w:eastAsia="Arial" w:cs="Arial"/>
                <w:lang w:val="en-US"/>
              </w:rPr>
            </w:pPr>
            <w:r w:rsidRPr="00076E76">
              <w:rPr>
                <w:rFonts w:eastAsia="Arial" w:cs="Arial"/>
                <w:spacing w:val="-1"/>
                <w:lang w:val="en-US"/>
              </w:rPr>
              <w:t>Softening</w:t>
            </w:r>
            <w:r w:rsidRPr="00076E76">
              <w:rPr>
                <w:rFonts w:eastAsia="Arial" w:cs="Arial"/>
                <w:spacing w:val="-5"/>
                <w:lang w:val="en-US"/>
              </w:rPr>
              <w:t xml:space="preserve"> </w:t>
            </w:r>
            <w:r w:rsidRPr="00076E76">
              <w:rPr>
                <w:rFonts w:eastAsia="Arial" w:cs="Arial"/>
                <w:spacing w:val="-1"/>
                <w:lang w:val="en-US"/>
              </w:rPr>
              <w:t>point</w:t>
            </w:r>
            <w:r w:rsidRPr="00076E76">
              <w:rPr>
                <w:rFonts w:eastAsia="Arial" w:cs="Arial"/>
                <w:spacing w:val="-2"/>
                <w:lang w:val="en-US"/>
              </w:rPr>
              <w:t xml:space="preserve"> </w:t>
            </w:r>
            <w:r w:rsidRPr="00076E76">
              <w:rPr>
                <w:rFonts w:eastAsia="Arial" w:cs="Arial"/>
                <w:spacing w:val="-1"/>
                <w:lang w:val="en-US"/>
              </w:rPr>
              <w:t>(°C)</w:t>
            </w:r>
          </w:p>
        </w:tc>
        <w:tc>
          <w:tcPr>
            <w:tcW w:w="992" w:type="dxa"/>
          </w:tcPr>
          <w:p w14:paraId="4E1F3AAB" w14:textId="77777777" w:rsidR="00DD1F49" w:rsidRPr="00076E76" w:rsidRDefault="00000000" w:rsidP="00BD23C4">
            <w:pPr>
              <w:spacing w:before="20" w:after="20"/>
              <w:ind w:left="174"/>
              <w:rPr>
                <w:rFonts w:eastAsia="Arial" w:cs="Arial"/>
                <w:lang w:val="en-US"/>
              </w:rPr>
            </w:pPr>
            <w:r w:rsidRPr="00076E76">
              <w:rPr>
                <w:rFonts w:eastAsia="Arial" w:cs="Arial"/>
                <w:lang w:val="en-US"/>
              </w:rPr>
              <w:t>48–64</w:t>
            </w:r>
          </w:p>
        </w:tc>
        <w:tc>
          <w:tcPr>
            <w:tcW w:w="851" w:type="dxa"/>
          </w:tcPr>
          <w:p w14:paraId="1F1A7E10" w14:textId="77777777" w:rsidR="00DD1F49" w:rsidRPr="00076E76" w:rsidRDefault="00000000" w:rsidP="00BD23C4">
            <w:pPr>
              <w:spacing w:before="20" w:after="20"/>
              <w:ind w:left="174"/>
              <w:rPr>
                <w:rFonts w:eastAsia="Arial" w:cs="Arial"/>
                <w:lang w:val="en-US"/>
              </w:rPr>
            </w:pPr>
            <w:r w:rsidRPr="00076E76">
              <w:rPr>
                <w:rFonts w:eastAsia="Arial" w:cs="Arial"/>
                <w:lang w:val="en-US"/>
              </w:rPr>
              <w:t>55–75</w:t>
            </w:r>
          </w:p>
        </w:tc>
        <w:tc>
          <w:tcPr>
            <w:tcW w:w="850" w:type="dxa"/>
          </w:tcPr>
          <w:p w14:paraId="5662F5FE" w14:textId="77777777" w:rsidR="00DD1F49" w:rsidRPr="00076E76" w:rsidRDefault="00000000" w:rsidP="00BD23C4">
            <w:pPr>
              <w:spacing w:before="20" w:after="20"/>
              <w:ind w:left="171"/>
              <w:rPr>
                <w:rFonts w:eastAsia="Arial" w:cs="Arial"/>
                <w:lang w:val="en-US"/>
              </w:rPr>
            </w:pPr>
            <w:r w:rsidRPr="00076E76">
              <w:rPr>
                <w:rFonts w:eastAsia="Arial" w:cs="Arial"/>
                <w:lang w:val="en-US"/>
              </w:rPr>
              <w:t>65–95</w:t>
            </w:r>
          </w:p>
        </w:tc>
        <w:tc>
          <w:tcPr>
            <w:tcW w:w="851" w:type="dxa"/>
          </w:tcPr>
          <w:p w14:paraId="2D83E45F" w14:textId="77777777" w:rsidR="00DD1F49" w:rsidRPr="00076E76" w:rsidRDefault="00000000" w:rsidP="00BD23C4">
            <w:pPr>
              <w:spacing w:before="20" w:after="20"/>
              <w:ind w:left="80"/>
              <w:rPr>
                <w:rFonts w:eastAsia="Arial" w:cs="Arial"/>
                <w:lang w:val="en-US"/>
              </w:rPr>
            </w:pPr>
            <w:r w:rsidRPr="00076E76">
              <w:rPr>
                <w:rFonts w:eastAsia="Arial" w:cs="Arial"/>
                <w:spacing w:val="-1"/>
                <w:lang w:val="en-US"/>
              </w:rPr>
              <w:t>82–105</w:t>
            </w:r>
          </w:p>
        </w:tc>
        <w:tc>
          <w:tcPr>
            <w:tcW w:w="850" w:type="dxa"/>
          </w:tcPr>
          <w:p w14:paraId="37DCD4D9" w14:textId="77777777" w:rsidR="00DD1F49" w:rsidRPr="00076E76" w:rsidRDefault="00000000" w:rsidP="00BD23C4">
            <w:pPr>
              <w:spacing w:before="20" w:after="20"/>
              <w:ind w:left="80"/>
              <w:rPr>
                <w:rFonts w:eastAsia="Arial" w:cs="Arial"/>
                <w:lang w:val="en-US"/>
              </w:rPr>
            </w:pPr>
            <w:r w:rsidRPr="00076E76">
              <w:rPr>
                <w:rFonts w:eastAsia="Arial" w:cs="Arial"/>
                <w:lang w:val="en-US"/>
              </w:rPr>
              <w:t>48–56</w:t>
            </w:r>
          </w:p>
        </w:tc>
        <w:tc>
          <w:tcPr>
            <w:tcW w:w="851" w:type="dxa"/>
          </w:tcPr>
          <w:p w14:paraId="2DDE557C" w14:textId="77777777" w:rsidR="00DD1F49" w:rsidRPr="00076E76" w:rsidRDefault="00000000" w:rsidP="00BD23C4">
            <w:pPr>
              <w:spacing w:before="20" w:after="20"/>
              <w:ind w:left="166"/>
              <w:rPr>
                <w:rFonts w:eastAsia="Arial" w:cs="Arial"/>
                <w:lang w:val="en-US"/>
              </w:rPr>
            </w:pPr>
            <w:r w:rsidRPr="00076E76">
              <w:rPr>
                <w:rFonts w:eastAsia="Arial" w:cs="Arial"/>
                <w:lang w:val="en-US"/>
              </w:rPr>
              <w:t>55–65</w:t>
            </w:r>
          </w:p>
        </w:tc>
      </w:tr>
      <w:tr w:rsidR="009838DF" w14:paraId="5B55D64D" w14:textId="77777777" w:rsidTr="004D05EF">
        <w:tc>
          <w:tcPr>
            <w:tcW w:w="1560" w:type="dxa"/>
          </w:tcPr>
          <w:p w14:paraId="3234352A" w14:textId="77777777" w:rsidR="00DD1F49" w:rsidRPr="00076E76" w:rsidRDefault="00000000" w:rsidP="00BD23C4">
            <w:pPr>
              <w:spacing w:before="20" w:after="20"/>
              <w:ind w:left="81"/>
              <w:jc w:val="center"/>
              <w:rPr>
                <w:rFonts w:eastAsia="Arial" w:cs="Arial"/>
                <w:lang w:val="en-US"/>
              </w:rPr>
            </w:pPr>
            <w:r w:rsidRPr="00076E76">
              <w:rPr>
                <w:rFonts w:cs="Arial"/>
                <w:spacing w:val="-1"/>
                <w:lang w:val="en-US"/>
              </w:rPr>
              <w:t>AGPT/T125</w:t>
            </w:r>
          </w:p>
        </w:tc>
        <w:tc>
          <w:tcPr>
            <w:tcW w:w="2835" w:type="dxa"/>
          </w:tcPr>
          <w:p w14:paraId="17E86547" w14:textId="77777777" w:rsidR="00DD1F49" w:rsidRPr="00076E76" w:rsidRDefault="00000000" w:rsidP="00BD23C4">
            <w:pPr>
              <w:spacing w:before="20" w:after="20"/>
              <w:ind w:left="80"/>
              <w:jc w:val="center"/>
              <w:rPr>
                <w:rFonts w:eastAsia="Arial" w:cs="Arial"/>
                <w:lang w:val="en-US"/>
              </w:rPr>
            </w:pPr>
            <w:r w:rsidRPr="00076E76">
              <w:rPr>
                <w:rFonts w:eastAsia="Arial" w:cs="Arial"/>
                <w:lang w:val="en-US"/>
              </w:rPr>
              <w:t>Stress</w:t>
            </w:r>
            <w:r w:rsidRPr="00076E76">
              <w:rPr>
                <w:rFonts w:eastAsia="Arial" w:cs="Arial"/>
                <w:spacing w:val="-3"/>
                <w:lang w:val="en-US"/>
              </w:rPr>
              <w:t xml:space="preserve"> </w:t>
            </w:r>
            <w:r w:rsidRPr="00076E76">
              <w:rPr>
                <w:rFonts w:eastAsia="Arial" w:cs="Arial"/>
                <w:spacing w:val="-1"/>
                <w:lang w:val="en-US"/>
              </w:rPr>
              <w:t>ratio</w:t>
            </w:r>
            <w:r w:rsidRPr="00076E76">
              <w:rPr>
                <w:rFonts w:eastAsia="Arial" w:cs="Arial"/>
                <w:lang w:val="en-US"/>
              </w:rPr>
              <w:t xml:space="preserve"> at</w:t>
            </w:r>
            <w:r w:rsidRPr="00076E76">
              <w:rPr>
                <w:rFonts w:eastAsia="Arial" w:cs="Arial"/>
                <w:spacing w:val="-4"/>
                <w:lang w:val="en-US"/>
              </w:rPr>
              <w:t xml:space="preserve"> </w:t>
            </w:r>
            <w:r w:rsidRPr="00076E76">
              <w:rPr>
                <w:rFonts w:eastAsia="Arial" w:cs="Arial"/>
                <w:lang w:val="en-US"/>
              </w:rPr>
              <w:t>10</w:t>
            </w:r>
            <w:r>
              <w:rPr>
                <w:rFonts w:eastAsia="Arial" w:cs="Arial"/>
                <w:lang w:val="en-US"/>
              </w:rPr>
              <w:t> </w:t>
            </w:r>
            <w:r w:rsidRPr="00076E76">
              <w:rPr>
                <w:rFonts w:eastAsia="Arial" w:cs="Arial"/>
                <w:lang w:val="en-US"/>
              </w:rPr>
              <w:t>°C</w:t>
            </w:r>
            <w:r w:rsidRPr="00076E76">
              <w:rPr>
                <w:rFonts w:eastAsia="Arial" w:cs="Arial"/>
                <w:spacing w:val="-4"/>
                <w:lang w:val="en-US"/>
              </w:rPr>
              <w:t xml:space="preserve"> </w:t>
            </w:r>
            <w:r w:rsidRPr="00076E76">
              <w:rPr>
                <w:rFonts w:eastAsia="Arial" w:cs="Arial"/>
                <w:lang w:val="en-US"/>
              </w:rPr>
              <w:t>min.</w:t>
            </w:r>
          </w:p>
        </w:tc>
        <w:tc>
          <w:tcPr>
            <w:tcW w:w="992" w:type="dxa"/>
          </w:tcPr>
          <w:p w14:paraId="4982002D" w14:textId="77777777" w:rsidR="00DD1F49" w:rsidRPr="00076E76" w:rsidRDefault="00000000" w:rsidP="00BD23C4">
            <w:pPr>
              <w:spacing w:before="20" w:after="20"/>
              <w:ind w:left="171"/>
              <w:rPr>
                <w:rFonts w:eastAsia="Arial" w:cs="Arial"/>
                <w:lang w:val="en-US"/>
              </w:rPr>
            </w:pPr>
            <w:proofErr w:type="gramStart"/>
            <w:r w:rsidRPr="00076E76">
              <w:rPr>
                <w:rFonts w:cs="Arial"/>
                <w:spacing w:val="-1"/>
                <w:position w:val="-5"/>
                <w:lang w:val="en-US"/>
              </w:rPr>
              <w:t>TBR</w:t>
            </w:r>
            <w:r w:rsidRPr="00076E76">
              <w:rPr>
                <w:rFonts w:cs="Arial"/>
                <w:spacing w:val="-1"/>
                <w:vertAlign w:val="superscript"/>
                <w:lang w:val="en-US"/>
              </w:rPr>
              <w:t>(</w:t>
            </w:r>
            <w:proofErr w:type="gramEnd"/>
            <w:r w:rsidRPr="00076E76">
              <w:rPr>
                <w:rFonts w:cs="Arial"/>
                <w:spacing w:val="-1"/>
                <w:vertAlign w:val="superscript"/>
                <w:lang w:val="en-US"/>
              </w:rPr>
              <w:t>3)</w:t>
            </w:r>
          </w:p>
        </w:tc>
        <w:tc>
          <w:tcPr>
            <w:tcW w:w="851" w:type="dxa"/>
          </w:tcPr>
          <w:p w14:paraId="1B4D9EB5" w14:textId="77777777" w:rsidR="00DD1F49" w:rsidRPr="00076E76" w:rsidRDefault="00000000" w:rsidP="00BD23C4">
            <w:pPr>
              <w:spacing w:before="20" w:after="20"/>
              <w:ind w:left="246"/>
              <w:rPr>
                <w:rFonts w:eastAsia="Arial" w:cs="Arial"/>
                <w:lang w:val="en-US"/>
              </w:rPr>
            </w:pPr>
            <w:r w:rsidRPr="00076E76">
              <w:rPr>
                <w:rFonts w:cs="Arial"/>
                <w:lang w:val="en-US"/>
              </w:rPr>
              <w:t>TBR</w:t>
            </w:r>
          </w:p>
        </w:tc>
        <w:tc>
          <w:tcPr>
            <w:tcW w:w="850" w:type="dxa"/>
          </w:tcPr>
          <w:p w14:paraId="0BCE4FDD" w14:textId="77777777" w:rsidR="00DD1F49" w:rsidRPr="00076E76" w:rsidRDefault="00000000" w:rsidP="00BD23C4">
            <w:pPr>
              <w:spacing w:before="20" w:after="20"/>
              <w:ind w:left="243"/>
              <w:rPr>
                <w:rFonts w:eastAsia="Arial" w:cs="Arial"/>
                <w:lang w:val="en-US"/>
              </w:rPr>
            </w:pPr>
            <w:r w:rsidRPr="00076E76">
              <w:rPr>
                <w:rFonts w:cs="Arial"/>
                <w:lang w:val="en-US"/>
              </w:rPr>
              <w:t>TBR</w:t>
            </w:r>
          </w:p>
        </w:tc>
        <w:tc>
          <w:tcPr>
            <w:tcW w:w="851" w:type="dxa"/>
          </w:tcPr>
          <w:p w14:paraId="04DA770E" w14:textId="77777777" w:rsidR="00DD1F49" w:rsidRPr="00076E76" w:rsidRDefault="00000000" w:rsidP="00BD23C4">
            <w:pPr>
              <w:spacing w:before="20" w:after="20"/>
              <w:ind w:left="200"/>
              <w:rPr>
                <w:rFonts w:eastAsia="Arial" w:cs="Arial"/>
                <w:lang w:val="en-US"/>
              </w:rPr>
            </w:pPr>
            <w:r w:rsidRPr="00076E76">
              <w:rPr>
                <w:rFonts w:cs="Arial"/>
                <w:lang w:val="en-US"/>
              </w:rPr>
              <w:t>TBR</w:t>
            </w:r>
          </w:p>
        </w:tc>
        <w:tc>
          <w:tcPr>
            <w:tcW w:w="850" w:type="dxa"/>
          </w:tcPr>
          <w:p w14:paraId="4C15F62E" w14:textId="77777777" w:rsidR="00DD1F49" w:rsidRPr="00076E76" w:rsidRDefault="00000000" w:rsidP="00BD23C4">
            <w:pPr>
              <w:spacing w:before="20" w:after="20"/>
              <w:ind w:left="152"/>
              <w:rPr>
                <w:rFonts w:eastAsia="Arial" w:cs="Arial"/>
                <w:lang w:val="en-US"/>
              </w:rPr>
            </w:pPr>
            <w:r w:rsidRPr="00076E76">
              <w:rPr>
                <w:rFonts w:cs="Arial"/>
                <w:lang w:val="en-US"/>
              </w:rPr>
              <w:t>TBR</w:t>
            </w:r>
          </w:p>
        </w:tc>
        <w:tc>
          <w:tcPr>
            <w:tcW w:w="851" w:type="dxa"/>
          </w:tcPr>
          <w:p w14:paraId="01920EFE" w14:textId="77777777" w:rsidR="00DD1F49" w:rsidRPr="00076E76" w:rsidRDefault="00000000" w:rsidP="00BD23C4">
            <w:pPr>
              <w:spacing w:before="20" w:after="20"/>
              <w:ind w:left="238"/>
              <w:rPr>
                <w:rFonts w:eastAsia="Arial" w:cs="Arial"/>
                <w:lang w:val="en-US"/>
              </w:rPr>
            </w:pPr>
            <w:r w:rsidRPr="00076E76">
              <w:rPr>
                <w:rFonts w:cs="Arial"/>
                <w:lang w:val="en-US"/>
              </w:rPr>
              <w:t>TBR</w:t>
            </w:r>
          </w:p>
        </w:tc>
      </w:tr>
      <w:tr w:rsidR="009838DF" w14:paraId="167342CB" w14:textId="77777777" w:rsidTr="004D05EF">
        <w:tc>
          <w:tcPr>
            <w:tcW w:w="1560" w:type="dxa"/>
          </w:tcPr>
          <w:p w14:paraId="070B3260" w14:textId="77777777" w:rsidR="00DD1F49" w:rsidRPr="00076E76" w:rsidRDefault="00000000" w:rsidP="00BD23C4">
            <w:pPr>
              <w:spacing w:before="20" w:after="20"/>
              <w:ind w:left="81"/>
              <w:jc w:val="center"/>
              <w:rPr>
                <w:rFonts w:eastAsia="Arial" w:cs="Arial"/>
                <w:lang w:val="en-US"/>
              </w:rPr>
            </w:pPr>
            <w:r w:rsidRPr="00076E76">
              <w:rPr>
                <w:rFonts w:cs="Arial"/>
                <w:spacing w:val="-1"/>
                <w:lang w:val="en-US"/>
              </w:rPr>
              <w:t>AGPT/T121</w:t>
            </w:r>
          </w:p>
        </w:tc>
        <w:tc>
          <w:tcPr>
            <w:tcW w:w="2835" w:type="dxa"/>
          </w:tcPr>
          <w:p w14:paraId="5398491E" w14:textId="77777777" w:rsidR="00DD1F49" w:rsidRPr="00076E76" w:rsidRDefault="00000000" w:rsidP="00BD23C4">
            <w:pPr>
              <w:spacing w:before="20" w:after="20"/>
              <w:ind w:left="80" w:right="500"/>
              <w:jc w:val="center"/>
              <w:rPr>
                <w:rFonts w:eastAsia="Arial" w:cs="Arial"/>
                <w:lang w:val="en-US"/>
              </w:rPr>
            </w:pPr>
            <w:r w:rsidRPr="00076E76">
              <w:rPr>
                <w:rFonts w:eastAsia="Arial" w:cs="Arial"/>
                <w:spacing w:val="-1"/>
                <w:lang w:val="en-US"/>
              </w:rPr>
              <w:t>Consistency</w:t>
            </w:r>
            <w:r w:rsidRPr="00076E76">
              <w:rPr>
                <w:rFonts w:eastAsia="Arial" w:cs="Arial"/>
                <w:spacing w:val="-3"/>
                <w:lang w:val="en-US"/>
              </w:rPr>
              <w:t xml:space="preserve"> </w:t>
            </w:r>
            <w:r w:rsidRPr="00076E76">
              <w:rPr>
                <w:rFonts w:eastAsia="Arial" w:cs="Arial"/>
                <w:lang w:val="en-US"/>
              </w:rPr>
              <w:t>6%</w:t>
            </w:r>
            <w:r w:rsidRPr="00076E76">
              <w:rPr>
                <w:rFonts w:eastAsia="Arial" w:cs="Arial"/>
                <w:spacing w:val="-3"/>
                <w:lang w:val="en-US"/>
              </w:rPr>
              <w:t xml:space="preserve"> </w:t>
            </w:r>
            <w:r w:rsidRPr="00076E76">
              <w:rPr>
                <w:rFonts w:eastAsia="Arial" w:cs="Arial"/>
                <w:lang w:val="en-US"/>
              </w:rPr>
              <w:t>at</w:t>
            </w:r>
            <w:r w:rsidRPr="00076E76">
              <w:rPr>
                <w:rFonts w:eastAsia="Arial" w:cs="Arial"/>
                <w:spacing w:val="-1"/>
                <w:lang w:val="en-US"/>
              </w:rPr>
              <w:t xml:space="preserve"> 60</w:t>
            </w:r>
            <w:r>
              <w:rPr>
                <w:rFonts w:eastAsia="Arial" w:cs="Arial"/>
                <w:lang w:val="en-US"/>
              </w:rPr>
              <w:t> </w:t>
            </w:r>
            <w:r w:rsidRPr="00076E76">
              <w:rPr>
                <w:rFonts w:eastAsia="Arial" w:cs="Arial"/>
                <w:lang w:val="en-US"/>
              </w:rPr>
              <w:t>°C</w:t>
            </w:r>
            <w:r w:rsidRPr="00076E76">
              <w:rPr>
                <w:rFonts w:eastAsia="Arial" w:cs="Arial"/>
                <w:spacing w:val="-2"/>
                <w:lang w:val="en-US"/>
              </w:rPr>
              <w:t xml:space="preserve"> </w:t>
            </w:r>
            <w:r w:rsidRPr="00076E76">
              <w:rPr>
                <w:rFonts w:eastAsia="Arial" w:cs="Arial"/>
                <w:spacing w:val="-1"/>
                <w:lang w:val="en-US"/>
              </w:rPr>
              <w:t>(</w:t>
            </w:r>
            <w:proofErr w:type="spellStart"/>
            <w:proofErr w:type="gramStart"/>
            <w:r w:rsidRPr="00076E76">
              <w:rPr>
                <w:rFonts w:eastAsia="Arial" w:cs="Arial"/>
                <w:spacing w:val="-1"/>
                <w:lang w:val="en-US"/>
              </w:rPr>
              <w:t>Pa.s</w:t>
            </w:r>
            <w:proofErr w:type="spellEnd"/>
            <w:proofErr w:type="gramEnd"/>
            <w:r w:rsidRPr="00076E76">
              <w:rPr>
                <w:rFonts w:eastAsia="Arial" w:cs="Arial"/>
                <w:spacing w:val="-1"/>
                <w:lang w:val="en-US"/>
              </w:rPr>
              <w:t>)</w:t>
            </w:r>
            <w:r w:rsidRPr="00076E76">
              <w:rPr>
                <w:rFonts w:eastAsia="Arial" w:cs="Arial"/>
                <w:spacing w:val="27"/>
                <w:lang w:val="en-US"/>
              </w:rPr>
              <w:t xml:space="preserve"> </w:t>
            </w:r>
            <w:proofErr w:type="gramStart"/>
            <w:r w:rsidRPr="00076E76">
              <w:rPr>
                <w:rFonts w:eastAsia="Arial" w:cs="Arial"/>
                <w:spacing w:val="-1"/>
                <w:lang w:val="en-US"/>
              </w:rPr>
              <w:t>min.</w:t>
            </w:r>
            <w:r w:rsidRPr="00076E76">
              <w:rPr>
                <w:rFonts w:eastAsia="Arial" w:cs="Arial"/>
                <w:spacing w:val="-1"/>
                <w:position w:val="6"/>
                <w:vertAlign w:val="superscript"/>
                <w:lang w:val="en-US"/>
              </w:rPr>
              <w:t>(</w:t>
            </w:r>
            <w:proofErr w:type="gramEnd"/>
            <w:r w:rsidRPr="00076E76">
              <w:rPr>
                <w:rFonts w:eastAsia="Arial" w:cs="Arial"/>
                <w:spacing w:val="-1"/>
                <w:position w:val="6"/>
                <w:vertAlign w:val="superscript"/>
                <w:lang w:val="en-US"/>
              </w:rPr>
              <w:t>4)</w:t>
            </w:r>
          </w:p>
        </w:tc>
        <w:tc>
          <w:tcPr>
            <w:tcW w:w="992" w:type="dxa"/>
          </w:tcPr>
          <w:p w14:paraId="1439DF3D" w14:textId="77777777" w:rsidR="00DD1F49" w:rsidRPr="00076E76" w:rsidRDefault="00000000" w:rsidP="00BD23C4">
            <w:pPr>
              <w:spacing w:before="20" w:after="20"/>
              <w:ind w:left="274"/>
              <w:rPr>
                <w:rFonts w:eastAsia="Arial" w:cs="Arial"/>
                <w:lang w:val="en-US"/>
              </w:rPr>
            </w:pPr>
            <w:r w:rsidRPr="00076E76">
              <w:rPr>
                <w:rFonts w:cs="Arial"/>
                <w:lang w:val="en-US"/>
              </w:rPr>
              <w:t>300</w:t>
            </w:r>
          </w:p>
        </w:tc>
        <w:tc>
          <w:tcPr>
            <w:tcW w:w="851" w:type="dxa"/>
          </w:tcPr>
          <w:p w14:paraId="0B35EAC0" w14:textId="77777777" w:rsidR="00DD1F49" w:rsidRPr="00076E76" w:rsidRDefault="00000000" w:rsidP="00BD23C4">
            <w:pPr>
              <w:spacing w:before="20" w:after="20"/>
              <w:ind w:left="274"/>
              <w:rPr>
                <w:rFonts w:eastAsia="Arial" w:cs="Arial"/>
                <w:lang w:val="en-US"/>
              </w:rPr>
            </w:pPr>
            <w:r w:rsidRPr="00076E76">
              <w:rPr>
                <w:rFonts w:cs="Arial"/>
                <w:lang w:val="en-US"/>
              </w:rPr>
              <w:t>400</w:t>
            </w:r>
          </w:p>
        </w:tc>
        <w:tc>
          <w:tcPr>
            <w:tcW w:w="850" w:type="dxa"/>
          </w:tcPr>
          <w:p w14:paraId="2E7B7515" w14:textId="77777777" w:rsidR="00DD1F49" w:rsidRPr="00076E76" w:rsidRDefault="00000000" w:rsidP="00BD23C4">
            <w:pPr>
              <w:spacing w:before="20" w:after="20"/>
              <w:ind w:left="272"/>
              <w:rPr>
                <w:rFonts w:eastAsia="Arial" w:cs="Arial"/>
                <w:lang w:val="en-US"/>
              </w:rPr>
            </w:pPr>
            <w:r w:rsidRPr="00076E76">
              <w:rPr>
                <w:rFonts w:cs="Arial"/>
                <w:lang w:val="en-US"/>
              </w:rPr>
              <w:t>500</w:t>
            </w:r>
          </w:p>
        </w:tc>
        <w:tc>
          <w:tcPr>
            <w:tcW w:w="851" w:type="dxa"/>
          </w:tcPr>
          <w:p w14:paraId="51477C59" w14:textId="77777777" w:rsidR="00DD1F49" w:rsidRPr="00076E76" w:rsidRDefault="00000000" w:rsidP="00BD23C4">
            <w:pPr>
              <w:spacing w:before="20" w:after="20"/>
              <w:ind w:left="231"/>
              <w:rPr>
                <w:rFonts w:eastAsia="Arial" w:cs="Arial"/>
                <w:lang w:val="en-US"/>
              </w:rPr>
            </w:pPr>
            <w:r w:rsidRPr="00076E76">
              <w:rPr>
                <w:rFonts w:cs="Arial"/>
                <w:lang w:val="en-US"/>
              </w:rPr>
              <w:t>900</w:t>
            </w:r>
          </w:p>
        </w:tc>
        <w:tc>
          <w:tcPr>
            <w:tcW w:w="850" w:type="dxa"/>
          </w:tcPr>
          <w:p w14:paraId="3E7A3461" w14:textId="77777777" w:rsidR="00DD1F49" w:rsidRPr="00076E76" w:rsidRDefault="00000000" w:rsidP="00BD23C4">
            <w:pPr>
              <w:spacing w:before="20" w:after="20"/>
              <w:ind w:left="181"/>
              <w:rPr>
                <w:rFonts w:eastAsia="Arial" w:cs="Arial"/>
                <w:lang w:val="en-US"/>
              </w:rPr>
            </w:pPr>
            <w:r w:rsidRPr="00076E76">
              <w:rPr>
                <w:rFonts w:cs="Arial"/>
                <w:lang w:val="en-US"/>
              </w:rPr>
              <w:t>250</w:t>
            </w:r>
          </w:p>
        </w:tc>
        <w:tc>
          <w:tcPr>
            <w:tcW w:w="851" w:type="dxa"/>
          </w:tcPr>
          <w:p w14:paraId="7138431A" w14:textId="77777777" w:rsidR="00DD1F49" w:rsidRPr="00076E76" w:rsidRDefault="00000000" w:rsidP="00BD23C4">
            <w:pPr>
              <w:spacing w:before="20" w:after="20"/>
              <w:ind w:left="267"/>
              <w:rPr>
                <w:rFonts w:eastAsia="Arial" w:cs="Arial"/>
                <w:lang w:val="en-US"/>
              </w:rPr>
            </w:pPr>
            <w:r w:rsidRPr="00076E76">
              <w:rPr>
                <w:rFonts w:cs="Arial"/>
                <w:lang w:val="en-US"/>
              </w:rPr>
              <w:t>800</w:t>
            </w:r>
          </w:p>
        </w:tc>
      </w:tr>
      <w:tr w:rsidR="009838DF" w14:paraId="361836B7" w14:textId="77777777" w:rsidTr="004D05EF">
        <w:tc>
          <w:tcPr>
            <w:tcW w:w="1560" w:type="dxa"/>
          </w:tcPr>
          <w:p w14:paraId="5ED63372" w14:textId="77777777" w:rsidR="00DD1F49" w:rsidRPr="00076E76" w:rsidRDefault="00000000" w:rsidP="00BD23C4">
            <w:pPr>
              <w:spacing w:before="20" w:after="20"/>
              <w:ind w:left="81"/>
              <w:jc w:val="center"/>
              <w:rPr>
                <w:rFonts w:eastAsia="Arial" w:cs="Arial"/>
                <w:lang w:val="en-US"/>
              </w:rPr>
            </w:pPr>
            <w:r w:rsidRPr="00076E76">
              <w:rPr>
                <w:rFonts w:cs="Arial"/>
                <w:spacing w:val="-1"/>
                <w:lang w:val="en-US"/>
              </w:rPr>
              <w:lastRenderedPageBreak/>
              <w:t>AGPT/T121</w:t>
            </w:r>
          </w:p>
        </w:tc>
        <w:tc>
          <w:tcPr>
            <w:tcW w:w="2835" w:type="dxa"/>
          </w:tcPr>
          <w:p w14:paraId="5A80841D" w14:textId="77777777" w:rsidR="00DD1F49" w:rsidRPr="00076E76" w:rsidRDefault="00000000" w:rsidP="00BD23C4">
            <w:pPr>
              <w:spacing w:before="20" w:after="20"/>
              <w:ind w:left="80"/>
              <w:jc w:val="center"/>
              <w:rPr>
                <w:rFonts w:eastAsia="Arial" w:cs="Arial"/>
                <w:lang w:val="en-US"/>
              </w:rPr>
            </w:pPr>
            <w:r w:rsidRPr="00076E76">
              <w:rPr>
                <w:rFonts w:eastAsia="Arial" w:cs="Arial"/>
                <w:spacing w:val="-1"/>
                <w:lang w:val="en-US"/>
              </w:rPr>
              <w:t>Stiffness</w:t>
            </w:r>
            <w:r w:rsidRPr="00076E76">
              <w:rPr>
                <w:rFonts w:eastAsia="Arial" w:cs="Arial"/>
                <w:spacing w:val="-3"/>
                <w:lang w:val="en-US"/>
              </w:rPr>
              <w:t xml:space="preserve"> </w:t>
            </w:r>
            <w:r w:rsidRPr="00076E76">
              <w:rPr>
                <w:rFonts w:eastAsia="Arial" w:cs="Arial"/>
                <w:lang w:val="en-US"/>
              </w:rPr>
              <w:t>at</w:t>
            </w:r>
            <w:r w:rsidRPr="00076E76">
              <w:rPr>
                <w:rFonts w:eastAsia="Arial" w:cs="Arial"/>
                <w:spacing w:val="-1"/>
                <w:lang w:val="en-US"/>
              </w:rPr>
              <w:t xml:space="preserve"> 15</w:t>
            </w:r>
            <w:r>
              <w:rPr>
                <w:rFonts w:eastAsia="Arial" w:cs="Arial"/>
                <w:lang w:val="en-US"/>
              </w:rPr>
              <w:t> </w:t>
            </w:r>
            <w:r w:rsidRPr="00076E76">
              <w:rPr>
                <w:rFonts w:eastAsia="Arial" w:cs="Arial"/>
                <w:lang w:val="en-US"/>
              </w:rPr>
              <w:t>°C</w:t>
            </w:r>
            <w:r w:rsidRPr="00076E76">
              <w:rPr>
                <w:rFonts w:eastAsia="Arial" w:cs="Arial"/>
                <w:spacing w:val="-3"/>
                <w:lang w:val="en-US"/>
              </w:rPr>
              <w:t xml:space="preserve"> </w:t>
            </w:r>
            <w:r w:rsidRPr="00076E76">
              <w:rPr>
                <w:rFonts w:eastAsia="Arial" w:cs="Arial"/>
                <w:spacing w:val="-1"/>
                <w:lang w:val="en-US"/>
              </w:rPr>
              <w:t>(kPa) max.</w:t>
            </w:r>
          </w:p>
        </w:tc>
        <w:tc>
          <w:tcPr>
            <w:tcW w:w="992" w:type="dxa"/>
          </w:tcPr>
          <w:p w14:paraId="0F59355D" w14:textId="77777777" w:rsidR="00DD1F49" w:rsidRPr="00076E76" w:rsidRDefault="00000000" w:rsidP="00BD23C4">
            <w:pPr>
              <w:spacing w:before="20" w:after="20"/>
              <w:ind w:left="274"/>
              <w:rPr>
                <w:rFonts w:eastAsia="Arial" w:cs="Arial"/>
                <w:lang w:val="en-US"/>
              </w:rPr>
            </w:pPr>
            <w:r w:rsidRPr="00076E76">
              <w:rPr>
                <w:rFonts w:cs="Arial"/>
                <w:lang w:val="en-US"/>
              </w:rPr>
              <w:t>140</w:t>
            </w:r>
          </w:p>
        </w:tc>
        <w:tc>
          <w:tcPr>
            <w:tcW w:w="851" w:type="dxa"/>
          </w:tcPr>
          <w:p w14:paraId="6C60E8AE" w14:textId="77777777" w:rsidR="00DD1F49" w:rsidRPr="00076E76" w:rsidRDefault="00000000" w:rsidP="00BD23C4">
            <w:pPr>
              <w:spacing w:before="20" w:after="20"/>
              <w:ind w:left="274"/>
              <w:rPr>
                <w:rFonts w:eastAsia="Arial" w:cs="Arial"/>
                <w:lang w:val="en-US"/>
              </w:rPr>
            </w:pPr>
            <w:r w:rsidRPr="00076E76">
              <w:rPr>
                <w:rFonts w:cs="Arial"/>
                <w:lang w:val="en-US"/>
              </w:rPr>
              <w:t>140</w:t>
            </w:r>
          </w:p>
        </w:tc>
        <w:tc>
          <w:tcPr>
            <w:tcW w:w="850" w:type="dxa"/>
          </w:tcPr>
          <w:p w14:paraId="5CCB4861" w14:textId="77777777" w:rsidR="00DD1F49" w:rsidRPr="00076E76" w:rsidRDefault="00000000" w:rsidP="00BD23C4">
            <w:pPr>
              <w:spacing w:before="20" w:after="20"/>
              <w:ind w:left="224"/>
              <w:rPr>
                <w:rFonts w:eastAsia="Arial" w:cs="Arial"/>
                <w:lang w:val="en-US"/>
              </w:rPr>
            </w:pPr>
            <w:proofErr w:type="gramStart"/>
            <w:r w:rsidRPr="00076E76">
              <w:rPr>
                <w:rFonts w:cs="Arial"/>
                <w:spacing w:val="-1"/>
                <w:position w:val="-5"/>
                <w:lang w:val="en-US"/>
              </w:rPr>
              <w:t>NA</w:t>
            </w:r>
            <w:r w:rsidRPr="00076E76">
              <w:rPr>
                <w:rFonts w:cs="Arial"/>
                <w:spacing w:val="-1"/>
                <w:vertAlign w:val="superscript"/>
                <w:lang w:val="en-US"/>
              </w:rPr>
              <w:t>(</w:t>
            </w:r>
            <w:proofErr w:type="gramEnd"/>
            <w:r w:rsidRPr="00076E76">
              <w:rPr>
                <w:rFonts w:cs="Arial"/>
                <w:spacing w:val="-1"/>
                <w:vertAlign w:val="superscript"/>
                <w:lang w:val="en-US"/>
              </w:rPr>
              <w:t>5)</w:t>
            </w:r>
          </w:p>
        </w:tc>
        <w:tc>
          <w:tcPr>
            <w:tcW w:w="851" w:type="dxa"/>
          </w:tcPr>
          <w:p w14:paraId="7DA4A41A" w14:textId="77777777" w:rsidR="00DD1F49" w:rsidRPr="00076E76" w:rsidRDefault="00000000" w:rsidP="00BD23C4">
            <w:pPr>
              <w:spacing w:before="20" w:after="20"/>
              <w:ind w:left="255"/>
              <w:rPr>
                <w:rFonts w:eastAsia="Arial" w:cs="Arial"/>
                <w:lang w:val="en-US"/>
              </w:rPr>
            </w:pPr>
            <w:r w:rsidRPr="00076E76">
              <w:rPr>
                <w:rFonts w:cs="Arial"/>
                <w:spacing w:val="-1"/>
                <w:lang w:val="en-US"/>
              </w:rPr>
              <w:t>NA</w:t>
            </w:r>
          </w:p>
        </w:tc>
        <w:tc>
          <w:tcPr>
            <w:tcW w:w="850" w:type="dxa"/>
          </w:tcPr>
          <w:p w14:paraId="303864BE" w14:textId="77777777" w:rsidR="00DD1F49" w:rsidRPr="00076E76" w:rsidRDefault="00000000" w:rsidP="00BD23C4">
            <w:pPr>
              <w:spacing w:before="20" w:after="20"/>
              <w:ind w:left="181"/>
              <w:rPr>
                <w:rFonts w:eastAsia="Arial" w:cs="Arial"/>
                <w:lang w:val="en-US"/>
              </w:rPr>
            </w:pPr>
            <w:r w:rsidRPr="00076E76">
              <w:rPr>
                <w:rFonts w:cs="Arial"/>
                <w:lang w:val="en-US"/>
              </w:rPr>
              <w:t>180</w:t>
            </w:r>
          </w:p>
        </w:tc>
        <w:tc>
          <w:tcPr>
            <w:tcW w:w="851" w:type="dxa"/>
          </w:tcPr>
          <w:p w14:paraId="7E7DAB0E" w14:textId="77777777" w:rsidR="00DD1F49" w:rsidRPr="00076E76" w:rsidRDefault="00000000" w:rsidP="00BD23C4">
            <w:pPr>
              <w:spacing w:before="20" w:after="20"/>
              <w:ind w:left="267"/>
              <w:rPr>
                <w:rFonts w:eastAsia="Arial" w:cs="Arial"/>
                <w:lang w:val="en-US"/>
              </w:rPr>
            </w:pPr>
            <w:r w:rsidRPr="00076E76">
              <w:rPr>
                <w:rFonts w:cs="Arial"/>
                <w:lang w:val="en-US"/>
              </w:rPr>
              <w:t>180</w:t>
            </w:r>
          </w:p>
        </w:tc>
      </w:tr>
      <w:tr w:rsidR="009838DF" w14:paraId="55BDC66B" w14:textId="77777777" w:rsidTr="004D05EF">
        <w:tc>
          <w:tcPr>
            <w:tcW w:w="1560" w:type="dxa"/>
          </w:tcPr>
          <w:p w14:paraId="59F7E36B" w14:textId="77777777" w:rsidR="00DD1F49" w:rsidRPr="00076E76" w:rsidRDefault="00000000" w:rsidP="00BD23C4">
            <w:pPr>
              <w:spacing w:before="20" w:after="20"/>
              <w:ind w:left="81"/>
              <w:jc w:val="center"/>
              <w:rPr>
                <w:rFonts w:eastAsia="Arial" w:cs="Arial"/>
                <w:lang w:val="en-US"/>
              </w:rPr>
            </w:pPr>
            <w:r w:rsidRPr="00076E76">
              <w:rPr>
                <w:rFonts w:cs="Arial"/>
                <w:spacing w:val="-1"/>
                <w:lang w:val="en-US"/>
              </w:rPr>
              <w:t>AGPT/T121</w:t>
            </w:r>
          </w:p>
        </w:tc>
        <w:tc>
          <w:tcPr>
            <w:tcW w:w="2835" w:type="dxa"/>
          </w:tcPr>
          <w:p w14:paraId="15DC7104" w14:textId="77777777" w:rsidR="00DD1F49" w:rsidRPr="00076E76" w:rsidRDefault="00000000" w:rsidP="00BD23C4">
            <w:pPr>
              <w:spacing w:before="20" w:after="20"/>
              <w:ind w:left="80"/>
              <w:jc w:val="center"/>
              <w:rPr>
                <w:rFonts w:eastAsia="Arial" w:cs="Arial"/>
                <w:lang w:val="en-US"/>
              </w:rPr>
            </w:pPr>
            <w:r w:rsidRPr="00076E76">
              <w:rPr>
                <w:rFonts w:eastAsia="Arial" w:cs="Arial"/>
                <w:spacing w:val="-1"/>
                <w:lang w:val="en-US"/>
              </w:rPr>
              <w:t>Stiffness</w:t>
            </w:r>
            <w:r w:rsidRPr="00076E76">
              <w:rPr>
                <w:rFonts w:eastAsia="Arial" w:cs="Arial"/>
                <w:spacing w:val="-3"/>
                <w:lang w:val="en-US"/>
              </w:rPr>
              <w:t xml:space="preserve"> </w:t>
            </w:r>
            <w:r w:rsidRPr="00076E76">
              <w:rPr>
                <w:rFonts w:eastAsia="Arial" w:cs="Arial"/>
                <w:lang w:val="en-US"/>
              </w:rPr>
              <w:t>at</w:t>
            </w:r>
            <w:r w:rsidRPr="00076E76">
              <w:rPr>
                <w:rFonts w:eastAsia="Arial" w:cs="Arial"/>
                <w:spacing w:val="-1"/>
                <w:lang w:val="en-US"/>
              </w:rPr>
              <w:t xml:space="preserve"> 25</w:t>
            </w:r>
            <w:r>
              <w:rPr>
                <w:rFonts w:eastAsia="Arial" w:cs="Arial"/>
                <w:lang w:val="en-US"/>
              </w:rPr>
              <w:t> </w:t>
            </w:r>
            <w:r w:rsidRPr="00076E76">
              <w:rPr>
                <w:rFonts w:eastAsia="Arial" w:cs="Arial"/>
                <w:lang w:val="en-US"/>
              </w:rPr>
              <w:t>°C</w:t>
            </w:r>
            <w:r w:rsidRPr="00076E76">
              <w:rPr>
                <w:rFonts w:eastAsia="Arial" w:cs="Arial"/>
                <w:spacing w:val="-3"/>
                <w:lang w:val="en-US"/>
              </w:rPr>
              <w:t xml:space="preserve"> </w:t>
            </w:r>
            <w:r w:rsidRPr="00076E76">
              <w:rPr>
                <w:rFonts w:eastAsia="Arial" w:cs="Arial"/>
                <w:spacing w:val="-1"/>
                <w:lang w:val="en-US"/>
              </w:rPr>
              <w:t>(kPa) max.</w:t>
            </w:r>
          </w:p>
        </w:tc>
        <w:tc>
          <w:tcPr>
            <w:tcW w:w="992" w:type="dxa"/>
          </w:tcPr>
          <w:p w14:paraId="44E86492" w14:textId="77777777" w:rsidR="00DD1F49" w:rsidRPr="00076E76" w:rsidRDefault="00000000" w:rsidP="00BD23C4">
            <w:pPr>
              <w:spacing w:before="20" w:after="20"/>
              <w:ind w:left="301"/>
              <w:rPr>
                <w:rFonts w:eastAsia="Arial" w:cs="Arial"/>
                <w:lang w:val="en-US"/>
              </w:rPr>
            </w:pPr>
            <w:r w:rsidRPr="00076E76">
              <w:rPr>
                <w:rFonts w:cs="Arial"/>
                <w:spacing w:val="-1"/>
                <w:lang w:val="en-US"/>
              </w:rPr>
              <w:t>NA</w:t>
            </w:r>
          </w:p>
        </w:tc>
        <w:tc>
          <w:tcPr>
            <w:tcW w:w="851" w:type="dxa"/>
          </w:tcPr>
          <w:p w14:paraId="2266FEC5" w14:textId="77777777" w:rsidR="00DD1F49" w:rsidRPr="00076E76" w:rsidRDefault="00000000" w:rsidP="00BD23C4">
            <w:pPr>
              <w:spacing w:before="20" w:after="20"/>
              <w:ind w:left="301"/>
              <w:rPr>
                <w:rFonts w:eastAsia="Arial" w:cs="Arial"/>
                <w:lang w:val="en-US"/>
              </w:rPr>
            </w:pPr>
            <w:r w:rsidRPr="00076E76">
              <w:rPr>
                <w:rFonts w:cs="Arial"/>
                <w:spacing w:val="-1"/>
                <w:lang w:val="en-US"/>
              </w:rPr>
              <w:t>NA</w:t>
            </w:r>
          </w:p>
        </w:tc>
        <w:tc>
          <w:tcPr>
            <w:tcW w:w="850" w:type="dxa"/>
          </w:tcPr>
          <w:p w14:paraId="64489B37" w14:textId="77777777" w:rsidR="00DD1F49" w:rsidRPr="00076E76" w:rsidRDefault="00000000" w:rsidP="00BD23C4">
            <w:pPr>
              <w:spacing w:before="20" w:after="20"/>
              <w:ind w:left="262" w:right="205"/>
              <w:rPr>
                <w:rFonts w:eastAsia="Arial" w:cs="Arial"/>
                <w:lang w:val="en-US"/>
              </w:rPr>
            </w:pPr>
            <w:r w:rsidRPr="00076E76">
              <w:rPr>
                <w:rFonts w:cs="Arial"/>
                <w:lang w:val="en-US"/>
              </w:rPr>
              <w:t>35</w:t>
            </w:r>
          </w:p>
        </w:tc>
        <w:tc>
          <w:tcPr>
            <w:tcW w:w="851" w:type="dxa"/>
          </w:tcPr>
          <w:p w14:paraId="50776A0A" w14:textId="77777777" w:rsidR="00DD1F49" w:rsidRPr="00076E76" w:rsidRDefault="00000000" w:rsidP="00BD23C4">
            <w:pPr>
              <w:spacing w:before="20" w:after="20"/>
              <w:ind w:left="263" w:right="289"/>
              <w:rPr>
                <w:rFonts w:eastAsia="Arial" w:cs="Arial"/>
                <w:lang w:val="en-US"/>
              </w:rPr>
            </w:pPr>
            <w:r w:rsidRPr="00076E76">
              <w:rPr>
                <w:rFonts w:cs="Arial"/>
                <w:lang w:val="en-US"/>
              </w:rPr>
              <w:t>30</w:t>
            </w:r>
          </w:p>
        </w:tc>
        <w:tc>
          <w:tcPr>
            <w:tcW w:w="850" w:type="dxa"/>
          </w:tcPr>
          <w:p w14:paraId="102BF267" w14:textId="77777777" w:rsidR="00DD1F49" w:rsidRPr="00076E76" w:rsidRDefault="00000000" w:rsidP="00BD23C4">
            <w:pPr>
              <w:spacing w:before="20" w:after="20"/>
              <w:ind w:left="207"/>
              <w:rPr>
                <w:rFonts w:eastAsia="Arial" w:cs="Arial"/>
                <w:lang w:val="en-US"/>
              </w:rPr>
            </w:pPr>
            <w:r w:rsidRPr="00076E76">
              <w:rPr>
                <w:rFonts w:cs="Arial"/>
                <w:spacing w:val="-1"/>
                <w:lang w:val="en-US"/>
              </w:rPr>
              <w:t>NA</w:t>
            </w:r>
          </w:p>
        </w:tc>
        <w:tc>
          <w:tcPr>
            <w:tcW w:w="851" w:type="dxa"/>
          </w:tcPr>
          <w:p w14:paraId="00FF1B0F" w14:textId="77777777" w:rsidR="00DD1F49" w:rsidRPr="00076E76" w:rsidRDefault="00000000" w:rsidP="00BD23C4">
            <w:pPr>
              <w:spacing w:before="20" w:after="20"/>
              <w:ind w:left="294"/>
              <w:rPr>
                <w:rFonts w:eastAsia="Arial" w:cs="Arial"/>
                <w:lang w:val="en-US"/>
              </w:rPr>
            </w:pPr>
            <w:r w:rsidRPr="00076E76">
              <w:rPr>
                <w:rFonts w:cs="Arial"/>
                <w:spacing w:val="-1"/>
                <w:lang w:val="en-US"/>
              </w:rPr>
              <w:t>NA</w:t>
            </w:r>
          </w:p>
        </w:tc>
      </w:tr>
      <w:tr w:rsidR="009838DF" w14:paraId="0A273235" w14:textId="77777777" w:rsidTr="004D05EF">
        <w:tc>
          <w:tcPr>
            <w:tcW w:w="1560" w:type="dxa"/>
          </w:tcPr>
          <w:p w14:paraId="6C71EB02" w14:textId="77777777" w:rsidR="00DD1F49" w:rsidRPr="00076E76" w:rsidRDefault="00000000" w:rsidP="00BD23C4">
            <w:pPr>
              <w:spacing w:before="20" w:after="20"/>
              <w:ind w:left="81"/>
              <w:jc w:val="center"/>
              <w:rPr>
                <w:rFonts w:eastAsia="Arial" w:cs="Arial"/>
                <w:lang w:val="en-US"/>
              </w:rPr>
            </w:pPr>
            <w:r w:rsidRPr="00076E76">
              <w:rPr>
                <w:rFonts w:cs="Arial"/>
                <w:spacing w:val="-1"/>
                <w:lang w:val="en-US"/>
              </w:rPr>
              <w:t>AGPT/T132</w:t>
            </w:r>
          </w:p>
        </w:tc>
        <w:tc>
          <w:tcPr>
            <w:tcW w:w="2835" w:type="dxa"/>
          </w:tcPr>
          <w:p w14:paraId="6951A5DC" w14:textId="77777777" w:rsidR="00DD1F49" w:rsidRPr="00076E76" w:rsidRDefault="00000000" w:rsidP="00BD23C4">
            <w:pPr>
              <w:spacing w:before="20" w:after="20"/>
              <w:ind w:left="80" w:right="93"/>
              <w:jc w:val="center"/>
              <w:rPr>
                <w:rFonts w:eastAsia="Arial" w:cs="Arial"/>
                <w:lang w:val="en-US"/>
              </w:rPr>
            </w:pPr>
            <w:r w:rsidRPr="00076E76">
              <w:rPr>
                <w:rFonts w:eastAsia="Arial" w:cs="Arial"/>
                <w:spacing w:val="-1"/>
                <w:lang w:val="en-US"/>
              </w:rPr>
              <w:t>Compressive</w:t>
            </w:r>
            <w:r w:rsidRPr="00076E76">
              <w:rPr>
                <w:rFonts w:eastAsia="Arial" w:cs="Arial"/>
                <w:spacing w:val="-3"/>
                <w:lang w:val="en-US"/>
              </w:rPr>
              <w:t xml:space="preserve"> </w:t>
            </w:r>
            <w:r w:rsidRPr="00076E76">
              <w:rPr>
                <w:rFonts w:eastAsia="Arial" w:cs="Arial"/>
                <w:spacing w:val="-1"/>
                <w:lang w:val="en-US"/>
              </w:rPr>
              <w:t>limit</w:t>
            </w:r>
            <w:r w:rsidRPr="00076E76">
              <w:rPr>
                <w:rFonts w:eastAsia="Arial" w:cs="Arial"/>
                <w:spacing w:val="-3"/>
                <w:lang w:val="en-US"/>
              </w:rPr>
              <w:t xml:space="preserve"> </w:t>
            </w:r>
            <w:r w:rsidRPr="00076E76">
              <w:rPr>
                <w:rFonts w:eastAsia="Arial" w:cs="Arial"/>
                <w:lang w:val="en-US"/>
              </w:rPr>
              <w:t xml:space="preserve">at </w:t>
            </w:r>
            <w:r w:rsidRPr="00076E76">
              <w:rPr>
                <w:rFonts w:eastAsia="Arial" w:cs="Arial"/>
                <w:spacing w:val="-1"/>
                <w:lang w:val="en-US"/>
              </w:rPr>
              <w:t>70</w:t>
            </w:r>
            <w:r>
              <w:rPr>
                <w:rFonts w:eastAsia="Arial" w:cs="Arial"/>
                <w:lang w:val="en-US"/>
              </w:rPr>
              <w:t> </w:t>
            </w:r>
            <w:r w:rsidRPr="00076E76">
              <w:rPr>
                <w:rFonts w:eastAsia="Arial" w:cs="Arial"/>
                <w:spacing w:val="-1"/>
                <w:lang w:val="en-US"/>
              </w:rPr>
              <w:t>°C,</w:t>
            </w:r>
            <w:r w:rsidRPr="00076E76">
              <w:rPr>
                <w:rFonts w:eastAsia="Arial" w:cs="Arial"/>
                <w:lang w:val="en-US"/>
              </w:rPr>
              <w:t xml:space="preserve"> 2</w:t>
            </w:r>
            <w:r>
              <w:rPr>
                <w:rFonts w:eastAsia="Arial" w:cs="Arial"/>
                <w:spacing w:val="-3"/>
                <w:lang w:val="en-US"/>
              </w:rPr>
              <w:t> </w:t>
            </w:r>
            <w:r w:rsidRPr="00076E76">
              <w:rPr>
                <w:rFonts w:eastAsia="Arial" w:cs="Arial"/>
                <w:lang w:val="en-US"/>
              </w:rPr>
              <w:t>kg</w:t>
            </w:r>
            <w:r w:rsidRPr="00076E76">
              <w:rPr>
                <w:rFonts w:eastAsia="Arial" w:cs="Arial"/>
                <w:spacing w:val="33"/>
                <w:lang w:val="en-US"/>
              </w:rPr>
              <w:t xml:space="preserve"> </w:t>
            </w:r>
            <w:r w:rsidRPr="00076E76">
              <w:rPr>
                <w:rFonts w:eastAsia="Arial" w:cs="Arial"/>
                <w:lang w:val="en-US"/>
              </w:rPr>
              <w:t>(mm)</w:t>
            </w:r>
            <w:r w:rsidRPr="00076E76">
              <w:rPr>
                <w:rFonts w:eastAsia="Arial" w:cs="Arial"/>
                <w:spacing w:val="-3"/>
                <w:lang w:val="en-US"/>
              </w:rPr>
              <w:t xml:space="preserve"> </w:t>
            </w:r>
            <w:r w:rsidRPr="00076E76">
              <w:rPr>
                <w:rFonts w:eastAsia="Arial" w:cs="Arial"/>
                <w:spacing w:val="-1"/>
                <w:lang w:val="en-US"/>
              </w:rPr>
              <w:t>min.</w:t>
            </w:r>
          </w:p>
        </w:tc>
        <w:tc>
          <w:tcPr>
            <w:tcW w:w="992" w:type="dxa"/>
          </w:tcPr>
          <w:p w14:paraId="7C54C5C1" w14:textId="77777777" w:rsidR="00DD1F49" w:rsidRPr="00076E76" w:rsidRDefault="00000000" w:rsidP="00BD23C4">
            <w:pPr>
              <w:spacing w:before="20" w:after="20"/>
              <w:ind w:left="301"/>
              <w:rPr>
                <w:rFonts w:eastAsia="Arial" w:cs="Arial"/>
                <w:lang w:val="en-US"/>
              </w:rPr>
            </w:pPr>
            <w:r w:rsidRPr="00076E76">
              <w:rPr>
                <w:rFonts w:cs="Arial"/>
                <w:spacing w:val="-1"/>
                <w:lang w:val="en-US"/>
              </w:rPr>
              <w:t>NA</w:t>
            </w:r>
          </w:p>
        </w:tc>
        <w:tc>
          <w:tcPr>
            <w:tcW w:w="851" w:type="dxa"/>
          </w:tcPr>
          <w:p w14:paraId="5B337F56" w14:textId="77777777" w:rsidR="00DD1F49" w:rsidRPr="00076E76" w:rsidRDefault="00000000" w:rsidP="00BD23C4">
            <w:pPr>
              <w:spacing w:before="20" w:after="20"/>
              <w:ind w:left="301"/>
              <w:rPr>
                <w:rFonts w:eastAsia="Arial" w:cs="Arial"/>
                <w:lang w:val="en-US"/>
              </w:rPr>
            </w:pPr>
            <w:r w:rsidRPr="00076E76">
              <w:rPr>
                <w:rFonts w:cs="Arial"/>
                <w:spacing w:val="-1"/>
                <w:lang w:val="en-US"/>
              </w:rPr>
              <w:t>NA</w:t>
            </w:r>
          </w:p>
        </w:tc>
        <w:tc>
          <w:tcPr>
            <w:tcW w:w="850" w:type="dxa"/>
          </w:tcPr>
          <w:p w14:paraId="61A8FAC1" w14:textId="77777777" w:rsidR="00DD1F49" w:rsidRPr="00076E76" w:rsidRDefault="00000000" w:rsidP="00BD23C4">
            <w:pPr>
              <w:spacing w:before="20" w:after="20"/>
              <w:ind w:left="298"/>
              <w:rPr>
                <w:rFonts w:eastAsia="Arial" w:cs="Arial"/>
                <w:lang w:val="en-US"/>
              </w:rPr>
            </w:pPr>
            <w:r w:rsidRPr="00076E76">
              <w:rPr>
                <w:rFonts w:cs="Arial"/>
                <w:spacing w:val="-1"/>
                <w:lang w:val="en-US"/>
              </w:rPr>
              <w:t>NA</w:t>
            </w:r>
          </w:p>
        </w:tc>
        <w:tc>
          <w:tcPr>
            <w:tcW w:w="851" w:type="dxa"/>
          </w:tcPr>
          <w:p w14:paraId="2AA8A943" w14:textId="77777777" w:rsidR="00DD1F49" w:rsidRPr="00076E76" w:rsidRDefault="00000000" w:rsidP="00BD23C4">
            <w:pPr>
              <w:spacing w:before="20" w:after="20"/>
              <w:ind w:left="255"/>
              <w:rPr>
                <w:rFonts w:eastAsia="Arial" w:cs="Arial"/>
                <w:lang w:val="en-US"/>
              </w:rPr>
            </w:pPr>
            <w:r w:rsidRPr="00076E76">
              <w:rPr>
                <w:rFonts w:cs="Arial"/>
                <w:spacing w:val="-1"/>
                <w:lang w:val="en-US"/>
              </w:rPr>
              <w:t>NA</w:t>
            </w:r>
          </w:p>
        </w:tc>
        <w:tc>
          <w:tcPr>
            <w:tcW w:w="850" w:type="dxa"/>
          </w:tcPr>
          <w:p w14:paraId="23723F71" w14:textId="77777777" w:rsidR="00DD1F49" w:rsidRPr="00076E76" w:rsidRDefault="00000000" w:rsidP="00BD23C4">
            <w:pPr>
              <w:spacing w:before="20" w:after="20"/>
              <w:ind w:left="207"/>
              <w:rPr>
                <w:rFonts w:eastAsia="Arial" w:cs="Arial"/>
                <w:lang w:val="en-US"/>
              </w:rPr>
            </w:pPr>
            <w:r w:rsidRPr="00076E76">
              <w:rPr>
                <w:rFonts w:cs="Arial"/>
                <w:spacing w:val="-1"/>
                <w:lang w:val="en-US"/>
              </w:rPr>
              <w:t>NA</w:t>
            </w:r>
          </w:p>
        </w:tc>
        <w:tc>
          <w:tcPr>
            <w:tcW w:w="851" w:type="dxa"/>
          </w:tcPr>
          <w:p w14:paraId="70F88C31" w14:textId="77777777" w:rsidR="00DD1F49" w:rsidRPr="00076E76" w:rsidRDefault="00000000" w:rsidP="00BD23C4">
            <w:pPr>
              <w:spacing w:before="20" w:after="20"/>
              <w:ind w:left="294"/>
              <w:rPr>
                <w:rFonts w:eastAsia="Arial" w:cs="Arial"/>
                <w:lang w:val="en-US"/>
              </w:rPr>
            </w:pPr>
            <w:r w:rsidRPr="00076E76">
              <w:rPr>
                <w:rFonts w:cs="Arial"/>
                <w:lang w:val="en-US"/>
              </w:rPr>
              <w:t>0.2</w:t>
            </w:r>
          </w:p>
        </w:tc>
      </w:tr>
      <w:tr w:rsidR="009838DF" w14:paraId="1BB00B8E" w14:textId="77777777" w:rsidTr="004D05EF">
        <w:tc>
          <w:tcPr>
            <w:tcW w:w="1560" w:type="dxa"/>
          </w:tcPr>
          <w:p w14:paraId="1CBDDF37" w14:textId="77777777" w:rsidR="00DD1F49" w:rsidRPr="00076E76" w:rsidRDefault="00000000" w:rsidP="00BD23C4">
            <w:pPr>
              <w:spacing w:before="20" w:after="20"/>
              <w:ind w:left="81"/>
              <w:jc w:val="center"/>
              <w:rPr>
                <w:rFonts w:eastAsia="Arial" w:cs="Arial"/>
                <w:lang w:val="en-US"/>
              </w:rPr>
            </w:pPr>
            <w:r w:rsidRPr="00076E76">
              <w:rPr>
                <w:rFonts w:cs="Arial"/>
                <w:spacing w:val="-1"/>
                <w:lang w:val="en-US"/>
              </w:rPr>
              <w:t>AGPT/T108</w:t>
            </w:r>
          </w:p>
        </w:tc>
        <w:tc>
          <w:tcPr>
            <w:tcW w:w="2835" w:type="dxa"/>
          </w:tcPr>
          <w:p w14:paraId="3B291128" w14:textId="77777777" w:rsidR="00DD1F49" w:rsidRPr="00076E76" w:rsidRDefault="00000000" w:rsidP="00BD23C4">
            <w:pPr>
              <w:spacing w:before="20" w:after="20"/>
              <w:ind w:left="80"/>
              <w:jc w:val="center"/>
              <w:rPr>
                <w:rFonts w:eastAsia="Arial" w:cs="Arial"/>
                <w:lang w:val="en-US"/>
              </w:rPr>
            </w:pPr>
            <w:r w:rsidRPr="00076E76">
              <w:rPr>
                <w:rFonts w:cs="Arial"/>
                <w:spacing w:val="-1"/>
                <w:lang w:val="en-US"/>
              </w:rPr>
              <w:t>Segregation</w:t>
            </w:r>
            <w:r w:rsidRPr="00076E76">
              <w:rPr>
                <w:rFonts w:cs="Arial"/>
                <w:spacing w:val="-4"/>
                <w:lang w:val="en-US"/>
              </w:rPr>
              <w:t xml:space="preserve"> </w:t>
            </w:r>
            <w:r w:rsidRPr="00076E76">
              <w:rPr>
                <w:rFonts w:cs="Arial"/>
                <w:lang w:val="en-US"/>
              </w:rPr>
              <w:t>(%)</w:t>
            </w:r>
            <w:r w:rsidRPr="00076E76">
              <w:rPr>
                <w:rFonts w:cs="Arial"/>
                <w:spacing w:val="-3"/>
                <w:lang w:val="en-US"/>
              </w:rPr>
              <w:t xml:space="preserve"> </w:t>
            </w:r>
            <w:r w:rsidRPr="00076E76">
              <w:rPr>
                <w:rFonts w:cs="Arial"/>
                <w:spacing w:val="-1"/>
                <w:lang w:val="en-US"/>
              </w:rPr>
              <w:t>max.</w:t>
            </w:r>
          </w:p>
        </w:tc>
        <w:tc>
          <w:tcPr>
            <w:tcW w:w="992" w:type="dxa"/>
          </w:tcPr>
          <w:p w14:paraId="3183ECA5" w14:textId="77777777" w:rsidR="00DD1F49" w:rsidRPr="00076E76" w:rsidRDefault="00000000" w:rsidP="00BD23C4">
            <w:pPr>
              <w:spacing w:before="20" w:after="20"/>
              <w:ind w:left="263" w:right="204"/>
              <w:rPr>
                <w:rFonts w:eastAsia="Arial" w:cs="Arial"/>
                <w:lang w:val="en-US"/>
              </w:rPr>
            </w:pPr>
            <w:r w:rsidRPr="00076E76">
              <w:rPr>
                <w:rFonts w:cs="Arial"/>
                <w:lang w:val="en-US"/>
              </w:rPr>
              <w:t>8</w:t>
            </w:r>
          </w:p>
        </w:tc>
        <w:tc>
          <w:tcPr>
            <w:tcW w:w="851" w:type="dxa"/>
          </w:tcPr>
          <w:p w14:paraId="2D1A49DD" w14:textId="77777777" w:rsidR="00DD1F49" w:rsidRPr="00076E76" w:rsidRDefault="00000000" w:rsidP="00BD23C4">
            <w:pPr>
              <w:spacing w:before="20" w:after="20"/>
              <w:ind w:left="263" w:right="204"/>
              <w:rPr>
                <w:rFonts w:eastAsia="Arial" w:cs="Arial"/>
                <w:lang w:val="en-US"/>
              </w:rPr>
            </w:pPr>
            <w:r w:rsidRPr="00076E76">
              <w:rPr>
                <w:rFonts w:cs="Arial"/>
                <w:lang w:val="en-US"/>
              </w:rPr>
              <w:t>8</w:t>
            </w:r>
          </w:p>
        </w:tc>
        <w:tc>
          <w:tcPr>
            <w:tcW w:w="850" w:type="dxa"/>
          </w:tcPr>
          <w:p w14:paraId="6490678B" w14:textId="77777777" w:rsidR="00DD1F49" w:rsidRPr="00076E76" w:rsidRDefault="00000000" w:rsidP="00BD23C4">
            <w:pPr>
              <w:spacing w:before="20" w:after="20"/>
              <w:ind w:left="56"/>
              <w:rPr>
                <w:rFonts w:eastAsia="Arial" w:cs="Arial"/>
                <w:lang w:val="en-US"/>
              </w:rPr>
            </w:pPr>
            <w:r w:rsidRPr="00076E76">
              <w:rPr>
                <w:rFonts w:cs="Arial"/>
                <w:lang w:val="en-US"/>
              </w:rPr>
              <w:t>8</w:t>
            </w:r>
          </w:p>
        </w:tc>
        <w:tc>
          <w:tcPr>
            <w:tcW w:w="851" w:type="dxa"/>
          </w:tcPr>
          <w:p w14:paraId="12E12B8C" w14:textId="77777777" w:rsidR="00DD1F49" w:rsidRPr="00076E76" w:rsidRDefault="00000000" w:rsidP="00BD23C4">
            <w:pPr>
              <w:spacing w:before="20" w:after="20"/>
              <w:ind w:left="258" w:right="289"/>
              <w:rPr>
                <w:rFonts w:eastAsia="Arial" w:cs="Arial"/>
                <w:lang w:val="en-US"/>
              </w:rPr>
            </w:pPr>
            <w:r w:rsidRPr="00076E76">
              <w:rPr>
                <w:rFonts w:cs="Arial"/>
                <w:lang w:val="en-US"/>
              </w:rPr>
              <w:t>8</w:t>
            </w:r>
          </w:p>
        </w:tc>
        <w:tc>
          <w:tcPr>
            <w:tcW w:w="850" w:type="dxa"/>
          </w:tcPr>
          <w:p w14:paraId="63504A7C" w14:textId="77777777" w:rsidR="00DD1F49" w:rsidRPr="00076E76" w:rsidRDefault="00000000" w:rsidP="00BD23C4">
            <w:pPr>
              <w:spacing w:before="20" w:after="20"/>
              <w:ind w:left="121" w:right="246"/>
              <w:rPr>
                <w:rFonts w:eastAsia="Arial" w:cs="Arial"/>
                <w:lang w:val="en-US"/>
              </w:rPr>
            </w:pPr>
            <w:r w:rsidRPr="00076E76">
              <w:rPr>
                <w:rFonts w:cs="Arial"/>
                <w:lang w:val="en-US"/>
              </w:rPr>
              <w:t>8</w:t>
            </w:r>
          </w:p>
        </w:tc>
        <w:tc>
          <w:tcPr>
            <w:tcW w:w="851" w:type="dxa"/>
          </w:tcPr>
          <w:p w14:paraId="1A4672D5" w14:textId="77777777" w:rsidR="00DD1F49" w:rsidRPr="00076E76" w:rsidRDefault="00000000" w:rsidP="00BD23C4">
            <w:pPr>
              <w:spacing w:before="20" w:after="20"/>
              <w:ind w:left="263" w:right="220"/>
              <w:rPr>
                <w:rFonts w:eastAsia="Arial" w:cs="Arial"/>
                <w:lang w:val="en-US"/>
              </w:rPr>
            </w:pPr>
            <w:r w:rsidRPr="00076E76">
              <w:rPr>
                <w:rFonts w:cs="Arial"/>
                <w:lang w:val="en-US"/>
              </w:rPr>
              <w:t>8</w:t>
            </w:r>
          </w:p>
        </w:tc>
      </w:tr>
      <w:tr w:rsidR="009838DF" w14:paraId="12874819" w14:textId="77777777" w:rsidTr="004D05EF">
        <w:tc>
          <w:tcPr>
            <w:tcW w:w="1560" w:type="dxa"/>
          </w:tcPr>
          <w:p w14:paraId="4BB80693" w14:textId="77777777" w:rsidR="00DD1F49" w:rsidRPr="00076E76" w:rsidRDefault="00000000" w:rsidP="00BD23C4">
            <w:pPr>
              <w:spacing w:before="20" w:after="20"/>
              <w:ind w:left="81"/>
              <w:jc w:val="center"/>
              <w:rPr>
                <w:rFonts w:eastAsia="Arial" w:cs="Arial"/>
                <w:lang w:val="en-US"/>
              </w:rPr>
            </w:pPr>
            <w:r w:rsidRPr="00076E76">
              <w:rPr>
                <w:rFonts w:cs="Arial"/>
                <w:spacing w:val="-1"/>
                <w:lang w:val="en-US"/>
              </w:rPr>
              <w:t>AGPT/T112</w:t>
            </w:r>
          </w:p>
        </w:tc>
        <w:tc>
          <w:tcPr>
            <w:tcW w:w="2835" w:type="dxa"/>
          </w:tcPr>
          <w:p w14:paraId="6DE113E2" w14:textId="77777777" w:rsidR="00DD1F49" w:rsidRPr="00076E76" w:rsidRDefault="00000000" w:rsidP="00BD23C4">
            <w:pPr>
              <w:spacing w:before="20" w:after="20"/>
              <w:ind w:left="80"/>
              <w:jc w:val="center"/>
              <w:rPr>
                <w:rFonts w:eastAsia="Arial" w:cs="Arial"/>
                <w:lang w:val="en-US"/>
              </w:rPr>
            </w:pPr>
            <w:r w:rsidRPr="00076E76">
              <w:rPr>
                <w:rFonts w:eastAsia="Arial" w:cs="Arial"/>
                <w:spacing w:val="-1"/>
                <w:lang w:val="en-US"/>
              </w:rPr>
              <w:t>Flash point (°C)</w:t>
            </w:r>
            <w:r w:rsidRPr="00076E76">
              <w:rPr>
                <w:rFonts w:eastAsia="Arial" w:cs="Arial"/>
                <w:spacing w:val="-3"/>
                <w:lang w:val="en-US"/>
              </w:rPr>
              <w:t xml:space="preserve"> </w:t>
            </w:r>
            <w:r w:rsidRPr="00076E76">
              <w:rPr>
                <w:rFonts w:eastAsia="Arial" w:cs="Arial"/>
                <w:spacing w:val="-1"/>
                <w:lang w:val="en-US"/>
              </w:rPr>
              <w:t>min.</w:t>
            </w:r>
          </w:p>
        </w:tc>
        <w:tc>
          <w:tcPr>
            <w:tcW w:w="992" w:type="dxa"/>
          </w:tcPr>
          <w:p w14:paraId="6EC4C72D" w14:textId="77777777" w:rsidR="00DD1F49" w:rsidRPr="00076E76" w:rsidRDefault="00000000" w:rsidP="00BD23C4">
            <w:pPr>
              <w:spacing w:before="20" w:after="20"/>
              <w:ind w:left="274"/>
              <w:rPr>
                <w:rFonts w:eastAsia="Arial" w:cs="Arial"/>
                <w:lang w:val="en-US"/>
              </w:rPr>
            </w:pPr>
            <w:r w:rsidRPr="00076E76">
              <w:rPr>
                <w:rFonts w:cs="Arial"/>
                <w:lang w:val="en-US"/>
              </w:rPr>
              <w:t>250</w:t>
            </w:r>
          </w:p>
        </w:tc>
        <w:tc>
          <w:tcPr>
            <w:tcW w:w="851" w:type="dxa"/>
          </w:tcPr>
          <w:p w14:paraId="0E19EFC7" w14:textId="77777777" w:rsidR="00DD1F49" w:rsidRPr="00076E76" w:rsidRDefault="00000000" w:rsidP="00BD23C4">
            <w:pPr>
              <w:spacing w:before="20" w:after="20"/>
              <w:ind w:left="274"/>
              <w:rPr>
                <w:rFonts w:eastAsia="Arial" w:cs="Arial"/>
                <w:lang w:val="en-US"/>
              </w:rPr>
            </w:pPr>
            <w:r w:rsidRPr="00076E76">
              <w:rPr>
                <w:rFonts w:cs="Arial"/>
                <w:lang w:val="en-US"/>
              </w:rPr>
              <w:t>250</w:t>
            </w:r>
          </w:p>
        </w:tc>
        <w:tc>
          <w:tcPr>
            <w:tcW w:w="850" w:type="dxa"/>
          </w:tcPr>
          <w:p w14:paraId="14106476" w14:textId="77777777" w:rsidR="00DD1F49" w:rsidRPr="00076E76" w:rsidRDefault="00000000" w:rsidP="00BD23C4">
            <w:pPr>
              <w:spacing w:before="20" w:after="20"/>
              <w:ind w:left="272"/>
              <w:rPr>
                <w:rFonts w:eastAsia="Arial" w:cs="Arial"/>
                <w:lang w:val="en-US"/>
              </w:rPr>
            </w:pPr>
            <w:r w:rsidRPr="00076E76">
              <w:rPr>
                <w:rFonts w:cs="Arial"/>
                <w:lang w:val="en-US"/>
              </w:rPr>
              <w:t>250</w:t>
            </w:r>
          </w:p>
        </w:tc>
        <w:tc>
          <w:tcPr>
            <w:tcW w:w="851" w:type="dxa"/>
          </w:tcPr>
          <w:p w14:paraId="53EABB10" w14:textId="77777777" w:rsidR="00DD1F49" w:rsidRPr="00076E76" w:rsidRDefault="00000000" w:rsidP="00BD23C4">
            <w:pPr>
              <w:spacing w:before="20" w:after="20"/>
              <w:ind w:left="231"/>
              <w:rPr>
                <w:rFonts w:eastAsia="Arial" w:cs="Arial"/>
                <w:lang w:val="en-US"/>
              </w:rPr>
            </w:pPr>
            <w:r w:rsidRPr="00076E76">
              <w:rPr>
                <w:rFonts w:cs="Arial"/>
                <w:lang w:val="en-US"/>
              </w:rPr>
              <w:t>250</w:t>
            </w:r>
          </w:p>
        </w:tc>
        <w:tc>
          <w:tcPr>
            <w:tcW w:w="850" w:type="dxa"/>
          </w:tcPr>
          <w:p w14:paraId="6F17377E" w14:textId="77777777" w:rsidR="00DD1F49" w:rsidRPr="00076E76" w:rsidRDefault="00000000" w:rsidP="00BD23C4">
            <w:pPr>
              <w:spacing w:before="20" w:after="20"/>
              <w:ind w:left="181"/>
              <w:rPr>
                <w:rFonts w:eastAsia="Arial" w:cs="Arial"/>
                <w:lang w:val="en-US"/>
              </w:rPr>
            </w:pPr>
            <w:r w:rsidRPr="00076E76">
              <w:rPr>
                <w:rFonts w:cs="Arial"/>
                <w:lang w:val="en-US"/>
              </w:rPr>
              <w:t>250</w:t>
            </w:r>
          </w:p>
        </w:tc>
        <w:tc>
          <w:tcPr>
            <w:tcW w:w="851" w:type="dxa"/>
          </w:tcPr>
          <w:p w14:paraId="68B8BF14" w14:textId="77777777" w:rsidR="00DD1F49" w:rsidRPr="00076E76" w:rsidRDefault="00000000" w:rsidP="00BD23C4">
            <w:pPr>
              <w:spacing w:before="20" w:after="20"/>
              <w:ind w:left="267"/>
              <w:rPr>
                <w:rFonts w:eastAsia="Arial" w:cs="Arial"/>
                <w:lang w:val="en-US"/>
              </w:rPr>
            </w:pPr>
            <w:r w:rsidRPr="00076E76">
              <w:rPr>
                <w:rFonts w:cs="Arial"/>
                <w:lang w:val="en-US"/>
              </w:rPr>
              <w:t>250</w:t>
            </w:r>
          </w:p>
        </w:tc>
      </w:tr>
      <w:tr w:rsidR="009838DF" w14:paraId="16B44215" w14:textId="77777777" w:rsidTr="004D05EF">
        <w:tc>
          <w:tcPr>
            <w:tcW w:w="1560" w:type="dxa"/>
          </w:tcPr>
          <w:p w14:paraId="6AE594C9" w14:textId="77777777" w:rsidR="00DD1F49" w:rsidRPr="00076E76" w:rsidRDefault="00000000" w:rsidP="00BD23C4">
            <w:pPr>
              <w:spacing w:before="20" w:after="20"/>
              <w:ind w:left="81"/>
              <w:jc w:val="center"/>
              <w:rPr>
                <w:rFonts w:eastAsia="Arial" w:cs="Arial"/>
                <w:lang w:val="en-US"/>
              </w:rPr>
            </w:pPr>
            <w:r w:rsidRPr="00076E76">
              <w:rPr>
                <w:rFonts w:cs="Arial"/>
                <w:spacing w:val="-1"/>
                <w:lang w:val="en-US"/>
              </w:rPr>
              <w:t>AGPT/T103</w:t>
            </w:r>
          </w:p>
        </w:tc>
        <w:tc>
          <w:tcPr>
            <w:tcW w:w="2835" w:type="dxa"/>
          </w:tcPr>
          <w:p w14:paraId="0489DB95" w14:textId="77777777" w:rsidR="00DD1F49" w:rsidRPr="00076E76" w:rsidRDefault="00000000" w:rsidP="00BD23C4">
            <w:pPr>
              <w:spacing w:before="20" w:after="20"/>
              <w:ind w:left="80"/>
              <w:jc w:val="center"/>
              <w:rPr>
                <w:rFonts w:eastAsia="Arial" w:cs="Arial"/>
                <w:lang w:val="en-US"/>
              </w:rPr>
            </w:pPr>
            <w:r w:rsidRPr="00076E76">
              <w:rPr>
                <w:rFonts w:cs="Arial"/>
                <w:spacing w:val="-1"/>
                <w:lang w:val="en-US"/>
              </w:rPr>
              <w:t>Loss</w:t>
            </w:r>
            <w:r w:rsidRPr="00076E76">
              <w:rPr>
                <w:rFonts w:cs="Arial"/>
                <w:lang w:val="en-US"/>
              </w:rPr>
              <w:t xml:space="preserve"> on</w:t>
            </w:r>
            <w:r w:rsidRPr="00076E76">
              <w:rPr>
                <w:rFonts w:cs="Arial"/>
                <w:spacing w:val="-2"/>
                <w:lang w:val="en-US"/>
              </w:rPr>
              <w:t xml:space="preserve"> </w:t>
            </w:r>
            <w:r w:rsidRPr="00076E76">
              <w:rPr>
                <w:rFonts w:cs="Arial"/>
                <w:spacing w:val="-1"/>
                <w:lang w:val="en-US"/>
              </w:rPr>
              <w:t>heating</w:t>
            </w:r>
            <w:r w:rsidRPr="00076E76">
              <w:rPr>
                <w:rFonts w:cs="Arial"/>
                <w:spacing w:val="-2"/>
                <w:lang w:val="en-US"/>
              </w:rPr>
              <w:t xml:space="preserve"> </w:t>
            </w:r>
            <w:r w:rsidRPr="00076E76">
              <w:rPr>
                <w:rFonts w:cs="Arial"/>
                <w:lang w:val="en-US"/>
              </w:rPr>
              <w:t>(%</w:t>
            </w:r>
            <w:r w:rsidRPr="00076E76">
              <w:rPr>
                <w:rFonts w:cs="Arial"/>
                <w:spacing w:val="-2"/>
                <w:lang w:val="en-US"/>
              </w:rPr>
              <w:t xml:space="preserve"> </w:t>
            </w:r>
            <w:r w:rsidRPr="00076E76">
              <w:rPr>
                <w:rFonts w:cs="Arial"/>
                <w:lang w:val="en-US"/>
              </w:rPr>
              <w:t>mass)</w:t>
            </w:r>
            <w:r w:rsidRPr="00076E76">
              <w:rPr>
                <w:rFonts w:cs="Arial"/>
                <w:spacing w:val="-2"/>
                <w:lang w:val="en-US"/>
              </w:rPr>
              <w:t xml:space="preserve"> </w:t>
            </w:r>
            <w:r w:rsidRPr="00076E76">
              <w:rPr>
                <w:rFonts w:cs="Arial"/>
                <w:lang w:val="en-US"/>
              </w:rPr>
              <w:t>max.</w:t>
            </w:r>
          </w:p>
        </w:tc>
        <w:tc>
          <w:tcPr>
            <w:tcW w:w="992" w:type="dxa"/>
          </w:tcPr>
          <w:p w14:paraId="37B9A0A5" w14:textId="77777777" w:rsidR="00DD1F49" w:rsidRPr="00076E76" w:rsidRDefault="00000000" w:rsidP="00BD23C4">
            <w:pPr>
              <w:spacing w:before="20" w:after="20"/>
              <w:ind w:left="301"/>
              <w:rPr>
                <w:rFonts w:eastAsia="Arial" w:cs="Arial"/>
                <w:lang w:val="en-US"/>
              </w:rPr>
            </w:pPr>
            <w:r w:rsidRPr="00076E76">
              <w:rPr>
                <w:rFonts w:cs="Arial"/>
                <w:lang w:val="en-US"/>
              </w:rPr>
              <w:t>0.6</w:t>
            </w:r>
          </w:p>
        </w:tc>
        <w:tc>
          <w:tcPr>
            <w:tcW w:w="851" w:type="dxa"/>
          </w:tcPr>
          <w:p w14:paraId="6754B8A6" w14:textId="77777777" w:rsidR="00DD1F49" w:rsidRPr="00076E76" w:rsidRDefault="00000000" w:rsidP="00BD23C4">
            <w:pPr>
              <w:spacing w:before="20" w:after="20"/>
              <w:ind w:left="301"/>
              <w:rPr>
                <w:rFonts w:eastAsia="Arial" w:cs="Arial"/>
                <w:lang w:val="en-US"/>
              </w:rPr>
            </w:pPr>
            <w:r w:rsidRPr="00076E76">
              <w:rPr>
                <w:rFonts w:cs="Arial"/>
                <w:lang w:val="en-US"/>
              </w:rPr>
              <w:t>0.6</w:t>
            </w:r>
          </w:p>
        </w:tc>
        <w:tc>
          <w:tcPr>
            <w:tcW w:w="850" w:type="dxa"/>
          </w:tcPr>
          <w:p w14:paraId="383CA8EC" w14:textId="77777777" w:rsidR="00DD1F49" w:rsidRPr="00076E76" w:rsidRDefault="00000000" w:rsidP="00BD23C4">
            <w:pPr>
              <w:spacing w:before="20" w:after="20"/>
              <w:ind w:left="298"/>
              <w:rPr>
                <w:rFonts w:eastAsia="Arial" w:cs="Arial"/>
                <w:lang w:val="en-US"/>
              </w:rPr>
            </w:pPr>
            <w:r w:rsidRPr="00076E76">
              <w:rPr>
                <w:rFonts w:cs="Arial"/>
                <w:lang w:val="en-US"/>
              </w:rPr>
              <w:t>0.6</w:t>
            </w:r>
          </w:p>
        </w:tc>
        <w:tc>
          <w:tcPr>
            <w:tcW w:w="851" w:type="dxa"/>
          </w:tcPr>
          <w:p w14:paraId="0A293FCD" w14:textId="77777777" w:rsidR="00DD1F49" w:rsidRPr="00076E76" w:rsidRDefault="00000000" w:rsidP="00BD23C4">
            <w:pPr>
              <w:spacing w:before="20" w:after="20"/>
              <w:ind w:left="255"/>
              <w:rPr>
                <w:rFonts w:eastAsia="Arial" w:cs="Arial"/>
                <w:lang w:val="en-US"/>
              </w:rPr>
            </w:pPr>
            <w:r w:rsidRPr="00076E76">
              <w:rPr>
                <w:rFonts w:cs="Arial"/>
                <w:lang w:val="en-US"/>
              </w:rPr>
              <w:t>0.6</w:t>
            </w:r>
          </w:p>
        </w:tc>
        <w:tc>
          <w:tcPr>
            <w:tcW w:w="850" w:type="dxa"/>
          </w:tcPr>
          <w:p w14:paraId="6B815BAF" w14:textId="77777777" w:rsidR="00DD1F49" w:rsidRPr="00076E76" w:rsidRDefault="00000000" w:rsidP="00BD23C4">
            <w:pPr>
              <w:spacing w:before="20" w:after="20"/>
              <w:ind w:left="207"/>
              <w:rPr>
                <w:rFonts w:eastAsia="Arial" w:cs="Arial"/>
                <w:lang w:val="en-US"/>
              </w:rPr>
            </w:pPr>
            <w:r w:rsidRPr="00076E76">
              <w:rPr>
                <w:rFonts w:cs="Arial"/>
                <w:lang w:val="en-US"/>
              </w:rPr>
              <w:t>0.6</w:t>
            </w:r>
          </w:p>
        </w:tc>
        <w:tc>
          <w:tcPr>
            <w:tcW w:w="851" w:type="dxa"/>
          </w:tcPr>
          <w:p w14:paraId="5CA73BF6" w14:textId="77777777" w:rsidR="00DD1F49" w:rsidRPr="00076E76" w:rsidRDefault="00000000" w:rsidP="00BD23C4">
            <w:pPr>
              <w:spacing w:before="20" w:after="20"/>
              <w:ind w:left="294"/>
              <w:rPr>
                <w:rFonts w:eastAsia="Arial" w:cs="Arial"/>
                <w:lang w:val="en-US"/>
              </w:rPr>
            </w:pPr>
            <w:r w:rsidRPr="00076E76">
              <w:rPr>
                <w:rFonts w:cs="Arial"/>
                <w:lang w:val="en-US"/>
              </w:rPr>
              <w:t>0.6</w:t>
            </w:r>
          </w:p>
        </w:tc>
      </w:tr>
      <w:tr w:rsidR="009838DF" w14:paraId="4FFE708C" w14:textId="77777777" w:rsidTr="004D05EF">
        <w:tc>
          <w:tcPr>
            <w:tcW w:w="9640" w:type="dxa"/>
            <w:gridSpan w:val="8"/>
          </w:tcPr>
          <w:p w14:paraId="1C57E0D2" w14:textId="77777777" w:rsidR="00DD1F49" w:rsidRPr="002F1744" w:rsidRDefault="00000000" w:rsidP="00BD23C4">
            <w:pPr>
              <w:spacing w:before="77" w:after="0"/>
              <w:ind w:left="139"/>
              <w:rPr>
                <w:rFonts w:eastAsia="Arial" w:cs="Arial"/>
                <w:lang w:val="en-US"/>
              </w:rPr>
            </w:pPr>
            <w:r w:rsidRPr="002F1744">
              <w:rPr>
                <w:rFonts w:cs="Arial"/>
                <w:b/>
                <w:i/>
                <w:spacing w:val="-1"/>
                <w:lang w:val="en-US"/>
              </w:rPr>
              <w:t>Notes</w:t>
            </w:r>
          </w:p>
          <w:p w14:paraId="72588CD0" w14:textId="77777777" w:rsidR="00DD1F49" w:rsidRPr="002F1744" w:rsidRDefault="00000000">
            <w:pPr>
              <w:numPr>
                <w:ilvl w:val="0"/>
                <w:numId w:val="85"/>
              </w:numPr>
              <w:tabs>
                <w:tab w:val="left" w:pos="423"/>
              </w:tabs>
              <w:spacing w:before="119" w:after="0"/>
              <w:rPr>
                <w:rFonts w:eastAsia="Arial" w:cs="Arial"/>
                <w:lang w:val="en-US"/>
              </w:rPr>
            </w:pPr>
            <w:r w:rsidRPr="002F1744">
              <w:rPr>
                <w:rFonts w:cs="Arial"/>
                <w:i/>
                <w:lang w:val="en-US"/>
              </w:rPr>
              <w:t>Class</w:t>
            </w:r>
            <w:r w:rsidRPr="002F1744">
              <w:rPr>
                <w:rFonts w:cs="Arial"/>
                <w:i/>
                <w:spacing w:val="-2"/>
                <w:lang w:val="en-US"/>
              </w:rPr>
              <w:t xml:space="preserve"> </w:t>
            </w:r>
            <w:r w:rsidRPr="002F1744">
              <w:rPr>
                <w:rFonts w:cs="Arial"/>
                <w:i/>
                <w:spacing w:val="-1"/>
                <w:lang w:val="en-US"/>
              </w:rPr>
              <w:t>S45R binder must</w:t>
            </w:r>
            <w:r w:rsidRPr="002F1744">
              <w:rPr>
                <w:rFonts w:cs="Arial"/>
                <w:i/>
                <w:spacing w:val="-2"/>
                <w:lang w:val="en-US"/>
              </w:rPr>
              <w:t xml:space="preserve"> </w:t>
            </w:r>
            <w:r w:rsidRPr="002F1744">
              <w:rPr>
                <w:rFonts w:cs="Arial"/>
                <w:i/>
                <w:lang w:val="en-US"/>
              </w:rPr>
              <w:t xml:space="preserve">be </w:t>
            </w:r>
            <w:r w:rsidRPr="002F1744">
              <w:rPr>
                <w:rFonts w:cs="Arial"/>
                <w:i/>
                <w:spacing w:val="-1"/>
                <w:lang w:val="en-US"/>
              </w:rPr>
              <w:t>manufactured</w:t>
            </w:r>
            <w:r w:rsidRPr="002F1744">
              <w:rPr>
                <w:rFonts w:cs="Arial"/>
                <w:i/>
                <w:spacing w:val="1"/>
                <w:lang w:val="en-US"/>
              </w:rPr>
              <w:t xml:space="preserve"> </w:t>
            </w:r>
            <w:r w:rsidRPr="002F1744">
              <w:rPr>
                <w:rFonts w:cs="Arial"/>
                <w:i/>
                <w:spacing w:val="-1"/>
                <w:lang w:val="en-US"/>
              </w:rPr>
              <w:t>by</w:t>
            </w:r>
            <w:r w:rsidRPr="002F1744">
              <w:rPr>
                <w:rFonts w:cs="Arial"/>
                <w:i/>
                <w:lang w:val="en-US"/>
              </w:rPr>
              <w:t xml:space="preserve"> </w:t>
            </w:r>
            <w:r w:rsidRPr="002F1744">
              <w:rPr>
                <w:rFonts w:cs="Arial"/>
                <w:i/>
                <w:spacing w:val="-1"/>
                <w:lang w:val="en-US"/>
              </w:rPr>
              <w:t>the</w:t>
            </w:r>
            <w:r w:rsidRPr="002F1744">
              <w:rPr>
                <w:rFonts w:cs="Arial"/>
                <w:i/>
                <w:spacing w:val="1"/>
                <w:lang w:val="en-US"/>
              </w:rPr>
              <w:t xml:space="preserve"> </w:t>
            </w:r>
            <w:r w:rsidRPr="002F1744">
              <w:rPr>
                <w:rFonts w:cs="Arial"/>
                <w:i/>
                <w:spacing w:val="-1"/>
                <w:lang w:val="en-US"/>
              </w:rPr>
              <w:t>incorporation</w:t>
            </w:r>
            <w:r w:rsidRPr="002F1744">
              <w:rPr>
                <w:rFonts w:cs="Arial"/>
                <w:i/>
                <w:lang w:val="en-US"/>
              </w:rPr>
              <w:t xml:space="preserve"> of</w:t>
            </w:r>
            <w:r w:rsidRPr="002F1744">
              <w:rPr>
                <w:rFonts w:cs="Arial"/>
                <w:i/>
                <w:spacing w:val="-2"/>
                <w:lang w:val="en-US"/>
              </w:rPr>
              <w:t xml:space="preserve"> </w:t>
            </w:r>
            <w:r w:rsidRPr="002F1744">
              <w:rPr>
                <w:rFonts w:cs="Arial"/>
                <w:i/>
                <w:spacing w:val="-1"/>
                <w:lang w:val="en-US"/>
              </w:rPr>
              <w:t>crumb</w:t>
            </w:r>
            <w:r w:rsidRPr="002F1744">
              <w:rPr>
                <w:rFonts w:cs="Arial"/>
                <w:i/>
                <w:spacing w:val="1"/>
                <w:lang w:val="en-US"/>
              </w:rPr>
              <w:t xml:space="preserve"> </w:t>
            </w:r>
            <w:r w:rsidRPr="002F1744">
              <w:rPr>
                <w:rFonts w:cs="Arial"/>
                <w:i/>
                <w:spacing w:val="-1"/>
                <w:lang w:val="en-US"/>
              </w:rPr>
              <w:t>rubber</w:t>
            </w:r>
            <w:r w:rsidRPr="002F1744">
              <w:rPr>
                <w:rFonts w:cs="Arial"/>
                <w:i/>
                <w:spacing w:val="-3"/>
                <w:lang w:val="en-US"/>
              </w:rPr>
              <w:t xml:space="preserve"> </w:t>
            </w:r>
            <w:r w:rsidRPr="002F1744">
              <w:rPr>
                <w:rFonts w:cs="Arial"/>
                <w:i/>
                <w:spacing w:val="-1"/>
                <w:lang w:val="en-US"/>
              </w:rPr>
              <w:t>derived</w:t>
            </w:r>
            <w:r w:rsidRPr="002F1744">
              <w:rPr>
                <w:rFonts w:cs="Arial"/>
                <w:i/>
                <w:spacing w:val="-2"/>
                <w:lang w:val="en-US"/>
              </w:rPr>
              <w:t xml:space="preserve"> </w:t>
            </w:r>
            <w:r w:rsidRPr="002F1744">
              <w:rPr>
                <w:rFonts w:cs="Arial"/>
                <w:i/>
                <w:spacing w:val="-1"/>
                <w:lang w:val="en-US"/>
              </w:rPr>
              <w:t>from</w:t>
            </w:r>
            <w:r w:rsidRPr="002F1744">
              <w:rPr>
                <w:rFonts w:cs="Arial"/>
                <w:i/>
                <w:spacing w:val="-2"/>
                <w:lang w:val="en-US"/>
              </w:rPr>
              <w:t xml:space="preserve"> </w:t>
            </w:r>
            <w:r w:rsidRPr="002F1744">
              <w:rPr>
                <w:rFonts w:cs="Arial"/>
                <w:i/>
                <w:lang w:val="en-US"/>
              </w:rPr>
              <w:t>used</w:t>
            </w:r>
            <w:r w:rsidRPr="002F1744">
              <w:rPr>
                <w:rFonts w:cs="Arial"/>
                <w:i/>
                <w:spacing w:val="-2"/>
                <w:lang w:val="en-US"/>
              </w:rPr>
              <w:t xml:space="preserve"> </w:t>
            </w:r>
            <w:r w:rsidRPr="002F1744">
              <w:rPr>
                <w:rFonts w:cs="Arial"/>
                <w:i/>
                <w:spacing w:val="-1"/>
                <w:lang w:val="en-US"/>
              </w:rPr>
              <w:t>vehicle</w:t>
            </w:r>
            <w:r w:rsidRPr="002F1744">
              <w:rPr>
                <w:rFonts w:cs="Arial"/>
                <w:i/>
                <w:lang w:val="en-US"/>
              </w:rPr>
              <w:t xml:space="preserve"> </w:t>
            </w:r>
            <w:proofErr w:type="spellStart"/>
            <w:r w:rsidRPr="002F1744">
              <w:rPr>
                <w:rFonts w:cs="Arial"/>
                <w:i/>
                <w:spacing w:val="-1"/>
                <w:lang w:val="en-US"/>
              </w:rPr>
              <w:t>tyres</w:t>
            </w:r>
            <w:proofErr w:type="spellEnd"/>
            <w:r w:rsidRPr="002F1744">
              <w:rPr>
                <w:rFonts w:cs="Arial"/>
                <w:i/>
                <w:spacing w:val="-1"/>
                <w:lang w:val="en-US"/>
              </w:rPr>
              <w:t>.</w:t>
            </w:r>
          </w:p>
          <w:p w14:paraId="4A1EEE10" w14:textId="77777777" w:rsidR="00DD1F49" w:rsidRPr="002F1744" w:rsidRDefault="00000000">
            <w:pPr>
              <w:numPr>
                <w:ilvl w:val="0"/>
                <w:numId w:val="85"/>
              </w:numPr>
              <w:tabs>
                <w:tab w:val="left" w:pos="423"/>
              </w:tabs>
              <w:spacing w:before="119" w:after="0"/>
              <w:ind w:right="370"/>
              <w:rPr>
                <w:rFonts w:eastAsia="Arial" w:cs="Arial"/>
                <w:lang w:val="en-US"/>
              </w:rPr>
            </w:pPr>
            <w:r w:rsidRPr="002F1744">
              <w:rPr>
                <w:rFonts w:cs="Arial"/>
                <w:i/>
                <w:lang w:val="en-US"/>
              </w:rPr>
              <w:t xml:space="preserve">L </w:t>
            </w:r>
            <w:r w:rsidRPr="002F1744">
              <w:rPr>
                <w:rFonts w:cs="Arial"/>
                <w:i/>
                <w:spacing w:val="-1"/>
                <w:lang w:val="en-US"/>
              </w:rPr>
              <w:t>series</w:t>
            </w:r>
            <w:r w:rsidRPr="002F1744">
              <w:rPr>
                <w:rFonts w:cs="Arial"/>
                <w:i/>
                <w:spacing w:val="-2"/>
                <w:lang w:val="en-US"/>
              </w:rPr>
              <w:t xml:space="preserve"> </w:t>
            </w:r>
            <w:r w:rsidRPr="002F1744">
              <w:rPr>
                <w:rFonts w:cs="Arial"/>
                <w:i/>
                <w:spacing w:val="-1"/>
                <w:lang w:val="en-US"/>
              </w:rPr>
              <w:t>Brookfield</w:t>
            </w:r>
            <w:r w:rsidRPr="002F1744">
              <w:rPr>
                <w:rFonts w:cs="Arial"/>
                <w:i/>
                <w:spacing w:val="1"/>
                <w:lang w:val="en-US"/>
              </w:rPr>
              <w:t xml:space="preserve"> </w:t>
            </w:r>
            <w:r w:rsidRPr="002F1744">
              <w:rPr>
                <w:rFonts w:cs="Arial"/>
                <w:i/>
                <w:spacing w:val="-1"/>
                <w:lang w:val="en-US"/>
              </w:rPr>
              <w:t>is</w:t>
            </w:r>
            <w:r w:rsidRPr="002F1744">
              <w:rPr>
                <w:rFonts w:cs="Arial"/>
                <w:i/>
                <w:lang w:val="en-US"/>
              </w:rPr>
              <w:t xml:space="preserve"> </w:t>
            </w:r>
            <w:r w:rsidRPr="002F1744">
              <w:rPr>
                <w:rFonts w:cs="Arial"/>
                <w:i/>
                <w:spacing w:val="-1"/>
                <w:lang w:val="en-US"/>
              </w:rPr>
              <w:t>recommended</w:t>
            </w:r>
            <w:r w:rsidRPr="002F1744">
              <w:rPr>
                <w:rFonts w:cs="Arial"/>
                <w:i/>
                <w:spacing w:val="-2"/>
                <w:lang w:val="en-US"/>
              </w:rPr>
              <w:t xml:space="preserve"> </w:t>
            </w:r>
            <w:r w:rsidRPr="002F1744">
              <w:rPr>
                <w:rFonts w:cs="Arial"/>
                <w:i/>
                <w:spacing w:val="-1"/>
                <w:lang w:val="en-US"/>
              </w:rPr>
              <w:t>together</w:t>
            </w:r>
            <w:r w:rsidRPr="002F1744">
              <w:rPr>
                <w:rFonts w:cs="Arial"/>
                <w:i/>
                <w:spacing w:val="-3"/>
                <w:lang w:val="en-US"/>
              </w:rPr>
              <w:t xml:space="preserve"> </w:t>
            </w:r>
            <w:r w:rsidRPr="002F1744">
              <w:rPr>
                <w:rFonts w:cs="Arial"/>
                <w:i/>
                <w:spacing w:val="-1"/>
                <w:lang w:val="en-US"/>
              </w:rPr>
              <w:t>with</w:t>
            </w:r>
            <w:r w:rsidRPr="002F1744">
              <w:rPr>
                <w:rFonts w:cs="Arial"/>
                <w:i/>
                <w:spacing w:val="-3"/>
                <w:lang w:val="en-US"/>
              </w:rPr>
              <w:t xml:space="preserve"> </w:t>
            </w:r>
            <w:r w:rsidRPr="002F1744">
              <w:rPr>
                <w:rFonts w:cs="Arial"/>
                <w:i/>
                <w:spacing w:val="-1"/>
                <w:lang w:val="en-US"/>
              </w:rPr>
              <w:t>spindle</w:t>
            </w:r>
            <w:r w:rsidRPr="002F1744">
              <w:rPr>
                <w:rFonts w:cs="Arial"/>
                <w:i/>
                <w:spacing w:val="1"/>
                <w:lang w:val="en-US"/>
              </w:rPr>
              <w:t xml:space="preserve"> </w:t>
            </w:r>
            <w:r w:rsidRPr="002F1744">
              <w:rPr>
                <w:rFonts w:cs="Arial"/>
                <w:i/>
                <w:spacing w:val="-1"/>
                <w:lang w:val="en-US"/>
              </w:rPr>
              <w:t>SC4-31, except</w:t>
            </w:r>
            <w:r w:rsidRPr="002F1744">
              <w:rPr>
                <w:rFonts w:cs="Arial"/>
                <w:i/>
                <w:spacing w:val="-2"/>
                <w:lang w:val="en-US"/>
              </w:rPr>
              <w:t xml:space="preserve"> </w:t>
            </w:r>
            <w:r w:rsidRPr="002F1744">
              <w:rPr>
                <w:rFonts w:cs="Arial"/>
                <w:i/>
                <w:lang w:val="en-US"/>
              </w:rPr>
              <w:t xml:space="preserve">in </w:t>
            </w:r>
            <w:r w:rsidRPr="002F1744">
              <w:rPr>
                <w:rFonts w:cs="Arial"/>
                <w:i/>
                <w:spacing w:val="-1"/>
                <w:lang w:val="en-US"/>
              </w:rPr>
              <w:t>the</w:t>
            </w:r>
            <w:r w:rsidRPr="002F1744">
              <w:rPr>
                <w:rFonts w:cs="Arial"/>
                <w:i/>
                <w:spacing w:val="1"/>
                <w:lang w:val="en-US"/>
              </w:rPr>
              <w:t xml:space="preserve"> </w:t>
            </w:r>
            <w:r w:rsidRPr="002F1744">
              <w:rPr>
                <w:rFonts w:cs="Arial"/>
                <w:i/>
                <w:spacing w:val="-1"/>
                <w:lang w:val="en-US"/>
              </w:rPr>
              <w:t>case</w:t>
            </w:r>
            <w:r w:rsidRPr="002F1744">
              <w:rPr>
                <w:rFonts w:cs="Arial"/>
                <w:i/>
                <w:spacing w:val="-3"/>
                <w:lang w:val="en-US"/>
              </w:rPr>
              <w:t xml:space="preserve"> </w:t>
            </w:r>
            <w:r w:rsidRPr="002F1744">
              <w:rPr>
                <w:rFonts w:cs="Arial"/>
                <w:i/>
                <w:lang w:val="en-US"/>
              </w:rPr>
              <w:t>of</w:t>
            </w:r>
            <w:r w:rsidRPr="002F1744">
              <w:rPr>
                <w:rFonts w:cs="Arial"/>
                <w:i/>
                <w:spacing w:val="-1"/>
                <w:lang w:val="en-US"/>
              </w:rPr>
              <w:t xml:space="preserve"> S45R where</w:t>
            </w:r>
            <w:r w:rsidRPr="002F1744">
              <w:rPr>
                <w:rFonts w:cs="Arial"/>
                <w:i/>
                <w:spacing w:val="-3"/>
                <w:lang w:val="en-US"/>
              </w:rPr>
              <w:t xml:space="preserve"> </w:t>
            </w:r>
            <w:r w:rsidRPr="002F1744">
              <w:rPr>
                <w:rFonts w:cs="Arial"/>
                <w:i/>
                <w:spacing w:val="-1"/>
                <w:lang w:val="en-US"/>
              </w:rPr>
              <w:t>spindle</w:t>
            </w:r>
            <w:r w:rsidRPr="002F1744">
              <w:rPr>
                <w:rFonts w:cs="Arial"/>
                <w:i/>
                <w:spacing w:val="1"/>
                <w:lang w:val="en-US"/>
              </w:rPr>
              <w:t xml:space="preserve"> </w:t>
            </w:r>
            <w:r w:rsidRPr="002F1744">
              <w:rPr>
                <w:rFonts w:cs="Arial"/>
                <w:i/>
                <w:spacing w:val="-1"/>
                <w:lang w:val="en-US"/>
              </w:rPr>
              <w:t>SC4-</w:t>
            </w:r>
            <w:r w:rsidRPr="002F1744">
              <w:rPr>
                <w:rFonts w:cs="Arial"/>
                <w:i/>
                <w:lang w:val="en-US"/>
              </w:rPr>
              <w:t>29</w:t>
            </w:r>
            <w:r w:rsidRPr="002F1744">
              <w:rPr>
                <w:rFonts w:cs="Arial"/>
                <w:i/>
                <w:spacing w:val="-1"/>
                <w:lang w:val="en-US"/>
              </w:rPr>
              <w:t xml:space="preserve"> is</w:t>
            </w:r>
            <w:r w:rsidRPr="002F1744">
              <w:rPr>
                <w:rFonts w:cs="Arial"/>
                <w:i/>
                <w:lang w:val="en-US"/>
              </w:rPr>
              <w:t xml:space="preserve"> </w:t>
            </w:r>
            <w:r w:rsidRPr="002F1744">
              <w:rPr>
                <w:rFonts w:cs="Arial"/>
                <w:i/>
                <w:spacing w:val="-1"/>
                <w:lang w:val="en-US"/>
              </w:rPr>
              <w:t>recommended.</w:t>
            </w:r>
            <w:r w:rsidRPr="002F1744">
              <w:rPr>
                <w:rFonts w:cs="Arial"/>
                <w:i/>
                <w:spacing w:val="-3"/>
                <w:lang w:val="en-US"/>
              </w:rPr>
              <w:t xml:space="preserve"> </w:t>
            </w:r>
            <w:r w:rsidRPr="002F1744">
              <w:rPr>
                <w:rFonts w:cs="Arial"/>
                <w:i/>
                <w:lang w:val="en-US"/>
              </w:rPr>
              <w:t>The</w:t>
            </w:r>
            <w:r w:rsidRPr="002F1744">
              <w:rPr>
                <w:rFonts w:cs="Arial"/>
                <w:i/>
                <w:spacing w:val="-3"/>
                <w:lang w:val="en-US"/>
              </w:rPr>
              <w:t xml:space="preserve"> </w:t>
            </w:r>
            <w:r w:rsidRPr="002F1744">
              <w:rPr>
                <w:rFonts w:cs="Arial"/>
                <w:i/>
                <w:spacing w:val="-1"/>
                <w:lang w:val="en-US"/>
              </w:rPr>
              <w:t xml:space="preserve">shear </w:t>
            </w:r>
            <w:r w:rsidRPr="002F1744">
              <w:rPr>
                <w:rFonts w:cs="Arial"/>
                <w:i/>
                <w:lang w:val="en-US"/>
              </w:rPr>
              <w:t xml:space="preserve">rate </w:t>
            </w:r>
            <w:r w:rsidRPr="002F1744">
              <w:rPr>
                <w:rFonts w:cs="Arial"/>
                <w:i/>
                <w:spacing w:val="-1"/>
                <w:lang w:val="en-US"/>
              </w:rPr>
              <w:t>involved</w:t>
            </w:r>
            <w:r w:rsidRPr="002F1744">
              <w:rPr>
                <w:rFonts w:cs="Arial"/>
                <w:i/>
                <w:lang w:val="en-US"/>
              </w:rPr>
              <w:t xml:space="preserve"> </w:t>
            </w:r>
            <w:r w:rsidRPr="002F1744">
              <w:rPr>
                <w:rFonts w:cs="Arial"/>
                <w:i/>
                <w:spacing w:val="-1"/>
                <w:lang w:val="en-US"/>
              </w:rPr>
              <w:t>in</w:t>
            </w:r>
            <w:r w:rsidRPr="002F1744">
              <w:rPr>
                <w:rFonts w:cs="Arial"/>
                <w:i/>
                <w:lang w:val="en-US"/>
              </w:rPr>
              <w:t xml:space="preserve"> </w:t>
            </w:r>
            <w:r w:rsidRPr="002F1744">
              <w:rPr>
                <w:rFonts w:cs="Arial"/>
                <w:i/>
                <w:spacing w:val="-1"/>
                <w:lang w:val="en-US"/>
              </w:rPr>
              <w:t>determining</w:t>
            </w:r>
            <w:r w:rsidRPr="002F1744">
              <w:rPr>
                <w:rFonts w:cs="Arial"/>
                <w:i/>
                <w:spacing w:val="-3"/>
                <w:lang w:val="en-US"/>
              </w:rPr>
              <w:t xml:space="preserve"> </w:t>
            </w:r>
            <w:r w:rsidRPr="002F1744">
              <w:rPr>
                <w:rFonts w:cs="Arial"/>
                <w:i/>
                <w:spacing w:val="-1"/>
                <w:lang w:val="en-US"/>
              </w:rPr>
              <w:t>viscosity</w:t>
            </w:r>
            <w:r w:rsidRPr="002F1744">
              <w:rPr>
                <w:rFonts w:cs="Arial"/>
                <w:i/>
                <w:spacing w:val="-2"/>
                <w:lang w:val="en-US"/>
              </w:rPr>
              <w:t xml:space="preserve"> </w:t>
            </w:r>
            <w:r w:rsidRPr="002F1744">
              <w:rPr>
                <w:rFonts w:cs="Arial"/>
                <w:i/>
                <w:lang w:val="en-US"/>
              </w:rPr>
              <w:t xml:space="preserve">by </w:t>
            </w:r>
            <w:r w:rsidRPr="002F1744">
              <w:rPr>
                <w:rFonts w:cs="Arial"/>
                <w:i/>
                <w:spacing w:val="-1"/>
                <w:lang w:val="en-US"/>
              </w:rPr>
              <w:t>AS/NZS</w:t>
            </w:r>
            <w:r>
              <w:rPr>
                <w:rFonts w:cs="Arial"/>
                <w:i/>
                <w:spacing w:val="-4"/>
                <w:lang w:val="en-US"/>
              </w:rPr>
              <w:t> </w:t>
            </w:r>
            <w:r w:rsidRPr="002F1744">
              <w:rPr>
                <w:rFonts w:cs="Arial"/>
                <w:i/>
                <w:spacing w:val="-1"/>
                <w:lang w:val="en-US"/>
              </w:rPr>
              <w:t xml:space="preserve">2341.4 </w:t>
            </w:r>
            <w:r w:rsidRPr="002F1744">
              <w:rPr>
                <w:rFonts w:cs="Arial"/>
                <w:i/>
                <w:spacing w:val="-2"/>
                <w:lang w:val="en-US"/>
              </w:rPr>
              <w:t>and</w:t>
            </w:r>
            <w:r w:rsidRPr="002F1744">
              <w:rPr>
                <w:rFonts w:cs="Arial"/>
                <w:i/>
                <w:lang w:val="en-US"/>
              </w:rPr>
              <w:t xml:space="preserve"> </w:t>
            </w:r>
            <w:r w:rsidRPr="002F1744">
              <w:rPr>
                <w:rFonts w:cs="Arial"/>
                <w:i/>
                <w:spacing w:val="-1"/>
                <w:lang w:val="en-US"/>
              </w:rPr>
              <w:t>AGPT/T111</w:t>
            </w:r>
            <w:r w:rsidRPr="002F1744">
              <w:rPr>
                <w:rFonts w:cs="Arial"/>
                <w:i/>
                <w:spacing w:val="-3"/>
                <w:lang w:val="en-US"/>
              </w:rPr>
              <w:t xml:space="preserve"> </w:t>
            </w:r>
            <w:r w:rsidRPr="002F1744">
              <w:rPr>
                <w:rFonts w:cs="Arial"/>
                <w:i/>
                <w:spacing w:val="-1"/>
                <w:lang w:val="en-US"/>
              </w:rPr>
              <w:t>must</w:t>
            </w:r>
            <w:r w:rsidRPr="002F1744">
              <w:rPr>
                <w:rFonts w:cs="Arial"/>
                <w:i/>
                <w:spacing w:val="-3"/>
                <w:lang w:val="en-US"/>
              </w:rPr>
              <w:t xml:space="preserve"> </w:t>
            </w:r>
            <w:r w:rsidRPr="002F1744">
              <w:rPr>
                <w:rFonts w:cs="Arial"/>
                <w:i/>
                <w:lang w:val="en-US"/>
              </w:rPr>
              <w:t>be</w:t>
            </w:r>
            <w:r w:rsidRPr="002F1744">
              <w:rPr>
                <w:rFonts w:cs="Arial"/>
                <w:i/>
                <w:spacing w:val="79"/>
                <w:lang w:val="en-US"/>
              </w:rPr>
              <w:t xml:space="preserve"> </w:t>
            </w:r>
            <w:r w:rsidRPr="002F1744">
              <w:rPr>
                <w:rFonts w:cs="Arial"/>
                <w:i/>
                <w:spacing w:val="-1"/>
                <w:lang w:val="en-US"/>
              </w:rPr>
              <w:t>calculated</w:t>
            </w:r>
            <w:r w:rsidRPr="002F1744">
              <w:rPr>
                <w:rFonts w:cs="Arial"/>
                <w:i/>
                <w:spacing w:val="-4"/>
                <w:lang w:val="en-US"/>
              </w:rPr>
              <w:t xml:space="preserve"> </w:t>
            </w:r>
            <w:r w:rsidRPr="002F1744">
              <w:rPr>
                <w:rFonts w:cs="Arial"/>
                <w:i/>
                <w:lang w:val="en-US"/>
              </w:rPr>
              <w:t xml:space="preserve">and </w:t>
            </w:r>
            <w:r w:rsidRPr="002F1744">
              <w:rPr>
                <w:rFonts w:cs="Arial"/>
                <w:i/>
                <w:spacing w:val="-1"/>
                <w:lang w:val="en-US"/>
              </w:rPr>
              <w:t>recorded. AGPT/T111</w:t>
            </w:r>
            <w:r w:rsidRPr="002F1744">
              <w:rPr>
                <w:rFonts w:cs="Arial"/>
                <w:i/>
                <w:spacing w:val="-3"/>
                <w:lang w:val="en-US"/>
              </w:rPr>
              <w:t xml:space="preserve"> </w:t>
            </w:r>
            <w:r w:rsidRPr="002F1744">
              <w:rPr>
                <w:rFonts w:cs="Arial"/>
                <w:i/>
                <w:spacing w:val="-1"/>
                <w:lang w:val="en-US"/>
              </w:rPr>
              <w:t>has</w:t>
            </w:r>
            <w:r w:rsidRPr="002F1744">
              <w:rPr>
                <w:rFonts w:cs="Arial"/>
                <w:i/>
                <w:lang w:val="en-US"/>
              </w:rPr>
              <w:t xml:space="preserve"> </w:t>
            </w:r>
            <w:r w:rsidRPr="002F1744">
              <w:rPr>
                <w:rFonts w:cs="Arial"/>
                <w:i/>
                <w:spacing w:val="-1"/>
                <w:lang w:val="en-US"/>
              </w:rPr>
              <w:t>been</w:t>
            </w:r>
            <w:r w:rsidRPr="002F1744">
              <w:rPr>
                <w:rFonts w:cs="Arial"/>
                <w:i/>
                <w:lang w:val="en-US"/>
              </w:rPr>
              <w:t xml:space="preserve"> </w:t>
            </w:r>
            <w:r w:rsidRPr="002F1744">
              <w:rPr>
                <w:rFonts w:cs="Arial"/>
                <w:i/>
                <w:spacing w:val="-1"/>
                <w:lang w:val="en-US"/>
              </w:rPr>
              <w:t>retained</w:t>
            </w:r>
            <w:r w:rsidRPr="002F1744">
              <w:rPr>
                <w:rFonts w:cs="Arial"/>
                <w:i/>
                <w:spacing w:val="-3"/>
                <w:lang w:val="en-US"/>
              </w:rPr>
              <w:t xml:space="preserve"> </w:t>
            </w:r>
            <w:r w:rsidRPr="002F1744">
              <w:rPr>
                <w:rFonts w:cs="Arial"/>
                <w:i/>
                <w:lang w:val="en-US"/>
              </w:rPr>
              <w:t xml:space="preserve">in </w:t>
            </w:r>
            <w:r>
              <w:rPr>
                <w:rFonts w:cs="Arial"/>
                <w:i/>
                <w:lang w:val="en-US"/>
              </w:rPr>
              <w:t xml:space="preserve">this </w:t>
            </w:r>
            <w:r>
              <w:rPr>
                <w:rFonts w:cs="Arial"/>
                <w:i/>
                <w:spacing w:val="-1"/>
                <w:lang w:val="en-US"/>
              </w:rPr>
              <w:t>t</w:t>
            </w:r>
            <w:r w:rsidRPr="002F1744">
              <w:rPr>
                <w:rFonts w:cs="Arial"/>
                <w:i/>
                <w:spacing w:val="-1"/>
                <w:lang w:val="en-US"/>
              </w:rPr>
              <w:t>able</w:t>
            </w:r>
            <w:r w:rsidRPr="002F1744">
              <w:rPr>
                <w:rFonts w:cs="Arial"/>
                <w:i/>
                <w:lang w:val="en-US"/>
              </w:rPr>
              <w:t xml:space="preserve"> </w:t>
            </w:r>
            <w:r w:rsidRPr="002F1744">
              <w:rPr>
                <w:rFonts w:cs="Arial"/>
                <w:i/>
                <w:spacing w:val="-1"/>
                <w:lang w:val="en-US"/>
              </w:rPr>
              <w:t>to</w:t>
            </w:r>
            <w:r w:rsidRPr="002F1744">
              <w:rPr>
                <w:rFonts w:cs="Arial"/>
                <w:i/>
                <w:lang w:val="en-US"/>
              </w:rPr>
              <w:t xml:space="preserve"> </w:t>
            </w:r>
            <w:r w:rsidRPr="002F1744">
              <w:rPr>
                <w:rFonts w:cs="Arial"/>
                <w:i/>
                <w:spacing w:val="-1"/>
                <w:lang w:val="en-US"/>
              </w:rPr>
              <w:t>allow</w:t>
            </w:r>
            <w:r w:rsidRPr="002F1744">
              <w:rPr>
                <w:rFonts w:cs="Arial"/>
                <w:i/>
                <w:spacing w:val="-2"/>
                <w:lang w:val="en-US"/>
              </w:rPr>
              <w:t xml:space="preserve"> </w:t>
            </w:r>
            <w:r w:rsidRPr="002F1744">
              <w:rPr>
                <w:rFonts w:cs="Arial"/>
                <w:i/>
                <w:spacing w:val="-1"/>
                <w:lang w:val="en-US"/>
              </w:rPr>
              <w:t>laboratories</w:t>
            </w:r>
            <w:r w:rsidRPr="002F1744">
              <w:rPr>
                <w:rFonts w:cs="Arial"/>
                <w:i/>
                <w:spacing w:val="-2"/>
                <w:lang w:val="en-US"/>
              </w:rPr>
              <w:t xml:space="preserve"> </w:t>
            </w:r>
            <w:r w:rsidRPr="002F1744">
              <w:rPr>
                <w:rFonts w:cs="Arial"/>
                <w:i/>
                <w:spacing w:val="-1"/>
                <w:lang w:val="en-US"/>
              </w:rPr>
              <w:t>sufficient time</w:t>
            </w:r>
            <w:r w:rsidRPr="002F1744">
              <w:rPr>
                <w:rFonts w:cs="Arial"/>
                <w:i/>
                <w:lang w:val="en-US"/>
              </w:rPr>
              <w:t xml:space="preserve"> </w:t>
            </w:r>
            <w:r w:rsidRPr="002F1744">
              <w:rPr>
                <w:rFonts w:cs="Arial"/>
                <w:i/>
                <w:spacing w:val="-1"/>
                <w:lang w:val="en-US"/>
              </w:rPr>
              <w:t>to adopt</w:t>
            </w:r>
            <w:r w:rsidRPr="002F1744">
              <w:rPr>
                <w:rFonts w:cs="Arial"/>
                <w:i/>
                <w:spacing w:val="87"/>
                <w:lang w:val="en-US"/>
              </w:rPr>
              <w:t xml:space="preserve"> </w:t>
            </w:r>
            <w:r w:rsidRPr="002F1744">
              <w:rPr>
                <w:rFonts w:cs="Arial"/>
                <w:i/>
                <w:spacing w:val="-1"/>
                <w:lang w:val="en-US"/>
              </w:rPr>
              <w:t>AS/NZS</w:t>
            </w:r>
            <w:r>
              <w:rPr>
                <w:rFonts w:cs="Arial"/>
                <w:i/>
                <w:spacing w:val="-8"/>
                <w:lang w:val="en-US"/>
              </w:rPr>
              <w:t> </w:t>
            </w:r>
            <w:r w:rsidRPr="002F1744">
              <w:rPr>
                <w:rFonts w:cs="Arial"/>
                <w:i/>
                <w:spacing w:val="-1"/>
                <w:lang w:val="en-US"/>
              </w:rPr>
              <w:t>2341.4.</w:t>
            </w:r>
          </w:p>
          <w:p w14:paraId="1F9FC83C" w14:textId="77777777" w:rsidR="00DD1F49" w:rsidRPr="002F1744" w:rsidRDefault="00000000">
            <w:pPr>
              <w:numPr>
                <w:ilvl w:val="0"/>
                <w:numId w:val="85"/>
              </w:numPr>
              <w:tabs>
                <w:tab w:val="left" w:pos="423"/>
              </w:tabs>
              <w:spacing w:before="119" w:after="0"/>
              <w:rPr>
                <w:rFonts w:eastAsia="Arial" w:cs="Arial"/>
                <w:lang w:val="en-US"/>
              </w:rPr>
            </w:pPr>
            <w:r w:rsidRPr="002F1744">
              <w:rPr>
                <w:rFonts w:eastAsia="Arial" w:cs="Arial"/>
                <w:i/>
                <w:spacing w:val="-1"/>
                <w:lang w:val="en-US"/>
              </w:rPr>
              <w:t>‘TBR’</w:t>
            </w:r>
            <w:r w:rsidRPr="002F1744">
              <w:rPr>
                <w:rFonts w:eastAsia="Arial" w:cs="Arial"/>
                <w:i/>
                <w:lang w:val="en-US"/>
              </w:rPr>
              <w:t xml:space="preserve"> </w:t>
            </w:r>
            <w:r w:rsidRPr="002F1744">
              <w:rPr>
                <w:rFonts w:eastAsia="Arial" w:cs="Arial"/>
                <w:i/>
                <w:spacing w:val="-1"/>
                <w:lang w:val="en-US"/>
              </w:rPr>
              <w:t>throughout</w:t>
            </w:r>
            <w:r w:rsidRPr="002F1744">
              <w:rPr>
                <w:rFonts w:eastAsia="Arial" w:cs="Arial"/>
                <w:i/>
                <w:spacing w:val="-3"/>
                <w:lang w:val="en-US"/>
              </w:rPr>
              <w:t xml:space="preserve"> </w:t>
            </w:r>
            <w:r w:rsidRPr="002F1744">
              <w:rPr>
                <w:rFonts w:eastAsia="Arial" w:cs="Arial"/>
                <w:i/>
                <w:lang w:val="en-US"/>
              </w:rPr>
              <w:t>=</w:t>
            </w:r>
            <w:r w:rsidRPr="002F1744">
              <w:rPr>
                <w:rFonts w:eastAsia="Arial" w:cs="Arial"/>
                <w:i/>
                <w:spacing w:val="-1"/>
                <w:lang w:val="en-US"/>
              </w:rPr>
              <w:t xml:space="preserve"> </w:t>
            </w:r>
            <w:r w:rsidRPr="002F1744">
              <w:rPr>
                <w:rFonts w:eastAsia="Arial" w:cs="Arial"/>
                <w:i/>
                <w:lang w:val="en-US"/>
              </w:rPr>
              <w:t>to</w:t>
            </w:r>
            <w:r w:rsidRPr="002F1744">
              <w:rPr>
                <w:rFonts w:eastAsia="Arial" w:cs="Arial"/>
                <w:i/>
                <w:spacing w:val="-3"/>
                <w:lang w:val="en-US"/>
              </w:rPr>
              <w:t xml:space="preserve"> </w:t>
            </w:r>
            <w:r w:rsidRPr="002F1744">
              <w:rPr>
                <w:rFonts w:eastAsia="Arial" w:cs="Arial"/>
                <w:i/>
                <w:lang w:val="en-US"/>
              </w:rPr>
              <w:t xml:space="preserve">be </w:t>
            </w:r>
            <w:r w:rsidRPr="002F1744">
              <w:rPr>
                <w:rFonts w:eastAsia="Arial" w:cs="Arial"/>
                <w:i/>
                <w:spacing w:val="-1"/>
                <w:lang w:val="en-US"/>
              </w:rPr>
              <w:t>reported.</w:t>
            </w:r>
          </w:p>
          <w:p w14:paraId="4FD17944" w14:textId="77777777" w:rsidR="00DD1F49" w:rsidRPr="002F1744" w:rsidRDefault="00000000">
            <w:pPr>
              <w:numPr>
                <w:ilvl w:val="0"/>
                <w:numId w:val="85"/>
              </w:numPr>
              <w:tabs>
                <w:tab w:val="left" w:pos="423"/>
              </w:tabs>
              <w:spacing w:before="119" w:after="0"/>
              <w:ind w:right="274"/>
              <w:rPr>
                <w:rFonts w:eastAsia="Arial" w:cs="Arial"/>
                <w:lang w:val="en-US"/>
              </w:rPr>
            </w:pPr>
            <w:r w:rsidRPr="002F1744">
              <w:rPr>
                <w:rFonts w:eastAsia="Arial" w:cs="Arial"/>
                <w:i/>
                <w:spacing w:val="-1"/>
                <w:lang w:val="en-US"/>
              </w:rPr>
              <w:t>Consistency</w:t>
            </w:r>
            <w:r w:rsidRPr="002F1744">
              <w:rPr>
                <w:rFonts w:eastAsia="Arial" w:cs="Arial"/>
                <w:i/>
                <w:spacing w:val="-2"/>
                <w:lang w:val="en-US"/>
              </w:rPr>
              <w:t xml:space="preserve"> </w:t>
            </w:r>
            <w:r w:rsidRPr="002F1744">
              <w:rPr>
                <w:rFonts w:eastAsia="Arial" w:cs="Arial"/>
                <w:i/>
                <w:lang w:val="en-US"/>
              </w:rPr>
              <w:t>6%</w:t>
            </w:r>
            <w:r w:rsidRPr="002F1744">
              <w:rPr>
                <w:rFonts w:eastAsia="Arial" w:cs="Arial"/>
                <w:i/>
                <w:spacing w:val="-3"/>
                <w:lang w:val="en-US"/>
              </w:rPr>
              <w:t xml:space="preserve"> </w:t>
            </w:r>
            <w:r w:rsidRPr="002F1744">
              <w:rPr>
                <w:rFonts w:eastAsia="Arial" w:cs="Arial"/>
                <w:i/>
                <w:lang w:val="en-US"/>
              </w:rPr>
              <w:t xml:space="preserve">at </w:t>
            </w:r>
            <w:r w:rsidRPr="002F1744">
              <w:rPr>
                <w:rFonts w:eastAsia="Arial" w:cs="Arial"/>
                <w:i/>
                <w:spacing w:val="-1"/>
                <w:lang w:val="en-US"/>
              </w:rPr>
              <w:t>60</w:t>
            </w:r>
            <w:r>
              <w:rPr>
                <w:rFonts w:eastAsia="Arial" w:cs="Arial"/>
                <w:i/>
                <w:lang w:val="en-US"/>
              </w:rPr>
              <w:t> </w:t>
            </w:r>
            <w:r w:rsidRPr="002F1744">
              <w:rPr>
                <w:rFonts w:eastAsia="Arial" w:cs="Arial"/>
                <w:i/>
                <w:lang w:val="en-US"/>
              </w:rPr>
              <w:t>°C</w:t>
            </w:r>
            <w:r w:rsidRPr="002F1744">
              <w:rPr>
                <w:rFonts w:eastAsia="Arial" w:cs="Arial"/>
                <w:i/>
                <w:spacing w:val="-1"/>
                <w:lang w:val="en-US"/>
              </w:rPr>
              <w:t xml:space="preserve"> </w:t>
            </w:r>
            <w:r w:rsidRPr="002F1744">
              <w:rPr>
                <w:rFonts w:eastAsia="Arial" w:cs="Arial"/>
                <w:i/>
                <w:lang w:val="en-US"/>
              </w:rPr>
              <w:t>of</w:t>
            </w:r>
            <w:r w:rsidRPr="002F1744">
              <w:rPr>
                <w:rFonts w:eastAsia="Arial" w:cs="Arial"/>
                <w:i/>
                <w:spacing w:val="-1"/>
                <w:lang w:val="en-US"/>
              </w:rPr>
              <w:t xml:space="preserve"> S10E and</w:t>
            </w:r>
            <w:r w:rsidRPr="002F1744">
              <w:rPr>
                <w:rFonts w:eastAsia="Arial" w:cs="Arial"/>
                <w:i/>
                <w:spacing w:val="1"/>
                <w:lang w:val="en-US"/>
              </w:rPr>
              <w:t xml:space="preserve"> </w:t>
            </w:r>
            <w:r w:rsidRPr="002F1744">
              <w:rPr>
                <w:rFonts w:eastAsia="Arial" w:cs="Arial"/>
                <w:i/>
                <w:spacing w:val="-1"/>
                <w:lang w:val="en-US"/>
              </w:rPr>
              <w:t>S35E must</w:t>
            </w:r>
            <w:r w:rsidRPr="002F1744">
              <w:rPr>
                <w:rFonts w:eastAsia="Arial" w:cs="Arial"/>
                <w:i/>
                <w:lang w:val="en-US"/>
              </w:rPr>
              <w:t xml:space="preserve"> </w:t>
            </w:r>
            <w:r w:rsidRPr="002F1744">
              <w:rPr>
                <w:rFonts w:eastAsia="Arial" w:cs="Arial"/>
                <w:i/>
                <w:spacing w:val="-1"/>
                <w:lang w:val="en-US"/>
              </w:rPr>
              <w:t>be</w:t>
            </w:r>
            <w:r w:rsidRPr="002F1744">
              <w:rPr>
                <w:rFonts w:eastAsia="Arial" w:cs="Arial"/>
                <w:i/>
                <w:lang w:val="en-US"/>
              </w:rPr>
              <w:t xml:space="preserve"> </w:t>
            </w:r>
            <w:r w:rsidRPr="002F1744">
              <w:rPr>
                <w:rFonts w:eastAsia="Arial" w:cs="Arial"/>
                <w:i/>
                <w:spacing w:val="-1"/>
                <w:lang w:val="en-US"/>
              </w:rPr>
              <w:t>determined</w:t>
            </w:r>
            <w:r w:rsidRPr="002F1744">
              <w:rPr>
                <w:rFonts w:eastAsia="Arial" w:cs="Arial"/>
                <w:i/>
                <w:lang w:val="en-US"/>
              </w:rPr>
              <w:t xml:space="preserve"> </w:t>
            </w:r>
            <w:r w:rsidRPr="002F1744">
              <w:rPr>
                <w:rFonts w:eastAsia="Arial" w:cs="Arial"/>
                <w:i/>
                <w:spacing w:val="-1"/>
                <w:lang w:val="en-US"/>
              </w:rPr>
              <w:t>using</w:t>
            </w:r>
            <w:r w:rsidRPr="002F1744">
              <w:rPr>
                <w:rFonts w:eastAsia="Arial" w:cs="Arial"/>
                <w:i/>
                <w:spacing w:val="1"/>
                <w:lang w:val="en-US"/>
              </w:rPr>
              <w:t xml:space="preserve"> </w:t>
            </w:r>
            <w:proofErr w:type="spellStart"/>
            <w:r w:rsidRPr="002F1744">
              <w:rPr>
                <w:rFonts w:eastAsia="Arial" w:cs="Arial"/>
                <w:i/>
                <w:spacing w:val="-1"/>
                <w:lang w:val="en-US"/>
              </w:rPr>
              <w:t>mould</w:t>
            </w:r>
            <w:proofErr w:type="spellEnd"/>
            <w:r>
              <w:rPr>
                <w:rFonts w:eastAsia="Arial" w:cs="Arial"/>
                <w:i/>
                <w:spacing w:val="-3"/>
                <w:lang w:val="en-US"/>
              </w:rPr>
              <w:t> </w:t>
            </w:r>
            <w:r w:rsidRPr="002F1744">
              <w:rPr>
                <w:rFonts w:eastAsia="Arial" w:cs="Arial"/>
                <w:i/>
                <w:lang w:val="en-US"/>
              </w:rPr>
              <w:t xml:space="preserve">B </w:t>
            </w:r>
            <w:r w:rsidRPr="002F1744">
              <w:rPr>
                <w:rFonts w:eastAsia="Arial" w:cs="Arial"/>
                <w:i/>
                <w:spacing w:val="-1"/>
                <w:lang w:val="en-US"/>
              </w:rPr>
              <w:t xml:space="preserve">(breakpoint </w:t>
            </w:r>
            <w:r w:rsidRPr="002F1744">
              <w:rPr>
                <w:rFonts w:eastAsia="Arial" w:cs="Arial"/>
                <w:i/>
                <w:lang w:val="en-US"/>
              </w:rPr>
              <w:t>of</w:t>
            </w:r>
            <w:r w:rsidRPr="002F1744">
              <w:rPr>
                <w:rFonts w:eastAsia="Arial" w:cs="Arial"/>
                <w:i/>
                <w:spacing w:val="-2"/>
                <w:lang w:val="en-US"/>
              </w:rPr>
              <w:t xml:space="preserve"> </w:t>
            </w:r>
            <w:r w:rsidRPr="002F1744">
              <w:rPr>
                <w:rFonts w:eastAsia="Arial" w:cs="Arial"/>
                <w:i/>
                <w:lang w:val="en-US"/>
              </w:rPr>
              <w:t>5</w:t>
            </w:r>
            <w:r>
              <w:rPr>
                <w:rFonts w:eastAsia="Arial" w:cs="Arial"/>
                <w:i/>
                <w:lang w:val="en-US"/>
              </w:rPr>
              <w:t> </w:t>
            </w:r>
            <w:r w:rsidRPr="002F1744">
              <w:rPr>
                <w:rFonts w:eastAsia="Arial" w:cs="Arial"/>
                <w:i/>
                <w:spacing w:val="-1"/>
                <w:lang w:val="en-US"/>
              </w:rPr>
              <w:t>mm</w:t>
            </w:r>
            <w:r w:rsidRPr="002F1744">
              <w:rPr>
                <w:rFonts w:eastAsia="Arial" w:cs="Arial"/>
                <w:i/>
                <w:spacing w:val="-2"/>
                <w:lang w:val="en-US"/>
              </w:rPr>
              <w:t xml:space="preserve"> </w:t>
            </w:r>
            <w:r w:rsidRPr="002F1744">
              <w:rPr>
                <w:rFonts w:eastAsia="Arial" w:cs="Arial"/>
                <w:i/>
                <w:lang w:val="en-US"/>
              </w:rPr>
              <w:t>and</w:t>
            </w:r>
            <w:r w:rsidRPr="002F1744">
              <w:rPr>
                <w:rFonts w:eastAsia="Arial" w:cs="Arial"/>
                <w:i/>
                <w:spacing w:val="1"/>
                <w:lang w:val="en-US"/>
              </w:rPr>
              <w:t xml:space="preserve"> </w:t>
            </w:r>
            <w:r w:rsidRPr="002F1744">
              <w:rPr>
                <w:rFonts w:eastAsia="Arial" w:cs="Arial"/>
                <w:i/>
                <w:lang w:val="en-US"/>
              </w:rPr>
              <w:t>a</w:t>
            </w:r>
            <w:r w:rsidRPr="002F1744">
              <w:rPr>
                <w:rFonts w:eastAsia="Arial" w:cs="Arial"/>
                <w:i/>
                <w:spacing w:val="-3"/>
                <w:lang w:val="en-US"/>
              </w:rPr>
              <w:t xml:space="preserve"> </w:t>
            </w:r>
            <w:r w:rsidRPr="002F1744">
              <w:rPr>
                <w:rFonts w:eastAsia="Arial" w:cs="Arial"/>
                <w:i/>
                <w:spacing w:val="-1"/>
                <w:lang w:val="en-US"/>
              </w:rPr>
              <w:t>test</w:t>
            </w:r>
            <w:r w:rsidRPr="002F1744">
              <w:rPr>
                <w:rFonts w:eastAsia="Arial" w:cs="Arial"/>
                <w:i/>
                <w:spacing w:val="65"/>
                <w:w w:val="99"/>
                <w:lang w:val="en-US"/>
              </w:rPr>
              <w:t xml:space="preserve"> </w:t>
            </w:r>
            <w:r w:rsidRPr="002F1744">
              <w:rPr>
                <w:rFonts w:eastAsia="Arial" w:cs="Arial"/>
                <w:i/>
                <w:spacing w:val="-1"/>
                <w:lang w:val="en-US"/>
              </w:rPr>
              <w:t>speed</w:t>
            </w:r>
            <w:r w:rsidRPr="002F1744">
              <w:rPr>
                <w:rFonts w:eastAsia="Arial" w:cs="Arial"/>
                <w:i/>
                <w:lang w:val="en-US"/>
              </w:rPr>
              <w:t xml:space="preserve"> of</w:t>
            </w:r>
            <w:r w:rsidRPr="002F1744">
              <w:rPr>
                <w:rFonts w:eastAsia="Arial" w:cs="Arial"/>
                <w:i/>
                <w:spacing w:val="-3"/>
                <w:lang w:val="en-US"/>
              </w:rPr>
              <w:t xml:space="preserve"> </w:t>
            </w:r>
            <w:r w:rsidRPr="002F1744">
              <w:rPr>
                <w:rFonts w:eastAsia="Arial" w:cs="Arial"/>
                <w:i/>
                <w:lang w:val="en-US"/>
              </w:rPr>
              <w:t>1.5</w:t>
            </w:r>
            <w:r>
              <w:rPr>
                <w:rFonts w:eastAsia="Arial" w:cs="Arial"/>
                <w:i/>
                <w:lang w:val="en-US"/>
              </w:rPr>
              <w:t> </w:t>
            </w:r>
            <w:r w:rsidRPr="002F1744">
              <w:rPr>
                <w:rFonts w:eastAsia="Arial" w:cs="Arial"/>
                <w:i/>
                <w:spacing w:val="-1"/>
                <w:lang w:val="en-US"/>
              </w:rPr>
              <w:t>mm/s).</w:t>
            </w:r>
            <w:r w:rsidRPr="002F1744">
              <w:rPr>
                <w:rFonts w:eastAsia="Arial" w:cs="Arial"/>
                <w:i/>
                <w:lang w:val="en-US"/>
              </w:rPr>
              <w:t xml:space="preserve"> </w:t>
            </w:r>
            <w:r w:rsidRPr="002F1744">
              <w:rPr>
                <w:rFonts w:eastAsia="Arial" w:cs="Arial"/>
                <w:i/>
                <w:spacing w:val="-1"/>
                <w:lang w:val="en-US"/>
              </w:rPr>
              <w:t>Other grades</w:t>
            </w:r>
            <w:r w:rsidRPr="002F1744">
              <w:rPr>
                <w:rFonts w:eastAsia="Arial" w:cs="Arial"/>
                <w:i/>
                <w:lang w:val="en-US"/>
              </w:rPr>
              <w:t xml:space="preserve"> </w:t>
            </w:r>
            <w:r w:rsidRPr="002F1744">
              <w:rPr>
                <w:rFonts w:eastAsia="Arial" w:cs="Arial"/>
                <w:i/>
                <w:spacing w:val="-1"/>
                <w:lang w:val="en-US"/>
              </w:rPr>
              <w:t>must</w:t>
            </w:r>
            <w:r w:rsidRPr="002F1744">
              <w:rPr>
                <w:rFonts w:eastAsia="Arial" w:cs="Arial"/>
                <w:i/>
                <w:lang w:val="en-US"/>
              </w:rPr>
              <w:t xml:space="preserve"> be</w:t>
            </w:r>
            <w:r w:rsidRPr="002F1744">
              <w:rPr>
                <w:rFonts w:eastAsia="Arial" w:cs="Arial"/>
                <w:i/>
                <w:spacing w:val="-3"/>
                <w:lang w:val="en-US"/>
              </w:rPr>
              <w:t xml:space="preserve"> </w:t>
            </w:r>
            <w:r w:rsidRPr="002F1744">
              <w:rPr>
                <w:rFonts w:eastAsia="Arial" w:cs="Arial"/>
                <w:i/>
                <w:spacing w:val="-1"/>
                <w:lang w:val="en-US"/>
              </w:rPr>
              <w:t>tested</w:t>
            </w:r>
            <w:r w:rsidRPr="002F1744">
              <w:rPr>
                <w:rFonts w:eastAsia="Arial" w:cs="Arial"/>
                <w:i/>
                <w:spacing w:val="-3"/>
                <w:lang w:val="en-US"/>
              </w:rPr>
              <w:t xml:space="preserve"> </w:t>
            </w:r>
            <w:r w:rsidRPr="002F1744">
              <w:rPr>
                <w:rFonts w:eastAsia="Arial" w:cs="Arial"/>
                <w:i/>
                <w:spacing w:val="-1"/>
                <w:lang w:val="en-US"/>
              </w:rPr>
              <w:t>using</w:t>
            </w:r>
            <w:r w:rsidRPr="002F1744">
              <w:rPr>
                <w:rFonts w:eastAsia="Arial" w:cs="Arial"/>
                <w:i/>
                <w:spacing w:val="1"/>
                <w:lang w:val="en-US"/>
              </w:rPr>
              <w:t xml:space="preserve"> </w:t>
            </w:r>
            <w:proofErr w:type="spellStart"/>
            <w:r w:rsidRPr="002F1744">
              <w:rPr>
                <w:rFonts w:eastAsia="Arial" w:cs="Arial"/>
                <w:i/>
                <w:spacing w:val="-2"/>
                <w:lang w:val="en-US"/>
              </w:rPr>
              <w:t>mould</w:t>
            </w:r>
            <w:proofErr w:type="spellEnd"/>
            <w:r>
              <w:rPr>
                <w:rFonts w:eastAsia="Arial" w:cs="Arial"/>
                <w:i/>
                <w:lang w:val="en-US"/>
              </w:rPr>
              <w:t> </w:t>
            </w:r>
            <w:r w:rsidRPr="002F1744">
              <w:rPr>
                <w:rFonts w:eastAsia="Arial" w:cs="Arial"/>
                <w:i/>
                <w:lang w:val="en-US"/>
              </w:rPr>
              <w:t>A</w:t>
            </w:r>
            <w:r w:rsidRPr="002F1744">
              <w:rPr>
                <w:rFonts w:eastAsia="Arial" w:cs="Arial"/>
                <w:i/>
                <w:spacing w:val="-1"/>
                <w:lang w:val="en-US"/>
              </w:rPr>
              <w:t xml:space="preserve"> (breakpoint</w:t>
            </w:r>
            <w:r w:rsidRPr="002F1744">
              <w:rPr>
                <w:rFonts w:eastAsia="Arial" w:cs="Arial"/>
                <w:i/>
                <w:spacing w:val="-2"/>
                <w:lang w:val="en-US"/>
              </w:rPr>
              <w:t xml:space="preserve"> </w:t>
            </w:r>
            <w:r w:rsidRPr="002F1744">
              <w:rPr>
                <w:rFonts w:eastAsia="Arial" w:cs="Arial"/>
                <w:i/>
                <w:lang w:val="en-US"/>
              </w:rPr>
              <w:t>of</w:t>
            </w:r>
            <w:r w:rsidRPr="002F1744">
              <w:rPr>
                <w:rFonts w:eastAsia="Arial" w:cs="Arial"/>
                <w:i/>
                <w:spacing w:val="-1"/>
                <w:lang w:val="en-US"/>
              </w:rPr>
              <w:t xml:space="preserve"> 10</w:t>
            </w:r>
            <w:r>
              <w:rPr>
                <w:rFonts w:eastAsia="Arial" w:cs="Arial"/>
                <w:i/>
                <w:lang w:val="en-US"/>
              </w:rPr>
              <w:t> </w:t>
            </w:r>
            <w:r w:rsidRPr="002F1744">
              <w:rPr>
                <w:rFonts w:eastAsia="Arial" w:cs="Arial"/>
                <w:i/>
                <w:spacing w:val="-1"/>
                <w:lang w:val="en-US"/>
              </w:rPr>
              <w:t>mm</w:t>
            </w:r>
            <w:r w:rsidRPr="002F1744">
              <w:rPr>
                <w:rFonts w:eastAsia="Arial" w:cs="Arial"/>
                <w:i/>
                <w:spacing w:val="-2"/>
                <w:lang w:val="en-US"/>
              </w:rPr>
              <w:t xml:space="preserve"> </w:t>
            </w:r>
            <w:r w:rsidRPr="002F1744">
              <w:rPr>
                <w:rFonts w:eastAsia="Arial" w:cs="Arial"/>
                <w:i/>
                <w:lang w:val="en-US"/>
              </w:rPr>
              <w:t>and</w:t>
            </w:r>
            <w:r w:rsidRPr="002F1744">
              <w:rPr>
                <w:rFonts w:eastAsia="Arial" w:cs="Arial"/>
                <w:i/>
                <w:spacing w:val="-2"/>
                <w:lang w:val="en-US"/>
              </w:rPr>
              <w:t xml:space="preserve"> </w:t>
            </w:r>
            <w:r w:rsidRPr="002F1744">
              <w:rPr>
                <w:rFonts w:eastAsia="Arial" w:cs="Arial"/>
                <w:i/>
                <w:lang w:val="en-US"/>
              </w:rPr>
              <w:t xml:space="preserve">a </w:t>
            </w:r>
            <w:r w:rsidRPr="002F1744">
              <w:rPr>
                <w:rFonts w:eastAsia="Arial" w:cs="Arial"/>
                <w:i/>
                <w:spacing w:val="-1"/>
                <w:lang w:val="en-US"/>
              </w:rPr>
              <w:t>test speed</w:t>
            </w:r>
            <w:r w:rsidRPr="002F1744">
              <w:rPr>
                <w:rFonts w:eastAsia="Arial" w:cs="Arial"/>
                <w:i/>
                <w:spacing w:val="-2"/>
                <w:lang w:val="en-US"/>
              </w:rPr>
              <w:t xml:space="preserve"> </w:t>
            </w:r>
            <w:r w:rsidRPr="002F1744">
              <w:rPr>
                <w:rFonts w:eastAsia="Arial" w:cs="Arial"/>
                <w:i/>
                <w:lang w:val="en-US"/>
              </w:rPr>
              <w:t>of</w:t>
            </w:r>
            <w:r w:rsidRPr="002F1744">
              <w:rPr>
                <w:rFonts w:eastAsia="Arial" w:cs="Arial"/>
                <w:i/>
                <w:spacing w:val="-1"/>
                <w:lang w:val="en-US"/>
              </w:rPr>
              <w:t xml:space="preserve"> </w:t>
            </w:r>
            <w:r w:rsidRPr="002F1744">
              <w:rPr>
                <w:rFonts w:eastAsia="Arial" w:cs="Arial"/>
                <w:i/>
                <w:lang w:val="en-US"/>
              </w:rPr>
              <w:t>1</w:t>
            </w:r>
            <w:r>
              <w:rPr>
                <w:rFonts w:eastAsia="Arial" w:cs="Arial"/>
                <w:i/>
                <w:spacing w:val="-3"/>
                <w:lang w:val="en-US"/>
              </w:rPr>
              <w:t> </w:t>
            </w:r>
            <w:r w:rsidRPr="002F1744">
              <w:rPr>
                <w:rFonts w:eastAsia="Arial" w:cs="Arial"/>
                <w:i/>
                <w:spacing w:val="-1"/>
                <w:lang w:val="en-US"/>
              </w:rPr>
              <w:t>mm/s).</w:t>
            </w:r>
          </w:p>
          <w:p w14:paraId="32260CE1" w14:textId="77777777" w:rsidR="00DD1F49" w:rsidRDefault="00000000">
            <w:pPr>
              <w:numPr>
                <w:ilvl w:val="0"/>
                <w:numId w:val="85"/>
              </w:numPr>
              <w:rPr>
                <w:rFonts w:eastAsia="Arial" w:cs="Arial"/>
                <w:i/>
                <w:spacing w:val="-1"/>
                <w:lang w:val="en-US"/>
              </w:rPr>
            </w:pPr>
            <w:r w:rsidRPr="002F1744">
              <w:rPr>
                <w:rFonts w:eastAsia="Arial" w:cs="Arial"/>
                <w:i/>
                <w:spacing w:val="-1"/>
                <w:lang w:val="en-US"/>
              </w:rPr>
              <w:t>‘NA’</w:t>
            </w:r>
            <w:r w:rsidRPr="002F1744">
              <w:rPr>
                <w:rFonts w:eastAsia="Arial" w:cs="Arial"/>
                <w:i/>
                <w:lang w:val="en-US"/>
              </w:rPr>
              <w:t xml:space="preserve"> </w:t>
            </w:r>
            <w:r w:rsidRPr="002F1744">
              <w:rPr>
                <w:rFonts w:eastAsia="Arial" w:cs="Arial"/>
                <w:i/>
                <w:spacing w:val="-1"/>
                <w:lang w:val="en-US"/>
              </w:rPr>
              <w:t>throughout indicates</w:t>
            </w:r>
            <w:r w:rsidRPr="002F1744">
              <w:rPr>
                <w:rFonts w:eastAsia="Arial" w:cs="Arial"/>
                <w:i/>
                <w:lang w:val="en-US"/>
              </w:rPr>
              <w:t xml:space="preserve"> </w:t>
            </w:r>
            <w:r w:rsidRPr="002F1744">
              <w:rPr>
                <w:rFonts w:eastAsia="Arial" w:cs="Arial"/>
                <w:i/>
                <w:spacing w:val="-1"/>
                <w:lang w:val="en-US"/>
              </w:rPr>
              <w:t>that</w:t>
            </w:r>
            <w:r w:rsidRPr="002F1744">
              <w:rPr>
                <w:rFonts w:eastAsia="Arial" w:cs="Arial"/>
                <w:i/>
                <w:lang w:val="en-US"/>
              </w:rPr>
              <w:t xml:space="preserve"> </w:t>
            </w:r>
            <w:r w:rsidRPr="002F1744">
              <w:rPr>
                <w:rFonts w:eastAsia="Arial" w:cs="Arial"/>
                <w:i/>
                <w:spacing w:val="-1"/>
                <w:lang w:val="en-US"/>
              </w:rPr>
              <w:t>the</w:t>
            </w:r>
            <w:r w:rsidRPr="002F1744">
              <w:rPr>
                <w:rFonts w:eastAsia="Arial" w:cs="Arial"/>
                <w:i/>
                <w:lang w:val="en-US"/>
              </w:rPr>
              <w:t xml:space="preserve"> </w:t>
            </w:r>
            <w:r w:rsidRPr="002F1744">
              <w:rPr>
                <w:rFonts w:eastAsia="Arial" w:cs="Arial"/>
                <w:i/>
                <w:spacing w:val="-1"/>
                <w:lang w:val="en-US"/>
              </w:rPr>
              <w:t>property</w:t>
            </w:r>
            <w:r w:rsidRPr="002F1744">
              <w:rPr>
                <w:rFonts w:eastAsia="Arial" w:cs="Arial"/>
                <w:i/>
                <w:lang w:val="en-US"/>
              </w:rPr>
              <w:t xml:space="preserve"> </w:t>
            </w:r>
            <w:r w:rsidRPr="002F1744">
              <w:rPr>
                <w:rFonts w:eastAsia="Arial" w:cs="Arial"/>
                <w:i/>
                <w:spacing w:val="-1"/>
                <w:lang w:val="en-US"/>
              </w:rPr>
              <w:t>is</w:t>
            </w:r>
            <w:r w:rsidRPr="002F1744">
              <w:rPr>
                <w:rFonts w:eastAsia="Arial" w:cs="Arial"/>
                <w:i/>
                <w:lang w:val="en-US"/>
              </w:rPr>
              <w:t xml:space="preserve"> </w:t>
            </w:r>
            <w:r w:rsidRPr="002F1744">
              <w:rPr>
                <w:rFonts w:eastAsia="Arial" w:cs="Arial"/>
                <w:i/>
                <w:spacing w:val="-1"/>
                <w:lang w:val="en-US"/>
              </w:rPr>
              <w:t>considered</w:t>
            </w:r>
            <w:r w:rsidRPr="002F1744">
              <w:rPr>
                <w:rFonts w:eastAsia="Arial" w:cs="Arial"/>
                <w:i/>
                <w:spacing w:val="1"/>
                <w:lang w:val="en-US"/>
              </w:rPr>
              <w:t xml:space="preserve"> </w:t>
            </w:r>
            <w:r w:rsidRPr="002F1744">
              <w:rPr>
                <w:rFonts w:eastAsia="Arial" w:cs="Arial"/>
                <w:i/>
                <w:spacing w:val="-1"/>
                <w:lang w:val="en-US"/>
              </w:rPr>
              <w:t>not</w:t>
            </w:r>
            <w:r w:rsidRPr="002F1744">
              <w:rPr>
                <w:rFonts w:eastAsia="Arial" w:cs="Arial"/>
                <w:i/>
                <w:spacing w:val="-3"/>
                <w:lang w:val="en-US"/>
              </w:rPr>
              <w:t xml:space="preserve"> </w:t>
            </w:r>
            <w:r w:rsidRPr="002F1744">
              <w:rPr>
                <w:rFonts w:eastAsia="Arial" w:cs="Arial"/>
                <w:i/>
                <w:spacing w:val="-1"/>
                <w:lang w:val="en-US"/>
              </w:rPr>
              <w:t>applicable</w:t>
            </w:r>
            <w:r w:rsidRPr="002F1744">
              <w:rPr>
                <w:rFonts w:eastAsia="Arial" w:cs="Arial"/>
                <w:i/>
                <w:spacing w:val="-3"/>
                <w:lang w:val="en-US"/>
              </w:rPr>
              <w:t xml:space="preserve"> </w:t>
            </w:r>
            <w:r w:rsidRPr="002F1744">
              <w:rPr>
                <w:rFonts w:eastAsia="Arial" w:cs="Arial"/>
                <w:i/>
                <w:lang w:val="en-US"/>
              </w:rPr>
              <w:t xml:space="preserve">for </w:t>
            </w:r>
            <w:r w:rsidRPr="002F1744">
              <w:rPr>
                <w:rFonts w:eastAsia="Arial" w:cs="Arial"/>
                <w:i/>
                <w:spacing w:val="-1"/>
                <w:lang w:val="en-US"/>
              </w:rPr>
              <w:t>that PMB class</w:t>
            </w:r>
          </w:p>
          <w:p w14:paraId="78C8F225" w14:textId="77777777" w:rsidR="00DD1F49" w:rsidRPr="00076E76" w:rsidRDefault="00000000">
            <w:pPr>
              <w:numPr>
                <w:ilvl w:val="0"/>
                <w:numId w:val="85"/>
              </w:numPr>
              <w:rPr>
                <w:rFonts w:eastAsia="Arial" w:cs="Arial"/>
                <w:i/>
                <w:spacing w:val="-1"/>
                <w:lang w:val="en-US"/>
              </w:rPr>
            </w:pPr>
            <w:r w:rsidRPr="002F1744">
              <w:rPr>
                <w:rFonts w:eastAsia="Arial" w:cs="Arial"/>
                <w:i/>
                <w:spacing w:val="-1"/>
                <w:lang w:val="en-US"/>
              </w:rPr>
              <w:t xml:space="preserve">S35E to be manufactured from PBD and </w:t>
            </w:r>
            <w:r>
              <w:rPr>
                <w:rFonts w:eastAsia="Arial" w:cs="Arial"/>
                <w:i/>
                <w:spacing w:val="-1"/>
                <w:lang w:val="en-US"/>
              </w:rPr>
              <w:t xml:space="preserve">to </w:t>
            </w:r>
            <w:r w:rsidRPr="002F1744">
              <w:rPr>
                <w:rFonts w:eastAsia="Arial" w:cs="Arial"/>
                <w:i/>
                <w:spacing w:val="-1"/>
                <w:lang w:val="en-US"/>
              </w:rPr>
              <w:t>have a proven record of performance</w:t>
            </w:r>
          </w:p>
        </w:tc>
      </w:tr>
    </w:tbl>
    <w:p w14:paraId="6F30957B" w14:textId="77777777" w:rsidR="00DD1F49" w:rsidRPr="00076E76" w:rsidRDefault="00DD1F49" w:rsidP="004D05EF">
      <w:pPr>
        <w:rPr>
          <w:rFonts w:eastAsia="Calibri"/>
          <w:lang w:val="en-US" w:eastAsia="en-US"/>
        </w:rPr>
      </w:pPr>
    </w:p>
    <w:tbl>
      <w:tblPr>
        <w:tblStyle w:val="TableGrid"/>
        <w:tblW w:w="5000" w:type="pct"/>
        <w:tblLayout w:type="fixed"/>
        <w:tblLook w:val="0620" w:firstRow="1" w:lastRow="0" w:firstColumn="0" w:lastColumn="0" w:noHBand="1" w:noVBand="1"/>
      </w:tblPr>
      <w:tblGrid>
        <w:gridCol w:w="3992"/>
        <w:gridCol w:w="1695"/>
        <w:gridCol w:w="1540"/>
        <w:gridCol w:w="1541"/>
        <w:gridCol w:w="1540"/>
      </w:tblGrid>
      <w:tr w:rsidR="009838DF" w14:paraId="730E8C13" w14:textId="77777777" w:rsidTr="004D05EF">
        <w:trPr>
          <w:cnfStyle w:val="100000000000" w:firstRow="1" w:lastRow="0" w:firstColumn="0" w:lastColumn="0" w:oddVBand="0" w:evenVBand="0" w:oddHBand="0" w:evenHBand="0" w:firstRowFirstColumn="0" w:firstRowLastColumn="0" w:lastRowFirstColumn="0" w:lastRowLastColumn="0"/>
        </w:trPr>
        <w:tc>
          <w:tcPr>
            <w:tcW w:w="10309" w:type="dxa"/>
            <w:gridSpan w:val="5"/>
          </w:tcPr>
          <w:p w14:paraId="35E37BBB" w14:textId="77777777" w:rsidR="00DD1F49" w:rsidRPr="004D05EF" w:rsidRDefault="00000000" w:rsidP="00BD23C4">
            <w:pPr>
              <w:rPr>
                <w:b w:val="0"/>
                <w:bCs/>
                <w:lang w:val="en-US"/>
              </w:rPr>
            </w:pPr>
            <w:r w:rsidRPr="004D05EF">
              <w:rPr>
                <w:bCs/>
                <w:lang w:val="en-US"/>
              </w:rPr>
              <w:t>Table - Properties</w:t>
            </w:r>
            <w:r w:rsidRPr="004D05EF">
              <w:rPr>
                <w:bCs/>
                <w:spacing w:val="-4"/>
                <w:lang w:val="en-US"/>
              </w:rPr>
              <w:t xml:space="preserve"> </w:t>
            </w:r>
            <w:r w:rsidRPr="004D05EF">
              <w:rPr>
                <w:bCs/>
                <w:lang w:val="en-US"/>
              </w:rPr>
              <w:t>of</w:t>
            </w:r>
            <w:r w:rsidRPr="004D05EF">
              <w:rPr>
                <w:bCs/>
                <w:spacing w:val="-6"/>
                <w:lang w:val="en-US"/>
              </w:rPr>
              <w:t xml:space="preserve"> </w:t>
            </w:r>
            <w:r w:rsidRPr="004D05EF">
              <w:rPr>
                <w:bCs/>
                <w:lang w:val="en-US"/>
              </w:rPr>
              <w:t>Field-Produced</w:t>
            </w:r>
            <w:r w:rsidRPr="004D05EF">
              <w:rPr>
                <w:bCs/>
                <w:spacing w:val="-4"/>
                <w:lang w:val="en-US"/>
              </w:rPr>
              <w:t xml:space="preserve"> </w:t>
            </w:r>
            <w:r w:rsidRPr="004D05EF">
              <w:rPr>
                <w:bCs/>
                <w:lang w:val="en-US"/>
              </w:rPr>
              <w:t>Crumb</w:t>
            </w:r>
            <w:r w:rsidRPr="004D05EF">
              <w:rPr>
                <w:bCs/>
                <w:spacing w:val="-5"/>
                <w:lang w:val="en-US"/>
              </w:rPr>
              <w:t xml:space="preserve"> </w:t>
            </w:r>
            <w:r w:rsidRPr="004D05EF">
              <w:rPr>
                <w:bCs/>
                <w:lang w:val="en-US"/>
              </w:rPr>
              <w:t>Rubber</w:t>
            </w:r>
            <w:r w:rsidRPr="004D05EF">
              <w:rPr>
                <w:bCs/>
                <w:spacing w:val="-5"/>
                <w:lang w:val="en-US"/>
              </w:rPr>
              <w:t xml:space="preserve"> </w:t>
            </w:r>
            <w:r w:rsidRPr="004D05EF">
              <w:rPr>
                <w:bCs/>
                <w:lang w:val="en-US"/>
              </w:rPr>
              <w:t>Binders</w:t>
            </w:r>
          </w:p>
        </w:tc>
      </w:tr>
      <w:tr w:rsidR="009838DF" w14:paraId="6F7762A1" w14:textId="77777777" w:rsidTr="004D05EF">
        <w:tc>
          <w:tcPr>
            <w:tcW w:w="3993" w:type="dxa"/>
          </w:tcPr>
          <w:p w14:paraId="10209843" w14:textId="77777777" w:rsidR="00DD1F49" w:rsidRPr="00076E76" w:rsidRDefault="00000000" w:rsidP="00BD23C4">
            <w:pPr>
              <w:keepNext/>
              <w:spacing w:before="20" w:after="20"/>
              <w:ind w:left="100"/>
              <w:rPr>
                <w:rFonts w:eastAsia="Arial" w:cs="Arial"/>
                <w:lang w:val="en-US"/>
              </w:rPr>
            </w:pPr>
            <w:r w:rsidRPr="00076E76">
              <w:rPr>
                <w:rFonts w:cs="Arial"/>
                <w:b/>
                <w:spacing w:val="-1"/>
                <w:lang w:val="en-US"/>
              </w:rPr>
              <w:t>Property</w:t>
            </w:r>
          </w:p>
        </w:tc>
        <w:tc>
          <w:tcPr>
            <w:tcW w:w="1695" w:type="dxa"/>
          </w:tcPr>
          <w:p w14:paraId="4D7DF06C" w14:textId="77777777" w:rsidR="00DD1F49" w:rsidRPr="00076E76" w:rsidRDefault="00000000" w:rsidP="00BD23C4">
            <w:pPr>
              <w:spacing w:before="20" w:after="20"/>
              <w:ind w:left="508"/>
              <w:rPr>
                <w:rFonts w:eastAsia="Arial" w:cs="Arial"/>
                <w:lang w:val="en-US"/>
              </w:rPr>
            </w:pPr>
            <w:r w:rsidRPr="00076E76">
              <w:rPr>
                <w:rFonts w:cs="Arial"/>
                <w:b/>
                <w:lang w:val="en-US"/>
              </w:rPr>
              <w:t>Method</w:t>
            </w:r>
          </w:p>
        </w:tc>
        <w:tc>
          <w:tcPr>
            <w:tcW w:w="1540" w:type="dxa"/>
          </w:tcPr>
          <w:p w14:paraId="737D2DE8" w14:textId="77777777" w:rsidR="00DD1F49" w:rsidRPr="00076E76" w:rsidRDefault="00000000" w:rsidP="00BD23C4">
            <w:pPr>
              <w:spacing w:before="20" w:after="20"/>
              <w:ind w:left="451"/>
              <w:rPr>
                <w:rFonts w:eastAsia="Arial" w:cs="Arial"/>
                <w:lang w:val="en-US"/>
              </w:rPr>
            </w:pPr>
            <w:r w:rsidRPr="00076E76">
              <w:rPr>
                <w:rFonts w:cs="Arial"/>
                <w:b/>
                <w:spacing w:val="-1"/>
                <w:lang w:val="en-US"/>
              </w:rPr>
              <w:t>S15RF</w:t>
            </w:r>
            <w:r w:rsidRPr="00076E76">
              <w:rPr>
                <w:rFonts w:cs="Arial"/>
                <w:b/>
                <w:spacing w:val="-3"/>
                <w:lang w:val="en-US"/>
              </w:rPr>
              <w:t xml:space="preserve"> </w:t>
            </w:r>
            <w:r w:rsidRPr="00076E76">
              <w:rPr>
                <w:rFonts w:cs="Arial"/>
                <w:b/>
                <w:spacing w:val="-2"/>
                <w:position w:val="6"/>
                <w:vertAlign w:val="superscript"/>
                <w:lang w:val="en-US"/>
              </w:rPr>
              <w:t>(1)</w:t>
            </w:r>
          </w:p>
        </w:tc>
        <w:tc>
          <w:tcPr>
            <w:tcW w:w="1541" w:type="dxa"/>
          </w:tcPr>
          <w:p w14:paraId="245712D9" w14:textId="77777777" w:rsidR="00DD1F49" w:rsidRPr="00076E76" w:rsidRDefault="00000000" w:rsidP="00BD23C4">
            <w:pPr>
              <w:spacing w:before="20" w:after="20"/>
              <w:ind w:left="451"/>
              <w:rPr>
                <w:rFonts w:eastAsia="Arial" w:cs="Arial"/>
                <w:lang w:val="en-US"/>
              </w:rPr>
            </w:pPr>
            <w:r w:rsidRPr="00076E76">
              <w:rPr>
                <w:rFonts w:cs="Arial"/>
                <w:b/>
                <w:spacing w:val="-1"/>
                <w:lang w:val="en-US"/>
              </w:rPr>
              <w:t>S18RF</w:t>
            </w:r>
            <w:r w:rsidRPr="00076E76">
              <w:rPr>
                <w:rFonts w:cs="Arial"/>
                <w:b/>
                <w:spacing w:val="-3"/>
                <w:lang w:val="en-US"/>
              </w:rPr>
              <w:t xml:space="preserve"> </w:t>
            </w:r>
            <w:r w:rsidRPr="00076E76">
              <w:rPr>
                <w:rFonts w:cs="Arial"/>
                <w:b/>
                <w:spacing w:val="-2"/>
                <w:position w:val="6"/>
                <w:vertAlign w:val="superscript"/>
                <w:lang w:val="en-US"/>
              </w:rPr>
              <w:t>(1)</w:t>
            </w:r>
          </w:p>
        </w:tc>
        <w:tc>
          <w:tcPr>
            <w:tcW w:w="1540" w:type="dxa"/>
          </w:tcPr>
          <w:p w14:paraId="3B7AC229" w14:textId="77777777" w:rsidR="00DD1F49" w:rsidRPr="00076E76" w:rsidRDefault="00000000" w:rsidP="00BD23C4">
            <w:pPr>
              <w:spacing w:before="20" w:after="20"/>
              <w:ind w:left="445"/>
              <w:rPr>
                <w:rFonts w:eastAsia="Arial" w:cs="Arial"/>
                <w:lang w:val="en-US"/>
              </w:rPr>
            </w:pPr>
            <w:r w:rsidRPr="00076E76">
              <w:rPr>
                <w:rFonts w:cs="Arial"/>
                <w:b/>
                <w:spacing w:val="-1"/>
                <w:lang w:val="en-US"/>
              </w:rPr>
              <w:t>A27RF</w:t>
            </w:r>
            <w:r w:rsidRPr="00076E76">
              <w:rPr>
                <w:rFonts w:cs="Arial"/>
                <w:b/>
                <w:lang w:val="en-US"/>
              </w:rPr>
              <w:t xml:space="preserve"> </w:t>
            </w:r>
            <w:r w:rsidRPr="00076E76">
              <w:rPr>
                <w:rFonts w:cs="Arial"/>
                <w:b/>
                <w:position w:val="6"/>
                <w:vertAlign w:val="superscript"/>
                <w:lang w:val="en-US"/>
              </w:rPr>
              <w:t>(2)</w:t>
            </w:r>
          </w:p>
        </w:tc>
      </w:tr>
      <w:tr w:rsidR="009838DF" w14:paraId="5BF9FC68" w14:textId="77777777" w:rsidTr="004D05EF">
        <w:tc>
          <w:tcPr>
            <w:tcW w:w="3993" w:type="dxa"/>
          </w:tcPr>
          <w:p w14:paraId="520F9C1E" w14:textId="77777777" w:rsidR="00DD1F49" w:rsidRPr="00076E76" w:rsidRDefault="00000000" w:rsidP="00BD23C4">
            <w:pPr>
              <w:keepNext/>
              <w:spacing w:before="20" w:after="20"/>
              <w:ind w:left="100"/>
              <w:rPr>
                <w:rFonts w:eastAsia="Arial" w:cs="Arial"/>
                <w:lang w:val="en-US"/>
              </w:rPr>
            </w:pPr>
            <w:r w:rsidRPr="00076E76">
              <w:rPr>
                <w:rFonts w:cs="Arial"/>
                <w:spacing w:val="-1"/>
                <w:lang w:val="en-US"/>
              </w:rPr>
              <w:t>Nominal rubber</w:t>
            </w:r>
            <w:r w:rsidRPr="00076E76">
              <w:rPr>
                <w:rFonts w:cs="Arial"/>
                <w:spacing w:val="-3"/>
                <w:lang w:val="en-US"/>
              </w:rPr>
              <w:t xml:space="preserve"> </w:t>
            </w:r>
            <w:r w:rsidRPr="00076E76">
              <w:rPr>
                <w:rFonts w:cs="Arial"/>
                <w:spacing w:val="-1"/>
                <w:lang w:val="en-US"/>
              </w:rPr>
              <w:t>concentration</w:t>
            </w:r>
            <w:r w:rsidRPr="00076E76">
              <w:rPr>
                <w:rFonts w:cs="Arial"/>
                <w:spacing w:val="-2"/>
                <w:lang w:val="en-US"/>
              </w:rPr>
              <w:t xml:space="preserve"> </w:t>
            </w:r>
            <w:r w:rsidRPr="00076E76">
              <w:rPr>
                <w:rFonts w:cs="Arial"/>
                <w:lang w:val="en-US"/>
              </w:rPr>
              <w:t>(%)</w:t>
            </w:r>
          </w:p>
        </w:tc>
        <w:tc>
          <w:tcPr>
            <w:tcW w:w="1695" w:type="dxa"/>
          </w:tcPr>
          <w:p w14:paraId="3BE51ED0" w14:textId="77777777" w:rsidR="00DD1F49" w:rsidRPr="00076E76" w:rsidRDefault="00DD1F49" w:rsidP="00BD23C4">
            <w:pPr>
              <w:spacing w:before="20" w:after="20"/>
              <w:jc w:val="center"/>
              <w:rPr>
                <w:rFonts w:cs="Arial"/>
                <w:lang w:val="en-US"/>
              </w:rPr>
            </w:pPr>
          </w:p>
        </w:tc>
        <w:tc>
          <w:tcPr>
            <w:tcW w:w="1540" w:type="dxa"/>
          </w:tcPr>
          <w:p w14:paraId="5FDBEB53" w14:textId="77777777" w:rsidR="00DD1F49" w:rsidRPr="00076E76" w:rsidRDefault="00000000" w:rsidP="00BD23C4">
            <w:pPr>
              <w:spacing w:before="20" w:after="20"/>
              <w:ind w:left="429" w:right="710"/>
              <w:jc w:val="center"/>
              <w:rPr>
                <w:rFonts w:eastAsia="Arial" w:cs="Arial"/>
                <w:lang w:val="en-US"/>
              </w:rPr>
            </w:pPr>
            <w:r>
              <w:rPr>
                <w:rFonts w:cs="Arial"/>
                <w:lang w:val="en-US"/>
              </w:rPr>
              <w:t>1</w:t>
            </w:r>
            <w:r w:rsidRPr="00076E76">
              <w:rPr>
                <w:rFonts w:cs="Arial"/>
                <w:lang w:val="en-US"/>
              </w:rPr>
              <w:t>5</w:t>
            </w:r>
          </w:p>
        </w:tc>
        <w:tc>
          <w:tcPr>
            <w:tcW w:w="1541" w:type="dxa"/>
          </w:tcPr>
          <w:p w14:paraId="12DFC039" w14:textId="77777777" w:rsidR="00DD1F49" w:rsidRPr="00076E76" w:rsidRDefault="00000000" w:rsidP="00BD23C4">
            <w:pPr>
              <w:spacing w:before="20" w:after="20"/>
              <w:ind w:left="419" w:right="710"/>
              <w:rPr>
                <w:rFonts w:eastAsia="Arial" w:cs="Arial"/>
                <w:lang w:val="en-US"/>
              </w:rPr>
            </w:pPr>
            <w:r w:rsidRPr="00076E76">
              <w:rPr>
                <w:rFonts w:cs="Arial"/>
                <w:lang w:val="en-US"/>
              </w:rPr>
              <w:t>18</w:t>
            </w:r>
          </w:p>
        </w:tc>
        <w:tc>
          <w:tcPr>
            <w:tcW w:w="1540" w:type="dxa"/>
          </w:tcPr>
          <w:p w14:paraId="2CDE01DB" w14:textId="77777777" w:rsidR="00DD1F49" w:rsidRPr="00076E76" w:rsidRDefault="00000000" w:rsidP="00BD23C4">
            <w:pPr>
              <w:spacing w:before="20" w:after="20"/>
              <w:ind w:left="8"/>
              <w:jc w:val="center"/>
              <w:rPr>
                <w:rFonts w:eastAsia="Arial" w:cs="Arial"/>
                <w:lang w:val="en-US"/>
              </w:rPr>
            </w:pPr>
            <w:r w:rsidRPr="00076E76">
              <w:rPr>
                <w:rFonts w:eastAsia="Arial" w:cs="Arial"/>
                <w:lang w:val="en-US"/>
              </w:rPr>
              <w:t>25–30</w:t>
            </w:r>
          </w:p>
        </w:tc>
      </w:tr>
      <w:tr w:rsidR="009838DF" w14:paraId="0616A1A6" w14:textId="77777777" w:rsidTr="004D05EF">
        <w:tc>
          <w:tcPr>
            <w:tcW w:w="3993" w:type="dxa"/>
          </w:tcPr>
          <w:p w14:paraId="2055176C" w14:textId="77777777" w:rsidR="00DD1F49" w:rsidRPr="00076E76" w:rsidRDefault="00000000" w:rsidP="00BD23C4">
            <w:pPr>
              <w:keepNext/>
              <w:spacing w:before="20" w:after="20"/>
              <w:ind w:left="100"/>
              <w:rPr>
                <w:rFonts w:eastAsia="Arial" w:cs="Arial"/>
                <w:lang w:val="en-US"/>
              </w:rPr>
            </w:pPr>
            <w:r w:rsidRPr="00076E76">
              <w:rPr>
                <w:rFonts w:cs="Arial"/>
                <w:spacing w:val="-1"/>
                <w:lang w:val="en-US"/>
              </w:rPr>
              <w:t>Rubber</w:t>
            </w:r>
            <w:r w:rsidRPr="00076E76">
              <w:rPr>
                <w:rFonts w:cs="Arial"/>
                <w:spacing w:val="-3"/>
                <w:lang w:val="en-US"/>
              </w:rPr>
              <w:t xml:space="preserve"> </w:t>
            </w:r>
            <w:r w:rsidRPr="00076E76">
              <w:rPr>
                <w:rFonts w:cs="Arial"/>
                <w:spacing w:val="-1"/>
                <w:lang w:val="en-US"/>
              </w:rPr>
              <w:t>content</w:t>
            </w:r>
            <w:r w:rsidRPr="00076E76">
              <w:rPr>
                <w:rFonts w:cs="Arial"/>
                <w:spacing w:val="-2"/>
                <w:lang w:val="en-US"/>
              </w:rPr>
              <w:t xml:space="preserve"> </w:t>
            </w:r>
            <w:r w:rsidRPr="00076E76">
              <w:rPr>
                <w:rFonts w:cs="Arial"/>
                <w:lang w:val="en-US"/>
              </w:rPr>
              <w:t>by</w:t>
            </w:r>
            <w:r w:rsidRPr="00076E76">
              <w:rPr>
                <w:rFonts w:cs="Arial"/>
                <w:spacing w:val="-1"/>
                <w:lang w:val="en-US"/>
              </w:rPr>
              <w:t xml:space="preserve"> analysis</w:t>
            </w:r>
            <w:r w:rsidRPr="00076E76">
              <w:rPr>
                <w:rFonts w:cs="Arial"/>
                <w:lang w:val="en-US"/>
              </w:rPr>
              <w:t xml:space="preserve"> </w:t>
            </w:r>
            <w:r w:rsidRPr="00076E76">
              <w:rPr>
                <w:rFonts w:cs="Arial"/>
                <w:spacing w:val="-2"/>
                <w:lang w:val="en-US"/>
              </w:rPr>
              <w:t>(%)</w:t>
            </w:r>
            <w:r w:rsidRPr="00076E76">
              <w:rPr>
                <w:rFonts w:cs="Arial"/>
                <w:lang w:val="en-US"/>
              </w:rPr>
              <w:t xml:space="preserve"> min.</w:t>
            </w:r>
          </w:p>
        </w:tc>
        <w:tc>
          <w:tcPr>
            <w:tcW w:w="1695" w:type="dxa"/>
          </w:tcPr>
          <w:p w14:paraId="7B704473" w14:textId="77777777" w:rsidR="00DD1F49" w:rsidRPr="00076E76" w:rsidRDefault="00000000" w:rsidP="00BD23C4">
            <w:pPr>
              <w:spacing w:before="20" w:after="20"/>
              <w:ind w:left="280"/>
              <w:jc w:val="center"/>
              <w:rPr>
                <w:rFonts w:eastAsia="Arial" w:cs="Arial"/>
                <w:lang w:val="en-US"/>
              </w:rPr>
            </w:pPr>
            <w:r w:rsidRPr="00076E76">
              <w:rPr>
                <w:rFonts w:cs="Arial"/>
                <w:spacing w:val="-1"/>
                <w:lang w:val="en-US"/>
              </w:rPr>
              <w:t>AGPT/T142</w:t>
            </w:r>
            <w:r w:rsidRPr="00076E76">
              <w:rPr>
                <w:rFonts w:cs="Arial"/>
                <w:spacing w:val="-1"/>
                <w:position w:val="6"/>
                <w:vertAlign w:val="superscript"/>
                <w:lang w:val="en-US"/>
              </w:rPr>
              <w:t>(3)</w:t>
            </w:r>
          </w:p>
        </w:tc>
        <w:tc>
          <w:tcPr>
            <w:tcW w:w="1540" w:type="dxa"/>
          </w:tcPr>
          <w:p w14:paraId="1CFEF527" w14:textId="77777777" w:rsidR="00DD1F49" w:rsidRPr="00076E76" w:rsidRDefault="00000000" w:rsidP="00BD23C4">
            <w:pPr>
              <w:spacing w:before="20" w:after="20"/>
              <w:ind w:left="287" w:right="710"/>
              <w:jc w:val="center"/>
              <w:rPr>
                <w:rFonts w:eastAsia="Arial" w:cs="Arial"/>
                <w:lang w:val="en-US"/>
              </w:rPr>
            </w:pPr>
            <w:r w:rsidRPr="00076E76">
              <w:rPr>
                <w:rFonts w:cs="Arial"/>
                <w:lang w:val="en-US"/>
              </w:rPr>
              <w:t>13</w:t>
            </w:r>
          </w:p>
        </w:tc>
        <w:tc>
          <w:tcPr>
            <w:tcW w:w="1541" w:type="dxa"/>
          </w:tcPr>
          <w:p w14:paraId="7C0F98EE" w14:textId="77777777" w:rsidR="00DD1F49" w:rsidRPr="0062690B" w:rsidRDefault="00000000" w:rsidP="00BD23C4">
            <w:pPr>
              <w:spacing w:before="20" w:after="20"/>
              <w:ind w:left="419"/>
              <w:rPr>
                <w:rFonts w:eastAsia="Arial" w:cs="Arial"/>
                <w:lang w:val="en-US"/>
              </w:rPr>
            </w:pPr>
            <w:r w:rsidRPr="00076E76">
              <w:rPr>
                <w:rFonts w:cs="Arial"/>
                <w:lang w:val="en-US"/>
              </w:rPr>
              <w:t>16</w:t>
            </w:r>
          </w:p>
        </w:tc>
        <w:tc>
          <w:tcPr>
            <w:tcW w:w="1540" w:type="dxa"/>
          </w:tcPr>
          <w:p w14:paraId="7D6AD267" w14:textId="77777777" w:rsidR="00DD1F49" w:rsidRPr="00076E76" w:rsidRDefault="00DD1F49" w:rsidP="00BD23C4">
            <w:pPr>
              <w:spacing w:before="20" w:after="20"/>
              <w:ind w:left="419"/>
              <w:jc w:val="center"/>
              <w:rPr>
                <w:rFonts w:eastAsia="Arial" w:cs="Arial"/>
                <w:lang w:val="en-US"/>
              </w:rPr>
            </w:pPr>
          </w:p>
        </w:tc>
      </w:tr>
      <w:tr w:rsidR="009838DF" w14:paraId="4CED6A41" w14:textId="77777777" w:rsidTr="004D05EF">
        <w:tc>
          <w:tcPr>
            <w:tcW w:w="3993" w:type="dxa"/>
          </w:tcPr>
          <w:p w14:paraId="2D4403E5" w14:textId="77777777" w:rsidR="00DD1F49" w:rsidRPr="00076E76" w:rsidRDefault="00000000" w:rsidP="00BD23C4">
            <w:pPr>
              <w:keepNext/>
              <w:spacing w:before="20" w:after="20"/>
              <w:ind w:left="100"/>
              <w:rPr>
                <w:rFonts w:eastAsia="Arial" w:cs="Arial"/>
                <w:lang w:val="en-US"/>
              </w:rPr>
            </w:pPr>
            <w:r w:rsidRPr="00076E76">
              <w:rPr>
                <w:rFonts w:cs="Arial"/>
                <w:spacing w:val="-1"/>
                <w:lang w:val="en-US"/>
              </w:rPr>
              <w:t>Torsional</w:t>
            </w:r>
            <w:r w:rsidRPr="00076E76">
              <w:rPr>
                <w:rFonts w:cs="Arial"/>
                <w:lang w:val="en-US"/>
              </w:rPr>
              <w:t xml:space="preserve"> </w:t>
            </w:r>
            <w:r w:rsidRPr="00076E76">
              <w:rPr>
                <w:rFonts w:cs="Arial"/>
                <w:spacing w:val="-1"/>
                <w:lang w:val="en-US"/>
              </w:rPr>
              <w:t>recovery</w:t>
            </w:r>
            <w:r w:rsidRPr="00076E76">
              <w:rPr>
                <w:rFonts w:cs="Arial"/>
                <w:lang w:val="en-US"/>
              </w:rPr>
              <w:t xml:space="preserve"> </w:t>
            </w:r>
            <w:r w:rsidRPr="00076E76">
              <w:rPr>
                <w:rFonts w:cs="Arial"/>
                <w:spacing w:val="-1"/>
                <w:lang w:val="en-US"/>
              </w:rPr>
              <w:t>(%) min.</w:t>
            </w:r>
          </w:p>
        </w:tc>
        <w:tc>
          <w:tcPr>
            <w:tcW w:w="1695" w:type="dxa"/>
          </w:tcPr>
          <w:p w14:paraId="25563093" w14:textId="77777777" w:rsidR="00DD1F49" w:rsidRPr="00076E76" w:rsidRDefault="00000000" w:rsidP="00BD23C4">
            <w:pPr>
              <w:spacing w:before="20" w:after="20"/>
              <w:ind w:left="355"/>
              <w:jc w:val="center"/>
              <w:rPr>
                <w:rFonts w:eastAsia="Arial" w:cs="Arial"/>
                <w:lang w:val="en-US"/>
              </w:rPr>
            </w:pPr>
            <w:r w:rsidRPr="00076E76">
              <w:rPr>
                <w:rFonts w:cs="Arial"/>
                <w:spacing w:val="-1"/>
                <w:lang w:val="en-US"/>
              </w:rPr>
              <w:t>AGPT/T122</w:t>
            </w:r>
          </w:p>
        </w:tc>
        <w:tc>
          <w:tcPr>
            <w:tcW w:w="1540" w:type="dxa"/>
          </w:tcPr>
          <w:p w14:paraId="76923CB5" w14:textId="77777777" w:rsidR="00DD1F49" w:rsidRPr="00076E76" w:rsidRDefault="00000000" w:rsidP="00BD23C4">
            <w:pPr>
              <w:spacing w:before="20" w:after="20"/>
              <w:ind w:left="287" w:right="710"/>
              <w:jc w:val="center"/>
              <w:rPr>
                <w:rFonts w:eastAsia="Arial" w:cs="Arial"/>
                <w:lang w:val="en-US"/>
              </w:rPr>
            </w:pPr>
            <w:r w:rsidRPr="00076E76">
              <w:rPr>
                <w:rFonts w:cs="Arial"/>
                <w:lang w:val="en-US"/>
              </w:rPr>
              <w:t>25</w:t>
            </w:r>
          </w:p>
        </w:tc>
        <w:tc>
          <w:tcPr>
            <w:tcW w:w="1541" w:type="dxa"/>
          </w:tcPr>
          <w:p w14:paraId="632FECA1" w14:textId="77777777" w:rsidR="00DD1F49" w:rsidRPr="0062690B" w:rsidRDefault="00000000" w:rsidP="00BD23C4">
            <w:pPr>
              <w:spacing w:before="20" w:after="20"/>
              <w:ind w:left="419"/>
              <w:rPr>
                <w:rFonts w:eastAsia="Arial" w:cs="Arial"/>
                <w:lang w:val="en-US"/>
              </w:rPr>
            </w:pPr>
            <w:r w:rsidRPr="00076E76">
              <w:rPr>
                <w:rFonts w:cs="Arial"/>
                <w:lang w:val="en-US"/>
              </w:rPr>
              <w:t>30</w:t>
            </w:r>
          </w:p>
        </w:tc>
        <w:tc>
          <w:tcPr>
            <w:tcW w:w="1540" w:type="dxa"/>
          </w:tcPr>
          <w:p w14:paraId="4095C683" w14:textId="77777777" w:rsidR="00DD1F49" w:rsidRPr="00076E76" w:rsidRDefault="00DD1F49" w:rsidP="00BD23C4">
            <w:pPr>
              <w:spacing w:before="20" w:after="20"/>
              <w:ind w:left="419"/>
              <w:jc w:val="center"/>
              <w:rPr>
                <w:rFonts w:eastAsia="Arial" w:cs="Arial"/>
                <w:lang w:val="en-US"/>
              </w:rPr>
            </w:pPr>
          </w:p>
        </w:tc>
      </w:tr>
      <w:tr w:rsidR="009838DF" w14:paraId="4CB60CB0" w14:textId="77777777" w:rsidTr="004D05EF">
        <w:tc>
          <w:tcPr>
            <w:tcW w:w="3993" w:type="dxa"/>
          </w:tcPr>
          <w:p w14:paraId="4B121136" w14:textId="77777777" w:rsidR="00DD1F49" w:rsidRPr="00076E76" w:rsidRDefault="00000000" w:rsidP="00BD23C4">
            <w:pPr>
              <w:keepNext/>
              <w:spacing w:before="20" w:after="20"/>
              <w:ind w:left="100"/>
              <w:rPr>
                <w:rFonts w:eastAsia="Arial" w:cs="Arial"/>
                <w:lang w:val="en-US"/>
              </w:rPr>
            </w:pPr>
            <w:r w:rsidRPr="00076E76">
              <w:rPr>
                <w:rFonts w:eastAsia="Arial" w:cs="Arial"/>
                <w:spacing w:val="-1"/>
                <w:lang w:val="en-US"/>
              </w:rPr>
              <w:t>Softening</w:t>
            </w:r>
            <w:r w:rsidRPr="00076E76">
              <w:rPr>
                <w:rFonts w:eastAsia="Arial" w:cs="Arial"/>
                <w:spacing w:val="-4"/>
                <w:lang w:val="en-US"/>
              </w:rPr>
              <w:t xml:space="preserve"> </w:t>
            </w:r>
            <w:r w:rsidRPr="00076E76">
              <w:rPr>
                <w:rFonts w:eastAsia="Arial" w:cs="Arial"/>
                <w:spacing w:val="-1"/>
                <w:lang w:val="en-US"/>
              </w:rPr>
              <w:t>point</w:t>
            </w:r>
            <w:r w:rsidRPr="00076E76">
              <w:rPr>
                <w:rFonts w:eastAsia="Arial" w:cs="Arial"/>
                <w:spacing w:val="-2"/>
                <w:lang w:val="en-US"/>
              </w:rPr>
              <w:t xml:space="preserve"> </w:t>
            </w:r>
            <w:r w:rsidRPr="00076E76">
              <w:rPr>
                <w:rFonts w:eastAsia="Arial" w:cs="Arial"/>
                <w:spacing w:val="-1"/>
                <w:lang w:val="en-US"/>
              </w:rPr>
              <w:t>(°C)</w:t>
            </w:r>
            <w:r w:rsidRPr="00076E76">
              <w:rPr>
                <w:rFonts w:eastAsia="Arial" w:cs="Arial"/>
                <w:spacing w:val="-2"/>
                <w:lang w:val="en-US"/>
              </w:rPr>
              <w:t xml:space="preserve"> </w:t>
            </w:r>
            <w:r w:rsidRPr="00076E76">
              <w:rPr>
                <w:rFonts w:eastAsia="Arial" w:cs="Arial"/>
                <w:spacing w:val="-1"/>
                <w:lang w:val="en-US"/>
              </w:rPr>
              <w:t>min.</w:t>
            </w:r>
          </w:p>
        </w:tc>
        <w:tc>
          <w:tcPr>
            <w:tcW w:w="1695" w:type="dxa"/>
          </w:tcPr>
          <w:p w14:paraId="0F2B170B" w14:textId="77777777" w:rsidR="00DD1F49" w:rsidRPr="00076E76" w:rsidRDefault="00000000" w:rsidP="00BD23C4">
            <w:pPr>
              <w:spacing w:before="20" w:after="20"/>
              <w:ind w:left="355"/>
              <w:jc w:val="center"/>
              <w:rPr>
                <w:rFonts w:eastAsia="Arial" w:cs="Arial"/>
                <w:lang w:val="en-US"/>
              </w:rPr>
            </w:pPr>
            <w:r w:rsidRPr="00076E76">
              <w:rPr>
                <w:rFonts w:cs="Arial"/>
                <w:spacing w:val="-1"/>
                <w:lang w:val="en-US"/>
              </w:rPr>
              <w:t>AGPT/T131</w:t>
            </w:r>
          </w:p>
        </w:tc>
        <w:tc>
          <w:tcPr>
            <w:tcW w:w="1540" w:type="dxa"/>
          </w:tcPr>
          <w:p w14:paraId="031FACFC" w14:textId="77777777" w:rsidR="00DD1F49" w:rsidRPr="00076E76" w:rsidRDefault="00000000" w:rsidP="00BD23C4">
            <w:pPr>
              <w:spacing w:before="20" w:after="20"/>
              <w:ind w:left="287" w:right="710"/>
              <w:jc w:val="center"/>
              <w:rPr>
                <w:rFonts w:eastAsia="Arial" w:cs="Arial"/>
                <w:lang w:val="en-US"/>
              </w:rPr>
            </w:pPr>
            <w:r w:rsidRPr="00076E76">
              <w:rPr>
                <w:rFonts w:cs="Arial"/>
                <w:lang w:val="en-US"/>
              </w:rPr>
              <w:t>55</w:t>
            </w:r>
          </w:p>
        </w:tc>
        <w:tc>
          <w:tcPr>
            <w:tcW w:w="1541" w:type="dxa"/>
          </w:tcPr>
          <w:p w14:paraId="713BE48F" w14:textId="77777777" w:rsidR="00DD1F49" w:rsidRPr="0062690B" w:rsidRDefault="00000000" w:rsidP="00BD23C4">
            <w:pPr>
              <w:spacing w:before="20" w:after="20"/>
              <w:ind w:left="419"/>
              <w:rPr>
                <w:rFonts w:eastAsia="Arial" w:cs="Arial"/>
                <w:lang w:val="en-US"/>
              </w:rPr>
            </w:pPr>
            <w:r w:rsidRPr="00076E76">
              <w:rPr>
                <w:rFonts w:cs="Arial"/>
                <w:lang w:val="en-US"/>
              </w:rPr>
              <w:t>62</w:t>
            </w:r>
          </w:p>
        </w:tc>
        <w:tc>
          <w:tcPr>
            <w:tcW w:w="1540" w:type="dxa"/>
          </w:tcPr>
          <w:p w14:paraId="21BC37D1" w14:textId="77777777" w:rsidR="00DD1F49" w:rsidRPr="00076E76" w:rsidRDefault="00DD1F49" w:rsidP="00BD23C4">
            <w:pPr>
              <w:spacing w:before="20" w:after="20"/>
              <w:ind w:left="419"/>
              <w:jc w:val="center"/>
              <w:rPr>
                <w:rFonts w:eastAsia="Arial" w:cs="Arial"/>
                <w:lang w:val="en-US"/>
              </w:rPr>
            </w:pPr>
          </w:p>
        </w:tc>
      </w:tr>
      <w:tr w:rsidR="009838DF" w14:paraId="30072BD7" w14:textId="77777777" w:rsidTr="004D05EF">
        <w:tc>
          <w:tcPr>
            <w:tcW w:w="3993" w:type="dxa"/>
          </w:tcPr>
          <w:p w14:paraId="7F11ABE0" w14:textId="77777777" w:rsidR="00DD1F49" w:rsidRPr="00076E76" w:rsidRDefault="00000000" w:rsidP="00BD23C4">
            <w:pPr>
              <w:keepNext/>
              <w:spacing w:before="20" w:after="20"/>
              <w:ind w:left="100"/>
              <w:rPr>
                <w:rFonts w:eastAsia="Arial" w:cs="Arial"/>
                <w:lang w:val="en-US"/>
              </w:rPr>
            </w:pPr>
            <w:r w:rsidRPr="00076E76">
              <w:rPr>
                <w:rFonts w:eastAsia="Arial" w:cs="Arial"/>
                <w:spacing w:val="-1"/>
                <w:lang w:val="en-US"/>
              </w:rPr>
              <w:t>Consistency</w:t>
            </w:r>
            <w:r w:rsidRPr="00076E76">
              <w:rPr>
                <w:rFonts w:eastAsia="Arial" w:cs="Arial"/>
                <w:spacing w:val="-3"/>
                <w:lang w:val="en-US"/>
              </w:rPr>
              <w:t xml:space="preserve"> </w:t>
            </w:r>
            <w:r w:rsidRPr="00076E76">
              <w:rPr>
                <w:rFonts w:eastAsia="Arial" w:cs="Arial"/>
                <w:lang w:val="en-US"/>
              </w:rPr>
              <w:t>6%</w:t>
            </w:r>
            <w:r w:rsidRPr="00076E76">
              <w:rPr>
                <w:rFonts w:eastAsia="Arial" w:cs="Arial"/>
                <w:spacing w:val="-3"/>
                <w:lang w:val="en-US"/>
              </w:rPr>
              <w:t xml:space="preserve"> </w:t>
            </w:r>
            <w:r w:rsidRPr="00076E76">
              <w:rPr>
                <w:rFonts w:eastAsia="Arial" w:cs="Arial"/>
                <w:lang w:val="en-US"/>
              </w:rPr>
              <w:t>at</w:t>
            </w:r>
            <w:r w:rsidRPr="00076E76">
              <w:rPr>
                <w:rFonts w:eastAsia="Arial" w:cs="Arial"/>
                <w:spacing w:val="-1"/>
                <w:lang w:val="en-US"/>
              </w:rPr>
              <w:t xml:space="preserve"> 60</w:t>
            </w:r>
            <w:r>
              <w:rPr>
                <w:rFonts w:eastAsia="Arial" w:cs="Arial"/>
                <w:lang w:val="en-US"/>
              </w:rPr>
              <w:t> </w:t>
            </w:r>
            <w:r w:rsidRPr="00076E76">
              <w:rPr>
                <w:rFonts w:eastAsia="Arial" w:cs="Arial"/>
                <w:lang w:val="en-US"/>
              </w:rPr>
              <w:t>°C</w:t>
            </w:r>
            <w:r w:rsidRPr="00076E76">
              <w:rPr>
                <w:rFonts w:eastAsia="Arial" w:cs="Arial"/>
                <w:spacing w:val="-2"/>
                <w:lang w:val="en-US"/>
              </w:rPr>
              <w:t xml:space="preserve"> </w:t>
            </w:r>
            <w:r w:rsidRPr="00076E76">
              <w:rPr>
                <w:rFonts w:eastAsia="Arial" w:cs="Arial"/>
                <w:spacing w:val="-1"/>
                <w:lang w:val="en-US"/>
              </w:rPr>
              <w:t>(</w:t>
            </w:r>
            <w:proofErr w:type="spellStart"/>
            <w:proofErr w:type="gramStart"/>
            <w:r w:rsidRPr="00076E76">
              <w:rPr>
                <w:rFonts w:eastAsia="Arial" w:cs="Arial"/>
                <w:spacing w:val="-1"/>
                <w:lang w:val="en-US"/>
              </w:rPr>
              <w:t>Pa.s</w:t>
            </w:r>
            <w:proofErr w:type="spellEnd"/>
            <w:proofErr w:type="gramEnd"/>
            <w:r w:rsidRPr="00076E76">
              <w:rPr>
                <w:rFonts w:eastAsia="Arial" w:cs="Arial"/>
                <w:spacing w:val="-1"/>
                <w:lang w:val="en-US"/>
              </w:rPr>
              <w:t>)</w:t>
            </w:r>
          </w:p>
        </w:tc>
        <w:tc>
          <w:tcPr>
            <w:tcW w:w="1695" w:type="dxa"/>
          </w:tcPr>
          <w:p w14:paraId="63FBBED0" w14:textId="77777777" w:rsidR="00DD1F49" w:rsidRPr="00076E76" w:rsidRDefault="00000000" w:rsidP="00BD23C4">
            <w:pPr>
              <w:spacing w:before="20" w:after="20"/>
              <w:ind w:left="355"/>
              <w:jc w:val="center"/>
              <w:rPr>
                <w:rFonts w:eastAsia="Arial" w:cs="Arial"/>
                <w:lang w:val="en-US"/>
              </w:rPr>
            </w:pPr>
            <w:r w:rsidRPr="00076E76">
              <w:rPr>
                <w:rFonts w:cs="Arial"/>
                <w:spacing w:val="-1"/>
                <w:lang w:val="en-US"/>
              </w:rPr>
              <w:t>AGPT/T121</w:t>
            </w:r>
          </w:p>
        </w:tc>
        <w:tc>
          <w:tcPr>
            <w:tcW w:w="1540" w:type="dxa"/>
          </w:tcPr>
          <w:p w14:paraId="4BD416F1" w14:textId="77777777" w:rsidR="00DD1F49" w:rsidRPr="00076E76" w:rsidRDefault="00000000" w:rsidP="00BD23C4">
            <w:pPr>
              <w:spacing w:before="20" w:after="20"/>
              <w:jc w:val="center"/>
              <w:rPr>
                <w:rFonts w:eastAsia="Arial" w:cs="Arial"/>
                <w:lang w:val="en-US"/>
              </w:rPr>
            </w:pPr>
            <w:r w:rsidRPr="00076E76">
              <w:rPr>
                <w:rFonts w:cs="Arial"/>
                <w:spacing w:val="-1"/>
                <w:lang w:val="en-US"/>
              </w:rPr>
              <w:t>Report</w:t>
            </w:r>
          </w:p>
        </w:tc>
        <w:tc>
          <w:tcPr>
            <w:tcW w:w="1541" w:type="dxa"/>
          </w:tcPr>
          <w:p w14:paraId="2280EC2D" w14:textId="77777777" w:rsidR="00DD1F49" w:rsidRPr="0062690B" w:rsidRDefault="00000000" w:rsidP="00BD23C4">
            <w:pPr>
              <w:spacing w:before="20" w:after="20"/>
              <w:jc w:val="center"/>
              <w:rPr>
                <w:rFonts w:eastAsia="Arial" w:cs="Arial"/>
                <w:lang w:val="en-US"/>
              </w:rPr>
            </w:pPr>
            <w:r w:rsidRPr="00076E76">
              <w:rPr>
                <w:rFonts w:cs="Arial"/>
                <w:spacing w:val="-1"/>
                <w:lang w:val="en-US"/>
              </w:rPr>
              <w:t>Report</w:t>
            </w:r>
          </w:p>
        </w:tc>
        <w:tc>
          <w:tcPr>
            <w:tcW w:w="1540" w:type="dxa"/>
          </w:tcPr>
          <w:p w14:paraId="46F13EE8" w14:textId="77777777" w:rsidR="00DD1F49" w:rsidRPr="00076E76" w:rsidRDefault="00DD1F49" w:rsidP="00BD23C4">
            <w:pPr>
              <w:spacing w:before="20" w:after="20"/>
              <w:ind w:left="419"/>
              <w:jc w:val="center"/>
              <w:rPr>
                <w:rFonts w:eastAsia="Arial" w:cs="Arial"/>
                <w:lang w:val="en-US"/>
              </w:rPr>
            </w:pPr>
          </w:p>
        </w:tc>
      </w:tr>
      <w:tr w:rsidR="009838DF" w14:paraId="27530F2F" w14:textId="77777777" w:rsidTr="004D05EF">
        <w:tc>
          <w:tcPr>
            <w:tcW w:w="10309" w:type="dxa"/>
            <w:gridSpan w:val="5"/>
          </w:tcPr>
          <w:p w14:paraId="1E299D9E" w14:textId="77777777" w:rsidR="00DD1F49" w:rsidRPr="002F1744" w:rsidRDefault="00000000" w:rsidP="00BD23C4">
            <w:pPr>
              <w:keepNext/>
              <w:spacing w:before="20" w:after="20"/>
              <w:ind w:left="139"/>
              <w:rPr>
                <w:rFonts w:eastAsia="Arial" w:cs="Arial"/>
                <w:lang w:val="en-US"/>
              </w:rPr>
            </w:pPr>
            <w:r w:rsidRPr="002F1744">
              <w:rPr>
                <w:rFonts w:hAnsi="Calibri"/>
                <w:b/>
                <w:i/>
                <w:spacing w:val="-1"/>
                <w:lang w:val="en-US"/>
              </w:rPr>
              <w:t>Notes:</w:t>
            </w:r>
          </w:p>
          <w:p w14:paraId="3D9066F4" w14:textId="77777777" w:rsidR="00DD1F49" w:rsidRPr="002F1744" w:rsidRDefault="00000000">
            <w:pPr>
              <w:keepNext/>
              <w:numPr>
                <w:ilvl w:val="0"/>
                <w:numId w:val="86"/>
              </w:numPr>
              <w:tabs>
                <w:tab w:val="left" w:pos="423"/>
              </w:tabs>
              <w:spacing w:before="20" w:after="20"/>
              <w:rPr>
                <w:rFonts w:eastAsia="Arial" w:cs="Arial"/>
                <w:lang w:val="en-US"/>
              </w:rPr>
            </w:pPr>
            <w:r w:rsidRPr="002F1744">
              <w:rPr>
                <w:rFonts w:hAnsi="Calibri"/>
                <w:i/>
                <w:spacing w:val="-1"/>
                <w:lang w:val="en-US"/>
              </w:rPr>
              <w:t>Specification</w:t>
            </w:r>
            <w:r w:rsidRPr="002F1744">
              <w:rPr>
                <w:rFonts w:hAnsi="Calibri"/>
                <w:i/>
                <w:lang w:val="en-US"/>
              </w:rPr>
              <w:t xml:space="preserve"> for</w:t>
            </w:r>
            <w:r w:rsidRPr="002F1744">
              <w:rPr>
                <w:rFonts w:hAnsi="Calibri"/>
                <w:i/>
                <w:spacing w:val="-3"/>
                <w:lang w:val="en-US"/>
              </w:rPr>
              <w:t xml:space="preserve"> </w:t>
            </w:r>
            <w:r w:rsidRPr="002F1744">
              <w:rPr>
                <w:rFonts w:hAnsi="Calibri"/>
                <w:i/>
                <w:spacing w:val="-1"/>
                <w:lang w:val="en-US"/>
              </w:rPr>
              <w:t>two</w:t>
            </w:r>
            <w:r w:rsidRPr="002F1744">
              <w:rPr>
                <w:rFonts w:hAnsi="Calibri"/>
                <w:i/>
                <w:spacing w:val="1"/>
                <w:lang w:val="en-US"/>
              </w:rPr>
              <w:t xml:space="preserve"> </w:t>
            </w:r>
            <w:r w:rsidRPr="002F1744">
              <w:rPr>
                <w:rFonts w:hAnsi="Calibri"/>
                <w:i/>
                <w:spacing w:val="-1"/>
                <w:lang w:val="en-US"/>
              </w:rPr>
              <w:t>grades</w:t>
            </w:r>
            <w:r w:rsidRPr="002F1744">
              <w:rPr>
                <w:rFonts w:hAnsi="Calibri"/>
                <w:i/>
                <w:lang w:val="en-US"/>
              </w:rPr>
              <w:t xml:space="preserve"> of</w:t>
            </w:r>
            <w:r w:rsidRPr="002F1744">
              <w:rPr>
                <w:rFonts w:hAnsi="Calibri"/>
                <w:i/>
                <w:spacing w:val="-3"/>
                <w:lang w:val="en-US"/>
              </w:rPr>
              <w:t xml:space="preserve"> </w:t>
            </w:r>
            <w:r w:rsidRPr="002F1744">
              <w:rPr>
                <w:rFonts w:hAnsi="Calibri"/>
                <w:i/>
                <w:spacing w:val="-1"/>
                <w:lang w:val="en-US"/>
              </w:rPr>
              <w:t>crumb</w:t>
            </w:r>
            <w:r w:rsidRPr="002F1744">
              <w:rPr>
                <w:rFonts w:hAnsi="Calibri"/>
                <w:i/>
                <w:spacing w:val="1"/>
                <w:lang w:val="en-US"/>
              </w:rPr>
              <w:t xml:space="preserve"> </w:t>
            </w:r>
            <w:r w:rsidRPr="002F1744">
              <w:rPr>
                <w:rFonts w:hAnsi="Calibri"/>
                <w:i/>
                <w:spacing w:val="-1"/>
                <w:lang w:val="en-US"/>
              </w:rPr>
              <w:t>rubber (see</w:t>
            </w:r>
            <w:r w:rsidRPr="002F1744">
              <w:rPr>
                <w:rFonts w:hAnsi="Calibri"/>
                <w:i/>
                <w:spacing w:val="-3"/>
                <w:lang w:val="en-US"/>
              </w:rPr>
              <w:t xml:space="preserve"> </w:t>
            </w:r>
            <w:r w:rsidRPr="002F1744">
              <w:rPr>
                <w:rFonts w:hAnsi="Calibri"/>
                <w:i/>
                <w:spacing w:val="-1"/>
                <w:lang w:val="en-US"/>
              </w:rPr>
              <w:t>Table</w:t>
            </w:r>
            <w:r w:rsidRPr="002F1744">
              <w:rPr>
                <w:rFonts w:hAnsi="Calibri"/>
                <w:i/>
                <w:spacing w:val="1"/>
                <w:lang w:val="en-US"/>
              </w:rPr>
              <w:t xml:space="preserve"> </w:t>
            </w:r>
            <w:r>
              <w:rPr>
                <w:rFonts w:hAnsi="Calibri"/>
                <w:i/>
                <w:spacing w:val="-1"/>
                <w:lang w:val="en-US"/>
              </w:rPr>
              <w:t>–</w:t>
            </w:r>
            <w:r>
              <w:rPr>
                <w:rFonts w:hAnsi="Calibri"/>
                <w:i/>
                <w:spacing w:val="-1"/>
                <w:lang w:val="en-US"/>
              </w:rPr>
              <w:t xml:space="preserve"> Properties of Crumb Rubber</w:t>
            </w:r>
            <w:r w:rsidRPr="002F1744">
              <w:rPr>
                <w:rFonts w:hAnsi="Calibri"/>
                <w:i/>
                <w:spacing w:val="-1"/>
                <w:lang w:val="en-US"/>
              </w:rPr>
              <w:t>)</w:t>
            </w:r>
            <w:r w:rsidRPr="002F1744">
              <w:rPr>
                <w:rFonts w:hAnsi="Calibri"/>
                <w:i/>
                <w:spacing w:val="-3"/>
                <w:lang w:val="en-US"/>
              </w:rPr>
              <w:t xml:space="preserve"> </w:t>
            </w:r>
            <w:r w:rsidRPr="002F1744">
              <w:rPr>
                <w:rFonts w:hAnsi="Calibri"/>
                <w:i/>
                <w:spacing w:val="-1"/>
                <w:lang w:val="en-US"/>
              </w:rPr>
              <w:t>available</w:t>
            </w:r>
            <w:r w:rsidRPr="002F1744">
              <w:rPr>
                <w:rFonts w:hAnsi="Calibri"/>
                <w:i/>
                <w:spacing w:val="1"/>
                <w:lang w:val="en-US"/>
              </w:rPr>
              <w:t xml:space="preserve"> </w:t>
            </w:r>
            <w:r w:rsidRPr="002F1744">
              <w:rPr>
                <w:rFonts w:hAnsi="Calibri"/>
                <w:i/>
                <w:spacing w:val="-1"/>
                <w:lang w:val="en-US"/>
              </w:rPr>
              <w:t>for either</w:t>
            </w:r>
            <w:r w:rsidRPr="002F1744">
              <w:rPr>
                <w:rFonts w:hAnsi="Calibri"/>
                <w:i/>
                <w:spacing w:val="-3"/>
                <w:lang w:val="en-US"/>
              </w:rPr>
              <w:t xml:space="preserve"> </w:t>
            </w:r>
            <w:r w:rsidRPr="002F1744">
              <w:rPr>
                <w:rFonts w:hAnsi="Calibri"/>
                <w:i/>
                <w:spacing w:val="-1"/>
                <w:lang w:val="en-US"/>
              </w:rPr>
              <w:t>sealing</w:t>
            </w:r>
            <w:r w:rsidRPr="002F1744">
              <w:rPr>
                <w:rFonts w:hAnsi="Calibri"/>
                <w:i/>
                <w:spacing w:val="1"/>
                <w:lang w:val="en-US"/>
              </w:rPr>
              <w:t xml:space="preserve"> </w:t>
            </w:r>
            <w:r w:rsidRPr="002F1744">
              <w:rPr>
                <w:rFonts w:hAnsi="Calibri"/>
                <w:i/>
                <w:spacing w:val="-1"/>
                <w:lang w:val="en-US"/>
              </w:rPr>
              <w:t>class.</w:t>
            </w:r>
          </w:p>
          <w:p w14:paraId="67CA6D17" w14:textId="77777777" w:rsidR="00DD1F49" w:rsidRPr="002F1744" w:rsidRDefault="00000000">
            <w:pPr>
              <w:keepNext/>
              <w:numPr>
                <w:ilvl w:val="0"/>
                <w:numId w:val="86"/>
              </w:numPr>
              <w:tabs>
                <w:tab w:val="left" w:pos="423"/>
              </w:tabs>
              <w:spacing w:before="20" w:after="20"/>
              <w:ind w:right="504"/>
              <w:rPr>
                <w:rFonts w:eastAsia="Arial" w:cs="Arial"/>
                <w:lang w:val="en-US"/>
              </w:rPr>
            </w:pPr>
            <w:r w:rsidRPr="002F1744">
              <w:rPr>
                <w:rFonts w:eastAsia="Arial" w:cs="Arial"/>
                <w:i/>
                <w:spacing w:val="-1"/>
                <w:lang w:val="en-US"/>
              </w:rPr>
              <w:t>‘Dry</w:t>
            </w:r>
            <w:r w:rsidRPr="002F1744">
              <w:rPr>
                <w:rFonts w:eastAsia="Arial" w:cs="Arial"/>
                <w:i/>
                <w:lang w:val="en-US"/>
              </w:rPr>
              <w:t xml:space="preserve"> </w:t>
            </w:r>
            <w:r w:rsidRPr="002F1744">
              <w:rPr>
                <w:rFonts w:eastAsia="Arial" w:cs="Arial"/>
                <w:i/>
                <w:spacing w:val="-1"/>
                <w:lang w:val="en-US"/>
              </w:rPr>
              <w:t>mix’</w:t>
            </w:r>
            <w:r w:rsidRPr="002F1744">
              <w:rPr>
                <w:rFonts w:eastAsia="Arial" w:cs="Arial"/>
                <w:i/>
                <w:spacing w:val="1"/>
                <w:lang w:val="en-US"/>
              </w:rPr>
              <w:t xml:space="preserve"> </w:t>
            </w:r>
            <w:r w:rsidRPr="002F1744">
              <w:rPr>
                <w:rFonts w:eastAsia="Arial" w:cs="Arial"/>
                <w:i/>
                <w:spacing w:val="-1"/>
                <w:lang w:val="en-US"/>
              </w:rPr>
              <w:t>asphalt</w:t>
            </w:r>
            <w:r w:rsidRPr="002F1744">
              <w:rPr>
                <w:rFonts w:eastAsia="Arial" w:cs="Arial"/>
                <w:i/>
                <w:lang w:val="en-US"/>
              </w:rPr>
              <w:t xml:space="preserve"> </w:t>
            </w:r>
            <w:r w:rsidRPr="002F1744">
              <w:rPr>
                <w:rFonts w:eastAsia="Arial" w:cs="Arial"/>
                <w:i/>
                <w:spacing w:val="-1"/>
                <w:lang w:val="en-US"/>
              </w:rPr>
              <w:t>is</w:t>
            </w:r>
            <w:r w:rsidRPr="002F1744">
              <w:rPr>
                <w:rFonts w:eastAsia="Arial" w:cs="Arial"/>
                <w:i/>
                <w:lang w:val="en-US"/>
              </w:rPr>
              <w:t xml:space="preserve"> </w:t>
            </w:r>
            <w:r w:rsidRPr="002F1744">
              <w:rPr>
                <w:rFonts w:eastAsia="Arial" w:cs="Arial"/>
                <w:i/>
                <w:spacing w:val="-1"/>
                <w:lang w:val="en-US"/>
              </w:rPr>
              <w:t>normally</w:t>
            </w:r>
            <w:r w:rsidRPr="002F1744">
              <w:rPr>
                <w:rFonts w:eastAsia="Arial" w:cs="Arial"/>
                <w:i/>
                <w:spacing w:val="1"/>
                <w:lang w:val="en-US"/>
              </w:rPr>
              <w:t xml:space="preserve"> </w:t>
            </w:r>
            <w:r w:rsidRPr="002F1744">
              <w:rPr>
                <w:rFonts w:eastAsia="Arial" w:cs="Arial"/>
                <w:i/>
                <w:spacing w:val="-1"/>
                <w:lang w:val="en-US"/>
              </w:rPr>
              <w:t>based</w:t>
            </w:r>
            <w:r w:rsidRPr="002F1744">
              <w:rPr>
                <w:rFonts w:eastAsia="Arial" w:cs="Arial"/>
                <w:i/>
                <w:spacing w:val="-2"/>
                <w:lang w:val="en-US"/>
              </w:rPr>
              <w:t xml:space="preserve"> </w:t>
            </w:r>
            <w:r w:rsidRPr="002F1744">
              <w:rPr>
                <w:rFonts w:eastAsia="Arial" w:cs="Arial"/>
                <w:i/>
                <w:lang w:val="en-US"/>
              </w:rPr>
              <w:t>on</w:t>
            </w:r>
            <w:r w:rsidRPr="002F1744">
              <w:rPr>
                <w:rFonts w:eastAsia="Arial" w:cs="Arial"/>
                <w:i/>
                <w:spacing w:val="-2"/>
                <w:lang w:val="en-US"/>
              </w:rPr>
              <w:t xml:space="preserve"> </w:t>
            </w:r>
            <w:r w:rsidRPr="002F1744">
              <w:rPr>
                <w:rFonts w:eastAsia="Arial" w:cs="Arial"/>
                <w:i/>
                <w:lang w:val="en-US"/>
              </w:rPr>
              <w:t xml:space="preserve">an </w:t>
            </w:r>
            <w:r w:rsidRPr="002F1744">
              <w:rPr>
                <w:rFonts w:eastAsia="Arial" w:cs="Arial"/>
                <w:i/>
                <w:spacing w:val="-1"/>
                <w:lang w:val="en-US"/>
              </w:rPr>
              <w:t>asphalt</w:t>
            </w:r>
            <w:r w:rsidRPr="002F1744">
              <w:rPr>
                <w:rFonts w:eastAsia="Arial" w:cs="Arial"/>
                <w:i/>
                <w:lang w:val="en-US"/>
              </w:rPr>
              <w:t xml:space="preserve"> </w:t>
            </w:r>
            <w:r w:rsidRPr="002F1744">
              <w:rPr>
                <w:rFonts w:eastAsia="Arial" w:cs="Arial"/>
                <w:i/>
                <w:spacing w:val="-2"/>
                <w:lang w:val="en-US"/>
              </w:rPr>
              <w:t>mix</w:t>
            </w:r>
            <w:r w:rsidRPr="002F1744">
              <w:rPr>
                <w:rFonts w:eastAsia="Arial" w:cs="Arial"/>
                <w:i/>
                <w:spacing w:val="1"/>
                <w:lang w:val="en-US"/>
              </w:rPr>
              <w:t xml:space="preserve"> </w:t>
            </w:r>
            <w:r w:rsidRPr="002F1744">
              <w:rPr>
                <w:rFonts w:eastAsia="Arial" w:cs="Arial"/>
                <w:i/>
                <w:spacing w:val="-1"/>
                <w:lang w:val="en-US"/>
              </w:rPr>
              <w:t>design</w:t>
            </w:r>
            <w:r w:rsidRPr="002F1744">
              <w:rPr>
                <w:rFonts w:eastAsia="Arial" w:cs="Arial"/>
                <w:i/>
                <w:spacing w:val="-2"/>
                <w:lang w:val="en-US"/>
              </w:rPr>
              <w:t xml:space="preserve"> </w:t>
            </w:r>
            <w:r w:rsidRPr="002F1744">
              <w:rPr>
                <w:rFonts w:eastAsia="Arial" w:cs="Arial"/>
                <w:i/>
                <w:spacing w:val="-1"/>
                <w:lang w:val="en-US"/>
              </w:rPr>
              <w:t>with</w:t>
            </w:r>
            <w:r w:rsidRPr="002F1744">
              <w:rPr>
                <w:rFonts w:eastAsia="Arial" w:cs="Arial"/>
                <w:i/>
                <w:lang w:val="en-US"/>
              </w:rPr>
              <w:t xml:space="preserve"> </w:t>
            </w:r>
            <w:r w:rsidRPr="002F1744">
              <w:rPr>
                <w:rFonts w:eastAsia="Arial" w:cs="Arial"/>
                <w:i/>
                <w:spacing w:val="-1"/>
                <w:lang w:val="en-US"/>
              </w:rPr>
              <w:t>the</w:t>
            </w:r>
            <w:r w:rsidRPr="002F1744">
              <w:rPr>
                <w:rFonts w:eastAsia="Arial" w:cs="Arial"/>
                <w:i/>
                <w:spacing w:val="1"/>
                <w:lang w:val="en-US"/>
              </w:rPr>
              <w:t xml:space="preserve"> </w:t>
            </w:r>
            <w:r w:rsidRPr="002F1744">
              <w:rPr>
                <w:rFonts w:eastAsia="Arial" w:cs="Arial"/>
                <w:i/>
                <w:spacing w:val="-1"/>
                <w:lang w:val="en-US"/>
              </w:rPr>
              <w:t>crumb</w:t>
            </w:r>
            <w:r w:rsidRPr="002F1744">
              <w:rPr>
                <w:rFonts w:eastAsia="Arial" w:cs="Arial"/>
                <w:i/>
                <w:spacing w:val="1"/>
                <w:lang w:val="en-US"/>
              </w:rPr>
              <w:t xml:space="preserve"> </w:t>
            </w:r>
            <w:r w:rsidRPr="002F1744">
              <w:rPr>
                <w:rFonts w:eastAsia="Arial" w:cs="Arial"/>
                <w:i/>
                <w:spacing w:val="-1"/>
                <w:lang w:val="en-US"/>
              </w:rPr>
              <w:t>rubber</w:t>
            </w:r>
            <w:r w:rsidRPr="002F1744">
              <w:rPr>
                <w:rFonts w:eastAsia="Arial" w:cs="Arial"/>
                <w:i/>
                <w:lang w:val="en-US"/>
              </w:rPr>
              <w:t xml:space="preserve"> </w:t>
            </w:r>
            <w:r w:rsidRPr="002F1744">
              <w:rPr>
                <w:rFonts w:eastAsia="Arial" w:cs="Arial"/>
                <w:i/>
                <w:spacing w:val="-1"/>
                <w:lang w:val="en-US"/>
              </w:rPr>
              <w:t>added</w:t>
            </w:r>
            <w:r w:rsidRPr="002F1744">
              <w:rPr>
                <w:rFonts w:eastAsia="Arial" w:cs="Arial"/>
                <w:i/>
                <w:spacing w:val="-5"/>
                <w:lang w:val="en-US"/>
              </w:rPr>
              <w:t xml:space="preserve"> </w:t>
            </w:r>
            <w:r w:rsidRPr="002F1744">
              <w:rPr>
                <w:rFonts w:eastAsia="Arial" w:cs="Arial"/>
                <w:i/>
                <w:lang w:val="en-US"/>
              </w:rPr>
              <w:t xml:space="preserve">at, </w:t>
            </w:r>
            <w:r w:rsidRPr="002F1744">
              <w:rPr>
                <w:rFonts w:eastAsia="Arial" w:cs="Arial"/>
                <w:i/>
                <w:spacing w:val="-1"/>
                <w:lang w:val="en-US"/>
              </w:rPr>
              <w:t>typically,</w:t>
            </w:r>
            <w:r w:rsidRPr="002F1744">
              <w:rPr>
                <w:rFonts w:eastAsia="Arial" w:cs="Arial"/>
                <w:i/>
                <w:spacing w:val="-2"/>
                <w:lang w:val="en-US"/>
              </w:rPr>
              <w:t xml:space="preserve"> </w:t>
            </w:r>
            <w:r w:rsidRPr="002F1744">
              <w:rPr>
                <w:rFonts w:eastAsia="Arial" w:cs="Arial"/>
                <w:i/>
                <w:lang w:val="en-US"/>
              </w:rPr>
              <w:t>25%</w:t>
            </w:r>
            <w:r w:rsidRPr="002F1744">
              <w:rPr>
                <w:rFonts w:eastAsia="Arial" w:cs="Arial"/>
                <w:i/>
                <w:spacing w:val="-2"/>
                <w:lang w:val="en-US"/>
              </w:rPr>
              <w:t xml:space="preserve"> </w:t>
            </w:r>
            <w:r w:rsidRPr="002F1744">
              <w:rPr>
                <w:rFonts w:eastAsia="Arial" w:cs="Arial"/>
                <w:i/>
                <w:spacing w:val="-1"/>
                <w:lang w:val="en-US"/>
              </w:rPr>
              <w:t>crumb</w:t>
            </w:r>
            <w:r w:rsidRPr="002F1744">
              <w:rPr>
                <w:rFonts w:eastAsia="Arial" w:cs="Arial"/>
                <w:i/>
                <w:spacing w:val="89"/>
                <w:lang w:val="en-US"/>
              </w:rPr>
              <w:t xml:space="preserve"> </w:t>
            </w:r>
            <w:r w:rsidRPr="002F1744">
              <w:rPr>
                <w:rFonts w:eastAsia="Arial" w:cs="Arial"/>
                <w:i/>
                <w:lang w:val="en-US"/>
              </w:rPr>
              <w:t>rubber</w:t>
            </w:r>
            <w:r w:rsidRPr="002F1744">
              <w:rPr>
                <w:rFonts w:eastAsia="Arial" w:cs="Arial"/>
                <w:i/>
                <w:spacing w:val="-3"/>
                <w:lang w:val="en-US"/>
              </w:rPr>
              <w:t xml:space="preserve"> </w:t>
            </w:r>
            <w:r w:rsidRPr="002F1744">
              <w:rPr>
                <w:rFonts w:eastAsia="Arial" w:cs="Arial"/>
                <w:i/>
                <w:lang w:val="en-US"/>
              </w:rPr>
              <w:t>in</w:t>
            </w:r>
            <w:r w:rsidRPr="002F1744">
              <w:rPr>
                <w:rFonts w:eastAsia="Arial" w:cs="Arial"/>
                <w:i/>
                <w:spacing w:val="1"/>
                <w:lang w:val="en-US"/>
              </w:rPr>
              <w:t xml:space="preserve"> </w:t>
            </w:r>
            <w:r w:rsidRPr="002F1744">
              <w:rPr>
                <w:rFonts w:eastAsia="Arial" w:cs="Arial"/>
                <w:i/>
                <w:spacing w:val="-1"/>
                <w:lang w:val="en-US"/>
              </w:rPr>
              <w:t>the</w:t>
            </w:r>
            <w:r w:rsidRPr="002F1744">
              <w:rPr>
                <w:rFonts w:eastAsia="Arial" w:cs="Arial"/>
                <w:i/>
                <w:lang w:val="en-US"/>
              </w:rPr>
              <w:t xml:space="preserve"> </w:t>
            </w:r>
            <w:r w:rsidRPr="002F1744">
              <w:rPr>
                <w:rFonts w:eastAsia="Arial" w:cs="Arial"/>
                <w:i/>
                <w:spacing w:val="-1"/>
                <w:lang w:val="en-US"/>
              </w:rPr>
              <w:t>total</w:t>
            </w:r>
            <w:r w:rsidRPr="002F1744">
              <w:rPr>
                <w:rFonts w:eastAsia="Arial" w:cs="Arial"/>
                <w:i/>
                <w:spacing w:val="-2"/>
                <w:lang w:val="en-US"/>
              </w:rPr>
              <w:t xml:space="preserve"> </w:t>
            </w:r>
            <w:r w:rsidRPr="002F1744">
              <w:rPr>
                <w:rFonts w:eastAsia="Arial" w:cs="Arial"/>
                <w:i/>
                <w:spacing w:val="-1"/>
                <w:lang w:val="en-US"/>
              </w:rPr>
              <w:t>binder.</w:t>
            </w:r>
            <w:r w:rsidRPr="002F1744">
              <w:rPr>
                <w:rFonts w:eastAsia="Arial" w:cs="Arial"/>
                <w:i/>
                <w:lang w:val="en-US"/>
              </w:rPr>
              <w:t xml:space="preserve"> </w:t>
            </w:r>
            <w:r w:rsidRPr="002F1744">
              <w:rPr>
                <w:rFonts w:eastAsia="Arial" w:cs="Arial"/>
                <w:i/>
                <w:spacing w:val="-1"/>
                <w:lang w:val="en-US"/>
              </w:rPr>
              <w:t>Size</w:t>
            </w:r>
            <w:r w:rsidRPr="002F1744">
              <w:rPr>
                <w:rFonts w:eastAsia="Arial" w:cs="Arial"/>
                <w:i/>
                <w:spacing w:val="-3"/>
                <w:lang w:val="en-US"/>
              </w:rPr>
              <w:t xml:space="preserve"> </w:t>
            </w:r>
            <w:r w:rsidRPr="002F1744">
              <w:rPr>
                <w:rFonts w:eastAsia="Arial" w:cs="Arial"/>
                <w:i/>
                <w:lang w:val="en-US"/>
              </w:rPr>
              <w:t>30</w:t>
            </w:r>
            <w:r w:rsidRPr="002F1744">
              <w:rPr>
                <w:rFonts w:eastAsia="Arial" w:cs="Arial"/>
                <w:i/>
                <w:spacing w:val="1"/>
                <w:lang w:val="en-US"/>
              </w:rPr>
              <w:t xml:space="preserve"> </w:t>
            </w:r>
            <w:r w:rsidRPr="002F1744">
              <w:rPr>
                <w:rFonts w:eastAsia="Arial" w:cs="Arial"/>
                <w:i/>
                <w:spacing w:val="-1"/>
                <w:lang w:val="en-US"/>
              </w:rPr>
              <w:t>is</w:t>
            </w:r>
            <w:r w:rsidRPr="002F1744">
              <w:rPr>
                <w:rFonts w:eastAsia="Arial" w:cs="Arial"/>
                <w:i/>
                <w:lang w:val="en-US"/>
              </w:rPr>
              <w:t xml:space="preserve"> </w:t>
            </w:r>
            <w:r w:rsidRPr="002F1744">
              <w:rPr>
                <w:rFonts w:eastAsia="Arial" w:cs="Arial"/>
                <w:i/>
                <w:spacing w:val="-1"/>
                <w:lang w:val="en-US"/>
              </w:rPr>
              <w:t>normally used</w:t>
            </w:r>
            <w:r w:rsidRPr="002F1744">
              <w:rPr>
                <w:rFonts w:eastAsia="Arial" w:cs="Arial"/>
                <w:i/>
                <w:spacing w:val="1"/>
                <w:lang w:val="en-US"/>
              </w:rPr>
              <w:t xml:space="preserve"> </w:t>
            </w:r>
            <w:r w:rsidRPr="002F1744">
              <w:rPr>
                <w:rFonts w:eastAsia="Arial" w:cs="Arial"/>
                <w:i/>
                <w:lang w:val="en-US"/>
              </w:rPr>
              <w:t>for</w:t>
            </w:r>
            <w:r w:rsidRPr="002F1744">
              <w:rPr>
                <w:rFonts w:eastAsia="Arial" w:cs="Arial"/>
                <w:i/>
                <w:spacing w:val="-3"/>
                <w:lang w:val="en-US"/>
              </w:rPr>
              <w:t xml:space="preserve"> </w:t>
            </w:r>
            <w:r w:rsidRPr="002F1744">
              <w:rPr>
                <w:rFonts w:eastAsia="Arial" w:cs="Arial"/>
                <w:i/>
                <w:lang w:val="en-US"/>
              </w:rPr>
              <w:t>the</w:t>
            </w:r>
            <w:r w:rsidRPr="002F1744">
              <w:rPr>
                <w:rFonts w:eastAsia="Arial" w:cs="Arial"/>
                <w:i/>
                <w:spacing w:val="1"/>
                <w:lang w:val="en-US"/>
              </w:rPr>
              <w:t xml:space="preserve"> </w:t>
            </w:r>
            <w:r w:rsidRPr="002F1744">
              <w:rPr>
                <w:rFonts w:eastAsia="Arial" w:cs="Arial"/>
                <w:i/>
                <w:spacing w:val="-2"/>
                <w:lang w:val="en-US"/>
              </w:rPr>
              <w:t>‘Dry</w:t>
            </w:r>
            <w:r w:rsidRPr="002F1744">
              <w:rPr>
                <w:rFonts w:eastAsia="Arial" w:cs="Arial"/>
                <w:i/>
                <w:spacing w:val="1"/>
                <w:lang w:val="en-US"/>
              </w:rPr>
              <w:t xml:space="preserve"> </w:t>
            </w:r>
            <w:r w:rsidRPr="002F1744">
              <w:rPr>
                <w:rFonts w:eastAsia="Arial" w:cs="Arial"/>
                <w:i/>
                <w:spacing w:val="-1"/>
                <w:lang w:val="en-US"/>
              </w:rPr>
              <w:t>mix’</w:t>
            </w:r>
            <w:r w:rsidRPr="002F1744">
              <w:rPr>
                <w:rFonts w:eastAsia="Arial" w:cs="Arial"/>
                <w:i/>
                <w:spacing w:val="-3"/>
                <w:lang w:val="en-US"/>
              </w:rPr>
              <w:t xml:space="preserve"> </w:t>
            </w:r>
            <w:r w:rsidRPr="002F1744">
              <w:rPr>
                <w:rFonts w:eastAsia="Arial" w:cs="Arial"/>
                <w:i/>
                <w:spacing w:val="-1"/>
                <w:lang w:val="en-US"/>
              </w:rPr>
              <w:t>asphalt</w:t>
            </w:r>
            <w:r w:rsidRPr="002F1744">
              <w:rPr>
                <w:rFonts w:eastAsia="Arial" w:cs="Arial"/>
                <w:i/>
                <w:lang w:val="en-US"/>
              </w:rPr>
              <w:t xml:space="preserve"> </w:t>
            </w:r>
            <w:r w:rsidRPr="002F1744">
              <w:rPr>
                <w:rFonts w:eastAsia="Arial" w:cs="Arial"/>
                <w:i/>
                <w:spacing w:val="-1"/>
                <w:lang w:val="en-US"/>
              </w:rPr>
              <w:t>system.</w:t>
            </w:r>
          </w:p>
          <w:p w14:paraId="5BC7EC03" w14:textId="77777777" w:rsidR="00DD1F49" w:rsidRPr="002F1744" w:rsidRDefault="00000000">
            <w:pPr>
              <w:keepNext/>
              <w:numPr>
                <w:ilvl w:val="0"/>
                <w:numId w:val="86"/>
              </w:numPr>
              <w:tabs>
                <w:tab w:val="left" w:pos="423"/>
              </w:tabs>
              <w:spacing w:before="20" w:after="20"/>
              <w:rPr>
                <w:rFonts w:eastAsia="Arial" w:cs="Arial"/>
                <w:lang w:val="en-US"/>
              </w:rPr>
            </w:pPr>
            <w:r w:rsidRPr="002F1744">
              <w:rPr>
                <w:rFonts w:hAnsi="Calibri"/>
                <w:i/>
                <w:lang w:val="en-US"/>
              </w:rPr>
              <w:t>A</w:t>
            </w:r>
            <w:r w:rsidRPr="002F1744">
              <w:rPr>
                <w:rFonts w:hAnsi="Calibri"/>
                <w:i/>
                <w:spacing w:val="-1"/>
                <w:lang w:val="en-US"/>
              </w:rPr>
              <w:t xml:space="preserve"> </w:t>
            </w:r>
            <w:proofErr w:type="spellStart"/>
            <w:r w:rsidRPr="002F1744">
              <w:rPr>
                <w:rFonts w:hAnsi="Calibri"/>
                <w:i/>
                <w:spacing w:val="-1"/>
                <w:lang w:val="en-US"/>
              </w:rPr>
              <w:t>soxhlet</w:t>
            </w:r>
            <w:proofErr w:type="spellEnd"/>
            <w:r w:rsidRPr="002F1744">
              <w:rPr>
                <w:rFonts w:hAnsi="Calibri"/>
                <w:i/>
                <w:spacing w:val="-3"/>
                <w:lang w:val="en-US"/>
              </w:rPr>
              <w:t xml:space="preserve"> </w:t>
            </w:r>
            <w:r w:rsidRPr="002F1744">
              <w:rPr>
                <w:rFonts w:hAnsi="Calibri"/>
                <w:i/>
                <w:spacing w:val="-1"/>
                <w:lang w:val="en-US"/>
              </w:rPr>
              <w:t>extraction</w:t>
            </w:r>
            <w:r w:rsidRPr="002F1744">
              <w:rPr>
                <w:rFonts w:hAnsi="Calibri"/>
                <w:i/>
                <w:spacing w:val="-2"/>
                <w:lang w:val="en-US"/>
              </w:rPr>
              <w:t xml:space="preserve"> </w:t>
            </w:r>
            <w:r w:rsidRPr="002F1744">
              <w:rPr>
                <w:rFonts w:hAnsi="Calibri"/>
                <w:i/>
                <w:spacing w:val="-1"/>
                <w:lang w:val="en-US"/>
              </w:rPr>
              <w:t>using</w:t>
            </w:r>
            <w:r w:rsidRPr="002F1744">
              <w:rPr>
                <w:rFonts w:hAnsi="Calibri"/>
                <w:i/>
                <w:spacing w:val="-3"/>
                <w:lang w:val="en-US"/>
              </w:rPr>
              <w:t xml:space="preserve"> </w:t>
            </w:r>
            <w:r w:rsidRPr="002F1744">
              <w:rPr>
                <w:rFonts w:hAnsi="Calibri"/>
                <w:i/>
                <w:spacing w:val="-1"/>
                <w:lang w:val="en-US"/>
              </w:rPr>
              <w:t>toluene</w:t>
            </w:r>
            <w:r w:rsidRPr="002F1744">
              <w:rPr>
                <w:rFonts w:hAnsi="Calibri"/>
                <w:i/>
                <w:spacing w:val="1"/>
                <w:lang w:val="en-US"/>
              </w:rPr>
              <w:t xml:space="preserve"> </w:t>
            </w:r>
            <w:r w:rsidRPr="002F1744">
              <w:rPr>
                <w:rFonts w:hAnsi="Calibri"/>
                <w:i/>
                <w:spacing w:val="-1"/>
                <w:lang w:val="en-US"/>
              </w:rPr>
              <w:t>may</w:t>
            </w:r>
            <w:r w:rsidRPr="002F1744">
              <w:rPr>
                <w:rFonts w:hAnsi="Calibri"/>
                <w:i/>
                <w:spacing w:val="-2"/>
                <w:lang w:val="en-US"/>
              </w:rPr>
              <w:t xml:space="preserve"> </w:t>
            </w:r>
            <w:r w:rsidRPr="002F1744">
              <w:rPr>
                <w:rFonts w:hAnsi="Calibri"/>
                <w:i/>
                <w:spacing w:val="-1"/>
                <w:lang w:val="en-US"/>
              </w:rPr>
              <w:t>also</w:t>
            </w:r>
            <w:r w:rsidRPr="002F1744">
              <w:rPr>
                <w:rFonts w:hAnsi="Calibri"/>
                <w:i/>
                <w:spacing w:val="1"/>
                <w:lang w:val="en-US"/>
              </w:rPr>
              <w:t xml:space="preserve"> </w:t>
            </w:r>
            <w:r w:rsidRPr="002F1744">
              <w:rPr>
                <w:rFonts w:hAnsi="Calibri"/>
                <w:i/>
                <w:spacing w:val="-1"/>
                <w:lang w:val="en-US"/>
              </w:rPr>
              <w:t>be</w:t>
            </w:r>
            <w:r w:rsidRPr="002F1744">
              <w:rPr>
                <w:rFonts w:hAnsi="Calibri"/>
                <w:i/>
                <w:lang w:val="en-US"/>
              </w:rPr>
              <w:t xml:space="preserve"> </w:t>
            </w:r>
            <w:r w:rsidRPr="002F1744">
              <w:rPr>
                <w:rFonts w:hAnsi="Calibri"/>
                <w:i/>
                <w:spacing w:val="-1"/>
                <w:lang w:val="en-US"/>
              </w:rPr>
              <w:t>used.</w:t>
            </w:r>
          </w:p>
          <w:p w14:paraId="1FB61512" w14:textId="77777777" w:rsidR="00DD1F49" w:rsidRPr="00076E76" w:rsidRDefault="00000000">
            <w:pPr>
              <w:keepNext/>
              <w:numPr>
                <w:ilvl w:val="0"/>
                <w:numId w:val="86"/>
              </w:numPr>
              <w:tabs>
                <w:tab w:val="left" w:pos="423"/>
              </w:tabs>
              <w:spacing w:before="20" w:after="20"/>
              <w:ind w:right="601"/>
              <w:rPr>
                <w:rFonts w:eastAsia="Arial" w:cs="Arial"/>
                <w:sz w:val="18"/>
                <w:szCs w:val="18"/>
                <w:lang w:val="en-US"/>
              </w:rPr>
            </w:pPr>
            <w:r w:rsidRPr="002F1744">
              <w:rPr>
                <w:rFonts w:hAnsi="Calibri"/>
                <w:i/>
                <w:lang w:val="en-US"/>
              </w:rPr>
              <w:t>For</w:t>
            </w:r>
            <w:r w:rsidRPr="002F1744">
              <w:rPr>
                <w:rFonts w:hAnsi="Calibri"/>
                <w:i/>
                <w:spacing w:val="-1"/>
                <w:lang w:val="en-US"/>
              </w:rPr>
              <w:t xml:space="preserve"> sealing</w:t>
            </w:r>
            <w:r w:rsidRPr="002F1744">
              <w:rPr>
                <w:rFonts w:hAnsi="Calibri"/>
                <w:i/>
                <w:lang w:val="en-US"/>
              </w:rPr>
              <w:t xml:space="preserve"> </w:t>
            </w:r>
            <w:r w:rsidRPr="002F1744">
              <w:rPr>
                <w:rFonts w:hAnsi="Calibri"/>
                <w:i/>
                <w:spacing w:val="-1"/>
                <w:lang w:val="en-US"/>
              </w:rPr>
              <w:t>grades,</w:t>
            </w:r>
            <w:r w:rsidRPr="002F1744">
              <w:rPr>
                <w:rFonts w:hAnsi="Calibri"/>
                <w:i/>
                <w:lang w:val="en-US"/>
              </w:rPr>
              <w:t xml:space="preserve"> </w:t>
            </w:r>
            <w:r w:rsidRPr="002F1744">
              <w:rPr>
                <w:rFonts w:hAnsi="Calibri"/>
                <w:i/>
                <w:spacing w:val="-1"/>
                <w:lang w:val="en-US"/>
              </w:rPr>
              <w:t>the sampling</w:t>
            </w:r>
            <w:r w:rsidRPr="002F1744">
              <w:rPr>
                <w:rFonts w:hAnsi="Calibri"/>
                <w:i/>
                <w:lang w:val="en-US"/>
              </w:rPr>
              <w:t xml:space="preserve"> </w:t>
            </w:r>
            <w:r w:rsidRPr="002F1744">
              <w:rPr>
                <w:rFonts w:hAnsi="Calibri"/>
                <w:i/>
                <w:spacing w:val="-1"/>
                <w:lang w:val="en-US"/>
              </w:rPr>
              <w:t>is</w:t>
            </w:r>
            <w:r w:rsidRPr="002F1744">
              <w:rPr>
                <w:rFonts w:hAnsi="Calibri"/>
                <w:i/>
                <w:lang w:val="en-US"/>
              </w:rPr>
              <w:t xml:space="preserve"> </w:t>
            </w:r>
            <w:r w:rsidRPr="002F1744">
              <w:rPr>
                <w:rFonts w:hAnsi="Calibri"/>
                <w:i/>
                <w:spacing w:val="-1"/>
                <w:lang w:val="en-US"/>
              </w:rPr>
              <w:t xml:space="preserve">from </w:t>
            </w:r>
            <w:r w:rsidRPr="002F1744">
              <w:rPr>
                <w:rFonts w:hAnsi="Calibri"/>
                <w:i/>
                <w:lang w:val="en-US"/>
              </w:rPr>
              <w:t xml:space="preserve">the </w:t>
            </w:r>
            <w:r w:rsidRPr="002F1744">
              <w:rPr>
                <w:rFonts w:hAnsi="Calibri"/>
                <w:i/>
                <w:spacing w:val="-1"/>
                <w:lang w:val="en-US"/>
              </w:rPr>
              <w:t>mixing</w:t>
            </w:r>
            <w:r w:rsidRPr="002F1744">
              <w:rPr>
                <w:rFonts w:hAnsi="Calibri"/>
                <w:i/>
                <w:spacing w:val="-2"/>
                <w:lang w:val="en-US"/>
              </w:rPr>
              <w:t xml:space="preserve"> </w:t>
            </w:r>
            <w:r w:rsidRPr="002F1744">
              <w:rPr>
                <w:rFonts w:hAnsi="Calibri"/>
                <w:i/>
                <w:spacing w:val="-1"/>
                <w:lang w:val="en-US"/>
              </w:rPr>
              <w:t>vessel</w:t>
            </w:r>
            <w:r w:rsidRPr="002F1744">
              <w:rPr>
                <w:rFonts w:hAnsi="Calibri"/>
                <w:i/>
                <w:lang w:val="en-US"/>
              </w:rPr>
              <w:t xml:space="preserve"> </w:t>
            </w:r>
            <w:r w:rsidRPr="002F1744">
              <w:rPr>
                <w:rFonts w:hAnsi="Calibri"/>
                <w:i/>
                <w:spacing w:val="-1"/>
                <w:lang w:val="en-US"/>
              </w:rPr>
              <w:t>after digestion</w:t>
            </w:r>
            <w:r w:rsidRPr="002F1744">
              <w:rPr>
                <w:rFonts w:hAnsi="Calibri"/>
                <w:i/>
                <w:spacing w:val="1"/>
                <w:lang w:val="en-US"/>
              </w:rPr>
              <w:t xml:space="preserve"> </w:t>
            </w:r>
            <w:r w:rsidRPr="002F1744">
              <w:rPr>
                <w:rFonts w:hAnsi="Calibri"/>
                <w:i/>
                <w:spacing w:val="-1"/>
                <w:lang w:val="en-US"/>
              </w:rPr>
              <w:t>but prior</w:t>
            </w:r>
            <w:r w:rsidRPr="002F1744">
              <w:rPr>
                <w:rFonts w:hAnsi="Calibri"/>
                <w:i/>
                <w:lang w:val="en-US"/>
              </w:rPr>
              <w:t xml:space="preserve"> </w:t>
            </w:r>
            <w:r w:rsidRPr="002F1744">
              <w:rPr>
                <w:rFonts w:hAnsi="Calibri"/>
                <w:i/>
                <w:spacing w:val="-1"/>
                <w:lang w:val="en-US"/>
              </w:rPr>
              <w:t>to</w:t>
            </w:r>
            <w:r w:rsidRPr="002F1744">
              <w:rPr>
                <w:rFonts w:hAnsi="Calibri"/>
                <w:i/>
                <w:lang w:val="en-US"/>
              </w:rPr>
              <w:t xml:space="preserve"> the</w:t>
            </w:r>
            <w:r w:rsidRPr="002F1744">
              <w:rPr>
                <w:rFonts w:hAnsi="Calibri"/>
                <w:i/>
                <w:spacing w:val="-2"/>
                <w:lang w:val="en-US"/>
              </w:rPr>
              <w:t xml:space="preserve"> </w:t>
            </w:r>
            <w:r w:rsidRPr="002F1744">
              <w:rPr>
                <w:rFonts w:hAnsi="Calibri"/>
                <w:i/>
                <w:spacing w:val="-1"/>
                <w:lang w:val="en-US"/>
              </w:rPr>
              <w:t>addition</w:t>
            </w:r>
            <w:r w:rsidRPr="002F1744">
              <w:rPr>
                <w:rFonts w:hAnsi="Calibri"/>
                <w:i/>
                <w:lang w:val="en-US"/>
              </w:rPr>
              <w:t xml:space="preserve"> of</w:t>
            </w:r>
            <w:r w:rsidRPr="002F1744">
              <w:rPr>
                <w:rFonts w:hAnsi="Calibri"/>
                <w:i/>
                <w:spacing w:val="-3"/>
                <w:lang w:val="en-US"/>
              </w:rPr>
              <w:t xml:space="preserve"> </w:t>
            </w:r>
            <w:r w:rsidRPr="002F1744">
              <w:rPr>
                <w:rFonts w:hAnsi="Calibri"/>
                <w:i/>
                <w:spacing w:val="-1"/>
                <w:lang w:val="en-US"/>
              </w:rPr>
              <w:t>cutter</w:t>
            </w:r>
            <w:r w:rsidRPr="002F1744">
              <w:rPr>
                <w:rFonts w:hAnsi="Calibri"/>
                <w:i/>
                <w:spacing w:val="79"/>
                <w:lang w:val="en-US"/>
              </w:rPr>
              <w:t xml:space="preserve"> </w:t>
            </w:r>
            <w:r w:rsidRPr="002F1744">
              <w:rPr>
                <w:rFonts w:hAnsi="Calibri"/>
                <w:i/>
                <w:lang w:val="en-US"/>
              </w:rPr>
              <w:t>oil.</w:t>
            </w:r>
            <w:r w:rsidRPr="002F1744">
              <w:rPr>
                <w:rFonts w:hAnsi="Calibri"/>
                <w:i/>
                <w:spacing w:val="-1"/>
                <w:lang w:val="en-US"/>
              </w:rPr>
              <w:t xml:space="preserve"> Samples</w:t>
            </w:r>
            <w:r w:rsidRPr="002F1744">
              <w:rPr>
                <w:rFonts w:hAnsi="Calibri"/>
                <w:i/>
                <w:spacing w:val="-2"/>
                <w:lang w:val="en-US"/>
              </w:rPr>
              <w:t xml:space="preserve"> </w:t>
            </w:r>
            <w:r w:rsidRPr="002F1744">
              <w:rPr>
                <w:rFonts w:hAnsi="Calibri"/>
                <w:i/>
                <w:spacing w:val="-1"/>
                <w:lang w:val="en-US"/>
              </w:rPr>
              <w:t>must</w:t>
            </w:r>
            <w:r w:rsidRPr="002F1744">
              <w:rPr>
                <w:rFonts w:hAnsi="Calibri"/>
                <w:i/>
                <w:spacing w:val="-3"/>
                <w:lang w:val="en-US"/>
              </w:rPr>
              <w:t xml:space="preserve"> </w:t>
            </w:r>
            <w:r w:rsidRPr="002F1744">
              <w:rPr>
                <w:rFonts w:hAnsi="Calibri"/>
                <w:i/>
                <w:lang w:val="en-US"/>
              </w:rPr>
              <w:t>be</w:t>
            </w:r>
            <w:r w:rsidRPr="002F1744">
              <w:rPr>
                <w:rFonts w:hAnsi="Calibri"/>
                <w:i/>
                <w:spacing w:val="1"/>
                <w:lang w:val="en-US"/>
              </w:rPr>
              <w:t xml:space="preserve"> </w:t>
            </w:r>
            <w:r w:rsidRPr="002F1744">
              <w:rPr>
                <w:rFonts w:hAnsi="Calibri"/>
                <w:i/>
                <w:spacing w:val="-1"/>
                <w:lang w:val="en-US"/>
              </w:rPr>
              <w:t>free</w:t>
            </w:r>
            <w:r w:rsidRPr="002F1744">
              <w:rPr>
                <w:rFonts w:hAnsi="Calibri"/>
                <w:i/>
                <w:lang w:val="en-US"/>
              </w:rPr>
              <w:t xml:space="preserve"> of</w:t>
            </w:r>
            <w:r w:rsidRPr="002F1744">
              <w:rPr>
                <w:rFonts w:hAnsi="Calibri"/>
                <w:i/>
                <w:spacing w:val="-3"/>
                <w:lang w:val="en-US"/>
              </w:rPr>
              <w:t xml:space="preserve"> </w:t>
            </w:r>
            <w:r w:rsidRPr="002F1744">
              <w:rPr>
                <w:rFonts w:hAnsi="Calibri"/>
                <w:i/>
                <w:spacing w:val="-1"/>
                <w:lang w:val="en-US"/>
              </w:rPr>
              <w:t>diluents</w:t>
            </w:r>
            <w:r w:rsidRPr="002F1744">
              <w:rPr>
                <w:rFonts w:hAnsi="Calibri"/>
                <w:i/>
                <w:spacing w:val="1"/>
                <w:lang w:val="en-US"/>
              </w:rPr>
              <w:t xml:space="preserve"> </w:t>
            </w:r>
            <w:r w:rsidRPr="002F1744">
              <w:rPr>
                <w:rFonts w:hAnsi="Calibri"/>
                <w:i/>
                <w:lang w:val="en-US"/>
              </w:rPr>
              <w:t>for</w:t>
            </w:r>
            <w:r w:rsidRPr="002F1744">
              <w:rPr>
                <w:rFonts w:hAnsi="Calibri"/>
                <w:i/>
                <w:spacing w:val="-3"/>
                <w:lang w:val="en-US"/>
              </w:rPr>
              <w:t xml:space="preserve"> </w:t>
            </w:r>
            <w:r w:rsidRPr="002F1744">
              <w:rPr>
                <w:rFonts w:hAnsi="Calibri"/>
                <w:i/>
                <w:spacing w:val="-1"/>
                <w:lang w:val="en-US"/>
              </w:rPr>
              <w:t>subsequent testing</w:t>
            </w:r>
            <w:r w:rsidRPr="002F1744">
              <w:rPr>
                <w:rFonts w:hAnsi="Calibri"/>
                <w:i/>
                <w:spacing w:val="1"/>
                <w:lang w:val="en-US"/>
              </w:rPr>
              <w:t xml:space="preserve"> </w:t>
            </w:r>
            <w:r w:rsidRPr="002F1744">
              <w:rPr>
                <w:rFonts w:hAnsi="Calibri"/>
                <w:i/>
                <w:spacing w:val="-1"/>
                <w:lang w:val="en-US"/>
              </w:rPr>
              <w:t>to</w:t>
            </w:r>
            <w:r w:rsidRPr="002F1744">
              <w:rPr>
                <w:rFonts w:hAnsi="Calibri"/>
                <w:i/>
                <w:lang w:val="en-US"/>
              </w:rPr>
              <w:t xml:space="preserve"> be </w:t>
            </w:r>
            <w:r w:rsidRPr="002F1744">
              <w:rPr>
                <w:rFonts w:hAnsi="Calibri"/>
                <w:i/>
                <w:spacing w:val="-1"/>
                <w:lang w:val="en-US"/>
              </w:rPr>
              <w:t>meaningful.</w:t>
            </w:r>
            <w:r w:rsidRPr="002F1744">
              <w:rPr>
                <w:rFonts w:hAnsi="Calibri"/>
                <w:i/>
                <w:spacing w:val="-3"/>
                <w:lang w:val="en-US"/>
              </w:rPr>
              <w:t xml:space="preserve"> </w:t>
            </w:r>
            <w:r w:rsidRPr="002F1744">
              <w:rPr>
                <w:rFonts w:hAnsi="Calibri"/>
                <w:i/>
                <w:lang w:val="en-US"/>
              </w:rPr>
              <w:t>The</w:t>
            </w:r>
            <w:r w:rsidRPr="002F1744">
              <w:rPr>
                <w:rFonts w:hAnsi="Calibri"/>
                <w:i/>
                <w:spacing w:val="-2"/>
                <w:lang w:val="en-US"/>
              </w:rPr>
              <w:t xml:space="preserve"> </w:t>
            </w:r>
            <w:r w:rsidRPr="002F1744">
              <w:rPr>
                <w:rFonts w:hAnsi="Calibri"/>
                <w:i/>
                <w:spacing w:val="-1"/>
                <w:lang w:val="en-US"/>
              </w:rPr>
              <w:t>agreed</w:t>
            </w:r>
            <w:r w:rsidRPr="002F1744">
              <w:rPr>
                <w:rFonts w:hAnsi="Calibri"/>
                <w:i/>
                <w:lang w:val="en-US"/>
              </w:rPr>
              <w:t xml:space="preserve"> </w:t>
            </w:r>
            <w:r w:rsidRPr="002F1744">
              <w:rPr>
                <w:rFonts w:hAnsi="Calibri"/>
                <w:i/>
                <w:spacing w:val="-1"/>
                <w:lang w:val="en-US"/>
              </w:rPr>
              <w:t>digestion</w:t>
            </w:r>
            <w:r w:rsidRPr="002F1744">
              <w:rPr>
                <w:rFonts w:hAnsi="Calibri"/>
                <w:i/>
                <w:spacing w:val="-3"/>
                <w:lang w:val="en-US"/>
              </w:rPr>
              <w:t xml:space="preserve"> </w:t>
            </w:r>
            <w:r w:rsidRPr="002F1744">
              <w:rPr>
                <w:rFonts w:hAnsi="Calibri"/>
                <w:i/>
                <w:spacing w:val="-1"/>
                <w:lang w:val="en-US"/>
              </w:rPr>
              <w:t>period</w:t>
            </w:r>
            <w:r w:rsidRPr="002F1744">
              <w:rPr>
                <w:rFonts w:hAnsi="Calibri"/>
                <w:i/>
                <w:spacing w:val="1"/>
                <w:lang w:val="en-US"/>
              </w:rPr>
              <w:t xml:space="preserve"> </w:t>
            </w:r>
            <w:r w:rsidRPr="002F1744">
              <w:rPr>
                <w:rFonts w:hAnsi="Calibri"/>
                <w:i/>
                <w:spacing w:val="-1"/>
                <w:lang w:val="en-US"/>
              </w:rPr>
              <w:t>(at</w:t>
            </w:r>
            <w:r w:rsidRPr="002F1744">
              <w:rPr>
                <w:rFonts w:hAnsi="Calibri"/>
                <w:i/>
                <w:spacing w:val="75"/>
                <w:w w:val="99"/>
                <w:lang w:val="en-US"/>
              </w:rPr>
              <w:t xml:space="preserve"> </w:t>
            </w:r>
            <w:r w:rsidRPr="002F1744">
              <w:rPr>
                <w:rFonts w:hAnsi="Calibri"/>
                <w:i/>
                <w:spacing w:val="-1"/>
                <w:lang w:val="en-US"/>
              </w:rPr>
              <w:t>mixing</w:t>
            </w:r>
            <w:r w:rsidRPr="002F1744">
              <w:rPr>
                <w:rFonts w:hAnsi="Calibri"/>
                <w:i/>
                <w:spacing w:val="-3"/>
                <w:lang w:val="en-US"/>
              </w:rPr>
              <w:t xml:space="preserve"> </w:t>
            </w:r>
            <w:r w:rsidRPr="002F1744">
              <w:rPr>
                <w:rFonts w:hAnsi="Calibri"/>
                <w:i/>
                <w:spacing w:val="-1"/>
                <w:lang w:val="en-US"/>
              </w:rPr>
              <w:t xml:space="preserve">temperature) must </w:t>
            </w:r>
            <w:r w:rsidRPr="002F1744">
              <w:rPr>
                <w:rFonts w:hAnsi="Calibri"/>
                <w:i/>
                <w:lang w:val="en-US"/>
              </w:rPr>
              <w:t>be</w:t>
            </w:r>
            <w:r w:rsidRPr="002F1744">
              <w:rPr>
                <w:rFonts w:hAnsi="Calibri"/>
                <w:i/>
                <w:spacing w:val="-2"/>
                <w:lang w:val="en-US"/>
              </w:rPr>
              <w:t xml:space="preserve"> </w:t>
            </w:r>
            <w:r w:rsidRPr="002F1744">
              <w:rPr>
                <w:rFonts w:hAnsi="Calibri"/>
                <w:i/>
                <w:spacing w:val="-1"/>
                <w:lang w:val="en-US"/>
              </w:rPr>
              <w:t>completed</w:t>
            </w:r>
            <w:r w:rsidRPr="002F1744">
              <w:rPr>
                <w:rFonts w:hAnsi="Calibri"/>
                <w:i/>
                <w:spacing w:val="-3"/>
                <w:lang w:val="en-US"/>
              </w:rPr>
              <w:t xml:space="preserve"> </w:t>
            </w:r>
            <w:r w:rsidRPr="002F1744">
              <w:rPr>
                <w:rFonts w:hAnsi="Calibri"/>
                <w:i/>
                <w:spacing w:val="-1"/>
                <w:lang w:val="en-US"/>
              </w:rPr>
              <w:t>before</w:t>
            </w:r>
            <w:r w:rsidRPr="002F1744">
              <w:rPr>
                <w:rFonts w:hAnsi="Calibri"/>
                <w:i/>
                <w:spacing w:val="-2"/>
                <w:lang w:val="en-US"/>
              </w:rPr>
              <w:t xml:space="preserve"> </w:t>
            </w:r>
            <w:r w:rsidRPr="002F1744">
              <w:rPr>
                <w:rFonts w:hAnsi="Calibri"/>
                <w:i/>
                <w:spacing w:val="-1"/>
                <w:lang w:val="en-US"/>
              </w:rPr>
              <w:t>sampling.</w:t>
            </w:r>
          </w:p>
        </w:tc>
      </w:tr>
    </w:tbl>
    <w:p w14:paraId="387A4807" w14:textId="77777777" w:rsidR="00DD1F49" w:rsidRPr="00076E76" w:rsidRDefault="00DD1F49" w:rsidP="00DD1F49">
      <w:pPr>
        <w:spacing w:before="77" w:after="0"/>
        <w:rPr>
          <w:rFonts w:eastAsia="Arial" w:cs="Arial"/>
          <w:lang w:val="en-US" w:eastAsia="en-US"/>
        </w:rPr>
      </w:pPr>
    </w:p>
    <w:p w14:paraId="462A1919" w14:textId="77777777" w:rsidR="00DD1F49" w:rsidRPr="00076E76" w:rsidRDefault="00000000" w:rsidP="00DD1F49">
      <w:pPr>
        <w:tabs>
          <w:tab w:val="left" w:pos="706"/>
        </w:tabs>
        <w:spacing w:after="0"/>
        <w:rPr>
          <w:rFonts w:eastAsia="Arial"/>
          <w:lang w:val="en-US" w:eastAsia="en-US"/>
        </w:rPr>
      </w:pPr>
      <w:r w:rsidRPr="00076E76">
        <w:rPr>
          <w:rFonts w:eastAsia="Arial"/>
          <w:spacing w:val="-1"/>
          <w:lang w:val="en-US" w:eastAsia="en-US"/>
        </w:rPr>
        <w:t>Crumb</w:t>
      </w:r>
      <w:r w:rsidRPr="00076E76">
        <w:rPr>
          <w:rFonts w:eastAsia="Arial"/>
          <w:spacing w:val="-8"/>
          <w:lang w:val="en-US" w:eastAsia="en-US"/>
        </w:rPr>
        <w:t xml:space="preserve"> </w:t>
      </w:r>
      <w:r w:rsidRPr="00076E76">
        <w:rPr>
          <w:rFonts w:eastAsia="Arial"/>
          <w:spacing w:val="-1"/>
          <w:lang w:val="en-US" w:eastAsia="en-US"/>
        </w:rPr>
        <w:t>rubber</w:t>
      </w:r>
      <w:r w:rsidRPr="00076E76">
        <w:rPr>
          <w:rFonts w:eastAsia="Arial"/>
          <w:spacing w:val="-4"/>
          <w:lang w:val="en-US" w:eastAsia="en-US"/>
        </w:rPr>
        <w:t xml:space="preserve"> </w:t>
      </w:r>
      <w:r w:rsidRPr="00076E76">
        <w:rPr>
          <w:rFonts w:eastAsia="Arial"/>
          <w:spacing w:val="-1"/>
          <w:lang w:val="en-US" w:eastAsia="en-US"/>
        </w:rPr>
        <w:t>must</w:t>
      </w:r>
      <w:r w:rsidRPr="00076E76">
        <w:rPr>
          <w:rFonts w:eastAsia="Arial"/>
          <w:spacing w:val="-7"/>
          <w:lang w:val="en-US" w:eastAsia="en-US"/>
        </w:rPr>
        <w:t xml:space="preserve"> </w:t>
      </w:r>
      <w:r w:rsidRPr="00076E76">
        <w:rPr>
          <w:rFonts w:eastAsia="Arial"/>
          <w:lang w:val="en-US" w:eastAsia="en-US"/>
        </w:rPr>
        <w:t>be:</w:t>
      </w:r>
    </w:p>
    <w:p w14:paraId="5811A4C7" w14:textId="77777777" w:rsidR="00DD1F49" w:rsidRPr="00BE74B3" w:rsidRDefault="00000000">
      <w:pPr>
        <w:pStyle w:val="ListParagraph"/>
        <w:numPr>
          <w:ilvl w:val="0"/>
          <w:numId w:val="88"/>
        </w:numPr>
        <w:tabs>
          <w:tab w:val="left" w:pos="1133"/>
        </w:tabs>
        <w:spacing w:before="120" w:after="0"/>
        <w:rPr>
          <w:rFonts w:eastAsia="Arial"/>
          <w:lang w:val="en-US" w:eastAsia="en-US"/>
        </w:rPr>
      </w:pPr>
      <w:r w:rsidRPr="00076E76">
        <w:rPr>
          <w:rFonts w:eastAsia="Arial"/>
          <w:spacing w:val="-1"/>
          <w:lang w:val="en-US" w:eastAsia="en-US"/>
        </w:rPr>
        <w:lastRenderedPageBreak/>
        <w:t>processed</w:t>
      </w:r>
      <w:r w:rsidRPr="00BE74B3">
        <w:rPr>
          <w:rFonts w:eastAsia="Arial"/>
          <w:spacing w:val="-8"/>
          <w:lang w:val="en-US" w:eastAsia="en-US"/>
        </w:rPr>
        <w:t xml:space="preserve"> </w:t>
      </w:r>
      <w:r w:rsidRPr="00076E76">
        <w:rPr>
          <w:rFonts w:eastAsia="Arial"/>
          <w:spacing w:val="-1"/>
          <w:lang w:val="en-US" w:eastAsia="en-US"/>
        </w:rPr>
        <w:t>from</w:t>
      </w:r>
      <w:r w:rsidRPr="00BE74B3">
        <w:rPr>
          <w:rFonts w:eastAsia="Arial"/>
          <w:spacing w:val="-6"/>
          <w:lang w:val="en-US" w:eastAsia="en-US"/>
        </w:rPr>
        <w:t xml:space="preserve"> </w:t>
      </w:r>
      <w:r w:rsidRPr="00076E76">
        <w:rPr>
          <w:rFonts w:eastAsia="Arial"/>
          <w:spacing w:val="-1"/>
          <w:lang w:val="en-US" w:eastAsia="en-US"/>
        </w:rPr>
        <w:t>waste</w:t>
      </w:r>
      <w:r w:rsidRPr="00BE74B3">
        <w:rPr>
          <w:rFonts w:eastAsia="Arial"/>
          <w:spacing w:val="-7"/>
          <w:lang w:val="en-US" w:eastAsia="en-US"/>
        </w:rPr>
        <w:t xml:space="preserve"> </w:t>
      </w:r>
      <w:proofErr w:type="spellStart"/>
      <w:r w:rsidRPr="00076E76">
        <w:rPr>
          <w:rFonts w:eastAsia="Arial"/>
          <w:spacing w:val="-1"/>
          <w:lang w:val="en-US" w:eastAsia="en-US"/>
        </w:rPr>
        <w:t>tyres</w:t>
      </w:r>
      <w:proofErr w:type="spellEnd"/>
      <w:r w:rsidRPr="00BE74B3">
        <w:rPr>
          <w:rFonts w:eastAsia="Arial"/>
          <w:spacing w:val="-6"/>
          <w:lang w:val="en-US" w:eastAsia="en-US"/>
        </w:rPr>
        <w:t xml:space="preserve"> </w:t>
      </w:r>
      <w:r w:rsidRPr="00076E76">
        <w:rPr>
          <w:rFonts w:eastAsia="Arial"/>
          <w:spacing w:val="-1"/>
          <w:lang w:val="en-US" w:eastAsia="en-US"/>
        </w:rPr>
        <w:t>generated</w:t>
      </w:r>
      <w:r w:rsidRPr="00BE74B3">
        <w:rPr>
          <w:rFonts w:eastAsia="Arial"/>
          <w:spacing w:val="-8"/>
          <w:lang w:val="en-US" w:eastAsia="en-US"/>
        </w:rPr>
        <w:t xml:space="preserve"> </w:t>
      </w:r>
      <w:r w:rsidRPr="00BE74B3">
        <w:rPr>
          <w:rFonts w:eastAsia="Arial"/>
          <w:lang w:val="en-US" w:eastAsia="en-US"/>
        </w:rPr>
        <w:t>in</w:t>
      </w:r>
      <w:r w:rsidRPr="00BE74B3">
        <w:rPr>
          <w:rFonts w:eastAsia="Arial"/>
          <w:spacing w:val="-8"/>
          <w:lang w:val="en-US" w:eastAsia="en-US"/>
        </w:rPr>
        <w:t xml:space="preserve"> </w:t>
      </w:r>
      <w:r w:rsidRPr="00076E76">
        <w:rPr>
          <w:rFonts w:eastAsia="Arial"/>
          <w:spacing w:val="-1"/>
          <w:lang w:val="en-US" w:eastAsia="en-US"/>
        </w:rPr>
        <w:t>Australia;</w:t>
      </w:r>
    </w:p>
    <w:p w14:paraId="37EB582F" w14:textId="77777777" w:rsidR="00DD1F49" w:rsidRPr="00BE74B3" w:rsidRDefault="00000000">
      <w:pPr>
        <w:pStyle w:val="ListParagraph"/>
        <w:numPr>
          <w:ilvl w:val="0"/>
          <w:numId w:val="88"/>
        </w:numPr>
        <w:tabs>
          <w:tab w:val="left" w:pos="1134"/>
        </w:tabs>
        <w:spacing w:before="120" w:after="0"/>
        <w:ind w:right="839"/>
        <w:rPr>
          <w:rFonts w:eastAsia="Arial"/>
          <w:lang w:val="en-US" w:eastAsia="en-US"/>
        </w:rPr>
      </w:pPr>
      <w:r w:rsidRPr="00076E76">
        <w:rPr>
          <w:rFonts w:eastAsia="Arial"/>
          <w:spacing w:val="-1"/>
          <w:lang w:val="en-US" w:eastAsia="en-US"/>
        </w:rPr>
        <w:t>processed</w:t>
      </w:r>
      <w:r w:rsidRPr="00BE74B3">
        <w:rPr>
          <w:rFonts w:eastAsia="Arial"/>
          <w:spacing w:val="-8"/>
          <w:lang w:val="en-US" w:eastAsia="en-US"/>
        </w:rPr>
        <w:t xml:space="preserve"> </w:t>
      </w:r>
      <w:r w:rsidRPr="00076E76">
        <w:rPr>
          <w:rFonts w:eastAsia="Arial"/>
          <w:spacing w:val="-1"/>
          <w:lang w:val="en-US" w:eastAsia="en-US"/>
        </w:rPr>
        <w:t>by</w:t>
      </w:r>
      <w:r w:rsidRPr="00BE74B3">
        <w:rPr>
          <w:rFonts w:eastAsia="Arial"/>
          <w:spacing w:val="-7"/>
          <w:lang w:val="en-US" w:eastAsia="en-US"/>
        </w:rPr>
        <w:t xml:space="preserve"> </w:t>
      </w:r>
      <w:r w:rsidRPr="00BE74B3">
        <w:rPr>
          <w:rFonts w:eastAsia="Arial"/>
          <w:lang w:val="en-US" w:eastAsia="en-US"/>
        </w:rPr>
        <w:t>a</w:t>
      </w:r>
      <w:r w:rsidRPr="00BE74B3">
        <w:rPr>
          <w:rFonts w:eastAsia="Arial"/>
          <w:spacing w:val="-8"/>
          <w:lang w:val="en-US" w:eastAsia="en-US"/>
        </w:rPr>
        <w:t xml:space="preserve"> </w:t>
      </w:r>
      <w:r w:rsidRPr="00076E76">
        <w:rPr>
          <w:rFonts w:eastAsia="Arial"/>
          <w:spacing w:val="-1"/>
          <w:lang w:val="en-US" w:eastAsia="en-US"/>
        </w:rPr>
        <w:t>supplier</w:t>
      </w:r>
      <w:r w:rsidRPr="00BE74B3">
        <w:rPr>
          <w:rFonts w:eastAsia="Arial"/>
          <w:spacing w:val="-5"/>
          <w:lang w:val="en-US" w:eastAsia="en-US"/>
        </w:rPr>
        <w:t xml:space="preserve"> </w:t>
      </w:r>
      <w:r w:rsidRPr="00076E76">
        <w:rPr>
          <w:rFonts w:eastAsia="Arial"/>
          <w:spacing w:val="-1"/>
          <w:lang w:val="en-US" w:eastAsia="en-US"/>
        </w:rPr>
        <w:t>accredited</w:t>
      </w:r>
      <w:r w:rsidRPr="00BE74B3">
        <w:rPr>
          <w:rFonts w:eastAsia="Arial"/>
          <w:spacing w:val="-5"/>
          <w:lang w:val="en-US" w:eastAsia="en-US"/>
        </w:rPr>
        <w:t xml:space="preserve"> </w:t>
      </w:r>
      <w:r w:rsidRPr="00BE74B3">
        <w:rPr>
          <w:rFonts w:eastAsia="Arial"/>
          <w:lang w:val="en-US" w:eastAsia="en-US"/>
        </w:rPr>
        <w:t>with</w:t>
      </w:r>
      <w:r w:rsidRPr="00BE74B3">
        <w:rPr>
          <w:rFonts w:eastAsia="Arial"/>
          <w:spacing w:val="-8"/>
          <w:lang w:val="en-US" w:eastAsia="en-US"/>
        </w:rPr>
        <w:t xml:space="preserve"> </w:t>
      </w:r>
      <w:proofErr w:type="spellStart"/>
      <w:r w:rsidRPr="00BE74B3">
        <w:rPr>
          <w:rFonts w:eastAsia="Arial"/>
          <w:lang w:val="en-US" w:eastAsia="en-US"/>
        </w:rPr>
        <w:t>Tyre</w:t>
      </w:r>
      <w:proofErr w:type="spellEnd"/>
      <w:r w:rsidRPr="00BE74B3">
        <w:rPr>
          <w:rFonts w:eastAsia="Arial"/>
          <w:spacing w:val="-8"/>
          <w:lang w:val="en-US" w:eastAsia="en-US"/>
        </w:rPr>
        <w:t xml:space="preserve"> </w:t>
      </w:r>
      <w:r w:rsidRPr="00BE74B3">
        <w:rPr>
          <w:rFonts w:eastAsia="Arial"/>
          <w:lang w:val="en-US" w:eastAsia="en-US"/>
        </w:rPr>
        <w:t>Stewardship</w:t>
      </w:r>
      <w:r w:rsidRPr="00BE74B3">
        <w:rPr>
          <w:rFonts w:eastAsia="Arial"/>
          <w:spacing w:val="-6"/>
          <w:lang w:val="en-US" w:eastAsia="en-US"/>
        </w:rPr>
        <w:t xml:space="preserve"> </w:t>
      </w:r>
      <w:r w:rsidRPr="00076E76">
        <w:rPr>
          <w:rFonts w:eastAsia="Arial"/>
          <w:spacing w:val="-1"/>
          <w:lang w:val="en-US" w:eastAsia="en-US"/>
        </w:rPr>
        <w:t>Australia</w:t>
      </w:r>
      <w:r w:rsidRPr="00BE74B3">
        <w:rPr>
          <w:rFonts w:eastAsia="Arial"/>
          <w:spacing w:val="-5"/>
          <w:lang w:val="en-US" w:eastAsia="en-US"/>
        </w:rPr>
        <w:t xml:space="preserve"> </w:t>
      </w:r>
      <w:r w:rsidRPr="00076E76">
        <w:rPr>
          <w:rFonts w:eastAsia="Arial"/>
          <w:spacing w:val="-1"/>
          <w:lang w:val="en-US" w:eastAsia="en-US"/>
        </w:rPr>
        <w:t>or</w:t>
      </w:r>
      <w:r w:rsidRPr="00BE74B3">
        <w:rPr>
          <w:rFonts w:eastAsia="Arial"/>
          <w:spacing w:val="-7"/>
          <w:lang w:val="en-US" w:eastAsia="en-US"/>
        </w:rPr>
        <w:t xml:space="preserve"> </w:t>
      </w:r>
      <w:r w:rsidRPr="00BE74B3">
        <w:rPr>
          <w:rFonts w:eastAsia="Arial"/>
          <w:lang w:val="en-US" w:eastAsia="en-US"/>
        </w:rPr>
        <w:t>another</w:t>
      </w:r>
      <w:r w:rsidRPr="00BE74B3">
        <w:rPr>
          <w:rFonts w:eastAsia="Arial"/>
          <w:spacing w:val="-7"/>
          <w:lang w:val="en-US" w:eastAsia="en-US"/>
        </w:rPr>
        <w:t xml:space="preserve"> </w:t>
      </w:r>
      <w:r w:rsidRPr="00BE74B3">
        <w:rPr>
          <w:rFonts w:eastAsia="Arial"/>
          <w:lang w:val="en-US" w:eastAsia="en-US"/>
        </w:rPr>
        <w:t>organisation</w:t>
      </w:r>
      <w:r w:rsidRPr="00BE74B3">
        <w:rPr>
          <w:rFonts w:eastAsia="Arial"/>
          <w:spacing w:val="58"/>
          <w:w w:val="99"/>
          <w:lang w:val="en-US" w:eastAsia="en-US"/>
        </w:rPr>
        <w:t xml:space="preserve"> </w:t>
      </w:r>
      <w:r w:rsidRPr="00076E76">
        <w:rPr>
          <w:rFonts w:eastAsia="Arial"/>
          <w:spacing w:val="-1"/>
          <w:lang w:val="en-US" w:eastAsia="en-US"/>
        </w:rPr>
        <w:t>approved</w:t>
      </w:r>
      <w:r w:rsidRPr="00BE74B3">
        <w:rPr>
          <w:rFonts w:eastAsia="Arial"/>
          <w:spacing w:val="-8"/>
          <w:lang w:val="en-US" w:eastAsia="en-US"/>
        </w:rPr>
        <w:t xml:space="preserve"> </w:t>
      </w:r>
      <w:r w:rsidRPr="00076E76">
        <w:rPr>
          <w:rFonts w:eastAsia="Arial"/>
          <w:spacing w:val="-1"/>
          <w:lang w:val="en-US" w:eastAsia="en-US"/>
        </w:rPr>
        <w:t>by</w:t>
      </w:r>
      <w:r w:rsidRPr="00BE74B3">
        <w:rPr>
          <w:rFonts w:eastAsia="Arial"/>
          <w:spacing w:val="-6"/>
          <w:lang w:val="en-US" w:eastAsia="en-US"/>
        </w:rPr>
        <w:t xml:space="preserve"> </w:t>
      </w:r>
      <w:r w:rsidRPr="00BE74B3">
        <w:rPr>
          <w:rFonts w:eastAsia="Arial"/>
          <w:lang w:val="en-US" w:eastAsia="en-US"/>
        </w:rPr>
        <w:t>the</w:t>
      </w:r>
      <w:r w:rsidRPr="00BE74B3">
        <w:rPr>
          <w:rFonts w:eastAsia="Arial"/>
          <w:spacing w:val="-7"/>
          <w:lang w:val="en-US" w:eastAsia="en-US"/>
        </w:rPr>
        <w:t xml:space="preserve"> </w:t>
      </w:r>
      <w:proofErr w:type="gramStart"/>
      <w:r w:rsidRPr="00BE74B3">
        <w:rPr>
          <w:rFonts w:eastAsia="Arial"/>
          <w:lang w:val="en-US" w:eastAsia="en-US"/>
        </w:rPr>
        <w:t>Principal</w:t>
      </w:r>
      <w:proofErr w:type="gramEnd"/>
      <w:r w:rsidRPr="00BE74B3">
        <w:rPr>
          <w:rFonts w:eastAsia="Arial"/>
          <w:lang w:val="en-US" w:eastAsia="en-US"/>
        </w:rPr>
        <w:t>;</w:t>
      </w:r>
      <w:r w:rsidRPr="00BE74B3">
        <w:rPr>
          <w:rFonts w:eastAsia="Arial"/>
          <w:spacing w:val="-5"/>
          <w:lang w:val="en-US" w:eastAsia="en-US"/>
        </w:rPr>
        <w:t xml:space="preserve"> </w:t>
      </w:r>
      <w:r w:rsidRPr="00076E76">
        <w:rPr>
          <w:rFonts w:eastAsia="Arial"/>
          <w:spacing w:val="-1"/>
          <w:lang w:val="en-US" w:eastAsia="en-US"/>
        </w:rPr>
        <w:t>and</w:t>
      </w:r>
    </w:p>
    <w:p w14:paraId="5AA2E082" w14:textId="77777777" w:rsidR="00DD1F49" w:rsidRPr="00BE74B3" w:rsidRDefault="00000000">
      <w:pPr>
        <w:pStyle w:val="ListParagraph"/>
        <w:numPr>
          <w:ilvl w:val="0"/>
          <w:numId w:val="88"/>
        </w:numPr>
        <w:tabs>
          <w:tab w:val="left" w:pos="1131"/>
          <w:tab w:val="left" w:pos="1271"/>
        </w:tabs>
        <w:spacing w:before="77" w:after="0"/>
        <w:rPr>
          <w:rFonts w:eastAsia="Arial"/>
          <w:lang w:val="en-US" w:eastAsia="en-US"/>
        </w:rPr>
      </w:pPr>
      <w:r w:rsidRPr="00076E76">
        <w:rPr>
          <w:rFonts w:eastAsia="Arial"/>
          <w:spacing w:val="-1"/>
          <w:lang w:val="en-US" w:eastAsia="en-US"/>
        </w:rPr>
        <w:t>free</w:t>
      </w:r>
      <w:r w:rsidRPr="00BE74B3">
        <w:rPr>
          <w:rFonts w:eastAsia="Arial"/>
          <w:spacing w:val="-7"/>
          <w:lang w:val="en-US" w:eastAsia="en-US"/>
        </w:rPr>
        <w:t xml:space="preserve"> </w:t>
      </w:r>
      <w:r w:rsidRPr="00076E76">
        <w:rPr>
          <w:rFonts w:eastAsia="Arial"/>
          <w:spacing w:val="-1"/>
          <w:lang w:val="en-US" w:eastAsia="en-US"/>
        </w:rPr>
        <w:t>from</w:t>
      </w:r>
      <w:r w:rsidRPr="00BE74B3">
        <w:rPr>
          <w:rFonts w:eastAsia="Arial"/>
          <w:spacing w:val="-5"/>
          <w:lang w:val="en-US" w:eastAsia="en-US"/>
        </w:rPr>
        <w:t xml:space="preserve"> </w:t>
      </w:r>
      <w:r w:rsidRPr="00076E76">
        <w:rPr>
          <w:rFonts w:eastAsia="Arial"/>
          <w:spacing w:val="-1"/>
          <w:lang w:val="en-US" w:eastAsia="en-US"/>
        </w:rPr>
        <w:t>cord,</w:t>
      </w:r>
      <w:r w:rsidRPr="00BE74B3">
        <w:rPr>
          <w:rFonts w:eastAsia="Arial"/>
          <w:spacing w:val="-6"/>
          <w:lang w:val="en-US" w:eastAsia="en-US"/>
        </w:rPr>
        <w:t xml:space="preserve"> </w:t>
      </w:r>
      <w:r w:rsidRPr="00076E76">
        <w:rPr>
          <w:rFonts w:eastAsia="Arial"/>
          <w:spacing w:val="-1"/>
          <w:lang w:val="en-US" w:eastAsia="en-US"/>
        </w:rPr>
        <w:t>wire,</w:t>
      </w:r>
      <w:r w:rsidRPr="00BE74B3">
        <w:rPr>
          <w:rFonts w:eastAsia="Arial"/>
          <w:spacing w:val="-7"/>
          <w:lang w:val="en-US" w:eastAsia="en-US"/>
        </w:rPr>
        <w:t xml:space="preserve"> </w:t>
      </w:r>
      <w:r w:rsidRPr="00076E76">
        <w:rPr>
          <w:rFonts w:eastAsia="Arial"/>
          <w:spacing w:val="-1"/>
          <w:lang w:val="en-US" w:eastAsia="en-US"/>
        </w:rPr>
        <w:t>fluff</w:t>
      </w:r>
      <w:r w:rsidRPr="00BE74B3">
        <w:rPr>
          <w:rFonts w:eastAsia="Arial"/>
          <w:spacing w:val="-4"/>
          <w:lang w:val="en-US" w:eastAsia="en-US"/>
        </w:rPr>
        <w:t xml:space="preserve"> </w:t>
      </w:r>
      <w:r w:rsidRPr="00BE74B3">
        <w:rPr>
          <w:rFonts w:eastAsia="Arial"/>
          <w:lang w:val="en-US" w:eastAsia="en-US"/>
        </w:rPr>
        <w:t>and</w:t>
      </w:r>
      <w:r w:rsidRPr="00BE74B3">
        <w:rPr>
          <w:rFonts w:eastAsia="Arial"/>
          <w:spacing w:val="-7"/>
          <w:lang w:val="en-US" w:eastAsia="en-US"/>
        </w:rPr>
        <w:t xml:space="preserve"> </w:t>
      </w:r>
      <w:r w:rsidRPr="00076E76">
        <w:rPr>
          <w:rFonts w:eastAsia="Arial"/>
          <w:spacing w:val="-1"/>
          <w:lang w:val="en-US" w:eastAsia="en-US"/>
        </w:rPr>
        <w:t>other</w:t>
      </w:r>
      <w:r w:rsidRPr="00BE74B3">
        <w:rPr>
          <w:rFonts w:eastAsia="Arial"/>
          <w:spacing w:val="-6"/>
          <w:lang w:val="en-US" w:eastAsia="en-US"/>
        </w:rPr>
        <w:t xml:space="preserve"> </w:t>
      </w:r>
      <w:r w:rsidRPr="00076E76">
        <w:rPr>
          <w:rFonts w:eastAsia="Arial"/>
          <w:spacing w:val="-1"/>
          <w:lang w:val="en-US" w:eastAsia="en-US"/>
        </w:rPr>
        <w:t>deleterious</w:t>
      </w:r>
      <w:r w:rsidRPr="00BE74B3">
        <w:rPr>
          <w:rFonts w:eastAsia="Arial"/>
          <w:spacing w:val="-5"/>
          <w:lang w:val="en-US" w:eastAsia="en-US"/>
        </w:rPr>
        <w:t xml:space="preserve"> </w:t>
      </w:r>
      <w:r w:rsidRPr="00BE74B3">
        <w:rPr>
          <w:rFonts w:eastAsia="Arial"/>
          <w:lang w:val="en-US" w:eastAsia="en-US"/>
        </w:rPr>
        <w:t>material.</w:t>
      </w:r>
    </w:p>
    <w:p w14:paraId="358BC879" w14:textId="77777777" w:rsidR="00DD1F49" w:rsidRPr="00076E76" w:rsidRDefault="00DD1F49" w:rsidP="00DD1F49">
      <w:pPr>
        <w:tabs>
          <w:tab w:val="left" w:pos="1131"/>
          <w:tab w:val="left" w:pos="1271"/>
        </w:tabs>
        <w:spacing w:before="77" w:after="0"/>
        <w:rPr>
          <w:rFonts w:eastAsia="Arial"/>
          <w:lang w:val="en-US" w:eastAsia="en-US"/>
        </w:rPr>
      </w:pPr>
    </w:p>
    <w:tbl>
      <w:tblPr>
        <w:tblStyle w:val="TableGrid"/>
        <w:tblW w:w="5000" w:type="pct"/>
        <w:tblLayout w:type="fixed"/>
        <w:tblLook w:val="0620" w:firstRow="1" w:lastRow="0" w:firstColumn="0" w:lastColumn="0" w:noHBand="1" w:noVBand="1"/>
      </w:tblPr>
      <w:tblGrid>
        <w:gridCol w:w="4152"/>
        <w:gridCol w:w="1971"/>
        <w:gridCol w:w="2173"/>
        <w:gridCol w:w="2012"/>
      </w:tblGrid>
      <w:tr w:rsidR="009838DF" w14:paraId="031F65E8" w14:textId="77777777" w:rsidTr="004D05EF">
        <w:trPr>
          <w:cnfStyle w:val="100000000000" w:firstRow="1" w:lastRow="0" w:firstColumn="0" w:lastColumn="0" w:oddVBand="0" w:evenVBand="0" w:oddHBand="0" w:evenHBand="0" w:firstRowFirstColumn="0" w:firstRowLastColumn="0" w:lastRowFirstColumn="0" w:lastRowLastColumn="0"/>
        </w:trPr>
        <w:tc>
          <w:tcPr>
            <w:tcW w:w="9487" w:type="dxa"/>
            <w:gridSpan w:val="4"/>
          </w:tcPr>
          <w:p w14:paraId="4E969D5A" w14:textId="77777777" w:rsidR="00DD1F49" w:rsidRPr="004D05EF" w:rsidRDefault="00000000" w:rsidP="004D05EF">
            <w:pPr>
              <w:rPr>
                <w:rFonts w:eastAsia="Arial" w:cs="Arial"/>
                <w:b w:val="0"/>
                <w:bCs/>
                <w:lang w:val="en-US"/>
              </w:rPr>
            </w:pPr>
            <w:r w:rsidRPr="004D05EF">
              <w:rPr>
                <w:bCs/>
                <w:lang w:val="en-US"/>
              </w:rPr>
              <w:t>Table</w:t>
            </w:r>
            <w:r w:rsidRPr="004D05EF">
              <w:rPr>
                <w:bCs/>
                <w:spacing w:val="-3"/>
                <w:lang w:val="en-US"/>
              </w:rPr>
              <w:t xml:space="preserve"> - </w:t>
            </w:r>
            <w:r w:rsidRPr="004D05EF">
              <w:rPr>
                <w:bCs/>
                <w:lang w:val="en-US"/>
              </w:rPr>
              <w:t>Properties</w:t>
            </w:r>
            <w:r w:rsidRPr="004D05EF">
              <w:rPr>
                <w:bCs/>
                <w:spacing w:val="-3"/>
                <w:lang w:val="en-US"/>
              </w:rPr>
              <w:t xml:space="preserve"> </w:t>
            </w:r>
            <w:r w:rsidRPr="004D05EF">
              <w:rPr>
                <w:bCs/>
                <w:lang w:val="en-US"/>
              </w:rPr>
              <w:t>of</w:t>
            </w:r>
            <w:r w:rsidRPr="004D05EF">
              <w:rPr>
                <w:bCs/>
                <w:spacing w:val="-5"/>
                <w:lang w:val="en-US"/>
              </w:rPr>
              <w:t xml:space="preserve"> </w:t>
            </w:r>
            <w:r w:rsidRPr="004D05EF">
              <w:rPr>
                <w:bCs/>
                <w:lang w:val="en-US"/>
              </w:rPr>
              <w:t>Crumb</w:t>
            </w:r>
            <w:r w:rsidRPr="004D05EF">
              <w:rPr>
                <w:bCs/>
                <w:spacing w:val="-4"/>
                <w:lang w:val="en-US"/>
              </w:rPr>
              <w:t xml:space="preserve"> </w:t>
            </w:r>
            <w:r w:rsidRPr="004D05EF">
              <w:rPr>
                <w:bCs/>
                <w:lang w:val="en-US"/>
              </w:rPr>
              <w:t>Rubber</w:t>
            </w:r>
          </w:p>
        </w:tc>
      </w:tr>
      <w:tr w:rsidR="009838DF" w14:paraId="4C133651" w14:textId="77777777" w:rsidTr="004D05EF">
        <w:tc>
          <w:tcPr>
            <w:tcW w:w="3821" w:type="dxa"/>
          </w:tcPr>
          <w:p w14:paraId="66953172" w14:textId="77777777" w:rsidR="00DD1F49" w:rsidRPr="004D05EF" w:rsidRDefault="00000000" w:rsidP="004D05EF">
            <w:pPr>
              <w:rPr>
                <w:rFonts w:eastAsia="Arial" w:cs="Arial"/>
                <w:b/>
                <w:bCs/>
                <w:lang w:val="en-US"/>
              </w:rPr>
            </w:pPr>
            <w:r w:rsidRPr="004D05EF">
              <w:rPr>
                <w:rFonts w:hAnsi="Calibri"/>
                <w:b/>
                <w:bCs/>
                <w:lang w:val="en-US"/>
              </w:rPr>
              <w:t>Test</w:t>
            </w:r>
          </w:p>
        </w:tc>
        <w:tc>
          <w:tcPr>
            <w:tcW w:w="1814" w:type="dxa"/>
          </w:tcPr>
          <w:p w14:paraId="0496DD27" w14:textId="77777777" w:rsidR="00DD1F49" w:rsidRPr="004D05EF" w:rsidRDefault="00000000" w:rsidP="004D05EF">
            <w:pPr>
              <w:rPr>
                <w:rFonts w:eastAsia="Arial" w:cs="Arial"/>
                <w:b/>
                <w:bCs/>
                <w:lang w:val="en-US"/>
              </w:rPr>
            </w:pPr>
            <w:r w:rsidRPr="004D05EF">
              <w:rPr>
                <w:rFonts w:hAnsi="Calibri"/>
                <w:b/>
                <w:bCs/>
                <w:lang w:val="en-US"/>
              </w:rPr>
              <w:t>Method</w:t>
            </w:r>
          </w:p>
        </w:tc>
        <w:tc>
          <w:tcPr>
            <w:tcW w:w="2000" w:type="dxa"/>
          </w:tcPr>
          <w:p w14:paraId="2AAED984" w14:textId="77777777" w:rsidR="00DD1F49" w:rsidRPr="004D05EF" w:rsidRDefault="00000000" w:rsidP="004D05EF">
            <w:pPr>
              <w:rPr>
                <w:rFonts w:eastAsia="Arial" w:cs="Arial"/>
                <w:b/>
                <w:bCs/>
                <w:lang w:val="en-US"/>
              </w:rPr>
            </w:pPr>
            <w:r w:rsidRPr="004D05EF">
              <w:rPr>
                <w:rFonts w:hAnsi="Calibri"/>
                <w:b/>
                <w:bCs/>
                <w:lang w:val="en-US"/>
              </w:rPr>
              <w:t>Size</w:t>
            </w:r>
            <w:r w:rsidRPr="004D05EF">
              <w:rPr>
                <w:rFonts w:hAnsi="Calibri"/>
                <w:b/>
                <w:bCs/>
                <w:spacing w:val="-1"/>
                <w:lang w:val="en-US"/>
              </w:rPr>
              <w:t xml:space="preserve"> </w:t>
            </w:r>
            <w:r w:rsidRPr="004D05EF">
              <w:rPr>
                <w:rFonts w:hAnsi="Calibri"/>
                <w:b/>
                <w:bCs/>
                <w:spacing w:val="-2"/>
                <w:lang w:val="en-US"/>
              </w:rPr>
              <w:t>16</w:t>
            </w:r>
          </w:p>
        </w:tc>
        <w:tc>
          <w:tcPr>
            <w:tcW w:w="1852" w:type="dxa"/>
          </w:tcPr>
          <w:p w14:paraId="10DB6736" w14:textId="77777777" w:rsidR="00DD1F49" w:rsidRPr="004D05EF" w:rsidRDefault="00000000" w:rsidP="004D05EF">
            <w:pPr>
              <w:rPr>
                <w:rFonts w:eastAsia="Arial" w:cs="Arial"/>
                <w:b/>
                <w:bCs/>
                <w:lang w:val="en-US"/>
              </w:rPr>
            </w:pPr>
            <w:r w:rsidRPr="004D05EF">
              <w:rPr>
                <w:rFonts w:hAnsi="Calibri"/>
                <w:b/>
                <w:bCs/>
                <w:lang w:val="en-US"/>
              </w:rPr>
              <w:t>Size</w:t>
            </w:r>
            <w:r w:rsidRPr="004D05EF">
              <w:rPr>
                <w:rFonts w:hAnsi="Calibri"/>
                <w:b/>
                <w:bCs/>
                <w:spacing w:val="-1"/>
                <w:lang w:val="en-US"/>
              </w:rPr>
              <w:t xml:space="preserve"> </w:t>
            </w:r>
            <w:r w:rsidRPr="004D05EF">
              <w:rPr>
                <w:rFonts w:hAnsi="Calibri"/>
                <w:b/>
                <w:bCs/>
                <w:spacing w:val="-2"/>
                <w:lang w:val="en-US"/>
              </w:rPr>
              <w:t>30</w:t>
            </w:r>
          </w:p>
        </w:tc>
      </w:tr>
      <w:tr w:rsidR="009838DF" w14:paraId="1C6171F2" w14:textId="77777777" w:rsidTr="004D05EF">
        <w:tc>
          <w:tcPr>
            <w:tcW w:w="3821" w:type="dxa"/>
          </w:tcPr>
          <w:p w14:paraId="1817A801" w14:textId="77777777" w:rsidR="00DD1F49" w:rsidRPr="001C1AF4" w:rsidRDefault="00000000" w:rsidP="004D05EF">
            <w:pPr>
              <w:rPr>
                <w:rFonts w:hAnsi="Calibri"/>
                <w:lang w:val="en-US"/>
              </w:rPr>
            </w:pPr>
            <w:r w:rsidRPr="00076E76">
              <w:rPr>
                <w:rFonts w:hAnsi="Calibri"/>
                <w:spacing w:val="-1"/>
                <w:lang w:val="en-US"/>
              </w:rPr>
              <w:t>Grading</w:t>
            </w:r>
          </w:p>
        </w:tc>
        <w:tc>
          <w:tcPr>
            <w:tcW w:w="1814" w:type="dxa"/>
          </w:tcPr>
          <w:p w14:paraId="5E94FB63" w14:textId="77777777" w:rsidR="00DD1F49" w:rsidRPr="00076E76" w:rsidRDefault="00000000" w:rsidP="004D05EF">
            <w:pPr>
              <w:rPr>
                <w:rFonts w:hAnsi="Calibri"/>
                <w:lang w:val="en-US"/>
              </w:rPr>
            </w:pPr>
            <w:r w:rsidRPr="002F1744">
              <w:rPr>
                <w:rFonts w:hAnsi="Calibri"/>
                <w:spacing w:val="-1"/>
                <w:lang w:val="en-US"/>
              </w:rPr>
              <w:t>AGPT/T143</w:t>
            </w:r>
          </w:p>
        </w:tc>
        <w:tc>
          <w:tcPr>
            <w:tcW w:w="2000" w:type="dxa"/>
          </w:tcPr>
          <w:p w14:paraId="147CFAAE" w14:textId="77777777" w:rsidR="00DD1F49" w:rsidRPr="00076E76" w:rsidRDefault="00DD1F49" w:rsidP="004D05EF">
            <w:pPr>
              <w:rPr>
                <w:rFonts w:hAnsi="Calibri"/>
                <w:lang w:val="en-US"/>
              </w:rPr>
            </w:pPr>
          </w:p>
        </w:tc>
        <w:tc>
          <w:tcPr>
            <w:tcW w:w="1852" w:type="dxa"/>
          </w:tcPr>
          <w:p w14:paraId="19A9A667" w14:textId="77777777" w:rsidR="00DD1F49" w:rsidRPr="00076E76" w:rsidRDefault="00DD1F49" w:rsidP="004D05EF">
            <w:pPr>
              <w:rPr>
                <w:rFonts w:hAnsi="Calibri"/>
                <w:lang w:val="en-US"/>
              </w:rPr>
            </w:pPr>
          </w:p>
        </w:tc>
      </w:tr>
      <w:tr w:rsidR="009838DF" w14:paraId="08B74DC7" w14:textId="77777777" w:rsidTr="004D05EF">
        <w:tc>
          <w:tcPr>
            <w:tcW w:w="3821" w:type="dxa"/>
          </w:tcPr>
          <w:p w14:paraId="615D110D" w14:textId="77777777" w:rsidR="00DD1F49" w:rsidRPr="00076E76" w:rsidRDefault="00000000" w:rsidP="004D05EF">
            <w:pPr>
              <w:rPr>
                <w:rFonts w:hAnsi="Calibri"/>
                <w:lang w:val="en-US"/>
              </w:rPr>
            </w:pPr>
            <w:r w:rsidRPr="00076E76">
              <w:rPr>
                <w:rFonts w:hAnsi="Calibri"/>
                <w:spacing w:val="-1"/>
                <w:lang w:val="en-US"/>
              </w:rPr>
              <w:t>passing</w:t>
            </w:r>
            <w:r w:rsidRPr="00076E76">
              <w:rPr>
                <w:rFonts w:hAnsi="Calibri"/>
                <w:spacing w:val="-3"/>
                <w:lang w:val="en-US"/>
              </w:rPr>
              <w:t xml:space="preserve"> </w:t>
            </w:r>
            <w:r w:rsidRPr="00076E76">
              <w:rPr>
                <w:rFonts w:hAnsi="Calibri"/>
                <w:spacing w:val="-1"/>
                <w:lang w:val="en-US"/>
              </w:rPr>
              <w:t>2.36</w:t>
            </w:r>
            <w:r w:rsidRPr="00076E76">
              <w:rPr>
                <w:rFonts w:hAnsi="Calibri"/>
                <w:lang w:val="en-US"/>
              </w:rPr>
              <w:t xml:space="preserve"> </w:t>
            </w:r>
            <w:r w:rsidRPr="00076E76">
              <w:rPr>
                <w:rFonts w:hAnsi="Calibri"/>
                <w:spacing w:val="-1"/>
                <w:lang w:val="en-US"/>
              </w:rPr>
              <w:t>mm</w:t>
            </w:r>
          </w:p>
        </w:tc>
        <w:tc>
          <w:tcPr>
            <w:tcW w:w="1814" w:type="dxa"/>
          </w:tcPr>
          <w:p w14:paraId="4A640C25" w14:textId="77777777" w:rsidR="00DD1F49" w:rsidRPr="00076E76" w:rsidRDefault="00DD1F49" w:rsidP="004D05EF">
            <w:pPr>
              <w:rPr>
                <w:rFonts w:hAnsi="Calibri"/>
                <w:lang w:val="en-US"/>
              </w:rPr>
            </w:pPr>
          </w:p>
        </w:tc>
        <w:tc>
          <w:tcPr>
            <w:tcW w:w="2000" w:type="dxa"/>
          </w:tcPr>
          <w:p w14:paraId="7B32BAE9" w14:textId="77777777" w:rsidR="00DD1F49" w:rsidRPr="00076E76" w:rsidRDefault="00000000" w:rsidP="004D05EF">
            <w:pPr>
              <w:rPr>
                <w:rFonts w:hAnsi="Calibri"/>
                <w:lang w:val="en-US"/>
              </w:rPr>
            </w:pPr>
            <w:r>
              <w:rPr>
                <w:rFonts w:hAnsi="Calibri"/>
                <w:lang w:val="en-US"/>
              </w:rPr>
              <w:t>100</w:t>
            </w:r>
          </w:p>
        </w:tc>
        <w:tc>
          <w:tcPr>
            <w:tcW w:w="1852" w:type="dxa"/>
          </w:tcPr>
          <w:p w14:paraId="643963D2" w14:textId="77777777" w:rsidR="00DD1F49" w:rsidRPr="00076E76" w:rsidRDefault="00000000" w:rsidP="004D05EF">
            <w:pPr>
              <w:rPr>
                <w:rFonts w:hAnsi="Calibri"/>
                <w:lang w:val="en-US"/>
              </w:rPr>
            </w:pPr>
            <w:r>
              <w:rPr>
                <w:rFonts w:hAnsi="Calibri"/>
                <w:lang w:val="en-US"/>
              </w:rPr>
              <w:t>100</w:t>
            </w:r>
          </w:p>
        </w:tc>
      </w:tr>
      <w:tr w:rsidR="009838DF" w14:paraId="153782A6" w14:textId="77777777" w:rsidTr="004D05EF">
        <w:tc>
          <w:tcPr>
            <w:tcW w:w="3821" w:type="dxa"/>
          </w:tcPr>
          <w:p w14:paraId="7B2F80A3" w14:textId="77777777" w:rsidR="00DD1F49" w:rsidRPr="00076E76" w:rsidRDefault="00000000" w:rsidP="004D05EF">
            <w:pPr>
              <w:rPr>
                <w:rFonts w:hAnsi="Calibri"/>
                <w:lang w:val="en-US"/>
              </w:rPr>
            </w:pPr>
            <w:r w:rsidRPr="00076E76">
              <w:rPr>
                <w:rFonts w:hAnsi="Calibri"/>
                <w:spacing w:val="-1"/>
                <w:lang w:val="en-US"/>
              </w:rPr>
              <w:t>passing</w:t>
            </w:r>
            <w:r w:rsidRPr="00076E76">
              <w:rPr>
                <w:rFonts w:hAnsi="Calibri"/>
                <w:spacing w:val="-3"/>
                <w:lang w:val="en-US"/>
              </w:rPr>
              <w:t xml:space="preserve"> </w:t>
            </w:r>
            <w:r w:rsidRPr="00076E76">
              <w:rPr>
                <w:rFonts w:hAnsi="Calibri"/>
                <w:spacing w:val="-1"/>
                <w:lang w:val="en-US"/>
              </w:rPr>
              <w:t>1.18</w:t>
            </w:r>
            <w:r w:rsidRPr="00076E76">
              <w:rPr>
                <w:rFonts w:hAnsi="Calibri"/>
                <w:lang w:val="en-US"/>
              </w:rPr>
              <w:t xml:space="preserve"> </w:t>
            </w:r>
            <w:r w:rsidRPr="00076E76">
              <w:rPr>
                <w:rFonts w:hAnsi="Calibri"/>
                <w:spacing w:val="-1"/>
                <w:lang w:val="en-US"/>
              </w:rPr>
              <w:t>mm</w:t>
            </w:r>
          </w:p>
        </w:tc>
        <w:tc>
          <w:tcPr>
            <w:tcW w:w="1814" w:type="dxa"/>
          </w:tcPr>
          <w:p w14:paraId="6866FA01" w14:textId="77777777" w:rsidR="00DD1F49" w:rsidRPr="00076E76" w:rsidRDefault="00DD1F49" w:rsidP="004D05EF">
            <w:pPr>
              <w:rPr>
                <w:rFonts w:hAnsi="Calibri"/>
                <w:lang w:val="en-US"/>
              </w:rPr>
            </w:pPr>
          </w:p>
        </w:tc>
        <w:tc>
          <w:tcPr>
            <w:tcW w:w="2000" w:type="dxa"/>
          </w:tcPr>
          <w:p w14:paraId="5191DDE4" w14:textId="77777777" w:rsidR="00DD1F49" w:rsidRPr="00076E76" w:rsidRDefault="00000000" w:rsidP="004D05EF">
            <w:pPr>
              <w:rPr>
                <w:rFonts w:hAnsi="Calibri"/>
                <w:lang w:val="en-US"/>
              </w:rPr>
            </w:pPr>
            <w:r w:rsidRPr="002F1744">
              <w:rPr>
                <w:rFonts w:hAnsi="Calibri"/>
                <w:w w:val="90"/>
                <w:lang w:val="en-US"/>
              </w:rPr>
              <w:t>80</w:t>
            </w:r>
            <w:r w:rsidRPr="002F1744">
              <w:rPr>
                <w:rFonts w:hAnsi="Calibri"/>
                <w:spacing w:val="-27"/>
                <w:w w:val="90"/>
                <w:lang w:val="en-US"/>
              </w:rPr>
              <w:t xml:space="preserve"> </w:t>
            </w:r>
            <w:r w:rsidRPr="002F1744">
              <w:rPr>
                <w:rFonts w:hAnsi="Calibri"/>
                <w:spacing w:val="-1"/>
                <w:w w:val="90"/>
                <w:lang w:val="en-US"/>
              </w:rPr>
              <w:t>min.</w:t>
            </w:r>
          </w:p>
        </w:tc>
        <w:tc>
          <w:tcPr>
            <w:tcW w:w="1852" w:type="dxa"/>
          </w:tcPr>
          <w:p w14:paraId="63FA5263" w14:textId="77777777" w:rsidR="00DD1F49" w:rsidRPr="00076E76" w:rsidRDefault="00000000" w:rsidP="004D05EF">
            <w:pPr>
              <w:rPr>
                <w:rFonts w:hAnsi="Calibri"/>
                <w:lang w:val="en-US"/>
              </w:rPr>
            </w:pPr>
            <w:r w:rsidRPr="002F1744">
              <w:rPr>
                <w:rFonts w:hAnsi="Calibri"/>
                <w:w w:val="90"/>
                <w:lang w:val="en-US"/>
              </w:rPr>
              <w:t>100</w:t>
            </w:r>
          </w:p>
        </w:tc>
      </w:tr>
      <w:tr w:rsidR="009838DF" w14:paraId="3651D7AD" w14:textId="77777777" w:rsidTr="004D05EF">
        <w:tc>
          <w:tcPr>
            <w:tcW w:w="3821" w:type="dxa"/>
          </w:tcPr>
          <w:p w14:paraId="0D9BD640" w14:textId="77777777" w:rsidR="00DD1F49" w:rsidRPr="00076E76" w:rsidRDefault="00000000" w:rsidP="004D05EF">
            <w:pPr>
              <w:rPr>
                <w:rFonts w:hAnsi="Calibri"/>
                <w:lang w:val="en-US"/>
              </w:rPr>
            </w:pPr>
            <w:r w:rsidRPr="00076E76">
              <w:rPr>
                <w:spacing w:val="-1"/>
                <w:lang w:val="en-US"/>
              </w:rPr>
              <w:t>passing</w:t>
            </w:r>
            <w:r w:rsidRPr="001C1AF4">
              <w:rPr>
                <w:spacing w:val="-2"/>
                <w:lang w:val="en-US"/>
              </w:rPr>
              <w:t xml:space="preserve"> </w:t>
            </w:r>
            <w:r w:rsidRPr="001C1AF4">
              <w:rPr>
                <w:lang w:val="en-US"/>
              </w:rPr>
              <w:t>600</w:t>
            </w:r>
            <w:r w:rsidRPr="001C1AF4">
              <w:rPr>
                <w:spacing w:val="-2"/>
                <w:lang w:val="en-US"/>
              </w:rPr>
              <w:t xml:space="preserve"> </w:t>
            </w:r>
            <w:r w:rsidRPr="00076E76">
              <w:rPr>
                <w:spacing w:val="-1"/>
                <w:lang w:val="en-US"/>
              </w:rPr>
              <w:t>µm</w:t>
            </w:r>
          </w:p>
        </w:tc>
        <w:tc>
          <w:tcPr>
            <w:tcW w:w="1814" w:type="dxa"/>
          </w:tcPr>
          <w:p w14:paraId="2E7714B7" w14:textId="77777777" w:rsidR="00DD1F49" w:rsidRPr="00076E76" w:rsidRDefault="00DD1F49" w:rsidP="004D05EF">
            <w:pPr>
              <w:rPr>
                <w:rFonts w:hAnsi="Calibri"/>
                <w:lang w:val="en-US"/>
              </w:rPr>
            </w:pPr>
          </w:p>
        </w:tc>
        <w:tc>
          <w:tcPr>
            <w:tcW w:w="2000" w:type="dxa"/>
          </w:tcPr>
          <w:p w14:paraId="2962848D" w14:textId="77777777" w:rsidR="00DD1F49" w:rsidRPr="00076E76" w:rsidRDefault="00000000" w:rsidP="004D05EF">
            <w:pPr>
              <w:rPr>
                <w:rFonts w:hAnsi="Calibri"/>
                <w:lang w:val="en-US"/>
              </w:rPr>
            </w:pPr>
            <w:r w:rsidRPr="002F1744">
              <w:rPr>
                <w:rFonts w:hAnsi="Calibri"/>
                <w:lang w:val="en-US"/>
              </w:rPr>
              <w:t>10</w:t>
            </w:r>
            <w:r w:rsidRPr="002F1744">
              <w:rPr>
                <w:rFonts w:hAnsi="Calibri"/>
                <w:spacing w:val="1"/>
                <w:lang w:val="en-US"/>
              </w:rPr>
              <w:t xml:space="preserve"> </w:t>
            </w:r>
            <w:r w:rsidRPr="002F1744">
              <w:rPr>
                <w:rFonts w:hAnsi="Calibri"/>
                <w:spacing w:val="-1"/>
                <w:lang w:val="en-US"/>
              </w:rPr>
              <w:t>max.</w:t>
            </w:r>
          </w:p>
        </w:tc>
        <w:tc>
          <w:tcPr>
            <w:tcW w:w="1852" w:type="dxa"/>
          </w:tcPr>
          <w:p w14:paraId="4383E76B" w14:textId="77777777" w:rsidR="00DD1F49" w:rsidRPr="00076E76" w:rsidRDefault="00000000" w:rsidP="004D05EF">
            <w:pPr>
              <w:rPr>
                <w:rFonts w:hAnsi="Calibri"/>
                <w:lang w:val="en-US"/>
              </w:rPr>
            </w:pPr>
            <w:r w:rsidRPr="002F1744">
              <w:rPr>
                <w:rFonts w:hAnsi="Calibri"/>
                <w:lang w:val="en-US"/>
              </w:rPr>
              <w:t>60</w:t>
            </w:r>
            <w:r w:rsidRPr="002F1744">
              <w:rPr>
                <w:rFonts w:hAnsi="Calibri"/>
                <w:spacing w:val="-1"/>
                <w:lang w:val="en-US"/>
              </w:rPr>
              <w:t xml:space="preserve"> min.</w:t>
            </w:r>
          </w:p>
        </w:tc>
      </w:tr>
      <w:tr w:rsidR="009838DF" w14:paraId="3B8AA4D6" w14:textId="77777777" w:rsidTr="004D05EF">
        <w:tc>
          <w:tcPr>
            <w:tcW w:w="3821" w:type="dxa"/>
          </w:tcPr>
          <w:p w14:paraId="7CCBDF96" w14:textId="77777777" w:rsidR="00DD1F49" w:rsidRPr="00076E76" w:rsidRDefault="00000000" w:rsidP="004D05EF">
            <w:pPr>
              <w:rPr>
                <w:rFonts w:hAnsi="Calibri"/>
                <w:lang w:val="en-US"/>
              </w:rPr>
            </w:pPr>
            <w:r w:rsidRPr="00076E76">
              <w:rPr>
                <w:spacing w:val="-1"/>
                <w:lang w:val="en-US"/>
              </w:rPr>
              <w:t>passing</w:t>
            </w:r>
            <w:r w:rsidRPr="001C1AF4">
              <w:rPr>
                <w:spacing w:val="-2"/>
                <w:lang w:val="en-US"/>
              </w:rPr>
              <w:t xml:space="preserve"> </w:t>
            </w:r>
            <w:r w:rsidRPr="001C1AF4">
              <w:rPr>
                <w:lang w:val="en-US"/>
              </w:rPr>
              <w:t>300</w:t>
            </w:r>
            <w:r w:rsidRPr="001C1AF4">
              <w:rPr>
                <w:spacing w:val="-2"/>
                <w:lang w:val="en-US"/>
              </w:rPr>
              <w:t xml:space="preserve"> </w:t>
            </w:r>
            <w:r w:rsidRPr="00076E76">
              <w:rPr>
                <w:spacing w:val="-1"/>
                <w:lang w:val="en-US"/>
              </w:rPr>
              <w:t>µm</w:t>
            </w:r>
          </w:p>
        </w:tc>
        <w:tc>
          <w:tcPr>
            <w:tcW w:w="1814" w:type="dxa"/>
          </w:tcPr>
          <w:p w14:paraId="344D723B" w14:textId="77777777" w:rsidR="00DD1F49" w:rsidRPr="00076E76" w:rsidRDefault="00DD1F49" w:rsidP="004D05EF">
            <w:pPr>
              <w:rPr>
                <w:rFonts w:hAnsi="Calibri"/>
                <w:lang w:val="en-US"/>
              </w:rPr>
            </w:pPr>
          </w:p>
        </w:tc>
        <w:tc>
          <w:tcPr>
            <w:tcW w:w="2000" w:type="dxa"/>
          </w:tcPr>
          <w:p w14:paraId="1A241B46" w14:textId="77777777" w:rsidR="00DD1F49" w:rsidRPr="00076E76" w:rsidRDefault="00000000" w:rsidP="004D05EF">
            <w:pPr>
              <w:rPr>
                <w:rFonts w:hAnsi="Calibri"/>
                <w:lang w:val="en-US"/>
              </w:rPr>
            </w:pPr>
            <w:r>
              <w:rPr>
                <w:rFonts w:hAnsi="Calibri"/>
                <w:lang w:val="en-US"/>
              </w:rPr>
              <w:t>--</w:t>
            </w:r>
          </w:p>
        </w:tc>
        <w:tc>
          <w:tcPr>
            <w:tcW w:w="1852" w:type="dxa"/>
          </w:tcPr>
          <w:p w14:paraId="76371E19" w14:textId="77777777" w:rsidR="00DD1F49" w:rsidRPr="00076E76" w:rsidRDefault="00000000" w:rsidP="004D05EF">
            <w:pPr>
              <w:rPr>
                <w:rFonts w:hAnsi="Calibri"/>
                <w:lang w:val="en-US"/>
              </w:rPr>
            </w:pPr>
            <w:r w:rsidRPr="002F1744">
              <w:rPr>
                <w:rFonts w:eastAsia="Arial" w:cs="Arial"/>
                <w:lang w:val="en-US"/>
              </w:rPr>
              <w:t xml:space="preserve">20 </w:t>
            </w:r>
            <w:proofErr w:type="gramStart"/>
            <w:r w:rsidRPr="002F1744">
              <w:rPr>
                <w:rFonts w:eastAsia="Arial" w:cs="Arial"/>
                <w:spacing w:val="-1"/>
                <w:lang w:val="en-US"/>
              </w:rPr>
              <w:t>max</w:t>
            </w:r>
            <w:proofErr w:type="gramEnd"/>
          </w:p>
        </w:tc>
      </w:tr>
      <w:tr w:rsidR="009838DF" w14:paraId="02F1DB85" w14:textId="77777777" w:rsidTr="004D05EF">
        <w:tc>
          <w:tcPr>
            <w:tcW w:w="3821" w:type="dxa"/>
          </w:tcPr>
          <w:p w14:paraId="50E2740B" w14:textId="77777777" w:rsidR="00DD1F49" w:rsidRPr="001C1AF4" w:rsidRDefault="00000000" w:rsidP="004D05EF">
            <w:pPr>
              <w:rPr>
                <w:rFonts w:hAnsi="Calibri"/>
                <w:lang w:val="en-US"/>
              </w:rPr>
            </w:pPr>
            <w:r w:rsidRPr="00076E76">
              <w:rPr>
                <w:rFonts w:hAnsi="Calibri"/>
                <w:spacing w:val="-1"/>
                <w:lang w:val="en-US"/>
              </w:rPr>
              <w:t>Particle</w:t>
            </w:r>
            <w:r w:rsidRPr="00076E76">
              <w:rPr>
                <w:rFonts w:hAnsi="Calibri"/>
                <w:lang w:val="en-US"/>
              </w:rPr>
              <w:t xml:space="preserve"> </w:t>
            </w:r>
            <w:r w:rsidRPr="00076E76">
              <w:rPr>
                <w:rFonts w:hAnsi="Calibri"/>
                <w:spacing w:val="-1"/>
                <w:lang w:val="en-US"/>
              </w:rPr>
              <w:t>length</w:t>
            </w:r>
            <w:r w:rsidRPr="00076E76">
              <w:rPr>
                <w:rFonts w:hAnsi="Calibri"/>
                <w:spacing w:val="1"/>
                <w:lang w:val="en-US"/>
              </w:rPr>
              <w:t xml:space="preserve"> </w:t>
            </w:r>
            <w:r w:rsidRPr="00076E76">
              <w:rPr>
                <w:rFonts w:hAnsi="Calibri"/>
                <w:spacing w:val="-1"/>
                <w:lang w:val="en-US"/>
              </w:rPr>
              <w:t>(mm)</w:t>
            </w:r>
            <w:r w:rsidRPr="00076E76">
              <w:rPr>
                <w:rFonts w:hAnsi="Calibri"/>
                <w:spacing w:val="-2"/>
                <w:lang w:val="en-US"/>
              </w:rPr>
              <w:t xml:space="preserve"> </w:t>
            </w:r>
            <w:r w:rsidRPr="00076E76">
              <w:rPr>
                <w:rFonts w:hAnsi="Calibri"/>
                <w:spacing w:val="-1"/>
                <w:lang w:val="en-US"/>
              </w:rPr>
              <w:t>max.</w:t>
            </w:r>
          </w:p>
        </w:tc>
        <w:tc>
          <w:tcPr>
            <w:tcW w:w="1814" w:type="dxa"/>
          </w:tcPr>
          <w:p w14:paraId="1A8A9CB8" w14:textId="77777777" w:rsidR="00DD1F49" w:rsidRPr="00076E76" w:rsidRDefault="00000000" w:rsidP="004D05EF">
            <w:pPr>
              <w:rPr>
                <w:rFonts w:hAnsi="Calibri"/>
                <w:lang w:val="en-US"/>
              </w:rPr>
            </w:pPr>
            <w:r w:rsidRPr="002F1744">
              <w:rPr>
                <w:rFonts w:hAnsi="Calibri"/>
                <w:spacing w:val="-1"/>
                <w:lang w:val="en-US"/>
              </w:rPr>
              <w:t>AGPT/T143</w:t>
            </w:r>
          </w:p>
        </w:tc>
        <w:tc>
          <w:tcPr>
            <w:tcW w:w="2000" w:type="dxa"/>
          </w:tcPr>
          <w:p w14:paraId="52AB06B3" w14:textId="77777777" w:rsidR="00DD1F49" w:rsidRPr="00076E76" w:rsidRDefault="00000000" w:rsidP="004D05EF">
            <w:pPr>
              <w:rPr>
                <w:rFonts w:hAnsi="Calibri"/>
                <w:lang w:val="en-US"/>
              </w:rPr>
            </w:pPr>
            <w:r>
              <w:rPr>
                <w:rFonts w:hAnsi="Calibri"/>
                <w:lang w:val="en-US"/>
              </w:rPr>
              <w:t>3</w:t>
            </w:r>
          </w:p>
        </w:tc>
        <w:tc>
          <w:tcPr>
            <w:tcW w:w="1852" w:type="dxa"/>
          </w:tcPr>
          <w:p w14:paraId="062CE24A" w14:textId="77777777" w:rsidR="00DD1F49" w:rsidRPr="00076E76" w:rsidRDefault="00000000" w:rsidP="004D05EF">
            <w:pPr>
              <w:rPr>
                <w:rFonts w:hAnsi="Calibri"/>
                <w:lang w:val="en-US"/>
              </w:rPr>
            </w:pPr>
            <w:r>
              <w:rPr>
                <w:rFonts w:hAnsi="Calibri"/>
                <w:lang w:val="en-US"/>
              </w:rPr>
              <w:t>3</w:t>
            </w:r>
          </w:p>
        </w:tc>
      </w:tr>
      <w:tr w:rsidR="009838DF" w14:paraId="2CD613A7" w14:textId="77777777" w:rsidTr="004D05EF">
        <w:tc>
          <w:tcPr>
            <w:tcW w:w="3821" w:type="dxa"/>
          </w:tcPr>
          <w:p w14:paraId="137F3E5B" w14:textId="77777777" w:rsidR="00DD1F49" w:rsidRPr="001C1AF4" w:rsidRDefault="00000000" w:rsidP="004D05EF">
            <w:pPr>
              <w:rPr>
                <w:rFonts w:hAnsi="Calibri"/>
                <w:lang w:val="en-US"/>
              </w:rPr>
            </w:pPr>
            <w:r w:rsidRPr="00076E76">
              <w:rPr>
                <w:rFonts w:hAnsi="Calibri"/>
                <w:spacing w:val="-1"/>
                <w:lang w:val="en-US"/>
              </w:rPr>
              <w:t>Bulk</w:t>
            </w:r>
            <w:r w:rsidRPr="00076E76">
              <w:rPr>
                <w:rFonts w:hAnsi="Calibri"/>
                <w:spacing w:val="-2"/>
                <w:lang w:val="en-US"/>
              </w:rPr>
              <w:t xml:space="preserve"> </w:t>
            </w:r>
            <w:r w:rsidRPr="00076E76">
              <w:rPr>
                <w:rFonts w:hAnsi="Calibri"/>
                <w:spacing w:val="-1"/>
                <w:lang w:val="en-US"/>
              </w:rPr>
              <w:t>density</w:t>
            </w:r>
            <w:r w:rsidRPr="00076E76">
              <w:rPr>
                <w:rFonts w:hAnsi="Calibri"/>
                <w:spacing w:val="1"/>
                <w:lang w:val="en-US"/>
              </w:rPr>
              <w:t xml:space="preserve"> </w:t>
            </w:r>
            <w:r w:rsidRPr="00076E76">
              <w:rPr>
                <w:rFonts w:hAnsi="Calibri"/>
                <w:spacing w:val="-1"/>
                <w:lang w:val="en-US"/>
              </w:rPr>
              <w:t>(kg/m</w:t>
            </w:r>
            <w:r w:rsidRPr="00076E76">
              <w:rPr>
                <w:rFonts w:hAnsi="Calibri"/>
                <w:spacing w:val="-1"/>
                <w:position w:val="6"/>
                <w:vertAlign w:val="superscript"/>
                <w:lang w:val="en-US"/>
              </w:rPr>
              <w:t>3</w:t>
            </w:r>
            <w:r w:rsidRPr="00076E76">
              <w:rPr>
                <w:rFonts w:hAnsi="Calibri"/>
                <w:spacing w:val="-1"/>
                <w:lang w:val="en-US"/>
              </w:rPr>
              <w:t>)</w:t>
            </w:r>
          </w:p>
        </w:tc>
        <w:tc>
          <w:tcPr>
            <w:tcW w:w="1814" w:type="dxa"/>
          </w:tcPr>
          <w:p w14:paraId="1387F604" w14:textId="77777777" w:rsidR="00DD1F49" w:rsidRPr="00076E76" w:rsidRDefault="00000000" w:rsidP="004D05EF">
            <w:pPr>
              <w:rPr>
                <w:rFonts w:hAnsi="Calibri"/>
                <w:lang w:val="en-US"/>
              </w:rPr>
            </w:pPr>
            <w:r w:rsidRPr="002F1744">
              <w:rPr>
                <w:rFonts w:hAnsi="Calibri"/>
                <w:spacing w:val="-1"/>
                <w:lang w:val="en-US"/>
              </w:rPr>
              <w:t>AGPT/T144</w:t>
            </w:r>
          </w:p>
        </w:tc>
        <w:tc>
          <w:tcPr>
            <w:tcW w:w="2000" w:type="dxa"/>
          </w:tcPr>
          <w:p w14:paraId="61F5B079" w14:textId="77777777" w:rsidR="00DD1F49" w:rsidRPr="00076E76" w:rsidRDefault="00000000" w:rsidP="004D05EF">
            <w:pPr>
              <w:rPr>
                <w:rFonts w:hAnsi="Calibri"/>
                <w:lang w:val="en-US"/>
              </w:rPr>
            </w:pPr>
            <w:r w:rsidRPr="002F1744">
              <w:rPr>
                <w:rFonts w:hAnsi="Calibri"/>
                <w:spacing w:val="-1"/>
                <w:lang w:val="en-US"/>
              </w:rPr>
              <w:t>Report</w:t>
            </w:r>
          </w:p>
        </w:tc>
        <w:tc>
          <w:tcPr>
            <w:tcW w:w="1852" w:type="dxa"/>
          </w:tcPr>
          <w:p w14:paraId="297FF490" w14:textId="77777777" w:rsidR="00DD1F49" w:rsidRPr="00076E76" w:rsidRDefault="00000000" w:rsidP="004D05EF">
            <w:pPr>
              <w:rPr>
                <w:rFonts w:hAnsi="Calibri"/>
                <w:lang w:val="en-US"/>
              </w:rPr>
            </w:pPr>
            <w:r w:rsidRPr="002F1744">
              <w:rPr>
                <w:rFonts w:hAnsi="Calibri"/>
                <w:spacing w:val="-1"/>
                <w:lang w:val="en-US"/>
              </w:rPr>
              <w:t>Report</w:t>
            </w:r>
          </w:p>
        </w:tc>
      </w:tr>
      <w:tr w:rsidR="009838DF" w14:paraId="7A5EACBC" w14:textId="77777777" w:rsidTr="004D05EF">
        <w:tc>
          <w:tcPr>
            <w:tcW w:w="3821" w:type="dxa"/>
          </w:tcPr>
          <w:p w14:paraId="2BBCB141" w14:textId="77777777" w:rsidR="00DD1F49" w:rsidRPr="001C1AF4" w:rsidRDefault="00000000" w:rsidP="004D05EF">
            <w:pPr>
              <w:rPr>
                <w:rFonts w:hAnsi="Calibri"/>
                <w:lang w:val="en-US"/>
              </w:rPr>
            </w:pPr>
            <w:r w:rsidRPr="00076E76">
              <w:rPr>
                <w:rFonts w:hAnsi="Calibri"/>
                <w:lang w:val="en-US"/>
              </w:rPr>
              <w:t>Water</w:t>
            </w:r>
            <w:r w:rsidRPr="00076E76">
              <w:rPr>
                <w:rFonts w:hAnsi="Calibri"/>
                <w:spacing w:val="-3"/>
                <w:lang w:val="en-US"/>
              </w:rPr>
              <w:t xml:space="preserve"> </w:t>
            </w:r>
            <w:r w:rsidRPr="00076E76">
              <w:rPr>
                <w:rFonts w:hAnsi="Calibri"/>
                <w:spacing w:val="-1"/>
                <w:lang w:val="en-US"/>
              </w:rPr>
              <w:t>content</w:t>
            </w:r>
            <w:r w:rsidRPr="00076E76">
              <w:rPr>
                <w:rFonts w:hAnsi="Calibri"/>
                <w:lang w:val="en-US"/>
              </w:rPr>
              <w:t xml:space="preserve"> </w:t>
            </w:r>
            <w:r w:rsidRPr="00076E76">
              <w:rPr>
                <w:rFonts w:hAnsi="Calibri"/>
                <w:spacing w:val="-1"/>
                <w:lang w:val="en-US"/>
              </w:rPr>
              <w:t>(%)</w:t>
            </w:r>
            <w:r w:rsidRPr="00076E76">
              <w:rPr>
                <w:rFonts w:hAnsi="Calibri"/>
                <w:lang w:val="en-US"/>
              </w:rPr>
              <w:t xml:space="preserve"> </w:t>
            </w:r>
            <w:r w:rsidRPr="00076E76">
              <w:rPr>
                <w:rFonts w:hAnsi="Calibri"/>
                <w:spacing w:val="-1"/>
                <w:lang w:val="en-US"/>
              </w:rPr>
              <w:t>max.</w:t>
            </w:r>
          </w:p>
        </w:tc>
        <w:tc>
          <w:tcPr>
            <w:tcW w:w="1814" w:type="dxa"/>
          </w:tcPr>
          <w:p w14:paraId="00E8DE50" w14:textId="77777777" w:rsidR="00DD1F49" w:rsidRPr="00076E76" w:rsidRDefault="00000000" w:rsidP="004D05EF">
            <w:pPr>
              <w:rPr>
                <w:rFonts w:hAnsi="Calibri"/>
                <w:lang w:val="en-US"/>
              </w:rPr>
            </w:pPr>
            <w:r w:rsidRPr="002F1744">
              <w:rPr>
                <w:rFonts w:hAnsi="Calibri"/>
                <w:spacing w:val="-1"/>
                <w:lang w:val="en-US"/>
              </w:rPr>
              <w:t>AGPT/T143</w:t>
            </w:r>
          </w:p>
        </w:tc>
        <w:tc>
          <w:tcPr>
            <w:tcW w:w="2000" w:type="dxa"/>
          </w:tcPr>
          <w:p w14:paraId="00A5526C" w14:textId="77777777" w:rsidR="00DD1F49" w:rsidRPr="00076E76" w:rsidRDefault="00000000" w:rsidP="004D05EF">
            <w:pPr>
              <w:rPr>
                <w:rFonts w:hAnsi="Calibri"/>
                <w:lang w:val="en-US"/>
              </w:rPr>
            </w:pPr>
            <w:r>
              <w:rPr>
                <w:rFonts w:hAnsi="Calibri"/>
                <w:lang w:val="en-US"/>
              </w:rPr>
              <w:t>1</w:t>
            </w:r>
          </w:p>
        </w:tc>
        <w:tc>
          <w:tcPr>
            <w:tcW w:w="1852" w:type="dxa"/>
          </w:tcPr>
          <w:p w14:paraId="6157A4EB" w14:textId="77777777" w:rsidR="00DD1F49" w:rsidRPr="00076E76" w:rsidRDefault="00000000" w:rsidP="004D05EF">
            <w:pPr>
              <w:rPr>
                <w:rFonts w:hAnsi="Calibri"/>
                <w:lang w:val="en-US"/>
              </w:rPr>
            </w:pPr>
            <w:r>
              <w:rPr>
                <w:rFonts w:hAnsi="Calibri"/>
                <w:lang w:val="en-US"/>
              </w:rPr>
              <w:t>1</w:t>
            </w:r>
          </w:p>
        </w:tc>
      </w:tr>
      <w:tr w:rsidR="009838DF" w14:paraId="2C2E99E7" w14:textId="77777777" w:rsidTr="004D05EF">
        <w:tc>
          <w:tcPr>
            <w:tcW w:w="3821" w:type="dxa"/>
          </w:tcPr>
          <w:p w14:paraId="1D15A654" w14:textId="77777777" w:rsidR="00DD1F49" w:rsidRPr="001C1AF4" w:rsidRDefault="00000000" w:rsidP="004D05EF">
            <w:pPr>
              <w:rPr>
                <w:rFonts w:hAnsi="Calibri"/>
                <w:lang w:val="en-US"/>
              </w:rPr>
            </w:pPr>
            <w:r w:rsidRPr="00076E76">
              <w:rPr>
                <w:rFonts w:eastAsia="Arial" w:cs="Arial"/>
                <w:spacing w:val="-1"/>
                <w:lang w:val="en-US"/>
              </w:rPr>
              <w:t>Foreign</w:t>
            </w:r>
            <w:r w:rsidRPr="00076E76">
              <w:rPr>
                <w:rFonts w:eastAsia="Arial" w:cs="Arial"/>
                <w:lang w:val="en-US"/>
              </w:rPr>
              <w:t xml:space="preserve"> </w:t>
            </w:r>
            <w:r w:rsidRPr="00076E76">
              <w:rPr>
                <w:rFonts w:eastAsia="Arial" w:cs="Arial"/>
                <w:spacing w:val="-1"/>
                <w:lang w:val="en-US"/>
              </w:rPr>
              <w:t>materials</w:t>
            </w:r>
            <w:r w:rsidRPr="00076E76">
              <w:rPr>
                <w:rFonts w:eastAsia="Arial" w:cs="Arial"/>
                <w:spacing w:val="1"/>
                <w:lang w:val="en-US"/>
              </w:rPr>
              <w:t xml:space="preserve"> </w:t>
            </w:r>
            <w:r w:rsidRPr="00076E76">
              <w:rPr>
                <w:rFonts w:eastAsia="Arial" w:cs="Arial"/>
                <w:lang w:val="en-US"/>
              </w:rPr>
              <w:t>–</w:t>
            </w:r>
            <w:r w:rsidRPr="00076E76">
              <w:rPr>
                <w:rFonts w:eastAsia="Arial" w:cs="Arial"/>
                <w:spacing w:val="1"/>
                <w:lang w:val="en-US"/>
              </w:rPr>
              <w:t xml:space="preserve"> </w:t>
            </w:r>
            <w:r w:rsidRPr="00076E76">
              <w:rPr>
                <w:rFonts w:eastAsia="Arial" w:cs="Arial"/>
                <w:spacing w:val="-1"/>
                <w:lang w:val="en-US"/>
              </w:rPr>
              <w:t>other</w:t>
            </w:r>
            <w:r w:rsidRPr="00076E76">
              <w:rPr>
                <w:rFonts w:eastAsia="Arial" w:cs="Arial"/>
                <w:spacing w:val="-2"/>
                <w:lang w:val="en-US"/>
              </w:rPr>
              <w:t xml:space="preserve"> </w:t>
            </w:r>
            <w:r w:rsidRPr="00076E76">
              <w:rPr>
                <w:rFonts w:eastAsia="Arial" w:cs="Arial"/>
                <w:lang w:val="en-US"/>
              </w:rPr>
              <w:t>than</w:t>
            </w:r>
            <w:r w:rsidRPr="00076E76">
              <w:rPr>
                <w:rFonts w:eastAsia="Arial" w:cs="Arial"/>
                <w:spacing w:val="-4"/>
                <w:lang w:val="en-US"/>
              </w:rPr>
              <w:t xml:space="preserve"> </w:t>
            </w:r>
            <w:r w:rsidRPr="00076E76">
              <w:rPr>
                <w:rFonts w:eastAsia="Arial" w:cs="Arial"/>
                <w:lang w:val="en-US"/>
              </w:rPr>
              <w:t>iron (%)</w:t>
            </w:r>
            <w:r w:rsidRPr="00076E76">
              <w:rPr>
                <w:rFonts w:eastAsia="Arial" w:cs="Arial"/>
                <w:spacing w:val="-2"/>
                <w:lang w:val="en-US"/>
              </w:rPr>
              <w:t xml:space="preserve"> </w:t>
            </w:r>
            <w:r w:rsidRPr="00076E76">
              <w:rPr>
                <w:rFonts w:eastAsia="Arial" w:cs="Arial"/>
                <w:lang w:val="en-US"/>
              </w:rPr>
              <w:t>max.</w:t>
            </w:r>
          </w:p>
        </w:tc>
        <w:tc>
          <w:tcPr>
            <w:tcW w:w="1814" w:type="dxa"/>
          </w:tcPr>
          <w:p w14:paraId="629AAC12" w14:textId="77777777" w:rsidR="00DD1F49" w:rsidRPr="00076E76" w:rsidRDefault="00000000" w:rsidP="004D05EF">
            <w:pPr>
              <w:rPr>
                <w:rFonts w:hAnsi="Calibri"/>
                <w:lang w:val="en-US"/>
              </w:rPr>
            </w:pPr>
            <w:r w:rsidRPr="002F1744">
              <w:rPr>
                <w:rFonts w:eastAsia="Arial" w:cs="Arial"/>
                <w:spacing w:val="-1"/>
                <w:lang w:val="en-US"/>
              </w:rPr>
              <w:t>AGPT/T143</w:t>
            </w:r>
          </w:p>
        </w:tc>
        <w:tc>
          <w:tcPr>
            <w:tcW w:w="2000" w:type="dxa"/>
          </w:tcPr>
          <w:p w14:paraId="62C81A49" w14:textId="77777777" w:rsidR="00DD1F49" w:rsidRPr="00076E76" w:rsidRDefault="00000000" w:rsidP="004D05EF">
            <w:pPr>
              <w:rPr>
                <w:rFonts w:hAnsi="Calibri"/>
                <w:lang w:val="en-US"/>
              </w:rPr>
            </w:pPr>
            <w:r>
              <w:rPr>
                <w:rFonts w:hAnsi="Calibri"/>
                <w:lang w:val="en-US"/>
              </w:rPr>
              <w:t>0.1</w:t>
            </w:r>
          </w:p>
        </w:tc>
        <w:tc>
          <w:tcPr>
            <w:tcW w:w="1852" w:type="dxa"/>
          </w:tcPr>
          <w:p w14:paraId="31A54401" w14:textId="77777777" w:rsidR="00DD1F49" w:rsidRPr="00076E76" w:rsidRDefault="00000000" w:rsidP="004D05EF">
            <w:pPr>
              <w:rPr>
                <w:rFonts w:hAnsi="Calibri"/>
                <w:lang w:val="en-US"/>
              </w:rPr>
            </w:pPr>
            <w:r>
              <w:rPr>
                <w:rFonts w:hAnsi="Calibri"/>
                <w:lang w:val="en-US"/>
              </w:rPr>
              <w:t>0.1</w:t>
            </w:r>
          </w:p>
        </w:tc>
      </w:tr>
      <w:tr w:rsidR="009838DF" w14:paraId="7C113CFB" w14:textId="77777777" w:rsidTr="004D05EF">
        <w:tc>
          <w:tcPr>
            <w:tcW w:w="3821" w:type="dxa"/>
          </w:tcPr>
          <w:p w14:paraId="12D30DF5" w14:textId="77777777" w:rsidR="00DD1F49" w:rsidRPr="001C1AF4" w:rsidRDefault="00000000" w:rsidP="004D05EF">
            <w:pPr>
              <w:rPr>
                <w:rFonts w:hAnsi="Calibri"/>
                <w:lang w:val="en-US"/>
              </w:rPr>
            </w:pPr>
            <w:r w:rsidRPr="00076E76">
              <w:rPr>
                <w:rFonts w:eastAsia="Arial" w:cs="Arial"/>
                <w:spacing w:val="-1"/>
                <w:lang w:val="en-US"/>
              </w:rPr>
              <w:t>Foreign</w:t>
            </w:r>
            <w:r w:rsidRPr="00076E76">
              <w:rPr>
                <w:rFonts w:eastAsia="Arial" w:cs="Arial"/>
                <w:lang w:val="en-US"/>
              </w:rPr>
              <w:t xml:space="preserve"> </w:t>
            </w:r>
            <w:r w:rsidRPr="00076E76">
              <w:rPr>
                <w:rFonts w:eastAsia="Arial" w:cs="Arial"/>
                <w:spacing w:val="-1"/>
                <w:lang w:val="en-US"/>
              </w:rPr>
              <w:t>materials</w:t>
            </w:r>
            <w:r w:rsidRPr="00076E76">
              <w:rPr>
                <w:rFonts w:eastAsia="Arial" w:cs="Arial"/>
                <w:spacing w:val="1"/>
                <w:lang w:val="en-US"/>
              </w:rPr>
              <w:t xml:space="preserve"> </w:t>
            </w:r>
            <w:r w:rsidRPr="00076E76">
              <w:rPr>
                <w:rFonts w:eastAsia="Arial" w:cs="Arial"/>
                <w:lang w:val="en-US"/>
              </w:rPr>
              <w:t>–</w:t>
            </w:r>
            <w:r w:rsidRPr="00076E76">
              <w:rPr>
                <w:rFonts w:eastAsia="Arial" w:cs="Arial"/>
                <w:spacing w:val="-2"/>
                <w:lang w:val="en-US"/>
              </w:rPr>
              <w:t xml:space="preserve"> </w:t>
            </w:r>
            <w:r w:rsidRPr="00076E76">
              <w:rPr>
                <w:rFonts w:eastAsia="Arial" w:cs="Arial"/>
                <w:spacing w:val="-1"/>
                <w:lang w:val="en-US"/>
              </w:rPr>
              <w:t>metallic</w:t>
            </w:r>
            <w:r w:rsidRPr="00076E76">
              <w:rPr>
                <w:rFonts w:eastAsia="Arial" w:cs="Arial"/>
                <w:spacing w:val="1"/>
                <w:lang w:val="en-US"/>
              </w:rPr>
              <w:t xml:space="preserve"> </w:t>
            </w:r>
            <w:r w:rsidRPr="00076E76">
              <w:rPr>
                <w:rFonts w:eastAsia="Arial" w:cs="Arial"/>
                <w:spacing w:val="-2"/>
                <w:lang w:val="en-US"/>
              </w:rPr>
              <w:t>iron</w:t>
            </w:r>
            <w:r w:rsidRPr="00076E76">
              <w:rPr>
                <w:rFonts w:eastAsia="Arial" w:cs="Arial"/>
                <w:spacing w:val="1"/>
                <w:lang w:val="en-US"/>
              </w:rPr>
              <w:t xml:space="preserve"> </w:t>
            </w:r>
            <w:r w:rsidRPr="00076E76">
              <w:rPr>
                <w:rFonts w:eastAsia="Arial" w:cs="Arial"/>
                <w:lang w:val="en-US"/>
              </w:rPr>
              <w:t>(%)</w:t>
            </w:r>
            <w:r w:rsidRPr="00076E76">
              <w:rPr>
                <w:rFonts w:eastAsia="Arial" w:cs="Arial"/>
                <w:spacing w:val="-1"/>
                <w:lang w:val="en-US"/>
              </w:rPr>
              <w:t xml:space="preserve"> max.</w:t>
            </w:r>
          </w:p>
        </w:tc>
        <w:tc>
          <w:tcPr>
            <w:tcW w:w="1814" w:type="dxa"/>
          </w:tcPr>
          <w:p w14:paraId="45CB3E14" w14:textId="77777777" w:rsidR="00DD1F49" w:rsidRPr="00076E76" w:rsidRDefault="00000000" w:rsidP="004D05EF">
            <w:pPr>
              <w:rPr>
                <w:rFonts w:hAnsi="Calibri"/>
                <w:lang w:val="en-US"/>
              </w:rPr>
            </w:pPr>
            <w:r w:rsidRPr="002F1744">
              <w:rPr>
                <w:rFonts w:eastAsia="Arial" w:cs="Arial"/>
                <w:spacing w:val="-1"/>
                <w:lang w:val="en-US"/>
              </w:rPr>
              <w:t>AGPT/T143</w:t>
            </w:r>
          </w:p>
        </w:tc>
        <w:tc>
          <w:tcPr>
            <w:tcW w:w="2000" w:type="dxa"/>
          </w:tcPr>
          <w:p w14:paraId="21196972" w14:textId="77777777" w:rsidR="00DD1F49" w:rsidRPr="00076E76" w:rsidRDefault="00000000" w:rsidP="004D05EF">
            <w:pPr>
              <w:rPr>
                <w:rFonts w:hAnsi="Calibri"/>
                <w:lang w:val="en-US"/>
              </w:rPr>
            </w:pPr>
            <w:r>
              <w:rPr>
                <w:rFonts w:hAnsi="Calibri"/>
                <w:lang w:val="en-US"/>
              </w:rPr>
              <w:t>0.1</w:t>
            </w:r>
          </w:p>
        </w:tc>
        <w:tc>
          <w:tcPr>
            <w:tcW w:w="1852" w:type="dxa"/>
          </w:tcPr>
          <w:p w14:paraId="66EF0EA2" w14:textId="77777777" w:rsidR="00DD1F49" w:rsidRPr="00076E76" w:rsidRDefault="00000000" w:rsidP="004D05EF">
            <w:pPr>
              <w:rPr>
                <w:rFonts w:hAnsi="Calibri"/>
                <w:lang w:val="en-US"/>
              </w:rPr>
            </w:pPr>
            <w:r>
              <w:rPr>
                <w:rFonts w:hAnsi="Calibri"/>
                <w:lang w:val="en-US"/>
              </w:rPr>
              <w:t>0.1</w:t>
            </w:r>
          </w:p>
        </w:tc>
      </w:tr>
    </w:tbl>
    <w:p w14:paraId="3C5D6B1C" w14:textId="77777777" w:rsidR="00DD1F49" w:rsidRDefault="00000000" w:rsidP="00DD1F49">
      <w:pPr>
        <w:pStyle w:val="Heading3"/>
      </w:pPr>
      <w:r>
        <w:t>Geofabric</w:t>
      </w:r>
    </w:p>
    <w:p w14:paraId="66E2E9CF" w14:textId="77777777" w:rsidR="00DD1F49" w:rsidRDefault="00000000" w:rsidP="00DD1F49">
      <w:pPr>
        <w:keepNext/>
      </w:pPr>
      <w:r>
        <w:t>Use non-woven, polyester, isotropic, needle punched fabric for geotextile reinforced seals.</w:t>
      </w:r>
    </w:p>
    <w:p w14:paraId="2A30A5D5" w14:textId="77777777" w:rsidR="00DD1F49" w:rsidRDefault="00000000" w:rsidP="00DD1F49">
      <w:pPr>
        <w:keepNext/>
      </w:pPr>
      <w:r>
        <w:t>Supply certificate of compliance with the respective AE Lot data. Include Traceability of Batch Numbers with the respective lot data.</w:t>
      </w:r>
    </w:p>
    <w:p w14:paraId="2756AAFB" w14:textId="77777777" w:rsidR="00DD1F49" w:rsidRPr="00076E76" w:rsidRDefault="00000000" w:rsidP="00DD1F49">
      <w:pPr>
        <w:tabs>
          <w:tab w:val="left" w:pos="706"/>
        </w:tabs>
        <w:spacing w:after="0"/>
        <w:ind w:right="348"/>
        <w:rPr>
          <w:rFonts w:eastAsia="Arial"/>
          <w:lang w:val="en-US" w:eastAsia="en-US"/>
        </w:rPr>
      </w:pPr>
      <w:r>
        <w:rPr>
          <w:rFonts w:eastAsia="Arial"/>
          <w:spacing w:val="-1"/>
          <w:lang w:val="en-US" w:eastAsia="en-US"/>
        </w:rPr>
        <w:t>G</w:t>
      </w:r>
      <w:r w:rsidRPr="00076E76">
        <w:rPr>
          <w:rFonts w:eastAsia="Arial"/>
          <w:spacing w:val="-1"/>
          <w:lang w:val="en-US" w:eastAsia="en-US"/>
        </w:rPr>
        <w:t>eotextile</w:t>
      </w:r>
      <w:r w:rsidRPr="00076E76">
        <w:rPr>
          <w:rFonts w:eastAsia="Arial"/>
          <w:spacing w:val="-6"/>
          <w:lang w:val="en-US" w:eastAsia="en-US"/>
        </w:rPr>
        <w:t xml:space="preserve"> </w:t>
      </w:r>
      <w:r w:rsidRPr="00076E76">
        <w:rPr>
          <w:rFonts w:eastAsia="Arial"/>
          <w:spacing w:val="-1"/>
          <w:lang w:val="en-US" w:eastAsia="en-US"/>
        </w:rPr>
        <w:t>fabric</w:t>
      </w:r>
      <w:r w:rsidRPr="00076E76">
        <w:rPr>
          <w:rFonts w:eastAsia="Arial"/>
          <w:spacing w:val="-3"/>
          <w:lang w:val="en-US" w:eastAsia="en-US"/>
        </w:rPr>
        <w:t xml:space="preserve"> </w:t>
      </w:r>
      <w:r w:rsidRPr="00076E76">
        <w:rPr>
          <w:rFonts w:eastAsia="Arial"/>
          <w:lang w:val="en-US" w:eastAsia="en-US"/>
        </w:rPr>
        <w:t>used</w:t>
      </w:r>
      <w:r w:rsidRPr="00076E76">
        <w:rPr>
          <w:rFonts w:eastAsia="Arial"/>
          <w:spacing w:val="-6"/>
          <w:lang w:val="en-US" w:eastAsia="en-US"/>
        </w:rPr>
        <w:t xml:space="preserve"> </w:t>
      </w:r>
      <w:r w:rsidRPr="00076E76">
        <w:rPr>
          <w:rFonts w:eastAsia="Arial"/>
          <w:lang w:val="en-US" w:eastAsia="en-US"/>
        </w:rPr>
        <w:t>with</w:t>
      </w:r>
      <w:r w:rsidRPr="00076E76">
        <w:rPr>
          <w:rFonts w:eastAsia="Arial"/>
          <w:spacing w:val="-6"/>
          <w:lang w:val="en-US" w:eastAsia="en-US"/>
        </w:rPr>
        <w:t xml:space="preserve"> </w:t>
      </w:r>
      <w:r w:rsidRPr="00076E76">
        <w:rPr>
          <w:rFonts w:eastAsia="Arial"/>
          <w:lang w:val="en-US" w:eastAsia="en-US"/>
        </w:rPr>
        <w:t>a</w:t>
      </w:r>
      <w:r w:rsidRPr="00076E76">
        <w:rPr>
          <w:rFonts w:eastAsia="Arial"/>
          <w:spacing w:val="-7"/>
          <w:lang w:val="en-US" w:eastAsia="en-US"/>
        </w:rPr>
        <w:t xml:space="preserve"> </w:t>
      </w:r>
      <w:r w:rsidRPr="00076E76">
        <w:rPr>
          <w:rFonts w:eastAsia="Arial"/>
          <w:lang w:val="en-US" w:eastAsia="en-US"/>
        </w:rPr>
        <w:t>sprayed</w:t>
      </w:r>
      <w:r w:rsidRPr="00076E76">
        <w:rPr>
          <w:rFonts w:eastAsia="Arial"/>
          <w:spacing w:val="64"/>
          <w:w w:val="99"/>
          <w:lang w:val="en-US" w:eastAsia="en-US"/>
        </w:rPr>
        <w:t xml:space="preserve"> </w:t>
      </w:r>
      <w:r w:rsidRPr="00076E76">
        <w:rPr>
          <w:rFonts w:eastAsia="Arial"/>
          <w:spacing w:val="-1"/>
          <w:lang w:val="en-US" w:eastAsia="en-US"/>
        </w:rPr>
        <w:t>seal</w:t>
      </w:r>
      <w:r w:rsidRPr="00076E76">
        <w:rPr>
          <w:rFonts w:eastAsia="Arial"/>
          <w:spacing w:val="-11"/>
          <w:lang w:val="en-US" w:eastAsia="en-US"/>
        </w:rPr>
        <w:t xml:space="preserve"> </w:t>
      </w:r>
      <w:r w:rsidRPr="00076E76">
        <w:rPr>
          <w:rFonts w:eastAsia="Arial"/>
          <w:lang w:val="en-US" w:eastAsia="en-US"/>
        </w:rPr>
        <w:t>must:</w:t>
      </w:r>
    </w:p>
    <w:p w14:paraId="42EA276A" w14:textId="77777777" w:rsidR="00DD1F49" w:rsidRPr="00076E76" w:rsidRDefault="00000000">
      <w:pPr>
        <w:pStyle w:val="ListParagraph"/>
        <w:numPr>
          <w:ilvl w:val="0"/>
          <w:numId w:val="90"/>
        </w:numPr>
        <w:tabs>
          <w:tab w:val="left" w:pos="992"/>
        </w:tabs>
        <w:spacing w:before="120" w:after="0"/>
        <w:ind w:right="376"/>
        <w:rPr>
          <w:rFonts w:eastAsia="Arial"/>
          <w:lang w:val="en-US" w:eastAsia="en-US"/>
        </w:rPr>
      </w:pPr>
      <w:r w:rsidRPr="00076E76">
        <w:rPr>
          <w:rFonts w:eastAsia="Arial"/>
          <w:spacing w:val="-1"/>
          <w:lang w:val="en-US" w:eastAsia="en-US"/>
        </w:rPr>
        <w:t>be</w:t>
      </w:r>
      <w:r w:rsidRPr="00076E76">
        <w:rPr>
          <w:rFonts w:eastAsia="Arial"/>
          <w:spacing w:val="-7"/>
          <w:lang w:val="en-US" w:eastAsia="en-US"/>
        </w:rPr>
        <w:t xml:space="preserve"> </w:t>
      </w:r>
      <w:r w:rsidRPr="00076E76">
        <w:rPr>
          <w:rFonts w:eastAsia="Arial"/>
          <w:lang w:val="en-US" w:eastAsia="en-US"/>
        </w:rPr>
        <w:t>tested</w:t>
      </w:r>
      <w:r w:rsidRPr="00076E76">
        <w:rPr>
          <w:rFonts w:eastAsia="Arial"/>
          <w:spacing w:val="-5"/>
          <w:lang w:val="en-US" w:eastAsia="en-US"/>
        </w:rPr>
        <w:t xml:space="preserve"> </w:t>
      </w:r>
      <w:r w:rsidRPr="00076E76">
        <w:rPr>
          <w:rFonts w:eastAsia="Arial"/>
          <w:spacing w:val="-1"/>
          <w:lang w:val="en-US" w:eastAsia="en-US"/>
        </w:rPr>
        <w:t>in</w:t>
      </w:r>
      <w:r w:rsidRPr="00076E76">
        <w:rPr>
          <w:rFonts w:eastAsia="Arial"/>
          <w:spacing w:val="-7"/>
          <w:lang w:val="en-US" w:eastAsia="en-US"/>
        </w:rPr>
        <w:t xml:space="preserve"> </w:t>
      </w:r>
      <w:r w:rsidRPr="00076E76">
        <w:rPr>
          <w:rFonts w:eastAsia="Arial"/>
          <w:lang w:val="en-US" w:eastAsia="en-US"/>
        </w:rPr>
        <w:t>accordance</w:t>
      </w:r>
      <w:r w:rsidRPr="00076E76">
        <w:rPr>
          <w:rFonts w:eastAsia="Arial"/>
          <w:spacing w:val="-7"/>
          <w:lang w:val="en-US" w:eastAsia="en-US"/>
        </w:rPr>
        <w:t xml:space="preserve"> </w:t>
      </w:r>
      <w:r w:rsidRPr="00076E76">
        <w:rPr>
          <w:rFonts w:eastAsia="Arial"/>
          <w:lang w:val="en-US" w:eastAsia="en-US"/>
        </w:rPr>
        <w:t>with</w:t>
      </w:r>
      <w:r w:rsidRPr="00076E76">
        <w:rPr>
          <w:rFonts w:eastAsia="Arial"/>
          <w:spacing w:val="-7"/>
          <w:lang w:val="en-US" w:eastAsia="en-US"/>
        </w:rPr>
        <w:t xml:space="preserve"> </w:t>
      </w:r>
      <w:r w:rsidRPr="00076E76">
        <w:rPr>
          <w:rFonts w:eastAsia="Arial"/>
          <w:lang w:val="en-US" w:eastAsia="en-US"/>
        </w:rPr>
        <w:t>AS</w:t>
      </w:r>
      <w:r>
        <w:rPr>
          <w:rFonts w:eastAsia="Arial"/>
          <w:spacing w:val="-8"/>
          <w:lang w:val="en-US" w:eastAsia="en-US"/>
        </w:rPr>
        <w:t> </w:t>
      </w:r>
      <w:r w:rsidRPr="00076E76">
        <w:rPr>
          <w:rFonts w:eastAsia="Arial"/>
          <w:lang w:val="en-US" w:eastAsia="en-US"/>
        </w:rPr>
        <w:t>3706</w:t>
      </w:r>
      <w:r w:rsidRPr="00076E76">
        <w:rPr>
          <w:rFonts w:eastAsia="Arial"/>
          <w:spacing w:val="-5"/>
          <w:lang w:val="en-US" w:eastAsia="en-US"/>
        </w:rPr>
        <w:t xml:space="preserve"> </w:t>
      </w:r>
      <w:r w:rsidRPr="00076E76">
        <w:rPr>
          <w:rFonts w:eastAsia="Arial"/>
          <w:spacing w:val="-1"/>
          <w:lang w:val="en-US" w:eastAsia="en-US"/>
        </w:rPr>
        <w:t>to</w:t>
      </w:r>
      <w:r w:rsidRPr="00076E76">
        <w:rPr>
          <w:rFonts w:eastAsia="Arial"/>
          <w:spacing w:val="-7"/>
          <w:lang w:val="en-US" w:eastAsia="en-US"/>
        </w:rPr>
        <w:t xml:space="preserve"> </w:t>
      </w:r>
      <w:r w:rsidRPr="00076E76">
        <w:rPr>
          <w:rFonts w:eastAsia="Arial"/>
          <w:spacing w:val="-1"/>
          <w:lang w:val="en-US" w:eastAsia="en-US"/>
        </w:rPr>
        <w:t>demonstrate</w:t>
      </w:r>
      <w:r w:rsidRPr="00076E76">
        <w:rPr>
          <w:rFonts w:eastAsia="Arial"/>
          <w:spacing w:val="-5"/>
          <w:lang w:val="en-US" w:eastAsia="en-US"/>
        </w:rPr>
        <w:t xml:space="preserve"> </w:t>
      </w:r>
      <w:r w:rsidRPr="00076E76">
        <w:rPr>
          <w:rFonts w:eastAsia="Arial"/>
          <w:spacing w:val="-1"/>
          <w:lang w:val="en-US" w:eastAsia="en-US"/>
        </w:rPr>
        <w:t>compliance</w:t>
      </w:r>
      <w:r w:rsidRPr="00076E76">
        <w:rPr>
          <w:rFonts w:eastAsia="Arial"/>
          <w:spacing w:val="-7"/>
          <w:lang w:val="en-US" w:eastAsia="en-US"/>
        </w:rPr>
        <w:t xml:space="preserve"> </w:t>
      </w:r>
      <w:r w:rsidRPr="00076E76">
        <w:rPr>
          <w:rFonts w:eastAsia="Arial"/>
          <w:lang w:val="en-US" w:eastAsia="en-US"/>
        </w:rPr>
        <w:t>with</w:t>
      </w:r>
      <w:r w:rsidRPr="00076E76">
        <w:rPr>
          <w:rFonts w:eastAsia="Arial"/>
          <w:spacing w:val="-7"/>
          <w:lang w:val="en-US" w:eastAsia="en-US"/>
        </w:rPr>
        <w:t xml:space="preserve"> </w:t>
      </w:r>
      <w:r w:rsidRPr="00076E76">
        <w:rPr>
          <w:rFonts w:eastAsia="Arial"/>
          <w:lang w:val="en-US" w:eastAsia="en-US"/>
        </w:rPr>
        <w:t>the</w:t>
      </w:r>
      <w:r w:rsidRPr="00076E76">
        <w:rPr>
          <w:rFonts w:eastAsia="Arial"/>
          <w:spacing w:val="-6"/>
          <w:lang w:val="en-US" w:eastAsia="en-US"/>
        </w:rPr>
        <w:t xml:space="preserve"> </w:t>
      </w:r>
      <w:r w:rsidRPr="00076E76">
        <w:rPr>
          <w:rFonts w:eastAsia="Arial"/>
          <w:lang w:val="en-US" w:eastAsia="en-US"/>
        </w:rPr>
        <w:t>design</w:t>
      </w:r>
      <w:r w:rsidRPr="00076E76">
        <w:rPr>
          <w:rFonts w:eastAsia="Arial"/>
          <w:spacing w:val="-6"/>
          <w:lang w:val="en-US" w:eastAsia="en-US"/>
        </w:rPr>
        <w:t xml:space="preserve"> </w:t>
      </w:r>
      <w:r w:rsidRPr="00076E76">
        <w:rPr>
          <w:rFonts w:eastAsia="Arial"/>
          <w:spacing w:val="-1"/>
          <w:lang w:val="en-US" w:eastAsia="en-US"/>
        </w:rPr>
        <w:t>requirements</w:t>
      </w:r>
      <w:r w:rsidRPr="00076E76">
        <w:rPr>
          <w:rFonts w:eastAsia="Arial"/>
          <w:spacing w:val="73"/>
          <w:w w:val="99"/>
          <w:lang w:val="en-US" w:eastAsia="en-US"/>
        </w:rPr>
        <w:t xml:space="preserve"> </w:t>
      </w:r>
      <w:r w:rsidRPr="00076E76">
        <w:rPr>
          <w:rFonts w:eastAsia="Arial"/>
          <w:spacing w:val="-1"/>
          <w:lang w:val="en-US" w:eastAsia="en-US"/>
        </w:rPr>
        <w:t>and</w:t>
      </w:r>
      <w:r w:rsidRPr="00076E76">
        <w:rPr>
          <w:rFonts w:eastAsia="Arial"/>
          <w:spacing w:val="-10"/>
          <w:lang w:val="en-US" w:eastAsia="en-US"/>
        </w:rPr>
        <w:t xml:space="preserve"> </w:t>
      </w:r>
      <w:r w:rsidRPr="00076E76">
        <w:rPr>
          <w:rFonts w:eastAsia="Arial"/>
          <w:spacing w:val="-1"/>
          <w:lang w:val="en-US" w:eastAsia="en-US"/>
        </w:rPr>
        <w:t>this</w:t>
      </w:r>
      <w:r w:rsidRPr="00076E76">
        <w:rPr>
          <w:rFonts w:eastAsia="Arial"/>
          <w:spacing w:val="-7"/>
          <w:lang w:val="en-US" w:eastAsia="en-US"/>
        </w:rPr>
        <w:t xml:space="preserve"> </w:t>
      </w:r>
      <w:r w:rsidRPr="00076E76">
        <w:rPr>
          <w:rFonts w:eastAsia="Arial"/>
          <w:spacing w:val="-1"/>
          <w:lang w:val="en-US" w:eastAsia="en-US"/>
        </w:rPr>
        <w:t>Specification;</w:t>
      </w:r>
    </w:p>
    <w:p w14:paraId="2BF6EB3F" w14:textId="77777777" w:rsidR="00DD1F49" w:rsidRPr="00076E76" w:rsidRDefault="00000000">
      <w:pPr>
        <w:pStyle w:val="ListParagraph"/>
        <w:numPr>
          <w:ilvl w:val="0"/>
          <w:numId w:val="90"/>
        </w:numPr>
        <w:tabs>
          <w:tab w:val="left" w:pos="992"/>
        </w:tabs>
        <w:spacing w:before="120" w:after="0"/>
        <w:rPr>
          <w:rFonts w:eastAsia="Arial"/>
          <w:lang w:val="en-US" w:eastAsia="en-US"/>
        </w:rPr>
      </w:pPr>
      <w:r w:rsidRPr="00076E76">
        <w:rPr>
          <w:rFonts w:eastAsia="Arial"/>
          <w:spacing w:val="-1"/>
          <w:lang w:val="en-US" w:eastAsia="en-US"/>
        </w:rPr>
        <w:t>be</w:t>
      </w:r>
      <w:r w:rsidRPr="00076E76">
        <w:rPr>
          <w:rFonts w:eastAsia="Arial"/>
          <w:spacing w:val="-7"/>
          <w:lang w:val="en-US" w:eastAsia="en-US"/>
        </w:rPr>
        <w:t xml:space="preserve"> </w:t>
      </w:r>
      <w:r w:rsidRPr="00076E76">
        <w:rPr>
          <w:rFonts w:eastAsia="Arial"/>
          <w:spacing w:val="-1"/>
          <w:lang w:val="en-US" w:eastAsia="en-US"/>
        </w:rPr>
        <w:t>identified</w:t>
      </w:r>
      <w:r w:rsidRPr="00076E76">
        <w:rPr>
          <w:rFonts w:eastAsia="Arial"/>
          <w:spacing w:val="-4"/>
          <w:lang w:val="en-US" w:eastAsia="en-US"/>
        </w:rPr>
        <w:t xml:space="preserve"> </w:t>
      </w:r>
      <w:r w:rsidRPr="00076E76">
        <w:rPr>
          <w:rFonts w:eastAsia="Arial"/>
          <w:spacing w:val="-1"/>
          <w:lang w:val="en-US" w:eastAsia="en-US"/>
        </w:rPr>
        <w:t>in</w:t>
      </w:r>
      <w:r w:rsidRPr="00076E76">
        <w:rPr>
          <w:rFonts w:eastAsia="Arial"/>
          <w:spacing w:val="-5"/>
          <w:lang w:val="en-US" w:eastAsia="en-US"/>
        </w:rPr>
        <w:t xml:space="preserve"> </w:t>
      </w:r>
      <w:r w:rsidRPr="00076E76">
        <w:rPr>
          <w:rFonts w:eastAsia="Arial"/>
          <w:spacing w:val="-1"/>
          <w:lang w:val="en-US" w:eastAsia="en-US"/>
        </w:rPr>
        <w:t>accordance</w:t>
      </w:r>
      <w:r w:rsidRPr="00076E76">
        <w:rPr>
          <w:rFonts w:eastAsia="Arial"/>
          <w:spacing w:val="-2"/>
          <w:lang w:val="en-US" w:eastAsia="en-US"/>
        </w:rPr>
        <w:t xml:space="preserve"> </w:t>
      </w:r>
      <w:r w:rsidRPr="00076E76">
        <w:rPr>
          <w:rFonts w:eastAsia="Arial"/>
          <w:spacing w:val="-1"/>
          <w:lang w:val="en-US" w:eastAsia="en-US"/>
        </w:rPr>
        <w:t>with</w:t>
      </w:r>
      <w:r w:rsidRPr="00076E76">
        <w:rPr>
          <w:rFonts w:eastAsia="Arial"/>
          <w:spacing w:val="-5"/>
          <w:lang w:val="en-US" w:eastAsia="en-US"/>
        </w:rPr>
        <w:t xml:space="preserve"> </w:t>
      </w:r>
      <w:r w:rsidRPr="00076E76">
        <w:rPr>
          <w:rFonts w:eastAsia="Arial"/>
          <w:lang w:val="en-US" w:eastAsia="en-US"/>
        </w:rPr>
        <w:t>AS</w:t>
      </w:r>
      <w:r>
        <w:rPr>
          <w:rFonts w:eastAsia="Arial"/>
          <w:spacing w:val="-7"/>
          <w:lang w:val="en-US" w:eastAsia="en-US"/>
        </w:rPr>
        <w:t> </w:t>
      </w:r>
      <w:r w:rsidRPr="00076E76">
        <w:rPr>
          <w:rFonts w:eastAsia="Arial"/>
          <w:spacing w:val="-1"/>
          <w:lang w:val="en-US" w:eastAsia="en-US"/>
        </w:rPr>
        <w:t>3705;</w:t>
      </w:r>
    </w:p>
    <w:p w14:paraId="3AAB8C48" w14:textId="77777777" w:rsidR="00DD1F49" w:rsidRPr="00076E76" w:rsidRDefault="00000000">
      <w:pPr>
        <w:pStyle w:val="ListParagraph"/>
        <w:numPr>
          <w:ilvl w:val="0"/>
          <w:numId w:val="90"/>
        </w:numPr>
        <w:tabs>
          <w:tab w:val="left" w:pos="992"/>
        </w:tabs>
        <w:spacing w:before="118" w:after="0"/>
        <w:rPr>
          <w:rFonts w:eastAsia="Arial"/>
          <w:lang w:val="en-US" w:eastAsia="en-US"/>
        </w:rPr>
      </w:pPr>
      <w:r w:rsidRPr="00076E76">
        <w:rPr>
          <w:rFonts w:eastAsia="Arial"/>
          <w:spacing w:val="-1"/>
          <w:lang w:val="en-US" w:eastAsia="en-US"/>
        </w:rPr>
        <w:t>be</w:t>
      </w:r>
      <w:r w:rsidRPr="00076E76">
        <w:rPr>
          <w:rFonts w:eastAsia="Arial"/>
          <w:spacing w:val="-8"/>
          <w:lang w:val="en-US" w:eastAsia="en-US"/>
        </w:rPr>
        <w:t xml:space="preserve"> </w:t>
      </w:r>
      <w:r w:rsidRPr="00076E76">
        <w:rPr>
          <w:rFonts w:eastAsia="Arial"/>
          <w:lang w:val="en-US" w:eastAsia="en-US"/>
        </w:rPr>
        <w:t>a</w:t>
      </w:r>
      <w:r w:rsidRPr="00076E76">
        <w:rPr>
          <w:rFonts w:eastAsia="Arial"/>
          <w:spacing w:val="-5"/>
          <w:lang w:val="en-US" w:eastAsia="en-US"/>
        </w:rPr>
        <w:t xml:space="preserve"> </w:t>
      </w:r>
      <w:r w:rsidRPr="00076E76">
        <w:rPr>
          <w:rFonts w:eastAsia="Arial"/>
          <w:spacing w:val="-1"/>
          <w:lang w:val="en-US" w:eastAsia="en-US"/>
        </w:rPr>
        <w:t>non-woven</w:t>
      </w:r>
      <w:r w:rsidRPr="00076E76">
        <w:rPr>
          <w:rFonts w:eastAsia="Arial"/>
          <w:spacing w:val="-6"/>
          <w:lang w:val="en-US" w:eastAsia="en-US"/>
        </w:rPr>
        <w:t xml:space="preserve"> </w:t>
      </w:r>
      <w:r w:rsidRPr="00076E76">
        <w:rPr>
          <w:rFonts w:eastAsia="Arial"/>
          <w:spacing w:val="-1"/>
          <w:lang w:val="en-US" w:eastAsia="en-US"/>
        </w:rPr>
        <w:t>needle</w:t>
      </w:r>
      <w:r w:rsidRPr="00076E76">
        <w:rPr>
          <w:rFonts w:eastAsia="Arial"/>
          <w:spacing w:val="-5"/>
          <w:lang w:val="en-US" w:eastAsia="en-US"/>
        </w:rPr>
        <w:t xml:space="preserve"> </w:t>
      </w:r>
      <w:r w:rsidRPr="00076E76">
        <w:rPr>
          <w:rFonts w:eastAsia="Arial"/>
          <w:spacing w:val="-1"/>
          <w:lang w:val="en-US" w:eastAsia="en-US"/>
        </w:rPr>
        <w:t>punched</w:t>
      </w:r>
      <w:r w:rsidRPr="00076E76">
        <w:rPr>
          <w:rFonts w:eastAsia="Arial"/>
          <w:spacing w:val="-8"/>
          <w:lang w:val="en-US" w:eastAsia="en-US"/>
        </w:rPr>
        <w:t xml:space="preserve"> </w:t>
      </w:r>
      <w:r w:rsidRPr="00076E76">
        <w:rPr>
          <w:rFonts w:eastAsia="Arial"/>
          <w:spacing w:val="-1"/>
          <w:lang w:val="en-US" w:eastAsia="en-US"/>
        </w:rPr>
        <w:t>fabric;</w:t>
      </w:r>
    </w:p>
    <w:p w14:paraId="62316911" w14:textId="77777777" w:rsidR="00DD1F49" w:rsidRPr="00076E76" w:rsidRDefault="00000000">
      <w:pPr>
        <w:pStyle w:val="ListParagraph"/>
        <w:numPr>
          <w:ilvl w:val="0"/>
          <w:numId w:val="90"/>
        </w:numPr>
        <w:tabs>
          <w:tab w:val="left" w:pos="992"/>
        </w:tabs>
        <w:spacing w:before="120" w:after="0"/>
        <w:rPr>
          <w:rFonts w:eastAsia="Arial"/>
          <w:lang w:val="en-US" w:eastAsia="en-US"/>
        </w:rPr>
      </w:pPr>
      <w:r w:rsidRPr="00076E76">
        <w:rPr>
          <w:rFonts w:eastAsia="Arial"/>
          <w:spacing w:val="-1"/>
          <w:lang w:val="en-US" w:eastAsia="en-US"/>
        </w:rPr>
        <w:t>for</w:t>
      </w:r>
      <w:r w:rsidRPr="00076E76">
        <w:rPr>
          <w:rFonts w:eastAsia="Arial"/>
          <w:spacing w:val="-5"/>
          <w:lang w:val="en-US" w:eastAsia="en-US"/>
        </w:rPr>
        <w:t xml:space="preserve"> </w:t>
      </w:r>
      <w:r w:rsidRPr="00076E76">
        <w:rPr>
          <w:rFonts w:eastAsia="Arial"/>
          <w:spacing w:val="-1"/>
          <w:lang w:val="en-US" w:eastAsia="en-US"/>
        </w:rPr>
        <w:t>seals</w:t>
      </w:r>
      <w:r w:rsidRPr="00076E76">
        <w:rPr>
          <w:rFonts w:eastAsia="Arial"/>
          <w:spacing w:val="-4"/>
          <w:lang w:val="en-US" w:eastAsia="en-US"/>
        </w:rPr>
        <w:t xml:space="preserve"> </w:t>
      </w:r>
      <w:r w:rsidRPr="00076E76">
        <w:rPr>
          <w:rFonts w:eastAsia="Arial"/>
          <w:spacing w:val="1"/>
          <w:lang w:val="en-US" w:eastAsia="en-US"/>
        </w:rPr>
        <w:t>of</w:t>
      </w:r>
      <w:r w:rsidRPr="00076E76">
        <w:rPr>
          <w:rFonts w:eastAsia="Arial"/>
          <w:spacing w:val="-5"/>
          <w:lang w:val="en-US" w:eastAsia="en-US"/>
        </w:rPr>
        <w:t xml:space="preserve"> </w:t>
      </w:r>
      <w:r w:rsidRPr="00076E76">
        <w:rPr>
          <w:rFonts w:eastAsia="Arial"/>
          <w:lang w:val="en-US" w:eastAsia="en-US"/>
        </w:rPr>
        <w:t>nominal</w:t>
      </w:r>
      <w:r w:rsidRPr="00076E76">
        <w:rPr>
          <w:rFonts w:eastAsia="Arial"/>
          <w:spacing w:val="-6"/>
          <w:lang w:val="en-US" w:eastAsia="en-US"/>
        </w:rPr>
        <w:t xml:space="preserve"> </w:t>
      </w:r>
      <w:r w:rsidRPr="00076E76">
        <w:rPr>
          <w:rFonts w:eastAsia="Arial"/>
          <w:lang w:val="en-US" w:eastAsia="en-US"/>
        </w:rPr>
        <w:t>maximum</w:t>
      </w:r>
      <w:r w:rsidRPr="00076E76">
        <w:rPr>
          <w:rFonts w:eastAsia="Arial"/>
          <w:spacing w:val="-6"/>
          <w:lang w:val="en-US" w:eastAsia="en-US"/>
        </w:rPr>
        <w:t xml:space="preserve"> </w:t>
      </w:r>
      <w:r w:rsidRPr="00076E76">
        <w:rPr>
          <w:rFonts w:eastAsia="Arial"/>
          <w:lang w:val="en-US" w:eastAsia="en-US"/>
        </w:rPr>
        <w:t>size</w:t>
      </w:r>
      <w:r w:rsidRPr="00076E76">
        <w:rPr>
          <w:rFonts w:eastAsia="Arial"/>
          <w:spacing w:val="-3"/>
          <w:lang w:val="en-US" w:eastAsia="en-US"/>
        </w:rPr>
        <w:t xml:space="preserve"> </w:t>
      </w:r>
      <w:r w:rsidRPr="00076E76">
        <w:rPr>
          <w:rFonts w:eastAsia="Arial"/>
          <w:spacing w:val="-1"/>
          <w:lang w:val="en-US" w:eastAsia="en-US"/>
        </w:rPr>
        <w:t>of</w:t>
      </w:r>
      <w:r w:rsidRPr="00076E76">
        <w:rPr>
          <w:rFonts w:eastAsia="Arial"/>
          <w:spacing w:val="-5"/>
          <w:lang w:val="en-US" w:eastAsia="en-US"/>
        </w:rPr>
        <w:t xml:space="preserve"> </w:t>
      </w:r>
      <w:r w:rsidRPr="00076E76">
        <w:rPr>
          <w:rFonts w:eastAsia="Arial"/>
          <w:spacing w:val="1"/>
          <w:lang w:val="en-US" w:eastAsia="en-US"/>
        </w:rPr>
        <w:t>14</w:t>
      </w:r>
      <w:r>
        <w:rPr>
          <w:rFonts w:eastAsia="Arial"/>
          <w:spacing w:val="-5"/>
          <w:lang w:val="en-US" w:eastAsia="en-US"/>
        </w:rPr>
        <w:t> </w:t>
      </w:r>
      <w:r w:rsidRPr="00076E76">
        <w:rPr>
          <w:rFonts w:eastAsia="Arial"/>
          <w:spacing w:val="1"/>
          <w:lang w:val="en-US" w:eastAsia="en-US"/>
        </w:rPr>
        <w:t>mm</w:t>
      </w:r>
      <w:r w:rsidRPr="00076E76">
        <w:rPr>
          <w:rFonts w:eastAsia="Arial"/>
          <w:spacing w:val="-5"/>
          <w:lang w:val="en-US" w:eastAsia="en-US"/>
        </w:rPr>
        <w:t xml:space="preserve"> </w:t>
      </w:r>
      <w:r w:rsidRPr="00076E76">
        <w:rPr>
          <w:rFonts w:eastAsia="Arial"/>
          <w:lang w:val="en-US" w:eastAsia="en-US"/>
        </w:rPr>
        <w:t>and</w:t>
      </w:r>
      <w:r w:rsidRPr="00076E76">
        <w:rPr>
          <w:rFonts w:eastAsia="Arial"/>
          <w:spacing w:val="-6"/>
          <w:lang w:val="en-US" w:eastAsia="en-US"/>
        </w:rPr>
        <w:t xml:space="preserve"> </w:t>
      </w:r>
      <w:r w:rsidRPr="00076E76">
        <w:rPr>
          <w:rFonts w:eastAsia="Arial"/>
          <w:lang w:val="en-US" w:eastAsia="en-US"/>
        </w:rPr>
        <w:t>under</w:t>
      </w:r>
      <w:r w:rsidRPr="00076E76">
        <w:rPr>
          <w:rFonts w:eastAsia="Arial"/>
          <w:spacing w:val="-4"/>
          <w:lang w:val="en-US" w:eastAsia="en-US"/>
        </w:rPr>
        <w:t xml:space="preserve"> </w:t>
      </w:r>
      <w:r w:rsidRPr="00076E76">
        <w:rPr>
          <w:rFonts w:eastAsia="Arial"/>
          <w:spacing w:val="-1"/>
          <w:lang w:val="en-US" w:eastAsia="en-US"/>
        </w:rPr>
        <w:t>have</w:t>
      </w:r>
      <w:r w:rsidRPr="00076E76">
        <w:rPr>
          <w:rFonts w:eastAsia="Arial"/>
          <w:spacing w:val="-5"/>
          <w:lang w:val="en-US" w:eastAsia="en-US"/>
        </w:rPr>
        <w:t xml:space="preserve"> </w:t>
      </w:r>
      <w:r w:rsidRPr="00076E76">
        <w:rPr>
          <w:rFonts w:eastAsia="Arial"/>
          <w:lang w:val="en-US" w:eastAsia="en-US"/>
        </w:rPr>
        <w:t>a</w:t>
      </w:r>
      <w:r w:rsidRPr="00076E76">
        <w:rPr>
          <w:rFonts w:eastAsia="Arial"/>
          <w:spacing w:val="-3"/>
          <w:lang w:val="en-US" w:eastAsia="en-US"/>
        </w:rPr>
        <w:t xml:space="preserve"> </w:t>
      </w:r>
      <w:r w:rsidRPr="00076E76">
        <w:rPr>
          <w:rFonts w:eastAsia="Arial"/>
          <w:lang w:val="en-US" w:eastAsia="en-US"/>
        </w:rPr>
        <w:t>minimum</w:t>
      </w:r>
      <w:r w:rsidRPr="00076E76">
        <w:rPr>
          <w:rFonts w:eastAsia="Arial"/>
          <w:spacing w:val="-6"/>
          <w:lang w:val="en-US" w:eastAsia="en-US"/>
        </w:rPr>
        <w:t xml:space="preserve"> </w:t>
      </w:r>
      <w:r w:rsidRPr="00076E76">
        <w:rPr>
          <w:rFonts w:eastAsia="Arial"/>
          <w:spacing w:val="-1"/>
          <w:lang w:val="en-US" w:eastAsia="en-US"/>
        </w:rPr>
        <w:t>fabric mass</w:t>
      </w:r>
      <w:r w:rsidRPr="00076E76">
        <w:rPr>
          <w:rFonts w:eastAsia="Arial"/>
          <w:spacing w:val="-4"/>
          <w:lang w:val="en-US" w:eastAsia="en-US"/>
        </w:rPr>
        <w:t xml:space="preserve"> </w:t>
      </w:r>
      <w:r w:rsidRPr="00076E76">
        <w:rPr>
          <w:rFonts w:eastAsia="Arial"/>
          <w:spacing w:val="-1"/>
          <w:lang w:val="en-US" w:eastAsia="en-US"/>
        </w:rPr>
        <w:t>of</w:t>
      </w:r>
      <w:r w:rsidRPr="00076E76">
        <w:rPr>
          <w:rFonts w:eastAsia="Arial"/>
          <w:spacing w:val="-6"/>
          <w:lang w:val="en-US" w:eastAsia="en-US"/>
        </w:rPr>
        <w:t xml:space="preserve"> </w:t>
      </w:r>
      <w:r w:rsidRPr="00076E76">
        <w:rPr>
          <w:rFonts w:eastAsia="Arial"/>
          <w:lang w:val="en-US" w:eastAsia="en-US"/>
        </w:rPr>
        <w:t>135</w:t>
      </w:r>
      <w:r>
        <w:rPr>
          <w:rFonts w:eastAsia="Arial"/>
          <w:spacing w:val="-5"/>
          <w:lang w:val="en-US" w:eastAsia="en-US"/>
        </w:rPr>
        <w:t> </w:t>
      </w:r>
      <w:r w:rsidRPr="00076E76">
        <w:rPr>
          <w:rFonts w:eastAsia="Arial"/>
          <w:lang w:val="en-US" w:eastAsia="en-US"/>
        </w:rPr>
        <w:t>g/m²;</w:t>
      </w:r>
    </w:p>
    <w:p w14:paraId="1C9892E2" w14:textId="77777777" w:rsidR="00DD1F49" w:rsidRPr="00076E76" w:rsidRDefault="00000000">
      <w:pPr>
        <w:pStyle w:val="ListParagraph"/>
        <w:numPr>
          <w:ilvl w:val="0"/>
          <w:numId w:val="90"/>
        </w:numPr>
        <w:tabs>
          <w:tab w:val="left" w:pos="992"/>
        </w:tabs>
        <w:spacing w:before="120" w:after="0"/>
        <w:ind w:right="1011"/>
        <w:rPr>
          <w:rFonts w:eastAsia="Arial"/>
          <w:lang w:val="en-US" w:eastAsia="en-US"/>
        </w:rPr>
      </w:pPr>
      <w:r w:rsidRPr="00076E76">
        <w:rPr>
          <w:rFonts w:eastAsia="Arial"/>
          <w:spacing w:val="-1"/>
          <w:lang w:val="en-US" w:eastAsia="en-US"/>
        </w:rPr>
        <w:t>for</w:t>
      </w:r>
      <w:r w:rsidRPr="00076E76">
        <w:rPr>
          <w:rFonts w:eastAsia="Arial"/>
          <w:spacing w:val="-5"/>
          <w:lang w:val="en-US" w:eastAsia="en-US"/>
        </w:rPr>
        <w:t xml:space="preserve"> </w:t>
      </w:r>
      <w:r w:rsidRPr="00076E76">
        <w:rPr>
          <w:rFonts w:eastAsia="Arial"/>
          <w:spacing w:val="-1"/>
          <w:lang w:val="en-US" w:eastAsia="en-US"/>
        </w:rPr>
        <w:t>seals</w:t>
      </w:r>
      <w:r w:rsidRPr="00076E76">
        <w:rPr>
          <w:rFonts w:eastAsia="Arial"/>
          <w:spacing w:val="-4"/>
          <w:lang w:val="en-US" w:eastAsia="en-US"/>
        </w:rPr>
        <w:t xml:space="preserve"> </w:t>
      </w:r>
      <w:r w:rsidRPr="00076E76">
        <w:rPr>
          <w:rFonts w:eastAsia="Arial"/>
          <w:spacing w:val="1"/>
          <w:lang w:val="en-US" w:eastAsia="en-US"/>
        </w:rPr>
        <w:t>of</w:t>
      </w:r>
      <w:r w:rsidRPr="00076E76">
        <w:rPr>
          <w:rFonts w:eastAsia="Arial"/>
          <w:spacing w:val="-5"/>
          <w:lang w:val="en-US" w:eastAsia="en-US"/>
        </w:rPr>
        <w:t xml:space="preserve"> </w:t>
      </w:r>
      <w:r w:rsidRPr="00076E76">
        <w:rPr>
          <w:rFonts w:eastAsia="Arial"/>
          <w:lang w:val="en-US" w:eastAsia="en-US"/>
        </w:rPr>
        <w:t>nominal</w:t>
      </w:r>
      <w:r w:rsidRPr="00076E76">
        <w:rPr>
          <w:rFonts w:eastAsia="Arial"/>
          <w:spacing w:val="-7"/>
          <w:lang w:val="en-US" w:eastAsia="en-US"/>
        </w:rPr>
        <w:t xml:space="preserve"> </w:t>
      </w:r>
      <w:r w:rsidRPr="00076E76">
        <w:rPr>
          <w:rFonts w:eastAsia="Arial"/>
          <w:lang w:val="en-US" w:eastAsia="en-US"/>
        </w:rPr>
        <w:t>maximum</w:t>
      </w:r>
      <w:r w:rsidRPr="00076E76">
        <w:rPr>
          <w:rFonts w:eastAsia="Arial"/>
          <w:spacing w:val="-5"/>
          <w:lang w:val="en-US" w:eastAsia="en-US"/>
        </w:rPr>
        <w:t xml:space="preserve"> </w:t>
      </w:r>
      <w:r w:rsidRPr="00076E76">
        <w:rPr>
          <w:rFonts w:eastAsia="Arial"/>
          <w:lang w:val="en-US" w:eastAsia="en-US"/>
        </w:rPr>
        <w:t>size</w:t>
      </w:r>
      <w:r w:rsidRPr="00076E76">
        <w:rPr>
          <w:rFonts w:eastAsia="Arial"/>
          <w:spacing w:val="-3"/>
          <w:lang w:val="en-US" w:eastAsia="en-US"/>
        </w:rPr>
        <w:t xml:space="preserve"> </w:t>
      </w:r>
      <w:r w:rsidRPr="00076E76">
        <w:rPr>
          <w:rFonts w:eastAsia="Arial"/>
          <w:spacing w:val="-1"/>
          <w:lang w:val="en-US" w:eastAsia="en-US"/>
        </w:rPr>
        <w:t>of</w:t>
      </w:r>
      <w:r w:rsidRPr="00076E76">
        <w:rPr>
          <w:rFonts w:eastAsia="Arial"/>
          <w:spacing w:val="-5"/>
          <w:lang w:val="en-US" w:eastAsia="en-US"/>
        </w:rPr>
        <w:t xml:space="preserve"> </w:t>
      </w:r>
      <w:r w:rsidRPr="00076E76">
        <w:rPr>
          <w:rFonts w:eastAsia="Arial"/>
          <w:spacing w:val="-1"/>
          <w:lang w:val="en-US" w:eastAsia="en-US"/>
        </w:rPr>
        <w:t>larger</w:t>
      </w:r>
      <w:r w:rsidRPr="00076E76">
        <w:rPr>
          <w:rFonts w:eastAsia="Arial"/>
          <w:spacing w:val="-5"/>
          <w:lang w:val="en-US" w:eastAsia="en-US"/>
        </w:rPr>
        <w:t xml:space="preserve"> </w:t>
      </w:r>
      <w:r w:rsidRPr="00076E76">
        <w:rPr>
          <w:rFonts w:eastAsia="Arial"/>
          <w:lang w:val="en-US" w:eastAsia="en-US"/>
        </w:rPr>
        <w:t>than</w:t>
      </w:r>
      <w:r w:rsidRPr="00076E76">
        <w:rPr>
          <w:rFonts w:eastAsia="Arial"/>
          <w:spacing w:val="-3"/>
          <w:lang w:val="en-US" w:eastAsia="en-US"/>
        </w:rPr>
        <w:t xml:space="preserve"> </w:t>
      </w:r>
      <w:r w:rsidRPr="00076E76">
        <w:rPr>
          <w:rFonts w:eastAsia="Arial"/>
          <w:spacing w:val="-1"/>
          <w:lang w:val="en-US" w:eastAsia="en-US"/>
        </w:rPr>
        <w:t>14</w:t>
      </w:r>
      <w:r>
        <w:rPr>
          <w:rFonts w:eastAsia="Arial"/>
          <w:spacing w:val="-4"/>
          <w:lang w:val="en-US" w:eastAsia="en-US"/>
        </w:rPr>
        <w:t> </w:t>
      </w:r>
      <w:r w:rsidRPr="00076E76">
        <w:rPr>
          <w:rFonts w:eastAsia="Arial"/>
          <w:spacing w:val="1"/>
          <w:lang w:val="en-US" w:eastAsia="en-US"/>
        </w:rPr>
        <w:t>mm</w:t>
      </w:r>
      <w:r w:rsidRPr="00076E76">
        <w:rPr>
          <w:rFonts w:eastAsia="Arial"/>
          <w:spacing w:val="-5"/>
          <w:lang w:val="en-US" w:eastAsia="en-US"/>
        </w:rPr>
        <w:t xml:space="preserve"> </w:t>
      </w:r>
      <w:r w:rsidRPr="00076E76">
        <w:rPr>
          <w:rFonts w:eastAsia="Arial"/>
          <w:spacing w:val="-1"/>
          <w:lang w:val="en-US" w:eastAsia="en-US"/>
        </w:rPr>
        <w:t>have</w:t>
      </w:r>
      <w:r w:rsidRPr="00076E76">
        <w:rPr>
          <w:rFonts w:eastAsia="Arial"/>
          <w:spacing w:val="-3"/>
          <w:lang w:val="en-US" w:eastAsia="en-US"/>
        </w:rPr>
        <w:t xml:space="preserve"> </w:t>
      </w:r>
      <w:r w:rsidRPr="00076E76">
        <w:rPr>
          <w:rFonts w:eastAsia="Arial"/>
          <w:lang w:val="en-US" w:eastAsia="en-US"/>
        </w:rPr>
        <w:t>a</w:t>
      </w:r>
      <w:r w:rsidRPr="00076E76">
        <w:rPr>
          <w:rFonts w:eastAsia="Arial"/>
          <w:spacing w:val="-6"/>
          <w:lang w:val="en-US" w:eastAsia="en-US"/>
        </w:rPr>
        <w:t xml:space="preserve"> </w:t>
      </w:r>
      <w:r w:rsidRPr="00076E76">
        <w:rPr>
          <w:rFonts w:eastAsia="Arial"/>
          <w:lang w:val="en-US" w:eastAsia="en-US"/>
        </w:rPr>
        <w:t>minimum</w:t>
      </w:r>
      <w:r w:rsidRPr="00076E76">
        <w:rPr>
          <w:rFonts w:eastAsia="Arial"/>
          <w:spacing w:val="-5"/>
          <w:lang w:val="en-US" w:eastAsia="en-US"/>
        </w:rPr>
        <w:t xml:space="preserve"> </w:t>
      </w:r>
      <w:r w:rsidRPr="00076E76">
        <w:rPr>
          <w:rFonts w:eastAsia="Arial"/>
          <w:spacing w:val="-1"/>
          <w:lang w:val="en-US" w:eastAsia="en-US"/>
        </w:rPr>
        <w:t>fabric</w:t>
      </w:r>
      <w:r w:rsidRPr="00076E76">
        <w:rPr>
          <w:rFonts w:eastAsia="Arial"/>
          <w:spacing w:val="-4"/>
          <w:lang w:val="en-US" w:eastAsia="en-US"/>
        </w:rPr>
        <w:t xml:space="preserve"> </w:t>
      </w:r>
      <w:r w:rsidRPr="00076E76">
        <w:rPr>
          <w:rFonts w:eastAsia="Arial"/>
          <w:lang w:val="en-US" w:eastAsia="en-US"/>
        </w:rPr>
        <w:t>mass</w:t>
      </w:r>
      <w:r w:rsidRPr="00076E76">
        <w:rPr>
          <w:rFonts w:eastAsia="Arial"/>
          <w:spacing w:val="-4"/>
          <w:lang w:val="en-US" w:eastAsia="en-US"/>
        </w:rPr>
        <w:t xml:space="preserve"> </w:t>
      </w:r>
      <w:r w:rsidRPr="00076E76">
        <w:rPr>
          <w:rFonts w:eastAsia="Arial"/>
          <w:spacing w:val="-1"/>
          <w:lang w:val="en-US" w:eastAsia="en-US"/>
        </w:rPr>
        <w:t>of</w:t>
      </w:r>
      <w:r w:rsidRPr="00076E76">
        <w:rPr>
          <w:rFonts w:eastAsia="Arial"/>
          <w:spacing w:val="44"/>
          <w:w w:val="99"/>
          <w:lang w:val="en-US" w:eastAsia="en-US"/>
        </w:rPr>
        <w:t xml:space="preserve"> </w:t>
      </w:r>
      <w:r w:rsidRPr="00076E76">
        <w:rPr>
          <w:rFonts w:eastAsia="Arial"/>
          <w:spacing w:val="-1"/>
          <w:lang w:val="en-US" w:eastAsia="en-US"/>
        </w:rPr>
        <w:t>175</w:t>
      </w:r>
      <w:r>
        <w:rPr>
          <w:rFonts w:eastAsia="Arial"/>
          <w:spacing w:val="-7"/>
          <w:lang w:val="en-US" w:eastAsia="en-US"/>
        </w:rPr>
        <w:t> </w:t>
      </w:r>
      <w:r w:rsidRPr="00076E76">
        <w:rPr>
          <w:rFonts w:eastAsia="Arial"/>
          <w:spacing w:val="-1"/>
          <w:lang w:val="en-US" w:eastAsia="en-US"/>
        </w:rPr>
        <w:t>g/m²;</w:t>
      </w:r>
    </w:p>
    <w:p w14:paraId="2447BC8C" w14:textId="77777777" w:rsidR="00DD1F49" w:rsidRPr="00076E76" w:rsidRDefault="00000000">
      <w:pPr>
        <w:pStyle w:val="ListParagraph"/>
        <w:numPr>
          <w:ilvl w:val="0"/>
          <w:numId w:val="90"/>
        </w:numPr>
        <w:tabs>
          <w:tab w:val="left" w:pos="992"/>
        </w:tabs>
        <w:spacing w:before="120" w:after="0"/>
        <w:ind w:right="876"/>
        <w:rPr>
          <w:rFonts w:eastAsia="Arial"/>
          <w:lang w:val="en-US" w:eastAsia="en-US"/>
        </w:rPr>
      </w:pPr>
      <w:r w:rsidRPr="00076E76">
        <w:rPr>
          <w:rFonts w:eastAsia="Arial"/>
          <w:spacing w:val="-1"/>
          <w:lang w:val="en-US" w:eastAsia="en-US"/>
        </w:rPr>
        <w:t>enable</w:t>
      </w:r>
      <w:r w:rsidRPr="00076E76">
        <w:rPr>
          <w:rFonts w:eastAsia="Arial"/>
          <w:spacing w:val="-4"/>
          <w:lang w:val="en-US" w:eastAsia="en-US"/>
        </w:rPr>
        <w:t xml:space="preserve"> </w:t>
      </w:r>
      <w:r w:rsidRPr="00076E76">
        <w:rPr>
          <w:rFonts w:eastAsia="Arial"/>
          <w:spacing w:val="-1"/>
          <w:lang w:val="en-US" w:eastAsia="en-US"/>
        </w:rPr>
        <w:t>bitumen</w:t>
      </w:r>
      <w:r w:rsidRPr="00076E76">
        <w:rPr>
          <w:rFonts w:eastAsia="Arial"/>
          <w:spacing w:val="-5"/>
          <w:lang w:val="en-US" w:eastAsia="en-US"/>
        </w:rPr>
        <w:t xml:space="preserve"> </w:t>
      </w:r>
      <w:r w:rsidRPr="00076E76">
        <w:rPr>
          <w:rFonts w:eastAsia="Arial"/>
          <w:spacing w:val="1"/>
          <w:lang w:val="en-US" w:eastAsia="en-US"/>
        </w:rPr>
        <w:t>to</w:t>
      </w:r>
      <w:r w:rsidRPr="00076E76">
        <w:rPr>
          <w:rFonts w:eastAsia="Arial"/>
          <w:spacing w:val="-5"/>
          <w:lang w:val="en-US" w:eastAsia="en-US"/>
        </w:rPr>
        <w:t xml:space="preserve"> </w:t>
      </w:r>
      <w:r w:rsidRPr="00076E76">
        <w:rPr>
          <w:rFonts w:eastAsia="Arial"/>
          <w:spacing w:val="-1"/>
          <w:lang w:val="en-US" w:eastAsia="en-US"/>
        </w:rPr>
        <w:t>be</w:t>
      </w:r>
      <w:r w:rsidRPr="00076E76">
        <w:rPr>
          <w:rFonts w:eastAsia="Arial"/>
          <w:spacing w:val="-3"/>
          <w:lang w:val="en-US" w:eastAsia="en-US"/>
        </w:rPr>
        <w:t xml:space="preserve"> </w:t>
      </w:r>
      <w:r w:rsidRPr="00076E76">
        <w:rPr>
          <w:rFonts w:eastAsia="Arial"/>
          <w:spacing w:val="-1"/>
          <w:lang w:val="en-US" w:eastAsia="en-US"/>
        </w:rPr>
        <w:t>retained</w:t>
      </w:r>
      <w:r w:rsidRPr="00076E76">
        <w:rPr>
          <w:rFonts w:eastAsia="Arial"/>
          <w:spacing w:val="-5"/>
          <w:lang w:val="en-US" w:eastAsia="en-US"/>
        </w:rPr>
        <w:t xml:space="preserve"> </w:t>
      </w:r>
      <w:r w:rsidRPr="00076E76">
        <w:rPr>
          <w:rFonts w:eastAsia="Arial"/>
          <w:spacing w:val="-1"/>
          <w:lang w:val="en-US" w:eastAsia="en-US"/>
        </w:rPr>
        <w:t>at</w:t>
      </w:r>
      <w:r w:rsidRPr="00076E76">
        <w:rPr>
          <w:rFonts w:eastAsia="Arial"/>
          <w:spacing w:val="-3"/>
          <w:lang w:val="en-US" w:eastAsia="en-US"/>
        </w:rPr>
        <w:t xml:space="preserve"> </w:t>
      </w:r>
      <w:r w:rsidRPr="00076E76">
        <w:rPr>
          <w:rFonts w:eastAsia="Arial"/>
          <w:lang w:val="en-US" w:eastAsia="en-US"/>
        </w:rPr>
        <w:t>a</w:t>
      </w:r>
      <w:r w:rsidRPr="00076E76">
        <w:rPr>
          <w:rFonts w:eastAsia="Arial"/>
          <w:spacing w:val="-5"/>
          <w:lang w:val="en-US" w:eastAsia="en-US"/>
        </w:rPr>
        <w:t xml:space="preserve"> </w:t>
      </w:r>
      <w:r w:rsidRPr="00076E76">
        <w:rPr>
          <w:rFonts w:eastAsia="Arial"/>
          <w:lang w:val="en-US" w:eastAsia="en-US"/>
        </w:rPr>
        <w:t>rate</w:t>
      </w:r>
      <w:r w:rsidRPr="00076E76">
        <w:rPr>
          <w:rFonts w:eastAsia="Arial"/>
          <w:spacing w:val="-5"/>
          <w:lang w:val="en-US" w:eastAsia="en-US"/>
        </w:rPr>
        <w:t xml:space="preserve"> </w:t>
      </w:r>
      <w:r w:rsidRPr="00076E76">
        <w:rPr>
          <w:rFonts w:eastAsia="Arial"/>
          <w:spacing w:val="-1"/>
          <w:lang w:val="en-US" w:eastAsia="en-US"/>
        </w:rPr>
        <w:t>of</w:t>
      </w:r>
      <w:r w:rsidRPr="00076E76">
        <w:rPr>
          <w:rFonts w:eastAsia="Arial"/>
          <w:spacing w:val="-3"/>
          <w:lang w:val="en-US" w:eastAsia="en-US"/>
        </w:rPr>
        <w:t xml:space="preserve"> </w:t>
      </w:r>
      <w:r w:rsidRPr="00076E76">
        <w:rPr>
          <w:rFonts w:eastAsia="Arial"/>
          <w:spacing w:val="-1"/>
          <w:lang w:val="en-US" w:eastAsia="en-US"/>
        </w:rPr>
        <w:t>at</w:t>
      </w:r>
      <w:r w:rsidRPr="00076E76">
        <w:rPr>
          <w:rFonts w:eastAsia="Arial"/>
          <w:spacing w:val="-4"/>
          <w:lang w:val="en-US" w:eastAsia="en-US"/>
        </w:rPr>
        <w:t xml:space="preserve"> </w:t>
      </w:r>
      <w:r w:rsidRPr="00076E76">
        <w:rPr>
          <w:rFonts w:eastAsia="Arial"/>
          <w:spacing w:val="-1"/>
          <w:lang w:val="en-US" w:eastAsia="en-US"/>
        </w:rPr>
        <w:t>least</w:t>
      </w:r>
      <w:r w:rsidRPr="00076E76">
        <w:rPr>
          <w:rFonts w:eastAsia="Arial"/>
          <w:spacing w:val="-3"/>
          <w:lang w:val="en-US" w:eastAsia="en-US"/>
        </w:rPr>
        <w:t xml:space="preserve"> </w:t>
      </w:r>
      <w:r w:rsidRPr="00076E76">
        <w:rPr>
          <w:rFonts w:eastAsia="Arial"/>
          <w:spacing w:val="-1"/>
          <w:lang w:val="en-US" w:eastAsia="en-US"/>
        </w:rPr>
        <w:t>0.9</w:t>
      </w:r>
      <w:r w:rsidRPr="00076E76">
        <w:rPr>
          <w:rFonts w:eastAsia="Arial"/>
          <w:spacing w:val="-3"/>
          <w:lang w:val="en-US" w:eastAsia="en-US"/>
        </w:rPr>
        <w:t xml:space="preserve"> </w:t>
      </w:r>
      <w:r w:rsidRPr="00076E76">
        <w:rPr>
          <w:rFonts w:eastAsia="Arial"/>
          <w:spacing w:val="-1"/>
          <w:lang w:val="en-US" w:eastAsia="en-US"/>
        </w:rPr>
        <w:t>l/m²</w:t>
      </w:r>
      <w:r w:rsidRPr="00076E76">
        <w:rPr>
          <w:rFonts w:eastAsia="Arial"/>
          <w:spacing w:val="-4"/>
          <w:lang w:val="en-US" w:eastAsia="en-US"/>
        </w:rPr>
        <w:t xml:space="preserve"> </w:t>
      </w:r>
      <w:r w:rsidRPr="00076E76">
        <w:rPr>
          <w:rFonts w:eastAsia="Arial"/>
          <w:lang w:val="en-US" w:eastAsia="en-US"/>
        </w:rPr>
        <w:t>when</w:t>
      </w:r>
      <w:r w:rsidRPr="00076E76">
        <w:rPr>
          <w:rFonts w:eastAsia="Arial"/>
          <w:spacing w:val="-5"/>
          <w:lang w:val="en-US" w:eastAsia="en-US"/>
        </w:rPr>
        <w:t xml:space="preserve"> </w:t>
      </w:r>
      <w:r w:rsidRPr="00076E76">
        <w:rPr>
          <w:rFonts w:eastAsia="Arial"/>
          <w:lang w:val="en-US" w:eastAsia="en-US"/>
        </w:rPr>
        <w:t>tested</w:t>
      </w:r>
      <w:r w:rsidRPr="00076E76">
        <w:rPr>
          <w:rFonts w:eastAsia="Arial"/>
          <w:spacing w:val="-5"/>
          <w:lang w:val="en-US" w:eastAsia="en-US"/>
        </w:rPr>
        <w:t xml:space="preserve"> </w:t>
      </w:r>
      <w:r w:rsidRPr="00076E76">
        <w:rPr>
          <w:rFonts w:eastAsia="Arial"/>
          <w:lang w:val="en-US" w:eastAsia="en-US"/>
        </w:rPr>
        <w:t>in</w:t>
      </w:r>
      <w:r w:rsidRPr="00076E76">
        <w:rPr>
          <w:rFonts w:eastAsia="Arial"/>
          <w:spacing w:val="-5"/>
          <w:lang w:val="en-US" w:eastAsia="en-US"/>
        </w:rPr>
        <w:t xml:space="preserve"> </w:t>
      </w:r>
      <w:r w:rsidRPr="00076E76">
        <w:rPr>
          <w:rFonts w:eastAsia="Arial"/>
          <w:lang w:val="en-US" w:eastAsia="en-US"/>
        </w:rPr>
        <w:t>accordance</w:t>
      </w:r>
      <w:r w:rsidRPr="00076E76">
        <w:rPr>
          <w:rFonts w:eastAsia="Arial"/>
          <w:spacing w:val="-5"/>
          <w:lang w:val="en-US" w:eastAsia="en-US"/>
        </w:rPr>
        <w:t xml:space="preserve"> </w:t>
      </w:r>
      <w:r w:rsidRPr="00076E76">
        <w:rPr>
          <w:rFonts w:eastAsia="Arial"/>
          <w:lang w:val="en-US" w:eastAsia="en-US"/>
        </w:rPr>
        <w:t>with</w:t>
      </w:r>
      <w:r w:rsidRPr="00076E76">
        <w:rPr>
          <w:rFonts w:eastAsia="Arial"/>
          <w:spacing w:val="61"/>
          <w:w w:val="99"/>
          <w:lang w:val="en-US" w:eastAsia="en-US"/>
        </w:rPr>
        <w:t xml:space="preserve"> </w:t>
      </w:r>
      <w:r w:rsidRPr="00076E76">
        <w:rPr>
          <w:rFonts w:eastAsia="Arial"/>
          <w:lang w:val="en-US" w:eastAsia="en-US"/>
        </w:rPr>
        <w:t>ASTM</w:t>
      </w:r>
      <w:r>
        <w:rPr>
          <w:rFonts w:eastAsia="Arial"/>
          <w:spacing w:val="-9"/>
          <w:lang w:val="en-US" w:eastAsia="en-US"/>
        </w:rPr>
        <w:t> </w:t>
      </w:r>
      <w:r w:rsidRPr="00076E76">
        <w:rPr>
          <w:rFonts w:eastAsia="Arial"/>
          <w:spacing w:val="-1"/>
          <w:lang w:val="en-US" w:eastAsia="en-US"/>
        </w:rPr>
        <w:t>D6140;</w:t>
      </w:r>
      <w:r w:rsidRPr="00076E76">
        <w:rPr>
          <w:rFonts w:eastAsia="Arial"/>
          <w:spacing w:val="-7"/>
          <w:lang w:val="en-US" w:eastAsia="en-US"/>
        </w:rPr>
        <w:t xml:space="preserve"> </w:t>
      </w:r>
      <w:r w:rsidRPr="00076E76">
        <w:rPr>
          <w:rFonts w:eastAsia="Arial"/>
          <w:lang w:val="en-US" w:eastAsia="en-US"/>
        </w:rPr>
        <w:t>and</w:t>
      </w:r>
    </w:p>
    <w:p w14:paraId="6F191588" w14:textId="77777777" w:rsidR="00DD1F49" w:rsidRDefault="00000000">
      <w:pPr>
        <w:pStyle w:val="ListParagraph"/>
        <w:numPr>
          <w:ilvl w:val="0"/>
          <w:numId w:val="90"/>
        </w:numPr>
        <w:tabs>
          <w:tab w:val="left" w:pos="992"/>
        </w:tabs>
        <w:spacing w:before="118" w:after="0"/>
        <w:ind w:right="232"/>
      </w:pPr>
      <w:r w:rsidRPr="00076E76">
        <w:rPr>
          <w:rFonts w:eastAsia="Arial"/>
          <w:spacing w:val="-1"/>
          <w:lang w:val="en-US" w:eastAsia="en-US"/>
        </w:rPr>
        <w:t>when</w:t>
      </w:r>
      <w:r w:rsidRPr="00076E76">
        <w:rPr>
          <w:rFonts w:eastAsia="Arial"/>
          <w:spacing w:val="-4"/>
          <w:lang w:val="en-US" w:eastAsia="en-US"/>
        </w:rPr>
        <w:t xml:space="preserve"> </w:t>
      </w:r>
      <w:r w:rsidRPr="00076E76">
        <w:rPr>
          <w:rFonts w:eastAsia="Arial"/>
          <w:spacing w:val="-1"/>
          <w:lang w:val="en-US" w:eastAsia="en-US"/>
        </w:rPr>
        <w:t>tested</w:t>
      </w:r>
      <w:r w:rsidRPr="00076E76">
        <w:rPr>
          <w:rFonts w:eastAsia="Arial"/>
          <w:spacing w:val="-4"/>
          <w:lang w:val="en-US" w:eastAsia="en-US"/>
        </w:rPr>
        <w:t xml:space="preserve"> </w:t>
      </w:r>
      <w:r w:rsidRPr="00076E76">
        <w:rPr>
          <w:rFonts w:eastAsia="Arial"/>
          <w:spacing w:val="-1"/>
          <w:lang w:val="en-US" w:eastAsia="en-US"/>
        </w:rPr>
        <w:t>in</w:t>
      </w:r>
      <w:r w:rsidRPr="00076E76">
        <w:rPr>
          <w:rFonts w:eastAsia="Arial"/>
          <w:spacing w:val="-4"/>
          <w:lang w:val="en-US" w:eastAsia="en-US"/>
        </w:rPr>
        <w:t xml:space="preserve"> </w:t>
      </w:r>
      <w:r w:rsidRPr="00076E76">
        <w:rPr>
          <w:rFonts w:eastAsia="Arial"/>
          <w:spacing w:val="-1"/>
          <w:lang w:val="en-US" w:eastAsia="en-US"/>
        </w:rPr>
        <w:t>accordance with</w:t>
      </w:r>
      <w:r w:rsidRPr="00076E76">
        <w:rPr>
          <w:rFonts w:eastAsia="Arial"/>
          <w:spacing w:val="-4"/>
          <w:lang w:val="en-US" w:eastAsia="en-US"/>
        </w:rPr>
        <w:t xml:space="preserve"> </w:t>
      </w:r>
      <w:r w:rsidRPr="00076E76">
        <w:rPr>
          <w:rFonts w:eastAsia="Arial"/>
          <w:lang w:val="en-US" w:eastAsia="en-US"/>
        </w:rPr>
        <w:t>AS</w:t>
      </w:r>
      <w:r w:rsidRPr="0062690B">
        <w:rPr>
          <w:rFonts w:eastAsia="Arial"/>
          <w:spacing w:val="-7"/>
          <w:lang w:val="en-US" w:eastAsia="en-US"/>
        </w:rPr>
        <w:t> </w:t>
      </w:r>
      <w:r w:rsidRPr="00076E76">
        <w:rPr>
          <w:rFonts w:eastAsia="Arial"/>
          <w:spacing w:val="-1"/>
          <w:lang w:val="en-US" w:eastAsia="en-US"/>
        </w:rPr>
        <w:t>3706,</w:t>
      </w:r>
      <w:r w:rsidRPr="00076E76">
        <w:rPr>
          <w:rFonts w:eastAsia="Arial"/>
          <w:spacing w:val="-4"/>
          <w:lang w:val="en-US" w:eastAsia="en-US"/>
        </w:rPr>
        <w:t xml:space="preserve"> </w:t>
      </w:r>
      <w:r w:rsidRPr="00076E76">
        <w:rPr>
          <w:rFonts w:eastAsia="Arial"/>
          <w:spacing w:val="-1"/>
          <w:lang w:val="en-US" w:eastAsia="en-US"/>
        </w:rPr>
        <w:t>have</w:t>
      </w:r>
      <w:r w:rsidRPr="00076E76">
        <w:rPr>
          <w:rFonts w:eastAsia="Arial"/>
          <w:spacing w:val="-3"/>
          <w:lang w:val="en-US" w:eastAsia="en-US"/>
        </w:rPr>
        <w:t xml:space="preserve"> </w:t>
      </w:r>
      <w:r w:rsidRPr="00076E76">
        <w:rPr>
          <w:rFonts w:eastAsia="Arial"/>
          <w:lang w:val="en-US" w:eastAsia="en-US"/>
        </w:rPr>
        <w:t>a</w:t>
      </w:r>
      <w:r w:rsidRPr="00076E76">
        <w:rPr>
          <w:rFonts w:eastAsia="Arial"/>
          <w:spacing w:val="-6"/>
          <w:lang w:val="en-US" w:eastAsia="en-US"/>
        </w:rPr>
        <w:t xml:space="preserve"> </w:t>
      </w:r>
      <w:r w:rsidRPr="00076E76">
        <w:rPr>
          <w:rFonts w:eastAsia="Arial"/>
          <w:lang w:val="en-US" w:eastAsia="en-US"/>
        </w:rPr>
        <w:t>melting</w:t>
      </w:r>
      <w:r w:rsidRPr="00076E76">
        <w:rPr>
          <w:rFonts w:eastAsia="Arial"/>
          <w:spacing w:val="-6"/>
          <w:lang w:val="en-US" w:eastAsia="en-US"/>
        </w:rPr>
        <w:t xml:space="preserve"> </w:t>
      </w:r>
      <w:r w:rsidRPr="00076E76">
        <w:rPr>
          <w:rFonts w:eastAsia="Arial"/>
          <w:lang w:val="en-US" w:eastAsia="en-US"/>
        </w:rPr>
        <w:t>point</w:t>
      </w:r>
      <w:r w:rsidRPr="00076E76">
        <w:rPr>
          <w:rFonts w:eastAsia="Arial"/>
          <w:spacing w:val="-5"/>
          <w:lang w:val="en-US" w:eastAsia="en-US"/>
        </w:rPr>
        <w:t xml:space="preserve"> </w:t>
      </w:r>
      <w:r w:rsidRPr="00076E76">
        <w:rPr>
          <w:rFonts w:eastAsia="Arial"/>
          <w:spacing w:val="-1"/>
          <w:lang w:val="en-US" w:eastAsia="en-US"/>
        </w:rPr>
        <w:t>at</w:t>
      </w:r>
      <w:r w:rsidRPr="00076E76">
        <w:rPr>
          <w:rFonts w:eastAsia="Arial"/>
          <w:spacing w:val="-4"/>
          <w:lang w:val="en-US" w:eastAsia="en-US"/>
        </w:rPr>
        <w:t xml:space="preserve"> </w:t>
      </w:r>
      <w:r w:rsidRPr="00076E76">
        <w:rPr>
          <w:rFonts w:eastAsia="Arial"/>
          <w:lang w:val="en-US" w:eastAsia="en-US"/>
        </w:rPr>
        <w:t>least</w:t>
      </w:r>
      <w:r w:rsidRPr="00076E76">
        <w:rPr>
          <w:rFonts w:eastAsia="Arial"/>
          <w:spacing w:val="-6"/>
          <w:lang w:val="en-US" w:eastAsia="en-US"/>
        </w:rPr>
        <w:t xml:space="preserve"> </w:t>
      </w:r>
      <w:r w:rsidRPr="00076E76">
        <w:rPr>
          <w:rFonts w:eastAsia="Arial"/>
          <w:lang w:val="en-US" w:eastAsia="en-US"/>
        </w:rPr>
        <w:t>10</w:t>
      </w:r>
      <w:r w:rsidRPr="0062690B">
        <w:rPr>
          <w:rFonts w:eastAsia="Arial"/>
          <w:lang w:val="en-US" w:eastAsia="en-US"/>
        </w:rPr>
        <w:t> </w:t>
      </w:r>
      <w:r w:rsidRPr="00076E76">
        <w:rPr>
          <w:rFonts w:eastAsia="Arial"/>
          <w:lang w:val="en-US" w:eastAsia="en-US"/>
        </w:rPr>
        <w:t>ºC</w:t>
      </w:r>
      <w:r w:rsidRPr="00076E76">
        <w:rPr>
          <w:rFonts w:eastAsia="Arial"/>
          <w:spacing w:val="-6"/>
          <w:lang w:val="en-US" w:eastAsia="en-US"/>
        </w:rPr>
        <w:t xml:space="preserve"> </w:t>
      </w:r>
      <w:r w:rsidRPr="00076E76">
        <w:rPr>
          <w:rFonts w:eastAsia="Arial"/>
          <w:lang w:val="en-US" w:eastAsia="en-US"/>
        </w:rPr>
        <w:t>above</w:t>
      </w:r>
      <w:r w:rsidRPr="00076E76">
        <w:rPr>
          <w:rFonts w:eastAsia="Arial"/>
          <w:spacing w:val="-5"/>
          <w:lang w:val="en-US" w:eastAsia="en-US"/>
        </w:rPr>
        <w:t xml:space="preserve"> </w:t>
      </w:r>
      <w:r w:rsidRPr="00076E76">
        <w:rPr>
          <w:rFonts w:eastAsia="Arial"/>
          <w:spacing w:val="-1"/>
          <w:lang w:val="en-US" w:eastAsia="en-US"/>
        </w:rPr>
        <w:t>the</w:t>
      </w:r>
      <w:r w:rsidRPr="00076E76">
        <w:rPr>
          <w:rFonts w:eastAsia="Arial"/>
          <w:spacing w:val="-4"/>
          <w:lang w:val="en-US" w:eastAsia="en-US"/>
        </w:rPr>
        <w:t xml:space="preserve"> </w:t>
      </w:r>
      <w:r w:rsidRPr="00076E76">
        <w:rPr>
          <w:rFonts w:eastAsia="Arial"/>
          <w:lang w:val="en-US" w:eastAsia="en-US"/>
        </w:rPr>
        <w:t>maximum</w:t>
      </w:r>
      <w:r w:rsidRPr="00076E76">
        <w:rPr>
          <w:rFonts w:eastAsia="Arial"/>
          <w:spacing w:val="61"/>
          <w:w w:val="99"/>
          <w:lang w:val="en-US" w:eastAsia="en-US"/>
        </w:rPr>
        <w:t xml:space="preserve"> </w:t>
      </w:r>
      <w:r w:rsidRPr="00076E76">
        <w:rPr>
          <w:rFonts w:eastAsia="Arial"/>
          <w:spacing w:val="-1"/>
          <w:lang w:val="en-US" w:eastAsia="en-US"/>
        </w:rPr>
        <w:t>binder</w:t>
      </w:r>
      <w:r w:rsidRPr="00076E76">
        <w:rPr>
          <w:rFonts w:eastAsia="Arial"/>
          <w:spacing w:val="-13"/>
          <w:lang w:val="en-US" w:eastAsia="en-US"/>
        </w:rPr>
        <w:t xml:space="preserve"> </w:t>
      </w:r>
      <w:r w:rsidRPr="00076E76">
        <w:rPr>
          <w:rFonts w:eastAsia="Arial"/>
          <w:lang w:val="en-US" w:eastAsia="en-US"/>
        </w:rPr>
        <w:t>spraying</w:t>
      </w:r>
      <w:r w:rsidRPr="00076E76">
        <w:rPr>
          <w:rFonts w:eastAsia="Arial"/>
          <w:spacing w:val="-13"/>
          <w:lang w:val="en-US" w:eastAsia="en-US"/>
        </w:rPr>
        <w:t xml:space="preserve"> </w:t>
      </w:r>
      <w:r w:rsidRPr="00076E76">
        <w:rPr>
          <w:rFonts w:eastAsia="Arial"/>
          <w:spacing w:val="-1"/>
          <w:lang w:val="en-US" w:eastAsia="en-US"/>
        </w:rPr>
        <w:t>temperature.</w:t>
      </w:r>
    </w:p>
    <w:p w14:paraId="305BF7F8" w14:textId="77777777" w:rsidR="00DD1F49" w:rsidRPr="002505F2" w:rsidRDefault="00000000" w:rsidP="00DD1F49">
      <w:pPr>
        <w:pStyle w:val="Heading2"/>
      </w:pPr>
      <w:r w:rsidRPr="002505F2">
        <w:t xml:space="preserve">Sprayers </w:t>
      </w:r>
      <w:r>
        <w:t>a</w:t>
      </w:r>
      <w:r w:rsidRPr="002505F2">
        <w:t xml:space="preserve">nd </w:t>
      </w:r>
      <w:r>
        <w:t>p</w:t>
      </w:r>
      <w:r w:rsidRPr="002505F2">
        <w:t>ersonnel</w:t>
      </w:r>
    </w:p>
    <w:p w14:paraId="5344BEC8" w14:textId="77777777" w:rsidR="00DD1F49" w:rsidRDefault="00000000" w:rsidP="00DD1F49">
      <w:r>
        <w:t xml:space="preserve">Sprayers must have current calibration accredited by a tester nominated on the </w:t>
      </w:r>
      <w:hyperlink r:id="rId81" w:history="1">
        <w:r w:rsidR="00DD1F49" w:rsidRPr="003B6515">
          <w:rPr>
            <w:rStyle w:val="Hyperlink"/>
          </w:rPr>
          <w:t>Australian Flexible Pavement Association (AFPA)</w:t>
        </w:r>
      </w:hyperlink>
      <w:r>
        <w:t xml:space="preserve"> website. All calibrated sprayers must be listed on the </w:t>
      </w:r>
      <w:r w:rsidRPr="00F31A81">
        <w:rPr>
          <w:lang w:val="en-US"/>
        </w:rPr>
        <w:t xml:space="preserve">Australian Flexible </w:t>
      </w:r>
      <w:r w:rsidRPr="00F31A81">
        <w:rPr>
          <w:lang w:val="en-US"/>
        </w:rPr>
        <w:lastRenderedPageBreak/>
        <w:t>Pavement Association (AFPA)</w:t>
      </w:r>
      <w:r>
        <w:t xml:space="preserve"> website. A copy of the calibration certificate must </w:t>
      </w:r>
      <w:proofErr w:type="gramStart"/>
      <w:r>
        <w:t>be with the vehicle at all times</w:t>
      </w:r>
      <w:proofErr w:type="gramEnd"/>
      <w:r>
        <w:t>.</w:t>
      </w:r>
    </w:p>
    <w:p w14:paraId="0F57E8C2" w14:textId="77777777" w:rsidR="00DD1F49" w:rsidRDefault="00000000" w:rsidP="00DD1F49">
      <w:r>
        <w:t>Calibrate sprayers yearly.</w:t>
      </w:r>
    </w:p>
    <w:p w14:paraId="3A8915BF" w14:textId="77777777" w:rsidR="00DD1F49" w:rsidRDefault="00000000" w:rsidP="00DD1F49">
      <w:r>
        <w:t>Ensure sprayer driver and operator are skilled and trained with an understanding of sprayer calibration and an appreciation of the requirements of the work.</w:t>
      </w:r>
    </w:p>
    <w:p w14:paraId="38140DDD" w14:textId="77777777" w:rsidR="00DD1F49" w:rsidRDefault="00000000" w:rsidP="00DD1F49">
      <w:r>
        <w:t>Ensure relevant personnel understand the types and quantities of the various materials and mixtures to be used.</w:t>
      </w:r>
    </w:p>
    <w:p w14:paraId="7464AA14" w14:textId="77777777" w:rsidR="00DD1F49" w:rsidRDefault="00000000" w:rsidP="00DD1F49">
      <w:r>
        <w:t xml:space="preserve">Bitumen Spraying plant and equipment must </w:t>
      </w:r>
      <w:proofErr w:type="gramStart"/>
      <w:r>
        <w:t>be in good working condition at all times</w:t>
      </w:r>
      <w:proofErr w:type="gramEnd"/>
      <w:r>
        <w:t>.</w:t>
      </w:r>
    </w:p>
    <w:p w14:paraId="54DDB674" w14:textId="77777777" w:rsidR="00DD1F49" w:rsidRDefault="00000000" w:rsidP="00DD1F49">
      <w:r>
        <w:t>Bitumen sprayers to meet requirements of Austroads AP-T262/14 Performance Requirements for Bitumen Sprayers.</w:t>
      </w:r>
    </w:p>
    <w:p w14:paraId="58AD5D46" w14:textId="77777777" w:rsidR="00DD1F49" w:rsidRDefault="00000000" w:rsidP="00DD1F49">
      <w:r>
        <w:t>Use in-line strainers when loading sprayer tank except for mixes which include crumbed rubber.</w:t>
      </w:r>
    </w:p>
    <w:p w14:paraId="0DE03E2B" w14:textId="77777777" w:rsidR="00DD1F49" w:rsidRPr="002505F2" w:rsidRDefault="00000000" w:rsidP="00DD1F49">
      <w:pPr>
        <w:pStyle w:val="Heading2"/>
      </w:pPr>
      <w:r>
        <w:t>Final p</w:t>
      </w:r>
      <w:r w:rsidRPr="002505F2">
        <w:t xml:space="preserve">reparation </w:t>
      </w:r>
      <w:r>
        <w:t>o</w:t>
      </w:r>
      <w:r w:rsidRPr="002505F2">
        <w:t>f pavement</w:t>
      </w:r>
      <w:r>
        <w:t xml:space="preserve"> surface</w:t>
      </w:r>
    </w:p>
    <w:p w14:paraId="6EBDB522" w14:textId="77777777" w:rsidR="00DD1F49" w:rsidRDefault="00000000" w:rsidP="00DD1F49">
      <w:r>
        <w:t>Remove raised reflective pavement markers. Repair any damage to the pavement surface caused by the removal of raised reflective markers with an emulsion/sand mixture before sealing.</w:t>
      </w:r>
    </w:p>
    <w:p w14:paraId="7EDADE6C" w14:textId="77777777" w:rsidR="00DD1F49" w:rsidRDefault="00000000" w:rsidP="00DD1F49">
      <w:r>
        <w:t>Remove deleterious materials, rocks, refuse and organic materials such as timber, branches, leaves, and exposed roots and the like.</w:t>
      </w:r>
    </w:p>
    <w:p w14:paraId="2D93C5DA" w14:textId="77777777" w:rsidR="00DD1F49" w:rsidRDefault="00000000" w:rsidP="00DD1F49">
      <w:r>
        <w:t>Immediately before spraying, sweep the entire pavement surface to remove all loose stones, dust, dirt and foreign matter.</w:t>
      </w:r>
    </w:p>
    <w:p w14:paraId="191A1656" w14:textId="77777777" w:rsidR="00DD1F49" w:rsidRDefault="00000000" w:rsidP="00DD1F49">
      <w:r>
        <w:t>Do not sweep Fine Crushed Rock type, or low plasticity type materials, or Airstrips, with steel brooms.</w:t>
      </w:r>
    </w:p>
    <w:p w14:paraId="18D7A86D" w14:textId="77777777" w:rsidR="00DD1F49" w:rsidRDefault="00000000" w:rsidP="00DD1F49">
      <w:r>
        <w:t>Maintain the prepared final surface to be free of loose foreign objects.</w:t>
      </w:r>
    </w:p>
    <w:p w14:paraId="24652681" w14:textId="77777777" w:rsidR="00DD1F49" w:rsidRDefault="00000000" w:rsidP="00DD1F49">
      <w:r>
        <w:t>Remove adherent patches of foreign material with a steel scraper.</w:t>
      </w:r>
    </w:p>
    <w:p w14:paraId="5782F296" w14:textId="77777777" w:rsidR="00DD1F49" w:rsidRDefault="00000000" w:rsidP="00DD1F49">
      <w:r>
        <w:t xml:space="preserve">Dampen the prepared surface lightly immediately before spraying for </w:t>
      </w:r>
      <w:proofErr w:type="spellStart"/>
      <w:r>
        <w:t>primersealing</w:t>
      </w:r>
      <w:proofErr w:type="spellEnd"/>
      <w:r>
        <w:t>, and only when very dry for priming.</w:t>
      </w:r>
    </w:p>
    <w:p w14:paraId="55A14885" w14:textId="77777777" w:rsidR="00DD1F49" w:rsidRDefault="00000000" w:rsidP="00DD1F49">
      <w:r>
        <w:t>Remove water from the surface of primed or sealed pavements before applying binder.</w:t>
      </w:r>
    </w:p>
    <w:p w14:paraId="276802F7" w14:textId="77777777" w:rsidR="00DD1F49" w:rsidRDefault="00000000" w:rsidP="00DD1F49">
      <w:r>
        <w:t>Do not allow traffic on the prepared surface.</w:t>
      </w:r>
    </w:p>
    <w:p w14:paraId="5C467FBE" w14:textId="77777777" w:rsidR="00DD1F49" w:rsidRPr="002505F2" w:rsidRDefault="00000000" w:rsidP="00DD1F49">
      <w:pPr>
        <w:pStyle w:val="Heading2"/>
      </w:pPr>
      <w:r w:rsidRPr="002505F2">
        <w:t xml:space="preserve">Setting </w:t>
      </w:r>
      <w:r>
        <w:t>o</w:t>
      </w:r>
      <w:r w:rsidRPr="002505F2">
        <w:t>ut</w:t>
      </w:r>
    </w:p>
    <w:p w14:paraId="179F76D7" w14:textId="77777777" w:rsidR="00DD1F49" w:rsidRDefault="00000000" w:rsidP="00DD1F49">
      <w:r>
        <w:t>New works to be set out by a qualified surveyor.</w:t>
      </w:r>
    </w:p>
    <w:p w14:paraId="5B9ECF46" w14:textId="77777777" w:rsidR="00DD1F49" w:rsidRDefault="00000000" w:rsidP="00DD1F49">
      <w:r>
        <w:t>Include pavement widening.</w:t>
      </w:r>
    </w:p>
    <w:p w14:paraId="7682A0F8" w14:textId="77777777" w:rsidR="00DD1F49" w:rsidRDefault="00000000" w:rsidP="00DD1F49">
      <w:r>
        <w:t>Resealing works to follow existing seal, including widening.</w:t>
      </w:r>
    </w:p>
    <w:p w14:paraId="0C66438E" w14:textId="77777777" w:rsidR="00DD1F49" w:rsidRPr="002505F2" w:rsidRDefault="00000000" w:rsidP="00DD1F49">
      <w:pPr>
        <w:pStyle w:val="Heading2"/>
      </w:pPr>
      <w:r w:rsidRPr="002505F2">
        <w:t>Binder coat requirements</w:t>
      </w:r>
    </w:p>
    <w:p w14:paraId="4A3A62FF" w14:textId="77777777" w:rsidR="00DD1F49" w:rsidRDefault="00000000" w:rsidP="00DD1F49">
      <w:pPr>
        <w:pStyle w:val="Heading3"/>
      </w:pPr>
      <w:r>
        <w:t>General</w:t>
      </w:r>
    </w:p>
    <w:p w14:paraId="3CF4A442" w14:textId="77777777" w:rsidR="00DD1F49" w:rsidRDefault="00000000" w:rsidP="00DD1F49">
      <w:r>
        <w:t xml:space="preserve">Rectify bleeding or flushing seals during the defined defects period at no cost to the </w:t>
      </w:r>
      <w:proofErr w:type="gramStart"/>
      <w:r>
        <w:t>Principal</w:t>
      </w:r>
      <w:proofErr w:type="gramEnd"/>
      <w:r>
        <w:t>.</w:t>
      </w:r>
    </w:p>
    <w:p w14:paraId="104E46BB" w14:textId="77777777" w:rsidR="00DD1F49" w:rsidRPr="00D374D9" w:rsidRDefault="00000000" w:rsidP="00DD1F49">
      <w:pPr>
        <w:pStyle w:val="Heading4"/>
      </w:pPr>
      <w:r w:rsidRPr="00D374D9">
        <w:t>References</w:t>
      </w:r>
    </w:p>
    <w:p w14:paraId="25FC23BD" w14:textId="77777777" w:rsidR="00DD1F49" w:rsidRDefault="00000000" w:rsidP="00DD1F49">
      <w:r>
        <w:t>DIPL Technical Standard - Bituminous Surfacing Works Treatment and Selection</w:t>
      </w:r>
    </w:p>
    <w:p w14:paraId="54F3DF27" w14:textId="77777777" w:rsidR="00DD1F49" w:rsidRDefault="00000000" w:rsidP="00DD1F49">
      <w:r>
        <w:t xml:space="preserve">DIPL Design of sprayed seals Technical Directive </w:t>
      </w:r>
      <w:r w:rsidRPr="00E6301A">
        <w:t xml:space="preserve">Supplement to Austroads </w:t>
      </w:r>
      <w:r>
        <w:t>G</w:t>
      </w:r>
      <w:r w:rsidRPr="00E6301A">
        <w:t xml:space="preserve">uide to </w:t>
      </w:r>
      <w:r>
        <w:t>P</w:t>
      </w:r>
      <w:r w:rsidRPr="00CC25A7">
        <w:t xml:space="preserve">avement </w:t>
      </w:r>
      <w:r>
        <w:t>T</w:t>
      </w:r>
      <w:r w:rsidRPr="00E6301A">
        <w:t>echnology Part 4K</w:t>
      </w:r>
    </w:p>
    <w:p w14:paraId="2AC4BEAD" w14:textId="77777777" w:rsidR="00DD1F49" w:rsidRDefault="00DD1F49" w:rsidP="00DD1F49">
      <w:hyperlink r:id="rId82" w:history="1">
        <w:r w:rsidRPr="00F31A81">
          <w:rPr>
            <w:rStyle w:val="Hyperlink"/>
          </w:rPr>
          <w:t>Road Surfacing Standards</w:t>
        </w:r>
      </w:hyperlink>
      <w:r>
        <w:t xml:space="preserve"> </w:t>
      </w:r>
    </w:p>
    <w:p w14:paraId="58D3AEB7" w14:textId="77777777" w:rsidR="00DD1F49" w:rsidRDefault="00000000" w:rsidP="00DD1F49">
      <w:r>
        <w:t>Austroads Guide to Pavement Technology Part 4K Selection and Design of Sprayed Seals</w:t>
      </w:r>
    </w:p>
    <w:p w14:paraId="4BE28157" w14:textId="77777777" w:rsidR="00DD1F49" w:rsidRDefault="00000000" w:rsidP="00DD1F49">
      <w:r>
        <w:t>AS 2008 - Bitumen for Pavements</w:t>
      </w:r>
    </w:p>
    <w:p w14:paraId="4B88BECC" w14:textId="77777777" w:rsidR="00DD1F49" w:rsidRPr="00D374D9" w:rsidRDefault="00000000" w:rsidP="00DD1F49">
      <w:pPr>
        <w:pStyle w:val="Heading4"/>
      </w:pPr>
      <w:r w:rsidRPr="00D374D9">
        <w:lastRenderedPageBreak/>
        <w:t>Definitions</w:t>
      </w:r>
    </w:p>
    <w:tbl>
      <w:tblPr>
        <w:tblStyle w:val="TableGrid"/>
        <w:tblW w:w="5000" w:type="pct"/>
        <w:tblLook w:val="0620" w:firstRow="1" w:lastRow="0" w:firstColumn="0" w:lastColumn="0" w:noHBand="1" w:noVBand="1"/>
      </w:tblPr>
      <w:tblGrid>
        <w:gridCol w:w="938"/>
        <w:gridCol w:w="9370"/>
      </w:tblGrid>
      <w:tr w:rsidR="009838DF" w14:paraId="6F48B6C9" w14:textId="77777777" w:rsidTr="004D05EF">
        <w:trPr>
          <w:cnfStyle w:val="100000000000" w:firstRow="1" w:lastRow="0" w:firstColumn="0" w:lastColumn="0" w:oddVBand="0" w:evenVBand="0" w:oddHBand="0" w:evenHBand="0" w:firstRowFirstColumn="0" w:firstRowLastColumn="0" w:lastRowFirstColumn="0" w:lastRowLastColumn="0"/>
        </w:trPr>
        <w:tc>
          <w:tcPr>
            <w:tcW w:w="9294" w:type="dxa"/>
            <w:gridSpan w:val="2"/>
          </w:tcPr>
          <w:p w14:paraId="580C69EE" w14:textId="77777777" w:rsidR="00DD1F49" w:rsidRPr="004D05EF" w:rsidRDefault="00000000" w:rsidP="00BD23C4">
            <w:pPr>
              <w:spacing w:after="40"/>
              <w:rPr>
                <w:b w:val="0"/>
                <w:bCs/>
              </w:rPr>
            </w:pPr>
            <w:r w:rsidRPr="004D05EF">
              <w:rPr>
                <w:bCs/>
              </w:rPr>
              <w:t>Table – Definitions – Spray Sealing – Binder Coat Requirements – Roadworks and Civil Works</w:t>
            </w:r>
          </w:p>
        </w:tc>
      </w:tr>
      <w:tr w:rsidR="009838DF" w14:paraId="3F01D658" w14:textId="77777777" w:rsidTr="004D05EF">
        <w:tc>
          <w:tcPr>
            <w:tcW w:w="846" w:type="dxa"/>
          </w:tcPr>
          <w:p w14:paraId="5399295D" w14:textId="77777777" w:rsidR="00DD1F49" w:rsidRPr="009517D3" w:rsidRDefault="00000000" w:rsidP="00BD23C4">
            <w:pPr>
              <w:spacing w:after="40"/>
              <w:rPr>
                <w:b/>
              </w:rPr>
            </w:pPr>
            <w:r w:rsidRPr="009517D3">
              <w:rPr>
                <w:b/>
              </w:rPr>
              <w:t>S10E</w:t>
            </w:r>
          </w:p>
        </w:tc>
        <w:tc>
          <w:tcPr>
            <w:tcW w:w="8448" w:type="dxa"/>
          </w:tcPr>
          <w:p w14:paraId="35D4C7CD" w14:textId="77777777" w:rsidR="00DD1F49" w:rsidRPr="009517D3" w:rsidRDefault="00000000" w:rsidP="00BD23C4">
            <w:pPr>
              <w:spacing w:after="40"/>
              <w:rPr>
                <w:b/>
              </w:rPr>
            </w:pPr>
            <w:r w:rsidRPr="009517D3">
              <w:t>A class of polymer modified bitumen, used for spray seal work, with an elastomeric modifier, conforming to binder properties in this specification. It must be manufactured from bitumen that conforms to the classes in AS 2008.</w:t>
            </w:r>
          </w:p>
        </w:tc>
      </w:tr>
      <w:tr w:rsidR="009838DF" w14:paraId="7C53EB4D" w14:textId="77777777" w:rsidTr="004D05EF">
        <w:tc>
          <w:tcPr>
            <w:tcW w:w="846" w:type="dxa"/>
          </w:tcPr>
          <w:p w14:paraId="4488C3C3" w14:textId="77777777" w:rsidR="00DD1F49" w:rsidRPr="009517D3" w:rsidRDefault="00000000" w:rsidP="00BD23C4">
            <w:pPr>
              <w:spacing w:after="40"/>
              <w:rPr>
                <w:b/>
              </w:rPr>
            </w:pPr>
            <w:r w:rsidRPr="009517D3">
              <w:rPr>
                <w:b/>
              </w:rPr>
              <w:t>SAMI</w:t>
            </w:r>
          </w:p>
        </w:tc>
        <w:tc>
          <w:tcPr>
            <w:tcW w:w="8448" w:type="dxa"/>
          </w:tcPr>
          <w:p w14:paraId="4DCAE8DB" w14:textId="77777777" w:rsidR="00DD1F49" w:rsidRPr="009517D3" w:rsidRDefault="00000000" w:rsidP="00BD23C4">
            <w:pPr>
              <w:spacing w:after="40"/>
              <w:rPr>
                <w:b/>
              </w:rPr>
            </w:pPr>
            <w:r w:rsidRPr="009517D3">
              <w:t>Strain Alleviating Membrane Interlayer. A layer of seal sprayed onto an existing cracked surface, prior to asphalt resurfacing.</w:t>
            </w:r>
          </w:p>
        </w:tc>
      </w:tr>
    </w:tbl>
    <w:p w14:paraId="3A76EFB2" w14:textId="77777777" w:rsidR="00DD1F49" w:rsidRPr="00D374D9" w:rsidRDefault="00000000" w:rsidP="00DD1F49">
      <w:pPr>
        <w:pStyle w:val="Heading4"/>
      </w:pPr>
      <w:r w:rsidRPr="00D374D9">
        <w:t>Requirements – Hold Point</w:t>
      </w:r>
    </w:p>
    <w:p w14:paraId="7FD649EA" w14:textId="77777777" w:rsidR="00DD1F49" w:rsidRDefault="00000000" w:rsidP="00DD1F49">
      <w:r>
        <w:t xml:space="preserve">Selection of binder type other than those specified in the </w:t>
      </w:r>
      <w:r>
        <w:rPr>
          <w:b/>
          <w:i/>
        </w:rPr>
        <w:t>Table – Binder coat requirements – General</w:t>
      </w:r>
      <w:r>
        <w:t xml:space="preserve"> can be considered in special circumstances and to the approval of the Executive Director Civil Services. For example, resealing a heavily cracked surface may require a S20E or S25E binder type or crumb rubber S45R.</w:t>
      </w:r>
    </w:p>
    <w:p w14:paraId="5ADE966F" w14:textId="77777777" w:rsidR="00DD1F49" w:rsidRPr="001558B1" w:rsidRDefault="00000000" w:rsidP="00DD1F49">
      <w:r>
        <w:rPr>
          <w:b/>
        </w:rPr>
        <w:t xml:space="preserve">Hold Point – </w:t>
      </w:r>
      <w:r>
        <w:t>Submit all relevant safety and property data for proprietary emulsion primes. Do not use proprietary emulsion primes unless approval for use is granted.</w:t>
      </w:r>
    </w:p>
    <w:p w14:paraId="283E070D" w14:textId="77777777" w:rsidR="00DD1F49" w:rsidRPr="009517D3" w:rsidRDefault="00000000" w:rsidP="00DD1F49">
      <w:pPr>
        <w:rPr>
          <w:strike/>
          <w:color w:val="000000"/>
        </w:rPr>
      </w:pPr>
      <w:r>
        <w:t xml:space="preserve">Material properties for S10E binders and other binder types are contained in the </w:t>
      </w:r>
      <w:r w:rsidRPr="00FA10C2">
        <w:rPr>
          <w:b/>
          <w:i/>
        </w:rPr>
        <w:t>Table – Polymer Modified Binders for Sprayed Sealing Applications</w:t>
      </w:r>
      <w:r>
        <w:t xml:space="preserve"> in </w:t>
      </w:r>
      <w:r>
        <w:rPr>
          <w:b/>
        </w:rPr>
        <w:t xml:space="preserve">Polymer Modified Binder </w:t>
      </w:r>
      <w:r>
        <w:t xml:space="preserve">sub-clause in </w:t>
      </w:r>
      <w:r>
        <w:rPr>
          <w:b/>
        </w:rPr>
        <w:t xml:space="preserve">Material Requirements </w:t>
      </w:r>
      <w:r>
        <w:t>clause in this work secti</w:t>
      </w:r>
      <w:r w:rsidRPr="009517D3">
        <w:rPr>
          <w:color w:val="000000"/>
        </w:rPr>
        <w:t>on.</w:t>
      </w:r>
    </w:p>
    <w:p w14:paraId="6EA158AF" w14:textId="77777777" w:rsidR="00DD1F49" w:rsidRDefault="00000000" w:rsidP="00DD1F49">
      <w:r w:rsidRPr="009517D3">
        <w:rPr>
          <w:color w:val="000000"/>
        </w:rPr>
        <w:t>Heat to spraying temperature, generally between 180°C and 2</w:t>
      </w:r>
      <w:r>
        <w:t>00°C, but do not exceed the maximum. Avoid heating bitumen in quantities excess to requirements</w:t>
      </w:r>
    </w:p>
    <w:p w14:paraId="3ED41F0B" w14:textId="77777777" w:rsidR="00DD1F49" w:rsidRDefault="00000000" w:rsidP="00DD1F49">
      <w:r>
        <w:t>Prevent foaming.</w:t>
      </w:r>
    </w:p>
    <w:p w14:paraId="6AB7D15E" w14:textId="77777777" w:rsidR="00DD1F49" w:rsidRDefault="00000000" w:rsidP="00DD1F49">
      <w:r>
        <w:t>Ensure product meets the requirements of the specification at point of delivery.</w:t>
      </w:r>
    </w:p>
    <w:tbl>
      <w:tblPr>
        <w:tblStyle w:val="TableGrid"/>
        <w:tblW w:w="5000" w:type="pct"/>
        <w:tblLook w:val="0620" w:firstRow="1" w:lastRow="0" w:firstColumn="0" w:lastColumn="0" w:noHBand="1" w:noVBand="1"/>
      </w:tblPr>
      <w:tblGrid>
        <w:gridCol w:w="5154"/>
        <w:gridCol w:w="5154"/>
      </w:tblGrid>
      <w:tr w:rsidR="009838DF" w14:paraId="67FAC3AF" w14:textId="77777777" w:rsidTr="004D05EF">
        <w:trPr>
          <w:cnfStyle w:val="100000000000" w:firstRow="1" w:lastRow="0" w:firstColumn="0" w:lastColumn="0" w:oddVBand="0" w:evenVBand="0" w:oddHBand="0" w:evenHBand="0" w:firstRowFirstColumn="0" w:firstRowLastColumn="0" w:lastRowFirstColumn="0" w:lastRowLastColumn="0"/>
        </w:trPr>
        <w:tc>
          <w:tcPr>
            <w:tcW w:w="5000" w:type="pct"/>
            <w:gridSpan w:val="2"/>
          </w:tcPr>
          <w:p w14:paraId="28E80454" w14:textId="77777777" w:rsidR="00DD1F49" w:rsidRPr="004D05EF" w:rsidRDefault="00000000" w:rsidP="00BD23C4">
            <w:pPr>
              <w:keepNext/>
              <w:spacing w:after="40"/>
              <w:rPr>
                <w:b w:val="0"/>
                <w:bCs/>
                <w:iCs/>
                <w:vertAlign w:val="superscript"/>
              </w:rPr>
            </w:pPr>
            <w:r w:rsidRPr="004D05EF">
              <w:rPr>
                <w:bCs/>
                <w:i/>
              </w:rPr>
              <w:t>Table - Binder Type Requirements - General</w:t>
            </w:r>
          </w:p>
        </w:tc>
      </w:tr>
      <w:tr w:rsidR="009838DF" w14:paraId="0B61AEFF" w14:textId="77777777" w:rsidTr="004D05EF">
        <w:tc>
          <w:tcPr>
            <w:tcW w:w="5000" w:type="pct"/>
            <w:gridSpan w:val="2"/>
          </w:tcPr>
          <w:p w14:paraId="1A32011F" w14:textId="77777777" w:rsidR="00DD1F49" w:rsidRPr="00FE5536" w:rsidRDefault="00000000" w:rsidP="00BD23C4">
            <w:pPr>
              <w:keepNext/>
              <w:spacing w:after="40"/>
              <w:rPr>
                <w:b/>
                <w:bCs/>
              </w:rPr>
            </w:pPr>
            <w:r w:rsidRPr="00FE5536">
              <w:rPr>
                <w:b/>
                <w:bCs/>
              </w:rPr>
              <w:t>PRIMING</w:t>
            </w:r>
          </w:p>
        </w:tc>
      </w:tr>
      <w:tr w:rsidR="009838DF" w14:paraId="63043E0A" w14:textId="77777777" w:rsidTr="004D05EF">
        <w:tc>
          <w:tcPr>
            <w:tcW w:w="2500" w:type="pct"/>
          </w:tcPr>
          <w:p w14:paraId="3D8330F9" w14:textId="77777777" w:rsidR="00DD1F49" w:rsidRPr="004760EF" w:rsidRDefault="00000000" w:rsidP="00BD23C4">
            <w:pPr>
              <w:keepNext/>
              <w:spacing w:after="40"/>
              <w:rPr>
                <w:b/>
              </w:rPr>
            </w:pPr>
            <w:r w:rsidRPr="004760EF">
              <w:rPr>
                <w:b/>
              </w:rPr>
              <w:t>Region</w:t>
            </w:r>
          </w:p>
        </w:tc>
        <w:tc>
          <w:tcPr>
            <w:tcW w:w="2500" w:type="pct"/>
          </w:tcPr>
          <w:p w14:paraId="6CFA8D1B" w14:textId="77777777" w:rsidR="00DD1F49" w:rsidRPr="004760EF" w:rsidRDefault="00000000" w:rsidP="00BD23C4">
            <w:pPr>
              <w:keepNext/>
              <w:spacing w:after="40"/>
              <w:rPr>
                <w:b/>
              </w:rPr>
            </w:pPr>
            <w:r w:rsidRPr="004760EF">
              <w:rPr>
                <w:b/>
              </w:rPr>
              <w:t>Binder Type</w:t>
            </w:r>
          </w:p>
        </w:tc>
      </w:tr>
      <w:tr w:rsidR="009838DF" w14:paraId="4A799D95" w14:textId="77777777" w:rsidTr="004D05EF">
        <w:tc>
          <w:tcPr>
            <w:tcW w:w="2500" w:type="pct"/>
          </w:tcPr>
          <w:p w14:paraId="34CD01F1" w14:textId="77777777" w:rsidR="00DD1F49" w:rsidRDefault="00000000" w:rsidP="00BD23C4">
            <w:pPr>
              <w:keepNext/>
              <w:spacing w:after="40"/>
            </w:pPr>
            <w:r>
              <w:t>All</w:t>
            </w:r>
          </w:p>
        </w:tc>
        <w:tc>
          <w:tcPr>
            <w:tcW w:w="2500" w:type="pct"/>
          </w:tcPr>
          <w:p w14:paraId="37D03B24" w14:textId="77777777" w:rsidR="00DD1F49" w:rsidRDefault="00000000" w:rsidP="00BD23C4">
            <w:pPr>
              <w:keepNext/>
              <w:spacing w:after="40"/>
            </w:pPr>
            <w:r>
              <w:t>Class C170 / C320 Applied in cutback form</w:t>
            </w:r>
          </w:p>
        </w:tc>
      </w:tr>
      <w:tr w:rsidR="009838DF" w14:paraId="6821ECFC" w14:textId="77777777" w:rsidTr="004D05EF">
        <w:tc>
          <w:tcPr>
            <w:tcW w:w="2500" w:type="pct"/>
          </w:tcPr>
          <w:p w14:paraId="369F3E3D" w14:textId="77777777" w:rsidR="00DD1F49" w:rsidRPr="00FE5536" w:rsidRDefault="00000000" w:rsidP="00BD23C4">
            <w:pPr>
              <w:keepNext/>
              <w:spacing w:after="40"/>
              <w:rPr>
                <w:b/>
                <w:bCs/>
              </w:rPr>
            </w:pPr>
            <w:r w:rsidRPr="00FE5536">
              <w:rPr>
                <w:b/>
                <w:bCs/>
              </w:rPr>
              <w:t>PRIMER SEALING</w:t>
            </w:r>
          </w:p>
        </w:tc>
        <w:tc>
          <w:tcPr>
            <w:tcW w:w="2500" w:type="pct"/>
          </w:tcPr>
          <w:p w14:paraId="16236D39" w14:textId="77777777" w:rsidR="00DD1F49" w:rsidRDefault="00DD1F49" w:rsidP="00BD23C4">
            <w:pPr>
              <w:keepNext/>
              <w:spacing w:after="40"/>
            </w:pPr>
          </w:p>
        </w:tc>
      </w:tr>
      <w:tr w:rsidR="009838DF" w14:paraId="1E6F5287" w14:textId="77777777" w:rsidTr="004D05EF">
        <w:tc>
          <w:tcPr>
            <w:tcW w:w="2500" w:type="pct"/>
          </w:tcPr>
          <w:p w14:paraId="788D721C" w14:textId="77777777" w:rsidR="00DD1F49" w:rsidRDefault="00000000" w:rsidP="00BD23C4">
            <w:pPr>
              <w:keepNext/>
              <w:spacing w:after="40"/>
            </w:pPr>
            <w:r>
              <w:t>North of Tanami Road (Alice Springs)</w:t>
            </w:r>
          </w:p>
        </w:tc>
        <w:tc>
          <w:tcPr>
            <w:tcW w:w="2500" w:type="pct"/>
          </w:tcPr>
          <w:p w14:paraId="655F91F5" w14:textId="77777777" w:rsidR="00DD1F49" w:rsidRDefault="00000000" w:rsidP="00BD23C4">
            <w:pPr>
              <w:keepNext/>
              <w:spacing w:after="40"/>
            </w:pPr>
            <w:r>
              <w:t>Class C240 / C320 Applied in cutback form.</w:t>
            </w:r>
          </w:p>
        </w:tc>
      </w:tr>
      <w:tr w:rsidR="009838DF" w14:paraId="7DF8A8C7" w14:textId="77777777" w:rsidTr="004D05EF">
        <w:tc>
          <w:tcPr>
            <w:tcW w:w="2500" w:type="pct"/>
          </w:tcPr>
          <w:p w14:paraId="2FBDB573" w14:textId="77777777" w:rsidR="00DD1F49" w:rsidRDefault="00000000" w:rsidP="00BD23C4">
            <w:pPr>
              <w:keepNext/>
              <w:spacing w:after="40"/>
            </w:pPr>
            <w:r>
              <w:t>South of Tanami Road including the Tanami Road</w:t>
            </w:r>
          </w:p>
        </w:tc>
        <w:tc>
          <w:tcPr>
            <w:tcW w:w="2500" w:type="pct"/>
          </w:tcPr>
          <w:p w14:paraId="1BE6BD4B" w14:textId="77777777" w:rsidR="00DD1F49" w:rsidRDefault="00000000" w:rsidP="00BD23C4">
            <w:pPr>
              <w:keepNext/>
              <w:spacing w:after="40"/>
            </w:pPr>
            <w:r>
              <w:t>Emulsion</w:t>
            </w:r>
          </w:p>
        </w:tc>
      </w:tr>
      <w:tr w:rsidR="009838DF" w14:paraId="2AD2F83A" w14:textId="77777777" w:rsidTr="004D05EF">
        <w:tc>
          <w:tcPr>
            <w:tcW w:w="5000" w:type="pct"/>
            <w:gridSpan w:val="2"/>
          </w:tcPr>
          <w:p w14:paraId="476FE5E2" w14:textId="77777777" w:rsidR="00DD1F49" w:rsidRPr="00FE5536" w:rsidRDefault="00000000" w:rsidP="00BD23C4">
            <w:pPr>
              <w:keepNext/>
              <w:spacing w:after="40"/>
              <w:rPr>
                <w:b/>
                <w:bCs/>
              </w:rPr>
            </w:pPr>
            <w:r w:rsidRPr="00FE5536">
              <w:rPr>
                <w:b/>
                <w:bCs/>
              </w:rPr>
              <w:t>TACK COAT AND ENRICHMENT</w:t>
            </w:r>
          </w:p>
        </w:tc>
      </w:tr>
      <w:tr w:rsidR="009838DF" w14:paraId="5DBAF9BF" w14:textId="77777777" w:rsidTr="004D05EF">
        <w:tc>
          <w:tcPr>
            <w:tcW w:w="2500" w:type="pct"/>
          </w:tcPr>
          <w:p w14:paraId="7A899CD6" w14:textId="77777777" w:rsidR="00DD1F49" w:rsidRPr="004760EF" w:rsidRDefault="00000000" w:rsidP="00BD23C4">
            <w:pPr>
              <w:keepNext/>
              <w:spacing w:after="40"/>
              <w:rPr>
                <w:b/>
              </w:rPr>
            </w:pPr>
            <w:r w:rsidRPr="004760EF">
              <w:rPr>
                <w:b/>
              </w:rPr>
              <w:t>Region</w:t>
            </w:r>
          </w:p>
        </w:tc>
        <w:tc>
          <w:tcPr>
            <w:tcW w:w="2500" w:type="pct"/>
          </w:tcPr>
          <w:p w14:paraId="0C52C0CC" w14:textId="77777777" w:rsidR="00DD1F49" w:rsidRPr="004760EF" w:rsidRDefault="00000000" w:rsidP="00BD23C4">
            <w:pPr>
              <w:keepNext/>
              <w:spacing w:after="40"/>
              <w:rPr>
                <w:b/>
              </w:rPr>
            </w:pPr>
            <w:r w:rsidRPr="004760EF">
              <w:rPr>
                <w:b/>
              </w:rPr>
              <w:t>Binder Type</w:t>
            </w:r>
          </w:p>
        </w:tc>
      </w:tr>
      <w:tr w:rsidR="009838DF" w14:paraId="60BA077E" w14:textId="77777777" w:rsidTr="004D05EF">
        <w:tc>
          <w:tcPr>
            <w:tcW w:w="2500" w:type="pct"/>
          </w:tcPr>
          <w:p w14:paraId="690BF198" w14:textId="77777777" w:rsidR="00DD1F49" w:rsidRDefault="00000000" w:rsidP="00BD23C4">
            <w:pPr>
              <w:keepNext/>
              <w:spacing w:after="40"/>
            </w:pPr>
            <w:r>
              <w:t>All</w:t>
            </w:r>
          </w:p>
        </w:tc>
        <w:tc>
          <w:tcPr>
            <w:tcW w:w="2500" w:type="pct"/>
          </w:tcPr>
          <w:p w14:paraId="0A4052ED" w14:textId="77777777" w:rsidR="00DD1F49" w:rsidRDefault="00000000" w:rsidP="00BD23C4">
            <w:pPr>
              <w:keepNext/>
              <w:spacing w:after="40"/>
            </w:pPr>
            <w:r>
              <w:t>CRS170/60 Applied in emulsion form.</w:t>
            </w:r>
          </w:p>
        </w:tc>
      </w:tr>
      <w:tr w:rsidR="009838DF" w14:paraId="2E70FDA8" w14:textId="77777777" w:rsidTr="004D05EF">
        <w:tc>
          <w:tcPr>
            <w:tcW w:w="5000" w:type="pct"/>
            <w:gridSpan w:val="2"/>
          </w:tcPr>
          <w:p w14:paraId="5BBE4BDB" w14:textId="77777777" w:rsidR="00DD1F49" w:rsidRPr="00FE5536" w:rsidRDefault="00000000" w:rsidP="00BD23C4">
            <w:pPr>
              <w:keepNext/>
              <w:spacing w:after="40"/>
              <w:rPr>
                <w:b/>
                <w:bCs/>
              </w:rPr>
            </w:pPr>
            <w:r w:rsidRPr="00FE5536">
              <w:rPr>
                <w:b/>
                <w:bCs/>
              </w:rPr>
              <w:t>INITIAL SEAL WORK</w:t>
            </w:r>
          </w:p>
        </w:tc>
      </w:tr>
      <w:tr w:rsidR="009838DF" w14:paraId="3F3003B4" w14:textId="77777777" w:rsidTr="004D05EF">
        <w:tc>
          <w:tcPr>
            <w:tcW w:w="2500" w:type="pct"/>
          </w:tcPr>
          <w:p w14:paraId="3FBFDB7D" w14:textId="77777777" w:rsidR="00DD1F49" w:rsidRPr="004760EF" w:rsidRDefault="00000000" w:rsidP="00BD23C4">
            <w:pPr>
              <w:keepNext/>
              <w:spacing w:after="40"/>
              <w:rPr>
                <w:b/>
              </w:rPr>
            </w:pPr>
            <w:r w:rsidRPr="004760EF">
              <w:rPr>
                <w:b/>
              </w:rPr>
              <w:t>Region</w:t>
            </w:r>
          </w:p>
        </w:tc>
        <w:tc>
          <w:tcPr>
            <w:tcW w:w="2500" w:type="pct"/>
          </w:tcPr>
          <w:p w14:paraId="3E5432DC" w14:textId="77777777" w:rsidR="00DD1F49" w:rsidRPr="004760EF" w:rsidRDefault="00000000" w:rsidP="00BD23C4">
            <w:pPr>
              <w:keepNext/>
              <w:spacing w:after="40"/>
              <w:rPr>
                <w:b/>
              </w:rPr>
            </w:pPr>
            <w:r w:rsidRPr="004760EF">
              <w:rPr>
                <w:b/>
              </w:rPr>
              <w:t>Binder Type</w:t>
            </w:r>
          </w:p>
        </w:tc>
      </w:tr>
      <w:tr w:rsidR="009838DF" w14:paraId="121FB3E8" w14:textId="77777777" w:rsidTr="004D05EF">
        <w:tc>
          <w:tcPr>
            <w:tcW w:w="2500" w:type="pct"/>
          </w:tcPr>
          <w:p w14:paraId="300AEBCE" w14:textId="77777777" w:rsidR="00DD1F49" w:rsidRDefault="00000000" w:rsidP="00BD23C4">
            <w:pPr>
              <w:keepNext/>
              <w:spacing w:after="40"/>
            </w:pPr>
            <w:r>
              <w:t>All</w:t>
            </w:r>
          </w:p>
        </w:tc>
        <w:tc>
          <w:tcPr>
            <w:tcW w:w="2500" w:type="pct"/>
          </w:tcPr>
          <w:p w14:paraId="2E050864" w14:textId="77777777" w:rsidR="00DD1F49" w:rsidRDefault="00000000" w:rsidP="00BD23C4">
            <w:pPr>
              <w:keepNext/>
              <w:spacing w:after="40"/>
            </w:pPr>
            <w:r>
              <w:t>S10E</w:t>
            </w:r>
          </w:p>
        </w:tc>
      </w:tr>
      <w:tr w:rsidR="009838DF" w14:paraId="7AF79EA8" w14:textId="77777777" w:rsidTr="004D05EF">
        <w:tc>
          <w:tcPr>
            <w:tcW w:w="2500" w:type="pct"/>
          </w:tcPr>
          <w:p w14:paraId="65457B02" w14:textId="77777777" w:rsidR="00DD1F49" w:rsidRDefault="00000000" w:rsidP="00BD23C4">
            <w:pPr>
              <w:keepNext/>
              <w:spacing w:after="40"/>
            </w:pPr>
            <w:r>
              <w:t>All – Heavy vehicles</w:t>
            </w:r>
          </w:p>
        </w:tc>
        <w:tc>
          <w:tcPr>
            <w:tcW w:w="2500" w:type="pct"/>
          </w:tcPr>
          <w:p w14:paraId="358CF09E" w14:textId="77777777" w:rsidR="00DD1F49" w:rsidRDefault="00000000" w:rsidP="00BD23C4">
            <w:pPr>
              <w:keepNext/>
              <w:spacing w:after="40"/>
            </w:pPr>
            <w:r>
              <w:t>S20E</w:t>
            </w:r>
          </w:p>
        </w:tc>
      </w:tr>
      <w:tr w:rsidR="009838DF" w14:paraId="61E6C8C7" w14:textId="77777777" w:rsidTr="004D05EF">
        <w:tc>
          <w:tcPr>
            <w:tcW w:w="5000" w:type="pct"/>
            <w:gridSpan w:val="2"/>
          </w:tcPr>
          <w:p w14:paraId="088E9B41" w14:textId="77777777" w:rsidR="00DD1F49" w:rsidRPr="00FE5536" w:rsidRDefault="00000000" w:rsidP="00BD23C4">
            <w:pPr>
              <w:keepNext/>
              <w:spacing w:after="40"/>
              <w:rPr>
                <w:b/>
                <w:bCs/>
              </w:rPr>
            </w:pPr>
            <w:r w:rsidRPr="00FE5536">
              <w:rPr>
                <w:b/>
                <w:bCs/>
              </w:rPr>
              <w:t>RESEALING WORK</w:t>
            </w:r>
          </w:p>
        </w:tc>
      </w:tr>
      <w:tr w:rsidR="009838DF" w14:paraId="6B4A4BA5" w14:textId="77777777" w:rsidTr="004D05EF">
        <w:tc>
          <w:tcPr>
            <w:tcW w:w="2500" w:type="pct"/>
          </w:tcPr>
          <w:p w14:paraId="6DB17506" w14:textId="77777777" w:rsidR="00DD1F49" w:rsidRPr="004760EF" w:rsidRDefault="00000000" w:rsidP="00BD23C4">
            <w:pPr>
              <w:keepNext/>
              <w:spacing w:after="40"/>
              <w:rPr>
                <w:b/>
              </w:rPr>
            </w:pPr>
            <w:r w:rsidRPr="004760EF">
              <w:rPr>
                <w:b/>
              </w:rPr>
              <w:t>Region</w:t>
            </w:r>
          </w:p>
        </w:tc>
        <w:tc>
          <w:tcPr>
            <w:tcW w:w="2500" w:type="pct"/>
          </w:tcPr>
          <w:p w14:paraId="4BE35540" w14:textId="77777777" w:rsidR="00DD1F49" w:rsidRPr="004760EF" w:rsidRDefault="00000000" w:rsidP="00BD23C4">
            <w:pPr>
              <w:keepNext/>
              <w:spacing w:after="40"/>
              <w:rPr>
                <w:b/>
              </w:rPr>
            </w:pPr>
            <w:r w:rsidRPr="004760EF">
              <w:rPr>
                <w:b/>
              </w:rPr>
              <w:t>Binder Type</w:t>
            </w:r>
          </w:p>
        </w:tc>
      </w:tr>
      <w:tr w:rsidR="009838DF" w14:paraId="2014DC9D" w14:textId="77777777" w:rsidTr="004D05EF">
        <w:tc>
          <w:tcPr>
            <w:tcW w:w="2500" w:type="pct"/>
          </w:tcPr>
          <w:p w14:paraId="1C44D927" w14:textId="77777777" w:rsidR="00DD1F49" w:rsidRDefault="00000000" w:rsidP="00BD23C4">
            <w:pPr>
              <w:keepNext/>
              <w:spacing w:after="40"/>
            </w:pPr>
            <w:r>
              <w:t>All</w:t>
            </w:r>
          </w:p>
        </w:tc>
        <w:tc>
          <w:tcPr>
            <w:tcW w:w="2500" w:type="pct"/>
          </w:tcPr>
          <w:p w14:paraId="184B6957" w14:textId="77777777" w:rsidR="00DD1F49" w:rsidRDefault="00000000" w:rsidP="00BD23C4">
            <w:pPr>
              <w:keepNext/>
              <w:spacing w:after="40"/>
            </w:pPr>
            <w:r>
              <w:t>S10E</w:t>
            </w:r>
          </w:p>
        </w:tc>
      </w:tr>
      <w:tr w:rsidR="009838DF" w14:paraId="29C22F36" w14:textId="77777777" w:rsidTr="004D05EF">
        <w:tc>
          <w:tcPr>
            <w:tcW w:w="2500" w:type="pct"/>
          </w:tcPr>
          <w:p w14:paraId="5B603ABD" w14:textId="77777777" w:rsidR="00DD1F49" w:rsidRDefault="00000000" w:rsidP="00BD23C4">
            <w:pPr>
              <w:keepNext/>
              <w:spacing w:after="40"/>
            </w:pPr>
            <w:r>
              <w:t>All – Heavy Vehicles</w:t>
            </w:r>
          </w:p>
        </w:tc>
        <w:tc>
          <w:tcPr>
            <w:tcW w:w="2500" w:type="pct"/>
          </w:tcPr>
          <w:p w14:paraId="15BA5E59" w14:textId="77777777" w:rsidR="00DD1F49" w:rsidRDefault="00000000" w:rsidP="00BD23C4">
            <w:pPr>
              <w:keepNext/>
              <w:spacing w:after="40"/>
            </w:pPr>
            <w:r>
              <w:t>S20E</w:t>
            </w:r>
          </w:p>
        </w:tc>
      </w:tr>
      <w:tr w:rsidR="009838DF" w14:paraId="40D59A47" w14:textId="77777777" w:rsidTr="004D05EF">
        <w:tc>
          <w:tcPr>
            <w:tcW w:w="5000" w:type="pct"/>
            <w:gridSpan w:val="2"/>
          </w:tcPr>
          <w:p w14:paraId="1999EAE9" w14:textId="77777777" w:rsidR="00DD1F49" w:rsidRPr="00FE5536" w:rsidRDefault="00000000" w:rsidP="00BD23C4">
            <w:pPr>
              <w:keepNext/>
              <w:spacing w:after="40"/>
              <w:rPr>
                <w:b/>
                <w:bCs/>
              </w:rPr>
            </w:pPr>
            <w:r w:rsidRPr="00FE5536">
              <w:rPr>
                <w:b/>
                <w:bCs/>
              </w:rPr>
              <w:t>SAMI WORK</w:t>
            </w:r>
          </w:p>
        </w:tc>
      </w:tr>
      <w:tr w:rsidR="009838DF" w14:paraId="6BBE2463" w14:textId="77777777" w:rsidTr="004D05EF">
        <w:tc>
          <w:tcPr>
            <w:tcW w:w="2500" w:type="pct"/>
          </w:tcPr>
          <w:p w14:paraId="5D8C6105" w14:textId="77777777" w:rsidR="00DD1F49" w:rsidRPr="004760EF" w:rsidRDefault="00000000" w:rsidP="00BD23C4">
            <w:pPr>
              <w:keepNext/>
              <w:spacing w:after="40"/>
              <w:rPr>
                <w:b/>
              </w:rPr>
            </w:pPr>
            <w:r w:rsidRPr="004760EF">
              <w:rPr>
                <w:b/>
              </w:rPr>
              <w:t>Region</w:t>
            </w:r>
          </w:p>
        </w:tc>
        <w:tc>
          <w:tcPr>
            <w:tcW w:w="2500" w:type="pct"/>
          </w:tcPr>
          <w:p w14:paraId="6D72E4BD" w14:textId="77777777" w:rsidR="00DD1F49" w:rsidRPr="004760EF" w:rsidRDefault="00000000" w:rsidP="00BD23C4">
            <w:pPr>
              <w:keepNext/>
              <w:spacing w:after="40"/>
              <w:rPr>
                <w:b/>
              </w:rPr>
            </w:pPr>
            <w:r w:rsidRPr="004760EF">
              <w:rPr>
                <w:b/>
              </w:rPr>
              <w:t>Binder Type</w:t>
            </w:r>
          </w:p>
        </w:tc>
      </w:tr>
      <w:tr w:rsidR="009838DF" w14:paraId="532102F4" w14:textId="77777777" w:rsidTr="004D05EF">
        <w:tc>
          <w:tcPr>
            <w:tcW w:w="2500" w:type="pct"/>
          </w:tcPr>
          <w:p w14:paraId="7886E25F" w14:textId="77777777" w:rsidR="00DD1F49" w:rsidRDefault="00000000" w:rsidP="00BD23C4">
            <w:pPr>
              <w:spacing w:after="40"/>
            </w:pPr>
            <w:r>
              <w:t>All</w:t>
            </w:r>
          </w:p>
        </w:tc>
        <w:tc>
          <w:tcPr>
            <w:tcW w:w="2500" w:type="pct"/>
          </w:tcPr>
          <w:p w14:paraId="69A752D1" w14:textId="77777777" w:rsidR="00DD1F49" w:rsidRDefault="00000000" w:rsidP="00BD23C4">
            <w:pPr>
              <w:spacing w:after="40"/>
            </w:pPr>
            <w:r>
              <w:t>S25E</w:t>
            </w:r>
          </w:p>
        </w:tc>
      </w:tr>
      <w:tr w:rsidR="009838DF" w14:paraId="71CC0485" w14:textId="77777777" w:rsidTr="004D05EF">
        <w:trPr>
          <w:trHeight w:val="625"/>
        </w:trPr>
        <w:tc>
          <w:tcPr>
            <w:tcW w:w="1" w:type="pct"/>
            <w:gridSpan w:val="2"/>
          </w:tcPr>
          <w:p w14:paraId="347B1B1D" w14:textId="77777777" w:rsidR="00DD1F49" w:rsidRPr="009517D3" w:rsidRDefault="00000000" w:rsidP="00BD23C4">
            <w:pPr>
              <w:spacing w:after="40"/>
              <w:rPr>
                <w:color w:val="000000"/>
              </w:rPr>
            </w:pPr>
            <w:r w:rsidRPr="00F31A81">
              <w:rPr>
                <w:b/>
                <w:bCs/>
              </w:rPr>
              <w:lastRenderedPageBreak/>
              <w:t>Note</w:t>
            </w:r>
            <w:r>
              <w:t>;</w:t>
            </w:r>
            <w:r>
              <w:rPr>
                <w:vertAlign w:val="superscript"/>
              </w:rPr>
              <w:t xml:space="preserve"> </w:t>
            </w:r>
            <w:r>
              <w:t xml:space="preserve">Refer to Bituminous surfacing works treatment and selection – Technical directive for treatments of specialised works </w:t>
            </w:r>
            <w:proofErr w:type="spellStart"/>
            <w:r>
              <w:t>eg</w:t>
            </w:r>
            <w:proofErr w:type="spellEnd"/>
            <w:r>
              <w:t xml:space="preserve">: truck bays and intersections, available via </w:t>
            </w:r>
            <w:hyperlink r:id="rId83" w:history="1">
              <w:r w:rsidR="00DD1F49" w:rsidRPr="00F31A81">
                <w:rPr>
                  <w:rStyle w:val="Hyperlink"/>
                </w:rPr>
                <w:t>Road Surfacing Standards</w:t>
              </w:r>
            </w:hyperlink>
          </w:p>
        </w:tc>
      </w:tr>
    </w:tbl>
    <w:p w14:paraId="3AD64C1E" w14:textId="77777777" w:rsidR="00DD1F49" w:rsidRDefault="00000000" w:rsidP="00DD1F49">
      <w:pPr>
        <w:pStyle w:val="Heading3"/>
      </w:pPr>
      <w:r>
        <w:t>Prime, primer seals, seals, pre-coats, and enrichment coats</w:t>
      </w:r>
    </w:p>
    <w:p w14:paraId="4A32E0A8" w14:textId="77777777" w:rsidR="00DD1F49" w:rsidRDefault="00000000" w:rsidP="00DD1F49">
      <w:r>
        <w:t xml:space="preserve">Provide bitumen complying with </w:t>
      </w:r>
      <w:r w:rsidRPr="00302357">
        <w:rPr>
          <w:b/>
          <w:i/>
        </w:rPr>
        <w:t>Table - Base Binder for Polymer Modified Bitumen</w:t>
      </w:r>
      <w:r>
        <w:t xml:space="preserve"> in the </w:t>
      </w:r>
      <w:r w:rsidRPr="00726CAF">
        <w:t xml:space="preserve">Polymer Modified Binder </w:t>
      </w:r>
      <w:r>
        <w:t xml:space="preserve">sub-clause in the </w:t>
      </w:r>
      <w:r w:rsidRPr="00726CAF">
        <w:t>Material Requirements</w:t>
      </w:r>
      <w:r>
        <w:t xml:space="preserve"> clause in this work section.</w:t>
      </w:r>
    </w:p>
    <w:p w14:paraId="1CE16AFE" w14:textId="77777777" w:rsidR="00DD1F49" w:rsidRDefault="00000000" w:rsidP="00DD1F49">
      <w:r>
        <w:t>Cut back requirements are:</w:t>
      </w:r>
    </w:p>
    <w:p w14:paraId="0ED26393" w14:textId="77777777" w:rsidR="00DD1F49" w:rsidRDefault="00000000" w:rsidP="00DD1F49">
      <w:r>
        <w:t>Prime:</w:t>
      </w:r>
      <w:r>
        <w:tab/>
      </w:r>
      <w:r>
        <w:tab/>
      </w:r>
      <w:r>
        <w:tab/>
        <w:t>AMC 0</w:t>
      </w:r>
      <w:r>
        <w:tab/>
        <w:t>to AMC</w:t>
      </w:r>
      <w:r w:rsidRPr="00553AA3">
        <w:rPr>
          <w:color w:val="C0504D"/>
        </w:rPr>
        <w:t xml:space="preserve"> </w:t>
      </w:r>
      <w:r w:rsidRPr="009517D3">
        <w:rPr>
          <w:color w:val="000000"/>
        </w:rPr>
        <w:t>00</w:t>
      </w:r>
    </w:p>
    <w:p w14:paraId="3842B4F3" w14:textId="77777777" w:rsidR="00DD1F49" w:rsidRPr="00844CF9" w:rsidRDefault="00000000" w:rsidP="00DD1F49">
      <w:pPr>
        <w:pStyle w:val="GuideNotes01"/>
      </w:pPr>
      <w:r>
        <w:t xml:space="preserve">[Edit if requirements differ from </w:t>
      </w:r>
      <w:proofErr w:type="gramStart"/>
      <w:r>
        <w:t>default..</w:t>
      </w:r>
      <w:proofErr w:type="gramEnd"/>
    </w:p>
    <w:p w14:paraId="7224B11B" w14:textId="77777777" w:rsidR="00DD1F49" w:rsidRDefault="00000000" w:rsidP="00DD1F49">
      <w:r>
        <w:t>Emulsion Primes - Proprietary type products minimum 70% bitumen</w:t>
      </w:r>
    </w:p>
    <w:p w14:paraId="04AB490E" w14:textId="77777777" w:rsidR="00DD1F49" w:rsidRDefault="00000000" w:rsidP="00DD1F49">
      <w:r>
        <w:t>Primer Seal:</w:t>
      </w:r>
      <w:r>
        <w:tab/>
      </w:r>
      <w:r>
        <w:tab/>
        <w:t xml:space="preserve">AMC </w:t>
      </w:r>
      <w:r w:rsidRPr="00553AA3">
        <w:rPr>
          <w:b/>
          <w:color w:val="C0504D"/>
        </w:rPr>
        <w:t>[enter data]</w:t>
      </w:r>
      <w:r>
        <w:tab/>
        <w:t xml:space="preserve">to AMC </w:t>
      </w:r>
      <w:r w:rsidRPr="00553AA3">
        <w:rPr>
          <w:b/>
          <w:color w:val="C0504D"/>
        </w:rPr>
        <w:t>[enter data]</w:t>
      </w:r>
    </w:p>
    <w:p w14:paraId="3A1E5575" w14:textId="77777777" w:rsidR="00DD1F49" w:rsidRDefault="00000000" w:rsidP="00DD1F49">
      <w:pPr>
        <w:pStyle w:val="GuideNotes01"/>
      </w:pPr>
      <w:r>
        <w:t>[</w:t>
      </w:r>
      <w:proofErr w:type="gramStart"/>
      <w:r>
        <w:t>Generally</w:t>
      </w:r>
      <w:proofErr w:type="gramEnd"/>
      <w:r>
        <w:t xml:space="preserve"> AMC 2 to AMC 4].</w:t>
      </w:r>
    </w:p>
    <w:p w14:paraId="38C14C43" w14:textId="77777777" w:rsidR="00DD1F49" w:rsidRDefault="00000000" w:rsidP="00DD1F49">
      <w:r>
        <w:t>Enrichment Coat:</w:t>
      </w:r>
      <w:r>
        <w:tab/>
        <w:t xml:space="preserve">Emulsion based TBA </w:t>
      </w:r>
    </w:p>
    <w:p w14:paraId="6A976940" w14:textId="77777777" w:rsidR="00DD1F49" w:rsidRDefault="00000000" w:rsidP="00DD1F49">
      <w:pPr>
        <w:pStyle w:val="GuideNotes01"/>
      </w:pPr>
      <w:r w:rsidRPr="00AC3FA1">
        <w:t>[</w:t>
      </w:r>
      <w:r w:rsidRPr="00FD0B23">
        <w:t xml:space="preserve">Specify the </w:t>
      </w:r>
      <w:r w:rsidRPr="00AC3FA1">
        <w:t>enrichment coat</w:t>
      </w:r>
      <w:r>
        <w:t>]</w:t>
      </w:r>
    </w:p>
    <w:p w14:paraId="4DAD9DF5" w14:textId="77777777" w:rsidR="00DD1F49" w:rsidRDefault="00000000" w:rsidP="00DD1F49">
      <w:r>
        <w:t>Cut-back bitumen to be mixed on site:</w:t>
      </w:r>
    </w:p>
    <w:p w14:paraId="18919473" w14:textId="77777777" w:rsidR="00DD1F49" w:rsidRDefault="00000000" w:rsidP="00DD1F49">
      <w:r>
        <w:t>Heat bitumen to a temperature appropriate for achieving final spraying temperature making allowance for incorporation of the unheated cutter.</w:t>
      </w:r>
    </w:p>
    <w:p w14:paraId="23F8CE74" w14:textId="77777777" w:rsidR="00DD1F49" w:rsidRDefault="00000000" w:rsidP="00DD1F49">
      <w:r>
        <w:t>Add unheated cutter to heated bitumen and circulate until a homogeneous mixture is achieved.</w:t>
      </w:r>
    </w:p>
    <w:p w14:paraId="1B150758" w14:textId="77777777" w:rsidR="00DD1F49" w:rsidRDefault="00000000" w:rsidP="00DD1F49">
      <w:r>
        <w:t>Spray immediately circulation is complete.</w:t>
      </w:r>
    </w:p>
    <w:p w14:paraId="10C76E39" w14:textId="77777777" w:rsidR="00DD1F49" w:rsidRDefault="00000000" w:rsidP="00DD1F49">
      <w:r>
        <w:t xml:space="preserve">Allow at least three days to elapse after </w:t>
      </w:r>
      <w:proofErr w:type="gramStart"/>
      <w:r>
        <w:t>cut</w:t>
      </w:r>
      <w:proofErr w:type="gramEnd"/>
      <w:r>
        <w:t xml:space="preserve"> back priming before applying the binder coat.</w:t>
      </w:r>
    </w:p>
    <w:p w14:paraId="4DDC3D79" w14:textId="77777777" w:rsidR="00DD1F49" w:rsidRDefault="00000000" w:rsidP="00DD1F49">
      <w:r>
        <w:t>Emulsion primes - allow 24 hours to elapse before applying binder coat.</w:t>
      </w:r>
    </w:p>
    <w:p w14:paraId="152F30B6" w14:textId="77777777" w:rsidR="00DD1F49" w:rsidRPr="009517D3" w:rsidRDefault="00000000" w:rsidP="00DD1F49">
      <w:pPr>
        <w:rPr>
          <w:strike/>
          <w:color w:val="000000"/>
        </w:rPr>
      </w:pPr>
      <w:r>
        <w:t>Keep traffic off the primed surface</w:t>
      </w:r>
      <w:r w:rsidRPr="009517D3">
        <w:rPr>
          <w:color w:val="000000"/>
        </w:rPr>
        <w:t xml:space="preserve"> for this period.</w:t>
      </w:r>
    </w:p>
    <w:p w14:paraId="4E6C8338" w14:textId="77777777" w:rsidR="00DD1F49" w:rsidRDefault="00000000" w:rsidP="00DD1F49">
      <w:pPr>
        <w:pStyle w:val="Heading3"/>
      </w:pPr>
      <w:r w:rsidRPr="009517D3">
        <w:rPr>
          <w:color w:val="000000"/>
        </w:rPr>
        <w:t>Straight run binder coa</w:t>
      </w:r>
      <w:r>
        <w:t>ts</w:t>
      </w:r>
    </w:p>
    <w:p w14:paraId="33F2D1AA" w14:textId="77777777" w:rsidR="00DD1F49" w:rsidRDefault="00000000" w:rsidP="00DD1F49">
      <w:r>
        <w:t xml:space="preserve">Do not use Straight Run Binder Coats </w:t>
      </w:r>
      <w:r w:rsidRPr="00E75E75">
        <w:t>unless you have prior approval from the Executive Director Civil Services.</w:t>
      </w:r>
    </w:p>
    <w:p w14:paraId="056223D4" w14:textId="77777777" w:rsidR="00DD1F49" w:rsidRDefault="00000000" w:rsidP="00DD1F49">
      <w:r>
        <w:t>Provide straight run bitumen conforming to AS 2008</w:t>
      </w:r>
    </w:p>
    <w:p w14:paraId="210530EB" w14:textId="77777777" w:rsidR="00DD1F49" w:rsidRDefault="00000000" w:rsidP="00DD1F49">
      <w:r>
        <w:t>Ensure product meets the requirements of the specification at point of delivery.</w:t>
      </w:r>
    </w:p>
    <w:p w14:paraId="5F3263FD" w14:textId="77777777" w:rsidR="00DD1F49" w:rsidRDefault="00000000" w:rsidP="00DD1F49">
      <w:pPr>
        <w:pStyle w:val="Heading3"/>
      </w:pPr>
      <w:r>
        <w:t>Polymer modified binder coats</w:t>
      </w:r>
    </w:p>
    <w:p w14:paraId="2B32B8BA" w14:textId="77777777" w:rsidR="00DD1F49" w:rsidRPr="009517D3" w:rsidRDefault="00000000" w:rsidP="00DD1F49">
      <w:pPr>
        <w:rPr>
          <w:strike/>
          <w:color w:val="000000"/>
        </w:rPr>
      </w:pPr>
      <w:r>
        <w:t xml:space="preserve">Provide bitumen in conformance with </w:t>
      </w:r>
      <w:r w:rsidRPr="00AC3FA1">
        <w:rPr>
          <w:b/>
          <w:i/>
        </w:rPr>
        <w:t>Table - Base Binder for Polymer Modified Bitumen</w:t>
      </w:r>
      <w:r>
        <w:t xml:space="preserve"> blended with the required polymer</w:t>
      </w:r>
      <w:r w:rsidRPr="009517D3">
        <w:rPr>
          <w:color w:val="000000"/>
        </w:rPr>
        <w:t>.</w:t>
      </w:r>
    </w:p>
    <w:p w14:paraId="53E58CEA" w14:textId="77777777" w:rsidR="00DD1F49" w:rsidRDefault="00000000" w:rsidP="00DD1F49">
      <w:r w:rsidRPr="009517D3">
        <w:rPr>
          <w:color w:val="000000"/>
        </w:rPr>
        <w:t>Ensure product meets the requirement</w:t>
      </w:r>
      <w:r>
        <w:t>s of the specification at point of delivery.</w:t>
      </w:r>
    </w:p>
    <w:p w14:paraId="285BC294" w14:textId="77777777" w:rsidR="00DD1F49" w:rsidRPr="009517D3" w:rsidRDefault="00000000" w:rsidP="00DD1F49">
      <w:pPr>
        <w:rPr>
          <w:strike/>
          <w:color w:val="000000"/>
        </w:rPr>
      </w:pPr>
      <w:r>
        <w:t>Store, mix, heat and spray the polymer modified binder as recommended by the polymer manufactu</w:t>
      </w:r>
      <w:r w:rsidRPr="009517D3">
        <w:rPr>
          <w:color w:val="000000"/>
        </w:rPr>
        <w:t>rer.</w:t>
      </w:r>
    </w:p>
    <w:p w14:paraId="63446BE0" w14:textId="77777777" w:rsidR="00DD1F49" w:rsidRDefault="00000000" w:rsidP="00DD1F49">
      <w:r w:rsidRPr="009517D3">
        <w:rPr>
          <w:color w:val="000000"/>
        </w:rPr>
        <w:t xml:space="preserve">Initial seal </w:t>
      </w:r>
      <w:r>
        <w:t xml:space="preserve">coat: </w:t>
      </w:r>
      <w:r>
        <w:tab/>
        <w:t>Class S10E</w:t>
      </w:r>
    </w:p>
    <w:p w14:paraId="52EB4E7C" w14:textId="77777777" w:rsidR="00DD1F49" w:rsidRDefault="00000000" w:rsidP="00DD1F49">
      <w:r>
        <w:t xml:space="preserve">Reseal coat: </w:t>
      </w:r>
      <w:r>
        <w:tab/>
      </w:r>
      <w:r>
        <w:tab/>
        <w:t>Class S10E</w:t>
      </w:r>
    </w:p>
    <w:p w14:paraId="282ECA48" w14:textId="77777777" w:rsidR="00DD1F49" w:rsidRDefault="00000000" w:rsidP="00DD1F49">
      <w:r>
        <w:t xml:space="preserve">SAMI seal coat: </w:t>
      </w:r>
      <w:r>
        <w:tab/>
        <w:t>Class S25E</w:t>
      </w:r>
    </w:p>
    <w:p w14:paraId="261300D4" w14:textId="77777777" w:rsidR="00DD1F49" w:rsidRDefault="00000000" w:rsidP="00DD1F49">
      <w:pPr>
        <w:pStyle w:val="Heading3"/>
      </w:pPr>
      <w:r>
        <w:t>Binder coats, tender quantities</w:t>
      </w:r>
    </w:p>
    <w:p w14:paraId="4213823B" w14:textId="77777777" w:rsidR="00DD1F49" w:rsidRDefault="00000000" w:rsidP="00DD1F49">
      <w:r>
        <w:t>Spray rates used as a basis for calculating tender quantities are as follows:</w:t>
      </w:r>
    </w:p>
    <w:p w14:paraId="0177FAA3" w14:textId="77777777" w:rsidR="00DD1F49" w:rsidRDefault="00000000" w:rsidP="00DD1F49">
      <w:r w:rsidRPr="00AC3FA1">
        <w:rPr>
          <w:b/>
        </w:rPr>
        <w:t>Enrichment Coat</w:t>
      </w:r>
      <w:r>
        <w:t>:</w:t>
      </w:r>
      <w:r>
        <w:tab/>
      </w:r>
      <w:r>
        <w:tab/>
      </w:r>
      <w:r w:rsidRPr="00553AA3">
        <w:rPr>
          <w:b/>
          <w:color w:val="C0504D"/>
        </w:rPr>
        <w:t xml:space="preserve">[enter data] </w:t>
      </w:r>
      <w:r>
        <w:t>litres/m</w:t>
      </w:r>
      <w:r w:rsidRPr="00626723">
        <w:rPr>
          <w:vertAlign w:val="superscript"/>
        </w:rPr>
        <w:t>2</w:t>
      </w:r>
    </w:p>
    <w:p w14:paraId="72D6F396" w14:textId="77777777" w:rsidR="00DD1F49" w:rsidRDefault="00000000" w:rsidP="00DD1F49">
      <w:pPr>
        <w:pStyle w:val="GuideNotes01"/>
      </w:pPr>
      <w:r>
        <w:t>[</w:t>
      </w:r>
      <w:proofErr w:type="gramStart"/>
      <w:r>
        <w:t>generally</w:t>
      </w:r>
      <w:proofErr w:type="gramEnd"/>
      <w:r>
        <w:t xml:space="preserve"> 0.4 to 0.6 L /m</w:t>
      </w:r>
      <w:r w:rsidRPr="00626723">
        <w:rPr>
          <w:vertAlign w:val="superscript"/>
        </w:rPr>
        <w:t>2</w:t>
      </w:r>
      <w:r>
        <w:t>]</w:t>
      </w:r>
    </w:p>
    <w:p w14:paraId="3B4BC06C" w14:textId="77777777" w:rsidR="00DD1F49" w:rsidRDefault="00000000" w:rsidP="00DD1F49">
      <w:r w:rsidRPr="00AC3FA1">
        <w:rPr>
          <w:b/>
        </w:rPr>
        <w:lastRenderedPageBreak/>
        <w:t>Prime:</w:t>
      </w:r>
      <w:r>
        <w:tab/>
      </w:r>
      <w:r>
        <w:tab/>
      </w:r>
      <w:r>
        <w:tab/>
      </w:r>
      <w:r>
        <w:tab/>
      </w:r>
      <w:r w:rsidRPr="00553AA3">
        <w:rPr>
          <w:b/>
          <w:color w:val="C0504D"/>
        </w:rPr>
        <w:t>[enter data]</w:t>
      </w:r>
      <w:r>
        <w:t xml:space="preserve"> litres/m</w:t>
      </w:r>
      <w:r w:rsidRPr="00626723">
        <w:rPr>
          <w:vertAlign w:val="superscript"/>
        </w:rPr>
        <w:t>2</w:t>
      </w:r>
    </w:p>
    <w:p w14:paraId="6421C912" w14:textId="77777777" w:rsidR="00DD1F49" w:rsidRDefault="00000000" w:rsidP="00DD1F49">
      <w:pPr>
        <w:pStyle w:val="GuideNotes01"/>
      </w:pPr>
      <w:r>
        <w:t>[</w:t>
      </w:r>
      <w:proofErr w:type="gramStart"/>
      <w:r>
        <w:t>Generally</w:t>
      </w:r>
      <w:proofErr w:type="gramEnd"/>
      <w:r>
        <w:t xml:space="preserve"> 0.8 to 1.2L /m</w:t>
      </w:r>
      <w:r w:rsidRPr="00626723">
        <w:rPr>
          <w:vertAlign w:val="superscript"/>
        </w:rPr>
        <w:t>2</w:t>
      </w:r>
      <w:r>
        <w:t>]</w:t>
      </w:r>
    </w:p>
    <w:p w14:paraId="7F2BAF92" w14:textId="77777777" w:rsidR="00DD1F49" w:rsidRDefault="00000000" w:rsidP="00DD1F49">
      <w:r>
        <w:rPr>
          <w:b/>
        </w:rPr>
        <w:t>Emulsion Prime</w:t>
      </w:r>
      <w:r>
        <w:rPr>
          <w:b/>
        </w:rPr>
        <w:tab/>
      </w:r>
      <w:r>
        <w:rPr>
          <w:b/>
        </w:rPr>
        <w:tab/>
      </w:r>
      <w:r w:rsidRPr="00553AA3">
        <w:rPr>
          <w:b/>
          <w:color w:val="C0504D"/>
        </w:rPr>
        <w:t>[enter data]</w:t>
      </w:r>
      <w:r>
        <w:t xml:space="preserve"> litres/m</w:t>
      </w:r>
      <w:r w:rsidRPr="00626723">
        <w:rPr>
          <w:vertAlign w:val="superscript"/>
        </w:rPr>
        <w:t>2</w:t>
      </w:r>
    </w:p>
    <w:p w14:paraId="49FB73CB" w14:textId="77777777" w:rsidR="00DD1F49" w:rsidRDefault="00000000" w:rsidP="00DD1F49">
      <w:pPr>
        <w:pStyle w:val="GuideNotes01"/>
      </w:pPr>
      <w:r>
        <w:t>[</w:t>
      </w:r>
      <w:proofErr w:type="gramStart"/>
      <w:r>
        <w:t>Generally</w:t>
      </w:r>
      <w:proofErr w:type="gramEnd"/>
      <w:r>
        <w:t xml:space="preserve"> 0.8 to 1.2L /m</w:t>
      </w:r>
      <w:r w:rsidRPr="00626723">
        <w:rPr>
          <w:vertAlign w:val="superscript"/>
        </w:rPr>
        <w:t>2</w:t>
      </w:r>
      <w:r>
        <w:t>]</w:t>
      </w:r>
    </w:p>
    <w:p w14:paraId="4E96010C" w14:textId="77777777" w:rsidR="00DD1F49" w:rsidRPr="00AC3FA1" w:rsidRDefault="00000000" w:rsidP="00DD1F49">
      <w:pPr>
        <w:rPr>
          <w:b/>
        </w:rPr>
      </w:pPr>
      <w:r w:rsidRPr="00AC3FA1">
        <w:rPr>
          <w:b/>
        </w:rPr>
        <w:t>Primer Seal</w:t>
      </w:r>
    </w:p>
    <w:p w14:paraId="6BB2FC14" w14:textId="77777777" w:rsidR="00DD1F49" w:rsidRPr="00856B2D" w:rsidRDefault="00000000" w:rsidP="00DD1F49">
      <w:r w:rsidRPr="00553AA3">
        <w:rPr>
          <w:color w:val="000000"/>
        </w:rPr>
        <w:t>(</w:t>
      </w:r>
      <w:r w:rsidRPr="00553AA3">
        <w:rPr>
          <w:b/>
          <w:color w:val="C0504D"/>
        </w:rPr>
        <w:t>[enter data]</w:t>
      </w:r>
      <w:r>
        <w:t xml:space="preserve"> mm aggregate):</w:t>
      </w:r>
      <w:r>
        <w:tab/>
      </w:r>
      <w:r>
        <w:tab/>
      </w:r>
      <w:r w:rsidRPr="00553AA3">
        <w:rPr>
          <w:b/>
          <w:color w:val="C0504D"/>
        </w:rPr>
        <w:t xml:space="preserve">[enter data] </w:t>
      </w:r>
      <w:r>
        <w:t>litres/m</w:t>
      </w:r>
      <w:r w:rsidRPr="00626723">
        <w:rPr>
          <w:vertAlign w:val="superscript"/>
        </w:rPr>
        <w:t>2</w:t>
      </w:r>
    </w:p>
    <w:p w14:paraId="4C7D797C" w14:textId="77777777" w:rsidR="00DD1F49" w:rsidRDefault="00000000" w:rsidP="00DD1F49">
      <w:r w:rsidRPr="00AC3FA1">
        <w:rPr>
          <w:b/>
        </w:rPr>
        <w:t>Single Coat Seal</w:t>
      </w:r>
    </w:p>
    <w:p w14:paraId="04AA6B62" w14:textId="77777777" w:rsidR="00DD1F49" w:rsidRDefault="00000000" w:rsidP="00DD1F49">
      <w:pPr>
        <w:rPr>
          <w:vertAlign w:val="superscript"/>
        </w:rPr>
      </w:pPr>
      <w:proofErr w:type="gramStart"/>
      <w:r w:rsidRPr="00BD183B">
        <w:rPr>
          <w:color w:val="000000"/>
        </w:rPr>
        <w:t xml:space="preserve">( </w:t>
      </w:r>
      <w:r w:rsidRPr="00553AA3">
        <w:rPr>
          <w:b/>
          <w:color w:val="C0504D"/>
        </w:rPr>
        <w:t>[</w:t>
      </w:r>
      <w:proofErr w:type="gramEnd"/>
      <w:r w:rsidRPr="00553AA3">
        <w:rPr>
          <w:b/>
          <w:color w:val="C0504D"/>
        </w:rPr>
        <w:t>enter data]</w:t>
      </w:r>
      <w:r>
        <w:t xml:space="preserve"> mm aggregate):</w:t>
      </w:r>
      <w:r>
        <w:tab/>
      </w:r>
      <w:r>
        <w:tab/>
      </w:r>
      <w:r w:rsidRPr="00553AA3">
        <w:rPr>
          <w:b/>
          <w:color w:val="C0504D"/>
        </w:rPr>
        <w:t xml:space="preserve">[enter data] </w:t>
      </w:r>
      <w:r>
        <w:t>litres/m</w:t>
      </w:r>
      <w:r w:rsidRPr="00626723">
        <w:rPr>
          <w:vertAlign w:val="superscript"/>
        </w:rPr>
        <w:t>2</w:t>
      </w:r>
    </w:p>
    <w:p w14:paraId="18E64035" w14:textId="77777777" w:rsidR="00DD1F49" w:rsidRPr="00AC3FA1" w:rsidRDefault="00000000" w:rsidP="00DD1F49">
      <w:pPr>
        <w:rPr>
          <w:b/>
        </w:rPr>
      </w:pPr>
      <w:r w:rsidRPr="00AC3FA1">
        <w:rPr>
          <w:b/>
        </w:rPr>
        <w:t>Reseal</w:t>
      </w:r>
    </w:p>
    <w:p w14:paraId="5439EE2B" w14:textId="77777777" w:rsidR="00DD1F49" w:rsidRDefault="00000000" w:rsidP="00DD1F49">
      <w:proofErr w:type="gramStart"/>
      <w:r w:rsidRPr="00BD183B">
        <w:rPr>
          <w:color w:val="000000"/>
        </w:rPr>
        <w:t xml:space="preserve">( </w:t>
      </w:r>
      <w:r w:rsidRPr="00553AA3">
        <w:rPr>
          <w:b/>
          <w:color w:val="C0504D"/>
        </w:rPr>
        <w:t>[</w:t>
      </w:r>
      <w:proofErr w:type="gramEnd"/>
      <w:r w:rsidRPr="00553AA3">
        <w:rPr>
          <w:b/>
          <w:color w:val="C0504D"/>
        </w:rPr>
        <w:t xml:space="preserve">enter data] </w:t>
      </w:r>
      <w:r>
        <w:t>mm aggregate):</w:t>
      </w:r>
      <w:r>
        <w:tab/>
      </w:r>
      <w:r>
        <w:tab/>
      </w:r>
      <w:r w:rsidRPr="00553AA3">
        <w:rPr>
          <w:b/>
          <w:color w:val="C0504D"/>
        </w:rPr>
        <w:t xml:space="preserve">[enter data] </w:t>
      </w:r>
      <w:r>
        <w:t>litres/m</w:t>
      </w:r>
      <w:r w:rsidRPr="00626723">
        <w:rPr>
          <w:vertAlign w:val="superscript"/>
        </w:rPr>
        <w:t>2</w:t>
      </w:r>
    </w:p>
    <w:p w14:paraId="4D72DB4F" w14:textId="77777777" w:rsidR="00DD1F49" w:rsidRPr="00AC3FA1" w:rsidRDefault="00000000" w:rsidP="00DD1F49">
      <w:pPr>
        <w:rPr>
          <w:b/>
        </w:rPr>
      </w:pPr>
      <w:r w:rsidRPr="008D45A4">
        <w:rPr>
          <w:b/>
        </w:rPr>
        <w:t>Two C</w:t>
      </w:r>
      <w:r w:rsidRPr="00AC3FA1">
        <w:rPr>
          <w:b/>
        </w:rPr>
        <w:t>oat Seals</w:t>
      </w:r>
    </w:p>
    <w:p w14:paraId="4A5450EC" w14:textId="77777777" w:rsidR="00DD1F49" w:rsidRDefault="00000000" w:rsidP="00DD1F49">
      <w:r>
        <w:t>First Coat Seal</w:t>
      </w:r>
    </w:p>
    <w:p w14:paraId="1FB144CE" w14:textId="77777777" w:rsidR="00DD1F49" w:rsidRDefault="00000000" w:rsidP="00DD1F49">
      <w:r w:rsidRPr="00BD183B">
        <w:rPr>
          <w:color w:val="000000"/>
        </w:rPr>
        <w:t>(</w:t>
      </w:r>
      <w:r w:rsidRPr="00553AA3">
        <w:rPr>
          <w:b/>
          <w:color w:val="C0504D"/>
        </w:rPr>
        <w:t xml:space="preserve">[enter data] </w:t>
      </w:r>
      <w:r>
        <w:t>mm aggregate):</w:t>
      </w:r>
      <w:r>
        <w:tab/>
      </w:r>
      <w:r>
        <w:tab/>
      </w:r>
      <w:r w:rsidRPr="00553AA3">
        <w:rPr>
          <w:b/>
          <w:color w:val="C0504D"/>
        </w:rPr>
        <w:t xml:space="preserve">[enter data] </w:t>
      </w:r>
      <w:r>
        <w:t>litres/m</w:t>
      </w:r>
      <w:r w:rsidRPr="00626723">
        <w:rPr>
          <w:vertAlign w:val="superscript"/>
        </w:rPr>
        <w:t>2</w:t>
      </w:r>
    </w:p>
    <w:p w14:paraId="6EA948DB" w14:textId="77777777" w:rsidR="00DD1F49" w:rsidRDefault="00000000" w:rsidP="00DD1F49">
      <w:r>
        <w:t>Second Coat Seal</w:t>
      </w:r>
    </w:p>
    <w:p w14:paraId="6F5CF856" w14:textId="77777777" w:rsidR="00DD1F49" w:rsidRDefault="00000000" w:rsidP="00DD1F49">
      <w:r w:rsidRPr="00BD183B">
        <w:rPr>
          <w:color w:val="000000"/>
        </w:rPr>
        <w:t>(</w:t>
      </w:r>
      <w:r w:rsidRPr="00553AA3">
        <w:rPr>
          <w:b/>
          <w:color w:val="C0504D"/>
        </w:rPr>
        <w:t xml:space="preserve">[enter data] </w:t>
      </w:r>
      <w:r>
        <w:t>mm aggregate):</w:t>
      </w:r>
      <w:r>
        <w:tab/>
      </w:r>
      <w:r>
        <w:tab/>
      </w:r>
      <w:r w:rsidRPr="00553AA3">
        <w:rPr>
          <w:b/>
          <w:color w:val="C0504D"/>
        </w:rPr>
        <w:t xml:space="preserve">[enter data] </w:t>
      </w:r>
      <w:r>
        <w:t>litres/m</w:t>
      </w:r>
      <w:r w:rsidRPr="00626723">
        <w:rPr>
          <w:vertAlign w:val="superscript"/>
        </w:rPr>
        <w:t>2</w:t>
      </w:r>
    </w:p>
    <w:p w14:paraId="5CAFE1F8" w14:textId="77777777" w:rsidR="00DD1F49" w:rsidRPr="002505F2" w:rsidRDefault="00000000" w:rsidP="00DD1F49">
      <w:pPr>
        <w:pStyle w:val="Heading2"/>
      </w:pPr>
      <w:r w:rsidRPr="002505F2">
        <w:t xml:space="preserve">Sampling </w:t>
      </w:r>
      <w:r>
        <w:t>o</w:t>
      </w:r>
      <w:r w:rsidRPr="002505F2">
        <w:t xml:space="preserve">f </w:t>
      </w:r>
      <w:r>
        <w:t>b</w:t>
      </w:r>
      <w:r w:rsidRPr="002505F2">
        <w:t>inder</w:t>
      </w:r>
    </w:p>
    <w:p w14:paraId="627CC221" w14:textId="77777777" w:rsidR="00DD1F49" w:rsidRDefault="00000000" w:rsidP="00DD1F49">
      <w:pPr>
        <w:pStyle w:val="Heading3"/>
      </w:pPr>
      <w:r>
        <w:t>Test request</w:t>
      </w:r>
    </w:p>
    <w:p w14:paraId="6730606D" w14:textId="77777777" w:rsidR="00DD1F49" w:rsidRDefault="00000000" w:rsidP="00DD1F49">
      <w:r>
        <w:t>Darwin Urban areas - Test requests are to be sent to the panel period contractor to witness sampling and arrange testing.</w:t>
      </w:r>
    </w:p>
    <w:p w14:paraId="45F019C7" w14:textId="77777777" w:rsidR="00DD1F49" w:rsidRDefault="00000000" w:rsidP="00DD1F49">
      <w:r>
        <w:t>All other areas - the supplier is to sample and deliver the sample to Departmental staff within 48 hours.</w:t>
      </w:r>
    </w:p>
    <w:p w14:paraId="2719BB84" w14:textId="77777777" w:rsidR="00DD1F49" w:rsidRDefault="00000000" w:rsidP="00DD1F49">
      <w:pPr>
        <w:pStyle w:val="Heading3"/>
      </w:pPr>
      <w:r>
        <w:t>Supply of sampling containers</w:t>
      </w:r>
    </w:p>
    <w:p w14:paraId="213B70BA" w14:textId="77777777" w:rsidR="00DD1F49" w:rsidRDefault="00000000" w:rsidP="00DD1F49">
      <w:r>
        <w:t>Supply all sampling containers as required for sampling purposes.</w:t>
      </w:r>
    </w:p>
    <w:p w14:paraId="006044C6" w14:textId="77777777" w:rsidR="00DD1F49" w:rsidRDefault="00000000" w:rsidP="00DD1F49">
      <w:r>
        <w:t>Sample containers are to be leak proof and having a capacity of not less than one litre.</w:t>
      </w:r>
    </w:p>
    <w:p w14:paraId="083B120F" w14:textId="77777777" w:rsidR="00DD1F49" w:rsidRDefault="00000000" w:rsidP="00DD1F49">
      <w:r>
        <w:t>Sample containers must be clean, rust free and capable of receiving a product at high temperatures.</w:t>
      </w:r>
    </w:p>
    <w:p w14:paraId="5D3090C8" w14:textId="77777777" w:rsidR="00DD1F49" w:rsidRDefault="00000000" w:rsidP="00DD1F49">
      <w:pPr>
        <w:pStyle w:val="Heading3"/>
      </w:pPr>
      <w:r>
        <w:t>Definition of sampling</w:t>
      </w:r>
    </w:p>
    <w:p w14:paraId="2B2F2DE0" w14:textId="77777777" w:rsidR="00DD1F49" w:rsidRDefault="00000000" w:rsidP="00DD1F49">
      <w:r>
        <w:t>A sample is three containers of product collected at the same time from the same supply source.</w:t>
      </w:r>
    </w:p>
    <w:p w14:paraId="4BFFC424" w14:textId="77777777" w:rsidR="00DD1F49" w:rsidRDefault="00000000" w:rsidP="00DD1F49">
      <w:r>
        <w:t>One sample container is for the Contractor's analysis.</w:t>
      </w:r>
    </w:p>
    <w:p w14:paraId="2E1463C8" w14:textId="77777777" w:rsidR="00DD1F49" w:rsidRDefault="00000000" w:rsidP="00DD1F49">
      <w:r>
        <w:t>Two sample containers are for the Department to analyse.</w:t>
      </w:r>
    </w:p>
    <w:p w14:paraId="5F44CD2A" w14:textId="77777777" w:rsidR="00DD1F49" w:rsidRDefault="00000000" w:rsidP="00DD1F49">
      <w:r>
        <w:t>Note: Refer to the Superintendent for requirements if samples are non-conforming</w:t>
      </w:r>
    </w:p>
    <w:p w14:paraId="6D7FB878" w14:textId="77777777" w:rsidR="00DD1F49" w:rsidRDefault="00000000" w:rsidP="00DD1F49">
      <w:pPr>
        <w:pStyle w:val="Heading3"/>
      </w:pPr>
      <w:r>
        <w:t>Frequency of samples</w:t>
      </w:r>
    </w:p>
    <w:p w14:paraId="57D4C93B" w14:textId="77777777" w:rsidR="00DD1F49" w:rsidRDefault="00000000" w:rsidP="00DD1F49">
      <w:r>
        <w:t>Refer to CONFORMANCE TESTING.</w:t>
      </w:r>
    </w:p>
    <w:p w14:paraId="1938BD2B" w14:textId="77777777" w:rsidR="00DD1F49" w:rsidRDefault="00000000" w:rsidP="00DD1F49">
      <w:pPr>
        <w:pStyle w:val="Heading3"/>
      </w:pPr>
      <w:r>
        <w:t>Collection of samples – Witness Point</w:t>
      </w:r>
    </w:p>
    <w:p w14:paraId="30BDE134" w14:textId="77777777" w:rsidR="00DD1F49" w:rsidRDefault="00000000" w:rsidP="00DD1F49">
      <w:r>
        <w:t>Take samples prior to addition of adhesion agents.</w:t>
      </w:r>
    </w:p>
    <w:p w14:paraId="7F7565C6" w14:textId="77777777" w:rsidR="00DD1F49" w:rsidRDefault="00000000" w:rsidP="00DD1F49">
      <w:r>
        <w:t>Conformance test sampling is to be collected at point of delivery.</w:t>
      </w:r>
    </w:p>
    <w:p w14:paraId="55CE4D9F" w14:textId="77777777" w:rsidR="00DD1F49" w:rsidRDefault="00000000" w:rsidP="00DD1F49">
      <w:r>
        <w:t>Ensure adequate sampling points are available when sampling from point of manufacture.</w:t>
      </w:r>
    </w:p>
    <w:p w14:paraId="6684ADCB" w14:textId="77777777" w:rsidR="00DD1F49" w:rsidRDefault="00000000" w:rsidP="00DD1F49">
      <w:r>
        <w:lastRenderedPageBreak/>
        <w:t>Ensure bulkers and road tankers have adequate sampling cocks installed so that samples can be taken on transfer from the bulker to the sprayer. Do not take bituminous samples from the spray wagon, except for prime samples.</w:t>
      </w:r>
    </w:p>
    <w:p w14:paraId="0B0C2735" w14:textId="77777777" w:rsidR="00DD1F49" w:rsidRDefault="00000000" w:rsidP="00DD1F49">
      <w:r w:rsidRPr="00E72EA9">
        <w:rPr>
          <w:b/>
        </w:rPr>
        <w:t xml:space="preserve">Witness Point </w:t>
      </w:r>
      <w:r>
        <w:t>- Take samples from the point of delivery on transfer from the bulker to the sprayer or as directed. Where transfer is for works in the urban area or for small works ensure that conformance testing is ordered and samples are taken at the point of transfer from bulker to sprayer.</w:t>
      </w:r>
    </w:p>
    <w:p w14:paraId="6C48C34A" w14:textId="77777777" w:rsidR="00DD1F49" w:rsidRDefault="00000000" w:rsidP="00DD1F49">
      <w:r>
        <w:t>All sampling must be in accordance with Australian Standards and/or Austroads standards. The supplier is to perform the sampling. Ensure staff carrying out sampling are competent in sampling methods.</w:t>
      </w:r>
    </w:p>
    <w:p w14:paraId="3E78E013" w14:textId="77777777" w:rsidR="00DD1F49" w:rsidRDefault="00000000" w:rsidP="00DD1F49">
      <w:r>
        <w:t>Ensure sampling techniques do not allow contamination of the samples.</w:t>
      </w:r>
    </w:p>
    <w:p w14:paraId="3E390BD9" w14:textId="77777777" w:rsidR="00DD1F49" w:rsidRDefault="00000000" w:rsidP="00DD1F49">
      <w:r>
        <w:t>Where samples are not collected, 10% reduction adjustments (</w:t>
      </w:r>
      <w:r w:rsidRPr="00E72EA9">
        <w:rPr>
          <w:b/>
          <w:i/>
        </w:rPr>
        <w:t>Table - Payment Adjustments</w:t>
      </w:r>
      <w:r>
        <w:t xml:space="preserve"> in MEASUREMENT AND PAYMENT) will apply to the total materials represented.</w:t>
      </w:r>
    </w:p>
    <w:p w14:paraId="2D886098" w14:textId="77777777" w:rsidR="00DD1F49" w:rsidRDefault="00000000" w:rsidP="00DD1F49">
      <w:pPr>
        <w:pStyle w:val="Heading3"/>
      </w:pPr>
      <w:r>
        <w:t>Sample identification</w:t>
      </w:r>
    </w:p>
    <w:p w14:paraId="63EE7C1C" w14:textId="77777777" w:rsidR="00DD1F49" w:rsidRDefault="00000000" w:rsidP="00DD1F49">
      <w:r>
        <w:t>Samples must be clearly identified with permanent marker on adhesive labels on each tin.</w:t>
      </w:r>
    </w:p>
    <w:p w14:paraId="4F1C36A8" w14:textId="77777777" w:rsidR="00DD1F49" w:rsidRDefault="00000000" w:rsidP="00DD1F49">
      <w:r>
        <w:t>Mark samples with the following information on the container at the time of collection.</w:t>
      </w:r>
    </w:p>
    <w:p w14:paraId="0869A7DF" w14:textId="77777777" w:rsidR="00DD1F49" w:rsidRDefault="00000000">
      <w:pPr>
        <w:pStyle w:val="ListParagraph"/>
        <w:numPr>
          <w:ilvl w:val="0"/>
          <w:numId w:val="83"/>
        </w:numPr>
      </w:pPr>
      <w:r>
        <w:t>Container number.</w:t>
      </w:r>
    </w:p>
    <w:p w14:paraId="5859CB82" w14:textId="77777777" w:rsidR="00DD1F49" w:rsidRDefault="00000000">
      <w:pPr>
        <w:pStyle w:val="ListParagraph"/>
        <w:numPr>
          <w:ilvl w:val="0"/>
          <w:numId w:val="83"/>
        </w:numPr>
      </w:pPr>
      <w:r>
        <w:t>Sample number.</w:t>
      </w:r>
    </w:p>
    <w:p w14:paraId="07E12E98" w14:textId="77777777" w:rsidR="00DD1F49" w:rsidRDefault="00000000">
      <w:pPr>
        <w:pStyle w:val="ListParagraph"/>
        <w:numPr>
          <w:ilvl w:val="0"/>
          <w:numId w:val="83"/>
        </w:numPr>
      </w:pPr>
      <w:r>
        <w:t>Date and time of sample taken.</w:t>
      </w:r>
    </w:p>
    <w:p w14:paraId="64C53410" w14:textId="77777777" w:rsidR="00DD1F49" w:rsidRDefault="00000000">
      <w:pPr>
        <w:pStyle w:val="ListParagraph"/>
        <w:numPr>
          <w:ilvl w:val="0"/>
          <w:numId w:val="83"/>
        </w:numPr>
      </w:pPr>
      <w:r>
        <w:t>Designation or Classification of Materials.</w:t>
      </w:r>
    </w:p>
    <w:p w14:paraId="7C6B4883" w14:textId="77777777" w:rsidR="00DD1F49" w:rsidRDefault="00000000">
      <w:pPr>
        <w:pStyle w:val="ListParagraph"/>
        <w:numPr>
          <w:ilvl w:val="0"/>
          <w:numId w:val="83"/>
        </w:numPr>
      </w:pPr>
      <w:r>
        <w:t>Sample Temperature.</w:t>
      </w:r>
    </w:p>
    <w:p w14:paraId="3AC9CFB6" w14:textId="77777777" w:rsidR="00DD1F49" w:rsidRDefault="00000000">
      <w:pPr>
        <w:pStyle w:val="ListParagraph"/>
        <w:numPr>
          <w:ilvl w:val="0"/>
          <w:numId w:val="83"/>
        </w:numPr>
      </w:pPr>
      <w:r>
        <w:t>Tanker/Sprayer Identification Number.</w:t>
      </w:r>
    </w:p>
    <w:p w14:paraId="6B325859" w14:textId="77777777" w:rsidR="00DD1F49" w:rsidRDefault="00000000">
      <w:pPr>
        <w:pStyle w:val="ListParagraph"/>
        <w:numPr>
          <w:ilvl w:val="0"/>
          <w:numId w:val="83"/>
        </w:numPr>
      </w:pPr>
      <w:r>
        <w:t>Name of Supplier.</w:t>
      </w:r>
    </w:p>
    <w:p w14:paraId="0574495E" w14:textId="77777777" w:rsidR="00DD1F49" w:rsidRDefault="00000000">
      <w:pPr>
        <w:pStyle w:val="ListParagraph"/>
        <w:numPr>
          <w:ilvl w:val="0"/>
          <w:numId w:val="83"/>
        </w:numPr>
      </w:pPr>
      <w:r>
        <w:t>Road Name and number.</w:t>
      </w:r>
    </w:p>
    <w:p w14:paraId="592F5883" w14:textId="77777777" w:rsidR="00DD1F49" w:rsidRDefault="00000000">
      <w:pPr>
        <w:pStyle w:val="ListParagraph"/>
        <w:numPr>
          <w:ilvl w:val="0"/>
          <w:numId w:val="83"/>
        </w:numPr>
      </w:pPr>
      <w:r>
        <w:t>Site Identification.</w:t>
      </w:r>
    </w:p>
    <w:p w14:paraId="086390BB" w14:textId="77777777" w:rsidR="00DD1F49" w:rsidRDefault="00000000">
      <w:pPr>
        <w:pStyle w:val="ListParagraph"/>
        <w:numPr>
          <w:ilvl w:val="0"/>
          <w:numId w:val="83"/>
        </w:numPr>
      </w:pPr>
      <w:r>
        <w:t>Location and Chainage.</w:t>
      </w:r>
    </w:p>
    <w:p w14:paraId="6EB40210" w14:textId="77777777" w:rsidR="00DD1F49" w:rsidRDefault="00000000" w:rsidP="00DD1F49">
      <w:r>
        <w:t>Reseals - Maintain an electronic register of all samples which includes the information listed above. Provide a copy of this register to the Superintendent on request. Provide samples daily to the Superintendent.</w:t>
      </w:r>
    </w:p>
    <w:p w14:paraId="0AC01F7E" w14:textId="77777777" w:rsidR="00DD1F49" w:rsidRDefault="00000000" w:rsidP="00DD1F49">
      <w:pPr>
        <w:pStyle w:val="Heading3"/>
      </w:pPr>
      <w:r>
        <w:t>Storage and delivery of samples</w:t>
      </w:r>
    </w:p>
    <w:p w14:paraId="0784EC09" w14:textId="77777777" w:rsidR="00DD1F49" w:rsidRDefault="00000000" w:rsidP="00DD1F49">
      <w:r>
        <w:t xml:space="preserve">Store all samples taken to prevent accidental damage or contamination. Submit sample containers at the completion of each </w:t>
      </w:r>
      <w:proofErr w:type="gramStart"/>
      <w:r>
        <w:t>days</w:t>
      </w:r>
      <w:proofErr w:type="gramEnd"/>
      <w:r>
        <w:t xml:space="preserve"> spraying.</w:t>
      </w:r>
    </w:p>
    <w:p w14:paraId="115FBEC8" w14:textId="77777777" w:rsidR="00DD1F49" w:rsidRPr="002505F2" w:rsidRDefault="00000000" w:rsidP="00DD1F49">
      <w:pPr>
        <w:pStyle w:val="Heading2"/>
      </w:pPr>
      <w:r w:rsidRPr="002505F2">
        <w:t xml:space="preserve">Stockpile </w:t>
      </w:r>
      <w:r>
        <w:t>s</w:t>
      </w:r>
      <w:r w:rsidRPr="002505F2">
        <w:t>ites</w:t>
      </w:r>
    </w:p>
    <w:p w14:paraId="2126CA43" w14:textId="77777777" w:rsidR="00DD1F49" w:rsidRDefault="00000000" w:rsidP="00DD1F49">
      <w:pPr>
        <w:pStyle w:val="Heading3"/>
      </w:pPr>
      <w:r>
        <w:t>Stockpiles of materials</w:t>
      </w:r>
    </w:p>
    <w:p w14:paraId="682A2A61" w14:textId="77777777" w:rsidR="00DD1F49" w:rsidRDefault="00000000" w:rsidP="00DD1F49">
      <w:r>
        <w:t>Stockpiles in urban areas are not permitted.</w:t>
      </w:r>
    </w:p>
    <w:p w14:paraId="34A8B45D" w14:textId="77777777" w:rsidR="00DD1F49" w:rsidRDefault="00000000" w:rsidP="00DD1F49">
      <w:r>
        <w:t xml:space="preserve">Urban areas for Darwin region </w:t>
      </w:r>
      <w:proofErr w:type="gramStart"/>
      <w:r>
        <w:t>is</w:t>
      </w:r>
      <w:proofErr w:type="gramEnd"/>
      <w:r>
        <w:t xml:space="preserve"> nominated as - North of Cox Peninsula Road (Stuart Highway), West of Trippe Road (Arnhem Highway) and the end of seal on Gunn Point Road.</w:t>
      </w:r>
    </w:p>
    <w:p w14:paraId="471C278E" w14:textId="77777777" w:rsidR="00DD1F49" w:rsidRDefault="00000000" w:rsidP="00DD1F49">
      <w:r>
        <w:t>Other urban areas are nominated as being within, and extending to, town boundaries.</w:t>
      </w:r>
    </w:p>
    <w:p w14:paraId="1E264F46" w14:textId="77777777" w:rsidR="00DD1F49" w:rsidRDefault="00000000" w:rsidP="00DD1F49">
      <w:r>
        <w:t xml:space="preserve">Existing stockpile sites - clean existing stockpile site to suit, at no cost to the </w:t>
      </w:r>
      <w:proofErr w:type="gramStart"/>
      <w:r>
        <w:t>Principal</w:t>
      </w:r>
      <w:proofErr w:type="gramEnd"/>
      <w:r>
        <w:t>.</w:t>
      </w:r>
    </w:p>
    <w:p w14:paraId="3EBBFE5B" w14:textId="77777777" w:rsidR="00DD1F49" w:rsidRDefault="00000000" w:rsidP="00DD1F49">
      <w:r>
        <w:t>Provide a separate site for each aggregate size. Allow 15 metres between adjacent sites.</w:t>
      </w:r>
    </w:p>
    <w:p w14:paraId="4D19BF4D" w14:textId="77777777" w:rsidR="00DD1F49" w:rsidRDefault="00000000" w:rsidP="00DD1F49">
      <w:r>
        <w:t>Ensure sites are well drained and on hard ground. Avoid contamination by dust.</w:t>
      </w:r>
    </w:p>
    <w:p w14:paraId="6FCCC96E" w14:textId="77777777" w:rsidR="00DD1F49" w:rsidRDefault="00000000" w:rsidP="00DD1F49">
      <w:r>
        <w:t>Maintain access roads and stockpile sites.</w:t>
      </w:r>
    </w:p>
    <w:p w14:paraId="1E5886B6" w14:textId="77777777" w:rsidR="00DD1F49" w:rsidRDefault="00000000" w:rsidP="00DD1F49">
      <w:r>
        <w:lastRenderedPageBreak/>
        <w:t>Do not allow stockpiled aggregates to become wet due to rain. Cover all stockpiles with sheet plastic or similar material.</w:t>
      </w:r>
    </w:p>
    <w:p w14:paraId="4534B06F" w14:textId="77777777" w:rsidR="00DD1F49" w:rsidRDefault="00000000" w:rsidP="00DD1F49">
      <w:r>
        <w:t>Avoid sites under trees, telephone lines, overhead transmission lines or where overhead clearance is less than 6 metres.</w:t>
      </w:r>
    </w:p>
    <w:p w14:paraId="116174A2" w14:textId="77777777" w:rsidR="00DD1F49" w:rsidRDefault="00000000" w:rsidP="00DD1F49">
      <w:r>
        <w:t>Clear all vegetation within the existing stockpile boundary only.</w:t>
      </w:r>
    </w:p>
    <w:p w14:paraId="62C42A50" w14:textId="77777777" w:rsidR="00DD1F49" w:rsidRDefault="00000000" w:rsidP="00DD1F49">
      <w:r>
        <w:t>Remove from site any non-conforming aggregate.</w:t>
      </w:r>
    </w:p>
    <w:p w14:paraId="1A98397F" w14:textId="77777777" w:rsidR="00DD1F49" w:rsidRDefault="00000000" w:rsidP="00DD1F49">
      <w:r>
        <w:t>For work in or close to regional centres, towns and urban areas (50 km), remove all unused aggregate from stockpile sites at conclusion of work.</w:t>
      </w:r>
    </w:p>
    <w:p w14:paraId="5CE28F55" w14:textId="77777777" w:rsidR="00DD1F49" w:rsidRDefault="00000000" w:rsidP="00DD1F49">
      <w:r>
        <w:t>For work in rural areas, store unused aggregate in one neat and tidy stockpile per aggregate size. Stockpiles must not impede vehicle and/or plant access for future deliveries. Aggregate remaining in stockpiled areas becomes property of the Northern Territory Government at Practical Completion stage.</w:t>
      </w:r>
    </w:p>
    <w:p w14:paraId="7AA193AE" w14:textId="77777777" w:rsidR="00DD1F49" w:rsidRDefault="00000000" w:rsidP="00DD1F49">
      <w:r>
        <w:t>Neatly stockpile all waste materials from the screening process.</w:t>
      </w:r>
    </w:p>
    <w:p w14:paraId="23AB7851" w14:textId="77777777" w:rsidR="00DD1F49" w:rsidRPr="002505F2" w:rsidRDefault="00000000" w:rsidP="00DD1F49">
      <w:pPr>
        <w:pStyle w:val="Heading2"/>
      </w:pPr>
      <w:r w:rsidRPr="002505F2">
        <w:t xml:space="preserve">Precoating </w:t>
      </w:r>
      <w:r>
        <w:t>a</w:t>
      </w:r>
      <w:r w:rsidRPr="002505F2">
        <w:t>ggregate</w:t>
      </w:r>
    </w:p>
    <w:p w14:paraId="043389E1" w14:textId="77777777" w:rsidR="00DD1F49" w:rsidRDefault="00000000" w:rsidP="00DD1F49">
      <w:r>
        <w:t>All aggregates used must be dry before precoating.</w:t>
      </w:r>
    </w:p>
    <w:p w14:paraId="483D3708" w14:textId="77777777" w:rsidR="00DD1F49" w:rsidRDefault="00000000" w:rsidP="00DD1F49">
      <w:r>
        <w:t>Precoat all SAMI aggregates with 2 L/m</w:t>
      </w:r>
      <w:r w:rsidRPr="00076E76">
        <w:rPr>
          <w:vertAlign w:val="superscript"/>
        </w:rPr>
        <w:t>3</w:t>
      </w:r>
      <w:r>
        <w:t xml:space="preserve"> a minimum of 7 days before use.</w:t>
      </w:r>
    </w:p>
    <w:p w14:paraId="6F7513E2" w14:textId="77777777" w:rsidR="00DD1F49" w:rsidRDefault="00000000" w:rsidP="00DD1F49">
      <w:r>
        <w:t>No precoat is required for Emulsion seals, unless stated in the response schedules.</w:t>
      </w:r>
    </w:p>
    <w:p w14:paraId="7988A71B" w14:textId="77777777" w:rsidR="00DD1F49" w:rsidRDefault="00000000" w:rsidP="00DD1F49">
      <w:r>
        <w:t>Apply a uniform film of precoating material to all the aggregate used for sealing purposes.</w:t>
      </w:r>
    </w:p>
    <w:p w14:paraId="0A7FA721" w14:textId="77777777" w:rsidR="00DD1F49" w:rsidRDefault="00000000" w:rsidP="00DD1F49">
      <w:r>
        <w:t xml:space="preserve">Do not load directly into trucks from a </w:t>
      </w:r>
      <w:proofErr w:type="spellStart"/>
      <w:r>
        <w:t>precoater</w:t>
      </w:r>
      <w:proofErr w:type="spellEnd"/>
      <w:r>
        <w:t xml:space="preserve"> machine.</w:t>
      </w:r>
    </w:p>
    <w:p w14:paraId="5E3B5B41" w14:textId="77777777" w:rsidR="00DD1F49" w:rsidRDefault="00000000" w:rsidP="00DD1F49">
      <w:r>
        <w:t>Aggregate which has been excessively precoated will be rejected.</w:t>
      </w:r>
    </w:p>
    <w:p w14:paraId="2628A448" w14:textId="77777777" w:rsidR="00DD1F49" w:rsidRDefault="00000000" w:rsidP="00DD1F49">
      <w:r>
        <w:t>Precoating is to take place on site at pre-approved site stockpile locations unless otherwise approved by the Superintendent.</w:t>
      </w:r>
    </w:p>
    <w:p w14:paraId="00332591" w14:textId="77777777" w:rsidR="00DD1F49" w:rsidRDefault="00000000" w:rsidP="00DD1F49">
      <w:r>
        <w:t xml:space="preserve">All precoating must be performed with a powered shaking screen deck </w:t>
      </w:r>
      <w:proofErr w:type="spellStart"/>
      <w:r>
        <w:t>precoater</w:t>
      </w:r>
      <w:proofErr w:type="spellEnd"/>
      <w:r>
        <w:t>, which removes dust, dirt and oversize materials and evenly applies precoat to the aggregate.</w:t>
      </w:r>
    </w:p>
    <w:p w14:paraId="4534E31F" w14:textId="77777777" w:rsidR="00DD1F49" w:rsidRPr="002505F2" w:rsidRDefault="00000000" w:rsidP="00DD1F49">
      <w:pPr>
        <w:pStyle w:val="Heading2"/>
      </w:pPr>
      <w:r w:rsidRPr="002505F2">
        <w:t xml:space="preserve">Adhesion </w:t>
      </w:r>
      <w:r>
        <w:t>a</w:t>
      </w:r>
      <w:r w:rsidRPr="002505F2">
        <w:t>gent</w:t>
      </w:r>
    </w:p>
    <w:p w14:paraId="18FA05FD" w14:textId="77777777" w:rsidR="00DD1F49" w:rsidRDefault="00000000" w:rsidP="00DD1F49">
      <w:r>
        <w:t xml:space="preserve">Adhesion agent must be used. Do not use </w:t>
      </w:r>
      <w:proofErr w:type="gramStart"/>
      <w:r>
        <w:t>diesel based</w:t>
      </w:r>
      <w:proofErr w:type="gramEnd"/>
      <w:r>
        <w:t xml:space="preserve"> adhesion agents.</w:t>
      </w:r>
    </w:p>
    <w:p w14:paraId="4AC48816" w14:textId="77777777" w:rsidR="00DD1F49" w:rsidRDefault="00000000" w:rsidP="00DD1F49">
      <w:r>
        <w:t>Use 1% adhesion agent in the binder. Written Superintendent approval must be obtained for variation of this rate.</w:t>
      </w:r>
    </w:p>
    <w:p w14:paraId="70A59146" w14:textId="77777777" w:rsidR="00DD1F49" w:rsidRDefault="00000000" w:rsidP="00DD1F49">
      <w:r>
        <w:t>Combine and circulate in the binder for 20 minutes before spraying.</w:t>
      </w:r>
    </w:p>
    <w:p w14:paraId="1AC3301B" w14:textId="77777777" w:rsidR="00DD1F49" w:rsidRDefault="00000000" w:rsidP="00DD1F49">
      <w:r>
        <w:t>Provide the Superintendent a copy of the Safety Data Sheet information of the adhesion agent prior to its intended use.</w:t>
      </w:r>
    </w:p>
    <w:p w14:paraId="4D193115" w14:textId="77777777" w:rsidR="00DD1F49" w:rsidRPr="002505F2" w:rsidRDefault="00000000" w:rsidP="00DD1F49">
      <w:pPr>
        <w:pStyle w:val="Heading2"/>
      </w:pPr>
      <w:r w:rsidRPr="002505F2">
        <w:t>Spraying - Witness Point</w:t>
      </w:r>
    </w:p>
    <w:p w14:paraId="5A7CD216" w14:textId="77777777" w:rsidR="00DD1F49" w:rsidRDefault="00000000" w:rsidP="00DD1F49">
      <w:pPr>
        <w:keepNext/>
      </w:pPr>
      <w:r w:rsidRPr="00764F68">
        <w:rPr>
          <w:b/>
        </w:rPr>
        <w:t>Witness Point</w:t>
      </w:r>
      <w:r>
        <w:t xml:space="preserve"> - Give the Superintendent 48 </w:t>
      </w:r>
      <w:proofErr w:type="spellStart"/>
      <w:r>
        <w:t>hours notice</w:t>
      </w:r>
      <w:proofErr w:type="spellEnd"/>
      <w:r>
        <w:t xml:space="preserve"> of intention to spray bitumen.</w:t>
      </w:r>
    </w:p>
    <w:p w14:paraId="01947F92" w14:textId="77777777" w:rsidR="00DD1F49" w:rsidRDefault="00000000" w:rsidP="00DD1F49">
      <w:pPr>
        <w:keepNext/>
      </w:pPr>
      <w:r>
        <w:t>Store bitumen at lowest practical temperature and for the shortest possible duration.</w:t>
      </w:r>
    </w:p>
    <w:p w14:paraId="38EEB4E5" w14:textId="77777777" w:rsidR="00DD1F49" w:rsidRDefault="00000000" w:rsidP="00DD1F49">
      <w:r>
        <w:t xml:space="preserve">Comply with </w:t>
      </w:r>
      <w:r w:rsidRPr="00764F68">
        <w:rPr>
          <w:b/>
          <w:i/>
        </w:rPr>
        <w:t>Table - Temperature Control Requirements for Polymer Modified Binders</w:t>
      </w:r>
      <w:r>
        <w:t>.</w:t>
      </w:r>
    </w:p>
    <w:p w14:paraId="389E7927" w14:textId="77777777" w:rsidR="00DD1F49" w:rsidRPr="00685BB2" w:rsidRDefault="00000000" w:rsidP="00DD1F49">
      <w:r w:rsidRPr="00685BB2">
        <w:t>Seek approval to vary these requirements.</w:t>
      </w:r>
    </w:p>
    <w:p w14:paraId="329AA8CE" w14:textId="77777777" w:rsidR="00DD1F49" w:rsidRDefault="00000000" w:rsidP="00DD1F49">
      <w:r w:rsidRPr="00685BB2">
        <w:t>Remove bitumen from the site when temperature limits are exceeded.</w:t>
      </w:r>
    </w:p>
    <w:tbl>
      <w:tblPr>
        <w:tblStyle w:val="TableGrid"/>
        <w:tblW w:w="5000" w:type="pct"/>
        <w:tblLook w:val="0620" w:firstRow="1" w:lastRow="0" w:firstColumn="0" w:lastColumn="0" w:noHBand="1" w:noVBand="1"/>
      </w:tblPr>
      <w:tblGrid>
        <w:gridCol w:w="4665"/>
        <w:gridCol w:w="2507"/>
        <w:gridCol w:w="3136"/>
      </w:tblGrid>
      <w:tr w:rsidR="009838DF" w14:paraId="39A614D2" w14:textId="77777777" w:rsidTr="004D05EF">
        <w:trPr>
          <w:cnfStyle w:val="100000000000" w:firstRow="1" w:lastRow="0" w:firstColumn="0" w:lastColumn="0" w:oddVBand="0" w:evenVBand="0" w:oddHBand="0" w:evenHBand="0" w:firstRowFirstColumn="0" w:firstRowLastColumn="0" w:lastRowFirstColumn="0" w:lastRowLastColumn="0"/>
        </w:trPr>
        <w:tc>
          <w:tcPr>
            <w:tcW w:w="5000" w:type="pct"/>
            <w:gridSpan w:val="3"/>
          </w:tcPr>
          <w:p w14:paraId="724AC64B" w14:textId="77777777" w:rsidR="00DD1F49" w:rsidRPr="004D05EF" w:rsidRDefault="00000000" w:rsidP="00BD23C4">
            <w:pPr>
              <w:spacing w:after="40"/>
              <w:rPr>
                <w:b w:val="0"/>
                <w:bCs/>
              </w:rPr>
            </w:pPr>
            <w:r w:rsidRPr="004D05EF">
              <w:rPr>
                <w:bCs/>
              </w:rPr>
              <w:t>Table – Temperature Control Requirements for Polymer Modified Binders</w:t>
            </w:r>
          </w:p>
        </w:tc>
      </w:tr>
      <w:tr w:rsidR="009838DF" w14:paraId="2DE74B5A" w14:textId="77777777" w:rsidTr="004D05EF">
        <w:tc>
          <w:tcPr>
            <w:tcW w:w="2263" w:type="pct"/>
          </w:tcPr>
          <w:p w14:paraId="33799395" w14:textId="77777777" w:rsidR="00DD1F49" w:rsidRPr="004760EF" w:rsidRDefault="00000000" w:rsidP="00BD23C4">
            <w:pPr>
              <w:spacing w:after="40"/>
              <w:rPr>
                <w:b/>
              </w:rPr>
            </w:pPr>
            <w:r w:rsidRPr="004760EF">
              <w:rPr>
                <w:b/>
              </w:rPr>
              <w:t>Property</w:t>
            </w:r>
          </w:p>
        </w:tc>
        <w:tc>
          <w:tcPr>
            <w:tcW w:w="1216" w:type="pct"/>
          </w:tcPr>
          <w:p w14:paraId="5A1F860E" w14:textId="77777777" w:rsidR="00DD1F49" w:rsidRPr="004760EF" w:rsidRDefault="00000000" w:rsidP="00BD23C4">
            <w:pPr>
              <w:spacing w:after="40"/>
              <w:rPr>
                <w:b/>
              </w:rPr>
            </w:pPr>
            <w:r w:rsidRPr="004760EF">
              <w:rPr>
                <w:b/>
              </w:rPr>
              <w:t>Straight Run Binder</w:t>
            </w:r>
          </w:p>
        </w:tc>
        <w:tc>
          <w:tcPr>
            <w:tcW w:w="1521" w:type="pct"/>
          </w:tcPr>
          <w:p w14:paraId="0666B981" w14:textId="77777777" w:rsidR="00DD1F49" w:rsidRPr="004760EF" w:rsidRDefault="00000000" w:rsidP="00BD23C4">
            <w:pPr>
              <w:spacing w:after="40"/>
              <w:rPr>
                <w:b/>
              </w:rPr>
            </w:pPr>
            <w:r w:rsidRPr="004760EF">
              <w:rPr>
                <w:b/>
              </w:rPr>
              <w:t>Polymer Modified Binder</w:t>
            </w:r>
          </w:p>
        </w:tc>
      </w:tr>
      <w:tr w:rsidR="009838DF" w14:paraId="79A8B5B9" w14:textId="77777777" w:rsidTr="004D05EF">
        <w:tc>
          <w:tcPr>
            <w:tcW w:w="2263" w:type="pct"/>
          </w:tcPr>
          <w:p w14:paraId="1D428C19" w14:textId="77777777" w:rsidR="00DD1F49" w:rsidRPr="00F461D0" w:rsidRDefault="00000000" w:rsidP="00BD23C4">
            <w:pPr>
              <w:spacing w:after="40"/>
            </w:pPr>
            <w:r w:rsidRPr="00F461D0">
              <w:t>Temperature at point of spraying</w:t>
            </w:r>
          </w:p>
        </w:tc>
        <w:tc>
          <w:tcPr>
            <w:tcW w:w="1216" w:type="pct"/>
          </w:tcPr>
          <w:p w14:paraId="1D054ABD" w14:textId="77777777" w:rsidR="00DD1F49" w:rsidRPr="00F461D0" w:rsidRDefault="00000000" w:rsidP="00BD23C4">
            <w:pPr>
              <w:spacing w:after="40"/>
              <w:jc w:val="center"/>
            </w:pPr>
            <w:r>
              <w:t>175 to 185</w:t>
            </w:r>
            <w:r>
              <w:rPr>
                <w:rFonts w:cs="Arial"/>
              </w:rPr>
              <w:t>°</w:t>
            </w:r>
            <w:r w:rsidRPr="00F461D0">
              <w:t>C</w:t>
            </w:r>
          </w:p>
        </w:tc>
        <w:tc>
          <w:tcPr>
            <w:tcW w:w="1521" w:type="pct"/>
          </w:tcPr>
          <w:p w14:paraId="6F10FC37" w14:textId="77777777" w:rsidR="00DD1F49" w:rsidRPr="00F461D0" w:rsidRDefault="00000000" w:rsidP="00BD23C4">
            <w:pPr>
              <w:spacing w:after="40"/>
              <w:jc w:val="center"/>
            </w:pPr>
            <w:r>
              <w:t>190 to 200</w:t>
            </w:r>
            <w:r>
              <w:rPr>
                <w:rFonts w:cs="Arial"/>
              </w:rPr>
              <w:t>°</w:t>
            </w:r>
            <w:r w:rsidRPr="00F461D0">
              <w:t>C</w:t>
            </w:r>
          </w:p>
        </w:tc>
      </w:tr>
      <w:tr w:rsidR="009838DF" w14:paraId="0533A6A2" w14:textId="77777777" w:rsidTr="004D05EF">
        <w:tc>
          <w:tcPr>
            <w:tcW w:w="2263" w:type="pct"/>
          </w:tcPr>
          <w:p w14:paraId="58508233" w14:textId="77777777" w:rsidR="00DD1F49" w:rsidRPr="009517D3" w:rsidRDefault="00000000" w:rsidP="00BD23C4">
            <w:pPr>
              <w:spacing w:after="40"/>
              <w:rPr>
                <w:color w:val="000000"/>
              </w:rPr>
            </w:pPr>
            <w:r w:rsidRPr="009517D3">
              <w:rPr>
                <w:color w:val="000000"/>
              </w:rPr>
              <w:t>Holding time at spraying temperature</w:t>
            </w:r>
          </w:p>
        </w:tc>
        <w:tc>
          <w:tcPr>
            <w:tcW w:w="1216" w:type="pct"/>
          </w:tcPr>
          <w:p w14:paraId="239FD272" w14:textId="77777777" w:rsidR="00DD1F49" w:rsidRPr="009517D3" w:rsidRDefault="00000000" w:rsidP="00BD23C4">
            <w:pPr>
              <w:spacing w:after="40"/>
              <w:jc w:val="center"/>
              <w:rPr>
                <w:color w:val="000000"/>
              </w:rPr>
            </w:pPr>
            <w:r w:rsidRPr="009517D3">
              <w:rPr>
                <w:color w:val="000000"/>
              </w:rPr>
              <w:t>7 days maximum</w:t>
            </w:r>
          </w:p>
        </w:tc>
        <w:tc>
          <w:tcPr>
            <w:tcW w:w="1521" w:type="pct"/>
          </w:tcPr>
          <w:p w14:paraId="455912D1" w14:textId="77777777" w:rsidR="00DD1F49" w:rsidRPr="009517D3" w:rsidRDefault="00000000" w:rsidP="00BD23C4">
            <w:pPr>
              <w:spacing w:after="40"/>
              <w:jc w:val="center"/>
              <w:rPr>
                <w:color w:val="000000"/>
              </w:rPr>
            </w:pPr>
            <w:r w:rsidRPr="009517D3">
              <w:rPr>
                <w:color w:val="000000"/>
              </w:rPr>
              <w:t>2 days maximum</w:t>
            </w:r>
          </w:p>
        </w:tc>
      </w:tr>
      <w:tr w:rsidR="009838DF" w14:paraId="6D439F2D" w14:textId="77777777" w:rsidTr="004D05EF">
        <w:tc>
          <w:tcPr>
            <w:tcW w:w="2263" w:type="pct"/>
          </w:tcPr>
          <w:p w14:paraId="298C4C00" w14:textId="77777777" w:rsidR="00DD1F49" w:rsidRPr="009517D3" w:rsidRDefault="00000000" w:rsidP="00BD23C4">
            <w:pPr>
              <w:spacing w:after="40"/>
              <w:rPr>
                <w:color w:val="000000"/>
              </w:rPr>
            </w:pPr>
            <w:r w:rsidRPr="009517D3">
              <w:rPr>
                <w:color w:val="000000"/>
              </w:rPr>
              <w:lastRenderedPageBreak/>
              <w:t>Temperature for medium term storage</w:t>
            </w:r>
          </w:p>
        </w:tc>
        <w:tc>
          <w:tcPr>
            <w:tcW w:w="1216" w:type="pct"/>
          </w:tcPr>
          <w:p w14:paraId="064C69DB" w14:textId="77777777" w:rsidR="00DD1F49" w:rsidRPr="009517D3" w:rsidRDefault="00000000" w:rsidP="00BD23C4">
            <w:pPr>
              <w:spacing w:after="40"/>
              <w:jc w:val="center"/>
              <w:rPr>
                <w:color w:val="000000"/>
              </w:rPr>
            </w:pPr>
            <w:r w:rsidRPr="009517D3">
              <w:rPr>
                <w:color w:val="000000"/>
              </w:rPr>
              <w:t>130 to 150</w:t>
            </w:r>
            <w:r w:rsidRPr="009517D3">
              <w:rPr>
                <w:rFonts w:cs="Arial"/>
                <w:color w:val="000000"/>
              </w:rPr>
              <w:t>°</w:t>
            </w:r>
            <w:r w:rsidRPr="009517D3">
              <w:rPr>
                <w:color w:val="000000"/>
              </w:rPr>
              <w:t>C</w:t>
            </w:r>
          </w:p>
        </w:tc>
        <w:tc>
          <w:tcPr>
            <w:tcW w:w="1521" w:type="pct"/>
          </w:tcPr>
          <w:p w14:paraId="3C859F78" w14:textId="77777777" w:rsidR="00DD1F49" w:rsidRPr="009517D3" w:rsidRDefault="00000000" w:rsidP="00BD23C4">
            <w:pPr>
              <w:spacing w:after="40"/>
              <w:jc w:val="center"/>
              <w:rPr>
                <w:color w:val="000000"/>
              </w:rPr>
            </w:pPr>
            <w:r w:rsidRPr="009517D3">
              <w:rPr>
                <w:color w:val="000000"/>
              </w:rPr>
              <w:t>140 to 160</w:t>
            </w:r>
            <w:r w:rsidRPr="009517D3">
              <w:rPr>
                <w:rFonts w:cs="Arial"/>
                <w:color w:val="000000"/>
              </w:rPr>
              <w:t>°</w:t>
            </w:r>
            <w:r w:rsidRPr="009517D3">
              <w:rPr>
                <w:color w:val="000000"/>
              </w:rPr>
              <w:t>C</w:t>
            </w:r>
          </w:p>
        </w:tc>
      </w:tr>
      <w:tr w:rsidR="009838DF" w14:paraId="08C42188" w14:textId="77777777" w:rsidTr="004D05EF">
        <w:tc>
          <w:tcPr>
            <w:tcW w:w="2263" w:type="pct"/>
          </w:tcPr>
          <w:p w14:paraId="563E605B" w14:textId="77777777" w:rsidR="00DD1F49" w:rsidRPr="009517D3" w:rsidRDefault="00000000" w:rsidP="00BD23C4">
            <w:pPr>
              <w:spacing w:after="40"/>
              <w:rPr>
                <w:color w:val="000000"/>
              </w:rPr>
            </w:pPr>
            <w:r w:rsidRPr="009517D3">
              <w:rPr>
                <w:color w:val="000000"/>
              </w:rPr>
              <w:t>Holding time for medium term storage</w:t>
            </w:r>
          </w:p>
        </w:tc>
        <w:tc>
          <w:tcPr>
            <w:tcW w:w="1216" w:type="pct"/>
          </w:tcPr>
          <w:p w14:paraId="32036930" w14:textId="77777777" w:rsidR="00DD1F49" w:rsidRPr="009517D3" w:rsidRDefault="00000000" w:rsidP="00BD23C4">
            <w:pPr>
              <w:spacing w:after="40"/>
              <w:jc w:val="center"/>
              <w:rPr>
                <w:color w:val="000000"/>
              </w:rPr>
            </w:pPr>
            <w:r w:rsidRPr="009517D3">
              <w:rPr>
                <w:color w:val="000000"/>
              </w:rPr>
              <w:t>30 days</w:t>
            </w:r>
          </w:p>
        </w:tc>
        <w:tc>
          <w:tcPr>
            <w:tcW w:w="1521" w:type="pct"/>
          </w:tcPr>
          <w:p w14:paraId="47E72004" w14:textId="77777777" w:rsidR="00DD1F49" w:rsidRPr="009517D3" w:rsidRDefault="00000000" w:rsidP="00BD23C4">
            <w:pPr>
              <w:spacing w:after="40"/>
              <w:jc w:val="center"/>
              <w:rPr>
                <w:color w:val="000000"/>
              </w:rPr>
            </w:pPr>
            <w:r w:rsidRPr="009517D3">
              <w:rPr>
                <w:color w:val="000000"/>
              </w:rPr>
              <w:t>7 to 10 days</w:t>
            </w:r>
          </w:p>
        </w:tc>
      </w:tr>
    </w:tbl>
    <w:p w14:paraId="67471D58" w14:textId="77777777" w:rsidR="00DD1F49" w:rsidRDefault="00DD1F49" w:rsidP="00DD1F49"/>
    <w:p w14:paraId="2E3DA8FD" w14:textId="77777777" w:rsidR="00DD1F49" w:rsidRDefault="00000000" w:rsidP="00DD1F49">
      <w:r>
        <w:t>Allow for different spray rates for different traffic lanes and/or paths of travel in the same sections of the roadway.</w:t>
      </w:r>
    </w:p>
    <w:p w14:paraId="0E88BA98" w14:textId="77777777" w:rsidR="00DD1F49" w:rsidRDefault="00000000" w:rsidP="00DD1F49">
      <w:pPr>
        <w:pStyle w:val="Heading3"/>
      </w:pPr>
      <w:r>
        <w:t>Atmospheric conditions</w:t>
      </w:r>
    </w:p>
    <w:p w14:paraId="2E6B140A" w14:textId="77777777" w:rsidR="00DD1F49" w:rsidRDefault="00000000" w:rsidP="00DD1F49">
      <w:r>
        <w:t>Commence spraying only when pavement temperature</w:t>
      </w:r>
    </w:p>
    <w:p w14:paraId="5CEC8DA9" w14:textId="77777777" w:rsidR="00DD1F49" w:rsidRDefault="00000000">
      <w:pPr>
        <w:pStyle w:val="ListParagraph"/>
        <w:numPr>
          <w:ilvl w:val="0"/>
          <w:numId w:val="83"/>
        </w:numPr>
      </w:pPr>
      <w:r>
        <w:t xml:space="preserve">is </w:t>
      </w:r>
      <w:proofErr w:type="gramStart"/>
      <w:r>
        <w:t>in excess of</w:t>
      </w:r>
      <w:proofErr w:type="gramEnd"/>
      <w:r>
        <w:t xml:space="preserve"> 20°C, or</w:t>
      </w:r>
    </w:p>
    <w:p w14:paraId="7A0377EA" w14:textId="77777777" w:rsidR="00DD1F49" w:rsidRDefault="00000000">
      <w:pPr>
        <w:pStyle w:val="ListParagraph"/>
        <w:numPr>
          <w:ilvl w:val="0"/>
          <w:numId w:val="83"/>
        </w:numPr>
      </w:pPr>
      <w:r>
        <w:t xml:space="preserve">has been </w:t>
      </w:r>
      <w:proofErr w:type="gramStart"/>
      <w:r>
        <w:t>in excess of</w:t>
      </w:r>
      <w:proofErr w:type="gramEnd"/>
      <w:r>
        <w:t xml:space="preserve"> 15°C for at least one hour.</w:t>
      </w:r>
    </w:p>
    <w:p w14:paraId="721C3EF2" w14:textId="77777777" w:rsidR="00DD1F49" w:rsidRDefault="00000000" w:rsidP="00DD1F49">
      <w:r>
        <w:t xml:space="preserve">For cutback work, commence spraying when pavement temperature is </w:t>
      </w:r>
      <w:proofErr w:type="gramStart"/>
      <w:r>
        <w:t>in excess of</w:t>
      </w:r>
      <w:proofErr w:type="gramEnd"/>
      <w:r>
        <w:t xml:space="preserve"> 10°C.</w:t>
      </w:r>
    </w:p>
    <w:p w14:paraId="40A7BC54" w14:textId="77777777" w:rsidR="00DD1F49" w:rsidRDefault="00000000" w:rsidP="00DD1F49">
      <w:r>
        <w:t xml:space="preserve">For emulsion work, commence spraying when pavement temperature is </w:t>
      </w:r>
      <w:proofErr w:type="gramStart"/>
      <w:r>
        <w:t>in excess of</w:t>
      </w:r>
      <w:proofErr w:type="gramEnd"/>
      <w:r>
        <w:t xml:space="preserve"> 5°C.</w:t>
      </w:r>
    </w:p>
    <w:p w14:paraId="7DF0CA70" w14:textId="77777777" w:rsidR="00DD1F49" w:rsidRDefault="00000000" w:rsidP="00DD1F49">
      <w:r>
        <w:t>Cease spraying if rain threatens, or in windy or dusty conditions.</w:t>
      </w:r>
    </w:p>
    <w:p w14:paraId="1993286B" w14:textId="77777777" w:rsidR="00DD1F49" w:rsidRDefault="00000000" w:rsidP="00DD1F49">
      <w:r>
        <w:t>Protect the work in the event of a sudden change in weather by closing the affected section of road or by rigidly controlling traffic speed.</w:t>
      </w:r>
    </w:p>
    <w:p w14:paraId="3D8262EB" w14:textId="77777777" w:rsidR="00DD1F49" w:rsidRDefault="00000000" w:rsidP="00DD1F49">
      <w:pPr>
        <w:pStyle w:val="Heading3"/>
      </w:pPr>
      <w:r>
        <w:t>Preparing the sprayer</w:t>
      </w:r>
    </w:p>
    <w:p w14:paraId="4E19A73D" w14:textId="77777777" w:rsidR="00DD1F49" w:rsidRDefault="00000000" w:rsidP="00DD1F49">
      <w:r>
        <w:t>Circulate the mixture.</w:t>
      </w:r>
    </w:p>
    <w:p w14:paraId="4931AF25" w14:textId="77777777" w:rsidR="00DD1F49" w:rsidRDefault="00000000" w:rsidP="00DD1F49">
      <w:r>
        <w:t xml:space="preserve">Check the horizontal and vertical alignment and the cleanliness of the </w:t>
      </w:r>
      <w:proofErr w:type="spellStart"/>
      <w:r>
        <w:t>spraybar</w:t>
      </w:r>
      <w:proofErr w:type="spellEnd"/>
      <w:r>
        <w:t xml:space="preserve"> and its extensions.</w:t>
      </w:r>
    </w:p>
    <w:p w14:paraId="1218EC12" w14:textId="77777777" w:rsidR="00DD1F49" w:rsidRDefault="00000000" w:rsidP="00DD1F49">
      <w:r>
        <w:t xml:space="preserve">Determine the appropriate number of nozzles for the width to be sprayed. Ensure the end nozzles fitted are </w:t>
      </w:r>
      <w:r w:rsidRPr="008D45A4">
        <w:t>EAN18W.</w:t>
      </w:r>
    </w:p>
    <w:p w14:paraId="612528E8" w14:textId="77777777" w:rsidR="00DD1F49" w:rsidRDefault="00000000" w:rsidP="00DD1F49">
      <w:r>
        <w:t>Check that the nozzles in use are symmetrical about the sprayer.</w:t>
      </w:r>
    </w:p>
    <w:p w14:paraId="699F393A" w14:textId="77777777" w:rsidR="00DD1F49" w:rsidRDefault="00000000" w:rsidP="00DD1F49">
      <w:r>
        <w:t xml:space="preserve">Check the alignment and setting of the nozzle to ensure that the fans of material from intermediate nozzles are parallel and at an angle of 30 degrees to the centre line of the </w:t>
      </w:r>
      <w:proofErr w:type="spellStart"/>
      <w:r>
        <w:t>spraybar</w:t>
      </w:r>
      <w:proofErr w:type="spellEnd"/>
      <w:r>
        <w:t xml:space="preserve">. Ensure that the fans from the end nozzles are parallel to each other and at an angle of 45 degrees to the centre line of the </w:t>
      </w:r>
      <w:proofErr w:type="spellStart"/>
      <w:r>
        <w:t>spraybar</w:t>
      </w:r>
      <w:proofErr w:type="spellEnd"/>
      <w:r>
        <w:t>.</w:t>
      </w:r>
    </w:p>
    <w:p w14:paraId="1C6343F5" w14:textId="77777777" w:rsidR="00DD1F49" w:rsidRDefault="00000000" w:rsidP="00DD1F49">
      <w:r>
        <w:t xml:space="preserve">Set the height of the </w:t>
      </w:r>
      <w:proofErr w:type="spellStart"/>
      <w:r>
        <w:t>spraybar</w:t>
      </w:r>
      <w:proofErr w:type="spellEnd"/>
      <w:r>
        <w:t xml:space="preserve"> so that the lower faces of the nozzles are 250 mm (or that specified on the calibration certificate) above the pavement when the sprayer is full.</w:t>
      </w:r>
    </w:p>
    <w:p w14:paraId="2732D856" w14:textId="77777777" w:rsidR="00DD1F49" w:rsidRDefault="00000000" w:rsidP="00DD1F49">
      <w:r>
        <w:t xml:space="preserve">Fit an end shield to the </w:t>
      </w:r>
      <w:proofErr w:type="spellStart"/>
      <w:r>
        <w:t>spraybar</w:t>
      </w:r>
      <w:proofErr w:type="spellEnd"/>
      <w:r>
        <w:t xml:space="preserve"> when necessary to prevent spraying material on the kerb, or to counter any wind effects which would compromise uniform spraying.</w:t>
      </w:r>
    </w:p>
    <w:p w14:paraId="64A215E9" w14:textId="77777777" w:rsidR="00DD1F49" w:rsidRDefault="00000000" w:rsidP="00DD1F49">
      <w:r>
        <w:t>Position the guide rod to conform to the setting out and edges of spray. Check by making a dummy run.</w:t>
      </w:r>
    </w:p>
    <w:p w14:paraId="392F6E1A" w14:textId="77777777" w:rsidR="00DD1F49" w:rsidRDefault="00000000" w:rsidP="00DD1F49">
      <w:pPr>
        <w:pStyle w:val="Heading3"/>
      </w:pPr>
      <w:r>
        <w:t>Application spray rates - Hold Point</w:t>
      </w:r>
    </w:p>
    <w:p w14:paraId="6B9FA8D8" w14:textId="77777777" w:rsidR="00DD1F49" w:rsidRDefault="00000000" w:rsidP="00DD1F49">
      <w:r>
        <w:t>Application spray rates shall be determined by the Superintendent; using DIPL’s Design of sprayed seals Technical Directive (</w:t>
      </w:r>
      <w:r w:rsidRPr="00A12B0D">
        <w:t xml:space="preserve">Supplement to Austroads </w:t>
      </w:r>
      <w:r>
        <w:t>G</w:t>
      </w:r>
      <w:r w:rsidRPr="00A12B0D">
        <w:t xml:space="preserve">uide to </w:t>
      </w:r>
      <w:r>
        <w:t>P</w:t>
      </w:r>
      <w:r w:rsidRPr="00CC25A7">
        <w:t xml:space="preserve">avement </w:t>
      </w:r>
      <w:r>
        <w:t>T</w:t>
      </w:r>
      <w:r w:rsidRPr="00A12B0D">
        <w:t>echnology Part 4K</w:t>
      </w:r>
      <w:r>
        <w:t xml:space="preserve">), accessible via </w:t>
      </w:r>
      <w:hyperlink r:id="rId84" w:history="1">
        <w:r w:rsidR="00DD1F49" w:rsidRPr="00F31A81">
          <w:rPr>
            <w:rStyle w:val="Hyperlink"/>
          </w:rPr>
          <w:t>Road Surfacing Standards</w:t>
        </w:r>
      </w:hyperlink>
      <w:r>
        <w:t>.</w:t>
      </w:r>
    </w:p>
    <w:p w14:paraId="671D58A8" w14:textId="77777777" w:rsidR="00DD1F49" w:rsidRDefault="00000000" w:rsidP="00DD1F49">
      <w:r>
        <w:t>Refer to Conformance Testing for sampling requirements of aggregates.</w:t>
      </w:r>
    </w:p>
    <w:p w14:paraId="6BDF1E56" w14:textId="77777777" w:rsidR="00DD1F49" w:rsidRDefault="00000000" w:rsidP="00DD1F49">
      <w:r w:rsidRPr="002003C7">
        <w:rPr>
          <w:b/>
        </w:rPr>
        <w:t xml:space="preserve">Hold Point </w:t>
      </w:r>
      <w:r>
        <w:t>- Do not commence spraying until the spray rates are advised by the Superintendent.</w:t>
      </w:r>
    </w:p>
    <w:p w14:paraId="699BCC5D" w14:textId="77777777" w:rsidR="00DD1F49" w:rsidRDefault="00000000" w:rsidP="00DD1F49">
      <w:r>
        <w:t xml:space="preserve">Spray rates to be at 15°C adjusted in accordance with </w:t>
      </w:r>
      <w:r w:rsidRPr="00AC3FA1">
        <w:rPr>
          <w:b/>
          <w:i/>
        </w:rPr>
        <w:t>Table - Bitumen Equivalent Volumes</w:t>
      </w:r>
      <w:r>
        <w:t xml:space="preserve"> in </w:t>
      </w:r>
      <w:r>
        <w:rPr>
          <w:b/>
        </w:rPr>
        <w:t>Calculation of Equivalent Volumes for Spray Rates</w:t>
      </w:r>
      <w:r>
        <w:t xml:space="preserve"> clause in this work section.</w:t>
      </w:r>
    </w:p>
    <w:p w14:paraId="18FC0732" w14:textId="77777777" w:rsidR="00DD1F49" w:rsidRDefault="00000000" w:rsidP="00DD1F49">
      <w:r>
        <w:t>For primers, primer seals and polymer modified binders, the rate of application refers to the whole of the mixture, including all modifiers, cutback materials, combining oils and adhesion agents. For enrichments and emulsion seals, the rate of application refers to the whole of the mixture.</w:t>
      </w:r>
    </w:p>
    <w:p w14:paraId="17ACC2DD" w14:textId="77777777" w:rsidR="00DD1F49" w:rsidRPr="00D374D9" w:rsidRDefault="00000000" w:rsidP="00DD1F49">
      <w:pPr>
        <w:pStyle w:val="Heading4"/>
      </w:pPr>
      <w:r w:rsidRPr="00D374D9">
        <w:lastRenderedPageBreak/>
        <w:t>For new seals</w:t>
      </w:r>
    </w:p>
    <w:p w14:paraId="59BC4684" w14:textId="77777777" w:rsidR="00DD1F49" w:rsidRDefault="00000000" w:rsidP="00DD1F49">
      <w:r>
        <w:t>Submit the seal design request form with the following information to the Superintendent, 3 working days prior to the planned commencement of sealing, to allow the spray rates to be calculated:</w:t>
      </w:r>
    </w:p>
    <w:p w14:paraId="26EA1291" w14:textId="77777777" w:rsidR="00DD1F49" w:rsidRDefault="00000000">
      <w:pPr>
        <w:pStyle w:val="ListParagraph"/>
        <w:numPr>
          <w:ilvl w:val="0"/>
          <w:numId w:val="83"/>
        </w:numPr>
      </w:pPr>
      <w:r>
        <w:t>Particle Size Distribution (1 per 250 tonne - minimum 3 tests)</w:t>
      </w:r>
    </w:p>
    <w:p w14:paraId="7CD70BA1" w14:textId="77777777" w:rsidR="00DD1F49" w:rsidRDefault="00000000">
      <w:pPr>
        <w:pStyle w:val="ListParagraph"/>
        <w:numPr>
          <w:ilvl w:val="0"/>
          <w:numId w:val="83"/>
        </w:numPr>
      </w:pPr>
      <w:r>
        <w:t>Average Least Dimension (ALD) (1 per 250 tonne - minimum 3 tests)</w:t>
      </w:r>
    </w:p>
    <w:p w14:paraId="60E62037" w14:textId="77777777" w:rsidR="00DD1F49" w:rsidRDefault="00000000">
      <w:pPr>
        <w:pStyle w:val="ListParagraph"/>
        <w:numPr>
          <w:ilvl w:val="0"/>
          <w:numId w:val="83"/>
        </w:numPr>
      </w:pPr>
      <w:r>
        <w:t>Flakiness Index (FI) of the aggregate, (1 per 250 tonne - minimum 3 tests)</w:t>
      </w:r>
    </w:p>
    <w:p w14:paraId="776EBA37" w14:textId="77777777" w:rsidR="00DD1F49" w:rsidRDefault="00000000">
      <w:pPr>
        <w:pStyle w:val="ListParagraph"/>
        <w:numPr>
          <w:ilvl w:val="0"/>
          <w:numId w:val="83"/>
        </w:numPr>
      </w:pPr>
      <w:r>
        <w:t>Ball Penetration testing (for new seal work after final trimming has been performed)</w:t>
      </w:r>
    </w:p>
    <w:p w14:paraId="6DEAC0D2" w14:textId="77777777" w:rsidR="00DD1F49" w:rsidRDefault="00000000">
      <w:pPr>
        <w:pStyle w:val="ListParagraph"/>
        <w:numPr>
          <w:ilvl w:val="0"/>
          <w:numId w:val="83"/>
        </w:numPr>
      </w:pPr>
      <w:r>
        <w:t>Dryback results (for new seal work)</w:t>
      </w:r>
    </w:p>
    <w:p w14:paraId="61F42768" w14:textId="77777777" w:rsidR="00DD1F49" w:rsidRPr="00D374D9" w:rsidRDefault="00000000" w:rsidP="00DD1F49">
      <w:pPr>
        <w:pStyle w:val="Heading4"/>
      </w:pPr>
      <w:r w:rsidRPr="00D374D9">
        <w:t>For reseals</w:t>
      </w:r>
    </w:p>
    <w:p w14:paraId="6E98A901" w14:textId="77777777" w:rsidR="00DD1F49" w:rsidRDefault="00000000" w:rsidP="00DD1F49">
      <w:r>
        <w:t>Provide details of the spray rates 14 days before sealing is to commence. They shall be determined using DIPL’s Design of Sprayed Seals Technical Directive (</w:t>
      </w:r>
      <w:r w:rsidRPr="00A12B0D">
        <w:t xml:space="preserve">Supplement to Austroads </w:t>
      </w:r>
      <w:r>
        <w:t>G</w:t>
      </w:r>
      <w:r w:rsidRPr="00A12B0D">
        <w:t xml:space="preserve">uide to </w:t>
      </w:r>
      <w:r>
        <w:t>P</w:t>
      </w:r>
      <w:r w:rsidRPr="00CC25A7">
        <w:t xml:space="preserve">avement </w:t>
      </w:r>
      <w:r>
        <w:t>T</w:t>
      </w:r>
      <w:r w:rsidRPr="00A12B0D">
        <w:t>echnology Part 4K</w:t>
      </w:r>
      <w:r>
        <w:t xml:space="preserve">), accessible via </w:t>
      </w:r>
      <w:hyperlink r:id="rId85" w:history="1">
        <w:r w:rsidR="00DD1F49" w:rsidRPr="00F31A81">
          <w:rPr>
            <w:rStyle w:val="Hyperlink"/>
          </w:rPr>
          <w:t>Road Surfacing Standards</w:t>
        </w:r>
      </w:hyperlink>
      <w:r>
        <w:t>.</w:t>
      </w:r>
    </w:p>
    <w:p w14:paraId="71987E9A" w14:textId="77777777" w:rsidR="00DD1F49" w:rsidRDefault="00000000" w:rsidP="00DD1F49">
      <w:r>
        <w:t>Submit the following information to the Superintendent 28 days before contract works proceed</w:t>
      </w:r>
    </w:p>
    <w:p w14:paraId="023DC1E0" w14:textId="77777777" w:rsidR="00DD1F49" w:rsidRDefault="00000000">
      <w:pPr>
        <w:pStyle w:val="ListParagraph"/>
        <w:numPr>
          <w:ilvl w:val="0"/>
          <w:numId w:val="83"/>
        </w:numPr>
      </w:pPr>
      <w:r>
        <w:t>Excel sheet with seal design and noted field observations and assumptions (reference all steps in design methodology, refer to chainages and offsets)</w:t>
      </w:r>
    </w:p>
    <w:p w14:paraId="16435F75" w14:textId="77777777" w:rsidR="00DD1F49" w:rsidRDefault="00000000">
      <w:pPr>
        <w:pStyle w:val="ListParagraph"/>
        <w:numPr>
          <w:ilvl w:val="0"/>
          <w:numId w:val="83"/>
        </w:numPr>
      </w:pPr>
      <w:r>
        <w:t>Particle Size Distribution (1 per 250 tonne - minimum 3 tests)</w:t>
      </w:r>
    </w:p>
    <w:p w14:paraId="31B1BE02" w14:textId="77777777" w:rsidR="00DD1F49" w:rsidRDefault="00000000">
      <w:pPr>
        <w:pStyle w:val="ListParagraph"/>
        <w:numPr>
          <w:ilvl w:val="0"/>
          <w:numId w:val="83"/>
        </w:numPr>
      </w:pPr>
      <w:r>
        <w:t>Average Least Dimension (ALD) (1 per 250 tonne - minimum 3 tests)</w:t>
      </w:r>
    </w:p>
    <w:p w14:paraId="0AD32D8B" w14:textId="77777777" w:rsidR="00DD1F49" w:rsidRDefault="00000000">
      <w:pPr>
        <w:pStyle w:val="ListParagraph"/>
        <w:numPr>
          <w:ilvl w:val="0"/>
          <w:numId w:val="83"/>
        </w:numPr>
      </w:pPr>
      <w:r>
        <w:t>Flakiness Index (FI) of the aggregate, (1 per 250 tonne - minimum 3 tests)</w:t>
      </w:r>
    </w:p>
    <w:p w14:paraId="6286E6AA" w14:textId="77777777" w:rsidR="00DD1F49" w:rsidRDefault="00000000">
      <w:pPr>
        <w:pStyle w:val="ListParagraph"/>
        <w:numPr>
          <w:ilvl w:val="0"/>
          <w:numId w:val="82"/>
        </w:numPr>
      </w:pPr>
      <w:r>
        <w:t>Sand Patch texture depth testing (conduct 2 per km in wheel path and at any change of texture).</w:t>
      </w:r>
    </w:p>
    <w:p w14:paraId="6C4BF84C" w14:textId="77777777" w:rsidR="00DD1F49" w:rsidRDefault="00000000" w:rsidP="00DD1F49">
      <w:pPr>
        <w:pStyle w:val="Heading3"/>
      </w:pPr>
      <w:r>
        <w:t>Preparation for sprayer run - Witness Point</w:t>
      </w:r>
    </w:p>
    <w:p w14:paraId="39817512" w14:textId="77777777" w:rsidR="00DD1F49" w:rsidRPr="00492259" w:rsidRDefault="00000000" w:rsidP="00DD1F49">
      <w:r w:rsidRPr="002003C7">
        <w:rPr>
          <w:b/>
        </w:rPr>
        <w:t xml:space="preserve">Witness Point </w:t>
      </w:r>
      <w:r>
        <w:t xml:space="preserve">- Record the volume and temperature of the sprayer contents before each run, while sprayer is on level ground. Dip </w:t>
      </w:r>
      <w:r w:rsidRPr="000E530E">
        <w:t>Sprayer Tank before and after each sprayer run</w:t>
      </w:r>
      <w:r w:rsidRPr="00492259">
        <w:t xml:space="preserve">. Record the dip readings, and the temperature of the sprayer contents at the time the dip was done. </w:t>
      </w:r>
      <w:r w:rsidRPr="000E530E">
        <w:t>Provide copies of records of Sprayer Tank dips and temperatures of tank contents within one day of the completion of a day’s work.</w:t>
      </w:r>
    </w:p>
    <w:p w14:paraId="3674F7F3" w14:textId="77777777" w:rsidR="00DD1F49" w:rsidRDefault="00000000" w:rsidP="00DD1F49">
      <w:r w:rsidRPr="002003C7">
        <w:rPr>
          <w:b/>
        </w:rPr>
        <w:t xml:space="preserve">Witness Point </w:t>
      </w:r>
      <w:r>
        <w:t>- Allow visual inspection of tanker dips when requested.</w:t>
      </w:r>
    </w:p>
    <w:p w14:paraId="4058F8E6" w14:textId="77777777" w:rsidR="00DD1F49" w:rsidRDefault="00000000" w:rsidP="00DD1F49">
      <w:r w:rsidRPr="009C1D43">
        <w:rPr>
          <w:b/>
        </w:rPr>
        <w:t>Witness Point</w:t>
      </w:r>
      <w:r>
        <w:t xml:space="preserve"> - Check that the spray bar is at the correct height before spraying begins.</w:t>
      </w:r>
    </w:p>
    <w:p w14:paraId="30515E4E" w14:textId="77777777" w:rsidR="00DD1F49" w:rsidRDefault="00000000" w:rsidP="00DD1F49">
      <w:r>
        <w:t>Determine the length of sprayer run from the available quantity in the sprayer and the application rate. Ensure the area to be sprayed is not greater than the area that can be covered by aggregate in the loaded trucks.</w:t>
      </w:r>
    </w:p>
    <w:p w14:paraId="3C9BAC81" w14:textId="77777777" w:rsidR="00DD1F49" w:rsidRDefault="00000000" w:rsidP="00DD1F49">
      <w:r>
        <w:t>Start and finish each spray run on a protective strip of paper placed on the pavement. The paper to be wide enough to ensure the sprayed material is being discharged correctly over the full width of spray. Place sufficient protective paper to protect road fixtures.</w:t>
      </w:r>
    </w:p>
    <w:p w14:paraId="3B35A65B" w14:textId="77777777" w:rsidR="00DD1F49" w:rsidRDefault="00000000" w:rsidP="00DD1F49">
      <w:r>
        <w:t>Place paper on the pavement and masking around areas to be sprayed or wherever the sprayer is stationary on the road pavement.</w:t>
      </w:r>
    </w:p>
    <w:p w14:paraId="143BD491" w14:textId="77777777" w:rsidR="00DD1F49" w:rsidRDefault="00000000" w:rsidP="00DD1F49">
      <w:r>
        <w:t xml:space="preserve">Seal joins are only allowed where </w:t>
      </w:r>
      <w:proofErr w:type="spellStart"/>
      <w:r>
        <w:t>linemarking</w:t>
      </w:r>
      <w:proofErr w:type="spellEnd"/>
      <w:r>
        <w:t xml:space="preserve"> is to be placed. No joins are allowed in wheel paths.</w:t>
      </w:r>
    </w:p>
    <w:p w14:paraId="56567A8B" w14:textId="77777777" w:rsidR="00DD1F49" w:rsidRDefault="00000000" w:rsidP="00DD1F49">
      <w:r>
        <w:t>Excess overspray and spills must be removed before further sealing works proceed.</w:t>
      </w:r>
    </w:p>
    <w:p w14:paraId="4EA8055B" w14:textId="77777777" w:rsidR="00DD1F49" w:rsidRDefault="00000000" w:rsidP="00DD1F49">
      <w:pPr>
        <w:pStyle w:val="Heading3"/>
      </w:pPr>
      <w:r>
        <w:t>Installation of temporary pavement markers</w:t>
      </w:r>
    </w:p>
    <w:p w14:paraId="1EE24C40" w14:textId="77777777" w:rsidR="00DD1F49" w:rsidRDefault="00000000" w:rsidP="00DD1F49">
      <w:r>
        <w:t>Temporary Pavement Markers to conform to AS/NZS 1906.3.</w:t>
      </w:r>
    </w:p>
    <w:p w14:paraId="6A940512" w14:textId="77777777" w:rsidR="00DD1F49" w:rsidRDefault="00000000" w:rsidP="00DD1F49">
      <w:r>
        <w:t>Spacings of temporary pavement markers to be in accordance with AS 1742.3 or as directed by the Superintendent.</w:t>
      </w:r>
    </w:p>
    <w:p w14:paraId="4B936ADD" w14:textId="77777777" w:rsidR="00DD1F49" w:rsidRDefault="00000000" w:rsidP="00DD1F49">
      <w:pPr>
        <w:pStyle w:val="Heading3"/>
      </w:pPr>
      <w:r>
        <w:lastRenderedPageBreak/>
        <w:t xml:space="preserve">Sprayer </w:t>
      </w:r>
      <w:proofErr w:type="gramStart"/>
      <w:r>
        <w:t>run</w:t>
      </w:r>
      <w:proofErr w:type="gramEnd"/>
    </w:p>
    <w:p w14:paraId="71778CA1" w14:textId="77777777" w:rsidR="00DD1F49" w:rsidRDefault="00000000" w:rsidP="00DD1F49">
      <w:r>
        <w:t>Attain uniform spraying speed before spraying commences.</w:t>
      </w:r>
    </w:p>
    <w:p w14:paraId="125AEF5B" w14:textId="77777777" w:rsidR="00DD1F49" w:rsidRDefault="00000000" w:rsidP="00DD1F49">
      <w:r>
        <w:t xml:space="preserve">Distribution of bitumen shall be uniform across the whole </w:t>
      </w:r>
      <w:proofErr w:type="spellStart"/>
      <w:r>
        <w:t>spraybar</w:t>
      </w:r>
      <w:proofErr w:type="spellEnd"/>
      <w:r>
        <w:t>.</w:t>
      </w:r>
    </w:p>
    <w:p w14:paraId="459D3B11" w14:textId="77777777" w:rsidR="00DD1F49" w:rsidRDefault="00000000" w:rsidP="00DD1F49">
      <w:r>
        <w:t>Blocked Jets - cease spraying immediately, repair defect before spraying recommences.</w:t>
      </w:r>
    </w:p>
    <w:p w14:paraId="3BEFE02E" w14:textId="77777777" w:rsidR="00DD1F49" w:rsidRDefault="00000000" w:rsidP="00DD1F49">
      <w:r>
        <w:t>Spraying must cease immediately if:</w:t>
      </w:r>
    </w:p>
    <w:p w14:paraId="7C7818DA" w14:textId="77777777" w:rsidR="00DD1F49" w:rsidRDefault="00000000">
      <w:pPr>
        <w:pStyle w:val="ListParagraph"/>
        <w:numPr>
          <w:ilvl w:val="0"/>
          <w:numId w:val="91"/>
        </w:numPr>
      </w:pPr>
      <w:r>
        <w:t>Any fault develops in the spray equipment, or</w:t>
      </w:r>
    </w:p>
    <w:p w14:paraId="265E62BA" w14:textId="77777777" w:rsidR="00DD1F49" w:rsidRDefault="00000000">
      <w:pPr>
        <w:pStyle w:val="ListParagraph"/>
        <w:numPr>
          <w:ilvl w:val="0"/>
          <w:numId w:val="91"/>
        </w:numPr>
      </w:pPr>
      <w:r>
        <w:t>A blockage or partial blockage of a nozzle occurs, or</w:t>
      </w:r>
    </w:p>
    <w:p w14:paraId="0DFE330B" w14:textId="77777777" w:rsidR="00DD1F49" w:rsidRDefault="00000000">
      <w:pPr>
        <w:pStyle w:val="ListParagraph"/>
        <w:numPr>
          <w:ilvl w:val="0"/>
          <w:numId w:val="91"/>
        </w:numPr>
      </w:pPr>
      <w:r>
        <w:t>The bituminous material is not being uniformly applied for the full width of the sprayed area (includes tram tracking).</w:t>
      </w:r>
    </w:p>
    <w:p w14:paraId="6BF8ECAF" w14:textId="77777777" w:rsidR="00DD1F49" w:rsidRDefault="00000000" w:rsidP="00DD1F49">
      <w:r>
        <w:t>Spraying must not recommence until the faults have been rectified.</w:t>
      </w:r>
    </w:p>
    <w:p w14:paraId="479CDE8C" w14:textId="77777777" w:rsidR="00DD1F49" w:rsidRDefault="00000000" w:rsidP="00DD1F49">
      <w:r>
        <w:t>If the condition of the binder causes a nozzle blockage, the use of that load of binder in the sprayer, together with any binder from the same bulk tanker or supply unit load, must cease, and those binder loads must be immediately removed from site.</w:t>
      </w:r>
    </w:p>
    <w:p w14:paraId="68128D21" w14:textId="77777777" w:rsidR="00DD1F49" w:rsidRDefault="00000000" w:rsidP="00DD1F49">
      <w:r>
        <w:t>Avoid an excess or deficiency of material due to faulty overlap at longitudinal joints when spraying a road in half-widths.</w:t>
      </w:r>
    </w:p>
    <w:p w14:paraId="2ABD16E3" w14:textId="77777777" w:rsidR="00DD1F49" w:rsidRDefault="00000000" w:rsidP="00DD1F49">
      <w:r>
        <w:t>Overlap to be 300 mm with an intermediate nozzle.</w:t>
      </w:r>
    </w:p>
    <w:p w14:paraId="3323CB85" w14:textId="77777777" w:rsidR="00DD1F49" w:rsidRDefault="00000000" w:rsidP="00DD1F49">
      <w:r>
        <w:t>Do not use end nozzles on an overlap.</w:t>
      </w:r>
    </w:p>
    <w:p w14:paraId="7F438AF9" w14:textId="77777777" w:rsidR="00DD1F49" w:rsidRDefault="00000000" w:rsidP="00DD1F49">
      <w:r>
        <w:t>Make allowances for "Fog Spraying" when joining to existing seals.</w:t>
      </w:r>
    </w:p>
    <w:p w14:paraId="5D37749B" w14:textId="77777777" w:rsidR="00DD1F49" w:rsidRDefault="00000000" w:rsidP="00DD1F49">
      <w:r>
        <w:t>Cease spraying before the level of material in the tank falls to a level which reduces the full discharge of the pump.</w:t>
      </w:r>
    </w:p>
    <w:p w14:paraId="33814BC8" w14:textId="77777777" w:rsidR="00DD1F49" w:rsidRDefault="00000000" w:rsidP="00DD1F49">
      <w:r>
        <w:t>Remove and dispose of all paper as per the Environmental Management Plan.</w:t>
      </w:r>
    </w:p>
    <w:p w14:paraId="0244F999" w14:textId="77777777" w:rsidR="00DD1F49" w:rsidRDefault="00000000" w:rsidP="00DD1F49">
      <w:r>
        <w:t>Clean off any sprayed material from road fixtures.</w:t>
      </w:r>
    </w:p>
    <w:p w14:paraId="2B281011" w14:textId="77777777" w:rsidR="00DD1F49" w:rsidRDefault="00000000" w:rsidP="00DD1F49">
      <w:pPr>
        <w:pStyle w:val="Heading3"/>
      </w:pPr>
      <w:r>
        <w:t>Hand spraying</w:t>
      </w:r>
    </w:p>
    <w:p w14:paraId="3AFD1978" w14:textId="77777777" w:rsidR="00DD1F49" w:rsidRDefault="00000000" w:rsidP="00DD1F49">
      <w:r>
        <w:t>Plan work to minimise the requirement for the use of a hand sprayer.</w:t>
      </w:r>
    </w:p>
    <w:p w14:paraId="1AC6F167" w14:textId="77777777" w:rsidR="00DD1F49" w:rsidRDefault="00000000" w:rsidP="00DD1F49">
      <w:r>
        <w:t>Any strips of pavement not adequately covered with sprayed material to be sprayed later with the hand attachment.</w:t>
      </w:r>
    </w:p>
    <w:p w14:paraId="5D27C9F8" w14:textId="77777777" w:rsidR="00DD1F49" w:rsidRPr="002505F2" w:rsidRDefault="00000000" w:rsidP="00DD1F49">
      <w:pPr>
        <w:pStyle w:val="Heading2"/>
      </w:pPr>
      <w:r w:rsidRPr="002505F2">
        <w:t xml:space="preserve">Application </w:t>
      </w:r>
      <w:r>
        <w:t>o</w:t>
      </w:r>
      <w:r w:rsidRPr="002505F2">
        <w:t xml:space="preserve">f </w:t>
      </w:r>
      <w:r>
        <w:t>g</w:t>
      </w:r>
      <w:r w:rsidRPr="002505F2">
        <w:t>eofabric - Hold Point</w:t>
      </w:r>
    </w:p>
    <w:p w14:paraId="5A7C08DB" w14:textId="77777777" w:rsidR="00DD1F49" w:rsidRDefault="00000000" w:rsidP="00DD1F49">
      <w:r w:rsidRPr="002003C7">
        <w:rPr>
          <w:b/>
        </w:rPr>
        <w:t>Hold Point</w:t>
      </w:r>
      <w:r>
        <w:t xml:space="preserve"> - Submit details of proposed machinery and method of application.</w:t>
      </w:r>
    </w:p>
    <w:p w14:paraId="636CAAA0" w14:textId="77777777" w:rsidR="00DD1F49" w:rsidRDefault="00000000" w:rsidP="00DD1F49">
      <w:pPr>
        <w:tabs>
          <w:tab w:val="left" w:pos="706"/>
        </w:tabs>
        <w:spacing w:after="0"/>
        <w:rPr>
          <w:spacing w:val="-1"/>
        </w:rPr>
      </w:pPr>
      <w:r>
        <w:t>A</w:t>
      </w:r>
      <w:r>
        <w:rPr>
          <w:spacing w:val="-8"/>
        </w:rPr>
        <w:t xml:space="preserve"> </w:t>
      </w:r>
      <w:r>
        <w:rPr>
          <w:spacing w:val="-1"/>
        </w:rPr>
        <w:t>certificate</w:t>
      </w:r>
      <w:r>
        <w:rPr>
          <w:spacing w:val="-4"/>
        </w:rPr>
        <w:t xml:space="preserve"> </w:t>
      </w:r>
      <w:r>
        <w:rPr>
          <w:spacing w:val="-1"/>
        </w:rPr>
        <w:t>of</w:t>
      </w:r>
      <w:r>
        <w:rPr>
          <w:spacing w:val="-6"/>
        </w:rPr>
        <w:t xml:space="preserve"> </w:t>
      </w:r>
      <w:r>
        <w:t>compliance</w:t>
      </w:r>
      <w:r>
        <w:rPr>
          <w:spacing w:val="-6"/>
        </w:rPr>
        <w:t xml:space="preserve"> </w:t>
      </w:r>
      <w:r>
        <w:t>for</w:t>
      </w:r>
      <w:r>
        <w:rPr>
          <w:spacing w:val="-5"/>
        </w:rPr>
        <w:t xml:space="preserve"> </w:t>
      </w:r>
      <w:r>
        <w:rPr>
          <w:spacing w:val="-1"/>
        </w:rPr>
        <w:t>the</w:t>
      </w:r>
      <w:r>
        <w:rPr>
          <w:spacing w:val="-5"/>
        </w:rPr>
        <w:t xml:space="preserve"> </w:t>
      </w:r>
      <w:r>
        <w:rPr>
          <w:spacing w:val="-1"/>
        </w:rPr>
        <w:t>paving</w:t>
      </w:r>
      <w:r>
        <w:rPr>
          <w:spacing w:val="-6"/>
        </w:rPr>
        <w:t xml:space="preserve"> </w:t>
      </w:r>
      <w:r>
        <w:t>geotextile</w:t>
      </w:r>
      <w:r>
        <w:rPr>
          <w:spacing w:val="-6"/>
        </w:rPr>
        <w:t xml:space="preserve"> </w:t>
      </w:r>
      <w:r>
        <w:rPr>
          <w:spacing w:val="1"/>
        </w:rPr>
        <w:t>must</w:t>
      </w:r>
      <w:r>
        <w:rPr>
          <w:spacing w:val="-6"/>
        </w:rPr>
        <w:t xml:space="preserve"> </w:t>
      </w:r>
      <w:r>
        <w:rPr>
          <w:spacing w:val="-1"/>
        </w:rPr>
        <w:t>be</w:t>
      </w:r>
      <w:r>
        <w:rPr>
          <w:spacing w:val="-6"/>
        </w:rPr>
        <w:t xml:space="preserve"> </w:t>
      </w:r>
      <w:r>
        <w:rPr>
          <w:spacing w:val="-1"/>
        </w:rPr>
        <w:t>included</w:t>
      </w:r>
      <w:r>
        <w:rPr>
          <w:spacing w:val="-5"/>
        </w:rPr>
        <w:t xml:space="preserve"> </w:t>
      </w:r>
      <w:r>
        <w:t>with</w:t>
      </w:r>
      <w:r>
        <w:rPr>
          <w:spacing w:val="-6"/>
        </w:rPr>
        <w:t xml:space="preserve"> </w:t>
      </w:r>
      <w:r>
        <w:t>the</w:t>
      </w:r>
      <w:r>
        <w:rPr>
          <w:spacing w:val="-6"/>
        </w:rPr>
        <w:t xml:space="preserve"> </w:t>
      </w:r>
      <w:r>
        <w:t>respective</w:t>
      </w:r>
      <w:r>
        <w:rPr>
          <w:spacing w:val="-6"/>
        </w:rPr>
        <w:t xml:space="preserve"> </w:t>
      </w:r>
      <w:r>
        <w:t>Lot</w:t>
      </w:r>
      <w:r>
        <w:rPr>
          <w:spacing w:val="-6"/>
        </w:rPr>
        <w:t xml:space="preserve"> </w:t>
      </w:r>
      <w:r>
        <w:rPr>
          <w:spacing w:val="-1"/>
        </w:rPr>
        <w:t>data.</w:t>
      </w:r>
    </w:p>
    <w:p w14:paraId="5ADA99A2" w14:textId="77777777" w:rsidR="00DD1F49" w:rsidRDefault="00000000" w:rsidP="00DD1F49">
      <w:r>
        <w:rPr>
          <w:spacing w:val="-1"/>
        </w:rPr>
        <w:t>Where</w:t>
      </w:r>
      <w:r>
        <w:rPr>
          <w:spacing w:val="-4"/>
        </w:rPr>
        <w:t xml:space="preserve"> </w:t>
      </w:r>
      <w:r>
        <w:rPr>
          <w:spacing w:val="-1"/>
        </w:rPr>
        <w:t>the</w:t>
      </w:r>
      <w:r>
        <w:rPr>
          <w:spacing w:val="-4"/>
        </w:rPr>
        <w:t xml:space="preserve"> </w:t>
      </w:r>
      <w:r>
        <w:t>use</w:t>
      </w:r>
      <w:r>
        <w:rPr>
          <w:spacing w:val="-5"/>
        </w:rPr>
        <w:t xml:space="preserve"> </w:t>
      </w:r>
      <w:r>
        <w:rPr>
          <w:spacing w:val="1"/>
        </w:rPr>
        <w:t>of</w:t>
      </w:r>
      <w:r>
        <w:rPr>
          <w:spacing w:val="-6"/>
        </w:rPr>
        <w:t xml:space="preserve"> </w:t>
      </w:r>
      <w:r>
        <w:rPr>
          <w:spacing w:val="-1"/>
        </w:rPr>
        <w:t>paving</w:t>
      </w:r>
      <w:r>
        <w:rPr>
          <w:spacing w:val="-4"/>
        </w:rPr>
        <w:t xml:space="preserve"> </w:t>
      </w:r>
      <w:r>
        <w:rPr>
          <w:spacing w:val="-1"/>
        </w:rPr>
        <w:t>geotextile</w:t>
      </w:r>
      <w:r>
        <w:rPr>
          <w:spacing w:val="-3"/>
        </w:rPr>
        <w:t xml:space="preserve"> </w:t>
      </w:r>
      <w:r>
        <w:rPr>
          <w:spacing w:val="-1"/>
        </w:rPr>
        <w:t>is</w:t>
      </w:r>
      <w:r>
        <w:rPr>
          <w:spacing w:val="-5"/>
        </w:rPr>
        <w:t xml:space="preserve"> </w:t>
      </w:r>
      <w:r>
        <w:rPr>
          <w:spacing w:val="-1"/>
        </w:rPr>
        <w:t>specified,</w:t>
      </w:r>
      <w:r>
        <w:rPr>
          <w:spacing w:val="-5"/>
        </w:rPr>
        <w:t xml:space="preserve"> </w:t>
      </w:r>
      <w:r>
        <w:rPr>
          <w:spacing w:val="-1"/>
        </w:rPr>
        <w:t>it</w:t>
      </w:r>
      <w:r>
        <w:rPr>
          <w:spacing w:val="-4"/>
        </w:rPr>
        <w:t xml:space="preserve"> </w:t>
      </w:r>
      <w:r>
        <w:rPr>
          <w:spacing w:val="-1"/>
        </w:rPr>
        <w:t>must</w:t>
      </w:r>
      <w:r>
        <w:rPr>
          <w:spacing w:val="-4"/>
        </w:rPr>
        <w:t xml:space="preserve"> </w:t>
      </w:r>
      <w:r>
        <w:rPr>
          <w:spacing w:val="-1"/>
        </w:rPr>
        <w:t>be</w:t>
      </w:r>
      <w:r>
        <w:rPr>
          <w:spacing w:val="-5"/>
        </w:rPr>
        <w:t xml:space="preserve"> </w:t>
      </w:r>
      <w:r>
        <w:rPr>
          <w:spacing w:val="-1"/>
        </w:rPr>
        <w:t>placed</w:t>
      </w:r>
      <w:r>
        <w:rPr>
          <w:spacing w:val="-4"/>
        </w:rPr>
        <w:t xml:space="preserve"> </w:t>
      </w:r>
      <w:r>
        <w:rPr>
          <w:spacing w:val="-1"/>
        </w:rPr>
        <w:t>in</w:t>
      </w:r>
      <w:r>
        <w:rPr>
          <w:spacing w:val="-4"/>
        </w:rPr>
        <w:t xml:space="preserve"> </w:t>
      </w:r>
      <w:r>
        <w:rPr>
          <w:spacing w:val="-1"/>
        </w:rPr>
        <w:t>accordance</w:t>
      </w:r>
      <w:r>
        <w:rPr>
          <w:spacing w:val="-4"/>
        </w:rPr>
        <w:t xml:space="preserve"> </w:t>
      </w:r>
      <w:r>
        <w:t>with</w:t>
      </w:r>
      <w:r>
        <w:rPr>
          <w:spacing w:val="-5"/>
        </w:rPr>
        <w:t xml:space="preserve"> </w:t>
      </w:r>
      <w:r>
        <w:t>the</w:t>
      </w:r>
      <w:r>
        <w:rPr>
          <w:spacing w:val="87"/>
          <w:w w:val="99"/>
        </w:rPr>
        <w:t xml:space="preserve"> </w:t>
      </w:r>
      <w:r>
        <w:rPr>
          <w:spacing w:val="-1"/>
        </w:rPr>
        <w:t>manufacturer's</w:t>
      </w:r>
      <w:r>
        <w:rPr>
          <w:spacing w:val="-8"/>
        </w:rPr>
        <w:t xml:space="preserve"> </w:t>
      </w:r>
      <w:r>
        <w:rPr>
          <w:spacing w:val="-1"/>
        </w:rPr>
        <w:t>instructions,</w:t>
      </w:r>
      <w:r>
        <w:rPr>
          <w:spacing w:val="-8"/>
        </w:rPr>
        <w:t xml:space="preserve"> </w:t>
      </w:r>
      <w:r>
        <w:rPr>
          <w:spacing w:val="-1"/>
        </w:rPr>
        <w:t>any</w:t>
      </w:r>
      <w:r>
        <w:rPr>
          <w:spacing w:val="-8"/>
        </w:rPr>
        <w:t xml:space="preserve"> </w:t>
      </w:r>
      <w:r>
        <w:rPr>
          <w:spacing w:val="-1"/>
        </w:rPr>
        <w:t>requirements</w:t>
      </w:r>
      <w:r>
        <w:rPr>
          <w:spacing w:val="-7"/>
        </w:rPr>
        <w:t xml:space="preserve"> </w:t>
      </w:r>
      <w:r>
        <w:t>specified</w:t>
      </w:r>
      <w:r>
        <w:rPr>
          <w:spacing w:val="-7"/>
        </w:rPr>
        <w:t xml:space="preserve"> </w:t>
      </w:r>
      <w:r>
        <w:rPr>
          <w:spacing w:val="-1"/>
        </w:rPr>
        <w:t>elsewhere</w:t>
      </w:r>
      <w:r>
        <w:rPr>
          <w:spacing w:val="-7"/>
        </w:rPr>
        <w:t xml:space="preserve"> </w:t>
      </w:r>
      <w:r>
        <w:rPr>
          <w:spacing w:val="-1"/>
        </w:rPr>
        <w:t>in</w:t>
      </w:r>
      <w:r>
        <w:rPr>
          <w:spacing w:val="-8"/>
        </w:rPr>
        <w:t xml:space="preserve"> </w:t>
      </w:r>
      <w:r>
        <w:t>the</w:t>
      </w:r>
      <w:r>
        <w:rPr>
          <w:spacing w:val="-8"/>
        </w:rPr>
        <w:t xml:space="preserve"> </w:t>
      </w:r>
      <w:r>
        <w:rPr>
          <w:spacing w:val="-1"/>
        </w:rPr>
        <w:t>Contract,</w:t>
      </w:r>
      <w:r>
        <w:rPr>
          <w:spacing w:val="-7"/>
        </w:rPr>
        <w:t xml:space="preserve"> </w:t>
      </w:r>
      <w:r>
        <w:rPr>
          <w:spacing w:val="-1"/>
        </w:rPr>
        <w:t>and</w:t>
      </w:r>
      <w:r>
        <w:rPr>
          <w:spacing w:val="-8"/>
        </w:rPr>
        <w:t xml:space="preserve"> </w:t>
      </w:r>
      <w:r>
        <w:t>the</w:t>
      </w:r>
      <w:r>
        <w:rPr>
          <w:spacing w:val="-9"/>
        </w:rPr>
        <w:t xml:space="preserve"> </w:t>
      </w:r>
      <w:r>
        <w:t>following:</w:t>
      </w:r>
    </w:p>
    <w:p w14:paraId="0F44D012" w14:textId="77777777" w:rsidR="00DD1F49" w:rsidRDefault="00000000">
      <w:pPr>
        <w:numPr>
          <w:ilvl w:val="2"/>
          <w:numId w:val="89"/>
        </w:numPr>
        <w:tabs>
          <w:tab w:val="left" w:pos="709"/>
        </w:tabs>
        <w:spacing w:after="0"/>
        <w:ind w:left="709" w:right="266" w:hanging="425"/>
      </w:pPr>
      <w:r>
        <w:rPr>
          <w:spacing w:val="-1"/>
        </w:rPr>
        <w:t>traffic</w:t>
      </w:r>
      <w:r>
        <w:rPr>
          <w:spacing w:val="-5"/>
        </w:rPr>
        <w:t xml:space="preserve"> </w:t>
      </w:r>
      <w:r>
        <w:t>must</w:t>
      </w:r>
      <w:r>
        <w:rPr>
          <w:spacing w:val="-5"/>
        </w:rPr>
        <w:t xml:space="preserve"> </w:t>
      </w:r>
      <w:r>
        <w:t>not</w:t>
      </w:r>
      <w:r>
        <w:rPr>
          <w:spacing w:val="-6"/>
        </w:rPr>
        <w:t xml:space="preserve"> </w:t>
      </w:r>
      <w:r>
        <w:rPr>
          <w:spacing w:val="-1"/>
        </w:rPr>
        <w:t>be</w:t>
      </w:r>
      <w:r>
        <w:rPr>
          <w:spacing w:val="-3"/>
        </w:rPr>
        <w:t xml:space="preserve"> </w:t>
      </w:r>
      <w:r>
        <w:t>permitted</w:t>
      </w:r>
      <w:r>
        <w:rPr>
          <w:spacing w:val="-6"/>
        </w:rPr>
        <w:t xml:space="preserve"> </w:t>
      </w:r>
      <w:r>
        <w:rPr>
          <w:spacing w:val="-1"/>
        </w:rPr>
        <w:t>to</w:t>
      </w:r>
      <w:r>
        <w:rPr>
          <w:spacing w:val="-5"/>
        </w:rPr>
        <w:t xml:space="preserve"> </w:t>
      </w:r>
      <w:r>
        <w:t>travel</w:t>
      </w:r>
      <w:r>
        <w:rPr>
          <w:spacing w:val="-7"/>
        </w:rPr>
        <w:t xml:space="preserve"> </w:t>
      </w:r>
      <w:r>
        <w:rPr>
          <w:spacing w:val="1"/>
        </w:rPr>
        <w:t>on</w:t>
      </w:r>
      <w:r>
        <w:rPr>
          <w:spacing w:val="-5"/>
        </w:rPr>
        <w:t xml:space="preserve"> </w:t>
      </w:r>
      <w:r>
        <w:t>the</w:t>
      </w:r>
      <w:r>
        <w:rPr>
          <w:spacing w:val="-6"/>
        </w:rPr>
        <w:t xml:space="preserve"> </w:t>
      </w:r>
      <w:r>
        <w:t>paving</w:t>
      </w:r>
      <w:r>
        <w:rPr>
          <w:spacing w:val="-5"/>
        </w:rPr>
        <w:t xml:space="preserve"> </w:t>
      </w:r>
      <w:r>
        <w:rPr>
          <w:spacing w:val="-1"/>
        </w:rPr>
        <w:t>geotextile</w:t>
      </w:r>
      <w:r>
        <w:rPr>
          <w:spacing w:val="-5"/>
        </w:rPr>
        <w:t xml:space="preserve"> </w:t>
      </w:r>
      <w:r>
        <w:t>where</w:t>
      </w:r>
      <w:r>
        <w:rPr>
          <w:spacing w:val="-4"/>
        </w:rPr>
        <w:t xml:space="preserve"> </w:t>
      </w:r>
      <w:r>
        <w:rPr>
          <w:spacing w:val="-1"/>
        </w:rPr>
        <w:t>this</w:t>
      </w:r>
      <w:r>
        <w:rPr>
          <w:spacing w:val="-5"/>
        </w:rPr>
        <w:t xml:space="preserve"> </w:t>
      </w:r>
      <w:r>
        <w:t>will</w:t>
      </w:r>
      <w:r>
        <w:rPr>
          <w:spacing w:val="-6"/>
        </w:rPr>
        <w:t xml:space="preserve"> </w:t>
      </w:r>
      <w:r>
        <w:t>cause</w:t>
      </w:r>
      <w:r>
        <w:rPr>
          <w:spacing w:val="-5"/>
        </w:rPr>
        <w:t xml:space="preserve"> </w:t>
      </w:r>
      <w:r>
        <w:t>damage</w:t>
      </w:r>
      <w:r>
        <w:rPr>
          <w:spacing w:val="-6"/>
        </w:rPr>
        <w:t xml:space="preserve"> </w:t>
      </w:r>
      <w:r>
        <w:rPr>
          <w:spacing w:val="-1"/>
        </w:rPr>
        <w:t>to,</w:t>
      </w:r>
      <w:r>
        <w:rPr>
          <w:spacing w:val="-3"/>
        </w:rPr>
        <w:t xml:space="preserve"> </w:t>
      </w:r>
      <w:r>
        <w:rPr>
          <w:spacing w:val="-1"/>
        </w:rPr>
        <w:t>or</w:t>
      </w:r>
      <w:r>
        <w:rPr>
          <w:spacing w:val="44"/>
          <w:w w:val="99"/>
        </w:rPr>
        <w:t xml:space="preserve"> </w:t>
      </w:r>
      <w:r>
        <w:rPr>
          <w:spacing w:val="-1"/>
        </w:rPr>
        <w:t>pick</w:t>
      </w:r>
      <w:r>
        <w:rPr>
          <w:spacing w:val="-5"/>
        </w:rPr>
        <w:t xml:space="preserve"> </w:t>
      </w:r>
      <w:r>
        <w:rPr>
          <w:spacing w:val="-1"/>
        </w:rPr>
        <w:t>up</w:t>
      </w:r>
      <w:r>
        <w:rPr>
          <w:spacing w:val="-3"/>
        </w:rPr>
        <w:t xml:space="preserve"> </w:t>
      </w:r>
      <w:r>
        <w:rPr>
          <w:spacing w:val="-1"/>
        </w:rPr>
        <w:t>of,</w:t>
      </w:r>
      <w:r>
        <w:rPr>
          <w:spacing w:val="-5"/>
        </w:rPr>
        <w:t xml:space="preserve"> </w:t>
      </w:r>
      <w:r>
        <w:t>the</w:t>
      </w:r>
      <w:r>
        <w:rPr>
          <w:spacing w:val="-6"/>
        </w:rPr>
        <w:t xml:space="preserve"> </w:t>
      </w:r>
      <w:r>
        <w:rPr>
          <w:spacing w:val="-1"/>
        </w:rPr>
        <w:t>paving</w:t>
      </w:r>
      <w:r>
        <w:rPr>
          <w:spacing w:val="-3"/>
        </w:rPr>
        <w:t xml:space="preserve"> </w:t>
      </w:r>
      <w:r>
        <w:rPr>
          <w:spacing w:val="-1"/>
        </w:rPr>
        <w:t>fabric;</w:t>
      </w:r>
    </w:p>
    <w:p w14:paraId="5DEEEB73" w14:textId="77777777" w:rsidR="00DD1F49" w:rsidRDefault="00000000">
      <w:pPr>
        <w:numPr>
          <w:ilvl w:val="2"/>
          <w:numId w:val="89"/>
        </w:numPr>
        <w:tabs>
          <w:tab w:val="left" w:pos="709"/>
        </w:tabs>
        <w:spacing w:after="0"/>
        <w:ind w:left="709" w:right="255" w:hanging="425"/>
      </w:pPr>
      <w:r>
        <w:t>Place the fabric under tension when laying</w:t>
      </w:r>
      <w:r>
        <w:rPr>
          <w:spacing w:val="-1"/>
        </w:rPr>
        <w:t>. Any</w:t>
      </w:r>
      <w:r>
        <w:rPr>
          <w:spacing w:val="-6"/>
        </w:rPr>
        <w:t xml:space="preserve"> </w:t>
      </w:r>
      <w:r>
        <w:rPr>
          <w:spacing w:val="-1"/>
        </w:rPr>
        <w:t>folds,</w:t>
      </w:r>
      <w:r>
        <w:rPr>
          <w:spacing w:val="-6"/>
        </w:rPr>
        <w:t xml:space="preserve"> </w:t>
      </w:r>
      <w:r>
        <w:rPr>
          <w:spacing w:val="-1"/>
        </w:rPr>
        <w:t>creases</w:t>
      </w:r>
      <w:r>
        <w:rPr>
          <w:spacing w:val="-5"/>
        </w:rPr>
        <w:t xml:space="preserve"> </w:t>
      </w:r>
      <w:r>
        <w:rPr>
          <w:spacing w:val="-1"/>
        </w:rPr>
        <w:t>and/or</w:t>
      </w:r>
      <w:r>
        <w:rPr>
          <w:spacing w:val="-5"/>
        </w:rPr>
        <w:t xml:space="preserve"> </w:t>
      </w:r>
      <w:r>
        <w:rPr>
          <w:spacing w:val="-1"/>
        </w:rPr>
        <w:t>wrinkles</w:t>
      </w:r>
      <w:r>
        <w:rPr>
          <w:spacing w:val="-5"/>
        </w:rPr>
        <w:t xml:space="preserve"> </w:t>
      </w:r>
      <w:r>
        <w:t>in</w:t>
      </w:r>
      <w:r>
        <w:rPr>
          <w:spacing w:val="-6"/>
        </w:rPr>
        <w:t xml:space="preserve"> </w:t>
      </w:r>
      <w:r>
        <w:t>the</w:t>
      </w:r>
      <w:r>
        <w:rPr>
          <w:spacing w:val="-6"/>
        </w:rPr>
        <w:t xml:space="preserve"> </w:t>
      </w:r>
      <w:r>
        <w:t>paving</w:t>
      </w:r>
      <w:r>
        <w:rPr>
          <w:spacing w:val="-7"/>
        </w:rPr>
        <w:t xml:space="preserve"> </w:t>
      </w:r>
      <w:r>
        <w:rPr>
          <w:spacing w:val="-1"/>
        </w:rPr>
        <w:t>geotextile</w:t>
      </w:r>
      <w:r>
        <w:rPr>
          <w:spacing w:val="-6"/>
        </w:rPr>
        <w:t xml:space="preserve"> </w:t>
      </w:r>
      <w:r>
        <w:t>that</w:t>
      </w:r>
      <w:r>
        <w:rPr>
          <w:spacing w:val="-6"/>
        </w:rPr>
        <w:t xml:space="preserve"> </w:t>
      </w:r>
      <w:r>
        <w:t>will</w:t>
      </w:r>
      <w:r>
        <w:rPr>
          <w:spacing w:val="-7"/>
        </w:rPr>
        <w:t xml:space="preserve"> </w:t>
      </w:r>
      <w:r>
        <w:rPr>
          <w:spacing w:val="-1"/>
        </w:rPr>
        <w:t>impact</w:t>
      </w:r>
      <w:r>
        <w:rPr>
          <w:spacing w:val="-4"/>
        </w:rPr>
        <w:t xml:space="preserve"> </w:t>
      </w:r>
      <w:r>
        <w:rPr>
          <w:spacing w:val="-1"/>
        </w:rPr>
        <w:t>the</w:t>
      </w:r>
      <w:r>
        <w:rPr>
          <w:spacing w:val="-4"/>
        </w:rPr>
        <w:t xml:space="preserve"> </w:t>
      </w:r>
      <w:r>
        <w:rPr>
          <w:spacing w:val="-1"/>
        </w:rPr>
        <w:t>performance</w:t>
      </w:r>
      <w:r>
        <w:rPr>
          <w:spacing w:val="-5"/>
        </w:rPr>
        <w:t xml:space="preserve"> </w:t>
      </w:r>
      <w:r>
        <w:rPr>
          <w:spacing w:val="-1"/>
        </w:rPr>
        <w:t>of</w:t>
      </w:r>
      <w:r>
        <w:rPr>
          <w:spacing w:val="-6"/>
        </w:rPr>
        <w:t xml:space="preserve"> </w:t>
      </w:r>
      <w:r>
        <w:t>the</w:t>
      </w:r>
      <w:r>
        <w:rPr>
          <w:spacing w:val="100"/>
          <w:w w:val="99"/>
        </w:rPr>
        <w:t xml:space="preserve"> </w:t>
      </w:r>
      <w:r>
        <w:rPr>
          <w:spacing w:val="-1"/>
        </w:rPr>
        <w:t>seal</w:t>
      </w:r>
      <w:r>
        <w:rPr>
          <w:spacing w:val="-9"/>
        </w:rPr>
        <w:t xml:space="preserve"> </w:t>
      </w:r>
      <w:r>
        <w:t>must</w:t>
      </w:r>
      <w:r>
        <w:rPr>
          <w:spacing w:val="-7"/>
        </w:rPr>
        <w:t xml:space="preserve"> </w:t>
      </w:r>
      <w:r>
        <w:rPr>
          <w:spacing w:val="-1"/>
        </w:rPr>
        <w:t>be</w:t>
      </w:r>
      <w:r>
        <w:rPr>
          <w:spacing w:val="-5"/>
        </w:rPr>
        <w:t xml:space="preserve"> </w:t>
      </w:r>
      <w:r>
        <w:rPr>
          <w:spacing w:val="-1"/>
        </w:rPr>
        <w:t>removed;</w:t>
      </w:r>
    </w:p>
    <w:p w14:paraId="31CB7B5C" w14:textId="77777777" w:rsidR="00DD1F49" w:rsidRDefault="00000000">
      <w:pPr>
        <w:numPr>
          <w:ilvl w:val="2"/>
          <w:numId w:val="89"/>
        </w:numPr>
        <w:tabs>
          <w:tab w:val="left" w:pos="709"/>
        </w:tabs>
        <w:spacing w:after="0"/>
        <w:ind w:left="709" w:hanging="425"/>
      </w:pPr>
      <w:r>
        <w:rPr>
          <w:spacing w:val="-1"/>
        </w:rPr>
        <w:t>overlap</w:t>
      </w:r>
      <w:r>
        <w:rPr>
          <w:spacing w:val="-5"/>
        </w:rPr>
        <w:t xml:space="preserve"> </w:t>
      </w:r>
      <w:r>
        <w:rPr>
          <w:spacing w:val="-1"/>
        </w:rPr>
        <w:t>of</w:t>
      </w:r>
      <w:r>
        <w:rPr>
          <w:spacing w:val="-6"/>
        </w:rPr>
        <w:t xml:space="preserve"> </w:t>
      </w:r>
      <w:r>
        <w:t>the</w:t>
      </w:r>
      <w:r>
        <w:rPr>
          <w:spacing w:val="-4"/>
        </w:rPr>
        <w:t xml:space="preserve"> </w:t>
      </w:r>
      <w:r>
        <w:rPr>
          <w:spacing w:val="-1"/>
        </w:rPr>
        <w:t>paving</w:t>
      </w:r>
      <w:r>
        <w:rPr>
          <w:spacing w:val="-6"/>
        </w:rPr>
        <w:t xml:space="preserve"> </w:t>
      </w:r>
      <w:r>
        <w:rPr>
          <w:spacing w:val="-1"/>
        </w:rPr>
        <w:t>geotextile</w:t>
      </w:r>
      <w:r>
        <w:rPr>
          <w:spacing w:val="-4"/>
        </w:rPr>
        <w:t xml:space="preserve"> </w:t>
      </w:r>
      <w:r>
        <w:rPr>
          <w:spacing w:val="-1"/>
        </w:rPr>
        <w:t>on</w:t>
      </w:r>
      <w:r>
        <w:rPr>
          <w:spacing w:val="-4"/>
        </w:rPr>
        <w:t xml:space="preserve"> </w:t>
      </w:r>
      <w:r>
        <w:rPr>
          <w:spacing w:val="-1"/>
        </w:rPr>
        <w:t>longitudinal</w:t>
      </w:r>
      <w:r>
        <w:rPr>
          <w:spacing w:val="-7"/>
        </w:rPr>
        <w:t xml:space="preserve"> </w:t>
      </w:r>
      <w:r>
        <w:rPr>
          <w:spacing w:val="-1"/>
        </w:rPr>
        <w:t>joints</w:t>
      </w:r>
      <w:r>
        <w:rPr>
          <w:spacing w:val="-5"/>
        </w:rPr>
        <w:t xml:space="preserve"> </w:t>
      </w:r>
      <w:r>
        <w:t>must</w:t>
      </w:r>
      <w:r>
        <w:rPr>
          <w:spacing w:val="-6"/>
        </w:rPr>
        <w:t xml:space="preserve"> </w:t>
      </w:r>
      <w:r>
        <w:rPr>
          <w:spacing w:val="-1"/>
        </w:rPr>
        <w:t>be</w:t>
      </w:r>
      <w:r>
        <w:rPr>
          <w:spacing w:val="-4"/>
        </w:rPr>
        <w:t xml:space="preserve"> </w:t>
      </w:r>
      <w:r>
        <w:rPr>
          <w:spacing w:val="-1"/>
        </w:rPr>
        <w:t>between</w:t>
      </w:r>
      <w:r>
        <w:rPr>
          <w:spacing w:val="-4"/>
        </w:rPr>
        <w:t xml:space="preserve"> 100 mm and </w:t>
      </w:r>
      <w:r>
        <w:rPr>
          <w:spacing w:val="1"/>
        </w:rPr>
        <w:t>150</w:t>
      </w:r>
      <w:r>
        <w:rPr>
          <w:spacing w:val="-5"/>
        </w:rPr>
        <w:t> </w:t>
      </w:r>
      <w:r>
        <w:t>mm;</w:t>
      </w:r>
    </w:p>
    <w:p w14:paraId="6648576E" w14:textId="77777777" w:rsidR="00DD1F49" w:rsidRDefault="00000000">
      <w:pPr>
        <w:numPr>
          <w:ilvl w:val="2"/>
          <w:numId w:val="89"/>
        </w:numPr>
        <w:tabs>
          <w:tab w:val="left" w:pos="709"/>
        </w:tabs>
        <w:spacing w:after="0"/>
        <w:ind w:left="709" w:right="497" w:hanging="425"/>
      </w:pPr>
      <w:r>
        <w:rPr>
          <w:spacing w:val="-1"/>
        </w:rPr>
        <w:t>longitudinal</w:t>
      </w:r>
      <w:r>
        <w:rPr>
          <w:spacing w:val="-7"/>
        </w:rPr>
        <w:t xml:space="preserve"> </w:t>
      </w:r>
      <w:r>
        <w:rPr>
          <w:spacing w:val="-1"/>
        </w:rPr>
        <w:t>overlap</w:t>
      </w:r>
      <w:r>
        <w:rPr>
          <w:spacing w:val="-4"/>
        </w:rPr>
        <w:t xml:space="preserve"> </w:t>
      </w:r>
      <w:r>
        <w:rPr>
          <w:spacing w:val="-1"/>
        </w:rPr>
        <w:t>of</w:t>
      </w:r>
      <w:r>
        <w:rPr>
          <w:spacing w:val="-6"/>
        </w:rPr>
        <w:t xml:space="preserve"> </w:t>
      </w:r>
      <w:r>
        <w:t>the</w:t>
      </w:r>
      <w:r>
        <w:rPr>
          <w:spacing w:val="-6"/>
        </w:rPr>
        <w:t xml:space="preserve"> </w:t>
      </w:r>
      <w:r>
        <w:rPr>
          <w:spacing w:val="-1"/>
        </w:rPr>
        <w:t>paving</w:t>
      </w:r>
      <w:r>
        <w:rPr>
          <w:spacing w:val="-4"/>
        </w:rPr>
        <w:t xml:space="preserve"> </w:t>
      </w:r>
      <w:r>
        <w:rPr>
          <w:spacing w:val="-1"/>
        </w:rPr>
        <w:t>geotextile</w:t>
      </w:r>
      <w:r>
        <w:rPr>
          <w:spacing w:val="-4"/>
        </w:rPr>
        <w:t xml:space="preserve"> </w:t>
      </w:r>
      <w:r>
        <w:rPr>
          <w:spacing w:val="-1"/>
        </w:rPr>
        <w:t>must</w:t>
      </w:r>
      <w:r>
        <w:rPr>
          <w:spacing w:val="-6"/>
        </w:rPr>
        <w:t xml:space="preserve"> </w:t>
      </w:r>
      <w:r>
        <w:rPr>
          <w:spacing w:val="1"/>
        </w:rPr>
        <w:t>be</w:t>
      </w:r>
      <w:r>
        <w:rPr>
          <w:spacing w:val="-6"/>
        </w:rPr>
        <w:t xml:space="preserve"> </w:t>
      </w:r>
      <w:r>
        <w:t>placed</w:t>
      </w:r>
      <w:r>
        <w:rPr>
          <w:spacing w:val="-6"/>
        </w:rPr>
        <w:t xml:space="preserve"> </w:t>
      </w:r>
      <w:r>
        <w:t>within</w:t>
      </w:r>
      <w:r>
        <w:rPr>
          <w:spacing w:val="-6"/>
        </w:rPr>
        <w:t xml:space="preserve"> 1</w:t>
      </w:r>
      <w:r>
        <w:t>00</w:t>
      </w:r>
      <w:r>
        <w:rPr>
          <w:spacing w:val="-4"/>
        </w:rPr>
        <w:t xml:space="preserve"> </w:t>
      </w:r>
      <w:r>
        <w:rPr>
          <w:spacing w:val="-1"/>
        </w:rPr>
        <w:t>mm</w:t>
      </w:r>
      <w:r>
        <w:rPr>
          <w:spacing w:val="-4"/>
        </w:rPr>
        <w:t xml:space="preserve"> </w:t>
      </w:r>
      <w:r>
        <w:rPr>
          <w:spacing w:val="-1"/>
        </w:rPr>
        <w:t>of</w:t>
      </w:r>
      <w:r>
        <w:rPr>
          <w:spacing w:val="-6"/>
        </w:rPr>
        <w:t xml:space="preserve"> </w:t>
      </w:r>
      <w:r>
        <w:t>the</w:t>
      </w:r>
      <w:r>
        <w:rPr>
          <w:spacing w:val="-4"/>
        </w:rPr>
        <w:t xml:space="preserve"> </w:t>
      </w:r>
      <w:r>
        <w:rPr>
          <w:spacing w:val="-1"/>
        </w:rPr>
        <w:t>centreline</w:t>
      </w:r>
      <w:r>
        <w:rPr>
          <w:spacing w:val="-4"/>
        </w:rPr>
        <w:t xml:space="preserve"> </w:t>
      </w:r>
      <w:r>
        <w:rPr>
          <w:spacing w:val="-1"/>
        </w:rPr>
        <w:t>or</w:t>
      </w:r>
      <w:r>
        <w:rPr>
          <w:spacing w:val="90"/>
          <w:w w:val="99"/>
        </w:rPr>
        <w:t xml:space="preserve"> </w:t>
      </w:r>
      <w:r>
        <w:rPr>
          <w:spacing w:val="-1"/>
        </w:rPr>
        <w:t>lane</w:t>
      </w:r>
      <w:r>
        <w:rPr>
          <w:spacing w:val="-9"/>
        </w:rPr>
        <w:t xml:space="preserve"> </w:t>
      </w:r>
      <w:r>
        <w:t>line;</w:t>
      </w:r>
    </w:p>
    <w:p w14:paraId="004EFD18" w14:textId="77777777" w:rsidR="00DD1F49" w:rsidRDefault="00000000">
      <w:pPr>
        <w:numPr>
          <w:ilvl w:val="2"/>
          <w:numId w:val="89"/>
        </w:numPr>
        <w:tabs>
          <w:tab w:val="left" w:pos="709"/>
        </w:tabs>
        <w:spacing w:after="0"/>
        <w:ind w:left="709" w:right="329" w:hanging="425"/>
      </w:pPr>
      <w:r>
        <w:rPr>
          <w:spacing w:val="-1"/>
        </w:rPr>
        <w:t>additional</w:t>
      </w:r>
      <w:r>
        <w:rPr>
          <w:spacing w:val="-7"/>
        </w:rPr>
        <w:t xml:space="preserve"> </w:t>
      </w:r>
      <w:r>
        <w:t>binder</w:t>
      </w:r>
      <w:r>
        <w:rPr>
          <w:spacing w:val="-6"/>
        </w:rPr>
        <w:t xml:space="preserve"> </w:t>
      </w:r>
      <w:r>
        <w:t>must</w:t>
      </w:r>
      <w:r>
        <w:rPr>
          <w:spacing w:val="-6"/>
        </w:rPr>
        <w:t xml:space="preserve"> </w:t>
      </w:r>
      <w:r>
        <w:rPr>
          <w:spacing w:val="-1"/>
        </w:rPr>
        <w:t>be</w:t>
      </w:r>
      <w:r>
        <w:rPr>
          <w:spacing w:val="-4"/>
        </w:rPr>
        <w:t xml:space="preserve"> </w:t>
      </w:r>
      <w:r>
        <w:rPr>
          <w:spacing w:val="-1"/>
        </w:rPr>
        <w:t>applied</w:t>
      </w:r>
      <w:r>
        <w:rPr>
          <w:spacing w:val="-4"/>
        </w:rPr>
        <w:t xml:space="preserve"> </w:t>
      </w:r>
      <w:r>
        <w:rPr>
          <w:spacing w:val="-1"/>
        </w:rPr>
        <w:t>at</w:t>
      </w:r>
      <w:r>
        <w:rPr>
          <w:spacing w:val="-6"/>
        </w:rPr>
        <w:t xml:space="preserve"> </w:t>
      </w:r>
      <w:r>
        <w:t>the</w:t>
      </w:r>
      <w:r>
        <w:rPr>
          <w:spacing w:val="-4"/>
        </w:rPr>
        <w:t xml:space="preserve"> </w:t>
      </w:r>
      <w:r>
        <w:rPr>
          <w:spacing w:val="-1"/>
        </w:rPr>
        <w:t>longitudinal</w:t>
      </w:r>
      <w:r>
        <w:rPr>
          <w:spacing w:val="-7"/>
        </w:rPr>
        <w:t xml:space="preserve"> </w:t>
      </w:r>
      <w:r>
        <w:rPr>
          <w:spacing w:val="-1"/>
        </w:rPr>
        <w:t>overlap</w:t>
      </w:r>
      <w:r>
        <w:rPr>
          <w:spacing w:val="-4"/>
        </w:rPr>
        <w:t xml:space="preserve"> </w:t>
      </w:r>
      <w:r>
        <w:rPr>
          <w:spacing w:val="-1"/>
        </w:rPr>
        <w:t>to</w:t>
      </w:r>
      <w:r>
        <w:rPr>
          <w:spacing w:val="-6"/>
        </w:rPr>
        <w:t xml:space="preserve"> </w:t>
      </w:r>
      <w:r>
        <w:t>avoid</w:t>
      </w:r>
      <w:r>
        <w:rPr>
          <w:spacing w:val="-5"/>
        </w:rPr>
        <w:t xml:space="preserve"> </w:t>
      </w:r>
      <w:r>
        <w:rPr>
          <w:spacing w:val="-1"/>
        </w:rPr>
        <w:t>the</w:t>
      </w:r>
      <w:r>
        <w:rPr>
          <w:spacing w:val="-4"/>
        </w:rPr>
        <w:t xml:space="preserve"> </w:t>
      </w:r>
      <w:r>
        <w:rPr>
          <w:spacing w:val="-1"/>
        </w:rPr>
        <w:t>seal</w:t>
      </w:r>
      <w:r>
        <w:rPr>
          <w:spacing w:val="-5"/>
        </w:rPr>
        <w:t xml:space="preserve"> </w:t>
      </w:r>
      <w:r>
        <w:rPr>
          <w:spacing w:val="-1"/>
        </w:rPr>
        <w:t>stripping</w:t>
      </w:r>
      <w:r>
        <w:rPr>
          <w:spacing w:val="-6"/>
        </w:rPr>
        <w:t xml:space="preserve"> </w:t>
      </w:r>
      <w:r>
        <w:t>along</w:t>
      </w:r>
      <w:r>
        <w:rPr>
          <w:spacing w:val="-6"/>
        </w:rPr>
        <w:t xml:space="preserve"> </w:t>
      </w:r>
      <w:r>
        <w:t>the</w:t>
      </w:r>
      <w:r>
        <w:rPr>
          <w:spacing w:val="97"/>
          <w:w w:val="99"/>
        </w:rPr>
        <w:t xml:space="preserve"> </w:t>
      </w:r>
      <w:r>
        <w:rPr>
          <w:spacing w:val="-1"/>
        </w:rPr>
        <w:t>joint;</w:t>
      </w:r>
    </w:p>
    <w:p w14:paraId="715024EF" w14:textId="77777777" w:rsidR="00DD1F49" w:rsidRDefault="00000000">
      <w:pPr>
        <w:numPr>
          <w:ilvl w:val="2"/>
          <w:numId w:val="89"/>
        </w:numPr>
        <w:tabs>
          <w:tab w:val="left" w:pos="709"/>
        </w:tabs>
        <w:spacing w:after="0"/>
        <w:ind w:left="709" w:right="298" w:hanging="425"/>
      </w:pPr>
      <w:r>
        <w:rPr>
          <w:spacing w:val="-1"/>
        </w:rPr>
        <w:t>the</w:t>
      </w:r>
      <w:r>
        <w:rPr>
          <w:spacing w:val="-6"/>
        </w:rPr>
        <w:t xml:space="preserve"> </w:t>
      </w:r>
      <w:r>
        <w:t>paving</w:t>
      </w:r>
      <w:r>
        <w:rPr>
          <w:spacing w:val="-6"/>
        </w:rPr>
        <w:t xml:space="preserve"> </w:t>
      </w:r>
      <w:r>
        <w:t>geotextile</w:t>
      </w:r>
      <w:r>
        <w:rPr>
          <w:spacing w:val="-6"/>
        </w:rPr>
        <w:t xml:space="preserve"> </w:t>
      </w:r>
      <w:r>
        <w:rPr>
          <w:spacing w:val="-1"/>
        </w:rPr>
        <w:t>must</w:t>
      </w:r>
      <w:r>
        <w:rPr>
          <w:spacing w:val="-3"/>
        </w:rPr>
        <w:t xml:space="preserve"> </w:t>
      </w:r>
      <w:r>
        <w:rPr>
          <w:spacing w:val="-1"/>
        </w:rPr>
        <w:t>be</w:t>
      </w:r>
      <w:r>
        <w:rPr>
          <w:spacing w:val="-6"/>
        </w:rPr>
        <w:t xml:space="preserve"> </w:t>
      </w:r>
      <w:r>
        <w:t>bonded</w:t>
      </w:r>
      <w:r>
        <w:rPr>
          <w:spacing w:val="-6"/>
        </w:rPr>
        <w:t xml:space="preserve"> </w:t>
      </w:r>
      <w:r>
        <w:rPr>
          <w:spacing w:val="1"/>
        </w:rPr>
        <w:t>to</w:t>
      </w:r>
      <w:r>
        <w:rPr>
          <w:spacing w:val="-6"/>
        </w:rPr>
        <w:t xml:space="preserve"> </w:t>
      </w:r>
      <w:r>
        <w:t>the</w:t>
      </w:r>
      <w:r>
        <w:rPr>
          <w:spacing w:val="-5"/>
        </w:rPr>
        <w:t xml:space="preserve"> </w:t>
      </w:r>
      <w:r>
        <w:t>pavement</w:t>
      </w:r>
      <w:r>
        <w:rPr>
          <w:spacing w:val="-4"/>
        </w:rPr>
        <w:t xml:space="preserve"> </w:t>
      </w:r>
      <w:r>
        <w:rPr>
          <w:spacing w:val="-1"/>
        </w:rPr>
        <w:t>with</w:t>
      </w:r>
      <w:r>
        <w:rPr>
          <w:spacing w:val="-4"/>
        </w:rPr>
        <w:t xml:space="preserve"> </w:t>
      </w:r>
      <w:r>
        <w:t>a</w:t>
      </w:r>
      <w:r>
        <w:rPr>
          <w:spacing w:val="-6"/>
        </w:rPr>
        <w:t xml:space="preserve"> </w:t>
      </w:r>
      <w:r>
        <w:t>bond</w:t>
      </w:r>
      <w:r>
        <w:rPr>
          <w:spacing w:val="-4"/>
        </w:rPr>
        <w:t xml:space="preserve"> </w:t>
      </w:r>
      <w:r>
        <w:rPr>
          <w:spacing w:val="-1"/>
        </w:rPr>
        <w:t>coat</w:t>
      </w:r>
      <w:r>
        <w:rPr>
          <w:spacing w:val="-5"/>
        </w:rPr>
        <w:t xml:space="preserve"> </w:t>
      </w:r>
      <w:r>
        <w:t>sprayed</w:t>
      </w:r>
      <w:r>
        <w:rPr>
          <w:spacing w:val="-4"/>
        </w:rPr>
        <w:t xml:space="preserve"> </w:t>
      </w:r>
      <w:r>
        <w:rPr>
          <w:spacing w:val="-1"/>
        </w:rPr>
        <w:t>wide</w:t>
      </w:r>
      <w:r>
        <w:rPr>
          <w:spacing w:val="-4"/>
        </w:rPr>
        <w:t xml:space="preserve"> </w:t>
      </w:r>
      <w:r>
        <w:t>enough</w:t>
      </w:r>
      <w:r>
        <w:rPr>
          <w:spacing w:val="-6"/>
        </w:rPr>
        <w:t xml:space="preserve"> </w:t>
      </w:r>
      <w:r>
        <w:rPr>
          <w:spacing w:val="-1"/>
        </w:rPr>
        <w:t>to</w:t>
      </w:r>
      <w:r>
        <w:rPr>
          <w:spacing w:val="38"/>
          <w:w w:val="99"/>
        </w:rPr>
        <w:t xml:space="preserve"> </w:t>
      </w:r>
      <w:r>
        <w:rPr>
          <w:spacing w:val="-1"/>
        </w:rPr>
        <w:t>ensure</w:t>
      </w:r>
      <w:r>
        <w:rPr>
          <w:spacing w:val="-6"/>
        </w:rPr>
        <w:t xml:space="preserve"> </w:t>
      </w:r>
      <w:r>
        <w:t>the</w:t>
      </w:r>
      <w:r>
        <w:rPr>
          <w:spacing w:val="-6"/>
        </w:rPr>
        <w:t xml:space="preserve"> </w:t>
      </w:r>
      <w:r>
        <w:t>full</w:t>
      </w:r>
      <w:r>
        <w:rPr>
          <w:spacing w:val="-6"/>
        </w:rPr>
        <w:t xml:space="preserve"> </w:t>
      </w:r>
      <w:r>
        <w:t>bond</w:t>
      </w:r>
      <w:r>
        <w:rPr>
          <w:spacing w:val="-6"/>
        </w:rPr>
        <w:t xml:space="preserve"> </w:t>
      </w:r>
      <w:r>
        <w:t>coat</w:t>
      </w:r>
      <w:r>
        <w:rPr>
          <w:spacing w:val="-5"/>
        </w:rPr>
        <w:t xml:space="preserve"> </w:t>
      </w:r>
      <w:r>
        <w:rPr>
          <w:spacing w:val="-1"/>
        </w:rPr>
        <w:t>application</w:t>
      </w:r>
      <w:r>
        <w:rPr>
          <w:spacing w:val="-4"/>
        </w:rPr>
        <w:t xml:space="preserve"> </w:t>
      </w:r>
      <w:r>
        <w:rPr>
          <w:spacing w:val="-1"/>
        </w:rPr>
        <w:t>is</w:t>
      </w:r>
      <w:r>
        <w:rPr>
          <w:spacing w:val="-5"/>
        </w:rPr>
        <w:t xml:space="preserve"> </w:t>
      </w:r>
      <w:r>
        <w:rPr>
          <w:spacing w:val="-1"/>
        </w:rPr>
        <w:t>achieved</w:t>
      </w:r>
      <w:r>
        <w:rPr>
          <w:spacing w:val="-3"/>
        </w:rPr>
        <w:t xml:space="preserve"> </w:t>
      </w:r>
      <w:r>
        <w:rPr>
          <w:spacing w:val="-1"/>
        </w:rPr>
        <w:t>over</w:t>
      </w:r>
      <w:r>
        <w:rPr>
          <w:spacing w:val="-3"/>
        </w:rPr>
        <w:t xml:space="preserve"> </w:t>
      </w:r>
      <w:r>
        <w:rPr>
          <w:spacing w:val="-1"/>
        </w:rPr>
        <w:t>the</w:t>
      </w:r>
      <w:r>
        <w:rPr>
          <w:spacing w:val="-6"/>
        </w:rPr>
        <w:t xml:space="preserve"> </w:t>
      </w:r>
      <w:r>
        <w:rPr>
          <w:spacing w:val="-1"/>
        </w:rPr>
        <w:t>entire</w:t>
      </w:r>
      <w:r>
        <w:rPr>
          <w:spacing w:val="-4"/>
        </w:rPr>
        <w:t xml:space="preserve"> </w:t>
      </w:r>
      <w:r>
        <w:rPr>
          <w:spacing w:val="-1"/>
        </w:rPr>
        <w:t>width</w:t>
      </w:r>
      <w:r>
        <w:rPr>
          <w:spacing w:val="-3"/>
        </w:rPr>
        <w:t xml:space="preserve"> </w:t>
      </w:r>
      <w:r>
        <w:rPr>
          <w:spacing w:val="-1"/>
        </w:rPr>
        <w:t>of</w:t>
      </w:r>
      <w:r>
        <w:rPr>
          <w:spacing w:val="-6"/>
        </w:rPr>
        <w:t xml:space="preserve"> </w:t>
      </w:r>
      <w:r>
        <w:t>the</w:t>
      </w:r>
      <w:r>
        <w:rPr>
          <w:spacing w:val="-5"/>
        </w:rPr>
        <w:t xml:space="preserve"> </w:t>
      </w:r>
      <w:r>
        <w:t>fabric;</w:t>
      </w:r>
    </w:p>
    <w:p w14:paraId="2AA5CCE7" w14:textId="77777777" w:rsidR="00DD1F49" w:rsidRDefault="00000000">
      <w:pPr>
        <w:numPr>
          <w:ilvl w:val="2"/>
          <w:numId w:val="89"/>
        </w:numPr>
        <w:tabs>
          <w:tab w:val="left" w:pos="709"/>
        </w:tabs>
        <w:spacing w:after="0"/>
        <w:ind w:left="709" w:right="332" w:hanging="425"/>
      </w:pPr>
      <w:r>
        <w:rPr>
          <w:spacing w:val="-1"/>
        </w:rPr>
        <w:t>appropriate</w:t>
      </w:r>
      <w:r>
        <w:rPr>
          <w:spacing w:val="-6"/>
        </w:rPr>
        <w:t xml:space="preserve"> </w:t>
      </w:r>
      <w:r>
        <w:rPr>
          <w:spacing w:val="-1"/>
        </w:rPr>
        <w:t>jets</w:t>
      </w:r>
      <w:r>
        <w:rPr>
          <w:spacing w:val="-5"/>
        </w:rPr>
        <w:t xml:space="preserve"> </w:t>
      </w:r>
      <w:r>
        <w:rPr>
          <w:spacing w:val="-1"/>
        </w:rPr>
        <w:t>must</w:t>
      </w:r>
      <w:r>
        <w:rPr>
          <w:spacing w:val="-4"/>
        </w:rPr>
        <w:t xml:space="preserve"> </w:t>
      </w:r>
      <w:r>
        <w:rPr>
          <w:spacing w:val="-1"/>
        </w:rPr>
        <w:t>be</w:t>
      </w:r>
      <w:r>
        <w:rPr>
          <w:spacing w:val="-3"/>
        </w:rPr>
        <w:t xml:space="preserve"> </w:t>
      </w:r>
      <w:r>
        <w:rPr>
          <w:spacing w:val="-1"/>
        </w:rPr>
        <w:t>used</w:t>
      </w:r>
      <w:r>
        <w:rPr>
          <w:spacing w:val="-6"/>
        </w:rPr>
        <w:t xml:space="preserve"> </w:t>
      </w:r>
      <w:r>
        <w:rPr>
          <w:spacing w:val="-1"/>
        </w:rPr>
        <w:t>to</w:t>
      </w:r>
      <w:r>
        <w:rPr>
          <w:spacing w:val="-4"/>
        </w:rPr>
        <w:t xml:space="preserve"> </w:t>
      </w:r>
      <w:r>
        <w:rPr>
          <w:spacing w:val="-1"/>
        </w:rPr>
        <w:t>ensure</w:t>
      </w:r>
      <w:r>
        <w:rPr>
          <w:spacing w:val="-4"/>
        </w:rPr>
        <w:t xml:space="preserve"> </w:t>
      </w:r>
      <w:r>
        <w:rPr>
          <w:spacing w:val="-1"/>
        </w:rPr>
        <w:t>the</w:t>
      </w:r>
      <w:r>
        <w:rPr>
          <w:spacing w:val="-5"/>
        </w:rPr>
        <w:t xml:space="preserve"> </w:t>
      </w:r>
      <w:r>
        <w:rPr>
          <w:spacing w:val="-1"/>
        </w:rPr>
        <w:t>specified bond</w:t>
      </w:r>
      <w:r>
        <w:rPr>
          <w:spacing w:val="-4"/>
        </w:rPr>
        <w:t xml:space="preserve"> </w:t>
      </w:r>
      <w:r>
        <w:rPr>
          <w:spacing w:val="-1"/>
        </w:rPr>
        <w:t>coat</w:t>
      </w:r>
      <w:r>
        <w:rPr>
          <w:spacing w:val="-6"/>
        </w:rPr>
        <w:t xml:space="preserve"> </w:t>
      </w:r>
      <w:r>
        <w:t>rate</w:t>
      </w:r>
      <w:r>
        <w:rPr>
          <w:spacing w:val="-3"/>
        </w:rPr>
        <w:t xml:space="preserve"> </w:t>
      </w:r>
      <w:r>
        <w:rPr>
          <w:spacing w:val="-1"/>
        </w:rPr>
        <w:t>is</w:t>
      </w:r>
      <w:r>
        <w:rPr>
          <w:spacing w:val="-5"/>
        </w:rPr>
        <w:t xml:space="preserve"> </w:t>
      </w:r>
      <w:r>
        <w:rPr>
          <w:spacing w:val="-1"/>
        </w:rPr>
        <w:t>applied</w:t>
      </w:r>
      <w:r>
        <w:rPr>
          <w:spacing w:val="-4"/>
        </w:rPr>
        <w:t xml:space="preserve"> </w:t>
      </w:r>
      <w:r>
        <w:t>across</w:t>
      </w:r>
      <w:r>
        <w:rPr>
          <w:spacing w:val="-5"/>
        </w:rPr>
        <w:t xml:space="preserve"> </w:t>
      </w:r>
      <w:r>
        <w:rPr>
          <w:spacing w:val="-1"/>
        </w:rPr>
        <w:t>the</w:t>
      </w:r>
      <w:r>
        <w:rPr>
          <w:spacing w:val="-5"/>
        </w:rPr>
        <w:t xml:space="preserve"> </w:t>
      </w:r>
      <w:r>
        <w:rPr>
          <w:spacing w:val="-1"/>
        </w:rPr>
        <w:t>entire</w:t>
      </w:r>
      <w:r>
        <w:rPr>
          <w:spacing w:val="95"/>
          <w:w w:val="99"/>
        </w:rPr>
        <w:t xml:space="preserve"> </w:t>
      </w:r>
      <w:r>
        <w:rPr>
          <w:spacing w:val="-1"/>
        </w:rPr>
        <w:t>width</w:t>
      </w:r>
      <w:r>
        <w:rPr>
          <w:spacing w:val="-8"/>
        </w:rPr>
        <w:t xml:space="preserve"> </w:t>
      </w:r>
      <w:r>
        <w:rPr>
          <w:spacing w:val="-1"/>
        </w:rPr>
        <w:t>of</w:t>
      </w:r>
      <w:r>
        <w:rPr>
          <w:spacing w:val="-5"/>
        </w:rPr>
        <w:t xml:space="preserve"> </w:t>
      </w:r>
      <w:r>
        <w:rPr>
          <w:spacing w:val="-1"/>
        </w:rPr>
        <w:t>paving</w:t>
      </w:r>
      <w:r>
        <w:rPr>
          <w:spacing w:val="-7"/>
        </w:rPr>
        <w:t xml:space="preserve"> </w:t>
      </w:r>
      <w:r>
        <w:rPr>
          <w:spacing w:val="-1"/>
        </w:rPr>
        <w:t>geotextile;</w:t>
      </w:r>
      <w:r>
        <w:rPr>
          <w:spacing w:val="-5"/>
        </w:rPr>
        <w:t xml:space="preserve"> </w:t>
      </w:r>
      <w:r>
        <w:rPr>
          <w:spacing w:val="-1"/>
        </w:rPr>
        <w:t>and</w:t>
      </w:r>
    </w:p>
    <w:p w14:paraId="35B28752" w14:textId="77777777" w:rsidR="00DD1F49" w:rsidRDefault="00000000">
      <w:pPr>
        <w:numPr>
          <w:ilvl w:val="2"/>
          <w:numId w:val="89"/>
        </w:numPr>
        <w:tabs>
          <w:tab w:val="left" w:pos="709"/>
        </w:tabs>
        <w:spacing w:after="0"/>
        <w:ind w:left="709" w:right="276" w:hanging="425"/>
      </w:pPr>
      <w:r>
        <w:rPr>
          <w:spacing w:val="-1"/>
        </w:rPr>
        <w:lastRenderedPageBreak/>
        <w:t>the</w:t>
      </w:r>
      <w:r>
        <w:rPr>
          <w:spacing w:val="-7"/>
        </w:rPr>
        <w:t xml:space="preserve"> </w:t>
      </w:r>
      <w:r>
        <w:rPr>
          <w:spacing w:val="-1"/>
        </w:rPr>
        <w:t>construction</w:t>
      </w:r>
      <w:r>
        <w:rPr>
          <w:spacing w:val="-4"/>
        </w:rPr>
        <w:t xml:space="preserve"> </w:t>
      </w:r>
      <w:r>
        <w:rPr>
          <w:spacing w:val="-1"/>
        </w:rPr>
        <w:t>practices</w:t>
      </w:r>
      <w:r>
        <w:rPr>
          <w:spacing w:val="-6"/>
        </w:rPr>
        <w:t xml:space="preserve"> </w:t>
      </w:r>
      <w:r>
        <w:t>used</w:t>
      </w:r>
      <w:r>
        <w:rPr>
          <w:spacing w:val="-6"/>
        </w:rPr>
        <w:t xml:space="preserve"> </w:t>
      </w:r>
      <w:r>
        <w:rPr>
          <w:spacing w:val="-1"/>
        </w:rPr>
        <w:t>to</w:t>
      </w:r>
      <w:r>
        <w:rPr>
          <w:spacing w:val="-5"/>
        </w:rPr>
        <w:t xml:space="preserve"> </w:t>
      </w:r>
      <w:r>
        <w:rPr>
          <w:spacing w:val="-1"/>
        </w:rPr>
        <w:t>place</w:t>
      </w:r>
      <w:r>
        <w:rPr>
          <w:spacing w:val="-5"/>
        </w:rPr>
        <w:t xml:space="preserve"> </w:t>
      </w:r>
      <w:r>
        <w:rPr>
          <w:spacing w:val="-1"/>
        </w:rPr>
        <w:t>the</w:t>
      </w:r>
      <w:r>
        <w:rPr>
          <w:spacing w:val="-4"/>
        </w:rPr>
        <w:t xml:space="preserve"> </w:t>
      </w:r>
      <w:r>
        <w:rPr>
          <w:spacing w:val="-1"/>
        </w:rPr>
        <w:t>paving</w:t>
      </w:r>
      <w:r>
        <w:rPr>
          <w:spacing w:val="-4"/>
        </w:rPr>
        <w:t xml:space="preserve"> </w:t>
      </w:r>
      <w:r>
        <w:rPr>
          <w:spacing w:val="-1"/>
        </w:rPr>
        <w:t>geotextile</w:t>
      </w:r>
      <w:r>
        <w:rPr>
          <w:spacing w:val="-6"/>
        </w:rPr>
        <w:t xml:space="preserve"> </w:t>
      </w:r>
      <w:r>
        <w:t>must</w:t>
      </w:r>
      <w:r>
        <w:rPr>
          <w:spacing w:val="-7"/>
        </w:rPr>
        <w:t xml:space="preserve"> </w:t>
      </w:r>
      <w:r>
        <w:rPr>
          <w:spacing w:val="-1"/>
        </w:rPr>
        <w:t>not</w:t>
      </w:r>
      <w:r>
        <w:rPr>
          <w:spacing w:val="-4"/>
        </w:rPr>
        <w:t xml:space="preserve"> </w:t>
      </w:r>
      <w:r>
        <w:t>cause</w:t>
      </w:r>
      <w:r>
        <w:rPr>
          <w:spacing w:val="-5"/>
        </w:rPr>
        <w:t xml:space="preserve"> </w:t>
      </w:r>
      <w:r>
        <w:t>undue</w:t>
      </w:r>
      <w:r>
        <w:rPr>
          <w:spacing w:val="-6"/>
        </w:rPr>
        <w:t xml:space="preserve"> </w:t>
      </w:r>
      <w:r>
        <w:rPr>
          <w:spacing w:val="-1"/>
        </w:rPr>
        <w:t>migration</w:t>
      </w:r>
      <w:r>
        <w:rPr>
          <w:spacing w:val="-5"/>
        </w:rPr>
        <w:t xml:space="preserve"> </w:t>
      </w:r>
      <w:r>
        <w:rPr>
          <w:spacing w:val="-1"/>
        </w:rPr>
        <w:t>of</w:t>
      </w:r>
      <w:r>
        <w:rPr>
          <w:spacing w:val="90"/>
          <w:w w:val="99"/>
        </w:rPr>
        <w:t xml:space="preserve"> </w:t>
      </w:r>
      <w:r>
        <w:rPr>
          <w:spacing w:val="-1"/>
        </w:rPr>
        <w:t>the</w:t>
      </w:r>
      <w:r>
        <w:rPr>
          <w:spacing w:val="-7"/>
        </w:rPr>
        <w:t xml:space="preserve"> </w:t>
      </w:r>
      <w:r>
        <w:t>underlying</w:t>
      </w:r>
      <w:r>
        <w:rPr>
          <w:spacing w:val="-7"/>
        </w:rPr>
        <w:t xml:space="preserve"> </w:t>
      </w:r>
      <w:r>
        <w:t>bond</w:t>
      </w:r>
      <w:r>
        <w:rPr>
          <w:spacing w:val="-7"/>
        </w:rPr>
        <w:t xml:space="preserve"> </w:t>
      </w:r>
      <w:r>
        <w:t>coat</w:t>
      </w:r>
      <w:r>
        <w:rPr>
          <w:spacing w:val="-7"/>
        </w:rPr>
        <w:t xml:space="preserve"> </w:t>
      </w:r>
      <w:r>
        <w:t>into</w:t>
      </w:r>
      <w:r>
        <w:rPr>
          <w:spacing w:val="-7"/>
        </w:rPr>
        <w:t xml:space="preserve"> </w:t>
      </w:r>
      <w:r>
        <w:t>the</w:t>
      </w:r>
      <w:r>
        <w:rPr>
          <w:spacing w:val="-7"/>
        </w:rPr>
        <w:t xml:space="preserve"> </w:t>
      </w:r>
      <w:r>
        <w:rPr>
          <w:spacing w:val="-1"/>
        </w:rPr>
        <w:t>paving</w:t>
      </w:r>
      <w:r>
        <w:rPr>
          <w:spacing w:val="-5"/>
        </w:rPr>
        <w:t xml:space="preserve"> </w:t>
      </w:r>
      <w:r>
        <w:rPr>
          <w:spacing w:val="-1"/>
        </w:rPr>
        <w:t>geotextile.</w:t>
      </w:r>
    </w:p>
    <w:p w14:paraId="1CFE209E" w14:textId="77777777" w:rsidR="00DD1F49" w:rsidRPr="002505F2" w:rsidRDefault="00000000" w:rsidP="00DD1F49">
      <w:pPr>
        <w:pStyle w:val="Heading2"/>
      </w:pPr>
      <w:r w:rsidRPr="002505F2">
        <w:t xml:space="preserve">Application </w:t>
      </w:r>
      <w:r>
        <w:t>o</w:t>
      </w:r>
      <w:r w:rsidRPr="002505F2">
        <w:t xml:space="preserve">f </w:t>
      </w:r>
      <w:r>
        <w:t>a</w:t>
      </w:r>
      <w:r w:rsidRPr="002505F2">
        <w:t>ggregate</w:t>
      </w:r>
    </w:p>
    <w:p w14:paraId="5C362058" w14:textId="77777777" w:rsidR="00DD1F49" w:rsidRPr="00076E76" w:rsidRDefault="00000000" w:rsidP="00DD1F49">
      <w:pPr>
        <w:rPr>
          <w:strike/>
          <w:color w:val="FF0000"/>
        </w:rPr>
      </w:pPr>
      <w:r>
        <w:t>Load aggregate into appropriate aggregate spreading trucks using an approved loader which does not contaminate the aggregate with dust, dirt and oversize stone.</w:t>
      </w:r>
    </w:p>
    <w:p w14:paraId="2383ACBB" w14:textId="77777777" w:rsidR="00DD1F49" w:rsidRDefault="00000000" w:rsidP="00DD1F49">
      <w:r>
        <w:t>Apply aggregate to sprayed binder within:</w:t>
      </w:r>
    </w:p>
    <w:p w14:paraId="0D8656D5" w14:textId="77777777" w:rsidR="00DD1F49" w:rsidRDefault="00000000">
      <w:pPr>
        <w:pStyle w:val="ListParagraph"/>
        <w:numPr>
          <w:ilvl w:val="0"/>
          <w:numId w:val="83"/>
        </w:numPr>
      </w:pPr>
      <w:r>
        <w:t>10 minutes of spraying where the pavement temperature is 20°C or greater.</w:t>
      </w:r>
    </w:p>
    <w:p w14:paraId="75BDD522" w14:textId="77777777" w:rsidR="00DD1F49" w:rsidRDefault="00000000">
      <w:pPr>
        <w:pStyle w:val="ListParagraph"/>
        <w:numPr>
          <w:ilvl w:val="0"/>
          <w:numId w:val="83"/>
        </w:numPr>
      </w:pPr>
      <w:r>
        <w:t>5 minutes of spraying where the pavement temperature is between 15°C and 20°C.</w:t>
      </w:r>
    </w:p>
    <w:p w14:paraId="0EA67C8E" w14:textId="77777777" w:rsidR="00DD1F49" w:rsidRDefault="00000000" w:rsidP="00DD1F49">
      <w:r>
        <w:t>Polymer Modified Binders: Apply aggregate within 5 minutes of spraying. Time delays allowed when extreme road surface temperatures are encountered.</w:t>
      </w:r>
    </w:p>
    <w:p w14:paraId="24050929" w14:textId="77777777" w:rsidR="00DD1F49" w:rsidRDefault="00000000" w:rsidP="00DD1F49">
      <w:r>
        <w:t>Apply aggregate to emulsion coat before the emulsion breaks.</w:t>
      </w:r>
    </w:p>
    <w:p w14:paraId="703D3EDC" w14:textId="77777777" w:rsidR="00DD1F49" w:rsidRDefault="00000000" w:rsidP="00DD1F49">
      <w:r>
        <w:t>Use "cut off plates" on spreader boxes to ensure that the correct widths are covered in aggregate, without overlap.</w:t>
      </w:r>
    </w:p>
    <w:p w14:paraId="78A17D5F" w14:textId="77777777" w:rsidR="00DD1F49" w:rsidRDefault="00000000" w:rsidP="00DD1F49">
      <w:r>
        <w:t xml:space="preserve">Apply both coats of a </w:t>
      </w:r>
      <w:proofErr w:type="gramStart"/>
      <w:r>
        <w:t>two coat</w:t>
      </w:r>
      <w:proofErr w:type="gramEnd"/>
      <w:r>
        <w:t xml:space="preserve"> seal on the same day. Do not allow traffic until the second coat has been applied.</w:t>
      </w:r>
    </w:p>
    <w:p w14:paraId="6653A4AA" w14:textId="77777777" w:rsidR="00DD1F49" w:rsidRDefault="00000000" w:rsidP="00DD1F49">
      <w:pPr>
        <w:pStyle w:val="Heading3"/>
      </w:pPr>
      <w:r>
        <w:t>Aggregate spread rates</w:t>
      </w:r>
    </w:p>
    <w:p w14:paraId="31E0F10A" w14:textId="77777777" w:rsidR="00DD1F49" w:rsidRDefault="00000000" w:rsidP="00DD1F49">
      <w:r>
        <w:t xml:space="preserve">Spread the aggregate evenly and uniformly over the sprayed surface at a rate complying with </w:t>
      </w:r>
      <w:r w:rsidRPr="002003C7">
        <w:rPr>
          <w:b/>
          <w:i/>
        </w:rPr>
        <w:t>Table - Aggregate Spread Rates</w:t>
      </w:r>
      <w:r>
        <w:t>.</w:t>
      </w:r>
    </w:p>
    <w:p w14:paraId="1D8BD9F6" w14:textId="77777777" w:rsidR="00DD1F49" w:rsidRDefault="00000000" w:rsidP="00DD1F49">
      <w:r>
        <w:t>Use a mechanical spreader, manual spreader boxes are not to be used.</w:t>
      </w:r>
    </w:p>
    <w:p w14:paraId="1935773B" w14:textId="77777777" w:rsidR="00DD1F49" w:rsidRDefault="00000000" w:rsidP="00DD1F49">
      <w:r>
        <w:t>Rerun or hand cover bare or insufficiently covered areas after the first spreading.</w:t>
      </w:r>
    </w:p>
    <w:p w14:paraId="332BC323" w14:textId="77777777" w:rsidR="00DD1F49" w:rsidRDefault="00000000" w:rsidP="00DD1F49">
      <w:r>
        <w:t>Remove all excess aggregate.</w:t>
      </w:r>
    </w:p>
    <w:tbl>
      <w:tblPr>
        <w:tblStyle w:val="TableGrid"/>
        <w:tblW w:w="5000" w:type="pct"/>
        <w:tblLook w:val="0620" w:firstRow="1" w:lastRow="0" w:firstColumn="0" w:lastColumn="0" w:noHBand="1" w:noVBand="1"/>
      </w:tblPr>
      <w:tblGrid>
        <w:gridCol w:w="7869"/>
        <w:gridCol w:w="2439"/>
      </w:tblGrid>
      <w:tr w:rsidR="009838DF" w14:paraId="19F9A7DD" w14:textId="77777777" w:rsidTr="004D05EF">
        <w:trPr>
          <w:cnfStyle w:val="100000000000" w:firstRow="1" w:lastRow="0" w:firstColumn="0" w:lastColumn="0" w:oddVBand="0" w:evenVBand="0" w:oddHBand="0" w:evenHBand="0" w:firstRowFirstColumn="0" w:firstRowLastColumn="0" w:lastRowFirstColumn="0" w:lastRowLastColumn="0"/>
          <w:trHeight w:val="438"/>
        </w:trPr>
        <w:tc>
          <w:tcPr>
            <w:tcW w:w="5000" w:type="pct"/>
            <w:gridSpan w:val="2"/>
          </w:tcPr>
          <w:p w14:paraId="30E9F21A" w14:textId="77777777" w:rsidR="00DD1F49" w:rsidRPr="004D05EF" w:rsidRDefault="00000000" w:rsidP="00BD23C4">
            <w:pPr>
              <w:keepNext/>
              <w:spacing w:after="0"/>
              <w:rPr>
                <w:b w:val="0"/>
                <w:bCs/>
              </w:rPr>
            </w:pPr>
            <w:r w:rsidRPr="004D05EF">
              <w:rPr>
                <w:bCs/>
              </w:rPr>
              <w:t>Table – Aggregate Spread Rates</w:t>
            </w:r>
          </w:p>
        </w:tc>
      </w:tr>
      <w:tr w:rsidR="009838DF" w14:paraId="18128045" w14:textId="77777777" w:rsidTr="004D05EF">
        <w:trPr>
          <w:trHeight w:val="438"/>
        </w:trPr>
        <w:tc>
          <w:tcPr>
            <w:tcW w:w="5000" w:type="pct"/>
            <w:gridSpan w:val="2"/>
          </w:tcPr>
          <w:p w14:paraId="19A989A7" w14:textId="77777777" w:rsidR="00DD1F49" w:rsidRPr="004760EF" w:rsidRDefault="00000000" w:rsidP="00BD23C4">
            <w:pPr>
              <w:keepNext/>
              <w:spacing w:after="0"/>
              <w:rPr>
                <w:b/>
              </w:rPr>
            </w:pPr>
            <w:r>
              <w:rPr>
                <w:b/>
              </w:rPr>
              <w:t>SINGLE / SINGLE SEALS</w:t>
            </w:r>
          </w:p>
        </w:tc>
      </w:tr>
      <w:tr w:rsidR="009838DF" w14:paraId="7AD6525C" w14:textId="77777777" w:rsidTr="004D05EF">
        <w:trPr>
          <w:trHeight w:val="416"/>
        </w:trPr>
        <w:tc>
          <w:tcPr>
            <w:tcW w:w="3817" w:type="pct"/>
          </w:tcPr>
          <w:p w14:paraId="18CF9E2D" w14:textId="77777777" w:rsidR="00DD1F49" w:rsidRPr="00177B20" w:rsidRDefault="00000000" w:rsidP="00BD23C4">
            <w:pPr>
              <w:keepNext/>
              <w:spacing w:after="0"/>
            </w:pPr>
            <w:r w:rsidRPr="00177B20">
              <w:t xml:space="preserve">Straight </w:t>
            </w:r>
            <w:r>
              <w:t>Run Binder Coats, Multi Grade a</w:t>
            </w:r>
            <w:r w:rsidRPr="00177B20">
              <w:t xml:space="preserve">nd Polymer Modified Binders </w:t>
            </w:r>
          </w:p>
        </w:tc>
        <w:tc>
          <w:tcPr>
            <w:tcW w:w="1183" w:type="pct"/>
          </w:tcPr>
          <w:p w14:paraId="6FF3E648" w14:textId="77777777" w:rsidR="00DD1F49" w:rsidRPr="00177B20" w:rsidRDefault="00000000" w:rsidP="00BD23C4">
            <w:pPr>
              <w:keepNext/>
              <w:spacing w:after="0"/>
            </w:pPr>
            <w:r>
              <w:t>750/ALD to 800</w:t>
            </w:r>
            <w:r w:rsidRPr="00045E11">
              <w:t>/ALD m</w:t>
            </w:r>
            <w:r w:rsidRPr="00F757C9">
              <w:rPr>
                <w:vertAlign w:val="superscript"/>
              </w:rPr>
              <w:t>2</w:t>
            </w:r>
            <w:r w:rsidRPr="00045E11">
              <w:t>/m</w:t>
            </w:r>
            <w:r w:rsidRPr="00F757C9">
              <w:rPr>
                <w:vertAlign w:val="superscript"/>
              </w:rPr>
              <w:t>3</w:t>
            </w:r>
          </w:p>
        </w:tc>
      </w:tr>
      <w:tr w:rsidR="009838DF" w14:paraId="3BA90EF0" w14:textId="77777777" w:rsidTr="004D05EF">
        <w:trPr>
          <w:trHeight w:val="349"/>
        </w:trPr>
        <w:tc>
          <w:tcPr>
            <w:tcW w:w="3817" w:type="pct"/>
          </w:tcPr>
          <w:p w14:paraId="0B229D85" w14:textId="77777777" w:rsidR="00DD1F49" w:rsidRPr="00177B20" w:rsidRDefault="00000000" w:rsidP="00BD23C4">
            <w:pPr>
              <w:keepNext/>
              <w:spacing w:after="0"/>
            </w:pPr>
            <w:r w:rsidRPr="00177B20">
              <w:t>Emulsions And Cut Back Binders</w:t>
            </w:r>
          </w:p>
        </w:tc>
        <w:tc>
          <w:tcPr>
            <w:tcW w:w="1183" w:type="pct"/>
          </w:tcPr>
          <w:p w14:paraId="4A01A1CD" w14:textId="77777777" w:rsidR="00DD1F49" w:rsidRPr="00177B20" w:rsidRDefault="00000000" w:rsidP="00BD23C4">
            <w:pPr>
              <w:keepNext/>
              <w:spacing w:after="0"/>
            </w:pPr>
            <w:r>
              <w:t>8</w:t>
            </w:r>
            <w:r w:rsidRPr="00045E11">
              <w:t>00/ALD m</w:t>
            </w:r>
            <w:r w:rsidRPr="00F757C9">
              <w:rPr>
                <w:vertAlign w:val="superscript"/>
              </w:rPr>
              <w:t>2</w:t>
            </w:r>
            <w:r w:rsidRPr="00045E11">
              <w:t>/m</w:t>
            </w:r>
            <w:r w:rsidRPr="00F757C9">
              <w:rPr>
                <w:vertAlign w:val="superscript"/>
              </w:rPr>
              <w:t>3</w:t>
            </w:r>
          </w:p>
        </w:tc>
      </w:tr>
      <w:tr w:rsidR="009838DF" w14:paraId="62E37726" w14:textId="77777777" w:rsidTr="004D05EF">
        <w:trPr>
          <w:trHeight w:val="349"/>
        </w:trPr>
        <w:tc>
          <w:tcPr>
            <w:tcW w:w="3817" w:type="pct"/>
          </w:tcPr>
          <w:p w14:paraId="5FAEE261" w14:textId="77777777" w:rsidR="00DD1F49" w:rsidRPr="00177B20" w:rsidRDefault="00000000" w:rsidP="00BD23C4">
            <w:pPr>
              <w:keepNext/>
              <w:spacing w:after="0"/>
            </w:pPr>
            <w:r w:rsidRPr="00177B20">
              <w:t>SAMI</w:t>
            </w:r>
          </w:p>
        </w:tc>
        <w:tc>
          <w:tcPr>
            <w:tcW w:w="1183" w:type="pct"/>
          </w:tcPr>
          <w:p w14:paraId="532F913B" w14:textId="77777777" w:rsidR="00DD1F49" w:rsidRPr="00177B20" w:rsidRDefault="00000000" w:rsidP="00BD23C4">
            <w:pPr>
              <w:keepNext/>
              <w:spacing w:after="0"/>
            </w:pPr>
            <w:r w:rsidRPr="00177B20">
              <w:t>1000/ALD to 1100/ALD</w:t>
            </w:r>
            <w:r>
              <w:rPr>
                <w:b/>
              </w:rPr>
              <w:t xml:space="preserve"> </w:t>
            </w:r>
            <w:r w:rsidRPr="00045E11">
              <w:t>m</w:t>
            </w:r>
            <w:r w:rsidRPr="00F757C9">
              <w:rPr>
                <w:vertAlign w:val="superscript"/>
              </w:rPr>
              <w:t>2</w:t>
            </w:r>
            <w:r w:rsidRPr="00045E11">
              <w:t>/m</w:t>
            </w:r>
            <w:r w:rsidRPr="00F757C9">
              <w:rPr>
                <w:vertAlign w:val="superscript"/>
              </w:rPr>
              <w:t>3</w:t>
            </w:r>
          </w:p>
        </w:tc>
      </w:tr>
      <w:tr w:rsidR="009838DF" w14:paraId="0E7E938A" w14:textId="77777777" w:rsidTr="004D05EF">
        <w:trPr>
          <w:trHeight w:val="349"/>
        </w:trPr>
        <w:tc>
          <w:tcPr>
            <w:tcW w:w="5000" w:type="pct"/>
            <w:gridSpan w:val="2"/>
          </w:tcPr>
          <w:p w14:paraId="4B5ECA2A" w14:textId="77777777" w:rsidR="00DD1F49" w:rsidRDefault="00000000" w:rsidP="00BD23C4">
            <w:pPr>
              <w:keepNext/>
              <w:spacing w:after="0"/>
              <w:rPr>
                <w:b/>
              </w:rPr>
            </w:pPr>
            <w:r>
              <w:rPr>
                <w:b/>
              </w:rPr>
              <w:t>DOUBLE / DOUBLE</w:t>
            </w:r>
            <w:r w:rsidRPr="004760EF">
              <w:rPr>
                <w:b/>
              </w:rPr>
              <w:t xml:space="preserve"> SEALS</w:t>
            </w:r>
            <w:r>
              <w:rPr>
                <w:b/>
              </w:rPr>
              <w:t xml:space="preserve"> – FIRST COAT APPLICATION</w:t>
            </w:r>
          </w:p>
        </w:tc>
      </w:tr>
      <w:tr w:rsidR="009838DF" w14:paraId="214868C0" w14:textId="77777777" w:rsidTr="004D05EF">
        <w:trPr>
          <w:trHeight w:val="349"/>
        </w:trPr>
        <w:tc>
          <w:tcPr>
            <w:tcW w:w="3817" w:type="pct"/>
          </w:tcPr>
          <w:p w14:paraId="28EEC64A" w14:textId="77777777" w:rsidR="00DD1F49" w:rsidRPr="006300A0" w:rsidRDefault="00000000" w:rsidP="00BD23C4">
            <w:pPr>
              <w:keepNext/>
              <w:spacing w:after="0"/>
              <w:rPr>
                <w:b/>
              </w:rPr>
            </w:pPr>
            <w:r w:rsidRPr="00177B20">
              <w:t xml:space="preserve">Straight Run Binder Coats Multi Grade </w:t>
            </w:r>
            <w:proofErr w:type="gramStart"/>
            <w:r w:rsidRPr="00177B20">
              <w:t>And</w:t>
            </w:r>
            <w:proofErr w:type="gramEnd"/>
            <w:r w:rsidRPr="00177B20">
              <w:t xml:space="preserve"> Polymer Modified Binders</w:t>
            </w:r>
          </w:p>
        </w:tc>
        <w:tc>
          <w:tcPr>
            <w:tcW w:w="1183" w:type="pct"/>
          </w:tcPr>
          <w:p w14:paraId="6B39BE5A" w14:textId="77777777" w:rsidR="00DD1F49" w:rsidRPr="00AC3FA1" w:rsidRDefault="00000000" w:rsidP="00BD23C4">
            <w:pPr>
              <w:keepNext/>
              <w:spacing w:after="0"/>
            </w:pPr>
            <w:r>
              <w:t>95</w:t>
            </w:r>
            <w:r w:rsidRPr="00045E11">
              <w:t>0/ALD m</w:t>
            </w:r>
            <w:r w:rsidRPr="00F757C9">
              <w:rPr>
                <w:vertAlign w:val="superscript"/>
              </w:rPr>
              <w:t>2</w:t>
            </w:r>
            <w:r w:rsidRPr="00045E11">
              <w:t>/m</w:t>
            </w:r>
            <w:r w:rsidRPr="00F757C9">
              <w:rPr>
                <w:vertAlign w:val="superscript"/>
              </w:rPr>
              <w:t>3</w:t>
            </w:r>
          </w:p>
        </w:tc>
      </w:tr>
      <w:tr w:rsidR="009838DF" w14:paraId="2BF0F742" w14:textId="77777777" w:rsidTr="004D05EF">
        <w:trPr>
          <w:trHeight w:val="349"/>
        </w:trPr>
        <w:tc>
          <w:tcPr>
            <w:tcW w:w="3817" w:type="pct"/>
          </w:tcPr>
          <w:p w14:paraId="71E75082" w14:textId="77777777" w:rsidR="00DD1F49" w:rsidRPr="00177B20" w:rsidRDefault="00000000" w:rsidP="00BD23C4">
            <w:pPr>
              <w:keepNext/>
              <w:spacing w:after="0"/>
            </w:pPr>
            <w:r w:rsidRPr="00177B20">
              <w:t>Emulsions And Cut Back Binders</w:t>
            </w:r>
          </w:p>
        </w:tc>
        <w:tc>
          <w:tcPr>
            <w:tcW w:w="1183" w:type="pct"/>
          </w:tcPr>
          <w:p w14:paraId="5208855C" w14:textId="77777777" w:rsidR="00DD1F49" w:rsidRPr="00177B20" w:rsidRDefault="00000000" w:rsidP="00BD23C4">
            <w:pPr>
              <w:keepNext/>
              <w:spacing w:after="0"/>
            </w:pPr>
            <w:r>
              <w:t>85</w:t>
            </w:r>
            <w:r w:rsidRPr="00045E11">
              <w:t>0/ALD m</w:t>
            </w:r>
            <w:r w:rsidRPr="00F757C9">
              <w:rPr>
                <w:vertAlign w:val="superscript"/>
              </w:rPr>
              <w:t>2</w:t>
            </w:r>
            <w:r w:rsidRPr="00045E11">
              <w:t>/m</w:t>
            </w:r>
            <w:r w:rsidRPr="00F757C9">
              <w:rPr>
                <w:vertAlign w:val="superscript"/>
              </w:rPr>
              <w:t>3</w:t>
            </w:r>
          </w:p>
        </w:tc>
      </w:tr>
      <w:tr w:rsidR="009838DF" w14:paraId="0257581C" w14:textId="77777777" w:rsidTr="004D05EF">
        <w:trPr>
          <w:trHeight w:val="349"/>
        </w:trPr>
        <w:tc>
          <w:tcPr>
            <w:tcW w:w="5000" w:type="pct"/>
            <w:gridSpan w:val="2"/>
          </w:tcPr>
          <w:p w14:paraId="564A7AD6" w14:textId="77777777" w:rsidR="00DD1F49" w:rsidRDefault="00000000" w:rsidP="00BD23C4">
            <w:pPr>
              <w:keepNext/>
              <w:spacing w:after="0"/>
              <w:rPr>
                <w:b/>
              </w:rPr>
            </w:pPr>
            <w:r>
              <w:rPr>
                <w:b/>
              </w:rPr>
              <w:t>DOUBLE / DOUBLE</w:t>
            </w:r>
            <w:r w:rsidRPr="004760EF">
              <w:rPr>
                <w:b/>
              </w:rPr>
              <w:t xml:space="preserve"> SEALS</w:t>
            </w:r>
            <w:r>
              <w:rPr>
                <w:b/>
              </w:rPr>
              <w:t xml:space="preserve"> – SECOND COAT APPLICATION</w:t>
            </w:r>
          </w:p>
        </w:tc>
      </w:tr>
      <w:tr w:rsidR="009838DF" w14:paraId="5753D64B" w14:textId="77777777" w:rsidTr="004D05EF">
        <w:trPr>
          <w:trHeight w:val="349"/>
        </w:trPr>
        <w:tc>
          <w:tcPr>
            <w:tcW w:w="3817" w:type="pct"/>
          </w:tcPr>
          <w:p w14:paraId="6BDBE104" w14:textId="77777777" w:rsidR="00DD1F49" w:rsidRDefault="00000000" w:rsidP="00BD23C4">
            <w:pPr>
              <w:keepNext/>
              <w:spacing w:after="0"/>
              <w:rPr>
                <w:b/>
              </w:rPr>
            </w:pPr>
            <w:r>
              <w:t>All Binders</w:t>
            </w:r>
          </w:p>
        </w:tc>
        <w:tc>
          <w:tcPr>
            <w:tcW w:w="1183" w:type="pct"/>
          </w:tcPr>
          <w:p w14:paraId="6D545528" w14:textId="77777777" w:rsidR="00DD1F49" w:rsidRDefault="00000000" w:rsidP="00BD23C4">
            <w:pPr>
              <w:keepNext/>
              <w:spacing w:after="0"/>
              <w:rPr>
                <w:b/>
              </w:rPr>
            </w:pPr>
            <w:r>
              <w:t>1100</w:t>
            </w:r>
            <w:r w:rsidRPr="00045E11">
              <w:t>/ALD m</w:t>
            </w:r>
            <w:r w:rsidRPr="00F757C9">
              <w:rPr>
                <w:vertAlign w:val="superscript"/>
              </w:rPr>
              <w:t>2</w:t>
            </w:r>
            <w:r w:rsidRPr="00045E11">
              <w:t>/m</w:t>
            </w:r>
            <w:r w:rsidRPr="00F757C9">
              <w:rPr>
                <w:vertAlign w:val="superscript"/>
              </w:rPr>
              <w:t>3</w:t>
            </w:r>
          </w:p>
        </w:tc>
      </w:tr>
    </w:tbl>
    <w:p w14:paraId="4650D157" w14:textId="77777777" w:rsidR="00DD1F49" w:rsidRDefault="00000000" w:rsidP="00DD1F49">
      <w:pPr>
        <w:pStyle w:val="Heading3"/>
      </w:pPr>
      <w:r>
        <w:t>Rolling rate</w:t>
      </w:r>
    </w:p>
    <w:p w14:paraId="257BC522" w14:textId="77777777" w:rsidR="00DD1F49" w:rsidRDefault="00000000" w:rsidP="00DD1F49">
      <w:r>
        <w:t>Roll the treated surface with self-propelled rubber tyred rollers with a minimum tyre pressure of 600 kPa and a minimum wheel load of 1 tonne.</w:t>
      </w:r>
    </w:p>
    <w:p w14:paraId="18466A9E" w14:textId="77777777" w:rsidR="00DD1F49" w:rsidRDefault="00000000" w:rsidP="00DD1F49">
      <w:r>
        <w:t>Roller speed on the first pass to be between 5 and 10 km/h, with subsequent passes between 15 and 25 km/h.</w:t>
      </w:r>
    </w:p>
    <w:p w14:paraId="6074EAE4" w14:textId="77777777" w:rsidR="00DD1F49" w:rsidRDefault="00000000" w:rsidP="00DD1F49">
      <w:r>
        <w:t>Conform to the following:</w:t>
      </w:r>
    </w:p>
    <w:p w14:paraId="00640F37" w14:textId="77777777" w:rsidR="00DD1F49" w:rsidRDefault="00000000">
      <w:pPr>
        <w:pStyle w:val="ListParagraph"/>
        <w:numPr>
          <w:ilvl w:val="0"/>
          <w:numId w:val="83"/>
        </w:numPr>
      </w:pPr>
      <w:r>
        <w:t>Entire area to receive one roller pass immediately after covering.</w:t>
      </w:r>
    </w:p>
    <w:p w14:paraId="19A8510D" w14:textId="77777777" w:rsidR="00DD1F49" w:rsidRDefault="00000000">
      <w:pPr>
        <w:pStyle w:val="ListParagraph"/>
        <w:numPr>
          <w:ilvl w:val="0"/>
          <w:numId w:val="83"/>
        </w:numPr>
      </w:pPr>
      <w:r>
        <w:lastRenderedPageBreak/>
        <w:t>75% of rolling within 1 hour of covering.</w:t>
      </w:r>
    </w:p>
    <w:p w14:paraId="693A2FAC" w14:textId="77777777" w:rsidR="00DD1F49" w:rsidRDefault="00000000">
      <w:pPr>
        <w:pStyle w:val="ListParagraph"/>
        <w:numPr>
          <w:ilvl w:val="0"/>
          <w:numId w:val="83"/>
        </w:numPr>
      </w:pPr>
      <w:r>
        <w:t>100% of rolling within 2 hours of covering.</w:t>
      </w:r>
    </w:p>
    <w:p w14:paraId="7843BA6B" w14:textId="77777777" w:rsidR="00DD1F49" w:rsidRDefault="00000000" w:rsidP="00DD1F49">
      <w:r>
        <w:t>Minimum Rolling Rate: 1 roller hour per 2,000 litres of binder.</w:t>
      </w:r>
    </w:p>
    <w:p w14:paraId="5953A497" w14:textId="77777777" w:rsidR="00DD1F49" w:rsidRDefault="00000000" w:rsidP="00DD1F49">
      <w:r>
        <w:t>Ensure a uniform distribution of aggregate. Drag broom to distribute surplus aggregate but do not dislodge embedded aggregate. Drag broom before 50% of rolling is complete. Drag brooms are not to be rotary brooms.</w:t>
      </w:r>
    </w:p>
    <w:p w14:paraId="78DE094C" w14:textId="77777777" w:rsidR="00DD1F49" w:rsidRDefault="00000000" w:rsidP="00DD1F49">
      <w:r>
        <w:t>For two coat treatments, double the specified rolling rate for the second coat.</w:t>
      </w:r>
    </w:p>
    <w:p w14:paraId="79179DA5" w14:textId="77777777" w:rsidR="00DD1F49" w:rsidRDefault="00000000" w:rsidP="00DD1F49">
      <w:r>
        <w:t>Roll in daylight hours only.</w:t>
      </w:r>
    </w:p>
    <w:p w14:paraId="1A07B8A8" w14:textId="77777777" w:rsidR="00DD1F49" w:rsidRDefault="00000000" w:rsidP="00DD1F49">
      <w:r>
        <w:t>Sweep all loose aggregate from the carriageway at completion of rolling.</w:t>
      </w:r>
    </w:p>
    <w:p w14:paraId="3543C64B" w14:textId="77777777" w:rsidR="00DD1F49" w:rsidRDefault="00000000" w:rsidP="00DD1F49">
      <w:r>
        <w:t>Ensure aggregate on the final surface is uniformly distributed and firmly held by the binder.</w:t>
      </w:r>
    </w:p>
    <w:p w14:paraId="041B0D1B" w14:textId="77777777" w:rsidR="00DD1F49" w:rsidRDefault="00000000" w:rsidP="00DD1F49">
      <w:r>
        <w:t>Adjust drag broom to distribute surplus aggregate, but not to dislodge embedded aggregate.</w:t>
      </w:r>
    </w:p>
    <w:p w14:paraId="1CD280D4" w14:textId="77777777" w:rsidR="00DD1F49" w:rsidRDefault="00000000" w:rsidP="00DD1F49">
      <w:r>
        <w:t>Re-roll the surface after sweeping to ensure uniform bedding of aggregate in binder.</w:t>
      </w:r>
    </w:p>
    <w:p w14:paraId="52A50B73" w14:textId="77777777" w:rsidR="00DD1F49" w:rsidRDefault="00000000" w:rsidP="00DD1F49">
      <w:pPr>
        <w:pStyle w:val="Heading3"/>
      </w:pPr>
      <w:r>
        <w:t>Rolling rate for airstrips</w:t>
      </w:r>
    </w:p>
    <w:p w14:paraId="20B50ABA" w14:textId="77777777" w:rsidR="00DD1F49" w:rsidRDefault="00000000" w:rsidP="00DD1F49">
      <w:r>
        <w:t>Roll the treated surface with at least one self-propelled rubber tyred roller with a minimum weight of 20 tonnes.</w:t>
      </w:r>
    </w:p>
    <w:p w14:paraId="5C695424" w14:textId="77777777" w:rsidR="00DD1F49" w:rsidRDefault="00000000" w:rsidP="00DD1F49">
      <w:r>
        <w:t>Roll the treated surface with self-propelled rubber tyred rollers with a minimum tyre pressure of 600kPa and a minimum wheel load of 1 tonne.</w:t>
      </w:r>
    </w:p>
    <w:p w14:paraId="4FCDC95C" w14:textId="77777777" w:rsidR="00DD1F49" w:rsidRDefault="00000000" w:rsidP="00DD1F49">
      <w:r>
        <w:t>Rubber Tyred Minimum Rolling Rate: One roller hour per 800 litres of binder.</w:t>
      </w:r>
    </w:p>
    <w:p w14:paraId="24B2B7EC" w14:textId="77777777" w:rsidR="00DD1F49" w:rsidRDefault="00000000" w:rsidP="00DD1F49">
      <w:r>
        <w:t>Steel Drum Roller Minimum Rolling Rate: One pass on the final coat.</w:t>
      </w:r>
    </w:p>
    <w:p w14:paraId="7746A8FB" w14:textId="77777777" w:rsidR="00DD1F49" w:rsidRDefault="00000000" w:rsidP="00DD1F49">
      <w:r>
        <w:t>For two coat treatments, double the rolling rate on the final coat only.</w:t>
      </w:r>
    </w:p>
    <w:p w14:paraId="6CCD93A0" w14:textId="77777777" w:rsidR="00DD1F49" w:rsidRDefault="00000000" w:rsidP="00DD1F49">
      <w:r>
        <w:t>Ensure a uniform distribution of aggregate. Drag broom to distribute surplus aggregate but do not dislodge embedded aggregate. Drag broom before 50% of rolling is complete. Drag brooms are not to be rotary brooms.</w:t>
      </w:r>
    </w:p>
    <w:p w14:paraId="25A55770" w14:textId="77777777" w:rsidR="00DD1F49" w:rsidRDefault="00000000" w:rsidP="00DD1F49">
      <w:r>
        <w:t>Ensure aggregate on the final surface is uniformly distributed and firmly held by the binder.</w:t>
      </w:r>
    </w:p>
    <w:p w14:paraId="53183655" w14:textId="77777777" w:rsidR="00DD1F49" w:rsidRDefault="00000000" w:rsidP="00DD1F49">
      <w:r>
        <w:t xml:space="preserve">Sweep all loose aggregate from the airstrip and surrounds at completion of </w:t>
      </w:r>
      <w:proofErr w:type="gramStart"/>
      <w:r>
        <w:t>rolling, and</w:t>
      </w:r>
      <w:proofErr w:type="gramEnd"/>
      <w:r>
        <w:t xml:space="preserve"> remove the collected aggregate from site.</w:t>
      </w:r>
    </w:p>
    <w:p w14:paraId="62E94221" w14:textId="77777777" w:rsidR="00DD1F49" w:rsidRDefault="00000000" w:rsidP="00DD1F49">
      <w:r>
        <w:t>Re-roll the surface after sweeping to ensure uniform bedding of aggregate in binder.</w:t>
      </w:r>
    </w:p>
    <w:p w14:paraId="299AD15E" w14:textId="77777777" w:rsidR="00DD1F49" w:rsidRDefault="00000000" w:rsidP="00DD1F49">
      <w:pPr>
        <w:pStyle w:val="Heading3"/>
      </w:pPr>
      <w:r>
        <w:t xml:space="preserve">Self-propelled multi rubber </w:t>
      </w:r>
      <w:proofErr w:type="spellStart"/>
      <w:r>
        <w:t>tyred</w:t>
      </w:r>
      <w:proofErr w:type="spellEnd"/>
      <w:r>
        <w:t xml:space="preserve"> vibrating rollers – Hold Point</w:t>
      </w:r>
    </w:p>
    <w:p w14:paraId="335ED3C6" w14:textId="77777777" w:rsidR="00DD1F49" w:rsidRDefault="00000000" w:rsidP="00DD1F49">
      <w:r>
        <w:rPr>
          <w:b/>
        </w:rPr>
        <w:t>Hold Point</w:t>
      </w:r>
      <w:r>
        <w:t xml:space="preserve"> – Obtain Superintendent’s approval for the use of self-propelled multi rubber tyred vibrating rollers before using them.</w:t>
      </w:r>
    </w:p>
    <w:p w14:paraId="57EF177D" w14:textId="77777777" w:rsidR="00DD1F49" w:rsidRDefault="00000000" w:rsidP="00DD1F49">
      <w:r>
        <w:t>Do not use steel drum rollers fitted with rubber covers.</w:t>
      </w:r>
    </w:p>
    <w:p w14:paraId="0A64F7F8" w14:textId="77777777" w:rsidR="00DD1F49" w:rsidRDefault="00000000" w:rsidP="00DD1F49">
      <w:r>
        <w:t>Self-propelled multi rubber tyred vibrating rollers must not be used on works other than resealing works.</w:t>
      </w:r>
    </w:p>
    <w:p w14:paraId="5E89AB9A" w14:textId="77777777" w:rsidR="00DD1F49" w:rsidRDefault="00000000" w:rsidP="00DD1F49">
      <w:r>
        <w:t xml:space="preserve">All self-propelled multi rubber tyred vibrating rollers must meet the same requirements as are required for self-propelled multi rubber tyred non-vibrating rollers in respect to rolling speeds, tyre pressures, and wheel loadings. If the self-propelled multi rubber tyred vibrating rollers meet all the above requirements, one self-propelled multi rubber tyred vibrating roller will </w:t>
      </w:r>
      <w:proofErr w:type="gramStart"/>
      <w:r>
        <w:t>be considered to be</w:t>
      </w:r>
      <w:proofErr w:type="gramEnd"/>
      <w:r>
        <w:t xml:space="preserve"> equivalent to 2 self-propelled multi rubber tyred non-vibrating rollers for calculations of rolling times.</w:t>
      </w:r>
    </w:p>
    <w:p w14:paraId="628909DC" w14:textId="77777777" w:rsidR="00DD1F49" w:rsidRPr="00C82E6A" w:rsidRDefault="00000000" w:rsidP="00DD1F49">
      <w:r>
        <w:t xml:space="preserve">A minimum of 2 self-propelled multi rubber tyred non-vibrating rollers must </w:t>
      </w:r>
      <w:proofErr w:type="gramStart"/>
      <w:r>
        <w:t>be on site at all times</w:t>
      </w:r>
      <w:proofErr w:type="gramEnd"/>
      <w:r>
        <w:t xml:space="preserve"> during execution of the works.</w:t>
      </w:r>
    </w:p>
    <w:p w14:paraId="3E4C31BC" w14:textId="77777777" w:rsidR="00DD1F49" w:rsidRPr="002505F2" w:rsidRDefault="00000000" w:rsidP="00DD1F49">
      <w:pPr>
        <w:pStyle w:val="Heading2"/>
      </w:pPr>
      <w:r w:rsidRPr="002505F2">
        <w:lastRenderedPageBreak/>
        <w:t xml:space="preserve">Traffic </w:t>
      </w:r>
      <w:r>
        <w:t>o</w:t>
      </w:r>
      <w:r w:rsidRPr="002505F2">
        <w:t xml:space="preserve">n </w:t>
      </w:r>
      <w:r>
        <w:t>r</w:t>
      </w:r>
      <w:r w:rsidRPr="002505F2">
        <w:t>eseals</w:t>
      </w:r>
    </w:p>
    <w:p w14:paraId="0C1CD9F5" w14:textId="77777777" w:rsidR="00DD1F49" w:rsidRDefault="00000000" w:rsidP="00DD1F49">
      <w:r>
        <w:t xml:space="preserve">Cross reference; PROVISION FOR TRAFFIC, </w:t>
      </w:r>
      <w:r>
        <w:rPr>
          <w:b/>
        </w:rPr>
        <w:t>Temporary</w:t>
      </w:r>
      <w:r w:rsidRPr="00AC3FA1">
        <w:rPr>
          <w:b/>
        </w:rPr>
        <w:t xml:space="preserve"> Traffic Management</w:t>
      </w:r>
      <w:r>
        <w:t xml:space="preserve"> clause, </w:t>
      </w:r>
      <w:r w:rsidRPr="00AC3FA1">
        <w:rPr>
          <w:b/>
        </w:rPr>
        <w:t>Traffic Escort Vehicle - Resealing Works</w:t>
      </w:r>
      <w:r>
        <w:t xml:space="preserve"> sub-clause.</w:t>
      </w:r>
    </w:p>
    <w:p w14:paraId="49E24B9E" w14:textId="77777777" w:rsidR="00DD1F49" w:rsidRDefault="00000000" w:rsidP="00DD1F49">
      <w:r>
        <w:t>Co-ordinate work to minimise traffic delays.</w:t>
      </w:r>
    </w:p>
    <w:p w14:paraId="097BCE69" w14:textId="77777777" w:rsidR="00DD1F49" w:rsidRDefault="00000000" w:rsidP="00DD1F49">
      <w:r>
        <w:t>Prohibit traffic;</w:t>
      </w:r>
    </w:p>
    <w:p w14:paraId="6DAA35BC" w14:textId="77777777" w:rsidR="00DD1F49" w:rsidRDefault="00000000">
      <w:pPr>
        <w:pStyle w:val="ListParagraph"/>
        <w:numPr>
          <w:ilvl w:val="0"/>
          <w:numId w:val="83"/>
        </w:numPr>
      </w:pPr>
      <w:r>
        <w:t>until at least 1 pass of the rollers has taken place or until sufficient rolling has taken place to prevent damage to the applied seal, whichever is greater; and</w:t>
      </w:r>
    </w:p>
    <w:p w14:paraId="35DC51DA" w14:textId="77777777" w:rsidR="00DD1F49" w:rsidRDefault="00000000">
      <w:pPr>
        <w:pStyle w:val="ListParagraph"/>
        <w:numPr>
          <w:ilvl w:val="0"/>
          <w:numId w:val="83"/>
        </w:numPr>
      </w:pPr>
      <w:r>
        <w:t>from adjacent strip of roadway during spraying.</w:t>
      </w:r>
    </w:p>
    <w:p w14:paraId="603CE90B" w14:textId="77777777" w:rsidR="00DD1F49" w:rsidRPr="002505F2" w:rsidRDefault="00000000" w:rsidP="00DD1F49">
      <w:pPr>
        <w:pStyle w:val="Heading2"/>
      </w:pPr>
      <w:r w:rsidRPr="002505F2">
        <w:t xml:space="preserve">Waste </w:t>
      </w:r>
      <w:r>
        <w:t>m</w:t>
      </w:r>
      <w:r w:rsidRPr="002505F2">
        <w:t>aterial</w:t>
      </w:r>
      <w:r>
        <w:t xml:space="preserve"> – Hold Point</w:t>
      </w:r>
    </w:p>
    <w:p w14:paraId="1BC52477" w14:textId="77777777" w:rsidR="00DD1F49" w:rsidRDefault="00000000" w:rsidP="00DD1F49">
      <w:r>
        <w:t>Remove from the site and dispose of all waste material.</w:t>
      </w:r>
    </w:p>
    <w:p w14:paraId="7514980F" w14:textId="77777777" w:rsidR="00DD1F49" w:rsidRDefault="00000000" w:rsidP="00DD1F49">
      <w:r>
        <w:t>Sweep all loose aggregate and remove excess aggregate.</w:t>
      </w:r>
    </w:p>
    <w:p w14:paraId="321A6572" w14:textId="77777777" w:rsidR="00DD1F49" w:rsidRDefault="00000000" w:rsidP="00DD1F49">
      <w:r>
        <w:t>Clean and remove all aggregate from the shoulders and verges in urban areas.</w:t>
      </w:r>
    </w:p>
    <w:p w14:paraId="39B292C4" w14:textId="77777777" w:rsidR="00DD1F49" w:rsidRDefault="00000000" w:rsidP="00DD1F49">
      <w:r>
        <w:t>In urban areas, remove all excess aggregate by suction broom. Ensure no aggregates are distributed onto the verge.</w:t>
      </w:r>
    </w:p>
    <w:p w14:paraId="12B54691" w14:textId="77777777" w:rsidR="00DD1F49" w:rsidRDefault="00000000" w:rsidP="00DD1F49">
      <w:r w:rsidRPr="00AC3FA1">
        <w:rPr>
          <w:b/>
        </w:rPr>
        <w:t>Hold Point</w:t>
      </w:r>
      <w:r>
        <w:t xml:space="preserve"> - Obtain written approval from the Superintendent for use of rotary type brooms to windrow the loose aggregate in the urban area. Suction type brooms are still to be used to remove the waste aggregate.</w:t>
      </w:r>
    </w:p>
    <w:p w14:paraId="4F60E897" w14:textId="77777777" w:rsidR="00DD1F49" w:rsidRDefault="00000000" w:rsidP="00DD1F49">
      <w:r>
        <w:t>Urban areas aggregate removal / sweeping regime:</w:t>
      </w:r>
    </w:p>
    <w:p w14:paraId="53C7C05F" w14:textId="77777777" w:rsidR="00DD1F49" w:rsidRDefault="00000000">
      <w:pPr>
        <w:pStyle w:val="ListParagraph"/>
        <w:numPr>
          <w:ilvl w:val="0"/>
          <w:numId w:val="83"/>
        </w:numPr>
      </w:pPr>
      <w:r w:rsidRPr="00AC7117">
        <w:rPr>
          <w:b/>
        </w:rPr>
        <w:t>Initial</w:t>
      </w:r>
      <w:r>
        <w:t xml:space="preserve"> sweep after rolling has concluded.</w:t>
      </w:r>
    </w:p>
    <w:p w14:paraId="312BDC59" w14:textId="77777777" w:rsidR="00DD1F49" w:rsidRDefault="00000000">
      <w:pPr>
        <w:pStyle w:val="ListParagraph"/>
        <w:numPr>
          <w:ilvl w:val="0"/>
          <w:numId w:val="83"/>
        </w:numPr>
      </w:pPr>
      <w:r w:rsidRPr="00AC7117">
        <w:rPr>
          <w:b/>
        </w:rPr>
        <w:t>Second</w:t>
      </w:r>
      <w:r>
        <w:t xml:space="preserve"> sweep after 24 hours.</w:t>
      </w:r>
    </w:p>
    <w:p w14:paraId="7AB10205" w14:textId="77777777" w:rsidR="00DD1F49" w:rsidRDefault="00000000">
      <w:pPr>
        <w:pStyle w:val="ListParagraph"/>
        <w:numPr>
          <w:ilvl w:val="0"/>
          <w:numId w:val="83"/>
        </w:numPr>
      </w:pPr>
      <w:r w:rsidRPr="00AC7117">
        <w:rPr>
          <w:b/>
        </w:rPr>
        <w:t>Third</w:t>
      </w:r>
      <w:r w:rsidRPr="00AC3FA1">
        <w:t xml:space="preserve"> </w:t>
      </w:r>
      <w:r>
        <w:t>sweep after 48 hours.</w:t>
      </w:r>
    </w:p>
    <w:p w14:paraId="73A762CA" w14:textId="77777777" w:rsidR="00DD1F49" w:rsidRPr="00076E76" w:rsidRDefault="00000000">
      <w:pPr>
        <w:pStyle w:val="ListParagraph"/>
        <w:numPr>
          <w:ilvl w:val="0"/>
          <w:numId w:val="83"/>
        </w:numPr>
      </w:pPr>
      <w:r>
        <w:rPr>
          <w:b/>
        </w:rPr>
        <w:t>Fourth sweep after 7 days.</w:t>
      </w:r>
    </w:p>
    <w:p w14:paraId="7785CBA7" w14:textId="77777777" w:rsidR="00DD1F49" w:rsidRPr="002505F2" w:rsidRDefault="00000000" w:rsidP="00DD1F49">
      <w:pPr>
        <w:pStyle w:val="Heading2"/>
      </w:pPr>
      <w:r w:rsidRPr="002505F2">
        <w:t>Reporting</w:t>
      </w:r>
    </w:p>
    <w:p w14:paraId="62E2B1A3" w14:textId="77777777" w:rsidR="00DD1F49" w:rsidRDefault="00000000" w:rsidP="00DD1F49">
      <w:pPr>
        <w:pStyle w:val="Heading3"/>
      </w:pPr>
      <w:proofErr w:type="spellStart"/>
      <w:r>
        <w:t>Spraysheets</w:t>
      </w:r>
      <w:proofErr w:type="spellEnd"/>
      <w:r>
        <w:t xml:space="preserve"> – Witness Point</w:t>
      </w:r>
    </w:p>
    <w:p w14:paraId="2DC5B0AE" w14:textId="77777777" w:rsidR="00DD1F49" w:rsidRDefault="00000000" w:rsidP="00DD1F49">
      <w:r>
        <w:rPr>
          <w:b/>
        </w:rPr>
        <w:t>Witness Point</w:t>
      </w:r>
      <w:r>
        <w:t xml:space="preserve"> - Supply </w:t>
      </w:r>
      <w:proofErr w:type="spellStart"/>
      <w:r>
        <w:t>spraysheets</w:t>
      </w:r>
      <w:proofErr w:type="spellEnd"/>
      <w:r>
        <w:t xml:space="preserve"> (paper or electronic formats are acceptable) to the Superintendent at the end of each day’s production. Record the following information for all spray runs conducted.</w:t>
      </w:r>
    </w:p>
    <w:p w14:paraId="1417BD5C" w14:textId="77777777" w:rsidR="00DD1F49" w:rsidRDefault="00000000">
      <w:pPr>
        <w:pStyle w:val="ListParagraph"/>
        <w:numPr>
          <w:ilvl w:val="0"/>
          <w:numId w:val="97"/>
        </w:numPr>
      </w:pPr>
      <w:r>
        <w:t>Contractors Name</w:t>
      </w:r>
    </w:p>
    <w:p w14:paraId="6DC82419" w14:textId="77777777" w:rsidR="00DD1F49" w:rsidRDefault="00000000">
      <w:pPr>
        <w:pStyle w:val="ListParagraph"/>
        <w:numPr>
          <w:ilvl w:val="0"/>
          <w:numId w:val="97"/>
        </w:numPr>
      </w:pPr>
      <w:r>
        <w:t>Project Details</w:t>
      </w:r>
    </w:p>
    <w:p w14:paraId="321DBD55" w14:textId="77777777" w:rsidR="00DD1F49" w:rsidRDefault="00000000">
      <w:pPr>
        <w:pStyle w:val="ListParagraph"/>
        <w:numPr>
          <w:ilvl w:val="0"/>
          <w:numId w:val="97"/>
        </w:numPr>
      </w:pPr>
      <w:r>
        <w:t>Contract Number</w:t>
      </w:r>
    </w:p>
    <w:p w14:paraId="39F52F3C" w14:textId="77777777" w:rsidR="00DD1F49" w:rsidRDefault="00000000">
      <w:pPr>
        <w:pStyle w:val="ListParagraph"/>
        <w:numPr>
          <w:ilvl w:val="0"/>
          <w:numId w:val="97"/>
        </w:numPr>
      </w:pPr>
      <w:r>
        <w:t>Specification schedule number</w:t>
      </w:r>
    </w:p>
    <w:p w14:paraId="0E21E3F8" w14:textId="77777777" w:rsidR="00DD1F49" w:rsidRDefault="00000000">
      <w:pPr>
        <w:pStyle w:val="ListParagraph"/>
        <w:numPr>
          <w:ilvl w:val="0"/>
          <w:numId w:val="97"/>
        </w:numPr>
      </w:pPr>
      <w:r>
        <w:t>Road Name</w:t>
      </w:r>
    </w:p>
    <w:p w14:paraId="45336C66" w14:textId="77777777" w:rsidR="00DD1F49" w:rsidRDefault="00000000">
      <w:pPr>
        <w:pStyle w:val="ListParagraph"/>
        <w:numPr>
          <w:ilvl w:val="0"/>
          <w:numId w:val="97"/>
        </w:numPr>
      </w:pPr>
      <w:r>
        <w:t>Product Type Sprayed</w:t>
      </w:r>
    </w:p>
    <w:p w14:paraId="60D24D95" w14:textId="77777777" w:rsidR="00DD1F49" w:rsidRDefault="00000000">
      <w:pPr>
        <w:pStyle w:val="ListParagraph"/>
        <w:numPr>
          <w:ilvl w:val="0"/>
          <w:numId w:val="97"/>
        </w:numPr>
      </w:pPr>
      <w:r>
        <w:t>Precoat type used, Precoat litres / m</w:t>
      </w:r>
      <w:r w:rsidRPr="004D05EF">
        <w:rPr>
          <w:vertAlign w:val="superscript"/>
        </w:rPr>
        <w:t>3</w:t>
      </w:r>
    </w:p>
    <w:p w14:paraId="7EF746BC" w14:textId="77777777" w:rsidR="00DD1F49" w:rsidRDefault="00000000">
      <w:pPr>
        <w:pStyle w:val="ListParagraph"/>
        <w:numPr>
          <w:ilvl w:val="0"/>
          <w:numId w:val="97"/>
        </w:numPr>
      </w:pPr>
      <w:r>
        <w:t>Aggregate supplier, Aggregate Type, Aggregate size</w:t>
      </w:r>
    </w:p>
    <w:p w14:paraId="6F6192EE" w14:textId="77777777" w:rsidR="00DD1F49" w:rsidRDefault="00000000">
      <w:pPr>
        <w:pStyle w:val="ListParagraph"/>
        <w:numPr>
          <w:ilvl w:val="0"/>
          <w:numId w:val="97"/>
        </w:numPr>
      </w:pPr>
      <w:r>
        <w:t>Run number, Start Time of spray run</w:t>
      </w:r>
    </w:p>
    <w:p w14:paraId="0D4E9F63" w14:textId="77777777" w:rsidR="00DD1F49" w:rsidRDefault="00000000">
      <w:pPr>
        <w:pStyle w:val="ListParagraph"/>
        <w:numPr>
          <w:ilvl w:val="0"/>
          <w:numId w:val="97"/>
        </w:numPr>
      </w:pPr>
      <w:r>
        <w:t>Pavement Temperature, Ambient Temperature</w:t>
      </w:r>
    </w:p>
    <w:p w14:paraId="1C45543C" w14:textId="77777777" w:rsidR="00DD1F49" w:rsidRDefault="00000000">
      <w:pPr>
        <w:pStyle w:val="ListParagraph"/>
        <w:numPr>
          <w:ilvl w:val="0"/>
          <w:numId w:val="97"/>
        </w:numPr>
      </w:pPr>
      <w:r>
        <w:t>Start Chainage of spray run - actual km of road</w:t>
      </w:r>
    </w:p>
    <w:p w14:paraId="2ABD4F46" w14:textId="77777777" w:rsidR="00DD1F49" w:rsidRDefault="00000000">
      <w:pPr>
        <w:pStyle w:val="ListParagraph"/>
        <w:numPr>
          <w:ilvl w:val="0"/>
          <w:numId w:val="97"/>
        </w:numPr>
      </w:pPr>
      <w:r>
        <w:t>End chainage of spray run - actual km of road</w:t>
      </w:r>
    </w:p>
    <w:p w14:paraId="3B97033A" w14:textId="77777777" w:rsidR="00DD1F49" w:rsidRDefault="00000000">
      <w:pPr>
        <w:pStyle w:val="ListParagraph"/>
        <w:numPr>
          <w:ilvl w:val="0"/>
          <w:numId w:val="97"/>
        </w:numPr>
      </w:pPr>
      <w:r>
        <w:lastRenderedPageBreak/>
        <w:t>Total Length, Width of spray run</w:t>
      </w:r>
    </w:p>
    <w:p w14:paraId="2B6396E5" w14:textId="77777777" w:rsidR="00DD1F49" w:rsidRDefault="00000000">
      <w:pPr>
        <w:pStyle w:val="ListParagraph"/>
        <w:numPr>
          <w:ilvl w:val="0"/>
          <w:numId w:val="97"/>
        </w:numPr>
      </w:pPr>
      <w:r>
        <w:t>Total area of spray run</w:t>
      </w:r>
    </w:p>
    <w:p w14:paraId="26A0AC54" w14:textId="77777777" w:rsidR="00DD1F49" w:rsidRDefault="00000000">
      <w:pPr>
        <w:pStyle w:val="ListParagraph"/>
        <w:numPr>
          <w:ilvl w:val="0"/>
          <w:numId w:val="97"/>
        </w:numPr>
      </w:pPr>
      <w:r>
        <w:t>Temperature of product at spraying</w:t>
      </w:r>
    </w:p>
    <w:p w14:paraId="7CFFE3E2" w14:textId="77777777" w:rsidR="00DD1F49" w:rsidRDefault="00000000">
      <w:pPr>
        <w:pStyle w:val="ListParagraph"/>
        <w:numPr>
          <w:ilvl w:val="0"/>
          <w:numId w:val="97"/>
        </w:numPr>
      </w:pPr>
      <w:r>
        <w:t>Start Dip, End Dip</w:t>
      </w:r>
    </w:p>
    <w:p w14:paraId="7FD65F57" w14:textId="77777777" w:rsidR="00DD1F49" w:rsidRDefault="00000000">
      <w:pPr>
        <w:pStyle w:val="ListParagraph"/>
        <w:numPr>
          <w:ilvl w:val="0"/>
          <w:numId w:val="97"/>
        </w:numPr>
      </w:pPr>
      <w:r>
        <w:t>Total sprayed hot, Correction factor, Total sprayed cold</w:t>
      </w:r>
    </w:p>
    <w:p w14:paraId="5E1491C0" w14:textId="77777777" w:rsidR="00DD1F49" w:rsidRDefault="00000000">
      <w:pPr>
        <w:pStyle w:val="ListParagraph"/>
        <w:numPr>
          <w:ilvl w:val="0"/>
          <w:numId w:val="97"/>
        </w:numPr>
      </w:pPr>
      <w:r>
        <w:t>Application rate cold</w:t>
      </w:r>
    </w:p>
    <w:p w14:paraId="56286A69" w14:textId="77777777" w:rsidR="00DD1F49" w:rsidRDefault="00000000">
      <w:pPr>
        <w:pStyle w:val="ListParagraph"/>
        <w:numPr>
          <w:ilvl w:val="0"/>
          <w:numId w:val="97"/>
        </w:numPr>
      </w:pPr>
      <w:r>
        <w:t>Ordered application rate</w:t>
      </w:r>
    </w:p>
    <w:p w14:paraId="67871B0E" w14:textId="77777777" w:rsidR="00DD1F49" w:rsidRDefault="00000000">
      <w:pPr>
        <w:pStyle w:val="ListParagraph"/>
        <w:numPr>
          <w:ilvl w:val="0"/>
          <w:numId w:val="97"/>
        </w:numPr>
      </w:pPr>
      <w:r>
        <w:t>Percent of application rate ordered</w:t>
      </w:r>
    </w:p>
    <w:p w14:paraId="4525CAEB" w14:textId="77777777" w:rsidR="00DD1F49" w:rsidRDefault="00000000">
      <w:pPr>
        <w:pStyle w:val="ListParagraph"/>
        <w:numPr>
          <w:ilvl w:val="0"/>
          <w:numId w:val="97"/>
        </w:numPr>
      </w:pPr>
      <w:r>
        <w:t>Number of rollers used</w:t>
      </w:r>
    </w:p>
    <w:p w14:paraId="55E66340" w14:textId="77777777" w:rsidR="00DD1F49" w:rsidRDefault="00000000">
      <w:pPr>
        <w:pStyle w:val="ListParagraph"/>
        <w:numPr>
          <w:ilvl w:val="0"/>
          <w:numId w:val="97"/>
        </w:numPr>
      </w:pPr>
      <w:r>
        <w:t>Bitumen sample number</w:t>
      </w:r>
    </w:p>
    <w:p w14:paraId="027A6BD7" w14:textId="77777777" w:rsidR="00DD1F49" w:rsidRDefault="00000000">
      <w:pPr>
        <w:pStyle w:val="ListParagraph"/>
        <w:numPr>
          <w:ilvl w:val="0"/>
          <w:numId w:val="97"/>
        </w:numPr>
      </w:pPr>
      <w:r>
        <w:t>Signature of contractor representative</w:t>
      </w:r>
    </w:p>
    <w:p w14:paraId="2D87C590" w14:textId="77777777" w:rsidR="00DD1F49" w:rsidRDefault="00000000">
      <w:pPr>
        <w:pStyle w:val="ListParagraph"/>
        <w:numPr>
          <w:ilvl w:val="0"/>
          <w:numId w:val="97"/>
        </w:numPr>
      </w:pPr>
      <w:r>
        <w:t>Signature section for client representative</w:t>
      </w:r>
    </w:p>
    <w:p w14:paraId="4CB2F078" w14:textId="77777777" w:rsidR="00DD1F49" w:rsidRPr="002505F2" w:rsidRDefault="00000000" w:rsidP="00DD1F49">
      <w:pPr>
        <w:pStyle w:val="Heading2"/>
      </w:pPr>
      <w:r w:rsidRPr="002505F2">
        <w:t>Conformance - Tolerances</w:t>
      </w:r>
    </w:p>
    <w:p w14:paraId="07BFFD32" w14:textId="77777777" w:rsidR="00DD1F49" w:rsidRDefault="00000000" w:rsidP="00DD1F49">
      <w:r>
        <w:t>Final surfaces shall conform to the following:</w:t>
      </w:r>
    </w:p>
    <w:p w14:paraId="6B611338" w14:textId="77777777" w:rsidR="00DD1F49" w:rsidRDefault="00000000" w:rsidP="00DD1F49">
      <w:r>
        <w:t>Aggregates are to conform to Table - Aggregate Properties in Material Requirements clause, Aggregates sub-clause in this work section.</w:t>
      </w:r>
    </w:p>
    <w:p w14:paraId="062B440F" w14:textId="77777777" w:rsidR="00DD1F49" w:rsidRDefault="00000000" w:rsidP="00DD1F49">
      <w:r>
        <w:t>Skid Resistance determined by NTTM 304.1.</w:t>
      </w:r>
    </w:p>
    <w:p w14:paraId="44DE988A" w14:textId="77777777" w:rsidR="00DD1F49" w:rsidRDefault="00000000" w:rsidP="00DD1F49">
      <w:r>
        <w:t>Skid resistance testing may be carried out by the Superintendent.</w:t>
      </w:r>
    </w:p>
    <w:p w14:paraId="2A8EBC9A" w14:textId="77777777" w:rsidR="00DD1F49" w:rsidRDefault="00000000" w:rsidP="00DD1F49">
      <w:r>
        <w:t xml:space="preserve">Final surfaces with non-conforming skid resistance will be rejected. </w:t>
      </w:r>
    </w:p>
    <w:p w14:paraId="40E62AF3" w14:textId="77777777" w:rsidR="00DD1F49" w:rsidRDefault="00000000" w:rsidP="00DD1F49">
      <w:r>
        <w:t>Rectify non-conforming work by methods approved by the Superintendent. Rectification work be at the Contractor's expense, including the cost of testing and re-testing.</w:t>
      </w:r>
    </w:p>
    <w:p w14:paraId="590A7F4C" w14:textId="77777777" w:rsidR="00DD1F49" w:rsidRDefault="00000000" w:rsidP="00DD1F49">
      <w:r>
        <w:t>Remove from the site binder which has been overheated or has deteriorated or become contaminated prior to its application to the road.</w:t>
      </w:r>
    </w:p>
    <w:p w14:paraId="02C26A58" w14:textId="77777777" w:rsidR="00DD1F49" w:rsidRDefault="00000000" w:rsidP="00DD1F49">
      <w:r>
        <w:t>Spray rates applied at less than 95% or more than 105% of the rate indicated in the procedure will be rectified by resurfacing at the Contractor’s expense inclusive of all materials.</w:t>
      </w:r>
    </w:p>
    <w:p w14:paraId="77765C60" w14:textId="77777777" w:rsidR="00DD1F49" w:rsidRPr="002505F2" w:rsidRDefault="00000000" w:rsidP="00DD1F49">
      <w:pPr>
        <w:pStyle w:val="Heading2"/>
      </w:pPr>
      <w:r>
        <w:t>Calculation of equivalent</w:t>
      </w:r>
      <w:r w:rsidRPr="002505F2">
        <w:t xml:space="preserve"> volumes </w:t>
      </w:r>
      <w:r>
        <w:t>f</w:t>
      </w:r>
      <w:r w:rsidRPr="002505F2">
        <w:t>or spray rates</w:t>
      </w:r>
    </w:p>
    <w:p w14:paraId="12C2C7BD" w14:textId="77777777" w:rsidR="00DD1F49" w:rsidRDefault="00000000" w:rsidP="00DD1F49">
      <w:r>
        <w:t xml:space="preserve">This includes the prime coat, enrichment coat, emulsion coat, </w:t>
      </w:r>
      <w:proofErr w:type="spellStart"/>
      <w:r>
        <w:t>primerseal</w:t>
      </w:r>
      <w:proofErr w:type="spellEnd"/>
      <w:r>
        <w:t xml:space="preserve"> and seal coats.</w:t>
      </w:r>
    </w:p>
    <w:p w14:paraId="5575679D" w14:textId="77777777" w:rsidR="00DD1F49" w:rsidRDefault="00000000" w:rsidP="00DD1F49">
      <w:r>
        <w:t>Refer to MEASURMENT AND PAYMENT for schedules of adjustments.</w:t>
      </w:r>
    </w:p>
    <w:p w14:paraId="1414D698" w14:textId="77777777" w:rsidR="00DD1F49" w:rsidRPr="00B01241" w:rsidRDefault="00000000" w:rsidP="00DD1F49">
      <w:pPr>
        <w:pStyle w:val="Heading3"/>
      </w:pPr>
      <w:r w:rsidRPr="00B01241">
        <w:t>Bitumen equivalent volumes</w:t>
      </w:r>
    </w:p>
    <w:p w14:paraId="7E792F8D" w14:textId="77777777" w:rsidR="00DD1F49" w:rsidRPr="00B01241" w:rsidRDefault="00000000" w:rsidP="00DD1F49">
      <w:r w:rsidRPr="00B01241">
        <w:t>Equivalent volumes of bituminous material measured at higher t</w:t>
      </w:r>
      <w:r>
        <w:t>emperature are to be converted to an equivalent volume at 15</w:t>
      </w:r>
      <w:r>
        <w:rPr>
          <w:rFonts w:ascii="Calibri" w:hAnsi="Calibri" w:cs="Calibri"/>
        </w:rPr>
        <w:t>°</w:t>
      </w:r>
      <w:r>
        <w:t>C (15</w:t>
      </w:r>
      <w:r>
        <w:rPr>
          <w:rFonts w:ascii="Calibri" w:hAnsi="Calibri" w:cs="Calibri"/>
        </w:rPr>
        <w:t>°</w:t>
      </w:r>
      <w:r w:rsidRPr="00B01241">
        <w:t>C converted higher temperature).</w:t>
      </w:r>
    </w:p>
    <w:p w14:paraId="0A22261E" w14:textId="77777777" w:rsidR="00DD1F49" w:rsidRPr="009517D3" w:rsidRDefault="00000000" w:rsidP="00DD1F49">
      <w:pPr>
        <w:rPr>
          <w:color w:val="000000"/>
        </w:rPr>
      </w:pPr>
      <w:r w:rsidRPr="009517D3">
        <w:rPr>
          <w:color w:val="000000"/>
        </w:rPr>
        <w:t xml:space="preserve">Refer to </w:t>
      </w:r>
      <w:r w:rsidRPr="00076E76">
        <w:rPr>
          <w:b/>
          <w:i/>
        </w:rPr>
        <w:t>Table - Volume Correction - Bitumen (including PMB and cutback bitumen)</w:t>
      </w:r>
      <w:r w:rsidRPr="00076E76">
        <w:rPr>
          <w:i/>
        </w:rPr>
        <w:t xml:space="preserve"> </w:t>
      </w:r>
      <w:r>
        <w:t xml:space="preserve">and to </w:t>
      </w:r>
      <w:r w:rsidRPr="00076E76">
        <w:rPr>
          <w:rFonts w:eastAsia="Arial" w:cs="Arial"/>
          <w:b/>
          <w:bCs/>
          <w:i/>
          <w:spacing w:val="-3"/>
        </w:rPr>
        <w:t>Table</w:t>
      </w:r>
      <w:r w:rsidRPr="00076E76">
        <w:rPr>
          <w:rFonts w:eastAsia="Arial" w:cs="Arial"/>
          <w:b/>
          <w:bCs/>
          <w:i/>
          <w:spacing w:val="-1"/>
        </w:rPr>
        <w:t xml:space="preserve"> - </w:t>
      </w:r>
      <w:r w:rsidRPr="00076E76">
        <w:rPr>
          <w:rFonts w:eastAsia="Arial" w:cs="Arial"/>
          <w:b/>
          <w:bCs/>
          <w:i/>
          <w:spacing w:val="-3"/>
        </w:rPr>
        <w:t>Volume</w:t>
      </w:r>
      <w:r w:rsidRPr="00076E76">
        <w:rPr>
          <w:rFonts w:eastAsia="Arial" w:cs="Arial"/>
          <w:b/>
          <w:bCs/>
          <w:i/>
          <w:spacing w:val="-1"/>
        </w:rPr>
        <w:t xml:space="preserve"> Correction </w:t>
      </w:r>
      <w:r w:rsidRPr="00076E76">
        <w:rPr>
          <w:rFonts w:eastAsia="Arial" w:cs="Arial"/>
          <w:b/>
          <w:bCs/>
          <w:i/>
        </w:rPr>
        <w:t>–</w:t>
      </w:r>
      <w:r w:rsidRPr="00076E76">
        <w:rPr>
          <w:rFonts w:eastAsia="Arial" w:cs="Arial"/>
          <w:b/>
          <w:bCs/>
          <w:i/>
          <w:spacing w:val="-1"/>
        </w:rPr>
        <w:t xml:space="preserve"> Bitumen emulsion</w:t>
      </w:r>
      <w:r>
        <w:rPr>
          <w:rFonts w:eastAsia="Arial" w:cs="Arial"/>
          <w:bCs/>
          <w:spacing w:val="-1"/>
        </w:rPr>
        <w:t>.</w:t>
      </w:r>
    </w:p>
    <w:tbl>
      <w:tblPr>
        <w:tblStyle w:val="TableGrid"/>
        <w:tblW w:w="5000" w:type="pct"/>
        <w:tblLayout w:type="fixed"/>
        <w:tblLook w:val="0620" w:firstRow="1" w:lastRow="0" w:firstColumn="0" w:lastColumn="0" w:noHBand="1" w:noVBand="1"/>
      </w:tblPr>
      <w:tblGrid>
        <w:gridCol w:w="1718"/>
        <w:gridCol w:w="1718"/>
        <w:gridCol w:w="1717"/>
        <w:gridCol w:w="1717"/>
        <w:gridCol w:w="1717"/>
        <w:gridCol w:w="1721"/>
      </w:tblGrid>
      <w:tr w:rsidR="009838DF" w14:paraId="032E2E58" w14:textId="77777777" w:rsidTr="004D05EF">
        <w:trPr>
          <w:cnfStyle w:val="100000000000" w:firstRow="1" w:lastRow="0" w:firstColumn="0" w:lastColumn="0" w:oddVBand="0" w:evenVBand="0" w:oddHBand="0" w:evenHBand="0" w:firstRowFirstColumn="0" w:firstRowLastColumn="0" w:lastRowFirstColumn="0" w:lastRowLastColumn="0"/>
          <w:tblHeader/>
        </w:trPr>
        <w:tc>
          <w:tcPr>
            <w:tcW w:w="5000" w:type="pct"/>
            <w:gridSpan w:val="6"/>
          </w:tcPr>
          <w:p w14:paraId="5B1D03F8" w14:textId="77777777" w:rsidR="00DD1F49" w:rsidRPr="004D05EF" w:rsidRDefault="00000000" w:rsidP="00BD23C4">
            <w:pPr>
              <w:rPr>
                <w:rFonts w:hAnsi="Calibri"/>
                <w:b w:val="0"/>
                <w:bCs/>
                <w:spacing w:val="-1"/>
                <w:lang w:val="en-US"/>
              </w:rPr>
            </w:pPr>
            <w:r w:rsidRPr="004D05EF">
              <w:rPr>
                <w:bCs/>
              </w:rPr>
              <w:t>Table - Volume Correction - Bitumen (including PMB and cutback bitumen)</w:t>
            </w:r>
          </w:p>
        </w:tc>
      </w:tr>
      <w:tr w:rsidR="009838DF" w14:paraId="2850B5CA" w14:textId="77777777" w:rsidTr="004D05EF">
        <w:trPr>
          <w:cnfStyle w:val="100000000000" w:firstRow="1" w:lastRow="0" w:firstColumn="0" w:lastColumn="0" w:oddVBand="0" w:evenVBand="0" w:oddHBand="0" w:evenHBand="0" w:firstRowFirstColumn="0" w:firstRowLastColumn="0" w:lastRowFirstColumn="0" w:lastRowLastColumn="0"/>
          <w:tblHeader/>
        </w:trPr>
        <w:tc>
          <w:tcPr>
            <w:tcW w:w="5000" w:type="pct"/>
            <w:gridSpan w:val="6"/>
          </w:tcPr>
          <w:p w14:paraId="1DB49301" w14:textId="77777777" w:rsidR="00DD1F49" w:rsidRPr="001E77AC" w:rsidRDefault="00000000" w:rsidP="00BD23C4">
            <w:pPr>
              <w:spacing w:before="20" w:after="20"/>
              <w:ind w:left="269"/>
              <w:rPr>
                <w:rFonts w:eastAsia="Arial" w:cs="Arial"/>
                <w:lang w:val="en-US"/>
              </w:rPr>
            </w:pPr>
            <w:r w:rsidRPr="001E77AC">
              <w:rPr>
                <w:rFonts w:cs="Arial"/>
                <w:spacing w:val="-1"/>
                <w:lang w:val="en-US"/>
              </w:rPr>
              <w:t>M</w:t>
            </w:r>
            <w:r w:rsidRPr="00520F8C">
              <w:rPr>
                <w:rFonts w:cs="Arial"/>
                <w:spacing w:val="-1"/>
                <w:lang w:val="en-US"/>
              </w:rPr>
              <w:t>ultiply</w:t>
            </w:r>
            <w:r w:rsidRPr="00520F8C">
              <w:rPr>
                <w:rFonts w:cs="Arial"/>
                <w:spacing w:val="-7"/>
                <w:lang w:val="en-US"/>
              </w:rPr>
              <w:t xml:space="preserve"> </w:t>
            </w:r>
            <w:r w:rsidRPr="00520F8C">
              <w:rPr>
                <w:rFonts w:cs="Arial"/>
                <w:lang w:val="en-US"/>
              </w:rPr>
              <w:t>by</w:t>
            </w:r>
            <w:r w:rsidRPr="001E77AC">
              <w:rPr>
                <w:rFonts w:cs="Arial"/>
                <w:spacing w:val="-5"/>
                <w:lang w:val="en-US"/>
              </w:rPr>
              <w:t xml:space="preserve"> </w:t>
            </w:r>
            <w:r w:rsidRPr="001E77AC">
              <w:rPr>
                <w:rFonts w:cs="Arial"/>
                <w:lang w:val="en-US"/>
              </w:rPr>
              <w:t>"A"</w:t>
            </w:r>
            <w:r w:rsidRPr="001E77AC">
              <w:rPr>
                <w:rFonts w:cs="Arial"/>
                <w:spacing w:val="-5"/>
                <w:lang w:val="en-US"/>
              </w:rPr>
              <w:t xml:space="preserve"> </w:t>
            </w:r>
            <w:r w:rsidRPr="00520F8C">
              <w:rPr>
                <w:rFonts w:cs="Arial"/>
                <w:lang w:val="en-US"/>
              </w:rPr>
              <w:t>to</w:t>
            </w:r>
            <w:r w:rsidRPr="00520F8C">
              <w:rPr>
                <w:rFonts w:cs="Arial"/>
                <w:spacing w:val="-5"/>
                <w:lang w:val="en-US"/>
              </w:rPr>
              <w:t xml:space="preserve"> </w:t>
            </w:r>
            <w:r w:rsidRPr="00520F8C">
              <w:rPr>
                <w:rFonts w:cs="Arial"/>
                <w:lang w:val="en-US"/>
              </w:rPr>
              <w:t>reduce</w:t>
            </w:r>
            <w:r w:rsidRPr="00520F8C">
              <w:rPr>
                <w:rFonts w:cs="Arial"/>
                <w:spacing w:val="-5"/>
                <w:lang w:val="en-US"/>
              </w:rPr>
              <w:t xml:space="preserve"> </w:t>
            </w:r>
            <w:r w:rsidRPr="00520F8C">
              <w:rPr>
                <w:rFonts w:cs="Arial"/>
                <w:lang w:val="en-US"/>
              </w:rPr>
              <w:t>volume</w:t>
            </w:r>
            <w:r w:rsidRPr="00965A4C">
              <w:rPr>
                <w:rFonts w:cs="Arial"/>
                <w:spacing w:val="-4"/>
                <w:lang w:val="en-US"/>
              </w:rPr>
              <w:t xml:space="preserve"> </w:t>
            </w:r>
            <w:r w:rsidRPr="00965A4C">
              <w:rPr>
                <w:rFonts w:cs="Arial"/>
                <w:spacing w:val="-1"/>
                <w:lang w:val="en-US"/>
              </w:rPr>
              <w:t>at</w:t>
            </w:r>
            <w:r w:rsidRPr="001E77AC">
              <w:rPr>
                <w:rFonts w:cs="Arial"/>
                <w:spacing w:val="-2"/>
                <w:lang w:val="en-US"/>
              </w:rPr>
              <w:t xml:space="preserve"> </w:t>
            </w:r>
            <w:r w:rsidRPr="001E77AC">
              <w:rPr>
                <w:rFonts w:cs="Arial"/>
                <w:spacing w:val="-1"/>
                <w:lang w:val="en-US"/>
              </w:rPr>
              <w:t>T</w:t>
            </w:r>
            <w:r w:rsidRPr="001E77AC">
              <w:rPr>
                <w:rFonts w:cs="Arial"/>
                <w:spacing w:val="-1"/>
                <w:position w:val="8"/>
                <w:lang w:val="en-US"/>
              </w:rPr>
              <w:t>o</w:t>
            </w:r>
            <w:r w:rsidRPr="001E77AC">
              <w:rPr>
                <w:rFonts w:cs="Arial"/>
                <w:spacing w:val="-1"/>
                <w:lang w:val="en-US"/>
              </w:rPr>
              <w:t>C</w:t>
            </w:r>
            <w:r w:rsidRPr="001E77AC">
              <w:rPr>
                <w:rFonts w:cs="Arial"/>
                <w:spacing w:val="-4"/>
                <w:lang w:val="en-US"/>
              </w:rPr>
              <w:t xml:space="preserve"> </w:t>
            </w:r>
            <w:r w:rsidRPr="00520F8C">
              <w:rPr>
                <w:rFonts w:cs="Arial"/>
                <w:spacing w:val="-1"/>
                <w:lang w:val="en-US"/>
              </w:rPr>
              <w:t>to</w:t>
            </w:r>
            <w:r w:rsidRPr="00520F8C">
              <w:rPr>
                <w:rFonts w:cs="Arial"/>
                <w:spacing w:val="-3"/>
                <w:lang w:val="en-US"/>
              </w:rPr>
              <w:t xml:space="preserve"> </w:t>
            </w:r>
            <w:r w:rsidRPr="00520F8C">
              <w:rPr>
                <w:rFonts w:cs="Arial"/>
                <w:lang w:val="en-US"/>
              </w:rPr>
              <w:t>volume</w:t>
            </w:r>
            <w:r w:rsidRPr="00965A4C">
              <w:rPr>
                <w:rFonts w:cs="Arial"/>
                <w:spacing w:val="-4"/>
                <w:lang w:val="en-US"/>
              </w:rPr>
              <w:t xml:space="preserve"> </w:t>
            </w:r>
            <w:r w:rsidRPr="00965A4C">
              <w:rPr>
                <w:rFonts w:cs="Arial"/>
                <w:spacing w:val="-1"/>
                <w:lang w:val="en-US"/>
              </w:rPr>
              <w:t>at</w:t>
            </w:r>
            <w:r w:rsidRPr="001E77AC">
              <w:rPr>
                <w:rFonts w:cs="Arial"/>
                <w:spacing w:val="-6"/>
                <w:lang w:val="en-US"/>
              </w:rPr>
              <w:t xml:space="preserve"> </w:t>
            </w:r>
            <w:r w:rsidRPr="001E77AC">
              <w:rPr>
                <w:rFonts w:cs="Arial"/>
                <w:spacing w:val="-1"/>
                <w:lang w:val="en-US"/>
              </w:rPr>
              <w:t>15</w:t>
            </w:r>
            <w:r w:rsidRPr="001E77AC">
              <w:rPr>
                <w:rFonts w:cs="Arial"/>
                <w:spacing w:val="-1"/>
                <w:position w:val="8"/>
                <w:lang w:val="en-US"/>
              </w:rPr>
              <w:t>o</w:t>
            </w:r>
            <w:r w:rsidRPr="001E77AC">
              <w:rPr>
                <w:rFonts w:cs="Arial"/>
                <w:spacing w:val="-1"/>
                <w:lang w:val="en-US"/>
              </w:rPr>
              <w:t>C</w:t>
            </w:r>
          </w:p>
          <w:p w14:paraId="33784736" w14:textId="77777777" w:rsidR="00DD1F49" w:rsidRPr="00426C06" w:rsidRDefault="00000000" w:rsidP="00BD23C4">
            <w:pPr>
              <w:spacing w:before="20" w:after="20"/>
              <w:ind w:left="269" w:right="409"/>
              <w:rPr>
                <w:rFonts w:eastAsia="Arial" w:cs="Arial"/>
                <w:sz w:val="18"/>
                <w:szCs w:val="18"/>
                <w:lang w:val="en-US"/>
              </w:rPr>
            </w:pPr>
            <w:r w:rsidRPr="001E77AC">
              <w:rPr>
                <w:rFonts w:cs="Arial"/>
                <w:lang w:val="en-US"/>
              </w:rPr>
              <w:t>M</w:t>
            </w:r>
            <w:r w:rsidRPr="00520F8C">
              <w:rPr>
                <w:rFonts w:cs="Arial"/>
                <w:lang w:val="en-US"/>
              </w:rPr>
              <w:t>ultiply</w:t>
            </w:r>
            <w:r w:rsidRPr="00520F8C">
              <w:rPr>
                <w:rFonts w:cs="Arial"/>
                <w:spacing w:val="-8"/>
                <w:lang w:val="en-US"/>
              </w:rPr>
              <w:t xml:space="preserve"> </w:t>
            </w:r>
            <w:r w:rsidRPr="00520F8C">
              <w:rPr>
                <w:rFonts w:cs="Arial"/>
                <w:lang w:val="en-US"/>
              </w:rPr>
              <w:t>by</w:t>
            </w:r>
            <w:r w:rsidRPr="001E77AC">
              <w:rPr>
                <w:rFonts w:cs="Arial"/>
                <w:spacing w:val="-7"/>
                <w:lang w:val="en-US"/>
              </w:rPr>
              <w:t xml:space="preserve"> </w:t>
            </w:r>
            <w:r w:rsidRPr="001E77AC">
              <w:rPr>
                <w:rFonts w:cs="Arial"/>
                <w:lang w:val="en-US"/>
              </w:rPr>
              <w:t>"B"</w:t>
            </w:r>
            <w:r w:rsidRPr="001E77AC">
              <w:rPr>
                <w:rFonts w:cs="Arial"/>
                <w:spacing w:val="-5"/>
                <w:lang w:val="en-US"/>
              </w:rPr>
              <w:t xml:space="preserve"> </w:t>
            </w:r>
            <w:r w:rsidRPr="00520F8C">
              <w:rPr>
                <w:rFonts w:cs="Arial"/>
                <w:spacing w:val="-1"/>
                <w:lang w:val="en-US"/>
              </w:rPr>
              <w:t>to</w:t>
            </w:r>
            <w:r w:rsidRPr="00520F8C">
              <w:rPr>
                <w:rFonts w:cs="Arial"/>
                <w:spacing w:val="-4"/>
                <w:lang w:val="en-US"/>
              </w:rPr>
              <w:t xml:space="preserve"> </w:t>
            </w:r>
            <w:r w:rsidRPr="00520F8C">
              <w:rPr>
                <w:rFonts w:cs="Arial"/>
                <w:spacing w:val="-1"/>
                <w:lang w:val="en-US"/>
              </w:rPr>
              <w:t>increase</w:t>
            </w:r>
            <w:r w:rsidRPr="00520F8C">
              <w:rPr>
                <w:rFonts w:cs="Arial"/>
                <w:spacing w:val="-4"/>
                <w:lang w:val="en-US"/>
              </w:rPr>
              <w:t xml:space="preserve"> </w:t>
            </w:r>
            <w:r w:rsidRPr="00965A4C">
              <w:rPr>
                <w:rFonts w:cs="Arial"/>
                <w:spacing w:val="-1"/>
                <w:lang w:val="en-US"/>
              </w:rPr>
              <w:t>volume</w:t>
            </w:r>
            <w:r w:rsidRPr="00965A4C">
              <w:rPr>
                <w:rFonts w:cs="Arial"/>
                <w:spacing w:val="-5"/>
                <w:lang w:val="en-US"/>
              </w:rPr>
              <w:t xml:space="preserve"> </w:t>
            </w:r>
            <w:r w:rsidRPr="00965A4C">
              <w:rPr>
                <w:rFonts w:cs="Arial"/>
                <w:lang w:val="en-US"/>
              </w:rPr>
              <w:t>at</w:t>
            </w:r>
            <w:r w:rsidRPr="001E77AC">
              <w:rPr>
                <w:rFonts w:cs="Arial"/>
                <w:spacing w:val="-5"/>
                <w:lang w:val="en-US"/>
              </w:rPr>
              <w:t xml:space="preserve"> </w:t>
            </w:r>
            <w:r w:rsidRPr="001E77AC">
              <w:rPr>
                <w:rFonts w:cs="Arial"/>
                <w:spacing w:val="-1"/>
                <w:lang w:val="en-US"/>
              </w:rPr>
              <w:t>15</w:t>
            </w:r>
            <w:r w:rsidRPr="001E77AC">
              <w:rPr>
                <w:rFonts w:cs="Arial"/>
                <w:spacing w:val="-1"/>
                <w:position w:val="8"/>
                <w:lang w:val="en-US"/>
              </w:rPr>
              <w:t>o</w:t>
            </w:r>
            <w:r w:rsidRPr="001E77AC">
              <w:rPr>
                <w:rFonts w:cs="Arial"/>
                <w:spacing w:val="-1"/>
                <w:lang w:val="en-US"/>
              </w:rPr>
              <w:t>C</w:t>
            </w:r>
            <w:r w:rsidRPr="001E77AC">
              <w:rPr>
                <w:rFonts w:cs="Arial"/>
                <w:spacing w:val="-4"/>
                <w:lang w:val="en-US"/>
              </w:rPr>
              <w:t xml:space="preserve"> </w:t>
            </w:r>
            <w:r w:rsidRPr="00520F8C">
              <w:rPr>
                <w:rFonts w:cs="Arial"/>
                <w:lang w:val="en-US"/>
              </w:rPr>
              <w:t>to</w:t>
            </w:r>
            <w:r w:rsidRPr="00520F8C">
              <w:rPr>
                <w:rFonts w:cs="Arial"/>
                <w:spacing w:val="-5"/>
                <w:lang w:val="en-US"/>
              </w:rPr>
              <w:t xml:space="preserve"> </w:t>
            </w:r>
            <w:r w:rsidRPr="00965A4C">
              <w:rPr>
                <w:rFonts w:cs="Arial"/>
                <w:lang w:val="en-US"/>
              </w:rPr>
              <w:t>volume</w:t>
            </w:r>
            <w:r w:rsidRPr="00965A4C">
              <w:rPr>
                <w:rFonts w:cs="Arial"/>
                <w:spacing w:val="-5"/>
                <w:lang w:val="en-US"/>
              </w:rPr>
              <w:t xml:space="preserve"> </w:t>
            </w:r>
            <w:r w:rsidRPr="00965A4C">
              <w:rPr>
                <w:rFonts w:cs="Arial"/>
                <w:spacing w:val="-1"/>
                <w:lang w:val="en-US"/>
              </w:rPr>
              <w:t>at</w:t>
            </w:r>
            <w:r w:rsidRPr="001E77AC">
              <w:rPr>
                <w:rFonts w:cs="Arial"/>
                <w:spacing w:val="-5"/>
                <w:lang w:val="en-US"/>
              </w:rPr>
              <w:t xml:space="preserve"> </w:t>
            </w:r>
            <w:r w:rsidRPr="001E77AC">
              <w:rPr>
                <w:rFonts w:cs="Arial"/>
                <w:spacing w:val="-1"/>
                <w:lang w:val="en-US"/>
              </w:rPr>
              <w:t>T</w:t>
            </w:r>
            <w:r w:rsidRPr="001E77AC">
              <w:rPr>
                <w:rFonts w:cs="Arial"/>
                <w:spacing w:val="-1"/>
                <w:position w:val="8"/>
                <w:lang w:val="en-US"/>
              </w:rPr>
              <w:t>o</w:t>
            </w:r>
            <w:r w:rsidRPr="001E77AC">
              <w:rPr>
                <w:rFonts w:cs="Arial"/>
                <w:spacing w:val="-1"/>
                <w:lang w:val="en-US"/>
              </w:rPr>
              <w:t>C</w:t>
            </w:r>
          </w:p>
        </w:tc>
      </w:tr>
      <w:tr w:rsidR="009838DF" w14:paraId="71C77FB7" w14:textId="77777777" w:rsidTr="004D05EF">
        <w:trPr>
          <w:cnfStyle w:val="100000000000" w:firstRow="1" w:lastRow="0" w:firstColumn="0" w:lastColumn="0" w:oddVBand="0" w:evenVBand="0" w:oddHBand="0" w:evenHBand="0" w:firstRowFirstColumn="0" w:firstRowLastColumn="0" w:lastRowFirstColumn="0" w:lastRowLastColumn="0"/>
          <w:tblHeader/>
        </w:trPr>
        <w:tc>
          <w:tcPr>
            <w:tcW w:w="833" w:type="pct"/>
          </w:tcPr>
          <w:p w14:paraId="3B5AD1B0" w14:textId="77777777" w:rsidR="00DD1F49" w:rsidRPr="00076E76" w:rsidRDefault="00000000" w:rsidP="00BD23C4">
            <w:pPr>
              <w:spacing w:before="20" w:after="20"/>
              <w:ind w:right="2"/>
              <w:jc w:val="center"/>
              <w:rPr>
                <w:rFonts w:eastAsia="Arial" w:cs="Arial"/>
                <w:b w:val="0"/>
                <w:lang w:val="en-US"/>
              </w:rPr>
            </w:pPr>
            <w:r w:rsidRPr="009517D3">
              <w:rPr>
                <w:rFonts w:cs="Arial"/>
                <w:lang w:val="en-US"/>
              </w:rPr>
              <w:t>A</w:t>
            </w:r>
          </w:p>
        </w:tc>
        <w:tc>
          <w:tcPr>
            <w:tcW w:w="833" w:type="pct"/>
          </w:tcPr>
          <w:p w14:paraId="262B1578" w14:textId="77777777" w:rsidR="00DD1F49" w:rsidRPr="00076E76" w:rsidRDefault="00000000" w:rsidP="00BD23C4">
            <w:pPr>
              <w:spacing w:before="20" w:after="20"/>
              <w:ind w:left="167"/>
              <w:jc w:val="center"/>
              <w:rPr>
                <w:rFonts w:eastAsia="Arial" w:cs="Arial"/>
                <w:b w:val="0"/>
                <w:lang w:val="en-US"/>
              </w:rPr>
            </w:pPr>
            <w:proofErr w:type="gramStart"/>
            <w:r w:rsidRPr="009517D3">
              <w:rPr>
                <w:rFonts w:cs="Arial"/>
                <w:spacing w:val="-1"/>
                <w:lang w:val="en-US"/>
              </w:rPr>
              <w:t>Temp.(</w:t>
            </w:r>
            <w:proofErr w:type="gramEnd"/>
            <w:r w:rsidRPr="009517D3">
              <w:rPr>
                <w:rFonts w:cs="Arial"/>
                <w:spacing w:val="-1"/>
                <w:lang w:val="en-US"/>
              </w:rPr>
              <w:t>T</w:t>
            </w:r>
            <w:r w:rsidRPr="009517D3">
              <w:rPr>
                <w:rFonts w:cs="Arial"/>
                <w:spacing w:val="-1"/>
                <w:position w:val="9"/>
                <w:lang w:val="en-US"/>
              </w:rPr>
              <w:t>o</w:t>
            </w:r>
            <w:r w:rsidRPr="009517D3">
              <w:rPr>
                <w:rFonts w:cs="Arial"/>
                <w:spacing w:val="-1"/>
                <w:lang w:val="en-US"/>
              </w:rPr>
              <w:t>C)</w:t>
            </w:r>
          </w:p>
        </w:tc>
        <w:tc>
          <w:tcPr>
            <w:tcW w:w="833" w:type="pct"/>
          </w:tcPr>
          <w:p w14:paraId="5DE36FD6" w14:textId="77777777" w:rsidR="00DD1F49" w:rsidRPr="00076E76" w:rsidRDefault="00000000" w:rsidP="00BD23C4">
            <w:pPr>
              <w:spacing w:before="20" w:after="20"/>
              <w:ind w:right="5"/>
              <w:jc w:val="center"/>
              <w:rPr>
                <w:rFonts w:eastAsia="Arial" w:cs="Arial"/>
                <w:b w:val="0"/>
                <w:lang w:val="en-US"/>
              </w:rPr>
            </w:pPr>
            <w:r w:rsidRPr="009517D3">
              <w:rPr>
                <w:rFonts w:cs="Arial"/>
                <w:lang w:val="en-US"/>
              </w:rPr>
              <w:t>B</w:t>
            </w:r>
          </w:p>
        </w:tc>
        <w:tc>
          <w:tcPr>
            <w:tcW w:w="833" w:type="pct"/>
          </w:tcPr>
          <w:p w14:paraId="79465D60" w14:textId="77777777" w:rsidR="00DD1F49" w:rsidRPr="00076E76" w:rsidRDefault="00000000" w:rsidP="00BD23C4">
            <w:pPr>
              <w:spacing w:before="20" w:after="20"/>
              <w:ind w:right="1"/>
              <w:jc w:val="center"/>
              <w:rPr>
                <w:rFonts w:eastAsia="Arial" w:cs="Arial"/>
                <w:b w:val="0"/>
                <w:lang w:val="en-US"/>
              </w:rPr>
            </w:pPr>
            <w:r w:rsidRPr="009517D3">
              <w:rPr>
                <w:rFonts w:cs="Arial"/>
                <w:lang w:val="en-US"/>
              </w:rPr>
              <w:t>A</w:t>
            </w:r>
          </w:p>
        </w:tc>
        <w:tc>
          <w:tcPr>
            <w:tcW w:w="833" w:type="pct"/>
          </w:tcPr>
          <w:p w14:paraId="1B7916A6" w14:textId="77777777" w:rsidR="00DD1F49" w:rsidRPr="00076E76" w:rsidRDefault="00000000" w:rsidP="00BD23C4">
            <w:pPr>
              <w:spacing w:before="20" w:after="20"/>
              <w:ind w:left="142"/>
              <w:jc w:val="center"/>
              <w:rPr>
                <w:rFonts w:eastAsia="Arial" w:cs="Arial"/>
                <w:b w:val="0"/>
                <w:lang w:val="en-US"/>
              </w:rPr>
            </w:pPr>
            <w:r w:rsidRPr="009517D3">
              <w:rPr>
                <w:rFonts w:cs="Arial"/>
                <w:spacing w:val="-1"/>
                <w:lang w:val="en-US"/>
              </w:rPr>
              <w:t>Temp.</w:t>
            </w:r>
            <w:r w:rsidRPr="009517D3">
              <w:rPr>
                <w:rFonts w:cs="Arial"/>
                <w:spacing w:val="12"/>
                <w:lang w:val="en-US"/>
              </w:rPr>
              <w:t xml:space="preserve"> </w:t>
            </w:r>
            <w:r w:rsidRPr="009517D3">
              <w:rPr>
                <w:rFonts w:cs="Arial"/>
                <w:spacing w:val="-1"/>
                <w:lang w:val="en-US"/>
              </w:rPr>
              <w:t>(T</w:t>
            </w:r>
            <w:r w:rsidRPr="009517D3">
              <w:rPr>
                <w:rFonts w:cs="Arial"/>
                <w:spacing w:val="-1"/>
                <w:position w:val="9"/>
                <w:lang w:val="en-US"/>
              </w:rPr>
              <w:t>o</w:t>
            </w:r>
            <w:r w:rsidRPr="009517D3">
              <w:rPr>
                <w:rFonts w:cs="Arial"/>
                <w:spacing w:val="-1"/>
                <w:lang w:val="en-US"/>
              </w:rPr>
              <w:t>C)</w:t>
            </w:r>
          </w:p>
        </w:tc>
        <w:tc>
          <w:tcPr>
            <w:tcW w:w="835" w:type="pct"/>
          </w:tcPr>
          <w:p w14:paraId="0F66B201" w14:textId="77777777" w:rsidR="00DD1F49" w:rsidRPr="00076E76" w:rsidRDefault="00000000" w:rsidP="00BD23C4">
            <w:pPr>
              <w:spacing w:before="20" w:after="20"/>
              <w:ind w:right="2"/>
              <w:jc w:val="center"/>
              <w:rPr>
                <w:rFonts w:eastAsia="Arial" w:cs="Arial"/>
                <w:b w:val="0"/>
                <w:lang w:val="en-US"/>
              </w:rPr>
            </w:pPr>
            <w:r w:rsidRPr="009517D3">
              <w:rPr>
                <w:rFonts w:cs="Arial"/>
                <w:lang w:val="en-US"/>
              </w:rPr>
              <w:t>B</w:t>
            </w:r>
          </w:p>
        </w:tc>
      </w:tr>
      <w:tr w:rsidR="009838DF" w14:paraId="31CBDD12" w14:textId="77777777" w:rsidTr="004D05EF">
        <w:trPr>
          <w:trHeight w:val="20"/>
        </w:trPr>
        <w:tc>
          <w:tcPr>
            <w:tcW w:w="833" w:type="pct"/>
          </w:tcPr>
          <w:p w14:paraId="0D7B87E5" w14:textId="77777777" w:rsidR="00DD1F49" w:rsidRPr="00076E76" w:rsidRDefault="00000000" w:rsidP="00BD23C4">
            <w:pPr>
              <w:spacing w:before="20" w:after="20"/>
              <w:ind w:left="315"/>
              <w:jc w:val="center"/>
              <w:rPr>
                <w:rFonts w:eastAsia="Arial" w:cs="Arial"/>
                <w:lang w:val="en-US"/>
              </w:rPr>
            </w:pPr>
            <w:r w:rsidRPr="009517D3">
              <w:rPr>
                <w:rFonts w:cs="Arial"/>
                <w:lang w:val="en-US"/>
              </w:rPr>
              <w:t>.9856</w:t>
            </w:r>
          </w:p>
        </w:tc>
        <w:tc>
          <w:tcPr>
            <w:tcW w:w="833" w:type="pct"/>
          </w:tcPr>
          <w:p w14:paraId="57190BC5" w14:textId="77777777" w:rsidR="00DD1F49" w:rsidRPr="00076E76" w:rsidRDefault="00000000" w:rsidP="00BD23C4">
            <w:pPr>
              <w:spacing w:before="20" w:after="20"/>
              <w:ind w:left="524" w:right="526"/>
              <w:jc w:val="center"/>
              <w:rPr>
                <w:rFonts w:eastAsia="Arial" w:cs="Arial"/>
                <w:lang w:val="en-US"/>
              </w:rPr>
            </w:pPr>
            <w:r w:rsidRPr="009517D3">
              <w:rPr>
                <w:rFonts w:cs="Arial"/>
                <w:spacing w:val="-2"/>
                <w:lang w:val="en-US"/>
              </w:rPr>
              <w:t>38</w:t>
            </w:r>
          </w:p>
        </w:tc>
        <w:tc>
          <w:tcPr>
            <w:tcW w:w="833" w:type="pct"/>
          </w:tcPr>
          <w:p w14:paraId="76E56B84" w14:textId="77777777" w:rsidR="00DD1F49" w:rsidRPr="00076E76" w:rsidRDefault="00000000" w:rsidP="00BD23C4">
            <w:pPr>
              <w:spacing w:before="20" w:after="20"/>
              <w:ind w:left="279"/>
              <w:jc w:val="center"/>
              <w:rPr>
                <w:rFonts w:eastAsia="Arial" w:cs="Arial"/>
                <w:lang w:val="en-US"/>
              </w:rPr>
            </w:pPr>
            <w:r w:rsidRPr="009517D3">
              <w:rPr>
                <w:rFonts w:cs="Arial"/>
                <w:spacing w:val="-1"/>
                <w:lang w:val="en-US"/>
              </w:rPr>
              <w:t>1.0146</w:t>
            </w:r>
          </w:p>
        </w:tc>
        <w:tc>
          <w:tcPr>
            <w:tcW w:w="833" w:type="pct"/>
          </w:tcPr>
          <w:p w14:paraId="5A5A96D2" w14:textId="77777777" w:rsidR="00DD1F49" w:rsidRPr="00076E76" w:rsidRDefault="00000000" w:rsidP="00BD23C4">
            <w:pPr>
              <w:spacing w:before="20" w:after="20"/>
              <w:ind w:left="313"/>
              <w:jc w:val="center"/>
              <w:rPr>
                <w:rFonts w:eastAsia="Arial" w:cs="Arial"/>
                <w:lang w:val="en-US"/>
              </w:rPr>
            </w:pPr>
            <w:r w:rsidRPr="009517D3">
              <w:rPr>
                <w:rFonts w:cs="Arial"/>
                <w:b/>
                <w:lang w:val="en-US"/>
              </w:rPr>
              <w:t>.9356</w:t>
            </w:r>
          </w:p>
        </w:tc>
        <w:tc>
          <w:tcPr>
            <w:tcW w:w="833" w:type="pct"/>
          </w:tcPr>
          <w:p w14:paraId="6058D778" w14:textId="77777777" w:rsidR="00DD1F49" w:rsidRPr="00076E76" w:rsidRDefault="00000000" w:rsidP="00BD23C4">
            <w:pPr>
              <w:spacing w:before="20" w:after="20"/>
              <w:ind w:left="475" w:right="472"/>
              <w:jc w:val="center"/>
              <w:rPr>
                <w:rFonts w:eastAsia="Arial" w:cs="Arial"/>
                <w:lang w:val="en-US"/>
              </w:rPr>
            </w:pPr>
            <w:r w:rsidRPr="009517D3">
              <w:rPr>
                <w:rFonts w:cs="Arial"/>
                <w:b/>
                <w:spacing w:val="-1"/>
                <w:lang w:val="en-US"/>
              </w:rPr>
              <w:t>120</w:t>
            </w:r>
          </w:p>
        </w:tc>
        <w:tc>
          <w:tcPr>
            <w:tcW w:w="835" w:type="pct"/>
          </w:tcPr>
          <w:p w14:paraId="4B4F06FC" w14:textId="77777777" w:rsidR="00DD1F49" w:rsidRPr="00076E76" w:rsidRDefault="00000000" w:rsidP="00BD23C4">
            <w:pPr>
              <w:spacing w:before="20" w:after="20"/>
              <w:ind w:left="217"/>
              <w:jc w:val="center"/>
              <w:rPr>
                <w:rFonts w:eastAsia="Arial" w:cs="Arial"/>
                <w:lang w:val="en-US"/>
              </w:rPr>
            </w:pPr>
            <w:r w:rsidRPr="009517D3">
              <w:rPr>
                <w:rFonts w:cs="Arial"/>
                <w:b/>
                <w:spacing w:val="-1"/>
                <w:lang w:val="en-US"/>
              </w:rPr>
              <w:t>1.0688</w:t>
            </w:r>
          </w:p>
        </w:tc>
      </w:tr>
      <w:tr w:rsidR="009838DF" w14:paraId="18FFAAC0" w14:textId="77777777" w:rsidTr="004D05EF">
        <w:trPr>
          <w:trHeight w:val="20"/>
        </w:trPr>
        <w:tc>
          <w:tcPr>
            <w:tcW w:w="833" w:type="pct"/>
          </w:tcPr>
          <w:p w14:paraId="74ECC81D" w14:textId="77777777" w:rsidR="00DD1F49" w:rsidRPr="00076E76" w:rsidRDefault="00000000" w:rsidP="00BD23C4">
            <w:pPr>
              <w:spacing w:before="20" w:after="20"/>
              <w:ind w:left="315"/>
              <w:jc w:val="center"/>
              <w:rPr>
                <w:rFonts w:eastAsia="Arial" w:cs="Arial"/>
                <w:lang w:val="en-US"/>
              </w:rPr>
            </w:pPr>
            <w:r w:rsidRPr="009517D3">
              <w:rPr>
                <w:rFonts w:cs="Arial"/>
                <w:b/>
                <w:lang w:val="en-US"/>
              </w:rPr>
              <w:lastRenderedPageBreak/>
              <w:t>.9844</w:t>
            </w:r>
          </w:p>
        </w:tc>
        <w:tc>
          <w:tcPr>
            <w:tcW w:w="833" w:type="pct"/>
          </w:tcPr>
          <w:p w14:paraId="3AC5F2CD" w14:textId="77777777" w:rsidR="00DD1F49" w:rsidRPr="00076E76" w:rsidRDefault="00000000" w:rsidP="00BD23C4">
            <w:pPr>
              <w:spacing w:before="20" w:after="20"/>
              <w:ind w:left="524" w:right="526"/>
              <w:jc w:val="center"/>
              <w:rPr>
                <w:rFonts w:eastAsia="Arial" w:cs="Arial"/>
                <w:lang w:val="en-US"/>
              </w:rPr>
            </w:pPr>
            <w:r w:rsidRPr="009517D3">
              <w:rPr>
                <w:rFonts w:cs="Arial"/>
                <w:b/>
                <w:spacing w:val="-2"/>
                <w:lang w:val="en-US"/>
              </w:rPr>
              <w:t>40</w:t>
            </w:r>
          </w:p>
        </w:tc>
        <w:tc>
          <w:tcPr>
            <w:tcW w:w="833" w:type="pct"/>
          </w:tcPr>
          <w:p w14:paraId="57007C76" w14:textId="77777777" w:rsidR="00DD1F49" w:rsidRPr="00076E76" w:rsidRDefault="00000000" w:rsidP="00BD23C4">
            <w:pPr>
              <w:spacing w:before="20" w:after="20"/>
              <w:ind w:left="279"/>
              <w:jc w:val="center"/>
              <w:rPr>
                <w:rFonts w:eastAsia="Arial" w:cs="Arial"/>
                <w:lang w:val="en-US"/>
              </w:rPr>
            </w:pPr>
            <w:r w:rsidRPr="009517D3">
              <w:rPr>
                <w:rFonts w:cs="Arial"/>
                <w:b/>
                <w:spacing w:val="-1"/>
                <w:lang w:val="en-US"/>
              </w:rPr>
              <w:t>1.0158</w:t>
            </w:r>
          </w:p>
        </w:tc>
        <w:tc>
          <w:tcPr>
            <w:tcW w:w="833" w:type="pct"/>
          </w:tcPr>
          <w:p w14:paraId="48B39A7A" w14:textId="77777777" w:rsidR="00DD1F49" w:rsidRPr="00076E76" w:rsidRDefault="00000000" w:rsidP="00BD23C4">
            <w:pPr>
              <w:spacing w:before="20" w:after="20"/>
              <w:ind w:left="313"/>
              <w:jc w:val="center"/>
              <w:rPr>
                <w:rFonts w:eastAsia="Arial" w:cs="Arial"/>
                <w:lang w:val="en-US"/>
              </w:rPr>
            </w:pPr>
            <w:r w:rsidRPr="009517D3">
              <w:rPr>
                <w:rFonts w:cs="Arial"/>
                <w:lang w:val="en-US"/>
              </w:rPr>
              <w:t>.9344</w:t>
            </w:r>
          </w:p>
        </w:tc>
        <w:tc>
          <w:tcPr>
            <w:tcW w:w="833" w:type="pct"/>
          </w:tcPr>
          <w:p w14:paraId="2D3A0B78" w14:textId="77777777" w:rsidR="00DD1F49" w:rsidRPr="00076E76" w:rsidRDefault="00000000" w:rsidP="00BD23C4">
            <w:pPr>
              <w:spacing w:before="20" w:after="20"/>
              <w:ind w:left="475" w:right="472"/>
              <w:jc w:val="center"/>
              <w:rPr>
                <w:rFonts w:eastAsia="Arial" w:cs="Arial"/>
                <w:lang w:val="en-US"/>
              </w:rPr>
            </w:pPr>
            <w:r w:rsidRPr="009517D3">
              <w:rPr>
                <w:rFonts w:cs="Arial"/>
                <w:spacing w:val="-1"/>
                <w:lang w:val="en-US"/>
              </w:rPr>
              <w:t>122</w:t>
            </w:r>
          </w:p>
        </w:tc>
        <w:tc>
          <w:tcPr>
            <w:tcW w:w="835" w:type="pct"/>
          </w:tcPr>
          <w:p w14:paraId="26D6C992" w14:textId="77777777" w:rsidR="00DD1F49" w:rsidRPr="00076E76" w:rsidRDefault="00000000" w:rsidP="00BD23C4">
            <w:pPr>
              <w:spacing w:before="20" w:after="20"/>
              <w:ind w:left="217"/>
              <w:jc w:val="center"/>
              <w:rPr>
                <w:rFonts w:eastAsia="Arial" w:cs="Arial"/>
                <w:lang w:val="en-US"/>
              </w:rPr>
            </w:pPr>
            <w:r w:rsidRPr="009517D3">
              <w:rPr>
                <w:rFonts w:cs="Arial"/>
                <w:spacing w:val="-1"/>
                <w:lang w:val="en-US"/>
              </w:rPr>
              <w:t>1.0702</w:t>
            </w:r>
          </w:p>
        </w:tc>
      </w:tr>
      <w:tr w:rsidR="009838DF" w14:paraId="1D5CDD8D" w14:textId="77777777" w:rsidTr="004D05EF">
        <w:trPr>
          <w:trHeight w:val="20"/>
        </w:trPr>
        <w:tc>
          <w:tcPr>
            <w:tcW w:w="833" w:type="pct"/>
          </w:tcPr>
          <w:p w14:paraId="234650E2" w14:textId="77777777" w:rsidR="00DD1F49" w:rsidRPr="00076E76" w:rsidRDefault="00000000" w:rsidP="00BD23C4">
            <w:pPr>
              <w:spacing w:before="20" w:after="20"/>
              <w:ind w:left="315"/>
              <w:jc w:val="center"/>
              <w:rPr>
                <w:rFonts w:eastAsia="Arial" w:cs="Arial"/>
                <w:lang w:val="en-US"/>
              </w:rPr>
            </w:pPr>
            <w:r w:rsidRPr="009517D3">
              <w:rPr>
                <w:rFonts w:cs="Arial"/>
                <w:lang w:val="en-US"/>
              </w:rPr>
              <w:t>.9831</w:t>
            </w:r>
          </w:p>
        </w:tc>
        <w:tc>
          <w:tcPr>
            <w:tcW w:w="833" w:type="pct"/>
          </w:tcPr>
          <w:p w14:paraId="5B99AC5E" w14:textId="77777777" w:rsidR="00DD1F49" w:rsidRPr="00076E76" w:rsidRDefault="00000000" w:rsidP="00BD23C4">
            <w:pPr>
              <w:spacing w:before="20" w:after="20"/>
              <w:ind w:left="524" w:right="526"/>
              <w:jc w:val="center"/>
              <w:rPr>
                <w:rFonts w:eastAsia="Arial" w:cs="Arial"/>
                <w:lang w:val="en-US"/>
              </w:rPr>
            </w:pPr>
            <w:r w:rsidRPr="009517D3">
              <w:rPr>
                <w:rFonts w:cs="Arial"/>
                <w:spacing w:val="-2"/>
                <w:lang w:val="en-US"/>
              </w:rPr>
              <w:t>42</w:t>
            </w:r>
          </w:p>
        </w:tc>
        <w:tc>
          <w:tcPr>
            <w:tcW w:w="833" w:type="pct"/>
          </w:tcPr>
          <w:p w14:paraId="317669D1" w14:textId="77777777" w:rsidR="00DD1F49" w:rsidRPr="00076E76" w:rsidRDefault="00000000" w:rsidP="00BD23C4">
            <w:pPr>
              <w:spacing w:before="20" w:after="20"/>
              <w:ind w:left="279"/>
              <w:jc w:val="center"/>
              <w:rPr>
                <w:rFonts w:eastAsia="Arial" w:cs="Arial"/>
                <w:lang w:val="en-US"/>
              </w:rPr>
            </w:pPr>
            <w:r w:rsidRPr="009517D3">
              <w:rPr>
                <w:rFonts w:cs="Arial"/>
                <w:spacing w:val="-1"/>
                <w:lang w:val="en-US"/>
              </w:rPr>
              <w:t>1.0172</w:t>
            </w:r>
          </w:p>
        </w:tc>
        <w:tc>
          <w:tcPr>
            <w:tcW w:w="833" w:type="pct"/>
          </w:tcPr>
          <w:p w14:paraId="26C63E56" w14:textId="77777777" w:rsidR="00DD1F49" w:rsidRPr="00076E76" w:rsidRDefault="00000000" w:rsidP="00BD23C4">
            <w:pPr>
              <w:spacing w:before="20" w:after="20"/>
              <w:ind w:left="313"/>
              <w:jc w:val="center"/>
              <w:rPr>
                <w:rFonts w:eastAsia="Arial" w:cs="Arial"/>
                <w:lang w:val="en-US"/>
              </w:rPr>
            </w:pPr>
            <w:r w:rsidRPr="009517D3">
              <w:rPr>
                <w:rFonts w:cs="Arial"/>
                <w:lang w:val="en-US"/>
              </w:rPr>
              <w:t>.9332</w:t>
            </w:r>
          </w:p>
        </w:tc>
        <w:tc>
          <w:tcPr>
            <w:tcW w:w="833" w:type="pct"/>
          </w:tcPr>
          <w:p w14:paraId="1E5220B1" w14:textId="77777777" w:rsidR="00DD1F49" w:rsidRPr="00076E76" w:rsidRDefault="00000000" w:rsidP="00BD23C4">
            <w:pPr>
              <w:spacing w:before="20" w:after="20"/>
              <w:ind w:left="475" w:right="472"/>
              <w:jc w:val="center"/>
              <w:rPr>
                <w:rFonts w:eastAsia="Arial" w:cs="Arial"/>
                <w:lang w:val="en-US"/>
              </w:rPr>
            </w:pPr>
            <w:r w:rsidRPr="009517D3">
              <w:rPr>
                <w:rFonts w:cs="Arial"/>
                <w:spacing w:val="-1"/>
                <w:lang w:val="en-US"/>
              </w:rPr>
              <w:t>124</w:t>
            </w:r>
          </w:p>
        </w:tc>
        <w:tc>
          <w:tcPr>
            <w:tcW w:w="835" w:type="pct"/>
          </w:tcPr>
          <w:p w14:paraId="4FBCE9A9" w14:textId="77777777" w:rsidR="00DD1F49" w:rsidRPr="00076E76" w:rsidRDefault="00000000" w:rsidP="00BD23C4">
            <w:pPr>
              <w:spacing w:before="20" w:after="20"/>
              <w:ind w:left="217"/>
              <w:jc w:val="center"/>
              <w:rPr>
                <w:rFonts w:eastAsia="Arial" w:cs="Arial"/>
                <w:lang w:val="en-US"/>
              </w:rPr>
            </w:pPr>
            <w:r w:rsidRPr="009517D3">
              <w:rPr>
                <w:rFonts w:cs="Arial"/>
                <w:spacing w:val="-1"/>
                <w:lang w:val="en-US"/>
              </w:rPr>
              <w:t>1.0716</w:t>
            </w:r>
          </w:p>
        </w:tc>
      </w:tr>
      <w:tr w:rsidR="009838DF" w14:paraId="593FA9CF" w14:textId="77777777" w:rsidTr="004D05EF">
        <w:trPr>
          <w:trHeight w:val="20"/>
        </w:trPr>
        <w:tc>
          <w:tcPr>
            <w:tcW w:w="833" w:type="pct"/>
          </w:tcPr>
          <w:p w14:paraId="0EAC25F2" w14:textId="77777777" w:rsidR="00DD1F49" w:rsidRPr="00076E76" w:rsidRDefault="00000000" w:rsidP="00BD23C4">
            <w:pPr>
              <w:spacing w:before="20" w:after="20"/>
              <w:ind w:left="315"/>
              <w:jc w:val="center"/>
              <w:rPr>
                <w:rFonts w:eastAsia="Arial" w:cs="Arial"/>
                <w:lang w:val="en-US"/>
              </w:rPr>
            </w:pPr>
            <w:r w:rsidRPr="009517D3">
              <w:rPr>
                <w:rFonts w:cs="Arial"/>
                <w:lang w:val="en-US"/>
              </w:rPr>
              <w:t>.9819</w:t>
            </w:r>
          </w:p>
        </w:tc>
        <w:tc>
          <w:tcPr>
            <w:tcW w:w="833" w:type="pct"/>
          </w:tcPr>
          <w:p w14:paraId="7D385F78" w14:textId="77777777" w:rsidR="00DD1F49" w:rsidRPr="00076E76" w:rsidRDefault="00000000" w:rsidP="00BD23C4">
            <w:pPr>
              <w:spacing w:before="20" w:after="20"/>
              <w:ind w:left="524" w:right="526"/>
              <w:jc w:val="center"/>
              <w:rPr>
                <w:rFonts w:eastAsia="Arial" w:cs="Arial"/>
                <w:lang w:val="en-US"/>
              </w:rPr>
            </w:pPr>
            <w:r w:rsidRPr="009517D3">
              <w:rPr>
                <w:rFonts w:cs="Arial"/>
                <w:spacing w:val="-2"/>
                <w:lang w:val="en-US"/>
              </w:rPr>
              <w:t>44</w:t>
            </w:r>
          </w:p>
        </w:tc>
        <w:tc>
          <w:tcPr>
            <w:tcW w:w="833" w:type="pct"/>
          </w:tcPr>
          <w:p w14:paraId="76B38563" w14:textId="77777777" w:rsidR="00DD1F49" w:rsidRPr="00076E76" w:rsidRDefault="00000000" w:rsidP="00BD23C4">
            <w:pPr>
              <w:spacing w:before="20" w:after="20"/>
              <w:ind w:left="279"/>
              <w:jc w:val="center"/>
              <w:rPr>
                <w:rFonts w:eastAsia="Arial" w:cs="Arial"/>
                <w:lang w:val="en-US"/>
              </w:rPr>
            </w:pPr>
            <w:r w:rsidRPr="009517D3">
              <w:rPr>
                <w:rFonts w:cs="Arial"/>
                <w:spacing w:val="-1"/>
                <w:lang w:val="en-US"/>
              </w:rPr>
              <w:t>1.0184</w:t>
            </w:r>
          </w:p>
        </w:tc>
        <w:tc>
          <w:tcPr>
            <w:tcW w:w="833" w:type="pct"/>
          </w:tcPr>
          <w:p w14:paraId="60111E79" w14:textId="77777777" w:rsidR="00DD1F49" w:rsidRPr="00076E76" w:rsidRDefault="00000000" w:rsidP="00BD23C4">
            <w:pPr>
              <w:spacing w:before="20" w:after="20"/>
              <w:ind w:left="313"/>
              <w:jc w:val="center"/>
              <w:rPr>
                <w:rFonts w:eastAsia="Arial" w:cs="Arial"/>
                <w:lang w:val="en-US"/>
              </w:rPr>
            </w:pPr>
            <w:r w:rsidRPr="009517D3">
              <w:rPr>
                <w:rFonts w:cs="Arial"/>
                <w:lang w:val="en-US"/>
              </w:rPr>
              <w:t>.9320</w:t>
            </w:r>
          </w:p>
        </w:tc>
        <w:tc>
          <w:tcPr>
            <w:tcW w:w="833" w:type="pct"/>
          </w:tcPr>
          <w:p w14:paraId="0BCAFD60" w14:textId="77777777" w:rsidR="00DD1F49" w:rsidRPr="00076E76" w:rsidRDefault="00000000" w:rsidP="00BD23C4">
            <w:pPr>
              <w:spacing w:before="20" w:after="20"/>
              <w:ind w:left="475" w:right="472"/>
              <w:jc w:val="center"/>
              <w:rPr>
                <w:rFonts w:eastAsia="Arial" w:cs="Arial"/>
                <w:lang w:val="en-US"/>
              </w:rPr>
            </w:pPr>
            <w:r w:rsidRPr="009517D3">
              <w:rPr>
                <w:rFonts w:cs="Arial"/>
                <w:spacing w:val="-1"/>
                <w:lang w:val="en-US"/>
              </w:rPr>
              <w:t>126</w:t>
            </w:r>
          </w:p>
        </w:tc>
        <w:tc>
          <w:tcPr>
            <w:tcW w:w="835" w:type="pct"/>
          </w:tcPr>
          <w:p w14:paraId="0566F131" w14:textId="77777777" w:rsidR="00DD1F49" w:rsidRPr="00076E76" w:rsidRDefault="00000000" w:rsidP="00BD23C4">
            <w:pPr>
              <w:spacing w:before="20" w:after="20"/>
              <w:ind w:left="217"/>
              <w:jc w:val="center"/>
              <w:rPr>
                <w:rFonts w:eastAsia="Arial" w:cs="Arial"/>
                <w:lang w:val="en-US"/>
              </w:rPr>
            </w:pPr>
            <w:r w:rsidRPr="009517D3">
              <w:rPr>
                <w:rFonts w:cs="Arial"/>
                <w:spacing w:val="-1"/>
                <w:lang w:val="en-US"/>
              </w:rPr>
              <w:t>1.0730</w:t>
            </w:r>
          </w:p>
        </w:tc>
      </w:tr>
      <w:tr w:rsidR="009838DF" w14:paraId="719D5B79" w14:textId="77777777" w:rsidTr="004D05EF">
        <w:trPr>
          <w:trHeight w:val="20"/>
        </w:trPr>
        <w:tc>
          <w:tcPr>
            <w:tcW w:w="833" w:type="pct"/>
          </w:tcPr>
          <w:p w14:paraId="7A624F33" w14:textId="77777777" w:rsidR="00DD1F49" w:rsidRPr="00076E76" w:rsidRDefault="00000000" w:rsidP="00BD23C4">
            <w:pPr>
              <w:spacing w:before="20" w:after="20"/>
              <w:ind w:left="315"/>
              <w:jc w:val="center"/>
              <w:rPr>
                <w:rFonts w:eastAsia="Arial" w:cs="Arial"/>
                <w:lang w:val="en-US"/>
              </w:rPr>
            </w:pPr>
            <w:r w:rsidRPr="009517D3">
              <w:rPr>
                <w:rFonts w:cs="Arial"/>
                <w:lang w:val="en-US"/>
              </w:rPr>
              <w:t>.9806</w:t>
            </w:r>
          </w:p>
        </w:tc>
        <w:tc>
          <w:tcPr>
            <w:tcW w:w="833" w:type="pct"/>
          </w:tcPr>
          <w:p w14:paraId="28855209" w14:textId="77777777" w:rsidR="00DD1F49" w:rsidRPr="00076E76" w:rsidRDefault="00000000" w:rsidP="00BD23C4">
            <w:pPr>
              <w:spacing w:before="20" w:after="20"/>
              <w:ind w:left="524" w:right="526"/>
              <w:jc w:val="center"/>
              <w:rPr>
                <w:rFonts w:eastAsia="Arial" w:cs="Arial"/>
                <w:lang w:val="en-US"/>
              </w:rPr>
            </w:pPr>
            <w:r w:rsidRPr="009517D3">
              <w:rPr>
                <w:rFonts w:cs="Arial"/>
                <w:spacing w:val="-2"/>
                <w:lang w:val="en-US"/>
              </w:rPr>
              <w:t>46</w:t>
            </w:r>
          </w:p>
        </w:tc>
        <w:tc>
          <w:tcPr>
            <w:tcW w:w="833" w:type="pct"/>
          </w:tcPr>
          <w:p w14:paraId="1DA8FC83" w14:textId="77777777" w:rsidR="00DD1F49" w:rsidRPr="00076E76" w:rsidRDefault="00000000" w:rsidP="00BD23C4">
            <w:pPr>
              <w:spacing w:before="20" w:after="20"/>
              <w:ind w:left="279"/>
              <w:jc w:val="center"/>
              <w:rPr>
                <w:rFonts w:eastAsia="Arial" w:cs="Arial"/>
                <w:lang w:val="en-US"/>
              </w:rPr>
            </w:pPr>
            <w:r w:rsidRPr="009517D3">
              <w:rPr>
                <w:rFonts w:cs="Arial"/>
                <w:spacing w:val="-1"/>
                <w:lang w:val="en-US"/>
              </w:rPr>
              <w:t>1.0198</w:t>
            </w:r>
          </w:p>
        </w:tc>
        <w:tc>
          <w:tcPr>
            <w:tcW w:w="833" w:type="pct"/>
          </w:tcPr>
          <w:p w14:paraId="76EBEDE0" w14:textId="77777777" w:rsidR="00DD1F49" w:rsidRPr="00076E76" w:rsidRDefault="00000000" w:rsidP="00BD23C4">
            <w:pPr>
              <w:spacing w:before="20" w:after="20"/>
              <w:ind w:left="313"/>
              <w:jc w:val="center"/>
              <w:rPr>
                <w:rFonts w:eastAsia="Arial" w:cs="Arial"/>
                <w:lang w:val="en-US"/>
              </w:rPr>
            </w:pPr>
            <w:r w:rsidRPr="009517D3">
              <w:rPr>
                <w:rFonts w:cs="Arial"/>
                <w:lang w:val="en-US"/>
              </w:rPr>
              <w:t>.9308</w:t>
            </w:r>
          </w:p>
        </w:tc>
        <w:tc>
          <w:tcPr>
            <w:tcW w:w="833" w:type="pct"/>
          </w:tcPr>
          <w:p w14:paraId="5411A4BB" w14:textId="77777777" w:rsidR="00DD1F49" w:rsidRPr="00076E76" w:rsidRDefault="00000000" w:rsidP="00BD23C4">
            <w:pPr>
              <w:spacing w:before="20" w:after="20"/>
              <w:ind w:left="475" w:right="472"/>
              <w:jc w:val="center"/>
              <w:rPr>
                <w:rFonts w:eastAsia="Arial" w:cs="Arial"/>
                <w:lang w:val="en-US"/>
              </w:rPr>
            </w:pPr>
            <w:r w:rsidRPr="009517D3">
              <w:rPr>
                <w:rFonts w:cs="Arial"/>
                <w:spacing w:val="-1"/>
                <w:lang w:val="en-US"/>
              </w:rPr>
              <w:t>128</w:t>
            </w:r>
          </w:p>
        </w:tc>
        <w:tc>
          <w:tcPr>
            <w:tcW w:w="835" w:type="pct"/>
          </w:tcPr>
          <w:p w14:paraId="43E98B9A" w14:textId="77777777" w:rsidR="00DD1F49" w:rsidRPr="00076E76" w:rsidRDefault="00000000" w:rsidP="00BD23C4">
            <w:pPr>
              <w:spacing w:before="20" w:after="20"/>
              <w:ind w:left="217"/>
              <w:jc w:val="center"/>
              <w:rPr>
                <w:rFonts w:eastAsia="Arial" w:cs="Arial"/>
                <w:lang w:val="en-US"/>
              </w:rPr>
            </w:pPr>
            <w:r w:rsidRPr="009517D3">
              <w:rPr>
                <w:rFonts w:cs="Arial"/>
                <w:spacing w:val="-1"/>
                <w:lang w:val="en-US"/>
              </w:rPr>
              <w:t>1.0743</w:t>
            </w:r>
          </w:p>
        </w:tc>
      </w:tr>
      <w:tr w:rsidR="009838DF" w14:paraId="632D6607" w14:textId="77777777" w:rsidTr="004D05EF">
        <w:trPr>
          <w:trHeight w:val="20"/>
        </w:trPr>
        <w:tc>
          <w:tcPr>
            <w:tcW w:w="833" w:type="pct"/>
          </w:tcPr>
          <w:p w14:paraId="3CCB2A91" w14:textId="77777777" w:rsidR="00DD1F49" w:rsidRPr="00076E76" w:rsidRDefault="00000000" w:rsidP="00BD23C4">
            <w:pPr>
              <w:spacing w:before="20" w:after="20"/>
              <w:ind w:left="315"/>
              <w:jc w:val="center"/>
              <w:rPr>
                <w:rFonts w:eastAsia="Arial" w:cs="Arial"/>
                <w:lang w:val="en-US"/>
              </w:rPr>
            </w:pPr>
            <w:r w:rsidRPr="009517D3">
              <w:rPr>
                <w:rFonts w:cs="Arial"/>
                <w:lang w:val="en-US"/>
              </w:rPr>
              <w:t>.9794</w:t>
            </w:r>
          </w:p>
        </w:tc>
        <w:tc>
          <w:tcPr>
            <w:tcW w:w="833" w:type="pct"/>
          </w:tcPr>
          <w:p w14:paraId="592CCF05" w14:textId="77777777" w:rsidR="00DD1F49" w:rsidRPr="00076E76" w:rsidRDefault="00000000" w:rsidP="00BD23C4">
            <w:pPr>
              <w:spacing w:before="20" w:after="20"/>
              <w:ind w:left="524" w:right="526"/>
              <w:jc w:val="center"/>
              <w:rPr>
                <w:rFonts w:eastAsia="Arial" w:cs="Arial"/>
                <w:lang w:val="en-US"/>
              </w:rPr>
            </w:pPr>
            <w:r w:rsidRPr="009517D3">
              <w:rPr>
                <w:rFonts w:cs="Arial"/>
                <w:spacing w:val="-2"/>
                <w:lang w:val="en-US"/>
              </w:rPr>
              <w:t>48</w:t>
            </w:r>
          </w:p>
        </w:tc>
        <w:tc>
          <w:tcPr>
            <w:tcW w:w="833" w:type="pct"/>
          </w:tcPr>
          <w:p w14:paraId="270EE48F" w14:textId="77777777" w:rsidR="00DD1F49" w:rsidRPr="00076E76" w:rsidRDefault="00000000" w:rsidP="00BD23C4">
            <w:pPr>
              <w:spacing w:before="20" w:after="20"/>
              <w:ind w:left="279"/>
              <w:jc w:val="center"/>
              <w:rPr>
                <w:rFonts w:eastAsia="Arial" w:cs="Arial"/>
                <w:lang w:val="en-US"/>
              </w:rPr>
            </w:pPr>
            <w:r w:rsidRPr="009517D3">
              <w:rPr>
                <w:rFonts w:cs="Arial"/>
                <w:spacing w:val="-1"/>
                <w:lang w:val="en-US"/>
              </w:rPr>
              <w:t>1.0210</w:t>
            </w:r>
          </w:p>
        </w:tc>
        <w:tc>
          <w:tcPr>
            <w:tcW w:w="833" w:type="pct"/>
          </w:tcPr>
          <w:p w14:paraId="01631174" w14:textId="77777777" w:rsidR="00DD1F49" w:rsidRPr="00076E76" w:rsidRDefault="00000000" w:rsidP="00BD23C4">
            <w:pPr>
              <w:spacing w:before="20" w:after="20"/>
              <w:ind w:left="313"/>
              <w:jc w:val="center"/>
              <w:rPr>
                <w:rFonts w:eastAsia="Arial" w:cs="Arial"/>
                <w:lang w:val="en-US"/>
              </w:rPr>
            </w:pPr>
            <w:r w:rsidRPr="009517D3">
              <w:rPr>
                <w:rFonts w:cs="Arial"/>
                <w:b/>
                <w:lang w:val="en-US"/>
              </w:rPr>
              <w:t>.9296</w:t>
            </w:r>
          </w:p>
        </w:tc>
        <w:tc>
          <w:tcPr>
            <w:tcW w:w="833" w:type="pct"/>
          </w:tcPr>
          <w:p w14:paraId="50A137E7" w14:textId="77777777" w:rsidR="00DD1F49" w:rsidRPr="00076E76" w:rsidRDefault="00000000" w:rsidP="00BD23C4">
            <w:pPr>
              <w:spacing w:before="20" w:after="20"/>
              <w:ind w:left="475" w:right="472"/>
              <w:jc w:val="center"/>
              <w:rPr>
                <w:rFonts w:eastAsia="Arial" w:cs="Arial"/>
                <w:lang w:val="en-US"/>
              </w:rPr>
            </w:pPr>
            <w:r w:rsidRPr="009517D3">
              <w:rPr>
                <w:rFonts w:cs="Arial"/>
                <w:b/>
                <w:spacing w:val="-1"/>
                <w:lang w:val="en-US"/>
              </w:rPr>
              <w:t>130</w:t>
            </w:r>
          </w:p>
        </w:tc>
        <w:tc>
          <w:tcPr>
            <w:tcW w:w="835" w:type="pct"/>
          </w:tcPr>
          <w:p w14:paraId="53EA6B90" w14:textId="77777777" w:rsidR="00DD1F49" w:rsidRPr="00076E76" w:rsidRDefault="00000000" w:rsidP="00BD23C4">
            <w:pPr>
              <w:spacing w:before="20" w:after="20"/>
              <w:ind w:left="217"/>
              <w:jc w:val="center"/>
              <w:rPr>
                <w:rFonts w:eastAsia="Arial" w:cs="Arial"/>
                <w:lang w:val="en-US"/>
              </w:rPr>
            </w:pPr>
            <w:r w:rsidRPr="009517D3">
              <w:rPr>
                <w:rFonts w:cs="Arial"/>
                <w:b/>
                <w:spacing w:val="-1"/>
                <w:lang w:val="en-US"/>
              </w:rPr>
              <w:t>1.0757</w:t>
            </w:r>
          </w:p>
        </w:tc>
      </w:tr>
      <w:tr w:rsidR="009838DF" w14:paraId="224ACD14" w14:textId="77777777" w:rsidTr="004D05EF">
        <w:trPr>
          <w:trHeight w:val="20"/>
        </w:trPr>
        <w:tc>
          <w:tcPr>
            <w:tcW w:w="833" w:type="pct"/>
          </w:tcPr>
          <w:p w14:paraId="5FAFF7E7" w14:textId="77777777" w:rsidR="00DD1F49" w:rsidRPr="00076E76" w:rsidRDefault="00000000" w:rsidP="00BD23C4">
            <w:pPr>
              <w:spacing w:before="20" w:after="20"/>
              <w:ind w:left="315"/>
              <w:jc w:val="center"/>
              <w:rPr>
                <w:rFonts w:eastAsia="Arial" w:cs="Arial"/>
                <w:lang w:val="en-US"/>
              </w:rPr>
            </w:pPr>
            <w:r w:rsidRPr="009517D3">
              <w:rPr>
                <w:rFonts w:cs="Arial"/>
                <w:b/>
                <w:lang w:val="en-US"/>
              </w:rPr>
              <w:t>.9782</w:t>
            </w:r>
          </w:p>
        </w:tc>
        <w:tc>
          <w:tcPr>
            <w:tcW w:w="833" w:type="pct"/>
          </w:tcPr>
          <w:p w14:paraId="7CC63F31" w14:textId="77777777" w:rsidR="00DD1F49" w:rsidRPr="00076E76" w:rsidRDefault="00000000" w:rsidP="00BD23C4">
            <w:pPr>
              <w:spacing w:before="20" w:after="20"/>
              <w:ind w:left="524" w:right="526"/>
              <w:jc w:val="center"/>
              <w:rPr>
                <w:rFonts w:eastAsia="Arial" w:cs="Arial"/>
                <w:lang w:val="en-US"/>
              </w:rPr>
            </w:pPr>
            <w:r w:rsidRPr="009517D3">
              <w:rPr>
                <w:rFonts w:cs="Arial"/>
                <w:b/>
                <w:spacing w:val="-2"/>
                <w:lang w:val="en-US"/>
              </w:rPr>
              <w:t>50</w:t>
            </w:r>
          </w:p>
        </w:tc>
        <w:tc>
          <w:tcPr>
            <w:tcW w:w="833" w:type="pct"/>
          </w:tcPr>
          <w:p w14:paraId="5C7338AE" w14:textId="77777777" w:rsidR="00DD1F49" w:rsidRPr="00076E76" w:rsidRDefault="00000000" w:rsidP="00BD23C4">
            <w:pPr>
              <w:spacing w:before="20" w:after="20"/>
              <w:ind w:left="279"/>
              <w:jc w:val="center"/>
              <w:rPr>
                <w:rFonts w:eastAsia="Arial" w:cs="Arial"/>
                <w:lang w:val="en-US"/>
              </w:rPr>
            </w:pPr>
            <w:r w:rsidRPr="009517D3">
              <w:rPr>
                <w:rFonts w:cs="Arial"/>
                <w:b/>
                <w:spacing w:val="-1"/>
                <w:lang w:val="en-US"/>
              </w:rPr>
              <w:t>1.0223</w:t>
            </w:r>
          </w:p>
        </w:tc>
        <w:tc>
          <w:tcPr>
            <w:tcW w:w="833" w:type="pct"/>
          </w:tcPr>
          <w:p w14:paraId="4B524B0B" w14:textId="77777777" w:rsidR="00DD1F49" w:rsidRPr="00076E76" w:rsidRDefault="00000000" w:rsidP="00BD23C4">
            <w:pPr>
              <w:spacing w:before="20" w:after="20"/>
              <w:ind w:left="313"/>
              <w:jc w:val="center"/>
              <w:rPr>
                <w:rFonts w:eastAsia="Arial" w:cs="Arial"/>
                <w:lang w:val="en-US"/>
              </w:rPr>
            </w:pPr>
            <w:r w:rsidRPr="009517D3">
              <w:rPr>
                <w:rFonts w:cs="Arial"/>
                <w:lang w:val="en-US"/>
              </w:rPr>
              <w:t>.9284</w:t>
            </w:r>
          </w:p>
        </w:tc>
        <w:tc>
          <w:tcPr>
            <w:tcW w:w="833" w:type="pct"/>
          </w:tcPr>
          <w:p w14:paraId="2F15CB0D" w14:textId="77777777" w:rsidR="00DD1F49" w:rsidRPr="00076E76" w:rsidRDefault="00000000" w:rsidP="00BD23C4">
            <w:pPr>
              <w:spacing w:before="20" w:after="20"/>
              <w:ind w:left="475" w:right="472"/>
              <w:jc w:val="center"/>
              <w:rPr>
                <w:rFonts w:eastAsia="Arial" w:cs="Arial"/>
                <w:lang w:val="en-US"/>
              </w:rPr>
            </w:pPr>
            <w:r w:rsidRPr="009517D3">
              <w:rPr>
                <w:rFonts w:cs="Arial"/>
                <w:spacing w:val="-1"/>
                <w:lang w:val="en-US"/>
              </w:rPr>
              <w:t>132</w:t>
            </w:r>
          </w:p>
        </w:tc>
        <w:tc>
          <w:tcPr>
            <w:tcW w:w="835" w:type="pct"/>
          </w:tcPr>
          <w:p w14:paraId="721B7455" w14:textId="77777777" w:rsidR="00DD1F49" w:rsidRPr="00076E76" w:rsidRDefault="00000000" w:rsidP="00BD23C4">
            <w:pPr>
              <w:spacing w:before="20" w:after="20"/>
              <w:ind w:left="217"/>
              <w:jc w:val="center"/>
              <w:rPr>
                <w:rFonts w:eastAsia="Arial" w:cs="Arial"/>
                <w:lang w:val="en-US"/>
              </w:rPr>
            </w:pPr>
            <w:r w:rsidRPr="009517D3">
              <w:rPr>
                <w:rFonts w:cs="Arial"/>
                <w:spacing w:val="-1"/>
                <w:lang w:val="en-US"/>
              </w:rPr>
              <w:t>1.0771</w:t>
            </w:r>
          </w:p>
        </w:tc>
      </w:tr>
      <w:tr w:rsidR="009838DF" w14:paraId="63B3A487" w14:textId="77777777" w:rsidTr="004D05EF">
        <w:trPr>
          <w:trHeight w:val="20"/>
        </w:trPr>
        <w:tc>
          <w:tcPr>
            <w:tcW w:w="833" w:type="pct"/>
          </w:tcPr>
          <w:p w14:paraId="2AAA36D5" w14:textId="77777777" w:rsidR="00DD1F49" w:rsidRPr="00076E76" w:rsidRDefault="00000000" w:rsidP="00BD23C4">
            <w:pPr>
              <w:spacing w:before="20" w:after="20"/>
              <w:ind w:left="315"/>
              <w:jc w:val="center"/>
              <w:rPr>
                <w:rFonts w:eastAsia="Arial" w:cs="Arial"/>
                <w:lang w:val="en-US"/>
              </w:rPr>
            </w:pPr>
            <w:r w:rsidRPr="009517D3">
              <w:rPr>
                <w:rFonts w:cs="Arial"/>
                <w:lang w:val="en-US"/>
              </w:rPr>
              <w:t>.9769</w:t>
            </w:r>
          </w:p>
        </w:tc>
        <w:tc>
          <w:tcPr>
            <w:tcW w:w="833" w:type="pct"/>
          </w:tcPr>
          <w:p w14:paraId="5F06568E" w14:textId="77777777" w:rsidR="00DD1F49" w:rsidRPr="00076E76" w:rsidRDefault="00000000" w:rsidP="00BD23C4">
            <w:pPr>
              <w:spacing w:before="20" w:after="20"/>
              <w:ind w:left="524" w:right="526"/>
              <w:jc w:val="center"/>
              <w:rPr>
                <w:rFonts w:eastAsia="Arial" w:cs="Arial"/>
                <w:lang w:val="en-US"/>
              </w:rPr>
            </w:pPr>
            <w:r w:rsidRPr="009517D3">
              <w:rPr>
                <w:rFonts w:cs="Arial"/>
                <w:spacing w:val="-2"/>
                <w:lang w:val="en-US"/>
              </w:rPr>
              <w:t>52</w:t>
            </w:r>
          </w:p>
        </w:tc>
        <w:tc>
          <w:tcPr>
            <w:tcW w:w="833" w:type="pct"/>
          </w:tcPr>
          <w:p w14:paraId="113362E0" w14:textId="77777777" w:rsidR="00DD1F49" w:rsidRPr="00076E76" w:rsidRDefault="00000000" w:rsidP="00BD23C4">
            <w:pPr>
              <w:spacing w:before="20" w:after="20"/>
              <w:ind w:left="279"/>
              <w:jc w:val="center"/>
              <w:rPr>
                <w:rFonts w:eastAsia="Arial" w:cs="Arial"/>
                <w:lang w:val="en-US"/>
              </w:rPr>
            </w:pPr>
            <w:r w:rsidRPr="009517D3">
              <w:rPr>
                <w:rFonts w:cs="Arial"/>
                <w:spacing w:val="-1"/>
                <w:lang w:val="en-US"/>
              </w:rPr>
              <w:t>1.0236</w:t>
            </w:r>
          </w:p>
        </w:tc>
        <w:tc>
          <w:tcPr>
            <w:tcW w:w="833" w:type="pct"/>
          </w:tcPr>
          <w:p w14:paraId="7B64E451" w14:textId="77777777" w:rsidR="00DD1F49" w:rsidRPr="00076E76" w:rsidRDefault="00000000" w:rsidP="00BD23C4">
            <w:pPr>
              <w:spacing w:before="20" w:after="20"/>
              <w:ind w:left="313"/>
              <w:jc w:val="center"/>
              <w:rPr>
                <w:rFonts w:eastAsia="Arial" w:cs="Arial"/>
                <w:lang w:val="en-US"/>
              </w:rPr>
            </w:pPr>
            <w:r w:rsidRPr="009517D3">
              <w:rPr>
                <w:rFonts w:cs="Arial"/>
                <w:lang w:val="en-US"/>
              </w:rPr>
              <w:t>.9272</w:t>
            </w:r>
          </w:p>
        </w:tc>
        <w:tc>
          <w:tcPr>
            <w:tcW w:w="833" w:type="pct"/>
          </w:tcPr>
          <w:p w14:paraId="6897F96D" w14:textId="77777777" w:rsidR="00DD1F49" w:rsidRPr="00076E76" w:rsidRDefault="00000000" w:rsidP="00BD23C4">
            <w:pPr>
              <w:spacing w:before="20" w:after="20"/>
              <w:ind w:left="475" w:right="472"/>
              <w:jc w:val="center"/>
              <w:rPr>
                <w:rFonts w:eastAsia="Arial" w:cs="Arial"/>
                <w:lang w:val="en-US"/>
              </w:rPr>
            </w:pPr>
            <w:r w:rsidRPr="009517D3">
              <w:rPr>
                <w:rFonts w:cs="Arial"/>
                <w:spacing w:val="-1"/>
                <w:lang w:val="en-US"/>
              </w:rPr>
              <w:t>134</w:t>
            </w:r>
          </w:p>
        </w:tc>
        <w:tc>
          <w:tcPr>
            <w:tcW w:w="835" w:type="pct"/>
          </w:tcPr>
          <w:p w14:paraId="2948AA22" w14:textId="77777777" w:rsidR="00DD1F49" w:rsidRPr="00076E76" w:rsidRDefault="00000000" w:rsidP="00BD23C4">
            <w:pPr>
              <w:spacing w:before="20" w:after="20"/>
              <w:ind w:left="217"/>
              <w:jc w:val="center"/>
              <w:rPr>
                <w:rFonts w:eastAsia="Arial" w:cs="Arial"/>
                <w:lang w:val="en-US"/>
              </w:rPr>
            </w:pPr>
            <w:r w:rsidRPr="009517D3">
              <w:rPr>
                <w:rFonts w:cs="Arial"/>
                <w:spacing w:val="-1"/>
                <w:lang w:val="en-US"/>
              </w:rPr>
              <w:t>1.0785</w:t>
            </w:r>
          </w:p>
        </w:tc>
      </w:tr>
      <w:tr w:rsidR="009838DF" w14:paraId="25FCE780" w14:textId="77777777" w:rsidTr="004D05EF">
        <w:trPr>
          <w:trHeight w:val="20"/>
        </w:trPr>
        <w:tc>
          <w:tcPr>
            <w:tcW w:w="833" w:type="pct"/>
          </w:tcPr>
          <w:p w14:paraId="7DBBC880" w14:textId="77777777" w:rsidR="00DD1F49" w:rsidRPr="00076E76" w:rsidRDefault="00000000" w:rsidP="00BD23C4">
            <w:pPr>
              <w:spacing w:before="20" w:after="20"/>
              <w:ind w:left="315"/>
              <w:jc w:val="center"/>
              <w:rPr>
                <w:rFonts w:eastAsia="Arial" w:cs="Arial"/>
                <w:lang w:val="en-US"/>
              </w:rPr>
            </w:pPr>
            <w:r w:rsidRPr="009517D3">
              <w:rPr>
                <w:rFonts w:cs="Arial"/>
                <w:lang w:val="en-US"/>
              </w:rPr>
              <w:t>.9757</w:t>
            </w:r>
          </w:p>
        </w:tc>
        <w:tc>
          <w:tcPr>
            <w:tcW w:w="833" w:type="pct"/>
          </w:tcPr>
          <w:p w14:paraId="2807C133" w14:textId="77777777" w:rsidR="00DD1F49" w:rsidRPr="00076E76" w:rsidRDefault="00000000" w:rsidP="00BD23C4">
            <w:pPr>
              <w:spacing w:before="20" w:after="20"/>
              <w:ind w:left="524" w:right="526"/>
              <w:jc w:val="center"/>
              <w:rPr>
                <w:rFonts w:eastAsia="Arial" w:cs="Arial"/>
                <w:lang w:val="en-US"/>
              </w:rPr>
            </w:pPr>
            <w:r w:rsidRPr="009517D3">
              <w:rPr>
                <w:rFonts w:cs="Arial"/>
                <w:spacing w:val="-2"/>
                <w:lang w:val="en-US"/>
              </w:rPr>
              <w:t>54</w:t>
            </w:r>
          </w:p>
        </w:tc>
        <w:tc>
          <w:tcPr>
            <w:tcW w:w="833" w:type="pct"/>
          </w:tcPr>
          <w:p w14:paraId="4C8B8E2E" w14:textId="77777777" w:rsidR="00DD1F49" w:rsidRPr="00076E76" w:rsidRDefault="00000000" w:rsidP="00BD23C4">
            <w:pPr>
              <w:spacing w:before="20" w:after="20"/>
              <w:ind w:left="279"/>
              <w:jc w:val="center"/>
              <w:rPr>
                <w:rFonts w:eastAsia="Arial" w:cs="Arial"/>
                <w:lang w:val="en-US"/>
              </w:rPr>
            </w:pPr>
            <w:r w:rsidRPr="009517D3">
              <w:rPr>
                <w:rFonts w:cs="Arial"/>
                <w:spacing w:val="-1"/>
                <w:lang w:val="en-US"/>
              </w:rPr>
              <w:t>1.0249</w:t>
            </w:r>
          </w:p>
        </w:tc>
        <w:tc>
          <w:tcPr>
            <w:tcW w:w="833" w:type="pct"/>
          </w:tcPr>
          <w:p w14:paraId="20DA4D95" w14:textId="77777777" w:rsidR="00DD1F49" w:rsidRPr="00076E76" w:rsidRDefault="00000000" w:rsidP="00BD23C4">
            <w:pPr>
              <w:spacing w:before="20" w:after="20"/>
              <w:ind w:left="313"/>
              <w:jc w:val="center"/>
              <w:rPr>
                <w:rFonts w:eastAsia="Arial" w:cs="Arial"/>
                <w:lang w:val="en-US"/>
              </w:rPr>
            </w:pPr>
            <w:r w:rsidRPr="009517D3">
              <w:rPr>
                <w:rFonts w:cs="Arial"/>
                <w:lang w:val="en-US"/>
              </w:rPr>
              <w:t>.9260</w:t>
            </w:r>
          </w:p>
        </w:tc>
        <w:tc>
          <w:tcPr>
            <w:tcW w:w="833" w:type="pct"/>
          </w:tcPr>
          <w:p w14:paraId="71DF22EB" w14:textId="77777777" w:rsidR="00DD1F49" w:rsidRPr="00076E76" w:rsidRDefault="00000000" w:rsidP="00BD23C4">
            <w:pPr>
              <w:spacing w:before="20" w:after="20"/>
              <w:ind w:left="475" w:right="472"/>
              <w:jc w:val="center"/>
              <w:rPr>
                <w:rFonts w:eastAsia="Arial" w:cs="Arial"/>
                <w:lang w:val="en-US"/>
              </w:rPr>
            </w:pPr>
            <w:r w:rsidRPr="009517D3">
              <w:rPr>
                <w:rFonts w:cs="Arial"/>
                <w:spacing w:val="-1"/>
                <w:lang w:val="en-US"/>
              </w:rPr>
              <w:t>136</w:t>
            </w:r>
          </w:p>
        </w:tc>
        <w:tc>
          <w:tcPr>
            <w:tcW w:w="835" w:type="pct"/>
          </w:tcPr>
          <w:p w14:paraId="184B90C0" w14:textId="77777777" w:rsidR="00DD1F49" w:rsidRPr="00076E76" w:rsidRDefault="00000000" w:rsidP="00BD23C4">
            <w:pPr>
              <w:spacing w:before="20" w:after="20"/>
              <w:ind w:left="217"/>
              <w:jc w:val="center"/>
              <w:rPr>
                <w:rFonts w:eastAsia="Arial" w:cs="Arial"/>
                <w:lang w:val="en-US"/>
              </w:rPr>
            </w:pPr>
            <w:r w:rsidRPr="009517D3">
              <w:rPr>
                <w:rFonts w:cs="Arial"/>
                <w:spacing w:val="-1"/>
                <w:lang w:val="en-US"/>
              </w:rPr>
              <w:t>1.0799</w:t>
            </w:r>
          </w:p>
        </w:tc>
      </w:tr>
      <w:tr w:rsidR="009838DF" w14:paraId="5C236878" w14:textId="77777777" w:rsidTr="004D05EF">
        <w:trPr>
          <w:trHeight w:val="20"/>
        </w:trPr>
        <w:tc>
          <w:tcPr>
            <w:tcW w:w="833" w:type="pct"/>
          </w:tcPr>
          <w:p w14:paraId="7249D37E" w14:textId="77777777" w:rsidR="00DD1F49" w:rsidRPr="00076E76" w:rsidRDefault="00000000" w:rsidP="00BD23C4">
            <w:pPr>
              <w:spacing w:before="20" w:after="20"/>
              <w:ind w:left="315"/>
              <w:jc w:val="center"/>
              <w:rPr>
                <w:rFonts w:eastAsia="Arial" w:cs="Arial"/>
                <w:lang w:val="en-US"/>
              </w:rPr>
            </w:pPr>
            <w:r w:rsidRPr="009517D3">
              <w:rPr>
                <w:rFonts w:cs="Arial"/>
                <w:lang w:val="en-US"/>
              </w:rPr>
              <w:t>.9745</w:t>
            </w:r>
          </w:p>
        </w:tc>
        <w:tc>
          <w:tcPr>
            <w:tcW w:w="833" w:type="pct"/>
          </w:tcPr>
          <w:p w14:paraId="1543793E" w14:textId="77777777" w:rsidR="00DD1F49" w:rsidRPr="00076E76" w:rsidRDefault="00000000" w:rsidP="00BD23C4">
            <w:pPr>
              <w:spacing w:before="20" w:after="20"/>
              <w:ind w:left="524" w:right="526"/>
              <w:jc w:val="center"/>
              <w:rPr>
                <w:rFonts w:eastAsia="Arial" w:cs="Arial"/>
                <w:lang w:val="en-US"/>
              </w:rPr>
            </w:pPr>
            <w:r w:rsidRPr="009517D3">
              <w:rPr>
                <w:rFonts w:cs="Arial"/>
                <w:spacing w:val="-2"/>
                <w:lang w:val="en-US"/>
              </w:rPr>
              <w:t>56</w:t>
            </w:r>
          </w:p>
        </w:tc>
        <w:tc>
          <w:tcPr>
            <w:tcW w:w="833" w:type="pct"/>
          </w:tcPr>
          <w:p w14:paraId="588F0BB9" w14:textId="77777777" w:rsidR="00DD1F49" w:rsidRPr="00076E76" w:rsidRDefault="00000000" w:rsidP="00BD23C4">
            <w:pPr>
              <w:spacing w:before="20" w:after="20"/>
              <w:ind w:left="279"/>
              <w:jc w:val="center"/>
              <w:rPr>
                <w:rFonts w:eastAsia="Arial" w:cs="Arial"/>
                <w:lang w:val="en-US"/>
              </w:rPr>
            </w:pPr>
            <w:r w:rsidRPr="009517D3">
              <w:rPr>
                <w:rFonts w:cs="Arial"/>
                <w:spacing w:val="-1"/>
                <w:lang w:val="en-US"/>
              </w:rPr>
              <w:t>1.0262</w:t>
            </w:r>
          </w:p>
        </w:tc>
        <w:tc>
          <w:tcPr>
            <w:tcW w:w="833" w:type="pct"/>
          </w:tcPr>
          <w:p w14:paraId="02C1AE00" w14:textId="77777777" w:rsidR="00DD1F49" w:rsidRPr="00076E76" w:rsidRDefault="00000000" w:rsidP="00BD23C4">
            <w:pPr>
              <w:spacing w:before="20" w:after="20"/>
              <w:ind w:left="313"/>
              <w:jc w:val="center"/>
              <w:rPr>
                <w:rFonts w:eastAsia="Arial" w:cs="Arial"/>
                <w:lang w:val="en-US"/>
              </w:rPr>
            </w:pPr>
            <w:r w:rsidRPr="009517D3">
              <w:rPr>
                <w:rFonts w:cs="Arial"/>
                <w:lang w:val="en-US"/>
              </w:rPr>
              <w:t>.9249</w:t>
            </w:r>
          </w:p>
        </w:tc>
        <w:tc>
          <w:tcPr>
            <w:tcW w:w="833" w:type="pct"/>
          </w:tcPr>
          <w:p w14:paraId="5B3CD7CB" w14:textId="77777777" w:rsidR="00DD1F49" w:rsidRPr="00076E76" w:rsidRDefault="00000000" w:rsidP="00BD23C4">
            <w:pPr>
              <w:spacing w:before="20" w:after="20"/>
              <w:ind w:left="475" w:right="472"/>
              <w:jc w:val="center"/>
              <w:rPr>
                <w:rFonts w:eastAsia="Arial" w:cs="Arial"/>
                <w:lang w:val="en-US"/>
              </w:rPr>
            </w:pPr>
            <w:r w:rsidRPr="009517D3">
              <w:rPr>
                <w:rFonts w:cs="Arial"/>
                <w:spacing w:val="-1"/>
                <w:lang w:val="en-US"/>
              </w:rPr>
              <w:t>138</w:t>
            </w:r>
          </w:p>
        </w:tc>
        <w:tc>
          <w:tcPr>
            <w:tcW w:w="835" w:type="pct"/>
          </w:tcPr>
          <w:p w14:paraId="482F5D84" w14:textId="77777777" w:rsidR="00DD1F49" w:rsidRPr="00076E76" w:rsidRDefault="00000000" w:rsidP="00BD23C4">
            <w:pPr>
              <w:spacing w:before="20" w:after="20"/>
              <w:ind w:left="217"/>
              <w:jc w:val="center"/>
              <w:rPr>
                <w:rFonts w:eastAsia="Arial" w:cs="Arial"/>
                <w:lang w:val="en-US"/>
              </w:rPr>
            </w:pPr>
            <w:r w:rsidRPr="009517D3">
              <w:rPr>
                <w:rFonts w:cs="Arial"/>
                <w:spacing w:val="-1"/>
                <w:lang w:val="en-US"/>
              </w:rPr>
              <w:t>1.0812</w:t>
            </w:r>
          </w:p>
        </w:tc>
      </w:tr>
      <w:tr w:rsidR="009838DF" w14:paraId="2866A472" w14:textId="77777777" w:rsidTr="004D05EF">
        <w:trPr>
          <w:trHeight w:val="20"/>
        </w:trPr>
        <w:tc>
          <w:tcPr>
            <w:tcW w:w="833" w:type="pct"/>
          </w:tcPr>
          <w:p w14:paraId="556BA36D" w14:textId="77777777" w:rsidR="00DD1F49" w:rsidRPr="00076E76" w:rsidRDefault="00000000" w:rsidP="00BD23C4">
            <w:pPr>
              <w:spacing w:before="20" w:after="20"/>
              <w:ind w:left="315"/>
              <w:jc w:val="center"/>
              <w:rPr>
                <w:rFonts w:eastAsia="Arial" w:cs="Arial"/>
                <w:lang w:val="en-US"/>
              </w:rPr>
            </w:pPr>
            <w:r w:rsidRPr="009517D3">
              <w:rPr>
                <w:rFonts w:cs="Arial"/>
                <w:lang w:val="en-US"/>
              </w:rPr>
              <w:t>.9732</w:t>
            </w:r>
          </w:p>
        </w:tc>
        <w:tc>
          <w:tcPr>
            <w:tcW w:w="833" w:type="pct"/>
          </w:tcPr>
          <w:p w14:paraId="1D6972A7" w14:textId="77777777" w:rsidR="00DD1F49" w:rsidRPr="00076E76" w:rsidRDefault="00000000" w:rsidP="00BD23C4">
            <w:pPr>
              <w:spacing w:before="20" w:after="20"/>
              <w:ind w:left="524" w:right="526"/>
              <w:jc w:val="center"/>
              <w:rPr>
                <w:rFonts w:eastAsia="Arial" w:cs="Arial"/>
                <w:lang w:val="en-US"/>
              </w:rPr>
            </w:pPr>
            <w:r w:rsidRPr="009517D3">
              <w:rPr>
                <w:rFonts w:cs="Arial"/>
                <w:spacing w:val="-2"/>
                <w:lang w:val="en-US"/>
              </w:rPr>
              <w:t>58</w:t>
            </w:r>
          </w:p>
        </w:tc>
        <w:tc>
          <w:tcPr>
            <w:tcW w:w="833" w:type="pct"/>
          </w:tcPr>
          <w:p w14:paraId="71603347" w14:textId="77777777" w:rsidR="00DD1F49" w:rsidRPr="00076E76" w:rsidRDefault="00000000" w:rsidP="00BD23C4">
            <w:pPr>
              <w:spacing w:before="20" w:after="20"/>
              <w:ind w:left="279"/>
              <w:jc w:val="center"/>
              <w:rPr>
                <w:rFonts w:eastAsia="Arial" w:cs="Arial"/>
                <w:lang w:val="en-US"/>
              </w:rPr>
            </w:pPr>
            <w:r w:rsidRPr="009517D3">
              <w:rPr>
                <w:rFonts w:cs="Arial"/>
                <w:spacing w:val="-1"/>
                <w:lang w:val="en-US"/>
              </w:rPr>
              <w:t>1.0275</w:t>
            </w:r>
          </w:p>
        </w:tc>
        <w:tc>
          <w:tcPr>
            <w:tcW w:w="833" w:type="pct"/>
          </w:tcPr>
          <w:p w14:paraId="129C16FE" w14:textId="77777777" w:rsidR="00DD1F49" w:rsidRPr="00076E76" w:rsidRDefault="00000000" w:rsidP="00BD23C4">
            <w:pPr>
              <w:spacing w:before="20" w:after="20"/>
              <w:ind w:left="313"/>
              <w:jc w:val="center"/>
              <w:rPr>
                <w:rFonts w:eastAsia="Arial" w:cs="Arial"/>
                <w:lang w:val="en-US"/>
              </w:rPr>
            </w:pPr>
            <w:r w:rsidRPr="009517D3">
              <w:rPr>
                <w:rFonts w:cs="Arial"/>
                <w:b/>
                <w:lang w:val="en-US"/>
              </w:rPr>
              <w:t>.9237</w:t>
            </w:r>
          </w:p>
        </w:tc>
        <w:tc>
          <w:tcPr>
            <w:tcW w:w="833" w:type="pct"/>
          </w:tcPr>
          <w:p w14:paraId="092ACCD8" w14:textId="77777777" w:rsidR="00DD1F49" w:rsidRPr="00076E76" w:rsidRDefault="00000000" w:rsidP="00BD23C4">
            <w:pPr>
              <w:spacing w:before="20" w:after="20"/>
              <w:ind w:left="475" w:right="472"/>
              <w:jc w:val="center"/>
              <w:rPr>
                <w:rFonts w:eastAsia="Arial" w:cs="Arial"/>
                <w:lang w:val="en-US"/>
              </w:rPr>
            </w:pPr>
            <w:r w:rsidRPr="009517D3">
              <w:rPr>
                <w:rFonts w:cs="Arial"/>
                <w:b/>
                <w:spacing w:val="-1"/>
                <w:lang w:val="en-US"/>
              </w:rPr>
              <w:t>140</w:t>
            </w:r>
          </w:p>
        </w:tc>
        <w:tc>
          <w:tcPr>
            <w:tcW w:w="835" w:type="pct"/>
          </w:tcPr>
          <w:p w14:paraId="4A012148" w14:textId="77777777" w:rsidR="00DD1F49" w:rsidRPr="00076E76" w:rsidRDefault="00000000" w:rsidP="00BD23C4">
            <w:pPr>
              <w:spacing w:before="20" w:after="20"/>
              <w:ind w:left="217"/>
              <w:jc w:val="center"/>
              <w:rPr>
                <w:rFonts w:eastAsia="Arial" w:cs="Arial"/>
                <w:lang w:val="en-US"/>
              </w:rPr>
            </w:pPr>
            <w:r w:rsidRPr="009517D3">
              <w:rPr>
                <w:rFonts w:cs="Arial"/>
                <w:b/>
                <w:spacing w:val="-1"/>
                <w:lang w:val="en-US"/>
              </w:rPr>
              <w:t>1.0826</w:t>
            </w:r>
          </w:p>
        </w:tc>
      </w:tr>
      <w:tr w:rsidR="009838DF" w14:paraId="295B25CA" w14:textId="77777777" w:rsidTr="004D05EF">
        <w:trPr>
          <w:trHeight w:val="20"/>
        </w:trPr>
        <w:tc>
          <w:tcPr>
            <w:tcW w:w="833" w:type="pct"/>
          </w:tcPr>
          <w:p w14:paraId="04BF625D" w14:textId="77777777" w:rsidR="00DD1F49" w:rsidRPr="00076E76" w:rsidRDefault="00000000" w:rsidP="00BD23C4">
            <w:pPr>
              <w:spacing w:before="20" w:after="20"/>
              <w:ind w:left="315"/>
              <w:jc w:val="center"/>
              <w:rPr>
                <w:rFonts w:eastAsia="Arial" w:cs="Arial"/>
                <w:lang w:val="en-US"/>
              </w:rPr>
            </w:pPr>
            <w:r w:rsidRPr="009517D3">
              <w:rPr>
                <w:rFonts w:cs="Arial"/>
                <w:b/>
                <w:lang w:val="en-US"/>
              </w:rPr>
              <w:t>.9720</w:t>
            </w:r>
          </w:p>
        </w:tc>
        <w:tc>
          <w:tcPr>
            <w:tcW w:w="833" w:type="pct"/>
          </w:tcPr>
          <w:p w14:paraId="3D2D3F0F" w14:textId="77777777" w:rsidR="00DD1F49" w:rsidRPr="00076E76" w:rsidRDefault="00000000" w:rsidP="00BD23C4">
            <w:pPr>
              <w:spacing w:before="20" w:after="20"/>
              <w:ind w:left="524" w:right="526"/>
              <w:jc w:val="center"/>
              <w:rPr>
                <w:rFonts w:eastAsia="Arial" w:cs="Arial"/>
                <w:lang w:val="en-US"/>
              </w:rPr>
            </w:pPr>
            <w:r w:rsidRPr="009517D3">
              <w:rPr>
                <w:rFonts w:cs="Arial"/>
                <w:b/>
                <w:spacing w:val="-2"/>
                <w:lang w:val="en-US"/>
              </w:rPr>
              <w:t>60</w:t>
            </w:r>
          </w:p>
        </w:tc>
        <w:tc>
          <w:tcPr>
            <w:tcW w:w="833" w:type="pct"/>
          </w:tcPr>
          <w:p w14:paraId="0BD901E9" w14:textId="77777777" w:rsidR="00DD1F49" w:rsidRPr="00076E76" w:rsidRDefault="00000000" w:rsidP="00BD23C4">
            <w:pPr>
              <w:spacing w:before="20" w:after="20"/>
              <w:ind w:left="279"/>
              <w:jc w:val="center"/>
              <w:rPr>
                <w:rFonts w:eastAsia="Arial" w:cs="Arial"/>
                <w:lang w:val="en-US"/>
              </w:rPr>
            </w:pPr>
            <w:r w:rsidRPr="009517D3">
              <w:rPr>
                <w:rFonts w:cs="Arial"/>
                <w:b/>
                <w:spacing w:val="-1"/>
                <w:lang w:val="en-US"/>
              </w:rPr>
              <w:t>1.0288</w:t>
            </w:r>
          </w:p>
        </w:tc>
        <w:tc>
          <w:tcPr>
            <w:tcW w:w="833" w:type="pct"/>
          </w:tcPr>
          <w:p w14:paraId="1F2B0ADC" w14:textId="77777777" w:rsidR="00DD1F49" w:rsidRPr="00076E76" w:rsidRDefault="00000000" w:rsidP="00BD23C4">
            <w:pPr>
              <w:spacing w:before="20" w:after="20"/>
              <w:ind w:left="313"/>
              <w:jc w:val="center"/>
              <w:rPr>
                <w:rFonts w:eastAsia="Arial" w:cs="Arial"/>
                <w:lang w:val="en-US"/>
              </w:rPr>
            </w:pPr>
            <w:r w:rsidRPr="009517D3">
              <w:rPr>
                <w:rFonts w:cs="Arial"/>
                <w:lang w:val="en-US"/>
              </w:rPr>
              <w:t>.9225</w:t>
            </w:r>
          </w:p>
        </w:tc>
        <w:tc>
          <w:tcPr>
            <w:tcW w:w="833" w:type="pct"/>
          </w:tcPr>
          <w:p w14:paraId="514C4AC6" w14:textId="77777777" w:rsidR="00DD1F49" w:rsidRPr="00076E76" w:rsidRDefault="00000000" w:rsidP="00BD23C4">
            <w:pPr>
              <w:spacing w:before="20" w:after="20"/>
              <w:ind w:left="475" w:right="472"/>
              <w:jc w:val="center"/>
              <w:rPr>
                <w:rFonts w:eastAsia="Arial" w:cs="Arial"/>
                <w:lang w:val="en-US"/>
              </w:rPr>
            </w:pPr>
            <w:r w:rsidRPr="009517D3">
              <w:rPr>
                <w:rFonts w:cs="Arial"/>
                <w:spacing w:val="-1"/>
                <w:lang w:val="en-US"/>
              </w:rPr>
              <w:t>142</w:t>
            </w:r>
          </w:p>
        </w:tc>
        <w:tc>
          <w:tcPr>
            <w:tcW w:w="835" w:type="pct"/>
          </w:tcPr>
          <w:p w14:paraId="76DD7840" w14:textId="77777777" w:rsidR="00DD1F49" w:rsidRPr="00076E76" w:rsidRDefault="00000000" w:rsidP="00BD23C4">
            <w:pPr>
              <w:spacing w:before="20" w:after="20"/>
              <w:ind w:left="217"/>
              <w:jc w:val="center"/>
              <w:rPr>
                <w:rFonts w:eastAsia="Arial" w:cs="Arial"/>
                <w:lang w:val="en-US"/>
              </w:rPr>
            </w:pPr>
            <w:r w:rsidRPr="009517D3">
              <w:rPr>
                <w:rFonts w:cs="Arial"/>
                <w:spacing w:val="-1"/>
                <w:lang w:val="en-US"/>
              </w:rPr>
              <w:t>1.0840</w:t>
            </w:r>
          </w:p>
        </w:tc>
      </w:tr>
      <w:tr w:rsidR="009838DF" w14:paraId="53533B26" w14:textId="77777777" w:rsidTr="004D05EF">
        <w:trPr>
          <w:trHeight w:val="20"/>
        </w:trPr>
        <w:tc>
          <w:tcPr>
            <w:tcW w:w="833" w:type="pct"/>
          </w:tcPr>
          <w:p w14:paraId="28C577A6" w14:textId="77777777" w:rsidR="00DD1F49" w:rsidRPr="00076E76" w:rsidRDefault="00000000" w:rsidP="00BD23C4">
            <w:pPr>
              <w:spacing w:before="20" w:after="20"/>
              <w:ind w:left="315"/>
              <w:jc w:val="center"/>
              <w:rPr>
                <w:rFonts w:eastAsia="Arial" w:cs="Arial"/>
                <w:lang w:val="en-US"/>
              </w:rPr>
            </w:pPr>
            <w:r w:rsidRPr="009517D3">
              <w:rPr>
                <w:rFonts w:cs="Arial"/>
                <w:lang w:val="en-US"/>
              </w:rPr>
              <w:t>.9708</w:t>
            </w:r>
          </w:p>
        </w:tc>
        <w:tc>
          <w:tcPr>
            <w:tcW w:w="833" w:type="pct"/>
          </w:tcPr>
          <w:p w14:paraId="3A8BD6CC" w14:textId="77777777" w:rsidR="00DD1F49" w:rsidRPr="00076E76" w:rsidRDefault="00000000" w:rsidP="00BD23C4">
            <w:pPr>
              <w:spacing w:before="20" w:after="20"/>
              <w:ind w:left="524" w:right="526"/>
              <w:jc w:val="center"/>
              <w:rPr>
                <w:rFonts w:eastAsia="Arial" w:cs="Arial"/>
                <w:lang w:val="en-US"/>
              </w:rPr>
            </w:pPr>
            <w:r w:rsidRPr="009517D3">
              <w:rPr>
                <w:rFonts w:cs="Arial"/>
                <w:spacing w:val="-2"/>
                <w:lang w:val="en-US"/>
              </w:rPr>
              <w:t>62</w:t>
            </w:r>
          </w:p>
        </w:tc>
        <w:tc>
          <w:tcPr>
            <w:tcW w:w="833" w:type="pct"/>
          </w:tcPr>
          <w:p w14:paraId="21BC327E" w14:textId="77777777" w:rsidR="00DD1F49" w:rsidRPr="00076E76" w:rsidRDefault="00000000" w:rsidP="00BD23C4">
            <w:pPr>
              <w:spacing w:before="20" w:after="20"/>
              <w:ind w:left="279"/>
              <w:jc w:val="center"/>
              <w:rPr>
                <w:rFonts w:eastAsia="Arial" w:cs="Arial"/>
                <w:lang w:val="en-US"/>
              </w:rPr>
            </w:pPr>
            <w:r w:rsidRPr="009517D3">
              <w:rPr>
                <w:rFonts w:cs="Arial"/>
                <w:spacing w:val="-1"/>
                <w:lang w:val="en-US"/>
              </w:rPr>
              <w:t>1.0301</w:t>
            </w:r>
          </w:p>
        </w:tc>
        <w:tc>
          <w:tcPr>
            <w:tcW w:w="833" w:type="pct"/>
          </w:tcPr>
          <w:p w14:paraId="4BE9D235" w14:textId="77777777" w:rsidR="00DD1F49" w:rsidRPr="00076E76" w:rsidRDefault="00000000" w:rsidP="00BD23C4">
            <w:pPr>
              <w:spacing w:before="20" w:after="20"/>
              <w:ind w:left="313"/>
              <w:jc w:val="center"/>
              <w:rPr>
                <w:rFonts w:eastAsia="Arial" w:cs="Arial"/>
                <w:lang w:val="en-US"/>
              </w:rPr>
            </w:pPr>
            <w:r w:rsidRPr="009517D3">
              <w:rPr>
                <w:rFonts w:cs="Arial"/>
                <w:lang w:val="en-US"/>
              </w:rPr>
              <w:t>.9213</w:t>
            </w:r>
          </w:p>
        </w:tc>
        <w:tc>
          <w:tcPr>
            <w:tcW w:w="833" w:type="pct"/>
          </w:tcPr>
          <w:p w14:paraId="64320B33" w14:textId="77777777" w:rsidR="00DD1F49" w:rsidRPr="00076E76" w:rsidRDefault="00000000" w:rsidP="00BD23C4">
            <w:pPr>
              <w:spacing w:before="20" w:after="20"/>
              <w:ind w:left="475" w:right="472"/>
              <w:jc w:val="center"/>
              <w:rPr>
                <w:rFonts w:eastAsia="Arial" w:cs="Arial"/>
                <w:lang w:val="en-US"/>
              </w:rPr>
            </w:pPr>
            <w:r w:rsidRPr="009517D3">
              <w:rPr>
                <w:rFonts w:cs="Arial"/>
                <w:spacing w:val="-1"/>
                <w:lang w:val="en-US"/>
              </w:rPr>
              <w:t>144</w:t>
            </w:r>
          </w:p>
        </w:tc>
        <w:tc>
          <w:tcPr>
            <w:tcW w:w="835" w:type="pct"/>
          </w:tcPr>
          <w:p w14:paraId="6EE49C76" w14:textId="77777777" w:rsidR="00DD1F49" w:rsidRPr="00076E76" w:rsidRDefault="00000000" w:rsidP="00BD23C4">
            <w:pPr>
              <w:spacing w:before="20" w:after="20"/>
              <w:ind w:left="217"/>
              <w:jc w:val="center"/>
              <w:rPr>
                <w:rFonts w:eastAsia="Arial" w:cs="Arial"/>
                <w:lang w:val="en-US"/>
              </w:rPr>
            </w:pPr>
            <w:r w:rsidRPr="009517D3">
              <w:rPr>
                <w:rFonts w:cs="Arial"/>
                <w:spacing w:val="-1"/>
                <w:lang w:val="en-US"/>
              </w:rPr>
              <w:t>1.0854</w:t>
            </w:r>
          </w:p>
        </w:tc>
      </w:tr>
      <w:tr w:rsidR="009838DF" w14:paraId="436D0694" w14:textId="77777777" w:rsidTr="004D05EF">
        <w:trPr>
          <w:trHeight w:val="20"/>
        </w:trPr>
        <w:tc>
          <w:tcPr>
            <w:tcW w:w="833" w:type="pct"/>
          </w:tcPr>
          <w:p w14:paraId="3B110A61" w14:textId="77777777" w:rsidR="00DD1F49" w:rsidRPr="00076E76" w:rsidRDefault="00000000" w:rsidP="00BD23C4">
            <w:pPr>
              <w:spacing w:before="20" w:after="20"/>
              <w:ind w:left="315"/>
              <w:jc w:val="center"/>
              <w:rPr>
                <w:rFonts w:eastAsia="Arial" w:cs="Arial"/>
                <w:lang w:val="en-US"/>
              </w:rPr>
            </w:pPr>
            <w:r w:rsidRPr="009517D3">
              <w:rPr>
                <w:rFonts w:cs="Arial"/>
                <w:lang w:val="en-US"/>
              </w:rPr>
              <w:t>.9695</w:t>
            </w:r>
          </w:p>
        </w:tc>
        <w:tc>
          <w:tcPr>
            <w:tcW w:w="833" w:type="pct"/>
          </w:tcPr>
          <w:p w14:paraId="17C80275" w14:textId="77777777" w:rsidR="00DD1F49" w:rsidRPr="00076E76" w:rsidRDefault="00000000" w:rsidP="00BD23C4">
            <w:pPr>
              <w:spacing w:before="20" w:after="20"/>
              <w:ind w:left="524" w:right="526"/>
              <w:jc w:val="center"/>
              <w:rPr>
                <w:rFonts w:eastAsia="Arial" w:cs="Arial"/>
                <w:lang w:val="en-US"/>
              </w:rPr>
            </w:pPr>
            <w:r w:rsidRPr="009517D3">
              <w:rPr>
                <w:rFonts w:cs="Arial"/>
                <w:spacing w:val="-2"/>
                <w:lang w:val="en-US"/>
              </w:rPr>
              <w:t>64</w:t>
            </w:r>
          </w:p>
        </w:tc>
        <w:tc>
          <w:tcPr>
            <w:tcW w:w="833" w:type="pct"/>
          </w:tcPr>
          <w:p w14:paraId="6F130676" w14:textId="77777777" w:rsidR="00DD1F49" w:rsidRPr="00076E76" w:rsidRDefault="00000000" w:rsidP="00BD23C4">
            <w:pPr>
              <w:spacing w:before="20" w:after="20"/>
              <w:ind w:left="279"/>
              <w:jc w:val="center"/>
              <w:rPr>
                <w:rFonts w:eastAsia="Arial" w:cs="Arial"/>
                <w:lang w:val="en-US"/>
              </w:rPr>
            </w:pPr>
            <w:r w:rsidRPr="009517D3">
              <w:rPr>
                <w:rFonts w:cs="Arial"/>
                <w:spacing w:val="-1"/>
                <w:lang w:val="en-US"/>
              </w:rPr>
              <w:t>1.0315</w:t>
            </w:r>
          </w:p>
        </w:tc>
        <w:tc>
          <w:tcPr>
            <w:tcW w:w="833" w:type="pct"/>
          </w:tcPr>
          <w:p w14:paraId="47EBD367" w14:textId="77777777" w:rsidR="00DD1F49" w:rsidRPr="00076E76" w:rsidRDefault="00000000" w:rsidP="00BD23C4">
            <w:pPr>
              <w:spacing w:before="20" w:after="20"/>
              <w:ind w:left="313"/>
              <w:jc w:val="center"/>
              <w:rPr>
                <w:rFonts w:eastAsia="Arial" w:cs="Arial"/>
                <w:lang w:val="en-US"/>
              </w:rPr>
            </w:pPr>
            <w:r w:rsidRPr="009517D3">
              <w:rPr>
                <w:rFonts w:cs="Arial"/>
                <w:lang w:val="en-US"/>
              </w:rPr>
              <w:t>.9201</w:t>
            </w:r>
          </w:p>
        </w:tc>
        <w:tc>
          <w:tcPr>
            <w:tcW w:w="833" w:type="pct"/>
          </w:tcPr>
          <w:p w14:paraId="3D19FE0B" w14:textId="77777777" w:rsidR="00DD1F49" w:rsidRPr="00076E76" w:rsidRDefault="00000000" w:rsidP="00BD23C4">
            <w:pPr>
              <w:spacing w:before="20" w:after="20"/>
              <w:ind w:left="475" w:right="472"/>
              <w:jc w:val="center"/>
              <w:rPr>
                <w:rFonts w:eastAsia="Arial" w:cs="Arial"/>
                <w:lang w:val="en-US"/>
              </w:rPr>
            </w:pPr>
            <w:r w:rsidRPr="009517D3">
              <w:rPr>
                <w:rFonts w:cs="Arial"/>
                <w:spacing w:val="-1"/>
                <w:lang w:val="en-US"/>
              </w:rPr>
              <w:t>146</w:t>
            </w:r>
          </w:p>
        </w:tc>
        <w:tc>
          <w:tcPr>
            <w:tcW w:w="835" w:type="pct"/>
          </w:tcPr>
          <w:p w14:paraId="2933CDDB" w14:textId="77777777" w:rsidR="00DD1F49" w:rsidRPr="00076E76" w:rsidRDefault="00000000" w:rsidP="00BD23C4">
            <w:pPr>
              <w:spacing w:before="20" w:after="20"/>
              <w:ind w:left="217"/>
              <w:jc w:val="center"/>
              <w:rPr>
                <w:rFonts w:eastAsia="Arial" w:cs="Arial"/>
                <w:lang w:val="en-US"/>
              </w:rPr>
            </w:pPr>
            <w:r w:rsidRPr="009517D3">
              <w:rPr>
                <w:rFonts w:cs="Arial"/>
                <w:spacing w:val="-1"/>
                <w:lang w:val="en-US"/>
              </w:rPr>
              <w:t>1.0868</w:t>
            </w:r>
          </w:p>
        </w:tc>
      </w:tr>
      <w:tr w:rsidR="009838DF" w14:paraId="66C0CC60" w14:textId="77777777" w:rsidTr="004D05EF">
        <w:trPr>
          <w:trHeight w:val="20"/>
        </w:trPr>
        <w:tc>
          <w:tcPr>
            <w:tcW w:w="833" w:type="pct"/>
          </w:tcPr>
          <w:p w14:paraId="48A22233" w14:textId="77777777" w:rsidR="00DD1F49" w:rsidRPr="00076E76" w:rsidRDefault="00000000" w:rsidP="00BD23C4">
            <w:pPr>
              <w:spacing w:before="20" w:after="20"/>
              <w:ind w:left="315"/>
              <w:jc w:val="center"/>
              <w:rPr>
                <w:rFonts w:eastAsia="Arial" w:cs="Arial"/>
                <w:lang w:val="en-US"/>
              </w:rPr>
            </w:pPr>
            <w:r w:rsidRPr="009517D3">
              <w:rPr>
                <w:rFonts w:cs="Arial"/>
                <w:lang w:val="en-US"/>
              </w:rPr>
              <w:t>.9683</w:t>
            </w:r>
          </w:p>
        </w:tc>
        <w:tc>
          <w:tcPr>
            <w:tcW w:w="833" w:type="pct"/>
          </w:tcPr>
          <w:p w14:paraId="0F06CE7B" w14:textId="77777777" w:rsidR="00DD1F49" w:rsidRPr="00076E76" w:rsidRDefault="00000000" w:rsidP="00BD23C4">
            <w:pPr>
              <w:spacing w:before="20" w:after="20"/>
              <w:ind w:left="524" w:right="526"/>
              <w:jc w:val="center"/>
              <w:rPr>
                <w:rFonts w:eastAsia="Arial" w:cs="Arial"/>
                <w:lang w:val="en-US"/>
              </w:rPr>
            </w:pPr>
            <w:r w:rsidRPr="009517D3">
              <w:rPr>
                <w:rFonts w:cs="Arial"/>
                <w:spacing w:val="-2"/>
                <w:lang w:val="en-US"/>
              </w:rPr>
              <w:t>66</w:t>
            </w:r>
          </w:p>
        </w:tc>
        <w:tc>
          <w:tcPr>
            <w:tcW w:w="833" w:type="pct"/>
          </w:tcPr>
          <w:p w14:paraId="132BF0E5" w14:textId="77777777" w:rsidR="00DD1F49" w:rsidRPr="00076E76" w:rsidRDefault="00000000" w:rsidP="00BD23C4">
            <w:pPr>
              <w:spacing w:before="20" w:after="20"/>
              <w:ind w:left="279"/>
              <w:jc w:val="center"/>
              <w:rPr>
                <w:rFonts w:eastAsia="Arial" w:cs="Arial"/>
                <w:lang w:val="en-US"/>
              </w:rPr>
            </w:pPr>
            <w:r w:rsidRPr="009517D3">
              <w:rPr>
                <w:rFonts w:cs="Arial"/>
                <w:spacing w:val="-1"/>
                <w:lang w:val="en-US"/>
              </w:rPr>
              <w:t>1.0327</w:t>
            </w:r>
          </w:p>
        </w:tc>
        <w:tc>
          <w:tcPr>
            <w:tcW w:w="833" w:type="pct"/>
          </w:tcPr>
          <w:p w14:paraId="17C53B1D" w14:textId="77777777" w:rsidR="00DD1F49" w:rsidRPr="00076E76" w:rsidRDefault="00000000" w:rsidP="00BD23C4">
            <w:pPr>
              <w:spacing w:before="20" w:after="20"/>
              <w:ind w:left="313"/>
              <w:jc w:val="center"/>
              <w:rPr>
                <w:rFonts w:eastAsia="Arial" w:cs="Arial"/>
                <w:lang w:val="en-US"/>
              </w:rPr>
            </w:pPr>
            <w:r w:rsidRPr="009517D3">
              <w:rPr>
                <w:rFonts w:cs="Arial"/>
                <w:lang w:val="en-US"/>
              </w:rPr>
              <w:t>.9189</w:t>
            </w:r>
          </w:p>
        </w:tc>
        <w:tc>
          <w:tcPr>
            <w:tcW w:w="833" w:type="pct"/>
          </w:tcPr>
          <w:p w14:paraId="04798AAD" w14:textId="77777777" w:rsidR="00DD1F49" w:rsidRPr="00076E76" w:rsidRDefault="00000000" w:rsidP="00BD23C4">
            <w:pPr>
              <w:spacing w:before="20" w:after="20"/>
              <w:ind w:left="475" w:right="472"/>
              <w:jc w:val="center"/>
              <w:rPr>
                <w:rFonts w:eastAsia="Arial" w:cs="Arial"/>
                <w:lang w:val="en-US"/>
              </w:rPr>
            </w:pPr>
            <w:r w:rsidRPr="009517D3">
              <w:rPr>
                <w:rFonts w:cs="Arial"/>
                <w:spacing w:val="-1"/>
                <w:lang w:val="en-US"/>
              </w:rPr>
              <w:t>148</w:t>
            </w:r>
          </w:p>
        </w:tc>
        <w:tc>
          <w:tcPr>
            <w:tcW w:w="835" w:type="pct"/>
          </w:tcPr>
          <w:p w14:paraId="45C9B8BC" w14:textId="77777777" w:rsidR="00DD1F49" w:rsidRPr="00076E76" w:rsidRDefault="00000000" w:rsidP="00BD23C4">
            <w:pPr>
              <w:spacing w:before="20" w:after="20"/>
              <w:ind w:left="217"/>
              <w:jc w:val="center"/>
              <w:rPr>
                <w:rFonts w:eastAsia="Arial" w:cs="Arial"/>
                <w:lang w:val="en-US"/>
              </w:rPr>
            </w:pPr>
            <w:r w:rsidRPr="009517D3">
              <w:rPr>
                <w:rFonts w:cs="Arial"/>
                <w:spacing w:val="-1"/>
                <w:lang w:val="en-US"/>
              </w:rPr>
              <w:t>1.0883</w:t>
            </w:r>
          </w:p>
        </w:tc>
      </w:tr>
      <w:tr w:rsidR="009838DF" w14:paraId="7B4C1C80" w14:textId="77777777" w:rsidTr="004D05EF">
        <w:trPr>
          <w:trHeight w:val="20"/>
        </w:trPr>
        <w:tc>
          <w:tcPr>
            <w:tcW w:w="833" w:type="pct"/>
          </w:tcPr>
          <w:p w14:paraId="0D6D750A" w14:textId="77777777" w:rsidR="00DD1F49" w:rsidRPr="00076E76" w:rsidRDefault="00000000" w:rsidP="00BD23C4">
            <w:pPr>
              <w:spacing w:before="20" w:after="20"/>
              <w:ind w:left="315"/>
              <w:jc w:val="center"/>
              <w:rPr>
                <w:rFonts w:eastAsia="Arial" w:cs="Arial"/>
                <w:lang w:val="en-US"/>
              </w:rPr>
            </w:pPr>
            <w:r w:rsidRPr="009517D3">
              <w:rPr>
                <w:rFonts w:cs="Arial"/>
                <w:lang w:val="en-US"/>
              </w:rPr>
              <w:t>.9671</w:t>
            </w:r>
          </w:p>
        </w:tc>
        <w:tc>
          <w:tcPr>
            <w:tcW w:w="833" w:type="pct"/>
          </w:tcPr>
          <w:p w14:paraId="3B2FC545" w14:textId="77777777" w:rsidR="00DD1F49" w:rsidRPr="00076E76" w:rsidRDefault="00000000" w:rsidP="00BD23C4">
            <w:pPr>
              <w:spacing w:before="20" w:after="20"/>
              <w:ind w:left="524" w:right="526"/>
              <w:jc w:val="center"/>
              <w:rPr>
                <w:rFonts w:eastAsia="Arial" w:cs="Arial"/>
                <w:lang w:val="en-US"/>
              </w:rPr>
            </w:pPr>
            <w:r w:rsidRPr="009517D3">
              <w:rPr>
                <w:rFonts w:cs="Arial"/>
                <w:spacing w:val="-2"/>
                <w:lang w:val="en-US"/>
              </w:rPr>
              <w:t>68</w:t>
            </w:r>
          </w:p>
        </w:tc>
        <w:tc>
          <w:tcPr>
            <w:tcW w:w="833" w:type="pct"/>
          </w:tcPr>
          <w:p w14:paraId="32AFAA3B" w14:textId="77777777" w:rsidR="00DD1F49" w:rsidRPr="00076E76" w:rsidRDefault="00000000" w:rsidP="00BD23C4">
            <w:pPr>
              <w:spacing w:before="20" w:after="20"/>
              <w:ind w:left="279"/>
              <w:jc w:val="center"/>
              <w:rPr>
                <w:rFonts w:eastAsia="Arial" w:cs="Arial"/>
                <w:lang w:val="en-US"/>
              </w:rPr>
            </w:pPr>
            <w:r w:rsidRPr="009517D3">
              <w:rPr>
                <w:rFonts w:cs="Arial"/>
                <w:spacing w:val="-1"/>
                <w:lang w:val="en-US"/>
              </w:rPr>
              <w:t>1.0340</w:t>
            </w:r>
          </w:p>
        </w:tc>
        <w:tc>
          <w:tcPr>
            <w:tcW w:w="833" w:type="pct"/>
          </w:tcPr>
          <w:p w14:paraId="18225BD3" w14:textId="77777777" w:rsidR="00DD1F49" w:rsidRPr="00076E76" w:rsidRDefault="00000000" w:rsidP="00BD23C4">
            <w:pPr>
              <w:spacing w:before="20" w:after="20"/>
              <w:ind w:left="313"/>
              <w:jc w:val="center"/>
              <w:rPr>
                <w:rFonts w:eastAsia="Arial" w:cs="Arial"/>
                <w:lang w:val="en-US"/>
              </w:rPr>
            </w:pPr>
            <w:r w:rsidRPr="009517D3">
              <w:rPr>
                <w:rFonts w:cs="Arial"/>
                <w:b/>
                <w:lang w:val="en-US"/>
              </w:rPr>
              <w:t>.9178</w:t>
            </w:r>
          </w:p>
        </w:tc>
        <w:tc>
          <w:tcPr>
            <w:tcW w:w="833" w:type="pct"/>
          </w:tcPr>
          <w:p w14:paraId="79295E94" w14:textId="77777777" w:rsidR="00DD1F49" w:rsidRPr="00076E76" w:rsidRDefault="00000000" w:rsidP="00BD23C4">
            <w:pPr>
              <w:spacing w:before="20" w:after="20"/>
              <w:ind w:left="475" w:right="472"/>
              <w:jc w:val="center"/>
              <w:rPr>
                <w:rFonts w:eastAsia="Arial" w:cs="Arial"/>
                <w:lang w:val="en-US"/>
              </w:rPr>
            </w:pPr>
            <w:r w:rsidRPr="009517D3">
              <w:rPr>
                <w:rFonts w:cs="Arial"/>
                <w:b/>
                <w:spacing w:val="-1"/>
                <w:lang w:val="en-US"/>
              </w:rPr>
              <w:t>150</w:t>
            </w:r>
          </w:p>
        </w:tc>
        <w:tc>
          <w:tcPr>
            <w:tcW w:w="835" w:type="pct"/>
          </w:tcPr>
          <w:p w14:paraId="431E450F" w14:textId="77777777" w:rsidR="00DD1F49" w:rsidRPr="00076E76" w:rsidRDefault="00000000" w:rsidP="00BD23C4">
            <w:pPr>
              <w:spacing w:before="20" w:after="20"/>
              <w:ind w:left="217"/>
              <w:jc w:val="center"/>
              <w:rPr>
                <w:rFonts w:eastAsia="Arial" w:cs="Arial"/>
                <w:lang w:val="en-US"/>
              </w:rPr>
            </w:pPr>
            <w:r w:rsidRPr="009517D3">
              <w:rPr>
                <w:rFonts w:cs="Arial"/>
                <w:b/>
                <w:spacing w:val="-1"/>
                <w:lang w:val="en-US"/>
              </w:rPr>
              <w:t>1.0896</w:t>
            </w:r>
          </w:p>
        </w:tc>
      </w:tr>
      <w:tr w:rsidR="009838DF" w14:paraId="14C4B784" w14:textId="77777777" w:rsidTr="004D05EF">
        <w:trPr>
          <w:trHeight w:val="20"/>
        </w:trPr>
        <w:tc>
          <w:tcPr>
            <w:tcW w:w="833" w:type="pct"/>
          </w:tcPr>
          <w:p w14:paraId="31EE425A" w14:textId="77777777" w:rsidR="00DD1F49" w:rsidRPr="00076E76" w:rsidRDefault="00000000" w:rsidP="00BD23C4">
            <w:pPr>
              <w:spacing w:before="20" w:after="20"/>
              <w:ind w:left="315"/>
              <w:jc w:val="center"/>
              <w:rPr>
                <w:rFonts w:eastAsia="Arial" w:cs="Arial"/>
                <w:lang w:val="en-US"/>
              </w:rPr>
            </w:pPr>
            <w:r w:rsidRPr="009517D3">
              <w:rPr>
                <w:rFonts w:cs="Arial"/>
                <w:b/>
                <w:lang w:val="en-US"/>
              </w:rPr>
              <w:t>.9659</w:t>
            </w:r>
          </w:p>
        </w:tc>
        <w:tc>
          <w:tcPr>
            <w:tcW w:w="833" w:type="pct"/>
          </w:tcPr>
          <w:p w14:paraId="1C74473F" w14:textId="77777777" w:rsidR="00DD1F49" w:rsidRPr="00076E76" w:rsidRDefault="00000000" w:rsidP="00BD23C4">
            <w:pPr>
              <w:spacing w:before="20" w:after="20"/>
              <w:ind w:left="524" w:right="526"/>
              <w:jc w:val="center"/>
              <w:rPr>
                <w:rFonts w:eastAsia="Arial" w:cs="Arial"/>
                <w:lang w:val="en-US"/>
              </w:rPr>
            </w:pPr>
            <w:r w:rsidRPr="009517D3">
              <w:rPr>
                <w:rFonts w:cs="Arial"/>
                <w:b/>
                <w:spacing w:val="-2"/>
                <w:lang w:val="en-US"/>
              </w:rPr>
              <w:t>70</w:t>
            </w:r>
          </w:p>
        </w:tc>
        <w:tc>
          <w:tcPr>
            <w:tcW w:w="833" w:type="pct"/>
          </w:tcPr>
          <w:p w14:paraId="33DDF97B" w14:textId="77777777" w:rsidR="00DD1F49" w:rsidRPr="00076E76" w:rsidRDefault="00000000" w:rsidP="00BD23C4">
            <w:pPr>
              <w:spacing w:before="20" w:after="20"/>
              <w:ind w:left="279"/>
              <w:jc w:val="center"/>
              <w:rPr>
                <w:rFonts w:eastAsia="Arial" w:cs="Arial"/>
                <w:lang w:val="en-US"/>
              </w:rPr>
            </w:pPr>
            <w:r w:rsidRPr="009517D3">
              <w:rPr>
                <w:rFonts w:cs="Arial"/>
                <w:b/>
                <w:spacing w:val="-1"/>
                <w:lang w:val="en-US"/>
              </w:rPr>
              <w:t>1.0353</w:t>
            </w:r>
          </w:p>
        </w:tc>
        <w:tc>
          <w:tcPr>
            <w:tcW w:w="833" w:type="pct"/>
          </w:tcPr>
          <w:p w14:paraId="65B8A2FF" w14:textId="77777777" w:rsidR="00DD1F49" w:rsidRPr="00076E76" w:rsidRDefault="00000000" w:rsidP="00BD23C4">
            <w:pPr>
              <w:spacing w:before="20" w:after="20"/>
              <w:ind w:left="313"/>
              <w:jc w:val="center"/>
              <w:rPr>
                <w:rFonts w:eastAsia="Arial" w:cs="Arial"/>
                <w:lang w:val="en-US"/>
              </w:rPr>
            </w:pPr>
            <w:r w:rsidRPr="009517D3">
              <w:rPr>
                <w:rFonts w:cs="Arial"/>
                <w:lang w:val="en-US"/>
              </w:rPr>
              <w:t>.9166</w:t>
            </w:r>
          </w:p>
        </w:tc>
        <w:tc>
          <w:tcPr>
            <w:tcW w:w="833" w:type="pct"/>
          </w:tcPr>
          <w:p w14:paraId="7751FD21" w14:textId="77777777" w:rsidR="00DD1F49" w:rsidRPr="00076E76" w:rsidRDefault="00000000" w:rsidP="00BD23C4">
            <w:pPr>
              <w:spacing w:before="20" w:after="20"/>
              <w:ind w:left="475" w:right="472"/>
              <w:jc w:val="center"/>
              <w:rPr>
                <w:rFonts w:eastAsia="Arial" w:cs="Arial"/>
                <w:lang w:val="en-US"/>
              </w:rPr>
            </w:pPr>
            <w:r w:rsidRPr="009517D3">
              <w:rPr>
                <w:rFonts w:cs="Arial"/>
                <w:spacing w:val="-1"/>
                <w:lang w:val="en-US"/>
              </w:rPr>
              <w:t>152</w:t>
            </w:r>
          </w:p>
        </w:tc>
        <w:tc>
          <w:tcPr>
            <w:tcW w:w="835" w:type="pct"/>
          </w:tcPr>
          <w:p w14:paraId="1F68DBCB" w14:textId="77777777" w:rsidR="00DD1F49" w:rsidRPr="00076E76" w:rsidRDefault="00000000" w:rsidP="00BD23C4">
            <w:pPr>
              <w:spacing w:before="20" w:after="20"/>
              <w:ind w:left="217"/>
              <w:jc w:val="center"/>
              <w:rPr>
                <w:rFonts w:eastAsia="Arial" w:cs="Arial"/>
                <w:lang w:val="en-US"/>
              </w:rPr>
            </w:pPr>
            <w:r w:rsidRPr="009517D3">
              <w:rPr>
                <w:rFonts w:cs="Arial"/>
                <w:spacing w:val="-1"/>
                <w:lang w:val="en-US"/>
              </w:rPr>
              <w:t>1.0910</w:t>
            </w:r>
          </w:p>
        </w:tc>
      </w:tr>
      <w:tr w:rsidR="009838DF" w14:paraId="58EDD19F" w14:textId="77777777" w:rsidTr="004D05EF">
        <w:trPr>
          <w:trHeight w:val="20"/>
        </w:trPr>
        <w:tc>
          <w:tcPr>
            <w:tcW w:w="833" w:type="pct"/>
          </w:tcPr>
          <w:p w14:paraId="59C10257" w14:textId="77777777" w:rsidR="00DD1F49" w:rsidRPr="00076E76" w:rsidRDefault="00000000" w:rsidP="00BD23C4">
            <w:pPr>
              <w:spacing w:before="20" w:after="20"/>
              <w:ind w:left="315"/>
              <w:jc w:val="center"/>
              <w:rPr>
                <w:rFonts w:eastAsia="Arial" w:cs="Arial"/>
                <w:lang w:val="en-US"/>
              </w:rPr>
            </w:pPr>
            <w:r w:rsidRPr="009517D3">
              <w:rPr>
                <w:rFonts w:cs="Arial"/>
                <w:lang w:val="en-US"/>
              </w:rPr>
              <w:t>.9646</w:t>
            </w:r>
          </w:p>
        </w:tc>
        <w:tc>
          <w:tcPr>
            <w:tcW w:w="833" w:type="pct"/>
          </w:tcPr>
          <w:p w14:paraId="5C83B712" w14:textId="77777777" w:rsidR="00DD1F49" w:rsidRPr="00076E76" w:rsidRDefault="00000000" w:rsidP="00BD23C4">
            <w:pPr>
              <w:spacing w:before="20" w:after="20"/>
              <w:ind w:left="524" w:right="526"/>
              <w:jc w:val="center"/>
              <w:rPr>
                <w:rFonts w:eastAsia="Arial" w:cs="Arial"/>
                <w:lang w:val="en-US"/>
              </w:rPr>
            </w:pPr>
            <w:r w:rsidRPr="009517D3">
              <w:rPr>
                <w:rFonts w:cs="Arial"/>
                <w:spacing w:val="-2"/>
                <w:lang w:val="en-US"/>
              </w:rPr>
              <w:t>72</w:t>
            </w:r>
          </w:p>
        </w:tc>
        <w:tc>
          <w:tcPr>
            <w:tcW w:w="833" w:type="pct"/>
          </w:tcPr>
          <w:p w14:paraId="441303DB" w14:textId="77777777" w:rsidR="00DD1F49" w:rsidRPr="00076E76" w:rsidRDefault="00000000" w:rsidP="00BD23C4">
            <w:pPr>
              <w:spacing w:before="20" w:after="20"/>
              <w:ind w:left="279"/>
              <w:jc w:val="center"/>
              <w:rPr>
                <w:rFonts w:eastAsia="Arial" w:cs="Arial"/>
                <w:lang w:val="en-US"/>
              </w:rPr>
            </w:pPr>
            <w:r w:rsidRPr="009517D3">
              <w:rPr>
                <w:rFonts w:cs="Arial"/>
                <w:spacing w:val="-1"/>
                <w:lang w:val="en-US"/>
              </w:rPr>
              <w:t>1.0367</w:t>
            </w:r>
          </w:p>
        </w:tc>
        <w:tc>
          <w:tcPr>
            <w:tcW w:w="833" w:type="pct"/>
          </w:tcPr>
          <w:p w14:paraId="2887CBFD" w14:textId="77777777" w:rsidR="00DD1F49" w:rsidRPr="00076E76" w:rsidRDefault="00000000" w:rsidP="00BD23C4">
            <w:pPr>
              <w:spacing w:before="20" w:after="20"/>
              <w:ind w:left="313"/>
              <w:jc w:val="center"/>
              <w:rPr>
                <w:rFonts w:eastAsia="Arial" w:cs="Arial"/>
                <w:lang w:val="en-US"/>
              </w:rPr>
            </w:pPr>
            <w:r w:rsidRPr="009517D3">
              <w:rPr>
                <w:rFonts w:cs="Arial"/>
                <w:lang w:val="en-US"/>
              </w:rPr>
              <w:t>.9154</w:t>
            </w:r>
          </w:p>
        </w:tc>
        <w:tc>
          <w:tcPr>
            <w:tcW w:w="833" w:type="pct"/>
          </w:tcPr>
          <w:p w14:paraId="7CA9842B" w14:textId="77777777" w:rsidR="00DD1F49" w:rsidRPr="00076E76" w:rsidRDefault="00000000" w:rsidP="00BD23C4">
            <w:pPr>
              <w:spacing w:before="20" w:after="20"/>
              <w:ind w:left="475" w:right="472"/>
              <w:jc w:val="center"/>
              <w:rPr>
                <w:rFonts w:eastAsia="Arial" w:cs="Arial"/>
                <w:lang w:val="en-US"/>
              </w:rPr>
            </w:pPr>
            <w:r w:rsidRPr="009517D3">
              <w:rPr>
                <w:rFonts w:cs="Arial"/>
                <w:spacing w:val="-1"/>
                <w:lang w:val="en-US"/>
              </w:rPr>
              <w:t>154</w:t>
            </w:r>
          </w:p>
        </w:tc>
        <w:tc>
          <w:tcPr>
            <w:tcW w:w="835" w:type="pct"/>
          </w:tcPr>
          <w:p w14:paraId="0E406EF8" w14:textId="77777777" w:rsidR="00DD1F49" w:rsidRPr="00076E76" w:rsidRDefault="00000000" w:rsidP="00BD23C4">
            <w:pPr>
              <w:spacing w:before="20" w:after="20"/>
              <w:ind w:left="217"/>
              <w:jc w:val="center"/>
              <w:rPr>
                <w:rFonts w:eastAsia="Arial" w:cs="Arial"/>
                <w:lang w:val="en-US"/>
              </w:rPr>
            </w:pPr>
            <w:r w:rsidRPr="009517D3">
              <w:rPr>
                <w:rFonts w:cs="Arial"/>
                <w:spacing w:val="-1"/>
                <w:lang w:val="en-US"/>
              </w:rPr>
              <w:t>1.0924</w:t>
            </w:r>
          </w:p>
        </w:tc>
      </w:tr>
      <w:tr w:rsidR="009838DF" w14:paraId="15250662" w14:textId="77777777" w:rsidTr="004D05EF">
        <w:trPr>
          <w:trHeight w:val="20"/>
        </w:trPr>
        <w:tc>
          <w:tcPr>
            <w:tcW w:w="833" w:type="pct"/>
          </w:tcPr>
          <w:p w14:paraId="368F9D13" w14:textId="77777777" w:rsidR="00DD1F49" w:rsidRPr="00076E76" w:rsidRDefault="00000000" w:rsidP="00BD23C4">
            <w:pPr>
              <w:spacing w:before="20" w:after="20"/>
              <w:ind w:left="315"/>
              <w:jc w:val="center"/>
              <w:rPr>
                <w:rFonts w:eastAsia="Arial" w:cs="Arial"/>
                <w:lang w:val="en-US"/>
              </w:rPr>
            </w:pPr>
            <w:r w:rsidRPr="009517D3">
              <w:rPr>
                <w:rFonts w:cs="Arial"/>
                <w:lang w:val="en-US"/>
              </w:rPr>
              <w:t>.9634</w:t>
            </w:r>
          </w:p>
        </w:tc>
        <w:tc>
          <w:tcPr>
            <w:tcW w:w="833" w:type="pct"/>
          </w:tcPr>
          <w:p w14:paraId="3E89B35A" w14:textId="77777777" w:rsidR="00DD1F49" w:rsidRPr="00076E76" w:rsidRDefault="00000000" w:rsidP="00BD23C4">
            <w:pPr>
              <w:spacing w:before="20" w:after="20"/>
              <w:ind w:left="524" w:right="526"/>
              <w:jc w:val="center"/>
              <w:rPr>
                <w:rFonts w:eastAsia="Arial" w:cs="Arial"/>
                <w:lang w:val="en-US"/>
              </w:rPr>
            </w:pPr>
            <w:r w:rsidRPr="009517D3">
              <w:rPr>
                <w:rFonts w:cs="Arial"/>
                <w:spacing w:val="-2"/>
                <w:lang w:val="en-US"/>
              </w:rPr>
              <w:t>74</w:t>
            </w:r>
          </w:p>
        </w:tc>
        <w:tc>
          <w:tcPr>
            <w:tcW w:w="833" w:type="pct"/>
          </w:tcPr>
          <w:p w14:paraId="43B2482E" w14:textId="77777777" w:rsidR="00DD1F49" w:rsidRPr="00076E76" w:rsidRDefault="00000000" w:rsidP="00BD23C4">
            <w:pPr>
              <w:spacing w:before="20" w:after="20"/>
              <w:ind w:left="279"/>
              <w:jc w:val="center"/>
              <w:rPr>
                <w:rFonts w:eastAsia="Arial" w:cs="Arial"/>
                <w:lang w:val="en-US"/>
              </w:rPr>
            </w:pPr>
            <w:r w:rsidRPr="009517D3">
              <w:rPr>
                <w:rFonts w:cs="Arial"/>
                <w:spacing w:val="-1"/>
                <w:lang w:val="en-US"/>
              </w:rPr>
              <w:t>1.0380</w:t>
            </w:r>
          </w:p>
        </w:tc>
        <w:tc>
          <w:tcPr>
            <w:tcW w:w="833" w:type="pct"/>
          </w:tcPr>
          <w:p w14:paraId="2987E74D" w14:textId="77777777" w:rsidR="00DD1F49" w:rsidRPr="00076E76" w:rsidRDefault="00000000" w:rsidP="00BD23C4">
            <w:pPr>
              <w:spacing w:before="20" w:after="20"/>
              <w:ind w:left="313"/>
              <w:jc w:val="center"/>
              <w:rPr>
                <w:rFonts w:eastAsia="Arial" w:cs="Arial"/>
                <w:lang w:val="en-US"/>
              </w:rPr>
            </w:pPr>
            <w:r w:rsidRPr="009517D3">
              <w:rPr>
                <w:rFonts w:cs="Arial"/>
                <w:lang w:val="en-US"/>
              </w:rPr>
              <w:t>.9142</w:t>
            </w:r>
          </w:p>
        </w:tc>
        <w:tc>
          <w:tcPr>
            <w:tcW w:w="833" w:type="pct"/>
          </w:tcPr>
          <w:p w14:paraId="5DC13F9A" w14:textId="77777777" w:rsidR="00DD1F49" w:rsidRPr="00076E76" w:rsidRDefault="00000000" w:rsidP="00BD23C4">
            <w:pPr>
              <w:spacing w:before="20" w:after="20"/>
              <w:ind w:left="475" w:right="472"/>
              <w:jc w:val="center"/>
              <w:rPr>
                <w:rFonts w:eastAsia="Arial" w:cs="Arial"/>
                <w:lang w:val="en-US"/>
              </w:rPr>
            </w:pPr>
            <w:r w:rsidRPr="009517D3">
              <w:rPr>
                <w:rFonts w:cs="Arial"/>
                <w:spacing w:val="-1"/>
                <w:lang w:val="en-US"/>
              </w:rPr>
              <w:t>156</w:t>
            </w:r>
          </w:p>
        </w:tc>
        <w:tc>
          <w:tcPr>
            <w:tcW w:w="835" w:type="pct"/>
          </w:tcPr>
          <w:p w14:paraId="59B1CD7C" w14:textId="77777777" w:rsidR="00DD1F49" w:rsidRPr="00076E76" w:rsidRDefault="00000000" w:rsidP="00BD23C4">
            <w:pPr>
              <w:spacing w:before="20" w:after="20"/>
              <w:ind w:left="217"/>
              <w:jc w:val="center"/>
              <w:rPr>
                <w:rFonts w:eastAsia="Arial" w:cs="Arial"/>
                <w:lang w:val="en-US"/>
              </w:rPr>
            </w:pPr>
            <w:r w:rsidRPr="009517D3">
              <w:rPr>
                <w:rFonts w:cs="Arial"/>
                <w:spacing w:val="-1"/>
                <w:lang w:val="en-US"/>
              </w:rPr>
              <w:t>1.0939</w:t>
            </w:r>
          </w:p>
        </w:tc>
      </w:tr>
      <w:tr w:rsidR="009838DF" w14:paraId="1F443BAD" w14:textId="77777777" w:rsidTr="004D05EF">
        <w:trPr>
          <w:trHeight w:val="20"/>
        </w:trPr>
        <w:tc>
          <w:tcPr>
            <w:tcW w:w="833" w:type="pct"/>
          </w:tcPr>
          <w:p w14:paraId="4872AC80" w14:textId="77777777" w:rsidR="00DD1F49" w:rsidRPr="00076E76" w:rsidRDefault="00000000" w:rsidP="00BD23C4">
            <w:pPr>
              <w:spacing w:before="20" w:after="20"/>
              <w:ind w:left="315"/>
              <w:jc w:val="center"/>
              <w:rPr>
                <w:rFonts w:eastAsia="Arial" w:cs="Arial"/>
                <w:lang w:val="en-US"/>
              </w:rPr>
            </w:pPr>
            <w:r w:rsidRPr="009517D3">
              <w:rPr>
                <w:rFonts w:cs="Arial"/>
                <w:lang w:val="en-US"/>
              </w:rPr>
              <w:t>.9622</w:t>
            </w:r>
          </w:p>
        </w:tc>
        <w:tc>
          <w:tcPr>
            <w:tcW w:w="833" w:type="pct"/>
          </w:tcPr>
          <w:p w14:paraId="72508E9A" w14:textId="77777777" w:rsidR="00DD1F49" w:rsidRPr="00076E76" w:rsidRDefault="00000000" w:rsidP="00BD23C4">
            <w:pPr>
              <w:spacing w:before="20" w:after="20"/>
              <w:ind w:left="524" w:right="526"/>
              <w:jc w:val="center"/>
              <w:rPr>
                <w:rFonts w:eastAsia="Arial" w:cs="Arial"/>
                <w:lang w:val="en-US"/>
              </w:rPr>
            </w:pPr>
            <w:r w:rsidRPr="009517D3">
              <w:rPr>
                <w:rFonts w:cs="Arial"/>
                <w:spacing w:val="-2"/>
                <w:lang w:val="en-US"/>
              </w:rPr>
              <w:t>76</w:t>
            </w:r>
          </w:p>
        </w:tc>
        <w:tc>
          <w:tcPr>
            <w:tcW w:w="833" w:type="pct"/>
          </w:tcPr>
          <w:p w14:paraId="177B9D90" w14:textId="77777777" w:rsidR="00DD1F49" w:rsidRPr="00076E76" w:rsidRDefault="00000000" w:rsidP="00BD23C4">
            <w:pPr>
              <w:spacing w:before="20" w:after="20"/>
              <w:ind w:left="279"/>
              <w:jc w:val="center"/>
              <w:rPr>
                <w:rFonts w:eastAsia="Arial" w:cs="Arial"/>
                <w:lang w:val="en-US"/>
              </w:rPr>
            </w:pPr>
            <w:r w:rsidRPr="009517D3">
              <w:rPr>
                <w:rFonts w:cs="Arial"/>
                <w:spacing w:val="-1"/>
                <w:lang w:val="en-US"/>
              </w:rPr>
              <w:t>1.0393</w:t>
            </w:r>
          </w:p>
        </w:tc>
        <w:tc>
          <w:tcPr>
            <w:tcW w:w="833" w:type="pct"/>
          </w:tcPr>
          <w:p w14:paraId="7C585B46" w14:textId="77777777" w:rsidR="00DD1F49" w:rsidRPr="00076E76" w:rsidRDefault="00000000" w:rsidP="00BD23C4">
            <w:pPr>
              <w:spacing w:before="20" w:after="20"/>
              <w:ind w:left="313"/>
              <w:jc w:val="center"/>
              <w:rPr>
                <w:rFonts w:eastAsia="Arial" w:cs="Arial"/>
                <w:lang w:val="en-US"/>
              </w:rPr>
            </w:pPr>
            <w:r w:rsidRPr="009517D3">
              <w:rPr>
                <w:rFonts w:cs="Arial"/>
                <w:lang w:val="en-US"/>
              </w:rPr>
              <w:t>.9130</w:t>
            </w:r>
          </w:p>
        </w:tc>
        <w:tc>
          <w:tcPr>
            <w:tcW w:w="833" w:type="pct"/>
          </w:tcPr>
          <w:p w14:paraId="64B294F2" w14:textId="77777777" w:rsidR="00DD1F49" w:rsidRPr="00076E76" w:rsidRDefault="00000000" w:rsidP="00BD23C4">
            <w:pPr>
              <w:spacing w:before="20" w:after="20"/>
              <w:ind w:left="475" w:right="472"/>
              <w:jc w:val="center"/>
              <w:rPr>
                <w:rFonts w:eastAsia="Arial" w:cs="Arial"/>
                <w:lang w:val="en-US"/>
              </w:rPr>
            </w:pPr>
            <w:r w:rsidRPr="009517D3">
              <w:rPr>
                <w:rFonts w:cs="Arial"/>
                <w:spacing w:val="-1"/>
                <w:lang w:val="en-US"/>
              </w:rPr>
              <w:t>158</w:t>
            </w:r>
          </w:p>
        </w:tc>
        <w:tc>
          <w:tcPr>
            <w:tcW w:w="835" w:type="pct"/>
          </w:tcPr>
          <w:p w14:paraId="32090652" w14:textId="77777777" w:rsidR="00DD1F49" w:rsidRPr="00076E76" w:rsidRDefault="00000000" w:rsidP="00BD23C4">
            <w:pPr>
              <w:spacing w:before="20" w:after="20"/>
              <w:ind w:left="217"/>
              <w:jc w:val="center"/>
              <w:rPr>
                <w:rFonts w:eastAsia="Arial" w:cs="Arial"/>
                <w:lang w:val="en-US"/>
              </w:rPr>
            </w:pPr>
            <w:r w:rsidRPr="009517D3">
              <w:rPr>
                <w:rFonts w:cs="Arial"/>
                <w:spacing w:val="-1"/>
                <w:lang w:val="en-US"/>
              </w:rPr>
              <w:t>1.0953</w:t>
            </w:r>
          </w:p>
        </w:tc>
      </w:tr>
      <w:tr w:rsidR="009838DF" w14:paraId="304AA425" w14:textId="77777777" w:rsidTr="004D05EF">
        <w:trPr>
          <w:trHeight w:val="20"/>
        </w:trPr>
        <w:tc>
          <w:tcPr>
            <w:tcW w:w="833" w:type="pct"/>
          </w:tcPr>
          <w:p w14:paraId="17B2250E" w14:textId="77777777" w:rsidR="00DD1F49" w:rsidRPr="00076E76" w:rsidRDefault="00000000" w:rsidP="00BD23C4">
            <w:pPr>
              <w:spacing w:before="20" w:after="20"/>
              <w:ind w:left="315"/>
              <w:jc w:val="center"/>
              <w:rPr>
                <w:rFonts w:eastAsia="Arial" w:cs="Arial"/>
                <w:lang w:val="en-US"/>
              </w:rPr>
            </w:pPr>
            <w:r w:rsidRPr="009517D3">
              <w:rPr>
                <w:rFonts w:cs="Arial"/>
                <w:lang w:val="en-US"/>
              </w:rPr>
              <w:t>.9610</w:t>
            </w:r>
          </w:p>
        </w:tc>
        <w:tc>
          <w:tcPr>
            <w:tcW w:w="833" w:type="pct"/>
          </w:tcPr>
          <w:p w14:paraId="28444F52" w14:textId="77777777" w:rsidR="00DD1F49" w:rsidRPr="00076E76" w:rsidRDefault="00000000" w:rsidP="00BD23C4">
            <w:pPr>
              <w:spacing w:before="20" w:after="20"/>
              <w:ind w:left="524" w:right="526"/>
              <w:jc w:val="center"/>
              <w:rPr>
                <w:rFonts w:eastAsia="Arial" w:cs="Arial"/>
                <w:lang w:val="en-US"/>
              </w:rPr>
            </w:pPr>
            <w:r w:rsidRPr="009517D3">
              <w:rPr>
                <w:rFonts w:cs="Arial"/>
                <w:spacing w:val="-2"/>
                <w:lang w:val="en-US"/>
              </w:rPr>
              <w:t>78</w:t>
            </w:r>
          </w:p>
        </w:tc>
        <w:tc>
          <w:tcPr>
            <w:tcW w:w="833" w:type="pct"/>
          </w:tcPr>
          <w:p w14:paraId="5FA3D055" w14:textId="77777777" w:rsidR="00DD1F49" w:rsidRPr="00076E76" w:rsidRDefault="00000000" w:rsidP="00BD23C4">
            <w:pPr>
              <w:spacing w:before="20" w:after="20"/>
              <w:ind w:left="279"/>
              <w:jc w:val="center"/>
              <w:rPr>
                <w:rFonts w:eastAsia="Arial" w:cs="Arial"/>
                <w:lang w:val="en-US"/>
              </w:rPr>
            </w:pPr>
            <w:r w:rsidRPr="009517D3">
              <w:rPr>
                <w:rFonts w:cs="Arial"/>
                <w:spacing w:val="-1"/>
                <w:lang w:val="en-US"/>
              </w:rPr>
              <w:t>1.0406</w:t>
            </w:r>
          </w:p>
        </w:tc>
        <w:tc>
          <w:tcPr>
            <w:tcW w:w="833" w:type="pct"/>
          </w:tcPr>
          <w:p w14:paraId="2A7C3B06" w14:textId="77777777" w:rsidR="00DD1F49" w:rsidRPr="00076E76" w:rsidRDefault="00000000" w:rsidP="00BD23C4">
            <w:pPr>
              <w:spacing w:before="20" w:after="20"/>
              <w:ind w:left="313"/>
              <w:jc w:val="center"/>
              <w:rPr>
                <w:rFonts w:eastAsia="Arial" w:cs="Arial"/>
                <w:lang w:val="en-US"/>
              </w:rPr>
            </w:pPr>
            <w:r w:rsidRPr="009517D3">
              <w:rPr>
                <w:rFonts w:cs="Arial"/>
                <w:b/>
                <w:lang w:val="en-US"/>
              </w:rPr>
              <w:t>.9119</w:t>
            </w:r>
          </w:p>
        </w:tc>
        <w:tc>
          <w:tcPr>
            <w:tcW w:w="833" w:type="pct"/>
          </w:tcPr>
          <w:p w14:paraId="7AF12F77" w14:textId="77777777" w:rsidR="00DD1F49" w:rsidRPr="00076E76" w:rsidRDefault="00000000" w:rsidP="00BD23C4">
            <w:pPr>
              <w:spacing w:before="20" w:after="20"/>
              <w:ind w:left="475" w:right="472"/>
              <w:jc w:val="center"/>
              <w:rPr>
                <w:rFonts w:eastAsia="Arial" w:cs="Arial"/>
                <w:lang w:val="en-US"/>
              </w:rPr>
            </w:pPr>
            <w:r w:rsidRPr="009517D3">
              <w:rPr>
                <w:rFonts w:cs="Arial"/>
                <w:b/>
                <w:spacing w:val="-1"/>
                <w:lang w:val="en-US"/>
              </w:rPr>
              <w:t>160</w:t>
            </w:r>
          </w:p>
        </w:tc>
        <w:tc>
          <w:tcPr>
            <w:tcW w:w="835" w:type="pct"/>
          </w:tcPr>
          <w:p w14:paraId="11B6E3B7" w14:textId="77777777" w:rsidR="00DD1F49" w:rsidRPr="00076E76" w:rsidRDefault="00000000" w:rsidP="00BD23C4">
            <w:pPr>
              <w:spacing w:before="20" w:after="20"/>
              <w:ind w:left="217"/>
              <w:jc w:val="center"/>
              <w:rPr>
                <w:rFonts w:eastAsia="Arial" w:cs="Arial"/>
                <w:lang w:val="en-US"/>
              </w:rPr>
            </w:pPr>
            <w:r w:rsidRPr="009517D3">
              <w:rPr>
                <w:rFonts w:cs="Arial"/>
                <w:b/>
                <w:spacing w:val="-1"/>
                <w:lang w:val="en-US"/>
              </w:rPr>
              <w:t>1.0966</w:t>
            </w:r>
          </w:p>
        </w:tc>
      </w:tr>
      <w:tr w:rsidR="009838DF" w14:paraId="26F0CCCA" w14:textId="77777777" w:rsidTr="004D05EF">
        <w:trPr>
          <w:trHeight w:val="20"/>
        </w:trPr>
        <w:tc>
          <w:tcPr>
            <w:tcW w:w="833" w:type="pct"/>
          </w:tcPr>
          <w:p w14:paraId="3A87EFEA" w14:textId="77777777" w:rsidR="00DD1F49" w:rsidRPr="00076E76" w:rsidRDefault="00000000" w:rsidP="00BD23C4">
            <w:pPr>
              <w:spacing w:before="20" w:after="20"/>
              <w:ind w:left="315"/>
              <w:jc w:val="center"/>
              <w:rPr>
                <w:rFonts w:eastAsia="Arial" w:cs="Arial"/>
                <w:lang w:val="en-US"/>
              </w:rPr>
            </w:pPr>
            <w:r w:rsidRPr="009517D3">
              <w:rPr>
                <w:rFonts w:cs="Arial"/>
                <w:b/>
                <w:lang w:val="en-US"/>
              </w:rPr>
              <w:t>.9597</w:t>
            </w:r>
          </w:p>
        </w:tc>
        <w:tc>
          <w:tcPr>
            <w:tcW w:w="833" w:type="pct"/>
          </w:tcPr>
          <w:p w14:paraId="0C0BC0FF" w14:textId="77777777" w:rsidR="00DD1F49" w:rsidRPr="00076E76" w:rsidRDefault="00000000" w:rsidP="00BD23C4">
            <w:pPr>
              <w:spacing w:before="20" w:after="20"/>
              <w:ind w:left="524" w:right="526"/>
              <w:jc w:val="center"/>
              <w:rPr>
                <w:rFonts w:eastAsia="Arial" w:cs="Arial"/>
                <w:lang w:val="en-US"/>
              </w:rPr>
            </w:pPr>
            <w:r w:rsidRPr="009517D3">
              <w:rPr>
                <w:rFonts w:cs="Arial"/>
                <w:b/>
                <w:spacing w:val="-2"/>
                <w:lang w:val="en-US"/>
              </w:rPr>
              <w:t>80</w:t>
            </w:r>
          </w:p>
        </w:tc>
        <w:tc>
          <w:tcPr>
            <w:tcW w:w="833" w:type="pct"/>
          </w:tcPr>
          <w:p w14:paraId="39F7BA13" w14:textId="77777777" w:rsidR="00DD1F49" w:rsidRPr="00076E76" w:rsidRDefault="00000000" w:rsidP="00BD23C4">
            <w:pPr>
              <w:spacing w:before="20" w:after="20"/>
              <w:ind w:left="279"/>
              <w:jc w:val="center"/>
              <w:rPr>
                <w:rFonts w:eastAsia="Arial" w:cs="Arial"/>
                <w:lang w:val="en-US"/>
              </w:rPr>
            </w:pPr>
            <w:r w:rsidRPr="009517D3">
              <w:rPr>
                <w:rFonts w:cs="Arial"/>
                <w:b/>
                <w:spacing w:val="-1"/>
                <w:lang w:val="en-US"/>
              </w:rPr>
              <w:t>1.0420</w:t>
            </w:r>
          </w:p>
        </w:tc>
        <w:tc>
          <w:tcPr>
            <w:tcW w:w="833" w:type="pct"/>
          </w:tcPr>
          <w:p w14:paraId="6FAA30A8" w14:textId="77777777" w:rsidR="00DD1F49" w:rsidRPr="00076E76" w:rsidRDefault="00000000" w:rsidP="00BD23C4">
            <w:pPr>
              <w:spacing w:before="20" w:after="20"/>
              <w:ind w:left="313"/>
              <w:jc w:val="center"/>
              <w:rPr>
                <w:rFonts w:eastAsia="Arial" w:cs="Arial"/>
                <w:lang w:val="en-US"/>
              </w:rPr>
            </w:pPr>
            <w:r w:rsidRPr="009517D3">
              <w:rPr>
                <w:rFonts w:cs="Arial"/>
                <w:lang w:val="en-US"/>
              </w:rPr>
              <w:t>.9107</w:t>
            </w:r>
          </w:p>
        </w:tc>
        <w:tc>
          <w:tcPr>
            <w:tcW w:w="833" w:type="pct"/>
          </w:tcPr>
          <w:p w14:paraId="6F19A15A" w14:textId="77777777" w:rsidR="00DD1F49" w:rsidRPr="00076E76" w:rsidRDefault="00000000" w:rsidP="00BD23C4">
            <w:pPr>
              <w:spacing w:before="20" w:after="20"/>
              <w:ind w:left="475" w:right="472"/>
              <w:jc w:val="center"/>
              <w:rPr>
                <w:rFonts w:eastAsia="Arial" w:cs="Arial"/>
                <w:lang w:val="en-US"/>
              </w:rPr>
            </w:pPr>
            <w:r w:rsidRPr="009517D3">
              <w:rPr>
                <w:rFonts w:cs="Arial"/>
                <w:spacing w:val="-1"/>
                <w:lang w:val="en-US"/>
              </w:rPr>
              <w:t>162</w:t>
            </w:r>
          </w:p>
        </w:tc>
        <w:tc>
          <w:tcPr>
            <w:tcW w:w="835" w:type="pct"/>
          </w:tcPr>
          <w:p w14:paraId="454FF181" w14:textId="77777777" w:rsidR="00DD1F49" w:rsidRPr="00076E76" w:rsidRDefault="00000000" w:rsidP="00BD23C4">
            <w:pPr>
              <w:spacing w:before="20" w:after="20"/>
              <w:ind w:left="217"/>
              <w:jc w:val="center"/>
              <w:rPr>
                <w:rFonts w:eastAsia="Arial" w:cs="Arial"/>
                <w:lang w:val="en-US"/>
              </w:rPr>
            </w:pPr>
            <w:r w:rsidRPr="009517D3">
              <w:rPr>
                <w:rFonts w:cs="Arial"/>
                <w:spacing w:val="-1"/>
                <w:lang w:val="en-US"/>
              </w:rPr>
              <w:t>1.0981</w:t>
            </w:r>
          </w:p>
        </w:tc>
      </w:tr>
      <w:tr w:rsidR="009838DF" w14:paraId="6432F902" w14:textId="77777777" w:rsidTr="004D05EF">
        <w:trPr>
          <w:trHeight w:val="20"/>
        </w:trPr>
        <w:tc>
          <w:tcPr>
            <w:tcW w:w="833" w:type="pct"/>
          </w:tcPr>
          <w:p w14:paraId="7EED1C93" w14:textId="77777777" w:rsidR="00DD1F49" w:rsidRPr="00076E76" w:rsidRDefault="00000000" w:rsidP="00BD23C4">
            <w:pPr>
              <w:spacing w:before="20" w:after="20"/>
              <w:ind w:left="315"/>
              <w:jc w:val="center"/>
              <w:rPr>
                <w:rFonts w:eastAsia="Arial" w:cs="Arial"/>
                <w:lang w:val="en-US"/>
              </w:rPr>
            </w:pPr>
            <w:r w:rsidRPr="009517D3">
              <w:rPr>
                <w:rFonts w:cs="Arial"/>
                <w:lang w:val="en-US"/>
              </w:rPr>
              <w:t>.9585</w:t>
            </w:r>
          </w:p>
        </w:tc>
        <w:tc>
          <w:tcPr>
            <w:tcW w:w="833" w:type="pct"/>
          </w:tcPr>
          <w:p w14:paraId="696E2045" w14:textId="77777777" w:rsidR="00DD1F49" w:rsidRPr="00076E76" w:rsidRDefault="00000000" w:rsidP="00BD23C4">
            <w:pPr>
              <w:spacing w:before="20" w:after="20"/>
              <w:ind w:left="524" w:right="526"/>
              <w:jc w:val="center"/>
              <w:rPr>
                <w:rFonts w:eastAsia="Arial" w:cs="Arial"/>
                <w:lang w:val="en-US"/>
              </w:rPr>
            </w:pPr>
            <w:r w:rsidRPr="009517D3">
              <w:rPr>
                <w:rFonts w:cs="Arial"/>
                <w:spacing w:val="-2"/>
                <w:lang w:val="en-US"/>
              </w:rPr>
              <w:t>82</w:t>
            </w:r>
          </w:p>
        </w:tc>
        <w:tc>
          <w:tcPr>
            <w:tcW w:w="833" w:type="pct"/>
          </w:tcPr>
          <w:p w14:paraId="40D8F46C" w14:textId="77777777" w:rsidR="00DD1F49" w:rsidRPr="00076E76" w:rsidRDefault="00000000" w:rsidP="00BD23C4">
            <w:pPr>
              <w:spacing w:before="20" w:after="20"/>
              <w:ind w:left="279"/>
              <w:jc w:val="center"/>
              <w:rPr>
                <w:rFonts w:eastAsia="Arial" w:cs="Arial"/>
                <w:lang w:val="en-US"/>
              </w:rPr>
            </w:pPr>
            <w:r w:rsidRPr="009517D3">
              <w:rPr>
                <w:rFonts w:cs="Arial"/>
                <w:spacing w:val="-1"/>
                <w:lang w:val="en-US"/>
              </w:rPr>
              <w:t>1.0433</w:t>
            </w:r>
          </w:p>
        </w:tc>
        <w:tc>
          <w:tcPr>
            <w:tcW w:w="833" w:type="pct"/>
          </w:tcPr>
          <w:p w14:paraId="5E25A8A7" w14:textId="77777777" w:rsidR="00DD1F49" w:rsidRPr="00076E76" w:rsidRDefault="00000000" w:rsidP="00BD23C4">
            <w:pPr>
              <w:spacing w:before="20" w:after="20"/>
              <w:ind w:left="313"/>
              <w:jc w:val="center"/>
              <w:rPr>
                <w:rFonts w:eastAsia="Arial" w:cs="Arial"/>
                <w:lang w:val="en-US"/>
              </w:rPr>
            </w:pPr>
            <w:r w:rsidRPr="009517D3">
              <w:rPr>
                <w:rFonts w:cs="Arial"/>
                <w:lang w:val="en-US"/>
              </w:rPr>
              <w:t>.9095</w:t>
            </w:r>
          </w:p>
        </w:tc>
        <w:tc>
          <w:tcPr>
            <w:tcW w:w="833" w:type="pct"/>
          </w:tcPr>
          <w:p w14:paraId="65C3EB34" w14:textId="77777777" w:rsidR="00DD1F49" w:rsidRPr="00076E76" w:rsidRDefault="00000000" w:rsidP="00BD23C4">
            <w:pPr>
              <w:spacing w:before="20" w:after="20"/>
              <w:ind w:left="475" w:right="472"/>
              <w:jc w:val="center"/>
              <w:rPr>
                <w:rFonts w:eastAsia="Arial" w:cs="Arial"/>
                <w:lang w:val="en-US"/>
              </w:rPr>
            </w:pPr>
            <w:r w:rsidRPr="009517D3">
              <w:rPr>
                <w:rFonts w:cs="Arial"/>
                <w:spacing w:val="-1"/>
                <w:lang w:val="en-US"/>
              </w:rPr>
              <w:t>164</w:t>
            </w:r>
          </w:p>
        </w:tc>
        <w:tc>
          <w:tcPr>
            <w:tcW w:w="835" w:type="pct"/>
          </w:tcPr>
          <w:p w14:paraId="2823103F" w14:textId="77777777" w:rsidR="00DD1F49" w:rsidRPr="00076E76" w:rsidRDefault="00000000" w:rsidP="00BD23C4">
            <w:pPr>
              <w:spacing w:before="20" w:after="20"/>
              <w:ind w:left="217"/>
              <w:jc w:val="center"/>
              <w:rPr>
                <w:rFonts w:eastAsia="Arial" w:cs="Arial"/>
                <w:lang w:val="en-US"/>
              </w:rPr>
            </w:pPr>
            <w:r w:rsidRPr="009517D3">
              <w:rPr>
                <w:rFonts w:cs="Arial"/>
                <w:spacing w:val="-1"/>
                <w:lang w:val="en-US"/>
              </w:rPr>
              <w:t>1.0995</w:t>
            </w:r>
          </w:p>
        </w:tc>
      </w:tr>
      <w:tr w:rsidR="009838DF" w14:paraId="13712D6B" w14:textId="77777777" w:rsidTr="004D05EF">
        <w:trPr>
          <w:trHeight w:val="20"/>
        </w:trPr>
        <w:tc>
          <w:tcPr>
            <w:tcW w:w="833" w:type="pct"/>
          </w:tcPr>
          <w:p w14:paraId="12879D71" w14:textId="77777777" w:rsidR="00DD1F49" w:rsidRPr="00076E76" w:rsidRDefault="00000000" w:rsidP="00BD23C4">
            <w:pPr>
              <w:spacing w:before="20" w:after="20"/>
              <w:ind w:left="315"/>
              <w:jc w:val="center"/>
              <w:rPr>
                <w:rFonts w:eastAsia="Arial" w:cs="Arial"/>
                <w:lang w:val="en-US"/>
              </w:rPr>
            </w:pPr>
            <w:r w:rsidRPr="009517D3">
              <w:rPr>
                <w:rFonts w:cs="Arial"/>
                <w:lang w:val="en-US"/>
              </w:rPr>
              <w:t>.9573</w:t>
            </w:r>
          </w:p>
        </w:tc>
        <w:tc>
          <w:tcPr>
            <w:tcW w:w="833" w:type="pct"/>
          </w:tcPr>
          <w:p w14:paraId="77AFB81D" w14:textId="77777777" w:rsidR="00DD1F49" w:rsidRPr="00076E76" w:rsidRDefault="00000000" w:rsidP="00BD23C4">
            <w:pPr>
              <w:spacing w:before="20" w:after="20"/>
              <w:ind w:left="524" w:right="526"/>
              <w:jc w:val="center"/>
              <w:rPr>
                <w:rFonts w:eastAsia="Arial" w:cs="Arial"/>
                <w:lang w:val="en-US"/>
              </w:rPr>
            </w:pPr>
            <w:r w:rsidRPr="009517D3">
              <w:rPr>
                <w:rFonts w:cs="Arial"/>
                <w:spacing w:val="-2"/>
                <w:lang w:val="en-US"/>
              </w:rPr>
              <w:t>84</w:t>
            </w:r>
          </w:p>
        </w:tc>
        <w:tc>
          <w:tcPr>
            <w:tcW w:w="833" w:type="pct"/>
          </w:tcPr>
          <w:p w14:paraId="2B3715FD" w14:textId="77777777" w:rsidR="00DD1F49" w:rsidRPr="00076E76" w:rsidRDefault="00000000" w:rsidP="00BD23C4">
            <w:pPr>
              <w:spacing w:before="20" w:after="20"/>
              <w:ind w:left="279"/>
              <w:jc w:val="center"/>
              <w:rPr>
                <w:rFonts w:eastAsia="Arial" w:cs="Arial"/>
                <w:lang w:val="en-US"/>
              </w:rPr>
            </w:pPr>
            <w:r w:rsidRPr="009517D3">
              <w:rPr>
                <w:rFonts w:cs="Arial"/>
                <w:spacing w:val="-1"/>
                <w:lang w:val="en-US"/>
              </w:rPr>
              <w:t>1.0446</w:t>
            </w:r>
          </w:p>
        </w:tc>
        <w:tc>
          <w:tcPr>
            <w:tcW w:w="833" w:type="pct"/>
          </w:tcPr>
          <w:p w14:paraId="7B5362A6" w14:textId="77777777" w:rsidR="00DD1F49" w:rsidRPr="00076E76" w:rsidRDefault="00000000" w:rsidP="00BD23C4">
            <w:pPr>
              <w:spacing w:before="20" w:after="20"/>
              <w:ind w:left="313"/>
              <w:jc w:val="center"/>
              <w:rPr>
                <w:rFonts w:eastAsia="Arial" w:cs="Arial"/>
                <w:lang w:val="en-US"/>
              </w:rPr>
            </w:pPr>
            <w:r w:rsidRPr="009517D3">
              <w:rPr>
                <w:rFonts w:cs="Arial"/>
                <w:lang w:val="en-US"/>
              </w:rPr>
              <w:t>.9084</w:t>
            </w:r>
          </w:p>
        </w:tc>
        <w:tc>
          <w:tcPr>
            <w:tcW w:w="833" w:type="pct"/>
          </w:tcPr>
          <w:p w14:paraId="48FC6F0B" w14:textId="77777777" w:rsidR="00DD1F49" w:rsidRPr="00076E76" w:rsidRDefault="00000000" w:rsidP="00BD23C4">
            <w:pPr>
              <w:spacing w:before="20" w:after="20"/>
              <w:ind w:left="475" w:right="472"/>
              <w:jc w:val="center"/>
              <w:rPr>
                <w:rFonts w:eastAsia="Arial" w:cs="Arial"/>
                <w:lang w:val="en-US"/>
              </w:rPr>
            </w:pPr>
            <w:r w:rsidRPr="009517D3">
              <w:rPr>
                <w:rFonts w:cs="Arial"/>
                <w:spacing w:val="-1"/>
                <w:lang w:val="en-US"/>
              </w:rPr>
              <w:t>166</w:t>
            </w:r>
          </w:p>
        </w:tc>
        <w:tc>
          <w:tcPr>
            <w:tcW w:w="835" w:type="pct"/>
          </w:tcPr>
          <w:p w14:paraId="173CD2D7" w14:textId="77777777" w:rsidR="00DD1F49" w:rsidRPr="00076E76" w:rsidRDefault="00000000" w:rsidP="00BD23C4">
            <w:pPr>
              <w:spacing w:before="20" w:after="20"/>
              <w:ind w:left="217"/>
              <w:jc w:val="center"/>
              <w:rPr>
                <w:rFonts w:eastAsia="Arial" w:cs="Arial"/>
                <w:lang w:val="en-US"/>
              </w:rPr>
            </w:pPr>
            <w:r w:rsidRPr="009517D3">
              <w:rPr>
                <w:rFonts w:cs="Arial"/>
                <w:spacing w:val="-1"/>
                <w:lang w:val="en-US"/>
              </w:rPr>
              <w:t>1.1009</w:t>
            </w:r>
          </w:p>
        </w:tc>
      </w:tr>
      <w:tr w:rsidR="009838DF" w14:paraId="1395ED03" w14:textId="77777777" w:rsidTr="004D05EF">
        <w:trPr>
          <w:trHeight w:val="20"/>
        </w:trPr>
        <w:tc>
          <w:tcPr>
            <w:tcW w:w="833" w:type="pct"/>
          </w:tcPr>
          <w:p w14:paraId="77E814E5" w14:textId="77777777" w:rsidR="00DD1F49" w:rsidRPr="00076E76" w:rsidRDefault="00000000" w:rsidP="00BD23C4">
            <w:pPr>
              <w:spacing w:before="20" w:after="20"/>
              <w:ind w:left="315"/>
              <w:jc w:val="center"/>
              <w:rPr>
                <w:rFonts w:eastAsia="Arial" w:cs="Arial"/>
                <w:lang w:val="en-US"/>
              </w:rPr>
            </w:pPr>
            <w:r w:rsidRPr="009517D3">
              <w:rPr>
                <w:rFonts w:cs="Arial"/>
                <w:lang w:val="en-US"/>
              </w:rPr>
              <w:t>.9561</w:t>
            </w:r>
          </w:p>
        </w:tc>
        <w:tc>
          <w:tcPr>
            <w:tcW w:w="833" w:type="pct"/>
          </w:tcPr>
          <w:p w14:paraId="1D7689C8" w14:textId="77777777" w:rsidR="00DD1F49" w:rsidRPr="00076E76" w:rsidRDefault="00000000" w:rsidP="00BD23C4">
            <w:pPr>
              <w:spacing w:before="20" w:after="20"/>
              <w:ind w:left="524" w:right="526"/>
              <w:jc w:val="center"/>
              <w:rPr>
                <w:rFonts w:eastAsia="Arial" w:cs="Arial"/>
                <w:lang w:val="en-US"/>
              </w:rPr>
            </w:pPr>
            <w:r w:rsidRPr="009517D3">
              <w:rPr>
                <w:rFonts w:cs="Arial"/>
                <w:spacing w:val="-2"/>
                <w:lang w:val="en-US"/>
              </w:rPr>
              <w:t>86</w:t>
            </w:r>
          </w:p>
        </w:tc>
        <w:tc>
          <w:tcPr>
            <w:tcW w:w="833" w:type="pct"/>
          </w:tcPr>
          <w:p w14:paraId="67908968" w14:textId="77777777" w:rsidR="00DD1F49" w:rsidRPr="00076E76" w:rsidRDefault="00000000" w:rsidP="00BD23C4">
            <w:pPr>
              <w:spacing w:before="20" w:after="20"/>
              <w:ind w:left="279"/>
              <w:jc w:val="center"/>
              <w:rPr>
                <w:rFonts w:eastAsia="Arial" w:cs="Arial"/>
                <w:lang w:val="en-US"/>
              </w:rPr>
            </w:pPr>
            <w:r w:rsidRPr="009517D3">
              <w:rPr>
                <w:rFonts w:cs="Arial"/>
                <w:spacing w:val="-1"/>
                <w:lang w:val="en-US"/>
              </w:rPr>
              <w:t>1.0459</w:t>
            </w:r>
          </w:p>
        </w:tc>
        <w:tc>
          <w:tcPr>
            <w:tcW w:w="833" w:type="pct"/>
          </w:tcPr>
          <w:p w14:paraId="2EF44D20" w14:textId="77777777" w:rsidR="00DD1F49" w:rsidRPr="00076E76" w:rsidRDefault="00000000" w:rsidP="00BD23C4">
            <w:pPr>
              <w:spacing w:before="20" w:after="20"/>
              <w:ind w:left="313"/>
              <w:jc w:val="center"/>
              <w:rPr>
                <w:rFonts w:eastAsia="Arial" w:cs="Arial"/>
                <w:lang w:val="en-US"/>
              </w:rPr>
            </w:pPr>
            <w:r w:rsidRPr="009517D3">
              <w:rPr>
                <w:rFonts w:cs="Arial"/>
                <w:lang w:val="en-US"/>
              </w:rPr>
              <w:t>.9072</w:t>
            </w:r>
          </w:p>
        </w:tc>
        <w:tc>
          <w:tcPr>
            <w:tcW w:w="833" w:type="pct"/>
          </w:tcPr>
          <w:p w14:paraId="6D3F7F24" w14:textId="77777777" w:rsidR="00DD1F49" w:rsidRPr="00076E76" w:rsidRDefault="00000000" w:rsidP="00BD23C4">
            <w:pPr>
              <w:spacing w:before="20" w:after="20"/>
              <w:ind w:left="475" w:right="472"/>
              <w:jc w:val="center"/>
              <w:rPr>
                <w:rFonts w:eastAsia="Arial" w:cs="Arial"/>
                <w:lang w:val="en-US"/>
              </w:rPr>
            </w:pPr>
            <w:r w:rsidRPr="009517D3">
              <w:rPr>
                <w:rFonts w:cs="Arial"/>
                <w:spacing w:val="-1"/>
                <w:lang w:val="en-US"/>
              </w:rPr>
              <w:t>168</w:t>
            </w:r>
          </w:p>
        </w:tc>
        <w:tc>
          <w:tcPr>
            <w:tcW w:w="835" w:type="pct"/>
          </w:tcPr>
          <w:p w14:paraId="37FD82F6" w14:textId="77777777" w:rsidR="00DD1F49" w:rsidRPr="00076E76" w:rsidRDefault="00000000" w:rsidP="00BD23C4">
            <w:pPr>
              <w:spacing w:before="20" w:after="20"/>
              <w:ind w:left="217"/>
              <w:jc w:val="center"/>
              <w:rPr>
                <w:rFonts w:eastAsia="Arial" w:cs="Arial"/>
                <w:lang w:val="en-US"/>
              </w:rPr>
            </w:pPr>
            <w:r w:rsidRPr="009517D3">
              <w:rPr>
                <w:rFonts w:cs="Arial"/>
                <w:spacing w:val="-1"/>
                <w:lang w:val="en-US"/>
              </w:rPr>
              <w:t>1.1023</w:t>
            </w:r>
          </w:p>
        </w:tc>
      </w:tr>
      <w:tr w:rsidR="009838DF" w14:paraId="6D5F556D" w14:textId="77777777" w:rsidTr="004D05EF">
        <w:trPr>
          <w:trHeight w:val="20"/>
        </w:trPr>
        <w:tc>
          <w:tcPr>
            <w:tcW w:w="833" w:type="pct"/>
          </w:tcPr>
          <w:p w14:paraId="79B2572A" w14:textId="77777777" w:rsidR="00DD1F49" w:rsidRPr="00076E76" w:rsidRDefault="00000000" w:rsidP="00BD23C4">
            <w:pPr>
              <w:spacing w:before="20" w:after="20"/>
              <w:ind w:left="315"/>
              <w:jc w:val="center"/>
              <w:rPr>
                <w:rFonts w:eastAsia="Arial" w:cs="Arial"/>
                <w:lang w:val="en-US"/>
              </w:rPr>
            </w:pPr>
            <w:r w:rsidRPr="009517D3">
              <w:rPr>
                <w:rFonts w:cs="Arial"/>
                <w:lang w:val="en-US"/>
              </w:rPr>
              <w:t>.9549</w:t>
            </w:r>
          </w:p>
        </w:tc>
        <w:tc>
          <w:tcPr>
            <w:tcW w:w="833" w:type="pct"/>
          </w:tcPr>
          <w:p w14:paraId="49C6E69C" w14:textId="77777777" w:rsidR="00DD1F49" w:rsidRPr="00076E76" w:rsidRDefault="00000000" w:rsidP="00BD23C4">
            <w:pPr>
              <w:spacing w:before="20" w:after="20"/>
              <w:ind w:left="524" w:right="526"/>
              <w:jc w:val="center"/>
              <w:rPr>
                <w:rFonts w:eastAsia="Arial" w:cs="Arial"/>
                <w:lang w:val="en-US"/>
              </w:rPr>
            </w:pPr>
            <w:r w:rsidRPr="009517D3">
              <w:rPr>
                <w:rFonts w:cs="Arial"/>
                <w:spacing w:val="-2"/>
                <w:lang w:val="en-US"/>
              </w:rPr>
              <w:t>88</w:t>
            </w:r>
          </w:p>
        </w:tc>
        <w:tc>
          <w:tcPr>
            <w:tcW w:w="833" w:type="pct"/>
          </w:tcPr>
          <w:p w14:paraId="6E89CE5A" w14:textId="77777777" w:rsidR="00DD1F49" w:rsidRPr="00076E76" w:rsidRDefault="00000000" w:rsidP="00BD23C4">
            <w:pPr>
              <w:spacing w:before="20" w:after="20"/>
              <w:ind w:left="279"/>
              <w:jc w:val="center"/>
              <w:rPr>
                <w:rFonts w:eastAsia="Arial" w:cs="Arial"/>
                <w:lang w:val="en-US"/>
              </w:rPr>
            </w:pPr>
            <w:r w:rsidRPr="009517D3">
              <w:rPr>
                <w:rFonts w:cs="Arial"/>
                <w:spacing w:val="-1"/>
                <w:lang w:val="en-US"/>
              </w:rPr>
              <w:t>1.0472</w:t>
            </w:r>
          </w:p>
        </w:tc>
        <w:tc>
          <w:tcPr>
            <w:tcW w:w="833" w:type="pct"/>
          </w:tcPr>
          <w:p w14:paraId="37BE512D" w14:textId="77777777" w:rsidR="00DD1F49" w:rsidRPr="00076E76" w:rsidRDefault="00000000" w:rsidP="00BD23C4">
            <w:pPr>
              <w:spacing w:before="20" w:after="20"/>
              <w:ind w:left="313"/>
              <w:jc w:val="center"/>
              <w:rPr>
                <w:rFonts w:eastAsia="Arial" w:cs="Arial"/>
                <w:lang w:val="en-US"/>
              </w:rPr>
            </w:pPr>
            <w:r w:rsidRPr="009517D3">
              <w:rPr>
                <w:rFonts w:cs="Arial"/>
                <w:b/>
                <w:lang w:val="en-US"/>
              </w:rPr>
              <w:t>.9060</w:t>
            </w:r>
          </w:p>
        </w:tc>
        <w:tc>
          <w:tcPr>
            <w:tcW w:w="833" w:type="pct"/>
          </w:tcPr>
          <w:p w14:paraId="1B3CF634" w14:textId="77777777" w:rsidR="00DD1F49" w:rsidRPr="00076E76" w:rsidRDefault="00000000" w:rsidP="00BD23C4">
            <w:pPr>
              <w:spacing w:before="20" w:after="20"/>
              <w:ind w:left="475" w:right="472"/>
              <w:jc w:val="center"/>
              <w:rPr>
                <w:rFonts w:eastAsia="Arial" w:cs="Arial"/>
                <w:lang w:val="en-US"/>
              </w:rPr>
            </w:pPr>
            <w:r w:rsidRPr="009517D3">
              <w:rPr>
                <w:rFonts w:cs="Arial"/>
                <w:b/>
                <w:spacing w:val="-1"/>
                <w:lang w:val="en-US"/>
              </w:rPr>
              <w:t>170</w:t>
            </w:r>
          </w:p>
        </w:tc>
        <w:tc>
          <w:tcPr>
            <w:tcW w:w="835" w:type="pct"/>
          </w:tcPr>
          <w:p w14:paraId="0CBDEDFA" w14:textId="77777777" w:rsidR="00DD1F49" w:rsidRPr="00076E76" w:rsidRDefault="00000000" w:rsidP="00BD23C4">
            <w:pPr>
              <w:spacing w:before="20" w:after="20"/>
              <w:ind w:left="217"/>
              <w:jc w:val="center"/>
              <w:rPr>
                <w:rFonts w:eastAsia="Arial" w:cs="Arial"/>
                <w:lang w:val="en-US"/>
              </w:rPr>
            </w:pPr>
            <w:r w:rsidRPr="009517D3">
              <w:rPr>
                <w:rFonts w:cs="Arial"/>
                <w:b/>
                <w:spacing w:val="-1"/>
                <w:lang w:val="en-US"/>
              </w:rPr>
              <w:t>1.1038</w:t>
            </w:r>
          </w:p>
        </w:tc>
      </w:tr>
      <w:tr w:rsidR="009838DF" w14:paraId="0943C5AE" w14:textId="77777777" w:rsidTr="004D05EF">
        <w:trPr>
          <w:trHeight w:val="20"/>
        </w:trPr>
        <w:tc>
          <w:tcPr>
            <w:tcW w:w="833" w:type="pct"/>
          </w:tcPr>
          <w:p w14:paraId="7D5D2CFB" w14:textId="77777777" w:rsidR="00DD1F49" w:rsidRPr="00076E76" w:rsidRDefault="00000000" w:rsidP="00BD23C4">
            <w:pPr>
              <w:keepNext/>
              <w:spacing w:before="20" w:after="20"/>
              <w:ind w:left="315"/>
              <w:jc w:val="center"/>
              <w:rPr>
                <w:rFonts w:eastAsia="Arial" w:cs="Arial"/>
                <w:lang w:val="en-US"/>
              </w:rPr>
            </w:pPr>
            <w:r w:rsidRPr="009517D3">
              <w:rPr>
                <w:rFonts w:cs="Arial"/>
                <w:b/>
                <w:lang w:val="en-US"/>
              </w:rPr>
              <w:t>.9537</w:t>
            </w:r>
          </w:p>
        </w:tc>
        <w:tc>
          <w:tcPr>
            <w:tcW w:w="833" w:type="pct"/>
          </w:tcPr>
          <w:p w14:paraId="7A939915" w14:textId="77777777" w:rsidR="00DD1F49" w:rsidRPr="00076E76" w:rsidRDefault="00000000" w:rsidP="00BD23C4">
            <w:pPr>
              <w:keepNext/>
              <w:spacing w:before="20" w:after="20"/>
              <w:ind w:left="524" w:right="526"/>
              <w:jc w:val="center"/>
              <w:rPr>
                <w:rFonts w:eastAsia="Arial" w:cs="Arial"/>
                <w:lang w:val="en-US"/>
              </w:rPr>
            </w:pPr>
            <w:r w:rsidRPr="009517D3">
              <w:rPr>
                <w:rFonts w:cs="Arial"/>
                <w:b/>
                <w:spacing w:val="-2"/>
                <w:lang w:val="en-US"/>
              </w:rPr>
              <w:t>90</w:t>
            </w:r>
          </w:p>
        </w:tc>
        <w:tc>
          <w:tcPr>
            <w:tcW w:w="833" w:type="pct"/>
          </w:tcPr>
          <w:p w14:paraId="0B64BD3C" w14:textId="77777777" w:rsidR="00DD1F49" w:rsidRPr="00076E76" w:rsidRDefault="00000000" w:rsidP="00BD23C4">
            <w:pPr>
              <w:keepNext/>
              <w:spacing w:before="20" w:after="20"/>
              <w:ind w:left="279"/>
              <w:jc w:val="center"/>
              <w:rPr>
                <w:rFonts w:eastAsia="Arial" w:cs="Arial"/>
                <w:lang w:val="en-US"/>
              </w:rPr>
            </w:pPr>
            <w:r w:rsidRPr="009517D3">
              <w:rPr>
                <w:rFonts w:cs="Arial"/>
                <w:b/>
                <w:spacing w:val="-1"/>
                <w:lang w:val="en-US"/>
              </w:rPr>
              <w:t>1.0486</w:t>
            </w:r>
          </w:p>
        </w:tc>
        <w:tc>
          <w:tcPr>
            <w:tcW w:w="833" w:type="pct"/>
          </w:tcPr>
          <w:p w14:paraId="32BC4AFD" w14:textId="77777777" w:rsidR="00DD1F49" w:rsidRPr="00076E76" w:rsidRDefault="00000000" w:rsidP="00BD23C4">
            <w:pPr>
              <w:keepNext/>
              <w:spacing w:before="20" w:after="20"/>
              <w:ind w:left="313"/>
              <w:jc w:val="center"/>
              <w:rPr>
                <w:rFonts w:eastAsia="Arial" w:cs="Arial"/>
                <w:lang w:val="en-US"/>
              </w:rPr>
            </w:pPr>
            <w:r w:rsidRPr="009517D3">
              <w:rPr>
                <w:rFonts w:cs="Arial"/>
                <w:lang w:val="en-US"/>
              </w:rPr>
              <w:t>.9049</w:t>
            </w:r>
          </w:p>
        </w:tc>
        <w:tc>
          <w:tcPr>
            <w:tcW w:w="833" w:type="pct"/>
          </w:tcPr>
          <w:p w14:paraId="7C959B7B" w14:textId="77777777" w:rsidR="00DD1F49" w:rsidRPr="00076E76" w:rsidRDefault="00000000" w:rsidP="00BD23C4">
            <w:pPr>
              <w:keepNext/>
              <w:spacing w:before="20" w:after="20"/>
              <w:ind w:left="475" w:right="472"/>
              <w:jc w:val="center"/>
              <w:rPr>
                <w:rFonts w:eastAsia="Arial" w:cs="Arial"/>
                <w:lang w:val="en-US"/>
              </w:rPr>
            </w:pPr>
            <w:r w:rsidRPr="009517D3">
              <w:rPr>
                <w:rFonts w:cs="Arial"/>
                <w:spacing w:val="-1"/>
                <w:lang w:val="en-US"/>
              </w:rPr>
              <w:t>172</w:t>
            </w:r>
          </w:p>
        </w:tc>
        <w:tc>
          <w:tcPr>
            <w:tcW w:w="835" w:type="pct"/>
          </w:tcPr>
          <w:p w14:paraId="127ABA25" w14:textId="77777777" w:rsidR="00DD1F49" w:rsidRPr="00076E76" w:rsidRDefault="00000000" w:rsidP="00BD23C4">
            <w:pPr>
              <w:keepNext/>
              <w:spacing w:before="20" w:after="20"/>
              <w:ind w:left="217"/>
              <w:jc w:val="center"/>
              <w:rPr>
                <w:rFonts w:eastAsia="Arial" w:cs="Arial"/>
                <w:lang w:val="en-US"/>
              </w:rPr>
            </w:pPr>
            <w:r w:rsidRPr="009517D3">
              <w:rPr>
                <w:rFonts w:cs="Arial"/>
                <w:spacing w:val="-1"/>
                <w:lang w:val="en-US"/>
              </w:rPr>
              <w:t>1.1051</w:t>
            </w:r>
          </w:p>
        </w:tc>
      </w:tr>
      <w:tr w:rsidR="009838DF" w14:paraId="2749834B" w14:textId="77777777" w:rsidTr="004D05EF">
        <w:trPr>
          <w:trHeight w:val="20"/>
        </w:trPr>
        <w:tc>
          <w:tcPr>
            <w:tcW w:w="833" w:type="pct"/>
          </w:tcPr>
          <w:p w14:paraId="08036C72" w14:textId="77777777" w:rsidR="00DD1F49" w:rsidRPr="00076E76" w:rsidRDefault="00000000" w:rsidP="00BD23C4">
            <w:pPr>
              <w:keepNext/>
              <w:spacing w:before="20" w:after="20"/>
              <w:ind w:left="315"/>
              <w:jc w:val="center"/>
              <w:rPr>
                <w:rFonts w:eastAsia="Arial" w:cs="Arial"/>
                <w:lang w:val="en-US"/>
              </w:rPr>
            </w:pPr>
            <w:r w:rsidRPr="009517D3">
              <w:rPr>
                <w:rFonts w:cs="Arial"/>
                <w:lang w:val="en-US"/>
              </w:rPr>
              <w:t>.9524</w:t>
            </w:r>
          </w:p>
        </w:tc>
        <w:tc>
          <w:tcPr>
            <w:tcW w:w="833" w:type="pct"/>
          </w:tcPr>
          <w:p w14:paraId="066408CA" w14:textId="77777777" w:rsidR="00DD1F49" w:rsidRPr="00076E76" w:rsidRDefault="00000000" w:rsidP="00BD23C4">
            <w:pPr>
              <w:keepNext/>
              <w:spacing w:before="20" w:after="20"/>
              <w:ind w:left="524" w:right="526"/>
              <w:jc w:val="center"/>
              <w:rPr>
                <w:rFonts w:eastAsia="Arial" w:cs="Arial"/>
                <w:lang w:val="en-US"/>
              </w:rPr>
            </w:pPr>
            <w:r w:rsidRPr="009517D3">
              <w:rPr>
                <w:rFonts w:cs="Arial"/>
                <w:spacing w:val="-2"/>
                <w:lang w:val="en-US"/>
              </w:rPr>
              <w:t>92</w:t>
            </w:r>
          </w:p>
        </w:tc>
        <w:tc>
          <w:tcPr>
            <w:tcW w:w="833" w:type="pct"/>
          </w:tcPr>
          <w:p w14:paraId="46B1E9C6" w14:textId="77777777" w:rsidR="00DD1F49" w:rsidRPr="00076E76" w:rsidRDefault="00000000" w:rsidP="00BD23C4">
            <w:pPr>
              <w:keepNext/>
              <w:spacing w:before="20" w:after="20"/>
              <w:ind w:left="279"/>
              <w:jc w:val="center"/>
              <w:rPr>
                <w:rFonts w:eastAsia="Arial" w:cs="Arial"/>
                <w:lang w:val="en-US"/>
              </w:rPr>
            </w:pPr>
            <w:r w:rsidRPr="009517D3">
              <w:rPr>
                <w:rFonts w:cs="Arial"/>
                <w:spacing w:val="-1"/>
                <w:lang w:val="en-US"/>
              </w:rPr>
              <w:t>1.0500</w:t>
            </w:r>
          </w:p>
        </w:tc>
        <w:tc>
          <w:tcPr>
            <w:tcW w:w="833" w:type="pct"/>
          </w:tcPr>
          <w:p w14:paraId="32623A35" w14:textId="77777777" w:rsidR="00DD1F49" w:rsidRPr="00076E76" w:rsidRDefault="00000000" w:rsidP="00BD23C4">
            <w:pPr>
              <w:keepNext/>
              <w:spacing w:before="20" w:after="20"/>
              <w:ind w:left="313"/>
              <w:jc w:val="center"/>
              <w:rPr>
                <w:rFonts w:eastAsia="Arial" w:cs="Arial"/>
                <w:lang w:val="en-US"/>
              </w:rPr>
            </w:pPr>
            <w:r w:rsidRPr="009517D3">
              <w:rPr>
                <w:rFonts w:cs="Arial"/>
                <w:lang w:val="en-US"/>
              </w:rPr>
              <w:t>.9037</w:t>
            </w:r>
          </w:p>
        </w:tc>
        <w:tc>
          <w:tcPr>
            <w:tcW w:w="833" w:type="pct"/>
          </w:tcPr>
          <w:p w14:paraId="7D5FBE98" w14:textId="77777777" w:rsidR="00DD1F49" w:rsidRPr="00076E76" w:rsidRDefault="00000000" w:rsidP="00BD23C4">
            <w:pPr>
              <w:keepNext/>
              <w:spacing w:before="20" w:after="20"/>
              <w:ind w:left="475" w:right="472"/>
              <w:jc w:val="center"/>
              <w:rPr>
                <w:rFonts w:eastAsia="Arial" w:cs="Arial"/>
                <w:lang w:val="en-US"/>
              </w:rPr>
            </w:pPr>
            <w:r w:rsidRPr="009517D3">
              <w:rPr>
                <w:rFonts w:cs="Arial"/>
                <w:spacing w:val="-1"/>
                <w:lang w:val="en-US"/>
              </w:rPr>
              <w:t>174</w:t>
            </w:r>
          </w:p>
        </w:tc>
        <w:tc>
          <w:tcPr>
            <w:tcW w:w="835" w:type="pct"/>
          </w:tcPr>
          <w:p w14:paraId="5D1FC806" w14:textId="77777777" w:rsidR="00DD1F49" w:rsidRPr="00076E76" w:rsidRDefault="00000000" w:rsidP="00BD23C4">
            <w:pPr>
              <w:keepNext/>
              <w:spacing w:before="20" w:after="20"/>
              <w:ind w:left="217"/>
              <w:jc w:val="center"/>
              <w:rPr>
                <w:rFonts w:eastAsia="Arial" w:cs="Arial"/>
                <w:lang w:val="en-US"/>
              </w:rPr>
            </w:pPr>
            <w:r w:rsidRPr="009517D3">
              <w:rPr>
                <w:rFonts w:cs="Arial"/>
                <w:spacing w:val="-1"/>
                <w:lang w:val="en-US"/>
              </w:rPr>
              <w:t>1.1066</w:t>
            </w:r>
          </w:p>
        </w:tc>
      </w:tr>
      <w:tr w:rsidR="009838DF" w14:paraId="43D920D3" w14:textId="77777777" w:rsidTr="004D05EF">
        <w:trPr>
          <w:trHeight w:val="20"/>
        </w:trPr>
        <w:tc>
          <w:tcPr>
            <w:tcW w:w="833" w:type="pct"/>
          </w:tcPr>
          <w:p w14:paraId="4A3EAA6A" w14:textId="77777777" w:rsidR="00DD1F49" w:rsidRPr="00076E76" w:rsidRDefault="00000000" w:rsidP="00BD23C4">
            <w:pPr>
              <w:keepNext/>
              <w:spacing w:before="20" w:after="20"/>
              <w:ind w:left="315"/>
              <w:jc w:val="center"/>
              <w:rPr>
                <w:rFonts w:eastAsia="Arial" w:cs="Arial"/>
                <w:lang w:val="en-US"/>
              </w:rPr>
            </w:pPr>
            <w:r w:rsidRPr="009517D3">
              <w:rPr>
                <w:rFonts w:cs="Arial"/>
                <w:lang w:val="en-US"/>
              </w:rPr>
              <w:t>.9512</w:t>
            </w:r>
          </w:p>
        </w:tc>
        <w:tc>
          <w:tcPr>
            <w:tcW w:w="833" w:type="pct"/>
          </w:tcPr>
          <w:p w14:paraId="611C7A00" w14:textId="77777777" w:rsidR="00DD1F49" w:rsidRPr="00076E76" w:rsidRDefault="00000000" w:rsidP="00BD23C4">
            <w:pPr>
              <w:keepNext/>
              <w:spacing w:before="20" w:after="20"/>
              <w:ind w:left="524" w:right="526"/>
              <w:jc w:val="center"/>
              <w:rPr>
                <w:rFonts w:eastAsia="Arial" w:cs="Arial"/>
                <w:lang w:val="en-US"/>
              </w:rPr>
            </w:pPr>
            <w:r w:rsidRPr="009517D3">
              <w:rPr>
                <w:rFonts w:cs="Arial"/>
                <w:spacing w:val="-2"/>
                <w:lang w:val="en-US"/>
              </w:rPr>
              <w:t>94</w:t>
            </w:r>
          </w:p>
        </w:tc>
        <w:tc>
          <w:tcPr>
            <w:tcW w:w="833" w:type="pct"/>
          </w:tcPr>
          <w:p w14:paraId="1C813582" w14:textId="77777777" w:rsidR="00DD1F49" w:rsidRPr="00076E76" w:rsidRDefault="00000000" w:rsidP="00BD23C4">
            <w:pPr>
              <w:keepNext/>
              <w:spacing w:before="20" w:after="20"/>
              <w:ind w:left="279"/>
              <w:jc w:val="center"/>
              <w:rPr>
                <w:rFonts w:eastAsia="Arial" w:cs="Arial"/>
                <w:lang w:val="en-US"/>
              </w:rPr>
            </w:pPr>
            <w:r w:rsidRPr="009517D3">
              <w:rPr>
                <w:rFonts w:cs="Arial"/>
                <w:spacing w:val="-1"/>
                <w:lang w:val="en-US"/>
              </w:rPr>
              <w:t>1.0513</w:t>
            </w:r>
          </w:p>
        </w:tc>
        <w:tc>
          <w:tcPr>
            <w:tcW w:w="833" w:type="pct"/>
          </w:tcPr>
          <w:p w14:paraId="23EE7819" w14:textId="77777777" w:rsidR="00DD1F49" w:rsidRPr="00076E76" w:rsidRDefault="00000000" w:rsidP="00BD23C4">
            <w:pPr>
              <w:keepNext/>
              <w:spacing w:before="20" w:after="20"/>
              <w:ind w:left="313"/>
              <w:jc w:val="center"/>
              <w:rPr>
                <w:rFonts w:eastAsia="Arial" w:cs="Arial"/>
                <w:lang w:val="en-US"/>
              </w:rPr>
            </w:pPr>
            <w:r w:rsidRPr="009517D3">
              <w:rPr>
                <w:rFonts w:cs="Arial"/>
                <w:lang w:val="en-US"/>
              </w:rPr>
              <w:t>.9025</w:t>
            </w:r>
          </w:p>
        </w:tc>
        <w:tc>
          <w:tcPr>
            <w:tcW w:w="833" w:type="pct"/>
          </w:tcPr>
          <w:p w14:paraId="0E820F95" w14:textId="77777777" w:rsidR="00DD1F49" w:rsidRPr="00076E76" w:rsidRDefault="00000000" w:rsidP="00BD23C4">
            <w:pPr>
              <w:keepNext/>
              <w:spacing w:before="20" w:after="20"/>
              <w:ind w:left="475" w:right="472"/>
              <w:jc w:val="center"/>
              <w:rPr>
                <w:rFonts w:eastAsia="Arial" w:cs="Arial"/>
                <w:lang w:val="en-US"/>
              </w:rPr>
            </w:pPr>
            <w:r w:rsidRPr="009517D3">
              <w:rPr>
                <w:rFonts w:cs="Arial"/>
                <w:spacing w:val="-1"/>
                <w:lang w:val="en-US"/>
              </w:rPr>
              <w:t>176</w:t>
            </w:r>
          </w:p>
        </w:tc>
        <w:tc>
          <w:tcPr>
            <w:tcW w:w="835" w:type="pct"/>
          </w:tcPr>
          <w:p w14:paraId="2E9C78F5" w14:textId="77777777" w:rsidR="00DD1F49" w:rsidRPr="00076E76" w:rsidRDefault="00000000" w:rsidP="00BD23C4">
            <w:pPr>
              <w:keepNext/>
              <w:spacing w:before="20" w:after="20"/>
              <w:ind w:left="217"/>
              <w:jc w:val="center"/>
              <w:rPr>
                <w:rFonts w:eastAsia="Arial" w:cs="Arial"/>
                <w:lang w:val="en-US"/>
              </w:rPr>
            </w:pPr>
            <w:r w:rsidRPr="009517D3">
              <w:rPr>
                <w:rFonts w:cs="Arial"/>
                <w:spacing w:val="-1"/>
                <w:lang w:val="en-US"/>
              </w:rPr>
              <w:t>1.1080</w:t>
            </w:r>
          </w:p>
        </w:tc>
      </w:tr>
      <w:tr w:rsidR="009838DF" w14:paraId="200F9718" w14:textId="77777777" w:rsidTr="004D05EF">
        <w:trPr>
          <w:trHeight w:val="20"/>
        </w:trPr>
        <w:tc>
          <w:tcPr>
            <w:tcW w:w="833" w:type="pct"/>
          </w:tcPr>
          <w:p w14:paraId="7BCD25FA" w14:textId="77777777" w:rsidR="00DD1F49" w:rsidRPr="00076E76" w:rsidRDefault="00000000" w:rsidP="00BD23C4">
            <w:pPr>
              <w:keepNext/>
              <w:spacing w:before="20" w:after="20"/>
              <w:ind w:left="315"/>
              <w:jc w:val="center"/>
              <w:rPr>
                <w:rFonts w:eastAsia="Arial" w:cs="Arial"/>
                <w:lang w:val="en-US"/>
              </w:rPr>
            </w:pPr>
            <w:r w:rsidRPr="009517D3">
              <w:rPr>
                <w:rFonts w:cs="Arial"/>
                <w:lang w:val="en-US"/>
              </w:rPr>
              <w:t>.9500</w:t>
            </w:r>
          </w:p>
        </w:tc>
        <w:tc>
          <w:tcPr>
            <w:tcW w:w="833" w:type="pct"/>
          </w:tcPr>
          <w:p w14:paraId="0836D42C" w14:textId="77777777" w:rsidR="00DD1F49" w:rsidRPr="00076E76" w:rsidRDefault="00000000" w:rsidP="00BD23C4">
            <w:pPr>
              <w:keepNext/>
              <w:spacing w:before="20" w:after="20"/>
              <w:ind w:left="524" w:right="526"/>
              <w:jc w:val="center"/>
              <w:rPr>
                <w:rFonts w:eastAsia="Arial" w:cs="Arial"/>
                <w:lang w:val="en-US"/>
              </w:rPr>
            </w:pPr>
            <w:r w:rsidRPr="009517D3">
              <w:rPr>
                <w:rFonts w:cs="Arial"/>
                <w:spacing w:val="-2"/>
                <w:lang w:val="en-US"/>
              </w:rPr>
              <w:t>96</w:t>
            </w:r>
          </w:p>
        </w:tc>
        <w:tc>
          <w:tcPr>
            <w:tcW w:w="833" w:type="pct"/>
          </w:tcPr>
          <w:p w14:paraId="3A764246" w14:textId="77777777" w:rsidR="00DD1F49" w:rsidRPr="00076E76" w:rsidRDefault="00000000" w:rsidP="00BD23C4">
            <w:pPr>
              <w:keepNext/>
              <w:spacing w:before="20" w:after="20"/>
              <w:ind w:left="279"/>
              <w:jc w:val="center"/>
              <w:rPr>
                <w:rFonts w:eastAsia="Arial" w:cs="Arial"/>
                <w:lang w:val="en-US"/>
              </w:rPr>
            </w:pPr>
            <w:r w:rsidRPr="009517D3">
              <w:rPr>
                <w:rFonts w:cs="Arial"/>
                <w:spacing w:val="-1"/>
                <w:lang w:val="en-US"/>
              </w:rPr>
              <w:t>1.0526</w:t>
            </w:r>
          </w:p>
        </w:tc>
        <w:tc>
          <w:tcPr>
            <w:tcW w:w="833" w:type="pct"/>
          </w:tcPr>
          <w:p w14:paraId="65D94A4C" w14:textId="77777777" w:rsidR="00DD1F49" w:rsidRPr="00076E76" w:rsidRDefault="00000000" w:rsidP="00BD23C4">
            <w:pPr>
              <w:keepNext/>
              <w:spacing w:before="20" w:after="20"/>
              <w:ind w:left="313"/>
              <w:jc w:val="center"/>
              <w:rPr>
                <w:rFonts w:eastAsia="Arial" w:cs="Arial"/>
                <w:lang w:val="en-US"/>
              </w:rPr>
            </w:pPr>
            <w:r w:rsidRPr="009517D3">
              <w:rPr>
                <w:rFonts w:cs="Arial"/>
                <w:lang w:val="en-US"/>
              </w:rPr>
              <w:t>.9014</w:t>
            </w:r>
          </w:p>
        </w:tc>
        <w:tc>
          <w:tcPr>
            <w:tcW w:w="833" w:type="pct"/>
          </w:tcPr>
          <w:p w14:paraId="5C0441C4" w14:textId="77777777" w:rsidR="00DD1F49" w:rsidRPr="00076E76" w:rsidRDefault="00000000" w:rsidP="00BD23C4">
            <w:pPr>
              <w:keepNext/>
              <w:spacing w:before="20" w:after="20"/>
              <w:ind w:left="475" w:right="472"/>
              <w:jc w:val="center"/>
              <w:rPr>
                <w:rFonts w:eastAsia="Arial" w:cs="Arial"/>
                <w:lang w:val="en-US"/>
              </w:rPr>
            </w:pPr>
            <w:r w:rsidRPr="009517D3">
              <w:rPr>
                <w:rFonts w:cs="Arial"/>
                <w:spacing w:val="-1"/>
                <w:lang w:val="en-US"/>
              </w:rPr>
              <w:t>178</w:t>
            </w:r>
          </w:p>
        </w:tc>
        <w:tc>
          <w:tcPr>
            <w:tcW w:w="835" w:type="pct"/>
          </w:tcPr>
          <w:p w14:paraId="2A5BD538" w14:textId="77777777" w:rsidR="00DD1F49" w:rsidRPr="00076E76" w:rsidRDefault="00000000" w:rsidP="00BD23C4">
            <w:pPr>
              <w:keepNext/>
              <w:spacing w:before="20" w:after="20"/>
              <w:ind w:left="217"/>
              <w:jc w:val="center"/>
              <w:rPr>
                <w:rFonts w:eastAsia="Arial" w:cs="Arial"/>
                <w:lang w:val="en-US"/>
              </w:rPr>
            </w:pPr>
            <w:r w:rsidRPr="009517D3">
              <w:rPr>
                <w:rFonts w:cs="Arial"/>
                <w:spacing w:val="-1"/>
                <w:lang w:val="en-US"/>
              </w:rPr>
              <w:t>1.1094</w:t>
            </w:r>
          </w:p>
        </w:tc>
      </w:tr>
      <w:tr w:rsidR="009838DF" w14:paraId="413AC991" w14:textId="77777777" w:rsidTr="004D05EF">
        <w:trPr>
          <w:trHeight w:val="20"/>
        </w:trPr>
        <w:tc>
          <w:tcPr>
            <w:tcW w:w="833" w:type="pct"/>
          </w:tcPr>
          <w:p w14:paraId="11242DB7" w14:textId="77777777" w:rsidR="00DD1F49" w:rsidRPr="00076E76" w:rsidRDefault="00000000" w:rsidP="00BD23C4">
            <w:pPr>
              <w:spacing w:before="20" w:after="20"/>
              <w:ind w:left="315"/>
              <w:jc w:val="center"/>
              <w:rPr>
                <w:rFonts w:eastAsia="Arial" w:cs="Arial"/>
                <w:lang w:val="en-US"/>
              </w:rPr>
            </w:pPr>
            <w:r w:rsidRPr="009517D3">
              <w:rPr>
                <w:rFonts w:cs="Arial"/>
                <w:lang w:val="en-US"/>
              </w:rPr>
              <w:t>.9488</w:t>
            </w:r>
          </w:p>
        </w:tc>
        <w:tc>
          <w:tcPr>
            <w:tcW w:w="833" w:type="pct"/>
          </w:tcPr>
          <w:p w14:paraId="33FA8F96" w14:textId="77777777" w:rsidR="00DD1F49" w:rsidRPr="00076E76" w:rsidRDefault="00000000" w:rsidP="00BD23C4">
            <w:pPr>
              <w:spacing w:before="20" w:after="20"/>
              <w:ind w:left="524" w:right="526"/>
              <w:jc w:val="center"/>
              <w:rPr>
                <w:rFonts w:eastAsia="Arial" w:cs="Arial"/>
                <w:lang w:val="en-US"/>
              </w:rPr>
            </w:pPr>
            <w:r w:rsidRPr="009517D3">
              <w:rPr>
                <w:rFonts w:cs="Arial"/>
                <w:spacing w:val="-2"/>
                <w:lang w:val="en-US"/>
              </w:rPr>
              <w:t>98</w:t>
            </w:r>
          </w:p>
        </w:tc>
        <w:tc>
          <w:tcPr>
            <w:tcW w:w="833" w:type="pct"/>
          </w:tcPr>
          <w:p w14:paraId="2E63399F" w14:textId="77777777" w:rsidR="00DD1F49" w:rsidRPr="00076E76" w:rsidRDefault="00000000" w:rsidP="00BD23C4">
            <w:pPr>
              <w:spacing w:before="20" w:after="20"/>
              <w:ind w:left="279"/>
              <w:jc w:val="center"/>
              <w:rPr>
                <w:rFonts w:eastAsia="Arial" w:cs="Arial"/>
                <w:lang w:val="en-US"/>
              </w:rPr>
            </w:pPr>
            <w:r w:rsidRPr="009517D3">
              <w:rPr>
                <w:rFonts w:cs="Arial"/>
                <w:spacing w:val="-1"/>
                <w:lang w:val="en-US"/>
              </w:rPr>
              <w:t>1.0540</w:t>
            </w:r>
          </w:p>
        </w:tc>
        <w:tc>
          <w:tcPr>
            <w:tcW w:w="833" w:type="pct"/>
          </w:tcPr>
          <w:p w14:paraId="2FA65138" w14:textId="77777777" w:rsidR="00DD1F49" w:rsidRPr="00076E76" w:rsidRDefault="00000000" w:rsidP="00BD23C4">
            <w:pPr>
              <w:spacing w:before="20" w:after="20"/>
              <w:ind w:left="313"/>
              <w:jc w:val="center"/>
              <w:rPr>
                <w:rFonts w:eastAsia="Arial" w:cs="Arial"/>
                <w:lang w:val="en-US"/>
              </w:rPr>
            </w:pPr>
            <w:r w:rsidRPr="009517D3">
              <w:rPr>
                <w:rFonts w:cs="Arial"/>
                <w:b/>
                <w:lang w:val="en-US"/>
              </w:rPr>
              <w:t>.9002</w:t>
            </w:r>
          </w:p>
        </w:tc>
        <w:tc>
          <w:tcPr>
            <w:tcW w:w="833" w:type="pct"/>
          </w:tcPr>
          <w:p w14:paraId="1A869DA0" w14:textId="77777777" w:rsidR="00DD1F49" w:rsidRPr="00076E76" w:rsidRDefault="00000000" w:rsidP="00BD23C4">
            <w:pPr>
              <w:spacing w:before="20" w:after="20"/>
              <w:ind w:left="475" w:right="472"/>
              <w:jc w:val="center"/>
              <w:rPr>
                <w:rFonts w:eastAsia="Arial" w:cs="Arial"/>
                <w:lang w:val="en-US"/>
              </w:rPr>
            </w:pPr>
            <w:r w:rsidRPr="009517D3">
              <w:rPr>
                <w:rFonts w:cs="Arial"/>
                <w:b/>
                <w:spacing w:val="-1"/>
                <w:lang w:val="en-US"/>
              </w:rPr>
              <w:t>180</w:t>
            </w:r>
          </w:p>
        </w:tc>
        <w:tc>
          <w:tcPr>
            <w:tcW w:w="835" w:type="pct"/>
          </w:tcPr>
          <w:p w14:paraId="3959B328" w14:textId="77777777" w:rsidR="00DD1F49" w:rsidRPr="00076E76" w:rsidRDefault="00000000" w:rsidP="00BD23C4">
            <w:pPr>
              <w:spacing w:before="20" w:after="20"/>
              <w:ind w:left="217"/>
              <w:jc w:val="center"/>
              <w:rPr>
                <w:rFonts w:eastAsia="Arial" w:cs="Arial"/>
                <w:lang w:val="en-US"/>
              </w:rPr>
            </w:pPr>
            <w:r w:rsidRPr="009517D3">
              <w:rPr>
                <w:rFonts w:cs="Arial"/>
                <w:b/>
                <w:spacing w:val="-1"/>
                <w:lang w:val="en-US"/>
              </w:rPr>
              <w:t>1.1109</w:t>
            </w:r>
          </w:p>
        </w:tc>
      </w:tr>
      <w:tr w:rsidR="009838DF" w14:paraId="72614093" w14:textId="77777777" w:rsidTr="004D05EF">
        <w:trPr>
          <w:trHeight w:val="20"/>
        </w:trPr>
        <w:tc>
          <w:tcPr>
            <w:tcW w:w="833" w:type="pct"/>
          </w:tcPr>
          <w:p w14:paraId="075396D2" w14:textId="77777777" w:rsidR="00DD1F49" w:rsidRPr="00076E76" w:rsidRDefault="00000000" w:rsidP="00BD23C4">
            <w:pPr>
              <w:spacing w:before="20" w:after="20"/>
              <w:ind w:left="315"/>
              <w:jc w:val="center"/>
              <w:rPr>
                <w:rFonts w:eastAsia="Arial" w:cs="Arial"/>
                <w:lang w:val="en-US"/>
              </w:rPr>
            </w:pPr>
            <w:r w:rsidRPr="009517D3">
              <w:rPr>
                <w:rFonts w:cs="Arial"/>
                <w:b/>
                <w:lang w:val="en-US"/>
              </w:rPr>
              <w:t>.9476</w:t>
            </w:r>
          </w:p>
        </w:tc>
        <w:tc>
          <w:tcPr>
            <w:tcW w:w="833" w:type="pct"/>
          </w:tcPr>
          <w:p w14:paraId="2CCDB348" w14:textId="77777777" w:rsidR="00DD1F49" w:rsidRPr="00076E76" w:rsidRDefault="00000000" w:rsidP="00BD23C4">
            <w:pPr>
              <w:spacing w:before="20" w:after="20"/>
              <w:ind w:left="473" w:right="476"/>
              <w:jc w:val="center"/>
              <w:rPr>
                <w:rFonts w:eastAsia="Arial" w:cs="Arial"/>
                <w:lang w:val="en-US"/>
              </w:rPr>
            </w:pPr>
            <w:r w:rsidRPr="009517D3">
              <w:rPr>
                <w:rFonts w:cs="Arial"/>
                <w:b/>
                <w:spacing w:val="-1"/>
                <w:lang w:val="en-US"/>
              </w:rPr>
              <w:t>100</w:t>
            </w:r>
          </w:p>
        </w:tc>
        <w:tc>
          <w:tcPr>
            <w:tcW w:w="833" w:type="pct"/>
          </w:tcPr>
          <w:p w14:paraId="6A63A573" w14:textId="77777777" w:rsidR="00DD1F49" w:rsidRPr="00076E76" w:rsidRDefault="00000000" w:rsidP="00BD23C4">
            <w:pPr>
              <w:spacing w:before="20" w:after="20"/>
              <w:ind w:left="279"/>
              <w:jc w:val="center"/>
              <w:rPr>
                <w:rFonts w:eastAsia="Arial" w:cs="Arial"/>
                <w:lang w:val="en-US"/>
              </w:rPr>
            </w:pPr>
            <w:r w:rsidRPr="009517D3">
              <w:rPr>
                <w:rFonts w:cs="Arial"/>
                <w:b/>
                <w:spacing w:val="-1"/>
                <w:lang w:val="en-US"/>
              </w:rPr>
              <w:t>1.0553</w:t>
            </w:r>
          </w:p>
        </w:tc>
        <w:tc>
          <w:tcPr>
            <w:tcW w:w="833" w:type="pct"/>
          </w:tcPr>
          <w:p w14:paraId="0BCF13E2" w14:textId="77777777" w:rsidR="00DD1F49" w:rsidRPr="00076E76" w:rsidRDefault="00000000" w:rsidP="00BD23C4">
            <w:pPr>
              <w:spacing w:before="20" w:after="20"/>
              <w:ind w:left="313"/>
              <w:jc w:val="center"/>
              <w:rPr>
                <w:rFonts w:eastAsia="Arial" w:cs="Arial"/>
                <w:lang w:val="en-US"/>
              </w:rPr>
            </w:pPr>
            <w:r w:rsidRPr="009517D3">
              <w:rPr>
                <w:rFonts w:cs="Arial"/>
                <w:lang w:val="en-US"/>
              </w:rPr>
              <w:t>.8990</w:t>
            </w:r>
          </w:p>
        </w:tc>
        <w:tc>
          <w:tcPr>
            <w:tcW w:w="833" w:type="pct"/>
          </w:tcPr>
          <w:p w14:paraId="223A762F" w14:textId="77777777" w:rsidR="00DD1F49" w:rsidRPr="00076E76" w:rsidRDefault="00000000" w:rsidP="00BD23C4">
            <w:pPr>
              <w:spacing w:before="20" w:after="20"/>
              <w:ind w:left="475" w:right="472"/>
              <w:jc w:val="center"/>
              <w:rPr>
                <w:rFonts w:eastAsia="Arial" w:cs="Arial"/>
                <w:lang w:val="en-US"/>
              </w:rPr>
            </w:pPr>
            <w:r w:rsidRPr="009517D3">
              <w:rPr>
                <w:rFonts w:cs="Arial"/>
                <w:spacing w:val="-1"/>
                <w:lang w:val="en-US"/>
              </w:rPr>
              <w:t>182</w:t>
            </w:r>
          </w:p>
        </w:tc>
        <w:tc>
          <w:tcPr>
            <w:tcW w:w="835" w:type="pct"/>
          </w:tcPr>
          <w:p w14:paraId="37D49B94" w14:textId="77777777" w:rsidR="00DD1F49" w:rsidRPr="00076E76" w:rsidRDefault="00000000" w:rsidP="00BD23C4">
            <w:pPr>
              <w:spacing w:before="20" w:after="20"/>
              <w:ind w:left="217"/>
              <w:jc w:val="center"/>
              <w:rPr>
                <w:rFonts w:eastAsia="Arial" w:cs="Arial"/>
                <w:lang w:val="en-US"/>
              </w:rPr>
            </w:pPr>
            <w:r w:rsidRPr="009517D3">
              <w:rPr>
                <w:rFonts w:cs="Arial"/>
                <w:spacing w:val="-1"/>
                <w:lang w:val="en-US"/>
              </w:rPr>
              <w:t>1.1123</w:t>
            </w:r>
          </w:p>
        </w:tc>
      </w:tr>
      <w:tr w:rsidR="009838DF" w14:paraId="76C7A2C7" w14:textId="77777777" w:rsidTr="004D05EF">
        <w:trPr>
          <w:trHeight w:val="20"/>
        </w:trPr>
        <w:tc>
          <w:tcPr>
            <w:tcW w:w="833" w:type="pct"/>
          </w:tcPr>
          <w:p w14:paraId="17F73001" w14:textId="77777777" w:rsidR="00DD1F49" w:rsidRPr="00076E76" w:rsidRDefault="00000000" w:rsidP="00BD23C4">
            <w:pPr>
              <w:spacing w:before="20" w:after="20"/>
              <w:ind w:left="315"/>
              <w:jc w:val="center"/>
              <w:rPr>
                <w:rFonts w:eastAsia="Arial" w:cs="Arial"/>
                <w:lang w:val="en-US"/>
              </w:rPr>
            </w:pPr>
            <w:r w:rsidRPr="009517D3">
              <w:rPr>
                <w:rFonts w:cs="Arial"/>
                <w:lang w:val="en-US"/>
              </w:rPr>
              <w:t>.9464</w:t>
            </w:r>
          </w:p>
        </w:tc>
        <w:tc>
          <w:tcPr>
            <w:tcW w:w="833" w:type="pct"/>
          </w:tcPr>
          <w:p w14:paraId="00F95FB9" w14:textId="77777777" w:rsidR="00DD1F49" w:rsidRPr="00076E76" w:rsidRDefault="00000000" w:rsidP="00BD23C4">
            <w:pPr>
              <w:spacing w:before="20" w:after="20"/>
              <w:ind w:left="473" w:right="476"/>
              <w:jc w:val="center"/>
              <w:rPr>
                <w:rFonts w:eastAsia="Arial" w:cs="Arial"/>
                <w:lang w:val="en-US"/>
              </w:rPr>
            </w:pPr>
            <w:r w:rsidRPr="009517D3">
              <w:rPr>
                <w:rFonts w:cs="Arial"/>
                <w:spacing w:val="-1"/>
                <w:lang w:val="en-US"/>
              </w:rPr>
              <w:t>102</w:t>
            </w:r>
          </w:p>
        </w:tc>
        <w:tc>
          <w:tcPr>
            <w:tcW w:w="833" w:type="pct"/>
          </w:tcPr>
          <w:p w14:paraId="79D9E903" w14:textId="77777777" w:rsidR="00DD1F49" w:rsidRPr="00076E76" w:rsidRDefault="00000000" w:rsidP="00BD23C4">
            <w:pPr>
              <w:spacing w:before="20" w:after="20"/>
              <w:ind w:left="279"/>
              <w:jc w:val="center"/>
              <w:rPr>
                <w:rFonts w:eastAsia="Arial" w:cs="Arial"/>
                <w:lang w:val="en-US"/>
              </w:rPr>
            </w:pPr>
            <w:r w:rsidRPr="009517D3">
              <w:rPr>
                <w:rFonts w:cs="Arial"/>
                <w:spacing w:val="-1"/>
                <w:lang w:val="en-US"/>
              </w:rPr>
              <w:t>1.0566</w:t>
            </w:r>
          </w:p>
        </w:tc>
        <w:tc>
          <w:tcPr>
            <w:tcW w:w="833" w:type="pct"/>
          </w:tcPr>
          <w:p w14:paraId="37CD09C2" w14:textId="77777777" w:rsidR="00DD1F49" w:rsidRPr="00076E76" w:rsidRDefault="00000000" w:rsidP="00BD23C4">
            <w:pPr>
              <w:spacing w:before="20" w:after="20"/>
              <w:ind w:left="313"/>
              <w:jc w:val="center"/>
              <w:rPr>
                <w:rFonts w:eastAsia="Arial" w:cs="Arial"/>
                <w:lang w:val="en-US"/>
              </w:rPr>
            </w:pPr>
            <w:r w:rsidRPr="009517D3">
              <w:rPr>
                <w:rFonts w:cs="Arial"/>
                <w:lang w:val="en-US"/>
              </w:rPr>
              <w:t>.8979</w:t>
            </w:r>
          </w:p>
        </w:tc>
        <w:tc>
          <w:tcPr>
            <w:tcW w:w="833" w:type="pct"/>
          </w:tcPr>
          <w:p w14:paraId="4FFC2B9F" w14:textId="77777777" w:rsidR="00DD1F49" w:rsidRPr="00076E76" w:rsidRDefault="00000000" w:rsidP="00BD23C4">
            <w:pPr>
              <w:spacing w:before="20" w:after="20"/>
              <w:ind w:left="475" w:right="472"/>
              <w:jc w:val="center"/>
              <w:rPr>
                <w:rFonts w:eastAsia="Arial" w:cs="Arial"/>
                <w:lang w:val="en-US"/>
              </w:rPr>
            </w:pPr>
            <w:r w:rsidRPr="009517D3">
              <w:rPr>
                <w:rFonts w:cs="Arial"/>
                <w:spacing w:val="-1"/>
                <w:lang w:val="en-US"/>
              </w:rPr>
              <w:t>184</w:t>
            </w:r>
          </w:p>
        </w:tc>
        <w:tc>
          <w:tcPr>
            <w:tcW w:w="835" w:type="pct"/>
          </w:tcPr>
          <w:p w14:paraId="18224BEE" w14:textId="77777777" w:rsidR="00DD1F49" w:rsidRPr="00076E76" w:rsidRDefault="00000000" w:rsidP="00BD23C4">
            <w:pPr>
              <w:spacing w:before="20" w:after="20"/>
              <w:ind w:left="217"/>
              <w:jc w:val="center"/>
              <w:rPr>
                <w:rFonts w:eastAsia="Arial" w:cs="Arial"/>
                <w:lang w:val="en-US"/>
              </w:rPr>
            </w:pPr>
            <w:r w:rsidRPr="009517D3">
              <w:rPr>
                <w:rFonts w:cs="Arial"/>
                <w:spacing w:val="-1"/>
                <w:lang w:val="en-US"/>
              </w:rPr>
              <w:t>1.1137</w:t>
            </w:r>
          </w:p>
        </w:tc>
      </w:tr>
      <w:tr w:rsidR="009838DF" w14:paraId="7884CD18" w14:textId="77777777" w:rsidTr="004D05EF">
        <w:trPr>
          <w:trHeight w:val="20"/>
        </w:trPr>
        <w:tc>
          <w:tcPr>
            <w:tcW w:w="833" w:type="pct"/>
          </w:tcPr>
          <w:p w14:paraId="63BCAAC5" w14:textId="77777777" w:rsidR="00DD1F49" w:rsidRPr="00076E76" w:rsidRDefault="00000000" w:rsidP="00BD23C4">
            <w:pPr>
              <w:spacing w:before="20" w:after="20"/>
              <w:ind w:left="315"/>
              <w:jc w:val="center"/>
              <w:rPr>
                <w:rFonts w:eastAsia="Arial" w:cs="Arial"/>
                <w:lang w:val="en-US"/>
              </w:rPr>
            </w:pPr>
            <w:r w:rsidRPr="009517D3">
              <w:rPr>
                <w:rFonts w:cs="Arial"/>
                <w:lang w:val="en-US"/>
              </w:rPr>
              <w:t>.9452</w:t>
            </w:r>
          </w:p>
        </w:tc>
        <w:tc>
          <w:tcPr>
            <w:tcW w:w="833" w:type="pct"/>
          </w:tcPr>
          <w:p w14:paraId="57F038C8" w14:textId="77777777" w:rsidR="00DD1F49" w:rsidRPr="00076E76" w:rsidRDefault="00000000" w:rsidP="00BD23C4">
            <w:pPr>
              <w:spacing w:before="20" w:after="20"/>
              <w:ind w:left="473" w:right="476"/>
              <w:jc w:val="center"/>
              <w:rPr>
                <w:rFonts w:eastAsia="Arial" w:cs="Arial"/>
                <w:lang w:val="en-US"/>
              </w:rPr>
            </w:pPr>
            <w:r w:rsidRPr="009517D3">
              <w:rPr>
                <w:rFonts w:cs="Arial"/>
                <w:spacing w:val="-1"/>
                <w:lang w:val="en-US"/>
              </w:rPr>
              <w:t>104</w:t>
            </w:r>
          </w:p>
        </w:tc>
        <w:tc>
          <w:tcPr>
            <w:tcW w:w="833" w:type="pct"/>
          </w:tcPr>
          <w:p w14:paraId="35BF3C1B" w14:textId="77777777" w:rsidR="00DD1F49" w:rsidRPr="00076E76" w:rsidRDefault="00000000" w:rsidP="00BD23C4">
            <w:pPr>
              <w:spacing w:before="20" w:after="20"/>
              <w:ind w:left="279"/>
              <w:jc w:val="center"/>
              <w:rPr>
                <w:rFonts w:eastAsia="Arial" w:cs="Arial"/>
                <w:lang w:val="en-US"/>
              </w:rPr>
            </w:pPr>
            <w:r w:rsidRPr="009517D3">
              <w:rPr>
                <w:rFonts w:cs="Arial"/>
                <w:spacing w:val="-1"/>
                <w:lang w:val="en-US"/>
              </w:rPr>
              <w:t>1.0580</w:t>
            </w:r>
          </w:p>
        </w:tc>
        <w:tc>
          <w:tcPr>
            <w:tcW w:w="833" w:type="pct"/>
          </w:tcPr>
          <w:p w14:paraId="04719D6C" w14:textId="77777777" w:rsidR="00DD1F49" w:rsidRPr="00076E76" w:rsidRDefault="00000000" w:rsidP="00BD23C4">
            <w:pPr>
              <w:spacing w:before="20" w:after="20"/>
              <w:ind w:left="313"/>
              <w:jc w:val="center"/>
              <w:rPr>
                <w:rFonts w:eastAsia="Arial" w:cs="Arial"/>
                <w:lang w:val="en-US"/>
              </w:rPr>
            </w:pPr>
            <w:r w:rsidRPr="009517D3">
              <w:rPr>
                <w:rFonts w:cs="Arial"/>
                <w:lang w:val="en-US"/>
              </w:rPr>
              <w:t>.8967</w:t>
            </w:r>
          </w:p>
        </w:tc>
        <w:tc>
          <w:tcPr>
            <w:tcW w:w="833" w:type="pct"/>
          </w:tcPr>
          <w:p w14:paraId="15B0E1E6" w14:textId="77777777" w:rsidR="00DD1F49" w:rsidRPr="00076E76" w:rsidRDefault="00000000" w:rsidP="00BD23C4">
            <w:pPr>
              <w:spacing w:before="20" w:after="20"/>
              <w:ind w:left="475" w:right="472"/>
              <w:jc w:val="center"/>
              <w:rPr>
                <w:rFonts w:eastAsia="Arial" w:cs="Arial"/>
                <w:lang w:val="en-US"/>
              </w:rPr>
            </w:pPr>
            <w:r w:rsidRPr="009517D3">
              <w:rPr>
                <w:rFonts w:cs="Arial"/>
                <w:spacing w:val="-1"/>
                <w:lang w:val="en-US"/>
              </w:rPr>
              <w:t>186</w:t>
            </w:r>
          </w:p>
        </w:tc>
        <w:tc>
          <w:tcPr>
            <w:tcW w:w="835" w:type="pct"/>
          </w:tcPr>
          <w:p w14:paraId="3DD6E7BB" w14:textId="77777777" w:rsidR="00DD1F49" w:rsidRPr="00076E76" w:rsidRDefault="00000000" w:rsidP="00BD23C4">
            <w:pPr>
              <w:spacing w:before="20" w:after="20"/>
              <w:ind w:left="217"/>
              <w:jc w:val="center"/>
              <w:rPr>
                <w:rFonts w:eastAsia="Arial" w:cs="Arial"/>
                <w:lang w:val="en-US"/>
              </w:rPr>
            </w:pPr>
            <w:r w:rsidRPr="009517D3">
              <w:rPr>
                <w:rFonts w:cs="Arial"/>
                <w:spacing w:val="-1"/>
                <w:lang w:val="en-US"/>
              </w:rPr>
              <w:t>1.1152</w:t>
            </w:r>
          </w:p>
        </w:tc>
      </w:tr>
      <w:tr w:rsidR="009838DF" w14:paraId="6E27F979" w14:textId="77777777" w:rsidTr="004D05EF">
        <w:trPr>
          <w:trHeight w:val="20"/>
        </w:trPr>
        <w:tc>
          <w:tcPr>
            <w:tcW w:w="833" w:type="pct"/>
          </w:tcPr>
          <w:p w14:paraId="19BCFB98" w14:textId="77777777" w:rsidR="00DD1F49" w:rsidRPr="00076E76" w:rsidRDefault="00000000" w:rsidP="00BD23C4">
            <w:pPr>
              <w:spacing w:before="20" w:after="20"/>
              <w:ind w:left="315"/>
              <w:jc w:val="center"/>
              <w:rPr>
                <w:rFonts w:eastAsia="Arial" w:cs="Arial"/>
                <w:lang w:val="en-US"/>
              </w:rPr>
            </w:pPr>
            <w:r w:rsidRPr="009517D3">
              <w:rPr>
                <w:rFonts w:cs="Arial"/>
                <w:lang w:val="en-US"/>
              </w:rPr>
              <w:t>.9440</w:t>
            </w:r>
          </w:p>
        </w:tc>
        <w:tc>
          <w:tcPr>
            <w:tcW w:w="833" w:type="pct"/>
          </w:tcPr>
          <w:p w14:paraId="020CC306" w14:textId="77777777" w:rsidR="00DD1F49" w:rsidRPr="00076E76" w:rsidRDefault="00000000" w:rsidP="00BD23C4">
            <w:pPr>
              <w:spacing w:before="20" w:after="20"/>
              <w:ind w:left="473" w:right="476"/>
              <w:jc w:val="center"/>
              <w:rPr>
                <w:rFonts w:eastAsia="Arial" w:cs="Arial"/>
                <w:lang w:val="en-US"/>
              </w:rPr>
            </w:pPr>
            <w:r w:rsidRPr="009517D3">
              <w:rPr>
                <w:rFonts w:cs="Arial"/>
                <w:spacing w:val="-1"/>
                <w:lang w:val="en-US"/>
              </w:rPr>
              <w:t>106</w:t>
            </w:r>
          </w:p>
        </w:tc>
        <w:tc>
          <w:tcPr>
            <w:tcW w:w="833" w:type="pct"/>
          </w:tcPr>
          <w:p w14:paraId="3EA277A0" w14:textId="77777777" w:rsidR="00DD1F49" w:rsidRPr="00076E76" w:rsidRDefault="00000000" w:rsidP="00BD23C4">
            <w:pPr>
              <w:spacing w:before="20" w:after="20"/>
              <w:ind w:left="279"/>
              <w:jc w:val="center"/>
              <w:rPr>
                <w:rFonts w:eastAsia="Arial" w:cs="Arial"/>
                <w:lang w:val="en-US"/>
              </w:rPr>
            </w:pPr>
            <w:r w:rsidRPr="009517D3">
              <w:rPr>
                <w:rFonts w:cs="Arial"/>
                <w:spacing w:val="-1"/>
                <w:lang w:val="en-US"/>
              </w:rPr>
              <w:t>1.0593</w:t>
            </w:r>
          </w:p>
        </w:tc>
        <w:tc>
          <w:tcPr>
            <w:tcW w:w="833" w:type="pct"/>
          </w:tcPr>
          <w:p w14:paraId="79D402AD" w14:textId="77777777" w:rsidR="00DD1F49" w:rsidRPr="00076E76" w:rsidRDefault="00000000" w:rsidP="00BD23C4">
            <w:pPr>
              <w:spacing w:before="20" w:after="20"/>
              <w:ind w:left="313"/>
              <w:jc w:val="center"/>
              <w:rPr>
                <w:rFonts w:eastAsia="Arial" w:cs="Arial"/>
                <w:lang w:val="en-US"/>
              </w:rPr>
            </w:pPr>
            <w:r w:rsidRPr="009517D3">
              <w:rPr>
                <w:rFonts w:cs="Arial"/>
                <w:lang w:val="en-US"/>
              </w:rPr>
              <w:t>.8956</w:t>
            </w:r>
          </w:p>
        </w:tc>
        <w:tc>
          <w:tcPr>
            <w:tcW w:w="833" w:type="pct"/>
          </w:tcPr>
          <w:p w14:paraId="5577979D" w14:textId="77777777" w:rsidR="00DD1F49" w:rsidRPr="00076E76" w:rsidRDefault="00000000" w:rsidP="00BD23C4">
            <w:pPr>
              <w:spacing w:before="20" w:after="20"/>
              <w:ind w:left="475" w:right="472"/>
              <w:jc w:val="center"/>
              <w:rPr>
                <w:rFonts w:eastAsia="Arial" w:cs="Arial"/>
                <w:lang w:val="en-US"/>
              </w:rPr>
            </w:pPr>
            <w:r w:rsidRPr="009517D3">
              <w:rPr>
                <w:rFonts w:cs="Arial"/>
                <w:spacing w:val="-1"/>
                <w:lang w:val="en-US"/>
              </w:rPr>
              <w:t>188</w:t>
            </w:r>
          </w:p>
        </w:tc>
        <w:tc>
          <w:tcPr>
            <w:tcW w:w="835" w:type="pct"/>
          </w:tcPr>
          <w:p w14:paraId="68004A1C" w14:textId="77777777" w:rsidR="00DD1F49" w:rsidRPr="00076E76" w:rsidRDefault="00000000" w:rsidP="00BD23C4">
            <w:pPr>
              <w:spacing w:before="20" w:after="20"/>
              <w:ind w:left="217"/>
              <w:jc w:val="center"/>
              <w:rPr>
                <w:rFonts w:eastAsia="Arial" w:cs="Arial"/>
                <w:lang w:val="en-US"/>
              </w:rPr>
            </w:pPr>
            <w:r w:rsidRPr="009517D3">
              <w:rPr>
                <w:rFonts w:cs="Arial"/>
                <w:spacing w:val="-1"/>
                <w:lang w:val="en-US"/>
              </w:rPr>
              <w:t>1.1166</w:t>
            </w:r>
          </w:p>
        </w:tc>
      </w:tr>
      <w:tr w:rsidR="009838DF" w14:paraId="4534A6AF" w14:textId="77777777" w:rsidTr="004D05EF">
        <w:trPr>
          <w:trHeight w:val="20"/>
        </w:trPr>
        <w:tc>
          <w:tcPr>
            <w:tcW w:w="833" w:type="pct"/>
          </w:tcPr>
          <w:p w14:paraId="0E9A86FA" w14:textId="77777777" w:rsidR="00DD1F49" w:rsidRPr="00076E76" w:rsidRDefault="00000000" w:rsidP="00BD23C4">
            <w:pPr>
              <w:spacing w:before="20" w:after="20"/>
              <w:ind w:left="315"/>
              <w:jc w:val="center"/>
              <w:rPr>
                <w:rFonts w:eastAsia="Arial" w:cs="Arial"/>
                <w:lang w:val="en-US"/>
              </w:rPr>
            </w:pPr>
            <w:r w:rsidRPr="009517D3">
              <w:rPr>
                <w:rFonts w:cs="Arial"/>
                <w:lang w:val="en-US"/>
              </w:rPr>
              <w:t>.9428</w:t>
            </w:r>
          </w:p>
        </w:tc>
        <w:tc>
          <w:tcPr>
            <w:tcW w:w="833" w:type="pct"/>
          </w:tcPr>
          <w:p w14:paraId="5938ED93" w14:textId="77777777" w:rsidR="00DD1F49" w:rsidRPr="00076E76" w:rsidRDefault="00000000" w:rsidP="00BD23C4">
            <w:pPr>
              <w:spacing w:before="20" w:after="20"/>
              <w:ind w:left="473" w:right="476"/>
              <w:jc w:val="center"/>
              <w:rPr>
                <w:rFonts w:eastAsia="Arial" w:cs="Arial"/>
                <w:lang w:val="en-US"/>
              </w:rPr>
            </w:pPr>
            <w:r w:rsidRPr="009517D3">
              <w:rPr>
                <w:rFonts w:cs="Arial"/>
                <w:spacing w:val="-1"/>
                <w:lang w:val="en-US"/>
              </w:rPr>
              <w:t>108</w:t>
            </w:r>
          </w:p>
        </w:tc>
        <w:tc>
          <w:tcPr>
            <w:tcW w:w="833" w:type="pct"/>
          </w:tcPr>
          <w:p w14:paraId="77FF088D" w14:textId="77777777" w:rsidR="00DD1F49" w:rsidRPr="00076E76" w:rsidRDefault="00000000" w:rsidP="00BD23C4">
            <w:pPr>
              <w:spacing w:before="20" w:after="20"/>
              <w:ind w:left="279"/>
              <w:jc w:val="center"/>
              <w:rPr>
                <w:rFonts w:eastAsia="Arial" w:cs="Arial"/>
                <w:lang w:val="en-US"/>
              </w:rPr>
            </w:pPr>
            <w:r w:rsidRPr="009517D3">
              <w:rPr>
                <w:rFonts w:cs="Arial"/>
                <w:spacing w:val="-1"/>
                <w:lang w:val="en-US"/>
              </w:rPr>
              <w:t>1.0607</w:t>
            </w:r>
          </w:p>
        </w:tc>
        <w:tc>
          <w:tcPr>
            <w:tcW w:w="833" w:type="pct"/>
          </w:tcPr>
          <w:p w14:paraId="0DF7F57F" w14:textId="77777777" w:rsidR="00DD1F49" w:rsidRPr="00076E76" w:rsidRDefault="00000000" w:rsidP="00BD23C4">
            <w:pPr>
              <w:spacing w:before="20" w:after="20"/>
              <w:ind w:left="313"/>
              <w:jc w:val="center"/>
              <w:rPr>
                <w:rFonts w:eastAsia="Arial" w:cs="Arial"/>
                <w:lang w:val="en-US"/>
              </w:rPr>
            </w:pPr>
            <w:r w:rsidRPr="009517D3">
              <w:rPr>
                <w:rFonts w:cs="Arial"/>
                <w:b/>
                <w:lang w:val="en-US"/>
              </w:rPr>
              <w:t>.8944</w:t>
            </w:r>
          </w:p>
        </w:tc>
        <w:tc>
          <w:tcPr>
            <w:tcW w:w="833" w:type="pct"/>
          </w:tcPr>
          <w:p w14:paraId="7C91CEBE" w14:textId="77777777" w:rsidR="00DD1F49" w:rsidRPr="00076E76" w:rsidRDefault="00000000" w:rsidP="00BD23C4">
            <w:pPr>
              <w:spacing w:before="20" w:after="20"/>
              <w:ind w:left="475" w:right="472"/>
              <w:jc w:val="center"/>
              <w:rPr>
                <w:rFonts w:eastAsia="Arial" w:cs="Arial"/>
                <w:lang w:val="en-US"/>
              </w:rPr>
            </w:pPr>
            <w:r w:rsidRPr="009517D3">
              <w:rPr>
                <w:rFonts w:cs="Arial"/>
                <w:b/>
                <w:spacing w:val="-1"/>
                <w:lang w:val="en-US"/>
              </w:rPr>
              <w:t>190</w:t>
            </w:r>
          </w:p>
        </w:tc>
        <w:tc>
          <w:tcPr>
            <w:tcW w:w="835" w:type="pct"/>
          </w:tcPr>
          <w:p w14:paraId="00B5456A" w14:textId="77777777" w:rsidR="00DD1F49" w:rsidRPr="00076E76" w:rsidRDefault="00000000" w:rsidP="00BD23C4">
            <w:pPr>
              <w:spacing w:before="20" w:after="20"/>
              <w:ind w:left="217"/>
              <w:jc w:val="center"/>
              <w:rPr>
                <w:rFonts w:eastAsia="Arial" w:cs="Arial"/>
                <w:lang w:val="en-US"/>
              </w:rPr>
            </w:pPr>
            <w:r w:rsidRPr="009517D3">
              <w:rPr>
                <w:rFonts w:cs="Arial"/>
                <w:b/>
                <w:spacing w:val="-1"/>
                <w:lang w:val="en-US"/>
              </w:rPr>
              <w:t>1.1181</w:t>
            </w:r>
          </w:p>
        </w:tc>
      </w:tr>
      <w:tr w:rsidR="009838DF" w14:paraId="39A8ED39" w14:textId="77777777" w:rsidTr="004D05EF">
        <w:trPr>
          <w:trHeight w:val="20"/>
        </w:trPr>
        <w:tc>
          <w:tcPr>
            <w:tcW w:w="833" w:type="pct"/>
          </w:tcPr>
          <w:p w14:paraId="0FEB63BE" w14:textId="77777777" w:rsidR="00DD1F49" w:rsidRPr="00076E76" w:rsidRDefault="00000000" w:rsidP="00BD23C4">
            <w:pPr>
              <w:spacing w:before="20" w:after="20"/>
              <w:ind w:left="315"/>
              <w:jc w:val="center"/>
              <w:rPr>
                <w:rFonts w:eastAsia="Arial" w:cs="Arial"/>
                <w:lang w:val="en-US"/>
              </w:rPr>
            </w:pPr>
            <w:r w:rsidRPr="009517D3">
              <w:rPr>
                <w:rFonts w:cs="Arial"/>
                <w:b/>
                <w:lang w:val="en-US"/>
              </w:rPr>
              <w:t>.9416</w:t>
            </w:r>
          </w:p>
        </w:tc>
        <w:tc>
          <w:tcPr>
            <w:tcW w:w="833" w:type="pct"/>
          </w:tcPr>
          <w:p w14:paraId="545E18A2" w14:textId="77777777" w:rsidR="00DD1F49" w:rsidRPr="00076E76" w:rsidRDefault="00000000" w:rsidP="00BD23C4">
            <w:pPr>
              <w:spacing w:before="20" w:after="20"/>
              <w:ind w:left="473" w:right="476"/>
              <w:jc w:val="center"/>
              <w:rPr>
                <w:rFonts w:eastAsia="Arial" w:cs="Arial"/>
                <w:lang w:val="en-US"/>
              </w:rPr>
            </w:pPr>
            <w:r w:rsidRPr="009517D3">
              <w:rPr>
                <w:rFonts w:cs="Arial"/>
                <w:b/>
                <w:spacing w:val="-1"/>
                <w:lang w:val="en-US"/>
              </w:rPr>
              <w:t>110</w:t>
            </w:r>
          </w:p>
        </w:tc>
        <w:tc>
          <w:tcPr>
            <w:tcW w:w="833" w:type="pct"/>
          </w:tcPr>
          <w:p w14:paraId="38E3E9ED" w14:textId="77777777" w:rsidR="00DD1F49" w:rsidRPr="00076E76" w:rsidRDefault="00000000" w:rsidP="00BD23C4">
            <w:pPr>
              <w:spacing w:before="20" w:after="20"/>
              <w:ind w:left="279"/>
              <w:jc w:val="center"/>
              <w:rPr>
                <w:rFonts w:eastAsia="Arial" w:cs="Arial"/>
                <w:lang w:val="en-US"/>
              </w:rPr>
            </w:pPr>
            <w:r w:rsidRPr="009517D3">
              <w:rPr>
                <w:rFonts w:cs="Arial"/>
                <w:b/>
                <w:spacing w:val="-1"/>
                <w:lang w:val="en-US"/>
              </w:rPr>
              <w:t>1.0620</w:t>
            </w:r>
          </w:p>
        </w:tc>
        <w:tc>
          <w:tcPr>
            <w:tcW w:w="833" w:type="pct"/>
          </w:tcPr>
          <w:p w14:paraId="1A91F23B" w14:textId="77777777" w:rsidR="00DD1F49" w:rsidRPr="00076E76" w:rsidRDefault="00000000" w:rsidP="00BD23C4">
            <w:pPr>
              <w:spacing w:before="20" w:after="20"/>
              <w:ind w:left="313"/>
              <w:jc w:val="center"/>
              <w:rPr>
                <w:rFonts w:eastAsia="Arial" w:cs="Arial"/>
                <w:lang w:val="en-US"/>
              </w:rPr>
            </w:pPr>
            <w:r w:rsidRPr="009517D3">
              <w:rPr>
                <w:rFonts w:cs="Arial"/>
                <w:lang w:val="en-US"/>
              </w:rPr>
              <w:t>.8933</w:t>
            </w:r>
          </w:p>
        </w:tc>
        <w:tc>
          <w:tcPr>
            <w:tcW w:w="833" w:type="pct"/>
          </w:tcPr>
          <w:p w14:paraId="6C067FB2" w14:textId="77777777" w:rsidR="00DD1F49" w:rsidRPr="00076E76" w:rsidRDefault="00000000" w:rsidP="00BD23C4">
            <w:pPr>
              <w:spacing w:before="20" w:after="20"/>
              <w:ind w:left="475" w:right="472"/>
              <w:jc w:val="center"/>
              <w:rPr>
                <w:rFonts w:eastAsia="Arial" w:cs="Arial"/>
                <w:lang w:val="en-US"/>
              </w:rPr>
            </w:pPr>
            <w:r w:rsidRPr="009517D3">
              <w:rPr>
                <w:rFonts w:cs="Arial"/>
                <w:spacing w:val="-1"/>
                <w:lang w:val="en-US"/>
              </w:rPr>
              <w:t>192</w:t>
            </w:r>
          </w:p>
        </w:tc>
        <w:tc>
          <w:tcPr>
            <w:tcW w:w="835" w:type="pct"/>
          </w:tcPr>
          <w:p w14:paraId="505DCDB1" w14:textId="77777777" w:rsidR="00DD1F49" w:rsidRPr="00076E76" w:rsidRDefault="00000000" w:rsidP="00BD23C4">
            <w:pPr>
              <w:spacing w:before="20" w:after="20"/>
              <w:ind w:left="217"/>
              <w:jc w:val="center"/>
              <w:rPr>
                <w:rFonts w:eastAsia="Arial" w:cs="Arial"/>
                <w:lang w:val="en-US"/>
              </w:rPr>
            </w:pPr>
            <w:r w:rsidRPr="009517D3">
              <w:rPr>
                <w:rFonts w:cs="Arial"/>
                <w:spacing w:val="-1"/>
                <w:lang w:val="en-US"/>
              </w:rPr>
              <w:t>1.1195</w:t>
            </w:r>
          </w:p>
        </w:tc>
      </w:tr>
      <w:tr w:rsidR="009838DF" w14:paraId="087B8AA5" w14:textId="77777777" w:rsidTr="004D05EF">
        <w:trPr>
          <w:trHeight w:val="20"/>
        </w:trPr>
        <w:tc>
          <w:tcPr>
            <w:tcW w:w="833" w:type="pct"/>
          </w:tcPr>
          <w:p w14:paraId="20A16918" w14:textId="77777777" w:rsidR="00DD1F49" w:rsidRPr="00076E76" w:rsidRDefault="00000000" w:rsidP="00BD23C4">
            <w:pPr>
              <w:spacing w:before="20" w:after="20"/>
              <w:ind w:left="315"/>
              <w:jc w:val="center"/>
              <w:rPr>
                <w:rFonts w:eastAsia="Arial" w:cs="Arial"/>
                <w:lang w:val="en-US"/>
              </w:rPr>
            </w:pPr>
            <w:r w:rsidRPr="009517D3">
              <w:rPr>
                <w:rFonts w:cs="Arial"/>
                <w:lang w:val="en-US"/>
              </w:rPr>
              <w:t>.9404</w:t>
            </w:r>
          </w:p>
        </w:tc>
        <w:tc>
          <w:tcPr>
            <w:tcW w:w="833" w:type="pct"/>
          </w:tcPr>
          <w:p w14:paraId="6B4978D6" w14:textId="77777777" w:rsidR="00DD1F49" w:rsidRPr="00076E76" w:rsidRDefault="00000000" w:rsidP="00BD23C4">
            <w:pPr>
              <w:spacing w:before="20" w:after="20"/>
              <w:ind w:left="473" w:right="476"/>
              <w:jc w:val="center"/>
              <w:rPr>
                <w:rFonts w:eastAsia="Arial" w:cs="Arial"/>
                <w:lang w:val="en-US"/>
              </w:rPr>
            </w:pPr>
            <w:r w:rsidRPr="009517D3">
              <w:rPr>
                <w:rFonts w:cs="Arial"/>
                <w:spacing w:val="-1"/>
                <w:lang w:val="en-US"/>
              </w:rPr>
              <w:t>112</w:t>
            </w:r>
          </w:p>
        </w:tc>
        <w:tc>
          <w:tcPr>
            <w:tcW w:w="833" w:type="pct"/>
          </w:tcPr>
          <w:p w14:paraId="7CAD8FA4" w14:textId="77777777" w:rsidR="00DD1F49" w:rsidRPr="00076E76" w:rsidRDefault="00000000" w:rsidP="00BD23C4">
            <w:pPr>
              <w:spacing w:before="20" w:after="20"/>
              <w:ind w:left="279"/>
              <w:jc w:val="center"/>
              <w:rPr>
                <w:rFonts w:eastAsia="Arial" w:cs="Arial"/>
                <w:lang w:val="en-US"/>
              </w:rPr>
            </w:pPr>
            <w:r w:rsidRPr="009517D3">
              <w:rPr>
                <w:rFonts w:cs="Arial"/>
                <w:spacing w:val="-1"/>
                <w:lang w:val="en-US"/>
              </w:rPr>
              <w:t>1.0634</w:t>
            </w:r>
          </w:p>
        </w:tc>
        <w:tc>
          <w:tcPr>
            <w:tcW w:w="833" w:type="pct"/>
          </w:tcPr>
          <w:p w14:paraId="296C87FB" w14:textId="77777777" w:rsidR="00DD1F49" w:rsidRPr="00076E76" w:rsidRDefault="00000000" w:rsidP="00BD23C4">
            <w:pPr>
              <w:spacing w:before="20" w:after="20"/>
              <w:ind w:left="313"/>
              <w:jc w:val="center"/>
              <w:rPr>
                <w:rFonts w:eastAsia="Arial" w:cs="Arial"/>
                <w:lang w:val="en-US"/>
              </w:rPr>
            </w:pPr>
            <w:r w:rsidRPr="009517D3">
              <w:rPr>
                <w:rFonts w:cs="Arial"/>
                <w:lang w:val="en-US"/>
              </w:rPr>
              <w:t>.8921</w:t>
            </w:r>
          </w:p>
        </w:tc>
        <w:tc>
          <w:tcPr>
            <w:tcW w:w="833" w:type="pct"/>
          </w:tcPr>
          <w:p w14:paraId="43A97655" w14:textId="77777777" w:rsidR="00DD1F49" w:rsidRPr="00076E76" w:rsidRDefault="00000000" w:rsidP="00BD23C4">
            <w:pPr>
              <w:spacing w:before="20" w:after="20"/>
              <w:ind w:left="475" w:right="472"/>
              <w:jc w:val="center"/>
              <w:rPr>
                <w:rFonts w:eastAsia="Arial" w:cs="Arial"/>
                <w:lang w:val="en-US"/>
              </w:rPr>
            </w:pPr>
            <w:r w:rsidRPr="009517D3">
              <w:rPr>
                <w:rFonts w:cs="Arial"/>
                <w:spacing w:val="-1"/>
                <w:lang w:val="en-US"/>
              </w:rPr>
              <w:t>194</w:t>
            </w:r>
          </w:p>
        </w:tc>
        <w:tc>
          <w:tcPr>
            <w:tcW w:w="835" w:type="pct"/>
          </w:tcPr>
          <w:p w14:paraId="572D8606" w14:textId="77777777" w:rsidR="00DD1F49" w:rsidRPr="00076E76" w:rsidRDefault="00000000" w:rsidP="00BD23C4">
            <w:pPr>
              <w:spacing w:before="20" w:after="20"/>
              <w:ind w:left="217"/>
              <w:jc w:val="center"/>
              <w:rPr>
                <w:rFonts w:eastAsia="Arial" w:cs="Arial"/>
                <w:lang w:val="en-US"/>
              </w:rPr>
            </w:pPr>
            <w:r w:rsidRPr="009517D3">
              <w:rPr>
                <w:rFonts w:cs="Arial"/>
                <w:spacing w:val="-1"/>
                <w:lang w:val="en-US"/>
              </w:rPr>
              <w:t>1.1209</w:t>
            </w:r>
          </w:p>
        </w:tc>
      </w:tr>
      <w:tr w:rsidR="009838DF" w14:paraId="73E7C783" w14:textId="77777777" w:rsidTr="004D05EF">
        <w:trPr>
          <w:trHeight w:val="20"/>
        </w:trPr>
        <w:tc>
          <w:tcPr>
            <w:tcW w:w="833" w:type="pct"/>
          </w:tcPr>
          <w:p w14:paraId="06829617" w14:textId="77777777" w:rsidR="00DD1F49" w:rsidRPr="00076E76" w:rsidRDefault="00000000" w:rsidP="00BD23C4">
            <w:pPr>
              <w:spacing w:before="20" w:after="20"/>
              <w:ind w:left="315"/>
              <w:jc w:val="center"/>
              <w:rPr>
                <w:rFonts w:eastAsia="Arial" w:cs="Arial"/>
                <w:lang w:val="en-US"/>
              </w:rPr>
            </w:pPr>
            <w:r w:rsidRPr="009517D3">
              <w:rPr>
                <w:rFonts w:cs="Arial"/>
                <w:lang w:val="en-US"/>
              </w:rPr>
              <w:t>.9392</w:t>
            </w:r>
          </w:p>
        </w:tc>
        <w:tc>
          <w:tcPr>
            <w:tcW w:w="833" w:type="pct"/>
          </w:tcPr>
          <w:p w14:paraId="5AC4A208" w14:textId="77777777" w:rsidR="00DD1F49" w:rsidRPr="00076E76" w:rsidRDefault="00000000" w:rsidP="00BD23C4">
            <w:pPr>
              <w:spacing w:before="20" w:after="20"/>
              <w:ind w:left="473" w:right="476"/>
              <w:jc w:val="center"/>
              <w:rPr>
                <w:rFonts w:eastAsia="Arial" w:cs="Arial"/>
                <w:lang w:val="en-US"/>
              </w:rPr>
            </w:pPr>
            <w:r w:rsidRPr="009517D3">
              <w:rPr>
                <w:rFonts w:cs="Arial"/>
                <w:spacing w:val="-1"/>
                <w:lang w:val="en-US"/>
              </w:rPr>
              <w:t>114</w:t>
            </w:r>
          </w:p>
        </w:tc>
        <w:tc>
          <w:tcPr>
            <w:tcW w:w="833" w:type="pct"/>
          </w:tcPr>
          <w:p w14:paraId="4488F728" w14:textId="77777777" w:rsidR="00DD1F49" w:rsidRPr="00076E76" w:rsidRDefault="00000000" w:rsidP="00BD23C4">
            <w:pPr>
              <w:spacing w:before="20" w:after="20"/>
              <w:ind w:left="279"/>
              <w:jc w:val="center"/>
              <w:rPr>
                <w:rFonts w:eastAsia="Arial" w:cs="Arial"/>
                <w:lang w:val="en-US"/>
              </w:rPr>
            </w:pPr>
            <w:r w:rsidRPr="009517D3">
              <w:rPr>
                <w:rFonts w:cs="Arial"/>
                <w:spacing w:val="-1"/>
                <w:lang w:val="en-US"/>
              </w:rPr>
              <w:t>1.0647</w:t>
            </w:r>
          </w:p>
        </w:tc>
        <w:tc>
          <w:tcPr>
            <w:tcW w:w="833" w:type="pct"/>
          </w:tcPr>
          <w:p w14:paraId="557E82BC" w14:textId="77777777" w:rsidR="00DD1F49" w:rsidRPr="00076E76" w:rsidRDefault="00000000" w:rsidP="00BD23C4">
            <w:pPr>
              <w:spacing w:before="20" w:after="20"/>
              <w:ind w:left="313"/>
              <w:jc w:val="center"/>
              <w:rPr>
                <w:rFonts w:eastAsia="Arial" w:cs="Arial"/>
                <w:lang w:val="en-US"/>
              </w:rPr>
            </w:pPr>
            <w:r w:rsidRPr="009517D3">
              <w:rPr>
                <w:rFonts w:cs="Arial"/>
                <w:lang w:val="en-US"/>
              </w:rPr>
              <w:t>.8909</w:t>
            </w:r>
          </w:p>
        </w:tc>
        <w:tc>
          <w:tcPr>
            <w:tcW w:w="833" w:type="pct"/>
          </w:tcPr>
          <w:p w14:paraId="716A51E4" w14:textId="77777777" w:rsidR="00DD1F49" w:rsidRPr="00076E76" w:rsidRDefault="00000000" w:rsidP="00BD23C4">
            <w:pPr>
              <w:spacing w:before="20" w:after="20"/>
              <w:ind w:left="475" w:right="472"/>
              <w:jc w:val="center"/>
              <w:rPr>
                <w:rFonts w:eastAsia="Arial" w:cs="Arial"/>
                <w:lang w:val="en-US"/>
              </w:rPr>
            </w:pPr>
            <w:r w:rsidRPr="009517D3">
              <w:rPr>
                <w:rFonts w:cs="Arial"/>
                <w:spacing w:val="-1"/>
                <w:lang w:val="en-US"/>
              </w:rPr>
              <w:t>196</w:t>
            </w:r>
          </w:p>
        </w:tc>
        <w:tc>
          <w:tcPr>
            <w:tcW w:w="835" w:type="pct"/>
          </w:tcPr>
          <w:p w14:paraId="16D491BD" w14:textId="77777777" w:rsidR="00DD1F49" w:rsidRPr="00076E76" w:rsidRDefault="00000000" w:rsidP="00BD23C4">
            <w:pPr>
              <w:spacing w:before="20" w:after="20"/>
              <w:ind w:left="217"/>
              <w:jc w:val="center"/>
              <w:rPr>
                <w:rFonts w:eastAsia="Arial" w:cs="Arial"/>
                <w:lang w:val="en-US"/>
              </w:rPr>
            </w:pPr>
            <w:r w:rsidRPr="009517D3">
              <w:rPr>
                <w:rFonts w:cs="Arial"/>
                <w:spacing w:val="-1"/>
                <w:lang w:val="en-US"/>
              </w:rPr>
              <w:t>1.1224</w:t>
            </w:r>
          </w:p>
        </w:tc>
      </w:tr>
      <w:tr w:rsidR="009838DF" w14:paraId="5A2DED2C" w14:textId="77777777" w:rsidTr="004D05EF">
        <w:trPr>
          <w:trHeight w:val="20"/>
        </w:trPr>
        <w:tc>
          <w:tcPr>
            <w:tcW w:w="833" w:type="pct"/>
          </w:tcPr>
          <w:p w14:paraId="1DDDF436" w14:textId="77777777" w:rsidR="00DD1F49" w:rsidRPr="00076E76" w:rsidRDefault="00000000" w:rsidP="00BD23C4">
            <w:pPr>
              <w:spacing w:before="20" w:after="20"/>
              <w:ind w:left="315"/>
              <w:jc w:val="center"/>
              <w:rPr>
                <w:rFonts w:eastAsia="Arial" w:cs="Arial"/>
                <w:lang w:val="en-US"/>
              </w:rPr>
            </w:pPr>
            <w:r w:rsidRPr="009517D3">
              <w:rPr>
                <w:rFonts w:cs="Arial"/>
                <w:lang w:val="en-US"/>
              </w:rPr>
              <w:t>.9380</w:t>
            </w:r>
          </w:p>
        </w:tc>
        <w:tc>
          <w:tcPr>
            <w:tcW w:w="833" w:type="pct"/>
          </w:tcPr>
          <w:p w14:paraId="66EE8CC3" w14:textId="77777777" w:rsidR="00DD1F49" w:rsidRPr="00076E76" w:rsidRDefault="00000000" w:rsidP="00BD23C4">
            <w:pPr>
              <w:spacing w:before="20" w:after="20"/>
              <w:ind w:left="473" w:right="476"/>
              <w:jc w:val="center"/>
              <w:rPr>
                <w:rFonts w:eastAsia="Arial" w:cs="Arial"/>
                <w:lang w:val="en-US"/>
              </w:rPr>
            </w:pPr>
            <w:r w:rsidRPr="009517D3">
              <w:rPr>
                <w:rFonts w:cs="Arial"/>
                <w:spacing w:val="-1"/>
                <w:lang w:val="en-US"/>
              </w:rPr>
              <w:t>116</w:t>
            </w:r>
          </w:p>
        </w:tc>
        <w:tc>
          <w:tcPr>
            <w:tcW w:w="833" w:type="pct"/>
          </w:tcPr>
          <w:p w14:paraId="689B0A2D" w14:textId="77777777" w:rsidR="00DD1F49" w:rsidRPr="00076E76" w:rsidRDefault="00000000" w:rsidP="00BD23C4">
            <w:pPr>
              <w:spacing w:before="20" w:after="20"/>
              <w:ind w:left="279"/>
              <w:jc w:val="center"/>
              <w:rPr>
                <w:rFonts w:eastAsia="Arial" w:cs="Arial"/>
                <w:lang w:val="en-US"/>
              </w:rPr>
            </w:pPr>
            <w:r w:rsidRPr="009517D3">
              <w:rPr>
                <w:rFonts w:cs="Arial"/>
                <w:spacing w:val="-1"/>
                <w:lang w:val="en-US"/>
              </w:rPr>
              <w:t>1.0661</w:t>
            </w:r>
          </w:p>
        </w:tc>
        <w:tc>
          <w:tcPr>
            <w:tcW w:w="833" w:type="pct"/>
          </w:tcPr>
          <w:p w14:paraId="1EE24B6C" w14:textId="77777777" w:rsidR="00DD1F49" w:rsidRPr="00076E76" w:rsidRDefault="00000000" w:rsidP="00BD23C4">
            <w:pPr>
              <w:spacing w:before="20" w:after="20"/>
              <w:ind w:left="313"/>
              <w:jc w:val="center"/>
              <w:rPr>
                <w:rFonts w:eastAsia="Arial" w:cs="Arial"/>
                <w:lang w:val="en-US"/>
              </w:rPr>
            </w:pPr>
            <w:r w:rsidRPr="009517D3">
              <w:rPr>
                <w:rFonts w:cs="Arial"/>
                <w:lang w:val="en-US"/>
              </w:rPr>
              <w:t>.8898</w:t>
            </w:r>
          </w:p>
        </w:tc>
        <w:tc>
          <w:tcPr>
            <w:tcW w:w="833" w:type="pct"/>
          </w:tcPr>
          <w:p w14:paraId="6A74375D" w14:textId="77777777" w:rsidR="00DD1F49" w:rsidRPr="00076E76" w:rsidRDefault="00000000" w:rsidP="00BD23C4">
            <w:pPr>
              <w:spacing w:before="20" w:after="20"/>
              <w:ind w:left="475" w:right="472"/>
              <w:jc w:val="center"/>
              <w:rPr>
                <w:rFonts w:eastAsia="Arial" w:cs="Arial"/>
                <w:lang w:val="en-US"/>
              </w:rPr>
            </w:pPr>
            <w:r w:rsidRPr="009517D3">
              <w:rPr>
                <w:rFonts w:cs="Arial"/>
                <w:spacing w:val="-1"/>
                <w:lang w:val="en-US"/>
              </w:rPr>
              <w:t>198</w:t>
            </w:r>
          </w:p>
        </w:tc>
        <w:tc>
          <w:tcPr>
            <w:tcW w:w="835" w:type="pct"/>
          </w:tcPr>
          <w:p w14:paraId="077CCF6B" w14:textId="77777777" w:rsidR="00DD1F49" w:rsidRPr="00076E76" w:rsidRDefault="00000000" w:rsidP="00BD23C4">
            <w:pPr>
              <w:spacing w:before="20" w:after="20"/>
              <w:ind w:left="217"/>
              <w:jc w:val="center"/>
              <w:rPr>
                <w:rFonts w:eastAsia="Arial" w:cs="Arial"/>
                <w:lang w:val="en-US"/>
              </w:rPr>
            </w:pPr>
            <w:r w:rsidRPr="009517D3">
              <w:rPr>
                <w:rFonts w:cs="Arial"/>
                <w:spacing w:val="-1"/>
                <w:lang w:val="en-US"/>
              </w:rPr>
              <w:t>1.1239</w:t>
            </w:r>
          </w:p>
        </w:tc>
      </w:tr>
      <w:tr w:rsidR="009838DF" w14:paraId="594AAFEF" w14:textId="77777777" w:rsidTr="004D05EF">
        <w:trPr>
          <w:trHeight w:val="20"/>
        </w:trPr>
        <w:tc>
          <w:tcPr>
            <w:tcW w:w="833" w:type="pct"/>
          </w:tcPr>
          <w:p w14:paraId="2EF09EC1" w14:textId="77777777" w:rsidR="00DD1F49" w:rsidRPr="00076E76" w:rsidRDefault="00000000" w:rsidP="00BD23C4">
            <w:pPr>
              <w:spacing w:before="20" w:after="20"/>
              <w:ind w:left="315"/>
              <w:jc w:val="center"/>
              <w:rPr>
                <w:rFonts w:eastAsia="Arial" w:cs="Arial"/>
                <w:lang w:val="en-US"/>
              </w:rPr>
            </w:pPr>
            <w:r w:rsidRPr="009517D3">
              <w:rPr>
                <w:rFonts w:cs="Arial"/>
                <w:lang w:val="en-US"/>
              </w:rPr>
              <w:t>.9368</w:t>
            </w:r>
          </w:p>
        </w:tc>
        <w:tc>
          <w:tcPr>
            <w:tcW w:w="833" w:type="pct"/>
          </w:tcPr>
          <w:p w14:paraId="60072FEC" w14:textId="77777777" w:rsidR="00DD1F49" w:rsidRPr="00076E76" w:rsidRDefault="00000000" w:rsidP="00BD23C4">
            <w:pPr>
              <w:spacing w:before="20" w:after="20"/>
              <w:ind w:left="473" w:right="476"/>
              <w:jc w:val="center"/>
              <w:rPr>
                <w:rFonts w:eastAsia="Arial" w:cs="Arial"/>
                <w:lang w:val="en-US"/>
              </w:rPr>
            </w:pPr>
            <w:r w:rsidRPr="009517D3">
              <w:rPr>
                <w:rFonts w:cs="Arial"/>
                <w:spacing w:val="-1"/>
                <w:lang w:val="en-US"/>
              </w:rPr>
              <w:t>118</w:t>
            </w:r>
          </w:p>
        </w:tc>
        <w:tc>
          <w:tcPr>
            <w:tcW w:w="833" w:type="pct"/>
          </w:tcPr>
          <w:p w14:paraId="0EC65A76" w14:textId="77777777" w:rsidR="00DD1F49" w:rsidRPr="00076E76" w:rsidRDefault="00000000" w:rsidP="00BD23C4">
            <w:pPr>
              <w:spacing w:before="20" w:after="20"/>
              <w:ind w:left="279"/>
              <w:jc w:val="center"/>
              <w:rPr>
                <w:rFonts w:eastAsia="Arial" w:cs="Arial"/>
                <w:lang w:val="en-US"/>
              </w:rPr>
            </w:pPr>
            <w:r w:rsidRPr="009517D3">
              <w:rPr>
                <w:rFonts w:cs="Arial"/>
                <w:spacing w:val="-1"/>
                <w:lang w:val="en-US"/>
              </w:rPr>
              <w:t>1.0675</w:t>
            </w:r>
          </w:p>
        </w:tc>
        <w:tc>
          <w:tcPr>
            <w:tcW w:w="833" w:type="pct"/>
          </w:tcPr>
          <w:p w14:paraId="6A891FA8" w14:textId="77777777" w:rsidR="00DD1F49" w:rsidRPr="00076E76" w:rsidRDefault="00000000" w:rsidP="00BD23C4">
            <w:pPr>
              <w:spacing w:before="20" w:after="20"/>
              <w:ind w:left="313"/>
              <w:jc w:val="center"/>
              <w:rPr>
                <w:rFonts w:eastAsia="Arial" w:cs="Arial"/>
                <w:lang w:val="en-US"/>
              </w:rPr>
            </w:pPr>
            <w:r w:rsidRPr="009517D3">
              <w:rPr>
                <w:rFonts w:cs="Arial"/>
                <w:b/>
                <w:lang w:val="en-US"/>
              </w:rPr>
              <w:t>.8886</w:t>
            </w:r>
          </w:p>
        </w:tc>
        <w:tc>
          <w:tcPr>
            <w:tcW w:w="833" w:type="pct"/>
          </w:tcPr>
          <w:p w14:paraId="2990521D" w14:textId="77777777" w:rsidR="00DD1F49" w:rsidRPr="00076E76" w:rsidRDefault="00000000" w:rsidP="00BD23C4">
            <w:pPr>
              <w:spacing w:before="20" w:after="20"/>
              <w:ind w:left="475" w:right="472"/>
              <w:jc w:val="center"/>
              <w:rPr>
                <w:rFonts w:eastAsia="Arial" w:cs="Arial"/>
                <w:lang w:val="en-US"/>
              </w:rPr>
            </w:pPr>
            <w:r w:rsidRPr="009517D3">
              <w:rPr>
                <w:rFonts w:cs="Arial"/>
                <w:b/>
                <w:spacing w:val="-1"/>
                <w:lang w:val="en-US"/>
              </w:rPr>
              <w:t>200</w:t>
            </w:r>
          </w:p>
        </w:tc>
        <w:tc>
          <w:tcPr>
            <w:tcW w:w="835" w:type="pct"/>
          </w:tcPr>
          <w:p w14:paraId="20AAF376" w14:textId="77777777" w:rsidR="00DD1F49" w:rsidRPr="00076E76" w:rsidRDefault="00000000" w:rsidP="00BD23C4">
            <w:pPr>
              <w:spacing w:before="20" w:after="20"/>
              <w:ind w:left="217"/>
              <w:jc w:val="center"/>
              <w:rPr>
                <w:rFonts w:eastAsia="Arial" w:cs="Arial"/>
                <w:lang w:val="en-US"/>
              </w:rPr>
            </w:pPr>
            <w:r w:rsidRPr="009517D3">
              <w:rPr>
                <w:rFonts w:cs="Arial"/>
                <w:b/>
                <w:spacing w:val="-1"/>
                <w:lang w:val="en-US"/>
              </w:rPr>
              <w:t>1.1253</w:t>
            </w:r>
          </w:p>
        </w:tc>
      </w:tr>
    </w:tbl>
    <w:p w14:paraId="214C5B43" w14:textId="77777777" w:rsidR="00DD1F49" w:rsidRDefault="00DD1F49" w:rsidP="00DD1F49"/>
    <w:tbl>
      <w:tblPr>
        <w:tblStyle w:val="TableGrid"/>
        <w:tblW w:w="5000" w:type="pct"/>
        <w:tblLook w:val="0620" w:firstRow="1" w:lastRow="0" w:firstColumn="0" w:lastColumn="0" w:noHBand="1" w:noVBand="1"/>
      </w:tblPr>
      <w:tblGrid>
        <w:gridCol w:w="1085"/>
        <w:gridCol w:w="1232"/>
        <w:gridCol w:w="1087"/>
        <w:gridCol w:w="1085"/>
        <w:gridCol w:w="1328"/>
        <w:gridCol w:w="1087"/>
        <w:gridCol w:w="1085"/>
        <w:gridCol w:w="1230"/>
        <w:gridCol w:w="1089"/>
      </w:tblGrid>
      <w:tr w:rsidR="009838DF" w14:paraId="3EB2DC2A" w14:textId="77777777" w:rsidTr="004D05EF">
        <w:trPr>
          <w:cnfStyle w:val="100000000000" w:firstRow="1" w:lastRow="0" w:firstColumn="0" w:lastColumn="0" w:oddVBand="0" w:evenVBand="0" w:oddHBand="0" w:evenHBand="0" w:firstRowFirstColumn="0" w:firstRowLastColumn="0" w:lastRowFirstColumn="0" w:lastRowLastColumn="0"/>
          <w:tblHeader/>
        </w:trPr>
        <w:tc>
          <w:tcPr>
            <w:tcW w:w="5000" w:type="pct"/>
            <w:gridSpan w:val="9"/>
          </w:tcPr>
          <w:p w14:paraId="0955E159" w14:textId="77777777" w:rsidR="00DD1F49" w:rsidRPr="004D05EF" w:rsidRDefault="00000000" w:rsidP="00BD23C4">
            <w:pPr>
              <w:rPr>
                <w:b w:val="0"/>
                <w:bCs/>
                <w:lang w:val="en-US"/>
              </w:rPr>
            </w:pPr>
            <w:r w:rsidRPr="004D05EF">
              <w:rPr>
                <w:rFonts w:eastAsia="Arial"/>
                <w:bCs/>
                <w:spacing w:val="-3"/>
              </w:rPr>
              <w:lastRenderedPageBreak/>
              <w:t>Table</w:t>
            </w:r>
            <w:r w:rsidRPr="004D05EF">
              <w:rPr>
                <w:rFonts w:eastAsia="Arial"/>
                <w:bCs/>
              </w:rPr>
              <w:t xml:space="preserve"> - </w:t>
            </w:r>
            <w:r w:rsidRPr="004D05EF">
              <w:rPr>
                <w:rFonts w:eastAsia="Arial"/>
                <w:bCs/>
                <w:spacing w:val="-3"/>
              </w:rPr>
              <w:t>Volume</w:t>
            </w:r>
            <w:r w:rsidRPr="004D05EF">
              <w:rPr>
                <w:rFonts w:eastAsia="Arial"/>
                <w:bCs/>
              </w:rPr>
              <w:t xml:space="preserve"> Correction – Bitumen emulsion</w:t>
            </w:r>
          </w:p>
        </w:tc>
      </w:tr>
      <w:tr w:rsidR="009838DF" w14:paraId="778F1F94" w14:textId="77777777" w:rsidTr="004D05EF">
        <w:trPr>
          <w:cnfStyle w:val="100000000000" w:firstRow="1" w:lastRow="0" w:firstColumn="0" w:lastColumn="0" w:oddVBand="0" w:evenVBand="0" w:oddHBand="0" w:evenHBand="0" w:firstRowFirstColumn="0" w:firstRowLastColumn="0" w:lastRowFirstColumn="0" w:lastRowLastColumn="0"/>
          <w:tblHeader/>
        </w:trPr>
        <w:tc>
          <w:tcPr>
            <w:tcW w:w="5000" w:type="pct"/>
            <w:gridSpan w:val="9"/>
          </w:tcPr>
          <w:p w14:paraId="6EB50003" w14:textId="77777777" w:rsidR="00DD1F49" w:rsidRPr="00076E76" w:rsidRDefault="00000000" w:rsidP="00BD23C4">
            <w:pPr>
              <w:spacing w:before="20" w:after="20"/>
              <w:ind w:left="269"/>
              <w:rPr>
                <w:rFonts w:eastAsia="Arial" w:cs="Arial"/>
                <w:lang w:val="en-US"/>
              </w:rPr>
            </w:pPr>
            <w:r w:rsidRPr="00076E76">
              <w:rPr>
                <w:rFonts w:cs="Arial"/>
                <w:spacing w:val="-1"/>
                <w:lang w:val="en-US"/>
              </w:rPr>
              <w:t>M</w:t>
            </w:r>
            <w:r w:rsidRPr="00520F8C">
              <w:rPr>
                <w:rFonts w:cs="Arial"/>
                <w:spacing w:val="-1"/>
                <w:lang w:val="en-US"/>
              </w:rPr>
              <w:t>ultiply</w:t>
            </w:r>
            <w:r w:rsidRPr="00520F8C">
              <w:rPr>
                <w:rFonts w:cs="Arial"/>
                <w:spacing w:val="-7"/>
                <w:lang w:val="en-US"/>
              </w:rPr>
              <w:t xml:space="preserve"> </w:t>
            </w:r>
            <w:r w:rsidRPr="00520F8C">
              <w:rPr>
                <w:rFonts w:cs="Arial"/>
                <w:lang w:val="en-US"/>
              </w:rPr>
              <w:t>by</w:t>
            </w:r>
            <w:r w:rsidRPr="00076E76">
              <w:rPr>
                <w:rFonts w:cs="Arial"/>
                <w:spacing w:val="-5"/>
                <w:lang w:val="en-US"/>
              </w:rPr>
              <w:t xml:space="preserve"> </w:t>
            </w:r>
            <w:r w:rsidRPr="00076E76">
              <w:rPr>
                <w:rFonts w:cs="Arial"/>
                <w:lang w:val="en-US"/>
              </w:rPr>
              <w:t>"A"</w:t>
            </w:r>
            <w:r w:rsidRPr="00076E76">
              <w:rPr>
                <w:rFonts w:cs="Arial"/>
                <w:spacing w:val="-5"/>
                <w:lang w:val="en-US"/>
              </w:rPr>
              <w:t xml:space="preserve"> </w:t>
            </w:r>
            <w:r w:rsidRPr="00520F8C">
              <w:rPr>
                <w:rFonts w:cs="Arial"/>
                <w:lang w:val="en-US"/>
              </w:rPr>
              <w:t>to</w:t>
            </w:r>
            <w:r w:rsidRPr="00520F8C">
              <w:rPr>
                <w:rFonts w:cs="Arial"/>
                <w:spacing w:val="-5"/>
                <w:lang w:val="en-US"/>
              </w:rPr>
              <w:t xml:space="preserve"> </w:t>
            </w:r>
            <w:r w:rsidRPr="00520F8C">
              <w:rPr>
                <w:rFonts w:cs="Arial"/>
                <w:lang w:val="en-US"/>
              </w:rPr>
              <w:t>reduce</w:t>
            </w:r>
            <w:r w:rsidRPr="00520F8C">
              <w:rPr>
                <w:rFonts w:cs="Arial"/>
                <w:spacing w:val="-5"/>
                <w:lang w:val="en-US"/>
              </w:rPr>
              <w:t xml:space="preserve"> </w:t>
            </w:r>
            <w:r w:rsidRPr="00520F8C">
              <w:rPr>
                <w:rFonts w:cs="Arial"/>
                <w:lang w:val="en-US"/>
              </w:rPr>
              <w:t>volume</w:t>
            </w:r>
            <w:r w:rsidRPr="00965A4C">
              <w:rPr>
                <w:rFonts w:cs="Arial"/>
                <w:spacing w:val="-4"/>
                <w:lang w:val="en-US"/>
              </w:rPr>
              <w:t xml:space="preserve"> </w:t>
            </w:r>
            <w:r w:rsidRPr="00965A4C">
              <w:rPr>
                <w:rFonts w:cs="Arial"/>
                <w:spacing w:val="-1"/>
                <w:lang w:val="en-US"/>
              </w:rPr>
              <w:t>at</w:t>
            </w:r>
            <w:r w:rsidRPr="00076E76">
              <w:rPr>
                <w:rFonts w:cs="Arial"/>
                <w:spacing w:val="-2"/>
                <w:lang w:val="en-US"/>
              </w:rPr>
              <w:t xml:space="preserve"> </w:t>
            </w:r>
            <w:r w:rsidRPr="00076E76">
              <w:rPr>
                <w:rFonts w:cs="Arial"/>
                <w:spacing w:val="-1"/>
                <w:lang w:val="en-US"/>
              </w:rPr>
              <w:t>T</w:t>
            </w:r>
            <w:r w:rsidRPr="00076E76">
              <w:rPr>
                <w:rFonts w:cs="Arial"/>
                <w:spacing w:val="-1"/>
                <w:position w:val="8"/>
                <w:lang w:val="en-US"/>
              </w:rPr>
              <w:t>o</w:t>
            </w:r>
            <w:r w:rsidRPr="00076E76">
              <w:rPr>
                <w:rFonts w:cs="Arial"/>
                <w:spacing w:val="-1"/>
                <w:lang w:val="en-US"/>
              </w:rPr>
              <w:t>C</w:t>
            </w:r>
            <w:r w:rsidRPr="00076E76">
              <w:rPr>
                <w:rFonts w:cs="Arial"/>
                <w:spacing w:val="-4"/>
                <w:lang w:val="en-US"/>
              </w:rPr>
              <w:t xml:space="preserve"> </w:t>
            </w:r>
            <w:r w:rsidRPr="00520F8C">
              <w:rPr>
                <w:rFonts w:cs="Arial"/>
                <w:spacing w:val="-1"/>
                <w:lang w:val="en-US"/>
              </w:rPr>
              <w:t>to</w:t>
            </w:r>
            <w:r w:rsidRPr="00520F8C">
              <w:rPr>
                <w:rFonts w:cs="Arial"/>
                <w:spacing w:val="-3"/>
                <w:lang w:val="en-US"/>
              </w:rPr>
              <w:t xml:space="preserve"> </w:t>
            </w:r>
            <w:r w:rsidRPr="00520F8C">
              <w:rPr>
                <w:rFonts w:cs="Arial"/>
                <w:lang w:val="en-US"/>
              </w:rPr>
              <w:t>volume</w:t>
            </w:r>
            <w:r w:rsidRPr="00965A4C">
              <w:rPr>
                <w:rFonts w:cs="Arial"/>
                <w:spacing w:val="-4"/>
                <w:lang w:val="en-US"/>
              </w:rPr>
              <w:t xml:space="preserve"> </w:t>
            </w:r>
            <w:r w:rsidRPr="00965A4C">
              <w:rPr>
                <w:rFonts w:cs="Arial"/>
                <w:spacing w:val="-1"/>
                <w:lang w:val="en-US"/>
              </w:rPr>
              <w:t>at</w:t>
            </w:r>
            <w:r w:rsidRPr="00076E76">
              <w:rPr>
                <w:rFonts w:cs="Arial"/>
                <w:spacing w:val="-6"/>
                <w:lang w:val="en-US"/>
              </w:rPr>
              <w:t xml:space="preserve"> </w:t>
            </w:r>
            <w:r w:rsidRPr="00076E76">
              <w:rPr>
                <w:rFonts w:cs="Arial"/>
                <w:spacing w:val="-1"/>
                <w:lang w:val="en-US"/>
              </w:rPr>
              <w:t>15</w:t>
            </w:r>
            <w:r w:rsidRPr="00076E76">
              <w:rPr>
                <w:rFonts w:cs="Arial"/>
                <w:spacing w:val="-1"/>
                <w:position w:val="8"/>
                <w:lang w:val="en-US"/>
              </w:rPr>
              <w:t>o</w:t>
            </w:r>
            <w:r w:rsidRPr="00076E76">
              <w:rPr>
                <w:rFonts w:cs="Arial"/>
                <w:spacing w:val="-1"/>
                <w:lang w:val="en-US"/>
              </w:rPr>
              <w:t>C</w:t>
            </w:r>
          </w:p>
          <w:p w14:paraId="30CE5B3E" w14:textId="77777777" w:rsidR="00DD1F49" w:rsidRPr="00076E76" w:rsidRDefault="00000000" w:rsidP="00BD23C4">
            <w:pPr>
              <w:spacing w:before="20" w:after="20"/>
              <w:ind w:left="269"/>
              <w:rPr>
                <w:rFonts w:eastAsia="Arial" w:cs="Arial"/>
                <w:lang w:val="en-US"/>
              </w:rPr>
            </w:pPr>
            <w:r w:rsidRPr="00076E76">
              <w:rPr>
                <w:rFonts w:cs="Arial"/>
                <w:lang w:val="en-US"/>
              </w:rPr>
              <w:t>M</w:t>
            </w:r>
            <w:r w:rsidRPr="00520F8C">
              <w:rPr>
                <w:rFonts w:cs="Arial"/>
                <w:lang w:val="en-US"/>
              </w:rPr>
              <w:t>ultiply</w:t>
            </w:r>
            <w:r w:rsidRPr="00520F8C">
              <w:rPr>
                <w:rFonts w:cs="Arial"/>
                <w:spacing w:val="-8"/>
                <w:lang w:val="en-US"/>
              </w:rPr>
              <w:t xml:space="preserve"> </w:t>
            </w:r>
            <w:r w:rsidRPr="00520F8C">
              <w:rPr>
                <w:rFonts w:cs="Arial"/>
                <w:lang w:val="en-US"/>
              </w:rPr>
              <w:t>by</w:t>
            </w:r>
            <w:r w:rsidRPr="00076E76">
              <w:rPr>
                <w:rFonts w:cs="Arial"/>
                <w:spacing w:val="-7"/>
                <w:lang w:val="en-US"/>
              </w:rPr>
              <w:t xml:space="preserve"> </w:t>
            </w:r>
            <w:r w:rsidRPr="00076E76">
              <w:rPr>
                <w:rFonts w:cs="Arial"/>
                <w:lang w:val="en-US"/>
              </w:rPr>
              <w:t>"B"</w:t>
            </w:r>
            <w:r w:rsidRPr="00076E76">
              <w:rPr>
                <w:rFonts w:cs="Arial"/>
                <w:spacing w:val="-5"/>
                <w:lang w:val="en-US"/>
              </w:rPr>
              <w:t xml:space="preserve"> </w:t>
            </w:r>
            <w:r w:rsidRPr="00520F8C">
              <w:rPr>
                <w:rFonts w:cs="Arial"/>
                <w:spacing w:val="-1"/>
                <w:lang w:val="en-US"/>
              </w:rPr>
              <w:t>to</w:t>
            </w:r>
            <w:r w:rsidRPr="00520F8C">
              <w:rPr>
                <w:rFonts w:cs="Arial"/>
                <w:spacing w:val="-4"/>
                <w:lang w:val="en-US"/>
              </w:rPr>
              <w:t xml:space="preserve"> </w:t>
            </w:r>
            <w:r w:rsidRPr="00520F8C">
              <w:rPr>
                <w:rFonts w:cs="Arial"/>
                <w:spacing w:val="-1"/>
                <w:lang w:val="en-US"/>
              </w:rPr>
              <w:t>increase</w:t>
            </w:r>
            <w:r w:rsidRPr="00520F8C">
              <w:rPr>
                <w:rFonts w:cs="Arial"/>
                <w:spacing w:val="-4"/>
                <w:lang w:val="en-US"/>
              </w:rPr>
              <w:t xml:space="preserve"> </w:t>
            </w:r>
            <w:r w:rsidRPr="00965A4C">
              <w:rPr>
                <w:rFonts w:cs="Arial"/>
                <w:spacing w:val="-1"/>
                <w:lang w:val="en-US"/>
              </w:rPr>
              <w:t>volume</w:t>
            </w:r>
            <w:r w:rsidRPr="00965A4C">
              <w:rPr>
                <w:rFonts w:cs="Arial"/>
                <w:spacing w:val="-5"/>
                <w:lang w:val="en-US"/>
              </w:rPr>
              <w:t xml:space="preserve"> </w:t>
            </w:r>
            <w:r w:rsidRPr="00965A4C">
              <w:rPr>
                <w:rFonts w:cs="Arial"/>
                <w:lang w:val="en-US"/>
              </w:rPr>
              <w:t>at</w:t>
            </w:r>
            <w:r w:rsidRPr="00076E76">
              <w:rPr>
                <w:rFonts w:cs="Arial"/>
                <w:spacing w:val="-5"/>
                <w:lang w:val="en-US"/>
              </w:rPr>
              <w:t xml:space="preserve"> </w:t>
            </w:r>
            <w:r w:rsidRPr="00076E76">
              <w:rPr>
                <w:rFonts w:cs="Arial"/>
                <w:spacing w:val="-1"/>
                <w:lang w:val="en-US"/>
              </w:rPr>
              <w:t>15</w:t>
            </w:r>
            <w:r w:rsidRPr="00076E76">
              <w:rPr>
                <w:rFonts w:cs="Arial"/>
                <w:spacing w:val="-1"/>
                <w:position w:val="8"/>
                <w:lang w:val="en-US"/>
              </w:rPr>
              <w:t>o</w:t>
            </w:r>
            <w:r w:rsidRPr="00076E76">
              <w:rPr>
                <w:rFonts w:cs="Arial"/>
                <w:spacing w:val="-1"/>
                <w:lang w:val="en-US"/>
              </w:rPr>
              <w:t>C</w:t>
            </w:r>
            <w:r w:rsidRPr="00076E76">
              <w:rPr>
                <w:rFonts w:cs="Arial"/>
                <w:spacing w:val="-4"/>
                <w:lang w:val="en-US"/>
              </w:rPr>
              <w:t xml:space="preserve"> </w:t>
            </w:r>
            <w:r w:rsidRPr="00520F8C">
              <w:rPr>
                <w:rFonts w:cs="Arial"/>
                <w:lang w:val="en-US"/>
              </w:rPr>
              <w:t>to</w:t>
            </w:r>
            <w:r w:rsidRPr="00520F8C">
              <w:rPr>
                <w:rFonts w:cs="Arial"/>
                <w:spacing w:val="-5"/>
                <w:lang w:val="en-US"/>
              </w:rPr>
              <w:t xml:space="preserve"> </w:t>
            </w:r>
            <w:r w:rsidRPr="00965A4C">
              <w:rPr>
                <w:rFonts w:cs="Arial"/>
                <w:lang w:val="en-US"/>
              </w:rPr>
              <w:t>volume</w:t>
            </w:r>
            <w:r w:rsidRPr="00965A4C">
              <w:rPr>
                <w:rFonts w:cs="Arial"/>
                <w:spacing w:val="-5"/>
                <w:lang w:val="en-US"/>
              </w:rPr>
              <w:t xml:space="preserve"> </w:t>
            </w:r>
            <w:r w:rsidRPr="00965A4C">
              <w:rPr>
                <w:rFonts w:cs="Arial"/>
                <w:spacing w:val="-1"/>
                <w:lang w:val="en-US"/>
              </w:rPr>
              <w:t>at</w:t>
            </w:r>
            <w:r w:rsidRPr="00076E76">
              <w:rPr>
                <w:rFonts w:cs="Arial"/>
                <w:spacing w:val="-5"/>
                <w:lang w:val="en-US"/>
              </w:rPr>
              <w:t xml:space="preserve"> </w:t>
            </w:r>
            <w:r w:rsidRPr="00076E76">
              <w:rPr>
                <w:rFonts w:cs="Arial"/>
                <w:spacing w:val="-1"/>
                <w:lang w:val="en-US"/>
              </w:rPr>
              <w:t>T</w:t>
            </w:r>
            <w:r w:rsidRPr="00076E76">
              <w:rPr>
                <w:rFonts w:cs="Arial"/>
                <w:spacing w:val="-1"/>
                <w:position w:val="8"/>
                <w:lang w:val="en-US"/>
              </w:rPr>
              <w:t>o</w:t>
            </w:r>
            <w:r w:rsidRPr="00076E76">
              <w:rPr>
                <w:rFonts w:cs="Arial"/>
                <w:spacing w:val="-1"/>
                <w:lang w:val="en-US"/>
              </w:rPr>
              <w:t>C</w:t>
            </w:r>
          </w:p>
        </w:tc>
      </w:tr>
      <w:tr w:rsidR="009838DF" w14:paraId="32B662FE" w14:textId="77777777" w:rsidTr="004D05EF">
        <w:trPr>
          <w:cnfStyle w:val="100000000000" w:firstRow="1" w:lastRow="0" w:firstColumn="0" w:lastColumn="0" w:oddVBand="0" w:evenVBand="0" w:oddHBand="0" w:evenHBand="0" w:firstRowFirstColumn="0" w:firstRowLastColumn="0" w:lastRowFirstColumn="0" w:lastRowLastColumn="0"/>
          <w:tblHeader/>
        </w:trPr>
        <w:tc>
          <w:tcPr>
            <w:tcW w:w="1666" w:type="pct"/>
            <w:gridSpan w:val="3"/>
          </w:tcPr>
          <w:p w14:paraId="48BB6A99" w14:textId="77777777" w:rsidR="00DD1F49" w:rsidRPr="00076E76" w:rsidRDefault="00000000" w:rsidP="00BD23C4">
            <w:pPr>
              <w:spacing w:before="20" w:after="20"/>
              <w:ind w:left="236"/>
              <w:rPr>
                <w:rFonts w:eastAsia="Arial" w:cs="Arial"/>
                <w:b w:val="0"/>
                <w:lang w:val="en-US"/>
              </w:rPr>
            </w:pPr>
            <w:r w:rsidRPr="00076E76">
              <w:rPr>
                <w:rFonts w:cs="Arial"/>
                <w:lang w:val="en-US"/>
              </w:rPr>
              <w:t>60%</w:t>
            </w:r>
            <w:r w:rsidRPr="00076E76">
              <w:rPr>
                <w:rFonts w:cs="Arial"/>
                <w:spacing w:val="-12"/>
                <w:lang w:val="en-US"/>
              </w:rPr>
              <w:t xml:space="preserve"> </w:t>
            </w:r>
            <w:r w:rsidRPr="00076E76">
              <w:rPr>
                <w:rFonts w:cs="Arial"/>
                <w:lang w:val="en-US"/>
              </w:rPr>
              <w:t>B</w:t>
            </w:r>
            <w:r w:rsidRPr="002F790F">
              <w:rPr>
                <w:rFonts w:cs="Arial"/>
                <w:lang w:val="en-US"/>
              </w:rPr>
              <w:t>itumen</w:t>
            </w:r>
            <w:r w:rsidRPr="002F790F">
              <w:rPr>
                <w:rFonts w:cs="Arial"/>
                <w:spacing w:val="-8"/>
                <w:lang w:val="en-US"/>
              </w:rPr>
              <w:t xml:space="preserve"> </w:t>
            </w:r>
            <w:r w:rsidRPr="002F790F">
              <w:rPr>
                <w:rFonts w:cs="Arial"/>
                <w:spacing w:val="-1"/>
                <w:lang w:val="en-US"/>
              </w:rPr>
              <w:t>emulsion</w:t>
            </w:r>
          </w:p>
        </w:tc>
        <w:tc>
          <w:tcPr>
            <w:tcW w:w="1667" w:type="pct"/>
            <w:gridSpan w:val="3"/>
          </w:tcPr>
          <w:p w14:paraId="58F556E8" w14:textId="77777777" w:rsidR="00DD1F49" w:rsidRPr="00076E76" w:rsidRDefault="00000000" w:rsidP="00BD23C4">
            <w:pPr>
              <w:spacing w:before="20" w:after="20"/>
              <w:ind w:left="356"/>
              <w:rPr>
                <w:rFonts w:eastAsia="Arial" w:cs="Arial"/>
                <w:b w:val="0"/>
                <w:lang w:val="en-US"/>
              </w:rPr>
            </w:pPr>
            <w:r w:rsidRPr="00076E76">
              <w:rPr>
                <w:rFonts w:cs="Arial"/>
                <w:lang w:val="en-US"/>
              </w:rPr>
              <w:t>70%</w:t>
            </w:r>
            <w:r w:rsidRPr="00076E76">
              <w:rPr>
                <w:rFonts w:cs="Arial"/>
                <w:spacing w:val="-12"/>
                <w:lang w:val="en-US"/>
              </w:rPr>
              <w:t xml:space="preserve"> </w:t>
            </w:r>
            <w:r w:rsidRPr="00076E76">
              <w:rPr>
                <w:rFonts w:cs="Arial"/>
                <w:lang w:val="en-US"/>
              </w:rPr>
              <w:t>B</w:t>
            </w:r>
            <w:r w:rsidRPr="002F790F">
              <w:rPr>
                <w:rFonts w:cs="Arial"/>
                <w:lang w:val="en-US"/>
              </w:rPr>
              <w:t>itumen</w:t>
            </w:r>
            <w:r w:rsidRPr="002F790F">
              <w:rPr>
                <w:rFonts w:cs="Arial"/>
                <w:spacing w:val="-8"/>
                <w:lang w:val="en-US"/>
              </w:rPr>
              <w:t xml:space="preserve"> </w:t>
            </w:r>
            <w:r w:rsidRPr="002F790F">
              <w:rPr>
                <w:rFonts w:cs="Arial"/>
                <w:spacing w:val="-1"/>
                <w:lang w:val="en-US"/>
              </w:rPr>
              <w:t>emulsion</w:t>
            </w:r>
          </w:p>
        </w:tc>
        <w:tc>
          <w:tcPr>
            <w:tcW w:w="1667" w:type="pct"/>
            <w:gridSpan w:val="3"/>
          </w:tcPr>
          <w:p w14:paraId="5713EEA0" w14:textId="77777777" w:rsidR="00DD1F49" w:rsidRPr="00076E76" w:rsidRDefault="00000000" w:rsidP="00BD23C4">
            <w:pPr>
              <w:spacing w:before="20" w:after="20"/>
              <w:ind w:left="207"/>
              <w:rPr>
                <w:rFonts w:eastAsia="Arial" w:cs="Arial"/>
                <w:b w:val="0"/>
                <w:lang w:val="en-US"/>
              </w:rPr>
            </w:pPr>
            <w:r w:rsidRPr="00076E76">
              <w:rPr>
                <w:rFonts w:cs="Arial"/>
                <w:lang w:val="en-US"/>
              </w:rPr>
              <w:t>80%</w:t>
            </w:r>
            <w:r w:rsidRPr="00076E76">
              <w:rPr>
                <w:rFonts w:cs="Arial"/>
                <w:spacing w:val="-12"/>
                <w:lang w:val="en-US"/>
              </w:rPr>
              <w:t xml:space="preserve"> </w:t>
            </w:r>
            <w:r w:rsidRPr="00076E76">
              <w:rPr>
                <w:rFonts w:cs="Arial"/>
                <w:lang w:val="en-US"/>
              </w:rPr>
              <w:t>B</w:t>
            </w:r>
            <w:r w:rsidRPr="002F790F">
              <w:rPr>
                <w:rFonts w:cs="Arial"/>
                <w:lang w:val="en-US"/>
              </w:rPr>
              <w:t>itumen</w:t>
            </w:r>
            <w:r w:rsidRPr="002F790F">
              <w:rPr>
                <w:rFonts w:cs="Arial"/>
                <w:spacing w:val="-8"/>
                <w:lang w:val="en-US"/>
              </w:rPr>
              <w:t xml:space="preserve"> </w:t>
            </w:r>
            <w:r w:rsidRPr="002F790F">
              <w:rPr>
                <w:rFonts w:cs="Arial"/>
                <w:spacing w:val="-1"/>
                <w:lang w:val="en-US"/>
              </w:rPr>
              <w:t>emulsion</w:t>
            </w:r>
          </w:p>
        </w:tc>
      </w:tr>
      <w:tr w:rsidR="009838DF" w14:paraId="52433632" w14:textId="77777777" w:rsidTr="004D05EF">
        <w:trPr>
          <w:cnfStyle w:val="100000000000" w:firstRow="1" w:lastRow="0" w:firstColumn="0" w:lastColumn="0" w:oddVBand="0" w:evenVBand="0" w:oddHBand="0" w:evenHBand="0" w:firstRowFirstColumn="0" w:firstRowLastColumn="0" w:lastRowFirstColumn="0" w:lastRowLastColumn="0"/>
          <w:tblHeader/>
        </w:trPr>
        <w:tc>
          <w:tcPr>
            <w:tcW w:w="555" w:type="pct"/>
          </w:tcPr>
          <w:p w14:paraId="1A006F36" w14:textId="77777777" w:rsidR="00DD1F49" w:rsidRPr="00076E76" w:rsidRDefault="00000000" w:rsidP="00BD23C4">
            <w:pPr>
              <w:spacing w:before="20" w:after="20"/>
              <w:jc w:val="center"/>
              <w:rPr>
                <w:rFonts w:eastAsia="Arial" w:cs="Arial"/>
                <w:b w:val="0"/>
                <w:lang w:val="en-US"/>
              </w:rPr>
            </w:pPr>
            <w:r w:rsidRPr="00076E76">
              <w:rPr>
                <w:rFonts w:cs="Arial"/>
                <w:lang w:val="en-US"/>
              </w:rPr>
              <w:t>A</w:t>
            </w:r>
          </w:p>
        </w:tc>
        <w:tc>
          <w:tcPr>
            <w:tcW w:w="555" w:type="pct"/>
          </w:tcPr>
          <w:p w14:paraId="1DB7224B" w14:textId="77777777" w:rsidR="00DD1F49" w:rsidRPr="00076E76" w:rsidRDefault="00000000" w:rsidP="00BD23C4">
            <w:pPr>
              <w:spacing w:before="20" w:after="20"/>
              <w:ind w:left="56"/>
              <w:jc w:val="center"/>
              <w:rPr>
                <w:rFonts w:eastAsia="Arial" w:cs="Arial"/>
                <w:b w:val="0"/>
                <w:lang w:val="en-US"/>
              </w:rPr>
            </w:pPr>
            <w:r w:rsidRPr="00076E76">
              <w:rPr>
                <w:rFonts w:cs="Arial"/>
                <w:lang w:val="en-US"/>
              </w:rPr>
              <w:t>T</w:t>
            </w:r>
            <w:r w:rsidRPr="002F790F">
              <w:rPr>
                <w:rFonts w:cs="Arial"/>
                <w:lang w:val="en-US"/>
              </w:rPr>
              <w:t>emp</w:t>
            </w:r>
            <w:r w:rsidRPr="00076E76">
              <w:rPr>
                <w:rFonts w:cs="Arial"/>
                <w:spacing w:val="-9"/>
                <w:lang w:val="en-US"/>
              </w:rPr>
              <w:t xml:space="preserve"> </w:t>
            </w:r>
            <w:r w:rsidRPr="00076E76">
              <w:rPr>
                <w:rFonts w:cs="Arial"/>
                <w:spacing w:val="-1"/>
                <w:lang w:val="en-US"/>
              </w:rPr>
              <w:t>(T</w:t>
            </w:r>
            <w:r w:rsidRPr="00076E76">
              <w:rPr>
                <w:rFonts w:cs="Arial"/>
                <w:spacing w:val="-1"/>
                <w:position w:val="8"/>
                <w:lang w:val="en-US"/>
              </w:rPr>
              <w:t>o</w:t>
            </w:r>
            <w:r w:rsidRPr="00076E76">
              <w:rPr>
                <w:rFonts w:cs="Arial"/>
                <w:spacing w:val="-1"/>
                <w:lang w:val="en-US"/>
              </w:rPr>
              <w:t>C)</w:t>
            </w:r>
          </w:p>
        </w:tc>
        <w:tc>
          <w:tcPr>
            <w:tcW w:w="555" w:type="pct"/>
          </w:tcPr>
          <w:p w14:paraId="15AB4927" w14:textId="77777777" w:rsidR="00DD1F49" w:rsidRPr="00076E76" w:rsidRDefault="00000000" w:rsidP="00BD23C4">
            <w:pPr>
              <w:spacing w:before="20" w:after="20"/>
              <w:ind w:left="293" w:right="294"/>
              <w:jc w:val="center"/>
              <w:rPr>
                <w:rFonts w:eastAsia="Arial" w:cs="Arial"/>
                <w:b w:val="0"/>
                <w:lang w:val="en-US"/>
              </w:rPr>
            </w:pPr>
            <w:r w:rsidRPr="00076E76">
              <w:rPr>
                <w:rFonts w:cs="Arial"/>
                <w:lang w:val="en-US"/>
              </w:rPr>
              <w:t>B</w:t>
            </w:r>
          </w:p>
        </w:tc>
        <w:tc>
          <w:tcPr>
            <w:tcW w:w="555" w:type="pct"/>
          </w:tcPr>
          <w:p w14:paraId="67220F98" w14:textId="77777777" w:rsidR="00DD1F49" w:rsidRPr="00076E76" w:rsidRDefault="00000000" w:rsidP="00BD23C4">
            <w:pPr>
              <w:spacing w:before="20" w:after="20"/>
              <w:ind w:left="293" w:right="294"/>
              <w:jc w:val="center"/>
              <w:rPr>
                <w:rFonts w:eastAsia="Arial" w:cs="Arial"/>
                <w:b w:val="0"/>
                <w:lang w:val="en-US"/>
              </w:rPr>
            </w:pPr>
            <w:r w:rsidRPr="00076E76">
              <w:rPr>
                <w:rFonts w:cs="Arial"/>
                <w:lang w:val="en-US"/>
              </w:rPr>
              <w:t>A</w:t>
            </w:r>
          </w:p>
        </w:tc>
        <w:tc>
          <w:tcPr>
            <w:tcW w:w="556" w:type="pct"/>
          </w:tcPr>
          <w:p w14:paraId="20BD1D6D" w14:textId="77777777" w:rsidR="00DD1F49" w:rsidRPr="00076E76" w:rsidRDefault="00000000" w:rsidP="00BD23C4">
            <w:pPr>
              <w:spacing w:before="20" w:after="20"/>
              <w:ind w:left="104"/>
              <w:jc w:val="center"/>
              <w:rPr>
                <w:rFonts w:eastAsia="Arial" w:cs="Arial"/>
                <w:b w:val="0"/>
                <w:lang w:val="en-US"/>
              </w:rPr>
            </w:pPr>
            <w:r w:rsidRPr="00076E76">
              <w:rPr>
                <w:rFonts w:cs="Arial"/>
                <w:lang w:val="en-US"/>
              </w:rPr>
              <w:t>T</w:t>
            </w:r>
            <w:r w:rsidRPr="002F790F">
              <w:rPr>
                <w:rFonts w:cs="Arial"/>
                <w:lang w:val="en-US"/>
              </w:rPr>
              <w:t>emp</w:t>
            </w:r>
            <w:r w:rsidRPr="00076E76">
              <w:rPr>
                <w:rFonts w:cs="Arial"/>
                <w:spacing w:val="-9"/>
                <w:lang w:val="en-US"/>
              </w:rPr>
              <w:t xml:space="preserve"> </w:t>
            </w:r>
            <w:r w:rsidRPr="00076E76">
              <w:rPr>
                <w:rFonts w:cs="Arial"/>
                <w:spacing w:val="-1"/>
                <w:lang w:val="en-US"/>
              </w:rPr>
              <w:t>(T</w:t>
            </w:r>
            <w:r w:rsidRPr="00076E76">
              <w:rPr>
                <w:rFonts w:cs="Arial"/>
                <w:spacing w:val="-1"/>
                <w:position w:val="8"/>
                <w:lang w:val="en-US"/>
              </w:rPr>
              <w:t>o</w:t>
            </w:r>
            <w:r w:rsidRPr="00076E76">
              <w:rPr>
                <w:rFonts w:cs="Arial"/>
                <w:spacing w:val="-1"/>
                <w:lang w:val="en-US"/>
              </w:rPr>
              <w:t>C)</w:t>
            </w:r>
          </w:p>
        </w:tc>
        <w:tc>
          <w:tcPr>
            <w:tcW w:w="555" w:type="pct"/>
          </w:tcPr>
          <w:p w14:paraId="121EA4F5" w14:textId="77777777" w:rsidR="00DD1F49" w:rsidRPr="00076E76" w:rsidRDefault="00000000" w:rsidP="00BD23C4">
            <w:pPr>
              <w:spacing w:before="20" w:after="20"/>
              <w:ind w:right="3"/>
              <w:jc w:val="center"/>
              <w:rPr>
                <w:rFonts w:eastAsia="Arial" w:cs="Arial"/>
                <w:b w:val="0"/>
                <w:lang w:val="en-US"/>
              </w:rPr>
            </w:pPr>
            <w:r w:rsidRPr="00076E76">
              <w:rPr>
                <w:rFonts w:cs="Arial"/>
                <w:lang w:val="en-US"/>
              </w:rPr>
              <w:t>B</w:t>
            </w:r>
          </w:p>
        </w:tc>
        <w:tc>
          <w:tcPr>
            <w:tcW w:w="555" w:type="pct"/>
          </w:tcPr>
          <w:p w14:paraId="3CAB13FC" w14:textId="77777777" w:rsidR="00DD1F49" w:rsidRPr="00076E76" w:rsidRDefault="00000000" w:rsidP="00BD23C4">
            <w:pPr>
              <w:spacing w:before="20" w:after="20"/>
              <w:ind w:right="3"/>
              <w:jc w:val="center"/>
              <w:rPr>
                <w:rFonts w:eastAsia="Arial" w:cs="Arial"/>
                <w:b w:val="0"/>
                <w:lang w:val="en-US"/>
              </w:rPr>
            </w:pPr>
            <w:r w:rsidRPr="00076E76">
              <w:rPr>
                <w:rFonts w:cs="Arial"/>
                <w:lang w:val="en-US"/>
              </w:rPr>
              <w:t>A</w:t>
            </w:r>
          </w:p>
        </w:tc>
        <w:tc>
          <w:tcPr>
            <w:tcW w:w="555" w:type="pct"/>
          </w:tcPr>
          <w:p w14:paraId="0A2A813E" w14:textId="77777777" w:rsidR="00DD1F49" w:rsidRPr="00076E76" w:rsidRDefault="00000000" w:rsidP="00BD23C4">
            <w:pPr>
              <w:spacing w:before="20" w:after="20"/>
              <w:ind w:left="56"/>
              <w:jc w:val="center"/>
              <w:rPr>
                <w:rFonts w:eastAsia="Arial" w:cs="Arial"/>
                <w:b w:val="0"/>
                <w:lang w:val="en-US"/>
              </w:rPr>
            </w:pPr>
            <w:r w:rsidRPr="00076E76">
              <w:rPr>
                <w:rFonts w:cs="Arial"/>
                <w:spacing w:val="-1"/>
                <w:lang w:val="en-US"/>
              </w:rPr>
              <w:t>T</w:t>
            </w:r>
            <w:r w:rsidRPr="002F790F">
              <w:rPr>
                <w:rFonts w:cs="Arial"/>
                <w:spacing w:val="-1"/>
                <w:lang w:val="en-US"/>
              </w:rPr>
              <w:t>emp</w:t>
            </w:r>
            <w:r w:rsidRPr="002F790F">
              <w:rPr>
                <w:rFonts w:cs="Arial"/>
                <w:spacing w:val="-9"/>
                <w:lang w:val="en-US"/>
              </w:rPr>
              <w:t xml:space="preserve"> </w:t>
            </w:r>
            <w:r w:rsidRPr="00076E76">
              <w:rPr>
                <w:rFonts w:cs="Arial"/>
                <w:spacing w:val="-1"/>
                <w:lang w:val="en-US"/>
              </w:rPr>
              <w:t>(T</w:t>
            </w:r>
            <w:r w:rsidRPr="00076E76">
              <w:rPr>
                <w:rFonts w:cs="Arial"/>
                <w:spacing w:val="-1"/>
                <w:position w:val="8"/>
                <w:lang w:val="en-US"/>
              </w:rPr>
              <w:t>o</w:t>
            </w:r>
            <w:r w:rsidRPr="00076E76">
              <w:rPr>
                <w:rFonts w:cs="Arial"/>
                <w:spacing w:val="-1"/>
                <w:lang w:val="en-US"/>
              </w:rPr>
              <w:t>C)</w:t>
            </w:r>
          </w:p>
        </w:tc>
        <w:tc>
          <w:tcPr>
            <w:tcW w:w="556" w:type="pct"/>
          </w:tcPr>
          <w:p w14:paraId="1BACE112" w14:textId="77777777" w:rsidR="00DD1F49" w:rsidRPr="00076E76" w:rsidRDefault="00000000" w:rsidP="00BD23C4">
            <w:pPr>
              <w:spacing w:before="20" w:after="20"/>
              <w:ind w:left="3"/>
              <w:jc w:val="center"/>
              <w:rPr>
                <w:rFonts w:eastAsia="Arial" w:cs="Arial"/>
                <w:b w:val="0"/>
                <w:lang w:val="en-US"/>
              </w:rPr>
            </w:pPr>
            <w:r w:rsidRPr="00076E76">
              <w:rPr>
                <w:rFonts w:cs="Arial"/>
                <w:lang w:val="en-US"/>
              </w:rPr>
              <w:t>B</w:t>
            </w:r>
          </w:p>
        </w:tc>
      </w:tr>
      <w:tr w:rsidR="009838DF" w14:paraId="77933254" w14:textId="77777777" w:rsidTr="004D05EF">
        <w:tc>
          <w:tcPr>
            <w:tcW w:w="555" w:type="pct"/>
          </w:tcPr>
          <w:p w14:paraId="77830104" w14:textId="77777777" w:rsidR="00DD1F49" w:rsidRPr="00076E76" w:rsidRDefault="00000000" w:rsidP="00BD23C4">
            <w:pPr>
              <w:spacing w:before="20" w:after="20"/>
              <w:ind w:left="99"/>
              <w:jc w:val="center"/>
              <w:rPr>
                <w:rFonts w:eastAsia="Arial" w:cs="Arial"/>
                <w:lang w:val="en-US"/>
              </w:rPr>
            </w:pPr>
            <w:r w:rsidRPr="00076E76">
              <w:rPr>
                <w:rFonts w:cs="Arial"/>
                <w:lang w:val="en-US"/>
              </w:rPr>
              <w:t>1.0000</w:t>
            </w:r>
          </w:p>
        </w:tc>
        <w:tc>
          <w:tcPr>
            <w:tcW w:w="555" w:type="pct"/>
          </w:tcPr>
          <w:p w14:paraId="77CAE305" w14:textId="77777777" w:rsidR="00DD1F49" w:rsidRPr="00076E76" w:rsidRDefault="00000000" w:rsidP="00BD23C4">
            <w:pPr>
              <w:spacing w:before="20" w:after="20"/>
              <w:ind w:left="380" w:right="380"/>
              <w:jc w:val="center"/>
              <w:rPr>
                <w:rFonts w:eastAsia="Arial" w:cs="Arial"/>
                <w:lang w:val="en-US"/>
              </w:rPr>
            </w:pPr>
            <w:r w:rsidRPr="00076E76">
              <w:rPr>
                <w:rFonts w:cs="Arial"/>
                <w:lang w:val="en-US"/>
              </w:rPr>
              <w:t>15</w:t>
            </w:r>
          </w:p>
        </w:tc>
        <w:tc>
          <w:tcPr>
            <w:tcW w:w="555" w:type="pct"/>
          </w:tcPr>
          <w:p w14:paraId="3D743EA9" w14:textId="77777777" w:rsidR="00DD1F49" w:rsidRPr="00076E76" w:rsidRDefault="00000000" w:rsidP="00BD23C4">
            <w:pPr>
              <w:spacing w:before="20" w:after="20"/>
              <w:ind w:left="123"/>
              <w:jc w:val="center"/>
              <w:rPr>
                <w:rFonts w:eastAsia="Arial" w:cs="Arial"/>
                <w:lang w:val="en-US"/>
              </w:rPr>
            </w:pPr>
            <w:r w:rsidRPr="00076E76">
              <w:rPr>
                <w:rFonts w:cs="Arial"/>
                <w:spacing w:val="-1"/>
                <w:lang w:val="en-US"/>
              </w:rPr>
              <w:t>1.0000</w:t>
            </w:r>
          </w:p>
        </w:tc>
        <w:tc>
          <w:tcPr>
            <w:tcW w:w="555" w:type="pct"/>
          </w:tcPr>
          <w:p w14:paraId="2F94BF60" w14:textId="77777777" w:rsidR="00DD1F49" w:rsidRPr="00076E76" w:rsidRDefault="00000000" w:rsidP="00BD23C4">
            <w:pPr>
              <w:spacing w:before="20" w:after="20"/>
              <w:ind w:left="123"/>
              <w:jc w:val="center"/>
              <w:rPr>
                <w:rFonts w:eastAsia="Arial" w:cs="Arial"/>
                <w:lang w:val="en-US"/>
              </w:rPr>
            </w:pPr>
            <w:r w:rsidRPr="00076E76">
              <w:rPr>
                <w:rFonts w:cs="Arial"/>
                <w:spacing w:val="-1"/>
                <w:lang w:val="en-US"/>
              </w:rPr>
              <w:t>1.0000</w:t>
            </w:r>
          </w:p>
        </w:tc>
        <w:tc>
          <w:tcPr>
            <w:tcW w:w="556" w:type="pct"/>
          </w:tcPr>
          <w:p w14:paraId="787E8184" w14:textId="77777777" w:rsidR="00DD1F49" w:rsidRPr="00076E76" w:rsidRDefault="00000000" w:rsidP="00BD23C4">
            <w:pPr>
              <w:spacing w:before="20" w:after="20"/>
              <w:ind w:left="428" w:right="428"/>
              <w:jc w:val="center"/>
              <w:rPr>
                <w:rFonts w:eastAsia="Arial" w:cs="Arial"/>
                <w:lang w:val="en-US"/>
              </w:rPr>
            </w:pPr>
            <w:r w:rsidRPr="00076E76">
              <w:rPr>
                <w:rFonts w:cs="Arial"/>
                <w:lang w:val="en-US"/>
              </w:rPr>
              <w:t>15</w:t>
            </w:r>
          </w:p>
        </w:tc>
        <w:tc>
          <w:tcPr>
            <w:tcW w:w="555" w:type="pct"/>
          </w:tcPr>
          <w:p w14:paraId="283B9546" w14:textId="77777777" w:rsidR="00DD1F49" w:rsidRPr="00076E76" w:rsidRDefault="00000000" w:rsidP="00BD23C4">
            <w:pPr>
              <w:spacing w:before="20" w:after="20"/>
              <w:ind w:left="171"/>
              <w:jc w:val="center"/>
              <w:rPr>
                <w:rFonts w:eastAsia="Arial" w:cs="Arial"/>
                <w:lang w:val="en-US"/>
              </w:rPr>
            </w:pPr>
            <w:r w:rsidRPr="00076E76">
              <w:rPr>
                <w:rFonts w:cs="Arial"/>
                <w:spacing w:val="-1"/>
                <w:lang w:val="en-US"/>
              </w:rPr>
              <w:t>1.0000</w:t>
            </w:r>
          </w:p>
        </w:tc>
        <w:tc>
          <w:tcPr>
            <w:tcW w:w="555" w:type="pct"/>
          </w:tcPr>
          <w:p w14:paraId="10DA5CB3" w14:textId="77777777" w:rsidR="00DD1F49" w:rsidRPr="00076E76" w:rsidRDefault="00000000" w:rsidP="00BD23C4">
            <w:pPr>
              <w:spacing w:before="20" w:after="20"/>
              <w:ind w:left="102"/>
              <w:jc w:val="center"/>
              <w:rPr>
                <w:rFonts w:eastAsia="Arial" w:cs="Arial"/>
                <w:lang w:val="en-US"/>
              </w:rPr>
            </w:pPr>
            <w:r w:rsidRPr="00076E76">
              <w:rPr>
                <w:rFonts w:cs="Arial"/>
                <w:spacing w:val="-1"/>
                <w:lang w:val="en-US"/>
              </w:rPr>
              <w:t>1.0000</w:t>
            </w:r>
          </w:p>
        </w:tc>
        <w:tc>
          <w:tcPr>
            <w:tcW w:w="555" w:type="pct"/>
          </w:tcPr>
          <w:p w14:paraId="2422F055" w14:textId="77777777" w:rsidR="00DD1F49" w:rsidRPr="00076E76" w:rsidRDefault="00000000" w:rsidP="00BD23C4">
            <w:pPr>
              <w:spacing w:before="20" w:after="20"/>
              <w:ind w:right="2"/>
              <w:jc w:val="center"/>
              <w:rPr>
                <w:rFonts w:eastAsia="Arial" w:cs="Arial"/>
                <w:lang w:val="en-US"/>
              </w:rPr>
            </w:pPr>
            <w:r w:rsidRPr="00076E76">
              <w:rPr>
                <w:rFonts w:cs="Arial"/>
                <w:lang w:val="en-US"/>
              </w:rPr>
              <w:t>15</w:t>
            </w:r>
          </w:p>
        </w:tc>
        <w:tc>
          <w:tcPr>
            <w:tcW w:w="556" w:type="pct"/>
          </w:tcPr>
          <w:p w14:paraId="6B6AB449" w14:textId="77777777" w:rsidR="00DD1F49" w:rsidRPr="00076E76" w:rsidRDefault="00000000" w:rsidP="00BD23C4">
            <w:pPr>
              <w:spacing w:before="20" w:after="20"/>
              <w:ind w:left="94"/>
              <w:jc w:val="center"/>
              <w:rPr>
                <w:rFonts w:eastAsia="Arial" w:cs="Arial"/>
                <w:lang w:val="en-US"/>
              </w:rPr>
            </w:pPr>
            <w:r w:rsidRPr="00076E76">
              <w:rPr>
                <w:rFonts w:cs="Arial"/>
                <w:spacing w:val="-1"/>
                <w:lang w:val="en-US"/>
              </w:rPr>
              <w:t>1.0000</w:t>
            </w:r>
          </w:p>
        </w:tc>
      </w:tr>
      <w:tr w:rsidR="009838DF" w14:paraId="1DA0F5B2" w14:textId="77777777" w:rsidTr="004D05EF">
        <w:tc>
          <w:tcPr>
            <w:tcW w:w="555" w:type="pct"/>
          </w:tcPr>
          <w:p w14:paraId="64FEAA3D" w14:textId="77777777" w:rsidR="00DD1F49" w:rsidRPr="00076E76" w:rsidRDefault="00000000" w:rsidP="00BD23C4">
            <w:pPr>
              <w:spacing w:before="20" w:after="20"/>
              <w:ind w:left="145"/>
              <w:jc w:val="center"/>
              <w:rPr>
                <w:rFonts w:eastAsia="Arial" w:cs="Arial"/>
                <w:lang w:val="en-US"/>
              </w:rPr>
            </w:pPr>
            <w:r w:rsidRPr="00076E76">
              <w:rPr>
                <w:rFonts w:cs="Arial"/>
                <w:spacing w:val="-1"/>
                <w:lang w:val="en-US"/>
              </w:rPr>
              <w:t>.9998</w:t>
            </w:r>
          </w:p>
        </w:tc>
        <w:tc>
          <w:tcPr>
            <w:tcW w:w="555" w:type="pct"/>
          </w:tcPr>
          <w:p w14:paraId="18D5CB64" w14:textId="77777777" w:rsidR="00DD1F49" w:rsidRPr="00076E76" w:rsidRDefault="00000000" w:rsidP="00BD23C4">
            <w:pPr>
              <w:spacing w:before="20" w:after="20"/>
              <w:ind w:left="380" w:right="380"/>
              <w:jc w:val="center"/>
              <w:rPr>
                <w:rFonts w:eastAsia="Arial" w:cs="Arial"/>
                <w:lang w:val="en-US"/>
              </w:rPr>
            </w:pPr>
            <w:r w:rsidRPr="00076E76">
              <w:rPr>
                <w:rFonts w:cs="Arial"/>
                <w:lang w:val="en-US"/>
              </w:rPr>
              <w:t>16</w:t>
            </w:r>
          </w:p>
        </w:tc>
        <w:tc>
          <w:tcPr>
            <w:tcW w:w="555" w:type="pct"/>
          </w:tcPr>
          <w:p w14:paraId="5CE87E03" w14:textId="77777777" w:rsidR="00DD1F49" w:rsidRPr="00076E76" w:rsidRDefault="00000000" w:rsidP="00BD23C4">
            <w:pPr>
              <w:spacing w:before="20" w:after="20"/>
              <w:ind w:left="123"/>
              <w:jc w:val="center"/>
              <w:rPr>
                <w:rFonts w:eastAsia="Arial" w:cs="Arial"/>
                <w:lang w:val="en-US"/>
              </w:rPr>
            </w:pPr>
            <w:r w:rsidRPr="00076E76">
              <w:rPr>
                <w:rFonts w:cs="Arial"/>
                <w:spacing w:val="-1"/>
                <w:lang w:val="en-US"/>
              </w:rPr>
              <w:t>1.0002</w:t>
            </w:r>
          </w:p>
        </w:tc>
        <w:tc>
          <w:tcPr>
            <w:tcW w:w="555" w:type="pct"/>
          </w:tcPr>
          <w:p w14:paraId="5E372C41" w14:textId="77777777" w:rsidR="00DD1F49" w:rsidRPr="00076E76" w:rsidRDefault="00000000" w:rsidP="00BD23C4">
            <w:pPr>
              <w:spacing w:before="20" w:after="20"/>
              <w:ind w:left="167"/>
              <w:jc w:val="center"/>
              <w:rPr>
                <w:rFonts w:eastAsia="Arial" w:cs="Arial"/>
                <w:lang w:val="en-US"/>
              </w:rPr>
            </w:pPr>
            <w:r w:rsidRPr="00076E76">
              <w:rPr>
                <w:rFonts w:cs="Arial"/>
                <w:b/>
                <w:lang w:val="en-US"/>
              </w:rPr>
              <w:t>.9977</w:t>
            </w:r>
          </w:p>
        </w:tc>
        <w:tc>
          <w:tcPr>
            <w:tcW w:w="556" w:type="pct"/>
          </w:tcPr>
          <w:p w14:paraId="05A99A6D" w14:textId="77777777" w:rsidR="00DD1F49" w:rsidRPr="00076E76" w:rsidRDefault="00000000" w:rsidP="00BD23C4">
            <w:pPr>
              <w:spacing w:before="20" w:after="20"/>
              <w:ind w:left="428" w:right="428"/>
              <w:jc w:val="center"/>
              <w:rPr>
                <w:rFonts w:eastAsia="Arial" w:cs="Arial"/>
                <w:lang w:val="en-US"/>
              </w:rPr>
            </w:pPr>
            <w:r w:rsidRPr="00076E76">
              <w:rPr>
                <w:rFonts w:cs="Arial"/>
                <w:b/>
                <w:lang w:val="en-US"/>
              </w:rPr>
              <w:t>20</w:t>
            </w:r>
          </w:p>
        </w:tc>
        <w:tc>
          <w:tcPr>
            <w:tcW w:w="555" w:type="pct"/>
          </w:tcPr>
          <w:p w14:paraId="5695EEC9" w14:textId="77777777" w:rsidR="00DD1F49" w:rsidRPr="00076E76" w:rsidRDefault="00000000" w:rsidP="00BD23C4">
            <w:pPr>
              <w:spacing w:before="20" w:after="20"/>
              <w:ind w:left="171"/>
              <w:jc w:val="center"/>
              <w:rPr>
                <w:rFonts w:eastAsia="Arial" w:cs="Arial"/>
                <w:lang w:val="en-US"/>
              </w:rPr>
            </w:pPr>
            <w:r w:rsidRPr="00076E76">
              <w:rPr>
                <w:rFonts w:cs="Arial"/>
                <w:b/>
                <w:spacing w:val="-1"/>
                <w:lang w:val="en-US"/>
              </w:rPr>
              <w:t>1.0023</w:t>
            </w:r>
          </w:p>
        </w:tc>
        <w:tc>
          <w:tcPr>
            <w:tcW w:w="555" w:type="pct"/>
          </w:tcPr>
          <w:p w14:paraId="50F66EC8" w14:textId="77777777" w:rsidR="00DD1F49" w:rsidRPr="00076E76" w:rsidRDefault="00000000" w:rsidP="00BD23C4">
            <w:pPr>
              <w:spacing w:before="20" w:after="20"/>
              <w:ind w:left="145"/>
              <w:jc w:val="center"/>
              <w:rPr>
                <w:rFonts w:eastAsia="Arial" w:cs="Arial"/>
                <w:lang w:val="en-US"/>
              </w:rPr>
            </w:pPr>
            <w:r w:rsidRPr="00076E76">
              <w:rPr>
                <w:rFonts w:cs="Arial"/>
                <w:b/>
                <w:lang w:val="en-US"/>
              </w:rPr>
              <w:t>.9974</w:t>
            </w:r>
          </w:p>
        </w:tc>
        <w:tc>
          <w:tcPr>
            <w:tcW w:w="555" w:type="pct"/>
          </w:tcPr>
          <w:p w14:paraId="1904DFBA" w14:textId="77777777" w:rsidR="00DD1F49" w:rsidRPr="00076E76" w:rsidRDefault="00000000" w:rsidP="00BD23C4">
            <w:pPr>
              <w:spacing w:before="20" w:after="20"/>
              <w:ind w:left="378" w:right="380"/>
              <w:jc w:val="center"/>
              <w:rPr>
                <w:rFonts w:eastAsia="Arial" w:cs="Arial"/>
                <w:lang w:val="en-US"/>
              </w:rPr>
            </w:pPr>
            <w:r w:rsidRPr="00076E76">
              <w:rPr>
                <w:rFonts w:cs="Arial"/>
                <w:b/>
                <w:lang w:val="en-US"/>
              </w:rPr>
              <w:t>20</w:t>
            </w:r>
          </w:p>
        </w:tc>
        <w:tc>
          <w:tcPr>
            <w:tcW w:w="556" w:type="pct"/>
          </w:tcPr>
          <w:p w14:paraId="6B0799B7" w14:textId="77777777" w:rsidR="00DD1F49" w:rsidRPr="00076E76" w:rsidRDefault="00000000" w:rsidP="00BD23C4">
            <w:pPr>
              <w:spacing w:before="20" w:after="20"/>
              <w:ind w:left="95"/>
              <w:jc w:val="center"/>
              <w:rPr>
                <w:rFonts w:eastAsia="Arial" w:cs="Arial"/>
                <w:lang w:val="en-US"/>
              </w:rPr>
            </w:pPr>
            <w:r w:rsidRPr="00076E76">
              <w:rPr>
                <w:rFonts w:cs="Arial"/>
                <w:b/>
                <w:spacing w:val="-1"/>
                <w:lang w:val="en-US"/>
              </w:rPr>
              <w:t>1.0026</w:t>
            </w:r>
          </w:p>
        </w:tc>
      </w:tr>
      <w:tr w:rsidR="009838DF" w14:paraId="1B931B7A" w14:textId="77777777" w:rsidTr="004D05EF">
        <w:tc>
          <w:tcPr>
            <w:tcW w:w="555" w:type="pct"/>
          </w:tcPr>
          <w:p w14:paraId="42FE7D03" w14:textId="77777777" w:rsidR="00DD1F49" w:rsidRPr="00076E76" w:rsidRDefault="00000000" w:rsidP="00BD23C4">
            <w:pPr>
              <w:spacing w:before="20" w:after="20"/>
              <w:ind w:left="145"/>
              <w:jc w:val="center"/>
              <w:rPr>
                <w:rFonts w:eastAsia="Arial" w:cs="Arial"/>
                <w:lang w:val="en-US"/>
              </w:rPr>
            </w:pPr>
            <w:r w:rsidRPr="00076E76">
              <w:rPr>
                <w:rFonts w:cs="Arial"/>
                <w:spacing w:val="-1"/>
                <w:lang w:val="en-US"/>
              </w:rPr>
              <w:t>.9989</w:t>
            </w:r>
          </w:p>
        </w:tc>
        <w:tc>
          <w:tcPr>
            <w:tcW w:w="555" w:type="pct"/>
          </w:tcPr>
          <w:p w14:paraId="380EC3A4" w14:textId="77777777" w:rsidR="00DD1F49" w:rsidRPr="00076E76" w:rsidRDefault="00000000" w:rsidP="00BD23C4">
            <w:pPr>
              <w:spacing w:before="20" w:after="20"/>
              <w:ind w:left="380" w:right="380"/>
              <w:jc w:val="center"/>
              <w:rPr>
                <w:rFonts w:eastAsia="Arial" w:cs="Arial"/>
                <w:lang w:val="en-US"/>
              </w:rPr>
            </w:pPr>
            <w:r w:rsidRPr="00076E76">
              <w:rPr>
                <w:rFonts w:cs="Arial"/>
                <w:lang w:val="en-US"/>
              </w:rPr>
              <w:t>18</w:t>
            </w:r>
          </w:p>
        </w:tc>
        <w:tc>
          <w:tcPr>
            <w:tcW w:w="555" w:type="pct"/>
          </w:tcPr>
          <w:p w14:paraId="29744578" w14:textId="77777777" w:rsidR="00DD1F49" w:rsidRPr="00076E76" w:rsidRDefault="00000000" w:rsidP="00BD23C4">
            <w:pPr>
              <w:spacing w:before="20" w:after="20"/>
              <w:ind w:left="123"/>
              <w:jc w:val="center"/>
              <w:rPr>
                <w:rFonts w:eastAsia="Arial" w:cs="Arial"/>
                <w:lang w:val="en-US"/>
              </w:rPr>
            </w:pPr>
            <w:r w:rsidRPr="00076E76">
              <w:rPr>
                <w:rFonts w:cs="Arial"/>
                <w:spacing w:val="-1"/>
                <w:lang w:val="en-US"/>
              </w:rPr>
              <w:t>1.0011</w:t>
            </w:r>
          </w:p>
        </w:tc>
        <w:tc>
          <w:tcPr>
            <w:tcW w:w="555" w:type="pct"/>
          </w:tcPr>
          <w:p w14:paraId="6C99CCBB" w14:textId="77777777" w:rsidR="00DD1F49" w:rsidRPr="00076E76" w:rsidRDefault="00000000" w:rsidP="00BD23C4">
            <w:pPr>
              <w:spacing w:before="20" w:after="20"/>
              <w:ind w:left="167"/>
              <w:jc w:val="center"/>
              <w:rPr>
                <w:rFonts w:eastAsia="Arial" w:cs="Arial"/>
                <w:lang w:val="en-US"/>
              </w:rPr>
            </w:pPr>
            <w:r w:rsidRPr="00076E76">
              <w:rPr>
                <w:rFonts w:cs="Arial"/>
                <w:lang w:val="en-US"/>
              </w:rPr>
              <w:t>.9951</w:t>
            </w:r>
          </w:p>
        </w:tc>
        <w:tc>
          <w:tcPr>
            <w:tcW w:w="556" w:type="pct"/>
          </w:tcPr>
          <w:p w14:paraId="63500E5A" w14:textId="77777777" w:rsidR="00DD1F49" w:rsidRPr="00076E76" w:rsidRDefault="00000000" w:rsidP="00BD23C4">
            <w:pPr>
              <w:spacing w:before="20" w:after="20"/>
              <w:ind w:left="428" w:right="428"/>
              <w:jc w:val="center"/>
              <w:rPr>
                <w:rFonts w:eastAsia="Arial" w:cs="Arial"/>
                <w:lang w:val="en-US"/>
              </w:rPr>
            </w:pPr>
            <w:r w:rsidRPr="00076E76">
              <w:rPr>
                <w:rFonts w:cs="Arial"/>
                <w:lang w:val="en-US"/>
              </w:rPr>
              <w:t>25</w:t>
            </w:r>
          </w:p>
        </w:tc>
        <w:tc>
          <w:tcPr>
            <w:tcW w:w="555" w:type="pct"/>
          </w:tcPr>
          <w:p w14:paraId="11438C9B" w14:textId="77777777" w:rsidR="00DD1F49" w:rsidRPr="00076E76" w:rsidRDefault="00000000" w:rsidP="00BD23C4">
            <w:pPr>
              <w:spacing w:before="20" w:after="20"/>
              <w:ind w:left="171"/>
              <w:jc w:val="center"/>
              <w:rPr>
                <w:rFonts w:eastAsia="Arial" w:cs="Arial"/>
                <w:lang w:val="en-US"/>
              </w:rPr>
            </w:pPr>
            <w:r w:rsidRPr="00076E76">
              <w:rPr>
                <w:rFonts w:cs="Arial"/>
                <w:spacing w:val="-1"/>
                <w:lang w:val="en-US"/>
              </w:rPr>
              <w:t>1.0049</w:t>
            </w:r>
          </w:p>
        </w:tc>
        <w:tc>
          <w:tcPr>
            <w:tcW w:w="555" w:type="pct"/>
          </w:tcPr>
          <w:p w14:paraId="6775DE16" w14:textId="77777777" w:rsidR="00DD1F49" w:rsidRPr="00076E76" w:rsidRDefault="00000000" w:rsidP="00BD23C4">
            <w:pPr>
              <w:spacing w:before="20" w:after="20"/>
              <w:ind w:left="145"/>
              <w:jc w:val="center"/>
              <w:rPr>
                <w:rFonts w:eastAsia="Arial" w:cs="Arial"/>
                <w:lang w:val="en-US"/>
              </w:rPr>
            </w:pPr>
            <w:r w:rsidRPr="00076E76">
              <w:rPr>
                <w:rFonts w:cs="Arial"/>
                <w:lang w:val="en-US"/>
              </w:rPr>
              <w:t>.9948</w:t>
            </w:r>
          </w:p>
        </w:tc>
        <w:tc>
          <w:tcPr>
            <w:tcW w:w="555" w:type="pct"/>
          </w:tcPr>
          <w:p w14:paraId="2FD5F2A5" w14:textId="77777777" w:rsidR="00DD1F49" w:rsidRPr="00076E76" w:rsidRDefault="00000000" w:rsidP="00BD23C4">
            <w:pPr>
              <w:spacing w:before="20" w:after="20"/>
              <w:ind w:left="378" w:right="380"/>
              <w:jc w:val="center"/>
              <w:rPr>
                <w:rFonts w:eastAsia="Arial" w:cs="Arial"/>
                <w:lang w:val="en-US"/>
              </w:rPr>
            </w:pPr>
            <w:r w:rsidRPr="00076E76">
              <w:rPr>
                <w:rFonts w:cs="Arial"/>
                <w:lang w:val="en-US"/>
              </w:rPr>
              <w:t>25</w:t>
            </w:r>
          </w:p>
        </w:tc>
        <w:tc>
          <w:tcPr>
            <w:tcW w:w="556" w:type="pct"/>
          </w:tcPr>
          <w:p w14:paraId="3DCA790F" w14:textId="77777777" w:rsidR="00DD1F49" w:rsidRPr="00076E76" w:rsidRDefault="00000000" w:rsidP="00BD23C4">
            <w:pPr>
              <w:spacing w:before="20" w:after="20"/>
              <w:ind w:left="95"/>
              <w:jc w:val="center"/>
              <w:rPr>
                <w:rFonts w:eastAsia="Arial" w:cs="Arial"/>
                <w:lang w:val="en-US"/>
              </w:rPr>
            </w:pPr>
            <w:r w:rsidRPr="00076E76">
              <w:rPr>
                <w:rFonts w:cs="Arial"/>
                <w:spacing w:val="-1"/>
                <w:lang w:val="en-US"/>
              </w:rPr>
              <w:t>1.0052</w:t>
            </w:r>
          </w:p>
        </w:tc>
      </w:tr>
      <w:tr w:rsidR="009838DF" w14:paraId="5DE60358" w14:textId="77777777" w:rsidTr="004D05EF">
        <w:tc>
          <w:tcPr>
            <w:tcW w:w="555" w:type="pct"/>
          </w:tcPr>
          <w:p w14:paraId="7591E7CA" w14:textId="77777777" w:rsidR="00DD1F49" w:rsidRPr="00076E76" w:rsidRDefault="00000000" w:rsidP="00BD23C4">
            <w:pPr>
              <w:spacing w:before="20" w:after="20"/>
              <w:ind w:left="145"/>
              <w:jc w:val="center"/>
              <w:rPr>
                <w:rFonts w:eastAsia="Arial" w:cs="Arial"/>
                <w:lang w:val="en-US"/>
              </w:rPr>
            </w:pPr>
            <w:r w:rsidRPr="00076E76">
              <w:rPr>
                <w:rFonts w:cs="Arial"/>
                <w:b/>
                <w:spacing w:val="-1"/>
                <w:lang w:val="en-US"/>
              </w:rPr>
              <w:t>.9980</w:t>
            </w:r>
          </w:p>
        </w:tc>
        <w:tc>
          <w:tcPr>
            <w:tcW w:w="555" w:type="pct"/>
          </w:tcPr>
          <w:p w14:paraId="797633BB" w14:textId="77777777" w:rsidR="00DD1F49" w:rsidRPr="00076E76" w:rsidRDefault="00000000" w:rsidP="00BD23C4">
            <w:pPr>
              <w:spacing w:before="20" w:after="20"/>
              <w:ind w:left="380" w:right="380"/>
              <w:jc w:val="center"/>
              <w:rPr>
                <w:rFonts w:eastAsia="Arial" w:cs="Arial"/>
                <w:lang w:val="en-US"/>
              </w:rPr>
            </w:pPr>
            <w:r w:rsidRPr="00076E76">
              <w:rPr>
                <w:rFonts w:cs="Arial"/>
                <w:b/>
                <w:lang w:val="en-US"/>
              </w:rPr>
              <w:t>20</w:t>
            </w:r>
          </w:p>
        </w:tc>
        <w:tc>
          <w:tcPr>
            <w:tcW w:w="555" w:type="pct"/>
          </w:tcPr>
          <w:p w14:paraId="46AB76CF" w14:textId="77777777" w:rsidR="00DD1F49" w:rsidRPr="00076E76" w:rsidRDefault="00000000" w:rsidP="00BD23C4">
            <w:pPr>
              <w:spacing w:before="20" w:after="20"/>
              <w:ind w:left="123"/>
              <w:jc w:val="center"/>
              <w:rPr>
                <w:rFonts w:eastAsia="Arial" w:cs="Arial"/>
                <w:lang w:val="en-US"/>
              </w:rPr>
            </w:pPr>
            <w:r w:rsidRPr="00076E76">
              <w:rPr>
                <w:rFonts w:cs="Arial"/>
                <w:b/>
                <w:spacing w:val="-1"/>
                <w:lang w:val="en-US"/>
              </w:rPr>
              <w:t>1.0020</w:t>
            </w:r>
          </w:p>
        </w:tc>
        <w:tc>
          <w:tcPr>
            <w:tcW w:w="555" w:type="pct"/>
          </w:tcPr>
          <w:p w14:paraId="3AF9B000" w14:textId="77777777" w:rsidR="00DD1F49" w:rsidRPr="00076E76" w:rsidRDefault="00000000" w:rsidP="00BD23C4">
            <w:pPr>
              <w:spacing w:before="20" w:after="20"/>
              <w:ind w:left="167"/>
              <w:jc w:val="center"/>
              <w:rPr>
                <w:rFonts w:eastAsia="Arial" w:cs="Arial"/>
                <w:lang w:val="en-US"/>
              </w:rPr>
            </w:pPr>
            <w:r w:rsidRPr="00076E76">
              <w:rPr>
                <w:rFonts w:cs="Arial"/>
                <w:b/>
                <w:lang w:val="en-US"/>
              </w:rPr>
              <w:t>.9924</w:t>
            </w:r>
          </w:p>
        </w:tc>
        <w:tc>
          <w:tcPr>
            <w:tcW w:w="556" w:type="pct"/>
          </w:tcPr>
          <w:p w14:paraId="17E1D0CF" w14:textId="77777777" w:rsidR="00DD1F49" w:rsidRPr="00076E76" w:rsidRDefault="00000000" w:rsidP="00BD23C4">
            <w:pPr>
              <w:spacing w:before="20" w:after="20"/>
              <w:ind w:left="428" w:right="428"/>
              <w:jc w:val="center"/>
              <w:rPr>
                <w:rFonts w:eastAsia="Arial" w:cs="Arial"/>
                <w:lang w:val="en-US"/>
              </w:rPr>
            </w:pPr>
            <w:r w:rsidRPr="00076E76">
              <w:rPr>
                <w:rFonts w:cs="Arial"/>
                <w:b/>
                <w:lang w:val="en-US"/>
              </w:rPr>
              <w:t>30</w:t>
            </w:r>
          </w:p>
        </w:tc>
        <w:tc>
          <w:tcPr>
            <w:tcW w:w="555" w:type="pct"/>
          </w:tcPr>
          <w:p w14:paraId="4D1462C0" w14:textId="77777777" w:rsidR="00DD1F49" w:rsidRPr="00076E76" w:rsidRDefault="00000000" w:rsidP="00BD23C4">
            <w:pPr>
              <w:spacing w:before="20" w:after="20"/>
              <w:ind w:left="171"/>
              <w:jc w:val="center"/>
              <w:rPr>
                <w:rFonts w:eastAsia="Arial" w:cs="Arial"/>
                <w:lang w:val="en-US"/>
              </w:rPr>
            </w:pPr>
            <w:r w:rsidRPr="00076E76">
              <w:rPr>
                <w:rFonts w:cs="Arial"/>
                <w:b/>
                <w:spacing w:val="-1"/>
                <w:lang w:val="en-US"/>
              </w:rPr>
              <w:t>1.0076</w:t>
            </w:r>
          </w:p>
        </w:tc>
        <w:tc>
          <w:tcPr>
            <w:tcW w:w="555" w:type="pct"/>
          </w:tcPr>
          <w:p w14:paraId="221D3984" w14:textId="77777777" w:rsidR="00DD1F49" w:rsidRPr="00076E76" w:rsidRDefault="00000000" w:rsidP="00BD23C4">
            <w:pPr>
              <w:spacing w:before="20" w:after="20"/>
              <w:ind w:left="145"/>
              <w:jc w:val="center"/>
              <w:rPr>
                <w:rFonts w:eastAsia="Arial" w:cs="Arial"/>
                <w:lang w:val="en-US"/>
              </w:rPr>
            </w:pPr>
            <w:r w:rsidRPr="00076E76">
              <w:rPr>
                <w:rFonts w:cs="Arial"/>
                <w:b/>
                <w:lang w:val="en-US"/>
              </w:rPr>
              <w:t>.9921</w:t>
            </w:r>
          </w:p>
        </w:tc>
        <w:tc>
          <w:tcPr>
            <w:tcW w:w="555" w:type="pct"/>
          </w:tcPr>
          <w:p w14:paraId="563447A8" w14:textId="77777777" w:rsidR="00DD1F49" w:rsidRPr="00076E76" w:rsidRDefault="00000000" w:rsidP="00BD23C4">
            <w:pPr>
              <w:spacing w:before="20" w:after="20"/>
              <w:ind w:left="378" w:right="380"/>
              <w:jc w:val="center"/>
              <w:rPr>
                <w:rFonts w:eastAsia="Arial" w:cs="Arial"/>
                <w:lang w:val="en-US"/>
              </w:rPr>
            </w:pPr>
            <w:r w:rsidRPr="00076E76">
              <w:rPr>
                <w:rFonts w:cs="Arial"/>
                <w:b/>
                <w:lang w:val="en-US"/>
              </w:rPr>
              <w:t>30</w:t>
            </w:r>
          </w:p>
        </w:tc>
        <w:tc>
          <w:tcPr>
            <w:tcW w:w="556" w:type="pct"/>
          </w:tcPr>
          <w:p w14:paraId="2EADD58B" w14:textId="77777777" w:rsidR="00DD1F49" w:rsidRPr="00076E76" w:rsidRDefault="00000000" w:rsidP="00BD23C4">
            <w:pPr>
              <w:spacing w:before="20" w:after="20"/>
              <w:ind w:left="95"/>
              <w:jc w:val="center"/>
              <w:rPr>
                <w:rFonts w:eastAsia="Arial" w:cs="Arial"/>
                <w:lang w:val="en-US"/>
              </w:rPr>
            </w:pPr>
            <w:r w:rsidRPr="00076E76">
              <w:rPr>
                <w:rFonts w:cs="Arial"/>
                <w:b/>
                <w:spacing w:val="-1"/>
                <w:lang w:val="en-US"/>
              </w:rPr>
              <w:t>1.0079</w:t>
            </w:r>
          </w:p>
        </w:tc>
      </w:tr>
      <w:tr w:rsidR="009838DF" w14:paraId="55869620" w14:textId="77777777" w:rsidTr="004D05EF">
        <w:tc>
          <w:tcPr>
            <w:tcW w:w="555" w:type="pct"/>
          </w:tcPr>
          <w:p w14:paraId="5C1B3C9B" w14:textId="77777777" w:rsidR="00DD1F49" w:rsidRPr="00076E76" w:rsidRDefault="00000000" w:rsidP="00BD23C4">
            <w:pPr>
              <w:spacing w:before="20" w:after="20"/>
              <w:ind w:left="145"/>
              <w:jc w:val="center"/>
              <w:rPr>
                <w:rFonts w:eastAsia="Arial" w:cs="Arial"/>
                <w:lang w:val="en-US"/>
              </w:rPr>
            </w:pPr>
            <w:r w:rsidRPr="00076E76">
              <w:rPr>
                <w:rFonts w:cs="Arial"/>
                <w:spacing w:val="-1"/>
                <w:lang w:val="en-US"/>
              </w:rPr>
              <w:t>.9971</w:t>
            </w:r>
          </w:p>
        </w:tc>
        <w:tc>
          <w:tcPr>
            <w:tcW w:w="555" w:type="pct"/>
          </w:tcPr>
          <w:p w14:paraId="1BF0E6E5" w14:textId="77777777" w:rsidR="00DD1F49" w:rsidRPr="00076E76" w:rsidRDefault="00000000" w:rsidP="00BD23C4">
            <w:pPr>
              <w:spacing w:before="20" w:after="20"/>
              <w:ind w:left="380" w:right="380"/>
              <w:jc w:val="center"/>
              <w:rPr>
                <w:rFonts w:eastAsia="Arial" w:cs="Arial"/>
                <w:lang w:val="en-US"/>
              </w:rPr>
            </w:pPr>
            <w:r w:rsidRPr="00076E76">
              <w:rPr>
                <w:rFonts w:cs="Arial"/>
                <w:lang w:val="en-US"/>
              </w:rPr>
              <w:t>22</w:t>
            </w:r>
          </w:p>
        </w:tc>
        <w:tc>
          <w:tcPr>
            <w:tcW w:w="555" w:type="pct"/>
          </w:tcPr>
          <w:p w14:paraId="03D697D7" w14:textId="77777777" w:rsidR="00DD1F49" w:rsidRPr="00076E76" w:rsidRDefault="00000000" w:rsidP="00BD23C4">
            <w:pPr>
              <w:spacing w:before="20" w:after="20"/>
              <w:ind w:left="123"/>
              <w:jc w:val="center"/>
              <w:rPr>
                <w:rFonts w:eastAsia="Arial" w:cs="Arial"/>
                <w:lang w:val="en-US"/>
              </w:rPr>
            </w:pPr>
            <w:r w:rsidRPr="00076E76">
              <w:rPr>
                <w:rFonts w:cs="Arial"/>
                <w:spacing w:val="-1"/>
                <w:lang w:val="en-US"/>
              </w:rPr>
              <w:t>1.0029</w:t>
            </w:r>
          </w:p>
        </w:tc>
        <w:tc>
          <w:tcPr>
            <w:tcW w:w="555" w:type="pct"/>
          </w:tcPr>
          <w:p w14:paraId="5A8BD2DE" w14:textId="77777777" w:rsidR="00DD1F49" w:rsidRPr="00076E76" w:rsidRDefault="00000000" w:rsidP="00BD23C4">
            <w:pPr>
              <w:spacing w:before="20" w:after="20"/>
              <w:ind w:left="167"/>
              <w:jc w:val="center"/>
              <w:rPr>
                <w:rFonts w:eastAsia="Arial" w:cs="Arial"/>
                <w:lang w:val="en-US"/>
              </w:rPr>
            </w:pPr>
            <w:r w:rsidRPr="00076E76">
              <w:rPr>
                <w:rFonts w:cs="Arial"/>
                <w:lang w:val="en-US"/>
              </w:rPr>
              <w:t>.9899</w:t>
            </w:r>
          </w:p>
        </w:tc>
        <w:tc>
          <w:tcPr>
            <w:tcW w:w="556" w:type="pct"/>
          </w:tcPr>
          <w:p w14:paraId="41257E97" w14:textId="77777777" w:rsidR="00DD1F49" w:rsidRPr="00076E76" w:rsidRDefault="00000000" w:rsidP="00BD23C4">
            <w:pPr>
              <w:spacing w:before="20" w:after="20"/>
              <w:ind w:left="428" w:right="428"/>
              <w:jc w:val="center"/>
              <w:rPr>
                <w:rFonts w:eastAsia="Arial" w:cs="Arial"/>
                <w:lang w:val="en-US"/>
              </w:rPr>
            </w:pPr>
            <w:r w:rsidRPr="00076E76">
              <w:rPr>
                <w:rFonts w:cs="Arial"/>
                <w:lang w:val="en-US"/>
              </w:rPr>
              <w:t>35</w:t>
            </w:r>
          </w:p>
        </w:tc>
        <w:tc>
          <w:tcPr>
            <w:tcW w:w="555" w:type="pct"/>
          </w:tcPr>
          <w:p w14:paraId="56764EEE" w14:textId="77777777" w:rsidR="00DD1F49" w:rsidRPr="00076E76" w:rsidRDefault="00000000" w:rsidP="00BD23C4">
            <w:pPr>
              <w:spacing w:before="20" w:after="20"/>
              <w:ind w:left="171"/>
              <w:jc w:val="center"/>
              <w:rPr>
                <w:rFonts w:eastAsia="Arial" w:cs="Arial"/>
                <w:lang w:val="en-US"/>
              </w:rPr>
            </w:pPr>
            <w:r w:rsidRPr="00076E76">
              <w:rPr>
                <w:rFonts w:cs="Arial"/>
                <w:spacing w:val="-1"/>
                <w:lang w:val="en-US"/>
              </w:rPr>
              <w:t>1.0102</w:t>
            </w:r>
          </w:p>
        </w:tc>
        <w:tc>
          <w:tcPr>
            <w:tcW w:w="555" w:type="pct"/>
          </w:tcPr>
          <w:p w14:paraId="13BEE5C4" w14:textId="77777777" w:rsidR="00DD1F49" w:rsidRPr="00076E76" w:rsidRDefault="00000000" w:rsidP="00BD23C4">
            <w:pPr>
              <w:spacing w:before="20" w:after="20"/>
              <w:ind w:left="145"/>
              <w:jc w:val="center"/>
              <w:rPr>
                <w:rFonts w:eastAsia="Arial" w:cs="Arial"/>
                <w:lang w:val="en-US"/>
              </w:rPr>
            </w:pPr>
            <w:r w:rsidRPr="00076E76">
              <w:rPr>
                <w:rFonts w:cs="Arial"/>
                <w:lang w:val="en-US"/>
              </w:rPr>
              <w:t>.9895</w:t>
            </w:r>
          </w:p>
        </w:tc>
        <w:tc>
          <w:tcPr>
            <w:tcW w:w="555" w:type="pct"/>
          </w:tcPr>
          <w:p w14:paraId="1D8159DC" w14:textId="77777777" w:rsidR="00DD1F49" w:rsidRPr="00076E76" w:rsidRDefault="00000000" w:rsidP="00BD23C4">
            <w:pPr>
              <w:spacing w:before="20" w:after="20"/>
              <w:ind w:left="378" w:right="380"/>
              <w:jc w:val="center"/>
              <w:rPr>
                <w:rFonts w:eastAsia="Arial" w:cs="Arial"/>
                <w:lang w:val="en-US"/>
              </w:rPr>
            </w:pPr>
            <w:r w:rsidRPr="00076E76">
              <w:rPr>
                <w:rFonts w:cs="Arial"/>
                <w:lang w:val="en-US"/>
              </w:rPr>
              <w:t>35</w:t>
            </w:r>
          </w:p>
        </w:tc>
        <w:tc>
          <w:tcPr>
            <w:tcW w:w="556" w:type="pct"/>
          </w:tcPr>
          <w:p w14:paraId="0661159B" w14:textId="77777777" w:rsidR="00DD1F49" w:rsidRPr="00076E76" w:rsidRDefault="00000000" w:rsidP="00BD23C4">
            <w:pPr>
              <w:spacing w:before="20" w:after="20"/>
              <w:ind w:left="95"/>
              <w:jc w:val="center"/>
              <w:rPr>
                <w:rFonts w:eastAsia="Arial" w:cs="Arial"/>
                <w:lang w:val="en-US"/>
              </w:rPr>
            </w:pPr>
            <w:r w:rsidRPr="00076E76">
              <w:rPr>
                <w:rFonts w:cs="Arial"/>
                <w:spacing w:val="-1"/>
                <w:lang w:val="en-US"/>
              </w:rPr>
              <w:t>1.0106</w:t>
            </w:r>
          </w:p>
        </w:tc>
      </w:tr>
      <w:tr w:rsidR="009838DF" w14:paraId="1127C00A" w14:textId="77777777" w:rsidTr="004D05EF">
        <w:tc>
          <w:tcPr>
            <w:tcW w:w="555" w:type="pct"/>
          </w:tcPr>
          <w:p w14:paraId="273A3A05" w14:textId="77777777" w:rsidR="00DD1F49" w:rsidRPr="00076E76" w:rsidRDefault="00000000" w:rsidP="00BD23C4">
            <w:pPr>
              <w:spacing w:before="20" w:after="20"/>
              <w:ind w:left="145"/>
              <w:jc w:val="center"/>
              <w:rPr>
                <w:rFonts w:eastAsia="Arial" w:cs="Arial"/>
                <w:lang w:val="en-US"/>
              </w:rPr>
            </w:pPr>
            <w:r w:rsidRPr="00076E76">
              <w:rPr>
                <w:rFonts w:cs="Arial"/>
                <w:spacing w:val="-1"/>
                <w:lang w:val="en-US"/>
              </w:rPr>
              <w:t>.9962</w:t>
            </w:r>
          </w:p>
        </w:tc>
        <w:tc>
          <w:tcPr>
            <w:tcW w:w="555" w:type="pct"/>
          </w:tcPr>
          <w:p w14:paraId="7FD096F9" w14:textId="77777777" w:rsidR="00DD1F49" w:rsidRPr="00076E76" w:rsidRDefault="00000000" w:rsidP="00BD23C4">
            <w:pPr>
              <w:spacing w:before="20" w:after="20"/>
              <w:ind w:left="380" w:right="380"/>
              <w:jc w:val="center"/>
              <w:rPr>
                <w:rFonts w:eastAsia="Arial" w:cs="Arial"/>
                <w:lang w:val="en-US"/>
              </w:rPr>
            </w:pPr>
            <w:r w:rsidRPr="00076E76">
              <w:rPr>
                <w:rFonts w:cs="Arial"/>
                <w:lang w:val="en-US"/>
              </w:rPr>
              <w:t>24</w:t>
            </w:r>
          </w:p>
        </w:tc>
        <w:tc>
          <w:tcPr>
            <w:tcW w:w="555" w:type="pct"/>
          </w:tcPr>
          <w:p w14:paraId="003CC167" w14:textId="77777777" w:rsidR="00DD1F49" w:rsidRPr="00076E76" w:rsidRDefault="00000000" w:rsidP="00BD23C4">
            <w:pPr>
              <w:spacing w:before="20" w:after="20"/>
              <w:ind w:left="123"/>
              <w:jc w:val="center"/>
              <w:rPr>
                <w:rFonts w:eastAsia="Arial" w:cs="Arial"/>
                <w:lang w:val="en-US"/>
              </w:rPr>
            </w:pPr>
            <w:r w:rsidRPr="00076E76">
              <w:rPr>
                <w:rFonts w:cs="Arial"/>
                <w:spacing w:val="-1"/>
                <w:lang w:val="en-US"/>
              </w:rPr>
              <w:t>1.0038</w:t>
            </w:r>
          </w:p>
        </w:tc>
        <w:tc>
          <w:tcPr>
            <w:tcW w:w="555" w:type="pct"/>
          </w:tcPr>
          <w:p w14:paraId="35D4321C" w14:textId="77777777" w:rsidR="00DD1F49" w:rsidRPr="00076E76" w:rsidRDefault="00000000" w:rsidP="00BD23C4">
            <w:pPr>
              <w:spacing w:before="20" w:after="20"/>
              <w:ind w:left="167"/>
              <w:jc w:val="center"/>
              <w:rPr>
                <w:rFonts w:eastAsia="Arial" w:cs="Arial"/>
                <w:lang w:val="en-US"/>
              </w:rPr>
            </w:pPr>
            <w:r w:rsidRPr="00076E76">
              <w:rPr>
                <w:rFonts w:cs="Arial"/>
                <w:b/>
                <w:lang w:val="en-US"/>
              </w:rPr>
              <w:t>.9872</w:t>
            </w:r>
          </w:p>
        </w:tc>
        <w:tc>
          <w:tcPr>
            <w:tcW w:w="556" w:type="pct"/>
          </w:tcPr>
          <w:p w14:paraId="28931DAA" w14:textId="77777777" w:rsidR="00DD1F49" w:rsidRPr="00076E76" w:rsidRDefault="00000000" w:rsidP="00BD23C4">
            <w:pPr>
              <w:spacing w:before="20" w:after="20"/>
              <w:ind w:left="428" w:right="428"/>
              <w:jc w:val="center"/>
              <w:rPr>
                <w:rFonts w:eastAsia="Arial" w:cs="Arial"/>
                <w:lang w:val="en-US"/>
              </w:rPr>
            </w:pPr>
            <w:r w:rsidRPr="00076E76">
              <w:rPr>
                <w:rFonts w:cs="Arial"/>
                <w:b/>
                <w:lang w:val="en-US"/>
              </w:rPr>
              <w:t>40</w:t>
            </w:r>
          </w:p>
        </w:tc>
        <w:tc>
          <w:tcPr>
            <w:tcW w:w="555" w:type="pct"/>
          </w:tcPr>
          <w:p w14:paraId="2EE5BB2E" w14:textId="77777777" w:rsidR="00DD1F49" w:rsidRPr="00076E76" w:rsidRDefault="00000000" w:rsidP="00BD23C4">
            <w:pPr>
              <w:spacing w:before="20" w:after="20"/>
              <w:ind w:left="171"/>
              <w:jc w:val="center"/>
              <w:rPr>
                <w:rFonts w:eastAsia="Arial" w:cs="Arial"/>
                <w:lang w:val="en-US"/>
              </w:rPr>
            </w:pPr>
            <w:r w:rsidRPr="00076E76">
              <w:rPr>
                <w:rFonts w:cs="Arial"/>
                <w:b/>
                <w:spacing w:val="-1"/>
                <w:lang w:val="en-US"/>
              </w:rPr>
              <w:t>1.0129</w:t>
            </w:r>
          </w:p>
        </w:tc>
        <w:tc>
          <w:tcPr>
            <w:tcW w:w="555" w:type="pct"/>
          </w:tcPr>
          <w:p w14:paraId="3E4AA4EF" w14:textId="77777777" w:rsidR="00DD1F49" w:rsidRPr="00076E76" w:rsidRDefault="00000000" w:rsidP="00BD23C4">
            <w:pPr>
              <w:spacing w:before="20" w:after="20"/>
              <w:ind w:left="145"/>
              <w:jc w:val="center"/>
              <w:rPr>
                <w:rFonts w:eastAsia="Arial" w:cs="Arial"/>
                <w:lang w:val="en-US"/>
              </w:rPr>
            </w:pPr>
            <w:r w:rsidRPr="00076E76">
              <w:rPr>
                <w:rFonts w:cs="Arial"/>
                <w:b/>
                <w:lang w:val="en-US"/>
              </w:rPr>
              <w:t>.9868</w:t>
            </w:r>
          </w:p>
        </w:tc>
        <w:tc>
          <w:tcPr>
            <w:tcW w:w="555" w:type="pct"/>
          </w:tcPr>
          <w:p w14:paraId="50A63AC4" w14:textId="77777777" w:rsidR="00DD1F49" w:rsidRPr="00076E76" w:rsidRDefault="00000000" w:rsidP="00BD23C4">
            <w:pPr>
              <w:spacing w:before="20" w:after="20"/>
              <w:ind w:left="378" w:right="380"/>
              <w:jc w:val="center"/>
              <w:rPr>
                <w:rFonts w:eastAsia="Arial" w:cs="Arial"/>
                <w:lang w:val="en-US"/>
              </w:rPr>
            </w:pPr>
            <w:r w:rsidRPr="00076E76">
              <w:rPr>
                <w:rFonts w:cs="Arial"/>
                <w:b/>
                <w:lang w:val="en-US"/>
              </w:rPr>
              <w:t>40</w:t>
            </w:r>
          </w:p>
        </w:tc>
        <w:tc>
          <w:tcPr>
            <w:tcW w:w="556" w:type="pct"/>
          </w:tcPr>
          <w:p w14:paraId="14295828" w14:textId="77777777" w:rsidR="00DD1F49" w:rsidRPr="00076E76" w:rsidRDefault="00000000" w:rsidP="00BD23C4">
            <w:pPr>
              <w:spacing w:before="20" w:after="20"/>
              <w:ind w:left="95"/>
              <w:jc w:val="center"/>
              <w:rPr>
                <w:rFonts w:eastAsia="Arial" w:cs="Arial"/>
                <w:lang w:val="en-US"/>
              </w:rPr>
            </w:pPr>
            <w:r w:rsidRPr="00076E76">
              <w:rPr>
                <w:rFonts w:cs="Arial"/>
                <w:b/>
                <w:spacing w:val="-1"/>
                <w:lang w:val="en-US"/>
              </w:rPr>
              <w:t>1.0134</w:t>
            </w:r>
          </w:p>
        </w:tc>
      </w:tr>
      <w:tr w:rsidR="009838DF" w14:paraId="70702376" w14:textId="77777777" w:rsidTr="004D05EF">
        <w:tc>
          <w:tcPr>
            <w:tcW w:w="555" w:type="pct"/>
          </w:tcPr>
          <w:p w14:paraId="3CFEFA61" w14:textId="77777777" w:rsidR="00DD1F49" w:rsidRPr="00076E76" w:rsidRDefault="00000000" w:rsidP="00BD23C4">
            <w:pPr>
              <w:spacing w:before="20" w:after="20"/>
              <w:ind w:left="145"/>
              <w:jc w:val="center"/>
              <w:rPr>
                <w:rFonts w:eastAsia="Arial" w:cs="Arial"/>
                <w:lang w:val="en-US"/>
              </w:rPr>
            </w:pPr>
            <w:r w:rsidRPr="00076E76">
              <w:rPr>
                <w:rFonts w:cs="Arial"/>
                <w:spacing w:val="-1"/>
                <w:lang w:val="en-US"/>
              </w:rPr>
              <w:t>.9953</w:t>
            </w:r>
          </w:p>
        </w:tc>
        <w:tc>
          <w:tcPr>
            <w:tcW w:w="555" w:type="pct"/>
          </w:tcPr>
          <w:p w14:paraId="1CD81E4D" w14:textId="77777777" w:rsidR="00DD1F49" w:rsidRPr="00076E76" w:rsidRDefault="00000000" w:rsidP="00BD23C4">
            <w:pPr>
              <w:spacing w:before="20" w:after="20"/>
              <w:ind w:left="380" w:right="380"/>
              <w:jc w:val="center"/>
              <w:rPr>
                <w:rFonts w:eastAsia="Arial" w:cs="Arial"/>
                <w:lang w:val="en-US"/>
              </w:rPr>
            </w:pPr>
            <w:r w:rsidRPr="00076E76">
              <w:rPr>
                <w:rFonts w:cs="Arial"/>
                <w:lang w:val="en-US"/>
              </w:rPr>
              <w:t>26</w:t>
            </w:r>
          </w:p>
        </w:tc>
        <w:tc>
          <w:tcPr>
            <w:tcW w:w="555" w:type="pct"/>
          </w:tcPr>
          <w:p w14:paraId="2A0F3941" w14:textId="77777777" w:rsidR="00DD1F49" w:rsidRPr="00076E76" w:rsidRDefault="00000000" w:rsidP="00BD23C4">
            <w:pPr>
              <w:spacing w:before="20" w:after="20"/>
              <w:ind w:left="123"/>
              <w:jc w:val="center"/>
              <w:rPr>
                <w:rFonts w:eastAsia="Arial" w:cs="Arial"/>
                <w:lang w:val="en-US"/>
              </w:rPr>
            </w:pPr>
            <w:r w:rsidRPr="00076E76">
              <w:rPr>
                <w:rFonts w:cs="Arial"/>
                <w:spacing w:val="-1"/>
                <w:lang w:val="en-US"/>
              </w:rPr>
              <w:t>1.0047</w:t>
            </w:r>
          </w:p>
        </w:tc>
        <w:tc>
          <w:tcPr>
            <w:tcW w:w="555" w:type="pct"/>
          </w:tcPr>
          <w:p w14:paraId="25143ED1" w14:textId="77777777" w:rsidR="00DD1F49" w:rsidRPr="00076E76" w:rsidRDefault="00000000" w:rsidP="00BD23C4">
            <w:pPr>
              <w:spacing w:before="20" w:after="20"/>
              <w:ind w:left="167"/>
              <w:jc w:val="center"/>
              <w:rPr>
                <w:rFonts w:eastAsia="Arial" w:cs="Arial"/>
                <w:lang w:val="en-US"/>
              </w:rPr>
            </w:pPr>
            <w:r w:rsidRPr="00076E76">
              <w:rPr>
                <w:rFonts w:cs="Arial"/>
                <w:lang w:val="en-US"/>
              </w:rPr>
              <w:t>.9840</w:t>
            </w:r>
          </w:p>
        </w:tc>
        <w:tc>
          <w:tcPr>
            <w:tcW w:w="556" w:type="pct"/>
          </w:tcPr>
          <w:p w14:paraId="14BAA75A" w14:textId="77777777" w:rsidR="00DD1F49" w:rsidRPr="00076E76" w:rsidRDefault="00000000" w:rsidP="00BD23C4">
            <w:pPr>
              <w:spacing w:before="20" w:after="20"/>
              <w:ind w:left="428" w:right="428"/>
              <w:jc w:val="center"/>
              <w:rPr>
                <w:rFonts w:eastAsia="Arial" w:cs="Arial"/>
                <w:lang w:val="en-US"/>
              </w:rPr>
            </w:pPr>
            <w:r w:rsidRPr="00076E76">
              <w:rPr>
                <w:rFonts w:cs="Arial"/>
                <w:lang w:val="en-US"/>
              </w:rPr>
              <w:t>46</w:t>
            </w:r>
          </w:p>
        </w:tc>
        <w:tc>
          <w:tcPr>
            <w:tcW w:w="555" w:type="pct"/>
          </w:tcPr>
          <w:p w14:paraId="57B2EFDA" w14:textId="77777777" w:rsidR="00DD1F49" w:rsidRPr="00076E76" w:rsidRDefault="00000000" w:rsidP="00BD23C4">
            <w:pPr>
              <w:spacing w:before="20" w:after="20"/>
              <w:ind w:left="171"/>
              <w:jc w:val="center"/>
              <w:rPr>
                <w:rFonts w:eastAsia="Arial" w:cs="Arial"/>
                <w:lang w:val="en-US"/>
              </w:rPr>
            </w:pPr>
            <w:r w:rsidRPr="00076E76">
              <w:rPr>
                <w:rFonts w:cs="Arial"/>
                <w:spacing w:val="-1"/>
                <w:lang w:val="en-US"/>
              </w:rPr>
              <w:t>1.0162</w:t>
            </w:r>
          </w:p>
        </w:tc>
        <w:tc>
          <w:tcPr>
            <w:tcW w:w="555" w:type="pct"/>
          </w:tcPr>
          <w:p w14:paraId="06A854F7" w14:textId="77777777" w:rsidR="00DD1F49" w:rsidRPr="00076E76" w:rsidRDefault="00000000" w:rsidP="00BD23C4">
            <w:pPr>
              <w:spacing w:before="20" w:after="20"/>
              <w:ind w:left="145"/>
              <w:jc w:val="center"/>
              <w:rPr>
                <w:rFonts w:eastAsia="Arial" w:cs="Arial"/>
                <w:lang w:val="en-US"/>
              </w:rPr>
            </w:pPr>
            <w:r w:rsidRPr="00076E76">
              <w:rPr>
                <w:rFonts w:cs="Arial"/>
                <w:lang w:val="en-US"/>
              </w:rPr>
              <w:t>.9837</w:t>
            </w:r>
          </w:p>
        </w:tc>
        <w:tc>
          <w:tcPr>
            <w:tcW w:w="555" w:type="pct"/>
          </w:tcPr>
          <w:p w14:paraId="02D0483F" w14:textId="77777777" w:rsidR="00DD1F49" w:rsidRPr="00076E76" w:rsidRDefault="00000000" w:rsidP="00BD23C4">
            <w:pPr>
              <w:spacing w:before="20" w:after="20"/>
              <w:ind w:left="378" w:right="380"/>
              <w:jc w:val="center"/>
              <w:rPr>
                <w:rFonts w:eastAsia="Arial" w:cs="Arial"/>
                <w:lang w:val="en-US"/>
              </w:rPr>
            </w:pPr>
            <w:r w:rsidRPr="00076E76">
              <w:rPr>
                <w:rFonts w:cs="Arial"/>
                <w:lang w:val="en-US"/>
              </w:rPr>
              <w:t>46</w:t>
            </w:r>
          </w:p>
        </w:tc>
        <w:tc>
          <w:tcPr>
            <w:tcW w:w="556" w:type="pct"/>
          </w:tcPr>
          <w:p w14:paraId="0B705B6D" w14:textId="77777777" w:rsidR="00DD1F49" w:rsidRPr="00076E76" w:rsidRDefault="00000000" w:rsidP="00BD23C4">
            <w:pPr>
              <w:spacing w:before="20" w:after="20"/>
              <w:ind w:left="95"/>
              <w:jc w:val="center"/>
              <w:rPr>
                <w:rFonts w:eastAsia="Arial" w:cs="Arial"/>
                <w:lang w:val="en-US"/>
              </w:rPr>
            </w:pPr>
            <w:r w:rsidRPr="00076E76">
              <w:rPr>
                <w:rFonts w:cs="Arial"/>
                <w:spacing w:val="-1"/>
                <w:lang w:val="en-US"/>
              </w:rPr>
              <w:t>1.0166</w:t>
            </w:r>
          </w:p>
        </w:tc>
      </w:tr>
      <w:tr w:rsidR="009838DF" w14:paraId="0F6993EF" w14:textId="77777777" w:rsidTr="004D05EF">
        <w:tc>
          <w:tcPr>
            <w:tcW w:w="555" w:type="pct"/>
          </w:tcPr>
          <w:p w14:paraId="190D65EA" w14:textId="77777777" w:rsidR="00DD1F49" w:rsidRPr="00076E76" w:rsidRDefault="00000000" w:rsidP="00BD23C4">
            <w:pPr>
              <w:spacing w:before="20" w:after="20"/>
              <w:ind w:left="145"/>
              <w:jc w:val="center"/>
              <w:rPr>
                <w:rFonts w:eastAsia="Arial" w:cs="Arial"/>
                <w:lang w:val="en-US"/>
              </w:rPr>
            </w:pPr>
            <w:r w:rsidRPr="00076E76">
              <w:rPr>
                <w:rFonts w:cs="Arial"/>
                <w:b/>
                <w:spacing w:val="-1"/>
                <w:lang w:val="en-US"/>
              </w:rPr>
              <w:t>.9944</w:t>
            </w:r>
          </w:p>
        </w:tc>
        <w:tc>
          <w:tcPr>
            <w:tcW w:w="555" w:type="pct"/>
          </w:tcPr>
          <w:p w14:paraId="320B7689" w14:textId="77777777" w:rsidR="00DD1F49" w:rsidRPr="00076E76" w:rsidRDefault="00000000" w:rsidP="00BD23C4">
            <w:pPr>
              <w:spacing w:before="20" w:after="20"/>
              <w:ind w:left="380" w:right="380"/>
              <w:jc w:val="center"/>
              <w:rPr>
                <w:rFonts w:eastAsia="Arial" w:cs="Arial"/>
                <w:lang w:val="en-US"/>
              </w:rPr>
            </w:pPr>
            <w:r w:rsidRPr="00076E76">
              <w:rPr>
                <w:rFonts w:cs="Arial"/>
                <w:lang w:val="en-US"/>
              </w:rPr>
              <w:t>28</w:t>
            </w:r>
          </w:p>
        </w:tc>
        <w:tc>
          <w:tcPr>
            <w:tcW w:w="555" w:type="pct"/>
          </w:tcPr>
          <w:p w14:paraId="7CCF25E8" w14:textId="77777777" w:rsidR="00DD1F49" w:rsidRPr="00076E76" w:rsidRDefault="00000000" w:rsidP="00BD23C4">
            <w:pPr>
              <w:spacing w:before="20" w:after="20"/>
              <w:ind w:left="123"/>
              <w:jc w:val="center"/>
              <w:rPr>
                <w:rFonts w:eastAsia="Arial" w:cs="Arial"/>
                <w:lang w:val="en-US"/>
              </w:rPr>
            </w:pPr>
            <w:r w:rsidRPr="00076E76">
              <w:rPr>
                <w:rFonts w:cs="Arial"/>
                <w:spacing w:val="-1"/>
                <w:lang w:val="en-US"/>
              </w:rPr>
              <w:t>1.0056</w:t>
            </w:r>
          </w:p>
        </w:tc>
        <w:tc>
          <w:tcPr>
            <w:tcW w:w="555" w:type="pct"/>
          </w:tcPr>
          <w:p w14:paraId="31EE21B4" w14:textId="77777777" w:rsidR="00DD1F49" w:rsidRPr="00076E76" w:rsidRDefault="00000000" w:rsidP="00BD23C4">
            <w:pPr>
              <w:spacing w:before="20" w:after="20"/>
              <w:ind w:left="167"/>
              <w:jc w:val="center"/>
              <w:rPr>
                <w:rFonts w:eastAsia="Arial" w:cs="Arial"/>
                <w:lang w:val="en-US"/>
              </w:rPr>
            </w:pPr>
            <w:r w:rsidRPr="00076E76">
              <w:rPr>
                <w:rFonts w:cs="Arial"/>
                <w:lang w:val="en-US"/>
              </w:rPr>
              <w:t>.9830</w:t>
            </w:r>
          </w:p>
        </w:tc>
        <w:tc>
          <w:tcPr>
            <w:tcW w:w="556" w:type="pct"/>
          </w:tcPr>
          <w:p w14:paraId="178FC9F0" w14:textId="77777777" w:rsidR="00DD1F49" w:rsidRPr="00076E76" w:rsidRDefault="00000000" w:rsidP="00BD23C4">
            <w:pPr>
              <w:spacing w:before="20" w:after="20"/>
              <w:ind w:left="428" w:right="428"/>
              <w:jc w:val="center"/>
              <w:rPr>
                <w:rFonts w:eastAsia="Arial" w:cs="Arial"/>
                <w:lang w:val="en-US"/>
              </w:rPr>
            </w:pPr>
            <w:r w:rsidRPr="00076E76">
              <w:rPr>
                <w:rFonts w:cs="Arial"/>
                <w:lang w:val="en-US"/>
              </w:rPr>
              <w:t>48</w:t>
            </w:r>
          </w:p>
        </w:tc>
        <w:tc>
          <w:tcPr>
            <w:tcW w:w="555" w:type="pct"/>
          </w:tcPr>
          <w:p w14:paraId="0242C3F9" w14:textId="77777777" w:rsidR="00DD1F49" w:rsidRPr="00076E76" w:rsidRDefault="00000000" w:rsidP="00BD23C4">
            <w:pPr>
              <w:spacing w:before="20" w:after="20"/>
              <w:ind w:left="171"/>
              <w:jc w:val="center"/>
              <w:rPr>
                <w:rFonts w:eastAsia="Arial" w:cs="Arial"/>
                <w:lang w:val="en-US"/>
              </w:rPr>
            </w:pPr>
            <w:r w:rsidRPr="00076E76">
              <w:rPr>
                <w:rFonts w:cs="Arial"/>
                <w:spacing w:val="-1"/>
                <w:lang w:val="en-US"/>
              </w:rPr>
              <w:t>1.0172</w:t>
            </w:r>
          </w:p>
        </w:tc>
        <w:tc>
          <w:tcPr>
            <w:tcW w:w="555" w:type="pct"/>
          </w:tcPr>
          <w:p w14:paraId="5664DB62" w14:textId="77777777" w:rsidR="00DD1F49" w:rsidRPr="00076E76" w:rsidRDefault="00000000" w:rsidP="00BD23C4">
            <w:pPr>
              <w:spacing w:before="20" w:after="20"/>
              <w:ind w:left="145"/>
              <w:jc w:val="center"/>
              <w:rPr>
                <w:rFonts w:eastAsia="Arial" w:cs="Arial"/>
                <w:lang w:val="en-US"/>
              </w:rPr>
            </w:pPr>
            <w:r w:rsidRPr="00076E76">
              <w:rPr>
                <w:rFonts w:cs="Arial"/>
                <w:lang w:val="en-US"/>
              </w:rPr>
              <w:t>.9826</w:t>
            </w:r>
          </w:p>
        </w:tc>
        <w:tc>
          <w:tcPr>
            <w:tcW w:w="555" w:type="pct"/>
          </w:tcPr>
          <w:p w14:paraId="764113B8" w14:textId="77777777" w:rsidR="00DD1F49" w:rsidRPr="00076E76" w:rsidRDefault="00000000" w:rsidP="00BD23C4">
            <w:pPr>
              <w:spacing w:before="20" w:after="20"/>
              <w:ind w:left="378" w:right="380"/>
              <w:jc w:val="center"/>
              <w:rPr>
                <w:rFonts w:eastAsia="Arial" w:cs="Arial"/>
                <w:lang w:val="en-US"/>
              </w:rPr>
            </w:pPr>
            <w:r w:rsidRPr="00076E76">
              <w:rPr>
                <w:rFonts w:cs="Arial"/>
                <w:lang w:val="en-US"/>
              </w:rPr>
              <w:t>48</w:t>
            </w:r>
          </w:p>
        </w:tc>
        <w:tc>
          <w:tcPr>
            <w:tcW w:w="556" w:type="pct"/>
          </w:tcPr>
          <w:p w14:paraId="399E77E0" w14:textId="77777777" w:rsidR="00DD1F49" w:rsidRPr="00076E76" w:rsidRDefault="00000000" w:rsidP="00BD23C4">
            <w:pPr>
              <w:spacing w:before="20" w:after="20"/>
              <w:ind w:left="95"/>
              <w:jc w:val="center"/>
              <w:rPr>
                <w:rFonts w:eastAsia="Arial" w:cs="Arial"/>
                <w:lang w:val="en-US"/>
              </w:rPr>
            </w:pPr>
            <w:r w:rsidRPr="00076E76">
              <w:rPr>
                <w:rFonts w:cs="Arial"/>
                <w:spacing w:val="-1"/>
                <w:lang w:val="en-US"/>
              </w:rPr>
              <w:t>1.0177</w:t>
            </w:r>
          </w:p>
        </w:tc>
      </w:tr>
      <w:tr w:rsidR="009838DF" w14:paraId="29B785A3" w14:textId="77777777" w:rsidTr="004D05EF">
        <w:tc>
          <w:tcPr>
            <w:tcW w:w="555" w:type="pct"/>
          </w:tcPr>
          <w:p w14:paraId="605CFD35" w14:textId="77777777" w:rsidR="00DD1F49" w:rsidRPr="00076E76" w:rsidRDefault="00000000" w:rsidP="00BD23C4">
            <w:pPr>
              <w:spacing w:before="20" w:after="20"/>
              <w:ind w:left="145"/>
              <w:jc w:val="center"/>
              <w:rPr>
                <w:rFonts w:eastAsia="Arial" w:cs="Arial"/>
                <w:lang w:val="en-US"/>
              </w:rPr>
            </w:pPr>
            <w:r w:rsidRPr="00076E76">
              <w:rPr>
                <w:rFonts w:cs="Arial"/>
                <w:b/>
                <w:spacing w:val="-1"/>
                <w:lang w:val="en-US"/>
              </w:rPr>
              <w:t>.9935</w:t>
            </w:r>
          </w:p>
        </w:tc>
        <w:tc>
          <w:tcPr>
            <w:tcW w:w="555" w:type="pct"/>
          </w:tcPr>
          <w:p w14:paraId="6A6ABBBC" w14:textId="77777777" w:rsidR="00DD1F49" w:rsidRPr="00076E76" w:rsidRDefault="00000000" w:rsidP="00BD23C4">
            <w:pPr>
              <w:spacing w:before="20" w:after="20"/>
              <w:ind w:left="380" w:right="380"/>
              <w:jc w:val="center"/>
              <w:rPr>
                <w:rFonts w:eastAsia="Arial" w:cs="Arial"/>
                <w:lang w:val="en-US"/>
              </w:rPr>
            </w:pPr>
            <w:r w:rsidRPr="00076E76">
              <w:rPr>
                <w:rFonts w:cs="Arial"/>
                <w:b/>
                <w:lang w:val="en-US"/>
              </w:rPr>
              <w:t>30</w:t>
            </w:r>
          </w:p>
        </w:tc>
        <w:tc>
          <w:tcPr>
            <w:tcW w:w="555" w:type="pct"/>
          </w:tcPr>
          <w:p w14:paraId="1BB10134" w14:textId="77777777" w:rsidR="00DD1F49" w:rsidRPr="00076E76" w:rsidRDefault="00000000" w:rsidP="00BD23C4">
            <w:pPr>
              <w:spacing w:before="20" w:after="20"/>
              <w:ind w:left="123"/>
              <w:jc w:val="center"/>
              <w:rPr>
                <w:rFonts w:eastAsia="Arial" w:cs="Arial"/>
                <w:lang w:val="en-US"/>
              </w:rPr>
            </w:pPr>
            <w:r w:rsidRPr="00076E76">
              <w:rPr>
                <w:rFonts w:cs="Arial"/>
                <w:b/>
                <w:spacing w:val="-1"/>
                <w:lang w:val="en-US"/>
              </w:rPr>
              <w:t>1.0065</w:t>
            </w:r>
          </w:p>
        </w:tc>
        <w:tc>
          <w:tcPr>
            <w:tcW w:w="555" w:type="pct"/>
          </w:tcPr>
          <w:p w14:paraId="7087DC90" w14:textId="77777777" w:rsidR="00DD1F49" w:rsidRPr="00076E76" w:rsidRDefault="00000000" w:rsidP="00BD23C4">
            <w:pPr>
              <w:spacing w:before="20" w:after="20"/>
              <w:ind w:left="167"/>
              <w:jc w:val="center"/>
              <w:rPr>
                <w:rFonts w:eastAsia="Arial" w:cs="Arial"/>
                <w:lang w:val="en-US"/>
              </w:rPr>
            </w:pPr>
            <w:r w:rsidRPr="00076E76">
              <w:rPr>
                <w:rFonts w:cs="Arial"/>
                <w:b/>
                <w:lang w:val="en-US"/>
              </w:rPr>
              <w:t>.9819</w:t>
            </w:r>
          </w:p>
        </w:tc>
        <w:tc>
          <w:tcPr>
            <w:tcW w:w="556" w:type="pct"/>
          </w:tcPr>
          <w:p w14:paraId="272574C1" w14:textId="77777777" w:rsidR="00DD1F49" w:rsidRPr="00076E76" w:rsidRDefault="00000000" w:rsidP="00BD23C4">
            <w:pPr>
              <w:spacing w:before="20" w:after="20"/>
              <w:ind w:left="428" w:right="428"/>
              <w:jc w:val="center"/>
              <w:rPr>
                <w:rFonts w:eastAsia="Arial" w:cs="Arial"/>
                <w:lang w:val="en-US"/>
              </w:rPr>
            </w:pPr>
            <w:r w:rsidRPr="00076E76">
              <w:rPr>
                <w:rFonts w:cs="Arial"/>
                <w:b/>
                <w:lang w:val="en-US"/>
              </w:rPr>
              <w:t>50</w:t>
            </w:r>
          </w:p>
        </w:tc>
        <w:tc>
          <w:tcPr>
            <w:tcW w:w="555" w:type="pct"/>
          </w:tcPr>
          <w:p w14:paraId="62FCCE14" w14:textId="77777777" w:rsidR="00DD1F49" w:rsidRPr="00076E76" w:rsidRDefault="00000000" w:rsidP="00BD23C4">
            <w:pPr>
              <w:spacing w:before="20" w:after="20"/>
              <w:ind w:left="171"/>
              <w:jc w:val="center"/>
              <w:rPr>
                <w:rFonts w:eastAsia="Arial" w:cs="Arial"/>
                <w:lang w:val="en-US"/>
              </w:rPr>
            </w:pPr>
            <w:r w:rsidRPr="00076E76">
              <w:rPr>
                <w:rFonts w:cs="Arial"/>
                <w:b/>
                <w:spacing w:val="-1"/>
                <w:lang w:val="en-US"/>
              </w:rPr>
              <w:t>1.0184</w:t>
            </w:r>
          </w:p>
        </w:tc>
        <w:tc>
          <w:tcPr>
            <w:tcW w:w="555" w:type="pct"/>
          </w:tcPr>
          <w:p w14:paraId="177AB76D" w14:textId="77777777" w:rsidR="00DD1F49" w:rsidRPr="00076E76" w:rsidRDefault="00000000" w:rsidP="00BD23C4">
            <w:pPr>
              <w:spacing w:before="20" w:after="20"/>
              <w:ind w:left="145"/>
              <w:jc w:val="center"/>
              <w:rPr>
                <w:rFonts w:eastAsia="Arial" w:cs="Arial"/>
                <w:lang w:val="en-US"/>
              </w:rPr>
            </w:pPr>
            <w:r w:rsidRPr="00076E76">
              <w:rPr>
                <w:rFonts w:cs="Arial"/>
                <w:b/>
                <w:lang w:val="en-US"/>
              </w:rPr>
              <w:t>.9816</w:t>
            </w:r>
          </w:p>
        </w:tc>
        <w:tc>
          <w:tcPr>
            <w:tcW w:w="555" w:type="pct"/>
          </w:tcPr>
          <w:p w14:paraId="59DB8220" w14:textId="77777777" w:rsidR="00DD1F49" w:rsidRPr="00076E76" w:rsidRDefault="00000000" w:rsidP="00BD23C4">
            <w:pPr>
              <w:spacing w:before="20" w:after="20"/>
              <w:ind w:left="378" w:right="380"/>
              <w:jc w:val="center"/>
              <w:rPr>
                <w:rFonts w:eastAsia="Arial" w:cs="Arial"/>
                <w:lang w:val="en-US"/>
              </w:rPr>
            </w:pPr>
            <w:r w:rsidRPr="00076E76">
              <w:rPr>
                <w:rFonts w:cs="Arial"/>
                <w:b/>
                <w:lang w:val="en-US"/>
              </w:rPr>
              <w:t>50</w:t>
            </w:r>
          </w:p>
        </w:tc>
        <w:tc>
          <w:tcPr>
            <w:tcW w:w="556" w:type="pct"/>
          </w:tcPr>
          <w:p w14:paraId="551BE1F0" w14:textId="77777777" w:rsidR="00DD1F49" w:rsidRPr="00076E76" w:rsidRDefault="00000000" w:rsidP="00BD23C4">
            <w:pPr>
              <w:spacing w:before="20" w:after="20"/>
              <w:ind w:left="95"/>
              <w:jc w:val="center"/>
              <w:rPr>
                <w:rFonts w:eastAsia="Arial" w:cs="Arial"/>
                <w:lang w:val="en-US"/>
              </w:rPr>
            </w:pPr>
            <w:r w:rsidRPr="00076E76">
              <w:rPr>
                <w:rFonts w:cs="Arial"/>
                <w:b/>
                <w:spacing w:val="-1"/>
                <w:lang w:val="en-US"/>
              </w:rPr>
              <w:t>1.0187</w:t>
            </w:r>
          </w:p>
        </w:tc>
      </w:tr>
      <w:tr w:rsidR="009838DF" w14:paraId="45B63CDD" w14:textId="77777777" w:rsidTr="004D05EF">
        <w:tc>
          <w:tcPr>
            <w:tcW w:w="555" w:type="pct"/>
          </w:tcPr>
          <w:p w14:paraId="008E82B4" w14:textId="77777777" w:rsidR="00DD1F49" w:rsidRPr="00076E76" w:rsidRDefault="00000000" w:rsidP="00BD23C4">
            <w:pPr>
              <w:spacing w:before="20" w:after="20"/>
              <w:ind w:left="145"/>
              <w:jc w:val="center"/>
              <w:rPr>
                <w:rFonts w:eastAsia="Arial" w:cs="Arial"/>
                <w:lang w:val="en-US"/>
              </w:rPr>
            </w:pPr>
            <w:r w:rsidRPr="00076E76">
              <w:rPr>
                <w:rFonts w:cs="Arial"/>
                <w:spacing w:val="-1"/>
                <w:lang w:val="en-US"/>
              </w:rPr>
              <w:t>.9926</w:t>
            </w:r>
          </w:p>
        </w:tc>
        <w:tc>
          <w:tcPr>
            <w:tcW w:w="555" w:type="pct"/>
          </w:tcPr>
          <w:p w14:paraId="7638E79D" w14:textId="77777777" w:rsidR="00DD1F49" w:rsidRPr="00076E76" w:rsidRDefault="00000000" w:rsidP="00BD23C4">
            <w:pPr>
              <w:spacing w:before="20" w:after="20"/>
              <w:ind w:left="380" w:right="380"/>
              <w:jc w:val="center"/>
              <w:rPr>
                <w:rFonts w:eastAsia="Arial" w:cs="Arial"/>
                <w:lang w:val="en-US"/>
              </w:rPr>
            </w:pPr>
            <w:r w:rsidRPr="00076E76">
              <w:rPr>
                <w:rFonts w:cs="Arial"/>
                <w:lang w:val="en-US"/>
              </w:rPr>
              <w:t>32</w:t>
            </w:r>
          </w:p>
        </w:tc>
        <w:tc>
          <w:tcPr>
            <w:tcW w:w="555" w:type="pct"/>
          </w:tcPr>
          <w:p w14:paraId="001A6308" w14:textId="77777777" w:rsidR="00DD1F49" w:rsidRPr="00076E76" w:rsidRDefault="00000000" w:rsidP="00BD23C4">
            <w:pPr>
              <w:spacing w:before="20" w:after="20"/>
              <w:ind w:left="123"/>
              <w:jc w:val="center"/>
              <w:rPr>
                <w:rFonts w:eastAsia="Arial" w:cs="Arial"/>
                <w:lang w:val="en-US"/>
              </w:rPr>
            </w:pPr>
            <w:r w:rsidRPr="00076E76">
              <w:rPr>
                <w:rFonts w:cs="Arial"/>
                <w:spacing w:val="-1"/>
                <w:lang w:val="en-US"/>
              </w:rPr>
              <w:t>1.0074</w:t>
            </w:r>
          </w:p>
        </w:tc>
        <w:tc>
          <w:tcPr>
            <w:tcW w:w="555" w:type="pct"/>
          </w:tcPr>
          <w:p w14:paraId="0F55E5A1" w14:textId="77777777" w:rsidR="00DD1F49" w:rsidRPr="00076E76" w:rsidRDefault="00000000" w:rsidP="00BD23C4">
            <w:pPr>
              <w:spacing w:before="20" w:after="20"/>
              <w:ind w:left="167"/>
              <w:jc w:val="center"/>
              <w:rPr>
                <w:rFonts w:eastAsia="Arial" w:cs="Arial"/>
                <w:lang w:val="en-US"/>
              </w:rPr>
            </w:pPr>
            <w:r w:rsidRPr="00076E76">
              <w:rPr>
                <w:rFonts w:cs="Arial"/>
                <w:lang w:val="en-US"/>
              </w:rPr>
              <w:t>.9809</w:t>
            </w:r>
          </w:p>
        </w:tc>
        <w:tc>
          <w:tcPr>
            <w:tcW w:w="556" w:type="pct"/>
          </w:tcPr>
          <w:p w14:paraId="6D56FC0C" w14:textId="77777777" w:rsidR="00DD1F49" w:rsidRPr="00076E76" w:rsidRDefault="00000000" w:rsidP="00BD23C4">
            <w:pPr>
              <w:spacing w:before="20" w:after="20"/>
              <w:ind w:left="428" w:right="428"/>
              <w:jc w:val="center"/>
              <w:rPr>
                <w:rFonts w:eastAsia="Arial" w:cs="Arial"/>
                <w:lang w:val="en-US"/>
              </w:rPr>
            </w:pPr>
            <w:r w:rsidRPr="00076E76">
              <w:rPr>
                <w:rFonts w:cs="Arial"/>
                <w:lang w:val="en-US"/>
              </w:rPr>
              <w:t>52</w:t>
            </w:r>
          </w:p>
        </w:tc>
        <w:tc>
          <w:tcPr>
            <w:tcW w:w="555" w:type="pct"/>
          </w:tcPr>
          <w:p w14:paraId="3D104729" w14:textId="77777777" w:rsidR="00DD1F49" w:rsidRPr="00076E76" w:rsidRDefault="00000000" w:rsidP="00BD23C4">
            <w:pPr>
              <w:spacing w:before="20" w:after="20"/>
              <w:ind w:left="171"/>
              <w:jc w:val="center"/>
              <w:rPr>
                <w:rFonts w:eastAsia="Arial" w:cs="Arial"/>
                <w:lang w:val="en-US"/>
              </w:rPr>
            </w:pPr>
            <w:r w:rsidRPr="00076E76">
              <w:rPr>
                <w:rFonts w:cs="Arial"/>
                <w:spacing w:val="-1"/>
                <w:lang w:val="en-US"/>
              </w:rPr>
              <w:t>1.0194</w:t>
            </w:r>
          </w:p>
        </w:tc>
        <w:tc>
          <w:tcPr>
            <w:tcW w:w="555" w:type="pct"/>
          </w:tcPr>
          <w:p w14:paraId="3486C40A" w14:textId="77777777" w:rsidR="00DD1F49" w:rsidRPr="00076E76" w:rsidRDefault="00000000" w:rsidP="00BD23C4">
            <w:pPr>
              <w:spacing w:before="20" w:after="20"/>
              <w:ind w:left="145"/>
              <w:jc w:val="center"/>
              <w:rPr>
                <w:rFonts w:eastAsia="Arial" w:cs="Arial"/>
                <w:lang w:val="en-US"/>
              </w:rPr>
            </w:pPr>
            <w:r w:rsidRPr="00076E76">
              <w:rPr>
                <w:rFonts w:cs="Arial"/>
                <w:lang w:val="en-US"/>
              </w:rPr>
              <w:t>.9805</w:t>
            </w:r>
          </w:p>
        </w:tc>
        <w:tc>
          <w:tcPr>
            <w:tcW w:w="555" w:type="pct"/>
          </w:tcPr>
          <w:p w14:paraId="311B8CCC" w14:textId="77777777" w:rsidR="00DD1F49" w:rsidRPr="00076E76" w:rsidRDefault="00000000" w:rsidP="00BD23C4">
            <w:pPr>
              <w:spacing w:before="20" w:after="20"/>
              <w:ind w:left="378" w:right="380"/>
              <w:jc w:val="center"/>
              <w:rPr>
                <w:rFonts w:eastAsia="Arial" w:cs="Arial"/>
                <w:lang w:val="en-US"/>
              </w:rPr>
            </w:pPr>
            <w:r w:rsidRPr="00076E76">
              <w:rPr>
                <w:rFonts w:cs="Arial"/>
                <w:lang w:val="en-US"/>
              </w:rPr>
              <w:t>52</w:t>
            </w:r>
          </w:p>
        </w:tc>
        <w:tc>
          <w:tcPr>
            <w:tcW w:w="556" w:type="pct"/>
          </w:tcPr>
          <w:p w14:paraId="08F54DCC" w14:textId="77777777" w:rsidR="00DD1F49" w:rsidRPr="00076E76" w:rsidRDefault="00000000" w:rsidP="00BD23C4">
            <w:pPr>
              <w:spacing w:before="20" w:after="20"/>
              <w:ind w:left="95"/>
              <w:jc w:val="center"/>
              <w:rPr>
                <w:rFonts w:eastAsia="Arial" w:cs="Arial"/>
                <w:lang w:val="en-US"/>
              </w:rPr>
            </w:pPr>
            <w:r w:rsidRPr="00076E76">
              <w:rPr>
                <w:rFonts w:cs="Arial"/>
                <w:spacing w:val="-1"/>
                <w:lang w:val="en-US"/>
              </w:rPr>
              <w:t>1.0199</w:t>
            </w:r>
          </w:p>
        </w:tc>
      </w:tr>
      <w:tr w:rsidR="009838DF" w14:paraId="6C016A4D" w14:textId="77777777" w:rsidTr="004D05EF">
        <w:tc>
          <w:tcPr>
            <w:tcW w:w="555" w:type="pct"/>
          </w:tcPr>
          <w:p w14:paraId="7B49B523" w14:textId="77777777" w:rsidR="00DD1F49" w:rsidRPr="00076E76" w:rsidRDefault="00000000" w:rsidP="00BD23C4">
            <w:pPr>
              <w:spacing w:before="20" w:after="20"/>
              <w:ind w:left="145"/>
              <w:jc w:val="center"/>
              <w:rPr>
                <w:rFonts w:eastAsia="Arial" w:cs="Arial"/>
                <w:lang w:val="en-US"/>
              </w:rPr>
            </w:pPr>
            <w:r w:rsidRPr="00076E76">
              <w:rPr>
                <w:rFonts w:cs="Arial"/>
                <w:spacing w:val="-1"/>
                <w:lang w:val="en-US"/>
              </w:rPr>
              <w:t>.9917</w:t>
            </w:r>
          </w:p>
        </w:tc>
        <w:tc>
          <w:tcPr>
            <w:tcW w:w="555" w:type="pct"/>
          </w:tcPr>
          <w:p w14:paraId="55B6EB29" w14:textId="77777777" w:rsidR="00DD1F49" w:rsidRPr="00076E76" w:rsidRDefault="00000000" w:rsidP="00BD23C4">
            <w:pPr>
              <w:spacing w:before="20" w:after="20"/>
              <w:ind w:left="380" w:right="380"/>
              <w:jc w:val="center"/>
              <w:rPr>
                <w:rFonts w:eastAsia="Arial" w:cs="Arial"/>
                <w:lang w:val="en-US"/>
              </w:rPr>
            </w:pPr>
            <w:r w:rsidRPr="00076E76">
              <w:rPr>
                <w:rFonts w:cs="Arial"/>
                <w:lang w:val="en-US"/>
              </w:rPr>
              <w:t>34</w:t>
            </w:r>
          </w:p>
        </w:tc>
        <w:tc>
          <w:tcPr>
            <w:tcW w:w="555" w:type="pct"/>
          </w:tcPr>
          <w:p w14:paraId="65687004" w14:textId="77777777" w:rsidR="00DD1F49" w:rsidRPr="00076E76" w:rsidRDefault="00000000" w:rsidP="00BD23C4">
            <w:pPr>
              <w:spacing w:before="20" w:after="20"/>
              <w:ind w:left="123"/>
              <w:jc w:val="center"/>
              <w:rPr>
                <w:rFonts w:eastAsia="Arial" w:cs="Arial"/>
                <w:lang w:val="en-US"/>
              </w:rPr>
            </w:pPr>
            <w:r w:rsidRPr="00076E76">
              <w:rPr>
                <w:rFonts w:cs="Arial"/>
                <w:spacing w:val="-1"/>
                <w:lang w:val="en-US"/>
              </w:rPr>
              <w:t>1.0083</w:t>
            </w:r>
          </w:p>
        </w:tc>
        <w:tc>
          <w:tcPr>
            <w:tcW w:w="555" w:type="pct"/>
          </w:tcPr>
          <w:p w14:paraId="729E2769" w14:textId="77777777" w:rsidR="00DD1F49" w:rsidRPr="00076E76" w:rsidRDefault="00000000" w:rsidP="00BD23C4">
            <w:pPr>
              <w:spacing w:before="20" w:after="20"/>
              <w:ind w:left="167"/>
              <w:jc w:val="center"/>
              <w:rPr>
                <w:rFonts w:eastAsia="Arial" w:cs="Arial"/>
                <w:lang w:val="en-US"/>
              </w:rPr>
            </w:pPr>
            <w:r w:rsidRPr="00076E76">
              <w:rPr>
                <w:rFonts w:cs="Arial"/>
                <w:lang w:val="en-US"/>
              </w:rPr>
              <w:t>.9798</w:t>
            </w:r>
          </w:p>
        </w:tc>
        <w:tc>
          <w:tcPr>
            <w:tcW w:w="556" w:type="pct"/>
          </w:tcPr>
          <w:p w14:paraId="385ADECE" w14:textId="77777777" w:rsidR="00DD1F49" w:rsidRPr="00076E76" w:rsidRDefault="00000000" w:rsidP="00BD23C4">
            <w:pPr>
              <w:spacing w:before="20" w:after="20"/>
              <w:ind w:left="428" w:right="428"/>
              <w:jc w:val="center"/>
              <w:rPr>
                <w:rFonts w:eastAsia="Arial" w:cs="Arial"/>
                <w:lang w:val="en-US"/>
              </w:rPr>
            </w:pPr>
            <w:r w:rsidRPr="00076E76">
              <w:rPr>
                <w:rFonts w:cs="Arial"/>
                <w:lang w:val="en-US"/>
              </w:rPr>
              <w:t>54</w:t>
            </w:r>
          </w:p>
        </w:tc>
        <w:tc>
          <w:tcPr>
            <w:tcW w:w="555" w:type="pct"/>
          </w:tcPr>
          <w:p w14:paraId="112261D3" w14:textId="77777777" w:rsidR="00DD1F49" w:rsidRPr="00076E76" w:rsidRDefault="00000000" w:rsidP="00BD23C4">
            <w:pPr>
              <w:spacing w:before="20" w:after="20"/>
              <w:ind w:left="171"/>
              <w:jc w:val="center"/>
              <w:rPr>
                <w:rFonts w:eastAsia="Arial" w:cs="Arial"/>
                <w:lang w:val="en-US"/>
              </w:rPr>
            </w:pPr>
            <w:r w:rsidRPr="00076E76">
              <w:rPr>
                <w:rFonts w:cs="Arial"/>
                <w:spacing w:val="-1"/>
                <w:lang w:val="en-US"/>
              </w:rPr>
              <w:t>1.0206</w:t>
            </w:r>
          </w:p>
        </w:tc>
        <w:tc>
          <w:tcPr>
            <w:tcW w:w="555" w:type="pct"/>
          </w:tcPr>
          <w:p w14:paraId="6F0F9F16" w14:textId="77777777" w:rsidR="00DD1F49" w:rsidRPr="00076E76" w:rsidRDefault="00000000" w:rsidP="00BD23C4">
            <w:pPr>
              <w:spacing w:before="20" w:after="20"/>
              <w:ind w:left="145"/>
              <w:jc w:val="center"/>
              <w:rPr>
                <w:rFonts w:eastAsia="Arial" w:cs="Arial"/>
                <w:lang w:val="en-US"/>
              </w:rPr>
            </w:pPr>
            <w:r w:rsidRPr="00076E76">
              <w:rPr>
                <w:rFonts w:cs="Arial"/>
                <w:lang w:val="en-US"/>
              </w:rPr>
              <w:t>.9794</w:t>
            </w:r>
          </w:p>
        </w:tc>
        <w:tc>
          <w:tcPr>
            <w:tcW w:w="555" w:type="pct"/>
          </w:tcPr>
          <w:p w14:paraId="4556FB1D" w14:textId="77777777" w:rsidR="00DD1F49" w:rsidRPr="00076E76" w:rsidRDefault="00000000" w:rsidP="00BD23C4">
            <w:pPr>
              <w:spacing w:before="20" w:after="20"/>
              <w:ind w:left="378" w:right="380"/>
              <w:jc w:val="center"/>
              <w:rPr>
                <w:rFonts w:eastAsia="Arial" w:cs="Arial"/>
                <w:lang w:val="en-US"/>
              </w:rPr>
            </w:pPr>
            <w:r w:rsidRPr="00076E76">
              <w:rPr>
                <w:rFonts w:cs="Arial"/>
                <w:lang w:val="en-US"/>
              </w:rPr>
              <w:t>54</w:t>
            </w:r>
          </w:p>
        </w:tc>
        <w:tc>
          <w:tcPr>
            <w:tcW w:w="556" w:type="pct"/>
          </w:tcPr>
          <w:p w14:paraId="34EC6592" w14:textId="77777777" w:rsidR="00DD1F49" w:rsidRPr="00076E76" w:rsidRDefault="00000000" w:rsidP="00BD23C4">
            <w:pPr>
              <w:spacing w:before="20" w:after="20"/>
              <w:ind w:left="95"/>
              <w:jc w:val="center"/>
              <w:rPr>
                <w:rFonts w:eastAsia="Arial" w:cs="Arial"/>
                <w:lang w:val="en-US"/>
              </w:rPr>
            </w:pPr>
            <w:r w:rsidRPr="00076E76">
              <w:rPr>
                <w:rFonts w:cs="Arial"/>
                <w:spacing w:val="-1"/>
                <w:lang w:val="en-US"/>
              </w:rPr>
              <w:t>1.0210</w:t>
            </w:r>
          </w:p>
        </w:tc>
      </w:tr>
      <w:tr w:rsidR="009838DF" w14:paraId="4BAA05FE" w14:textId="77777777" w:rsidTr="004D05EF">
        <w:tc>
          <w:tcPr>
            <w:tcW w:w="555" w:type="pct"/>
          </w:tcPr>
          <w:p w14:paraId="0D580B21" w14:textId="77777777" w:rsidR="00DD1F49" w:rsidRPr="00076E76" w:rsidRDefault="00000000" w:rsidP="00BD23C4">
            <w:pPr>
              <w:spacing w:before="20" w:after="20"/>
              <w:ind w:left="145"/>
              <w:jc w:val="center"/>
              <w:rPr>
                <w:rFonts w:eastAsia="Arial" w:cs="Arial"/>
                <w:lang w:val="en-US"/>
              </w:rPr>
            </w:pPr>
            <w:r w:rsidRPr="00076E76">
              <w:rPr>
                <w:rFonts w:cs="Arial"/>
                <w:spacing w:val="-1"/>
                <w:lang w:val="en-US"/>
              </w:rPr>
              <w:t>.9908</w:t>
            </w:r>
          </w:p>
        </w:tc>
        <w:tc>
          <w:tcPr>
            <w:tcW w:w="555" w:type="pct"/>
          </w:tcPr>
          <w:p w14:paraId="05AFADE9" w14:textId="77777777" w:rsidR="00DD1F49" w:rsidRPr="00076E76" w:rsidRDefault="00000000" w:rsidP="00BD23C4">
            <w:pPr>
              <w:spacing w:before="20" w:after="20"/>
              <w:ind w:left="380" w:right="380"/>
              <w:jc w:val="center"/>
              <w:rPr>
                <w:rFonts w:eastAsia="Arial" w:cs="Arial"/>
                <w:lang w:val="en-US"/>
              </w:rPr>
            </w:pPr>
            <w:r w:rsidRPr="00076E76">
              <w:rPr>
                <w:rFonts w:cs="Arial"/>
                <w:lang w:val="en-US"/>
              </w:rPr>
              <w:t>36</w:t>
            </w:r>
          </w:p>
        </w:tc>
        <w:tc>
          <w:tcPr>
            <w:tcW w:w="555" w:type="pct"/>
          </w:tcPr>
          <w:p w14:paraId="3FAF6A9C" w14:textId="77777777" w:rsidR="00DD1F49" w:rsidRPr="00076E76" w:rsidRDefault="00000000" w:rsidP="00BD23C4">
            <w:pPr>
              <w:spacing w:before="20" w:after="20"/>
              <w:ind w:left="123"/>
              <w:jc w:val="center"/>
              <w:rPr>
                <w:rFonts w:eastAsia="Arial" w:cs="Arial"/>
                <w:lang w:val="en-US"/>
              </w:rPr>
            </w:pPr>
            <w:r w:rsidRPr="00076E76">
              <w:rPr>
                <w:rFonts w:cs="Arial"/>
                <w:spacing w:val="-1"/>
                <w:lang w:val="en-US"/>
              </w:rPr>
              <w:t>1.0092</w:t>
            </w:r>
          </w:p>
        </w:tc>
        <w:tc>
          <w:tcPr>
            <w:tcW w:w="555" w:type="pct"/>
          </w:tcPr>
          <w:p w14:paraId="4799A788" w14:textId="77777777" w:rsidR="00DD1F49" w:rsidRPr="00076E76" w:rsidRDefault="00000000" w:rsidP="00BD23C4">
            <w:pPr>
              <w:spacing w:before="20" w:after="20"/>
              <w:ind w:left="167"/>
              <w:jc w:val="center"/>
              <w:rPr>
                <w:rFonts w:eastAsia="Arial" w:cs="Arial"/>
                <w:lang w:val="en-US"/>
              </w:rPr>
            </w:pPr>
            <w:r w:rsidRPr="00076E76">
              <w:rPr>
                <w:rFonts w:cs="Arial"/>
                <w:lang w:val="en-US"/>
              </w:rPr>
              <w:t>.9788</w:t>
            </w:r>
          </w:p>
        </w:tc>
        <w:tc>
          <w:tcPr>
            <w:tcW w:w="556" w:type="pct"/>
          </w:tcPr>
          <w:p w14:paraId="6CBCE378" w14:textId="77777777" w:rsidR="00DD1F49" w:rsidRPr="00076E76" w:rsidRDefault="00000000" w:rsidP="00BD23C4">
            <w:pPr>
              <w:spacing w:before="20" w:after="20"/>
              <w:ind w:left="428" w:right="428"/>
              <w:jc w:val="center"/>
              <w:rPr>
                <w:rFonts w:eastAsia="Arial" w:cs="Arial"/>
                <w:lang w:val="en-US"/>
              </w:rPr>
            </w:pPr>
            <w:r w:rsidRPr="00076E76">
              <w:rPr>
                <w:rFonts w:cs="Arial"/>
                <w:lang w:val="en-US"/>
              </w:rPr>
              <w:t>56</w:t>
            </w:r>
          </w:p>
        </w:tc>
        <w:tc>
          <w:tcPr>
            <w:tcW w:w="555" w:type="pct"/>
          </w:tcPr>
          <w:p w14:paraId="256F7558" w14:textId="77777777" w:rsidR="00DD1F49" w:rsidRPr="00076E76" w:rsidRDefault="00000000" w:rsidP="00BD23C4">
            <w:pPr>
              <w:spacing w:before="20" w:after="20"/>
              <w:ind w:left="171"/>
              <w:jc w:val="center"/>
              <w:rPr>
                <w:rFonts w:eastAsia="Arial" w:cs="Arial"/>
                <w:lang w:val="en-US"/>
              </w:rPr>
            </w:pPr>
            <w:r w:rsidRPr="00076E76">
              <w:rPr>
                <w:rFonts w:cs="Arial"/>
                <w:spacing w:val="-1"/>
                <w:lang w:val="en-US"/>
              </w:rPr>
              <w:t>1.0216</w:t>
            </w:r>
          </w:p>
        </w:tc>
        <w:tc>
          <w:tcPr>
            <w:tcW w:w="555" w:type="pct"/>
          </w:tcPr>
          <w:p w14:paraId="3FF58976" w14:textId="77777777" w:rsidR="00DD1F49" w:rsidRPr="00076E76" w:rsidRDefault="00000000" w:rsidP="00BD23C4">
            <w:pPr>
              <w:spacing w:before="20" w:after="20"/>
              <w:ind w:left="145"/>
              <w:jc w:val="center"/>
              <w:rPr>
                <w:rFonts w:eastAsia="Arial" w:cs="Arial"/>
                <w:lang w:val="en-US"/>
              </w:rPr>
            </w:pPr>
            <w:r w:rsidRPr="00076E76">
              <w:rPr>
                <w:rFonts w:cs="Arial"/>
                <w:lang w:val="en-US"/>
              </w:rPr>
              <w:t>.9783</w:t>
            </w:r>
          </w:p>
        </w:tc>
        <w:tc>
          <w:tcPr>
            <w:tcW w:w="555" w:type="pct"/>
          </w:tcPr>
          <w:p w14:paraId="49A73B33" w14:textId="77777777" w:rsidR="00DD1F49" w:rsidRPr="00076E76" w:rsidRDefault="00000000" w:rsidP="00BD23C4">
            <w:pPr>
              <w:spacing w:before="20" w:after="20"/>
              <w:ind w:left="378" w:right="380"/>
              <w:jc w:val="center"/>
              <w:rPr>
                <w:rFonts w:eastAsia="Arial" w:cs="Arial"/>
                <w:lang w:val="en-US"/>
              </w:rPr>
            </w:pPr>
            <w:r w:rsidRPr="00076E76">
              <w:rPr>
                <w:rFonts w:cs="Arial"/>
                <w:lang w:val="en-US"/>
              </w:rPr>
              <w:t>56</w:t>
            </w:r>
          </w:p>
        </w:tc>
        <w:tc>
          <w:tcPr>
            <w:tcW w:w="556" w:type="pct"/>
          </w:tcPr>
          <w:p w14:paraId="2F96EA5F" w14:textId="77777777" w:rsidR="00DD1F49" w:rsidRPr="00076E76" w:rsidRDefault="00000000" w:rsidP="00BD23C4">
            <w:pPr>
              <w:spacing w:before="20" w:after="20"/>
              <w:ind w:left="95"/>
              <w:jc w:val="center"/>
              <w:rPr>
                <w:rFonts w:eastAsia="Arial" w:cs="Arial"/>
                <w:lang w:val="en-US"/>
              </w:rPr>
            </w:pPr>
            <w:r w:rsidRPr="00076E76">
              <w:rPr>
                <w:rFonts w:cs="Arial"/>
                <w:spacing w:val="-1"/>
                <w:lang w:val="en-US"/>
              </w:rPr>
              <w:t>1.0222</w:t>
            </w:r>
          </w:p>
        </w:tc>
      </w:tr>
      <w:tr w:rsidR="009838DF" w14:paraId="21D08740" w14:textId="77777777" w:rsidTr="004D05EF">
        <w:tc>
          <w:tcPr>
            <w:tcW w:w="555" w:type="pct"/>
          </w:tcPr>
          <w:p w14:paraId="54B4C60D" w14:textId="77777777" w:rsidR="00DD1F49" w:rsidRPr="00076E76" w:rsidRDefault="00000000" w:rsidP="00BD23C4">
            <w:pPr>
              <w:spacing w:before="20" w:after="20"/>
              <w:ind w:left="145"/>
              <w:jc w:val="center"/>
              <w:rPr>
                <w:rFonts w:eastAsia="Arial" w:cs="Arial"/>
                <w:lang w:val="en-US"/>
              </w:rPr>
            </w:pPr>
            <w:r w:rsidRPr="00076E76">
              <w:rPr>
                <w:rFonts w:cs="Arial"/>
                <w:b/>
                <w:spacing w:val="-1"/>
                <w:lang w:val="en-US"/>
              </w:rPr>
              <w:t>.9899</w:t>
            </w:r>
          </w:p>
        </w:tc>
        <w:tc>
          <w:tcPr>
            <w:tcW w:w="555" w:type="pct"/>
          </w:tcPr>
          <w:p w14:paraId="361EC654" w14:textId="77777777" w:rsidR="00DD1F49" w:rsidRPr="00076E76" w:rsidRDefault="00000000" w:rsidP="00BD23C4">
            <w:pPr>
              <w:spacing w:before="20" w:after="20"/>
              <w:ind w:left="380" w:right="380"/>
              <w:jc w:val="center"/>
              <w:rPr>
                <w:rFonts w:eastAsia="Arial" w:cs="Arial"/>
                <w:lang w:val="en-US"/>
              </w:rPr>
            </w:pPr>
            <w:r w:rsidRPr="00076E76">
              <w:rPr>
                <w:rFonts w:cs="Arial"/>
                <w:b/>
                <w:lang w:val="en-US"/>
              </w:rPr>
              <w:t>38</w:t>
            </w:r>
          </w:p>
        </w:tc>
        <w:tc>
          <w:tcPr>
            <w:tcW w:w="555" w:type="pct"/>
          </w:tcPr>
          <w:p w14:paraId="55AB43AE" w14:textId="77777777" w:rsidR="00DD1F49" w:rsidRPr="00076E76" w:rsidRDefault="00000000" w:rsidP="00BD23C4">
            <w:pPr>
              <w:spacing w:before="20" w:after="20"/>
              <w:ind w:left="123"/>
              <w:jc w:val="center"/>
              <w:rPr>
                <w:rFonts w:eastAsia="Arial" w:cs="Arial"/>
                <w:lang w:val="en-US"/>
              </w:rPr>
            </w:pPr>
            <w:r w:rsidRPr="00076E76">
              <w:rPr>
                <w:rFonts w:cs="Arial"/>
                <w:spacing w:val="-1"/>
                <w:lang w:val="en-US"/>
              </w:rPr>
              <w:t>1.0102</w:t>
            </w:r>
          </w:p>
        </w:tc>
        <w:tc>
          <w:tcPr>
            <w:tcW w:w="555" w:type="pct"/>
          </w:tcPr>
          <w:p w14:paraId="265048C6" w14:textId="77777777" w:rsidR="00DD1F49" w:rsidRPr="00076E76" w:rsidRDefault="00000000" w:rsidP="00BD23C4">
            <w:pPr>
              <w:spacing w:before="20" w:after="20"/>
              <w:ind w:left="167"/>
              <w:jc w:val="center"/>
              <w:rPr>
                <w:rFonts w:eastAsia="Arial" w:cs="Arial"/>
                <w:lang w:val="en-US"/>
              </w:rPr>
            </w:pPr>
            <w:r w:rsidRPr="00076E76">
              <w:rPr>
                <w:rFonts w:cs="Arial"/>
                <w:lang w:val="en-US"/>
              </w:rPr>
              <w:t>.9777</w:t>
            </w:r>
          </w:p>
        </w:tc>
        <w:tc>
          <w:tcPr>
            <w:tcW w:w="556" w:type="pct"/>
          </w:tcPr>
          <w:p w14:paraId="7104903F" w14:textId="77777777" w:rsidR="00DD1F49" w:rsidRPr="00076E76" w:rsidRDefault="00000000" w:rsidP="00BD23C4">
            <w:pPr>
              <w:spacing w:before="20" w:after="20"/>
              <w:ind w:left="428" w:right="428"/>
              <w:jc w:val="center"/>
              <w:rPr>
                <w:rFonts w:eastAsia="Arial" w:cs="Arial"/>
                <w:lang w:val="en-US"/>
              </w:rPr>
            </w:pPr>
            <w:r w:rsidRPr="00076E76">
              <w:rPr>
                <w:rFonts w:cs="Arial"/>
                <w:lang w:val="en-US"/>
              </w:rPr>
              <w:t>58</w:t>
            </w:r>
          </w:p>
        </w:tc>
        <w:tc>
          <w:tcPr>
            <w:tcW w:w="555" w:type="pct"/>
          </w:tcPr>
          <w:p w14:paraId="571EA331" w14:textId="77777777" w:rsidR="00DD1F49" w:rsidRPr="00076E76" w:rsidRDefault="00000000" w:rsidP="00BD23C4">
            <w:pPr>
              <w:spacing w:before="20" w:after="20"/>
              <w:ind w:left="171"/>
              <w:jc w:val="center"/>
              <w:rPr>
                <w:rFonts w:eastAsia="Arial" w:cs="Arial"/>
                <w:lang w:val="en-US"/>
              </w:rPr>
            </w:pPr>
            <w:r w:rsidRPr="00076E76">
              <w:rPr>
                <w:rFonts w:cs="Arial"/>
                <w:spacing w:val="-1"/>
                <w:lang w:val="en-US"/>
              </w:rPr>
              <w:t>1.0228</w:t>
            </w:r>
          </w:p>
        </w:tc>
        <w:tc>
          <w:tcPr>
            <w:tcW w:w="555" w:type="pct"/>
          </w:tcPr>
          <w:p w14:paraId="4D6774A1" w14:textId="77777777" w:rsidR="00DD1F49" w:rsidRPr="00076E76" w:rsidRDefault="00000000" w:rsidP="00BD23C4">
            <w:pPr>
              <w:spacing w:before="20" w:after="20"/>
              <w:ind w:left="145"/>
              <w:jc w:val="center"/>
              <w:rPr>
                <w:rFonts w:eastAsia="Arial" w:cs="Arial"/>
                <w:lang w:val="en-US"/>
              </w:rPr>
            </w:pPr>
            <w:r w:rsidRPr="00076E76">
              <w:rPr>
                <w:rFonts w:cs="Arial"/>
                <w:b/>
                <w:lang w:val="en-US"/>
              </w:rPr>
              <w:t>.</w:t>
            </w:r>
            <w:r w:rsidRPr="00076E76">
              <w:rPr>
                <w:rFonts w:cs="Arial"/>
                <w:lang w:val="en-US"/>
              </w:rPr>
              <w:t>9773</w:t>
            </w:r>
          </w:p>
        </w:tc>
        <w:tc>
          <w:tcPr>
            <w:tcW w:w="555" w:type="pct"/>
          </w:tcPr>
          <w:p w14:paraId="14F21890" w14:textId="77777777" w:rsidR="00DD1F49" w:rsidRPr="00076E76" w:rsidRDefault="00000000" w:rsidP="00BD23C4">
            <w:pPr>
              <w:spacing w:before="20" w:after="20"/>
              <w:ind w:left="378" w:right="380"/>
              <w:jc w:val="center"/>
              <w:rPr>
                <w:rFonts w:eastAsia="Arial" w:cs="Arial"/>
                <w:lang w:val="en-US"/>
              </w:rPr>
            </w:pPr>
            <w:r w:rsidRPr="00076E76">
              <w:rPr>
                <w:rFonts w:cs="Arial"/>
                <w:lang w:val="en-US"/>
              </w:rPr>
              <w:t>58</w:t>
            </w:r>
          </w:p>
        </w:tc>
        <w:tc>
          <w:tcPr>
            <w:tcW w:w="556" w:type="pct"/>
          </w:tcPr>
          <w:p w14:paraId="26A4F826" w14:textId="77777777" w:rsidR="00DD1F49" w:rsidRPr="00076E76" w:rsidRDefault="00000000" w:rsidP="00BD23C4">
            <w:pPr>
              <w:spacing w:before="20" w:after="20"/>
              <w:ind w:left="95"/>
              <w:jc w:val="center"/>
              <w:rPr>
                <w:rFonts w:eastAsia="Arial" w:cs="Arial"/>
                <w:lang w:val="en-US"/>
              </w:rPr>
            </w:pPr>
            <w:r w:rsidRPr="00076E76">
              <w:rPr>
                <w:rFonts w:cs="Arial"/>
                <w:spacing w:val="-1"/>
                <w:lang w:val="en-US"/>
              </w:rPr>
              <w:t>1.0232</w:t>
            </w:r>
          </w:p>
        </w:tc>
      </w:tr>
      <w:tr w:rsidR="009838DF" w14:paraId="55940357" w14:textId="77777777" w:rsidTr="004D05EF">
        <w:tc>
          <w:tcPr>
            <w:tcW w:w="555" w:type="pct"/>
          </w:tcPr>
          <w:p w14:paraId="57E153A0" w14:textId="77777777" w:rsidR="00DD1F49" w:rsidRPr="00076E76" w:rsidRDefault="00000000" w:rsidP="00BD23C4">
            <w:pPr>
              <w:spacing w:before="20" w:after="20"/>
              <w:ind w:left="145"/>
              <w:jc w:val="center"/>
              <w:rPr>
                <w:rFonts w:eastAsia="Arial" w:cs="Arial"/>
                <w:lang w:val="en-US"/>
              </w:rPr>
            </w:pPr>
            <w:r w:rsidRPr="00076E76">
              <w:rPr>
                <w:rFonts w:cs="Arial"/>
                <w:b/>
                <w:spacing w:val="-1"/>
                <w:lang w:val="en-US"/>
              </w:rPr>
              <w:t>.9890</w:t>
            </w:r>
          </w:p>
        </w:tc>
        <w:tc>
          <w:tcPr>
            <w:tcW w:w="555" w:type="pct"/>
          </w:tcPr>
          <w:p w14:paraId="7A5215DC" w14:textId="77777777" w:rsidR="00DD1F49" w:rsidRPr="00076E76" w:rsidRDefault="00000000" w:rsidP="00BD23C4">
            <w:pPr>
              <w:spacing w:before="20" w:after="20"/>
              <w:ind w:left="380" w:right="380"/>
              <w:jc w:val="center"/>
              <w:rPr>
                <w:rFonts w:eastAsia="Arial" w:cs="Arial"/>
                <w:lang w:val="en-US"/>
              </w:rPr>
            </w:pPr>
            <w:r w:rsidRPr="00076E76">
              <w:rPr>
                <w:rFonts w:cs="Arial"/>
                <w:b/>
                <w:lang w:val="en-US"/>
              </w:rPr>
              <w:t>40</w:t>
            </w:r>
          </w:p>
        </w:tc>
        <w:tc>
          <w:tcPr>
            <w:tcW w:w="555" w:type="pct"/>
          </w:tcPr>
          <w:p w14:paraId="3A1D98FA" w14:textId="77777777" w:rsidR="00DD1F49" w:rsidRPr="00076E76" w:rsidRDefault="00000000" w:rsidP="00BD23C4">
            <w:pPr>
              <w:spacing w:before="20" w:after="20"/>
              <w:ind w:left="123"/>
              <w:jc w:val="center"/>
              <w:rPr>
                <w:rFonts w:eastAsia="Arial" w:cs="Arial"/>
                <w:lang w:val="en-US"/>
              </w:rPr>
            </w:pPr>
            <w:r w:rsidRPr="00076E76">
              <w:rPr>
                <w:rFonts w:cs="Arial"/>
                <w:b/>
                <w:spacing w:val="-1"/>
                <w:lang w:val="en-US"/>
              </w:rPr>
              <w:t>1.0111</w:t>
            </w:r>
          </w:p>
        </w:tc>
        <w:tc>
          <w:tcPr>
            <w:tcW w:w="555" w:type="pct"/>
          </w:tcPr>
          <w:p w14:paraId="1C8272A2" w14:textId="77777777" w:rsidR="00DD1F49" w:rsidRPr="00076E76" w:rsidRDefault="00000000" w:rsidP="00BD23C4">
            <w:pPr>
              <w:spacing w:before="20" w:after="20"/>
              <w:ind w:left="167"/>
              <w:jc w:val="center"/>
              <w:rPr>
                <w:rFonts w:eastAsia="Arial" w:cs="Arial"/>
                <w:lang w:val="en-US"/>
              </w:rPr>
            </w:pPr>
            <w:r w:rsidRPr="00076E76">
              <w:rPr>
                <w:rFonts w:cs="Arial"/>
                <w:b/>
                <w:lang w:val="en-US"/>
              </w:rPr>
              <w:t>.9767</w:t>
            </w:r>
          </w:p>
        </w:tc>
        <w:tc>
          <w:tcPr>
            <w:tcW w:w="556" w:type="pct"/>
          </w:tcPr>
          <w:p w14:paraId="53747316" w14:textId="77777777" w:rsidR="00DD1F49" w:rsidRPr="00076E76" w:rsidRDefault="00000000" w:rsidP="00BD23C4">
            <w:pPr>
              <w:spacing w:before="20" w:after="20"/>
              <w:ind w:left="428" w:right="428"/>
              <w:jc w:val="center"/>
              <w:rPr>
                <w:rFonts w:eastAsia="Arial" w:cs="Arial"/>
                <w:lang w:val="en-US"/>
              </w:rPr>
            </w:pPr>
            <w:r w:rsidRPr="00076E76">
              <w:rPr>
                <w:rFonts w:cs="Arial"/>
                <w:b/>
                <w:lang w:val="en-US"/>
              </w:rPr>
              <w:t>60</w:t>
            </w:r>
          </w:p>
        </w:tc>
        <w:tc>
          <w:tcPr>
            <w:tcW w:w="555" w:type="pct"/>
          </w:tcPr>
          <w:p w14:paraId="357002B6" w14:textId="77777777" w:rsidR="00DD1F49" w:rsidRPr="00076E76" w:rsidRDefault="00000000" w:rsidP="00BD23C4">
            <w:pPr>
              <w:spacing w:before="20" w:after="20"/>
              <w:ind w:left="171"/>
              <w:jc w:val="center"/>
              <w:rPr>
                <w:rFonts w:eastAsia="Arial" w:cs="Arial"/>
                <w:lang w:val="en-US"/>
              </w:rPr>
            </w:pPr>
            <w:r w:rsidRPr="00076E76">
              <w:rPr>
                <w:rFonts w:cs="Arial"/>
                <w:b/>
                <w:spacing w:val="-1"/>
                <w:lang w:val="en-US"/>
              </w:rPr>
              <w:t>1.0238</w:t>
            </w:r>
          </w:p>
        </w:tc>
        <w:tc>
          <w:tcPr>
            <w:tcW w:w="555" w:type="pct"/>
          </w:tcPr>
          <w:p w14:paraId="2524D34A" w14:textId="77777777" w:rsidR="00DD1F49" w:rsidRPr="00076E76" w:rsidRDefault="00000000" w:rsidP="00BD23C4">
            <w:pPr>
              <w:spacing w:before="20" w:after="20"/>
              <w:ind w:left="145"/>
              <w:jc w:val="center"/>
              <w:rPr>
                <w:rFonts w:eastAsia="Arial" w:cs="Arial"/>
                <w:lang w:val="en-US"/>
              </w:rPr>
            </w:pPr>
            <w:r w:rsidRPr="00076E76">
              <w:rPr>
                <w:rFonts w:cs="Arial"/>
                <w:b/>
                <w:lang w:val="en-US"/>
              </w:rPr>
              <w:t>.9762</w:t>
            </w:r>
          </w:p>
        </w:tc>
        <w:tc>
          <w:tcPr>
            <w:tcW w:w="555" w:type="pct"/>
          </w:tcPr>
          <w:p w14:paraId="10CA8930" w14:textId="77777777" w:rsidR="00DD1F49" w:rsidRPr="00076E76" w:rsidRDefault="00000000" w:rsidP="00BD23C4">
            <w:pPr>
              <w:spacing w:before="20" w:after="20"/>
              <w:ind w:left="378" w:right="380"/>
              <w:jc w:val="center"/>
              <w:rPr>
                <w:rFonts w:eastAsia="Arial" w:cs="Arial"/>
                <w:lang w:val="en-US"/>
              </w:rPr>
            </w:pPr>
            <w:r w:rsidRPr="00076E76">
              <w:rPr>
                <w:rFonts w:cs="Arial"/>
                <w:b/>
                <w:lang w:val="en-US"/>
              </w:rPr>
              <w:t>60</w:t>
            </w:r>
          </w:p>
        </w:tc>
        <w:tc>
          <w:tcPr>
            <w:tcW w:w="556" w:type="pct"/>
          </w:tcPr>
          <w:p w14:paraId="44FDBEF8" w14:textId="77777777" w:rsidR="00DD1F49" w:rsidRPr="00076E76" w:rsidRDefault="00000000" w:rsidP="00BD23C4">
            <w:pPr>
              <w:spacing w:before="20" w:after="20"/>
              <w:ind w:left="95"/>
              <w:jc w:val="center"/>
              <w:rPr>
                <w:rFonts w:eastAsia="Arial" w:cs="Arial"/>
                <w:lang w:val="en-US"/>
              </w:rPr>
            </w:pPr>
            <w:r w:rsidRPr="00076E76">
              <w:rPr>
                <w:rFonts w:cs="Arial"/>
                <w:b/>
                <w:spacing w:val="-1"/>
                <w:lang w:val="en-US"/>
              </w:rPr>
              <w:t>1.0244</w:t>
            </w:r>
          </w:p>
        </w:tc>
      </w:tr>
      <w:tr w:rsidR="009838DF" w14:paraId="0970E53C" w14:textId="77777777" w:rsidTr="004D05EF">
        <w:tc>
          <w:tcPr>
            <w:tcW w:w="555" w:type="pct"/>
          </w:tcPr>
          <w:p w14:paraId="2A50F2E1" w14:textId="77777777" w:rsidR="00DD1F49" w:rsidRPr="00076E76" w:rsidRDefault="00000000" w:rsidP="00BD23C4">
            <w:pPr>
              <w:spacing w:before="20" w:after="20"/>
              <w:ind w:left="145"/>
              <w:jc w:val="center"/>
              <w:rPr>
                <w:rFonts w:eastAsia="Arial" w:cs="Arial"/>
                <w:lang w:val="en-US"/>
              </w:rPr>
            </w:pPr>
            <w:r w:rsidRPr="00076E76">
              <w:rPr>
                <w:rFonts w:cs="Arial"/>
                <w:spacing w:val="-1"/>
                <w:lang w:val="en-US"/>
              </w:rPr>
              <w:t>.9881</w:t>
            </w:r>
          </w:p>
        </w:tc>
        <w:tc>
          <w:tcPr>
            <w:tcW w:w="555" w:type="pct"/>
          </w:tcPr>
          <w:p w14:paraId="7E826625" w14:textId="77777777" w:rsidR="00DD1F49" w:rsidRPr="00076E76" w:rsidRDefault="00000000" w:rsidP="00BD23C4">
            <w:pPr>
              <w:spacing w:before="20" w:after="20"/>
              <w:ind w:left="380" w:right="380"/>
              <w:jc w:val="center"/>
              <w:rPr>
                <w:rFonts w:eastAsia="Arial" w:cs="Arial"/>
                <w:lang w:val="en-US"/>
              </w:rPr>
            </w:pPr>
            <w:r w:rsidRPr="00076E76">
              <w:rPr>
                <w:rFonts w:cs="Arial"/>
                <w:lang w:val="en-US"/>
              </w:rPr>
              <w:t>42</w:t>
            </w:r>
          </w:p>
        </w:tc>
        <w:tc>
          <w:tcPr>
            <w:tcW w:w="555" w:type="pct"/>
          </w:tcPr>
          <w:p w14:paraId="6B95936C" w14:textId="77777777" w:rsidR="00DD1F49" w:rsidRPr="00076E76" w:rsidRDefault="00000000" w:rsidP="00BD23C4">
            <w:pPr>
              <w:spacing w:before="20" w:after="20"/>
              <w:ind w:left="123"/>
              <w:jc w:val="center"/>
              <w:rPr>
                <w:rFonts w:eastAsia="Arial" w:cs="Arial"/>
                <w:lang w:val="en-US"/>
              </w:rPr>
            </w:pPr>
            <w:r w:rsidRPr="00076E76">
              <w:rPr>
                <w:rFonts w:cs="Arial"/>
                <w:spacing w:val="-1"/>
                <w:lang w:val="en-US"/>
              </w:rPr>
              <w:t>1.0120</w:t>
            </w:r>
          </w:p>
        </w:tc>
        <w:tc>
          <w:tcPr>
            <w:tcW w:w="555" w:type="pct"/>
          </w:tcPr>
          <w:p w14:paraId="64458B58" w14:textId="77777777" w:rsidR="00DD1F49" w:rsidRPr="00076E76" w:rsidRDefault="00000000" w:rsidP="00BD23C4">
            <w:pPr>
              <w:spacing w:before="20" w:after="20"/>
              <w:ind w:left="167"/>
              <w:jc w:val="center"/>
              <w:rPr>
                <w:rFonts w:eastAsia="Arial" w:cs="Arial"/>
                <w:lang w:val="en-US"/>
              </w:rPr>
            </w:pPr>
            <w:r w:rsidRPr="00076E76">
              <w:rPr>
                <w:rFonts w:cs="Arial"/>
                <w:lang w:val="en-US"/>
              </w:rPr>
              <w:t>.9752</w:t>
            </w:r>
          </w:p>
        </w:tc>
        <w:tc>
          <w:tcPr>
            <w:tcW w:w="556" w:type="pct"/>
          </w:tcPr>
          <w:p w14:paraId="5AFFAB93" w14:textId="77777777" w:rsidR="00DD1F49" w:rsidRPr="00076E76" w:rsidRDefault="00000000" w:rsidP="00BD23C4">
            <w:pPr>
              <w:spacing w:before="20" w:after="20"/>
              <w:ind w:left="428" w:right="428"/>
              <w:jc w:val="center"/>
              <w:rPr>
                <w:rFonts w:eastAsia="Arial" w:cs="Arial"/>
                <w:lang w:val="en-US"/>
              </w:rPr>
            </w:pPr>
            <w:r w:rsidRPr="00076E76">
              <w:rPr>
                <w:rFonts w:cs="Arial"/>
                <w:lang w:val="en-US"/>
              </w:rPr>
              <w:t>62</w:t>
            </w:r>
          </w:p>
        </w:tc>
        <w:tc>
          <w:tcPr>
            <w:tcW w:w="555" w:type="pct"/>
          </w:tcPr>
          <w:p w14:paraId="1D6602DE" w14:textId="77777777" w:rsidR="00DD1F49" w:rsidRPr="00076E76" w:rsidRDefault="00000000" w:rsidP="00BD23C4">
            <w:pPr>
              <w:spacing w:before="20" w:after="20"/>
              <w:ind w:left="171"/>
              <w:jc w:val="center"/>
              <w:rPr>
                <w:rFonts w:eastAsia="Arial" w:cs="Arial"/>
                <w:lang w:val="en-US"/>
              </w:rPr>
            </w:pPr>
            <w:r w:rsidRPr="00076E76">
              <w:rPr>
                <w:rFonts w:cs="Arial"/>
                <w:spacing w:val="-1"/>
                <w:lang w:val="en-US"/>
              </w:rPr>
              <w:t>1.0254</w:t>
            </w:r>
          </w:p>
        </w:tc>
        <w:tc>
          <w:tcPr>
            <w:tcW w:w="555" w:type="pct"/>
          </w:tcPr>
          <w:p w14:paraId="6D88B7AB" w14:textId="77777777" w:rsidR="00DD1F49" w:rsidRPr="00076E76" w:rsidRDefault="00000000" w:rsidP="00BD23C4">
            <w:pPr>
              <w:spacing w:before="20" w:after="20"/>
              <w:ind w:left="145"/>
              <w:jc w:val="center"/>
              <w:rPr>
                <w:rFonts w:eastAsia="Arial" w:cs="Arial"/>
                <w:lang w:val="en-US"/>
              </w:rPr>
            </w:pPr>
            <w:r w:rsidRPr="00076E76">
              <w:rPr>
                <w:rFonts w:cs="Arial"/>
                <w:lang w:val="en-US"/>
              </w:rPr>
              <w:t>.9751</w:t>
            </w:r>
          </w:p>
        </w:tc>
        <w:tc>
          <w:tcPr>
            <w:tcW w:w="555" w:type="pct"/>
          </w:tcPr>
          <w:p w14:paraId="30FAFDBA" w14:textId="77777777" w:rsidR="00DD1F49" w:rsidRPr="00076E76" w:rsidRDefault="00000000" w:rsidP="00BD23C4">
            <w:pPr>
              <w:spacing w:before="20" w:after="20"/>
              <w:ind w:left="378" w:right="380"/>
              <w:jc w:val="center"/>
              <w:rPr>
                <w:rFonts w:eastAsia="Arial" w:cs="Arial"/>
                <w:lang w:val="en-US"/>
              </w:rPr>
            </w:pPr>
            <w:r w:rsidRPr="00076E76">
              <w:rPr>
                <w:rFonts w:cs="Arial"/>
                <w:lang w:val="en-US"/>
              </w:rPr>
              <w:t>62</w:t>
            </w:r>
          </w:p>
        </w:tc>
        <w:tc>
          <w:tcPr>
            <w:tcW w:w="556" w:type="pct"/>
          </w:tcPr>
          <w:p w14:paraId="27E4A3E9" w14:textId="77777777" w:rsidR="00DD1F49" w:rsidRPr="00076E76" w:rsidRDefault="00000000" w:rsidP="00BD23C4">
            <w:pPr>
              <w:spacing w:before="20" w:after="20"/>
              <w:ind w:left="95"/>
              <w:jc w:val="center"/>
              <w:rPr>
                <w:rFonts w:eastAsia="Arial" w:cs="Arial"/>
                <w:lang w:val="en-US"/>
              </w:rPr>
            </w:pPr>
            <w:r w:rsidRPr="00076E76">
              <w:rPr>
                <w:rFonts w:cs="Arial"/>
                <w:spacing w:val="-1"/>
                <w:lang w:val="en-US"/>
              </w:rPr>
              <w:t>1.0255</w:t>
            </w:r>
          </w:p>
        </w:tc>
      </w:tr>
      <w:tr w:rsidR="009838DF" w14:paraId="75BEF8DF" w14:textId="77777777" w:rsidTr="004D05EF">
        <w:tc>
          <w:tcPr>
            <w:tcW w:w="555" w:type="pct"/>
          </w:tcPr>
          <w:p w14:paraId="4B16DC21" w14:textId="77777777" w:rsidR="00DD1F49" w:rsidRPr="00076E76" w:rsidRDefault="00000000" w:rsidP="00BD23C4">
            <w:pPr>
              <w:spacing w:before="20" w:after="20"/>
              <w:ind w:left="145"/>
              <w:jc w:val="center"/>
              <w:rPr>
                <w:rFonts w:eastAsia="Arial" w:cs="Arial"/>
                <w:lang w:val="en-US"/>
              </w:rPr>
            </w:pPr>
            <w:r w:rsidRPr="00076E76">
              <w:rPr>
                <w:rFonts w:cs="Arial"/>
                <w:spacing w:val="-1"/>
                <w:lang w:val="en-US"/>
              </w:rPr>
              <w:t>.9872</w:t>
            </w:r>
          </w:p>
        </w:tc>
        <w:tc>
          <w:tcPr>
            <w:tcW w:w="555" w:type="pct"/>
          </w:tcPr>
          <w:p w14:paraId="4707B3B5" w14:textId="77777777" w:rsidR="00DD1F49" w:rsidRPr="00076E76" w:rsidRDefault="00000000" w:rsidP="00BD23C4">
            <w:pPr>
              <w:spacing w:before="20" w:after="20"/>
              <w:ind w:left="380" w:right="380"/>
              <w:jc w:val="center"/>
              <w:rPr>
                <w:rFonts w:eastAsia="Arial" w:cs="Arial"/>
                <w:lang w:val="en-US"/>
              </w:rPr>
            </w:pPr>
            <w:r w:rsidRPr="00076E76">
              <w:rPr>
                <w:rFonts w:cs="Arial"/>
                <w:lang w:val="en-US"/>
              </w:rPr>
              <w:t>44</w:t>
            </w:r>
          </w:p>
        </w:tc>
        <w:tc>
          <w:tcPr>
            <w:tcW w:w="555" w:type="pct"/>
          </w:tcPr>
          <w:p w14:paraId="0D85F8CE" w14:textId="77777777" w:rsidR="00DD1F49" w:rsidRPr="00076E76" w:rsidRDefault="00000000" w:rsidP="00BD23C4">
            <w:pPr>
              <w:spacing w:before="20" w:after="20"/>
              <w:ind w:left="123"/>
              <w:jc w:val="center"/>
              <w:rPr>
                <w:rFonts w:eastAsia="Arial" w:cs="Arial"/>
                <w:lang w:val="en-US"/>
              </w:rPr>
            </w:pPr>
            <w:r w:rsidRPr="00076E76">
              <w:rPr>
                <w:rFonts w:cs="Arial"/>
                <w:spacing w:val="-1"/>
                <w:lang w:val="en-US"/>
              </w:rPr>
              <w:t>1.0129</w:t>
            </w:r>
          </w:p>
        </w:tc>
        <w:tc>
          <w:tcPr>
            <w:tcW w:w="555" w:type="pct"/>
          </w:tcPr>
          <w:p w14:paraId="67A6A657" w14:textId="77777777" w:rsidR="00DD1F49" w:rsidRPr="00076E76" w:rsidRDefault="00000000" w:rsidP="00BD23C4">
            <w:pPr>
              <w:spacing w:before="20" w:after="20"/>
              <w:ind w:left="167"/>
              <w:jc w:val="center"/>
              <w:rPr>
                <w:rFonts w:eastAsia="Arial" w:cs="Arial"/>
                <w:lang w:val="en-US"/>
              </w:rPr>
            </w:pPr>
            <w:r w:rsidRPr="00076E76">
              <w:rPr>
                <w:rFonts w:cs="Arial"/>
                <w:lang w:val="en-US"/>
              </w:rPr>
              <w:t>.9746</w:t>
            </w:r>
          </w:p>
        </w:tc>
        <w:tc>
          <w:tcPr>
            <w:tcW w:w="556" w:type="pct"/>
          </w:tcPr>
          <w:p w14:paraId="7F483796" w14:textId="77777777" w:rsidR="00DD1F49" w:rsidRPr="00076E76" w:rsidRDefault="00000000" w:rsidP="00BD23C4">
            <w:pPr>
              <w:spacing w:before="20" w:after="20"/>
              <w:ind w:left="428" w:right="428"/>
              <w:jc w:val="center"/>
              <w:rPr>
                <w:rFonts w:eastAsia="Arial" w:cs="Arial"/>
                <w:lang w:val="en-US"/>
              </w:rPr>
            </w:pPr>
            <w:r w:rsidRPr="00076E76">
              <w:rPr>
                <w:rFonts w:cs="Arial"/>
                <w:lang w:val="en-US"/>
              </w:rPr>
              <w:t>64</w:t>
            </w:r>
          </w:p>
        </w:tc>
        <w:tc>
          <w:tcPr>
            <w:tcW w:w="555" w:type="pct"/>
          </w:tcPr>
          <w:p w14:paraId="1089697C" w14:textId="77777777" w:rsidR="00DD1F49" w:rsidRPr="00076E76" w:rsidRDefault="00000000" w:rsidP="00BD23C4">
            <w:pPr>
              <w:spacing w:before="20" w:after="20"/>
              <w:ind w:left="171"/>
              <w:jc w:val="center"/>
              <w:rPr>
                <w:rFonts w:eastAsia="Arial" w:cs="Arial"/>
                <w:lang w:val="en-US"/>
              </w:rPr>
            </w:pPr>
            <w:r w:rsidRPr="00076E76">
              <w:rPr>
                <w:rFonts w:cs="Arial"/>
                <w:spacing w:val="-1"/>
                <w:lang w:val="en-US"/>
              </w:rPr>
              <w:t>1.0260</w:t>
            </w:r>
          </w:p>
        </w:tc>
        <w:tc>
          <w:tcPr>
            <w:tcW w:w="555" w:type="pct"/>
          </w:tcPr>
          <w:p w14:paraId="02A0746C" w14:textId="77777777" w:rsidR="00DD1F49" w:rsidRPr="00076E76" w:rsidRDefault="00000000" w:rsidP="00BD23C4">
            <w:pPr>
              <w:spacing w:before="20" w:after="20"/>
              <w:ind w:left="145"/>
              <w:jc w:val="center"/>
              <w:rPr>
                <w:rFonts w:eastAsia="Arial" w:cs="Arial"/>
                <w:lang w:val="en-US"/>
              </w:rPr>
            </w:pPr>
            <w:r w:rsidRPr="00076E76">
              <w:rPr>
                <w:rFonts w:cs="Arial"/>
                <w:lang w:val="en-US"/>
              </w:rPr>
              <w:t>.9740</w:t>
            </w:r>
          </w:p>
        </w:tc>
        <w:tc>
          <w:tcPr>
            <w:tcW w:w="555" w:type="pct"/>
          </w:tcPr>
          <w:p w14:paraId="609EF374" w14:textId="77777777" w:rsidR="00DD1F49" w:rsidRPr="00076E76" w:rsidRDefault="00000000" w:rsidP="00BD23C4">
            <w:pPr>
              <w:spacing w:before="20" w:after="20"/>
              <w:ind w:left="378" w:right="380"/>
              <w:jc w:val="center"/>
              <w:rPr>
                <w:rFonts w:eastAsia="Arial" w:cs="Arial"/>
                <w:lang w:val="en-US"/>
              </w:rPr>
            </w:pPr>
            <w:r w:rsidRPr="00076E76">
              <w:rPr>
                <w:rFonts w:cs="Arial"/>
                <w:lang w:val="en-US"/>
              </w:rPr>
              <w:t>64</w:t>
            </w:r>
          </w:p>
        </w:tc>
        <w:tc>
          <w:tcPr>
            <w:tcW w:w="556" w:type="pct"/>
          </w:tcPr>
          <w:p w14:paraId="4CEE8707" w14:textId="77777777" w:rsidR="00DD1F49" w:rsidRPr="00076E76" w:rsidRDefault="00000000" w:rsidP="00BD23C4">
            <w:pPr>
              <w:spacing w:before="20" w:after="20"/>
              <w:ind w:left="95"/>
              <w:jc w:val="center"/>
              <w:rPr>
                <w:rFonts w:eastAsia="Arial" w:cs="Arial"/>
                <w:lang w:val="en-US"/>
              </w:rPr>
            </w:pPr>
            <w:r w:rsidRPr="00076E76">
              <w:rPr>
                <w:rFonts w:cs="Arial"/>
                <w:spacing w:val="-1"/>
                <w:lang w:val="en-US"/>
              </w:rPr>
              <w:t>1.0267</w:t>
            </w:r>
          </w:p>
        </w:tc>
      </w:tr>
      <w:tr w:rsidR="009838DF" w14:paraId="2499B606" w14:textId="77777777" w:rsidTr="004D05EF">
        <w:tc>
          <w:tcPr>
            <w:tcW w:w="555" w:type="pct"/>
          </w:tcPr>
          <w:p w14:paraId="3A5E8157" w14:textId="77777777" w:rsidR="00DD1F49" w:rsidRPr="00076E76" w:rsidRDefault="00000000" w:rsidP="00BD23C4">
            <w:pPr>
              <w:spacing w:before="20" w:after="20"/>
              <w:ind w:left="145"/>
              <w:jc w:val="center"/>
              <w:rPr>
                <w:rFonts w:eastAsia="Arial" w:cs="Arial"/>
                <w:lang w:val="en-US"/>
              </w:rPr>
            </w:pPr>
            <w:r w:rsidRPr="00076E76">
              <w:rPr>
                <w:rFonts w:cs="Arial"/>
                <w:spacing w:val="-1"/>
                <w:lang w:val="en-US"/>
              </w:rPr>
              <w:t>.9863</w:t>
            </w:r>
          </w:p>
        </w:tc>
        <w:tc>
          <w:tcPr>
            <w:tcW w:w="555" w:type="pct"/>
          </w:tcPr>
          <w:p w14:paraId="5694CA09" w14:textId="77777777" w:rsidR="00DD1F49" w:rsidRPr="00076E76" w:rsidRDefault="00000000" w:rsidP="00BD23C4">
            <w:pPr>
              <w:spacing w:before="20" w:after="20"/>
              <w:ind w:left="380" w:right="380"/>
              <w:jc w:val="center"/>
              <w:rPr>
                <w:rFonts w:eastAsia="Arial" w:cs="Arial"/>
                <w:lang w:val="en-US"/>
              </w:rPr>
            </w:pPr>
            <w:r w:rsidRPr="00076E76">
              <w:rPr>
                <w:rFonts w:cs="Arial"/>
                <w:lang w:val="en-US"/>
              </w:rPr>
              <w:t>46</w:t>
            </w:r>
          </w:p>
        </w:tc>
        <w:tc>
          <w:tcPr>
            <w:tcW w:w="555" w:type="pct"/>
          </w:tcPr>
          <w:p w14:paraId="25179689" w14:textId="77777777" w:rsidR="00DD1F49" w:rsidRPr="00076E76" w:rsidRDefault="00000000" w:rsidP="00BD23C4">
            <w:pPr>
              <w:spacing w:before="20" w:after="20"/>
              <w:ind w:left="123"/>
              <w:jc w:val="center"/>
              <w:rPr>
                <w:rFonts w:eastAsia="Arial" w:cs="Arial"/>
                <w:lang w:val="en-US"/>
              </w:rPr>
            </w:pPr>
            <w:r w:rsidRPr="00076E76">
              <w:rPr>
                <w:rFonts w:cs="Arial"/>
                <w:spacing w:val="-1"/>
                <w:lang w:val="en-US"/>
              </w:rPr>
              <w:t>1.0138</w:t>
            </w:r>
          </w:p>
        </w:tc>
        <w:tc>
          <w:tcPr>
            <w:tcW w:w="555" w:type="pct"/>
          </w:tcPr>
          <w:p w14:paraId="14F6C264" w14:textId="77777777" w:rsidR="00DD1F49" w:rsidRPr="00076E76" w:rsidRDefault="00000000" w:rsidP="00BD23C4">
            <w:pPr>
              <w:spacing w:before="20" w:after="20"/>
              <w:ind w:left="167"/>
              <w:jc w:val="center"/>
              <w:rPr>
                <w:rFonts w:eastAsia="Arial" w:cs="Arial"/>
                <w:lang w:val="en-US"/>
              </w:rPr>
            </w:pPr>
            <w:r w:rsidRPr="00076E76">
              <w:rPr>
                <w:rFonts w:cs="Arial"/>
                <w:lang w:val="en-US"/>
              </w:rPr>
              <w:t>.9736</w:t>
            </w:r>
          </w:p>
        </w:tc>
        <w:tc>
          <w:tcPr>
            <w:tcW w:w="556" w:type="pct"/>
          </w:tcPr>
          <w:p w14:paraId="598C27C8" w14:textId="77777777" w:rsidR="00DD1F49" w:rsidRPr="00076E76" w:rsidRDefault="00000000" w:rsidP="00BD23C4">
            <w:pPr>
              <w:spacing w:before="20" w:after="20"/>
              <w:ind w:left="428" w:right="428"/>
              <w:jc w:val="center"/>
              <w:rPr>
                <w:rFonts w:eastAsia="Arial" w:cs="Arial"/>
                <w:lang w:val="en-US"/>
              </w:rPr>
            </w:pPr>
            <w:r w:rsidRPr="00076E76">
              <w:rPr>
                <w:rFonts w:cs="Arial"/>
                <w:lang w:val="en-US"/>
              </w:rPr>
              <w:t>66</w:t>
            </w:r>
          </w:p>
        </w:tc>
        <w:tc>
          <w:tcPr>
            <w:tcW w:w="555" w:type="pct"/>
          </w:tcPr>
          <w:p w14:paraId="70DEF8FF" w14:textId="77777777" w:rsidR="00DD1F49" w:rsidRPr="00076E76" w:rsidRDefault="00000000" w:rsidP="00BD23C4">
            <w:pPr>
              <w:spacing w:before="20" w:after="20"/>
              <w:ind w:left="171"/>
              <w:jc w:val="center"/>
              <w:rPr>
                <w:rFonts w:eastAsia="Arial" w:cs="Arial"/>
                <w:lang w:val="en-US"/>
              </w:rPr>
            </w:pPr>
            <w:r w:rsidRPr="00076E76">
              <w:rPr>
                <w:rFonts w:cs="Arial"/>
                <w:spacing w:val="-1"/>
                <w:lang w:val="en-US"/>
              </w:rPr>
              <w:t>1.0271</w:t>
            </w:r>
          </w:p>
        </w:tc>
        <w:tc>
          <w:tcPr>
            <w:tcW w:w="555" w:type="pct"/>
          </w:tcPr>
          <w:p w14:paraId="35034A92" w14:textId="77777777" w:rsidR="00DD1F49" w:rsidRPr="00076E76" w:rsidRDefault="00000000" w:rsidP="00BD23C4">
            <w:pPr>
              <w:spacing w:before="20" w:after="20"/>
              <w:ind w:left="145"/>
              <w:jc w:val="center"/>
              <w:rPr>
                <w:rFonts w:eastAsia="Arial" w:cs="Arial"/>
                <w:lang w:val="en-US"/>
              </w:rPr>
            </w:pPr>
            <w:r w:rsidRPr="00076E76">
              <w:rPr>
                <w:rFonts w:cs="Arial"/>
                <w:lang w:val="en-US"/>
              </w:rPr>
              <w:t>.9730</w:t>
            </w:r>
          </w:p>
        </w:tc>
        <w:tc>
          <w:tcPr>
            <w:tcW w:w="555" w:type="pct"/>
          </w:tcPr>
          <w:p w14:paraId="5A50874C" w14:textId="77777777" w:rsidR="00DD1F49" w:rsidRPr="00076E76" w:rsidRDefault="00000000" w:rsidP="00BD23C4">
            <w:pPr>
              <w:spacing w:before="20" w:after="20"/>
              <w:ind w:left="378" w:right="380"/>
              <w:jc w:val="center"/>
              <w:rPr>
                <w:rFonts w:eastAsia="Arial" w:cs="Arial"/>
                <w:lang w:val="en-US"/>
              </w:rPr>
            </w:pPr>
            <w:r w:rsidRPr="00076E76">
              <w:rPr>
                <w:rFonts w:cs="Arial"/>
                <w:lang w:val="en-US"/>
              </w:rPr>
              <w:t>66</w:t>
            </w:r>
          </w:p>
        </w:tc>
        <w:tc>
          <w:tcPr>
            <w:tcW w:w="556" w:type="pct"/>
          </w:tcPr>
          <w:p w14:paraId="5E635AA8" w14:textId="77777777" w:rsidR="00DD1F49" w:rsidRPr="00076E76" w:rsidRDefault="00000000" w:rsidP="00BD23C4">
            <w:pPr>
              <w:spacing w:before="20" w:after="20"/>
              <w:ind w:left="95"/>
              <w:jc w:val="center"/>
              <w:rPr>
                <w:rFonts w:eastAsia="Arial" w:cs="Arial"/>
                <w:lang w:val="en-US"/>
              </w:rPr>
            </w:pPr>
            <w:r w:rsidRPr="00076E76">
              <w:rPr>
                <w:rFonts w:cs="Arial"/>
                <w:spacing w:val="-1"/>
                <w:lang w:val="en-US"/>
              </w:rPr>
              <w:t>1.0277</w:t>
            </w:r>
          </w:p>
        </w:tc>
      </w:tr>
      <w:tr w:rsidR="009838DF" w14:paraId="52CAC22C" w14:textId="77777777" w:rsidTr="004D05EF">
        <w:tc>
          <w:tcPr>
            <w:tcW w:w="555" w:type="pct"/>
          </w:tcPr>
          <w:p w14:paraId="37E8D999" w14:textId="77777777" w:rsidR="00DD1F49" w:rsidRPr="00076E76" w:rsidRDefault="00000000" w:rsidP="00BD23C4">
            <w:pPr>
              <w:spacing w:before="20" w:after="20"/>
              <w:ind w:left="145"/>
              <w:jc w:val="center"/>
              <w:rPr>
                <w:rFonts w:eastAsia="Arial" w:cs="Arial"/>
                <w:lang w:val="en-US"/>
              </w:rPr>
            </w:pPr>
            <w:r w:rsidRPr="00076E76">
              <w:rPr>
                <w:rFonts w:cs="Arial"/>
                <w:spacing w:val="-1"/>
                <w:lang w:val="en-US"/>
              </w:rPr>
              <w:t>.9854</w:t>
            </w:r>
          </w:p>
        </w:tc>
        <w:tc>
          <w:tcPr>
            <w:tcW w:w="555" w:type="pct"/>
          </w:tcPr>
          <w:p w14:paraId="7AF09F1D" w14:textId="77777777" w:rsidR="00DD1F49" w:rsidRPr="00076E76" w:rsidRDefault="00000000" w:rsidP="00BD23C4">
            <w:pPr>
              <w:spacing w:before="20" w:after="20"/>
              <w:ind w:left="380" w:right="380"/>
              <w:jc w:val="center"/>
              <w:rPr>
                <w:rFonts w:eastAsia="Arial" w:cs="Arial"/>
                <w:lang w:val="en-US"/>
              </w:rPr>
            </w:pPr>
            <w:r w:rsidRPr="00076E76">
              <w:rPr>
                <w:rFonts w:cs="Arial"/>
                <w:lang w:val="en-US"/>
              </w:rPr>
              <w:t>48</w:t>
            </w:r>
          </w:p>
        </w:tc>
        <w:tc>
          <w:tcPr>
            <w:tcW w:w="555" w:type="pct"/>
          </w:tcPr>
          <w:p w14:paraId="7C15283F" w14:textId="77777777" w:rsidR="00DD1F49" w:rsidRPr="00076E76" w:rsidRDefault="00000000" w:rsidP="00BD23C4">
            <w:pPr>
              <w:spacing w:before="20" w:after="20"/>
              <w:ind w:left="123"/>
              <w:jc w:val="center"/>
              <w:rPr>
                <w:rFonts w:eastAsia="Arial" w:cs="Arial"/>
                <w:lang w:val="en-US"/>
              </w:rPr>
            </w:pPr>
            <w:r w:rsidRPr="00076E76">
              <w:rPr>
                <w:rFonts w:cs="Arial"/>
                <w:spacing w:val="-1"/>
                <w:lang w:val="en-US"/>
              </w:rPr>
              <w:t>1.0148</w:t>
            </w:r>
          </w:p>
        </w:tc>
        <w:tc>
          <w:tcPr>
            <w:tcW w:w="555" w:type="pct"/>
          </w:tcPr>
          <w:p w14:paraId="52B5FDE2" w14:textId="77777777" w:rsidR="00DD1F49" w:rsidRPr="00076E76" w:rsidRDefault="00000000" w:rsidP="00BD23C4">
            <w:pPr>
              <w:spacing w:before="20" w:after="20"/>
              <w:ind w:left="167"/>
              <w:jc w:val="center"/>
              <w:rPr>
                <w:rFonts w:eastAsia="Arial" w:cs="Arial"/>
                <w:lang w:val="en-US"/>
              </w:rPr>
            </w:pPr>
            <w:r w:rsidRPr="00076E76">
              <w:rPr>
                <w:rFonts w:cs="Arial"/>
                <w:lang w:val="en-US"/>
              </w:rPr>
              <w:t>.9725</w:t>
            </w:r>
          </w:p>
        </w:tc>
        <w:tc>
          <w:tcPr>
            <w:tcW w:w="556" w:type="pct"/>
          </w:tcPr>
          <w:p w14:paraId="2AD9B0D4" w14:textId="77777777" w:rsidR="00DD1F49" w:rsidRPr="00076E76" w:rsidRDefault="00000000" w:rsidP="00BD23C4">
            <w:pPr>
              <w:spacing w:before="20" w:after="20"/>
              <w:ind w:left="428" w:right="428"/>
              <w:jc w:val="center"/>
              <w:rPr>
                <w:rFonts w:eastAsia="Arial" w:cs="Arial"/>
                <w:lang w:val="en-US"/>
              </w:rPr>
            </w:pPr>
            <w:r w:rsidRPr="00076E76">
              <w:rPr>
                <w:rFonts w:cs="Arial"/>
                <w:lang w:val="en-US"/>
              </w:rPr>
              <w:t>68</w:t>
            </w:r>
          </w:p>
        </w:tc>
        <w:tc>
          <w:tcPr>
            <w:tcW w:w="555" w:type="pct"/>
          </w:tcPr>
          <w:p w14:paraId="7C6173CD" w14:textId="77777777" w:rsidR="00DD1F49" w:rsidRPr="00076E76" w:rsidRDefault="00000000" w:rsidP="00BD23C4">
            <w:pPr>
              <w:spacing w:before="20" w:after="20"/>
              <w:ind w:left="171"/>
              <w:jc w:val="center"/>
              <w:rPr>
                <w:rFonts w:eastAsia="Arial" w:cs="Arial"/>
                <w:lang w:val="en-US"/>
              </w:rPr>
            </w:pPr>
            <w:r w:rsidRPr="00076E76">
              <w:rPr>
                <w:rFonts w:cs="Arial"/>
                <w:spacing w:val="-1"/>
                <w:lang w:val="en-US"/>
              </w:rPr>
              <w:t>1.0282</w:t>
            </w:r>
          </w:p>
        </w:tc>
        <w:tc>
          <w:tcPr>
            <w:tcW w:w="555" w:type="pct"/>
          </w:tcPr>
          <w:p w14:paraId="41A487EB" w14:textId="77777777" w:rsidR="00DD1F49" w:rsidRPr="00076E76" w:rsidRDefault="00000000" w:rsidP="00BD23C4">
            <w:pPr>
              <w:spacing w:before="20" w:after="20"/>
              <w:ind w:left="145"/>
              <w:jc w:val="center"/>
              <w:rPr>
                <w:rFonts w:eastAsia="Arial" w:cs="Arial"/>
                <w:lang w:val="en-US"/>
              </w:rPr>
            </w:pPr>
            <w:r w:rsidRPr="00076E76">
              <w:rPr>
                <w:rFonts w:cs="Arial"/>
                <w:lang w:val="en-US"/>
              </w:rPr>
              <w:t>.9719</w:t>
            </w:r>
          </w:p>
        </w:tc>
        <w:tc>
          <w:tcPr>
            <w:tcW w:w="555" w:type="pct"/>
          </w:tcPr>
          <w:p w14:paraId="5FFF135E" w14:textId="77777777" w:rsidR="00DD1F49" w:rsidRPr="00076E76" w:rsidRDefault="00000000" w:rsidP="00BD23C4">
            <w:pPr>
              <w:spacing w:before="20" w:after="20"/>
              <w:ind w:left="378" w:right="380"/>
              <w:jc w:val="center"/>
              <w:rPr>
                <w:rFonts w:eastAsia="Arial" w:cs="Arial"/>
                <w:lang w:val="en-US"/>
              </w:rPr>
            </w:pPr>
            <w:r w:rsidRPr="00076E76">
              <w:rPr>
                <w:rFonts w:cs="Arial"/>
                <w:lang w:val="en-US"/>
              </w:rPr>
              <w:t>68</w:t>
            </w:r>
          </w:p>
        </w:tc>
        <w:tc>
          <w:tcPr>
            <w:tcW w:w="556" w:type="pct"/>
          </w:tcPr>
          <w:p w14:paraId="5796E48C" w14:textId="77777777" w:rsidR="00DD1F49" w:rsidRPr="00076E76" w:rsidRDefault="00000000" w:rsidP="00BD23C4">
            <w:pPr>
              <w:spacing w:before="20" w:after="20"/>
              <w:ind w:left="95"/>
              <w:jc w:val="center"/>
              <w:rPr>
                <w:rFonts w:eastAsia="Arial" w:cs="Arial"/>
                <w:lang w:val="en-US"/>
              </w:rPr>
            </w:pPr>
            <w:r w:rsidRPr="00076E76">
              <w:rPr>
                <w:rFonts w:cs="Arial"/>
                <w:b/>
                <w:spacing w:val="-1"/>
                <w:lang w:val="en-US"/>
              </w:rPr>
              <w:t>1.0289</w:t>
            </w:r>
          </w:p>
        </w:tc>
      </w:tr>
      <w:tr w:rsidR="009838DF" w14:paraId="5F5E9B57" w14:textId="77777777" w:rsidTr="004D05EF">
        <w:tc>
          <w:tcPr>
            <w:tcW w:w="555" w:type="pct"/>
          </w:tcPr>
          <w:p w14:paraId="478800BA" w14:textId="77777777" w:rsidR="00DD1F49" w:rsidRPr="00076E76" w:rsidRDefault="00000000" w:rsidP="00BD23C4">
            <w:pPr>
              <w:spacing w:before="20" w:after="20"/>
              <w:ind w:left="145"/>
              <w:jc w:val="center"/>
              <w:rPr>
                <w:rFonts w:eastAsia="Arial" w:cs="Arial"/>
                <w:lang w:val="en-US"/>
              </w:rPr>
            </w:pPr>
            <w:r w:rsidRPr="00076E76">
              <w:rPr>
                <w:rFonts w:cs="Arial"/>
                <w:b/>
                <w:spacing w:val="-1"/>
                <w:lang w:val="en-US"/>
              </w:rPr>
              <w:t>.9845</w:t>
            </w:r>
          </w:p>
        </w:tc>
        <w:tc>
          <w:tcPr>
            <w:tcW w:w="555" w:type="pct"/>
          </w:tcPr>
          <w:p w14:paraId="4790CB3E" w14:textId="77777777" w:rsidR="00DD1F49" w:rsidRPr="00076E76" w:rsidRDefault="00000000" w:rsidP="00BD23C4">
            <w:pPr>
              <w:spacing w:before="20" w:after="20"/>
              <w:ind w:left="380" w:right="380"/>
              <w:jc w:val="center"/>
              <w:rPr>
                <w:rFonts w:eastAsia="Arial" w:cs="Arial"/>
                <w:lang w:val="en-US"/>
              </w:rPr>
            </w:pPr>
            <w:r w:rsidRPr="00076E76">
              <w:rPr>
                <w:rFonts w:cs="Arial"/>
                <w:b/>
                <w:lang w:val="en-US"/>
              </w:rPr>
              <w:t>50</w:t>
            </w:r>
          </w:p>
        </w:tc>
        <w:tc>
          <w:tcPr>
            <w:tcW w:w="555" w:type="pct"/>
          </w:tcPr>
          <w:p w14:paraId="18D1E40A" w14:textId="77777777" w:rsidR="00DD1F49" w:rsidRPr="00076E76" w:rsidRDefault="00000000" w:rsidP="00BD23C4">
            <w:pPr>
              <w:spacing w:before="20" w:after="20"/>
              <w:ind w:left="123"/>
              <w:jc w:val="center"/>
              <w:rPr>
                <w:rFonts w:eastAsia="Arial" w:cs="Arial"/>
                <w:lang w:val="en-US"/>
              </w:rPr>
            </w:pPr>
            <w:r w:rsidRPr="00076E76">
              <w:rPr>
                <w:rFonts w:cs="Arial"/>
                <w:b/>
                <w:spacing w:val="-1"/>
                <w:lang w:val="en-US"/>
              </w:rPr>
              <w:t>1.0157</w:t>
            </w:r>
          </w:p>
        </w:tc>
        <w:tc>
          <w:tcPr>
            <w:tcW w:w="555" w:type="pct"/>
          </w:tcPr>
          <w:p w14:paraId="4726174B" w14:textId="77777777" w:rsidR="00DD1F49" w:rsidRPr="00076E76" w:rsidRDefault="00000000" w:rsidP="00BD23C4">
            <w:pPr>
              <w:spacing w:before="20" w:after="20"/>
              <w:ind w:left="167"/>
              <w:jc w:val="center"/>
              <w:rPr>
                <w:rFonts w:eastAsia="Arial" w:cs="Arial"/>
                <w:lang w:val="en-US"/>
              </w:rPr>
            </w:pPr>
            <w:r w:rsidRPr="00076E76">
              <w:rPr>
                <w:rFonts w:cs="Arial"/>
                <w:b/>
                <w:lang w:val="en-US"/>
              </w:rPr>
              <w:t>.9715</w:t>
            </w:r>
          </w:p>
        </w:tc>
        <w:tc>
          <w:tcPr>
            <w:tcW w:w="556" w:type="pct"/>
          </w:tcPr>
          <w:p w14:paraId="1B5872E9" w14:textId="77777777" w:rsidR="00DD1F49" w:rsidRPr="00076E76" w:rsidRDefault="00000000" w:rsidP="00BD23C4">
            <w:pPr>
              <w:spacing w:before="20" w:after="20"/>
              <w:ind w:left="428" w:right="428"/>
              <w:jc w:val="center"/>
              <w:rPr>
                <w:rFonts w:eastAsia="Arial" w:cs="Arial"/>
                <w:lang w:val="en-US"/>
              </w:rPr>
            </w:pPr>
            <w:r w:rsidRPr="00076E76">
              <w:rPr>
                <w:rFonts w:cs="Arial"/>
                <w:b/>
                <w:lang w:val="en-US"/>
              </w:rPr>
              <w:t>70</w:t>
            </w:r>
          </w:p>
        </w:tc>
        <w:tc>
          <w:tcPr>
            <w:tcW w:w="555" w:type="pct"/>
          </w:tcPr>
          <w:p w14:paraId="2B3D263E" w14:textId="77777777" w:rsidR="00DD1F49" w:rsidRPr="00076E76" w:rsidRDefault="00000000" w:rsidP="00BD23C4">
            <w:pPr>
              <w:spacing w:before="20" w:after="20"/>
              <w:ind w:left="171"/>
              <w:jc w:val="center"/>
              <w:rPr>
                <w:rFonts w:eastAsia="Arial" w:cs="Arial"/>
                <w:lang w:val="en-US"/>
              </w:rPr>
            </w:pPr>
            <w:r w:rsidRPr="00076E76">
              <w:rPr>
                <w:rFonts w:cs="Arial"/>
                <w:b/>
                <w:spacing w:val="-1"/>
                <w:lang w:val="en-US"/>
              </w:rPr>
              <w:t>1.0293</w:t>
            </w:r>
          </w:p>
        </w:tc>
        <w:tc>
          <w:tcPr>
            <w:tcW w:w="555" w:type="pct"/>
          </w:tcPr>
          <w:p w14:paraId="63F0EAF1" w14:textId="77777777" w:rsidR="00DD1F49" w:rsidRPr="00076E76" w:rsidRDefault="00000000" w:rsidP="00BD23C4">
            <w:pPr>
              <w:spacing w:before="20" w:after="20"/>
              <w:ind w:left="145"/>
              <w:jc w:val="center"/>
              <w:rPr>
                <w:rFonts w:eastAsia="Arial" w:cs="Arial"/>
                <w:lang w:val="en-US"/>
              </w:rPr>
            </w:pPr>
            <w:r w:rsidRPr="00076E76">
              <w:rPr>
                <w:rFonts w:cs="Arial"/>
                <w:b/>
                <w:lang w:val="en-US"/>
              </w:rPr>
              <w:t>.9709</w:t>
            </w:r>
          </w:p>
        </w:tc>
        <w:tc>
          <w:tcPr>
            <w:tcW w:w="555" w:type="pct"/>
          </w:tcPr>
          <w:p w14:paraId="2C721843" w14:textId="77777777" w:rsidR="00DD1F49" w:rsidRPr="00076E76" w:rsidRDefault="00000000" w:rsidP="00BD23C4">
            <w:pPr>
              <w:spacing w:before="20" w:after="20"/>
              <w:ind w:left="378" w:right="380"/>
              <w:jc w:val="center"/>
              <w:rPr>
                <w:rFonts w:eastAsia="Arial" w:cs="Arial"/>
                <w:lang w:val="en-US"/>
              </w:rPr>
            </w:pPr>
            <w:r w:rsidRPr="00076E76">
              <w:rPr>
                <w:rFonts w:cs="Arial"/>
                <w:b/>
                <w:lang w:val="en-US"/>
              </w:rPr>
              <w:t>70</w:t>
            </w:r>
          </w:p>
        </w:tc>
        <w:tc>
          <w:tcPr>
            <w:tcW w:w="556" w:type="pct"/>
          </w:tcPr>
          <w:p w14:paraId="30198DB8" w14:textId="77777777" w:rsidR="00DD1F49" w:rsidRPr="00076E76" w:rsidRDefault="00000000" w:rsidP="00BD23C4">
            <w:pPr>
              <w:spacing w:before="20" w:after="20"/>
              <w:ind w:left="95"/>
              <w:jc w:val="center"/>
              <w:rPr>
                <w:rFonts w:eastAsia="Arial" w:cs="Arial"/>
                <w:lang w:val="en-US"/>
              </w:rPr>
            </w:pPr>
            <w:r w:rsidRPr="00076E76">
              <w:rPr>
                <w:rFonts w:cs="Arial"/>
                <w:b/>
                <w:spacing w:val="-1"/>
                <w:lang w:val="en-US"/>
              </w:rPr>
              <w:t>1.0300</w:t>
            </w:r>
          </w:p>
        </w:tc>
      </w:tr>
      <w:tr w:rsidR="009838DF" w14:paraId="28F461C5" w14:textId="77777777" w:rsidTr="004D05EF">
        <w:tc>
          <w:tcPr>
            <w:tcW w:w="555" w:type="pct"/>
          </w:tcPr>
          <w:p w14:paraId="4B7A4E18" w14:textId="77777777" w:rsidR="00DD1F49" w:rsidRPr="00076E76" w:rsidRDefault="00000000" w:rsidP="00BD23C4">
            <w:pPr>
              <w:spacing w:before="20" w:after="20"/>
              <w:ind w:left="145"/>
              <w:jc w:val="center"/>
              <w:rPr>
                <w:rFonts w:eastAsia="Arial" w:cs="Arial"/>
                <w:lang w:val="en-US"/>
              </w:rPr>
            </w:pPr>
            <w:r w:rsidRPr="00076E76">
              <w:rPr>
                <w:rFonts w:cs="Arial"/>
                <w:spacing w:val="-1"/>
                <w:lang w:val="en-US"/>
              </w:rPr>
              <w:t>.9836</w:t>
            </w:r>
          </w:p>
        </w:tc>
        <w:tc>
          <w:tcPr>
            <w:tcW w:w="555" w:type="pct"/>
          </w:tcPr>
          <w:p w14:paraId="2E12C15E" w14:textId="77777777" w:rsidR="00DD1F49" w:rsidRPr="00076E76" w:rsidRDefault="00000000" w:rsidP="00BD23C4">
            <w:pPr>
              <w:spacing w:before="20" w:after="20"/>
              <w:ind w:left="380" w:right="380"/>
              <w:jc w:val="center"/>
              <w:rPr>
                <w:rFonts w:eastAsia="Arial" w:cs="Arial"/>
                <w:lang w:val="en-US"/>
              </w:rPr>
            </w:pPr>
            <w:r w:rsidRPr="00076E76">
              <w:rPr>
                <w:rFonts w:cs="Arial"/>
                <w:lang w:val="en-US"/>
              </w:rPr>
              <w:t>52</w:t>
            </w:r>
          </w:p>
        </w:tc>
        <w:tc>
          <w:tcPr>
            <w:tcW w:w="555" w:type="pct"/>
          </w:tcPr>
          <w:p w14:paraId="2090F40A" w14:textId="77777777" w:rsidR="00DD1F49" w:rsidRPr="00076E76" w:rsidRDefault="00000000" w:rsidP="00BD23C4">
            <w:pPr>
              <w:spacing w:before="20" w:after="20"/>
              <w:ind w:left="123"/>
              <w:jc w:val="center"/>
              <w:rPr>
                <w:rFonts w:eastAsia="Arial" w:cs="Arial"/>
                <w:lang w:val="en-US"/>
              </w:rPr>
            </w:pPr>
            <w:r w:rsidRPr="00076E76">
              <w:rPr>
                <w:rFonts w:cs="Arial"/>
                <w:spacing w:val="-1"/>
                <w:lang w:val="en-US"/>
              </w:rPr>
              <w:t>1.0166</w:t>
            </w:r>
          </w:p>
        </w:tc>
        <w:tc>
          <w:tcPr>
            <w:tcW w:w="555" w:type="pct"/>
          </w:tcPr>
          <w:p w14:paraId="73EEE2A5" w14:textId="77777777" w:rsidR="00DD1F49" w:rsidRPr="00076E76" w:rsidRDefault="00000000" w:rsidP="00BD23C4">
            <w:pPr>
              <w:spacing w:before="20" w:after="20"/>
              <w:ind w:left="167"/>
              <w:jc w:val="center"/>
              <w:rPr>
                <w:rFonts w:eastAsia="Arial" w:cs="Arial"/>
                <w:lang w:val="en-US"/>
              </w:rPr>
            </w:pPr>
            <w:r w:rsidRPr="00076E76">
              <w:rPr>
                <w:rFonts w:cs="Arial"/>
                <w:lang w:val="en-US"/>
              </w:rPr>
              <w:t>.9704</w:t>
            </w:r>
          </w:p>
        </w:tc>
        <w:tc>
          <w:tcPr>
            <w:tcW w:w="556" w:type="pct"/>
          </w:tcPr>
          <w:p w14:paraId="2E79CAEE" w14:textId="77777777" w:rsidR="00DD1F49" w:rsidRPr="00076E76" w:rsidRDefault="00000000" w:rsidP="00BD23C4">
            <w:pPr>
              <w:spacing w:before="20" w:after="20"/>
              <w:ind w:left="428" w:right="428"/>
              <w:jc w:val="center"/>
              <w:rPr>
                <w:rFonts w:eastAsia="Arial" w:cs="Arial"/>
                <w:lang w:val="en-US"/>
              </w:rPr>
            </w:pPr>
            <w:r w:rsidRPr="00076E76">
              <w:rPr>
                <w:rFonts w:cs="Arial"/>
                <w:lang w:val="en-US"/>
              </w:rPr>
              <w:t>72</w:t>
            </w:r>
          </w:p>
        </w:tc>
        <w:tc>
          <w:tcPr>
            <w:tcW w:w="555" w:type="pct"/>
          </w:tcPr>
          <w:p w14:paraId="116AD106" w14:textId="77777777" w:rsidR="00DD1F49" w:rsidRPr="00076E76" w:rsidRDefault="00000000" w:rsidP="00BD23C4">
            <w:pPr>
              <w:spacing w:before="20" w:after="20"/>
              <w:ind w:left="171"/>
              <w:jc w:val="center"/>
              <w:rPr>
                <w:rFonts w:eastAsia="Arial" w:cs="Arial"/>
                <w:lang w:val="en-US"/>
              </w:rPr>
            </w:pPr>
            <w:r w:rsidRPr="00076E76">
              <w:rPr>
                <w:rFonts w:cs="Arial"/>
                <w:spacing w:val="-1"/>
                <w:lang w:val="en-US"/>
              </w:rPr>
              <w:t>1.0305</w:t>
            </w:r>
          </w:p>
        </w:tc>
        <w:tc>
          <w:tcPr>
            <w:tcW w:w="555" w:type="pct"/>
          </w:tcPr>
          <w:p w14:paraId="49E18E5F" w14:textId="77777777" w:rsidR="00DD1F49" w:rsidRPr="00076E76" w:rsidRDefault="00000000" w:rsidP="00BD23C4">
            <w:pPr>
              <w:spacing w:before="20" w:after="20"/>
              <w:ind w:left="145"/>
              <w:jc w:val="center"/>
              <w:rPr>
                <w:rFonts w:eastAsia="Arial" w:cs="Arial"/>
                <w:lang w:val="en-US"/>
              </w:rPr>
            </w:pPr>
            <w:r w:rsidRPr="00076E76">
              <w:rPr>
                <w:rFonts w:cs="Arial"/>
                <w:lang w:val="en-US"/>
              </w:rPr>
              <w:t>.9698</w:t>
            </w:r>
          </w:p>
        </w:tc>
        <w:tc>
          <w:tcPr>
            <w:tcW w:w="555" w:type="pct"/>
          </w:tcPr>
          <w:p w14:paraId="6D1FBF61" w14:textId="77777777" w:rsidR="00DD1F49" w:rsidRPr="00076E76" w:rsidRDefault="00000000" w:rsidP="00BD23C4">
            <w:pPr>
              <w:spacing w:before="20" w:after="20"/>
              <w:ind w:left="378" w:right="380"/>
              <w:jc w:val="center"/>
              <w:rPr>
                <w:rFonts w:eastAsia="Arial" w:cs="Arial"/>
                <w:lang w:val="en-US"/>
              </w:rPr>
            </w:pPr>
            <w:r w:rsidRPr="00076E76">
              <w:rPr>
                <w:rFonts w:cs="Arial"/>
                <w:lang w:val="en-US"/>
              </w:rPr>
              <w:t>72</w:t>
            </w:r>
          </w:p>
        </w:tc>
        <w:tc>
          <w:tcPr>
            <w:tcW w:w="556" w:type="pct"/>
          </w:tcPr>
          <w:p w14:paraId="75FDE984" w14:textId="77777777" w:rsidR="00DD1F49" w:rsidRPr="00076E76" w:rsidRDefault="00000000" w:rsidP="00BD23C4">
            <w:pPr>
              <w:spacing w:before="20" w:after="20"/>
              <w:ind w:left="95"/>
              <w:jc w:val="center"/>
              <w:rPr>
                <w:rFonts w:eastAsia="Arial" w:cs="Arial"/>
                <w:lang w:val="en-US"/>
              </w:rPr>
            </w:pPr>
            <w:r w:rsidRPr="00076E76">
              <w:rPr>
                <w:rFonts w:cs="Arial"/>
                <w:spacing w:val="-1"/>
                <w:lang w:val="en-US"/>
              </w:rPr>
              <w:t>1.0311</w:t>
            </w:r>
          </w:p>
        </w:tc>
      </w:tr>
      <w:tr w:rsidR="009838DF" w14:paraId="7840D327" w14:textId="77777777" w:rsidTr="004D05EF">
        <w:tc>
          <w:tcPr>
            <w:tcW w:w="555" w:type="pct"/>
          </w:tcPr>
          <w:p w14:paraId="42577CF0" w14:textId="77777777" w:rsidR="00DD1F49" w:rsidRPr="00076E76" w:rsidRDefault="00000000" w:rsidP="00BD23C4">
            <w:pPr>
              <w:spacing w:before="20" w:after="20"/>
              <w:ind w:left="145"/>
              <w:jc w:val="center"/>
              <w:rPr>
                <w:rFonts w:eastAsia="Arial" w:cs="Arial"/>
                <w:lang w:val="en-US"/>
              </w:rPr>
            </w:pPr>
            <w:r w:rsidRPr="00076E76">
              <w:rPr>
                <w:rFonts w:cs="Arial"/>
                <w:spacing w:val="-1"/>
                <w:lang w:val="en-US"/>
              </w:rPr>
              <w:t>.9827</w:t>
            </w:r>
          </w:p>
        </w:tc>
        <w:tc>
          <w:tcPr>
            <w:tcW w:w="555" w:type="pct"/>
          </w:tcPr>
          <w:p w14:paraId="3160C9C5" w14:textId="77777777" w:rsidR="00DD1F49" w:rsidRPr="00076E76" w:rsidRDefault="00000000" w:rsidP="00BD23C4">
            <w:pPr>
              <w:spacing w:before="20" w:after="20"/>
              <w:ind w:left="380" w:right="380"/>
              <w:jc w:val="center"/>
              <w:rPr>
                <w:rFonts w:eastAsia="Arial" w:cs="Arial"/>
                <w:lang w:val="en-US"/>
              </w:rPr>
            </w:pPr>
            <w:r w:rsidRPr="00076E76">
              <w:rPr>
                <w:rFonts w:cs="Arial"/>
                <w:lang w:val="en-US"/>
              </w:rPr>
              <w:t>54</w:t>
            </w:r>
          </w:p>
        </w:tc>
        <w:tc>
          <w:tcPr>
            <w:tcW w:w="555" w:type="pct"/>
          </w:tcPr>
          <w:p w14:paraId="69296873" w14:textId="77777777" w:rsidR="00DD1F49" w:rsidRPr="00076E76" w:rsidRDefault="00000000" w:rsidP="00BD23C4">
            <w:pPr>
              <w:spacing w:before="20" w:after="20"/>
              <w:ind w:left="123"/>
              <w:jc w:val="center"/>
              <w:rPr>
                <w:rFonts w:eastAsia="Arial" w:cs="Arial"/>
                <w:lang w:val="en-US"/>
              </w:rPr>
            </w:pPr>
            <w:r w:rsidRPr="00076E76">
              <w:rPr>
                <w:rFonts w:cs="Arial"/>
                <w:spacing w:val="-1"/>
                <w:lang w:val="en-US"/>
              </w:rPr>
              <w:t>1.0176</w:t>
            </w:r>
          </w:p>
        </w:tc>
        <w:tc>
          <w:tcPr>
            <w:tcW w:w="555" w:type="pct"/>
          </w:tcPr>
          <w:p w14:paraId="7498F477" w14:textId="77777777" w:rsidR="00DD1F49" w:rsidRPr="00076E76" w:rsidRDefault="00000000" w:rsidP="00BD23C4">
            <w:pPr>
              <w:spacing w:before="20" w:after="20"/>
              <w:ind w:left="167"/>
              <w:jc w:val="center"/>
              <w:rPr>
                <w:rFonts w:eastAsia="Arial" w:cs="Arial"/>
                <w:lang w:val="en-US"/>
              </w:rPr>
            </w:pPr>
            <w:r w:rsidRPr="00076E76">
              <w:rPr>
                <w:rFonts w:cs="Arial"/>
                <w:lang w:val="en-US"/>
              </w:rPr>
              <w:t>.9693</w:t>
            </w:r>
          </w:p>
        </w:tc>
        <w:tc>
          <w:tcPr>
            <w:tcW w:w="556" w:type="pct"/>
          </w:tcPr>
          <w:p w14:paraId="2AE780A1" w14:textId="77777777" w:rsidR="00DD1F49" w:rsidRPr="00076E76" w:rsidRDefault="00000000" w:rsidP="00BD23C4">
            <w:pPr>
              <w:spacing w:before="20" w:after="20"/>
              <w:ind w:left="428" w:right="428"/>
              <w:jc w:val="center"/>
              <w:rPr>
                <w:rFonts w:eastAsia="Arial" w:cs="Arial"/>
                <w:lang w:val="en-US"/>
              </w:rPr>
            </w:pPr>
            <w:r w:rsidRPr="00076E76">
              <w:rPr>
                <w:rFonts w:cs="Arial"/>
                <w:lang w:val="en-US"/>
              </w:rPr>
              <w:t>74</w:t>
            </w:r>
          </w:p>
        </w:tc>
        <w:tc>
          <w:tcPr>
            <w:tcW w:w="555" w:type="pct"/>
          </w:tcPr>
          <w:p w14:paraId="0E3E5CA9" w14:textId="77777777" w:rsidR="00DD1F49" w:rsidRPr="00076E76" w:rsidRDefault="00000000" w:rsidP="00BD23C4">
            <w:pPr>
              <w:spacing w:before="20" w:after="20"/>
              <w:ind w:left="171"/>
              <w:jc w:val="center"/>
              <w:rPr>
                <w:rFonts w:eastAsia="Arial" w:cs="Arial"/>
                <w:lang w:val="en-US"/>
              </w:rPr>
            </w:pPr>
            <w:r w:rsidRPr="00076E76">
              <w:rPr>
                <w:rFonts w:cs="Arial"/>
                <w:spacing w:val="-1"/>
                <w:lang w:val="en-US"/>
              </w:rPr>
              <w:t>1.0316</w:t>
            </w:r>
          </w:p>
        </w:tc>
        <w:tc>
          <w:tcPr>
            <w:tcW w:w="555" w:type="pct"/>
          </w:tcPr>
          <w:p w14:paraId="09756D67" w14:textId="77777777" w:rsidR="00DD1F49" w:rsidRPr="00076E76" w:rsidRDefault="00000000" w:rsidP="00BD23C4">
            <w:pPr>
              <w:spacing w:before="20" w:after="20"/>
              <w:ind w:left="145"/>
              <w:jc w:val="center"/>
              <w:rPr>
                <w:rFonts w:eastAsia="Arial" w:cs="Arial"/>
                <w:lang w:val="en-US"/>
              </w:rPr>
            </w:pPr>
            <w:r w:rsidRPr="00076E76">
              <w:rPr>
                <w:rFonts w:cs="Arial"/>
                <w:lang w:val="en-US"/>
              </w:rPr>
              <w:t>.9687</w:t>
            </w:r>
          </w:p>
        </w:tc>
        <w:tc>
          <w:tcPr>
            <w:tcW w:w="555" w:type="pct"/>
          </w:tcPr>
          <w:p w14:paraId="78F2D01F" w14:textId="77777777" w:rsidR="00DD1F49" w:rsidRPr="00076E76" w:rsidRDefault="00000000" w:rsidP="00BD23C4">
            <w:pPr>
              <w:spacing w:before="20" w:after="20"/>
              <w:ind w:left="378" w:right="380"/>
              <w:jc w:val="center"/>
              <w:rPr>
                <w:rFonts w:eastAsia="Arial" w:cs="Arial"/>
                <w:lang w:val="en-US"/>
              </w:rPr>
            </w:pPr>
            <w:r w:rsidRPr="00076E76">
              <w:rPr>
                <w:rFonts w:cs="Arial"/>
                <w:lang w:val="en-US"/>
              </w:rPr>
              <w:t>74</w:t>
            </w:r>
          </w:p>
        </w:tc>
        <w:tc>
          <w:tcPr>
            <w:tcW w:w="556" w:type="pct"/>
          </w:tcPr>
          <w:p w14:paraId="16272EF3" w14:textId="77777777" w:rsidR="00DD1F49" w:rsidRPr="00076E76" w:rsidRDefault="00000000" w:rsidP="00BD23C4">
            <w:pPr>
              <w:spacing w:before="20" w:after="20"/>
              <w:ind w:left="95"/>
              <w:jc w:val="center"/>
              <w:rPr>
                <w:rFonts w:eastAsia="Arial" w:cs="Arial"/>
                <w:lang w:val="en-US"/>
              </w:rPr>
            </w:pPr>
            <w:r w:rsidRPr="00076E76">
              <w:rPr>
                <w:rFonts w:cs="Arial"/>
                <w:spacing w:val="-1"/>
                <w:lang w:val="en-US"/>
              </w:rPr>
              <w:t>1.0323</w:t>
            </w:r>
          </w:p>
        </w:tc>
      </w:tr>
      <w:tr w:rsidR="009838DF" w14:paraId="55EF44AF" w14:textId="77777777" w:rsidTr="004D05EF">
        <w:tc>
          <w:tcPr>
            <w:tcW w:w="555" w:type="pct"/>
          </w:tcPr>
          <w:p w14:paraId="69F165D1" w14:textId="77777777" w:rsidR="00DD1F49" w:rsidRPr="00076E76" w:rsidRDefault="00000000" w:rsidP="00BD23C4">
            <w:pPr>
              <w:spacing w:before="20" w:after="20"/>
              <w:ind w:left="145"/>
              <w:jc w:val="center"/>
              <w:rPr>
                <w:rFonts w:eastAsia="Arial" w:cs="Arial"/>
                <w:lang w:val="en-US"/>
              </w:rPr>
            </w:pPr>
            <w:r w:rsidRPr="00076E76">
              <w:rPr>
                <w:rFonts w:cs="Arial"/>
                <w:spacing w:val="-1"/>
                <w:lang w:val="en-US"/>
              </w:rPr>
              <w:t>.9818</w:t>
            </w:r>
          </w:p>
        </w:tc>
        <w:tc>
          <w:tcPr>
            <w:tcW w:w="555" w:type="pct"/>
          </w:tcPr>
          <w:p w14:paraId="6CDBFD6E" w14:textId="77777777" w:rsidR="00DD1F49" w:rsidRPr="00076E76" w:rsidRDefault="00000000" w:rsidP="00BD23C4">
            <w:pPr>
              <w:spacing w:before="20" w:after="20"/>
              <w:ind w:left="380" w:right="380"/>
              <w:jc w:val="center"/>
              <w:rPr>
                <w:rFonts w:eastAsia="Arial" w:cs="Arial"/>
                <w:lang w:val="en-US"/>
              </w:rPr>
            </w:pPr>
            <w:r w:rsidRPr="00076E76">
              <w:rPr>
                <w:rFonts w:cs="Arial"/>
                <w:lang w:val="en-US"/>
              </w:rPr>
              <w:t>56</w:t>
            </w:r>
          </w:p>
        </w:tc>
        <w:tc>
          <w:tcPr>
            <w:tcW w:w="555" w:type="pct"/>
          </w:tcPr>
          <w:p w14:paraId="4E96647D" w14:textId="77777777" w:rsidR="00DD1F49" w:rsidRPr="00076E76" w:rsidRDefault="00000000" w:rsidP="00BD23C4">
            <w:pPr>
              <w:spacing w:before="20" w:after="20"/>
              <w:ind w:left="123"/>
              <w:jc w:val="center"/>
              <w:rPr>
                <w:rFonts w:eastAsia="Arial" w:cs="Arial"/>
                <w:lang w:val="en-US"/>
              </w:rPr>
            </w:pPr>
            <w:r w:rsidRPr="00076E76">
              <w:rPr>
                <w:rFonts w:cs="Arial"/>
                <w:spacing w:val="-1"/>
                <w:lang w:val="en-US"/>
              </w:rPr>
              <w:t>1.0185</w:t>
            </w:r>
          </w:p>
        </w:tc>
        <w:tc>
          <w:tcPr>
            <w:tcW w:w="555" w:type="pct"/>
          </w:tcPr>
          <w:p w14:paraId="7A99EF3D" w14:textId="77777777" w:rsidR="00DD1F49" w:rsidRPr="00076E76" w:rsidRDefault="00000000" w:rsidP="00BD23C4">
            <w:pPr>
              <w:spacing w:before="20" w:after="20"/>
              <w:ind w:left="167"/>
              <w:jc w:val="center"/>
              <w:rPr>
                <w:rFonts w:eastAsia="Arial" w:cs="Arial"/>
                <w:lang w:val="en-US"/>
              </w:rPr>
            </w:pPr>
            <w:r w:rsidRPr="00076E76">
              <w:rPr>
                <w:rFonts w:cs="Arial"/>
                <w:lang w:val="en-US"/>
              </w:rPr>
              <w:t>.9683</w:t>
            </w:r>
          </w:p>
        </w:tc>
        <w:tc>
          <w:tcPr>
            <w:tcW w:w="556" w:type="pct"/>
          </w:tcPr>
          <w:p w14:paraId="7E7C0393" w14:textId="77777777" w:rsidR="00DD1F49" w:rsidRPr="00076E76" w:rsidRDefault="00000000" w:rsidP="00BD23C4">
            <w:pPr>
              <w:spacing w:before="20" w:after="20"/>
              <w:ind w:left="428" w:right="428"/>
              <w:jc w:val="center"/>
              <w:rPr>
                <w:rFonts w:eastAsia="Arial" w:cs="Arial"/>
                <w:lang w:val="en-US"/>
              </w:rPr>
            </w:pPr>
            <w:r w:rsidRPr="00076E76">
              <w:rPr>
                <w:rFonts w:cs="Arial"/>
                <w:lang w:val="en-US"/>
              </w:rPr>
              <w:t>76</w:t>
            </w:r>
          </w:p>
        </w:tc>
        <w:tc>
          <w:tcPr>
            <w:tcW w:w="555" w:type="pct"/>
          </w:tcPr>
          <w:p w14:paraId="76A20786" w14:textId="77777777" w:rsidR="00DD1F49" w:rsidRPr="00076E76" w:rsidRDefault="00000000" w:rsidP="00BD23C4">
            <w:pPr>
              <w:spacing w:before="20" w:after="20"/>
              <w:ind w:left="171"/>
              <w:jc w:val="center"/>
              <w:rPr>
                <w:rFonts w:eastAsia="Arial" w:cs="Arial"/>
                <w:lang w:val="en-US"/>
              </w:rPr>
            </w:pPr>
            <w:r w:rsidRPr="00076E76">
              <w:rPr>
                <w:rFonts w:cs="Arial"/>
                <w:spacing w:val="-1"/>
                <w:lang w:val="en-US"/>
              </w:rPr>
              <w:t>1.0327</w:t>
            </w:r>
          </w:p>
        </w:tc>
        <w:tc>
          <w:tcPr>
            <w:tcW w:w="555" w:type="pct"/>
          </w:tcPr>
          <w:p w14:paraId="410799E3" w14:textId="77777777" w:rsidR="00DD1F49" w:rsidRPr="00076E76" w:rsidRDefault="00000000" w:rsidP="00BD23C4">
            <w:pPr>
              <w:spacing w:before="20" w:after="20"/>
              <w:ind w:left="145"/>
              <w:jc w:val="center"/>
              <w:rPr>
                <w:rFonts w:eastAsia="Arial" w:cs="Arial"/>
                <w:lang w:val="en-US"/>
              </w:rPr>
            </w:pPr>
            <w:r w:rsidRPr="00076E76">
              <w:rPr>
                <w:rFonts w:cs="Arial"/>
                <w:lang w:val="en-US"/>
              </w:rPr>
              <w:t>.9677</w:t>
            </w:r>
          </w:p>
        </w:tc>
        <w:tc>
          <w:tcPr>
            <w:tcW w:w="555" w:type="pct"/>
          </w:tcPr>
          <w:p w14:paraId="5BA77D31" w14:textId="77777777" w:rsidR="00DD1F49" w:rsidRPr="00076E76" w:rsidRDefault="00000000" w:rsidP="00BD23C4">
            <w:pPr>
              <w:spacing w:before="20" w:after="20"/>
              <w:ind w:left="378" w:right="380"/>
              <w:jc w:val="center"/>
              <w:rPr>
                <w:rFonts w:eastAsia="Arial" w:cs="Arial"/>
                <w:lang w:val="en-US"/>
              </w:rPr>
            </w:pPr>
            <w:r w:rsidRPr="00076E76">
              <w:rPr>
                <w:rFonts w:cs="Arial"/>
                <w:lang w:val="en-US"/>
              </w:rPr>
              <w:t>76</w:t>
            </w:r>
          </w:p>
        </w:tc>
        <w:tc>
          <w:tcPr>
            <w:tcW w:w="556" w:type="pct"/>
          </w:tcPr>
          <w:p w14:paraId="437AB7F0" w14:textId="77777777" w:rsidR="00DD1F49" w:rsidRPr="00076E76" w:rsidRDefault="00000000" w:rsidP="00BD23C4">
            <w:pPr>
              <w:spacing w:before="20" w:after="20"/>
              <w:ind w:left="95"/>
              <w:jc w:val="center"/>
              <w:rPr>
                <w:rFonts w:eastAsia="Arial" w:cs="Arial"/>
                <w:lang w:val="en-US"/>
              </w:rPr>
            </w:pPr>
            <w:r w:rsidRPr="00076E76">
              <w:rPr>
                <w:rFonts w:cs="Arial"/>
                <w:spacing w:val="-1"/>
                <w:lang w:val="en-US"/>
              </w:rPr>
              <w:t>1.0334</w:t>
            </w:r>
          </w:p>
        </w:tc>
      </w:tr>
      <w:tr w:rsidR="009838DF" w14:paraId="4100DFE3" w14:textId="77777777" w:rsidTr="004D05EF">
        <w:tc>
          <w:tcPr>
            <w:tcW w:w="555" w:type="pct"/>
          </w:tcPr>
          <w:p w14:paraId="572AC6E3" w14:textId="77777777" w:rsidR="00DD1F49" w:rsidRPr="00076E76" w:rsidRDefault="00000000" w:rsidP="00BD23C4">
            <w:pPr>
              <w:spacing w:before="20" w:after="20"/>
              <w:ind w:left="145"/>
              <w:jc w:val="center"/>
              <w:rPr>
                <w:rFonts w:eastAsia="Arial" w:cs="Arial"/>
                <w:lang w:val="en-US"/>
              </w:rPr>
            </w:pPr>
            <w:r w:rsidRPr="00076E76">
              <w:rPr>
                <w:rFonts w:cs="Arial"/>
                <w:spacing w:val="-1"/>
                <w:lang w:val="en-US"/>
              </w:rPr>
              <w:t>.9809</w:t>
            </w:r>
          </w:p>
        </w:tc>
        <w:tc>
          <w:tcPr>
            <w:tcW w:w="555" w:type="pct"/>
          </w:tcPr>
          <w:p w14:paraId="1F1CE016" w14:textId="77777777" w:rsidR="00DD1F49" w:rsidRPr="00076E76" w:rsidRDefault="00000000" w:rsidP="00BD23C4">
            <w:pPr>
              <w:spacing w:before="20" w:after="20"/>
              <w:ind w:left="380" w:right="380"/>
              <w:jc w:val="center"/>
              <w:rPr>
                <w:rFonts w:eastAsia="Arial" w:cs="Arial"/>
                <w:lang w:val="en-US"/>
              </w:rPr>
            </w:pPr>
            <w:r w:rsidRPr="00076E76">
              <w:rPr>
                <w:rFonts w:cs="Arial"/>
                <w:lang w:val="en-US"/>
              </w:rPr>
              <w:t>58</w:t>
            </w:r>
          </w:p>
        </w:tc>
        <w:tc>
          <w:tcPr>
            <w:tcW w:w="555" w:type="pct"/>
          </w:tcPr>
          <w:p w14:paraId="31CD7BDE" w14:textId="77777777" w:rsidR="00DD1F49" w:rsidRPr="00076E76" w:rsidRDefault="00000000" w:rsidP="00BD23C4">
            <w:pPr>
              <w:spacing w:before="20" w:after="20"/>
              <w:ind w:left="123"/>
              <w:jc w:val="center"/>
              <w:rPr>
                <w:rFonts w:eastAsia="Arial" w:cs="Arial"/>
                <w:lang w:val="en-US"/>
              </w:rPr>
            </w:pPr>
            <w:r w:rsidRPr="00076E76">
              <w:rPr>
                <w:rFonts w:cs="Arial"/>
                <w:spacing w:val="-1"/>
                <w:lang w:val="en-US"/>
              </w:rPr>
              <w:t>1.0194</w:t>
            </w:r>
          </w:p>
        </w:tc>
        <w:tc>
          <w:tcPr>
            <w:tcW w:w="555" w:type="pct"/>
          </w:tcPr>
          <w:p w14:paraId="3315BF41" w14:textId="77777777" w:rsidR="00DD1F49" w:rsidRPr="00076E76" w:rsidRDefault="00000000" w:rsidP="00BD23C4">
            <w:pPr>
              <w:spacing w:before="20" w:after="20"/>
              <w:ind w:left="167"/>
              <w:jc w:val="center"/>
              <w:rPr>
                <w:rFonts w:eastAsia="Arial" w:cs="Arial"/>
                <w:lang w:val="en-US"/>
              </w:rPr>
            </w:pPr>
            <w:r w:rsidRPr="00076E76">
              <w:rPr>
                <w:rFonts w:cs="Arial"/>
                <w:lang w:val="en-US"/>
              </w:rPr>
              <w:t>.9672</w:t>
            </w:r>
          </w:p>
        </w:tc>
        <w:tc>
          <w:tcPr>
            <w:tcW w:w="556" w:type="pct"/>
          </w:tcPr>
          <w:p w14:paraId="6456DEA7" w14:textId="77777777" w:rsidR="00DD1F49" w:rsidRPr="00076E76" w:rsidRDefault="00000000" w:rsidP="00BD23C4">
            <w:pPr>
              <w:spacing w:before="20" w:after="20"/>
              <w:ind w:left="428" w:right="428"/>
              <w:jc w:val="center"/>
              <w:rPr>
                <w:rFonts w:eastAsia="Arial" w:cs="Arial"/>
                <w:lang w:val="en-US"/>
              </w:rPr>
            </w:pPr>
            <w:r w:rsidRPr="00076E76">
              <w:rPr>
                <w:rFonts w:cs="Arial"/>
                <w:lang w:val="en-US"/>
              </w:rPr>
              <w:t>78</w:t>
            </w:r>
          </w:p>
        </w:tc>
        <w:tc>
          <w:tcPr>
            <w:tcW w:w="555" w:type="pct"/>
          </w:tcPr>
          <w:p w14:paraId="73A895CA" w14:textId="77777777" w:rsidR="00DD1F49" w:rsidRPr="00076E76" w:rsidRDefault="00000000" w:rsidP="00BD23C4">
            <w:pPr>
              <w:spacing w:before="20" w:after="20"/>
              <w:ind w:left="171"/>
              <w:jc w:val="center"/>
              <w:rPr>
                <w:rFonts w:eastAsia="Arial" w:cs="Arial"/>
                <w:lang w:val="en-US"/>
              </w:rPr>
            </w:pPr>
            <w:r w:rsidRPr="00076E76">
              <w:rPr>
                <w:rFonts w:cs="Arial"/>
                <w:spacing w:val="-1"/>
                <w:lang w:val="en-US"/>
              </w:rPr>
              <w:t>1.0339</w:t>
            </w:r>
          </w:p>
        </w:tc>
        <w:tc>
          <w:tcPr>
            <w:tcW w:w="555" w:type="pct"/>
          </w:tcPr>
          <w:p w14:paraId="25876085" w14:textId="77777777" w:rsidR="00DD1F49" w:rsidRPr="00076E76" w:rsidRDefault="00000000" w:rsidP="00BD23C4">
            <w:pPr>
              <w:spacing w:before="20" w:after="20"/>
              <w:ind w:left="145"/>
              <w:jc w:val="center"/>
              <w:rPr>
                <w:rFonts w:eastAsia="Arial" w:cs="Arial"/>
                <w:lang w:val="en-US"/>
              </w:rPr>
            </w:pPr>
            <w:r w:rsidRPr="00076E76">
              <w:rPr>
                <w:rFonts w:cs="Arial"/>
                <w:lang w:val="en-US"/>
              </w:rPr>
              <w:t>.9667</w:t>
            </w:r>
          </w:p>
        </w:tc>
        <w:tc>
          <w:tcPr>
            <w:tcW w:w="555" w:type="pct"/>
          </w:tcPr>
          <w:p w14:paraId="558E84CA" w14:textId="77777777" w:rsidR="00DD1F49" w:rsidRPr="00076E76" w:rsidRDefault="00000000" w:rsidP="00BD23C4">
            <w:pPr>
              <w:spacing w:before="20" w:after="20"/>
              <w:ind w:left="378" w:right="380"/>
              <w:jc w:val="center"/>
              <w:rPr>
                <w:rFonts w:eastAsia="Arial" w:cs="Arial"/>
                <w:lang w:val="en-US"/>
              </w:rPr>
            </w:pPr>
            <w:r w:rsidRPr="00076E76">
              <w:rPr>
                <w:rFonts w:cs="Arial"/>
                <w:lang w:val="en-US"/>
              </w:rPr>
              <w:t>78</w:t>
            </w:r>
          </w:p>
        </w:tc>
        <w:tc>
          <w:tcPr>
            <w:tcW w:w="556" w:type="pct"/>
          </w:tcPr>
          <w:p w14:paraId="5789153E" w14:textId="77777777" w:rsidR="00DD1F49" w:rsidRPr="00076E76" w:rsidRDefault="00000000" w:rsidP="00BD23C4">
            <w:pPr>
              <w:spacing w:before="20" w:after="20"/>
              <w:ind w:left="95"/>
              <w:jc w:val="center"/>
              <w:rPr>
                <w:rFonts w:eastAsia="Arial" w:cs="Arial"/>
                <w:lang w:val="en-US"/>
              </w:rPr>
            </w:pPr>
            <w:r w:rsidRPr="00076E76">
              <w:rPr>
                <w:rFonts w:cs="Arial"/>
                <w:spacing w:val="-1"/>
                <w:lang w:val="en-US"/>
              </w:rPr>
              <w:t>1.0344</w:t>
            </w:r>
          </w:p>
        </w:tc>
      </w:tr>
      <w:tr w:rsidR="009838DF" w14:paraId="19FA69AB" w14:textId="77777777" w:rsidTr="004D05EF">
        <w:tc>
          <w:tcPr>
            <w:tcW w:w="555" w:type="pct"/>
          </w:tcPr>
          <w:p w14:paraId="5999E4AD" w14:textId="77777777" w:rsidR="00DD1F49" w:rsidRPr="00076E76" w:rsidRDefault="00000000" w:rsidP="00BD23C4">
            <w:pPr>
              <w:spacing w:before="20" w:after="20"/>
              <w:ind w:left="145"/>
              <w:jc w:val="center"/>
              <w:rPr>
                <w:rFonts w:eastAsia="Arial" w:cs="Arial"/>
                <w:lang w:val="en-US"/>
              </w:rPr>
            </w:pPr>
            <w:r w:rsidRPr="00076E76">
              <w:rPr>
                <w:rFonts w:cs="Arial"/>
                <w:b/>
                <w:spacing w:val="-1"/>
                <w:lang w:val="en-US"/>
              </w:rPr>
              <w:t>.9800</w:t>
            </w:r>
          </w:p>
        </w:tc>
        <w:tc>
          <w:tcPr>
            <w:tcW w:w="555" w:type="pct"/>
          </w:tcPr>
          <w:p w14:paraId="7FE6992F" w14:textId="77777777" w:rsidR="00DD1F49" w:rsidRPr="00076E76" w:rsidRDefault="00000000" w:rsidP="00BD23C4">
            <w:pPr>
              <w:spacing w:before="20" w:after="20"/>
              <w:ind w:left="380" w:right="380"/>
              <w:jc w:val="center"/>
              <w:rPr>
                <w:rFonts w:eastAsia="Arial" w:cs="Arial"/>
                <w:lang w:val="en-US"/>
              </w:rPr>
            </w:pPr>
            <w:r w:rsidRPr="00076E76">
              <w:rPr>
                <w:rFonts w:cs="Arial"/>
                <w:b/>
                <w:lang w:val="en-US"/>
              </w:rPr>
              <w:t>60</w:t>
            </w:r>
          </w:p>
        </w:tc>
        <w:tc>
          <w:tcPr>
            <w:tcW w:w="555" w:type="pct"/>
          </w:tcPr>
          <w:p w14:paraId="4C8FA632" w14:textId="77777777" w:rsidR="00DD1F49" w:rsidRPr="00076E76" w:rsidRDefault="00000000" w:rsidP="00BD23C4">
            <w:pPr>
              <w:spacing w:before="20" w:after="20"/>
              <w:ind w:left="123"/>
              <w:jc w:val="center"/>
              <w:rPr>
                <w:rFonts w:eastAsia="Arial" w:cs="Arial"/>
                <w:lang w:val="en-US"/>
              </w:rPr>
            </w:pPr>
            <w:r w:rsidRPr="00076E76">
              <w:rPr>
                <w:rFonts w:cs="Arial"/>
                <w:b/>
                <w:spacing w:val="-1"/>
                <w:lang w:val="en-US"/>
              </w:rPr>
              <w:t>1.0204</w:t>
            </w:r>
          </w:p>
        </w:tc>
        <w:tc>
          <w:tcPr>
            <w:tcW w:w="555" w:type="pct"/>
          </w:tcPr>
          <w:p w14:paraId="3DE7AB66" w14:textId="77777777" w:rsidR="00DD1F49" w:rsidRPr="00076E76" w:rsidRDefault="00000000" w:rsidP="00BD23C4">
            <w:pPr>
              <w:spacing w:before="20" w:after="20"/>
              <w:ind w:left="167"/>
              <w:jc w:val="center"/>
              <w:rPr>
                <w:rFonts w:eastAsia="Arial" w:cs="Arial"/>
                <w:lang w:val="en-US"/>
              </w:rPr>
            </w:pPr>
            <w:r w:rsidRPr="00076E76">
              <w:rPr>
                <w:rFonts w:cs="Arial"/>
                <w:b/>
                <w:lang w:val="en-US"/>
              </w:rPr>
              <w:t>.9662</w:t>
            </w:r>
          </w:p>
        </w:tc>
        <w:tc>
          <w:tcPr>
            <w:tcW w:w="556" w:type="pct"/>
          </w:tcPr>
          <w:p w14:paraId="7BA73CB8" w14:textId="77777777" w:rsidR="00DD1F49" w:rsidRPr="00076E76" w:rsidRDefault="00000000" w:rsidP="00BD23C4">
            <w:pPr>
              <w:spacing w:before="20" w:after="20"/>
              <w:ind w:left="428" w:right="428"/>
              <w:jc w:val="center"/>
              <w:rPr>
                <w:rFonts w:eastAsia="Arial" w:cs="Arial"/>
                <w:lang w:val="en-US"/>
              </w:rPr>
            </w:pPr>
            <w:r w:rsidRPr="00076E76">
              <w:rPr>
                <w:rFonts w:cs="Arial"/>
                <w:b/>
                <w:lang w:val="en-US"/>
              </w:rPr>
              <w:t>80</w:t>
            </w:r>
          </w:p>
        </w:tc>
        <w:tc>
          <w:tcPr>
            <w:tcW w:w="555" w:type="pct"/>
          </w:tcPr>
          <w:p w14:paraId="59D168C9" w14:textId="77777777" w:rsidR="00DD1F49" w:rsidRPr="00076E76" w:rsidRDefault="00000000" w:rsidP="00BD23C4">
            <w:pPr>
              <w:spacing w:before="20" w:after="20"/>
              <w:ind w:left="171"/>
              <w:jc w:val="center"/>
              <w:rPr>
                <w:rFonts w:eastAsia="Arial" w:cs="Arial"/>
                <w:lang w:val="en-US"/>
              </w:rPr>
            </w:pPr>
            <w:r w:rsidRPr="00076E76">
              <w:rPr>
                <w:rFonts w:cs="Arial"/>
                <w:b/>
                <w:spacing w:val="-1"/>
                <w:lang w:val="en-US"/>
              </w:rPr>
              <w:t>1.0349</w:t>
            </w:r>
          </w:p>
        </w:tc>
        <w:tc>
          <w:tcPr>
            <w:tcW w:w="555" w:type="pct"/>
          </w:tcPr>
          <w:p w14:paraId="51ADD04B" w14:textId="77777777" w:rsidR="00DD1F49" w:rsidRPr="00076E76" w:rsidRDefault="00000000" w:rsidP="00BD23C4">
            <w:pPr>
              <w:spacing w:before="20" w:after="20"/>
              <w:ind w:left="145"/>
              <w:jc w:val="center"/>
              <w:rPr>
                <w:rFonts w:eastAsia="Arial" w:cs="Arial"/>
                <w:lang w:val="en-US"/>
              </w:rPr>
            </w:pPr>
            <w:r w:rsidRPr="00076E76">
              <w:rPr>
                <w:rFonts w:cs="Arial"/>
                <w:b/>
                <w:lang w:val="en-US"/>
              </w:rPr>
              <w:t>.9656</w:t>
            </w:r>
          </w:p>
        </w:tc>
        <w:tc>
          <w:tcPr>
            <w:tcW w:w="555" w:type="pct"/>
          </w:tcPr>
          <w:p w14:paraId="141CAEF5" w14:textId="77777777" w:rsidR="00DD1F49" w:rsidRPr="00076E76" w:rsidRDefault="00000000" w:rsidP="00BD23C4">
            <w:pPr>
              <w:spacing w:before="20" w:after="20"/>
              <w:ind w:left="378" w:right="380"/>
              <w:jc w:val="center"/>
              <w:rPr>
                <w:rFonts w:eastAsia="Arial" w:cs="Arial"/>
                <w:lang w:val="en-US"/>
              </w:rPr>
            </w:pPr>
            <w:r w:rsidRPr="00076E76">
              <w:rPr>
                <w:rFonts w:cs="Arial"/>
                <w:b/>
                <w:lang w:val="en-US"/>
              </w:rPr>
              <w:t>80</w:t>
            </w:r>
          </w:p>
        </w:tc>
        <w:tc>
          <w:tcPr>
            <w:tcW w:w="556" w:type="pct"/>
          </w:tcPr>
          <w:p w14:paraId="2B709B16" w14:textId="77777777" w:rsidR="00DD1F49" w:rsidRPr="00076E76" w:rsidRDefault="00000000" w:rsidP="00BD23C4">
            <w:pPr>
              <w:spacing w:before="20" w:after="20"/>
              <w:ind w:left="95"/>
              <w:jc w:val="center"/>
              <w:rPr>
                <w:rFonts w:eastAsia="Arial" w:cs="Arial"/>
                <w:lang w:val="en-US"/>
              </w:rPr>
            </w:pPr>
            <w:r w:rsidRPr="00076E76">
              <w:rPr>
                <w:rFonts w:cs="Arial"/>
                <w:b/>
                <w:spacing w:val="-1"/>
                <w:lang w:val="en-US"/>
              </w:rPr>
              <w:t>1.0356</w:t>
            </w:r>
          </w:p>
        </w:tc>
      </w:tr>
      <w:tr w:rsidR="009838DF" w14:paraId="001F012E" w14:textId="77777777" w:rsidTr="004D05EF">
        <w:tc>
          <w:tcPr>
            <w:tcW w:w="555" w:type="pct"/>
          </w:tcPr>
          <w:p w14:paraId="36B49452" w14:textId="77777777" w:rsidR="00DD1F49" w:rsidRPr="00076E76" w:rsidRDefault="00000000" w:rsidP="00BD23C4">
            <w:pPr>
              <w:spacing w:before="20" w:after="20"/>
              <w:ind w:left="145"/>
              <w:jc w:val="center"/>
              <w:rPr>
                <w:rFonts w:eastAsia="Arial" w:cs="Arial"/>
                <w:lang w:val="en-US"/>
              </w:rPr>
            </w:pPr>
            <w:r w:rsidRPr="00076E76">
              <w:rPr>
                <w:rFonts w:cs="Arial"/>
                <w:spacing w:val="-1"/>
                <w:lang w:val="en-US"/>
              </w:rPr>
              <w:t>.9791</w:t>
            </w:r>
          </w:p>
        </w:tc>
        <w:tc>
          <w:tcPr>
            <w:tcW w:w="555" w:type="pct"/>
          </w:tcPr>
          <w:p w14:paraId="48AAE767" w14:textId="77777777" w:rsidR="00DD1F49" w:rsidRPr="00076E76" w:rsidRDefault="00000000" w:rsidP="00BD23C4">
            <w:pPr>
              <w:spacing w:before="20" w:after="20"/>
              <w:ind w:left="380" w:right="380"/>
              <w:jc w:val="center"/>
              <w:rPr>
                <w:rFonts w:eastAsia="Arial" w:cs="Arial"/>
                <w:lang w:val="en-US"/>
              </w:rPr>
            </w:pPr>
            <w:r w:rsidRPr="00076E76">
              <w:rPr>
                <w:rFonts w:cs="Arial"/>
                <w:lang w:val="en-US"/>
              </w:rPr>
              <w:t>62</w:t>
            </w:r>
          </w:p>
        </w:tc>
        <w:tc>
          <w:tcPr>
            <w:tcW w:w="555" w:type="pct"/>
          </w:tcPr>
          <w:p w14:paraId="5F7C3D8C" w14:textId="77777777" w:rsidR="00DD1F49" w:rsidRPr="00076E76" w:rsidRDefault="00000000" w:rsidP="00BD23C4">
            <w:pPr>
              <w:spacing w:before="20" w:after="20"/>
              <w:ind w:left="123"/>
              <w:jc w:val="center"/>
              <w:rPr>
                <w:rFonts w:eastAsia="Arial" w:cs="Arial"/>
                <w:lang w:val="en-US"/>
              </w:rPr>
            </w:pPr>
            <w:r w:rsidRPr="00076E76">
              <w:rPr>
                <w:rFonts w:cs="Arial"/>
                <w:spacing w:val="-1"/>
                <w:lang w:val="en-US"/>
              </w:rPr>
              <w:t>1.0213</w:t>
            </w:r>
          </w:p>
        </w:tc>
        <w:tc>
          <w:tcPr>
            <w:tcW w:w="555" w:type="pct"/>
          </w:tcPr>
          <w:p w14:paraId="3C52099D" w14:textId="77777777" w:rsidR="00DD1F49" w:rsidRPr="00076E76" w:rsidRDefault="00000000" w:rsidP="00BD23C4">
            <w:pPr>
              <w:spacing w:before="20" w:after="20"/>
              <w:ind w:left="167"/>
              <w:jc w:val="center"/>
              <w:rPr>
                <w:rFonts w:eastAsia="Arial" w:cs="Arial"/>
                <w:lang w:val="en-US"/>
              </w:rPr>
            </w:pPr>
            <w:r w:rsidRPr="00076E76">
              <w:rPr>
                <w:rFonts w:cs="Arial"/>
                <w:lang w:val="en-US"/>
              </w:rPr>
              <w:t>.9651</w:t>
            </w:r>
          </w:p>
        </w:tc>
        <w:tc>
          <w:tcPr>
            <w:tcW w:w="556" w:type="pct"/>
          </w:tcPr>
          <w:p w14:paraId="32479923" w14:textId="77777777" w:rsidR="00DD1F49" w:rsidRPr="00076E76" w:rsidRDefault="00000000" w:rsidP="00BD23C4">
            <w:pPr>
              <w:spacing w:before="20" w:after="20"/>
              <w:ind w:left="428" w:right="428"/>
              <w:jc w:val="center"/>
              <w:rPr>
                <w:rFonts w:eastAsia="Arial" w:cs="Arial"/>
                <w:lang w:val="en-US"/>
              </w:rPr>
            </w:pPr>
            <w:r w:rsidRPr="00076E76">
              <w:rPr>
                <w:rFonts w:cs="Arial"/>
                <w:lang w:val="en-US"/>
              </w:rPr>
              <w:t>82</w:t>
            </w:r>
          </w:p>
        </w:tc>
        <w:tc>
          <w:tcPr>
            <w:tcW w:w="555" w:type="pct"/>
          </w:tcPr>
          <w:p w14:paraId="7FCAAA07" w14:textId="77777777" w:rsidR="00DD1F49" w:rsidRPr="00076E76" w:rsidRDefault="00000000" w:rsidP="00BD23C4">
            <w:pPr>
              <w:spacing w:before="20" w:after="20"/>
              <w:ind w:left="171"/>
              <w:jc w:val="center"/>
              <w:rPr>
                <w:rFonts w:eastAsia="Arial" w:cs="Arial"/>
                <w:lang w:val="en-US"/>
              </w:rPr>
            </w:pPr>
            <w:r w:rsidRPr="00076E76">
              <w:rPr>
                <w:rFonts w:cs="Arial"/>
                <w:spacing w:val="-1"/>
                <w:lang w:val="en-US"/>
              </w:rPr>
              <w:t>1.0361</w:t>
            </w:r>
          </w:p>
        </w:tc>
        <w:tc>
          <w:tcPr>
            <w:tcW w:w="555" w:type="pct"/>
          </w:tcPr>
          <w:p w14:paraId="1CE9D857" w14:textId="77777777" w:rsidR="00DD1F49" w:rsidRPr="00076E76" w:rsidRDefault="00000000" w:rsidP="00BD23C4">
            <w:pPr>
              <w:spacing w:before="20" w:after="20"/>
              <w:ind w:left="145"/>
              <w:jc w:val="center"/>
              <w:rPr>
                <w:rFonts w:eastAsia="Arial" w:cs="Arial"/>
                <w:lang w:val="en-US"/>
              </w:rPr>
            </w:pPr>
            <w:r w:rsidRPr="00076E76">
              <w:rPr>
                <w:rFonts w:cs="Arial"/>
                <w:lang w:val="en-US"/>
              </w:rPr>
              <w:t>.9643</w:t>
            </w:r>
          </w:p>
        </w:tc>
        <w:tc>
          <w:tcPr>
            <w:tcW w:w="555" w:type="pct"/>
          </w:tcPr>
          <w:p w14:paraId="521D3694" w14:textId="77777777" w:rsidR="00DD1F49" w:rsidRPr="00076E76" w:rsidRDefault="00000000" w:rsidP="00BD23C4">
            <w:pPr>
              <w:spacing w:before="20" w:after="20"/>
              <w:ind w:left="378" w:right="380"/>
              <w:jc w:val="center"/>
              <w:rPr>
                <w:rFonts w:eastAsia="Arial" w:cs="Arial"/>
                <w:lang w:val="en-US"/>
              </w:rPr>
            </w:pPr>
            <w:r w:rsidRPr="00076E76">
              <w:rPr>
                <w:rFonts w:cs="Arial"/>
                <w:lang w:val="en-US"/>
              </w:rPr>
              <w:t>82</w:t>
            </w:r>
          </w:p>
        </w:tc>
        <w:tc>
          <w:tcPr>
            <w:tcW w:w="556" w:type="pct"/>
          </w:tcPr>
          <w:p w14:paraId="45C3B5B7" w14:textId="77777777" w:rsidR="00DD1F49" w:rsidRPr="00076E76" w:rsidRDefault="00000000" w:rsidP="00BD23C4">
            <w:pPr>
              <w:spacing w:before="20" w:after="20"/>
              <w:ind w:left="95"/>
              <w:jc w:val="center"/>
              <w:rPr>
                <w:rFonts w:eastAsia="Arial" w:cs="Arial"/>
                <w:lang w:val="en-US"/>
              </w:rPr>
            </w:pPr>
            <w:r w:rsidRPr="00076E76">
              <w:rPr>
                <w:rFonts w:cs="Arial"/>
                <w:spacing w:val="-1"/>
                <w:lang w:val="en-US"/>
              </w:rPr>
              <w:t>1.0370</w:t>
            </w:r>
          </w:p>
        </w:tc>
      </w:tr>
      <w:tr w:rsidR="009838DF" w14:paraId="114F5034" w14:textId="77777777" w:rsidTr="004D05EF">
        <w:tc>
          <w:tcPr>
            <w:tcW w:w="555" w:type="pct"/>
          </w:tcPr>
          <w:p w14:paraId="407CF111" w14:textId="77777777" w:rsidR="00DD1F49" w:rsidRPr="00076E76" w:rsidRDefault="00000000" w:rsidP="00BD23C4">
            <w:pPr>
              <w:spacing w:before="20" w:after="20"/>
              <w:ind w:left="145"/>
              <w:jc w:val="center"/>
              <w:rPr>
                <w:rFonts w:eastAsia="Arial" w:cs="Arial"/>
                <w:lang w:val="en-US"/>
              </w:rPr>
            </w:pPr>
            <w:r w:rsidRPr="00076E76">
              <w:rPr>
                <w:rFonts w:cs="Arial"/>
                <w:spacing w:val="-1"/>
                <w:lang w:val="en-US"/>
              </w:rPr>
              <w:t>.9782</w:t>
            </w:r>
          </w:p>
        </w:tc>
        <w:tc>
          <w:tcPr>
            <w:tcW w:w="555" w:type="pct"/>
          </w:tcPr>
          <w:p w14:paraId="1438EB3A" w14:textId="77777777" w:rsidR="00DD1F49" w:rsidRPr="00076E76" w:rsidRDefault="00000000" w:rsidP="00BD23C4">
            <w:pPr>
              <w:spacing w:before="20" w:after="20"/>
              <w:ind w:left="380" w:right="380"/>
              <w:jc w:val="center"/>
              <w:rPr>
                <w:rFonts w:eastAsia="Arial" w:cs="Arial"/>
                <w:lang w:val="en-US"/>
              </w:rPr>
            </w:pPr>
            <w:r w:rsidRPr="00076E76">
              <w:rPr>
                <w:rFonts w:cs="Arial"/>
                <w:lang w:val="en-US"/>
              </w:rPr>
              <w:t>64</w:t>
            </w:r>
          </w:p>
        </w:tc>
        <w:tc>
          <w:tcPr>
            <w:tcW w:w="555" w:type="pct"/>
          </w:tcPr>
          <w:p w14:paraId="66A4CDF6" w14:textId="77777777" w:rsidR="00DD1F49" w:rsidRPr="00076E76" w:rsidRDefault="00000000" w:rsidP="00BD23C4">
            <w:pPr>
              <w:spacing w:before="20" w:after="20"/>
              <w:ind w:left="123"/>
              <w:jc w:val="center"/>
              <w:rPr>
                <w:rFonts w:eastAsia="Arial" w:cs="Arial"/>
                <w:lang w:val="en-US"/>
              </w:rPr>
            </w:pPr>
            <w:r w:rsidRPr="00076E76">
              <w:rPr>
                <w:rFonts w:cs="Arial"/>
                <w:spacing w:val="-1"/>
                <w:lang w:val="en-US"/>
              </w:rPr>
              <w:t>1.0222</w:t>
            </w:r>
          </w:p>
        </w:tc>
        <w:tc>
          <w:tcPr>
            <w:tcW w:w="555" w:type="pct"/>
          </w:tcPr>
          <w:p w14:paraId="5B7E318E" w14:textId="77777777" w:rsidR="00DD1F49" w:rsidRPr="00076E76" w:rsidRDefault="00000000" w:rsidP="00BD23C4">
            <w:pPr>
              <w:spacing w:before="20" w:after="20"/>
              <w:ind w:left="167"/>
              <w:jc w:val="center"/>
              <w:rPr>
                <w:rFonts w:eastAsia="Arial" w:cs="Arial"/>
                <w:lang w:val="en-US"/>
              </w:rPr>
            </w:pPr>
            <w:r w:rsidRPr="00076E76">
              <w:rPr>
                <w:rFonts w:cs="Arial"/>
                <w:lang w:val="en-US"/>
              </w:rPr>
              <w:t>.9640</w:t>
            </w:r>
          </w:p>
        </w:tc>
        <w:tc>
          <w:tcPr>
            <w:tcW w:w="556" w:type="pct"/>
          </w:tcPr>
          <w:p w14:paraId="133FF09A" w14:textId="77777777" w:rsidR="00DD1F49" w:rsidRPr="00076E76" w:rsidRDefault="00000000" w:rsidP="00BD23C4">
            <w:pPr>
              <w:spacing w:before="20" w:after="20"/>
              <w:ind w:left="428" w:right="428"/>
              <w:jc w:val="center"/>
              <w:rPr>
                <w:rFonts w:eastAsia="Arial" w:cs="Arial"/>
                <w:lang w:val="en-US"/>
              </w:rPr>
            </w:pPr>
            <w:r w:rsidRPr="00076E76">
              <w:rPr>
                <w:rFonts w:cs="Arial"/>
                <w:lang w:val="en-US"/>
              </w:rPr>
              <w:t>84</w:t>
            </w:r>
          </w:p>
        </w:tc>
        <w:tc>
          <w:tcPr>
            <w:tcW w:w="555" w:type="pct"/>
          </w:tcPr>
          <w:p w14:paraId="16FDF986" w14:textId="77777777" w:rsidR="00DD1F49" w:rsidRPr="00076E76" w:rsidRDefault="00000000" w:rsidP="00BD23C4">
            <w:pPr>
              <w:spacing w:before="20" w:after="20"/>
              <w:ind w:left="171"/>
              <w:jc w:val="center"/>
              <w:rPr>
                <w:rFonts w:eastAsia="Arial" w:cs="Arial"/>
                <w:lang w:val="en-US"/>
              </w:rPr>
            </w:pPr>
            <w:r w:rsidRPr="00076E76">
              <w:rPr>
                <w:rFonts w:cs="Arial"/>
                <w:spacing w:val="-1"/>
                <w:lang w:val="en-US"/>
              </w:rPr>
              <w:t>1.0373</w:t>
            </w:r>
          </w:p>
        </w:tc>
        <w:tc>
          <w:tcPr>
            <w:tcW w:w="555" w:type="pct"/>
          </w:tcPr>
          <w:p w14:paraId="285A3849" w14:textId="77777777" w:rsidR="00DD1F49" w:rsidRPr="00076E76" w:rsidRDefault="00000000" w:rsidP="00BD23C4">
            <w:pPr>
              <w:spacing w:before="20" w:after="20"/>
              <w:ind w:left="145"/>
              <w:jc w:val="center"/>
              <w:rPr>
                <w:rFonts w:eastAsia="Arial" w:cs="Arial"/>
                <w:lang w:val="en-US"/>
              </w:rPr>
            </w:pPr>
            <w:r w:rsidRPr="00076E76">
              <w:rPr>
                <w:rFonts w:cs="Arial"/>
                <w:lang w:val="en-US"/>
              </w:rPr>
              <w:t>.9630</w:t>
            </w:r>
          </w:p>
        </w:tc>
        <w:tc>
          <w:tcPr>
            <w:tcW w:w="555" w:type="pct"/>
          </w:tcPr>
          <w:p w14:paraId="282E219C" w14:textId="77777777" w:rsidR="00DD1F49" w:rsidRPr="00076E76" w:rsidRDefault="00000000" w:rsidP="00BD23C4">
            <w:pPr>
              <w:spacing w:before="20" w:after="20"/>
              <w:ind w:left="378" w:right="380"/>
              <w:jc w:val="center"/>
              <w:rPr>
                <w:rFonts w:eastAsia="Arial" w:cs="Arial"/>
                <w:lang w:val="en-US"/>
              </w:rPr>
            </w:pPr>
            <w:r w:rsidRPr="00076E76">
              <w:rPr>
                <w:rFonts w:cs="Arial"/>
                <w:lang w:val="en-US"/>
              </w:rPr>
              <w:t>84</w:t>
            </w:r>
          </w:p>
        </w:tc>
        <w:tc>
          <w:tcPr>
            <w:tcW w:w="556" w:type="pct"/>
          </w:tcPr>
          <w:p w14:paraId="0CCC3664" w14:textId="77777777" w:rsidR="00DD1F49" w:rsidRPr="00076E76" w:rsidRDefault="00000000" w:rsidP="00BD23C4">
            <w:pPr>
              <w:spacing w:before="20" w:after="20"/>
              <w:ind w:left="95"/>
              <w:jc w:val="center"/>
              <w:rPr>
                <w:rFonts w:eastAsia="Arial" w:cs="Arial"/>
                <w:lang w:val="en-US"/>
              </w:rPr>
            </w:pPr>
            <w:r w:rsidRPr="00076E76">
              <w:rPr>
                <w:rFonts w:cs="Arial"/>
                <w:spacing w:val="-1"/>
                <w:lang w:val="en-US"/>
              </w:rPr>
              <w:t>1.0384</w:t>
            </w:r>
          </w:p>
        </w:tc>
      </w:tr>
      <w:tr w:rsidR="009838DF" w14:paraId="25018D44" w14:textId="77777777" w:rsidTr="004D05EF">
        <w:tc>
          <w:tcPr>
            <w:tcW w:w="555" w:type="pct"/>
          </w:tcPr>
          <w:p w14:paraId="2AC4A55F" w14:textId="77777777" w:rsidR="00DD1F49" w:rsidRPr="00076E76" w:rsidRDefault="00000000" w:rsidP="00BD23C4">
            <w:pPr>
              <w:spacing w:before="20" w:after="20"/>
              <w:ind w:left="145"/>
              <w:jc w:val="center"/>
              <w:rPr>
                <w:rFonts w:eastAsia="Arial" w:cs="Arial"/>
                <w:lang w:val="en-US"/>
              </w:rPr>
            </w:pPr>
            <w:r w:rsidRPr="00076E76">
              <w:rPr>
                <w:rFonts w:cs="Arial"/>
                <w:spacing w:val="-1"/>
                <w:lang w:val="en-US"/>
              </w:rPr>
              <w:t>.9773</w:t>
            </w:r>
          </w:p>
        </w:tc>
        <w:tc>
          <w:tcPr>
            <w:tcW w:w="555" w:type="pct"/>
          </w:tcPr>
          <w:p w14:paraId="5508F61E" w14:textId="77777777" w:rsidR="00DD1F49" w:rsidRPr="00076E76" w:rsidRDefault="00000000" w:rsidP="00BD23C4">
            <w:pPr>
              <w:spacing w:before="20" w:after="20"/>
              <w:ind w:left="380" w:right="380"/>
              <w:jc w:val="center"/>
              <w:rPr>
                <w:rFonts w:eastAsia="Arial" w:cs="Arial"/>
                <w:lang w:val="en-US"/>
              </w:rPr>
            </w:pPr>
            <w:r w:rsidRPr="00076E76">
              <w:rPr>
                <w:rFonts w:cs="Arial"/>
                <w:lang w:val="en-US"/>
              </w:rPr>
              <w:t>66</w:t>
            </w:r>
          </w:p>
        </w:tc>
        <w:tc>
          <w:tcPr>
            <w:tcW w:w="555" w:type="pct"/>
          </w:tcPr>
          <w:p w14:paraId="53D6B71C" w14:textId="77777777" w:rsidR="00DD1F49" w:rsidRPr="00076E76" w:rsidRDefault="00000000" w:rsidP="00BD23C4">
            <w:pPr>
              <w:spacing w:before="20" w:after="20"/>
              <w:ind w:left="123"/>
              <w:jc w:val="center"/>
              <w:rPr>
                <w:rFonts w:eastAsia="Arial" w:cs="Arial"/>
                <w:lang w:val="en-US"/>
              </w:rPr>
            </w:pPr>
            <w:r w:rsidRPr="00076E76">
              <w:rPr>
                <w:rFonts w:cs="Arial"/>
                <w:spacing w:val="-1"/>
                <w:lang w:val="en-US"/>
              </w:rPr>
              <w:t>1.0232</w:t>
            </w:r>
          </w:p>
        </w:tc>
        <w:tc>
          <w:tcPr>
            <w:tcW w:w="555" w:type="pct"/>
          </w:tcPr>
          <w:p w14:paraId="6F3BA1AF" w14:textId="77777777" w:rsidR="00DD1F49" w:rsidRPr="00076E76" w:rsidRDefault="00000000" w:rsidP="00BD23C4">
            <w:pPr>
              <w:spacing w:before="20" w:after="20"/>
              <w:ind w:left="167"/>
              <w:jc w:val="center"/>
              <w:rPr>
                <w:rFonts w:eastAsia="Arial" w:cs="Arial"/>
                <w:lang w:val="en-US"/>
              </w:rPr>
            </w:pPr>
            <w:r w:rsidRPr="00076E76">
              <w:rPr>
                <w:rFonts w:cs="Arial"/>
                <w:lang w:val="en-US"/>
              </w:rPr>
              <w:t>.9630</w:t>
            </w:r>
          </w:p>
        </w:tc>
        <w:tc>
          <w:tcPr>
            <w:tcW w:w="556" w:type="pct"/>
          </w:tcPr>
          <w:p w14:paraId="5DB6A1B8" w14:textId="77777777" w:rsidR="00DD1F49" w:rsidRPr="00076E76" w:rsidRDefault="00000000" w:rsidP="00BD23C4">
            <w:pPr>
              <w:spacing w:before="20" w:after="20"/>
              <w:ind w:left="428" w:right="428"/>
              <w:jc w:val="center"/>
              <w:rPr>
                <w:rFonts w:eastAsia="Arial" w:cs="Arial"/>
                <w:lang w:val="en-US"/>
              </w:rPr>
            </w:pPr>
            <w:r w:rsidRPr="00076E76">
              <w:rPr>
                <w:rFonts w:cs="Arial"/>
                <w:lang w:val="en-US"/>
              </w:rPr>
              <w:t>86</w:t>
            </w:r>
          </w:p>
        </w:tc>
        <w:tc>
          <w:tcPr>
            <w:tcW w:w="555" w:type="pct"/>
          </w:tcPr>
          <w:p w14:paraId="42670675" w14:textId="77777777" w:rsidR="00DD1F49" w:rsidRPr="00076E76" w:rsidRDefault="00000000" w:rsidP="00BD23C4">
            <w:pPr>
              <w:spacing w:before="20" w:after="20"/>
              <w:ind w:left="171"/>
              <w:jc w:val="center"/>
              <w:rPr>
                <w:rFonts w:eastAsia="Arial" w:cs="Arial"/>
                <w:lang w:val="en-US"/>
              </w:rPr>
            </w:pPr>
            <w:r w:rsidRPr="00076E76">
              <w:rPr>
                <w:rFonts w:cs="Arial"/>
                <w:spacing w:val="-1"/>
                <w:lang w:val="en-US"/>
              </w:rPr>
              <w:t>1.0384</w:t>
            </w:r>
          </w:p>
        </w:tc>
        <w:tc>
          <w:tcPr>
            <w:tcW w:w="555" w:type="pct"/>
          </w:tcPr>
          <w:p w14:paraId="056F7E97" w14:textId="77777777" w:rsidR="00DD1F49" w:rsidRPr="00076E76" w:rsidRDefault="00000000" w:rsidP="00BD23C4">
            <w:pPr>
              <w:spacing w:before="20" w:after="20"/>
              <w:ind w:left="145"/>
              <w:jc w:val="center"/>
              <w:rPr>
                <w:rFonts w:eastAsia="Arial" w:cs="Arial"/>
                <w:lang w:val="en-US"/>
              </w:rPr>
            </w:pPr>
            <w:r w:rsidRPr="00076E76">
              <w:rPr>
                <w:rFonts w:cs="Arial"/>
                <w:lang w:val="en-US"/>
              </w:rPr>
              <w:t>.9616</w:t>
            </w:r>
          </w:p>
        </w:tc>
        <w:tc>
          <w:tcPr>
            <w:tcW w:w="555" w:type="pct"/>
          </w:tcPr>
          <w:p w14:paraId="2158104B" w14:textId="77777777" w:rsidR="00DD1F49" w:rsidRPr="00076E76" w:rsidRDefault="00000000" w:rsidP="00BD23C4">
            <w:pPr>
              <w:spacing w:before="20" w:after="20"/>
              <w:ind w:left="378" w:right="380"/>
              <w:jc w:val="center"/>
              <w:rPr>
                <w:rFonts w:eastAsia="Arial" w:cs="Arial"/>
                <w:lang w:val="en-US"/>
              </w:rPr>
            </w:pPr>
            <w:r w:rsidRPr="00076E76">
              <w:rPr>
                <w:rFonts w:cs="Arial"/>
                <w:lang w:val="en-US"/>
              </w:rPr>
              <w:t>86</w:t>
            </w:r>
          </w:p>
        </w:tc>
        <w:tc>
          <w:tcPr>
            <w:tcW w:w="556" w:type="pct"/>
          </w:tcPr>
          <w:p w14:paraId="4A75D1E1" w14:textId="77777777" w:rsidR="00DD1F49" w:rsidRPr="00076E76" w:rsidRDefault="00000000" w:rsidP="00BD23C4">
            <w:pPr>
              <w:spacing w:before="20" w:after="20"/>
              <w:ind w:left="95"/>
              <w:jc w:val="center"/>
              <w:rPr>
                <w:rFonts w:eastAsia="Arial" w:cs="Arial"/>
                <w:lang w:val="en-US"/>
              </w:rPr>
            </w:pPr>
            <w:r w:rsidRPr="00076E76">
              <w:rPr>
                <w:rFonts w:cs="Arial"/>
                <w:spacing w:val="-1"/>
                <w:lang w:val="en-US"/>
              </w:rPr>
              <w:t>1.0399</w:t>
            </w:r>
          </w:p>
        </w:tc>
      </w:tr>
      <w:tr w:rsidR="009838DF" w14:paraId="65D2FDAC" w14:textId="77777777" w:rsidTr="004D05EF">
        <w:tc>
          <w:tcPr>
            <w:tcW w:w="555" w:type="pct"/>
          </w:tcPr>
          <w:p w14:paraId="47952C17" w14:textId="77777777" w:rsidR="00DD1F49" w:rsidRPr="00076E76" w:rsidRDefault="00000000" w:rsidP="00BD23C4">
            <w:pPr>
              <w:spacing w:before="20" w:after="20"/>
              <w:ind w:left="145"/>
              <w:jc w:val="center"/>
              <w:rPr>
                <w:rFonts w:eastAsia="Arial" w:cs="Arial"/>
                <w:lang w:val="en-US"/>
              </w:rPr>
            </w:pPr>
            <w:r w:rsidRPr="00076E76">
              <w:rPr>
                <w:rFonts w:cs="Arial"/>
                <w:spacing w:val="-1"/>
                <w:lang w:val="en-US"/>
              </w:rPr>
              <w:t>.9764</w:t>
            </w:r>
          </w:p>
        </w:tc>
        <w:tc>
          <w:tcPr>
            <w:tcW w:w="555" w:type="pct"/>
          </w:tcPr>
          <w:p w14:paraId="40C945A6" w14:textId="77777777" w:rsidR="00DD1F49" w:rsidRPr="00076E76" w:rsidRDefault="00000000" w:rsidP="00BD23C4">
            <w:pPr>
              <w:spacing w:before="20" w:after="20"/>
              <w:ind w:left="380" w:right="380"/>
              <w:jc w:val="center"/>
              <w:rPr>
                <w:rFonts w:eastAsia="Arial" w:cs="Arial"/>
                <w:lang w:val="en-US"/>
              </w:rPr>
            </w:pPr>
            <w:r w:rsidRPr="00076E76">
              <w:rPr>
                <w:rFonts w:cs="Arial"/>
                <w:lang w:val="en-US"/>
              </w:rPr>
              <w:t>68</w:t>
            </w:r>
          </w:p>
        </w:tc>
        <w:tc>
          <w:tcPr>
            <w:tcW w:w="555" w:type="pct"/>
          </w:tcPr>
          <w:p w14:paraId="0481BC3D" w14:textId="77777777" w:rsidR="00DD1F49" w:rsidRPr="00076E76" w:rsidRDefault="00000000" w:rsidP="00BD23C4">
            <w:pPr>
              <w:spacing w:before="20" w:after="20"/>
              <w:ind w:left="123"/>
              <w:jc w:val="center"/>
              <w:rPr>
                <w:rFonts w:eastAsia="Arial" w:cs="Arial"/>
                <w:lang w:val="en-US"/>
              </w:rPr>
            </w:pPr>
            <w:r w:rsidRPr="00076E76">
              <w:rPr>
                <w:rFonts w:cs="Arial"/>
                <w:spacing w:val="-1"/>
                <w:lang w:val="en-US"/>
              </w:rPr>
              <w:t>1.0241</w:t>
            </w:r>
          </w:p>
        </w:tc>
        <w:tc>
          <w:tcPr>
            <w:tcW w:w="555" w:type="pct"/>
          </w:tcPr>
          <w:p w14:paraId="001F15DA" w14:textId="77777777" w:rsidR="00DD1F49" w:rsidRPr="00076E76" w:rsidRDefault="00000000" w:rsidP="00BD23C4">
            <w:pPr>
              <w:spacing w:before="20" w:after="20"/>
              <w:ind w:left="167"/>
              <w:jc w:val="center"/>
              <w:rPr>
                <w:rFonts w:eastAsia="Arial" w:cs="Arial"/>
                <w:lang w:val="en-US"/>
              </w:rPr>
            </w:pPr>
            <w:r w:rsidRPr="00076E76">
              <w:rPr>
                <w:rFonts w:cs="Arial"/>
                <w:lang w:val="en-US"/>
              </w:rPr>
              <w:t>.9619</w:t>
            </w:r>
          </w:p>
        </w:tc>
        <w:tc>
          <w:tcPr>
            <w:tcW w:w="556" w:type="pct"/>
          </w:tcPr>
          <w:p w14:paraId="43960DAF" w14:textId="77777777" w:rsidR="00DD1F49" w:rsidRPr="00076E76" w:rsidRDefault="00000000" w:rsidP="00BD23C4">
            <w:pPr>
              <w:spacing w:before="20" w:after="20"/>
              <w:ind w:left="428" w:right="428"/>
              <w:jc w:val="center"/>
              <w:rPr>
                <w:rFonts w:eastAsia="Arial" w:cs="Arial"/>
                <w:lang w:val="en-US"/>
              </w:rPr>
            </w:pPr>
            <w:r w:rsidRPr="00076E76">
              <w:rPr>
                <w:rFonts w:cs="Arial"/>
                <w:lang w:val="en-US"/>
              </w:rPr>
              <w:t>88</w:t>
            </w:r>
          </w:p>
        </w:tc>
        <w:tc>
          <w:tcPr>
            <w:tcW w:w="555" w:type="pct"/>
          </w:tcPr>
          <w:p w14:paraId="6E97C2F9" w14:textId="77777777" w:rsidR="00DD1F49" w:rsidRPr="00076E76" w:rsidRDefault="00000000" w:rsidP="00BD23C4">
            <w:pPr>
              <w:spacing w:before="20" w:after="20"/>
              <w:ind w:left="171"/>
              <w:jc w:val="center"/>
              <w:rPr>
                <w:rFonts w:eastAsia="Arial" w:cs="Arial"/>
                <w:lang w:val="en-US"/>
              </w:rPr>
            </w:pPr>
            <w:r w:rsidRPr="00076E76">
              <w:rPr>
                <w:rFonts w:cs="Arial"/>
                <w:spacing w:val="-1"/>
                <w:lang w:val="en-US"/>
              </w:rPr>
              <w:t>1.0396</w:t>
            </w:r>
          </w:p>
        </w:tc>
        <w:tc>
          <w:tcPr>
            <w:tcW w:w="555" w:type="pct"/>
          </w:tcPr>
          <w:p w14:paraId="4F1FAEDC" w14:textId="77777777" w:rsidR="00DD1F49" w:rsidRPr="00076E76" w:rsidRDefault="00000000" w:rsidP="00BD23C4">
            <w:pPr>
              <w:spacing w:before="20" w:after="20"/>
              <w:ind w:left="145"/>
              <w:jc w:val="center"/>
              <w:rPr>
                <w:rFonts w:eastAsia="Arial" w:cs="Arial"/>
                <w:lang w:val="en-US"/>
              </w:rPr>
            </w:pPr>
            <w:r w:rsidRPr="00076E76">
              <w:rPr>
                <w:rFonts w:cs="Arial"/>
                <w:lang w:val="en-US"/>
              </w:rPr>
              <w:t>.9603</w:t>
            </w:r>
          </w:p>
        </w:tc>
        <w:tc>
          <w:tcPr>
            <w:tcW w:w="555" w:type="pct"/>
          </w:tcPr>
          <w:p w14:paraId="0D84170D" w14:textId="77777777" w:rsidR="00DD1F49" w:rsidRPr="00076E76" w:rsidRDefault="00000000" w:rsidP="00BD23C4">
            <w:pPr>
              <w:spacing w:before="20" w:after="20"/>
              <w:ind w:left="378" w:right="380"/>
              <w:jc w:val="center"/>
              <w:rPr>
                <w:rFonts w:eastAsia="Arial" w:cs="Arial"/>
                <w:lang w:val="en-US"/>
              </w:rPr>
            </w:pPr>
            <w:r w:rsidRPr="00076E76">
              <w:rPr>
                <w:rFonts w:cs="Arial"/>
                <w:lang w:val="en-US"/>
              </w:rPr>
              <w:t>88</w:t>
            </w:r>
          </w:p>
        </w:tc>
        <w:tc>
          <w:tcPr>
            <w:tcW w:w="556" w:type="pct"/>
          </w:tcPr>
          <w:p w14:paraId="1F74FB22" w14:textId="77777777" w:rsidR="00DD1F49" w:rsidRPr="00076E76" w:rsidRDefault="00000000" w:rsidP="00BD23C4">
            <w:pPr>
              <w:spacing w:before="20" w:after="20"/>
              <w:ind w:left="95"/>
              <w:jc w:val="center"/>
              <w:rPr>
                <w:rFonts w:eastAsia="Arial" w:cs="Arial"/>
                <w:lang w:val="en-US"/>
              </w:rPr>
            </w:pPr>
            <w:r w:rsidRPr="00076E76">
              <w:rPr>
                <w:rFonts w:cs="Arial"/>
                <w:spacing w:val="-1"/>
                <w:lang w:val="en-US"/>
              </w:rPr>
              <w:t>1.0413</w:t>
            </w:r>
          </w:p>
        </w:tc>
      </w:tr>
      <w:tr w:rsidR="009838DF" w14:paraId="2FC29E06" w14:textId="77777777" w:rsidTr="004D05EF">
        <w:tc>
          <w:tcPr>
            <w:tcW w:w="555" w:type="pct"/>
          </w:tcPr>
          <w:p w14:paraId="6A5AA3C5" w14:textId="77777777" w:rsidR="00DD1F49" w:rsidRPr="00076E76" w:rsidRDefault="00000000" w:rsidP="00BD23C4">
            <w:pPr>
              <w:spacing w:before="20" w:after="20"/>
              <w:ind w:left="145"/>
              <w:jc w:val="center"/>
              <w:rPr>
                <w:rFonts w:eastAsia="Arial" w:cs="Arial"/>
                <w:lang w:val="en-US"/>
              </w:rPr>
            </w:pPr>
            <w:r w:rsidRPr="00076E76">
              <w:rPr>
                <w:rFonts w:cs="Arial"/>
                <w:b/>
                <w:spacing w:val="-1"/>
                <w:lang w:val="en-US"/>
              </w:rPr>
              <w:t>.9755</w:t>
            </w:r>
          </w:p>
        </w:tc>
        <w:tc>
          <w:tcPr>
            <w:tcW w:w="555" w:type="pct"/>
          </w:tcPr>
          <w:p w14:paraId="3249B92C" w14:textId="77777777" w:rsidR="00DD1F49" w:rsidRPr="00076E76" w:rsidRDefault="00000000" w:rsidP="00BD23C4">
            <w:pPr>
              <w:spacing w:before="20" w:after="20"/>
              <w:ind w:left="380" w:right="380"/>
              <w:jc w:val="center"/>
              <w:rPr>
                <w:rFonts w:eastAsia="Arial" w:cs="Arial"/>
                <w:lang w:val="en-US"/>
              </w:rPr>
            </w:pPr>
            <w:r w:rsidRPr="00076E76">
              <w:rPr>
                <w:rFonts w:cs="Arial"/>
                <w:b/>
                <w:lang w:val="en-US"/>
              </w:rPr>
              <w:t>70</w:t>
            </w:r>
          </w:p>
        </w:tc>
        <w:tc>
          <w:tcPr>
            <w:tcW w:w="555" w:type="pct"/>
          </w:tcPr>
          <w:p w14:paraId="5151A972" w14:textId="77777777" w:rsidR="00DD1F49" w:rsidRPr="00076E76" w:rsidRDefault="00000000" w:rsidP="00BD23C4">
            <w:pPr>
              <w:spacing w:before="20" w:after="20"/>
              <w:ind w:left="123"/>
              <w:jc w:val="center"/>
              <w:rPr>
                <w:rFonts w:eastAsia="Arial" w:cs="Arial"/>
                <w:lang w:val="en-US"/>
              </w:rPr>
            </w:pPr>
            <w:r w:rsidRPr="00076E76">
              <w:rPr>
                <w:rFonts w:cs="Arial"/>
                <w:b/>
                <w:spacing w:val="-1"/>
                <w:lang w:val="en-US"/>
              </w:rPr>
              <w:t>1.0251</w:t>
            </w:r>
          </w:p>
        </w:tc>
        <w:tc>
          <w:tcPr>
            <w:tcW w:w="555" w:type="pct"/>
          </w:tcPr>
          <w:p w14:paraId="44DE59CC" w14:textId="77777777" w:rsidR="00DD1F49" w:rsidRPr="00076E76" w:rsidRDefault="00000000" w:rsidP="00BD23C4">
            <w:pPr>
              <w:spacing w:before="20" w:after="20"/>
              <w:ind w:left="167"/>
              <w:jc w:val="center"/>
              <w:rPr>
                <w:rFonts w:eastAsia="Arial" w:cs="Arial"/>
                <w:lang w:val="en-US"/>
              </w:rPr>
            </w:pPr>
            <w:r w:rsidRPr="00076E76">
              <w:rPr>
                <w:rFonts w:cs="Arial"/>
                <w:b/>
                <w:lang w:val="en-US"/>
              </w:rPr>
              <w:t>.9608</w:t>
            </w:r>
          </w:p>
        </w:tc>
        <w:tc>
          <w:tcPr>
            <w:tcW w:w="556" w:type="pct"/>
          </w:tcPr>
          <w:p w14:paraId="2127C9B8" w14:textId="77777777" w:rsidR="00DD1F49" w:rsidRPr="00076E76" w:rsidRDefault="00000000" w:rsidP="00BD23C4">
            <w:pPr>
              <w:spacing w:before="20" w:after="20"/>
              <w:ind w:left="428" w:right="428"/>
              <w:jc w:val="center"/>
              <w:rPr>
                <w:rFonts w:eastAsia="Arial" w:cs="Arial"/>
                <w:lang w:val="en-US"/>
              </w:rPr>
            </w:pPr>
            <w:r w:rsidRPr="00076E76">
              <w:rPr>
                <w:rFonts w:cs="Arial"/>
                <w:b/>
                <w:lang w:val="en-US"/>
              </w:rPr>
              <w:t>90</w:t>
            </w:r>
          </w:p>
        </w:tc>
        <w:tc>
          <w:tcPr>
            <w:tcW w:w="555" w:type="pct"/>
          </w:tcPr>
          <w:p w14:paraId="0E724CD2" w14:textId="77777777" w:rsidR="00DD1F49" w:rsidRPr="00076E76" w:rsidRDefault="00000000" w:rsidP="00BD23C4">
            <w:pPr>
              <w:spacing w:before="20" w:after="20"/>
              <w:ind w:left="171"/>
              <w:jc w:val="center"/>
              <w:rPr>
                <w:rFonts w:eastAsia="Arial" w:cs="Arial"/>
                <w:lang w:val="en-US"/>
              </w:rPr>
            </w:pPr>
            <w:r w:rsidRPr="00076E76">
              <w:rPr>
                <w:rFonts w:cs="Arial"/>
                <w:b/>
                <w:spacing w:val="-1"/>
                <w:lang w:val="en-US"/>
              </w:rPr>
              <w:t>1.0407</w:t>
            </w:r>
          </w:p>
        </w:tc>
        <w:tc>
          <w:tcPr>
            <w:tcW w:w="555" w:type="pct"/>
          </w:tcPr>
          <w:p w14:paraId="51F9D7E0" w14:textId="77777777" w:rsidR="00DD1F49" w:rsidRPr="00076E76" w:rsidRDefault="00000000" w:rsidP="00BD23C4">
            <w:pPr>
              <w:spacing w:before="20" w:after="20"/>
              <w:ind w:left="145"/>
              <w:jc w:val="center"/>
              <w:rPr>
                <w:rFonts w:eastAsia="Arial" w:cs="Arial"/>
                <w:lang w:val="en-US"/>
              </w:rPr>
            </w:pPr>
            <w:r w:rsidRPr="00076E76">
              <w:rPr>
                <w:rFonts w:cs="Arial"/>
                <w:b/>
                <w:lang w:val="en-US"/>
              </w:rPr>
              <w:t>.9590</w:t>
            </w:r>
          </w:p>
        </w:tc>
        <w:tc>
          <w:tcPr>
            <w:tcW w:w="555" w:type="pct"/>
          </w:tcPr>
          <w:p w14:paraId="78DB8011" w14:textId="77777777" w:rsidR="00DD1F49" w:rsidRPr="00076E76" w:rsidRDefault="00000000" w:rsidP="00BD23C4">
            <w:pPr>
              <w:spacing w:before="20" w:after="20"/>
              <w:ind w:left="378" w:right="380"/>
              <w:jc w:val="center"/>
              <w:rPr>
                <w:rFonts w:eastAsia="Arial" w:cs="Arial"/>
                <w:lang w:val="en-US"/>
              </w:rPr>
            </w:pPr>
            <w:r w:rsidRPr="00076E76">
              <w:rPr>
                <w:rFonts w:cs="Arial"/>
                <w:b/>
                <w:lang w:val="en-US"/>
              </w:rPr>
              <w:t>90</w:t>
            </w:r>
          </w:p>
        </w:tc>
        <w:tc>
          <w:tcPr>
            <w:tcW w:w="556" w:type="pct"/>
          </w:tcPr>
          <w:p w14:paraId="17CD0843" w14:textId="77777777" w:rsidR="00DD1F49" w:rsidRPr="00076E76" w:rsidRDefault="00000000" w:rsidP="00BD23C4">
            <w:pPr>
              <w:spacing w:before="20" w:after="20"/>
              <w:ind w:left="95"/>
              <w:jc w:val="center"/>
              <w:rPr>
                <w:rFonts w:eastAsia="Arial" w:cs="Arial"/>
                <w:lang w:val="en-US"/>
              </w:rPr>
            </w:pPr>
            <w:r w:rsidRPr="00076E76">
              <w:rPr>
                <w:rFonts w:cs="Arial"/>
                <w:b/>
                <w:spacing w:val="-1"/>
                <w:lang w:val="en-US"/>
              </w:rPr>
              <w:t>1.0427</w:t>
            </w:r>
          </w:p>
        </w:tc>
      </w:tr>
    </w:tbl>
    <w:p w14:paraId="5835220C" w14:textId="77777777" w:rsidR="00DD1F49" w:rsidRDefault="00000000" w:rsidP="00DD1F49">
      <w:pPr>
        <w:pStyle w:val="Heading2"/>
      </w:pPr>
      <w:r>
        <w:t>Price adjustment for bitumen</w:t>
      </w:r>
    </w:p>
    <w:p w14:paraId="09680659" w14:textId="77777777" w:rsidR="00DD1F49" w:rsidRDefault="00000000" w:rsidP="00DD1F49">
      <w:pPr>
        <w:pStyle w:val="Heading3"/>
      </w:pPr>
      <w:r>
        <w:t>General – Witness Point</w:t>
      </w:r>
    </w:p>
    <w:p w14:paraId="76C82B97" w14:textId="77777777" w:rsidR="00DD1F49" w:rsidRDefault="00000000" w:rsidP="00DD1F49">
      <w:r>
        <w:t>The basis of price adjustment (rise and fall), to the Contract rates shall be as follows.</w:t>
      </w:r>
    </w:p>
    <w:p w14:paraId="783D46F3" w14:textId="77777777" w:rsidR="00DD1F49" w:rsidRDefault="00000000" w:rsidP="00DD1F49">
      <w:r>
        <w:t xml:space="preserve">The Contract requires a review of the Contract Unit Rates for Bituminous Products during the Contract period. With applicable claims for price adjustment, the Contractor shall submit a request for price adjustment to the </w:t>
      </w:r>
      <w:proofErr w:type="gramStart"/>
      <w:r>
        <w:t>Principal</w:t>
      </w:r>
      <w:proofErr w:type="gramEnd"/>
      <w:r>
        <w:t xml:space="preserve"> with all invoices. The price adjustment claimed must be calculated in accordance with the formula below.</w:t>
      </w:r>
    </w:p>
    <w:p w14:paraId="61D7C54C" w14:textId="77777777" w:rsidR="00DD1F49" w:rsidRDefault="00000000" w:rsidP="00DD1F49">
      <w:r>
        <w:rPr>
          <w:b/>
        </w:rPr>
        <w:t xml:space="preserve">Witness Point - </w:t>
      </w:r>
      <w:r>
        <w:t xml:space="preserve">The claim must be supported by adequate information to substantiate the adjustment in Unit Rates. The Contractor must provide details of the relevant average bitumen price indexes from both </w:t>
      </w:r>
      <w:r>
        <w:lastRenderedPageBreak/>
        <w:t>the date of Tender Close, and the commencement date of application of the seal or the approved program date for the commencement of sealing application. The commencement of sealing date is to be confirmed by the Superintendent.</w:t>
      </w:r>
    </w:p>
    <w:p w14:paraId="2DB8D98A" w14:textId="77777777" w:rsidR="00DD1F49" w:rsidRDefault="00000000" w:rsidP="00DD1F49">
      <w:r>
        <w:t>It is the intention that revised Rates shall reflect the Contractor’s current costs incurred at the time of application of Bitumen Products based on relevant cost adjustment indices or other industry factors.</w:t>
      </w:r>
    </w:p>
    <w:p w14:paraId="277E5050" w14:textId="77777777" w:rsidR="00DD1F49" w:rsidRDefault="00000000" w:rsidP="00DD1F49">
      <w:r>
        <w:t>Where the delays to the Sealing Date are not approved by the Principal as an approved deviation from the Construction Programme (in accordance with the Contract), then for the purpose of calculating adjustments the Sealing Date will be back dated to a date that reflects the Construction Programme as provided in accordance with the Contract.</w:t>
      </w:r>
    </w:p>
    <w:p w14:paraId="33DBC3FC" w14:textId="77777777" w:rsidR="00DD1F49" w:rsidRDefault="00000000" w:rsidP="00DD1F49">
      <w:pPr>
        <w:pStyle w:val="Heading3"/>
      </w:pPr>
      <w:r w:rsidRPr="00302357">
        <w:t>Definitions</w:t>
      </w:r>
    </w:p>
    <w:tbl>
      <w:tblPr>
        <w:tblStyle w:val="TableGrid"/>
        <w:tblW w:w="5000" w:type="pct"/>
        <w:tblLook w:val="0620" w:firstRow="1" w:lastRow="0" w:firstColumn="0" w:lastColumn="0" w:noHBand="1" w:noVBand="1"/>
      </w:tblPr>
      <w:tblGrid>
        <w:gridCol w:w="1567"/>
        <w:gridCol w:w="8741"/>
      </w:tblGrid>
      <w:tr w:rsidR="009838DF" w14:paraId="7421A231" w14:textId="77777777" w:rsidTr="004D05EF">
        <w:trPr>
          <w:cnfStyle w:val="100000000000" w:firstRow="1" w:lastRow="0" w:firstColumn="0" w:lastColumn="0" w:oddVBand="0" w:evenVBand="0" w:oddHBand="0" w:evenHBand="0" w:firstRowFirstColumn="0" w:firstRowLastColumn="0" w:lastRowFirstColumn="0" w:lastRowLastColumn="0"/>
        </w:trPr>
        <w:tc>
          <w:tcPr>
            <w:tcW w:w="9294" w:type="dxa"/>
            <w:gridSpan w:val="2"/>
          </w:tcPr>
          <w:p w14:paraId="10FA79DC" w14:textId="77777777" w:rsidR="00DD1F49" w:rsidRPr="004D05EF" w:rsidRDefault="00000000" w:rsidP="00BD23C4">
            <w:pPr>
              <w:spacing w:after="40"/>
              <w:rPr>
                <w:b w:val="0"/>
                <w:bCs/>
                <w:lang w:val="en-US"/>
              </w:rPr>
            </w:pPr>
            <w:r w:rsidRPr="004D05EF">
              <w:rPr>
                <w:bCs/>
                <w:lang w:val="en-US"/>
              </w:rPr>
              <w:t>Table – Spray Sealing – Price Adjustment – Definitions – Roadworks and Civil Works</w:t>
            </w:r>
          </w:p>
        </w:tc>
      </w:tr>
      <w:tr w:rsidR="009838DF" w14:paraId="2B645234" w14:textId="77777777" w:rsidTr="004D05EF">
        <w:tc>
          <w:tcPr>
            <w:tcW w:w="1413" w:type="dxa"/>
          </w:tcPr>
          <w:p w14:paraId="4958379F" w14:textId="77777777" w:rsidR="00DD1F49" w:rsidRPr="009517D3" w:rsidRDefault="00000000" w:rsidP="00BD23C4">
            <w:pPr>
              <w:spacing w:after="40"/>
              <w:rPr>
                <w:lang w:val="en-US"/>
              </w:rPr>
            </w:pPr>
            <w:r w:rsidRPr="009517D3">
              <w:rPr>
                <w:b/>
              </w:rPr>
              <w:t>Bitumen Products</w:t>
            </w:r>
          </w:p>
        </w:tc>
        <w:tc>
          <w:tcPr>
            <w:tcW w:w="7881" w:type="dxa"/>
          </w:tcPr>
          <w:p w14:paraId="585AB87C" w14:textId="77777777" w:rsidR="00DD1F49" w:rsidRPr="009517D3" w:rsidRDefault="00000000" w:rsidP="00BD23C4">
            <w:pPr>
              <w:spacing w:after="40"/>
              <w:rPr>
                <w:lang w:val="en-US"/>
              </w:rPr>
            </w:pPr>
            <w:r w:rsidRPr="009517D3">
              <w:t>Are the Schedule of Rates line items subject to adjustment, which include (where applicable); Primes, Primer Seal, Seal, Pre-coat, Enrichment Coat, Seal Coat.</w:t>
            </w:r>
          </w:p>
        </w:tc>
      </w:tr>
      <w:tr w:rsidR="009838DF" w14:paraId="09A044A8" w14:textId="77777777" w:rsidTr="004D05EF">
        <w:tc>
          <w:tcPr>
            <w:tcW w:w="1413" w:type="dxa"/>
          </w:tcPr>
          <w:p w14:paraId="42B2509C" w14:textId="77777777" w:rsidR="00DD1F49" w:rsidRPr="009517D3" w:rsidRDefault="00000000" w:rsidP="00BD23C4">
            <w:pPr>
              <w:spacing w:after="40"/>
              <w:rPr>
                <w:lang w:val="en-US"/>
              </w:rPr>
            </w:pPr>
            <w:r w:rsidRPr="009517D3">
              <w:rPr>
                <w:b/>
              </w:rPr>
              <w:t>Average Bitumen Price</w:t>
            </w:r>
          </w:p>
        </w:tc>
        <w:tc>
          <w:tcPr>
            <w:tcW w:w="7881" w:type="dxa"/>
          </w:tcPr>
          <w:p w14:paraId="4DCB4198" w14:textId="77777777" w:rsidR="00DD1F49" w:rsidRPr="009517D3" w:rsidRDefault="00000000" w:rsidP="00BD23C4">
            <w:pPr>
              <w:spacing w:after="40"/>
              <w:rPr>
                <w:lang w:val="en-US"/>
              </w:rPr>
            </w:pPr>
            <w:r w:rsidRPr="009517D3">
              <w:t>Is the average published list selling price (per tonne) for Class 170 bitumen for the applicable month, The applicable month is the month during which the applicable date falls. The applicable dates are Tender Close date, and/or Approved Program Date for the commencement of sealing works (application of bitumen products), and/or the actual date on which sealing works (application of bitumen products) commenced.</w:t>
            </w:r>
          </w:p>
        </w:tc>
      </w:tr>
      <w:tr w:rsidR="009838DF" w14:paraId="3362BBBD" w14:textId="77777777" w:rsidTr="004D05EF">
        <w:tc>
          <w:tcPr>
            <w:tcW w:w="1413" w:type="dxa"/>
          </w:tcPr>
          <w:p w14:paraId="64768BBD" w14:textId="77777777" w:rsidR="00DD1F49" w:rsidRPr="009517D3" w:rsidRDefault="00000000" w:rsidP="00BD23C4">
            <w:pPr>
              <w:spacing w:after="40"/>
              <w:rPr>
                <w:lang w:val="en-US"/>
              </w:rPr>
            </w:pPr>
            <w:r w:rsidRPr="009517D3">
              <w:rPr>
                <w:b/>
              </w:rPr>
              <w:t>Approved Sealing Date</w:t>
            </w:r>
          </w:p>
        </w:tc>
        <w:tc>
          <w:tcPr>
            <w:tcW w:w="7881" w:type="dxa"/>
          </w:tcPr>
          <w:p w14:paraId="32DBC008" w14:textId="77777777" w:rsidR="00DD1F49" w:rsidRPr="009517D3" w:rsidRDefault="00000000" w:rsidP="00BD23C4">
            <w:pPr>
              <w:spacing w:after="40"/>
              <w:rPr>
                <w:lang w:val="en-US"/>
              </w:rPr>
            </w:pPr>
            <w:r w:rsidRPr="009517D3">
              <w:t>Is the date that the Bitumen Products were applied to the works if this is the approved date, or the approved scheduled date for commencement of sealing works. It is not the date that payment is claimed.</w:t>
            </w:r>
          </w:p>
        </w:tc>
      </w:tr>
    </w:tbl>
    <w:p w14:paraId="6DC90A6A" w14:textId="77777777" w:rsidR="00DD1F49" w:rsidRDefault="00DD1F49" w:rsidP="00DD1F49">
      <w:pPr>
        <w:ind w:left="2160" w:hanging="2160"/>
      </w:pPr>
    </w:p>
    <w:p w14:paraId="54A16CA8" w14:textId="77777777" w:rsidR="00DD1F49" w:rsidRPr="005D28FB" w:rsidRDefault="00000000" w:rsidP="00DD1F49">
      <w:pPr>
        <w:pStyle w:val="Heading3"/>
      </w:pPr>
      <w:r>
        <w:t>Basis of</w:t>
      </w:r>
      <w:r w:rsidRPr="00302357">
        <w:t xml:space="preserve"> </w:t>
      </w:r>
      <w:r>
        <w:t>adjustment</w:t>
      </w:r>
    </w:p>
    <w:p w14:paraId="4FD25574" w14:textId="77777777" w:rsidR="00DD1F49" w:rsidRDefault="00000000" w:rsidP="00DD1F49">
      <w:r>
        <w:t>Price Adjustment for Bitumen will be on the following basis:</w:t>
      </w:r>
    </w:p>
    <w:p w14:paraId="5325169C" w14:textId="77777777" w:rsidR="00DD1F49" w:rsidRDefault="00000000">
      <w:pPr>
        <w:numPr>
          <w:ilvl w:val="0"/>
          <w:numId w:val="87"/>
        </w:numPr>
        <w:spacing w:after="160" w:line="256" w:lineRule="auto"/>
        <w:ind w:left="567" w:hanging="425"/>
        <w:rPr>
          <w:rFonts w:cs="Calibri"/>
        </w:rPr>
      </w:pPr>
      <w:r>
        <w:rPr>
          <w:rFonts w:cs="Calibri"/>
        </w:rPr>
        <w:t>The adjustment shall be undertaken at the time of making claims for payment of applicable bitumen works undertaken.</w:t>
      </w:r>
    </w:p>
    <w:p w14:paraId="50E145D9" w14:textId="0584EF27" w:rsidR="00DD1F49" w:rsidRPr="00FA6287" w:rsidRDefault="00000000">
      <w:pPr>
        <w:numPr>
          <w:ilvl w:val="0"/>
          <w:numId w:val="87"/>
        </w:numPr>
        <w:spacing w:after="160" w:line="256" w:lineRule="auto"/>
        <w:ind w:left="567" w:hanging="425"/>
        <w:rPr>
          <w:rFonts w:cs="Calibri"/>
        </w:rPr>
      </w:pPr>
      <w:r w:rsidRPr="00FA6287">
        <w:rPr>
          <w:rFonts w:cs="Calibri"/>
        </w:rPr>
        <w:t xml:space="preserve">The relevant statistics used for calculation of price adjustment of Bitumen Products rates shall be drawn from the VicRoads Publication “Rise and Fall Indices LABOUR, CONSTRUCTION &amp; AVERAGE BITUMEN PRICE” available at </w:t>
      </w:r>
      <w:hyperlink r:id="rId86" w:history="1">
        <w:r w:rsidR="00DC0A27" w:rsidRPr="00C70AD7">
          <w:rPr>
            <w:rStyle w:val="Hyperlink"/>
            <w:rFonts w:cs="Calibri"/>
          </w:rPr>
          <w:t>https://www.vic.gov.au/construction-works-and-services-tenders-and-contracts</w:t>
        </w:r>
      </w:hyperlink>
      <w:r w:rsidR="00DC0A27">
        <w:t xml:space="preserve"> .</w:t>
      </w:r>
      <w:r w:rsidRPr="00FA6287">
        <w:rPr>
          <w:rFonts w:cs="Arial"/>
        </w:rPr>
        <w:t xml:space="preserve"> </w:t>
      </w:r>
      <w:r>
        <w:t xml:space="preserve">GST </w:t>
      </w:r>
      <w:r w:rsidR="00DC0A27">
        <w:t>must</w:t>
      </w:r>
      <w:r>
        <w:t xml:space="preserve"> be applied using the “Formula” as VicRoads publications are GST exclusive.</w:t>
      </w:r>
    </w:p>
    <w:p w14:paraId="6D41743D" w14:textId="77777777" w:rsidR="00DD1F49" w:rsidRDefault="00000000">
      <w:pPr>
        <w:numPr>
          <w:ilvl w:val="0"/>
          <w:numId w:val="87"/>
        </w:numPr>
        <w:spacing w:after="160" w:line="256" w:lineRule="auto"/>
        <w:ind w:left="567" w:hanging="425"/>
        <w:rPr>
          <w:rFonts w:cs="Calibri"/>
        </w:rPr>
      </w:pPr>
      <w:r>
        <w:rPr>
          <w:rFonts w:cs="Calibri"/>
        </w:rPr>
        <w:t xml:space="preserve">The </w:t>
      </w:r>
      <w:proofErr w:type="gramStart"/>
      <w:r>
        <w:rPr>
          <w:rFonts w:cs="Calibri"/>
        </w:rPr>
        <w:t>Principal</w:t>
      </w:r>
      <w:proofErr w:type="gramEnd"/>
      <w:r>
        <w:rPr>
          <w:rFonts w:cs="Calibri"/>
        </w:rPr>
        <w:t xml:space="preserve"> will not calculate split payments where sealing operations occur during more than one month.</w:t>
      </w:r>
    </w:p>
    <w:p w14:paraId="03154345" w14:textId="77777777" w:rsidR="00DD1F49" w:rsidRPr="00FA6287" w:rsidRDefault="00000000">
      <w:pPr>
        <w:numPr>
          <w:ilvl w:val="0"/>
          <w:numId w:val="87"/>
        </w:numPr>
        <w:spacing w:line="256" w:lineRule="auto"/>
        <w:ind w:left="567" w:hanging="425"/>
      </w:pPr>
      <w:r>
        <w:t>All figures used in calculations shall be rounded to two decimal places.</w:t>
      </w:r>
    </w:p>
    <w:tbl>
      <w:tblPr>
        <w:tblStyle w:val="TableGrid"/>
        <w:tblW w:w="5000" w:type="pct"/>
        <w:tblLayout w:type="fixed"/>
        <w:tblLook w:val="0620" w:firstRow="1" w:lastRow="0" w:firstColumn="0" w:lastColumn="0" w:noHBand="1" w:noVBand="1"/>
      </w:tblPr>
      <w:tblGrid>
        <w:gridCol w:w="1276"/>
        <w:gridCol w:w="9032"/>
      </w:tblGrid>
      <w:tr w:rsidR="009838DF" w14:paraId="7BA8C633" w14:textId="77777777" w:rsidTr="004D05EF">
        <w:trPr>
          <w:cnfStyle w:val="100000000000" w:firstRow="1" w:lastRow="0" w:firstColumn="0" w:lastColumn="0" w:oddVBand="0" w:evenVBand="0" w:oddHBand="0" w:evenHBand="0" w:firstRowFirstColumn="0" w:firstRowLastColumn="0" w:lastRowFirstColumn="0" w:lastRowLastColumn="0"/>
        </w:trPr>
        <w:tc>
          <w:tcPr>
            <w:tcW w:w="9397" w:type="dxa"/>
            <w:gridSpan w:val="2"/>
          </w:tcPr>
          <w:p w14:paraId="61C27253" w14:textId="77777777" w:rsidR="00DD1F49" w:rsidRPr="004D05EF" w:rsidRDefault="00000000" w:rsidP="00BD23C4">
            <w:pPr>
              <w:keepNext/>
              <w:spacing w:after="40"/>
              <w:rPr>
                <w:b w:val="0"/>
                <w:bCs/>
              </w:rPr>
            </w:pPr>
            <w:r w:rsidRPr="004D05EF">
              <w:rPr>
                <w:bCs/>
              </w:rPr>
              <w:t>Table – Dense Graded Asphalt – Formula for Bitumen Price Adjustment</w:t>
            </w:r>
          </w:p>
        </w:tc>
      </w:tr>
      <w:tr w:rsidR="009838DF" w14:paraId="2F524D45" w14:textId="77777777" w:rsidTr="004D05EF">
        <w:trPr>
          <w:trHeight w:val="715"/>
        </w:trPr>
        <w:tc>
          <w:tcPr>
            <w:tcW w:w="1163" w:type="dxa"/>
          </w:tcPr>
          <w:p w14:paraId="14C88086" w14:textId="77777777" w:rsidR="00DD1F49" w:rsidRPr="00A77D8D" w:rsidRDefault="00000000" w:rsidP="00BD23C4">
            <w:pPr>
              <w:keepNext/>
              <w:spacing w:after="40"/>
              <w:rPr>
                <w:b/>
              </w:rPr>
            </w:pPr>
            <w:r>
              <w:rPr>
                <w:b/>
              </w:rPr>
              <w:t>Formula</w:t>
            </w:r>
          </w:p>
        </w:tc>
        <w:tc>
          <w:tcPr>
            <w:tcW w:w="8234" w:type="dxa"/>
          </w:tcPr>
          <w:p w14:paraId="6AF76108" w14:textId="77777777" w:rsidR="00DD1F49" w:rsidRPr="00A77D8D" w:rsidRDefault="00000000" w:rsidP="00BD23C4">
            <w:pPr>
              <w:keepNext/>
              <w:spacing w:after="40"/>
            </w:pPr>
            <w:proofErr w:type="spellStart"/>
            <w:r w:rsidRPr="00A77D8D">
              <w:rPr>
                <w:b/>
                <w:sz w:val="24"/>
              </w:rPr>
              <w:t>Pn</w:t>
            </w:r>
            <w:proofErr w:type="spellEnd"/>
            <w:r w:rsidRPr="00A77D8D">
              <w:rPr>
                <w:b/>
                <w:sz w:val="24"/>
              </w:rPr>
              <w:t>=</w:t>
            </w:r>
            <w:r>
              <w:rPr>
                <w:b/>
                <w:sz w:val="24"/>
              </w:rPr>
              <w:t>ROUND(</w:t>
            </w:r>
            <w:r w:rsidRPr="00A77D8D">
              <w:rPr>
                <w:b/>
                <w:sz w:val="24"/>
              </w:rPr>
              <w:t>Pb+</w:t>
            </w:r>
            <w:r>
              <w:rPr>
                <w:b/>
                <w:sz w:val="24"/>
              </w:rPr>
              <w:t>((</w:t>
            </w:r>
            <w:r w:rsidRPr="00A77D8D">
              <w:rPr>
                <w:b/>
                <w:sz w:val="24"/>
              </w:rPr>
              <w:t>(Mn/</w:t>
            </w:r>
            <w:proofErr w:type="gramStart"/>
            <w:r w:rsidRPr="00A77D8D">
              <w:rPr>
                <w:b/>
                <w:sz w:val="24"/>
              </w:rPr>
              <w:t>970)-(</w:t>
            </w:r>
            <w:proofErr w:type="gramEnd"/>
            <w:r w:rsidRPr="00A77D8D">
              <w:rPr>
                <w:b/>
                <w:sz w:val="24"/>
              </w:rPr>
              <w:t>Mb/970</w:t>
            </w:r>
            <w:proofErr w:type="gramStart"/>
            <w:r w:rsidRPr="00A77D8D">
              <w:rPr>
                <w:b/>
                <w:sz w:val="24"/>
              </w:rPr>
              <w:t>))</w:t>
            </w:r>
            <w:r>
              <w:rPr>
                <w:b/>
                <w:sz w:val="24"/>
              </w:rPr>
              <w:t>*</w:t>
            </w:r>
            <w:proofErr w:type="gramEnd"/>
            <w:r>
              <w:rPr>
                <w:b/>
                <w:sz w:val="24"/>
              </w:rPr>
              <w:t>1.1),2)</w:t>
            </w:r>
          </w:p>
        </w:tc>
      </w:tr>
      <w:tr w:rsidR="009838DF" w14:paraId="406271A4" w14:textId="77777777" w:rsidTr="004D05EF">
        <w:trPr>
          <w:trHeight w:val="715"/>
        </w:trPr>
        <w:tc>
          <w:tcPr>
            <w:tcW w:w="1163" w:type="dxa"/>
            <w:hideMark/>
          </w:tcPr>
          <w:p w14:paraId="036B1022" w14:textId="77777777" w:rsidR="00DD1F49" w:rsidRPr="00A77D8D" w:rsidRDefault="00000000" w:rsidP="00BD23C4">
            <w:pPr>
              <w:spacing w:after="40"/>
              <w:rPr>
                <w:b/>
              </w:rPr>
            </w:pPr>
            <w:proofErr w:type="spellStart"/>
            <w:r w:rsidRPr="00A77D8D">
              <w:rPr>
                <w:b/>
              </w:rPr>
              <w:t>Pn</w:t>
            </w:r>
            <w:proofErr w:type="spellEnd"/>
          </w:p>
        </w:tc>
        <w:tc>
          <w:tcPr>
            <w:tcW w:w="8234" w:type="dxa"/>
            <w:hideMark/>
          </w:tcPr>
          <w:p w14:paraId="3D56A771" w14:textId="77777777" w:rsidR="00DD1F49" w:rsidRPr="00A77D8D" w:rsidRDefault="00000000" w:rsidP="00BD23C4">
            <w:pPr>
              <w:spacing w:after="40"/>
            </w:pPr>
            <w:r w:rsidRPr="00A77D8D">
              <w:t>Is the new scheduled bitumen price, expressed as dollars per litre,</w:t>
            </w:r>
            <w:r>
              <w:t xml:space="preserve"> rounded to two decimal places, and including GST,</w:t>
            </w:r>
            <w:r w:rsidRPr="00A77D8D">
              <w:t xml:space="preserve"> calculated by applying the formula set out</w:t>
            </w:r>
            <w:r>
              <w:t xml:space="preserve"> above.</w:t>
            </w:r>
          </w:p>
        </w:tc>
      </w:tr>
      <w:tr w:rsidR="009838DF" w14:paraId="549E38F8" w14:textId="77777777" w:rsidTr="004D05EF">
        <w:trPr>
          <w:trHeight w:val="715"/>
        </w:trPr>
        <w:tc>
          <w:tcPr>
            <w:tcW w:w="1163" w:type="dxa"/>
            <w:hideMark/>
          </w:tcPr>
          <w:p w14:paraId="1BAE8762" w14:textId="77777777" w:rsidR="00DD1F49" w:rsidRPr="00A77D8D" w:rsidRDefault="00000000" w:rsidP="00BD23C4">
            <w:pPr>
              <w:spacing w:after="40"/>
              <w:rPr>
                <w:b/>
              </w:rPr>
            </w:pPr>
            <w:r w:rsidRPr="00A77D8D">
              <w:rPr>
                <w:b/>
              </w:rPr>
              <w:t>Pb</w:t>
            </w:r>
          </w:p>
        </w:tc>
        <w:tc>
          <w:tcPr>
            <w:tcW w:w="8234" w:type="dxa"/>
            <w:hideMark/>
          </w:tcPr>
          <w:p w14:paraId="118C762C" w14:textId="77777777" w:rsidR="00DD1F49" w:rsidRPr="00A77D8D" w:rsidRDefault="00000000" w:rsidP="00BD23C4">
            <w:pPr>
              <w:spacing w:after="40"/>
            </w:pPr>
            <w:r w:rsidRPr="00A77D8D">
              <w:t xml:space="preserve">This is the base scheduled bitumen price, expressed as dollars per litre, accepted by the </w:t>
            </w:r>
            <w:proofErr w:type="gramStart"/>
            <w:r w:rsidRPr="00A77D8D">
              <w:t>Principal</w:t>
            </w:r>
            <w:proofErr w:type="gramEnd"/>
            <w:r w:rsidRPr="00A77D8D">
              <w:t xml:space="preserve"> in the initial contract rate or sum in the Schedule of Rates or Bill of Quantities</w:t>
            </w:r>
            <w:r>
              <w:t>, and is inclusive of GST</w:t>
            </w:r>
            <w:r w:rsidRPr="00A77D8D">
              <w:t>.</w:t>
            </w:r>
          </w:p>
        </w:tc>
      </w:tr>
      <w:tr w:rsidR="009838DF" w14:paraId="6C9F14E0" w14:textId="77777777" w:rsidTr="004D05EF">
        <w:trPr>
          <w:trHeight w:val="974"/>
        </w:trPr>
        <w:tc>
          <w:tcPr>
            <w:tcW w:w="1163" w:type="dxa"/>
            <w:hideMark/>
          </w:tcPr>
          <w:p w14:paraId="54FC6AC5" w14:textId="77777777" w:rsidR="00DD1F49" w:rsidRPr="00A77D8D" w:rsidRDefault="00000000" w:rsidP="00BD23C4">
            <w:pPr>
              <w:spacing w:after="40"/>
              <w:rPr>
                <w:b/>
              </w:rPr>
            </w:pPr>
            <w:r w:rsidRPr="00A77D8D">
              <w:rPr>
                <w:b/>
              </w:rPr>
              <w:t>Mn</w:t>
            </w:r>
          </w:p>
        </w:tc>
        <w:tc>
          <w:tcPr>
            <w:tcW w:w="8234" w:type="dxa"/>
            <w:hideMark/>
          </w:tcPr>
          <w:p w14:paraId="7298D7E3" w14:textId="77777777" w:rsidR="00DD1F49" w:rsidRPr="00A77D8D" w:rsidRDefault="00000000" w:rsidP="00BD23C4">
            <w:pPr>
              <w:spacing w:after="40"/>
            </w:pPr>
            <w:r w:rsidRPr="00A77D8D">
              <w:t xml:space="preserve">Is </w:t>
            </w:r>
            <w:r w:rsidRPr="00A77D8D">
              <w:rPr>
                <w:rFonts w:cs="Calibri"/>
              </w:rPr>
              <w:t xml:space="preserve">the applicable New Monthly Average Bitumen Price. This will be the value for the month during which sealing operations commenced, or the date sealing operations were </w:t>
            </w:r>
            <w:r w:rsidRPr="00A77D8D">
              <w:rPr>
                <w:rFonts w:cs="Calibri"/>
              </w:rPr>
              <w:lastRenderedPageBreak/>
              <w:t>scheduled to commence in the approved programme of works. It is expressed in dollars per tonne.</w:t>
            </w:r>
          </w:p>
        </w:tc>
      </w:tr>
      <w:tr w:rsidR="009838DF" w14:paraId="77539E80" w14:textId="77777777" w:rsidTr="004D05EF">
        <w:trPr>
          <w:trHeight w:val="715"/>
        </w:trPr>
        <w:tc>
          <w:tcPr>
            <w:tcW w:w="1163" w:type="dxa"/>
            <w:hideMark/>
          </w:tcPr>
          <w:p w14:paraId="2DF0C77E" w14:textId="77777777" w:rsidR="00DD1F49" w:rsidRPr="00A77D8D" w:rsidRDefault="00000000" w:rsidP="00BD23C4">
            <w:pPr>
              <w:spacing w:after="40"/>
              <w:rPr>
                <w:b/>
              </w:rPr>
            </w:pPr>
            <w:r w:rsidRPr="00A77D8D">
              <w:rPr>
                <w:b/>
              </w:rPr>
              <w:lastRenderedPageBreak/>
              <w:t>Mb</w:t>
            </w:r>
          </w:p>
        </w:tc>
        <w:tc>
          <w:tcPr>
            <w:tcW w:w="8234" w:type="dxa"/>
            <w:hideMark/>
          </w:tcPr>
          <w:p w14:paraId="0921F8D4" w14:textId="77777777" w:rsidR="00DD1F49" w:rsidRPr="00A77D8D" w:rsidRDefault="00000000" w:rsidP="00BD23C4">
            <w:pPr>
              <w:spacing w:after="40"/>
            </w:pPr>
            <w:r w:rsidRPr="00A77D8D">
              <w:t xml:space="preserve">Is the monthly Base Average Bitumen Price for the month during which the </w:t>
            </w:r>
            <w:r>
              <w:t xml:space="preserve">Tender close </w:t>
            </w:r>
            <w:r w:rsidRPr="00A77D8D">
              <w:t>date falls, for this Contract, expressed in dollars per tonne.</w:t>
            </w:r>
          </w:p>
        </w:tc>
      </w:tr>
      <w:tr w:rsidR="009838DF" w14:paraId="4D78715C" w14:textId="77777777" w:rsidTr="004D05EF">
        <w:trPr>
          <w:trHeight w:val="1173"/>
        </w:trPr>
        <w:tc>
          <w:tcPr>
            <w:tcW w:w="9397" w:type="dxa"/>
            <w:gridSpan w:val="2"/>
            <w:hideMark/>
          </w:tcPr>
          <w:p w14:paraId="5DF48B43" w14:textId="77777777" w:rsidR="00DD1F49" w:rsidRPr="00A77D8D" w:rsidRDefault="00000000" w:rsidP="00BD23C4">
            <w:pPr>
              <w:spacing w:after="40"/>
            </w:pPr>
            <w:r w:rsidRPr="00A77D8D">
              <w:rPr>
                <w:b/>
              </w:rPr>
              <w:t>Note:</w:t>
            </w:r>
            <w:r w:rsidRPr="00A77D8D">
              <w:t xml:space="preserve"> 970 is representative of the litres of bitumen at 15 degrees in 1000kg of bitumen</w:t>
            </w:r>
          </w:p>
          <w:p w14:paraId="098F5F70" w14:textId="77777777" w:rsidR="00DD1F49" w:rsidRDefault="00000000" w:rsidP="00BD23C4">
            <w:pPr>
              <w:spacing w:after="40"/>
            </w:pPr>
            <w:r w:rsidRPr="00A77D8D">
              <w:rPr>
                <w:b/>
              </w:rPr>
              <w:t>Note:</w:t>
            </w:r>
            <w:r w:rsidRPr="00A77D8D">
              <w:t xml:space="preserve"> “</w:t>
            </w:r>
            <w:r w:rsidRPr="00156816">
              <w:rPr>
                <w:b/>
              </w:rPr>
              <w:t>+</w:t>
            </w:r>
            <w:r w:rsidRPr="00A77D8D">
              <w:t>” means add; “</w:t>
            </w:r>
            <w:proofErr w:type="gramStart"/>
            <w:r w:rsidRPr="00156816">
              <w:rPr>
                <w:b/>
              </w:rPr>
              <w:t>-</w:t>
            </w:r>
            <w:r w:rsidRPr="00A77D8D">
              <w:t>“ means</w:t>
            </w:r>
            <w:proofErr w:type="gramEnd"/>
            <w:r w:rsidRPr="00A77D8D">
              <w:t xml:space="preserve"> subtract,</w:t>
            </w:r>
            <w:r>
              <w:t xml:space="preserve"> </w:t>
            </w:r>
            <w:r w:rsidRPr="00A77D8D">
              <w:t>“</w:t>
            </w:r>
            <w:r w:rsidRPr="00A77D8D">
              <w:rPr>
                <w:b/>
              </w:rPr>
              <w:t>/</w:t>
            </w:r>
            <w:r w:rsidRPr="00156816">
              <w:t>”</w:t>
            </w:r>
            <w:r w:rsidRPr="00A77D8D">
              <w:rPr>
                <w:b/>
              </w:rPr>
              <w:t xml:space="preserve"> </w:t>
            </w:r>
            <w:r w:rsidRPr="00A77D8D">
              <w:t>means divide by the value following the symbol</w:t>
            </w:r>
            <w:r>
              <w:t>, “</w:t>
            </w:r>
            <w:r w:rsidRPr="004D5CA0">
              <w:rPr>
                <w:b/>
                <w:sz w:val="32"/>
                <w:szCs w:val="32"/>
              </w:rPr>
              <w:t>*</w:t>
            </w:r>
            <w:r>
              <w:t>” means multiply by the value following the symbol. C</w:t>
            </w:r>
            <w:r w:rsidRPr="00A77D8D">
              <w:t xml:space="preserve">alculations in the </w:t>
            </w:r>
            <w:r>
              <w:t xml:space="preserve">innermost pairs of </w:t>
            </w:r>
            <w:r w:rsidRPr="00A77D8D">
              <w:t>brackets to be performed first</w:t>
            </w:r>
            <w:r>
              <w:t>, then working out one pair of brackets at a time</w:t>
            </w:r>
            <w:r w:rsidRPr="00A77D8D">
              <w:t>.</w:t>
            </w:r>
          </w:p>
          <w:p w14:paraId="5C4CF3D9" w14:textId="77777777" w:rsidR="00DD1F49" w:rsidRDefault="00000000" w:rsidP="00BD23C4">
            <w:pPr>
              <w:spacing w:after="40"/>
            </w:pPr>
            <w:r>
              <w:rPr>
                <w:b/>
              </w:rPr>
              <w:t>Note:</w:t>
            </w:r>
            <w:r>
              <w:t xml:space="preserve"> An Excel spreadsheet which includes a calculator template and a PDF guide document are available via the </w:t>
            </w:r>
            <w:hyperlink r:id="rId87" w:history="1">
              <w:r w:rsidR="00DD1F49" w:rsidRPr="00A57F0D">
                <w:rPr>
                  <w:rStyle w:val="Hyperlink"/>
                </w:rPr>
                <w:t>Road Surfacing Standards</w:t>
              </w:r>
            </w:hyperlink>
            <w:r>
              <w:t xml:space="preserve"> web page.</w:t>
            </w:r>
          </w:p>
          <w:p w14:paraId="0F33B376" w14:textId="77777777" w:rsidR="00DD1F49" w:rsidRPr="00A77D8D" w:rsidRDefault="00000000" w:rsidP="00BD23C4">
            <w:pPr>
              <w:spacing w:after="40"/>
            </w:pPr>
            <w:r>
              <w:rPr>
                <w:b/>
              </w:rPr>
              <w:t>Note:</w:t>
            </w:r>
            <w:r>
              <w:t xml:space="preserve"> Mn and Mb are GST exclusive. The formula in the spread sheet adds GST and rounds the figures to 2 decimal places automatically.</w:t>
            </w:r>
          </w:p>
        </w:tc>
      </w:tr>
    </w:tbl>
    <w:p w14:paraId="20A1B8CE" w14:textId="77777777" w:rsidR="00DB6263" w:rsidRPr="00DD1F49" w:rsidRDefault="00DB6263" w:rsidP="00DD1F49"/>
    <w:p w14:paraId="773B7D44" w14:textId="77777777" w:rsidR="00B30E36" w:rsidRPr="002A0B9A" w:rsidRDefault="00000000" w:rsidP="00075113">
      <w:pPr>
        <w:pStyle w:val="Heading1"/>
      </w:pPr>
      <w:bookmarkStart w:id="366" w:name="_Toc256000010"/>
      <w:bookmarkStart w:id="367" w:name="_Toc390823629"/>
      <w:bookmarkStart w:id="368" w:name="_Toc391429321"/>
      <w:bookmarkStart w:id="369" w:name="_Toc391438544"/>
      <w:bookmarkStart w:id="370" w:name="_Toc396034999"/>
      <w:bookmarkStart w:id="371" w:name="_Toc134020268"/>
      <w:bookmarkStart w:id="372" w:name="_Toc390823670"/>
      <w:bookmarkStart w:id="373" w:name="_Toc391429362"/>
      <w:bookmarkStart w:id="374" w:name="_Toc396035040"/>
      <w:bookmarkEnd w:id="361"/>
      <w:bookmarkEnd w:id="362"/>
      <w:bookmarkEnd w:id="363"/>
      <w:bookmarkEnd w:id="364"/>
      <w:bookmarkEnd w:id="365"/>
      <w:r w:rsidRPr="002A0B9A">
        <w:t>Dense Graded Asphalt</w:t>
      </w:r>
      <w:bookmarkEnd w:id="366"/>
      <w:bookmarkEnd w:id="367"/>
      <w:bookmarkEnd w:id="368"/>
      <w:bookmarkEnd w:id="369"/>
      <w:bookmarkEnd w:id="370"/>
      <w:bookmarkEnd w:id="371"/>
    </w:p>
    <w:p w14:paraId="40419004" w14:textId="495FEBD1" w:rsidR="00B30E36" w:rsidRPr="000F156C" w:rsidRDefault="00000000" w:rsidP="00B30E36">
      <w:r>
        <w:t>D</w:t>
      </w:r>
      <w:r w:rsidR="00075113">
        <w:t>LI</w:t>
      </w:r>
      <w:r>
        <w:t xml:space="preserve"> Roadworks Master – </w:t>
      </w:r>
      <w:r w:rsidR="00DC0A27">
        <w:t>21</w:t>
      </w:r>
      <w:r>
        <w:t xml:space="preserve"> Ju</w:t>
      </w:r>
      <w:r w:rsidR="00DC0A27">
        <w:t>ly</w:t>
      </w:r>
      <w:r>
        <w:t xml:space="preserve"> 202</w:t>
      </w:r>
      <w:r w:rsidR="00DC0A27">
        <w:t>6</w:t>
      </w:r>
    </w:p>
    <w:p w14:paraId="2E3EBC1A" w14:textId="77777777" w:rsidR="00B30E36" w:rsidRPr="002A0B9A" w:rsidRDefault="00000000" w:rsidP="00B30E36">
      <w:pPr>
        <w:pStyle w:val="Heading2"/>
      </w:pPr>
      <w:bookmarkStart w:id="375" w:name="_Toc390823630"/>
      <w:bookmarkStart w:id="376" w:name="_Toc391429322"/>
      <w:bookmarkStart w:id="377" w:name="_Toc396035000"/>
      <w:r w:rsidRPr="002A0B9A">
        <w:t xml:space="preserve">Contractor’s </w:t>
      </w:r>
      <w:r>
        <w:t>r</w:t>
      </w:r>
      <w:r w:rsidRPr="002A0B9A">
        <w:t>esponsibilities</w:t>
      </w:r>
    </w:p>
    <w:p w14:paraId="37C2F256" w14:textId="77777777" w:rsidR="00B30E36" w:rsidRPr="00AB012E" w:rsidRDefault="00000000" w:rsidP="00B30E36">
      <w:r w:rsidRPr="00AB012E">
        <w:t xml:space="preserve">The Contractor </w:t>
      </w:r>
      <w:r>
        <w:t>is</w:t>
      </w:r>
      <w:r w:rsidRPr="00AB012E">
        <w:t xml:space="preserve"> responsible for the production and placing of the registered and approved design mix in accordance with the technical requirements of this specification.</w:t>
      </w:r>
    </w:p>
    <w:p w14:paraId="4CD78C42" w14:textId="77777777" w:rsidR="00B30E36" w:rsidRPr="00AB012E" w:rsidRDefault="00000000" w:rsidP="00B30E36">
      <w:r w:rsidRPr="00AB012E">
        <w:t xml:space="preserve">The Contractor </w:t>
      </w:r>
      <w:r>
        <w:t>must</w:t>
      </w:r>
      <w:r w:rsidRPr="00AB012E">
        <w:t xml:space="preserve"> undertake </w:t>
      </w:r>
      <w:r>
        <w:t>quality control</w:t>
      </w:r>
      <w:r w:rsidRPr="00AB012E">
        <w:t xml:space="preserve"> testing in accordance with </w:t>
      </w:r>
      <w:r>
        <w:t>CONFORMANCE TESTING</w:t>
      </w:r>
      <w:r w:rsidRPr="00AB012E">
        <w:t xml:space="preserve"> and maintain a record of test results in accordance with the Contractor’s Quality System.</w:t>
      </w:r>
    </w:p>
    <w:p w14:paraId="042C909A" w14:textId="77777777" w:rsidR="00B30E36" w:rsidRPr="002A0B9A" w:rsidRDefault="00000000" w:rsidP="00B30E36">
      <w:pPr>
        <w:pStyle w:val="Heading2"/>
      </w:pPr>
      <w:r w:rsidRPr="002A0B9A">
        <w:t>Standar</w:t>
      </w:r>
      <w:bookmarkEnd w:id="375"/>
      <w:bookmarkEnd w:id="376"/>
      <w:bookmarkEnd w:id="377"/>
      <w:r w:rsidRPr="002A0B9A">
        <w:t xml:space="preserve">ds and </w:t>
      </w:r>
      <w:r>
        <w:t>p</w:t>
      </w:r>
      <w:r w:rsidRPr="002A0B9A">
        <w:t>ublications</w:t>
      </w:r>
    </w:p>
    <w:p w14:paraId="3CB42881" w14:textId="77777777" w:rsidR="00B30E36" w:rsidRDefault="00000000" w:rsidP="00075113">
      <w:r>
        <w:t>Conform to t</w:t>
      </w:r>
      <w:r w:rsidRPr="00AB012E">
        <w:t>he follo</w:t>
      </w:r>
      <w:r>
        <w:t>wing Standards and Publications</w:t>
      </w:r>
      <w:r w:rsidRPr="00AB012E">
        <w:t xml:space="preserve"> unless specified otherwise:</w:t>
      </w:r>
    </w:p>
    <w:tbl>
      <w:tblPr>
        <w:tblStyle w:val="TableGrid"/>
        <w:tblW w:w="0" w:type="auto"/>
        <w:tblLook w:val="0620" w:firstRow="1" w:lastRow="0" w:firstColumn="0" w:lastColumn="0" w:noHBand="1" w:noVBand="1"/>
      </w:tblPr>
      <w:tblGrid>
        <w:gridCol w:w="2405"/>
        <w:gridCol w:w="7903"/>
      </w:tblGrid>
      <w:tr w:rsidR="009838DF" w14:paraId="40CFFBBE" w14:textId="77777777" w:rsidTr="004174C9">
        <w:trPr>
          <w:cnfStyle w:val="100000000000" w:firstRow="1" w:lastRow="0" w:firstColumn="0" w:lastColumn="0" w:oddVBand="0" w:evenVBand="0" w:oddHBand="0" w:evenHBand="0" w:firstRowFirstColumn="0" w:firstRowLastColumn="0" w:lastRowFirstColumn="0" w:lastRowLastColumn="0"/>
        </w:trPr>
        <w:tc>
          <w:tcPr>
            <w:tcW w:w="10308" w:type="dxa"/>
            <w:gridSpan w:val="2"/>
          </w:tcPr>
          <w:p w14:paraId="6682BE6B" w14:textId="77777777" w:rsidR="000B21D8" w:rsidRPr="000B21D8" w:rsidRDefault="00000000" w:rsidP="00443C73">
            <w:pPr>
              <w:rPr>
                <w:b w:val="0"/>
                <w:bCs/>
              </w:rPr>
            </w:pPr>
            <w:r w:rsidRPr="000B21D8">
              <w:rPr>
                <w:bCs/>
              </w:rPr>
              <w:t>Table - Australian Standards</w:t>
            </w:r>
          </w:p>
        </w:tc>
      </w:tr>
      <w:tr w:rsidR="009838DF" w14:paraId="4F87B200" w14:textId="77777777" w:rsidTr="004174C9">
        <w:tc>
          <w:tcPr>
            <w:tcW w:w="10308" w:type="dxa"/>
            <w:gridSpan w:val="2"/>
          </w:tcPr>
          <w:p w14:paraId="05F97EF2" w14:textId="77777777" w:rsidR="000B21D8" w:rsidRPr="00C8025C" w:rsidRDefault="00000000" w:rsidP="00443C73">
            <w:r w:rsidRPr="00075113">
              <w:rPr>
                <w:bCs/>
                <w:szCs w:val="24"/>
              </w:rPr>
              <w:t>Use Standards, and their amendments, current as at the date for the close of tenders except where different editions and/or amendments are required by statutory authorities, including, but not limited to, NATA and the National Construction Code including the Building Code of Australia.</w:t>
            </w:r>
          </w:p>
        </w:tc>
      </w:tr>
      <w:tr w:rsidR="009838DF" w14:paraId="43E66FBC" w14:textId="77777777" w:rsidTr="000B21D8">
        <w:tc>
          <w:tcPr>
            <w:tcW w:w="2405" w:type="dxa"/>
          </w:tcPr>
          <w:p w14:paraId="23C48AA9" w14:textId="77777777" w:rsidR="00B30E36" w:rsidRPr="000B21D8" w:rsidRDefault="00000000" w:rsidP="00443C73">
            <w:pPr>
              <w:rPr>
                <w:b/>
                <w:bCs/>
              </w:rPr>
            </w:pPr>
            <w:r w:rsidRPr="000B21D8">
              <w:rPr>
                <w:b/>
                <w:bCs/>
              </w:rPr>
              <w:t>Designation</w:t>
            </w:r>
          </w:p>
        </w:tc>
        <w:tc>
          <w:tcPr>
            <w:tcW w:w="7903" w:type="dxa"/>
          </w:tcPr>
          <w:p w14:paraId="46083502" w14:textId="77777777" w:rsidR="00B30E36" w:rsidRPr="000B21D8" w:rsidRDefault="00000000" w:rsidP="00443C73">
            <w:pPr>
              <w:rPr>
                <w:b/>
                <w:bCs/>
              </w:rPr>
            </w:pPr>
            <w:r w:rsidRPr="000B21D8">
              <w:rPr>
                <w:b/>
                <w:bCs/>
              </w:rPr>
              <w:t>Title</w:t>
            </w:r>
          </w:p>
        </w:tc>
      </w:tr>
      <w:tr w:rsidR="009838DF" w14:paraId="3A97AFAF" w14:textId="77777777" w:rsidTr="000B21D8">
        <w:tc>
          <w:tcPr>
            <w:tcW w:w="2405" w:type="dxa"/>
          </w:tcPr>
          <w:p w14:paraId="7A59493F" w14:textId="77777777" w:rsidR="00B30E36" w:rsidRPr="00C8025C" w:rsidRDefault="00000000" w:rsidP="00443C73">
            <w:r w:rsidRPr="00C8025C">
              <w:t>AS 1141(series)</w:t>
            </w:r>
          </w:p>
        </w:tc>
        <w:tc>
          <w:tcPr>
            <w:tcW w:w="7903" w:type="dxa"/>
          </w:tcPr>
          <w:p w14:paraId="4E5C00CE" w14:textId="77777777" w:rsidR="00B30E36" w:rsidRPr="00C8025C" w:rsidRDefault="00000000" w:rsidP="00443C73">
            <w:r w:rsidRPr="00C8025C">
              <w:t>Methods for sampling and testing aggregate</w:t>
            </w:r>
          </w:p>
        </w:tc>
      </w:tr>
      <w:tr w:rsidR="009838DF" w14:paraId="4A3C66A6" w14:textId="77777777" w:rsidTr="000B21D8">
        <w:tc>
          <w:tcPr>
            <w:tcW w:w="2405" w:type="dxa"/>
          </w:tcPr>
          <w:p w14:paraId="683BA609" w14:textId="77777777" w:rsidR="00B30E36" w:rsidRPr="00C8025C" w:rsidRDefault="00000000" w:rsidP="00443C73">
            <w:r w:rsidRPr="00C8025C">
              <w:t>AS 1141.5</w:t>
            </w:r>
          </w:p>
        </w:tc>
        <w:tc>
          <w:tcPr>
            <w:tcW w:w="7903" w:type="dxa"/>
          </w:tcPr>
          <w:p w14:paraId="535DA2D3" w14:textId="77777777" w:rsidR="00B30E36" w:rsidRPr="00C8025C" w:rsidRDefault="00000000">
            <w:pPr>
              <w:numPr>
                <w:ilvl w:val="0"/>
                <w:numId w:val="105"/>
              </w:numPr>
              <w:contextualSpacing/>
            </w:pPr>
            <w:r w:rsidRPr="00C8025C">
              <w:t>Particle density and water absorption of fine aggregate</w:t>
            </w:r>
          </w:p>
        </w:tc>
      </w:tr>
      <w:tr w:rsidR="009838DF" w14:paraId="46D78E9B" w14:textId="77777777" w:rsidTr="000B21D8">
        <w:tc>
          <w:tcPr>
            <w:tcW w:w="2405" w:type="dxa"/>
          </w:tcPr>
          <w:p w14:paraId="0A3ABAA9" w14:textId="77777777" w:rsidR="00B30E36" w:rsidRPr="00C8025C" w:rsidRDefault="00000000" w:rsidP="00443C73">
            <w:r w:rsidRPr="00C8025C">
              <w:t>AS 1141.6.1</w:t>
            </w:r>
          </w:p>
        </w:tc>
        <w:tc>
          <w:tcPr>
            <w:tcW w:w="7903" w:type="dxa"/>
          </w:tcPr>
          <w:p w14:paraId="0A179C65" w14:textId="77777777" w:rsidR="00B30E36" w:rsidRPr="00C8025C" w:rsidRDefault="00000000">
            <w:pPr>
              <w:numPr>
                <w:ilvl w:val="0"/>
                <w:numId w:val="105"/>
              </w:numPr>
              <w:contextualSpacing/>
            </w:pPr>
            <w:r w:rsidRPr="00C8025C">
              <w:t>Particle density and water absorption of coarse aggregate - Weighing-in-water method</w:t>
            </w:r>
          </w:p>
        </w:tc>
      </w:tr>
      <w:tr w:rsidR="009838DF" w14:paraId="0701601A" w14:textId="77777777" w:rsidTr="000B21D8">
        <w:tc>
          <w:tcPr>
            <w:tcW w:w="2405" w:type="dxa"/>
          </w:tcPr>
          <w:p w14:paraId="5686A7D3" w14:textId="77777777" w:rsidR="00B30E36" w:rsidRPr="00C8025C" w:rsidRDefault="00000000" w:rsidP="00443C73">
            <w:r w:rsidRPr="00C8025C">
              <w:t>AS 1141.14</w:t>
            </w:r>
          </w:p>
        </w:tc>
        <w:tc>
          <w:tcPr>
            <w:tcW w:w="7903" w:type="dxa"/>
          </w:tcPr>
          <w:p w14:paraId="06E1297D" w14:textId="77777777" w:rsidR="00B30E36" w:rsidRPr="00C8025C" w:rsidRDefault="00000000">
            <w:pPr>
              <w:numPr>
                <w:ilvl w:val="0"/>
                <w:numId w:val="105"/>
              </w:numPr>
              <w:contextualSpacing/>
            </w:pPr>
            <w:r w:rsidRPr="00C8025C">
              <w:t>Particle shape, by proportional calliper</w:t>
            </w:r>
          </w:p>
        </w:tc>
      </w:tr>
      <w:tr w:rsidR="009838DF" w14:paraId="646D4815" w14:textId="77777777" w:rsidTr="000B21D8">
        <w:tc>
          <w:tcPr>
            <w:tcW w:w="2405" w:type="dxa"/>
          </w:tcPr>
          <w:p w14:paraId="5AD0880E" w14:textId="77777777" w:rsidR="00B30E36" w:rsidRPr="00C8025C" w:rsidRDefault="00000000" w:rsidP="00443C73">
            <w:r w:rsidRPr="00C8025C">
              <w:t>AS 1141.22</w:t>
            </w:r>
          </w:p>
        </w:tc>
        <w:tc>
          <w:tcPr>
            <w:tcW w:w="7903" w:type="dxa"/>
          </w:tcPr>
          <w:p w14:paraId="0D006D49" w14:textId="77777777" w:rsidR="00B30E36" w:rsidRPr="00C8025C" w:rsidRDefault="00000000">
            <w:pPr>
              <w:numPr>
                <w:ilvl w:val="0"/>
                <w:numId w:val="105"/>
              </w:numPr>
              <w:contextualSpacing/>
            </w:pPr>
            <w:r w:rsidRPr="00C8025C">
              <w:t>Wet/dry strength variation</w:t>
            </w:r>
          </w:p>
        </w:tc>
      </w:tr>
      <w:tr w:rsidR="009838DF" w14:paraId="46420297" w14:textId="77777777" w:rsidTr="000B21D8">
        <w:tc>
          <w:tcPr>
            <w:tcW w:w="2405" w:type="dxa"/>
          </w:tcPr>
          <w:p w14:paraId="4F73412B" w14:textId="77777777" w:rsidR="00B30E36" w:rsidRPr="00C8025C" w:rsidRDefault="00000000" w:rsidP="00443C73">
            <w:r w:rsidRPr="00C8025C">
              <w:t>AS 1141.23</w:t>
            </w:r>
          </w:p>
        </w:tc>
        <w:tc>
          <w:tcPr>
            <w:tcW w:w="7903" w:type="dxa"/>
          </w:tcPr>
          <w:p w14:paraId="1397EBE9" w14:textId="77777777" w:rsidR="00B30E36" w:rsidRPr="00C8025C" w:rsidRDefault="00000000">
            <w:pPr>
              <w:numPr>
                <w:ilvl w:val="0"/>
                <w:numId w:val="105"/>
              </w:numPr>
              <w:contextualSpacing/>
            </w:pPr>
            <w:r w:rsidRPr="00C8025C">
              <w:t>Los Angeles value</w:t>
            </w:r>
          </w:p>
        </w:tc>
      </w:tr>
      <w:tr w:rsidR="009838DF" w14:paraId="48874428" w14:textId="77777777" w:rsidTr="000B21D8">
        <w:tc>
          <w:tcPr>
            <w:tcW w:w="2405" w:type="dxa"/>
          </w:tcPr>
          <w:p w14:paraId="6D6A367E" w14:textId="77777777" w:rsidR="00B30E36" w:rsidRPr="00C8025C" w:rsidRDefault="00000000" w:rsidP="00443C73">
            <w:r w:rsidRPr="00C8025C">
              <w:t>AS 1141.24</w:t>
            </w:r>
          </w:p>
        </w:tc>
        <w:tc>
          <w:tcPr>
            <w:tcW w:w="7903" w:type="dxa"/>
          </w:tcPr>
          <w:p w14:paraId="1EB95F3C" w14:textId="77777777" w:rsidR="00B30E36" w:rsidRPr="00C8025C" w:rsidRDefault="00000000">
            <w:pPr>
              <w:numPr>
                <w:ilvl w:val="0"/>
                <w:numId w:val="105"/>
              </w:numPr>
              <w:contextualSpacing/>
            </w:pPr>
            <w:r w:rsidRPr="00C8025C">
              <w:t>Aggregate soundness – Evaluation by exposure to sodium sulphate solution</w:t>
            </w:r>
          </w:p>
        </w:tc>
      </w:tr>
      <w:tr w:rsidR="009838DF" w14:paraId="7A8C5BF3" w14:textId="77777777" w:rsidTr="000B21D8">
        <w:tc>
          <w:tcPr>
            <w:tcW w:w="2405" w:type="dxa"/>
          </w:tcPr>
          <w:p w14:paraId="084E97B0" w14:textId="77777777" w:rsidR="00B30E36" w:rsidRPr="00C8025C" w:rsidRDefault="00000000" w:rsidP="00443C73">
            <w:r w:rsidRPr="00C8025C">
              <w:t>AS 1141.41</w:t>
            </w:r>
          </w:p>
        </w:tc>
        <w:tc>
          <w:tcPr>
            <w:tcW w:w="7903" w:type="dxa"/>
          </w:tcPr>
          <w:p w14:paraId="4A1DF6A8" w14:textId="77777777" w:rsidR="00B30E36" w:rsidRPr="00C8025C" w:rsidRDefault="00000000">
            <w:pPr>
              <w:numPr>
                <w:ilvl w:val="0"/>
                <w:numId w:val="105"/>
              </w:numPr>
              <w:contextualSpacing/>
            </w:pPr>
            <w:r w:rsidRPr="00C8025C">
              <w:t>Polished aggregate friction value – Horizontal bed machine</w:t>
            </w:r>
          </w:p>
        </w:tc>
      </w:tr>
      <w:tr w:rsidR="009838DF" w14:paraId="791003C5" w14:textId="77777777" w:rsidTr="000B21D8">
        <w:tc>
          <w:tcPr>
            <w:tcW w:w="2405" w:type="dxa"/>
          </w:tcPr>
          <w:p w14:paraId="75B08012" w14:textId="77777777" w:rsidR="00B30E36" w:rsidRPr="00C8025C" w:rsidRDefault="00000000" w:rsidP="00443C73">
            <w:r w:rsidRPr="00C8025C">
              <w:t>AS 1141.42</w:t>
            </w:r>
          </w:p>
        </w:tc>
        <w:tc>
          <w:tcPr>
            <w:tcW w:w="7903" w:type="dxa"/>
          </w:tcPr>
          <w:p w14:paraId="0F2E2A0E" w14:textId="77777777" w:rsidR="00B30E36" w:rsidRPr="00C8025C" w:rsidRDefault="00000000">
            <w:pPr>
              <w:numPr>
                <w:ilvl w:val="0"/>
                <w:numId w:val="105"/>
              </w:numPr>
              <w:contextualSpacing/>
            </w:pPr>
            <w:r w:rsidRPr="00C8025C">
              <w:t>Pendulum friction test</w:t>
            </w:r>
          </w:p>
        </w:tc>
      </w:tr>
      <w:tr w:rsidR="009838DF" w14:paraId="24A6A708" w14:textId="77777777" w:rsidTr="000B21D8">
        <w:tc>
          <w:tcPr>
            <w:tcW w:w="2405" w:type="dxa"/>
          </w:tcPr>
          <w:p w14:paraId="766D8E9B" w14:textId="77777777" w:rsidR="00B30E36" w:rsidRPr="00C8025C" w:rsidRDefault="00000000" w:rsidP="00443C73">
            <w:r w:rsidRPr="00C8025C">
              <w:lastRenderedPageBreak/>
              <w:t>AS 1160</w:t>
            </w:r>
          </w:p>
        </w:tc>
        <w:tc>
          <w:tcPr>
            <w:tcW w:w="7903" w:type="dxa"/>
          </w:tcPr>
          <w:p w14:paraId="6404BBD4" w14:textId="77777777" w:rsidR="00B30E36" w:rsidRPr="00C8025C" w:rsidRDefault="00000000" w:rsidP="00443C73">
            <w:r w:rsidRPr="00C8025C">
              <w:t>Bitumen emulsions for the construction and maintenance of pavements.</w:t>
            </w:r>
          </w:p>
        </w:tc>
      </w:tr>
      <w:tr w:rsidR="009838DF" w14:paraId="2FEB5D02" w14:textId="77777777" w:rsidTr="000B21D8">
        <w:tc>
          <w:tcPr>
            <w:tcW w:w="2405" w:type="dxa"/>
          </w:tcPr>
          <w:p w14:paraId="2862B0C7" w14:textId="77777777" w:rsidR="00B30E36" w:rsidRPr="00C8025C" w:rsidRDefault="00000000" w:rsidP="00443C73">
            <w:r w:rsidRPr="00C8025C">
              <w:t>AS 2008</w:t>
            </w:r>
          </w:p>
        </w:tc>
        <w:tc>
          <w:tcPr>
            <w:tcW w:w="7903" w:type="dxa"/>
          </w:tcPr>
          <w:p w14:paraId="6D249815" w14:textId="77777777" w:rsidR="00B30E36" w:rsidRPr="00C8025C" w:rsidRDefault="00000000" w:rsidP="00443C73">
            <w:r w:rsidRPr="00C8025C">
              <w:t>Bitumen for pavements.</w:t>
            </w:r>
          </w:p>
        </w:tc>
      </w:tr>
      <w:tr w:rsidR="009838DF" w14:paraId="555C06AE" w14:textId="77777777" w:rsidTr="000B21D8">
        <w:tc>
          <w:tcPr>
            <w:tcW w:w="2405" w:type="dxa"/>
          </w:tcPr>
          <w:p w14:paraId="735BE778" w14:textId="77777777" w:rsidR="00B30E36" w:rsidRPr="00C8025C" w:rsidRDefault="00000000" w:rsidP="00443C73">
            <w:r w:rsidRPr="00C8025C">
              <w:t>AS 2150</w:t>
            </w:r>
          </w:p>
        </w:tc>
        <w:tc>
          <w:tcPr>
            <w:tcW w:w="7903" w:type="dxa"/>
          </w:tcPr>
          <w:p w14:paraId="27CBED51" w14:textId="77777777" w:rsidR="00B30E36" w:rsidRPr="00C8025C" w:rsidRDefault="00000000" w:rsidP="00443C73">
            <w:r w:rsidRPr="00C8025C">
              <w:t>Hot mix asphalt – A guide to good practice.</w:t>
            </w:r>
          </w:p>
        </w:tc>
      </w:tr>
      <w:tr w:rsidR="009838DF" w14:paraId="4E69A0C1" w14:textId="77777777" w:rsidTr="000B21D8">
        <w:tc>
          <w:tcPr>
            <w:tcW w:w="2405" w:type="dxa"/>
          </w:tcPr>
          <w:p w14:paraId="46791B46" w14:textId="77777777" w:rsidR="00B30E36" w:rsidRPr="00C8025C" w:rsidRDefault="00000000" w:rsidP="00443C73">
            <w:r w:rsidRPr="00C8025C">
              <w:t>AS 2157</w:t>
            </w:r>
          </w:p>
        </w:tc>
        <w:tc>
          <w:tcPr>
            <w:tcW w:w="7903" w:type="dxa"/>
          </w:tcPr>
          <w:p w14:paraId="2F183302" w14:textId="77777777" w:rsidR="00B30E36" w:rsidRPr="00C8025C" w:rsidRDefault="00000000" w:rsidP="00443C73">
            <w:r w:rsidRPr="00C8025C">
              <w:t>Cutback bitumen.</w:t>
            </w:r>
          </w:p>
        </w:tc>
      </w:tr>
      <w:tr w:rsidR="009838DF" w14:paraId="146054C3" w14:textId="77777777" w:rsidTr="000B21D8">
        <w:tc>
          <w:tcPr>
            <w:tcW w:w="2405" w:type="dxa"/>
          </w:tcPr>
          <w:p w14:paraId="4548DB76" w14:textId="77777777" w:rsidR="00B30E36" w:rsidRPr="00C8025C" w:rsidRDefault="00000000" w:rsidP="00443C73">
            <w:r w:rsidRPr="00C8025C">
              <w:t>AS 2758.5</w:t>
            </w:r>
          </w:p>
        </w:tc>
        <w:tc>
          <w:tcPr>
            <w:tcW w:w="7903" w:type="dxa"/>
          </w:tcPr>
          <w:p w14:paraId="1718256C" w14:textId="77777777" w:rsidR="00B30E36" w:rsidRPr="00C8025C" w:rsidRDefault="00000000" w:rsidP="00443C73">
            <w:r w:rsidRPr="00C8025C">
              <w:t>Aggregates and rock for engineering purposes – Coarse asphalt aggregates.</w:t>
            </w:r>
          </w:p>
        </w:tc>
      </w:tr>
      <w:tr w:rsidR="009838DF" w14:paraId="32A370FF" w14:textId="77777777" w:rsidTr="000B21D8">
        <w:tc>
          <w:tcPr>
            <w:tcW w:w="2405" w:type="dxa"/>
          </w:tcPr>
          <w:p w14:paraId="4EA07CFA" w14:textId="77777777" w:rsidR="00B30E36" w:rsidRPr="00C8025C" w:rsidRDefault="00000000" w:rsidP="00443C73">
            <w:r w:rsidRPr="00C8025C">
              <w:t>AS 2891(series)</w:t>
            </w:r>
          </w:p>
        </w:tc>
        <w:tc>
          <w:tcPr>
            <w:tcW w:w="7903" w:type="dxa"/>
          </w:tcPr>
          <w:p w14:paraId="7DE76F3D" w14:textId="77777777" w:rsidR="00B30E36" w:rsidRPr="00C8025C" w:rsidRDefault="00000000" w:rsidP="00443C73">
            <w:r w:rsidRPr="00C8025C">
              <w:t>Methods of sampling and testing asphalt.</w:t>
            </w:r>
          </w:p>
        </w:tc>
      </w:tr>
    </w:tbl>
    <w:p w14:paraId="4332A79A" w14:textId="77777777" w:rsidR="00B30E36" w:rsidRDefault="00B30E36" w:rsidP="00B30E36">
      <w:pPr>
        <w:spacing w:after="0"/>
        <w:ind w:hanging="22"/>
      </w:pPr>
    </w:p>
    <w:tbl>
      <w:tblPr>
        <w:tblStyle w:val="TableGrid"/>
        <w:tblW w:w="0" w:type="auto"/>
        <w:tblLook w:val="0620" w:firstRow="1" w:lastRow="0" w:firstColumn="0" w:lastColumn="0" w:noHBand="1" w:noVBand="1"/>
      </w:tblPr>
      <w:tblGrid>
        <w:gridCol w:w="1838"/>
        <w:gridCol w:w="8470"/>
      </w:tblGrid>
      <w:tr w:rsidR="009838DF" w14:paraId="0A7C6AF7" w14:textId="77777777" w:rsidTr="00055AC8">
        <w:trPr>
          <w:cnfStyle w:val="100000000000" w:firstRow="1" w:lastRow="0" w:firstColumn="0" w:lastColumn="0" w:oddVBand="0" w:evenVBand="0" w:oddHBand="0" w:evenHBand="0" w:firstRowFirstColumn="0" w:firstRowLastColumn="0" w:lastRowFirstColumn="0" w:lastRowLastColumn="0"/>
        </w:trPr>
        <w:tc>
          <w:tcPr>
            <w:tcW w:w="10308" w:type="dxa"/>
            <w:gridSpan w:val="2"/>
          </w:tcPr>
          <w:p w14:paraId="095484EF" w14:textId="77777777" w:rsidR="000B21D8" w:rsidRPr="000B21D8" w:rsidRDefault="00000000" w:rsidP="00443C73">
            <w:pPr>
              <w:rPr>
                <w:b w:val="0"/>
                <w:bCs/>
              </w:rPr>
            </w:pPr>
            <w:r w:rsidRPr="000B21D8">
              <w:rPr>
                <w:bCs/>
              </w:rPr>
              <w:t>Table - Austroads</w:t>
            </w:r>
          </w:p>
        </w:tc>
      </w:tr>
      <w:tr w:rsidR="009838DF" w14:paraId="40FEF903" w14:textId="77777777" w:rsidTr="000B21D8">
        <w:tc>
          <w:tcPr>
            <w:tcW w:w="1838" w:type="dxa"/>
          </w:tcPr>
          <w:p w14:paraId="62204AAA" w14:textId="77777777" w:rsidR="00B30E36" w:rsidRPr="000B21D8" w:rsidRDefault="00000000" w:rsidP="00443C73">
            <w:pPr>
              <w:rPr>
                <w:b/>
                <w:bCs/>
              </w:rPr>
            </w:pPr>
            <w:r w:rsidRPr="000B21D8">
              <w:rPr>
                <w:b/>
                <w:bCs/>
              </w:rPr>
              <w:t>Designation</w:t>
            </w:r>
          </w:p>
        </w:tc>
        <w:tc>
          <w:tcPr>
            <w:tcW w:w="8470" w:type="dxa"/>
          </w:tcPr>
          <w:p w14:paraId="0BDD39CC" w14:textId="77777777" w:rsidR="00B30E36" w:rsidRPr="000B21D8" w:rsidRDefault="00000000" w:rsidP="00443C73">
            <w:pPr>
              <w:rPr>
                <w:b/>
                <w:bCs/>
              </w:rPr>
            </w:pPr>
            <w:r w:rsidRPr="000B21D8">
              <w:rPr>
                <w:b/>
                <w:bCs/>
              </w:rPr>
              <w:t>Title</w:t>
            </w:r>
          </w:p>
        </w:tc>
      </w:tr>
      <w:tr w:rsidR="009838DF" w14:paraId="1B4CBC46" w14:textId="77777777" w:rsidTr="000B21D8">
        <w:tc>
          <w:tcPr>
            <w:tcW w:w="1838" w:type="dxa"/>
          </w:tcPr>
          <w:p w14:paraId="10A3C0E2" w14:textId="77777777" w:rsidR="00B30E36" w:rsidRPr="00C8025C" w:rsidRDefault="00000000" w:rsidP="00443C73">
            <w:r w:rsidRPr="00C8025C">
              <w:t xml:space="preserve">AGPT04B </w:t>
            </w:r>
          </w:p>
        </w:tc>
        <w:tc>
          <w:tcPr>
            <w:tcW w:w="8470" w:type="dxa"/>
          </w:tcPr>
          <w:p w14:paraId="752B5AF1" w14:textId="77777777" w:rsidR="00B30E36" w:rsidRPr="00C8025C" w:rsidRDefault="00000000" w:rsidP="00443C73">
            <w:r w:rsidRPr="00C8025C">
              <w:t>Austroads Guide to Pavement Technology Part 4B: Asphalt</w:t>
            </w:r>
          </w:p>
        </w:tc>
      </w:tr>
      <w:tr w:rsidR="009838DF" w14:paraId="3DD4078B" w14:textId="77777777" w:rsidTr="000B21D8">
        <w:tc>
          <w:tcPr>
            <w:tcW w:w="1838" w:type="dxa"/>
          </w:tcPr>
          <w:p w14:paraId="69DF927C" w14:textId="77777777" w:rsidR="00B30E36" w:rsidRPr="00C8025C" w:rsidRDefault="00000000" w:rsidP="00443C73">
            <w:r w:rsidRPr="00C8025C">
              <w:t>AGPT04H</w:t>
            </w:r>
          </w:p>
        </w:tc>
        <w:tc>
          <w:tcPr>
            <w:tcW w:w="8470" w:type="dxa"/>
          </w:tcPr>
          <w:p w14:paraId="41037CB5" w14:textId="77777777" w:rsidR="00B30E36" w:rsidRPr="00C8025C" w:rsidRDefault="00000000" w:rsidP="00443C73">
            <w:r w:rsidRPr="00C8025C">
              <w:t>Austroads Guide to Pavement Technology Part 4H: Test Methods</w:t>
            </w:r>
          </w:p>
        </w:tc>
      </w:tr>
      <w:tr w:rsidR="009838DF" w14:paraId="41B83CD7" w14:textId="77777777" w:rsidTr="000B21D8">
        <w:tc>
          <w:tcPr>
            <w:tcW w:w="1838" w:type="dxa"/>
          </w:tcPr>
          <w:p w14:paraId="0A322688" w14:textId="77777777" w:rsidR="00B30E36" w:rsidRPr="00C8025C" w:rsidRDefault="00000000" w:rsidP="00443C73">
            <w:r w:rsidRPr="00C8025C">
              <w:t>AGPT/T103</w:t>
            </w:r>
          </w:p>
        </w:tc>
        <w:tc>
          <w:tcPr>
            <w:tcW w:w="8470" w:type="dxa"/>
          </w:tcPr>
          <w:p w14:paraId="40FCEA60" w14:textId="77777777" w:rsidR="00B30E36" w:rsidRPr="00C8025C" w:rsidRDefault="00000000" w:rsidP="00443C73">
            <w:pPr>
              <w:rPr>
                <w:rFonts w:cs="Arial"/>
                <w:color w:val="000000"/>
              </w:rPr>
            </w:pPr>
            <w:r w:rsidRPr="00C8025C">
              <w:rPr>
                <w:rFonts w:cs="Arial"/>
                <w:color w:val="000000"/>
              </w:rPr>
              <w:t>Pre-treatment and Loss on Heating of Bitumen Multigrade and polymer Binders (rolling thin film oven [RTFO] test)</w:t>
            </w:r>
          </w:p>
        </w:tc>
      </w:tr>
      <w:tr w:rsidR="009838DF" w14:paraId="0226981C" w14:textId="77777777" w:rsidTr="000B21D8">
        <w:tc>
          <w:tcPr>
            <w:tcW w:w="1838" w:type="dxa"/>
          </w:tcPr>
          <w:p w14:paraId="5402E762" w14:textId="77777777" w:rsidR="00B30E36" w:rsidRPr="00C8025C" w:rsidRDefault="00000000" w:rsidP="00443C73">
            <w:r w:rsidRPr="00C8025C">
              <w:t>AGPT/T108</w:t>
            </w:r>
          </w:p>
        </w:tc>
        <w:tc>
          <w:tcPr>
            <w:tcW w:w="8470" w:type="dxa"/>
          </w:tcPr>
          <w:p w14:paraId="0E738E4B" w14:textId="77777777" w:rsidR="00B30E36" w:rsidRPr="00C8025C" w:rsidRDefault="00000000" w:rsidP="00443C73">
            <w:r w:rsidRPr="00C8025C">
              <w:t>Segregation of Polymer Modified Binders</w:t>
            </w:r>
          </w:p>
        </w:tc>
      </w:tr>
      <w:tr w:rsidR="009838DF" w14:paraId="2DD22B42" w14:textId="77777777" w:rsidTr="000B21D8">
        <w:tc>
          <w:tcPr>
            <w:tcW w:w="1838" w:type="dxa"/>
          </w:tcPr>
          <w:p w14:paraId="1DA61AE1" w14:textId="77777777" w:rsidR="00B30E36" w:rsidRPr="00C8025C" w:rsidRDefault="00000000" w:rsidP="00443C73">
            <w:r w:rsidRPr="00C8025C">
              <w:t>AGPT/T111</w:t>
            </w:r>
          </w:p>
        </w:tc>
        <w:tc>
          <w:tcPr>
            <w:tcW w:w="8470" w:type="dxa"/>
          </w:tcPr>
          <w:p w14:paraId="0861DFC5" w14:textId="77777777" w:rsidR="00B30E36" w:rsidRPr="00C8025C" w:rsidRDefault="00000000" w:rsidP="00443C73">
            <w:r w:rsidRPr="00C8025C">
              <w:rPr>
                <w:rFonts w:cs="Arial"/>
                <w:color w:val="000000"/>
              </w:rPr>
              <w:t xml:space="preserve">Handling Viscosity of Polymer Modified Binders (Brookfield </w:t>
            </w:r>
            <w:proofErr w:type="spellStart"/>
            <w:r w:rsidRPr="00C8025C">
              <w:rPr>
                <w:rFonts w:cs="Arial"/>
                <w:color w:val="000000"/>
              </w:rPr>
              <w:t>Thermosel</w:t>
            </w:r>
            <w:proofErr w:type="spellEnd"/>
            <w:r w:rsidRPr="00C8025C">
              <w:rPr>
                <w:rFonts w:cs="Arial"/>
                <w:color w:val="000000"/>
              </w:rPr>
              <w:t>)</w:t>
            </w:r>
          </w:p>
        </w:tc>
      </w:tr>
      <w:tr w:rsidR="009838DF" w14:paraId="187BD279" w14:textId="77777777" w:rsidTr="000B21D8">
        <w:tc>
          <w:tcPr>
            <w:tcW w:w="1838" w:type="dxa"/>
          </w:tcPr>
          <w:p w14:paraId="72D260A2" w14:textId="77777777" w:rsidR="00B30E36" w:rsidRPr="00C8025C" w:rsidRDefault="00000000" w:rsidP="00443C73">
            <w:r w:rsidRPr="00C8025C">
              <w:t>AGPT/T112</w:t>
            </w:r>
          </w:p>
        </w:tc>
        <w:tc>
          <w:tcPr>
            <w:tcW w:w="8470" w:type="dxa"/>
          </w:tcPr>
          <w:p w14:paraId="0BD22901" w14:textId="77777777" w:rsidR="00B30E36" w:rsidRPr="00C8025C" w:rsidRDefault="00000000" w:rsidP="00443C73">
            <w:r w:rsidRPr="00C8025C">
              <w:rPr>
                <w:rFonts w:cs="Arial"/>
                <w:color w:val="000000"/>
              </w:rPr>
              <w:t>Flash Point of Polymer Modified Binders</w:t>
            </w:r>
          </w:p>
        </w:tc>
      </w:tr>
      <w:tr w:rsidR="009838DF" w14:paraId="3CFF02ED" w14:textId="77777777" w:rsidTr="000B21D8">
        <w:tc>
          <w:tcPr>
            <w:tcW w:w="1838" w:type="dxa"/>
          </w:tcPr>
          <w:p w14:paraId="61462DE4" w14:textId="77777777" w:rsidR="00B30E36" w:rsidRPr="00C8025C" w:rsidRDefault="00000000" w:rsidP="00443C73">
            <w:r w:rsidRPr="00C8025C">
              <w:t>AGPT/T121</w:t>
            </w:r>
          </w:p>
        </w:tc>
        <w:tc>
          <w:tcPr>
            <w:tcW w:w="8470" w:type="dxa"/>
          </w:tcPr>
          <w:p w14:paraId="5C5B7E09" w14:textId="77777777" w:rsidR="00B30E36" w:rsidRPr="00C8025C" w:rsidRDefault="00000000" w:rsidP="00443C73">
            <w:r w:rsidRPr="00C8025C">
              <w:rPr>
                <w:rFonts w:cs="Arial"/>
                <w:color w:val="000000"/>
              </w:rPr>
              <w:t>Shear Properties of Polymer Modified Binders (ARRB ELASTOMETER)</w:t>
            </w:r>
          </w:p>
        </w:tc>
      </w:tr>
      <w:tr w:rsidR="009838DF" w14:paraId="0BE703B7" w14:textId="77777777" w:rsidTr="000B21D8">
        <w:tc>
          <w:tcPr>
            <w:tcW w:w="1838" w:type="dxa"/>
          </w:tcPr>
          <w:p w14:paraId="1E2007E8" w14:textId="77777777" w:rsidR="00B30E36" w:rsidRPr="00C8025C" w:rsidRDefault="00000000" w:rsidP="00443C73">
            <w:r w:rsidRPr="00C8025C">
              <w:t>AGPT/T122</w:t>
            </w:r>
          </w:p>
        </w:tc>
        <w:tc>
          <w:tcPr>
            <w:tcW w:w="8470" w:type="dxa"/>
          </w:tcPr>
          <w:p w14:paraId="4DDBFF89" w14:textId="77777777" w:rsidR="00B30E36" w:rsidRPr="00C8025C" w:rsidRDefault="00000000" w:rsidP="00443C73">
            <w:r w:rsidRPr="00C8025C">
              <w:rPr>
                <w:rFonts w:cs="Arial"/>
                <w:color w:val="000000"/>
              </w:rPr>
              <w:t>Torsional Recovery of Polymer Modified Binders</w:t>
            </w:r>
          </w:p>
        </w:tc>
      </w:tr>
      <w:tr w:rsidR="009838DF" w14:paraId="024A7038" w14:textId="77777777" w:rsidTr="000B21D8">
        <w:tc>
          <w:tcPr>
            <w:tcW w:w="1838" w:type="dxa"/>
          </w:tcPr>
          <w:p w14:paraId="388627E5" w14:textId="77777777" w:rsidR="00B30E36" w:rsidRPr="00C8025C" w:rsidRDefault="00000000" w:rsidP="00443C73">
            <w:r w:rsidRPr="00C8025C">
              <w:t>AGPT/T131</w:t>
            </w:r>
          </w:p>
        </w:tc>
        <w:tc>
          <w:tcPr>
            <w:tcW w:w="8470" w:type="dxa"/>
          </w:tcPr>
          <w:p w14:paraId="0DB560AC" w14:textId="77777777" w:rsidR="00B30E36" w:rsidRPr="00C8025C" w:rsidRDefault="00000000" w:rsidP="00443C73">
            <w:r w:rsidRPr="00C8025C">
              <w:rPr>
                <w:rFonts w:cs="Arial"/>
                <w:color w:val="000000"/>
              </w:rPr>
              <w:t>Softening Point of Polymer Modified Binders</w:t>
            </w:r>
          </w:p>
        </w:tc>
      </w:tr>
      <w:tr w:rsidR="009838DF" w14:paraId="62DAA68D" w14:textId="77777777" w:rsidTr="000B21D8">
        <w:tc>
          <w:tcPr>
            <w:tcW w:w="10308" w:type="dxa"/>
            <w:gridSpan w:val="2"/>
          </w:tcPr>
          <w:p w14:paraId="7CBFBDA0" w14:textId="77777777" w:rsidR="00B30E36" w:rsidRPr="00C8025C" w:rsidRDefault="00000000" w:rsidP="00443C73">
            <w:r w:rsidRPr="00C8025C">
              <w:t>Austroads Technical Specification ATS 3110 Supply of Polymer Modified Binders</w:t>
            </w:r>
          </w:p>
        </w:tc>
      </w:tr>
      <w:tr w:rsidR="009838DF" w14:paraId="6708EF4B" w14:textId="77777777" w:rsidTr="000B21D8">
        <w:tc>
          <w:tcPr>
            <w:tcW w:w="10308" w:type="dxa"/>
            <w:gridSpan w:val="2"/>
          </w:tcPr>
          <w:p w14:paraId="793450B4" w14:textId="77777777" w:rsidR="00B30E36" w:rsidRPr="00C8025C" w:rsidRDefault="00000000" w:rsidP="00443C73">
            <w:r w:rsidRPr="00C8025C">
              <w:t>Austroads Test Method ATM 453 Surface Deviation Using a Straight Edge</w:t>
            </w:r>
          </w:p>
        </w:tc>
      </w:tr>
    </w:tbl>
    <w:p w14:paraId="5CD0EB48" w14:textId="77777777" w:rsidR="00075113" w:rsidRDefault="00075113" w:rsidP="000B21D8"/>
    <w:tbl>
      <w:tblPr>
        <w:tblStyle w:val="TableGrid"/>
        <w:tblW w:w="0" w:type="auto"/>
        <w:tblLook w:val="0620" w:firstRow="1" w:lastRow="0" w:firstColumn="0" w:lastColumn="0" w:noHBand="1" w:noVBand="1"/>
      </w:tblPr>
      <w:tblGrid>
        <w:gridCol w:w="3114"/>
        <w:gridCol w:w="7194"/>
      </w:tblGrid>
      <w:tr w:rsidR="009838DF" w14:paraId="6B7F3465" w14:textId="77777777" w:rsidTr="004A7C54">
        <w:trPr>
          <w:cnfStyle w:val="100000000000" w:firstRow="1" w:lastRow="0" w:firstColumn="0" w:lastColumn="0" w:oddVBand="0" w:evenVBand="0" w:oddHBand="0" w:evenHBand="0" w:firstRowFirstColumn="0" w:firstRowLastColumn="0" w:lastRowFirstColumn="0" w:lastRowLastColumn="0"/>
        </w:trPr>
        <w:tc>
          <w:tcPr>
            <w:tcW w:w="10308" w:type="dxa"/>
            <w:gridSpan w:val="2"/>
          </w:tcPr>
          <w:p w14:paraId="55DF1D98" w14:textId="77777777" w:rsidR="000B21D8" w:rsidRPr="000B21D8" w:rsidRDefault="00000000" w:rsidP="00127FFA">
            <w:pPr>
              <w:rPr>
                <w:b w:val="0"/>
                <w:bCs/>
              </w:rPr>
            </w:pPr>
            <w:r w:rsidRPr="000B21D8">
              <w:rPr>
                <w:bCs/>
              </w:rPr>
              <w:t>Table - NT publications</w:t>
            </w:r>
          </w:p>
        </w:tc>
      </w:tr>
      <w:tr w:rsidR="009838DF" w14:paraId="6E0501DF" w14:textId="77777777" w:rsidTr="000B21D8">
        <w:tc>
          <w:tcPr>
            <w:tcW w:w="3114" w:type="dxa"/>
          </w:tcPr>
          <w:p w14:paraId="0A0A0147" w14:textId="77777777" w:rsidR="00075113" w:rsidRPr="000B21D8" w:rsidRDefault="00000000" w:rsidP="00127FFA">
            <w:pPr>
              <w:rPr>
                <w:b/>
                <w:bCs/>
              </w:rPr>
            </w:pPr>
            <w:r w:rsidRPr="000B21D8">
              <w:rPr>
                <w:b/>
                <w:bCs/>
              </w:rPr>
              <w:t>Designation</w:t>
            </w:r>
          </w:p>
        </w:tc>
        <w:tc>
          <w:tcPr>
            <w:tcW w:w="7194" w:type="dxa"/>
          </w:tcPr>
          <w:p w14:paraId="3CDFBA90" w14:textId="77777777" w:rsidR="00075113" w:rsidRPr="000B21D8" w:rsidRDefault="00000000" w:rsidP="00127FFA">
            <w:pPr>
              <w:rPr>
                <w:b/>
                <w:bCs/>
              </w:rPr>
            </w:pPr>
            <w:r w:rsidRPr="000B21D8">
              <w:rPr>
                <w:b/>
                <w:bCs/>
              </w:rPr>
              <w:t>Title</w:t>
            </w:r>
          </w:p>
        </w:tc>
      </w:tr>
      <w:tr w:rsidR="009838DF" w14:paraId="2467C8E6" w14:textId="77777777" w:rsidTr="000B21D8">
        <w:tc>
          <w:tcPr>
            <w:tcW w:w="3114" w:type="dxa"/>
          </w:tcPr>
          <w:p w14:paraId="5125C6DD" w14:textId="77777777" w:rsidR="00075113" w:rsidRPr="00C8025C" w:rsidRDefault="00000000" w:rsidP="00075113">
            <w:r w:rsidRPr="00F673DF">
              <w:t>NTCP 103.1</w:t>
            </w:r>
          </w:p>
        </w:tc>
        <w:tc>
          <w:tcPr>
            <w:tcW w:w="7194" w:type="dxa"/>
          </w:tcPr>
          <w:p w14:paraId="314AFA0E" w14:textId="77777777" w:rsidR="00075113" w:rsidRPr="00C8025C" w:rsidRDefault="00000000" w:rsidP="00075113">
            <w:r w:rsidRPr="00F673DF">
              <w:t>Site selection by the stratified random technique</w:t>
            </w:r>
          </w:p>
        </w:tc>
      </w:tr>
      <w:tr w:rsidR="009838DF" w14:paraId="3830D6FA" w14:textId="77777777" w:rsidTr="000B21D8">
        <w:tc>
          <w:tcPr>
            <w:tcW w:w="3114" w:type="dxa"/>
          </w:tcPr>
          <w:p w14:paraId="3C92E2EA" w14:textId="77777777" w:rsidR="00075113" w:rsidRPr="00C8025C" w:rsidRDefault="00000000" w:rsidP="00075113">
            <w:r w:rsidRPr="00F673DF">
              <w:t>NTCP 107.1A</w:t>
            </w:r>
          </w:p>
        </w:tc>
        <w:tc>
          <w:tcPr>
            <w:tcW w:w="7194" w:type="dxa"/>
          </w:tcPr>
          <w:p w14:paraId="6A181029" w14:textId="77777777" w:rsidR="00075113" w:rsidRPr="00C8025C" w:rsidRDefault="00000000" w:rsidP="00075113">
            <w:r w:rsidRPr="00F673DF">
              <w:t>Surface Roughness</w:t>
            </w:r>
          </w:p>
        </w:tc>
      </w:tr>
      <w:tr w:rsidR="009838DF" w14:paraId="30629B94" w14:textId="77777777" w:rsidTr="000B21D8">
        <w:tc>
          <w:tcPr>
            <w:tcW w:w="3114" w:type="dxa"/>
          </w:tcPr>
          <w:p w14:paraId="44B405BE" w14:textId="77777777" w:rsidR="00075113" w:rsidRPr="00C8025C" w:rsidRDefault="00000000" w:rsidP="00075113">
            <w:r w:rsidRPr="00F673DF">
              <w:t>NTMTM</w:t>
            </w:r>
          </w:p>
        </w:tc>
        <w:tc>
          <w:tcPr>
            <w:tcW w:w="7194" w:type="dxa"/>
          </w:tcPr>
          <w:p w14:paraId="494D2A75" w14:textId="77777777" w:rsidR="00075113" w:rsidRPr="00C8025C" w:rsidRDefault="00000000" w:rsidP="00075113">
            <w:pPr>
              <w:rPr>
                <w:rFonts w:cs="Arial"/>
                <w:color w:val="000000"/>
              </w:rPr>
            </w:pPr>
            <w:r w:rsidRPr="00F673DF">
              <w:t xml:space="preserve">Northern Territory Materials Testing Manual - available via </w:t>
            </w:r>
            <w:hyperlink r:id="rId88" w:history="1">
              <w:r w:rsidR="00075113">
                <w:rPr>
                  <w:rStyle w:val="Hyperlink"/>
                </w:rPr>
                <w:t>DLI | Materials testing manual</w:t>
              </w:r>
            </w:hyperlink>
            <w:r w:rsidRPr="00F673DF">
              <w:t xml:space="preserve"> </w:t>
            </w:r>
          </w:p>
        </w:tc>
      </w:tr>
      <w:tr w:rsidR="009838DF" w14:paraId="6B268998" w14:textId="77777777" w:rsidTr="000B21D8">
        <w:tc>
          <w:tcPr>
            <w:tcW w:w="3114" w:type="dxa"/>
          </w:tcPr>
          <w:p w14:paraId="51F744C5" w14:textId="77777777" w:rsidR="00075113" w:rsidRPr="00C8025C" w:rsidRDefault="00000000" w:rsidP="00075113">
            <w:r w:rsidRPr="00F673DF">
              <w:t>NTTM</w:t>
            </w:r>
          </w:p>
        </w:tc>
        <w:tc>
          <w:tcPr>
            <w:tcW w:w="7194" w:type="dxa"/>
          </w:tcPr>
          <w:p w14:paraId="161628C3" w14:textId="77777777" w:rsidR="00075113" w:rsidRPr="00C8025C" w:rsidRDefault="00000000" w:rsidP="00075113">
            <w:pPr>
              <w:rPr>
                <w:rFonts w:cs="Arial"/>
                <w:color w:val="000000"/>
              </w:rPr>
            </w:pPr>
            <w:r w:rsidRPr="00F673DF">
              <w:t>Northern Territory Test Method</w:t>
            </w:r>
          </w:p>
        </w:tc>
      </w:tr>
      <w:tr w:rsidR="009838DF" w14:paraId="4C3E8282" w14:textId="77777777" w:rsidTr="000B21D8">
        <w:tc>
          <w:tcPr>
            <w:tcW w:w="3114" w:type="dxa"/>
          </w:tcPr>
          <w:p w14:paraId="4079745F" w14:textId="77777777" w:rsidR="00075113" w:rsidRDefault="00000000" w:rsidP="00075113">
            <w:r>
              <w:t>NT Road surfacing standards</w:t>
            </w:r>
          </w:p>
        </w:tc>
        <w:tc>
          <w:tcPr>
            <w:tcW w:w="7194" w:type="dxa"/>
          </w:tcPr>
          <w:p w14:paraId="0E722693" w14:textId="77777777" w:rsidR="00075113" w:rsidRDefault="00000000" w:rsidP="00075113">
            <w:r>
              <w:t xml:space="preserve">Bituminous Rise and Fall – accessible via </w:t>
            </w:r>
            <w:hyperlink r:id="rId89" w:history="1">
              <w:r w:rsidR="00075113">
                <w:rPr>
                  <w:rStyle w:val="Hyperlink"/>
                </w:rPr>
                <w:t>DLI | Road surfacing standards</w:t>
              </w:r>
            </w:hyperlink>
          </w:p>
        </w:tc>
      </w:tr>
    </w:tbl>
    <w:p w14:paraId="15219C68" w14:textId="77777777" w:rsidR="00B30E36" w:rsidRDefault="00B30E36" w:rsidP="00B30E36"/>
    <w:tbl>
      <w:tblPr>
        <w:tblStyle w:val="TableGrid"/>
        <w:tblW w:w="0" w:type="auto"/>
        <w:tblLook w:val="0620" w:firstRow="1" w:lastRow="0" w:firstColumn="0" w:lastColumn="0" w:noHBand="1" w:noVBand="1"/>
      </w:tblPr>
      <w:tblGrid>
        <w:gridCol w:w="3114"/>
        <w:gridCol w:w="7194"/>
      </w:tblGrid>
      <w:tr w:rsidR="009838DF" w14:paraId="73720EC2" w14:textId="77777777" w:rsidTr="0009196B">
        <w:trPr>
          <w:cnfStyle w:val="100000000000" w:firstRow="1" w:lastRow="0" w:firstColumn="0" w:lastColumn="0" w:oddVBand="0" w:evenVBand="0" w:oddHBand="0" w:evenHBand="0" w:firstRowFirstColumn="0" w:firstRowLastColumn="0" w:lastRowFirstColumn="0" w:lastRowLastColumn="0"/>
        </w:trPr>
        <w:tc>
          <w:tcPr>
            <w:tcW w:w="10308" w:type="dxa"/>
            <w:gridSpan w:val="2"/>
          </w:tcPr>
          <w:p w14:paraId="4579F9D4" w14:textId="77777777" w:rsidR="000B21D8" w:rsidRPr="000B21D8" w:rsidRDefault="00000000" w:rsidP="00127FFA">
            <w:pPr>
              <w:rPr>
                <w:b w:val="0"/>
                <w:bCs/>
              </w:rPr>
            </w:pPr>
            <w:r w:rsidRPr="000B21D8">
              <w:rPr>
                <w:bCs/>
              </w:rPr>
              <w:t>Table - Other publications</w:t>
            </w:r>
          </w:p>
        </w:tc>
      </w:tr>
      <w:tr w:rsidR="009838DF" w14:paraId="782C28E7" w14:textId="77777777" w:rsidTr="000B21D8">
        <w:tc>
          <w:tcPr>
            <w:tcW w:w="3114" w:type="dxa"/>
          </w:tcPr>
          <w:p w14:paraId="79AD1305" w14:textId="77777777" w:rsidR="00075113" w:rsidRPr="000B21D8" w:rsidRDefault="00000000" w:rsidP="00127FFA">
            <w:pPr>
              <w:rPr>
                <w:b/>
                <w:bCs/>
              </w:rPr>
            </w:pPr>
            <w:r w:rsidRPr="000B21D8">
              <w:rPr>
                <w:b/>
                <w:bCs/>
              </w:rPr>
              <w:t>Designation</w:t>
            </w:r>
          </w:p>
        </w:tc>
        <w:tc>
          <w:tcPr>
            <w:tcW w:w="7194" w:type="dxa"/>
          </w:tcPr>
          <w:p w14:paraId="7FBFB267" w14:textId="77777777" w:rsidR="00075113" w:rsidRPr="000B21D8" w:rsidRDefault="00000000" w:rsidP="00127FFA">
            <w:pPr>
              <w:rPr>
                <w:b/>
                <w:bCs/>
              </w:rPr>
            </w:pPr>
            <w:r w:rsidRPr="000B21D8">
              <w:rPr>
                <w:b/>
                <w:bCs/>
              </w:rPr>
              <w:t>Title</w:t>
            </w:r>
          </w:p>
        </w:tc>
      </w:tr>
      <w:tr w:rsidR="009838DF" w14:paraId="443426D5" w14:textId="77777777" w:rsidTr="000B21D8">
        <w:tc>
          <w:tcPr>
            <w:tcW w:w="3114" w:type="dxa"/>
          </w:tcPr>
          <w:p w14:paraId="512A2020" w14:textId="77777777" w:rsidR="00075113" w:rsidRPr="00C8025C" w:rsidRDefault="00000000" w:rsidP="00075113">
            <w:r w:rsidRPr="00C65C0F">
              <w:t>MRWA</w:t>
            </w:r>
          </w:p>
        </w:tc>
        <w:tc>
          <w:tcPr>
            <w:tcW w:w="7194" w:type="dxa"/>
          </w:tcPr>
          <w:p w14:paraId="581F4F5A" w14:textId="77777777" w:rsidR="00075113" w:rsidRPr="00C8025C" w:rsidRDefault="00000000" w:rsidP="00075113">
            <w:r w:rsidRPr="00AB012E">
              <w:t>Main Road</w:t>
            </w:r>
            <w:r>
              <w:t>s</w:t>
            </w:r>
            <w:r w:rsidRPr="00AB012E">
              <w:t xml:space="preserve"> Western Australia, Test Methods</w:t>
            </w:r>
          </w:p>
        </w:tc>
      </w:tr>
    </w:tbl>
    <w:p w14:paraId="1FC28BE1" w14:textId="77777777" w:rsidR="00075113" w:rsidRDefault="00075113" w:rsidP="00B30E36"/>
    <w:p w14:paraId="057CE9B2" w14:textId="77777777" w:rsidR="00B30E36" w:rsidRPr="002A0B9A" w:rsidRDefault="00000000" w:rsidP="00B30E36">
      <w:pPr>
        <w:pStyle w:val="Heading2"/>
      </w:pPr>
      <w:bookmarkStart w:id="378" w:name="_Toc390823631"/>
      <w:bookmarkStart w:id="379" w:name="_Toc391429323"/>
      <w:bookmarkStart w:id="380" w:name="_Toc396035001"/>
      <w:r w:rsidRPr="002A0B9A">
        <w:lastRenderedPageBreak/>
        <w:t>Definitions</w:t>
      </w:r>
      <w:bookmarkEnd w:id="378"/>
      <w:bookmarkEnd w:id="379"/>
      <w:bookmarkEnd w:id="380"/>
    </w:p>
    <w:tbl>
      <w:tblPr>
        <w:tblStyle w:val="TableGrid"/>
        <w:tblW w:w="5000" w:type="pct"/>
        <w:tblLook w:val="0620" w:firstRow="1" w:lastRow="0" w:firstColumn="0" w:lastColumn="0" w:noHBand="1" w:noVBand="1"/>
      </w:tblPr>
      <w:tblGrid>
        <w:gridCol w:w="3445"/>
        <w:gridCol w:w="6863"/>
      </w:tblGrid>
      <w:tr w:rsidR="009838DF" w14:paraId="2BEF27D3" w14:textId="77777777" w:rsidTr="00902460">
        <w:trPr>
          <w:cnfStyle w:val="100000000000" w:firstRow="1" w:lastRow="0" w:firstColumn="0" w:lastColumn="0" w:oddVBand="0" w:evenVBand="0" w:oddHBand="0" w:evenHBand="0" w:firstRowFirstColumn="0" w:firstRowLastColumn="0" w:lastRowFirstColumn="0" w:lastRowLastColumn="0"/>
        </w:trPr>
        <w:tc>
          <w:tcPr>
            <w:tcW w:w="10309" w:type="dxa"/>
            <w:gridSpan w:val="2"/>
          </w:tcPr>
          <w:p w14:paraId="241DF28F" w14:textId="77777777" w:rsidR="000B21D8" w:rsidRPr="000B21D8" w:rsidRDefault="00000000" w:rsidP="00075113">
            <w:pPr>
              <w:rPr>
                <w:b w:val="0"/>
                <w:bCs/>
              </w:rPr>
            </w:pPr>
            <w:r w:rsidRPr="000B21D8">
              <w:rPr>
                <w:bCs/>
              </w:rPr>
              <w:t>Table - Definitions – Dense Graded Asphalt</w:t>
            </w:r>
          </w:p>
        </w:tc>
      </w:tr>
      <w:tr w:rsidR="009838DF" w14:paraId="5B975993" w14:textId="77777777" w:rsidTr="000B21D8">
        <w:tc>
          <w:tcPr>
            <w:tcW w:w="3445" w:type="dxa"/>
          </w:tcPr>
          <w:p w14:paraId="10D79542" w14:textId="77777777" w:rsidR="00B30E36" w:rsidRPr="000B21D8" w:rsidRDefault="00000000" w:rsidP="00075113">
            <w:pPr>
              <w:rPr>
                <w:b/>
                <w:bCs/>
              </w:rPr>
            </w:pPr>
            <w:r w:rsidRPr="000B21D8">
              <w:rPr>
                <w:b/>
                <w:bCs/>
              </w:rPr>
              <w:t>Term</w:t>
            </w:r>
          </w:p>
        </w:tc>
        <w:tc>
          <w:tcPr>
            <w:tcW w:w="6864" w:type="dxa"/>
          </w:tcPr>
          <w:p w14:paraId="3985C305" w14:textId="77777777" w:rsidR="00B30E36" w:rsidRPr="000B21D8" w:rsidRDefault="00000000" w:rsidP="00075113">
            <w:pPr>
              <w:rPr>
                <w:b/>
                <w:bCs/>
              </w:rPr>
            </w:pPr>
            <w:r w:rsidRPr="000B21D8">
              <w:rPr>
                <w:b/>
                <w:bCs/>
              </w:rPr>
              <w:t>Definition</w:t>
            </w:r>
          </w:p>
        </w:tc>
      </w:tr>
      <w:tr w:rsidR="009838DF" w14:paraId="32CD306E" w14:textId="77777777" w:rsidTr="000B21D8">
        <w:tc>
          <w:tcPr>
            <w:tcW w:w="3445" w:type="dxa"/>
          </w:tcPr>
          <w:p w14:paraId="58545689" w14:textId="77777777" w:rsidR="00B30E36" w:rsidRPr="00556558" w:rsidRDefault="00000000" w:rsidP="00075113">
            <w:r>
              <w:t>AFPA</w:t>
            </w:r>
          </w:p>
        </w:tc>
        <w:tc>
          <w:tcPr>
            <w:tcW w:w="6864" w:type="dxa"/>
          </w:tcPr>
          <w:p w14:paraId="3688A275" w14:textId="77777777" w:rsidR="00B30E36" w:rsidRPr="00AB012E" w:rsidRDefault="00000000" w:rsidP="00075113">
            <w:r>
              <w:t>Australian Flexible Pavement Association</w:t>
            </w:r>
          </w:p>
        </w:tc>
      </w:tr>
      <w:tr w:rsidR="009838DF" w14:paraId="7B765913" w14:textId="77777777" w:rsidTr="000B21D8">
        <w:tc>
          <w:tcPr>
            <w:tcW w:w="3445" w:type="dxa"/>
          </w:tcPr>
          <w:p w14:paraId="04C7C235" w14:textId="77777777" w:rsidR="00B30E36" w:rsidRPr="00556558" w:rsidRDefault="00000000" w:rsidP="00075113">
            <w:r w:rsidRPr="00556558">
              <w:t>Coarse Grained Aggregate</w:t>
            </w:r>
          </w:p>
        </w:tc>
        <w:tc>
          <w:tcPr>
            <w:tcW w:w="6864" w:type="dxa"/>
          </w:tcPr>
          <w:p w14:paraId="7E722159" w14:textId="77777777" w:rsidR="00B30E36" w:rsidRDefault="00000000" w:rsidP="00075113">
            <w:r w:rsidRPr="00AB012E">
              <w:t xml:space="preserve">Where the average grain size of the constituent minerals is </w:t>
            </w:r>
            <w:r>
              <w:t>greater than 5 </w:t>
            </w:r>
            <w:r w:rsidRPr="00AB012E">
              <w:t>mm. The average grain size is determined optically under a petrographic microscope.</w:t>
            </w:r>
          </w:p>
        </w:tc>
      </w:tr>
      <w:tr w:rsidR="009838DF" w14:paraId="59035E0A" w14:textId="77777777" w:rsidTr="000B21D8">
        <w:tc>
          <w:tcPr>
            <w:tcW w:w="3445" w:type="dxa"/>
          </w:tcPr>
          <w:p w14:paraId="064436F3" w14:textId="77777777" w:rsidR="00B30E36" w:rsidRPr="00556558" w:rsidRDefault="00000000" w:rsidP="00075113">
            <w:r w:rsidRPr="00556558">
              <w:t>Fine Grained Aggregate</w:t>
            </w:r>
          </w:p>
        </w:tc>
        <w:tc>
          <w:tcPr>
            <w:tcW w:w="6864" w:type="dxa"/>
          </w:tcPr>
          <w:p w14:paraId="01FCC44D" w14:textId="77777777" w:rsidR="00B30E36" w:rsidRDefault="00000000" w:rsidP="00075113">
            <w:r w:rsidRPr="00AB012E">
              <w:t xml:space="preserve">Where the average grain size of the constituent minerals is </w:t>
            </w:r>
            <w:r>
              <w:t>less than 5 </w:t>
            </w:r>
            <w:r w:rsidRPr="00AB012E">
              <w:t>mm. The average grain size is determined optically under a petrographic microscope.</w:t>
            </w:r>
          </w:p>
        </w:tc>
      </w:tr>
      <w:tr w:rsidR="009838DF" w14:paraId="56E69EB3" w14:textId="77777777" w:rsidTr="000B21D8">
        <w:tc>
          <w:tcPr>
            <w:tcW w:w="3445" w:type="dxa"/>
          </w:tcPr>
          <w:p w14:paraId="713B9BF2" w14:textId="77777777" w:rsidR="00B30E36" w:rsidRPr="00556558" w:rsidRDefault="00000000" w:rsidP="00075113">
            <w:r w:rsidRPr="00556558">
              <w:t>IRI</w:t>
            </w:r>
          </w:p>
        </w:tc>
        <w:tc>
          <w:tcPr>
            <w:tcW w:w="6864" w:type="dxa"/>
          </w:tcPr>
          <w:p w14:paraId="16DA7C7E" w14:textId="77777777" w:rsidR="00B30E36" w:rsidRDefault="00000000" w:rsidP="00075113">
            <w:r>
              <w:t>International Roughness Index (</w:t>
            </w:r>
            <w:proofErr w:type="spellStart"/>
            <w:r>
              <w:t>IRI</w:t>
            </w:r>
            <w:r w:rsidRPr="008D5098">
              <w:rPr>
                <w:vertAlign w:val="subscript"/>
              </w:rPr>
              <w:t>qc</w:t>
            </w:r>
            <w:proofErr w:type="spellEnd"/>
            <w:r>
              <w:t>)</w:t>
            </w:r>
          </w:p>
        </w:tc>
      </w:tr>
      <w:tr w:rsidR="009838DF" w14:paraId="2E45BAF5" w14:textId="77777777" w:rsidTr="000B21D8">
        <w:tc>
          <w:tcPr>
            <w:tcW w:w="3445" w:type="dxa"/>
          </w:tcPr>
          <w:p w14:paraId="68632A51" w14:textId="77777777" w:rsidR="00B30E36" w:rsidRPr="00556558" w:rsidRDefault="00000000" w:rsidP="00075113">
            <w:r w:rsidRPr="00556558">
              <w:t>Job Mix</w:t>
            </w:r>
          </w:p>
        </w:tc>
        <w:tc>
          <w:tcPr>
            <w:tcW w:w="6864" w:type="dxa"/>
          </w:tcPr>
          <w:p w14:paraId="3F5B57D7" w14:textId="77777777" w:rsidR="00B30E36" w:rsidRPr="00AB012E" w:rsidRDefault="00000000" w:rsidP="00075113">
            <w:r>
              <w:t>Adjusted blend composition of registered mix design based on production trial.</w:t>
            </w:r>
          </w:p>
        </w:tc>
      </w:tr>
      <w:tr w:rsidR="009838DF" w14:paraId="0E893059" w14:textId="77777777" w:rsidTr="000B21D8">
        <w:tc>
          <w:tcPr>
            <w:tcW w:w="3445" w:type="dxa"/>
          </w:tcPr>
          <w:p w14:paraId="44221967" w14:textId="77777777" w:rsidR="00B30E36" w:rsidRPr="00556558" w:rsidRDefault="00000000" w:rsidP="00075113">
            <w:r>
              <w:t>Lot</w:t>
            </w:r>
          </w:p>
        </w:tc>
        <w:tc>
          <w:tcPr>
            <w:tcW w:w="6864" w:type="dxa"/>
          </w:tcPr>
          <w:p w14:paraId="6B355A6F" w14:textId="77777777" w:rsidR="00B30E36" w:rsidRPr="00D60462" w:rsidRDefault="00000000" w:rsidP="00075113">
            <w:r w:rsidRPr="00D60462">
              <w:t>A lot will represent no more than one shift's production.</w:t>
            </w:r>
          </w:p>
          <w:p w14:paraId="78DB423E" w14:textId="77777777" w:rsidR="00B30E36" w:rsidRDefault="00000000" w:rsidP="00075113">
            <w:r w:rsidRPr="00D60462">
              <w:t>A lot will be continuous and will have been brought to completion at the same time.</w:t>
            </w:r>
          </w:p>
        </w:tc>
      </w:tr>
      <w:tr w:rsidR="009838DF" w14:paraId="270C15F9" w14:textId="77777777" w:rsidTr="000B21D8">
        <w:tc>
          <w:tcPr>
            <w:tcW w:w="3445" w:type="dxa"/>
          </w:tcPr>
          <w:p w14:paraId="4010887E" w14:textId="77777777" w:rsidR="00B30E36" w:rsidRPr="00556558" w:rsidRDefault="00000000" w:rsidP="00075113">
            <w:r w:rsidRPr="00556558">
              <w:t>Material Properties</w:t>
            </w:r>
          </w:p>
        </w:tc>
        <w:tc>
          <w:tcPr>
            <w:tcW w:w="6864" w:type="dxa"/>
          </w:tcPr>
          <w:p w14:paraId="55513286" w14:textId="77777777" w:rsidR="00B30E36" w:rsidRDefault="00000000" w:rsidP="00075113">
            <w:r>
              <w:t>Intrinsic properties of the sourced material. These may differ from the properties required when the material is incorporated into the works.</w:t>
            </w:r>
          </w:p>
        </w:tc>
      </w:tr>
      <w:tr w:rsidR="009838DF" w14:paraId="0E0DF74F" w14:textId="77777777" w:rsidTr="000B21D8">
        <w:tc>
          <w:tcPr>
            <w:tcW w:w="3445" w:type="dxa"/>
          </w:tcPr>
          <w:p w14:paraId="15B3BC63" w14:textId="77777777" w:rsidR="00B30E36" w:rsidRPr="00556558" w:rsidRDefault="00000000" w:rsidP="00075113">
            <w:proofErr w:type="spellStart"/>
            <w:r>
              <w:t>mpm</w:t>
            </w:r>
            <w:proofErr w:type="spellEnd"/>
          </w:p>
        </w:tc>
        <w:tc>
          <w:tcPr>
            <w:tcW w:w="6864" w:type="dxa"/>
          </w:tcPr>
          <w:p w14:paraId="2B4EEE05" w14:textId="77777777" w:rsidR="00B30E36" w:rsidRDefault="00000000" w:rsidP="00075113">
            <w:r>
              <w:t>Metres per minute</w:t>
            </w:r>
          </w:p>
        </w:tc>
      </w:tr>
      <w:tr w:rsidR="009838DF" w14:paraId="3044F7FC" w14:textId="77777777" w:rsidTr="000B21D8">
        <w:tc>
          <w:tcPr>
            <w:tcW w:w="3445" w:type="dxa"/>
          </w:tcPr>
          <w:p w14:paraId="48D53BBC" w14:textId="77777777" w:rsidR="00B30E36" w:rsidRPr="00556558" w:rsidRDefault="00000000" w:rsidP="00075113">
            <w:r w:rsidRPr="00556558">
              <w:t>NTCP</w:t>
            </w:r>
          </w:p>
        </w:tc>
        <w:tc>
          <w:tcPr>
            <w:tcW w:w="6864" w:type="dxa"/>
          </w:tcPr>
          <w:p w14:paraId="37617151" w14:textId="77777777" w:rsidR="00B30E36" w:rsidRDefault="00000000" w:rsidP="00075113">
            <w:r>
              <w:t>Northern Territory Code of Practice – found in the NTMTM</w:t>
            </w:r>
          </w:p>
        </w:tc>
      </w:tr>
      <w:tr w:rsidR="009838DF" w14:paraId="38DB1D74" w14:textId="77777777" w:rsidTr="000B21D8">
        <w:tc>
          <w:tcPr>
            <w:tcW w:w="3445" w:type="dxa"/>
          </w:tcPr>
          <w:p w14:paraId="60EA43EE" w14:textId="77777777" w:rsidR="00B30E36" w:rsidRPr="00556558" w:rsidRDefault="00000000" w:rsidP="00075113">
            <w:r>
              <w:t>NTMTM</w:t>
            </w:r>
          </w:p>
        </w:tc>
        <w:tc>
          <w:tcPr>
            <w:tcW w:w="6864" w:type="dxa"/>
          </w:tcPr>
          <w:p w14:paraId="163CE2F2" w14:textId="77777777" w:rsidR="00B30E36" w:rsidRDefault="00000000" w:rsidP="00075113">
            <w:r>
              <w:t>Northern Territory Materials Testing Manual</w:t>
            </w:r>
          </w:p>
        </w:tc>
      </w:tr>
      <w:tr w:rsidR="009838DF" w14:paraId="30752333" w14:textId="77777777" w:rsidTr="000B21D8">
        <w:tc>
          <w:tcPr>
            <w:tcW w:w="3445" w:type="dxa"/>
          </w:tcPr>
          <w:p w14:paraId="4905C62E" w14:textId="77777777" w:rsidR="00B30E36" w:rsidRDefault="00000000" w:rsidP="00075113">
            <w:r>
              <w:t>NTTM</w:t>
            </w:r>
          </w:p>
        </w:tc>
        <w:tc>
          <w:tcPr>
            <w:tcW w:w="6864" w:type="dxa"/>
          </w:tcPr>
          <w:p w14:paraId="7D90A0C8" w14:textId="77777777" w:rsidR="00B30E36" w:rsidRDefault="00000000" w:rsidP="00075113">
            <w:r>
              <w:t>Northern Territory Test Method - found in the NTMTM</w:t>
            </w:r>
          </w:p>
        </w:tc>
      </w:tr>
      <w:tr w:rsidR="009838DF" w14:paraId="46A03DC5" w14:textId="77777777" w:rsidTr="000B21D8">
        <w:tc>
          <w:tcPr>
            <w:tcW w:w="3445" w:type="dxa"/>
          </w:tcPr>
          <w:p w14:paraId="18D42FD3" w14:textId="77777777" w:rsidR="00B30E36" w:rsidRPr="00556558" w:rsidRDefault="00000000" w:rsidP="00075113">
            <w:r w:rsidRPr="00556558">
              <w:t>RAP</w:t>
            </w:r>
          </w:p>
        </w:tc>
        <w:tc>
          <w:tcPr>
            <w:tcW w:w="6864" w:type="dxa"/>
          </w:tcPr>
          <w:p w14:paraId="1F3B7265" w14:textId="77777777" w:rsidR="00B30E36" w:rsidRDefault="00000000" w:rsidP="00075113">
            <w:r>
              <w:t>Reclaimed Asphalt Pavement – a recycled material</w:t>
            </w:r>
          </w:p>
        </w:tc>
      </w:tr>
      <w:tr w:rsidR="009838DF" w14:paraId="67570DF3" w14:textId="77777777" w:rsidTr="000B21D8">
        <w:tc>
          <w:tcPr>
            <w:tcW w:w="3445" w:type="dxa"/>
          </w:tcPr>
          <w:p w14:paraId="0C6E876F" w14:textId="77777777" w:rsidR="00B30E36" w:rsidRPr="00556558" w:rsidRDefault="00000000" w:rsidP="00075113">
            <w:r w:rsidRPr="00556558">
              <w:t xml:space="preserve">Registered Mix Design </w:t>
            </w:r>
          </w:p>
        </w:tc>
        <w:tc>
          <w:tcPr>
            <w:tcW w:w="6864" w:type="dxa"/>
          </w:tcPr>
          <w:p w14:paraId="074E7123" w14:textId="77777777" w:rsidR="00B30E36" w:rsidRDefault="00000000" w:rsidP="00075113">
            <w:r w:rsidRPr="00AB012E">
              <w:t>An asphalt mix which has been placed on the D</w:t>
            </w:r>
            <w:r>
              <w:t>epartment’s</w:t>
            </w:r>
            <w:r w:rsidRPr="00AB012E">
              <w:t xml:space="preserve"> Asphalt Mix Design Register and approved for use by the Superintendent.</w:t>
            </w:r>
          </w:p>
        </w:tc>
      </w:tr>
      <w:tr w:rsidR="009838DF" w14:paraId="7D5B3780" w14:textId="77777777" w:rsidTr="000B21D8">
        <w:tc>
          <w:tcPr>
            <w:tcW w:w="3445" w:type="dxa"/>
          </w:tcPr>
          <w:p w14:paraId="11BF1300" w14:textId="77777777" w:rsidR="00B30E36" w:rsidRPr="00556558" w:rsidRDefault="00000000" w:rsidP="00075113">
            <w:r w:rsidRPr="00556558">
              <w:t>Shall</w:t>
            </w:r>
          </w:p>
        </w:tc>
        <w:tc>
          <w:tcPr>
            <w:tcW w:w="6864" w:type="dxa"/>
          </w:tcPr>
          <w:p w14:paraId="6A4893CE" w14:textId="77777777" w:rsidR="00B30E36" w:rsidRDefault="00000000" w:rsidP="00075113">
            <w:r>
              <w:t>Is indicative of a mandatory requirement unless the context clearly indicates otherwise.</w:t>
            </w:r>
          </w:p>
        </w:tc>
      </w:tr>
      <w:tr w:rsidR="009838DF" w14:paraId="4A16A275" w14:textId="77777777" w:rsidTr="000B21D8">
        <w:tc>
          <w:tcPr>
            <w:tcW w:w="3445" w:type="dxa"/>
          </w:tcPr>
          <w:p w14:paraId="2F6D1865" w14:textId="77777777" w:rsidR="00B30E36" w:rsidRPr="00556558" w:rsidRDefault="00000000" w:rsidP="00075113">
            <w:r w:rsidRPr="00556558">
              <w:t>VLD</w:t>
            </w:r>
          </w:p>
        </w:tc>
        <w:tc>
          <w:tcPr>
            <w:tcW w:w="6864" w:type="dxa"/>
          </w:tcPr>
          <w:p w14:paraId="074DADF1" w14:textId="77777777" w:rsidR="00B30E36" w:rsidRPr="00AB012E" w:rsidRDefault="00000000" w:rsidP="00075113">
            <w:r>
              <w:t>Vehicles per lane per day</w:t>
            </w:r>
          </w:p>
        </w:tc>
      </w:tr>
      <w:tr w:rsidR="009838DF" w14:paraId="281D6142" w14:textId="77777777" w:rsidTr="000B21D8">
        <w:tc>
          <w:tcPr>
            <w:tcW w:w="3445" w:type="dxa"/>
          </w:tcPr>
          <w:p w14:paraId="61634D46" w14:textId="77777777" w:rsidR="00B30E36" w:rsidRPr="00556558" w:rsidRDefault="00000000" w:rsidP="00075113">
            <w:r w:rsidRPr="00556558">
              <w:t>Warm Mix Asphalt</w:t>
            </w:r>
          </w:p>
        </w:tc>
        <w:tc>
          <w:tcPr>
            <w:tcW w:w="6864" w:type="dxa"/>
          </w:tcPr>
          <w:p w14:paraId="3998706A" w14:textId="77777777" w:rsidR="00B30E36" w:rsidRPr="00AB012E" w:rsidRDefault="00000000" w:rsidP="00075113">
            <w:r>
              <w:t>Warm Mix Asphalt (WMA)” is asphalt</w:t>
            </w:r>
            <w:r w:rsidRPr="008E2E02">
              <w:t xml:space="preserve"> that contain</w:t>
            </w:r>
            <w:r>
              <w:t>s a warm mix additive, or utilis</w:t>
            </w:r>
            <w:r w:rsidRPr="008E2E02">
              <w:t xml:space="preserve">es a warm mix process, that </w:t>
            </w:r>
            <w:proofErr w:type="gramStart"/>
            <w:r w:rsidRPr="008E2E02">
              <w:t>has the ability to</w:t>
            </w:r>
            <w:proofErr w:type="gramEnd"/>
            <w:r w:rsidRPr="008E2E02">
              <w:t xml:space="preserve"> reduce the mixing and compaction temperature requirements below the typical temperatures used for that application</w:t>
            </w:r>
            <w:r>
              <w:t>.</w:t>
            </w:r>
          </w:p>
        </w:tc>
      </w:tr>
    </w:tbl>
    <w:p w14:paraId="0A28F726" w14:textId="77777777" w:rsidR="00B30E36" w:rsidRPr="002A0B9A" w:rsidRDefault="00000000" w:rsidP="00B30E36">
      <w:pPr>
        <w:pStyle w:val="Heading2"/>
      </w:pPr>
      <w:r w:rsidRPr="002A0B9A">
        <w:t>Asphalt mix design</w:t>
      </w:r>
    </w:p>
    <w:p w14:paraId="609E1BEF" w14:textId="77777777" w:rsidR="00B30E36" w:rsidRPr="002A0B9A" w:rsidRDefault="00000000" w:rsidP="00B30E36">
      <w:pPr>
        <w:pStyle w:val="Heading3"/>
      </w:pPr>
      <w:r w:rsidRPr="002A0B9A">
        <w:t>Mix type and design traffic category</w:t>
      </w:r>
    </w:p>
    <w:p w14:paraId="2CA28355" w14:textId="77777777" w:rsidR="00B30E36" w:rsidRPr="00DE0CB0" w:rsidRDefault="00000000" w:rsidP="00B30E36">
      <w:r w:rsidRPr="00DE0CB0">
        <w:t>Supply as follows:</w:t>
      </w:r>
      <w:r w:rsidRPr="00DE0CB0">
        <w:tab/>
        <w:t xml:space="preserve">Mix Type </w:t>
      </w:r>
      <w:r w:rsidRPr="00C32E7C">
        <w:rPr>
          <w:b/>
          <w:i/>
          <w:color w:val="984806"/>
        </w:rPr>
        <w:t>[enter data]</w:t>
      </w:r>
      <w:r w:rsidRPr="00C32E7C">
        <w:rPr>
          <w:b/>
          <w:color w:val="000000"/>
        </w:rPr>
        <w:t xml:space="preserve"> </w:t>
      </w:r>
      <w:r w:rsidRPr="00DE0CB0">
        <w:t>for Wearing Course</w:t>
      </w:r>
    </w:p>
    <w:p w14:paraId="71950FBE" w14:textId="77777777" w:rsidR="00B30E36" w:rsidRPr="00DE0CB0" w:rsidRDefault="00000000" w:rsidP="00B30E36">
      <w:pPr>
        <w:ind w:left="2160"/>
      </w:pPr>
      <w:r w:rsidRPr="00DE0CB0">
        <w:t xml:space="preserve">Mix Type </w:t>
      </w:r>
      <w:r w:rsidRPr="001F1A67">
        <w:rPr>
          <w:b/>
          <w:i/>
          <w:color w:val="984806"/>
        </w:rPr>
        <w:t>[enter data]</w:t>
      </w:r>
      <w:r w:rsidRPr="00DE0CB0">
        <w:t xml:space="preserve"> for Structural Course</w:t>
      </w:r>
    </w:p>
    <w:p w14:paraId="7E89F13E" w14:textId="77777777" w:rsidR="00B30E36" w:rsidRPr="00DE0CB0" w:rsidRDefault="00000000" w:rsidP="00B30E36">
      <w:pPr>
        <w:ind w:left="2160"/>
      </w:pPr>
      <w:r w:rsidRPr="00DE0CB0">
        <w:t xml:space="preserve">Mix Type </w:t>
      </w:r>
      <w:r w:rsidRPr="001F1A67">
        <w:rPr>
          <w:b/>
          <w:i/>
          <w:color w:val="984806"/>
        </w:rPr>
        <w:t>[enter data]</w:t>
      </w:r>
      <w:r w:rsidRPr="00DE0CB0">
        <w:t xml:space="preserve"> for Correction Course</w:t>
      </w:r>
    </w:p>
    <w:p w14:paraId="0CF8D63B" w14:textId="77777777" w:rsidR="00B30E36" w:rsidRPr="00DE0CB0" w:rsidRDefault="00000000" w:rsidP="00B30E36">
      <w:pPr>
        <w:ind w:left="2160"/>
      </w:pPr>
      <w:r w:rsidRPr="00DE0CB0">
        <w:t xml:space="preserve">Mix Type </w:t>
      </w:r>
      <w:r w:rsidRPr="001F1A67">
        <w:rPr>
          <w:b/>
          <w:i/>
          <w:color w:val="984806"/>
        </w:rPr>
        <w:t>[enter data]</w:t>
      </w:r>
      <w:r w:rsidRPr="00DE0CB0">
        <w:t xml:space="preserve"> for Patching Work</w:t>
      </w:r>
    </w:p>
    <w:p w14:paraId="413F4EE7" w14:textId="77777777" w:rsidR="00B30E36" w:rsidRPr="00DE0CB0" w:rsidRDefault="00000000" w:rsidP="00B30E36">
      <w:pPr>
        <w:pStyle w:val="GuideNotes"/>
      </w:pPr>
      <w:proofErr w:type="gramStart"/>
      <w:r w:rsidRPr="00DE0CB0">
        <w:lastRenderedPageBreak/>
        <w:t>[ Insert</w:t>
      </w:r>
      <w:proofErr w:type="gramEnd"/>
      <w:r w:rsidRPr="00DE0CB0">
        <w:t xml:space="preserve"> the required design mix type 1,2,3,4 or 5 for the </w:t>
      </w:r>
      <w:proofErr w:type="gramStart"/>
      <w:r w:rsidRPr="00DE0CB0">
        <w:t>particular work</w:t>
      </w:r>
      <w:proofErr w:type="gramEnd"/>
      <w:r w:rsidRPr="00DE0CB0">
        <w:t>.</w:t>
      </w:r>
      <w:r>
        <w:t xml:space="preserve"> Deep lift asphalts shall be minimum mix type 4</w:t>
      </w:r>
      <w:r w:rsidRPr="00DE0CB0">
        <w:t>]</w:t>
      </w:r>
    </w:p>
    <w:p w14:paraId="34C2D9F9" w14:textId="77777777" w:rsidR="00B30E36" w:rsidRPr="00DE0CB0" w:rsidRDefault="00000000" w:rsidP="00B30E36">
      <w:r w:rsidRPr="00DE0CB0">
        <w:t>Traffic Category;</w:t>
      </w:r>
      <w:r w:rsidRPr="00DE0CB0">
        <w:tab/>
      </w:r>
      <w:r w:rsidRPr="00DE0CB0">
        <w:tab/>
      </w:r>
      <w:r w:rsidRPr="001F1A67">
        <w:rPr>
          <w:b/>
          <w:i/>
          <w:color w:val="984806"/>
        </w:rPr>
        <w:t>[enter data]</w:t>
      </w:r>
    </w:p>
    <w:p w14:paraId="3230E812" w14:textId="77777777" w:rsidR="00B30E36" w:rsidRPr="00DE0CB0" w:rsidRDefault="00000000" w:rsidP="00B30E36">
      <w:pPr>
        <w:pStyle w:val="GuideNotes"/>
      </w:pPr>
      <w:r w:rsidRPr="00DE0CB0">
        <w:t xml:space="preserve"> [Nominate Heavy or Medium or Light in accordance with the TRAFFIC CATEGORIES clause.</w:t>
      </w:r>
      <w:r>
        <w:t xml:space="preserve"> </w:t>
      </w:r>
      <w:r w:rsidRPr="00DE0CB0">
        <w:t>Seek advice from the Pavement Engineer if the grade is steep]</w:t>
      </w:r>
    </w:p>
    <w:p w14:paraId="1943C060" w14:textId="77777777" w:rsidR="00B30E36" w:rsidRPr="002A0B9A" w:rsidRDefault="00000000" w:rsidP="00B30E36">
      <w:pPr>
        <w:pStyle w:val="Heading3"/>
      </w:pPr>
      <w:r w:rsidRPr="002A0B9A">
        <w:t>Design mix requirements – Hold Point</w:t>
      </w:r>
    </w:p>
    <w:p w14:paraId="5737E170" w14:textId="77777777" w:rsidR="00B30E36" w:rsidRPr="004943EE" w:rsidRDefault="00000000" w:rsidP="00B30E36">
      <w:r w:rsidRPr="004943EE">
        <w:t>All as</w:t>
      </w:r>
      <w:r>
        <w:t>phalt mixes proposed for use on</w:t>
      </w:r>
      <w:r w:rsidRPr="004943EE">
        <w:t xml:space="preserve"> works</w:t>
      </w:r>
      <w:r>
        <w:t xml:space="preserve"> for the Northern Territory Government</w:t>
      </w:r>
      <w:r w:rsidRPr="004943EE">
        <w:t xml:space="preserve"> shall be registered in accordance with </w:t>
      </w:r>
      <w:r>
        <w:t>Department’s</w:t>
      </w:r>
      <w:r w:rsidRPr="004943EE">
        <w:t xml:space="preserve"> </w:t>
      </w:r>
      <w:r w:rsidRPr="001C122D">
        <w:rPr>
          <w:b/>
        </w:rPr>
        <w:t>Registration of asphalt mix designs - Technical directive</w:t>
      </w:r>
      <w:r w:rsidRPr="009517D3">
        <w:rPr>
          <w:color w:val="000000"/>
        </w:rPr>
        <w:t xml:space="preserve"> accessible via </w:t>
      </w:r>
      <w:hyperlink r:id="rId90" w:history="1">
        <w:r w:rsidR="00B30E36" w:rsidRPr="0072040A">
          <w:rPr>
            <w:rStyle w:val="Hyperlink"/>
          </w:rPr>
          <w:t>https://dipl.nt.gov.au/industry/technical-standards-guidelines-and-specifications/road-surfacing-standards</w:t>
        </w:r>
      </w:hyperlink>
      <w:r w:rsidRPr="009517D3">
        <w:rPr>
          <w:color w:val="000000"/>
        </w:rPr>
        <w:t xml:space="preserve"> </w:t>
      </w:r>
      <w:r w:rsidRPr="004943EE">
        <w:t>.</w:t>
      </w:r>
    </w:p>
    <w:p w14:paraId="15D0793B" w14:textId="77777777" w:rsidR="00B30E36" w:rsidRPr="004943EE" w:rsidRDefault="00000000" w:rsidP="00B30E36">
      <w:r>
        <w:rPr>
          <w:b/>
        </w:rPr>
        <w:t xml:space="preserve">Hold Point - </w:t>
      </w:r>
      <w:r w:rsidRPr="004943EE">
        <w:t>No asphalt shall be supplied until the mix has been registered</w:t>
      </w:r>
      <w:r>
        <w:t xml:space="preserve"> and the Superintendent has approved</w:t>
      </w:r>
      <w:r w:rsidRPr="004943EE">
        <w:t xml:space="preserve"> the mix for use. </w:t>
      </w:r>
    </w:p>
    <w:p w14:paraId="79C7835A" w14:textId="77777777" w:rsidR="00B30E36" w:rsidRPr="004943EE" w:rsidRDefault="00000000" w:rsidP="00B30E36">
      <w:r w:rsidRPr="004943EE">
        <w:t xml:space="preserve">Approval of a registered </w:t>
      </w:r>
      <w:r>
        <w:t xml:space="preserve">asphalt </w:t>
      </w:r>
      <w:r w:rsidRPr="004943EE">
        <w:t xml:space="preserve">mix for use under the Contract does not </w:t>
      </w:r>
      <w:r>
        <w:t>relieve the Contractor from employing suitable manufacturing and handling techniques to ensure performance of the mix.</w:t>
      </w:r>
      <w:r w:rsidRPr="004943EE">
        <w:t xml:space="preserve"> </w:t>
      </w:r>
      <w:r>
        <w:t xml:space="preserve">Satisfy all </w:t>
      </w:r>
      <w:r w:rsidRPr="004943EE">
        <w:t xml:space="preserve">contractual obligations </w:t>
      </w:r>
      <w:proofErr w:type="gramStart"/>
      <w:r w:rsidRPr="004943EE">
        <w:t>in regards to</w:t>
      </w:r>
      <w:proofErr w:type="gramEnd"/>
      <w:r w:rsidRPr="004943EE">
        <w:t xml:space="preserve"> rectification of defects.</w:t>
      </w:r>
    </w:p>
    <w:p w14:paraId="7607195D" w14:textId="77777777" w:rsidR="00B30E36" w:rsidRDefault="00000000" w:rsidP="00B30E36">
      <w:r>
        <w:t>The manufacturer must notify the Superintendent</w:t>
      </w:r>
      <w:r w:rsidRPr="004943EE">
        <w:t xml:space="preserve"> of any proposed changes to the components or proportions of components used in the registered mix.</w:t>
      </w:r>
    </w:p>
    <w:p w14:paraId="096506CA" w14:textId="77777777" w:rsidR="00B30E36" w:rsidRDefault="00000000" w:rsidP="00B30E36">
      <w:r>
        <w:rPr>
          <w:b/>
        </w:rPr>
        <w:t>Hold Point</w:t>
      </w:r>
      <w:r>
        <w:t xml:space="preserve"> - Where it is proposed to change the source grading or nature of the components or binders, new mix designs must be carried out in accordance with the Department’s </w:t>
      </w:r>
      <w:r w:rsidRPr="007972BC">
        <w:rPr>
          <w:b/>
        </w:rPr>
        <w:t>Registration of asphalt mix designs – Technical directive</w:t>
      </w:r>
      <w:r>
        <w:t xml:space="preserve"> accessible via </w:t>
      </w:r>
      <w:hyperlink r:id="rId91" w:history="1">
        <w:r w:rsidR="00B30E36" w:rsidRPr="0072040A">
          <w:rPr>
            <w:rStyle w:val="Hyperlink"/>
          </w:rPr>
          <w:t>https://dipl.nt.gov.au/industry/technical-standards-guidelines-and-specifications/road-surfacing-standards</w:t>
        </w:r>
      </w:hyperlink>
      <w:r w:rsidRPr="009517D3">
        <w:rPr>
          <w:color w:val="000000"/>
        </w:rPr>
        <w:t xml:space="preserve"> </w:t>
      </w:r>
      <w:r>
        <w:t>.</w:t>
      </w:r>
    </w:p>
    <w:p w14:paraId="03C22C8F" w14:textId="77777777" w:rsidR="00B30E36" w:rsidRDefault="00000000" w:rsidP="00B30E36">
      <w:r>
        <w:t>Registration of mix designs must be renewed every 2 years from the date of acceptance.</w:t>
      </w:r>
    </w:p>
    <w:p w14:paraId="4B340DC4" w14:textId="77777777" w:rsidR="00B30E36" w:rsidRDefault="00000000" w:rsidP="00B30E36">
      <w:r>
        <w:t>I</w:t>
      </w:r>
      <w:r w:rsidRPr="004943EE">
        <w:t>f a registered mix has unsatisfactory handling or field performance, the Contractor or Superintendent may request the mix be de-registered</w:t>
      </w:r>
      <w:r>
        <w:t>.</w:t>
      </w:r>
    </w:p>
    <w:p w14:paraId="2700EB4D" w14:textId="77777777" w:rsidR="00B30E36" w:rsidRPr="002A0B9A" w:rsidRDefault="00000000" w:rsidP="00B30E36">
      <w:pPr>
        <w:pStyle w:val="Heading2"/>
      </w:pPr>
      <w:r w:rsidRPr="002A0B9A">
        <w:t xml:space="preserve">Traffic </w:t>
      </w:r>
      <w:r>
        <w:t>c</w:t>
      </w:r>
      <w:r w:rsidRPr="002A0B9A">
        <w:t>ategories</w:t>
      </w:r>
    </w:p>
    <w:p w14:paraId="694FAD4E" w14:textId="77777777" w:rsidR="00B30E36" w:rsidRPr="00DE0CB0" w:rsidRDefault="00000000" w:rsidP="00B30E36">
      <w:r>
        <w:t>Unless specified otherwise, t</w:t>
      </w:r>
      <w:r w:rsidRPr="00DE0CB0">
        <w:t xml:space="preserve">he following traffic categories </w:t>
      </w:r>
      <w:r>
        <w:t xml:space="preserve">shall be used </w:t>
      </w:r>
      <w:r w:rsidRPr="00DE0CB0">
        <w:t xml:space="preserve">to determine the required </w:t>
      </w:r>
      <w:r>
        <w:t xml:space="preserve">mix </w:t>
      </w:r>
      <w:r w:rsidRPr="00DE0CB0">
        <w:t>design level</w:t>
      </w:r>
      <w:r>
        <w:t xml:space="preserve"> and binder type</w:t>
      </w:r>
      <w:r w:rsidRPr="00DE0CB0">
        <w:t>.</w:t>
      </w:r>
      <w:r>
        <w:t xml:space="preserve"> </w:t>
      </w:r>
    </w:p>
    <w:tbl>
      <w:tblPr>
        <w:tblStyle w:val="TableGrid"/>
        <w:tblW w:w="5000" w:type="pct"/>
        <w:tblLayout w:type="fixed"/>
        <w:tblLook w:val="0620" w:firstRow="1" w:lastRow="0" w:firstColumn="0" w:lastColumn="0" w:noHBand="1" w:noVBand="1"/>
      </w:tblPr>
      <w:tblGrid>
        <w:gridCol w:w="1344"/>
        <w:gridCol w:w="1382"/>
        <w:gridCol w:w="5526"/>
        <w:gridCol w:w="2056"/>
      </w:tblGrid>
      <w:tr w:rsidR="009838DF" w14:paraId="30875B91" w14:textId="77777777" w:rsidTr="00977DCF">
        <w:trPr>
          <w:cnfStyle w:val="100000000000" w:firstRow="1" w:lastRow="0" w:firstColumn="0" w:lastColumn="0" w:oddVBand="0" w:evenVBand="0" w:oddHBand="0" w:evenHBand="0" w:firstRowFirstColumn="0" w:firstRowLastColumn="0" w:lastRowFirstColumn="0" w:lastRowLastColumn="0"/>
        </w:trPr>
        <w:tc>
          <w:tcPr>
            <w:tcW w:w="10309" w:type="dxa"/>
            <w:gridSpan w:val="4"/>
          </w:tcPr>
          <w:p w14:paraId="30B87C5A" w14:textId="77777777" w:rsidR="000B21D8" w:rsidRPr="000B21D8" w:rsidRDefault="00000000" w:rsidP="005836C1">
            <w:pPr>
              <w:rPr>
                <w:b w:val="0"/>
                <w:bCs/>
              </w:rPr>
            </w:pPr>
            <w:r w:rsidRPr="000B21D8">
              <w:rPr>
                <w:bCs/>
              </w:rPr>
              <w:t>Table - Mix Type and Binder Type for Traffic Categories</w:t>
            </w:r>
          </w:p>
        </w:tc>
      </w:tr>
      <w:tr w:rsidR="009838DF" w14:paraId="2C067BB0" w14:textId="77777777" w:rsidTr="000B21D8">
        <w:tc>
          <w:tcPr>
            <w:tcW w:w="1344" w:type="dxa"/>
          </w:tcPr>
          <w:p w14:paraId="53D09F78" w14:textId="77777777" w:rsidR="00B30E36" w:rsidRPr="000B21D8" w:rsidRDefault="00000000" w:rsidP="005836C1">
            <w:pPr>
              <w:rPr>
                <w:b/>
                <w:bCs/>
              </w:rPr>
            </w:pPr>
            <w:r w:rsidRPr="000B21D8">
              <w:rPr>
                <w:b/>
                <w:bCs/>
              </w:rPr>
              <w:t xml:space="preserve">Traffic Category </w:t>
            </w:r>
          </w:p>
        </w:tc>
        <w:tc>
          <w:tcPr>
            <w:tcW w:w="1382" w:type="dxa"/>
          </w:tcPr>
          <w:p w14:paraId="0582979D" w14:textId="77777777" w:rsidR="00B30E36" w:rsidRPr="000B21D8" w:rsidRDefault="00000000" w:rsidP="005836C1">
            <w:pPr>
              <w:rPr>
                <w:b/>
                <w:bCs/>
              </w:rPr>
            </w:pPr>
            <w:r w:rsidRPr="000B21D8">
              <w:rPr>
                <w:b/>
                <w:bCs/>
              </w:rPr>
              <w:t>Mix Type</w:t>
            </w:r>
          </w:p>
        </w:tc>
        <w:tc>
          <w:tcPr>
            <w:tcW w:w="5527" w:type="dxa"/>
          </w:tcPr>
          <w:p w14:paraId="7DFF0D6A" w14:textId="77777777" w:rsidR="00B30E36" w:rsidRPr="000B21D8" w:rsidRDefault="00000000" w:rsidP="005836C1">
            <w:pPr>
              <w:rPr>
                <w:b/>
                <w:bCs/>
              </w:rPr>
            </w:pPr>
            <w:r w:rsidRPr="000B21D8">
              <w:rPr>
                <w:b/>
                <w:bCs/>
              </w:rPr>
              <w:t>Application</w:t>
            </w:r>
          </w:p>
        </w:tc>
        <w:tc>
          <w:tcPr>
            <w:tcW w:w="2056" w:type="dxa"/>
          </w:tcPr>
          <w:p w14:paraId="3CB2A23B" w14:textId="77777777" w:rsidR="00B30E36" w:rsidRPr="000B21D8" w:rsidRDefault="00000000" w:rsidP="005836C1">
            <w:pPr>
              <w:rPr>
                <w:b/>
                <w:bCs/>
              </w:rPr>
            </w:pPr>
            <w:r w:rsidRPr="000B21D8">
              <w:rPr>
                <w:b/>
                <w:bCs/>
              </w:rPr>
              <w:t>Binder Type</w:t>
            </w:r>
          </w:p>
        </w:tc>
      </w:tr>
      <w:tr w:rsidR="009838DF" w14:paraId="0A2FF046" w14:textId="77777777" w:rsidTr="000B21D8">
        <w:tc>
          <w:tcPr>
            <w:tcW w:w="1344" w:type="dxa"/>
          </w:tcPr>
          <w:p w14:paraId="0FC3E901" w14:textId="77777777" w:rsidR="00B30E36" w:rsidRPr="00DE0CB0" w:rsidRDefault="00000000" w:rsidP="005836C1">
            <w:r w:rsidRPr="00DE0CB0">
              <w:t>Light</w:t>
            </w:r>
          </w:p>
        </w:tc>
        <w:tc>
          <w:tcPr>
            <w:tcW w:w="1382" w:type="dxa"/>
          </w:tcPr>
          <w:p w14:paraId="69CE8B93" w14:textId="77777777" w:rsidR="00B30E36" w:rsidRPr="00DE0CB0" w:rsidRDefault="00000000" w:rsidP="005836C1">
            <w:r>
              <w:t>1 &amp; 2</w:t>
            </w:r>
          </w:p>
        </w:tc>
        <w:tc>
          <w:tcPr>
            <w:tcW w:w="5527" w:type="dxa"/>
          </w:tcPr>
          <w:p w14:paraId="33CD79CB" w14:textId="77777777" w:rsidR="00B30E36" w:rsidRPr="00DE0CB0" w:rsidRDefault="00000000" w:rsidP="005836C1">
            <w:r>
              <w:t>Cycle paths and pedestrian traffic</w:t>
            </w:r>
          </w:p>
        </w:tc>
        <w:tc>
          <w:tcPr>
            <w:tcW w:w="2056" w:type="dxa"/>
          </w:tcPr>
          <w:p w14:paraId="6CC63018" w14:textId="77777777" w:rsidR="00B30E36" w:rsidRDefault="00000000" w:rsidP="005836C1">
            <w:r>
              <w:t>Class 320 or S10E</w:t>
            </w:r>
          </w:p>
        </w:tc>
      </w:tr>
      <w:tr w:rsidR="009838DF" w14:paraId="6D2C0DC9" w14:textId="77777777" w:rsidTr="000B21D8">
        <w:trPr>
          <w:trHeight w:val="483"/>
        </w:trPr>
        <w:tc>
          <w:tcPr>
            <w:tcW w:w="1344" w:type="dxa"/>
          </w:tcPr>
          <w:p w14:paraId="6C21621A" w14:textId="77777777" w:rsidR="00B30E36" w:rsidRPr="00DE0CB0" w:rsidRDefault="00000000" w:rsidP="005836C1">
            <w:r w:rsidRPr="00DE0CB0">
              <w:t>Medium</w:t>
            </w:r>
          </w:p>
        </w:tc>
        <w:tc>
          <w:tcPr>
            <w:tcW w:w="1382" w:type="dxa"/>
          </w:tcPr>
          <w:p w14:paraId="57BD73E2" w14:textId="77777777" w:rsidR="00B30E36" w:rsidRPr="00DE0CB0" w:rsidRDefault="00000000" w:rsidP="005836C1">
            <w:r>
              <w:t>2, 3 &amp; 6</w:t>
            </w:r>
          </w:p>
        </w:tc>
        <w:tc>
          <w:tcPr>
            <w:tcW w:w="5527" w:type="dxa"/>
          </w:tcPr>
          <w:p w14:paraId="1A13896F" w14:textId="77777777" w:rsidR="00B30E36" w:rsidRPr="00DE0CB0" w:rsidRDefault="00000000" w:rsidP="005836C1">
            <w:r>
              <w:t>Car parking and low volume Traffic and Car Parks</w:t>
            </w:r>
          </w:p>
        </w:tc>
        <w:tc>
          <w:tcPr>
            <w:tcW w:w="2056" w:type="dxa"/>
          </w:tcPr>
          <w:p w14:paraId="7A8C231D" w14:textId="77777777" w:rsidR="00B30E36" w:rsidRDefault="00000000" w:rsidP="005836C1">
            <w:r>
              <w:t>Class S10E</w:t>
            </w:r>
          </w:p>
        </w:tc>
      </w:tr>
      <w:tr w:rsidR="009838DF" w14:paraId="29B5AEFC" w14:textId="77777777" w:rsidTr="000B21D8">
        <w:tc>
          <w:tcPr>
            <w:tcW w:w="1344" w:type="dxa"/>
          </w:tcPr>
          <w:p w14:paraId="4E19DAC5" w14:textId="77777777" w:rsidR="00B30E36" w:rsidRPr="00DE0CB0" w:rsidRDefault="00000000" w:rsidP="005836C1">
            <w:r>
              <w:t>Heavy</w:t>
            </w:r>
          </w:p>
        </w:tc>
        <w:tc>
          <w:tcPr>
            <w:tcW w:w="1382" w:type="dxa"/>
          </w:tcPr>
          <w:p w14:paraId="50EA900E" w14:textId="77777777" w:rsidR="00B30E36" w:rsidRDefault="00000000" w:rsidP="005836C1">
            <w:r>
              <w:t>3</w:t>
            </w:r>
          </w:p>
        </w:tc>
        <w:tc>
          <w:tcPr>
            <w:tcW w:w="5527" w:type="dxa"/>
          </w:tcPr>
          <w:p w14:paraId="51A556C8" w14:textId="77777777" w:rsidR="00B30E36" w:rsidRDefault="00000000" w:rsidP="005836C1">
            <w:r>
              <w:t>Regional rural subdivisions outside urban areas, and regional rural asphalt</w:t>
            </w:r>
          </w:p>
        </w:tc>
        <w:tc>
          <w:tcPr>
            <w:tcW w:w="2056" w:type="dxa"/>
          </w:tcPr>
          <w:p w14:paraId="4EFF0D7F" w14:textId="77777777" w:rsidR="00B30E36" w:rsidRDefault="00000000" w:rsidP="005836C1">
            <w:r>
              <w:t>A20E</w:t>
            </w:r>
          </w:p>
        </w:tc>
      </w:tr>
      <w:tr w:rsidR="009838DF" w14:paraId="2ADFCE9F" w14:textId="77777777" w:rsidTr="000B21D8">
        <w:tc>
          <w:tcPr>
            <w:tcW w:w="1344" w:type="dxa"/>
          </w:tcPr>
          <w:p w14:paraId="3A06B7F6" w14:textId="77777777" w:rsidR="00B30E36" w:rsidRPr="00DE0CB0" w:rsidRDefault="00000000" w:rsidP="005836C1">
            <w:r w:rsidRPr="00DE0CB0">
              <w:t>Heavy</w:t>
            </w:r>
          </w:p>
        </w:tc>
        <w:tc>
          <w:tcPr>
            <w:tcW w:w="1382" w:type="dxa"/>
          </w:tcPr>
          <w:p w14:paraId="2ECC3DF9" w14:textId="77777777" w:rsidR="00B30E36" w:rsidRPr="00DE0CB0" w:rsidRDefault="00000000" w:rsidP="005836C1">
            <w:r>
              <w:t>5</w:t>
            </w:r>
          </w:p>
        </w:tc>
        <w:tc>
          <w:tcPr>
            <w:tcW w:w="5527" w:type="dxa"/>
          </w:tcPr>
          <w:p w14:paraId="6C72389F" w14:textId="77777777" w:rsidR="00B30E36" w:rsidRPr="00DE0CB0" w:rsidRDefault="00000000" w:rsidP="005836C1">
            <w:r>
              <w:t>All Urban Roads and Intersections and Industrial Estates</w:t>
            </w:r>
          </w:p>
        </w:tc>
        <w:tc>
          <w:tcPr>
            <w:tcW w:w="2056" w:type="dxa"/>
          </w:tcPr>
          <w:p w14:paraId="74F30A51" w14:textId="77777777" w:rsidR="00B30E36" w:rsidRDefault="00000000" w:rsidP="005836C1">
            <w:r>
              <w:t>A15E</w:t>
            </w:r>
          </w:p>
        </w:tc>
      </w:tr>
      <w:tr w:rsidR="009838DF" w14:paraId="0EA93B12" w14:textId="77777777" w:rsidTr="000B21D8">
        <w:trPr>
          <w:trHeight w:val="468"/>
        </w:trPr>
        <w:tc>
          <w:tcPr>
            <w:tcW w:w="1344" w:type="dxa"/>
          </w:tcPr>
          <w:p w14:paraId="670673B7" w14:textId="77777777" w:rsidR="00B30E36" w:rsidRPr="00DE0CB0" w:rsidRDefault="00000000" w:rsidP="005836C1">
            <w:r>
              <w:t>All</w:t>
            </w:r>
          </w:p>
        </w:tc>
        <w:tc>
          <w:tcPr>
            <w:tcW w:w="1382" w:type="dxa"/>
          </w:tcPr>
          <w:p w14:paraId="7D921808" w14:textId="77777777" w:rsidR="00B30E36" w:rsidRDefault="00000000" w:rsidP="005836C1">
            <w:r>
              <w:t>4</w:t>
            </w:r>
          </w:p>
        </w:tc>
        <w:tc>
          <w:tcPr>
            <w:tcW w:w="5527" w:type="dxa"/>
          </w:tcPr>
          <w:p w14:paraId="68B0E1F7" w14:textId="77777777" w:rsidR="00B30E36" w:rsidRDefault="00000000" w:rsidP="005836C1">
            <w:r>
              <w:t>Structural layers</w:t>
            </w:r>
          </w:p>
        </w:tc>
        <w:tc>
          <w:tcPr>
            <w:tcW w:w="2056" w:type="dxa"/>
          </w:tcPr>
          <w:p w14:paraId="64D9B2B2" w14:textId="77777777" w:rsidR="00B30E36" w:rsidRDefault="00000000" w:rsidP="005836C1">
            <w:r>
              <w:t>A15E</w:t>
            </w:r>
          </w:p>
        </w:tc>
      </w:tr>
    </w:tbl>
    <w:p w14:paraId="0D4BE44E" w14:textId="77777777" w:rsidR="00B30E36" w:rsidRPr="001410B5" w:rsidRDefault="00000000" w:rsidP="00B30E36">
      <w:pPr>
        <w:spacing w:after="0"/>
      </w:pPr>
      <w:r w:rsidRPr="001410B5">
        <w:t xml:space="preserve">Urban areas are defined as follows: </w:t>
      </w:r>
    </w:p>
    <w:p w14:paraId="338231BE" w14:textId="77777777" w:rsidR="00B30E36" w:rsidRDefault="00000000">
      <w:pPr>
        <w:pStyle w:val="ListParagraph"/>
        <w:numPr>
          <w:ilvl w:val="0"/>
          <w:numId w:val="106"/>
        </w:numPr>
      </w:pPr>
      <w:r w:rsidRPr="001410B5">
        <w:t xml:space="preserve">Darwin region </w:t>
      </w:r>
      <w:r>
        <w:t xml:space="preserve">urban area </w:t>
      </w:r>
      <w:r w:rsidRPr="001410B5">
        <w:t xml:space="preserve">is nominated as North of Cox Peninsular Road (Stuart Highway), </w:t>
      </w:r>
      <w:r>
        <w:t>w</w:t>
      </w:r>
      <w:r w:rsidRPr="001410B5">
        <w:t xml:space="preserve">est of Trippe Road (Arnhem Highway) and the </w:t>
      </w:r>
      <w:r>
        <w:t>e</w:t>
      </w:r>
      <w:r w:rsidRPr="001410B5">
        <w:t xml:space="preserve">nd of </w:t>
      </w:r>
      <w:r>
        <w:t>s</w:t>
      </w:r>
      <w:r w:rsidRPr="001410B5">
        <w:t xml:space="preserve">eal on Gunn Point Road </w:t>
      </w:r>
    </w:p>
    <w:p w14:paraId="24BB22B6" w14:textId="77777777" w:rsidR="00B30E36" w:rsidRDefault="00000000">
      <w:pPr>
        <w:pStyle w:val="ListParagraph"/>
        <w:numPr>
          <w:ilvl w:val="0"/>
          <w:numId w:val="106"/>
        </w:numPr>
      </w:pPr>
      <w:r w:rsidRPr="001410B5">
        <w:t xml:space="preserve">Katherine, Tennant Creek and Alice Springs </w:t>
      </w:r>
      <w:r>
        <w:t xml:space="preserve">urban areas </w:t>
      </w:r>
      <w:r w:rsidRPr="001410B5">
        <w:t xml:space="preserve">are defined as the </w:t>
      </w:r>
      <w:r>
        <w:t xml:space="preserve">areas within the respective </w:t>
      </w:r>
      <w:r w:rsidRPr="001410B5">
        <w:t>town boundaries</w:t>
      </w:r>
      <w:r>
        <w:t>.</w:t>
      </w:r>
    </w:p>
    <w:tbl>
      <w:tblPr>
        <w:tblStyle w:val="TableGrid"/>
        <w:tblW w:w="5000" w:type="pct"/>
        <w:tblLook w:val="0680" w:firstRow="0" w:lastRow="0" w:firstColumn="1" w:lastColumn="0" w:noHBand="1" w:noVBand="1"/>
      </w:tblPr>
      <w:tblGrid>
        <w:gridCol w:w="1472"/>
        <w:gridCol w:w="1472"/>
        <w:gridCol w:w="1472"/>
        <w:gridCol w:w="1472"/>
        <w:gridCol w:w="1472"/>
        <w:gridCol w:w="1472"/>
        <w:gridCol w:w="1476"/>
      </w:tblGrid>
      <w:tr w:rsidR="009838DF" w14:paraId="489D723D" w14:textId="77777777" w:rsidTr="000B21D8">
        <w:trPr>
          <w:trHeight w:val="361"/>
        </w:trPr>
        <w:tc>
          <w:tcPr>
            <w:tcW w:w="5000" w:type="pct"/>
            <w:gridSpan w:val="7"/>
          </w:tcPr>
          <w:p w14:paraId="3A2F6E0B" w14:textId="77777777" w:rsidR="000B21D8" w:rsidRPr="000B21D8" w:rsidRDefault="00000000" w:rsidP="005836C1">
            <w:pPr>
              <w:rPr>
                <w:b/>
                <w:bCs/>
              </w:rPr>
            </w:pPr>
            <w:r w:rsidRPr="000B21D8">
              <w:rPr>
                <w:b/>
                <w:bCs/>
              </w:rPr>
              <w:lastRenderedPageBreak/>
              <w:t>Table -</w:t>
            </w:r>
            <w:r w:rsidRPr="000B21D8">
              <w:rPr>
                <w:b/>
                <w:bCs/>
                <w:noProof/>
              </w:rPr>
              <w:t xml:space="preserve"> Mix type designation</w:t>
            </w:r>
          </w:p>
        </w:tc>
      </w:tr>
      <w:tr w:rsidR="009838DF" w14:paraId="447959B7" w14:textId="77777777" w:rsidTr="000B21D8">
        <w:trPr>
          <w:trHeight w:val="361"/>
        </w:trPr>
        <w:tc>
          <w:tcPr>
            <w:tcW w:w="714" w:type="pct"/>
          </w:tcPr>
          <w:p w14:paraId="5B346A9F" w14:textId="77777777" w:rsidR="00B30E36" w:rsidRPr="000B21D8" w:rsidRDefault="00000000" w:rsidP="005836C1">
            <w:pPr>
              <w:rPr>
                <w:b/>
                <w:bCs/>
              </w:rPr>
            </w:pPr>
            <w:r w:rsidRPr="000B21D8">
              <w:rPr>
                <w:b/>
                <w:bCs/>
              </w:rPr>
              <w:t>Mix Type</w:t>
            </w:r>
          </w:p>
        </w:tc>
        <w:tc>
          <w:tcPr>
            <w:tcW w:w="714" w:type="pct"/>
          </w:tcPr>
          <w:p w14:paraId="04EB3526" w14:textId="77777777" w:rsidR="00B30E36" w:rsidRPr="001C122D" w:rsidRDefault="00000000" w:rsidP="005836C1">
            <w:r w:rsidRPr="001C122D">
              <w:t>1</w:t>
            </w:r>
          </w:p>
        </w:tc>
        <w:tc>
          <w:tcPr>
            <w:tcW w:w="714" w:type="pct"/>
          </w:tcPr>
          <w:p w14:paraId="4E62AF0C" w14:textId="77777777" w:rsidR="00B30E36" w:rsidRPr="001C122D" w:rsidRDefault="00000000" w:rsidP="005836C1">
            <w:r w:rsidRPr="001C122D">
              <w:t>2</w:t>
            </w:r>
          </w:p>
        </w:tc>
        <w:tc>
          <w:tcPr>
            <w:tcW w:w="714" w:type="pct"/>
          </w:tcPr>
          <w:p w14:paraId="3AE23AB3" w14:textId="77777777" w:rsidR="00B30E36" w:rsidRPr="001C122D" w:rsidRDefault="00000000" w:rsidP="005836C1">
            <w:r w:rsidRPr="001C122D">
              <w:t>3</w:t>
            </w:r>
          </w:p>
        </w:tc>
        <w:tc>
          <w:tcPr>
            <w:tcW w:w="714" w:type="pct"/>
          </w:tcPr>
          <w:p w14:paraId="13F2A89E" w14:textId="77777777" w:rsidR="00B30E36" w:rsidRPr="001C122D" w:rsidRDefault="00000000" w:rsidP="005836C1">
            <w:r w:rsidRPr="001C122D">
              <w:t>4</w:t>
            </w:r>
          </w:p>
        </w:tc>
        <w:tc>
          <w:tcPr>
            <w:tcW w:w="714" w:type="pct"/>
          </w:tcPr>
          <w:p w14:paraId="5F3B62BA" w14:textId="77777777" w:rsidR="00B30E36" w:rsidRPr="001C122D" w:rsidRDefault="00000000" w:rsidP="005836C1">
            <w:r w:rsidRPr="001C122D">
              <w:t>5</w:t>
            </w:r>
          </w:p>
        </w:tc>
        <w:tc>
          <w:tcPr>
            <w:tcW w:w="716" w:type="pct"/>
          </w:tcPr>
          <w:p w14:paraId="044775A8" w14:textId="77777777" w:rsidR="00B30E36" w:rsidRPr="001C122D" w:rsidRDefault="00000000" w:rsidP="005836C1">
            <w:r w:rsidRPr="001C122D">
              <w:t>6</w:t>
            </w:r>
          </w:p>
        </w:tc>
      </w:tr>
      <w:tr w:rsidR="009838DF" w14:paraId="5B5E3384" w14:textId="77777777" w:rsidTr="000B21D8">
        <w:trPr>
          <w:trHeight w:val="612"/>
        </w:trPr>
        <w:tc>
          <w:tcPr>
            <w:tcW w:w="714" w:type="pct"/>
          </w:tcPr>
          <w:p w14:paraId="7E739758" w14:textId="77777777" w:rsidR="00B30E36" w:rsidRPr="000B21D8" w:rsidRDefault="00000000" w:rsidP="005836C1">
            <w:pPr>
              <w:rPr>
                <w:b/>
                <w:bCs/>
              </w:rPr>
            </w:pPr>
            <w:r w:rsidRPr="000B21D8">
              <w:rPr>
                <w:b/>
                <w:bCs/>
              </w:rPr>
              <w:t>Aggregate size (mm)</w:t>
            </w:r>
          </w:p>
        </w:tc>
        <w:tc>
          <w:tcPr>
            <w:tcW w:w="714" w:type="pct"/>
          </w:tcPr>
          <w:p w14:paraId="33821151" w14:textId="77777777" w:rsidR="00B30E36" w:rsidRDefault="00000000" w:rsidP="005836C1">
            <w:r>
              <w:t>7</w:t>
            </w:r>
          </w:p>
        </w:tc>
        <w:tc>
          <w:tcPr>
            <w:tcW w:w="714" w:type="pct"/>
          </w:tcPr>
          <w:p w14:paraId="1FDF1E21" w14:textId="77777777" w:rsidR="00B30E36" w:rsidRDefault="00000000" w:rsidP="005836C1">
            <w:r>
              <w:t>10</w:t>
            </w:r>
          </w:p>
        </w:tc>
        <w:tc>
          <w:tcPr>
            <w:tcW w:w="714" w:type="pct"/>
          </w:tcPr>
          <w:p w14:paraId="4D939953" w14:textId="77777777" w:rsidR="00B30E36" w:rsidRDefault="00000000" w:rsidP="005836C1">
            <w:r>
              <w:t>14</w:t>
            </w:r>
          </w:p>
        </w:tc>
        <w:tc>
          <w:tcPr>
            <w:tcW w:w="714" w:type="pct"/>
          </w:tcPr>
          <w:p w14:paraId="326DEDFA" w14:textId="77777777" w:rsidR="00B30E36" w:rsidRDefault="00000000" w:rsidP="005836C1">
            <w:r>
              <w:t>20</w:t>
            </w:r>
          </w:p>
        </w:tc>
        <w:tc>
          <w:tcPr>
            <w:tcW w:w="714" w:type="pct"/>
          </w:tcPr>
          <w:p w14:paraId="3E4F6E15" w14:textId="77777777" w:rsidR="00B30E36" w:rsidRDefault="00000000" w:rsidP="005836C1">
            <w:r>
              <w:t>14</w:t>
            </w:r>
          </w:p>
          <w:p w14:paraId="083EE271" w14:textId="77777777" w:rsidR="00B30E36" w:rsidRDefault="00000000" w:rsidP="005836C1">
            <w:r>
              <w:t>(A15E)</w:t>
            </w:r>
          </w:p>
        </w:tc>
        <w:tc>
          <w:tcPr>
            <w:tcW w:w="716" w:type="pct"/>
          </w:tcPr>
          <w:p w14:paraId="6F81AF1D" w14:textId="77777777" w:rsidR="00B30E36" w:rsidRDefault="00000000" w:rsidP="005836C1">
            <w:r>
              <w:t>10</w:t>
            </w:r>
          </w:p>
          <w:p w14:paraId="5D27CFDD" w14:textId="77777777" w:rsidR="00B30E36" w:rsidRDefault="00000000" w:rsidP="005836C1">
            <w:r>
              <w:t>(Car Park)</w:t>
            </w:r>
          </w:p>
        </w:tc>
      </w:tr>
    </w:tbl>
    <w:p w14:paraId="47EB2DD0" w14:textId="77777777" w:rsidR="00B30E36" w:rsidRPr="002A0B9A" w:rsidRDefault="00000000" w:rsidP="00B30E36">
      <w:pPr>
        <w:pStyle w:val="Heading3"/>
      </w:pPr>
      <w:bookmarkStart w:id="381" w:name="_Toc390823632"/>
      <w:bookmarkStart w:id="382" w:name="_Toc391429324"/>
      <w:bookmarkStart w:id="383" w:name="_Toc396035002"/>
      <w:r w:rsidRPr="002A0B9A">
        <w:t>Under path growth inhibitor</w:t>
      </w:r>
    </w:p>
    <w:p w14:paraId="24495CC1" w14:textId="77777777" w:rsidR="00B30E36" w:rsidRDefault="00000000" w:rsidP="00B30E36">
      <w:r>
        <w:rPr>
          <w:rFonts w:cs="Arial"/>
        </w:rPr>
        <w:t>For pedestrian, cycle, and shared paths, w</w:t>
      </w:r>
      <w:r w:rsidRPr="00741A68">
        <w:rPr>
          <w:rFonts w:cs="Arial"/>
        </w:rPr>
        <w:t>here subgrade is above existing natural surface a layer of under path growth inhibitor (UPGI) is to be poured on to the exposed natural surface and be spread, by raking, at a rate of 2.5 kg/m</w:t>
      </w:r>
      <w:r w:rsidRPr="00741A68">
        <w:rPr>
          <w:rFonts w:cs="Arial"/>
          <w:vertAlign w:val="superscript"/>
        </w:rPr>
        <w:t>2</w:t>
      </w:r>
      <w:r w:rsidRPr="00741A68">
        <w:rPr>
          <w:rFonts w:cs="Arial"/>
        </w:rPr>
        <w:t>.</w:t>
      </w:r>
    </w:p>
    <w:p w14:paraId="2D7829F0" w14:textId="77777777" w:rsidR="00B30E36" w:rsidRPr="002A0B9A" w:rsidRDefault="00000000" w:rsidP="00B30E36">
      <w:pPr>
        <w:pStyle w:val="Heading2"/>
      </w:pPr>
      <w:r w:rsidRPr="002A0B9A">
        <w:t>Materials</w:t>
      </w:r>
      <w:bookmarkEnd w:id="381"/>
      <w:bookmarkEnd w:id="382"/>
      <w:bookmarkEnd w:id="383"/>
    </w:p>
    <w:p w14:paraId="75ED9D26" w14:textId="77777777" w:rsidR="00B30E36" w:rsidRPr="002A0B9A" w:rsidRDefault="00000000" w:rsidP="00B30E36">
      <w:pPr>
        <w:pStyle w:val="Heading3"/>
      </w:pPr>
      <w:r w:rsidRPr="002A0B9A">
        <w:t xml:space="preserve">Coarse </w:t>
      </w:r>
      <w:r>
        <w:t>a</w:t>
      </w:r>
      <w:r w:rsidRPr="002A0B9A">
        <w:t>ggregates</w:t>
      </w:r>
    </w:p>
    <w:p w14:paraId="37B2A727" w14:textId="77777777" w:rsidR="00B30E36" w:rsidRDefault="00000000" w:rsidP="00B30E36">
      <w:r w:rsidRPr="00124FD1">
        <w:t>Ensure coarse aggregates are clean, hard, high strength, angular, skid resistant, durable crushed stone of uniform quality and free from</w:t>
      </w:r>
      <w:r>
        <w:t>;</w:t>
      </w:r>
      <w:r w:rsidRPr="00124FD1">
        <w:t xml:space="preserve"> laminated particles, clay and other aggregations of fine material, soil, organic matter and </w:t>
      </w:r>
      <w:r>
        <w:t>any other deleterious material.</w:t>
      </w:r>
      <w:r w:rsidRPr="00124FD1">
        <w:t xml:space="preserve"> C</w:t>
      </w:r>
      <w:r>
        <w:t>oarse aggregates must c</w:t>
      </w:r>
      <w:r w:rsidRPr="00124FD1">
        <w:t>onform to the</w:t>
      </w:r>
      <w:r>
        <w:t xml:space="preserve"> requirements of</w:t>
      </w:r>
      <w:r w:rsidR="005836C1">
        <w:t xml:space="preserve"> the following table.</w:t>
      </w:r>
    </w:p>
    <w:p w14:paraId="5BC34FD1" w14:textId="77777777" w:rsidR="000B21D8" w:rsidRDefault="000B21D8" w:rsidP="00B30E36"/>
    <w:tbl>
      <w:tblPr>
        <w:tblStyle w:val="TableGrid"/>
        <w:tblW w:w="5000" w:type="pct"/>
        <w:tblLook w:val="0620" w:firstRow="1" w:lastRow="0" w:firstColumn="0" w:lastColumn="0" w:noHBand="1" w:noVBand="1"/>
      </w:tblPr>
      <w:tblGrid>
        <w:gridCol w:w="3955"/>
        <w:gridCol w:w="3529"/>
        <w:gridCol w:w="2824"/>
      </w:tblGrid>
      <w:tr w:rsidR="009838DF" w14:paraId="3BF840B0" w14:textId="77777777" w:rsidTr="000B21D8">
        <w:trPr>
          <w:cnfStyle w:val="100000000000" w:firstRow="1" w:lastRow="0" w:firstColumn="0" w:lastColumn="0" w:oddVBand="0" w:evenVBand="0" w:oddHBand="0" w:evenHBand="0" w:firstRowFirstColumn="0" w:firstRowLastColumn="0" w:lastRowFirstColumn="0" w:lastRowLastColumn="0"/>
        </w:trPr>
        <w:tc>
          <w:tcPr>
            <w:tcW w:w="5000" w:type="pct"/>
            <w:gridSpan w:val="3"/>
          </w:tcPr>
          <w:p w14:paraId="6ED9FE28" w14:textId="77777777" w:rsidR="000B21D8" w:rsidRPr="000B21D8" w:rsidRDefault="00000000" w:rsidP="005836C1">
            <w:pPr>
              <w:rPr>
                <w:b w:val="0"/>
                <w:bCs/>
              </w:rPr>
            </w:pPr>
            <w:r w:rsidRPr="000B21D8">
              <w:rPr>
                <w:bCs/>
              </w:rPr>
              <w:t>Table - Properties - Coarse Aggregates</w:t>
            </w:r>
          </w:p>
        </w:tc>
      </w:tr>
      <w:tr w:rsidR="009838DF" w14:paraId="2C8AF276" w14:textId="77777777" w:rsidTr="000B21D8">
        <w:tc>
          <w:tcPr>
            <w:tcW w:w="1918" w:type="pct"/>
          </w:tcPr>
          <w:p w14:paraId="3DD67907" w14:textId="77777777" w:rsidR="00B30E36" w:rsidRPr="000B21D8" w:rsidRDefault="00000000" w:rsidP="005836C1">
            <w:pPr>
              <w:rPr>
                <w:b/>
                <w:bCs/>
              </w:rPr>
            </w:pPr>
            <w:r w:rsidRPr="000B21D8">
              <w:rPr>
                <w:b/>
                <w:bCs/>
              </w:rPr>
              <w:t>Property</w:t>
            </w:r>
          </w:p>
        </w:tc>
        <w:tc>
          <w:tcPr>
            <w:tcW w:w="1712" w:type="pct"/>
          </w:tcPr>
          <w:p w14:paraId="67EDDA42" w14:textId="77777777" w:rsidR="00B30E36" w:rsidRPr="000B21D8" w:rsidRDefault="00000000" w:rsidP="005836C1">
            <w:pPr>
              <w:rPr>
                <w:b/>
                <w:bCs/>
              </w:rPr>
            </w:pPr>
            <w:r w:rsidRPr="000B21D8">
              <w:rPr>
                <w:b/>
                <w:bCs/>
              </w:rPr>
              <w:t>Acceptance Criteria</w:t>
            </w:r>
          </w:p>
        </w:tc>
        <w:tc>
          <w:tcPr>
            <w:tcW w:w="1370" w:type="pct"/>
          </w:tcPr>
          <w:p w14:paraId="2ADAF237" w14:textId="77777777" w:rsidR="00B30E36" w:rsidRPr="000B21D8" w:rsidRDefault="00000000" w:rsidP="005836C1">
            <w:pPr>
              <w:rPr>
                <w:b/>
                <w:bCs/>
              </w:rPr>
            </w:pPr>
            <w:r w:rsidRPr="000B21D8">
              <w:rPr>
                <w:b/>
                <w:bCs/>
              </w:rPr>
              <w:t>Test Method</w:t>
            </w:r>
          </w:p>
        </w:tc>
      </w:tr>
      <w:tr w:rsidR="009838DF" w14:paraId="6FFFD27F" w14:textId="77777777" w:rsidTr="000B21D8">
        <w:tc>
          <w:tcPr>
            <w:tcW w:w="1918" w:type="pct"/>
          </w:tcPr>
          <w:p w14:paraId="69846178" w14:textId="77777777" w:rsidR="00B30E36" w:rsidRDefault="00000000" w:rsidP="005836C1">
            <w:r w:rsidRPr="00124FD1">
              <w:t>Proportion of misshapen particles</w:t>
            </w:r>
          </w:p>
        </w:tc>
        <w:tc>
          <w:tcPr>
            <w:tcW w:w="1712" w:type="pct"/>
          </w:tcPr>
          <w:p w14:paraId="169C392C" w14:textId="77777777" w:rsidR="00B30E36" w:rsidRDefault="00000000" w:rsidP="005836C1">
            <w:r w:rsidRPr="00124FD1">
              <w:t>15% maximum at 2:1 calliper ratio</w:t>
            </w:r>
          </w:p>
        </w:tc>
        <w:tc>
          <w:tcPr>
            <w:tcW w:w="1370" w:type="pct"/>
          </w:tcPr>
          <w:p w14:paraId="024A1B24" w14:textId="77777777" w:rsidR="00B30E36" w:rsidRDefault="00000000" w:rsidP="005836C1">
            <w:r>
              <w:t>AS 1141.14</w:t>
            </w:r>
          </w:p>
        </w:tc>
      </w:tr>
      <w:tr w:rsidR="009838DF" w14:paraId="070F1161" w14:textId="77777777" w:rsidTr="000B21D8">
        <w:tc>
          <w:tcPr>
            <w:tcW w:w="1918" w:type="pct"/>
          </w:tcPr>
          <w:p w14:paraId="443B489A" w14:textId="77777777" w:rsidR="00B30E36" w:rsidRDefault="00000000" w:rsidP="005836C1">
            <w:r w:rsidRPr="00124FD1">
              <w:t>Los Angeles Abrasion</w:t>
            </w:r>
          </w:p>
        </w:tc>
        <w:tc>
          <w:tcPr>
            <w:tcW w:w="1712" w:type="pct"/>
          </w:tcPr>
          <w:p w14:paraId="315D0D18" w14:textId="77777777" w:rsidR="00B30E36" w:rsidRDefault="00000000" w:rsidP="005836C1">
            <w:r w:rsidRPr="00124FD1">
              <w:t>35% maximum loss</w:t>
            </w:r>
          </w:p>
        </w:tc>
        <w:tc>
          <w:tcPr>
            <w:tcW w:w="1370" w:type="pct"/>
          </w:tcPr>
          <w:p w14:paraId="59CC20B1" w14:textId="77777777" w:rsidR="00B30E36" w:rsidRDefault="00000000" w:rsidP="005836C1">
            <w:r w:rsidRPr="00F27CE7">
              <w:t>AS 1141.</w:t>
            </w:r>
            <w:r>
              <w:t>23</w:t>
            </w:r>
          </w:p>
        </w:tc>
      </w:tr>
      <w:tr w:rsidR="009838DF" w14:paraId="57A366F5" w14:textId="77777777" w:rsidTr="000B21D8">
        <w:tc>
          <w:tcPr>
            <w:tcW w:w="1918" w:type="pct"/>
          </w:tcPr>
          <w:p w14:paraId="681A5901" w14:textId="77777777" w:rsidR="00B30E36" w:rsidRDefault="00000000" w:rsidP="005836C1">
            <w:r w:rsidRPr="00124FD1">
              <w:t>Polished Aggregate Friction Value</w:t>
            </w:r>
          </w:p>
        </w:tc>
        <w:tc>
          <w:tcPr>
            <w:tcW w:w="1712" w:type="pct"/>
          </w:tcPr>
          <w:p w14:paraId="55D55FFE" w14:textId="77777777" w:rsidR="00B30E36" w:rsidRDefault="00000000" w:rsidP="005836C1">
            <w:r w:rsidRPr="00124FD1">
              <w:t>45 minimum</w:t>
            </w:r>
          </w:p>
        </w:tc>
        <w:tc>
          <w:tcPr>
            <w:tcW w:w="1370" w:type="pct"/>
          </w:tcPr>
          <w:p w14:paraId="75D06AF0" w14:textId="77777777" w:rsidR="00B30E36" w:rsidRDefault="00000000" w:rsidP="005836C1">
            <w:r w:rsidRPr="00F27CE7">
              <w:t>AS 1141.</w:t>
            </w:r>
            <w:r>
              <w:t>41 &amp; AS 1141.42</w:t>
            </w:r>
          </w:p>
        </w:tc>
      </w:tr>
      <w:tr w:rsidR="009838DF" w14:paraId="55DF00C4" w14:textId="77777777" w:rsidTr="000B21D8">
        <w:tc>
          <w:tcPr>
            <w:tcW w:w="1918" w:type="pct"/>
          </w:tcPr>
          <w:p w14:paraId="32B1A2E4" w14:textId="77777777" w:rsidR="00B30E36" w:rsidRDefault="00000000" w:rsidP="005836C1">
            <w:r>
              <w:t>Wet Strength</w:t>
            </w:r>
          </w:p>
        </w:tc>
        <w:tc>
          <w:tcPr>
            <w:tcW w:w="1712" w:type="pct"/>
          </w:tcPr>
          <w:p w14:paraId="63C2CF28" w14:textId="77777777" w:rsidR="00B30E36" w:rsidRDefault="00000000" w:rsidP="005836C1">
            <w:r>
              <w:t>150 kN minimum</w:t>
            </w:r>
          </w:p>
        </w:tc>
        <w:tc>
          <w:tcPr>
            <w:tcW w:w="1370" w:type="pct"/>
          </w:tcPr>
          <w:p w14:paraId="43921290" w14:textId="77777777" w:rsidR="00B30E36" w:rsidRDefault="00000000" w:rsidP="005836C1">
            <w:r w:rsidRPr="00F27CE7">
              <w:t>AS 1141.</w:t>
            </w:r>
            <w:r>
              <w:t>22</w:t>
            </w:r>
          </w:p>
        </w:tc>
      </w:tr>
      <w:tr w:rsidR="009838DF" w14:paraId="2BD556F9" w14:textId="77777777" w:rsidTr="000B21D8">
        <w:tc>
          <w:tcPr>
            <w:tcW w:w="1918" w:type="pct"/>
          </w:tcPr>
          <w:p w14:paraId="672D52F7" w14:textId="77777777" w:rsidR="00B30E36" w:rsidRDefault="00000000" w:rsidP="005836C1">
            <w:r>
              <w:t>Wet/Dry Strength Variation</w:t>
            </w:r>
          </w:p>
        </w:tc>
        <w:tc>
          <w:tcPr>
            <w:tcW w:w="1712" w:type="pct"/>
          </w:tcPr>
          <w:p w14:paraId="50D4BFEC" w14:textId="77777777" w:rsidR="00B30E36" w:rsidRDefault="00000000" w:rsidP="005836C1">
            <w:r>
              <w:t>35% maximum</w:t>
            </w:r>
          </w:p>
        </w:tc>
        <w:tc>
          <w:tcPr>
            <w:tcW w:w="1370" w:type="pct"/>
          </w:tcPr>
          <w:p w14:paraId="0CD393AF" w14:textId="77777777" w:rsidR="00B30E36" w:rsidRDefault="00000000" w:rsidP="005836C1">
            <w:r w:rsidRPr="00F27CE7">
              <w:t>AS 1141.</w:t>
            </w:r>
            <w:r>
              <w:t>22</w:t>
            </w:r>
          </w:p>
        </w:tc>
      </w:tr>
      <w:tr w:rsidR="009838DF" w14:paraId="00EFF7B5" w14:textId="77777777" w:rsidTr="000B21D8">
        <w:tc>
          <w:tcPr>
            <w:tcW w:w="1918" w:type="pct"/>
          </w:tcPr>
          <w:p w14:paraId="3276635A" w14:textId="77777777" w:rsidR="00B30E36" w:rsidRDefault="00000000" w:rsidP="005836C1">
            <w:r>
              <w:t>Dry Density</w:t>
            </w:r>
          </w:p>
        </w:tc>
        <w:tc>
          <w:tcPr>
            <w:tcW w:w="1712" w:type="pct"/>
          </w:tcPr>
          <w:p w14:paraId="02CE45D2" w14:textId="77777777" w:rsidR="00B30E36" w:rsidRDefault="00000000" w:rsidP="005836C1">
            <w:r>
              <w:t>Report</w:t>
            </w:r>
          </w:p>
        </w:tc>
        <w:tc>
          <w:tcPr>
            <w:tcW w:w="1370" w:type="pct"/>
          </w:tcPr>
          <w:p w14:paraId="3E593FC3" w14:textId="77777777" w:rsidR="00B30E36" w:rsidRDefault="00000000" w:rsidP="005836C1">
            <w:r w:rsidRPr="00F27CE7">
              <w:t>AS 1141.</w:t>
            </w:r>
            <w:r>
              <w:t>6.1</w:t>
            </w:r>
          </w:p>
        </w:tc>
      </w:tr>
      <w:tr w:rsidR="009838DF" w14:paraId="7609051C" w14:textId="77777777" w:rsidTr="000B21D8">
        <w:tc>
          <w:tcPr>
            <w:tcW w:w="1918" w:type="pct"/>
          </w:tcPr>
          <w:p w14:paraId="10FE9966" w14:textId="77777777" w:rsidR="00B30E36" w:rsidRDefault="00000000" w:rsidP="005836C1">
            <w:r>
              <w:t>SSD Density</w:t>
            </w:r>
          </w:p>
        </w:tc>
        <w:tc>
          <w:tcPr>
            <w:tcW w:w="1712" w:type="pct"/>
          </w:tcPr>
          <w:p w14:paraId="124F8BD7" w14:textId="77777777" w:rsidR="00B30E36" w:rsidRDefault="00000000" w:rsidP="005836C1">
            <w:r>
              <w:t>Report</w:t>
            </w:r>
          </w:p>
        </w:tc>
        <w:tc>
          <w:tcPr>
            <w:tcW w:w="1370" w:type="pct"/>
          </w:tcPr>
          <w:p w14:paraId="10B47569" w14:textId="77777777" w:rsidR="00B30E36" w:rsidRDefault="00000000" w:rsidP="005836C1">
            <w:r w:rsidRPr="00F27CE7">
              <w:t>AS 1141.</w:t>
            </w:r>
            <w:r>
              <w:t>6.1</w:t>
            </w:r>
          </w:p>
        </w:tc>
      </w:tr>
      <w:tr w:rsidR="009838DF" w14:paraId="2DCA05E0" w14:textId="77777777" w:rsidTr="000B21D8">
        <w:tc>
          <w:tcPr>
            <w:tcW w:w="1918" w:type="pct"/>
          </w:tcPr>
          <w:p w14:paraId="53160210" w14:textId="77777777" w:rsidR="00B30E36" w:rsidRDefault="00000000" w:rsidP="005836C1">
            <w:r>
              <w:t>Water Absorption</w:t>
            </w:r>
          </w:p>
        </w:tc>
        <w:tc>
          <w:tcPr>
            <w:tcW w:w="1712" w:type="pct"/>
          </w:tcPr>
          <w:p w14:paraId="0E59FDDA" w14:textId="77777777" w:rsidR="00B30E36" w:rsidRDefault="00000000" w:rsidP="005836C1">
            <w:r>
              <w:t>2.5% maximum</w:t>
            </w:r>
          </w:p>
        </w:tc>
        <w:tc>
          <w:tcPr>
            <w:tcW w:w="1370" w:type="pct"/>
          </w:tcPr>
          <w:p w14:paraId="2D6C4619" w14:textId="77777777" w:rsidR="00B30E36" w:rsidRDefault="00000000" w:rsidP="005836C1">
            <w:r w:rsidRPr="00F27CE7">
              <w:t>AS 1141.</w:t>
            </w:r>
            <w:r>
              <w:t>6.1</w:t>
            </w:r>
          </w:p>
        </w:tc>
      </w:tr>
    </w:tbl>
    <w:p w14:paraId="3A501F38" w14:textId="77777777" w:rsidR="00B30E36" w:rsidRPr="002A0B9A" w:rsidRDefault="00000000" w:rsidP="00B30E36">
      <w:pPr>
        <w:pStyle w:val="Heading3"/>
      </w:pPr>
      <w:r w:rsidRPr="002A0B9A">
        <w:t xml:space="preserve">Fine </w:t>
      </w:r>
      <w:r>
        <w:t>a</w:t>
      </w:r>
      <w:r w:rsidRPr="002A0B9A">
        <w:t>ggregates</w:t>
      </w:r>
    </w:p>
    <w:p w14:paraId="2ECA6DB4" w14:textId="77777777" w:rsidR="00B30E36" w:rsidRDefault="00000000" w:rsidP="00B30E36">
      <w:r>
        <w:t>F</w:t>
      </w:r>
      <w:r w:rsidRPr="00124FD1">
        <w:t xml:space="preserve">ine aggregates </w:t>
      </w:r>
      <w:r>
        <w:t>must consist of</w:t>
      </w:r>
      <w:r w:rsidRPr="00124FD1">
        <w:t xml:space="preserve"> clean, hard, sharp, washed, durable natural sand and/or material manufactured from crushed stone of uniform quality</w:t>
      </w:r>
      <w:r>
        <w:t>,</w:t>
      </w:r>
      <w:r w:rsidRPr="00124FD1">
        <w:t xml:space="preserve"> free from</w:t>
      </w:r>
      <w:r>
        <w:t>;</w:t>
      </w:r>
      <w:r w:rsidRPr="00124FD1">
        <w:t xml:space="preserve"> clay and other aggregations of fine material, soil, organic matter and any other deleterious material.</w:t>
      </w:r>
    </w:p>
    <w:p w14:paraId="26DF5B5F" w14:textId="77777777" w:rsidR="00B30E36" w:rsidRPr="005836C1" w:rsidRDefault="00000000" w:rsidP="005836C1">
      <w:r w:rsidRPr="005836C1">
        <w:t>Where crushed fine materials are from sources other than the source of the coarse material used in the asphalt mix the parent rock must meet all the requirements listed in the Table - Properties - Coarse Aggregates.</w:t>
      </w:r>
    </w:p>
    <w:p w14:paraId="61C12234" w14:textId="77777777" w:rsidR="00B30E36" w:rsidRPr="005836C1" w:rsidRDefault="00000000" w:rsidP="005836C1">
      <w:r w:rsidRPr="005836C1">
        <w:t>Fine aggregates must conform to the requirements of the Table - Properties - Fine Aggregates</w:t>
      </w:r>
      <w:r w:rsidR="005836C1">
        <w:t>.</w:t>
      </w:r>
    </w:p>
    <w:tbl>
      <w:tblPr>
        <w:tblStyle w:val="TableGrid"/>
        <w:tblW w:w="5000" w:type="pct"/>
        <w:tblLook w:val="0620" w:firstRow="1" w:lastRow="0" w:firstColumn="0" w:lastColumn="0" w:noHBand="1" w:noVBand="1"/>
      </w:tblPr>
      <w:tblGrid>
        <w:gridCol w:w="3955"/>
        <w:gridCol w:w="3529"/>
        <w:gridCol w:w="2824"/>
      </w:tblGrid>
      <w:tr w:rsidR="009838DF" w14:paraId="37A6F322" w14:textId="77777777" w:rsidTr="000B21D8">
        <w:trPr>
          <w:cnfStyle w:val="100000000000" w:firstRow="1" w:lastRow="0" w:firstColumn="0" w:lastColumn="0" w:oddVBand="0" w:evenVBand="0" w:oddHBand="0" w:evenHBand="0" w:firstRowFirstColumn="0" w:firstRowLastColumn="0" w:lastRowFirstColumn="0" w:lastRowLastColumn="0"/>
        </w:trPr>
        <w:tc>
          <w:tcPr>
            <w:tcW w:w="5000" w:type="pct"/>
            <w:gridSpan w:val="3"/>
          </w:tcPr>
          <w:p w14:paraId="494A04CC" w14:textId="77777777" w:rsidR="000B21D8" w:rsidRPr="000B21D8" w:rsidRDefault="00000000" w:rsidP="005836C1">
            <w:pPr>
              <w:rPr>
                <w:b w:val="0"/>
                <w:bCs/>
              </w:rPr>
            </w:pPr>
            <w:r w:rsidRPr="000B21D8">
              <w:rPr>
                <w:bCs/>
              </w:rPr>
              <w:t>Table - Properties - Fine Aggregates</w:t>
            </w:r>
          </w:p>
        </w:tc>
      </w:tr>
      <w:tr w:rsidR="009838DF" w14:paraId="1463478D" w14:textId="77777777" w:rsidTr="000B21D8">
        <w:tc>
          <w:tcPr>
            <w:tcW w:w="1918" w:type="pct"/>
          </w:tcPr>
          <w:p w14:paraId="1ACA1DD8" w14:textId="77777777" w:rsidR="00B30E36" w:rsidRPr="000B21D8" w:rsidRDefault="00000000" w:rsidP="005836C1">
            <w:pPr>
              <w:rPr>
                <w:b/>
                <w:bCs/>
              </w:rPr>
            </w:pPr>
            <w:r w:rsidRPr="000B21D8">
              <w:rPr>
                <w:b/>
                <w:bCs/>
              </w:rPr>
              <w:t>Property</w:t>
            </w:r>
          </w:p>
        </w:tc>
        <w:tc>
          <w:tcPr>
            <w:tcW w:w="1712" w:type="pct"/>
          </w:tcPr>
          <w:p w14:paraId="56E7ADAD" w14:textId="77777777" w:rsidR="00B30E36" w:rsidRPr="000B21D8" w:rsidRDefault="00000000" w:rsidP="005836C1">
            <w:pPr>
              <w:rPr>
                <w:b/>
                <w:bCs/>
              </w:rPr>
            </w:pPr>
            <w:r w:rsidRPr="000B21D8">
              <w:rPr>
                <w:b/>
                <w:bCs/>
              </w:rPr>
              <w:t>Acceptance Criteria</w:t>
            </w:r>
          </w:p>
        </w:tc>
        <w:tc>
          <w:tcPr>
            <w:tcW w:w="1370" w:type="pct"/>
          </w:tcPr>
          <w:p w14:paraId="10FEA742" w14:textId="77777777" w:rsidR="00B30E36" w:rsidRPr="000B21D8" w:rsidRDefault="00000000" w:rsidP="005836C1">
            <w:pPr>
              <w:rPr>
                <w:b/>
                <w:bCs/>
              </w:rPr>
            </w:pPr>
            <w:r w:rsidRPr="000B21D8">
              <w:rPr>
                <w:b/>
                <w:bCs/>
              </w:rPr>
              <w:t>Test Method</w:t>
            </w:r>
          </w:p>
        </w:tc>
      </w:tr>
      <w:tr w:rsidR="009838DF" w14:paraId="6053707E" w14:textId="77777777" w:rsidTr="000B21D8">
        <w:tc>
          <w:tcPr>
            <w:tcW w:w="1918" w:type="pct"/>
          </w:tcPr>
          <w:p w14:paraId="3FBCA505" w14:textId="77777777" w:rsidR="00B30E36" w:rsidRPr="001B29F9" w:rsidRDefault="00000000" w:rsidP="005836C1">
            <w:r>
              <w:t>Soundness</w:t>
            </w:r>
          </w:p>
        </w:tc>
        <w:tc>
          <w:tcPr>
            <w:tcW w:w="1712" w:type="pct"/>
          </w:tcPr>
          <w:p w14:paraId="43137E84" w14:textId="77777777" w:rsidR="00B30E36" w:rsidRPr="001B29F9" w:rsidRDefault="00000000" w:rsidP="005836C1">
            <w:r w:rsidRPr="00A5023C">
              <w:rPr>
                <w:rFonts w:cs="Arial"/>
              </w:rPr>
              <w:t>≤</w:t>
            </w:r>
            <w:r>
              <w:t xml:space="preserve"> 12% weighted loss</w:t>
            </w:r>
          </w:p>
        </w:tc>
        <w:tc>
          <w:tcPr>
            <w:tcW w:w="1370" w:type="pct"/>
          </w:tcPr>
          <w:p w14:paraId="5DE975A7" w14:textId="77777777" w:rsidR="00B30E36" w:rsidRPr="001B29F9" w:rsidRDefault="00000000" w:rsidP="005836C1">
            <w:r w:rsidRPr="00F27CE7">
              <w:t>AS 1141.</w:t>
            </w:r>
            <w:r>
              <w:t>24</w:t>
            </w:r>
          </w:p>
        </w:tc>
      </w:tr>
      <w:tr w:rsidR="009838DF" w14:paraId="1F8D5994" w14:textId="77777777" w:rsidTr="000B21D8">
        <w:tc>
          <w:tcPr>
            <w:tcW w:w="1918" w:type="pct"/>
          </w:tcPr>
          <w:p w14:paraId="7C0F7008" w14:textId="77777777" w:rsidR="00B30E36" w:rsidRPr="001B29F9" w:rsidRDefault="00000000" w:rsidP="005836C1">
            <w:r>
              <w:lastRenderedPageBreak/>
              <w:t>Dry Density</w:t>
            </w:r>
          </w:p>
        </w:tc>
        <w:tc>
          <w:tcPr>
            <w:tcW w:w="1712" w:type="pct"/>
          </w:tcPr>
          <w:p w14:paraId="7749D013" w14:textId="77777777" w:rsidR="00B30E36" w:rsidRPr="001B29F9" w:rsidRDefault="00000000" w:rsidP="005836C1">
            <w:r>
              <w:t>Report</w:t>
            </w:r>
          </w:p>
        </w:tc>
        <w:tc>
          <w:tcPr>
            <w:tcW w:w="1370" w:type="pct"/>
          </w:tcPr>
          <w:p w14:paraId="65C05BC4" w14:textId="77777777" w:rsidR="00B30E36" w:rsidRPr="001B29F9" w:rsidRDefault="00000000" w:rsidP="005836C1">
            <w:r w:rsidRPr="00F27CE7">
              <w:t>AS 1141.</w:t>
            </w:r>
            <w:r>
              <w:t>5</w:t>
            </w:r>
          </w:p>
        </w:tc>
      </w:tr>
      <w:tr w:rsidR="009838DF" w14:paraId="588D6906" w14:textId="77777777" w:rsidTr="000B21D8">
        <w:tc>
          <w:tcPr>
            <w:tcW w:w="1918" w:type="pct"/>
          </w:tcPr>
          <w:p w14:paraId="0CB24169" w14:textId="77777777" w:rsidR="00B30E36" w:rsidRPr="001B29F9" w:rsidRDefault="00000000" w:rsidP="005836C1">
            <w:r>
              <w:t>SSD Density</w:t>
            </w:r>
          </w:p>
        </w:tc>
        <w:tc>
          <w:tcPr>
            <w:tcW w:w="1712" w:type="pct"/>
          </w:tcPr>
          <w:p w14:paraId="2D8406ED" w14:textId="77777777" w:rsidR="00B30E36" w:rsidRPr="001B29F9" w:rsidRDefault="00000000" w:rsidP="005836C1">
            <w:r>
              <w:t>Report</w:t>
            </w:r>
          </w:p>
        </w:tc>
        <w:tc>
          <w:tcPr>
            <w:tcW w:w="1370" w:type="pct"/>
          </w:tcPr>
          <w:p w14:paraId="3D0A8B43" w14:textId="77777777" w:rsidR="00B30E36" w:rsidRDefault="00000000" w:rsidP="005836C1">
            <w:r w:rsidRPr="00092505">
              <w:t>AS 1141.5</w:t>
            </w:r>
          </w:p>
        </w:tc>
      </w:tr>
      <w:tr w:rsidR="009838DF" w14:paraId="206B6809" w14:textId="77777777" w:rsidTr="000B21D8">
        <w:tc>
          <w:tcPr>
            <w:tcW w:w="1918" w:type="pct"/>
          </w:tcPr>
          <w:p w14:paraId="4402E34C" w14:textId="77777777" w:rsidR="00B30E36" w:rsidRPr="001B29F9" w:rsidRDefault="00000000" w:rsidP="005836C1">
            <w:r>
              <w:t>Water Absorption (crushed materials)</w:t>
            </w:r>
          </w:p>
        </w:tc>
        <w:tc>
          <w:tcPr>
            <w:tcW w:w="1712" w:type="pct"/>
          </w:tcPr>
          <w:p w14:paraId="3DD6A577" w14:textId="77777777" w:rsidR="00B30E36" w:rsidRPr="001B29F9" w:rsidRDefault="00000000" w:rsidP="005836C1">
            <w:r>
              <w:t>3.0% maximum</w:t>
            </w:r>
          </w:p>
        </w:tc>
        <w:tc>
          <w:tcPr>
            <w:tcW w:w="1370" w:type="pct"/>
          </w:tcPr>
          <w:p w14:paraId="6E968B50" w14:textId="77777777" w:rsidR="00B30E36" w:rsidRDefault="00000000" w:rsidP="005836C1">
            <w:r w:rsidRPr="00092505">
              <w:t>AS 1141.5</w:t>
            </w:r>
          </w:p>
        </w:tc>
      </w:tr>
      <w:tr w:rsidR="009838DF" w14:paraId="673D48C9" w14:textId="77777777" w:rsidTr="000B21D8">
        <w:tc>
          <w:tcPr>
            <w:tcW w:w="1918" w:type="pct"/>
          </w:tcPr>
          <w:p w14:paraId="5382F15E" w14:textId="77777777" w:rsidR="00B30E36" w:rsidRPr="001B29F9" w:rsidRDefault="00000000" w:rsidP="005836C1">
            <w:r>
              <w:t>Water Absorption (Quartz Sands)</w:t>
            </w:r>
          </w:p>
        </w:tc>
        <w:tc>
          <w:tcPr>
            <w:tcW w:w="1712" w:type="pct"/>
          </w:tcPr>
          <w:p w14:paraId="617283A8" w14:textId="77777777" w:rsidR="00B30E36" w:rsidRPr="001B29F9" w:rsidRDefault="00000000" w:rsidP="005836C1">
            <w:r>
              <w:t>1.5% maximum</w:t>
            </w:r>
          </w:p>
        </w:tc>
        <w:tc>
          <w:tcPr>
            <w:tcW w:w="1370" w:type="pct"/>
          </w:tcPr>
          <w:p w14:paraId="01319C13" w14:textId="77777777" w:rsidR="00B30E36" w:rsidRDefault="00000000" w:rsidP="005836C1">
            <w:r w:rsidRPr="00092505">
              <w:t>AS 1141.5</w:t>
            </w:r>
          </w:p>
        </w:tc>
      </w:tr>
    </w:tbl>
    <w:p w14:paraId="351E3697" w14:textId="77777777" w:rsidR="00B30E36" w:rsidRPr="002A0B9A" w:rsidRDefault="00000000" w:rsidP="00B30E36">
      <w:pPr>
        <w:pStyle w:val="Heading3"/>
      </w:pPr>
      <w:bookmarkStart w:id="384" w:name="_Toc390823634"/>
      <w:bookmarkStart w:id="385" w:name="_Toc391429326"/>
      <w:bookmarkStart w:id="386" w:name="_Toc396035004"/>
      <w:r w:rsidRPr="002A0B9A">
        <w:t xml:space="preserve">Mineral </w:t>
      </w:r>
      <w:r>
        <w:t>f</w:t>
      </w:r>
      <w:r w:rsidRPr="002A0B9A">
        <w:t>iller</w:t>
      </w:r>
      <w:bookmarkEnd w:id="384"/>
      <w:bookmarkEnd w:id="385"/>
      <w:bookmarkEnd w:id="386"/>
    </w:p>
    <w:p w14:paraId="63210F8D" w14:textId="77777777" w:rsidR="00B30E36" w:rsidRPr="00124FD1" w:rsidRDefault="00000000" w:rsidP="00B30E36">
      <w:r>
        <w:t>Filler must consist of</w:t>
      </w:r>
      <w:r w:rsidRPr="00124FD1">
        <w:t xml:space="preserve"> mineral material, natural or crushed</w:t>
      </w:r>
      <w:r>
        <w:t xml:space="preserve"> mineral materials</w:t>
      </w:r>
      <w:r w:rsidRPr="00124FD1">
        <w:t>, hydrated lime or cement with a p</w:t>
      </w:r>
      <w:r>
        <w:t>article size smaller than 0.075</w:t>
      </w:r>
      <w:r w:rsidRPr="00124FD1">
        <w:t>mm.</w:t>
      </w:r>
    </w:p>
    <w:p w14:paraId="065E861E" w14:textId="77777777" w:rsidR="00B30E36" w:rsidRDefault="00000000" w:rsidP="00B30E36">
      <w:r>
        <w:t>Filler must be</w:t>
      </w:r>
      <w:r w:rsidRPr="00124FD1">
        <w:t xml:space="preserve"> dry, free from lumps, clay, organic material or any other deleterious material, and </w:t>
      </w:r>
      <w:r>
        <w:t>must comply</w:t>
      </w:r>
      <w:r w:rsidRPr="00124FD1">
        <w:t xml:space="preserve"> in all other respe</w:t>
      </w:r>
      <w:r>
        <w:t>cts with the requirements of AS </w:t>
      </w:r>
      <w:r w:rsidRPr="00124FD1">
        <w:t>2150.</w:t>
      </w:r>
      <w:bookmarkStart w:id="387" w:name="_Toc390823635"/>
      <w:bookmarkStart w:id="388" w:name="_Toc391429327"/>
      <w:bookmarkStart w:id="389" w:name="_Toc396035005"/>
    </w:p>
    <w:p w14:paraId="734BE3F8" w14:textId="77777777" w:rsidR="00B30E36" w:rsidRPr="002A0B9A" w:rsidRDefault="00000000" w:rsidP="00B30E36">
      <w:pPr>
        <w:pStyle w:val="Heading3"/>
      </w:pPr>
      <w:r w:rsidRPr="002A0B9A">
        <w:t>Reclaimed Asphalt Pavement (RAP)</w:t>
      </w:r>
    </w:p>
    <w:p w14:paraId="41758E57" w14:textId="77777777" w:rsidR="00B30E36" w:rsidRDefault="00000000" w:rsidP="00B30E36">
      <w:r>
        <w:t>Crush and screen reclaimed asphalt pavement (RAP) from milling or excavation of existing asphalt as necessary to achieve a well graded, free flowing and consistent product. Ensure a maximum size no greater than the maximum size of the asphalt being produced.</w:t>
      </w:r>
    </w:p>
    <w:p w14:paraId="55E27326" w14:textId="77777777" w:rsidR="00B30E36" w:rsidRDefault="00000000" w:rsidP="00B30E36">
      <w:r>
        <w:t>RAP material must not contain tar binder and must be free of contaminants such as unbound granular base material, concrete, clay, soil, organic matter or any other deleterious material.</w:t>
      </w:r>
    </w:p>
    <w:p w14:paraId="6B6866F2" w14:textId="77777777" w:rsidR="00B30E36" w:rsidRDefault="00000000" w:rsidP="00B30E36">
      <w:r>
        <w:t>Processed RAP material must be placed in separate stockpiles prior to use. Where RAP material has been stockpiled for some time and is no longer in a free-flowing condition, reprocessing must be undertaken to ensure that it is free flowing at the time of incorporation into the manufacturing of new asphalt materials.</w:t>
      </w:r>
    </w:p>
    <w:p w14:paraId="1F425291" w14:textId="77777777" w:rsidR="00B30E36" w:rsidRDefault="00000000" w:rsidP="00B30E36">
      <w:r>
        <w:t>RAP addition in manufactured asphalt must not exceed:</w:t>
      </w:r>
    </w:p>
    <w:p w14:paraId="4E6659DE" w14:textId="77777777" w:rsidR="00B30E36" w:rsidRDefault="00000000">
      <w:pPr>
        <w:pStyle w:val="ListParagraph"/>
        <w:numPr>
          <w:ilvl w:val="0"/>
          <w:numId w:val="112"/>
        </w:numPr>
      </w:pPr>
      <w:r>
        <w:t>15% by mass in base layers, and</w:t>
      </w:r>
    </w:p>
    <w:p w14:paraId="479287A5" w14:textId="77777777" w:rsidR="00B30E36" w:rsidRDefault="00000000">
      <w:pPr>
        <w:pStyle w:val="ListParagraph"/>
        <w:numPr>
          <w:ilvl w:val="0"/>
          <w:numId w:val="112"/>
        </w:numPr>
      </w:pPr>
      <w:r>
        <w:t>10% by mass in the wearing course.</w:t>
      </w:r>
    </w:p>
    <w:p w14:paraId="5B6A914B" w14:textId="77777777" w:rsidR="00B30E36" w:rsidRPr="002A0B9A" w:rsidRDefault="00000000" w:rsidP="00B30E36">
      <w:pPr>
        <w:pStyle w:val="Heading2"/>
      </w:pPr>
      <w:r w:rsidRPr="002A0B9A">
        <w:t>Binders</w:t>
      </w:r>
    </w:p>
    <w:p w14:paraId="2254C79C" w14:textId="77777777" w:rsidR="00B30E36" w:rsidRPr="002A0B9A" w:rsidRDefault="00000000" w:rsidP="00B30E36">
      <w:pPr>
        <w:pStyle w:val="Heading3"/>
      </w:pPr>
      <w:r w:rsidRPr="002A0B9A">
        <w:t xml:space="preserve">Standard </w:t>
      </w:r>
      <w:r>
        <w:t>b</w:t>
      </w:r>
      <w:r w:rsidRPr="002A0B9A">
        <w:t>inder</w:t>
      </w:r>
      <w:bookmarkEnd w:id="387"/>
      <w:bookmarkEnd w:id="388"/>
      <w:bookmarkEnd w:id="389"/>
    </w:p>
    <w:p w14:paraId="297A6B96" w14:textId="77777777" w:rsidR="00B30E36" w:rsidRDefault="00000000" w:rsidP="00B30E36">
      <w:r>
        <w:t>Standard Classes of bitumen to conform to the requirements of AS 2008.</w:t>
      </w:r>
    </w:p>
    <w:p w14:paraId="587E3102" w14:textId="77777777" w:rsidR="00B30E36" w:rsidRDefault="00000000" w:rsidP="00B30E36">
      <w:r>
        <w:t xml:space="preserve">Manufacture all AS 2008 </w:t>
      </w:r>
      <w:proofErr w:type="spellStart"/>
      <w:r>
        <w:t>bitumens</w:t>
      </w:r>
      <w:proofErr w:type="spellEnd"/>
      <w:r>
        <w:t xml:space="preserve"> in a refinery and have NATA endorsed certificates of manufacture.</w:t>
      </w:r>
    </w:p>
    <w:p w14:paraId="7C2AF98E" w14:textId="77777777" w:rsidR="00B30E36" w:rsidRDefault="00000000" w:rsidP="00B30E36">
      <w:r>
        <w:t>Durability Value in accordance with AS/NZS 2341.13 is to be a minimum of 7 days with no maximum value.</w:t>
      </w:r>
    </w:p>
    <w:p w14:paraId="17B4C901" w14:textId="77777777" w:rsidR="00B30E36" w:rsidRPr="00B97D34" w:rsidRDefault="00000000" w:rsidP="00B30E36">
      <w:pPr>
        <w:pStyle w:val="Heading3"/>
      </w:pPr>
      <w:r w:rsidRPr="00B97D34">
        <w:t>Polymer modified binder</w:t>
      </w:r>
    </w:p>
    <w:p w14:paraId="0D8FEE21" w14:textId="77777777" w:rsidR="00B30E36" w:rsidRPr="00B97D34" w:rsidRDefault="00000000" w:rsidP="00B30E36">
      <w:r w:rsidRPr="00B97D34">
        <w:t>A mixture of Standard AS 2008 Class bitumen and elastomeric polymer or crumb rubber additive.</w:t>
      </w:r>
    </w:p>
    <w:p w14:paraId="65AF1565" w14:textId="77777777" w:rsidR="00B30E36" w:rsidRPr="00B97D34" w:rsidRDefault="00000000" w:rsidP="00B30E36">
      <w:pPr>
        <w:rPr>
          <w:rFonts w:eastAsia="Arial"/>
          <w:lang w:val="en-US" w:eastAsia="en-US"/>
        </w:rPr>
      </w:pPr>
      <w:r w:rsidRPr="00B97D34">
        <w:rPr>
          <w:rFonts w:eastAsia="Arial"/>
          <w:spacing w:val="-1"/>
          <w:lang w:val="en-US" w:eastAsia="en-US"/>
        </w:rPr>
        <w:t>The</w:t>
      </w:r>
      <w:r w:rsidRPr="00B97D34">
        <w:rPr>
          <w:rFonts w:eastAsia="Arial"/>
          <w:spacing w:val="-7"/>
          <w:lang w:val="en-US" w:eastAsia="en-US"/>
        </w:rPr>
        <w:t xml:space="preserve"> </w:t>
      </w:r>
      <w:r w:rsidRPr="00B97D34">
        <w:rPr>
          <w:rFonts w:eastAsia="Arial"/>
          <w:lang w:val="en-US" w:eastAsia="en-US"/>
        </w:rPr>
        <w:t>PMB</w:t>
      </w:r>
      <w:r w:rsidRPr="00B97D34">
        <w:rPr>
          <w:rFonts w:eastAsia="Arial"/>
          <w:spacing w:val="-5"/>
          <w:lang w:val="en-US" w:eastAsia="en-US"/>
        </w:rPr>
        <w:t xml:space="preserve"> </w:t>
      </w:r>
      <w:r w:rsidRPr="00B97D34">
        <w:rPr>
          <w:rFonts w:eastAsia="Arial"/>
          <w:spacing w:val="-1"/>
          <w:lang w:val="en-US" w:eastAsia="en-US"/>
        </w:rPr>
        <w:t>must</w:t>
      </w:r>
      <w:r w:rsidRPr="00B97D34">
        <w:rPr>
          <w:rFonts w:eastAsia="Arial"/>
          <w:spacing w:val="-5"/>
          <w:lang w:val="en-US" w:eastAsia="en-US"/>
        </w:rPr>
        <w:t xml:space="preserve"> </w:t>
      </w:r>
      <w:r w:rsidRPr="00B97D34">
        <w:rPr>
          <w:rFonts w:eastAsia="Arial"/>
          <w:spacing w:val="-1"/>
          <w:lang w:val="en-US" w:eastAsia="en-US"/>
        </w:rPr>
        <w:t>be</w:t>
      </w:r>
      <w:r w:rsidRPr="00B97D34">
        <w:rPr>
          <w:rFonts w:eastAsia="Arial"/>
          <w:spacing w:val="-4"/>
          <w:lang w:val="en-US" w:eastAsia="en-US"/>
        </w:rPr>
        <w:t xml:space="preserve"> </w:t>
      </w:r>
      <w:r w:rsidRPr="00B97D34">
        <w:rPr>
          <w:rFonts w:eastAsia="Arial"/>
          <w:spacing w:val="-1"/>
          <w:lang w:val="en-US" w:eastAsia="en-US"/>
        </w:rPr>
        <w:t>manufactured</w:t>
      </w:r>
      <w:r w:rsidRPr="00B97D34">
        <w:rPr>
          <w:rFonts w:eastAsia="Arial"/>
          <w:spacing w:val="-7"/>
          <w:lang w:val="en-US" w:eastAsia="en-US"/>
        </w:rPr>
        <w:t xml:space="preserve"> </w:t>
      </w:r>
      <w:r w:rsidRPr="00B97D34">
        <w:rPr>
          <w:rFonts w:eastAsia="Arial"/>
          <w:lang w:val="en-US" w:eastAsia="en-US"/>
        </w:rPr>
        <w:t>under</w:t>
      </w:r>
      <w:r w:rsidRPr="00B97D34">
        <w:rPr>
          <w:rFonts w:eastAsia="Arial"/>
          <w:spacing w:val="-5"/>
          <w:lang w:val="en-US" w:eastAsia="en-US"/>
        </w:rPr>
        <w:t xml:space="preserve"> </w:t>
      </w:r>
      <w:r w:rsidRPr="00B97D34">
        <w:rPr>
          <w:rFonts w:eastAsia="Arial"/>
          <w:lang w:val="en-US" w:eastAsia="en-US"/>
        </w:rPr>
        <w:t>a</w:t>
      </w:r>
      <w:r w:rsidRPr="00B97D34">
        <w:rPr>
          <w:rFonts w:eastAsia="Arial"/>
          <w:spacing w:val="-7"/>
          <w:lang w:val="en-US" w:eastAsia="en-US"/>
        </w:rPr>
        <w:t xml:space="preserve"> </w:t>
      </w:r>
      <w:r w:rsidRPr="00B97D34">
        <w:rPr>
          <w:rFonts w:eastAsia="Arial"/>
          <w:spacing w:val="-1"/>
          <w:lang w:val="en-US" w:eastAsia="en-US"/>
        </w:rPr>
        <w:t>quality</w:t>
      </w:r>
      <w:r w:rsidRPr="00B97D34">
        <w:rPr>
          <w:rFonts w:eastAsia="Arial"/>
          <w:spacing w:val="-6"/>
          <w:lang w:val="en-US" w:eastAsia="en-US"/>
        </w:rPr>
        <w:t xml:space="preserve"> </w:t>
      </w:r>
      <w:r w:rsidRPr="00B97D34">
        <w:rPr>
          <w:rFonts w:eastAsia="Arial"/>
          <w:lang w:val="en-US" w:eastAsia="en-US"/>
        </w:rPr>
        <w:t>management</w:t>
      </w:r>
      <w:r w:rsidRPr="00B97D34">
        <w:rPr>
          <w:rFonts w:eastAsia="Arial"/>
          <w:spacing w:val="-6"/>
          <w:lang w:val="en-US" w:eastAsia="en-US"/>
        </w:rPr>
        <w:t xml:space="preserve"> </w:t>
      </w:r>
      <w:r w:rsidRPr="00B97D34">
        <w:rPr>
          <w:rFonts w:eastAsia="Arial"/>
          <w:lang w:val="en-US" w:eastAsia="en-US"/>
        </w:rPr>
        <w:t>system</w:t>
      </w:r>
      <w:r w:rsidRPr="00B97D34">
        <w:rPr>
          <w:rFonts w:eastAsia="Arial"/>
          <w:spacing w:val="-7"/>
          <w:lang w:val="en-US" w:eastAsia="en-US"/>
        </w:rPr>
        <w:t xml:space="preserve"> </w:t>
      </w:r>
      <w:r w:rsidRPr="00B97D34">
        <w:rPr>
          <w:rFonts w:eastAsia="Arial"/>
          <w:lang w:val="en-US" w:eastAsia="en-US"/>
        </w:rPr>
        <w:t>which</w:t>
      </w:r>
      <w:r w:rsidRPr="00B97D34">
        <w:rPr>
          <w:rFonts w:eastAsia="Arial"/>
          <w:spacing w:val="-5"/>
          <w:lang w:val="en-US" w:eastAsia="en-US"/>
        </w:rPr>
        <w:t xml:space="preserve"> </w:t>
      </w:r>
      <w:r w:rsidRPr="00B97D34">
        <w:rPr>
          <w:rFonts w:eastAsia="Arial"/>
          <w:spacing w:val="-1"/>
          <w:lang w:val="en-US" w:eastAsia="en-US"/>
        </w:rPr>
        <w:t>is</w:t>
      </w:r>
      <w:r w:rsidRPr="00B97D34">
        <w:rPr>
          <w:rFonts w:eastAsia="Arial"/>
          <w:spacing w:val="-5"/>
          <w:lang w:val="en-US" w:eastAsia="en-US"/>
        </w:rPr>
        <w:t xml:space="preserve"> </w:t>
      </w:r>
      <w:r w:rsidRPr="00B97D34">
        <w:rPr>
          <w:rFonts w:eastAsia="Arial"/>
          <w:lang w:val="en-US" w:eastAsia="en-US"/>
        </w:rPr>
        <w:t>certified</w:t>
      </w:r>
      <w:r w:rsidRPr="00B97D34">
        <w:rPr>
          <w:rFonts w:eastAsia="Arial"/>
          <w:spacing w:val="-7"/>
          <w:lang w:val="en-US" w:eastAsia="en-US"/>
        </w:rPr>
        <w:t xml:space="preserve"> </w:t>
      </w:r>
      <w:r w:rsidRPr="00B97D34">
        <w:rPr>
          <w:rFonts w:eastAsia="Arial"/>
          <w:spacing w:val="-1"/>
          <w:lang w:val="en-US" w:eastAsia="en-US"/>
        </w:rPr>
        <w:t>to</w:t>
      </w:r>
      <w:r w:rsidRPr="00B97D34">
        <w:rPr>
          <w:rFonts w:eastAsia="Arial"/>
          <w:spacing w:val="-5"/>
          <w:lang w:val="en-US" w:eastAsia="en-US"/>
        </w:rPr>
        <w:t xml:space="preserve"> </w:t>
      </w:r>
      <w:r w:rsidRPr="00B97D34">
        <w:rPr>
          <w:rFonts w:eastAsia="Arial"/>
          <w:lang w:val="en-US" w:eastAsia="en-US"/>
        </w:rPr>
        <w:t>AS/NZS</w:t>
      </w:r>
      <w:r w:rsidRPr="00B97D34">
        <w:rPr>
          <w:rFonts w:eastAsia="Arial"/>
          <w:spacing w:val="53"/>
          <w:w w:val="99"/>
          <w:lang w:val="en-US" w:eastAsia="en-US"/>
        </w:rPr>
        <w:t> </w:t>
      </w:r>
      <w:r w:rsidRPr="00B97D34">
        <w:rPr>
          <w:rFonts w:eastAsia="Arial"/>
          <w:spacing w:val="-1"/>
          <w:lang w:val="en-US" w:eastAsia="en-US"/>
        </w:rPr>
        <w:t>ISO</w:t>
      </w:r>
      <w:r w:rsidRPr="00B97D34">
        <w:rPr>
          <w:rFonts w:eastAsia="Arial"/>
          <w:spacing w:val="-6"/>
          <w:lang w:val="en-US" w:eastAsia="en-US"/>
        </w:rPr>
        <w:t> </w:t>
      </w:r>
      <w:r w:rsidRPr="00B97D34">
        <w:rPr>
          <w:rFonts w:eastAsia="Arial"/>
          <w:lang w:val="en-US" w:eastAsia="en-US"/>
        </w:rPr>
        <w:t>9001</w:t>
      </w:r>
      <w:r w:rsidRPr="00B97D34">
        <w:rPr>
          <w:rFonts w:eastAsia="Arial"/>
          <w:spacing w:val="-5"/>
          <w:lang w:val="en-US" w:eastAsia="en-US"/>
        </w:rPr>
        <w:t xml:space="preserve"> </w:t>
      </w:r>
      <w:r w:rsidRPr="00B97D34">
        <w:rPr>
          <w:rFonts w:eastAsia="Arial"/>
          <w:spacing w:val="-1"/>
          <w:lang w:val="en-US" w:eastAsia="en-US"/>
        </w:rPr>
        <w:t>by</w:t>
      </w:r>
      <w:r w:rsidRPr="00B97D34">
        <w:rPr>
          <w:rFonts w:eastAsia="Arial"/>
          <w:spacing w:val="-6"/>
          <w:lang w:val="en-US" w:eastAsia="en-US"/>
        </w:rPr>
        <w:t xml:space="preserve"> </w:t>
      </w:r>
      <w:r w:rsidRPr="00B97D34">
        <w:rPr>
          <w:rFonts w:eastAsia="Arial"/>
          <w:lang w:val="en-US" w:eastAsia="en-US"/>
        </w:rPr>
        <w:t>a</w:t>
      </w:r>
      <w:r w:rsidRPr="00B97D34">
        <w:rPr>
          <w:rFonts w:eastAsia="Arial"/>
          <w:spacing w:val="-6"/>
          <w:lang w:val="en-US" w:eastAsia="en-US"/>
        </w:rPr>
        <w:t xml:space="preserve"> </w:t>
      </w:r>
      <w:r w:rsidRPr="00B97D34">
        <w:rPr>
          <w:rFonts w:eastAsia="Arial"/>
          <w:lang w:val="en-US" w:eastAsia="en-US"/>
        </w:rPr>
        <w:t>JASANZ</w:t>
      </w:r>
      <w:r w:rsidRPr="00B97D34">
        <w:rPr>
          <w:rFonts w:eastAsia="Arial"/>
          <w:spacing w:val="-6"/>
          <w:lang w:val="en-US" w:eastAsia="en-US"/>
        </w:rPr>
        <w:t xml:space="preserve"> </w:t>
      </w:r>
      <w:r w:rsidRPr="00B97D34">
        <w:rPr>
          <w:rFonts w:eastAsia="Arial"/>
          <w:spacing w:val="-1"/>
          <w:lang w:val="en-US" w:eastAsia="en-US"/>
        </w:rPr>
        <w:t>accredited</w:t>
      </w:r>
      <w:r w:rsidRPr="00B97D34">
        <w:rPr>
          <w:rFonts w:eastAsia="Arial"/>
          <w:spacing w:val="-5"/>
          <w:lang w:val="en-US" w:eastAsia="en-US"/>
        </w:rPr>
        <w:t xml:space="preserve"> </w:t>
      </w:r>
      <w:r w:rsidRPr="00B97D34">
        <w:rPr>
          <w:rFonts w:eastAsia="Arial"/>
          <w:spacing w:val="-1"/>
          <w:lang w:val="en-US" w:eastAsia="en-US"/>
        </w:rPr>
        <w:t>certifier</w:t>
      </w:r>
      <w:r w:rsidRPr="00B97D34">
        <w:rPr>
          <w:rFonts w:eastAsia="Arial"/>
          <w:spacing w:val="-6"/>
          <w:lang w:val="en-US" w:eastAsia="en-US"/>
        </w:rPr>
        <w:t xml:space="preserve"> </w:t>
      </w:r>
      <w:r w:rsidRPr="00B97D34">
        <w:rPr>
          <w:rFonts w:eastAsia="Arial"/>
          <w:spacing w:val="-1"/>
          <w:lang w:val="en-US" w:eastAsia="en-US"/>
        </w:rPr>
        <w:t>(or</w:t>
      </w:r>
      <w:r w:rsidRPr="00B97D34">
        <w:rPr>
          <w:rFonts w:eastAsia="Arial"/>
          <w:spacing w:val="-5"/>
          <w:lang w:val="en-US" w:eastAsia="en-US"/>
        </w:rPr>
        <w:t xml:space="preserve"> </w:t>
      </w:r>
      <w:r w:rsidRPr="00B97D34">
        <w:rPr>
          <w:rFonts w:eastAsia="Arial"/>
          <w:lang w:val="en-US" w:eastAsia="en-US"/>
        </w:rPr>
        <w:t>accredited</w:t>
      </w:r>
      <w:r w:rsidRPr="00B97D34">
        <w:rPr>
          <w:rFonts w:eastAsia="Arial"/>
          <w:spacing w:val="-7"/>
          <w:lang w:val="en-US" w:eastAsia="en-US"/>
        </w:rPr>
        <w:t xml:space="preserve"> </w:t>
      </w:r>
      <w:r w:rsidRPr="00B97D34">
        <w:rPr>
          <w:rFonts w:eastAsia="Arial"/>
          <w:spacing w:val="-1"/>
          <w:lang w:val="en-US" w:eastAsia="en-US"/>
        </w:rPr>
        <w:t>by</w:t>
      </w:r>
      <w:r w:rsidRPr="00B97D34">
        <w:rPr>
          <w:rFonts w:eastAsia="Arial"/>
          <w:spacing w:val="-3"/>
          <w:lang w:val="en-US" w:eastAsia="en-US"/>
        </w:rPr>
        <w:t xml:space="preserve"> </w:t>
      </w:r>
      <w:r w:rsidRPr="00B97D34">
        <w:rPr>
          <w:rFonts w:eastAsia="Arial"/>
          <w:spacing w:val="-1"/>
          <w:lang w:val="en-US" w:eastAsia="en-US"/>
        </w:rPr>
        <w:t>another</w:t>
      </w:r>
      <w:r w:rsidRPr="00B97D34">
        <w:rPr>
          <w:rFonts w:eastAsia="Arial"/>
          <w:spacing w:val="-4"/>
          <w:lang w:val="en-US" w:eastAsia="en-US"/>
        </w:rPr>
        <w:t xml:space="preserve"> </w:t>
      </w:r>
      <w:r w:rsidRPr="00B97D34">
        <w:rPr>
          <w:rFonts w:eastAsia="Arial"/>
          <w:spacing w:val="-1"/>
          <w:lang w:val="en-US" w:eastAsia="en-US"/>
        </w:rPr>
        <w:t>Accreditation</w:t>
      </w:r>
      <w:r w:rsidRPr="00B97D34">
        <w:rPr>
          <w:rFonts w:eastAsia="Arial"/>
          <w:spacing w:val="-6"/>
          <w:lang w:val="en-US" w:eastAsia="en-US"/>
        </w:rPr>
        <w:t xml:space="preserve"> </w:t>
      </w:r>
      <w:r w:rsidRPr="00B97D34">
        <w:rPr>
          <w:rFonts w:eastAsia="Arial"/>
          <w:lang w:val="en-US" w:eastAsia="en-US"/>
        </w:rPr>
        <w:t>Body</w:t>
      </w:r>
      <w:r w:rsidRPr="00B97D34">
        <w:rPr>
          <w:rFonts w:eastAsia="Arial"/>
          <w:spacing w:val="-6"/>
          <w:lang w:val="en-US" w:eastAsia="en-US"/>
        </w:rPr>
        <w:t xml:space="preserve"> </w:t>
      </w:r>
      <w:r w:rsidRPr="00B97D34">
        <w:rPr>
          <w:rFonts w:eastAsia="Arial"/>
          <w:lang w:val="en-US" w:eastAsia="en-US"/>
        </w:rPr>
        <w:t>Member</w:t>
      </w:r>
      <w:r w:rsidRPr="00B97D34">
        <w:rPr>
          <w:rFonts w:eastAsia="Arial"/>
          <w:spacing w:val="-6"/>
          <w:lang w:val="en-US" w:eastAsia="en-US"/>
        </w:rPr>
        <w:t xml:space="preserve"> </w:t>
      </w:r>
      <w:r w:rsidRPr="00B97D34">
        <w:rPr>
          <w:rFonts w:eastAsia="Arial"/>
          <w:spacing w:val="-1"/>
          <w:lang w:val="en-US" w:eastAsia="en-US"/>
        </w:rPr>
        <w:t>of</w:t>
      </w:r>
      <w:r w:rsidRPr="00B97D34">
        <w:rPr>
          <w:rFonts w:eastAsia="Arial"/>
          <w:spacing w:val="70"/>
          <w:w w:val="99"/>
          <w:lang w:val="en-US" w:eastAsia="en-US"/>
        </w:rPr>
        <w:t xml:space="preserve"> </w:t>
      </w:r>
      <w:r w:rsidRPr="00B97D34">
        <w:rPr>
          <w:rFonts w:eastAsia="Arial"/>
          <w:spacing w:val="-1"/>
          <w:lang w:val="en-US" w:eastAsia="en-US"/>
        </w:rPr>
        <w:t>the</w:t>
      </w:r>
      <w:r w:rsidRPr="00B97D34">
        <w:rPr>
          <w:rFonts w:eastAsia="Arial"/>
          <w:spacing w:val="-12"/>
          <w:lang w:val="en-US" w:eastAsia="en-US"/>
        </w:rPr>
        <w:t xml:space="preserve"> </w:t>
      </w:r>
      <w:r w:rsidRPr="00B97D34">
        <w:rPr>
          <w:rFonts w:eastAsia="Arial"/>
          <w:lang w:val="en-US" w:eastAsia="en-US"/>
        </w:rPr>
        <w:t>International</w:t>
      </w:r>
      <w:r w:rsidRPr="00B97D34">
        <w:rPr>
          <w:rFonts w:eastAsia="Arial"/>
          <w:spacing w:val="-13"/>
          <w:lang w:val="en-US" w:eastAsia="en-US"/>
        </w:rPr>
        <w:t xml:space="preserve"> </w:t>
      </w:r>
      <w:r w:rsidRPr="00B97D34">
        <w:rPr>
          <w:rFonts w:eastAsia="Arial"/>
          <w:lang w:val="en-US" w:eastAsia="en-US"/>
        </w:rPr>
        <w:t>Accreditation</w:t>
      </w:r>
      <w:r w:rsidRPr="00B97D34">
        <w:rPr>
          <w:rFonts w:eastAsia="Arial"/>
          <w:spacing w:val="-12"/>
          <w:lang w:val="en-US" w:eastAsia="en-US"/>
        </w:rPr>
        <w:t xml:space="preserve"> </w:t>
      </w:r>
      <w:r w:rsidRPr="00B97D34">
        <w:rPr>
          <w:rFonts w:eastAsia="Arial"/>
          <w:lang w:val="en-US" w:eastAsia="en-US"/>
        </w:rPr>
        <w:t>Forum).</w:t>
      </w:r>
    </w:p>
    <w:p w14:paraId="08D4A062" w14:textId="77777777" w:rsidR="00B30E36" w:rsidRPr="00B97D34" w:rsidRDefault="00000000" w:rsidP="00B30E36">
      <w:pPr>
        <w:rPr>
          <w:rFonts w:eastAsia="Arial"/>
          <w:lang w:val="en-US" w:eastAsia="en-US"/>
        </w:rPr>
      </w:pPr>
      <w:r w:rsidRPr="00B97D34">
        <w:rPr>
          <w:rFonts w:eastAsia="Arial"/>
          <w:lang w:val="en-US" w:eastAsia="en-US"/>
        </w:rPr>
        <w:t>The</w:t>
      </w:r>
      <w:r w:rsidRPr="00B97D34">
        <w:rPr>
          <w:rFonts w:eastAsia="Arial"/>
          <w:spacing w:val="-7"/>
          <w:lang w:val="en-US" w:eastAsia="en-US"/>
        </w:rPr>
        <w:t xml:space="preserve"> </w:t>
      </w:r>
      <w:r w:rsidRPr="00B97D34">
        <w:rPr>
          <w:rFonts w:eastAsia="Arial"/>
          <w:lang w:val="en-US" w:eastAsia="en-US"/>
        </w:rPr>
        <w:t>manufacturer</w:t>
      </w:r>
      <w:r w:rsidRPr="00B97D34">
        <w:rPr>
          <w:rFonts w:eastAsia="Arial"/>
          <w:spacing w:val="-6"/>
          <w:lang w:val="en-US" w:eastAsia="en-US"/>
        </w:rPr>
        <w:t xml:space="preserve"> </w:t>
      </w:r>
      <w:r w:rsidRPr="00B97D34">
        <w:rPr>
          <w:rFonts w:eastAsia="Arial"/>
          <w:lang w:val="en-US" w:eastAsia="en-US"/>
        </w:rPr>
        <w:t>must</w:t>
      </w:r>
      <w:r w:rsidRPr="00B97D34">
        <w:rPr>
          <w:rFonts w:eastAsia="Arial"/>
          <w:spacing w:val="-7"/>
          <w:lang w:val="en-US" w:eastAsia="en-US"/>
        </w:rPr>
        <w:t xml:space="preserve"> </w:t>
      </w:r>
      <w:r w:rsidRPr="00B97D34">
        <w:rPr>
          <w:rFonts w:eastAsia="Arial"/>
          <w:lang w:val="en-US" w:eastAsia="en-US"/>
        </w:rPr>
        <w:t>implement</w:t>
      </w:r>
      <w:r w:rsidRPr="00B97D34">
        <w:rPr>
          <w:rFonts w:eastAsia="Arial"/>
          <w:spacing w:val="-5"/>
          <w:lang w:val="en-US" w:eastAsia="en-US"/>
        </w:rPr>
        <w:t xml:space="preserve"> </w:t>
      </w:r>
      <w:r w:rsidRPr="00B97D34">
        <w:rPr>
          <w:rFonts w:eastAsia="Arial"/>
          <w:lang w:val="en-US" w:eastAsia="en-US"/>
        </w:rPr>
        <w:t>a</w:t>
      </w:r>
      <w:r w:rsidRPr="00B97D34">
        <w:rPr>
          <w:rFonts w:eastAsia="Arial"/>
          <w:spacing w:val="-7"/>
          <w:lang w:val="en-US" w:eastAsia="en-US"/>
        </w:rPr>
        <w:t xml:space="preserve"> </w:t>
      </w:r>
      <w:r w:rsidRPr="00B97D34">
        <w:rPr>
          <w:rFonts w:eastAsia="Arial"/>
          <w:lang w:val="en-US" w:eastAsia="en-US"/>
        </w:rPr>
        <w:t>documented</w:t>
      </w:r>
      <w:r w:rsidRPr="00B97D34">
        <w:rPr>
          <w:rFonts w:eastAsia="Arial"/>
          <w:spacing w:val="-5"/>
          <w:lang w:val="en-US" w:eastAsia="en-US"/>
        </w:rPr>
        <w:t xml:space="preserve"> </w:t>
      </w:r>
      <w:r w:rsidRPr="00B97D34">
        <w:rPr>
          <w:rFonts w:eastAsia="Arial"/>
          <w:lang w:val="en-US" w:eastAsia="en-US"/>
        </w:rPr>
        <w:t>process</w:t>
      </w:r>
      <w:r w:rsidRPr="00B97D34">
        <w:rPr>
          <w:rFonts w:eastAsia="Arial"/>
          <w:spacing w:val="-6"/>
          <w:lang w:val="en-US" w:eastAsia="en-US"/>
        </w:rPr>
        <w:t xml:space="preserve"> </w:t>
      </w:r>
      <w:r w:rsidRPr="00B97D34">
        <w:rPr>
          <w:rFonts w:eastAsia="Arial"/>
          <w:lang w:val="en-US" w:eastAsia="en-US"/>
        </w:rPr>
        <w:t>control</w:t>
      </w:r>
      <w:r w:rsidRPr="00B97D34">
        <w:rPr>
          <w:rFonts w:eastAsia="Arial"/>
          <w:spacing w:val="-8"/>
          <w:lang w:val="en-US" w:eastAsia="en-US"/>
        </w:rPr>
        <w:t xml:space="preserve"> </w:t>
      </w:r>
      <w:r w:rsidRPr="00B97D34">
        <w:rPr>
          <w:rFonts w:eastAsia="Arial"/>
          <w:lang w:val="en-US" w:eastAsia="en-US"/>
        </w:rPr>
        <w:t>system</w:t>
      </w:r>
      <w:r w:rsidRPr="00B97D34">
        <w:rPr>
          <w:rFonts w:eastAsia="Arial"/>
          <w:spacing w:val="-7"/>
          <w:lang w:val="en-US" w:eastAsia="en-US"/>
        </w:rPr>
        <w:t xml:space="preserve"> </w:t>
      </w:r>
      <w:r w:rsidRPr="00B97D34">
        <w:rPr>
          <w:rFonts w:eastAsia="Arial"/>
          <w:spacing w:val="1"/>
          <w:lang w:val="en-US" w:eastAsia="en-US"/>
        </w:rPr>
        <w:t>to</w:t>
      </w:r>
      <w:r w:rsidRPr="00B97D34">
        <w:rPr>
          <w:rFonts w:eastAsia="Arial"/>
          <w:spacing w:val="-7"/>
          <w:lang w:val="en-US" w:eastAsia="en-US"/>
        </w:rPr>
        <w:t xml:space="preserve"> </w:t>
      </w:r>
      <w:r w:rsidRPr="00B97D34">
        <w:rPr>
          <w:rFonts w:eastAsia="Arial"/>
          <w:lang w:val="en-US" w:eastAsia="en-US"/>
        </w:rPr>
        <w:t>produce</w:t>
      </w:r>
      <w:r w:rsidRPr="00B97D34">
        <w:rPr>
          <w:rFonts w:eastAsia="Arial"/>
          <w:spacing w:val="-7"/>
          <w:lang w:val="en-US" w:eastAsia="en-US"/>
        </w:rPr>
        <w:t xml:space="preserve"> </w:t>
      </w:r>
      <w:r w:rsidRPr="00B97D34">
        <w:rPr>
          <w:rFonts w:eastAsia="Arial"/>
          <w:lang w:val="en-US" w:eastAsia="en-US"/>
        </w:rPr>
        <w:t>PMBs</w:t>
      </w:r>
      <w:r w:rsidRPr="00B97D34">
        <w:rPr>
          <w:rFonts w:eastAsia="Arial"/>
          <w:spacing w:val="-6"/>
          <w:lang w:val="en-US" w:eastAsia="en-US"/>
        </w:rPr>
        <w:t xml:space="preserve"> </w:t>
      </w:r>
      <w:r w:rsidRPr="00B97D34">
        <w:rPr>
          <w:rFonts w:eastAsia="Arial"/>
          <w:lang w:val="en-US" w:eastAsia="en-US"/>
        </w:rPr>
        <w:t>of</w:t>
      </w:r>
      <w:r w:rsidRPr="00B97D34">
        <w:rPr>
          <w:rFonts w:eastAsia="Arial"/>
          <w:spacing w:val="-5"/>
          <w:lang w:val="en-US" w:eastAsia="en-US"/>
        </w:rPr>
        <w:t xml:space="preserve"> </w:t>
      </w:r>
      <w:r w:rsidRPr="00B97D34">
        <w:rPr>
          <w:rFonts w:eastAsia="Arial"/>
          <w:lang w:val="en-US" w:eastAsia="en-US"/>
        </w:rPr>
        <w:t>a consistent</w:t>
      </w:r>
      <w:r w:rsidRPr="00B97D34">
        <w:rPr>
          <w:rFonts w:eastAsia="Arial"/>
          <w:spacing w:val="-7"/>
          <w:lang w:val="en-US" w:eastAsia="en-US"/>
        </w:rPr>
        <w:t xml:space="preserve"> </w:t>
      </w:r>
      <w:r w:rsidRPr="00B97D34">
        <w:rPr>
          <w:rFonts w:eastAsia="Arial"/>
          <w:lang w:val="en-US" w:eastAsia="en-US"/>
        </w:rPr>
        <w:t>quality</w:t>
      </w:r>
      <w:r w:rsidRPr="00B97D34">
        <w:rPr>
          <w:rFonts w:eastAsia="Arial"/>
          <w:spacing w:val="-7"/>
          <w:lang w:val="en-US" w:eastAsia="en-US"/>
        </w:rPr>
        <w:t xml:space="preserve"> </w:t>
      </w:r>
      <w:r w:rsidRPr="00B97D34">
        <w:rPr>
          <w:rFonts w:eastAsia="Arial"/>
          <w:lang w:val="en-US" w:eastAsia="en-US"/>
        </w:rPr>
        <w:t>conforming</w:t>
      </w:r>
      <w:r w:rsidRPr="00B97D34">
        <w:rPr>
          <w:rFonts w:eastAsia="Arial"/>
          <w:spacing w:val="-8"/>
          <w:lang w:val="en-US" w:eastAsia="en-US"/>
        </w:rPr>
        <w:t xml:space="preserve"> </w:t>
      </w:r>
      <w:r w:rsidRPr="00B97D34">
        <w:rPr>
          <w:rFonts w:eastAsia="Arial"/>
          <w:lang w:val="en-US" w:eastAsia="en-US"/>
        </w:rPr>
        <w:t>to</w:t>
      </w:r>
      <w:r w:rsidRPr="00B97D34">
        <w:rPr>
          <w:rFonts w:eastAsia="Arial"/>
          <w:spacing w:val="-6"/>
          <w:lang w:val="en-US" w:eastAsia="en-US"/>
        </w:rPr>
        <w:t xml:space="preserve"> </w:t>
      </w:r>
      <w:r w:rsidRPr="00B97D34">
        <w:rPr>
          <w:rFonts w:eastAsia="Arial"/>
          <w:lang w:val="en-US" w:eastAsia="en-US"/>
        </w:rPr>
        <w:t>the</w:t>
      </w:r>
      <w:r w:rsidRPr="00B97D34">
        <w:rPr>
          <w:rFonts w:eastAsia="Arial"/>
          <w:spacing w:val="-7"/>
          <w:lang w:val="en-US" w:eastAsia="en-US"/>
        </w:rPr>
        <w:t xml:space="preserve"> </w:t>
      </w:r>
      <w:r w:rsidRPr="00B97D34">
        <w:rPr>
          <w:rFonts w:eastAsia="Arial"/>
          <w:lang w:val="en-US" w:eastAsia="en-US"/>
        </w:rPr>
        <w:t>requirements</w:t>
      </w:r>
      <w:r w:rsidRPr="00B97D34">
        <w:rPr>
          <w:rFonts w:eastAsia="Arial"/>
          <w:spacing w:val="-7"/>
          <w:lang w:val="en-US" w:eastAsia="en-US"/>
        </w:rPr>
        <w:t xml:space="preserve"> </w:t>
      </w:r>
      <w:r w:rsidRPr="00B97D34">
        <w:rPr>
          <w:rFonts w:eastAsia="Arial"/>
          <w:spacing w:val="1"/>
          <w:lang w:val="en-US" w:eastAsia="en-US"/>
        </w:rPr>
        <w:t>of</w:t>
      </w:r>
      <w:r w:rsidRPr="00B97D34">
        <w:rPr>
          <w:rFonts w:eastAsia="Arial"/>
          <w:spacing w:val="-8"/>
          <w:lang w:val="en-US" w:eastAsia="en-US"/>
        </w:rPr>
        <w:t xml:space="preserve"> </w:t>
      </w:r>
      <w:r w:rsidRPr="00B97D34">
        <w:rPr>
          <w:rFonts w:eastAsia="Arial"/>
          <w:lang w:val="en-US" w:eastAsia="en-US"/>
        </w:rPr>
        <w:t>this</w:t>
      </w:r>
      <w:r w:rsidRPr="00B97D34">
        <w:rPr>
          <w:rFonts w:eastAsia="Arial"/>
          <w:spacing w:val="-7"/>
          <w:lang w:val="en-US" w:eastAsia="en-US"/>
        </w:rPr>
        <w:t xml:space="preserve"> </w:t>
      </w:r>
      <w:r w:rsidRPr="00B97D34">
        <w:rPr>
          <w:rFonts w:eastAsia="Arial"/>
          <w:lang w:val="en-US" w:eastAsia="en-US"/>
        </w:rPr>
        <w:t>Specification.</w:t>
      </w:r>
    </w:p>
    <w:p w14:paraId="60197729" w14:textId="77777777" w:rsidR="00B30E36" w:rsidRPr="00B97D34" w:rsidRDefault="00000000" w:rsidP="00B30E36">
      <w:pPr>
        <w:tabs>
          <w:tab w:val="left" w:pos="706"/>
        </w:tabs>
        <w:spacing w:after="0"/>
        <w:rPr>
          <w:rFonts w:eastAsia="Arial"/>
          <w:lang w:val="en-US" w:eastAsia="en-US"/>
        </w:rPr>
      </w:pPr>
      <w:r w:rsidRPr="00B97D34">
        <w:rPr>
          <w:rFonts w:eastAsia="Arial"/>
          <w:spacing w:val="-1"/>
          <w:lang w:val="en-US" w:eastAsia="en-US"/>
        </w:rPr>
        <w:t>As</w:t>
      </w:r>
      <w:r w:rsidRPr="00B97D34">
        <w:rPr>
          <w:rFonts w:eastAsia="Arial"/>
          <w:spacing w:val="-6"/>
          <w:lang w:val="en-US" w:eastAsia="en-US"/>
        </w:rPr>
        <w:t xml:space="preserve"> </w:t>
      </w:r>
      <w:r w:rsidRPr="00B97D34">
        <w:rPr>
          <w:rFonts w:eastAsia="Arial"/>
          <w:lang w:val="en-US" w:eastAsia="en-US"/>
        </w:rPr>
        <w:t>a</w:t>
      </w:r>
      <w:r w:rsidRPr="00B97D34">
        <w:rPr>
          <w:rFonts w:eastAsia="Arial"/>
          <w:spacing w:val="-7"/>
          <w:lang w:val="en-US" w:eastAsia="en-US"/>
        </w:rPr>
        <w:t xml:space="preserve"> </w:t>
      </w:r>
      <w:r w:rsidRPr="00B97D34">
        <w:rPr>
          <w:rFonts w:eastAsia="Arial"/>
          <w:lang w:val="en-US" w:eastAsia="en-US"/>
        </w:rPr>
        <w:t>minimum,</w:t>
      </w:r>
      <w:r w:rsidRPr="00B97D34">
        <w:rPr>
          <w:rFonts w:eastAsia="Arial"/>
          <w:spacing w:val="-6"/>
          <w:lang w:val="en-US" w:eastAsia="en-US"/>
        </w:rPr>
        <w:t xml:space="preserve"> </w:t>
      </w:r>
      <w:r w:rsidRPr="00B97D34">
        <w:rPr>
          <w:rFonts w:eastAsia="Arial"/>
          <w:lang w:val="en-US" w:eastAsia="en-US"/>
        </w:rPr>
        <w:t>the</w:t>
      </w:r>
      <w:r w:rsidRPr="00B97D34">
        <w:rPr>
          <w:rFonts w:eastAsia="Arial"/>
          <w:spacing w:val="-5"/>
          <w:lang w:val="en-US" w:eastAsia="en-US"/>
        </w:rPr>
        <w:t xml:space="preserve"> </w:t>
      </w:r>
      <w:r w:rsidRPr="00B97D34">
        <w:rPr>
          <w:rFonts w:eastAsia="Arial"/>
          <w:spacing w:val="-1"/>
          <w:lang w:val="en-US" w:eastAsia="en-US"/>
        </w:rPr>
        <w:t>process</w:t>
      </w:r>
      <w:r w:rsidRPr="00B97D34">
        <w:rPr>
          <w:rFonts w:eastAsia="Arial"/>
          <w:spacing w:val="-6"/>
          <w:lang w:val="en-US" w:eastAsia="en-US"/>
        </w:rPr>
        <w:t xml:space="preserve"> </w:t>
      </w:r>
      <w:r w:rsidRPr="00B97D34">
        <w:rPr>
          <w:rFonts w:eastAsia="Arial"/>
          <w:spacing w:val="-1"/>
          <w:lang w:val="en-US" w:eastAsia="en-US"/>
        </w:rPr>
        <w:t>controls</w:t>
      </w:r>
      <w:r w:rsidRPr="00B97D34">
        <w:rPr>
          <w:rFonts w:eastAsia="Arial"/>
          <w:spacing w:val="-3"/>
          <w:lang w:val="en-US" w:eastAsia="en-US"/>
        </w:rPr>
        <w:t xml:space="preserve"> </w:t>
      </w:r>
      <w:r w:rsidRPr="00B97D34">
        <w:rPr>
          <w:rFonts w:eastAsia="Arial"/>
          <w:spacing w:val="-1"/>
          <w:lang w:val="en-US" w:eastAsia="en-US"/>
        </w:rPr>
        <w:t>must</w:t>
      </w:r>
      <w:r w:rsidRPr="00B97D34">
        <w:rPr>
          <w:rFonts w:eastAsia="Arial"/>
          <w:spacing w:val="-7"/>
          <w:lang w:val="en-US" w:eastAsia="en-US"/>
        </w:rPr>
        <w:t xml:space="preserve"> </w:t>
      </w:r>
      <w:r w:rsidRPr="00B97D34">
        <w:rPr>
          <w:rFonts w:eastAsia="Arial"/>
          <w:spacing w:val="-1"/>
          <w:lang w:val="en-US" w:eastAsia="en-US"/>
        </w:rPr>
        <w:t>include:</w:t>
      </w:r>
    </w:p>
    <w:p w14:paraId="4BFD5C80" w14:textId="77777777" w:rsidR="00B30E36" w:rsidRPr="00B97D34" w:rsidRDefault="00000000">
      <w:pPr>
        <w:numPr>
          <w:ilvl w:val="2"/>
          <w:numId w:val="102"/>
        </w:numPr>
        <w:tabs>
          <w:tab w:val="left" w:pos="1133"/>
        </w:tabs>
        <w:spacing w:before="120" w:after="0"/>
        <w:ind w:left="1133"/>
        <w:rPr>
          <w:rFonts w:eastAsia="Arial"/>
          <w:lang w:val="en-US" w:eastAsia="en-US"/>
        </w:rPr>
      </w:pPr>
      <w:r w:rsidRPr="00B97D34">
        <w:rPr>
          <w:rFonts w:eastAsia="Arial"/>
          <w:lang w:val="en-US" w:eastAsia="en-US"/>
        </w:rPr>
        <w:t>a</w:t>
      </w:r>
      <w:r w:rsidRPr="00B97D34">
        <w:rPr>
          <w:rFonts w:eastAsia="Arial"/>
          <w:spacing w:val="-8"/>
          <w:lang w:val="en-US" w:eastAsia="en-US"/>
        </w:rPr>
        <w:t xml:space="preserve"> </w:t>
      </w:r>
      <w:r w:rsidRPr="00B97D34">
        <w:rPr>
          <w:rFonts w:eastAsia="Arial"/>
          <w:spacing w:val="-1"/>
          <w:lang w:val="en-US" w:eastAsia="en-US"/>
        </w:rPr>
        <w:t>method</w:t>
      </w:r>
      <w:r w:rsidRPr="00B97D34">
        <w:rPr>
          <w:rFonts w:eastAsia="Arial"/>
          <w:spacing w:val="-6"/>
          <w:lang w:val="en-US" w:eastAsia="en-US"/>
        </w:rPr>
        <w:t xml:space="preserve"> </w:t>
      </w:r>
      <w:r w:rsidRPr="00B97D34">
        <w:rPr>
          <w:rFonts w:eastAsia="Arial"/>
          <w:spacing w:val="-1"/>
          <w:lang w:val="en-US" w:eastAsia="en-US"/>
        </w:rPr>
        <w:t>for</w:t>
      </w:r>
      <w:r w:rsidRPr="00B97D34">
        <w:rPr>
          <w:rFonts w:eastAsia="Arial"/>
          <w:spacing w:val="-6"/>
          <w:lang w:val="en-US" w:eastAsia="en-US"/>
        </w:rPr>
        <w:t xml:space="preserve"> </w:t>
      </w:r>
      <w:r w:rsidRPr="00B97D34">
        <w:rPr>
          <w:rFonts w:eastAsia="Arial"/>
          <w:lang w:val="en-US" w:eastAsia="en-US"/>
        </w:rPr>
        <w:t>determining</w:t>
      </w:r>
      <w:r w:rsidRPr="00B97D34">
        <w:rPr>
          <w:rFonts w:eastAsia="Arial"/>
          <w:spacing w:val="-7"/>
          <w:lang w:val="en-US" w:eastAsia="en-US"/>
        </w:rPr>
        <w:t xml:space="preserve"> </w:t>
      </w:r>
      <w:r w:rsidRPr="00B97D34">
        <w:rPr>
          <w:rFonts w:eastAsia="Arial"/>
          <w:lang w:val="en-US" w:eastAsia="en-US"/>
        </w:rPr>
        <w:t>and</w:t>
      </w:r>
      <w:r w:rsidRPr="00B97D34">
        <w:rPr>
          <w:rFonts w:eastAsia="Arial"/>
          <w:spacing w:val="-8"/>
          <w:lang w:val="en-US" w:eastAsia="en-US"/>
        </w:rPr>
        <w:t xml:space="preserve"> </w:t>
      </w:r>
      <w:r w:rsidRPr="00B97D34">
        <w:rPr>
          <w:rFonts w:eastAsia="Arial"/>
          <w:spacing w:val="-1"/>
          <w:lang w:val="en-US" w:eastAsia="en-US"/>
        </w:rPr>
        <w:t>controlling</w:t>
      </w:r>
      <w:r w:rsidRPr="00B97D34">
        <w:rPr>
          <w:rFonts w:eastAsia="Arial"/>
          <w:spacing w:val="-7"/>
          <w:lang w:val="en-US" w:eastAsia="en-US"/>
        </w:rPr>
        <w:t xml:space="preserve"> </w:t>
      </w:r>
      <w:r w:rsidRPr="00B97D34">
        <w:rPr>
          <w:rFonts w:eastAsia="Arial"/>
          <w:lang w:val="en-US" w:eastAsia="en-US"/>
        </w:rPr>
        <w:t>the</w:t>
      </w:r>
      <w:r w:rsidRPr="00B97D34">
        <w:rPr>
          <w:rFonts w:eastAsia="Arial"/>
          <w:spacing w:val="-8"/>
          <w:lang w:val="en-US" w:eastAsia="en-US"/>
        </w:rPr>
        <w:t xml:space="preserve"> </w:t>
      </w:r>
      <w:r w:rsidRPr="00B97D34">
        <w:rPr>
          <w:rFonts w:eastAsia="Arial"/>
          <w:spacing w:val="-1"/>
          <w:lang w:val="en-US" w:eastAsia="en-US"/>
        </w:rPr>
        <w:t>formulation</w:t>
      </w:r>
      <w:r w:rsidRPr="00B97D34">
        <w:rPr>
          <w:rFonts w:eastAsia="Arial"/>
          <w:spacing w:val="-7"/>
          <w:lang w:val="en-US" w:eastAsia="en-US"/>
        </w:rPr>
        <w:t xml:space="preserve"> </w:t>
      </w:r>
      <w:r w:rsidRPr="00B97D34">
        <w:rPr>
          <w:rFonts w:eastAsia="Arial"/>
          <w:lang w:val="en-US" w:eastAsia="en-US"/>
        </w:rPr>
        <w:t>during</w:t>
      </w:r>
      <w:r w:rsidRPr="00B97D34">
        <w:rPr>
          <w:rFonts w:eastAsia="Arial"/>
          <w:spacing w:val="-8"/>
          <w:lang w:val="en-US" w:eastAsia="en-US"/>
        </w:rPr>
        <w:t xml:space="preserve"> </w:t>
      </w:r>
      <w:r w:rsidRPr="00B97D34">
        <w:rPr>
          <w:rFonts w:eastAsia="Arial"/>
          <w:lang w:val="en-US" w:eastAsia="en-US"/>
        </w:rPr>
        <w:t>the</w:t>
      </w:r>
      <w:r w:rsidRPr="00B97D34">
        <w:rPr>
          <w:rFonts w:eastAsia="Arial"/>
          <w:spacing w:val="-7"/>
          <w:lang w:val="en-US" w:eastAsia="en-US"/>
        </w:rPr>
        <w:t xml:space="preserve"> </w:t>
      </w:r>
      <w:r w:rsidRPr="00B97D34">
        <w:rPr>
          <w:rFonts w:eastAsia="Arial"/>
          <w:spacing w:val="-1"/>
          <w:lang w:val="en-US" w:eastAsia="en-US"/>
        </w:rPr>
        <w:t>production</w:t>
      </w:r>
      <w:r w:rsidRPr="00B97D34">
        <w:rPr>
          <w:rFonts w:eastAsia="Arial"/>
          <w:spacing w:val="-7"/>
          <w:lang w:val="en-US" w:eastAsia="en-US"/>
        </w:rPr>
        <w:t xml:space="preserve"> </w:t>
      </w:r>
      <w:r w:rsidRPr="00B97D34">
        <w:rPr>
          <w:rFonts w:eastAsia="Arial"/>
          <w:lang w:val="en-US" w:eastAsia="en-US"/>
        </w:rPr>
        <w:t>process;</w:t>
      </w:r>
    </w:p>
    <w:p w14:paraId="51D276F6" w14:textId="77777777" w:rsidR="00B30E36" w:rsidRPr="00B97D34" w:rsidRDefault="00000000">
      <w:pPr>
        <w:numPr>
          <w:ilvl w:val="2"/>
          <w:numId w:val="102"/>
        </w:numPr>
        <w:tabs>
          <w:tab w:val="left" w:pos="1134"/>
        </w:tabs>
        <w:spacing w:before="120" w:after="0"/>
        <w:ind w:left="1133"/>
        <w:rPr>
          <w:rFonts w:eastAsia="Arial"/>
          <w:lang w:val="en-US" w:eastAsia="en-US"/>
        </w:rPr>
      </w:pPr>
      <w:r w:rsidRPr="00B97D34">
        <w:rPr>
          <w:rFonts w:eastAsia="Arial"/>
          <w:spacing w:val="-1"/>
          <w:lang w:val="en-US" w:eastAsia="en-US"/>
        </w:rPr>
        <w:t>keeping</w:t>
      </w:r>
      <w:r w:rsidRPr="00B97D34">
        <w:rPr>
          <w:rFonts w:eastAsia="Arial"/>
          <w:spacing w:val="-7"/>
          <w:lang w:val="en-US" w:eastAsia="en-US"/>
        </w:rPr>
        <w:t xml:space="preserve"> </w:t>
      </w:r>
      <w:r w:rsidRPr="00B97D34">
        <w:rPr>
          <w:rFonts w:eastAsia="Arial"/>
          <w:spacing w:val="-1"/>
          <w:lang w:val="en-US" w:eastAsia="en-US"/>
        </w:rPr>
        <w:t>records</w:t>
      </w:r>
      <w:r w:rsidRPr="00B97D34">
        <w:rPr>
          <w:rFonts w:eastAsia="Arial"/>
          <w:spacing w:val="-5"/>
          <w:lang w:val="en-US" w:eastAsia="en-US"/>
        </w:rPr>
        <w:t xml:space="preserve"> </w:t>
      </w:r>
      <w:r w:rsidRPr="00B97D34">
        <w:rPr>
          <w:rFonts w:eastAsia="Arial"/>
          <w:spacing w:val="1"/>
          <w:lang w:val="en-US" w:eastAsia="en-US"/>
        </w:rPr>
        <w:t>of</w:t>
      </w:r>
      <w:r w:rsidRPr="00B97D34">
        <w:rPr>
          <w:rFonts w:eastAsia="Arial"/>
          <w:spacing w:val="-7"/>
          <w:lang w:val="en-US" w:eastAsia="en-US"/>
        </w:rPr>
        <w:t xml:space="preserve"> </w:t>
      </w:r>
      <w:r w:rsidRPr="00B97D34">
        <w:rPr>
          <w:rFonts w:eastAsia="Arial"/>
          <w:lang w:val="en-US" w:eastAsia="en-US"/>
        </w:rPr>
        <w:t>the</w:t>
      </w:r>
      <w:r w:rsidRPr="00B97D34">
        <w:rPr>
          <w:rFonts w:eastAsia="Arial"/>
          <w:spacing w:val="-6"/>
          <w:lang w:val="en-US" w:eastAsia="en-US"/>
        </w:rPr>
        <w:t xml:space="preserve"> </w:t>
      </w:r>
      <w:r w:rsidRPr="00B97D34">
        <w:rPr>
          <w:rFonts w:eastAsia="Arial"/>
          <w:spacing w:val="-1"/>
          <w:lang w:val="en-US" w:eastAsia="en-US"/>
        </w:rPr>
        <w:t>composition</w:t>
      </w:r>
      <w:r w:rsidRPr="00B97D34">
        <w:rPr>
          <w:rFonts w:eastAsia="Arial"/>
          <w:spacing w:val="-5"/>
          <w:lang w:val="en-US" w:eastAsia="en-US"/>
        </w:rPr>
        <w:t xml:space="preserve"> </w:t>
      </w:r>
      <w:r w:rsidRPr="00B97D34">
        <w:rPr>
          <w:rFonts w:eastAsia="Arial"/>
          <w:spacing w:val="-1"/>
          <w:lang w:val="en-US" w:eastAsia="en-US"/>
        </w:rPr>
        <w:t>of</w:t>
      </w:r>
      <w:r w:rsidRPr="00B97D34">
        <w:rPr>
          <w:rFonts w:eastAsia="Arial"/>
          <w:spacing w:val="-6"/>
          <w:lang w:val="en-US" w:eastAsia="en-US"/>
        </w:rPr>
        <w:t xml:space="preserve"> </w:t>
      </w:r>
      <w:r w:rsidRPr="00B97D34">
        <w:rPr>
          <w:rFonts w:eastAsia="Arial"/>
          <w:lang w:val="en-US" w:eastAsia="en-US"/>
        </w:rPr>
        <w:t>the</w:t>
      </w:r>
      <w:r w:rsidRPr="00B97D34">
        <w:rPr>
          <w:rFonts w:eastAsia="Arial"/>
          <w:spacing w:val="-6"/>
          <w:lang w:val="en-US" w:eastAsia="en-US"/>
        </w:rPr>
        <w:t xml:space="preserve"> </w:t>
      </w:r>
      <w:r w:rsidRPr="00B97D34">
        <w:rPr>
          <w:rFonts w:eastAsia="Arial"/>
          <w:spacing w:val="-1"/>
          <w:lang w:val="en-US" w:eastAsia="en-US"/>
        </w:rPr>
        <w:t>constituent</w:t>
      </w:r>
      <w:r w:rsidRPr="00B97D34">
        <w:rPr>
          <w:rFonts w:eastAsia="Arial"/>
          <w:spacing w:val="-5"/>
          <w:lang w:val="en-US" w:eastAsia="en-US"/>
        </w:rPr>
        <w:t xml:space="preserve"> </w:t>
      </w:r>
      <w:r w:rsidRPr="00B97D34">
        <w:rPr>
          <w:rFonts w:eastAsia="Arial"/>
          <w:spacing w:val="-1"/>
          <w:lang w:val="en-US" w:eastAsia="en-US"/>
        </w:rPr>
        <w:t>materials</w:t>
      </w:r>
      <w:r w:rsidRPr="00B97D34">
        <w:rPr>
          <w:rFonts w:eastAsia="Arial"/>
          <w:spacing w:val="-5"/>
          <w:lang w:val="en-US" w:eastAsia="en-US"/>
        </w:rPr>
        <w:t xml:space="preserve"> </w:t>
      </w:r>
      <w:r w:rsidRPr="00B97D34">
        <w:rPr>
          <w:rFonts w:eastAsia="Arial"/>
          <w:lang w:val="en-US" w:eastAsia="en-US"/>
        </w:rPr>
        <w:t>for</w:t>
      </w:r>
      <w:r w:rsidRPr="00B97D34">
        <w:rPr>
          <w:rFonts w:eastAsia="Arial"/>
          <w:spacing w:val="-6"/>
          <w:lang w:val="en-US" w:eastAsia="en-US"/>
        </w:rPr>
        <w:t xml:space="preserve"> </w:t>
      </w:r>
      <w:r w:rsidRPr="00B97D34">
        <w:rPr>
          <w:rFonts w:eastAsia="Arial"/>
          <w:spacing w:val="-1"/>
          <w:lang w:val="en-US" w:eastAsia="en-US"/>
        </w:rPr>
        <w:t>each</w:t>
      </w:r>
      <w:r w:rsidRPr="00B97D34">
        <w:rPr>
          <w:rFonts w:eastAsia="Arial"/>
          <w:spacing w:val="-4"/>
          <w:lang w:val="en-US" w:eastAsia="en-US"/>
        </w:rPr>
        <w:t xml:space="preserve"> </w:t>
      </w:r>
      <w:r w:rsidRPr="00B97D34">
        <w:rPr>
          <w:rFonts w:eastAsia="Arial"/>
          <w:lang w:val="en-US" w:eastAsia="en-US"/>
        </w:rPr>
        <w:t>batch;</w:t>
      </w:r>
      <w:r w:rsidRPr="00B97D34">
        <w:rPr>
          <w:rFonts w:eastAsia="Arial"/>
          <w:spacing w:val="-7"/>
          <w:lang w:val="en-US" w:eastAsia="en-US"/>
        </w:rPr>
        <w:t xml:space="preserve"> </w:t>
      </w:r>
      <w:r w:rsidRPr="00B97D34">
        <w:rPr>
          <w:rFonts w:eastAsia="Arial"/>
          <w:lang w:val="en-US" w:eastAsia="en-US"/>
        </w:rPr>
        <w:t>and</w:t>
      </w:r>
    </w:p>
    <w:p w14:paraId="122A9AC1" w14:textId="77777777" w:rsidR="00B30E36" w:rsidRPr="00B97D34" w:rsidRDefault="00000000">
      <w:pPr>
        <w:numPr>
          <w:ilvl w:val="2"/>
          <w:numId w:val="102"/>
        </w:numPr>
        <w:tabs>
          <w:tab w:val="left" w:pos="1134"/>
        </w:tabs>
        <w:spacing w:before="118" w:after="0"/>
        <w:ind w:left="1133" w:hanging="427"/>
        <w:rPr>
          <w:rFonts w:eastAsia="Arial"/>
          <w:lang w:val="en-US" w:eastAsia="en-US"/>
        </w:rPr>
      </w:pPr>
      <w:r w:rsidRPr="00B97D34">
        <w:rPr>
          <w:rFonts w:eastAsia="Arial"/>
          <w:spacing w:val="-1"/>
          <w:lang w:val="en-US" w:eastAsia="en-US"/>
        </w:rPr>
        <w:t>recording</w:t>
      </w:r>
      <w:r w:rsidRPr="00B97D34">
        <w:rPr>
          <w:rFonts w:eastAsia="Arial"/>
          <w:spacing w:val="-8"/>
          <w:lang w:val="en-US" w:eastAsia="en-US"/>
        </w:rPr>
        <w:t xml:space="preserve"> </w:t>
      </w:r>
      <w:r w:rsidRPr="00B97D34">
        <w:rPr>
          <w:rFonts w:eastAsia="Arial"/>
          <w:spacing w:val="-1"/>
          <w:lang w:val="en-US" w:eastAsia="en-US"/>
        </w:rPr>
        <w:t>sampling</w:t>
      </w:r>
      <w:r w:rsidRPr="00B97D34">
        <w:rPr>
          <w:rFonts w:eastAsia="Arial"/>
          <w:spacing w:val="-8"/>
          <w:lang w:val="en-US" w:eastAsia="en-US"/>
        </w:rPr>
        <w:t xml:space="preserve"> </w:t>
      </w:r>
      <w:r w:rsidRPr="00B97D34">
        <w:rPr>
          <w:rFonts w:eastAsia="Arial"/>
          <w:lang w:val="en-US" w:eastAsia="en-US"/>
        </w:rPr>
        <w:t>frequencies</w:t>
      </w:r>
      <w:r w:rsidRPr="00B97D34">
        <w:rPr>
          <w:rFonts w:eastAsia="Arial"/>
          <w:spacing w:val="-8"/>
          <w:lang w:val="en-US" w:eastAsia="en-US"/>
        </w:rPr>
        <w:t xml:space="preserve"> </w:t>
      </w:r>
      <w:r w:rsidRPr="00B97D34">
        <w:rPr>
          <w:rFonts w:eastAsia="Arial"/>
          <w:spacing w:val="-1"/>
          <w:lang w:val="en-US" w:eastAsia="en-US"/>
        </w:rPr>
        <w:t>and</w:t>
      </w:r>
      <w:r w:rsidRPr="00B97D34">
        <w:rPr>
          <w:rFonts w:eastAsia="Arial"/>
          <w:spacing w:val="-7"/>
          <w:lang w:val="en-US" w:eastAsia="en-US"/>
        </w:rPr>
        <w:t xml:space="preserve"> </w:t>
      </w:r>
      <w:r w:rsidRPr="00B97D34">
        <w:rPr>
          <w:rFonts w:eastAsia="Arial"/>
          <w:spacing w:val="-1"/>
          <w:lang w:val="en-US" w:eastAsia="en-US"/>
        </w:rPr>
        <w:t>test</w:t>
      </w:r>
      <w:r w:rsidRPr="00B97D34">
        <w:rPr>
          <w:rFonts w:eastAsia="Arial"/>
          <w:spacing w:val="-9"/>
          <w:lang w:val="en-US" w:eastAsia="en-US"/>
        </w:rPr>
        <w:t xml:space="preserve"> </w:t>
      </w:r>
      <w:r w:rsidRPr="00B97D34">
        <w:rPr>
          <w:rFonts w:eastAsia="Arial"/>
          <w:lang w:val="en-US" w:eastAsia="en-US"/>
        </w:rPr>
        <w:t>results.</w:t>
      </w:r>
    </w:p>
    <w:p w14:paraId="077F9A5C" w14:textId="77777777" w:rsidR="00B30E36" w:rsidRPr="00B97D34" w:rsidRDefault="00B30E36" w:rsidP="00B30E36">
      <w:pPr>
        <w:spacing w:after="0" w:line="240" w:lineRule="exact"/>
        <w:rPr>
          <w:rFonts w:ascii="Calibri" w:eastAsia="Calibri" w:hAnsi="Calibri"/>
          <w:lang w:val="en-US" w:eastAsia="en-US"/>
        </w:rPr>
      </w:pPr>
    </w:p>
    <w:p w14:paraId="45517065" w14:textId="77777777" w:rsidR="00B30E36" w:rsidRPr="00B97D34" w:rsidRDefault="00000000" w:rsidP="00B30E36">
      <w:pPr>
        <w:tabs>
          <w:tab w:val="left" w:pos="707"/>
        </w:tabs>
        <w:spacing w:after="0"/>
        <w:rPr>
          <w:rFonts w:eastAsia="Arial"/>
          <w:lang w:val="en-US" w:eastAsia="en-US"/>
        </w:rPr>
      </w:pPr>
      <w:r w:rsidRPr="00B97D34">
        <w:rPr>
          <w:rFonts w:eastAsia="Arial"/>
          <w:spacing w:val="-1"/>
          <w:lang w:val="en-US" w:eastAsia="en-US"/>
        </w:rPr>
        <w:lastRenderedPageBreak/>
        <w:t>The</w:t>
      </w:r>
      <w:r w:rsidRPr="00B97D34">
        <w:rPr>
          <w:rFonts w:eastAsia="Arial"/>
          <w:spacing w:val="-11"/>
          <w:lang w:val="en-US" w:eastAsia="en-US"/>
        </w:rPr>
        <w:t xml:space="preserve"> </w:t>
      </w:r>
      <w:r w:rsidRPr="00B97D34">
        <w:rPr>
          <w:rFonts w:eastAsia="Arial"/>
          <w:spacing w:val="-1"/>
          <w:lang w:val="en-US" w:eastAsia="en-US"/>
        </w:rPr>
        <w:t>manufacturer</w:t>
      </w:r>
      <w:r w:rsidRPr="00B97D34">
        <w:rPr>
          <w:rFonts w:eastAsia="Arial"/>
          <w:spacing w:val="-11"/>
          <w:lang w:val="en-US" w:eastAsia="en-US"/>
        </w:rPr>
        <w:t xml:space="preserve"> </w:t>
      </w:r>
      <w:r w:rsidRPr="00B97D34">
        <w:rPr>
          <w:rFonts w:eastAsia="Arial"/>
          <w:lang w:val="en-US" w:eastAsia="en-US"/>
        </w:rPr>
        <w:t>must:</w:t>
      </w:r>
    </w:p>
    <w:p w14:paraId="6051BCA3" w14:textId="77777777" w:rsidR="00B30E36" w:rsidRPr="00B97D34" w:rsidRDefault="00000000">
      <w:pPr>
        <w:numPr>
          <w:ilvl w:val="2"/>
          <w:numId w:val="102"/>
        </w:numPr>
        <w:tabs>
          <w:tab w:val="left" w:pos="1134"/>
        </w:tabs>
        <w:spacing w:before="120" w:after="0"/>
        <w:ind w:left="1133" w:right="279" w:hanging="427"/>
        <w:rPr>
          <w:rFonts w:eastAsia="Arial"/>
          <w:lang w:val="en-US" w:eastAsia="en-US"/>
        </w:rPr>
      </w:pPr>
      <w:r w:rsidRPr="00B97D34">
        <w:rPr>
          <w:rFonts w:eastAsia="Arial"/>
          <w:spacing w:val="-1"/>
          <w:lang w:val="en-US" w:eastAsia="en-US"/>
        </w:rPr>
        <w:t>operate</w:t>
      </w:r>
      <w:r w:rsidRPr="00B97D34">
        <w:rPr>
          <w:rFonts w:eastAsia="Arial"/>
          <w:spacing w:val="-7"/>
          <w:lang w:val="en-US" w:eastAsia="en-US"/>
        </w:rPr>
        <w:t xml:space="preserve"> </w:t>
      </w:r>
      <w:r w:rsidRPr="00B97D34">
        <w:rPr>
          <w:rFonts w:eastAsia="Arial"/>
          <w:spacing w:val="1"/>
          <w:lang w:val="en-US" w:eastAsia="en-US"/>
        </w:rPr>
        <w:t>an</w:t>
      </w:r>
      <w:r w:rsidRPr="00B97D34">
        <w:rPr>
          <w:rFonts w:eastAsia="Arial"/>
          <w:spacing w:val="-6"/>
          <w:lang w:val="en-US" w:eastAsia="en-US"/>
        </w:rPr>
        <w:t xml:space="preserve"> </w:t>
      </w:r>
      <w:r w:rsidRPr="00B97D34">
        <w:rPr>
          <w:rFonts w:eastAsia="Arial"/>
          <w:lang w:val="en-US" w:eastAsia="en-US"/>
        </w:rPr>
        <w:t>Inspection</w:t>
      </w:r>
      <w:r w:rsidRPr="00B97D34">
        <w:rPr>
          <w:rFonts w:eastAsia="Arial"/>
          <w:spacing w:val="-7"/>
          <w:lang w:val="en-US" w:eastAsia="en-US"/>
        </w:rPr>
        <w:t xml:space="preserve"> </w:t>
      </w:r>
      <w:r w:rsidRPr="00B97D34">
        <w:rPr>
          <w:rFonts w:eastAsia="Arial"/>
          <w:lang w:val="en-US" w:eastAsia="en-US"/>
        </w:rPr>
        <w:t>and</w:t>
      </w:r>
      <w:r w:rsidRPr="00B97D34">
        <w:rPr>
          <w:rFonts w:eastAsia="Arial"/>
          <w:spacing w:val="-4"/>
          <w:lang w:val="en-US" w:eastAsia="en-US"/>
        </w:rPr>
        <w:t xml:space="preserve"> </w:t>
      </w:r>
      <w:r w:rsidRPr="00B97D34">
        <w:rPr>
          <w:rFonts w:eastAsia="Arial"/>
          <w:lang w:val="en-US" w:eastAsia="en-US"/>
        </w:rPr>
        <w:t>Test</w:t>
      </w:r>
      <w:r w:rsidRPr="00B97D34">
        <w:rPr>
          <w:rFonts w:eastAsia="Arial"/>
          <w:spacing w:val="-7"/>
          <w:lang w:val="en-US" w:eastAsia="en-US"/>
        </w:rPr>
        <w:t xml:space="preserve"> </w:t>
      </w:r>
      <w:r w:rsidRPr="00B97D34">
        <w:rPr>
          <w:rFonts w:eastAsia="Arial"/>
          <w:spacing w:val="-1"/>
          <w:lang w:val="en-US" w:eastAsia="en-US"/>
        </w:rPr>
        <w:t>Plan</w:t>
      </w:r>
      <w:r w:rsidRPr="00B97D34">
        <w:rPr>
          <w:rFonts w:eastAsia="Arial"/>
          <w:spacing w:val="-6"/>
          <w:lang w:val="en-US" w:eastAsia="en-US"/>
        </w:rPr>
        <w:t xml:space="preserve"> </w:t>
      </w:r>
      <w:r w:rsidRPr="00B97D34">
        <w:rPr>
          <w:rFonts w:eastAsia="Arial"/>
          <w:lang w:val="en-US" w:eastAsia="en-US"/>
        </w:rPr>
        <w:t>(ITP)</w:t>
      </w:r>
      <w:r w:rsidRPr="00B97D34">
        <w:rPr>
          <w:rFonts w:eastAsia="Arial"/>
          <w:spacing w:val="-5"/>
          <w:lang w:val="en-US" w:eastAsia="en-US"/>
        </w:rPr>
        <w:t xml:space="preserve"> </w:t>
      </w:r>
      <w:r w:rsidRPr="00B97D34">
        <w:rPr>
          <w:rFonts w:eastAsia="Arial"/>
          <w:lang w:val="en-US" w:eastAsia="en-US"/>
        </w:rPr>
        <w:t>which</w:t>
      </w:r>
      <w:r w:rsidRPr="00B97D34">
        <w:rPr>
          <w:rFonts w:eastAsia="Arial"/>
          <w:spacing w:val="-7"/>
          <w:lang w:val="en-US" w:eastAsia="en-US"/>
        </w:rPr>
        <w:t xml:space="preserve"> </w:t>
      </w:r>
      <w:r w:rsidRPr="00B97D34">
        <w:rPr>
          <w:rFonts w:eastAsia="Arial"/>
          <w:spacing w:val="-1"/>
          <w:lang w:val="en-US" w:eastAsia="en-US"/>
        </w:rPr>
        <w:t>demonstrates</w:t>
      </w:r>
      <w:r w:rsidRPr="00B97D34">
        <w:rPr>
          <w:rFonts w:eastAsia="Arial"/>
          <w:spacing w:val="-5"/>
          <w:lang w:val="en-US" w:eastAsia="en-US"/>
        </w:rPr>
        <w:t xml:space="preserve"> </w:t>
      </w:r>
      <w:r w:rsidRPr="00B97D34">
        <w:rPr>
          <w:rFonts w:eastAsia="Arial"/>
          <w:lang w:val="en-US" w:eastAsia="en-US"/>
        </w:rPr>
        <w:t>that</w:t>
      </w:r>
      <w:r w:rsidRPr="00B97D34">
        <w:rPr>
          <w:rFonts w:eastAsia="Arial"/>
          <w:spacing w:val="-7"/>
          <w:lang w:val="en-US" w:eastAsia="en-US"/>
        </w:rPr>
        <w:t xml:space="preserve"> </w:t>
      </w:r>
      <w:r w:rsidRPr="00B97D34">
        <w:rPr>
          <w:rFonts w:eastAsia="Arial"/>
          <w:lang w:val="en-US" w:eastAsia="en-US"/>
        </w:rPr>
        <w:t>the</w:t>
      </w:r>
      <w:r w:rsidRPr="00B97D34">
        <w:rPr>
          <w:rFonts w:eastAsia="Arial"/>
          <w:spacing w:val="-4"/>
          <w:lang w:val="en-US" w:eastAsia="en-US"/>
        </w:rPr>
        <w:t xml:space="preserve"> </w:t>
      </w:r>
      <w:r w:rsidRPr="00B97D34">
        <w:rPr>
          <w:rFonts w:eastAsia="Arial"/>
          <w:lang w:val="en-US" w:eastAsia="en-US"/>
        </w:rPr>
        <w:t>PMB</w:t>
      </w:r>
      <w:r w:rsidRPr="00B97D34">
        <w:rPr>
          <w:rFonts w:eastAsia="Arial"/>
          <w:spacing w:val="-8"/>
          <w:lang w:val="en-US" w:eastAsia="en-US"/>
        </w:rPr>
        <w:t xml:space="preserve"> </w:t>
      </w:r>
      <w:r w:rsidRPr="00B97D34">
        <w:rPr>
          <w:rFonts w:eastAsia="Arial"/>
          <w:spacing w:val="-1"/>
          <w:lang w:val="en-US" w:eastAsia="en-US"/>
        </w:rPr>
        <w:t>complies</w:t>
      </w:r>
      <w:r w:rsidRPr="00B97D34">
        <w:rPr>
          <w:rFonts w:eastAsia="Arial"/>
          <w:spacing w:val="-5"/>
          <w:lang w:val="en-US" w:eastAsia="en-US"/>
        </w:rPr>
        <w:t xml:space="preserve"> </w:t>
      </w:r>
      <w:r w:rsidRPr="00B97D34">
        <w:rPr>
          <w:rFonts w:eastAsia="Arial"/>
          <w:spacing w:val="-1"/>
          <w:lang w:val="en-US" w:eastAsia="en-US"/>
        </w:rPr>
        <w:t>with</w:t>
      </w:r>
      <w:r w:rsidRPr="00B97D34">
        <w:rPr>
          <w:rFonts w:eastAsia="Arial"/>
          <w:spacing w:val="-7"/>
          <w:lang w:val="en-US" w:eastAsia="en-US"/>
        </w:rPr>
        <w:t xml:space="preserve"> </w:t>
      </w:r>
      <w:r w:rsidRPr="00B97D34">
        <w:rPr>
          <w:rFonts w:eastAsia="Arial"/>
          <w:spacing w:val="-1"/>
          <w:lang w:val="en-US" w:eastAsia="en-US"/>
        </w:rPr>
        <w:t>this specification</w:t>
      </w:r>
      <w:r w:rsidRPr="00B97D34">
        <w:rPr>
          <w:rFonts w:eastAsia="Arial"/>
          <w:spacing w:val="-7"/>
          <w:lang w:val="en-US" w:eastAsia="en-US"/>
        </w:rPr>
        <w:t xml:space="preserve"> </w:t>
      </w:r>
      <w:r w:rsidRPr="00B97D34">
        <w:rPr>
          <w:rFonts w:eastAsia="Arial"/>
          <w:lang w:val="en-US" w:eastAsia="en-US"/>
        </w:rPr>
        <w:t>and</w:t>
      </w:r>
      <w:r w:rsidRPr="00B97D34">
        <w:rPr>
          <w:rFonts w:eastAsia="Arial"/>
          <w:spacing w:val="-7"/>
          <w:lang w:val="en-US" w:eastAsia="en-US"/>
        </w:rPr>
        <w:t xml:space="preserve"> </w:t>
      </w:r>
      <w:r w:rsidRPr="00B97D34">
        <w:rPr>
          <w:rFonts w:eastAsia="Arial"/>
          <w:spacing w:val="-1"/>
          <w:lang w:val="en-US" w:eastAsia="en-US"/>
        </w:rPr>
        <w:t>includes</w:t>
      </w:r>
      <w:r w:rsidRPr="00B97D34">
        <w:rPr>
          <w:rFonts w:eastAsia="Arial"/>
          <w:spacing w:val="-7"/>
          <w:lang w:val="en-US" w:eastAsia="en-US"/>
        </w:rPr>
        <w:t xml:space="preserve"> </w:t>
      </w:r>
      <w:r w:rsidRPr="00B97D34">
        <w:rPr>
          <w:rFonts w:eastAsia="Arial"/>
          <w:spacing w:val="-1"/>
          <w:lang w:val="en-US" w:eastAsia="en-US"/>
        </w:rPr>
        <w:t>testing</w:t>
      </w:r>
      <w:r w:rsidRPr="00B97D34">
        <w:rPr>
          <w:rFonts w:eastAsia="Arial"/>
          <w:spacing w:val="-5"/>
          <w:lang w:val="en-US" w:eastAsia="en-US"/>
        </w:rPr>
        <w:t xml:space="preserve"> </w:t>
      </w:r>
      <w:r w:rsidRPr="00B97D34">
        <w:rPr>
          <w:rFonts w:eastAsia="Arial"/>
          <w:spacing w:val="-1"/>
          <w:lang w:val="en-US" w:eastAsia="en-US"/>
        </w:rPr>
        <w:t>of</w:t>
      </w:r>
      <w:r w:rsidRPr="00B97D34">
        <w:rPr>
          <w:rFonts w:eastAsia="Arial"/>
          <w:spacing w:val="-7"/>
          <w:lang w:val="en-US" w:eastAsia="en-US"/>
        </w:rPr>
        <w:t xml:space="preserve"> </w:t>
      </w:r>
      <w:r w:rsidRPr="00B97D34">
        <w:rPr>
          <w:rFonts w:eastAsia="Arial"/>
          <w:lang w:val="en-US" w:eastAsia="en-US"/>
        </w:rPr>
        <w:t>the</w:t>
      </w:r>
      <w:r w:rsidRPr="00B97D34">
        <w:rPr>
          <w:rFonts w:eastAsia="Arial"/>
          <w:spacing w:val="-5"/>
          <w:lang w:val="en-US" w:eastAsia="en-US"/>
        </w:rPr>
        <w:t xml:space="preserve"> </w:t>
      </w:r>
      <w:r w:rsidRPr="00B97D34">
        <w:rPr>
          <w:rFonts w:eastAsia="Arial"/>
          <w:lang w:val="en-US" w:eastAsia="en-US"/>
        </w:rPr>
        <w:t>PMB,</w:t>
      </w:r>
      <w:r w:rsidRPr="00B97D34">
        <w:rPr>
          <w:rFonts w:eastAsia="Arial"/>
          <w:spacing w:val="-7"/>
          <w:lang w:val="en-US" w:eastAsia="en-US"/>
        </w:rPr>
        <w:t xml:space="preserve"> </w:t>
      </w:r>
      <w:r w:rsidRPr="00B97D34">
        <w:rPr>
          <w:rFonts w:eastAsia="Arial"/>
          <w:lang w:val="en-US" w:eastAsia="en-US"/>
        </w:rPr>
        <w:t>analysis</w:t>
      </w:r>
      <w:r w:rsidRPr="00B97D34">
        <w:rPr>
          <w:rFonts w:eastAsia="Arial"/>
          <w:spacing w:val="-6"/>
          <w:lang w:val="en-US" w:eastAsia="en-US"/>
        </w:rPr>
        <w:t xml:space="preserve"> </w:t>
      </w:r>
      <w:r w:rsidRPr="00B97D34">
        <w:rPr>
          <w:rFonts w:eastAsia="Arial"/>
          <w:spacing w:val="-1"/>
          <w:lang w:val="en-US" w:eastAsia="en-US"/>
        </w:rPr>
        <w:t>of</w:t>
      </w:r>
      <w:r w:rsidRPr="00B97D34">
        <w:rPr>
          <w:rFonts w:eastAsia="Arial"/>
          <w:spacing w:val="-7"/>
          <w:lang w:val="en-US" w:eastAsia="en-US"/>
        </w:rPr>
        <w:t xml:space="preserve"> </w:t>
      </w:r>
      <w:r w:rsidRPr="00B97D34">
        <w:rPr>
          <w:rFonts w:eastAsia="Arial"/>
          <w:spacing w:val="-1"/>
          <w:lang w:val="en-US" w:eastAsia="en-US"/>
        </w:rPr>
        <w:t>results</w:t>
      </w:r>
      <w:r w:rsidRPr="00B97D34">
        <w:rPr>
          <w:rFonts w:eastAsia="Arial"/>
          <w:spacing w:val="-6"/>
          <w:lang w:val="en-US" w:eastAsia="en-US"/>
        </w:rPr>
        <w:t xml:space="preserve"> </w:t>
      </w:r>
      <w:r w:rsidRPr="00B97D34">
        <w:rPr>
          <w:rFonts w:eastAsia="Arial"/>
          <w:spacing w:val="-1"/>
          <w:lang w:val="en-US" w:eastAsia="en-US"/>
        </w:rPr>
        <w:t>(including</w:t>
      </w:r>
      <w:r w:rsidRPr="00B97D34">
        <w:rPr>
          <w:rFonts w:eastAsia="Arial"/>
          <w:spacing w:val="-7"/>
          <w:lang w:val="en-US" w:eastAsia="en-US"/>
        </w:rPr>
        <w:t xml:space="preserve"> </w:t>
      </w:r>
      <w:r w:rsidRPr="00B97D34">
        <w:rPr>
          <w:rFonts w:eastAsia="Arial"/>
          <w:lang w:val="en-US" w:eastAsia="en-US"/>
        </w:rPr>
        <w:t>control</w:t>
      </w:r>
      <w:r w:rsidRPr="00B97D34">
        <w:rPr>
          <w:rFonts w:eastAsia="Arial"/>
          <w:spacing w:val="-6"/>
          <w:lang w:val="en-US" w:eastAsia="en-US"/>
        </w:rPr>
        <w:t xml:space="preserve"> </w:t>
      </w:r>
      <w:r w:rsidRPr="00B97D34">
        <w:rPr>
          <w:rFonts w:eastAsia="Arial"/>
          <w:spacing w:val="-1"/>
          <w:lang w:val="en-US" w:eastAsia="en-US"/>
        </w:rPr>
        <w:t>charts);</w:t>
      </w:r>
    </w:p>
    <w:p w14:paraId="3ABEB346" w14:textId="77777777" w:rsidR="00B30E36" w:rsidRPr="00B97D34" w:rsidRDefault="00000000">
      <w:pPr>
        <w:numPr>
          <w:ilvl w:val="2"/>
          <w:numId w:val="102"/>
        </w:numPr>
        <w:tabs>
          <w:tab w:val="left" w:pos="1134"/>
        </w:tabs>
        <w:spacing w:before="120" w:after="0"/>
        <w:ind w:left="1133" w:right="400" w:hanging="427"/>
        <w:rPr>
          <w:rFonts w:eastAsia="Arial"/>
          <w:lang w:val="en-US" w:eastAsia="en-US"/>
        </w:rPr>
      </w:pPr>
      <w:r w:rsidRPr="00B97D34">
        <w:rPr>
          <w:rFonts w:eastAsia="Arial"/>
          <w:spacing w:val="-1"/>
          <w:lang w:val="en-US" w:eastAsia="en-US"/>
        </w:rPr>
        <w:t>ensure</w:t>
      </w:r>
      <w:r w:rsidRPr="00B97D34">
        <w:rPr>
          <w:rFonts w:eastAsia="Arial"/>
          <w:spacing w:val="-6"/>
          <w:lang w:val="en-US" w:eastAsia="en-US"/>
        </w:rPr>
        <w:t xml:space="preserve"> </w:t>
      </w:r>
      <w:proofErr w:type="gramStart"/>
      <w:r w:rsidRPr="00B97D34">
        <w:rPr>
          <w:rFonts w:eastAsia="Arial"/>
          <w:lang w:val="en-US" w:eastAsia="en-US"/>
        </w:rPr>
        <w:t>the</w:t>
      </w:r>
      <w:r w:rsidRPr="00B97D34">
        <w:rPr>
          <w:rFonts w:eastAsia="Arial"/>
          <w:spacing w:val="-6"/>
          <w:lang w:val="en-US" w:eastAsia="en-US"/>
        </w:rPr>
        <w:t xml:space="preserve"> </w:t>
      </w:r>
      <w:r w:rsidRPr="00B97D34">
        <w:rPr>
          <w:rFonts w:eastAsia="Arial"/>
          <w:lang w:val="en-US" w:eastAsia="en-US"/>
        </w:rPr>
        <w:t>all</w:t>
      </w:r>
      <w:proofErr w:type="gramEnd"/>
      <w:r w:rsidRPr="00B97D34">
        <w:rPr>
          <w:rFonts w:eastAsia="Arial"/>
          <w:spacing w:val="-5"/>
          <w:lang w:val="en-US" w:eastAsia="en-US"/>
        </w:rPr>
        <w:t xml:space="preserve"> </w:t>
      </w:r>
      <w:r w:rsidRPr="00B97D34">
        <w:rPr>
          <w:rFonts w:eastAsia="Arial"/>
          <w:lang w:val="en-US" w:eastAsia="en-US"/>
        </w:rPr>
        <w:t>PMB</w:t>
      </w:r>
      <w:r w:rsidRPr="00B97D34">
        <w:rPr>
          <w:rFonts w:eastAsia="Arial"/>
          <w:spacing w:val="-7"/>
          <w:lang w:val="en-US" w:eastAsia="en-US"/>
        </w:rPr>
        <w:t xml:space="preserve"> </w:t>
      </w:r>
      <w:r w:rsidRPr="00B97D34">
        <w:rPr>
          <w:rFonts w:eastAsia="Arial"/>
          <w:lang w:val="en-US" w:eastAsia="en-US"/>
        </w:rPr>
        <w:t>supplied</w:t>
      </w:r>
      <w:r w:rsidRPr="00B97D34">
        <w:rPr>
          <w:rFonts w:eastAsia="Arial"/>
          <w:spacing w:val="-6"/>
          <w:lang w:val="en-US" w:eastAsia="en-US"/>
        </w:rPr>
        <w:t xml:space="preserve"> </w:t>
      </w:r>
      <w:r w:rsidRPr="00B97D34">
        <w:rPr>
          <w:rFonts w:eastAsia="Arial"/>
          <w:lang w:val="en-US" w:eastAsia="en-US"/>
        </w:rPr>
        <w:t>can</w:t>
      </w:r>
      <w:r w:rsidRPr="00B97D34">
        <w:rPr>
          <w:rFonts w:eastAsia="Arial"/>
          <w:spacing w:val="-6"/>
          <w:lang w:val="en-US" w:eastAsia="en-US"/>
        </w:rPr>
        <w:t xml:space="preserve"> </w:t>
      </w:r>
      <w:r w:rsidRPr="00B97D34">
        <w:rPr>
          <w:rFonts w:eastAsia="Arial"/>
          <w:spacing w:val="1"/>
          <w:lang w:val="en-US" w:eastAsia="en-US"/>
        </w:rPr>
        <w:t>be</w:t>
      </w:r>
      <w:r w:rsidRPr="00B97D34">
        <w:rPr>
          <w:rFonts w:eastAsia="Arial"/>
          <w:spacing w:val="-6"/>
          <w:lang w:val="en-US" w:eastAsia="en-US"/>
        </w:rPr>
        <w:t xml:space="preserve"> </w:t>
      </w:r>
      <w:r w:rsidRPr="00B97D34">
        <w:rPr>
          <w:rFonts w:eastAsia="Arial"/>
          <w:lang w:val="en-US" w:eastAsia="en-US"/>
        </w:rPr>
        <w:t>traced</w:t>
      </w:r>
      <w:r w:rsidRPr="00B97D34">
        <w:rPr>
          <w:rFonts w:eastAsia="Arial"/>
          <w:spacing w:val="-6"/>
          <w:lang w:val="en-US" w:eastAsia="en-US"/>
        </w:rPr>
        <w:t xml:space="preserve"> </w:t>
      </w:r>
      <w:r w:rsidRPr="00B97D34">
        <w:rPr>
          <w:rFonts w:eastAsia="Arial"/>
          <w:spacing w:val="-1"/>
          <w:lang w:val="en-US" w:eastAsia="en-US"/>
        </w:rPr>
        <w:t>to</w:t>
      </w:r>
      <w:r w:rsidRPr="00B97D34">
        <w:rPr>
          <w:rFonts w:eastAsia="Arial"/>
          <w:spacing w:val="-6"/>
          <w:lang w:val="en-US" w:eastAsia="en-US"/>
        </w:rPr>
        <w:t xml:space="preserve"> </w:t>
      </w:r>
      <w:r w:rsidRPr="00B97D34">
        <w:rPr>
          <w:rFonts w:eastAsia="Arial"/>
          <w:lang w:val="en-US" w:eastAsia="en-US"/>
        </w:rPr>
        <w:t>the</w:t>
      </w:r>
      <w:r w:rsidRPr="00B97D34">
        <w:rPr>
          <w:rFonts w:eastAsia="Arial"/>
          <w:spacing w:val="-4"/>
          <w:lang w:val="en-US" w:eastAsia="en-US"/>
        </w:rPr>
        <w:t xml:space="preserve"> </w:t>
      </w:r>
      <w:r w:rsidRPr="00B97D34">
        <w:rPr>
          <w:rFonts w:eastAsia="Arial"/>
          <w:spacing w:val="-1"/>
          <w:lang w:val="en-US" w:eastAsia="en-US"/>
        </w:rPr>
        <w:t>production</w:t>
      </w:r>
      <w:r w:rsidRPr="00B97D34">
        <w:rPr>
          <w:rFonts w:eastAsia="Arial"/>
          <w:spacing w:val="-4"/>
          <w:lang w:val="en-US" w:eastAsia="en-US"/>
        </w:rPr>
        <w:t xml:space="preserve"> </w:t>
      </w:r>
      <w:r w:rsidRPr="00B97D34">
        <w:rPr>
          <w:rFonts w:eastAsia="Arial"/>
          <w:spacing w:val="-1"/>
          <w:lang w:val="en-US" w:eastAsia="en-US"/>
        </w:rPr>
        <w:t>batch</w:t>
      </w:r>
      <w:r w:rsidRPr="00B97D34">
        <w:rPr>
          <w:rFonts w:eastAsia="Arial"/>
          <w:spacing w:val="-4"/>
          <w:lang w:val="en-US" w:eastAsia="en-US"/>
        </w:rPr>
        <w:t xml:space="preserve"> </w:t>
      </w:r>
      <w:r w:rsidRPr="00B97D34">
        <w:rPr>
          <w:rFonts w:eastAsia="Arial"/>
          <w:lang w:val="en-US" w:eastAsia="en-US"/>
        </w:rPr>
        <w:t>and</w:t>
      </w:r>
      <w:r w:rsidRPr="00B97D34">
        <w:rPr>
          <w:rFonts w:eastAsia="Arial"/>
          <w:spacing w:val="-6"/>
          <w:lang w:val="en-US" w:eastAsia="en-US"/>
        </w:rPr>
        <w:t xml:space="preserve"> </w:t>
      </w:r>
      <w:r w:rsidRPr="00B97D34">
        <w:rPr>
          <w:rFonts w:eastAsia="Arial"/>
          <w:lang w:val="en-US" w:eastAsia="en-US"/>
        </w:rPr>
        <w:t>associated</w:t>
      </w:r>
      <w:r w:rsidRPr="00B97D34">
        <w:rPr>
          <w:rFonts w:eastAsia="Arial"/>
          <w:spacing w:val="-6"/>
          <w:lang w:val="en-US" w:eastAsia="en-US"/>
        </w:rPr>
        <w:t xml:space="preserve"> </w:t>
      </w:r>
      <w:r w:rsidRPr="00B97D34">
        <w:rPr>
          <w:rFonts w:eastAsia="Arial"/>
          <w:spacing w:val="-1"/>
          <w:lang w:val="en-US" w:eastAsia="en-US"/>
        </w:rPr>
        <w:t>test</w:t>
      </w:r>
      <w:r w:rsidRPr="00B97D34">
        <w:rPr>
          <w:rFonts w:eastAsia="Arial"/>
          <w:spacing w:val="-6"/>
          <w:lang w:val="en-US" w:eastAsia="en-US"/>
        </w:rPr>
        <w:t xml:space="preserve"> </w:t>
      </w:r>
      <w:r w:rsidRPr="00B97D34">
        <w:rPr>
          <w:rFonts w:eastAsia="Arial"/>
          <w:spacing w:val="-1"/>
          <w:lang w:val="en-US" w:eastAsia="en-US"/>
        </w:rPr>
        <w:t>report;</w:t>
      </w:r>
      <w:r w:rsidRPr="00B97D34">
        <w:rPr>
          <w:rFonts w:eastAsia="Arial"/>
          <w:spacing w:val="62"/>
          <w:w w:val="99"/>
          <w:lang w:val="en-US" w:eastAsia="en-US"/>
        </w:rPr>
        <w:t xml:space="preserve"> </w:t>
      </w:r>
      <w:r w:rsidRPr="00B97D34">
        <w:rPr>
          <w:rFonts w:eastAsia="Arial"/>
          <w:spacing w:val="-1"/>
          <w:lang w:val="en-US" w:eastAsia="en-US"/>
        </w:rPr>
        <w:t>and</w:t>
      </w:r>
    </w:p>
    <w:p w14:paraId="40F05A26" w14:textId="77777777" w:rsidR="00B30E36" w:rsidRPr="00B97D34" w:rsidRDefault="00000000">
      <w:pPr>
        <w:numPr>
          <w:ilvl w:val="2"/>
          <w:numId w:val="102"/>
        </w:numPr>
        <w:tabs>
          <w:tab w:val="left" w:pos="1134"/>
        </w:tabs>
        <w:spacing w:before="118" w:after="0"/>
        <w:ind w:left="1133" w:right="447" w:hanging="427"/>
        <w:rPr>
          <w:rFonts w:eastAsia="Arial"/>
          <w:lang w:val="en-US" w:eastAsia="en-US"/>
        </w:rPr>
      </w:pPr>
      <w:r w:rsidRPr="00B97D34">
        <w:rPr>
          <w:rFonts w:eastAsia="Arial"/>
          <w:spacing w:val="-1"/>
          <w:lang w:val="en-US" w:eastAsia="en-US"/>
        </w:rPr>
        <w:t>ensure</w:t>
      </w:r>
      <w:r w:rsidRPr="00B97D34">
        <w:rPr>
          <w:rFonts w:eastAsia="Arial"/>
          <w:spacing w:val="-7"/>
          <w:lang w:val="en-US" w:eastAsia="en-US"/>
        </w:rPr>
        <w:t xml:space="preserve"> </w:t>
      </w:r>
      <w:r w:rsidRPr="00B97D34">
        <w:rPr>
          <w:rFonts w:eastAsia="Arial"/>
          <w:lang w:val="en-US" w:eastAsia="en-US"/>
        </w:rPr>
        <w:t>that</w:t>
      </w:r>
      <w:r w:rsidRPr="00B97D34">
        <w:rPr>
          <w:rFonts w:eastAsia="Arial"/>
          <w:spacing w:val="-6"/>
          <w:lang w:val="en-US" w:eastAsia="en-US"/>
        </w:rPr>
        <w:t xml:space="preserve"> </w:t>
      </w:r>
      <w:r w:rsidRPr="00B97D34">
        <w:rPr>
          <w:rFonts w:eastAsia="Arial"/>
          <w:spacing w:val="-1"/>
          <w:lang w:val="en-US" w:eastAsia="en-US"/>
        </w:rPr>
        <w:t>procedures</w:t>
      </w:r>
      <w:r w:rsidRPr="00B97D34">
        <w:rPr>
          <w:rFonts w:eastAsia="Arial"/>
          <w:spacing w:val="-5"/>
          <w:lang w:val="en-US" w:eastAsia="en-US"/>
        </w:rPr>
        <w:t xml:space="preserve"> </w:t>
      </w:r>
      <w:r w:rsidRPr="00B97D34">
        <w:rPr>
          <w:rFonts w:eastAsia="Arial"/>
          <w:lang w:val="en-US" w:eastAsia="en-US"/>
        </w:rPr>
        <w:t>/</w:t>
      </w:r>
      <w:r w:rsidRPr="00B97D34">
        <w:rPr>
          <w:rFonts w:eastAsia="Arial"/>
          <w:spacing w:val="-4"/>
          <w:lang w:val="en-US" w:eastAsia="en-US"/>
        </w:rPr>
        <w:t xml:space="preserve"> </w:t>
      </w:r>
      <w:r w:rsidRPr="00B97D34">
        <w:rPr>
          <w:rFonts w:eastAsia="Arial"/>
          <w:spacing w:val="-1"/>
          <w:lang w:val="en-US" w:eastAsia="en-US"/>
        </w:rPr>
        <w:t>guidelines</w:t>
      </w:r>
      <w:r w:rsidRPr="00B97D34">
        <w:rPr>
          <w:rFonts w:eastAsia="Arial"/>
          <w:spacing w:val="-6"/>
          <w:lang w:val="en-US" w:eastAsia="en-US"/>
        </w:rPr>
        <w:t xml:space="preserve"> </w:t>
      </w:r>
      <w:r w:rsidRPr="00B97D34">
        <w:rPr>
          <w:rFonts w:eastAsia="Arial"/>
          <w:spacing w:val="-1"/>
          <w:lang w:val="en-US" w:eastAsia="en-US"/>
        </w:rPr>
        <w:t>for</w:t>
      </w:r>
      <w:r w:rsidRPr="00B97D34">
        <w:rPr>
          <w:rFonts w:eastAsia="Arial"/>
          <w:spacing w:val="-5"/>
          <w:lang w:val="en-US" w:eastAsia="en-US"/>
        </w:rPr>
        <w:t xml:space="preserve"> </w:t>
      </w:r>
      <w:r w:rsidRPr="00B97D34">
        <w:rPr>
          <w:rFonts w:eastAsia="Arial"/>
          <w:lang w:val="en-US" w:eastAsia="en-US"/>
        </w:rPr>
        <w:t>the</w:t>
      </w:r>
      <w:r w:rsidRPr="00B97D34">
        <w:rPr>
          <w:rFonts w:eastAsia="Arial"/>
          <w:spacing w:val="-4"/>
          <w:lang w:val="en-US" w:eastAsia="en-US"/>
        </w:rPr>
        <w:t xml:space="preserve"> </w:t>
      </w:r>
      <w:r w:rsidRPr="00B97D34">
        <w:rPr>
          <w:rFonts w:eastAsia="Arial"/>
          <w:spacing w:val="-1"/>
          <w:lang w:val="en-US" w:eastAsia="en-US"/>
        </w:rPr>
        <w:t>handling,</w:t>
      </w:r>
      <w:r w:rsidRPr="00B97D34">
        <w:rPr>
          <w:rFonts w:eastAsia="Arial"/>
          <w:spacing w:val="-5"/>
          <w:lang w:val="en-US" w:eastAsia="en-US"/>
        </w:rPr>
        <w:t xml:space="preserve"> </w:t>
      </w:r>
      <w:r w:rsidRPr="00B97D34">
        <w:rPr>
          <w:rFonts w:eastAsia="Arial"/>
          <w:spacing w:val="-1"/>
          <w:lang w:val="en-US" w:eastAsia="en-US"/>
        </w:rPr>
        <w:t>storing,</w:t>
      </w:r>
      <w:r w:rsidRPr="00B97D34">
        <w:rPr>
          <w:rFonts w:eastAsia="Arial"/>
          <w:spacing w:val="-4"/>
          <w:lang w:val="en-US" w:eastAsia="en-US"/>
        </w:rPr>
        <w:t xml:space="preserve"> </w:t>
      </w:r>
      <w:r w:rsidRPr="00B97D34">
        <w:rPr>
          <w:rFonts w:eastAsia="Arial"/>
          <w:lang w:val="en-US" w:eastAsia="en-US"/>
        </w:rPr>
        <w:t>and</w:t>
      </w:r>
      <w:r w:rsidRPr="00B97D34">
        <w:rPr>
          <w:rFonts w:eastAsia="Arial"/>
          <w:spacing w:val="-6"/>
          <w:lang w:val="en-US" w:eastAsia="en-US"/>
        </w:rPr>
        <w:t xml:space="preserve"> </w:t>
      </w:r>
      <w:r w:rsidRPr="00B97D34">
        <w:rPr>
          <w:rFonts w:eastAsia="Arial"/>
          <w:spacing w:val="-1"/>
          <w:lang w:val="en-US" w:eastAsia="en-US"/>
        </w:rPr>
        <w:t>transport</w:t>
      </w:r>
      <w:r w:rsidRPr="00B97D34">
        <w:rPr>
          <w:rFonts w:eastAsia="Arial"/>
          <w:spacing w:val="-7"/>
          <w:lang w:val="en-US" w:eastAsia="en-US"/>
        </w:rPr>
        <w:t xml:space="preserve"> </w:t>
      </w:r>
      <w:r w:rsidRPr="00B97D34">
        <w:rPr>
          <w:rFonts w:eastAsia="Arial"/>
          <w:spacing w:val="-1"/>
          <w:lang w:val="en-US" w:eastAsia="en-US"/>
        </w:rPr>
        <w:t>of</w:t>
      </w:r>
      <w:r w:rsidRPr="00B97D34">
        <w:rPr>
          <w:rFonts w:eastAsia="Arial"/>
          <w:spacing w:val="-4"/>
          <w:lang w:val="en-US" w:eastAsia="en-US"/>
        </w:rPr>
        <w:t xml:space="preserve"> </w:t>
      </w:r>
      <w:r w:rsidRPr="00B97D34">
        <w:rPr>
          <w:rFonts w:eastAsia="Arial"/>
          <w:spacing w:val="-1"/>
          <w:lang w:val="en-US" w:eastAsia="en-US"/>
        </w:rPr>
        <w:t>the</w:t>
      </w:r>
      <w:r w:rsidRPr="00B97D34">
        <w:rPr>
          <w:rFonts w:eastAsia="Arial"/>
          <w:spacing w:val="-2"/>
          <w:lang w:val="en-US" w:eastAsia="en-US"/>
        </w:rPr>
        <w:t xml:space="preserve"> </w:t>
      </w:r>
      <w:r w:rsidRPr="00B97D34">
        <w:rPr>
          <w:rFonts w:eastAsia="Arial"/>
          <w:spacing w:val="-1"/>
          <w:lang w:val="en-US" w:eastAsia="en-US"/>
        </w:rPr>
        <w:t>binders</w:t>
      </w:r>
      <w:r w:rsidRPr="00B97D34">
        <w:rPr>
          <w:rFonts w:eastAsia="Arial"/>
          <w:spacing w:val="-5"/>
          <w:lang w:val="en-US" w:eastAsia="en-US"/>
        </w:rPr>
        <w:t xml:space="preserve"> </w:t>
      </w:r>
      <w:r w:rsidRPr="00B97D34">
        <w:rPr>
          <w:rFonts w:eastAsia="Arial"/>
          <w:spacing w:val="-1"/>
          <w:lang w:val="en-US" w:eastAsia="en-US"/>
        </w:rPr>
        <w:t xml:space="preserve">that </w:t>
      </w:r>
      <w:proofErr w:type="gramStart"/>
      <w:r w:rsidRPr="00B97D34">
        <w:rPr>
          <w:rFonts w:eastAsia="Arial"/>
          <w:spacing w:val="-1"/>
          <w:lang w:val="en-US" w:eastAsia="en-US"/>
        </w:rPr>
        <w:t>ensures</w:t>
      </w:r>
      <w:proofErr w:type="gramEnd"/>
      <w:r w:rsidRPr="00B97D34">
        <w:rPr>
          <w:rFonts w:eastAsia="Arial"/>
          <w:spacing w:val="-6"/>
          <w:lang w:val="en-US" w:eastAsia="en-US"/>
        </w:rPr>
        <w:t xml:space="preserve"> </w:t>
      </w:r>
      <w:r w:rsidRPr="00B97D34">
        <w:rPr>
          <w:rFonts w:eastAsia="Arial"/>
          <w:spacing w:val="-1"/>
          <w:lang w:val="en-US" w:eastAsia="en-US"/>
        </w:rPr>
        <w:t>homogeneity</w:t>
      </w:r>
      <w:r w:rsidRPr="00B97D34">
        <w:rPr>
          <w:rFonts w:eastAsia="Arial"/>
          <w:spacing w:val="-6"/>
          <w:lang w:val="en-US" w:eastAsia="en-US"/>
        </w:rPr>
        <w:t xml:space="preserve"> </w:t>
      </w:r>
      <w:r w:rsidRPr="00B97D34">
        <w:rPr>
          <w:rFonts w:eastAsia="Arial"/>
          <w:lang w:val="en-US" w:eastAsia="en-US"/>
        </w:rPr>
        <w:t>and</w:t>
      </w:r>
      <w:r w:rsidRPr="00B97D34">
        <w:rPr>
          <w:rFonts w:eastAsia="Arial"/>
          <w:spacing w:val="-4"/>
          <w:lang w:val="en-US" w:eastAsia="en-US"/>
        </w:rPr>
        <w:t xml:space="preserve"> </w:t>
      </w:r>
      <w:r w:rsidRPr="00B97D34">
        <w:rPr>
          <w:rFonts w:eastAsia="Arial"/>
          <w:spacing w:val="-1"/>
          <w:lang w:val="en-US" w:eastAsia="en-US"/>
        </w:rPr>
        <w:t>conformity</w:t>
      </w:r>
      <w:r w:rsidRPr="00B97D34">
        <w:rPr>
          <w:rFonts w:eastAsia="Arial"/>
          <w:spacing w:val="-6"/>
          <w:lang w:val="en-US" w:eastAsia="en-US"/>
        </w:rPr>
        <w:t xml:space="preserve"> </w:t>
      </w:r>
      <w:r w:rsidRPr="00B97D34">
        <w:rPr>
          <w:rFonts w:eastAsia="Arial"/>
          <w:spacing w:val="-1"/>
          <w:lang w:val="en-US" w:eastAsia="en-US"/>
        </w:rPr>
        <w:t>at</w:t>
      </w:r>
      <w:r w:rsidRPr="00B97D34">
        <w:rPr>
          <w:rFonts w:eastAsia="Arial"/>
          <w:spacing w:val="-7"/>
          <w:lang w:val="en-US" w:eastAsia="en-US"/>
        </w:rPr>
        <w:t xml:space="preserve"> </w:t>
      </w:r>
      <w:r w:rsidRPr="00B97D34">
        <w:rPr>
          <w:rFonts w:eastAsia="Arial"/>
          <w:lang w:val="en-US" w:eastAsia="en-US"/>
        </w:rPr>
        <w:t>the</w:t>
      </w:r>
      <w:r w:rsidRPr="00B97D34">
        <w:rPr>
          <w:rFonts w:eastAsia="Arial"/>
          <w:spacing w:val="-6"/>
          <w:lang w:val="en-US" w:eastAsia="en-US"/>
        </w:rPr>
        <w:t xml:space="preserve"> </w:t>
      </w:r>
      <w:r w:rsidRPr="00B97D34">
        <w:rPr>
          <w:rFonts w:eastAsia="Arial"/>
          <w:lang w:val="en-US" w:eastAsia="en-US"/>
        </w:rPr>
        <w:t>time</w:t>
      </w:r>
      <w:r w:rsidRPr="00B97D34">
        <w:rPr>
          <w:rFonts w:eastAsia="Arial"/>
          <w:spacing w:val="-7"/>
          <w:lang w:val="en-US" w:eastAsia="en-US"/>
        </w:rPr>
        <w:t xml:space="preserve"> </w:t>
      </w:r>
      <w:r w:rsidRPr="00B97D34">
        <w:rPr>
          <w:rFonts w:eastAsia="Arial"/>
          <w:spacing w:val="-1"/>
          <w:lang w:val="en-US" w:eastAsia="en-US"/>
        </w:rPr>
        <w:t>of</w:t>
      </w:r>
      <w:r w:rsidRPr="00B97D34">
        <w:rPr>
          <w:rFonts w:eastAsia="Arial"/>
          <w:spacing w:val="-4"/>
          <w:lang w:val="en-US" w:eastAsia="en-US"/>
        </w:rPr>
        <w:t xml:space="preserve"> </w:t>
      </w:r>
      <w:r w:rsidRPr="00B97D34">
        <w:rPr>
          <w:rFonts w:eastAsia="Arial"/>
          <w:spacing w:val="-1"/>
          <w:lang w:val="en-US" w:eastAsia="en-US"/>
        </w:rPr>
        <w:t>incorporation</w:t>
      </w:r>
      <w:r w:rsidRPr="00B97D34">
        <w:rPr>
          <w:rFonts w:eastAsia="Arial"/>
          <w:spacing w:val="-5"/>
          <w:lang w:val="en-US" w:eastAsia="en-US"/>
        </w:rPr>
        <w:t xml:space="preserve"> </w:t>
      </w:r>
      <w:r w:rsidRPr="00B97D34">
        <w:rPr>
          <w:rFonts w:eastAsia="Arial"/>
          <w:spacing w:val="-1"/>
          <w:lang w:val="en-US" w:eastAsia="en-US"/>
        </w:rPr>
        <w:t>into</w:t>
      </w:r>
      <w:r w:rsidRPr="00B97D34">
        <w:rPr>
          <w:rFonts w:eastAsia="Arial"/>
          <w:spacing w:val="-6"/>
          <w:lang w:val="en-US" w:eastAsia="en-US"/>
        </w:rPr>
        <w:t xml:space="preserve"> </w:t>
      </w:r>
      <w:r w:rsidRPr="00B97D34">
        <w:rPr>
          <w:rFonts w:eastAsia="Arial"/>
          <w:lang w:val="en-US" w:eastAsia="en-US"/>
        </w:rPr>
        <w:t>the</w:t>
      </w:r>
      <w:r w:rsidRPr="00B97D34">
        <w:rPr>
          <w:rFonts w:eastAsia="Arial"/>
          <w:spacing w:val="-7"/>
          <w:lang w:val="en-US" w:eastAsia="en-US"/>
        </w:rPr>
        <w:t xml:space="preserve"> </w:t>
      </w:r>
      <w:r w:rsidRPr="00B97D34">
        <w:rPr>
          <w:rFonts w:eastAsia="Arial"/>
          <w:lang w:val="en-US" w:eastAsia="en-US"/>
        </w:rPr>
        <w:t>works</w:t>
      </w:r>
      <w:r w:rsidRPr="00B97D34">
        <w:rPr>
          <w:rFonts w:eastAsia="Arial"/>
          <w:spacing w:val="-6"/>
          <w:lang w:val="en-US" w:eastAsia="en-US"/>
        </w:rPr>
        <w:t xml:space="preserve"> </w:t>
      </w:r>
      <w:r w:rsidRPr="00B97D34">
        <w:rPr>
          <w:rFonts w:eastAsia="Arial"/>
          <w:lang w:val="en-US" w:eastAsia="en-US"/>
        </w:rPr>
        <w:t>are</w:t>
      </w:r>
      <w:r w:rsidRPr="00B97D34">
        <w:rPr>
          <w:rFonts w:eastAsia="Arial"/>
          <w:spacing w:val="-6"/>
          <w:lang w:val="en-US" w:eastAsia="en-US"/>
        </w:rPr>
        <w:t xml:space="preserve"> </w:t>
      </w:r>
      <w:r w:rsidRPr="00B97D34">
        <w:rPr>
          <w:rFonts w:eastAsia="Arial"/>
          <w:spacing w:val="-1"/>
          <w:lang w:val="en-US" w:eastAsia="en-US"/>
        </w:rPr>
        <w:t>readily available</w:t>
      </w:r>
      <w:r w:rsidRPr="00B97D34">
        <w:rPr>
          <w:rFonts w:eastAsia="Arial"/>
          <w:spacing w:val="-8"/>
          <w:lang w:val="en-US" w:eastAsia="en-US"/>
        </w:rPr>
        <w:t xml:space="preserve"> </w:t>
      </w:r>
      <w:r w:rsidRPr="00B97D34">
        <w:rPr>
          <w:rFonts w:eastAsia="Arial"/>
          <w:spacing w:val="1"/>
          <w:lang w:val="en-US" w:eastAsia="en-US"/>
        </w:rPr>
        <w:t>to</w:t>
      </w:r>
      <w:r w:rsidRPr="00B97D34">
        <w:rPr>
          <w:rFonts w:eastAsia="Arial"/>
          <w:spacing w:val="-8"/>
          <w:lang w:val="en-US" w:eastAsia="en-US"/>
        </w:rPr>
        <w:t xml:space="preserve"> </w:t>
      </w:r>
      <w:r w:rsidRPr="00B97D34">
        <w:rPr>
          <w:rFonts w:eastAsia="Arial"/>
          <w:lang w:val="en-US" w:eastAsia="en-US"/>
        </w:rPr>
        <w:t>the</w:t>
      </w:r>
      <w:r w:rsidRPr="00B97D34">
        <w:rPr>
          <w:rFonts w:eastAsia="Arial"/>
          <w:spacing w:val="-7"/>
          <w:lang w:val="en-US" w:eastAsia="en-US"/>
        </w:rPr>
        <w:t xml:space="preserve"> </w:t>
      </w:r>
      <w:r w:rsidRPr="00B97D34">
        <w:rPr>
          <w:rFonts w:eastAsia="Arial"/>
          <w:spacing w:val="-1"/>
          <w:lang w:val="en-US" w:eastAsia="en-US"/>
        </w:rPr>
        <w:t>Principal</w:t>
      </w:r>
      <w:r w:rsidRPr="00B97D34">
        <w:rPr>
          <w:rFonts w:eastAsia="Arial"/>
          <w:spacing w:val="-7"/>
          <w:lang w:val="en-US" w:eastAsia="en-US"/>
        </w:rPr>
        <w:t xml:space="preserve"> </w:t>
      </w:r>
      <w:r w:rsidRPr="00B97D34">
        <w:rPr>
          <w:rFonts w:eastAsia="Arial"/>
          <w:lang w:val="en-US" w:eastAsia="en-US"/>
        </w:rPr>
        <w:t>and</w:t>
      </w:r>
      <w:r w:rsidRPr="00B97D34">
        <w:rPr>
          <w:rFonts w:eastAsia="Arial"/>
          <w:spacing w:val="-8"/>
          <w:lang w:val="en-US" w:eastAsia="en-US"/>
        </w:rPr>
        <w:t xml:space="preserve"> </w:t>
      </w:r>
      <w:r w:rsidRPr="00B97D34">
        <w:rPr>
          <w:rFonts w:eastAsia="Arial"/>
          <w:spacing w:val="-1"/>
          <w:lang w:val="en-US" w:eastAsia="en-US"/>
        </w:rPr>
        <w:t>Contractor.</w:t>
      </w:r>
    </w:p>
    <w:p w14:paraId="5FBF35D9" w14:textId="77777777" w:rsidR="00B30E36" w:rsidRDefault="00B30E36" w:rsidP="00B30E36"/>
    <w:p w14:paraId="4581C210" w14:textId="77777777" w:rsidR="00B30E36" w:rsidRPr="00B97D34" w:rsidRDefault="00000000" w:rsidP="00B30E36">
      <w:r w:rsidRPr="00B97D34">
        <w:t>Supply all quality documents to the Superintendent upon request.</w:t>
      </w:r>
    </w:p>
    <w:p w14:paraId="1DFEBFCC" w14:textId="77777777" w:rsidR="00B30E36" w:rsidRPr="00B97D34" w:rsidRDefault="00000000" w:rsidP="00B30E36">
      <w:r w:rsidRPr="00B97D34">
        <w:t>All conformance testing to be carried out in accordance with Austroads and Australian Standard Test Methods.</w:t>
      </w:r>
    </w:p>
    <w:p w14:paraId="5110C2BC" w14:textId="77777777" w:rsidR="00B30E36" w:rsidRPr="00B97D34" w:rsidRDefault="00000000" w:rsidP="00B30E36">
      <w:r w:rsidRPr="00B97D34">
        <w:t xml:space="preserve">Base binders </w:t>
      </w:r>
      <w:proofErr w:type="gramStart"/>
      <w:r w:rsidRPr="00B97D34">
        <w:t>for the production of</w:t>
      </w:r>
      <w:proofErr w:type="gramEnd"/>
      <w:r w:rsidRPr="00B97D34">
        <w:t xml:space="preserve"> PMB must meet the specification limits outlined in </w:t>
      </w:r>
      <w:r w:rsidRPr="00B97D34">
        <w:rPr>
          <w:b/>
          <w:i/>
        </w:rPr>
        <w:t>Table - Base Binder for Polymer Modified Bitumen</w:t>
      </w:r>
      <w:r w:rsidRPr="00B97D34">
        <w:t>, from the refinery. All base binders must be process tested for conformance to ensure compliance before manufacture into PMB's.</w:t>
      </w:r>
    </w:p>
    <w:tbl>
      <w:tblPr>
        <w:tblStyle w:val="TableGrid"/>
        <w:tblW w:w="5000" w:type="pct"/>
        <w:tblLook w:val="0620" w:firstRow="1" w:lastRow="0" w:firstColumn="0" w:lastColumn="0" w:noHBand="1" w:noVBand="1"/>
      </w:tblPr>
      <w:tblGrid>
        <w:gridCol w:w="5204"/>
        <w:gridCol w:w="2583"/>
        <w:gridCol w:w="2521"/>
      </w:tblGrid>
      <w:tr w:rsidR="009838DF" w14:paraId="5448047D" w14:textId="77777777" w:rsidTr="000B21D8">
        <w:trPr>
          <w:cnfStyle w:val="100000000000" w:firstRow="1" w:lastRow="0" w:firstColumn="0" w:lastColumn="0" w:oddVBand="0" w:evenVBand="0" w:oddHBand="0" w:evenHBand="0" w:firstRowFirstColumn="0" w:firstRowLastColumn="0" w:lastRowFirstColumn="0" w:lastRowLastColumn="0"/>
          <w:trHeight w:val="355"/>
        </w:trPr>
        <w:tc>
          <w:tcPr>
            <w:tcW w:w="5000" w:type="pct"/>
            <w:gridSpan w:val="3"/>
          </w:tcPr>
          <w:p w14:paraId="0B0B8708" w14:textId="77777777" w:rsidR="000B21D8" w:rsidRPr="000B21D8" w:rsidRDefault="00000000" w:rsidP="005836C1">
            <w:pPr>
              <w:rPr>
                <w:b w:val="0"/>
                <w:bCs/>
              </w:rPr>
            </w:pPr>
            <w:r w:rsidRPr="000B21D8">
              <w:rPr>
                <w:bCs/>
              </w:rPr>
              <w:t>Table - Base Binder for Polymer Modified Bitumen</w:t>
            </w:r>
          </w:p>
        </w:tc>
      </w:tr>
      <w:tr w:rsidR="009838DF" w14:paraId="62D50C17" w14:textId="77777777" w:rsidTr="000B21D8">
        <w:trPr>
          <w:trHeight w:val="355"/>
        </w:trPr>
        <w:tc>
          <w:tcPr>
            <w:tcW w:w="2524" w:type="pct"/>
          </w:tcPr>
          <w:p w14:paraId="69E10D4B" w14:textId="77777777" w:rsidR="00B30E36" w:rsidRPr="000B21D8" w:rsidRDefault="00000000" w:rsidP="005836C1">
            <w:pPr>
              <w:rPr>
                <w:b/>
                <w:bCs/>
              </w:rPr>
            </w:pPr>
            <w:r w:rsidRPr="000B21D8">
              <w:rPr>
                <w:b/>
                <w:bCs/>
              </w:rPr>
              <w:t>Property</w:t>
            </w:r>
          </w:p>
        </w:tc>
        <w:tc>
          <w:tcPr>
            <w:tcW w:w="1253" w:type="pct"/>
          </w:tcPr>
          <w:p w14:paraId="79C7E6EF" w14:textId="77777777" w:rsidR="00B30E36" w:rsidRPr="000B21D8" w:rsidRDefault="00000000" w:rsidP="005836C1">
            <w:pPr>
              <w:rPr>
                <w:b/>
                <w:bCs/>
              </w:rPr>
            </w:pPr>
            <w:r w:rsidRPr="000B21D8">
              <w:rPr>
                <w:b/>
                <w:bCs/>
              </w:rPr>
              <w:t>Specification limit</w:t>
            </w:r>
          </w:p>
          <w:p w14:paraId="04F36639" w14:textId="77777777" w:rsidR="00B30E36" w:rsidRPr="000B21D8" w:rsidRDefault="00000000" w:rsidP="005836C1">
            <w:pPr>
              <w:rPr>
                <w:b/>
                <w:bCs/>
              </w:rPr>
            </w:pPr>
            <w:r w:rsidRPr="000B21D8">
              <w:rPr>
                <w:b/>
                <w:bCs/>
              </w:rPr>
              <w:t>minimum</w:t>
            </w:r>
          </w:p>
        </w:tc>
        <w:tc>
          <w:tcPr>
            <w:tcW w:w="1223" w:type="pct"/>
          </w:tcPr>
          <w:p w14:paraId="08A554E1" w14:textId="77777777" w:rsidR="00B30E36" w:rsidRPr="000B21D8" w:rsidRDefault="00000000" w:rsidP="005836C1">
            <w:pPr>
              <w:rPr>
                <w:b/>
                <w:bCs/>
              </w:rPr>
            </w:pPr>
            <w:r w:rsidRPr="000B21D8">
              <w:rPr>
                <w:b/>
                <w:bCs/>
              </w:rPr>
              <w:t>Specification limit</w:t>
            </w:r>
          </w:p>
          <w:p w14:paraId="49B5E9BE" w14:textId="77777777" w:rsidR="00B30E36" w:rsidRPr="000B21D8" w:rsidRDefault="00000000" w:rsidP="005836C1">
            <w:pPr>
              <w:rPr>
                <w:b/>
                <w:bCs/>
              </w:rPr>
            </w:pPr>
            <w:r w:rsidRPr="000B21D8">
              <w:rPr>
                <w:b/>
                <w:bCs/>
              </w:rPr>
              <w:t>maximum</w:t>
            </w:r>
          </w:p>
        </w:tc>
      </w:tr>
      <w:tr w:rsidR="009838DF" w14:paraId="1FAFBAC1" w14:textId="77777777" w:rsidTr="000B21D8">
        <w:trPr>
          <w:trHeight w:val="355"/>
        </w:trPr>
        <w:tc>
          <w:tcPr>
            <w:tcW w:w="2524" w:type="pct"/>
          </w:tcPr>
          <w:p w14:paraId="223DC80B" w14:textId="77777777" w:rsidR="00B30E36" w:rsidRPr="00B97D34" w:rsidRDefault="00000000" w:rsidP="005836C1">
            <w:r w:rsidRPr="00B97D34">
              <w:t>Viscosity at 60</w:t>
            </w:r>
            <w:r w:rsidRPr="00B97D34">
              <w:rPr>
                <w:vertAlign w:val="superscript"/>
              </w:rPr>
              <w:t>o</w:t>
            </w:r>
            <w:r w:rsidRPr="00B97D34">
              <w:t xml:space="preserve">C, </w:t>
            </w:r>
            <w:proofErr w:type="spellStart"/>
            <w:proofErr w:type="gramStart"/>
            <w:r w:rsidRPr="00B97D34">
              <w:t>Pa.s</w:t>
            </w:r>
            <w:proofErr w:type="spellEnd"/>
            <w:proofErr w:type="gramEnd"/>
          </w:p>
        </w:tc>
        <w:tc>
          <w:tcPr>
            <w:tcW w:w="1253" w:type="pct"/>
          </w:tcPr>
          <w:p w14:paraId="373000E0" w14:textId="77777777" w:rsidR="00B30E36" w:rsidRPr="00B97D34" w:rsidRDefault="00000000" w:rsidP="005836C1">
            <w:r w:rsidRPr="00B97D34">
              <w:t>140</w:t>
            </w:r>
          </w:p>
        </w:tc>
        <w:tc>
          <w:tcPr>
            <w:tcW w:w="1223" w:type="pct"/>
          </w:tcPr>
          <w:p w14:paraId="479E51AA" w14:textId="77777777" w:rsidR="00B30E36" w:rsidRPr="00B97D34" w:rsidRDefault="00000000" w:rsidP="005836C1">
            <w:r w:rsidRPr="00B97D34">
              <w:t>380</w:t>
            </w:r>
          </w:p>
        </w:tc>
      </w:tr>
      <w:tr w:rsidR="009838DF" w14:paraId="67EC7BD3" w14:textId="77777777" w:rsidTr="000B21D8">
        <w:trPr>
          <w:trHeight w:val="355"/>
        </w:trPr>
        <w:tc>
          <w:tcPr>
            <w:tcW w:w="2524" w:type="pct"/>
          </w:tcPr>
          <w:p w14:paraId="339C4958" w14:textId="77777777" w:rsidR="00B30E36" w:rsidRPr="00B97D34" w:rsidRDefault="00000000" w:rsidP="005836C1">
            <w:r w:rsidRPr="00B97D34">
              <w:t>Viscosity at 135</w:t>
            </w:r>
            <w:r w:rsidRPr="00B97D34">
              <w:rPr>
                <w:vertAlign w:val="superscript"/>
              </w:rPr>
              <w:t>o</w:t>
            </w:r>
            <w:r w:rsidRPr="00B97D34">
              <w:t xml:space="preserve">C, </w:t>
            </w:r>
            <w:proofErr w:type="spellStart"/>
            <w:proofErr w:type="gramStart"/>
            <w:r w:rsidRPr="00B97D34">
              <w:t>Pa.s</w:t>
            </w:r>
            <w:proofErr w:type="spellEnd"/>
            <w:proofErr w:type="gramEnd"/>
          </w:p>
        </w:tc>
        <w:tc>
          <w:tcPr>
            <w:tcW w:w="1253" w:type="pct"/>
          </w:tcPr>
          <w:p w14:paraId="0DB67689" w14:textId="77777777" w:rsidR="00B30E36" w:rsidRPr="00B97D34" w:rsidRDefault="00000000" w:rsidP="005836C1">
            <w:r w:rsidRPr="00B97D34">
              <w:t>0.25</w:t>
            </w:r>
          </w:p>
        </w:tc>
        <w:tc>
          <w:tcPr>
            <w:tcW w:w="1223" w:type="pct"/>
          </w:tcPr>
          <w:p w14:paraId="2BEE16C6" w14:textId="77777777" w:rsidR="00B30E36" w:rsidRPr="00B97D34" w:rsidRDefault="00000000" w:rsidP="005836C1">
            <w:r w:rsidRPr="00B97D34">
              <w:t>0.65</w:t>
            </w:r>
          </w:p>
        </w:tc>
      </w:tr>
      <w:tr w:rsidR="009838DF" w14:paraId="4CEB5431" w14:textId="77777777" w:rsidTr="000B21D8">
        <w:trPr>
          <w:trHeight w:val="587"/>
        </w:trPr>
        <w:tc>
          <w:tcPr>
            <w:tcW w:w="2524" w:type="pct"/>
          </w:tcPr>
          <w:p w14:paraId="76573BF2" w14:textId="77777777" w:rsidR="00B30E36" w:rsidRPr="00B97D34" w:rsidRDefault="00000000" w:rsidP="005836C1">
            <w:r w:rsidRPr="00B97D34">
              <w:t>Penetration at 25</w:t>
            </w:r>
            <w:r w:rsidRPr="00B97D34">
              <w:rPr>
                <w:vertAlign w:val="superscript"/>
              </w:rPr>
              <w:t>o</w:t>
            </w:r>
            <w:r w:rsidRPr="00B97D34">
              <w:t>C (100g, 5s</w:t>
            </w:r>
            <w:proofErr w:type="gramStart"/>
            <w:r w:rsidRPr="00B97D34">
              <w:t>),</w:t>
            </w:r>
            <w:proofErr w:type="spellStart"/>
            <w:r w:rsidRPr="00B97D34">
              <w:rPr>
                <w:i/>
              </w:rPr>
              <w:t>pu</w:t>
            </w:r>
            <w:proofErr w:type="spellEnd"/>
            <w:proofErr w:type="gramEnd"/>
            <w:r w:rsidRPr="00B97D34">
              <w:t xml:space="preserve"> (</w:t>
            </w:r>
            <w:proofErr w:type="spellStart"/>
            <w:r w:rsidRPr="00B97D34">
              <w:rPr>
                <w:i/>
              </w:rPr>
              <w:t>pu</w:t>
            </w:r>
            <w:proofErr w:type="spellEnd"/>
            <w:r w:rsidRPr="00B97D34">
              <w:rPr>
                <w:i/>
              </w:rPr>
              <w:t xml:space="preserve"> </w:t>
            </w:r>
            <w:r w:rsidRPr="00B97D34">
              <w:t>unit is</w:t>
            </w:r>
          </w:p>
          <w:p w14:paraId="0BA39B25" w14:textId="77777777" w:rsidR="00B30E36" w:rsidRPr="00B97D34" w:rsidRDefault="00000000" w:rsidP="005836C1">
            <w:r w:rsidRPr="00B97D34">
              <w:t>0.1mm)</w:t>
            </w:r>
          </w:p>
        </w:tc>
        <w:tc>
          <w:tcPr>
            <w:tcW w:w="1253" w:type="pct"/>
          </w:tcPr>
          <w:p w14:paraId="1E838108" w14:textId="77777777" w:rsidR="00B30E36" w:rsidRPr="00B97D34" w:rsidRDefault="00000000" w:rsidP="005836C1">
            <w:r w:rsidRPr="00B97D34">
              <w:t>40</w:t>
            </w:r>
          </w:p>
        </w:tc>
        <w:tc>
          <w:tcPr>
            <w:tcW w:w="1223" w:type="pct"/>
          </w:tcPr>
          <w:p w14:paraId="35F9D84A" w14:textId="77777777" w:rsidR="00B30E36" w:rsidRPr="00B97D34" w:rsidRDefault="00B30E36" w:rsidP="005836C1"/>
        </w:tc>
      </w:tr>
      <w:tr w:rsidR="009838DF" w14:paraId="5723997F" w14:textId="77777777" w:rsidTr="000B21D8">
        <w:trPr>
          <w:trHeight w:val="355"/>
        </w:trPr>
        <w:tc>
          <w:tcPr>
            <w:tcW w:w="2524" w:type="pct"/>
          </w:tcPr>
          <w:p w14:paraId="7B09B650" w14:textId="77777777" w:rsidR="00B30E36" w:rsidRPr="00B97D34" w:rsidRDefault="00000000" w:rsidP="005836C1">
            <w:r w:rsidRPr="00B97D34">
              <w:t xml:space="preserve">Flashpoint </w:t>
            </w:r>
            <w:proofErr w:type="spellStart"/>
            <w:r w:rsidRPr="00B97D34">
              <w:rPr>
                <w:vertAlign w:val="superscript"/>
              </w:rPr>
              <w:t>o</w:t>
            </w:r>
            <w:r w:rsidRPr="00B97D34">
              <w:t>C</w:t>
            </w:r>
            <w:proofErr w:type="spellEnd"/>
          </w:p>
        </w:tc>
        <w:tc>
          <w:tcPr>
            <w:tcW w:w="1253" w:type="pct"/>
          </w:tcPr>
          <w:p w14:paraId="3EA40516" w14:textId="77777777" w:rsidR="00B30E36" w:rsidRPr="00B97D34" w:rsidRDefault="00000000" w:rsidP="005836C1">
            <w:r w:rsidRPr="00B97D34">
              <w:t>250</w:t>
            </w:r>
          </w:p>
        </w:tc>
        <w:tc>
          <w:tcPr>
            <w:tcW w:w="1223" w:type="pct"/>
          </w:tcPr>
          <w:p w14:paraId="3563F7BB" w14:textId="77777777" w:rsidR="00B30E36" w:rsidRPr="00B97D34" w:rsidRDefault="00000000" w:rsidP="005836C1">
            <w:r w:rsidRPr="00B97D34">
              <w:t>N/A</w:t>
            </w:r>
          </w:p>
        </w:tc>
      </w:tr>
      <w:tr w:rsidR="009838DF" w14:paraId="72BD0712" w14:textId="77777777" w:rsidTr="000B21D8">
        <w:trPr>
          <w:trHeight w:val="355"/>
        </w:trPr>
        <w:tc>
          <w:tcPr>
            <w:tcW w:w="2524" w:type="pct"/>
          </w:tcPr>
          <w:p w14:paraId="0BC491CE" w14:textId="77777777" w:rsidR="00B30E36" w:rsidRPr="00B97D34" w:rsidRDefault="00000000" w:rsidP="005836C1">
            <w:r w:rsidRPr="00B97D34">
              <w:t>Matter Insoluble in toluene, percent mass</w:t>
            </w:r>
          </w:p>
        </w:tc>
        <w:tc>
          <w:tcPr>
            <w:tcW w:w="1253" w:type="pct"/>
          </w:tcPr>
          <w:p w14:paraId="0F1A3832" w14:textId="77777777" w:rsidR="00B30E36" w:rsidRPr="00B97D34" w:rsidRDefault="00000000" w:rsidP="005836C1">
            <w:r w:rsidRPr="00B97D34">
              <w:t>N/A</w:t>
            </w:r>
          </w:p>
        </w:tc>
        <w:tc>
          <w:tcPr>
            <w:tcW w:w="1223" w:type="pct"/>
          </w:tcPr>
          <w:p w14:paraId="7BEA9E04" w14:textId="77777777" w:rsidR="00B30E36" w:rsidRPr="00B97D34" w:rsidRDefault="00000000" w:rsidP="005836C1">
            <w:r w:rsidRPr="00B97D34">
              <w:t>1.0</w:t>
            </w:r>
          </w:p>
        </w:tc>
      </w:tr>
      <w:tr w:rsidR="009838DF" w14:paraId="063C0AAF" w14:textId="77777777" w:rsidTr="000B21D8">
        <w:trPr>
          <w:trHeight w:val="1188"/>
        </w:trPr>
        <w:tc>
          <w:tcPr>
            <w:tcW w:w="2524" w:type="pct"/>
          </w:tcPr>
          <w:p w14:paraId="58C5350C" w14:textId="77777777" w:rsidR="00B30E36" w:rsidRPr="00B97D34" w:rsidRDefault="00000000" w:rsidP="005836C1">
            <w:r w:rsidRPr="00B97D34">
              <w:t>Short Term effect of heat and air</w:t>
            </w:r>
          </w:p>
          <w:p w14:paraId="209102C6" w14:textId="77777777" w:rsidR="00B30E36" w:rsidRPr="00B97D34" w:rsidRDefault="00000000" w:rsidP="005836C1">
            <w:r w:rsidRPr="00B97D34">
              <w:t>(Rolling Thin film Oven Test)</w:t>
            </w:r>
          </w:p>
          <w:p w14:paraId="7624319B" w14:textId="77777777" w:rsidR="00B30E36" w:rsidRPr="00B97D34" w:rsidRDefault="00000000" w:rsidP="005836C1">
            <w:r w:rsidRPr="00B97D34">
              <w:t>Viscosity of residue at 60</w:t>
            </w:r>
            <w:r w:rsidRPr="00B97D34">
              <w:rPr>
                <w:vertAlign w:val="superscript"/>
              </w:rPr>
              <w:t>o</w:t>
            </w:r>
            <w:r w:rsidRPr="00B97D34">
              <w:t>C as a</w:t>
            </w:r>
          </w:p>
          <w:p w14:paraId="658FF2AE" w14:textId="77777777" w:rsidR="00B30E36" w:rsidRPr="00B97D34" w:rsidRDefault="00000000" w:rsidP="005836C1">
            <w:r w:rsidRPr="00B97D34">
              <w:t>percentage of original</w:t>
            </w:r>
          </w:p>
        </w:tc>
        <w:tc>
          <w:tcPr>
            <w:tcW w:w="1253" w:type="pct"/>
          </w:tcPr>
          <w:p w14:paraId="5E5DE24A" w14:textId="77777777" w:rsidR="00B30E36" w:rsidRPr="00B97D34" w:rsidRDefault="00000000" w:rsidP="005836C1">
            <w:r w:rsidRPr="00B97D34">
              <w:t>N/A</w:t>
            </w:r>
          </w:p>
        </w:tc>
        <w:tc>
          <w:tcPr>
            <w:tcW w:w="1223" w:type="pct"/>
          </w:tcPr>
          <w:p w14:paraId="52BF0BFF" w14:textId="77777777" w:rsidR="00B30E36" w:rsidRPr="00B97D34" w:rsidRDefault="00000000" w:rsidP="005836C1">
            <w:r w:rsidRPr="00B97D34">
              <w:t>300</w:t>
            </w:r>
          </w:p>
        </w:tc>
      </w:tr>
      <w:tr w:rsidR="009838DF" w14:paraId="55A12FAF" w14:textId="77777777" w:rsidTr="000B21D8">
        <w:trPr>
          <w:trHeight w:val="355"/>
        </w:trPr>
        <w:tc>
          <w:tcPr>
            <w:tcW w:w="2524" w:type="pct"/>
          </w:tcPr>
          <w:p w14:paraId="48729545" w14:textId="77777777" w:rsidR="00B30E36" w:rsidRPr="00B97D34" w:rsidRDefault="00000000" w:rsidP="005836C1">
            <w:r w:rsidRPr="00B97D34">
              <w:t>Long term effect of Heat and air, days</w:t>
            </w:r>
          </w:p>
        </w:tc>
        <w:tc>
          <w:tcPr>
            <w:tcW w:w="1253" w:type="pct"/>
          </w:tcPr>
          <w:p w14:paraId="6ED54CA8" w14:textId="77777777" w:rsidR="00B30E36" w:rsidRPr="00B97D34" w:rsidRDefault="00000000" w:rsidP="005836C1">
            <w:r w:rsidRPr="00B97D34">
              <w:t>7</w:t>
            </w:r>
          </w:p>
        </w:tc>
        <w:tc>
          <w:tcPr>
            <w:tcW w:w="1223" w:type="pct"/>
          </w:tcPr>
          <w:p w14:paraId="07EACC02" w14:textId="77777777" w:rsidR="00B30E36" w:rsidRPr="00B97D34" w:rsidRDefault="00000000" w:rsidP="005836C1">
            <w:r w:rsidRPr="00B97D34">
              <w:t>7</w:t>
            </w:r>
          </w:p>
        </w:tc>
      </w:tr>
      <w:tr w:rsidR="009838DF" w14:paraId="170FFD18" w14:textId="77777777" w:rsidTr="000B21D8">
        <w:trPr>
          <w:trHeight w:val="370"/>
        </w:trPr>
        <w:tc>
          <w:tcPr>
            <w:tcW w:w="2524" w:type="pct"/>
          </w:tcPr>
          <w:p w14:paraId="23AF26F1" w14:textId="77777777" w:rsidR="00B30E36" w:rsidRPr="00B97D34" w:rsidRDefault="00000000" w:rsidP="005836C1">
            <w:r w:rsidRPr="00B97D34">
              <w:t>Density at 15</w:t>
            </w:r>
            <w:r w:rsidRPr="00B97D34">
              <w:rPr>
                <w:vertAlign w:val="superscript"/>
              </w:rPr>
              <w:t>o</w:t>
            </w:r>
            <w:r w:rsidRPr="00B97D34">
              <w:t>C, t/m</w:t>
            </w:r>
            <w:r w:rsidRPr="00B97D34">
              <w:rPr>
                <w:vertAlign w:val="superscript"/>
              </w:rPr>
              <w:t>3</w:t>
            </w:r>
          </w:p>
        </w:tc>
        <w:tc>
          <w:tcPr>
            <w:tcW w:w="1253" w:type="pct"/>
          </w:tcPr>
          <w:p w14:paraId="1175A147" w14:textId="77777777" w:rsidR="00B30E36" w:rsidRPr="00B97D34" w:rsidRDefault="00000000" w:rsidP="005836C1">
            <w:r w:rsidRPr="00B97D34">
              <w:t>To be reported</w:t>
            </w:r>
          </w:p>
        </w:tc>
        <w:tc>
          <w:tcPr>
            <w:tcW w:w="1223" w:type="pct"/>
          </w:tcPr>
          <w:p w14:paraId="68B8DD55" w14:textId="77777777" w:rsidR="00B30E36" w:rsidRPr="00B97D34" w:rsidRDefault="00000000" w:rsidP="005836C1">
            <w:r w:rsidRPr="00B97D34">
              <w:t>To be reported</w:t>
            </w:r>
          </w:p>
        </w:tc>
      </w:tr>
    </w:tbl>
    <w:p w14:paraId="5B6D34D2" w14:textId="77777777" w:rsidR="00B30E36" w:rsidRPr="00B97D34" w:rsidRDefault="00B30E36" w:rsidP="00B30E36"/>
    <w:p w14:paraId="0790317C" w14:textId="77777777" w:rsidR="00B30E36" w:rsidRDefault="00000000" w:rsidP="005836C1">
      <w:r w:rsidRPr="005836C1">
        <w:t>Polymer Modified Binders must conform to the requirements outlined in Table - Polymer Modified Binders for Asphalt Applications.</w:t>
      </w:r>
    </w:p>
    <w:tbl>
      <w:tblPr>
        <w:tblStyle w:val="TableGrid"/>
        <w:tblW w:w="5000" w:type="pct"/>
        <w:tblLayout w:type="fixed"/>
        <w:tblLook w:val="0620" w:firstRow="1" w:lastRow="0" w:firstColumn="0" w:lastColumn="0" w:noHBand="1" w:noVBand="1"/>
      </w:tblPr>
      <w:tblGrid>
        <w:gridCol w:w="1902"/>
        <w:gridCol w:w="2842"/>
        <w:gridCol w:w="1112"/>
        <w:gridCol w:w="1113"/>
        <w:gridCol w:w="1113"/>
        <w:gridCol w:w="1113"/>
        <w:gridCol w:w="1113"/>
      </w:tblGrid>
      <w:tr w:rsidR="009838DF" w14:paraId="1096C491" w14:textId="77777777" w:rsidTr="00E4567E">
        <w:trPr>
          <w:cnfStyle w:val="100000000000" w:firstRow="1" w:lastRow="0" w:firstColumn="0" w:lastColumn="0" w:oddVBand="0" w:evenVBand="0" w:oddHBand="0" w:evenHBand="0" w:firstRowFirstColumn="0" w:firstRowLastColumn="0" w:lastRowFirstColumn="0" w:lastRowLastColumn="0"/>
          <w:trHeight w:val="332"/>
        </w:trPr>
        <w:tc>
          <w:tcPr>
            <w:tcW w:w="10309" w:type="dxa"/>
            <w:gridSpan w:val="7"/>
          </w:tcPr>
          <w:p w14:paraId="41C729AE" w14:textId="77777777" w:rsidR="000B21D8" w:rsidRPr="000B21D8" w:rsidRDefault="00000000" w:rsidP="005836C1">
            <w:pPr>
              <w:rPr>
                <w:b w:val="0"/>
                <w:bCs/>
              </w:rPr>
            </w:pPr>
            <w:r w:rsidRPr="000B21D8">
              <w:rPr>
                <w:bCs/>
              </w:rPr>
              <w:t>Table - Properties of Polymer Modified Binders for Asphalt Applications</w:t>
            </w:r>
          </w:p>
        </w:tc>
      </w:tr>
      <w:tr w:rsidR="009838DF" w14:paraId="3101AEE5" w14:textId="77777777" w:rsidTr="000B21D8">
        <w:trPr>
          <w:trHeight w:val="332"/>
        </w:trPr>
        <w:tc>
          <w:tcPr>
            <w:tcW w:w="1903" w:type="dxa"/>
            <w:vMerge w:val="restart"/>
          </w:tcPr>
          <w:p w14:paraId="02FFA5AD" w14:textId="77777777" w:rsidR="00B30E36" w:rsidRPr="000B21D8" w:rsidRDefault="00000000" w:rsidP="005836C1">
            <w:pPr>
              <w:rPr>
                <w:b/>
                <w:bCs/>
                <w:lang w:eastAsia="en-NZ"/>
              </w:rPr>
            </w:pPr>
            <w:r w:rsidRPr="000B21D8">
              <w:rPr>
                <w:b/>
                <w:bCs/>
                <w:lang w:eastAsia="en-NZ"/>
              </w:rPr>
              <w:t>Test Method</w:t>
            </w:r>
          </w:p>
        </w:tc>
        <w:tc>
          <w:tcPr>
            <w:tcW w:w="2842" w:type="dxa"/>
            <w:vMerge w:val="restart"/>
          </w:tcPr>
          <w:p w14:paraId="24839DC3" w14:textId="77777777" w:rsidR="00B30E36" w:rsidRPr="000B21D8" w:rsidRDefault="00000000" w:rsidP="005836C1">
            <w:pPr>
              <w:rPr>
                <w:b/>
                <w:bCs/>
                <w:lang w:eastAsia="en-NZ"/>
              </w:rPr>
            </w:pPr>
            <w:r w:rsidRPr="000B21D8">
              <w:rPr>
                <w:b/>
                <w:bCs/>
                <w:lang w:eastAsia="en-NZ"/>
              </w:rPr>
              <w:t xml:space="preserve">Binder property </w:t>
            </w:r>
          </w:p>
        </w:tc>
        <w:tc>
          <w:tcPr>
            <w:tcW w:w="5564" w:type="dxa"/>
            <w:gridSpan w:val="5"/>
          </w:tcPr>
          <w:p w14:paraId="6848195B" w14:textId="77777777" w:rsidR="00B30E36" w:rsidRPr="000B21D8" w:rsidRDefault="00000000" w:rsidP="005836C1">
            <w:pPr>
              <w:rPr>
                <w:b/>
                <w:bCs/>
                <w:lang w:eastAsia="en-NZ"/>
              </w:rPr>
            </w:pPr>
            <w:r w:rsidRPr="000B21D8">
              <w:rPr>
                <w:b/>
                <w:bCs/>
                <w:lang w:eastAsia="en-NZ"/>
              </w:rPr>
              <w:t>Class</w:t>
            </w:r>
          </w:p>
        </w:tc>
      </w:tr>
      <w:tr w:rsidR="009838DF" w14:paraId="7A86F9D4" w14:textId="77777777" w:rsidTr="000B21D8">
        <w:trPr>
          <w:trHeight w:val="332"/>
        </w:trPr>
        <w:tc>
          <w:tcPr>
            <w:tcW w:w="1903" w:type="dxa"/>
            <w:vMerge/>
          </w:tcPr>
          <w:p w14:paraId="289F642E" w14:textId="77777777" w:rsidR="00B30E36" w:rsidRPr="001C122D" w:rsidRDefault="00B30E36" w:rsidP="005836C1">
            <w:pPr>
              <w:rPr>
                <w:lang w:eastAsia="en-NZ"/>
              </w:rPr>
            </w:pPr>
          </w:p>
        </w:tc>
        <w:tc>
          <w:tcPr>
            <w:tcW w:w="2842" w:type="dxa"/>
            <w:vMerge/>
          </w:tcPr>
          <w:p w14:paraId="05D2FC26" w14:textId="77777777" w:rsidR="00B30E36" w:rsidRPr="001C122D" w:rsidRDefault="00B30E36" w:rsidP="005836C1">
            <w:pPr>
              <w:rPr>
                <w:lang w:eastAsia="en-NZ"/>
              </w:rPr>
            </w:pPr>
          </w:p>
        </w:tc>
        <w:tc>
          <w:tcPr>
            <w:tcW w:w="1112" w:type="dxa"/>
          </w:tcPr>
          <w:p w14:paraId="0A200391" w14:textId="77777777" w:rsidR="00B30E36" w:rsidRPr="001C122D" w:rsidRDefault="00000000" w:rsidP="005836C1">
            <w:pPr>
              <w:rPr>
                <w:lang w:eastAsia="en-NZ"/>
              </w:rPr>
            </w:pPr>
            <w:r w:rsidRPr="001C122D">
              <w:rPr>
                <w:bCs/>
                <w:lang w:eastAsia="en-NZ"/>
              </w:rPr>
              <w:t>A35P</w:t>
            </w:r>
          </w:p>
        </w:tc>
        <w:tc>
          <w:tcPr>
            <w:tcW w:w="1113" w:type="dxa"/>
          </w:tcPr>
          <w:p w14:paraId="09358947" w14:textId="77777777" w:rsidR="00B30E36" w:rsidRPr="001C122D" w:rsidRDefault="00000000" w:rsidP="005836C1">
            <w:pPr>
              <w:rPr>
                <w:lang w:eastAsia="en-NZ"/>
              </w:rPr>
            </w:pPr>
            <w:r w:rsidRPr="001C122D">
              <w:rPr>
                <w:bCs/>
                <w:lang w:eastAsia="en-NZ"/>
              </w:rPr>
              <w:t>A25E</w:t>
            </w:r>
          </w:p>
        </w:tc>
        <w:tc>
          <w:tcPr>
            <w:tcW w:w="1113" w:type="dxa"/>
          </w:tcPr>
          <w:p w14:paraId="65E013BA" w14:textId="77777777" w:rsidR="00B30E36" w:rsidRPr="001C122D" w:rsidRDefault="00000000" w:rsidP="005836C1">
            <w:pPr>
              <w:rPr>
                <w:lang w:eastAsia="en-NZ"/>
              </w:rPr>
            </w:pPr>
            <w:r w:rsidRPr="001C122D">
              <w:rPr>
                <w:bCs/>
                <w:lang w:eastAsia="en-NZ"/>
              </w:rPr>
              <w:t>A20E</w:t>
            </w:r>
          </w:p>
        </w:tc>
        <w:tc>
          <w:tcPr>
            <w:tcW w:w="1113" w:type="dxa"/>
          </w:tcPr>
          <w:p w14:paraId="6061A37B" w14:textId="77777777" w:rsidR="00B30E36" w:rsidRPr="001C122D" w:rsidRDefault="00000000" w:rsidP="005836C1">
            <w:pPr>
              <w:rPr>
                <w:lang w:eastAsia="en-NZ"/>
              </w:rPr>
            </w:pPr>
            <w:r w:rsidRPr="001C122D">
              <w:rPr>
                <w:bCs/>
                <w:lang w:eastAsia="en-NZ"/>
              </w:rPr>
              <w:t>A15E</w:t>
            </w:r>
          </w:p>
        </w:tc>
        <w:tc>
          <w:tcPr>
            <w:tcW w:w="1113" w:type="dxa"/>
          </w:tcPr>
          <w:p w14:paraId="1CC98884" w14:textId="77777777" w:rsidR="00B30E36" w:rsidRPr="001C122D" w:rsidRDefault="00000000" w:rsidP="005836C1">
            <w:pPr>
              <w:rPr>
                <w:lang w:eastAsia="en-NZ"/>
              </w:rPr>
            </w:pPr>
            <w:r w:rsidRPr="001C122D">
              <w:rPr>
                <w:bCs/>
                <w:lang w:eastAsia="en-NZ"/>
              </w:rPr>
              <w:t>A10E</w:t>
            </w:r>
          </w:p>
        </w:tc>
      </w:tr>
      <w:tr w:rsidR="009838DF" w14:paraId="1F9AA22F" w14:textId="77777777" w:rsidTr="000B21D8">
        <w:trPr>
          <w:trHeight w:val="396"/>
        </w:trPr>
        <w:tc>
          <w:tcPr>
            <w:tcW w:w="1903" w:type="dxa"/>
          </w:tcPr>
          <w:p w14:paraId="272B3DF7" w14:textId="77777777" w:rsidR="00B30E36" w:rsidRPr="001C122D" w:rsidRDefault="00000000" w:rsidP="005836C1">
            <w:pPr>
              <w:rPr>
                <w:lang w:eastAsia="en-NZ"/>
              </w:rPr>
            </w:pPr>
            <w:r>
              <w:rPr>
                <w:lang w:eastAsia="en-NZ"/>
              </w:rPr>
              <w:t>AS/NZS </w:t>
            </w:r>
            <w:r w:rsidRPr="001C122D">
              <w:rPr>
                <w:lang w:eastAsia="en-NZ"/>
              </w:rPr>
              <w:t xml:space="preserve">2341.4 or AGPT/T111(1) </w:t>
            </w:r>
          </w:p>
        </w:tc>
        <w:tc>
          <w:tcPr>
            <w:tcW w:w="2842" w:type="dxa"/>
          </w:tcPr>
          <w:p w14:paraId="40F501A0" w14:textId="77777777" w:rsidR="00B30E36" w:rsidRPr="001C122D" w:rsidRDefault="00000000" w:rsidP="005836C1">
            <w:pPr>
              <w:rPr>
                <w:lang w:eastAsia="en-NZ"/>
              </w:rPr>
            </w:pPr>
            <w:r w:rsidRPr="001C122D">
              <w:rPr>
                <w:lang w:eastAsia="en-NZ"/>
              </w:rPr>
              <w:t>Viscosity at 165 °C (</w:t>
            </w:r>
            <w:proofErr w:type="spellStart"/>
            <w:proofErr w:type="gramStart"/>
            <w:r w:rsidRPr="001C122D">
              <w:rPr>
                <w:lang w:eastAsia="en-NZ"/>
              </w:rPr>
              <w:t>Pa.s</w:t>
            </w:r>
            <w:proofErr w:type="spellEnd"/>
            <w:proofErr w:type="gramEnd"/>
            <w:r w:rsidRPr="001C122D">
              <w:rPr>
                <w:lang w:eastAsia="en-NZ"/>
              </w:rPr>
              <w:t xml:space="preserve">) </w:t>
            </w:r>
            <w:proofErr w:type="gramStart"/>
            <w:r w:rsidRPr="001C122D">
              <w:rPr>
                <w:lang w:eastAsia="en-NZ"/>
              </w:rPr>
              <w:t>max.(</w:t>
            </w:r>
            <w:proofErr w:type="gramEnd"/>
            <w:r w:rsidRPr="001C122D">
              <w:rPr>
                <w:lang w:eastAsia="en-NZ"/>
              </w:rPr>
              <w:t xml:space="preserve">1) </w:t>
            </w:r>
          </w:p>
        </w:tc>
        <w:tc>
          <w:tcPr>
            <w:tcW w:w="1112" w:type="dxa"/>
          </w:tcPr>
          <w:p w14:paraId="124C2940" w14:textId="77777777" w:rsidR="00B30E36" w:rsidRPr="001C122D" w:rsidRDefault="00000000" w:rsidP="005836C1">
            <w:pPr>
              <w:rPr>
                <w:lang w:eastAsia="en-NZ"/>
              </w:rPr>
            </w:pPr>
            <w:r w:rsidRPr="001C122D">
              <w:rPr>
                <w:lang w:eastAsia="en-NZ"/>
              </w:rPr>
              <w:t>0.6</w:t>
            </w:r>
          </w:p>
        </w:tc>
        <w:tc>
          <w:tcPr>
            <w:tcW w:w="1113" w:type="dxa"/>
          </w:tcPr>
          <w:p w14:paraId="0ED732BA" w14:textId="77777777" w:rsidR="00B30E36" w:rsidRPr="001C122D" w:rsidRDefault="00000000" w:rsidP="005836C1">
            <w:pPr>
              <w:rPr>
                <w:lang w:eastAsia="en-NZ"/>
              </w:rPr>
            </w:pPr>
            <w:r w:rsidRPr="001C122D">
              <w:rPr>
                <w:lang w:eastAsia="en-NZ"/>
              </w:rPr>
              <w:t>0.6</w:t>
            </w:r>
          </w:p>
        </w:tc>
        <w:tc>
          <w:tcPr>
            <w:tcW w:w="1113" w:type="dxa"/>
          </w:tcPr>
          <w:p w14:paraId="70C1BF11" w14:textId="77777777" w:rsidR="00B30E36" w:rsidRPr="001C122D" w:rsidRDefault="00000000" w:rsidP="005836C1">
            <w:pPr>
              <w:rPr>
                <w:lang w:eastAsia="en-NZ"/>
              </w:rPr>
            </w:pPr>
            <w:r w:rsidRPr="001C122D">
              <w:rPr>
                <w:lang w:eastAsia="en-NZ"/>
              </w:rPr>
              <w:t>0.6</w:t>
            </w:r>
          </w:p>
        </w:tc>
        <w:tc>
          <w:tcPr>
            <w:tcW w:w="1113" w:type="dxa"/>
          </w:tcPr>
          <w:p w14:paraId="53CBE38A" w14:textId="77777777" w:rsidR="00B30E36" w:rsidRPr="001C122D" w:rsidRDefault="00000000" w:rsidP="005836C1">
            <w:pPr>
              <w:rPr>
                <w:lang w:eastAsia="en-NZ"/>
              </w:rPr>
            </w:pPr>
            <w:r w:rsidRPr="001C122D">
              <w:rPr>
                <w:lang w:eastAsia="en-NZ"/>
              </w:rPr>
              <w:t>0.9</w:t>
            </w:r>
          </w:p>
        </w:tc>
        <w:tc>
          <w:tcPr>
            <w:tcW w:w="1113" w:type="dxa"/>
          </w:tcPr>
          <w:p w14:paraId="4FE5026B" w14:textId="77777777" w:rsidR="00B30E36" w:rsidRPr="001C122D" w:rsidRDefault="00000000" w:rsidP="005836C1">
            <w:pPr>
              <w:rPr>
                <w:lang w:eastAsia="en-NZ"/>
              </w:rPr>
            </w:pPr>
            <w:r w:rsidRPr="001C122D">
              <w:rPr>
                <w:lang w:eastAsia="en-NZ"/>
              </w:rPr>
              <w:t>1.1</w:t>
            </w:r>
          </w:p>
        </w:tc>
      </w:tr>
      <w:tr w:rsidR="009838DF" w14:paraId="3A446A34" w14:textId="77777777" w:rsidTr="000B21D8">
        <w:trPr>
          <w:trHeight w:val="188"/>
        </w:trPr>
        <w:tc>
          <w:tcPr>
            <w:tcW w:w="1903" w:type="dxa"/>
          </w:tcPr>
          <w:p w14:paraId="0A4C9A5A" w14:textId="77777777" w:rsidR="00B30E36" w:rsidRPr="001C122D" w:rsidRDefault="00000000" w:rsidP="005836C1">
            <w:pPr>
              <w:rPr>
                <w:lang w:eastAsia="en-NZ"/>
              </w:rPr>
            </w:pPr>
            <w:r w:rsidRPr="001C122D">
              <w:rPr>
                <w:lang w:eastAsia="en-NZ"/>
              </w:rPr>
              <w:lastRenderedPageBreak/>
              <w:t xml:space="preserve">AGPT/T122 </w:t>
            </w:r>
          </w:p>
        </w:tc>
        <w:tc>
          <w:tcPr>
            <w:tcW w:w="2842" w:type="dxa"/>
          </w:tcPr>
          <w:p w14:paraId="37CA27CB" w14:textId="77777777" w:rsidR="00B30E36" w:rsidRPr="001C122D" w:rsidRDefault="00000000" w:rsidP="005836C1">
            <w:pPr>
              <w:rPr>
                <w:lang w:eastAsia="en-NZ"/>
              </w:rPr>
            </w:pPr>
            <w:r w:rsidRPr="001471B6">
              <w:rPr>
                <w:lang w:eastAsia="en-NZ"/>
              </w:rPr>
              <w:t>Torsional recovery at 25</w:t>
            </w:r>
            <w:r w:rsidRPr="001C122D">
              <w:rPr>
                <w:lang w:eastAsia="en-NZ"/>
              </w:rPr>
              <w:t xml:space="preserve">°C, 30 s (%) </w:t>
            </w:r>
          </w:p>
        </w:tc>
        <w:tc>
          <w:tcPr>
            <w:tcW w:w="1112" w:type="dxa"/>
          </w:tcPr>
          <w:p w14:paraId="616559F4" w14:textId="77777777" w:rsidR="00B30E36" w:rsidRPr="001C122D" w:rsidRDefault="00000000" w:rsidP="005836C1">
            <w:pPr>
              <w:rPr>
                <w:lang w:eastAsia="en-NZ"/>
              </w:rPr>
            </w:pPr>
            <w:r w:rsidRPr="001C122D">
              <w:rPr>
                <w:lang w:eastAsia="en-NZ"/>
              </w:rPr>
              <w:t>6–21</w:t>
            </w:r>
          </w:p>
        </w:tc>
        <w:tc>
          <w:tcPr>
            <w:tcW w:w="1113" w:type="dxa"/>
          </w:tcPr>
          <w:p w14:paraId="0838E339" w14:textId="77777777" w:rsidR="00B30E36" w:rsidRPr="001C122D" w:rsidRDefault="00000000" w:rsidP="005836C1">
            <w:pPr>
              <w:rPr>
                <w:lang w:eastAsia="en-NZ"/>
              </w:rPr>
            </w:pPr>
            <w:r w:rsidRPr="001C122D">
              <w:rPr>
                <w:lang w:eastAsia="en-NZ"/>
              </w:rPr>
              <w:t>17–30</w:t>
            </w:r>
          </w:p>
        </w:tc>
        <w:tc>
          <w:tcPr>
            <w:tcW w:w="1113" w:type="dxa"/>
          </w:tcPr>
          <w:p w14:paraId="0971C5AC" w14:textId="77777777" w:rsidR="00B30E36" w:rsidRPr="001C122D" w:rsidRDefault="00000000" w:rsidP="005836C1">
            <w:pPr>
              <w:rPr>
                <w:lang w:eastAsia="en-NZ"/>
              </w:rPr>
            </w:pPr>
            <w:r w:rsidRPr="001C122D">
              <w:rPr>
                <w:lang w:eastAsia="en-NZ"/>
              </w:rPr>
              <w:t>38–70</w:t>
            </w:r>
          </w:p>
        </w:tc>
        <w:tc>
          <w:tcPr>
            <w:tcW w:w="1113" w:type="dxa"/>
          </w:tcPr>
          <w:p w14:paraId="6CB9014B" w14:textId="77777777" w:rsidR="00B30E36" w:rsidRPr="001C122D" w:rsidRDefault="00000000" w:rsidP="005836C1">
            <w:pPr>
              <w:rPr>
                <w:lang w:eastAsia="en-NZ"/>
              </w:rPr>
            </w:pPr>
            <w:r w:rsidRPr="001C122D">
              <w:rPr>
                <w:lang w:eastAsia="en-NZ"/>
              </w:rPr>
              <w:t>55–80</w:t>
            </w:r>
          </w:p>
        </w:tc>
        <w:tc>
          <w:tcPr>
            <w:tcW w:w="1113" w:type="dxa"/>
          </w:tcPr>
          <w:p w14:paraId="107381BA" w14:textId="77777777" w:rsidR="00B30E36" w:rsidRPr="001C122D" w:rsidRDefault="00000000" w:rsidP="005836C1">
            <w:pPr>
              <w:rPr>
                <w:lang w:eastAsia="en-NZ"/>
              </w:rPr>
            </w:pPr>
            <w:r w:rsidRPr="001C122D">
              <w:rPr>
                <w:lang w:eastAsia="en-NZ"/>
              </w:rPr>
              <w:t>60–86</w:t>
            </w:r>
          </w:p>
        </w:tc>
      </w:tr>
      <w:tr w:rsidR="009838DF" w14:paraId="15E39AA6" w14:textId="77777777" w:rsidTr="000B21D8">
        <w:trPr>
          <w:trHeight w:val="188"/>
        </w:trPr>
        <w:tc>
          <w:tcPr>
            <w:tcW w:w="1903" w:type="dxa"/>
          </w:tcPr>
          <w:p w14:paraId="6DAB181E" w14:textId="77777777" w:rsidR="00B30E36" w:rsidRPr="001C122D" w:rsidRDefault="00000000" w:rsidP="005836C1">
            <w:pPr>
              <w:rPr>
                <w:lang w:eastAsia="en-NZ"/>
              </w:rPr>
            </w:pPr>
            <w:r w:rsidRPr="001C122D">
              <w:rPr>
                <w:lang w:eastAsia="en-NZ"/>
              </w:rPr>
              <w:t xml:space="preserve">AGPT/T131 </w:t>
            </w:r>
          </w:p>
        </w:tc>
        <w:tc>
          <w:tcPr>
            <w:tcW w:w="2842" w:type="dxa"/>
          </w:tcPr>
          <w:p w14:paraId="57C91ED3" w14:textId="77777777" w:rsidR="00B30E36" w:rsidRPr="001C122D" w:rsidRDefault="00000000" w:rsidP="005836C1">
            <w:pPr>
              <w:rPr>
                <w:lang w:eastAsia="en-NZ"/>
              </w:rPr>
            </w:pPr>
            <w:r w:rsidRPr="001C122D">
              <w:rPr>
                <w:lang w:eastAsia="en-NZ"/>
              </w:rPr>
              <w:t xml:space="preserve">Softening point (°C) </w:t>
            </w:r>
          </w:p>
        </w:tc>
        <w:tc>
          <w:tcPr>
            <w:tcW w:w="1112" w:type="dxa"/>
          </w:tcPr>
          <w:p w14:paraId="59B05C18" w14:textId="77777777" w:rsidR="00B30E36" w:rsidRPr="001C122D" w:rsidRDefault="00000000" w:rsidP="005836C1">
            <w:pPr>
              <w:rPr>
                <w:lang w:eastAsia="en-NZ"/>
              </w:rPr>
            </w:pPr>
            <w:r w:rsidRPr="001C122D">
              <w:rPr>
                <w:lang w:eastAsia="en-NZ"/>
              </w:rPr>
              <w:t>62–74</w:t>
            </w:r>
          </w:p>
        </w:tc>
        <w:tc>
          <w:tcPr>
            <w:tcW w:w="1113" w:type="dxa"/>
          </w:tcPr>
          <w:p w14:paraId="5DC9DD95" w14:textId="77777777" w:rsidR="00B30E36" w:rsidRPr="001C122D" w:rsidRDefault="00000000" w:rsidP="005836C1">
            <w:pPr>
              <w:rPr>
                <w:lang w:eastAsia="en-NZ"/>
              </w:rPr>
            </w:pPr>
            <w:r w:rsidRPr="001C122D">
              <w:rPr>
                <w:lang w:eastAsia="en-NZ"/>
              </w:rPr>
              <w:t>52–62</w:t>
            </w:r>
          </w:p>
        </w:tc>
        <w:tc>
          <w:tcPr>
            <w:tcW w:w="1113" w:type="dxa"/>
          </w:tcPr>
          <w:p w14:paraId="2446874E" w14:textId="77777777" w:rsidR="00B30E36" w:rsidRPr="001C122D" w:rsidRDefault="00000000" w:rsidP="005836C1">
            <w:pPr>
              <w:rPr>
                <w:lang w:eastAsia="en-NZ"/>
              </w:rPr>
            </w:pPr>
            <w:r w:rsidRPr="001C122D">
              <w:rPr>
                <w:lang w:eastAsia="en-NZ"/>
              </w:rPr>
              <w:t>65–95</w:t>
            </w:r>
          </w:p>
        </w:tc>
        <w:tc>
          <w:tcPr>
            <w:tcW w:w="1113" w:type="dxa"/>
          </w:tcPr>
          <w:p w14:paraId="40C17D93" w14:textId="77777777" w:rsidR="00B30E36" w:rsidRPr="001C122D" w:rsidRDefault="00000000" w:rsidP="005836C1">
            <w:pPr>
              <w:rPr>
                <w:lang w:eastAsia="en-NZ"/>
              </w:rPr>
            </w:pPr>
            <w:r w:rsidRPr="001C122D">
              <w:rPr>
                <w:lang w:eastAsia="en-NZ"/>
              </w:rPr>
              <w:t>82–105</w:t>
            </w:r>
          </w:p>
        </w:tc>
        <w:tc>
          <w:tcPr>
            <w:tcW w:w="1113" w:type="dxa"/>
          </w:tcPr>
          <w:p w14:paraId="59FB39C2" w14:textId="77777777" w:rsidR="00B30E36" w:rsidRPr="001C122D" w:rsidRDefault="00000000" w:rsidP="005836C1">
            <w:pPr>
              <w:rPr>
                <w:lang w:eastAsia="en-NZ"/>
              </w:rPr>
            </w:pPr>
            <w:r w:rsidRPr="001C122D">
              <w:rPr>
                <w:lang w:eastAsia="en-NZ"/>
              </w:rPr>
              <w:t>88–110</w:t>
            </w:r>
          </w:p>
        </w:tc>
      </w:tr>
      <w:tr w:rsidR="009838DF" w14:paraId="2E2CAC5C" w14:textId="77777777" w:rsidTr="000B21D8">
        <w:trPr>
          <w:trHeight w:val="188"/>
        </w:trPr>
        <w:tc>
          <w:tcPr>
            <w:tcW w:w="1903" w:type="dxa"/>
          </w:tcPr>
          <w:p w14:paraId="57B09D9B" w14:textId="77777777" w:rsidR="00B30E36" w:rsidRPr="001C122D" w:rsidRDefault="00000000" w:rsidP="005836C1">
            <w:pPr>
              <w:rPr>
                <w:lang w:eastAsia="en-NZ"/>
              </w:rPr>
            </w:pPr>
            <w:r w:rsidRPr="001C122D">
              <w:rPr>
                <w:lang w:eastAsia="en-NZ"/>
              </w:rPr>
              <w:t xml:space="preserve">AGPT/T125 </w:t>
            </w:r>
          </w:p>
        </w:tc>
        <w:tc>
          <w:tcPr>
            <w:tcW w:w="2842" w:type="dxa"/>
          </w:tcPr>
          <w:p w14:paraId="2D9B3234" w14:textId="77777777" w:rsidR="00B30E36" w:rsidRPr="001C122D" w:rsidRDefault="00000000" w:rsidP="005836C1">
            <w:pPr>
              <w:rPr>
                <w:lang w:eastAsia="en-NZ"/>
              </w:rPr>
            </w:pPr>
            <w:r w:rsidRPr="001C122D">
              <w:rPr>
                <w:lang w:eastAsia="en-NZ"/>
              </w:rPr>
              <w:t xml:space="preserve">Stress ratio at 10 °C min. </w:t>
            </w:r>
          </w:p>
        </w:tc>
        <w:tc>
          <w:tcPr>
            <w:tcW w:w="1112" w:type="dxa"/>
          </w:tcPr>
          <w:p w14:paraId="35E1C823" w14:textId="77777777" w:rsidR="00B30E36" w:rsidRPr="001C122D" w:rsidRDefault="00000000" w:rsidP="005836C1">
            <w:pPr>
              <w:rPr>
                <w:lang w:eastAsia="en-NZ"/>
              </w:rPr>
            </w:pPr>
            <w:proofErr w:type="gramStart"/>
            <w:r w:rsidRPr="001C122D">
              <w:rPr>
                <w:lang w:eastAsia="en-NZ"/>
              </w:rPr>
              <w:t>TBR(</w:t>
            </w:r>
            <w:proofErr w:type="gramEnd"/>
            <w:r w:rsidRPr="001C122D">
              <w:rPr>
                <w:lang w:eastAsia="en-NZ"/>
              </w:rPr>
              <w:t>2)</w:t>
            </w:r>
          </w:p>
        </w:tc>
        <w:tc>
          <w:tcPr>
            <w:tcW w:w="1113" w:type="dxa"/>
          </w:tcPr>
          <w:p w14:paraId="31C7B8FD" w14:textId="77777777" w:rsidR="00B30E36" w:rsidRPr="001C122D" w:rsidRDefault="00000000" w:rsidP="005836C1">
            <w:pPr>
              <w:rPr>
                <w:lang w:eastAsia="en-NZ"/>
              </w:rPr>
            </w:pPr>
            <w:r w:rsidRPr="001C122D">
              <w:rPr>
                <w:lang w:eastAsia="en-NZ"/>
              </w:rPr>
              <w:t>TBR</w:t>
            </w:r>
          </w:p>
        </w:tc>
        <w:tc>
          <w:tcPr>
            <w:tcW w:w="1113" w:type="dxa"/>
          </w:tcPr>
          <w:p w14:paraId="56108652" w14:textId="77777777" w:rsidR="00B30E36" w:rsidRPr="001C122D" w:rsidRDefault="00000000" w:rsidP="005836C1">
            <w:pPr>
              <w:rPr>
                <w:lang w:eastAsia="en-NZ"/>
              </w:rPr>
            </w:pPr>
            <w:r w:rsidRPr="001C122D">
              <w:rPr>
                <w:lang w:eastAsia="en-NZ"/>
              </w:rPr>
              <w:t>TBR</w:t>
            </w:r>
          </w:p>
        </w:tc>
        <w:tc>
          <w:tcPr>
            <w:tcW w:w="1113" w:type="dxa"/>
          </w:tcPr>
          <w:p w14:paraId="52FDCB69" w14:textId="77777777" w:rsidR="00B30E36" w:rsidRPr="001C122D" w:rsidRDefault="00000000" w:rsidP="005836C1">
            <w:pPr>
              <w:rPr>
                <w:lang w:eastAsia="en-NZ"/>
              </w:rPr>
            </w:pPr>
            <w:r w:rsidRPr="001C122D">
              <w:rPr>
                <w:lang w:eastAsia="en-NZ"/>
              </w:rPr>
              <w:t>TBR</w:t>
            </w:r>
          </w:p>
        </w:tc>
        <w:tc>
          <w:tcPr>
            <w:tcW w:w="1113" w:type="dxa"/>
          </w:tcPr>
          <w:p w14:paraId="6D7149E4" w14:textId="77777777" w:rsidR="00B30E36" w:rsidRPr="001C122D" w:rsidRDefault="00000000" w:rsidP="005836C1">
            <w:pPr>
              <w:rPr>
                <w:lang w:eastAsia="en-NZ"/>
              </w:rPr>
            </w:pPr>
            <w:r w:rsidRPr="001C122D">
              <w:rPr>
                <w:lang w:eastAsia="en-NZ"/>
              </w:rPr>
              <w:t>TBR</w:t>
            </w:r>
          </w:p>
        </w:tc>
      </w:tr>
      <w:tr w:rsidR="009838DF" w14:paraId="36ADDD7E" w14:textId="77777777" w:rsidTr="000B21D8">
        <w:trPr>
          <w:trHeight w:val="188"/>
        </w:trPr>
        <w:tc>
          <w:tcPr>
            <w:tcW w:w="1903" w:type="dxa"/>
          </w:tcPr>
          <w:p w14:paraId="02DD1B12" w14:textId="77777777" w:rsidR="00B30E36" w:rsidRPr="001C122D" w:rsidRDefault="00000000" w:rsidP="005836C1">
            <w:pPr>
              <w:rPr>
                <w:lang w:eastAsia="en-NZ"/>
              </w:rPr>
            </w:pPr>
            <w:r w:rsidRPr="001C122D">
              <w:rPr>
                <w:lang w:eastAsia="en-NZ"/>
              </w:rPr>
              <w:t xml:space="preserve">AGPT/T121 </w:t>
            </w:r>
          </w:p>
        </w:tc>
        <w:tc>
          <w:tcPr>
            <w:tcW w:w="2842" w:type="dxa"/>
          </w:tcPr>
          <w:p w14:paraId="77642640" w14:textId="77777777" w:rsidR="00B30E36" w:rsidRPr="001C122D" w:rsidRDefault="00000000" w:rsidP="005836C1">
            <w:pPr>
              <w:rPr>
                <w:lang w:eastAsia="en-NZ"/>
              </w:rPr>
            </w:pPr>
            <w:r w:rsidRPr="001C122D">
              <w:rPr>
                <w:lang w:eastAsia="en-NZ"/>
              </w:rPr>
              <w:t>Consistency 6% at 60 °C (</w:t>
            </w:r>
            <w:proofErr w:type="spellStart"/>
            <w:proofErr w:type="gramStart"/>
            <w:r w:rsidRPr="001C122D">
              <w:rPr>
                <w:lang w:eastAsia="en-NZ"/>
              </w:rPr>
              <w:t>Pa.s</w:t>
            </w:r>
            <w:proofErr w:type="spellEnd"/>
            <w:proofErr w:type="gramEnd"/>
            <w:r w:rsidRPr="001C122D">
              <w:rPr>
                <w:lang w:eastAsia="en-NZ"/>
              </w:rPr>
              <w:t xml:space="preserve">) </w:t>
            </w:r>
            <w:proofErr w:type="gramStart"/>
            <w:r w:rsidRPr="001C122D">
              <w:rPr>
                <w:lang w:eastAsia="en-NZ"/>
              </w:rPr>
              <w:t>min.(</w:t>
            </w:r>
            <w:proofErr w:type="gramEnd"/>
            <w:r w:rsidRPr="001C122D">
              <w:rPr>
                <w:lang w:eastAsia="en-NZ"/>
              </w:rPr>
              <w:t xml:space="preserve">3) </w:t>
            </w:r>
          </w:p>
        </w:tc>
        <w:tc>
          <w:tcPr>
            <w:tcW w:w="1112" w:type="dxa"/>
          </w:tcPr>
          <w:p w14:paraId="581C659A" w14:textId="77777777" w:rsidR="00B30E36" w:rsidRPr="001C122D" w:rsidRDefault="00000000" w:rsidP="005836C1">
            <w:pPr>
              <w:rPr>
                <w:lang w:eastAsia="en-NZ"/>
              </w:rPr>
            </w:pPr>
            <w:r w:rsidRPr="001C122D">
              <w:rPr>
                <w:lang w:eastAsia="en-NZ"/>
              </w:rPr>
              <w:t>1000</w:t>
            </w:r>
          </w:p>
        </w:tc>
        <w:tc>
          <w:tcPr>
            <w:tcW w:w="1113" w:type="dxa"/>
          </w:tcPr>
          <w:p w14:paraId="5472BB8E" w14:textId="77777777" w:rsidR="00B30E36" w:rsidRPr="001C122D" w:rsidRDefault="00000000" w:rsidP="005836C1">
            <w:pPr>
              <w:rPr>
                <w:lang w:eastAsia="en-NZ"/>
              </w:rPr>
            </w:pPr>
            <w:r w:rsidRPr="001C122D">
              <w:rPr>
                <w:lang w:eastAsia="en-NZ"/>
              </w:rPr>
              <w:t>400</w:t>
            </w:r>
          </w:p>
        </w:tc>
        <w:tc>
          <w:tcPr>
            <w:tcW w:w="1113" w:type="dxa"/>
          </w:tcPr>
          <w:p w14:paraId="50922508" w14:textId="77777777" w:rsidR="00B30E36" w:rsidRPr="001C122D" w:rsidRDefault="00000000" w:rsidP="005836C1">
            <w:pPr>
              <w:rPr>
                <w:lang w:eastAsia="en-NZ"/>
              </w:rPr>
            </w:pPr>
            <w:r w:rsidRPr="001C122D">
              <w:rPr>
                <w:lang w:eastAsia="en-NZ"/>
              </w:rPr>
              <w:t>500</w:t>
            </w:r>
          </w:p>
        </w:tc>
        <w:tc>
          <w:tcPr>
            <w:tcW w:w="1113" w:type="dxa"/>
          </w:tcPr>
          <w:p w14:paraId="11A373B5" w14:textId="77777777" w:rsidR="00B30E36" w:rsidRPr="001C122D" w:rsidRDefault="00000000" w:rsidP="005836C1">
            <w:pPr>
              <w:rPr>
                <w:lang w:eastAsia="en-NZ"/>
              </w:rPr>
            </w:pPr>
            <w:r w:rsidRPr="001C122D">
              <w:rPr>
                <w:lang w:eastAsia="en-NZ"/>
              </w:rPr>
              <w:t>900</w:t>
            </w:r>
          </w:p>
        </w:tc>
        <w:tc>
          <w:tcPr>
            <w:tcW w:w="1113" w:type="dxa"/>
          </w:tcPr>
          <w:p w14:paraId="469AAB63" w14:textId="77777777" w:rsidR="00B30E36" w:rsidRPr="001C122D" w:rsidRDefault="00000000" w:rsidP="005836C1">
            <w:pPr>
              <w:rPr>
                <w:lang w:eastAsia="en-NZ"/>
              </w:rPr>
            </w:pPr>
            <w:r w:rsidRPr="001C122D">
              <w:rPr>
                <w:lang w:eastAsia="en-NZ"/>
              </w:rPr>
              <w:t>1000</w:t>
            </w:r>
          </w:p>
        </w:tc>
      </w:tr>
      <w:tr w:rsidR="009838DF" w14:paraId="76987439" w14:textId="77777777" w:rsidTr="000B21D8">
        <w:trPr>
          <w:trHeight w:val="188"/>
        </w:trPr>
        <w:tc>
          <w:tcPr>
            <w:tcW w:w="1903" w:type="dxa"/>
          </w:tcPr>
          <w:p w14:paraId="4716ED29" w14:textId="77777777" w:rsidR="00B30E36" w:rsidRPr="001C122D" w:rsidRDefault="00000000" w:rsidP="005836C1">
            <w:pPr>
              <w:rPr>
                <w:lang w:eastAsia="en-NZ"/>
              </w:rPr>
            </w:pPr>
            <w:r w:rsidRPr="001C122D">
              <w:rPr>
                <w:lang w:eastAsia="en-NZ"/>
              </w:rPr>
              <w:t xml:space="preserve">AGPT/T121 </w:t>
            </w:r>
          </w:p>
        </w:tc>
        <w:tc>
          <w:tcPr>
            <w:tcW w:w="2842" w:type="dxa"/>
          </w:tcPr>
          <w:p w14:paraId="5595152F" w14:textId="77777777" w:rsidR="00B30E36" w:rsidRPr="001C122D" w:rsidRDefault="00000000" w:rsidP="005836C1">
            <w:pPr>
              <w:rPr>
                <w:lang w:eastAsia="en-NZ"/>
              </w:rPr>
            </w:pPr>
            <w:r w:rsidRPr="001C122D">
              <w:rPr>
                <w:lang w:eastAsia="en-NZ"/>
              </w:rPr>
              <w:t xml:space="preserve">Stiffness at 25 °C (kPa) max. </w:t>
            </w:r>
          </w:p>
        </w:tc>
        <w:tc>
          <w:tcPr>
            <w:tcW w:w="1112" w:type="dxa"/>
          </w:tcPr>
          <w:p w14:paraId="535A9D5D" w14:textId="77777777" w:rsidR="00B30E36" w:rsidRPr="001C122D" w:rsidRDefault="00000000" w:rsidP="005836C1">
            <w:pPr>
              <w:rPr>
                <w:lang w:eastAsia="en-NZ"/>
              </w:rPr>
            </w:pPr>
            <w:r w:rsidRPr="001C122D">
              <w:rPr>
                <w:lang w:eastAsia="en-NZ"/>
              </w:rPr>
              <w:t>120</w:t>
            </w:r>
          </w:p>
        </w:tc>
        <w:tc>
          <w:tcPr>
            <w:tcW w:w="1113" w:type="dxa"/>
          </w:tcPr>
          <w:p w14:paraId="5653EB33" w14:textId="77777777" w:rsidR="00B30E36" w:rsidRPr="001C122D" w:rsidRDefault="00000000" w:rsidP="005836C1">
            <w:pPr>
              <w:rPr>
                <w:lang w:eastAsia="en-NZ"/>
              </w:rPr>
            </w:pPr>
            <w:r w:rsidRPr="001C122D">
              <w:rPr>
                <w:lang w:eastAsia="en-NZ"/>
              </w:rPr>
              <w:t>45</w:t>
            </w:r>
          </w:p>
        </w:tc>
        <w:tc>
          <w:tcPr>
            <w:tcW w:w="1113" w:type="dxa"/>
          </w:tcPr>
          <w:p w14:paraId="6C72EB60" w14:textId="77777777" w:rsidR="00B30E36" w:rsidRPr="001C122D" w:rsidRDefault="00000000" w:rsidP="005836C1">
            <w:pPr>
              <w:rPr>
                <w:lang w:eastAsia="en-NZ"/>
              </w:rPr>
            </w:pPr>
            <w:r w:rsidRPr="001C122D">
              <w:rPr>
                <w:lang w:eastAsia="en-NZ"/>
              </w:rPr>
              <w:t>35</w:t>
            </w:r>
          </w:p>
        </w:tc>
        <w:tc>
          <w:tcPr>
            <w:tcW w:w="1113" w:type="dxa"/>
          </w:tcPr>
          <w:p w14:paraId="0FBCB8A4" w14:textId="77777777" w:rsidR="00B30E36" w:rsidRPr="001C122D" w:rsidRDefault="00000000" w:rsidP="005836C1">
            <w:pPr>
              <w:rPr>
                <w:lang w:eastAsia="en-NZ"/>
              </w:rPr>
            </w:pPr>
            <w:r w:rsidRPr="001C122D">
              <w:rPr>
                <w:lang w:eastAsia="en-NZ"/>
              </w:rPr>
              <w:t>30</w:t>
            </w:r>
          </w:p>
        </w:tc>
        <w:tc>
          <w:tcPr>
            <w:tcW w:w="1113" w:type="dxa"/>
          </w:tcPr>
          <w:p w14:paraId="56041B4E" w14:textId="77777777" w:rsidR="00B30E36" w:rsidRPr="001C122D" w:rsidRDefault="00000000" w:rsidP="005836C1">
            <w:pPr>
              <w:rPr>
                <w:lang w:eastAsia="en-NZ"/>
              </w:rPr>
            </w:pPr>
            <w:r w:rsidRPr="001C122D">
              <w:rPr>
                <w:lang w:eastAsia="en-NZ"/>
              </w:rPr>
              <w:t>30</w:t>
            </w:r>
          </w:p>
        </w:tc>
      </w:tr>
      <w:tr w:rsidR="009838DF" w14:paraId="4A6558FD" w14:textId="77777777" w:rsidTr="000B21D8">
        <w:trPr>
          <w:trHeight w:val="188"/>
        </w:trPr>
        <w:tc>
          <w:tcPr>
            <w:tcW w:w="1903" w:type="dxa"/>
          </w:tcPr>
          <w:p w14:paraId="51AF9655" w14:textId="77777777" w:rsidR="00B30E36" w:rsidRPr="001C122D" w:rsidRDefault="00000000" w:rsidP="005836C1">
            <w:pPr>
              <w:rPr>
                <w:lang w:eastAsia="en-NZ"/>
              </w:rPr>
            </w:pPr>
            <w:r w:rsidRPr="001C122D">
              <w:rPr>
                <w:lang w:eastAsia="en-NZ"/>
              </w:rPr>
              <w:t xml:space="preserve">AGPT/T108 </w:t>
            </w:r>
          </w:p>
        </w:tc>
        <w:tc>
          <w:tcPr>
            <w:tcW w:w="2842" w:type="dxa"/>
          </w:tcPr>
          <w:p w14:paraId="58271CCF" w14:textId="77777777" w:rsidR="00B30E36" w:rsidRPr="001C122D" w:rsidRDefault="00000000" w:rsidP="005836C1">
            <w:pPr>
              <w:rPr>
                <w:lang w:eastAsia="en-NZ"/>
              </w:rPr>
            </w:pPr>
            <w:r w:rsidRPr="001C122D">
              <w:rPr>
                <w:lang w:eastAsia="en-NZ"/>
              </w:rPr>
              <w:t xml:space="preserve">Segregation (%) max. </w:t>
            </w:r>
          </w:p>
        </w:tc>
        <w:tc>
          <w:tcPr>
            <w:tcW w:w="1112" w:type="dxa"/>
          </w:tcPr>
          <w:p w14:paraId="6F891A8C" w14:textId="77777777" w:rsidR="00B30E36" w:rsidRPr="001C122D" w:rsidRDefault="00000000" w:rsidP="005836C1">
            <w:pPr>
              <w:rPr>
                <w:lang w:eastAsia="en-NZ"/>
              </w:rPr>
            </w:pPr>
            <w:r w:rsidRPr="001C122D">
              <w:rPr>
                <w:lang w:eastAsia="en-NZ"/>
              </w:rPr>
              <w:t>8</w:t>
            </w:r>
          </w:p>
        </w:tc>
        <w:tc>
          <w:tcPr>
            <w:tcW w:w="1113" w:type="dxa"/>
          </w:tcPr>
          <w:p w14:paraId="79CC5588" w14:textId="77777777" w:rsidR="00B30E36" w:rsidRPr="001C122D" w:rsidRDefault="00000000" w:rsidP="005836C1">
            <w:pPr>
              <w:rPr>
                <w:lang w:eastAsia="en-NZ"/>
              </w:rPr>
            </w:pPr>
            <w:r w:rsidRPr="001C122D">
              <w:rPr>
                <w:lang w:eastAsia="en-NZ"/>
              </w:rPr>
              <w:t>8</w:t>
            </w:r>
          </w:p>
        </w:tc>
        <w:tc>
          <w:tcPr>
            <w:tcW w:w="1113" w:type="dxa"/>
          </w:tcPr>
          <w:p w14:paraId="2EFA392B" w14:textId="77777777" w:rsidR="00B30E36" w:rsidRPr="001C122D" w:rsidRDefault="00000000" w:rsidP="005836C1">
            <w:pPr>
              <w:rPr>
                <w:lang w:eastAsia="en-NZ"/>
              </w:rPr>
            </w:pPr>
            <w:r w:rsidRPr="001C122D">
              <w:rPr>
                <w:lang w:eastAsia="en-NZ"/>
              </w:rPr>
              <w:t>8</w:t>
            </w:r>
          </w:p>
        </w:tc>
        <w:tc>
          <w:tcPr>
            <w:tcW w:w="1113" w:type="dxa"/>
          </w:tcPr>
          <w:p w14:paraId="506FFCB7" w14:textId="77777777" w:rsidR="00B30E36" w:rsidRPr="001C122D" w:rsidRDefault="00000000" w:rsidP="005836C1">
            <w:pPr>
              <w:rPr>
                <w:lang w:eastAsia="en-NZ"/>
              </w:rPr>
            </w:pPr>
            <w:r w:rsidRPr="001C122D">
              <w:rPr>
                <w:lang w:eastAsia="en-NZ"/>
              </w:rPr>
              <w:t>8</w:t>
            </w:r>
          </w:p>
        </w:tc>
        <w:tc>
          <w:tcPr>
            <w:tcW w:w="1113" w:type="dxa"/>
          </w:tcPr>
          <w:p w14:paraId="733EC701" w14:textId="77777777" w:rsidR="00B30E36" w:rsidRPr="001C122D" w:rsidRDefault="00000000" w:rsidP="005836C1">
            <w:pPr>
              <w:rPr>
                <w:lang w:eastAsia="en-NZ"/>
              </w:rPr>
            </w:pPr>
            <w:r w:rsidRPr="001C122D">
              <w:rPr>
                <w:lang w:eastAsia="en-NZ"/>
              </w:rPr>
              <w:t>8</w:t>
            </w:r>
          </w:p>
        </w:tc>
      </w:tr>
      <w:tr w:rsidR="009838DF" w14:paraId="6E1BDEDA" w14:textId="77777777" w:rsidTr="000B21D8">
        <w:trPr>
          <w:trHeight w:val="188"/>
        </w:trPr>
        <w:tc>
          <w:tcPr>
            <w:tcW w:w="1903" w:type="dxa"/>
          </w:tcPr>
          <w:p w14:paraId="2D13C3D8" w14:textId="77777777" w:rsidR="00B30E36" w:rsidRPr="001C122D" w:rsidRDefault="00000000" w:rsidP="005836C1">
            <w:pPr>
              <w:rPr>
                <w:lang w:eastAsia="en-NZ"/>
              </w:rPr>
            </w:pPr>
            <w:r w:rsidRPr="001C122D">
              <w:rPr>
                <w:lang w:eastAsia="en-NZ"/>
              </w:rPr>
              <w:t xml:space="preserve">AGPT/T112 </w:t>
            </w:r>
          </w:p>
        </w:tc>
        <w:tc>
          <w:tcPr>
            <w:tcW w:w="2842" w:type="dxa"/>
          </w:tcPr>
          <w:p w14:paraId="6A4CF874" w14:textId="77777777" w:rsidR="00B30E36" w:rsidRPr="001C122D" w:rsidRDefault="00000000" w:rsidP="005836C1">
            <w:pPr>
              <w:rPr>
                <w:lang w:eastAsia="en-NZ"/>
              </w:rPr>
            </w:pPr>
            <w:r w:rsidRPr="001C122D">
              <w:rPr>
                <w:lang w:eastAsia="en-NZ"/>
              </w:rPr>
              <w:t xml:space="preserve">Flash point (°C) min. </w:t>
            </w:r>
          </w:p>
        </w:tc>
        <w:tc>
          <w:tcPr>
            <w:tcW w:w="1112" w:type="dxa"/>
          </w:tcPr>
          <w:p w14:paraId="25E462D1" w14:textId="77777777" w:rsidR="00B30E36" w:rsidRPr="001C122D" w:rsidRDefault="00000000" w:rsidP="005836C1">
            <w:pPr>
              <w:rPr>
                <w:lang w:eastAsia="en-NZ"/>
              </w:rPr>
            </w:pPr>
            <w:r w:rsidRPr="001C122D">
              <w:rPr>
                <w:lang w:eastAsia="en-NZ"/>
              </w:rPr>
              <w:t>250</w:t>
            </w:r>
          </w:p>
        </w:tc>
        <w:tc>
          <w:tcPr>
            <w:tcW w:w="1113" w:type="dxa"/>
          </w:tcPr>
          <w:p w14:paraId="45AFBC40" w14:textId="77777777" w:rsidR="00B30E36" w:rsidRPr="001C122D" w:rsidRDefault="00000000" w:rsidP="005836C1">
            <w:pPr>
              <w:rPr>
                <w:lang w:eastAsia="en-NZ"/>
              </w:rPr>
            </w:pPr>
            <w:r w:rsidRPr="001C122D">
              <w:rPr>
                <w:lang w:eastAsia="en-NZ"/>
              </w:rPr>
              <w:t>250</w:t>
            </w:r>
          </w:p>
        </w:tc>
        <w:tc>
          <w:tcPr>
            <w:tcW w:w="1113" w:type="dxa"/>
          </w:tcPr>
          <w:p w14:paraId="01D5B24E" w14:textId="77777777" w:rsidR="00B30E36" w:rsidRPr="001C122D" w:rsidRDefault="00000000" w:rsidP="005836C1">
            <w:pPr>
              <w:rPr>
                <w:lang w:eastAsia="en-NZ"/>
              </w:rPr>
            </w:pPr>
            <w:r w:rsidRPr="001C122D">
              <w:rPr>
                <w:lang w:eastAsia="en-NZ"/>
              </w:rPr>
              <w:t>250</w:t>
            </w:r>
          </w:p>
        </w:tc>
        <w:tc>
          <w:tcPr>
            <w:tcW w:w="1113" w:type="dxa"/>
          </w:tcPr>
          <w:p w14:paraId="7E25FFA6" w14:textId="77777777" w:rsidR="00B30E36" w:rsidRPr="001C122D" w:rsidRDefault="00000000" w:rsidP="005836C1">
            <w:pPr>
              <w:rPr>
                <w:lang w:eastAsia="en-NZ"/>
              </w:rPr>
            </w:pPr>
            <w:r w:rsidRPr="001C122D">
              <w:rPr>
                <w:lang w:eastAsia="en-NZ"/>
              </w:rPr>
              <w:t>250</w:t>
            </w:r>
          </w:p>
        </w:tc>
        <w:tc>
          <w:tcPr>
            <w:tcW w:w="1113" w:type="dxa"/>
          </w:tcPr>
          <w:p w14:paraId="12CD6EAF" w14:textId="77777777" w:rsidR="00B30E36" w:rsidRPr="001C122D" w:rsidRDefault="00000000" w:rsidP="005836C1">
            <w:pPr>
              <w:rPr>
                <w:lang w:eastAsia="en-NZ"/>
              </w:rPr>
            </w:pPr>
            <w:r w:rsidRPr="001C122D">
              <w:rPr>
                <w:lang w:eastAsia="en-NZ"/>
              </w:rPr>
              <w:t>250</w:t>
            </w:r>
          </w:p>
        </w:tc>
      </w:tr>
      <w:tr w:rsidR="009838DF" w14:paraId="5983C33B" w14:textId="77777777" w:rsidTr="000B21D8">
        <w:trPr>
          <w:trHeight w:val="188"/>
        </w:trPr>
        <w:tc>
          <w:tcPr>
            <w:tcW w:w="1903" w:type="dxa"/>
          </w:tcPr>
          <w:p w14:paraId="3E4142A3" w14:textId="77777777" w:rsidR="00B30E36" w:rsidRPr="001C122D" w:rsidRDefault="00000000" w:rsidP="005836C1">
            <w:pPr>
              <w:rPr>
                <w:lang w:eastAsia="en-NZ"/>
              </w:rPr>
            </w:pPr>
            <w:r w:rsidRPr="001C122D">
              <w:rPr>
                <w:lang w:eastAsia="en-NZ"/>
              </w:rPr>
              <w:t xml:space="preserve">AGPT/T103 </w:t>
            </w:r>
          </w:p>
        </w:tc>
        <w:tc>
          <w:tcPr>
            <w:tcW w:w="2842" w:type="dxa"/>
          </w:tcPr>
          <w:p w14:paraId="68A6415A" w14:textId="77777777" w:rsidR="00B30E36" w:rsidRPr="001C122D" w:rsidRDefault="00000000" w:rsidP="005836C1">
            <w:pPr>
              <w:rPr>
                <w:lang w:eastAsia="en-NZ"/>
              </w:rPr>
            </w:pPr>
            <w:r w:rsidRPr="001C122D">
              <w:rPr>
                <w:lang w:eastAsia="en-NZ"/>
              </w:rPr>
              <w:t xml:space="preserve">Loss on heating (% mass) max. </w:t>
            </w:r>
          </w:p>
        </w:tc>
        <w:tc>
          <w:tcPr>
            <w:tcW w:w="1112" w:type="dxa"/>
          </w:tcPr>
          <w:p w14:paraId="4D26073D" w14:textId="77777777" w:rsidR="00B30E36" w:rsidRPr="001C122D" w:rsidRDefault="00000000" w:rsidP="005836C1">
            <w:pPr>
              <w:rPr>
                <w:lang w:eastAsia="en-NZ"/>
              </w:rPr>
            </w:pPr>
            <w:r w:rsidRPr="001C122D">
              <w:rPr>
                <w:lang w:eastAsia="en-NZ"/>
              </w:rPr>
              <w:t>0.6</w:t>
            </w:r>
          </w:p>
        </w:tc>
        <w:tc>
          <w:tcPr>
            <w:tcW w:w="1113" w:type="dxa"/>
          </w:tcPr>
          <w:p w14:paraId="46F09E6E" w14:textId="77777777" w:rsidR="00B30E36" w:rsidRPr="001C122D" w:rsidRDefault="00000000" w:rsidP="005836C1">
            <w:pPr>
              <w:rPr>
                <w:lang w:eastAsia="en-NZ"/>
              </w:rPr>
            </w:pPr>
            <w:r w:rsidRPr="001C122D">
              <w:rPr>
                <w:lang w:eastAsia="en-NZ"/>
              </w:rPr>
              <w:t>0.6</w:t>
            </w:r>
          </w:p>
        </w:tc>
        <w:tc>
          <w:tcPr>
            <w:tcW w:w="1113" w:type="dxa"/>
          </w:tcPr>
          <w:p w14:paraId="17FAB1B0" w14:textId="77777777" w:rsidR="00B30E36" w:rsidRPr="001C122D" w:rsidRDefault="00000000" w:rsidP="005836C1">
            <w:pPr>
              <w:rPr>
                <w:lang w:eastAsia="en-NZ"/>
              </w:rPr>
            </w:pPr>
            <w:r w:rsidRPr="001C122D">
              <w:rPr>
                <w:lang w:eastAsia="en-NZ"/>
              </w:rPr>
              <w:t>0.6</w:t>
            </w:r>
          </w:p>
        </w:tc>
        <w:tc>
          <w:tcPr>
            <w:tcW w:w="1113" w:type="dxa"/>
          </w:tcPr>
          <w:p w14:paraId="077F6A9B" w14:textId="77777777" w:rsidR="00B30E36" w:rsidRPr="001C122D" w:rsidRDefault="00000000" w:rsidP="005836C1">
            <w:pPr>
              <w:rPr>
                <w:lang w:eastAsia="en-NZ"/>
              </w:rPr>
            </w:pPr>
            <w:r w:rsidRPr="001C122D">
              <w:rPr>
                <w:lang w:eastAsia="en-NZ"/>
              </w:rPr>
              <w:t>0.6</w:t>
            </w:r>
          </w:p>
        </w:tc>
        <w:tc>
          <w:tcPr>
            <w:tcW w:w="1113" w:type="dxa"/>
          </w:tcPr>
          <w:p w14:paraId="3E298297" w14:textId="77777777" w:rsidR="00B30E36" w:rsidRPr="001C122D" w:rsidRDefault="00000000" w:rsidP="005836C1">
            <w:pPr>
              <w:rPr>
                <w:lang w:eastAsia="en-NZ"/>
              </w:rPr>
            </w:pPr>
            <w:r w:rsidRPr="001C122D">
              <w:rPr>
                <w:lang w:eastAsia="en-NZ"/>
              </w:rPr>
              <w:t>0.6</w:t>
            </w:r>
          </w:p>
        </w:tc>
      </w:tr>
    </w:tbl>
    <w:p w14:paraId="2EE58940" w14:textId="77777777" w:rsidR="00B30E36" w:rsidRPr="002A0B9A" w:rsidRDefault="00000000" w:rsidP="00B30E36">
      <w:pPr>
        <w:pStyle w:val="Heading3"/>
      </w:pPr>
      <w:bookmarkStart w:id="390" w:name="_Toc390823636"/>
      <w:bookmarkStart w:id="391" w:name="_Toc391429328"/>
      <w:bookmarkStart w:id="392" w:name="_Toc396035006"/>
      <w:r w:rsidRPr="002A0B9A">
        <w:t xml:space="preserve">Bitumen </w:t>
      </w:r>
      <w:r>
        <w:t>e</w:t>
      </w:r>
      <w:r w:rsidRPr="002A0B9A">
        <w:t>mulsion</w:t>
      </w:r>
      <w:bookmarkEnd w:id="390"/>
      <w:bookmarkEnd w:id="391"/>
      <w:bookmarkEnd w:id="392"/>
    </w:p>
    <w:p w14:paraId="36CF156C" w14:textId="77777777" w:rsidR="00B30E36" w:rsidRDefault="00000000" w:rsidP="00B30E36">
      <w:r w:rsidRPr="00DE0CB0">
        <w:t>A rapid setting bitumen emulsion, conforming</w:t>
      </w:r>
      <w:r>
        <w:t xml:space="preserve"> to requirements of AS </w:t>
      </w:r>
      <w:r w:rsidRPr="00DE0CB0">
        <w:t>1160</w:t>
      </w:r>
      <w:r>
        <w:t xml:space="preserve"> must be used in the works when applied as a tack coat</w:t>
      </w:r>
      <w:r w:rsidRPr="00DE0CB0">
        <w:t>.</w:t>
      </w:r>
    </w:p>
    <w:p w14:paraId="41759A6A" w14:textId="77777777" w:rsidR="00B30E36" w:rsidRPr="002A0B9A" w:rsidRDefault="00000000" w:rsidP="00B30E36">
      <w:pPr>
        <w:pStyle w:val="Heading3"/>
      </w:pPr>
      <w:r w:rsidRPr="002A0B9A">
        <w:t>Additives</w:t>
      </w:r>
    </w:p>
    <w:p w14:paraId="57B1A79A" w14:textId="77777777" w:rsidR="00B30E36" w:rsidRDefault="00000000" w:rsidP="00B30E36">
      <w:r>
        <w:t>A</w:t>
      </w:r>
      <w:r w:rsidRPr="00DE0CB0">
        <w:t>dditive</w:t>
      </w:r>
      <w:r>
        <w:t>s such as bitumen adhesion agents or hydrated lime shall be used in the mix.</w:t>
      </w:r>
    </w:p>
    <w:p w14:paraId="5577A9A4" w14:textId="77777777" w:rsidR="00B30E36" w:rsidRDefault="00000000" w:rsidP="00B30E36">
      <w:r>
        <w:t>P</w:t>
      </w:r>
      <w:r w:rsidRPr="00DE0CB0">
        <w:t xml:space="preserve">rovided full details of the type of additive </w:t>
      </w:r>
      <w:r>
        <w:t>proposed to be used.</w:t>
      </w:r>
    </w:p>
    <w:p w14:paraId="6AB3EB97" w14:textId="77777777" w:rsidR="00B30E36" w:rsidRDefault="00000000" w:rsidP="00B30E36">
      <w:r>
        <w:t xml:space="preserve">The material must be nominated and shown as part of the mix design in accordance with the </w:t>
      </w:r>
      <w:r w:rsidRPr="000A17A9">
        <w:rPr>
          <w:b/>
        </w:rPr>
        <w:t>Asphalt Mix Design</w:t>
      </w:r>
      <w:r>
        <w:t xml:space="preserve"> clause in this work section.</w:t>
      </w:r>
    </w:p>
    <w:p w14:paraId="1361F918" w14:textId="77777777" w:rsidR="00B30E36" w:rsidRPr="002A0B9A" w:rsidRDefault="00000000" w:rsidP="00B30E36">
      <w:pPr>
        <w:pStyle w:val="Heading2"/>
      </w:pPr>
      <w:r w:rsidRPr="002A0B9A">
        <w:t xml:space="preserve">Sampling of </w:t>
      </w:r>
      <w:r>
        <w:t>b</w:t>
      </w:r>
      <w:r w:rsidRPr="002A0B9A">
        <w:t>inder</w:t>
      </w:r>
    </w:p>
    <w:p w14:paraId="309DBD26" w14:textId="77777777" w:rsidR="00B30E36" w:rsidRPr="00473F21" w:rsidRDefault="00000000" w:rsidP="00B30E36">
      <w:pPr>
        <w:pStyle w:val="Heading3"/>
      </w:pPr>
      <w:r w:rsidRPr="00473F21">
        <w:t xml:space="preserve">Test </w:t>
      </w:r>
      <w:r>
        <w:t>r</w:t>
      </w:r>
      <w:r w:rsidRPr="00473F21">
        <w:t>equest</w:t>
      </w:r>
    </w:p>
    <w:p w14:paraId="2E6E33D2" w14:textId="77777777" w:rsidR="00B30E36" w:rsidRPr="00473F21" w:rsidRDefault="00000000" w:rsidP="00B30E36">
      <w:r w:rsidRPr="00473F21">
        <w:t>Test requests are to be sent to the panel period contractor to witness sampling and arrange testing.</w:t>
      </w:r>
    </w:p>
    <w:p w14:paraId="54C6D109" w14:textId="77777777" w:rsidR="00B30E36" w:rsidRPr="00473F21" w:rsidRDefault="00000000" w:rsidP="00B30E36">
      <w:pPr>
        <w:pStyle w:val="Heading3"/>
      </w:pPr>
      <w:r w:rsidRPr="00473F21">
        <w:t>Supply of sampling containers</w:t>
      </w:r>
    </w:p>
    <w:p w14:paraId="6A4E26A0" w14:textId="77777777" w:rsidR="00B30E36" w:rsidRPr="00473F21" w:rsidRDefault="00000000" w:rsidP="00B30E36">
      <w:r w:rsidRPr="00473F21">
        <w:t>Supply all sampling containers as required for sampling purposes.</w:t>
      </w:r>
    </w:p>
    <w:p w14:paraId="532CB897" w14:textId="77777777" w:rsidR="00B30E36" w:rsidRPr="00473F21" w:rsidRDefault="00000000" w:rsidP="00B30E36">
      <w:r w:rsidRPr="00473F21">
        <w:t>Sample containers are to be leak proof and having a capacity of not less than one litre.</w:t>
      </w:r>
    </w:p>
    <w:p w14:paraId="75B26B58" w14:textId="77777777" w:rsidR="00B30E36" w:rsidRPr="00473F21" w:rsidRDefault="00000000" w:rsidP="00B30E36">
      <w:r w:rsidRPr="00473F21">
        <w:t>Sample containers must be clean, rust free and capable of receiving a product at high temperatures.</w:t>
      </w:r>
    </w:p>
    <w:p w14:paraId="58CCFDC9" w14:textId="77777777" w:rsidR="00B30E36" w:rsidRPr="00473F21" w:rsidRDefault="00000000" w:rsidP="00B30E36">
      <w:pPr>
        <w:pStyle w:val="Heading3"/>
      </w:pPr>
      <w:r w:rsidRPr="00473F21">
        <w:t xml:space="preserve">Definition of </w:t>
      </w:r>
      <w:r>
        <w:t>s</w:t>
      </w:r>
      <w:r w:rsidRPr="00473F21">
        <w:t>ampling</w:t>
      </w:r>
    </w:p>
    <w:p w14:paraId="4B30FABC" w14:textId="77777777" w:rsidR="00B30E36" w:rsidRPr="00473F21" w:rsidRDefault="00000000" w:rsidP="00B30E36">
      <w:r w:rsidRPr="00473F21">
        <w:t>A sample is three containers of product collected at the same time from the same supply source.</w:t>
      </w:r>
    </w:p>
    <w:p w14:paraId="310FDBA9" w14:textId="77777777" w:rsidR="00B30E36" w:rsidRPr="00473F21" w:rsidRDefault="00000000" w:rsidP="00B30E36">
      <w:r w:rsidRPr="00473F21">
        <w:t>One sample container is for the Contractor's analysis.</w:t>
      </w:r>
    </w:p>
    <w:p w14:paraId="486AA24F" w14:textId="77777777" w:rsidR="00B30E36" w:rsidRPr="00473F21" w:rsidRDefault="00000000" w:rsidP="00B30E36">
      <w:r w:rsidRPr="00473F21">
        <w:t>Two sample containers are for the Department to analyse.</w:t>
      </w:r>
    </w:p>
    <w:p w14:paraId="3DE18837" w14:textId="77777777" w:rsidR="00B30E36" w:rsidRPr="00473F21" w:rsidRDefault="00000000" w:rsidP="00B30E36">
      <w:r w:rsidRPr="00473F21">
        <w:t>Note: Refer to the Superintendent for requirements if samples are non-conforming</w:t>
      </w:r>
    </w:p>
    <w:p w14:paraId="103385D1" w14:textId="77777777" w:rsidR="00B30E36" w:rsidRPr="00473F21" w:rsidRDefault="00000000" w:rsidP="00B30E36">
      <w:pPr>
        <w:pStyle w:val="Heading3"/>
      </w:pPr>
      <w:r w:rsidRPr="00473F21">
        <w:t xml:space="preserve">Frequency of </w:t>
      </w:r>
      <w:r>
        <w:t>s</w:t>
      </w:r>
      <w:r w:rsidRPr="00473F21">
        <w:t>amples</w:t>
      </w:r>
    </w:p>
    <w:p w14:paraId="23A1629E" w14:textId="77777777" w:rsidR="00B30E36" w:rsidRPr="00473F21" w:rsidRDefault="00000000" w:rsidP="00B30E36">
      <w:r w:rsidRPr="00473F21">
        <w:t>Refer to CONFORMANCE TESTING.</w:t>
      </w:r>
    </w:p>
    <w:p w14:paraId="01510A04" w14:textId="77777777" w:rsidR="00B30E36" w:rsidRPr="00473F21" w:rsidRDefault="00000000" w:rsidP="00B30E36">
      <w:pPr>
        <w:pStyle w:val="Heading3"/>
      </w:pPr>
      <w:r w:rsidRPr="00473F21">
        <w:lastRenderedPageBreak/>
        <w:t xml:space="preserve">Collection of </w:t>
      </w:r>
      <w:r>
        <w:t>s</w:t>
      </w:r>
      <w:r w:rsidRPr="00473F21">
        <w:t>amples – Witness Point</w:t>
      </w:r>
    </w:p>
    <w:p w14:paraId="1CF9DAED" w14:textId="77777777" w:rsidR="00B30E36" w:rsidRPr="00473F21" w:rsidRDefault="00000000" w:rsidP="00B30E36">
      <w:r w:rsidRPr="00473F21">
        <w:t>Take samples prior to addition of adhesion agents.</w:t>
      </w:r>
    </w:p>
    <w:p w14:paraId="385074AA" w14:textId="77777777" w:rsidR="00B30E36" w:rsidRPr="00473F21" w:rsidRDefault="00000000" w:rsidP="00B30E36">
      <w:r w:rsidRPr="00473F21">
        <w:t>Conformance test sampling is to be collected at point of delivery.</w:t>
      </w:r>
    </w:p>
    <w:p w14:paraId="01987671" w14:textId="77777777" w:rsidR="00B30E36" w:rsidRPr="00473F21" w:rsidRDefault="00000000" w:rsidP="00B30E36">
      <w:r w:rsidRPr="00473F21">
        <w:t>Ensure adequate sampling points are available when sampling from point of manufacture.</w:t>
      </w:r>
    </w:p>
    <w:p w14:paraId="51046C38" w14:textId="77777777" w:rsidR="00B30E36" w:rsidRDefault="00000000" w:rsidP="00B30E36">
      <w:r w:rsidRPr="00473F21">
        <w:rPr>
          <w:b/>
        </w:rPr>
        <w:t xml:space="preserve">Witness Point </w:t>
      </w:r>
      <w:r w:rsidRPr="00473F21">
        <w:t xml:space="preserve">- Take samples from the point of </w:t>
      </w:r>
      <w:r>
        <w:t xml:space="preserve">manufacture </w:t>
      </w:r>
      <w:r w:rsidRPr="00473F21">
        <w:t xml:space="preserve">on transfer from the bulker to the </w:t>
      </w:r>
      <w:r>
        <w:t xml:space="preserve">asphalt plant. </w:t>
      </w:r>
    </w:p>
    <w:p w14:paraId="31B88FC4" w14:textId="77777777" w:rsidR="00B30E36" w:rsidRPr="00473F21" w:rsidRDefault="00000000" w:rsidP="00B30E36">
      <w:r w:rsidRPr="00473F21">
        <w:t>All sampling must be in accordance with Australian Standards and/or Austroads standards. The supplier is to perform the sampling. Ensure staff carrying out sampling are competent in sampli</w:t>
      </w:r>
      <w:r>
        <w:t>n</w:t>
      </w:r>
      <w:r w:rsidRPr="00473F21">
        <w:t>g methods.</w:t>
      </w:r>
    </w:p>
    <w:p w14:paraId="107014F8" w14:textId="77777777" w:rsidR="00B30E36" w:rsidRPr="00473F21" w:rsidRDefault="00000000" w:rsidP="00B30E36">
      <w:r w:rsidRPr="00473F21">
        <w:t>Ensure sampling techniques do not allow contamination of the samples.</w:t>
      </w:r>
    </w:p>
    <w:p w14:paraId="36E11B80" w14:textId="77777777" w:rsidR="00B30E36" w:rsidRPr="00473F21" w:rsidRDefault="00000000" w:rsidP="00B30E36">
      <w:r w:rsidRPr="00473F21">
        <w:t>Wh</w:t>
      </w:r>
      <w:r>
        <w:t>ere samples are not collected, 2</w:t>
      </w:r>
      <w:r w:rsidRPr="00473F21">
        <w:t>0% reduction adjustments (</w:t>
      </w:r>
      <w:r w:rsidRPr="00473F21">
        <w:rPr>
          <w:b/>
          <w:i/>
        </w:rPr>
        <w:t>Table - Payment Adjustments</w:t>
      </w:r>
      <w:r w:rsidRPr="00473F21">
        <w:t xml:space="preserve"> in MEASUREMENT AND PAYMENT) will apply to the total materials represented.</w:t>
      </w:r>
    </w:p>
    <w:p w14:paraId="74E8DA2F" w14:textId="77777777" w:rsidR="00B30E36" w:rsidRPr="00473F21" w:rsidRDefault="00000000" w:rsidP="00B30E36">
      <w:pPr>
        <w:pStyle w:val="Heading3"/>
      </w:pPr>
      <w:r w:rsidRPr="00473F21">
        <w:t xml:space="preserve">Sample </w:t>
      </w:r>
      <w:r>
        <w:t>i</w:t>
      </w:r>
      <w:r w:rsidRPr="00473F21">
        <w:t>dentification</w:t>
      </w:r>
    </w:p>
    <w:p w14:paraId="2407315D" w14:textId="77777777" w:rsidR="00B30E36" w:rsidRPr="00473F21" w:rsidRDefault="00000000" w:rsidP="00B30E36">
      <w:r w:rsidRPr="00473F21">
        <w:t>Samples must be clearly identified with permanent marker on adhesive labels on each tin.</w:t>
      </w:r>
    </w:p>
    <w:p w14:paraId="42FD9307" w14:textId="77777777" w:rsidR="00B30E36" w:rsidRPr="00473F21" w:rsidRDefault="00000000" w:rsidP="00B30E36">
      <w:r w:rsidRPr="00473F21">
        <w:t>Mark samples with the following information on the container at the time of collection.</w:t>
      </w:r>
    </w:p>
    <w:p w14:paraId="14FE5002" w14:textId="77777777" w:rsidR="00B30E36" w:rsidRPr="00473F21" w:rsidRDefault="00000000">
      <w:pPr>
        <w:pStyle w:val="ListParagraph"/>
        <w:numPr>
          <w:ilvl w:val="0"/>
          <w:numId w:val="111"/>
        </w:numPr>
      </w:pPr>
      <w:r w:rsidRPr="00473F21">
        <w:t>Container number.</w:t>
      </w:r>
    </w:p>
    <w:p w14:paraId="7B5015BE" w14:textId="77777777" w:rsidR="00B30E36" w:rsidRPr="00473F21" w:rsidRDefault="00000000">
      <w:pPr>
        <w:pStyle w:val="ListParagraph"/>
        <w:numPr>
          <w:ilvl w:val="0"/>
          <w:numId w:val="111"/>
        </w:numPr>
      </w:pPr>
      <w:r w:rsidRPr="00473F21">
        <w:t>Sample number.</w:t>
      </w:r>
    </w:p>
    <w:p w14:paraId="4A5F22FE" w14:textId="77777777" w:rsidR="00B30E36" w:rsidRPr="00473F21" w:rsidRDefault="00000000">
      <w:pPr>
        <w:pStyle w:val="ListParagraph"/>
        <w:numPr>
          <w:ilvl w:val="0"/>
          <w:numId w:val="111"/>
        </w:numPr>
      </w:pPr>
      <w:r w:rsidRPr="00473F21">
        <w:t>Date and time of sample taken.</w:t>
      </w:r>
    </w:p>
    <w:p w14:paraId="3ECE459D" w14:textId="77777777" w:rsidR="00B30E36" w:rsidRPr="00473F21" w:rsidRDefault="00000000">
      <w:pPr>
        <w:pStyle w:val="ListParagraph"/>
        <w:numPr>
          <w:ilvl w:val="0"/>
          <w:numId w:val="111"/>
        </w:numPr>
      </w:pPr>
      <w:r w:rsidRPr="00473F21">
        <w:t>Designation or Classification of Materials.</w:t>
      </w:r>
    </w:p>
    <w:p w14:paraId="0A515BA0" w14:textId="77777777" w:rsidR="00B30E36" w:rsidRPr="00473F21" w:rsidRDefault="00000000">
      <w:pPr>
        <w:pStyle w:val="ListParagraph"/>
        <w:numPr>
          <w:ilvl w:val="0"/>
          <w:numId w:val="111"/>
        </w:numPr>
      </w:pPr>
      <w:r w:rsidRPr="00473F21">
        <w:t>Sample Temperature.</w:t>
      </w:r>
    </w:p>
    <w:p w14:paraId="6E34B674" w14:textId="77777777" w:rsidR="00B30E36" w:rsidRPr="00473F21" w:rsidRDefault="00000000">
      <w:pPr>
        <w:pStyle w:val="ListParagraph"/>
        <w:numPr>
          <w:ilvl w:val="0"/>
          <w:numId w:val="111"/>
        </w:numPr>
      </w:pPr>
      <w:r>
        <w:t>Tanker</w:t>
      </w:r>
      <w:r w:rsidRPr="00473F21">
        <w:t xml:space="preserve"> Number.</w:t>
      </w:r>
    </w:p>
    <w:p w14:paraId="77487C38" w14:textId="77777777" w:rsidR="00B30E36" w:rsidRPr="00473F21" w:rsidRDefault="00000000">
      <w:pPr>
        <w:pStyle w:val="ListParagraph"/>
        <w:numPr>
          <w:ilvl w:val="0"/>
          <w:numId w:val="111"/>
        </w:numPr>
      </w:pPr>
      <w:r w:rsidRPr="00473F21">
        <w:t>Name of Supplier.</w:t>
      </w:r>
    </w:p>
    <w:p w14:paraId="32D268C1" w14:textId="77777777" w:rsidR="00B30E36" w:rsidRPr="00473F21" w:rsidRDefault="00000000">
      <w:pPr>
        <w:pStyle w:val="ListParagraph"/>
        <w:numPr>
          <w:ilvl w:val="0"/>
          <w:numId w:val="111"/>
        </w:numPr>
      </w:pPr>
      <w:r>
        <w:t>Lot</w:t>
      </w:r>
      <w:r w:rsidRPr="00473F21">
        <w:t xml:space="preserve"> number.</w:t>
      </w:r>
    </w:p>
    <w:p w14:paraId="4D098A0E" w14:textId="77777777" w:rsidR="00B30E36" w:rsidRPr="00473F21" w:rsidRDefault="00000000">
      <w:pPr>
        <w:pStyle w:val="ListParagraph"/>
        <w:numPr>
          <w:ilvl w:val="0"/>
          <w:numId w:val="111"/>
        </w:numPr>
      </w:pPr>
      <w:r w:rsidRPr="00473F21">
        <w:t>Site Identification.</w:t>
      </w:r>
    </w:p>
    <w:p w14:paraId="0202220B" w14:textId="77777777" w:rsidR="00B30E36" w:rsidRPr="00473F21" w:rsidRDefault="00000000">
      <w:pPr>
        <w:pStyle w:val="ListParagraph"/>
        <w:numPr>
          <w:ilvl w:val="0"/>
          <w:numId w:val="111"/>
        </w:numPr>
      </w:pPr>
      <w:r>
        <w:t>Road Number</w:t>
      </w:r>
      <w:r w:rsidRPr="00473F21">
        <w:t>.</w:t>
      </w:r>
    </w:p>
    <w:p w14:paraId="26E0A324" w14:textId="77777777" w:rsidR="00B30E36" w:rsidRPr="002A0B9A" w:rsidRDefault="00000000" w:rsidP="00B30E36">
      <w:pPr>
        <w:pStyle w:val="Heading2"/>
      </w:pPr>
      <w:r w:rsidRPr="002A0B9A">
        <w:t xml:space="preserve">Paving </w:t>
      </w:r>
      <w:r>
        <w:t>p</w:t>
      </w:r>
      <w:r w:rsidRPr="002A0B9A">
        <w:t>lans</w:t>
      </w:r>
    </w:p>
    <w:p w14:paraId="12DF56D4" w14:textId="77777777" w:rsidR="00B30E36" w:rsidRPr="001916D6" w:rsidRDefault="00000000" w:rsidP="00B30E36">
      <w:pPr>
        <w:spacing w:after="0" w:line="276" w:lineRule="auto"/>
        <w:jc w:val="both"/>
      </w:pPr>
      <w:r w:rsidRPr="001916D6">
        <w:t xml:space="preserve">Submit detailed Paving Plans within </w:t>
      </w:r>
      <w:r w:rsidRPr="001916D6">
        <w:rPr>
          <w:b/>
        </w:rPr>
        <w:t>21 days</w:t>
      </w:r>
      <w:r w:rsidRPr="001916D6">
        <w:t xml:space="preserve"> after award of the contract, with detailed diagrams in a form of aerial photographs</w:t>
      </w:r>
      <w:r>
        <w:t>, design drawings,</w:t>
      </w:r>
      <w:r w:rsidRPr="001916D6">
        <w:t xml:space="preserve"> or similar</w:t>
      </w:r>
      <w:r>
        <w:t>,</w:t>
      </w:r>
      <w:r w:rsidRPr="001916D6">
        <w:t xml:space="preserve"> and daily tonnages of the works – see below for minimum requirements.</w:t>
      </w:r>
    </w:p>
    <w:p w14:paraId="1D12B6B8" w14:textId="77777777" w:rsidR="00B30E36" w:rsidRPr="001916D6" w:rsidRDefault="00000000">
      <w:pPr>
        <w:numPr>
          <w:ilvl w:val="1"/>
          <w:numId w:val="103"/>
        </w:numPr>
        <w:spacing w:after="0" w:line="276" w:lineRule="auto"/>
        <w:ind w:left="709"/>
        <w:jc w:val="both"/>
      </w:pPr>
      <w:r w:rsidRPr="001916D6">
        <w:t xml:space="preserve">Date, Shift number - relate this to the paving plans, </w:t>
      </w:r>
      <w:r>
        <w:t>t</w:t>
      </w:r>
      <w:r w:rsidRPr="001916D6">
        <w:t xml:space="preserve">ime of works, tonnes of Asphalt, </w:t>
      </w:r>
      <w:r>
        <w:t>s</w:t>
      </w:r>
      <w:r w:rsidRPr="001916D6">
        <w:t>quare metres.</w:t>
      </w:r>
    </w:p>
    <w:p w14:paraId="71F8710E" w14:textId="77777777" w:rsidR="00B30E36" w:rsidRPr="001916D6" w:rsidRDefault="00000000">
      <w:pPr>
        <w:numPr>
          <w:ilvl w:val="1"/>
          <w:numId w:val="103"/>
        </w:numPr>
        <w:spacing w:after="0" w:line="276" w:lineRule="auto"/>
        <w:ind w:left="709"/>
        <w:jc w:val="both"/>
      </w:pPr>
      <w:r w:rsidRPr="001916D6">
        <w:t>Ensure paving run numbers are shown on plan diagrams.</w:t>
      </w:r>
    </w:p>
    <w:p w14:paraId="63161979" w14:textId="77777777" w:rsidR="00B30E36" w:rsidRPr="001916D6" w:rsidRDefault="00000000">
      <w:pPr>
        <w:numPr>
          <w:ilvl w:val="1"/>
          <w:numId w:val="103"/>
        </w:numPr>
        <w:spacing w:after="0" w:line="276" w:lineRule="auto"/>
        <w:ind w:left="709"/>
        <w:jc w:val="both"/>
      </w:pPr>
      <w:r w:rsidRPr="001916D6">
        <w:t>Paving Plan must be accurate to allow for efficient Communications planning.</w:t>
      </w:r>
    </w:p>
    <w:p w14:paraId="61DC2CAB" w14:textId="77777777" w:rsidR="00B30E36" w:rsidRPr="001916D6" w:rsidRDefault="00000000">
      <w:pPr>
        <w:numPr>
          <w:ilvl w:val="1"/>
          <w:numId w:val="103"/>
        </w:numPr>
        <w:spacing w:after="0" w:line="276" w:lineRule="auto"/>
        <w:ind w:left="709"/>
        <w:jc w:val="both"/>
      </w:pPr>
      <w:r w:rsidRPr="001916D6">
        <w:t>Submit paving / section plan in Excel, editable format.</w:t>
      </w:r>
    </w:p>
    <w:p w14:paraId="56AA83AC" w14:textId="77777777" w:rsidR="00B30E36" w:rsidRPr="001916D6" w:rsidRDefault="00000000">
      <w:pPr>
        <w:numPr>
          <w:ilvl w:val="1"/>
          <w:numId w:val="103"/>
        </w:numPr>
        <w:spacing w:after="0" w:line="276" w:lineRule="auto"/>
        <w:ind w:left="709"/>
        <w:jc w:val="both"/>
      </w:pPr>
      <w:r w:rsidRPr="001916D6">
        <w:t>Submit detailed pictures of the sites with reference to the shift number and date.</w:t>
      </w:r>
    </w:p>
    <w:p w14:paraId="668A385F" w14:textId="77777777" w:rsidR="00B30E36" w:rsidRDefault="00000000">
      <w:pPr>
        <w:numPr>
          <w:ilvl w:val="1"/>
          <w:numId w:val="103"/>
        </w:numPr>
        <w:spacing w:after="0" w:line="276" w:lineRule="auto"/>
        <w:ind w:left="709"/>
        <w:jc w:val="both"/>
      </w:pPr>
      <w:r w:rsidRPr="001916D6">
        <w:t>All paving plans are to be aligned with the TGS</w:t>
      </w:r>
      <w:r>
        <w:t>.</w:t>
      </w:r>
    </w:p>
    <w:p w14:paraId="5FA17B03" w14:textId="77777777" w:rsidR="00B30E36" w:rsidRPr="002A0B9A" w:rsidRDefault="00000000" w:rsidP="00B30E36">
      <w:r w:rsidRPr="002A0B9A">
        <w:t xml:space="preserve">Make allowances under Provision for Traffic for mandatory attendance of WZ1/ TMD traffic scheme designer to </w:t>
      </w:r>
      <w:proofErr w:type="gramStart"/>
      <w:r w:rsidRPr="002A0B9A">
        <w:t>be onsite at all times</w:t>
      </w:r>
      <w:proofErr w:type="gramEnd"/>
      <w:r w:rsidRPr="002A0B9A">
        <w:t xml:space="preserve"> while works are being carried out.</w:t>
      </w:r>
    </w:p>
    <w:p w14:paraId="50F90E83" w14:textId="77777777" w:rsidR="00B30E36" w:rsidRPr="00360D3A" w:rsidRDefault="00000000" w:rsidP="00B30E36">
      <w:pPr>
        <w:pStyle w:val="GuideNotes"/>
      </w:pPr>
      <w:r w:rsidRPr="00360D3A">
        <w:t>[This applies to Mobile Works. Attendance by a WZ1</w:t>
      </w:r>
      <w:r>
        <w:t>/TMD</w:t>
      </w:r>
      <w:r w:rsidRPr="00360D3A">
        <w:t xml:space="preserve"> may not be </w:t>
      </w:r>
      <w:proofErr w:type="gramStart"/>
      <w:r w:rsidRPr="00360D3A">
        <w:t>required at all times</w:t>
      </w:r>
      <w:proofErr w:type="gramEnd"/>
      <w:r w:rsidRPr="00360D3A">
        <w:t xml:space="preserve"> when </w:t>
      </w:r>
      <w:proofErr w:type="gramStart"/>
      <w:r w:rsidRPr="00360D3A">
        <w:t>works are</w:t>
      </w:r>
      <w:proofErr w:type="gramEnd"/>
      <w:r w:rsidRPr="00360D3A">
        <w:t xml:space="preserve"> being carried out for Static Worksites. Amend this clause to suit the project.]</w:t>
      </w:r>
    </w:p>
    <w:p w14:paraId="7DAE8B0E" w14:textId="77777777" w:rsidR="00B30E36" w:rsidRPr="002A0B9A" w:rsidRDefault="00000000" w:rsidP="00B30E36">
      <w:pPr>
        <w:pStyle w:val="Heading2"/>
      </w:pPr>
      <w:bookmarkStart w:id="393" w:name="_Toc390823642"/>
      <w:bookmarkStart w:id="394" w:name="_Toc391429334"/>
      <w:bookmarkStart w:id="395" w:name="_Toc396035012"/>
      <w:r w:rsidRPr="002A0B9A">
        <w:lastRenderedPageBreak/>
        <w:t xml:space="preserve">Surface </w:t>
      </w:r>
      <w:r>
        <w:t>p</w:t>
      </w:r>
      <w:r w:rsidRPr="002A0B9A">
        <w:t>reparation</w:t>
      </w:r>
      <w:bookmarkEnd w:id="393"/>
      <w:bookmarkEnd w:id="394"/>
      <w:bookmarkEnd w:id="395"/>
    </w:p>
    <w:p w14:paraId="2C19A5A1" w14:textId="77777777" w:rsidR="00B30E36" w:rsidRPr="002A0B9A" w:rsidRDefault="00000000" w:rsidP="00B30E36">
      <w:pPr>
        <w:pStyle w:val="Heading3"/>
      </w:pPr>
      <w:bookmarkStart w:id="396" w:name="_Toc390823643"/>
      <w:bookmarkStart w:id="397" w:name="_Toc391429335"/>
      <w:bookmarkStart w:id="398" w:name="_Toc396035013"/>
      <w:r w:rsidRPr="002A0B9A">
        <w:t xml:space="preserve">New </w:t>
      </w:r>
      <w:r>
        <w:t>c</w:t>
      </w:r>
      <w:r w:rsidRPr="002A0B9A">
        <w:t>onstruction</w:t>
      </w:r>
      <w:bookmarkEnd w:id="396"/>
      <w:bookmarkEnd w:id="397"/>
      <w:bookmarkEnd w:id="398"/>
      <w:r w:rsidRPr="002A0B9A">
        <w:t xml:space="preserve"> – Witness Point</w:t>
      </w:r>
    </w:p>
    <w:p w14:paraId="6EF3C99B" w14:textId="77777777" w:rsidR="00B30E36" w:rsidRDefault="00000000" w:rsidP="00B30E36">
      <w:r>
        <w:rPr>
          <w:b/>
        </w:rPr>
        <w:t>Witness Point -</w:t>
      </w:r>
      <w:r>
        <w:t xml:space="preserve"> Give the Superintendent not less than 24 </w:t>
      </w:r>
      <w:proofErr w:type="spellStart"/>
      <w:r>
        <w:t>hours notice</w:t>
      </w:r>
      <w:proofErr w:type="spellEnd"/>
      <w:r>
        <w:t xml:space="preserve"> of the location and scheduled commencement time of surface preparation works.</w:t>
      </w:r>
    </w:p>
    <w:p w14:paraId="198A4163" w14:textId="77777777" w:rsidR="00B30E36" w:rsidRDefault="00000000" w:rsidP="00B30E36">
      <w:r>
        <w:t>The contractor must prepare existing surfaces to ensure that asphalt construction can be completed in accordance with the requirements of this specification.</w:t>
      </w:r>
    </w:p>
    <w:p w14:paraId="67FB3307" w14:textId="77777777" w:rsidR="00B30E36" w:rsidRDefault="00000000" w:rsidP="00B30E36">
      <w:pPr>
        <w:spacing w:after="0"/>
      </w:pPr>
      <w:r>
        <w:t>The Contractor must:</w:t>
      </w:r>
    </w:p>
    <w:p w14:paraId="2AE178FF" w14:textId="77777777" w:rsidR="00B30E36" w:rsidRDefault="00000000">
      <w:pPr>
        <w:pStyle w:val="ListParagraph"/>
        <w:numPr>
          <w:ilvl w:val="0"/>
          <w:numId w:val="98"/>
        </w:numPr>
      </w:pPr>
      <w:r>
        <w:t>ensure that the surface has been adequately prepared so that the specified asphalt material density can be achieved. If the Contractor suspects that the base layer is inadequate for asphalt construction the Contractor must inform the Superintendent;</w:t>
      </w:r>
    </w:p>
    <w:p w14:paraId="26EBA63B" w14:textId="77777777" w:rsidR="00B30E36" w:rsidRDefault="00000000">
      <w:pPr>
        <w:pStyle w:val="ListParagraph"/>
        <w:numPr>
          <w:ilvl w:val="0"/>
          <w:numId w:val="98"/>
        </w:numPr>
      </w:pPr>
      <w:r>
        <w:t>ensure that the surface has been adequately prepared to achieve shape and level requirements where required;</w:t>
      </w:r>
    </w:p>
    <w:p w14:paraId="3954E5DF" w14:textId="77777777" w:rsidR="00B30E36" w:rsidRDefault="00000000">
      <w:pPr>
        <w:pStyle w:val="ListParagraph"/>
        <w:numPr>
          <w:ilvl w:val="0"/>
          <w:numId w:val="98"/>
        </w:numPr>
      </w:pPr>
      <w:r>
        <w:t>ensure that the exposed granular base layer is tightly bound and free from vegetation and other foreign matter;</w:t>
      </w:r>
    </w:p>
    <w:p w14:paraId="09037DF2" w14:textId="77777777" w:rsidR="00B30E36" w:rsidRDefault="00000000">
      <w:pPr>
        <w:pStyle w:val="ListParagraph"/>
        <w:numPr>
          <w:ilvl w:val="0"/>
          <w:numId w:val="98"/>
        </w:numPr>
      </w:pPr>
      <w:r>
        <w:t>ensure there are no laminations or false pavements within the exposed surface;</w:t>
      </w:r>
    </w:p>
    <w:p w14:paraId="66036FE6" w14:textId="77777777" w:rsidR="00B30E36" w:rsidRDefault="00000000">
      <w:pPr>
        <w:pStyle w:val="ListParagraph"/>
        <w:numPr>
          <w:ilvl w:val="0"/>
          <w:numId w:val="98"/>
        </w:numPr>
      </w:pPr>
      <w:r>
        <w:t>remove all foreign matter by sweeping or other means; and</w:t>
      </w:r>
    </w:p>
    <w:p w14:paraId="2CE8B33B" w14:textId="77777777" w:rsidR="00B30E36" w:rsidRDefault="00000000">
      <w:pPr>
        <w:pStyle w:val="ListParagraph"/>
        <w:numPr>
          <w:ilvl w:val="0"/>
          <w:numId w:val="98"/>
        </w:numPr>
      </w:pPr>
      <w:r>
        <w:t xml:space="preserve">ensure that exposed granular layers have sufficiently dried back to the requirements of the </w:t>
      </w:r>
      <w:r w:rsidRPr="0058397A">
        <w:rPr>
          <w:b/>
        </w:rPr>
        <w:t>Final Pavement Surface</w:t>
      </w:r>
      <w:r>
        <w:t xml:space="preserve"> clause in PAVEMENTS AND SHOULDERS.</w:t>
      </w:r>
    </w:p>
    <w:p w14:paraId="7630AEC1" w14:textId="77777777" w:rsidR="00B30E36" w:rsidRDefault="00000000" w:rsidP="00B30E36">
      <w:r>
        <w:t>The Contractor must apply a bituminous spray seal prime coat to the exposed granular surface as specified in SPRAY SEALING.</w:t>
      </w:r>
    </w:p>
    <w:p w14:paraId="44AD1787" w14:textId="77777777" w:rsidR="00B30E36" w:rsidRDefault="00000000" w:rsidP="00B30E36">
      <w:r>
        <w:t>Prior to laying base or wearing surface asphalt all depressions greater than 15 mm must be filled with an asphalt correction course layer. Minimum asphalt layer thicknesses must be observed during this procedure.</w:t>
      </w:r>
    </w:p>
    <w:p w14:paraId="3F6C61CC" w14:textId="77777777" w:rsidR="00B30E36" w:rsidRPr="002A0B9A" w:rsidRDefault="00000000" w:rsidP="00B30E36">
      <w:pPr>
        <w:pStyle w:val="Heading3"/>
      </w:pPr>
      <w:r w:rsidRPr="002A0B9A">
        <w:t>Resurfacing of existing bitumen and concrete surfaces</w:t>
      </w:r>
    </w:p>
    <w:p w14:paraId="3BF09B16" w14:textId="77777777" w:rsidR="00B30E36" w:rsidRDefault="00000000" w:rsidP="00B30E36">
      <w:r>
        <w:t>All vegetation and loose and extraneous matter must be removed prior to the application of bituminous resurfacing materials.</w:t>
      </w:r>
    </w:p>
    <w:p w14:paraId="187A7BE1" w14:textId="77777777" w:rsidR="00B30E36" w:rsidRDefault="00000000" w:rsidP="00B30E36">
      <w:r>
        <w:t>Depressions greater than 25 mm must be filled with an asphalt correction course layer. Minimum asphalt layer thicknesses must be observed during this procedure.</w:t>
      </w:r>
    </w:p>
    <w:p w14:paraId="2DEF14E5" w14:textId="77777777" w:rsidR="00B30E36" w:rsidRPr="002A0B9A" w:rsidRDefault="00000000" w:rsidP="00B30E36">
      <w:pPr>
        <w:pStyle w:val="Heading3"/>
      </w:pPr>
      <w:r w:rsidRPr="002A0B9A">
        <w:t xml:space="preserve">Cold </w:t>
      </w:r>
      <w:proofErr w:type="spellStart"/>
      <w:r>
        <w:t>p</w:t>
      </w:r>
      <w:r w:rsidRPr="002A0B9A">
        <w:t>laning</w:t>
      </w:r>
      <w:proofErr w:type="spellEnd"/>
    </w:p>
    <w:p w14:paraId="48016AD6" w14:textId="77777777" w:rsidR="00B30E36" w:rsidRDefault="00000000" w:rsidP="00B30E36">
      <w:r>
        <w:t xml:space="preserve">Unless otherwise specified or directed by the Superintendent, cold </w:t>
      </w:r>
      <w:proofErr w:type="spellStart"/>
      <w:r>
        <w:t>planing</w:t>
      </w:r>
      <w:proofErr w:type="spellEnd"/>
      <w:r>
        <w:t xml:space="preserve"> shall be carried out in such a manner as to leave a uniform surface parallel with the specified ultimate finished surface of the pavement.</w:t>
      </w:r>
    </w:p>
    <w:p w14:paraId="796C5ED1" w14:textId="77777777" w:rsidR="00B30E36" w:rsidRDefault="00000000" w:rsidP="00B30E36">
      <w:r w:rsidRPr="007972BC">
        <w:t xml:space="preserve">Cold milling </w:t>
      </w:r>
      <w:r w:rsidRPr="001916D6">
        <w:t>forward cutting speed shall not exceed</w:t>
      </w:r>
      <w:r>
        <w:t xml:space="preserve"> </w:t>
      </w:r>
      <w:r w:rsidRPr="001916D6">
        <w:t>15mpm</w:t>
      </w:r>
      <w:r w:rsidRPr="007972BC">
        <w:t>.</w:t>
      </w:r>
    </w:p>
    <w:p w14:paraId="4D7E7847" w14:textId="77777777" w:rsidR="00B30E36" w:rsidRDefault="00000000" w:rsidP="00B30E36">
      <w:r>
        <w:t>Use at a minimum a 2 metre profiler drum.</w:t>
      </w:r>
    </w:p>
    <w:p w14:paraId="07D91B7B" w14:textId="77777777" w:rsidR="00B30E36" w:rsidRDefault="00000000" w:rsidP="00B30E36">
      <w:r>
        <w:t>All loose materials must be removed from the planed surface prior to placing asphalt. In urban areas use suction brooms. Do not use rotary brooms in urban areas.</w:t>
      </w:r>
    </w:p>
    <w:p w14:paraId="2EFFEF70" w14:textId="77777777" w:rsidR="00B30E36" w:rsidRDefault="00000000" w:rsidP="00B30E36">
      <w:r>
        <w:t>Exposed granular materials must be watered, re-compacted to form a tight and hard surface and, where specified, must be primed or resurfaced with a 7 mm emulsion bituminous seal prior to pacing asphalt. The bituminous seal must be supplied and applied in accordance with SPRAY SEALING.</w:t>
      </w:r>
    </w:p>
    <w:p w14:paraId="2B91668B" w14:textId="77777777" w:rsidR="00B30E36" w:rsidRPr="002A0B9A" w:rsidRDefault="00000000" w:rsidP="00B30E36">
      <w:pPr>
        <w:pStyle w:val="Heading3"/>
      </w:pPr>
      <w:r w:rsidRPr="002A0B9A">
        <w:t xml:space="preserve">Shape and surface roughness </w:t>
      </w:r>
    </w:p>
    <w:p w14:paraId="0417A795" w14:textId="77777777" w:rsidR="00B30E36" w:rsidRPr="00CB2FAE" w:rsidRDefault="00000000" w:rsidP="00B30E36">
      <w:pPr>
        <w:rPr>
          <w:lang w:val="en-US"/>
        </w:rPr>
      </w:pPr>
      <w:r>
        <w:t xml:space="preserve">Where surface shape of an existing pavement is corrected by cold </w:t>
      </w:r>
      <w:proofErr w:type="spellStart"/>
      <w:r>
        <w:t>planing</w:t>
      </w:r>
      <w:proofErr w:type="spellEnd"/>
      <w:r>
        <w:t xml:space="preserve">, the application of the resurfacing asphalt layer </w:t>
      </w:r>
      <w:proofErr w:type="gramStart"/>
      <w:r>
        <w:t>is considered to be</w:t>
      </w:r>
      <w:proofErr w:type="gramEnd"/>
      <w:r>
        <w:t xml:space="preserve"> new work. For the purposes of measuring surface roughness, the asphalt surfacing following correction of surface shape by cold </w:t>
      </w:r>
      <w:proofErr w:type="spellStart"/>
      <w:r>
        <w:t>planing</w:t>
      </w:r>
      <w:proofErr w:type="spellEnd"/>
      <w:r>
        <w:t xml:space="preserve"> will be designated as new work </w:t>
      </w:r>
      <w:r>
        <w:lastRenderedPageBreak/>
        <w:t xml:space="preserve">and roughness limits specified in </w:t>
      </w:r>
      <w:r>
        <w:rPr>
          <w:b/>
          <w:i/>
        </w:rPr>
        <w:t xml:space="preserve">Table – </w:t>
      </w:r>
      <w:r w:rsidRPr="0020755F">
        <w:rPr>
          <w:b/>
          <w:i/>
        </w:rPr>
        <w:t>F</w:t>
      </w:r>
      <w:r w:rsidRPr="00C60D34">
        <w:rPr>
          <w:b/>
          <w:i/>
        </w:rPr>
        <w:t>inished Pavement Properties</w:t>
      </w:r>
      <w:r>
        <w:t xml:space="preserve"> in </w:t>
      </w:r>
      <w:r>
        <w:rPr>
          <w:b/>
        </w:rPr>
        <w:t xml:space="preserve">Finished Pavement Properties </w:t>
      </w:r>
      <w:r w:rsidRPr="000E530E">
        <w:t xml:space="preserve">sub-clause, in </w:t>
      </w:r>
      <w:r>
        <w:rPr>
          <w:b/>
        </w:rPr>
        <w:t xml:space="preserve">Conformance </w:t>
      </w:r>
      <w:r w:rsidRPr="000E530E">
        <w:t>clause in this work section,</w:t>
      </w:r>
      <w:r>
        <w:t xml:space="preserve"> must be achieved.</w:t>
      </w:r>
    </w:p>
    <w:p w14:paraId="1A84C4BD" w14:textId="77777777" w:rsidR="00B30E36" w:rsidRPr="002A0B9A" w:rsidRDefault="00000000" w:rsidP="00B30E36">
      <w:pPr>
        <w:pStyle w:val="Heading3"/>
      </w:pPr>
      <w:r w:rsidRPr="002A0B9A">
        <w:t xml:space="preserve">Temporary </w:t>
      </w:r>
      <w:r>
        <w:t>w</w:t>
      </w:r>
      <w:r w:rsidRPr="002A0B9A">
        <w:t>orks – Hold Point</w:t>
      </w:r>
    </w:p>
    <w:p w14:paraId="727C56AE" w14:textId="77777777" w:rsidR="00B30E36" w:rsidRDefault="00000000" w:rsidP="00B30E36">
      <w:r>
        <w:t xml:space="preserve">Where the cold planed surface is to be opened to traffic, the surface must be cleaned of all loose material and both transverse and longitudinal ramps must be installed in accordance with the </w:t>
      </w:r>
      <w:r w:rsidRPr="000A17A9">
        <w:rPr>
          <w:b/>
        </w:rPr>
        <w:t>Temporary Ramps</w:t>
      </w:r>
      <w:r>
        <w:t xml:space="preserve"> sub-clause in the </w:t>
      </w:r>
      <w:r w:rsidRPr="000A17A9">
        <w:rPr>
          <w:b/>
        </w:rPr>
        <w:t>Spreading</w:t>
      </w:r>
      <w:r>
        <w:t xml:space="preserve"> clause in this work section or other means to provide for the safe passage of traffic.</w:t>
      </w:r>
    </w:p>
    <w:p w14:paraId="2716511E" w14:textId="77777777" w:rsidR="00B30E36" w:rsidRDefault="00000000" w:rsidP="00B30E36">
      <w:r w:rsidRPr="00A222AD">
        <w:rPr>
          <w:b/>
        </w:rPr>
        <w:t>Hold Point</w:t>
      </w:r>
      <w:r>
        <w:t xml:space="preserve"> -This work must be approved by the Superintendent before the section is opened to traffic.</w:t>
      </w:r>
    </w:p>
    <w:p w14:paraId="1E32A1C6" w14:textId="77777777" w:rsidR="00B30E36" w:rsidRDefault="00000000" w:rsidP="00B30E36">
      <w:r>
        <w:t>All temporary ramping materials and/or other measures must be removed prior to placing new asphalt.</w:t>
      </w:r>
    </w:p>
    <w:p w14:paraId="1774F369" w14:textId="77777777" w:rsidR="00B30E36" w:rsidRPr="002A0B9A" w:rsidRDefault="00000000" w:rsidP="00B30E36">
      <w:pPr>
        <w:pStyle w:val="Heading3"/>
      </w:pPr>
      <w:r w:rsidRPr="002A0B9A">
        <w:t xml:space="preserve">Tack </w:t>
      </w:r>
      <w:r>
        <w:t>c</w:t>
      </w:r>
      <w:r w:rsidRPr="002A0B9A">
        <w:t>oat</w:t>
      </w:r>
    </w:p>
    <w:p w14:paraId="7CAACBBF" w14:textId="77777777" w:rsidR="00B30E36" w:rsidRDefault="00000000" w:rsidP="00B30E36">
      <w:r>
        <w:t>Apply a fine spray of bitumen emulsion lightly and evenly over the whole of the area to be covered with asphalt. Apply tack coat to all edges.</w:t>
      </w:r>
    </w:p>
    <w:p w14:paraId="3F575EF7" w14:textId="77777777" w:rsidR="00B30E36" w:rsidRDefault="00000000" w:rsidP="00B30E36">
      <w:r>
        <w:t>The pavement must be dry and dust free before any application of tack coat.</w:t>
      </w:r>
    </w:p>
    <w:p w14:paraId="15E2F7E2" w14:textId="77777777" w:rsidR="00B30E36" w:rsidRDefault="00000000" w:rsidP="00B30E36">
      <w:r>
        <w:t>Apply tack coat by spray bar fitted to mechanical sprayer. Hand spray only in areas where it is impractical to use a spray bar.</w:t>
      </w:r>
    </w:p>
    <w:p w14:paraId="3F4C5DE3" w14:textId="77777777" w:rsidR="00B30E36" w:rsidRDefault="00000000" w:rsidP="00B30E36">
      <w:r>
        <w:t>Protective splash boards or spray skirts must be used to eliminate over spray beyond the surface where tack coat is being applied.</w:t>
      </w:r>
    </w:p>
    <w:p w14:paraId="6FBA9D90" w14:textId="77777777" w:rsidR="00B30E36" w:rsidRDefault="00000000" w:rsidP="00B30E36">
      <w:r>
        <w:t>Application rate of Residual Binder must be 0.3 litres/square metre unless otherwise directed by the Superintendent.</w:t>
      </w:r>
    </w:p>
    <w:p w14:paraId="653B7DD1" w14:textId="77777777" w:rsidR="00B30E36" w:rsidRDefault="00000000" w:rsidP="00B30E36">
      <w:r>
        <w:t>Allow the tack coat to 'break' before laying the asphalt.</w:t>
      </w:r>
    </w:p>
    <w:p w14:paraId="3656B955" w14:textId="77777777" w:rsidR="00B30E36" w:rsidRDefault="00000000" w:rsidP="00B30E36">
      <w:r>
        <w:t>Clean and tack coat existing surfaces against which new work is to be laid.</w:t>
      </w:r>
    </w:p>
    <w:p w14:paraId="3810B5C4" w14:textId="77777777" w:rsidR="00B30E36" w:rsidRDefault="00000000" w:rsidP="00B30E36">
      <w:r>
        <w:t>Re-apply Tack coat where damaged by construction traffic or weather.</w:t>
      </w:r>
    </w:p>
    <w:p w14:paraId="7419E968" w14:textId="77777777" w:rsidR="00B30E36" w:rsidRPr="002A0B9A" w:rsidRDefault="00000000" w:rsidP="00B30E36">
      <w:pPr>
        <w:pStyle w:val="Heading2"/>
      </w:pPr>
      <w:r w:rsidRPr="002A0B9A">
        <w:t>Mixing</w:t>
      </w:r>
    </w:p>
    <w:p w14:paraId="211C2661" w14:textId="77777777" w:rsidR="00B30E36" w:rsidRDefault="00000000" w:rsidP="00B30E36">
      <w:r>
        <w:t xml:space="preserve">Asphalt materials must be manufactured in a plant capable of consistently producing asphalt that complies with the approved registered mix design. The asphalt material must meet manufacturing temperature requirements out lined in </w:t>
      </w:r>
      <w:r w:rsidRPr="00297A70">
        <w:rPr>
          <w:b/>
          <w:i/>
        </w:rPr>
        <w:t>Table - Acceptable Temperature Ranges by Materials</w:t>
      </w:r>
      <w:r>
        <w:t>.</w:t>
      </w:r>
    </w:p>
    <w:tbl>
      <w:tblPr>
        <w:tblStyle w:val="TableGrid"/>
        <w:tblW w:w="5000" w:type="pct"/>
        <w:tblLook w:val="0620" w:firstRow="1" w:lastRow="0" w:firstColumn="0" w:lastColumn="0" w:noHBand="1" w:noVBand="1"/>
      </w:tblPr>
      <w:tblGrid>
        <w:gridCol w:w="3434"/>
        <w:gridCol w:w="3435"/>
        <w:gridCol w:w="3439"/>
      </w:tblGrid>
      <w:tr w:rsidR="009838DF" w14:paraId="24EB28CE" w14:textId="77777777" w:rsidTr="000B21D8">
        <w:trPr>
          <w:cnfStyle w:val="100000000000" w:firstRow="1" w:lastRow="0" w:firstColumn="0" w:lastColumn="0" w:oddVBand="0" w:evenVBand="0" w:oddHBand="0" w:evenHBand="0" w:firstRowFirstColumn="0" w:firstRowLastColumn="0" w:lastRowFirstColumn="0" w:lastRowLastColumn="0"/>
        </w:trPr>
        <w:tc>
          <w:tcPr>
            <w:tcW w:w="5000" w:type="pct"/>
            <w:gridSpan w:val="3"/>
          </w:tcPr>
          <w:p w14:paraId="4FF92AC8" w14:textId="77777777" w:rsidR="000B21D8" w:rsidRPr="000B21D8" w:rsidRDefault="00000000" w:rsidP="005836C1">
            <w:pPr>
              <w:rPr>
                <w:b w:val="0"/>
                <w:bCs/>
              </w:rPr>
            </w:pPr>
            <w:r w:rsidRPr="000B21D8">
              <w:rPr>
                <w:bCs/>
              </w:rPr>
              <w:t>Table - Acceptable Temperature Ranges by Materials</w:t>
            </w:r>
          </w:p>
        </w:tc>
      </w:tr>
      <w:tr w:rsidR="009838DF" w14:paraId="15232062" w14:textId="77777777" w:rsidTr="000B21D8">
        <w:tc>
          <w:tcPr>
            <w:tcW w:w="1666" w:type="pct"/>
          </w:tcPr>
          <w:p w14:paraId="6C891AC2" w14:textId="77777777" w:rsidR="00B30E36" w:rsidRPr="000B21D8" w:rsidRDefault="00000000" w:rsidP="005836C1">
            <w:pPr>
              <w:rPr>
                <w:b/>
                <w:bCs/>
              </w:rPr>
            </w:pPr>
            <w:r w:rsidRPr="000B21D8">
              <w:rPr>
                <w:b/>
                <w:bCs/>
              </w:rPr>
              <w:t>Material</w:t>
            </w:r>
          </w:p>
        </w:tc>
        <w:tc>
          <w:tcPr>
            <w:tcW w:w="1666" w:type="pct"/>
          </w:tcPr>
          <w:p w14:paraId="62D47FF5" w14:textId="77777777" w:rsidR="00B30E36" w:rsidRPr="000B21D8" w:rsidRDefault="00000000" w:rsidP="005836C1">
            <w:pPr>
              <w:rPr>
                <w:b/>
                <w:bCs/>
              </w:rPr>
            </w:pPr>
            <w:r w:rsidRPr="000B21D8">
              <w:rPr>
                <w:b/>
                <w:bCs/>
              </w:rPr>
              <w:t>Minimum Temperature (</w:t>
            </w:r>
            <w:r w:rsidRPr="000B21D8">
              <w:rPr>
                <w:rFonts w:cs="Arial"/>
                <w:b/>
                <w:bCs/>
              </w:rPr>
              <w:t>°</w:t>
            </w:r>
            <w:r w:rsidRPr="000B21D8">
              <w:rPr>
                <w:b/>
                <w:bCs/>
              </w:rPr>
              <w:t>C)</w:t>
            </w:r>
          </w:p>
        </w:tc>
        <w:tc>
          <w:tcPr>
            <w:tcW w:w="1668" w:type="pct"/>
          </w:tcPr>
          <w:p w14:paraId="0D3DC109" w14:textId="77777777" w:rsidR="00B30E36" w:rsidRPr="000B21D8" w:rsidRDefault="00000000" w:rsidP="005836C1">
            <w:pPr>
              <w:rPr>
                <w:b/>
                <w:bCs/>
              </w:rPr>
            </w:pPr>
            <w:r w:rsidRPr="000B21D8">
              <w:rPr>
                <w:b/>
                <w:bCs/>
              </w:rPr>
              <w:t>Maximum Temperature (</w:t>
            </w:r>
            <w:r w:rsidRPr="000B21D8">
              <w:rPr>
                <w:rFonts w:cs="Arial"/>
                <w:b/>
                <w:bCs/>
              </w:rPr>
              <w:t>°</w:t>
            </w:r>
            <w:r w:rsidRPr="000B21D8">
              <w:rPr>
                <w:b/>
                <w:bCs/>
              </w:rPr>
              <w:t>C)</w:t>
            </w:r>
          </w:p>
        </w:tc>
      </w:tr>
      <w:tr w:rsidR="009838DF" w14:paraId="4AAC1395" w14:textId="77777777" w:rsidTr="000B21D8">
        <w:tc>
          <w:tcPr>
            <w:tcW w:w="1666" w:type="pct"/>
          </w:tcPr>
          <w:p w14:paraId="7F9E0639" w14:textId="77777777" w:rsidR="00B30E36" w:rsidRDefault="00000000" w:rsidP="005836C1">
            <w:r>
              <w:t>Class 320 Bitumen</w:t>
            </w:r>
          </w:p>
        </w:tc>
        <w:tc>
          <w:tcPr>
            <w:tcW w:w="1666" w:type="pct"/>
          </w:tcPr>
          <w:p w14:paraId="6C61A281" w14:textId="77777777" w:rsidR="00B30E36" w:rsidRDefault="00000000" w:rsidP="005836C1">
            <w:r>
              <w:t>150</w:t>
            </w:r>
          </w:p>
        </w:tc>
        <w:tc>
          <w:tcPr>
            <w:tcW w:w="1668" w:type="pct"/>
          </w:tcPr>
          <w:p w14:paraId="78A41AFB" w14:textId="77777777" w:rsidR="00B30E36" w:rsidRDefault="00000000" w:rsidP="005836C1">
            <w:r>
              <w:t>170</w:t>
            </w:r>
          </w:p>
        </w:tc>
      </w:tr>
      <w:tr w:rsidR="009838DF" w14:paraId="2D592064" w14:textId="77777777" w:rsidTr="000B21D8">
        <w:tc>
          <w:tcPr>
            <w:tcW w:w="1666" w:type="pct"/>
          </w:tcPr>
          <w:p w14:paraId="46781378" w14:textId="77777777" w:rsidR="00B30E36" w:rsidRDefault="00000000" w:rsidP="005836C1">
            <w:r>
              <w:t>S10E PMB</w:t>
            </w:r>
          </w:p>
        </w:tc>
        <w:tc>
          <w:tcPr>
            <w:tcW w:w="1666" w:type="pct"/>
          </w:tcPr>
          <w:p w14:paraId="078FC25B" w14:textId="77777777" w:rsidR="00B30E36" w:rsidRDefault="00000000" w:rsidP="005836C1">
            <w:r>
              <w:t>150</w:t>
            </w:r>
          </w:p>
        </w:tc>
        <w:tc>
          <w:tcPr>
            <w:tcW w:w="1668" w:type="pct"/>
          </w:tcPr>
          <w:p w14:paraId="311FD5C8" w14:textId="77777777" w:rsidR="00B30E36" w:rsidRDefault="00000000" w:rsidP="005836C1">
            <w:r>
              <w:t>175</w:t>
            </w:r>
          </w:p>
        </w:tc>
      </w:tr>
      <w:tr w:rsidR="009838DF" w14:paraId="0708EB4B" w14:textId="77777777" w:rsidTr="000B21D8">
        <w:tc>
          <w:tcPr>
            <w:tcW w:w="1666" w:type="pct"/>
          </w:tcPr>
          <w:p w14:paraId="4F3C61C9" w14:textId="77777777" w:rsidR="00B30E36" w:rsidRDefault="00000000" w:rsidP="005836C1">
            <w:r>
              <w:t>A15E PMB</w:t>
            </w:r>
          </w:p>
        </w:tc>
        <w:tc>
          <w:tcPr>
            <w:tcW w:w="1666" w:type="pct"/>
          </w:tcPr>
          <w:p w14:paraId="5A804478" w14:textId="77777777" w:rsidR="00B30E36" w:rsidRDefault="00000000" w:rsidP="005836C1">
            <w:r>
              <w:t>160</w:t>
            </w:r>
          </w:p>
        </w:tc>
        <w:tc>
          <w:tcPr>
            <w:tcW w:w="1668" w:type="pct"/>
          </w:tcPr>
          <w:p w14:paraId="05CF9161" w14:textId="77777777" w:rsidR="00B30E36" w:rsidRDefault="00000000" w:rsidP="005836C1">
            <w:r>
              <w:t>175</w:t>
            </w:r>
          </w:p>
        </w:tc>
      </w:tr>
      <w:tr w:rsidR="009838DF" w14:paraId="3A3B28AB" w14:textId="77777777" w:rsidTr="000B21D8">
        <w:tc>
          <w:tcPr>
            <w:tcW w:w="1666" w:type="pct"/>
          </w:tcPr>
          <w:p w14:paraId="7C37406F" w14:textId="77777777" w:rsidR="00B30E36" w:rsidRDefault="00000000" w:rsidP="005836C1">
            <w:r>
              <w:t>Asphalt at discharge from asphalt mixing plant</w:t>
            </w:r>
          </w:p>
        </w:tc>
        <w:tc>
          <w:tcPr>
            <w:tcW w:w="1666" w:type="pct"/>
          </w:tcPr>
          <w:p w14:paraId="6EAFD842" w14:textId="77777777" w:rsidR="00B30E36" w:rsidRDefault="00000000" w:rsidP="005836C1">
            <w:r>
              <w:t xml:space="preserve">135 </w:t>
            </w:r>
            <w:r w:rsidRPr="005A07EC">
              <w:rPr>
                <w:sz w:val="28"/>
                <w:szCs w:val="28"/>
              </w:rPr>
              <w:t>*</w:t>
            </w:r>
          </w:p>
        </w:tc>
        <w:tc>
          <w:tcPr>
            <w:tcW w:w="1668" w:type="pct"/>
          </w:tcPr>
          <w:p w14:paraId="6B085894" w14:textId="77777777" w:rsidR="00B30E36" w:rsidRDefault="00000000" w:rsidP="005836C1">
            <w:r>
              <w:t>170</w:t>
            </w:r>
          </w:p>
        </w:tc>
      </w:tr>
      <w:tr w:rsidR="009838DF" w14:paraId="673F3886" w14:textId="77777777" w:rsidTr="000B21D8">
        <w:tc>
          <w:tcPr>
            <w:tcW w:w="5000" w:type="pct"/>
            <w:gridSpan w:val="3"/>
          </w:tcPr>
          <w:p w14:paraId="0A93E830" w14:textId="77777777" w:rsidR="00B30E36" w:rsidRDefault="00000000" w:rsidP="005836C1">
            <w:r w:rsidRPr="005A07EC">
              <w:rPr>
                <w:sz w:val="28"/>
                <w:szCs w:val="28"/>
              </w:rPr>
              <w:t>*</w:t>
            </w:r>
            <w:r>
              <w:t xml:space="preserve"> Minimum of 130</w:t>
            </w:r>
            <w:r>
              <w:rPr>
                <w:rFonts w:cs="Arial"/>
              </w:rPr>
              <w:t>°</w:t>
            </w:r>
            <w:r>
              <w:t>C when produced as warm mix asphalt</w:t>
            </w:r>
          </w:p>
        </w:tc>
      </w:tr>
    </w:tbl>
    <w:p w14:paraId="7F686AA1" w14:textId="77777777" w:rsidR="00B30E36" w:rsidRPr="002A0B9A" w:rsidRDefault="00000000" w:rsidP="00B30E36">
      <w:pPr>
        <w:pStyle w:val="Heading3"/>
      </w:pPr>
      <w:r w:rsidRPr="002A0B9A">
        <w:t>Asphalt material storage</w:t>
      </w:r>
    </w:p>
    <w:p w14:paraId="63CFAFA7" w14:textId="77777777" w:rsidR="00B30E36" w:rsidRDefault="00000000" w:rsidP="00B30E36">
      <w:r>
        <w:t>Asphalt may be stored in hot storage facilities for a period not exceeding 24 hours from the time of manufacture.</w:t>
      </w:r>
    </w:p>
    <w:p w14:paraId="31927B9A" w14:textId="77777777" w:rsidR="00B30E36" w:rsidRPr="002A0B9A" w:rsidRDefault="00000000" w:rsidP="00B30E36">
      <w:pPr>
        <w:pStyle w:val="Heading2"/>
      </w:pPr>
      <w:r w:rsidRPr="002A0B9A">
        <w:lastRenderedPageBreak/>
        <w:t xml:space="preserve">Transport and </w:t>
      </w:r>
      <w:r>
        <w:t>s</w:t>
      </w:r>
      <w:r w:rsidRPr="002A0B9A">
        <w:t>upply</w:t>
      </w:r>
    </w:p>
    <w:p w14:paraId="5B9C85EE" w14:textId="77777777" w:rsidR="00B30E36" w:rsidRPr="002A0B9A" w:rsidRDefault="00000000" w:rsidP="00B30E36">
      <w:pPr>
        <w:pStyle w:val="Heading3"/>
      </w:pPr>
      <w:r w:rsidRPr="002A0B9A">
        <w:t>Transport</w:t>
      </w:r>
    </w:p>
    <w:p w14:paraId="1ECAE423" w14:textId="77777777" w:rsidR="00B30E36" w:rsidRDefault="00000000" w:rsidP="00B30E36">
      <w:r>
        <w:t>All transport vehicles must be free from oil and/or fuel leaks.</w:t>
      </w:r>
    </w:p>
    <w:p w14:paraId="689EE309" w14:textId="77777777" w:rsidR="00B30E36" w:rsidRDefault="00000000" w:rsidP="00B30E36">
      <w:r>
        <w:t xml:space="preserve">Asphalt materials must be transported by trucks with clean trays which permit seamless discharge of the asphalt material to the receiving hopper. </w:t>
      </w:r>
    </w:p>
    <w:p w14:paraId="3278C5AF" w14:textId="77777777" w:rsidR="00B30E36" w:rsidRDefault="00000000" w:rsidP="00B30E36">
      <w:r>
        <w:t>The asphalt material must be covered with suitable tarps to reduce the rate of cooling during transport.</w:t>
      </w:r>
    </w:p>
    <w:p w14:paraId="5E449640" w14:textId="77777777" w:rsidR="00B30E36" w:rsidRDefault="00000000" w:rsidP="00B30E36">
      <w:r>
        <w:t>Delivery trucks must be fitted with adjustable tailgate(s) to allow control of the mix during discharge into the receiving hopper.</w:t>
      </w:r>
    </w:p>
    <w:p w14:paraId="084500A0" w14:textId="77777777" w:rsidR="00B30E36" w:rsidRDefault="00000000" w:rsidP="00B30E36">
      <w:r>
        <w:t xml:space="preserve">All delivery dockets must provide information that can trace each load to the manufacturing cycle </w:t>
      </w:r>
      <w:proofErr w:type="gramStart"/>
      <w:r>
        <w:t>and also</w:t>
      </w:r>
      <w:proofErr w:type="gramEnd"/>
      <w:r>
        <w:t xml:space="preserve"> to the point of placement.</w:t>
      </w:r>
    </w:p>
    <w:p w14:paraId="5A35B8C4" w14:textId="77777777" w:rsidR="00B30E36" w:rsidRDefault="00000000" w:rsidP="00B30E36">
      <w:pPr>
        <w:spacing w:after="0"/>
      </w:pPr>
      <w:r>
        <w:t>Delivery dockets must record:</w:t>
      </w:r>
    </w:p>
    <w:p w14:paraId="59FE0B59" w14:textId="77777777" w:rsidR="00B30E36" w:rsidRDefault="00000000">
      <w:pPr>
        <w:pStyle w:val="ListParagraph"/>
        <w:numPr>
          <w:ilvl w:val="0"/>
          <w:numId w:val="99"/>
        </w:numPr>
      </w:pPr>
      <w:r>
        <w:t>Unique Docket Number,</w:t>
      </w:r>
    </w:p>
    <w:p w14:paraId="02062E80" w14:textId="77777777" w:rsidR="00B30E36" w:rsidRDefault="00000000">
      <w:pPr>
        <w:pStyle w:val="ListParagraph"/>
        <w:numPr>
          <w:ilvl w:val="0"/>
          <w:numId w:val="99"/>
        </w:numPr>
      </w:pPr>
      <w:r>
        <w:t>Time of Departure,</w:t>
      </w:r>
    </w:p>
    <w:p w14:paraId="42329DD2" w14:textId="77777777" w:rsidR="00B30E36" w:rsidRDefault="00000000">
      <w:pPr>
        <w:pStyle w:val="ListParagraph"/>
        <w:numPr>
          <w:ilvl w:val="0"/>
          <w:numId w:val="99"/>
        </w:numPr>
      </w:pPr>
      <w:r>
        <w:t>Temperature at point of discharge from the manufacturing plant,</w:t>
      </w:r>
    </w:p>
    <w:p w14:paraId="2ADD5969" w14:textId="77777777" w:rsidR="00B30E36" w:rsidRDefault="00000000">
      <w:pPr>
        <w:pStyle w:val="ListParagraph"/>
        <w:numPr>
          <w:ilvl w:val="0"/>
          <w:numId w:val="99"/>
        </w:numPr>
      </w:pPr>
      <w:r>
        <w:t>Product Type and Bitumen Type, and</w:t>
      </w:r>
    </w:p>
    <w:p w14:paraId="08BBCCA4" w14:textId="77777777" w:rsidR="00B30E36" w:rsidRDefault="00000000">
      <w:pPr>
        <w:pStyle w:val="ListParagraph"/>
        <w:numPr>
          <w:ilvl w:val="0"/>
          <w:numId w:val="99"/>
        </w:numPr>
      </w:pPr>
      <w:r>
        <w:t>Mass of Materials - Individual load tonnage and cumulative tonnage.</w:t>
      </w:r>
    </w:p>
    <w:p w14:paraId="27A66B99" w14:textId="77777777" w:rsidR="00B30E36" w:rsidRPr="002A0B9A" w:rsidRDefault="00000000" w:rsidP="00B30E36">
      <w:pPr>
        <w:pStyle w:val="Heading3"/>
      </w:pPr>
      <w:r w:rsidRPr="002A0B9A">
        <w:t xml:space="preserve">Rate of </w:t>
      </w:r>
      <w:r>
        <w:t>s</w:t>
      </w:r>
      <w:r w:rsidRPr="002A0B9A">
        <w:t>upply</w:t>
      </w:r>
    </w:p>
    <w:p w14:paraId="367A9304" w14:textId="77777777" w:rsidR="00B30E36" w:rsidRDefault="00000000" w:rsidP="00B30E36">
      <w:r>
        <w:t>The frequency of asphalt material deliveries must be planned to achieve a uniform rate which is in line with the capacity of spreading and compaction processes.</w:t>
      </w:r>
    </w:p>
    <w:p w14:paraId="1766D068" w14:textId="77777777" w:rsidR="00B30E36" w:rsidRDefault="00000000" w:rsidP="00B30E36">
      <w:pPr>
        <w:spacing w:after="0"/>
      </w:pPr>
      <w:r>
        <w:t>Rate of delivery must allow continuous placing of the asphalt material having regard to;</w:t>
      </w:r>
    </w:p>
    <w:p w14:paraId="5E55D1FD" w14:textId="77777777" w:rsidR="00B30E36" w:rsidRDefault="00000000">
      <w:pPr>
        <w:pStyle w:val="ListParagraph"/>
        <w:numPr>
          <w:ilvl w:val="0"/>
          <w:numId w:val="100"/>
        </w:numPr>
      </w:pPr>
      <w:r>
        <w:t>the number of haulage vehicles available, and</w:t>
      </w:r>
    </w:p>
    <w:p w14:paraId="1D65B732" w14:textId="77777777" w:rsidR="00B30E36" w:rsidRDefault="00000000">
      <w:pPr>
        <w:pStyle w:val="ListParagraph"/>
        <w:numPr>
          <w:ilvl w:val="0"/>
          <w:numId w:val="100"/>
        </w:numPr>
      </w:pPr>
      <w:r>
        <w:t>the haulage distance to the work site.</w:t>
      </w:r>
    </w:p>
    <w:p w14:paraId="6231BC4C" w14:textId="77777777" w:rsidR="00B30E36" w:rsidRDefault="00000000" w:rsidP="00B30E36">
      <w:r>
        <w:t>Cooling must be minimised by prompt delivery and placement of the asphalt material at the site.</w:t>
      </w:r>
    </w:p>
    <w:p w14:paraId="2911A639" w14:textId="77777777" w:rsidR="00B30E36" w:rsidRPr="002A0B9A" w:rsidRDefault="00000000" w:rsidP="00B30E36">
      <w:pPr>
        <w:pStyle w:val="Heading2"/>
      </w:pPr>
      <w:r w:rsidRPr="002A0B9A">
        <w:t>Spreading</w:t>
      </w:r>
    </w:p>
    <w:p w14:paraId="2522A0CA" w14:textId="77777777" w:rsidR="00B30E36" w:rsidRPr="002A0B9A" w:rsidRDefault="00000000" w:rsidP="00B30E36">
      <w:pPr>
        <w:pStyle w:val="Heading3"/>
      </w:pPr>
      <w:r w:rsidRPr="002A0B9A">
        <w:t>General - Witness Point</w:t>
      </w:r>
    </w:p>
    <w:p w14:paraId="3C7F352F" w14:textId="77777777" w:rsidR="00B30E36" w:rsidRDefault="00000000" w:rsidP="00B30E36">
      <w:r w:rsidRPr="00A90064">
        <w:rPr>
          <w:b/>
        </w:rPr>
        <w:t xml:space="preserve">Witness Point </w:t>
      </w:r>
      <w:r>
        <w:t xml:space="preserve">- Give at least 24 </w:t>
      </w:r>
      <w:proofErr w:type="spellStart"/>
      <w:r>
        <w:t>hours notice</w:t>
      </w:r>
      <w:proofErr w:type="spellEnd"/>
      <w:r>
        <w:t xml:space="preserve"> before commencement of asphalt material spreading.</w:t>
      </w:r>
    </w:p>
    <w:p w14:paraId="772810B5" w14:textId="77777777" w:rsidR="00B30E36" w:rsidRDefault="00000000" w:rsidP="00B30E36">
      <w:r>
        <w:t xml:space="preserve">The asphalt material must be laid at a uniform thickness to the tolerances listed in </w:t>
      </w:r>
      <w:r w:rsidRPr="00BD0432">
        <w:rPr>
          <w:b/>
          <w:i/>
        </w:rPr>
        <w:t>Table - Finished Pavement Properties</w:t>
      </w:r>
      <w:r>
        <w:t xml:space="preserve"> in </w:t>
      </w:r>
      <w:r w:rsidRPr="00CB2FAE">
        <w:rPr>
          <w:b/>
        </w:rPr>
        <w:t>Finished Pavement Properties</w:t>
      </w:r>
      <w:r w:rsidRPr="00130F58">
        <w:t xml:space="preserve"> </w:t>
      </w:r>
      <w:r>
        <w:t xml:space="preserve">sub-clause in the </w:t>
      </w:r>
      <w:r>
        <w:rPr>
          <w:b/>
        </w:rPr>
        <w:t>Conformance</w:t>
      </w:r>
      <w:r>
        <w:t xml:space="preserve"> clause in this work section. The paving operation must be one continuous operation where practical. Where a break in paving occurs due to a planned stop or prolonged delay period a transverse joint must be constructed.</w:t>
      </w:r>
    </w:p>
    <w:p w14:paraId="5715D847" w14:textId="77777777" w:rsidR="00B30E36" w:rsidRDefault="00000000" w:rsidP="00B30E36">
      <w:r>
        <w:t>Asphalt that has cooled below acceptable initial rolling temperature(s) must be removed from site and replaced prior to initial rolling.</w:t>
      </w:r>
    </w:p>
    <w:p w14:paraId="7C17049D" w14:textId="77777777" w:rsidR="00B30E36" w:rsidRDefault="00000000" w:rsidP="00B30E36">
      <w:r>
        <w:t>Asphalt must not be laid when rain is imminent. Paving must cease during heavy or continuous rain, or in wet conditions where the material will not adhere or key to existing surfaces.</w:t>
      </w:r>
    </w:p>
    <w:p w14:paraId="1A18FFA9" w14:textId="77777777" w:rsidR="00B30E36" w:rsidRDefault="00000000" w:rsidP="00B30E36">
      <w:r>
        <w:t xml:space="preserve">Remove from site all rain affected and/or temperature depleted materials, at no cost to the </w:t>
      </w:r>
      <w:proofErr w:type="gramStart"/>
      <w:r>
        <w:t>Principal</w:t>
      </w:r>
      <w:proofErr w:type="gramEnd"/>
      <w:r>
        <w:t>.</w:t>
      </w:r>
    </w:p>
    <w:p w14:paraId="4C14BD5A" w14:textId="77777777" w:rsidR="00B30E36" w:rsidRPr="002A0B9A" w:rsidRDefault="00000000" w:rsidP="00B30E36">
      <w:pPr>
        <w:pStyle w:val="Heading3"/>
      </w:pPr>
      <w:r w:rsidRPr="002A0B9A">
        <w:t xml:space="preserve">Mechanical </w:t>
      </w:r>
      <w:r>
        <w:t>s</w:t>
      </w:r>
      <w:r w:rsidRPr="002A0B9A">
        <w:t>preading</w:t>
      </w:r>
    </w:p>
    <w:p w14:paraId="52B1000F" w14:textId="77777777" w:rsidR="00B30E36" w:rsidRDefault="00000000" w:rsidP="00B30E36">
      <w:r>
        <w:t>The spreading machine must have a capacity of placing not less than 250 tonnes of asphalt material per shift.</w:t>
      </w:r>
    </w:p>
    <w:p w14:paraId="6B5C1B89" w14:textId="77777777" w:rsidR="00B30E36" w:rsidRDefault="00000000" w:rsidP="00B30E36">
      <w:r>
        <w:t>Paving machines must be self-propelled and equipped and operated with an electronic levelling apparatus.</w:t>
      </w:r>
    </w:p>
    <w:p w14:paraId="479939AD" w14:textId="77777777" w:rsidR="00B30E36" w:rsidRDefault="00000000" w:rsidP="00B30E36">
      <w:r>
        <w:lastRenderedPageBreak/>
        <w:t>Where limited quantities of asphalt are required, or the area to be paved is restricted or of limited width, such as footpaths or parking areas, other spreaders approved by the Superintendent may be used.</w:t>
      </w:r>
    </w:p>
    <w:p w14:paraId="5C4672B2" w14:textId="77777777" w:rsidR="00B30E36" w:rsidRPr="00BD5AB1" w:rsidRDefault="00000000" w:rsidP="00B30E36">
      <w:r w:rsidRPr="00BD5AB1">
        <w:t xml:space="preserve">Spreaders not specified in the Standard </w:t>
      </w:r>
      <w:proofErr w:type="gramStart"/>
      <w:r w:rsidRPr="00BD5AB1">
        <w:t>Specification</w:t>
      </w:r>
      <w:proofErr w:type="gramEnd"/>
      <w:r w:rsidRPr="00BD5AB1">
        <w:t xml:space="preserve"> but </w:t>
      </w:r>
      <w:r>
        <w:t xml:space="preserve">which </w:t>
      </w:r>
      <w:r w:rsidRPr="00BD5AB1">
        <w:t>are permitted to be used are;</w:t>
      </w:r>
    </w:p>
    <w:p w14:paraId="15AAF022" w14:textId="77777777" w:rsidR="00B30E36" w:rsidRPr="0022701A" w:rsidRDefault="00000000" w:rsidP="00B30E36">
      <w:pPr>
        <w:rPr>
          <w:i/>
          <w:color w:val="984806"/>
        </w:rPr>
      </w:pPr>
      <w:r w:rsidRPr="00BD5AB1">
        <w:tab/>
      </w:r>
      <w:r w:rsidRPr="00C717A5">
        <w:rPr>
          <w:i/>
          <w:color w:val="FF0000"/>
        </w:rPr>
        <w:t>[enter data]</w:t>
      </w:r>
    </w:p>
    <w:p w14:paraId="59CAF72E" w14:textId="77777777" w:rsidR="00B30E36" w:rsidRPr="002A0B9A" w:rsidRDefault="00000000" w:rsidP="00B30E36">
      <w:pPr>
        <w:pStyle w:val="Heading3"/>
      </w:pPr>
      <w:r w:rsidRPr="002A0B9A">
        <w:t xml:space="preserve">Hand </w:t>
      </w:r>
      <w:r>
        <w:t>s</w:t>
      </w:r>
      <w:r w:rsidRPr="002A0B9A">
        <w:t>preading</w:t>
      </w:r>
    </w:p>
    <w:p w14:paraId="5A798DB4" w14:textId="77777777" w:rsidR="00B30E36" w:rsidRDefault="00000000" w:rsidP="00B30E36">
      <w:r>
        <w:t xml:space="preserve">Hand spreading will be permitted only in locations </w:t>
      </w:r>
      <w:proofErr w:type="gramStart"/>
      <w:r>
        <w:t>where</w:t>
      </w:r>
      <w:proofErr w:type="gramEnd"/>
      <w:r>
        <w:t xml:space="preserve"> spreading with a paving machine is impractical. Hand work may be used to correct localised depressions and/or irregularities.</w:t>
      </w:r>
    </w:p>
    <w:p w14:paraId="043E251C" w14:textId="77777777" w:rsidR="00B30E36" w:rsidRDefault="00000000" w:rsidP="00B30E36">
      <w:r>
        <w:t>Spreading of excess material over newly placed asphalt during joint matching is not permitted. All excess material must be removed and discarded from the site. Broadcasting of asphalt over the mat is not permitted at any time.</w:t>
      </w:r>
    </w:p>
    <w:p w14:paraId="5F225A2B" w14:textId="77777777" w:rsidR="00B30E36" w:rsidRPr="002A0B9A" w:rsidRDefault="00000000" w:rsidP="00B30E36">
      <w:pPr>
        <w:pStyle w:val="Heading3"/>
      </w:pPr>
      <w:r w:rsidRPr="002A0B9A">
        <w:t xml:space="preserve">Laying </w:t>
      </w:r>
      <w:r>
        <w:t>p</w:t>
      </w:r>
      <w:r w:rsidRPr="002A0B9A">
        <w:t>attern - Witness Point</w:t>
      </w:r>
    </w:p>
    <w:p w14:paraId="43EA09E6" w14:textId="77777777" w:rsidR="00B30E36" w:rsidRDefault="00000000" w:rsidP="00B30E36">
      <w:r>
        <w:t>Work must be completed as one continuous operation where practical.</w:t>
      </w:r>
    </w:p>
    <w:p w14:paraId="048A9413" w14:textId="77777777" w:rsidR="00B30E36" w:rsidRDefault="00000000" w:rsidP="00B30E36">
      <w:r w:rsidRPr="00BD0432">
        <w:rPr>
          <w:b/>
        </w:rPr>
        <w:t>Witness Point</w:t>
      </w:r>
      <w:r>
        <w:t xml:space="preserve"> - Provide a construction program and paving plan at least 7 working days prior to commencement of works. Paving plans must be confirmed prior to the commencement of each shift.</w:t>
      </w:r>
    </w:p>
    <w:p w14:paraId="535F565F" w14:textId="77777777" w:rsidR="00B30E36" w:rsidRDefault="00000000" w:rsidP="00B30E36">
      <w:r>
        <w:t>Laying patterns are not to have longitudinal joints programmed to be left as cold joints. Full width paving shall be programmed.</w:t>
      </w:r>
    </w:p>
    <w:p w14:paraId="0B816091" w14:textId="77777777" w:rsidR="00B30E36" w:rsidRPr="002A0B9A" w:rsidRDefault="00000000" w:rsidP="00B30E36">
      <w:pPr>
        <w:pStyle w:val="Heading3"/>
      </w:pPr>
      <w:r w:rsidRPr="002A0B9A">
        <w:t xml:space="preserve">Construction </w:t>
      </w:r>
      <w:r>
        <w:t>j</w:t>
      </w:r>
      <w:r w:rsidRPr="002A0B9A">
        <w:t>oints</w:t>
      </w:r>
    </w:p>
    <w:p w14:paraId="7D625D49" w14:textId="77777777" w:rsidR="00B30E36" w:rsidRDefault="00000000" w:rsidP="00B30E36">
      <w:r>
        <w:t>Paving plans must detail the construction processes and procedures. Use processes and procedures which minimise longitudinal and transverse construction joints.</w:t>
      </w:r>
    </w:p>
    <w:p w14:paraId="41A1A5B7" w14:textId="77777777" w:rsidR="00B30E36" w:rsidRDefault="00000000" w:rsidP="00B30E36">
      <w:r>
        <w:t>Longitudinal joints must be located within the lane line of the pavement or the traffic sump line. Longitudinal joints must not be located under wheel paths.</w:t>
      </w:r>
    </w:p>
    <w:p w14:paraId="715F4268" w14:textId="77777777" w:rsidR="00B30E36" w:rsidRDefault="00000000" w:rsidP="00B30E36">
      <w:r>
        <w:t xml:space="preserve">Longitudinal joints must be laterally </w:t>
      </w:r>
      <w:proofErr w:type="gramStart"/>
      <w:r>
        <w:t>off-set</w:t>
      </w:r>
      <w:proofErr w:type="gramEnd"/>
      <w:r>
        <w:t xml:space="preserve"> by 100 mm and transverse joints by 500 mm when paving multiple layers.</w:t>
      </w:r>
    </w:p>
    <w:p w14:paraId="6E838351" w14:textId="77777777" w:rsidR="00B30E36" w:rsidRDefault="00000000" w:rsidP="00B30E36">
      <w:r>
        <w:t>Construction joints must be minimised within intersections, and within the braking zones in approaches to intersections, and within acceleration zones of intersections.</w:t>
      </w:r>
    </w:p>
    <w:p w14:paraId="4651BE39" w14:textId="77777777" w:rsidR="00B30E36" w:rsidRDefault="00000000" w:rsidP="00B30E36">
      <w:r>
        <w:t>During paving overlap each adjoining lane by at least 25 mm to form an even transverse surface. Proud asphalt material must be raked back immediately to form a ridge along the top of the joint. Where excess material remains in place, this material must be removed from the joint area prior to compaction rolling. Following rolling the resultant joint must be smooth and of similar texture to the pavement in general.</w:t>
      </w:r>
    </w:p>
    <w:p w14:paraId="48FB7E07" w14:textId="77777777" w:rsidR="00B30E36" w:rsidRPr="002A0B9A" w:rsidRDefault="00000000" w:rsidP="00B30E36">
      <w:pPr>
        <w:pStyle w:val="Heading3"/>
      </w:pPr>
      <w:r w:rsidRPr="002A0B9A">
        <w:t xml:space="preserve">Transverse </w:t>
      </w:r>
      <w:r>
        <w:t>j</w:t>
      </w:r>
      <w:r w:rsidRPr="002A0B9A">
        <w:t>oints</w:t>
      </w:r>
    </w:p>
    <w:p w14:paraId="731EACE7" w14:textId="77777777" w:rsidR="00B30E36" w:rsidRDefault="00000000" w:rsidP="00B30E36">
      <w:r>
        <w:t>Form transverse joints by cutting with a purpose-built asphalt cut off wheel, or diamond saw, or profiler, to form a vertical face. All waste asphalt is to be removed from site.</w:t>
      </w:r>
    </w:p>
    <w:p w14:paraId="7ADC1C5D" w14:textId="77777777" w:rsidR="00B30E36" w:rsidRDefault="00000000" w:rsidP="00B30E36">
      <w:r>
        <w:t xml:space="preserve">When constructing transverse joints, in new works and resurfacing works, ensure that the joint and the approaches to the joint do not deviate more than 5 mm under a </w:t>
      </w:r>
      <w:proofErr w:type="gramStart"/>
      <w:r>
        <w:t>3 metre</w:t>
      </w:r>
      <w:proofErr w:type="gramEnd"/>
      <w:r>
        <w:t xml:space="preserve"> straight edge. Cut back existing pavement to a true level surface with no deviation. Cut back must be a minimum of 200 mm or be sufficient in length to match existing pavement levels and to also maintain cross falls.</w:t>
      </w:r>
    </w:p>
    <w:p w14:paraId="69392520" w14:textId="77777777" w:rsidR="00B30E36" w:rsidRDefault="00000000" w:rsidP="00B30E36">
      <w:r>
        <w:t>Transverse joints include joints created where a paving machine has stopped in any surfacing works.</w:t>
      </w:r>
    </w:p>
    <w:p w14:paraId="50523AE1" w14:textId="77777777" w:rsidR="00B30E36" w:rsidRDefault="00000000" w:rsidP="00B30E36">
      <w:r>
        <w:t>Exposed joint faces must be treated with bitumen emulsion tack coat prior to placing asphalt against them.</w:t>
      </w:r>
    </w:p>
    <w:p w14:paraId="7DA9A60C" w14:textId="77777777" w:rsidR="00B30E36" w:rsidRDefault="00000000" w:rsidP="00B30E36">
      <w:r>
        <w:t>Offset transverse joints in adjacent runs by 1m minimum.</w:t>
      </w:r>
    </w:p>
    <w:p w14:paraId="7054122B" w14:textId="77777777" w:rsidR="00B30E36" w:rsidRDefault="00000000" w:rsidP="00B30E36">
      <w:pPr>
        <w:spacing w:after="0"/>
      </w:pPr>
      <w:r>
        <w:t>Transverse Match of Overlay to Existing Pavement:</w:t>
      </w:r>
    </w:p>
    <w:p w14:paraId="6449E68B" w14:textId="77777777" w:rsidR="00B30E36" w:rsidRDefault="00000000">
      <w:pPr>
        <w:pStyle w:val="ListParagraph"/>
        <w:numPr>
          <w:ilvl w:val="0"/>
          <w:numId w:val="101"/>
        </w:numPr>
      </w:pPr>
      <w:r>
        <w:t>Saw cut existing asphalt pavement 20 mm depth along the match line of joint.</w:t>
      </w:r>
    </w:p>
    <w:p w14:paraId="021E4422" w14:textId="77777777" w:rsidR="00B30E36" w:rsidRDefault="00000000">
      <w:pPr>
        <w:pStyle w:val="ListParagraph"/>
        <w:numPr>
          <w:ilvl w:val="0"/>
          <w:numId w:val="101"/>
        </w:numPr>
      </w:pPr>
      <w:r>
        <w:t>Remove taper wedge of existing asphalt pavement along the overlay side of match joint.</w:t>
      </w:r>
    </w:p>
    <w:p w14:paraId="5E287376" w14:textId="77777777" w:rsidR="00B30E36" w:rsidRDefault="00000000">
      <w:pPr>
        <w:pStyle w:val="ListParagraph"/>
        <w:numPr>
          <w:ilvl w:val="0"/>
          <w:numId w:val="101"/>
        </w:numPr>
      </w:pPr>
      <w:r>
        <w:lastRenderedPageBreak/>
        <w:t>Feather the asphalt overlay down to the existing pavement to achieve a maximum slope of 1 in 10 and for the full width of the pavement.</w:t>
      </w:r>
    </w:p>
    <w:p w14:paraId="50E26F07" w14:textId="77777777" w:rsidR="00B30E36" w:rsidRDefault="00000000">
      <w:pPr>
        <w:pStyle w:val="ListParagraph"/>
        <w:numPr>
          <w:ilvl w:val="0"/>
          <w:numId w:val="101"/>
        </w:numPr>
      </w:pPr>
      <w:r>
        <w:t>Ensure depth of overlay above existing pavement in taper wedge area is not less than 20 mm.</w:t>
      </w:r>
    </w:p>
    <w:p w14:paraId="19CA4560" w14:textId="77777777" w:rsidR="00B30E36" w:rsidRPr="002A0B9A" w:rsidRDefault="00000000" w:rsidP="00B30E36">
      <w:pPr>
        <w:pStyle w:val="Heading3"/>
      </w:pPr>
      <w:r w:rsidRPr="002A0B9A">
        <w:t xml:space="preserve">Longitudinal </w:t>
      </w:r>
      <w:r>
        <w:t>j</w:t>
      </w:r>
      <w:r w:rsidRPr="002A0B9A">
        <w:t>oints – Hold Point</w:t>
      </w:r>
    </w:p>
    <w:p w14:paraId="7FD42194" w14:textId="77777777" w:rsidR="00B30E36" w:rsidRPr="004778A1" w:rsidRDefault="00000000" w:rsidP="00B30E36">
      <w:pPr>
        <w:rPr>
          <w:b/>
        </w:rPr>
      </w:pPr>
      <w:r w:rsidRPr="000E530E">
        <w:rPr>
          <w:b/>
        </w:rPr>
        <w:t>Hold Point</w:t>
      </w:r>
      <w:r w:rsidRPr="004778A1">
        <w:t xml:space="preserve"> – Provide a plan showing </w:t>
      </w:r>
      <w:r w:rsidRPr="000E530E">
        <w:t xml:space="preserve">all </w:t>
      </w:r>
      <w:r w:rsidRPr="004778A1">
        <w:t>proposed longitudinal joints. The plan must be approved by the Superintendent prior to works depicted commencing.</w:t>
      </w:r>
    </w:p>
    <w:p w14:paraId="08192354" w14:textId="77777777" w:rsidR="00B30E36" w:rsidRDefault="00000000" w:rsidP="00B30E36">
      <w:r w:rsidRPr="004778A1">
        <w:t xml:space="preserve">Do not leave unfinished longitudinal joints. Where in unforeseen circumstances longitudinal joints must be left unfinished the site must have traffic management in place, with traffic management personnel on site, until the joint is finished, at no cost to the </w:t>
      </w:r>
      <w:proofErr w:type="gramStart"/>
      <w:r w:rsidRPr="004778A1">
        <w:t>Principal</w:t>
      </w:r>
      <w:proofErr w:type="gramEnd"/>
      <w:r w:rsidRPr="004778A1">
        <w:t>.</w:t>
      </w:r>
    </w:p>
    <w:p w14:paraId="476D0B08" w14:textId="77777777" w:rsidR="00B30E36" w:rsidRDefault="00000000" w:rsidP="00B30E36">
      <w:r>
        <w:t>All longitudinal joints must be parallel to and follow the shape of the road alignment unless directed otherwise by the Superintendent.</w:t>
      </w:r>
    </w:p>
    <w:p w14:paraId="3D4D109E" w14:textId="77777777" w:rsidR="00B30E36" w:rsidRDefault="00000000" w:rsidP="00B30E36">
      <w:r>
        <w:t>Edges must not remain unsupported unless directed otherwise by the Superintendent. Unsupported edges must be cut back at least 75 mm if adjacent runs are not paved within the time taken to cool below acceptable paving temperatures.</w:t>
      </w:r>
    </w:p>
    <w:p w14:paraId="508347A7" w14:textId="77777777" w:rsidR="00B30E36" w:rsidRDefault="00000000" w:rsidP="00B30E36">
      <w:r>
        <w:t>All unsupported edges left over-night must have tapered edges and must be cut back prior to paving adjacent runs.</w:t>
      </w:r>
    </w:p>
    <w:p w14:paraId="5760ABBB" w14:textId="77777777" w:rsidR="00B30E36" w:rsidRDefault="00000000" w:rsidP="00B30E36">
      <w:r>
        <w:t>All open faces must be treated with bitumen emulsion tack coat prior to paving.</w:t>
      </w:r>
    </w:p>
    <w:p w14:paraId="32A90B83" w14:textId="77777777" w:rsidR="00B30E36" w:rsidRPr="002A0B9A" w:rsidRDefault="00000000" w:rsidP="00B30E36">
      <w:pPr>
        <w:pStyle w:val="Heading3"/>
      </w:pPr>
      <w:r w:rsidRPr="002A0B9A">
        <w:t xml:space="preserve">Temporary </w:t>
      </w:r>
      <w:r>
        <w:t>r</w:t>
      </w:r>
      <w:r w:rsidRPr="002A0B9A">
        <w:t>amps</w:t>
      </w:r>
    </w:p>
    <w:p w14:paraId="1A2B6D9E" w14:textId="77777777" w:rsidR="00B30E36" w:rsidRDefault="00000000" w:rsidP="00B30E36">
      <w:r>
        <w:t>Provide compacted asphalt ramps measuring a maximum 1% grade relative to existing surrounding pavement grades, where transverse joints are left overnight under traffic.</w:t>
      </w:r>
    </w:p>
    <w:p w14:paraId="0F1915C0" w14:textId="77777777" w:rsidR="00B30E36" w:rsidRDefault="00000000" w:rsidP="00B30E36">
      <w:r>
        <w:t xml:space="preserve">Longitudinal Ramps must be a minimum of 300 mm wide under </w:t>
      </w:r>
      <w:proofErr w:type="gramStart"/>
      <w:r>
        <w:t>traffic, and</w:t>
      </w:r>
      <w:proofErr w:type="gramEnd"/>
      <w:r>
        <w:t xml:space="preserve"> must be visually </w:t>
      </w:r>
      <w:proofErr w:type="gramStart"/>
      <w:r>
        <w:t>monitored at all times</w:t>
      </w:r>
      <w:proofErr w:type="gramEnd"/>
      <w:r>
        <w:t xml:space="preserve"> for the period the ramps are in use.</w:t>
      </w:r>
    </w:p>
    <w:p w14:paraId="506427F0" w14:textId="77777777" w:rsidR="00B30E36" w:rsidRDefault="00000000" w:rsidP="00B30E36">
      <w:r>
        <w:t>All costs relating to temporary works must be included in the Contractor’s cost proposal and will be deemed to have been included in the contract price. No additional payment will be made for temporary works.</w:t>
      </w:r>
    </w:p>
    <w:p w14:paraId="2D5CFD14" w14:textId="77777777" w:rsidR="00B30E36" w:rsidRPr="002A0B9A" w:rsidRDefault="00000000" w:rsidP="00B30E36">
      <w:pPr>
        <w:pStyle w:val="Heading2"/>
      </w:pPr>
      <w:r w:rsidRPr="002A0B9A">
        <w:t>Compaction</w:t>
      </w:r>
    </w:p>
    <w:p w14:paraId="6365A867" w14:textId="77777777" w:rsidR="00B30E36" w:rsidRPr="002A0B9A" w:rsidRDefault="00000000" w:rsidP="00B30E36">
      <w:pPr>
        <w:pStyle w:val="Heading3"/>
      </w:pPr>
      <w:r w:rsidRPr="002A0B9A">
        <w:t xml:space="preserve">Compaction </w:t>
      </w:r>
      <w:r>
        <w:t>g</w:t>
      </w:r>
      <w:r w:rsidRPr="002A0B9A">
        <w:t>enerally</w:t>
      </w:r>
    </w:p>
    <w:p w14:paraId="4DFA63D7" w14:textId="77777777" w:rsidR="00B30E36" w:rsidRDefault="00000000" w:rsidP="00B30E36">
      <w:r>
        <w:t>All plant and equipment used for the execution of the works must be free of oil and fuel leaks.</w:t>
      </w:r>
    </w:p>
    <w:p w14:paraId="19D50294" w14:textId="77777777" w:rsidR="00B30E36" w:rsidRDefault="00000000" w:rsidP="00B30E36">
      <w:r>
        <w:t>Compaction methodology must be used so that rollers do not stop on the hot new asphalt surface.</w:t>
      </w:r>
    </w:p>
    <w:p w14:paraId="1BD0A895" w14:textId="77777777" w:rsidR="00B30E36" w:rsidRDefault="00000000" w:rsidP="00B30E36">
      <w:r>
        <w:t>Defer rolling if excessive displacement of the asphalt occurs but only until the asphalt has cooled sufficiently to permit rolling to continue.</w:t>
      </w:r>
    </w:p>
    <w:p w14:paraId="2EE0142D" w14:textId="77777777" w:rsidR="00B30E36" w:rsidRDefault="00000000" w:rsidP="00B30E36">
      <w:r>
        <w:t>The depth of each layer compacted must not exceed 5 times the nominated aggregate maximum size.</w:t>
      </w:r>
    </w:p>
    <w:p w14:paraId="6572D717" w14:textId="77777777" w:rsidR="00B30E36" w:rsidRPr="002A0B9A" w:rsidRDefault="00000000" w:rsidP="00B30E36">
      <w:pPr>
        <w:pStyle w:val="Heading3"/>
      </w:pPr>
      <w:r w:rsidRPr="002A0B9A">
        <w:t xml:space="preserve">Compaction </w:t>
      </w:r>
      <w:r>
        <w:t>t</w:t>
      </w:r>
      <w:r w:rsidRPr="002A0B9A">
        <w:t>emperatures - Witness Point</w:t>
      </w:r>
    </w:p>
    <w:p w14:paraId="01B277E8" w14:textId="77777777" w:rsidR="00B30E36" w:rsidRDefault="00000000" w:rsidP="00B30E36">
      <w:r>
        <w:t>Compaction must be completed prior to cooling of the asphalt material below temperatures at which point the material may be damaged by rolling or at the point at which densification ceases.</w:t>
      </w:r>
    </w:p>
    <w:p w14:paraId="36AEBDFF" w14:textId="77777777" w:rsidR="00B30E36" w:rsidRDefault="00000000" w:rsidP="00B30E36">
      <w:r w:rsidRPr="00BD0432">
        <w:rPr>
          <w:b/>
        </w:rPr>
        <w:t>Witness Point</w:t>
      </w:r>
      <w:r>
        <w:t xml:space="preserve"> - The Contractor must advise the Superintendent of temperature limits relating to compaction.</w:t>
      </w:r>
    </w:p>
    <w:p w14:paraId="68BBBAC0" w14:textId="77777777" w:rsidR="00B30E36" w:rsidRPr="002A0B9A" w:rsidRDefault="00000000" w:rsidP="00B30E36">
      <w:pPr>
        <w:pStyle w:val="Heading3"/>
      </w:pPr>
      <w:r w:rsidRPr="002A0B9A">
        <w:t xml:space="preserve">Initial </w:t>
      </w:r>
      <w:r>
        <w:t>r</w:t>
      </w:r>
      <w:r w:rsidRPr="002A0B9A">
        <w:t>olling</w:t>
      </w:r>
    </w:p>
    <w:p w14:paraId="04F843CD" w14:textId="77777777" w:rsidR="00B30E36" w:rsidRDefault="00000000" w:rsidP="00B30E36">
      <w:r>
        <w:t>Initial breakdown rolling must commence immediately following asphalt placement behind the spreader using a steel wheeled roller. Initial rolling must not result in adverse displacement or cracking.</w:t>
      </w:r>
    </w:p>
    <w:p w14:paraId="434DC01A" w14:textId="77777777" w:rsidR="00B30E36" w:rsidRDefault="00000000" w:rsidP="00B30E36">
      <w:r>
        <w:lastRenderedPageBreak/>
        <w:t xml:space="preserve">Steel wheeled rollers must be fitted with adjustable </w:t>
      </w:r>
      <w:proofErr w:type="gramStart"/>
      <w:r>
        <w:t>scrapers</w:t>
      </w:r>
      <w:proofErr w:type="gramEnd"/>
      <w:r>
        <w:t xml:space="preserve"> and the drums must be kept moist with water to prevent the mix from sticking to the drums.</w:t>
      </w:r>
    </w:p>
    <w:p w14:paraId="18CF7ADE" w14:textId="77777777" w:rsidR="00B30E36" w:rsidRPr="002A0B9A" w:rsidRDefault="00000000" w:rsidP="00B30E36">
      <w:pPr>
        <w:pStyle w:val="Heading3"/>
      </w:pPr>
      <w:r w:rsidRPr="002A0B9A">
        <w:t xml:space="preserve">Intermediate </w:t>
      </w:r>
      <w:r>
        <w:t>r</w:t>
      </w:r>
      <w:r w:rsidRPr="002A0B9A">
        <w:t>olling</w:t>
      </w:r>
    </w:p>
    <w:p w14:paraId="6AA94CD2" w14:textId="77777777" w:rsidR="00B30E36" w:rsidRDefault="00000000" w:rsidP="00B30E36">
      <w:r>
        <w:t>Self-propelled pneumatic tyred rollers with the same tyre pressure in all compacting tyres must be used for intermediate rolling. Rollers must be fitted with water lubricant systems that stop the asphalt sticking to the rubber tyres. Do not use detergents or other chemicals for lubrication. Sand may be spread on the new asphalt to prevent the asphalt sticking to the tyres. Rolling must be completed during applicable material temperatures.</w:t>
      </w:r>
    </w:p>
    <w:p w14:paraId="7BF4FAA3" w14:textId="77777777" w:rsidR="00B30E36" w:rsidRPr="002A0B9A" w:rsidRDefault="00000000" w:rsidP="00B30E36">
      <w:pPr>
        <w:pStyle w:val="Heading3"/>
      </w:pPr>
      <w:r w:rsidRPr="002A0B9A">
        <w:t xml:space="preserve">Final </w:t>
      </w:r>
      <w:r>
        <w:t>r</w:t>
      </w:r>
      <w:r w:rsidRPr="002A0B9A">
        <w:t>olling</w:t>
      </w:r>
    </w:p>
    <w:p w14:paraId="00404411" w14:textId="77777777" w:rsidR="00B30E36" w:rsidRDefault="00000000" w:rsidP="00B30E36">
      <w:r>
        <w:t>A static steel wheeled roller must be used during final rolling. This procedure must remove all roller marks from the surface to ensure a smooth even surface.</w:t>
      </w:r>
    </w:p>
    <w:p w14:paraId="3C7FF59A" w14:textId="77777777" w:rsidR="00B30E36" w:rsidRPr="002A0B9A" w:rsidRDefault="00000000" w:rsidP="00B30E36">
      <w:pPr>
        <w:pStyle w:val="Heading3"/>
      </w:pPr>
      <w:r w:rsidRPr="002A0B9A">
        <w:t xml:space="preserve">Joint </w:t>
      </w:r>
      <w:r>
        <w:t>c</w:t>
      </w:r>
      <w:r w:rsidRPr="002A0B9A">
        <w:t>ompaction</w:t>
      </w:r>
    </w:p>
    <w:p w14:paraId="13FDDBFB" w14:textId="77777777" w:rsidR="00B30E36" w:rsidRDefault="00000000" w:rsidP="00B30E36">
      <w:r>
        <w:t>All joints and free edges must be constructed and compacted to obtain acceptable surface texture.</w:t>
      </w:r>
    </w:p>
    <w:p w14:paraId="0CECF58B" w14:textId="77777777" w:rsidR="00B30E36" w:rsidRDefault="00000000" w:rsidP="00B30E36">
      <w:r>
        <w:t>Offset transverse joints in adjoining runs by 1 m minimum.</w:t>
      </w:r>
    </w:p>
    <w:p w14:paraId="7994824D" w14:textId="77777777" w:rsidR="00B30E36" w:rsidRDefault="00000000" w:rsidP="00B30E36">
      <w:r>
        <w:t>Rolling of unsupported edges must not result in shape loss and/or excessive lateral displacement.</w:t>
      </w:r>
    </w:p>
    <w:p w14:paraId="5157B5A3" w14:textId="77777777" w:rsidR="00B30E36" w:rsidRDefault="00000000" w:rsidP="00B30E36">
      <w:r>
        <w:t>Finished joints must obtain a smooth even surface which does not exceed 5 mm deviation under a 3 m straight edge.</w:t>
      </w:r>
    </w:p>
    <w:p w14:paraId="2CE01D2F" w14:textId="77777777" w:rsidR="00B30E36" w:rsidRDefault="00000000" w:rsidP="00B30E36">
      <w:r>
        <w:t>Test all joints for straight edge compliance immediately as a joint is created.</w:t>
      </w:r>
    </w:p>
    <w:p w14:paraId="2CCC6E4A" w14:textId="77777777" w:rsidR="00B30E36" w:rsidRPr="002A0B9A" w:rsidRDefault="00000000" w:rsidP="00B30E36">
      <w:pPr>
        <w:pStyle w:val="Heading3"/>
      </w:pPr>
      <w:r w:rsidRPr="002A0B9A">
        <w:t xml:space="preserve">Hand </w:t>
      </w:r>
      <w:r>
        <w:t>t</w:t>
      </w:r>
      <w:r w:rsidRPr="002A0B9A">
        <w:t>ampers</w:t>
      </w:r>
    </w:p>
    <w:p w14:paraId="39AFDB09" w14:textId="77777777" w:rsidR="00B30E36" w:rsidRDefault="00000000" w:rsidP="00B30E36">
      <w:r>
        <w:t>Compact asphalt materials by vibratory plates or hand tampers in locations inaccessible to rollers. Finish hand tamped surfaces to a smooth even surface conforming with machine finished areas.</w:t>
      </w:r>
    </w:p>
    <w:p w14:paraId="2A72AD0E" w14:textId="77777777" w:rsidR="00B30E36" w:rsidRDefault="00000000" w:rsidP="00B30E36">
      <w:r>
        <w:t>All free edges not laterally supported are to be pushed up with a heavy hand rake and tamped, to form a firm and cohesive edge of not less than 60</w:t>
      </w:r>
      <w:r>
        <w:rPr>
          <w:rFonts w:ascii="Calibri" w:hAnsi="Calibri" w:cs="Calibri"/>
        </w:rPr>
        <w:t>°</w:t>
      </w:r>
      <w:r>
        <w:t xml:space="preserve"> slope prior to rolling the free edge or applying the adjacent paving run.</w:t>
      </w:r>
    </w:p>
    <w:p w14:paraId="0C65C230" w14:textId="77777777" w:rsidR="00B30E36" w:rsidRPr="002A0B9A" w:rsidRDefault="00000000" w:rsidP="00B30E36">
      <w:pPr>
        <w:pStyle w:val="Heading2"/>
      </w:pPr>
      <w:r w:rsidRPr="002A0B9A">
        <w:t>Conformance</w:t>
      </w:r>
    </w:p>
    <w:p w14:paraId="36D76595" w14:textId="77777777" w:rsidR="00B30E36" w:rsidRPr="002A0B9A" w:rsidRDefault="00000000" w:rsidP="00B30E36">
      <w:pPr>
        <w:pStyle w:val="Heading3"/>
      </w:pPr>
      <w:r w:rsidRPr="002A0B9A">
        <w:t xml:space="preserve">Conformance </w:t>
      </w:r>
      <w:r>
        <w:t>t</w:t>
      </w:r>
      <w:r w:rsidRPr="002A0B9A">
        <w:t>esting</w:t>
      </w:r>
    </w:p>
    <w:p w14:paraId="0060DD2D" w14:textId="77777777" w:rsidR="00B30E36" w:rsidRDefault="00000000" w:rsidP="00B30E36">
      <w:r>
        <w:t>The Contractor must undertake internal process control testing daily.</w:t>
      </w:r>
    </w:p>
    <w:p w14:paraId="1F11A4DF" w14:textId="77777777" w:rsidR="00B30E36" w:rsidRDefault="00000000" w:rsidP="00B30E36">
      <w:r>
        <w:t>The Superintendent will carry out all conformance testing of materials and completed pavement properties through the Conformance Testing Panel Period Contract.</w:t>
      </w:r>
    </w:p>
    <w:p w14:paraId="02EEC839" w14:textId="77777777" w:rsidR="00B30E36" w:rsidRDefault="00000000" w:rsidP="00B30E36">
      <w:r>
        <w:t>Bitumen used in the Asphalt production shall be tested in accordance with CONFORMANCE TESTING.</w:t>
      </w:r>
    </w:p>
    <w:p w14:paraId="1D83DFF7" w14:textId="77777777" w:rsidR="00B30E36" w:rsidRDefault="00000000" w:rsidP="00B30E36">
      <w:r>
        <w:t>The Contractor must formally request conformance testing using the "Conformance Test Request" form not less than 2 working days prior to sampling and/or testing taking place.</w:t>
      </w:r>
    </w:p>
    <w:p w14:paraId="6733D57B" w14:textId="77777777" w:rsidR="00B30E36" w:rsidRDefault="00000000" w:rsidP="00B30E36">
      <w:r>
        <w:t>Surface roughness testing will be carried out at the discretion of the Superintendent.</w:t>
      </w:r>
    </w:p>
    <w:p w14:paraId="4A91BCDB" w14:textId="77777777" w:rsidR="00B30E36" w:rsidRDefault="00000000" w:rsidP="00B30E36">
      <w:r>
        <w:t xml:space="preserve">When lots fail to satisfy the conformance criteria, payment adjustments or rejection of the lot shall be in accordance with </w:t>
      </w:r>
      <w:r w:rsidRPr="00BD0432">
        <w:rPr>
          <w:b/>
          <w:i/>
        </w:rPr>
        <w:t>Table - Rate of Payment Adjustments</w:t>
      </w:r>
      <w:r>
        <w:t xml:space="preserve"> in MEASUREMENT AND PAYMENT, in the </w:t>
      </w:r>
      <w:r w:rsidRPr="00BD0432">
        <w:rPr>
          <w:b/>
        </w:rPr>
        <w:t>Rate of Payment Adjustments</w:t>
      </w:r>
      <w:r>
        <w:t xml:space="preserve"> sub-clause.</w:t>
      </w:r>
    </w:p>
    <w:p w14:paraId="5406E9FC" w14:textId="77777777" w:rsidR="00B30E36" w:rsidRPr="002A0B9A" w:rsidRDefault="00000000" w:rsidP="00B30E36">
      <w:pPr>
        <w:pStyle w:val="Heading3"/>
      </w:pPr>
      <w:r w:rsidRPr="002A0B9A">
        <w:t xml:space="preserve">Process </w:t>
      </w:r>
      <w:r>
        <w:t>t</w:t>
      </w:r>
      <w:r w:rsidRPr="002A0B9A">
        <w:t>esting</w:t>
      </w:r>
    </w:p>
    <w:p w14:paraId="284B4CE1" w14:textId="77777777" w:rsidR="00B30E36" w:rsidRDefault="00000000" w:rsidP="00B30E36">
      <w:r w:rsidRPr="00E35BC3">
        <w:t xml:space="preserve">Supply individual lot process test result daily, for all shifts, including Bitumen and Asphalt results in excel format, at </w:t>
      </w:r>
      <w:r>
        <w:t xml:space="preserve">a minimum to AFPA Pavement Work Tips No.15, accessible via </w:t>
      </w:r>
      <w:hyperlink r:id="rId92" w:history="1">
        <w:r w:rsidR="00B30E36" w:rsidRPr="003B6515">
          <w:rPr>
            <w:rStyle w:val="Hyperlink"/>
            <w:lang w:val="en-US"/>
          </w:rPr>
          <w:t>Australian Flexible Pavement Association (AFPA)</w:t>
        </w:r>
      </w:hyperlink>
      <w:r>
        <w:t xml:space="preserve"> . D</w:t>
      </w:r>
      <w:r w:rsidRPr="00E35BC3">
        <w:t>etail individual lots with chainages.</w:t>
      </w:r>
    </w:p>
    <w:p w14:paraId="6BD10F87" w14:textId="77777777" w:rsidR="00B30E36" w:rsidRPr="002A0B9A" w:rsidRDefault="00000000" w:rsidP="00B30E36">
      <w:pPr>
        <w:pStyle w:val="Heading3"/>
      </w:pPr>
      <w:r w:rsidRPr="002A0B9A">
        <w:lastRenderedPageBreak/>
        <w:t>Finished pavement properties</w:t>
      </w:r>
    </w:p>
    <w:p w14:paraId="4E4DAC4C" w14:textId="77777777" w:rsidR="005836C1" w:rsidRDefault="00000000" w:rsidP="005836C1">
      <w:r>
        <w:t>The works must conform to the requirements listed in this section, and:</w:t>
      </w:r>
    </w:p>
    <w:p w14:paraId="14D7BC00" w14:textId="77777777" w:rsidR="005836C1" w:rsidRDefault="00000000">
      <w:pPr>
        <w:pStyle w:val="ListParagraph"/>
        <w:numPr>
          <w:ilvl w:val="0"/>
          <w:numId w:val="107"/>
        </w:numPr>
      </w:pPr>
      <w:r w:rsidRPr="00297A70">
        <w:t>Table - Surface Shape Requirements</w:t>
      </w:r>
      <w:r>
        <w:t>, and</w:t>
      </w:r>
    </w:p>
    <w:p w14:paraId="3353FE0E" w14:textId="77777777" w:rsidR="005836C1" w:rsidRDefault="00000000">
      <w:pPr>
        <w:pStyle w:val="ListParagraph"/>
        <w:numPr>
          <w:ilvl w:val="0"/>
          <w:numId w:val="107"/>
        </w:numPr>
      </w:pPr>
      <w:r w:rsidRPr="00DA7F63">
        <w:t>Table –</w:t>
      </w:r>
      <w:r>
        <w:t xml:space="preserve"> </w:t>
      </w:r>
      <w:r w:rsidRPr="00DA7F63">
        <w:t>Finished Pavement Properties</w:t>
      </w:r>
      <w:r>
        <w:t xml:space="preserve"> in this section</w:t>
      </w:r>
      <w:r w:rsidRPr="00EB1682">
        <w:t>, and</w:t>
      </w:r>
      <w:r>
        <w:t xml:space="preserve"> </w:t>
      </w:r>
    </w:p>
    <w:p w14:paraId="38461F73" w14:textId="77777777" w:rsidR="00B30E36" w:rsidRDefault="00000000">
      <w:pPr>
        <w:pStyle w:val="ListParagraph"/>
        <w:numPr>
          <w:ilvl w:val="0"/>
          <w:numId w:val="107"/>
        </w:numPr>
      </w:pPr>
      <w:r w:rsidRPr="00EB1682">
        <w:t>Table – Relative height tolerances for new works abutting existing works</w:t>
      </w:r>
      <w:r>
        <w:t xml:space="preserve"> in </w:t>
      </w:r>
      <w:r w:rsidR="005836C1">
        <w:t>Pavements and Shoulders</w:t>
      </w:r>
      <w:r w:rsidRPr="00EB1682">
        <w:t>.</w:t>
      </w:r>
    </w:p>
    <w:tbl>
      <w:tblPr>
        <w:tblStyle w:val="TableGrid"/>
        <w:tblW w:w="5000" w:type="pct"/>
        <w:tblLook w:val="0620" w:firstRow="1" w:lastRow="0" w:firstColumn="0" w:lastColumn="0" w:noHBand="1" w:noVBand="1"/>
      </w:tblPr>
      <w:tblGrid>
        <w:gridCol w:w="2983"/>
        <w:gridCol w:w="3457"/>
        <w:gridCol w:w="3868"/>
      </w:tblGrid>
      <w:tr w:rsidR="009838DF" w14:paraId="014C9522" w14:textId="77777777" w:rsidTr="000B21D8">
        <w:trPr>
          <w:cnfStyle w:val="100000000000" w:firstRow="1" w:lastRow="0" w:firstColumn="0" w:lastColumn="0" w:oddVBand="0" w:evenVBand="0" w:oddHBand="0" w:evenHBand="0" w:firstRowFirstColumn="0" w:firstRowLastColumn="0" w:lastRowFirstColumn="0" w:lastRowLastColumn="0"/>
        </w:trPr>
        <w:tc>
          <w:tcPr>
            <w:tcW w:w="5000" w:type="pct"/>
            <w:gridSpan w:val="3"/>
          </w:tcPr>
          <w:p w14:paraId="753159BD" w14:textId="77777777" w:rsidR="000B21D8" w:rsidRPr="000B21D8" w:rsidRDefault="00000000" w:rsidP="005836C1">
            <w:pPr>
              <w:rPr>
                <w:b w:val="0"/>
                <w:bCs/>
              </w:rPr>
            </w:pPr>
            <w:r w:rsidRPr="000B21D8">
              <w:rPr>
                <w:bCs/>
              </w:rPr>
              <w:t xml:space="preserve">Table </w:t>
            </w:r>
            <w:r w:rsidRPr="000B21D8">
              <w:rPr>
                <w:bCs/>
              </w:rPr>
              <w:fldChar w:fldCharType="begin"/>
            </w:r>
            <w:r w:rsidRPr="000B21D8">
              <w:rPr>
                <w:bCs/>
              </w:rPr>
              <w:instrText xml:space="preserve"> SEQ Table \* ARABIC </w:instrText>
            </w:r>
            <w:r w:rsidRPr="000B21D8">
              <w:rPr>
                <w:bCs/>
              </w:rPr>
              <w:fldChar w:fldCharType="separate"/>
            </w:r>
            <w:r w:rsidRPr="000B21D8">
              <w:rPr>
                <w:bCs/>
              </w:rPr>
              <w:t>1</w:t>
            </w:r>
            <w:r w:rsidRPr="000B21D8">
              <w:rPr>
                <w:bCs/>
                <w:noProof/>
              </w:rPr>
              <w:fldChar w:fldCharType="end"/>
            </w:r>
            <w:r w:rsidRPr="000B21D8">
              <w:rPr>
                <w:bCs/>
              </w:rPr>
              <w:t xml:space="preserve"> Surface Shape Requirements</w:t>
            </w:r>
          </w:p>
        </w:tc>
      </w:tr>
      <w:tr w:rsidR="009838DF" w14:paraId="2CB84DA8" w14:textId="77777777" w:rsidTr="000B21D8">
        <w:tc>
          <w:tcPr>
            <w:tcW w:w="1447" w:type="pct"/>
            <w:vMerge w:val="restart"/>
          </w:tcPr>
          <w:p w14:paraId="7201FB5C" w14:textId="77777777" w:rsidR="00B30E36" w:rsidRPr="000B21D8" w:rsidRDefault="00000000" w:rsidP="005836C1">
            <w:pPr>
              <w:rPr>
                <w:b/>
                <w:bCs/>
              </w:rPr>
            </w:pPr>
            <w:r w:rsidRPr="000B21D8">
              <w:rPr>
                <w:b/>
                <w:bCs/>
              </w:rPr>
              <w:t>Layer</w:t>
            </w:r>
          </w:p>
        </w:tc>
        <w:tc>
          <w:tcPr>
            <w:tcW w:w="3553" w:type="pct"/>
            <w:gridSpan w:val="2"/>
          </w:tcPr>
          <w:p w14:paraId="5114F999" w14:textId="77777777" w:rsidR="00B30E36" w:rsidRPr="005836C1" w:rsidRDefault="00000000" w:rsidP="005836C1">
            <w:pPr>
              <w:rPr>
                <w:b/>
              </w:rPr>
            </w:pPr>
            <w:r w:rsidRPr="005836C1">
              <w:t>All Roads – Maximum Deviation Below 3m Straight Edge (mm) (to ATM 453)</w:t>
            </w:r>
          </w:p>
        </w:tc>
      </w:tr>
      <w:tr w:rsidR="009838DF" w14:paraId="1B0E95BE" w14:textId="77777777" w:rsidTr="000B21D8">
        <w:tc>
          <w:tcPr>
            <w:tcW w:w="1447" w:type="pct"/>
            <w:vMerge/>
          </w:tcPr>
          <w:p w14:paraId="3587EF2A" w14:textId="77777777" w:rsidR="00B30E36" w:rsidRPr="005836C1" w:rsidRDefault="00B30E36" w:rsidP="005836C1"/>
        </w:tc>
        <w:tc>
          <w:tcPr>
            <w:tcW w:w="1677" w:type="pct"/>
          </w:tcPr>
          <w:p w14:paraId="3AEEDC86" w14:textId="77777777" w:rsidR="00B30E36" w:rsidRPr="005836C1" w:rsidRDefault="00000000" w:rsidP="005836C1">
            <w:pPr>
              <w:rPr>
                <w:b/>
                <w:bCs/>
              </w:rPr>
            </w:pPr>
            <w:r w:rsidRPr="005836C1">
              <w:rPr>
                <w:b/>
                <w:bCs/>
              </w:rPr>
              <w:t>Parallel to Centreline</w:t>
            </w:r>
          </w:p>
        </w:tc>
        <w:tc>
          <w:tcPr>
            <w:tcW w:w="1876" w:type="pct"/>
          </w:tcPr>
          <w:p w14:paraId="788ED858" w14:textId="77777777" w:rsidR="00B30E36" w:rsidRPr="005836C1" w:rsidRDefault="00000000" w:rsidP="005836C1">
            <w:pPr>
              <w:rPr>
                <w:b/>
                <w:bCs/>
              </w:rPr>
            </w:pPr>
            <w:r w:rsidRPr="005836C1">
              <w:rPr>
                <w:b/>
                <w:bCs/>
              </w:rPr>
              <w:t>Transverse to Centreline</w:t>
            </w:r>
          </w:p>
        </w:tc>
      </w:tr>
      <w:tr w:rsidR="009838DF" w14:paraId="7D32AA0C" w14:textId="77777777" w:rsidTr="000B21D8">
        <w:tc>
          <w:tcPr>
            <w:tcW w:w="1447" w:type="pct"/>
          </w:tcPr>
          <w:p w14:paraId="1993518C" w14:textId="77777777" w:rsidR="00B30E36" w:rsidRPr="000B21D8" w:rsidRDefault="00000000" w:rsidP="005836C1">
            <w:pPr>
              <w:rPr>
                <w:b/>
                <w:bCs/>
              </w:rPr>
            </w:pPr>
            <w:r w:rsidRPr="000B21D8">
              <w:rPr>
                <w:b/>
                <w:bCs/>
              </w:rPr>
              <w:t>Wearing Course</w:t>
            </w:r>
          </w:p>
        </w:tc>
        <w:tc>
          <w:tcPr>
            <w:tcW w:w="1677" w:type="pct"/>
          </w:tcPr>
          <w:p w14:paraId="43AC3230" w14:textId="77777777" w:rsidR="00B30E36" w:rsidRPr="005836C1" w:rsidRDefault="00000000" w:rsidP="005836C1">
            <w:r w:rsidRPr="005836C1">
              <w:t>5</w:t>
            </w:r>
          </w:p>
        </w:tc>
        <w:tc>
          <w:tcPr>
            <w:tcW w:w="1876" w:type="pct"/>
          </w:tcPr>
          <w:p w14:paraId="400E3C78" w14:textId="77777777" w:rsidR="00B30E36" w:rsidRPr="005836C1" w:rsidRDefault="00000000" w:rsidP="005836C1">
            <w:r w:rsidRPr="005836C1">
              <w:t>7</w:t>
            </w:r>
          </w:p>
        </w:tc>
      </w:tr>
      <w:tr w:rsidR="009838DF" w14:paraId="6B84ECA4" w14:textId="77777777" w:rsidTr="000B21D8">
        <w:tc>
          <w:tcPr>
            <w:tcW w:w="1447" w:type="pct"/>
          </w:tcPr>
          <w:p w14:paraId="1BB28220" w14:textId="77777777" w:rsidR="00B30E36" w:rsidRPr="000B21D8" w:rsidRDefault="00000000" w:rsidP="005836C1">
            <w:pPr>
              <w:rPr>
                <w:b/>
                <w:bCs/>
              </w:rPr>
            </w:pPr>
            <w:r w:rsidRPr="000B21D8">
              <w:rPr>
                <w:b/>
                <w:bCs/>
              </w:rPr>
              <w:t>Intermediate and Base</w:t>
            </w:r>
          </w:p>
        </w:tc>
        <w:tc>
          <w:tcPr>
            <w:tcW w:w="1677" w:type="pct"/>
          </w:tcPr>
          <w:p w14:paraId="2A36D187" w14:textId="77777777" w:rsidR="00B30E36" w:rsidRPr="005836C1" w:rsidRDefault="00000000" w:rsidP="005836C1">
            <w:r w:rsidRPr="005836C1">
              <w:t>8</w:t>
            </w:r>
          </w:p>
        </w:tc>
        <w:tc>
          <w:tcPr>
            <w:tcW w:w="1876" w:type="pct"/>
          </w:tcPr>
          <w:p w14:paraId="141101F6" w14:textId="77777777" w:rsidR="00B30E36" w:rsidRPr="005836C1" w:rsidRDefault="00000000" w:rsidP="005836C1">
            <w:r w:rsidRPr="005836C1">
              <w:t>12</w:t>
            </w:r>
          </w:p>
        </w:tc>
      </w:tr>
    </w:tbl>
    <w:p w14:paraId="65774B35" w14:textId="77777777" w:rsidR="005836C1" w:rsidRDefault="005836C1" w:rsidP="000B21D8"/>
    <w:tbl>
      <w:tblPr>
        <w:tblStyle w:val="TableGrid"/>
        <w:tblW w:w="5000" w:type="pct"/>
        <w:tblLayout w:type="fixed"/>
        <w:tblLook w:val="0620" w:firstRow="1" w:lastRow="0" w:firstColumn="0" w:lastColumn="0" w:noHBand="1" w:noVBand="1"/>
      </w:tblPr>
      <w:tblGrid>
        <w:gridCol w:w="3458"/>
        <w:gridCol w:w="6850"/>
      </w:tblGrid>
      <w:tr w:rsidR="009838DF" w14:paraId="3DDF5D51" w14:textId="77777777" w:rsidTr="000B21D8">
        <w:trPr>
          <w:cnfStyle w:val="100000000000" w:firstRow="1" w:lastRow="0" w:firstColumn="0" w:lastColumn="0" w:oddVBand="0" w:evenVBand="0" w:oddHBand="0" w:evenHBand="0" w:firstRowFirstColumn="0" w:firstRowLastColumn="0" w:lastRowFirstColumn="0" w:lastRowLastColumn="0"/>
          <w:trHeight w:val="252"/>
        </w:trPr>
        <w:tc>
          <w:tcPr>
            <w:tcW w:w="10309" w:type="dxa"/>
            <w:gridSpan w:val="2"/>
          </w:tcPr>
          <w:p w14:paraId="2C8D255E" w14:textId="77777777" w:rsidR="000B21D8" w:rsidRPr="000B21D8" w:rsidRDefault="00000000" w:rsidP="000B21D8">
            <w:pPr>
              <w:rPr>
                <w:b w:val="0"/>
                <w:bCs/>
              </w:rPr>
            </w:pPr>
            <w:r w:rsidRPr="000B21D8">
              <w:rPr>
                <w:bCs/>
              </w:rPr>
              <w:t>Table - Finished Pavement Properties</w:t>
            </w:r>
          </w:p>
        </w:tc>
      </w:tr>
      <w:tr w:rsidR="009838DF" w14:paraId="071B37E1" w14:textId="77777777" w:rsidTr="000B21D8">
        <w:trPr>
          <w:trHeight w:val="252"/>
        </w:trPr>
        <w:tc>
          <w:tcPr>
            <w:tcW w:w="10309" w:type="dxa"/>
            <w:gridSpan w:val="2"/>
          </w:tcPr>
          <w:p w14:paraId="3D0BC1EB" w14:textId="77777777" w:rsidR="00B30E36" w:rsidRDefault="00000000" w:rsidP="005836C1">
            <w:r w:rsidRPr="00DE0CB0">
              <w:t>Finish pavement surfaces smooth, dense, true to shape and to the following tolerances;</w:t>
            </w:r>
          </w:p>
        </w:tc>
      </w:tr>
      <w:tr w:rsidR="009838DF" w14:paraId="7DC5BCCF" w14:textId="77777777" w:rsidTr="000B21D8">
        <w:trPr>
          <w:trHeight w:val="235"/>
        </w:trPr>
        <w:tc>
          <w:tcPr>
            <w:tcW w:w="3458" w:type="dxa"/>
          </w:tcPr>
          <w:p w14:paraId="3A3B6E9B" w14:textId="77777777" w:rsidR="00B30E36" w:rsidRPr="00DE0CB0" w:rsidRDefault="00000000" w:rsidP="005836C1">
            <w:r w:rsidRPr="00DE0CB0">
              <w:t>Thickness:</w:t>
            </w:r>
          </w:p>
        </w:tc>
        <w:tc>
          <w:tcPr>
            <w:tcW w:w="6851" w:type="dxa"/>
          </w:tcPr>
          <w:p w14:paraId="150F0F2C" w14:textId="77777777" w:rsidR="00B30E36" w:rsidRPr="00DE0CB0" w:rsidRDefault="00000000" w:rsidP="005836C1">
            <w:r>
              <w:t>Average n</w:t>
            </w:r>
            <w:r w:rsidRPr="00DE0CB0">
              <w:t>ot less than specified.</w:t>
            </w:r>
          </w:p>
        </w:tc>
      </w:tr>
      <w:tr w:rsidR="009838DF" w14:paraId="02893F73" w14:textId="77777777" w:rsidTr="000B21D8">
        <w:trPr>
          <w:trHeight w:val="252"/>
        </w:trPr>
        <w:tc>
          <w:tcPr>
            <w:tcW w:w="3458" w:type="dxa"/>
          </w:tcPr>
          <w:p w14:paraId="25E94963" w14:textId="77777777" w:rsidR="00B30E36" w:rsidRPr="00DE0CB0" w:rsidRDefault="00000000" w:rsidP="005836C1">
            <w:r w:rsidRPr="00DE0CB0">
              <w:t>Surface levels:</w:t>
            </w:r>
          </w:p>
        </w:tc>
        <w:tc>
          <w:tcPr>
            <w:tcW w:w="6851" w:type="dxa"/>
          </w:tcPr>
          <w:p w14:paraId="01B11BEF" w14:textId="77777777" w:rsidR="00B30E36" w:rsidRPr="00DE0CB0" w:rsidRDefault="00000000" w:rsidP="005836C1">
            <w:r>
              <w:t>M</w:t>
            </w:r>
            <w:r w:rsidRPr="00DE0CB0">
              <w:t>aximum deviation from design level</w:t>
            </w:r>
            <w:r>
              <w:t xml:space="preserve"> 0</w:t>
            </w:r>
            <w:r w:rsidRPr="00DE0CB0">
              <w:t xml:space="preserve"> to +10 mm</w:t>
            </w:r>
          </w:p>
        </w:tc>
      </w:tr>
      <w:tr w:rsidR="009838DF" w14:paraId="1622669F" w14:textId="77777777" w:rsidTr="000B21D8">
        <w:trPr>
          <w:trHeight w:val="90"/>
        </w:trPr>
        <w:tc>
          <w:tcPr>
            <w:tcW w:w="3458" w:type="dxa"/>
          </w:tcPr>
          <w:p w14:paraId="6653C4EB" w14:textId="77777777" w:rsidR="00B30E36" w:rsidRDefault="00000000" w:rsidP="005836C1">
            <w:r w:rsidRPr="00DE0CB0">
              <w:t>Surface roughness</w:t>
            </w:r>
            <w:r>
              <w:t xml:space="preserve"> </w:t>
            </w:r>
          </w:p>
          <w:p w14:paraId="36B6474E" w14:textId="77777777" w:rsidR="00B30E36" w:rsidRPr="00DE0CB0" w:rsidRDefault="00000000" w:rsidP="005836C1">
            <w:r>
              <w:t>(NTCP 107.1A)</w:t>
            </w:r>
            <w:r w:rsidRPr="00DE0CB0">
              <w:t>:</w:t>
            </w:r>
          </w:p>
        </w:tc>
        <w:tc>
          <w:tcPr>
            <w:tcW w:w="6851" w:type="dxa"/>
          </w:tcPr>
          <w:p w14:paraId="09DA48AA" w14:textId="77777777" w:rsidR="00B30E36" w:rsidRPr="00DE0CB0" w:rsidRDefault="00000000" w:rsidP="005836C1">
            <w:r>
              <w:t>2 IRI</w:t>
            </w:r>
            <w:r w:rsidRPr="00DE0CB0">
              <w:t xml:space="preserve"> –</w:t>
            </w:r>
            <w:r>
              <w:t xml:space="preserve"> Mean Surface Roughness </w:t>
            </w:r>
            <w:r w:rsidRPr="00DE0CB0">
              <w:t>for new works</w:t>
            </w:r>
            <w:r w:rsidRPr="00DE0CB0">
              <w:br/>
            </w:r>
            <w:r>
              <w:t>2.3 IRI</w:t>
            </w:r>
            <w:r w:rsidRPr="00DE0CB0">
              <w:t xml:space="preserve"> –</w:t>
            </w:r>
            <w:r>
              <w:t xml:space="preserve"> Mean Surface Roughness </w:t>
            </w:r>
            <w:r w:rsidRPr="00DE0CB0">
              <w:t>for resurfacing work.</w:t>
            </w:r>
          </w:p>
        </w:tc>
      </w:tr>
      <w:tr w:rsidR="009838DF" w14:paraId="250C74D1" w14:textId="77777777" w:rsidTr="000B21D8">
        <w:trPr>
          <w:trHeight w:val="90"/>
        </w:trPr>
        <w:tc>
          <w:tcPr>
            <w:tcW w:w="3458" w:type="dxa"/>
          </w:tcPr>
          <w:p w14:paraId="40C79277" w14:textId="77777777" w:rsidR="00B30E36" w:rsidRPr="00DE0CB0" w:rsidRDefault="00000000" w:rsidP="005836C1">
            <w:r>
              <w:t xml:space="preserve">Contamination from chemicals, </w:t>
            </w:r>
            <w:proofErr w:type="spellStart"/>
            <w:r>
              <w:t>petroleums</w:t>
            </w:r>
            <w:proofErr w:type="spellEnd"/>
            <w:r>
              <w:t xml:space="preserve"> (including oils, petrol and diesel) or solvents</w:t>
            </w:r>
          </w:p>
        </w:tc>
        <w:tc>
          <w:tcPr>
            <w:tcW w:w="6851" w:type="dxa"/>
          </w:tcPr>
          <w:p w14:paraId="434ABB9E" w14:textId="77777777" w:rsidR="00B30E36" w:rsidRDefault="00000000" w:rsidP="005836C1">
            <w:r>
              <w:t>Non-compliance - Remove and replace affected areas</w:t>
            </w:r>
          </w:p>
        </w:tc>
      </w:tr>
    </w:tbl>
    <w:p w14:paraId="69EA3649" w14:textId="77777777" w:rsidR="00B30E36" w:rsidRPr="000C3FCC" w:rsidRDefault="00B30E36" w:rsidP="00B30E36"/>
    <w:tbl>
      <w:tblPr>
        <w:tblStyle w:val="TableGrid"/>
        <w:tblW w:w="5000" w:type="pct"/>
        <w:tblLook w:val="0620" w:firstRow="1" w:lastRow="0" w:firstColumn="0" w:lastColumn="0" w:noHBand="1" w:noVBand="1"/>
      </w:tblPr>
      <w:tblGrid>
        <w:gridCol w:w="5147"/>
        <w:gridCol w:w="5161"/>
      </w:tblGrid>
      <w:tr w:rsidR="009838DF" w14:paraId="5D683EF0" w14:textId="77777777" w:rsidTr="00835C23">
        <w:trPr>
          <w:cnfStyle w:val="100000000000" w:firstRow="1" w:lastRow="0" w:firstColumn="0" w:lastColumn="0" w:oddVBand="0" w:evenVBand="0" w:oddHBand="0" w:evenHBand="0" w:firstRowFirstColumn="0" w:firstRowLastColumn="0" w:lastRowFirstColumn="0" w:lastRowLastColumn="0"/>
          <w:trHeight w:val="340"/>
        </w:trPr>
        <w:tc>
          <w:tcPr>
            <w:tcW w:w="10309" w:type="dxa"/>
            <w:gridSpan w:val="2"/>
          </w:tcPr>
          <w:p w14:paraId="59318FD8" w14:textId="77777777" w:rsidR="000B21D8" w:rsidRPr="000B21D8" w:rsidRDefault="00000000" w:rsidP="005836C1">
            <w:pPr>
              <w:rPr>
                <w:b w:val="0"/>
                <w:bCs/>
              </w:rPr>
            </w:pPr>
            <w:r w:rsidRPr="000B21D8">
              <w:rPr>
                <w:bCs/>
              </w:rPr>
              <w:t>Table -Testing Sequence for Surface Roughness for Pavement Type</w:t>
            </w:r>
          </w:p>
        </w:tc>
      </w:tr>
      <w:tr w:rsidR="009838DF" w14:paraId="5142E145" w14:textId="77777777" w:rsidTr="000B21D8">
        <w:trPr>
          <w:trHeight w:val="340"/>
        </w:trPr>
        <w:tc>
          <w:tcPr>
            <w:tcW w:w="5148" w:type="dxa"/>
          </w:tcPr>
          <w:p w14:paraId="0343657E" w14:textId="77777777" w:rsidR="00B30E36" w:rsidRPr="000B21D8" w:rsidRDefault="00000000" w:rsidP="005836C1">
            <w:pPr>
              <w:rPr>
                <w:b/>
                <w:bCs/>
              </w:rPr>
            </w:pPr>
            <w:r w:rsidRPr="000B21D8">
              <w:rPr>
                <w:b/>
                <w:bCs/>
              </w:rPr>
              <w:t>Pavement type</w:t>
            </w:r>
          </w:p>
        </w:tc>
        <w:tc>
          <w:tcPr>
            <w:tcW w:w="5161" w:type="dxa"/>
          </w:tcPr>
          <w:p w14:paraId="4B994041" w14:textId="77777777" w:rsidR="00B30E36" w:rsidRPr="000B21D8" w:rsidRDefault="00000000" w:rsidP="005836C1">
            <w:pPr>
              <w:rPr>
                <w:b/>
                <w:bCs/>
              </w:rPr>
            </w:pPr>
            <w:r w:rsidRPr="000B21D8">
              <w:rPr>
                <w:b/>
                <w:bCs/>
              </w:rPr>
              <w:t>Surface Roughness Testing sequence</w:t>
            </w:r>
          </w:p>
        </w:tc>
      </w:tr>
      <w:tr w:rsidR="009838DF" w14:paraId="17E817DD" w14:textId="77777777" w:rsidTr="000B21D8">
        <w:trPr>
          <w:trHeight w:val="362"/>
        </w:trPr>
        <w:tc>
          <w:tcPr>
            <w:tcW w:w="5148" w:type="dxa"/>
          </w:tcPr>
          <w:p w14:paraId="0DC8F4E1" w14:textId="77777777" w:rsidR="00B30E36" w:rsidRPr="009517D3" w:rsidRDefault="00000000" w:rsidP="005836C1">
            <w:proofErr w:type="spellStart"/>
            <w:r w:rsidRPr="009517D3">
              <w:t>Deeplift</w:t>
            </w:r>
            <w:proofErr w:type="spellEnd"/>
            <w:r w:rsidRPr="009517D3">
              <w:t xml:space="preserve"> asphalt pavements</w:t>
            </w:r>
          </w:p>
        </w:tc>
        <w:tc>
          <w:tcPr>
            <w:tcW w:w="5161" w:type="dxa"/>
          </w:tcPr>
          <w:p w14:paraId="716702EC" w14:textId="77777777" w:rsidR="00B30E36" w:rsidRPr="009517D3" w:rsidRDefault="00000000" w:rsidP="005836C1">
            <w:r w:rsidRPr="009517D3">
              <w:t>On final wearing surface</w:t>
            </w:r>
          </w:p>
        </w:tc>
      </w:tr>
      <w:tr w:rsidR="009838DF" w14:paraId="7479B6DD" w14:textId="77777777" w:rsidTr="000B21D8">
        <w:trPr>
          <w:trHeight w:val="702"/>
        </w:trPr>
        <w:tc>
          <w:tcPr>
            <w:tcW w:w="5148" w:type="dxa"/>
          </w:tcPr>
          <w:p w14:paraId="3DE84424" w14:textId="77777777" w:rsidR="00B30E36" w:rsidRPr="009517D3" w:rsidRDefault="00000000" w:rsidP="005836C1">
            <w:r w:rsidRPr="009517D3">
              <w:t>Asphalt Overlays and Thin Shape correcting Surfaces (thickness &lt; 50 </w:t>
            </w:r>
            <w:proofErr w:type="gramStart"/>
            <w:r w:rsidRPr="009517D3">
              <w:t>mm )</w:t>
            </w:r>
            <w:proofErr w:type="gramEnd"/>
          </w:p>
        </w:tc>
        <w:tc>
          <w:tcPr>
            <w:tcW w:w="5161" w:type="dxa"/>
          </w:tcPr>
          <w:p w14:paraId="128ADE2A" w14:textId="77777777" w:rsidR="00B30E36" w:rsidRPr="009517D3" w:rsidRDefault="00000000" w:rsidP="005836C1">
            <w:r w:rsidRPr="009517D3">
              <w:t>On final wearing surface.</w:t>
            </w:r>
          </w:p>
        </w:tc>
      </w:tr>
      <w:tr w:rsidR="009838DF" w14:paraId="0279E76E" w14:textId="77777777" w:rsidTr="000B21D8">
        <w:trPr>
          <w:trHeight w:val="1065"/>
        </w:trPr>
        <w:tc>
          <w:tcPr>
            <w:tcW w:w="5148" w:type="dxa"/>
          </w:tcPr>
          <w:p w14:paraId="7C6932AB" w14:textId="77777777" w:rsidR="00B30E36" w:rsidRPr="009517D3" w:rsidRDefault="00000000" w:rsidP="005836C1">
            <w:r w:rsidRPr="009517D3">
              <w:t>Asphalt surface on new granular pavement (thickness 40 mm and over)</w:t>
            </w:r>
          </w:p>
        </w:tc>
        <w:tc>
          <w:tcPr>
            <w:tcW w:w="5161" w:type="dxa"/>
          </w:tcPr>
          <w:p w14:paraId="6AC9CA05" w14:textId="77777777" w:rsidR="00B30E36" w:rsidRPr="009517D3" w:rsidRDefault="00000000" w:rsidP="005836C1">
            <w:r w:rsidRPr="009517D3">
              <w:t>On finished base layer, to meet requirements of PAVEMENTS AND SHOULDERS.</w:t>
            </w:r>
          </w:p>
          <w:p w14:paraId="5A58246A" w14:textId="77777777" w:rsidR="00B30E36" w:rsidRPr="009517D3" w:rsidRDefault="00000000" w:rsidP="005836C1">
            <w:r w:rsidRPr="009517D3">
              <w:t>On final wearing surface.</w:t>
            </w:r>
          </w:p>
        </w:tc>
      </w:tr>
    </w:tbl>
    <w:p w14:paraId="19B0102D" w14:textId="77777777" w:rsidR="00B30E36" w:rsidRPr="002A0B9A" w:rsidRDefault="00000000" w:rsidP="00B30E36">
      <w:pPr>
        <w:pStyle w:val="Heading3"/>
      </w:pPr>
      <w:r w:rsidRPr="002A0B9A">
        <w:t>Conformance of asphalt production</w:t>
      </w:r>
    </w:p>
    <w:p w14:paraId="12693E15" w14:textId="77777777" w:rsidR="00B30E36" w:rsidRPr="005836C1" w:rsidRDefault="00000000" w:rsidP="005836C1">
      <w:r w:rsidRPr="005836C1">
        <w:t xml:space="preserve">Conform to the variation limits to the approved Job Mix Design shown in Table - Variation Limits </w:t>
      </w:r>
      <w:proofErr w:type="gramStart"/>
      <w:r w:rsidRPr="005836C1">
        <w:t>To</w:t>
      </w:r>
      <w:proofErr w:type="gramEnd"/>
      <w:r w:rsidRPr="005836C1">
        <w:t xml:space="preserve"> </w:t>
      </w:r>
      <w:proofErr w:type="gramStart"/>
      <w:r w:rsidRPr="005836C1">
        <w:t>The</w:t>
      </w:r>
      <w:proofErr w:type="gramEnd"/>
      <w:r w:rsidRPr="005836C1">
        <w:t xml:space="preserve"> Approved Job Mix Design</w:t>
      </w:r>
    </w:p>
    <w:tbl>
      <w:tblPr>
        <w:tblStyle w:val="NTGTable100"/>
        <w:tblW w:w="5000" w:type="pct"/>
        <w:tblLook w:val="0600" w:firstRow="0" w:lastRow="0" w:firstColumn="0" w:lastColumn="0" w:noHBand="1" w:noVBand="1"/>
      </w:tblPr>
      <w:tblGrid>
        <w:gridCol w:w="3117"/>
        <w:gridCol w:w="7191"/>
      </w:tblGrid>
      <w:tr w:rsidR="009838DF" w14:paraId="3530CC4E" w14:textId="77777777" w:rsidTr="009838DF">
        <w:trPr>
          <w:trHeight w:val="340"/>
        </w:trPr>
        <w:tc>
          <w:tcPr>
            <w:tcW w:w="5000" w:type="pct"/>
            <w:gridSpan w:val="2"/>
          </w:tcPr>
          <w:p w14:paraId="6A7F6ACB" w14:textId="77777777" w:rsidR="000B21D8" w:rsidRPr="000B21D8" w:rsidRDefault="00000000" w:rsidP="005836C1">
            <w:pPr>
              <w:rPr>
                <w:b/>
                <w:bCs/>
              </w:rPr>
            </w:pPr>
            <w:r w:rsidRPr="000B21D8">
              <w:rPr>
                <w:b/>
                <w:bCs/>
              </w:rPr>
              <w:t>Table - Variation limits to the approved job mix design</w:t>
            </w:r>
          </w:p>
        </w:tc>
      </w:tr>
      <w:tr w:rsidR="009838DF" w14:paraId="16B90EC3" w14:textId="77777777" w:rsidTr="009838DF">
        <w:trPr>
          <w:trHeight w:val="340"/>
        </w:trPr>
        <w:tc>
          <w:tcPr>
            <w:tcW w:w="5000" w:type="pct"/>
            <w:gridSpan w:val="2"/>
          </w:tcPr>
          <w:p w14:paraId="2C1AAF05" w14:textId="77777777" w:rsidR="00B30E36" w:rsidRPr="000B21D8" w:rsidRDefault="00000000" w:rsidP="005836C1">
            <w:pPr>
              <w:rPr>
                <w:b/>
                <w:bCs/>
              </w:rPr>
            </w:pPr>
            <w:r w:rsidRPr="000B21D8">
              <w:rPr>
                <w:b/>
                <w:bCs/>
              </w:rPr>
              <w:t>Grading:</w:t>
            </w:r>
          </w:p>
        </w:tc>
      </w:tr>
      <w:tr w:rsidR="009838DF" w14:paraId="7D3559F9" w14:textId="77777777" w:rsidTr="009838DF">
        <w:trPr>
          <w:trHeight w:val="355"/>
        </w:trPr>
        <w:tc>
          <w:tcPr>
            <w:tcW w:w="1512" w:type="pct"/>
          </w:tcPr>
          <w:p w14:paraId="54780E4E" w14:textId="77777777" w:rsidR="00B30E36" w:rsidRPr="000B21D8" w:rsidRDefault="00000000" w:rsidP="005836C1">
            <w:pPr>
              <w:rPr>
                <w:b/>
                <w:bCs/>
              </w:rPr>
            </w:pPr>
            <w:r w:rsidRPr="000B21D8">
              <w:rPr>
                <w:b/>
                <w:bCs/>
              </w:rPr>
              <w:t>AS SIEVE (mm)</w:t>
            </w:r>
          </w:p>
        </w:tc>
        <w:tc>
          <w:tcPr>
            <w:tcW w:w="3488" w:type="pct"/>
          </w:tcPr>
          <w:p w14:paraId="1CC99A68" w14:textId="77777777" w:rsidR="00B30E36" w:rsidRPr="000B21D8" w:rsidRDefault="00000000" w:rsidP="005836C1">
            <w:pPr>
              <w:rPr>
                <w:b/>
                <w:bCs/>
              </w:rPr>
            </w:pPr>
            <w:r w:rsidRPr="000B21D8">
              <w:rPr>
                <w:b/>
                <w:bCs/>
              </w:rPr>
              <w:t>% PASSING (by mass)</w:t>
            </w:r>
          </w:p>
        </w:tc>
      </w:tr>
      <w:tr w:rsidR="009838DF" w14:paraId="16216707" w14:textId="77777777" w:rsidTr="009838DF">
        <w:trPr>
          <w:trHeight w:val="340"/>
        </w:trPr>
        <w:tc>
          <w:tcPr>
            <w:tcW w:w="1512" w:type="pct"/>
          </w:tcPr>
          <w:p w14:paraId="02C9AFA1" w14:textId="77777777" w:rsidR="00B30E36" w:rsidRPr="00DE0CB0" w:rsidRDefault="00000000" w:rsidP="005836C1">
            <w:r w:rsidRPr="00DE0CB0">
              <w:t>4.75 or larger</w:t>
            </w:r>
          </w:p>
        </w:tc>
        <w:tc>
          <w:tcPr>
            <w:tcW w:w="3488" w:type="pct"/>
          </w:tcPr>
          <w:p w14:paraId="0E6364DF" w14:textId="77777777" w:rsidR="00B30E36" w:rsidRPr="00DE0CB0" w:rsidRDefault="00000000" w:rsidP="005836C1">
            <w:r w:rsidRPr="00DE0CB0">
              <w:t>+ or - 7</w:t>
            </w:r>
          </w:p>
        </w:tc>
      </w:tr>
      <w:tr w:rsidR="009838DF" w14:paraId="65222D73" w14:textId="77777777" w:rsidTr="009838DF">
        <w:trPr>
          <w:trHeight w:val="340"/>
        </w:trPr>
        <w:tc>
          <w:tcPr>
            <w:tcW w:w="1512" w:type="pct"/>
          </w:tcPr>
          <w:p w14:paraId="1A7A41E0" w14:textId="77777777" w:rsidR="00B30E36" w:rsidRPr="00DE0CB0" w:rsidRDefault="00000000" w:rsidP="005836C1">
            <w:r w:rsidRPr="00DE0CB0">
              <w:lastRenderedPageBreak/>
              <w:t>2.36</w:t>
            </w:r>
          </w:p>
        </w:tc>
        <w:tc>
          <w:tcPr>
            <w:tcW w:w="3488" w:type="pct"/>
          </w:tcPr>
          <w:p w14:paraId="5F3DE90B" w14:textId="77777777" w:rsidR="00B30E36" w:rsidRPr="00DE0CB0" w:rsidRDefault="00000000" w:rsidP="005836C1">
            <w:r w:rsidRPr="00DE0CB0">
              <w:t>+ or - 5</w:t>
            </w:r>
          </w:p>
        </w:tc>
      </w:tr>
      <w:tr w:rsidR="009838DF" w14:paraId="5C492B19" w14:textId="77777777" w:rsidTr="009838DF">
        <w:trPr>
          <w:trHeight w:val="355"/>
        </w:trPr>
        <w:tc>
          <w:tcPr>
            <w:tcW w:w="1512" w:type="pct"/>
          </w:tcPr>
          <w:p w14:paraId="6B36888A" w14:textId="77777777" w:rsidR="00B30E36" w:rsidRPr="00DE0CB0" w:rsidRDefault="00000000" w:rsidP="005836C1">
            <w:r w:rsidRPr="00DE0CB0">
              <w:t>1.18 to 0.30</w:t>
            </w:r>
          </w:p>
        </w:tc>
        <w:tc>
          <w:tcPr>
            <w:tcW w:w="3488" w:type="pct"/>
          </w:tcPr>
          <w:p w14:paraId="26210853" w14:textId="77777777" w:rsidR="00B30E36" w:rsidRPr="00DE0CB0" w:rsidRDefault="00000000" w:rsidP="005836C1">
            <w:r w:rsidRPr="00DE0CB0">
              <w:t>+ or - 4</w:t>
            </w:r>
          </w:p>
        </w:tc>
      </w:tr>
      <w:tr w:rsidR="009838DF" w14:paraId="3F96D2FB" w14:textId="77777777" w:rsidTr="009838DF">
        <w:trPr>
          <w:trHeight w:val="340"/>
        </w:trPr>
        <w:tc>
          <w:tcPr>
            <w:tcW w:w="1512" w:type="pct"/>
          </w:tcPr>
          <w:p w14:paraId="7E073AD7" w14:textId="77777777" w:rsidR="00B30E36" w:rsidRPr="00DE0CB0" w:rsidRDefault="00000000" w:rsidP="005836C1">
            <w:r w:rsidRPr="00DE0CB0">
              <w:t>0.15</w:t>
            </w:r>
          </w:p>
        </w:tc>
        <w:tc>
          <w:tcPr>
            <w:tcW w:w="3488" w:type="pct"/>
          </w:tcPr>
          <w:p w14:paraId="7669455C" w14:textId="77777777" w:rsidR="00B30E36" w:rsidRPr="00DE0CB0" w:rsidRDefault="00000000" w:rsidP="005836C1">
            <w:r w:rsidRPr="00DE0CB0">
              <w:t>+ or - 3</w:t>
            </w:r>
          </w:p>
        </w:tc>
      </w:tr>
      <w:tr w:rsidR="009838DF" w14:paraId="3EAAF5EF" w14:textId="77777777" w:rsidTr="009838DF">
        <w:trPr>
          <w:trHeight w:val="340"/>
        </w:trPr>
        <w:tc>
          <w:tcPr>
            <w:tcW w:w="1512" w:type="pct"/>
          </w:tcPr>
          <w:p w14:paraId="1828CB11" w14:textId="77777777" w:rsidR="00B30E36" w:rsidRPr="00DE0CB0" w:rsidRDefault="00000000" w:rsidP="005836C1">
            <w:r w:rsidRPr="00DE0CB0">
              <w:t>0.075</w:t>
            </w:r>
          </w:p>
        </w:tc>
        <w:tc>
          <w:tcPr>
            <w:tcW w:w="3488" w:type="pct"/>
          </w:tcPr>
          <w:p w14:paraId="70030385" w14:textId="77777777" w:rsidR="00B30E36" w:rsidRPr="00DE0CB0" w:rsidRDefault="00000000" w:rsidP="005836C1">
            <w:r w:rsidRPr="00DE0CB0">
              <w:t>+ or - 2</w:t>
            </w:r>
          </w:p>
        </w:tc>
      </w:tr>
      <w:tr w:rsidR="009838DF" w14:paraId="34B87EEA" w14:textId="77777777" w:rsidTr="009838DF">
        <w:trPr>
          <w:trHeight w:val="576"/>
        </w:trPr>
        <w:tc>
          <w:tcPr>
            <w:tcW w:w="1512" w:type="pct"/>
          </w:tcPr>
          <w:p w14:paraId="3FA9ABF7" w14:textId="77777777" w:rsidR="00B30E36" w:rsidRPr="00DA7F63" w:rsidRDefault="00000000" w:rsidP="005836C1">
            <w:r w:rsidRPr="00DA7F63">
              <w:t>Bitumen Content:</w:t>
            </w:r>
          </w:p>
        </w:tc>
        <w:tc>
          <w:tcPr>
            <w:tcW w:w="3488" w:type="pct"/>
          </w:tcPr>
          <w:p w14:paraId="6B36E9E9" w14:textId="77777777" w:rsidR="00B30E36" w:rsidRPr="00DE0CB0" w:rsidRDefault="00000000" w:rsidP="005836C1">
            <w:r w:rsidRPr="00DE0CB0">
              <w:t xml:space="preserve">Maximum variation 0.3% by mass to the Approved </w:t>
            </w:r>
            <w:r>
              <w:t xml:space="preserve">Job </w:t>
            </w:r>
            <w:r w:rsidRPr="00DE0CB0">
              <w:t>Mix Design:</w:t>
            </w:r>
          </w:p>
        </w:tc>
      </w:tr>
      <w:tr w:rsidR="009838DF" w14:paraId="4EEC2EE7" w14:textId="77777777" w:rsidTr="009838DF">
        <w:trPr>
          <w:trHeight w:val="576"/>
        </w:trPr>
        <w:tc>
          <w:tcPr>
            <w:tcW w:w="1512" w:type="pct"/>
          </w:tcPr>
          <w:p w14:paraId="24E9A6CF" w14:textId="77777777" w:rsidR="00B30E36" w:rsidRPr="00DA7F63" w:rsidRDefault="00000000" w:rsidP="005836C1">
            <w:r w:rsidRPr="00DA7F63">
              <w:t>Maximum Density:</w:t>
            </w:r>
          </w:p>
        </w:tc>
        <w:tc>
          <w:tcPr>
            <w:tcW w:w="3488" w:type="pct"/>
          </w:tcPr>
          <w:p w14:paraId="32B117D6" w14:textId="77777777" w:rsidR="00B30E36" w:rsidRPr="00DE0CB0" w:rsidRDefault="00000000" w:rsidP="005836C1">
            <w:r>
              <w:t>Maximum variation 5</w:t>
            </w:r>
            <w:r w:rsidRPr="00DE0CB0">
              <w:t xml:space="preserve">% by mass to the Approved </w:t>
            </w:r>
            <w:r>
              <w:t xml:space="preserve">Job </w:t>
            </w:r>
            <w:r w:rsidRPr="00DE0CB0">
              <w:t>Mix Design</w:t>
            </w:r>
          </w:p>
        </w:tc>
      </w:tr>
    </w:tbl>
    <w:p w14:paraId="55D03CAB" w14:textId="77777777" w:rsidR="00B30E36" w:rsidRDefault="00000000" w:rsidP="00B30E36">
      <w:r>
        <w:t xml:space="preserve">When lots fail to satisfy the conformance criteria, payment adjustments or rejection of the lots will be in accordance with the </w:t>
      </w:r>
      <w:r w:rsidRPr="000A17A9">
        <w:rPr>
          <w:b/>
        </w:rPr>
        <w:t>Rate of Payment Adjustments</w:t>
      </w:r>
      <w:r>
        <w:t xml:space="preserve"> sub-clause in </w:t>
      </w:r>
      <w:r w:rsidR="005836C1">
        <w:t>Measurement and Payment.</w:t>
      </w:r>
    </w:p>
    <w:p w14:paraId="30B4436A" w14:textId="77777777" w:rsidR="00B30E36" w:rsidRPr="002A0B9A" w:rsidRDefault="00000000" w:rsidP="00B30E36">
      <w:pPr>
        <w:pStyle w:val="Heading3"/>
      </w:pPr>
      <w:r w:rsidRPr="002A0B9A">
        <w:t>Conformance sampling and testing frequencies</w:t>
      </w:r>
    </w:p>
    <w:p w14:paraId="0E8B0470" w14:textId="77777777" w:rsidR="00B30E36" w:rsidRDefault="00000000" w:rsidP="00B30E36">
      <w:r>
        <w:t xml:space="preserve">The Superintendent will undertake conformance sampling of bitumen and asphalt materials taken from trucks, and tanks, at the mixing plant, and of the finished asphalt pavement, in accordance with the requirements of </w:t>
      </w:r>
      <w:r w:rsidR="005836C1">
        <w:t>Conformance Testing</w:t>
      </w:r>
      <w:r>
        <w:t>.</w:t>
      </w:r>
    </w:p>
    <w:p w14:paraId="063608BE" w14:textId="77777777" w:rsidR="00B30E36" w:rsidRDefault="00000000" w:rsidP="00B30E36">
      <w:r>
        <w:t>Bitumen used for asphalt production shall be sampled daily.</w:t>
      </w:r>
    </w:p>
    <w:p w14:paraId="61FA2282" w14:textId="77777777" w:rsidR="00B30E36" w:rsidRPr="002A0B9A" w:rsidRDefault="00000000" w:rsidP="00B30E36">
      <w:pPr>
        <w:pStyle w:val="Heading3"/>
      </w:pPr>
      <w:r w:rsidRPr="002A0B9A">
        <w:t xml:space="preserve">Asphalt </w:t>
      </w:r>
      <w:r>
        <w:t>c</w:t>
      </w:r>
      <w:r w:rsidRPr="002A0B9A">
        <w:t>ompaction</w:t>
      </w:r>
    </w:p>
    <w:p w14:paraId="540ACBFD" w14:textId="77777777" w:rsidR="00B30E36" w:rsidRDefault="00000000" w:rsidP="005836C1">
      <w:r>
        <w:t>The contractor must provide details of work lots to Superintendent, including:</w:t>
      </w:r>
    </w:p>
    <w:p w14:paraId="3D407EEE" w14:textId="77777777" w:rsidR="00B30E36" w:rsidRDefault="00000000">
      <w:pPr>
        <w:pStyle w:val="ListParagraph"/>
        <w:numPr>
          <w:ilvl w:val="0"/>
          <w:numId w:val="108"/>
        </w:numPr>
      </w:pPr>
      <w:r>
        <w:t xml:space="preserve">map of lot location(s) relative to </w:t>
      </w:r>
      <w:proofErr w:type="gramStart"/>
      <w:r>
        <w:t>land marks</w:t>
      </w:r>
      <w:proofErr w:type="gramEnd"/>
      <w:r>
        <w:t xml:space="preserve"> including direction;</w:t>
      </w:r>
    </w:p>
    <w:p w14:paraId="6E523804" w14:textId="77777777" w:rsidR="00B30E36" w:rsidRDefault="00000000">
      <w:pPr>
        <w:pStyle w:val="ListParagraph"/>
        <w:numPr>
          <w:ilvl w:val="0"/>
          <w:numId w:val="108"/>
        </w:numPr>
      </w:pPr>
      <w:r>
        <w:t>lot numbers; and</w:t>
      </w:r>
    </w:p>
    <w:p w14:paraId="633BDD33" w14:textId="77777777" w:rsidR="00B30E36" w:rsidRDefault="00000000">
      <w:pPr>
        <w:pStyle w:val="ListParagraph"/>
        <w:numPr>
          <w:ilvl w:val="0"/>
          <w:numId w:val="108"/>
        </w:numPr>
      </w:pPr>
      <w:r>
        <w:t>lot register.</w:t>
      </w:r>
    </w:p>
    <w:p w14:paraId="0AA1CF2A" w14:textId="77777777" w:rsidR="00B30E36" w:rsidRDefault="00000000" w:rsidP="005836C1">
      <w:r>
        <w:t>Work lots must:</w:t>
      </w:r>
    </w:p>
    <w:p w14:paraId="7C95255E" w14:textId="77777777" w:rsidR="00B30E36" w:rsidRDefault="00000000">
      <w:pPr>
        <w:pStyle w:val="ListParagraph"/>
        <w:numPr>
          <w:ilvl w:val="0"/>
          <w:numId w:val="109"/>
        </w:numPr>
      </w:pPr>
      <w:r>
        <w:t>consist of no more than one shift's production;</w:t>
      </w:r>
    </w:p>
    <w:p w14:paraId="00C78050" w14:textId="77777777" w:rsidR="00B30E36" w:rsidRDefault="00000000">
      <w:pPr>
        <w:pStyle w:val="ListParagraph"/>
        <w:numPr>
          <w:ilvl w:val="0"/>
          <w:numId w:val="109"/>
        </w:numPr>
      </w:pPr>
      <w:r>
        <w:t>be continuous; and</w:t>
      </w:r>
    </w:p>
    <w:p w14:paraId="0092259A" w14:textId="77777777" w:rsidR="00B30E36" w:rsidRDefault="00000000">
      <w:pPr>
        <w:pStyle w:val="ListParagraph"/>
        <w:numPr>
          <w:ilvl w:val="0"/>
          <w:numId w:val="109"/>
        </w:numPr>
      </w:pPr>
      <w:r>
        <w:t>consist of homogeneous material without distinct changes in characteristic properties.</w:t>
      </w:r>
    </w:p>
    <w:p w14:paraId="01B942B1" w14:textId="77777777" w:rsidR="00B30E36" w:rsidRDefault="00000000" w:rsidP="005836C1">
      <w:r>
        <w:t>Each lot will be subject to conformance testing including:</w:t>
      </w:r>
    </w:p>
    <w:p w14:paraId="3B4032B0" w14:textId="77777777" w:rsidR="00B30E36" w:rsidRDefault="00000000">
      <w:pPr>
        <w:pStyle w:val="ListParagraph"/>
        <w:numPr>
          <w:ilvl w:val="0"/>
          <w:numId w:val="110"/>
        </w:numPr>
      </w:pPr>
      <w:r>
        <w:t>asphalt material testing;</w:t>
      </w:r>
    </w:p>
    <w:p w14:paraId="28E565D9" w14:textId="77777777" w:rsidR="00B30E36" w:rsidRDefault="00000000">
      <w:pPr>
        <w:pStyle w:val="ListParagraph"/>
        <w:numPr>
          <w:ilvl w:val="0"/>
          <w:numId w:val="110"/>
        </w:numPr>
      </w:pPr>
      <w:r>
        <w:t>in-situ compaction;</w:t>
      </w:r>
    </w:p>
    <w:p w14:paraId="03810363" w14:textId="77777777" w:rsidR="00B30E36" w:rsidRDefault="00000000">
      <w:pPr>
        <w:pStyle w:val="ListParagraph"/>
        <w:numPr>
          <w:ilvl w:val="0"/>
          <w:numId w:val="110"/>
        </w:numPr>
      </w:pPr>
      <w:r>
        <w:t>level compliance where appropriate:</w:t>
      </w:r>
    </w:p>
    <w:p w14:paraId="076BA05F" w14:textId="77777777" w:rsidR="00B30E36" w:rsidRDefault="00000000">
      <w:pPr>
        <w:pStyle w:val="ListParagraph"/>
        <w:numPr>
          <w:ilvl w:val="0"/>
          <w:numId w:val="110"/>
        </w:numPr>
      </w:pPr>
      <w:r>
        <w:t>roughness; and</w:t>
      </w:r>
    </w:p>
    <w:p w14:paraId="46F400DA" w14:textId="77777777" w:rsidR="00B30E36" w:rsidRDefault="00000000">
      <w:pPr>
        <w:pStyle w:val="ListParagraph"/>
        <w:numPr>
          <w:ilvl w:val="0"/>
          <w:numId w:val="110"/>
        </w:numPr>
      </w:pPr>
      <w:r>
        <w:t>visual assessment.</w:t>
      </w:r>
    </w:p>
    <w:p w14:paraId="19D188B5" w14:textId="77777777" w:rsidR="00B30E36" w:rsidRDefault="00000000" w:rsidP="00B30E36">
      <w:r>
        <w:t xml:space="preserve">When lots fail to satisfy the conformance criteria, payment adjustments, or rejection of the lots, will be in accordance with the </w:t>
      </w:r>
      <w:r w:rsidRPr="000A17A9">
        <w:rPr>
          <w:b/>
        </w:rPr>
        <w:t>Rate of Payment Adjustments</w:t>
      </w:r>
      <w:r>
        <w:t xml:space="preserve"> sub-clause in MEASUREMENT AND PAYMENT.</w:t>
      </w:r>
    </w:p>
    <w:p w14:paraId="1676559B" w14:textId="77777777" w:rsidR="00B30E36" w:rsidRDefault="00000000" w:rsidP="00B30E36">
      <w:r>
        <w:t>Should the lot under consideration be subdivided then each sub-lot will be subjected to separate testing.</w:t>
      </w:r>
    </w:p>
    <w:p w14:paraId="54BEEA95" w14:textId="77777777" w:rsidR="00B30E36" w:rsidRDefault="00000000" w:rsidP="00B30E36">
      <w:r>
        <w:t>Non-conforming lots, which are subdivided must be retested individually following subdivision.</w:t>
      </w:r>
    </w:p>
    <w:p w14:paraId="3B3A36B6" w14:textId="77777777" w:rsidR="00B30E36" w:rsidRDefault="00000000" w:rsidP="00B30E36">
      <w:r>
        <w:t>Core sample locations will be selected by the laboratory on a stratified random basis in accordance with NTCP 103.1. Supply copies of the completed stratified random selection with each compaction report.</w:t>
      </w:r>
    </w:p>
    <w:p w14:paraId="4351C320" w14:textId="77777777" w:rsidR="00B30E36" w:rsidRDefault="00000000" w:rsidP="00B30E36">
      <w:r>
        <w:t>Carry out density testing as soon as practicable after completion of works. The work represented by a lot will be assessed as the mean value of in-situ air voids where the Mean Value of Air Voids is calculated in accordance with CONFORMANCE TESTING.</w:t>
      </w:r>
    </w:p>
    <w:p w14:paraId="32B788C1" w14:textId="77777777" w:rsidR="00B30E36" w:rsidRDefault="00000000" w:rsidP="00B30E36">
      <w:r>
        <w:t xml:space="preserve">Conform to </w:t>
      </w:r>
      <w:r w:rsidRPr="005836C1">
        <w:rPr>
          <w:bCs/>
          <w:iCs/>
        </w:rPr>
        <w:t>Table - Mean Value of Air Voids.</w:t>
      </w:r>
    </w:p>
    <w:p w14:paraId="46061DB1" w14:textId="77777777" w:rsidR="00B30E36" w:rsidRDefault="00000000" w:rsidP="00B30E36">
      <w:r>
        <w:t xml:space="preserve">The </w:t>
      </w:r>
      <w:r>
        <w:rPr>
          <w:b/>
        </w:rPr>
        <w:t>Conformance o</w:t>
      </w:r>
      <w:r w:rsidRPr="000A17A9">
        <w:rPr>
          <w:b/>
        </w:rPr>
        <w:t>f Compaction</w:t>
      </w:r>
      <w:r>
        <w:t xml:space="preserve"> clause only applies for asphalt thickness greater than or equal to 30 mm.</w:t>
      </w:r>
    </w:p>
    <w:tbl>
      <w:tblPr>
        <w:tblStyle w:val="TableGrid"/>
        <w:tblW w:w="5000" w:type="pct"/>
        <w:tblLook w:val="0620" w:firstRow="1" w:lastRow="0" w:firstColumn="0" w:lastColumn="0" w:noHBand="1" w:noVBand="1"/>
      </w:tblPr>
      <w:tblGrid>
        <w:gridCol w:w="3047"/>
        <w:gridCol w:w="2484"/>
        <w:gridCol w:w="2466"/>
        <w:gridCol w:w="2311"/>
      </w:tblGrid>
      <w:tr w:rsidR="009838DF" w14:paraId="73F8032D" w14:textId="77777777" w:rsidTr="000B21D8">
        <w:trPr>
          <w:cnfStyle w:val="100000000000" w:firstRow="1" w:lastRow="0" w:firstColumn="0" w:lastColumn="0" w:oddVBand="0" w:evenVBand="0" w:oddHBand="0" w:evenHBand="0" w:firstRowFirstColumn="0" w:firstRowLastColumn="0" w:lastRowFirstColumn="0" w:lastRowLastColumn="0"/>
        </w:trPr>
        <w:tc>
          <w:tcPr>
            <w:tcW w:w="5000" w:type="pct"/>
            <w:gridSpan w:val="4"/>
          </w:tcPr>
          <w:p w14:paraId="73ADF760" w14:textId="77777777" w:rsidR="000B21D8" w:rsidRPr="000B21D8" w:rsidRDefault="00000000" w:rsidP="005836C1">
            <w:pPr>
              <w:rPr>
                <w:b w:val="0"/>
                <w:bCs/>
              </w:rPr>
            </w:pPr>
            <w:r w:rsidRPr="000B21D8">
              <w:rPr>
                <w:bCs/>
              </w:rPr>
              <w:lastRenderedPageBreak/>
              <w:t>Table - Mean Value of Air Voids</w:t>
            </w:r>
          </w:p>
        </w:tc>
      </w:tr>
      <w:tr w:rsidR="009838DF" w14:paraId="71A2FA4F" w14:textId="77777777" w:rsidTr="000B21D8">
        <w:tc>
          <w:tcPr>
            <w:tcW w:w="1478" w:type="pct"/>
          </w:tcPr>
          <w:p w14:paraId="0C9EC55E" w14:textId="77777777" w:rsidR="00B30E36" w:rsidRPr="000B21D8" w:rsidRDefault="00000000" w:rsidP="005836C1">
            <w:pPr>
              <w:rPr>
                <w:b/>
                <w:bCs/>
              </w:rPr>
            </w:pPr>
            <w:r w:rsidRPr="000B21D8">
              <w:rPr>
                <w:b/>
                <w:bCs/>
              </w:rPr>
              <w:t>Reduction Level</w:t>
            </w:r>
          </w:p>
        </w:tc>
        <w:tc>
          <w:tcPr>
            <w:tcW w:w="1205" w:type="pct"/>
          </w:tcPr>
          <w:p w14:paraId="42066FE7" w14:textId="77777777" w:rsidR="00B30E36" w:rsidRPr="000B21D8" w:rsidRDefault="00000000" w:rsidP="005836C1">
            <w:pPr>
              <w:rPr>
                <w:b/>
                <w:bCs/>
              </w:rPr>
            </w:pPr>
            <w:r w:rsidRPr="000B21D8">
              <w:rPr>
                <w:b/>
                <w:bCs/>
              </w:rPr>
              <w:t>Light Traffic</w:t>
            </w:r>
          </w:p>
        </w:tc>
        <w:tc>
          <w:tcPr>
            <w:tcW w:w="1196" w:type="pct"/>
          </w:tcPr>
          <w:p w14:paraId="0BFFD912" w14:textId="77777777" w:rsidR="00B30E36" w:rsidRPr="000B21D8" w:rsidRDefault="00000000" w:rsidP="005836C1">
            <w:pPr>
              <w:rPr>
                <w:b/>
                <w:bCs/>
              </w:rPr>
            </w:pPr>
            <w:r w:rsidRPr="000B21D8">
              <w:rPr>
                <w:b/>
                <w:bCs/>
              </w:rPr>
              <w:t>Medium Traffic</w:t>
            </w:r>
          </w:p>
        </w:tc>
        <w:tc>
          <w:tcPr>
            <w:tcW w:w="1121" w:type="pct"/>
          </w:tcPr>
          <w:p w14:paraId="71374D72" w14:textId="77777777" w:rsidR="00B30E36" w:rsidRPr="000B21D8" w:rsidRDefault="00000000" w:rsidP="005836C1">
            <w:pPr>
              <w:rPr>
                <w:b/>
                <w:bCs/>
              </w:rPr>
            </w:pPr>
            <w:r w:rsidRPr="000B21D8">
              <w:rPr>
                <w:b/>
                <w:bCs/>
              </w:rPr>
              <w:t>Heavy Traffic</w:t>
            </w:r>
          </w:p>
        </w:tc>
      </w:tr>
      <w:tr w:rsidR="009838DF" w14:paraId="3C7C01D6" w14:textId="77777777" w:rsidTr="000B21D8">
        <w:tc>
          <w:tcPr>
            <w:tcW w:w="1478" w:type="pct"/>
          </w:tcPr>
          <w:p w14:paraId="1469981F" w14:textId="77777777" w:rsidR="00B30E36" w:rsidRPr="00DE0CB0" w:rsidRDefault="00000000" w:rsidP="005836C1">
            <w:r w:rsidRPr="00DE0CB0">
              <w:t>Conformance</w:t>
            </w:r>
          </w:p>
        </w:tc>
        <w:tc>
          <w:tcPr>
            <w:tcW w:w="1205" w:type="pct"/>
          </w:tcPr>
          <w:p w14:paraId="31FD94A3" w14:textId="77777777" w:rsidR="00B30E36" w:rsidRPr="00DE0CB0" w:rsidRDefault="00000000" w:rsidP="005836C1">
            <w:r w:rsidRPr="00DE0CB0">
              <w:t xml:space="preserve">3.0 – </w:t>
            </w:r>
            <w:r>
              <w:t>8</w:t>
            </w:r>
            <w:r w:rsidRPr="00DE0CB0">
              <w:t>.0</w:t>
            </w:r>
          </w:p>
        </w:tc>
        <w:tc>
          <w:tcPr>
            <w:tcW w:w="1196" w:type="pct"/>
          </w:tcPr>
          <w:p w14:paraId="683BED9B" w14:textId="77777777" w:rsidR="00B30E36" w:rsidRPr="00DE0CB0" w:rsidRDefault="00000000" w:rsidP="005836C1">
            <w:r w:rsidRPr="00DE0CB0">
              <w:t xml:space="preserve">3.0 – </w:t>
            </w:r>
            <w:r>
              <w:t>8</w:t>
            </w:r>
            <w:r w:rsidRPr="00DE0CB0">
              <w:t>.0</w:t>
            </w:r>
          </w:p>
        </w:tc>
        <w:tc>
          <w:tcPr>
            <w:tcW w:w="1121" w:type="pct"/>
          </w:tcPr>
          <w:p w14:paraId="5E173C95" w14:textId="77777777" w:rsidR="00B30E36" w:rsidRPr="00DE0CB0" w:rsidRDefault="00000000" w:rsidP="005836C1">
            <w:r w:rsidRPr="00DE0CB0">
              <w:t xml:space="preserve">3.0 – </w:t>
            </w:r>
            <w:r>
              <w:t>7</w:t>
            </w:r>
            <w:r w:rsidRPr="00DE0CB0">
              <w:t>.0</w:t>
            </w:r>
          </w:p>
        </w:tc>
      </w:tr>
      <w:tr w:rsidR="009838DF" w14:paraId="54C5A46D" w14:textId="77777777" w:rsidTr="000B21D8">
        <w:tc>
          <w:tcPr>
            <w:tcW w:w="1478" w:type="pct"/>
          </w:tcPr>
          <w:p w14:paraId="7C5F432F" w14:textId="77777777" w:rsidR="00B30E36" w:rsidRPr="00DE0CB0" w:rsidRDefault="00000000" w:rsidP="005836C1">
            <w:r w:rsidRPr="00DE0CB0">
              <w:t>Reduction Level 1</w:t>
            </w:r>
          </w:p>
        </w:tc>
        <w:tc>
          <w:tcPr>
            <w:tcW w:w="1205" w:type="pct"/>
          </w:tcPr>
          <w:p w14:paraId="6DA1571C" w14:textId="77777777" w:rsidR="00B30E36" w:rsidRDefault="00000000" w:rsidP="005836C1">
            <w:r>
              <w:t>8.1 – 9.5</w:t>
            </w:r>
          </w:p>
        </w:tc>
        <w:tc>
          <w:tcPr>
            <w:tcW w:w="1196" w:type="pct"/>
          </w:tcPr>
          <w:p w14:paraId="6197C2E2" w14:textId="77777777" w:rsidR="00B30E36" w:rsidRDefault="00000000" w:rsidP="005836C1">
            <w:r>
              <w:t>8.1 – 9.5</w:t>
            </w:r>
          </w:p>
        </w:tc>
        <w:tc>
          <w:tcPr>
            <w:tcW w:w="1121" w:type="pct"/>
          </w:tcPr>
          <w:p w14:paraId="161C3FBB" w14:textId="77777777" w:rsidR="00B30E36" w:rsidRDefault="00000000" w:rsidP="005836C1">
            <w:r>
              <w:t>7.1 – 8.5</w:t>
            </w:r>
          </w:p>
        </w:tc>
      </w:tr>
      <w:tr w:rsidR="009838DF" w14:paraId="3246D534" w14:textId="77777777" w:rsidTr="000B21D8">
        <w:tc>
          <w:tcPr>
            <w:tcW w:w="1478" w:type="pct"/>
          </w:tcPr>
          <w:p w14:paraId="3D41CBFB" w14:textId="77777777" w:rsidR="00B30E36" w:rsidRPr="00DE0CB0" w:rsidRDefault="00000000" w:rsidP="005836C1">
            <w:r w:rsidRPr="00DE0CB0">
              <w:t>Reduction Level 2</w:t>
            </w:r>
          </w:p>
        </w:tc>
        <w:tc>
          <w:tcPr>
            <w:tcW w:w="1205" w:type="pct"/>
          </w:tcPr>
          <w:p w14:paraId="203B229E" w14:textId="77777777" w:rsidR="00B30E36" w:rsidRPr="00DE0CB0" w:rsidRDefault="00000000" w:rsidP="005836C1">
            <w:r>
              <w:t>9</w:t>
            </w:r>
            <w:r w:rsidRPr="00DE0CB0">
              <w:t>.</w:t>
            </w:r>
            <w:r>
              <w:t>6</w:t>
            </w:r>
            <w:r w:rsidRPr="00DE0CB0">
              <w:t xml:space="preserve"> – </w:t>
            </w:r>
            <w:r>
              <w:t>10</w:t>
            </w:r>
            <w:r w:rsidRPr="00DE0CB0">
              <w:t>.0</w:t>
            </w:r>
          </w:p>
        </w:tc>
        <w:tc>
          <w:tcPr>
            <w:tcW w:w="1196" w:type="pct"/>
          </w:tcPr>
          <w:p w14:paraId="17ABD75A" w14:textId="77777777" w:rsidR="00B30E36" w:rsidRPr="00DE0CB0" w:rsidRDefault="00000000" w:rsidP="005836C1">
            <w:r>
              <w:t>9</w:t>
            </w:r>
            <w:r w:rsidRPr="00DE0CB0">
              <w:t>.</w:t>
            </w:r>
            <w:r>
              <w:t>6</w:t>
            </w:r>
            <w:r w:rsidRPr="00DE0CB0">
              <w:t xml:space="preserve"> – </w:t>
            </w:r>
            <w:r>
              <w:t>10</w:t>
            </w:r>
            <w:r w:rsidRPr="00DE0CB0">
              <w:t>.0</w:t>
            </w:r>
          </w:p>
        </w:tc>
        <w:tc>
          <w:tcPr>
            <w:tcW w:w="1121" w:type="pct"/>
          </w:tcPr>
          <w:p w14:paraId="367143E7" w14:textId="77777777" w:rsidR="00B30E36" w:rsidRPr="00DE0CB0" w:rsidRDefault="00000000" w:rsidP="005836C1">
            <w:r>
              <w:t>8</w:t>
            </w:r>
            <w:r w:rsidRPr="00DE0CB0">
              <w:t>.</w:t>
            </w:r>
            <w:r>
              <w:t>6</w:t>
            </w:r>
            <w:r w:rsidRPr="00DE0CB0">
              <w:t xml:space="preserve"> – </w:t>
            </w:r>
            <w:r>
              <w:t>9</w:t>
            </w:r>
            <w:r w:rsidRPr="00DE0CB0">
              <w:t>.0</w:t>
            </w:r>
          </w:p>
        </w:tc>
      </w:tr>
      <w:tr w:rsidR="009838DF" w14:paraId="04F65090" w14:textId="77777777" w:rsidTr="000B21D8">
        <w:tc>
          <w:tcPr>
            <w:tcW w:w="1478" w:type="pct"/>
          </w:tcPr>
          <w:p w14:paraId="626DEF06" w14:textId="77777777" w:rsidR="00B30E36" w:rsidRPr="00DE0CB0" w:rsidRDefault="00000000" w:rsidP="005836C1">
            <w:r w:rsidRPr="00DE0CB0">
              <w:t>Reduction Level 3</w:t>
            </w:r>
          </w:p>
        </w:tc>
        <w:tc>
          <w:tcPr>
            <w:tcW w:w="1205" w:type="pct"/>
          </w:tcPr>
          <w:p w14:paraId="2E77AFCB" w14:textId="77777777" w:rsidR="00B30E36" w:rsidRPr="00DE0CB0" w:rsidRDefault="00000000" w:rsidP="005836C1">
            <w:r>
              <w:t>10</w:t>
            </w:r>
            <w:r w:rsidRPr="00DE0CB0">
              <w:t>.1 – 1</w:t>
            </w:r>
            <w:r>
              <w:t>1</w:t>
            </w:r>
            <w:r w:rsidRPr="00DE0CB0">
              <w:t>.0</w:t>
            </w:r>
          </w:p>
        </w:tc>
        <w:tc>
          <w:tcPr>
            <w:tcW w:w="1196" w:type="pct"/>
          </w:tcPr>
          <w:p w14:paraId="409FC6D4" w14:textId="77777777" w:rsidR="00B30E36" w:rsidRPr="00DE0CB0" w:rsidRDefault="00000000" w:rsidP="005836C1">
            <w:r>
              <w:t>10</w:t>
            </w:r>
            <w:r w:rsidRPr="00DE0CB0">
              <w:t>.1 – 1</w:t>
            </w:r>
            <w:r>
              <w:t>1</w:t>
            </w:r>
            <w:r w:rsidRPr="00DE0CB0">
              <w:t>.0</w:t>
            </w:r>
          </w:p>
        </w:tc>
        <w:tc>
          <w:tcPr>
            <w:tcW w:w="1121" w:type="pct"/>
          </w:tcPr>
          <w:p w14:paraId="4C9B82D0" w14:textId="77777777" w:rsidR="00B30E36" w:rsidRPr="00DE0CB0" w:rsidRDefault="00000000" w:rsidP="005836C1">
            <w:r>
              <w:t>9</w:t>
            </w:r>
            <w:r w:rsidRPr="00DE0CB0">
              <w:t xml:space="preserve">.1 – </w:t>
            </w:r>
            <w:r>
              <w:t>10</w:t>
            </w:r>
            <w:r w:rsidRPr="00DE0CB0">
              <w:t>.0</w:t>
            </w:r>
          </w:p>
        </w:tc>
      </w:tr>
    </w:tbl>
    <w:p w14:paraId="787D6679" w14:textId="77777777" w:rsidR="00B30E36" w:rsidRPr="002A0B9A" w:rsidRDefault="00000000" w:rsidP="00B30E36">
      <w:pPr>
        <w:pStyle w:val="Heading2"/>
      </w:pPr>
      <w:r w:rsidRPr="002A0B9A">
        <w:t>Price adjustment for bitumen</w:t>
      </w:r>
    </w:p>
    <w:p w14:paraId="7DD118B4" w14:textId="77777777" w:rsidR="00B30E36" w:rsidRPr="00A77D8D" w:rsidRDefault="00000000" w:rsidP="00EF5C5F">
      <w:pPr>
        <w:pStyle w:val="Heading3"/>
      </w:pPr>
      <w:r w:rsidRPr="00A77D8D">
        <w:t>General – Witness Point</w:t>
      </w:r>
    </w:p>
    <w:p w14:paraId="59ADAF32" w14:textId="77777777" w:rsidR="00B30E36" w:rsidRPr="00A77D8D" w:rsidRDefault="00000000" w:rsidP="00B30E36">
      <w:r w:rsidRPr="00A77D8D">
        <w:t>The basis of price adjustment (rise and fall), to the Contract rates shall be as follows.</w:t>
      </w:r>
    </w:p>
    <w:p w14:paraId="7726EA1A" w14:textId="77777777" w:rsidR="00B30E36" w:rsidRPr="00A77D8D" w:rsidRDefault="00000000" w:rsidP="00B30E36">
      <w:r w:rsidRPr="00A77D8D">
        <w:t xml:space="preserve">The Contract requires a review of the Contract Unit Rates for Bituminous Products during the Contract period. With applicable claims for price adjustment, the Contractor shall submit a request for price adjustment to the </w:t>
      </w:r>
      <w:proofErr w:type="gramStart"/>
      <w:r w:rsidRPr="00A77D8D">
        <w:t>Principal</w:t>
      </w:r>
      <w:proofErr w:type="gramEnd"/>
      <w:r w:rsidRPr="00A77D8D">
        <w:t xml:space="preserve"> with all invoices. The price adjustment claimed must be calculated in accordance with the formula below.</w:t>
      </w:r>
    </w:p>
    <w:p w14:paraId="2AEFD897" w14:textId="77777777" w:rsidR="00B30E36" w:rsidRPr="00A77D8D" w:rsidRDefault="00000000" w:rsidP="00B30E36">
      <w:r w:rsidRPr="00A77D8D">
        <w:rPr>
          <w:b/>
        </w:rPr>
        <w:t xml:space="preserve">Witness Point - </w:t>
      </w:r>
      <w:r w:rsidRPr="00A77D8D">
        <w:t>The claim must be supported by adequate information to substantiate the adjustment in Unit Rates. The Contractor must provide details of the relevant average bitumen price indexes from both the date of Contract Award, and the commencement date of application of the seal or the approved program date for the commencement of sealing application. The commencement of sealing date is to be confirmed by the Superintendent.</w:t>
      </w:r>
    </w:p>
    <w:p w14:paraId="4E54D71F" w14:textId="77777777" w:rsidR="00B30E36" w:rsidRPr="00A77D8D" w:rsidRDefault="00000000" w:rsidP="00B30E36">
      <w:r w:rsidRPr="00A77D8D">
        <w:t>It is the intention that revised Rates shall reflect the Contractor’s current costs incurred at the time of application of Bitumen Products based on relevant cost adjustment indices or other industry factors.</w:t>
      </w:r>
    </w:p>
    <w:p w14:paraId="27CD97EE" w14:textId="77777777" w:rsidR="00B30E36" w:rsidRPr="00A77D8D" w:rsidRDefault="00000000" w:rsidP="00B30E36">
      <w:r w:rsidRPr="00A77D8D">
        <w:t>Where the delays to the Sealing Date are not approved by the Principal as an approved deviation from the Construction Programme (in accordance with the Contract), then for the purpose of calculating adjustments the Sealing Date will be back dated to a date that reflects the Construction Programme as provided in accordance with the Contract.</w:t>
      </w:r>
    </w:p>
    <w:p w14:paraId="154A4CDF" w14:textId="77777777" w:rsidR="00B30E36" w:rsidRPr="00A77D8D" w:rsidRDefault="00000000" w:rsidP="00EF5C5F">
      <w:pPr>
        <w:pStyle w:val="Heading3"/>
      </w:pPr>
      <w:r w:rsidRPr="00A77D8D">
        <w:t>Definitions</w:t>
      </w:r>
    </w:p>
    <w:tbl>
      <w:tblPr>
        <w:tblStyle w:val="TableGrid"/>
        <w:tblW w:w="5000" w:type="pct"/>
        <w:tblLook w:val="0620" w:firstRow="1" w:lastRow="0" w:firstColumn="0" w:lastColumn="0" w:noHBand="1" w:noVBand="1"/>
      </w:tblPr>
      <w:tblGrid>
        <w:gridCol w:w="2968"/>
        <w:gridCol w:w="7340"/>
      </w:tblGrid>
      <w:tr w:rsidR="009838DF" w14:paraId="195E783B" w14:textId="77777777" w:rsidTr="005D61B3">
        <w:trPr>
          <w:cnfStyle w:val="100000000000" w:firstRow="1" w:lastRow="0" w:firstColumn="0" w:lastColumn="0" w:oddVBand="0" w:evenVBand="0" w:oddHBand="0" w:evenHBand="0" w:firstRowFirstColumn="0" w:firstRowLastColumn="0" w:lastRowFirstColumn="0" w:lastRowLastColumn="0"/>
        </w:trPr>
        <w:tc>
          <w:tcPr>
            <w:tcW w:w="10309" w:type="dxa"/>
            <w:gridSpan w:val="2"/>
          </w:tcPr>
          <w:p w14:paraId="5E73BE75" w14:textId="77777777" w:rsidR="000B21D8" w:rsidRPr="000B21D8" w:rsidRDefault="00000000" w:rsidP="000B21D8">
            <w:pPr>
              <w:rPr>
                <w:b w:val="0"/>
                <w:bCs/>
              </w:rPr>
            </w:pPr>
            <w:r w:rsidRPr="000B21D8">
              <w:rPr>
                <w:bCs/>
              </w:rPr>
              <w:t>Table - Dense Graded Asphalt – Bitumen Price Adjustment</w:t>
            </w:r>
          </w:p>
        </w:tc>
      </w:tr>
      <w:tr w:rsidR="009838DF" w14:paraId="7244704D" w14:textId="77777777" w:rsidTr="000B21D8">
        <w:tc>
          <w:tcPr>
            <w:tcW w:w="2968" w:type="dxa"/>
          </w:tcPr>
          <w:p w14:paraId="58372E39" w14:textId="77777777" w:rsidR="00C221A9" w:rsidRPr="000B21D8" w:rsidRDefault="00000000" w:rsidP="000B21D8">
            <w:pPr>
              <w:rPr>
                <w:b/>
                <w:bCs/>
              </w:rPr>
            </w:pPr>
            <w:r w:rsidRPr="000B21D8">
              <w:rPr>
                <w:b/>
                <w:bCs/>
              </w:rPr>
              <w:t>Term</w:t>
            </w:r>
          </w:p>
        </w:tc>
        <w:tc>
          <w:tcPr>
            <w:tcW w:w="7341" w:type="dxa"/>
          </w:tcPr>
          <w:p w14:paraId="57F522C9" w14:textId="77777777" w:rsidR="00C221A9" w:rsidRPr="000B21D8" w:rsidRDefault="00000000" w:rsidP="000B21D8">
            <w:pPr>
              <w:rPr>
                <w:b/>
                <w:bCs/>
              </w:rPr>
            </w:pPr>
            <w:r w:rsidRPr="000B21D8">
              <w:rPr>
                <w:b/>
                <w:bCs/>
              </w:rPr>
              <w:t>Definition</w:t>
            </w:r>
          </w:p>
        </w:tc>
      </w:tr>
      <w:tr w:rsidR="009838DF" w14:paraId="1DBCB975" w14:textId="77777777" w:rsidTr="000B21D8">
        <w:tc>
          <w:tcPr>
            <w:tcW w:w="2968" w:type="dxa"/>
          </w:tcPr>
          <w:p w14:paraId="469540C5" w14:textId="77777777" w:rsidR="00B30E36" w:rsidRPr="00C221A9" w:rsidRDefault="00000000" w:rsidP="00443C73">
            <w:pPr>
              <w:keepNext/>
              <w:spacing w:after="40"/>
              <w:rPr>
                <w:bCs/>
              </w:rPr>
            </w:pPr>
            <w:r w:rsidRPr="00C221A9">
              <w:rPr>
                <w:bCs/>
              </w:rPr>
              <w:t>Bitumen Products</w:t>
            </w:r>
          </w:p>
        </w:tc>
        <w:tc>
          <w:tcPr>
            <w:tcW w:w="7341" w:type="dxa"/>
          </w:tcPr>
          <w:p w14:paraId="66E296B6" w14:textId="77777777" w:rsidR="00B30E36" w:rsidRPr="009517D3" w:rsidRDefault="00000000" w:rsidP="00443C73">
            <w:pPr>
              <w:keepNext/>
              <w:spacing w:after="40"/>
              <w:rPr>
                <w:b/>
              </w:rPr>
            </w:pPr>
            <w:r w:rsidRPr="009517D3">
              <w:t>Are the Schedule of Rates line items subject to adjustment, which include (where applicable); Primes, Primer Seal, Seal, Pre-coat, Enrichment Coat, Seal Coat, applied to Aggregate.</w:t>
            </w:r>
          </w:p>
        </w:tc>
      </w:tr>
      <w:tr w:rsidR="009838DF" w14:paraId="2D99B3CD" w14:textId="77777777" w:rsidTr="000B21D8">
        <w:tc>
          <w:tcPr>
            <w:tcW w:w="2968" w:type="dxa"/>
          </w:tcPr>
          <w:p w14:paraId="6C238236" w14:textId="77777777" w:rsidR="00B30E36" w:rsidRPr="00C221A9" w:rsidRDefault="00000000" w:rsidP="00443C73">
            <w:pPr>
              <w:keepNext/>
              <w:spacing w:after="40"/>
              <w:rPr>
                <w:bCs/>
              </w:rPr>
            </w:pPr>
            <w:r w:rsidRPr="00C221A9">
              <w:rPr>
                <w:bCs/>
              </w:rPr>
              <w:t>Average Bitumen Price</w:t>
            </w:r>
          </w:p>
        </w:tc>
        <w:tc>
          <w:tcPr>
            <w:tcW w:w="7341" w:type="dxa"/>
          </w:tcPr>
          <w:p w14:paraId="2947411D" w14:textId="77777777" w:rsidR="00B30E36" w:rsidRPr="009517D3" w:rsidRDefault="00000000" w:rsidP="00443C73">
            <w:pPr>
              <w:keepNext/>
              <w:spacing w:after="40"/>
              <w:rPr>
                <w:b/>
              </w:rPr>
            </w:pPr>
            <w:r w:rsidRPr="009517D3">
              <w:t>Is the average published list selling price (per tonne) for Class 170 bitumen for the applicable month, The applicable month is the month during which the applicable date falls. The applicable dates are Contract Award date, and/or Approved Program Date for the commencement of sealing works (application of bitumen products), and/or the actual date on which sealing works (application of bitumen products) commenced.</w:t>
            </w:r>
          </w:p>
        </w:tc>
      </w:tr>
      <w:tr w:rsidR="009838DF" w14:paraId="129DFDEF" w14:textId="77777777" w:rsidTr="000B21D8">
        <w:tc>
          <w:tcPr>
            <w:tcW w:w="2968" w:type="dxa"/>
          </w:tcPr>
          <w:p w14:paraId="7C939723" w14:textId="77777777" w:rsidR="00B30E36" w:rsidRPr="00C221A9" w:rsidRDefault="00000000" w:rsidP="00443C73">
            <w:pPr>
              <w:spacing w:after="40"/>
              <w:rPr>
                <w:bCs/>
              </w:rPr>
            </w:pPr>
            <w:r w:rsidRPr="00C221A9">
              <w:rPr>
                <w:bCs/>
              </w:rPr>
              <w:t>Approved Sealing Date</w:t>
            </w:r>
          </w:p>
        </w:tc>
        <w:tc>
          <w:tcPr>
            <w:tcW w:w="7341" w:type="dxa"/>
          </w:tcPr>
          <w:p w14:paraId="451A077C" w14:textId="77777777" w:rsidR="00B30E36" w:rsidRPr="009517D3" w:rsidRDefault="00000000" w:rsidP="00443C73">
            <w:pPr>
              <w:spacing w:after="40"/>
              <w:rPr>
                <w:b/>
              </w:rPr>
            </w:pPr>
            <w:r w:rsidRPr="009517D3">
              <w:t>Is the date that the Bitumen Products were applied to the works if this is the approved date, or the approved scheduled date for commencement of sealing works. It is not the date that payment is claimed.</w:t>
            </w:r>
          </w:p>
        </w:tc>
      </w:tr>
    </w:tbl>
    <w:p w14:paraId="52238427" w14:textId="77777777" w:rsidR="00B30E36" w:rsidRPr="00A77D8D" w:rsidRDefault="00000000" w:rsidP="00EF5C5F">
      <w:pPr>
        <w:pStyle w:val="Heading3"/>
      </w:pPr>
      <w:r w:rsidRPr="00A77D8D">
        <w:t xml:space="preserve">Basis of </w:t>
      </w:r>
      <w:r>
        <w:t>a</w:t>
      </w:r>
      <w:r w:rsidRPr="00A77D8D">
        <w:t>djustment</w:t>
      </w:r>
    </w:p>
    <w:p w14:paraId="3791AD33" w14:textId="77777777" w:rsidR="00B30E36" w:rsidRPr="00A77D8D" w:rsidRDefault="00000000" w:rsidP="00B30E36">
      <w:r w:rsidRPr="00A77D8D">
        <w:t>Price Adjustment for Bitumen will be on the following basis:</w:t>
      </w:r>
    </w:p>
    <w:p w14:paraId="6AAE5FFB" w14:textId="77777777" w:rsidR="00B30E36" w:rsidRPr="00A77D8D" w:rsidRDefault="00000000">
      <w:pPr>
        <w:numPr>
          <w:ilvl w:val="0"/>
          <w:numId w:val="104"/>
        </w:numPr>
        <w:spacing w:after="160" w:line="256" w:lineRule="auto"/>
        <w:ind w:left="567" w:hanging="425"/>
        <w:rPr>
          <w:rFonts w:cs="Calibri"/>
        </w:rPr>
      </w:pPr>
      <w:r w:rsidRPr="00A77D8D">
        <w:rPr>
          <w:rFonts w:cs="Calibri"/>
        </w:rPr>
        <w:lastRenderedPageBreak/>
        <w:t>The adjustment shall be undertaken at the time of making claims for payment of applicable bitumen works undertaken.</w:t>
      </w:r>
    </w:p>
    <w:p w14:paraId="3EA513F3" w14:textId="78E45050" w:rsidR="00B30E36" w:rsidRPr="00A77D8D" w:rsidRDefault="00000000">
      <w:pPr>
        <w:numPr>
          <w:ilvl w:val="0"/>
          <w:numId w:val="104"/>
        </w:numPr>
        <w:spacing w:after="160" w:line="256" w:lineRule="auto"/>
        <w:ind w:left="567" w:hanging="425"/>
        <w:rPr>
          <w:rFonts w:cs="Calibri"/>
        </w:rPr>
      </w:pPr>
      <w:r w:rsidRPr="00A77D8D">
        <w:rPr>
          <w:rFonts w:cs="Calibri"/>
        </w:rPr>
        <w:t xml:space="preserve">The relevant statistics used for calculation of price adjustment of Bitumen Products rates shall be drawn from the VicRoads Publication “Rise and Fall Indices LABOUR, CONSTRUCTION &amp; AVERAGE BITUMEN PRICE” available at </w:t>
      </w:r>
      <w:hyperlink r:id="rId93" w:history="1">
        <w:r w:rsidR="00DC0A27" w:rsidRPr="00C70AD7">
          <w:rPr>
            <w:rStyle w:val="Hyperlink"/>
            <w:rFonts w:cs="Calibri"/>
          </w:rPr>
          <w:t>https://www.vic.gov.au/construction-works-and-services-tenders-and-contracts</w:t>
        </w:r>
      </w:hyperlink>
      <w:r w:rsidR="00DC0A27">
        <w:rPr>
          <w:rFonts w:cs="Calibri"/>
        </w:rPr>
        <w:t xml:space="preserve"> . </w:t>
      </w:r>
      <w:r w:rsidR="00DC0A27">
        <w:t>GST must be applied using the “Formula” as VicRoads publications are GST exclusive.</w:t>
      </w:r>
    </w:p>
    <w:p w14:paraId="5DFB1D1A" w14:textId="77777777" w:rsidR="00B30E36" w:rsidRPr="00A77D8D" w:rsidRDefault="00000000">
      <w:pPr>
        <w:numPr>
          <w:ilvl w:val="0"/>
          <w:numId w:val="104"/>
        </w:numPr>
        <w:spacing w:after="160" w:line="256" w:lineRule="auto"/>
        <w:ind w:left="567" w:hanging="425"/>
        <w:rPr>
          <w:rFonts w:cs="Calibri"/>
        </w:rPr>
      </w:pPr>
      <w:r w:rsidRPr="00A77D8D">
        <w:rPr>
          <w:rFonts w:cs="Calibri"/>
        </w:rPr>
        <w:t xml:space="preserve">The </w:t>
      </w:r>
      <w:proofErr w:type="gramStart"/>
      <w:r w:rsidRPr="00A77D8D">
        <w:rPr>
          <w:rFonts w:cs="Calibri"/>
        </w:rPr>
        <w:t>Principal</w:t>
      </w:r>
      <w:proofErr w:type="gramEnd"/>
      <w:r w:rsidRPr="00A77D8D">
        <w:rPr>
          <w:rFonts w:cs="Calibri"/>
        </w:rPr>
        <w:t xml:space="preserve"> will not calculate split payments where sealing operations occur during more than one month.</w:t>
      </w:r>
    </w:p>
    <w:tbl>
      <w:tblPr>
        <w:tblStyle w:val="NTGTable100"/>
        <w:tblW w:w="5000" w:type="pct"/>
        <w:tblLayout w:type="fixed"/>
        <w:tblLook w:val="0600" w:firstRow="0" w:lastRow="0" w:firstColumn="0" w:lastColumn="0" w:noHBand="1" w:noVBand="1"/>
      </w:tblPr>
      <w:tblGrid>
        <w:gridCol w:w="1276"/>
        <w:gridCol w:w="9032"/>
      </w:tblGrid>
      <w:tr w:rsidR="00DC0A27" w14:paraId="344BF763" w14:textId="77777777" w:rsidTr="00DC0A27">
        <w:trPr>
          <w:trHeight w:val="460"/>
        </w:trPr>
        <w:tc>
          <w:tcPr>
            <w:tcW w:w="10308" w:type="dxa"/>
            <w:gridSpan w:val="2"/>
            <w:vAlign w:val="center"/>
          </w:tcPr>
          <w:p w14:paraId="04C27D42" w14:textId="7429781A" w:rsidR="00DC0A27" w:rsidRPr="00DC0A27" w:rsidRDefault="00DC0A27" w:rsidP="00DC0A27">
            <w:pPr>
              <w:pStyle w:val="Caption"/>
              <w:keepNext/>
              <w:spacing w:after="40"/>
              <w:rPr>
                <w:rFonts w:ascii="Lato" w:hAnsi="Lato"/>
                <w:b/>
                <w:bCs/>
                <w:sz w:val="22"/>
                <w:szCs w:val="22"/>
              </w:rPr>
            </w:pPr>
            <w:r w:rsidRPr="00DC0A27">
              <w:rPr>
                <w:rFonts w:ascii="Lato" w:hAnsi="Lato"/>
                <w:b/>
                <w:bCs/>
                <w:sz w:val="22"/>
                <w:szCs w:val="22"/>
              </w:rPr>
              <w:t xml:space="preserve">Table </w:t>
            </w:r>
            <w:r w:rsidRPr="00DC0A27">
              <w:rPr>
                <w:rFonts w:ascii="Lato" w:hAnsi="Lato"/>
                <w:b/>
                <w:bCs/>
                <w:sz w:val="22"/>
                <w:szCs w:val="22"/>
              </w:rPr>
              <w:t>-</w:t>
            </w:r>
            <w:r w:rsidRPr="00DC0A27">
              <w:rPr>
                <w:rFonts w:ascii="Lato" w:hAnsi="Lato"/>
                <w:b/>
                <w:bCs/>
                <w:sz w:val="22"/>
                <w:szCs w:val="22"/>
              </w:rPr>
              <w:t xml:space="preserve"> Dense Graded Asphalt – Formula for bitumen price adjustment</w:t>
            </w:r>
          </w:p>
        </w:tc>
      </w:tr>
      <w:tr w:rsidR="009838DF" w14:paraId="53FE4230" w14:textId="77777777" w:rsidTr="00DC0A27">
        <w:trPr>
          <w:trHeight w:val="715"/>
        </w:trPr>
        <w:tc>
          <w:tcPr>
            <w:tcW w:w="1276" w:type="dxa"/>
            <w:vAlign w:val="center"/>
          </w:tcPr>
          <w:p w14:paraId="42D133E0" w14:textId="77777777" w:rsidR="00B30E36" w:rsidRPr="00A77D8D" w:rsidRDefault="00000000" w:rsidP="00DC0A27">
            <w:pPr>
              <w:keepNext/>
              <w:rPr>
                <w:b/>
              </w:rPr>
            </w:pPr>
            <w:r>
              <w:rPr>
                <w:b/>
              </w:rPr>
              <w:t>Formula</w:t>
            </w:r>
          </w:p>
        </w:tc>
        <w:tc>
          <w:tcPr>
            <w:tcW w:w="9032" w:type="dxa"/>
            <w:vAlign w:val="center"/>
          </w:tcPr>
          <w:p w14:paraId="6EBFED44" w14:textId="77777777" w:rsidR="00B30E36" w:rsidRPr="00A77D8D" w:rsidRDefault="00000000" w:rsidP="00DC0A27">
            <w:pPr>
              <w:keepNext/>
            </w:pPr>
            <w:proofErr w:type="spellStart"/>
            <w:r w:rsidRPr="00A77D8D">
              <w:rPr>
                <w:b/>
                <w:sz w:val="24"/>
              </w:rPr>
              <w:t>Pn</w:t>
            </w:r>
            <w:proofErr w:type="spellEnd"/>
            <w:r w:rsidRPr="00A77D8D">
              <w:rPr>
                <w:b/>
                <w:sz w:val="24"/>
              </w:rPr>
              <w:t xml:space="preserve"> = Pb + </w:t>
            </w:r>
            <w:proofErr w:type="gramStart"/>
            <w:r w:rsidRPr="00A77D8D">
              <w:rPr>
                <w:b/>
                <w:sz w:val="24"/>
              </w:rPr>
              <w:t>( (</w:t>
            </w:r>
            <w:proofErr w:type="gramEnd"/>
            <w:r w:rsidRPr="00A77D8D">
              <w:rPr>
                <w:b/>
                <w:sz w:val="24"/>
              </w:rPr>
              <w:t>Mn/970) - (Mb/970</w:t>
            </w:r>
            <w:proofErr w:type="gramStart"/>
            <w:r w:rsidRPr="00A77D8D">
              <w:rPr>
                <w:b/>
                <w:sz w:val="24"/>
              </w:rPr>
              <w:t>) )</w:t>
            </w:r>
            <w:proofErr w:type="gramEnd"/>
          </w:p>
        </w:tc>
      </w:tr>
      <w:tr w:rsidR="009838DF" w14:paraId="1A65A840" w14:textId="77777777" w:rsidTr="00DC0A27">
        <w:trPr>
          <w:trHeight w:val="715"/>
        </w:trPr>
        <w:tc>
          <w:tcPr>
            <w:tcW w:w="1276" w:type="dxa"/>
            <w:vAlign w:val="center"/>
            <w:hideMark/>
          </w:tcPr>
          <w:p w14:paraId="5C3E0846" w14:textId="77777777" w:rsidR="00B30E36" w:rsidRPr="00A77D8D" w:rsidRDefault="00000000" w:rsidP="00DC0A27">
            <w:pPr>
              <w:rPr>
                <w:b/>
              </w:rPr>
            </w:pPr>
            <w:proofErr w:type="spellStart"/>
            <w:r w:rsidRPr="00A77D8D">
              <w:rPr>
                <w:b/>
              </w:rPr>
              <w:t>Pn</w:t>
            </w:r>
            <w:proofErr w:type="spellEnd"/>
          </w:p>
        </w:tc>
        <w:tc>
          <w:tcPr>
            <w:tcW w:w="9032" w:type="dxa"/>
            <w:vAlign w:val="center"/>
            <w:hideMark/>
          </w:tcPr>
          <w:p w14:paraId="52D0414A" w14:textId="77777777" w:rsidR="00B30E36" w:rsidRPr="00A77D8D" w:rsidRDefault="00000000" w:rsidP="00DC0A27">
            <w:r w:rsidRPr="00A77D8D">
              <w:t xml:space="preserve">Is the new scheduled bitumen price, expressed as dollars per litre, calculated by applying the formula set out </w:t>
            </w:r>
            <w:r>
              <w:t>above</w:t>
            </w:r>
            <w:r w:rsidRPr="00A77D8D">
              <w:t>.</w:t>
            </w:r>
          </w:p>
        </w:tc>
      </w:tr>
      <w:tr w:rsidR="009838DF" w14:paraId="3BE36FFE" w14:textId="77777777" w:rsidTr="00DC0A27">
        <w:trPr>
          <w:trHeight w:val="715"/>
        </w:trPr>
        <w:tc>
          <w:tcPr>
            <w:tcW w:w="1276" w:type="dxa"/>
            <w:vAlign w:val="center"/>
            <w:hideMark/>
          </w:tcPr>
          <w:p w14:paraId="48F45619" w14:textId="77777777" w:rsidR="00B30E36" w:rsidRPr="00A77D8D" w:rsidRDefault="00000000" w:rsidP="00DC0A27">
            <w:pPr>
              <w:rPr>
                <w:b/>
              </w:rPr>
            </w:pPr>
            <w:r w:rsidRPr="00A77D8D">
              <w:rPr>
                <w:b/>
              </w:rPr>
              <w:t>Pb</w:t>
            </w:r>
          </w:p>
        </w:tc>
        <w:tc>
          <w:tcPr>
            <w:tcW w:w="9032" w:type="dxa"/>
            <w:vAlign w:val="center"/>
            <w:hideMark/>
          </w:tcPr>
          <w:p w14:paraId="6097D56C" w14:textId="77777777" w:rsidR="00B30E36" w:rsidRPr="00A77D8D" w:rsidRDefault="00000000" w:rsidP="00DC0A27">
            <w:r w:rsidRPr="00A77D8D">
              <w:t xml:space="preserve">This is the base scheduled bitumen price, expressed as dollars per litre, accepted by the </w:t>
            </w:r>
            <w:proofErr w:type="gramStart"/>
            <w:r w:rsidRPr="00A77D8D">
              <w:t>Principal</w:t>
            </w:r>
            <w:proofErr w:type="gramEnd"/>
            <w:r w:rsidRPr="00A77D8D">
              <w:t xml:space="preserve"> in the initial contract rate or sum in the Schedule of Rates or Bill of Quantities.</w:t>
            </w:r>
          </w:p>
        </w:tc>
      </w:tr>
      <w:tr w:rsidR="009838DF" w14:paraId="02B2E5FE" w14:textId="77777777" w:rsidTr="00DC0A27">
        <w:trPr>
          <w:trHeight w:val="974"/>
        </w:trPr>
        <w:tc>
          <w:tcPr>
            <w:tcW w:w="1276" w:type="dxa"/>
            <w:vAlign w:val="center"/>
            <w:hideMark/>
          </w:tcPr>
          <w:p w14:paraId="1F4C425C" w14:textId="77777777" w:rsidR="00B30E36" w:rsidRPr="00A77D8D" w:rsidRDefault="00000000" w:rsidP="00DC0A27">
            <w:pPr>
              <w:rPr>
                <w:b/>
              </w:rPr>
            </w:pPr>
            <w:r w:rsidRPr="00A77D8D">
              <w:rPr>
                <w:b/>
              </w:rPr>
              <w:t>Mn</w:t>
            </w:r>
          </w:p>
        </w:tc>
        <w:tc>
          <w:tcPr>
            <w:tcW w:w="9032" w:type="dxa"/>
            <w:vAlign w:val="center"/>
            <w:hideMark/>
          </w:tcPr>
          <w:p w14:paraId="4B9A8A27" w14:textId="77777777" w:rsidR="00B30E36" w:rsidRPr="00A77D8D" w:rsidRDefault="00000000" w:rsidP="00DC0A27">
            <w:r w:rsidRPr="00A77D8D">
              <w:t xml:space="preserve">Is </w:t>
            </w:r>
            <w:r w:rsidRPr="00A77D8D">
              <w:rPr>
                <w:rFonts w:cs="Calibri"/>
              </w:rPr>
              <w:t>the applicable New Monthly Average Bitumen Price. This will be the value for the month during which sealing operations commenced, or the date sealing operations were scheduled to commence in the approved programme of works. It is expressed in dollars per tonne.</w:t>
            </w:r>
          </w:p>
        </w:tc>
      </w:tr>
      <w:tr w:rsidR="009838DF" w14:paraId="067E374F" w14:textId="77777777" w:rsidTr="00DC0A27">
        <w:trPr>
          <w:trHeight w:val="715"/>
        </w:trPr>
        <w:tc>
          <w:tcPr>
            <w:tcW w:w="1276" w:type="dxa"/>
            <w:vAlign w:val="center"/>
            <w:hideMark/>
          </w:tcPr>
          <w:p w14:paraId="242E035D" w14:textId="77777777" w:rsidR="00B30E36" w:rsidRPr="00A77D8D" w:rsidRDefault="00000000" w:rsidP="00DC0A27">
            <w:pPr>
              <w:rPr>
                <w:b/>
              </w:rPr>
            </w:pPr>
            <w:r w:rsidRPr="00A77D8D">
              <w:rPr>
                <w:b/>
              </w:rPr>
              <w:t>Mb</w:t>
            </w:r>
          </w:p>
        </w:tc>
        <w:tc>
          <w:tcPr>
            <w:tcW w:w="9032" w:type="dxa"/>
            <w:vAlign w:val="center"/>
            <w:hideMark/>
          </w:tcPr>
          <w:p w14:paraId="1443C235" w14:textId="77777777" w:rsidR="00B30E36" w:rsidRPr="00A77D8D" w:rsidRDefault="00000000" w:rsidP="00DC0A27">
            <w:r w:rsidRPr="00A77D8D">
              <w:t>Is the monthly Base Average Bitumen Price for the month during which the Contract award date falls, for this Contract, expressed in dollars per tonne.</w:t>
            </w:r>
          </w:p>
        </w:tc>
      </w:tr>
      <w:tr w:rsidR="009838DF" w14:paraId="508DAFC2" w14:textId="77777777" w:rsidTr="00DC0A27">
        <w:trPr>
          <w:trHeight w:val="907"/>
        </w:trPr>
        <w:tc>
          <w:tcPr>
            <w:tcW w:w="10308" w:type="dxa"/>
            <w:gridSpan w:val="2"/>
            <w:hideMark/>
          </w:tcPr>
          <w:p w14:paraId="331C9330" w14:textId="77777777" w:rsidR="00B30E36" w:rsidRPr="00A77D8D" w:rsidRDefault="00000000" w:rsidP="00DC0A27">
            <w:r w:rsidRPr="00A77D8D">
              <w:rPr>
                <w:b/>
              </w:rPr>
              <w:t>Note:</w:t>
            </w:r>
            <w:r w:rsidRPr="00A77D8D">
              <w:t xml:space="preserve"> 970 is representative of the litres of bitumen at 15 degrees in 1000kg of bitumen</w:t>
            </w:r>
          </w:p>
          <w:p w14:paraId="6A4768D5" w14:textId="77777777" w:rsidR="00B30E36" w:rsidRPr="00A77D8D" w:rsidRDefault="00000000" w:rsidP="00DC0A27">
            <w:r w:rsidRPr="00A77D8D">
              <w:rPr>
                <w:b/>
              </w:rPr>
              <w:t>Note:</w:t>
            </w:r>
            <w:r w:rsidRPr="00A77D8D">
              <w:t xml:space="preserve"> “+” means add; “</w:t>
            </w:r>
            <w:proofErr w:type="gramStart"/>
            <w:r w:rsidRPr="00A77D8D">
              <w:t>-“ means</w:t>
            </w:r>
            <w:proofErr w:type="gramEnd"/>
            <w:r w:rsidRPr="00A77D8D">
              <w:t xml:space="preserve"> subtract,</w:t>
            </w:r>
            <w:r>
              <w:t xml:space="preserve"> </w:t>
            </w:r>
            <w:r w:rsidRPr="00A77D8D">
              <w:t>“</w:t>
            </w:r>
            <w:r w:rsidRPr="00A77D8D">
              <w:rPr>
                <w:b/>
              </w:rPr>
              <w:t xml:space="preserve">/” </w:t>
            </w:r>
            <w:r w:rsidRPr="00A77D8D">
              <w:t>means divide by the value following the symbol; calculations in the brackets to be performed first.</w:t>
            </w:r>
          </w:p>
        </w:tc>
      </w:tr>
    </w:tbl>
    <w:p w14:paraId="669C9365" w14:textId="77777777" w:rsidR="00370432" w:rsidRPr="00B30E36" w:rsidRDefault="00370432" w:rsidP="00B30E36"/>
    <w:p w14:paraId="1FCF7571" w14:textId="77777777" w:rsidR="00F75D88" w:rsidRDefault="00000000" w:rsidP="00F75D88">
      <w:pPr>
        <w:pStyle w:val="Heading1"/>
      </w:pPr>
      <w:bookmarkStart w:id="399" w:name="_Toc256000011"/>
      <w:bookmarkStart w:id="400" w:name="_Toc134020269"/>
      <w:bookmarkEnd w:id="372"/>
      <w:bookmarkEnd w:id="373"/>
      <w:bookmarkEnd w:id="374"/>
      <w:r w:rsidRPr="000C7D3B">
        <w:t xml:space="preserve">Slurry </w:t>
      </w:r>
      <w:r w:rsidRPr="00C73AB9">
        <w:t>Surfacing</w:t>
      </w:r>
      <w:bookmarkEnd w:id="399"/>
      <w:bookmarkEnd w:id="400"/>
    </w:p>
    <w:p w14:paraId="74D92B2B" w14:textId="77777777" w:rsidR="00F81EC7" w:rsidRPr="00BE22DE" w:rsidRDefault="00000000" w:rsidP="00F81EC7">
      <w:bookmarkStart w:id="401" w:name="_Toc134020429"/>
      <w:bookmarkStart w:id="402" w:name="_Toc134020430"/>
      <w:bookmarkEnd w:id="401"/>
      <w:bookmarkEnd w:id="402"/>
      <w:r>
        <w:t>DIPL Roadworks Master – January 2024</w:t>
      </w:r>
    </w:p>
    <w:p w14:paraId="4A59F686" w14:textId="77777777" w:rsidR="00F81EC7" w:rsidRPr="000C7D3B" w:rsidRDefault="00000000" w:rsidP="00F81EC7">
      <w:pPr>
        <w:pStyle w:val="Heading2"/>
      </w:pPr>
      <w:r w:rsidRPr="000C7D3B">
        <w:t>General</w:t>
      </w:r>
    </w:p>
    <w:p w14:paraId="78534DB7" w14:textId="77777777" w:rsidR="00F81EC7" w:rsidRPr="00296127" w:rsidRDefault="00000000" w:rsidP="00F81EC7">
      <w:pPr>
        <w:tabs>
          <w:tab w:val="left" w:pos="1064"/>
        </w:tabs>
        <w:spacing w:before="120" w:after="0"/>
        <w:rPr>
          <w:rFonts w:eastAsia="Arial"/>
          <w:spacing w:val="-1"/>
          <w:lang w:val="en-US" w:eastAsia="en-US"/>
        </w:rPr>
      </w:pPr>
      <w:r w:rsidRPr="001A127C">
        <w:t>This section specifies the materials, equipment and procedures for slurry surfacing</w:t>
      </w:r>
      <w:r>
        <w:t xml:space="preserve"> </w:t>
      </w:r>
      <w:r w:rsidRPr="001A127C">
        <w:t>of existing sealed surfaces.</w:t>
      </w:r>
    </w:p>
    <w:p w14:paraId="2ED959EC" w14:textId="77777777" w:rsidR="00F81EC7" w:rsidRPr="000C7D3B" w:rsidRDefault="00000000" w:rsidP="00F81EC7">
      <w:pPr>
        <w:pStyle w:val="Heading2"/>
      </w:pPr>
      <w:r w:rsidRPr="000C7D3B">
        <w:t>Standards</w:t>
      </w:r>
      <w:r>
        <w:t xml:space="preserve"> and Publications</w:t>
      </w:r>
    </w:p>
    <w:p w14:paraId="635B70B3" w14:textId="77777777" w:rsidR="00F81EC7" w:rsidRDefault="00000000" w:rsidP="00F81EC7">
      <w:r>
        <w:rPr>
          <w:rFonts w:eastAsia="Calibri"/>
        </w:rPr>
        <w:t>Use Standards, and their amendments, current as at the date for the close of tenders except where different editions and/or amendments are required by statutory authorities</w:t>
      </w:r>
      <w:r>
        <w:rPr>
          <w:rFonts w:eastAsia="Calibri" w:cs="Arial"/>
        </w:rPr>
        <w:t>, including, but not limited to, NATA and the National Construction Code including the Building Code of Australia</w:t>
      </w:r>
      <w:r>
        <w:rPr>
          <w:rFonts w:eastAsia="Calibri"/>
        </w:rPr>
        <w:t>.</w:t>
      </w:r>
    </w:p>
    <w:p w14:paraId="45FF652F" w14:textId="77777777" w:rsidR="00F81EC7" w:rsidRPr="001A127C" w:rsidRDefault="00000000" w:rsidP="00F81EC7">
      <w:r w:rsidRPr="001A127C">
        <w:t>Conform to the following Standards and publications unless specified otherwise.</w:t>
      </w:r>
    </w:p>
    <w:p w14:paraId="71D993F6" w14:textId="77777777" w:rsidR="00F81EC7" w:rsidRPr="001A127C" w:rsidRDefault="00000000" w:rsidP="00F81EC7">
      <w:r>
        <w:t>AS </w:t>
      </w:r>
      <w:r w:rsidRPr="001A127C">
        <w:t>1160</w:t>
      </w:r>
      <w:r w:rsidRPr="001A127C">
        <w:tab/>
        <w:t>Bitum</w:t>
      </w:r>
      <w:r>
        <w:t>en</w:t>
      </w:r>
      <w:r w:rsidRPr="001A127C">
        <w:t xml:space="preserve"> emulsions for the construction and maintenance of pavements.</w:t>
      </w:r>
    </w:p>
    <w:p w14:paraId="430E470B" w14:textId="77777777" w:rsidR="00F81EC7" w:rsidRPr="001A127C" w:rsidRDefault="00000000" w:rsidP="00F81EC7">
      <w:pPr>
        <w:tabs>
          <w:tab w:val="left" w:pos="1418"/>
        </w:tabs>
        <w:ind w:left="1418" w:hanging="1418"/>
      </w:pPr>
      <w:r>
        <w:t>AS </w:t>
      </w:r>
      <w:r w:rsidRPr="001A127C">
        <w:t>1289.3.3.1</w:t>
      </w:r>
      <w:r w:rsidRPr="001A127C">
        <w:tab/>
        <w:t>Methods for testing soils for engineering purposes – Calculation of the plasticity index of a soil.</w:t>
      </w:r>
      <w:r>
        <w:t xml:space="preserve"> </w:t>
      </w:r>
      <w:r w:rsidRPr="0065715E">
        <w:t>(Note – Use wet preparation method)</w:t>
      </w:r>
    </w:p>
    <w:p w14:paraId="15C84272" w14:textId="77777777" w:rsidR="00F81EC7" w:rsidRPr="001A127C" w:rsidRDefault="00000000" w:rsidP="00F81EC7">
      <w:r>
        <w:t>AS </w:t>
      </w:r>
      <w:r w:rsidRPr="001A127C">
        <w:t>1289.3.7.1</w:t>
      </w:r>
      <w:r w:rsidRPr="001A127C">
        <w:tab/>
        <w:t>Methods for testing soil for engineering purposes – Determination of the sand equivalent of a soil using a power operated shaker.</w:t>
      </w:r>
    </w:p>
    <w:p w14:paraId="3EA9D3E6" w14:textId="77777777" w:rsidR="00F81EC7" w:rsidRPr="001A127C" w:rsidRDefault="00000000" w:rsidP="00F81EC7">
      <w:r>
        <w:t>AGPT/T272</w:t>
      </w:r>
      <w:r w:rsidRPr="001A127C">
        <w:tab/>
      </w:r>
      <w:r>
        <w:t>Determination of Abrasion Loss of Bituminous Slurry (</w:t>
      </w:r>
      <w:r w:rsidRPr="001A127C">
        <w:t>Wet track abrasion test</w:t>
      </w:r>
      <w:r>
        <w:t>)</w:t>
      </w:r>
      <w:r w:rsidRPr="001A127C">
        <w:t xml:space="preserve"> </w:t>
      </w:r>
    </w:p>
    <w:p w14:paraId="1432F925" w14:textId="77777777" w:rsidR="00F81EC7" w:rsidRDefault="00000000" w:rsidP="00F81EC7">
      <w:r>
        <w:lastRenderedPageBreak/>
        <w:t>INTERNATIONAL SLURRY SURFACING ASSOCIATION (</w:t>
      </w:r>
      <w:r w:rsidRPr="001A127C">
        <w:t>ISSA</w:t>
      </w:r>
      <w:r>
        <w:t>)</w:t>
      </w:r>
      <w:r w:rsidRPr="001A127C">
        <w:t xml:space="preserve"> </w:t>
      </w:r>
    </w:p>
    <w:p w14:paraId="028CCB13" w14:textId="77777777" w:rsidR="00F81EC7" w:rsidRPr="001A127C" w:rsidRDefault="00000000" w:rsidP="00F81EC7">
      <w:r>
        <w:t>TB 114</w:t>
      </w:r>
      <w:r>
        <w:tab/>
        <w:t>Test method for wet stripping of cured slurry surfacing mixtures</w:t>
      </w:r>
      <w:r w:rsidRPr="001A127C">
        <w:t>.</w:t>
      </w:r>
    </w:p>
    <w:p w14:paraId="6E574814" w14:textId="77777777" w:rsidR="00F81EC7" w:rsidRPr="000C7D3B" w:rsidRDefault="00000000" w:rsidP="00F81EC7">
      <w:pPr>
        <w:pStyle w:val="Heading2"/>
      </w:pPr>
      <w:r w:rsidRPr="000C7D3B">
        <w:t xml:space="preserve">Commencement </w:t>
      </w:r>
      <w:r w:rsidR="007F53CD">
        <w:t>o</w:t>
      </w:r>
      <w:r w:rsidRPr="000C7D3B">
        <w:t xml:space="preserve">f Work – </w:t>
      </w:r>
      <w:r w:rsidR="007F53CD">
        <w:t>W</w:t>
      </w:r>
      <w:r w:rsidRPr="000C7D3B">
        <w:t xml:space="preserve">itness </w:t>
      </w:r>
      <w:r w:rsidR="007F53CD">
        <w:t>P</w:t>
      </w:r>
      <w:r w:rsidRPr="000C7D3B">
        <w:t>oint</w:t>
      </w:r>
    </w:p>
    <w:p w14:paraId="25751F9B" w14:textId="77777777" w:rsidR="00F81EC7" w:rsidRPr="001A127C" w:rsidRDefault="00000000" w:rsidP="00F81EC7">
      <w:r w:rsidRPr="009C060B">
        <w:rPr>
          <w:b/>
        </w:rPr>
        <w:t>Witness point</w:t>
      </w:r>
      <w:r w:rsidRPr="001A127C">
        <w:t xml:space="preserve"> - Give the Superintendent at l</w:t>
      </w:r>
      <w:r>
        <w:t xml:space="preserve">east 7 </w:t>
      </w:r>
      <w:proofErr w:type="spellStart"/>
      <w:r>
        <w:t>days notice</w:t>
      </w:r>
      <w:proofErr w:type="spellEnd"/>
      <w:r>
        <w:t xml:space="preserve"> of the</w:t>
      </w:r>
      <w:r w:rsidRPr="001A127C">
        <w:t xml:space="preserve"> date and time of the commencement of work.</w:t>
      </w:r>
    </w:p>
    <w:p w14:paraId="194A3CED" w14:textId="77777777" w:rsidR="00F81EC7" w:rsidRPr="008A6E27" w:rsidRDefault="00000000" w:rsidP="007F53CD">
      <w:pPr>
        <w:pStyle w:val="GuideNotes01"/>
      </w:pPr>
      <w:r w:rsidRPr="001A127C">
        <w:t xml:space="preserve">[Adjust the time for giving notice to suit the </w:t>
      </w:r>
      <w:proofErr w:type="gramStart"/>
      <w:r w:rsidRPr="001A127C">
        <w:t>particular project</w:t>
      </w:r>
      <w:proofErr w:type="gramEnd"/>
      <w:r w:rsidRPr="001A127C">
        <w:t xml:space="preserve"> as required.]</w:t>
      </w:r>
    </w:p>
    <w:p w14:paraId="50100BBD" w14:textId="77777777" w:rsidR="00F81EC7" w:rsidRPr="000C7D3B" w:rsidRDefault="00000000" w:rsidP="00F81EC7">
      <w:pPr>
        <w:pStyle w:val="Heading2"/>
      </w:pPr>
      <w:r w:rsidRPr="000C7D3B">
        <w:t>Traffic Control</w:t>
      </w:r>
    </w:p>
    <w:p w14:paraId="129F41FB" w14:textId="77777777" w:rsidR="00F81EC7" w:rsidRPr="001A127C" w:rsidRDefault="00000000" w:rsidP="00F81EC7">
      <w:r>
        <w:t>Refer to PROVISION</w:t>
      </w:r>
      <w:r w:rsidRPr="001A127C">
        <w:t xml:space="preserve"> FOR TRAFF</w:t>
      </w:r>
      <w:r>
        <w:t>IC</w:t>
      </w:r>
      <w:r w:rsidRPr="001A127C">
        <w:t>.</w:t>
      </w:r>
    </w:p>
    <w:p w14:paraId="02B2F861" w14:textId="77777777" w:rsidR="00F81EC7" w:rsidRPr="001A127C" w:rsidRDefault="00000000" w:rsidP="00F81EC7">
      <w:r w:rsidRPr="001A127C">
        <w:t>Take all necessary steps to ensure:</w:t>
      </w:r>
    </w:p>
    <w:p w14:paraId="26EF4B93" w14:textId="77777777" w:rsidR="00F81EC7" w:rsidRPr="001A127C" w:rsidRDefault="00000000" w:rsidP="00F81EC7">
      <w:r w:rsidRPr="001A127C">
        <w:t>The safety of traffic during the progress of the work until completion of the final operation or curing, whichever is the latter.</w:t>
      </w:r>
    </w:p>
    <w:p w14:paraId="453311EF" w14:textId="77777777" w:rsidR="00F81EC7" w:rsidRPr="001A127C" w:rsidRDefault="00000000" w:rsidP="00F81EC7">
      <w:r w:rsidRPr="001A127C">
        <w:t>That traffic does not damage the work on newly treated sections of pavement.</w:t>
      </w:r>
    </w:p>
    <w:p w14:paraId="5343CBE6" w14:textId="77777777" w:rsidR="00F81EC7" w:rsidRPr="000C7D3B" w:rsidRDefault="00000000" w:rsidP="00F81EC7">
      <w:pPr>
        <w:pStyle w:val="Heading2"/>
      </w:pPr>
      <w:r w:rsidRPr="000C7D3B">
        <w:t>Materials</w:t>
      </w:r>
    </w:p>
    <w:p w14:paraId="6AF21ABB" w14:textId="77777777" w:rsidR="00F81EC7" w:rsidRPr="000C7D3B" w:rsidRDefault="00000000" w:rsidP="00F81EC7">
      <w:pPr>
        <w:pStyle w:val="Heading3"/>
      </w:pPr>
      <w:r w:rsidRPr="000C7D3B">
        <w:t>Binder – Hold Point</w:t>
      </w:r>
    </w:p>
    <w:p w14:paraId="64F87284" w14:textId="77777777" w:rsidR="00F81EC7" w:rsidRPr="001A127C" w:rsidRDefault="00000000" w:rsidP="00F81EC7">
      <w:bookmarkStart w:id="403" w:name="_bookmark16"/>
      <w:bookmarkEnd w:id="403"/>
      <w:r w:rsidRPr="001A127C">
        <w:t>Use bitumen emulsion binder complying with AS</w:t>
      </w:r>
      <w:r>
        <w:t> </w:t>
      </w:r>
      <w:r w:rsidRPr="001A127C">
        <w:t>1160.</w:t>
      </w:r>
    </w:p>
    <w:p w14:paraId="2A4E1216" w14:textId="77777777" w:rsidR="00F81EC7" w:rsidRPr="001A127C" w:rsidRDefault="00000000" w:rsidP="00F81EC7">
      <w:r w:rsidRPr="00894A20">
        <w:rPr>
          <w:b/>
        </w:rPr>
        <w:t>Hold point</w:t>
      </w:r>
      <w:r w:rsidRPr="001A127C">
        <w:t xml:space="preserve"> - Additives to improve the workability of the mix, or to accelerate or retard setting of the mix may be used with the approval of the Superintendent.</w:t>
      </w:r>
    </w:p>
    <w:p w14:paraId="1018B18F" w14:textId="77777777" w:rsidR="00F81EC7" w:rsidRPr="000C7D3B" w:rsidRDefault="00000000" w:rsidP="00F81EC7">
      <w:pPr>
        <w:pStyle w:val="Heading3"/>
      </w:pPr>
      <w:r w:rsidRPr="000C7D3B">
        <w:t>Aggregates</w:t>
      </w:r>
    </w:p>
    <w:p w14:paraId="1E606D14" w14:textId="77777777" w:rsidR="00F81EC7" w:rsidRPr="001A127C" w:rsidRDefault="00000000" w:rsidP="00F81EC7">
      <w:bookmarkStart w:id="404" w:name="_bookmark10"/>
      <w:bookmarkEnd w:id="404"/>
      <w:r w:rsidRPr="001A127C">
        <w:t xml:space="preserve">Use mineral aggregate consisting of crushed stone, clean, sharp, angular sand and mineral filler combined to meet the grading as specified in the </w:t>
      </w:r>
      <w:r w:rsidRPr="00B474A8">
        <w:rPr>
          <w:b/>
        </w:rPr>
        <w:t>Mix Requirements</w:t>
      </w:r>
      <w:r w:rsidRPr="001A127C">
        <w:t xml:space="preserve"> clause </w:t>
      </w:r>
      <w:r>
        <w:t xml:space="preserve">in this work section </w:t>
      </w:r>
      <w:r w:rsidRPr="001A127C">
        <w:t xml:space="preserve">and as set out in the </w:t>
      </w:r>
      <w:r w:rsidRPr="00B474A8">
        <w:rPr>
          <w:b/>
          <w:i/>
        </w:rPr>
        <w:t>Table - Standard Mixes</w:t>
      </w:r>
      <w:r w:rsidRPr="001A127C">
        <w:t>.</w:t>
      </w:r>
    </w:p>
    <w:p w14:paraId="74455F98" w14:textId="77777777" w:rsidR="00F81EC7" w:rsidRPr="001A127C" w:rsidRDefault="00000000" w:rsidP="00F81EC7">
      <w:r w:rsidRPr="001A127C">
        <w:t>Use clean aggregate free from vegetable matter, oversize stone and other deleterious substances.</w:t>
      </w:r>
    </w:p>
    <w:p w14:paraId="2471476D" w14:textId="77777777" w:rsidR="00F81EC7" w:rsidRPr="001A127C" w:rsidRDefault="00000000" w:rsidP="00F81EC7">
      <w:r w:rsidRPr="001A127C">
        <w:t>Use combined aggregate and mineral filler having a sand equivalent value of not less than 45 wh</w:t>
      </w:r>
      <w:r>
        <w:t>en tested in accordance with AS </w:t>
      </w:r>
      <w:r w:rsidRPr="001A127C">
        <w:t>1289.3.7.1 and a plasticity index less than 5 wh</w:t>
      </w:r>
      <w:r>
        <w:t>en tested in accordance with AS </w:t>
      </w:r>
      <w:r w:rsidRPr="001A127C">
        <w:t>1289.3.3.1.</w:t>
      </w:r>
    </w:p>
    <w:p w14:paraId="28CDE828" w14:textId="77777777" w:rsidR="00F81EC7" w:rsidRPr="000C7D3B" w:rsidRDefault="00000000" w:rsidP="00F81EC7">
      <w:pPr>
        <w:pStyle w:val="Heading3"/>
      </w:pPr>
      <w:r w:rsidRPr="000C7D3B">
        <w:t>Water</w:t>
      </w:r>
    </w:p>
    <w:p w14:paraId="7E500BE9" w14:textId="77777777" w:rsidR="00F81EC7" w:rsidRPr="001A127C" w:rsidRDefault="00000000" w:rsidP="00F81EC7">
      <w:r w:rsidRPr="001A127C">
        <w:t>Use only potable water and free from harmful soluble impurities.</w:t>
      </w:r>
    </w:p>
    <w:p w14:paraId="5FE5F17D" w14:textId="77777777" w:rsidR="00F81EC7" w:rsidRPr="000C7D3B" w:rsidRDefault="00000000" w:rsidP="00F81EC7">
      <w:pPr>
        <w:pStyle w:val="Heading3"/>
      </w:pPr>
      <w:r w:rsidRPr="000C7D3B">
        <w:t>Mineral Filler</w:t>
      </w:r>
    </w:p>
    <w:p w14:paraId="136E2E64" w14:textId="77777777" w:rsidR="00F81EC7" w:rsidRPr="001A127C" w:rsidRDefault="00000000" w:rsidP="00F81EC7">
      <w:r w:rsidRPr="001A127C">
        <w:t>Use an approved mineral product having a minimum of 85% passing a 0.075</w:t>
      </w:r>
      <w:r>
        <w:t> </w:t>
      </w:r>
      <w:r w:rsidRPr="001A127C">
        <w:t>mm sieve, thoroughly dry and free from lumps, organic matter and clay particles.</w:t>
      </w:r>
    </w:p>
    <w:p w14:paraId="04F66DFA" w14:textId="77777777" w:rsidR="00F81EC7" w:rsidRPr="000C7D3B" w:rsidRDefault="00000000" w:rsidP="00F81EC7">
      <w:pPr>
        <w:pStyle w:val="Heading3"/>
      </w:pPr>
      <w:r w:rsidRPr="000C7D3B">
        <w:t>Samples</w:t>
      </w:r>
    </w:p>
    <w:p w14:paraId="7CE5B368" w14:textId="77777777" w:rsidR="00F81EC7" w:rsidRPr="001A127C" w:rsidRDefault="00000000" w:rsidP="00F81EC7">
      <w:r w:rsidRPr="001A127C">
        <w:t xml:space="preserve">Supply at any time when requested, </w:t>
      </w:r>
      <w:proofErr w:type="gramStart"/>
      <w:r w:rsidRPr="001A127C">
        <w:t>sufficient quantities of</w:t>
      </w:r>
      <w:proofErr w:type="gramEnd"/>
      <w:r w:rsidRPr="001A127C">
        <w:t xml:space="preserve"> sample material used or to be used in the work.</w:t>
      </w:r>
    </w:p>
    <w:p w14:paraId="1320A7B4" w14:textId="77777777" w:rsidR="00F81EC7" w:rsidRPr="001A127C" w:rsidRDefault="00000000" w:rsidP="00F81EC7">
      <w:r w:rsidRPr="001A127C">
        <w:t>Allow the Superintendent to take such samples at any time and provide facilities and any assistance required for this purpose.</w:t>
      </w:r>
    </w:p>
    <w:p w14:paraId="66CE4EDF" w14:textId="77777777" w:rsidR="00F81EC7" w:rsidRPr="000C7D3B" w:rsidRDefault="00000000" w:rsidP="00F81EC7">
      <w:pPr>
        <w:pStyle w:val="Heading3"/>
      </w:pPr>
      <w:r w:rsidRPr="000C7D3B">
        <w:t>Stockpiles</w:t>
      </w:r>
    </w:p>
    <w:p w14:paraId="13B4C0D8" w14:textId="77777777" w:rsidR="00F81EC7" w:rsidRPr="001A127C" w:rsidRDefault="00000000" w:rsidP="00F81EC7">
      <w:r w:rsidRPr="001A127C">
        <w:t>Provide a separate site for each aggregate size and allow 15 metres between adjacent sites.</w:t>
      </w:r>
    </w:p>
    <w:p w14:paraId="1856CD4D" w14:textId="77777777" w:rsidR="00F81EC7" w:rsidRPr="001A127C" w:rsidRDefault="00000000" w:rsidP="00F81EC7">
      <w:r w:rsidRPr="001A127C">
        <w:t>Ensure sites are well drained and on hard ground.  Avoid contamination by dust.</w:t>
      </w:r>
    </w:p>
    <w:p w14:paraId="550ECA9A" w14:textId="77777777" w:rsidR="00F81EC7" w:rsidRPr="001A127C" w:rsidRDefault="00000000" w:rsidP="00F81EC7">
      <w:r w:rsidRPr="001A127C">
        <w:lastRenderedPageBreak/>
        <w:t>Maintain access roads and stockpile sites.</w:t>
      </w:r>
    </w:p>
    <w:p w14:paraId="337F68A9" w14:textId="77777777" w:rsidR="00F81EC7" w:rsidRPr="001A127C" w:rsidRDefault="00000000" w:rsidP="00F81EC7">
      <w:r w:rsidRPr="001A127C">
        <w:t>Avoid sites under trees, telephone lines, overhead transmission lines or where overhead clearance is less than 6 metres.</w:t>
      </w:r>
    </w:p>
    <w:p w14:paraId="39DEF8C2" w14:textId="77777777" w:rsidR="00F81EC7" w:rsidRPr="001A127C" w:rsidRDefault="00000000" w:rsidP="00F81EC7">
      <w:r w:rsidRPr="001A127C">
        <w:t>Clear all vegetation to 5 m beyond stockpile boundary.</w:t>
      </w:r>
    </w:p>
    <w:p w14:paraId="39F9EA64" w14:textId="77777777" w:rsidR="00F81EC7" w:rsidRPr="001A127C" w:rsidRDefault="00000000" w:rsidP="00F81EC7">
      <w:r w:rsidRPr="001A127C">
        <w:t>Construct gravel foundation for stockpiles with 100 mm compacted thickness.  Trim and compact to 95% relative compaction in accordance with the PAVEMENTS AND SHOULDERS Section.</w:t>
      </w:r>
    </w:p>
    <w:p w14:paraId="43A1D5D8" w14:textId="77777777" w:rsidR="00F81EC7" w:rsidRPr="001A127C" w:rsidRDefault="00000000" w:rsidP="00F81EC7">
      <w:r w:rsidRPr="001A127C">
        <w:t>Construct stockpiles at least 1 metre high and batter sides 1 vertical to 1.5 horizontal and trim neatly to facilitate measurement.</w:t>
      </w:r>
    </w:p>
    <w:p w14:paraId="32959F4E" w14:textId="77777777" w:rsidR="00F81EC7" w:rsidRPr="001A127C" w:rsidRDefault="00000000" w:rsidP="00F81EC7">
      <w:r w:rsidRPr="001A127C">
        <w:t>Remove from site any non</w:t>
      </w:r>
      <w:r w:rsidRPr="001A127C">
        <w:noBreakHyphen/>
        <w:t>conforming aggregate.</w:t>
      </w:r>
    </w:p>
    <w:p w14:paraId="310D3307" w14:textId="77777777" w:rsidR="00F81EC7" w:rsidRPr="009E6C48" w:rsidRDefault="00000000" w:rsidP="00F81EC7">
      <w:pPr>
        <w:pStyle w:val="Heading2"/>
      </w:pPr>
      <w:r w:rsidRPr="000C7D3B">
        <w:t>Plant &amp; Equipment</w:t>
      </w:r>
      <w:bookmarkStart w:id="405" w:name="_bookmark31"/>
      <w:bookmarkStart w:id="406" w:name="_bookmark54"/>
      <w:bookmarkStart w:id="407" w:name="_bookmark56"/>
      <w:bookmarkEnd w:id="405"/>
      <w:bookmarkEnd w:id="406"/>
      <w:bookmarkEnd w:id="407"/>
    </w:p>
    <w:p w14:paraId="626B5627" w14:textId="77777777" w:rsidR="00F81EC7" w:rsidRPr="000C7D3B" w:rsidRDefault="00000000" w:rsidP="00F81EC7">
      <w:pPr>
        <w:pStyle w:val="Heading3"/>
      </w:pPr>
      <w:r w:rsidRPr="000C7D3B">
        <w:t>Mixing Machine</w:t>
      </w:r>
      <w:bookmarkStart w:id="408" w:name="_Toc134020270"/>
      <w:bookmarkEnd w:id="408"/>
    </w:p>
    <w:p w14:paraId="4AD5025D" w14:textId="77777777" w:rsidR="00F81EC7" w:rsidRPr="001A127C" w:rsidRDefault="00000000" w:rsidP="00F81EC7">
      <w:r w:rsidRPr="001A127C">
        <w:t>Use a self</w:t>
      </w:r>
      <w:r>
        <w:t>-</w:t>
      </w:r>
      <w:r w:rsidRPr="001A127C">
        <w:t>propelled slurry mixing machine with a continuous flow pugmill able to accurately proportion and deliver mineral aggregate, filler, bitumen emulsion</w:t>
      </w:r>
      <w:r>
        <w:t>,</w:t>
      </w:r>
      <w:r w:rsidRPr="001A127C">
        <w:t xml:space="preserve"> water and additive to the mixing chamber and discharge the thoroughly mixed product on a continuous basis.</w:t>
      </w:r>
      <w:bookmarkStart w:id="409" w:name="_Toc134020271"/>
      <w:bookmarkEnd w:id="409"/>
    </w:p>
    <w:p w14:paraId="68C88EB6" w14:textId="77777777" w:rsidR="00F81EC7" w:rsidRPr="001A127C" w:rsidRDefault="00000000" w:rsidP="00F81EC7">
      <w:r>
        <w:t>DIP STICKS; Use</w:t>
      </w:r>
      <w:r w:rsidRPr="001A127C">
        <w:t xml:space="preserve"> dipstick</w:t>
      </w:r>
      <w:r>
        <w:t>s</w:t>
      </w:r>
      <w:r w:rsidRPr="001A127C">
        <w:t xml:space="preserve"> on the emulsi</w:t>
      </w:r>
      <w:r>
        <w:t>on and water tanks calibrated in intervals of 50 </w:t>
      </w:r>
      <w:r w:rsidRPr="001A127C">
        <w:t>litres and on the additive tank use a dipstic</w:t>
      </w:r>
      <w:r>
        <w:t>k calibrated in intervals of 10 </w:t>
      </w:r>
      <w:r w:rsidRPr="001A127C">
        <w:t>litres.</w:t>
      </w:r>
      <w:bookmarkStart w:id="410" w:name="_Toc134020272"/>
      <w:bookmarkEnd w:id="410"/>
    </w:p>
    <w:p w14:paraId="7117CFA7" w14:textId="77777777" w:rsidR="00F81EC7" w:rsidRPr="001A127C" w:rsidRDefault="00000000" w:rsidP="00F81EC7">
      <w:r w:rsidRPr="001A127C">
        <w:t>FINES FEEDER; Equip the mixing machine with a suitable fines feeder which provides an accurate metering device to introduce a predetermined amount of mineral filler into the mixer at the same time and in the same location as the mineral aggregate.  Provide calibrated controls capable of accurately proportioning the materials.</w:t>
      </w:r>
      <w:bookmarkStart w:id="411" w:name="_Toc134020273"/>
      <w:bookmarkEnd w:id="411"/>
    </w:p>
    <w:p w14:paraId="39863D51" w14:textId="77777777" w:rsidR="00F81EC7" w:rsidRPr="001A127C" w:rsidRDefault="00000000" w:rsidP="00F81EC7">
      <w:r w:rsidRPr="001A127C">
        <w:t xml:space="preserve">WATER PRESSURE SYSTEM; Equip the mixing machine with a water pressure system and a fog type spray bar capable of completely fogging the road surface preceding the spreading equipment </w:t>
      </w:r>
      <w:r>
        <w:t>to a maximum application of 0.3 </w:t>
      </w:r>
      <w:r w:rsidRPr="001A127C">
        <w:t>litres per square metre.</w:t>
      </w:r>
      <w:bookmarkStart w:id="412" w:name="_Toc134020274"/>
      <w:bookmarkEnd w:id="412"/>
    </w:p>
    <w:p w14:paraId="6DEB2BCF" w14:textId="77777777" w:rsidR="00F81EC7" w:rsidRPr="001A127C" w:rsidRDefault="00000000" w:rsidP="00F81EC7">
      <w:r w:rsidRPr="001A127C">
        <w:t>MACHINE STORAGE; For truck or semi-trailer mounted slurry surfacing machines provide sufficient machine storage capacity to allow the adequate mixing and application of a minimum of 7 cubic metres of slurry mixture.  This provision does not apply to continuous run slurry surfacing machines.</w:t>
      </w:r>
      <w:bookmarkStart w:id="413" w:name="_Toc134020275"/>
      <w:bookmarkEnd w:id="413"/>
    </w:p>
    <w:p w14:paraId="71FC86CD" w14:textId="77777777" w:rsidR="00F81EC7" w:rsidRPr="001A127C" w:rsidRDefault="00000000" w:rsidP="00F81EC7">
      <w:r w:rsidRPr="001A127C">
        <w:t>GUIDE ARM; Fit the machine with a guide arm and chain to assist the driver in following the correct line.  Mount the guide arm on the driver’s side of the vehicle, forward of, and in full view of the driver.</w:t>
      </w:r>
      <w:bookmarkStart w:id="414" w:name="_Toc134020276"/>
      <w:bookmarkEnd w:id="414"/>
    </w:p>
    <w:p w14:paraId="7FCC682C" w14:textId="77777777" w:rsidR="00F81EC7" w:rsidRPr="000C7D3B" w:rsidRDefault="00000000" w:rsidP="00F81EC7">
      <w:pPr>
        <w:pStyle w:val="Heading3"/>
      </w:pPr>
      <w:r w:rsidRPr="000C7D3B">
        <w:t>Spreading Equipment</w:t>
      </w:r>
      <w:bookmarkStart w:id="415" w:name="_Toc134020277"/>
      <w:bookmarkEnd w:id="415"/>
    </w:p>
    <w:p w14:paraId="5FC54A02" w14:textId="77777777" w:rsidR="00F81EC7" w:rsidRPr="001A127C" w:rsidRDefault="00000000" w:rsidP="00F81EC7">
      <w:r w:rsidRPr="001A127C">
        <w:t xml:space="preserve">Attach to the mixing machine a mechanical spreader box distributor, equipped with flexible material in contact with the pavement surface to prevent loss of the slurry surfacing mix from the spreader and capable of distributing the slurry surfacing mix across the width of the box without segregation or </w:t>
      </w:r>
      <w:r>
        <w:t>overflow while assuring by it</w:t>
      </w:r>
      <w:r w:rsidRPr="001A127C">
        <w:t xml:space="preserve">s design and adjustments that the required width and depth of spread are maintained on varying grades, crowns and </w:t>
      </w:r>
      <w:proofErr w:type="spellStart"/>
      <w:r w:rsidRPr="001A127C">
        <w:t>superelevations</w:t>
      </w:r>
      <w:proofErr w:type="spellEnd"/>
      <w:r w:rsidRPr="001A127C">
        <w:t>.</w:t>
      </w:r>
      <w:bookmarkStart w:id="416" w:name="_Toc134020278"/>
      <w:bookmarkEnd w:id="416"/>
    </w:p>
    <w:p w14:paraId="2EB50977" w14:textId="77777777" w:rsidR="00F81EC7" w:rsidRPr="001A127C" w:rsidRDefault="00000000" w:rsidP="00F81EC7">
      <w:r w:rsidRPr="001A127C">
        <w:t>SPREADER BOX; Use a spreader box with an adjustable width,</w:t>
      </w:r>
      <w:r>
        <w:t xml:space="preserve"> capable of spreading up to 4.0 </w:t>
      </w:r>
      <w:r w:rsidRPr="001A127C">
        <w:t>metres in width and equipped with skis or other level</w:t>
      </w:r>
      <w:r>
        <w:t>l</w:t>
      </w:r>
      <w:r w:rsidRPr="001A127C">
        <w:t>ing device to enable it to fill</w:t>
      </w:r>
      <w:r>
        <w:t xml:space="preserve"> traverse depressions up to 1.5 </w:t>
      </w:r>
      <w:r w:rsidRPr="001A127C">
        <w:t>metres across.</w:t>
      </w:r>
      <w:bookmarkStart w:id="417" w:name="_Toc134020279"/>
      <w:bookmarkEnd w:id="417"/>
    </w:p>
    <w:p w14:paraId="7238F2CB" w14:textId="77777777" w:rsidR="00F81EC7" w:rsidRPr="001A127C" w:rsidRDefault="00000000" w:rsidP="00F81EC7">
      <w:r w:rsidRPr="001A127C">
        <w:t>STEERING; Use a spreader box with an adjustable steering device and a flexible strike-off.</w:t>
      </w:r>
      <w:bookmarkStart w:id="418" w:name="_Toc134020280"/>
      <w:bookmarkEnd w:id="418"/>
    </w:p>
    <w:p w14:paraId="0DC74A6A" w14:textId="77777777" w:rsidR="00F81EC7" w:rsidRPr="000C7D3B" w:rsidRDefault="00000000" w:rsidP="00F81EC7">
      <w:pPr>
        <w:pStyle w:val="Heading3"/>
      </w:pPr>
      <w:r w:rsidRPr="000C7D3B">
        <w:t>Ancillary Plant</w:t>
      </w:r>
      <w:bookmarkStart w:id="419" w:name="_Toc134020281"/>
      <w:bookmarkEnd w:id="419"/>
    </w:p>
    <w:p w14:paraId="317E70F1" w14:textId="77777777" w:rsidR="00F81EC7" w:rsidRPr="001A127C" w:rsidRDefault="00000000" w:rsidP="00F81EC7">
      <w:r w:rsidRPr="001A127C">
        <w:t>Provide all ancillary plant such as rotary road brooms, signs, lamps, barricades, hand squeegees, shovels, hand brooms and any other equipment necessary for the performance of the work.</w:t>
      </w:r>
      <w:bookmarkStart w:id="420" w:name="_Toc134020282"/>
      <w:bookmarkEnd w:id="420"/>
    </w:p>
    <w:p w14:paraId="5ABF9C60" w14:textId="77777777" w:rsidR="00F81EC7" w:rsidRPr="000C7D3B" w:rsidRDefault="00000000" w:rsidP="00F81EC7">
      <w:pPr>
        <w:pStyle w:val="Heading2"/>
      </w:pPr>
      <w:r w:rsidRPr="000C7D3B">
        <w:lastRenderedPageBreak/>
        <w:t>Mix Requirements</w:t>
      </w:r>
      <w:bookmarkStart w:id="421" w:name="_Toc134020283"/>
      <w:bookmarkEnd w:id="421"/>
    </w:p>
    <w:p w14:paraId="03DEEC04" w14:textId="77777777" w:rsidR="00F81EC7" w:rsidRPr="000C7D3B" w:rsidRDefault="00000000" w:rsidP="00F81EC7">
      <w:pPr>
        <w:pStyle w:val="Heading3"/>
      </w:pPr>
      <w:r w:rsidRPr="000C7D3B">
        <w:t>General</w:t>
      </w:r>
      <w:bookmarkStart w:id="422" w:name="_Toc134020284"/>
      <w:bookmarkEnd w:id="422"/>
    </w:p>
    <w:p w14:paraId="1A110077" w14:textId="77777777" w:rsidR="00F81EC7" w:rsidRPr="001A127C" w:rsidRDefault="00000000" w:rsidP="00F81EC7">
      <w:r w:rsidRPr="001A127C">
        <w:t xml:space="preserve">Blend the bitumen emulsion with the mineral aggregate and filler in the proportions, by dry mass of aggregate, including filler, to give the required bitumen content of the slurry surfacing mix as specified in the </w:t>
      </w:r>
      <w:r w:rsidRPr="004C5C69">
        <w:rPr>
          <w:b/>
          <w:i/>
        </w:rPr>
        <w:t>Table - Standard Mixes</w:t>
      </w:r>
      <w:r w:rsidRPr="001A127C">
        <w:t>.</w:t>
      </w:r>
      <w:bookmarkStart w:id="423" w:name="_Toc134020285"/>
      <w:bookmarkEnd w:id="423"/>
    </w:p>
    <w:p w14:paraId="194B92C0" w14:textId="77777777" w:rsidR="00F81EC7" w:rsidRPr="001A127C" w:rsidRDefault="00000000" w:rsidP="00F81EC7">
      <w:r w:rsidRPr="001A127C">
        <w:t>Add sufficient water to provide a mix of workable consistency and this may be varied slightly to suit the surface texture of the pavement and the pavement temperature.</w:t>
      </w:r>
      <w:bookmarkStart w:id="424" w:name="_Toc134020286"/>
      <w:bookmarkEnd w:id="424"/>
    </w:p>
    <w:tbl>
      <w:tblPr>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000" w:firstRow="0" w:lastRow="0" w:firstColumn="0" w:lastColumn="0" w:noHBand="0" w:noVBand="0"/>
      </w:tblPr>
      <w:tblGrid>
        <w:gridCol w:w="3437"/>
        <w:gridCol w:w="3383"/>
        <w:gridCol w:w="3488"/>
      </w:tblGrid>
      <w:tr w:rsidR="009838DF" w14:paraId="36F6F156" w14:textId="77777777" w:rsidTr="0002236F">
        <w:trPr>
          <w:cantSplit/>
          <w:trHeight w:val="325"/>
        </w:trPr>
        <w:tc>
          <w:tcPr>
            <w:tcW w:w="5000" w:type="pct"/>
            <w:gridSpan w:val="3"/>
            <w:vAlign w:val="center"/>
          </w:tcPr>
          <w:p w14:paraId="0349881A" w14:textId="77777777" w:rsidR="00F81EC7" w:rsidRPr="000C7D3B" w:rsidRDefault="00000000" w:rsidP="0002236F">
            <w:pPr>
              <w:spacing w:before="40" w:after="40"/>
              <w:rPr>
                <w:b/>
              </w:rPr>
            </w:pPr>
            <w:r w:rsidRPr="000C7D3B">
              <w:rPr>
                <w:b/>
              </w:rPr>
              <w:t>Table - Standard Mixes</w:t>
            </w:r>
            <w:bookmarkStart w:id="425" w:name="_Toc134020287"/>
            <w:bookmarkEnd w:id="425"/>
          </w:p>
        </w:tc>
        <w:bookmarkStart w:id="426" w:name="_Toc134020288"/>
        <w:bookmarkEnd w:id="426"/>
      </w:tr>
      <w:tr w:rsidR="009838DF" w14:paraId="09ADEE56" w14:textId="77777777" w:rsidTr="0002236F">
        <w:trPr>
          <w:cantSplit/>
          <w:trHeight w:val="305"/>
        </w:trPr>
        <w:tc>
          <w:tcPr>
            <w:tcW w:w="1667" w:type="pct"/>
            <w:vMerge w:val="restart"/>
            <w:vAlign w:val="center"/>
          </w:tcPr>
          <w:p w14:paraId="3A954A4F" w14:textId="77777777" w:rsidR="00F81EC7" w:rsidRPr="000C7D3B" w:rsidRDefault="00000000" w:rsidP="0002236F">
            <w:pPr>
              <w:spacing w:before="40" w:after="40"/>
              <w:jc w:val="center"/>
              <w:rPr>
                <w:b/>
              </w:rPr>
            </w:pPr>
            <w:r w:rsidRPr="000C7D3B">
              <w:rPr>
                <w:b/>
              </w:rPr>
              <w:t>Sieve Size (mm)</w:t>
            </w:r>
            <w:bookmarkStart w:id="427" w:name="_Toc134020289"/>
            <w:bookmarkEnd w:id="427"/>
          </w:p>
        </w:tc>
        <w:tc>
          <w:tcPr>
            <w:tcW w:w="3333" w:type="pct"/>
            <w:gridSpan w:val="2"/>
            <w:vAlign w:val="center"/>
          </w:tcPr>
          <w:p w14:paraId="0C508FEB" w14:textId="77777777" w:rsidR="00F81EC7" w:rsidRPr="000C7D3B" w:rsidRDefault="00000000" w:rsidP="0002236F">
            <w:pPr>
              <w:spacing w:before="40" w:after="40"/>
              <w:jc w:val="center"/>
              <w:rPr>
                <w:b/>
              </w:rPr>
            </w:pPr>
            <w:r w:rsidRPr="000C7D3B">
              <w:rPr>
                <w:b/>
              </w:rPr>
              <w:t xml:space="preserve">Percentage Of Mineral Aggregate Passing Sieve </w:t>
            </w:r>
            <w:proofErr w:type="gramStart"/>
            <w:r w:rsidRPr="000C7D3B">
              <w:rPr>
                <w:b/>
              </w:rPr>
              <w:t>By</w:t>
            </w:r>
            <w:proofErr w:type="gramEnd"/>
            <w:r w:rsidRPr="000C7D3B">
              <w:rPr>
                <w:b/>
              </w:rPr>
              <w:t xml:space="preserve"> Mass</w:t>
            </w:r>
            <w:bookmarkStart w:id="428" w:name="_Toc134020290"/>
            <w:bookmarkEnd w:id="428"/>
          </w:p>
        </w:tc>
        <w:bookmarkStart w:id="429" w:name="_Toc134020291"/>
        <w:bookmarkEnd w:id="429"/>
      </w:tr>
      <w:tr w:rsidR="009838DF" w14:paraId="37540586" w14:textId="77777777" w:rsidTr="0002236F">
        <w:trPr>
          <w:cantSplit/>
          <w:trHeight w:val="344"/>
        </w:trPr>
        <w:tc>
          <w:tcPr>
            <w:tcW w:w="1667" w:type="pct"/>
            <w:vMerge/>
            <w:vAlign w:val="center"/>
          </w:tcPr>
          <w:p w14:paraId="709D030D" w14:textId="77777777" w:rsidR="00F81EC7" w:rsidRPr="000C7D3B" w:rsidRDefault="00F81EC7" w:rsidP="0002236F">
            <w:pPr>
              <w:spacing w:before="40" w:after="40"/>
              <w:jc w:val="center"/>
              <w:rPr>
                <w:b/>
              </w:rPr>
            </w:pPr>
            <w:bookmarkStart w:id="430" w:name="_Toc134020292"/>
            <w:bookmarkEnd w:id="430"/>
          </w:p>
        </w:tc>
        <w:tc>
          <w:tcPr>
            <w:tcW w:w="3333" w:type="pct"/>
            <w:gridSpan w:val="2"/>
            <w:vAlign w:val="center"/>
          </w:tcPr>
          <w:p w14:paraId="528AF133" w14:textId="77777777" w:rsidR="00F81EC7" w:rsidRPr="000C7D3B" w:rsidRDefault="00000000" w:rsidP="0002236F">
            <w:pPr>
              <w:spacing w:before="40" w:after="40"/>
              <w:jc w:val="center"/>
              <w:rPr>
                <w:b/>
              </w:rPr>
            </w:pPr>
            <w:r w:rsidRPr="000C7D3B">
              <w:rPr>
                <w:b/>
              </w:rPr>
              <w:t>Nominal Mix Size</w:t>
            </w:r>
            <w:bookmarkStart w:id="431" w:name="_Toc134020293"/>
            <w:bookmarkEnd w:id="431"/>
          </w:p>
        </w:tc>
        <w:bookmarkStart w:id="432" w:name="_Toc134020294"/>
        <w:bookmarkEnd w:id="432"/>
      </w:tr>
      <w:tr w:rsidR="009838DF" w14:paraId="0242C9AA" w14:textId="77777777" w:rsidTr="0002236F">
        <w:trPr>
          <w:cantSplit/>
          <w:trHeight w:val="325"/>
        </w:trPr>
        <w:tc>
          <w:tcPr>
            <w:tcW w:w="1667" w:type="pct"/>
            <w:vMerge/>
            <w:vAlign w:val="center"/>
          </w:tcPr>
          <w:p w14:paraId="2D64B0E9" w14:textId="77777777" w:rsidR="00F81EC7" w:rsidRPr="006B2EF0" w:rsidRDefault="00F81EC7" w:rsidP="0002236F">
            <w:pPr>
              <w:spacing w:before="40" w:after="40"/>
              <w:jc w:val="center"/>
            </w:pPr>
            <w:bookmarkStart w:id="433" w:name="_Toc134020295"/>
            <w:bookmarkEnd w:id="433"/>
          </w:p>
        </w:tc>
        <w:tc>
          <w:tcPr>
            <w:tcW w:w="1641" w:type="pct"/>
            <w:vAlign w:val="center"/>
          </w:tcPr>
          <w:p w14:paraId="0AE39C36" w14:textId="77777777" w:rsidR="00F81EC7" w:rsidRPr="000C7D3B" w:rsidRDefault="00000000" w:rsidP="0002236F">
            <w:pPr>
              <w:spacing w:before="40" w:after="40"/>
              <w:jc w:val="center"/>
              <w:rPr>
                <w:b/>
              </w:rPr>
            </w:pPr>
            <w:r w:rsidRPr="000C7D3B">
              <w:rPr>
                <w:b/>
              </w:rPr>
              <w:t>7 mm</w:t>
            </w:r>
            <w:bookmarkStart w:id="434" w:name="_Toc134020296"/>
            <w:bookmarkEnd w:id="434"/>
          </w:p>
        </w:tc>
        <w:tc>
          <w:tcPr>
            <w:tcW w:w="1692" w:type="pct"/>
            <w:vAlign w:val="center"/>
          </w:tcPr>
          <w:p w14:paraId="58EC749E" w14:textId="77777777" w:rsidR="00F81EC7" w:rsidRPr="000C7D3B" w:rsidRDefault="00000000" w:rsidP="0002236F">
            <w:pPr>
              <w:spacing w:before="40" w:after="40"/>
              <w:jc w:val="center"/>
              <w:rPr>
                <w:b/>
              </w:rPr>
            </w:pPr>
            <w:r w:rsidRPr="000C7D3B">
              <w:rPr>
                <w:b/>
              </w:rPr>
              <w:t>5 mm</w:t>
            </w:r>
            <w:bookmarkStart w:id="435" w:name="_Toc134020297"/>
            <w:bookmarkEnd w:id="435"/>
          </w:p>
        </w:tc>
        <w:bookmarkStart w:id="436" w:name="_Toc134020298"/>
        <w:bookmarkEnd w:id="436"/>
      </w:tr>
      <w:tr w:rsidR="009838DF" w14:paraId="104FAE9C" w14:textId="77777777" w:rsidTr="0002236F">
        <w:trPr>
          <w:trHeight w:val="325"/>
        </w:trPr>
        <w:tc>
          <w:tcPr>
            <w:tcW w:w="1667" w:type="pct"/>
            <w:vAlign w:val="center"/>
          </w:tcPr>
          <w:p w14:paraId="573F2053" w14:textId="77777777" w:rsidR="00F81EC7" w:rsidRPr="001A127C" w:rsidRDefault="00000000" w:rsidP="0002236F">
            <w:pPr>
              <w:spacing w:before="40" w:after="40"/>
              <w:jc w:val="center"/>
            </w:pPr>
            <w:r w:rsidRPr="001A127C">
              <w:t>13.2</w:t>
            </w:r>
            <w:bookmarkStart w:id="437" w:name="_Toc134020299"/>
            <w:bookmarkEnd w:id="437"/>
          </w:p>
        </w:tc>
        <w:tc>
          <w:tcPr>
            <w:tcW w:w="1641" w:type="pct"/>
            <w:vAlign w:val="center"/>
          </w:tcPr>
          <w:p w14:paraId="2BC7F862" w14:textId="77777777" w:rsidR="00F81EC7" w:rsidRPr="001A127C" w:rsidRDefault="00000000" w:rsidP="0002236F">
            <w:pPr>
              <w:spacing w:before="40" w:after="40"/>
              <w:jc w:val="center"/>
            </w:pPr>
            <w:r w:rsidRPr="001A127C">
              <w:t>100</w:t>
            </w:r>
            <w:bookmarkStart w:id="438" w:name="_Toc134020300"/>
            <w:bookmarkEnd w:id="438"/>
          </w:p>
        </w:tc>
        <w:tc>
          <w:tcPr>
            <w:tcW w:w="1692" w:type="pct"/>
            <w:vAlign w:val="center"/>
          </w:tcPr>
          <w:p w14:paraId="3190851E" w14:textId="77777777" w:rsidR="00F81EC7" w:rsidRPr="001A127C" w:rsidRDefault="00000000" w:rsidP="0002236F">
            <w:pPr>
              <w:spacing w:before="40" w:after="40"/>
              <w:jc w:val="center"/>
            </w:pPr>
            <w:r w:rsidRPr="001A127C">
              <w:t>100</w:t>
            </w:r>
            <w:bookmarkStart w:id="439" w:name="_Toc134020301"/>
            <w:bookmarkEnd w:id="439"/>
          </w:p>
        </w:tc>
        <w:bookmarkStart w:id="440" w:name="_Toc134020302"/>
        <w:bookmarkEnd w:id="440"/>
      </w:tr>
      <w:tr w:rsidR="009838DF" w14:paraId="7B9F9BFB" w14:textId="77777777" w:rsidTr="0002236F">
        <w:trPr>
          <w:trHeight w:val="305"/>
        </w:trPr>
        <w:tc>
          <w:tcPr>
            <w:tcW w:w="1667" w:type="pct"/>
            <w:vAlign w:val="center"/>
          </w:tcPr>
          <w:p w14:paraId="5BEA60ED" w14:textId="77777777" w:rsidR="00F81EC7" w:rsidRPr="001A127C" w:rsidRDefault="00000000" w:rsidP="0002236F">
            <w:pPr>
              <w:spacing w:before="40" w:after="40"/>
              <w:jc w:val="center"/>
            </w:pPr>
            <w:r w:rsidRPr="001A127C">
              <w:t>9.5</w:t>
            </w:r>
            <w:bookmarkStart w:id="441" w:name="_Toc134020303"/>
            <w:bookmarkEnd w:id="441"/>
          </w:p>
        </w:tc>
        <w:tc>
          <w:tcPr>
            <w:tcW w:w="1641" w:type="pct"/>
            <w:vAlign w:val="center"/>
          </w:tcPr>
          <w:p w14:paraId="49953E29" w14:textId="77777777" w:rsidR="00F81EC7" w:rsidRPr="001A127C" w:rsidRDefault="00000000" w:rsidP="0002236F">
            <w:pPr>
              <w:spacing w:before="40" w:after="40"/>
              <w:jc w:val="center"/>
            </w:pPr>
            <w:r w:rsidRPr="001A127C">
              <w:t>100</w:t>
            </w:r>
            <w:bookmarkStart w:id="442" w:name="_Toc134020304"/>
            <w:bookmarkEnd w:id="442"/>
          </w:p>
        </w:tc>
        <w:tc>
          <w:tcPr>
            <w:tcW w:w="1692" w:type="pct"/>
            <w:vAlign w:val="center"/>
          </w:tcPr>
          <w:p w14:paraId="7D7E9178" w14:textId="77777777" w:rsidR="00F81EC7" w:rsidRPr="001A127C" w:rsidRDefault="00000000" w:rsidP="0002236F">
            <w:pPr>
              <w:spacing w:before="40" w:after="40"/>
              <w:jc w:val="center"/>
            </w:pPr>
            <w:r w:rsidRPr="001A127C">
              <w:t>100</w:t>
            </w:r>
            <w:bookmarkStart w:id="443" w:name="_Toc134020305"/>
            <w:bookmarkEnd w:id="443"/>
          </w:p>
        </w:tc>
        <w:bookmarkStart w:id="444" w:name="_Toc134020306"/>
        <w:bookmarkEnd w:id="444"/>
      </w:tr>
      <w:tr w:rsidR="009838DF" w14:paraId="6AEDBF09" w14:textId="77777777" w:rsidTr="0002236F">
        <w:trPr>
          <w:trHeight w:val="325"/>
        </w:trPr>
        <w:tc>
          <w:tcPr>
            <w:tcW w:w="1667" w:type="pct"/>
            <w:vAlign w:val="center"/>
          </w:tcPr>
          <w:p w14:paraId="352FE1E6" w14:textId="77777777" w:rsidR="00F81EC7" w:rsidRPr="001A127C" w:rsidRDefault="00000000" w:rsidP="0002236F">
            <w:pPr>
              <w:spacing w:before="40" w:after="40"/>
              <w:jc w:val="center"/>
            </w:pPr>
            <w:r w:rsidRPr="001A127C">
              <w:t>6.7</w:t>
            </w:r>
            <w:bookmarkStart w:id="445" w:name="_Toc134020307"/>
            <w:bookmarkEnd w:id="445"/>
          </w:p>
        </w:tc>
        <w:tc>
          <w:tcPr>
            <w:tcW w:w="1641" w:type="pct"/>
            <w:vAlign w:val="center"/>
          </w:tcPr>
          <w:p w14:paraId="08F9F5D2" w14:textId="77777777" w:rsidR="00F81EC7" w:rsidRPr="001A127C" w:rsidRDefault="00000000" w:rsidP="0002236F">
            <w:pPr>
              <w:spacing w:before="40" w:after="40"/>
              <w:jc w:val="center"/>
            </w:pPr>
            <w:r w:rsidRPr="001A127C">
              <w:t>85-100</w:t>
            </w:r>
            <w:bookmarkStart w:id="446" w:name="_Toc134020308"/>
            <w:bookmarkEnd w:id="446"/>
          </w:p>
        </w:tc>
        <w:tc>
          <w:tcPr>
            <w:tcW w:w="1692" w:type="pct"/>
            <w:vAlign w:val="center"/>
          </w:tcPr>
          <w:p w14:paraId="785834C7" w14:textId="77777777" w:rsidR="00F81EC7" w:rsidRPr="001A127C" w:rsidRDefault="00000000" w:rsidP="0002236F">
            <w:pPr>
              <w:spacing w:before="40" w:after="40"/>
              <w:jc w:val="center"/>
            </w:pPr>
            <w:r w:rsidRPr="001A127C">
              <w:t>100</w:t>
            </w:r>
            <w:bookmarkStart w:id="447" w:name="_Toc134020309"/>
            <w:bookmarkEnd w:id="447"/>
          </w:p>
        </w:tc>
        <w:bookmarkStart w:id="448" w:name="_Toc134020310"/>
        <w:bookmarkEnd w:id="448"/>
      </w:tr>
      <w:tr w:rsidR="009838DF" w14:paraId="6D66078A" w14:textId="77777777" w:rsidTr="0002236F">
        <w:trPr>
          <w:trHeight w:val="305"/>
        </w:trPr>
        <w:tc>
          <w:tcPr>
            <w:tcW w:w="1667" w:type="pct"/>
            <w:vAlign w:val="center"/>
          </w:tcPr>
          <w:p w14:paraId="3DC6A924" w14:textId="77777777" w:rsidR="00F81EC7" w:rsidRPr="001A127C" w:rsidRDefault="00000000" w:rsidP="0002236F">
            <w:pPr>
              <w:spacing w:before="40" w:after="40"/>
              <w:jc w:val="center"/>
            </w:pPr>
            <w:r w:rsidRPr="001A127C">
              <w:t>4.75</w:t>
            </w:r>
            <w:bookmarkStart w:id="449" w:name="_Toc134020311"/>
            <w:bookmarkEnd w:id="449"/>
          </w:p>
        </w:tc>
        <w:tc>
          <w:tcPr>
            <w:tcW w:w="1641" w:type="pct"/>
            <w:vAlign w:val="center"/>
          </w:tcPr>
          <w:p w14:paraId="0953A113" w14:textId="77777777" w:rsidR="00F81EC7" w:rsidRPr="001A127C" w:rsidRDefault="00000000" w:rsidP="0002236F">
            <w:pPr>
              <w:spacing w:before="40" w:after="40"/>
              <w:jc w:val="center"/>
            </w:pPr>
            <w:r w:rsidRPr="001A127C">
              <w:t>70-90</w:t>
            </w:r>
            <w:bookmarkStart w:id="450" w:name="_Toc134020312"/>
            <w:bookmarkEnd w:id="450"/>
          </w:p>
        </w:tc>
        <w:tc>
          <w:tcPr>
            <w:tcW w:w="1692" w:type="pct"/>
            <w:vAlign w:val="center"/>
          </w:tcPr>
          <w:p w14:paraId="685704F5" w14:textId="77777777" w:rsidR="00F81EC7" w:rsidRPr="001A127C" w:rsidRDefault="00000000" w:rsidP="0002236F">
            <w:pPr>
              <w:spacing w:before="40" w:after="40"/>
              <w:jc w:val="center"/>
            </w:pPr>
            <w:r w:rsidRPr="001A127C">
              <w:t>90-100</w:t>
            </w:r>
            <w:bookmarkStart w:id="451" w:name="_Toc134020313"/>
            <w:bookmarkEnd w:id="451"/>
          </w:p>
        </w:tc>
        <w:bookmarkStart w:id="452" w:name="_Toc134020314"/>
        <w:bookmarkEnd w:id="452"/>
      </w:tr>
      <w:tr w:rsidR="009838DF" w14:paraId="0EBF27FB" w14:textId="77777777" w:rsidTr="0002236F">
        <w:trPr>
          <w:trHeight w:val="325"/>
        </w:trPr>
        <w:tc>
          <w:tcPr>
            <w:tcW w:w="1667" w:type="pct"/>
            <w:vAlign w:val="center"/>
          </w:tcPr>
          <w:p w14:paraId="7E3C1F7B" w14:textId="77777777" w:rsidR="00F81EC7" w:rsidRPr="001A127C" w:rsidRDefault="00000000" w:rsidP="0002236F">
            <w:pPr>
              <w:spacing w:before="40" w:after="40"/>
              <w:jc w:val="center"/>
            </w:pPr>
            <w:r w:rsidRPr="001A127C">
              <w:t>2.36</w:t>
            </w:r>
            <w:bookmarkStart w:id="453" w:name="_Toc134020315"/>
            <w:bookmarkEnd w:id="453"/>
          </w:p>
        </w:tc>
        <w:tc>
          <w:tcPr>
            <w:tcW w:w="1641" w:type="pct"/>
            <w:vAlign w:val="center"/>
          </w:tcPr>
          <w:p w14:paraId="6390B6AE" w14:textId="77777777" w:rsidR="00F81EC7" w:rsidRPr="001A127C" w:rsidRDefault="00000000" w:rsidP="0002236F">
            <w:pPr>
              <w:spacing w:before="40" w:after="40"/>
              <w:jc w:val="center"/>
            </w:pPr>
            <w:r w:rsidRPr="001A127C">
              <w:t>45-70</w:t>
            </w:r>
            <w:bookmarkStart w:id="454" w:name="_Toc134020316"/>
            <w:bookmarkEnd w:id="454"/>
          </w:p>
        </w:tc>
        <w:tc>
          <w:tcPr>
            <w:tcW w:w="1692" w:type="pct"/>
            <w:vAlign w:val="center"/>
          </w:tcPr>
          <w:p w14:paraId="41BD1AEF" w14:textId="77777777" w:rsidR="00F81EC7" w:rsidRPr="001A127C" w:rsidRDefault="00000000" w:rsidP="0002236F">
            <w:pPr>
              <w:spacing w:before="40" w:after="40"/>
              <w:jc w:val="center"/>
            </w:pPr>
            <w:r w:rsidRPr="001A127C">
              <w:t>50-70</w:t>
            </w:r>
            <w:bookmarkStart w:id="455" w:name="_Toc134020317"/>
            <w:bookmarkEnd w:id="455"/>
          </w:p>
        </w:tc>
        <w:bookmarkStart w:id="456" w:name="_Toc134020318"/>
        <w:bookmarkEnd w:id="456"/>
      </w:tr>
      <w:tr w:rsidR="009838DF" w14:paraId="52022434" w14:textId="77777777" w:rsidTr="0002236F">
        <w:trPr>
          <w:trHeight w:val="305"/>
        </w:trPr>
        <w:tc>
          <w:tcPr>
            <w:tcW w:w="1667" w:type="pct"/>
            <w:vAlign w:val="center"/>
          </w:tcPr>
          <w:p w14:paraId="566D83E7" w14:textId="77777777" w:rsidR="00F81EC7" w:rsidRPr="001A127C" w:rsidRDefault="00000000" w:rsidP="0002236F">
            <w:pPr>
              <w:spacing w:before="40" w:after="40"/>
              <w:jc w:val="center"/>
            </w:pPr>
            <w:r w:rsidRPr="001A127C">
              <w:t>1.18</w:t>
            </w:r>
            <w:bookmarkStart w:id="457" w:name="_Toc134020319"/>
            <w:bookmarkEnd w:id="457"/>
          </w:p>
        </w:tc>
        <w:tc>
          <w:tcPr>
            <w:tcW w:w="1641" w:type="pct"/>
            <w:vAlign w:val="center"/>
          </w:tcPr>
          <w:p w14:paraId="426A05D7" w14:textId="77777777" w:rsidR="00F81EC7" w:rsidRPr="001A127C" w:rsidRDefault="00000000" w:rsidP="0002236F">
            <w:pPr>
              <w:spacing w:before="40" w:after="40"/>
              <w:jc w:val="center"/>
            </w:pPr>
            <w:r w:rsidRPr="001A127C">
              <w:t>28-50</w:t>
            </w:r>
            <w:bookmarkStart w:id="458" w:name="_Toc134020320"/>
            <w:bookmarkEnd w:id="458"/>
          </w:p>
        </w:tc>
        <w:tc>
          <w:tcPr>
            <w:tcW w:w="1692" w:type="pct"/>
            <w:vAlign w:val="center"/>
          </w:tcPr>
          <w:p w14:paraId="786EE989" w14:textId="77777777" w:rsidR="00F81EC7" w:rsidRPr="001A127C" w:rsidRDefault="00000000" w:rsidP="0002236F">
            <w:pPr>
              <w:spacing w:before="40" w:after="40"/>
              <w:jc w:val="center"/>
            </w:pPr>
            <w:r w:rsidRPr="001A127C">
              <w:t>35-50</w:t>
            </w:r>
            <w:bookmarkStart w:id="459" w:name="_Toc134020321"/>
            <w:bookmarkEnd w:id="459"/>
          </w:p>
        </w:tc>
        <w:bookmarkStart w:id="460" w:name="_Toc134020322"/>
        <w:bookmarkEnd w:id="460"/>
      </w:tr>
      <w:tr w:rsidR="009838DF" w14:paraId="66E96737" w14:textId="77777777" w:rsidTr="0002236F">
        <w:trPr>
          <w:trHeight w:val="325"/>
        </w:trPr>
        <w:tc>
          <w:tcPr>
            <w:tcW w:w="1667" w:type="pct"/>
            <w:vAlign w:val="center"/>
          </w:tcPr>
          <w:p w14:paraId="3733CD69" w14:textId="77777777" w:rsidR="00F81EC7" w:rsidRPr="001A127C" w:rsidRDefault="00000000" w:rsidP="0002236F">
            <w:pPr>
              <w:spacing w:before="40" w:after="40"/>
              <w:jc w:val="center"/>
            </w:pPr>
            <w:r w:rsidRPr="001A127C">
              <w:t>0.60</w:t>
            </w:r>
            <w:bookmarkStart w:id="461" w:name="_Toc134020323"/>
            <w:bookmarkEnd w:id="461"/>
          </w:p>
        </w:tc>
        <w:tc>
          <w:tcPr>
            <w:tcW w:w="1641" w:type="pct"/>
            <w:vAlign w:val="center"/>
          </w:tcPr>
          <w:p w14:paraId="595C0BE9" w14:textId="77777777" w:rsidR="00F81EC7" w:rsidRPr="001A127C" w:rsidRDefault="00000000" w:rsidP="0002236F">
            <w:pPr>
              <w:spacing w:before="40" w:after="40"/>
              <w:jc w:val="center"/>
            </w:pPr>
            <w:r w:rsidRPr="001A127C">
              <w:t>19-34</w:t>
            </w:r>
            <w:bookmarkStart w:id="462" w:name="_Toc134020324"/>
            <w:bookmarkEnd w:id="462"/>
          </w:p>
        </w:tc>
        <w:tc>
          <w:tcPr>
            <w:tcW w:w="1692" w:type="pct"/>
            <w:vAlign w:val="center"/>
          </w:tcPr>
          <w:p w14:paraId="3B41D086" w14:textId="77777777" w:rsidR="00F81EC7" w:rsidRPr="001A127C" w:rsidRDefault="00000000" w:rsidP="0002236F">
            <w:pPr>
              <w:spacing w:before="40" w:after="40"/>
              <w:jc w:val="center"/>
            </w:pPr>
            <w:r w:rsidRPr="001A127C">
              <w:t>20-35</w:t>
            </w:r>
            <w:bookmarkStart w:id="463" w:name="_Toc134020325"/>
            <w:bookmarkEnd w:id="463"/>
          </w:p>
        </w:tc>
        <w:bookmarkStart w:id="464" w:name="_Toc134020326"/>
        <w:bookmarkEnd w:id="464"/>
      </w:tr>
      <w:tr w:rsidR="009838DF" w14:paraId="14967886" w14:textId="77777777" w:rsidTr="0002236F">
        <w:trPr>
          <w:trHeight w:val="305"/>
        </w:trPr>
        <w:tc>
          <w:tcPr>
            <w:tcW w:w="1667" w:type="pct"/>
            <w:vAlign w:val="center"/>
          </w:tcPr>
          <w:p w14:paraId="23298E36" w14:textId="77777777" w:rsidR="00F81EC7" w:rsidRPr="001A127C" w:rsidRDefault="00000000" w:rsidP="0002236F">
            <w:pPr>
              <w:spacing w:before="40" w:after="40"/>
              <w:jc w:val="center"/>
            </w:pPr>
            <w:r w:rsidRPr="001A127C">
              <w:t>0.30</w:t>
            </w:r>
            <w:bookmarkStart w:id="465" w:name="_Toc134020327"/>
            <w:bookmarkEnd w:id="465"/>
          </w:p>
        </w:tc>
        <w:tc>
          <w:tcPr>
            <w:tcW w:w="1641" w:type="pct"/>
            <w:vAlign w:val="center"/>
          </w:tcPr>
          <w:p w14:paraId="0C41704F" w14:textId="77777777" w:rsidR="00F81EC7" w:rsidRPr="001A127C" w:rsidRDefault="00000000" w:rsidP="0002236F">
            <w:pPr>
              <w:spacing w:before="40" w:after="40"/>
              <w:jc w:val="center"/>
            </w:pPr>
            <w:r w:rsidRPr="001A127C">
              <w:t>12-25</w:t>
            </w:r>
            <w:bookmarkStart w:id="466" w:name="_Toc134020328"/>
            <w:bookmarkEnd w:id="466"/>
          </w:p>
        </w:tc>
        <w:tc>
          <w:tcPr>
            <w:tcW w:w="1692" w:type="pct"/>
            <w:vAlign w:val="center"/>
          </w:tcPr>
          <w:p w14:paraId="457E2D23" w14:textId="77777777" w:rsidR="00F81EC7" w:rsidRPr="001A127C" w:rsidRDefault="00000000" w:rsidP="0002236F">
            <w:pPr>
              <w:spacing w:before="40" w:after="40"/>
              <w:jc w:val="center"/>
            </w:pPr>
            <w:r w:rsidRPr="001A127C">
              <w:t>12-25</w:t>
            </w:r>
            <w:bookmarkStart w:id="467" w:name="_Toc134020329"/>
            <w:bookmarkEnd w:id="467"/>
          </w:p>
        </w:tc>
        <w:bookmarkStart w:id="468" w:name="_Toc134020330"/>
        <w:bookmarkEnd w:id="468"/>
      </w:tr>
      <w:tr w:rsidR="009838DF" w14:paraId="280B22B0" w14:textId="77777777" w:rsidTr="0002236F">
        <w:trPr>
          <w:trHeight w:val="325"/>
        </w:trPr>
        <w:tc>
          <w:tcPr>
            <w:tcW w:w="1667" w:type="pct"/>
            <w:vAlign w:val="center"/>
          </w:tcPr>
          <w:p w14:paraId="6B9A7A3A" w14:textId="77777777" w:rsidR="00F81EC7" w:rsidRPr="001A127C" w:rsidRDefault="00000000" w:rsidP="0002236F">
            <w:pPr>
              <w:spacing w:before="40" w:after="40"/>
              <w:jc w:val="center"/>
            </w:pPr>
            <w:r w:rsidRPr="001A127C">
              <w:t>0.15</w:t>
            </w:r>
            <w:bookmarkStart w:id="469" w:name="_Toc134020331"/>
            <w:bookmarkEnd w:id="469"/>
          </w:p>
        </w:tc>
        <w:tc>
          <w:tcPr>
            <w:tcW w:w="1641" w:type="pct"/>
            <w:vAlign w:val="center"/>
          </w:tcPr>
          <w:p w14:paraId="20500333" w14:textId="77777777" w:rsidR="00F81EC7" w:rsidRPr="001A127C" w:rsidRDefault="00000000" w:rsidP="0002236F">
            <w:pPr>
              <w:spacing w:before="40" w:after="40"/>
              <w:jc w:val="center"/>
            </w:pPr>
            <w:r w:rsidRPr="001A127C">
              <w:t>7-18</w:t>
            </w:r>
            <w:bookmarkStart w:id="470" w:name="_Toc134020332"/>
            <w:bookmarkEnd w:id="470"/>
          </w:p>
        </w:tc>
        <w:tc>
          <w:tcPr>
            <w:tcW w:w="1692" w:type="pct"/>
            <w:vAlign w:val="center"/>
          </w:tcPr>
          <w:p w14:paraId="38978662" w14:textId="77777777" w:rsidR="00F81EC7" w:rsidRPr="001A127C" w:rsidRDefault="00000000" w:rsidP="0002236F">
            <w:pPr>
              <w:spacing w:before="40" w:after="40"/>
              <w:jc w:val="center"/>
            </w:pPr>
            <w:r w:rsidRPr="001A127C">
              <w:t>7-18</w:t>
            </w:r>
            <w:bookmarkStart w:id="471" w:name="_Toc134020333"/>
            <w:bookmarkEnd w:id="471"/>
          </w:p>
        </w:tc>
        <w:bookmarkStart w:id="472" w:name="_Toc134020334"/>
        <w:bookmarkEnd w:id="472"/>
      </w:tr>
      <w:tr w:rsidR="009838DF" w14:paraId="6761FFBD" w14:textId="77777777" w:rsidTr="0002236F">
        <w:trPr>
          <w:trHeight w:val="305"/>
        </w:trPr>
        <w:tc>
          <w:tcPr>
            <w:tcW w:w="1667" w:type="pct"/>
            <w:vAlign w:val="center"/>
          </w:tcPr>
          <w:p w14:paraId="4E3E7F8C" w14:textId="77777777" w:rsidR="00F81EC7" w:rsidRPr="001A127C" w:rsidRDefault="00000000" w:rsidP="0002236F">
            <w:pPr>
              <w:spacing w:before="40" w:after="40"/>
              <w:jc w:val="center"/>
            </w:pPr>
            <w:r w:rsidRPr="001A127C">
              <w:t>0.075</w:t>
            </w:r>
            <w:bookmarkStart w:id="473" w:name="_Toc134020335"/>
            <w:bookmarkEnd w:id="473"/>
          </w:p>
        </w:tc>
        <w:tc>
          <w:tcPr>
            <w:tcW w:w="1641" w:type="pct"/>
            <w:vAlign w:val="center"/>
          </w:tcPr>
          <w:p w14:paraId="4EAFEDE2" w14:textId="77777777" w:rsidR="00F81EC7" w:rsidRPr="001A127C" w:rsidRDefault="00000000" w:rsidP="0002236F">
            <w:pPr>
              <w:spacing w:before="40" w:after="40"/>
              <w:jc w:val="center"/>
            </w:pPr>
            <w:r w:rsidRPr="001A127C">
              <w:t>5-15</w:t>
            </w:r>
            <w:bookmarkStart w:id="474" w:name="_Toc134020336"/>
            <w:bookmarkEnd w:id="474"/>
          </w:p>
        </w:tc>
        <w:tc>
          <w:tcPr>
            <w:tcW w:w="1692" w:type="pct"/>
            <w:vAlign w:val="center"/>
          </w:tcPr>
          <w:p w14:paraId="4E45D0A4" w14:textId="77777777" w:rsidR="00F81EC7" w:rsidRPr="001A127C" w:rsidRDefault="00000000" w:rsidP="0002236F">
            <w:pPr>
              <w:spacing w:before="40" w:after="40"/>
              <w:jc w:val="center"/>
            </w:pPr>
            <w:r w:rsidRPr="001A127C">
              <w:t>4-10</w:t>
            </w:r>
            <w:bookmarkStart w:id="475" w:name="_Toc134020337"/>
            <w:bookmarkEnd w:id="475"/>
          </w:p>
        </w:tc>
        <w:bookmarkStart w:id="476" w:name="_Toc134020338"/>
        <w:bookmarkEnd w:id="476"/>
      </w:tr>
      <w:tr w:rsidR="009838DF" w14:paraId="2CA4547E" w14:textId="77777777" w:rsidTr="0002236F">
        <w:trPr>
          <w:trHeight w:val="650"/>
        </w:trPr>
        <w:tc>
          <w:tcPr>
            <w:tcW w:w="1667" w:type="pct"/>
            <w:vAlign w:val="center"/>
          </w:tcPr>
          <w:p w14:paraId="359CDF89" w14:textId="77777777" w:rsidR="00F81EC7" w:rsidRPr="001A127C" w:rsidRDefault="00000000" w:rsidP="0002236F">
            <w:pPr>
              <w:spacing w:before="40" w:after="40"/>
              <w:jc w:val="center"/>
            </w:pPr>
            <w:r w:rsidRPr="001A127C">
              <w:t>Residual binder content as % mass of aggregate</w:t>
            </w:r>
            <w:bookmarkStart w:id="477" w:name="_Toc134020339"/>
            <w:bookmarkEnd w:id="477"/>
          </w:p>
        </w:tc>
        <w:tc>
          <w:tcPr>
            <w:tcW w:w="1641" w:type="pct"/>
            <w:vAlign w:val="center"/>
          </w:tcPr>
          <w:p w14:paraId="5E38577F" w14:textId="77777777" w:rsidR="00F81EC7" w:rsidRPr="001A127C" w:rsidRDefault="00000000" w:rsidP="0002236F">
            <w:pPr>
              <w:spacing w:before="40" w:after="40"/>
              <w:jc w:val="center"/>
            </w:pPr>
            <w:r w:rsidRPr="001A127C">
              <w:t>6.5-9</w:t>
            </w:r>
            <w:bookmarkStart w:id="478" w:name="_Toc134020340"/>
            <w:bookmarkEnd w:id="478"/>
          </w:p>
        </w:tc>
        <w:tc>
          <w:tcPr>
            <w:tcW w:w="1692" w:type="pct"/>
            <w:vAlign w:val="center"/>
          </w:tcPr>
          <w:p w14:paraId="32817CFA" w14:textId="77777777" w:rsidR="00F81EC7" w:rsidRPr="001A127C" w:rsidRDefault="00000000" w:rsidP="0002236F">
            <w:pPr>
              <w:spacing w:before="40" w:after="40"/>
              <w:jc w:val="center"/>
            </w:pPr>
            <w:r w:rsidRPr="001A127C">
              <w:t>7-9.5</w:t>
            </w:r>
            <w:bookmarkStart w:id="479" w:name="_Toc134020341"/>
            <w:bookmarkEnd w:id="479"/>
          </w:p>
        </w:tc>
        <w:bookmarkStart w:id="480" w:name="_Toc134020342"/>
        <w:bookmarkEnd w:id="480"/>
      </w:tr>
    </w:tbl>
    <w:p w14:paraId="374A3F2A" w14:textId="77777777" w:rsidR="00F81EC7" w:rsidRPr="000C7D3B" w:rsidRDefault="00000000" w:rsidP="00F81EC7">
      <w:pPr>
        <w:pStyle w:val="Heading3"/>
      </w:pPr>
      <w:r>
        <w:t>Mix Design – Process Testing and Endorsement</w:t>
      </w:r>
      <w:r w:rsidRPr="000C7D3B">
        <w:t xml:space="preserve"> – Hold Point</w:t>
      </w:r>
      <w:bookmarkStart w:id="481" w:name="_Toc134020343"/>
      <w:bookmarkEnd w:id="481"/>
    </w:p>
    <w:p w14:paraId="3665FC7C" w14:textId="77777777" w:rsidR="00F81EC7" w:rsidRPr="001A127C" w:rsidRDefault="00000000" w:rsidP="00F81EC7">
      <w:r w:rsidRPr="001A127C">
        <w:t>Make trial batches to determine the final blend of water, additive and cement to be used for the best results.</w:t>
      </w:r>
      <w:bookmarkStart w:id="482" w:name="_Toc134020344"/>
      <w:bookmarkEnd w:id="482"/>
    </w:p>
    <w:p w14:paraId="0193ECCE" w14:textId="77777777" w:rsidR="00F81EC7" w:rsidRDefault="00000000" w:rsidP="00F81EC7">
      <w:r w:rsidRPr="006B2EF0">
        <w:rPr>
          <w:b/>
        </w:rPr>
        <w:t>Hold point</w:t>
      </w:r>
      <w:r w:rsidRPr="001A127C">
        <w:t xml:space="preserve"> - At least 14 days before commencing work, forward the details of the mix design, </w:t>
      </w:r>
      <w:r>
        <w:t>and copies of test reports to the Superintendent.</w:t>
      </w:r>
      <w:bookmarkStart w:id="483" w:name="_Toc134020345"/>
      <w:bookmarkEnd w:id="483"/>
    </w:p>
    <w:p w14:paraId="22F04074" w14:textId="77777777" w:rsidR="00F81EC7" w:rsidRDefault="00000000" w:rsidP="00F81EC7">
      <w:r>
        <w:t xml:space="preserve">Testing is to be </w:t>
      </w:r>
      <w:r w:rsidRPr="001A127C">
        <w:t xml:space="preserve">carried out in a NATA </w:t>
      </w:r>
      <w:r>
        <w:t>accredited</w:t>
      </w:r>
      <w:r w:rsidRPr="001A127C">
        <w:t xml:space="preserve"> laboratory and </w:t>
      </w:r>
      <w:r>
        <w:t xml:space="preserve">at is to be carried out at no cost to the </w:t>
      </w:r>
      <w:proofErr w:type="gramStart"/>
      <w:r>
        <w:t>Principal</w:t>
      </w:r>
      <w:proofErr w:type="gramEnd"/>
      <w:r w:rsidRPr="001A127C">
        <w:t>. Once the mix design is endorsed by the Superintendent it becomes the specified job mix.</w:t>
      </w:r>
      <w:bookmarkStart w:id="484" w:name="_Toc134020346"/>
      <w:bookmarkEnd w:id="484"/>
    </w:p>
    <w:p w14:paraId="75E55CA8" w14:textId="77777777" w:rsidR="00F81EC7" w:rsidRDefault="00000000" w:rsidP="00F81EC7">
      <w:r>
        <w:t>Tests required are:</w:t>
      </w:r>
      <w:bookmarkStart w:id="485" w:name="_Toc134020347"/>
      <w:bookmarkEnd w:id="485"/>
    </w:p>
    <w:p w14:paraId="7B209F69" w14:textId="77777777" w:rsidR="00F81EC7" w:rsidRPr="001A127C" w:rsidRDefault="00000000">
      <w:pPr>
        <w:pStyle w:val="ListParagraph"/>
        <w:numPr>
          <w:ilvl w:val="0"/>
          <w:numId w:val="113"/>
        </w:numPr>
      </w:pPr>
      <w:r>
        <w:t>Wet stripping test; ISSA TB </w:t>
      </w:r>
      <w:r w:rsidRPr="001A127C">
        <w:t>114 (minimum 90% coating) to assess the system’s coating compatibility with the aggregate source.</w:t>
      </w:r>
      <w:bookmarkStart w:id="486" w:name="_Toc134020348"/>
      <w:bookmarkEnd w:id="486"/>
    </w:p>
    <w:p w14:paraId="2D9089D7" w14:textId="77777777" w:rsidR="00F81EC7" w:rsidRPr="001A127C" w:rsidRDefault="00000000">
      <w:pPr>
        <w:pStyle w:val="ListParagraph"/>
        <w:numPr>
          <w:ilvl w:val="0"/>
          <w:numId w:val="113"/>
        </w:numPr>
      </w:pPr>
      <w:r w:rsidRPr="001A127C">
        <w:t xml:space="preserve">Wet track abrasion test; </w:t>
      </w:r>
      <w:r>
        <w:t>by AGPT/T272, SST </w:t>
      </w:r>
      <w:r w:rsidRPr="001A127C">
        <w:t>04 (maximum 800g/m</w:t>
      </w:r>
      <w:r w:rsidRPr="00367824">
        <w:rPr>
          <w:vertAlign w:val="superscript"/>
        </w:rPr>
        <w:t>2</w:t>
      </w:r>
      <w:r w:rsidRPr="001A127C">
        <w:t xml:space="preserve"> loss).  If the wet track abrasion re-test value exceeds 800g/m</w:t>
      </w:r>
      <w:r w:rsidRPr="00367824">
        <w:rPr>
          <w:vertAlign w:val="superscript"/>
        </w:rPr>
        <w:t>2</w:t>
      </w:r>
      <w:r w:rsidRPr="001A127C">
        <w:t>, halt production until the mix design is corrected and endorsed by the Superintendent.</w:t>
      </w:r>
      <w:bookmarkStart w:id="487" w:name="_Toc134020349"/>
      <w:bookmarkEnd w:id="487"/>
    </w:p>
    <w:p w14:paraId="1D04B8FA" w14:textId="77777777" w:rsidR="00F81EC7" w:rsidRPr="000C7D3B" w:rsidRDefault="00000000" w:rsidP="00F81EC7">
      <w:pPr>
        <w:pStyle w:val="Heading3"/>
      </w:pPr>
      <w:r w:rsidRPr="000C7D3B">
        <w:t>Departures from the Job Mix – Table</w:t>
      </w:r>
      <w:bookmarkStart w:id="488" w:name="_Toc134020350"/>
      <w:bookmarkEnd w:id="488"/>
    </w:p>
    <w:p w14:paraId="59390751" w14:textId="77777777" w:rsidR="00F81EC7" w:rsidRPr="001A127C" w:rsidRDefault="00000000" w:rsidP="00F81EC7">
      <w:r w:rsidRPr="001A127C">
        <w:t>The following table provides the maximum mean departures from the job mix for any day’s work.</w:t>
      </w:r>
      <w:bookmarkStart w:id="489" w:name="_Toc134020351"/>
      <w:bookmarkEnd w:id="489"/>
    </w:p>
    <w:tbl>
      <w:tblPr>
        <w:tblW w:w="5016"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000" w:firstRow="0" w:lastRow="0" w:firstColumn="0" w:lastColumn="0" w:noHBand="0" w:noVBand="0"/>
      </w:tblPr>
      <w:tblGrid>
        <w:gridCol w:w="3447"/>
        <w:gridCol w:w="3448"/>
        <w:gridCol w:w="3446"/>
      </w:tblGrid>
      <w:tr w:rsidR="009838DF" w14:paraId="096B2D39" w14:textId="77777777" w:rsidTr="0002236F">
        <w:trPr>
          <w:cantSplit/>
          <w:trHeight w:val="323"/>
        </w:trPr>
        <w:tc>
          <w:tcPr>
            <w:tcW w:w="5000" w:type="pct"/>
            <w:gridSpan w:val="3"/>
            <w:vAlign w:val="center"/>
          </w:tcPr>
          <w:p w14:paraId="7BDA869D" w14:textId="77777777" w:rsidR="00F81EC7" w:rsidRPr="000C7D3B" w:rsidRDefault="00000000" w:rsidP="0002236F">
            <w:pPr>
              <w:keepNext/>
              <w:spacing w:before="40" w:after="40"/>
              <w:rPr>
                <w:b/>
              </w:rPr>
            </w:pPr>
            <w:r w:rsidRPr="000C7D3B">
              <w:rPr>
                <w:b/>
              </w:rPr>
              <w:lastRenderedPageBreak/>
              <w:t xml:space="preserve">Table - Maximum Mean Departures </w:t>
            </w:r>
            <w:proofErr w:type="gramStart"/>
            <w:r w:rsidRPr="000C7D3B">
              <w:rPr>
                <w:b/>
              </w:rPr>
              <w:t>From</w:t>
            </w:r>
            <w:proofErr w:type="gramEnd"/>
            <w:r w:rsidRPr="000C7D3B">
              <w:rPr>
                <w:b/>
              </w:rPr>
              <w:t xml:space="preserve"> </w:t>
            </w:r>
            <w:proofErr w:type="gramStart"/>
            <w:r w:rsidRPr="000C7D3B">
              <w:rPr>
                <w:b/>
              </w:rPr>
              <w:t>The</w:t>
            </w:r>
            <w:proofErr w:type="gramEnd"/>
            <w:r w:rsidRPr="000C7D3B">
              <w:rPr>
                <w:b/>
              </w:rPr>
              <w:t xml:space="preserve"> Job Mix</w:t>
            </w:r>
            <w:bookmarkStart w:id="490" w:name="_Toc134020352"/>
            <w:bookmarkEnd w:id="490"/>
          </w:p>
        </w:tc>
        <w:bookmarkStart w:id="491" w:name="_Toc134020353"/>
        <w:bookmarkEnd w:id="491"/>
      </w:tr>
      <w:tr w:rsidR="009838DF" w14:paraId="2C320BC2" w14:textId="77777777" w:rsidTr="0002236F">
        <w:trPr>
          <w:cantSplit/>
          <w:trHeight w:val="304"/>
        </w:trPr>
        <w:tc>
          <w:tcPr>
            <w:tcW w:w="1667" w:type="pct"/>
            <w:vAlign w:val="center"/>
          </w:tcPr>
          <w:p w14:paraId="6FB2A4AB" w14:textId="77777777" w:rsidR="00F81EC7" w:rsidRPr="000C7D3B" w:rsidRDefault="00F81EC7" w:rsidP="0002236F">
            <w:pPr>
              <w:keepNext/>
              <w:spacing w:before="40" w:after="40"/>
              <w:jc w:val="center"/>
              <w:rPr>
                <w:b/>
              </w:rPr>
            </w:pPr>
            <w:bookmarkStart w:id="492" w:name="_Toc134020354"/>
            <w:bookmarkEnd w:id="492"/>
          </w:p>
        </w:tc>
        <w:tc>
          <w:tcPr>
            <w:tcW w:w="1666" w:type="pct"/>
            <w:vAlign w:val="center"/>
          </w:tcPr>
          <w:p w14:paraId="33642078" w14:textId="77777777" w:rsidR="00F81EC7" w:rsidRPr="000C7D3B" w:rsidRDefault="00000000" w:rsidP="0002236F">
            <w:pPr>
              <w:keepNext/>
              <w:spacing w:before="40" w:after="40"/>
              <w:jc w:val="center"/>
              <w:rPr>
                <w:b/>
              </w:rPr>
            </w:pPr>
            <w:r w:rsidRPr="000C7D3B">
              <w:rPr>
                <w:b/>
              </w:rPr>
              <w:t>Sieve Size In mm</w:t>
            </w:r>
            <w:bookmarkStart w:id="493" w:name="_Toc134020355"/>
            <w:bookmarkEnd w:id="493"/>
          </w:p>
        </w:tc>
        <w:tc>
          <w:tcPr>
            <w:tcW w:w="1665" w:type="pct"/>
            <w:vAlign w:val="center"/>
          </w:tcPr>
          <w:p w14:paraId="233E683F" w14:textId="77777777" w:rsidR="00F81EC7" w:rsidRPr="000C7D3B" w:rsidRDefault="00000000" w:rsidP="0002236F">
            <w:pPr>
              <w:keepNext/>
              <w:spacing w:before="40" w:after="40"/>
              <w:jc w:val="center"/>
              <w:rPr>
                <w:b/>
              </w:rPr>
            </w:pPr>
            <w:r w:rsidRPr="000C7D3B">
              <w:rPr>
                <w:b/>
              </w:rPr>
              <w:t>% By Mass</w:t>
            </w:r>
            <w:bookmarkStart w:id="494" w:name="_Toc134020356"/>
            <w:bookmarkEnd w:id="494"/>
          </w:p>
        </w:tc>
        <w:bookmarkStart w:id="495" w:name="_Toc134020357"/>
        <w:bookmarkEnd w:id="495"/>
      </w:tr>
      <w:tr w:rsidR="009838DF" w14:paraId="1690313C" w14:textId="77777777" w:rsidTr="0002236F">
        <w:trPr>
          <w:cantSplit/>
          <w:trHeight w:val="323"/>
        </w:trPr>
        <w:tc>
          <w:tcPr>
            <w:tcW w:w="1667" w:type="pct"/>
            <w:vMerge w:val="restart"/>
            <w:vAlign w:val="center"/>
          </w:tcPr>
          <w:p w14:paraId="16F9E746" w14:textId="77777777" w:rsidR="00F81EC7" w:rsidRPr="000C7D3B" w:rsidRDefault="00000000" w:rsidP="0002236F">
            <w:pPr>
              <w:keepNext/>
              <w:spacing w:before="40" w:after="40"/>
              <w:rPr>
                <w:b/>
              </w:rPr>
            </w:pPr>
            <w:r w:rsidRPr="000C7D3B">
              <w:rPr>
                <w:b/>
              </w:rPr>
              <w:t>Aggregate</w:t>
            </w:r>
            <w:bookmarkStart w:id="496" w:name="_Toc134020358"/>
            <w:bookmarkEnd w:id="496"/>
          </w:p>
        </w:tc>
        <w:tc>
          <w:tcPr>
            <w:tcW w:w="1666" w:type="pct"/>
            <w:vAlign w:val="center"/>
          </w:tcPr>
          <w:p w14:paraId="0C2A1B16" w14:textId="77777777" w:rsidR="00F81EC7" w:rsidRPr="001A127C" w:rsidRDefault="00000000" w:rsidP="0002236F">
            <w:pPr>
              <w:keepNext/>
              <w:spacing w:before="40" w:after="40"/>
              <w:jc w:val="center"/>
            </w:pPr>
            <w:r w:rsidRPr="001A127C">
              <w:t>6.7</w:t>
            </w:r>
            <w:bookmarkStart w:id="497" w:name="_Toc134020359"/>
            <w:bookmarkEnd w:id="497"/>
          </w:p>
        </w:tc>
        <w:tc>
          <w:tcPr>
            <w:tcW w:w="1665" w:type="pct"/>
            <w:vAlign w:val="center"/>
          </w:tcPr>
          <w:p w14:paraId="465DC660" w14:textId="77777777" w:rsidR="00F81EC7" w:rsidRPr="001A127C" w:rsidRDefault="00000000" w:rsidP="0002236F">
            <w:pPr>
              <w:keepNext/>
              <w:spacing w:before="40" w:after="40"/>
              <w:jc w:val="center"/>
            </w:pPr>
            <w:r w:rsidRPr="001A127C">
              <w:t>7</w:t>
            </w:r>
            <w:bookmarkStart w:id="498" w:name="_Toc134020360"/>
            <w:bookmarkEnd w:id="498"/>
          </w:p>
        </w:tc>
        <w:bookmarkStart w:id="499" w:name="_Toc134020361"/>
        <w:bookmarkEnd w:id="499"/>
      </w:tr>
      <w:tr w:rsidR="009838DF" w14:paraId="28400034" w14:textId="77777777" w:rsidTr="0002236F">
        <w:trPr>
          <w:cantSplit/>
          <w:trHeight w:val="323"/>
        </w:trPr>
        <w:tc>
          <w:tcPr>
            <w:tcW w:w="1667" w:type="pct"/>
            <w:vMerge/>
            <w:vAlign w:val="center"/>
          </w:tcPr>
          <w:p w14:paraId="34BD94E7" w14:textId="77777777" w:rsidR="00F81EC7" w:rsidRPr="001A127C" w:rsidRDefault="00F81EC7" w:rsidP="0002236F">
            <w:pPr>
              <w:keepNext/>
              <w:spacing w:before="40" w:after="40"/>
              <w:jc w:val="center"/>
            </w:pPr>
            <w:bookmarkStart w:id="500" w:name="_Toc134020362"/>
            <w:bookmarkEnd w:id="500"/>
          </w:p>
        </w:tc>
        <w:tc>
          <w:tcPr>
            <w:tcW w:w="1666" w:type="pct"/>
            <w:vAlign w:val="center"/>
          </w:tcPr>
          <w:p w14:paraId="68062E0B" w14:textId="77777777" w:rsidR="00F81EC7" w:rsidRPr="001A127C" w:rsidRDefault="00000000" w:rsidP="0002236F">
            <w:pPr>
              <w:keepNext/>
              <w:spacing w:before="40" w:after="40"/>
              <w:jc w:val="center"/>
            </w:pPr>
            <w:r w:rsidRPr="001A127C">
              <w:t>4.75</w:t>
            </w:r>
            <w:bookmarkStart w:id="501" w:name="_Toc134020363"/>
            <w:bookmarkEnd w:id="501"/>
          </w:p>
        </w:tc>
        <w:tc>
          <w:tcPr>
            <w:tcW w:w="1665" w:type="pct"/>
            <w:vAlign w:val="center"/>
          </w:tcPr>
          <w:p w14:paraId="50214AD0" w14:textId="77777777" w:rsidR="00F81EC7" w:rsidRPr="001A127C" w:rsidRDefault="00000000" w:rsidP="0002236F">
            <w:pPr>
              <w:keepNext/>
              <w:spacing w:before="40" w:after="40"/>
              <w:jc w:val="center"/>
            </w:pPr>
            <w:r w:rsidRPr="001A127C">
              <w:t>7</w:t>
            </w:r>
            <w:bookmarkStart w:id="502" w:name="_Toc134020364"/>
            <w:bookmarkEnd w:id="502"/>
          </w:p>
        </w:tc>
        <w:bookmarkStart w:id="503" w:name="_Toc134020365"/>
        <w:bookmarkEnd w:id="503"/>
      </w:tr>
      <w:tr w:rsidR="009838DF" w14:paraId="0CF121EE" w14:textId="77777777" w:rsidTr="0002236F">
        <w:trPr>
          <w:cantSplit/>
          <w:trHeight w:val="342"/>
        </w:trPr>
        <w:tc>
          <w:tcPr>
            <w:tcW w:w="1667" w:type="pct"/>
            <w:vMerge/>
            <w:vAlign w:val="center"/>
          </w:tcPr>
          <w:p w14:paraId="3A54A149" w14:textId="77777777" w:rsidR="00F81EC7" w:rsidRPr="001A127C" w:rsidRDefault="00F81EC7" w:rsidP="0002236F">
            <w:pPr>
              <w:keepNext/>
              <w:spacing w:before="40" w:after="40"/>
              <w:jc w:val="center"/>
            </w:pPr>
            <w:bookmarkStart w:id="504" w:name="_Toc134020366"/>
            <w:bookmarkEnd w:id="504"/>
          </w:p>
        </w:tc>
        <w:tc>
          <w:tcPr>
            <w:tcW w:w="1666" w:type="pct"/>
            <w:vAlign w:val="center"/>
          </w:tcPr>
          <w:p w14:paraId="5BBC318E" w14:textId="77777777" w:rsidR="00F81EC7" w:rsidRPr="001A127C" w:rsidRDefault="00000000" w:rsidP="0002236F">
            <w:pPr>
              <w:keepNext/>
              <w:spacing w:before="40" w:after="40"/>
              <w:jc w:val="center"/>
            </w:pPr>
            <w:r w:rsidRPr="001A127C">
              <w:t>2.36</w:t>
            </w:r>
            <w:bookmarkStart w:id="505" w:name="_Toc134020367"/>
            <w:bookmarkEnd w:id="505"/>
          </w:p>
        </w:tc>
        <w:tc>
          <w:tcPr>
            <w:tcW w:w="1665" w:type="pct"/>
            <w:vAlign w:val="center"/>
          </w:tcPr>
          <w:p w14:paraId="5DC5EBBA" w14:textId="77777777" w:rsidR="00F81EC7" w:rsidRPr="001A127C" w:rsidRDefault="00000000" w:rsidP="0002236F">
            <w:pPr>
              <w:keepNext/>
              <w:spacing w:before="40" w:after="40"/>
              <w:jc w:val="center"/>
            </w:pPr>
            <w:r w:rsidRPr="001A127C">
              <w:t>5</w:t>
            </w:r>
            <w:bookmarkStart w:id="506" w:name="_Toc134020368"/>
            <w:bookmarkEnd w:id="506"/>
          </w:p>
        </w:tc>
        <w:bookmarkStart w:id="507" w:name="_Toc134020369"/>
        <w:bookmarkEnd w:id="507"/>
      </w:tr>
      <w:tr w:rsidR="009838DF" w14:paraId="1566535C" w14:textId="77777777" w:rsidTr="0002236F">
        <w:trPr>
          <w:cantSplit/>
          <w:trHeight w:val="323"/>
        </w:trPr>
        <w:tc>
          <w:tcPr>
            <w:tcW w:w="1667" w:type="pct"/>
            <w:vMerge/>
            <w:vAlign w:val="center"/>
          </w:tcPr>
          <w:p w14:paraId="19AF5565" w14:textId="77777777" w:rsidR="00F81EC7" w:rsidRPr="001A127C" w:rsidRDefault="00F81EC7" w:rsidP="0002236F">
            <w:pPr>
              <w:keepNext/>
              <w:spacing w:before="40" w:after="40"/>
              <w:jc w:val="center"/>
            </w:pPr>
            <w:bookmarkStart w:id="508" w:name="_Toc134020370"/>
            <w:bookmarkEnd w:id="508"/>
          </w:p>
        </w:tc>
        <w:tc>
          <w:tcPr>
            <w:tcW w:w="1666" w:type="pct"/>
            <w:vAlign w:val="center"/>
          </w:tcPr>
          <w:p w14:paraId="766BC46D" w14:textId="77777777" w:rsidR="00F81EC7" w:rsidRPr="001A127C" w:rsidRDefault="00000000" w:rsidP="0002236F">
            <w:pPr>
              <w:keepNext/>
              <w:spacing w:before="40" w:after="40"/>
              <w:jc w:val="center"/>
            </w:pPr>
            <w:r w:rsidRPr="001A127C">
              <w:t>1.18</w:t>
            </w:r>
            <w:bookmarkStart w:id="509" w:name="_Toc134020371"/>
            <w:bookmarkEnd w:id="509"/>
          </w:p>
        </w:tc>
        <w:tc>
          <w:tcPr>
            <w:tcW w:w="1665" w:type="pct"/>
            <w:vAlign w:val="center"/>
          </w:tcPr>
          <w:p w14:paraId="1F5B8768" w14:textId="77777777" w:rsidR="00F81EC7" w:rsidRPr="001A127C" w:rsidRDefault="00000000" w:rsidP="0002236F">
            <w:pPr>
              <w:keepNext/>
              <w:spacing w:before="40" w:after="40"/>
              <w:jc w:val="center"/>
            </w:pPr>
            <w:r w:rsidRPr="001A127C">
              <w:t>5</w:t>
            </w:r>
            <w:bookmarkStart w:id="510" w:name="_Toc134020372"/>
            <w:bookmarkEnd w:id="510"/>
          </w:p>
        </w:tc>
        <w:bookmarkStart w:id="511" w:name="_Toc134020373"/>
        <w:bookmarkEnd w:id="511"/>
      </w:tr>
      <w:tr w:rsidR="009838DF" w14:paraId="4E7B8E27" w14:textId="77777777" w:rsidTr="0002236F">
        <w:trPr>
          <w:cantSplit/>
          <w:trHeight w:val="342"/>
        </w:trPr>
        <w:tc>
          <w:tcPr>
            <w:tcW w:w="1667" w:type="pct"/>
            <w:vMerge/>
            <w:vAlign w:val="center"/>
          </w:tcPr>
          <w:p w14:paraId="1198BB34" w14:textId="77777777" w:rsidR="00F81EC7" w:rsidRPr="001A127C" w:rsidRDefault="00F81EC7" w:rsidP="0002236F">
            <w:pPr>
              <w:keepNext/>
              <w:spacing w:before="40" w:after="40"/>
              <w:jc w:val="center"/>
            </w:pPr>
            <w:bookmarkStart w:id="512" w:name="_Toc134020374"/>
            <w:bookmarkEnd w:id="512"/>
          </w:p>
        </w:tc>
        <w:tc>
          <w:tcPr>
            <w:tcW w:w="1666" w:type="pct"/>
            <w:vAlign w:val="center"/>
          </w:tcPr>
          <w:p w14:paraId="2B527802" w14:textId="77777777" w:rsidR="00F81EC7" w:rsidRPr="001A127C" w:rsidRDefault="00000000" w:rsidP="0002236F">
            <w:pPr>
              <w:keepNext/>
              <w:spacing w:before="40" w:after="40"/>
              <w:jc w:val="center"/>
            </w:pPr>
            <w:r w:rsidRPr="001A127C">
              <w:t>0.60</w:t>
            </w:r>
            <w:bookmarkStart w:id="513" w:name="_Toc134020375"/>
            <w:bookmarkEnd w:id="513"/>
          </w:p>
        </w:tc>
        <w:tc>
          <w:tcPr>
            <w:tcW w:w="1665" w:type="pct"/>
            <w:vAlign w:val="center"/>
          </w:tcPr>
          <w:p w14:paraId="15D2AE75" w14:textId="77777777" w:rsidR="00F81EC7" w:rsidRPr="001A127C" w:rsidRDefault="00000000" w:rsidP="0002236F">
            <w:pPr>
              <w:keepNext/>
              <w:spacing w:before="40" w:after="40"/>
              <w:jc w:val="center"/>
            </w:pPr>
            <w:r w:rsidRPr="001A127C">
              <w:t>4</w:t>
            </w:r>
            <w:bookmarkStart w:id="514" w:name="_Toc134020376"/>
            <w:bookmarkEnd w:id="514"/>
          </w:p>
        </w:tc>
        <w:bookmarkStart w:id="515" w:name="_Toc134020377"/>
        <w:bookmarkEnd w:id="515"/>
      </w:tr>
      <w:tr w:rsidR="009838DF" w14:paraId="5F178C3A" w14:textId="77777777" w:rsidTr="0002236F">
        <w:trPr>
          <w:cantSplit/>
          <w:trHeight w:val="323"/>
        </w:trPr>
        <w:tc>
          <w:tcPr>
            <w:tcW w:w="1667" w:type="pct"/>
            <w:vMerge/>
            <w:vAlign w:val="center"/>
          </w:tcPr>
          <w:p w14:paraId="75094B3A" w14:textId="77777777" w:rsidR="00F81EC7" w:rsidRPr="001A127C" w:rsidRDefault="00F81EC7" w:rsidP="0002236F">
            <w:pPr>
              <w:keepNext/>
              <w:spacing w:before="40" w:after="40"/>
              <w:jc w:val="center"/>
            </w:pPr>
            <w:bookmarkStart w:id="516" w:name="_Toc134020378"/>
            <w:bookmarkEnd w:id="516"/>
          </w:p>
        </w:tc>
        <w:tc>
          <w:tcPr>
            <w:tcW w:w="1666" w:type="pct"/>
            <w:vAlign w:val="center"/>
          </w:tcPr>
          <w:p w14:paraId="0097E0D7" w14:textId="77777777" w:rsidR="00F81EC7" w:rsidRPr="001A127C" w:rsidRDefault="00000000" w:rsidP="0002236F">
            <w:pPr>
              <w:keepNext/>
              <w:spacing w:before="40" w:after="40"/>
              <w:jc w:val="center"/>
            </w:pPr>
            <w:r w:rsidRPr="001A127C">
              <w:t>0.30</w:t>
            </w:r>
            <w:bookmarkStart w:id="517" w:name="_Toc134020379"/>
            <w:bookmarkEnd w:id="517"/>
          </w:p>
        </w:tc>
        <w:tc>
          <w:tcPr>
            <w:tcW w:w="1665" w:type="pct"/>
            <w:vAlign w:val="center"/>
          </w:tcPr>
          <w:p w14:paraId="5D9959D1" w14:textId="77777777" w:rsidR="00F81EC7" w:rsidRPr="001A127C" w:rsidRDefault="00000000" w:rsidP="0002236F">
            <w:pPr>
              <w:keepNext/>
              <w:spacing w:before="40" w:after="40"/>
              <w:jc w:val="center"/>
            </w:pPr>
            <w:r w:rsidRPr="001A127C">
              <w:t>4</w:t>
            </w:r>
            <w:bookmarkStart w:id="518" w:name="_Toc134020380"/>
            <w:bookmarkEnd w:id="518"/>
          </w:p>
        </w:tc>
        <w:bookmarkStart w:id="519" w:name="_Toc134020381"/>
        <w:bookmarkEnd w:id="519"/>
      </w:tr>
      <w:tr w:rsidR="009838DF" w14:paraId="008FF132" w14:textId="77777777" w:rsidTr="0002236F">
        <w:trPr>
          <w:cantSplit/>
          <w:trHeight w:val="342"/>
        </w:trPr>
        <w:tc>
          <w:tcPr>
            <w:tcW w:w="1667" w:type="pct"/>
            <w:vMerge/>
            <w:vAlign w:val="center"/>
          </w:tcPr>
          <w:p w14:paraId="256B888E" w14:textId="77777777" w:rsidR="00F81EC7" w:rsidRPr="001A127C" w:rsidRDefault="00F81EC7" w:rsidP="0002236F">
            <w:pPr>
              <w:keepNext/>
              <w:spacing w:before="40" w:after="40"/>
              <w:jc w:val="center"/>
            </w:pPr>
            <w:bookmarkStart w:id="520" w:name="_Toc134020382"/>
            <w:bookmarkEnd w:id="520"/>
          </w:p>
        </w:tc>
        <w:tc>
          <w:tcPr>
            <w:tcW w:w="1666" w:type="pct"/>
            <w:vAlign w:val="center"/>
          </w:tcPr>
          <w:p w14:paraId="29627040" w14:textId="77777777" w:rsidR="00F81EC7" w:rsidRPr="001A127C" w:rsidRDefault="00000000" w:rsidP="0002236F">
            <w:pPr>
              <w:keepNext/>
              <w:spacing w:before="40" w:after="40"/>
              <w:jc w:val="center"/>
            </w:pPr>
            <w:r w:rsidRPr="001A127C">
              <w:t>0.15</w:t>
            </w:r>
            <w:bookmarkStart w:id="521" w:name="_Toc134020383"/>
            <w:bookmarkEnd w:id="521"/>
          </w:p>
        </w:tc>
        <w:tc>
          <w:tcPr>
            <w:tcW w:w="1665" w:type="pct"/>
            <w:vAlign w:val="center"/>
          </w:tcPr>
          <w:p w14:paraId="407917B9" w14:textId="77777777" w:rsidR="00F81EC7" w:rsidRPr="001A127C" w:rsidRDefault="00000000" w:rsidP="0002236F">
            <w:pPr>
              <w:keepNext/>
              <w:spacing w:before="40" w:after="40"/>
              <w:jc w:val="center"/>
            </w:pPr>
            <w:r w:rsidRPr="001A127C">
              <w:t>3</w:t>
            </w:r>
            <w:bookmarkStart w:id="522" w:name="_Toc134020384"/>
            <w:bookmarkEnd w:id="522"/>
          </w:p>
        </w:tc>
        <w:bookmarkStart w:id="523" w:name="_Toc134020385"/>
        <w:bookmarkEnd w:id="523"/>
      </w:tr>
      <w:tr w:rsidR="009838DF" w14:paraId="7E390C2D" w14:textId="77777777" w:rsidTr="0002236F">
        <w:trPr>
          <w:cantSplit/>
          <w:trHeight w:val="323"/>
        </w:trPr>
        <w:tc>
          <w:tcPr>
            <w:tcW w:w="1667" w:type="pct"/>
            <w:vMerge/>
            <w:vAlign w:val="center"/>
          </w:tcPr>
          <w:p w14:paraId="2D24CE9A" w14:textId="77777777" w:rsidR="00F81EC7" w:rsidRPr="001A127C" w:rsidRDefault="00F81EC7" w:rsidP="0002236F">
            <w:pPr>
              <w:keepNext/>
              <w:spacing w:before="40" w:after="40"/>
              <w:jc w:val="center"/>
            </w:pPr>
            <w:bookmarkStart w:id="524" w:name="_Toc134020386"/>
            <w:bookmarkEnd w:id="524"/>
          </w:p>
        </w:tc>
        <w:tc>
          <w:tcPr>
            <w:tcW w:w="1666" w:type="pct"/>
            <w:vAlign w:val="center"/>
          </w:tcPr>
          <w:p w14:paraId="7816AFB4" w14:textId="77777777" w:rsidR="00F81EC7" w:rsidRPr="001A127C" w:rsidRDefault="00000000" w:rsidP="0002236F">
            <w:pPr>
              <w:keepNext/>
              <w:spacing w:before="40" w:after="40"/>
              <w:jc w:val="center"/>
            </w:pPr>
            <w:r w:rsidRPr="001A127C">
              <w:t>0.075</w:t>
            </w:r>
            <w:bookmarkStart w:id="525" w:name="_Toc134020387"/>
            <w:bookmarkEnd w:id="525"/>
          </w:p>
        </w:tc>
        <w:tc>
          <w:tcPr>
            <w:tcW w:w="1665" w:type="pct"/>
            <w:vAlign w:val="center"/>
          </w:tcPr>
          <w:p w14:paraId="195F75DB" w14:textId="77777777" w:rsidR="00F81EC7" w:rsidRPr="001A127C" w:rsidRDefault="00000000" w:rsidP="0002236F">
            <w:pPr>
              <w:keepNext/>
              <w:spacing w:before="40" w:after="40"/>
              <w:jc w:val="center"/>
            </w:pPr>
            <w:r w:rsidRPr="001A127C">
              <w:t>2</w:t>
            </w:r>
            <w:bookmarkStart w:id="526" w:name="_Toc134020388"/>
            <w:bookmarkEnd w:id="526"/>
          </w:p>
        </w:tc>
        <w:bookmarkStart w:id="527" w:name="_Toc134020389"/>
        <w:bookmarkEnd w:id="527"/>
      </w:tr>
      <w:tr w:rsidR="009838DF" w14:paraId="4DDE127A" w14:textId="77777777" w:rsidTr="0002236F">
        <w:trPr>
          <w:cantSplit/>
          <w:trHeight w:val="323"/>
        </w:trPr>
        <w:tc>
          <w:tcPr>
            <w:tcW w:w="3334" w:type="pct"/>
            <w:gridSpan w:val="2"/>
            <w:vAlign w:val="center"/>
          </w:tcPr>
          <w:p w14:paraId="6D950E56" w14:textId="77777777" w:rsidR="00F81EC7" w:rsidRPr="000C7D3B" w:rsidRDefault="00000000" w:rsidP="0002236F">
            <w:pPr>
              <w:spacing w:before="40" w:after="40"/>
              <w:rPr>
                <w:b/>
              </w:rPr>
            </w:pPr>
            <w:r w:rsidRPr="000C7D3B">
              <w:rPr>
                <w:b/>
              </w:rPr>
              <w:t>Bitumen Content</w:t>
            </w:r>
            <w:bookmarkStart w:id="528" w:name="_Toc134020390"/>
            <w:bookmarkEnd w:id="528"/>
          </w:p>
        </w:tc>
        <w:tc>
          <w:tcPr>
            <w:tcW w:w="1665" w:type="pct"/>
            <w:vAlign w:val="center"/>
          </w:tcPr>
          <w:p w14:paraId="0A53D9FA" w14:textId="77777777" w:rsidR="00F81EC7" w:rsidRPr="001A127C" w:rsidRDefault="00000000" w:rsidP="0002236F">
            <w:pPr>
              <w:spacing w:before="40" w:after="40"/>
              <w:jc w:val="center"/>
            </w:pPr>
            <w:r w:rsidRPr="001A127C">
              <w:t xml:space="preserve">+ </w:t>
            </w:r>
            <w:proofErr w:type="gramStart"/>
            <w:r w:rsidRPr="001A127C">
              <w:t>1.0  -</w:t>
            </w:r>
            <w:proofErr w:type="gramEnd"/>
            <w:r w:rsidRPr="001A127C">
              <w:t xml:space="preserve"> 0.5</w:t>
            </w:r>
            <w:bookmarkStart w:id="529" w:name="_Toc134020391"/>
            <w:bookmarkEnd w:id="529"/>
          </w:p>
        </w:tc>
        <w:bookmarkStart w:id="530" w:name="_Toc134020392"/>
        <w:bookmarkEnd w:id="530"/>
      </w:tr>
    </w:tbl>
    <w:p w14:paraId="5B77B72C" w14:textId="77777777" w:rsidR="00F81EC7" w:rsidRDefault="00F81EC7" w:rsidP="00F81EC7">
      <w:bookmarkStart w:id="531" w:name="_Toc134020393"/>
      <w:bookmarkEnd w:id="531"/>
    </w:p>
    <w:p w14:paraId="1ABAFF8F" w14:textId="77777777" w:rsidR="00F81EC7" w:rsidRPr="001A127C" w:rsidRDefault="00000000" w:rsidP="00F81EC7">
      <w:r w:rsidRPr="001A127C">
        <w:t>If the mix gradings and binder content depart from the job mix by more than any of the maxima shown in the table, halt production until the mix is corrected.</w:t>
      </w:r>
      <w:bookmarkStart w:id="532" w:name="_Toc134020394"/>
      <w:bookmarkEnd w:id="532"/>
    </w:p>
    <w:p w14:paraId="12EACBFF" w14:textId="77777777" w:rsidR="00F81EC7" w:rsidRPr="000C7D3B" w:rsidRDefault="00000000" w:rsidP="00F81EC7">
      <w:pPr>
        <w:pStyle w:val="Heading2"/>
      </w:pPr>
      <w:r w:rsidRPr="000C7D3B">
        <w:t>Preparation And Set Out</w:t>
      </w:r>
      <w:bookmarkStart w:id="533" w:name="_Toc134020395"/>
      <w:bookmarkEnd w:id="533"/>
    </w:p>
    <w:p w14:paraId="54A0AE35" w14:textId="77777777" w:rsidR="00F81EC7" w:rsidRPr="000C7D3B" w:rsidRDefault="00000000" w:rsidP="00F81EC7">
      <w:pPr>
        <w:pStyle w:val="Heading3"/>
      </w:pPr>
      <w:r w:rsidRPr="000C7D3B">
        <w:t>Sweeping Pavement – Hold Point</w:t>
      </w:r>
      <w:bookmarkStart w:id="534" w:name="_Toc134020396"/>
      <w:bookmarkEnd w:id="534"/>
    </w:p>
    <w:p w14:paraId="3348066A" w14:textId="77777777" w:rsidR="00F81EC7" w:rsidRPr="001A127C" w:rsidRDefault="00000000" w:rsidP="00F81EC7">
      <w:r w:rsidRPr="001A127C">
        <w:t xml:space="preserve">Immediately prior to any application of slurry surfacing mix, sweep the pavement as necessary to ensure that the surface is free of loose material, stones, dirt, dust and foreign matter </w:t>
      </w:r>
      <w:proofErr w:type="gramStart"/>
      <w:r w:rsidRPr="001A127C">
        <w:t>by the use of</w:t>
      </w:r>
      <w:proofErr w:type="gramEnd"/>
      <w:r w:rsidRPr="001A127C">
        <w:t xml:space="preserve"> a mechanically operated rotary road broom, unless otherwise authorised by the Superintendent.  Carry out additional sweeping necessary to obtain a satisfactory clean surface by hand using stiff brass or similar brooms.</w:t>
      </w:r>
      <w:bookmarkStart w:id="535" w:name="_Toc134020397"/>
      <w:bookmarkEnd w:id="535"/>
    </w:p>
    <w:p w14:paraId="6D2ADE35" w14:textId="77777777" w:rsidR="00F81EC7" w:rsidRPr="001A127C" w:rsidRDefault="00000000" w:rsidP="00F81EC7">
      <w:r w:rsidRPr="001A127C">
        <w:t>PREVIOUSLY SEALED AREAS; Prior to the application of slurry surfacing mix adjoining previously sealed areas, sweep the edges of the previously sealed areas to remove loose material for at least 150mm from the edge.</w:t>
      </w:r>
      <w:bookmarkStart w:id="536" w:name="_Toc134020398"/>
      <w:bookmarkEnd w:id="536"/>
    </w:p>
    <w:p w14:paraId="209B7EF5" w14:textId="77777777" w:rsidR="00F81EC7" w:rsidRPr="001A127C" w:rsidRDefault="00000000" w:rsidP="00F81EC7">
      <w:r w:rsidRPr="001A127C">
        <w:t>FOREIGN MATERIAL; Remove adherent patches of foreign material from the surface of the road by steel scraper or other suitable methods.  Do not remove any large deposits of foreign material that cannot be removed by reasonable use of the mechanical broom, steel scrapers or other suitable methods.  Report the existence of any such deposits to the Superintendent prior to the commencement of spreading.</w:t>
      </w:r>
      <w:bookmarkStart w:id="537" w:name="_Toc134020399"/>
      <w:bookmarkEnd w:id="537"/>
    </w:p>
    <w:p w14:paraId="08623F78" w14:textId="77777777" w:rsidR="00F81EC7" w:rsidRPr="001A127C" w:rsidRDefault="00000000" w:rsidP="00F81EC7">
      <w:r w:rsidRPr="00306BD1">
        <w:rPr>
          <w:b/>
        </w:rPr>
        <w:t>Hold point</w:t>
      </w:r>
      <w:r>
        <w:t xml:space="preserve"> -</w:t>
      </w:r>
      <w:r w:rsidRPr="001A127C">
        <w:t xml:space="preserve"> Do not commence spreading of the slurry surfacing mix until the prepared pavement has been endorsed by the Superintendent.</w:t>
      </w:r>
      <w:bookmarkStart w:id="538" w:name="_Toc134020400"/>
      <w:bookmarkEnd w:id="538"/>
    </w:p>
    <w:p w14:paraId="3C29967E" w14:textId="77777777" w:rsidR="00F81EC7" w:rsidRPr="001A127C" w:rsidRDefault="00000000" w:rsidP="00F81EC7">
      <w:r w:rsidRPr="001A127C">
        <w:t>SET OUT; Unless following a satisfactory edge line or centre line place pavement marks on the surface at intervals of not more than 8 metres for the slurry surfacing machine to follow, while mixing and spreading.</w:t>
      </w:r>
      <w:bookmarkStart w:id="539" w:name="_Toc134020401"/>
      <w:bookmarkEnd w:id="539"/>
    </w:p>
    <w:p w14:paraId="227F2695" w14:textId="77777777" w:rsidR="00F81EC7" w:rsidRPr="000C7D3B" w:rsidRDefault="00000000" w:rsidP="00F81EC7">
      <w:pPr>
        <w:pStyle w:val="Heading2"/>
      </w:pPr>
      <w:r w:rsidRPr="000C7D3B">
        <w:t>Application</w:t>
      </w:r>
      <w:bookmarkStart w:id="540" w:name="_Toc134020402"/>
      <w:bookmarkEnd w:id="540"/>
    </w:p>
    <w:p w14:paraId="02F7EE8F" w14:textId="77777777" w:rsidR="00F81EC7" w:rsidRDefault="00000000" w:rsidP="00F81EC7">
      <w:r>
        <w:t>Do not apply slurry surfacing if it is raining or if rain is expected.</w:t>
      </w:r>
      <w:bookmarkStart w:id="541" w:name="_Toc134020403"/>
      <w:bookmarkEnd w:id="541"/>
    </w:p>
    <w:p w14:paraId="7C87A1E9" w14:textId="77777777" w:rsidR="00F81EC7" w:rsidRPr="001A127C" w:rsidRDefault="00000000" w:rsidP="00F81EC7">
      <w:r w:rsidRPr="001A127C">
        <w:t xml:space="preserve">Deposit the slurry surfacing mix at the optimum consistency into the spreading box and add nothing more to it.  Ensure that the mixing time is sufficient to produce a complete and uniform coating of the aggregate and direct the mixture into the moving spreader box at a sufficient rate to </w:t>
      </w:r>
      <w:proofErr w:type="gramStart"/>
      <w:r w:rsidRPr="001A127C">
        <w:t>maintain an ample supply across the full width of the strike-off squeegee at all times</w:t>
      </w:r>
      <w:proofErr w:type="gramEnd"/>
      <w:r w:rsidRPr="001A127C">
        <w:t>.</w:t>
      </w:r>
      <w:bookmarkStart w:id="542" w:name="_Toc134020404"/>
      <w:bookmarkEnd w:id="542"/>
    </w:p>
    <w:p w14:paraId="7A5B702A" w14:textId="77777777" w:rsidR="00F81EC7" w:rsidRPr="001A127C" w:rsidRDefault="00000000" w:rsidP="00F81EC7">
      <w:r w:rsidRPr="001A127C">
        <w:t xml:space="preserve">SLURRY BUILD UP; If required, squirt minor amounts of water into the corners of the spreader box to overcome temporary </w:t>
      </w:r>
      <w:proofErr w:type="spellStart"/>
      <w:r w:rsidRPr="001A127C">
        <w:t>build up</w:t>
      </w:r>
      <w:proofErr w:type="spellEnd"/>
      <w:r w:rsidRPr="001A127C">
        <w:t xml:space="preserve"> of slurry surfacing mixture.  This has no detrimental effect on the performance of the slurry.</w:t>
      </w:r>
      <w:bookmarkStart w:id="543" w:name="_Toc134020405"/>
      <w:bookmarkEnd w:id="543"/>
    </w:p>
    <w:p w14:paraId="20EAEA3B" w14:textId="77777777" w:rsidR="00F81EC7" w:rsidRPr="001A127C" w:rsidRDefault="00000000" w:rsidP="00F81EC7">
      <w:r w:rsidRPr="001A127C">
        <w:t xml:space="preserve">END OF RUN; Square off the end of each run at the point where feathering commenced </w:t>
      </w:r>
      <w:proofErr w:type="gramStart"/>
      <w:r w:rsidRPr="001A127C">
        <w:t xml:space="preserve">( </w:t>
      </w:r>
      <w:proofErr w:type="spellStart"/>
      <w:r w:rsidRPr="001A127C">
        <w:t>ie</w:t>
      </w:r>
      <w:proofErr w:type="spellEnd"/>
      <w:proofErr w:type="gramEnd"/>
      <w:r w:rsidRPr="001A127C">
        <w:t>.  that point where there is insufficient material in the spreader box to maintain the full width of spread).  Alternatively, the successive run may be lapped, but by no more than 100mm, if it can be demonstrated that no loss of riding surface or fattiness will result.</w:t>
      </w:r>
      <w:bookmarkStart w:id="544" w:name="_Toc134020406"/>
      <w:bookmarkEnd w:id="544"/>
    </w:p>
    <w:p w14:paraId="6F288D5B" w14:textId="77777777" w:rsidR="00F81EC7" w:rsidRPr="001A127C" w:rsidRDefault="00000000" w:rsidP="00F81EC7">
      <w:r w:rsidRPr="001A127C">
        <w:lastRenderedPageBreak/>
        <w:t>INACCESSABLE AREAS; Use suitable hand squeegees to spread the mix in areas inaccessible to the machine.</w:t>
      </w:r>
      <w:bookmarkStart w:id="545" w:name="_Toc134020407"/>
      <w:bookmarkEnd w:id="545"/>
    </w:p>
    <w:p w14:paraId="01C3D78B" w14:textId="77777777" w:rsidR="00F81EC7" w:rsidRPr="001A127C" w:rsidRDefault="00000000" w:rsidP="00F81EC7">
      <w:r w:rsidRPr="001A127C">
        <w:t>JOINTS; Make longitudinal joints coincide with lane or centreline markings.  Provide suitable width spreading equipment to produce a minimum number of longitudinal joints throughout the work.  Half passes and odd width passes may be used where necessary for shape correction but must not be used as the last pass of any paved area.  Do not allow excessive build up or unsightly appearance on longitudinal or traverse joints.</w:t>
      </w:r>
      <w:bookmarkStart w:id="546" w:name="_Toc134020408"/>
      <w:bookmarkEnd w:id="546"/>
    </w:p>
    <w:p w14:paraId="5130B029" w14:textId="77777777" w:rsidR="00F81EC7" w:rsidRPr="001A127C" w:rsidRDefault="00000000" w:rsidP="00F81EC7">
      <w:r w:rsidRPr="001A127C">
        <w:t>KERBS AND SHOULDERS; Take care to ensure straight lines along kerbs and shoulders and do not allow run off on those areas.</w:t>
      </w:r>
      <w:bookmarkStart w:id="547" w:name="_Toc134020409"/>
      <w:bookmarkEnd w:id="547"/>
    </w:p>
    <w:p w14:paraId="53E2E55E" w14:textId="77777777" w:rsidR="00F81EC7" w:rsidRPr="001A127C" w:rsidRDefault="00000000" w:rsidP="00F81EC7">
      <w:r w:rsidRPr="001A127C">
        <w:t>TEMPERATURE; If the pavement</w:t>
      </w:r>
      <w:r>
        <w:t xml:space="preserve"> temperature exceeds 40</w:t>
      </w:r>
      <w:r>
        <w:rPr>
          <w:rFonts w:cs="Arial"/>
        </w:rPr>
        <w:t>°</w:t>
      </w:r>
      <w:r w:rsidRPr="001A127C">
        <w:t>C., immediately prior to the application of the slurry surfacing mix thoroughly wet the surface of the pavement and all crack faces with water.  Ensure that all surfaces are uniformly damp and no free water is present on the surface or in the cracks when the slurry surfacing mix is applied.</w:t>
      </w:r>
      <w:bookmarkStart w:id="548" w:name="_Toc134020410"/>
      <w:bookmarkEnd w:id="548"/>
    </w:p>
    <w:p w14:paraId="42863B23" w14:textId="77777777" w:rsidR="00F81EC7" w:rsidRPr="001A127C" w:rsidRDefault="00000000" w:rsidP="00F81EC7">
      <w:r w:rsidRPr="001A127C">
        <w:t>DAMAGED WORK; Replace slurry surfacing damaged by rain after spreading.</w:t>
      </w:r>
      <w:bookmarkStart w:id="549" w:name="_Toc134020411"/>
      <w:bookmarkEnd w:id="549"/>
    </w:p>
    <w:p w14:paraId="32978E73" w14:textId="77777777" w:rsidR="00F81EC7" w:rsidRPr="000C7D3B" w:rsidRDefault="00000000" w:rsidP="00F81EC7">
      <w:pPr>
        <w:pStyle w:val="Heading2"/>
      </w:pPr>
      <w:r>
        <w:t xml:space="preserve">Conformance </w:t>
      </w:r>
      <w:r w:rsidRPr="000C7D3B">
        <w:t>Testing</w:t>
      </w:r>
      <w:bookmarkStart w:id="550" w:name="_Toc134020412"/>
      <w:bookmarkEnd w:id="550"/>
    </w:p>
    <w:p w14:paraId="7B40985B" w14:textId="77777777" w:rsidR="00F81EC7" w:rsidRPr="001A127C" w:rsidRDefault="00000000" w:rsidP="00F81EC7">
      <w:r w:rsidRPr="001A127C">
        <w:t>MATERIALS TESTING; Sampling of the mixed material will be requested randomly by the Superintendent during each day</w:t>
      </w:r>
      <w:r>
        <w:t>’</w:t>
      </w:r>
      <w:r w:rsidRPr="001A127C">
        <w:t>s production.</w:t>
      </w:r>
      <w:bookmarkStart w:id="551" w:name="_Toc134020413"/>
      <w:bookmarkEnd w:id="551"/>
    </w:p>
    <w:p w14:paraId="7821DF4E" w14:textId="77777777" w:rsidR="00F81EC7" w:rsidRPr="001A127C" w:rsidRDefault="00000000" w:rsidP="00F81EC7">
      <w:r w:rsidRPr="001A127C">
        <w:t>The sample material will be tested by the Principal’s NATA accredited testing laboratory contractor using accredited NATA technicians and test results will be provided to the Contractor.</w:t>
      </w:r>
      <w:bookmarkStart w:id="552" w:name="_Toc134020414"/>
      <w:bookmarkEnd w:id="552"/>
    </w:p>
    <w:p w14:paraId="4680A41A" w14:textId="77777777" w:rsidR="00F81EC7" w:rsidRDefault="00000000" w:rsidP="00F81EC7">
      <w:r w:rsidRPr="001A127C">
        <w:t>EXCESS AGGREGATE LOSS; Should the Superintendent identify excess aggregate loss from the surface after the slurry has fully cured, and the mix proportions are within the specified limits, suspend work until tests are taken and the problems rectified.</w:t>
      </w:r>
      <w:bookmarkStart w:id="553" w:name="_Toc134020415"/>
      <w:bookmarkEnd w:id="553"/>
    </w:p>
    <w:p w14:paraId="50246185" w14:textId="77777777" w:rsidR="00F81EC7" w:rsidRDefault="00000000" w:rsidP="00F81EC7">
      <w:r>
        <w:t>Wet stripping test; ISSA TB 114 (minimum 90% coating) to assess the system compatibility with the aggregate sources.</w:t>
      </w:r>
    </w:p>
    <w:p w14:paraId="1EBE109F" w14:textId="77777777" w:rsidR="00F81EC7" w:rsidRPr="001A127C" w:rsidRDefault="00000000" w:rsidP="00F81EC7">
      <w:r>
        <w:t>Wet track abrasion test; by AGPT/T272, SST 04 (maximum 800g/m</w:t>
      </w:r>
      <w:r w:rsidRPr="00423BDF">
        <w:rPr>
          <w:vertAlign w:val="superscript"/>
        </w:rPr>
        <w:t>2</w:t>
      </w:r>
      <w:r>
        <w:t xml:space="preserve"> loss). If the wet track abrasion re-test value exceeds 800g/m</w:t>
      </w:r>
      <w:r w:rsidRPr="00423BDF">
        <w:rPr>
          <w:vertAlign w:val="superscript"/>
        </w:rPr>
        <w:t>2</w:t>
      </w:r>
      <w:r>
        <w:t>, halt production until the mix design is corrected and endorsed by the Superintendent.</w:t>
      </w:r>
    </w:p>
    <w:p w14:paraId="7C906D6A" w14:textId="77777777" w:rsidR="00F81EC7" w:rsidRPr="000C7D3B" w:rsidRDefault="00000000" w:rsidP="00F81EC7">
      <w:pPr>
        <w:pStyle w:val="Heading2"/>
      </w:pPr>
      <w:r w:rsidRPr="000C7D3B">
        <w:t xml:space="preserve">Surplus, Waste </w:t>
      </w:r>
      <w:proofErr w:type="gramStart"/>
      <w:r w:rsidRPr="000C7D3B">
        <w:t>And</w:t>
      </w:r>
      <w:proofErr w:type="gramEnd"/>
      <w:r w:rsidRPr="000C7D3B">
        <w:t xml:space="preserve"> Defective Materials</w:t>
      </w:r>
      <w:bookmarkStart w:id="554" w:name="_Toc134020418"/>
      <w:bookmarkEnd w:id="554"/>
    </w:p>
    <w:p w14:paraId="4BC26A8D" w14:textId="77777777" w:rsidR="00F81EC7" w:rsidRPr="001A127C" w:rsidRDefault="00000000" w:rsidP="00F81EC7">
      <w:r w:rsidRPr="001A127C">
        <w:t>R</w:t>
      </w:r>
      <w:r>
        <w:t>emove from the work prior to it</w:t>
      </w:r>
      <w:r w:rsidRPr="001A127C">
        <w:t>s application to the road any bitumen emulsion which has deteriorated or become contaminated in any way.  Bear the cost of replacing any such emulsion for use in the works.</w:t>
      </w:r>
      <w:bookmarkStart w:id="555" w:name="_Toc134020419"/>
      <w:bookmarkEnd w:id="555"/>
    </w:p>
    <w:p w14:paraId="7C7E848D" w14:textId="77777777" w:rsidR="00F81EC7" w:rsidRDefault="00000000" w:rsidP="00F81EC7">
      <w:pPr>
        <w:keepNext/>
      </w:pPr>
      <w:r w:rsidRPr="001A127C">
        <w:t>SURPLU</w:t>
      </w:r>
      <w:r>
        <w:t>S MATERIALS;</w:t>
      </w:r>
      <w:bookmarkStart w:id="556" w:name="_Toc134020420"/>
      <w:bookmarkEnd w:id="556"/>
    </w:p>
    <w:p w14:paraId="1CB0138E" w14:textId="77777777" w:rsidR="00F81EC7" w:rsidRPr="001A127C" w:rsidRDefault="00000000" w:rsidP="00F81EC7">
      <w:r w:rsidRPr="001A127C">
        <w:t>Remove surplus materials in stockpiles and elsewhere from the job at the completion of the work.</w:t>
      </w:r>
      <w:bookmarkStart w:id="557" w:name="_Toc134020421"/>
      <w:bookmarkEnd w:id="557"/>
    </w:p>
    <w:p w14:paraId="29EAEBA7" w14:textId="77777777" w:rsidR="00F81EC7" w:rsidRDefault="00000000" w:rsidP="00F81EC7">
      <w:r>
        <w:t>WASTE;</w:t>
      </w:r>
      <w:bookmarkStart w:id="558" w:name="_Toc134020422"/>
      <w:bookmarkEnd w:id="558"/>
    </w:p>
    <w:p w14:paraId="345F40EF" w14:textId="77777777" w:rsidR="00F81EC7" w:rsidRPr="001A127C" w:rsidRDefault="00000000" w:rsidP="00F81EC7">
      <w:r w:rsidRPr="001A127C">
        <w:t>Dispose of waste aggregate, bitumen emulsion, empty containers or other materials remaining after completion of the work in an acceptable manner</w:t>
      </w:r>
      <w:r>
        <w:t>, at a legal waste disposal site,</w:t>
      </w:r>
      <w:r w:rsidRPr="001A127C">
        <w:t xml:space="preserve"> and leave the work site in a neat and tidy condition.</w:t>
      </w:r>
      <w:bookmarkStart w:id="559" w:name="_Toc134020423"/>
      <w:bookmarkEnd w:id="559"/>
    </w:p>
    <w:p w14:paraId="454ACD71" w14:textId="77777777" w:rsidR="00F81EC7" w:rsidRPr="000C7D3B" w:rsidRDefault="00000000" w:rsidP="00F81EC7">
      <w:pPr>
        <w:pStyle w:val="Heading2"/>
      </w:pPr>
      <w:r w:rsidRPr="000C7D3B">
        <w:t>Maintenance</w:t>
      </w:r>
      <w:bookmarkStart w:id="560" w:name="_Toc134020424"/>
      <w:bookmarkEnd w:id="560"/>
    </w:p>
    <w:p w14:paraId="61B83FDD" w14:textId="77777777" w:rsidR="00F81EC7" w:rsidRPr="001A127C" w:rsidRDefault="00000000" w:rsidP="00F81EC7">
      <w:r w:rsidRPr="001A127C">
        <w:t>Maintain the completed work in a satisfactory condition for a period of one month after completion of the whole of the work.  Maintenance is limited to work which results from failures attributable to the operations of the Contractor.</w:t>
      </w:r>
      <w:bookmarkStart w:id="561" w:name="_Toc134020425"/>
      <w:bookmarkEnd w:id="561"/>
    </w:p>
    <w:p w14:paraId="7476FCFD" w14:textId="77777777" w:rsidR="00F81EC7" w:rsidRPr="000C7D3B" w:rsidRDefault="00000000" w:rsidP="00F81EC7">
      <w:pPr>
        <w:pStyle w:val="Heading2"/>
      </w:pPr>
      <w:r w:rsidRPr="000C7D3B">
        <w:t>Records – witness point</w:t>
      </w:r>
      <w:bookmarkStart w:id="562" w:name="_Toc134020426"/>
      <w:bookmarkEnd w:id="562"/>
    </w:p>
    <w:p w14:paraId="13D471D8" w14:textId="77777777" w:rsidR="00F81EC7" w:rsidRPr="001A127C" w:rsidRDefault="00000000" w:rsidP="00F81EC7">
      <w:r w:rsidRPr="001A127C">
        <w:t xml:space="preserve">Record the particulars of the slurry surfacing work, as required by the Superintendent, on the Department’s standard “Daily Record Sheet – Spray Surfacing”.  Record the details of aggregate, added </w:t>
      </w:r>
      <w:r w:rsidRPr="001A127C">
        <w:lastRenderedPageBreak/>
        <w:t>filler, emulsion and additive used together with the length and width of run immediately each run is completed.</w:t>
      </w:r>
      <w:bookmarkStart w:id="563" w:name="_Toc134020427"/>
      <w:bookmarkEnd w:id="563"/>
    </w:p>
    <w:p w14:paraId="58202FBA" w14:textId="77777777" w:rsidR="00F81EC7" w:rsidRDefault="00000000" w:rsidP="00F81EC7">
      <w:r w:rsidRPr="00306BD1">
        <w:rPr>
          <w:b/>
        </w:rPr>
        <w:t>Witness point</w:t>
      </w:r>
      <w:r w:rsidRPr="001A127C">
        <w:t xml:space="preserve"> - Forward</w:t>
      </w:r>
      <w:r>
        <w:t xml:space="preserve"> a</w:t>
      </w:r>
      <w:r w:rsidRPr="001A127C">
        <w:t xml:space="preserve"> copy of the slurry surfacing Daily Record Sheet to the Superintendent daily.</w:t>
      </w:r>
      <w:bookmarkStart w:id="564" w:name="_Toc134020428"/>
      <w:bookmarkEnd w:id="564"/>
    </w:p>
    <w:p w14:paraId="65D3DE9D" w14:textId="77777777" w:rsidR="00F75D88" w:rsidRDefault="00F75D88" w:rsidP="00F75D88"/>
    <w:p w14:paraId="0C102A65" w14:textId="77777777" w:rsidR="000C7D3B" w:rsidRPr="00F75D88" w:rsidRDefault="000C7D3B" w:rsidP="00F75D88"/>
    <w:p w14:paraId="633713BF" w14:textId="77777777" w:rsidR="00A74F14" w:rsidRDefault="00000000" w:rsidP="00A74F14">
      <w:pPr>
        <w:pStyle w:val="Heading1"/>
      </w:pPr>
      <w:bookmarkStart w:id="565" w:name="_Toc256000012"/>
      <w:bookmarkStart w:id="566" w:name="_Toc134020431"/>
      <w:r w:rsidRPr="0047139A">
        <w:t>Miscellaneous Concrete Works</w:t>
      </w:r>
      <w:bookmarkEnd w:id="565"/>
      <w:bookmarkEnd w:id="566"/>
    </w:p>
    <w:p w14:paraId="52FD62EC" w14:textId="77777777" w:rsidR="008425C5" w:rsidRPr="00DE2AA2" w:rsidRDefault="00000000" w:rsidP="008425C5">
      <w:r>
        <w:t>DIPL Roadworks Master – January 2024</w:t>
      </w:r>
    </w:p>
    <w:p w14:paraId="5DC8DE16" w14:textId="77777777" w:rsidR="008425C5" w:rsidRPr="0047139A" w:rsidRDefault="00000000" w:rsidP="008425C5">
      <w:pPr>
        <w:pStyle w:val="Heading2"/>
        <w:rPr>
          <w:lang w:val="en-AU"/>
        </w:rPr>
      </w:pPr>
      <w:bookmarkStart w:id="567" w:name="_Toc390823676"/>
      <w:bookmarkStart w:id="568" w:name="_Toc391429368"/>
      <w:bookmarkStart w:id="569" w:name="_Toc396035046"/>
      <w:bookmarkStart w:id="570" w:name="_Toc398800437"/>
      <w:r w:rsidRPr="0047139A">
        <w:rPr>
          <w:lang w:val="en-AU"/>
        </w:rPr>
        <w:t>Standards</w:t>
      </w:r>
      <w:bookmarkEnd w:id="567"/>
      <w:bookmarkEnd w:id="568"/>
      <w:bookmarkEnd w:id="569"/>
      <w:bookmarkEnd w:id="570"/>
      <w:r>
        <w:t xml:space="preserve"> and Publications</w:t>
      </w:r>
    </w:p>
    <w:p w14:paraId="7DFCD079" w14:textId="77777777" w:rsidR="008425C5" w:rsidRDefault="00000000" w:rsidP="008425C5">
      <w:r w:rsidRPr="0047139A">
        <w:t>Conform to the following Standards and Publication unless specified otherwise:</w:t>
      </w:r>
    </w:p>
    <w:p w14:paraId="66D6B408" w14:textId="77777777" w:rsidR="008425C5" w:rsidRPr="0047139A" w:rsidRDefault="00000000" w:rsidP="008425C5">
      <w:r>
        <w:t>AUSTRALIAN STANDARDS</w:t>
      </w:r>
    </w:p>
    <w:tbl>
      <w:tblPr>
        <w:tblStyle w:val="TableGrid"/>
        <w:tblW w:w="5000" w:type="pct"/>
        <w:tblLook w:val="04A0" w:firstRow="1" w:lastRow="0" w:firstColumn="1" w:lastColumn="0" w:noHBand="0" w:noVBand="1"/>
      </w:tblPr>
      <w:tblGrid>
        <w:gridCol w:w="2405"/>
        <w:gridCol w:w="7903"/>
      </w:tblGrid>
      <w:tr w:rsidR="009838DF" w14:paraId="14660B56" w14:textId="77777777" w:rsidTr="001E7EF0">
        <w:trPr>
          <w:cnfStyle w:val="100000000000" w:firstRow="1" w:lastRow="0" w:firstColumn="0" w:lastColumn="0" w:oddVBand="0" w:evenVBand="0" w:oddHBand="0" w:evenHBand="0" w:firstRowFirstColumn="0" w:firstRowLastColumn="0" w:lastRowFirstColumn="0" w:lastRowLastColumn="0"/>
        </w:trPr>
        <w:tc>
          <w:tcPr>
            <w:tcW w:w="10308" w:type="dxa"/>
            <w:gridSpan w:val="2"/>
          </w:tcPr>
          <w:p w14:paraId="55C57D55" w14:textId="77777777" w:rsidR="008425C5" w:rsidRPr="00902438" w:rsidRDefault="00000000" w:rsidP="001E7EF0">
            <w:r w:rsidRPr="00B91363">
              <w:t xml:space="preserve">Table – </w:t>
            </w:r>
            <w:r>
              <w:t xml:space="preserve">Australian </w:t>
            </w:r>
            <w:r w:rsidRPr="00B91363">
              <w:t>Standards</w:t>
            </w:r>
          </w:p>
        </w:tc>
      </w:tr>
      <w:tr w:rsidR="009838DF" w14:paraId="4E9F4965" w14:textId="77777777" w:rsidTr="001E7EF0">
        <w:tc>
          <w:tcPr>
            <w:tcW w:w="10308" w:type="dxa"/>
            <w:gridSpan w:val="2"/>
          </w:tcPr>
          <w:p w14:paraId="29CD9379" w14:textId="77777777" w:rsidR="008425C5" w:rsidRPr="00902438" w:rsidRDefault="00000000" w:rsidP="001E7EF0">
            <w:r w:rsidRPr="00B91363">
              <w:t>Use Standards, and their amendments, current as at the date for the close of tenders except where different editions and/or amendments are re</w:t>
            </w:r>
            <w:r>
              <w:t>quired by statutory authorities</w:t>
            </w:r>
            <w:r w:rsidRPr="00B019AC">
              <w:rPr>
                <w:rFonts w:cs="Arial"/>
              </w:rPr>
              <w:t>, including, but not limited to, NATA and the National Construction Code including</w:t>
            </w:r>
            <w:r>
              <w:rPr>
                <w:rFonts w:cs="Arial"/>
              </w:rPr>
              <w:t xml:space="preserve"> the Building Code of Australia</w:t>
            </w:r>
            <w:r>
              <w:t>.</w:t>
            </w:r>
          </w:p>
        </w:tc>
      </w:tr>
      <w:tr w:rsidR="009838DF" w14:paraId="048F54DA" w14:textId="77777777" w:rsidTr="001E7EF0">
        <w:tc>
          <w:tcPr>
            <w:tcW w:w="2405" w:type="dxa"/>
          </w:tcPr>
          <w:p w14:paraId="4FCF899F" w14:textId="77777777" w:rsidR="008425C5" w:rsidRPr="00902438" w:rsidRDefault="00000000" w:rsidP="001E7EF0">
            <w:r w:rsidRPr="00465317">
              <w:rPr>
                <w:b/>
              </w:rPr>
              <w:t>Designation</w:t>
            </w:r>
          </w:p>
        </w:tc>
        <w:tc>
          <w:tcPr>
            <w:tcW w:w="7903" w:type="dxa"/>
          </w:tcPr>
          <w:p w14:paraId="67DF821C" w14:textId="77777777" w:rsidR="008425C5" w:rsidRPr="00902438" w:rsidRDefault="00000000" w:rsidP="001E7EF0">
            <w:r w:rsidRPr="00465317">
              <w:rPr>
                <w:b/>
              </w:rPr>
              <w:t>Title</w:t>
            </w:r>
          </w:p>
        </w:tc>
      </w:tr>
      <w:tr w:rsidR="009838DF" w14:paraId="412AF9CF" w14:textId="77777777" w:rsidTr="001E7EF0">
        <w:tc>
          <w:tcPr>
            <w:tcW w:w="2405" w:type="dxa"/>
          </w:tcPr>
          <w:p w14:paraId="09B6D929" w14:textId="77777777" w:rsidR="008425C5" w:rsidRPr="00902438" w:rsidRDefault="00000000" w:rsidP="001E7EF0">
            <w:r>
              <w:t>AS </w:t>
            </w:r>
            <w:r w:rsidRPr="00902438">
              <w:t>1012(series)</w:t>
            </w:r>
          </w:p>
        </w:tc>
        <w:tc>
          <w:tcPr>
            <w:tcW w:w="7903" w:type="dxa"/>
          </w:tcPr>
          <w:p w14:paraId="46B5A295" w14:textId="77777777" w:rsidR="008425C5" w:rsidRPr="00902438" w:rsidRDefault="00000000" w:rsidP="001E7EF0">
            <w:r w:rsidRPr="00902438">
              <w:t>Methods of testing concrete</w:t>
            </w:r>
          </w:p>
        </w:tc>
      </w:tr>
      <w:tr w:rsidR="009838DF" w14:paraId="7C4EED1E" w14:textId="77777777" w:rsidTr="001E7EF0">
        <w:tc>
          <w:tcPr>
            <w:tcW w:w="2405" w:type="dxa"/>
          </w:tcPr>
          <w:p w14:paraId="28BE3F36" w14:textId="77777777" w:rsidR="008425C5" w:rsidRPr="00902438" w:rsidRDefault="00000000" w:rsidP="001E7EF0">
            <w:r>
              <w:t>AS </w:t>
            </w:r>
            <w:r w:rsidRPr="00902438">
              <w:t>1141(series)</w:t>
            </w:r>
          </w:p>
        </w:tc>
        <w:tc>
          <w:tcPr>
            <w:tcW w:w="7903" w:type="dxa"/>
          </w:tcPr>
          <w:p w14:paraId="258BB942" w14:textId="77777777" w:rsidR="008425C5" w:rsidRPr="00902438" w:rsidRDefault="00000000" w:rsidP="001E7EF0">
            <w:r w:rsidRPr="00902438">
              <w:t>Methods for sampling and testing aggregates</w:t>
            </w:r>
          </w:p>
        </w:tc>
      </w:tr>
      <w:tr w:rsidR="009838DF" w14:paraId="650C3216" w14:textId="77777777" w:rsidTr="001E7EF0">
        <w:tc>
          <w:tcPr>
            <w:tcW w:w="2405" w:type="dxa"/>
          </w:tcPr>
          <w:p w14:paraId="7AEB976C" w14:textId="77777777" w:rsidR="008425C5" w:rsidRPr="00902438" w:rsidRDefault="00000000" w:rsidP="001E7EF0">
            <w:r>
              <w:t>AS </w:t>
            </w:r>
            <w:r w:rsidRPr="00902438">
              <w:t>1289(series)</w:t>
            </w:r>
          </w:p>
        </w:tc>
        <w:tc>
          <w:tcPr>
            <w:tcW w:w="7903" w:type="dxa"/>
          </w:tcPr>
          <w:p w14:paraId="3B1D106E" w14:textId="77777777" w:rsidR="008425C5" w:rsidRPr="00902438" w:rsidRDefault="00000000" w:rsidP="001E7EF0">
            <w:r w:rsidRPr="00902438">
              <w:t>Methods of testing soils for engineering purposes</w:t>
            </w:r>
          </w:p>
        </w:tc>
      </w:tr>
      <w:tr w:rsidR="009838DF" w14:paraId="2DCC81DC" w14:textId="77777777" w:rsidTr="001E7EF0">
        <w:tc>
          <w:tcPr>
            <w:tcW w:w="2405" w:type="dxa"/>
          </w:tcPr>
          <w:p w14:paraId="1FEA65F0" w14:textId="77777777" w:rsidR="008425C5" w:rsidRPr="00902438" w:rsidRDefault="00000000" w:rsidP="001E7EF0">
            <w:r>
              <w:t>AS </w:t>
            </w:r>
            <w:r w:rsidRPr="00902438">
              <w:t>1379</w:t>
            </w:r>
          </w:p>
        </w:tc>
        <w:tc>
          <w:tcPr>
            <w:tcW w:w="7903" w:type="dxa"/>
          </w:tcPr>
          <w:p w14:paraId="7E5569E5" w14:textId="77777777" w:rsidR="008425C5" w:rsidRPr="00902438" w:rsidRDefault="00000000" w:rsidP="001E7EF0">
            <w:r w:rsidRPr="00902438">
              <w:t>The specification and manufacture of concrete</w:t>
            </w:r>
          </w:p>
        </w:tc>
      </w:tr>
      <w:tr w:rsidR="009838DF" w14:paraId="41856299" w14:textId="77777777" w:rsidTr="001E7EF0">
        <w:tc>
          <w:tcPr>
            <w:tcW w:w="2405" w:type="dxa"/>
          </w:tcPr>
          <w:p w14:paraId="199E9E94" w14:textId="77777777" w:rsidR="008425C5" w:rsidRPr="00902438" w:rsidRDefault="00000000" w:rsidP="001E7EF0">
            <w:r>
              <w:t>AS </w:t>
            </w:r>
            <w:r w:rsidRPr="00902438">
              <w:t>1478.1</w:t>
            </w:r>
          </w:p>
        </w:tc>
        <w:tc>
          <w:tcPr>
            <w:tcW w:w="7903" w:type="dxa"/>
          </w:tcPr>
          <w:p w14:paraId="75365C71" w14:textId="77777777" w:rsidR="008425C5" w:rsidRPr="00902438" w:rsidRDefault="00000000" w:rsidP="001E7EF0">
            <w:r w:rsidRPr="00902438">
              <w:t>Chemical admixtures for concrete, mortar and grout – Admixtures for concrete</w:t>
            </w:r>
          </w:p>
        </w:tc>
      </w:tr>
      <w:tr w:rsidR="009838DF" w14:paraId="4122E9A2" w14:textId="77777777" w:rsidTr="001E7EF0">
        <w:tc>
          <w:tcPr>
            <w:tcW w:w="2405" w:type="dxa"/>
          </w:tcPr>
          <w:p w14:paraId="352451B0" w14:textId="77777777" w:rsidR="008425C5" w:rsidRDefault="00000000" w:rsidP="001E7EF0">
            <w:r>
              <w:t>AS 2350</w:t>
            </w:r>
          </w:p>
        </w:tc>
        <w:tc>
          <w:tcPr>
            <w:tcW w:w="7903" w:type="dxa"/>
          </w:tcPr>
          <w:p w14:paraId="4D5E9910" w14:textId="77777777" w:rsidR="008425C5" w:rsidRPr="00902438" w:rsidRDefault="00000000" w:rsidP="001E7EF0">
            <w:r w:rsidRPr="00902438">
              <w:t>Methods of sampling portland and blended cements</w:t>
            </w:r>
          </w:p>
        </w:tc>
      </w:tr>
      <w:tr w:rsidR="009838DF" w14:paraId="071A93B7" w14:textId="77777777" w:rsidTr="001E7EF0">
        <w:tc>
          <w:tcPr>
            <w:tcW w:w="2405" w:type="dxa"/>
          </w:tcPr>
          <w:p w14:paraId="7369B820" w14:textId="77777777" w:rsidR="008425C5" w:rsidRPr="00902438" w:rsidRDefault="00000000" w:rsidP="001E7EF0">
            <w:r>
              <w:t>AS/NZS </w:t>
            </w:r>
            <w:r w:rsidRPr="00902438">
              <w:t>2350.0</w:t>
            </w:r>
          </w:p>
        </w:tc>
        <w:tc>
          <w:tcPr>
            <w:tcW w:w="7903" w:type="dxa"/>
          </w:tcPr>
          <w:p w14:paraId="39C9A062" w14:textId="77777777" w:rsidR="008425C5" w:rsidRPr="00E605C5" w:rsidRDefault="00000000">
            <w:pPr>
              <w:pStyle w:val="ListParagraph"/>
              <w:numPr>
                <w:ilvl w:val="0"/>
                <w:numId w:val="117"/>
              </w:numPr>
            </w:pPr>
            <w:r w:rsidRPr="000309DD">
              <w:t>General introduction and lis</w:t>
            </w:r>
            <w:r w:rsidRPr="00E605C5">
              <w:t>t of methods</w:t>
            </w:r>
          </w:p>
        </w:tc>
      </w:tr>
      <w:tr w:rsidR="009838DF" w14:paraId="05C2F802" w14:textId="77777777" w:rsidTr="001E7EF0">
        <w:tc>
          <w:tcPr>
            <w:tcW w:w="2405" w:type="dxa"/>
          </w:tcPr>
          <w:p w14:paraId="21A18B3B" w14:textId="77777777" w:rsidR="008425C5" w:rsidRPr="00902438" w:rsidRDefault="00000000" w:rsidP="001E7EF0">
            <w:r>
              <w:t>AS/NZS </w:t>
            </w:r>
            <w:r w:rsidRPr="00902438">
              <w:t>2350.1</w:t>
            </w:r>
          </w:p>
        </w:tc>
        <w:tc>
          <w:tcPr>
            <w:tcW w:w="7903" w:type="dxa"/>
          </w:tcPr>
          <w:p w14:paraId="4D670F4E" w14:textId="77777777" w:rsidR="008425C5" w:rsidRPr="000309DD" w:rsidRDefault="00000000">
            <w:pPr>
              <w:pStyle w:val="ListParagraph"/>
              <w:numPr>
                <w:ilvl w:val="0"/>
                <w:numId w:val="117"/>
              </w:numPr>
            </w:pPr>
            <w:r w:rsidRPr="000309DD">
              <w:t>Sampling</w:t>
            </w:r>
          </w:p>
        </w:tc>
      </w:tr>
      <w:tr w:rsidR="009838DF" w14:paraId="2D4CB77D" w14:textId="77777777" w:rsidTr="001E7EF0">
        <w:tc>
          <w:tcPr>
            <w:tcW w:w="2405" w:type="dxa"/>
          </w:tcPr>
          <w:p w14:paraId="23B121F2" w14:textId="77777777" w:rsidR="008425C5" w:rsidRPr="00902438" w:rsidRDefault="00000000" w:rsidP="001E7EF0">
            <w:r>
              <w:t>AS </w:t>
            </w:r>
            <w:r w:rsidRPr="00902438">
              <w:t>2758.1</w:t>
            </w:r>
          </w:p>
        </w:tc>
        <w:tc>
          <w:tcPr>
            <w:tcW w:w="7903" w:type="dxa"/>
          </w:tcPr>
          <w:p w14:paraId="5D7003C0" w14:textId="77777777" w:rsidR="008425C5" w:rsidRPr="00902438" w:rsidRDefault="00000000" w:rsidP="001E7EF0">
            <w:r w:rsidRPr="00902438">
              <w:t>Aggregates and rock for engineering purposes - Concrete aggregates</w:t>
            </w:r>
          </w:p>
        </w:tc>
      </w:tr>
      <w:tr w:rsidR="009838DF" w14:paraId="615B870E" w14:textId="77777777" w:rsidTr="001E7EF0">
        <w:tc>
          <w:tcPr>
            <w:tcW w:w="2405" w:type="dxa"/>
          </w:tcPr>
          <w:p w14:paraId="73280EF9" w14:textId="77777777" w:rsidR="008425C5" w:rsidRPr="00902438" w:rsidRDefault="00000000" w:rsidP="001E7EF0">
            <w:r>
              <w:t>AS </w:t>
            </w:r>
            <w:r w:rsidRPr="00902438">
              <w:t>2876</w:t>
            </w:r>
          </w:p>
        </w:tc>
        <w:tc>
          <w:tcPr>
            <w:tcW w:w="7903" w:type="dxa"/>
          </w:tcPr>
          <w:p w14:paraId="62D35B1E" w14:textId="77777777" w:rsidR="008425C5" w:rsidRPr="00902438" w:rsidRDefault="00000000" w:rsidP="001E7EF0">
            <w:r w:rsidRPr="00902438">
              <w:t>Concrete kerbs and channels (gutters) - Manually or machine placed</w:t>
            </w:r>
            <w:r>
              <w:t xml:space="preserve"> (Withdrawn, Available)</w:t>
            </w:r>
          </w:p>
        </w:tc>
      </w:tr>
      <w:tr w:rsidR="009838DF" w14:paraId="6563DF0C" w14:textId="77777777" w:rsidTr="001E7EF0">
        <w:tc>
          <w:tcPr>
            <w:tcW w:w="2405" w:type="dxa"/>
          </w:tcPr>
          <w:p w14:paraId="0F591947" w14:textId="77777777" w:rsidR="008425C5" w:rsidRPr="00902438" w:rsidRDefault="00000000" w:rsidP="001E7EF0">
            <w:r>
              <w:t>AS </w:t>
            </w:r>
            <w:r w:rsidRPr="00902438">
              <w:t>3600</w:t>
            </w:r>
          </w:p>
        </w:tc>
        <w:tc>
          <w:tcPr>
            <w:tcW w:w="7903" w:type="dxa"/>
          </w:tcPr>
          <w:p w14:paraId="682B6F90" w14:textId="77777777" w:rsidR="008425C5" w:rsidRPr="00902438" w:rsidRDefault="00000000" w:rsidP="001E7EF0">
            <w:r w:rsidRPr="00902438">
              <w:t>Concrete structures</w:t>
            </w:r>
          </w:p>
        </w:tc>
      </w:tr>
      <w:tr w:rsidR="009838DF" w14:paraId="6B1C7A43" w14:textId="77777777" w:rsidTr="001E7EF0">
        <w:tc>
          <w:tcPr>
            <w:tcW w:w="2405" w:type="dxa"/>
          </w:tcPr>
          <w:p w14:paraId="4370B33D" w14:textId="77777777" w:rsidR="008425C5" w:rsidRPr="00902438" w:rsidRDefault="00000000" w:rsidP="001E7EF0">
            <w:r>
              <w:t>AS </w:t>
            </w:r>
            <w:r w:rsidRPr="00902438">
              <w:t>3610.1</w:t>
            </w:r>
          </w:p>
        </w:tc>
        <w:tc>
          <w:tcPr>
            <w:tcW w:w="7903" w:type="dxa"/>
          </w:tcPr>
          <w:p w14:paraId="559909DE" w14:textId="77777777" w:rsidR="008425C5" w:rsidRPr="00902438" w:rsidRDefault="00000000" w:rsidP="001E7EF0">
            <w:r w:rsidRPr="00902438">
              <w:t>Formwork for concrete - Specifications</w:t>
            </w:r>
          </w:p>
        </w:tc>
      </w:tr>
      <w:tr w:rsidR="009838DF" w14:paraId="6220D26C" w14:textId="77777777" w:rsidTr="001E7EF0">
        <w:tc>
          <w:tcPr>
            <w:tcW w:w="2405" w:type="dxa"/>
          </w:tcPr>
          <w:p w14:paraId="3E8B5CC4" w14:textId="77777777" w:rsidR="008425C5" w:rsidRPr="00902438" w:rsidRDefault="00000000" w:rsidP="001E7EF0">
            <w:r>
              <w:t>AS </w:t>
            </w:r>
            <w:r w:rsidRPr="00902438">
              <w:t>3972</w:t>
            </w:r>
          </w:p>
        </w:tc>
        <w:tc>
          <w:tcPr>
            <w:tcW w:w="7903" w:type="dxa"/>
          </w:tcPr>
          <w:p w14:paraId="0372B1EF" w14:textId="77777777" w:rsidR="008425C5" w:rsidRPr="00902438" w:rsidRDefault="00000000" w:rsidP="001E7EF0">
            <w:r w:rsidRPr="00902438">
              <w:t>General purpose and blended cements</w:t>
            </w:r>
          </w:p>
        </w:tc>
      </w:tr>
      <w:tr w:rsidR="009838DF" w14:paraId="34452D26" w14:textId="77777777" w:rsidTr="001E7EF0">
        <w:tc>
          <w:tcPr>
            <w:tcW w:w="2405" w:type="dxa"/>
          </w:tcPr>
          <w:p w14:paraId="203566B5" w14:textId="77777777" w:rsidR="008425C5" w:rsidRPr="00902438" w:rsidRDefault="00000000" w:rsidP="001E7EF0">
            <w:r>
              <w:t>AS/NZS </w:t>
            </w:r>
            <w:r w:rsidRPr="00902438">
              <w:t>4671</w:t>
            </w:r>
          </w:p>
        </w:tc>
        <w:tc>
          <w:tcPr>
            <w:tcW w:w="7903" w:type="dxa"/>
          </w:tcPr>
          <w:p w14:paraId="3BB1EFB1" w14:textId="77777777" w:rsidR="008425C5" w:rsidRPr="00902438" w:rsidRDefault="00000000" w:rsidP="001E7EF0">
            <w:r w:rsidRPr="00902438">
              <w:t>Steel reinforcing materials</w:t>
            </w:r>
          </w:p>
        </w:tc>
      </w:tr>
    </w:tbl>
    <w:p w14:paraId="5CE1C818" w14:textId="77777777" w:rsidR="008425C5" w:rsidRPr="0047139A" w:rsidRDefault="008425C5" w:rsidP="008425C5">
      <w:pPr>
        <w:pStyle w:val="ASList"/>
      </w:pPr>
    </w:p>
    <w:p w14:paraId="5CC630E3" w14:textId="77777777" w:rsidR="008425C5" w:rsidRPr="00D16B72" w:rsidRDefault="00000000" w:rsidP="008425C5">
      <w:pPr>
        <w:rPr>
          <w:b/>
        </w:rPr>
      </w:pPr>
      <w:r w:rsidRPr="00D16B72">
        <w:rPr>
          <w:b/>
        </w:rPr>
        <w:t>NT TEST METHODS AND MANUALS</w:t>
      </w:r>
    </w:p>
    <w:p w14:paraId="3A4E4B15" w14:textId="77777777" w:rsidR="008425C5" w:rsidRDefault="00000000" w:rsidP="008425C5">
      <w:r>
        <w:t>NTMTM</w:t>
      </w:r>
      <w:r>
        <w:tab/>
        <w:t xml:space="preserve">NT Materials Testing Manual accessible via </w:t>
      </w:r>
      <w:hyperlink r:id="rId94" w:history="1">
        <w:r w:rsidR="008425C5">
          <w:rPr>
            <w:rStyle w:val="Hyperlink"/>
          </w:rPr>
          <w:t>https://dipl.nt.gov.au/industry/technical-standards-guidelines-and-specifications/materials-testing-manual</w:t>
        </w:r>
      </w:hyperlink>
    </w:p>
    <w:p w14:paraId="68A33D91" w14:textId="77777777" w:rsidR="008425C5" w:rsidRPr="0047139A" w:rsidRDefault="00000000" w:rsidP="008425C5">
      <w:r>
        <w:t>NTTM</w:t>
      </w:r>
      <w:r>
        <w:tab/>
      </w:r>
      <w:r>
        <w:tab/>
        <w:t>NT Test Methods</w:t>
      </w:r>
    </w:p>
    <w:p w14:paraId="597DD4D1" w14:textId="77777777" w:rsidR="008425C5" w:rsidRPr="0047139A" w:rsidRDefault="00000000" w:rsidP="008425C5">
      <w:pPr>
        <w:pStyle w:val="Heading2"/>
        <w:rPr>
          <w:lang w:val="en-AU"/>
        </w:rPr>
      </w:pPr>
      <w:bookmarkStart w:id="571" w:name="_Toc390823677"/>
      <w:bookmarkStart w:id="572" w:name="_Toc391429369"/>
      <w:bookmarkStart w:id="573" w:name="_Toc396035047"/>
      <w:bookmarkStart w:id="574" w:name="_Toc398800438"/>
      <w:r w:rsidRPr="0047139A">
        <w:rPr>
          <w:lang w:val="en-AU"/>
        </w:rPr>
        <w:lastRenderedPageBreak/>
        <w:t>General</w:t>
      </w:r>
      <w:bookmarkEnd w:id="571"/>
      <w:bookmarkEnd w:id="572"/>
      <w:bookmarkEnd w:id="573"/>
      <w:bookmarkEnd w:id="574"/>
    </w:p>
    <w:p w14:paraId="4B5A3A67" w14:textId="77777777" w:rsidR="008425C5" w:rsidRPr="0060073E" w:rsidRDefault="00000000" w:rsidP="008425C5">
      <w:pPr>
        <w:rPr>
          <w:lang w:val="en-US"/>
        </w:rPr>
      </w:pPr>
      <w:r w:rsidRPr="00241E26">
        <w:t>This section specifies miscellaneous minor concrete works and does not apply to buildings</w:t>
      </w:r>
      <w:r w:rsidRPr="00292847">
        <w:t xml:space="preserve">, </w:t>
      </w:r>
      <w:r w:rsidRPr="00241E26">
        <w:t>pavements, or bridges.</w:t>
      </w:r>
    </w:p>
    <w:p w14:paraId="5F7F7182" w14:textId="77777777" w:rsidR="008425C5" w:rsidRPr="0047139A" w:rsidRDefault="00000000" w:rsidP="008425C5">
      <w:pPr>
        <w:pStyle w:val="Heading2"/>
        <w:rPr>
          <w:lang w:val="en-AU"/>
        </w:rPr>
      </w:pPr>
      <w:bookmarkStart w:id="575" w:name="_Toc390823678"/>
      <w:bookmarkStart w:id="576" w:name="_Toc391429370"/>
      <w:bookmarkStart w:id="577" w:name="_Toc396035048"/>
      <w:bookmarkStart w:id="578" w:name="_Toc398800439"/>
      <w:r w:rsidRPr="0047139A">
        <w:rPr>
          <w:lang w:val="en-AU"/>
        </w:rPr>
        <w:t>Materials</w:t>
      </w:r>
      <w:bookmarkEnd w:id="575"/>
      <w:bookmarkEnd w:id="576"/>
      <w:bookmarkEnd w:id="577"/>
      <w:bookmarkEnd w:id="578"/>
    </w:p>
    <w:p w14:paraId="37327E3D" w14:textId="77777777" w:rsidR="008425C5" w:rsidRPr="0047139A" w:rsidRDefault="00000000" w:rsidP="008425C5">
      <w:r w:rsidRPr="0047139A">
        <w:t>Provide manufacturer's test certificates for quality of cement, aggregate and reinforcement.</w:t>
      </w:r>
    </w:p>
    <w:p w14:paraId="2721C739" w14:textId="77777777" w:rsidR="008425C5" w:rsidRPr="0047139A" w:rsidRDefault="00000000" w:rsidP="008425C5">
      <w:pPr>
        <w:pStyle w:val="Heading3"/>
        <w:rPr>
          <w:lang w:val="en-AU"/>
        </w:rPr>
      </w:pPr>
      <w:bookmarkStart w:id="579" w:name="_Toc390823679"/>
      <w:bookmarkStart w:id="580" w:name="_Toc391429371"/>
      <w:bookmarkStart w:id="581" w:name="_Toc396035049"/>
      <w:bookmarkStart w:id="582" w:name="_Toc398800440"/>
      <w:r w:rsidRPr="0047139A">
        <w:rPr>
          <w:lang w:val="en-AU"/>
        </w:rPr>
        <w:t>Cement</w:t>
      </w:r>
      <w:bookmarkEnd w:id="579"/>
      <w:bookmarkEnd w:id="580"/>
      <w:bookmarkEnd w:id="581"/>
      <w:bookmarkEnd w:id="582"/>
    </w:p>
    <w:p w14:paraId="55E4A01C" w14:textId="77777777" w:rsidR="008425C5" w:rsidRPr="0047139A" w:rsidRDefault="00000000" w:rsidP="008425C5">
      <w:r>
        <w:t>Type GP or GB to AS </w:t>
      </w:r>
      <w:r w:rsidRPr="0047139A">
        <w:t>3972.</w:t>
      </w:r>
    </w:p>
    <w:p w14:paraId="3EDF3A2C" w14:textId="77777777" w:rsidR="008425C5" w:rsidRPr="0047139A" w:rsidRDefault="00000000" w:rsidP="008425C5">
      <w:r w:rsidRPr="0047139A">
        <w:t>Store cement in watertight containers or shelters until used.</w:t>
      </w:r>
    </w:p>
    <w:p w14:paraId="14C78852" w14:textId="77777777" w:rsidR="008425C5" w:rsidRPr="0047139A" w:rsidRDefault="00000000" w:rsidP="008425C5">
      <w:r w:rsidRPr="0047139A">
        <w:t>Do not mix or store special cement with normal Portland cement.</w:t>
      </w:r>
    </w:p>
    <w:p w14:paraId="45C57F91" w14:textId="77777777" w:rsidR="008425C5" w:rsidRPr="0047139A" w:rsidRDefault="00000000" w:rsidP="008425C5">
      <w:pPr>
        <w:pStyle w:val="Heading3"/>
        <w:rPr>
          <w:lang w:val="en-AU"/>
        </w:rPr>
      </w:pPr>
      <w:bookmarkStart w:id="583" w:name="_Toc390823680"/>
      <w:bookmarkStart w:id="584" w:name="_Toc391429372"/>
      <w:bookmarkStart w:id="585" w:name="_Toc396035050"/>
      <w:bookmarkStart w:id="586" w:name="_Toc398800441"/>
      <w:r w:rsidRPr="0047139A">
        <w:rPr>
          <w:lang w:val="en-AU"/>
        </w:rPr>
        <w:t>Fine Aggregate</w:t>
      </w:r>
      <w:bookmarkEnd w:id="583"/>
      <w:bookmarkEnd w:id="584"/>
      <w:bookmarkEnd w:id="585"/>
      <w:bookmarkEnd w:id="586"/>
    </w:p>
    <w:p w14:paraId="44BBA5FB" w14:textId="77777777" w:rsidR="008425C5" w:rsidRPr="0047139A" w:rsidRDefault="00000000" w:rsidP="008425C5">
      <w:r w:rsidRPr="0047139A">
        <w:t>Clean, hard, tough, durable, uncoated grains, homogeneous in quality, free from clay, dirt and organic material.</w:t>
      </w:r>
    </w:p>
    <w:p w14:paraId="6DDB72E2" w14:textId="77777777" w:rsidR="008425C5" w:rsidRPr="0047139A" w:rsidRDefault="00000000" w:rsidP="008425C5">
      <w:pPr>
        <w:pStyle w:val="Heading3"/>
        <w:rPr>
          <w:lang w:val="en-AU"/>
        </w:rPr>
      </w:pPr>
      <w:bookmarkStart w:id="587" w:name="_Toc390823681"/>
      <w:bookmarkStart w:id="588" w:name="_Toc391429373"/>
      <w:bookmarkStart w:id="589" w:name="_Toc396035051"/>
      <w:bookmarkStart w:id="590" w:name="_Toc398800442"/>
      <w:r w:rsidRPr="0047139A">
        <w:rPr>
          <w:lang w:val="en-AU"/>
        </w:rPr>
        <w:t>Coarse Aggregate</w:t>
      </w:r>
      <w:bookmarkEnd w:id="587"/>
      <w:bookmarkEnd w:id="588"/>
      <w:bookmarkEnd w:id="589"/>
      <w:bookmarkEnd w:id="590"/>
    </w:p>
    <w:p w14:paraId="16D34D1A" w14:textId="77777777" w:rsidR="008425C5" w:rsidRPr="0047139A" w:rsidRDefault="00000000" w:rsidP="008425C5">
      <w:r w:rsidRPr="0047139A">
        <w:t>Clean, hard, durable, crushed stone or gravel, free from clay, dirt and organic material.</w:t>
      </w:r>
    </w:p>
    <w:p w14:paraId="4341A1CE" w14:textId="77777777" w:rsidR="008425C5" w:rsidRPr="0047139A" w:rsidRDefault="00000000" w:rsidP="008425C5">
      <w:pPr>
        <w:pStyle w:val="Heading3"/>
        <w:rPr>
          <w:lang w:val="en-AU"/>
        </w:rPr>
      </w:pPr>
      <w:bookmarkStart w:id="591" w:name="_Toc390823682"/>
      <w:bookmarkStart w:id="592" w:name="_Toc391429374"/>
      <w:bookmarkStart w:id="593" w:name="_Toc396035052"/>
      <w:bookmarkStart w:id="594" w:name="_Toc398800443"/>
      <w:r w:rsidRPr="0047139A">
        <w:rPr>
          <w:lang w:val="en-AU"/>
        </w:rPr>
        <w:t>Water</w:t>
      </w:r>
      <w:bookmarkEnd w:id="591"/>
      <w:bookmarkEnd w:id="592"/>
      <w:bookmarkEnd w:id="593"/>
      <w:bookmarkEnd w:id="594"/>
    </w:p>
    <w:p w14:paraId="47E940FD" w14:textId="77777777" w:rsidR="008425C5" w:rsidRPr="0047139A" w:rsidRDefault="00000000" w:rsidP="008425C5">
      <w:r w:rsidRPr="0047139A">
        <w:t>Clean and free from oil, alkali, organic or other deleterious substances.</w:t>
      </w:r>
    </w:p>
    <w:p w14:paraId="5A6F0BFD" w14:textId="77777777" w:rsidR="008425C5" w:rsidRPr="00AF3BE2" w:rsidRDefault="00000000" w:rsidP="008425C5">
      <w:pPr>
        <w:pStyle w:val="Heading3"/>
        <w:rPr>
          <w:lang w:val="en-AU"/>
        </w:rPr>
      </w:pPr>
      <w:bookmarkStart w:id="595" w:name="_Toc390823683"/>
      <w:bookmarkStart w:id="596" w:name="_Toc391429375"/>
      <w:bookmarkStart w:id="597" w:name="_Toc396035053"/>
      <w:bookmarkStart w:id="598" w:name="_Toc398800444"/>
      <w:r w:rsidRPr="00AF3BE2">
        <w:rPr>
          <w:lang w:val="en-AU"/>
        </w:rPr>
        <w:t>Chemical Admixtures</w:t>
      </w:r>
      <w:r>
        <w:rPr>
          <w:lang w:val="en-AU"/>
        </w:rPr>
        <w:t xml:space="preserve"> - Hold Point</w:t>
      </w:r>
    </w:p>
    <w:p w14:paraId="712BE031" w14:textId="77777777" w:rsidR="008425C5" w:rsidRPr="00AF3BE2" w:rsidRDefault="00000000" w:rsidP="008425C5">
      <w:r w:rsidRPr="00D34FBE">
        <w:rPr>
          <w:b/>
        </w:rPr>
        <w:t>Hold Point</w:t>
      </w:r>
      <w:r w:rsidRPr="00866F1C">
        <w:t xml:space="preserve"> - </w:t>
      </w:r>
      <w:r w:rsidRPr="00AF3BE2">
        <w:t xml:space="preserve">Do not use admixtures without obtaining prior written approval from the Superintendent. </w:t>
      </w:r>
    </w:p>
    <w:p w14:paraId="3B44BE99" w14:textId="77777777" w:rsidR="008425C5" w:rsidRPr="00AF3BE2" w:rsidRDefault="00000000" w:rsidP="008425C5">
      <w:r w:rsidRPr="00AF3BE2">
        <w:t>Admixtures a</w:t>
      </w:r>
      <w:r>
        <w:t>nd their use must conform to AS </w:t>
      </w:r>
      <w:r w:rsidRPr="00AF3BE2">
        <w:t xml:space="preserve">1478.1. </w:t>
      </w:r>
    </w:p>
    <w:p w14:paraId="5750C4BA" w14:textId="77777777" w:rsidR="008425C5" w:rsidRPr="00AF3BE2" w:rsidRDefault="00000000" w:rsidP="008425C5">
      <w:r w:rsidRPr="00AF3BE2">
        <w:t xml:space="preserve">Where two or more chemical admixtures are proposed for incorporation into a concrete mix, their compatibility must be certified by the manufacturers. </w:t>
      </w:r>
    </w:p>
    <w:p w14:paraId="509808E8" w14:textId="77777777" w:rsidR="008425C5" w:rsidRPr="00AF3BE2" w:rsidRDefault="00000000" w:rsidP="008425C5">
      <w:r w:rsidRPr="00AF3BE2">
        <w:t>Store admixtures in accordance with the manufacturer’s recommendations.</w:t>
      </w:r>
    </w:p>
    <w:p w14:paraId="739A975A" w14:textId="77777777" w:rsidR="008425C5" w:rsidRPr="0047139A" w:rsidRDefault="00000000" w:rsidP="008425C5">
      <w:pPr>
        <w:pStyle w:val="Heading3"/>
        <w:rPr>
          <w:lang w:val="en-AU"/>
        </w:rPr>
      </w:pPr>
      <w:r w:rsidRPr="0047139A">
        <w:rPr>
          <w:lang w:val="en-AU"/>
        </w:rPr>
        <w:t xml:space="preserve">Reinforcement </w:t>
      </w:r>
      <w:r>
        <w:rPr>
          <w:lang w:val="en-AU"/>
        </w:rPr>
        <w:t>–</w:t>
      </w:r>
      <w:r w:rsidRPr="0047139A">
        <w:rPr>
          <w:lang w:val="en-AU"/>
        </w:rPr>
        <w:t xml:space="preserve"> </w:t>
      </w:r>
      <w:bookmarkEnd w:id="595"/>
      <w:bookmarkEnd w:id="596"/>
      <w:bookmarkEnd w:id="597"/>
      <w:bookmarkEnd w:id="598"/>
      <w:r>
        <w:rPr>
          <w:lang w:val="en-AU"/>
        </w:rPr>
        <w:t>Hold Point</w:t>
      </w:r>
    </w:p>
    <w:p w14:paraId="0CAD4731" w14:textId="77777777" w:rsidR="008425C5" w:rsidRPr="0047139A" w:rsidRDefault="00000000" w:rsidP="008425C5">
      <w:r w:rsidRPr="0047139A">
        <w:t>Standard</w:t>
      </w:r>
      <w:r>
        <w:t>: To AS/NZS </w:t>
      </w:r>
      <w:r w:rsidRPr="0047139A">
        <w:t>4671</w:t>
      </w:r>
    </w:p>
    <w:p w14:paraId="6E90E110" w14:textId="77777777" w:rsidR="008425C5" w:rsidRPr="0047139A" w:rsidRDefault="00000000" w:rsidP="008425C5">
      <w:r w:rsidRPr="0047139A">
        <w:t>Supply, cut, bend and fix steel reinforcement as specified.</w:t>
      </w:r>
    </w:p>
    <w:p w14:paraId="471720D7" w14:textId="77777777" w:rsidR="008425C5" w:rsidRPr="0047139A" w:rsidRDefault="00000000" w:rsidP="008425C5">
      <w:r w:rsidRPr="0047139A">
        <w:t xml:space="preserve">Secure reinforcement and bar </w:t>
      </w:r>
      <w:r>
        <w:t xml:space="preserve">or mesh reinforcement </w:t>
      </w:r>
      <w:r w:rsidRPr="0047139A">
        <w:t>supports to prevent displacement during construction and concrete placement.</w:t>
      </w:r>
      <w:r>
        <w:t xml:space="preserve"> Use plastic reinforcement supports.</w:t>
      </w:r>
    </w:p>
    <w:p w14:paraId="5D53C606" w14:textId="77777777" w:rsidR="008425C5" w:rsidRDefault="00000000" w:rsidP="008425C5">
      <w:r w:rsidRPr="00866F1C">
        <w:rPr>
          <w:b/>
        </w:rPr>
        <w:t>Hold Point -</w:t>
      </w:r>
      <w:r w:rsidRPr="0047139A">
        <w:t xml:space="preserve"> Do not place concrete until the reinforcement has been inspected by the Superintendent.</w:t>
      </w:r>
    </w:p>
    <w:p w14:paraId="71E0BFED" w14:textId="77777777" w:rsidR="008425C5" w:rsidRPr="0047139A" w:rsidRDefault="00000000" w:rsidP="008425C5">
      <w:pPr>
        <w:pStyle w:val="Heading3"/>
        <w:rPr>
          <w:lang w:val="en-AU"/>
        </w:rPr>
      </w:pPr>
      <w:r>
        <w:rPr>
          <w:lang w:val="en-AU"/>
        </w:rPr>
        <w:t>Recycled Crushed Glass (RCG)</w:t>
      </w:r>
    </w:p>
    <w:p w14:paraId="562FC894" w14:textId="77777777" w:rsidR="008425C5" w:rsidRDefault="00000000" w:rsidP="008425C5">
      <w:r w:rsidRPr="00BA42DF">
        <w:t>Clean, hard, durable RCG free from clay, dirt and organic material.</w:t>
      </w:r>
      <w:r>
        <w:t xml:space="preserve"> </w:t>
      </w:r>
      <w:r w:rsidRPr="00BA42DF">
        <w:t>Source the material from glass food and beverage containers, drinking glasses, and window (or flat) glass and plain ceramic. Do not use glass from hazardous waste containers, reinforced and laminated glass, light bulbs, fluorescent tubes and cathode ray tubes. The source glass must be free of debris and contaminants such as paper and cardboard, plastic, fabrics, residues from original contents and toxins.</w:t>
      </w:r>
    </w:p>
    <w:p w14:paraId="022EBBBF" w14:textId="77777777" w:rsidR="008425C5" w:rsidRDefault="00000000" w:rsidP="008425C5">
      <w:r w:rsidRPr="00866F1C">
        <w:t>Use RCG conforming to Specifications for Recycled Crushed Glass as an Engineering Material Section 9 available via</w:t>
      </w:r>
      <w:r>
        <w:rPr>
          <w:color w:val="000000"/>
        </w:rPr>
        <w:t xml:space="preserve"> </w:t>
      </w:r>
      <w:hyperlink r:id="rId95" w:history="1">
        <w:r w:rsidR="008425C5" w:rsidRPr="0058015C">
          <w:rPr>
            <w:color w:val="0070C0"/>
            <w:u w:val="single"/>
          </w:rPr>
          <w:t>http://tucows.nt.gov.au/infrastructure/techspecs/documents/ARRB_specifications_RCG.pdf</w:t>
        </w:r>
      </w:hyperlink>
      <w:r>
        <w:t xml:space="preserve"> </w:t>
      </w:r>
    </w:p>
    <w:p w14:paraId="55E54A07" w14:textId="77777777" w:rsidR="008425C5" w:rsidRPr="00977DD0" w:rsidRDefault="00000000" w:rsidP="008425C5">
      <w:pPr>
        <w:pStyle w:val="Heading3"/>
      </w:pPr>
      <w:r w:rsidRPr="00977DD0">
        <w:lastRenderedPageBreak/>
        <w:t>Under Path Growth Inhibitor</w:t>
      </w:r>
    </w:p>
    <w:p w14:paraId="5855DEDD" w14:textId="77777777" w:rsidR="008425C5" w:rsidRPr="007E38A3" w:rsidRDefault="00000000" w:rsidP="008425C5">
      <w:r>
        <w:rPr>
          <w:rFonts w:cs="Arial"/>
        </w:rPr>
        <w:t>For pedestrian, cycle, and shared paths, w</w:t>
      </w:r>
      <w:r w:rsidRPr="00741A68">
        <w:rPr>
          <w:rFonts w:cs="Arial"/>
        </w:rPr>
        <w:t>here subgrade is above existing natural surface a layer of under path growth inhibitor (UPGI) is to be poured on to the exposed natural surface and be spread, by raking, at a rate of 2.5 kg/m</w:t>
      </w:r>
      <w:r w:rsidRPr="00741A68">
        <w:rPr>
          <w:rFonts w:cs="Arial"/>
          <w:vertAlign w:val="superscript"/>
        </w:rPr>
        <w:t>2</w:t>
      </w:r>
      <w:r w:rsidRPr="00741A68">
        <w:rPr>
          <w:rFonts w:cs="Arial"/>
        </w:rPr>
        <w:t>.</w:t>
      </w:r>
    </w:p>
    <w:p w14:paraId="7153997A" w14:textId="77777777" w:rsidR="008425C5" w:rsidRPr="0047139A" w:rsidRDefault="00000000" w:rsidP="008425C5">
      <w:pPr>
        <w:pStyle w:val="Heading2"/>
        <w:rPr>
          <w:lang w:val="en-AU"/>
        </w:rPr>
      </w:pPr>
      <w:bookmarkStart w:id="599" w:name="_Toc390823684"/>
      <w:bookmarkStart w:id="600" w:name="_Toc391429376"/>
      <w:bookmarkStart w:id="601" w:name="_Toc396035054"/>
      <w:bookmarkStart w:id="602" w:name="_Toc398800445"/>
      <w:r w:rsidRPr="0047139A">
        <w:rPr>
          <w:lang w:val="en-AU"/>
        </w:rPr>
        <w:t>Concrete</w:t>
      </w:r>
      <w:bookmarkEnd w:id="599"/>
      <w:bookmarkEnd w:id="600"/>
      <w:bookmarkEnd w:id="601"/>
      <w:bookmarkEnd w:id="602"/>
    </w:p>
    <w:p w14:paraId="2F33CB51" w14:textId="77777777" w:rsidR="008425C5" w:rsidRPr="00B948FD" w:rsidRDefault="00000000" w:rsidP="008425C5">
      <w:bookmarkStart w:id="603" w:name="_Toc390823685"/>
      <w:bookmarkStart w:id="604" w:name="_Toc391429377"/>
      <w:bookmarkStart w:id="605" w:name="_Toc396035055"/>
      <w:bookmarkStart w:id="606" w:name="_Toc398800446"/>
      <w:r>
        <w:t>Refer to CONFORMANCE TESTING for sampling frequencies for fresh concrete.</w:t>
      </w:r>
    </w:p>
    <w:p w14:paraId="710BAEC6" w14:textId="77777777" w:rsidR="008425C5" w:rsidRPr="0047139A" w:rsidRDefault="00000000" w:rsidP="008425C5">
      <w:pPr>
        <w:pStyle w:val="Heading3"/>
        <w:rPr>
          <w:lang w:val="en-AU"/>
        </w:rPr>
      </w:pPr>
      <w:r w:rsidRPr="0047139A">
        <w:rPr>
          <w:lang w:val="en-AU"/>
        </w:rPr>
        <w:t>Ready</w:t>
      </w:r>
      <w:r w:rsidRPr="0047139A">
        <w:rPr>
          <w:lang w:val="en-AU"/>
        </w:rPr>
        <w:noBreakHyphen/>
        <w:t>mix Concrete</w:t>
      </w:r>
      <w:bookmarkEnd w:id="603"/>
      <w:bookmarkEnd w:id="604"/>
      <w:bookmarkEnd w:id="605"/>
      <w:bookmarkEnd w:id="606"/>
    </w:p>
    <w:p w14:paraId="683CE5A7" w14:textId="77777777" w:rsidR="008425C5" w:rsidRPr="0047139A" w:rsidRDefault="00000000" w:rsidP="008425C5">
      <w:r w:rsidRPr="0047139A">
        <w:t>Unless otherwise specified, Production Assessment in accordance with AS</w:t>
      </w:r>
      <w:r>
        <w:t> </w:t>
      </w:r>
      <w:r w:rsidRPr="0047139A">
        <w:t>3600 shall be used.</w:t>
      </w:r>
    </w:p>
    <w:p w14:paraId="03431E19" w14:textId="77777777" w:rsidR="008425C5" w:rsidRPr="0047139A" w:rsidRDefault="00000000" w:rsidP="00D452B7">
      <w:pPr>
        <w:pStyle w:val="GuideNotes01"/>
      </w:pPr>
      <w:r w:rsidRPr="0047139A">
        <w:t>[Change to Project Assessment for special-class concrete or where more significant structures involved]</w:t>
      </w:r>
    </w:p>
    <w:p w14:paraId="40E6642C" w14:textId="77777777" w:rsidR="008425C5" w:rsidRPr="0047139A" w:rsidRDefault="00000000" w:rsidP="008425C5">
      <w:r w:rsidRPr="0047139A">
        <w:t>Register the project with the concrete supplier for submittal of Production Assessment data and nominate the Superintendent for receipt of this information.</w:t>
      </w:r>
    </w:p>
    <w:p w14:paraId="619DC393" w14:textId="77777777" w:rsidR="008425C5" w:rsidRPr="0047139A" w:rsidRDefault="00000000" w:rsidP="00D452B7">
      <w:pPr>
        <w:pStyle w:val="GuideNotes01"/>
      </w:pPr>
      <w:r w:rsidRPr="0047139A">
        <w:t>[Delete where Project Assessment used]</w:t>
      </w:r>
    </w:p>
    <w:p w14:paraId="7C64DC34" w14:textId="77777777" w:rsidR="008425C5" w:rsidRDefault="00000000" w:rsidP="008425C5">
      <w:pPr>
        <w:tabs>
          <w:tab w:val="left" w:pos="3402"/>
        </w:tabs>
      </w:pPr>
      <w:r w:rsidRPr="0047139A">
        <w:t>Supply concrete with the following properties unless specified otherwise:</w:t>
      </w:r>
    </w:p>
    <w:tbl>
      <w:tblPr>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5950"/>
        <w:gridCol w:w="4358"/>
      </w:tblGrid>
      <w:tr w:rsidR="009838DF" w14:paraId="4D378739" w14:textId="77777777" w:rsidTr="001E7EF0">
        <w:trPr>
          <w:trHeight w:val="373"/>
        </w:trPr>
        <w:tc>
          <w:tcPr>
            <w:tcW w:w="5000" w:type="pct"/>
            <w:gridSpan w:val="2"/>
            <w:vAlign w:val="center"/>
          </w:tcPr>
          <w:p w14:paraId="4460B61E" w14:textId="77777777" w:rsidR="008425C5" w:rsidRPr="009517D3" w:rsidRDefault="00000000" w:rsidP="001E7EF0">
            <w:pPr>
              <w:tabs>
                <w:tab w:val="left" w:pos="3402"/>
              </w:tabs>
              <w:spacing w:after="0"/>
              <w:rPr>
                <w:rFonts w:eastAsia="Calibri"/>
                <w:b/>
                <w:lang w:eastAsia="en-US"/>
              </w:rPr>
            </w:pPr>
            <w:r w:rsidRPr="009517D3">
              <w:rPr>
                <w:rFonts w:eastAsia="Calibri"/>
                <w:b/>
                <w:lang w:eastAsia="en-US"/>
              </w:rPr>
              <w:t>Table – Concrete properties</w:t>
            </w:r>
          </w:p>
        </w:tc>
      </w:tr>
      <w:tr w:rsidR="009838DF" w14:paraId="3C6221E7" w14:textId="77777777" w:rsidTr="001E7EF0">
        <w:trPr>
          <w:trHeight w:val="397"/>
        </w:trPr>
        <w:tc>
          <w:tcPr>
            <w:tcW w:w="2886" w:type="pct"/>
            <w:vAlign w:val="center"/>
          </w:tcPr>
          <w:p w14:paraId="664B65E1" w14:textId="77777777" w:rsidR="008425C5" w:rsidRPr="009517D3" w:rsidRDefault="00000000" w:rsidP="001E7EF0">
            <w:pPr>
              <w:tabs>
                <w:tab w:val="left" w:pos="3402"/>
              </w:tabs>
              <w:spacing w:after="0"/>
              <w:rPr>
                <w:rFonts w:eastAsia="Calibri"/>
                <w:b/>
                <w:lang w:eastAsia="en-US"/>
              </w:rPr>
            </w:pPr>
            <w:r w:rsidRPr="009517D3">
              <w:rPr>
                <w:rFonts w:eastAsia="Calibri"/>
                <w:b/>
                <w:lang w:eastAsia="en-US"/>
              </w:rPr>
              <w:t>Property</w:t>
            </w:r>
          </w:p>
        </w:tc>
        <w:tc>
          <w:tcPr>
            <w:tcW w:w="2114" w:type="pct"/>
            <w:vAlign w:val="center"/>
          </w:tcPr>
          <w:p w14:paraId="75905036" w14:textId="77777777" w:rsidR="008425C5" w:rsidRPr="009517D3" w:rsidRDefault="00000000" w:rsidP="001E7EF0">
            <w:pPr>
              <w:tabs>
                <w:tab w:val="left" w:pos="3402"/>
              </w:tabs>
              <w:spacing w:after="0"/>
              <w:jc w:val="center"/>
              <w:rPr>
                <w:rFonts w:eastAsia="Calibri"/>
                <w:b/>
                <w:lang w:eastAsia="en-US"/>
              </w:rPr>
            </w:pPr>
            <w:r w:rsidRPr="009517D3">
              <w:rPr>
                <w:rFonts w:eastAsia="Calibri"/>
                <w:b/>
                <w:lang w:eastAsia="en-US"/>
              </w:rPr>
              <w:t>Required measure</w:t>
            </w:r>
          </w:p>
        </w:tc>
      </w:tr>
      <w:tr w:rsidR="009838DF" w14:paraId="58BD52AF" w14:textId="77777777" w:rsidTr="001E7EF0">
        <w:trPr>
          <w:trHeight w:val="373"/>
        </w:trPr>
        <w:tc>
          <w:tcPr>
            <w:tcW w:w="2886" w:type="pct"/>
            <w:vAlign w:val="center"/>
          </w:tcPr>
          <w:p w14:paraId="1BBB5F2E" w14:textId="77777777" w:rsidR="008425C5" w:rsidRPr="009517D3" w:rsidRDefault="00000000" w:rsidP="001E7EF0">
            <w:pPr>
              <w:tabs>
                <w:tab w:val="left" w:pos="3402"/>
              </w:tabs>
              <w:spacing w:after="0"/>
              <w:rPr>
                <w:rFonts w:eastAsia="Calibri"/>
                <w:lang w:eastAsia="en-US"/>
              </w:rPr>
            </w:pPr>
            <w:r w:rsidRPr="009517D3">
              <w:rPr>
                <w:rFonts w:eastAsia="Calibri"/>
                <w:lang w:eastAsia="en-US"/>
              </w:rPr>
              <w:t>Compressive strength</w:t>
            </w:r>
          </w:p>
        </w:tc>
        <w:tc>
          <w:tcPr>
            <w:tcW w:w="2114" w:type="pct"/>
            <w:vAlign w:val="center"/>
          </w:tcPr>
          <w:p w14:paraId="7E3F2D64" w14:textId="77777777" w:rsidR="008425C5" w:rsidRPr="009517D3" w:rsidRDefault="00000000" w:rsidP="001E7EF0">
            <w:pPr>
              <w:tabs>
                <w:tab w:val="left" w:pos="3402"/>
              </w:tabs>
              <w:spacing w:after="0"/>
              <w:jc w:val="center"/>
              <w:rPr>
                <w:rFonts w:eastAsia="Calibri"/>
                <w:lang w:eastAsia="en-US"/>
              </w:rPr>
            </w:pPr>
            <w:r w:rsidRPr="009517D3">
              <w:rPr>
                <w:rFonts w:eastAsia="Calibri"/>
                <w:lang w:eastAsia="en-US"/>
              </w:rPr>
              <w:t>N25</w:t>
            </w:r>
          </w:p>
        </w:tc>
      </w:tr>
      <w:tr w:rsidR="009838DF" w14:paraId="4CBCA971" w14:textId="77777777" w:rsidTr="001E7EF0">
        <w:trPr>
          <w:trHeight w:val="397"/>
        </w:trPr>
        <w:tc>
          <w:tcPr>
            <w:tcW w:w="2886" w:type="pct"/>
            <w:vAlign w:val="center"/>
          </w:tcPr>
          <w:p w14:paraId="7219D911" w14:textId="77777777" w:rsidR="008425C5" w:rsidRPr="009517D3" w:rsidRDefault="00000000" w:rsidP="001E7EF0">
            <w:pPr>
              <w:tabs>
                <w:tab w:val="left" w:pos="3402"/>
              </w:tabs>
              <w:spacing w:after="0"/>
              <w:rPr>
                <w:rFonts w:eastAsia="Calibri"/>
                <w:lang w:eastAsia="en-US"/>
              </w:rPr>
            </w:pPr>
            <w:r w:rsidRPr="009517D3">
              <w:rPr>
                <w:rFonts w:eastAsia="Calibri"/>
                <w:lang w:eastAsia="en-US"/>
              </w:rPr>
              <w:t>Aggregate size, generally</w:t>
            </w:r>
          </w:p>
        </w:tc>
        <w:tc>
          <w:tcPr>
            <w:tcW w:w="2114" w:type="pct"/>
            <w:vAlign w:val="center"/>
          </w:tcPr>
          <w:p w14:paraId="64A944AE" w14:textId="77777777" w:rsidR="008425C5" w:rsidRPr="009517D3" w:rsidRDefault="00000000" w:rsidP="001E7EF0">
            <w:pPr>
              <w:tabs>
                <w:tab w:val="left" w:pos="3402"/>
              </w:tabs>
              <w:spacing w:after="0"/>
              <w:jc w:val="center"/>
              <w:rPr>
                <w:rFonts w:eastAsia="Calibri"/>
                <w:lang w:eastAsia="en-US"/>
              </w:rPr>
            </w:pPr>
            <w:r w:rsidRPr="009517D3">
              <w:rPr>
                <w:rFonts w:eastAsia="Calibri"/>
                <w:lang w:eastAsia="en-US"/>
              </w:rPr>
              <w:t>20 mm</w:t>
            </w:r>
          </w:p>
        </w:tc>
      </w:tr>
      <w:tr w:rsidR="009838DF" w14:paraId="7EC89FA3" w14:textId="77777777" w:rsidTr="001E7EF0">
        <w:trPr>
          <w:trHeight w:val="373"/>
        </w:trPr>
        <w:tc>
          <w:tcPr>
            <w:tcW w:w="2886" w:type="pct"/>
            <w:vAlign w:val="center"/>
          </w:tcPr>
          <w:p w14:paraId="7CBD32E8" w14:textId="77777777" w:rsidR="008425C5" w:rsidRPr="009517D3" w:rsidRDefault="00000000" w:rsidP="001E7EF0">
            <w:pPr>
              <w:tabs>
                <w:tab w:val="left" w:pos="3402"/>
              </w:tabs>
              <w:spacing w:after="0"/>
              <w:rPr>
                <w:rFonts w:eastAsia="Calibri"/>
                <w:lang w:eastAsia="en-US"/>
              </w:rPr>
            </w:pPr>
            <w:r w:rsidRPr="009517D3">
              <w:rPr>
                <w:rFonts w:eastAsia="Calibri"/>
                <w:lang w:eastAsia="en-US"/>
              </w:rPr>
              <w:t>Aggregate size, machine extruded kerbs and gutters</w:t>
            </w:r>
          </w:p>
        </w:tc>
        <w:tc>
          <w:tcPr>
            <w:tcW w:w="2114" w:type="pct"/>
            <w:vAlign w:val="center"/>
          </w:tcPr>
          <w:p w14:paraId="0156ECD7" w14:textId="77777777" w:rsidR="008425C5" w:rsidRPr="009517D3" w:rsidRDefault="00000000" w:rsidP="001E7EF0">
            <w:pPr>
              <w:tabs>
                <w:tab w:val="left" w:pos="3402"/>
              </w:tabs>
              <w:spacing w:after="0"/>
              <w:jc w:val="center"/>
              <w:rPr>
                <w:rFonts w:eastAsia="Calibri"/>
                <w:lang w:eastAsia="en-US"/>
              </w:rPr>
            </w:pPr>
            <w:r w:rsidRPr="009517D3">
              <w:rPr>
                <w:rFonts w:eastAsia="Calibri"/>
                <w:lang w:eastAsia="en-US"/>
              </w:rPr>
              <w:t>10 mm</w:t>
            </w:r>
          </w:p>
        </w:tc>
      </w:tr>
      <w:tr w:rsidR="009838DF" w14:paraId="52F5602D" w14:textId="77777777" w:rsidTr="001E7EF0">
        <w:trPr>
          <w:trHeight w:val="397"/>
        </w:trPr>
        <w:tc>
          <w:tcPr>
            <w:tcW w:w="2886" w:type="pct"/>
            <w:vAlign w:val="center"/>
          </w:tcPr>
          <w:p w14:paraId="71A11E82" w14:textId="77777777" w:rsidR="008425C5" w:rsidRPr="009517D3" w:rsidRDefault="00000000" w:rsidP="001E7EF0">
            <w:pPr>
              <w:tabs>
                <w:tab w:val="left" w:pos="3402"/>
              </w:tabs>
              <w:spacing w:after="0"/>
              <w:rPr>
                <w:rFonts w:eastAsia="Calibri"/>
                <w:lang w:eastAsia="en-US"/>
              </w:rPr>
            </w:pPr>
            <w:r w:rsidRPr="009517D3">
              <w:rPr>
                <w:rFonts w:eastAsia="Calibri"/>
                <w:lang w:eastAsia="en-US"/>
              </w:rPr>
              <w:t>Slump, generally</w:t>
            </w:r>
          </w:p>
        </w:tc>
        <w:tc>
          <w:tcPr>
            <w:tcW w:w="2114" w:type="pct"/>
            <w:vAlign w:val="center"/>
          </w:tcPr>
          <w:p w14:paraId="4D1C54FE" w14:textId="77777777" w:rsidR="008425C5" w:rsidRPr="009517D3" w:rsidRDefault="00000000" w:rsidP="001E7EF0">
            <w:pPr>
              <w:tabs>
                <w:tab w:val="left" w:pos="3402"/>
              </w:tabs>
              <w:spacing w:after="0"/>
              <w:jc w:val="center"/>
              <w:rPr>
                <w:rFonts w:eastAsia="Calibri"/>
                <w:lang w:eastAsia="en-US"/>
              </w:rPr>
            </w:pPr>
            <w:r w:rsidRPr="009517D3">
              <w:rPr>
                <w:rFonts w:eastAsia="Calibri"/>
                <w:lang w:eastAsia="en-US"/>
              </w:rPr>
              <w:t>80 mm, + or - 15 mm</w:t>
            </w:r>
          </w:p>
        </w:tc>
      </w:tr>
      <w:tr w:rsidR="009838DF" w14:paraId="6B73C473" w14:textId="77777777" w:rsidTr="001E7EF0">
        <w:trPr>
          <w:trHeight w:val="397"/>
        </w:trPr>
        <w:tc>
          <w:tcPr>
            <w:tcW w:w="2886" w:type="pct"/>
            <w:vAlign w:val="center"/>
          </w:tcPr>
          <w:p w14:paraId="2A777843" w14:textId="77777777" w:rsidR="008425C5" w:rsidRPr="009517D3" w:rsidRDefault="00000000" w:rsidP="001E7EF0">
            <w:pPr>
              <w:tabs>
                <w:tab w:val="left" w:pos="3402"/>
              </w:tabs>
              <w:spacing w:after="0"/>
              <w:rPr>
                <w:rFonts w:eastAsia="Calibri"/>
                <w:lang w:eastAsia="en-US"/>
              </w:rPr>
            </w:pPr>
            <w:r w:rsidRPr="009517D3">
              <w:rPr>
                <w:rFonts w:eastAsia="Calibri"/>
                <w:lang w:eastAsia="en-US"/>
              </w:rPr>
              <w:t>Slump, machine extruded kerbs and gutters</w:t>
            </w:r>
          </w:p>
        </w:tc>
        <w:tc>
          <w:tcPr>
            <w:tcW w:w="2114" w:type="pct"/>
            <w:vAlign w:val="center"/>
          </w:tcPr>
          <w:p w14:paraId="444D7AFB" w14:textId="77777777" w:rsidR="008425C5" w:rsidRPr="009517D3" w:rsidRDefault="00000000" w:rsidP="001E7EF0">
            <w:pPr>
              <w:tabs>
                <w:tab w:val="left" w:pos="3402"/>
              </w:tabs>
              <w:spacing w:after="0"/>
              <w:jc w:val="center"/>
              <w:rPr>
                <w:rFonts w:eastAsia="Calibri"/>
                <w:lang w:eastAsia="en-US"/>
              </w:rPr>
            </w:pPr>
            <w:r w:rsidRPr="009517D3">
              <w:rPr>
                <w:rFonts w:eastAsia="Calibri"/>
                <w:lang w:eastAsia="en-US"/>
              </w:rPr>
              <w:t>40 mm</w:t>
            </w:r>
          </w:p>
        </w:tc>
      </w:tr>
    </w:tbl>
    <w:p w14:paraId="534464BD" w14:textId="77777777" w:rsidR="008425C5" w:rsidRPr="0047139A" w:rsidRDefault="008425C5" w:rsidP="008425C5">
      <w:pPr>
        <w:tabs>
          <w:tab w:val="left" w:pos="3402"/>
        </w:tabs>
      </w:pPr>
    </w:p>
    <w:p w14:paraId="01D99555" w14:textId="77777777" w:rsidR="008425C5" w:rsidRPr="0047139A" w:rsidRDefault="00000000" w:rsidP="00D452B7">
      <w:pPr>
        <w:pStyle w:val="GuideNotes01"/>
      </w:pPr>
      <w:r w:rsidRPr="0047139A">
        <w:t xml:space="preserve"> [</w:t>
      </w:r>
      <w:r>
        <w:t>Amend default values above if required for project</w:t>
      </w:r>
      <w:r w:rsidRPr="0047139A">
        <w:t>]</w:t>
      </w:r>
    </w:p>
    <w:p w14:paraId="13429C39" w14:textId="77777777" w:rsidR="008425C5" w:rsidRPr="0047139A" w:rsidRDefault="00000000" w:rsidP="008425C5">
      <w:r w:rsidRPr="0047139A">
        <w:t>Conduct slump test</w:t>
      </w:r>
      <w:r>
        <w:t>ing</w:t>
      </w:r>
      <w:r w:rsidRPr="0047139A">
        <w:t xml:space="preserve"> on site for </w:t>
      </w:r>
      <w:proofErr w:type="gramStart"/>
      <w:r w:rsidRPr="0047139A">
        <w:t>each and every</w:t>
      </w:r>
      <w:proofErr w:type="gramEnd"/>
      <w:r w:rsidRPr="0047139A">
        <w:t xml:space="preserve"> truck.</w:t>
      </w:r>
    </w:p>
    <w:p w14:paraId="7D6FEEFA" w14:textId="77777777" w:rsidR="008425C5" w:rsidRPr="0047139A" w:rsidRDefault="00000000" w:rsidP="008425C5">
      <w:pPr>
        <w:pStyle w:val="Heading3"/>
        <w:rPr>
          <w:lang w:val="en-AU"/>
        </w:rPr>
      </w:pPr>
      <w:bookmarkStart w:id="607" w:name="_Toc390823686"/>
      <w:bookmarkStart w:id="608" w:name="_Toc391429378"/>
      <w:bookmarkStart w:id="609" w:name="_Toc396035056"/>
      <w:bookmarkStart w:id="610" w:name="_Toc398800447"/>
      <w:r w:rsidRPr="0047139A">
        <w:rPr>
          <w:lang w:val="en-AU"/>
        </w:rPr>
        <w:t>Job</w:t>
      </w:r>
      <w:r w:rsidRPr="0047139A">
        <w:rPr>
          <w:lang w:val="en-AU"/>
        </w:rPr>
        <w:noBreakHyphen/>
        <w:t>mixed Concrete</w:t>
      </w:r>
      <w:bookmarkEnd w:id="607"/>
      <w:bookmarkEnd w:id="608"/>
      <w:bookmarkEnd w:id="609"/>
      <w:bookmarkEnd w:id="610"/>
    </w:p>
    <w:p w14:paraId="4A2FED79" w14:textId="77777777" w:rsidR="008425C5" w:rsidRPr="0047139A" w:rsidRDefault="00000000" w:rsidP="008425C5">
      <w:r w:rsidRPr="0047139A">
        <w:t>Use Project A</w:t>
      </w:r>
      <w:r>
        <w:t>ssessment in accordance with AS </w:t>
      </w:r>
      <w:r w:rsidRPr="0047139A">
        <w:t>3600.</w:t>
      </w:r>
    </w:p>
    <w:p w14:paraId="2BB61027" w14:textId="77777777" w:rsidR="008425C5" w:rsidRPr="0047139A" w:rsidRDefault="00000000" w:rsidP="008425C5">
      <w:r w:rsidRPr="0047139A">
        <w:t>The Contractor will be respon</w:t>
      </w:r>
      <w:r>
        <w:t>sible for sampling and testing.</w:t>
      </w:r>
    </w:p>
    <w:p w14:paraId="02966FCE" w14:textId="77777777" w:rsidR="008425C5" w:rsidRPr="0047139A" w:rsidRDefault="00000000" w:rsidP="008425C5">
      <w:r w:rsidRPr="0047139A">
        <w:t>Provide Project Assessment reports that encompass the period of concrete works.</w:t>
      </w:r>
    </w:p>
    <w:p w14:paraId="604BD7D3" w14:textId="77777777" w:rsidR="008425C5" w:rsidRPr="0047139A" w:rsidRDefault="00000000" w:rsidP="00D452B7">
      <w:pPr>
        <w:pStyle w:val="GuideNotes01"/>
      </w:pPr>
      <w:r w:rsidRPr="0047139A">
        <w:t>[Delete where insignificant structures and volumes and/or remote locations are involved]</w:t>
      </w:r>
    </w:p>
    <w:p w14:paraId="58A39704" w14:textId="77777777" w:rsidR="008425C5" w:rsidRPr="0047139A" w:rsidRDefault="00000000" w:rsidP="008425C5">
      <w:r w:rsidRPr="0047139A">
        <w:t>Provide concrete with properties as specified for ready</w:t>
      </w:r>
      <w:r w:rsidRPr="0047139A">
        <w:noBreakHyphen/>
        <w:t>mix concrete.</w:t>
      </w:r>
    </w:p>
    <w:p w14:paraId="16E54B5F" w14:textId="77777777" w:rsidR="008425C5" w:rsidRPr="0047139A" w:rsidRDefault="00000000" w:rsidP="008425C5">
      <w:r w:rsidRPr="0047139A">
        <w:t>Determine the quantities of materials to be used by mass or by equivalent dry loose volume.</w:t>
      </w:r>
    </w:p>
    <w:p w14:paraId="758949F5" w14:textId="77777777" w:rsidR="008425C5" w:rsidRDefault="00000000" w:rsidP="008425C5">
      <w:r w:rsidRPr="0047139A">
        <w:t>Provide and maintain gauges for measurement of the materials.</w:t>
      </w:r>
    </w:p>
    <w:p w14:paraId="2EE74307" w14:textId="77777777" w:rsidR="008425C5" w:rsidRDefault="00000000" w:rsidP="008425C5">
      <w:pPr>
        <w:pStyle w:val="Heading3"/>
        <w:rPr>
          <w:lang w:val="en-AU"/>
        </w:rPr>
      </w:pPr>
      <w:r>
        <w:rPr>
          <w:lang w:val="en-AU"/>
        </w:rPr>
        <w:t>Addition of Admixtures</w:t>
      </w:r>
    </w:p>
    <w:p w14:paraId="7903234E" w14:textId="77777777" w:rsidR="008425C5" w:rsidRPr="0009387B" w:rsidRDefault="00000000" w:rsidP="008425C5">
      <w:r w:rsidRPr="00AF3BE2">
        <w:t xml:space="preserve">Refer to </w:t>
      </w:r>
      <w:r>
        <w:t>the</w:t>
      </w:r>
      <w:r w:rsidRPr="00AF3BE2">
        <w:t xml:space="preserve"> </w:t>
      </w:r>
      <w:r w:rsidRPr="00866F1C">
        <w:rPr>
          <w:b/>
        </w:rPr>
        <w:t>Chemical Admixtures</w:t>
      </w:r>
      <w:r>
        <w:t xml:space="preserve"> clause in this worksection.</w:t>
      </w:r>
    </w:p>
    <w:p w14:paraId="086E5748" w14:textId="77777777" w:rsidR="008425C5" w:rsidRPr="00AF3BE2" w:rsidRDefault="00000000" w:rsidP="008425C5">
      <w:r w:rsidRPr="00AF3BE2">
        <w:t xml:space="preserve">Chemical admixtures may only be added </w:t>
      </w:r>
      <w:proofErr w:type="gramStart"/>
      <w:r w:rsidRPr="00AF3BE2">
        <w:t>subsequent to</w:t>
      </w:r>
      <w:proofErr w:type="gramEnd"/>
      <w:r w:rsidRPr="00AF3BE2">
        <w:t xml:space="preserve"> slump test compliance confirmation. A further slump test post admixture addition may also be required.</w:t>
      </w:r>
    </w:p>
    <w:p w14:paraId="0C172706" w14:textId="77777777" w:rsidR="008425C5" w:rsidRPr="00AF3BE2" w:rsidRDefault="00000000" w:rsidP="008425C5">
      <w:r w:rsidRPr="00AF3BE2">
        <w:t xml:space="preserve">Where Superintendent approval has been granted for the addition of superplasticisers at the plant prior to dispatch of concrete, a slump test of each batch must be performed and recorded by a NATA accredited </w:t>
      </w:r>
      <w:r w:rsidRPr="00AF3BE2">
        <w:lastRenderedPageBreak/>
        <w:t>testing laboratory prior to the addition of the superplasticiser.</w:t>
      </w:r>
      <w:r>
        <w:t xml:space="preserve"> </w:t>
      </w:r>
      <w:r w:rsidRPr="00AF3BE2">
        <w:t>The slump test report shall record the time of the addition of the superplasticiser, amount of superplasticiser added and product identification.</w:t>
      </w:r>
    </w:p>
    <w:p w14:paraId="6F40B7B1" w14:textId="77777777" w:rsidR="008425C5" w:rsidRPr="00AF3BE2" w:rsidRDefault="00000000" w:rsidP="008425C5">
      <w:r w:rsidRPr="00AF3BE2">
        <w:t>Do not add chemical admixtures unless the exact amount required is measured using a regularly maintained and calibrated device of the required accuracy.</w:t>
      </w:r>
    </w:p>
    <w:p w14:paraId="20D3E914" w14:textId="77777777" w:rsidR="008425C5" w:rsidRPr="00AF3BE2" w:rsidRDefault="00000000" w:rsidP="008425C5">
      <w:r w:rsidRPr="00AF3BE2">
        <w:t>Make allowance for the reversion time of superplasticisers. Delay the addition of superplasticisers as long as practicable before the concrete is discharged from the mixer.</w:t>
      </w:r>
    </w:p>
    <w:p w14:paraId="7CA16DC4" w14:textId="77777777" w:rsidR="008425C5" w:rsidRPr="00AF3BE2" w:rsidRDefault="00000000" w:rsidP="008425C5">
      <w:r w:rsidRPr="00AF3BE2">
        <w:t xml:space="preserve">Agitate concrete for at least 5 minutes following the addition of superplasticiser before dispensing. </w:t>
      </w:r>
    </w:p>
    <w:p w14:paraId="57FCFFAC" w14:textId="77777777" w:rsidR="008425C5" w:rsidRPr="0047139A" w:rsidRDefault="00000000" w:rsidP="008425C5">
      <w:pPr>
        <w:pStyle w:val="Heading2"/>
        <w:rPr>
          <w:lang w:val="en-AU"/>
        </w:rPr>
      </w:pPr>
      <w:bookmarkStart w:id="611" w:name="_Toc390823687"/>
      <w:bookmarkStart w:id="612" w:name="_Toc391429379"/>
      <w:bookmarkStart w:id="613" w:name="_Toc396035057"/>
      <w:bookmarkStart w:id="614" w:name="_Toc398800448"/>
      <w:r w:rsidRPr="0047139A">
        <w:rPr>
          <w:lang w:val="en-AU"/>
        </w:rPr>
        <w:t>Foundations</w:t>
      </w:r>
      <w:bookmarkEnd w:id="611"/>
      <w:bookmarkEnd w:id="612"/>
      <w:bookmarkEnd w:id="613"/>
      <w:bookmarkEnd w:id="614"/>
    </w:p>
    <w:p w14:paraId="1FE952E9" w14:textId="77777777" w:rsidR="008425C5" w:rsidRPr="0047139A" w:rsidRDefault="00000000" w:rsidP="008425C5">
      <w:r w:rsidRPr="0047139A">
        <w:t>Provide a foundation compacted to 90% relative density within 150 mm of the base of concrete.</w:t>
      </w:r>
    </w:p>
    <w:p w14:paraId="551E7DEC" w14:textId="77777777" w:rsidR="008425C5" w:rsidRPr="0047139A" w:rsidRDefault="00000000" w:rsidP="008425C5">
      <w:pPr>
        <w:pStyle w:val="Heading2"/>
        <w:rPr>
          <w:lang w:val="en-AU"/>
        </w:rPr>
      </w:pPr>
      <w:bookmarkStart w:id="615" w:name="_Toc390823688"/>
      <w:bookmarkStart w:id="616" w:name="_Toc391429380"/>
      <w:bookmarkStart w:id="617" w:name="_Toc396035058"/>
      <w:bookmarkStart w:id="618" w:name="_Toc398800449"/>
      <w:r w:rsidRPr="0047139A">
        <w:rPr>
          <w:lang w:val="en-AU"/>
        </w:rPr>
        <w:t>Construction</w:t>
      </w:r>
      <w:bookmarkEnd w:id="615"/>
      <w:bookmarkEnd w:id="616"/>
      <w:bookmarkEnd w:id="617"/>
      <w:bookmarkEnd w:id="618"/>
    </w:p>
    <w:p w14:paraId="0DD1B94E" w14:textId="77777777" w:rsidR="008425C5" w:rsidRPr="0047139A" w:rsidRDefault="00000000" w:rsidP="008425C5">
      <w:pPr>
        <w:pStyle w:val="Heading3"/>
        <w:rPr>
          <w:lang w:val="en-AU"/>
        </w:rPr>
      </w:pPr>
      <w:bookmarkStart w:id="619" w:name="_Toc390823689"/>
      <w:bookmarkStart w:id="620" w:name="_Toc391429381"/>
      <w:bookmarkStart w:id="621" w:name="_Toc396035059"/>
      <w:bookmarkStart w:id="622" w:name="_Toc398800450"/>
      <w:r w:rsidRPr="0047139A">
        <w:rPr>
          <w:lang w:val="en-AU"/>
        </w:rPr>
        <w:t>Kerbs and Gutters</w:t>
      </w:r>
      <w:bookmarkEnd w:id="619"/>
      <w:bookmarkEnd w:id="620"/>
      <w:bookmarkEnd w:id="621"/>
      <w:bookmarkEnd w:id="622"/>
    </w:p>
    <w:p w14:paraId="41BE8E66" w14:textId="77777777" w:rsidR="008425C5" w:rsidRPr="0047139A" w:rsidRDefault="00000000" w:rsidP="008425C5">
      <w:r w:rsidRPr="0047139A">
        <w:t>Construct kerbs and gutters as integral units.</w:t>
      </w:r>
    </w:p>
    <w:p w14:paraId="4669A736" w14:textId="77777777" w:rsidR="008425C5" w:rsidRPr="0047139A" w:rsidRDefault="00000000" w:rsidP="008425C5">
      <w:pPr>
        <w:pStyle w:val="Heading3"/>
        <w:rPr>
          <w:lang w:val="en-AU"/>
        </w:rPr>
      </w:pPr>
      <w:bookmarkStart w:id="623" w:name="_Toc390823690"/>
      <w:bookmarkStart w:id="624" w:name="_Toc391429382"/>
      <w:bookmarkStart w:id="625" w:name="_Toc396035060"/>
      <w:bookmarkStart w:id="626" w:name="_Toc398800451"/>
      <w:r w:rsidRPr="0047139A">
        <w:rPr>
          <w:lang w:val="en-AU"/>
        </w:rPr>
        <w:t xml:space="preserve">Formwork </w:t>
      </w:r>
      <w:r>
        <w:rPr>
          <w:lang w:val="en-AU"/>
        </w:rPr>
        <w:t>–</w:t>
      </w:r>
      <w:r w:rsidRPr="0047139A">
        <w:rPr>
          <w:lang w:val="en-AU"/>
        </w:rPr>
        <w:t xml:space="preserve"> </w:t>
      </w:r>
      <w:bookmarkEnd w:id="623"/>
      <w:bookmarkEnd w:id="624"/>
      <w:bookmarkEnd w:id="625"/>
      <w:bookmarkEnd w:id="626"/>
      <w:r>
        <w:rPr>
          <w:lang w:val="en-AU"/>
        </w:rPr>
        <w:t>Witness Point</w:t>
      </w:r>
    </w:p>
    <w:p w14:paraId="5E409962" w14:textId="77777777" w:rsidR="008425C5" w:rsidRPr="0047139A" w:rsidRDefault="00000000" w:rsidP="008425C5">
      <w:r w:rsidRPr="0047139A">
        <w:t>Design and construct forms so that they are mortar tight and can be removed without damaging the concrete.</w:t>
      </w:r>
    </w:p>
    <w:p w14:paraId="6F492B7A" w14:textId="77777777" w:rsidR="008425C5" w:rsidRPr="0047139A" w:rsidRDefault="00000000" w:rsidP="008425C5">
      <w:r w:rsidRPr="0047139A">
        <w:t>Build forms true to line and braced in a substantial and non</w:t>
      </w:r>
      <w:r w:rsidRPr="0047139A">
        <w:noBreakHyphen/>
        <w:t>yielding manner.</w:t>
      </w:r>
    </w:p>
    <w:p w14:paraId="6515D038" w14:textId="77777777" w:rsidR="008425C5" w:rsidRPr="0047139A" w:rsidRDefault="00000000" w:rsidP="008425C5">
      <w:r w:rsidRPr="00866F1C">
        <w:rPr>
          <w:b/>
        </w:rPr>
        <w:t>Witness Point -</w:t>
      </w:r>
      <w:r w:rsidRPr="0047139A">
        <w:t xml:space="preserve"> Do not place concrete until the formwork has been inspected by the Superintendent.</w:t>
      </w:r>
    </w:p>
    <w:p w14:paraId="10E1D993" w14:textId="77777777" w:rsidR="008425C5" w:rsidRPr="0047139A" w:rsidRDefault="00000000" w:rsidP="008425C5">
      <w:pPr>
        <w:pStyle w:val="Heading3"/>
        <w:rPr>
          <w:lang w:val="en-AU"/>
        </w:rPr>
      </w:pPr>
      <w:bookmarkStart w:id="627" w:name="_Toc390823691"/>
      <w:bookmarkStart w:id="628" w:name="_Toc391429383"/>
      <w:bookmarkStart w:id="629" w:name="_Toc396035061"/>
      <w:bookmarkStart w:id="630" w:name="_Toc398800452"/>
      <w:r w:rsidRPr="0047139A">
        <w:rPr>
          <w:lang w:val="en-AU"/>
        </w:rPr>
        <w:t xml:space="preserve">Placing of Concrete </w:t>
      </w:r>
      <w:r>
        <w:rPr>
          <w:lang w:val="en-AU"/>
        </w:rPr>
        <w:t>–</w:t>
      </w:r>
      <w:r w:rsidRPr="0047139A">
        <w:rPr>
          <w:lang w:val="en-AU"/>
        </w:rPr>
        <w:t xml:space="preserve"> </w:t>
      </w:r>
      <w:bookmarkEnd w:id="627"/>
      <w:bookmarkEnd w:id="628"/>
      <w:bookmarkEnd w:id="629"/>
      <w:bookmarkEnd w:id="630"/>
      <w:r>
        <w:rPr>
          <w:lang w:val="en-AU"/>
        </w:rPr>
        <w:t>Witness Point</w:t>
      </w:r>
      <w:r w:rsidRPr="0047139A">
        <w:rPr>
          <w:lang w:val="en-AU"/>
        </w:rPr>
        <w:t xml:space="preserve"> </w:t>
      </w:r>
      <w:r>
        <w:rPr>
          <w:lang w:val="en-AU"/>
        </w:rPr>
        <w:t>–</w:t>
      </w:r>
      <w:r w:rsidRPr="0047139A">
        <w:rPr>
          <w:lang w:val="en-AU"/>
        </w:rPr>
        <w:t xml:space="preserve"> </w:t>
      </w:r>
      <w:r>
        <w:rPr>
          <w:lang w:val="en-AU"/>
        </w:rPr>
        <w:t>Hold Point</w:t>
      </w:r>
    </w:p>
    <w:p w14:paraId="43649F17" w14:textId="77777777" w:rsidR="008425C5" w:rsidRPr="0047139A" w:rsidRDefault="00000000" w:rsidP="008425C5">
      <w:r>
        <w:rPr>
          <w:b/>
        </w:rPr>
        <w:t>Witness P</w:t>
      </w:r>
      <w:r w:rsidRPr="00367D33">
        <w:rPr>
          <w:b/>
        </w:rPr>
        <w:t>oint</w:t>
      </w:r>
      <w:r w:rsidRPr="0047139A">
        <w:t xml:space="preserve"> - Give the Superintendent sufficient notice so that inspection may be made before and during pouring concrete.</w:t>
      </w:r>
    </w:p>
    <w:p w14:paraId="06380229" w14:textId="77777777" w:rsidR="008425C5" w:rsidRPr="0047139A" w:rsidRDefault="00000000" w:rsidP="008425C5">
      <w:r>
        <w:rPr>
          <w:b/>
        </w:rPr>
        <w:t>Hold P</w:t>
      </w:r>
      <w:r w:rsidRPr="00367D33">
        <w:rPr>
          <w:b/>
        </w:rPr>
        <w:t>oint</w:t>
      </w:r>
      <w:r w:rsidRPr="0047139A">
        <w:t xml:space="preserve"> - Provide verification that all constituent materials, formwork, falsework, reinforcement, </w:t>
      </w:r>
      <w:r>
        <w:t xml:space="preserve">reinforcement supports, </w:t>
      </w:r>
      <w:r w:rsidRPr="0047139A">
        <w:t>and environmental conditions comply with all requirements.</w:t>
      </w:r>
      <w:r>
        <w:t xml:space="preserve"> </w:t>
      </w:r>
      <w:r w:rsidRPr="0047139A">
        <w:t>Do not cast any concrete without that verification.</w:t>
      </w:r>
    </w:p>
    <w:p w14:paraId="2DB79957" w14:textId="77777777" w:rsidR="008425C5" w:rsidRPr="0047139A" w:rsidRDefault="00000000" w:rsidP="008425C5">
      <w:r w:rsidRPr="0047139A">
        <w:t>Do not place concrete if the temperature of the concrete exceeds 35</w:t>
      </w:r>
      <w:r>
        <w:rPr>
          <w:rFonts w:cs="Arial"/>
        </w:rPr>
        <w:t>°</w:t>
      </w:r>
      <w:r w:rsidRPr="0047139A">
        <w:t>C, or if the ambient air temperature exceeds 40</w:t>
      </w:r>
      <w:r>
        <w:rPr>
          <w:rFonts w:cs="Arial"/>
        </w:rPr>
        <w:t>°</w:t>
      </w:r>
      <w:r w:rsidRPr="0047139A">
        <w:t>C.</w:t>
      </w:r>
    </w:p>
    <w:p w14:paraId="77826C27" w14:textId="77777777" w:rsidR="008425C5" w:rsidRPr="0047139A" w:rsidRDefault="00000000" w:rsidP="008425C5">
      <w:r w:rsidRPr="0047139A">
        <w:t>Place and compact concrete within the following time after the addition of the mixing water to the mix:</w:t>
      </w:r>
    </w:p>
    <w:tbl>
      <w:tblPr>
        <w:tblW w:w="5000" w:type="pct"/>
        <w:tblBorders>
          <w:top w:val="single" w:sz="6" w:space="0" w:color="auto"/>
          <w:left w:val="single" w:sz="4" w:space="0" w:color="auto"/>
          <w:bottom w:val="single" w:sz="6" w:space="0" w:color="auto"/>
          <w:right w:val="single" w:sz="4" w:space="0" w:color="auto"/>
          <w:insideH w:val="single" w:sz="4" w:space="0" w:color="auto"/>
          <w:insideV w:val="single" w:sz="4" w:space="0" w:color="auto"/>
        </w:tblBorders>
        <w:tblLook w:val="0000" w:firstRow="0" w:lastRow="0" w:firstColumn="0" w:lastColumn="0" w:noHBand="0" w:noVBand="0"/>
      </w:tblPr>
      <w:tblGrid>
        <w:gridCol w:w="6160"/>
        <w:gridCol w:w="4148"/>
      </w:tblGrid>
      <w:tr w:rsidR="009838DF" w14:paraId="70237276" w14:textId="77777777" w:rsidTr="001E7EF0">
        <w:trPr>
          <w:cantSplit/>
          <w:tblHeader/>
        </w:trPr>
        <w:tc>
          <w:tcPr>
            <w:tcW w:w="5000" w:type="pct"/>
            <w:gridSpan w:val="2"/>
            <w:vAlign w:val="center"/>
          </w:tcPr>
          <w:p w14:paraId="617C144B" w14:textId="77777777" w:rsidR="008425C5" w:rsidRPr="00866F1C" w:rsidRDefault="00000000" w:rsidP="001E7EF0">
            <w:pPr>
              <w:keepNext/>
              <w:spacing w:before="40" w:after="40"/>
              <w:rPr>
                <w:b/>
              </w:rPr>
            </w:pPr>
            <w:r w:rsidRPr="00866F1C">
              <w:rPr>
                <w:b/>
              </w:rPr>
              <w:t xml:space="preserve">Table - Maximum Time </w:t>
            </w:r>
            <w:proofErr w:type="gramStart"/>
            <w:r w:rsidRPr="00866F1C">
              <w:rPr>
                <w:b/>
              </w:rPr>
              <w:t>To</w:t>
            </w:r>
            <w:proofErr w:type="gramEnd"/>
            <w:r w:rsidRPr="00866F1C">
              <w:rPr>
                <w:b/>
              </w:rPr>
              <w:t xml:space="preserve"> Place Concrete After Mixing</w:t>
            </w:r>
          </w:p>
        </w:tc>
      </w:tr>
      <w:tr w:rsidR="009838DF" w14:paraId="552AD491" w14:textId="77777777" w:rsidTr="001E7EF0">
        <w:trPr>
          <w:cantSplit/>
          <w:tblHeader/>
        </w:trPr>
        <w:tc>
          <w:tcPr>
            <w:tcW w:w="2988" w:type="pct"/>
            <w:vAlign w:val="center"/>
          </w:tcPr>
          <w:p w14:paraId="1AEB0451" w14:textId="77777777" w:rsidR="008425C5" w:rsidRPr="00866F1C" w:rsidRDefault="00000000" w:rsidP="001E7EF0">
            <w:pPr>
              <w:keepNext/>
              <w:spacing w:before="40" w:after="40"/>
              <w:jc w:val="center"/>
              <w:rPr>
                <w:b/>
              </w:rPr>
            </w:pPr>
            <w:r w:rsidRPr="00866F1C">
              <w:rPr>
                <w:b/>
              </w:rPr>
              <w:t xml:space="preserve">Concrete Temperature </w:t>
            </w:r>
            <w:proofErr w:type="gramStart"/>
            <w:r w:rsidRPr="00866F1C">
              <w:rPr>
                <w:b/>
              </w:rPr>
              <w:t>At</w:t>
            </w:r>
            <w:proofErr w:type="gramEnd"/>
            <w:r w:rsidRPr="00866F1C">
              <w:rPr>
                <w:b/>
              </w:rPr>
              <w:t xml:space="preserve"> Time </w:t>
            </w:r>
            <w:proofErr w:type="gramStart"/>
            <w:r w:rsidRPr="00866F1C">
              <w:rPr>
                <w:b/>
              </w:rPr>
              <w:t>Of</w:t>
            </w:r>
            <w:proofErr w:type="gramEnd"/>
            <w:r w:rsidRPr="00866F1C">
              <w:rPr>
                <w:b/>
              </w:rPr>
              <w:t xml:space="preserve"> Placing</w:t>
            </w:r>
          </w:p>
        </w:tc>
        <w:tc>
          <w:tcPr>
            <w:tcW w:w="2012" w:type="pct"/>
            <w:vAlign w:val="center"/>
          </w:tcPr>
          <w:p w14:paraId="45115D2F" w14:textId="77777777" w:rsidR="008425C5" w:rsidRPr="00866F1C" w:rsidRDefault="00000000" w:rsidP="001E7EF0">
            <w:pPr>
              <w:keepNext/>
              <w:spacing w:before="40" w:after="40"/>
              <w:jc w:val="center"/>
              <w:rPr>
                <w:b/>
              </w:rPr>
            </w:pPr>
            <w:r w:rsidRPr="00866F1C">
              <w:rPr>
                <w:b/>
              </w:rPr>
              <w:t>Maximum Time</w:t>
            </w:r>
          </w:p>
          <w:p w14:paraId="4630B209" w14:textId="77777777" w:rsidR="008425C5" w:rsidRPr="00866F1C" w:rsidRDefault="00000000" w:rsidP="001E7EF0">
            <w:pPr>
              <w:keepNext/>
              <w:spacing w:before="40" w:after="40"/>
              <w:jc w:val="center"/>
              <w:rPr>
                <w:b/>
              </w:rPr>
            </w:pPr>
            <w:r w:rsidRPr="00866F1C">
              <w:rPr>
                <w:b/>
              </w:rPr>
              <w:t>(minutes)</w:t>
            </w:r>
          </w:p>
        </w:tc>
      </w:tr>
      <w:tr w:rsidR="009838DF" w14:paraId="12D9B609" w14:textId="77777777" w:rsidTr="001E7EF0">
        <w:trPr>
          <w:cantSplit/>
        </w:trPr>
        <w:tc>
          <w:tcPr>
            <w:tcW w:w="2988" w:type="pct"/>
            <w:vAlign w:val="center"/>
          </w:tcPr>
          <w:p w14:paraId="67299B96" w14:textId="77777777" w:rsidR="008425C5" w:rsidRPr="0047139A" w:rsidRDefault="00000000" w:rsidP="001E7EF0">
            <w:pPr>
              <w:keepNext/>
              <w:spacing w:before="40" w:after="40"/>
              <w:jc w:val="center"/>
            </w:pPr>
            <w:r>
              <w:t>25</w:t>
            </w:r>
            <w:r>
              <w:rPr>
                <w:rFonts w:cs="Arial"/>
              </w:rPr>
              <w:t>°</w:t>
            </w:r>
            <w:r>
              <w:t>C to 28</w:t>
            </w:r>
            <w:r>
              <w:rPr>
                <w:rFonts w:cs="Arial"/>
              </w:rPr>
              <w:t>°</w:t>
            </w:r>
            <w:r w:rsidRPr="0047139A">
              <w:t>C</w:t>
            </w:r>
          </w:p>
        </w:tc>
        <w:tc>
          <w:tcPr>
            <w:tcW w:w="2012" w:type="pct"/>
            <w:vAlign w:val="center"/>
          </w:tcPr>
          <w:p w14:paraId="4242AC53" w14:textId="77777777" w:rsidR="008425C5" w:rsidRPr="0047139A" w:rsidRDefault="00000000" w:rsidP="001E7EF0">
            <w:pPr>
              <w:keepNext/>
              <w:spacing w:before="40" w:after="40"/>
              <w:jc w:val="center"/>
            </w:pPr>
            <w:r w:rsidRPr="0047139A">
              <w:t>75</w:t>
            </w:r>
          </w:p>
        </w:tc>
      </w:tr>
      <w:tr w:rsidR="009838DF" w14:paraId="30F7CE60" w14:textId="77777777" w:rsidTr="001E7EF0">
        <w:trPr>
          <w:cantSplit/>
        </w:trPr>
        <w:tc>
          <w:tcPr>
            <w:tcW w:w="2988" w:type="pct"/>
            <w:vAlign w:val="center"/>
          </w:tcPr>
          <w:p w14:paraId="45292E7E" w14:textId="77777777" w:rsidR="008425C5" w:rsidRPr="0047139A" w:rsidRDefault="00000000" w:rsidP="001E7EF0">
            <w:pPr>
              <w:keepNext/>
              <w:spacing w:before="40" w:after="40"/>
              <w:jc w:val="center"/>
            </w:pPr>
            <w:r>
              <w:t>28</w:t>
            </w:r>
            <w:r>
              <w:rPr>
                <w:rFonts w:cs="Arial"/>
              </w:rPr>
              <w:t>°</w:t>
            </w:r>
            <w:r>
              <w:t>C to 32</w:t>
            </w:r>
            <w:r>
              <w:rPr>
                <w:rFonts w:cs="Arial"/>
              </w:rPr>
              <w:t>°</w:t>
            </w:r>
            <w:r w:rsidRPr="0047139A">
              <w:t>C</w:t>
            </w:r>
          </w:p>
        </w:tc>
        <w:tc>
          <w:tcPr>
            <w:tcW w:w="2012" w:type="pct"/>
            <w:vAlign w:val="center"/>
          </w:tcPr>
          <w:p w14:paraId="57E96C97" w14:textId="77777777" w:rsidR="008425C5" w:rsidRPr="0047139A" w:rsidRDefault="00000000" w:rsidP="001E7EF0">
            <w:pPr>
              <w:keepNext/>
              <w:spacing w:before="40" w:after="40"/>
              <w:jc w:val="center"/>
            </w:pPr>
            <w:r w:rsidRPr="0047139A">
              <w:t>60</w:t>
            </w:r>
          </w:p>
        </w:tc>
      </w:tr>
      <w:tr w:rsidR="009838DF" w14:paraId="50A7DD26" w14:textId="77777777" w:rsidTr="001E7EF0">
        <w:trPr>
          <w:cantSplit/>
        </w:trPr>
        <w:tc>
          <w:tcPr>
            <w:tcW w:w="2988" w:type="pct"/>
            <w:vAlign w:val="center"/>
          </w:tcPr>
          <w:p w14:paraId="2DB4F378" w14:textId="77777777" w:rsidR="008425C5" w:rsidRPr="0047139A" w:rsidRDefault="00000000" w:rsidP="001E7EF0">
            <w:pPr>
              <w:spacing w:before="40" w:after="40"/>
              <w:jc w:val="center"/>
            </w:pPr>
            <w:r>
              <w:t>32</w:t>
            </w:r>
            <w:r>
              <w:rPr>
                <w:rFonts w:cs="Arial"/>
              </w:rPr>
              <w:t>°</w:t>
            </w:r>
            <w:r>
              <w:t>C to 35</w:t>
            </w:r>
            <w:r>
              <w:rPr>
                <w:rFonts w:cs="Arial"/>
              </w:rPr>
              <w:t>°</w:t>
            </w:r>
            <w:r w:rsidRPr="0047139A">
              <w:t>C</w:t>
            </w:r>
          </w:p>
        </w:tc>
        <w:tc>
          <w:tcPr>
            <w:tcW w:w="2012" w:type="pct"/>
            <w:vAlign w:val="center"/>
          </w:tcPr>
          <w:p w14:paraId="11ED1E16" w14:textId="77777777" w:rsidR="008425C5" w:rsidRPr="0047139A" w:rsidRDefault="00000000" w:rsidP="001E7EF0">
            <w:pPr>
              <w:spacing w:before="40" w:after="40"/>
              <w:jc w:val="center"/>
            </w:pPr>
            <w:r w:rsidRPr="0047139A">
              <w:t>45</w:t>
            </w:r>
          </w:p>
        </w:tc>
      </w:tr>
    </w:tbl>
    <w:p w14:paraId="52DBEC9F" w14:textId="77777777" w:rsidR="008425C5" w:rsidRDefault="008425C5" w:rsidP="008425C5"/>
    <w:p w14:paraId="5A11663A" w14:textId="77777777" w:rsidR="008425C5" w:rsidRPr="0047139A" w:rsidRDefault="00000000" w:rsidP="008425C5">
      <w:r w:rsidRPr="0047139A">
        <w:t>Place concrete in a continuous operation between construction joints so that the face of the concrete is in a plastic state when succeeding concrete is placed against it.</w:t>
      </w:r>
    </w:p>
    <w:p w14:paraId="688BB06F" w14:textId="77777777" w:rsidR="008425C5" w:rsidRPr="0047139A" w:rsidRDefault="00000000" w:rsidP="008425C5">
      <w:r w:rsidRPr="0047139A">
        <w:t>Do not allow concrete to free</w:t>
      </w:r>
      <w:r w:rsidRPr="0047139A">
        <w:noBreakHyphen/>
        <w:t>fall from a height greater than 1.5 metres.</w:t>
      </w:r>
    </w:p>
    <w:p w14:paraId="51FC8BB5" w14:textId="77777777" w:rsidR="008425C5" w:rsidRPr="0047139A" w:rsidRDefault="00000000" w:rsidP="008425C5">
      <w:r w:rsidRPr="0047139A">
        <w:t>Place all concrete in dry weather unless otherwise approved.</w:t>
      </w:r>
    </w:p>
    <w:p w14:paraId="6088827B" w14:textId="77777777" w:rsidR="008425C5" w:rsidRPr="0047139A" w:rsidRDefault="00000000" w:rsidP="008425C5">
      <w:r w:rsidRPr="0047139A">
        <w:t xml:space="preserve">For each truck of premixed concrete provide an identification certificate on delivery listing the information required by AS 1379 and any other </w:t>
      </w:r>
      <w:proofErr w:type="gramStart"/>
      <w:r w:rsidRPr="0047139A">
        <w:t>particular requirements</w:t>
      </w:r>
      <w:proofErr w:type="gramEnd"/>
      <w:r w:rsidRPr="0047139A">
        <w:t xml:space="preserve"> for special class concrete.</w:t>
      </w:r>
    </w:p>
    <w:p w14:paraId="70029FD1" w14:textId="77777777" w:rsidR="008425C5" w:rsidRPr="0047139A" w:rsidRDefault="00000000" w:rsidP="008425C5">
      <w:pPr>
        <w:pStyle w:val="Heading3"/>
        <w:rPr>
          <w:lang w:val="en-AU"/>
        </w:rPr>
      </w:pPr>
      <w:bookmarkStart w:id="631" w:name="_Toc390823692"/>
      <w:bookmarkStart w:id="632" w:name="_Toc391429384"/>
      <w:bookmarkStart w:id="633" w:name="_Toc396035062"/>
      <w:bookmarkStart w:id="634" w:name="_Toc398800453"/>
      <w:r w:rsidRPr="0047139A">
        <w:rPr>
          <w:lang w:val="en-AU"/>
        </w:rPr>
        <w:lastRenderedPageBreak/>
        <w:t>Jointing</w:t>
      </w:r>
      <w:bookmarkEnd w:id="631"/>
      <w:bookmarkEnd w:id="632"/>
      <w:bookmarkEnd w:id="633"/>
      <w:bookmarkEnd w:id="634"/>
    </w:p>
    <w:p w14:paraId="2FBA0DC9" w14:textId="77777777" w:rsidR="008425C5" w:rsidRPr="0060073E" w:rsidRDefault="00000000" w:rsidP="008425C5">
      <w:pPr>
        <w:pStyle w:val="BoldCapital"/>
        <w:rPr>
          <w:b w:val="0"/>
          <w:lang w:val="en-AU"/>
        </w:rPr>
      </w:pPr>
      <w:r w:rsidRPr="0060073E">
        <w:rPr>
          <w:b w:val="0"/>
          <w:lang w:val="en-AU"/>
        </w:rPr>
        <w:t>CONSTRUCTION JOINTS</w:t>
      </w:r>
    </w:p>
    <w:p w14:paraId="0FAFB16A" w14:textId="77777777" w:rsidR="008425C5" w:rsidRPr="0047139A" w:rsidRDefault="00000000" w:rsidP="008425C5">
      <w:r w:rsidRPr="0047139A">
        <w:t>Roughen and clean face of hardened concrete before placing fresh concrete against it.</w:t>
      </w:r>
      <w:r>
        <w:t xml:space="preserve"> </w:t>
      </w:r>
      <w:r w:rsidRPr="0047139A">
        <w:t>Remove soft material, foreign matter and laitance. Thoroughly moisten the joint surface.</w:t>
      </w:r>
    </w:p>
    <w:p w14:paraId="6235D75E" w14:textId="77777777" w:rsidR="008425C5" w:rsidRPr="0060073E" w:rsidRDefault="00000000" w:rsidP="008425C5">
      <w:pPr>
        <w:pStyle w:val="BoldCapital"/>
        <w:rPr>
          <w:b w:val="0"/>
          <w:lang w:val="en-AU"/>
        </w:rPr>
      </w:pPr>
      <w:r w:rsidRPr="0060073E">
        <w:rPr>
          <w:b w:val="0"/>
          <w:lang w:val="en-AU"/>
        </w:rPr>
        <w:t>EXPANSION/CONTRACTION JOINTS</w:t>
      </w:r>
    </w:p>
    <w:p w14:paraId="46942344" w14:textId="77777777" w:rsidR="008425C5" w:rsidRPr="0047139A" w:rsidRDefault="00000000" w:rsidP="008425C5">
      <w:pPr>
        <w:tabs>
          <w:tab w:val="left" w:pos="3402"/>
        </w:tabs>
      </w:pPr>
      <w:r w:rsidRPr="0047139A">
        <w:t>Joints to be 10 mm wide over full length and filled with a bitumen impregnated fibrous filler.</w:t>
      </w:r>
    </w:p>
    <w:p w14:paraId="3C19B3AE" w14:textId="77777777" w:rsidR="008425C5" w:rsidRPr="0047139A" w:rsidRDefault="00000000" w:rsidP="008425C5">
      <w:pPr>
        <w:tabs>
          <w:tab w:val="left" w:pos="3402"/>
        </w:tabs>
      </w:pPr>
      <w:r w:rsidRPr="0047139A">
        <w:t>Provide vertical transverse expansion/contraction joints as follows:</w:t>
      </w:r>
    </w:p>
    <w:p w14:paraId="410EFB18" w14:textId="77777777" w:rsidR="008425C5" w:rsidRPr="0047139A" w:rsidRDefault="00000000">
      <w:pPr>
        <w:pStyle w:val="ListParagraph"/>
        <w:numPr>
          <w:ilvl w:val="0"/>
          <w:numId w:val="115"/>
        </w:numPr>
        <w:tabs>
          <w:tab w:val="left" w:pos="3402"/>
        </w:tabs>
      </w:pPr>
      <w:r w:rsidRPr="0047139A">
        <w:t>Footpaths:</w:t>
      </w:r>
      <w:r w:rsidRPr="0047139A">
        <w:tab/>
        <w:t>6 m spacing maximum.</w:t>
      </w:r>
    </w:p>
    <w:p w14:paraId="76C39C3C" w14:textId="77777777" w:rsidR="008425C5" w:rsidRPr="0047139A" w:rsidRDefault="00000000">
      <w:pPr>
        <w:pStyle w:val="ListParagraph"/>
        <w:numPr>
          <w:ilvl w:val="0"/>
          <w:numId w:val="115"/>
        </w:numPr>
        <w:tabs>
          <w:tab w:val="left" w:pos="3402"/>
        </w:tabs>
      </w:pPr>
      <w:r w:rsidRPr="0047139A">
        <w:t>At junctions with other concrete structures</w:t>
      </w:r>
    </w:p>
    <w:p w14:paraId="494DA5CE" w14:textId="77777777" w:rsidR="008425C5" w:rsidRPr="0047139A" w:rsidRDefault="00000000">
      <w:pPr>
        <w:pStyle w:val="ListParagraph"/>
        <w:numPr>
          <w:ilvl w:val="0"/>
          <w:numId w:val="115"/>
        </w:numPr>
        <w:tabs>
          <w:tab w:val="left" w:pos="3402"/>
        </w:tabs>
      </w:pPr>
      <w:r w:rsidRPr="0047139A">
        <w:t>Inverts:</w:t>
      </w:r>
      <w:r w:rsidRPr="0047139A">
        <w:tab/>
        <w:t>15 m spacing maximum.</w:t>
      </w:r>
    </w:p>
    <w:p w14:paraId="42DE9AFD" w14:textId="77777777" w:rsidR="008425C5" w:rsidRPr="0047139A" w:rsidRDefault="00000000">
      <w:pPr>
        <w:pStyle w:val="ListParagraph"/>
        <w:numPr>
          <w:ilvl w:val="0"/>
          <w:numId w:val="115"/>
        </w:numPr>
        <w:tabs>
          <w:tab w:val="left" w:pos="3402"/>
        </w:tabs>
      </w:pPr>
      <w:r w:rsidRPr="0047139A">
        <w:t>All other works:</w:t>
      </w:r>
      <w:r w:rsidRPr="0047139A">
        <w:tab/>
        <w:t>As shown on the drawings.</w:t>
      </w:r>
    </w:p>
    <w:p w14:paraId="70ECBCDD" w14:textId="77777777" w:rsidR="008425C5" w:rsidRPr="0047139A" w:rsidRDefault="00000000" w:rsidP="00D452B7">
      <w:pPr>
        <w:pStyle w:val="GuideNotes01"/>
      </w:pPr>
      <w:r w:rsidRPr="0047139A">
        <w:t>[Ensure these are shown on the drawings]</w:t>
      </w:r>
    </w:p>
    <w:p w14:paraId="45166C23" w14:textId="77777777" w:rsidR="008425C5" w:rsidRPr="0060073E" w:rsidRDefault="00000000" w:rsidP="008425C5">
      <w:pPr>
        <w:pStyle w:val="BoldCapital"/>
        <w:rPr>
          <w:b w:val="0"/>
          <w:lang w:val="en-AU"/>
        </w:rPr>
      </w:pPr>
      <w:r w:rsidRPr="0060073E">
        <w:rPr>
          <w:b w:val="0"/>
          <w:lang w:val="en-AU"/>
        </w:rPr>
        <w:t>tooled JOINTS</w:t>
      </w:r>
    </w:p>
    <w:p w14:paraId="083F4C51" w14:textId="77777777" w:rsidR="008425C5" w:rsidRPr="0047139A" w:rsidRDefault="00000000" w:rsidP="008425C5">
      <w:r>
        <w:t xml:space="preserve">Provide </w:t>
      </w:r>
      <w:r w:rsidRPr="0047139A">
        <w:t>tooled joints as follows:</w:t>
      </w:r>
    </w:p>
    <w:p w14:paraId="7F5F6B7B" w14:textId="77777777" w:rsidR="008425C5" w:rsidRPr="0047139A" w:rsidRDefault="00000000">
      <w:pPr>
        <w:pStyle w:val="Bullet"/>
        <w:numPr>
          <w:ilvl w:val="0"/>
          <w:numId w:val="114"/>
        </w:numPr>
      </w:pPr>
      <w:r w:rsidRPr="0047139A">
        <w:t>Transverse vertical grooves 20 mm depth minimum.</w:t>
      </w:r>
    </w:p>
    <w:p w14:paraId="0AAB4666" w14:textId="77777777" w:rsidR="008425C5" w:rsidRPr="0047139A" w:rsidRDefault="00000000">
      <w:pPr>
        <w:pStyle w:val="Bullet"/>
        <w:numPr>
          <w:ilvl w:val="0"/>
          <w:numId w:val="114"/>
        </w:numPr>
      </w:pPr>
      <w:r w:rsidRPr="0047139A">
        <w:t>Joints at right angles to outer edge of concrete works.</w:t>
      </w:r>
    </w:p>
    <w:p w14:paraId="67B85C24" w14:textId="77777777" w:rsidR="008425C5" w:rsidRPr="0047139A" w:rsidRDefault="00000000">
      <w:pPr>
        <w:pStyle w:val="ListParagraph"/>
        <w:numPr>
          <w:ilvl w:val="0"/>
          <w:numId w:val="114"/>
        </w:numPr>
        <w:tabs>
          <w:tab w:val="left" w:pos="3402"/>
        </w:tabs>
      </w:pPr>
      <w:r w:rsidRPr="0047139A">
        <w:t>Footpaths:</w:t>
      </w:r>
      <w:r w:rsidRPr="0047139A">
        <w:tab/>
        <w:t>2 m spacing maximum.</w:t>
      </w:r>
    </w:p>
    <w:p w14:paraId="26B3CDE9" w14:textId="77777777" w:rsidR="008425C5" w:rsidRPr="0047139A" w:rsidRDefault="00000000">
      <w:pPr>
        <w:pStyle w:val="ListParagraph"/>
        <w:numPr>
          <w:ilvl w:val="0"/>
          <w:numId w:val="114"/>
        </w:numPr>
        <w:tabs>
          <w:tab w:val="left" w:pos="3402"/>
        </w:tabs>
      </w:pPr>
      <w:r w:rsidRPr="0047139A">
        <w:t>Kerbs/Inverts:</w:t>
      </w:r>
      <w:r w:rsidRPr="0047139A">
        <w:tab/>
        <w:t>3 m spacing maximum.</w:t>
      </w:r>
    </w:p>
    <w:p w14:paraId="5AEF2EA5" w14:textId="77777777" w:rsidR="008425C5" w:rsidRPr="0047139A" w:rsidRDefault="00000000">
      <w:pPr>
        <w:pStyle w:val="ListParagraph"/>
        <w:numPr>
          <w:ilvl w:val="0"/>
          <w:numId w:val="114"/>
        </w:numPr>
        <w:tabs>
          <w:tab w:val="left" w:pos="3402"/>
        </w:tabs>
      </w:pPr>
      <w:r w:rsidRPr="0047139A">
        <w:t>All other works:</w:t>
      </w:r>
      <w:r w:rsidRPr="0047139A">
        <w:tab/>
        <w:t>As shown on the drawings.</w:t>
      </w:r>
    </w:p>
    <w:p w14:paraId="24DD6954" w14:textId="77777777" w:rsidR="008425C5" w:rsidRPr="0047139A" w:rsidRDefault="00000000" w:rsidP="00D452B7">
      <w:pPr>
        <w:pStyle w:val="GuideNotes01"/>
      </w:pPr>
      <w:r w:rsidRPr="0047139A">
        <w:t>[Ensure these are shown on the drawings]</w:t>
      </w:r>
    </w:p>
    <w:p w14:paraId="5D1E78E1" w14:textId="77777777" w:rsidR="008425C5" w:rsidRPr="0047139A" w:rsidRDefault="00000000" w:rsidP="008425C5">
      <w:pPr>
        <w:pStyle w:val="Heading3"/>
        <w:rPr>
          <w:lang w:val="en-AU"/>
        </w:rPr>
      </w:pPr>
      <w:r w:rsidRPr="0047139A">
        <w:rPr>
          <w:lang w:val="en-AU"/>
        </w:rPr>
        <w:t>Surface Finishes</w:t>
      </w:r>
    </w:p>
    <w:p w14:paraId="751046DF" w14:textId="77777777" w:rsidR="008425C5" w:rsidRPr="0047139A" w:rsidRDefault="00000000" w:rsidP="008425C5">
      <w:r w:rsidRPr="0047139A">
        <w:t>Finish surfaces to a smooth and even colour.</w:t>
      </w:r>
    </w:p>
    <w:p w14:paraId="0C7BD1E0" w14:textId="77777777" w:rsidR="008425C5" w:rsidRPr="0047139A" w:rsidRDefault="00000000" w:rsidP="008425C5">
      <w:r w:rsidRPr="0047139A">
        <w:t>Remove free surface water during final screeding of unformed surfaces.</w:t>
      </w:r>
    </w:p>
    <w:p w14:paraId="052F3168" w14:textId="77777777" w:rsidR="008425C5" w:rsidRPr="0047139A" w:rsidRDefault="00000000" w:rsidP="008425C5">
      <w:r w:rsidRPr="0047139A">
        <w:t>Round off exposed edges and corners.</w:t>
      </w:r>
    </w:p>
    <w:p w14:paraId="7E870AA4" w14:textId="77777777" w:rsidR="008425C5" w:rsidRDefault="00000000" w:rsidP="008425C5">
      <w:r w:rsidRPr="0047139A">
        <w:t>Protect exposed surfaces from rain until final set has occurred.</w:t>
      </w:r>
    </w:p>
    <w:p w14:paraId="1DB027B2" w14:textId="77777777" w:rsidR="008425C5" w:rsidRPr="0047139A" w:rsidRDefault="00000000" w:rsidP="008425C5">
      <w:r>
        <w:t>Smooth tumbled RCG used as an exposed aggregate surface finish.</w:t>
      </w:r>
    </w:p>
    <w:p w14:paraId="09EFA3B8" w14:textId="77777777" w:rsidR="008425C5" w:rsidRPr="0047139A" w:rsidRDefault="00000000" w:rsidP="008425C5">
      <w:r w:rsidRPr="0047139A">
        <w:t xml:space="preserve">Conform to the </w:t>
      </w:r>
      <w:r w:rsidRPr="0060073E">
        <w:rPr>
          <w:b/>
          <w:i/>
        </w:rPr>
        <w:t>Table - Concrete Finishes</w:t>
      </w:r>
      <w:r w:rsidRPr="0047139A">
        <w:t>.</w:t>
      </w:r>
    </w:p>
    <w:tbl>
      <w:tblPr>
        <w:tblW w:w="5000" w:type="pct"/>
        <w:tblBorders>
          <w:top w:val="single" w:sz="6" w:space="0" w:color="auto"/>
          <w:left w:val="single" w:sz="4" w:space="0" w:color="auto"/>
          <w:bottom w:val="single" w:sz="6" w:space="0" w:color="auto"/>
          <w:right w:val="single" w:sz="4" w:space="0" w:color="auto"/>
          <w:insideH w:val="single" w:sz="2" w:space="0" w:color="auto"/>
          <w:insideV w:val="single" w:sz="4" w:space="0" w:color="auto"/>
        </w:tblBorders>
        <w:tblLook w:val="0000" w:firstRow="0" w:lastRow="0" w:firstColumn="0" w:lastColumn="0" w:noHBand="0" w:noVBand="0"/>
      </w:tblPr>
      <w:tblGrid>
        <w:gridCol w:w="1103"/>
        <w:gridCol w:w="4601"/>
        <w:gridCol w:w="4604"/>
      </w:tblGrid>
      <w:tr w:rsidR="009838DF" w14:paraId="4AB60C47" w14:textId="77777777" w:rsidTr="001E7EF0">
        <w:trPr>
          <w:cantSplit/>
          <w:trHeight w:val="504"/>
          <w:tblHeader/>
        </w:trPr>
        <w:tc>
          <w:tcPr>
            <w:tcW w:w="5000" w:type="pct"/>
            <w:gridSpan w:val="3"/>
            <w:vAlign w:val="center"/>
          </w:tcPr>
          <w:p w14:paraId="49688B55" w14:textId="77777777" w:rsidR="008425C5" w:rsidRPr="00866F1C" w:rsidRDefault="00000000" w:rsidP="001E7EF0">
            <w:pPr>
              <w:keepNext/>
              <w:spacing w:after="0"/>
              <w:rPr>
                <w:b/>
              </w:rPr>
            </w:pPr>
            <w:r w:rsidRPr="00866F1C">
              <w:rPr>
                <w:b/>
              </w:rPr>
              <w:t>Table – Concrete Finishes</w:t>
            </w:r>
            <w:r>
              <w:rPr>
                <w:b/>
              </w:rPr>
              <w:t xml:space="preserve"> – Part 1 of 2</w:t>
            </w:r>
          </w:p>
        </w:tc>
      </w:tr>
      <w:tr w:rsidR="009838DF" w14:paraId="718F1192" w14:textId="77777777" w:rsidTr="001E7EF0">
        <w:trPr>
          <w:cantSplit/>
          <w:trHeight w:val="524"/>
          <w:tblHeader/>
        </w:trPr>
        <w:tc>
          <w:tcPr>
            <w:tcW w:w="535" w:type="pct"/>
            <w:vAlign w:val="center"/>
          </w:tcPr>
          <w:p w14:paraId="4501D5D0" w14:textId="77777777" w:rsidR="008425C5" w:rsidRPr="00866F1C" w:rsidRDefault="00000000" w:rsidP="001E7EF0">
            <w:pPr>
              <w:keepNext/>
              <w:spacing w:after="0"/>
              <w:rPr>
                <w:b/>
              </w:rPr>
            </w:pPr>
            <w:r w:rsidRPr="00866F1C">
              <w:rPr>
                <w:b/>
              </w:rPr>
              <w:t>Type</w:t>
            </w:r>
          </w:p>
        </w:tc>
        <w:tc>
          <w:tcPr>
            <w:tcW w:w="2232" w:type="pct"/>
            <w:vAlign w:val="center"/>
          </w:tcPr>
          <w:p w14:paraId="7274541E" w14:textId="77777777" w:rsidR="008425C5" w:rsidRPr="00866F1C" w:rsidRDefault="00000000" w:rsidP="001E7EF0">
            <w:pPr>
              <w:keepNext/>
              <w:spacing w:after="0"/>
              <w:rPr>
                <w:b/>
              </w:rPr>
            </w:pPr>
            <w:r w:rsidRPr="00866F1C">
              <w:rPr>
                <w:b/>
              </w:rPr>
              <w:t>Description</w:t>
            </w:r>
          </w:p>
        </w:tc>
        <w:tc>
          <w:tcPr>
            <w:tcW w:w="2233" w:type="pct"/>
            <w:vAlign w:val="center"/>
          </w:tcPr>
          <w:p w14:paraId="73CBEEA4" w14:textId="77777777" w:rsidR="008425C5" w:rsidRPr="00866F1C" w:rsidRDefault="00000000" w:rsidP="001E7EF0">
            <w:pPr>
              <w:keepNext/>
              <w:spacing w:after="0"/>
              <w:rPr>
                <w:b/>
              </w:rPr>
            </w:pPr>
            <w:r w:rsidRPr="00866F1C">
              <w:rPr>
                <w:b/>
              </w:rPr>
              <w:t>Application</w:t>
            </w:r>
          </w:p>
        </w:tc>
      </w:tr>
      <w:tr w:rsidR="009838DF" w14:paraId="62F4FB72" w14:textId="77777777" w:rsidTr="001E7EF0">
        <w:trPr>
          <w:cantSplit/>
          <w:trHeight w:val="597"/>
        </w:trPr>
        <w:tc>
          <w:tcPr>
            <w:tcW w:w="535" w:type="pct"/>
            <w:vAlign w:val="center"/>
          </w:tcPr>
          <w:p w14:paraId="18A201F5" w14:textId="77777777" w:rsidR="008425C5" w:rsidRPr="0047139A" w:rsidRDefault="00000000" w:rsidP="001E7EF0">
            <w:pPr>
              <w:keepNext/>
              <w:spacing w:after="0"/>
            </w:pPr>
            <w:r w:rsidRPr="0047139A">
              <w:t>S1</w:t>
            </w:r>
          </w:p>
        </w:tc>
        <w:tc>
          <w:tcPr>
            <w:tcW w:w="2232" w:type="pct"/>
            <w:vAlign w:val="center"/>
          </w:tcPr>
          <w:p w14:paraId="1A31C77B" w14:textId="77777777" w:rsidR="008425C5" w:rsidRPr="0047139A" w:rsidRDefault="00000000" w:rsidP="001E7EF0">
            <w:pPr>
              <w:keepNext/>
              <w:spacing w:after="0"/>
            </w:pPr>
            <w:r w:rsidRPr="0047139A">
              <w:t>Left rough to give key but not honeycombed or porous</w:t>
            </w:r>
          </w:p>
        </w:tc>
        <w:tc>
          <w:tcPr>
            <w:tcW w:w="2233" w:type="pct"/>
            <w:vAlign w:val="center"/>
          </w:tcPr>
          <w:p w14:paraId="02BE8B5C" w14:textId="77777777" w:rsidR="008425C5" w:rsidRPr="0047139A" w:rsidRDefault="00000000" w:rsidP="001E7EF0">
            <w:pPr>
              <w:keepNext/>
              <w:spacing w:after="0"/>
            </w:pPr>
            <w:r w:rsidRPr="0047139A">
              <w:t>Surfaces to be rendered.</w:t>
            </w:r>
          </w:p>
        </w:tc>
      </w:tr>
      <w:tr w:rsidR="009838DF" w14:paraId="12212F6F" w14:textId="77777777" w:rsidTr="001E7EF0">
        <w:trPr>
          <w:cantSplit/>
          <w:trHeight w:val="454"/>
        </w:trPr>
        <w:tc>
          <w:tcPr>
            <w:tcW w:w="535" w:type="pct"/>
            <w:vAlign w:val="center"/>
          </w:tcPr>
          <w:p w14:paraId="6B5F3901" w14:textId="77777777" w:rsidR="008425C5" w:rsidRPr="0047139A" w:rsidRDefault="00000000" w:rsidP="001E7EF0">
            <w:pPr>
              <w:keepNext/>
              <w:spacing w:after="0"/>
            </w:pPr>
            <w:r w:rsidRPr="0047139A">
              <w:t>S2</w:t>
            </w:r>
          </w:p>
        </w:tc>
        <w:tc>
          <w:tcPr>
            <w:tcW w:w="2232" w:type="pct"/>
            <w:vAlign w:val="center"/>
          </w:tcPr>
          <w:p w14:paraId="3F1ABE1F" w14:textId="77777777" w:rsidR="008425C5" w:rsidRPr="0047139A" w:rsidRDefault="00000000" w:rsidP="001E7EF0">
            <w:pPr>
              <w:keepNext/>
              <w:spacing w:after="0"/>
            </w:pPr>
            <w:r w:rsidRPr="0047139A">
              <w:t>Wood float</w:t>
            </w:r>
          </w:p>
        </w:tc>
        <w:tc>
          <w:tcPr>
            <w:tcW w:w="2233" w:type="pct"/>
            <w:vAlign w:val="center"/>
          </w:tcPr>
          <w:p w14:paraId="7FFC6E52" w14:textId="77777777" w:rsidR="008425C5" w:rsidRPr="0047139A" w:rsidRDefault="00000000" w:rsidP="001E7EF0">
            <w:pPr>
              <w:keepNext/>
              <w:spacing w:after="0"/>
            </w:pPr>
            <w:r w:rsidRPr="0047139A">
              <w:t>As specified.</w:t>
            </w:r>
          </w:p>
        </w:tc>
      </w:tr>
      <w:tr w:rsidR="009838DF" w14:paraId="6AB772EC" w14:textId="77777777" w:rsidTr="001E7EF0">
        <w:trPr>
          <w:cantSplit/>
          <w:trHeight w:val="597"/>
        </w:trPr>
        <w:tc>
          <w:tcPr>
            <w:tcW w:w="535" w:type="pct"/>
            <w:vAlign w:val="center"/>
          </w:tcPr>
          <w:p w14:paraId="1E2581AE" w14:textId="77777777" w:rsidR="008425C5" w:rsidRPr="0047139A" w:rsidRDefault="00000000" w:rsidP="001E7EF0">
            <w:pPr>
              <w:keepNext/>
              <w:spacing w:after="0"/>
            </w:pPr>
            <w:r w:rsidRPr="0047139A">
              <w:t>S3</w:t>
            </w:r>
          </w:p>
        </w:tc>
        <w:tc>
          <w:tcPr>
            <w:tcW w:w="2232" w:type="pct"/>
            <w:vAlign w:val="center"/>
          </w:tcPr>
          <w:p w14:paraId="1FECA736" w14:textId="77777777" w:rsidR="008425C5" w:rsidRPr="0047139A" w:rsidRDefault="00000000" w:rsidP="001E7EF0">
            <w:pPr>
              <w:keepNext/>
              <w:spacing w:after="0"/>
            </w:pPr>
            <w:r w:rsidRPr="0047139A">
              <w:t>Steel trowel without polish</w:t>
            </w:r>
          </w:p>
        </w:tc>
        <w:tc>
          <w:tcPr>
            <w:tcW w:w="2233" w:type="pct"/>
            <w:vAlign w:val="center"/>
          </w:tcPr>
          <w:p w14:paraId="54D78288" w14:textId="77777777" w:rsidR="008425C5" w:rsidRPr="0047139A" w:rsidRDefault="00000000" w:rsidP="001E7EF0">
            <w:pPr>
              <w:keepNext/>
              <w:spacing w:after="0"/>
            </w:pPr>
            <w:r w:rsidRPr="0047139A">
              <w:t>Internal surfaces subject to foot traffic.</w:t>
            </w:r>
            <w:r>
              <w:t xml:space="preserve"> </w:t>
            </w:r>
            <w:r w:rsidRPr="0047139A">
              <w:t>Kerb and gutter.</w:t>
            </w:r>
          </w:p>
        </w:tc>
      </w:tr>
      <w:tr w:rsidR="009838DF" w14:paraId="722D4BC4" w14:textId="77777777" w:rsidTr="001E7EF0">
        <w:trPr>
          <w:cantSplit/>
          <w:trHeight w:val="597"/>
        </w:trPr>
        <w:tc>
          <w:tcPr>
            <w:tcW w:w="535" w:type="pct"/>
            <w:vAlign w:val="center"/>
          </w:tcPr>
          <w:p w14:paraId="1AC0A792" w14:textId="77777777" w:rsidR="008425C5" w:rsidRPr="0047139A" w:rsidRDefault="00000000" w:rsidP="001E7EF0">
            <w:pPr>
              <w:keepNext/>
              <w:spacing w:after="0"/>
            </w:pPr>
            <w:r w:rsidRPr="0047139A">
              <w:t>S4</w:t>
            </w:r>
          </w:p>
        </w:tc>
        <w:tc>
          <w:tcPr>
            <w:tcW w:w="2232" w:type="pct"/>
            <w:vAlign w:val="center"/>
          </w:tcPr>
          <w:p w14:paraId="6BE94BBA" w14:textId="77777777" w:rsidR="008425C5" w:rsidRPr="0047139A" w:rsidRDefault="00000000" w:rsidP="001E7EF0">
            <w:pPr>
              <w:keepNext/>
              <w:spacing w:after="0"/>
            </w:pPr>
            <w:r w:rsidRPr="0047139A">
              <w:t>Wood float and broomed finish - broom finish - broom across direction of traffic</w:t>
            </w:r>
          </w:p>
        </w:tc>
        <w:tc>
          <w:tcPr>
            <w:tcW w:w="2233" w:type="pct"/>
            <w:vAlign w:val="center"/>
          </w:tcPr>
          <w:p w14:paraId="700B078B" w14:textId="77777777" w:rsidR="008425C5" w:rsidRPr="0047139A" w:rsidRDefault="00000000" w:rsidP="001E7EF0">
            <w:pPr>
              <w:keepNext/>
              <w:spacing w:after="0"/>
            </w:pPr>
            <w:r w:rsidRPr="0047139A">
              <w:t>Surfaces subject to vehicular traffic.</w:t>
            </w:r>
          </w:p>
        </w:tc>
      </w:tr>
      <w:tr w:rsidR="009838DF" w14:paraId="3F3366C7" w14:textId="77777777" w:rsidTr="001E7EF0">
        <w:trPr>
          <w:cantSplit/>
          <w:trHeight w:val="489"/>
        </w:trPr>
        <w:tc>
          <w:tcPr>
            <w:tcW w:w="535" w:type="pct"/>
            <w:vAlign w:val="center"/>
          </w:tcPr>
          <w:p w14:paraId="4EC08A2D" w14:textId="77777777" w:rsidR="008425C5" w:rsidRPr="0047139A" w:rsidRDefault="00000000" w:rsidP="001E7EF0">
            <w:pPr>
              <w:keepNext/>
              <w:spacing w:after="0"/>
            </w:pPr>
            <w:r w:rsidRPr="0047139A">
              <w:t>S6</w:t>
            </w:r>
          </w:p>
        </w:tc>
        <w:tc>
          <w:tcPr>
            <w:tcW w:w="2232" w:type="pct"/>
            <w:vAlign w:val="center"/>
          </w:tcPr>
          <w:p w14:paraId="4B81B072" w14:textId="77777777" w:rsidR="008425C5" w:rsidRPr="0047139A" w:rsidRDefault="00000000" w:rsidP="001E7EF0">
            <w:pPr>
              <w:keepNext/>
              <w:spacing w:after="0"/>
            </w:pPr>
            <w:r w:rsidRPr="0047139A">
              <w:t>Steel float followed by moist hair broom</w:t>
            </w:r>
          </w:p>
        </w:tc>
        <w:tc>
          <w:tcPr>
            <w:tcW w:w="2233" w:type="pct"/>
            <w:vAlign w:val="center"/>
          </w:tcPr>
          <w:p w14:paraId="495AE5EC" w14:textId="77777777" w:rsidR="008425C5" w:rsidRPr="0047139A" w:rsidRDefault="00000000" w:rsidP="001E7EF0">
            <w:pPr>
              <w:keepNext/>
              <w:spacing w:after="0"/>
            </w:pPr>
            <w:r w:rsidRPr="0047139A">
              <w:t>Surfaces subject to foot traffic.</w:t>
            </w:r>
          </w:p>
        </w:tc>
      </w:tr>
    </w:tbl>
    <w:p w14:paraId="31FAA42E" w14:textId="77777777" w:rsidR="008425C5" w:rsidRDefault="008425C5" w:rsidP="008425C5"/>
    <w:tbl>
      <w:tblPr>
        <w:tblW w:w="5000" w:type="pct"/>
        <w:tblBorders>
          <w:top w:val="single" w:sz="6" w:space="0" w:color="auto"/>
          <w:left w:val="single" w:sz="4" w:space="0" w:color="auto"/>
          <w:bottom w:val="single" w:sz="6" w:space="0" w:color="auto"/>
          <w:right w:val="single" w:sz="4" w:space="0" w:color="auto"/>
          <w:insideH w:val="single" w:sz="2" w:space="0" w:color="auto"/>
          <w:insideV w:val="single" w:sz="4" w:space="0" w:color="auto"/>
        </w:tblBorders>
        <w:tblLook w:val="0000" w:firstRow="0" w:lastRow="0" w:firstColumn="0" w:lastColumn="0" w:noHBand="0" w:noVBand="0"/>
      </w:tblPr>
      <w:tblGrid>
        <w:gridCol w:w="1103"/>
        <w:gridCol w:w="4601"/>
        <w:gridCol w:w="4604"/>
      </w:tblGrid>
      <w:tr w:rsidR="009838DF" w14:paraId="01E2999C" w14:textId="77777777" w:rsidTr="001E7EF0">
        <w:trPr>
          <w:cantSplit/>
          <w:trHeight w:val="505"/>
        </w:trPr>
        <w:tc>
          <w:tcPr>
            <w:tcW w:w="5000" w:type="pct"/>
            <w:gridSpan w:val="3"/>
            <w:vAlign w:val="center"/>
          </w:tcPr>
          <w:p w14:paraId="777941EA" w14:textId="77777777" w:rsidR="008425C5" w:rsidRPr="0047139A" w:rsidRDefault="00000000" w:rsidP="001E7EF0">
            <w:pPr>
              <w:keepNext/>
              <w:spacing w:after="0"/>
            </w:pPr>
            <w:r w:rsidRPr="00866F1C">
              <w:rPr>
                <w:b/>
              </w:rPr>
              <w:lastRenderedPageBreak/>
              <w:t>Table – Concrete Finishes</w:t>
            </w:r>
            <w:r>
              <w:rPr>
                <w:b/>
              </w:rPr>
              <w:t xml:space="preserve"> – Part 2 of 2</w:t>
            </w:r>
          </w:p>
        </w:tc>
      </w:tr>
      <w:tr w:rsidR="009838DF" w14:paraId="34EA407B" w14:textId="77777777" w:rsidTr="001E7EF0">
        <w:trPr>
          <w:cantSplit/>
          <w:trHeight w:val="522"/>
        </w:trPr>
        <w:tc>
          <w:tcPr>
            <w:tcW w:w="535" w:type="pct"/>
            <w:vAlign w:val="center"/>
          </w:tcPr>
          <w:p w14:paraId="6D2BA2DA" w14:textId="77777777" w:rsidR="008425C5" w:rsidRPr="0087651A" w:rsidRDefault="00000000" w:rsidP="001E7EF0">
            <w:pPr>
              <w:keepNext/>
              <w:spacing w:after="0"/>
              <w:rPr>
                <w:b/>
              </w:rPr>
            </w:pPr>
            <w:r w:rsidRPr="0087651A">
              <w:rPr>
                <w:b/>
              </w:rPr>
              <w:t>Type</w:t>
            </w:r>
          </w:p>
        </w:tc>
        <w:tc>
          <w:tcPr>
            <w:tcW w:w="2232" w:type="pct"/>
            <w:vAlign w:val="center"/>
          </w:tcPr>
          <w:p w14:paraId="3E137358" w14:textId="77777777" w:rsidR="008425C5" w:rsidRPr="0087651A" w:rsidRDefault="00000000" w:rsidP="001E7EF0">
            <w:pPr>
              <w:keepNext/>
              <w:spacing w:after="0"/>
              <w:rPr>
                <w:b/>
              </w:rPr>
            </w:pPr>
            <w:r w:rsidRPr="0087651A">
              <w:rPr>
                <w:b/>
              </w:rPr>
              <w:t>Description</w:t>
            </w:r>
          </w:p>
        </w:tc>
        <w:tc>
          <w:tcPr>
            <w:tcW w:w="2233" w:type="pct"/>
            <w:vAlign w:val="center"/>
          </w:tcPr>
          <w:p w14:paraId="0B3CC1FA" w14:textId="77777777" w:rsidR="008425C5" w:rsidRPr="0087651A" w:rsidRDefault="00000000" w:rsidP="001E7EF0">
            <w:pPr>
              <w:keepNext/>
              <w:spacing w:after="0"/>
              <w:rPr>
                <w:b/>
              </w:rPr>
            </w:pPr>
            <w:r w:rsidRPr="0087651A">
              <w:rPr>
                <w:b/>
              </w:rPr>
              <w:t>Application</w:t>
            </w:r>
          </w:p>
        </w:tc>
      </w:tr>
      <w:tr w:rsidR="009838DF" w14:paraId="6A9B892A" w14:textId="77777777" w:rsidTr="001E7EF0">
        <w:trPr>
          <w:cantSplit/>
          <w:trHeight w:val="915"/>
        </w:trPr>
        <w:tc>
          <w:tcPr>
            <w:tcW w:w="535" w:type="pct"/>
            <w:vAlign w:val="center"/>
          </w:tcPr>
          <w:p w14:paraId="19B86C0D" w14:textId="77777777" w:rsidR="008425C5" w:rsidRPr="0047139A" w:rsidRDefault="00000000" w:rsidP="001E7EF0">
            <w:pPr>
              <w:keepNext/>
              <w:spacing w:after="0"/>
            </w:pPr>
            <w:r w:rsidRPr="0047139A">
              <w:t>F1</w:t>
            </w:r>
          </w:p>
        </w:tc>
        <w:tc>
          <w:tcPr>
            <w:tcW w:w="2232" w:type="pct"/>
            <w:vAlign w:val="center"/>
          </w:tcPr>
          <w:p w14:paraId="5315FF7F" w14:textId="77777777" w:rsidR="008425C5" w:rsidRPr="0047139A" w:rsidRDefault="00000000" w:rsidP="001E7EF0">
            <w:pPr>
              <w:keepNext/>
              <w:spacing w:after="0"/>
            </w:pPr>
            <w:r w:rsidRPr="0047139A">
              <w:t>Remove mortar fins, etc., repair minor blow holes by bagging where approved or rub down with Carborundum stone</w:t>
            </w:r>
          </w:p>
        </w:tc>
        <w:tc>
          <w:tcPr>
            <w:tcW w:w="2233" w:type="pct"/>
            <w:vAlign w:val="center"/>
          </w:tcPr>
          <w:p w14:paraId="0DF77DA3" w14:textId="77777777" w:rsidR="008425C5" w:rsidRPr="0047139A" w:rsidRDefault="00000000" w:rsidP="001E7EF0">
            <w:pPr>
              <w:keepNext/>
              <w:spacing w:after="0"/>
            </w:pPr>
            <w:r w:rsidRPr="0047139A">
              <w:t>Formed surfaces exposed to view.</w:t>
            </w:r>
          </w:p>
        </w:tc>
      </w:tr>
      <w:tr w:rsidR="009838DF" w14:paraId="35F5CB5C" w14:textId="77777777" w:rsidTr="001E7EF0">
        <w:trPr>
          <w:cantSplit/>
          <w:trHeight w:val="490"/>
        </w:trPr>
        <w:tc>
          <w:tcPr>
            <w:tcW w:w="535" w:type="pct"/>
            <w:vAlign w:val="center"/>
          </w:tcPr>
          <w:p w14:paraId="6BE9FDE0" w14:textId="77777777" w:rsidR="008425C5" w:rsidRPr="0047139A" w:rsidRDefault="00000000" w:rsidP="001E7EF0">
            <w:pPr>
              <w:keepNext/>
              <w:spacing w:after="0"/>
            </w:pPr>
            <w:r w:rsidRPr="0047139A">
              <w:t>F2</w:t>
            </w:r>
          </w:p>
        </w:tc>
        <w:tc>
          <w:tcPr>
            <w:tcW w:w="2232" w:type="pct"/>
            <w:vAlign w:val="center"/>
          </w:tcPr>
          <w:p w14:paraId="0ABD709E" w14:textId="77777777" w:rsidR="008425C5" w:rsidRPr="0047139A" w:rsidRDefault="00000000" w:rsidP="001E7EF0">
            <w:pPr>
              <w:keepNext/>
              <w:spacing w:after="0"/>
            </w:pPr>
            <w:r w:rsidRPr="0047139A">
              <w:t>Off forms</w:t>
            </w:r>
          </w:p>
        </w:tc>
        <w:tc>
          <w:tcPr>
            <w:tcW w:w="2233" w:type="pct"/>
            <w:vAlign w:val="center"/>
          </w:tcPr>
          <w:p w14:paraId="209602CA" w14:textId="77777777" w:rsidR="008425C5" w:rsidRPr="00BA42DF" w:rsidRDefault="00000000" w:rsidP="001E7EF0">
            <w:pPr>
              <w:keepNext/>
              <w:spacing w:after="0"/>
              <w:rPr>
                <w:color w:val="000000"/>
              </w:rPr>
            </w:pPr>
            <w:r>
              <w:rPr>
                <w:color w:val="000000"/>
              </w:rPr>
              <w:t>-</w:t>
            </w:r>
          </w:p>
        </w:tc>
      </w:tr>
      <w:tr w:rsidR="009838DF" w14:paraId="05F1B23E" w14:textId="77777777" w:rsidTr="001E7EF0">
        <w:trPr>
          <w:cantSplit/>
          <w:trHeight w:val="2133"/>
        </w:trPr>
        <w:tc>
          <w:tcPr>
            <w:tcW w:w="535" w:type="pct"/>
            <w:vAlign w:val="center"/>
          </w:tcPr>
          <w:p w14:paraId="3187694E" w14:textId="77777777" w:rsidR="008425C5" w:rsidRPr="0047139A" w:rsidRDefault="00000000" w:rsidP="001E7EF0">
            <w:pPr>
              <w:spacing w:after="0"/>
            </w:pPr>
            <w:r>
              <w:t>F3</w:t>
            </w:r>
          </w:p>
        </w:tc>
        <w:tc>
          <w:tcPr>
            <w:tcW w:w="2232" w:type="pct"/>
            <w:vAlign w:val="center"/>
          </w:tcPr>
          <w:p w14:paraId="32DFA9DB" w14:textId="77777777" w:rsidR="008425C5" w:rsidRPr="0047139A" w:rsidRDefault="00000000" w:rsidP="001E7EF0">
            <w:pPr>
              <w:spacing w:after="0"/>
            </w:pPr>
            <w:r>
              <w:t>Exposed RCG</w:t>
            </w:r>
          </w:p>
        </w:tc>
        <w:tc>
          <w:tcPr>
            <w:tcW w:w="2233" w:type="pct"/>
            <w:vAlign w:val="center"/>
          </w:tcPr>
          <w:p w14:paraId="49840C34" w14:textId="77777777" w:rsidR="008425C5" w:rsidRPr="00BA42DF" w:rsidRDefault="00000000" w:rsidP="001E7EF0">
            <w:pPr>
              <w:spacing w:after="0"/>
              <w:rPr>
                <w:color w:val="000000"/>
              </w:rPr>
            </w:pPr>
            <w:r w:rsidRPr="00BA42DF">
              <w:rPr>
                <w:color w:val="000000"/>
              </w:rPr>
              <w:t>Application of RCG to be hand spread once application of the exposed mix has been bull floated.</w:t>
            </w:r>
          </w:p>
          <w:p w14:paraId="69D4F1F7" w14:textId="77777777" w:rsidR="008425C5" w:rsidRPr="00BA42DF" w:rsidRDefault="00000000" w:rsidP="001E7EF0">
            <w:pPr>
              <w:spacing w:after="0"/>
              <w:rPr>
                <w:color w:val="000000"/>
              </w:rPr>
            </w:pPr>
            <w:r w:rsidRPr="00BA42DF">
              <w:rPr>
                <w:color w:val="000000"/>
              </w:rPr>
              <w:t>RCG to be measured 1000 grams per square meter, or as otherwise specified by the Superintendent.</w:t>
            </w:r>
          </w:p>
          <w:p w14:paraId="29539116" w14:textId="77777777" w:rsidR="008425C5" w:rsidRPr="0047139A" w:rsidRDefault="00000000" w:rsidP="001E7EF0">
            <w:pPr>
              <w:spacing w:after="0"/>
            </w:pPr>
            <w:r w:rsidRPr="00BA42DF">
              <w:rPr>
                <w:color w:val="000000"/>
              </w:rPr>
              <w:t>Colour and size of RCG to be specified by Superintendent.</w:t>
            </w:r>
          </w:p>
        </w:tc>
      </w:tr>
    </w:tbl>
    <w:p w14:paraId="244F9F4F" w14:textId="77777777" w:rsidR="008425C5" w:rsidRPr="0047139A" w:rsidRDefault="00000000" w:rsidP="008425C5">
      <w:pPr>
        <w:pStyle w:val="Heading3"/>
        <w:rPr>
          <w:lang w:val="en-AU"/>
        </w:rPr>
      </w:pPr>
      <w:r w:rsidRPr="0047139A">
        <w:rPr>
          <w:lang w:val="en-AU"/>
        </w:rPr>
        <w:t>Curing</w:t>
      </w:r>
    </w:p>
    <w:p w14:paraId="1D9F68AD" w14:textId="77777777" w:rsidR="008425C5" w:rsidRPr="0047139A" w:rsidRDefault="00000000" w:rsidP="008425C5">
      <w:r w:rsidRPr="0047139A">
        <w:t>Protect and cure all exposed surfaces immediately after the concrete has taken its initial set.</w:t>
      </w:r>
    </w:p>
    <w:p w14:paraId="077F7990" w14:textId="77777777" w:rsidR="008425C5" w:rsidRPr="0047139A" w:rsidRDefault="00000000" w:rsidP="008425C5">
      <w:pPr>
        <w:spacing w:after="0"/>
      </w:pPr>
      <w:r w:rsidRPr="0047139A">
        <w:t>Maintain all surfaces, including those within loosened formwork, in a moist condition by:</w:t>
      </w:r>
    </w:p>
    <w:p w14:paraId="40672C14" w14:textId="77777777" w:rsidR="008425C5" w:rsidRPr="0047139A" w:rsidRDefault="00000000">
      <w:pPr>
        <w:pStyle w:val="Bullet"/>
        <w:numPr>
          <w:ilvl w:val="0"/>
          <w:numId w:val="116"/>
        </w:numPr>
        <w:spacing w:after="0"/>
      </w:pPr>
      <w:r w:rsidRPr="0047139A">
        <w:t>Flooding</w:t>
      </w:r>
      <w:r>
        <w:t>, or</w:t>
      </w:r>
    </w:p>
    <w:p w14:paraId="5112DFE5" w14:textId="77777777" w:rsidR="008425C5" w:rsidRPr="0047139A" w:rsidRDefault="00000000">
      <w:pPr>
        <w:pStyle w:val="Bullet"/>
        <w:numPr>
          <w:ilvl w:val="0"/>
          <w:numId w:val="116"/>
        </w:numPr>
        <w:spacing w:after="0"/>
      </w:pPr>
      <w:r w:rsidRPr="0047139A">
        <w:t>continuous spraying with water</w:t>
      </w:r>
      <w:r>
        <w:t>,</w:t>
      </w:r>
      <w:r w:rsidRPr="0047139A">
        <w:t xml:space="preserve"> or</w:t>
      </w:r>
    </w:p>
    <w:p w14:paraId="5C242BDB" w14:textId="77777777" w:rsidR="008425C5" w:rsidRPr="0047139A" w:rsidRDefault="00000000">
      <w:pPr>
        <w:pStyle w:val="Bullet"/>
        <w:numPr>
          <w:ilvl w:val="0"/>
          <w:numId w:val="116"/>
        </w:numPr>
      </w:pPr>
      <w:r w:rsidRPr="0047139A">
        <w:t>other methods approved by the Superintendent.</w:t>
      </w:r>
    </w:p>
    <w:p w14:paraId="72B35E53" w14:textId="77777777" w:rsidR="008425C5" w:rsidRPr="0047139A" w:rsidRDefault="00000000" w:rsidP="008425C5">
      <w:r w:rsidRPr="0047139A">
        <w:t>Prevent staining during the curing process of all concrete surfaces that will be visible in the completed works.</w:t>
      </w:r>
    </w:p>
    <w:p w14:paraId="66369A53" w14:textId="77777777" w:rsidR="008425C5" w:rsidRPr="0047139A" w:rsidRDefault="00000000" w:rsidP="008425C5">
      <w:r w:rsidRPr="0047139A">
        <w:t>Continuously maintain the protection and curing of each element for the minimum time specified by AS 3600 to provide the concrete with durability corresponding to the specified exposure classification.</w:t>
      </w:r>
    </w:p>
    <w:p w14:paraId="57CB4BE0" w14:textId="77777777" w:rsidR="008425C5" w:rsidRPr="0047139A" w:rsidRDefault="00000000" w:rsidP="008425C5">
      <w:r w:rsidRPr="0047139A">
        <w:t>Do not use curing compounds in lieu of moist curing unless approved.</w:t>
      </w:r>
    </w:p>
    <w:p w14:paraId="2D2AB588" w14:textId="77777777" w:rsidR="008425C5" w:rsidRPr="0047139A" w:rsidRDefault="00000000" w:rsidP="008425C5">
      <w:pPr>
        <w:pStyle w:val="Heading3"/>
        <w:rPr>
          <w:lang w:val="en-AU"/>
        </w:rPr>
      </w:pPr>
      <w:bookmarkStart w:id="635" w:name="_Toc390823695"/>
      <w:bookmarkStart w:id="636" w:name="_Toc391429387"/>
      <w:bookmarkStart w:id="637" w:name="_Toc396035065"/>
      <w:bookmarkStart w:id="638" w:name="_Toc398800456"/>
      <w:r w:rsidRPr="0047139A">
        <w:rPr>
          <w:lang w:val="en-AU"/>
        </w:rPr>
        <w:t>Backfilling</w:t>
      </w:r>
      <w:bookmarkEnd w:id="635"/>
      <w:bookmarkEnd w:id="636"/>
      <w:bookmarkEnd w:id="637"/>
      <w:bookmarkEnd w:id="638"/>
    </w:p>
    <w:p w14:paraId="5A82DE1F" w14:textId="77777777" w:rsidR="008425C5" w:rsidRPr="0047139A" w:rsidRDefault="00000000" w:rsidP="008425C5">
      <w:r w:rsidRPr="0047139A">
        <w:t>Backfill areas around the concrete with specified material.</w:t>
      </w:r>
    </w:p>
    <w:p w14:paraId="6990428C" w14:textId="77777777" w:rsidR="008425C5" w:rsidRPr="0047139A" w:rsidRDefault="00000000" w:rsidP="00D452B7">
      <w:pPr>
        <w:pStyle w:val="GuideNotes01"/>
      </w:pPr>
      <w:r w:rsidRPr="0047139A">
        <w:t xml:space="preserve">[Select </w:t>
      </w:r>
      <w:proofErr w:type="gramStart"/>
      <w:r w:rsidRPr="0047139A">
        <w:t>fill</w:t>
      </w:r>
      <w:proofErr w:type="gramEnd"/>
      <w:r w:rsidRPr="0047139A">
        <w:t xml:space="preserve"> may be specified]</w:t>
      </w:r>
    </w:p>
    <w:p w14:paraId="5E55D54A" w14:textId="77777777" w:rsidR="008425C5" w:rsidRPr="0047139A" w:rsidRDefault="00000000" w:rsidP="008425C5">
      <w:r w:rsidRPr="0047139A">
        <w:t>Compact the backfilling in layers not exceeding 150 mm compacted thickness.</w:t>
      </w:r>
    </w:p>
    <w:p w14:paraId="1DE46F52" w14:textId="77777777" w:rsidR="008425C5" w:rsidRPr="0047139A" w:rsidRDefault="00000000" w:rsidP="008425C5">
      <w:r w:rsidRPr="0047139A">
        <w:t>Reinstate damaged grassed areas with topsoil and grass seed.</w:t>
      </w:r>
    </w:p>
    <w:p w14:paraId="5F8F64CB" w14:textId="77777777" w:rsidR="008425C5" w:rsidRPr="0047139A" w:rsidRDefault="00000000" w:rsidP="008425C5">
      <w:pPr>
        <w:pStyle w:val="Heading2"/>
        <w:rPr>
          <w:lang w:val="en-AU"/>
        </w:rPr>
      </w:pPr>
      <w:bookmarkStart w:id="639" w:name="_Toc390823696"/>
      <w:bookmarkStart w:id="640" w:name="_Toc391429388"/>
      <w:bookmarkStart w:id="641" w:name="_Toc396035066"/>
      <w:bookmarkStart w:id="642" w:name="_Toc398800457"/>
      <w:r w:rsidRPr="0047139A">
        <w:rPr>
          <w:lang w:val="en-AU"/>
        </w:rPr>
        <w:t>Rain Damage</w:t>
      </w:r>
      <w:bookmarkEnd w:id="639"/>
      <w:bookmarkEnd w:id="640"/>
      <w:bookmarkEnd w:id="641"/>
      <w:bookmarkEnd w:id="642"/>
    </w:p>
    <w:p w14:paraId="1B1AAEF1" w14:textId="77777777" w:rsidR="008425C5" w:rsidRPr="0047139A" w:rsidRDefault="00000000" w:rsidP="008425C5">
      <w:r w:rsidRPr="0047139A">
        <w:t>Remove and replace rain damaged concrete.</w:t>
      </w:r>
    </w:p>
    <w:p w14:paraId="69B61C4E" w14:textId="77777777" w:rsidR="008425C5" w:rsidRPr="0047139A" w:rsidRDefault="00000000" w:rsidP="008425C5">
      <w:pPr>
        <w:pStyle w:val="Heading2"/>
        <w:rPr>
          <w:lang w:val="en-AU"/>
        </w:rPr>
      </w:pPr>
      <w:bookmarkStart w:id="643" w:name="_Toc390823697"/>
      <w:bookmarkStart w:id="644" w:name="_Toc391429389"/>
      <w:bookmarkStart w:id="645" w:name="_Toc396035067"/>
      <w:bookmarkStart w:id="646" w:name="_Toc398800458"/>
      <w:r w:rsidRPr="0047139A">
        <w:rPr>
          <w:lang w:val="en-AU"/>
        </w:rPr>
        <w:t xml:space="preserve">Existing Services </w:t>
      </w:r>
      <w:r>
        <w:rPr>
          <w:lang w:val="en-AU"/>
        </w:rPr>
        <w:t>–</w:t>
      </w:r>
      <w:r w:rsidRPr="0047139A">
        <w:rPr>
          <w:lang w:val="en-AU"/>
        </w:rPr>
        <w:t xml:space="preserve"> </w:t>
      </w:r>
      <w:bookmarkEnd w:id="643"/>
      <w:bookmarkEnd w:id="644"/>
      <w:bookmarkEnd w:id="645"/>
      <w:bookmarkEnd w:id="646"/>
      <w:r>
        <w:rPr>
          <w:lang w:val="en-AU"/>
        </w:rPr>
        <w:t>hold point</w:t>
      </w:r>
    </w:p>
    <w:p w14:paraId="0A68C47D" w14:textId="77777777" w:rsidR="008425C5" w:rsidRPr="0047139A" w:rsidRDefault="00000000" w:rsidP="008425C5">
      <w:r w:rsidRPr="00EB4304">
        <w:rPr>
          <w:b/>
        </w:rPr>
        <w:t>Hold point</w:t>
      </w:r>
      <w:r w:rsidRPr="0047139A">
        <w:t xml:space="preserve"> - Obtain the Superintendent's approval before altering the line or level of existing services.</w:t>
      </w:r>
    </w:p>
    <w:p w14:paraId="7046B551" w14:textId="77777777" w:rsidR="008425C5" w:rsidRPr="0047139A" w:rsidRDefault="00000000" w:rsidP="008425C5">
      <w:r w:rsidRPr="0047139A">
        <w:t>Place an expansion joint between concrete works and service.</w:t>
      </w:r>
    </w:p>
    <w:p w14:paraId="63A6D052" w14:textId="77777777" w:rsidR="008425C5" w:rsidRPr="0047139A" w:rsidRDefault="00000000" w:rsidP="008425C5">
      <w:pPr>
        <w:pStyle w:val="Heading2"/>
        <w:rPr>
          <w:lang w:val="en-AU"/>
        </w:rPr>
      </w:pPr>
      <w:bookmarkStart w:id="647" w:name="_Toc390823698"/>
      <w:bookmarkStart w:id="648" w:name="_Toc391429390"/>
      <w:bookmarkStart w:id="649" w:name="_Toc396035068"/>
      <w:bookmarkStart w:id="650" w:name="_Toc398800459"/>
      <w:r w:rsidRPr="0047139A">
        <w:rPr>
          <w:lang w:val="en-AU"/>
        </w:rPr>
        <w:t>Conformance</w:t>
      </w:r>
      <w:bookmarkEnd w:id="647"/>
      <w:bookmarkEnd w:id="648"/>
      <w:bookmarkEnd w:id="649"/>
      <w:bookmarkEnd w:id="650"/>
    </w:p>
    <w:p w14:paraId="1192C936" w14:textId="77777777" w:rsidR="008425C5" w:rsidRPr="0047139A" w:rsidRDefault="00000000" w:rsidP="008425C5">
      <w:pPr>
        <w:tabs>
          <w:tab w:val="left" w:pos="3402"/>
        </w:tabs>
      </w:pPr>
      <w:r w:rsidRPr="0047139A">
        <w:t>Refer to the DRAINAGE WORKS Section for culvert structures and pits.</w:t>
      </w:r>
    </w:p>
    <w:p w14:paraId="473DD3EA" w14:textId="77777777" w:rsidR="008425C5" w:rsidRDefault="00000000" w:rsidP="008425C5">
      <w:pPr>
        <w:tabs>
          <w:tab w:val="left" w:pos="3402"/>
        </w:tabs>
      </w:pPr>
      <w:r w:rsidRPr="0047139A">
        <w:t>Conform to the following:</w:t>
      </w:r>
    </w:p>
    <w:tbl>
      <w:tblPr>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5153"/>
        <w:gridCol w:w="5155"/>
      </w:tblGrid>
      <w:tr w:rsidR="009838DF" w14:paraId="19EDC025" w14:textId="77777777" w:rsidTr="001E7EF0">
        <w:trPr>
          <w:trHeight w:val="359"/>
        </w:trPr>
        <w:tc>
          <w:tcPr>
            <w:tcW w:w="9565" w:type="dxa"/>
            <w:gridSpan w:val="2"/>
            <w:vAlign w:val="center"/>
          </w:tcPr>
          <w:p w14:paraId="29F793CC" w14:textId="77777777" w:rsidR="008425C5" w:rsidRPr="009517D3" w:rsidRDefault="00000000" w:rsidP="001E7EF0">
            <w:pPr>
              <w:tabs>
                <w:tab w:val="left" w:pos="3402"/>
              </w:tabs>
              <w:spacing w:before="40" w:after="40"/>
              <w:rPr>
                <w:rFonts w:eastAsia="Calibri"/>
                <w:b/>
                <w:lang w:eastAsia="en-US"/>
              </w:rPr>
            </w:pPr>
            <w:r w:rsidRPr="009517D3">
              <w:rPr>
                <w:rFonts w:eastAsia="Calibri"/>
                <w:b/>
                <w:lang w:eastAsia="en-US"/>
              </w:rPr>
              <w:t>Table – Tolerances for Miscellaneous Concrete Works</w:t>
            </w:r>
          </w:p>
        </w:tc>
      </w:tr>
      <w:tr w:rsidR="009838DF" w14:paraId="2B168F74" w14:textId="77777777" w:rsidTr="001E7EF0">
        <w:trPr>
          <w:trHeight w:val="359"/>
        </w:trPr>
        <w:tc>
          <w:tcPr>
            <w:tcW w:w="4782" w:type="dxa"/>
            <w:vAlign w:val="center"/>
          </w:tcPr>
          <w:p w14:paraId="50F10669" w14:textId="77777777" w:rsidR="008425C5" w:rsidRPr="009517D3" w:rsidRDefault="00000000" w:rsidP="001E7EF0">
            <w:pPr>
              <w:tabs>
                <w:tab w:val="left" w:pos="3402"/>
              </w:tabs>
              <w:spacing w:before="40" w:after="40"/>
              <w:rPr>
                <w:rFonts w:eastAsia="Calibri"/>
                <w:b/>
                <w:lang w:eastAsia="en-US"/>
              </w:rPr>
            </w:pPr>
            <w:r w:rsidRPr="009517D3">
              <w:rPr>
                <w:rFonts w:eastAsia="Calibri"/>
                <w:b/>
                <w:lang w:eastAsia="en-US"/>
              </w:rPr>
              <w:lastRenderedPageBreak/>
              <w:t>Aspect measured</w:t>
            </w:r>
          </w:p>
        </w:tc>
        <w:tc>
          <w:tcPr>
            <w:tcW w:w="4783" w:type="dxa"/>
            <w:vAlign w:val="center"/>
          </w:tcPr>
          <w:p w14:paraId="498FC21C" w14:textId="77777777" w:rsidR="008425C5" w:rsidRPr="009517D3" w:rsidRDefault="00000000" w:rsidP="001E7EF0">
            <w:pPr>
              <w:tabs>
                <w:tab w:val="left" w:pos="3402"/>
              </w:tabs>
              <w:spacing w:before="40" w:after="40"/>
              <w:rPr>
                <w:rFonts w:eastAsia="Calibri"/>
                <w:b/>
                <w:lang w:eastAsia="en-US"/>
              </w:rPr>
            </w:pPr>
            <w:r w:rsidRPr="009517D3">
              <w:rPr>
                <w:rFonts w:eastAsia="Calibri"/>
                <w:b/>
                <w:lang w:eastAsia="en-US"/>
              </w:rPr>
              <w:t>Tolerance</w:t>
            </w:r>
          </w:p>
        </w:tc>
      </w:tr>
      <w:tr w:rsidR="009838DF" w14:paraId="7E58AB34" w14:textId="77777777" w:rsidTr="001E7EF0">
        <w:trPr>
          <w:trHeight w:val="338"/>
        </w:trPr>
        <w:tc>
          <w:tcPr>
            <w:tcW w:w="4782" w:type="dxa"/>
            <w:vAlign w:val="center"/>
          </w:tcPr>
          <w:p w14:paraId="1B8A2278" w14:textId="77777777" w:rsidR="008425C5" w:rsidRPr="009517D3" w:rsidRDefault="00000000" w:rsidP="001E7EF0">
            <w:pPr>
              <w:tabs>
                <w:tab w:val="left" w:pos="3402"/>
              </w:tabs>
              <w:spacing w:before="40" w:after="40"/>
              <w:rPr>
                <w:rFonts w:eastAsia="Calibri"/>
                <w:lang w:eastAsia="en-US"/>
              </w:rPr>
            </w:pPr>
            <w:r w:rsidRPr="009517D3">
              <w:rPr>
                <w:rFonts w:eastAsia="Calibri"/>
                <w:lang w:eastAsia="en-US"/>
              </w:rPr>
              <w:t>Finished level</w:t>
            </w:r>
          </w:p>
        </w:tc>
        <w:tc>
          <w:tcPr>
            <w:tcW w:w="4783" w:type="dxa"/>
            <w:vAlign w:val="center"/>
          </w:tcPr>
          <w:p w14:paraId="1D591A75" w14:textId="77777777" w:rsidR="008425C5" w:rsidRPr="009517D3" w:rsidRDefault="00000000" w:rsidP="001E7EF0">
            <w:pPr>
              <w:tabs>
                <w:tab w:val="left" w:pos="3402"/>
              </w:tabs>
              <w:spacing w:before="40" w:after="40"/>
              <w:rPr>
                <w:rFonts w:eastAsia="Calibri"/>
                <w:lang w:eastAsia="en-US"/>
              </w:rPr>
            </w:pPr>
            <w:r w:rsidRPr="009517D3">
              <w:rPr>
                <w:rFonts w:eastAsia="Calibri"/>
                <w:lang w:eastAsia="en-US"/>
              </w:rPr>
              <w:t>+ or -15 mm from the specified level</w:t>
            </w:r>
          </w:p>
        </w:tc>
      </w:tr>
      <w:tr w:rsidR="009838DF" w14:paraId="45B101DF" w14:textId="77777777" w:rsidTr="001E7EF0">
        <w:trPr>
          <w:trHeight w:val="359"/>
        </w:trPr>
        <w:tc>
          <w:tcPr>
            <w:tcW w:w="4782" w:type="dxa"/>
            <w:vAlign w:val="center"/>
          </w:tcPr>
          <w:p w14:paraId="2AACECA4" w14:textId="77777777" w:rsidR="008425C5" w:rsidRPr="009517D3" w:rsidRDefault="00000000" w:rsidP="001E7EF0">
            <w:pPr>
              <w:tabs>
                <w:tab w:val="left" w:pos="3402"/>
              </w:tabs>
              <w:spacing w:before="40" w:after="40"/>
              <w:rPr>
                <w:rFonts w:eastAsia="Calibri"/>
                <w:lang w:eastAsia="en-US"/>
              </w:rPr>
            </w:pPr>
            <w:r w:rsidRPr="009517D3">
              <w:rPr>
                <w:rFonts w:eastAsia="Calibri"/>
                <w:lang w:eastAsia="en-US"/>
              </w:rPr>
              <w:t>Invert level</w:t>
            </w:r>
          </w:p>
        </w:tc>
        <w:tc>
          <w:tcPr>
            <w:tcW w:w="4783" w:type="dxa"/>
            <w:vAlign w:val="center"/>
          </w:tcPr>
          <w:p w14:paraId="46FF2811" w14:textId="77777777" w:rsidR="008425C5" w:rsidRPr="009517D3" w:rsidRDefault="00000000" w:rsidP="001E7EF0">
            <w:pPr>
              <w:tabs>
                <w:tab w:val="left" w:pos="3402"/>
              </w:tabs>
              <w:spacing w:before="40" w:after="40"/>
              <w:rPr>
                <w:rFonts w:eastAsia="Calibri"/>
                <w:lang w:eastAsia="en-US"/>
              </w:rPr>
            </w:pPr>
            <w:r w:rsidRPr="009517D3">
              <w:rPr>
                <w:rFonts w:eastAsia="Calibri"/>
                <w:lang w:eastAsia="en-US"/>
              </w:rPr>
              <w:t>+ or -5 mm from the specified level</w:t>
            </w:r>
          </w:p>
        </w:tc>
      </w:tr>
      <w:tr w:rsidR="009838DF" w14:paraId="33E0076A" w14:textId="77777777" w:rsidTr="001E7EF0">
        <w:trPr>
          <w:trHeight w:val="338"/>
        </w:trPr>
        <w:tc>
          <w:tcPr>
            <w:tcW w:w="4782" w:type="dxa"/>
            <w:vMerge w:val="restart"/>
            <w:vAlign w:val="center"/>
          </w:tcPr>
          <w:p w14:paraId="32A19EDB" w14:textId="77777777" w:rsidR="008425C5" w:rsidRPr="009517D3" w:rsidRDefault="00000000" w:rsidP="001E7EF0">
            <w:pPr>
              <w:tabs>
                <w:tab w:val="left" w:pos="3402"/>
              </w:tabs>
              <w:spacing w:before="40" w:after="40"/>
              <w:rPr>
                <w:rFonts w:eastAsia="Calibri"/>
                <w:lang w:eastAsia="en-US"/>
              </w:rPr>
            </w:pPr>
            <w:r w:rsidRPr="009517D3">
              <w:rPr>
                <w:rFonts w:eastAsia="Calibri"/>
                <w:lang w:eastAsia="en-US"/>
              </w:rPr>
              <w:t>Straight edge deviation of surface</w:t>
            </w:r>
          </w:p>
        </w:tc>
        <w:tc>
          <w:tcPr>
            <w:tcW w:w="4783" w:type="dxa"/>
            <w:vAlign w:val="center"/>
          </w:tcPr>
          <w:p w14:paraId="7D57FF09" w14:textId="77777777" w:rsidR="008425C5" w:rsidRPr="009517D3" w:rsidRDefault="00000000" w:rsidP="001E7EF0">
            <w:pPr>
              <w:tabs>
                <w:tab w:val="left" w:pos="3402"/>
              </w:tabs>
              <w:spacing w:before="40" w:after="40"/>
              <w:rPr>
                <w:rFonts w:eastAsia="Calibri"/>
                <w:lang w:eastAsia="en-US"/>
              </w:rPr>
            </w:pPr>
            <w:r w:rsidRPr="009517D3">
              <w:rPr>
                <w:rFonts w:eastAsia="Calibri"/>
                <w:lang w:eastAsia="en-US"/>
              </w:rPr>
              <w:t>3 mm maximum in 3 m</w:t>
            </w:r>
          </w:p>
        </w:tc>
      </w:tr>
      <w:tr w:rsidR="009838DF" w14:paraId="6A52D975" w14:textId="77777777" w:rsidTr="001E7EF0">
        <w:trPr>
          <w:trHeight w:val="359"/>
        </w:trPr>
        <w:tc>
          <w:tcPr>
            <w:tcW w:w="4782" w:type="dxa"/>
            <w:vMerge/>
            <w:vAlign w:val="center"/>
          </w:tcPr>
          <w:p w14:paraId="34892CD3" w14:textId="77777777" w:rsidR="008425C5" w:rsidRPr="009517D3" w:rsidRDefault="008425C5" w:rsidP="001E7EF0">
            <w:pPr>
              <w:tabs>
                <w:tab w:val="left" w:pos="3402"/>
              </w:tabs>
              <w:spacing w:before="40" w:after="40"/>
              <w:rPr>
                <w:rFonts w:eastAsia="Calibri"/>
                <w:lang w:eastAsia="en-US"/>
              </w:rPr>
            </w:pPr>
          </w:p>
        </w:tc>
        <w:tc>
          <w:tcPr>
            <w:tcW w:w="4783" w:type="dxa"/>
            <w:vAlign w:val="center"/>
          </w:tcPr>
          <w:p w14:paraId="0D8960CA" w14:textId="77777777" w:rsidR="008425C5" w:rsidRPr="009517D3" w:rsidRDefault="00000000" w:rsidP="001E7EF0">
            <w:pPr>
              <w:tabs>
                <w:tab w:val="left" w:pos="3402"/>
              </w:tabs>
              <w:spacing w:before="40" w:after="40"/>
              <w:rPr>
                <w:rFonts w:eastAsia="Calibri"/>
                <w:lang w:eastAsia="en-US"/>
              </w:rPr>
            </w:pPr>
            <w:r w:rsidRPr="009517D3">
              <w:rPr>
                <w:rFonts w:eastAsia="Calibri"/>
                <w:lang w:eastAsia="en-US"/>
              </w:rPr>
              <w:t>6 mm maximum in 15 m</w:t>
            </w:r>
          </w:p>
        </w:tc>
      </w:tr>
      <w:tr w:rsidR="009838DF" w14:paraId="4AEDD985" w14:textId="77777777" w:rsidTr="001E7EF0">
        <w:trPr>
          <w:trHeight w:val="338"/>
        </w:trPr>
        <w:tc>
          <w:tcPr>
            <w:tcW w:w="4782" w:type="dxa"/>
            <w:vAlign w:val="center"/>
          </w:tcPr>
          <w:p w14:paraId="076D4090" w14:textId="77777777" w:rsidR="008425C5" w:rsidRPr="009517D3" w:rsidRDefault="00000000" w:rsidP="001E7EF0">
            <w:pPr>
              <w:tabs>
                <w:tab w:val="left" w:pos="3402"/>
              </w:tabs>
              <w:spacing w:before="40" w:after="40"/>
              <w:rPr>
                <w:rFonts w:eastAsia="Calibri"/>
                <w:lang w:eastAsia="en-US"/>
              </w:rPr>
            </w:pPr>
            <w:r w:rsidRPr="009517D3">
              <w:rPr>
                <w:rFonts w:eastAsia="Calibri"/>
                <w:lang w:eastAsia="en-US"/>
              </w:rPr>
              <w:t>Alignment</w:t>
            </w:r>
          </w:p>
        </w:tc>
        <w:tc>
          <w:tcPr>
            <w:tcW w:w="4783" w:type="dxa"/>
            <w:vAlign w:val="center"/>
          </w:tcPr>
          <w:p w14:paraId="05528CBD" w14:textId="77777777" w:rsidR="008425C5" w:rsidRPr="009517D3" w:rsidRDefault="00000000" w:rsidP="001E7EF0">
            <w:pPr>
              <w:tabs>
                <w:tab w:val="left" w:pos="3402"/>
              </w:tabs>
              <w:spacing w:before="40" w:after="40"/>
              <w:rPr>
                <w:rFonts w:eastAsia="Calibri"/>
                <w:lang w:eastAsia="en-US"/>
              </w:rPr>
            </w:pPr>
            <w:r w:rsidRPr="009517D3">
              <w:rPr>
                <w:rFonts w:eastAsia="Calibri"/>
                <w:lang w:eastAsia="en-US"/>
              </w:rPr>
              <w:t>+ or -10 mm from the specified alignment</w:t>
            </w:r>
          </w:p>
        </w:tc>
      </w:tr>
      <w:tr w:rsidR="009838DF" w14:paraId="310EF6F8" w14:textId="77777777" w:rsidTr="001E7EF0">
        <w:trPr>
          <w:trHeight w:val="359"/>
        </w:trPr>
        <w:tc>
          <w:tcPr>
            <w:tcW w:w="4782" w:type="dxa"/>
            <w:vAlign w:val="center"/>
          </w:tcPr>
          <w:p w14:paraId="21BE9943" w14:textId="77777777" w:rsidR="008425C5" w:rsidRPr="009517D3" w:rsidRDefault="00000000" w:rsidP="001E7EF0">
            <w:pPr>
              <w:tabs>
                <w:tab w:val="left" w:pos="3402"/>
              </w:tabs>
              <w:spacing w:before="40" w:after="40"/>
              <w:rPr>
                <w:rFonts w:eastAsia="Calibri"/>
                <w:lang w:eastAsia="en-US"/>
              </w:rPr>
            </w:pPr>
            <w:r w:rsidRPr="009517D3">
              <w:rPr>
                <w:rFonts w:eastAsia="Calibri"/>
                <w:lang w:eastAsia="en-US"/>
              </w:rPr>
              <w:t>Chainage at vehicle crossing</w:t>
            </w:r>
          </w:p>
        </w:tc>
        <w:tc>
          <w:tcPr>
            <w:tcW w:w="4783" w:type="dxa"/>
            <w:vAlign w:val="center"/>
          </w:tcPr>
          <w:p w14:paraId="280A5FEE" w14:textId="77777777" w:rsidR="008425C5" w:rsidRPr="009517D3" w:rsidRDefault="00000000" w:rsidP="001E7EF0">
            <w:pPr>
              <w:tabs>
                <w:tab w:val="left" w:pos="3402"/>
              </w:tabs>
              <w:spacing w:before="40" w:after="40"/>
              <w:rPr>
                <w:rFonts w:eastAsia="Calibri"/>
                <w:lang w:eastAsia="en-US"/>
              </w:rPr>
            </w:pPr>
            <w:r w:rsidRPr="009517D3">
              <w:rPr>
                <w:rFonts w:eastAsia="Calibri"/>
                <w:lang w:eastAsia="en-US"/>
              </w:rPr>
              <w:t>+ or -150 mm</w:t>
            </w:r>
          </w:p>
        </w:tc>
      </w:tr>
      <w:tr w:rsidR="009838DF" w14:paraId="5AA73BE6" w14:textId="77777777" w:rsidTr="001E7EF0">
        <w:trPr>
          <w:trHeight w:val="359"/>
        </w:trPr>
        <w:tc>
          <w:tcPr>
            <w:tcW w:w="4782" w:type="dxa"/>
            <w:vAlign w:val="center"/>
          </w:tcPr>
          <w:p w14:paraId="262542D7" w14:textId="77777777" w:rsidR="008425C5" w:rsidRPr="009517D3" w:rsidRDefault="00000000" w:rsidP="001E7EF0">
            <w:pPr>
              <w:tabs>
                <w:tab w:val="left" w:pos="3402"/>
              </w:tabs>
              <w:spacing w:before="40" w:after="40"/>
              <w:rPr>
                <w:rFonts w:eastAsia="Calibri"/>
                <w:lang w:eastAsia="en-US"/>
              </w:rPr>
            </w:pPr>
            <w:r w:rsidRPr="009517D3">
              <w:rPr>
                <w:rFonts w:eastAsia="Calibri"/>
                <w:lang w:eastAsia="en-US"/>
              </w:rPr>
              <w:t>Width of vehicle crossing</w:t>
            </w:r>
          </w:p>
        </w:tc>
        <w:tc>
          <w:tcPr>
            <w:tcW w:w="4783" w:type="dxa"/>
            <w:vAlign w:val="center"/>
          </w:tcPr>
          <w:p w14:paraId="7E81F52A" w14:textId="77777777" w:rsidR="008425C5" w:rsidRPr="009517D3" w:rsidRDefault="00000000" w:rsidP="001E7EF0">
            <w:pPr>
              <w:tabs>
                <w:tab w:val="left" w:pos="3402"/>
              </w:tabs>
              <w:spacing w:before="40" w:after="40"/>
              <w:rPr>
                <w:rFonts w:eastAsia="Calibri"/>
                <w:lang w:eastAsia="en-US"/>
              </w:rPr>
            </w:pPr>
            <w:r w:rsidRPr="009517D3">
              <w:rPr>
                <w:rFonts w:eastAsia="Calibri"/>
                <w:lang w:eastAsia="en-US"/>
              </w:rPr>
              <w:t>+ or -25 mm</w:t>
            </w:r>
          </w:p>
        </w:tc>
      </w:tr>
    </w:tbl>
    <w:p w14:paraId="5CB1D945" w14:textId="77777777" w:rsidR="008425C5" w:rsidRPr="0047139A" w:rsidRDefault="008425C5" w:rsidP="008425C5">
      <w:pPr>
        <w:tabs>
          <w:tab w:val="left" w:pos="3402"/>
        </w:tabs>
      </w:pPr>
    </w:p>
    <w:p w14:paraId="2DE9096E" w14:textId="77777777" w:rsidR="008425C5" w:rsidRPr="0047139A" w:rsidRDefault="00000000" w:rsidP="008425C5">
      <w:pPr>
        <w:pStyle w:val="Heading2"/>
        <w:rPr>
          <w:lang w:val="en-AU"/>
        </w:rPr>
      </w:pPr>
      <w:r w:rsidRPr="0047139A">
        <w:rPr>
          <w:lang w:val="en-AU"/>
        </w:rPr>
        <w:t xml:space="preserve">Defective Concrete </w:t>
      </w:r>
      <w:proofErr w:type="gramStart"/>
      <w:r w:rsidRPr="0047139A">
        <w:rPr>
          <w:lang w:val="en-AU"/>
        </w:rPr>
        <w:t>And</w:t>
      </w:r>
      <w:proofErr w:type="gramEnd"/>
      <w:r w:rsidRPr="0047139A">
        <w:rPr>
          <w:lang w:val="en-AU"/>
        </w:rPr>
        <w:t xml:space="preserve"> Materials</w:t>
      </w:r>
    </w:p>
    <w:p w14:paraId="601B80E0" w14:textId="77777777" w:rsidR="008425C5" w:rsidRPr="0047139A" w:rsidRDefault="00000000" w:rsidP="008425C5">
      <w:r w:rsidRPr="0047139A">
        <w:t>Concrete which is not placed, cured or finished as specified, does not have the specified strength or other specified properties, is not sound, dense, durable or crack</w:t>
      </w:r>
      <w:r w:rsidRPr="0047139A">
        <w:noBreakHyphen/>
        <w:t>free will be considered defective.</w:t>
      </w:r>
    </w:p>
    <w:p w14:paraId="1A2BE8E5" w14:textId="77777777" w:rsidR="008425C5" w:rsidRPr="0047139A" w:rsidRDefault="00000000" w:rsidP="008425C5">
      <w:r w:rsidRPr="0047139A">
        <w:t>Bear all cost and delays resulting from the rejection of concrete and subsequent rectification.</w:t>
      </w:r>
    </w:p>
    <w:p w14:paraId="219252AA" w14:textId="77777777" w:rsidR="008425C5" w:rsidRPr="0047139A" w:rsidRDefault="00000000" w:rsidP="008425C5">
      <w:r w:rsidRPr="0047139A">
        <w:t>Remove the concrete to a point agreed with the Superintendent at which a visually and structurally acceptable construction joint can be made, and the defective element rebuilt.</w:t>
      </w:r>
    </w:p>
    <w:p w14:paraId="057A0373" w14:textId="77777777" w:rsidR="00A74F14" w:rsidRDefault="00000000" w:rsidP="008425C5">
      <w:r w:rsidRPr="0047139A">
        <w:t>Repair defective surface finishes if approved by the Superintendent.</w:t>
      </w:r>
      <w:r>
        <w:t xml:space="preserve"> </w:t>
      </w:r>
      <w:r w:rsidRPr="0047139A">
        <w:t>Approval will not be given if the defective area is too extensive or the techniques proposed are not adequate to ensure a visually acceptable and durable repair.</w:t>
      </w:r>
    </w:p>
    <w:p w14:paraId="34E31564" w14:textId="77777777" w:rsidR="004D2EA5" w:rsidRPr="00A74F14" w:rsidRDefault="004D2EA5" w:rsidP="00A74F14"/>
    <w:p w14:paraId="06B8632A" w14:textId="77777777" w:rsidR="00051B3A" w:rsidRDefault="00000000" w:rsidP="00051B3A">
      <w:pPr>
        <w:pStyle w:val="Heading1"/>
      </w:pPr>
      <w:bookmarkStart w:id="651" w:name="_Toc256000013"/>
      <w:bookmarkStart w:id="652" w:name="_Toc390823706"/>
      <w:bookmarkStart w:id="653" w:name="_Toc391429398"/>
      <w:bookmarkStart w:id="654" w:name="_Toc391438546"/>
      <w:bookmarkStart w:id="655" w:name="_Toc396035076"/>
      <w:bookmarkStart w:id="656" w:name="_Toc398800467"/>
      <w:bookmarkStart w:id="657" w:name="_Toc487457698"/>
      <w:bookmarkStart w:id="658" w:name="_Toc134020432"/>
      <w:r w:rsidRPr="00797D15">
        <w:t>Drainage Works</w:t>
      </w:r>
      <w:bookmarkEnd w:id="651"/>
      <w:bookmarkEnd w:id="652"/>
      <w:bookmarkEnd w:id="653"/>
      <w:bookmarkEnd w:id="654"/>
      <w:bookmarkEnd w:id="655"/>
      <w:bookmarkEnd w:id="656"/>
      <w:bookmarkEnd w:id="657"/>
      <w:bookmarkEnd w:id="658"/>
    </w:p>
    <w:p w14:paraId="6AC100D2" w14:textId="77777777" w:rsidR="00654797" w:rsidRPr="0012299A" w:rsidRDefault="00000000" w:rsidP="00654797">
      <w:r>
        <w:t>DIPL Roadworks Master – January 2024</w:t>
      </w:r>
    </w:p>
    <w:p w14:paraId="09496BD5" w14:textId="77777777" w:rsidR="00654797" w:rsidRPr="00797D15" w:rsidRDefault="00000000" w:rsidP="00654797">
      <w:pPr>
        <w:pStyle w:val="Heading2"/>
        <w:ind w:left="720" w:hanging="720"/>
      </w:pPr>
      <w:bookmarkStart w:id="659" w:name="_Toc390823707"/>
      <w:bookmarkStart w:id="660" w:name="_Toc391429399"/>
      <w:bookmarkStart w:id="661" w:name="_Toc396035077"/>
      <w:bookmarkStart w:id="662" w:name="_Toc398800468"/>
      <w:r w:rsidRPr="00797D15">
        <w:t>Standards</w:t>
      </w:r>
      <w:bookmarkEnd w:id="659"/>
      <w:bookmarkEnd w:id="660"/>
      <w:bookmarkEnd w:id="661"/>
      <w:bookmarkEnd w:id="662"/>
      <w:r>
        <w:t xml:space="preserve"> and Publications</w:t>
      </w:r>
    </w:p>
    <w:p w14:paraId="60BA814D" w14:textId="77777777" w:rsidR="00654797" w:rsidRDefault="00000000" w:rsidP="00654797">
      <w:r w:rsidRPr="00A84251">
        <w:t>Conform to the following Standards and Publications unless specified otherwise:</w:t>
      </w:r>
    </w:p>
    <w:p w14:paraId="6DFF4647" w14:textId="77777777" w:rsidR="00654797" w:rsidRPr="00926D5C" w:rsidRDefault="00000000" w:rsidP="00654797">
      <w:pPr>
        <w:rPr>
          <w:b/>
        </w:rPr>
      </w:pPr>
      <w:r w:rsidRPr="00926D5C">
        <w:rPr>
          <w:b/>
        </w:rPr>
        <w:t>AUSTRALIAN STANDARDS</w:t>
      </w:r>
    </w:p>
    <w:tbl>
      <w:tblPr>
        <w:tblStyle w:val="TableGrid"/>
        <w:tblW w:w="0" w:type="auto"/>
        <w:tblLook w:val="04A0" w:firstRow="1" w:lastRow="0" w:firstColumn="1" w:lastColumn="0" w:noHBand="0" w:noVBand="1"/>
      </w:tblPr>
      <w:tblGrid>
        <w:gridCol w:w="2547"/>
        <w:gridCol w:w="7761"/>
      </w:tblGrid>
      <w:tr w:rsidR="009838DF" w14:paraId="035C3249" w14:textId="77777777" w:rsidTr="00CC60EE">
        <w:trPr>
          <w:cnfStyle w:val="100000000000" w:firstRow="1" w:lastRow="0" w:firstColumn="0" w:lastColumn="0" w:oddVBand="0" w:evenVBand="0" w:oddHBand="0" w:evenHBand="0" w:firstRowFirstColumn="0" w:firstRowLastColumn="0" w:lastRowFirstColumn="0" w:lastRowLastColumn="0"/>
        </w:trPr>
        <w:tc>
          <w:tcPr>
            <w:tcW w:w="10308" w:type="dxa"/>
            <w:gridSpan w:val="2"/>
          </w:tcPr>
          <w:p w14:paraId="753813CA" w14:textId="77777777" w:rsidR="00654797" w:rsidRPr="004C3B93" w:rsidRDefault="00000000" w:rsidP="00CC60EE">
            <w:r w:rsidRPr="00B91363">
              <w:t xml:space="preserve">Table – </w:t>
            </w:r>
            <w:r>
              <w:t xml:space="preserve">Australian </w:t>
            </w:r>
            <w:r w:rsidRPr="00B91363">
              <w:t>Standards</w:t>
            </w:r>
          </w:p>
        </w:tc>
      </w:tr>
      <w:tr w:rsidR="009838DF" w14:paraId="74F29C35" w14:textId="77777777" w:rsidTr="00CC60EE">
        <w:tc>
          <w:tcPr>
            <w:tcW w:w="10308" w:type="dxa"/>
            <w:gridSpan w:val="2"/>
          </w:tcPr>
          <w:p w14:paraId="0301BE6A" w14:textId="77777777" w:rsidR="00654797" w:rsidRPr="004C3B93" w:rsidRDefault="00000000" w:rsidP="00CC60EE">
            <w:r w:rsidRPr="00B91363">
              <w:t>Use Standards, and their amendments, current as at the date for the close of tenders except where different editions and/or amendments are re</w:t>
            </w:r>
            <w:r>
              <w:t>quired by statutory authorities</w:t>
            </w:r>
            <w:r w:rsidRPr="00B019AC">
              <w:rPr>
                <w:rFonts w:cs="Arial"/>
              </w:rPr>
              <w:t>, including, but not limited to, NATA and the National Construction Code including</w:t>
            </w:r>
            <w:r>
              <w:rPr>
                <w:rFonts w:cs="Arial"/>
              </w:rPr>
              <w:t xml:space="preserve"> the Building Code of Australia</w:t>
            </w:r>
            <w:r>
              <w:t>.</w:t>
            </w:r>
          </w:p>
        </w:tc>
      </w:tr>
      <w:tr w:rsidR="009838DF" w14:paraId="16D2906E" w14:textId="77777777" w:rsidTr="00CC60EE">
        <w:tc>
          <w:tcPr>
            <w:tcW w:w="2547" w:type="dxa"/>
          </w:tcPr>
          <w:p w14:paraId="1A5F83D6" w14:textId="77777777" w:rsidR="00654797" w:rsidRPr="004C3B93" w:rsidRDefault="00000000" w:rsidP="00CC60EE">
            <w:r w:rsidRPr="00B91363">
              <w:rPr>
                <w:b/>
              </w:rPr>
              <w:t>Designation</w:t>
            </w:r>
          </w:p>
        </w:tc>
        <w:tc>
          <w:tcPr>
            <w:tcW w:w="7761" w:type="dxa"/>
          </w:tcPr>
          <w:p w14:paraId="5D516668" w14:textId="77777777" w:rsidR="00654797" w:rsidRPr="004C3B93" w:rsidRDefault="00000000" w:rsidP="00CC60EE">
            <w:r w:rsidRPr="00B91363">
              <w:rPr>
                <w:b/>
              </w:rPr>
              <w:t>Title</w:t>
            </w:r>
          </w:p>
        </w:tc>
      </w:tr>
      <w:tr w:rsidR="009838DF" w14:paraId="744D8A99" w14:textId="77777777" w:rsidTr="00CC60EE">
        <w:tc>
          <w:tcPr>
            <w:tcW w:w="2547" w:type="dxa"/>
          </w:tcPr>
          <w:p w14:paraId="26FB8DFA" w14:textId="77777777" w:rsidR="00654797" w:rsidRPr="004C3B93" w:rsidRDefault="00000000" w:rsidP="00CC60EE">
            <w:r w:rsidRPr="004C3B93">
              <w:t>AS 1012(series)</w:t>
            </w:r>
          </w:p>
        </w:tc>
        <w:tc>
          <w:tcPr>
            <w:tcW w:w="7761" w:type="dxa"/>
          </w:tcPr>
          <w:p w14:paraId="1B826446" w14:textId="77777777" w:rsidR="00654797" w:rsidRPr="004C3B93" w:rsidRDefault="00000000" w:rsidP="00CC60EE">
            <w:r w:rsidRPr="004C3B93">
              <w:t>Methods of testing concrete.</w:t>
            </w:r>
          </w:p>
        </w:tc>
      </w:tr>
      <w:tr w:rsidR="009838DF" w14:paraId="116BA349" w14:textId="77777777" w:rsidTr="00CC60EE">
        <w:tc>
          <w:tcPr>
            <w:tcW w:w="2547" w:type="dxa"/>
          </w:tcPr>
          <w:p w14:paraId="5DCB001F" w14:textId="77777777" w:rsidR="00654797" w:rsidRPr="004C3B93" w:rsidRDefault="00000000" w:rsidP="00CC60EE">
            <w:r w:rsidRPr="004C3B93">
              <w:t>AS 1141(series)</w:t>
            </w:r>
          </w:p>
        </w:tc>
        <w:tc>
          <w:tcPr>
            <w:tcW w:w="7761" w:type="dxa"/>
          </w:tcPr>
          <w:p w14:paraId="4FD09EDF" w14:textId="77777777" w:rsidR="00654797" w:rsidRPr="004C3B93" w:rsidRDefault="00000000" w:rsidP="00CC60EE">
            <w:r w:rsidRPr="004C3B93">
              <w:t>Methods for sampling and testing aggregates.</w:t>
            </w:r>
          </w:p>
        </w:tc>
      </w:tr>
      <w:tr w:rsidR="009838DF" w14:paraId="07543D62" w14:textId="77777777" w:rsidTr="00CC60EE">
        <w:tc>
          <w:tcPr>
            <w:tcW w:w="2547" w:type="dxa"/>
          </w:tcPr>
          <w:p w14:paraId="6963EBED" w14:textId="77777777" w:rsidR="00654797" w:rsidRPr="004C3B93" w:rsidRDefault="00000000" w:rsidP="00CC60EE">
            <w:r w:rsidRPr="004C3B93">
              <w:t>AS 1289(series)</w:t>
            </w:r>
          </w:p>
        </w:tc>
        <w:tc>
          <w:tcPr>
            <w:tcW w:w="7761" w:type="dxa"/>
          </w:tcPr>
          <w:p w14:paraId="395EDD15" w14:textId="77777777" w:rsidR="00654797" w:rsidRPr="004C3B93" w:rsidRDefault="00000000" w:rsidP="00CC60EE">
            <w:r w:rsidRPr="004C3B93">
              <w:t>Methods of testing soil for engineering purposes.</w:t>
            </w:r>
          </w:p>
        </w:tc>
      </w:tr>
      <w:tr w:rsidR="009838DF" w14:paraId="463A07EF" w14:textId="77777777" w:rsidTr="00CC60EE">
        <w:tc>
          <w:tcPr>
            <w:tcW w:w="2547" w:type="dxa"/>
          </w:tcPr>
          <w:p w14:paraId="45C38868" w14:textId="77777777" w:rsidR="00654797" w:rsidRPr="004C3B93" w:rsidRDefault="00000000" w:rsidP="00CC60EE">
            <w:r w:rsidRPr="004C3B93">
              <w:t>AS 1348</w:t>
            </w:r>
          </w:p>
        </w:tc>
        <w:tc>
          <w:tcPr>
            <w:tcW w:w="7761" w:type="dxa"/>
          </w:tcPr>
          <w:p w14:paraId="7954D345" w14:textId="77777777" w:rsidR="00654797" w:rsidRPr="004C3B93" w:rsidRDefault="00000000" w:rsidP="00CC60EE">
            <w:r w:rsidRPr="004C3B93">
              <w:t>Road and traffic engineering – Glossary of terms</w:t>
            </w:r>
          </w:p>
        </w:tc>
      </w:tr>
      <w:tr w:rsidR="009838DF" w14:paraId="7C48851A" w14:textId="77777777" w:rsidTr="00CC60EE">
        <w:tc>
          <w:tcPr>
            <w:tcW w:w="2547" w:type="dxa"/>
          </w:tcPr>
          <w:p w14:paraId="3B4F3E0E" w14:textId="77777777" w:rsidR="00654797" w:rsidRPr="004C3B93" w:rsidRDefault="00000000" w:rsidP="00CC60EE">
            <w:r w:rsidRPr="004C3B93">
              <w:t>AS 1379</w:t>
            </w:r>
          </w:p>
        </w:tc>
        <w:tc>
          <w:tcPr>
            <w:tcW w:w="7761" w:type="dxa"/>
          </w:tcPr>
          <w:p w14:paraId="6A0C7DF1" w14:textId="77777777" w:rsidR="00654797" w:rsidRPr="004C3B93" w:rsidRDefault="00000000" w:rsidP="00CC60EE">
            <w:r w:rsidRPr="004C3B93">
              <w:t>Specification and supply of concrete.</w:t>
            </w:r>
          </w:p>
        </w:tc>
      </w:tr>
      <w:tr w:rsidR="009838DF" w14:paraId="4162C0E9" w14:textId="77777777" w:rsidTr="00CC60EE">
        <w:tc>
          <w:tcPr>
            <w:tcW w:w="2547" w:type="dxa"/>
          </w:tcPr>
          <w:p w14:paraId="05272EA2" w14:textId="77777777" w:rsidR="00654797" w:rsidRPr="004C3B93" w:rsidRDefault="00000000" w:rsidP="00CC60EE">
            <w:r w:rsidRPr="004C3B93">
              <w:t>AS 1478.1</w:t>
            </w:r>
          </w:p>
        </w:tc>
        <w:tc>
          <w:tcPr>
            <w:tcW w:w="7761" w:type="dxa"/>
          </w:tcPr>
          <w:p w14:paraId="4B34BDD0" w14:textId="77777777" w:rsidR="00654797" w:rsidRPr="004C3B93" w:rsidRDefault="00000000" w:rsidP="00CC60EE">
            <w:r w:rsidRPr="004C3B93">
              <w:t>Chemical admixtures for concrete</w:t>
            </w:r>
            <w:r>
              <w:t>, mortar and grout – Admixtures for concrete.</w:t>
            </w:r>
          </w:p>
        </w:tc>
      </w:tr>
      <w:tr w:rsidR="009838DF" w14:paraId="76E17DB1" w14:textId="77777777" w:rsidTr="00CC60EE">
        <w:tc>
          <w:tcPr>
            <w:tcW w:w="2547" w:type="dxa"/>
          </w:tcPr>
          <w:p w14:paraId="048F7726" w14:textId="77777777" w:rsidR="00654797" w:rsidRPr="004C3B93" w:rsidRDefault="00000000" w:rsidP="00CC60EE">
            <w:r w:rsidRPr="004C3B93">
              <w:t>AS 1597(series)</w:t>
            </w:r>
          </w:p>
        </w:tc>
        <w:tc>
          <w:tcPr>
            <w:tcW w:w="7761" w:type="dxa"/>
          </w:tcPr>
          <w:p w14:paraId="0EDAB1BE" w14:textId="77777777" w:rsidR="00654797" w:rsidRPr="004C3B93" w:rsidRDefault="00000000" w:rsidP="00CC60EE">
            <w:r w:rsidRPr="004C3B93">
              <w:t>Precast reinforced concrete box culverts.</w:t>
            </w:r>
          </w:p>
        </w:tc>
      </w:tr>
      <w:tr w:rsidR="009838DF" w14:paraId="2CB7E633" w14:textId="77777777" w:rsidTr="00CC60EE">
        <w:tc>
          <w:tcPr>
            <w:tcW w:w="2547" w:type="dxa"/>
          </w:tcPr>
          <w:p w14:paraId="439FEDEE" w14:textId="77777777" w:rsidR="00654797" w:rsidRPr="004C3B93" w:rsidRDefault="00000000" w:rsidP="00CC60EE">
            <w:r w:rsidRPr="004C3B93">
              <w:lastRenderedPageBreak/>
              <w:t>AS 1597.1</w:t>
            </w:r>
          </w:p>
        </w:tc>
        <w:tc>
          <w:tcPr>
            <w:tcW w:w="7761" w:type="dxa"/>
          </w:tcPr>
          <w:p w14:paraId="69779C66" w14:textId="77777777" w:rsidR="00654797" w:rsidRPr="000309DD" w:rsidRDefault="00000000">
            <w:pPr>
              <w:pStyle w:val="ListParagraph"/>
              <w:numPr>
                <w:ilvl w:val="0"/>
                <w:numId w:val="119"/>
              </w:numPr>
            </w:pPr>
            <w:r w:rsidRPr="000309DD">
              <w:t>Small culverts (not exceeding 1200 mm span and 1200 mm height)</w:t>
            </w:r>
          </w:p>
        </w:tc>
      </w:tr>
      <w:tr w:rsidR="009838DF" w14:paraId="13DB9D23" w14:textId="77777777" w:rsidTr="00CC60EE">
        <w:tc>
          <w:tcPr>
            <w:tcW w:w="2547" w:type="dxa"/>
          </w:tcPr>
          <w:p w14:paraId="2606F0A5" w14:textId="77777777" w:rsidR="00654797" w:rsidRPr="004C3B93" w:rsidRDefault="00000000" w:rsidP="00CC60EE">
            <w:r w:rsidRPr="004C3B93">
              <w:t>AS 1597.2</w:t>
            </w:r>
          </w:p>
        </w:tc>
        <w:tc>
          <w:tcPr>
            <w:tcW w:w="7761" w:type="dxa"/>
          </w:tcPr>
          <w:p w14:paraId="734AB3AB" w14:textId="77777777" w:rsidR="00654797" w:rsidRPr="00E605C5" w:rsidRDefault="00000000">
            <w:pPr>
              <w:pStyle w:val="ListParagraph"/>
              <w:numPr>
                <w:ilvl w:val="0"/>
                <w:numId w:val="119"/>
              </w:numPr>
            </w:pPr>
            <w:r w:rsidRPr="000309DD">
              <w:t>La</w:t>
            </w:r>
            <w:r w:rsidRPr="00E605C5">
              <w:t>rge culverts (exceeding 1200 mm span or 1200 mm height and up to and including 4200 mm span and 4200 mm height)</w:t>
            </w:r>
          </w:p>
        </w:tc>
      </w:tr>
      <w:tr w:rsidR="009838DF" w14:paraId="4F5526AF" w14:textId="77777777" w:rsidTr="00CC60EE">
        <w:tc>
          <w:tcPr>
            <w:tcW w:w="2547" w:type="dxa"/>
          </w:tcPr>
          <w:p w14:paraId="6B27FE7C" w14:textId="77777777" w:rsidR="00654797" w:rsidRPr="004C3B93" w:rsidRDefault="00000000" w:rsidP="00CC60EE">
            <w:r>
              <w:t>AS 2350</w:t>
            </w:r>
          </w:p>
        </w:tc>
        <w:tc>
          <w:tcPr>
            <w:tcW w:w="7761" w:type="dxa"/>
          </w:tcPr>
          <w:p w14:paraId="785AD2C7" w14:textId="77777777" w:rsidR="00654797" w:rsidRPr="000309DD" w:rsidRDefault="00000000" w:rsidP="00CC60EE">
            <w:r w:rsidRPr="004C3B93">
              <w:t>Methods of testing portland and blended cements</w:t>
            </w:r>
          </w:p>
        </w:tc>
      </w:tr>
      <w:tr w:rsidR="009838DF" w14:paraId="0098078D" w14:textId="77777777" w:rsidTr="00CC60EE">
        <w:tc>
          <w:tcPr>
            <w:tcW w:w="2547" w:type="dxa"/>
          </w:tcPr>
          <w:p w14:paraId="10B9F44C" w14:textId="77777777" w:rsidR="00654797" w:rsidRPr="004C3B93" w:rsidRDefault="00000000" w:rsidP="00CC60EE">
            <w:r w:rsidRPr="004C3B93">
              <w:t>AS</w:t>
            </w:r>
            <w:r>
              <w:t>/NZS</w:t>
            </w:r>
            <w:r w:rsidRPr="004C3B93">
              <w:t> 2350.0</w:t>
            </w:r>
          </w:p>
        </w:tc>
        <w:tc>
          <w:tcPr>
            <w:tcW w:w="7761" w:type="dxa"/>
          </w:tcPr>
          <w:p w14:paraId="48DDD097" w14:textId="77777777" w:rsidR="00654797" w:rsidRPr="000309DD" w:rsidRDefault="00000000">
            <w:pPr>
              <w:pStyle w:val="ListParagraph"/>
              <w:numPr>
                <w:ilvl w:val="0"/>
                <w:numId w:val="120"/>
              </w:numPr>
            </w:pPr>
            <w:r w:rsidRPr="000309DD">
              <w:t>General introduction and list of methods.</w:t>
            </w:r>
          </w:p>
        </w:tc>
      </w:tr>
      <w:tr w:rsidR="009838DF" w14:paraId="3FB16406" w14:textId="77777777" w:rsidTr="00CC60EE">
        <w:tc>
          <w:tcPr>
            <w:tcW w:w="2547" w:type="dxa"/>
          </w:tcPr>
          <w:p w14:paraId="636665C4" w14:textId="77777777" w:rsidR="00654797" w:rsidRPr="004C3B93" w:rsidRDefault="00000000" w:rsidP="00CC60EE">
            <w:r w:rsidRPr="004C3B93">
              <w:t>AS/NZS 2350.1</w:t>
            </w:r>
          </w:p>
        </w:tc>
        <w:tc>
          <w:tcPr>
            <w:tcW w:w="7761" w:type="dxa"/>
          </w:tcPr>
          <w:p w14:paraId="6A5AFD39" w14:textId="77777777" w:rsidR="00654797" w:rsidRPr="000309DD" w:rsidRDefault="00000000">
            <w:pPr>
              <w:pStyle w:val="ListParagraph"/>
              <w:numPr>
                <w:ilvl w:val="0"/>
                <w:numId w:val="120"/>
              </w:numPr>
            </w:pPr>
            <w:r w:rsidRPr="000309DD">
              <w:t>Sampling</w:t>
            </w:r>
          </w:p>
        </w:tc>
      </w:tr>
      <w:tr w:rsidR="009838DF" w14:paraId="710B1C29" w14:textId="77777777" w:rsidTr="00CC60EE">
        <w:tc>
          <w:tcPr>
            <w:tcW w:w="2547" w:type="dxa"/>
          </w:tcPr>
          <w:p w14:paraId="13571EBD" w14:textId="77777777" w:rsidR="00654797" w:rsidRPr="004C3B93" w:rsidRDefault="00000000" w:rsidP="00CC60EE">
            <w:r w:rsidRPr="004C3B93">
              <w:t>AS 2439.1</w:t>
            </w:r>
          </w:p>
        </w:tc>
        <w:tc>
          <w:tcPr>
            <w:tcW w:w="7761" w:type="dxa"/>
          </w:tcPr>
          <w:p w14:paraId="1042E2FF" w14:textId="77777777" w:rsidR="00654797" w:rsidRPr="004C3B93" w:rsidRDefault="00000000" w:rsidP="00CC60EE">
            <w:r w:rsidRPr="004C3B93">
              <w:t>Perforated plastics drainage and effluent pipe and fittings - Perforated drainage pipe and associated fittings.</w:t>
            </w:r>
          </w:p>
        </w:tc>
      </w:tr>
      <w:tr w:rsidR="009838DF" w14:paraId="09356921" w14:textId="77777777" w:rsidTr="00CC60EE">
        <w:tc>
          <w:tcPr>
            <w:tcW w:w="2547" w:type="dxa"/>
          </w:tcPr>
          <w:p w14:paraId="524454B1" w14:textId="77777777" w:rsidR="00654797" w:rsidRPr="004C3B93" w:rsidRDefault="00000000" w:rsidP="00CC60EE">
            <w:r w:rsidRPr="004C3B93">
              <w:t>AS 2758.1</w:t>
            </w:r>
          </w:p>
        </w:tc>
        <w:tc>
          <w:tcPr>
            <w:tcW w:w="7761" w:type="dxa"/>
          </w:tcPr>
          <w:p w14:paraId="2271F7A0" w14:textId="77777777" w:rsidR="00654797" w:rsidRPr="004C3B93" w:rsidRDefault="00000000" w:rsidP="00CC60EE">
            <w:r w:rsidRPr="004C3B93">
              <w:t>Aggregates and rock for engineering purposes - Concrete aggregates.</w:t>
            </w:r>
          </w:p>
        </w:tc>
      </w:tr>
      <w:tr w:rsidR="009838DF" w14:paraId="43F4C807" w14:textId="77777777" w:rsidTr="00CC60EE">
        <w:tc>
          <w:tcPr>
            <w:tcW w:w="2547" w:type="dxa"/>
          </w:tcPr>
          <w:p w14:paraId="610ECCB6" w14:textId="77777777" w:rsidR="00654797" w:rsidRPr="004C3B93" w:rsidRDefault="00000000" w:rsidP="00CC60EE">
            <w:r w:rsidRPr="004C3B93">
              <w:t>AS 3600</w:t>
            </w:r>
          </w:p>
        </w:tc>
        <w:tc>
          <w:tcPr>
            <w:tcW w:w="7761" w:type="dxa"/>
          </w:tcPr>
          <w:p w14:paraId="0FD04507" w14:textId="77777777" w:rsidR="00654797" w:rsidRPr="004C3B93" w:rsidRDefault="00000000" w:rsidP="00CC60EE">
            <w:r w:rsidRPr="004C3B93">
              <w:t>Concrete structures.</w:t>
            </w:r>
          </w:p>
        </w:tc>
      </w:tr>
      <w:tr w:rsidR="009838DF" w14:paraId="649AA05D" w14:textId="77777777" w:rsidTr="00CC60EE">
        <w:tc>
          <w:tcPr>
            <w:tcW w:w="2547" w:type="dxa"/>
          </w:tcPr>
          <w:p w14:paraId="20AA8E02" w14:textId="77777777" w:rsidR="00654797" w:rsidRPr="004C3B93" w:rsidRDefault="00000000" w:rsidP="00CC60EE">
            <w:r w:rsidRPr="004C3B93">
              <w:t>AS 3610.1</w:t>
            </w:r>
          </w:p>
        </w:tc>
        <w:tc>
          <w:tcPr>
            <w:tcW w:w="7761" w:type="dxa"/>
          </w:tcPr>
          <w:p w14:paraId="4A16B7EB" w14:textId="77777777" w:rsidR="00654797" w:rsidRPr="004C3B93" w:rsidRDefault="00000000" w:rsidP="00CC60EE">
            <w:r w:rsidRPr="004C3B93">
              <w:t>Formwork for concrete - Specifications.</w:t>
            </w:r>
          </w:p>
        </w:tc>
      </w:tr>
      <w:tr w:rsidR="009838DF" w14:paraId="1A6E6F34" w14:textId="77777777" w:rsidTr="00CC60EE">
        <w:tc>
          <w:tcPr>
            <w:tcW w:w="2547" w:type="dxa"/>
          </w:tcPr>
          <w:p w14:paraId="1B070281" w14:textId="77777777" w:rsidR="00654797" w:rsidRPr="004C3B93" w:rsidRDefault="00000000" w:rsidP="00CC60EE">
            <w:r w:rsidRPr="004C3B93">
              <w:t>AS 3706(series)</w:t>
            </w:r>
          </w:p>
        </w:tc>
        <w:tc>
          <w:tcPr>
            <w:tcW w:w="7761" w:type="dxa"/>
          </w:tcPr>
          <w:p w14:paraId="76F7C5DC" w14:textId="77777777" w:rsidR="00654797" w:rsidRPr="004C3B93" w:rsidRDefault="00000000" w:rsidP="00CC60EE">
            <w:r w:rsidRPr="004C3B93">
              <w:t>Geotextiles - Methods of test.</w:t>
            </w:r>
          </w:p>
        </w:tc>
      </w:tr>
      <w:tr w:rsidR="009838DF" w14:paraId="33F8ECF6" w14:textId="77777777" w:rsidTr="00CC60EE">
        <w:tc>
          <w:tcPr>
            <w:tcW w:w="2547" w:type="dxa"/>
          </w:tcPr>
          <w:p w14:paraId="19ACCF1F" w14:textId="77777777" w:rsidR="00654797" w:rsidRPr="004C3B93" w:rsidRDefault="00000000" w:rsidP="00CC60EE">
            <w:r w:rsidRPr="004C3B93">
              <w:t>AS/NZS 3725</w:t>
            </w:r>
          </w:p>
        </w:tc>
        <w:tc>
          <w:tcPr>
            <w:tcW w:w="7761" w:type="dxa"/>
          </w:tcPr>
          <w:p w14:paraId="159298B4" w14:textId="77777777" w:rsidR="00654797" w:rsidRPr="004C3B93" w:rsidRDefault="00000000" w:rsidP="00CC60EE">
            <w:r w:rsidRPr="004C3B93">
              <w:t>Design for installation of buried concrete pipes.</w:t>
            </w:r>
          </w:p>
        </w:tc>
      </w:tr>
      <w:tr w:rsidR="009838DF" w14:paraId="3C02F9E9" w14:textId="77777777" w:rsidTr="00CC60EE">
        <w:tc>
          <w:tcPr>
            <w:tcW w:w="2547" w:type="dxa"/>
          </w:tcPr>
          <w:p w14:paraId="6FA75C5A" w14:textId="77777777" w:rsidR="00654797" w:rsidRPr="004C3B93" w:rsidRDefault="00000000" w:rsidP="00CC60EE">
            <w:r w:rsidRPr="004C3B93">
              <w:t>AS 3972</w:t>
            </w:r>
          </w:p>
        </w:tc>
        <w:tc>
          <w:tcPr>
            <w:tcW w:w="7761" w:type="dxa"/>
          </w:tcPr>
          <w:p w14:paraId="028ED160" w14:textId="77777777" w:rsidR="00654797" w:rsidRPr="004C3B93" w:rsidRDefault="00000000" w:rsidP="00CC60EE">
            <w:r w:rsidRPr="004C3B93">
              <w:t>General purpose and blended cements.</w:t>
            </w:r>
          </w:p>
        </w:tc>
      </w:tr>
      <w:tr w:rsidR="009838DF" w14:paraId="3BEB9B1B" w14:textId="77777777" w:rsidTr="00CC60EE">
        <w:tc>
          <w:tcPr>
            <w:tcW w:w="2547" w:type="dxa"/>
          </w:tcPr>
          <w:p w14:paraId="593A35AA" w14:textId="77777777" w:rsidR="00654797" w:rsidRPr="004C3B93" w:rsidRDefault="00000000" w:rsidP="00CC60EE">
            <w:r w:rsidRPr="004C3B93">
              <w:t>AS/NZS 4058</w:t>
            </w:r>
          </w:p>
        </w:tc>
        <w:tc>
          <w:tcPr>
            <w:tcW w:w="7761" w:type="dxa"/>
          </w:tcPr>
          <w:p w14:paraId="29299952" w14:textId="77777777" w:rsidR="00654797" w:rsidRPr="004C3B93" w:rsidRDefault="00000000" w:rsidP="00CC60EE">
            <w:r w:rsidRPr="004C3B93">
              <w:t>Precast concrete pipes (pressure and non</w:t>
            </w:r>
            <w:r w:rsidRPr="004C3B93">
              <w:noBreakHyphen/>
              <w:t>pressure).</w:t>
            </w:r>
          </w:p>
        </w:tc>
      </w:tr>
      <w:tr w:rsidR="009838DF" w14:paraId="4F452EDB" w14:textId="77777777" w:rsidTr="00CC60EE">
        <w:tc>
          <w:tcPr>
            <w:tcW w:w="2547" w:type="dxa"/>
          </w:tcPr>
          <w:p w14:paraId="58AA3D1D" w14:textId="77777777" w:rsidR="00654797" w:rsidRPr="004C3B93" w:rsidRDefault="00000000" w:rsidP="00CC60EE">
            <w:r w:rsidRPr="004C3B93">
              <w:t>AS/NZS 4671</w:t>
            </w:r>
          </w:p>
        </w:tc>
        <w:tc>
          <w:tcPr>
            <w:tcW w:w="7761" w:type="dxa"/>
          </w:tcPr>
          <w:p w14:paraId="15F7675E" w14:textId="77777777" w:rsidR="00654797" w:rsidRPr="004C3B93" w:rsidRDefault="00000000" w:rsidP="00CC60EE">
            <w:r w:rsidRPr="004C3B93">
              <w:t>Steel reinforcing materials</w:t>
            </w:r>
          </w:p>
        </w:tc>
      </w:tr>
      <w:tr w:rsidR="009838DF" w14:paraId="5590231C" w14:textId="77777777" w:rsidTr="00CC60EE">
        <w:tc>
          <w:tcPr>
            <w:tcW w:w="2547" w:type="dxa"/>
          </w:tcPr>
          <w:p w14:paraId="2C2359C2" w14:textId="77777777" w:rsidR="00654797" w:rsidRPr="004C3B93" w:rsidRDefault="00000000" w:rsidP="00CC60EE">
            <w:r w:rsidRPr="004C3B93">
              <w:t>AS 5100.5</w:t>
            </w:r>
          </w:p>
        </w:tc>
        <w:tc>
          <w:tcPr>
            <w:tcW w:w="7761" w:type="dxa"/>
          </w:tcPr>
          <w:p w14:paraId="633724EA" w14:textId="77777777" w:rsidR="00654797" w:rsidRPr="004C3B93" w:rsidRDefault="00000000" w:rsidP="00CC60EE">
            <w:r w:rsidRPr="004C3B93">
              <w:t>Bridge Design - Concrete</w:t>
            </w:r>
          </w:p>
        </w:tc>
      </w:tr>
    </w:tbl>
    <w:p w14:paraId="159FDDEA" w14:textId="77777777" w:rsidR="00654797" w:rsidRPr="00A84251" w:rsidRDefault="00654797" w:rsidP="00654797">
      <w:pPr>
        <w:pStyle w:val="ASList"/>
        <w:ind w:left="0" w:firstLine="0"/>
      </w:pPr>
    </w:p>
    <w:p w14:paraId="31110D56" w14:textId="77777777" w:rsidR="00654797" w:rsidRPr="00926D5C" w:rsidRDefault="00000000" w:rsidP="00654797">
      <w:pPr>
        <w:rPr>
          <w:b/>
        </w:rPr>
      </w:pPr>
      <w:r w:rsidRPr="00926D5C">
        <w:rPr>
          <w:b/>
        </w:rPr>
        <w:t>NT TEST METHODS AND MANUALS</w:t>
      </w:r>
    </w:p>
    <w:p w14:paraId="76395FF9" w14:textId="77777777" w:rsidR="00654797" w:rsidRDefault="00000000" w:rsidP="00654797">
      <w:r>
        <w:t>NTMTM</w:t>
      </w:r>
      <w:r w:rsidRPr="00A84251">
        <w:tab/>
      </w:r>
      <w:r>
        <w:t xml:space="preserve">NT Materials Testing Manual accessible via </w:t>
      </w:r>
      <w:hyperlink r:id="rId96" w:history="1">
        <w:r w:rsidR="00654797">
          <w:rPr>
            <w:rStyle w:val="Hyperlink"/>
          </w:rPr>
          <w:t>https://dipl.nt.gov.au/industry/technical-standards-guidelines-and-specifications/materials-testing-manual</w:t>
        </w:r>
      </w:hyperlink>
    </w:p>
    <w:p w14:paraId="1223DB74" w14:textId="77777777" w:rsidR="00654797" w:rsidRDefault="00000000" w:rsidP="00654797">
      <w:r>
        <w:t>NTTM</w:t>
      </w:r>
      <w:r>
        <w:tab/>
      </w:r>
      <w:r>
        <w:tab/>
        <w:t>NT Test Methods</w:t>
      </w:r>
      <w:r>
        <w:br/>
      </w:r>
    </w:p>
    <w:p w14:paraId="04A6BEB2" w14:textId="77777777" w:rsidR="00654797" w:rsidRPr="00926D5C" w:rsidRDefault="00000000" w:rsidP="00654797">
      <w:pPr>
        <w:rPr>
          <w:b/>
        </w:rPr>
      </w:pPr>
      <w:r w:rsidRPr="00926D5C">
        <w:rPr>
          <w:b/>
        </w:rPr>
        <w:t>AUSTROADS</w:t>
      </w:r>
      <w:r w:rsidRPr="00926D5C">
        <w:rPr>
          <w:b/>
        </w:rPr>
        <w:tab/>
      </w:r>
    </w:p>
    <w:p w14:paraId="0BEE6612" w14:textId="77777777" w:rsidR="00654797" w:rsidRDefault="00000000" w:rsidP="00654797">
      <w:r>
        <w:t>AGBT (series)</w:t>
      </w:r>
      <w:r>
        <w:tab/>
        <w:t>Guide to Bridge Technology</w:t>
      </w:r>
      <w:r w:rsidRPr="00A84251">
        <w:t>.</w:t>
      </w:r>
      <w:r>
        <w:br/>
      </w:r>
    </w:p>
    <w:p w14:paraId="53CE64E1" w14:textId="77777777" w:rsidR="00654797" w:rsidRPr="00926D5C" w:rsidRDefault="00000000" w:rsidP="00654797">
      <w:pPr>
        <w:rPr>
          <w:b/>
        </w:rPr>
      </w:pPr>
      <w:r w:rsidRPr="00926D5C">
        <w:rPr>
          <w:b/>
        </w:rPr>
        <w:t>ARRB</w:t>
      </w:r>
    </w:p>
    <w:p w14:paraId="3000E940" w14:textId="77777777" w:rsidR="00654797" w:rsidRDefault="00000000" w:rsidP="00654797">
      <w:r w:rsidRPr="00D9409C">
        <w:t>Specifications for Recycled Crushed Glass as an Engineering Material</w:t>
      </w:r>
      <w:r>
        <w:br/>
      </w:r>
    </w:p>
    <w:p w14:paraId="2E010A1A" w14:textId="77777777" w:rsidR="00654797" w:rsidRPr="00926D5C" w:rsidRDefault="00000000" w:rsidP="00654797">
      <w:pPr>
        <w:rPr>
          <w:b/>
        </w:rPr>
      </w:pPr>
      <w:r w:rsidRPr="00926D5C">
        <w:rPr>
          <w:b/>
        </w:rPr>
        <w:t>WORK SAFE AUSTRALIA</w:t>
      </w:r>
    </w:p>
    <w:p w14:paraId="78ED56B7" w14:textId="77777777" w:rsidR="00654797" w:rsidRPr="00336D26" w:rsidRDefault="00000000" w:rsidP="00654797">
      <w:r w:rsidRPr="00336D26">
        <w:t>Excavation Work Code of Practice</w:t>
      </w:r>
    </w:p>
    <w:p w14:paraId="4424B16D" w14:textId="77777777" w:rsidR="00654797" w:rsidRPr="00797D15" w:rsidRDefault="00000000" w:rsidP="00654797">
      <w:pPr>
        <w:pStyle w:val="Heading2"/>
        <w:ind w:left="720" w:hanging="720"/>
      </w:pPr>
      <w:bookmarkStart w:id="663" w:name="_Toc390823708"/>
      <w:bookmarkStart w:id="664" w:name="_Toc391429400"/>
      <w:bookmarkStart w:id="665" w:name="_Toc396035078"/>
      <w:bookmarkStart w:id="666" w:name="_Toc398800469"/>
      <w:r w:rsidRPr="00797D15">
        <w:t>Definitions</w:t>
      </w:r>
      <w:bookmarkEnd w:id="663"/>
      <w:bookmarkEnd w:id="664"/>
      <w:bookmarkEnd w:id="665"/>
      <w:bookmarkEnd w:id="666"/>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2830"/>
        <w:gridCol w:w="6186"/>
      </w:tblGrid>
      <w:tr w:rsidR="009838DF" w14:paraId="70F6DD4E" w14:textId="77777777" w:rsidTr="00CC60EE">
        <w:trPr>
          <w:cantSplit/>
          <w:tblHeader/>
        </w:trPr>
        <w:tc>
          <w:tcPr>
            <w:tcW w:w="9016" w:type="dxa"/>
            <w:gridSpan w:val="2"/>
            <w:vAlign w:val="center"/>
          </w:tcPr>
          <w:p w14:paraId="4EB781AE" w14:textId="77777777" w:rsidR="00654797" w:rsidRPr="009517D3" w:rsidRDefault="00000000" w:rsidP="00CC60EE">
            <w:pPr>
              <w:rPr>
                <w:rFonts w:eastAsia="Calibri"/>
                <w:lang w:eastAsia="en-US"/>
              </w:rPr>
            </w:pPr>
            <w:r w:rsidRPr="009517D3">
              <w:rPr>
                <w:rFonts w:eastAsia="Calibri" w:cs="Arial"/>
                <w:b/>
                <w:bCs/>
                <w:color w:val="000000"/>
                <w:lang w:eastAsia="en-US"/>
              </w:rPr>
              <w:t xml:space="preserve">Table - Definitions – </w:t>
            </w:r>
            <w:r w:rsidRPr="009517D3">
              <w:rPr>
                <w:rFonts w:eastAsia="Calibri"/>
                <w:b/>
                <w:lang w:eastAsia="en-US"/>
              </w:rPr>
              <w:t>Drainage Works</w:t>
            </w:r>
          </w:p>
        </w:tc>
      </w:tr>
      <w:tr w:rsidR="009838DF" w14:paraId="4D2FB9D6" w14:textId="77777777" w:rsidTr="00CC60EE">
        <w:trPr>
          <w:cantSplit/>
          <w:tblHeader/>
        </w:trPr>
        <w:tc>
          <w:tcPr>
            <w:tcW w:w="2830" w:type="dxa"/>
          </w:tcPr>
          <w:p w14:paraId="4994E528" w14:textId="77777777" w:rsidR="00654797" w:rsidRPr="009517D3" w:rsidRDefault="00000000" w:rsidP="00CC60EE">
            <w:pPr>
              <w:rPr>
                <w:rFonts w:eastAsia="Calibri"/>
                <w:lang w:eastAsia="en-US"/>
              </w:rPr>
            </w:pPr>
            <w:r w:rsidRPr="009517D3">
              <w:rPr>
                <w:rFonts w:eastAsia="Calibri" w:cs="Arial"/>
                <w:b/>
                <w:bCs/>
                <w:color w:val="000000"/>
                <w:lang w:eastAsia="en-US"/>
              </w:rPr>
              <w:t>TERM</w:t>
            </w:r>
          </w:p>
        </w:tc>
        <w:tc>
          <w:tcPr>
            <w:tcW w:w="6186" w:type="dxa"/>
          </w:tcPr>
          <w:p w14:paraId="7028180E" w14:textId="77777777" w:rsidR="00654797" w:rsidRPr="009517D3" w:rsidRDefault="00000000" w:rsidP="00CC60EE">
            <w:pPr>
              <w:rPr>
                <w:rFonts w:eastAsia="Calibri"/>
                <w:lang w:eastAsia="en-US"/>
              </w:rPr>
            </w:pPr>
            <w:r w:rsidRPr="009517D3">
              <w:rPr>
                <w:rFonts w:eastAsia="Calibri" w:cs="Arial"/>
                <w:b/>
                <w:bCs/>
                <w:color w:val="000000"/>
                <w:lang w:eastAsia="en-US"/>
              </w:rPr>
              <w:t>DEFINITION</w:t>
            </w:r>
          </w:p>
        </w:tc>
      </w:tr>
      <w:tr w:rsidR="009838DF" w14:paraId="7FDAE65B" w14:textId="77777777" w:rsidTr="00CC60EE">
        <w:tc>
          <w:tcPr>
            <w:tcW w:w="2830" w:type="dxa"/>
            <w:vAlign w:val="center"/>
          </w:tcPr>
          <w:p w14:paraId="3AF91E2F" w14:textId="77777777" w:rsidR="00654797" w:rsidRPr="009517D3" w:rsidRDefault="00000000" w:rsidP="00CC60EE">
            <w:pPr>
              <w:rPr>
                <w:rFonts w:eastAsia="Calibri"/>
                <w:lang w:eastAsia="en-US"/>
              </w:rPr>
            </w:pPr>
            <w:r w:rsidRPr="009517D3">
              <w:rPr>
                <w:rFonts w:eastAsia="Calibri"/>
                <w:b/>
                <w:lang w:eastAsia="en-US"/>
              </w:rPr>
              <w:t>Culvert</w:t>
            </w:r>
          </w:p>
        </w:tc>
        <w:tc>
          <w:tcPr>
            <w:tcW w:w="6186" w:type="dxa"/>
            <w:vAlign w:val="center"/>
          </w:tcPr>
          <w:p w14:paraId="0207C9F1" w14:textId="77777777" w:rsidR="00654797" w:rsidRPr="009517D3" w:rsidRDefault="00000000" w:rsidP="00CC60EE">
            <w:pPr>
              <w:rPr>
                <w:rFonts w:eastAsia="Calibri"/>
                <w:lang w:eastAsia="en-US"/>
              </w:rPr>
            </w:pPr>
            <w:r w:rsidRPr="009517D3">
              <w:rPr>
                <w:rFonts w:eastAsia="Calibri"/>
                <w:lang w:eastAsia="en-US"/>
              </w:rPr>
              <w:t>An underground pipe, box or arch constructed in an embankment or trench. Typically located in a trench, embankment or road formation in a transverse crossing or in a longitudinal drainage line.</w:t>
            </w:r>
          </w:p>
        </w:tc>
      </w:tr>
      <w:tr w:rsidR="009838DF" w14:paraId="5ADF861B" w14:textId="77777777" w:rsidTr="00CC60EE">
        <w:tc>
          <w:tcPr>
            <w:tcW w:w="2830" w:type="dxa"/>
            <w:vAlign w:val="center"/>
          </w:tcPr>
          <w:p w14:paraId="0BC44007" w14:textId="77777777" w:rsidR="00654797" w:rsidRPr="009517D3" w:rsidRDefault="00000000" w:rsidP="00CC60EE">
            <w:pPr>
              <w:rPr>
                <w:rFonts w:eastAsia="Calibri"/>
                <w:lang w:eastAsia="en-US"/>
              </w:rPr>
            </w:pPr>
            <w:r w:rsidRPr="009517D3">
              <w:rPr>
                <w:rFonts w:eastAsia="Calibri"/>
                <w:b/>
                <w:lang w:eastAsia="en-US"/>
              </w:rPr>
              <w:lastRenderedPageBreak/>
              <w:t>Culvert Skew Angle</w:t>
            </w:r>
          </w:p>
        </w:tc>
        <w:tc>
          <w:tcPr>
            <w:tcW w:w="6186" w:type="dxa"/>
            <w:vAlign w:val="center"/>
          </w:tcPr>
          <w:p w14:paraId="02D9069E" w14:textId="77777777" w:rsidR="00654797" w:rsidRPr="009517D3" w:rsidRDefault="00000000" w:rsidP="00CC60EE">
            <w:pPr>
              <w:rPr>
                <w:rFonts w:eastAsia="Calibri"/>
                <w:lang w:eastAsia="en-US"/>
              </w:rPr>
            </w:pPr>
            <w:r w:rsidRPr="009517D3">
              <w:rPr>
                <w:rFonts w:eastAsia="Calibri"/>
                <w:lang w:eastAsia="en-US"/>
              </w:rPr>
              <w:t>The angle between a line drawn perpendicular or radial to the road centre line and the centre line of the culvert.</w:t>
            </w:r>
          </w:p>
        </w:tc>
      </w:tr>
      <w:tr w:rsidR="009838DF" w14:paraId="085BD68D" w14:textId="77777777" w:rsidTr="00CC60EE">
        <w:tc>
          <w:tcPr>
            <w:tcW w:w="2830" w:type="dxa"/>
            <w:vAlign w:val="center"/>
          </w:tcPr>
          <w:p w14:paraId="4C28A82E" w14:textId="77777777" w:rsidR="00654797" w:rsidRPr="009517D3" w:rsidRDefault="00000000" w:rsidP="00CC60EE">
            <w:pPr>
              <w:rPr>
                <w:rFonts w:eastAsia="Calibri"/>
                <w:lang w:eastAsia="en-US"/>
              </w:rPr>
            </w:pPr>
            <w:r w:rsidRPr="009517D3">
              <w:rPr>
                <w:rFonts w:eastAsia="Calibri"/>
                <w:b/>
                <w:lang w:eastAsia="en-US"/>
              </w:rPr>
              <w:t>Culvert Chainage</w:t>
            </w:r>
          </w:p>
        </w:tc>
        <w:tc>
          <w:tcPr>
            <w:tcW w:w="6186" w:type="dxa"/>
            <w:vAlign w:val="center"/>
          </w:tcPr>
          <w:p w14:paraId="4EC8CC8B" w14:textId="77777777" w:rsidR="00654797" w:rsidRPr="009517D3" w:rsidRDefault="00000000" w:rsidP="00CC60EE">
            <w:pPr>
              <w:rPr>
                <w:rFonts w:eastAsia="Calibri"/>
                <w:lang w:eastAsia="en-US"/>
              </w:rPr>
            </w:pPr>
            <w:r w:rsidRPr="009517D3">
              <w:rPr>
                <w:rFonts w:eastAsia="Calibri"/>
                <w:lang w:eastAsia="en-US"/>
              </w:rPr>
              <w:t>The chainage measured along the road centre line at its intersection with the culvert centre line.</w:t>
            </w:r>
          </w:p>
        </w:tc>
      </w:tr>
      <w:tr w:rsidR="009838DF" w14:paraId="1C847055" w14:textId="77777777" w:rsidTr="00CC60EE">
        <w:tc>
          <w:tcPr>
            <w:tcW w:w="2830" w:type="dxa"/>
            <w:vAlign w:val="center"/>
          </w:tcPr>
          <w:p w14:paraId="4642A1D5" w14:textId="77777777" w:rsidR="00654797" w:rsidRPr="009517D3" w:rsidRDefault="00000000" w:rsidP="00CC60EE">
            <w:pPr>
              <w:rPr>
                <w:rFonts w:eastAsia="Calibri"/>
                <w:lang w:eastAsia="en-US"/>
              </w:rPr>
            </w:pPr>
            <w:r w:rsidRPr="009517D3">
              <w:rPr>
                <w:rFonts w:eastAsia="Calibri"/>
                <w:b/>
                <w:lang w:eastAsia="en-US"/>
              </w:rPr>
              <w:t>Large Box Culverts</w:t>
            </w:r>
          </w:p>
        </w:tc>
        <w:tc>
          <w:tcPr>
            <w:tcW w:w="6186" w:type="dxa"/>
            <w:tcBorders>
              <w:bottom w:val="single" w:sz="4" w:space="0" w:color="auto"/>
            </w:tcBorders>
            <w:vAlign w:val="center"/>
          </w:tcPr>
          <w:p w14:paraId="05475494" w14:textId="77777777" w:rsidR="00654797" w:rsidRPr="009517D3" w:rsidRDefault="00000000" w:rsidP="00CC60EE">
            <w:pPr>
              <w:rPr>
                <w:rFonts w:eastAsia="Calibri"/>
                <w:lang w:eastAsia="en-US"/>
              </w:rPr>
            </w:pPr>
            <w:r w:rsidRPr="009517D3">
              <w:rPr>
                <w:rFonts w:eastAsia="Calibri"/>
                <w:lang w:eastAsia="en-US"/>
              </w:rPr>
              <w:t>Precast box culverts and link slabs having spans greater than 1200 mm, heights greater than 1200 mm or fill heights exceeding 1600 mm.</w:t>
            </w:r>
          </w:p>
        </w:tc>
      </w:tr>
      <w:tr w:rsidR="009838DF" w14:paraId="161403D3" w14:textId="77777777" w:rsidTr="00CC60EE">
        <w:tc>
          <w:tcPr>
            <w:tcW w:w="2830" w:type="dxa"/>
            <w:vMerge w:val="restart"/>
            <w:vAlign w:val="center"/>
          </w:tcPr>
          <w:p w14:paraId="1FD63A0F" w14:textId="77777777" w:rsidR="00654797" w:rsidRPr="009517D3" w:rsidRDefault="00000000" w:rsidP="00CC60EE">
            <w:pPr>
              <w:rPr>
                <w:rFonts w:eastAsia="Calibri"/>
                <w:lang w:eastAsia="en-US"/>
              </w:rPr>
            </w:pPr>
            <w:r w:rsidRPr="009517D3">
              <w:rPr>
                <w:rFonts w:eastAsia="Calibri"/>
                <w:b/>
                <w:lang w:eastAsia="en-US"/>
              </w:rPr>
              <w:t>Recycled Crushed Glass (RCG)</w:t>
            </w:r>
          </w:p>
        </w:tc>
        <w:tc>
          <w:tcPr>
            <w:tcW w:w="6186" w:type="dxa"/>
            <w:tcBorders>
              <w:bottom w:val="nil"/>
            </w:tcBorders>
            <w:vAlign w:val="center"/>
          </w:tcPr>
          <w:p w14:paraId="787E085E" w14:textId="77777777" w:rsidR="00654797" w:rsidRPr="009517D3" w:rsidRDefault="00000000" w:rsidP="00CC60EE">
            <w:pPr>
              <w:rPr>
                <w:rFonts w:eastAsia="Calibri"/>
                <w:color w:val="000000"/>
                <w:lang w:eastAsia="en-US"/>
              </w:rPr>
            </w:pPr>
            <w:r w:rsidRPr="009517D3">
              <w:rPr>
                <w:rFonts w:eastAsia="Calibri"/>
                <w:lang w:eastAsia="en-US"/>
              </w:rPr>
              <w:t>RCG conforming to Specifications for Recycled Crushed Glass as an Engineering Material Section 9. A copy is available via</w:t>
            </w:r>
          </w:p>
        </w:tc>
      </w:tr>
      <w:tr w:rsidR="009838DF" w14:paraId="30386229" w14:textId="77777777" w:rsidTr="00CC60EE">
        <w:tc>
          <w:tcPr>
            <w:tcW w:w="2830" w:type="dxa"/>
            <w:vMerge/>
            <w:vAlign w:val="center"/>
          </w:tcPr>
          <w:p w14:paraId="18E36AEE" w14:textId="77777777" w:rsidR="00654797" w:rsidRPr="009517D3" w:rsidRDefault="00654797" w:rsidP="00CC60EE">
            <w:pPr>
              <w:rPr>
                <w:rFonts w:eastAsia="Calibri"/>
                <w:color w:val="000000"/>
                <w:lang w:eastAsia="en-US"/>
              </w:rPr>
            </w:pPr>
          </w:p>
        </w:tc>
        <w:tc>
          <w:tcPr>
            <w:tcW w:w="6186" w:type="dxa"/>
            <w:tcBorders>
              <w:top w:val="nil"/>
            </w:tcBorders>
            <w:vAlign w:val="center"/>
          </w:tcPr>
          <w:p w14:paraId="6789E58E" w14:textId="77777777" w:rsidR="00654797" w:rsidRPr="009517D3" w:rsidRDefault="00654797" w:rsidP="00CC60EE">
            <w:pPr>
              <w:rPr>
                <w:rFonts w:eastAsia="Calibri"/>
                <w:lang w:eastAsia="en-US"/>
              </w:rPr>
            </w:pPr>
            <w:hyperlink r:id="rId97" w:history="1">
              <w:r w:rsidRPr="009517D3">
                <w:rPr>
                  <w:rStyle w:val="Hyperlink"/>
                  <w:rFonts w:eastAsia="Calibri"/>
                  <w:lang w:eastAsia="en-US"/>
                </w:rPr>
                <w:t>https://dipl.nt.gov.au/industry/technical-standards-guidelines-and-specifications/technical-specifications</w:t>
              </w:r>
            </w:hyperlink>
            <w:r w:rsidRPr="009517D3">
              <w:rPr>
                <w:rFonts w:eastAsia="Calibri"/>
                <w:lang w:eastAsia="en-US"/>
              </w:rPr>
              <w:t xml:space="preserve"> </w:t>
            </w:r>
          </w:p>
        </w:tc>
      </w:tr>
      <w:tr w:rsidR="009838DF" w14:paraId="081CCA63" w14:textId="77777777" w:rsidTr="00CC60EE">
        <w:tc>
          <w:tcPr>
            <w:tcW w:w="2830" w:type="dxa"/>
            <w:vAlign w:val="center"/>
          </w:tcPr>
          <w:p w14:paraId="7E1A961C" w14:textId="77777777" w:rsidR="00654797" w:rsidRPr="009517D3" w:rsidRDefault="00000000" w:rsidP="00CC60EE">
            <w:pPr>
              <w:rPr>
                <w:rFonts w:eastAsia="Calibri"/>
                <w:lang w:eastAsia="en-US"/>
              </w:rPr>
            </w:pPr>
            <w:r w:rsidRPr="009517D3">
              <w:rPr>
                <w:rFonts w:eastAsia="Calibri"/>
                <w:b/>
                <w:lang w:eastAsia="en-US"/>
              </w:rPr>
              <w:t>Shall</w:t>
            </w:r>
          </w:p>
        </w:tc>
        <w:tc>
          <w:tcPr>
            <w:tcW w:w="6186" w:type="dxa"/>
            <w:vAlign w:val="center"/>
          </w:tcPr>
          <w:p w14:paraId="5CFD9A7E" w14:textId="77777777" w:rsidR="00654797" w:rsidRPr="009517D3" w:rsidRDefault="00000000" w:rsidP="00CC60EE">
            <w:pPr>
              <w:rPr>
                <w:rFonts w:eastAsia="Calibri"/>
                <w:lang w:eastAsia="en-US"/>
              </w:rPr>
            </w:pPr>
            <w:r w:rsidRPr="009517D3">
              <w:rPr>
                <w:rFonts w:eastAsia="Calibri"/>
                <w:lang w:eastAsia="en-US"/>
              </w:rPr>
              <w:t>Is indicative of a mandatory requirement unless the context clearly indicates otherwise.</w:t>
            </w:r>
          </w:p>
        </w:tc>
      </w:tr>
      <w:tr w:rsidR="009838DF" w14:paraId="4D3E9587" w14:textId="77777777" w:rsidTr="00CC60EE">
        <w:tc>
          <w:tcPr>
            <w:tcW w:w="2830" w:type="dxa"/>
            <w:vAlign w:val="center"/>
          </w:tcPr>
          <w:p w14:paraId="538D000C" w14:textId="77777777" w:rsidR="00654797" w:rsidRPr="009517D3" w:rsidRDefault="00000000" w:rsidP="00CC60EE">
            <w:pPr>
              <w:rPr>
                <w:rFonts w:eastAsia="Calibri"/>
                <w:lang w:eastAsia="en-US"/>
              </w:rPr>
            </w:pPr>
            <w:r w:rsidRPr="009517D3">
              <w:rPr>
                <w:rFonts w:eastAsia="Calibri"/>
                <w:b/>
                <w:lang w:eastAsia="en-US"/>
              </w:rPr>
              <w:t>Tom(s)</w:t>
            </w:r>
          </w:p>
        </w:tc>
        <w:tc>
          <w:tcPr>
            <w:tcW w:w="6186" w:type="dxa"/>
            <w:vAlign w:val="center"/>
          </w:tcPr>
          <w:p w14:paraId="63479C28" w14:textId="77777777" w:rsidR="00654797" w:rsidRPr="009517D3" w:rsidRDefault="00000000" w:rsidP="00CC60EE">
            <w:pPr>
              <w:rPr>
                <w:rFonts w:eastAsia="Calibri"/>
                <w:lang w:eastAsia="en-US"/>
              </w:rPr>
            </w:pPr>
            <w:r w:rsidRPr="009517D3">
              <w:rPr>
                <w:rFonts w:eastAsia="Calibri"/>
                <w:lang w:eastAsia="en-US"/>
              </w:rPr>
              <w:t xml:space="preserve">Devices used to hold pipe culverts in place during backfilling of trenches. Also; Horizontal device(s), such as timbers, metal struts, hydraulic spreaders, etc, spanning across an excavation for holding soldiers (vertical timbers) or </w:t>
            </w:r>
            <w:proofErr w:type="spellStart"/>
            <w:r w:rsidRPr="009517D3">
              <w:rPr>
                <w:rFonts w:eastAsia="Calibri"/>
                <w:lang w:eastAsia="en-US"/>
              </w:rPr>
              <w:t>walings</w:t>
            </w:r>
            <w:proofErr w:type="spellEnd"/>
            <w:r w:rsidRPr="009517D3">
              <w:rPr>
                <w:rFonts w:eastAsia="Calibri"/>
                <w:lang w:eastAsia="en-US"/>
              </w:rPr>
              <w:t xml:space="preserve"> (horizontal timbers) in place against the sides of trenches before and during trench backfilling.</w:t>
            </w:r>
          </w:p>
        </w:tc>
      </w:tr>
      <w:tr w:rsidR="009838DF" w14:paraId="3160C80A" w14:textId="77777777" w:rsidTr="00CC60EE">
        <w:tc>
          <w:tcPr>
            <w:tcW w:w="2830" w:type="dxa"/>
            <w:vAlign w:val="center"/>
          </w:tcPr>
          <w:p w14:paraId="74FB4491" w14:textId="77777777" w:rsidR="00654797" w:rsidRPr="009517D3" w:rsidRDefault="00000000" w:rsidP="00CC60EE">
            <w:pPr>
              <w:rPr>
                <w:rFonts w:eastAsia="Calibri"/>
                <w:lang w:eastAsia="en-US"/>
              </w:rPr>
            </w:pPr>
            <w:r w:rsidRPr="009517D3">
              <w:rPr>
                <w:rFonts w:eastAsia="Calibri"/>
                <w:b/>
                <w:lang w:eastAsia="en-US"/>
              </w:rPr>
              <w:t>Unsuitable Material</w:t>
            </w:r>
          </w:p>
        </w:tc>
        <w:tc>
          <w:tcPr>
            <w:tcW w:w="6186" w:type="dxa"/>
            <w:vAlign w:val="center"/>
          </w:tcPr>
          <w:p w14:paraId="6682576C" w14:textId="77777777" w:rsidR="00654797" w:rsidRPr="009517D3" w:rsidRDefault="00000000" w:rsidP="00CC60EE">
            <w:pPr>
              <w:rPr>
                <w:rFonts w:eastAsia="Calibri"/>
                <w:lang w:eastAsia="en-US"/>
              </w:rPr>
            </w:pPr>
            <w:r w:rsidRPr="009517D3">
              <w:rPr>
                <w:rFonts w:eastAsia="Calibri"/>
                <w:lang w:eastAsia="en-US"/>
              </w:rPr>
              <w:t>Any material that does not conform to the properties specified for the replacement materials to be used. If properties of the replacement materials to be used are not specified, then</w:t>
            </w:r>
            <w:r w:rsidRPr="009517D3">
              <w:rPr>
                <w:rFonts w:eastAsia="Calibri"/>
                <w:b/>
                <w:lang w:eastAsia="en-US"/>
              </w:rPr>
              <w:t xml:space="preserve"> Unsuitable Materials </w:t>
            </w:r>
            <w:r w:rsidRPr="009517D3">
              <w:rPr>
                <w:rFonts w:eastAsia="Calibri"/>
                <w:lang w:eastAsia="en-US"/>
              </w:rPr>
              <w:t>are materials which do not conform to the properties specified for standard fill.</w:t>
            </w:r>
          </w:p>
        </w:tc>
      </w:tr>
    </w:tbl>
    <w:p w14:paraId="68E7007F" w14:textId="77777777" w:rsidR="00654797" w:rsidRPr="003F28AB" w:rsidRDefault="00654797" w:rsidP="00654797"/>
    <w:p w14:paraId="010AF250" w14:textId="77777777" w:rsidR="00654797" w:rsidRPr="00797D15" w:rsidRDefault="00000000" w:rsidP="00654797">
      <w:pPr>
        <w:pStyle w:val="Heading2"/>
        <w:ind w:left="720" w:hanging="720"/>
      </w:pPr>
      <w:bookmarkStart w:id="667" w:name="_Toc390823709"/>
      <w:bookmarkStart w:id="668" w:name="_Toc391429401"/>
      <w:bookmarkStart w:id="669" w:name="_Toc396035079"/>
      <w:bookmarkStart w:id="670" w:name="_Toc398800470"/>
      <w:r w:rsidRPr="00797D15">
        <w:t>General</w:t>
      </w:r>
      <w:bookmarkEnd w:id="667"/>
      <w:bookmarkEnd w:id="668"/>
      <w:bookmarkEnd w:id="669"/>
      <w:bookmarkEnd w:id="670"/>
    </w:p>
    <w:p w14:paraId="1BFEA94D" w14:textId="77777777" w:rsidR="00654797" w:rsidRPr="00A84251" w:rsidRDefault="00000000" w:rsidP="00654797">
      <w:r w:rsidRPr="00A84251">
        <w:t>This section applies to the construction of precast concrete pipe culverts not exceeding 1950 mm nominal diameter, precast concrete box culverts and other drainage items.</w:t>
      </w:r>
    </w:p>
    <w:p w14:paraId="13B1B855" w14:textId="77777777" w:rsidR="00654797" w:rsidRPr="00797D15" w:rsidRDefault="00000000" w:rsidP="00654797">
      <w:pPr>
        <w:pStyle w:val="Heading2"/>
        <w:ind w:left="720" w:hanging="720"/>
      </w:pPr>
      <w:bookmarkStart w:id="671" w:name="_Toc390823710"/>
      <w:bookmarkStart w:id="672" w:name="_Toc391429402"/>
      <w:bookmarkStart w:id="673" w:name="_Toc396035080"/>
      <w:bookmarkStart w:id="674" w:name="_Toc398800471"/>
      <w:r w:rsidRPr="00797D15">
        <w:t>Clearing</w:t>
      </w:r>
      <w:bookmarkEnd w:id="671"/>
      <w:bookmarkEnd w:id="672"/>
      <w:bookmarkEnd w:id="673"/>
      <w:bookmarkEnd w:id="674"/>
    </w:p>
    <w:p w14:paraId="23F94D31" w14:textId="77777777" w:rsidR="00654797" w:rsidRPr="00A84251" w:rsidRDefault="00000000" w:rsidP="00654797">
      <w:r w:rsidRPr="00A84251">
        <w:t>Clear the site as specified in the CLEARING, GRUBBING AND REHABILITATION Section.</w:t>
      </w:r>
    </w:p>
    <w:p w14:paraId="2E130464" w14:textId="77777777" w:rsidR="00654797" w:rsidRPr="00797D15" w:rsidRDefault="00000000" w:rsidP="00654797">
      <w:pPr>
        <w:pStyle w:val="Heading2"/>
        <w:ind w:left="720" w:hanging="720"/>
      </w:pPr>
      <w:bookmarkStart w:id="675" w:name="_Toc390823711"/>
      <w:bookmarkStart w:id="676" w:name="_Toc391429403"/>
      <w:bookmarkStart w:id="677" w:name="_Toc396035081"/>
      <w:bookmarkStart w:id="678" w:name="_Toc398800472"/>
      <w:r w:rsidRPr="00797D15">
        <w:t>Materials</w:t>
      </w:r>
      <w:bookmarkEnd w:id="675"/>
      <w:bookmarkEnd w:id="676"/>
      <w:bookmarkEnd w:id="677"/>
      <w:bookmarkEnd w:id="678"/>
    </w:p>
    <w:p w14:paraId="2A9C3946" w14:textId="77777777" w:rsidR="00654797" w:rsidRPr="00A84251" w:rsidRDefault="00000000" w:rsidP="00654797">
      <w:r w:rsidRPr="00A84251">
        <w:t>Conformance testing will be the responsibility of the Contractor.</w:t>
      </w:r>
    </w:p>
    <w:p w14:paraId="464DF275" w14:textId="77777777" w:rsidR="00654797" w:rsidRPr="00A84251" w:rsidRDefault="00000000" w:rsidP="00654797">
      <w:r w:rsidRPr="00A84251">
        <w:t>Ensure that all pipes and box culverts are i</w:t>
      </w:r>
      <w:r>
        <w:t>ndelibly marked with a Standards Australia</w:t>
      </w:r>
      <w:r w:rsidRPr="00A84251">
        <w:t xml:space="preserve"> conformance stamp.</w:t>
      </w:r>
    </w:p>
    <w:p w14:paraId="375B414B" w14:textId="77777777" w:rsidR="00654797" w:rsidRPr="00A84251" w:rsidRDefault="00000000" w:rsidP="00654797">
      <w:r w:rsidRPr="00A84251">
        <w:t>Pipes and box culverts not stamped shall be removed from site at the Contractor's expense.</w:t>
      </w:r>
    </w:p>
    <w:p w14:paraId="42E4A0AE" w14:textId="77777777" w:rsidR="00654797" w:rsidRPr="00797D15" w:rsidRDefault="00000000" w:rsidP="00654797">
      <w:pPr>
        <w:pStyle w:val="Heading3"/>
      </w:pPr>
      <w:bookmarkStart w:id="679" w:name="_Toc390823712"/>
      <w:bookmarkStart w:id="680" w:name="_Toc391429404"/>
      <w:bookmarkStart w:id="681" w:name="_Toc396035082"/>
      <w:bookmarkStart w:id="682" w:name="_Toc398800473"/>
      <w:r w:rsidRPr="00797D15">
        <w:t>Precast Reinforced Concrete Pipes</w:t>
      </w:r>
      <w:bookmarkEnd w:id="679"/>
      <w:bookmarkEnd w:id="680"/>
      <w:bookmarkEnd w:id="681"/>
      <w:bookmarkEnd w:id="682"/>
    </w:p>
    <w:p w14:paraId="57F50329" w14:textId="77777777" w:rsidR="00654797" w:rsidRPr="00A84251" w:rsidRDefault="00000000" w:rsidP="00654797">
      <w:r w:rsidRPr="00A84251">
        <w:t>Pipes to be flush joint type with external rubber bands.</w:t>
      </w:r>
    </w:p>
    <w:p w14:paraId="6D870E77" w14:textId="77777777" w:rsidR="00654797" w:rsidRDefault="00000000" w:rsidP="00654797">
      <w:r w:rsidRPr="00A84251">
        <w:t>Pipes to be clearly marked as to their class.</w:t>
      </w:r>
    </w:p>
    <w:p w14:paraId="7142CB83" w14:textId="77777777" w:rsidR="00654797" w:rsidRPr="00797D15" w:rsidRDefault="00000000" w:rsidP="00654797">
      <w:pPr>
        <w:pStyle w:val="Heading3"/>
      </w:pPr>
      <w:r>
        <w:t>Rubber Ring Joint</w:t>
      </w:r>
      <w:r w:rsidRPr="00797D15">
        <w:t xml:space="preserve"> Pipes</w:t>
      </w:r>
    </w:p>
    <w:p w14:paraId="2A864A2A" w14:textId="77777777" w:rsidR="00654797" w:rsidRPr="00A84251" w:rsidRDefault="00000000" w:rsidP="00654797">
      <w:r w:rsidRPr="00A84251">
        <w:t>Pipes to be clearly marked as to their class.</w:t>
      </w:r>
    </w:p>
    <w:p w14:paraId="7CD8048C" w14:textId="77777777" w:rsidR="00654797" w:rsidRPr="00797D15" w:rsidRDefault="00000000" w:rsidP="00654797">
      <w:pPr>
        <w:pStyle w:val="Heading3"/>
      </w:pPr>
      <w:bookmarkStart w:id="683" w:name="_Toc390823713"/>
      <w:bookmarkStart w:id="684" w:name="_Toc391429405"/>
      <w:bookmarkStart w:id="685" w:name="_Toc396035083"/>
      <w:bookmarkStart w:id="686" w:name="_Toc398800474"/>
      <w:r w:rsidRPr="00797D15">
        <w:lastRenderedPageBreak/>
        <w:t>Precast Reinforced Concrete Box Culverts</w:t>
      </w:r>
      <w:bookmarkEnd w:id="683"/>
      <w:bookmarkEnd w:id="684"/>
      <w:bookmarkEnd w:id="685"/>
      <w:bookmarkEnd w:id="686"/>
      <w:r w:rsidRPr="00797D15">
        <w:t xml:space="preserve"> – Hold Point – Witness Point</w:t>
      </w:r>
    </w:p>
    <w:p w14:paraId="06336028" w14:textId="77777777" w:rsidR="00654797" w:rsidRPr="00A84251" w:rsidRDefault="00000000" w:rsidP="00654797">
      <w:r w:rsidRPr="00A84251">
        <w:t>Use box culverts of the inverted U type suitable for installation on a cast</w:t>
      </w:r>
      <w:r w:rsidRPr="00A84251">
        <w:noBreakHyphen/>
        <w:t>in</w:t>
      </w:r>
      <w:r w:rsidRPr="00A84251">
        <w:noBreakHyphen/>
        <w:t>situ concrete slab.</w:t>
      </w:r>
    </w:p>
    <w:p w14:paraId="7BFC8438" w14:textId="77777777" w:rsidR="00654797" w:rsidRPr="00A84251" w:rsidRDefault="00000000" w:rsidP="00654797">
      <w:r w:rsidRPr="00A84251">
        <w:t>Design and supply box culverts which have a span not greater than 12</w:t>
      </w:r>
      <w:r>
        <w:t>00 mm, height not more than 12</w:t>
      </w:r>
      <w:r w:rsidRPr="00A84251">
        <w:t>00 mm and a fill height not more than 1600 mm in accordance with AS 1597.1.</w:t>
      </w:r>
    </w:p>
    <w:p w14:paraId="21694032" w14:textId="77777777" w:rsidR="00654797" w:rsidRPr="00A84251" w:rsidRDefault="00000000" w:rsidP="00654797">
      <w:r w:rsidRPr="00A84251">
        <w:t>Design all other box culverts in accordance with AS 1597.2.</w:t>
      </w:r>
    </w:p>
    <w:p w14:paraId="5DD08EB6" w14:textId="77777777" w:rsidR="00654797" w:rsidRPr="00A84251" w:rsidRDefault="00000000" w:rsidP="00654797">
      <w:r w:rsidRPr="00A84251">
        <w:t>Use Standard Vehicle Loadings including NT Standard Road Train, with addition of the HLP 400 Abnormal Vehicle Loading on all National Highways, and HLP 320 on all other routes.</w:t>
      </w:r>
    </w:p>
    <w:p w14:paraId="24FFC013" w14:textId="77777777" w:rsidR="00654797" w:rsidRDefault="00000000" w:rsidP="00654797">
      <w:r w:rsidRPr="00A84251">
        <w:t>Provide culverts designed for the following exposure classification</w:t>
      </w:r>
      <w:r>
        <w:t xml:space="preserve"> (AS 5100.5 Exposure Classifications table)</w:t>
      </w:r>
      <w:r w:rsidRPr="00A84251">
        <w:t xml:space="preserve">: </w:t>
      </w:r>
      <w:r w:rsidRPr="00A24301">
        <w:rPr>
          <w:b/>
          <w:color w:val="984806"/>
        </w:rPr>
        <w:t>[enter data]</w:t>
      </w:r>
      <w:r w:rsidRPr="00A84251">
        <w:t>.</w:t>
      </w:r>
    </w:p>
    <w:p w14:paraId="02785839" w14:textId="77777777" w:rsidR="00654797" w:rsidRPr="00A84251" w:rsidRDefault="00000000" w:rsidP="00033F66">
      <w:pPr>
        <w:pStyle w:val="GuideNotes01"/>
      </w:pPr>
      <w:r>
        <w:t>[Select Exposure Classification appropriate to the site of the works from the table. Enter the classification code here. Refer to NT CLIMATE ZONES TABLE.]</w:t>
      </w:r>
    </w:p>
    <w:p w14:paraId="5DDD227A" w14:textId="77777777" w:rsidR="00654797" w:rsidRPr="00A84251" w:rsidRDefault="00000000" w:rsidP="00654797">
      <w:r w:rsidRPr="00D9033D">
        <w:rPr>
          <w:b/>
        </w:rPr>
        <w:t>Hold point</w:t>
      </w:r>
      <w:r w:rsidRPr="00A84251">
        <w:t xml:space="preserve"> - Provide drawings showing complete reinforcement and dimensions with tolerances and obtain the Superintendent’s approval prior to fabricating any units. </w:t>
      </w:r>
      <w:r>
        <w:t>Provide manufacturer’s certification that the provided culverts comply with the applicable sections of AS 5100.5 and with AS 1597.</w:t>
      </w:r>
      <w:r w:rsidRPr="00A84251">
        <w:t xml:space="preserve"> Certify that the design is reflected accurately by the shop drawings and that the design is adequate to resist all specified loads and the soil loads pertaining to the site.</w:t>
      </w:r>
    </w:p>
    <w:p w14:paraId="07807CC4" w14:textId="77777777" w:rsidR="00654797" w:rsidRPr="00A84251" w:rsidRDefault="00000000" w:rsidP="00654797">
      <w:r w:rsidRPr="00A84251">
        <w:t>Provide a table of construction axle loads versus minimum required cover for each box culvert size.</w:t>
      </w:r>
    </w:p>
    <w:p w14:paraId="673F1888" w14:textId="77777777" w:rsidR="00654797" w:rsidRPr="00A84251" w:rsidRDefault="00000000" w:rsidP="00654797">
      <w:r w:rsidRPr="00D9033D">
        <w:rPr>
          <w:b/>
        </w:rPr>
        <w:t>Witness point</w:t>
      </w:r>
      <w:r w:rsidRPr="00A84251">
        <w:t xml:space="preserve"> - Give the Superintendent notice prior to casting concrete.</w:t>
      </w:r>
    </w:p>
    <w:p w14:paraId="7A9D157C" w14:textId="77777777" w:rsidR="00654797" w:rsidRPr="00797D15" w:rsidRDefault="00000000" w:rsidP="00654797">
      <w:pPr>
        <w:pStyle w:val="Heading3"/>
      </w:pPr>
      <w:bookmarkStart w:id="687" w:name="_Toc390823715"/>
      <w:bookmarkStart w:id="688" w:name="_Toc391429407"/>
      <w:bookmarkStart w:id="689" w:name="_Toc396035085"/>
      <w:bookmarkStart w:id="690" w:name="_Toc398800476"/>
      <w:r w:rsidRPr="00797D15">
        <w:t>Bedding</w:t>
      </w:r>
      <w:bookmarkEnd w:id="687"/>
      <w:bookmarkEnd w:id="688"/>
      <w:bookmarkEnd w:id="689"/>
      <w:bookmarkEnd w:id="690"/>
    </w:p>
    <w:p w14:paraId="774E2E74" w14:textId="77777777" w:rsidR="00654797" w:rsidRPr="00D9409C" w:rsidRDefault="00000000" w:rsidP="00654797">
      <w:r w:rsidRPr="00D9409C">
        <w:t>Bedding material to be one of the following:</w:t>
      </w:r>
    </w:p>
    <w:p w14:paraId="0D591473" w14:textId="77777777" w:rsidR="00654797" w:rsidRPr="00D9409C" w:rsidRDefault="00000000">
      <w:pPr>
        <w:pStyle w:val="ListParagraph"/>
        <w:numPr>
          <w:ilvl w:val="0"/>
          <w:numId w:val="118"/>
        </w:numPr>
      </w:pPr>
      <w:r w:rsidRPr="00D9409C">
        <w:t xml:space="preserve">A clean granular material free from sticks, stones and other deleterious material with a Plasticity Index less than 6, conforming to the </w:t>
      </w:r>
      <w:r w:rsidRPr="00797D15">
        <w:rPr>
          <w:b/>
          <w:i/>
        </w:rPr>
        <w:t>Table - Material Size</w:t>
      </w:r>
      <w:r w:rsidRPr="00D9409C">
        <w:t>, or</w:t>
      </w:r>
    </w:p>
    <w:p w14:paraId="2D724071" w14:textId="77777777" w:rsidR="00654797" w:rsidRPr="00D9409C" w:rsidRDefault="00000000">
      <w:pPr>
        <w:pStyle w:val="ListParagraph"/>
        <w:numPr>
          <w:ilvl w:val="0"/>
          <w:numId w:val="118"/>
        </w:numPr>
      </w:pPr>
      <w:r w:rsidRPr="00D9409C">
        <w:t>RCG conforming to Specifications for Recycled Crushed Glass as an Engineering Material Section 9, or</w:t>
      </w:r>
    </w:p>
    <w:p w14:paraId="131EFF87" w14:textId="77777777" w:rsidR="00654797" w:rsidRPr="00D9409C" w:rsidRDefault="00000000">
      <w:pPr>
        <w:pStyle w:val="ListParagraph"/>
        <w:numPr>
          <w:ilvl w:val="0"/>
          <w:numId w:val="118"/>
        </w:numPr>
      </w:pPr>
      <w:r w:rsidRPr="00D9409C">
        <w:t xml:space="preserve">Mix blend of RCG conforming to Specifications for Recycled Crushed Glass as an Engineering Material Section 9, and clean granular material free from sticks, stones and other deleterious material with a Plasticity Index less than 6, conforming to the </w:t>
      </w:r>
      <w:r w:rsidRPr="00797D15">
        <w:rPr>
          <w:b/>
          <w:i/>
        </w:rPr>
        <w:t>Table - Material Size</w:t>
      </w:r>
      <w:r w:rsidRPr="00D9409C">
        <w:t>.</w:t>
      </w:r>
    </w:p>
    <w:p w14:paraId="273D94AB" w14:textId="77777777" w:rsidR="00654797" w:rsidRPr="00A84251" w:rsidRDefault="00654797" w:rsidP="00654797">
      <w:pPr>
        <w:pStyle w:val="BoldLowercase"/>
      </w:pPr>
    </w:p>
    <w:tbl>
      <w:tblPr>
        <w:tblW w:w="5000" w:type="pct"/>
        <w:tblBorders>
          <w:top w:val="single" w:sz="6" w:space="0" w:color="auto"/>
          <w:left w:val="single" w:sz="4" w:space="0" w:color="auto"/>
          <w:bottom w:val="single" w:sz="6" w:space="0" w:color="auto"/>
          <w:right w:val="single" w:sz="4" w:space="0" w:color="auto"/>
          <w:insideH w:val="single" w:sz="4" w:space="0" w:color="auto"/>
          <w:insideV w:val="single" w:sz="4" w:space="0" w:color="auto"/>
        </w:tblBorders>
        <w:tblCellMar>
          <w:left w:w="107" w:type="dxa"/>
          <w:right w:w="107" w:type="dxa"/>
        </w:tblCellMar>
        <w:tblLook w:val="0000" w:firstRow="0" w:lastRow="0" w:firstColumn="0" w:lastColumn="0" w:noHBand="0" w:noVBand="0"/>
      </w:tblPr>
      <w:tblGrid>
        <w:gridCol w:w="4389"/>
        <w:gridCol w:w="5919"/>
      </w:tblGrid>
      <w:tr w:rsidR="009838DF" w14:paraId="5C635EB5" w14:textId="77777777" w:rsidTr="00CC60EE">
        <w:trPr>
          <w:cantSplit/>
          <w:trHeight w:val="279"/>
        </w:trPr>
        <w:tc>
          <w:tcPr>
            <w:tcW w:w="5000" w:type="pct"/>
            <w:gridSpan w:val="2"/>
            <w:vAlign w:val="center"/>
          </w:tcPr>
          <w:p w14:paraId="007D2790" w14:textId="77777777" w:rsidR="00654797" w:rsidRPr="00D576F4" w:rsidRDefault="00000000" w:rsidP="00CC60EE">
            <w:pPr>
              <w:keepNext/>
              <w:keepLines/>
              <w:spacing w:after="0"/>
              <w:rPr>
                <w:b/>
                <w:i/>
              </w:rPr>
            </w:pPr>
            <w:bookmarkStart w:id="691" w:name="_Toc390823716"/>
            <w:bookmarkStart w:id="692" w:name="_Toc391429408"/>
            <w:bookmarkStart w:id="693" w:name="_Toc396035086"/>
            <w:bookmarkStart w:id="694" w:name="_Toc398800477"/>
            <w:r w:rsidRPr="00D576F4">
              <w:rPr>
                <w:b/>
                <w:i/>
              </w:rPr>
              <w:t>Table - Material Size</w:t>
            </w:r>
            <w:bookmarkEnd w:id="691"/>
            <w:bookmarkEnd w:id="692"/>
            <w:bookmarkEnd w:id="693"/>
            <w:bookmarkEnd w:id="694"/>
          </w:p>
        </w:tc>
      </w:tr>
      <w:tr w:rsidR="009838DF" w14:paraId="781E1F90" w14:textId="77777777" w:rsidTr="00CC60EE">
        <w:trPr>
          <w:cantSplit/>
          <w:trHeight w:val="279"/>
        </w:trPr>
        <w:tc>
          <w:tcPr>
            <w:tcW w:w="2129" w:type="pct"/>
            <w:vAlign w:val="center"/>
          </w:tcPr>
          <w:p w14:paraId="6B3523B6" w14:textId="77777777" w:rsidR="00654797" w:rsidRPr="00797D15" w:rsidRDefault="00000000" w:rsidP="00CC60EE">
            <w:pPr>
              <w:keepNext/>
              <w:keepLines/>
              <w:spacing w:after="0"/>
              <w:jc w:val="center"/>
              <w:rPr>
                <w:b/>
              </w:rPr>
            </w:pPr>
            <w:r w:rsidRPr="00797D15">
              <w:rPr>
                <w:b/>
              </w:rPr>
              <w:t>AS Sieve (mm)</w:t>
            </w:r>
          </w:p>
        </w:tc>
        <w:tc>
          <w:tcPr>
            <w:tcW w:w="2871" w:type="pct"/>
            <w:vAlign w:val="center"/>
          </w:tcPr>
          <w:p w14:paraId="70A8003D" w14:textId="77777777" w:rsidR="00654797" w:rsidRPr="00797D15" w:rsidRDefault="00000000" w:rsidP="00CC60EE">
            <w:pPr>
              <w:keepNext/>
              <w:keepLines/>
              <w:spacing w:after="0"/>
              <w:jc w:val="center"/>
              <w:rPr>
                <w:b/>
              </w:rPr>
            </w:pPr>
            <w:r w:rsidRPr="00797D15">
              <w:rPr>
                <w:b/>
              </w:rPr>
              <w:t xml:space="preserve">Percentage Passing </w:t>
            </w:r>
            <w:proofErr w:type="gramStart"/>
            <w:r w:rsidRPr="00797D15">
              <w:rPr>
                <w:b/>
              </w:rPr>
              <w:t>By</w:t>
            </w:r>
            <w:proofErr w:type="gramEnd"/>
            <w:r w:rsidRPr="00797D15">
              <w:rPr>
                <w:b/>
              </w:rPr>
              <w:t xml:space="preserve"> Dry Mass</w:t>
            </w:r>
          </w:p>
        </w:tc>
      </w:tr>
      <w:tr w:rsidR="009838DF" w14:paraId="2B08D634" w14:textId="77777777" w:rsidTr="00CC60EE">
        <w:trPr>
          <w:cantSplit/>
          <w:trHeight w:val="279"/>
        </w:trPr>
        <w:tc>
          <w:tcPr>
            <w:tcW w:w="2129" w:type="pct"/>
            <w:vAlign w:val="center"/>
          </w:tcPr>
          <w:p w14:paraId="36ADDDCF" w14:textId="77777777" w:rsidR="00654797" w:rsidRPr="00A84251" w:rsidRDefault="00000000" w:rsidP="00CC60EE">
            <w:pPr>
              <w:keepNext/>
              <w:keepLines/>
              <w:spacing w:after="0"/>
              <w:jc w:val="center"/>
            </w:pPr>
            <w:r w:rsidRPr="00A84251">
              <w:t>19.0</w:t>
            </w:r>
          </w:p>
        </w:tc>
        <w:tc>
          <w:tcPr>
            <w:tcW w:w="2871" w:type="pct"/>
            <w:vAlign w:val="center"/>
          </w:tcPr>
          <w:p w14:paraId="472329D6" w14:textId="77777777" w:rsidR="00654797" w:rsidRPr="00A84251" w:rsidRDefault="00000000" w:rsidP="00CC60EE">
            <w:pPr>
              <w:keepNext/>
              <w:keepLines/>
              <w:spacing w:after="0"/>
              <w:jc w:val="center"/>
            </w:pPr>
            <w:r w:rsidRPr="00A84251">
              <w:t>100</w:t>
            </w:r>
          </w:p>
        </w:tc>
      </w:tr>
      <w:tr w:rsidR="009838DF" w14:paraId="6E7835B7" w14:textId="77777777" w:rsidTr="00CC60EE">
        <w:trPr>
          <w:cantSplit/>
          <w:trHeight w:val="279"/>
        </w:trPr>
        <w:tc>
          <w:tcPr>
            <w:tcW w:w="2129" w:type="pct"/>
            <w:vAlign w:val="center"/>
          </w:tcPr>
          <w:p w14:paraId="0D0E4C1B" w14:textId="77777777" w:rsidR="00654797" w:rsidRPr="00A84251" w:rsidRDefault="00000000" w:rsidP="00CC60EE">
            <w:pPr>
              <w:keepNext/>
              <w:keepLines/>
              <w:spacing w:after="0"/>
              <w:jc w:val="center"/>
            </w:pPr>
            <w:r w:rsidRPr="00A84251">
              <w:t>2.36</w:t>
            </w:r>
          </w:p>
        </w:tc>
        <w:tc>
          <w:tcPr>
            <w:tcW w:w="2871" w:type="pct"/>
            <w:vAlign w:val="center"/>
          </w:tcPr>
          <w:p w14:paraId="788A58A9" w14:textId="77777777" w:rsidR="00654797" w:rsidRPr="00A84251" w:rsidRDefault="00000000" w:rsidP="00CC60EE">
            <w:pPr>
              <w:keepNext/>
              <w:keepLines/>
              <w:spacing w:after="0"/>
              <w:jc w:val="center"/>
            </w:pPr>
            <w:r w:rsidRPr="00A84251">
              <w:t>50 – 100</w:t>
            </w:r>
          </w:p>
        </w:tc>
      </w:tr>
      <w:tr w:rsidR="009838DF" w14:paraId="1FEF0C25" w14:textId="77777777" w:rsidTr="00CC60EE">
        <w:trPr>
          <w:cantSplit/>
          <w:trHeight w:val="279"/>
        </w:trPr>
        <w:tc>
          <w:tcPr>
            <w:tcW w:w="2129" w:type="pct"/>
            <w:vAlign w:val="center"/>
          </w:tcPr>
          <w:p w14:paraId="14B1A418" w14:textId="77777777" w:rsidR="00654797" w:rsidRPr="00A84251" w:rsidRDefault="00000000" w:rsidP="00CC60EE">
            <w:pPr>
              <w:keepNext/>
              <w:keepLines/>
              <w:spacing w:after="0"/>
              <w:jc w:val="center"/>
            </w:pPr>
            <w:r w:rsidRPr="00A84251">
              <w:t>0.60</w:t>
            </w:r>
          </w:p>
        </w:tc>
        <w:tc>
          <w:tcPr>
            <w:tcW w:w="2871" w:type="pct"/>
            <w:vAlign w:val="center"/>
          </w:tcPr>
          <w:p w14:paraId="7DF0F4DF" w14:textId="77777777" w:rsidR="00654797" w:rsidRPr="00A84251" w:rsidRDefault="00000000" w:rsidP="00CC60EE">
            <w:pPr>
              <w:keepNext/>
              <w:keepLines/>
              <w:spacing w:after="0"/>
              <w:jc w:val="center"/>
            </w:pPr>
            <w:r w:rsidRPr="00A84251">
              <w:t>20 – 90</w:t>
            </w:r>
          </w:p>
        </w:tc>
      </w:tr>
      <w:tr w:rsidR="009838DF" w14:paraId="2D647B25" w14:textId="77777777" w:rsidTr="00CC60EE">
        <w:trPr>
          <w:cantSplit/>
          <w:trHeight w:val="279"/>
        </w:trPr>
        <w:tc>
          <w:tcPr>
            <w:tcW w:w="2129" w:type="pct"/>
            <w:vAlign w:val="center"/>
          </w:tcPr>
          <w:p w14:paraId="30B1A81B" w14:textId="77777777" w:rsidR="00654797" w:rsidRPr="00A84251" w:rsidRDefault="00000000" w:rsidP="00CC60EE">
            <w:pPr>
              <w:keepNext/>
              <w:keepLines/>
              <w:spacing w:after="0"/>
              <w:jc w:val="center"/>
            </w:pPr>
            <w:r w:rsidRPr="00A84251">
              <w:t>0.30</w:t>
            </w:r>
          </w:p>
        </w:tc>
        <w:tc>
          <w:tcPr>
            <w:tcW w:w="2871" w:type="pct"/>
            <w:vAlign w:val="center"/>
          </w:tcPr>
          <w:p w14:paraId="2A8AE449" w14:textId="77777777" w:rsidR="00654797" w:rsidRPr="00A84251" w:rsidRDefault="00000000" w:rsidP="00CC60EE">
            <w:pPr>
              <w:keepNext/>
              <w:keepLines/>
              <w:spacing w:after="0"/>
              <w:jc w:val="center"/>
            </w:pPr>
            <w:r w:rsidRPr="00A84251">
              <w:t>10 – 60</w:t>
            </w:r>
          </w:p>
        </w:tc>
      </w:tr>
      <w:tr w:rsidR="009838DF" w14:paraId="1C94F41A" w14:textId="77777777" w:rsidTr="00CC60EE">
        <w:trPr>
          <w:cantSplit/>
          <w:trHeight w:val="279"/>
        </w:trPr>
        <w:tc>
          <w:tcPr>
            <w:tcW w:w="2129" w:type="pct"/>
            <w:vAlign w:val="center"/>
          </w:tcPr>
          <w:p w14:paraId="02D4FDE2" w14:textId="77777777" w:rsidR="00654797" w:rsidRPr="00A84251" w:rsidRDefault="00000000" w:rsidP="00CC60EE">
            <w:pPr>
              <w:keepNext/>
              <w:keepLines/>
              <w:spacing w:after="0"/>
              <w:jc w:val="center"/>
            </w:pPr>
            <w:r w:rsidRPr="00A84251">
              <w:t>0.15</w:t>
            </w:r>
          </w:p>
        </w:tc>
        <w:tc>
          <w:tcPr>
            <w:tcW w:w="2871" w:type="pct"/>
            <w:vAlign w:val="center"/>
          </w:tcPr>
          <w:p w14:paraId="401C667F" w14:textId="77777777" w:rsidR="00654797" w:rsidRPr="00A84251" w:rsidRDefault="00000000" w:rsidP="00CC60EE">
            <w:pPr>
              <w:keepNext/>
              <w:keepLines/>
              <w:spacing w:after="0"/>
              <w:jc w:val="center"/>
            </w:pPr>
            <w:r w:rsidRPr="00A84251">
              <w:t>0 – 25</w:t>
            </w:r>
          </w:p>
        </w:tc>
      </w:tr>
      <w:tr w:rsidR="009838DF" w14:paraId="37757312" w14:textId="77777777" w:rsidTr="00CC60EE">
        <w:trPr>
          <w:cantSplit/>
          <w:trHeight w:val="279"/>
        </w:trPr>
        <w:tc>
          <w:tcPr>
            <w:tcW w:w="2129" w:type="pct"/>
            <w:vAlign w:val="center"/>
          </w:tcPr>
          <w:p w14:paraId="19654B63" w14:textId="77777777" w:rsidR="00654797" w:rsidRPr="00A84251" w:rsidRDefault="00000000" w:rsidP="00CC60EE">
            <w:pPr>
              <w:spacing w:after="0"/>
              <w:jc w:val="center"/>
            </w:pPr>
            <w:r w:rsidRPr="00A84251">
              <w:t>0.075</w:t>
            </w:r>
          </w:p>
        </w:tc>
        <w:tc>
          <w:tcPr>
            <w:tcW w:w="2871" w:type="pct"/>
            <w:vAlign w:val="center"/>
          </w:tcPr>
          <w:p w14:paraId="5E09C272" w14:textId="77777777" w:rsidR="00654797" w:rsidRPr="00A84251" w:rsidRDefault="00000000" w:rsidP="00CC60EE">
            <w:pPr>
              <w:spacing w:after="0"/>
              <w:jc w:val="center"/>
            </w:pPr>
            <w:r w:rsidRPr="00A84251">
              <w:t>0 – 10</w:t>
            </w:r>
          </w:p>
        </w:tc>
      </w:tr>
    </w:tbl>
    <w:p w14:paraId="2FCC4358" w14:textId="77777777" w:rsidR="00654797" w:rsidRPr="00797D15" w:rsidRDefault="00000000" w:rsidP="00654797">
      <w:pPr>
        <w:pStyle w:val="Heading3"/>
      </w:pPr>
      <w:bookmarkStart w:id="695" w:name="_Toc390823717"/>
      <w:bookmarkStart w:id="696" w:name="_Toc391429409"/>
      <w:bookmarkStart w:id="697" w:name="_Toc396035087"/>
      <w:bookmarkStart w:id="698" w:name="_Toc398800478"/>
      <w:r w:rsidRPr="00797D15">
        <w:t>Concrete</w:t>
      </w:r>
      <w:bookmarkEnd w:id="695"/>
      <w:bookmarkEnd w:id="696"/>
      <w:bookmarkEnd w:id="697"/>
      <w:bookmarkEnd w:id="698"/>
    </w:p>
    <w:p w14:paraId="4A405D96" w14:textId="77777777" w:rsidR="00654797" w:rsidRPr="00A84251" w:rsidRDefault="00000000" w:rsidP="00654797">
      <w:r w:rsidRPr="00A84251">
        <w:t xml:space="preserve">Conform to the requirements of </w:t>
      </w:r>
      <w:r>
        <w:t>the MISCELLANEOUS CONCRETE WORKS</w:t>
      </w:r>
      <w:r w:rsidRPr="00A84251">
        <w:t xml:space="preserve"> Section.</w:t>
      </w:r>
    </w:p>
    <w:p w14:paraId="22531C6F" w14:textId="77777777" w:rsidR="00654797" w:rsidRPr="00797D15" w:rsidRDefault="00000000" w:rsidP="00654797">
      <w:pPr>
        <w:pStyle w:val="Heading3"/>
      </w:pPr>
      <w:bookmarkStart w:id="699" w:name="_Toc390823718"/>
      <w:bookmarkStart w:id="700" w:name="_Toc391429410"/>
      <w:bookmarkStart w:id="701" w:name="_Toc396035088"/>
      <w:bookmarkStart w:id="702" w:name="_Toc398800479"/>
      <w:r w:rsidRPr="00797D15">
        <w:t>Mortar</w:t>
      </w:r>
      <w:bookmarkEnd w:id="699"/>
      <w:bookmarkEnd w:id="700"/>
      <w:bookmarkEnd w:id="701"/>
      <w:bookmarkEnd w:id="702"/>
    </w:p>
    <w:p w14:paraId="6976991A" w14:textId="77777777" w:rsidR="00654797" w:rsidRPr="00A84251" w:rsidRDefault="00000000" w:rsidP="00654797">
      <w:r w:rsidRPr="00A84251">
        <w:t xml:space="preserve">Use </w:t>
      </w:r>
      <w:proofErr w:type="gramStart"/>
      <w:r w:rsidRPr="00A84251">
        <w:t>one part</w:t>
      </w:r>
      <w:proofErr w:type="gramEnd"/>
      <w:r w:rsidRPr="00A84251">
        <w:t xml:space="preserve"> fresh cement and three parts clean sharp sand mixed with potable water to yield a stiff but workable mixture.</w:t>
      </w:r>
    </w:p>
    <w:p w14:paraId="05DC5EEE" w14:textId="77777777" w:rsidR="00654797" w:rsidRPr="00797D15" w:rsidRDefault="00000000" w:rsidP="00654797">
      <w:pPr>
        <w:pStyle w:val="Heading3"/>
      </w:pPr>
      <w:bookmarkStart w:id="703" w:name="_Toc390823719"/>
      <w:bookmarkStart w:id="704" w:name="_Toc391429411"/>
      <w:bookmarkStart w:id="705" w:name="_Toc396035089"/>
      <w:bookmarkStart w:id="706" w:name="_Toc398800480"/>
      <w:r w:rsidRPr="00797D15">
        <w:lastRenderedPageBreak/>
        <w:t>Select Fill</w:t>
      </w:r>
      <w:bookmarkEnd w:id="703"/>
      <w:bookmarkEnd w:id="704"/>
      <w:bookmarkEnd w:id="705"/>
      <w:bookmarkEnd w:id="706"/>
    </w:p>
    <w:p w14:paraId="723273D3" w14:textId="77777777" w:rsidR="00654797" w:rsidRPr="00A84251" w:rsidRDefault="00000000" w:rsidP="00654797">
      <w:r w:rsidRPr="00A84251">
        <w:t>Conform to the requirements of the EARTHWORKS Section.</w:t>
      </w:r>
    </w:p>
    <w:p w14:paraId="14925BAB" w14:textId="77777777" w:rsidR="00654797" w:rsidRDefault="00000000" w:rsidP="00654797">
      <w:pPr>
        <w:pStyle w:val="Heading2"/>
        <w:ind w:left="720" w:hanging="720"/>
      </w:pPr>
      <w:bookmarkStart w:id="707" w:name="_Toc390823720"/>
      <w:bookmarkStart w:id="708" w:name="_Toc391429412"/>
      <w:bookmarkStart w:id="709" w:name="_Toc396035090"/>
      <w:bookmarkStart w:id="710" w:name="_Toc398800481"/>
      <w:r w:rsidRPr="00797D15">
        <w:t xml:space="preserve">Construction Of Culverts </w:t>
      </w:r>
      <w:proofErr w:type="gramStart"/>
      <w:r w:rsidRPr="00797D15">
        <w:t>And</w:t>
      </w:r>
      <w:proofErr w:type="gramEnd"/>
      <w:r w:rsidRPr="00797D15">
        <w:t xml:space="preserve"> Structures</w:t>
      </w:r>
      <w:bookmarkEnd w:id="707"/>
      <w:bookmarkEnd w:id="708"/>
      <w:bookmarkEnd w:id="709"/>
      <w:bookmarkEnd w:id="710"/>
    </w:p>
    <w:p w14:paraId="4DD365E5" w14:textId="77777777" w:rsidR="00654797" w:rsidRPr="003F7D47" w:rsidRDefault="00000000" w:rsidP="00654797">
      <w:r w:rsidRPr="003F7D47">
        <w:t>Refer to the following new Civil Standard Drawings:</w:t>
      </w:r>
    </w:p>
    <w:p w14:paraId="41F8D390" w14:textId="77777777" w:rsidR="00654797" w:rsidRPr="003F7D47" w:rsidRDefault="00000000" w:rsidP="00654797">
      <w:r w:rsidRPr="003F7D47">
        <w:t>CS 3126 for drainage outlet chute behind kerb for rural applications.</w:t>
      </w:r>
    </w:p>
    <w:p w14:paraId="01D91F32" w14:textId="77777777" w:rsidR="00654797" w:rsidRPr="003F7D47" w:rsidRDefault="00000000" w:rsidP="00654797">
      <w:r w:rsidRPr="003F7D47">
        <w:t xml:space="preserve">CS 3127 to CS 3132 for batter </w:t>
      </w:r>
      <w:proofErr w:type="spellStart"/>
      <w:r w:rsidRPr="003F7D47">
        <w:t>setout</w:t>
      </w:r>
      <w:proofErr w:type="spellEnd"/>
      <w:r w:rsidRPr="003F7D47">
        <w:t xml:space="preserve"> dimensions and quantities </w:t>
      </w:r>
    </w:p>
    <w:p w14:paraId="018E7984" w14:textId="77777777" w:rsidR="00654797" w:rsidRPr="00647F5F" w:rsidRDefault="00000000" w:rsidP="00654797">
      <w:r w:rsidRPr="00647F5F">
        <w:t>CS 3133 to CS 3140 for traversable culvert grates.</w:t>
      </w:r>
    </w:p>
    <w:p w14:paraId="51D860D8" w14:textId="77777777" w:rsidR="00654797" w:rsidRPr="00647F5F" w:rsidRDefault="00000000" w:rsidP="00654797">
      <w:pPr>
        <w:pStyle w:val="Heading3"/>
      </w:pPr>
      <w:bookmarkStart w:id="711" w:name="_Toc390823721"/>
      <w:bookmarkStart w:id="712" w:name="_Toc391429413"/>
      <w:bookmarkStart w:id="713" w:name="_Toc396035091"/>
      <w:bookmarkStart w:id="714" w:name="_Toc398800482"/>
      <w:r w:rsidRPr="00647F5F">
        <w:t xml:space="preserve">Setting Out – </w:t>
      </w:r>
      <w:bookmarkEnd w:id="711"/>
      <w:bookmarkEnd w:id="712"/>
      <w:bookmarkEnd w:id="713"/>
      <w:bookmarkEnd w:id="714"/>
      <w:r w:rsidRPr="00647F5F">
        <w:t>Hold Point</w:t>
      </w:r>
    </w:p>
    <w:p w14:paraId="75082F87" w14:textId="77777777" w:rsidR="00654797" w:rsidRPr="00A84251" w:rsidRDefault="00000000" w:rsidP="00654797">
      <w:r w:rsidRPr="00A84251">
        <w:t>Measure culvert length along the invert to the outside face of headwalls.</w:t>
      </w:r>
    </w:p>
    <w:p w14:paraId="56143ECF" w14:textId="77777777" w:rsidR="00654797" w:rsidRPr="00A84251" w:rsidRDefault="00000000" w:rsidP="00654797">
      <w:r w:rsidRPr="00A84251">
        <w:t>Measure pits and/or manholes to the inside face of the wall.</w:t>
      </w:r>
    </w:p>
    <w:p w14:paraId="61BA7346" w14:textId="77777777" w:rsidR="00654797" w:rsidRPr="00A84251" w:rsidRDefault="00000000" w:rsidP="00654797">
      <w:r w:rsidRPr="00A84251">
        <w:t>Finished surface levels for kerbside structures are measured at the top of the kerb.</w:t>
      </w:r>
    </w:p>
    <w:p w14:paraId="48E529BC" w14:textId="77777777" w:rsidR="00654797" w:rsidRPr="00A84251" w:rsidRDefault="00000000" w:rsidP="00654797">
      <w:r w:rsidRPr="00A84251">
        <w:t>Set out the culvert and/or structure with pegs before construction.</w:t>
      </w:r>
    </w:p>
    <w:p w14:paraId="1A7EDAF4" w14:textId="77777777" w:rsidR="00654797" w:rsidRPr="00A84251" w:rsidRDefault="00000000" w:rsidP="00654797">
      <w:r w:rsidRPr="00D9033D">
        <w:rPr>
          <w:b/>
        </w:rPr>
        <w:t>Hold Point</w:t>
      </w:r>
      <w:r w:rsidRPr="00A84251">
        <w:t xml:space="preserve"> - Obtain the Superintendent's approval for the setting out before construction.</w:t>
      </w:r>
    </w:p>
    <w:p w14:paraId="0FA28B53" w14:textId="77777777" w:rsidR="00654797" w:rsidRPr="00797D15" w:rsidRDefault="00000000" w:rsidP="00654797">
      <w:pPr>
        <w:pStyle w:val="Heading3"/>
      </w:pPr>
      <w:bookmarkStart w:id="715" w:name="_Toc390823722"/>
      <w:bookmarkStart w:id="716" w:name="_Toc391429414"/>
      <w:bookmarkStart w:id="717" w:name="_Toc396035092"/>
      <w:bookmarkStart w:id="718" w:name="_Toc398800483"/>
      <w:r w:rsidRPr="00797D15">
        <w:t xml:space="preserve">Excavation – </w:t>
      </w:r>
      <w:bookmarkEnd w:id="715"/>
      <w:bookmarkEnd w:id="716"/>
      <w:bookmarkEnd w:id="717"/>
      <w:bookmarkEnd w:id="718"/>
      <w:r w:rsidRPr="00797D15">
        <w:t>Witness point</w:t>
      </w:r>
    </w:p>
    <w:p w14:paraId="69C7A9F8" w14:textId="77777777" w:rsidR="00654797" w:rsidRPr="00A84251" w:rsidRDefault="00000000" w:rsidP="00654797">
      <w:r w:rsidRPr="00A84251">
        <w:t xml:space="preserve">Excavate in whatever material </w:t>
      </w:r>
      <w:r>
        <w:t xml:space="preserve">is </w:t>
      </w:r>
      <w:r w:rsidRPr="00A84251">
        <w:t>encountered.</w:t>
      </w:r>
    </w:p>
    <w:p w14:paraId="2BD07F7D" w14:textId="77777777" w:rsidR="00654797" w:rsidRPr="00A84251" w:rsidRDefault="00000000" w:rsidP="00654797">
      <w:r w:rsidRPr="00A84251">
        <w:t>Use of explosives shall be in accordance with the MISCELLANEOUS PROVISIONS Section.</w:t>
      </w:r>
    </w:p>
    <w:p w14:paraId="78B7A391" w14:textId="77777777" w:rsidR="00654797" w:rsidRPr="00A84251" w:rsidRDefault="00000000" w:rsidP="00654797">
      <w:r w:rsidRPr="00A84251">
        <w:t>Pump, bail, sheet, shore and brace as necessary.</w:t>
      </w:r>
    </w:p>
    <w:p w14:paraId="380AE49E" w14:textId="77777777" w:rsidR="00654797" w:rsidRPr="00A84251" w:rsidRDefault="00000000" w:rsidP="00654797">
      <w:r w:rsidRPr="00A84251">
        <w:t>Divert water when necessary.</w:t>
      </w:r>
    </w:p>
    <w:p w14:paraId="14F14D74" w14:textId="77777777" w:rsidR="00654797" w:rsidRPr="00A84251" w:rsidRDefault="00000000" w:rsidP="00654797">
      <w:r w:rsidRPr="00A84251">
        <w:t>Rectify foundations which are affected by rain or surface water entering the excavation.</w:t>
      </w:r>
    </w:p>
    <w:p w14:paraId="08351CA2" w14:textId="77777777" w:rsidR="00654797" w:rsidRDefault="00000000" w:rsidP="00654797">
      <w:r>
        <w:t>The total width of trench at and below the level of the top of the culvert shall be in accordance with the Department’s civil standard drawings or the project drawings.</w:t>
      </w:r>
    </w:p>
    <w:p w14:paraId="78981CE2" w14:textId="77777777" w:rsidR="00654797" w:rsidRPr="00A84251" w:rsidRDefault="00000000" w:rsidP="00654797">
      <w:r w:rsidRPr="00A84251">
        <w:t>Backfill with select fill up to the specified level if the trench is exc</w:t>
      </w:r>
      <w:r>
        <w:t xml:space="preserve">avated too deep. </w:t>
      </w:r>
      <w:r w:rsidRPr="00A84251">
        <w:t>Any such backfilling shall be at the Contractor's expense.</w:t>
      </w:r>
    </w:p>
    <w:p w14:paraId="7E99067B" w14:textId="77777777" w:rsidR="00654797" w:rsidRPr="00A84251" w:rsidRDefault="00000000" w:rsidP="00654797">
      <w:r w:rsidRPr="00D9033D">
        <w:rPr>
          <w:b/>
        </w:rPr>
        <w:t>Witness point</w:t>
      </w:r>
      <w:r w:rsidRPr="00A84251">
        <w:t xml:space="preserve"> - Excavate unsuitable material below specified level if directed by the Superintendent.</w:t>
      </w:r>
    </w:p>
    <w:p w14:paraId="4F9A8A9A" w14:textId="77777777" w:rsidR="00654797" w:rsidRDefault="00000000" w:rsidP="00654797">
      <w:r w:rsidRPr="00A84251">
        <w:t>Replace with select fill, compacted as specified.</w:t>
      </w:r>
    </w:p>
    <w:p w14:paraId="76C421C4" w14:textId="77777777" w:rsidR="00654797" w:rsidRDefault="00000000" w:rsidP="00654797">
      <w:pPr>
        <w:pStyle w:val="Heading3"/>
      </w:pPr>
      <w:r>
        <w:t>Foundation Compaction below Precast Box Culvert</w:t>
      </w:r>
    </w:p>
    <w:p w14:paraId="5D5044A7" w14:textId="77777777" w:rsidR="00654797" w:rsidRPr="00E32037" w:rsidRDefault="00000000" w:rsidP="00654797">
      <w:pPr>
        <w:rPr>
          <w:lang w:val="en-US"/>
        </w:rPr>
      </w:pPr>
      <w:r w:rsidRPr="004D5D17">
        <w:rPr>
          <w:lang w:val="en-US"/>
        </w:rPr>
        <w:t xml:space="preserve">The foundation layer directly below the precast box culvert </w:t>
      </w:r>
      <w:proofErr w:type="spellStart"/>
      <w:r w:rsidRPr="004D5D17">
        <w:rPr>
          <w:lang w:val="en-US"/>
        </w:rPr>
        <w:t>insitu</w:t>
      </w:r>
      <w:proofErr w:type="spellEnd"/>
      <w:r w:rsidRPr="004D5D17">
        <w:rPr>
          <w:lang w:val="en-US"/>
        </w:rPr>
        <w:t xml:space="preserve"> concrete base must be ripped to a depth of 150mm and re-compacted to 95% MMDD. The area treated must extend beyond the entrance apron/ headwalls and continue beyond the protection works of the outlet.</w:t>
      </w:r>
    </w:p>
    <w:p w14:paraId="6B669C99" w14:textId="77777777" w:rsidR="00654797" w:rsidRPr="00797D15" w:rsidRDefault="00000000" w:rsidP="00654797">
      <w:pPr>
        <w:pStyle w:val="Heading3"/>
      </w:pPr>
      <w:bookmarkStart w:id="719" w:name="_Toc390823723"/>
      <w:bookmarkStart w:id="720" w:name="_Toc391429415"/>
      <w:bookmarkStart w:id="721" w:name="_Toc396035093"/>
      <w:bookmarkStart w:id="722" w:name="_Toc398800484"/>
      <w:r w:rsidRPr="00797D15">
        <w:t>Culverts in Fill under Construction</w:t>
      </w:r>
      <w:bookmarkEnd w:id="719"/>
      <w:bookmarkEnd w:id="720"/>
      <w:bookmarkEnd w:id="721"/>
      <w:bookmarkEnd w:id="722"/>
    </w:p>
    <w:p w14:paraId="5A9282EE" w14:textId="77777777" w:rsidR="00654797" w:rsidRPr="000C7C10" w:rsidRDefault="00000000" w:rsidP="00654797">
      <w:r>
        <w:t xml:space="preserve">Refer to EARTHWORKS, </w:t>
      </w:r>
      <w:r>
        <w:rPr>
          <w:b/>
        </w:rPr>
        <w:t>Earthworks in Fill</w:t>
      </w:r>
      <w:r>
        <w:t xml:space="preserve"> clause, </w:t>
      </w:r>
      <w:r w:rsidRPr="00820D41">
        <w:rPr>
          <w:b/>
        </w:rPr>
        <w:t>Construction Methods</w:t>
      </w:r>
      <w:r>
        <w:t xml:space="preserve"> sub-clause, Compacted Layer Method paragraph.</w:t>
      </w:r>
    </w:p>
    <w:p w14:paraId="41B5CD49" w14:textId="77777777" w:rsidR="00654797" w:rsidRDefault="00000000" w:rsidP="00654797">
      <w:r w:rsidRPr="00876806">
        <w:t xml:space="preserve">Place and compact fill to </w:t>
      </w:r>
      <w:r w:rsidRPr="00A51D66">
        <w:t>Manufacturer</w:t>
      </w:r>
      <w:r>
        <w:t>’</w:t>
      </w:r>
      <w:r w:rsidRPr="00A51D66">
        <w:t>s</w:t>
      </w:r>
      <w:r>
        <w:t xml:space="preserve"> instructions and design specifications.</w:t>
      </w:r>
      <w:r w:rsidRPr="00876806">
        <w:t xml:space="preserve"> Use select fill.</w:t>
      </w:r>
    </w:p>
    <w:p w14:paraId="769147C7" w14:textId="77777777" w:rsidR="00654797" w:rsidRPr="008F099F" w:rsidRDefault="00000000" w:rsidP="00654797">
      <w:r w:rsidRPr="008F099F">
        <w:t>Manufacturer’s instructions and design specifications</w:t>
      </w:r>
      <w:r w:rsidRPr="008F099F">
        <w:tab/>
      </w:r>
      <w:r w:rsidRPr="008F099F">
        <w:rPr>
          <w:b/>
          <w:i/>
          <w:color w:val="984806"/>
        </w:rPr>
        <w:t>[enter data]</w:t>
      </w:r>
      <w:r>
        <w:rPr>
          <w:i/>
          <w:color w:val="984806"/>
        </w:rPr>
        <w:t xml:space="preserve"> </w:t>
      </w:r>
    </w:p>
    <w:p w14:paraId="3E7B8A77" w14:textId="77777777" w:rsidR="00654797" w:rsidRPr="008F099F" w:rsidRDefault="00000000" w:rsidP="00033F66">
      <w:pPr>
        <w:pStyle w:val="GuideNotes01"/>
      </w:pPr>
      <w:r w:rsidRPr="008F099F">
        <w:t>[Add any additional requirements or any alteration to the reference text</w:t>
      </w:r>
      <w:r>
        <w:t>.</w:t>
      </w:r>
      <w:r w:rsidRPr="008F099F">
        <w:t>]</w:t>
      </w:r>
    </w:p>
    <w:p w14:paraId="247BC3BC" w14:textId="77777777" w:rsidR="00654797" w:rsidRDefault="00000000" w:rsidP="00654797">
      <w:r>
        <w:t>Conform to Compacted Layer Method in EARTHWORKS.</w:t>
      </w:r>
    </w:p>
    <w:p w14:paraId="3B10C83B" w14:textId="77777777" w:rsidR="00654797" w:rsidRPr="00A84251" w:rsidRDefault="00000000" w:rsidP="00654797">
      <w:r>
        <w:t>E</w:t>
      </w:r>
      <w:r w:rsidRPr="00A84251">
        <w:t xml:space="preserve">xcavate the fill in accordance with the </w:t>
      </w:r>
      <w:r w:rsidRPr="00D76AA0">
        <w:rPr>
          <w:b/>
        </w:rPr>
        <w:t>Excavation</w:t>
      </w:r>
      <w:r w:rsidRPr="00A84251">
        <w:t xml:space="preserve"> </w:t>
      </w:r>
      <w:r>
        <w:t>sub-</w:t>
      </w:r>
      <w:r w:rsidRPr="00A84251">
        <w:t>clause</w:t>
      </w:r>
      <w:r>
        <w:t xml:space="preserve"> in this clause</w:t>
      </w:r>
      <w:r w:rsidRPr="00A84251">
        <w:t xml:space="preserve"> to permit the construction of the culvert.</w:t>
      </w:r>
    </w:p>
    <w:p w14:paraId="0DDE5D79" w14:textId="77777777" w:rsidR="00654797" w:rsidRPr="00797D15" w:rsidRDefault="00000000" w:rsidP="00654797">
      <w:pPr>
        <w:pStyle w:val="Heading3"/>
      </w:pPr>
      <w:bookmarkStart w:id="723" w:name="_Toc390823724"/>
      <w:bookmarkStart w:id="724" w:name="_Toc391429416"/>
      <w:bookmarkStart w:id="725" w:name="_Toc396035094"/>
      <w:bookmarkStart w:id="726" w:name="_Toc398800485"/>
      <w:r w:rsidRPr="00797D15">
        <w:lastRenderedPageBreak/>
        <w:t>Construction Loading on Culverts</w:t>
      </w:r>
      <w:bookmarkEnd w:id="723"/>
      <w:bookmarkEnd w:id="724"/>
      <w:bookmarkEnd w:id="725"/>
      <w:bookmarkEnd w:id="726"/>
    </w:p>
    <w:p w14:paraId="26B49CDC" w14:textId="77777777" w:rsidR="00654797" w:rsidRPr="00A84251" w:rsidRDefault="00000000" w:rsidP="00654797">
      <w:r w:rsidRPr="00A84251">
        <w:t>Provide the minimum compacted thickness of cover specified in the</w:t>
      </w:r>
      <w:r w:rsidRPr="00B40241">
        <w:rPr>
          <w:b/>
          <w:i/>
        </w:rPr>
        <w:t xml:space="preserve"> Table</w:t>
      </w:r>
      <w:r>
        <w:rPr>
          <w:b/>
          <w:i/>
        </w:rPr>
        <w:t xml:space="preserve"> -</w:t>
      </w:r>
      <w:r w:rsidRPr="00B40241">
        <w:rPr>
          <w:b/>
          <w:i/>
        </w:rPr>
        <w:t xml:space="preserve"> Minimum Required Cover Thickness</w:t>
      </w:r>
      <w:r w:rsidRPr="00BD170C">
        <w:rPr>
          <w:b/>
          <w:i/>
        </w:rPr>
        <w:t xml:space="preserve"> (Metres)</w:t>
      </w:r>
      <w:r>
        <w:t xml:space="preserve"> </w:t>
      </w:r>
      <w:r w:rsidRPr="00A84251">
        <w:t>before allowing traffic to cross a culvert.</w:t>
      </w:r>
    </w:p>
    <w:p w14:paraId="79F27CB5" w14:textId="77777777" w:rsidR="00654797" w:rsidRPr="00A84251" w:rsidRDefault="00000000" w:rsidP="00654797">
      <w:r>
        <w:t>Do not permit construction vehicles having axle loads greater than 10 tonnes to cross large box culverts, having spans greater than 1200 mm, or heights greater than 1200 mm, under any depth of fill unless specific certification is provided by the culvert crown unit manufacturer that the culverts have been designed to cope with those loads.</w:t>
      </w:r>
    </w:p>
    <w:tbl>
      <w:tblPr>
        <w:tblW w:w="5000" w:type="pct"/>
        <w:tblCellMar>
          <w:left w:w="107" w:type="dxa"/>
          <w:right w:w="107" w:type="dxa"/>
        </w:tblCellMar>
        <w:tblLook w:val="0000" w:firstRow="0" w:lastRow="0" w:firstColumn="0" w:lastColumn="0" w:noHBand="0" w:noVBand="0"/>
      </w:tblPr>
      <w:tblGrid>
        <w:gridCol w:w="2585"/>
        <w:gridCol w:w="834"/>
        <w:gridCol w:w="827"/>
        <w:gridCol w:w="815"/>
        <w:gridCol w:w="822"/>
        <w:gridCol w:w="815"/>
        <w:gridCol w:w="803"/>
        <w:gridCol w:w="2801"/>
      </w:tblGrid>
      <w:tr w:rsidR="009838DF" w14:paraId="37B57783" w14:textId="77777777" w:rsidTr="00CC60EE">
        <w:trPr>
          <w:cantSplit/>
          <w:trHeight w:val="398"/>
        </w:trPr>
        <w:tc>
          <w:tcPr>
            <w:tcW w:w="0" w:type="auto"/>
            <w:gridSpan w:val="8"/>
            <w:tcBorders>
              <w:top w:val="single" w:sz="6" w:space="0" w:color="auto"/>
              <w:left w:val="single" w:sz="6" w:space="0" w:color="auto"/>
              <w:bottom w:val="single" w:sz="6" w:space="0" w:color="auto"/>
              <w:right w:val="single" w:sz="6" w:space="0" w:color="auto"/>
            </w:tcBorders>
            <w:vAlign w:val="center"/>
          </w:tcPr>
          <w:p w14:paraId="66A73552" w14:textId="77777777" w:rsidR="00654797" w:rsidRPr="00D576F4" w:rsidRDefault="00000000" w:rsidP="00CC60EE">
            <w:pPr>
              <w:keepNext/>
              <w:keepLines/>
              <w:spacing w:after="0"/>
              <w:rPr>
                <w:b/>
                <w:i/>
              </w:rPr>
            </w:pPr>
            <w:r w:rsidRPr="00D576F4">
              <w:rPr>
                <w:b/>
                <w:i/>
              </w:rPr>
              <w:t>Table – Minimum Required Cover Thickness (Metres)</w:t>
            </w:r>
          </w:p>
        </w:tc>
      </w:tr>
      <w:tr w:rsidR="009838DF" w14:paraId="5F27EDD7" w14:textId="77777777" w:rsidTr="00CC60EE">
        <w:trPr>
          <w:cantSplit/>
          <w:trHeight w:val="404"/>
        </w:trPr>
        <w:tc>
          <w:tcPr>
            <w:tcW w:w="0" w:type="auto"/>
            <w:vMerge w:val="restart"/>
            <w:tcBorders>
              <w:top w:val="single" w:sz="6" w:space="0" w:color="auto"/>
              <w:left w:val="single" w:sz="6" w:space="0" w:color="auto"/>
              <w:right w:val="single" w:sz="6" w:space="0" w:color="auto"/>
            </w:tcBorders>
            <w:vAlign w:val="center"/>
          </w:tcPr>
          <w:p w14:paraId="47B6A592" w14:textId="77777777" w:rsidR="00654797" w:rsidRPr="00797D15" w:rsidRDefault="00000000" w:rsidP="00CC60EE">
            <w:pPr>
              <w:keepNext/>
              <w:keepLines/>
              <w:spacing w:after="0"/>
              <w:jc w:val="center"/>
              <w:rPr>
                <w:b/>
              </w:rPr>
            </w:pPr>
            <w:r w:rsidRPr="00797D15">
              <w:rPr>
                <w:b/>
              </w:rPr>
              <w:t>Maximum Construction Vehicle Axle Load (Tonne)</w:t>
            </w:r>
          </w:p>
        </w:tc>
        <w:tc>
          <w:tcPr>
            <w:tcW w:w="0" w:type="auto"/>
            <w:gridSpan w:val="7"/>
            <w:tcBorders>
              <w:top w:val="single" w:sz="6" w:space="0" w:color="auto"/>
              <w:left w:val="single" w:sz="6" w:space="0" w:color="auto"/>
              <w:bottom w:val="single" w:sz="6" w:space="0" w:color="auto"/>
              <w:right w:val="single" w:sz="6" w:space="0" w:color="auto"/>
            </w:tcBorders>
            <w:vAlign w:val="center"/>
          </w:tcPr>
          <w:p w14:paraId="44FAA8BB" w14:textId="77777777" w:rsidR="00654797" w:rsidRPr="00797D15" w:rsidRDefault="00000000" w:rsidP="00CC60EE">
            <w:pPr>
              <w:keepNext/>
              <w:keepLines/>
              <w:spacing w:after="0"/>
              <w:jc w:val="center"/>
              <w:rPr>
                <w:b/>
              </w:rPr>
            </w:pPr>
            <w:r w:rsidRPr="00797D15">
              <w:rPr>
                <w:b/>
              </w:rPr>
              <w:t xml:space="preserve">Type, Size </w:t>
            </w:r>
            <w:proofErr w:type="gramStart"/>
            <w:r w:rsidRPr="00797D15">
              <w:rPr>
                <w:b/>
              </w:rPr>
              <w:t>And</w:t>
            </w:r>
            <w:proofErr w:type="gramEnd"/>
            <w:r w:rsidRPr="00797D15">
              <w:rPr>
                <w:b/>
              </w:rPr>
              <w:t xml:space="preserve"> Class </w:t>
            </w:r>
            <w:proofErr w:type="gramStart"/>
            <w:r w:rsidRPr="00797D15">
              <w:rPr>
                <w:b/>
              </w:rPr>
              <w:t>Of</w:t>
            </w:r>
            <w:proofErr w:type="gramEnd"/>
            <w:r w:rsidRPr="00797D15">
              <w:rPr>
                <w:b/>
              </w:rPr>
              <w:t xml:space="preserve"> Culvert</w:t>
            </w:r>
          </w:p>
        </w:tc>
      </w:tr>
      <w:tr w:rsidR="009838DF" w14:paraId="62CD563C" w14:textId="77777777" w:rsidTr="00CC60EE">
        <w:trPr>
          <w:cantSplit/>
        </w:trPr>
        <w:tc>
          <w:tcPr>
            <w:tcW w:w="0" w:type="auto"/>
            <w:vMerge/>
            <w:tcBorders>
              <w:left w:val="single" w:sz="6" w:space="0" w:color="auto"/>
              <w:right w:val="single" w:sz="6" w:space="0" w:color="auto"/>
            </w:tcBorders>
            <w:vAlign w:val="center"/>
          </w:tcPr>
          <w:p w14:paraId="19DC3E21" w14:textId="77777777" w:rsidR="00654797" w:rsidRPr="00797D15" w:rsidRDefault="00654797" w:rsidP="00CC60EE">
            <w:pPr>
              <w:keepNext/>
              <w:keepLines/>
              <w:spacing w:after="0"/>
              <w:jc w:val="center"/>
              <w:rPr>
                <w:b/>
              </w:rPr>
            </w:pPr>
          </w:p>
        </w:tc>
        <w:tc>
          <w:tcPr>
            <w:tcW w:w="0" w:type="auto"/>
            <w:gridSpan w:val="6"/>
            <w:tcBorders>
              <w:top w:val="single" w:sz="6" w:space="0" w:color="auto"/>
              <w:left w:val="single" w:sz="6" w:space="0" w:color="auto"/>
              <w:bottom w:val="single" w:sz="6" w:space="0" w:color="auto"/>
              <w:right w:val="single" w:sz="4" w:space="0" w:color="auto"/>
            </w:tcBorders>
            <w:vAlign w:val="center"/>
          </w:tcPr>
          <w:p w14:paraId="3148367B" w14:textId="77777777" w:rsidR="00654797" w:rsidRPr="00797D15" w:rsidRDefault="00000000" w:rsidP="00CC60EE">
            <w:pPr>
              <w:keepNext/>
              <w:keepLines/>
              <w:spacing w:after="0"/>
              <w:jc w:val="center"/>
              <w:rPr>
                <w:b/>
              </w:rPr>
            </w:pPr>
            <w:r w:rsidRPr="00797D15">
              <w:rPr>
                <w:b/>
              </w:rPr>
              <w:t>Concrete Pipes, By Pipe Class</w:t>
            </w:r>
          </w:p>
        </w:tc>
        <w:tc>
          <w:tcPr>
            <w:tcW w:w="0" w:type="auto"/>
            <w:tcBorders>
              <w:top w:val="single" w:sz="4" w:space="0" w:color="auto"/>
              <w:left w:val="single" w:sz="4" w:space="0" w:color="auto"/>
              <w:bottom w:val="single" w:sz="4" w:space="0" w:color="auto"/>
              <w:right w:val="single" w:sz="4" w:space="0" w:color="auto"/>
            </w:tcBorders>
            <w:vAlign w:val="center"/>
          </w:tcPr>
          <w:p w14:paraId="3A5ED2E4" w14:textId="77777777" w:rsidR="00654797" w:rsidRPr="00797D15" w:rsidRDefault="00000000" w:rsidP="00CC60EE">
            <w:pPr>
              <w:keepNext/>
              <w:keepLines/>
              <w:spacing w:after="0"/>
              <w:jc w:val="center"/>
              <w:rPr>
                <w:b/>
              </w:rPr>
            </w:pPr>
            <w:r w:rsidRPr="00797D15">
              <w:rPr>
                <w:b/>
              </w:rPr>
              <w:t>Boxes</w:t>
            </w:r>
          </w:p>
        </w:tc>
      </w:tr>
      <w:tr w:rsidR="009838DF" w14:paraId="6B5296A5" w14:textId="77777777" w:rsidTr="00CC60EE">
        <w:trPr>
          <w:cantSplit/>
        </w:trPr>
        <w:tc>
          <w:tcPr>
            <w:tcW w:w="0" w:type="auto"/>
            <w:vMerge/>
            <w:tcBorders>
              <w:left w:val="single" w:sz="6" w:space="0" w:color="auto"/>
              <w:right w:val="single" w:sz="6" w:space="0" w:color="auto"/>
            </w:tcBorders>
            <w:vAlign w:val="center"/>
          </w:tcPr>
          <w:p w14:paraId="7A721ABA" w14:textId="77777777" w:rsidR="00654797" w:rsidRPr="00797D15" w:rsidRDefault="00654797" w:rsidP="00CC60EE">
            <w:pPr>
              <w:keepNext/>
              <w:keepLines/>
              <w:spacing w:after="0"/>
              <w:jc w:val="center"/>
              <w:rPr>
                <w:b/>
              </w:rPr>
            </w:pPr>
          </w:p>
        </w:tc>
        <w:tc>
          <w:tcPr>
            <w:tcW w:w="0" w:type="auto"/>
            <w:gridSpan w:val="3"/>
            <w:tcBorders>
              <w:top w:val="single" w:sz="6" w:space="0" w:color="auto"/>
              <w:left w:val="single" w:sz="6" w:space="0" w:color="auto"/>
              <w:bottom w:val="single" w:sz="6" w:space="0" w:color="auto"/>
            </w:tcBorders>
            <w:vAlign w:val="center"/>
          </w:tcPr>
          <w:p w14:paraId="06785719" w14:textId="77777777" w:rsidR="00654797" w:rsidRPr="00797D15" w:rsidRDefault="00000000" w:rsidP="00CC60EE">
            <w:pPr>
              <w:keepNext/>
              <w:keepLines/>
              <w:spacing w:after="0"/>
              <w:jc w:val="center"/>
              <w:rPr>
                <w:b/>
              </w:rPr>
            </w:pPr>
            <w:r w:rsidRPr="00797D15">
              <w:rPr>
                <w:b/>
              </w:rPr>
              <w:t>Less Than 1200 mm Nominal Diameter</w:t>
            </w:r>
          </w:p>
        </w:tc>
        <w:tc>
          <w:tcPr>
            <w:tcW w:w="0" w:type="auto"/>
            <w:gridSpan w:val="3"/>
            <w:tcBorders>
              <w:top w:val="single" w:sz="6" w:space="0" w:color="auto"/>
              <w:left w:val="single" w:sz="6" w:space="0" w:color="auto"/>
              <w:bottom w:val="single" w:sz="6" w:space="0" w:color="auto"/>
            </w:tcBorders>
            <w:vAlign w:val="center"/>
          </w:tcPr>
          <w:p w14:paraId="51B20192" w14:textId="77777777" w:rsidR="00654797" w:rsidRPr="00797D15" w:rsidRDefault="00000000" w:rsidP="00CC60EE">
            <w:pPr>
              <w:keepNext/>
              <w:keepLines/>
              <w:spacing w:after="0"/>
              <w:jc w:val="center"/>
              <w:rPr>
                <w:b/>
              </w:rPr>
            </w:pPr>
            <w:r w:rsidRPr="00797D15">
              <w:rPr>
                <w:b/>
              </w:rPr>
              <w:t xml:space="preserve">1200 mm Nominal Diameter </w:t>
            </w:r>
            <w:proofErr w:type="gramStart"/>
            <w:r w:rsidRPr="00797D15">
              <w:rPr>
                <w:b/>
              </w:rPr>
              <w:t>Or</w:t>
            </w:r>
            <w:proofErr w:type="gramEnd"/>
            <w:r w:rsidRPr="00797D15">
              <w:rPr>
                <w:b/>
              </w:rPr>
              <w:t xml:space="preserve"> More</w:t>
            </w:r>
          </w:p>
        </w:tc>
        <w:tc>
          <w:tcPr>
            <w:tcW w:w="0" w:type="auto"/>
            <w:vMerge w:val="restart"/>
            <w:tcBorders>
              <w:top w:val="single" w:sz="6" w:space="0" w:color="auto"/>
              <w:left w:val="single" w:sz="6" w:space="0" w:color="auto"/>
              <w:right w:val="single" w:sz="6" w:space="0" w:color="auto"/>
            </w:tcBorders>
            <w:vAlign w:val="center"/>
          </w:tcPr>
          <w:p w14:paraId="34F30D50" w14:textId="77777777" w:rsidR="00654797" w:rsidRPr="00797D15" w:rsidRDefault="00000000" w:rsidP="00CC60EE">
            <w:pPr>
              <w:keepNext/>
              <w:keepLines/>
              <w:spacing w:after="0"/>
              <w:jc w:val="center"/>
              <w:rPr>
                <w:b/>
              </w:rPr>
            </w:pPr>
            <w:r w:rsidRPr="00797D15">
              <w:rPr>
                <w:b/>
              </w:rPr>
              <w:t>Less Than 1200 mm Span, 1200 Height And 1600 Final Fill Height</w:t>
            </w:r>
          </w:p>
        </w:tc>
      </w:tr>
      <w:tr w:rsidR="009838DF" w14:paraId="638D727F" w14:textId="77777777" w:rsidTr="00CC60EE">
        <w:trPr>
          <w:cantSplit/>
        </w:trPr>
        <w:tc>
          <w:tcPr>
            <w:tcW w:w="0" w:type="auto"/>
            <w:vMerge/>
            <w:tcBorders>
              <w:left w:val="single" w:sz="6" w:space="0" w:color="auto"/>
              <w:right w:val="single" w:sz="6" w:space="0" w:color="auto"/>
            </w:tcBorders>
            <w:vAlign w:val="center"/>
          </w:tcPr>
          <w:p w14:paraId="5A6A16F3" w14:textId="77777777" w:rsidR="00654797" w:rsidRPr="00A84251" w:rsidRDefault="00654797" w:rsidP="00CC60EE">
            <w:pPr>
              <w:keepNext/>
              <w:keepLines/>
              <w:spacing w:after="0"/>
              <w:jc w:val="center"/>
            </w:pPr>
          </w:p>
        </w:tc>
        <w:tc>
          <w:tcPr>
            <w:tcW w:w="0" w:type="auto"/>
            <w:gridSpan w:val="6"/>
            <w:tcBorders>
              <w:top w:val="single" w:sz="6" w:space="0" w:color="auto"/>
              <w:left w:val="single" w:sz="6" w:space="0" w:color="auto"/>
              <w:bottom w:val="single" w:sz="6" w:space="0" w:color="auto"/>
            </w:tcBorders>
            <w:vAlign w:val="center"/>
          </w:tcPr>
          <w:p w14:paraId="32FF4E68" w14:textId="77777777" w:rsidR="00654797" w:rsidRPr="00797D15" w:rsidRDefault="00000000" w:rsidP="00CC60EE">
            <w:pPr>
              <w:keepNext/>
              <w:keepLines/>
              <w:spacing w:after="0"/>
              <w:jc w:val="center"/>
              <w:rPr>
                <w:b/>
              </w:rPr>
            </w:pPr>
            <w:r w:rsidRPr="00797D15">
              <w:rPr>
                <w:b/>
              </w:rPr>
              <w:t>Concrete Pipe Class</w:t>
            </w:r>
            <w:r>
              <w:rPr>
                <w:b/>
              </w:rPr>
              <w:t xml:space="preserve"> (AS/NZS 4058)</w:t>
            </w:r>
          </w:p>
        </w:tc>
        <w:tc>
          <w:tcPr>
            <w:tcW w:w="0" w:type="auto"/>
            <w:vMerge/>
            <w:tcBorders>
              <w:left w:val="single" w:sz="6" w:space="0" w:color="auto"/>
              <w:bottom w:val="single" w:sz="6" w:space="0" w:color="auto"/>
              <w:right w:val="single" w:sz="6" w:space="0" w:color="auto"/>
            </w:tcBorders>
            <w:vAlign w:val="center"/>
          </w:tcPr>
          <w:p w14:paraId="076FB55D" w14:textId="77777777" w:rsidR="00654797" w:rsidRPr="00A84251" w:rsidRDefault="00654797" w:rsidP="00CC60EE">
            <w:pPr>
              <w:keepNext/>
              <w:keepLines/>
              <w:spacing w:after="0"/>
              <w:jc w:val="center"/>
            </w:pPr>
          </w:p>
        </w:tc>
      </w:tr>
      <w:tr w:rsidR="009838DF" w14:paraId="4D93AB16" w14:textId="77777777" w:rsidTr="00CC60EE">
        <w:trPr>
          <w:cantSplit/>
        </w:trPr>
        <w:tc>
          <w:tcPr>
            <w:tcW w:w="0" w:type="auto"/>
            <w:vMerge/>
            <w:tcBorders>
              <w:left w:val="single" w:sz="6" w:space="0" w:color="auto"/>
              <w:bottom w:val="single" w:sz="6" w:space="0" w:color="auto"/>
              <w:right w:val="single" w:sz="6" w:space="0" w:color="auto"/>
            </w:tcBorders>
            <w:vAlign w:val="center"/>
          </w:tcPr>
          <w:p w14:paraId="446E5771" w14:textId="77777777" w:rsidR="00654797" w:rsidRPr="00A84251" w:rsidRDefault="00654797" w:rsidP="00CC60EE">
            <w:pPr>
              <w:keepNext/>
              <w:keepLines/>
              <w:spacing w:after="0"/>
              <w:jc w:val="center"/>
            </w:pPr>
          </w:p>
        </w:tc>
        <w:tc>
          <w:tcPr>
            <w:tcW w:w="0" w:type="auto"/>
            <w:tcBorders>
              <w:top w:val="single" w:sz="6" w:space="0" w:color="auto"/>
              <w:left w:val="single" w:sz="6" w:space="0" w:color="auto"/>
              <w:bottom w:val="single" w:sz="6" w:space="0" w:color="auto"/>
              <w:right w:val="single" w:sz="4" w:space="0" w:color="auto"/>
            </w:tcBorders>
            <w:vAlign w:val="center"/>
          </w:tcPr>
          <w:p w14:paraId="581D53B4" w14:textId="77777777" w:rsidR="00654797" w:rsidRPr="00D576F4" w:rsidRDefault="00000000" w:rsidP="00CC60EE">
            <w:pPr>
              <w:keepNext/>
              <w:keepLines/>
              <w:spacing w:after="0"/>
              <w:jc w:val="center"/>
              <w:rPr>
                <w:b/>
              </w:rPr>
            </w:pPr>
            <w:proofErr w:type="gramStart"/>
            <w:r w:rsidRPr="00D576F4">
              <w:rPr>
                <w:b/>
              </w:rPr>
              <w:t>X(</w:t>
            </w:r>
            <w:proofErr w:type="gramEnd"/>
            <w:r w:rsidRPr="00D576F4">
              <w:rPr>
                <w:b/>
              </w:rPr>
              <w:t>2)</w:t>
            </w:r>
          </w:p>
        </w:tc>
        <w:tc>
          <w:tcPr>
            <w:tcW w:w="0" w:type="auto"/>
            <w:tcBorders>
              <w:top w:val="single" w:sz="6" w:space="0" w:color="auto"/>
              <w:left w:val="nil"/>
              <w:bottom w:val="single" w:sz="6" w:space="0" w:color="auto"/>
              <w:right w:val="single" w:sz="4" w:space="0" w:color="auto"/>
            </w:tcBorders>
            <w:vAlign w:val="center"/>
          </w:tcPr>
          <w:p w14:paraId="78210F6E" w14:textId="77777777" w:rsidR="00654797" w:rsidRPr="00D576F4" w:rsidRDefault="00000000" w:rsidP="00CC60EE">
            <w:pPr>
              <w:keepNext/>
              <w:keepLines/>
              <w:spacing w:after="0"/>
              <w:jc w:val="center"/>
              <w:rPr>
                <w:b/>
              </w:rPr>
            </w:pPr>
            <w:proofErr w:type="gramStart"/>
            <w:r w:rsidRPr="00D576F4">
              <w:rPr>
                <w:b/>
              </w:rPr>
              <w:t>Y(</w:t>
            </w:r>
            <w:proofErr w:type="gramEnd"/>
            <w:r w:rsidRPr="00D576F4">
              <w:rPr>
                <w:b/>
              </w:rPr>
              <w:t>3)</w:t>
            </w:r>
          </w:p>
        </w:tc>
        <w:tc>
          <w:tcPr>
            <w:tcW w:w="0" w:type="auto"/>
            <w:tcBorders>
              <w:top w:val="single" w:sz="6" w:space="0" w:color="auto"/>
              <w:left w:val="nil"/>
              <w:bottom w:val="single" w:sz="6" w:space="0" w:color="auto"/>
              <w:right w:val="single" w:sz="6" w:space="0" w:color="auto"/>
            </w:tcBorders>
            <w:vAlign w:val="center"/>
          </w:tcPr>
          <w:p w14:paraId="2759F682" w14:textId="77777777" w:rsidR="00654797" w:rsidRPr="00D576F4" w:rsidRDefault="00000000" w:rsidP="00CC60EE">
            <w:pPr>
              <w:keepNext/>
              <w:keepLines/>
              <w:spacing w:after="0"/>
              <w:jc w:val="center"/>
              <w:rPr>
                <w:b/>
              </w:rPr>
            </w:pPr>
            <w:proofErr w:type="gramStart"/>
            <w:r w:rsidRPr="00D576F4">
              <w:rPr>
                <w:b/>
              </w:rPr>
              <w:t>Z(</w:t>
            </w:r>
            <w:proofErr w:type="gramEnd"/>
            <w:r w:rsidRPr="00D576F4">
              <w:rPr>
                <w:b/>
              </w:rPr>
              <w:t>4)</w:t>
            </w:r>
          </w:p>
        </w:tc>
        <w:tc>
          <w:tcPr>
            <w:tcW w:w="0" w:type="auto"/>
            <w:tcBorders>
              <w:top w:val="single" w:sz="6" w:space="0" w:color="auto"/>
              <w:bottom w:val="single" w:sz="6" w:space="0" w:color="auto"/>
              <w:right w:val="single" w:sz="4" w:space="0" w:color="auto"/>
            </w:tcBorders>
            <w:vAlign w:val="center"/>
          </w:tcPr>
          <w:p w14:paraId="4152A355" w14:textId="77777777" w:rsidR="00654797" w:rsidRPr="00D576F4" w:rsidRDefault="00000000" w:rsidP="00CC60EE">
            <w:pPr>
              <w:keepNext/>
              <w:keepLines/>
              <w:spacing w:after="0"/>
              <w:jc w:val="center"/>
              <w:rPr>
                <w:b/>
              </w:rPr>
            </w:pPr>
            <w:proofErr w:type="gramStart"/>
            <w:r w:rsidRPr="00D576F4">
              <w:rPr>
                <w:b/>
              </w:rPr>
              <w:t>X(</w:t>
            </w:r>
            <w:proofErr w:type="gramEnd"/>
            <w:r w:rsidRPr="00D576F4">
              <w:rPr>
                <w:b/>
              </w:rPr>
              <w:t>2)</w:t>
            </w:r>
          </w:p>
        </w:tc>
        <w:tc>
          <w:tcPr>
            <w:tcW w:w="0" w:type="auto"/>
            <w:tcBorders>
              <w:top w:val="single" w:sz="6" w:space="0" w:color="auto"/>
              <w:left w:val="nil"/>
              <w:bottom w:val="single" w:sz="6" w:space="0" w:color="auto"/>
              <w:right w:val="single" w:sz="4" w:space="0" w:color="auto"/>
            </w:tcBorders>
            <w:vAlign w:val="center"/>
          </w:tcPr>
          <w:p w14:paraId="1A50C002" w14:textId="77777777" w:rsidR="00654797" w:rsidRPr="00D576F4" w:rsidRDefault="00000000" w:rsidP="00CC60EE">
            <w:pPr>
              <w:keepNext/>
              <w:keepLines/>
              <w:spacing w:after="0"/>
              <w:jc w:val="center"/>
              <w:rPr>
                <w:b/>
              </w:rPr>
            </w:pPr>
            <w:proofErr w:type="gramStart"/>
            <w:r w:rsidRPr="00D576F4">
              <w:rPr>
                <w:b/>
              </w:rPr>
              <w:t>Y(</w:t>
            </w:r>
            <w:proofErr w:type="gramEnd"/>
            <w:r w:rsidRPr="00D576F4">
              <w:rPr>
                <w:b/>
              </w:rPr>
              <w:t>3)</w:t>
            </w:r>
          </w:p>
        </w:tc>
        <w:tc>
          <w:tcPr>
            <w:tcW w:w="0" w:type="auto"/>
            <w:tcBorders>
              <w:top w:val="single" w:sz="6" w:space="0" w:color="auto"/>
              <w:left w:val="nil"/>
              <w:bottom w:val="single" w:sz="6" w:space="0" w:color="auto"/>
              <w:right w:val="single" w:sz="6" w:space="0" w:color="auto"/>
            </w:tcBorders>
            <w:vAlign w:val="center"/>
          </w:tcPr>
          <w:p w14:paraId="26E2D52F" w14:textId="77777777" w:rsidR="00654797" w:rsidRPr="00D576F4" w:rsidRDefault="00000000" w:rsidP="00CC60EE">
            <w:pPr>
              <w:keepNext/>
              <w:keepLines/>
              <w:spacing w:after="0"/>
              <w:jc w:val="center"/>
              <w:rPr>
                <w:b/>
              </w:rPr>
            </w:pPr>
            <w:proofErr w:type="gramStart"/>
            <w:r w:rsidRPr="00D576F4">
              <w:rPr>
                <w:b/>
              </w:rPr>
              <w:t>Z(</w:t>
            </w:r>
            <w:proofErr w:type="gramEnd"/>
            <w:r w:rsidRPr="00D576F4">
              <w:rPr>
                <w:b/>
              </w:rPr>
              <w:t>4)</w:t>
            </w:r>
          </w:p>
        </w:tc>
        <w:tc>
          <w:tcPr>
            <w:tcW w:w="0" w:type="auto"/>
            <w:tcBorders>
              <w:top w:val="single" w:sz="6" w:space="0" w:color="auto"/>
              <w:bottom w:val="single" w:sz="6" w:space="0" w:color="auto"/>
              <w:right w:val="single" w:sz="6" w:space="0" w:color="auto"/>
            </w:tcBorders>
            <w:vAlign w:val="center"/>
          </w:tcPr>
          <w:p w14:paraId="67193859" w14:textId="77777777" w:rsidR="00654797" w:rsidRPr="00A84251" w:rsidRDefault="00654797" w:rsidP="00CC60EE">
            <w:pPr>
              <w:keepNext/>
              <w:keepLines/>
              <w:spacing w:after="0"/>
              <w:jc w:val="center"/>
            </w:pPr>
          </w:p>
        </w:tc>
      </w:tr>
      <w:tr w:rsidR="009838DF" w14:paraId="3505E772" w14:textId="77777777" w:rsidTr="00CC60EE">
        <w:trPr>
          <w:cantSplit/>
        </w:trPr>
        <w:tc>
          <w:tcPr>
            <w:tcW w:w="0" w:type="auto"/>
            <w:tcBorders>
              <w:top w:val="single" w:sz="6" w:space="0" w:color="auto"/>
              <w:left w:val="single" w:sz="6" w:space="0" w:color="auto"/>
              <w:bottom w:val="single" w:sz="6" w:space="0" w:color="auto"/>
            </w:tcBorders>
            <w:vAlign w:val="center"/>
          </w:tcPr>
          <w:p w14:paraId="35175564" w14:textId="77777777" w:rsidR="00654797" w:rsidRPr="00797D15" w:rsidRDefault="00000000" w:rsidP="00CC60EE">
            <w:pPr>
              <w:keepNext/>
              <w:keepLines/>
              <w:spacing w:after="0"/>
              <w:jc w:val="center"/>
              <w:rPr>
                <w:b/>
              </w:rPr>
            </w:pPr>
            <w:r w:rsidRPr="00797D15">
              <w:rPr>
                <w:b/>
              </w:rPr>
              <w:t>9</w:t>
            </w:r>
          </w:p>
        </w:tc>
        <w:tc>
          <w:tcPr>
            <w:tcW w:w="0" w:type="auto"/>
            <w:tcBorders>
              <w:top w:val="single" w:sz="6" w:space="0" w:color="auto"/>
              <w:left w:val="single" w:sz="6" w:space="0" w:color="auto"/>
              <w:bottom w:val="single" w:sz="6" w:space="0" w:color="auto"/>
              <w:right w:val="single" w:sz="4" w:space="0" w:color="auto"/>
            </w:tcBorders>
            <w:vAlign w:val="center"/>
          </w:tcPr>
          <w:p w14:paraId="5B33B478" w14:textId="77777777" w:rsidR="00654797" w:rsidRPr="00A84251" w:rsidRDefault="00000000" w:rsidP="00CC60EE">
            <w:pPr>
              <w:keepNext/>
              <w:keepLines/>
              <w:spacing w:after="0"/>
              <w:jc w:val="center"/>
            </w:pPr>
            <w:r w:rsidRPr="00A84251">
              <w:t>0.4</w:t>
            </w:r>
          </w:p>
        </w:tc>
        <w:tc>
          <w:tcPr>
            <w:tcW w:w="0" w:type="auto"/>
            <w:tcBorders>
              <w:top w:val="single" w:sz="6" w:space="0" w:color="auto"/>
              <w:left w:val="nil"/>
              <w:bottom w:val="single" w:sz="6" w:space="0" w:color="auto"/>
              <w:right w:val="single" w:sz="4" w:space="0" w:color="auto"/>
            </w:tcBorders>
            <w:vAlign w:val="center"/>
          </w:tcPr>
          <w:p w14:paraId="699F42F2" w14:textId="77777777" w:rsidR="00654797" w:rsidRPr="00A84251" w:rsidRDefault="00000000" w:rsidP="00CC60EE">
            <w:pPr>
              <w:keepNext/>
              <w:keepLines/>
              <w:spacing w:after="0"/>
              <w:jc w:val="center"/>
            </w:pPr>
            <w:r w:rsidRPr="00A84251">
              <w:t>0.4</w:t>
            </w:r>
          </w:p>
        </w:tc>
        <w:tc>
          <w:tcPr>
            <w:tcW w:w="0" w:type="auto"/>
            <w:tcBorders>
              <w:top w:val="single" w:sz="6" w:space="0" w:color="auto"/>
              <w:left w:val="nil"/>
              <w:bottom w:val="single" w:sz="6" w:space="0" w:color="auto"/>
              <w:right w:val="single" w:sz="6" w:space="0" w:color="auto"/>
            </w:tcBorders>
            <w:vAlign w:val="center"/>
          </w:tcPr>
          <w:p w14:paraId="1DD83893" w14:textId="77777777" w:rsidR="00654797" w:rsidRPr="00A84251" w:rsidRDefault="00000000" w:rsidP="00CC60EE">
            <w:pPr>
              <w:keepNext/>
              <w:keepLines/>
              <w:spacing w:after="0"/>
              <w:jc w:val="center"/>
            </w:pPr>
            <w:r w:rsidRPr="00A84251">
              <w:t>0.4</w:t>
            </w:r>
          </w:p>
        </w:tc>
        <w:tc>
          <w:tcPr>
            <w:tcW w:w="0" w:type="auto"/>
            <w:tcBorders>
              <w:top w:val="single" w:sz="6" w:space="0" w:color="auto"/>
              <w:bottom w:val="single" w:sz="6" w:space="0" w:color="auto"/>
              <w:right w:val="single" w:sz="4" w:space="0" w:color="auto"/>
            </w:tcBorders>
            <w:vAlign w:val="center"/>
          </w:tcPr>
          <w:p w14:paraId="0AFF2025" w14:textId="77777777" w:rsidR="00654797" w:rsidRPr="00A84251" w:rsidRDefault="00000000" w:rsidP="00CC60EE">
            <w:pPr>
              <w:keepNext/>
              <w:keepLines/>
              <w:spacing w:after="0"/>
              <w:jc w:val="center"/>
            </w:pPr>
            <w:r w:rsidRPr="00A84251">
              <w:t>0.4</w:t>
            </w:r>
          </w:p>
        </w:tc>
        <w:tc>
          <w:tcPr>
            <w:tcW w:w="0" w:type="auto"/>
            <w:tcBorders>
              <w:top w:val="single" w:sz="6" w:space="0" w:color="auto"/>
              <w:left w:val="nil"/>
              <w:bottom w:val="single" w:sz="6" w:space="0" w:color="auto"/>
              <w:right w:val="single" w:sz="4" w:space="0" w:color="auto"/>
            </w:tcBorders>
            <w:vAlign w:val="center"/>
          </w:tcPr>
          <w:p w14:paraId="7880DC84" w14:textId="77777777" w:rsidR="00654797" w:rsidRPr="00A84251" w:rsidRDefault="00000000" w:rsidP="00CC60EE">
            <w:pPr>
              <w:keepNext/>
              <w:keepLines/>
              <w:spacing w:after="0"/>
              <w:jc w:val="center"/>
            </w:pPr>
            <w:r w:rsidRPr="00A84251">
              <w:t>0.4</w:t>
            </w:r>
          </w:p>
        </w:tc>
        <w:tc>
          <w:tcPr>
            <w:tcW w:w="0" w:type="auto"/>
            <w:tcBorders>
              <w:top w:val="single" w:sz="6" w:space="0" w:color="auto"/>
              <w:left w:val="nil"/>
              <w:bottom w:val="single" w:sz="6" w:space="0" w:color="auto"/>
              <w:right w:val="single" w:sz="6" w:space="0" w:color="auto"/>
            </w:tcBorders>
            <w:vAlign w:val="center"/>
          </w:tcPr>
          <w:p w14:paraId="0298B32F" w14:textId="77777777" w:rsidR="00654797" w:rsidRPr="00A84251" w:rsidRDefault="00000000" w:rsidP="00CC60EE">
            <w:pPr>
              <w:keepNext/>
              <w:keepLines/>
              <w:spacing w:after="0"/>
              <w:jc w:val="center"/>
            </w:pPr>
            <w:r w:rsidRPr="00A84251">
              <w:t>0.4</w:t>
            </w:r>
          </w:p>
        </w:tc>
        <w:tc>
          <w:tcPr>
            <w:tcW w:w="0" w:type="auto"/>
            <w:tcBorders>
              <w:top w:val="single" w:sz="6" w:space="0" w:color="auto"/>
              <w:bottom w:val="single" w:sz="6" w:space="0" w:color="auto"/>
              <w:right w:val="single" w:sz="6" w:space="0" w:color="auto"/>
            </w:tcBorders>
            <w:vAlign w:val="center"/>
          </w:tcPr>
          <w:p w14:paraId="371ED609" w14:textId="77777777" w:rsidR="00654797" w:rsidRPr="00A84251" w:rsidRDefault="00000000" w:rsidP="00CC60EE">
            <w:pPr>
              <w:keepNext/>
              <w:keepLines/>
              <w:spacing w:after="0"/>
              <w:jc w:val="center"/>
            </w:pPr>
            <w:r>
              <w:t>0.1</w:t>
            </w:r>
          </w:p>
        </w:tc>
      </w:tr>
      <w:tr w:rsidR="009838DF" w14:paraId="2C0739F4" w14:textId="77777777" w:rsidTr="00CC60EE">
        <w:trPr>
          <w:cantSplit/>
        </w:trPr>
        <w:tc>
          <w:tcPr>
            <w:tcW w:w="0" w:type="auto"/>
            <w:tcBorders>
              <w:top w:val="single" w:sz="6" w:space="0" w:color="auto"/>
              <w:left w:val="single" w:sz="6" w:space="0" w:color="auto"/>
              <w:bottom w:val="single" w:sz="6" w:space="0" w:color="auto"/>
            </w:tcBorders>
            <w:vAlign w:val="center"/>
          </w:tcPr>
          <w:p w14:paraId="3E8CD888" w14:textId="77777777" w:rsidR="00654797" w:rsidRPr="00797D15" w:rsidRDefault="00000000" w:rsidP="00CC60EE">
            <w:pPr>
              <w:keepNext/>
              <w:keepLines/>
              <w:spacing w:after="0"/>
              <w:jc w:val="center"/>
              <w:rPr>
                <w:b/>
              </w:rPr>
            </w:pPr>
            <w:r w:rsidRPr="00797D15">
              <w:rPr>
                <w:b/>
              </w:rPr>
              <w:t>20</w:t>
            </w:r>
          </w:p>
        </w:tc>
        <w:tc>
          <w:tcPr>
            <w:tcW w:w="0" w:type="auto"/>
            <w:tcBorders>
              <w:top w:val="single" w:sz="6" w:space="0" w:color="auto"/>
              <w:left w:val="single" w:sz="6" w:space="0" w:color="auto"/>
              <w:bottom w:val="single" w:sz="6" w:space="0" w:color="auto"/>
              <w:right w:val="single" w:sz="4" w:space="0" w:color="auto"/>
            </w:tcBorders>
            <w:vAlign w:val="center"/>
          </w:tcPr>
          <w:p w14:paraId="3C5BA443" w14:textId="77777777" w:rsidR="00654797" w:rsidRPr="00A84251" w:rsidRDefault="00000000" w:rsidP="00CC60EE">
            <w:pPr>
              <w:keepNext/>
              <w:keepLines/>
              <w:spacing w:after="0"/>
              <w:jc w:val="center"/>
            </w:pPr>
            <w:r w:rsidRPr="00A84251">
              <w:t>0.8</w:t>
            </w:r>
          </w:p>
        </w:tc>
        <w:tc>
          <w:tcPr>
            <w:tcW w:w="0" w:type="auto"/>
            <w:tcBorders>
              <w:top w:val="single" w:sz="6" w:space="0" w:color="auto"/>
              <w:left w:val="nil"/>
              <w:bottom w:val="single" w:sz="6" w:space="0" w:color="auto"/>
              <w:right w:val="single" w:sz="4" w:space="0" w:color="auto"/>
            </w:tcBorders>
            <w:vAlign w:val="center"/>
          </w:tcPr>
          <w:p w14:paraId="22B9636D" w14:textId="77777777" w:rsidR="00654797" w:rsidRPr="00A84251" w:rsidRDefault="00000000" w:rsidP="00CC60EE">
            <w:pPr>
              <w:keepNext/>
              <w:keepLines/>
              <w:spacing w:after="0"/>
              <w:jc w:val="center"/>
            </w:pPr>
            <w:r w:rsidRPr="00A84251">
              <w:t>0.6</w:t>
            </w:r>
          </w:p>
        </w:tc>
        <w:tc>
          <w:tcPr>
            <w:tcW w:w="0" w:type="auto"/>
            <w:tcBorders>
              <w:top w:val="single" w:sz="6" w:space="0" w:color="auto"/>
              <w:left w:val="nil"/>
              <w:bottom w:val="single" w:sz="6" w:space="0" w:color="auto"/>
              <w:right w:val="single" w:sz="6" w:space="0" w:color="auto"/>
            </w:tcBorders>
            <w:vAlign w:val="center"/>
          </w:tcPr>
          <w:p w14:paraId="3D281235" w14:textId="77777777" w:rsidR="00654797" w:rsidRPr="00A84251" w:rsidRDefault="00000000" w:rsidP="00CC60EE">
            <w:pPr>
              <w:keepNext/>
              <w:keepLines/>
              <w:spacing w:after="0"/>
              <w:jc w:val="center"/>
            </w:pPr>
            <w:r w:rsidRPr="00A84251">
              <w:t>0.4</w:t>
            </w:r>
          </w:p>
        </w:tc>
        <w:tc>
          <w:tcPr>
            <w:tcW w:w="0" w:type="auto"/>
            <w:tcBorders>
              <w:top w:val="single" w:sz="6" w:space="0" w:color="auto"/>
              <w:bottom w:val="single" w:sz="6" w:space="0" w:color="auto"/>
              <w:right w:val="single" w:sz="4" w:space="0" w:color="auto"/>
            </w:tcBorders>
            <w:vAlign w:val="center"/>
          </w:tcPr>
          <w:p w14:paraId="454F4B47" w14:textId="77777777" w:rsidR="00654797" w:rsidRPr="00A84251" w:rsidRDefault="00000000" w:rsidP="00CC60EE">
            <w:pPr>
              <w:keepNext/>
              <w:keepLines/>
              <w:spacing w:after="0"/>
              <w:jc w:val="center"/>
            </w:pPr>
            <w:r w:rsidRPr="00A84251">
              <w:t>0.5</w:t>
            </w:r>
          </w:p>
        </w:tc>
        <w:tc>
          <w:tcPr>
            <w:tcW w:w="0" w:type="auto"/>
            <w:tcBorders>
              <w:top w:val="single" w:sz="6" w:space="0" w:color="auto"/>
              <w:left w:val="nil"/>
              <w:bottom w:val="single" w:sz="6" w:space="0" w:color="auto"/>
              <w:right w:val="single" w:sz="4" w:space="0" w:color="auto"/>
            </w:tcBorders>
            <w:vAlign w:val="center"/>
          </w:tcPr>
          <w:p w14:paraId="0E07BC56" w14:textId="77777777" w:rsidR="00654797" w:rsidRPr="00A84251" w:rsidRDefault="00000000" w:rsidP="00CC60EE">
            <w:pPr>
              <w:keepNext/>
              <w:keepLines/>
              <w:spacing w:after="0"/>
              <w:jc w:val="center"/>
            </w:pPr>
            <w:r w:rsidRPr="00A84251">
              <w:t>0.4</w:t>
            </w:r>
          </w:p>
        </w:tc>
        <w:tc>
          <w:tcPr>
            <w:tcW w:w="0" w:type="auto"/>
            <w:tcBorders>
              <w:top w:val="single" w:sz="6" w:space="0" w:color="auto"/>
              <w:left w:val="nil"/>
              <w:bottom w:val="single" w:sz="6" w:space="0" w:color="auto"/>
              <w:right w:val="single" w:sz="6" w:space="0" w:color="auto"/>
            </w:tcBorders>
            <w:vAlign w:val="center"/>
          </w:tcPr>
          <w:p w14:paraId="59D0E50A" w14:textId="77777777" w:rsidR="00654797" w:rsidRPr="00A84251" w:rsidRDefault="00000000" w:rsidP="00CC60EE">
            <w:pPr>
              <w:keepNext/>
              <w:keepLines/>
              <w:spacing w:after="0"/>
              <w:jc w:val="center"/>
            </w:pPr>
            <w:r w:rsidRPr="00A84251">
              <w:t>0.4</w:t>
            </w:r>
          </w:p>
        </w:tc>
        <w:tc>
          <w:tcPr>
            <w:tcW w:w="0" w:type="auto"/>
            <w:tcBorders>
              <w:top w:val="single" w:sz="6" w:space="0" w:color="auto"/>
              <w:bottom w:val="single" w:sz="6" w:space="0" w:color="auto"/>
              <w:right w:val="single" w:sz="6" w:space="0" w:color="auto"/>
            </w:tcBorders>
            <w:vAlign w:val="center"/>
          </w:tcPr>
          <w:p w14:paraId="3DEF9A82" w14:textId="77777777" w:rsidR="00654797" w:rsidRPr="00A84251" w:rsidRDefault="00000000" w:rsidP="00CC60EE">
            <w:pPr>
              <w:keepNext/>
              <w:keepLines/>
              <w:spacing w:after="0"/>
              <w:jc w:val="center"/>
            </w:pPr>
            <w:r>
              <w:t>0.6</w:t>
            </w:r>
          </w:p>
        </w:tc>
      </w:tr>
      <w:tr w:rsidR="009838DF" w14:paraId="2364A8FC" w14:textId="77777777" w:rsidTr="00CC60EE">
        <w:trPr>
          <w:cantSplit/>
          <w:trHeight w:val="72"/>
        </w:trPr>
        <w:tc>
          <w:tcPr>
            <w:tcW w:w="0" w:type="auto"/>
            <w:tcBorders>
              <w:top w:val="single" w:sz="6" w:space="0" w:color="auto"/>
              <w:left w:val="single" w:sz="6" w:space="0" w:color="auto"/>
              <w:bottom w:val="single" w:sz="6" w:space="0" w:color="auto"/>
            </w:tcBorders>
            <w:vAlign w:val="center"/>
          </w:tcPr>
          <w:p w14:paraId="2C471F7B" w14:textId="77777777" w:rsidR="00654797" w:rsidRPr="00797D15" w:rsidRDefault="00000000" w:rsidP="00CC60EE">
            <w:pPr>
              <w:keepNext/>
              <w:keepLines/>
              <w:spacing w:after="0"/>
              <w:jc w:val="center"/>
              <w:rPr>
                <w:b/>
              </w:rPr>
            </w:pPr>
            <w:r w:rsidRPr="00797D15">
              <w:rPr>
                <w:b/>
              </w:rPr>
              <w:t>35</w:t>
            </w:r>
          </w:p>
        </w:tc>
        <w:tc>
          <w:tcPr>
            <w:tcW w:w="0" w:type="auto"/>
            <w:tcBorders>
              <w:top w:val="single" w:sz="6" w:space="0" w:color="auto"/>
              <w:left w:val="single" w:sz="6" w:space="0" w:color="auto"/>
              <w:bottom w:val="single" w:sz="6" w:space="0" w:color="auto"/>
              <w:right w:val="single" w:sz="4" w:space="0" w:color="auto"/>
            </w:tcBorders>
            <w:vAlign w:val="center"/>
          </w:tcPr>
          <w:p w14:paraId="3F8F835B" w14:textId="77777777" w:rsidR="00654797" w:rsidRPr="00A84251" w:rsidRDefault="00000000" w:rsidP="00CC60EE">
            <w:pPr>
              <w:keepNext/>
              <w:keepLines/>
              <w:spacing w:after="0"/>
              <w:jc w:val="center"/>
            </w:pPr>
            <w:r w:rsidRPr="00A84251">
              <w:t>1.3</w:t>
            </w:r>
          </w:p>
        </w:tc>
        <w:tc>
          <w:tcPr>
            <w:tcW w:w="0" w:type="auto"/>
            <w:tcBorders>
              <w:top w:val="single" w:sz="6" w:space="0" w:color="auto"/>
              <w:left w:val="nil"/>
              <w:bottom w:val="single" w:sz="6" w:space="0" w:color="auto"/>
              <w:right w:val="single" w:sz="4" w:space="0" w:color="auto"/>
            </w:tcBorders>
            <w:vAlign w:val="center"/>
          </w:tcPr>
          <w:p w14:paraId="7FAF1372" w14:textId="77777777" w:rsidR="00654797" w:rsidRPr="00A84251" w:rsidRDefault="00000000" w:rsidP="00CC60EE">
            <w:pPr>
              <w:keepNext/>
              <w:keepLines/>
              <w:spacing w:after="0"/>
              <w:jc w:val="center"/>
            </w:pPr>
            <w:r w:rsidRPr="00A84251">
              <w:t>0.8</w:t>
            </w:r>
          </w:p>
        </w:tc>
        <w:tc>
          <w:tcPr>
            <w:tcW w:w="0" w:type="auto"/>
            <w:tcBorders>
              <w:top w:val="single" w:sz="6" w:space="0" w:color="auto"/>
              <w:left w:val="nil"/>
              <w:bottom w:val="single" w:sz="6" w:space="0" w:color="auto"/>
              <w:right w:val="single" w:sz="6" w:space="0" w:color="auto"/>
            </w:tcBorders>
            <w:vAlign w:val="center"/>
          </w:tcPr>
          <w:p w14:paraId="7A89F100" w14:textId="77777777" w:rsidR="00654797" w:rsidRPr="00A84251" w:rsidRDefault="00000000" w:rsidP="00CC60EE">
            <w:pPr>
              <w:keepNext/>
              <w:keepLines/>
              <w:spacing w:after="0"/>
              <w:jc w:val="center"/>
            </w:pPr>
            <w:r w:rsidRPr="00A84251">
              <w:t>0.6</w:t>
            </w:r>
          </w:p>
        </w:tc>
        <w:tc>
          <w:tcPr>
            <w:tcW w:w="0" w:type="auto"/>
            <w:tcBorders>
              <w:top w:val="single" w:sz="6" w:space="0" w:color="auto"/>
              <w:bottom w:val="single" w:sz="6" w:space="0" w:color="auto"/>
              <w:right w:val="single" w:sz="4" w:space="0" w:color="auto"/>
            </w:tcBorders>
            <w:vAlign w:val="center"/>
          </w:tcPr>
          <w:p w14:paraId="18EF7F1E" w14:textId="77777777" w:rsidR="00654797" w:rsidRPr="00A84251" w:rsidRDefault="00000000" w:rsidP="00CC60EE">
            <w:pPr>
              <w:keepNext/>
              <w:keepLines/>
              <w:spacing w:after="0"/>
              <w:jc w:val="center"/>
            </w:pPr>
            <w:r w:rsidRPr="00A84251">
              <w:t>1.3</w:t>
            </w:r>
          </w:p>
        </w:tc>
        <w:tc>
          <w:tcPr>
            <w:tcW w:w="0" w:type="auto"/>
            <w:tcBorders>
              <w:top w:val="single" w:sz="6" w:space="0" w:color="auto"/>
              <w:left w:val="nil"/>
              <w:bottom w:val="single" w:sz="6" w:space="0" w:color="auto"/>
              <w:right w:val="single" w:sz="4" w:space="0" w:color="auto"/>
            </w:tcBorders>
            <w:vAlign w:val="center"/>
          </w:tcPr>
          <w:p w14:paraId="36EC6DF4" w14:textId="77777777" w:rsidR="00654797" w:rsidRPr="00A84251" w:rsidRDefault="00000000" w:rsidP="00CC60EE">
            <w:pPr>
              <w:keepNext/>
              <w:keepLines/>
              <w:spacing w:after="0"/>
              <w:jc w:val="center"/>
            </w:pPr>
            <w:r w:rsidRPr="00A84251">
              <w:t>0.4</w:t>
            </w:r>
          </w:p>
        </w:tc>
        <w:tc>
          <w:tcPr>
            <w:tcW w:w="0" w:type="auto"/>
            <w:tcBorders>
              <w:top w:val="single" w:sz="6" w:space="0" w:color="auto"/>
              <w:left w:val="nil"/>
              <w:bottom w:val="single" w:sz="6" w:space="0" w:color="auto"/>
              <w:right w:val="single" w:sz="6" w:space="0" w:color="auto"/>
            </w:tcBorders>
            <w:vAlign w:val="center"/>
          </w:tcPr>
          <w:p w14:paraId="2742EB21" w14:textId="77777777" w:rsidR="00654797" w:rsidRPr="00A84251" w:rsidRDefault="00000000" w:rsidP="00CC60EE">
            <w:pPr>
              <w:keepNext/>
              <w:keepLines/>
              <w:spacing w:after="0"/>
              <w:jc w:val="center"/>
            </w:pPr>
            <w:r w:rsidRPr="00A84251">
              <w:t>0.4</w:t>
            </w:r>
          </w:p>
        </w:tc>
        <w:tc>
          <w:tcPr>
            <w:tcW w:w="0" w:type="auto"/>
            <w:tcBorders>
              <w:top w:val="single" w:sz="6" w:space="0" w:color="auto"/>
              <w:bottom w:val="single" w:sz="6" w:space="0" w:color="auto"/>
              <w:right w:val="single" w:sz="6" w:space="0" w:color="auto"/>
            </w:tcBorders>
            <w:vAlign w:val="center"/>
          </w:tcPr>
          <w:p w14:paraId="4D432163" w14:textId="77777777" w:rsidR="00654797" w:rsidRPr="00A84251" w:rsidRDefault="00000000" w:rsidP="00CC60EE">
            <w:pPr>
              <w:keepNext/>
              <w:keepLines/>
              <w:spacing w:after="0"/>
              <w:jc w:val="center"/>
            </w:pPr>
            <w:r>
              <w:t>0.9</w:t>
            </w:r>
          </w:p>
        </w:tc>
      </w:tr>
      <w:tr w:rsidR="009838DF" w14:paraId="45D78BEC" w14:textId="77777777" w:rsidTr="00CC60EE">
        <w:trPr>
          <w:cantSplit/>
        </w:trPr>
        <w:tc>
          <w:tcPr>
            <w:tcW w:w="0" w:type="auto"/>
            <w:tcBorders>
              <w:top w:val="single" w:sz="6" w:space="0" w:color="auto"/>
              <w:left w:val="single" w:sz="6" w:space="0" w:color="auto"/>
              <w:bottom w:val="single" w:sz="6" w:space="0" w:color="auto"/>
            </w:tcBorders>
            <w:vAlign w:val="center"/>
          </w:tcPr>
          <w:p w14:paraId="67B3931A" w14:textId="77777777" w:rsidR="00654797" w:rsidRPr="00797D15" w:rsidRDefault="00000000" w:rsidP="00CC60EE">
            <w:pPr>
              <w:spacing w:after="0"/>
              <w:jc w:val="center"/>
              <w:rPr>
                <w:b/>
              </w:rPr>
            </w:pPr>
            <w:r w:rsidRPr="00797D15">
              <w:rPr>
                <w:b/>
              </w:rPr>
              <w:t>50</w:t>
            </w:r>
          </w:p>
        </w:tc>
        <w:tc>
          <w:tcPr>
            <w:tcW w:w="0" w:type="auto"/>
            <w:tcBorders>
              <w:top w:val="single" w:sz="6" w:space="0" w:color="auto"/>
              <w:left w:val="single" w:sz="6" w:space="0" w:color="auto"/>
              <w:bottom w:val="single" w:sz="6" w:space="0" w:color="auto"/>
              <w:right w:val="single" w:sz="4" w:space="0" w:color="auto"/>
            </w:tcBorders>
            <w:vAlign w:val="center"/>
          </w:tcPr>
          <w:p w14:paraId="6F1F3831" w14:textId="77777777" w:rsidR="00654797" w:rsidRPr="00A84251" w:rsidRDefault="00000000" w:rsidP="00CC60EE">
            <w:pPr>
              <w:spacing w:after="0"/>
              <w:jc w:val="center"/>
            </w:pPr>
            <w:r w:rsidRPr="00A84251">
              <w:t>1.0</w:t>
            </w:r>
          </w:p>
        </w:tc>
        <w:tc>
          <w:tcPr>
            <w:tcW w:w="0" w:type="auto"/>
            <w:tcBorders>
              <w:top w:val="single" w:sz="6" w:space="0" w:color="auto"/>
              <w:left w:val="nil"/>
              <w:bottom w:val="single" w:sz="6" w:space="0" w:color="auto"/>
              <w:right w:val="single" w:sz="4" w:space="0" w:color="auto"/>
            </w:tcBorders>
            <w:vAlign w:val="center"/>
          </w:tcPr>
          <w:p w14:paraId="1BBB9149" w14:textId="77777777" w:rsidR="00654797" w:rsidRPr="00A84251" w:rsidRDefault="00000000" w:rsidP="00CC60EE">
            <w:pPr>
              <w:spacing w:after="0"/>
              <w:jc w:val="center"/>
            </w:pPr>
            <w:r w:rsidRPr="00A84251">
              <w:t>0.8</w:t>
            </w:r>
          </w:p>
        </w:tc>
        <w:tc>
          <w:tcPr>
            <w:tcW w:w="0" w:type="auto"/>
            <w:tcBorders>
              <w:top w:val="single" w:sz="6" w:space="0" w:color="auto"/>
              <w:left w:val="nil"/>
              <w:bottom w:val="single" w:sz="6" w:space="0" w:color="auto"/>
              <w:right w:val="single" w:sz="6" w:space="0" w:color="auto"/>
            </w:tcBorders>
            <w:vAlign w:val="center"/>
          </w:tcPr>
          <w:p w14:paraId="05C15D23" w14:textId="77777777" w:rsidR="00654797" w:rsidRPr="00A84251" w:rsidRDefault="00000000" w:rsidP="00CC60EE">
            <w:pPr>
              <w:spacing w:after="0"/>
              <w:jc w:val="center"/>
            </w:pPr>
            <w:r>
              <w:t>--</w:t>
            </w:r>
          </w:p>
        </w:tc>
        <w:tc>
          <w:tcPr>
            <w:tcW w:w="0" w:type="auto"/>
            <w:tcBorders>
              <w:top w:val="single" w:sz="6" w:space="0" w:color="auto"/>
              <w:bottom w:val="single" w:sz="6" w:space="0" w:color="auto"/>
              <w:right w:val="single" w:sz="4" w:space="0" w:color="auto"/>
            </w:tcBorders>
            <w:vAlign w:val="center"/>
          </w:tcPr>
          <w:p w14:paraId="661EC35B" w14:textId="77777777" w:rsidR="00654797" w:rsidRPr="00A84251" w:rsidRDefault="00000000" w:rsidP="00CC60EE">
            <w:pPr>
              <w:spacing w:after="0"/>
              <w:jc w:val="center"/>
            </w:pPr>
            <w:r w:rsidRPr="00A84251">
              <w:t>1.0</w:t>
            </w:r>
          </w:p>
        </w:tc>
        <w:tc>
          <w:tcPr>
            <w:tcW w:w="0" w:type="auto"/>
            <w:tcBorders>
              <w:top w:val="single" w:sz="6" w:space="0" w:color="auto"/>
              <w:left w:val="nil"/>
              <w:bottom w:val="single" w:sz="6" w:space="0" w:color="auto"/>
              <w:right w:val="single" w:sz="4" w:space="0" w:color="auto"/>
            </w:tcBorders>
            <w:vAlign w:val="center"/>
          </w:tcPr>
          <w:p w14:paraId="45396A60" w14:textId="77777777" w:rsidR="00654797" w:rsidRPr="00A84251" w:rsidRDefault="00000000" w:rsidP="00CC60EE">
            <w:pPr>
              <w:spacing w:after="0"/>
              <w:jc w:val="center"/>
            </w:pPr>
            <w:r w:rsidRPr="00A84251">
              <w:t>0.4</w:t>
            </w:r>
          </w:p>
        </w:tc>
        <w:tc>
          <w:tcPr>
            <w:tcW w:w="0" w:type="auto"/>
            <w:tcBorders>
              <w:top w:val="single" w:sz="6" w:space="0" w:color="auto"/>
              <w:left w:val="nil"/>
              <w:bottom w:val="single" w:sz="6" w:space="0" w:color="auto"/>
              <w:right w:val="single" w:sz="6" w:space="0" w:color="auto"/>
            </w:tcBorders>
            <w:vAlign w:val="center"/>
          </w:tcPr>
          <w:p w14:paraId="46B2C96E" w14:textId="77777777" w:rsidR="00654797" w:rsidRPr="00A84251" w:rsidRDefault="00000000" w:rsidP="00CC60EE">
            <w:pPr>
              <w:spacing w:after="0"/>
              <w:jc w:val="center"/>
            </w:pPr>
            <w:r>
              <w:t>--</w:t>
            </w:r>
          </w:p>
        </w:tc>
        <w:tc>
          <w:tcPr>
            <w:tcW w:w="0" w:type="auto"/>
            <w:tcBorders>
              <w:top w:val="single" w:sz="6" w:space="0" w:color="auto"/>
              <w:bottom w:val="single" w:sz="6" w:space="0" w:color="auto"/>
              <w:right w:val="single" w:sz="6" w:space="0" w:color="auto"/>
            </w:tcBorders>
            <w:vAlign w:val="center"/>
          </w:tcPr>
          <w:p w14:paraId="53E651A8" w14:textId="77777777" w:rsidR="00654797" w:rsidRPr="00A84251" w:rsidRDefault="00000000" w:rsidP="00CC60EE">
            <w:pPr>
              <w:spacing w:after="0"/>
              <w:jc w:val="center"/>
            </w:pPr>
            <w:r>
              <w:t>1.2</w:t>
            </w:r>
          </w:p>
        </w:tc>
      </w:tr>
      <w:tr w:rsidR="009838DF" w14:paraId="5135F0DE" w14:textId="77777777" w:rsidTr="00CC60EE">
        <w:trPr>
          <w:cantSplit/>
        </w:trPr>
        <w:tc>
          <w:tcPr>
            <w:tcW w:w="0" w:type="auto"/>
            <w:gridSpan w:val="8"/>
            <w:tcBorders>
              <w:top w:val="single" w:sz="6" w:space="0" w:color="auto"/>
              <w:left w:val="single" w:sz="6" w:space="0" w:color="auto"/>
              <w:bottom w:val="single" w:sz="6" w:space="0" w:color="auto"/>
              <w:right w:val="single" w:sz="6" w:space="0" w:color="auto"/>
            </w:tcBorders>
            <w:vAlign w:val="center"/>
          </w:tcPr>
          <w:p w14:paraId="791FBA2B" w14:textId="77777777" w:rsidR="00654797" w:rsidRPr="00830DB8" w:rsidRDefault="00000000" w:rsidP="00CC60EE">
            <w:pPr>
              <w:spacing w:after="0"/>
            </w:pPr>
            <w:r>
              <w:t xml:space="preserve">Concrete pipe classes to AS/NZS 4058 </w:t>
            </w:r>
            <w:r>
              <w:rPr>
                <w:b/>
                <w:i/>
              </w:rPr>
              <w:t>Table – Test loads for load classes 2 to 10 (circumferentially reinforced concrete pipes).</w:t>
            </w:r>
            <w:r>
              <w:t xml:space="preserve"> Class 2 (X), Class 3 (Y), Class 4 (Z)</w:t>
            </w:r>
          </w:p>
        </w:tc>
      </w:tr>
    </w:tbl>
    <w:p w14:paraId="1D664832" w14:textId="77777777" w:rsidR="00654797" w:rsidRDefault="00654797" w:rsidP="00654797">
      <w:bookmarkStart w:id="727" w:name="_Toc390823727"/>
      <w:bookmarkStart w:id="728" w:name="_Toc391429419"/>
      <w:bookmarkStart w:id="729" w:name="_Toc396035097"/>
      <w:bookmarkStart w:id="730" w:name="_Toc398800488"/>
    </w:p>
    <w:p w14:paraId="77EC6DF1" w14:textId="77777777" w:rsidR="00654797" w:rsidRPr="00797D15" w:rsidRDefault="00000000" w:rsidP="00654797">
      <w:pPr>
        <w:pStyle w:val="Heading3"/>
      </w:pPr>
      <w:bookmarkStart w:id="731" w:name="_Toc390823726"/>
      <w:bookmarkStart w:id="732" w:name="_Toc391429418"/>
      <w:bookmarkStart w:id="733" w:name="_Toc396035096"/>
      <w:bookmarkStart w:id="734" w:name="_Toc398800487"/>
      <w:r w:rsidRPr="00797D15">
        <w:t>Bedding</w:t>
      </w:r>
      <w:bookmarkEnd w:id="731"/>
      <w:bookmarkEnd w:id="732"/>
      <w:bookmarkEnd w:id="733"/>
      <w:bookmarkEnd w:id="734"/>
    </w:p>
    <w:p w14:paraId="4442B734" w14:textId="77777777" w:rsidR="00654797" w:rsidRPr="00A84251" w:rsidRDefault="00000000" w:rsidP="00654797">
      <w:r>
        <w:t>Place bedding 75 </w:t>
      </w:r>
      <w:r w:rsidRPr="00A84251">
        <w:t xml:space="preserve">mm compacted thickness for the </w:t>
      </w:r>
      <w:r>
        <w:t>full width of the trench or 0.6 </w:t>
      </w:r>
      <w:r w:rsidRPr="00A84251">
        <w:t>m greater than the width of the culvert for non</w:t>
      </w:r>
      <w:r w:rsidRPr="00A84251">
        <w:noBreakHyphen/>
        <w:t>trench conditions.</w:t>
      </w:r>
    </w:p>
    <w:p w14:paraId="4E7B1B15" w14:textId="77777777" w:rsidR="00654797" w:rsidRPr="00A84251" w:rsidRDefault="00000000" w:rsidP="00654797">
      <w:r w:rsidRPr="00A84251">
        <w:t>Compact bedding to 90% relative compaction.</w:t>
      </w:r>
    </w:p>
    <w:p w14:paraId="63CAE29F" w14:textId="77777777" w:rsidR="00654797" w:rsidRPr="00A84251" w:rsidRDefault="00000000" w:rsidP="00654797">
      <w:r w:rsidRPr="00A84251">
        <w:t>Shape the bedding to hold pipes in position during compaction of additional fill.</w:t>
      </w:r>
    </w:p>
    <w:p w14:paraId="7964E079" w14:textId="77777777" w:rsidR="00654797" w:rsidRDefault="00000000" w:rsidP="00654797">
      <w:r>
        <w:t>Place and compact a further (haunching) layer of bedding in accordance with the Department’s civil standard drawings or the project drawings, and AS/NZS 3725.</w:t>
      </w:r>
    </w:p>
    <w:p w14:paraId="2E0485AF" w14:textId="77777777" w:rsidR="00654797" w:rsidRDefault="00000000" w:rsidP="00654797">
      <w:pPr>
        <w:pStyle w:val="Heading3"/>
      </w:pPr>
      <w:r w:rsidRPr="00797D15">
        <w:t>Laying</w:t>
      </w:r>
    </w:p>
    <w:p w14:paraId="7E894AA2" w14:textId="77777777" w:rsidR="00654797" w:rsidRPr="00797D15" w:rsidRDefault="00000000" w:rsidP="00654797">
      <w:pPr>
        <w:pStyle w:val="Heading4"/>
      </w:pPr>
      <w:r w:rsidRPr="00797D15">
        <w:t>Laying Generally</w:t>
      </w:r>
      <w:bookmarkEnd w:id="727"/>
      <w:bookmarkEnd w:id="728"/>
      <w:bookmarkEnd w:id="729"/>
      <w:bookmarkEnd w:id="730"/>
    </w:p>
    <w:p w14:paraId="740134AA" w14:textId="77777777" w:rsidR="00654797" w:rsidRPr="00A84251" w:rsidRDefault="00000000" w:rsidP="00654797">
      <w:r w:rsidRPr="00A84251">
        <w:t>Lay culverts commencing from the downstream end.</w:t>
      </w:r>
    </w:p>
    <w:p w14:paraId="6D4E5BDC" w14:textId="77777777" w:rsidR="00654797" w:rsidRPr="00A84251" w:rsidRDefault="00000000" w:rsidP="00654797">
      <w:r w:rsidRPr="00A84251">
        <w:t>End caps, when used, shall provide a tight waterproof seal.</w:t>
      </w:r>
    </w:p>
    <w:p w14:paraId="7226FBBB" w14:textId="77777777" w:rsidR="00654797" w:rsidRPr="00797D15" w:rsidRDefault="00000000" w:rsidP="00654797">
      <w:pPr>
        <w:pStyle w:val="Heading4"/>
      </w:pPr>
      <w:bookmarkStart w:id="735" w:name="_Toc390823728"/>
      <w:bookmarkStart w:id="736" w:name="_Toc391429420"/>
      <w:bookmarkStart w:id="737" w:name="_Toc396035098"/>
      <w:bookmarkStart w:id="738" w:name="_Toc398800489"/>
      <w:r w:rsidRPr="00797D15">
        <w:t>Laying Pipe Culverts</w:t>
      </w:r>
      <w:bookmarkEnd w:id="735"/>
      <w:bookmarkEnd w:id="736"/>
      <w:bookmarkEnd w:id="737"/>
      <w:bookmarkEnd w:id="738"/>
    </w:p>
    <w:p w14:paraId="5C943C07" w14:textId="77777777" w:rsidR="00654797" w:rsidRPr="00A84251" w:rsidRDefault="00000000" w:rsidP="00654797">
      <w:r w:rsidRPr="00A84251">
        <w:t>Face rebates or sockets upstream.</w:t>
      </w:r>
    </w:p>
    <w:p w14:paraId="3DCFC590" w14:textId="77777777" w:rsidR="00654797" w:rsidRPr="00A84251" w:rsidRDefault="00000000" w:rsidP="00654797">
      <w:r w:rsidRPr="00A84251">
        <w:t>Rest the full length of the pipe barrel on the bedding.</w:t>
      </w:r>
    </w:p>
    <w:p w14:paraId="66DB0A2A" w14:textId="77777777" w:rsidR="00654797" w:rsidRPr="00A84251" w:rsidRDefault="00000000" w:rsidP="00654797">
      <w:r w:rsidRPr="00A84251">
        <w:t xml:space="preserve">Position </w:t>
      </w:r>
      <w:r>
        <w:t xml:space="preserve">pipes so that the </w:t>
      </w:r>
      <w:r w:rsidRPr="00A84251">
        <w:t>‘TO</w:t>
      </w:r>
      <w:r>
        <w:t xml:space="preserve">P’ markings on the pipes are visible on the tops of the pipes and the pipes are orientated so that the markings are within 5 </w:t>
      </w:r>
      <w:r w:rsidRPr="00A84251">
        <w:t>degrees of the vertical axis.</w:t>
      </w:r>
    </w:p>
    <w:p w14:paraId="7C21D9D3" w14:textId="77777777" w:rsidR="00654797" w:rsidRPr="00A84251" w:rsidRDefault="00000000" w:rsidP="00654797">
      <w:r w:rsidRPr="00A84251">
        <w:t>Fill all joints with stiff mortar firmly rammed into openings. Remove excess mortar from barrel of culvert. Apply external rubber bands.</w:t>
      </w:r>
    </w:p>
    <w:p w14:paraId="39AE7B6C" w14:textId="77777777" w:rsidR="00654797" w:rsidRPr="00A84251" w:rsidRDefault="00000000" w:rsidP="00654797">
      <w:r>
        <w:t>Brace pipes of 1200 </w:t>
      </w:r>
      <w:r w:rsidRPr="00A84251">
        <w:t>mm diameter and greater with toms until the completion of the embankment and pavement. The toms shall bear against a sill along the invert and a cap against the crown of the pipe. Provide toms opposite every pipe joint.</w:t>
      </w:r>
    </w:p>
    <w:p w14:paraId="75C1BD2A" w14:textId="77777777" w:rsidR="00654797" w:rsidRPr="00A84251" w:rsidRDefault="00000000" w:rsidP="00654797">
      <w:r w:rsidRPr="00A84251">
        <w:lastRenderedPageBreak/>
        <w:t>Cast collars and blocks in one operation. Restrain the culvert prior to constructing the collars or blocks by partially backfilling with bedding around the barrel of the culvert to one</w:t>
      </w:r>
      <w:r w:rsidRPr="00A84251">
        <w:noBreakHyphen/>
        <w:t>half of the pipe diameter.</w:t>
      </w:r>
    </w:p>
    <w:p w14:paraId="2482F9C8" w14:textId="77777777" w:rsidR="00654797" w:rsidRPr="00797D15" w:rsidRDefault="00000000" w:rsidP="00654797">
      <w:pPr>
        <w:pStyle w:val="Heading4"/>
      </w:pPr>
      <w:bookmarkStart w:id="739" w:name="_Toc390823729"/>
      <w:bookmarkStart w:id="740" w:name="_Toc391429421"/>
      <w:bookmarkStart w:id="741" w:name="_Toc396035099"/>
      <w:bookmarkStart w:id="742" w:name="_Toc398800490"/>
      <w:r w:rsidRPr="00797D15">
        <w:t>Laying Box Culverts</w:t>
      </w:r>
      <w:bookmarkEnd w:id="739"/>
      <w:bookmarkEnd w:id="740"/>
      <w:bookmarkEnd w:id="741"/>
      <w:bookmarkEnd w:id="742"/>
    </w:p>
    <w:p w14:paraId="4FB53B82" w14:textId="77777777" w:rsidR="00654797" w:rsidRPr="00A84251" w:rsidRDefault="00000000" w:rsidP="00654797">
      <w:r w:rsidRPr="00A84251">
        <w:t>Lay precast box culverts on a cast</w:t>
      </w:r>
      <w:r w:rsidRPr="00A84251">
        <w:noBreakHyphen/>
        <w:t>in</w:t>
      </w:r>
      <w:r w:rsidRPr="00A84251">
        <w:noBreakHyphen/>
        <w:t>situ reinforced concrete base slab.</w:t>
      </w:r>
    </w:p>
    <w:p w14:paraId="76B8B97F" w14:textId="77777777" w:rsidR="00654797" w:rsidRPr="00A84251" w:rsidRDefault="00000000" w:rsidP="00654797">
      <w:r w:rsidRPr="00A84251">
        <w:t>Ensure concrete base slab exceeds external width of box culverts as shown on the typical details.</w:t>
      </w:r>
    </w:p>
    <w:p w14:paraId="27B14416" w14:textId="77777777" w:rsidR="00654797" w:rsidRPr="00A84251" w:rsidRDefault="00000000" w:rsidP="00654797">
      <w:r w:rsidRPr="00A84251">
        <w:t>Butt box culverts firmly together.</w:t>
      </w:r>
    </w:p>
    <w:p w14:paraId="568DB8B6" w14:textId="77777777" w:rsidR="00654797" w:rsidRPr="00A84251" w:rsidRDefault="00000000" w:rsidP="00654797">
      <w:r w:rsidRPr="00A84251">
        <w:t>Cut away lifting hooks and seal over the affected area with an approved epoxy resin.</w:t>
      </w:r>
    </w:p>
    <w:p w14:paraId="15F40B37" w14:textId="77777777" w:rsidR="00654797" w:rsidRDefault="00000000" w:rsidP="00654797">
      <w:r w:rsidRPr="00A84251">
        <w:t>Fill all joints with a stiff mortar firmly rammed into the openings.</w:t>
      </w:r>
      <w:r>
        <w:t xml:space="preserve"> </w:t>
      </w:r>
      <w:r w:rsidRPr="00A84251">
        <w:t>Remove excess mortar from the barrel of the culvert and apply external joint seals</w:t>
      </w:r>
      <w:r>
        <w:t xml:space="preserve"> to all joints</w:t>
      </w:r>
      <w:r w:rsidRPr="00A84251">
        <w:t xml:space="preserve">, </w:t>
      </w:r>
      <w:proofErr w:type="spellStart"/>
      <w:r w:rsidRPr="00A84251">
        <w:t>D</w:t>
      </w:r>
      <w:r>
        <w:t>ensopol</w:t>
      </w:r>
      <w:proofErr w:type="spellEnd"/>
      <w:r>
        <w:t xml:space="preserve"> HT60 or equivalent, 150 </w:t>
      </w:r>
      <w:r w:rsidRPr="00A84251">
        <w:t>mm wide.</w:t>
      </w:r>
    </w:p>
    <w:p w14:paraId="4E5F0270" w14:textId="77777777" w:rsidR="00654797" w:rsidRPr="00797D15" w:rsidRDefault="00000000" w:rsidP="00654797">
      <w:pPr>
        <w:pStyle w:val="Heading3"/>
      </w:pPr>
      <w:bookmarkStart w:id="743" w:name="_Toc390823730"/>
      <w:bookmarkStart w:id="744" w:name="_Toc391429422"/>
      <w:bookmarkStart w:id="745" w:name="_Toc396035100"/>
      <w:bookmarkStart w:id="746" w:name="_Toc398800491"/>
      <w:r w:rsidRPr="00797D15">
        <w:t>Connection to Existing Systems</w:t>
      </w:r>
      <w:bookmarkEnd w:id="743"/>
      <w:bookmarkEnd w:id="744"/>
      <w:bookmarkEnd w:id="745"/>
      <w:bookmarkEnd w:id="746"/>
      <w:r w:rsidRPr="00797D15">
        <w:t xml:space="preserve"> - Witness Point</w:t>
      </w:r>
    </w:p>
    <w:p w14:paraId="2DED6B24" w14:textId="77777777" w:rsidR="00654797" w:rsidRPr="00A84251" w:rsidRDefault="00000000" w:rsidP="00654797">
      <w:r w:rsidRPr="00A84251">
        <w:t>Repair all cut openings and make watertight.</w:t>
      </w:r>
    </w:p>
    <w:p w14:paraId="0833FF80" w14:textId="77777777" w:rsidR="00654797" w:rsidRDefault="00000000" w:rsidP="00654797">
      <w:r w:rsidRPr="00A84251">
        <w:t>Demolish existing headwalls to make way for the extension of the culvert.</w:t>
      </w:r>
    </w:p>
    <w:p w14:paraId="4DDD868C" w14:textId="77777777" w:rsidR="00654797" w:rsidRDefault="00000000" w:rsidP="00654797">
      <w:r>
        <w:t>Clean out new work and existing work affected by the new work.</w:t>
      </w:r>
    </w:p>
    <w:p w14:paraId="467F99C7" w14:textId="77777777" w:rsidR="00654797" w:rsidRPr="00DC25A7" w:rsidRDefault="00000000" w:rsidP="00654797">
      <w:r>
        <w:rPr>
          <w:b/>
        </w:rPr>
        <w:t>Witness Point</w:t>
      </w:r>
      <w:r>
        <w:t xml:space="preserve"> - Advise the Superintendent within 2 days when cleaning out is completed.</w:t>
      </w:r>
    </w:p>
    <w:p w14:paraId="283B36DE" w14:textId="77777777" w:rsidR="00654797" w:rsidRPr="00797D15" w:rsidRDefault="00000000" w:rsidP="00654797">
      <w:pPr>
        <w:pStyle w:val="Heading3"/>
      </w:pPr>
      <w:bookmarkStart w:id="747" w:name="_Toc390823731"/>
      <w:bookmarkStart w:id="748" w:name="_Toc391429423"/>
      <w:bookmarkStart w:id="749" w:name="_Toc396035101"/>
      <w:bookmarkStart w:id="750" w:name="_Toc398800492"/>
      <w:r w:rsidRPr="00797D15">
        <w:t xml:space="preserve">Backfill – </w:t>
      </w:r>
      <w:bookmarkEnd w:id="747"/>
      <w:bookmarkEnd w:id="748"/>
      <w:bookmarkEnd w:id="749"/>
      <w:bookmarkEnd w:id="750"/>
      <w:r w:rsidRPr="00797D15">
        <w:t>Witness Point – Hold Point</w:t>
      </w:r>
    </w:p>
    <w:p w14:paraId="02B4B8BF" w14:textId="77777777" w:rsidR="00654797" w:rsidRPr="00A84251" w:rsidRDefault="00000000" w:rsidP="00654797">
      <w:r w:rsidRPr="00932AB6">
        <w:rPr>
          <w:b/>
        </w:rPr>
        <w:t>Witness point</w:t>
      </w:r>
      <w:r w:rsidRPr="00A84251">
        <w:t xml:space="preserve"> - Notify the Superintendent before backfilling where holes or fissures occur in rock trenches.</w:t>
      </w:r>
    </w:p>
    <w:p w14:paraId="6A201F8C" w14:textId="77777777" w:rsidR="00654797" w:rsidRPr="00A84251" w:rsidRDefault="00000000" w:rsidP="00654797">
      <w:r w:rsidRPr="00932AB6">
        <w:rPr>
          <w:b/>
        </w:rPr>
        <w:t>Hold point</w:t>
      </w:r>
      <w:r w:rsidRPr="00A84251">
        <w:t xml:space="preserve"> - Do not place backfill against any in</w:t>
      </w:r>
      <w:r w:rsidRPr="00A84251">
        <w:noBreakHyphen/>
        <w:t>situ concrete structure until the concrete has attained 80% characteristic strength and approval has been given.</w:t>
      </w:r>
    </w:p>
    <w:p w14:paraId="6D67257C" w14:textId="77777777" w:rsidR="00654797" w:rsidRPr="00A84251" w:rsidRDefault="00000000" w:rsidP="00654797">
      <w:proofErr w:type="gramStart"/>
      <w:r w:rsidRPr="00A84251">
        <w:t>Place</w:t>
      </w:r>
      <w:proofErr w:type="gramEnd"/>
      <w:r w:rsidRPr="00A84251">
        <w:t xml:space="preserve"> backf</w:t>
      </w:r>
      <w:r>
        <w:t>ill in layers not exceeding 150 </w:t>
      </w:r>
      <w:r w:rsidRPr="00A84251">
        <w:t>mm compacted thickness.</w:t>
      </w:r>
    </w:p>
    <w:p w14:paraId="2915FEE8" w14:textId="77777777" w:rsidR="00654797" w:rsidRPr="00A84251" w:rsidRDefault="00000000" w:rsidP="00654797">
      <w:r w:rsidRPr="00A84251">
        <w:t>Ensure the maximum difference in height of backfill o</w:t>
      </w:r>
      <w:r>
        <w:t>n each side of a culvert is 300 </w:t>
      </w:r>
      <w:r w:rsidRPr="00A84251">
        <w:t>mm.</w:t>
      </w:r>
    </w:p>
    <w:p w14:paraId="4BE0E3AC" w14:textId="77777777" w:rsidR="00654797" w:rsidRPr="00A84251" w:rsidRDefault="00000000" w:rsidP="00654797">
      <w:r w:rsidRPr="00A84251">
        <w:t>Backfill around the culvert for the full width of th</w:t>
      </w:r>
      <w:r>
        <w:t>e trench, and for a minimum 300 </w:t>
      </w:r>
      <w:r w:rsidRPr="00A84251">
        <w:t>mm above the top of the culvert, or to subgrade surface if less, with select fill.</w:t>
      </w:r>
    </w:p>
    <w:p w14:paraId="0D8B0BB7" w14:textId="77777777" w:rsidR="00654797" w:rsidRPr="00A84251" w:rsidRDefault="00000000" w:rsidP="00654797">
      <w:r w:rsidRPr="00A84251">
        <w:t>Backfill the remainder of the trench with standard fill.</w:t>
      </w:r>
    </w:p>
    <w:p w14:paraId="2A4D10DF" w14:textId="77777777" w:rsidR="00654797" w:rsidRDefault="00000000" w:rsidP="00654797">
      <w:r>
        <w:t>Stabilise all backfill with 2% cement by mass and compact to 95% relative compaction where the trench or embankment is located, or will be located, beneath a road pavement.</w:t>
      </w:r>
    </w:p>
    <w:p w14:paraId="698D06FD" w14:textId="77777777" w:rsidR="00654797" w:rsidRDefault="00000000" w:rsidP="00654797">
      <w:r>
        <w:t>Stabilise all backfill with 2% cement by mass and compact to 95% relative compaction for the full width between headwalls at transverse crossings of a road.</w:t>
      </w:r>
    </w:p>
    <w:p w14:paraId="6251F8CA" w14:textId="77777777" w:rsidR="00654797" w:rsidRPr="00A84251" w:rsidRDefault="00000000" w:rsidP="00654797">
      <w:r w:rsidRPr="00A84251">
        <w:t>Produce a uniform mix.</w:t>
      </w:r>
      <w:r>
        <w:t xml:space="preserve"> </w:t>
      </w:r>
      <w:r w:rsidRPr="00A84251">
        <w:t>Complete compaction within one hour of adding mixing water.</w:t>
      </w:r>
    </w:p>
    <w:p w14:paraId="7DC25843" w14:textId="77777777" w:rsidR="00654797" w:rsidRPr="00A84251" w:rsidRDefault="00000000" w:rsidP="00654797">
      <w:r w:rsidRPr="00A84251">
        <w:t>Use compaction equipment which will not damage the culvert and in</w:t>
      </w:r>
      <w:r w:rsidRPr="00A84251">
        <w:noBreakHyphen/>
        <w:t>situ structures.</w:t>
      </w:r>
    </w:p>
    <w:p w14:paraId="23C0FE59" w14:textId="77777777" w:rsidR="00654797" w:rsidRPr="00A84251" w:rsidRDefault="00000000" w:rsidP="00654797">
      <w:r w:rsidRPr="00A84251">
        <w:t>Carry out conformance testing using the Department</w:t>
      </w:r>
      <w:r>
        <w:t>’</w:t>
      </w:r>
      <w:r w:rsidRPr="00A84251">
        <w:t>s Panel Period Contractors for Testing.</w:t>
      </w:r>
    </w:p>
    <w:p w14:paraId="3DEA677C" w14:textId="77777777" w:rsidR="00654797" w:rsidRPr="00A84251" w:rsidRDefault="00000000" w:rsidP="00654797">
      <w:r>
        <w:t>Stabilise top 150 </w:t>
      </w:r>
      <w:r w:rsidRPr="00A84251">
        <w:t>mm o</w:t>
      </w:r>
      <w:r>
        <w:t xml:space="preserve">f backfill, for </w:t>
      </w:r>
      <w:proofErr w:type="gramStart"/>
      <w:r>
        <w:t>a distance of 1</w:t>
      </w:r>
      <w:proofErr w:type="gramEnd"/>
      <w:r>
        <w:t> </w:t>
      </w:r>
      <w:r w:rsidRPr="00A84251">
        <w:t xml:space="preserve">m adjacent to culvert headwalls and wing walls, </w:t>
      </w:r>
      <w:proofErr w:type="gramStart"/>
      <w:r w:rsidRPr="00A84251">
        <w:t>so as to</w:t>
      </w:r>
      <w:proofErr w:type="gramEnd"/>
      <w:r w:rsidRPr="00A84251">
        <w:t xml:space="preserve"> be erosion resistant.</w:t>
      </w:r>
    </w:p>
    <w:p w14:paraId="6490E101" w14:textId="77777777" w:rsidR="00654797" w:rsidRPr="00A84251" w:rsidRDefault="00000000" w:rsidP="00654797">
      <w:r w:rsidRPr="00A84251">
        <w:t>Remove surplus material from the site.</w:t>
      </w:r>
    </w:p>
    <w:p w14:paraId="2514BEDA" w14:textId="77777777" w:rsidR="00654797" w:rsidRPr="00A84251" w:rsidRDefault="00000000" w:rsidP="00654797">
      <w:r w:rsidRPr="00A84251">
        <w:t>Reinstate to subgrade level trenches cut through pavements and other construction by backfilling the trench with stabilised select fill compacted to 95% relative compaction.</w:t>
      </w:r>
    </w:p>
    <w:p w14:paraId="27EA82B8" w14:textId="77777777" w:rsidR="00654797" w:rsidRPr="00A84251" w:rsidRDefault="00000000" w:rsidP="00654797">
      <w:r w:rsidRPr="00A84251">
        <w:t>Construct base/sub</w:t>
      </w:r>
      <w:r w:rsidRPr="00A84251">
        <w:noBreakHyphen/>
        <w:t>base layers of the pavement in accordance with the PAVEMENTS AND SHOULDERS Section.</w:t>
      </w:r>
    </w:p>
    <w:p w14:paraId="6AA5984B" w14:textId="77777777" w:rsidR="00654797" w:rsidRPr="00A84251" w:rsidRDefault="00000000" w:rsidP="00654797">
      <w:r w:rsidRPr="00A84251">
        <w:t>Reinstate surface.</w:t>
      </w:r>
    </w:p>
    <w:p w14:paraId="6DD07213" w14:textId="77777777" w:rsidR="00654797" w:rsidRPr="00A84251" w:rsidRDefault="00000000" w:rsidP="00654797">
      <w:r w:rsidRPr="00A84251">
        <w:t>Reinstate trenches cut outside of pavements and other construction by backfilling with standard fill compacted to 90% relative compaction.</w:t>
      </w:r>
    </w:p>
    <w:p w14:paraId="70B53444" w14:textId="77777777" w:rsidR="00654797" w:rsidRPr="00797D15" w:rsidRDefault="00000000" w:rsidP="00654797">
      <w:pPr>
        <w:pStyle w:val="Heading2"/>
        <w:ind w:left="720" w:hanging="720"/>
      </w:pPr>
      <w:bookmarkStart w:id="751" w:name="_Toc390823732"/>
      <w:bookmarkStart w:id="752" w:name="_Toc391429424"/>
      <w:bookmarkStart w:id="753" w:name="_Toc396035102"/>
      <w:bookmarkStart w:id="754" w:name="_Toc398800493"/>
      <w:r w:rsidRPr="00797D15">
        <w:lastRenderedPageBreak/>
        <w:t>Inlet And Outlet Structures</w:t>
      </w:r>
      <w:r>
        <w:t>,</w:t>
      </w:r>
      <w:bookmarkEnd w:id="751"/>
      <w:bookmarkEnd w:id="752"/>
      <w:bookmarkEnd w:id="753"/>
      <w:bookmarkEnd w:id="754"/>
      <w:r>
        <w:t xml:space="preserve"> Pits, Headwalls, and Other Structures</w:t>
      </w:r>
    </w:p>
    <w:p w14:paraId="72A30E29" w14:textId="77777777" w:rsidR="00654797" w:rsidRPr="00A84251" w:rsidRDefault="00000000" w:rsidP="00654797">
      <w:r w:rsidRPr="00A84251">
        <w:t>Construct in accordance with the specifications.</w:t>
      </w:r>
    </w:p>
    <w:p w14:paraId="746325AA" w14:textId="77777777" w:rsidR="00654797" w:rsidRPr="00A84251" w:rsidRDefault="00000000" w:rsidP="00654797">
      <w:r w:rsidRPr="00A84251">
        <w:t>Compact foundations to 95% relati</w:t>
      </w:r>
      <w:r>
        <w:t>ve compaction to a depth of 150 </w:t>
      </w:r>
      <w:r w:rsidRPr="00A84251">
        <w:t>mm minimum.</w:t>
      </w:r>
    </w:p>
    <w:p w14:paraId="1AA8E4D2" w14:textId="77777777" w:rsidR="00654797" w:rsidRDefault="00000000" w:rsidP="00654797">
      <w:r w:rsidRPr="00A84251">
        <w:t xml:space="preserve">Replace unsuitable material as specified in the </w:t>
      </w:r>
      <w:r w:rsidRPr="001B6D80">
        <w:rPr>
          <w:b/>
        </w:rPr>
        <w:t>Excavation</w:t>
      </w:r>
      <w:r>
        <w:t xml:space="preserve"> sub-c</w:t>
      </w:r>
      <w:r w:rsidRPr="00A84251">
        <w:t>lause</w:t>
      </w:r>
      <w:r>
        <w:t xml:space="preserve">, in the </w:t>
      </w:r>
      <w:r>
        <w:rPr>
          <w:b/>
        </w:rPr>
        <w:t xml:space="preserve">Construction of Culverts and Structures </w:t>
      </w:r>
      <w:r>
        <w:t>clause in this work section</w:t>
      </w:r>
      <w:r w:rsidRPr="00A84251">
        <w:t>.</w:t>
      </w:r>
    </w:p>
    <w:p w14:paraId="5C5EFBB8" w14:textId="77777777" w:rsidR="00654797" w:rsidRPr="00797D15" w:rsidRDefault="00000000" w:rsidP="00654797">
      <w:pPr>
        <w:pStyle w:val="Heading2"/>
        <w:ind w:left="720" w:hanging="720"/>
      </w:pPr>
      <w:bookmarkStart w:id="755" w:name="_Toc390823733"/>
      <w:bookmarkStart w:id="756" w:name="_Toc391429425"/>
      <w:bookmarkStart w:id="757" w:name="_Toc396035103"/>
      <w:bookmarkStart w:id="758" w:name="_Toc398800494"/>
      <w:r w:rsidRPr="00797D15">
        <w:t>Inlet And Outlet Channels</w:t>
      </w:r>
      <w:bookmarkEnd w:id="755"/>
      <w:bookmarkEnd w:id="756"/>
      <w:bookmarkEnd w:id="757"/>
      <w:bookmarkEnd w:id="758"/>
      <w:r w:rsidRPr="00797D15">
        <w:t xml:space="preserve"> - Witness Point</w:t>
      </w:r>
    </w:p>
    <w:p w14:paraId="42EB9ADC" w14:textId="77777777" w:rsidR="00654797" w:rsidRDefault="00000000" w:rsidP="00654797">
      <w:r w:rsidRPr="00A84251">
        <w:t>Excavate the inlet and outlet of all culverts to facilitate the flow of water.</w:t>
      </w:r>
    </w:p>
    <w:p w14:paraId="63A0BBAB" w14:textId="77777777" w:rsidR="00654797" w:rsidRDefault="00000000" w:rsidP="00654797">
      <w:r w:rsidRPr="003F7D47">
        <w:t>Refer to CS 3126 for drainage outlet chute behind kerb for rural applications.</w:t>
      </w:r>
    </w:p>
    <w:p w14:paraId="284C6F7B" w14:textId="77777777" w:rsidR="00654797" w:rsidRPr="00A84251" w:rsidRDefault="00000000" w:rsidP="00654797">
      <w:r w:rsidRPr="00A84251">
        <w:t>Conform to the following:</w:t>
      </w:r>
    </w:p>
    <w:p w14:paraId="175D8BCA" w14:textId="77777777" w:rsidR="00654797" w:rsidRPr="00A84251" w:rsidRDefault="00000000" w:rsidP="00654797">
      <w:r>
        <w:t>Bed width:</w:t>
      </w:r>
      <w:r>
        <w:tab/>
      </w:r>
      <w:r>
        <w:tab/>
        <w:t>Minimum 150 </w:t>
      </w:r>
      <w:r w:rsidRPr="00A84251">
        <w:t>mm greater than overall width of culvert.</w:t>
      </w:r>
    </w:p>
    <w:p w14:paraId="7AC89082" w14:textId="77777777" w:rsidR="00654797" w:rsidRPr="00A84251" w:rsidRDefault="00000000" w:rsidP="00654797">
      <w:r>
        <w:t>Side batters:</w:t>
      </w:r>
      <w:r>
        <w:tab/>
      </w:r>
      <w:r>
        <w:tab/>
        <w:t xml:space="preserve">45 </w:t>
      </w:r>
      <w:r w:rsidRPr="00A84251">
        <w:t>degrees maximum to horizontal.</w:t>
      </w:r>
    </w:p>
    <w:p w14:paraId="7B5CBA0B" w14:textId="77777777" w:rsidR="00654797" w:rsidRDefault="00000000" w:rsidP="00654797">
      <w:r w:rsidRPr="00A84251">
        <w:t>Bed grade:</w:t>
      </w:r>
      <w:r w:rsidRPr="00A84251">
        <w:tab/>
      </w:r>
      <w:r>
        <w:tab/>
      </w:r>
      <w:r w:rsidRPr="00A84251">
        <w:t>0.5% in the direction of fl</w:t>
      </w:r>
      <w:r>
        <w:t>ow for a minimum distance of 50 </w:t>
      </w:r>
      <w:r w:rsidRPr="00A84251">
        <w:t>metres.</w:t>
      </w:r>
    </w:p>
    <w:p w14:paraId="2F5A2AB6" w14:textId="77777777" w:rsidR="00654797" w:rsidRDefault="00000000" w:rsidP="00654797">
      <w:pPr>
        <w:pStyle w:val="BodyText"/>
      </w:pPr>
      <w:r>
        <w:t>Clean out new work and existing work affected by the new work.</w:t>
      </w:r>
    </w:p>
    <w:p w14:paraId="3125658E" w14:textId="77777777" w:rsidR="00654797" w:rsidRPr="00A84251" w:rsidRDefault="00000000" w:rsidP="00654797">
      <w:pPr>
        <w:pStyle w:val="BodyText"/>
      </w:pPr>
      <w:r w:rsidRPr="00A841A9">
        <w:rPr>
          <w:b/>
          <w:bCs/>
        </w:rPr>
        <w:t xml:space="preserve">Witness Point </w:t>
      </w:r>
      <w:r>
        <w:t>- Advise the Superintendent within 2 days when cleaning out is completed.</w:t>
      </w:r>
    </w:p>
    <w:p w14:paraId="02B5BF79" w14:textId="77777777" w:rsidR="00654797" w:rsidRPr="00797D15" w:rsidRDefault="00000000" w:rsidP="00654797">
      <w:pPr>
        <w:pStyle w:val="Heading2"/>
        <w:ind w:left="720" w:hanging="720"/>
      </w:pPr>
      <w:bookmarkStart w:id="759" w:name="_Toc390823734"/>
      <w:bookmarkStart w:id="760" w:name="_Toc391429426"/>
      <w:bookmarkStart w:id="761" w:name="_Toc396035104"/>
      <w:bookmarkStart w:id="762" w:name="_Toc398800495"/>
      <w:r w:rsidRPr="00797D15">
        <w:t>Open Unlined Drains</w:t>
      </w:r>
      <w:bookmarkEnd w:id="759"/>
      <w:bookmarkEnd w:id="760"/>
      <w:bookmarkEnd w:id="761"/>
      <w:bookmarkEnd w:id="762"/>
    </w:p>
    <w:p w14:paraId="117F31FE" w14:textId="77777777" w:rsidR="00654797" w:rsidRPr="00A84251" w:rsidRDefault="00000000" w:rsidP="00654797">
      <w:r w:rsidRPr="00A84251">
        <w:t>Excavate and dispose of all excess material as specified in the EARTHWORKS Section.</w:t>
      </w:r>
    </w:p>
    <w:p w14:paraId="57AD971F" w14:textId="77777777" w:rsidR="00654797" w:rsidRPr="00A84251" w:rsidRDefault="00000000" w:rsidP="00654797">
      <w:r w:rsidRPr="00A84251">
        <w:t>Trim drains to form neat levees.</w:t>
      </w:r>
    </w:p>
    <w:p w14:paraId="398B536F" w14:textId="77777777" w:rsidR="00654797" w:rsidRPr="00A84251" w:rsidRDefault="00000000" w:rsidP="00654797">
      <w:r w:rsidRPr="00A84251">
        <w:t>Compact levees to 95% relative compaction.</w:t>
      </w:r>
    </w:p>
    <w:p w14:paraId="310C94A1" w14:textId="77777777" w:rsidR="00654797" w:rsidRPr="00A84251" w:rsidRDefault="00000000" w:rsidP="00654797">
      <w:r w:rsidRPr="00A84251">
        <w:t>Allow natural surface runoff.</w:t>
      </w:r>
    </w:p>
    <w:p w14:paraId="4AAEAD05" w14:textId="77777777" w:rsidR="00654797" w:rsidRPr="00797D15" w:rsidRDefault="00000000" w:rsidP="00654797">
      <w:pPr>
        <w:pStyle w:val="Heading2"/>
        <w:ind w:left="720" w:hanging="720"/>
      </w:pPr>
      <w:bookmarkStart w:id="763" w:name="_Toc390823735"/>
      <w:bookmarkStart w:id="764" w:name="_Toc391429427"/>
      <w:bookmarkStart w:id="765" w:name="_Toc396035105"/>
      <w:bookmarkStart w:id="766" w:name="_Toc398800496"/>
      <w:r w:rsidRPr="00797D15">
        <w:t xml:space="preserve">Removal Of Existing Culverts </w:t>
      </w:r>
      <w:proofErr w:type="gramStart"/>
      <w:r w:rsidRPr="00797D15">
        <w:t>And</w:t>
      </w:r>
      <w:proofErr w:type="gramEnd"/>
      <w:r w:rsidRPr="00797D15">
        <w:t xml:space="preserve"> Drainage Structures</w:t>
      </w:r>
      <w:bookmarkEnd w:id="763"/>
      <w:bookmarkEnd w:id="764"/>
      <w:bookmarkEnd w:id="765"/>
      <w:bookmarkEnd w:id="766"/>
    </w:p>
    <w:p w14:paraId="2A306C10" w14:textId="77777777" w:rsidR="00654797" w:rsidRPr="00A84251" w:rsidRDefault="00000000" w:rsidP="00654797">
      <w:r w:rsidRPr="00A84251">
        <w:t>Demolish and remove from the site, as specified, existing culverts and drainage structures.</w:t>
      </w:r>
    </w:p>
    <w:p w14:paraId="1EAE7416" w14:textId="77777777" w:rsidR="00654797" w:rsidRDefault="00000000" w:rsidP="00654797">
      <w:pPr>
        <w:pStyle w:val="Heading2"/>
        <w:ind w:left="720" w:hanging="720"/>
      </w:pPr>
      <w:bookmarkStart w:id="767" w:name="_Toc390823736"/>
      <w:bookmarkStart w:id="768" w:name="_Toc391429428"/>
      <w:bookmarkStart w:id="769" w:name="_Toc396035106"/>
      <w:bookmarkStart w:id="770" w:name="_Toc398800497"/>
      <w:r w:rsidRPr="006B0972">
        <w:t>Subsoil Drain</w:t>
      </w:r>
      <w:r>
        <w:t xml:space="preserve">age </w:t>
      </w:r>
      <w:r w:rsidRPr="006B0972">
        <w:t>s</w:t>
      </w:r>
      <w:bookmarkEnd w:id="767"/>
      <w:bookmarkEnd w:id="768"/>
      <w:bookmarkEnd w:id="769"/>
      <w:bookmarkEnd w:id="770"/>
      <w:r>
        <w:t>ystems</w:t>
      </w:r>
    </w:p>
    <w:p w14:paraId="25A83467" w14:textId="77777777" w:rsidR="00654797" w:rsidRPr="004F158F" w:rsidRDefault="00000000" w:rsidP="00654797">
      <w:pPr>
        <w:pStyle w:val="Heading3"/>
      </w:pPr>
      <w:r>
        <w:t>Subsoil Drainage</w:t>
      </w:r>
    </w:p>
    <w:p w14:paraId="40EF270A" w14:textId="77777777" w:rsidR="00654797" w:rsidRPr="006B0972" w:rsidRDefault="00000000" w:rsidP="00654797">
      <w:pPr>
        <w:pStyle w:val="Heading4"/>
      </w:pPr>
      <w:bookmarkStart w:id="771" w:name="_Toc390823737"/>
      <w:bookmarkStart w:id="772" w:name="_Toc391429429"/>
      <w:bookmarkStart w:id="773" w:name="_Toc396035107"/>
      <w:bookmarkStart w:id="774" w:name="_Toc398800498"/>
      <w:r w:rsidRPr="006B0972">
        <w:t>Excavation</w:t>
      </w:r>
      <w:bookmarkEnd w:id="771"/>
      <w:bookmarkEnd w:id="772"/>
      <w:bookmarkEnd w:id="773"/>
      <w:bookmarkEnd w:id="774"/>
    </w:p>
    <w:p w14:paraId="31B97962" w14:textId="77777777" w:rsidR="00654797" w:rsidRPr="006B0972" w:rsidRDefault="00000000" w:rsidP="00654797">
      <w:bookmarkStart w:id="775" w:name="_Toc390823738"/>
      <w:bookmarkStart w:id="776" w:name="_Toc391429430"/>
      <w:bookmarkStart w:id="777" w:name="_Toc396035108"/>
      <w:bookmarkStart w:id="778" w:name="_Toc398800499"/>
      <w:r w:rsidRPr="006B0972">
        <w:t xml:space="preserve">Excavate </w:t>
      </w:r>
      <w:r>
        <w:t xml:space="preserve">to the depths indicated on the applicable Civil Standard Drawings and/or the project </w:t>
      </w:r>
      <w:proofErr w:type="gramStart"/>
      <w:r>
        <w:t>drawings.</w:t>
      </w:r>
      <w:r w:rsidRPr="006B0972">
        <w:t>.</w:t>
      </w:r>
      <w:proofErr w:type="gramEnd"/>
    </w:p>
    <w:p w14:paraId="33727AC5" w14:textId="77777777" w:rsidR="00654797" w:rsidRPr="006B0972" w:rsidRDefault="00000000" w:rsidP="00654797">
      <w:r w:rsidRPr="006B0972">
        <w:t>Line the trench with geotextile fabric. Refer to PROTECTION WORKS.</w:t>
      </w:r>
    </w:p>
    <w:p w14:paraId="49DCAD0F" w14:textId="77777777" w:rsidR="00654797" w:rsidRPr="006B0972" w:rsidRDefault="00000000" w:rsidP="00654797">
      <w:r w:rsidRPr="006B0972">
        <w:t>Place a bedding layer of 50 mm of filter material in the trench and compact with a vibrating plate or similar.</w:t>
      </w:r>
    </w:p>
    <w:p w14:paraId="31E7FBF5" w14:textId="77777777" w:rsidR="00654797" w:rsidRPr="006B0972" w:rsidRDefault="00000000" w:rsidP="00654797">
      <w:pPr>
        <w:pStyle w:val="Heading4"/>
      </w:pPr>
      <w:r w:rsidRPr="006B0972">
        <w:t>Filter Material</w:t>
      </w:r>
      <w:bookmarkEnd w:id="775"/>
      <w:bookmarkEnd w:id="776"/>
      <w:bookmarkEnd w:id="777"/>
      <w:bookmarkEnd w:id="778"/>
    </w:p>
    <w:p w14:paraId="2BB9A1E0" w14:textId="77777777" w:rsidR="00654797" w:rsidRPr="006B0972" w:rsidRDefault="00000000" w:rsidP="00654797">
      <w:r w:rsidRPr="006B0972">
        <w:t>Shall be a hard durable stone having a Los Angeles Abrasion Loss not greater than 35%.</w:t>
      </w:r>
    </w:p>
    <w:p w14:paraId="0B83C6E0" w14:textId="77777777" w:rsidR="00654797" w:rsidRPr="006B0972" w:rsidRDefault="00000000" w:rsidP="00654797">
      <w:r>
        <w:t>For Type B subsoil drains, backfill material is to consist of a single sized aggregate of 20mm particle size, with a maximum of 5% passing the AS 0.15mm sieve.</w:t>
      </w:r>
    </w:p>
    <w:p w14:paraId="59713133" w14:textId="77777777" w:rsidR="00654797" w:rsidRPr="006B0972" w:rsidRDefault="00000000" w:rsidP="00654797">
      <w:pPr>
        <w:pStyle w:val="Heading4"/>
      </w:pPr>
      <w:bookmarkStart w:id="779" w:name="_Toc390823740"/>
      <w:bookmarkStart w:id="780" w:name="_Toc391429432"/>
      <w:bookmarkStart w:id="781" w:name="_Toc396035110"/>
      <w:bookmarkStart w:id="782" w:name="_Toc398800501"/>
      <w:r w:rsidRPr="006B0972">
        <w:t>Geotextile Fabric</w:t>
      </w:r>
      <w:bookmarkEnd w:id="779"/>
      <w:bookmarkEnd w:id="780"/>
      <w:bookmarkEnd w:id="781"/>
      <w:bookmarkEnd w:id="782"/>
    </w:p>
    <w:p w14:paraId="667969B6" w14:textId="77777777" w:rsidR="00654797" w:rsidRPr="006B0972" w:rsidRDefault="00000000" w:rsidP="00654797">
      <w:pPr>
        <w:pStyle w:val="BodyText"/>
        <w:rPr>
          <w:color w:val="000000"/>
        </w:rPr>
      </w:pPr>
      <w:r w:rsidRPr="006B0972">
        <w:rPr>
          <w:color w:val="000000"/>
        </w:rPr>
        <w:t xml:space="preserve">Conform to the requirements of </w:t>
      </w:r>
      <w:r w:rsidRPr="006B0972">
        <w:rPr>
          <w:b/>
          <w:color w:val="000000"/>
        </w:rPr>
        <w:t>Geotextile Fabrics</w:t>
      </w:r>
      <w:r w:rsidRPr="006B0972">
        <w:rPr>
          <w:color w:val="000000"/>
        </w:rPr>
        <w:t xml:space="preserve"> clause in PROTECTION WORKS.</w:t>
      </w:r>
    </w:p>
    <w:p w14:paraId="5AD95271" w14:textId="77777777" w:rsidR="00654797" w:rsidRPr="006B0972" w:rsidRDefault="00000000" w:rsidP="00654797">
      <w:pPr>
        <w:pStyle w:val="Heading4"/>
      </w:pPr>
      <w:bookmarkStart w:id="783" w:name="_Toc390823741"/>
      <w:bookmarkStart w:id="784" w:name="_Toc391429433"/>
      <w:bookmarkStart w:id="785" w:name="_Toc396035111"/>
      <w:bookmarkStart w:id="786" w:name="_Toc398800502"/>
      <w:r w:rsidRPr="006B0972">
        <w:lastRenderedPageBreak/>
        <w:t xml:space="preserve">Subsoil </w:t>
      </w:r>
      <w:proofErr w:type="gramStart"/>
      <w:r w:rsidRPr="006B0972">
        <w:t>Drain Pipe</w:t>
      </w:r>
      <w:bookmarkEnd w:id="783"/>
      <w:bookmarkEnd w:id="784"/>
      <w:bookmarkEnd w:id="785"/>
      <w:bookmarkEnd w:id="786"/>
      <w:proofErr w:type="gramEnd"/>
    </w:p>
    <w:p w14:paraId="5E3CA565" w14:textId="77777777" w:rsidR="00654797" w:rsidRPr="006B0972" w:rsidRDefault="00000000" w:rsidP="00654797">
      <w:r w:rsidRPr="006B0972">
        <w:t xml:space="preserve">Use </w:t>
      </w:r>
      <w:r>
        <w:t xml:space="preserve">minimum </w:t>
      </w:r>
      <w:r w:rsidRPr="006B0972">
        <w:t xml:space="preserve">100 mm diameter </w:t>
      </w:r>
      <w:r>
        <w:t xml:space="preserve">pipe, </w:t>
      </w:r>
      <w:r w:rsidRPr="006B0972">
        <w:t>Class 400</w:t>
      </w:r>
      <w:r>
        <w:t xml:space="preserve"> behind kerbs, Class 1000 minimum under roads (trafficable areas)</w:t>
      </w:r>
      <w:r w:rsidRPr="006B0972">
        <w:t>.</w:t>
      </w:r>
    </w:p>
    <w:p w14:paraId="57A2068E" w14:textId="77777777" w:rsidR="00654797" w:rsidRPr="006B0972" w:rsidRDefault="00000000" w:rsidP="00654797">
      <w:r w:rsidRPr="006B0972">
        <w:t>Use compatible couplings and fittings.</w:t>
      </w:r>
    </w:p>
    <w:p w14:paraId="7DE260E1" w14:textId="77777777" w:rsidR="00654797" w:rsidRPr="006B0972" w:rsidRDefault="00000000" w:rsidP="00654797">
      <w:r w:rsidRPr="006B0972">
        <w:t xml:space="preserve">Connect solid wall pipe to the subsoil </w:t>
      </w:r>
      <w:proofErr w:type="gramStart"/>
      <w:r w:rsidRPr="006B0972">
        <w:t>drain pipe</w:t>
      </w:r>
      <w:proofErr w:type="gramEnd"/>
      <w:r w:rsidRPr="006B0972">
        <w:t xml:space="preserve"> for the disposal of collected water.</w:t>
      </w:r>
    </w:p>
    <w:p w14:paraId="70AB9C22" w14:textId="77777777" w:rsidR="00654797" w:rsidRPr="006B0972" w:rsidRDefault="00000000" w:rsidP="00654797">
      <w:pPr>
        <w:pStyle w:val="Heading4"/>
      </w:pPr>
      <w:bookmarkStart w:id="787" w:name="_Toc390823742"/>
      <w:bookmarkStart w:id="788" w:name="_Toc391429434"/>
      <w:bookmarkStart w:id="789" w:name="_Toc396035112"/>
      <w:bookmarkStart w:id="790" w:name="_Toc398800503"/>
      <w:r w:rsidRPr="006B0972">
        <w:t xml:space="preserve">Laying and Backfilling – </w:t>
      </w:r>
      <w:bookmarkEnd w:id="787"/>
      <w:bookmarkEnd w:id="788"/>
      <w:bookmarkEnd w:id="789"/>
      <w:bookmarkEnd w:id="790"/>
      <w:r w:rsidRPr="006B0972">
        <w:t>Hold Point</w:t>
      </w:r>
    </w:p>
    <w:p w14:paraId="0291C30F" w14:textId="77777777" w:rsidR="00654797" w:rsidRDefault="00000000" w:rsidP="00654797">
      <w:r>
        <w:t>Lay pipe on 1% minimum grade.</w:t>
      </w:r>
    </w:p>
    <w:p w14:paraId="2CF4CFEC" w14:textId="77777777" w:rsidR="00654797" w:rsidRPr="006B0972" w:rsidRDefault="00000000" w:rsidP="00654797">
      <w:r w:rsidRPr="006B0972">
        <w:t>Fit the pipelines with inspection openings</w:t>
      </w:r>
      <w:r>
        <w:t>, flushing points,</w:t>
      </w:r>
      <w:r w:rsidRPr="006B0972">
        <w:t xml:space="preserve"> and </w:t>
      </w:r>
      <w:r>
        <w:t xml:space="preserve">appropriate </w:t>
      </w:r>
      <w:r w:rsidRPr="006B0972">
        <w:t>caps</w:t>
      </w:r>
      <w:r>
        <w:t>,</w:t>
      </w:r>
      <w:r w:rsidRPr="006B0972">
        <w:t xml:space="preserve"> supported in</w:t>
      </w:r>
      <w:r>
        <w:t xml:space="preserve"> </w:t>
      </w:r>
      <w:r w:rsidRPr="006B0972">
        <w:t>concrete collar</w:t>
      </w:r>
      <w:r>
        <w:t>s suitable for Class D loading</w:t>
      </w:r>
      <w:r w:rsidRPr="006B0972">
        <w:t>.</w:t>
      </w:r>
    </w:p>
    <w:p w14:paraId="46D9506D" w14:textId="77777777" w:rsidR="00654797" w:rsidRPr="006B0972" w:rsidRDefault="00000000" w:rsidP="00654797">
      <w:r w:rsidRPr="006B0972">
        <w:rPr>
          <w:b/>
        </w:rPr>
        <w:t>Hold point</w:t>
      </w:r>
      <w:r w:rsidRPr="006B0972">
        <w:t xml:space="preserve"> - Obtain Superintendent's approval of the pipe installation before backfilling.</w:t>
      </w:r>
    </w:p>
    <w:p w14:paraId="19EF3F37" w14:textId="77777777" w:rsidR="00654797" w:rsidRPr="006B0972" w:rsidRDefault="00000000" w:rsidP="00654797">
      <w:r w:rsidRPr="006B0972">
        <w:t>Place filter material around the barrel of the pipe and to a height of 200 mm above the pipe.</w:t>
      </w:r>
    </w:p>
    <w:p w14:paraId="0A58DDC0" w14:textId="77777777" w:rsidR="00654797" w:rsidRPr="006B0972" w:rsidRDefault="00000000" w:rsidP="00654797">
      <w:r w:rsidRPr="006B0972">
        <w:t>Compact with a vibrating plate compactor or similar.</w:t>
      </w:r>
    </w:p>
    <w:p w14:paraId="0E3FCE25" w14:textId="77777777" w:rsidR="00654797" w:rsidRPr="006B0972" w:rsidRDefault="00000000" w:rsidP="00654797">
      <w:r w:rsidRPr="006B0972">
        <w:t>Place and compact remaining layers of the filter in layers not exceeding 300 mm.</w:t>
      </w:r>
    </w:p>
    <w:p w14:paraId="40D4082E" w14:textId="77777777" w:rsidR="00654797" w:rsidRPr="006B0972" w:rsidRDefault="00000000" w:rsidP="00654797">
      <w:r w:rsidRPr="006B0972">
        <w:t>Prevent contamination of the filter.</w:t>
      </w:r>
    </w:p>
    <w:p w14:paraId="214AA308" w14:textId="77777777" w:rsidR="00654797" w:rsidRPr="006B0972" w:rsidRDefault="00000000" w:rsidP="00654797">
      <w:r w:rsidRPr="006B0972">
        <w:t>Place and compact basecourse gravel, as specified in the PAVEMENTS AND SHOULDERS Section in the top 300 mm of trench.</w:t>
      </w:r>
    </w:p>
    <w:p w14:paraId="475D26F9" w14:textId="77777777" w:rsidR="00654797" w:rsidRPr="006B0972" w:rsidRDefault="00000000" w:rsidP="00654797">
      <w:r w:rsidRPr="006B0972">
        <w:t>Place the material in two equal layers compacted to 95% relative compaction.</w:t>
      </w:r>
    </w:p>
    <w:p w14:paraId="5BACF9B8" w14:textId="77777777" w:rsidR="00654797" w:rsidRPr="006B0972" w:rsidRDefault="00000000" w:rsidP="00654797">
      <w:r w:rsidRPr="006B0972">
        <w:t>Where trench excavated through pavement compact upper layer of basecourse gravel to 100% relative compaction and reinstate surface.</w:t>
      </w:r>
    </w:p>
    <w:p w14:paraId="15F4EAD4" w14:textId="77777777" w:rsidR="00654797" w:rsidRPr="006B0972" w:rsidRDefault="00000000" w:rsidP="00654797">
      <w:r w:rsidRPr="006B0972">
        <w:t xml:space="preserve">Backfill above solid wall pipes as specified in the </w:t>
      </w:r>
      <w:r w:rsidRPr="006B0972">
        <w:rPr>
          <w:b/>
        </w:rPr>
        <w:t>Backfill</w:t>
      </w:r>
      <w:r w:rsidRPr="006B0972">
        <w:t xml:space="preserve"> sub-clause, in the </w:t>
      </w:r>
      <w:r w:rsidRPr="006B0972">
        <w:rPr>
          <w:b/>
        </w:rPr>
        <w:t>Construction of Culverts and Structures</w:t>
      </w:r>
      <w:r w:rsidRPr="006B0972">
        <w:t xml:space="preserve"> clause</w:t>
      </w:r>
      <w:r>
        <w:t xml:space="preserve"> in this work section</w:t>
      </w:r>
      <w:r w:rsidRPr="006B0972">
        <w:t>.</w:t>
      </w:r>
    </w:p>
    <w:p w14:paraId="6FE17877" w14:textId="77777777" w:rsidR="00654797" w:rsidRPr="006B0972" w:rsidRDefault="00000000" w:rsidP="00654797">
      <w:pPr>
        <w:pStyle w:val="Heading4"/>
      </w:pPr>
      <w:bookmarkStart w:id="791" w:name="_Toc390823743"/>
      <w:bookmarkStart w:id="792" w:name="_Toc391429435"/>
      <w:bookmarkStart w:id="793" w:name="_Toc396035113"/>
      <w:bookmarkStart w:id="794" w:name="_Toc398800504"/>
      <w:r w:rsidRPr="006B0972">
        <w:t>End Walls</w:t>
      </w:r>
      <w:bookmarkEnd w:id="791"/>
      <w:bookmarkEnd w:id="792"/>
      <w:bookmarkEnd w:id="793"/>
      <w:bookmarkEnd w:id="794"/>
      <w:r w:rsidRPr="006B0972">
        <w:t xml:space="preserve"> - Witness Point</w:t>
      </w:r>
    </w:p>
    <w:p w14:paraId="37D768F0" w14:textId="77777777" w:rsidR="00654797" w:rsidRPr="006B0972" w:rsidRDefault="00000000" w:rsidP="00654797">
      <w:r w:rsidRPr="006B0972">
        <w:t>Construct end walls at the outlet of subsoil drains as specified.</w:t>
      </w:r>
    </w:p>
    <w:p w14:paraId="5DE194D4" w14:textId="77777777" w:rsidR="00654797" w:rsidRPr="006B0972" w:rsidRDefault="00000000" w:rsidP="00654797">
      <w:r w:rsidRPr="006B0972">
        <w:t>Secure 19 mm galvanised wire mesh over the opening.</w:t>
      </w:r>
    </w:p>
    <w:p w14:paraId="32177A75" w14:textId="77777777" w:rsidR="00654797" w:rsidRPr="006B0972" w:rsidRDefault="00000000" w:rsidP="00654797">
      <w:r w:rsidRPr="006B0972">
        <w:t xml:space="preserve">Mark end walls with </w:t>
      </w:r>
      <w:proofErr w:type="gramStart"/>
      <w:r w:rsidRPr="006B0972">
        <w:t>guide posts</w:t>
      </w:r>
      <w:proofErr w:type="gramEnd"/>
      <w:r w:rsidRPr="006B0972">
        <w:t>.</w:t>
      </w:r>
    </w:p>
    <w:p w14:paraId="49C1B47E" w14:textId="77777777" w:rsidR="00654797" w:rsidRPr="006B0972" w:rsidRDefault="00000000" w:rsidP="00654797">
      <w:r w:rsidRPr="006B0972">
        <w:t>Clean out new work and existing work affected by the new work.</w:t>
      </w:r>
    </w:p>
    <w:p w14:paraId="27362562" w14:textId="77777777" w:rsidR="00654797" w:rsidRDefault="00000000" w:rsidP="00654797">
      <w:r w:rsidRPr="006B0972">
        <w:rPr>
          <w:b/>
        </w:rPr>
        <w:t>Witness Point</w:t>
      </w:r>
      <w:r>
        <w:rPr>
          <w:b/>
        </w:rPr>
        <w:t xml:space="preserve"> </w:t>
      </w:r>
      <w:r w:rsidRPr="006B0972">
        <w:t>- Advise the Superintendent within 2 days of when cleaning out is completed.</w:t>
      </w:r>
    </w:p>
    <w:p w14:paraId="6344F1BF" w14:textId="77777777" w:rsidR="00654797" w:rsidRDefault="00000000" w:rsidP="00654797">
      <w:pPr>
        <w:pStyle w:val="Heading3"/>
      </w:pPr>
      <w:r w:rsidRPr="00717342">
        <w:t>Drainage</w:t>
      </w:r>
      <w:r>
        <w:t xml:space="preserve"> Blankets</w:t>
      </w:r>
    </w:p>
    <w:p w14:paraId="66FB21B9" w14:textId="77777777" w:rsidR="00654797" w:rsidRDefault="00000000" w:rsidP="00654797">
      <w:pPr>
        <w:pStyle w:val="Heading4"/>
      </w:pPr>
      <w:r w:rsidRPr="00717342">
        <w:t>Excavation</w:t>
      </w:r>
    </w:p>
    <w:p w14:paraId="4B49A147" w14:textId="77777777" w:rsidR="00654797" w:rsidRDefault="00000000" w:rsidP="00654797">
      <w:r>
        <w:t>Excavate to the depths indicated on the project drawings and consistent with Civil Standard Drawing CS3122.</w:t>
      </w:r>
    </w:p>
    <w:p w14:paraId="62BD1049" w14:textId="77777777" w:rsidR="00654797" w:rsidRDefault="00000000" w:rsidP="00654797">
      <w:r>
        <w:t xml:space="preserve">Compact excavated base to 95% MMDD and provide either a </w:t>
      </w:r>
      <w:proofErr w:type="gramStart"/>
      <w:r>
        <w:t>two way</w:t>
      </w:r>
      <w:proofErr w:type="gramEnd"/>
      <w:r>
        <w:t xml:space="preserve"> slope extending from the road centreline, or a </w:t>
      </w:r>
      <w:proofErr w:type="gramStart"/>
      <w:r>
        <w:t>one way</w:t>
      </w:r>
      <w:proofErr w:type="gramEnd"/>
      <w:r>
        <w:t xml:space="preserve"> slope across the entire width. </w:t>
      </w:r>
    </w:p>
    <w:p w14:paraId="0A26A527" w14:textId="77777777" w:rsidR="00654797" w:rsidRDefault="00000000" w:rsidP="00654797">
      <w:r>
        <w:t>The excavation base slope shall be minimum 1%.</w:t>
      </w:r>
    </w:p>
    <w:p w14:paraId="079A7A79" w14:textId="77777777" w:rsidR="00654797" w:rsidRDefault="00000000" w:rsidP="00654797">
      <w:pPr>
        <w:pStyle w:val="Heading4"/>
      </w:pPr>
      <w:r>
        <w:t xml:space="preserve">Filter </w:t>
      </w:r>
      <w:r w:rsidRPr="00717342">
        <w:t>Material</w:t>
      </w:r>
    </w:p>
    <w:p w14:paraId="4C593B5D" w14:textId="77777777" w:rsidR="00654797" w:rsidRDefault="00000000" w:rsidP="00654797">
      <w:r>
        <w:t>Filter material is to consist of an open-graded 20mm crushed rock, with a maximum of 3% material passing the AS 0.075mm sieve produced by blending 50% of 20mm and 50% of 10mm aggregate.</w:t>
      </w:r>
    </w:p>
    <w:p w14:paraId="16473C99" w14:textId="77777777" w:rsidR="00654797" w:rsidRDefault="00000000" w:rsidP="00654797">
      <w:pPr>
        <w:pStyle w:val="Heading4"/>
      </w:pPr>
      <w:r>
        <w:t>Geotextile Fabric</w:t>
      </w:r>
    </w:p>
    <w:p w14:paraId="45EC7CF1" w14:textId="77777777" w:rsidR="00654797" w:rsidRDefault="00000000" w:rsidP="00654797">
      <w:pPr>
        <w:pStyle w:val="BodyText"/>
      </w:pPr>
      <w:r>
        <w:t xml:space="preserve">Conform to the requirements of </w:t>
      </w:r>
      <w:r>
        <w:rPr>
          <w:b/>
        </w:rPr>
        <w:t>Geotextile Fabrics</w:t>
      </w:r>
      <w:r>
        <w:t xml:space="preserve"> as per Civil Standard Drawing 3122.</w:t>
      </w:r>
    </w:p>
    <w:p w14:paraId="1C820EB5" w14:textId="77777777" w:rsidR="00654797" w:rsidRDefault="00000000" w:rsidP="00654797">
      <w:pPr>
        <w:pStyle w:val="BodyText"/>
      </w:pPr>
      <w:r>
        <w:lastRenderedPageBreak/>
        <w:t>The geotextile fabric is to wrap and encase the filter material so that no filter material is exposed.</w:t>
      </w:r>
    </w:p>
    <w:p w14:paraId="447AF179" w14:textId="77777777" w:rsidR="00654797" w:rsidRDefault="00000000" w:rsidP="00654797">
      <w:pPr>
        <w:pStyle w:val="Heading4"/>
      </w:pPr>
      <w:r w:rsidRPr="00717342">
        <w:t>Drainage</w:t>
      </w:r>
      <w:r>
        <w:t xml:space="preserve"> Pipe</w:t>
      </w:r>
    </w:p>
    <w:p w14:paraId="3B8E7FE1" w14:textId="77777777" w:rsidR="00654797" w:rsidRPr="00717342" w:rsidRDefault="00000000" w:rsidP="00654797">
      <w:pPr>
        <w:rPr>
          <w:lang w:val="en-US"/>
        </w:rPr>
      </w:pPr>
      <w:r>
        <w:rPr>
          <w:lang w:val="en-US"/>
        </w:rPr>
        <w:t xml:space="preserve">Use minimum 100mm DN Class 1000 subsoil pipe in the drainage blanket and join </w:t>
      </w:r>
      <w:proofErr w:type="gramStart"/>
      <w:r>
        <w:rPr>
          <w:lang w:val="en-US"/>
        </w:rPr>
        <w:t>to</w:t>
      </w:r>
      <w:proofErr w:type="gramEnd"/>
      <w:r>
        <w:rPr>
          <w:lang w:val="en-US"/>
        </w:rPr>
        <w:t xml:space="preserve"> 100mm NB uPVC outlet pipe. Cast outlet pipe in a headwall. Headwall is to be placed on a slope to match the batter slope.</w:t>
      </w:r>
    </w:p>
    <w:p w14:paraId="64CCBB2B" w14:textId="77777777" w:rsidR="00654797" w:rsidRPr="006B0972" w:rsidRDefault="00000000" w:rsidP="00654797">
      <w:pPr>
        <w:pStyle w:val="Heading2"/>
        <w:ind w:left="720" w:hanging="720"/>
      </w:pPr>
      <w:bookmarkStart w:id="795" w:name="_Toc390823744"/>
      <w:bookmarkStart w:id="796" w:name="_Toc391429436"/>
      <w:bookmarkStart w:id="797" w:name="_Toc396035114"/>
      <w:bookmarkStart w:id="798" w:name="_Toc398800505"/>
      <w:r w:rsidRPr="006B0972">
        <w:t>Conformance</w:t>
      </w:r>
      <w:bookmarkEnd w:id="795"/>
      <w:bookmarkEnd w:id="796"/>
      <w:bookmarkEnd w:id="797"/>
      <w:bookmarkEnd w:id="798"/>
    </w:p>
    <w:p w14:paraId="1D35580F" w14:textId="77777777" w:rsidR="00654797" w:rsidRPr="006B0972" w:rsidRDefault="00000000" w:rsidP="00654797">
      <w:pPr>
        <w:keepNext/>
        <w:keepLines/>
      </w:pPr>
      <w:r w:rsidRPr="006B0972">
        <w:t xml:space="preserve">Conform to </w:t>
      </w:r>
      <w:r w:rsidRPr="006B0972">
        <w:fldChar w:fldCharType="begin"/>
      </w:r>
      <w:r w:rsidRPr="006B0972">
        <w:instrText xml:space="preserve"> REF _Ref435514016 \h  \* MERGEFORMAT </w:instrText>
      </w:r>
      <w:r w:rsidRPr="006B0972">
        <w:fldChar w:fldCharType="separate"/>
      </w:r>
      <w:r w:rsidR="00033F66" w:rsidRPr="006B0972">
        <w:rPr>
          <w:b/>
          <w:i/>
        </w:rPr>
        <w:t>Table - Drainage Works Tolerances</w:t>
      </w:r>
      <w:r w:rsidRPr="006B0972">
        <w:fldChar w:fldCharType="end"/>
      </w:r>
      <w:r w:rsidRPr="006B0972">
        <w:t>.</w:t>
      </w:r>
    </w:p>
    <w:tbl>
      <w:tblPr>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5154"/>
        <w:gridCol w:w="5154"/>
      </w:tblGrid>
      <w:tr w:rsidR="009838DF" w14:paraId="2377F456" w14:textId="77777777" w:rsidTr="00CC60EE">
        <w:trPr>
          <w:trHeight w:val="275"/>
          <w:tblHeader/>
        </w:trPr>
        <w:tc>
          <w:tcPr>
            <w:tcW w:w="5000" w:type="pct"/>
            <w:gridSpan w:val="2"/>
          </w:tcPr>
          <w:p w14:paraId="227FFF75" w14:textId="77777777" w:rsidR="00654797" w:rsidRPr="006B0972" w:rsidRDefault="00000000" w:rsidP="00CC60EE">
            <w:pPr>
              <w:keepLines/>
              <w:spacing w:after="0"/>
              <w:rPr>
                <w:b/>
                <w:i/>
              </w:rPr>
            </w:pPr>
            <w:bookmarkStart w:id="799" w:name="_Ref435514016"/>
            <w:r w:rsidRPr="006B0972">
              <w:rPr>
                <w:b/>
                <w:i/>
              </w:rPr>
              <w:t>Table - Drainage Works Tolerances</w:t>
            </w:r>
            <w:bookmarkEnd w:id="799"/>
          </w:p>
        </w:tc>
      </w:tr>
      <w:tr w:rsidR="009838DF" w14:paraId="668EF84A" w14:textId="77777777" w:rsidTr="00CC60EE">
        <w:trPr>
          <w:trHeight w:val="275"/>
          <w:tblHeader/>
        </w:trPr>
        <w:tc>
          <w:tcPr>
            <w:tcW w:w="2500" w:type="pct"/>
          </w:tcPr>
          <w:p w14:paraId="4BE54FFF" w14:textId="77777777" w:rsidR="00654797" w:rsidRPr="006B0972" w:rsidRDefault="00000000" w:rsidP="00CC60EE">
            <w:pPr>
              <w:keepLines/>
              <w:spacing w:after="0"/>
              <w:rPr>
                <w:b/>
              </w:rPr>
            </w:pPr>
            <w:r w:rsidRPr="006B0972">
              <w:rPr>
                <w:b/>
              </w:rPr>
              <w:t>Property/dimension</w:t>
            </w:r>
          </w:p>
        </w:tc>
        <w:tc>
          <w:tcPr>
            <w:tcW w:w="2500" w:type="pct"/>
          </w:tcPr>
          <w:p w14:paraId="373AD1CA" w14:textId="77777777" w:rsidR="00654797" w:rsidRPr="006B0972" w:rsidRDefault="00000000" w:rsidP="00CC60EE">
            <w:pPr>
              <w:keepLines/>
              <w:spacing w:after="0"/>
              <w:rPr>
                <w:b/>
              </w:rPr>
            </w:pPr>
            <w:r w:rsidRPr="006B0972">
              <w:rPr>
                <w:b/>
              </w:rPr>
              <w:t>Tolerance</w:t>
            </w:r>
          </w:p>
        </w:tc>
      </w:tr>
      <w:tr w:rsidR="009838DF" w14:paraId="6A34AAC6" w14:textId="77777777" w:rsidTr="00CC60EE">
        <w:trPr>
          <w:trHeight w:val="454"/>
        </w:trPr>
        <w:tc>
          <w:tcPr>
            <w:tcW w:w="2500" w:type="pct"/>
            <w:vAlign w:val="center"/>
          </w:tcPr>
          <w:p w14:paraId="15D81AC8" w14:textId="77777777" w:rsidR="00654797" w:rsidRPr="006B0972" w:rsidRDefault="00000000" w:rsidP="00CC60EE">
            <w:pPr>
              <w:keepLines/>
              <w:spacing w:after="0"/>
            </w:pPr>
            <w:r w:rsidRPr="006B0972">
              <w:t>Invert level and grade line</w:t>
            </w:r>
          </w:p>
        </w:tc>
        <w:tc>
          <w:tcPr>
            <w:tcW w:w="2500" w:type="pct"/>
            <w:vAlign w:val="center"/>
          </w:tcPr>
          <w:p w14:paraId="1E8833B7" w14:textId="77777777" w:rsidR="00654797" w:rsidRPr="006B0972" w:rsidRDefault="00000000" w:rsidP="00CC60EE">
            <w:pPr>
              <w:keepLines/>
              <w:spacing w:after="0"/>
            </w:pPr>
            <w:r w:rsidRPr="006B0972">
              <w:t>No ponding of water.</w:t>
            </w:r>
          </w:p>
        </w:tc>
      </w:tr>
      <w:tr w:rsidR="009838DF" w14:paraId="4BC6E0BA" w14:textId="77777777" w:rsidTr="00CC60EE">
        <w:trPr>
          <w:trHeight w:val="275"/>
        </w:trPr>
        <w:tc>
          <w:tcPr>
            <w:tcW w:w="2500" w:type="pct"/>
            <w:vAlign w:val="center"/>
          </w:tcPr>
          <w:p w14:paraId="01887016" w14:textId="77777777" w:rsidR="00654797" w:rsidRPr="006B0972" w:rsidRDefault="00000000" w:rsidP="00CC60EE">
            <w:pPr>
              <w:keepLines/>
              <w:spacing w:after="0"/>
            </w:pPr>
            <w:r w:rsidRPr="006B0972">
              <w:t>Open unlined drains</w:t>
            </w:r>
          </w:p>
        </w:tc>
        <w:tc>
          <w:tcPr>
            <w:tcW w:w="2500" w:type="pct"/>
            <w:vAlign w:val="center"/>
          </w:tcPr>
          <w:p w14:paraId="6A409CA9" w14:textId="77777777" w:rsidR="00654797" w:rsidRPr="006B0972" w:rsidRDefault="00000000" w:rsidP="00CC60EE">
            <w:pPr>
              <w:keepLines/>
              <w:spacing w:after="0"/>
            </w:pPr>
            <w:r w:rsidRPr="006B0972">
              <w:t>+ or - 50 mm.</w:t>
            </w:r>
          </w:p>
        </w:tc>
      </w:tr>
      <w:tr w:rsidR="009838DF" w14:paraId="391EF752" w14:textId="77777777" w:rsidTr="00CC60EE">
        <w:trPr>
          <w:trHeight w:val="466"/>
        </w:trPr>
        <w:tc>
          <w:tcPr>
            <w:tcW w:w="2500" w:type="pct"/>
            <w:vAlign w:val="center"/>
          </w:tcPr>
          <w:p w14:paraId="27A82301" w14:textId="77777777" w:rsidR="00654797" w:rsidRPr="006B0972" w:rsidRDefault="00000000" w:rsidP="00CC60EE">
            <w:pPr>
              <w:keepLines/>
              <w:spacing w:after="0"/>
            </w:pPr>
            <w:r w:rsidRPr="006B0972">
              <w:t>Culverts or lined drains</w:t>
            </w:r>
          </w:p>
        </w:tc>
        <w:tc>
          <w:tcPr>
            <w:tcW w:w="2500" w:type="pct"/>
            <w:vAlign w:val="center"/>
          </w:tcPr>
          <w:p w14:paraId="78539242" w14:textId="77777777" w:rsidR="00654797" w:rsidRPr="006B0972" w:rsidRDefault="00000000" w:rsidP="00CC60EE">
            <w:pPr>
              <w:keepLines/>
              <w:spacing w:after="0"/>
            </w:pPr>
            <w:r w:rsidRPr="006B0972">
              <w:t>+ or - 20 mm</w:t>
            </w:r>
          </w:p>
        </w:tc>
      </w:tr>
      <w:tr w:rsidR="009838DF" w14:paraId="166A7521" w14:textId="77777777" w:rsidTr="00CC60EE">
        <w:trPr>
          <w:trHeight w:val="275"/>
        </w:trPr>
        <w:tc>
          <w:tcPr>
            <w:tcW w:w="2500" w:type="pct"/>
            <w:vAlign w:val="center"/>
          </w:tcPr>
          <w:p w14:paraId="7402DCAD" w14:textId="77777777" w:rsidR="00654797" w:rsidRPr="006B0972" w:rsidRDefault="00000000" w:rsidP="00CC60EE">
            <w:pPr>
              <w:keepLines/>
              <w:spacing w:after="0"/>
            </w:pPr>
            <w:r w:rsidRPr="006B0972">
              <w:t>Plan position</w:t>
            </w:r>
          </w:p>
        </w:tc>
        <w:tc>
          <w:tcPr>
            <w:tcW w:w="2500" w:type="pct"/>
            <w:vAlign w:val="center"/>
          </w:tcPr>
          <w:p w14:paraId="2CD8DB86" w14:textId="77777777" w:rsidR="00654797" w:rsidRPr="006B0972" w:rsidRDefault="00000000" w:rsidP="00CC60EE">
            <w:pPr>
              <w:keepLines/>
              <w:spacing w:after="0"/>
            </w:pPr>
            <w:r w:rsidRPr="006B0972">
              <w:t>+ or - 200 mm.</w:t>
            </w:r>
          </w:p>
        </w:tc>
      </w:tr>
      <w:tr w:rsidR="009838DF" w14:paraId="378D807D" w14:textId="77777777" w:rsidTr="00CC60EE">
        <w:trPr>
          <w:trHeight w:val="454"/>
        </w:trPr>
        <w:tc>
          <w:tcPr>
            <w:tcW w:w="2500" w:type="pct"/>
            <w:vAlign w:val="center"/>
          </w:tcPr>
          <w:p w14:paraId="0D1C377A" w14:textId="77777777" w:rsidR="00654797" w:rsidRPr="006B0972" w:rsidRDefault="00000000" w:rsidP="00CC60EE">
            <w:pPr>
              <w:keepLines/>
              <w:spacing w:after="0"/>
            </w:pPr>
            <w:r w:rsidRPr="006B0972">
              <w:t>Culverts parallel to kerbs</w:t>
            </w:r>
          </w:p>
        </w:tc>
        <w:tc>
          <w:tcPr>
            <w:tcW w:w="2500" w:type="pct"/>
            <w:vAlign w:val="center"/>
          </w:tcPr>
          <w:p w14:paraId="0E88F78C" w14:textId="77777777" w:rsidR="00654797" w:rsidRPr="006B0972" w:rsidRDefault="00000000" w:rsidP="00CC60EE">
            <w:pPr>
              <w:keepLines/>
              <w:spacing w:after="0"/>
            </w:pPr>
            <w:r w:rsidRPr="006B0972">
              <w:t>+ or - 50 mm.</w:t>
            </w:r>
          </w:p>
        </w:tc>
      </w:tr>
      <w:tr w:rsidR="009838DF" w14:paraId="3B3A48EF" w14:textId="77777777" w:rsidTr="00CC60EE">
        <w:trPr>
          <w:trHeight w:val="454"/>
        </w:trPr>
        <w:tc>
          <w:tcPr>
            <w:tcW w:w="2500" w:type="pct"/>
            <w:vAlign w:val="center"/>
          </w:tcPr>
          <w:p w14:paraId="4A8711F4" w14:textId="77777777" w:rsidR="00654797" w:rsidRPr="006B0972" w:rsidRDefault="00000000" w:rsidP="00CC60EE">
            <w:pPr>
              <w:keepLines/>
              <w:spacing w:after="0"/>
            </w:pPr>
            <w:r w:rsidRPr="006B0972">
              <w:t>Concrete structure dimension</w:t>
            </w:r>
          </w:p>
        </w:tc>
        <w:tc>
          <w:tcPr>
            <w:tcW w:w="2500" w:type="pct"/>
            <w:vAlign w:val="center"/>
          </w:tcPr>
          <w:p w14:paraId="3AC88F9D" w14:textId="77777777" w:rsidR="00654797" w:rsidRPr="006B0972" w:rsidRDefault="00000000" w:rsidP="00CC60EE">
            <w:pPr>
              <w:keepLines/>
              <w:spacing w:after="0"/>
            </w:pPr>
            <w:r w:rsidRPr="006B0972">
              <w:t>+ or - 5 mm.</w:t>
            </w:r>
          </w:p>
        </w:tc>
      </w:tr>
      <w:tr w:rsidR="009838DF" w14:paraId="4FF2215F" w14:textId="77777777" w:rsidTr="00CC60EE">
        <w:trPr>
          <w:trHeight w:val="466"/>
        </w:trPr>
        <w:tc>
          <w:tcPr>
            <w:tcW w:w="2500" w:type="pct"/>
            <w:vAlign w:val="center"/>
          </w:tcPr>
          <w:p w14:paraId="460CDCEE" w14:textId="77777777" w:rsidR="00654797" w:rsidRPr="006B0972" w:rsidRDefault="00000000" w:rsidP="00CC60EE">
            <w:pPr>
              <w:keepLines/>
              <w:spacing w:after="0"/>
            </w:pPr>
            <w:r w:rsidRPr="006B0972">
              <w:t>Concrete thickness:</w:t>
            </w:r>
          </w:p>
        </w:tc>
        <w:tc>
          <w:tcPr>
            <w:tcW w:w="2500" w:type="pct"/>
            <w:vAlign w:val="center"/>
          </w:tcPr>
          <w:p w14:paraId="768463B6" w14:textId="77777777" w:rsidR="00654797" w:rsidRPr="006B0972" w:rsidRDefault="00000000" w:rsidP="00CC60EE">
            <w:pPr>
              <w:keepLines/>
              <w:spacing w:after="0"/>
            </w:pPr>
            <w:r w:rsidRPr="006B0972">
              <w:t>Not less than specified.</w:t>
            </w:r>
          </w:p>
        </w:tc>
      </w:tr>
      <w:tr w:rsidR="009838DF" w14:paraId="16C2765B" w14:textId="77777777" w:rsidTr="00CC60EE">
        <w:trPr>
          <w:trHeight w:val="466"/>
        </w:trPr>
        <w:tc>
          <w:tcPr>
            <w:tcW w:w="2500" w:type="pct"/>
            <w:vAlign w:val="center"/>
          </w:tcPr>
          <w:p w14:paraId="16F714DA" w14:textId="77777777" w:rsidR="00654797" w:rsidRPr="006B0972" w:rsidRDefault="00000000" w:rsidP="00CC60EE">
            <w:pPr>
              <w:spacing w:after="0"/>
            </w:pPr>
            <w:r w:rsidRPr="006B0972">
              <w:t>Subsoil drain slope</w:t>
            </w:r>
          </w:p>
        </w:tc>
        <w:tc>
          <w:tcPr>
            <w:tcW w:w="2500" w:type="pct"/>
            <w:vAlign w:val="center"/>
          </w:tcPr>
          <w:p w14:paraId="1FE7B2C8" w14:textId="77777777" w:rsidR="00654797" w:rsidRDefault="00000000" w:rsidP="00CC60EE">
            <w:pPr>
              <w:spacing w:after="0"/>
            </w:pPr>
            <w:r w:rsidRPr="006B0972">
              <w:t>25 mm maximum sag in 8 m.</w:t>
            </w:r>
          </w:p>
        </w:tc>
      </w:tr>
    </w:tbl>
    <w:p w14:paraId="3D43306A" w14:textId="77777777" w:rsidR="00051B3A" w:rsidRDefault="00051B3A" w:rsidP="00051B3A"/>
    <w:p w14:paraId="55A5248E" w14:textId="77777777" w:rsidR="00D916FE" w:rsidRPr="00051B3A" w:rsidRDefault="00D916FE" w:rsidP="00051B3A"/>
    <w:p w14:paraId="3B783174" w14:textId="77777777" w:rsidR="006B0F7D" w:rsidRDefault="00000000" w:rsidP="006B0F7D">
      <w:pPr>
        <w:pStyle w:val="Heading1"/>
      </w:pPr>
      <w:bookmarkStart w:id="800" w:name="_Toc256000014"/>
      <w:bookmarkStart w:id="801" w:name="_Toc390823755"/>
      <w:bookmarkStart w:id="802" w:name="_Toc391429447"/>
      <w:bookmarkStart w:id="803" w:name="_Toc391438547"/>
      <w:bookmarkStart w:id="804" w:name="_Toc396035125"/>
      <w:bookmarkStart w:id="805" w:name="_Toc398800516"/>
      <w:bookmarkStart w:id="806" w:name="_Toc134020433"/>
      <w:r w:rsidRPr="0007576E">
        <w:t>Protection Works</w:t>
      </w:r>
      <w:bookmarkEnd w:id="800"/>
      <w:bookmarkEnd w:id="801"/>
      <w:bookmarkEnd w:id="802"/>
      <w:bookmarkEnd w:id="803"/>
      <w:bookmarkEnd w:id="804"/>
      <w:bookmarkEnd w:id="805"/>
      <w:bookmarkEnd w:id="806"/>
    </w:p>
    <w:p w14:paraId="0D0E0F21" w14:textId="77777777" w:rsidR="00DC57B7" w:rsidRPr="005C199E" w:rsidRDefault="00000000" w:rsidP="00DC57B7">
      <w:r>
        <w:t>DIPL Roadworks Master – January 2024</w:t>
      </w:r>
    </w:p>
    <w:p w14:paraId="6F670C40" w14:textId="77777777" w:rsidR="00DC57B7" w:rsidRPr="0007576E" w:rsidRDefault="00000000" w:rsidP="00DC57B7">
      <w:pPr>
        <w:pStyle w:val="Heading2"/>
      </w:pPr>
      <w:bookmarkStart w:id="807" w:name="_Toc390823756"/>
      <w:bookmarkStart w:id="808" w:name="_Toc391429448"/>
      <w:bookmarkStart w:id="809" w:name="_Toc396035126"/>
      <w:bookmarkStart w:id="810" w:name="_Toc398800517"/>
      <w:r w:rsidRPr="0007576E">
        <w:t>Standards</w:t>
      </w:r>
      <w:bookmarkEnd w:id="807"/>
      <w:bookmarkEnd w:id="808"/>
      <w:bookmarkEnd w:id="809"/>
      <w:bookmarkEnd w:id="810"/>
      <w:r>
        <w:t xml:space="preserve"> and Publications</w:t>
      </w:r>
    </w:p>
    <w:p w14:paraId="5F4DD3FB" w14:textId="77777777" w:rsidR="00DC57B7" w:rsidRDefault="00000000" w:rsidP="00DC57B7">
      <w:r>
        <w:t>Conform to the following Standards and Publication unless specified otherwise:</w:t>
      </w:r>
    </w:p>
    <w:p w14:paraId="47CA3134" w14:textId="77777777" w:rsidR="00DC57B7" w:rsidRPr="00F10700" w:rsidRDefault="00000000" w:rsidP="00DC57B7">
      <w:pPr>
        <w:rPr>
          <w:b/>
        </w:rPr>
      </w:pPr>
      <w:r w:rsidRPr="00F10700">
        <w:rPr>
          <w:b/>
        </w:rPr>
        <w:t>AUSTRALIAN STANDARDS</w:t>
      </w:r>
    </w:p>
    <w:tbl>
      <w:tblPr>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2547"/>
        <w:gridCol w:w="7761"/>
      </w:tblGrid>
      <w:tr w:rsidR="009838DF" w14:paraId="36947198" w14:textId="77777777" w:rsidTr="00C64447">
        <w:trPr>
          <w:tblHeader/>
        </w:trPr>
        <w:tc>
          <w:tcPr>
            <w:tcW w:w="10308" w:type="dxa"/>
            <w:gridSpan w:val="2"/>
          </w:tcPr>
          <w:p w14:paraId="32CE7CBF" w14:textId="77777777" w:rsidR="00DC57B7" w:rsidRPr="0017712C" w:rsidRDefault="00000000" w:rsidP="00C64447">
            <w:r w:rsidRPr="00B91363">
              <w:rPr>
                <w:b/>
              </w:rPr>
              <w:t xml:space="preserve">Table – </w:t>
            </w:r>
            <w:r>
              <w:rPr>
                <w:b/>
              </w:rPr>
              <w:t xml:space="preserve">Australian </w:t>
            </w:r>
            <w:r w:rsidRPr="00B91363">
              <w:rPr>
                <w:b/>
              </w:rPr>
              <w:t>Standards</w:t>
            </w:r>
          </w:p>
        </w:tc>
      </w:tr>
      <w:tr w:rsidR="009838DF" w14:paraId="03029A10" w14:textId="77777777" w:rsidTr="00C64447">
        <w:trPr>
          <w:tblHeader/>
        </w:trPr>
        <w:tc>
          <w:tcPr>
            <w:tcW w:w="10308" w:type="dxa"/>
            <w:gridSpan w:val="2"/>
          </w:tcPr>
          <w:p w14:paraId="77D6B59F" w14:textId="77777777" w:rsidR="00DC57B7" w:rsidRPr="0017712C" w:rsidRDefault="00000000" w:rsidP="00C64447">
            <w:r w:rsidRPr="00B91363">
              <w:t>Use Standards, and their amendments, current as at the date for the close of tenders except where different editions and/or amendments are re</w:t>
            </w:r>
            <w:r>
              <w:t>quired by statutory authorities</w:t>
            </w:r>
            <w:r w:rsidRPr="00B019AC">
              <w:rPr>
                <w:rFonts w:cs="Arial"/>
              </w:rPr>
              <w:t>, including, but not limited to, NATA and the National Construction Code including</w:t>
            </w:r>
            <w:r>
              <w:rPr>
                <w:rFonts w:cs="Arial"/>
              </w:rPr>
              <w:t xml:space="preserve"> the Building Code of Australia</w:t>
            </w:r>
            <w:r>
              <w:t>.</w:t>
            </w:r>
          </w:p>
        </w:tc>
      </w:tr>
      <w:tr w:rsidR="009838DF" w14:paraId="13BBEB1C" w14:textId="77777777" w:rsidTr="00C64447">
        <w:trPr>
          <w:tblHeader/>
        </w:trPr>
        <w:tc>
          <w:tcPr>
            <w:tcW w:w="2547" w:type="dxa"/>
          </w:tcPr>
          <w:p w14:paraId="15DD10B0" w14:textId="77777777" w:rsidR="00DC57B7" w:rsidRPr="0017712C" w:rsidRDefault="00000000" w:rsidP="00C64447">
            <w:r w:rsidRPr="00B91363">
              <w:rPr>
                <w:b/>
              </w:rPr>
              <w:t>Designation</w:t>
            </w:r>
          </w:p>
        </w:tc>
        <w:tc>
          <w:tcPr>
            <w:tcW w:w="7761" w:type="dxa"/>
          </w:tcPr>
          <w:p w14:paraId="5CD5DE3E" w14:textId="77777777" w:rsidR="00DC57B7" w:rsidRPr="0017712C" w:rsidRDefault="00000000" w:rsidP="00C64447">
            <w:r w:rsidRPr="00B91363">
              <w:rPr>
                <w:b/>
              </w:rPr>
              <w:t>Title</w:t>
            </w:r>
          </w:p>
        </w:tc>
      </w:tr>
      <w:tr w:rsidR="009838DF" w14:paraId="36DCC007" w14:textId="77777777" w:rsidTr="00C64447">
        <w:tc>
          <w:tcPr>
            <w:tcW w:w="2547" w:type="dxa"/>
          </w:tcPr>
          <w:p w14:paraId="2B374AF1" w14:textId="77777777" w:rsidR="00DC57B7" w:rsidRPr="00F803D9" w:rsidRDefault="00000000" w:rsidP="00C64447">
            <w:r w:rsidRPr="00F803D9">
              <w:t>AS 1012(series)</w:t>
            </w:r>
          </w:p>
        </w:tc>
        <w:tc>
          <w:tcPr>
            <w:tcW w:w="7761" w:type="dxa"/>
          </w:tcPr>
          <w:p w14:paraId="0342DB1E" w14:textId="77777777" w:rsidR="00DC57B7" w:rsidRPr="00F803D9" w:rsidRDefault="00000000" w:rsidP="00C64447">
            <w:r w:rsidRPr="00F803D9">
              <w:t>Methods of testing concrete.</w:t>
            </w:r>
          </w:p>
        </w:tc>
      </w:tr>
      <w:tr w:rsidR="009838DF" w14:paraId="09C4D720" w14:textId="77777777" w:rsidTr="00C64447">
        <w:tc>
          <w:tcPr>
            <w:tcW w:w="2547" w:type="dxa"/>
          </w:tcPr>
          <w:p w14:paraId="4DBF93E0" w14:textId="77777777" w:rsidR="00DC57B7" w:rsidRPr="00F803D9" w:rsidRDefault="00000000" w:rsidP="00C64447">
            <w:r w:rsidRPr="00F803D9">
              <w:t>AS 1141(series)</w:t>
            </w:r>
          </w:p>
        </w:tc>
        <w:tc>
          <w:tcPr>
            <w:tcW w:w="7761" w:type="dxa"/>
          </w:tcPr>
          <w:p w14:paraId="4998E638" w14:textId="77777777" w:rsidR="00DC57B7" w:rsidRPr="00F803D9" w:rsidRDefault="00000000" w:rsidP="00C64447">
            <w:r w:rsidRPr="00F803D9">
              <w:t>Methods of sampling and testing aggregates.</w:t>
            </w:r>
          </w:p>
        </w:tc>
      </w:tr>
      <w:tr w:rsidR="009838DF" w14:paraId="26CCAE20" w14:textId="77777777" w:rsidTr="00C64447">
        <w:tc>
          <w:tcPr>
            <w:tcW w:w="2547" w:type="dxa"/>
          </w:tcPr>
          <w:p w14:paraId="5F7DA5DD" w14:textId="77777777" w:rsidR="00DC57B7" w:rsidRPr="00F803D9" w:rsidRDefault="00000000" w:rsidP="00C64447">
            <w:r>
              <w:t>AS </w:t>
            </w:r>
            <w:r w:rsidRPr="00F803D9">
              <w:t>1141.25.1</w:t>
            </w:r>
          </w:p>
        </w:tc>
        <w:tc>
          <w:tcPr>
            <w:tcW w:w="7761" w:type="dxa"/>
          </w:tcPr>
          <w:p w14:paraId="7250F4CF" w14:textId="77777777" w:rsidR="00DC57B7" w:rsidRPr="000309DD" w:rsidRDefault="00000000">
            <w:pPr>
              <w:pStyle w:val="ListParagraph"/>
              <w:numPr>
                <w:ilvl w:val="0"/>
                <w:numId w:val="122"/>
              </w:numPr>
            </w:pPr>
            <w:r w:rsidRPr="000309DD">
              <w:t xml:space="preserve">Degradation factor – Source rock (Washington Degradation Test). </w:t>
            </w:r>
          </w:p>
        </w:tc>
      </w:tr>
      <w:tr w:rsidR="009838DF" w14:paraId="1CBE932C" w14:textId="77777777" w:rsidTr="00C64447">
        <w:tc>
          <w:tcPr>
            <w:tcW w:w="2547" w:type="dxa"/>
          </w:tcPr>
          <w:p w14:paraId="1540BE18" w14:textId="77777777" w:rsidR="00DC57B7" w:rsidRPr="00F803D9" w:rsidRDefault="00000000" w:rsidP="00C64447">
            <w:r>
              <w:t>AS </w:t>
            </w:r>
            <w:r w:rsidRPr="00F803D9">
              <w:t>1141.26</w:t>
            </w:r>
          </w:p>
        </w:tc>
        <w:tc>
          <w:tcPr>
            <w:tcW w:w="7761" w:type="dxa"/>
          </w:tcPr>
          <w:p w14:paraId="6FC96898" w14:textId="77777777" w:rsidR="00DC57B7" w:rsidRPr="00A8482D" w:rsidRDefault="00000000">
            <w:pPr>
              <w:pStyle w:val="ListParagraph"/>
              <w:numPr>
                <w:ilvl w:val="0"/>
                <w:numId w:val="122"/>
              </w:numPr>
            </w:pPr>
            <w:r w:rsidRPr="000309DD">
              <w:rPr>
                <w:lang w:val="en-US"/>
              </w:rPr>
              <w:t>Secondary minerals content in basic igneous rocks</w:t>
            </w:r>
          </w:p>
        </w:tc>
      </w:tr>
      <w:tr w:rsidR="009838DF" w14:paraId="1F247CBE" w14:textId="77777777" w:rsidTr="00C64447">
        <w:tc>
          <w:tcPr>
            <w:tcW w:w="2547" w:type="dxa"/>
          </w:tcPr>
          <w:p w14:paraId="5620AD84" w14:textId="77777777" w:rsidR="00DC57B7" w:rsidRPr="00F803D9" w:rsidRDefault="00000000" w:rsidP="00C64447">
            <w:r>
              <w:t>AS </w:t>
            </w:r>
            <w:r w:rsidRPr="00F803D9">
              <w:t>1141.29</w:t>
            </w:r>
          </w:p>
        </w:tc>
        <w:tc>
          <w:tcPr>
            <w:tcW w:w="7761" w:type="dxa"/>
          </w:tcPr>
          <w:p w14:paraId="3EAD7313" w14:textId="77777777" w:rsidR="00DC57B7" w:rsidRPr="00A8482D" w:rsidRDefault="00000000">
            <w:pPr>
              <w:pStyle w:val="ListParagraph"/>
              <w:numPr>
                <w:ilvl w:val="0"/>
                <w:numId w:val="122"/>
              </w:numPr>
            </w:pPr>
            <w:r w:rsidRPr="000309DD">
              <w:rPr>
                <w:lang w:val="en-US"/>
              </w:rPr>
              <w:t>Accelerated soundness index by reflux. Basic igneous rocks</w:t>
            </w:r>
            <w:r w:rsidRPr="00A8482D">
              <w:t xml:space="preserve"> </w:t>
            </w:r>
          </w:p>
        </w:tc>
      </w:tr>
      <w:tr w:rsidR="009838DF" w14:paraId="3486946C" w14:textId="77777777" w:rsidTr="00C64447">
        <w:tc>
          <w:tcPr>
            <w:tcW w:w="2547" w:type="dxa"/>
          </w:tcPr>
          <w:p w14:paraId="55D23A85" w14:textId="77777777" w:rsidR="00DC57B7" w:rsidRPr="00F803D9" w:rsidRDefault="00000000" w:rsidP="00C64447">
            <w:r w:rsidRPr="00F803D9">
              <w:t>AS 1289</w:t>
            </w:r>
          </w:p>
        </w:tc>
        <w:tc>
          <w:tcPr>
            <w:tcW w:w="7761" w:type="dxa"/>
          </w:tcPr>
          <w:p w14:paraId="7D1BF4AD" w14:textId="77777777" w:rsidR="00DC57B7" w:rsidRPr="00F803D9" w:rsidRDefault="00000000" w:rsidP="00C64447">
            <w:r w:rsidRPr="00F803D9">
              <w:t>Methods of testing soils for engineering purposes.</w:t>
            </w:r>
          </w:p>
        </w:tc>
      </w:tr>
      <w:tr w:rsidR="009838DF" w14:paraId="3C4151FB" w14:textId="77777777" w:rsidTr="00C64447">
        <w:tc>
          <w:tcPr>
            <w:tcW w:w="2547" w:type="dxa"/>
          </w:tcPr>
          <w:p w14:paraId="29F8CB94" w14:textId="77777777" w:rsidR="00DC57B7" w:rsidRPr="00F803D9" w:rsidRDefault="00000000" w:rsidP="00C64447">
            <w:r w:rsidRPr="00F803D9">
              <w:t>AS 1725(series)</w:t>
            </w:r>
          </w:p>
        </w:tc>
        <w:tc>
          <w:tcPr>
            <w:tcW w:w="7761" w:type="dxa"/>
          </w:tcPr>
          <w:p w14:paraId="48A6A629" w14:textId="77777777" w:rsidR="00DC57B7" w:rsidRPr="00F803D9" w:rsidRDefault="00000000" w:rsidP="00C64447">
            <w:r w:rsidRPr="00F803D9">
              <w:t>Chain link fabric fencing.</w:t>
            </w:r>
          </w:p>
        </w:tc>
      </w:tr>
      <w:tr w:rsidR="009838DF" w14:paraId="7D388976" w14:textId="77777777" w:rsidTr="00C64447">
        <w:tc>
          <w:tcPr>
            <w:tcW w:w="2547" w:type="dxa"/>
          </w:tcPr>
          <w:p w14:paraId="30F2D0EB" w14:textId="77777777" w:rsidR="00DC57B7" w:rsidRPr="00F803D9" w:rsidRDefault="00000000" w:rsidP="00C64447">
            <w:pPr>
              <w:rPr>
                <w:color w:val="000000"/>
              </w:rPr>
            </w:pPr>
            <w:r>
              <w:rPr>
                <w:color w:val="000000"/>
              </w:rPr>
              <w:lastRenderedPageBreak/>
              <w:t>AS </w:t>
            </w:r>
            <w:r w:rsidRPr="00F803D9">
              <w:rPr>
                <w:color w:val="000000"/>
              </w:rPr>
              <w:t>2001.2.3.2</w:t>
            </w:r>
          </w:p>
        </w:tc>
        <w:tc>
          <w:tcPr>
            <w:tcW w:w="7761" w:type="dxa"/>
          </w:tcPr>
          <w:p w14:paraId="6E458CD4" w14:textId="77777777" w:rsidR="00DC57B7" w:rsidRPr="00F803D9" w:rsidRDefault="00000000" w:rsidP="00C64447">
            <w:pPr>
              <w:rPr>
                <w:color w:val="000000"/>
              </w:rPr>
            </w:pPr>
            <w:r w:rsidRPr="00F803D9">
              <w:t>Methods of test for textiles - Physical tests - Determination of maximum force using the grab method (ISO 13934-2:1999, MOD)</w:t>
            </w:r>
          </w:p>
        </w:tc>
      </w:tr>
      <w:tr w:rsidR="009838DF" w14:paraId="4E748525" w14:textId="77777777" w:rsidTr="00C64447">
        <w:tc>
          <w:tcPr>
            <w:tcW w:w="2547" w:type="dxa"/>
          </w:tcPr>
          <w:p w14:paraId="7CFE7C29" w14:textId="77777777" w:rsidR="00DC57B7" w:rsidRPr="00F803D9" w:rsidRDefault="00000000" w:rsidP="00C64447">
            <w:r w:rsidRPr="00F803D9">
              <w:t>AS 2423</w:t>
            </w:r>
          </w:p>
        </w:tc>
        <w:tc>
          <w:tcPr>
            <w:tcW w:w="7761" w:type="dxa"/>
          </w:tcPr>
          <w:p w14:paraId="49EE1A52" w14:textId="77777777" w:rsidR="00DC57B7" w:rsidRPr="00F803D9" w:rsidRDefault="00000000" w:rsidP="00C64447">
            <w:r w:rsidRPr="00F803D9">
              <w:t>Coated steel wire fencing products for terrestrial, aquatic and general use.</w:t>
            </w:r>
          </w:p>
        </w:tc>
      </w:tr>
      <w:tr w:rsidR="009838DF" w14:paraId="7D780322" w14:textId="77777777" w:rsidTr="00C64447">
        <w:tc>
          <w:tcPr>
            <w:tcW w:w="2547" w:type="dxa"/>
          </w:tcPr>
          <w:p w14:paraId="6724AF9C" w14:textId="77777777" w:rsidR="00DC57B7" w:rsidRPr="00F803D9" w:rsidRDefault="00000000" w:rsidP="00C64447">
            <w:r w:rsidRPr="00F803D9">
              <w:t>AS 2758.1</w:t>
            </w:r>
          </w:p>
        </w:tc>
        <w:tc>
          <w:tcPr>
            <w:tcW w:w="7761" w:type="dxa"/>
          </w:tcPr>
          <w:p w14:paraId="0571E558" w14:textId="77777777" w:rsidR="00DC57B7" w:rsidRPr="00F803D9" w:rsidRDefault="00000000" w:rsidP="00C64447">
            <w:r w:rsidRPr="00F803D9">
              <w:t>Aggregates and rock for engineering purposes - Concrete aggregates.</w:t>
            </w:r>
          </w:p>
        </w:tc>
      </w:tr>
      <w:tr w:rsidR="009838DF" w14:paraId="519B32DC" w14:textId="77777777" w:rsidTr="00C64447">
        <w:tc>
          <w:tcPr>
            <w:tcW w:w="2547" w:type="dxa"/>
          </w:tcPr>
          <w:p w14:paraId="001D28F7" w14:textId="77777777" w:rsidR="00DC57B7" w:rsidRPr="00F803D9" w:rsidRDefault="00000000" w:rsidP="00C64447">
            <w:r w:rsidRPr="00F803D9">
              <w:t>AS 3706(series)</w:t>
            </w:r>
          </w:p>
        </w:tc>
        <w:tc>
          <w:tcPr>
            <w:tcW w:w="7761" w:type="dxa"/>
          </w:tcPr>
          <w:p w14:paraId="79B937B6" w14:textId="77777777" w:rsidR="00DC57B7" w:rsidRPr="00F803D9" w:rsidRDefault="00000000" w:rsidP="00C64447">
            <w:r w:rsidRPr="00F803D9">
              <w:t>Geotextiles - Methods of test.</w:t>
            </w:r>
          </w:p>
        </w:tc>
      </w:tr>
      <w:tr w:rsidR="009838DF" w14:paraId="201A8614" w14:textId="77777777" w:rsidTr="00C64447">
        <w:tc>
          <w:tcPr>
            <w:tcW w:w="2547" w:type="dxa"/>
          </w:tcPr>
          <w:p w14:paraId="49FAFFCF" w14:textId="77777777" w:rsidR="00DC57B7" w:rsidRPr="00F803D9" w:rsidRDefault="00000000" w:rsidP="00C64447">
            <w:r w:rsidRPr="00F803D9">
              <w:t>AS 3972</w:t>
            </w:r>
          </w:p>
        </w:tc>
        <w:tc>
          <w:tcPr>
            <w:tcW w:w="7761" w:type="dxa"/>
          </w:tcPr>
          <w:p w14:paraId="3D347287" w14:textId="77777777" w:rsidR="00DC57B7" w:rsidRPr="00F803D9" w:rsidRDefault="00000000" w:rsidP="00C64447">
            <w:r w:rsidRPr="00F803D9">
              <w:t>General purpose and blended cements.</w:t>
            </w:r>
          </w:p>
        </w:tc>
      </w:tr>
      <w:tr w:rsidR="009838DF" w14:paraId="12B6597C" w14:textId="77777777" w:rsidTr="00C64447">
        <w:tc>
          <w:tcPr>
            <w:tcW w:w="2547" w:type="dxa"/>
          </w:tcPr>
          <w:p w14:paraId="3496695C" w14:textId="77777777" w:rsidR="00DC57B7" w:rsidRPr="00F803D9" w:rsidRDefault="00000000" w:rsidP="00C64447">
            <w:r w:rsidRPr="00F803D9">
              <w:t>AS 4133(series)</w:t>
            </w:r>
          </w:p>
        </w:tc>
        <w:tc>
          <w:tcPr>
            <w:tcW w:w="7761" w:type="dxa"/>
          </w:tcPr>
          <w:p w14:paraId="0954BBD4" w14:textId="77777777" w:rsidR="00DC57B7" w:rsidRPr="00F803D9" w:rsidRDefault="00000000" w:rsidP="00C64447">
            <w:r w:rsidRPr="00F803D9">
              <w:t>Methods of testing rocks for engineering purposes.</w:t>
            </w:r>
          </w:p>
        </w:tc>
      </w:tr>
      <w:tr w:rsidR="009838DF" w14:paraId="00B31B4C" w14:textId="77777777" w:rsidTr="00C64447">
        <w:tc>
          <w:tcPr>
            <w:tcW w:w="2547" w:type="dxa"/>
          </w:tcPr>
          <w:p w14:paraId="789396A0" w14:textId="77777777" w:rsidR="00DC57B7" w:rsidRPr="00F803D9" w:rsidRDefault="00000000" w:rsidP="00C64447">
            <w:r>
              <w:t>AS/NZS </w:t>
            </w:r>
            <w:r w:rsidRPr="00F803D9">
              <w:t>4671</w:t>
            </w:r>
          </w:p>
        </w:tc>
        <w:tc>
          <w:tcPr>
            <w:tcW w:w="7761" w:type="dxa"/>
          </w:tcPr>
          <w:p w14:paraId="51067B40" w14:textId="77777777" w:rsidR="00DC57B7" w:rsidRPr="00F803D9" w:rsidRDefault="00000000" w:rsidP="00C64447">
            <w:r w:rsidRPr="00F803D9">
              <w:t>Steel reinforcing materials</w:t>
            </w:r>
          </w:p>
        </w:tc>
      </w:tr>
      <w:tr w:rsidR="009838DF" w14:paraId="7E9FD2AF" w14:textId="77777777" w:rsidTr="00C64447">
        <w:tc>
          <w:tcPr>
            <w:tcW w:w="2547" w:type="dxa"/>
          </w:tcPr>
          <w:p w14:paraId="722AEC4D" w14:textId="77777777" w:rsidR="00DC57B7" w:rsidRPr="00F803D9" w:rsidRDefault="00000000" w:rsidP="00C64447">
            <w:r w:rsidRPr="00F803D9">
              <w:t>AS /NZS</w:t>
            </w:r>
            <w:r>
              <w:t> </w:t>
            </w:r>
            <w:r w:rsidRPr="00F803D9">
              <w:t>4680</w:t>
            </w:r>
          </w:p>
        </w:tc>
        <w:tc>
          <w:tcPr>
            <w:tcW w:w="7761" w:type="dxa"/>
          </w:tcPr>
          <w:p w14:paraId="73B840EE" w14:textId="77777777" w:rsidR="00DC57B7" w:rsidRPr="00F803D9" w:rsidRDefault="00000000" w:rsidP="00C64447">
            <w:r w:rsidRPr="00F803D9">
              <w:t>Hot dip galvanized (zinc) coatings on fabricated ferrous articles.</w:t>
            </w:r>
          </w:p>
        </w:tc>
      </w:tr>
    </w:tbl>
    <w:p w14:paraId="546276E3" w14:textId="77777777" w:rsidR="00DC57B7" w:rsidRDefault="00DC57B7" w:rsidP="00DC57B7">
      <w:pPr>
        <w:pStyle w:val="ASList"/>
        <w:rPr>
          <w:lang w:val="en-AU"/>
        </w:rPr>
      </w:pPr>
    </w:p>
    <w:p w14:paraId="6077D148" w14:textId="77777777" w:rsidR="00DC57B7" w:rsidRPr="00F10700" w:rsidRDefault="00000000" w:rsidP="00DC57B7">
      <w:pPr>
        <w:rPr>
          <w:b/>
        </w:rPr>
      </w:pPr>
      <w:r w:rsidRPr="00F10700">
        <w:rPr>
          <w:b/>
        </w:rPr>
        <w:t>NT TEST METHODS AND MANUALS</w:t>
      </w:r>
    </w:p>
    <w:p w14:paraId="6FA4A9CB" w14:textId="77777777" w:rsidR="00DC57B7" w:rsidRDefault="00000000" w:rsidP="00DC57B7">
      <w:r>
        <w:t>NTMTM</w:t>
      </w:r>
      <w:r>
        <w:tab/>
        <w:t xml:space="preserve">NT Materials Testing Manual accessible via </w:t>
      </w:r>
      <w:hyperlink r:id="rId98" w:history="1">
        <w:r w:rsidR="00DC57B7">
          <w:rPr>
            <w:rStyle w:val="Hyperlink"/>
          </w:rPr>
          <w:t>https://dipl.nt.gov.au/industry/technical-standards-guidelines-and-specifications/materials-testing-manual</w:t>
        </w:r>
      </w:hyperlink>
    </w:p>
    <w:p w14:paraId="1B12CD81" w14:textId="77777777" w:rsidR="00DC57B7" w:rsidRDefault="00000000" w:rsidP="00DC57B7">
      <w:r>
        <w:t>NTTM</w:t>
      </w:r>
      <w:r>
        <w:tab/>
        <w:t>NT Test Methods</w:t>
      </w:r>
    </w:p>
    <w:p w14:paraId="3B6291F9" w14:textId="77777777" w:rsidR="00DC57B7" w:rsidRPr="0007576E" w:rsidRDefault="00000000" w:rsidP="00DC57B7">
      <w:pPr>
        <w:pStyle w:val="Heading2"/>
      </w:pPr>
      <w:bookmarkStart w:id="811" w:name="_Toc390823757"/>
      <w:bookmarkStart w:id="812" w:name="_Toc391429449"/>
      <w:bookmarkStart w:id="813" w:name="_Toc396035127"/>
      <w:bookmarkStart w:id="814" w:name="_Toc398800518"/>
      <w:r w:rsidRPr="0007576E">
        <w:t>Foundations</w:t>
      </w:r>
      <w:bookmarkEnd w:id="811"/>
      <w:bookmarkEnd w:id="812"/>
      <w:bookmarkEnd w:id="813"/>
      <w:bookmarkEnd w:id="814"/>
    </w:p>
    <w:p w14:paraId="4F86DB91" w14:textId="77777777" w:rsidR="00DC57B7" w:rsidRDefault="00000000" w:rsidP="00DC57B7">
      <w:r>
        <w:t>Excavate, fill and trim the site to the required shape prior to commencing the protection works.</w:t>
      </w:r>
    </w:p>
    <w:p w14:paraId="03A228EA" w14:textId="77777777" w:rsidR="00DC57B7" w:rsidRPr="00D41C9C" w:rsidRDefault="00000000" w:rsidP="00DC57B7">
      <w:r>
        <w:t xml:space="preserve">Compact the top </w:t>
      </w:r>
      <w:r w:rsidRPr="003744A6">
        <w:t>150 mm</w:t>
      </w:r>
      <w:r>
        <w:t xml:space="preserve"> of earthworks, on which protection works are to be laid to 90% </w:t>
      </w:r>
      <w:r w:rsidRPr="00D41C9C">
        <w:t>maximum dry density ratio (modified).</w:t>
      </w:r>
    </w:p>
    <w:p w14:paraId="7F08474F" w14:textId="77777777" w:rsidR="00DC57B7" w:rsidRPr="0007576E" w:rsidRDefault="00000000" w:rsidP="00DC57B7">
      <w:pPr>
        <w:pStyle w:val="Heading2"/>
        <w:keepLines/>
      </w:pPr>
      <w:bookmarkStart w:id="815" w:name="_Toc390823758"/>
      <w:bookmarkStart w:id="816" w:name="_Toc391429450"/>
      <w:bookmarkStart w:id="817" w:name="_Toc396035128"/>
      <w:bookmarkStart w:id="818" w:name="_Toc398800519"/>
      <w:r w:rsidRPr="0007576E">
        <w:t>Geotextile Fabric</w:t>
      </w:r>
      <w:bookmarkEnd w:id="815"/>
      <w:bookmarkEnd w:id="816"/>
      <w:bookmarkEnd w:id="817"/>
      <w:bookmarkEnd w:id="818"/>
      <w:r>
        <w:t>s</w:t>
      </w:r>
    </w:p>
    <w:p w14:paraId="7BA4ABA4" w14:textId="77777777" w:rsidR="00DC57B7" w:rsidRPr="0007576E" w:rsidRDefault="00000000" w:rsidP="00DC57B7">
      <w:pPr>
        <w:pStyle w:val="Heading3"/>
        <w:keepLines/>
      </w:pPr>
      <w:r w:rsidRPr="0007576E">
        <w:t>General</w:t>
      </w:r>
    </w:p>
    <w:p w14:paraId="77599BD9" w14:textId="77777777" w:rsidR="00DC57B7" w:rsidRPr="00111496" w:rsidRDefault="00000000" w:rsidP="00DC57B7">
      <w:pPr>
        <w:keepNext/>
        <w:keepLines/>
      </w:pPr>
      <w:r w:rsidRPr="00D41C9C">
        <w:t>Supply and lay non</w:t>
      </w:r>
      <w:r w:rsidRPr="00D41C9C">
        <w:noBreakHyphen/>
        <w:t xml:space="preserve">woven polypropylene or polyester geotextile fabric, </w:t>
      </w:r>
      <w:r w:rsidRPr="00111496">
        <w:t>consisting of long chain synthetic polymers composed of at least 95% by mass of polyolefins or polyesters</w:t>
      </w:r>
      <w:r>
        <w:t xml:space="preserve">. </w:t>
      </w:r>
      <w:r w:rsidRPr="00111496">
        <w:t>The geotextile filaments must be rot-proof, chemically stable</w:t>
      </w:r>
      <w:r>
        <w:t xml:space="preserve"> and must have low water absorbe</w:t>
      </w:r>
      <w:r w:rsidRPr="00111496">
        <w:t>ncy</w:t>
      </w:r>
      <w:r>
        <w:t xml:space="preserve">. </w:t>
      </w:r>
      <w:r w:rsidRPr="00111496">
        <w:t>Filaments must resist delamination and maintain their dimensional stability in the geotextile.</w:t>
      </w:r>
    </w:p>
    <w:p w14:paraId="43BCDBFA" w14:textId="77777777" w:rsidR="00DC57B7" w:rsidRPr="00111496" w:rsidRDefault="00000000" w:rsidP="00DC57B7">
      <w:r w:rsidRPr="00111496">
        <w:t>Non-woven geotextiles must have filaments bonded by needle punching, heat or chemical bonding processes.</w:t>
      </w:r>
    </w:p>
    <w:p w14:paraId="3F4FE14F" w14:textId="77777777" w:rsidR="00DC57B7" w:rsidRPr="00111496" w:rsidRDefault="00000000" w:rsidP="00DC57B7">
      <w:r w:rsidRPr="00111496">
        <w:t>Woven geotextiles must have filaments interlaced in two sets, mutually at right angles</w:t>
      </w:r>
      <w:r>
        <w:t xml:space="preserve">. </w:t>
      </w:r>
      <w:r w:rsidRPr="00111496">
        <w:t>One set must be parallel to the longitudinal direction of the geotextile.</w:t>
      </w:r>
    </w:p>
    <w:p w14:paraId="76836538" w14:textId="77777777" w:rsidR="00DC57B7" w:rsidRPr="00111496" w:rsidRDefault="00000000" w:rsidP="00DC57B7">
      <w:r w:rsidRPr="00111496">
        <w:t xml:space="preserve">Geotextiles must be free of any flaws which may have an adverse </w:t>
      </w:r>
      <w:r>
        <w:t>e</w:t>
      </w:r>
      <w:r w:rsidRPr="00111496">
        <w:t>ffect on the physical and mechanical properties of the geotextile.</w:t>
      </w:r>
    </w:p>
    <w:p w14:paraId="29CF0729" w14:textId="77777777" w:rsidR="00DC57B7" w:rsidRPr="00111496" w:rsidRDefault="00000000" w:rsidP="00DC57B7">
      <w:r w:rsidRPr="00111496">
        <w:t>Geotextiles must be stabilised against ultra-violet radiation such that, when tested in accordance with AS</w:t>
      </w:r>
      <w:r>
        <w:t> </w:t>
      </w:r>
      <w:r w:rsidRPr="00111496">
        <w:t>3706.11, must have a retained strength of at least 50% after 500</w:t>
      </w:r>
      <w:r>
        <w:t> </w:t>
      </w:r>
      <w:r w:rsidRPr="00111496">
        <w:t>hours of exposure.</w:t>
      </w:r>
    </w:p>
    <w:p w14:paraId="06528671" w14:textId="77777777" w:rsidR="00DC57B7" w:rsidRPr="0007576E" w:rsidRDefault="00000000" w:rsidP="00DC57B7">
      <w:pPr>
        <w:pStyle w:val="Heading3"/>
      </w:pPr>
      <w:r w:rsidRPr="0007576E">
        <w:t>Storage, Packaging and Handling</w:t>
      </w:r>
    </w:p>
    <w:p w14:paraId="26FC48A9" w14:textId="77777777" w:rsidR="00DC57B7" w:rsidRPr="00111496" w:rsidRDefault="00000000" w:rsidP="00DC57B7">
      <w:r w:rsidRPr="00111496">
        <w:t>Geotextiles must be stored under protective cover or wrapped with a waterproof, opaque UV protective sheeting to avoid damage prior to installation.</w:t>
      </w:r>
    </w:p>
    <w:p w14:paraId="377C4A4B" w14:textId="77777777" w:rsidR="00DC57B7" w:rsidRPr="00D41C9C" w:rsidRDefault="00000000" w:rsidP="00DC57B7">
      <w:r w:rsidRPr="00D41C9C">
        <w:lastRenderedPageBreak/>
        <w:t xml:space="preserve">Geotextiles must not be stored directly on the ground or in any </w:t>
      </w:r>
      <w:proofErr w:type="gramStart"/>
      <w:r w:rsidRPr="00D41C9C">
        <w:t>manner in which</w:t>
      </w:r>
      <w:proofErr w:type="gramEnd"/>
      <w:r w:rsidRPr="00D41C9C">
        <w:t xml:space="preserve"> they may be affected adversely by heat, water or soil</w:t>
      </w:r>
      <w:r>
        <w:t xml:space="preserve">. </w:t>
      </w:r>
      <w:r w:rsidRPr="00D41C9C">
        <w:t>The method of storage must be in accordance with recommendations by the manufacturer.</w:t>
      </w:r>
    </w:p>
    <w:p w14:paraId="363B035A" w14:textId="77777777" w:rsidR="00DC57B7" w:rsidRPr="00D41C9C" w:rsidRDefault="00000000" w:rsidP="00DC57B7">
      <w:r w:rsidRPr="00D41C9C">
        <w:t>The protected geotextile rolls must be clearly labelled showing manufacturer, type of geotextile, and batch identification number.</w:t>
      </w:r>
    </w:p>
    <w:p w14:paraId="10FC60F3" w14:textId="77777777" w:rsidR="00DC57B7" w:rsidRPr="00111496" w:rsidRDefault="00000000" w:rsidP="00DC57B7">
      <w:r w:rsidRPr="00D41C9C">
        <w:t>Handle rolls with forklifts or similar, using dedicated slings, free of sharp hooks or tongs</w:t>
      </w:r>
      <w:r>
        <w:t xml:space="preserve">. </w:t>
      </w:r>
      <w:r w:rsidRPr="00D41C9C">
        <w:t>Rolls that are dropped, dragged or pushed around on the ground will be rejected.</w:t>
      </w:r>
    </w:p>
    <w:p w14:paraId="3D20082B" w14:textId="77777777" w:rsidR="00DC57B7" w:rsidRPr="0007576E" w:rsidRDefault="00000000" w:rsidP="00DC57B7">
      <w:pPr>
        <w:pStyle w:val="Heading3"/>
      </w:pPr>
      <w:r w:rsidRPr="0007576E">
        <w:t>Delivery and Product Certification</w:t>
      </w:r>
    </w:p>
    <w:p w14:paraId="10E634D0" w14:textId="77777777" w:rsidR="00DC57B7" w:rsidRPr="0007576E" w:rsidRDefault="00000000" w:rsidP="00DC57B7">
      <w:r w:rsidRPr="0007576E">
        <w:t>Geotextile must be delivered to site at least 5 days prior to commencement of installation.</w:t>
      </w:r>
    </w:p>
    <w:p w14:paraId="6A84C535" w14:textId="77777777" w:rsidR="00DC57B7" w:rsidRPr="0007576E" w:rsidRDefault="00000000" w:rsidP="00DC57B7">
      <w:r w:rsidRPr="0007576E">
        <w:t>Provide a Certificate of Compliance that the geotextile complies with all the requirements as specified, together with test results reported on NATA endorsed test documents. The certificate must not be more than 12 months old.</w:t>
      </w:r>
    </w:p>
    <w:p w14:paraId="028E848F" w14:textId="77777777" w:rsidR="00DC57B7" w:rsidRPr="0007576E" w:rsidRDefault="00000000" w:rsidP="00DC57B7">
      <w:r w:rsidRPr="0007576E">
        <w:t xml:space="preserve">The Certificate of Compliance to </w:t>
      </w:r>
      <w:proofErr w:type="gramStart"/>
      <w:r w:rsidRPr="0007576E">
        <w:t>include:</w:t>
      </w:r>
      <w:proofErr w:type="gramEnd"/>
      <w:r w:rsidRPr="0007576E">
        <w:t xml:space="preserve"> quality control documentation for the relevant batch/lots, physical properties sheet, and manufacturer’s letter of certification stating compliance.</w:t>
      </w:r>
    </w:p>
    <w:p w14:paraId="3080108E" w14:textId="77777777" w:rsidR="00DC57B7" w:rsidRPr="0007576E" w:rsidRDefault="00000000" w:rsidP="00DC57B7">
      <w:pPr>
        <w:pStyle w:val="Heading3"/>
      </w:pPr>
      <w:r w:rsidRPr="0007576E">
        <w:t>Construction</w:t>
      </w:r>
    </w:p>
    <w:p w14:paraId="3C07F0AE" w14:textId="77777777" w:rsidR="00DC57B7" w:rsidRPr="0007576E" w:rsidRDefault="00000000" w:rsidP="00DC57B7">
      <w:r w:rsidRPr="0007576E">
        <w:t>Prepare smooth surfaces for placement of the geotextile, free of sharp objects, large rocks and protruding vegetation.</w:t>
      </w:r>
    </w:p>
    <w:p w14:paraId="17A90C92" w14:textId="77777777" w:rsidR="00DC57B7" w:rsidRPr="0007576E" w:rsidRDefault="00000000" w:rsidP="00DC57B7">
      <w:r w:rsidRPr="0007576E">
        <w:t>Place geotextiles just ahead of the advancing face of construction work, with a maximum of 48 hours of placement prior to covering.</w:t>
      </w:r>
    </w:p>
    <w:p w14:paraId="4B53E9D9" w14:textId="77777777" w:rsidR="00DC57B7" w:rsidRPr="0007576E" w:rsidRDefault="00000000" w:rsidP="00DC57B7">
      <w:r w:rsidRPr="0007576E">
        <w:t>Repair punctures and tears.</w:t>
      </w:r>
    </w:p>
    <w:p w14:paraId="6D3EF522" w14:textId="77777777" w:rsidR="00DC57B7" w:rsidRPr="0007576E" w:rsidRDefault="00000000" w:rsidP="00DC57B7">
      <w:r w:rsidRPr="0007576E">
        <w:t>Where used in trenches or other drainage configurations, place the geotextile to the shape of the prepared surface, folding and overlapping where required. Fully envelope drainage materials in trenches.</w:t>
      </w:r>
    </w:p>
    <w:p w14:paraId="234F083F" w14:textId="77777777" w:rsidR="00DC57B7" w:rsidRPr="0007576E" w:rsidRDefault="00000000" w:rsidP="00DC57B7">
      <w:r w:rsidRPr="0007576E">
        <w:t>Unless specified elsewhere in the contract, the overlap must be minimum 300 mm. Overlap to be minimum 500 mm where large ground deformations are expected. Sewing may be permitted provided the seam strength exceeds the parent material grab strength.</w:t>
      </w:r>
    </w:p>
    <w:p w14:paraId="29FC2C22" w14:textId="77777777" w:rsidR="00DC57B7" w:rsidRPr="0007576E" w:rsidRDefault="00000000" w:rsidP="00DC57B7">
      <w:r w:rsidRPr="0007576E">
        <w:t>Direct travel of machinery over geotextile not permitted.</w:t>
      </w:r>
    </w:p>
    <w:p w14:paraId="4A35E69F" w14:textId="77777777" w:rsidR="00DC57B7" w:rsidRPr="0007576E" w:rsidRDefault="00000000" w:rsidP="00DC57B7">
      <w:r w:rsidRPr="0007576E">
        <w:t>Where required, conform to the following initial layer of material thicknesses:</w:t>
      </w:r>
    </w:p>
    <w:tbl>
      <w:tblPr>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5952"/>
        <w:gridCol w:w="4356"/>
      </w:tblGrid>
      <w:tr w:rsidR="009838DF" w14:paraId="14CDF764" w14:textId="77777777" w:rsidTr="00C64447">
        <w:trPr>
          <w:cantSplit/>
        </w:trPr>
        <w:tc>
          <w:tcPr>
            <w:tcW w:w="5000" w:type="pct"/>
            <w:gridSpan w:val="2"/>
            <w:vAlign w:val="center"/>
          </w:tcPr>
          <w:p w14:paraId="10DD4C8A" w14:textId="77777777" w:rsidR="00DC57B7" w:rsidRPr="0007576E" w:rsidRDefault="00000000" w:rsidP="00C64447">
            <w:pPr>
              <w:spacing w:before="40" w:after="40"/>
              <w:rPr>
                <w:b/>
              </w:rPr>
            </w:pPr>
            <w:r w:rsidRPr="0007576E">
              <w:rPr>
                <w:b/>
              </w:rPr>
              <w:t>Table - Minimum Initial Layer Thickness (mm)</w:t>
            </w:r>
          </w:p>
        </w:tc>
      </w:tr>
      <w:tr w:rsidR="009838DF" w14:paraId="722B0ED1" w14:textId="77777777" w:rsidTr="00C64447">
        <w:trPr>
          <w:cantSplit/>
        </w:trPr>
        <w:tc>
          <w:tcPr>
            <w:tcW w:w="2887" w:type="pct"/>
            <w:vAlign w:val="center"/>
          </w:tcPr>
          <w:p w14:paraId="3C988614" w14:textId="77777777" w:rsidR="00DC57B7" w:rsidRPr="0007576E" w:rsidRDefault="00000000" w:rsidP="00C64447">
            <w:pPr>
              <w:spacing w:before="40" w:after="40"/>
              <w:jc w:val="center"/>
              <w:rPr>
                <w:b/>
              </w:rPr>
            </w:pPr>
            <w:r w:rsidRPr="0007576E">
              <w:rPr>
                <w:b/>
              </w:rPr>
              <w:t>Nominal Maximum Particle Size D</w:t>
            </w:r>
            <w:r w:rsidRPr="0007576E">
              <w:rPr>
                <w:b/>
                <w:vertAlign w:val="subscript"/>
              </w:rPr>
              <w:t>85</w:t>
            </w:r>
            <w:r w:rsidRPr="0007576E">
              <w:rPr>
                <w:b/>
              </w:rPr>
              <w:t xml:space="preserve"> of Initial Fill Layer (mm)</w:t>
            </w:r>
          </w:p>
        </w:tc>
        <w:tc>
          <w:tcPr>
            <w:tcW w:w="2113" w:type="pct"/>
            <w:vAlign w:val="center"/>
          </w:tcPr>
          <w:p w14:paraId="425C836F" w14:textId="77777777" w:rsidR="00DC57B7" w:rsidRPr="0007576E" w:rsidRDefault="00000000" w:rsidP="00C64447">
            <w:pPr>
              <w:spacing w:before="40" w:after="40"/>
              <w:jc w:val="center"/>
              <w:rPr>
                <w:b/>
              </w:rPr>
            </w:pPr>
            <w:r w:rsidRPr="0007576E">
              <w:rPr>
                <w:b/>
              </w:rPr>
              <w:t>Minimum Initial Layer Thickness (mm)</w:t>
            </w:r>
          </w:p>
        </w:tc>
      </w:tr>
      <w:tr w:rsidR="009838DF" w14:paraId="3C513FBC" w14:textId="77777777" w:rsidTr="00C64447">
        <w:trPr>
          <w:cantSplit/>
        </w:trPr>
        <w:tc>
          <w:tcPr>
            <w:tcW w:w="2887" w:type="pct"/>
            <w:vAlign w:val="center"/>
          </w:tcPr>
          <w:p w14:paraId="78E44B6D" w14:textId="77777777" w:rsidR="00DC57B7" w:rsidRPr="00111496" w:rsidRDefault="00000000" w:rsidP="00C64447">
            <w:pPr>
              <w:spacing w:before="40" w:after="40"/>
              <w:jc w:val="center"/>
            </w:pPr>
            <w:r w:rsidRPr="00D41C9C">
              <w:t xml:space="preserve">&lt; </w:t>
            </w:r>
            <w:r w:rsidRPr="00111496">
              <w:t>150</w:t>
            </w:r>
          </w:p>
        </w:tc>
        <w:tc>
          <w:tcPr>
            <w:tcW w:w="2113" w:type="pct"/>
            <w:vAlign w:val="center"/>
          </w:tcPr>
          <w:p w14:paraId="692E9D31" w14:textId="77777777" w:rsidR="00DC57B7" w:rsidRPr="00D41C9C" w:rsidRDefault="00000000" w:rsidP="00C64447">
            <w:pPr>
              <w:spacing w:before="40" w:after="40"/>
              <w:jc w:val="center"/>
            </w:pPr>
            <w:r w:rsidRPr="00D41C9C">
              <w:t>300</w:t>
            </w:r>
          </w:p>
        </w:tc>
      </w:tr>
      <w:tr w:rsidR="009838DF" w14:paraId="5F04CE97" w14:textId="77777777" w:rsidTr="00C64447">
        <w:trPr>
          <w:cantSplit/>
        </w:trPr>
        <w:tc>
          <w:tcPr>
            <w:tcW w:w="2887" w:type="pct"/>
            <w:vAlign w:val="center"/>
          </w:tcPr>
          <w:p w14:paraId="1406EE75" w14:textId="77777777" w:rsidR="00DC57B7" w:rsidRPr="00D41C9C" w:rsidRDefault="00000000" w:rsidP="00C64447">
            <w:pPr>
              <w:spacing w:before="40" w:after="40"/>
              <w:jc w:val="center"/>
            </w:pPr>
            <w:r w:rsidRPr="00D41C9C">
              <w:t>150 - 300</w:t>
            </w:r>
          </w:p>
        </w:tc>
        <w:tc>
          <w:tcPr>
            <w:tcW w:w="2113" w:type="pct"/>
            <w:vAlign w:val="center"/>
          </w:tcPr>
          <w:p w14:paraId="68F6CC34" w14:textId="77777777" w:rsidR="00DC57B7" w:rsidRPr="00D41C9C" w:rsidRDefault="00000000" w:rsidP="00C64447">
            <w:pPr>
              <w:spacing w:before="40" w:after="40"/>
              <w:jc w:val="center"/>
            </w:pPr>
            <w:r w:rsidRPr="00D41C9C">
              <w:t>400</w:t>
            </w:r>
          </w:p>
        </w:tc>
      </w:tr>
      <w:tr w:rsidR="009838DF" w14:paraId="681E0CC3" w14:textId="77777777" w:rsidTr="00C64447">
        <w:trPr>
          <w:cantSplit/>
        </w:trPr>
        <w:tc>
          <w:tcPr>
            <w:tcW w:w="2887" w:type="pct"/>
            <w:vAlign w:val="center"/>
          </w:tcPr>
          <w:p w14:paraId="56765FAE" w14:textId="77777777" w:rsidR="00DC57B7" w:rsidRPr="00111496" w:rsidRDefault="00000000" w:rsidP="00C64447">
            <w:pPr>
              <w:spacing w:before="40" w:after="40"/>
              <w:jc w:val="center"/>
            </w:pPr>
            <w:r w:rsidRPr="00D41C9C">
              <w:t>300</w:t>
            </w:r>
            <w:r w:rsidRPr="00111496">
              <w:t xml:space="preserve"> - 500</w:t>
            </w:r>
          </w:p>
        </w:tc>
        <w:tc>
          <w:tcPr>
            <w:tcW w:w="2113" w:type="pct"/>
            <w:vAlign w:val="center"/>
          </w:tcPr>
          <w:p w14:paraId="16417479" w14:textId="77777777" w:rsidR="00DC57B7" w:rsidRPr="00111496" w:rsidRDefault="00000000" w:rsidP="00C64447">
            <w:pPr>
              <w:spacing w:before="40" w:after="40"/>
              <w:jc w:val="center"/>
            </w:pPr>
            <w:r w:rsidRPr="00D41C9C">
              <w:t>500</w:t>
            </w:r>
          </w:p>
        </w:tc>
      </w:tr>
    </w:tbl>
    <w:p w14:paraId="63DC87A1" w14:textId="77777777" w:rsidR="00DC57B7" w:rsidRDefault="00DC57B7" w:rsidP="00DC57B7"/>
    <w:p w14:paraId="1E4C0FD2" w14:textId="77777777" w:rsidR="00DC57B7" w:rsidRPr="0007576E" w:rsidRDefault="00000000" w:rsidP="00DC57B7">
      <w:r w:rsidRPr="0007576E">
        <w:t>Rock armour placed directly on geotextiles must be placed with a drop height of less than 1.5</w:t>
      </w:r>
      <w:r>
        <w:t> </w:t>
      </w:r>
      <w:proofErr w:type="gramStart"/>
      <w:r w:rsidRPr="0007576E">
        <w:t>m, and</w:t>
      </w:r>
      <w:proofErr w:type="gramEnd"/>
      <w:r w:rsidRPr="0007576E">
        <w:t xml:space="preserve"> placed in such a manner so as not to damage, puncture or tear the geotextile.</w:t>
      </w:r>
    </w:p>
    <w:p w14:paraId="6707A714" w14:textId="77777777" w:rsidR="00DC57B7" w:rsidRPr="0007576E" w:rsidRDefault="00000000" w:rsidP="00DC57B7">
      <w:r w:rsidRPr="0007576E">
        <w:t>Obtain Superintendent approval for use of vibratory compaction methods on the initial layer.</w:t>
      </w:r>
    </w:p>
    <w:p w14:paraId="2BA1A885" w14:textId="77777777" w:rsidR="00DC57B7" w:rsidRPr="0007576E" w:rsidRDefault="00000000" w:rsidP="00DC57B7">
      <w:pPr>
        <w:pStyle w:val="Heading3"/>
      </w:pPr>
      <w:r w:rsidRPr="0007576E">
        <w:t>Geotextile Grades</w:t>
      </w:r>
    </w:p>
    <w:p w14:paraId="73CAD2A0" w14:textId="77777777" w:rsidR="00DC57B7" w:rsidRPr="0007576E" w:rsidRDefault="00000000" w:rsidP="00DC57B7">
      <w:r w:rsidRPr="0007576E">
        <w:t xml:space="preserve">Unless specified elsewhere in the contract, use: non-woven, Strength Grade </w:t>
      </w:r>
      <w:r>
        <w:t>C</w:t>
      </w:r>
      <w:r w:rsidRPr="0007576E">
        <w:t>.</w:t>
      </w:r>
    </w:p>
    <w:p w14:paraId="46FF3BEF" w14:textId="77777777" w:rsidR="00DC57B7" w:rsidRPr="0007576E" w:rsidRDefault="00000000" w:rsidP="00DC57B7">
      <w:r w:rsidRPr="0007576E">
        <w:t xml:space="preserve">All strength grades, where specified, based on a Characteristic Values (Q), to conform to the </w:t>
      </w:r>
      <w:r w:rsidRPr="00B1484C">
        <w:rPr>
          <w:b/>
          <w:i/>
        </w:rPr>
        <w:t>Table - Geotextile Strength Grade Properties</w:t>
      </w:r>
      <w:r w:rsidRPr="0007576E">
        <w:t>.</w:t>
      </w:r>
    </w:p>
    <w:tbl>
      <w:tblPr>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2061"/>
        <w:gridCol w:w="2062"/>
        <w:gridCol w:w="2286"/>
        <w:gridCol w:w="1837"/>
        <w:gridCol w:w="2062"/>
      </w:tblGrid>
      <w:tr w:rsidR="009838DF" w14:paraId="6993C2F1" w14:textId="77777777" w:rsidTr="00C64447">
        <w:trPr>
          <w:cantSplit/>
        </w:trPr>
        <w:tc>
          <w:tcPr>
            <w:tcW w:w="5000" w:type="pct"/>
            <w:gridSpan w:val="5"/>
            <w:vAlign w:val="center"/>
          </w:tcPr>
          <w:p w14:paraId="48AB2ABF" w14:textId="77777777" w:rsidR="00DC57B7" w:rsidRPr="0007576E" w:rsidRDefault="00000000" w:rsidP="00C64447">
            <w:pPr>
              <w:keepNext/>
              <w:keepLines/>
              <w:spacing w:before="40" w:after="40"/>
              <w:rPr>
                <w:b/>
              </w:rPr>
            </w:pPr>
            <w:r w:rsidRPr="0007576E">
              <w:rPr>
                <w:b/>
              </w:rPr>
              <w:lastRenderedPageBreak/>
              <w:t>Table – Geotextile Strength Grade Properties</w:t>
            </w:r>
          </w:p>
        </w:tc>
      </w:tr>
      <w:tr w:rsidR="009838DF" w14:paraId="74212AB5" w14:textId="77777777" w:rsidTr="00C64447">
        <w:trPr>
          <w:cantSplit/>
        </w:trPr>
        <w:tc>
          <w:tcPr>
            <w:tcW w:w="1000" w:type="pct"/>
            <w:vAlign w:val="center"/>
          </w:tcPr>
          <w:p w14:paraId="64AA846B" w14:textId="77777777" w:rsidR="00DC57B7" w:rsidRPr="0007576E" w:rsidRDefault="00000000" w:rsidP="00C64447">
            <w:pPr>
              <w:keepNext/>
              <w:keepLines/>
              <w:spacing w:before="40" w:after="40"/>
              <w:rPr>
                <w:b/>
              </w:rPr>
            </w:pPr>
            <w:r w:rsidRPr="0007576E">
              <w:rPr>
                <w:b/>
              </w:rPr>
              <w:t>Geotextile Strength Grade</w:t>
            </w:r>
          </w:p>
        </w:tc>
        <w:tc>
          <w:tcPr>
            <w:tcW w:w="1000" w:type="pct"/>
            <w:vAlign w:val="center"/>
          </w:tcPr>
          <w:p w14:paraId="7CA6FA26" w14:textId="77777777" w:rsidR="00DC57B7" w:rsidRPr="0007576E" w:rsidRDefault="00000000" w:rsidP="00C64447">
            <w:pPr>
              <w:keepNext/>
              <w:keepLines/>
              <w:spacing w:before="40" w:after="40"/>
              <w:jc w:val="center"/>
              <w:rPr>
                <w:b/>
              </w:rPr>
            </w:pPr>
            <w:r w:rsidRPr="0007576E">
              <w:rPr>
                <w:b/>
              </w:rPr>
              <w:t xml:space="preserve">Elongation </w:t>
            </w:r>
            <w:r w:rsidRPr="0007576E">
              <w:rPr>
                <w:b/>
                <w:vertAlign w:val="superscript"/>
              </w:rPr>
              <w:t>(1)</w:t>
            </w:r>
          </w:p>
        </w:tc>
        <w:tc>
          <w:tcPr>
            <w:tcW w:w="1109" w:type="pct"/>
            <w:vAlign w:val="center"/>
          </w:tcPr>
          <w:p w14:paraId="2CD7789F" w14:textId="77777777" w:rsidR="00DC57B7" w:rsidRPr="00B1484C" w:rsidRDefault="00000000" w:rsidP="00C64447">
            <w:pPr>
              <w:keepNext/>
              <w:keepLines/>
              <w:spacing w:before="40" w:after="40"/>
              <w:jc w:val="center"/>
              <w:rPr>
                <w:b/>
                <w:vertAlign w:val="superscript"/>
              </w:rPr>
            </w:pPr>
            <w:r w:rsidRPr="0007576E">
              <w:rPr>
                <w:b/>
              </w:rPr>
              <w:t>Gra</w:t>
            </w:r>
            <w:r>
              <w:rPr>
                <w:b/>
              </w:rPr>
              <w:t>b</w:t>
            </w:r>
            <w:r w:rsidRPr="0007576E">
              <w:rPr>
                <w:b/>
              </w:rPr>
              <w:t xml:space="preserve"> Strength </w:t>
            </w:r>
            <w:r w:rsidRPr="0007576E">
              <w:rPr>
                <w:b/>
                <w:vertAlign w:val="superscript"/>
              </w:rPr>
              <w:t>(2)</w:t>
            </w:r>
            <w:r w:rsidRPr="0007576E">
              <w:rPr>
                <w:b/>
              </w:rPr>
              <w:t xml:space="preserve"> (N)</w:t>
            </w:r>
            <w:r>
              <w:rPr>
                <w:b/>
                <w:vertAlign w:val="superscript"/>
              </w:rPr>
              <w:t>(3)</w:t>
            </w:r>
          </w:p>
        </w:tc>
        <w:tc>
          <w:tcPr>
            <w:tcW w:w="891" w:type="pct"/>
            <w:vAlign w:val="center"/>
          </w:tcPr>
          <w:p w14:paraId="613B2621" w14:textId="77777777" w:rsidR="00DC57B7" w:rsidRPr="0007576E" w:rsidRDefault="00000000" w:rsidP="00C64447">
            <w:pPr>
              <w:keepNext/>
              <w:keepLines/>
              <w:spacing w:before="40" w:after="40"/>
              <w:jc w:val="center"/>
              <w:rPr>
                <w:b/>
              </w:rPr>
            </w:pPr>
            <w:r w:rsidRPr="0007576E">
              <w:rPr>
                <w:b/>
              </w:rPr>
              <w:t xml:space="preserve">Tear </w:t>
            </w:r>
            <w:r w:rsidRPr="0007576E">
              <w:rPr>
                <w:b/>
                <w:vertAlign w:val="superscript"/>
              </w:rPr>
              <w:t>(2)</w:t>
            </w:r>
            <w:r w:rsidRPr="0007576E">
              <w:rPr>
                <w:b/>
              </w:rPr>
              <w:t xml:space="preserve"> (N)</w:t>
            </w:r>
            <w:r>
              <w:rPr>
                <w:b/>
                <w:vertAlign w:val="superscript"/>
              </w:rPr>
              <w:t xml:space="preserve"> (3)</w:t>
            </w:r>
          </w:p>
        </w:tc>
        <w:tc>
          <w:tcPr>
            <w:tcW w:w="1000" w:type="pct"/>
            <w:vAlign w:val="center"/>
          </w:tcPr>
          <w:p w14:paraId="3532ACEF" w14:textId="77777777" w:rsidR="00DC57B7" w:rsidRPr="0007576E" w:rsidRDefault="00000000" w:rsidP="00C64447">
            <w:pPr>
              <w:keepNext/>
              <w:keepLines/>
              <w:spacing w:before="40" w:after="40"/>
              <w:jc w:val="center"/>
              <w:rPr>
                <w:b/>
              </w:rPr>
            </w:pPr>
            <w:r w:rsidRPr="0007576E">
              <w:rPr>
                <w:b/>
              </w:rPr>
              <w:t xml:space="preserve">G Rating </w:t>
            </w:r>
            <w:r w:rsidRPr="0007576E">
              <w:rPr>
                <w:b/>
                <w:vertAlign w:val="superscript"/>
              </w:rPr>
              <w:t>(2)</w:t>
            </w:r>
          </w:p>
        </w:tc>
      </w:tr>
      <w:tr w:rsidR="009838DF" w14:paraId="2F2A1B68" w14:textId="77777777" w:rsidTr="00C64447">
        <w:trPr>
          <w:cantSplit/>
        </w:trPr>
        <w:tc>
          <w:tcPr>
            <w:tcW w:w="1000" w:type="pct"/>
            <w:vAlign w:val="center"/>
          </w:tcPr>
          <w:p w14:paraId="37705272" w14:textId="77777777" w:rsidR="00DC57B7" w:rsidRPr="0007576E" w:rsidRDefault="00000000" w:rsidP="00C64447">
            <w:pPr>
              <w:keepNext/>
              <w:keepLines/>
              <w:spacing w:before="40" w:after="40"/>
              <w:jc w:val="center"/>
              <w:rPr>
                <w:b/>
              </w:rPr>
            </w:pPr>
            <w:r w:rsidRPr="0007576E">
              <w:rPr>
                <w:b/>
              </w:rPr>
              <w:t>A</w:t>
            </w:r>
          </w:p>
        </w:tc>
        <w:tc>
          <w:tcPr>
            <w:tcW w:w="1000" w:type="pct"/>
            <w:vAlign w:val="center"/>
          </w:tcPr>
          <w:p w14:paraId="6B17C072" w14:textId="77777777" w:rsidR="00DC57B7" w:rsidRPr="00D41C9C" w:rsidRDefault="00000000" w:rsidP="00C64447">
            <w:pPr>
              <w:keepNext/>
              <w:keepLines/>
              <w:spacing w:before="40" w:after="40"/>
              <w:jc w:val="center"/>
            </w:pPr>
            <w:r w:rsidRPr="00D41C9C">
              <w:t>&gt;30%</w:t>
            </w:r>
          </w:p>
          <w:p w14:paraId="093EB7E0" w14:textId="77777777" w:rsidR="00DC57B7" w:rsidRPr="00D41C9C" w:rsidRDefault="00000000" w:rsidP="00C64447">
            <w:pPr>
              <w:keepNext/>
              <w:keepLines/>
              <w:spacing w:before="40" w:after="40"/>
              <w:jc w:val="center"/>
            </w:pPr>
            <w:r w:rsidRPr="00D41C9C">
              <w:t>&lt;30%</w:t>
            </w:r>
          </w:p>
        </w:tc>
        <w:tc>
          <w:tcPr>
            <w:tcW w:w="1109" w:type="pct"/>
            <w:vAlign w:val="center"/>
          </w:tcPr>
          <w:p w14:paraId="4620B390" w14:textId="77777777" w:rsidR="00DC57B7" w:rsidRPr="00D41C9C" w:rsidRDefault="00000000" w:rsidP="00C64447">
            <w:pPr>
              <w:keepNext/>
              <w:keepLines/>
              <w:spacing w:before="40" w:after="40"/>
              <w:jc w:val="center"/>
            </w:pPr>
            <w:r w:rsidRPr="00D41C9C">
              <w:t>500</w:t>
            </w:r>
          </w:p>
          <w:p w14:paraId="6F957513" w14:textId="77777777" w:rsidR="00DC57B7" w:rsidRPr="00D41C9C" w:rsidRDefault="00000000" w:rsidP="00C64447">
            <w:pPr>
              <w:keepNext/>
              <w:keepLines/>
              <w:spacing w:before="40" w:after="40"/>
              <w:jc w:val="center"/>
            </w:pPr>
            <w:r w:rsidRPr="00D41C9C">
              <w:t>800</w:t>
            </w:r>
          </w:p>
        </w:tc>
        <w:tc>
          <w:tcPr>
            <w:tcW w:w="891" w:type="pct"/>
            <w:vAlign w:val="center"/>
          </w:tcPr>
          <w:p w14:paraId="53B94AF8" w14:textId="77777777" w:rsidR="00DC57B7" w:rsidRPr="00D41C9C" w:rsidRDefault="00000000" w:rsidP="00C64447">
            <w:pPr>
              <w:keepNext/>
              <w:keepLines/>
              <w:spacing w:before="40" w:after="40"/>
              <w:jc w:val="center"/>
            </w:pPr>
            <w:r w:rsidRPr="00D41C9C">
              <w:t>180</w:t>
            </w:r>
          </w:p>
          <w:p w14:paraId="067DE9AF" w14:textId="77777777" w:rsidR="00DC57B7" w:rsidRPr="00D41C9C" w:rsidRDefault="00000000" w:rsidP="00C64447">
            <w:pPr>
              <w:keepNext/>
              <w:keepLines/>
              <w:spacing w:before="40" w:after="40"/>
              <w:jc w:val="center"/>
            </w:pPr>
            <w:r w:rsidRPr="00D41C9C">
              <w:t>300</w:t>
            </w:r>
          </w:p>
        </w:tc>
        <w:tc>
          <w:tcPr>
            <w:tcW w:w="1000" w:type="pct"/>
            <w:vAlign w:val="center"/>
          </w:tcPr>
          <w:p w14:paraId="277A8D08" w14:textId="77777777" w:rsidR="00DC57B7" w:rsidRPr="00D41C9C" w:rsidRDefault="00000000" w:rsidP="00C64447">
            <w:pPr>
              <w:keepNext/>
              <w:keepLines/>
              <w:spacing w:before="40" w:after="40"/>
              <w:jc w:val="center"/>
            </w:pPr>
            <w:r w:rsidRPr="00D41C9C">
              <w:t>900</w:t>
            </w:r>
          </w:p>
          <w:p w14:paraId="23813710" w14:textId="77777777" w:rsidR="00DC57B7" w:rsidRPr="00D41C9C" w:rsidRDefault="00000000" w:rsidP="00C64447">
            <w:pPr>
              <w:keepNext/>
              <w:keepLines/>
              <w:spacing w:before="40" w:after="40"/>
              <w:jc w:val="center"/>
            </w:pPr>
            <w:r w:rsidRPr="00D41C9C">
              <w:t>1350</w:t>
            </w:r>
          </w:p>
        </w:tc>
      </w:tr>
      <w:tr w:rsidR="009838DF" w14:paraId="1F3AA2EE" w14:textId="77777777" w:rsidTr="00C64447">
        <w:trPr>
          <w:cantSplit/>
        </w:trPr>
        <w:tc>
          <w:tcPr>
            <w:tcW w:w="1000" w:type="pct"/>
            <w:vAlign w:val="center"/>
          </w:tcPr>
          <w:p w14:paraId="7D6A4044" w14:textId="77777777" w:rsidR="00DC57B7" w:rsidRPr="0007576E" w:rsidRDefault="00000000" w:rsidP="00C64447">
            <w:pPr>
              <w:keepNext/>
              <w:keepLines/>
              <w:spacing w:before="40" w:after="40"/>
              <w:jc w:val="center"/>
              <w:rPr>
                <w:b/>
              </w:rPr>
            </w:pPr>
            <w:r w:rsidRPr="0007576E">
              <w:rPr>
                <w:b/>
              </w:rPr>
              <w:t>B</w:t>
            </w:r>
          </w:p>
        </w:tc>
        <w:tc>
          <w:tcPr>
            <w:tcW w:w="1000" w:type="pct"/>
            <w:vAlign w:val="center"/>
          </w:tcPr>
          <w:p w14:paraId="70306896" w14:textId="77777777" w:rsidR="00DC57B7" w:rsidRPr="00D41C9C" w:rsidRDefault="00000000" w:rsidP="00C64447">
            <w:pPr>
              <w:keepNext/>
              <w:keepLines/>
              <w:spacing w:before="40" w:after="40"/>
              <w:jc w:val="center"/>
            </w:pPr>
            <w:r w:rsidRPr="00D41C9C">
              <w:t>&gt;30%</w:t>
            </w:r>
          </w:p>
          <w:p w14:paraId="0C293450" w14:textId="77777777" w:rsidR="00DC57B7" w:rsidRPr="00D41C9C" w:rsidRDefault="00000000" w:rsidP="00C64447">
            <w:pPr>
              <w:keepNext/>
              <w:keepLines/>
              <w:spacing w:before="40" w:after="40"/>
              <w:jc w:val="center"/>
            </w:pPr>
            <w:r w:rsidRPr="00D41C9C">
              <w:t>&lt;30%</w:t>
            </w:r>
          </w:p>
        </w:tc>
        <w:tc>
          <w:tcPr>
            <w:tcW w:w="1109" w:type="pct"/>
            <w:vAlign w:val="center"/>
          </w:tcPr>
          <w:p w14:paraId="23C8913E" w14:textId="77777777" w:rsidR="00DC57B7" w:rsidRPr="00D41C9C" w:rsidRDefault="00000000" w:rsidP="00C64447">
            <w:pPr>
              <w:keepNext/>
              <w:keepLines/>
              <w:spacing w:before="40" w:after="40"/>
              <w:jc w:val="center"/>
            </w:pPr>
            <w:r w:rsidRPr="00D41C9C">
              <w:t>700</w:t>
            </w:r>
          </w:p>
          <w:p w14:paraId="6078C97E" w14:textId="77777777" w:rsidR="00DC57B7" w:rsidRPr="00D41C9C" w:rsidRDefault="00000000" w:rsidP="00C64447">
            <w:pPr>
              <w:keepNext/>
              <w:keepLines/>
              <w:spacing w:before="40" w:after="40"/>
              <w:jc w:val="center"/>
            </w:pPr>
            <w:r w:rsidRPr="00D41C9C">
              <w:t>1100</w:t>
            </w:r>
          </w:p>
        </w:tc>
        <w:tc>
          <w:tcPr>
            <w:tcW w:w="891" w:type="pct"/>
            <w:vAlign w:val="center"/>
          </w:tcPr>
          <w:p w14:paraId="14D6DC0A" w14:textId="77777777" w:rsidR="00DC57B7" w:rsidRPr="00D41C9C" w:rsidRDefault="00000000" w:rsidP="00C64447">
            <w:pPr>
              <w:keepNext/>
              <w:keepLines/>
              <w:spacing w:before="40" w:after="40"/>
              <w:jc w:val="center"/>
            </w:pPr>
            <w:r w:rsidRPr="00D41C9C">
              <w:t>250</w:t>
            </w:r>
          </w:p>
          <w:p w14:paraId="11C42960" w14:textId="77777777" w:rsidR="00DC57B7" w:rsidRPr="00D41C9C" w:rsidRDefault="00000000" w:rsidP="00C64447">
            <w:pPr>
              <w:keepNext/>
              <w:keepLines/>
              <w:spacing w:before="40" w:after="40"/>
              <w:jc w:val="center"/>
            </w:pPr>
            <w:r w:rsidRPr="00D41C9C">
              <w:t>400</w:t>
            </w:r>
          </w:p>
        </w:tc>
        <w:tc>
          <w:tcPr>
            <w:tcW w:w="1000" w:type="pct"/>
            <w:vAlign w:val="center"/>
          </w:tcPr>
          <w:p w14:paraId="2D741521" w14:textId="77777777" w:rsidR="00DC57B7" w:rsidRPr="00D41C9C" w:rsidRDefault="00000000" w:rsidP="00C64447">
            <w:pPr>
              <w:keepNext/>
              <w:keepLines/>
              <w:spacing w:before="40" w:after="40"/>
              <w:jc w:val="center"/>
            </w:pPr>
            <w:r w:rsidRPr="00D41C9C">
              <w:t>1350</w:t>
            </w:r>
          </w:p>
          <w:p w14:paraId="595B50E1" w14:textId="77777777" w:rsidR="00DC57B7" w:rsidRPr="00D41C9C" w:rsidRDefault="00000000" w:rsidP="00C64447">
            <w:pPr>
              <w:keepNext/>
              <w:keepLines/>
              <w:spacing w:before="40" w:after="40"/>
              <w:jc w:val="center"/>
            </w:pPr>
            <w:r w:rsidRPr="00D41C9C">
              <w:t>2000</w:t>
            </w:r>
          </w:p>
        </w:tc>
      </w:tr>
      <w:tr w:rsidR="009838DF" w14:paraId="508B4EA6" w14:textId="77777777" w:rsidTr="00C64447">
        <w:trPr>
          <w:cantSplit/>
        </w:trPr>
        <w:tc>
          <w:tcPr>
            <w:tcW w:w="1000" w:type="pct"/>
            <w:vAlign w:val="center"/>
          </w:tcPr>
          <w:p w14:paraId="27893A1D" w14:textId="77777777" w:rsidR="00DC57B7" w:rsidRPr="0007576E" w:rsidRDefault="00000000" w:rsidP="00C64447">
            <w:pPr>
              <w:keepNext/>
              <w:keepLines/>
              <w:spacing w:before="40" w:after="40"/>
              <w:jc w:val="center"/>
              <w:rPr>
                <w:b/>
              </w:rPr>
            </w:pPr>
            <w:r w:rsidRPr="0007576E">
              <w:rPr>
                <w:b/>
              </w:rPr>
              <w:t>C</w:t>
            </w:r>
          </w:p>
        </w:tc>
        <w:tc>
          <w:tcPr>
            <w:tcW w:w="1000" w:type="pct"/>
            <w:vAlign w:val="center"/>
          </w:tcPr>
          <w:p w14:paraId="5687201C" w14:textId="77777777" w:rsidR="00DC57B7" w:rsidRPr="00D41C9C" w:rsidRDefault="00000000" w:rsidP="00C64447">
            <w:pPr>
              <w:keepNext/>
              <w:keepLines/>
              <w:spacing w:before="40" w:after="40"/>
              <w:jc w:val="center"/>
            </w:pPr>
            <w:r w:rsidRPr="00D41C9C">
              <w:t>&gt;30%</w:t>
            </w:r>
          </w:p>
          <w:p w14:paraId="18E7A725" w14:textId="77777777" w:rsidR="00DC57B7" w:rsidRPr="00D41C9C" w:rsidRDefault="00000000" w:rsidP="00C64447">
            <w:pPr>
              <w:keepNext/>
              <w:keepLines/>
              <w:spacing w:before="40" w:after="40"/>
              <w:jc w:val="center"/>
            </w:pPr>
            <w:r w:rsidRPr="00D41C9C">
              <w:t>&lt;30%</w:t>
            </w:r>
          </w:p>
        </w:tc>
        <w:tc>
          <w:tcPr>
            <w:tcW w:w="1109" w:type="pct"/>
            <w:vAlign w:val="center"/>
          </w:tcPr>
          <w:p w14:paraId="0A03E92C" w14:textId="77777777" w:rsidR="00DC57B7" w:rsidRPr="00D41C9C" w:rsidRDefault="00000000" w:rsidP="00C64447">
            <w:pPr>
              <w:keepNext/>
              <w:keepLines/>
              <w:spacing w:before="40" w:after="40"/>
              <w:jc w:val="center"/>
            </w:pPr>
            <w:r w:rsidRPr="00D41C9C">
              <w:t>900</w:t>
            </w:r>
          </w:p>
          <w:p w14:paraId="5314EF56" w14:textId="77777777" w:rsidR="00DC57B7" w:rsidRPr="00D41C9C" w:rsidRDefault="00000000" w:rsidP="00C64447">
            <w:pPr>
              <w:keepNext/>
              <w:keepLines/>
              <w:spacing w:before="40" w:after="40"/>
              <w:jc w:val="center"/>
            </w:pPr>
            <w:r w:rsidRPr="00D41C9C">
              <w:t>1400</w:t>
            </w:r>
          </w:p>
        </w:tc>
        <w:tc>
          <w:tcPr>
            <w:tcW w:w="891" w:type="pct"/>
            <w:vAlign w:val="center"/>
          </w:tcPr>
          <w:p w14:paraId="652E927A" w14:textId="77777777" w:rsidR="00DC57B7" w:rsidRPr="00D41C9C" w:rsidRDefault="00000000" w:rsidP="00C64447">
            <w:pPr>
              <w:keepNext/>
              <w:keepLines/>
              <w:spacing w:before="40" w:after="40"/>
              <w:jc w:val="center"/>
            </w:pPr>
            <w:r w:rsidRPr="00D41C9C">
              <w:t>350</w:t>
            </w:r>
          </w:p>
          <w:p w14:paraId="46B6432A" w14:textId="77777777" w:rsidR="00DC57B7" w:rsidRPr="00D41C9C" w:rsidRDefault="00000000" w:rsidP="00C64447">
            <w:pPr>
              <w:keepNext/>
              <w:keepLines/>
              <w:spacing w:before="40" w:after="40"/>
              <w:jc w:val="center"/>
            </w:pPr>
            <w:r w:rsidRPr="00D41C9C">
              <w:t>500</w:t>
            </w:r>
          </w:p>
        </w:tc>
        <w:tc>
          <w:tcPr>
            <w:tcW w:w="1000" w:type="pct"/>
            <w:vAlign w:val="center"/>
          </w:tcPr>
          <w:p w14:paraId="593B6ADD" w14:textId="77777777" w:rsidR="00DC57B7" w:rsidRPr="00D41C9C" w:rsidRDefault="00000000" w:rsidP="00C64447">
            <w:pPr>
              <w:keepNext/>
              <w:keepLines/>
              <w:spacing w:before="40" w:after="40"/>
              <w:jc w:val="center"/>
            </w:pPr>
            <w:r w:rsidRPr="00D41C9C">
              <w:t>2000</w:t>
            </w:r>
          </w:p>
          <w:p w14:paraId="577F7A7F" w14:textId="77777777" w:rsidR="00DC57B7" w:rsidRPr="00D41C9C" w:rsidRDefault="00000000" w:rsidP="00C64447">
            <w:pPr>
              <w:keepNext/>
              <w:keepLines/>
              <w:spacing w:before="40" w:after="40"/>
              <w:jc w:val="center"/>
            </w:pPr>
            <w:r w:rsidRPr="00D41C9C">
              <w:t>3000</w:t>
            </w:r>
          </w:p>
        </w:tc>
      </w:tr>
      <w:tr w:rsidR="009838DF" w14:paraId="1DE9B090" w14:textId="77777777" w:rsidTr="00C64447">
        <w:trPr>
          <w:cantSplit/>
        </w:trPr>
        <w:tc>
          <w:tcPr>
            <w:tcW w:w="1000" w:type="pct"/>
            <w:vAlign w:val="center"/>
          </w:tcPr>
          <w:p w14:paraId="0B552175" w14:textId="77777777" w:rsidR="00DC57B7" w:rsidRPr="0007576E" w:rsidRDefault="00000000" w:rsidP="00C64447">
            <w:pPr>
              <w:keepNext/>
              <w:keepLines/>
              <w:spacing w:before="40" w:after="40"/>
              <w:jc w:val="center"/>
              <w:rPr>
                <w:b/>
              </w:rPr>
            </w:pPr>
            <w:r w:rsidRPr="0007576E">
              <w:rPr>
                <w:b/>
              </w:rPr>
              <w:t>D</w:t>
            </w:r>
          </w:p>
        </w:tc>
        <w:tc>
          <w:tcPr>
            <w:tcW w:w="1000" w:type="pct"/>
            <w:vAlign w:val="center"/>
          </w:tcPr>
          <w:p w14:paraId="5BF12F3D" w14:textId="77777777" w:rsidR="00DC57B7" w:rsidRPr="00D41C9C" w:rsidRDefault="00000000" w:rsidP="00C64447">
            <w:pPr>
              <w:keepNext/>
              <w:keepLines/>
              <w:spacing w:before="40" w:after="40"/>
              <w:jc w:val="center"/>
            </w:pPr>
            <w:r w:rsidRPr="00D41C9C">
              <w:t>&gt;30%</w:t>
            </w:r>
          </w:p>
          <w:p w14:paraId="4EAE17AB" w14:textId="77777777" w:rsidR="00DC57B7" w:rsidRPr="00D41C9C" w:rsidRDefault="00000000" w:rsidP="00C64447">
            <w:pPr>
              <w:keepNext/>
              <w:keepLines/>
              <w:spacing w:before="40" w:after="40"/>
              <w:jc w:val="center"/>
            </w:pPr>
            <w:r w:rsidRPr="00D41C9C">
              <w:t>&lt;30%</w:t>
            </w:r>
          </w:p>
        </w:tc>
        <w:tc>
          <w:tcPr>
            <w:tcW w:w="1109" w:type="pct"/>
            <w:vAlign w:val="center"/>
          </w:tcPr>
          <w:p w14:paraId="07CED32A" w14:textId="77777777" w:rsidR="00DC57B7" w:rsidRPr="00D41C9C" w:rsidRDefault="00000000" w:rsidP="00C64447">
            <w:pPr>
              <w:keepNext/>
              <w:keepLines/>
              <w:spacing w:before="40" w:after="40"/>
              <w:jc w:val="center"/>
            </w:pPr>
            <w:r w:rsidRPr="00D41C9C">
              <w:t>1200</w:t>
            </w:r>
          </w:p>
          <w:p w14:paraId="2487B625" w14:textId="77777777" w:rsidR="00DC57B7" w:rsidRPr="00D41C9C" w:rsidRDefault="00000000" w:rsidP="00C64447">
            <w:pPr>
              <w:keepNext/>
              <w:keepLines/>
              <w:spacing w:before="40" w:after="40"/>
              <w:jc w:val="center"/>
            </w:pPr>
            <w:r w:rsidRPr="00D41C9C">
              <w:t>1900</w:t>
            </w:r>
          </w:p>
        </w:tc>
        <w:tc>
          <w:tcPr>
            <w:tcW w:w="891" w:type="pct"/>
            <w:vAlign w:val="center"/>
          </w:tcPr>
          <w:p w14:paraId="056372A6" w14:textId="77777777" w:rsidR="00DC57B7" w:rsidRPr="00D41C9C" w:rsidRDefault="00000000" w:rsidP="00C64447">
            <w:pPr>
              <w:keepNext/>
              <w:keepLines/>
              <w:spacing w:before="40" w:after="40"/>
              <w:jc w:val="center"/>
            </w:pPr>
            <w:r w:rsidRPr="00D41C9C">
              <w:t>450</w:t>
            </w:r>
          </w:p>
          <w:p w14:paraId="53320F8A" w14:textId="77777777" w:rsidR="00DC57B7" w:rsidRPr="00D41C9C" w:rsidRDefault="00000000" w:rsidP="00C64447">
            <w:pPr>
              <w:keepNext/>
              <w:keepLines/>
              <w:spacing w:before="40" w:after="40"/>
              <w:jc w:val="center"/>
            </w:pPr>
            <w:r w:rsidRPr="00D41C9C">
              <w:t>700</w:t>
            </w:r>
          </w:p>
        </w:tc>
        <w:tc>
          <w:tcPr>
            <w:tcW w:w="1000" w:type="pct"/>
            <w:vAlign w:val="center"/>
          </w:tcPr>
          <w:p w14:paraId="428AF4AE" w14:textId="77777777" w:rsidR="00DC57B7" w:rsidRPr="00D41C9C" w:rsidRDefault="00000000" w:rsidP="00C64447">
            <w:pPr>
              <w:keepNext/>
              <w:keepLines/>
              <w:spacing w:before="40" w:after="40"/>
              <w:jc w:val="center"/>
            </w:pPr>
            <w:r w:rsidRPr="00D41C9C">
              <w:t>3000</w:t>
            </w:r>
          </w:p>
          <w:p w14:paraId="67D97EFD" w14:textId="77777777" w:rsidR="00DC57B7" w:rsidRPr="00D41C9C" w:rsidRDefault="00000000" w:rsidP="00C64447">
            <w:pPr>
              <w:keepNext/>
              <w:keepLines/>
              <w:spacing w:before="40" w:after="40"/>
              <w:jc w:val="center"/>
            </w:pPr>
            <w:r w:rsidRPr="00D41C9C">
              <w:t>4500</w:t>
            </w:r>
          </w:p>
        </w:tc>
      </w:tr>
      <w:tr w:rsidR="009838DF" w14:paraId="744A4C00" w14:textId="77777777" w:rsidTr="00C64447">
        <w:trPr>
          <w:cantSplit/>
        </w:trPr>
        <w:tc>
          <w:tcPr>
            <w:tcW w:w="1000" w:type="pct"/>
            <w:vAlign w:val="center"/>
          </w:tcPr>
          <w:p w14:paraId="2927596F" w14:textId="77777777" w:rsidR="00DC57B7" w:rsidRPr="0007576E" w:rsidRDefault="00000000" w:rsidP="00C64447">
            <w:pPr>
              <w:keepNext/>
              <w:keepLines/>
              <w:spacing w:before="40" w:after="40"/>
              <w:jc w:val="center"/>
              <w:rPr>
                <w:b/>
              </w:rPr>
            </w:pPr>
            <w:r w:rsidRPr="0007576E">
              <w:rPr>
                <w:b/>
              </w:rPr>
              <w:t>E</w:t>
            </w:r>
          </w:p>
        </w:tc>
        <w:tc>
          <w:tcPr>
            <w:tcW w:w="1000" w:type="pct"/>
            <w:vAlign w:val="center"/>
          </w:tcPr>
          <w:p w14:paraId="659EB7FC" w14:textId="77777777" w:rsidR="00DC57B7" w:rsidRPr="00D41C9C" w:rsidRDefault="00000000" w:rsidP="00C64447">
            <w:pPr>
              <w:keepNext/>
              <w:keepLines/>
              <w:spacing w:before="40" w:after="40"/>
              <w:jc w:val="center"/>
            </w:pPr>
            <w:r w:rsidRPr="00D41C9C">
              <w:t>&gt;30%</w:t>
            </w:r>
          </w:p>
        </w:tc>
        <w:tc>
          <w:tcPr>
            <w:tcW w:w="1109" w:type="pct"/>
            <w:vAlign w:val="center"/>
          </w:tcPr>
          <w:p w14:paraId="15053563" w14:textId="77777777" w:rsidR="00DC57B7" w:rsidRPr="00D41C9C" w:rsidRDefault="00000000" w:rsidP="00C64447">
            <w:pPr>
              <w:keepNext/>
              <w:keepLines/>
              <w:spacing w:before="40" w:after="40"/>
              <w:jc w:val="center"/>
            </w:pPr>
            <w:r w:rsidRPr="00D41C9C">
              <w:t>1600</w:t>
            </w:r>
          </w:p>
        </w:tc>
        <w:tc>
          <w:tcPr>
            <w:tcW w:w="891" w:type="pct"/>
            <w:vAlign w:val="center"/>
          </w:tcPr>
          <w:p w14:paraId="03DDCD97" w14:textId="77777777" w:rsidR="00DC57B7" w:rsidRPr="00D41C9C" w:rsidRDefault="00000000" w:rsidP="00C64447">
            <w:pPr>
              <w:keepNext/>
              <w:keepLines/>
              <w:spacing w:before="40" w:after="40"/>
              <w:jc w:val="center"/>
            </w:pPr>
            <w:r w:rsidRPr="00D41C9C">
              <w:t>650</w:t>
            </w:r>
          </w:p>
        </w:tc>
        <w:tc>
          <w:tcPr>
            <w:tcW w:w="1000" w:type="pct"/>
            <w:vAlign w:val="center"/>
          </w:tcPr>
          <w:p w14:paraId="6F24DD4A" w14:textId="77777777" w:rsidR="00DC57B7" w:rsidRPr="00D41C9C" w:rsidRDefault="00000000" w:rsidP="00C64447">
            <w:pPr>
              <w:keepNext/>
              <w:keepLines/>
              <w:spacing w:before="40" w:after="40"/>
              <w:jc w:val="center"/>
            </w:pPr>
            <w:r w:rsidRPr="00D41C9C">
              <w:t>4500</w:t>
            </w:r>
          </w:p>
        </w:tc>
      </w:tr>
      <w:tr w:rsidR="009838DF" w14:paraId="489A2E18" w14:textId="77777777" w:rsidTr="00C64447">
        <w:trPr>
          <w:cantSplit/>
        </w:trPr>
        <w:tc>
          <w:tcPr>
            <w:tcW w:w="5000" w:type="pct"/>
            <w:gridSpan w:val="5"/>
            <w:vAlign w:val="center"/>
          </w:tcPr>
          <w:p w14:paraId="6152A066" w14:textId="77777777" w:rsidR="00DC57B7" w:rsidRPr="00D41C9C" w:rsidRDefault="00000000" w:rsidP="00C64447">
            <w:pPr>
              <w:keepNext/>
              <w:keepLines/>
              <w:spacing w:before="40" w:after="40"/>
            </w:pPr>
            <w:r w:rsidRPr="00D41C9C">
              <w:t>Notes:</w:t>
            </w:r>
          </w:p>
          <w:p w14:paraId="39E04165" w14:textId="77777777" w:rsidR="00DC57B7" w:rsidRPr="00111496" w:rsidRDefault="00000000">
            <w:pPr>
              <w:pStyle w:val="ListParagraph"/>
              <w:keepNext/>
              <w:keepLines/>
              <w:numPr>
                <w:ilvl w:val="0"/>
                <w:numId w:val="121"/>
              </w:numPr>
              <w:spacing w:before="40" w:after="40"/>
            </w:pPr>
            <w:r w:rsidRPr="00D41C9C">
              <w:t xml:space="preserve">% Elongation corresponding to max CBR burst strength as per </w:t>
            </w:r>
            <w:r>
              <w:t>AS </w:t>
            </w:r>
            <w:r w:rsidRPr="00111496">
              <w:t>3706.4</w:t>
            </w:r>
            <w:r>
              <w:t xml:space="preserve">. </w:t>
            </w:r>
            <w:proofErr w:type="gramStart"/>
            <w:r w:rsidRPr="00111496">
              <w:t>Generally</w:t>
            </w:r>
            <w:proofErr w:type="gramEnd"/>
            <w:r w:rsidRPr="00111496">
              <w:t xml:space="preserve"> &lt;30% for wovens, &gt;30% for non-wovens.</w:t>
            </w:r>
          </w:p>
          <w:p w14:paraId="6B399F73" w14:textId="77777777" w:rsidR="00DC57B7" w:rsidRDefault="00000000">
            <w:pPr>
              <w:pStyle w:val="ListParagraph"/>
              <w:keepLines/>
              <w:numPr>
                <w:ilvl w:val="0"/>
                <w:numId w:val="121"/>
              </w:numPr>
              <w:spacing w:before="40" w:after="40"/>
            </w:pPr>
            <w:r w:rsidRPr="00D41C9C">
              <w:t>Property value is 80</w:t>
            </w:r>
            <w:r w:rsidRPr="0007576E">
              <w:rPr>
                <w:vertAlign w:val="superscript"/>
              </w:rPr>
              <w:t>th</w:t>
            </w:r>
            <w:r w:rsidRPr="00111496">
              <w:t xml:space="preserve"> percentile characteristic value (mean strength – 0.83 x standard deviation), as per relevant AS test.</w:t>
            </w:r>
          </w:p>
          <w:p w14:paraId="1CA6DDDD" w14:textId="77777777" w:rsidR="00DC57B7" w:rsidRPr="006A6251" w:rsidRDefault="00000000">
            <w:pPr>
              <w:pStyle w:val="ListParagraph"/>
              <w:keepLines/>
              <w:numPr>
                <w:ilvl w:val="0"/>
                <w:numId w:val="121"/>
              </w:numPr>
              <w:spacing w:before="40" w:after="40"/>
            </w:pPr>
            <w:r>
              <w:t>N = Newtons</w:t>
            </w:r>
          </w:p>
        </w:tc>
      </w:tr>
    </w:tbl>
    <w:p w14:paraId="5DE71B25" w14:textId="77777777" w:rsidR="00DC57B7" w:rsidRDefault="00DC57B7" w:rsidP="00DC57B7"/>
    <w:p w14:paraId="06093EC6" w14:textId="77777777" w:rsidR="00DC57B7" w:rsidRPr="0007576E" w:rsidRDefault="00000000" w:rsidP="00DC57B7">
      <w:r w:rsidRPr="0007576E">
        <w:t xml:space="preserve">Filtration properties relevant to each grade to be certified as part of </w:t>
      </w:r>
      <w:r w:rsidRPr="00B1484C">
        <w:rPr>
          <w:b/>
        </w:rPr>
        <w:t xml:space="preserve">Delivery </w:t>
      </w:r>
      <w:r w:rsidRPr="005C0A51">
        <w:rPr>
          <w:b/>
        </w:rPr>
        <w:t>a</w:t>
      </w:r>
      <w:r w:rsidRPr="00B1484C">
        <w:rPr>
          <w:b/>
        </w:rPr>
        <w:t xml:space="preserve">nd </w:t>
      </w:r>
      <w:r w:rsidRPr="005C0A51">
        <w:rPr>
          <w:b/>
        </w:rPr>
        <w:t>Product Certification</w:t>
      </w:r>
      <w:r w:rsidRPr="0007576E">
        <w:t xml:space="preserve"> </w:t>
      </w:r>
      <w:r>
        <w:t>sub-</w:t>
      </w:r>
      <w:r w:rsidRPr="0007576E">
        <w:t>clause requirements.</w:t>
      </w:r>
    </w:p>
    <w:p w14:paraId="2BB9EDB9" w14:textId="77777777" w:rsidR="00DC57B7" w:rsidRPr="0007576E" w:rsidRDefault="00000000" w:rsidP="00DC57B7">
      <w:pPr>
        <w:pStyle w:val="Heading3"/>
      </w:pPr>
      <w:r w:rsidRPr="0007576E">
        <w:t>Conformance Testing</w:t>
      </w:r>
    </w:p>
    <w:p w14:paraId="16E1AA1A" w14:textId="77777777" w:rsidR="00DC57B7" w:rsidRPr="0007576E" w:rsidRDefault="00000000" w:rsidP="00DC57B7">
      <w:r w:rsidRPr="0007576E">
        <w:t>Where project requirement is less than 15,000 m</w:t>
      </w:r>
      <w:r w:rsidRPr="00B1484C">
        <w:rPr>
          <w:vertAlign w:val="superscript"/>
        </w:rPr>
        <w:t>2</w:t>
      </w:r>
      <w:r w:rsidRPr="0007576E">
        <w:t>, sampling and testing is not required.</w:t>
      </w:r>
    </w:p>
    <w:p w14:paraId="6A475D64" w14:textId="77777777" w:rsidR="00DC57B7" w:rsidRPr="0007576E" w:rsidRDefault="00000000" w:rsidP="00DC57B7">
      <w:r w:rsidRPr="0007576E">
        <w:t>Provide samples to independent, NATA accredited testing laboratory when project exceeds 15,000 m</w:t>
      </w:r>
      <w:r w:rsidRPr="00B1484C">
        <w:rPr>
          <w:vertAlign w:val="superscript"/>
        </w:rPr>
        <w:t>2</w:t>
      </w:r>
      <w:r w:rsidRPr="0007576E">
        <w:t>, to the following test frequencies:</w:t>
      </w:r>
    </w:p>
    <w:tbl>
      <w:tblPr>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2577"/>
        <w:gridCol w:w="2577"/>
        <w:gridCol w:w="2577"/>
        <w:gridCol w:w="2577"/>
      </w:tblGrid>
      <w:tr w:rsidR="009838DF" w14:paraId="1F22D291" w14:textId="77777777" w:rsidTr="00C64447">
        <w:trPr>
          <w:cantSplit/>
        </w:trPr>
        <w:tc>
          <w:tcPr>
            <w:tcW w:w="5000" w:type="pct"/>
            <w:gridSpan w:val="4"/>
          </w:tcPr>
          <w:p w14:paraId="4ED6BD23" w14:textId="77777777" w:rsidR="00DC57B7" w:rsidRPr="007F59BB" w:rsidRDefault="00000000" w:rsidP="00C64447">
            <w:pPr>
              <w:spacing w:before="40" w:after="40"/>
              <w:rPr>
                <w:b/>
              </w:rPr>
            </w:pPr>
            <w:r w:rsidRPr="007F59BB">
              <w:rPr>
                <w:b/>
              </w:rPr>
              <w:t>Table – Test Frequencies</w:t>
            </w:r>
          </w:p>
        </w:tc>
      </w:tr>
      <w:tr w:rsidR="009838DF" w14:paraId="05DEC13B" w14:textId="77777777" w:rsidTr="00C64447">
        <w:trPr>
          <w:cantSplit/>
        </w:trPr>
        <w:tc>
          <w:tcPr>
            <w:tcW w:w="1250" w:type="pct"/>
          </w:tcPr>
          <w:p w14:paraId="15F4B8E7" w14:textId="77777777" w:rsidR="00DC57B7" w:rsidRPr="007F59BB" w:rsidRDefault="00000000" w:rsidP="00C64447">
            <w:pPr>
              <w:spacing w:before="40" w:after="40"/>
              <w:rPr>
                <w:b/>
              </w:rPr>
            </w:pPr>
            <w:r w:rsidRPr="007F59BB">
              <w:rPr>
                <w:b/>
              </w:rPr>
              <w:t>Description</w:t>
            </w:r>
          </w:p>
        </w:tc>
        <w:tc>
          <w:tcPr>
            <w:tcW w:w="1250" w:type="pct"/>
            <w:vAlign w:val="center"/>
          </w:tcPr>
          <w:p w14:paraId="6866408B" w14:textId="77777777" w:rsidR="00DC57B7" w:rsidRPr="007F59BB" w:rsidRDefault="00000000" w:rsidP="00C64447">
            <w:pPr>
              <w:spacing w:before="40" w:after="40"/>
              <w:jc w:val="center"/>
              <w:rPr>
                <w:b/>
              </w:rPr>
            </w:pPr>
            <w:r w:rsidRPr="007F59BB">
              <w:rPr>
                <w:b/>
              </w:rPr>
              <w:t>Units</w:t>
            </w:r>
          </w:p>
        </w:tc>
        <w:tc>
          <w:tcPr>
            <w:tcW w:w="1250" w:type="pct"/>
            <w:vAlign w:val="center"/>
          </w:tcPr>
          <w:p w14:paraId="35C71167" w14:textId="77777777" w:rsidR="00DC57B7" w:rsidRPr="007F59BB" w:rsidRDefault="00000000" w:rsidP="00C64447">
            <w:pPr>
              <w:spacing w:before="40" w:after="40"/>
              <w:jc w:val="center"/>
              <w:rPr>
                <w:b/>
              </w:rPr>
            </w:pPr>
            <w:r w:rsidRPr="007F59BB">
              <w:rPr>
                <w:b/>
              </w:rPr>
              <w:t>Test Method</w:t>
            </w:r>
          </w:p>
        </w:tc>
        <w:tc>
          <w:tcPr>
            <w:tcW w:w="1250" w:type="pct"/>
            <w:vAlign w:val="center"/>
          </w:tcPr>
          <w:p w14:paraId="30F36E64" w14:textId="77777777" w:rsidR="00DC57B7" w:rsidRPr="007F59BB" w:rsidRDefault="00000000" w:rsidP="00C64447">
            <w:pPr>
              <w:spacing w:before="40" w:after="40"/>
              <w:jc w:val="center"/>
              <w:rPr>
                <w:b/>
              </w:rPr>
            </w:pPr>
            <w:r w:rsidRPr="007F59BB">
              <w:rPr>
                <w:b/>
              </w:rPr>
              <w:t>Test Frequency</w:t>
            </w:r>
          </w:p>
        </w:tc>
      </w:tr>
      <w:tr w:rsidR="009838DF" w14:paraId="5076648C" w14:textId="77777777" w:rsidTr="00C64447">
        <w:trPr>
          <w:cantSplit/>
        </w:trPr>
        <w:tc>
          <w:tcPr>
            <w:tcW w:w="1250" w:type="pct"/>
          </w:tcPr>
          <w:p w14:paraId="4DA7B22D" w14:textId="77777777" w:rsidR="00DC57B7" w:rsidRPr="00D41C9C" w:rsidRDefault="00000000" w:rsidP="00C64447">
            <w:pPr>
              <w:spacing w:before="40" w:after="40"/>
            </w:pPr>
            <w:r w:rsidRPr="00D41C9C">
              <w:t>Tensile Strength</w:t>
            </w:r>
          </w:p>
        </w:tc>
        <w:tc>
          <w:tcPr>
            <w:tcW w:w="1250" w:type="pct"/>
            <w:vAlign w:val="center"/>
          </w:tcPr>
          <w:p w14:paraId="356B359A" w14:textId="77777777" w:rsidR="00DC57B7" w:rsidRPr="00D41C9C" w:rsidRDefault="00000000" w:rsidP="00C64447">
            <w:pPr>
              <w:spacing w:before="40" w:after="40"/>
              <w:jc w:val="center"/>
            </w:pPr>
            <w:r w:rsidRPr="00D41C9C">
              <w:t>kN/m</w:t>
            </w:r>
          </w:p>
        </w:tc>
        <w:tc>
          <w:tcPr>
            <w:tcW w:w="1250" w:type="pct"/>
            <w:vAlign w:val="center"/>
          </w:tcPr>
          <w:p w14:paraId="6CF412D5" w14:textId="77777777" w:rsidR="00DC57B7" w:rsidRPr="00111496" w:rsidRDefault="00000000" w:rsidP="00C64447">
            <w:pPr>
              <w:spacing w:before="40" w:after="40"/>
              <w:jc w:val="center"/>
            </w:pPr>
            <w:r>
              <w:t>AS </w:t>
            </w:r>
            <w:r w:rsidRPr="00111496">
              <w:t>3706.2</w:t>
            </w:r>
          </w:p>
        </w:tc>
        <w:tc>
          <w:tcPr>
            <w:tcW w:w="1250" w:type="pct"/>
            <w:vAlign w:val="center"/>
          </w:tcPr>
          <w:p w14:paraId="6A8376ED" w14:textId="77777777" w:rsidR="00DC57B7" w:rsidRPr="00111496" w:rsidRDefault="00000000" w:rsidP="00C64447">
            <w:pPr>
              <w:spacing w:before="40" w:after="40"/>
              <w:jc w:val="center"/>
            </w:pPr>
            <w:r w:rsidRPr="00D41C9C">
              <w:t>1 per 15,000 m</w:t>
            </w:r>
            <w:r w:rsidRPr="00111496">
              <w:rPr>
                <w:vertAlign w:val="superscript"/>
              </w:rPr>
              <w:t>2</w:t>
            </w:r>
          </w:p>
        </w:tc>
      </w:tr>
      <w:tr w:rsidR="009838DF" w14:paraId="2477597C" w14:textId="77777777" w:rsidTr="00C64447">
        <w:trPr>
          <w:cantSplit/>
        </w:trPr>
        <w:tc>
          <w:tcPr>
            <w:tcW w:w="1250" w:type="pct"/>
          </w:tcPr>
          <w:p w14:paraId="68FC31C3" w14:textId="77777777" w:rsidR="00DC57B7" w:rsidRPr="00D41C9C" w:rsidRDefault="00000000" w:rsidP="00C64447">
            <w:pPr>
              <w:spacing w:before="40" w:after="40"/>
            </w:pPr>
            <w:r w:rsidRPr="00D41C9C">
              <w:t>Tear Strength</w:t>
            </w:r>
          </w:p>
        </w:tc>
        <w:tc>
          <w:tcPr>
            <w:tcW w:w="1250" w:type="pct"/>
            <w:vAlign w:val="center"/>
          </w:tcPr>
          <w:p w14:paraId="2E0DFD0D" w14:textId="77777777" w:rsidR="00DC57B7" w:rsidRPr="00D41C9C" w:rsidRDefault="00000000" w:rsidP="00C64447">
            <w:pPr>
              <w:spacing w:before="40" w:after="40"/>
              <w:jc w:val="center"/>
            </w:pPr>
            <w:r w:rsidRPr="00D41C9C">
              <w:t>N</w:t>
            </w:r>
          </w:p>
        </w:tc>
        <w:tc>
          <w:tcPr>
            <w:tcW w:w="1250" w:type="pct"/>
            <w:vAlign w:val="center"/>
          </w:tcPr>
          <w:p w14:paraId="69B1B52F" w14:textId="77777777" w:rsidR="00DC57B7" w:rsidRPr="00111496" w:rsidRDefault="00000000" w:rsidP="00C64447">
            <w:pPr>
              <w:spacing w:before="40" w:after="40"/>
              <w:jc w:val="center"/>
            </w:pPr>
            <w:r>
              <w:t>AS </w:t>
            </w:r>
            <w:r w:rsidRPr="00111496">
              <w:t>3706.3</w:t>
            </w:r>
          </w:p>
        </w:tc>
        <w:tc>
          <w:tcPr>
            <w:tcW w:w="1250" w:type="pct"/>
            <w:vAlign w:val="center"/>
          </w:tcPr>
          <w:p w14:paraId="6180C7A1" w14:textId="77777777" w:rsidR="00DC57B7" w:rsidRPr="00111496" w:rsidRDefault="00000000" w:rsidP="00C64447">
            <w:pPr>
              <w:spacing w:before="40" w:after="40"/>
              <w:jc w:val="center"/>
            </w:pPr>
            <w:r w:rsidRPr="00D41C9C">
              <w:t>1 per 15,000 m</w:t>
            </w:r>
            <w:r w:rsidRPr="00111496">
              <w:rPr>
                <w:vertAlign w:val="superscript"/>
              </w:rPr>
              <w:t>2</w:t>
            </w:r>
          </w:p>
        </w:tc>
      </w:tr>
      <w:tr w:rsidR="009838DF" w14:paraId="3D3D219A" w14:textId="77777777" w:rsidTr="00C64447">
        <w:trPr>
          <w:cantSplit/>
        </w:trPr>
        <w:tc>
          <w:tcPr>
            <w:tcW w:w="1250" w:type="pct"/>
          </w:tcPr>
          <w:p w14:paraId="11B0B667" w14:textId="77777777" w:rsidR="00DC57B7" w:rsidRPr="00D41C9C" w:rsidRDefault="00000000" w:rsidP="00C64447">
            <w:pPr>
              <w:spacing w:before="40" w:after="40"/>
            </w:pPr>
            <w:r w:rsidRPr="00D41C9C">
              <w:t>CBR Burst Strength</w:t>
            </w:r>
          </w:p>
        </w:tc>
        <w:tc>
          <w:tcPr>
            <w:tcW w:w="1250" w:type="pct"/>
            <w:vAlign w:val="center"/>
          </w:tcPr>
          <w:p w14:paraId="4352446A" w14:textId="77777777" w:rsidR="00DC57B7" w:rsidRPr="00D41C9C" w:rsidRDefault="00000000" w:rsidP="00C64447">
            <w:pPr>
              <w:spacing w:before="40" w:after="40"/>
              <w:jc w:val="center"/>
            </w:pPr>
            <w:r w:rsidRPr="00D41C9C">
              <w:t>N</w:t>
            </w:r>
          </w:p>
        </w:tc>
        <w:tc>
          <w:tcPr>
            <w:tcW w:w="1250" w:type="pct"/>
            <w:vAlign w:val="center"/>
          </w:tcPr>
          <w:p w14:paraId="46177CC9" w14:textId="77777777" w:rsidR="00DC57B7" w:rsidRPr="00111496" w:rsidRDefault="00000000" w:rsidP="00C64447">
            <w:pPr>
              <w:spacing w:before="40" w:after="40"/>
              <w:jc w:val="center"/>
            </w:pPr>
            <w:r>
              <w:t>AS </w:t>
            </w:r>
            <w:r w:rsidRPr="00111496">
              <w:t>3706.4</w:t>
            </w:r>
          </w:p>
        </w:tc>
        <w:tc>
          <w:tcPr>
            <w:tcW w:w="1250" w:type="pct"/>
            <w:vAlign w:val="center"/>
          </w:tcPr>
          <w:p w14:paraId="0E1B028A" w14:textId="77777777" w:rsidR="00DC57B7" w:rsidRPr="00111496" w:rsidRDefault="00000000" w:rsidP="00C64447">
            <w:pPr>
              <w:spacing w:before="40" w:after="40"/>
              <w:jc w:val="center"/>
            </w:pPr>
            <w:r w:rsidRPr="00D41C9C">
              <w:t>1 per 15,000 m</w:t>
            </w:r>
            <w:r w:rsidRPr="00111496">
              <w:rPr>
                <w:vertAlign w:val="superscript"/>
              </w:rPr>
              <w:t>2</w:t>
            </w:r>
          </w:p>
        </w:tc>
      </w:tr>
      <w:tr w:rsidR="009838DF" w14:paraId="5D7866D5" w14:textId="77777777" w:rsidTr="00C64447">
        <w:trPr>
          <w:cantSplit/>
        </w:trPr>
        <w:tc>
          <w:tcPr>
            <w:tcW w:w="1250" w:type="pct"/>
          </w:tcPr>
          <w:p w14:paraId="6D3EF6FF" w14:textId="77777777" w:rsidR="00DC57B7" w:rsidRPr="00111496" w:rsidRDefault="00000000" w:rsidP="00C64447">
            <w:pPr>
              <w:spacing w:before="40" w:after="40"/>
            </w:pPr>
            <w:r w:rsidRPr="00D41C9C">
              <w:t>Grad</w:t>
            </w:r>
            <w:r>
              <w:t>e</w:t>
            </w:r>
            <w:r w:rsidRPr="00111496">
              <w:t xml:space="preserve"> Tensile Strength</w:t>
            </w:r>
          </w:p>
        </w:tc>
        <w:tc>
          <w:tcPr>
            <w:tcW w:w="1250" w:type="pct"/>
            <w:vAlign w:val="center"/>
          </w:tcPr>
          <w:p w14:paraId="23967D9D" w14:textId="77777777" w:rsidR="00DC57B7" w:rsidRPr="00D41C9C" w:rsidRDefault="00000000" w:rsidP="00C64447">
            <w:pPr>
              <w:spacing w:before="40" w:after="40"/>
              <w:jc w:val="center"/>
            </w:pPr>
            <w:r w:rsidRPr="00D41C9C">
              <w:t>N</w:t>
            </w:r>
          </w:p>
        </w:tc>
        <w:tc>
          <w:tcPr>
            <w:tcW w:w="1250" w:type="pct"/>
            <w:vAlign w:val="center"/>
          </w:tcPr>
          <w:p w14:paraId="5F5DB5F1" w14:textId="77777777" w:rsidR="00DC57B7" w:rsidRPr="00111496" w:rsidRDefault="00000000" w:rsidP="00C64447">
            <w:pPr>
              <w:spacing w:before="40" w:after="40"/>
              <w:jc w:val="center"/>
            </w:pPr>
            <w:r>
              <w:t>AS 2001.2.3.2</w:t>
            </w:r>
          </w:p>
        </w:tc>
        <w:tc>
          <w:tcPr>
            <w:tcW w:w="1250" w:type="pct"/>
            <w:vAlign w:val="center"/>
          </w:tcPr>
          <w:p w14:paraId="2919CA73" w14:textId="77777777" w:rsidR="00DC57B7" w:rsidRPr="00111496" w:rsidRDefault="00000000" w:rsidP="00C64447">
            <w:pPr>
              <w:spacing w:before="40" w:after="40"/>
              <w:jc w:val="center"/>
            </w:pPr>
            <w:r w:rsidRPr="00D41C9C">
              <w:t>1 per 15,000 m</w:t>
            </w:r>
            <w:r w:rsidRPr="00111496">
              <w:rPr>
                <w:vertAlign w:val="superscript"/>
              </w:rPr>
              <w:t>2</w:t>
            </w:r>
          </w:p>
        </w:tc>
      </w:tr>
      <w:tr w:rsidR="009838DF" w14:paraId="5DEAA497" w14:textId="77777777" w:rsidTr="00C64447">
        <w:trPr>
          <w:cantSplit/>
        </w:trPr>
        <w:tc>
          <w:tcPr>
            <w:tcW w:w="1250" w:type="pct"/>
          </w:tcPr>
          <w:p w14:paraId="6F0DD709" w14:textId="77777777" w:rsidR="00DC57B7" w:rsidRPr="00D41C9C" w:rsidRDefault="00000000" w:rsidP="00C64447">
            <w:pPr>
              <w:spacing w:before="40" w:after="40"/>
            </w:pPr>
            <w:r w:rsidRPr="00D41C9C">
              <w:t>Flow Rate</w:t>
            </w:r>
          </w:p>
        </w:tc>
        <w:tc>
          <w:tcPr>
            <w:tcW w:w="1250" w:type="pct"/>
            <w:vAlign w:val="center"/>
          </w:tcPr>
          <w:p w14:paraId="00FF766D" w14:textId="77777777" w:rsidR="00DC57B7" w:rsidRPr="00D41C9C" w:rsidRDefault="00000000" w:rsidP="00C64447">
            <w:pPr>
              <w:spacing w:before="40" w:after="40"/>
              <w:jc w:val="center"/>
            </w:pPr>
            <w:r w:rsidRPr="00D41C9C">
              <w:t>l/m</w:t>
            </w:r>
            <w:r w:rsidRPr="00D0389E">
              <w:rPr>
                <w:vertAlign w:val="superscript"/>
              </w:rPr>
              <w:t>2</w:t>
            </w:r>
            <w:r w:rsidRPr="00D41C9C">
              <w:t>/s</w:t>
            </w:r>
          </w:p>
        </w:tc>
        <w:tc>
          <w:tcPr>
            <w:tcW w:w="1250" w:type="pct"/>
            <w:vAlign w:val="center"/>
          </w:tcPr>
          <w:p w14:paraId="636ED457" w14:textId="77777777" w:rsidR="00DC57B7" w:rsidRPr="00111496" w:rsidRDefault="00000000" w:rsidP="00C64447">
            <w:pPr>
              <w:spacing w:before="40" w:after="40"/>
              <w:jc w:val="center"/>
            </w:pPr>
            <w:r>
              <w:t>AS </w:t>
            </w:r>
            <w:r w:rsidRPr="00111496">
              <w:t>3706.9</w:t>
            </w:r>
          </w:p>
        </w:tc>
        <w:tc>
          <w:tcPr>
            <w:tcW w:w="1250" w:type="pct"/>
            <w:vAlign w:val="center"/>
          </w:tcPr>
          <w:p w14:paraId="2DD4F5E9" w14:textId="77777777" w:rsidR="00DC57B7" w:rsidRPr="00111496" w:rsidRDefault="00000000" w:rsidP="00C64447">
            <w:pPr>
              <w:spacing w:before="40" w:after="40"/>
              <w:jc w:val="center"/>
            </w:pPr>
            <w:r w:rsidRPr="00D41C9C">
              <w:t>1 per 90,000 m</w:t>
            </w:r>
            <w:r w:rsidRPr="00111496">
              <w:rPr>
                <w:vertAlign w:val="superscript"/>
              </w:rPr>
              <w:t>2</w:t>
            </w:r>
          </w:p>
        </w:tc>
      </w:tr>
    </w:tbl>
    <w:p w14:paraId="0DB9107F" w14:textId="77777777" w:rsidR="00DC57B7" w:rsidRDefault="00DC57B7" w:rsidP="00DC57B7"/>
    <w:p w14:paraId="0FBA913C" w14:textId="77777777" w:rsidR="00DC57B7" w:rsidRPr="0007576E" w:rsidRDefault="00000000" w:rsidP="00DC57B7">
      <w:r w:rsidRPr="0007576E">
        <w:t>Samples to be 15 m</w:t>
      </w:r>
      <w:r w:rsidRPr="00B1484C">
        <w:rPr>
          <w:vertAlign w:val="superscript"/>
        </w:rPr>
        <w:t>2</w:t>
      </w:r>
      <w:r w:rsidRPr="0007576E">
        <w:t xml:space="preserve"> in size, cut across full width of the roll, not within 2 m of the end of a roll.</w:t>
      </w:r>
    </w:p>
    <w:p w14:paraId="03626E03" w14:textId="77777777" w:rsidR="00DC57B7" w:rsidRPr="0007576E" w:rsidRDefault="00000000" w:rsidP="00DC57B7">
      <w:pPr>
        <w:pStyle w:val="Heading2"/>
        <w:keepLines/>
      </w:pPr>
      <w:r w:rsidRPr="0007576E">
        <w:lastRenderedPageBreak/>
        <w:t>Rock Properties</w:t>
      </w:r>
    </w:p>
    <w:p w14:paraId="722319F1" w14:textId="77777777" w:rsidR="00DC57B7" w:rsidRPr="0007576E" w:rsidRDefault="00000000" w:rsidP="00DC57B7">
      <w:pPr>
        <w:keepNext/>
        <w:keepLines/>
      </w:pPr>
      <w:r w:rsidRPr="0007576E">
        <w:t>The rock properties specified in this clause apply to the rock, stone, aggregate and boulders specified in the following clauses in this section;</w:t>
      </w:r>
    </w:p>
    <w:p w14:paraId="47A71CE0" w14:textId="77777777" w:rsidR="00DC57B7" w:rsidRPr="0007576E" w:rsidRDefault="00000000" w:rsidP="00DC57B7">
      <w:pPr>
        <w:pStyle w:val="Bullet"/>
        <w:keepNext/>
        <w:keepLines/>
      </w:pPr>
      <w:r w:rsidRPr="0007576E">
        <w:t>Stone Pitching</w:t>
      </w:r>
    </w:p>
    <w:p w14:paraId="710B8D9F" w14:textId="77777777" w:rsidR="00DC57B7" w:rsidRPr="0007576E" w:rsidRDefault="00000000" w:rsidP="00DC57B7">
      <w:pPr>
        <w:pStyle w:val="Bullet"/>
        <w:keepNext/>
        <w:keepLines/>
      </w:pPr>
      <w:r w:rsidRPr="0007576E">
        <w:t>Dumped Rock</w:t>
      </w:r>
    </w:p>
    <w:p w14:paraId="6344FB34" w14:textId="77777777" w:rsidR="00DC57B7" w:rsidRPr="0007576E" w:rsidRDefault="00000000" w:rsidP="00DC57B7">
      <w:pPr>
        <w:pStyle w:val="Bullet"/>
        <w:keepNext/>
        <w:keepLines/>
      </w:pPr>
      <w:r w:rsidRPr="0007576E">
        <w:t>Quarter Tonne Dumped Rock</w:t>
      </w:r>
    </w:p>
    <w:p w14:paraId="6865F033" w14:textId="77777777" w:rsidR="00DC57B7" w:rsidRPr="0007576E" w:rsidRDefault="00000000" w:rsidP="00DC57B7">
      <w:pPr>
        <w:pStyle w:val="Bullet"/>
        <w:keepNext/>
        <w:keepLines/>
      </w:pPr>
      <w:r w:rsidRPr="0007576E">
        <w:t>Rubble</w:t>
      </w:r>
    </w:p>
    <w:p w14:paraId="29BCCD77" w14:textId="77777777" w:rsidR="00DC57B7" w:rsidRPr="0007576E" w:rsidRDefault="00000000" w:rsidP="00DC57B7">
      <w:pPr>
        <w:pStyle w:val="Bullet"/>
        <w:keepNext/>
        <w:keepLines/>
      </w:pPr>
      <w:r w:rsidRPr="0007576E">
        <w:t>Gabion Rock</w:t>
      </w:r>
    </w:p>
    <w:p w14:paraId="4B230826" w14:textId="77777777" w:rsidR="00DC57B7" w:rsidRPr="0007576E" w:rsidRDefault="00000000" w:rsidP="00DC57B7">
      <w:pPr>
        <w:pStyle w:val="Bullet"/>
      </w:pPr>
      <w:r w:rsidRPr="0007576E">
        <w:t>Reno Mattresses</w:t>
      </w:r>
    </w:p>
    <w:p w14:paraId="19FC834E" w14:textId="77777777" w:rsidR="00DC57B7" w:rsidRPr="0007576E" w:rsidRDefault="00000000" w:rsidP="00DC57B7">
      <w:r w:rsidRPr="0007576E">
        <w:t>REQUIREMENTS; Clean, dry, durable crushed stone of uniform quality, free from weeds, vegetable matter and other deleterious materials.</w:t>
      </w:r>
    </w:p>
    <w:p w14:paraId="07461797" w14:textId="77777777" w:rsidR="00DC57B7" w:rsidRPr="0007576E" w:rsidRDefault="00000000" w:rsidP="00DC57B7">
      <w:r w:rsidRPr="0007576E">
        <w:t>Particles must have at least 2 crushed faces and comply with the following standards;</w:t>
      </w:r>
    </w:p>
    <w:p w14:paraId="27039D93" w14:textId="77777777" w:rsidR="00DC57B7" w:rsidRDefault="00000000" w:rsidP="00DC57B7">
      <w:pPr>
        <w:ind w:left="1418" w:hanging="1418"/>
      </w:pPr>
      <w:r>
        <w:t>AS 1141.25.1</w:t>
      </w:r>
      <w:r>
        <w:tab/>
        <w:t>Degradation factor – Source rock (Washington Degradation Test). Basic igneous rocks, e.g. Basalt aggregates, shall have a minimum value of 50.</w:t>
      </w:r>
    </w:p>
    <w:p w14:paraId="50C0E033" w14:textId="77777777" w:rsidR="00DC57B7" w:rsidRDefault="00000000" w:rsidP="00DC57B7">
      <w:pPr>
        <w:ind w:left="1418" w:hanging="1418"/>
      </w:pPr>
      <w:r>
        <w:t>AS 1141.26</w:t>
      </w:r>
      <w:r>
        <w:tab/>
        <w:t>Secondary minerals content in basic igneous rocks, e.g. Basalt aggregates, shall not exceed 25</w:t>
      </w:r>
      <w:r w:rsidRPr="003744A6">
        <w:rPr>
          <w:rFonts w:ascii="Symbol" w:hAnsi="Symbol"/>
        </w:rPr>
        <w:sym w:font="Symbol" w:char="F025"/>
      </w:r>
      <w:r w:rsidRPr="003744A6">
        <w:t>.</w:t>
      </w:r>
    </w:p>
    <w:p w14:paraId="1265EF87" w14:textId="77777777" w:rsidR="00DC57B7" w:rsidRDefault="00000000" w:rsidP="00DC57B7">
      <w:pPr>
        <w:ind w:left="1418" w:hanging="1418"/>
      </w:pPr>
      <w:r>
        <w:t>AS 1141.29</w:t>
      </w:r>
      <w:r>
        <w:tab/>
        <w:t>Accelerated soundness index by reflux. Basic igneous rocks, e.g. Basalt aggregates, shall have a minimum value of 94.</w:t>
      </w:r>
    </w:p>
    <w:p w14:paraId="6BA2D034" w14:textId="77777777" w:rsidR="00DC57B7" w:rsidRDefault="00000000" w:rsidP="003A57EC">
      <w:pPr>
        <w:pStyle w:val="GuideNotes01"/>
      </w:pPr>
      <w:proofErr w:type="gramStart"/>
      <w:r>
        <w:t>[ Project</w:t>
      </w:r>
      <w:proofErr w:type="gramEnd"/>
      <w:r>
        <w:t xml:space="preserve"> Officers should ensure that consideration is given to the appropriate selection of rock quality for the site location, availability of local rock and the risks associated with that selection.]</w:t>
      </w:r>
    </w:p>
    <w:p w14:paraId="601A43A4" w14:textId="77777777" w:rsidR="00DC57B7" w:rsidRPr="0007576E" w:rsidRDefault="00000000" w:rsidP="00DC57B7">
      <w:pPr>
        <w:pStyle w:val="Heading2"/>
      </w:pPr>
      <w:bookmarkStart w:id="819" w:name="_Toc390823759"/>
      <w:bookmarkStart w:id="820" w:name="_Toc391429451"/>
      <w:bookmarkStart w:id="821" w:name="_Toc396035129"/>
      <w:bookmarkStart w:id="822" w:name="_Toc398800520"/>
      <w:r w:rsidRPr="0007576E">
        <w:t>Stone Pitching</w:t>
      </w:r>
      <w:bookmarkEnd w:id="819"/>
      <w:bookmarkEnd w:id="820"/>
      <w:bookmarkEnd w:id="821"/>
      <w:bookmarkEnd w:id="822"/>
    </w:p>
    <w:p w14:paraId="6AA1C204" w14:textId="77777777" w:rsidR="00DC57B7" w:rsidRPr="0007576E" w:rsidRDefault="00000000" w:rsidP="00DC57B7">
      <w:pPr>
        <w:pStyle w:val="Heading3"/>
      </w:pPr>
      <w:bookmarkStart w:id="823" w:name="_Toc390823760"/>
      <w:bookmarkStart w:id="824" w:name="_Toc391429452"/>
      <w:bookmarkStart w:id="825" w:name="_Toc396035130"/>
      <w:bookmarkStart w:id="826" w:name="_Toc398800521"/>
      <w:r w:rsidRPr="0007576E">
        <w:t>Stone Pitching</w:t>
      </w:r>
      <w:bookmarkEnd w:id="823"/>
      <w:bookmarkEnd w:id="824"/>
      <w:bookmarkEnd w:id="825"/>
      <w:bookmarkEnd w:id="826"/>
    </w:p>
    <w:p w14:paraId="5A9D12AE" w14:textId="77777777" w:rsidR="00DC57B7" w:rsidRDefault="00000000" w:rsidP="00DC57B7">
      <w:r>
        <w:t xml:space="preserve">The stone used is to be spalls of hard durable rock complying with the </w:t>
      </w:r>
      <w:r w:rsidRPr="00B1484C">
        <w:rPr>
          <w:b/>
        </w:rPr>
        <w:t>Rock Properties</w:t>
      </w:r>
      <w:r>
        <w:t xml:space="preserve"> clause and with dimensions not less than 150 mm and not larger than </w:t>
      </w:r>
      <w:r w:rsidRPr="003744A6">
        <w:t>200 mm</w:t>
      </w:r>
      <w:r>
        <w:t>.</w:t>
      </w:r>
    </w:p>
    <w:p w14:paraId="56E28762" w14:textId="77777777" w:rsidR="00DC57B7" w:rsidRDefault="00000000" w:rsidP="00DC57B7">
      <w:r>
        <w:t>Hand place the stones so that they are firmly bedded interlocked.</w:t>
      </w:r>
    </w:p>
    <w:p w14:paraId="4B70A333" w14:textId="77777777" w:rsidR="00DC57B7" w:rsidRDefault="00000000" w:rsidP="00DC57B7">
      <w:r>
        <w:t>Place the stones so that the exposed faces of the stones are between 50 mm and 100 mm above the finished surface being protected. The depth of the stone pitching is to be as shown on the drawings.</w:t>
      </w:r>
    </w:p>
    <w:p w14:paraId="3B31CB3F" w14:textId="77777777" w:rsidR="00DC57B7" w:rsidRDefault="00000000" w:rsidP="003A57EC">
      <w:pPr>
        <w:pStyle w:val="GuideNotes01"/>
      </w:pPr>
      <w:r>
        <w:t xml:space="preserve">[Check and amend if </w:t>
      </w:r>
      <w:proofErr w:type="gramStart"/>
      <w:r>
        <w:t>no</w:t>
      </w:r>
      <w:proofErr w:type="gramEnd"/>
      <w:r>
        <w:t xml:space="preserve"> specified plane]</w:t>
      </w:r>
    </w:p>
    <w:p w14:paraId="004F0310" w14:textId="77777777" w:rsidR="00DC57B7" w:rsidRPr="0007576E" w:rsidRDefault="00000000" w:rsidP="00DC57B7">
      <w:pPr>
        <w:pStyle w:val="Heading3"/>
      </w:pPr>
      <w:bookmarkStart w:id="827" w:name="_Toc390823761"/>
      <w:bookmarkStart w:id="828" w:name="_Toc391429453"/>
      <w:bookmarkStart w:id="829" w:name="_Toc396035131"/>
      <w:bookmarkStart w:id="830" w:name="_Toc398800522"/>
      <w:r w:rsidRPr="0007576E">
        <w:t xml:space="preserve">Grouted Stone Pitching – </w:t>
      </w:r>
      <w:bookmarkEnd w:id="827"/>
      <w:bookmarkEnd w:id="828"/>
      <w:bookmarkEnd w:id="829"/>
      <w:bookmarkEnd w:id="830"/>
      <w:r w:rsidRPr="0007576E">
        <w:t>Hold Point</w:t>
      </w:r>
    </w:p>
    <w:p w14:paraId="723521C0" w14:textId="77777777" w:rsidR="00DC57B7" w:rsidRDefault="00000000" w:rsidP="00DC57B7">
      <w:r>
        <w:t xml:space="preserve">Place stones as specified in the </w:t>
      </w:r>
      <w:r w:rsidRPr="00B1484C">
        <w:rPr>
          <w:b/>
        </w:rPr>
        <w:t>Stone Pitching</w:t>
      </w:r>
      <w:r>
        <w:t xml:space="preserve"> sub-clause.</w:t>
      </w:r>
    </w:p>
    <w:p w14:paraId="7B5CB1A4" w14:textId="77777777" w:rsidR="00DC57B7" w:rsidRDefault="00000000" w:rsidP="00DC57B7">
      <w:r w:rsidRPr="0007576E">
        <w:rPr>
          <w:b/>
        </w:rPr>
        <w:t>Hold point</w:t>
      </w:r>
      <w:r>
        <w:t xml:space="preserve"> - Obtain Superintendent's approval before grouting.</w:t>
      </w:r>
    </w:p>
    <w:p w14:paraId="2E17E893" w14:textId="77777777" w:rsidR="00DC57B7" w:rsidRDefault="00000000" w:rsidP="00DC57B7">
      <w:r>
        <w:t>Grout stone pitching with waterproof, high strength cement mortar.</w:t>
      </w:r>
    </w:p>
    <w:p w14:paraId="66421CF3" w14:textId="77777777" w:rsidR="00DC57B7" w:rsidRDefault="00000000" w:rsidP="00DC57B7">
      <w:r>
        <w:t>Cement mortar to consist of one part cement to three parts of clean sand mixed with potable water to form a workable mixture.</w:t>
      </w:r>
    </w:p>
    <w:p w14:paraId="115D9668" w14:textId="77777777" w:rsidR="00DC57B7" w:rsidRDefault="00000000" w:rsidP="00DC57B7">
      <w:r>
        <w:t xml:space="preserve">Work the mortar into the gaps between the stones of the stone pitching to bind the </w:t>
      </w:r>
      <w:proofErr w:type="gramStart"/>
      <w:r>
        <w:t>stones..</w:t>
      </w:r>
      <w:proofErr w:type="gramEnd"/>
      <w:r>
        <w:t xml:space="preserve"> Work from the lower end of the slope of the pitching up the slope.</w:t>
      </w:r>
    </w:p>
    <w:p w14:paraId="4E5FDE7C" w14:textId="77777777" w:rsidR="00DC57B7" w:rsidRDefault="00000000" w:rsidP="00DC57B7">
      <w:r>
        <w:t>Cure the mortar for at least 48</w:t>
      </w:r>
      <w:r w:rsidRPr="003744A6">
        <w:t> </w:t>
      </w:r>
      <w:r>
        <w:t>hours.</w:t>
      </w:r>
    </w:p>
    <w:p w14:paraId="4EE7188F" w14:textId="77777777" w:rsidR="00DC57B7" w:rsidRDefault="00000000" w:rsidP="00DC57B7">
      <w:r>
        <w:t xml:space="preserve">Remove defective mortar and </w:t>
      </w:r>
      <w:r w:rsidRPr="003744A6">
        <w:t>regrout</w:t>
      </w:r>
      <w:r>
        <w:t xml:space="preserve"> any loose stones.</w:t>
      </w:r>
    </w:p>
    <w:p w14:paraId="12A5F3CE" w14:textId="77777777" w:rsidR="00DC57B7" w:rsidRDefault="00000000" w:rsidP="00DC57B7">
      <w:r>
        <w:t xml:space="preserve">Provide </w:t>
      </w:r>
      <w:r w:rsidRPr="003744A6">
        <w:t>75 mm</w:t>
      </w:r>
      <w:r>
        <w:t xml:space="preserve"> diameter uPVC pipe sections to form weep holes penetrating the full thickness of the stone pitching and grout, at the rate of one weep hole every 5</w:t>
      </w:r>
      <w:r w:rsidRPr="003744A6">
        <w:t> </w:t>
      </w:r>
      <w:r>
        <w:t>square metres of stone pitching.</w:t>
      </w:r>
    </w:p>
    <w:p w14:paraId="0386CEC0" w14:textId="77777777" w:rsidR="00DC57B7" w:rsidRPr="0007576E" w:rsidRDefault="00000000" w:rsidP="00DC57B7">
      <w:pPr>
        <w:pStyle w:val="Heading2"/>
      </w:pPr>
      <w:bookmarkStart w:id="831" w:name="_Toc390823762"/>
      <w:bookmarkStart w:id="832" w:name="_Toc391429454"/>
      <w:bookmarkStart w:id="833" w:name="_Toc396035132"/>
      <w:bookmarkStart w:id="834" w:name="_Toc398800523"/>
      <w:r w:rsidRPr="0007576E">
        <w:lastRenderedPageBreak/>
        <w:t>Dumped Rock Protection</w:t>
      </w:r>
      <w:bookmarkEnd w:id="831"/>
      <w:bookmarkEnd w:id="832"/>
      <w:bookmarkEnd w:id="833"/>
      <w:bookmarkEnd w:id="834"/>
    </w:p>
    <w:p w14:paraId="65B655F8" w14:textId="77777777" w:rsidR="00DC57B7" w:rsidRDefault="00000000" w:rsidP="00DC57B7">
      <w:r>
        <w:t xml:space="preserve">Large spalls or boulders complying with the </w:t>
      </w:r>
      <w:r w:rsidRPr="00B1484C">
        <w:rPr>
          <w:b/>
        </w:rPr>
        <w:t>Rock Properties</w:t>
      </w:r>
      <w:r>
        <w:t xml:space="preserve"> clause and having </w:t>
      </w:r>
      <w:proofErr w:type="gramStart"/>
      <w:r>
        <w:t>a</w:t>
      </w:r>
      <w:proofErr w:type="gramEnd"/>
      <w:r>
        <w:t xml:space="preserve"> least dimension of </w:t>
      </w:r>
      <w:r w:rsidRPr="00FE030D">
        <w:rPr>
          <w:b/>
          <w:i/>
          <w:color w:val="984806"/>
        </w:rPr>
        <w:t>[enter data]</w:t>
      </w:r>
      <w:r w:rsidRPr="00FE030D">
        <w:rPr>
          <w:b/>
          <w:color w:val="984806"/>
        </w:rPr>
        <w:t> </w:t>
      </w:r>
      <w:r>
        <w:t>mm.</w:t>
      </w:r>
    </w:p>
    <w:p w14:paraId="1F0CEA1B" w14:textId="77777777" w:rsidR="00DC57B7" w:rsidRDefault="00000000" w:rsidP="003A57EC">
      <w:pPr>
        <w:pStyle w:val="GuideNotes01"/>
      </w:pPr>
      <w:r>
        <w:t>[Consider the availability of rock sizes and specify size]</w:t>
      </w:r>
    </w:p>
    <w:p w14:paraId="4D7DCD92" w14:textId="77777777" w:rsidR="00DC57B7" w:rsidRDefault="00000000" w:rsidP="00DC57B7">
      <w:r>
        <w:t>Dump into the specified area.</w:t>
      </w:r>
    </w:p>
    <w:p w14:paraId="6E4449FB" w14:textId="77777777" w:rsidR="00DC57B7" w:rsidRDefault="00000000" w:rsidP="00DC57B7">
      <w:r>
        <w:t>Protect adjacent areas from damage due to dumping.</w:t>
      </w:r>
    </w:p>
    <w:p w14:paraId="4CD70A42" w14:textId="77777777" w:rsidR="00DC57B7" w:rsidRDefault="00000000" w:rsidP="00DC57B7">
      <w:r>
        <w:t>The average plane of the exposed rock face to be within 100 mm of the specified position.</w:t>
      </w:r>
    </w:p>
    <w:p w14:paraId="70B16B5A" w14:textId="77777777" w:rsidR="00DC57B7" w:rsidRPr="0007576E" w:rsidRDefault="00000000" w:rsidP="00DC57B7">
      <w:pPr>
        <w:pStyle w:val="Heading2"/>
      </w:pPr>
      <w:r w:rsidRPr="0007576E">
        <w:t xml:space="preserve">Quarter </w:t>
      </w:r>
      <w:proofErr w:type="spellStart"/>
      <w:r w:rsidRPr="0007576E">
        <w:t>Tonne</w:t>
      </w:r>
      <w:proofErr w:type="spellEnd"/>
      <w:r w:rsidRPr="0007576E">
        <w:t xml:space="preserve"> Class Dumped Rock Protection</w:t>
      </w:r>
    </w:p>
    <w:p w14:paraId="617052AE" w14:textId="77777777" w:rsidR="00DC57B7" w:rsidRDefault="00000000" w:rsidP="00DC57B7">
      <w:r>
        <w:t xml:space="preserve">Large spalls or boulders complying with the </w:t>
      </w:r>
      <w:r w:rsidRPr="00B1484C">
        <w:rPr>
          <w:b/>
        </w:rPr>
        <w:t>Rock Properties</w:t>
      </w:r>
      <w:r>
        <w:t xml:space="preserve"> clause and having the following grading.</w:t>
      </w:r>
    </w:p>
    <w:tbl>
      <w:tblPr>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000" w:firstRow="0" w:lastRow="0" w:firstColumn="0" w:lastColumn="0" w:noHBand="0" w:noVBand="0"/>
      </w:tblPr>
      <w:tblGrid>
        <w:gridCol w:w="5154"/>
        <w:gridCol w:w="5154"/>
      </w:tblGrid>
      <w:tr w:rsidR="009838DF" w14:paraId="5DAAA1E8" w14:textId="77777777" w:rsidTr="00C64447">
        <w:trPr>
          <w:cantSplit/>
        </w:trPr>
        <w:tc>
          <w:tcPr>
            <w:tcW w:w="5000" w:type="pct"/>
            <w:gridSpan w:val="2"/>
            <w:vAlign w:val="center"/>
          </w:tcPr>
          <w:p w14:paraId="2D20C823" w14:textId="77777777" w:rsidR="00DC57B7" w:rsidRPr="007F59BB" w:rsidRDefault="00000000" w:rsidP="00C64447">
            <w:pPr>
              <w:spacing w:before="40" w:after="40"/>
              <w:rPr>
                <w:b/>
              </w:rPr>
            </w:pPr>
            <w:r w:rsidRPr="007F59BB">
              <w:rPr>
                <w:b/>
              </w:rPr>
              <w:t>Table – Rock - Size and grading</w:t>
            </w:r>
          </w:p>
        </w:tc>
      </w:tr>
      <w:tr w:rsidR="009838DF" w14:paraId="290FCB72" w14:textId="77777777" w:rsidTr="00C64447">
        <w:trPr>
          <w:cantSplit/>
        </w:trPr>
        <w:tc>
          <w:tcPr>
            <w:tcW w:w="2500" w:type="pct"/>
            <w:vAlign w:val="center"/>
          </w:tcPr>
          <w:p w14:paraId="76122E26" w14:textId="77777777" w:rsidR="00DC57B7" w:rsidRPr="007F59BB" w:rsidRDefault="00000000" w:rsidP="00C64447">
            <w:pPr>
              <w:spacing w:before="40" w:after="40"/>
              <w:jc w:val="center"/>
              <w:rPr>
                <w:b/>
              </w:rPr>
            </w:pPr>
            <w:r w:rsidRPr="007F59BB">
              <w:rPr>
                <w:b/>
              </w:rPr>
              <w:t>Rock Size</w:t>
            </w:r>
            <w:r>
              <w:rPr>
                <w:b/>
              </w:rPr>
              <w:t xml:space="preserve"> (weight)</w:t>
            </w:r>
          </w:p>
        </w:tc>
        <w:tc>
          <w:tcPr>
            <w:tcW w:w="2500" w:type="pct"/>
            <w:vAlign w:val="center"/>
          </w:tcPr>
          <w:p w14:paraId="32816516" w14:textId="77777777" w:rsidR="00DC57B7" w:rsidRPr="007F59BB" w:rsidRDefault="00000000" w:rsidP="00C64447">
            <w:pPr>
              <w:spacing w:before="40" w:after="40"/>
              <w:jc w:val="center"/>
              <w:rPr>
                <w:b/>
              </w:rPr>
            </w:pPr>
            <w:r w:rsidRPr="007F59BB">
              <w:rPr>
                <w:b/>
              </w:rPr>
              <w:t>Minimum % Larger Than</w:t>
            </w:r>
            <w:r>
              <w:rPr>
                <w:b/>
              </w:rPr>
              <w:t xml:space="preserve"> Specified Size</w:t>
            </w:r>
          </w:p>
        </w:tc>
      </w:tr>
      <w:tr w:rsidR="009838DF" w14:paraId="1B9236F1" w14:textId="77777777" w:rsidTr="00C64447">
        <w:trPr>
          <w:cantSplit/>
        </w:trPr>
        <w:tc>
          <w:tcPr>
            <w:tcW w:w="2500" w:type="pct"/>
            <w:vAlign w:val="center"/>
          </w:tcPr>
          <w:p w14:paraId="5DFC8EB5" w14:textId="77777777" w:rsidR="00DC57B7" w:rsidRDefault="00000000" w:rsidP="00C64447">
            <w:pPr>
              <w:spacing w:before="40" w:after="40"/>
              <w:jc w:val="center"/>
            </w:pPr>
            <w:r>
              <w:t>35kg</w:t>
            </w:r>
          </w:p>
        </w:tc>
        <w:tc>
          <w:tcPr>
            <w:tcW w:w="2500" w:type="pct"/>
            <w:vAlign w:val="center"/>
          </w:tcPr>
          <w:p w14:paraId="3CFB9BBB" w14:textId="77777777" w:rsidR="00DC57B7" w:rsidRDefault="00000000" w:rsidP="00C64447">
            <w:pPr>
              <w:spacing w:before="40" w:after="40"/>
              <w:jc w:val="center"/>
            </w:pPr>
            <w:r>
              <w:t>90</w:t>
            </w:r>
          </w:p>
        </w:tc>
      </w:tr>
      <w:tr w:rsidR="009838DF" w14:paraId="5142FB91" w14:textId="77777777" w:rsidTr="00C64447">
        <w:trPr>
          <w:cantSplit/>
        </w:trPr>
        <w:tc>
          <w:tcPr>
            <w:tcW w:w="2500" w:type="pct"/>
            <w:vAlign w:val="center"/>
          </w:tcPr>
          <w:p w14:paraId="53528581" w14:textId="77777777" w:rsidR="00DC57B7" w:rsidRDefault="00000000" w:rsidP="00C64447">
            <w:pPr>
              <w:spacing w:before="40" w:after="40"/>
              <w:jc w:val="center"/>
            </w:pPr>
            <w:r>
              <w:t>250kg</w:t>
            </w:r>
          </w:p>
        </w:tc>
        <w:tc>
          <w:tcPr>
            <w:tcW w:w="2500" w:type="pct"/>
            <w:vAlign w:val="center"/>
          </w:tcPr>
          <w:p w14:paraId="1FD88A6B" w14:textId="77777777" w:rsidR="00DC57B7" w:rsidRDefault="00000000" w:rsidP="00C64447">
            <w:pPr>
              <w:spacing w:before="40" w:after="40"/>
              <w:jc w:val="center"/>
            </w:pPr>
            <w:r>
              <w:t>50</w:t>
            </w:r>
          </w:p>
        </w:tc>
      </w:tr>
      <w:tr w:rsidR="009838DF" w14:paraId="1FCE4A6B" w14:textId="77777777" w:rsidTr="00C64447">
        <w:trPr>
          <w:cantSplit/>
        </w:trPr>
        <w:tc>
          <w:tcPr>
            <w:tcW w:w="2500" w:type="pct"/>
            <w:vAlign w:val="center"/>
          </w:tcPr>
          <w:p w14:paraId="11B9DB92" w14:textId="77777777" w:rsidR="00DC57B7" w:rsidRDefault="00000000" w:rsidP="00C64447">
            <w:pPr>
              <w:spacing w:before="40" w:after="40"/>
              <w:jc w:val="center"/>
            </w:pPr>
            <w:r>
              <w:t>500kg</w:t>
            </w:r>
          </w:p>
        </w:tc>
        <w:tc>
          <w:tcPr>
            <w:tcW w:w="2500" w:type="pct"/>
            <w:vAlign w:val="center"/>
          </w:tcPr>
          <w:p w14:paraId="2229271D" w14:textId="77777777" w:rsidR="00DC57B7" w:rsidRDefault="00000000" w:rsidP="00C64447">
            <w:pPr>
              <w:spacing w:before="40" w:after="40"/>
              <w:jc w:val="center"/>
            </w:pPr>
            <w:r>
              <w:t>0</w:t>
            </w:r>
          </w:p>
        </w:tc>
      </w:tr>
    </w:tbl>
    <w:p w14:paraId="4809BE44" w14:textId="77777777" w:rsidR="00DC57B7" w:rsidRDefault="00000000" w:rsidP="003A57EC">
      <w:pPr>
        <w:pStyle w:val="GuideNotes01"/>
      </w:pPr>
      <w:r>
        <w:t>[Consider the availability of rock sizes and specify size.]</w:t>
      </w:r>
    </w:p>
    <w:p w14:paraId="38D516E9" w14:textId="77777777" w:rsidR="00DC57B7" w:rsidRDefault="00000000" w:rsidP="00DC57B7">
      <w:r>
        <w:t>Dump into the specified area.</w:t>
      </w:r>
    </w:p>
    <w:p w14:paraId="61DCCB2C" w14:textId="77777777" w:rsidR="00DC57B7" w:rsidRDefault="00000000" w:rsidP="00DC57B7">
      <w:r>
        <w:t>Protect adjacent areas from damage due to dumping.</w:t>
      </w:r>
    </w:p>
    <w:p w14:paraId="6E6B51B7" w14:textId="77777777" w:rsidR="00DC57B7" w:rsidRDefault="00000000" w:rsidP="00DC57B7">
      <w:r>
        <w:t>The average plane of the exposed rock face to be within 100 mm of the specified position.</w:t>
      </w:r>
    </w:p>
    <w:p w14:paraId="262AC78D" w14:textId="77777777" w:rsidR="00DC57B7" w:rsidRPr="0007576E" w:rsidRDefault="00000000" w:rsidP="00DC57B7">
      <w:pPr>
        <w:pStyle w:val="Heading2"/>
      </w:pPr>
      <w:bookmarkStart w:id="835" w:name="_Toc390823763"/>
      <w:bookmarkStart w:id="836" w:name="_Toc391429455"/>
      <w:bookmarkStart w:id="837" w:name="_Toc396035133"/>
      <w:bookmarkStart w:id="838" w:name="_Toc398800524"/>
      <w:r w:rsidRPr="0007576E">
        <w:t>Rubble</w:t>
      </w:r>
      <w:bookmarkEnd w:id="835"/>
      <w:bookmarkEnd w:id="836"/>
      <w:bookmarkEnd w:id="837"/>
      <w:bookmarkEnd w:id="838"/>
    </w:p>
    <w:p w14:paraId="52363F9E" w14:textId="77777777" w:rsidR="00DC57B7" w:rsidRDefault="00000000" w:rsidP="00DC57B7">
      <w:r>
        <w:t xml:space="preserve">Broken rock complying with the </w:t>
      </w:r>
      <w:r w:rsidRPr="00B1484C">
        <w:rPr>
          <w:b/>
        </w:rPr>
        <w:t>Rock Properties</w:t>
      </w:r>
      <w:r>
        <w:t xml:space="preserve"> clause.</w:t>
      </w:r>
    </w:p>
    <w:p w14:paraId="0633709C" w14:textId="77777777" w:rsidR="00DC57B7" w:rsidRDefault="00000000" w:rsidP="00DC57B7">
      <w:r>
        <w:t xml:space="preserve">Maximum size of rubble to be </w:t>
      </w:r>
      <w:r w:rsidRPr="003744A6">
        <w:t>200 mm</w:t>
      </w:r>
      <w:r>
        <w:t>.</w:t>
      </w:r>
    </w:p>
    <w:p w14:paraId="7E73CCD6" w14:textId="77777777" w:rsidR="00DC57B7" w:rsidRDefault="00000000" w:rsidP="00DC57B7">
      <w:r>
        <w:t xml:space="preserve">At least 30% by mass to have a nominal size of </w:t>
      </w:r>
      <w:r w:rsidRPr="003744A6">
        <w:t>100 mm</w:t>
      </w:r>
      <w:r>
        <w:t xml:space="preserve"> or greater.</w:t>
      </w:r>
    </w:p>
    <w:p w14:paraId="3B86287A" w14:textId="77777777" w:rsidR="00DC57B7" w:rsidRDefault="00000000" w:rsidP="00DC57B7">
      <w:r>
        <w:t>No more than 20% by mass to pass the 2.</w:t>
      </w:r>
      <w:r w:rsidRPr="003744A6">
        <w:t>36 mm</w:t>
      </w:r>
      <w:r>
        <w:t xml:space="preserve"> sieve.</w:t>
      </w:r>
    </w:p>
    <w:p w14:paraId="24CB982E" w14:textId="77777777" w:rsidR="00DC57B7" w:rsidRDefault="00000000" w:rsidP="00DC57B7">
      <w:r>
        <w:t>Dump rubble without segregation onto the prepared area.</w:t>
      </w:r>
    </w:p>
    <w:p w14:paraId="3199D79B" w14:textId="77777777" w:rsidR="00DC57B7" w:rsidRDefault="00000000" w:rsidP="00DC57B7">
      <w:r>
        <w:t>Compact rubble to a tight finish.</w:t>
      </w:r>
    </w:p>
    <w:p w14:paraId="75F1264E" w14:textId="77777777" w:rsidR="00DC57B7" w:rsidRDefault="00000000" w:rsidP="00DC57B7">
      <w:r>
        <w:t xml:space="preserve">The average plane of the exposed face to be within </w:t>
      </w:r>
      <w:r w:rsidRPr="003744A6">
        <w:t>100 mm</w:t>
      </w:r>
      <w:r>
        <w:t xml:space="preserve"> of that specified.</w:t>
      </w:r>
    </w:p>
    <w:p w14:paraId="3F5765BD" w14:textId="77777777" w:rsidR="00DC57B7" w:rsidRDefault="00000000" w:rsidP="00DC57B7">
      <w:r>
        <w:t xml:space="preserve">The exposed face to be within </w:t>
      </w:r>
      <w:r w:rsidRPr="003744A6">
        <w:t>100 mm</w:t>
      </w:r>
      <w:r>
        <w:t xml:space="preserve"> of the average plane.</w:t>
      </w:r>
    </w:p>
    <w:p w14:paraId="16E6D09D" w14:textId="77777777" w:rsidR="00DC57B7" w:rsidRDefault="00000000" w:rsidP="003A57EC">
      <w:pPr>
        <w:pStyle w:val="GuideNotes01"/>
      </w:pPr>
      <w:r>
        <w:t xml:space="preserve">[Check and amend if </w:t>
      </w:r>
      <w:proofErr w:type="gramStart"/>
      <w:r>
        <w:t>no</w:t>
      </w:r>
      <w:proofErr w:type="gramEnd"/>
      <w:r>
        <w:t xml:space="preserve"> specified plane]</w:t>
      </w:r>
    </w:p>
    <w:p w14:paraId="2FDDDF6B" w14:textId="77777777" w:rsidR="00DC57B7" w:rsidRPr="0007576E" w:rsidRDefault="00000000" w:rsidP="00DC57B7">
      <w:pPr>
        <w:pStyle w:val="Heading2"/>
      </w:pPr>
      <w:bookmarkStart w:id="839" w:name="_Toc390823764"/>
      <w:bookmarkStart w:id="840" w:name="_Toc391429456"/>
      <w:bookmarkStart w:id="841" w:name="_Toc396035134"/>
      <w:bookmarkStart w:id="842" w:name="_Toc398800525"/>
      <w:r w:rsidRPr="0007576E">
        <w:t>Gabions</w:t>
      </w:r>
      <w:bookmarkEnd w:id="839"/>
      <w:bookmarkEnd w:id="840"/>
      <w:bookmarkEnd w:id="841"/>
      <w:bookmarkEnd w:id="842"/>
    </w:p>
    <w:p w14:paraId="6DD0D12D" w14:textId="77777777" w:rsidR="00DC57B7" w:rsidRPr="0007576E" w:rsidRDefault="00000000" w:rsidP="00DC57B7">
      <w:pPr>
        <w:pStyle w:val="Heading3"/>
      </w:pPr>
      <w:bookmarkStart w:id="843" w:name="_Toc390823765"/>
      <w:bookmarkStart w:id="844" w:name="_Toc391429457"/>
      <w:bookmarkStart w:id="845" w:name="_Toc396035135"/>
      <w:bookmarkStart w:id="846" w:name="_Toc398800526"/>
      <w:r w:rsidRPr="0007576E">
        <w:t>General</w:t>
      </w:r>
      <w:bookmarkEnd w:id="843"/>
      <w:bookmarkEnd w:id="844"/>
      <w:bookmarkEnd w:id="845"/>
      <w:bookmarkEnd w:id="846"/>
    </w:p>
    <w:p w14:paraId="7EF5AC39" w14:textId="77777777" w:rsidR="00DC57B7" w:rsidRDefault="00000000" w:rsidP="00DC57B7">
      <w:r>
        <w:t xml:space="preserve">A flexible, hexagonal woven steel wire mesh box, filled with packed stone, complying with the </w:t>
      </w:r>
      <w:r w:rsidRPr="00B1484C">
        <w:rPr>
          <w:b/>
        </w:rPr>
        <w:t>Rock Properties</w:t>
      </w:r>
      <w:r>
        <w:t xml:space="preserve"> clause and securely laced with steel wire.</w:t>
      </w:r>
    </w:p>
    <w:p w14:paraId="31DCF0BB" w14:textId="77777777" w:rsidR="00DC57B7" w:rsidRPr="0007576E" w:rsidRDefault="00000000" w:rsidP="00DC57B7">
      <w:pPr>
        <w:pStyle w:val="Heading3"/>
      </w:pPr>
      <w:bookmarkStart w:id="847" w:name="_Toc390823766"/>
      <w:bookmarkStart w:id="848" w:name="_Toc391429458"/>
      <w:bookmarkStart w:id="849" w:name="_Toc396035136"/>
      <w:bookmarkStart w:id="850" w:name="_Toc398800527"/>
      <w:r w:rsidRPr="0007576E">
        <w:t>Steel Wire Mesh</w:t>
      </w:r>
      <w:bookmarkEnd w:id="847"/>
      <w:bookmarkEnd w:id="848"/>
      <w:bookmarkEnd w:id="849"/>
      <w:bookmarkEnd w:id="850"/>
      <w:r>
        <w:t xml:space="preserve"> for Gabions</w:t>
      </w:r>
    </w:p>
    <w:p w14:paraId="040C10AD" w14:textId="77777777" w:rsidR="00DC57B7" w:rsidRDefault="00000000" w:rsidP="00DC57B7">
      <w:r>
        <w:t>Use</w:t>
      </w:r>
      <w:r w:rsidRPr="003744A6">
        <w:t xml:space="preserve"> </w:t>
      </w:r>
      <w:r>
        <w:t xml:space="preserve">galvanized steel wire, Grade W15Z380 to AS 2423. </w:t>
      </w:r>
    </w:p>
    <w:p w14:paraId="5DE86F0C" w14:textId="77777777" w:rsidR="00DC57B7" w:rsidRDefault="00000000" w:rsidP="00DC57B7">
      <w:r>
        <w:t>Zinc coating; 250 g/</w:t>
      </w:r>
      <w:proofErr w:type="spellStart"/>
      <w:r>
        <w:t>sq.m</w:t>
      </w:r>
      <w:proofErr w:type="spellEnd"/>
      <w:r>
        <w:t xml:space="preserve"> Galvanization to be carried out prior to weaving of the mesh.</w:t>
      </w:r>
    </w:p>
    <w:p w14:paraId="38F91406" w14:textId="77777777" w:rsidR="00DC57B7" w:rsidRDefault="00000000" w:rsidP="00DC57B7">
      <w:r>
        <w:t>Minimum tensile strength of wire: 380 MPa</w:t>
      </w:r>
    </w:p>
    <w:p w14:paraId="4681FCE7" w14:textId="77777777" w:rsidR="00DC57B7" w:rsidRDefault="00000000" w:rsidP="00DC57B7">
      <w:r>
        <w:lastRenderedPageBreak/>
        <w:t xml:space="preserve">Mesh openings to be </w:t>
      </w:r>
      <w:r w:rsidRPr="003744A6">
        <w:t>80 mm x 100 mm</w:t>
      </w:r>
      <w:r>
        <w:t xml:space="preserve"> maximum, hexagonal in shape with flexible joints consisting of not less than two full turns.</w:t>
      </w:r>
    </w:p>
    <w:p w14:paraId="03CFF1C7" w14:textId="77777777" w:rsidR="00DC57B7" w:rsidRDefault="00000000" w:rsidP="00DC57B7">
      <w:r>
        <w:t>All wire to be coated with average thickness of 0.</w:t>
      </w:r>
      <w:r w:rsidRPr="003744A6">
        <w:t>55 mm</w:t>
      </w:r>
      <w:r>
        <w:t xml:space="preserve"> extruded grey PVC firmly attached to the wire. The minimum thickness of coating to be 0.40 mm in accordance with AS 2423.</w:t>
      </w:r>
    </w:p>
    <w:p w14:paraId="5B7B1A2F" w14:textId="77777777" w:rsidR="00DC57B7" w:rsidRDefault="00000000" w:rsidP="003A57EC">
      <w:pPr>
        <w:pStyle w:val="GuideNotes01"/>
      </w:pPr>
      <w:r>
        <w:t xml:space="preserve">[PVC coating can be deleted where abrasion of wire is not likely to be a problem. </w:t>
      </w:r>
      <w:proofErr w:type="gramStart"/>
      <w:r>
        <w:t>Additionally</w:t>
      </w:r>
      <w:proofErr w:type="gramEnd"/>
      <w:r>
        <w:t xml:space="preserve"> PVC coating may be deleted after due consideration of the likely long term deleterious effects on the wire of ground water, soil salinity, natural weather exposure and water immersion]</w:t>
      </w:r>
    </w:p>
    <w:p w14:paraId="1CA87470" w14:textId="77777777" w:rsidR="00DC57B7" w:rsidRDefault="00000000" w:rsidP="00DC57B7">
      <w:r>
        <w:t>Conform to the following wire sizes and galvanizing weights:</w:t>
      </w:r>
    </w:p>
    <w:tbl>
      <w:tblPr>
        <w:tblW w:w="5000" w:type="pct"/>
        <w:tblLayout w:type="fixed"/>
        <w:tblCellMar>
          <w:left w:w="107" w:type="dxa"/>
          <w:right w:w="107" w:type="dxa"/>
        </w:tblCellMar>
        <w:tblLook w:val="0000" w:firstRow="0" w:lastRow="0" w:firstColumn="0" w:lastColumn="0" w:noHBand="0" w:noVBand="0"/>
      </w:tblPr>
      <w:tblGrid>
        <w:gridCol w:w="5308"/>
        <w:gridCol w:w="5000"/>
      </w:tblGrid>
      <w:tr w:rsidR="009838DF" w14:paraId="41208586" w14:textId="77777777" w:rsidTr="00C64447">
        <w:trPr>
          <w:cantSplit/>
          <w:trHeight w:val="315"/>
        </w:trPr>
        <w:tc>
          <w:tcPr>
            <w:tcW w:w="9252" w:type="dxa"/>
            <w:gridSpan w:val="2"/>
            <w:tcBorders>
              <w:top w:val="single" w:sz="6" w:space="0" w:color="auto"/>
              <w:left w:val="single" w:sz="4" w:space="0" w:color="auto"/>
              <w:bottom w:val="single" w:sz="6" w:space="0" w:color="auto"/>
              <w:right w:val="single" w:sz="4" w:space="0" w:color="auto"/>
            </w:tcBorders>
          </w:tcPr>
          <w:p w14:paraId="0587ADBB" w14:textId="77777777" w:rsidR="00DC57B7" w:rsidRPr="007F59BB" w:rsidRDefault="00000000" w:rsidP="00C64447">
            <w:pPr>
              <w:spacing w:before="40" w:after="40"/>
              <w:rPr>
                <w:b/>
              </w:rPr>
            </w:pPr>
            <w:r w:rsidRPr="007F59BB">
              <w:rPr>
                <w:b/>
              </w:rPr>
              <w:t>Table – Wire properties - Gabions</w:t>
            </w:r>
          </w:p>
        </w:tc>
      </w:tr>
      <w:tr w:rsidR="009838DF" w14:paraId="6F773CC6" w14:textId="77777777" w:rsidTr="00C64447">
        <w:trPr>
          <w:cantSplit/>
          <w:trHeight w:val="631"/>
        </w:trPr>
        <w:tc>
          <w:tcPr>
            <w:tcW w:w="4764" w:type="dxa"/>
            <w:tcBorders>
              <w:top w:val="single" w:sz="6" w:space="0" w:color="auto"/>
              <w:left w:val="single" w:sz="4" w:space="0" w:color="auto"/>
              <w:bottom w:val="single" w:sz="6" w:space="0" w:color="auto"/>
              <w:right w:val="single" w:sz="4" w:space="0" w:color="auto"/>
            </w:tcBorders>
            <w:vAlign w:val="center"/>
          </w:tcPr>
          <w:p w14:paraId="17AF2E10" w14:textId="77777777" w:rsidR="00DC57B7" w:rsidRPr="007F59BB" w:rsidRDefault="00000000" w:rsidP="00C64447">
            <w:pPr>
              <w:spacing w:before="40" w:after="40"/>
              <w:rPr>
                <w:b/>
              </w:rPr>
            </w:pPr>
            <w:r w:rsidRPr="007F59BB">
              <w:rPr>
                <w:b/>
              </w:rPr>
              <w:t>Wire Type</w:t>
            </w:r>
          </w:p>
        </w:tc>
        <w:tc>
          <w:tcPr>
            <w:tcW w:w="4488" w:type="dxa"/>
            <w:tcBorders>
              <w:top w:val="single" w:sz="6" w:space="0" w:color="auto"/>
              <w:left w:val="nil"/>
              <w:bottom w:val="single" w:sz="6" w:space="0" w:color="auto"/>
              <w:right w:val="single" w:sz="4" w:space="0" w:color="auto"/>
            </w:tcBorders>
            <w:vAlign w:val="center"/>
          </w:tcPr>
          <w:p w14:paraId="3686E11F" w14:textId="77777777" w:rsidR="00DC57B7" w:rsidRPr="007F59BB" w:rsidRDefault="00000000" w:rsidP="00C64447">
            <w:pPr>
              <w:spacing w:before="40" w:after="40"/>
              <w:jc w:val="center"/>
              <w:rPr>
                <w:b/>
              </w:rPr>
            </w:pPr>
            <w:r w:rsidRPr="007F59BB">
              <w:rPr>
                <w:b/>
              </w:rPr>
              <w:t>Minimum Diameter(mm)</w:t>
            </w:r>
          </w:p>
        </w:tc>
      </w:tr>
      <w:tr w:rsidR="009838DF" w14:paraId="099569CF" w14:textId="77777777" w:rsidTr="00C64447">
        <w:trPr>
          <w:cantSplit/>
          <w:trHeight w:val="329"/>
        </w:trPr>
        <w:tc>
          <w:tcPr>
            <w:tcW w:w="4764" w:type="dxa"/>
            <w:tcBorders>
              <w:top w:val="single" w:sz="6" w:space="0" w:color="auto"/>
              <w:left w:val="single" w:sz="4" w:space="0" w:color="auto"/>
              <w:bottom w:val="single" w:sz="4" w:space="0" w:color="auto"/>
              <w:right w:val="single" w:sz="4" w:space="0" w:color="auto"/>
            </w:tcBorders>
            <w:vAlign w:val="center"/>
          </w:tcPr>
          <w:p w14:paraId="4C6361F4" w14:textId="77777777" w:rsidR="00DC57B7" w:rsidRDefault="00000000" w:rsidP="00C64447">
            <w:pPr>
              <w:spacing w:before="40" w:after="40"/>
            </w:pPr>
            <w:r>
              <w:t>Body wire</w:t>
            </w:r>
          </w:p>
        </w:tc>
        <w:tc>
          <w:tcPr>
            <w:tcW w:w="4488" w:type="dxa"/>
            <w:tcBorders>
              <w:top w:val="single" w:sz="6" w:space="0" w:color="auto"/>
              <w:left w:val="nil"/>
              <w:bottom w:val="single" w:sz="4" w:space="0" w:color="auto"/>
              <w:right w:val="single" w:sz="4" w:space="0" w:color="auto"/>
            </w:tcBorders>
            <w:vAlign w:val="center"/>
          </w:tcPr>
          <w:p w14:paraId="1BB1A862" w14:textId="77777777" w:rsidR="00DC57B7" w:rsidRDefault="00000000" w:rsidP="00C64447">
            <w:pPr>
              <w:spacing w:before="40" w:after="40"/>
              <w:jc w:val="center"/>
            </w:pPr>
            <w:r>
              <w:t>2.7</w:t>
            </w:r>
          </w:p>
        </w:tc>
      </w:tr>
      <w:tr w:rsidR="009838DF" w14:paraId="3B2A9F8B" w14:textId="77777777" w:rsidTr="00C64447">
        <w:trPr>
          <w:cantSplit/>
          <w:trHeight w:val="315"/>
        </w:trPr>
        <w:tc>
          <w:tcPr>
            <w:tcW w:w="4764" w:type="dxa"/>
            <w:tcBorders>
              <w:top w:val="single" w:sz="4" w:space="0" w:color="auto"/>
              <w:left w:val="single" w:sz="4" w:space="0" w:color="auto"/>
              <w:bottom w:val="single" w:sz="4" w:space="0" w:color="auto"/>
              <w:right w:val="single" w:sz="4" w:space="0" w:color="auto"/>
            </w:tcBorders>
            <w:vAlign w:val="center"/>
          </w:tcPr>
          <w:p w14:paraId="4408D223" w14:textId="77777777" w:rsidR="00DC57B7" w:rsidRDefault="00000000" w:rsidP="00C64447">
            <w:pPr>
              <w:spacing w:before="40" w:after="40"/>
            </w:pPr>
            <w:r>
              <w:t>Binding and lacing wire</w:t>
            </w:r>
          </w:p>
        </w:tc>
        <w:tc>
          <w:tcPr>
            <w:tcW w:w="4488" w:type="dxa"/>
            <w:tcBorders>
              <w:top w:val="single" w:sz="4" w:space="0" w:color="auto"/>
              <w:left w:val="nil"/>
              <w:bottom w:val="single" w:sz="4" w:space="0" w:color="auto"/>
              <w:right w:val="single" w:sz="4" w:space="0" w:color="auto"/>
            </w:tcBorders>
            <w:vAlign w:val="center"/>
          </w:tcPr>
          <w:p w14:paraId="21725B70" w14:textId="77777777" w:rsidR="00DC57B7" w:rsidRDefault="00000000" w:rsidP="00C64447">
            <w:pPr>
              <w:spacing w:before="40" w:after="40"/>
              <w:jc w:val="center"/>
            </w:pPr>
            <w:r>
              <w:t>2.2</w:t>
            </w:r>
          </w:p>
        </w:tc>
      </w:tr>
      <w:tr w:rsidR="009838DF" w14:paraId="676DFAA5" w14:textId="77777777" w:rsidTr="00C64447">
        <w:trPr>
          <w:cantSplit/>
          <w:trHeight w:val="301"/>
        </w:trPr>
        <w:tc>
          <w:tcPr>
            <w:tcW w:w="4764" w:type="dxa"/>
            <w:tcBorders>
              <w:top w:val="single" w:sz="4" w:space="0" w:color="auto"/>
              <w:left w:val="single" w:sz="4" w:space="0" w:color="auto"/>
              <w:bottom w:val="single" w:sz="6" w:space="0" w:color="auto"/>
              <w:right w:val="single" w:sz="4" w:space="0" w:color="auto"/>
            </w:tcBorders>
            <w:vAlign w:val="center"/>
          </w:tcPr>
          <w:p w14:paraId="6D3778C0" w14:textId="77777777" w:rsidR="00DC57B7" w:rsidRDefault="00000000" w:rsidP="00C64447">
            <w:pPr>
              <w:spacing w:before="40" w:after="40"/>
            </w:pPr>
            <w:r>
              <w:t>Selvedge wire</w:t>
            </w:r>
          </w:p>
        </w:tc>
        <w:tc>
          <w:tcPr>
            <w:tcW w:w="4488" w:type="dxa"/>
            <w:tcBorders>
              <w:top w:val="single" w:sz="4" w:space="0" w:color="auto"/>
              <w:left w:val="nil"/>
              <w:bottom w:val="single" w:sz="6" w:space="0" w:color="auto"/>
              <w:right w:val="single" w:sz="4" w:space="0" w:color="auto"/>
            </w:tcBorders>
            <w:vAlign w:val="center"/>
          </w:tcPr>
          <w:p w14:paraId="0420551D" w14:textId="77777777" w:rsidR="00DC57B7" w:rsidRDefault="00000000" w:rsidP="00C64447">
            <w:pPr>
              <w:spacing w:before="40" w:after="40"/>
              <w:jc w:val="center"/>
            </w:pPr>
            <w:r>
              <w:t>3.4</w:t>
            </w:r>
          </w:p>
        </w:tc>
      </w:tr>
    </w:tbl>
    <w:p w14:paraId="0135863B" w14:textId="77777777" w:rsidR="00DC57B7" w:rsidRDefault="00DC57B7" w:rsidP="00DC57B7"/>
    <w:p w14:paraId="7D6B2354" w14:textId="77777777" w:rsidR="00DC57B7" w:rsidRDefault="00000000" w:rsidP="00DC57B7">
      <w:r>
        <w:t>Selvedge wire shall be woven integrally along all edges of the mesh, in accordance with the manufacturer's instructions, and such that the mesh shall not unravel.</w:t>
      </w:r>
    </w:p>
    <w:p w14:paraId="12373991" w14:textId="77777777" w:rsidR="00DC57B7" w:rsidRDefault="00000000" w:rsidP="00DC57B7">
      <w:r>
        <w:t>The steel wire mesh shall be sized so that it can be folded into regular boxes, complete with diaphragms, having dimensions specified.</w:t>
      </w:r>
    </w:p>
    <w:p w14:paraId="6BA82BD7" w14:textId="77777777" w:rsidR="00DC57B7" w:rsidRDefault="00000000" w:rsidP="003A57EC">
      <w:pPr>
        <w:pStyle w:val="GuideNotes01"/>
      </w:pPr>
      <w:r>
        <w:t>[Delete if no dimensions are shown in the drawings]</w:t>
      </w:r>
    </w:p>
    <w:p w14:paraId="2DA6D1D7" w14:textId="77777777" w:rsidR="00DC57B7" w:rsidRPr="00BF41B7" w:rsidRDefault="00000000" w:rsidP="00DC57B7">
      <w:r>
        <w:t>Diaphragms to be at 1,</w:t>
      </w:r>
      <w:r w:rsidRPr="003744A6">
        <w:t>000 mm</w:t>
      </w:r>
      <w:r>
        <w:t xml:space="preserve"> spacings.</w:t>
      </w:r>
    </w:p>
    <w:p w14:paraId="73CCECF5" w14:textId="77777777" w:rsidR="00DC57B7" w:rsidRPr="0007576E" w:rsidRDefault="00000000" w:rsidP="00DC57B7">
      <w:pPr>
        <w:pStyle w:val="Heading3"/>
      </w:pPr>
      <w:bookmarkStart w:id="851" w:name="_Toc390823768"/>
      <w:bookmarkStart w:id="852" w:name="_Toc391429460"/>
      <w:bookmarkStart w:id="853" w:name="_Toc396035138"/>
      <w:bookmarkStart w:id="854" w:name="_Toc398800529"/>
      <w:r w:rsidRPr="0007576E">
        <w:t>Construction</w:t>
      </w:r>
      <w:bookmarkEnd w:id="851"/>
      <w:bookmarkEnd w:id="852"/>
      <w:bookmarkEnd w:id="853"/>
      <w:bookmarkEnd w:id="854"/>
      <w:r>
        <w:t xml:space="preserve"> of Gabions</w:t>
      </w:r>
    </w:p>
    <w:p w14:paraId="17AB7AA0" w14:textId="77777777" w:rsidR="00DC57B7" w:rsidRDefault="00000000" w:rsidP="00DC57B7">
      <w:r>
        <w:t>Assemble and erect in accordance with the manufacturer's instructions.</w:t>
      </w:r>
    </w:p>
    <w:p w14:paraId="288C1D46" w14:textId="77777777" w:rsidR="00DC57B7" w:rsidRDefault="00000000" w:rsidP="00DC57B7">
      <w:r>
        <w:t>Pretension the wire framework against a firm anchor or adjacent units.</w:t>
      </w:r>
    </w:p>
    <w:p w14:paraId="224BD568" w14:textId="77777777" w:rsidR="00DC57B7" w:rsidRDefault="00000000" w:rsidP="00DC57B7">
      <w:r>
        <w:t>Retain the shape of the wire framework with spreaders.</w:t>
      </w:r>
    </w:p>
    <w:p w14:paraId="5246BB7D" w14:textId="77777777" w:rsidR="00DC57B7" w:rsidRDefault="00000000" w:rsidP="00DC57B7">
      <w:r>
        <w:t xml:space="preserve">Fill with hard durable stone, complying with the </w:t>
      </w:r>
      <w:r w:rsidRPr="00B1484C">
        <w:rPr>
          <w:b/>
        </w:rPr>
        <w:t>Rock Properties</w:t>
      </w:r>
      <w:r>
        <w:t xml:space="preserve"> clause and placed in stages to achieve the tightest packing of stone.</w:t>
      </w:r>
    </w:p>
    <w:p w14:paraId="7E9399E6" w14:textId="77777777" w:rsidR="00DC57B7" w:rsidRDefault="00000000" w:rsidP="00DC57B7">
      <w:r>
        <w:t>Maximum stone dimension:</w:t>
      </w:r>
      <w:r>
        <w:tab/>
        <w:t>250 mm.</w:t>
      </w:r>
    </w:p>
    <w:p w14:paraId="7F84178B" w14:textId="77777777" w:rsidR="00DC57B7" w:rsidRDefault="00000000" w:rsidP="00DC57B7">
      <w:r>
        <w:t>Minimum stone dimension:</w:t>
      </w:r>
      <w:r>
        <w:tab/>
        <w:t>100 mm.</w:t>
      </w:r>
    </w:p>
    <w:p w14:paraId="09882D9B" w14:textId="77777777" w:rsidR="00DC57B7" w:rsidRDefault="00000000" w:rsidP="00DC57B7">
      <w:r>
        <w:t>Overfill the framework by 20 mm to 50 mm to allow for subsequent movement of the stone.</w:t>
      </w:r>
    </w:p>
    <w:p w14:paraId="484A3B65" w14:textId="77777777" w:rsidR="00DC57B7" w:rsidRDefault="00000000" w:rsidP="00DC57B7">
      <w:r>
        <w:t>Perform lacing operations using specified lacing wire. Wire to pass round the edges being joined using alternative single and double loops through each mesh in turn. Tightness of the mesh and wiring is essential.</w:t>
      </w:r>
    </w:p>
    <w:p w14:paraId="62D57259" w14:textId="77777777" w:rsidR="00DC57B7" w:rsidRDefault="00000000" w:rsidP="00DC57B7">
      <w:r>
        <w:t>Ensure a tightly packed, neat and uniform construction.</w:t>
      </w:r>
    </w:p>
    <w:p w14:paraId="3190A650" w14:textId="77777777" w:rsidR="00DC57B7" w:rsidRPr="0007576E" w:rsidRDefault="00000000" w:rsidP="00DC57B7">
      <w:pPr>
        <w:pStyle w:val="Heading2"/>
      </w:pPr>
      <w:bookmarkStart w:id="855" w:name="_Toc390823769"/>
      <w:bookmarkStart w:id="856" w:name="_Toc391429461"/>
      <w:bookmarkStart w:id="857" w:name="_Toc396035139"/>
      <w:bookmarkStart w:id="858" w:name="_Toc398800530"/>
      <w:r w:rsidRPr="0007576E">
        <w:t>Reno Mattresses</w:t>
      </w:r>
      <w:bookmarkEnd w:id="855"/>
      <w:bookmarkEnd w:id="856"/>
      <w:bookmarkEnd w:id="857"/>
      <w:bookmarkEnd w:id="858"/>
    </w:p>
    <w:p w14:paraId="154906B5" w14:textId="77777777" w:rsidR="00DC57B7" w:rsidRPr="0007576E" w:rsidRDefault="00000000" w:rsidP="00DC57B7">
      <w:pPr>
        <w:pStyle w:val="Heading3"/>
      </w:pPr>
      <w:bookmarkStart w:id="859" w:name="_Toc390823770"/>
      <w:bookmarkStart w:id="860" w:name="_Toc391429462"/>
      <w:bookmarkStart w:id="861" w:name="_Toc396035140"/>
      <w:bookmarkStart w:id="862" w:name="_Toc398800531"/>
      <w:r w:rsidRPr="0007576E">
        <w:t>General</w:t>
      </w:r>
      <w:bookmarkEnd w:id="859"/>
      <w:bookmarkEnd w:id="860"/>
      <w:bookmarkEnd w:id="861"/>
      <w:bookmarkEnd w:id="862"/>
    </w:p>
    <w:p w14:paraId="2D9317B6" w14:textId="77777777" w:rsidR="00DC57B7" w:rsidRDefault="00000000" w:rsidP="00DC57B7">
      <w:r>
        <w:t xml:space="preserve">A flexible, hexagonal woven steel wire mesh box, filled with packed stone, complying with the </w:t>
      </w:r>
      <w:r w:rsidRPr="00B1484C">
        <w:rPr>
          <w:b/>
        </w:rPr>
        <w:t xml:space="preserve">Rock Properties </w:t>
      </w:r>
      <w:r>
        <w:t>clause and securely laced with steel wire.</w:t>
      </w:r>
    </w:p>
    <w:p w14:paraId="7F015F4E" w14:textId="77777777" w:rsidR="00DC57B7" w:rsidRDefault="00000000" w:rsidP="00DC57B7">
      <w:r>
        <w:t xml:space="preserve">When used as protection abutting reinforced concrete </w:t>
      </w:r>
      <w:proofErr w:type="spellStart"/>
      <w:r>
        <w:t>floodways</w:t>
      </w:r>
      <w:proofErr w:type="spellEnd"/>
      <w:r>
        <w:t xml:space="preserve"> pin reno mattress to concrete as per detail 1 on Civil Standard drawing CS 3124.</w:t>
      </w:r>
    </w:p>
    <w:p w14:paraId="72B22A65" w14:textId="77777777" w:rsidR="00DC57B7" w:rsidRPr="0007576E" w:rsidRDefault="00000000" w:rsidP="00DC57B7">
      <w:pPr>
        <w:pStyle w:val="Heading3"/>
      </w:pPr>
      <w:bookmarkStart w:id="863" w:name="_Toc390823771"/>
      <w:bookmarkStart w:id="864" w:name="_Toc391429463"/>
      <w:bookmarkStart w:id="865" w:name="_Toc396035141"/>
      <w:bookmarkStart w:id="866" w:name="_Toc398800532"/>
      <w:r w:rsidRPr="0007576E">
        <w:lastRenderedPageBreak/>
        <w:t>Steel Wire Mesh</w:t>
      </w:r>
      <w:bookmarkEnd w:id="863"/>
      <w:bookmarkEnd w:id="864"/>
      <w:bookmarkEnd w:id="865"/>
      <w:bookmarkEnd w:id="866"/>
      <w:r>
        <w:t xml:space="preserve"> for Reno Mattresses</w:t>
      </w:r>
    </w:p>
    <w:p w14:paraId="381156A8" w14:textId="77777777" w:rsidR="00DC57B7" w:rsidRDefault="00000000" w:rsidP="00DC57B7">
      <w:r>
        <w:t>Use</w:t>
      </w:r>
      <w:r w:rsidRPr="003744A6">
        <w:t xml:space="preserve"> </w:t>
      </w:r>
      <w:r>
        <w:t xml:space="preserve">galvanized steel wire, Grade W15Z380 to AS 2423 </w:t>
      </w:r>
    </w:p>
    <w:p w14:paraId="0C364F83" w14:textId="77777777" w:rsidR="00DC57B7" w:rsidRDefault="00000000" w:rsidP="00DC57B7">
      <w:r>
        <w:t>Zinc coating; 250 g/</w:t>
      </w:r>
      <w:proofErr w:type="spellStart"/>
      <w:r>
        <w:t>sq.m</w:t>
      </w:r>
      <w:proofErr w:type="spellEnd"/>
      <w:r>
        <w:t xml:space="preserve"> Galvanization to be carried out prior to the weaving of the mesh.</w:t>
      </w:r>
    </w:p>
    <w:p w14:paraId="1A951E52" w14:textId="77777777" w:rsidR="00DC57B7" w:rsidRDefault="00000000" w:rsidP="00DC57B7">
      <w:r>
        <w:t>Minimum tensile strength of wire: 380 MPa.</w:t>
      </w:r>
    </w:p>
    <w:p w14:paraId="65B8FF70" w14:textId="77777777" w:rsidR="00DC57B7" w:rsidRDefault="00000000" w:rsidP="00DC57B7">
      <w:r>
        <w:t xml:space="preserve">Mesh openings to be </w:t>
      </w:r>
      <w:r w:rsidRPr="003744A6">
        <w:t>60 mm </w:t>
      </w:r>
      <w:r>
        <w:t>x</w:t>
      </w:r>
      <w:r w:rsidRPr="003744A6">
        <w:t> 80 mm</w:t>
      </w:r>
      <w:r>
        <w:t xml:space="preserve"> maximum, hexagonal in shape with flexible joints consisting of not less than two full turns.</w:t>
      </w:r>
    </w:p>
    <w:p w14:paraId="052C48C1" w14:textId="77777777" w:rsidR="00DC57B7" w:rsidRDefault="00000000" w:rsidP="00DC57B7">
      <w:r>
        <w:t>All wire to be coated with average thickness of 0.</w:t>
      </w:r>
      <w:r w:rsidRPr="003744A6">
        <w:t>55 mm</w:t>
      </w:r>
      <w:r>
        <w:t xml:space="preserve"> extruded grey PVC firmly attached to the wire. The minimum thickness of coating to be 0.40 mm in accordance with AS 2423.</w:t>
      </w:r>
    </w:p>
    <w:p w14:paraId="0EEFB828" w14:textId="77777777" w:rsidR="00DC57B7" w:rsidRDefault="00000000" w:rsidP="003A57EC">
      <w:pPr>
        <w:pStyle w:val="GuideNotes01"/>
      </w:pPr>
      <w:r>
        <w:t xml:space="preserve">[PVC coating can be deleted where abrasion of wire is not likely to be a problem. </w:t>
      </w:r>
      <w:proofErr w:type="gramStart"/>
      <w:r>
        <w:t>Additionally</w:t>
      </w:r>
      <w:proofErr w:type="gramEnd"/>
      <w:r>
        <w:t xml:space="preserve"> PVC coating may be deleted after due consideration of the likely long term deleterious effects on the wire of ground water, soil salinity, natural weather exposure and water immersion]</w:t>
      </w:r>
    </w:p>
    <w:p w14:paraId="1D78982C" w14:textId="77777777" w:rsidR="00DC57B7" w:rsidRDefault="00000000" w:rsidP="00DC57B7">
      <w:pPr>
        <w:keepNext/>
      </w:pPr>
      <w:r>
        <w:t>Conform to the following wire sizes and galvanizing weights:</w:t>
      </w:r>
    </w:p>
    <w:tbl>
      <w:tblPr>
        <w:tblW w:w="5000" w:type="pct"/>
        <w:tblLayout w:type="fixed"/>
        <w:tblCellMar>
          <w:left w:w="107" w:type="dxa"/>
          <w:right w:w="107" w:type="dxa"/>
        </w:tblCellMar>
        <w:tblLook w:val="0000" w:firstRow="0" w:lastRow="0" w:firstColumn="0" w:lastColumn="0" w:noHBand="0" w:noVBand="0"/>
      </w:tblPr>
      <w:tblGrid>
        <w:gridCol w:w="5308"/>
        <w:gridCol w:w="5000"/>
      </w:tblGrid>
      <w:tr w:rsidR="009838DF" w14:paraId="62D68FC7" w14:textId="77777777" w:rsidTr="00C64447">
        <w:trPr>
          <w:cantSplit/>
          <w:trHeight w:val="463"/>
        </w:trPr>
        <w:tc>
          <w:tcPr>
            <w:tcW w:w="9582" w:type="dxa"/>
            <w:gridSpan w:val="2"/>
            <w:tcBorders>
              <w:top w:val="single" w:sz="6" w:space="0" w:color="auto"/>
              <w:left w:val="single" w:sz="4" w:space="0" w:color="auto"/>
              <w:bottom w:val="single" w:sz="6" w:space="0" w:color="auto"/>
              <w:right w:val="single" w:sz="4" w:space="0" w:color="auto"/>
            </w:tcBorders>
            <w:vAlign w:val="center"/>
          </w:tcPr>
          <w:p w14:paraId="367287F5" w14:textId="77777777" w:rsidR="00DC57B7" w:rsidRPr="007F59BB" w:rsidRDefault="00000000" w:rsidP="00C64447">
            <w:pPr>
              <w:keepNext/>
              <w:spacing w:before="40" w:after="40"/>
              <w:rPr>
                <w:b/>
              </w:rPr>
            </w:pPr>
            <w:r w:rsidRPr="007F59BB">
              <w:rPr>
                <w:b/>
              </w:rPr>
              <w:t>Table – Wire properties – Reno mattresses</w:t>
            </w:r>
          </w:p>
        </w:tc>
      </w:tr>
      <w:tr w:rsidR="009838DF" w14:paraId="6E28962C" w14:textId="77777777" w:rsidTr="00C64447">
        <w:trPr>
          <w:cantSplit/>
          <w:trHeight w:val="522"/>
        </w:trPr>
        <w:tc>
          <w:tcPr>
            <w:tcW w:w="4934" w:type="dxa"/>
            <w:tcBorders>
              <w:top w:val="single" w:sz="6" w:space="0" w:color="auto"/>
              <w:left w:val="single" w:sz="4" w:space="0" w:color="auto"/>
              <w:bottom w:val="single" w:sz="6" w:space="0" w:color="auto"/>
              <w:right w:val="single" w:sz="4" w:space="0" w:color="auto"/>
            </w:tcBorders>
            <w:vAlign w:val="center"/>
          </w:tcPr>
          <w:p w14:paraId="5C56B3F6" w14:textId="77777777" w:rsidR="00DC57B7" w:rsidRPr="007F59BB" w:rsidRDefault="00000000" w:rsidP="00C64447">
            <w:pPr>
              <w:keepNext/>
              <w:spacing w:before="40" w:after="40"/>
              <w:rPr>
                <w:b/>
              </w:rPr>
            </w:pPr>
            <w:r w:rsidRPr="007F59BB">
              <w:rPr>
                <w:b/>
              </w:rPr>
              <w:t>Wire Type</w:t>
            </w:r>
          </w:p>
        </w:tc>
        <w:tc>
          <w:tcPr>
            <w:tcW w:w="4648" w:type="dxa"/>
            <w:tcBorders>
              <w:top w:val="single" w:sz="6" w:space="0" w:color="auto"/>
              <w:left w:val="nil"/>
              <w:bottom w:val="single" w:sz="6" w:space="0" w:color="auto"/>
              <w:right w:val="single" w:sz="4" w:space="0" w:color="auto"/>
            </w:tcBorders>
          </w:tcPr>
          <w:p w14:paraId="0542C913" w14:textId="77777777" w:rsidR="00DC57B7" w:rsidRPr="007F59BB" w:rsidRDefault="00000000" w:rsidP="00C64447">
            <w:pPr>
              <w:keepNext/>
              <w:spacing w:before="40" w:after="40"/>
              <w:jc w:val="center"/>
              <w:rPr>
                <w:b/>
              </w:rPr>
            </w:pPr>
            <w:r w:rsidRPr="007F59BB">
              <w:rPr>
                <w:b/>
              </w:rPr>
              <w:t>Minimum Diameter</w:t>
            </w:r>
            <w:r>
              <w:rPr>
                <w:b/>
              </w:rPr>
              <w:t xml:space="preserve"> </w:t>
            </w:r>
            <w:r w:rsidRPr="007F59BB">
              <w:rPr>
                <w:b/>
              </w:rPr>
              <w:t>(mm)</w:t>
            </w:r>
          </w:p>
        </w:tc>
      </w:tr>
      <w:tr w:rsidR="009838DF" w14:paraId="6098A736" w14:textId="77777777" w:rsidTr="00C64447">
        <w:trPr>
          <w:cantSplit/>
          <w:trHeight w:val="51"/>
        </w:trPr>
        <w:tc>
          <w:tcPr>
            <w:tcW w:w="4934" w:type="dxa"/>
            <w:tcBorders>
              <w:top w:val="single" w:sz="6" w:space="0" w:color="auto"/>
              <w:left w:val="single" w:sz="4" w:space="0" w:color="auto"/>
              <w:bottom w:val="single" w:sz="4" w:space="0" w:color="auto"/>
              <w:right w:val="single" w:sz="4" w:space="0" w:color="auto"/>
            </w:tcBorders>
          </w:tcPr>
          <w:p w14:paraId="2615FFA3" w14:textId="77777777" w:rsidR="00DC57B7" w:rsidRDefault="00000000" w:rsidP="00C64447">
            <w:pPr>
              <w:keepNext/>
              <w:spacing w:before="40" w:after="40"/>
            </w:pPr>
            <w:r>
              <w:t>Body wire</w:t>
            </w:r>
          </w:p>
        </w:tc>
        <w:tc>
          <w:tcPr>
            <w:tcW w:w="4648" w:type="dxa"/>
            <w:tcBorders>
              <w:top w:val="single" w:sz="6" w:space="0" w:color="auto"/>
              <w:left w:val="nil"/>
              <w:bottom w:val="single" w:sz="4" w:space="0" w:color="auto"/>
              <w:right w:val="single" w:sz="4" w:space="0" w:color="auto"/>
            </w:tcBorders>
          </w:tcPr>
          <w:p w14:paraId="34FCC830" w14:textId="77777777" w:rsidR="00DC57B7" w:rsidRDefault="00000000" w:rsidP="00C64447">
            <w:pPr>
              <w:keepNext/>
              <w:spacing w:before="40" w:after="40"/>
              <w:jc w:val="center"/>
            </w:pPr>
            <w:r>
              <w:t>2.0</w:t>
            </w:r>
          </w:p>
        </w:tc>
      </w:tr>
      <w:tr w:rsidR="009838DF" w14:paraId="09BEC358" w14:textId="77777777" w:rsidTr="00C64447">
        <w:trPr>
          <w:cantSplit/>
          <w:trHeight w:val="249"/>
        </w:trPr>
        <w:tc>
          <w:tcPr>
            <w:tcW w:w="4934" w:type="dxa"/>
            <w:tcBorders>
              <w:top w:val="single" w:sz="4" w:space="0" w:color="auto"/>
              <w:left w:val="single" w:sz="4" w:space="0" w:color="auto"/>
              <w:bottom w:val="single" w:sz="4" w:space="0" w:color="auto"/>
              <w:right w:val="single" w:sz="4" w:space="0" w:color="auto"/>
            </w:tcBorders>
          </w:tcPr>
          <w:p w14:paraId="5B53B149" w14:textId="77777777" w:rsidR="00DC57B7" w:rsidRDefault="00000000" w:rsidP="00C64447">
            <w:pPr>
              <w:keepNext/>
              <w:spacing w:before="40" w:after="40"/>
            </w:pPr>
            <w:r>
              <w:t>Binding and lacing wire</w:t>
            </w:r>
          </w:p>
        </w:tc>
        <w:tc>
          <w:tcPr>
            <w:tcW w:w="4648" w:type="dxa"/>
            <w:tcBorders>
              <w:top w:val="single" w:sz="4" w:space="0" w:color="auto"/>
              <w:left w:val="nil"/>
              <w:bottom w:val="single" w:sz="4" w:space="0" w:color="auto"/>
              <w:right w:val="single" w:sz="4" w:space="0" w:color="auto"/>
            </w:tcBorders>
          </w:tcPr>
          <w:p w14:paraId="34C52239" w14:textId="77777777" w:rsidR="00DC57B7" w:rsidRDefault="00000000" w:rsidP="00C64447">
            <w:pPr>
              <w:keepNext/>
              <w:spacing w:before="40" w:after="40"/>
              <w:jc w:val="center"/>
            </w:pPr>
            <w:r>
              <w:t>2.2</w:t>
            </w:r>
          </w:p>
        </w:tc>
      </w:tr>
      <w:tr w:rsidR="009838DF" w14:paraId="7C3C6162" w14:textId="77777777" w:rsidTr="00C64447">
        <w:trPr>
          <w:cantSplit/>
          <w:trHeight w:val="261"/>
        </w:trPr>
        <w:tc>
          <w:tcPr>
            <w:tcW w:w="4934" w:type="dxa"/>
            <w:tcBorders>
              <w:top w:val="single" w:sz="4" w:space="0" w:color="auto"/>
              <w:left w:val="single" w:sz="4" w:space="0" w:color="auto"/>
              <w:bottom w:val="single" w:sz="6" w:space="0" w:color="auto"/>
              <w:right w:val="single" w:sz="4" w:space="0" w:color="auto"/>
            </w:tcBorders>
          </w:tcPr>
          <w:p w14:paraId="7658CA40" w14:textId="77777777" w:rsidR="00DC57B7" w:rsidRDefault="00000000" w:rsidP="00C64447">
            <w:pPr>
              <w:spacing w:before="40" w:after="40"/>
            </w:pPr>
            <w:r>
              <w:t>Selvedge wire</w:t>
            </w:r>
          </w:p>
        </w:tc>
        <w:tc>
          <w:tcPr>
            <w:tcW w:w="4648" w:type="dxa"/>
            <w:tcBorders>
              <w:top w:val="single" w:sz="4" w:space="0" w:color="auto"/>
              <w:left w:val="nil"/>
              <w:bottom w:val="single" w:sz="6" w:space="0" w:color="auto"/>
              <w:right w:val="single" w:sz="4" w:space="0" w:color="auto"/>
            </w:tcBorders>
          </w:tcPr>
          <w:p w14:paraId="4753FDCC" w14:textId="77777777" w:rsidR="00DC57B7" w:rsidRDefault="00000000" w:rsidP="00C64447">
            <w:pPr>
              <w:spacing w:before="40" w:after="40"/>
              <w:jc w:val="center"/>
            </w:pPr>
            <w:r>
              <w:t>2.4</w:t>
            </w:r>
          </w:p>
        </w:tc>
      </w:tr>
    </w:tbl>
    <w:p w14:paraId="3370EA7B" w14:textId="77777777" w:rsidR="00DC57B7" w:rsidRDefault="00DC57B7" w:rsidP="00DC57B7"/>
    <w:p w14:paraId="0DE05085" w14:textId="77777777" w:rsidR="00DC57B7" w:rsidRDefault="00000000" w:rsidP="00DC57B7">
      <w:r>
        <w:t>Selvedge wire to be woven integrally along all edges of the mesh, in accordance with the manufacturer's instructions.</w:t>
      </w:r>
    </w:p>
    <w:p w14:paraId="717DBE01" w14:textId="77777777" w:rsidR="00DC57B7" w:rsidRDefault="00000000" w:rsidP="00DC57B7">
      <w:r>
        <w:t>Cut to shape where necessary.</w:t>
      </w:r>
    </w:p>
    <w:p w14:paraId="7FEF1556" w14:textId="77777777" w:rsidR="00DC57B7" w:rsidRPr="00992ECC" w:rsidRDefault="00000000" w:rsidP="00DC57B7">
      <w:pPr>
        <w:rPr>
          <w:b/>
        </w:rPr>
      </w:pPr>
      <w:r w:rsidRPr="00992ECC">
        <w:t>MATTRESS PANELS</w:t>
      </w:r>
    </w:p>
    <w:p w14:paraId="12127084" w14:textId="77777777" w:rsidR="00DC57B7" w:rsidRDefault="00000000" w:rsidP="00DC57B7">
      <w:pPr>
        <w:tabs>
          <w:tab w:val="left" w:pos="3402"/>
        </w:tabs>
      </w:pPr>
      <w:r>
        <w:t>Bottom panel:</w:t>
      </w:r>
      <w:r>
        <w:tab/>
        <w:t>Includes both sides and both end panels.</w:t>
      </w:r>
    </w:p>
    <w:p w14:paraId="68733D8F" w14:textId="77777777" w:rsidR="00DC57B7" w:rsidRDefault="00000000" w:rsidP="00DC57B7">
      <w:pPr>
        <w:tabs>
          <w:tab w:val="left" w:pos="3402"/>
        </w:tabs>
        <w:ind w:left="3402" w:hanging="3402"/>
      </w:pPr>
      <w:r>
        <w:t>Top panel:</w:t>
      </w:r>
      <w:r>
        <w:tab/>
        <w:t>Shall have the same dimension as the bottom, without the sides and ends, and be supplied separately.</w:t>
      </w:r>
    </w:p>
    <w:p w14:paraId="280D8D56" w14:textId="77777777" w:rsidR="00DC57B7" w:rsidRDefault="00000000" w:rsidP="00DC57B7">
      <w:pPr>
        <w:tabs>
          <w:tab w:val="left" w:pos="3402"/>
        </w:tabs>
        <w:ind w:left="3402" w:hanging="3402"/>
      </w:pPr>
      <w:r>
        <w:t>Diaphragms:</w:t>
      </w:r>
      <w:r>
        <w:tab/>
        <w:t>Extend over the full width of the mattress from top to bottom at maximum intervals of 1 m.</w:t>
      </w:r>
    </w:p>
    <w:p w14:paraId="2AF3F5C8" w14:textId="77777777" w:rsidR="00DC57B7" w:rsidRPr="0007576E" w:rsidRDefault="00000000" w:rsidP="00DC57B7">
      <w:pPr>
        <w:pStyle w:val="Heading3"/>
      </w:pPr>
      <w:bookmarkStart w:id="867" w:name="_Toc390823773"/>
      <w:bookmarkStart w:id="868" w:name="_Toc391429465"/>
      <w:bookmarkStart w:id="869" w:name="_Toc396035143"/>
      <w:bookmarkStart w:id="870" w:name="_Toc398800534"/>
      <w:r w:rsidRPr="0007576E">
        <w:t>Construction</w:t>
      </w:r>
      <w:bookmarkEnd w:id="867"/>
      <w:bookmarkEnd w:id="868"/>
      <w:bookmarkEnd w:id="869"/>
      <w:bookmarkEnd w:id="870"/>
      <w:r>
        <w:t xml:space="preserve"> of Reno Mattresses</w:t>
      </w:r>
    </w:p>
    <w:p w14:paraId="6C28D5D1" w14:textId="77777777" w:rsidR="00DC57B7" w:rsidRDefault="00000000" w:rsidP="00DC57B7">
      <w:r>
        <w:t>Assemble and erect in accordance with the manufacturer's instructions.</w:t>
      </w:r>
    </w:p>
    <w:p w14:paraId="759F9CCC" w14:textId="77777777" w:rsidR="00DC57B7" w:rsidRDefault="00000000" w:rsidP="00DC57B7">
      <w:r>
        <w:t>Align diaphragms perpendicular to the direction of flow unless otherwise specified.</w:t>
      </w:r>
    </w:p>
    <w:p w14:paraId="074F3147" w14:textId="77777777" w:rsidR="00DC57B7" w:rsidRDefault="00000000" w:rsidP="00DC57B7">
      <w:r>
        <w:t>Pretension the wire framework against a firm anchor or adjacent units.</w:t>
      </w:r>
    </w:p>
    <w:p w14:paraId="04222B51" w14:textId="77777777" w:rsidR="00DC57B7" w:rsidRDefault="00000000" w:rsidP="00DC57B7">
      <w:r>
        <w:t>Retain the shape of the wire framework with spreaders.</w:t>
      </w:r>
    </w:p>
    <w:p w14:paraId="2DE47095" w14:textId="77777777" w:rsidR="00DC57B7" w:rsidRDefault="00000000" w:rsidP="00DC57B7">
      <w:r>
        <w:t xml:space="preserve">Fill with hard durable stone complying with the </w:t>
      </w:r>
      <w:r w:rsidRPr="00B1484C">
        <w:rPr>
          <w:b/>
        </w:rPr>
        <w:t>Rock Properties</w:t>
      </w:r>
      <w:r>
        <w:t xml:space="preserve"> clause and placed in stages to achieve the tightest packing of stone.</w:t>
      </w:r>
    </w:p>
    <w:p w14:paraId="2FBFD9C6" w14:textId="77777777" w:rsidR="00DC57B7" w:rsidRDefault="00000000" w:rsidP="00DC57B7">
      <w:pPr>
        <w:tabs>
          <w:tab w:val="left" w:pos="3402"/>
        </w:tabs>
      </w:pPr>
      <w:r>
        <w:t>Maximum stone dimension:</w:t>
      </w:r>
      <w:r>
        <w:tab/>
      </w:r>
      <w:r>
        <w:tab/>
      </w:r>
      <w:r w:rsidRPr="003744A6">
        <w:t>120 mm</w:t>
      </w:r>
      <w:r>
        <w:t xml:space="preserve"> when mattress depth </w:t>
      </w:r>
      <w:r w:rsidRPr="003744A6">
        <w:t>170 mm</w:t>
      </w:r>
      <w:r>
        <w:t>.</w:t>
      </w:r>
    </w:p>
    <w:p w14:paraId="6E124C01" w14:textId="77777777" w:rsidR="00DC57B7" w:rsidRDefault="00000000" w:rsidP="00DC57B7">
      <w:pPr>
        <w:tabs>
          <w:tab w:val="left" w:pos="3402"/>
        </w:tabs>
      </w:pPr>
      <w:r>
        <w:tab/>
      </w:r>
      <w:r>
        <w:tab/>
      </w:r>
      <w:r w:rsidRPr="003744A6">
        <w:t>150 mm</w:t>
      </w:r>
      <w:r>
        <w:t xml:space="preserve"> when mattress depth </w:t>
      </w:r>
      <w:r w:rsidRPr="003744A6">
        <w:t>230 mm</w:t>
      </w:r>
      <w:r>
        <w:t>.</w:t>
      </w:r>
    </w:p>
    <w:p w14:paraId="4EFAC2B7" w14:textId="77777777" w:rsidR="00DC57B7" w:rsidRDefault="00000000" w:rsidP="00DC57B7">
      <w:pPr>
        <w:tabs>
          <w:tab w:val="left" w:pos="3402"/>
        </w:tabs>
      </w:pPr>
      <w:r w:rsidRPr="003744A6">
        <w:tab/>
      </w:r>
      <w:r w:rsidRPr="003744A6">
        <w:tab/>
        <w:t>200 mm</w:t>
      </w:r>
      <w:r>
        <w:t xml:space="preserve"> when mattress depth </w:t>
      </w:r>
      <w:r w:rsidRPr="003744A6">
        <w:t>300 mm</w:t>
      </w:r>
      <w:r>
        <w:t xml:space="preserve"> or greater.</w:t>
      </w:r>
    </w:p>
    <w:p w14:paraId="050CC62B" w14:textId="77777777" w:rsidR="00DC57B7" w:rsidRDefault="00000000" w:rsidP="00DC57B7">
      <w:r>
        <w:t>Minimum least stone dimension:</w:t>
      </w:r>
      <w:r>
        <w:tab/>
      </w:r>
      <w:r w:rsidRPr="003744A6">
        <w:t>80 mm</w:t>
      </w:r>
      <w:r>
        <w:t>.</w:t>
      </w:r>
    </w:p>
    <w:p w14:paraId="561B115F" w14:textId="77777777" w:rsidR="00DC57B7" w:rsidRDefault="00000000" w:rsidP="00DC57B7">
      <w:r>
        <w:t xml:space="preserve">Overfill the framework by </w:t>
      </w:r>
      <w:r w:rsidRPr="003744A6">
        <w:t>20 mm</w:t>
      </w:r>
      <w:r>
        <w:t xml:space="preserve"> to </w:t>
      </w:r>
      <w:r w:rsidRPr="003744A6">
        <w:t>50 mm</w:t>
      </w:r>
      <w:r>
        <w:t xml:space="preserve"> to allow for subsequent movement of the stone.</w:t>
      </w:r>
    </w:p>
    <w:p w14:paraId="67765ABA" w14:textId="77777777" w:rsidR="00DC57B7" w:rsidRDefault="00000000" w:rsidP="00DC57B7">
      <w:r>
        <w:lastRenderedPageBreak/>
        <w:t>Perform lacing operations using specified lacing wire. Wire to pass round the edges being joined using alternative single and double loops through each mesh in turn. Tightness of the mesh and wiring is essential.</w:t>
      </w:r>
    </w:p>
    <w:p w14:paraId="42837D05" w14:textId="77777777" w:rsidR="00DC57B7" w:rsidRDefault="00000000" w:rsidP="00DC57B7">
      <w:r>
        <w:t>Last panel on downstream side, or at base of slope, shall be a whole unit (i.e. not cut).</w:t>
      </w:r>
    </w:p>
    <w:p w14:paraId="495FEE6D" w14:textId="77777777" w:rsidR="00DC57B7" w:rsidRDefault="00000000" w:rsidP="00DC57B7">
      <w:r>
        <w:t>Ensure a tightly packed, neat and uniform construction.</w:t>
      </w:r>
    </w:p>
    <w:p w14:paraId="004A9BA0" w14:textId="77777777" w:rsidR="00DC57B7" w:rsidRPr="0007576E" w:rsidRDefault="00000000" w:rsidP="00DC57B7">
      <w:pPr>
        <w:pStyle w:val="Heading2"/>
      </w:pPr>
      <w:bookmarkStart w:id="871" w:name="_Toc390823774"/>
      <w:bookmarkStart w:id="872" w:name="_Toc391429466"/>
      <w:bookmarkStart w:id="873" w:name="_Toc396035144"/>
      <w:bookmarkStart w:id="874" w:name="_Toc398800535"/>
      <w:r w:rsidRPr="0007576E">
        <w:t>Revetment Mattresses</w:t>
      </w:r>
      <w:bookmarkEnd w:id="871"/>
      <w:bookmarkEnd w:id="872"/>
      <w:bookmarkEnd w:id="873"/>
      <w:bookmarkEnd w:id="874"/>
    </w:p>
    <w:p w14:paraId="4940FC4D" w14:textId="77777777" w:rsidR="00DC57B7" w:rsidRPr="0007576E" w:rsidRDefault="00000000" w:rsidP="00DC57B7">
      <w:pPr>
        <w:pStyle w:val="Heading3"/>
      </w:pPr>
      <w:bookmarkStart w:id="875" w:name="_Toc390823775"/>
      <w:bookmarkStart w:id="876" w:name="_Toc391429467"/>
      <w:bookmarkStart w:id="877" w:name="_Toc396035145"/>
      <w:bookmarkStart w:id="878" w:name="_Toc398800536"/>
      <w:r w:rsidRPr="0007576E">
        <w:t>General</w:t>
      </w:r>
      <w:bookmarkEnd w:id="875"/>
      <w:bookmarkEnd w:id="876"/>
      <w:bookmarkEnd w:id="877"/>
      <w:bookmarkEnd w:id="878"/>
    </w:p>
    <w:p w14:paraId="5D1BF222" w14:textId="77777777" w:rsidR="00DC57B7" w:rsidRDefault="00000000" w:rsidP="00DC57B7">
      <w:r>
        <w:t>A nylon fabric material filled with mortar with filter points for the relief of hydrostatic uplift pressure.</w:t>
      </w:r>
    </w:p>
    <w:p w14:paraId="1424FA9D" w14:textId="77777777" w:rsidR="00DC57B7" w:rsidRDefault="00000000" w:rsidP="00DC57B7">
      <w:r>
        <w:t>Conform to the manufacturer's instructions.</w:t>
      </w:r>
    </w:p>
    <w:p w14:paraId="69AF20F7" w14:textId="77777777" w:rsidR="00DC57B7" w:rsidRPr="0007576E" w:rsidRDefault="00000000" w:rsidP="00DC57B7">
      <w:pPr>
        <w:pStyle w:val="Heading3"/>
      </w:pPr>
      <w:bookmarkStart w:id="879" w:name="_Toc390823776"/>
      <w:bookmarkStart w:id="880" w:name="_Toc391429468"/>
      <w:bookmarkStart w:id="881" w:name="_Toc396035146"/>
      <w:bookmarkStart w:id="882" w:name="_Toc398800537"/>
      <w:r w:rsidRPr="0007576E">
        <w:t>Materials</w:t>
      </w:r>
      <w:bookmarkEnd w:id="879"/>
      <w:bookmarkEnd w:id="880"/>
      <w:bookmarkEnd w:id="881"/>
      <w:bookmarkEnd w:id="882"/>
    </w:p>
    <w:p w14:paraId="7E908BF4" w14:textId="77777777" w:rsidR="00DC57B7" w:rsidRDefault="00000000" w:rsidP="00DC57B7">
      <w:r>
        <w:t>Mortar mix proportions:</w:t>
      </w:r>
    </w:p>
    <w:tbl>
      <w:tblPr>
        <w:tblW w:w="5000" w:type="pct"/>
        <w:tblCellMar>
          <w:left w:w="107" w:type="dxa"/>
          <w:right w:w="107" w:type="dxa"/>
        </w:tblCellMar>
        <w:tblLook w:val="0000" w:firstRow="0" w:lastRow="0" w:firstColumn="0" w:lastColumn="0" w:noHBand="0" w:noVBand="0"/>
      </w:tblPr>
      <w:tblGrid>
        <w:gridCol w:w="2991"/>
        <w:gridCol w:w="2499"/>
        <w:gridCol w:w="2666"/>
        <w:gridCol w:w="2152"/>
      </w:tblGrid>
      <w:tr w:rsidR="009838DF" w14:paraId="20B959AB" w14:textId="77777777" w:rsidTr="00C64447">
        <w:trPr>
          <w:cantSplit/>
          <w:trHeight w:val="81"/>
        </w:trPr>
        <w:tc>
          <w:tcPr>
            <w:tcW w:w="5000" w:type="pct"/>
            <w:gridSpan w:val="4"/>
            <w:tcBorders>
              <w:top w:val="single" w:sz="6" w:space="0" w:color="auto"/>
              <w:left w:val="single" w:sz="4" w:space="0" w:color="auto"/>
              <w:bottom w:val="single" w:sz="6" w:space="0" w:color="auto"/>
              <w:right w:val="single" w:sz="4" w:space="0" w:color="auto"/>
            </w:tcBorders>
          </w:tcPr>
          <w:p w14:paraId="0A5602E2" w14:textId="77777777" w:rsidR="00DC57B7" w:rsidRPr="007F59BB" w:rsidRDefault="00000000" w:rsidP="00C64447">
            <w:pPr>
              <w:spacing w:before="40" w:after="40"/>
              <w:rPr>
                <w:b/>
              </w:rPr>
            </w:pPr>
            <w:r w:rsidRPr="007F59BB">
              <w:rPr>
                <w:b/>
              </w:rPr>
              <w:t>Table – Mortar Mix Proportions – Revetment Mattresses</w:t>
            </w:r>
          </w:p>
        </w:tc>
      </w:tr>
      <w:tr w:rsidR="009838DF" w14:paraId="5D8B37BA" w14:textId="77777777" w:rsidTr="00C64447">
        <w:trPr>
          <w:cantSplit/>
          <w:trHeight w:val="81"/>
        </w:trPr>
        <w:tc>
          <w:tcPr>
            <w:tcW w:w="1451" w:type="pct"/>
            <w:tcBorders>
              <w:top w:val="single" w:sz="6" w:space="0" w:color="auto"/>
              <w:left w:val="single" w:sz="4" w:space="0" w:color="auto"/>
              <w:bottom w:val="single" w:sz="6" w:space="0" w:color="auto"/>
              <w:right w:val="single" w:sz="4" w:space="0" w:color="auto"/>
            </w:tcBorders>
            <w:vAlign w:val="center"/>
          </w:tcPr>
          <w:p w14:paraId="01B1A621" w14:textId="77777777" w:rsidR="00DC57B7" w:rsidRPr="007F59BB" w:rsidRDefault="00000000" w:rsidP="00C64447">
            <w:pPr>
              <w:spacing w:before="40" w:after="40"/>
              <w:jc w:val="center"/>
              <w:rPr>
                <w:b/>
              </w:rPr>
            </w:pPr>
            <w:r w:rsidRPr="007F59BB">
              <w:rPr>
                <w:b/>
              </w:rPr>
              <w:t>Cement Type GP or GB</w:t>
            </w:r>
          </w:p>
        </w:tc>
        <w:tc>
          <w:tcPr>
            <w:tcW w:w="1212" w:type="pct"/>
            <w:tcBorders>
              <w:top w:val="single" w:sz="6" w:space="0" w:color="auto"/>
              <w:left w:val="nil"/>
              <w:bottom w:val="single" w:sz="6" w:space="0" w:color="auto"/>
              <w:right w:val="single" w:sz="4" w:space="0" w:color="auto"/>
            </w:tcBorders>
            <w:vAlign w:val="center"/>
          </w:tcPr>
          <w:p w14:paraId="173EEB86" w14:textId="77777777" w:rsidR="00DC57B7" w:rsidRPr="007F59BB" w:rsidRDefault="00000000" w:rsidP="00C64447">
            <w:pPr>
              <w:spacing w:before="40" w:after="40"/>
              <w:jc w:val="center"/>
              <w:rPr>
                <w:b/>
              </w:rPr>
            </w:pPr>
            <w:r w:rsidRPr="007F59BB">
              <w:rPr>
                <w:b/>
              </w:rPr>
              <w:t>Fine Sand</w:t>
            </w:r>
          </w:p>
        </w:tc>
        <w:tc>
          <w:tcPr>
            <w:tcW w:w="1293" w:type="pct"/>
            <w:tcBorders>
              <w:top w:val="single" w:sz="6" w:space="0" w:color="auto"/>
              <w:left w:val="nil"/>
              <w:bottom w:val="single" w:sz="6" w:space="0" w:color="auto"/>
              <w:right w:val="single" w:sz="4" w:space="0" w:color="auto"/>
            </w:tcBorders>
            <w:vAlign w:val="center"/>
          </w:tcPr>
          <w:p w14:paraId="63DE3B9D" w14:textId="77777777" w:rsidR="00DC57B7" w:rsidRPr="007F59BB" w:rsidRDefault="00000000" w:rsidP="00C64447">
            <w:pPr>
              <w:spacing w:before="40" w:after="40"/>
              <w:jc w:val="center"/>
              <w:rPr>
                <w:b/>
              </w:rPr>
            </w:pPr>
            <w:r w:rsidRPr="007F59BB">
              <w:rPr>
                <w:b/>
              </w:rPr>
              <w:t>Coarse Sand</w:t>
            </w:r>
          </w:p>
        </w:tc>
        <w:tc>
          <w:tcPr>
            <w:tcW w:w="1044" w:type="pct"/>
            <w:tcBorders>
              <w:top w:val="single" w:sz="6" w:space="0" w:color="auto"/>
              <w:left w:val="nil"/>
              <w:right w:val="single" w:sz="4" w:space="0" w:color="auto"/>
            </w:tcBorders>
            <w:vAlign w:val="center"/>
          </w:tcPr>
          <w:p w14:paraId="5FA1CEE6" w14:textId="77777777" w:rsidR="00DC57B7" w:rsidRPr="007F59BB" w:rsidRDefault="00000000" w:rsidP="00C64447">
            <w:pPr>
              <w:spacing w:before="40" w:after="40"/>
              <w:jc w:val="center"/>
              <w:rPr>
                <w:b/>
              </w:rPr>
            </w:pPr>
            <w:r w:rsidRPr="007F59BB">
              <w:rPr>
                <w:b/>
              </w:rPr>
              <w:t>Water</w:t>
            </w:r>
          </w:p>
        </w:tc>
      </w:tr>
      <w:tr w:rsidR="009838DF" w14:paraId="3AD8931D" w14:textId="77777777" w:rsidTr="00C64447">
        <w:trPr>
          <w:cantSplit/>
          <w:trHeight w:val="81"/>
        </w:trPr>
        <w:tc>
          <w:tcPr>
            <w:tcW w:w="1451" w:type="pct"/>
            <w:tcBorders>
              <w:top w:val="single" w:sz="6" w:space="0" w:color="auto"/>
              <w:left w:val="single" w:sz="4" w:space="0" w:color="auto"/>
              <w:bottom w:val="single" w:sz="6" w:space="0" w:color="auto"/>
              <w:right w:val="single" w:sz="4" w:space="0" w:color="auto"/>
            </w:tcBorders>
            <w:vAlign w:val="center"/>
          </w:tcPr>
          <w:p w14:paraId="40E5C32C" w14:textId="77777777" w:rsidR="00DC57B7" w:rsidRDefault="00000000" w:rsidP="00C64447">
            <w:pPr>
              <w:spacing w:before="40" w:after="40"/>
              <w:jc w:val="center"/>
            </w:pPr>
            <w:r>
              <w:t>1 (</w:t>
            </w:r>
            <w:r w:rsidRPr="003744A6">
              <w:t>500 kg</w:t>
            </w:r>
            <w:r>
              <w:t>)</w:t>
            </w:r>
          </w:p>
        </w:tc>
        <w:tc>
          <w:tcPr>
            <w:tcW w:w="1212" w:type="pct"/>
            <w:tcBorders>
              <w:top w:val="single" w:sz="6" w:space="0" w:color="auto"/>
              <w:left w:val="nil"/>
              <w:bottom w:val="single" w:sz="6" w:space="0" w:color="auto"/>
              <w:right w:val="single" w:sz="4" w:space="0" w:color="auto"/>
            </w:tcBorders>
            <w:vAlign w:val="center"/>
          </w:tcPr>
          <w:p w14:paraId="497D3857" w14:textId="77777777" w:rsidR="00DC57B7" w:rsidRDefault="00000000" w:rsidP="00C64447">
            <w:pPr>
              <w:spacing w:before="40" w:after="40"/>
              <w:jc w:val="center"/>
            </w:pPr>
            <w:r>
              <w:t>1.2 (</w:t>
            </w:r>
            <w:r w:rsidRPr="003744A6">
              <w:t>600 kg</w:t>
            </w:r>
            <w:r>
              <w:t>)</w:t>
            </w:r>
          </w:p>
        </w:tc>
        <w:tc>
          <w:tcPr>
            <w:tcW w:w="1293" w:type="pct"/>
            <w:tcBorders>
              <w:top w:val="single" w:sz="6" w:space="0" w:color="auto"/>
              <w:left w:val="nil"/>
              <w:bottom w:val="single" w:sz="6" w:space="0" w:color="auto"/>
              <w:right w:val="single" w:sz="4" w:space="0" w:color="auto"/>
            </w:tcBorders>
            <w:vAlign w:val="center"/>
          </w:tcPr>
          <w:p w14:paraId="63E734C6" w14:textId="77777777" w:rsidR="00DC57B7" w:rsidRDefault="00000000" w:rsidP="00C64447">
            <w:pPr>
              <w:spacing w:before="40" w:after="40"/>
              <w:jc w:val="center"/>
            </w:pPr>
            <w:r>
              <w:t>2.2 (1,</w:t>
            </w:r>
            <w:r w:rsidRPr="003744A6">
              <w:t>100 kg</w:t>
            </w:r>
            <w:r>
              <w:t>)</w:t>
            </w:r>
          </w:p>
        </w:tc>
        <w:tc>
          <w:tcPr>
            <w:tcW w:w="1044" w:type="pct"/>
            <w:tcBorders>
              <w:top w:val="single" w:sz="6" w:space="0" w:color="auto"/>
              <w:left w:val="nil"/>
              <w:bottom w:val="single" w:sz="6" w:space="0" w:color="auto"/>
              <w:right w:val="single" w:sz="4" w:space="0" w:color="auto"/>
            </w:tcBorders>
            <w:vAlign w:val="center"/>
          </w:tcPr>
          <w:p w14:paraId="37E08199" w14:textId="77777777" w:rsidR="00DC57B7" w:rsidRDefault="00000000" w:rsidP="00C64447">
            <w:pPr>
              <w:spacing w:before="40" w:after="40"/>
              <w:jc w:val="center"/>
            </w:pPr>
            <w:r>
              <w:t>450 l/m</w:t>
            </w:r>
            <w:r w:rsidRPr="00B1484C">
              <w:rPr>
                <w:vertAlign w:val="superscript"/>
              </w:rPr>
              <w:t>3</w:t>
            </w:r>
          </w:p>
        </w:tc>
      </w:tr>
    </w:tbl>
    <w:p w14:paraId="219092C8" w14:textId="77777777" w:rsidR="00DC57B7" w:rsidRDefault="00DC57B7" w:rsidP="00DC57B7"/>
    <w:p w14:paraId="425BD4ED" w14:textId="77777777" w:rsidR="00DC57B7" w:rsidRDefault="00000000" w:rsidP="00DC57B7">
      <w:r>
        <w:t>Adjust fine sand/coarse sand proportions if required to provide workable mix.</w:t>
      </w:r>
    </w:p>
    <w:p w14:paraId="580472DF" w14:textId="77777777" w:rsidR="00DC57B7" w:rsidRPr="0007576E" w:rsidRDefault="00000000" w:rsidP="00DC57B7">
      <w:pPr>
        <w:pStyle w:val="Heading3"/>
      </w:pPr>
      <w:bookmarkStart w:id="883" w:name="_Toc390823777"/>
      <w:bookmarkStart w:id="884" w:name="_Toc391429469"/>
      <w:bookmarkStart w:id="885" w:name="_Toc396035147"/>
      <w:bookmarkStart w:id="886" w:name="_Toc398800538"/>
      <w:r w:rsidRPr="0007576E">
        <w:t>Construction</w:t>
      </w:r>
      <w:bookmarkEnd w:id="883"/>
      <w:bookmarkEnd w:id="884"/>
      <w:bookmarkEnd w:id="885"/>
      <w:bookmarkEnd w:id="886"/>
      <w:r>
        <w:t xml:space="preserve"> of Revetment Mattresses</w:t>
      </w:r>
    </w:p>
    <w:p w14:paraId="3DB7A8A2" w14:textId="77777777" w:rsidR="00DC57B7" w:rsidRDefault="00000000" w:rsidP="00DC57B7">
      <w:r>
        <w:t>Toe</w:t>
      </w:r>
      <w:r>
        <w:noBreakHyphen/>
        <w:t>in to provide cut</w:t>
      </w:r>
      <w:r>
        <w:noBreakHyphen/>
        <w:t xml:space="preserve">off walls minimum </w:t>
      </w:r>
      <w:r w:rsidRPr="003744A6">
        <w:t>300 mm</w:t>
      </w:r>
      <w:r>
        <w:t xml:space="preserve"> deep and width not less than maximum thickness of mattress.</w:t>
      </w:r>
    </w:p>
    <w:p w14:paraId="49CD1D9A" w14:textId="77777777" w:rsidR="00DC57B7" w:rsidRDefault="00000000" w:rsidP="00DC57B7">
      <w:r>
        <w:t>Lay, cut and stitch mattress on prepared surface. Make allowance for take up of fabric resulting from filling mattress with mortar.</w:t>
      </w:r>
    </w:p>
    <w:p w14:paraId="5CF5731D" w14:textId="77777777" w:rsidR="00DC57B7" w:rsidRDefault="00000000" w:rsidP="00DC57B7">
      <w:r>
        <w:t xml:space="preserve">All stitching and </w:t>
      </w:r>
      <w:proofErr w:type="spellStart"/>
      <w:r>
        <w:t>seams</w:t>
      </w:r>
      <w:proofErr w:type="spellEnd"/>
      <w:r>
        <w:t xml:space="preserve"> to be neat in appearance and strength to withstand filling pressure.</w:t>
      </w:r>
    </w:p>
    <w:p w14:paraId="4F4DF507" w14:textId="77777777" w:rsidR="00DC57B7" w:rsidRDefault="00000000" w:rsidP="00DC57B7">
      <w:r>
        <w:t>Ensure mattress is anchored prior to mortar pumping to prevent creep during placement of mortar.</w:t>
      </w:r>
    </w:p>
    <w:p w14:paraId="7CBDF10B" w14:textId="77777777" w:rsidR="00DC57B7" w:rsidRDefault="00000000" w:rsidP="00DC57B7">
      <w:r>
        <w:t xml:space="preserve">Provide openings in fabric at a maximum of one every </w:t>
      </w:r>
      <w:r w:rsidRPr="003744A6">
        <w:t>50 m</w:t>
      </w:r>
      <w:r w:rsidRPr="00B1484C">
        <w:rPr>
          <w:vertAlign w:val="superscript"/>
        </w:rPr>
        <w:t>2</w:t>
      </w:r>
      <w:r>
        <w:t xml:space="preserve"> for placement of mortar. Opening to match size of pumping hose.</w:t>
      </w:r>
    </w:p>
    <w:p w14:paraId="1DD53B98" w14:textId="77777777" w:rsidR="00DC57B7" w:rsidRDefault="00000000" w:rsidP="00DC57B7">
      <w:r>
        <w:t>Make good openings on completion of mortar pumping.</w:t>
      </w:r>
    </w:p>
    <w:p w14:paraId="185BEECB" w14:textId="77777777" w:rsidR="00DC57B7" w:rsidRDefault="00000000" w:rsidP="00DC57B7">
      <w:r>
        <w:t>All areas of mattress to be hard filled with mortar with smooth surface.</w:t>
      </w:r>
    </w:p>
    <w:p w14:paraId="19E49A8B" w14:textId="77777777" w:rsidR="00DC57B7" w:rsidRDefault="00000000" w:rsidP="00DC57B7">
      <w:r>
        <w:t>Do not permit any loading on the mattress until one hour after mortar pumping has been completed.</w:t>
      </w:r>
    </w:p>
    <w:p w14:paraId="72099432" w14:textId="77777777" w:rsidR="00DC57B7" w:rsidRDefault="00000000" w:rsidP="00DC57B7">
      <w:r>
        <w:t>Remove spilt mortar from surface of mattress by hand only. Do not use water to wash spilt mortar.</w:t>
      </w:r>
    </w:p>
    <w:p w14:paraId="748729DD" w14:textId="77777777" w:rsidR="00DC57B7" w:rsidRDefault="00000000" w:rsidP="00DC57B7">
      <w:r>
        <w:t>Make good any defective areas.</w:t>
      </w:r>
    </w:p>
    <w:p w14:paraId="005DEC1D" w14:textId="77777777" w:rsidR="00DC57B7" w:rsidRPr="0007576E" w:rsidRDefault="00000000" w:rsidP="00DC57B7">
      <w:pPr>
        <w:pStyle w:val="Heading2"/>
      </w:pPr>
      <w:bookmarkStart w:id="887" w:name="_Toc390823778"/>
      <w:bookmarkStart w:id="888" w:name="_Toc391429470"/>
      <w:bookmarkStart w:id="889" w:name="_Toc396035148"/>
      <w:bookmarkStart w:id="890" w:name="_Toc398800539"/>
      <w:r w:rsidRPr="0007576E">
        <w:t>Embankment Protection - Concrete</w:t>
      </w:r>
      <w:bookmarkEnd w:id="887"/>
      <w:bookmarkEnd w:id="888"/>
      <w:bookmarkEnd w:id="889"/>
      <w:bookmarkEnd w:id="890"/>
    </w:p>
    <w:p w14:paraId="2E37CC82" w14:textId="77777777" w:rsidR="00DC57B7" w:rsidRDefault="00000000" w:rsidP="00DC57B7">
      <w:pPr>
        <w:keepNext/>
      </w:pPr>
      <w:r>
        <w:t>Construct embankment protection from concrete reinforced with a single layer of centrally located SL62 mesh.</w:t>
      </w:r>
    </w:p>
    <w:p w14:paraId="2DAD6501" w14:textId="77777777" w:rsidR="00DC57B7" w:rsidRDefault="00000000" w:rsidP="003A57EC">
      <w:pPr>
        <w:pStyle w:val="GuideNotes01"/>
      </w:pPr>
      <w:r>
        <w:t>[Delete reinforcing if not required]</w:t>
      </w:r>
    </w:p>
    <w:p w14:paraId="7008AE0D" w14:textId="77777777" w:rsidR="00DC57B7" w:rsidRDefault="00000000" w:rsidP="00DC57B7">
      <w:pPr>
        <w:keepNext/>
      </w:pPr>
      <w:r>
        <w:t>Overlap the mesh by 200 mm at joints.</w:t>
      </w:r>
    </w:p>
    <w:p w14:paraId="180A2EFF" w14:textId="77777777" w:rsidR="00DC57B7" w:rsidRDefault="00000000" w:rsidP="00DC57B7">
      <w:r>
        <w:t xml:space="preserve">Make construction joints in the vertical plane, at </w:t>
      </w:r>
      <w:r w:rsidRPr="003744A6">
        <w:t>2 m</w:t>
      </w:r>
      <w:r>
        <w:t xml:space="preserve"> maximum spacing.</w:t>
      </w:r>
    </w:p>
    <w:p w14:paraId="59B9B34B" w14:textId="77777777" w:rsidR="00DC57B7" w:rsidRDefault="00000000" w:rsidP="00DC57B7">
      <w:r>
        <w:t>Continue reinforcement mesh across construction joints.</w:t>
      </w:r>
    </w:p>
    <w:p w14:paraId="4420291A" w14:textId="77777777" w:rsidR="00DC57B7" w:rsidRDefault="00000000" w:rsidP="00DC57B7">
      <w:r>
        <w:t>Construct the embankment protection and the margins as an integral unit.</w:t>
      </w:r>
    </w:p>
    <w:p w14:paraId="20D590A8" w14:textId="77777777" w:rsidR="00DC57B7" w:rsidRDefault="00000000" w:rsidP="003A57EC">
      <w:pPr>
        <w:pStyle w:val="GuideNotes01"/>
      </w:pPr>
      <w:r>
        <w:lastRenderedPageBreak/>
        <w:t>[Delete when there are no margins]</w:t>
      </w:r>
    </w:p>
    <w:p w14:paraId="3C1B3813" w14:textId="77777777" w:rsidR="00DC57B7" w:rsidRDefault="00000000" w:rsidP="00DC57B7">
      <w:r>
        <w:t>Construct the toe of the embankment protection and the adjacent protection work as an integral unit.</w:t>
      </w:r>
    </w:p>
    <w:p w14:paraId="7B430FD5" w14:textId="77777777" w:rsidR="00DC57B7" w:rsidRDefault="00000000" w:rsidP="003A57EC">
      <w:pPr>
        <w:pStyle w:val="GuideNotes01"/>
      </w:pPr>
      <w:r>
        <w:t>[Delete when there is no adjacent protective work]</w:t>
      </w:r>
    </w:p>
    <w:p w14:paraId="56C363E6" w14:textId="77777777" w:rsidR="00DC57B7" w:rsidRDefault="00000000" w:rsidP="00DC57B7">
      <w:r>
        <w:t xml:space="preserve">Drainage holes to be </w:t>
      </w:r>
      <w:r w:rsidRPr="003744A6">
        <w:t>75 mm</w:t>
      </w:r>
      <w:r>
        <w:t xml:space="preserve"> diameter penetrating the full thickness of the protection works. Install the drainage holes at </w:t>
      </w:r>
      <w:r w:rsidRPr="003744A6">
        <w:t>3 m</w:t>
      </w:r>
      <w:r>
        <w:t xml:space="preserve"> intervals just above the toe.</w:t>
      </w:r>
    </w:p>
    <w:p w14:paraId="20DC62C5" w14:textId="77777777" w:rsidR="00DC57B7" w:rsidRDefault="00000000" w:rsidP="00DC57B7">
      <w:r>
        <w:t xml:space="preserve">Install additional rows of drainage holes parallel to the first, and at </w:t>
      </w:r>
      <w:r w:rsidRPr="003744A6">
        <w:t>3 m</w:t>
      </w:r>
      <w:r>
        <w:t xml:space="preserve"> intervals and spacings, where the scope of work requires it.</w:t>
      </w:r>
    </w:p>
    <w:p w14:paraId="41C5EED7" w14:textId="77777777" w:rsidR="00DC57B7" w:rsidRDefault="00000000" w:rsidP="00DC57B7">
      <w:r>
        <w:t xml:space="preserve">The exposed surface to be within </w:t>
      </w:r>
      <w:r w:rsidRPr="003744A6">
        <w:t>50 mm</w:t>
      </w:r>
      <w:r>
        <w:t xml:space="preserve"> of the specified position.</w:t>
      </w:r>
    </w:p>
    <w:p w14:paraId="61688EB0" w14:textId="77777777" w:rsidR="00DC57B7" w:rsidRPr="0007576E" w:rsidRDefault="00000000" w:rsidP="00DC57B7">
      <w:pPr>
        <w:pStyle w:val="Heading2"/>
      </w:pPr>
      <w:bookmarkStart w:id="891" w:name="_Toc390823779"/>
      <w:bookmarkStart w:id="892" w:name="_Toc391429471"/>
      <w:bookmarkStart w:id="893" w:name="_Toc396035149"/>
      <w:bookmarkStart w:id="894" w:name="_Toc398800540"/>
      <w:r w:rsidRPr="0007576E">
        <w:t>Margins</w:t>
      </w:r>
      <w:bookmarkEnd w:id="891"/>
      <w:bookmarkEnd w:id="892"/>
      <w:bookmarkEnd w:id="893"/>
      <w:bookmarkEnd w:id="894"/>
    </w:p>
    <w:p w14:paraId="0336D4F3" w14:textId="77777777" w:rsidR="00DC57B7" w:rsidRDefault="00000000" w:rsidP="00DC57B7">
      <w:r>
        <w:t>Construct margins with reinforced concrete. Conforming to the requirements of the MISCELLANEOUS CONCRETE WORKS Section.</w:t>
      </w:r>
    </w:p>
    <w:p w14:paraId="69942E0A" w14:textId="77777777" w:rsidR="00DC57B7" w:rsidRDefault="00000000" w:rsidP="00DC57B7">
      <w:r>
        <w:t xml:space="preserve">Make construction joints at </w:t>
      </w:r>
      <w:r w:rsidRPr="003744A6">
        <w:t>3 m</w:t>
      </w:r>
      <w:r>
        <w:t xml:space="preserve"> maximum spacing.</w:t>
      </w:r>
    </w:p>
    <w:p w14:paraId="74B72593" w14:textId="77777777" w:rsidR="00DC57B7" w:rsidRDefault="00000000" w:rsidP="00DC57B7">
      <w:r>
        <w:t xml:space="preserve">Form the top </w:t>
      </w:r>
      <w:r w:rsidRPr="003744A6">
        <w:t>75 mm</w:t>
      </w:r>
      <w:r>
        <w:t xml:space="preserve"> of the vertical face nearer the pavement, and any exposed outer face, true to line and level.</w:t>
      </w:r>
    </w:p>
    <w:p w14:paraId="3129777B" w14:textId="77777777" w:rsidR="00DC57B7" w:rsidRDefault="00000000" w:rsidP="00DC57B7">
      <w:r>
        <w:t>Wood float and broom finish the upper surface of the margin. Finish flush with the top of the pavement.</w:t>
      </w:r>
    </w:p>
    <w:p w14:paraId="1ED985EC" w14:textId="77777777" w:rsidR="00DC57B7" w:rsidRDefault="00000000" w:rsidP="00DC57B7">
      <w:r>
        <w:t xml:space="preserve">Overlap the bituminous seal on the margins by not less than </w:t>
      </w:r>
      <w:r w:rsidRPr="003744A6">
        <w:t>100 mm</w:t>
      </w:r>
      <w:r>
        <w:t>.</w:t>
      </w:r>
    </w:p>
    <w:p w14:paraId="19F37937" w14:textId="77777777" w:rsidR="00DC57B7" w:rsidRDefault="00000000" w:rsidP="003A57EC">
      <w:pPr>
        <w:pStyle w:val="GuideNotes01"/>
      </w:pPr>
      <w:r>
        <w:t>[Delete when adjacent pavement is not sealed]</w:t>
      </w:r>
    </w:p>
    <w:p w14:paraId="2C7DFB96" w14:textId="77777777" w:rsidR="00DC57B7" w:rsidRDefault="00000000" w:rsidP="00DC57B7">
      <w:pPr>
        <w:pStyle w:val="BoldCapital"/>
        <w:rPr>
          <w:lang w:val="en-AU"/>
        </w:rPr>
      </w:pPr>
      <w:r>
        <w:rPr>
          <w:lang w:val="en-AU"/>
        </w:rPr>
        <w:t>TOLERANCES</w:t>
      </w:r>
    </w:p>
    <w:p w14:paraId="782983B4" w14:textId="77777777" w:rsidR="00DC57B7" w:rsidRDefault="00000000" w:rsidP="00DC57B7">
      <w:pPr>
        <w:tabs>
          <w:tab w:val="left" w:pos="3402"/>
        </w:tabs>
      </w:pPr>
      <w:r>
        <w:t>Width:</w:t>
      </w:r>
      <w:r>
        <w:tab/>
        <w:t>Not less than specified.</w:t>
      </w:r>
    </w:p>
    <w:p w14:paraId="6BAE84E7" w14:textId="77777777" w:rsidR="00DC57B7" w:rsidRDefault="00000000" w:rsidP="00DC57B7">
      <w:pPr>
        <w:tabs>
          <w:tab w:val="left" w:pos="3402"/>
        </w:tabs>
      </w:pPr>
      <w:r>
        <w:t>Level:</w:t>
      </w:r>
      <w:r>
        <w:tab/>
        <w:t xml:space="preserve">+ or </w:t>
      </w:r>
      <w:r w:rsidRPr="003744A6">
        <w:t>- </w:t>
      </w:r>
      <w:r>
        <w:t>10</w:t>
      </w:r>
      <w:r w:rsidRPr="003744A6">
        <w:t> </w:t>
      </w:r>
      <w:r>
        <w:t>mm of top of adjacent pavement.</w:t>
      </w:r>
    </w:p>
    <w:p w14:paraId="212D7D24" w14:textId="77777777" w:rsidR="006B0F7D" w:rsidRDefault="006B0F7D" w:rsidP="006B0F7D"/>
    <w:p w14:paraId="6926A538" w14:textId="77777777" w:rsidR="00333A2C" w:rsidRPr="006B0F7D" w:rsidRDefault="00333A2C" w:rsidP="006B0F7D"/>
    <w:p w14:paraId="0A9D38B4" w14:textId="77777777" w:rsidR="00080B22" w:rsidRPr="00F27750" w:rsidRDefault="00000000" w:rsidP="00F27750">
      <w:pPr>
        <w:pStyle w:val="Heading1"/>
      </w:pPr>
      <w:bookmarkStart w:id="895" w:name="_Toc256000015"/>
      <w:bookmarkStart w:id="896" w:name="_Toc256000000"/>
      <w:bookmarkStart w:id="897" w:name="_Toc390823791"/>
      <w:bookmarkStart w:id="898" w:name="_Toc391429483"/>
      <w:bookmarkStart w:id="899" w:name="_Toc391438548"/>
      <w:bookmarkStart w:id="900" w:name="_Toc396035161"/>
      <w:bookmarkStart w:id="901" w:name="_Toc398800552"/>
      <w:bookmarkStart w:id="902" w:name="_Toc134020434"/>
      <w:bookmarkStart w:id="903" w:name="_Hlk213145477"/>
      <w:r w:rsidRPr="00F27750">
        <w:t>Road Furniture and Traffic Control Devices</w:t>
      </w:r>
      <w:bookmarkEnd w:id="895"/>
      <w:bookmarkEnd w:id="896"/>
      <w:bookmarkEnd w:id="897"/>
      <w:bookmarkEnd w:id="898"/>
      <w:bookmarkEnd w:id="899"/>
      <w:bookmarkEnd w:id="900"/>
      <w:bookmarkEnd w:id="901"/>
      <w:bookmarkEnd w:id="902"/>
    </w:p>
    <w:p w14:paraId="4C94FF52" w14:textId="77777777" w:rsidR="00080B22" w:rsidRDefault="00000000" w:rsidP="00080B22">
      <w:r>
        <w:t>DLI Roadworks Master – 29 October 2025</w:t>
      </w:r>
    </w:p>
    <w:p w14:paraId="0B13D3E5" w14:textId="77777777" w:rsidR="00080B22" w:rsidRPr="00FD0628" w:rsidRDefault="00000000" w:rsidP="00F27750">
      <w:pPr>
        <w:pStyle w:val="Heading2"/>
      </w:pPr>
      <w:r w:rsidRPr="00FD0628">
        <w:t>Cross Reference</w:t>
      </w:r>
    </w:p>
    <w:p w14:paraId="12B4A946" w14:textId="77777777" w:rsidR="00080B22" w:rsidRPr="00EA1673" w:rsidRDefault="00000000" w:rsidP="00080B22">
      <w:r>
        <w:t>PAVEMENT MARKING for Audio Tactile Pavement Marking.</w:t>
      </w:r>
    </w:p>
    <w:p w14:paraId="37CE94EF" w14:textId="77777777" w:rsidR="00080B22" w:rsidRPr="00FD0628" w:rsidRDefault="00000000" w:rsidP="00F27750">
      <w:pPr>
        <w:pStyle w:val="Heading2"/>
      </w:pPr>
      <w:bookmarkStart w:id="904" w:name="_Toc390823792"/>
      <w:bookmarkStart w:id="905" w:name="_Toc391429484"/>
      <w:bookmarkStart w:id="906" w:name="_Toc396035162"/>
      <w:bookmarkStart w:id="907" w:name="_Toc398800553"/>
      <w:r w:rsidRPr="00FD0628">
        <w:t>Standards</w:t>
      </w:r>
      <w:bookmarkEnd w:id="904"/>
      <w:bookmarkEnd w:id="905"/>
      <w:bookmarkEnd w:id="906"/>
      <w:bookmarkEnd w:id="907"/>
      <w:r w:rsidRPr="00FD0628">
        <w:t xml:space="preserve"> and Publications</w:t>
      </w:r>
    </w:p>
    <w:p w14:paraId="0B3458A3" w14:textId="77777777" w:rsidR="00080B22" w:rsidRDefault="00000000" w:rsidP="00080B22">
      <w:r w:rsidRPr="0060219A">
        <w:t>Conform to the following Standards and Publication</w:t>
      </w:r>
      <w:r>
        <w:t>s</w:t>
      </w:r>
      <w:r w:rsidRPr="0060219A">
        <w:t xml:space="preserve"> unless specified otherwise:</w:t>
      </w:r>
    </w:p>
    <w:p w14:paraId="72392773" w14:textId="77777777" w:rsidR="00080B22" w:rsidRPr="00D51110" w:rsidRDefault="00000000" w:rsidP="00080B22">
      <w:pPr>
        <w:rPr>
          <w:b/>
        </w:rPr>
      </w:pPr>
      <w:r w:rsidRPr="00D51110">
        <w:rPr>
          <w:b/>
        </w:rPr>
        <w:t>AUSTRALIAN STANDARDS</w:t>
      </w: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2547"/>
        <w:gridCol w:w="7761"/>
      </w:tblGrid>
      <w:tr w:rsidR="009838DF" w14:paraId="69221961" w14:textId="77777777" w:rsidTr="009D4000">
        <w:trPr>
          <w:tblHeader/>
        </w:trPr>
        <w:tc>
          <w:tcPr>
            <w:tcW w:w="10308" w:type="dxa"/>
            <w:gridSpan w:val="2"/>
          </w:tcPr>
          <w:p w14:paraId="15AB5680" w14:textId="77777777" w:rsidR="00080B22" w:rsidRPr="00DD340B" w:rsidRDefault="00000000" w:rsidP="009D4000">
            <w:r w:rsidRPr="00B91363">
              <w:rPr>
                <w:b/>
              </w:rPr>
              <w:t xml:space="preserve">Table – </w:t>
            </w:r>
            <w:r>
              <w:rPr>
                <w:b/>
              </w:rPr>
              <w:t xml:space="preserve">Australian </w:t>
            </w:r>
            <w:r w:rsidRPr="00B91363">
              <w:rPr>
                <w:b/>
              </w:rPr>
              <w:t>Standards</w:t>
            </w:r>
          </w:p>
        </w:tc>
      </w:tr>
      <w:tr w:rsidR="009838DF" w14:paraId="688CD3C8" w14:textId="77777777" w:rsidTr="009D4000">
        <w:trPr>
          <w:tblHeader/>
        </w:trPr>
        <w:tc>
          <w:tcPr>
            <w:tcW w:w="10308" w:type="dxa"/>
            <w:gridSpan w:val="2"/>
          </w:tcPr>
          <w:p w14:paraId="5C3496DF" w14:textId="77777777" w:rsidR="00080B22" w:rsidRPr="00DD340B" w:rsidRDefault="00000000" w:rsidP="009D4000">
            <w:r w:rsidRPr="00B91363">
              <w:t>Use Standards, and their amendments, current as at the date for the close of tenders except where different editions and/or amendments are re</w:t>
            </w:r>
            <w:r>
              <w:t>quired by statutory authorities</w:t>
            </w:r>
            <w:r w:rsidRPr="00B019AC">
              <w:rPr>
                <w:rFonts w:cs="Arial"/>
              </w:rPr>
              <w:t>, including, but not limited to, NATA and the National Construction Code including</w:t>
            </w:r>
            <w:r>
              <w:rPr>
                <w:rFonts w:cs="Arial"/>
              </w:rPr>
              <w:t xml:space="preserve"> the Building Code of Australia</w:t>
            </w:r>
            <w:r>
              <w:t>.</w:t>
            </w:r>
          </w:p>
        </w:tc>
      </w:tr>
      <w:tr w:rsidR="009838DF" w14:paraId="143427C3" w14:textId="77777777" w:rsidTr="009D4000">
        <w:trPr>
          <w:tblHeader/>
        </w:trPr>
        <w:tc>
          <w:tcPr>
            <w:tcW w:w="2547" w:type="dxa"/>
          </w:tcPr>
          <w:p w14:paraId="7DA599A3" w14:textId="77777777" w:rsidR="00080B22" w:rsidRPr="00DD340B" w:rsidRDefault="00000000" w:rsidP="009D4000">
            <w:r w:rsidRPr="00B91363">
              <w:rPr>
                <w:b/>
              </w:rPr>
              <w:t>Designation</w:t>
            </w:r>
          </w:p>
        </w:tc>
        <w:tc>
          <w:tcPr>
            <w:tcW w:w="7761" w:type="dxa"/>
          </w:tcPr>
          <w:p w14:paraId="5503F754" w14:textId="77777777" w:rsidR="00080B22" w:rsidRPr="00DD340B" w:rsidRDefault="00000000" w:rsidP="009D4000">
            <w:r w:rsidRPr="00B91363">
              <w:rPr>
                <w:b/>
              </w:rPr>
              <w:t>Title</w:t>
            </w:r>
          </w:p>
        </w:tc>
      </w:tr>
      <w:tr w:rsidR="009838DF" w14:paraId="5EC322A5" w14:textId="77777777" w:rsidTr="009D4000">
        <w:tc>
          <w:tcPr>
            <w:tcW w:w="2547" w:type="dxa"/>
          </w:tcPr>
          <w:p w14:paraId="2FE619F0" w14:textId="77777777" w:rsidR="00080B22" w:rsidRPr="00AC23CF" w:rsidRDefault="00000000" w:rsidP="009D4000">
            <w:r>
              <w:t>AS </w:t>
            </w:r>
            <w:r w:rsidRPr="00AC23CF">
              <w:t>1012(series)</w:t>
            </w:r>
          </w:p>
        </w:tc>
        <w:tc>
          <w:tcPr>
            <w:tcW w:w="7761" w:type="dxa"/>
          </w:tcPr>
          <w:p w14:paraId="297DEB93" w14:textId="77777777" w:rsidR="00080B22" w:rsidRPr="00AC23CF" w:rsidRDefault="00000000" w:rsidP="009D4000">
            <w:r w:rsidRPr="00AC23CF">
              <w:t>Methods of testing concrete</w:t>
            </w:r>
          </w:p>
        </w:tc>
      </w:tr>
      <w:tr w:rsidR="009838DF" w14:paraId="7E882CDD" w14:textId="77777777" w:rsidTr="009D4000">
        <w:tc>
          <w:tcPr>
            <w:tcW w:w="2547" w:type="dxa"/>
          </w:tcPr>
          <w:p w14:paraId="7F14EF47" w14:textId="77777777" w:rsidR="00080B22" w:rsidRPr="00AC23CF" w:rsidRDefault="00000000" w:rsidP="009D4000">
            <w:r>
              <w:t>AS </w:t>
            </w:r>
            <w:r w:rsidRPr="00AC23CF">
              <w:t>1074</w:t>
            </w:r>
          </w:p>
        </w:tc>
        <w:tc>
          <w:tcPr>
            <w:tcW w:w="7761" w:type="dxa"/>
          </w:tcPr>
          <w:p w14:paraId="612C60BD" w14:textId="77777777" w:rsidR="00080B22" w:rsidRPr="00AC23CF" w:rsidRDefault="00000000" w:rsidP="009D4000">
            <w:r w:rsidRPr="00AC23CF">
              <w:t>Steel tubes and tubulars for ordinary services</w:t>
            </w:r>
          </w:p>
        </w:tc>
      </w:tr>
      <w:tr w:rsidR="009838DF" w14:paraId="76E6916F" w14:textId="77777777" w:rsidTr="009D4000">
        <w:tc>
          <w:tcPr>
            <w:tcW w:w="2547" w:type="dxa"/>
          </w:tcPr>
          <w:p w14:paraId="492E244E" w14:textId="77777777" w:rsidR="00080B22" w:rsidRPr="00AC23CF" w:rsidRDefault="00000000" w:rsidP="009D4000">
            <w:r>
              <w:t>AS </w:t>
            </w:r>
            <w:r w:rsidRPr="00AC23CF">
              <w:t>1111(series)</w:t>
            </w:r>
          </w:p>
        </w:tc>
        <w:tc>
          <w:tcPr>
            <w:tcW w:w="7761" w:type="dxa"/>
          </w:tcPr>
          <w:p w14:paraId="0A338E4B" w14:textId="77777777" w:rsidR="00080B22" w:rsidRPr="00AC23CF" w:rsidRDefault="00000000" w:rsidP="009D4000">
            <w:r w:rsidRPr="00AC23CF">
              <w:t>ISO metric hexagon commercial bolts and screws</w:t>
            </w:r>
          </w:p>
        </w:tc>
      </w:tr>
      <w:tr w:rsidR="009838DF" w14:paraId="500D1214" w14:textId="77777777" w:rsidTr="009D4000">
        <w:tc>
          <w:tcPr>
            <w:tcW w:w="2547" w:type="dxa"/>
          </w:tcPr>
          <w:p w14:paraId="06664664" w14:textId="77777777" w:rsidR="00080B22" w:rsidRPr="00AC23CF" w:rsidRDefault="00000000" w:rsidP="009D4000">
            <w:r>
              <w:lastRenderedPageBreak/>
              <w:t>AS </w:t>
            </w:r>
            <w:r w:rsidRPr="00AC23CF">
              <w:t>1112(series)</w:t>
            </w:r>
          </w:p>
        </w:tc>
        <w:tc>
          <w:tcPr>
            <w:tcW w:w="7761" w:type="dxa"/>
          </w:tcPr>
          <w:p w14:paraId="1CA70F92" w14:textId="77777777" w:rsidR="00080B22" w:rsidRPr="00AC23CF" w:rsidRDefault="00000000" w:rsidP="009D4000">
            <w:r w:rsidRPr="00AC23CF">
              <w:t>ISO metric hexagon nuts, Including thin nuts, slotted nuts and castle nuts</w:t>
            </w:r>
          </w:p>
        </w:tc>
      </w:tr>
      <w:tr w:rsidR="009838DF" w14:paraId="4721ADC5" w14:textId="77777777" w:rsidTr="009D4000">
        <w:tc>
          <w:tcPr>
            <w:tcW w:w="2547" w:type="dxa"/>
          </w:tcPr>
          <w:p w14:paraId="207B7264" w14:textId="77777777" w:rsidR="00080B22" w:rsidRPr="00AC23CF" w:rsidRDefault="00000000" w:rsidP="009D4000">
            <w:r w:rsidRPr="00AC23CF">
              <w:t>AS/NZS 1252</w:t>
            </w:r>
            <w:r>
              <w:t xml:space="preserve"> (series)</w:t>
            </w:r>
          </w:p>
        </w:tc>
        <w:tc>
          <w:tcPr>
            <w:tcW w:w="7761" w:type="dxa"/>
          </w:tcPr>
          <w:p w14:paraId="3AE03A19" w14:textId="77777777" w:rsidR="00080B22" w:rsidRPr="00AC23CF" w:rsidRDefault="00000000" w:rsidP="009D4000">
            <w:r>
              <w:t>High strength steel bolts with associated nuts and washers for structural engineering</w:t>
            </w:r>
          </w:p>
        </w:tc>
      </w:tr>
      <w:tr w:rsidR="009838DF" w14:paraId="7535D9FD" w14:textId="77777777" w:rsidTr="009D4000">
        <w:tc>
          <w:tcPr>
            <w:tcW w:w="2547" w:type="dxa"/>
          </w:tcPr>
          <w:p w14:paraId="72142C7D" w14:textId="77777777" w:rsidR="00080B22" w:rsidRPr="00AC23CF" w:rsidRDefault="00000000" w:rsidP="009D4000">
            <w:r>
              <w:t>AS </w:t>
            </w:r>
            <w:r w:rsidRPr="00AC23CF">
              <w:t>1273</w:t>
            </w:r>
          </w:p>
        </w:tc>
        <w:tc>
          <w:tcPr>
            <w:tcW w:w="7761" w:type="dxa"/>
          </w:tcPr>
          <w:p w14:paraId="0AFBB405" w14:textId="77777777" w:rsidR="00080B22" w:rsidRPr="00AC23CF" w:rsidRDefault="00000000" w:rsidP="009D4000">
            <w:proofErr w:type="spellStart"/>
            <w:r w:rsidRPr="00AC23CF">
              <w:t>Unplasticised</w:t>
            </w:r>
            <w:proofErr w:type="spellEnd"/>
            <w:r w:rsidRPr="00AC23CF">
              <w:t xml:space="preserve"> PVC (UPVC) downpipe and fittings for rainwater</w:t>
            </w:r>
          </w:p>
        </w:tc>
      </w:tr>
      <w:tr w:rsidR="009838DF" w14:paraId="1DFF0F1C" w14:textId="77777777" w:rsidTr="009D4000">
        <w:tc>
          <w:tcPr>
            <w:tcW w:w="2547" w:type="dxa"/>
          </w:tcPr>
          <w:p w14:paraId="2DF8A543" w14:textId="77777777" w:rsidR="00080B22" w:rsidRPr="00AC23CF" w:rsidRDefault="00000000" w:rsidP="009D4000">
            <w:r>
              <w:t>AS </w:t>
            </w:r>
            <w:r w:rsidRPr="00AC23CF">
              <w:t>1397</w:t>
            </w:r>
          </w:p>
        </w:tc>
        <w:tc>
          <w:tcPr>
            <w:tcW w:w="7761" w:type="dxa"/>
          </w:tcPr>
          <w:p w14:paraId="36E8D9FA" w14:textId="77777777" w:rsidR="00080B22" w:rsidRPr="00AC23CF" w:rsidRDefault="00000000" w:rsidP="009D4000">
            <w:r w:rsidRPr="00AC23CF">
              <w:t>Continuous hot-dip metallic coated steel sheet and strip - Coatings of zinc and zinc alloyed with aluminium and magnesium</w:t>
            </w:r>
          </w:p>
        </w:tc>
      </w:tr>
      <w:tr w:rsidR="009838DF" w14:paraId="5725B2DE" w14:textId="77777777" w:rsidTr="009D4000">
        <w:tc>
          <w:tcPr>
            <w:tcW w:w="2547" w:type="dxa"/>
          </w:tcPr>
          <w:p w14:paraId="5CF35CFE" w14:textId="77777777" w:rsidR="00080B22" w:rsidRPr="00AC23CF" w:rsidRDefault="00000000" w:rsidP="009D4000">
            <w:r w:rsidRPr="00AC23CF">
              <w:t>AS</w:t>
            </w:r>
            <w:r>
              <w:t>/NZS</w:t>
            </w:r>
            <w:r w:rsidRPr="00AC23CF">
              <w:t> 1428.4.1</w:t>
            </w:r>
          </w:p>
        </w:tc>
        <w:tc>
          <w:tcPr>
            <w:tcW w:w="7761" w:type="dxa"/>
          </w:tcPr>
          <w:p w14:paraId="7F436279" w14:textId="77777777" w:rsidR="00080B22" w:rsidRPr="00AC23CF" w:rsidRDefault="00000000" w:rsidP="009D4000">
            <w:r w:rsidRPr="00AC23CF">
              <w:t>Design for access and mobility – Means to assist the orientation of people with vision impairment - Tactile ground surface indicators</w:t>
            </w:r>
          </w:p>
        </w:tc>
      </w:tr>
      <w:tr w:rsidR="009838DF" w14:paraId="5C048126" w14:textId="77777777" w:rsidTr="009D4000">
        <w:tc>
          <w:tcPr>
            <w:tcW w:w="2547" w:type="dxa"/>
          </w:tcPr>
          <w:p w14:paraId="5C4BD2AD" w14:textId="77777777" w:rsidR="00080B22" w:rsidRPr="00AC23CF" w:rsidRDefault="00000000" w:rsidP="009D4000">
            <w:r>
              <w:t>AS/NZS </w:t>
            </w:r>
            <w:r w:rsidRPr="00AC23CF">
              <w:t>1554(series)</w:t>
            </w:r>
          </w:p>
        </w:tc>
        <w:tc>
          <w:tcPr>
            <w:tcW w:w="7761" w:type="dxa"/>
          </w:tcPr>
          <w:p w14:paraId="63DE237E" w14:textId="77777777" w:rsidR="00080B22" w:rsidRPr="00AC23CF" w:rsidRDefault="00000000" w:rsidP="009D4000">
            <w:r w:rsidRPr="00AC23CF">
              <w:t>Structural steel welding</w:t>
            </w:r>
          </w:p>
        </w:tc>
      </w:tr>
      <w:tr w:rsidR="009838DF" w14:paraId="6F09E800" w14:textId="77777777" w:rsidTr="009D4000">
        <w:tc>
          <w:tcPr>
            <w:tcW w:w="2547" w:type="dxa"/>
          </w:tcPr>
          <w:p w14:paraId="33DB699E" w14:textId="77777777" w:rsidR="00080B22" w:rsidRPr="00AC23CF" w:rsidRDefault="00000000" w:rsidP="009D4000">
            <w:r>
              <w:t>AS/NZS </w:t>
            </w:r>
            <w:r w:rsidRPr="00AC23CF">
              <w:t>1594</w:t>
            </w:r>
          </w:p>
        </w:tc>
        <w:tc>
          <w:tcPr>
            <w:tcW w:w="7761" w:type="dxa"/>
          </w:tcPr>
          <w:p w14:paraId="036FB1F0" w14:textId="77777777" w:rsidR="00080B22" w:rsidRPr="00AC23CF" w:rsidRDefault="00000000" w:rsidP="009D4000">
            <w:r w:rsidRPr="00AC23CF">
              <w:t>Hot rolled steel flat products</w:t>
            </w:r>
          </w:p>
        </w:tc>
      </w:tr>
      <w:tr w:rsidR="009838DF" w14:paraId="32AF476A" w14:textId="77777777" w:rsidTr="009D4000">
        <w:tc>
          <w:tcPr>
            <w:tcW w:w="2547" w:type="dxa"/>
          </w:tcPr>
          <w:p w14:paraId="6A164175" w14:textId="77777777" w:rsidR="00080B22" w:rsidRPr="00AC23CF" w:rsidRDefault="00000000" w:rsidP="009D4000">
            <w:r>
              <w:t>AS/NZS </w:t>
            </w:r>
            <w:r w:rsidRPr="00AC23CF">
              <w:t>1604.1</w:t>
            </w:r>
          </w:p>
        </w:tc>
        <w:tc>
          <w:tcPr>
            <w:tcW w:w="7761" w:type="dxa"/>
          </w:tcPr>
          <w:p w14:paraId="72DA1046" w14:textId="77777777" w:rsidR="00080B22" w:rsidRPr="00AC23CF" w:rsidRDefault="00000000" w:rsidP="009D4000">
            <w:r w:rsidRPr="00AC23CF">
              <w:t>Specification for preservative treatment – Sawn and round timber</w:t>
            </w:r>
          </w:p>
        </w:tc>
      </w:tr>
      <w:tr w:rsidR="009838DF" w14:paraId="4B084EEF" w14:textId="77777777" w:rsidTr="009D4000">
        <w:tc>
          <w:tcPr>
            <w:tcW w:w="2547" w:type="dxa"/>
          </w:tcPr>
          <w:p w14:paraId="09537C43" w14:textId="77777777" w:rsidR="00080B22" w:rsidRPr="00AC23CF" w:rsidRDefault="00000000" w:rsidP="009D4000">
            <w:r>
              <w:t>AS </w:t>
            </w:r>
            <w:r w:rsidRPr="00AC23CF">
              <w:t>1722</w:t>
            </w:r>
          </w:p>
        </w:tc>
        <w:tc>
          <w:tcPr>
            <w:tcW w:w="7761" w:type="dxa"/>
          </w:tcPr>
          <w:p w14:paraId="62D2C624" w14:textId="77777777" w:rsidR="00080B22" w:rsidRPr="00AC23CF" w:rsidRDefault="00000000" w:rsidP="009D4000">
            <w:r w:rsidRPr="00AC23CF">
              <w:t>Pipe threads of Whitworth form - Fastening pipe threads</w:t>
            </w:r>
          </w:p>
        </w:tc>
      </w:tr>
      <w:tr w:rsidR="009838DF" w14:paraId="1374F040" w14:textId="77777777" w:rsidTr="009D4000">
        <w:tc>
          <w:tcPr>
            <w:tcW w:w="2547" w:type="dxa"/>
          </w:tcPr>
          <w:p w14:paraId="18C90A55" w14:textId="77777777" w:rsidR="00080B22" w:rsidRPr="00AC23CF" w:rsidRDefault="00000000" w:rsidP="009D4000">
            <w:r>
              <w:t>AS </w:t>
            </w:r>
            <w:r w:rsidRPr="00AC23CF">
              <w:t>1725(series)</w:t>
            </w:r>
          </w:p>
        </w:tc>
        <w:tc>
          <w:tcPr>
            <w:tcW w:w="7761" w:type="dxa"/>
          </w:tcPr>
          <w:p w14:paraId="739E1ABE" w14:textId="77777777" w:rsidR="00080B22" w:rsidRPr="00AC23CF" w:rsidRDefault="00000000" w:rsidP="009D4000">
            <w:r w:rsidRPr="00AC23CF">
              <w:t>Chain link fabric fencing</w:t>
            </w:r>
          </w:p>
        </w:tc>
      </w:tr>
      <w:tr w:rsidR="009838DF" w14:paraId="618EF519" w14:textId="77777777" w:rsidTr="009D4000">
        <w:tc>
          <w:tcPr>
            <w:tcW w:w="2547" w:type="dxa"/>
          </w:tcPr>
          <w:p w14:paraId="0831793B" w14:textId="77777777" w:rsidR="00080B22" w:rsidRPr="00AC23CF" w:rsidRDefault="00000000" w:rsidP="009D4000">
            <w:r>
              <w:t>AS/NZS </w:t>
            </w:r>
            <w:r w:rsidRPr="00AC23CF">
              <w:t>1734</w:t>
            </w:r>
          </w:p>
        </w:tc>
        <w:tc>
          <w:tcPr>
            <w:tcW w:w="7761" w:type="dxa"/>
          </w:tcPr>
          <w:p w14:paraId="6D0485D4" w14:textId="77777777" w:rsidR="00080B22" w:rsidRPr="00AC23CF" w:rsidRDefault="00000000" w:rsidP="009D4000">
            <w:r w:rsidRPr="00AC23CF">
              <w:t>Aluminium and aluminium alloys - Flat sheet, coiled sheet and plate</w:t>
            </w:r>
          </w:p>
        </w:tc>
      </w:tr>
      <w:tr w:rsidR="009838DF" w14:paraId="34005AF6" w14:textId="77777777" w:rsidTr="009D4000">
        <w:tc>
          <w:tcPr>
            <w:tcW w:w="2547" w:type="dxa"/>
          </w:tcPr>
          <w:p w14:paraId="445DAD41" w14:textId="77777777" w:rsidR="00080B22" w:rsidRPr="00AC23CF" w:rsidRDefault="00000000" w:rsidP="009D4000">
            <w:r>
              <w:t>AS </w:t>
            </w:r>
            <w:r w:rsidRPr="00AC23CF">
              <w:t>1742(series)</w:t>
            </w:r>
          </w:p>
        </w:tc>
        <w:tc>
          <w:tcPr>
            <w:tcW w:w="7761" w:type="dxa"/>
          </w:tcPr>
          <w:p w14:paraId="58CC630A" w14:textId="77777777" w:rsidR="00080B22" w:rsidRPr="00AC23CF" w:rsidRDefault="00000000" w:rsidP="009D4000">
            <w:r w:rsidRPr="00AC23CF">
              <w:t>Manual of uniform traffic control devices</w:t>
            </w:r>
          </w:p>
        </w:tc>
      </w:tr>
      <w:tr w:rsidR="009838DF" w14:paraId="66843259" w14:textId="77777777" w:rsidTr="009D4000">
        <w:tc>
          <w:tcPr>
            <w:tcW w:w="2547" w:type="dxa"/>
          </w:tcPr>
          <w:p w14:paraId="0CAE7187" w14:textId="77777777" w:rsidR="00080B22" w:rsidRPr="00AC23CF" w:rsidRDefault="00000000" w:rsidP="009D4000">
            <w:r>
              <w:t>AS </w:t>
            </w:r>
            <w:r w:rsidRPr="00AC23CF">
              <w:t>1743</w:t>
            </w:r>
          </w:p>
        </w:tc>
        <w:tc>
          <w:tcPr>
            <w:tcW w:w="7761" w:type="dxa"/>
          </w:tcPr>
          <w:p w14:paraId="1B45F993" w14:textId="77777777" w:rsidR="00080B22" w:rsidRPr="00AC23CF" w:rsidRDefault="00000000" w:rsidP="009D4000">
            <w:r w:rsidRPr="00AC23CF">
              <w:t>Road signs - Specifications</w:t>
            </w:r>
          </w:p>
        </w:tc>
      </w:tr>
      <w:tr w:rsidR="009838DF" w14:paraId="0B7349D7" w14:textId="77777777" w:rsidTr="009D4000">
        <w:tc>
          <w:tcPr>
            <w:tcW w:w="2547" w:type="dxa"/>
          </w:tcPr>
          <w:p w14:paraId="788C7824" w14:textId="77777777" w:rsidR="00080B22" w:rsidRPr="00AC23CF" w:rsidRDefault="00000000" w:rsidP="009D4000">
            <w:r>
              <w:t>AS </w:t>
            </w:r>
            <w:r w:rsidRPr="00AC23CF">
              <w:t>1744</w:t>
            </w:r>
          </w:p>
        </w:tc>
        <w:tc>
          <w:tcPr>
            <w:tcW w:w="7761" w:type="dxa"/>
          </w:tcPr>
          <w:p w14:paraId="3FE9E7ED" w14:textId="77777777" w:rsidR="00080B22" w:rsidRPr="00AC23CF" w:rsidRDefault="00000000" w:rsidP="009D4000">
            <w:r w:rsidRPr="00AC23CF">
              <w:t>Standard alphabets for road signs</w:t>
            </w:r>
          </w:p>
        </w:tc>
      </w:tr>
      <w:tr w:rsidR="009838DF" w14:paraId="25CCEAB9" w14:textId="77777777" w:rsidTr="009D4000">
        <w:tc>
          <w:tcPr>
            <w:tcW w:w="2547" w:type="dxa"/>
          </w:tcPr>
          <w:p w14:paraId="60E46F4E" w14:textId="77777777" w:rsidR="00080B22" w:rsidRPr="00AC23CF" w:rsidRDefault="00000000" w:rsidP="009D4000">
            <w:r>
              <w:t>AS </w:t>
            </w:r>
            <w:r w:rsidRPr="00AC23CF">
              <w:t>1906(series)</w:t>
            </w:r>
          </w:p>
        </w:tc>
        <w:tc>
          <w:tcPr>
            <w:tcW w:w="7761" w:type="dxa"/>
          </w:tcPr>
          <w:p w14:paraId="368EF800" w14:textId="77777777" w:rsidR="00080B22" w:rsidRPr="00AC23CF" w:rsidRDefault="00000000" w:rsidP="009D4000">
            <w:r w:rsidRPr="00AC23CF">
              <w:t>Retroreflective materials and devices for road traffic control purposes</w:t>
            </w:r>
          </w:p>
        </w:tc>
      </w:tr>
      <w:tr w:rsidR="009838DF" w14:paraId="5F012989" w14:textId="77777777" w:rsidTr="009D4000">
        <w:tc>
          <w:tcPr>
            <w:tcW w:w="2547" w:type="dxa"/>
          </w:tcPr>
          <w:p w14:paraId="41558310" w14:textId="77777777" w:rsidR="00080B22" w:rsidRPr="00AC23CF" w:rsidRDefault="00000000" w:rsidP="009D4000">
            <w:r>
              <w:t>AS</w:t>
            </w:r>
            <w:r w:rsidRPr="00AC23CF">
              <w:t> 1906.1</w:t>
            </w:r>
          </w:p>
        </w:tc>
        <w:tc>
          <w:tcPr>
            <w:tcW w:w="7761" w:type="dxa"/>
          </w:tcPr>
          <w:p w14:paraId="0891DE13" w14:textId="77777777" w:rsidR="00080B22" w:rsidRPr="000309DD" w:rsidRDefault="00000000">
            <w:pPr>
              <w:pStyle w:val="ListParagraph"/>
              <w:numPr>
                <w:ilvl w:val="0"/>
                <w:numId w:val="125"/>
              </w:numPr>
            </w:pPr>
            <w:r w:rsidRPr="000309DD">
              <w:t>Retroreflective sheeting</w:t>
            </w:r>
          </w:p>
        </w:tc>
      </w:tr>
      <w:tr w:rsidR="009838DF" w14:paraId="2D550792" w14:textId="77777777" w:rsidTr="009D4000">
        <w:tc>
          <w:tcPr>
            <w:tcW w:w="2547" w:type="dxa"/>
          </w:tcPr>
          <w:p w14:paraId="4AA3542C" w14:textId="77777777" w:rsidR="00080B22" w:rsidRPr="00AC23CF" w:rsidRDefault="00000000" w:rsidP="009D4000">
            <w:r w:rsidRPr="00AC23CF">
              <w:t>AS/NZS 1906.2</w:t>
            </w:r>
          </w:p>
        </w:tc>
        <w:tc>
          <w:tcPr>
            <w:tcW w:w="7761" w:type="dxa"/>
          </w:tcPr>
          <w:p w14:paraId="76E0E8EF" w14:textId="77777777" w:rsidR="00080B22" w:rsidRPr="000309DD" w:rsidRDefault="00000000">
            <w:pPr>
              <w:pStyle w:val="ListParagraph"/>
              <w:numPr>
                <w:ilvl w:val="0"/>
                <w:numId w:val="125"/>
              </w:numPr>
            </w:pPr>
            <w:r w:rsidRPr="000309DD">
              <w:t>Retroreflective devices (</w:t>
            </w:r>
            <w:proofErr w:type="spellStart"/>
            <w:r w:rsidRPr="000309DD">
              <w:t>non pavement</w:t>
            </w:r>
            <w:proofErr w:type="spellEnd"/>
            <w:r w:rsidRPr="000309DD">
              <w:t xml:space="preserve"> application)</w:t>
            </w:r>
          </w:p>
        </w:tc>
      </w:tr>
      <w:tr w:rsidR="009838DF" w14:paraId="05410547" w14:textId="77777777" w:rsidTr="009D4000">
        <w:tc>
          <w:tcPr>
            <w:tcW w:w="2547" w:type="dxa"/>
          </w:tcPr>
          <w:p w14:paraId="32103180" w14:textId="77777777" w:rsidR="00080B22" w:rsidRPr="00AC23CF" w:rsidRDefault="00000000" w:rsidP="009D4000">
            <w:r>
              <w:t>AS </w:t>
            </w:r>
            <w:r w:rsidRPr="00AC23CF">
              <w:t>2423</w:t>
            </w:r>
          </w:p>
        </w:tc>
        <w:tc>
          <w:tcPr>
            <w:tcW w:w="7761" w:type="dxa"/>
          </w:tcPr>
          <w:p w14:paraId="3247BD97" w14:textId="77777777" w:rsidR="00080B22" w:rsidRPr="00AC23CF" w:rsidRDefault="00000000" w:rsidP="009D4000">
            <w:r w:rsidRPr="00AC23CF">
              <w:t>Coated steel wire fencing products for terrestrial, aquatic and general use</w:t>
            </w:r>
          </w:p>
        </w:tc>
      </w:tr>
      <w:tr w:rsidR="009838DF" w14:paraId="5D04CBC1" w14:textId="77777777" w:rsidTr="009D4000">
        <w:tc>
          <w:tcPr>
            <w:tcW w:w="2547" w:type="dxa"/>
          </w:tcPr>
          <w:p w14:paraId="2A7429D8" w14:textId="77777777" w:rsidR="00080B22" w:rsidRPr="00AC23CF" w:rsidRDefault="00000000" w:rsidP="009D4000">
            <w:r>
              <w:t>AS </w:t>
            </w:r>
            <w:r w:rsidRPr="00AC23CF">
              <w:t>2700(series)</w:t>
            </w:r>
          </w:p>
        </w:tc>
        <w:tc>
          <w:tcPr>
            <w:tcW w:w="7761" w:type="dxa"/>
          </w:tcPr>
          <w:p w14:paraId="45760E06" w14:textId="77777777" w:rsidR="00080B22" w:rsidRPr="00AC23CF" w:rsidRDefault="00000000" w:rsidP="009D4000">
            <w:r w:rsidRPr="00AC23CF">
              <w:t>Colour standards for general purposes</w:t>
            </w:r>
          </w:p>
        </w:tc>
      </w:tr>
      <w:tr w:rsidR="009838DF" w14:paraId="4CC165EB" w14:textId="77777777" w:rsidTr="009D4000">
        <w:tc>
          <w:tcPr>
            <w:tcW w:w="2547" w:type="dxa"/>
          </w:tcPr>
          <w:p w14:paraId="1C098135" w14:textId="77777777" w:rsidR="00080B22" w:rsidRPr="00AC23CF" w:rsidRDefault="00000000" w:rsidP="009D4000">
            <w:r w:rsidRPr="00AC23CF">
              <w:t>AS 2759</w:t>
            </w:r>
          </w:p>
        </w:tc>
        <w:tc>
          <w:tcPr>
            <w:tcW w:w="7761" w:type="dxa"/>
          </w:tcPr>
          <w:p w14:paraId="33AE9CC8" w14:textId="77777777" w:rsidR="00080B22" w:rsidRPr="00AC23CF" w:rsidRDefault="00000000" w:rsidP="009D4000">
            <w:r w:rsidRPr="00AC23CF">
              <w:t>Steel wire rope – Use, operation and maintenance</w:t>
            </w:r>
          </w:p>
        </w:tc>
      </w:tr>
      <w:tr w:rsidR="009838DF" w14:paraId="7DAE2992" w14:textId="77777777" w:rsidTr="009D4000">
        <w:tc>
          <w:tcPr>
            <w:tcW w:w="2547" w:type="dxa"/>
          </w:tcPr>
          <w:p w14:paraId="326FCA3B" w14:textId="77777777" w:rsidR="00080B22" w:rsidRPr="00AC23CF" w:rsidRDefault="00000000" w:rsidP="009D4000">
            <w:r w:rsidRPr="00AC23CF">
              <w:t>AS/NZS 3750.9</w:t>
            </w:r>
          </w:p>
        </w:tc>
        <w:tc>
          <w:tcPr>
            <w:tcW w:w="7761" w:type="dxa"/>
          </w:tcPr>
          <w:p w14:paraId="05ADF574" w14:textId="77777777" w:rsidR="00080B22" w:rsidRPr="00AC23CF" w:rsidRDefault="00000000" w:rsidP="009D4000">
            <w:r w:rsidRPr="00AC23CF">
              <w:t>Paints for steel structures - Organic zinc rich primer.</w:t>
            </w:r>
          </w:p>
        </w:tc>
      </w:tr>
      <w:tr w:rsidR="009838DF" w14:paraId="1AE73FDC" w14:textId="77777777" w:rsidTr="009D4000">
        <w:tc>
          <w:tcPr>
            <w:tcW w:w="2547" w:type="dxa"/>
          </w:tcPr>
          <w:p w14:paraId="1D7DBC5A" w14:textId="77777777" w:rsidR="00080B22" w:rsidRPr="00AC23CF" w:rsidRDefault="00000000" w:rsidP="009D4000">
            <w:r w:rsidRPr="00AC23CF">
              <w:t>AS/NZS 3845.1</w:t>
            </w:r>
          </w:p>
        </w:tc>
        <w:tc>
          <w:tcPr>
            <w:tcW w:w="7761" w:type="dxa"/>
          </w:tcPr>
          <w:p w14:paraId="7BAF9B57" w14:textId="77777777" w:rsidR="00080B22" w:rsidRPr="00AC23CF" w:rsidRDefault="00000000" w:rsidP="009D4000">
            <w:r w:rsidRPr="00AC23CF">
              <w:rPr>
                <w:bCs/>
              </w:rPr>
              <w:t>Road safety barrier systems and devices - Road safety barrier systems</w:t>
            </w:r>
          </w:p>
        </w:tc>
      </w:tr>
      <w:tr w:rsidR="009838DF" w14:paraId="12F92FE8" w14:textId="77777777" w:rsidTr="009D4000">
        <w:tc>
          <w:tcPr>
            <w:tcW w:w="2547" w:type="dxa"/>
          </w:tcPr>
          <w:p w14:paraId="34899A16" w14:textId="77777777" w:rsidR="00080B22" w:rsidRPr="00AC23CF" w:rsidRDefault="00000000" w:rsidP="009D4000">
            <w:r>
              <w:t>AS/NZS </w:t>
            </w:r>
            <w:r w:rsidRPr="00AC23CF">
              <w:t>4680</w:t>
            </w:r>
          </w:p>
        </w:tc>
        <w:tc>
          <w:tcPr>
            <w:tcW w:w="7761" w:type="dxa"/>
          </w:tcPr>
          <w:p w14:paraId="1DE91C8E" w14:textId="77777777" w:rsidR="00080B22" w:rsidRPr="00AC23CF" w:rsidRDefault="00000000" w:rsidP="009D4000">
            <w:r w:rsidRPr="00AC23CF">
              <w:t>Hot dip galvanized (zinc) coatings on fabricated ferrous articles</w:t>
            </w:r>
          </w:p>
        </w:tc>
      </w:tr>
      <w:tr w:rsidR="009838DF" w14:paraId="52EC76EA" w14:textId="77777777" w:rsidTr="009D4000">
        <w:tc>
          <w:tcPr>
            <w:tcW w:w="2547" w:type="dxa"/>
          </w:tcPr>
          <w:p w14:paraId="7CAF9338" w14:textId="77777777" w:rsidR="00080B22" w:rsidRPr="00AC23CF" w:rsidRDefault="00000000" w:rsidP="009D4000">
            <w:r w:rsidRPr="00AC23CF">
              <w:t>AS 4687</w:t>
            </w:r>
          </w:p>
        </w:tc>
        <w:tc>
          <w:tcPr>
            <w:tcW w:w="7761" w:type="dxa"/>
          </w:tcPr>
          <w:p w14:paraId="76AFD788" w14:textId="77777777" w:rsidR="00080B22" w:rsidRPr="00AC23CF" w:rsidRDefault="00000000" w:rsidP="009D4000">
            <w:r w:rsidRPr="00AC23CF">
              <w:t>Temporary fencing and hoardings</w:t>
            </w:r>
          </w:p>
        </w:tc>
      </w:tr>
    </w:tbl>
    <w:p w14:paraId="549AC83F" w14:textId="77777777" w:rsidR="00080B22" w:rsidRDefault="00080B22" w:rsidP="00080B22"/>
    <w:p w14:paraId="5100FF8A" w14:textId="77777777" w:rsidR="00080B22" w:rsidRPr="00D51110" w:rsidRDefault="00000000" w:rsidP="00080B22">
      <w:pPr>
        <w:rPr>
          <w:b/>
        </w:rPr>
      </w:pPr>
      <w:r w:rsidRPr="00D51110">
        <w:rPr>
          <w:b/>
        </w:rPr>
        <w:t>APAS SPECIFICATIONS</w:t>
      </w:r>
    </w:p>
    <w:p w14:paraId="2E582521" w14:textId="77777777" w:rsidR="00080B22" w:rsidRPr="00F7340D" w:rsidRDefault="00000000" w:rsidP="00080B22">
      <w:r w:rsidRPr="00F7340D">
        <w:t>APAS 1441/1</w:t>
      </w:r>
      <w:r w:rsidRPr="00F7340D">
        <w:tab/>
        <w:t>Permanent graffiti barrier, clear, exterior</w:t>
      </w:r>
    </w:p>
    <w:p w14:paraId="06952E38" w14:textId="77777777" w:rsidR="00080B22" w:rsidRPr="00F7340D" w:rsidRDefault="00000000" w:rsidP="00080B22">
      <w:r w:rsidRPr="00F7340D">
        <w:t>APAS 1442/1</w:t>
      </w:r>
      <w:r w:rsidRPr="00F7340D">
        <w:tab/>
        <w:t>Temporary graffiti barrier, clear, exterior</w:t>
      </w:r>
    </w:p>
    <w:p w14:paraId="241ADBE8" w14:textId="77777777" w:rsidR="00080B22" w:rsidRDefault="00000000" w:rsidP="00080B22">
      <w:r w:rsidRPr="00F7340D">
        <w:t>APAS 1443</w:t>
      </w:r>
      <w:r w:rsidRPr="00F7340D">
        <w:tab/>
        <w:t>Graffiti Remover</w:t>
      </w:r>
    </w:p>
    <w:p w14:paraId="35732AA6" w14:textId="77777777" w:rsidR="00080B22" w:rsidRPr="00F7340D" w:rsidRDefault="00000000" w:rsidP="00080B22">
      <w:pPr>
        <w:spacing w:after="0"/>
      </w:pPr>
      <w:r>
        <w:t>APAS 2916</w:t>
      </w:r>
      <w:r>
        <w:tab/>
        <w:t>Organic zinc rich coating for protection of steel</w:t>
      </w:r>
      <w:r>
        <w:br/>
      </w:r>
    </w:p>
    <w:p w14:paraId="1E37F434" w14:textId="77777777" w:rsidR="00080B22" w:rsidRPr="00D51110" w:rsidRDefault="00000000" w:rsidP="00080B22">
      <w:pPr>
        <w:rPr>
          <w:b/>
        </w:rPr>
      </w:pPr>
      <w:r w:rsidRPr="00D51110">
        <w:rPr>
          <w:b/>
        </w:rPr>
        <w:t>NT TEST METHODS AND MANUAL</w:t>
      </w:r>
    </w:p>
    <w:p w14:paraId="63A036D2" w14:textId="77777777" w:rsidR="00080B22" w:rsidRDefault="00000000" w:rsidP="00080B22">
      <w:r w:rsidRPr="0060219A">
        <w:lastRenderedPageBreak/>
        <w:t>NT</w:t>
      </w:r>
      <w:r>
        <w:t>MTM</w:t>
      </w:r>
      <w:r>
        <w:tab/>
        <w:t xml:space="preserve">NT Materials Testing Manual accessible via </w:t>
      </w:r>
      <w:hyperlink r:id="rId99" w:history="1">
        <w:r w:rsidR="00080B22" w:rsidRPr="009517D3">
          <w:rPr>
            <w:rStyle w:val="Hyperlink"/>
          </w:rPr>
          <w:t>https://dipl.nt.gov.au/industry/technical-standards-guidelines-and-specifications/materials-testing-manual</w:t>
        </w:r>
      </w:hyperlink>
    </w:p>
    <w:p w14:paraId="1463FE84" w14:textId="77777777" w:rsidR="00080B22" w:rsidRDefault="00000000" w:rsidP="00080B22">
      <w:pPr>
        <w:spacing w:after="0"/>
      </w:pPr>
      <w:r>
        <w:t>NTTM</w:t>
      </w:r>
      <w:r>
        <w:tab/>
      </w:r>
      <w:r>
        <w:tab/>
        <w:t>NT Test Methods</w:t>
      </w:r>
      <w:r>
        <w:br/>
      </w:r>
    </w:p>
    <w:p w14:paraId="5B27DAD4" w14:textId="77777777" w:rsidR="00080B22" w:rsidRPr="00D51110" w:rsidRDefault="00000000" w:rsidP="00080B22">
      <w:pPr>
        <w:rPr>
          <w:b/>
        </w:rPr>
      </w:pPr>
      <w:r w:rsidRPr="00D51110">
        <w:rPr>
          <w:b/>
        </w:rPr>
        <w:t>OTHERS</w:t>
      </w:r>
    </w:p>
    <w:p w14:paraId="2302DECB" w14:textId="77777777" w:rsidR="00080B22" w:rsidRDefault="00000000" w:rsidP="00080B22">
      <w:r>
        <w:t xml:space="preserve">Department of Infrastructure, Planning and Logistics accepted road safety barriers at </w:t>
      </w:r>
      <w:hyperlink r:id="rId100" w:history="1">
        <w:r w:rsidR="00080B22" w:rsidRPr="00607865">
          <w:rPr>
            <w:rStyle w:val="Hyperlink"/>
          </w:rPr>
          <w:t>https://dipl.nt.gov.au/industry/technical-standards-guidelines-and-specifications/road-safety-barriers</w:t>
        </w:r>
      </w:hyperlink>
      <w:r>
        <w:t xml:space="preserve"> </w:t>
      </w:r>
    </w:p>
    <w:p w14:paraId="4029DB2D" w14:textId="77777777" w:rsidR="00080B22" w:rsidRDefault="00000000" w:rsidP="00080B22">
      <w:r>
        <w:t>EN 1317</w:t>
      </w:r>
      <w:r>
        <w:tab/>
        <w:t>Road restraint systems</w:t>
      </w:r>
    </w:p>
    <w:p w14:paraId="20CA277D" w14:textId="77777777" w:rsidR="00080B22" w:rsidRPr="0060219A" w:rsidRDefault="00000000" w:rsidP="00080B22">
      <w:r>
        <w:t>NCHRP 350</w:t>
      </w:r>
      <w:r>
        <w:tab/>
        <w:t>Recommended Procedures for the Safety Performance Evaluation of Highway Features</w:t>
      </w:r>
    </w:p>
    <w:p w14:paraId="0659AD99" w14:textId="77777777" w:rsidR="00080B22" w:rsidRPr="00FD0628" w:rsidRDefault="00000000" w:rsidP="00F27750">
      <w:pPr>
        <w:pStyle w:val="Heading2"/>
      </w:pPr>
      <w:bookmarkStart w:id="908" w:name="_Toc390823793"/>
      <w:bookmarkStart w:id="909" w:name="_Toc391429485"/>
      <w:bookmarkStart w:id="910" w:name="_Toc396035163"/>
      <w:bookmarkStart w:id="911" w:name="_Toc398800554"/>
      <w:r w:rsidRPr="00FD0628">
        <w:t>Definitions</w:t>
      </w:r>
      <w:bookmarkEnd w:id="908"/>
      <w:bookmarkEnd w:id="909"/>
      <w:bookmarkEnd w:id="910"/>
      <w:bookmarkEnd w:id="911"/>
    </w:p>
    <w:tbl>
      <w:tblPr>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2912"/>
        <w:gridCol w:w="7396"/>
      </w:tblGrid>
      <w:tr w:rsidR="009838DF" w14:paraId="027EC05A" w14:textId="77777777" w:rsidTr="009D4000">
        <w:trPr>
          <w:cantSplit/>
          <w:tblHeader/>
        </w:trPr>
        <w:tc>
          <w:tcPr>
            <w:tcW w:w="9016" w:type="dxa"/>
            <w:gridSpan w:val="2"/>
            <w:vAlign w:val="center"/>
          </w:tcPr>
          <w:p w14:paraId="39656920" w14:textId="77777777" w:rsidR="00080B22" w:rsidRPr="009517D3" w:rsidRDefault="00000000" w:rsidP="009D4000">
            <w:pPr>
              <w:rPr>
                <w:rFonts w:eastAsia="Calibri"/>
                <w:lang w:eastAsia="en-US"/>
              </w:rPr>
            </w:pPr>
            <w:r w:rsidRPr="009517D3">
              <w:rPr>
                <w:rFonts w:eastAsia="Calibri" w:cs="Arial"/>
                <w:b/>
                <w:bCs/>
                <w:color w:val="000000"/>
                <w:lang w:eastAsia="en-US"/>
              </w:rPr>
              <w:t>Table - Definitions –</w:t>
            </w:r>
            <w:r w:rsidRPr="009517D3">
              <w:rPr>
                <w:rFonts w:eastAsia="Calibri"/>
                <w:b/>
                <w:lang w:eastAsia="en-US"/>
              </w:rPr>
              <w:t xml:space="preserve"> Road Furniture and Traffic Control Devices</w:t>
            </w:r>
          </w:p>
        </w:tc>
      </w:tr>
      <w:tr w:rsidR="009838DF" w14:paraId="27AAF38E" w14:textId="77777777" w:rsidTr="009D4000">
        <w:trPr>
          <w:cantSplit/>
          <w:tblHeader/>
        </w:trPr>
        <w:tc>
          <w:tcPr>
            <w:tcW w:w="2547" w:type="dxa"/>
            <w:vAlign w:val="center"/>
          </w:tcPr>
          <w:p w14:paraId="53A5FA5C" w14:textId="77777777" w:rsidR="00080B22" w:rsidRPr="009517D3" w:rsidRDefault="00000000" w:rsidP="009D4000">
            <w:pPr>
              <w:rPr>
                <w:rFonts w:eastAsia="Calibri"/>
                <w:b/>
                <w:lang w:eastAsia="en-US"/>
              </w:rPr>
            </w:pPr>
            <w:r w:rsidRPr="009517D3">
              <w:rPr>
                <w:rFonts w:eastAsia="Calibri"/>
                <w:b/>
                <w:lang w:eastAsia="en-US"/>
              </w:rPr>
              <w:t>TERM</w:t>
            </w:r>
          </w:p>
        </w:tc>
        <w:tc>
          <w:tcPr>
            <w:tcW w:w="6469" w:type="dxa"/>
            <w:tcBorders>
              <w:bottom w:val="single" w:sz="4" w:space="0" w:color="auto"/>
            </w:tcBorders>
            <w:vAlign w:val="center"/>
          </w:tcPr>
          <w:p w14:paraId="21828813" w14:textId="77777777" w:rsidR="00080B22" w:rsidRPr="009517D3" w:rsidRDefault="00000000" w:rsidP="009D4000">
            <w:pPr>
              <w:rPr>
                <w:rFonts w:eastAsia="Calibri"/>
                <w:b/>
                <w:lang w:eastAsia="en-US"/>
              </w:rPr>
            </w:pPr>
            <w:r w:rsidRPr="009517D3">
              <w:rPr>
                <w:rFonts w:eastAsia="Calibri"/>
                <w:b/>
                <w:lang w:eastAsia="en-US"/>
              </w:rPr>
              <w:t>DEFINITION</w:t>
            </w:r>
          </w:p>
        </w:tc>
      </w:tr>
      <w:tr w:rsidR="009838DF" w14:paraId="7F1B5743" w14:textId="77777777" w:rsidTr="009D4000">
        <w:trPr>
          <w:cantSplit/>
        </w:trPr>
        <w:tc>
          <w:tcPr>
            <w:tcW w:w="2547" w:type="dxa"/>
            <w:vMerge w:val="restart"/>
            <w:vAlign w:val="center"/>
          </w:tcPr>
          <w:p w14:paraId="644E6055" w14:textId="77777777" w:rsidR="00080B22" w:rsidRPr="009517D3" w:rsidRDefault="00000000" w:rsidP="009D4000">
            <w:pPr>
              <w:rPr>
                <w:rFonts w:eastAsia="Calibri"/>
                <w:lang w:eastAsia="en-US"/>
              </w:rPr>
            </w:pPr>
            <w:r w:rsidRPr="009517D3">
              <w:rPr>
                <w:rFonts w:eastAsia="Calibri"/>
                <w:b/>
                <w:lang w:eastAsia="en-US"/>
              </w:rPr>
              <w:t>CS</w:t>
            </w:r>
          </w:p>
        </w:tc>
        <w:tc>
          <w:tcPr>
            <w:tcW w:w="6469" w:type="dxa"/>
            <w:tcBorders>
              <w:bottom w:val="nil"/>
            </w:tcBorders>
            <w:vAlign w:val="center"/>
          </w:tcPr>
          <w:p w14:paraId="2DD27D3D" w14:textId="77777777" w:rsidR="00080B22" w:rsidRPr="009517D3" w:rsidRDefault="00000000" w:rsidP="009D4000">
            <w:pPr>
              <w:rPr>
                <w:rFonts w:eastAsia="Calibri"/>
                <w:lang w:eastAsia="en-US"/>
              </w:rPr>
            </w:pPr>
            <w:r w:rsidRPr="009517D3">
              <w:rPr>
                <w:rFonts w:eastAsia="Calibri"/>
                <w:lang w:eastAsia="en-US"/>
              </w:rPr>
              <w:t xml:space="preserve">Civil Standard drawing. Use the most recent version. Accessible via </w:t>
            </w:r>
          </w:p>
        </w:tc>
      </w:tr>
      <w:tr w:rsidR="009838DF" w14:paraId="6A947404" w14:textId="77777777" w:rsidTr="009D4000">
        <w:trPr>
          <w:cantSplit/>
        </w:trPr>
        <w:tc>
          <w:tcPr>
            <w:tcW w:w="2547" w:type="dxa"/>
            <w:vMerge/>
            <w:vAlign w:val="center"/>
          </w:tcPr>
          <w:p w14:paraId="56EF97D4" w14:textId="77777777" w:rsidR="00080B22" w:rsidRPr="009517D3" w:rsidRDefault="00080B22" w:rsidP="009D4000">
            <w:pPr>
              <w:rPr>
                <w:rFonts w:eastAsia="Calibri"/>
                <w:lang w:eastAsia="en-US"/>
              </w:rPr>
            </w:pPr>
          </w:p>
        </w:tc>
        <w:tc>
          <w:tcPr>
            <w:tcW w:w="6469" w:type="dxa"/>
            <w:tcBorders>
              <w:top w:val="nil"/>
            </w:tcBorders>
            <w:vAlign w:val="center"/>
          </w:tcPr>
          <w:p w14:paraId="40A08ED6" w14:textId="77777777" w:rsidR="00080B22" w:rsidRPr="009517D3" w:rsidRDefault="00080B22" w:rsidP="009D4000">
            <w:pPr>
              <w:rPr>
                <w:rFonts w:eastAsia="Calibri"/>
                <w:lang w:eastAsia="en-US"/>
              </w:rPr>
            </w:pPr>
            <w:hyperlink r:id="rId101" w:history="1">
              <w:r w:rsidRPr="009517D3">
                <w:rPr>
                  <w:rStyle w:val="Hyperlink"/>
                  <w:rFonts w:eastAsia="Calibri"/>
                  <w:lang w:eastAsia="en-US"/>
                </w:rPr>
                <w:t>https://dipl.nt.gov.au/industry/technical-standards-guidelines-and-specifications/standard-drawings</w:t>
              </w:r>
            </w:hyperlink>
            <w:r w:rsidRPr="009517D3">
              <w:rPr>
                <w:rFonts w:eastAsia="Calibri"/>
                <w:lang w:eastAsia="en-US"/>
              </w:rPr>
              <w:t xml:space="preserve"> .</w:t>
            </w:r>
          </w:p>
        </w:tc>
      </w:tr>
      <w:tr w:rsidR="009838DF" w14:paraId="652A76CF" w14:textId="77777777" w:rsidTr="009D4000">
        <w:trPr>
          <w:cantSplit/>
        </w:trPr>
        <w:tc>
          <w:tcPr>
            <w:tcW w:w="2547" w:type="dxa"/>
            <w:vAlign w:val="center"/>
          </w:tcPr>
          <w:p w14:paraId="5C33BA35" w14:textId="77777777" w:rsidR="00080B22" w:rsidRPr="009517D3" w:rsidRDefault="00000000" w:rsidP="009D4000">
            <w:pPr>
              <w:rPr>
                <w:rFonts w:eastAsia="Calibri"/>
                <w:lang w:eastAsia="en-US"/>
              </w:rPr>
            </w:pPr>
            <w:r w:rsidRPr="009517D3">
              <w:rPr>
                <w:rFonts w:eastAsia="Calibri"/>
                <w:b/>
                <w:lang w:eastAsia="en-US"/>
              </w:rPr>
              <w:t>Graffiti</w:t>
            </w:r>
          </w:p>
        </w:tc>
        <w:tc>
          <w:tcPr>
            <w:tcW w:w="6469" w:type="dxa"/>
            <w:vAlign w:val="center"/>
          </w:tcPr>
          <w:p w14:paraId="477B6DA7" w14:textId="77777777" w:rsidR="00080B22" w:rsidRPr="009517D3" w:rsidRDefault="00000000" w:rsidP="009D4000">
            <w:pPr>
              <w:rPr>
                <w:rFonts w:eastAsia="Calibri"/>
                <w:lang w:eastAsia="en-US"/>
              </w:rPr>
            </w:pPr>
            <w:r w:rsidRPr="009517D3">
              <w:rPr>
                <w:rFonts w:eastAsia="Calibri"/>
                <w:lang w:eastAsia="en-US"/>
              </w:rPr>
              <w:t>The name for images or lettering scratched, scrawled, painted or marked in any manner on property.</w:t>
            </w:r>
          </w:p>
        </w:tc>
      </w:tr>
      <w:tr w:rsidR="009838DF" w14:paraId="4659E3D7" w14:textId="77777777" w:rsidTr="009D4000">
        <w:trPr>
          <w:cantSplit/>
        </w:trPr>
        <w:tc>
          <w:tcPr>
            <w:tcW w:w="2547" w:type="dxa"/>
            <w:vAlign w:val="center"/>
          </w:tcPr>
          <w:p w14:paraId="291CC68E" w14:textId="77777777" w:rsidR="00080B22" w:rsidRPr="009517D3" w:rsidRDefault="00000000" w:rsidP="009D4000">
            <w:pPr>
              <w:rPr>
                <w:rFonts w:eastAsia="Calibri"/>
                <w:lang w:eastAsia="en-US"/>
              </w:rPr>
            </w:pPr>
            <w:r w:rsidRPr="009517D3">
              <w:rPr>
                <w:rFonts w:eastAsia="Calibri"/>
                <w:b/>
                <w:lang w:eastAsia="en-US"/>
              </w:rPr>
              <w:t>Longitudinal Lines</w:t>
            </w:r>
          </w:p>
        </w:tc>
        <w:tc>
          <w:tcPr>
            <w:tcW w:w="6469" w:type="dxa"/>
            <w:vAlign w:val="center"/>
          </w:tcPr>
          <w:p w14:paraId="4FFA09E1" w14:textId="77777777" w:rsidR="00080B22" w:rsidRPr="009517D3" w:rsidRDefault="00000000" w:rsidP="009D4000">
            <w:pPr>
              <w:rPr>
                <w:rFonts w:eastAsia="Calibri"/>
                <w:lang w:eastAsia="en-US"/>
              </w:rPr>
            </w:pPr>
            <w:r w:rsidRPr="009517D3">
              <w:rPr>
                <w:rFonts w:eastAsia="Calibri"/>
                <w:lang w:eastAsia="en-US"/>
              </w:rPr>
              <w:t>Any line which runs parallel to the road centre line, e.g. broken line, edge line, separation line, barrier line.</w:t>
            </w:r>
          </w:p>
        </w:tc>
      </w:tr>
      <w:tr w:rsidR="009838DF" w14:paraId="79518061" w14:textId="77777777" w:rsidTr="009D4000">
        <w:trPr>
          <w:cantSplit/>
        </w:trPr>
        <w:tc>
          <w:tcPr>
            <w:tcW w:w="2547" w:type="dxa"/>
            <w:vAlign w:val="center"/>
          </w:tcPr>
          <w:p w14:paraId="0186868D" w14:textId="77777777" w:rsidR="00080B22" w:rsidRPr="009517D3" w:rsidRDefault="00000000" w:rsidP="009D4000">
            <w:pPr>
              <w:rPr>
                <w:rFonts w:eastAsia="Calibri"/>
                <w:b/>
                <w:lang w:eastAsia="en-US"/>
              </w:rPr>
            </w:pPr>
            <w:r w:rsidRPr="009517D3">
              <w:rPr>
                <w:rFonts w:eastAsia="Calibri"/>
                <w:b/>
                <w:lang w:eastAsia="en-US"/>
              </w:rPr>
              <w:t>Other Markings</w:t>
            </w:r>
          </w:p>
        </w:tc>
        <w:tc>
          <w:tcPr>
            <w:tcW w:w="6469" w:type="dxa"/>
            <w:vAlign w:val="center"/>
          </w:tcPr>
          <w:p w14:paraId="20E481BA" w14:textId="77777777" w:rsidR="00080B22" w:rsidRPr="009517D3" w:rsidRDefault="00000000" w:rsidP="009D4000">
            <w:pPr>
              <w:rPr>
                <w:rFonts w:eastAsia="Calibri"/>
                <w:lang w:eastAsia="en-US"/>
              </w:rPr>
            </w:pPr>
            <w:r w:rsidRPr="009517D3">
              <w:rPr>
                <w:rFonts w:eastAsia="Calibri"/>
                <w:lang w:eastAsia="en-US"/>
              </w:rPr>
              <w:t>All diagonal lines, chevron markings and messages on the pavement, including symbols, words, numerals, arrows, and kerb markings.</w:t>
            </w:r>
          </w:p>
        </w:tc>
      </w:tr>
      <w:tr w:rsidR="009838DF" w14:paraId="2C680631" w14:textId="77777777" w:rsidTr="009D4000">
        <w:trPr>
          <w:cantSplit/>
        </w:trPr>
        <w:tc>
          <w:tcPr>
            <w:tcW w:w="2547" w:type="dxa"/>
            <w:vAlign w:val="center"/>
          </w:tcPr>
          <w:p w14:paraId="46B6FD57" w14:textId="77777777" w:rsidR="00080B22" w:rsidRPr="009517D3" w:rsidRDefault="00000000" w:rsidP="009D4000">
            <w:pPr>
              <w:rPr>
                <w:rFonts w:eastAsia="Calibri"/>
                <w:lang w:eastAsia="en-US"/>
              </w:rPr>
            </w:pPr>
            <w:r w:rsidRPr="009517D3">
              <w:rPr>
                <w:rFonts w:eastAsia="Calibri"/>
                <w:b/>
                <w:lang w:eastAsia="en-US"/>
              </w:rPr>
              <w:t>Tactile Ground Surface Indicator (TGSI)</w:t>
            </w:r>
          </w:p>
        </w:tc>
        <w:tc>
          <w:tcPr>
            <w:tcW w:w="6469" w:type="dxa"/>
            <w:vAlign w:val="center"/>
          </w:tcPr>
          <w:p w14:paraId="7521CAA5" w14:textId="77777777" w:rsidR="00080B22" w:rsidRPr="009517D3" w:rsidRDefault="00000000" w:rsidP="009D4000">
            <w:pPr>
              <w:rPr>
                <w:rFonts w:eastAsia="Calibri"/>
                <w:lang w:eastAsia="en-US"/>
              </w:rPr>
            </w:pPr>
            <w:r w:rsidRPr="009517D3">
              <w:rPr>
                <w:rFonts w:eastAsia="Calibri"/>
                <w:lang w:eastAsia="en-US"/>
              </w:rPr>
              <w:t xml:space="preserve">A device, or </w:t>
            </w:r>
            <w:proofErr w:type="gramStart"/>
            <w:r w:rsidRPr="009517D3">
              <w:rPr>
                <w:rFonts w:eastAsia="Calibri"/>
                <w:lang w:eastAsia="en-US"/>
              </w:rPr>
              <w:t>a number of</w:t>
            </w:r>
            <w:proofErr w:type="gramEnd"/>
            <w:r w:rsidRPr="009517D3">
              <w:rPr>
                <w:rFonts w:eastAsia="Calibri"/>
                <w:lang w:eastAsia="en-US"/>
              </w:rPr>
              <w:t xml:space="preserve"> devices, installed on a surface in a pedestrian path of travel, designed to provide pedestrians who are blind or vision-impaired with warning or directional orientation information.</w:t>
            </w:r>
          </w:p>
        </w:tc>
      </w:tr>
      <w:tr w:rsidR="009838DF" w14:paraId="0EE6B8B2" w14:textId="77777777" w:rsidTr="009D4000">
        <w:trPr>
          <w:cantSplit/>
        </w:trPr>
        <w:tc>
          <w:tcPr>
            <w:tcW w:w="2547" w:type="dxa"/>
            <w:vAlign w:val="center"/>
          </w:tcPr>
          <w:p w14:paraId="2DC24F28" w14:textId="77777777" w:rsidR="00080B22" w:rsidRPr="009517D3" w:rsidRDefault="00000000" w:rsidP="009D4000">
            <w:pPr>
              <w:rPr>
                <w:rFonts w:eastAsia="Calibri"/>
                <w:lang w:eastAsia="en-US"/>
              </w:rPr>
            </w:pPr>
            <w:r w:rsidRPr="009517D3">
              <w:rPr>
                <w:rFonts w:eastAsia="Calibri"/>
                <w:b/>
                <w:lang w:eastAsia="en-US"/>
              </w:rPr>
              <w:t>Traffic Control Device</w:t>
            </w:r>
          </w:p>
        </w:tc>
        <w:tc>
          <w:tcPr>
            <w:tcW w:w="6469" w:type="dxa"/>
            <w:vAlign w:val="center"/>
          </w:tcPr>
          <w:p w14:paraId="126384B4" w14:textId="77777777" w:rsidR="00080B22" w:rsidRPr="009517D3" w:rsidRDefault="00000000" w:rsidP="009D4000">
            <w:pPr>
              <w:rPr>
                <w:rFonts w:eastAsia="Calibri"/>
                <w:lang w:eastAsia="en-US"/>
              </w:rPr>
            </w:pPr>
            <w:r w:rsidRPr="009517D3">
              <w:rPr>
                <w:rFonts w:eastAsia="Calibri"/>
                <w:lang w:eastAsia="en-US"/>
              </w:rPr>
              <w:t>Any sign, signal, pavement marking or other installation placed or erected for the purpose of regulating, warning, guiding or providing for the safety of road users.</w:t>
            </w:r>
            <w:r>
              <w:rPr>
                <w:rFonts w:eastAsia="Calibri"/>
                <w:lang w:eastAsia="en-US"/>
              </w:rPr>
              <w:t xml:space="preserve"> </w:t>
            </w:r>
            <w:r w:rsidRPr="009517D3">
              <w:rPr>
                <w:rFonts w:eastAsia="Calibri"/>
                <w:lang w:eastAsia="en-US"/>
              </w:rPr>
              <w:t>It does not include temporary warning devices and control measures erected only for the construction period.</w:t>
            </w:r>
          </w:p>
        </w:tc>
      </w:tr>
      <w:tr w:rsidR="009838DF" w14:paraId="6621706A" w14:textId="77777777" w:rsidTr="009D4000">
        <w:trPr>
          <w:cantSplit/>
        </w:trPr>
        <w:tc>
          <w:tcPr>
            <w:tcW w:w="2547" w:type="dxa"/>
            <w:vAlign w:val="center"/>
          </w:tcPr>
          <w:p w14:paraId="44484D32" w14:textId="77777777" w:rsidR="00080B22" w:rsidRPr="009517D3" w:rsidRDefault="00000000" w:rsidP="009D4000">
            <w:pPr>
              <w:rPr>
                <w:rFonts w:eastAsia="Calibri"/>
                <w:b/>
                <w:lang w:eastAsia="en-US"/>
              </w:rPr>
            </w:pPr>
            <w:r w:rsidRPr="009517D3">
              <w:rPr>
                <w:rFonts w:eastAsia="Calibri"/>
                <w:b/>
                <w:lang w:eastAsia="en-US"/>
              </w:rPr>
              <w:t>Transverse Markings</w:t>
            </w:r>
          </w:p>
        </w:tc>
        <w:tc>
          <w:tcPr>
            <w:tcW w:w="6469" w:type="dxa"/>
            <w:vAlign w:val="center"/>
          </w:tcPr>
          <w:p w14:paraId="24C64A69" w14:textId="77777777" w:rsidR="00080B22" w:rsidRPr="009517D3" w:rsidRDefault="00000000" w:rsidP="009D4000">
            <w:pPr>
              <w:rPr>
                <w:rFonts w:eastAsia="Calibri"/>
                <w:lang w:eastAsia="en-US"/>
              </w:rPr>
            </w:pPr>
            <w:r w:rsidRPr="009517D3">
              <w:rPr>
                <w:rFonts w:eastAsia="Calibri"/>
                <w:lang w:eastAsia="en-US"/>
              </w:rPr>
              <w:t>Any line which is at right angles to the centre line of the road, e.g. stop line, hold line, pedestrian cross walk.</w:t>
            </w:r>
          </w:p>
        </w:tc>
      </w:tr>
    </w:tbl>
    <w:p w14:paraId="2BE27D48" w14:textId="77777777" w:rsidR="00080B22" w:rsidRPr="00FD0628" w:rsidRDefault="00000000" w:rsidP="00F27750">
      <w:pPr>
        <w:pStyle w:val="Heading2"/>
      </w:pPr>
      <w:r w:rsidRPr="00FD0628">
        <w:t>Tactile Ground Surface Indicators – Witness Point</w:t>
      </w:r>
    </w:p>
    <w:p w14:paraId="2AED06C7" w14:textId="77777777" w:rsidR="00080B22" w:rsidRDefault="00000000" w:rsidP="00080B22">
      <w:pPr>
        <w:keepNext/>
        <w:keepLines/>
      </w:pPr>
      <w:r>
        <w:t>TGSI devices used must conform to AS/NZS 1428.4.1.</w:t>
      </w:r>
    </w:p>
    <w:p w14:paraId="6229CF0A" w14:textId="77777777" w:rsidR="00080B22" w:rsidRDefault="00000000" w:rsidP="00080B22">
      <w:r>
        <w:t>TGSI devices used must conform to AS 4586.</w:t>
      </w:r>
    </w:p>
    <w:p w14:paraId="78F8AF29" w14:textId="77777777" w:rsidR="00080B22" w:rsidRDefault="00000000" w:rsidP="00080B22">
      <w:r>
        <w:t>Use preformed plastic units.</w:t>
      </w:r>
    </w:p>
    <w:p w14:paraId="7764B3BF" w14:textId="77777777" w:rsidR="00080B22" w:rsidRDefault="00000000" w:rsidP="00080B22">
      <w:r>
        <w:t>Use integrated units. Do not use discrete units in outdoor applications.</w:t>
      </w:r>
    </w:p>
    <w:p w14:paraId="6D50B054" w14:textId="77777777" w:rsidR="00080B22" w:rsidRDefault="00000000" w:rsidP="00080B22">
      <w:r>
        <w:t xml:space="preserve">Material is to be high density, fibre reinforced, UV stabilised, polymer containing </w:t>
      </w:r>
      <w:proofErr w:type="spellStart"/>
      <w:r>
        <w:t>Herculite</w:t>
      </w:r>
      <w:proofErr w:type="spellEnd"/>
      <w:r>
        <w:t>, fabricated by a sheet moulding compression method.</w:t>
      </w:r>
    </w:p>
    <w:p w14:paraId="4B896FCA" w14:textId="77777777" w:rsidR="00080B22" w:rsidRDefault="00000000" w:rsidP="00080B22">
      <w:r>
        <w:t>Units must be fixed with tamper resistant screw fasteners.</w:t>
      </w:r>
    </w:p>
    <w:p w14:paraId="72927A29" w14:textId="77777777" w:rsidR="00080B22" w:rsidRDefault="00000000" w:rsidP="00080B22">
      <w:r>
        <w:t>Surface fixed units must have tapered edges.</w:t>
      </w:r>
    </w:p>
    <w:p w14:paraId="786578AB" w14:textId="77777777" w:rsidR="00080B22" w:rsidRDefault="00000000" w:rsidP="00080B22">
      <w:r>
        <w:t>Provide cast-in units which have lugs which are embedded in the concrete substrate and which enable replacement of the TGSI unit if it needs to be replaced. Concrete to be flush with TGSI units at the abutting edges.</w:t>
      </w:r>
    </w:p>
    <w:p w14:paraId="67D32909" w14:textId="77777777" w:rsidR="00080B22" w:rsidRDefault="00000000" w:rsidP="00080B22">
      <w:r>
        <w:lastRenderedPageBreak/>
        <w:t xml:space="preserve">Units must achieve, as a minimum, the performance criteria detailed in </w:t>
      </w:r>
      <w:r>
        <w:rPr>
          <w:b/>
          <w:i/>
        </w:rPr>
        <w:t>Table – TGSI Minimum Performance Standards</w:t>
      </w:r>
      <w:r>
        <w:t>.</w:t>
      </w:r>
    </w:p>
    <w:p w14:paraId="2ADA3449" w14:textId="77777777" w:rsidR="00080B22" w:rsidRDefault="00000000" w:rsidP="00080B22">
      <w:r>
        <w:rPr>
          <w:b/>
        </w:rPr>
        <w:t>Witness Point</w:t>
      </w:r>
      <w:r>
        <w:t xml:space="preserve"> – Provide a </w:t>
      </w:r>
      <w:proofErr w:type="gramStart"/>
      <w:r>
        <w:t>5 year</w:t>
      </w:r>
      <w:proofErr w:type="gramEnd"/>
      <w:r>
        <w:t xml:space="preserve"> warranty for the materials used, and for the devices installed as tactile ground surface indicators. Provide a </w:t>
      </w:r>
      <w:proofErr w:type="gramStart"/>
      <w:r>
        <w:t>5 year</w:t>
      </w:r>
      <w:proofErr w:type="gramEnd"/>
      <w:r>
        <w:t xml:space="preserve"> warranty for the workmanship for the installation of the tactile ground surface indicators. Both warranties to be in the name of the </w:t>
      </w:r>
      <w:proofErr w:type="gramStart"/>
      <w:r>
        <w:t>Principal</w:t>
      </w:r>
      <w:proofErr w:type="gramEnd"/>
      <w:r>
        <w:t>.</w:t>
      </w:r>
    </w:p>
    <w:p w14:paraId="10148B38" w14:textId="77777777" w:rsidR="00080B22" w:rsidRDefault="00000000" w:rsidP="00080B22">
      <w:r>
        <w:rPr>
          <w:b/>
        </w:rPr>
        <w:t>Witness Point</w:t>
      </w:r>
      <w:r>
        <w:t xml:space="preserve"> – Provide documentary evidence that the TGSIs meet the minimum performance criteria.</w:t>
      </w:r>
    </w:p>
    <w:tbl>
      <w:tblPr>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1915"/>
        <w:gridCol w:w="3138"/>
        <w:gridCol w:w="1172"/>
        <w:gridCol w:w="1465"/>
        <w:gridCol w:w="1172"/>
        <w:gridCol w:w="1446"/>
      </w:tblGrid>
      <w:tr w:rsidR="009838DF" w14:paraId="166F6064" w14:textId="77777777" w:rsidTr="009D4000">
        <w:trPr>
          <w:cantSplit/>
          <w:tblHeader/>
        </w:trPr>
        <w:tc>
          <w:tcPr>
            <w:tcW w:w="0" w:type="auto"/>
            <w:gridSpan w:val="6"/>
            <w:tcBorders>
              <w:top w:val="single" w:sz="4" w:space="0" w:color="auto"/>
              <w:left w:val="single" w:sz="4" w:space="0" w:color="auto"/>
              <w:bottom w:val="single" w:sz="4" w:space="0" w:color="auto"/>
              <w:right w:val="single" w:sz="4" w:space="0" w:color="auto"/>
            </w:tcBorders>
            <w:vAlign w:val="center"/>
            <w:hideMark/>
          </w:tcPr>
          <w:p w14:paraId="7F2DADBE" w14:textId="77777777" w:rsidR="00080B22" w:rsidRPr="009517D3" w:rsidRDefault="00000000" w:rsidP="009D4000">
            <w:pPr>
              <w:rPr>
                <w:rFonts w:eastAsia="Calibri"/>
                <w:sz w:val="20"/>
                <w:lang w:eastAsia="en-US"/>
              </w:rPr>
            </w:pPr>
            <w:r w:rsidRPr="009517D3">
              <w:rPr>
                <w:rFonts w:eastAsia="Calibri"/>
                <w:b/>
                <w:sz w:val="20"/>
                <w:lang w:eastAsia="en-US"/>
              </w:rPr>
              <w:t>Table – TGSI Minimum Performance Standards</w:t>
            </w:r>
          </w:p>
        </w:tc>
      </w:tr>
      <w:tr w:rsidR="009838DF" w14:paraId="08331BC1" w14:textId="77777777" w:rsidTr="009D4000">
        <w:trPr>
          <w:cantSplit/>
        </w:trPr>
        <w:tc>
          <w:tcPr>
            <w:tcW w:w="0" w:type="auto"/>
            <w:gridSpan w:val="6"/>
            <w:tcBorders>
              <w:top w:val="single" w:sz="4" w:space="0" w:color="auto"/>
              <w:left w:val="single" w:sz="4" w:space="0" w:color="auto"/>
              <w:bottom w:val="single" w:sz="4" w:space="0" w:color="auto"/>
              <w:right w:val="single" w:sz="4" w:space="0" w:color="auto"/>
            </w:tcBorders>
            <w:vAlign w:val="center"/>
            <w:hideMark/>
          </w:tcPr>
          <w:p w14:paraId="49D1944D" w14:textId="77777777" w:rsidR="00080B22" w:rsidRPr="009517D3" w:rsidRDefault="00000000" w:rsidP="009D4000">
            <w:pPr>
              <w:rPr>
                <w:rFonts w:eastAsia="Calibri"/>
                <w:b/>
                <w:sz w:val="20"/>
                <w:lang w:eastAsia="en-US"/>
              </w:rPr>
            </w:pPr>
            <w:r w:rsidRPr="009517D3">
              <w:rPr>
                <w:rFonts w:eastAsia="Calibri"/>
                <w:b/>
                <w:sz w:val="20"/>
                <w:lang w:eastAsia="en-US"/>
              </w:rPr>
              <w:t>Slip Resistance</w:t>
            </w:r>
          </w:p>
        </w:tc>
      </w:tr>
      <w:tr w:rsidR="009838DF" w14:paraId="5D075C93" w14:textId="77777777" w:rsidTr="009D4000">
        <w:trPr>
          <w:cantSplit/>
        </w:trPr>
        <w:tc>
          <w:tcPr>
            <w:tcW w:w="1524" w:type="dxa"/>
            <w:vMerge w:val="restart"/>
            <w:tcBorders>
              <w:top w:val="single" w:sz="4" w:space="0" w:color="auto"/>
              <w:left w:val="single" w:sz="4" w:space="0" w:color="auto"/>
              <w:bottom w:val="single" w:sz="4" w:space="0" w:color="auto"/>
              <w:right w:val="single" w:sz="4" w:space="0" w:color="auto"/>
            </w:tcBorders>
            <w:vAlign w:val="center"/>
            <w:hideMark/>
          </w:tcPr>
          <w:p w14:paraId="2BBC5D0F" w14:textId="77777777" w:rsidR="00080B22" w:rsidRPr="009517D3" w:rsidRDefault="00000000" w:rsidP="009D4000">
            <w:pPr>
              <w:rPr>
                <w:rFonts w:eastAsia="Calibri"/>
                <w:b/>
                <w:sz w:val="20"/>
                <w:lang w:eastAsia="en-US"/>
              </w:rPr>
            </w:pPr>
            <w:r w:rsidRPr="009517D3">
              <w:rPr>
                <w:rFonts w:eastAsia="Calibri"/>
                <w:b/>
                <w:sz w:val="20"/>
                <w:lang w:eastAsia="en-US"/>
              </w:rPr>
              <w:t>Test</w:t>
            </w:r>
          </w:p>
        </w:tc>
        <w:tc>
          <w:tcPr>
            <w:tcW w:w="2905" w:type="dxa"/>
            <w:vMerge w:val="restart"/>
            <w:tcBorders>
              <w:top w:val="single" w:sz="4" w:space="0" w:color="auto"/>
              <w:left w:val="single" w:sz="4" w:space="0" w:color="auto"/>
              <w:bottom w:val="single" w:sz="4" w:space="0" w:color="auto"/>
              <w:right w:val="single" w:sz="4" w:space="0" w:color="auto"/>
            </w:tcBorders>
            <w:vAlign w:val="center"/>
            <w:hideMark/>
          </w:tcPr>
          <w:p w14:paraId="744AC6C9" w14:textId="77777777" w:rsidR="00080B22" w:rsidRPr="009517D3" w:rsidRDefault="00000000" w:rsidP="009D4000">
            <w:pPr>
              <w:rPr>
                <w:rFonts w:eastAsia="Calibri"/>
                <w:b/>
                <w:sz w:val="20"/>
                <w:lang w:eastAsia="en-US"/>
              </w:rPr>
            </w:pPr>
            <w:r w:rsidRPr="009517D3">
              <w:rPr>
                <w:rFonts w:eastAsia="Calibri"/>
                <w:b/>
                <w:sz w:val="20"/>
                <w:lang w:eastAsia="en-US"/>
              </w:rPr>
              <w:t>Method</w:t>
            </w:r>
          </w:p>
        </w:tc>
        <w:tc>
          <w:tcPr>
            <w:tcW w:w="2441" w:type="dxa"/>
            <w:gridSpan w:val="2"/>
            <w:tcBorders>
              <w:top w:val="single" w:sz="4" w:space="0" w:color="auto"/>
              <w:left w:val="single" w:sz="4" w:space="0" w:color="auto"/>
              <w:bottom w:val="single" w:sz="4" w:space="0" w:color="auto"/>
              <w:right w:val="single" w:sz="4" w:space="0" w:color="auto"/>
            </w:tcBorders>
            <w:vAlign w:val="center"/>
            <w:hideMark/>
          </w:tcPr>
          <w:p w14:paraId="73B91204" w14:textId="77777777" w:rsidR="00080B22" w:rsidRPr="009517D3" w:rsidRDefault="00000000" w:rsidP="009D4000">
            <w:pPr>
              <w:jc w:val="center"/>
              <w:rPr>
                <w:rFonts w:eastAsia="Calibri"/>
                <w:b/>
                <w:sz w:val="20"/>
                <w:lang w:eastAsia="en-US"/>
              </w:rPr>
            </w:pPr>
            <w:r w:rsidRPr="009517D3">
              <w:rPr>
                <w:rFonts w:eastAsia="Calibri"/>
                <w:b/>
                <w:sz w:val="20"/>
                <w:lang w:eastAsia="en-US"/>
              </w:rPr>
              <w:t>Result</w:t>
            </w:r>
          </w:p>
        </w:tc>
        <w:tc>
          <w:tcPr>
            <w:tcW w:w="2424" w:type="dxa"/>
            <w:gridSpan w:val="2"/>
            <w:tcBorders>
              <w:top w:val="single" w:sz="4" w:space="0" w:color="auto"/>
              <w:left w:val="single" w:sz="4" w:space="0" w:color="auto"/>
              <w:bottom w:val="single" w:sz="4" w:space="0" w:color="auto"/>
              <w:right w:val="single" w:sz="4" w:space="0" w:color="auto"/>
            </w:tcBorders>
            <w:vAlign w:val="center"/>
            <w:hideMark/>
          </w:tcPr>
          <w:p w14:paraId="1DF50D2E" w14:textId="77777777" w:rsidR="00080B22" w:rsidRPr="009517D3" w:rsidRDefault="00000000" w:rsidP="009D4000">
            <w:pPr>
              <w:jc w:val="center"/>
              <w:rPr>
                <w:rFonts w:eastAsia="Calibri"/>
                <w:b/>
                <w:sz w:val="20"/>
                <w:lang w:eastAsia="en-US"/>
              </w:rPr>
            </w:pPr>
            <w:r w:rsidRPr="009517D3">
              <w:rPr>
                <w:rFonts w:eastAsia="Calibri"/>
                <w:b/>
                <w:sz w:val="20"/>
                <w:lang w:eastAsia="en-US"/>
              </w:rPr>
              <w:t>Class</w:t>
            </w:r>
          </w:p>
        </w:tc>
      </w:tr>
      <w:tr w:rsidR="009838DF" w14:paraId="1D872A07" w14:textId="77777777" w:rsidTr="009D4000">
        <w:trPr>
          <w:cantSplit/>
        </w:trPr>
        <w:tc>
          <w:tcPr>
            <w:tcW w:w="0" w:type="auto"/>
            <w:vMerge/>
            <w:tcBorders>
              <w:top w:val="single" w:sz="4" w:space="0" w:color="auto"/>
              <w:left w:val="single" w:sz="4" w:space="0" w:color="auto"/>
              <w:bottom w:val="single" w:sz="4" w:space="0" w:color="auto"/>
              <w:right w:val="single" w:sz="4" w:space="0" w:color="auto"/>
            </w:tcBorders>
            <w:vAlign w:val="center"/>
            <w:hideMark/>
          </w:tcPr>
          <w:p w14:paraId="7E775C73" w14:textId="77777777" w:rsidR="00080B22" w:rsidRPr="009517D3" w:rsidRDefault="00080B22" w:rsidP="009D4000">
            <w:pPr>
              <w:rPr>
                <w:b/>
                <w:sz w:val="20"/>
                <w:lang w:eastAsia="en-US"/>
              </w:rPr>
            </w:pPr>
          </w:p>
        </w:tc>
        <w:tc>
          <w:tcPr>
            <w:tcW w:w="0" w:type="auto"/>
            <w:vMerge/>
            <w:tcBorders>
              <w:top w:val="single" w:sz="4" w:space="0" w:color="auto"/>
              <w:left w:val="single" w:sz="4" w:space="0" w:color="auto"/>
              <w:bottom w:val="single" w:sz="4" w:space="0" w:color="auto"/>
              <w:right w:val="single" w:sz="4" w:space="0" w:color="auto"/>
            </w:tcBorders>
            <w:vAlign w:val="center"/>
            <w:hideMark/>
          </w:tcPr>
          <w:p w14:paraId="44229AF1" w14:textId="77777777" w:rsidR="00080B22" w:rsidRPr="009517D3" w:rsidRDefault="00080B22" w:rsidP="009D4000">
            <w:pPr>
              <w:rPr>
                <w:b/>
                <w:sz w:val="20"/>
                <w:lang w:eastAsia="en-US"/>
              </w:rPr>
            </w:pPr>
          </w:p>
        </w:tc>
        <w:tc>
          <w:tcPr>
            <w:tcW w:w="1085" w:type="dxa"/>
            <w:tcBorders>
              <w:top w:val="single" w:sz="4" w:space="0" w:color="auto"/>
              <w:left w:val="single" w:sz="4" w:space="0" w:color="auto"/>
              <w:bottom w:val="single" w:sz="4" w:space="0" w:color="auto"/>
              <w:right w:val="single" w:sz="4" w:space="0" w:color="auto"/>
            </w:tcBorders>
            <w:vAlign w:val="center"/>
            <w:hideMark/>
          </w:tcPr>
          <w:p w14:paraId="7E9EF06E" w14:textId="77777777" w:rsidR="00080B22" w:rsidRPr="009517D3" w:rsidRDefault="00000000" w:rsidP="009D4000">
            <w:pPr>
              <w:jc w:val="center"/>
              <w:rPr>
                <w:rFonts w:eastAsia="Calibri"/>
                <w:b/>
                <w:sz w:val="20"/>
                <w:lang w:eastAsia="en-US"/>
              </w:rPr>
            </w:pPr>
            <w:r w:rsidRPr="009517D3">
              <w:rPr>
                <w:rFonts w:eastAsia="Calibri"/>
                <w:b/>
                <w:sz w:val="20"/>
                <w:lang w:eastAsia="en-US"/>
              </w:rPr>
              <w:t>Warning Type</w:t>
            </w:r>
          </w:p>
        </w:tc>
        <w:tc>
          <w:tcPr>
            <w:tcW w:w="1356" w:type="dxa"/>
            <w:tcBorders>
              <w:top w:val="single" w:sz="4" w:space="0" w:color="auto"/>
              <w:left w:val="single" w:sz="4" w:space="0" w:color="auto"/>
              <w:bottom w:val="single" w:sz="4" w:space="0" w:color="auto"/>
              <w:right w:val="single" w:sz="4" w:space="0" w:color="auto"/>
            </w:tcBorders>
            <w:vAlign w:val="center"/>
            <w:hideMark/>
          </w:tcPr>
          <w:p w14:paraId="327AA6D8" w14:textId="77777777" w:rsidR="00080B22" w:rsidRPr="009517D3" w:rsidRDefault="00000000" w:rsidP="009D4000">
            <w:pPr>
              <w:jc w:val="center"/>
              <w:rPr>
                <w:rFonts w:eastAsia="Calibri"/>
                <w:b/>
                <w:sz w:val="20"/>
                <w:lang w:eastAsia="en-US"/>
              </w:rPr>
            </w:pPr>
            <w:r w:rsidRPr="009517D3">
              <w:rPr>
                <w:rFonts w:eastAsia="Calibri"/>
                <w:b/>
                <w:sz w:val="20"/>
                <w:lang w:eastAsia="en-US"/>
              </w:rPr>
              <w:t>Directional Type</w:t>
            </w:r>
          </w:p>
        </w:tc>
        <w:tc>
          <w:tcPr>
            <w:tcW w:w="1085" w:type="dxa"/>
            <w:tcBorders>
              <w:top w:val="single" w:sz="4" w:space="0" w:color="auto"/>
              <w:left w:val="single" w:sz="4" w:space="0" w:color="auto"/>
              <w:bottom w:val="single" w:sz="4" w:space="0" w:color="auto"/>
              <w:right w:val="single" w:sz="4" w:space="0" w:color="auto"/>
            </w:tcBorders>
            <w:vAlign w:val="center"/>
            <w:hideMark/>
          </w:tcPr>
          <w:p w14:paraId="265F821D" w14:textId="77777777" w:rsidR="00080B22" w:rsidRPr="009517D3" w:rsidRDefault="00000000" w:rsidP="009D4000">
            <w:pPr>
              <w:jc w:val="center"/>
              <w:rPr>
                <w:rFonts w:eastAsia="Calibri"/>
                <w:sz w:val="20"/>
                <w:lang w:eastAsia="en-US"/>
              </w:rPr>
            </w:pPr>
            <w:r w:rsidRPr="009517D3">
              <w:rPr>
                <w:rFonts w:eastAsia="Calibri"/>
                <w:b/>
                <w:sz w:val="20"/>
                <w:lang w:eastAsia="en-US"/>
              </w:rPr>
              <w:t>Warning Type</w:t>
            </w:r>
          </w:p>
        </w:tc>
        <w:tc>
          <w:tcPr>
            <w:tcW w:w="1339" w:type="dxa"/>
            <w:tcBorders>
              <w:top w:val="single" w:sz="4" w:space="0" w:color="auto"/>
              <w:left w:val="single" w:sz="4" w:space="0" w:color="auto"/>
              <w:bottom w:val="single" w:sz="4" w:space="0" w:color="auto"/>
              <w:right w:val="single" w:sz="4" w:space="0" w:color="auto"/>
            </w:tcBorders>
            <w:vAlign w:val="center"/>
            <w:hideMark/>
          </w:tcPr>
          <w:p w14:paraId="390F5D9D" w14:textId="77777777" w:rsidR="00080B22" w:rsidRPr="009517D3" w:rsidRDefault="00000000" w:rsidP="009D4000">
            <w:pPr>
              <w:jc w:val="center"/>
              <w:rPr>
                <w:rFonts w:eastAsia="Calibri"/>
                <w:b/>
                <w:sz w:val="20"/>
                <w:lang w:eastAsia="en-US"/>
              </w:rPr>
            </w:pPr>
            <w:r w:rsidRPr="009517D3">
              <w:rPr>
                <w:rFonts w:eastAsia="Calibri"/>
                <w:b/>
                <w:sz w:val="20"/>
                <w:lang w:eastAsia="en-US"/>
              </w:rPr>
              <w:t>Directional Type</w:t>
            </w:r>
          </w:p>
        </w:tc>
      </w:tr>
      <w:tr w:rsidR="009838DF" w14:paraId="6AFAE5E5" w14:textId="77777777" w:rsidTr="009D4000">
        <w:trPr>
          <w:cantSplit/>
        </w:trPr>
        <w:tc>
          <w:tcPr>
            <w:tcW w:w="1524" w:type="dxa"/>
            <w:vMerge w:val="restart"/>
            <w:tcBorders>
              <w:top w:val="single" w:sz="4" w:space="0" w:color="auto"/>
              <w:left w:val="single" w:sz="4" w:space="0" w:color="auto"/>
              <w:bottom w:val="single" w:sz="4" w:space="0" w:color="auto"/>
              <w:right w:val="single" w:sz="4" w:space="0" w:color="auto"/>
            </w:tcBorders>
            <w:vAlign w:val="center"/>
            <w:hideMark/>
          </w:tcPr>
          <w:p w14:paraId="656407C9" w14:textId="77777777" w:rsidR="00080B22" w:rsidRPr="009517D3" w:rsidRDefault="00000000" w:rsidP="009D4000">
            <w:pPr>
              <w:rPr>
                <w:rFonts w:eastAsia="Calibri"/>
                <w:sz w:val="20"/>
                <w:lang w:eastAsia="en-US"/>
              </w:rPr>
            </w:pPr>
            <w:r w:rsidRPr="009517D3">
              <w:rPr>
                <w:rFonts w:eastAsia="Calibri"/>
                <w:sz w:val="20"/>
                <w:lang w:eastAsia="en-US"/>
              </w:rPr>
              <w:t>AS 4586 Appendix A</w:t>
            </w:r>
          </w:p>
        </w:tc>
        <w:tc>
          <w:tcPr>
            <w:tcW w:w="2905" w:type="dxa"/>
            <w:tcBorders>
              <w:top w:val="single" w:sz="4" w:space="0" w:color="auto"/>
              <w:left w:val="single" w:sz="4" w:space="0" w:color="auto"/>
              <w:bottom w:val="single" w:sz="4" w:space="0" w:color="auto"/>
              <w:right w:val="single" w:sz="4" w:space="0" w:color="auto"/>
            </w:tcBorders>
            <w:vAlign w:val="center"/>
            <w:hideMark/>
          </w:tcPr>
          <w:p w14:paraId="498BA188" w14:textId="77777777" w:rsidR="00080B22" w:rsidRPr="009517D3" w:rsidRDefault="00000000" w:rsidP="009D4000">
            <w:pPr>
              <w:rPr>
                <w:rFonts w:eastAsia="Calibri"/>
                <w:sz w:val="20"/>
                <w:lang w:eastAsia="en-US"/>
              </w:rPr>
            </w:pPr>
            <w:r w:rsidRPr="009517D3">
              <w:rPr>
                <w:rFonts w:eastAsia="Calibri"/>
                <w:sz w:val="20"/>
                <w:lang w:eastAsia="en-US"/>
              </w:rPr>
              <w:t>Wet Pendulum</w:t>
            </w:r>
          </w:p>
          <w:p w14:paraId="0CC0AD62" w14:textId="77777777" w:rsidR="00080B22" w:rsidRPr="009517D3" w:rsidRDefault="00000000" w:rsidP="009D4000">
            <w:pPr>
              <w:rPr>
                <w:rFonts w:eastAsia="Calibri"/>
                <w:sz w:val="20"/>
                <w:lang w:eastAsia="en-US"/>
              </w:rPr>
            </w:pPr>
            <w:r w:rsidRPr="009517D3">
              <w:rPr>
                <w:rFonts w:eastAsia="Calibri"/>
                <w:sz w:val="20"/>
                <w:lang w:eastAsia="en-US"/>
              </w:rPr>
              <w:t>Slider 96</w:t>
            </w:r>
          </w:p>
        </w:tc>
        <w:tc>
          <w:tcPr>
            <w:tcW w:w="1085" w:type="dxa"/>
            <w:tcBorders>
              <w:top w:val="single" w:sz="4" w:space="0" w:color="auto"/>
              <w:left w:val="single" w:sz="4" w:space="0" w:color="auto"/>
              <w:bottom w:val="single" w:sz="4" w:space="0" w:color="auto"/>
              <w:right w:val="single" w:sz="4" w:space="0" w:color="auto"/>
            </w:tcBorders>
            <w:vAlign w:val="center"/>
            <w:hideMark/>
          </w:tcPr>
          <w:p w14:paraId="56C84D4F" w14:textId="77777777" w:rsidR="00080B22" w:rsidRPr="009517D3" w:rsidRDefault="00000000" w:rsidP="009D4000">
            <w:pPr>
              <w:jc w:val="center"/>
              <w:rPr>
                <w:rFonts w:eastAsia="Calibri"/>
                <w:sz w:val="20"/>
                <w:lang w:eastAsia="en-US"/>
              </w:rPr>
            </w:pPr>
            <w:r w:rsidRPr="009517D3">
              <w:rPr>
                <w:rFonts w:eastAsia="Calibri"/>
                <w:sz w:val="20"/>
                <w:lang w:eastAsia="en-US"/>
              </w:rPr>
              <w:t>71</w:t>
            </w:r>
          </w:p>
        </w:tc>
        <w:tc>
          <w:tcPr>
            <w:tcW w:w="1356" w:type="dxa"/>
            <w:tcBorders>
              <w:top w:val="single" w:sz="4" w:space="0" w:color="auto"/>
              <w:left w:val="single" w:sz="4" w:space="0" w:color="auto"/>
              <w:bottom w:val="single" w:sz="4" w:space="0" w:color="auto"/>
              <w:right w:val="single" w:sz="4" w:space="0" w:color="auto"/>
            </w:tcBorders>
            <w:vAlign w:val="center"/>
            <w:hideMark/>
          </w:tcPr>
          <w:p w14:paraId="5D4ABF31" w14:textId="77777777" w:rsidR="00080B22" w:rsidRPr="009517D3" w:rsidRDefault="00000000" w:rsidP="009D4000">
            <w:pPr>
              <w:jc w:val="center"/>
              <w:rPr>
                <w:rFonts w:eastAsia="Calibri"/>
                <w:sz w:val="20"/>
                <w:lang w:eastAsia="en-US"/>
              </w:rPr>
            </w:pPr>
            <w:r w:rsidRPr="009517D3">
              <w:rPr>
                <w:rFonts w:eastAsia="Calibri"/>
                <w:sz w:val="20"/>
                <w:lang w:eastAsia="en-US"/>
              </w:rPr>
              <w:t>54</w:t>
            </w:r>
          </w:p>
        </w:tc>
        <w:tc>
          <w:tcPr>
            <w:tcW w:w="1085" w:type="dxa"/>
            <w:tcBorders>
              <w:top w:val="single" w:sz="4" w:space="0" w:color="auto"/>
              <w:left w:val="single" w:sz="4" w:space="0" w:color="auto"/>
              <w:bottom w:val="single" w:sz="4" w:space="0" w:color="auto"/>
              <w:right w:val="single" w:sz="4" w:space="0" w:color="auto"/>
            </w:tcBorders>
            <w:vAlign w:val="center"/>
            <w:hideMark/>
          </w:tcPr>
          <w:p w14:paraId="17959F6F" w14:textId="77777777" w:rsidR="00080B22" w:rsidRPr="009517D3" w:rsidRDefault="00000000" w:rsidP="009D4000">
            <w:pPr>
              <w:jc w:val="center"/>
              <w:rPr>
                <w:rFonts w:eastAsia="Calibri"/>
                <w:sz w:val="20"/>
                <w:lang w:eastAsia="en-US"/>
              </w:rPr>
            </w:pPr>
            <w:r w:rsidRPr="009517D3">
              <w:rPr>
                <w:rFonts w:eastAsia="Calibri"/>
                <w:sz w:val="20"/>
                <w:lang w:eastAsia="en-US"/>
              </w:rPr>
              <w:t>P5</w:t>
            </w:r>
          </w:p>
        </w:tc>
        <w:tc>
          <w:tcPr>
            <w:tcW w:w="1339" w:type="dxa"/>
            <w:tcBorders>
              <w:top w:val="single" w:sz="4" w:space="0" w:color="auto"/>
              <w:left w:val="single" w:sz="4" w:space="0" w:color="auto"/>
              <w:bottom w:val="single" w:sz="4" w:space="0" w:color="auto"/>
              <w:right w:val="single" w:sz="4" w:space="0" w:color="auto"/>
            </w:tcBorders>
            <w:vAlign w:val="center"/>
            <w:hideMark/>
          </w:tcPr>
          <w:p w14:paraId="621216A0" w14:textId="77777777" w:rsidR="00080B22" w:rsidRPr="009517D3" w:rsidRDefault="00000000" w:rsidP="009D4000">
            <w:pPr>
              <w:jc w:val="center"/>
              <w:rPr>
                <w:rFonts w:eastAsia="Calibri"/>
                <w:sz w:val="20"/>
                <w:lang w:eastAsia="en-US"/>
              </w:rPr>
            </w:pPr>
            <w:r w:rsidRPr="009517D3">
              <w:rPr>
                <w:rFonts w:eastAsia="Calibri"/>
                <w:sz w:val="20"/>
                <w:lang w:eastAsia="en-US"/>
              </w:rPr>
              <w:t>P4</w:t>
            </w:r>
          </w:p>
        </w:tc>
      </w:tr>
      <w:tr w:rsidR="009838DF" w14:paraId="12A34F31" w14:textId="77777777" w:rsidTr="009D4000">
        <w:trPr>
          <w:cantSplit/>
        </w:trPr>
        <w:tc>
          <w:tcPr>
            <w:tcW w:w="0" w:type="auto"/>
            <w:vMerge/>
            <w:tcBorders>
              <w:top w:val="single" w:sz="4" w:space="0" w:color="auto"/>
              <w:left w:val="single" w:sz="4" w:space="0" w:color="auto"/>
              <w:bottom w:val="single" w:sz="4" w:space="0" w:color="auto"/>
              <w:right w:val="single" w:sz="4" w:space="0" w:color="auto"/>
            </w:tcBorders>
            <w:vAlign w:val="center"/>
            <w:hideMark/>
          </w:tcPr>
          <w:p w14:paraId="36526001" w14:textId="77777777" w:rsidR="00080B22" w:rsidRPr="009517D3" w:rsidRDefault="00080B22" w:rsidP="009D4000">
            <w:pPr>
              <w:rPr>
                <w:sz w:val="20"/>
                <w:lang w:eastAsia="en-US"/>
              </w:rPr>
            </w:pPr>
          </w:p>
        </w:tc>
        <w:tc>
          <w:tcPr>
            <w:tcW w:w="2905" w:type="dxa"/>
            <w:tcBorders>
              <w:top w:val="single" w:sz="4" w:space="0" w:color="auto"/>
              <w:left w:val="single" w:sz="4" w:space="0" w:color="auto"/>
              <w:bottom w:val="single" w:sz="4" w:space="0" w:color="auto"/>
              <w:right w:val="single" w:sz="4" w:space="0" w:color="auto"/>
            </w:tcBorders>
            <w:vAlign w:val="center"/>
            <w:hideMark/>
          </w:tcPr>
          <w:p w14:paraId="1139C9BA" w14:textId="77777777" w:rsidR="00080B22" w:rsidRPr="009517D3" w:rsidRDefault="00000000" w:rsidP="009D4000">
            <w:pPr>
              <w:rPr>
                <w:rFonts w:eastAsia="Calibri"/>
                <w:sz w:val="20"/>
                <w:lang w:eastAsia="en-US"/>
              </w:rPr>
            </w:pPr>
            <w:r w:rsidRPr="009517D3">
              <w:rPr>
                <w:rFonts w:eastAsia="Calibri"/>
                <w:sz w:val="20"/>
                <w:lang w:eastAsia="en-US"/>
              </w:rPr>
              <w:t>Wet Pendulum</w:t>
            </w:r>
          </w:p>
          <w:p w14:paraId="70FCA35C" w14:textId="77777777" w:rsidR="00080B22" w:rsidRPr="009517D3" w:rsidRDefault="00000000" w:rsidP="009D4000">
            <w:pPr>
              <w:rPr>
                <w:rFonts w:eastAsia="Calibri"/>
                <w:sz w:val="20"/>
                <w:lang w:eastAsia="en-US"/>
              </w:rPr>
            </w:pPr>
            <w:r w:rsidRPr="009517D3">
              <w:rPr>
                <w:rFonts w:eastAsia="Calibri"/>
                <w:sz w:val="20"/>
                <w:lang w:eastAsia="en-US"/>
              </w:rPr>
              <w:t>Slider 55</w:t>
            </w:r>
          </w:p>
        </w:tc>
        <w:tc>
          <w:tcPr>
            <w:tcW w:w="1085" w:type="dxa"/>
            <w:tcBorders>
              <w:top w:val="single" w:sz="4" w:space="0" w:color="auto"/>
              <w:left w:val="single" w:sz="4" w:space="0" w:color="auto"/>
              <w:bottom w:val="single" w:sz="4" w:space="0" w:color="auto"/>
              <w:right w:val="single" w:sz="4" w:space="0" w:color="auto"/>
            </w:tcBorders>
            <w:vAlign w:val="center"/>
            <w:hideMark/>
          </w:tcPr>
          <w:p w14:paraId="2713E281" w14:textId="77777777" w:rsidR="00080B22" w:rsidRPr="009517D3" w:rsidRDefault="00000000" w:rsidP="009D4000">
            <w:pPr>
              <w:jc w:val="center"/>
              <w:rPr>
                <w:rFonts w:eastAsia="Calibri"/>
                <w:sz w:val="20"/>
                <w:lang w:eastAsia="en-US"/>
              </w:rPr>
            </w:pPr>
            <w:r w:rsidRPr="009517D3">
              <w:rPr>
                <w:rFonts w:eastAsia="Calibri"/>
                <w:sz w:val="20"/>
                <w:lang w:eastAsia="en-US"/>
              </w:rPr>
              <w:t>65</w:t>
            </w:r>
          </w:p>
        </w:tc>
        <w:tc>
          <w:tcPr>
            <w:tcW w:w="1356" w:type="dxa"/>
            <w:tcBorders>
              <w:top w:val="single" w:sz="4" w:space="0" w:color="auto"/>
              <w:left w:val="single" w:sz="4" w:space="0" w:color="auto"/>
              <w:bottom w:val="single" w:sz="4" w:space="0" w:color="auto"/>
              <w:right w:val="single" w:sz="4" w:space="0" w:color="auto"/>
            </w:tcBorders>
            <w:vAlign w:val="center"/>
            <w:hideMark/>
          </w:tcPr>
          <w:p w14:paraId="40E53FDC" w14:textId="77777777" w:rsidR="00080B22" w:rsidRPr="009517D3" w:rsidRDefault="00000000" w:rsidP="009D4000">
            <w:pPr>
              <w:jc w:val="center"/>
              <w:rPr>
                <w:rFonts w:eastAsia="Calibri"/>
                <w:sz w:val="20"/>
                <w:lang w:eastAsia="en-US"/>
              </w:rPr>
            </w:pPr>
            <w:r w:rsidRPr="009517D3">
              <w:rPr>
                <w:rFonts w:eastAsia="Calibri"/>
                <w:sz w:val="20"/>
                <w:lang w:eastAsia="en-US"/>
              </w:rPr>
              <w:t>41</w:t>
            </w:r>
          </w:p>
        </w:tc>
        <w:tc>
          <w:tcPr>
            <w:tcW w:w="1085" w:type="dxa"/>
            <w:tcBorders>
              <w:top w:val="single" w:sz="4" w:space="0" w:color="auto"/>
              <w:left w:val="single" w:sz="4" w:space="0" w:color="auto"/>
              <w:bottom w:val="single" w:sz="4" w:space="0" w:color="auto"/>
              <w:right w:val="single" w:sz="4" w:space="0" w:color="auto"/>
            </w:tcBorders>
            <w:vAlign w:val="center"/>
            <w:hideMark/>
          </w:tcPr>
          <w:p w14:paraId="35CFC253" w14:textId="77777777" w:rsidR="00080B22" w:rsidRPr="009517D3" w:rsidRDefault="00000000" w:rsidP="009D4000">
            <w:pPr>
              <w:jc w:val="center"/>
              <w:rPr>
                <w:rFonts w:eastAsia="Calibri"/>
                <w:sz w:val="20"/>
                <w:lang w:eastAsia="en-US"/>
              </w:rPr>
            </w:pPr>
            <w:r w:rsidRPr="009517D3">
              <w:rPr>
                <w:rFonts w:eastAsia="Calibri"/>
                <w:sz w:val="20"/>
                <w:lang w:eastAsia="en-US"/>
              </w:rPr>
              <w:t>P5</w:t>
            </w:r>
          </w:p>
        </w:tc>
        <w:tc>
          <w:tcPr>
            <w:tcW w:w="1339" w:type="dxa"/>
            <w:tcBorders>
              <w:top w:val="single" w:sz="4" w:space="0" w:color="auto"/>
              <w:left w:val="single" w:sz="4" w:space="0" w:color="auto"/>
              <w:bottom w:val="single" w:sz="4" w:space="0" w:color="auto"/>
              <w:right w:val="single" w:sz="4" w:space="0" w:color="auto"/>
            </w:tcBorders>
            <w:vAlign w:val="center"/>
            <w:hideMark/>
          </w:tcPr>
          <w:p w14:paraId="7E5EB71A" w14:textId="77777777" w:rsidR="00080B22" w:rsidRPr="009517D3" w:rsidRDefault="00000000" w:rsidP="009D4000">
            <w:pPr>
              <w:jc w:val="center"/>
              <w:rPr>
                <w:rFonts w:eastAsia="Calibri"/>
                <w:sz w:val="20"/>
                <w:lang w:eastAsia="en-US"/>
              </w:rPr>
            </w:pPr>
            <w:r w:rsidRPr="009517D3">
              <w:rPr>
                <w:rFonts w:eastAsia="Calibri"/>
                <w:sz w:val="20"/>
                <w:lang w:eastAsia="en-US"/>
              </w:rPr>
              <w:t>P4</w:t>
            </w:r>
          </w:p>
        </w:tc>
      </w:tr>
      <w:tr w:rsidR="009838DF" w14:paraId="5A0F723F" w14:textId="77777777" w:rsidTr="009D4000">
        <w:trPr>
          <w:cantSplit/>
        </w:trPr>
        <w:tc>
          <w:tcPr>
            <w:tcW w:w="1524" w:type="dxa"/>
            <w:tcBorders>
              <w:top w:val="single" w:sz="4" w:space="0" w:color="auto"/>
              <w:left w:val="single" w:sz="4" w:space="0" w:color="auto"/>
              <w:bottom w:val="single" w:sz="4" w:space="0" w:color="auto"/>
              <w:right w:val="single" w:sz="4" w:space="0" w:color="auto"/>
            </w:tcBorders>
            <w:vAlign w:val="center"/>
            <w:hideMark/>
          </w:tcPr>
          <w:p w14:paraId="1E21D043" w14:textId="77777777" w:rsidR="00080B22" w:rsidRPr="009517D3" w:rsidRDefault="00000000" w:rsidP="009D4000">
            <w:pPr>
              <w:rPr>
                <w:rFonts w:eastAsia="Calibri"/>
                <w:sz w:val="20"/>
                <w:lang w:eastAsia="en-US"/>
              </w:rPr>
            </w:pPr>
            <w:r w:rsidRPr="009517D3">
              <w:rPr>
                <w:rFonts w:eastAsia="Calibri"/>
                <w:sz w:val="20"/>
                <w:lang w:eastAsia="en-US"/>
              </w:rPr>
              <w:t>AS 4586 Appendix C</w:t>
            </w:r>
          </w:p>
        </w:tc>
        <w:tc>
          <w:tcPr>
            <w:tcW w:w="2905" w:type="dxa"/>
            <w:tcBorders>
              <w:top w:val="single" w:sz="4" w:space="0" w:color="auto"/>
              <w:left w:val="single" w:sz="4" w:space="0" w:color="auto"/>
              <w:bottom w:val="single" w:sz="4" w:space="0" w:color="auto"/>
              <w:right w:val="single" w:sz="4" w:space="0" w:color="auto"/>
            </w:tcBorders>
            <w:vAlign w:val="center"/>
            <w:hideMark/>
          </w:tcPr>
          <w:p w14:paraId="123F5C6E" w14:textId="77777777" w:rsidR="00080B22" w:rsidRPr="009517D3" w:rsidRDefault="00000000" w:rsidP="009D4000">
            <w:pPr>
              <w:rPr>
                <w:rFonts w:eastAsia="Calibri"/>
                <w:sz w:val="20"/>
                <w:lang w:eastAsia="en-US"/>
              </w:rPr>
            </w:pPr>
            <w:r w:rsidRPr="009517D3">
              <w:rPr>
                <w:rFonts w:eastAsia="Calibri"/>
                <w:sz w:val="20"/>
                <w:lang w:eastAsia="en-US"/>
              </w:rPr>
              <w:t>Wet Barefoot Inclining Platform</w:t>
            </w:r>
          </w:p>
        </w:tc>
        <w:tc>
          <w:tcPr>
            <w:tcW w:w="1085" w:type="dxa"/>
            <w:tcBorders>
              <w:top w:val="single" w:sz="4" w:space="0" w:color="auto"/>
              <w:left w:val="single" w:sz="4" w:space="0" w:color="auto"/>
              <w:bottom w:val="single" w:sz="4" w:space="0" w:color="auto"/>
              <w:right w:val="single" w:sz="4" w:space="0" w:color="auto"/>
            </w:tcBorders>
            <w:vAlign w:val="center"/>
            <w:hideMark/>
          </w:tcPr>
          <w:p w14:paraId="23C9A362" w14:textId="77777777" w:rsidR="00080B22" w:rsidRPr="009517D3" w:rsidRDefault="00000000" w:rsidP="009D4000">
            <w:pPr>
              <w:jc w:val="center"/>
              <w:rPr>
                <w:rFonts w:eastAsia="Calibri"/>
                <w:sz w:val="20"/>
                <w:lang w:eastAsia="en-US"/>
              </w:rPr>
            </w:pPr>
            <w:r w:rsidRPr="009517D3">
              <w:rPr>
                <w:rFonts w:eastAsia="Calibri"/>
                <w:sz w:val="20"/>
                <w:lang w:eastAsia="en-US"/>
              </w:rPr>
              <w:t>29</w:t>
            </w:r>
            <w:r w:rsidRPr="009517D3">
              <w:rPr>
                <w:rFonts w:eastAsia="Calibri" w:cs="Arial"/>
                <w:sz w:val="20"/>
                <w:lang w:eastAsia="en-US"/>
              </w:rPr>
              <w:t>°</w:t>
            </w:r>
          </w:p>
        </w:tc>
        <w:tc>
          <w:tcPr>
            <w:tcW w:w="1356" w:type="dxa"/>
            <w:tcBorders>
              <w:top w:val="single" w:sz="4" w:space="0" w:color="auto"/>
              <w:left w:val="single" w:sz="4" w:space="0" w:color="auto"/>
              <w:bottom w:val="single" w:sz="4" w:space="0" w:color="auto"/>
              <w:right w:val="single" w:sz="4" w:space="0" w:color="auto"/>
            </w:tcBorders>
            <w:vAlign w:val="center"/>
            <w:hideMark/>
          </w:tcPr>
          <w:p w14:paraId="098D9BA8" w14:textId="77777777" w:rsidR="00080B22" w:rsidRPr="009517D3" w:rsidRDefault="00000000" w:rsidP="009D4000">
            <w:pPr>
              <w:jc w:val="center"/>
              <w:rPr>
                <w:rFonts w:eastAsia="Calibri"/>
                <w:sz w:val="20"/>
                <w:lang w:eastAsia="en-US"/>
              </w:rPr>
            </w:pPr>
            <w:r w:rsidRPr="009517D3">
              <w:rPr>
                <w:rFonts w:eastAsia="Calibri"/>
                <w:sz w:val="20"/>
                <w:lang w:eastAsia="en-US"/>
              </w:rPr>
              <w:t>16</w:t>
            </w:r>
            <w:r w:rsidRPr="009517D3">
              <w:rPr>
                <w:rFonts w:eastAsia="Calibri" w:cs="Arial"/>
                <w:sz w:val="20"/>
                <w:lang w:eastAsia="en-US"/>
              </w:rPr>
              <w:t>°</w:t>
            </w:r>
          </w:p>
        </w:tc>
        <w:tc>
          <w:tcPr>
            <w:tcW w:w="1085" w:type="dxa"/>
            <w:tcBorders>
              <w:top w:val="single" w:sz="4" w:space="0" w:color="auto"/>
              <w:left w:val="single" w:sz="4" w:space="0" w:color="auto"/>
              <w:bottom w:val="single" w:sz="4" w:space="0" w:color="auto"/>
              <w:right w:val="single" w:sz="4" w:space="0" w:color="auto"/>
            </w:tcBorders>
            <w:vAlign w:val="center"/>
            <w:hideMark/>
          </w:tcPr>
          <w:p w14:paraId="18992039" w14:textId="77777777" w:rsidR="00080B22" w:rsidRPr="009517D3" w:rsidRDefault="00000000" w:rsidP="009D4000">
            <w:pPr>
              <w:jc w:val="center"/>
              <w:rPr>
                <w:rFonts w:eastAsia="Calibri"/>
                <w:sz w:val="20"/>
                <w:lang w:eastAsia="en-US"/>
              </w:rPr>
            </w:pPr>
            <w:r w:rsidRPr="009517D3">
              <w:rPr>
                <w:rFonts w:eastAsia="Calibri"/>
                <w:sz w:val="20"/>
                <w:lang w:eastAsia="en-US"/>
              </w:rPr>
              <w:t>C</w:t>
            </w:r>
          </w:p>
        </w:tc>
        <w:tc>
          <w:tcPr>
            <w:tcW w:w="1339" w:type="dxa"/>
            <w:tcBorders>
              <w:top w:val="single" w:sz="4" w:space="0" w:color="auto"/>
              <w:left w:val="single" w:sz="4" w:space="0" w:color="auto"/>
              <w:bottom w:val="single" w:sz="4" w:space="0" w:color="auto"/>
              <w:right w:val="single" w:sz="4" w:space="0" w:color="auto"/>
            </w:tcBorders>
            <w:vAlign w:val="center"/>
            <w:hideMark/>
          </w:tcPr>
          <w:p w14:paraId="4575FA48" w14:textId="77777777" w:rsidR="00080B22" w:rsidRPr="009517D3" w:rsidRDefault="00000000" w:rsidP="009D4000">
            <w:pPr>
              <w:jc w:val="center"/>
              <w:rPr>
                <w:rFonts w:eastAsia="Calibri"/>
                <w:sz w:val="20"/>
                <w:lang w:eastAsia="en-US"/>
              </w:rPr>
            </w:pPr>
            <w:r w:rsidRPr="009517D3">
              <w:rPr>
                <w:rFonts w:eastAsia="Calibri"/>
                <w:sz w:val="20"/>
                <w:lang w:eastAsia="en-US"/>
              </w:rPr>
              <w:t>A</w:t>
            </w:r>
          </w:p>
        </w:tc>
      </w:tr>
      <w:tr w:rsidR="009838DF" w14:paraId="36A76693" w14:textId="77777777" w:rsidTr="009D4000">
        <w:trPr>
          <w:cantSplit/>
        </w:trPr>
        <w:tc>
          <w:tcPr>
            <w:tcW w:w="1524" w:type="dxa"/>
            <w:tcBorders>
              <w:top w:val="single" w:sz="4" w:space="0" w:color="auto"/>
              <w:left w:val="single" w:sz="4" w:space="0" w:color="auto"/>
              <w:bottom w:val="single" w:sz="4" w:space="0" w:color="auto"/>
              <w:right w:val="single" w:sz="4" w:space="0" w:color="auto"/>
            </w:tcBorders>
            <w:vAlign w:val="center"/>
            <w:hideMark/>
          </w:tcPr>
          <w:p w14:paraId="1D9ECFC7" w14:textId="77777777" w:rsidR="00080B22" w:rsidRPr="009517D3" w:rsidRDefault="00000000" w:rsidP="009D4000">
            <w:pPr>
              <w:rPr>
                <w:rFonts w:eastAsia="Calibri"/>
                <w:sz w:val="20"/>
                <w:lang w:eastAsia="en-US"/>
              </w:rPr>
            </w:pPr>
            <w:r w:rsidRPr="009517D3">
              <w:rPr>
                <w:rFonts w:eastAsia="Calibri"/>
                <w:sz w:val="20"/>
                <w:lang w:eastAsia="en-US"/>
              </w:rPr>
              <w:t>AS 4586 Appendix D</w:t>
            </w:r>
          </w:p>
        </w:tc>
        <w:tc>
          <w:tcPr>
            <w:tcW w:w="2905" w:type="dxa"/>
            <w:tcBorders>
              <w:top w:val="single" w:sz="4" w:space="0" w:color="auto"/>
              <w:left w:val="single" w:sz="4" w:space="0" w:color="auto"/>
              <w:bottom w:val="single" w:sz="4" w:space="0" w:color="auto"/>
              <w:right w:val="single" w:sz="4" w:space="0" w:color="auto"/>
            </w:tcBorders>
            <w:vAlign w:val="center"/>
            <w:hideMark/>
          </w:tcPr>
          <w:p w14:paraId="7095C68E" w14:textId="77777777" w:rsidR="00080B22" w:rsidRPr="009517D3" w:rsidRDefault="00000000" w:rsidP="009D4000">
            <w:pPr>
              <w:rPr>
                <w:rFonts w:eastAsia="Calibri"/>
                <w:sz w:val="20"/>
                <w:lang w:eastAsia="en-US"/>
              </w:rPr>
            </w:pPr>
            <w:r w:rsidRPr="009517D3">
              <w:rPr>
                <w:rFonts w:eastAsia="Calibri"/>
                <w:sz w:val="20"/>
                <w:lang w:eastAsia="en-US"/>
              </w:rPr>
              <w:t>Oil - Wet Inclining Platform</w:t>
            </w:r>
          </w:p>
        </w:tc>
        <w:tc>
          <w:tcPr>
            <w:tcW w:w="1085" w:type="dxa"/>
            <w:tcBorders>
              <w:top w:val="single" w:sz="4" w:space="0" w:color="auto"/>
              <w:left w:val="single" w:sz="4" w:space="0" w:color="auto"/>
              <w:bottom w:val="single" w:sz="4" w:space="0" w:color="auto"/>
              <w:right w:val="single" w:sz="4" w:space="0" w:color="auto"/>
            </w:tcBorders>
            <w:vAlign w:val="center"/>
            <w:hideMark/>
          </w:tcPr>
          <w:p w14:paraId="3CEF1771" w14:textId="77777777" w:rsidR="00080B22" w:rsidRPr="009517D3" w:rsidRDefault="00000000" w:rsidP="009D4000">
            <w:pPr>
              <w:jc w:val="center"/>
              <w:rPr>
                <w:rFonts w:eastAsia="Calibri"/>
                <w:sz w:val="20"/>
                <w:lang w:eastAsia="en-US"/>
              </w:rPr>
            </w:pPr>
            <w:r w:rsidRPr="009517D3">
              <w:rPr>
                <w:rFonts w:eastAsia="Calibri"/>
                <w:sz w:val="20"/>
                <w:lang w:eastAsia="en-US"/>
              </w:rPr>
              <w:t>24</w:t>
            </w:r>
            <w:r w:rsidRPr="009517D3">
              <w:rPr>
                <w:rFonts w:eastAsia="Calibri" w:cs="Arial"/>
                <w:sz w:val="20"/>
                <w:lang w:eastAsia="en-US"/>
              </w:rPr>
              <w:t>°</w:t>
            </w:r>
          </w:p>
        </w:tc>
        <w:tc>
          <w:tcPr>
            <w:tcW w:w="1356" w:type="dxa"/>
            <w:tcBorders>
              <w:top w:val="single" w:sz="4" w:space="0" w:color="auto"/>
              <w:left w:val="single" w:sz="4" w:space="0" w:color="auto"/>
              <w:bottom w:val="single" w:sz="4" w:space="0" w:color="auto"/>
              <w:right w:val="single" w:sz="4" w:space="0" w:color="auto"/>
            </w:tcBorders>
            <w:vAlign w:val="center"/>
            <w:hideMark/>
          </w:tcPr>
          <w:p w14:paraId="3B632C95" w14:textId="77777777" w:rsidR="00080B22" w:rsidRPr="009517D3" w:rsidRDefault="00000000" w:rsidP="009D4000">
            <w:pPr>
              <w:jc w:val="center"/>
              <w:rPr>
                <w:rFonts w:eastAsia="Calibri"/>
                <w:sz w:val="20"/>
                <w:lang w:eastAsia="en-US"/>
              </w:rPr>
            </w:pPr>
            <w:r w:rsidRPr="009517D3">
              <w:rPr>
                <w:rFonts w:eastAsia="Calibri"/>
                <w:sz w:val="20"/>
                <w:lang w:eastAsia="en-US"/>
              </w:rPr>
              <w:t>22</w:t>
            </w:r>
            <w:r w:rsidRPr="009517D3">
              <w:rPr>
                <w:rFonts w:eastAsia="Calibri" w:cs="Arial"/>
                <w:sz w:val="20"/>
                <w:lang w:eastAsia="en-US"/>
              </w:rPr>
              <w:t>°</w:t>
            </w:r>
          </w:p>
        </w:tc>
        <w:tc>
          <w:tcPr>
            <w:tcW w:w="1085" w:type="dxa"/>
            <w:tcBorders>
              <w:top w:val="single" w:sz="4" w:space="0" w:color="auto"/>
              <w:left w:val="single" w:sz="4" w:space="0" w:color="auto"/>
              <w:bottom w:val="single" w:sz="4" w:space="0" w:color="auto"/>
              <w:right w:val="single" w:sz="4" w:space="0" w:color="auto"/>
            </w:tcBorders>
            <w:vAlign w:val="center"/>
            <w:hideMark/>
          </w:tcPr>
          <w:p w14:paraId="66B2247F" w14:textId="77777777" w:rsidR="00080B22" w:rsidRPr="009517D3" w:rsidRDefault="00000000" w:rsidP="009D4000">
            <w:pPr>
              <w:jc w:val="center"/>
              <w:rPr>
                <w:rFonts w:eastAsia="Calibri"/>
                <w:sz w:val="20"/>
                <w:lang w:eastAsia="en-US"/>
              </w:rPr>
            </w:pPr>
            <w:r w:rsidRPr="009517D3">
              <w:rPr>
                <w:rFonts w:eastAsia="Calibri"/>
                <w:sz w:val="20"/>
                <w:lang w:eastAsia="en-US"/>
              </w:rPr>
              <w:t>R11</w:t>
            </w:r>
          </w:p>
        </w:tc>
        <w:tc>
          <w:tcPr>
            <w:tcW w:w="1339" w:type="dxa"/>
            <w:tcBorders>
              <w:top w:val="single" w:sz="4" w:space="0" w:color="auto"/>
              <w:left w:val="single" w:sz="4" w:space="0" w:color="auto"/>
              <w:bottom w:val="single" w:sz="4" w:space="0" w:color="auto"/>
              <w:right w:val="single" w:sz="4" w:space="0" w:color="auto"/>
            </w:tcBorders>
            <w:vAlign w:val="center"/>
            <w:hideMark/>
          </w:tcPr>
          <w:p w14:paraId="5B2F0A34" w14:textId="77777777" w:rsidR="00080B22" w:rsidRPr="009517D3" w:rsidRDefault="00000000" w:rsidP="009D4000">
            <w:pPr>
              <w:jc w:val="center"/>
              <w:rPr>
                <w:rFonts w:eastAsia="Calibri"/>
                <w:sz w:val="20"/>
                <w:lang w:eastAsia="en-US"/>
              </w:rPr>
            </w:pPr>
            <w:r w:rsidRPr="009517D3">
              <w:rPr>
                <w:rFonts w:eastAsia="Calibri"/>
                <w:sz w:val="20"/>
                <w:lang w:eastAsia="en-US"/>
              </w:rPr>
              <w:t>R11</w:t>
            </w:r>
          </w:p>
        </w:tc>
      </w:tr>
      <w:tr w:rsidR="009838DF" w14:paraId="3DCDF03B" w14:textId="77777777" w:rsidTr="009D4000">
        <w:trPr>
          <w:cantSplit/>
        </w:trPr>
        <w:tc>
          <w:tcPr>
            <w:tcW w:w="0" w:type="auto"/>
            <w:gridSpan w:val="6"/>
            <w:tcBorders>
              <w:top w:val="single" w:sz="4" w:space="0" w:color="auto"/>
              <w:left w:val="single" w:sz="4" w:space="0" w:color="auto"/>
              <w:bottom w:val="single" w:sz="4" w:space="0" w:color="auto"/>
              <w:right w:val="single" w:sz="4" w:space="0" w:color="auto"/>
            </w:tcBorders>
            <w:vAlign w:val="center"/>
            <w:hideMark/>
          </w:tcPr>
          <w:p w14:paraId="4F16EEA4" w14:textId="77777777" w:rsidR="00080B22" w:rsidRPr="009517D3" w:rsidRDefault="00000000" w:rsidP="009D4000">
            <w:pPr>
              <w:keepNext/>
              <w:rPr>
                <w:rFonts w:eastAsia="Calibri"/>
                <w:sz w:val="20"/>
                <w:lang w:eastAsia="en-US"/>
              </w:rPr>
            </w:pPr>
            <w:r w:rsidRPr="009517D3">
              <w:rPr>
                <w:rFonts w:eastAsia="Calibri"/>
                <w:b/>
                <w:sz w:val="20"/>
                <w:lang w:eastAsia="en-US"/>
              </w:rPr>
              <w:t>Luminous Reflectance</w:t>
            </w:r>
          </w:p>
        </w:tc>
      </w:tr>
      <w:tr w:rsidR="009838DF" w14:paraId="6202C410" w14:textId="77777777" w:rsidTr="009D4000">
        <w:trPr>
          <w:cantSplit/>
        </w:trPr>
        <w:tc>
          <w:tcPr>
            <w:tcW w:w="1524" w:type="dxa"/>
            <w:vMerge w:val="restart"/>
            <w:tcBorders>
              <w:top w:val="single" w:sz="4" w:space="0" w:color="auto"/>
              <w:left w:val="single" w:sz="4" w:space="0" w:color="auto"/>
              <w:bottom w:val="single" w:sz="4" w:space="0" w:color="auto"/>
              <w:right w:val="single" w:sz="4" w:space="0" w:color="auto"/>
            </w:tcBorders>
            <w:vAlign w:val="center"/>
            <w:hideMark/>
          </w:tcPr>
          <w:p w14:paraId="2085DB6E" w14:textId="77777777" w:rsidR="00080B22" w:rsidRPr="009517D3" w:rsidRDefault="00000000" w:rsidP="009D4000">
            <w:pPr>
              <w:keepNext/>
              <w:rPr>
                <w:rFonts w:eastAsia="Calibri"/>
                <w:sz w:val="20"/>
                <w:lang w:eastAsia="en-US"/>
              </w:rPr>
            </w:pPr>
            <w:r w:rsidRPr="009517D3">
              <w:rPr>
                <w:rFonts w:eastAsia="Calibri"/>
                <w:b/>
                <w:sz w:val="20"/>
                <w:lang w:eastAsia="en-US"/>
              </w:rPr>
              <w:t>Test</w:t>
            </w:r>
          </w:p>
        </w:tc>
        <w:tc>
          <w:tcPr>
            <w:tcW w:w="2905" w:type="dxa"/>
            <w:vMerge w:val="restart"/>
            <w:tcBorders>
              <w:top w:val="single" w:sz="4" w:space="0" w:color="auto"/>
              <w:left w:val="single" w:sz="4" w:space="0" w:color="auto"/>
              <w:bottom w:val="single" w:sz="4" w:space="0" w:color="auto"/>
              <w:right w:val="single" w:sz="4" w:space="0" w:color="auto"/>
            </w:tcBorders>
            <w:vAlign w:val="center"/>
            <w:hideMark/>
          </w:tcPr>
          <w:p w14:paraId="4A3FD630" w14:textId="77777777" w:rsidR="00080B22" w:rsidRPr="009517D3" w:rsidRDefault="00000000" w:rsidP="009D4000">
            <w:pPr>
              <w:keepNext/>
              <w:rPr>
                <w:rFonts w:eastAsia="Calibri"/>
                <w:sz w:val="20"/>
                <w:lang w:eastAsia="en-US"/>
              </w:rPr>
            </w:pPr>
            <w:r w:rsidRPr="009517D3">
              <w:rPr>
                <w:rFonts w:eastAsia="Calibri"/>
                <w:b/>
                <w:sz w:val="20"/>
                <w:lang w:eastAsia="en-US"/>
              </w:rPr>
              <w:t>Method</w:t>
            </w:r>
          </w:p>
        </w:tc>
        <w:tc>
          <w:tcPr>
            <w:tcW w:w="2441" w:type="dxa"/>
            <w:gridSpan w:val="2"/>
            <w:tcBorders>
              <w:top w:val="single" w:sz="4" w:space="0" w:color="auto"/>
              <w:left w:val="single" w:sz="4" w:space="0" w:color="auto"/>
              <w:bottom w:val="single" w:sz="4" w:space="0" w:color="auto"/>
              <w:right w:val="single" w:sz="4" w:space="0" w:color="auto"/>
            </w:tcBorders>
            <w:vAlign w:val="center"/>
            <w:hideMark/>
          </w:tcPr>
          <w:p w14:paraId="0E08D75E" w14:textId="77777777" w:rsidR="00080B22" w:rsidRPr="009517D3" w:rsidRDefault="00000000" w:rsidP="009D4000">
            <w:pPr>
              <w:keepNext/>
              <w:jc w:val="center"/>
              <w:rPr>
                <w:rFonts w:eastAsia="Calibri"/>
                <w:b/>
                <w:sz w:val="20"/>
                <w:lang w:eastAsia="en-US"/>
              </w:rPr>
            </w:pPr>
            <w:r w:rsidRPr="009517D3">
              <w:rPr>
                <w:rFonts w:eastAsia="Calibri"/>
                <w:b/>
                <w:sz w:val="20"/>
                <w:lang w:eastAsia="en-US"/>
              </w:rPr>
              <w:t>Dry Luminous Reflectance</w:t>
            </w:r>
          </w:p>
        </w:tc>
        <w:tc>
          <w:tcPr>
            <w:tcW w:w="2424" w:type="dxa"/>
            <w:gridSpan w:val="2"/>
            <w:tcBorders>
              <w:top w:val="single" w:sz="4" w:space="0" w:color="auto"/>
              <w:left w:val="single" w:sz="4" w:space="0" w:color="auto"/>
              <w:bottom w:val="single" w:sz="4" w:space="0" w:color="auto"/>
              <w:right w:val="single" w:sz="4" w:space="0" w:color="auto"/>
            </w:tcBorders>
            <w:vAlign w:val="center"/>
            <w:hideMark/>
          </w:tcPr>
          <w:p w14:paraId="043AE228" w14:textId="77777777" w:rsidR="00080B22" w:rsidRPr="009517D3" w:rsidRDefault="00000000" w:rsidP="009D4000">
            <w:pPr>
              <w:keepNext/>
              <w:jc w:val="center"/>
              <w:rPr>
                <w:rFonts w:eastAsia="Calibri"/>
                <w:b/>
                <w:sz w:val="20"/>
                <w:lang w:eastAsia="en-US"/>
              </w:rPr>
            </w:pPr>
            <w:r w:rsidRPr="009517D3">
              <w:rPr>
                <w:rFonts w:eastAsia="Calibri"/>
                <w:b/>
                <w:sz w:val="20"/>
                <w:lang w:eastAsia="en-US"/>
              </w:rPr>
              <w:t>Wet Luminous Reflectance</w:t>
            </w:r>
          </w:p>
        </w:tc>
      </w:tr>
      <w:tr w:rsidR="009838DF" w14:paraId="063A8E21" w14:textId="77777777" w:rsidTr="009D4000">
        <w:trPr>
          <w:cantSplit/>
        </w:trPr>
        <w:tc>
          <w:tcPr>
            <w:tcW w:w="0" w:type="auto"/>
            <w:vMerge/>
            <w:tcBorders>
              <w:top w:val="single" w:sz="4" w:space="0" w:color="auto"/>
              <w:left w:val="single" w:sz="4" w:space="0" w:color="auto"/>
              <w:bottom w:val="single" w:sz="4" w:space="0" w:color="auto"/>
              <w:right w:val="single" w:sz="4" w:space="0" w:color="auto"/>
            </w:tcBorders>
            <w:vAlign w:val="center"/>
            <w:hideMark/>
          </w:tcPr>
          <w:p w14:paraId="1F28881C" w14:textId="77777777" w:rsidR="00080B22" w:rsidRPr="009517D3" w:rsidRDefault="00080B22" w:rsidP="009D4000">
            <w:pPr>
              <w:keepNext/>
              <w:rPr>
                <w:sz w:val="20"/>
                <w:lang w:eastAsia="en-US"/>
              </w:rPr>
            </w:pPr>
          </w:p>
        </w:tc>
        <w:tc>
          <w:tcPr>
            <w:tcW w:w="0" w:type="auto"/>
            <w:vMerge/>
            <w:tcBorders>
              <w:top w:val="single" w:sz="4" w:space="0" w:color="auto"/>
              <w:left w:val="single" w:sz="4" w:space="0" w:color="auto"/>
              <w:bottom w:val="single" w:sz="4" w:space="0" w:color="auto"/>
              <w:right w:val="single" w:sz="4" w:space="0" w:color="auto"/>
            </w:tcBorders>
            <w:vAlign w:val="center"/>
            <w:hideMark/>
          </w:tcPr>
          <w:p w14:paraId="70FA5C08" w14:textId="77777777" w:rsidR="00080B22" w:rsidRPr="009517D3" w:rsidRDefault="00080B22" w:rsidP="009D4000">
            <w:pPr>
              <w:keepNext/>
              <w:rPr>
                <w:sz w:val="20"/>
                <w:lang w:eastAsia="en-US"/>
              </w:rPr>
            </w:pPr>
          </w:p>
        </w:tc>
        <w:tc>
          <w:tcPr>
            <w:tcW w:w="1085" w:type="dxa"/>
            <w:tcBorders>
              <w:top w:val="single" w:sz="4" w:space="0" w:color="auto"/>
              <w:left w:val="single" w:sz="4" w:space="0" w:color="auto"/>
              <w:bottom w:val="single" w:sz="4" w:space="0" w:color="auto"/>
              <w:right w:val="single" w:sz="4" w:space="0" w:color="auto"/>
            </w:tcBorders>
            <w:vAlign w:val="center"/>
            <w:hideMark/>
          </w:tcPr>
          <w:p w14:paraId="4FA99225" w14:textId="77777777" w:rsidR="00080B22" w:rsidRPr="009517D3" w:rsidRDefault="00000000" w:rsidP="009D4000">
            <w:pPr>
              <w:keepNext/>
              <w:jc w:val="center"/>
              <w:rPr>
                <w:rFonts w:eastAsia="Calibri"/>
                <w:b/>
                <w:sz w:val="20"/>
                <w:lang w:eastAsia="en-US"/>
              </w:rPr>
            </w:pPr>
            <w:r w:rsidRPr="009517D3">
              <w:rPr>
                <w:rFonts w:eastAsia="Calibri"/>
                <w:b/>
                <w:sz w:val="20"/>
                <w:lang w:eastAsia="en-US"/>
              </w:rPr>
              <w:t>Warning Type</w:t>
            </w:r>
          </w:p>
        </w:tc>
        <w:tc>
          <w:tcPr>
            <w:tcW w:w="1356" w:type="dxa"/>
            <w:tcBorders>
              <w:top w:val="single" w:sz="4" w:space="0" w:color="auto"/>
              <w:left w:val="single" w:sz="4" w:space="0" w:color="auto"/>
              <w:bottom w:val="single" w:sz="4" w:space="0" w:color="auto"/>
              <w:right w:val="single" w:sz="4" w:space="0" w:color="auto"/>
            </w:tcBorders>
            <w:vAlign w:val="center"/>
            <w:hideMark/>
          </w:tcPr>
          <w:p w14:paraId="37587D5E" w14:textId="77777777" w:rsidR="00080B22" w:rsidRPr="009517D3" w:rsidRDefault="00000000" w:rsidP="009D4000">
            <w:pPr>
              <w:keepNext/>
              <w:jc w:val="center"/>
              <w:rPr>
                <w:rFonts w:eastAsia="Calibri"/>
                <w:b/>
                <w:sz w:val="20"/>
                <w:lang w:eastAsia="en-US"/>
              </w:rPr>
            </w:pPr>
            <w:r w:rsidRPr="009517D3">
              <w:rPr>
                <w:rFonts w:eastAsia="Calibri"/>
                <w:b/>
                <w:sz w:val="20"/>
                <w:lang w:eastAsia="en-US"/>
              </w:rPr>
              <w:t>Directional Type</w:t>
            </w:r>
          </w:p>
        </w:tc>
        <w:tc>
          <w:tcPr>
            <w:tcW w:w="1085" w:type="dxa"/>
            <w:tcBorders>
              <w:top w:val="single" w:sz="4" w:space="0" w:color="auto"/>
              <w:left w:val="single" w:sz="4" w:space="0" w:color="auto"/>
              <w:bottom w:val="single" w:sz="4" w:space="0" w:color="auto"/>
              <w:right w:val="single" w:sz="4" w:space="0" w:color="auto"/>
            </w:tcBorders>
            <w:vAlign w:val="center"/>
            <w:hideMark/>
          </w:tcPr>
          <w:p w14:paraId="58CE5683" w14:textId="77777777" w:rsidR="00080B22" w:rsidRPr="009517D3" w:rsidRDefault="00000000" w:rsidP="009D4000">
            <w:pPr>
              <w:keepNext/>
              <w:jc w:val="center"/>
              <w:rPr>
                <w:rFonts w:eastAsia="Calibri"/>
                <w:b/>
                <w:sz w:val="20"/>
                <w:lang w:eastAsia="en-US"/>
              </w:rPr>
            </w:pPr>
            <w:r w:rsidRPr="009517D3">
              <w:rPr>
                <w:rFonts w:eastAsia="Calibri"/>
                <w:b/>
                <w:sz w:val="20"/>
                <w:lang w:eastAsia="en-US"/>
              </w:rPr>
              <w:t>Warning Type</w:t>
            </w:r>
          </w:p>
        </w:tc>
        <w:tc>
          <w:tcPr>
            <w:tcW w:w="1339" w:type="dxa"/>
            <w:tcBorders>
              <w:top w:val="single" w:sz="4" w:space="0" w:color="auto"/>
              <w:left w:val="single" w:sz="4" w:space="0" w:color="auto"/>
              <w:bottom w:val="single" w:sz="4" w:space="0" w:color="auto"/>
              <w:right w:val="single" w:sz="4" w:space="0" w:color="auto"/>
            </w:tcBorders>
            <w:vAlign w:val="center"/>
            <w:hideMark/>
          </w:tcPr>
          <w:p w14:paraId="7ED9D7D9" w14:textId="77777777" w:rsidR="00080B22" w:rsidRPr="009517D3" w:rsidRDefault="00000000" w:rsidP="009D4000">
            <w:pPr>
              <w:keepNext/>
              <w:jc w:val="center"/>
              <w:rPr>
                <w:rFonts w:eastAsia="Calibri"/>
                <w:b/>
                <w:sz w:val="20"/>
                <w:lang w:eastAsia="en-US"/>
              </w:rPr>
            </w:pPr>
            <w:r w:rsidRPr="009517D3">
              <w:rPr>
                <w:rFonts w:eastAsia="Calibri"/>
                <w:b/>
                <w:sz w:val="20"/>
                <w:lang w:eastAsia="en-US"/>
              </w:rPr>
              <w:t>Directional Type</w:t>
            </w:r>
          </w:p>
        </w:tc>
      </w:tr>
      <w:tr w:rsidR="009838DF" w14:paraId="0FF99576" w14:textId="77777777" w:rsidTr="009D4000">
        <w:trPr>
          <w:cantSplit/>
        </w:trPr>
        <w:tc>
          <w:tcPr>
            <w:tcW w:w="1524" w:type="dxa"/>
            <w:vMerge w:val="restart"/>
            <w:tcBorders>
              <w:top w:val="single" w:sz="4" w:space="0" w:color="auto"/>
              <w:left w:val="single" w:sz="4" w:space="0" w:color="auto"/>
              <w:bottom w:val="single" w:sz="4" w:space="0" w:color="auto"/>
              <w:right w:val="single" w:sz="4" w:space="0" w:color="auto"/>
            </w:tcBorders>
            <w:vAlign w:val="center"/>
            <w:hideMark/>
          </w:tcPr>
          <w:p w14:paraId="0F6B49DB" w14:textId="77777777" w:rsidR="00080B22" w:rsidRPr="009517D3" w:rsidRDefault="00000000" w:rsidP="009D4000">
            <w:pPr>
              <w:rPr>
                <w:rFonts w:eastAsia="Calibri"/>
                <w:sz w:val="20"/>
                <w:lang w:eastAsia="en-US"/>
              </w:rPr>
            </w:pPr>
            <w:r w:rsidRPr="009517D3">
              <w:rPr>
                <w:rFonts w:eastAsia="Calibri"/>
                <w:sz w:val="20"/>
                <w:lang w:eastAsia="en-US"/>
              </w:rPr>
              <w:t>AS</w:t>
            </w:r>
            <w:r>
              <w:rPr>
                <w:rFonts w:eastAsia="Calibri"/>
                <w:sz w:val="20"/>
                <w:lang w:eastAsia="en-US"/>
              </w:rPr>
              <w:t>/NZS</w:t>
            </w:r>
            <w:r w:rsidRPr="009517D3">
              <w:rPr>
                <w:rFonts w:eastAsia="Calibri"/>
                <w:sz w:val="20"/>
                <w:lang w:eastAsia="en-US"/>
              </w:rPr>
              <w:t> 1428.4.1 Appendix E Luminous Reflectance</w:t>
            </w:r>
          </w:p>
        </w:tc>
        <w:tc>
          <w:tcPr>
            <w:tcW w:w="2905" w:type="dxa"/>
            <w:tcBorders>
              <w:top w:val="single" w:sz="4" w:space="0" w:color="auto"/>
              <w:left w:val="single" w:sz="4" w:space="0" w:color="auto"/>
              <w:bottom w:val="single" w:sz="4" w:space="0" w:color="auto"/>
              <w:right w:val="single" w:sz="4" w:space="0" w:color="auto"/>
            </w:tcBorders>
            <w:vAlign w:val="center"/>
            <w:hideMark/>
          </w:tcPr>
          <w:p w14:paraId="21FCFD13" w14:textId="77777777" w:rsidR="00080B22" w:rsidRPr="009517D3" w:rsidRDefault="00000000" w:rsidP="009D4000">
            <w:pPr>
              <w:rPr>
                <w:rFonts w:eastAsia="Calibri"/>
                <w:sz w:val="20"/>
                <w:lang w:eastAsia="en-US"/>
              </w:rPr>
            </w:pPr>
            <w:r w:rsidRPr="009517D3">
              <w:rPr>
                <w:rFonts w:eastAsia="Calibri"/>
                <w:sz w:val="20"/>
                <w:lang w:eastAsia="en-US"/>
              </w:rPr>
              <w:t>Luminous Reflectance</w:t>
            </w:r>
          </w:p>
          <w:p w14:paraId="01858352" w14:textId="77777777" w:rsidR="00080B22" w:rsidRPr="009517D3" w:rsidRDefault="00000000" w:rsidP="009D4000">
            <w:pPr>
              <w:rPr>
                <w:rFonts w:eastAsia="Calibri"/>
                <w:sz w:val="20"/>
                <w:lang w:eastAsia="en-US"/>
              </w:rPr>
            </w:pPr>
            <w:r w:rsidRPr="009517D3">
              <w:rPr>
                <w:rFonts w:eastAsia="Calibri"/>
                <w:sz w:val="20"/>
                <w:lang w:eastAsia="en-US"/>
              </w:rPr>
              <w:t xml:space="preserve">Material Colour - </w:t>
            </w:r>
            <w:r w:rsidRPr="009517D3">
              <w:rPr>
                <w:rFonts w:eastAsia="Calibri"/>
                <w:b/>
                <w:sz w:val="20"/>
                <w:lang w:eastAsia="en-US"/>
              </w:rPr>
              <w:t>White</w:t>
            </w:r>
          </w:p>
        </w:tc>
        <w:tc>
          <w:tcPr>
            <w:tcW w:w="1085" w:type="dxa"/>
            <w:tcBorders>
              <w:top w:val="single" w:sz="4" w:space="0" w:color="auto"/>
              <w:left w:val="single" w:sz="4" w:space="0" w:color="auto"/>
              <w:bottom w:val="single" w:sz="4" w:space="0" w:color="auto"/>
              <w:right w:val="single" w:sz="4" w:space="0" w:color="auto"/>
            </w:tcBorders>
            <w:vAlign w:val="center"/>
            <w:hideMark/>
          </w:tcPr>
          <w:p w14:paraId="7A0B83DA" w14:textId="77777777" w:rsidR="00080B22" w:rsidRPr="009517D3" w:rsidRDefault="00000000" w:rsidP="009D4000">
            <w:pPr>
              <w:jc w:val="center"/>
              <w:rPr>
                <w:rFonts w:eastAsia="Calibri"/>
                <w:sz w:val="20"/>
                <w:lang w:eastAsia="en-US"/>
              </w:rPr>
            </w:pPr>
            <w:r w:rsidRPr="009517D3">
              <w:rPr>
                <w:rFonts w:eastAsia="Calibri"/>
                <w:sz w:val="20"/>
                <w:lang w:eastAsia="en-US"/>
              </w:rPr>
              <w:t>73.5</w:t>
            </w:r>
          </w:p>
        </w:tc>
        <w:tc>
          <w:tcPr>
            <w:tcW w:w="1356" w:type="dxa"/>
            <w:tcBorders>
              <w:top w:val="single" w:sz="4" w:space="0" w:color="auto"/>
              <w:left w:val="single" w:sz="4" w:space="0" w:color="auto"/>
              <w:bottom w:val="single" w:sz="4" w:space="0" w:color="auto"/>
              <w:right w:val="single" w:sz="4" w:space="0" w:color="auto"/>
            </w:tcBorders>
            <w:vAlign w:val="center"/>
            <w:hideMark/>
          </w:tcPr>
          <w:p w14:paraId="26CE42B3" w14:textId="77777777" w:rsidR="00080B22" w:rsidRPr="009517D3" w:rsidRDefault="00000000" w:rsidP="009D4000">
            <w:pPr>
              <w:jc w:val="center"/>
              <w:rPr>
                <w:rFonts w:eastAsia="Calibri"/>
                <w:sz w:val="20"/>
                <w:lang w:eastAsia="en-US"/>
              </w:rPr>
            </w:pPr>
            <w:r w:rsidRPr="009517D3">
              <w:rPr>
                <w:rFonts w:eastAsia="Calibri"/>
                <w:sz w:val="20"/>
                <w:lang w:eastAsia="en-US"/>
              </w:rPr>
              <w:t>74.6</w:t>
            </w:r>
          </w:p>
        </w:tc>
        <w:tc>
          <w:tcPr>
            <w:tcW w:w="1085" w:type="dxa"/>
            <w:tcBorders>
              <w:top w:val="single" w:sz="4" w:space="0" w:color="auto"/>
              <w:left w:val="single" w:sz="4" w:space="0" w:color="auto"/>
              <w:bottom w:val="single" w:sz="4" w:space="0" w:color="auto"/>
              <w:right w:val="single" w:sz="4" w:space="0" w:color="auto"/>
            </w:tcBorders>
            <w:vAlign w:val="center"/>
            <w:hideMark/>
          </w:tcPr>
          <w:p w14:paraId="51E19FD3" w14:textId="77777777" w:rsidR="00080B22" w:rsidRPr="009517D3" w:rsidRDefault="00000000" w:rsidP="009D4000">
            <w:pPr>
              <w:jc w:val="center"/>
              <w:rPr>
                <w:rFonts w:eastAsia="Calibri"/>
                <w:sz w:val="20"/>
                <w:lang w:eastAsia="en-US"/>
              </w:rPr>
            </w:pPr>
            <w:r w:rsidRPr="009517D3">
              <w:rPr>
                <w:rFonts w:eastAsia="Calibri"/>
                <w:sz w:val="20"/>
                <w:lang w:eastAsia="en-US"/>
              </w:rPr>
              <w:t>72.5</w:t>
            </w:r>
          </w:p>
        </w:tc>
        <w:tc>
          <w:tcPr>
            <w:tcW w:w="1339" w:type="dxa"/>
            <w:tcBorders>
              <w:top w:val="single" w:sz="4" w:space="0" w:color="auto"/>
              <w:left w:val="single" w:sz="4" w:space="0" w:color="auto"/>
              <w:bottom w:val="single" w:sz="4" w:space="0" w:color="auto"/>
              <w:right w:val="single" w:sz="4" w:space="0" w:color="auto"/>
            </w:tcBorders>
            <w:vAlign w:val="center"/>
            <w:hideMark/>
          </w:tcPr>
          <w:p w14:paraId="57BD307A" w14:textId="77777777" w:rsidR="00080B22" w:rsidRPr="009517D3" w:rsidRDefault="00000000" w:rsidP="009D4000">
            <w:pPr>
              <w:jc w:val="center"/>
              <w:rPr>
                <w:rFonts w:eastAsia="Calibri"/>
                <w:sz w:val="20"/>
                <w:lang w:eastAsia="en-US"/>
              </w:rPr>
            </w:pPr>
            <w:r w:rsidRPr="009517D3">
              <w:rPr>
                <w:rFonts w:eastAsia="Calibri"/>
                <w:sz w:val="20"/>
                <w:lang w:eastAsia="en-US"/>
              </w:rPr>
              <w:t>73.7</w:t>
            </w:r>
          </w:p>
        </w:tc>
      </w:tr>
      <w:tr w:rsidR="009838DF" w14:paraId="5391E197" w14:textId="77777777" w:rsidTr="009D4000">
        <w:trPr>
          <w:cantSplit/>
        </w:trPr>
        <w:tc>
          <w:tcPr>
            <w:tcW w:w="0" w:type="auto"/>
            <w:vMerge/>
            <w:tcBorders>
              <w:top w:val="single" w:sz="4" w:space="0" w:color="auto"/>
              <w:left w:val="single" w:sz="4" w:space="0" w:color="auto"/>
              <w:bottom w:val="single" w:sz="4" w:space="0" w:color="auto"/>
              <w:right w:val="single" w:sz="4" w:space="0" w:color="auto"/>
            </w:tcBorders>
            <w:vAlign w:val="center"/>
            <w:hideMark/>
          </w:tcPr>
          <w:p w14:paraId="74E77AE0" w14:textId="77777777" w:rsidR="00080B22" w:rsidRPr="009517D3" w:rsidRDefault="00080B22" w:rsidP="009D4000">
            <w:pPr>
              <w:rPr>
                <w:sz w:val="20"/>
                <w:lang w:eastAsia="en-US"/>
              </w:rPr>
            </w:pPr>
          </w:p>
        </w:tc>
        <w:tc>
          <w:tcPr>
            <w:tcW w:w="2905" w:type="dxa"/>
            <w:tcBorders>
              <w:top w:val="single" w:sz="4" w:space="0" w:color="auto"/>
              <w:left w:val="single" w:sz="4" w:space="0" w:color="auto"/>
              <w:bottom w:val="single" w:sz="4" w:space="0" w:color="auto"/>
              <w:right w:val="single" w:sz="4" w:space="0" w:color="auto"/>
            </w:tcBorders>
            <w:vAlign w:val="center"/>
            <w:hideMark/>
          </w:tcPr>
          <w:p w14:paraId="6F61C740" w14:textId="77777777" w:rsidR="00080B22" w:rsidRPr="009517D3" w:rsidRDefault="00000000" w:rsidP="009D4000">
            <w:pPr>
              <w:rPr>
                <w:rFonts w:eastAsia="Calibri"/>
                <w:sz w:val="20"/>
                <w:lang w:eastAsia="en-US"/>
              </w:rPr>
            </w:pPr>
            <w:r w:rsidRPr="009517D3">
              <w:rPr>
                <w:rFonts w:eastAsia="Calibri"/>
                <w:sz w:val="20"/>
                <w:lang w:eastAsia="en-US"/>
              </w:rPr>
              <w:t>Luminous Reflectance</w:t>
            </w:r>
          </w:p>
          <w:p w14:paraId="1525E767" w14:textId="77777777" w:rsidR="00080B22" w:rsidRPr="009517D3" w:rsidRDefault="00000000" w:rsidP="009D4000">
            <w:pPr>
              <w:rPr>
                <w:rFonts w:eastAsia="Calibri"/>
                <w:sz w:val="20"/>
                <w:lang w:eastAsia="en-US"/>
              </w:rPr>
            </w:pPr>
            <w:r w:rsidRPr="009517D3">
              <w:rPr>
                <w:rFonts w:eastAsia="Calibri"/>
                <w:sz w:val="20"/>
                <w:lang w:eastAsia="en-US"/>
              </w:rPr>
              <w:t xml:space="preserve">Material Colour - </w:t>
            </w:r>
            <w:r w:rsidRPr="009517D3">
              <w:rPr>
                <w:rFonts w:eastAsia="Calibri"/>
                <w:b/>
                <w:sz w:val="20"/>
                <w:lang w:eastAsia="en-US"/>
              </w:rPr>
              <w:t>Black</w:t>
            </w:r>
          </w:p>
        </w:tc>
        <w:tc>
          <w:tcPr>
            <w:tcW w:w="1085" w:type="dxa"/>
            <w:tcBorders>
              <w:top w:val="single" w:sz="4" w:space="0" w:color="auto"/>
              <w:left w:val="single" w:sz="4" w:space="0" w:color="auto"/>
              <w:bottom w:val="single" w:sz="4" w:space="0" w:color="auto"/>
              <w:right w:val="single" w:sz="4" w:space="0" w:color="auto"/>
            </w:tcBorders>
            <w:vAlign w:val="center"/>
            <w:hideMark/>
          </w:tcPr>
          <w:p w14:paraId="6A2B055A" w14:textId="77777777" w:rsidR="00080B22" w:rsidRPr="009517D3" w:rsidRDefault="00000000" w:rsidP="009D4000">
            <w:pPr>
              <w:jc w:val="center"/>
              <w:rPr>
                <w:rFonts w:eastAsia="Calibri"/>
                <w:sz w:val="20"/>
                <w:lang w:eastAsia="en-US"/>
              </w:rPr>
            </w:pPr>
            <w:r w:rsidRPr="009517D3">
              <w:rPr>
                <w:rFonts w:eastAsia="Calibri"/>
                <w:sz w:val="20"/>
                <w:lang w:eastAsia="en-US"/>
              </w:rPr>
              <w:t>3.1</w:t>
            </w:r>
          </w:p>
        </w:tc>
        <w:tc>
          <w:tcPr>
            <w:tcW w:w="1356" w:type="dxa"/>
            <w:tcBorders>
              <w:top w:val="single" w:sz="4" w:space="0" w:color="auto"/>
              <w:left w:val="single" w:sz="4" w:space="0" w:color="auto"/>
              <w:bottom w:val="single" w:sz="4" w:space="0" w:color="auto"/>
              <w:right w:val="single" w:sz="4" w:space="0" w:color="auto"/>
            </w:tcBorders>
            <w:vAlign w:val="center"/>
            <w:hideMark/>
          </w:tcPr>
          <w:p w14:paraId="0F792A9C" w14:textId="77777777" w:rsidR="00080B22" w:rsidRPr="009517D3" w:rsidRDefault="00000000" w:rsidP="009D4000">
            <w:pPr>
              <w:jc w:val="center"/>
              <w:rPr>
                <w:rFonts w:eastAsia="Calibri"/>
                <w:sz w:val="20"/>
                <w:lang w:eastAsia="en-US"/>
              </w:rPr>
            </w:pPr>
            <w:r w:rsidRPr="009517D3">
              <w:rPr>
                <w:rFonts w:eastAsia="Calibri"/>
                <w:sz w:val="20"/>
                <w:lang w:eastAsia="en-US"/>
              </w:rPr>
              <w:t>5.2</w:t>
            </w:r>
          </w:p>
        </w:tc>
        <w:tc>
          <w:tcPr>
            <w:tcW w:w="1085" w:type="dxa"/>
            <w:tcBorders>
              <w:top w:val="single" w:sz="4" w:space="0" w:color="auto"/>
              <w:left w:val="single" w:sz="4" w:space="0" w:color="auto"/>
              <w:bottom w:val="single" w:sz="4" w:space="0" w:color="auto"/>
              <w:right w:val="single" w:sz="4" w:space="0" w:color="auto"/>
            </w:tcBorders>
            <w:vAlign w:val="center"/>
            <w:hideMark/>
          </w:tcPr>
          <w:p w14:paraId="36645F24" w14:textId="77777777" w:rsidR="00080B22" w:rsidRPr="009517D3" w:rsidRDefault="00000000" w:rsidP="009D4000">
            <w:pPr>
              <w:jc w:val="center"/>
              <w:rPr>
                <w:rFonts w:eastAsia="Calibri"/>
                <w:sz w:val="20"/>
                <w:lang w:eastAsia="en-US"/>
              </w:rPr>
            </w:pPr>
            <w:r w:rsidRPr="009517D3">
              <w:rPr>
                <w:rFonts w:eastAsia="Calibri"/>
                <w:sz w:val="20"/>
                <w:lang w:eastAsia="en-US"/>
              </w:rPr>
              <w:t>2.5</w:t>
            </w:r>
          </w:p>
        </w:tc>
        <w:tc>
          <w:tcPr>
            <w:tcW w:w="1339" w:type="dxa"/>
            <w:tcBorders>
              <w:top w:val="single" w:sz="4" w:space="0" w:color="auto"/>
              <w:left w:val="single" w:sz="4" w:space="0" w:color="auto"/>
              <w:bottom w:val="single" w:sz="4" w:space="0" w:color="auto"/>
              <w:right w:val="single" w:sz="4" w:space="0" w:color="auto"/>
            </w:tcBorders>
            <w:vAlign w:val="center"/>
            <w:hideMark/>
          </w:tcPr>
          <w:p w14:paraId="43A2B1F5" w14:textId="77777777" w:rsidR="00080B22" w:rsidRPr="009517D3" w:rsidRDefault="00000000" w:rsidP="009D4000">
            <w:pPr>
              <w:jc w:val="center"/>
              <w:rPr>
                <w:rFonts w:eastAsia="Calibri"/>
                <w:sz w:val="20"/>
                <w:lang w:eastAsia="en-US"/>
              </w:rPr>
            </w:pPr>
            <w:r w:rsidRPr="009517D3">
              <w:rPr>
                <w:rFonts w:eastAsia="Calibri"/>
                <w:sz w:val="20"/>
                <w:lang w:eastAsia="en-US"/>
              </w:rPr>
              <w:t>3.5</w:t>
            </w:r>
          </w:p>
        </w:tc>
      </w:tr>
      <w:tr w:rsidR="009838DF" w14:paraId="1A326B29" w14:textId="77777777" w:rsidTr="009D4000">
        <w:trPr>
          <w:cantSplit/>
        </w:trPr>
        <w:tc>
          <w:tcPr>
            <w:tcW w:w="0" w:type="auto"/>
            <w:vMerge/>
            <w:tcBorders>
              <w:top w:val="single" w:sz="4" w:space="0" w:color="auto"/>
              <w:left w:val="single" w:sz="4" w:space="0" w:color="auto"/>
              <w:bottom w:val="single" w:sz="4" w:space="0" w:color="auto"/>
              <w:right w:val="single" w:sz="4" w:space="0" w:color="auto"/>
            </w:tcBorders>
            <w:vAlign w:val="center"/>
            <w:hideMark/>
          </w:tcPr>
          <w:p w14:paraId="1E8832AD" w14:textId="77777777" w:rsidR="00080B22" w:rsidRPr="009517D3" w:rsidRDefault="00080B22" w:rsidP="009D4000">
            <w:pPr>
              <w:rPr>
                <w:sz w:val="20"/>
                <w:lang w:eastAsia="en-US"/>
              </w:rPr>
            </w:pPr>
          </w:p>
        </w:tc>
        <w:tc>
          <w:tcPr>
            <w:tcW w:w="2905" w:type="dxa"/>
            <w:tcBorders>
              <w:top w:val="single" w:sz="4" w:space="0" w:color="auto"/>
              <w:left w:val="single" w:sz="4" w:space="0" w:color="auto"/>
              <w:bottom w:val="single" w:sz="4" w:space="0" w:color="auto"/>
              <w:right w:val="single" w:sz="4" w:space="0" w:color="auto"/>
            </w:tcBorders>
            <w:vAlign w:val="center"/>
            <w:hideMark/>
          </w:tcPr>
          <w:p w14:paraId="6A0CE200" w14:textId="77777777" w:rsidR="00080B22" w:rsidRPr="009517D3" w:rsidRDefault="00000000" w:rsidP="009D4000">
            <w:pPr>
              <w:rPr>
                <w:rFonts w:eastAsia="Calibri"/>
                <w:sz w:val="20"/>
                <w:lang w:eastAsia="en-US"/>
              </w:rPr>
            </w:pPr>
            <w:r w:rsidRPr="009517D3">
              <w:rPr>
                <w:rFonts w:eastAsia="Calibri"/>
                <w:sz w:val="20"/>
                <w:lang w:eastAsia="en-US"/>
              </w:rPr>
              <w:t>Luminous Reflectance</w:t>
            </w:r>
          </w:p>
          <w:p w14:paraId="0B46FAF6" w14:textId="77777777" w:rsidR="00080B22" w:rsidRPr="009517D3" w:rsidRDefault="00000000" w:rsidP="009D4000">
            <w:pPr>
              <w:rPr>
                <w:rFonts w:eastAsia="Calibri"/>
                <w:sz w:val="20"/>
                <w:lang w:eastAsia="en-US"/>
              </w:rPr>
            </w:pPr>
            <w:r w:rsidRPr="009517D3">
              <w:rPr>
                <w:rFonts w:eastAsia="Calibri"/>
                <w:sz w:val="20"/>
                <w:lang w:eastAsia="en-US"/>
              </w:rPr>
              <w:t xml:space="preserve">Material Colour - </w:t>
            </w:r>
            <w:r w:rsidRPr="009517D3">
              <w:rPr>
                <w:rFonts w:eastAsia="Calibri"/>
                <w:b/>
                <w:sz w:val="20"/>
                <w:lang w:eastAsia="en-US"/>
              </w:rPr>
              <w:t>Yellow</w:t>
            </w:r>
          </w:p>
        </w:tc>
        <w:tc>
          <w:tcPr>
            <w:tcW w:w="1085" w:type="dxa"/>
            <w:tcBorders>
              <w:top w:val="single" w:sz="4" w:space="0" w:color="auto"/>
              <w:left w:val="single" w:sz="4" w:space="0" w:color="auto"/>
              <w:bottom w:val="single" w:sz="4" w:space="0" w:color="auto"/>
              <w:right w:val="single" w:sz="4" w:space="0" w:color="auto"/>
            </w:tcBorders>
            <w:vAlign w:val="center"/>
            <w:hideMark/>
          </w:tcPr>
          <w:p w14:paraId="3D16647E" w14:textId="77777777" w:rsidR="00080B22" w:rsidRPr="009517D3" w:rsidRDefault="00000000" w:rsidP="009D4000">
            <w:pPr>
              <w:jc w:val="center"/>
              <w:rPr>
                <w:rFonts w:eastAsia="Calibri"/>
                <w:sz w:val="20"/>
                <w:lang w:eastAsia="en-US"/>
              </w:rPr>
            </w:pPr>
            <w:r w:rsidRPr="009517D3">
              <w:rPr>
                <w:rFonts w:eastAsia="Calibri"/>
                <w:sz w:val="20"/>
                <w:lang w:eastAsia="en-US"/>
              </w:rPr>
              <w:t>55.3</w:t>
            </w:r>
          </w:p>
        </w:tc>
        <w:tc>
          <w:tcPr>
            <w:tcW w:w="1356" w:type="dxa"/>
            <w:tcBorders>
              <w:top w:val="single" w:sz="4" w:space="0" w:color="auto"/>
              <w:left w:val="single" w:sz="4" w:space="0" w:color="auto"/>
              <w:bottom w:val="single" w:sz="4" w:space="0" w:color="auto"/>
              <w:right w:val="single" w:sz="4" w:space="0" w:color="auto"/>
            </w:tcBorders>
            <w:vAlign w:val="center"/>
            <w:hideMark/>
          </w:tcPr>
          <w:p w14:paraId="1F1A074C" w14:textId="77777777" w:rsidR="00080B22" w:rsidRPr="009517D3" w:rsidRDefault="00000000" w:rsidP="009D4000">
            <w:pPr>
              <w:jc w:val="center"/>
              <w:rPr>
                <w:rFonts w:eastAsia="Calibri"/>
                <w:sz w:val="20"/>
                <w:lang w:eastAsia="en-US"/>
              </w:rPr>
            </w:pPr>
            <w:r w:rsidRPr="009517D3">
              <w:rPr>
                <w:rFonts w:eastAsia="Calibri"/>
                <w:sz w:val="20"/>
                <w:lang w:eastAsia="en-US"/>
              </w:rPr>
              <w:t>57.2</w:t>
            </w:r>
          </w:p>
        </w:tc>
        <w:tc>
          <w:tcPr>
            <w:tcW w:w="1085" w:type="dxa"/>
            <w:tcBorders>
              <w:top w:val="single" w:sz="4" w:space="0" w:color="auto"/>
              <w:left w:val="single" w:sz="4" w:space="0" w:color="auto"/>
              <w:bottom w:val="single" w:sz="4" w:space="0" w:color="auto"/>
              <w:right w:val="single" w:sz="4" w:space="0" w:color="auto"/>
            </w:tcBorders>
            <w:vAlign w:val="center"/>
            <w:hideMark/>
          </w:tcPr>
          <w:p w14:paraId="4496BA10" w14:textId="77777777" w:rsidR="00080B22" w:rsidRPr="009517D3" w:rsidRDefault="00000000" w:rsidP="009D4000">
            <w:pPr>
              <w:jc w:val="center"/>
              <w:rPr>
                <w:rFonts w:eastAsia="Calibri"/>
                <w:sz w:val="20"/>
                <w:lang w:eastAsia="en-US"/>
              </w:rPr>
            </w:pPr>
            <w:r w:rsidRPr="009517D3">
              <w:rPr>
                <w:rFonts w:eastAsia="Calibri"/>
                <w:sz w:val="20"/>
                <w:lang w:eastAsia="en-US"/>
              </w:rPr>
              <w:t>54.2</w:t>
            </w:r>
          </w:p>
        </w:tc>
        <w:tc>
          <w:tcPr>
            <w:tcW w:w="1339" w:type="dxa"/>
            <w:tcBorders>
              <w:top w:val="single" w:sz="4" w:space="0" w:color="auto"/>
              <w:left w:val="single" w:sz="4" w:space="0" w:color="auto"/>
              <w:bottom w:val="single" w:sz="4" w:space="0" w:color="auto"/>
              <w:right w:val="single" w:sz="4" w:space="0" w:color="auto"/>
            </w:tcBorders>
            <w:vAlign w:val="center"/>
            <w:hideMark/>
          </w:tcPr>
          <w:p w14:paraId="656CCE47" w14:textId="77777777" w:rsidR="00080B22" w:rsidRPr="009517D3" w:rsidRDefault="00000000" w:rsidP="009D4000">
            <w:pPr>
              <w:jc w:val="center"/>
              <w:rPr>
                <w:rFonts w:eastAsia="Calibri"/>
                <w:sz w:val="20"/>
                <w:lang w:eastAsia="en-US"/>
              </w:rPr>
            </w:pPr>
            <w:r w:rsidRPr="009517D3">
              <w:rPr>
                <w:rFonts w:eastAsia="Calibri"/>
                <w:sz w:val="20"/>
                <w:lang w:eastAsia="en-US"/>
              </w:rPr>
              <w:t>54.3</w:t>
            </w:r>
          </w:p>
        </w:tc>
      </w:tr>
      <w:tr w:rsidR="009838DF" w14:paraId="7185E9D3" w14:textId="77777777" w:rsidTr="009D4000">
        <w:trPr>
          <w:cantSplit/>
        </w:trPr>
        <w:tc>
          <w:tcPr>
            <w:tcW w:w="0" w:type="auto"/>
            <w:vMerge/>
            <w:tcBorders>
              <w:top w:val="single" w:sz="4" w:space="0" w:color="auto"/>
              <w:left w:val="single" w:sz="4" w:space="0" w:color="auto"/>
              <w:bottom w:val="single" w:sz="4" w:space="0" w:color="auto"/>
              <w:right w:val="single" w:sz="4" w:space="0" w:color="auto"/>
            </w:tcBorders>
            <w:vAlign w:val="center"/>
            <w:hideMark/>
          </w:tcPr>
          <w:p w14:paraId="1B45D6EB" w14:textId="77777777" w:rsidR="00080B22" w:rsidRPr="009517D3" w:rsidRDefault="00080B22" w:rsidP="009D4000">
            <w:pPr>
              <w:rPr>
                <w:sz w:val="20"/>
                <w:lang w:eastAsia="en-US"/>
              </w:rPr>
            </w:pPr>
          </w:p>
        </w:tc>
        <w:tc>
          <w:tcPr>
            <w:tcW w:w="2905" w:type="dxa"/>
            <w:tcBorders>
              <w:top w:val="single" w:sz="4" w:space="0" w:color="auto"/>
              <w:left w:val="single" w:sz="4" w:space="0" w:color="auto"/>
              <w:bottom w:val="single" w:sz="4" w:space="0" w:color="auto"/>
              <w:right w:val="single" w:sz="4" w:space="0" w:color="auto"/>
            </w:tcBorders>
            <w:vAlign w:val="center"/>
            <w:hideMark/>
          </w:tcPr>
          <w:p w14:paraId="6152B2BC" w14:textId="77777777" w:rsidR="00080B22" w:rsidRPr="009517D3" w:rsidRDefault="00000000" w:rsidP="009D4000">
            <w:pPr>
              <w:rPr>
                <w:rFonts w:eastAsia="Calibri"/>
                <w:sz w:val="20"/>
                <w:lang w:eastAsia="en-US"/>
              </w:rPr>
            </w:pPr>
            <w:r w:rsidRPr="009517D3">
              <w:rPr>
                <w:rFonts w:eastAsia="Calibri"/>
                <w:sz w:val="20"/>
                <w:lang w:eastAsia="en-US"/>
              </w:rPr>
              <w:t>Luminous Reflectance</w:t>
            </w:r>
          </w:p>
          <w:p w14:paraId="3C9FCD6F" w14:textId="77777777" w:rsidR="00080B22" w:rsidRPr="009517D3" w:rsidRDefault="00000000" w:rsidP="009D4000">
            <w:pPr>
              <w:rPr>
                <w:rFonts w:eastAsia="Calibri"/>
                <w:sz w:val="20"/>
                <w:lang w:eastAsia="en-US"/>
              </w:rPr>
            </w:pPr>
            <w:r w:rsidRPr="009517D3">
              <w:rPr>
                <w:rFonts w:eastAsia="Calibri"/>
                <w:sz w:val="20"/>
                <w:lang w:eastAsia="en-US"/>
              </w:rPr>
              <w:t xml:space="preserve">Material Colour - </w:t>
            </w:r>
            <w:r w:rsidRPr="009517D3">
              <w:rPr>
                <w:rFonts w:eastAsia="Calibri"/>
                <w:b/>
                <w:sz w:val="20"/>
                <w:lang w:eastAsia="en-US"/>
              </w:rPr>
              <w:t>Blue</w:t>
            </w:r>
          </w:p>
        </w:tc>
        <w:tc>
          <w:tcPr>
            <w:tcW w:w="1085" w:type="dxa"/>
            <w:tcBorders>
              <w:top w:val="single" w:sz="4" w:space="0" w:color="auto"/>
              <w:left w:val="single" w:sz="4" w:space="0" w:color="auto"/>
              <w:bottom w:val="single" w:sz="4" w:space="0" w:color="auto"/>
              <w:right w:val="single" w:sz="4" w:space="0" w:color="auto"/>
            </w:tcBorders>
            <w:vAlign w:val="center"/>
            <w:hideMark/>
          </w:tcPr>
          <w:p w14:paraId="5998EDD2" w14:textId="77777777" w:rsidR="00080B22" w:rsidRPr="009517D3" w:rsidRDefault="00000000" w:rsidP="009D4000">
            <w:pPr>
              <w:jc w:val="center"/>
              <w:rPr>
                <w:rFonts w:eastAsia="Calibri"/>
                <w:sz w:val="20"/>
                <w:lang w:eastAsia="en-US"/>
              </w:rPr>
            </w:pPr>
            <w:r w:rsidRPr="009517D3">
              <w:rPr>
                <w:rFonts w:eastAsia="Calibri"/>
                <w:sz w:val="20"/>
                <w:lang w:eastAsia="en-US"/>
              </w:rPr>
              <w:t>19.5</w:t>
            </w:r>
          </w:p>
        </w:tc>
        <w:tc>
          <w:tcPr>
            <w:tcW w:w="1356" w:type="dxa"/>
            <w:tcBorders>
              <w:top w:val="single" w:sz="4" w:space="0" w:color="auto"/>
              <w:left w:val="single" w:sz="4" w:space="0" w:color="auto"/>
              <w:bottom w:val="single" w:sz="4" w:space="0" w:color="auto"/>
              <w:right w:val="single" w:sz="4" w:space="0" w:color="auto"/>
            </w:tcBorders>
            <w:vAlign w:val="center"/>
            <w:hideMark/>
          </w:tcPr>
          <w:p w14:paraId="5AE86A9A" w14:textId="77777777" w:rsidR="00080B22" w:rsidRPr="009517D3" w:rsidRDefault="00000000" w:rsidP="009D4000">
            <w:pPr>
              <w:jc w:val="center"/>
              <w:rPr>
                <w:rFonts w:eastAsia="Calibri"/>
                <w:sz w:val="20"/>
                <w:lang w:eastAsia="en-US"/>
              </w:rPr>
            </w:pPr>
            <w:r w:rsidRPr="009517D3">
              <w:rPr>
                <w:rFonts w:eastAsia="Calibri"/>
                <w:sz w:val="20"/>
                <w:lang w:eastAsia="en-US"/>
              </w:rPr>
              <w:t>20.9</w:t>
            </w:r>
          </w:p>
        </w:tc>
        <w:tc>
          <w:tcPr>
            <w:tcW w:w="1085" w:type="dxa"/>
            <w:tcBorders>
              <w:top w:val="single" w:sz="4" w:space="0" w:color="auto"/>
              <w:left w:val="single" w:sz="4" w:space="0" w:color="auto"/>
              <w:bottom w:val="single" w:sz="4" w:space="0" w:color="auto"/>
              <w:right w:val="single" w:sz="4" w:space="0" w:color="auto"/>
            </w:tcBorders>
            <w:vAlign w:val="center"/>
            <w:hideMark/>
          </w:tcPr>
          <w:p w14:paraId="214E8391" w14:textId="77777777" w:rsidR="00080B22" w:rsidRPr="009517D3" w:rsidRDefault="00000000" w:rsidP="009D4000">
            <w:pPr>
              <w:jc w:val="center"/>
              <w:rPr>
                <w:rFonts w:eastAsia="Calibri"/>
                <w:sz w:val="20"/>
                <w:lang w:eastAsia="en-US"/>
              </w:rPr>
            </w:pPr>
            <w:r w:rsidRPr="009517D3">
              <w:rPr>
                <w:rFonts w:eastAsia="Calibri"/>
                <w:sz w:val="20"/>
                <w:lang w:eastAsia="en-US"/>
              </w:rPr>
              <w:t>18.4</w:t>
            </w:r>
          </w:p>
        </w:tc>
        <w:tc>
          <w:tcPr>
            <w:tcW w:w="1339" w:type="dxa"/>
            <w:tcBorders>
              <w:top w:val="single" w:sz="4" w:space="0" w:color="auto"/>
              <w:left w:val="single" w:sz="4" w:space="0" w:color="auto"/>
              <w:bottom w:val="single" w:sz="4" w:space="0" w:color="auto"/>
              <w:right w:val="single" w:sz="4" w:space="0" w:color="auto"/>
            </w:tcBorders>
            <w:vAlign w:val="center"/>
            <w:hideMark/>
          </w:tcPr>
          <w:p w14:paraId="5C1A218C" w14:textId="77777777" w:rsidR="00080B22" w:rsidRPr="009517D3" w:rsidRDefault="00000000" w:rsidP="009D4000">
            <w:pPr>
              <w:jc w:val="center"/>
              <w:rPr>
                <w:rFonts w:eastAsia="Calibri"/>
                <w:sz w:val="20"/>
                <w:lang w:eastAsia="en-US"/>
              </w:rPr>
            </w:pPr>
            <w:r w:rsidRPr="009517D3">
              <w:rPr>
                <w:rFonts w:eastAsia="Calibri"/>
                <w:sz w:val="20"/>
                <w:lang w:eastAsia="en-US"/>
              </w:rPr>
              <w:t>19.5</w:t>
            </w:r>
          </w:p>
        </w:tc>
      </w:tr>
      <w:tr w:rsidR="009838DF" w14:paraId="6BD58A35" w14:textId="77777777" w:rsidTr="009D4000">
        <w:trPr>
          <w:cantSplit/>
        </w:trPr>
        <w:tc>
          <w:tcPr>
            <w:tcW w:w="0" w:type="auto"/>
            <w:gridSpan w:val="6"/>
            <w:tcBorders>
              <w:top w:val="single" w:sz="4" w:space="0" w:color="auto"/>
              <w:left w:val="single" w:sz="4" w:space="0" w:color="auto"/>
              <w:bottom w:val="single" w:sz="4" w:space="0" w:color="auto"/>
              <w:right w:val="single" w:sz="4" w:space="0" w:color="auto"/>
            </w:tcBorders>
            <w:vAlign w:val="center"/>
            <w:hideMark/>
          </w:tcPr>
          <w:p w14:paraId="3968280F" w14:textId="77777777" w:rsidR="00080B22" w:rsidRPr="009517D3" w:rsidRDefault="00000000" w:rsidP="009D4000">
            <w:pPr>
              <w:rPr>
                <w:rFonts w:eastAsia="Calibri"/>
                <w:sz w:val="20"/>
                <w:lang w:eastAsia="en-US"/>
              </w:rPr>
            </w:pPr>
            <w:r w:rsidRPr="009517D3">
              <w:rPr>
                <w:rFonts w:eastAsia="Calibri"/>
                <w:sz w:val="20"/>
                <w:lang w:eastAsia="en-US"/>
              </w:rPr>
              <w:t>Minimum required luminance contrast between TGSI units and the surrounds/substrate is 30%.</w:t>
            </w:r>
          </w:p>
        </w:tc>
      </w:tr>
      <w:tr w:rsidR="009838DF" w14:paraId="54226BCD" w14:textId="77777777" w:rsidTr="009D4000">
        <w:trPr>
          <w:cantSplit/>
        </w:trPr>
        <w:tc>
          <w:tcPr>
            <w:tcW w:w="0" w:type="auto"/>
            <w:gridSpan w:val="6"/>
            <w:tcBorders>
              <w:top w:val="single" w:sz="4" w:space="0" w:color="auto"/>
              <w:left w:val="single" w:sz="4" w:space="0" w:color="auto"/>
              <w:bottom w:val="single" w:sz="4" w:space="0" w:color="auto"/>
              <w:right w:val="single" w:sz="4" w:space="0" w:color="auto"/>
            </w:tcBorders>
            <w:vAlign w:val="center"/>
            <w:hideMark/>
          </w:tcPr>
          <w:p w14:paraId="7A240D62" w14:textId="77777777" w:rsidR="00080B22" w:rsidRPr="009517D3" w:rsidRDefault="00000000" w:rsidP="009D4000">
            <w:pPr>
              <w:rPr>
                <w:rFonts w:eastAsia="Calibri"/>
                <w:sz w:val="20"/>
                <w:lang w:eastAsia="en-US"/>
              </w:rPr>
            </w:pPr>
            <w:r w:rsidRPr="009517D3">
              <w:rPr>
                <w:rFonts w:eastAsia="Calibri"/>
                <w:b/>
                <w:sz w:val="20"/>
                <w:lang w:eastAsia="en-US"/>
              </w:rPr>
              <w:t>Dimensions</w:t>
            </w:r>
            <w:r w:rsidRPr="009517D3">
              <w:rPr>
                <w:rFonts w:eastAsia="Calibri"/>
                <w:sz w:val="20"/>
                <w:lang w:eastAsia="en-US"/>
              </w:rPr>
              <w:t>: Must comply with AS</w:t>
            </w:r>
            <w:r>
              <w:rPr>
                <w:rFonts w:eastAsia="Calibri"/>
                <w:sz w:val="20"/>
                <w:lang w:eastAsia="en-US"/>
              </w:rPr>
              <w:t>/NZS</w:t>
            </w:r>
            <w:r w:rsidRPr="009517D3">
              <w:rPr>
                <w:rFonts w:eastAsia="Calibri"/>
                <w:sz w:val="20"/>
                <w:lang w:eastAsia="en-US"/>
              </w:rPr>
              <w:t> 1428.4.1</w:t>
            </w:r>
          </w:p>
        </w:tc>
      </w:tr>
      <w:tr w:rsidR="009838DF" w14:paraId="3EEE581D" w14:textId="77777777" w:rsidTr="009D4000">
        <w:trPr>
          <w:cantSplit/>
        </w:trPr>
        <w:tc>
          <w:tcPr>
            <w:tcW w:w="0" w:type="auto"/>
            <w:gridSpan w:val="6"/>
            <w:tcBorders>
              <w:top w:val="single" w:sz="4" w:space="0" w:color="auto"/>
              <w:left w:val="single" w:sz="4" w:space="0" w:color="auto"/>
              <w:bottom w:val="single" w:sz="4" w:space="0" w:color="auto"/>
              <w:right w:val="single" w:sz="4" w:space="0" w:color="auto"/>
            </w:tcBorders>
            <w:vAlign w:val="center"/>
            <w:hideMark/>
          </w:tcPr>
          <w:p w14:paraId="478E7369" w14:textId="77777777" w:rsidR="00080B22" w:rsidRPr="009517D3" w:rsidRDefault="00000000" w:rsidP="009D4000">
            <w:pPr>
              <w:rPr>
                <w:rFonts w:eastAsia="Calibri"/>
                <w:sz w:val="20"/>
                <w:lang w:eastAsia="en-US"/>
              </w:rPr>
            </w:pPr>
            <w:r w:rsidRPr="009517D3">
              <w:rPr>
                <w:rFonts w:eastAsia="Calibri"/>
                <w:b/>
                <w:sz w:val="20"/>
                <w:lang w:eastAsia="en-US"/>
              </w:rPr>
              <w:t>Colours</w:t>
            </w:r>
            <w:r w:rsidRPr="009517D3">
              <w:rPr>
                <w:rFonts w:eastAsia="Calibri"/>
                <w:sz w:val="20"/>
                <w:lang w:eastAsia="en-US"/>
              </w:rPr>
              <w:t>: Refer to drawings.</w:t>
            </w:r>
          </w:p>
        </w:tc>
      </w:tr>
    </w:tbl>
    <w:p w14:paraId="58B729A0" w14:textId="77777777" w:rsidR="00080B22" w:rsidRPr="00CB22FF" w:rsidRDefault="00000000" w:rsidP="00080B22">
      <w:pPr>
        <w:pStyle w:val="GuideNotes"/>
      </w:pPr>
      <w:r w:rsidRPr="00BD5AB1">
        <w:t>[</w:t>
      </w:r>
      <w:r>
        <w:t xml:space="preserve">Indicate any special requirements for TGSI </w:t>
      </w:r>
      <w:proofErr w:type="spellStart"/>
      <w:r>
        <w:t>colours</w:t>
      </w:r>
      <w:proofErr w:type="spellEnd"/>
      <w:r>
        <w:t xml:space="preserve"> if not shown on drawings.</w:t>
      </w:r>
      <w:r w:rsidRPr="00BD5AB1">
        <w:t>]</w:t>
      </w:r>
    </w:p>
    <w:p w14:paraId="05C4B7D8" w14:textId="77777777" w:rsidR="00080B22" w:rsidRDefault="00000000" w:rsidP="00F27750">
      <w:pPr>
        <w:pStyle w:val="Heading2"/>
      </w:pPr>
      <w:bookmarkStart w:id="912" w:name="_Toc390823794"/>
      <w:bookmarkStart w:id="913" w:name="_Toc391429486"/>
      <w:bookmarkStart w:id="914" w:name="_Toc396035164"/>
      <w:bookmarkStart w:id="915" w:name="_Toc398800555"/>
      <w:r>
        <w:t>Rubbish bins – wheelie type</w:t>
      </w:r>
    </w:p>
    <w:p w14:paraId="66CD8F57" w14:textId="77777777" w:rsidR="00080B22" w:rsidRDefault="00000000" w:rsidP="00080B22">
      <w:pPr>
        <w:spacing w:after="0"/>
        <w:rPr>
          <w:lang w:val="en-US"/>
        </w:rPr>
      </w:pPr>
      <w:r>
        <w:rPr>
          <w:lang w:val="en-US"/>
        </w:rPr>
        <w:t>These types of rubbish bins are to be proprietary items which are;</w:t>
      </w:r>
    </w:p>
    <w:p w14:paraId="7700ED72" w14:textId="77777777" w:rsidR="00080B22" w:rsidRPr="00491C5F" w:rsidRDefault="00000000">
      <w:pPr>
        <w:pStyle w:val="ListParagraph"/>
        <w:numPr>
          <w:ilvl w:val="0"/>
          <w:numId w:val="127"/>
        </w:numPr>
        <w:spacing w:after="0"/>
        <w:rPr>
          <w:lang w:val="en-US"/>
        </w:rPr>
      </w:pPr>
      <w:proofErr w:type="gramStart"/>
      <w:r w:rsidRPr="00491C5F">
        <w:rPr>
          <w:lang w:val="en-US"/>
        </w:rPr>
        <w:t>,made</w:t>
      </w:r>
      <w:proofErr w:type="gramEnd"/>
      <w:r w:rsidRPr="00491C5F">
        <w:rPr>
          <w:lang w:val="en-US"/>
        </w:rPr>
        <w:t xml:space="preserve"> of plastic,</w:t>
      </w:r>
    </w:p>
    <w:p w14:paraId="79A21D61" w14:textId="77777777" w:rsidR="00080B22" w:rsidRPr="00491C5F" w:rsidRDefault="00000000">
      <w:pPr>
        <w:pStyle w:val="ListParagraph"/>
        <w:numPr>
          <w:ilvl w:val="0"/>
          <w:numId w:val="127"/>
        </w:numPr>
        <w:spacing w:after="0"/>
        <w:rPr>
          <w:lang w:val="en-US"/>
        </w:rPr>
      </w:pPr>
      <w:r w:rsidRPr="00491C5F">
        <w:rPr>
          <w:lang w:val="en-US"/>
        </w:rPr>
        <w:t xml:space="preserve">fitted with wheels, and </w:t>
      </w:r>
    </w:p>
    <w:p w14:paraId="5B4E12E4" w14:textId="77777777" w:rsidR="00080B22" w:rsidRPr="00491C5F" w:rsidRDefault="00000000">
      <w:pPr>
        <w:pStyle w:val="ListParagraph"/>
        <w:numPr>
          <w:ilvl w:val="0"/>
          <w:numId w:val="127"/>
        </w:numPr>
        <w:rPr>
          <w:lang w:val="en-US"/>
        </w:rPr>
      </w:pPr>
      <w:r w:rsidRPr="00491C5F">
        <w:rPr>
          <w:lang w:val="en-US"/>
        </w:rPr>
        <w:t>fitted with a top mounted hinged lid.</w:t>
      </w:r>
    </w:p>
    <w:p w14:paraId="5D378A05" w14:textId="77777777" w:rsidR="00080B22" w:rsidRDefault="00000000" w:rsidP="00080B22">
      <w:pPr>
        <w:rPr>
          <w:lang w:val="en-US"/>
        </w:rPr>
      </w:pPr>
      <w:r>
        <w:rPr>
          <w:lang w:val="en-US"/>
        </w:rPr>
        <w:lastRenderedPageBreak/>
        <w:t xml:space="preserve">These types of bins are to be installed on a concrete slab which has a cast-in hot-dip galvanized steel post. The post is to have a solid steel locking plate, a lid restrictor, and a </w:t>
      </w:r>
      <w:proofErr w:type="gramStart"/>
      <w:r>
        <w:rPr>
          <w:lang w:val="en-US"/>
        </w:rPr>
        <w:t>spring loaded</w:t>
      </w:r>
      <w:proofErr w:type="gramEnd"/>
      <w:r>
        <w:rPr>
          <w:lang w:val="en-US"/>
        </w:rPr>
        <w:t xml:space="preserve"> locking mechanism. The locking device is to be operated using an </w:t>
      </w:r>
      <w:proofErr w:type="spellStart"/>
      <w:r>
        <w:rPr>
          <w:lang w:val="en-US"/>
        </w:rPr>
        <w:t>allen</w:t>
      </w:r>
      <w:proofErr w:type="spellEnd"/>
      <w:r>
        <w:rPr>
          <w:lang w:val="en-US"/>
        </w:rPr>
        <w:t xml:space="preserve"> key.</w:t>
      </w:r>
    </w:p>
    <w:p w14:paraId="36B6CFD0" w14:textId="77777777" w:rsidR="00080B22" w:rsidRDefault="00000000" w:rsidP="00080B22">
      <w:pPr>
        <w:rPr>
          <w:lang w:val="en-US"/>
        </w:rPr>
      </w:pPr>
      <w:r>
        <w:rPr>
          <w:lang w:val="en-US"/>
        </w:rPr>
        <w:t>The bins are to be 120L or 240L.</w:t>
      </w:r>
    </w:p>
    <w:p w14:paraId="1E4F2AEB" w14:textId="77777777" w:rsidR="00080B22" w:rsidRDefault="00000000" w:rsidP="00080B22">
      <w:pPr>
        <w:rPr>
          <w:b/>
          <w:bCs/>
          <w:i/>
          <w:iCs/>
          <w:lang w:val="en-US"/>
        </w:rPr>
      </w:pPr>
      <w:r>
        <w:rPr>
          <w:lang w:val="en-US"/>
        </w:rPr>
        <w:t xml:space="preserve">Refer to </w:t>
      </w:r>
      <w:r w:rsidRPr="00AA09A2">
        <w:rPr>
          <w:b/>
          <w:bCs/>
          <w:i/>
          <w:iCs/>
          <w:lang w:val="en-US"/>
        </w:rPr>
        <w:t>Figure – Wheelie Bin and Stand Details</w:t>
      </w:r>
    </w:p>
    <w:p w14:paraId="5E2E305E" w14:textId="77777777" w:rsidR="00080B22" w:rsidRPr="00AA09A2" w:rsidRDefault="00080B22" w:rsidP="00080B22">
      <w:pPr>
        <w:rPr>
          <w:i/>
          <w:iCs/>
          <w:lang w:val="en-US"/>
        </w:rPr>
      </w:pPr>
    </w:p>
    <w:p w14:paraId="2D026C6D" w14:textId="77777777" w:rsidR="00080B22" w:rsidRDefault="00080B22" w:rsidP="00080B22">
      <w:pPr>
        <w:rPr>
          <w:lang w:val="en-US"/>
        </w:rPr>
        <w:sectPr w:rsidR="00080B22" w:rsidSect="00080B22">
          <w:headerReference w:type="default" r:id="rId102"/>
          <w:pgSz w:w="11906" w:h="16838"/>
          <w:pgMar w:top="794" w:right="794" w:bottom="794" w:left="794" w:header="567" w:footer="567" w:gutter="0"/>
          <w:cols w:space="720"/>
          <w:docGrid w:linePitch="299"/>
        </w:sectPr>
      </w:pPr>
    </w:p>
    <w:p w14:paraId="5106691D" w14:textId="77777777" w:rsidR="00080B22" w:rsidRDefault="00000000" w:rsidP="00080B22">
      <w:pPr>
        <w:jc w:val="center"/>
        <w:rPr>
          <w:lang w:val="en-US"/>
        </w:rPr>
      </w:pPr>
      <w:r>
        <w:rPr>
          <w:noProof/>
        </w:rPr>
        <w:lastRenderedPageBreak/>
        <w:drawing>
          <wp:inline distT="0" distB="0" distL="0" distR="0" wp14:anchorId="3EF55DF6" wp14:editId="66226AA0">
            <wp:extent cx="8096210" cy="5848709"/>
            <wp:effectExtent l="0" t="0" r="635" b="0"/>
            <wp:docPr id="432303712"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32303712" name=""/>
                    <pic:cNvPicPr/>
                  </pic:nvPicPr>
                  <pic:blipFill>
                    <a:blip r:embed="rId103"/>
                    <a:stretch>
                      <a:fillRect/>
                    </a:stretch>
                  </pic:blipFill>
                  <pic:spPr>
                    <a:xfrm>
                      <a:off x="0" y="0"/>
                      <a:ext cx="8117248" cy="5863907"/>
                    </a:xfrm>
                    <a:prstGeom prst="rect">
                      <a:avLst/>
                    </a:prstGeom>
                  </pic:spPr>
                </pic:pic>
              </a:graphicData>
            </a:graphic>
          </wp:inline>
        </w:drawing>
      </w:r>
    </w:p>
    <w:p w14:paraId="7DFB5D5D" w14:textId="77777777" w:rsidR="00080B22" w:rsidRDefault="00080B22" w:rsidP="00080B22">
      <w:pPr>
        <w:rPr>
          <w:lang w:val="en-US"/>
        </w:rPr>
      </w:pPr>
    </w:p>
    <w:p w14:paraId="2F39C534" w14:textId="77777777" w:rsidR="00080B22" w:rsidRDefault="00080B22" w:rsidP="00080B22">
      <w:pPr>
        <w:rPr>
          <w:lang w:val="en-US"/>
        </w:rPr>
        <w:sectPr w:rsidR="00080B22" w:rsidSect="00080B22">
          <w:headerReference w:type="default" r:id="rId104"/>
          <w:pgSz w:w="16838" w:h="11906" w:orient="landscape"/>
          <w:pgMar w:top="794" w:right="794" w:bottom="794" w:left="794" w:header="567" w:footer="567" w:gutter="0"/>
          <w:cols w:space="720"/>
          <w:docGrid w:linePitch="299"/>
        </w:sectPr>
      </w:pPr>
    </w:p>
    <w:p w14:paraId="564F1EA7" w14:textId="77777777" w:rsidR="00080B22" w:rsidRPr="00FD0628" w:rsidRDefault="00000000" w:rsidP="00F27750">
      <w:pPr>
        <w:pStyle w:val="Heading2"/>
      </w:pPr>
      <w:r w:rsidRPr="00FD0628">
        <w:lastRenderedPageBreak/>
        <w:t>Fencing</w:t>
      </w:r>
      <w:bookmarkEnd w:id="912"/>
      <w:bookmarkEnd w:id="913"/>
      <w:bookmarkEnd w:id="914"/>
      <w:bookmarkEnd w:id="915"/>
    </w:p>
    <w:p w14:paraId="3457C070" w14:textId="77777777" w:rsidR="00080B22" w:rsidRPr="00FD0628" w:rsidRDefault="00000000" w:rsidP="00F27750">
      <w:pPr>
        <w:pStyle w:val="Heading3"/>
      </w:pPr>
      <w:bookmarkStart w:id="916" w:name="_Toc390823848"/>
      <w:bookmarkStart w:id="917" w:name="_Toc391429540"/>
      <w:bookmarkStart w:id="918" w:name="_Toc396096978"/>
      <w:bookmarkStart w:id="919" w:name="_Toc398800608"/>
      <w:r w:rsidRPr="00FD0628">
        <w:t>G</w:t>
      </w:r>
      <w:bookmarkEnd w:id="916"/>
      <w:bookmarkEnd w:id="917"/>
      <w:bookmarkEnd w:id="918"/>
      <w:bookmarkEnd w:id="919"/>
      <w:r w:rsidRPr="00FD0628">
        <w:t>eneral</w:t>
      </w:r>
    </w:p>
    <w:p w14:paraId="257E6560" w14:textId="77777777" w:rsidR="00080B22" w:rsidRPr="0060219A" w:rsidRDefault="00000000" w:rsidP="00080B22">
      <w:r w:rsidRPr="0060219A">
        <w:t>Clearing fence lines includes the removal of trees, shrubs, vegetable matter and debris.</w:t>
      </w:r>
      <w:r>
        <w:t xml:space="preserve"> </w:t>
      </w:r>
      <w:r w:rsidRPr="0060219A">
        <w:t>Grub out all roots that interfere with the placement of posts.</w:t>
      </w:r>
    </w:p>
    <w:p w14:paraId="7D03E1CC" w14:textId="77777777" w:rsidR="00080B22" w:rsidRPr="0060219A" w:rsidRDefault="00000000" w:rsidP="00080B22">
      <w:r w:rsidRPr="0060219A">
        <w:t>Erect fences so that the line of the tops of the posts is uniform.</w:t>
      </w:r>
    </w:p>
    <w:p w14:paraId="18FA4BB8" w14:textId="77777777" w:rsidR="00080B22" w:rsidRPr="0060219A" w:rsidRDefault="00000000" w:rsidP="00080B22">
      <w:r w:rsidRPr="0060219A">
        <w:t>Adjust the position of posts to compensate for the irregularities of the ground.</w:t>
      </w:r>
    </w:p>
    <w:p w14:paraId="55378804" w14:textId="77777777" w:rsidR="00080B22" w:rsidRPr="0060219A" w:rsidRDefault="00000000" w:rsidP="00080B22">
      <w:r w:rsidRPr="0060219A">
        <w:t>Provide gates where specified and across existing access tracks or roads.</w:t>
      </w:r>
    </w:p>
    <w:p w14:paraId="4E69E7CE" w14:textId="77777777" w:rsidR="00080B22" w:rsidRPr="00FD0628" w:rsidRDefault="00000000" w:rsidP="00F27750">
      <w:pPr>
        <w:pStyle w:val="Heading3"/>
      </w:pPr>
      <w:bookmarkStart w:id="920" w:name="_Toc390823796"/>
      <w:bookmarkStart w:id="921" w:name="_Toc391429488"/>
      <w:bookmarkStart w:id="922" w:name="_Toc396035166"/>
      <w:bookmarkStart w:id="923" w:name="_Toc398800557"/>
      <w:r w:rsidRPr="00FD0628">
        <w:t>Existing Fences</w:t>
      </w:r>
      <w:bookmarkEnd w:id="920"/>
      <w:bookmarkEnd w:id="921"/>
      <w:bookmarkEnd w:id="922"/>
      <w:bookmarkEnd w:id="923"/>
    </w:p>
    <w:p w14:paraId="4FEEA852" w14:textId="77777777" w:rsidR="00080B22" w:rsidRPr="0060219A" w:rsidRDefault="00000000" w:rsidP="00080B22">
      <w:r w:rsidRPr="0060219A">
        <w:t>Install a post at the intersection of new fence with existing fence and fix the wiring of both fences to that post.</w:t>
      </w:r>
    </w:p>
    <w:p w14:paraId="11BC2D81" w14:textId="77777777" w:rsidR="00080B22" w:rsidRPr="0060219A" w:rsidRDefault="00000000" w:rsidP="00080B22">
      <w:r w:rsidRPr="0060219A">
        <w:t>Complete the necessary sections of new fencing before removing or opening a boundary or internal fence.</w:t>
      </w:r>
    </w:p>
    <w:p w14:paraId="7B2A6DEC" w14:textId="77777777" w:rsidR="00080B22" w:rsidRPr="0060219A" w:rsidRDefault="00000000" w:rsidP="00080B22">
      <w:pPr>
        <w:pStyle w:val="GuideNotes"/>
      </w:pPr>
      <w:r w:rsidRPr="0060219A">
        <w:t>[Not suitable for removal and re</w:t>
      </w:r>
      <w:r w:rsidRPr="0060219A">
        <w:noBreakHyphen/>
        <w:t>erection of fencing.</w:t>
      </w:r>
      <w:r>
        <w:t xml:space="preserve"> </w:t>
      </w:r>
      <w:r w:rsidRPr="0060219A">
        <w:t>Delete one of the options]</w:t>
      </w:r>
    </w:p>
    <w:p w14:paraId="25C8028D" w14:textId="77777777" w:rsidR="00080B22" w:rsidRPr="0060219A" w:rsidRDefault="00000000" w:rsidP="00080B22">
      <w:r w:rsidRPr="0060219A">
        <w:t>Obtain owner'</w:t>
      </w:r>
      <w:r>
        <w:t>s agreement to proposed removal.</w:t>
      </w:r>
    </w:p>
    <w:p w14:paraId="0516B2F8" w14:textId="77777777" w:rsidR="00080B22" w:rsidRPr="0060219A" w:rsidRDefault="00000000" w:rsidP="00080B22">
      <w:r w:rsidRPr="0060219A">
        <w:t>Notify the occupier in writing of the date the fence will be removed.</w:t>
      </w:r>
    </w:p>
    <w:p w14:paraId="52DC7C1B" w14:textId="77777777" w:rsidR="00080B22" w:rsidRPr="0060219A" w:rsidRDefault="00000000" w:rsidP="00080B22">
      <w:r w:rsidRPr="0060219A">
        <w:t>Erect gates or grids at fence openings as specified.</w:t>
      </w:r>
    </w:p>
    <w:p w14:paraId="6F91F17F" w14:textId="77777777" w:rsidR="00080B22" w:rsidRPr="00FD0628" w:rsidRDefault="00000000" w:rsidP="00F27750">
      <w:pPr>
        <w:pStyle w:val="Heading3"/>
      </w:pPr>
      <w:bookmarkStart w:id="924" w:name="_Toc390823797"/>
      <w:bookmarkStart w:id="925" w:name="_Toc391429489"/>
      <w:bookmarkStart w:id="926" w:name="_Toc396035167"/>
      <w:bookmarkStart w:id="927" w:name="_Toc398800558"/>
      <w:r w:rsidRPr="00FD0628">
        <w:t>Materials</w:t>
      </w:r>
      <w:bookmarkEnd w:id="924"/>
      <w:bookmarkEnd w:id="925"/>
      <w:bookmarkEnd w:id="926"/>
      <w:bookmarkEnd w:id="927"/>
    </w:p>
    <w:p w14:paraId="4CEA7F3C" w14:textId="77777777" w:rsidR="00080B22" w:rsidRPr="0060219A" w:rsidRDefault="00000000" w:rsidP="00080B22">
      <w:pPr>
        <w:ind w:left="2268" w:hanging="2268"/>
      </w:pPr>
      <w:r>
        <w:t>Barbed wire:</w:t>
      </w:r>
      <w:r>
        <w:tab/>
        <w:t>1.57 </w:t>
      </w:r>
      <w:r w:rsidRPr="0060219A">
        <w:t>mm diameter minimum, high tensile.</w:t>
      </w:r>
    </w:p>
    <w:p w14:paraId="5B20026D" w14:textId="77777777" w:rsidR="00080B22" w:rsidRPr="0060219A" w:rsidRDefault="00000000" w:rsidP="00080B22">
      <w:pPr>
        <w:ind w:left="2268" w:hanging="2268"/>
      </w:pPr>
      <w:r>
        <w:t>Plain wire:</w:t>
      </w:r>
      <w:r>
        <w:tab/>
        <w:t>2.50 </w:t>
      </w:r>
      <w:r w:rsidRPr="0060219A">
        <w:t>mm diameter minimum, high tensile.</w:t>
      </w:r>
    </w:p>
    <w:p w14:paraId="760A036F" w14:textId="77777777" w:rsidR="00080B22" w:rsidRPr="0060219A" w:rsidRDefault="00000000" w:rsidP="00080B22">
      <w:pPr>
        <w:ind w:left="2268" w:hanging="2268"/>
      </w:pPr>
      <w:r>
        <w:t>Wire mesh:</w:t>
      </w:r>
      <w:r>
        <w:tab/>
        <w:t>Galvanized 3.15 </w:t>
      </w:r>
      <w:r w:rsidRPr="0060219A">
        <w:t>mm diamete</w:t>
      </w:r>
      <w:r>
        <w:t>r x 50 </w:t>
      </w:r>
      <w:r w:rsidRPr="0060219A">
        <w:t>mm chain mesh.</w:t>
      </w:r>
    </w:p>
    <w:p w14:paraId="7932B27B" w14:textId="77777777" w:rsidR="00080B22" w:rsidRPr="00FD0628" w:rsidRDefault="00000000" w:rsidP="00F27750">
      <w:pPr>
        <w:pStyle w:val="Heading3"/>
      </w:pPr>
      <w:bookmarkStart w:id="928" w:name="_Toc390823798"/>
      <w:bookmarkStart w:id="929" w:name="_Toc391429490"/>
      <w:bookmarkStart w:id="930" w:name="_Toc396035168"/>
      <w:bookmarkStart w:id="931" w:name="_Toc398800559"/>
      <w:r w:rsidRPr="00FD0628">
        <w:t>Stock Fence</w:t>
      </w:r>
      <w:bookmarkEnd w:id="928"/>
      <w:bookmarkEnd w:id="929"/>
      <w:bookmarkEnd w:id="930"/>
      <w:bookmarkEnd w:id="931"/>
    </w:p>
    <w:p w14:paraId="28F60DF3" w14:textId="77777777" w:rsidR="00080B22" w:rsidRPr="0060219A" w:rsidRDefault="00000000" w:rsidP="00080B22">
      <w:r w:rsidRPr="0060219A">
        <w:t>Stock fencing to consist of tubular steel strainer assemblies with star pickets and galvaniz</w:t>
      </w:r>
      <w:r>
        <w:t>ed wire. Construct as specified on Civil Standard Drawing CS 3310</w:t>
      </w:r>
      <w:r w:rsidRPr="0060219A">
        <w:t>.</w:t>
      </w:r>
    </w:p>
    <w:p w14:paraId="0281E119" w14:textId="77777777" w:rsidR="00080B22" w:rsidRPr="0060219A" w:rsidRDefault="00000000" w:rsidP="00080B22">
      <w:r w:rsidRPr="0060219A">
        <w:t>Include the crossing of gullies, watercourses and hollows on the ground.</w:t>
      </w:r>
    </w:p>
    <w:p w14:paraId="4BA529F0" w14:textId="77777777" w:rsidR="00080B22" w:rsidRPr="00FD0628" w:rsidRDefault="00000000" w:rsidP="00F27750">
      <w:pPr>
        <w:pStyle w:val="Heading3"/>
      </w:pPr>
      <w:bookmarkStart w:id="932" w:name="_Toc390823799"/>
      <w:bookmarkStart w:id="933" w:name="_Toc391429491"/>
      <w:bookmarkStart w:id="934" w:name="_Toc396035169"/>
      <w:bookmarkStart w:id="935" w:name="_Toc398800560"/>
      <w:r w:rsidRPr="00FD0628">
        <w:t>Security Fence</w:t>
      </w:r>
      <w:bookmarkEnd w:id="932"/>
      <w:bookmarkEnd w:id="933"/>
      <w:bookmarkEnd w:id="934"/>
      <w:bookmarkEnd w:id="935"/>
    </w:p>
    <w:p w14:paraId="1A46BC53" w14:textId="77777777" w:rsidR="00080B22" w:rsidRPr="0060219A" w:rsidRDefault="00000000" w:rsidP="00080B22">
      <w:r w:rsidRPr="0060219A">
        <w:t xml:space="preserve">Security fencing to consist of tubular steel posts complete with post caps, cable straining wires, </w:t>
      </w:r>
      <w:proofErr w:type="spellStart"/>
      <w:r w:rsidRPr="0060219A">
        <w:t>chainwire</w:t>
      </w:r>
      <w:proofErr w:type="spellEnd"/>
      <w:r w:rsidRPr="0060219A">
        <w:t xml:space="preserve"> mesh and three barbed wires. Construct as specified</w:t>
      </w:r>
      <w:r>
        <w:t xml:space="preserve"> on Civil Standard Drawing CS 3308</w:t>
      </w:r>
      <w:r w:rsidRPr="0060219A">
        <w:t>.</w:t>
      </w:r>
    </w:p>
    <w:p w14:paraId="26B3885B" w14:textId="77777777" w:rsidR="00080B22" w:rsidRPr="00FD0628" w:rsidRDefault="00000000" w:rsidP="00F27750">
      <w:pPr>
        <w:pStyle w:val="Heading3"/>
      </w:pPr>
      <w:bookmarkStart w:id="936" w:name="_Toc390823800"/>
      <w:bookmarkStart w:id="937" w:name="_Toc391429492"/>
      <w:bookmarkStart w:id="938" w:name="_Toc396035170"/>
      <w:bookmarkStart w:id="939" w:name="_Toc398800561"/>
      <w:r w:rsidRPr="00FD0628">
        <w:t>Temporary Site Safety Fence</w:t>
      </w:r>
      <w:bookmarkEnd w:id="936"/>
      <w:bookmarkEnd w:id="937"/>
      <w:bookmarkEnd w:id="938"/>
      <w:bookmarkEnd w:id="939"/>
    </w:p>
    <w:p w14:paraId="5082DA7B" w14:textId="77777777" w:rsidR="00080B22" w:rsidRPr="00BD5AB1" w:rsidRDefault="00000000" w:rsidP="00080B22">
      <w:pPr>
        <w:pStyle w:val="GuideNotes"/>
      </w:pPr>
      <w:r w:rsidRPr="00BD5AB1">
        <w:t>[</w:t>
      </w:r>
      <w:r>
        <w:t>Indicate any special requirements for temporary site safety fences here.</w:t>
      </w:r>
      <w:r w:rsidRPr="00BD5AB1">
        <w:t>]</w:t>
      </w:r>
    </w:p>
    <w:p w14:paraId="47048F34" w14:textId="77777777" w:rsidR="00080B22" w:rsidRDefault="00000000" w:rsidP="00080B22">
      <w:r>
        <w:t>Materials, construction, and installation to AS 4687.</w:t>
      </w:r>
    </w:p>
    <w:p w14:paraId="14F694A9" w14:textId="77777777" w:rsidR="00080B22" w:rsidRDefault="00000000" w:rsidP="00080B22">
      <w:r w:rsidRPr="0060219A">
        <w:t xml:space="preserve">Erect the fence in accordance with manufacturer's </w:t>
      </w:r>
      <w:r>
        <w:t xml:space="preserve">and/or supplier’s </w:t>
      </w:r>
      <w:r w:rsidRPr="0060219A">
        <w:t>specifications.</w:t>
      </w:r>
      <w:r>
        <w:t xml:space="preserve"> Ensure installation methods are consistent with possible local weather events.</w:t>
      </w:r>
    </w:p>
    <w:p w14:paraId="52B1D7E8" w14:textId="77777777" w:rsidR="00080B22" w:rsidRDefault="00000000" w:rsidP="00080B22">
      <w:r>
        <w:t xml:space="preserve">This sub-clause is not applicable to temporary road safety barriers for works. Refer to PROVISION FOR TRAFFIC, </w:t>
      </w:r>
      <w:r w:rsidRPr="00193DAA">
        <w:rPr>
          <w:b/>
        </w:rPr>
        <w:t>NT Specific Directions for Road Work Signs</w:t>
      </w:r>
      <w:r>
        <w:t xml:space="preserve"> clause, </w:t>
      </w:r>
      <w:r w:rsidRPr="00193DAA">
        <w:rPr>
          <w:b/>
        </w:rPr>
        <w:t>Road Safety Barriers</w:t>
      </w:r>
      <w:r>
        <w:t xml:space="preserve"> sub-clause, for temporary road safety barriers.</w:t>
      </w:r>
    </w:p>
    <w:p w14:paraId="0BB4C82F" w14:textId="77777777" w:rsidR="00080B22" w:rsidRPr="00FD0628" w:rsidRDefault="00000000" w:rsidP="00F27750">
      <w:pPr>
        <w:pStyle w:val="Heading3"/>
      </w:pPr>
      <w:r w:rsidRPr="00FD0628">
        <w:t>Pedestrian Fence</w:t>
      </w:r>
    </w:p>
    <w:p w14:paraId="317071F1" w14:textId="77777777" w:rsidR="00080B22" w:rsidRDefault="00000000" w:rsidP="00080B22">
      <w:pPr>
        <w:rPr>
          <w:lang w:val="en-US"/>
        </w:rPr>
      </w:pPr>
      <w:r>
        <w:rPr>
          <w:lang w:val="en-US"/>
        </w:rPr>
        <w:t>To civil standard drawing CS 3307.</w:t>
      </w:r>
    </w:p>
    <w:p w14:paraId="41CFED3D" w14:textId="77777777" w:rsidR="00080B22" w:rsidRPr="005F1006" w:rsidRDefault="00000000" w:rsidP="00080B22">
      <w:pPr>
        <w:rPr>
          <w:lang w:val="en-US"/>
        </w:rPr>
      </w:pPr>
      <w:r>
        <w:rPr>
          <w:lang w:val="en-US"/>
        </w:rPr>
        <w:lastRenderedPageBreak/>
        <w:t>Refer to AS 1742.10, Pedestrian Fencing clause.</w:t>
      </w:r>
    </w:p>
    <w:p w14:paraId="60CD09F6" w14:textId="77777777" w:rsidR="00080B22" w:rsidRPr="00FD0628" w:rsidRDefault="00000000" w:rsidP="00F27750">
      <w:pPr>
        <w:pStyle w:val="Heading3"/>
      </w:pPr>
      <w:bookmarkStart w:id="940" w:name="_Toc390823801"/>
      <w:bookmarkStart w:id="941" w:name="_Toc391429493"/>
      <w:bookmarkStart w:id="942" w:name="_Toc396035171"/>
      <w:bookmarkStart w:id="943" w:name="_Toc398800562"/>
      <w:r w:rsidRPr="00FD0628">
        <w:t>Log Barrier Fence</w:t>
      </w:r>
      <w:bookmarkEnd w:id="940"/>
      <w:bookmarkEnd w:id="941"/>
      <w:bookmarkEnd w:id="942"/>
      <w:bookmarkEnd w:id="943"/>
    </w:p>
    <w:p w14:paraId="3504032D" w14:textId="77777777" w:rsidR="00080B22" w:rsidRDefault="00000000" w:rsidP="00080B22">
      <w:r>
        <w:t xml:space="preserve">Refer to </w:t>
      </w:r>
      <w:r w:rsidRPr="002B101F">
        <w:rPr>
          <w:b/>
        </w:rPr>
        <w:t>Recycled Plastic Bollards</w:t>
      </w:r>
      <w:r>
        <w:t xml:space="preserve"> sub-clause.</w:t>
      </w:r>
    </w:p>
    <w:p w14:paraId="75FAA2E5" w14:textId="77777777" w:rsidR="00080B22" w:rsidRPr="00371F25" w:rsidRDefault="00000000" w:rsidP="00080B22">
      <w:pPr>
        <w:rPr>
          <w:color w:val="000000"/>
        </w:rPr>
      </w:pPr>
      <w:r w:rsidRPr="00D5732E">
        <w:t>Provide lo</w:t>
      </w:r>
      <w:r>
        <w:t>g barrier fencing consisting of</w:t>
      </w:r>
      <w:r w:rsidRPr="00371F25">
        <w:rPr>
          <w:color w:val="000000"/>
        </w:rPr>
        <w:t xml:space="preserve"> close spaced </w:t>
      </w:r>
      <w:r>
        <w:rPr>
          <w:color w:val="000000"/>
        </w:rPr>
        <w:t>vertical bollards</w:t>
      </w:r>
      <w:r w:rsidRPr="00371F25">
        <w:rPr>
          <w:color w:val="000000"/>
        </w:rPr>
        <w:t>.</w:t>
      </w:r>
    </w:p>
    <w:p w14:paraId="2B482B52" w14:textId="77777777" w:rsidR="00080B22" w:rsidRPr="0060219A" w:rsidRDefault="00000000" w:rsidP="00080B22">
      <w:r>
        <w:t xml:space="preserve">Use recycled plastic bollards or Stringybark, </w:t>
      </w:r>
      <w:proofErr w:type="spellStart"/>
      <w:r>
        <w:t>Woollybutt</w:t>
      </w:r>
      <w:proofErr w:type="spellEnd"/>
      <w:r>
        <w:t xml:space="preserve"> or P</w:t>
      </w:r>
      <w:r w:rsidRPr="0060219A">
        <w:t>ine timber, pressure impregnated with ACQ preservative formulation, copper oxide (</w:t>
      </w:r>
      <w:proofErr w:type="spellStart"/>
      <w:r w:rsidRPr="0060219A">
        <w:t>CuO</w:t>
      </w:r>
      <w:proofErr w:type="spellEnd"/>
      <w:r w:rsidRPr="0060219A">
        <w:t>) and quaternary ammon</w:t>
      </w:r>
      <w:r>
        <w:t>ium compound (DDAC) to Category H4 of AS/NZS </w:t>
      </w:r>
      <w:r w:rsidRPr="0060219A">
        <w:t>1604.</w:t>
      </w:r>
    </w:p>
    <w:p w14:paraId="0AB2B3A5" w14:textId="77777777" w:rsidR="00080B22" w:rsidRDefault="00000000" w:rsidP="00080B22">
      <w:r w:rsidRPr="0060219A">
        <w:t>Do not use preservative treatments that contain arsenic or chromium.</w:t>
      </w:r>
    </w:p>
    <w:p w14:paraId="04A28607" w14:textId="77777777" w:rsidR="00080B22" w:rsidRPr="00FD0628" w:rsidRDefault="00000000" w:rsidP="00F27750">
      <w:pPr>
        <w:pStyle w:val="Heading3"/>
      </w:pPr>
      <w:r w:rsidRPr="00FD0628">
        <w:t>Vehicle Movement Barriers/Fences</w:t>
      </w:r>
    </w:p>
    <w:p w14:paraId="69FC8026" w14:textId="77777777" w:rsidR="00080B22" w:rsidRPr="00E82CF4" w:rsidRDefault="00000000" w:rsidP="00080B22">
      <w:r w:rsidRPr="00E82CF4">
        <w:t xml:space="preserve">As per </w:t>
      </w:r>
      <w:r>
        <w:t xml:space="preserve">Civil </w:t>
      </w:r>
      <w:r w:rsidRPr="00E82CF4">
        <w:t>Standard Drawing CS</w:t>
      </w:r>
      <w:r>
        <w:t> 3305</w:t>
      </w:r>
      <w:r w:rsidRPr="00E82CF4">
        <w:t>.</w:t>
      </w:r>
    </w:p>
    <w:p w14:paraId="16CD2832" w14:textId="77777777" w:rsidR="00080B22" w:rsidRPr="00E82CF4" w:rsidRDefault="00000000" w:rsidP="00080B22">
      <w:r w:rsidRPr="00E82CF4">
        <w:t>Supply stock &amp; half stock length pipe barriers.</w:t>
      </w:r>
    </w:p>
    <w:p w14:paraId="578BB957" w14:textId="77777777" w:rsidR="00080B22" w:rsidRPr="00E82CF4" w:rsidRDefault="00000000" w:rsidP="00080B22">
      <w:r w:rsidRPr="00E82CF4">
        <w:t>Erect fences as ordered, so that the line of the tops of the posts is uniform.</w:t>
      </w:r>
    </w:p>
    <w:p w14:paraId="26521AC5" w14:textId="77777777" w:rsidR="00080B22" w:rsidRPr="00E82CF4" w:rsidRDefault="00000000" w:rsidP="00080B22">
      <w:r w:rsidRPr="00E82CF4">
        <w:t>Make allowance for excavation and concreting of anchor/footings.</w:t>
      </w:r>
    </w:p>
    <w:p w14:paraId="36D9BB14" w14:textId="77777777" w:rsidR="00080B22" w:rsidRPr="00E82CF4" w:rsidRDefault="00000000" w:rsidP="00080B22">
      <w:r w:rsidRPr="00E82CF4">
        <w:t>Adjust the position of posts to compensate for the irregularities of the ground.</w:t>
      </w:r>
    </w:p>
    <w:p w14:paraId="59EABAFE" w14:textId="77777777" w:rsidR="00080B22" w:rsidRDefault="00000000" w:rsidP="00080B22">
      <w:r w:rsidRPr="00E82CF4">
        <w:t>Minor clearing fence lines may include the removal of trees, shrubs</w:t>
      </w:r>
      <w:r>
        <w:t xml:space="preserve">, vegetable matter and debris. </w:t>
      </w:r>
      <w:r w:rsidRPr="00E82CF4">
        <w:t>Grub out all roots that interfe</w:t>
      </w:r>
      <w:r>
        <w:t>re with the placement of posts.</w:t>
      </w:r>
    </w:p>
    <w:p w14:paraId="1D147C1D" w14:textId="77777777" w:rsidR="00080B22" w:rsidRPr="00FD0628" w:rsidRDefault="00000000" w:rsidP="00F27750">
      <w:pPr>
        <w:pStyle w:val="Heading3"/>
      </w:pPr>
      <w:r w:rsidRPr="00FD0628">
        <w:t>Cyclist Holding Rails</w:t>
      </w:r>
    </w:p>
    <w:p w14:paraId="35EA3635" w14:textId="77777777" w:rsidR="00080B22" w:rsidRPr="002C03BA" w:rsidRDefault="00000000" w:rsidP="00080B22">
      <w:r w:rsidRPr="002C03BA">
        <w:t>Supply and erect new cyc</w:t>
      </w:r>
      <w:r>
        <w:t>list</w:t>
      </w:r>
      <w:r w:rsidRPr="002C03BA">
        <w:t xml:space="preserve"> </w:t>
      </w:r>
      <w:r>
        <w:t xml:space="preserve">holding </w:t>
      </w:r>
      <w:r w:rsidRPr="002C03BA">
        <w:t xml:space="preserve">rails and delineators as per </w:t>
      </w:r>
      <w:r>
        <w:t>Civil Standard D</w:t>
      </w:r>
      <w:r w:rsidRPr="002C03BA">
        <w:t>rawing</w:t>
      </w:r>
      <w:r>
        <w:t>s</w:t>
      </w:r>
      <w:r w:rsidRPr="002C03BA">
        <w:t xml:space="preserve"> number</w:t>
      </w:r>
      <w:r>
        <w:t>ed</w:t>
      </w:r>
      <w:r w:rsidRPr="002C03BA">
        <w:rPr>
          <w:b/>
        </w:rPr>
        <w:t xml:space="preserve"> </w:t>
      </w:r>
      <w:r w:rsidRPr="002C03BA">
        <w:t>CS </w:t>
      </w:r>
      <w:r>
        <w:t>3302 and CS 3305</w:t>
      </w:r>
    </w:p>
    <w:p w14:paraId="752E68A4" w14:textId="77777777" w:rsidR="00080B22" w:rsidRPr="002C03BA" w:rsidRDefault="00000000" w:rsidP="00080B22">
      <w:r w:rsidRPr="002C03BA">
        <w:t>Or</w:t>
      </w:r>
    </w:p>
    <w:p w14:paraId="1071502B" w14:textId="77777777" w:rsidR="00080B22" w:rsidRPr="002C03BA" w:rsidRDefault="00000000" w:rsidP="00080B22">
      <w:r w:rsidRPr="002C03BA">
        <w:t>Remove damaged rail and replace with new rail as per drawing.</w:t>
      </w:r>
    </w:p>
    <w:p w14:paraId="661D4D5F" w14:textId="77777777" w:rsidR="00080B22" w:rsidRPr="002C03BA" w:rsidRDefault="00000000" w:rsidP="00080B22">
      <w:r w:rsidRPr="002C03BA">
        <w:t>Make allowance for excavation and concreting of anchor/footings.</w:t>
      </w:r>
    </w:p>
    <w:p w14:paraId="0D2E27DB" w14:textId="77777777" w:rsidR="00080B22" w:rsidRPr="002C03BA" w:rsidRDefault="00000000" w:rsidP="00080B22">
      <w:r w:rsidRPr="002C03BA">
        <w:t>Make allowance for minor clearing of fence lines</w:t>
      </w:r>
    </w:p>
    <w:p w14:paraId="3EBBB714" w14:textId="77777777" w:rsidR="00080B22" w:rsidRPr="00FD0628" w:rsidRDefault="00000000" w:rsidP="00F27750">
      <w:pPr>
        <w:pStyle w:val="Heading3"/>
      </w:pPr>
      <w:r w:rsidRPr="00FD0628">
        <w:t>Recycled Plastic Bollards</w:t>
      </w:r>
    </w:p>
    <w:p w14:paraId="426B4EC9" w14:textId="77777777" w:rsidR="00080B22" w:rsidRPr="002C03BA" w:rsidRDefault="00000000" w:rsidP="00080B22">
      <w:r w:rsidRPr="002C03BA">
        <w:t xml:space="preserve">Supply round pre-moulded recycled plastic bollards, 1.5 m length x 150 mm </w:t>
      </w:r>
      <w:proofErr w:type="spellStart"/>
      <w:r w:rsidRPr="002C03BA">
        <w:t>dia</w:t>
      </w:r>
      <w:proofErr w:type="spellEnd"/>
      <w:r w:rsidRPr="002C03BA">
        <w:t xml:space="preserve"> with built in colours and UV stabilised, resistant to termites, microorganisms and moisture.</w:t>
      </w:r>
    </w:p>
    <w:p w14:paraId="29BA4AAA" w14:textId="77777777" w:rsidR="00080B22" w:rsidRPr="002C03BA" w:rsidRDefault="00000000" w:rsidP="00080B22">
      <w:r w:rsidRPr="002C03BA">
        <w:t>Install and ensure security of recycled plastic bollards as per manufacturer’s recommendations.</w:t>
      </w:r>
    </w:p>
    <w:p w14:paraId="6ACF26D5" w14:textId="77777777" w:rsidR="00080B22" w:rsidRPr="002C03BA" w:rsidRDefault="00000000" w:rsidP="00080B22">
      <w:r w:rsidRPr="002C03BA">
        <w:t>Make allowance for excavation and concreting of anchor/footings.</w:t>
      </w:r>
    </w:p>
    <w:p w14:paraId="2811B9BC" w14:textId="77777777" w:rsidR="00080B22" w:rsidRPr="002C03BA" w:rsidRDefault="00000000" w:rsidP="00080B22">
      <w:r w:rsidRPr="002C03BA">
        <w:t>Make allowance for minor clearing of fence lines.</w:t>
      </w:r>
    </w:p>
    <w:p w14:paraId="4B0F1A9E" w14:textId="77777777" w:rsidR="00080B22" w:rsidRPr="00FD0628" w:rsidRDefault="00000000" w:rsidP="00F27750">
      <w:pPr>
        <w:pStyle w:val="Heading3"/>
      </w:pPr>
      <w:r w:rsidRPr="00FD0628">
        <w:t>Culvert Crossing Fences</w:t>
      </w:r>
    </w:p>
    <w:p w14:paraId="1D7CF784" w14:textId="77777777" w:rsidR="00080B22" w:rsidRPr="002C03BA" w:rsidRDefault="00000000" w:rsidP="00080B22">
      <w:r w:rsidRPr="002C03BA">
        <w:t xml:space="preserve">Supply and erect Culvert Crossing </w:t>
      </w:r>
      <w:r>
        <w:t>Fences</w:t>
      </w:r>
      <w:r w:rsidRPr="002C03BA">
        <w:t xml:space="preserve"> and delineators as per drawing. </w:t>
      </w:r>
    </w:p>
    <w:p w14:paraId="5E304DCE" w14:textId="77777777" w:rsidR="00080B22" w:rsidRPr="002C03BA" w:rsidRDefault="00000000" w:rsidP="00080B22">
      <w:r w:rsidRPr="002C03BA">
        <w:t>Make allowance for Hot Dip galvanising and masonry chemical anchorage to headwalls.</w:t>
      </w:r>
    </w:p>
    <w:p w14:paraId="7E25C348" w14:textId="77777777" w:rsidR="00080B22" w:rsidRPr="002C03BA" w:rsidRDefault="00000000" w:rsidP="00080B22">
      <w:r w:rsidRPr="002C03BA">
        <w:t xml:space="preserve">Make allowance for excavation and concreting of anchor/footings. Refer to </w:t>
      </w:r>
      <w:r>
        <w:t>Civil Standard D</w:t>
      </w:r>
      <w:r w:rsidRPr="002C03BA">
        <w:t>rawing CS </w:t>
      </w:r>
      <w:r>
        <w:t>3306</w:t>
      </w:r>
      <w:r w:rsidRPr="002C03BA">
        <w:t>.</w:t>
      </w:r>
    </w:p>
    <w:p w14:paraId="09C18D22" w14:textId="77777777" w:rsidR="00080B22" w:rsidRPr="002C03BA" w:rsidRDefault="00000000" w:rsidP="00080B22">
      <w:r w:rsidRPr="002C03BA">
        <w:t>Make allowance for minor clearing of fence lines.</w:t>
      </w:r>
    </w:p>
    <w:p w14:paraId="614FFB16" w14:textId="77777777" w:rsidR="00080B22" w:rsidRPr="002C03BA" w:rsidRDefault="00000000" w:rsidP="00080B22">
      <w:r w:rsidRPr="002C03BA">
        <w:t xml:space="preserve">Or </w:t>
      </w:r>
    </w:p>
    <w:p w14:paraId="54605B80" w14:textId="77777777" w:rsidR="00080B22" w:rsidRPr="002C03BA" w:rsidRDefault="00000000" w:rsidP="00080B22">
      <w:r w:rsidRPr="002C03BA">
        <w:t xml:space="preserve">Remove damaged Culvert Crossing </w:t>
      </w:r>
      <w:r>
        <w:t>Fences</w:t>
      </w:r>
      <w:r w:rsidRPr="002C03BA">
        <w:t xml:space="preserve"> and replace with new </w:t>
      </w:r>
      <w:r>
        <w:t>fences</w:t>
      </w:r>
      <w:r w:rsidRPr="002C03BA">
        <w:t xml:space="preserve"> as per drawing.</w:t>
      </w:r>
    </w:p>
    <w:p w14:paraId="0FA3158B" w14:textId="77777777" w:rsidR="00080B22" w:rsidRPr="008070B2" w:rsidRDefault="00000000" w:rsidP="00080B22">
      <w:r w:rsidRPr="002C03BA">
        <w:t>Make allowance for excavation, removal and rehabilitation of anchor/footings.</w:t>
      </w:r>
    </w:p>
    <w:p w14:paraId="7E7E3961" w14:textId="77777777" w:rsidR="00080B22" w:rsidRPr="00FD0628" w:rsidRDefault="00000000" w:rsidP="00A52ECE">
      <w:pPr>
        <w:pStyle w:val="Heading2"/>
      </w:pPr>
      <w:bookmarkStart w:id="944" w:name="_Toc390823802"/>
      <w:bookmarkStart w:id="945" w:name="_Toc391429494"/>
      <w:bookmarkStart w:id="946" w:name="_Toc396035172"/>
      <w:bookmarkStart w:id="947" w:name="_Toc398800563"/>
      <w:r w:rsidRPr="00FD0628">
        <w:lastRenderedPageBreak/>
        <w:t xml:space="preserve">Plastic Flexible </w:t>
      </w:r>
      <w:proofErr w:type="gramStart"/>
      <w:r w:rsidRPr="00FD0628">
        <w:t>Guide Posts</w:t>
      </w:r>
      <w:bookmarkEnd w:id="944"/>
      <w:bookmarkEnd w:id="945"/>
      <w:bookmarkEnd w:id="946"/>
      <w:bookmarkEnd w:id="947"/>
      <w:proofErr w:type="gramEnd"/>
    </w:p>
    <w:p w14:paraId="4B6C2DCE" w14:textId="77777777" w:rsidR="00080B22" w:rsidRPr="00FD0628" w:rsidRDefault="00000000" w:rsidP="00A52ECE">
      <w:pPr>
        <w:pStyle w:val="Heading3"/>
      </w:pPr>
      <w:bookmarkStart w:id="948" w:name="_Toc390823803"/>
      <w:bookmarkStart w:id="949" w:name="_Toc391429495"/>
      <w:bookmarkStart w:id="950" w:name="_Toc396035173"/>
      <w:bookmarkStart w:id="951" w:name="_Toc398800564"/>
      <w:r w:rsidRPr="00FD0628">
        <w:t>General</w:t>
      </w:r>
    </w:p>
    <w:p w14:paraId="10262383" w14:textId="77777777" w:rsidR="00080B22" w:rsidRPr="003244D1" w:rsidRDefault="00000000" w:rsidP="00080B22">
      <w:pPr>
        <w:autoSpaceDE w:val="0"/>
        <w:autoSpaceDN w:val="0"/>
        <w:adjustRightInd w:val="0"/>
        <w:spacing w:after="0"/>
        <w:rPr>
          <w:lang w:val="en-US"/>
        </w:rPr>
      </w:pPr>
      <w:r w:rsidRPr="003244D1">
        <w:rPr>
          <w:lang w:val="en-US"/>
        </w:rPr>
        <w:t>For the purposes of th</w:t>
      </w:r>
      <w:r>
        <w:rPr>
          <w:lang w:val="en-US"/>
        </w:rPr>
        <w:t xml:space="preserve">ese Flexible </w:t>
      </w:r>
      <w:proofErr w:type="gramStart"/>
      <w:r>
        <w:rPr>
          <w:lang w:val="en-US"/>
        </w:rPr>
        <w:t>Guide Posts</w:t>
      </w:r>
      <w:proofErr w:type="gramEnd"/>
      <w:r w:rsidRPr="003244D1">
        <w:rPr>
          <w:lang w:val="en-US"/>
        </w:rPr>
        <w:t xml:space="preserve"> </w:t>
      </w:r>
      <w:r>
        <w:rPr>
          <w:lang w:val="en-US"/>
        </w:rPr>
        <w:t xml:space="preserve">clauses </w:t>
      </w:r>
      <w:r w:rsidRPr="003244D1">
        <w:rPr>
          <w:lang w:val="en-US"/>
        </w:rPr>
        <w:t>the following definitions apply:</w:t>
      </w:r>
    </w:p>
    <w:p w14:paraId="222D0CBE" w14:textId="77777777" w:rsidR="00080B22" w:rsidRPr="003244D1" w:rsidRDefault="00000000">
      <w:pPr>
        <w:pStyle w:val="ListParagraph"/>
        <w:numPr>
          <w:ilvl w:val="0"/>
          <w:numId w:val="123"/>
        </w:numPr>
        <w:autoSpaceDE w:val="0"/>
        <w:autoSpaceDN w:val="0"/>
        <w:adjustRightInd w:val="0"/>
        <w:rPr>
          <w:lang w:val="en-US"/>
        </w:rPr>
      </w:pPr>
      <w:r w:rsidRPr="003244D1">
        <w:rPr>
          <w:b/>
          <w:lang w:val="en-US"/>
        </w:rPr>
        <w:t>Delineator:</w:t>
      </w:r>
      <w:r w:rsidRPr="003244D1">
        <w:rPr>
          <w:lang w:val="en-US"/>
        </w:rPr>
        <w:t xml:space="preserve"> Small retroreflectors or panels of retroreflective sheeting attached to </w:t>
      </w:r>
      <w:proofErr w:type="gramStart"/>
      <w:r w:rsidRPr="003244D1">
        <w:rPr>
          <w:lang w:val="en-US"/>
        </w:rPr>
        <w:t>guide posts</w:t>
      </w:r>
      <w:proofErr w:type="gramEnd"/>
      <w:r w:rsidRPr="003244D1">
        <w:rPr>
          <w:lang w:val="en-US"/>
        </w:rPr>
        <w:t xml:space="preserve"> to provide a coherent pattern of delineation of carriageway edges as an aid to night driving.</w:t>
      </w:r>
    </w:p>
    <w:p w14:paraId="354E98AF" w14:textId="77777777" w:rsidR="00080B22" w:rsidRPr="003244D1" w:rsidRDefault="00000000">
      <w:pPr>
        <w:pStyle w:val="ListParagraph"/>
        <w:numPr>
          <w:ilvl w:val="0"/>
          <w:numId w:val="123"/>
        </w:numPr>
        <w:autoSpaceDE w:val="0"/>
        <w:autoSpaceDN w:val="0"/>
        <w:adjustRightInd w:val="0"/>
        <w:rPr>
          <w:lang w:val="en-US"/>
        </w:rPr>
      </w:pPr>
      <w:r w:rsidRPr="003244D1">
        <w:rPr>
          <w:b/>
          <w:lang w:val="en-US"/>
        </w:rPr>
        <w:t xml:space="preserve">Flexible </w:t>
      </w:r>
      <w:proofErr w:type="gramStart"/>
      <w:r w:rsidRPr="003244D1">
        <w:rPr>
          <w:b/>
          <w:lang w:val="en-US"/>
        </w:rPr>
        <w:t>guide post</w:t>
      </w:r>
      <w:proofErr w:type="gramEnd"/>
      <w:r w:rsidRPr="003244D1">
        <w:rPr>
          <w:b/>
          <w:lang w:val="en-US"/>
        </w:rPr>
        <w:t>:</w:t>
      </w:r>
      <w:r w:rsidRPr="003244D1">
        <w:rPr>
          <w:lang w:val="en-US"/>
        </w:rPr>
        <w:t xml:space="preserve"> A </w:t>
      </w:r>
      <w:proofErr w:type="gramStart"/>
      <w:r w:rsidRPr="003244D1">
        <w:rPr>
          <w:lang w:val="en-US"/>
        </w:rPr>
        <w:t>guide post</w:t>
      </w:r>
      <w:proofErr w:type="gramEnd"/>
      <w:r w:rsidRPr="003244D1">
        <w:rPr>
          <w:lang w:val="en-US"/>
        </w:rPr>
        <w:t xml:space="preserve"> that when impacted by a vehicle, deflects and returns to the vertical position without maintenance intervention.</w:t>
      </w:r>
    </w:p>
    <w:p w14:paraId="23444C3D" w14:textId="77777777" w:rsidR="00080B22" w:rsidRPr="002F0388" w:rsidRDefault="00000000" w:rsidP="00080B22">
      <w:pPr>
        <w:autoSpaceDE w:val="0"/>
        <w:autoSpaceDN w:val="0"/>
        <w:adjustRightInd w:val="0"/>
        <w:spacing w:after="0"/>
        <w:rPr>
          <w:lang w:val="en-US"/>
        </w:rPr>
      </w:pPr>
      <w:proofErr w:type="gramStart"/>
      <w:r w:rsidRPr="002F0388">
        <w:rPr>
          <w:lang w:val="en-US"/>
        </w:rPr>
        <w:t>Guide posts</w:t>
      </w:r>
      <w:proofErr w:type="gramEnd"/>
      <w:r w:rsidRPr="002F0388">
        <w:rPr>
          <w:lang w:val="en-US"/>
        </w:rPr>
        <w:t xml:space="preserve"> shall be constructed so that they do not constitute a hazard if struck by a</w:t>
      </w:r>
    </w:p>
    <w:p w14:paraId="0E2D91C3" w14:textId="77777777" w:rsidR="00080B22" w:rsidRDefault="00000000" w:rsidP="00080B22">
      <w:pPr>
        <w:rPr>
          <w:rFonts w:ascii="TT54Fo00" w:hAnsi="TT54Fo00" w:cs="TT54Fo00"/>
        </w:rPr>
      </w:pPr>
      <w:r w:rsidRPr="002F0388">
        <w:rPr>
          <w:lang w:val="en-US"/>
        </w:rPr>
        <w:t>vehicle.</w:t>
      </w:r>
    </w:p>
    <w:p w14:paraId="053D91E7" w14:textId="77777777" w:rsidR="00080B22" w:rsidRDefault="00000000" w:rsidP="00080B22">
      <w:pPr>
        <w:rPr>
          <w:lang w:val="en-US"/>
        </w:rPr>
      </w:pPr>
      <w:proofErr w:type="gramStart"/>
      <w:r w:rsidRPr="002F0388">
        <w:rPr>
          <w:lang w:val="en-US"/>
        </w:rPr>
        <w:t>Guide posts</w:t>
      </w:r>
      <w:proofErr w:type="gramEnd"/>
      <w:r w:rsidRPr="002F0388">
        <w:rPr>
          <w:lang w:val="en-US"/>
        </w:rPr>
        <w:t xml:space="preserve"> shall be constructed</w:t>
      </w:r>
      <w:r>
        <w:rPr>
          <w:lang w:val="en-US"/>
        </w:rPr>
        <w:t xml:space="preserve"> of plastic, rubber, or similar proprietary </w:t>
      </w:r>
      <w:proofErr w:type="gramStart"/>
      <w:r>
        <w:rPr>
          <w:lang w:val="en-US"/>
        </w:rPr>
        <w:t>product</w:t>
      </w:r>
      <w:proofErr w:type="gramEnd"/>
      <w:r w:rsidRPr="006F7D1F">
        <w:rPr>
          <w:lang w:val="en-US"/>
        </w:rPr>
        <w:t xml:space="preserve"> capable of </w:t>
      </w:r>
      <w:r>
        <w:rPr>
          <w:lang w:val="en-US"/>
        </w:rPr>
        <w:t xml:space="preserve">recovering from an impact by </w:t>
      </w:r>
      <w:r w:rsidRPr="006F7D1F">
        <w:rPr>
          <w:lang w:val="en-US"/>
        </w:rPr>
        <w:t xml:space="preserve">returning to, or </w:t>
      </w:r>
      <w:r>
        <w:rPr>
          <w:lang w:val="en-US"/>
        </w:rPr>
        <w:t xml:space="preserve">returning to </w:t>
      </w:r>
      <w:r w:rsidRPr="006F7D1F">
        <w:rPr>
          <w:lang w:val="en-US"/>
        </w:rPr>
        <w:t xml:space="preserve">within a margin of 5 degrees, of their original </w:t>
      </w:r>
      <w:r>
        <w:rPr>
          <w:lang w:val="en-US"/>
        </w:rPr>
        <w:t xml:space="preserve">vertical </w:t>
      </w:r>
      <w:r w:rsidRPr="006F7D1F">
        <w:rPr>
          <w:lang w:val="en-US"/>
        </w:rPr>
        <w:t>stat</w:t>
      </w:r>
      <w:r>
        <w:rPr>
          <w:lang w:val="en-US"/>
        </w:rPr>
        <w:t xml:space="preserve">e, post impact, without maintenance intervention, for the life of the </w:t>
      </w:r>
      <w:proofErr w:type="gramStart"/>
      <w:r>
        <w:rPr>
          <w:lang w:val="en-US"/>
        </w:rPr>
        <w:t>guide post</w:t>
      </w:r>
      <w:proofErr w:type="gramEnd"/>
      <w:r>
        <w:rPr>
          <w:lang w:val="en-US"/>
        </w:rPr>
        <w:t>.</w:t>
      </w:r>
    </w:p>
    <w:p w14:paraId="2612F6E7" w14:textId="77777777" w:rsidR="00080B22" w:rsidRPr="00FD0628" w:rsidRDefault="00000000" w:rsidP="00A52ECE">
      <w:pPr>
        <w:pStyle w:val="Heading3"/>
      </w:pPr>
      <w:r w:rsidRPr="00FD0628">
        <w:t>Product data – Witness Point</w:t>
      </w:r>
    </w:p>
    <w:p w14:paraId="4096C74C" w14:textId="77777777" w:rsidR="00080B22" w:rsidRDefault="00000000" w:rsidP="00080B22">
      <w:pPr>
        <w:rPr>
          <w:lang w:val="en-US"/>
        </w:rPr>
      </w:pPr>
      <w:r>
        <w:rPr>
          <w:b/>
          <w:lang w:val="en-US"/>
        </w:rPr>
        <w:t xml:space="preserve">Witness Point - </w:t>
      </w:r>
      <w:r w:rsidRPr="00BB2B5B">
        <w:rPr>
          <w:lang w:val="en-US"/>
        </w:rPr>
        <w:t xml:space="preserve">Submit details of the proposed </w:t>
      </w:r>
      <w:r>
        <w:rPr>
          <w:lang w:val="en-US"/>
        </w:rPr>
        <w:t xml:space="preserve">flexible </w:t>
      </w:r>
      <w:proofErr w:type="gramStart"/>
      <w:r w:rsidRPr="00BB2B5B">
        <w:rPr>
          <w:lang w:val="en-US"/>
        </w:rPr>
        <w:t>guide post</w:t>
      </w:r>
      <w:proofErr w:type="gramEnd"/>
      <w:r w:rsidRPr="00BB2B5B">
        <w:rPr>
          <w:lang w:val="en-US"/>
        </w:rPr>
        <w:t xml:space="preserve"> including the following:</w:t>
      </w:r>
    </w:p>
    <w:p w14:paraId="73687E1B" w14:textId="77777777" w:rsidR="00080B22" w:rsidRDefault="00000000">
      <w:pPr>
        <w:pStyle w:val="ListParagraph"/>
        <w:numPr>
          <w:ilvl w:val="0"/>
          <w:numId w:val="128"/>
        </w:numPr>
        <w:rPr>
          <w:lang w:val="en-US"/>
        </w:rPr>
      </w:pPr>
      <w:r w:rsidRPr="00080B22">
        <w:rPr>
          <w:lang w:val="en-US"/>
        </w:rPr>
        <w:t xml:space="preserve">Manufacturer’s details on the materials, and the properties of the materials, used in the manufacture of the </w:t>
      </w:r>
      <w:proofErr w:type="gramStart"/>
      <w:r w:rsidRPr="00080B22">
        <w:rPr>
          <w:lang w:val="en-US"/>
        </w:rPr>
        <w:t>guide posts</w:t>
      </w:r>
      <w:proofErr w:type="gramEnd"/>
      <w:r w:rsidRPr="00080B22">
        <w:rPr>
          <w:lang w:val="en-US"/>
        </w:rPr>
        <w:t>.</w:t>
      </w:r>
    </w:p>
    <w:p w14:paraId="0ABAC74D" w14:textId="77777777" w:rsidR="00080B22" w:rsidRPr="00080B22" w:rsidRDefault="00000000">
      <w:pPr>
        <w:pStyle w:val="ListParagraph"/>
        <w:numPr>
          <w:ilvl w:val="0"/>
          <w:numId w:val="128"/>
        </w:numPr>
        <w:rPr>
          <w:lang w:val="en-US"/>
        </w:rPr>
      </w:pPr>
      <w:r w:rsidRPr="009815E0">
        <w:t>Manufacturer’s reco</w:t>
      </w:r>
      <w:r>
        <w:t>mmended installation procedures.</w:t>
      </w:r>
    </w:p>
    <w:p w14:paraId="3A7C8142" w14:textId="77777777" w:rsidR="00080B22" w:rsidRPr="00080B22" w:rsidRDefault="00000000">
      <w:pPr>
        <w:pStyle w:val="ListParagraph"/>
        <w:numPr>
          <w:ilvl w:val="0"/>
          <w:numId w:val="128"/>
        </w:numPr>
        <w:rPr>
          <w:lang w:val="en-US"/>
        </w:rPr>
      </w:pPr>
      <w:r w:rsidRPr="009815E0">
        <w:t>Technical specifications.</w:t>
      </w:r>
    </w:p>
    <w:p w14:paraId="557781DD" w14:textId="77777777" w:rsidR="00080B22" w:rsidRPr="00080B22" w:rsidRDefault="00000000">
      <w:pPr>
        <w:pStyle w:val="ListParagraph"/>
        <w:numPr>
          <w:ilvl w:val="0"/>
          <w:numId w:val="128"/>
        </w:numPr>
        <w:rPr>
          <w:lang w:val="en-US"/>
        </w:rPr>
      </w:pPr>
      <w:r>
        <w:t>Test results per the test sub-clauses</w:t>
      </w:r>
    </w:p>
    <w:p w14:paraId="64BDE0A9" w14:textId="77777777" w:rsidR="00080B22" w:rsidRPr="00FD0628" w:rsidRDefault="00000000" w:rsidP="00A52ECE">
      <w:pPr>
        <w:pStyle w:val="Heading3"/>
      </w:pPr>
      <w:r w:rsidRPr="00FD0628">
        <w:t>Warranties – Witness Point</w:t>
      </w:r>
    </w:p>
    <w:p w14:paraId="6360AA61" w14:textId="77777777" w:rsidR="00080B22" w:rsidRDefault="00000000" w:rsidP="00080B22">
      <w:pPr>
        <w:rPr>
          <w:lang w:val="en-US"/>
        </w:rPr>
      </w:pPr>
      <w:r w:rsidRPr="00BB2B5B">
        <w:rPr>
          <w:b/>
          <w:lang w:val="en-US"/>
        </w:rPr>
        <w:t xml:space="preserve">Witness Point </w:t>
      </w:r>
      <w:r>
        <w:rPr>
          <w:b/>
          <w:lang w:val="en-US"/>
        </w:rPr>
        <w:t>–</w:t>
      </w:r>
      <w:r w:rsidRPr="00BB2B5B">
        <w:rPr>
          <w:lang w:val="en-US"/>
        </w:rPr>
        <w:t xml:space="preserve"> Submit</w:t>
      </w:r>
      <w:r>
        <w:rPr>
          <w:lang w:val="en-US"/>
        </w:rPr>
        <w:t xml:space="preserve"> </w:t>
      </w:r>
      <w:r w:rsidRPr="00BB2B5B">
        <w:rPr>
          <w:lang w:val="en-US"/>
        </w:rPr>
        <w:t>the manufacturer’s published product warranties</w:t>
      </w:r>
      <w:r>
        <w:rPr>
          <w:lang w:val="en-US"/>
        </w:rPr>
        <w:t xml:space="preserve"> in the name of the </w:t>
      </w:r>
      <w:proofErr w:type="gramStart"/>
      <w:r>
        <w:rPr>
          <w:lang w:val="en-US"/>
        </w:rPr>
        <w:t>Principal</w:t>
      </w:r>
      <w:proofErr w:type="gramEnd"/>
      <w:r w:rsidRPr="00BB2B5B">
        <w:rPr>
          <w:lang w:val="en-US"/>
        </w:rPr>
        <w:t>.</w:t>
      </w:r>
    </w:p>
    <w:p w14:paraId="0E75362A" w14:textId="77777777" w:rsidR="00080B22" w:rsidRPr="00FD0628" w:rsidRDefault="00000000" w:rsidP="00A52ECE">
      <w:pPr>
        <w:pStyle w:val="Heading3"/>
      </w:pPr>
      <w:r w:rsidRPr="00FD0628">
        <w:t>Samples – Hold Point</w:t>
      </w:r>
    </w:p>
    <w:p w14:paraId="41ABA474" w14:textId="77777777" w:rsidR="00080B22" w:rsidRDefault="00000000" w:rsidP="00080B22">
      <w:pPr>
        <w:rPr>
          <w:lang w:val="en-US"/>
        </w:rPr>
      </w:pPr>
      <w:r w:rsidRPr="00DD23D6">
        <w:rPr>
          <w:b/>
          <w:lang w:val="en-US"/>
        </w:rPr>
        <w:t xml:space="preserve">Hold Point - </w:t>
      </w:r>
      <w:r w:rsidRPr="00DD23D6">
        <w:rPr>
          <w:lang w:val="en-US"/>
        </w:rPr>
        <w:t xml:space="preserve">Provide a sample </w:t>
      </w:r>
      <w:r>
        <w:rPr>
          <w:lang w:val="en-US"/>
        </w:rPr>
        <w:t xml:space="preserve">flexible </w:t>
      </w:r>
      <w:proofErr w:type="gramStart"/>
      <w:r w:rsidRPr="00DD23D6">
        <w:rPr>
          <w:lang w:val="en-US"/>
        </w:rPr>
        <w:t>guide post</w:t>
      </w:r>
      <w:proofErr w:type="gramEnd"/>
      <w:r w:rsidRPr="00DD23D6">
        <w:rPr>
          <w:lang w:val="en-US"/>
        </w:rPr>
        <w:t xml:space="preserve"> from each batch purchased for this contract for </w:t>
      </w:r>
      <w:r>
        <w:rPr>
          <w:lang w:val="en-US"/>
        </w:rPr>
        <w:t xml:space="preserve">inspection and </w:t>
      </w:r>
      <w:r w:rsidRPr="00DD23D6">
        <w:rPr>
          <w:lang w:val="en-US"/>
        </w:rPr>
        <w:t>approval be</w:t>
      </w:r>
      <w:r>
        <w:rPr>
          <w:lang w:val="en-US"/>
        </w:rPr>
        <w:t>fore installing any</w:t>
      </w:r>
      <w:r w:rsidRPr="00DD23D6">
        <w:rPr>
          <w:lang w:val="en-US"/>
        </w:rPr>
        <w:t xml:space="preserve"> posts.</w:t>
      </w:r>
    </w:p>
    <w:p w14:paraId="70D0BCA5" w14:textId="77777777" w:rsidR="00080B22" w:rsidRPr="00FD0628" w:rsidRDefault="00000000" w:rsidP="00A52ECE">
      <w:pPr>
        <w:pStyle w:val="Heading3"/>
      </w:pPr>
      <w:r w:rsidRPr="00FD0628">
        <w:t>Materials</w:t>
      </w:r>
    </w:p>
    <w:p w14:paraId="12E20339" w14:textId="77777777" w:rsidR="00080B22" w:rsidRDefault="00000000" w:rsidP="00080B22">
      <w:pPr>
        <w:rPr>
          <w:lang w:val="en-US"/>
        </w:rPr>
      </w:pPr>
      <w:r>
        <w:rPr>
          <w:lang w:val="en-US"/>
        </w:rPr>
        <w:t xml:space="preserve">Flexible </w:t>
      </w:r>
      <w:proofErr w:type="gramStart"/>
      <w:r>
        <w:rPr>
          <w:lang w:val="en-US"/>
        </w:rPr>
        <w:t>g</w:t>
      </w:r>
      <w:r w:rsidRPr="006F7D1F">
        <w:rPr>
          <w:lang w:val="en-US"/>
        </w:rPr>
        <w:t>uide posts</w:t>
      </w:r>
      <w:proofErr w:type="gramEnd"/>
      <w:r w:rsidRPr="006F7D1F">
        <w:rPr>
          <w:lang w:val="en-US"/>
        </w:rPr>
        <w:t xml:space="preserve"> shall be composed of</w:t>
      </w:r>
      <w:r>
        <w:rPr>
          <w:lang w:val="en-US"/>
        </w:rPr>
        <w:t xml:space="preserve"> m</w:t>
      </w:r>
      <w:r w:rsidRPr="006F7D1F">
        <w:rPr>
          <w:lang w:val="en-US"/>
        </w:rPr>
        <w:t>aterial which is</w:t>
      </w:r>
      <w:r>
        <w:rPr>
          <w:lang w:val="en-US"/>
        </w:rPr>
        <w:t>:</w:t>
      </w:r>
    </w:p>
    <w:p w14:paraId="03A27029" w14:textId="77777777" w:rsidR="00080B22" w:rsidRPr="00080B22" w:rsidRDefault="00000000">
      <w:pPr>
        <w:pStyle w:val="ListParagraph"/>
        <w:numPr>
          <w:ilvl w:val="0"/>
          <w:numId w:val="129"/>
        </w:numPr>
        <w:rPr>
          <w:lang w:val="en-US"/>
        </w:rPr>
      </w:pPr>
      <w:r w:rsidRPr="00080B22">
        <w:rPr>
          <w:lang w:val="en-US"/>
        </w:rPr>
        <w:t>Heat resistant.</w:t>
      </w:r>
    </w:p>
    <w:p w14:paraId="09B58F31" w14:textId="77777777" w:rsidR="00080B22" w:rsidRPr="00080B22" w:rsidRDefault="00000000">
      <w:pPr>
        <w:pStyle w:val="ListParagraph"/>
        <w:numPr>
          <w:ilvl w:val="0"/>
          <w:numId w:val="129"/>
        </w:numPr>
        <w:rPr>
          <w:lang w:val="en-US"/>
        </w:rPr>
      </w:pPr>
      <w:r w:rsidRPr="00080B22">
        <w:rPr>
          <w:lang w:val="en-US"/>
        </w:rPr>
        <w:t>Fire retardant.</w:t>
      </w:r>
    </w:p>
    <w:p w14:paraId="15430A6B" w14:textId="77777777" w:rsidR="00080B22" w:rsidRPr="00080B22" w:rsidRDefault="00000000">
      <w:pPr>
        <w:pStyle w:val="ListParagraph"/>
        <w:numPr>
          <w:ilvl w:val="0"/>
          <w:numId w:val="129"/>
        </w:numPr>
        <w:rPr>
          <w:lang w:val="en-US"/>
        </w:rPr>
      </w:pPr>
      <w:r w:rsidRPr="00080B22">
        <w:rPr>
          <w:lang w:val="en-US"/>
        </w:rPr>
        <w:t>Capable of retaining 85% of its colour, appearance and physical properties for at least five years when exposed to weather conditions existing in the Northern Territory.</w:t>
      </w:r>
    </w:p>
    <w:p w14:paraId="47F36684" w14:textId="77777777" w:rsidR="00080B22" w:rsidRPr="00080B22" w:rsidRDefault="00000000">
      <w:pPr>
        <w:pStyle w:val="ListParagraph"/>
        <w:numPr>
          <w:ilvl w:val="0"/>
          <w:numId w:val="129"/>
        </w:numPr>
        <w:rPr>
          <w:lang w:val="en-US"/>
        </w:rPr>
      </w:pPr>
      <w:r w:rsidRPr="00080B22">
        <w:rPr>
          <w:lang w:val="en-US"/>
        </w:rPr>
        <w:t xml:space="preserve">Resistant to </w:t>
      </w:r>
      <w:proofErr w:type="spellStart"/>
      <w:r w:rsidRPr="00080B22">
        <w:rPr>
          <w:lang w:val="en-US"/>
        </w:rPr>
        <w:t>mould</w:t>
      </w:r>
      <w:proofErr w:type="spellEnd"/>
      <w:r w:rsidRPr="00080B22">
        <w:rPr>
          <w:lang w:val="en-US"/>
        </w:rPr>
        <w:t xml:space="preserve"> growth, and mildew.</w:t>
      </w:r>
    </w:p>
    <w:p w14:paraId="5FB09FE8" w14:textId="77777777" w:rsidR="00080B22" w:rsidRPr="00080B22" w:rsidRDefault="00000000">
      <w:pPr>
        <w:pStyle w:val="ListParagraph"/>
        <w:numPr>
          <w:ilvl w:val="0"/>
          <w:numId w:val="129"/>
        </w:numPr>
        <w:rPr>
          <w:lang w:val="en-US"/>
        </w:rPr>
      </w:pPr>
      <w:r w:rsidRPr="00080B22">
        <w:rPr>
          <w:lang w:val="en-US"/>
        </w:rPr>
        <w:t>Not be affected by hydrocarbon solvents.</w:t>
      </w:r>
    </w:p>
    <w:p w14:paraId="15F36BD7" w14:textId="77777777" w:rsidR="00080B22" w:rsidRPr="00080B22" w:rsidRDefault="00000000">
      <w:pPr>
        <w:pStyle w:val="ListParagraph"/>
        <w:numPr>
          <w:ilvl w:val="0"/>
          <w:numId w:val="129"/>
        </w:numPr>
        <w:rPr>
          <w:lang w:val="en-US"/>
        </w:rPr>
      </w:pPr>
      <w:r w:rsidRPr="00080B22">
        <w:rPr>
          <w:lang w:val="en-US"/>
        </w:rPr>
        <w:t>Corrosion resistant or treated to resist corrosion.</w:t>
      </w:r>
    </w:p>
    <w:p w14:paraId="367CC171" w14:textId="77777777" w:rsidR="00080B22" w:rsidRPr="00080B22" w:rsidRDefault="00000000">
      <w:pPr>
        <w:pStyle w:val="ListParagraph"/>
        <w:numPr>
          <w:ilvl w:val="0"/>
          <w:numId w:val="129"/>
        </w:numPr>
        <w:rPr>
          <w:lang w:val="en-US"/>
        </w:rPr>
      </w:pPr>
      <w:r w:rsidRPr="00080B22">
        <w:rPr>
          <w:lang w:val="en-US"/>
        </w:rPr>
        <w:t>Resistant to ultraviolet light.</w:t>
      </w:r>
    </w:p>
    <w:p w14:paraId="6B15D794" w14:textId="77777777" w:rsidR="00080B22" w:rsidRPr="00080B22" w:rsidRDefault="00000000">
      <w:pPr>
        <w:pStyle w:val="ListParagraph"/>
        <w:numPr>
          <w:ilvl w:val="0"/>
          <w:numId w:val="129"/>
        </w:numPr>
        <w:rPr>
          <w:lang w:val="en-US"/>
        </w:rPr>
      </w:pPr>
      <w:r w:rsidRPr="00080B22">
        <w:rPr>
          <w:lang w:val="en-US"/>
        </w:rPr>
        <w:t>Termite resistant.</w:t>
      </w:r>
    </w:p>
    <w:p w14:paraId="3FFC2634" w14:textId="77777777" w:rsidR="00080B22" w:rsidRPr="00FD0628" w:rsidRDefault="00000000" w:rsidP="00A52ECE">
      <w:pPr>
        <w:pStyle w:val="Heading4"/>
      </w:pPr>
      <w:r w:rsidRPr="00FD0628">
        <w:t>Surface finish</w:t>
      </w:r>
    </w:p>
    <w:p w14:paraId="47525FD9" w14:textId="77777777" w:rsidR="00080B22" w:rsidRPr="00F37CDC" w:rsidRDefault="00000000" w:rsidP="00080B22">
      <w:pPr>
        <w:rPr>
          <w:lang w:val="en-US"/>
        </w:rPr>
      </w:pPr>
      <w:r w:rsidRPr="00F37CDC">
        <w:rPr>
          <w:lang w:val="en-US"/>
        </w:rPr>
        <w:t>Durable gloss or semi-gloss opaque white which is smooth and easy to clean.</w:t>
      </w:r>
      <w:r>
        <w:rPr>
          <w:lang w:val="en-US"/>
        </w:rPr>
        <w:t xml:space="preserve"> </w:t>
      </w:r>
      <w:r>
        <w:t>Free of sharp edges and burrs and discolouration or other defects that may affect its appearance and/or serviceability.</w:t>
      </w:r>
    </w:p>
    <w:p w14:paraId="3E33E232" w14:textId="77777777" w:rsidR="00080B22" w:rsidRPr="00FD0628" w:rsidRDefault="00000000" w:rsidP="00A52ECE">
      <w:pPr>
        <w:pStyle w:val="Heading4"/>
      </w:pPr>
      <w:r w:rsidRPr="00FD0628">
        <w:lastRenderedPageBreak/>
        <w:t>Colour</w:t>
      </w:r>
    </w:p>
    <w:p w14:paraId="67797440" w14:textId="77777777" w:rsidR="00080B22" w:rsidRDefault="00000000" w:rsidP="00080B22">
      <w:pPr>
        <w:rPr>
          <w:lang w:val="en-US"/>
        </w:rPr>
      </w:pPr>
      <w:r>
        <w:rPr>
          <w:lang w:val="en-US"/>
        </w:rPr>
        <w:t>Whiter than Y35 Off White of AS </w:t>
      </w:r>
      <w:r w:rsidRPr="00F37CDC">
        <w:rPr>
          <w:lang w:val="en-US"/>
        </w:rPr>
        <w:t>2700.</w:t>
      </w:r>
    </w:p>
    <w:p w14:paraId="396D9E28" w14:textId="77777777" w:rsidR="00080B22" w:rsidRPr="00FD0628" w:rsidRDefault="00000000" w:rsidP="00A52ECE">
      <w:pPr>
        <w:pStyle w:val="Heading4"/>
      </w:pPr>
      <w:r w:rsidRPr="00FD0628">
        <w:t>Dimensions</w:t>
      </w:r>
    </w:p>
    <w:p w14:paraId="3D593561" w14:textId="77777777" w:rsidR="00080B22" w:rsidRDefault="00000000" w:rsidP="00080B22">
      <w:r>
        <w:t xml:space="preserve">Minimum width: 100 ± </w:t>
      </w:r>
      <w:r w:rsidRPr="009815E0">
        <w:t>5</w:t>
      </w:r>
      <w:r>
        <w:t> mm</w:t>
      </w:r>
      <w:r w:rsidRPr="009815E0">
        <w:t>.</w:t>
      </w:r>
    </w:p>
    <w:p w14:paraId="2261A3B4" w14:textId="77777777" w:rsidR="00080B22" w:rsidRDefault="00000000" w:rsidP="00080B22">
      <w:r>
        <w:t>Minimum thickness: 4 mm.</w:t>
      </w:r>
    </w:p>
    <w:p w14:paraId="16D20596" w14:textId="77777777" w:rsidR="00080B22" w:rsidRPr="007C3CD9" w:rsidRDefault="00000000" w:rsidP="00080B22">
      <w:pPr>
        <w:rPr>
          <w:lang w:val="en-US"/>
        </w:rPr>
      </w:pPr>
      <w:r w:rsidRPr="009815E0">
        <w:t>Minimum height above ground surface: 1000</w:t>
      </w:r>
      <w:r>
        <w:t xml:space="preserve"> ± 100 mm.</w:t>
      </w:r>
    </w:p>
    <w:p w14:paraId="122D1320" w14:textId="77777777" w:rsidR="00080B22" w:rsidRPr="00FD0628" w:rsidRDefault="00000000" w:rsidP="00A52ECE">
      <w:pPr>
        <w:pStyle w:val="Heading4"/>
      </w:pPr>
      <w:r w:rsidRPr="00FD0628">
        <w:t>Markings</w:t>
      </w:r>
    </w:p>
    <w:p w14:paraId="66437EFA" w14:textId="77777777" w:rsidR="00080B22" w:rsidRPr="007C3CD9" w:rsidRDefault="00000000" w:rsidP="00080B22">
      <w:pPr>
        <w:rPr>
          <w:lang w:val="en-US"/>
        </w:rPr>
      </w:pPr>
      <w:r w:rsidRPr="007C3CD9">
        <w:rPr>
          <w:lang w:val="en-US"/>
        </w:rPr>
        <w:t>Traceability: Mark each post legibly and indelibly with the following:</w:t>
      </w:r>
    </w:p>
    <w:p w14:paraId="466B1A2E" w14:textId="77777777" w:rsidR="00080B22" w:rsidRPr="00080B22" w:rsidRDefault="00000000">
      <w:pPr>
        <w:pStyle w:val="ListParagraph"/>
        <w:numPr>
          <w:ilvl w:val="0"/>
          <w:numId w:val="130"/>
        </w:numPr>
        <w:rPr>
          <w:lang w:val="en-US"/>
        </w:rPr>
      </w:pPr>
      <w:r w:rsidRPr="00080B22">
        <w:rPr>
          <w:lang w:val="en-US"/>
        </w:rPr>
        <w:t>Name of the manufacturer</w:t>
      </w:r>
    </w:p>
    <w:p w14:paraId="15D83CFE" w14:textId="77777777" w:rsidR="00080B22" w:rsidRPr="00080B22" w:rsidRDefault="00000000">
      <w:pPr>
        <w:pStyle w:val="ListParagraph"/>
        <w:numPr>
          <w:ilvl w:val="0"/>
          <w:numId w:val="130"/>
        </w:numPr>
        <w:rPr>
          <w:lang w:val="en-US"/>
        </w:rPr>
      </w:pPr>
      <w:r w:rsidRPr="00080B22">
        <w:rPr>
          <w:lang w:val="en-US"/>
        </w:rPr>
        <w:t>Name of the supplier (optional)</w:t>
      </w:r>
    </w:p>
    <w:p w14:paraId="23A88D6E" w14:textId="77777777" w:rsidR="00080B22" w:rsidRPr="00080B22" w:rsidRDefault="00000000">
      <w:pPr>
        <w:pStyle w:val="ListParagraph"/>
        <w:numPr>
          <w:ilvl w:val="0"/>
          <w:numId w:val="130"/>
        </w:numPr>
        <w:rPr>
          <w:lang w:val="en-US"/>
        </w:rPr>
      </w:pPr>
      <w:r w:rsidRPr="00080B22">
        <w:rPr>
          <w:lang w:val="en-US"/>
        </w:rPr>
        <w:t>Month and year of manufacture</w:t>
      </w:r>
    </w:p>
    <w:p w14:paraId="14466E6F" w14:textId="77777777" w:rsidR="00080B22" w:rsidRPr="00080B22" w:rsidRDefault="00000000">
      <w:pPr>
        <w:pStyle w:val="ListParagraph"/>
        <w:numPr>
          <w:ilvl w:val="0"/>
          <w:numId w:val="130"/>
        </w:numPr>
        <w:rPr>
          <w:lang w:val="en-US"/>
        </w:rPr>
      </w:pPr>
      <w:r w:rsidRPr="00080B22">
        <w:rPr>
          <w:lang w:val="en-US"/>
        </w:rPr>
        <w:t>Batch number</w:t>
      </w:r>
    </w:p>
    <w:p w14:paraId="6D075803" w14:textId="77777777" w:rsidR="00080B22" w:rsidRPr="00080B22" w:rsidRDefault="00000000">
      <w:pPr>
        <w:pStyle w:val="ListParagraph"/>
        <w:numPr>
          <w:ilvl w:val="0"/>
          <w:numId w:val="130"/>
        </w:numPr>
        <w:rPr>
          <w:lang w:val="en-US"/>
        </w:rPr>
      </w:pPr>
      <w:r w:rsidRPr="00080B22">
        <w:rPr>
          <w:lang w:val="en-US"/>
        </w:rPr>
        <w:t>Product code or model/type identifier (to differentiate the supplied product from other similar products of different type or model)</w:t>
      </w:r>
    </w:p>
    <w:p w14:paraId="4DC85410" w14:textId="77777777" w:rsidR="00080B22" w:rsidRPr="00080B22" w:rsidRDefault="00000000">
      <w:pPr>
        <w:pStyle w:val="ListParagraph"/>
        <w:numPr>
          <w:ilvl w:val="0"/>
          <w:numId w:val="130"/>
        </w:numPr>
        <w:rPr>
          <w:lang w:val="en-US"/>
        </w:rPr>
      </w:pPr>
      <w:r w:rsidRPr="00080B22">
        <w:rPr>
          <w:lang w:val="en-US"/>
        </w:rPr>
        <w:t>End of warranty date</w:t>
      </w:r>
    </w:p>
    <w:p w14:paraId="194DD616" w14:textId="77777777" w:rsidR="00080B22" w:rsidRDefault="00000000" w:rsidP="00080B22">
      <w:pPr>
        <w:rPr>
          <w:lang w:val="en-US"/>
        </w:rPr>
      </w:pPr>
      <w:r w:rsidRPr="00080B22">
        <w:rPr>
          <w:lang w:val="en-US"/>
        </w:rPr>
        <w:t>Letter size: 5 to 10 mm high.</w:t>
      </w:r>
    </w:p>
    <w:p w14:paraId="5A1ACF86" w14:textId="77777777" w:rsidR="00080B22" w:rsidRPr="00080B22" w:rsidRDefault="00000000" w:rsidP="00080B22">
      <w:pPr>
        <w:rPr>
          <w:lang w:val="en-US"/>
        </w:rPr>
      </w:pPr>
      <w:r w:rsidRPr="00080B22">
        <w:rPr>
          <w:lang w:val="en-US"/>
        </w:rPr>
        <w:t>Marking of ground level: Mark 1000 mm from the top of the post.</w:t>
      </w:r>
    </w:p>
    <w:p w14:paraId="51983719" w14:textId="77777777" w:rsidR="00080B22" w:rsidRPr="00FD0628" w:rsidRDefault="00000000" w:rsidP="00A52ECE">
      <w:pPr>
        <w:pStyle w:val="Heading4"/>
      </w:pPr>
      <w:r w:rsidRPr="00FD0628">
        <w:t>Anchorage</w:t>
      </w:r>
    </w:p>
    <w:p w14:paraId="578697BE" w14:textId="77777777" w:rsidR="00080B22" w:rsidRDefault="00000000" w:rsidP="00080B22">
      <w:pPr>
        <w:rPr>
          <w:lang w:val="en-US"/>
        </w:rPr>
      </w:pPr>
      <w:r>
        <w:rPr>
          <w:lang w:val="en-US"/>
        </w:rPr>
        <w:t>Resistance to impact: R</w:t>
      </w:r>
      <w:r w:rsidRPr="00F37CDC">
        <w:rPr>
          <w:lang w:val="en-US"/>
        </w:rPr>
        <w:t>esistant to overturning, twisting and displacement from wind and impact forces whe</w:t>
      </w:r>
      <w:r>
        <w:rPr>
          <w:lang w:val="en-US"/>
        </w:rPr>
        <w:t>n installed in the ground to</w:t>
      </w:r>
      <w:r w:rsidRPr="00F37CDC">
        <w:rPr>
          <w:lang w:val="en-US"/>
        </w:rPr>
        <w:t xml:space="preserve"> manufacturer’s recommendations.</w:t>
      </w:r>
    </w:p>
    <w:p w14:paraId="61782FCF" w14:textId="77777777" w:rsidR="00080B22" w:rsidRDefault="00000000" w:rsidP="00080B22">
      <w:pPr>
        <w:rPr>
          <w:lang w:val="en-US"/>
        </w:rPr>
      </w:pPr>
      <w:r w:rsidRPr="009815E0">
        <w:t xml:space="preserve">Resistance to removal: </w:t>
      </w:r>
      <w:r>
        <w:rPr>
          <w:lang w:val="en-US"/>
        </w:rPr>
        <w:t xml:space="preserve">Installation must be </w:t>
      </w:r>
      <w:r w:rsidRPr="00D04BFF">
        <w:rPr>
          <w:lang w:val="en-US"/>
        </w:rPr>
        <w:t xml:space="preserve">resistant to vertical removal by persons other than </w:t>
      </w:r>
      <w:proofErr w:type="spellStart"/>
      <w:r w:rsidRPr="00D04BFF">
        <w:rPr>
          <w:lang w:val="en-US"/>
        </w:rPr>
        <w:t>authorised</w:t>
      </w:r>
      <w:proofErr w:type="spellEnd"/>
      <w:r w:rsidRPr="00D04BFF">
        <w:rPr>
          <w:lang w:val="en-US"/>
        </w:rPr>
        <w:t xml:space="preserve"> personnel using approved removal tools</w:t>
      </w:r>
      <w:r>
        <w:rPr>
          <w:lang w:val="en-US"/>
        </w:rPr>
        <w:t>.</w:t>
      </w:r>
    </w:p>
    <w:p w14:paraId="5ACF0598" w14:textId="77777777" w:rsidR="00080B22" w:rsidRPr="00FD0628" w:rsidRDefault="00000000" w:rsidP="00A52ECE">
      <w:pPr>
        <w:pStyle w:val="Heading4"/>
      </w:pPr>
      <w:r w:rsidRPr="00FD0628">
        <w:t>Delineators</w:t>
      </w:r>
    </w:p>
    <w:p w14:paraId="5316798D" w14:textId="77777777" w:rsidR="00080B22" w:rsidRDefault="00000000" w:rsidP="00080B22">
      <w:pPr>
        <w:rPr>
          <w:b/>
          <w:lang w:val="en-US"/>
        </w:rPr>
      </w:pPr>
      <w:r>
        <w:rPr>
          <w:b/>
          <w:lang w:val="en-US"/>
        </w:rPr>
        <w:t>Rectangular retroreflectors</w:t>
      </w:r>
    </w:p>
    <w:p w14:paraId="2041EE31" w14:textId="77777777" w:rsidR="00080B22" w:rsidRPr="005D25A3" w:rsidRDefault="00000000" w:rsidP="00080B22">
      <w:pPr>
        <w:rPr>
          <w:lang w:val="en-US"/>
        </w:rPr>
      </w:pPr>
      <w:r w:rsidRPr="005D25A3">
        <w:rPr>
          <w:lang w:val="en-US"/>
        </w:rPr>
        <w:t xml:space="preserve">Class 1A retroreflective material to </w:t>
      </w:r>
      <w:r>
        <w:rPr>
          <w:sz w:val="20"/>
        </w:rPr>
        <w:t>AS </w:t>
      </w:r>
      <w:r w:rsidRPr="005D25A3">
        <w:rPr>
          <w:sz w:val="20"/>
        </w:rPr>
        <w:t>1906.1.</w:t>
      </w:r>
    </w:p>
    <w:p w14:paraId="1C5B8AB8" w14:textId="77777777" w:rsidR="00080B22" w:rsidRDefault="00000000" w:rsidP="00080B22">
      <w:pPr>
        <w:rPr>
          <w:lang w:val="en-US"/>
        </w:rPr>
      </w:pPr>
      <w:r w:rsidRPr="005D25A3">
        <w:rPr>
          <w:lang w:val="en-US"/>
        </w:rPr>
        <w:t>Size to be 200</w:t>
      </w:r>
      <w:r>
        <w:rPr>
          <w:lang w:val="en-US"/>
        </w:rPr>
        <w:t> mm</w:t>
      </w:r>
      <w:r w:rsidRPr="005D25A3">
        <w:rPr>
          <w:lang w:val="en-US"/>
        </w:rPr>
        <w:t xml:space="preserve"> x 50</w:t>
      </w:r>
      <w:r>
        <w:rPr>
          <w:lang w:val="en-US"/>
        </w:rPr>
        <w:t> mm</w:t>
      </w:r>
      <w:r w:rsidRPr="005D25A3">
        <w:rPr>
          <w:lang w:val="en-US"/>
        </w:rPr>
        <w:t xml:space="preserve"> for red delineators</w:t>
      </w:r>
      <w:r>
        <w:rPr>
          <w:lang w:val="en-US"/>
        </w:rPr>
        <w:t xml:space="preserve">, </w:t>
      </w:r>
      <w:r w:rsidRPr="005D25A3">
        <w:rPr>
          <w:lang w:val="en-US"/>
        </w:rPr>
        <w:t>whit</w:t>
      </w:r>
      <w:r>
        <w:rPr>
          <w:lang w:val="en-US"/>
        </w:rPr>
        <w:t xml:space="preserve">e delineators, </w:t>
      </w:r>
      <w:proofErr w:type="gramStart"/>
      <w:r>
        <w:rPr>
          <w:lang w:val="en-US"/>
        </w:rPr>
        <w:t>and for</w:t>
      </w:r>
      <w:proofErr w:type="gramEnd"/>
      <w:r>
        <w:rPr>
          <w:lang w:val="en-US"/>
        </w:rPr>
        <w:t xml:space="preserve"> yellow delineators. Area minimum 100 </w:t>
      </w:r>
      <w:r w:rsidRPr="005D25A3">
        <w:rPr>
          <w:lang w:val="en-US"/>
        </w:rPr>
        <w:t>cm</w:t>
      </w:r>
      <w:r w:rsidRPr="005D25A3">
        <w:rPr>
          <w:rFonts w:cs="Arial"/>
          <w:lang w:val="en-US"/>
        </w:rPr>
        <w:t>²</w:t>
      </w:r>
      <w:r w:rsidRPr="005D25A3">
        <w:rPr>
          <w:lang w:val="en-US"/>
        </w:rPr>
        <w:t xml:space="preserve"> (10,000</w:t>
      </w:r>
      <w:r>
        <w:rPr>
          <w:lang w:val="en-US"/>
        </w:rPr>
        <w:t> mm</w:t>
      </w:r>
      <w:r w:rsidRPr="005D25A3">
        <w:rPr>
          <w:rFonts w:cs="Arial"/>
          <w:lang w:val="en-US"/>
        </w:rPr>
        <w:t>²</w:t>
      </w:r>
      <w:r w:rsidRPr="005D25A3">
        <w:rPr>
          <w:lang w:val="en-US"/>
        </w:rPr>
        <w:t>).</w:t>
      </w:r>
    </w:p>
    <w:p w14:paraId="7EE5822B" w14:textId="77777777" w:rsidR="00080B22" w:rsidRDefault="00000000" w:rsidP="00080B22">
      <w:pPr>
        <w:rPr>
          <w:b/>
          <w:lang w:val="en-US"/>
        </w:rPr>
      </w:pPr>
      <w:r>
        <w:rPr>
          <w:b/>
          <w:lang w:val="en-US"/>
        </w:rPr>
        <w:t>Discrete device type retroreflectors</w:t>
      </w:r>
    </w:p>
    <w:p w14:paraId="45BF96D8" w14:textId="77777777" w:rsidR="00080B22" w:rsidRDefault="00000000" w:rsidP="00080B22">
      <w:pPr>
        <w:rPr>
          <w:lang w:val="en-US"/>
        </w:rPr>
      </w:pPr>
      <w:r>
        <w:rPr>
          <w:lang w:val="en-US"/>
        </w:rPr>
        <w:t>Maximum projected face area for delineator devices to be 100 cm</w:t>
      </w:r>
      <w:r>
        <w:rPr>
          <w:rFonts w:cs="Arial"/>
          <w:lang w:val="en-US"/>
        </w:rPr>
        <w:t>²</w:t>
      </w:r>
      <w:r>
        <w:rPr>
          <w:lang w:val="en-US"/>
        </w:rPr>
        <w:t xml:space="preserve"> (10,000 mm</w:t>
      </w:r>
      <w:r>
        <w:rPr>
          <w:rFonts w:cs="Arial"/>
          <w:lang w:val="en-US"/>
        </w:rPr>
        <w:t>²</w:t>
      </w:r>
      <w:r>
        <w:rPr>
          <w:lang w:val="en-US"/>
        </w:rPr>
        <w:t>). Minimum length of shortest projected dimension to be 60 mm.</w:t>
      </w:r>
    </w:p>
    <w:p w14:paraId="620AB39C" w14:textId="77777777" w:rsidR="00080B22" w:rsidRDefault="00000000" w:rsidP="00080B22">
      <w:pPr>
        <w:pStyle w:val="GuideNotes"/>
      </w:pPr>
      <w:r>
        <w:t>[Not to be used except to denote special hazards. Ensure hazard is identified on appropriate drawing.]</w:t>
      </w:r>
    </w:p>
    <w:p w14:paraId="4F994B07" w14:textId="77777777" w:rsidR="00080B22" w:rsidRPr="005D25A3" w:rsidRDefault="00000000" w:rsidP="00080B22">
      <w:pPr>
        <w:rPr>
          <w:b/>
          <w:lang w:val="en-US"/>
        </w:rPr>
      </w:pPr>
      <w:r w:rsidRPr="005D25A3">
        <w:rPr>
          <w:b/>
          <w:lang w:val="en-US"/>
        </w:rPr>
        <w:t>Installation of delineators</w:t>
      </w:r>
    </w:p>
    <w:p w14:paraId="46E01FD6" w14:textId="77777777" w:rsidR="00080B22" w:rsidRPr="005B7282" w:rsidRDefault="00000000" w:rsidP="00080B22">
      <w:pPr>
        <w:rPr>
          <w:lang w:val="en-US"/>
        </w:rPr>
      </w:pPr>
      <w:r>
        <w:t xml:space="preserve">Fix the delineators to the flexible </w:t>
      </w:r>
      <w:proofErr w:type="gramStart"/>
      <w:r>
        <w:t>guide post</w:t>
      </w:r>
      <w:proofErr w:type="gramEnd"/>
      <w:r>
        <w:t xml:space="preserve"> so that they are weatherproof and vandal resistant and so that they can be replaced if </w:t>
      </w:r>
      <w:proofErr w:type="gramStart"/>
      <w:r>
        <w:t>necessary</w:t>
      </w:r>
      <w:proofErr w:type="gramEnd"/>
      <w:r>
        <w:t xml:space="preserve"> without damaging the </w:t>
      </w:r>
      <w:proofErr w:type="gramStart"/>
      <w:r>
        <w:t>guide post</w:t>
      </w:r>
      <w:proofErr w:type="gramEnd"/>
      <w:r>
        <w:t>.</w:t>
      </w:r>
    </w:p>
    <w:p w14:paraId="1F323BD9" w14:textId="77777777" w:rsidR="00080B22" w:rsidRDefault="00000000" w:rsidP="00080B22">
      <w:r>
        <w:t xml:space="preserve">Centrally locate delineators between the edges of the </w:t>
      </w:r>
      <w:proofErr w:type="gramStart"/>
      <w:r>
        <w:t>guide post</w:t>
      </w:r>
      <w:proofErr w:type="gramEnd"/>
      <w:r>
        <w:t xml:space="preserve"> and 50 mm from the top of the </w:t>
      </w:r>
      <w:proofErr w:type="gramStart"/>
      <w:r>
        <w:t>guide post</w:t>
      </w:r>
      <w:proofErr w:type="gramEnd"/>
      <w:r>
        <w:t>.</w:t>
      </w:r>
    </w:p>
    <w:p w14:paraId="652EA4E8" w14:textId="77777777" w:rsidR="00080B22" w:rsidRDefault="00000000" w:rsidP="00080B22">
      <w:pPr>
        <w:rPr>
          <w:lang w:val="en-US"/>
        </w:rPr>
      </w:pPr>
      <w:r w:rsidRPr="004B1050">
        <w:rPr>
          <w:lang w:val="en-US"/>
        </w:rPr>
        <w:t>The red delineator to be attached to the convex side of curved</w:t>
      </w:r>
      <w:r>
        <w:rPr>
          <w:lang w:val="en-US"/>
        </w:rPr>
        <w:t xml:space="preserve"> or shaped</w:t>
      </w:r>
      <w:r w:rsidRPr="004B1050">
        <w:rPr>
          <w:lang w:val="en-US"/>
        </w:rPr>
        <w:t xml:space="preserve"> </w:t>
      </w:r>
      <w:r>
        <w:rPr>
          <w:lang w:val="en-US"/>
        </w:rPr>
        <w:t xml:space="preserve">flexible </w:t>
      </w:r>
      <w:proofErr w:type="gramStart"/>
      <w:r w:rsidRPr="004B1050">
        <w:rPr>
          <w:lang w:val="en-US"/>
        </w:rPr>
        <w:t>guide posts</w:t>
      </w:r>
      <w:proofErr w:type="gramEnd"/>
      <w:r w:rsidRPr="004B1050">
        <w:rPr>
          <w:lang w:val="en-US"/>
        </w:rPr>
        <w:t xml:space="preserve"> where applicable.</w:t>
      </w:r>
      <w:r>
        <w:rPr>
          <w:lang w:val="en-US"/>
        </w:rPr>
        <w:t xml:space="preserve"> </w:t>
      </w:r>
    </w:p>
    <w:p w14:paraId="49795782" w14:textId="77777777" w:rsidR="00080B22" w:rsidRDefault="00000000" w:rsidP="00080B22">
      <w:pPr>
        <w:rPr>
          <w:lang w:val="en-US"/>
        </w:rPr>
      </w:pPr>
      <w:r>
        <w:rPr>
          <w:lang w:val="en-US"/>
        </w:rPr>
        <w:lastRenderedPageBreak/>
        <w:t xml:space="preserve">On a </w:t>
      </w:r>
      <w:proofErr w:type="gramStart"/>
      <w:r>
        <w:rPr>
          <w:lang w:val="en-US"/>
        </w:rPr>
        <w:t>two way</w:t>
      </w:r>
      <w:proofErr w:type="gramEnd"/>
      <w:r>
        <w:rPr>
          <w:lang w:val="en-US"/>
        </w:rPr>
        <w:t xml:space="preserve"> single carriageway, a</w:t>
      </w:r>
      <w:r w:rsidRPr="005B7282">
        <w:rPr>
          <w:lang w:val="en-US"/>
        </w:rPr>
        <w:t>ttach one red delineator</w:t>
      </w:r>
      <w:r w:rsidRPr="00833E51">
        <w:rPr>
          <w:lang w:val="en-US"/>
        </w:rPr>
        <w:t xml:space="preserve"> to the face of the road edge </w:t>
      </w:r>
      <w:r>
        <w:rPr>
          <w:lang w:val="en-US"/>
        </w:rPr>
        <w:t xml:space="preserve">flexible </w:t>
      </w:r>
      <w:proofErr w:type="gramStart"/>
      <w:r w:rsidRPr="00833E51">
        <w:rPr>
          <w:lang w:val="en-US"/>
        </w:rPr>
        <w:t>guide post</w:t>
      </w:r>
      <w:proofErr w:type="gramEnd"/>
      <w:r w:rsidRPr="00833E51">
        <w:rPr>
          <w:lang w:val="en-US"/>
        </w:rPr>
        <w:t xml:space="preserve"> on the </w:t>
      </w:r>
      <w:proofErr w:type="gramStart"/>
      <w:r w:rsidRPr="00833E51">
        <w:rPr>
          <w:lang w:val="en-US"/>
        </w:rPr>
        <w:t>left hand</w:t>
      </w:r>
      <w:proofErr w:type="gramEnd"/>
      <w:r w:rsidRPr="00833E51">
        <w:rPr>
          <w:lang w:val="en-US"/>
        </w:rPr>
        <w:t xml:space="preserve"> side of the carriageway </w:t>
      </w:r>
      <w:r>
        <w:rPr>
          <w:lang w:val="en-US"/>
        </w:rPr>
        <w:t>and one white delineator to</w:t>
      </w:r>
      <w:r w:rsidRPr="00833E51">
        <w:rPr>
          <w:lang w:val="en-US"/>
        </w:rPr>
        <w:t xml:space="preserve"> the face of the road edge </w:t>
      </w:r>
      <w:r>
        <w:rPr>
          <w:lang w:val="en-US"/>
        </w:rPr>
        <w:t xml:space="preserve">flexible </w:t>
      </w:r>
      <w:proofErr w:type="gramStart"/>
      <w:r w:rsidRPr="00833E51">
        <w:rPr>
          <w:lang w:val="en-US"/>
        </w:rPr>
        <w:t>guide post</w:t>
      </w:r>
      <w:proofErr w:type="gramEnd"/>
      <w:r w:rsidRPr="00833E51">
        <w:rPr>
          <w:lang w:val="en-US"/>
        </w:rPr>
        <w:t xml:space="preserve"> on the </w:t>
      </w:r>
      <w:proofErr w:type="gramStart"/>
      <w:r w:rsidRPr="00833E51">
        <w:rPr>
          <w:lang w:val="en-US"/>
        </w:rPr>
        <w:t>right hand</w:t>
      </w:r>
      <w:proofErr w:type="gramEnd"/>
      <w:r w:rsidRPr="00833E51">
        <w:rPr>
          <w:lang w:val="en-US"/>
        </w:rPr>
        <w:t xml:space="preserve"> side of carriagewa</w:t>
      </w:r>
      <w:r>
        <w:rPr>
          <w:lang w:val="en-US"/>
        </w:rPr>
        <w:t xml:space="preserve">y. Note that these </w:t>
      </w:r>
      <w:r w:rsidRPr="00833E51">
        <w:rPr>
          <w:lang w:val="en-US"/>
        </w:rPr>
        <w:t xml:space="preserve">road edge </w:t>
      </w:r>
      <w:r>
        <w:rPr>
          <w:lang w:val="en-US"/>
        </w:rPr>
        <w:t xml:space="preserve">flexible </w:t>
      </w:r>
      <w:proofErr w:type="gramStart"/>
      <w:r w:rsidRPr="00833E51">
        <w:rPr>
          <w:lang w:val="en-US"/>
        </w:rPr>
        <w:t>guide post</w:t>
      </w:r>
      <w:r>
        <w:rPr>
          <w:lang w:val="en-US"/>
        </w:rPr>
        <w:t>s</w:t>
      </w:r>
      <w:proofErr w:type="gramEnd"/>
      <w:r>
        <w:rPr>
          <w:lang w:val="en-US"/>
        </w:rPr>
        <w:t xml:space="preserve"> will have delineators on both sides.</w:t>
      </w:r>
    </w:p>
    <w:p w14:paraId="4F1F0066" w14:textId="77777777" w:rsidR="00080B22" w:rsidRPr="005B7282" w:rsidRDefault="00000000" w:rsidP="00080B22">
      <w:pPr>
        <w:rPr>
          <w:lang w:val="en-US"/>
        </w:rPr>
      </w:pPr>
      <w:r>
        <w:rPr>
          <w:lang w:val="en-US"/>
        </w:rPr>
        <w:t xml:space="preserve">On a single direction, single carriageway, attach red delineators </w:t>
      </w:r>
      <w:r w:rsidRPr="00833E51">
        <w:rPr>
          <w:lang w:val="en-US"/>
        </w:rPr>
        <w:t xml:space="preserve">to the face of the road edge </w:t>
      </w:r>
      <w:r>
        <w:rPr>
          <w:lang w:val="en-US"/>
        </w:rPr>
        <w:t xml:space="preserve">flexible </w:t>
      </w:r>
      <w:proofErr w:type="gramStart"/>
      <w:r w:rsidRPr="00833E51">
        <w:rPr>
          <w:lang w:val="en-US"/>
        </w:rPr>
        <w:t>guide post</w:t>
      </w:r>
      <w:r>
        <w:rPr>
          <w:lang w:val="en-US"/>
        </w:rPr>
        <w:t>s</w:t>
      </w:r>
      <w:proofErr w:type="gramEnd"/>
      <w:r>
        <w:rPr>
          <w:lang w:val="en-US"/>
        </w:rPr>
        <w:t xml:space="preserve"> on the </w:t>
      </w:r>
      <w:proofErr w:type="gramStart"/>
      <w:r>
        <w:rPr>
          <w:lang w:val="en-US"/>
        </w:rPr>
        <w:t>left hand</w:t>
      </w:r>
      <w:proofErr w:type="gramEnd"/>
      <w:r>
        <w:rPr>
          <w:lang w:val="en-US"/>
        </w:rPr>
        <w:t xml:space="preserve"> side</w:t>
      </w:r>
      <w:r w:rsidRPr="00110A13">
        <w:rPr>
          <w:lang w:val="en-US"/>
        </w:rPr>
        <w:t xml:space="preserve"> </w:t>
      </w:r>
      <w:r w:rsidRPr="00833E51">
        <w:rPr>
          <w:lang w:val="en-US"/>
        </w:rPr>
        <w:t xml:space="preserve">of the carriageway </w:t>
      </w:r>
      <w:r>
        <w:rPr>
          <w:lang w:val="en-US"/>
        </w:rPr>
        <w:t>and yellow delineator to</w:t>
      </w:r>
      <w:r w:rsidRPr="00833E51">
        <w:rPr>
          <w:lang w:val="en-US"/>
        </w:rPr>
        <w:t xml:space="preserve"> the face of the road edge </w:t>
      </w:r>
      <w:r>
        <w:rPr>
          <w:lang w:val="en-US"/>
        </w:rPr>
        <w:t xml:space="preserve">flexible </w:t>
      </w:r>
      <w:proofErr w:type="gramStart"/>
      <w:r w:rsidRPr="00833E51">
        <w:rPr>
          <w:lang w:val="en-US"/>
        </w:rPr>
        <w:t>guide post</w:t>
      </w:r>
      <w:proofErr w:type="gramEnd"/>
      <w:r w:rsidRPr="00833E51">
        <w:rPr>
          <w:lang w:val="en-US"/>
        </w:rPr>
        <w:t xml:space="preserve"> on the </w:t>
      </w:r>
      <w:proofErr w:type="gramStart"/>
      <w:r w:rsidRPr="00833E51">
        <w:rPr>
          <w:lang w:val="en-US"/>
        </w:rPr>
        <w:t>right hand</w:t>
      </w:r>
      <w:proofErr w:type="gramEnd"/>
      <w:r w:rsidRPr="00833E51">
        <w:rPr>
          <w:lang w:val="en-US"/>
        </w:rPr>
        <w:t xml:space="preserve"> side of carriagewa</w:t>
      </w:r>
      <w:r>
        <w:rPr>
          <w:lang w:val="en-US"/>
        </w:rPr>
        <w:t xml:space="preserve">y facing the traffic. Note that these </w:t>
      </w:r>
      <w:r w:rsidRPr="00833E51">
        <w:rPr>
          <w:lang w:val="en-US"/>
        </w:rPr>
        <w:t xml:space="preserve">road edge </w:t>
      </w:r>
      <w:r>
        <w:rPr>
          <w:lang w:val="en-US"/>
        </w:rPr>
        <w:t xml:space="preserve">flexible </w:t>
      </w:r>
      <w:proofErr w:type="gramStart"/>
      <w:r w:rsidRPr="00833E51">
        <w:rPr>
          <w:lang w:val="en-US"/>
        </w:rPr>
        <w:t>guide post</w:t>
      </w:r>
      <w:r>
        <w:rPr>
          <w:lang w:val="en-US"/>
        </w:rPr>
        <w:t>s</w:t>
      </w:r>
      <w:proofErr w:type="gramEnd"/>
      <w:r>
        <w:rPr>
          <w:lang w:val="en-US"/>
        </w:rPr>
        <w:t xml:space="preserve"> will have delineators on one side only. </w:t>
      </w:r>
    </w:p>
    <w:p w14:paraId="735F31A7" w14:textId="77777777" w:rsidR="00080B22" w:rsidRDefault="00000000" w:rsidP="00080B22">
      <w:pPr>
        <w:rPr>
          <w:lang w:val="en-US"/>
        </w:rPr>
      </w:pPr>
      <w:r>
        <w:rPr>
          <w:lang w:val="en-US"/>
        </w:rPr>
        <w:t>Attach any required discrete device type retroreflectors to</w:t>
      </w:r>
      <w:r w:rsidRPr="00F37CDC">
        <w:rPr>
          <w:lang w:val="en-US"/>
        </w:rPr>
        <w:t xml:space="preserve"> manufacturer’s recommendations.</w:t>
      </w:r>
    </w:p>
    <w:p w14:paraId="2600C363" w14:textId="77777777" w:rsidR="00080B22" w:rsidRDefault="00000000" w:rsidP="00080B22">
      <w:pPr>
        <w:pStyle w:val="GuideNotes"/>
      </w:pPr>
      <w:r>
        <w:t>[Ensure drawings are included.]</w:t>
      </w:r>
    </w:p>
    <w:p w14:paraId="06548037" w14:textId="77777777" w:rsidR="00080B22" w:rsidRPr="00FD0628" w:rsidRDefault="00000000" w:rsidP="00A52ECE">
      <w:pPr>
        <w:pStyle w:val="Heading3"/>
      </w:pPr>
      <w:r w:rsidRPr="00FD0628">
        <w:t xml:space="preserve">Installation of </w:t>
      </w:r>
      <w:proofErr w:type="gramStart"/>
      <w:r w:rsidRPr="00FD0628">
        <w:t>guide posts</w:t>
      </w:r>
      <w:proofErr w:type="gramEnd"/>
    </w:p>
    <w:p w14:paraId="72C769E3" w14:textId="77777777" w:rsidR="00080B22" w:rsidRDefault="00000000" w:rsidP="00080B22">
      <w:r>
        <w:t xml:space="preserve">Installation of the </w:t>
      </w:r>
      <w:proofErr w:type="gramStart"/>
      <w:r>
        <w:t>guide posts</w:t>
      </w:r>
      <w:proofErr w:type="gramEnd"/>
      <w:r>
        <w:t xml:space="preserve"> is to be to AS 1742.2.</w:t>
      </w:r>
    </w:p>
    <w:p w14:paraId="6736143C" w14:textId="77777777" w:rsidR="00080B22" w:rsidRDefault="00000000" w:rsidP="00080B22">
      <w:r>
        <w:t xml:space="preserve">Installation of the </w:t>
      </w:r>
      <w:proofErr w:type="gramStart"/>
      <w:r>
        <w:t>guide posts</w:t>
      </w:r>
      <w:proofErr w:type="gramEnd"/>
      <w:r>
        <w:t xml:space="preserve"> is to be to CS 3500.</w:t>
      </w:r>
    </w:p>
    <w:p w14:paraId="20B33BDB" w14:textId="77777777" w:rsidR="00080B22" w:rsidRDefault="00000000" w:rsidP="00080B22">
      <w:r>
        <w:t xml:space="preserve">Installation of the </w:t>
      </w:r>
      <w:proofErr w:type="gramStart"/>
      <w:r>
        <w:t>guide posts</w:t>
      </w:r>
      <w:proofErr w:type="gramEnd"/>
      <w:r>
        <w:t xml:space="preserve"> is to be to the manufacturer’s written installation guide or manual.</w:t>
      </w:r>
    </w:p>
    <w:p w14:paraId="170C1648" w14:textId="77777777" w:rsidR="00080B22" w:rsidRDefault="00000000" w:rsidP="00080B22">
      <w:r>
        <w:t xml:space="preserve">Curved or shaped </w:t>
      </w:r>
      <w:proofErr w:type="gramStart"/>
      <w:r>
        <w:t>guide posts</w:t>
      </w:r>
      <w:proofErr w:type="gramEnd"/>
      <w:r>
        <w:t xml:space="preserve"> installed on the </w:t>
      </w:r>
      <w:proofErr w:type="gramStart"/>
      <w:r>
        <w:t>left hand</w:t>
      </w:r>
      <w:proofErr w:type="gramEnd"/>
      <w:r>
        <w:t xml:space="preserve"> side of traffic lanes must be installed with the convex surface facing the traffic.</w:t>
      </w:r>
    </w:p>
    <w:p w14:paraId="45BF73D7" w14:textId="77777777" w:rsidR="00080B22" w:rsidRPr="00FD0628" w:rsidRDefault="00000000" w:rsidP="00A52ECE">
      <w:pPr>
        <w:pStyle w:val="Heading3"/>
      </w:pPr>
      <w:r w:rsidRPr="00FD0628">
        <w:t>Tests – Hold Point</w:t>
      </w:r>
    </w:p>
    <w:p w14:paraId="5CCBD4F9" w14:textId="77777777" w:rsidR="00080B22" w:rsidRDefault="00000000" w:rsidP="00080B22">
      <w:r>
        <w:rPr>
          <w:rFonts w:cs="Arial"/>
          <w:b/>
        </w:rPr>
        <w:t>Hold Point</w:t>
      </w:r>
      <w:r>
        <w:rPr>
          <w:rFonts w:cs="Arial"/>
        </w:rPr>
        <w:t xml:space="preserve"> - Test results are to be provided as detailed in </w:t>
      </w:r>
      <w:r w:rsidRPr="006F6115">
        <w:rPr>
          <w:rFonts w:cs="Arial"/>
          <w:b/>
        </w:rPr>
        <w:t xml:space="preserve">Testing of Flexible </w:t>
      </w:r>
      <w:proofErr w:type="gramStart"/>
      <w:r w:rsidRPr="006F6115">
        <w:rPr>
          <w:rFonts w:cs="Arial"/>
          <w:b/>
        </w:rPr>
        <w:t>Guide Posts</w:t>
      </w:r>
      <w:proofErr w:type="gramEnd"/>
      <w:r>
        <w:rPr>
          <w:rFonts w:cs="Arial"/>
        </w:rPr>
        <w:t xml:space="preserve"> clause in this work section.</w:t>
      </w:r>
    </w:p>
    <w:p w14:paraId="12B63471" w14:textId="77777777" w:rsidR="00080B22" w:rsidRPr="00FD0628" w:rsidRDefault="00000000" w:rsidP="00A52ECE">
      <w:pPr>
        <w:pStyle w:val="Heading2"/>
      </w:pPr>
      <w:r w:rsidRPr="00FD0628">
        <w:t xml:space="preserve">Steel Flexible </w:t>
      </w:r>
      <w:proofErr w:type="gramStart"/>
      <w:r w:rsidRPr="00FD0628">
        <w:t>Guide Posts</w:t>
      </w:r>
      <w:proofErr w:type="gramEnd"/>
    </w:p>
    <w:p w14:paraId="7306A0AC" w14:textId="77777777" w:rsidR="00080B22" w:rsidRDefault="00000000" w:rsidP="00080B22">
      <w:pPr>
        <w:rPr>
          <w:rFonts w:cs="Arial"/>
        </w:rPr>
      </w:pPr>
      <w:r>
        <w:rPr>
          <w:rFonts w:cs="Arial"/>
        </w:rPr>
        <w:t xml:space="preserve">Steel </w:t>
      </w:r>
      <w:proofErr w:type="gramStart"/>
      <w:r>
        <w:rPr>
          <w:rFonts w:cs="Arial"/>
        </w:rPr>
        <w:t>guide posts</w:t>
      </w:r>
      <w:proofErr w:type="gramEnd"/>
      <w:r>
        <w:rPr>
          <w:rFonts w:cs="Arial"/>
        </w:rPr>
        <w:t xml:space="preserve"> must conform to AS 1742.</w:t>
      </w:r>
    </w:p>
    <w:p w14:paraId="604EED94" w14:textId="77777777" w:rsidR="00080B22" w:rsidRDefault="00000000" w:rsidP="00080B22">
      <w:pPr>
        <w:rPr>
          <w:rFonts w:cs="Arial"/>
        </w:rPr>
      </w:pPr>
      <w:r>
        <w:rPr>
          <w:rFonts w:cs="Arial"/>
        </w:rPr>
        <w:t>Delineators fitted to them must conform to AS 1906.</w:t>
      </w:r>
    </w:p>
    <w:p w14:paraId="4EFD33C9" w14:textId="77777777" w:rsidR="00080B22" w:rsidRDefault="00000000" w:rsidP="00080B22">
      <w:pPr>
        <w:rPr>
          <w:rFonts w:cs="Arial"/>
        </w:rPr>
      </w:pPr>
      <w:r>
        <w:rPr>
          <w:rFonts w:cs="Arial"/>
        </w:rPr>
        <w:t xml:space="preserve">Provide steel </w:t>
      </w:r>
      <w:proofErr w:type="gramStart"/>
      <w:r>
        <w:rPr>
          <w:rFonts w:cs="Arial"/>
        </w:rPr>
        <w:t>guide posts</w:t>
      </w:r>
      <w:proofErr w:type="gramEnd"/>
      <w:r>
        <w:rPr>
          <w:rFonts w:cs="Arial"/>
        </w:rPr>
        <w:t xml:space="preserve"> which are galvanized, and which are made from are 2mm thick steel or made from spring steel.</w:t>
      </w:r>
    </w:p>
    <w:p w14:paraId="62B88ADF" w14:textId="77777777" w:rsidR="00080B22" w:rsidRPr="00FD0628" w:rsidRDefault="00000000" w:rsidP="00A52ECE">
      <w:pPr>
        <w:pStyle w:val="Heading3"/>
      </w:pPr>
      <w:r w:rsidRPr="00FD0628">
        <w:t>General</w:t>
      </w:r>
    </w:p>
    <w:p w14:paraId="5CB47995" w14:textId="77777777" w:rsidR="00080B22" w:rsidRDefault="00000000" w:rsidP="00080B22">
      <w:pPr>
        <w:autoSpaceDE w:val="0"/>
        <w:autoSpaceDN w:val="0"/>
        <w:adjustRightInd w:val="0"/>
        <w:spacing w:after="0"/>
        <w:rPr>
          <w:rFonts w:cs="Arial"/>
          <w:lang w:val="en-US"/>
        </w:rPr>
      </w:pPr>
      <w:r>
        <w:rPr>
          <w:rFonts w:cs="Arial"/>
          <w:lang w:val="en-US"/>
        </w:rPr>
        <w:t xml:space="preserve">For the purposes of these Steel </w:t>
      </w:r>
      <w:proofErr w:type="gramStart"/>
      <w:r>
        <w:rPr>
          <w:rFonts w:cs="Arial"/>
          <w:lang w:val="en-US"/>
        </w:rPr>
        <w:t>Guide Posts</w:t>
      </w:r>
      <w:proofErr w:type="gramEnd"/>
      <w:r>
        <w:rPr>
          <w:rFonts w:cs="Arial"/>
          <w:lang w:val="en-US"/>
        </w:rPr>
        <w:t xml:space="preserve"> clauses the following definition applies:</w:t>
      </w:r>
    </w:p>
    <w:p w14:paraId="12A92A8A" w14:textId="77777777" w:rsidR="00080B22" w:rsidRDefault="00000000" w:rsidP="00080B22">
      <w:pPr>
        <w:autoSpaceDE w:val="0"/>
        <w:autoSpaceDN w:val="0"/>
        <w:adjustRightInd w:val="0"/>
        <w:rPr>
          <w:rFonts w:cs="Arial"/>
          <w:lang w:val="en-US"/>
        </w:rPr>
      </w:pPr>
      <w:r>
        <w:rPr>
          <w:rFonts w:cs="Arial"/>
          <w:b/>
          <w:lang w:val="en-US"/>
        </w:rPr>
        <w:t>Delineator:</w:t>
      </w:r>
      <w:r>
        <w:rPr>
          <w:rFonts w:cs="Arial"/>
          <w:lang w:val="en-US"/>
        </w:rPr>
        <w:t xml:space="preserve"> Small retroreflectors or panels of retroreflective sheeting attached to </w:t>
      </w:r>
      <w:proofErr w:type="gramStart"/>
      <w:r>
        <w:rPr>
          <w:rFonts w:cs="Arial"/>
          <w:lang w:val="en-US"/>
        </w:rPr>
        <w:t>guide posts</w:t>
      </w:r>
      <w:proofErr w:type="gramEnd"/>
      <w:r>
        <w:rPr>
          <w:rFonts w:cs="Arial"/>
          <w:lang w:val="en-US"/>
        </w:rPr>
        <w:t xml:space="preserve"> to provide a coherent pattern of delineation of carriageway edges as an aid to night driving.</w:t>
      </w:r>
    </w:p>
    <w:p w14:paraId="7ED1A8B3" w14:textId="77777777" w:rsidR="00080B22" w:rsidRDefault="00000000" w:rsidP="00080B22">
      <w:pPr>
        <w:autoSpaceDE w:val="0"/>
        <w:autoSpaceDN w:val="0"/>
        <w:adjustRightInd w:val="0"/>
        <w:spacing w:after="0"/>
        <w:rPr>
          <w:rFonts w:cs="Arial"/>
          <w:lang w:val="en-US"/>
        </w:rPr>
      </w:pPr>
      <w:r>
        <w:rPr>
          <w:rFonts w:cs="Arial"/>
          <w:lang w:val="en-US"/>
        </w:rPr>
        <w:t xml:space="preserve">Steel </w:t>
      </w:r>
      <w:proofErr w:type="gramStart"/>
      <w:r>
        <w:rPr>
          <w:rFonts w:cs="Arial"/>
          <w:lang w:val="en-US"/>
        </w:rPr>
        <w:t>guide posts</w:t>
      </w:r>
      <w:proofErr w:type="gramEnd"/>
      <w:r>
        <w:rPr>
          <w:rFonts w:cs="Arial"/>
          <w:lang w:val="en-US"/>
        </w:rPr>
        <w:t xml:space="preserve"> shall be constructed so that they do not constitute a hazard if struck by a vehicle.</w:t>
      </w:r>
    </w:p>
    <w:p w14:paraId="4C41E08D" w14:textId="77777777" w:rsidR="00080B22" w:rsidRDefault="00000000" w:rsidP="00080B22">
      <w:pPr>
        <w:rPr>
          <w:rFonts w:cs="Arial"/>
        </w:rPr>
      </w:pPr>
      <w:r>
        <w:rPr>
          <w:rFonts w:cs="Arial"/>
          <w:lang w:val="en-US"/>
        </w:rPr>
        <w:t xml:space="preserve">Stubs of broken steel </w:t>
      </w:r>
      <w:proofErr w:type="gramStart"/>
      <w:r>
        <w:rPr>
          <w:rFonts w:cs="Arial"/>
          <w:lang w:val="en-US"/>
        </w:rPr>
        <w:t>guide posts</w:t>
      </w:r>
      <w:proofErr w:type="gramEnd"/>
      <w:r>
        <w:rPr>
          <w:rFonts w:cs="Arial"/>
          <w:lang w:val="en-US"/>
        </w:rPr>
        <w:t xml:space="preserve"> which protrude from the ground are to be extracted from the ground and disposed of in a legal disposal site.</w:t>
      </w:r>
    </w:p>
    <w:p w14:paraId="16504F13" w14:textId="77777777" w:rsidR="00080B22" w:rsidRPr="00FD0628" w:rsidRDefault="00000000" w:rsidP="00A52ECE">
      <w:pPr>
        <w:pStyle w:val="Heading3"/>
      </w:pPr>
      <w:r w:rsidRPr="00FD0628">
        <w:t>Product data – Witness Point</w:t>
      </w:r>
    </w:p>
    <w:p w14:paraId="21F65B2E" w14:textId="77777777" w:rsidR="00080B22" w:rsidRDefault="00000000" w:rsidP="00080B22">
      <w:pPr>
        <w:rPr>
          <w:lang w:val="en-US"/>
        </w:rPr>
      </w:pPr>
      <w:r>
        <w:rPr>
          <w:b/>
          <w:lang w:val="en-US"/>
        </w:rPr>
        <w:t xml:space="preserve">Witness Point - </w:t>
      </w:r>
      <w:r>
        <w:rPr>
          <w:lang w:val="en-US"/>
        </w:rPr>
        <w:t xml:space="preserve">Submit details of the proposed steel </w:t>
      </w:r>
      <w:proofErr w:type="gramStart"/>
      <w:r>
        <w:rPr>
          <w:lang w:val="en-US"/>
        </w:rPr>
        <w:t>guide post</w:t>
      </w:r>
      <w:proofErr w:type="gramEnd"/>
      <w:r>
        <w:rPr>
          <w:lang w:val="en-US"/>
        </w:rPr>
        <w:t xml:space="preserve"> including the following:</w:t>
      </w:r>
    </w:p>
    <w:p w14:paraId="0314ADEF" w14:textId="77777777" w:rsidR="00080B22" w:rsidRPr="00080B22" w:rsidRDefault="00000000">
      <w:pPr>
        <w:pStyle w:val="ListParagraph"/>
        <w:numPr>
          <w:ilvl w:val="0"/>
          <w:numId w:val="133"/>
        </w:numPr>
        <w:rPr>
          <w:lang w:val="en-US"/>
        </w:rPr>
      </w:pPr>
      <w:r w:rsidRPr="00080B22">
        <w:rPr>
          <w:lang w:val="en-US"/>
        </w:rPr>
        <w:t xml:space="preserve">Manufacturer’s details on the materials used in the manufacture of the </w:t>
      </w:r>
      <w:proofErr w:type="gramStart"/>
      <w:r w:rsidRPr="00080B22">
        <w:rPr>
          <w:lang w:val="en-US"/>
        </w:rPr>
        <w:t>guide posts</w:t>
      </w:r>
      <w:proofErr w:type="gramEnd"/>
      <w:r w:rsidRPr="00080B22">
        <w:rPr>
          <w:lang w:val="en-US"/>
        </w:rPr>
        <w:t>.</w:t>
      </w:r>
    </w:p>
    <w:p w14:paraId="4B616278" w14:textId="77777777" w:rsidR="00080B22" w:rsidRDefault="00000000">
      <w:pPr>
        <w:pStyle w:val="ListParagraph"/>
        <w:numPr>
          <w:ilvl w:val="0"/>
          <w:numId w:val="133"/>
        </w:numPr>
      </w:pPr>
      <w:r>
        <w:t>Manufacturer’s recommended installation procedures.</w:t>
      </w:r>
    </w:p>
    <w:p w14:paraId="720B7BB8" w14:textId="77777777" w:rsidR="00080B22" w:rsidRDefault="00000000">
      <w:pPr>
        <w:pStyle w:val="ListParagraph"/>
        <w:numPr>
          <w:ilvl w:val="0"/>
          <w:numId w:val="133"/>
        </w:numPr>
      </w:pPr>
      <w:r>
        <w:t>Technical specifications.</w:t>
      </w:r>
    </w:p>
    <w:p w14:paraId="3D9648CA" w14:textId="77777777" w:rsidR="00080B22" w:rsidRPr="00FD0628" w:rsidRDefault="00000000" w:rsidP="00A52ECE">
      <w:pPr>
        <w:pStyle w:val="Heading3"/>
      </w:pPr>
      <w:r w:rsidRPr="00FD0628">
        <w:t>Warranties – Witness Point</w:t>
      </w:r>
    </w:p>
    <w:p w14:paraId="49734C77" w14:textId="77777777" w:rsidR="00080B22" w:rsidRDefault="00000000" w:rsidP="00080B22">
      <w:pPr>
        <w:rPr>
          <w:rFonts w:cs="Arial"/>
          <w:lang w:val="en-US"/>
        </w:rPr>
      </w:pPr>
      <w:r>
        <w:rPr>
          <w:rFonts w:cs="Arial"/>
          <w:b/>
          <w:lang w:val="en-US"/>
        </w:rPr>
        <w:t>Witness Point –</w:t>
      </w:r>
      <w:r>
        <w:rPr>
          <w:rFonts w:cs="Arial"/>
          <w:lang w:val="en-US"/>
        </w:rPr>
        <w:t xml:space="preserve"> Submit the manufacturer’s published product warranties in the name of the </w:t>
      </w:r>
      <w:proofErr w:type="gramStart"/>
      <w:r>
        <w:rPr>
          <w:rFonts w:cs="Arial"/>
          <w:lang w:val="en-US"/>
        </w:rPr>
        <w:t>Principal</w:t>
      </w:r>
      <w:proofErr w:type="gramEnd"/>
      <w:r>
        <w:rPr>
          <w:rFonts w:cs="Arial"/>
          <w:lang w:val="en-US"/>
        </w:rPr>
        <w:t>.</w:t>
      </w:r>
    </w:p>
    <w:p w14:paraId="67495E53" w14:textId="77777777" w:rsidR="00080B22" w:rsidRPr="00FD0628" w:rsidRDefault="00000000" w:rsidP="00A52ECE">
      <w:pPr>
        <w:pStyle w:val="Heading3"/>
      </w:pPr>
      <w:r w:rsidRPr="00FD0628">
        <w:lastRenderedPageBreak/>
        <w:t>Samples – Hold Point</w:t>
      </w:r>
    </w:p>
    <w:p w14:paraId="04B481FA" w14:textId="77777777" w:rsidR="00080B22" w:rsidRDefault="00000000" w:rsidP="00080B22">
      <w:pPr>
        <w:rPr>
          <w:rFonts w:cs="Arial"/>
          <w:lang w:val="en-US"/>
        </w:rPr>
      </w:pPr>
      <w:r>
        <w:rPr>
          <w:rFonts w:cs="Arial"/>
          <w:b/>
          <w:lang w:val="en-US"/>
        </w:rPr>
        <w:t xml:space="preserve">Hold Point - </w:t>
      </w:r>
      <w:r>
        <w:rPr>
          <w:rFonts w:cs="Arial"/>
          <w:lang w:val="en-US"/>
        </w:rPr>
        <w:t xml:space="preserve">Provide a sample flexible steel </w:t>
      </w:r>
      <w:proofErr w:type="gramStart"/>
      <w:r>
        <w:rPr>
          <w:rFonts w:cs="Arial"/>
          <w:lang w:val="en-US"/>
        </w:rPr>
        <w:t>guide post</w:t>
      </w:r>
      <w:proofErr w:type="gramEnd"/>
      <w:r>
        <w:rPr>
          <w:rFonts w:cs="Arial"/>
          <w:lang w:val="en-US"/>
        </w:rPr>
        <w:t xml:space="preserve"> from each batch purchased for this contract for inspection and approval before installing any posts.</w:t>
      </w:r>
    </w:p>
    <w:p w14:paraId="1BEB15E9" w14:textId="77777777" w:rsidR="00080B22" w:rsidRPr="00FD0628" w:rsidRDefault="00000000" w:rsidP="00A52ECE">
      <w:pPr>
        <w:pStyle w:val="Heading3"/>
      </w:pPr>
      <w:r w:rsidRPr="00FD0628">
        <w:t>Materials</w:t>
      </w:r>
    </w:p>
    <w:p w14:paraId="24B44711" w14:textId="77777777" w:rsidR="00080B22" w:rsidRDefault="00000000" w:rsidP="00080B22">
      <w:pPr>
        <w:rPr>
          <w:lang w:val="en-US"/>
        </w:rPr>
      </w:pPr>
      <w:r>
        <w:rPr>
          <w:lang w:val="en-US"/>
        </w:rPr>
        <w:t xml:space="preserve">Steel </w:t>
      </w:r>
      <w:proofErr w:type="gramStart"/>
      <w:r>
        <w:rPr>
          <w:lang w:val="en-US"/>
        </w:rPr>
        <w:t>guide posts</w:t>
      </w:r>
      <w:proofErr w:type="gramEnd"/>
      <w:r>
        <w:rPr>
          <w:lang w:val="en-US"/>
        </w:rPr>
        <w:t xml:space="preserve"> shall be composed of materials which are:</w:t>
      </w:r>
    </w:p>
    <w:p w14:paraId="33170C3A" w14:textId="77777777" w:rsidR="00080B22" w:rsidRPr="00080B22" w:rsidRDefault="00000000">
      <w:pPr>
        <w:pStyle w:val="ListParagraph"/>
        <w:numPr>
          <w:ilvl w:val="0"/>
          <w:numId w:val="131"/>
        </w:numPr>
        <w:rPr>
          <w:lang w:val="en-US"/>
        </w:rPr>
      </w:pPr>
      <w:r w:rsidRPr="00080B22">
        <w:rPr>
          <w:lang w:val="en-US"/>
        </w:rPr>
        <w:t>Heat resistant.</w:t>
      </w:r>
    </w:p>
    <w:p w14:paraId="163CD7A0" w14:textId="77777777" w:rsidR="00080B22" w:rsidRPr="00080B22" w:rsidRDefault="00000000">
      <w:pPr>
        <w:pStyle w:val="ListParagraph"/>
        <w:numPr>
          <w:ilvl w:val="0"/>
          <w:numId w:val="131"/>
        </w:numPr>
        <w:rPr>
          <w:lang w:val="en-US"/>
        </w:rPr>
      </w:pPr>
      <w:r w:rsidRPr="00080B22">
        <w:rPr>
          <w:lang w:val="en-US"/>
        </w:rPr>
        <w:t>Fire retardant.</w:t>
      </w:r>
    </w:p>
    <w:p w14:paraId="3728E4B3" w14:textId="77777777" w:rsidR="00080B22" w:rsidRPr="00080B22" w:rsidRDefault="00000000">
      <w:pPr>
        <w:pStyle w:val="ListParagraph"/>
        <w:numPr>
          <w:ilvl w:val="0"/>
          <w:numId w:val="131"/>
        </w:numPr>
        <w:rPr>
          <w:lang w:val="en-US"/>
        </w:rPr>
      </w:pPr>
      <w:r w:rsidRPr="00080B22">
        <w:rPr>
          <w:lang w:val="en-US"/>
        </w:rPr>
        <w:t>Capable of retaining 85% of its colour, appearance and physical properties for at least five years when exposed to weather conditions existing in the Northern Territory.</w:t>
      </w:r>
    </w:p>
    <w:p w14:paraId="36DA7D1F" w14:textId="77777777" w:rsidR="00080B22" w:rsidRPr="00080B22" w:rsidRDefault="00000000">
      <w:pPr>
        <w:pStyle w:val="ListParagraph"/>
        <w:numPr>
          <w:ilvl w:val="0"/>
          <w:numId w:val="131"/>
        </w:numPr>
        <w:rPr>
          <w:lang w:val="en-US"/>
        </w:rPr>
      </w:pPr>
      <w:r w:rsidRPr="00080B22">
        <w:rPr>
          <w:lang w:val="en-US"/>
        </w:rPr>
        <w:t xml:space="preserve">Resistant to </w:t>
      </w:r>
      <w:proofErr w:type="spellStart"/>
      <w:r w:rsidRPr="00080B22">
        <w:rPr>
          <w:lang w:val="en-US"/>
        </w:rPr>
        <w:t>mould</w:t>
      </w:r>
      <w:proofErr w:type="spellEnd"/>
      <w:r w:rsidRPr="00080B22">
        <w:rPr>
          <w:lang w:val="en-US"/>
        </w:rPr>
        <w:t xml:space="preserve"> growth, and mildew.</w:t>
      </w:r>
    </w:p>
    <w:p w14:paraId="76FEDCC9" w14:textId="77777777" w:rsidR="00080B22" w:rsidRPr="00080B22" w:rsidRDefault="00000000">
      <w:pPr>
        <w:pStyle w:val="ListParagraph"/>
        <w:numPr>
          <w:ilvl w:val="0"/>
          <w:numId w:val="131"/>
        </w:numPr>
        <w:rPr>
          <w:lang w:val="en-US"/>
        </w:rPr>
      </w:pPr>
      <w:r w:rsidRPr="00080B22">
        <w:rPr>
          <w:lang w:val="en-US"/>
        </w:rPr>
        <w:t>Not be affected by hydrocarbon solvents.</w:t>
      </w:r>
    </w:p>
    <w:p w14:paraId="2A68F2A6" w14:textId="77777777" w:rsidR="00080B22" w:rsidRPr="00080B22" w:rsidRDefault="00000000">
      <w:pPr>
        <w:pStyle w:val="ListParagraph"/>
        <w:numPr>
          <w:ilvl w:val="0"/>
          <w:numId w:val="131"/>
        </w:numPr>
        <w:rPr>
          <w:lang w:val="en-US"/>
        </w:rPr>
      </w:pPr>
      <w:r w:rsidRPr="00080B22">
        <w:rPr>
          <w:lang w:val="en-US"/>
        </w:rPr>
        <w:t>Corrosion resistant or treated to resist corrosion.</w:t>
      </w:r>
    </w:p>
    <w:p w14:paraId="173185E0" w14:textId="77777777" w:rsidR="00080B22" w:rsidRPr="00080B22" w:rsidRDefault="00000000">
      <w:pPr>
        <w:pStyle w:val="ListParagraph"/>
        <w:numPr>
          <w:ilvl w:val="0"/>
          <w:numId w:val="131"/>
        </w:numPr>
        <w:rPr>
          <w:lang w:val="en-US"/>
        </w:rPr>
      </w:pPr>
      <w:r w:rsidRPr="00080B22">
        <w:rPr>
          <w:lang w:val="en-US"/>
        </w:rPr>
        <w:t>Resistant to ultraviolet light.</w:t>
      </w:r>
    </w:p>
    <w:p w14:paraId="61E9A55C" w14:textId="77777777" w:rsidR="00080B22" w:rsidRPr="00FD0628" w:rsidRDefault="00000000">
      <w:pPr>
        <w:pStyle w:val="Heading4"/>
        <w:numPr>
          <w:ilvl w:val="3"/>
          <w:numId w:val="126"/>
        </w:numPr>
      </w:pPr>
      <w:r w:rsidRPr="00FD0628">
        <w:t>Surface finish</w:t>
      </w:r>
    </w:p>
    <w:p w14:paraId="5B79A318" w14:textId="77777777" w:rsidR="00080B22" w:rsidRDefault="00000000" w:rsidP="00080B22">
      <w:pPr>
        <w:rPr>
          <w:rFonts w:cs="Arial"/>
          <w:lang w:val="en-US"/>
        </w:rPr>
      </w:pPr>
      <w:r>
        <w:rPr>
          <w:rFonts w:cs="Arial"/>
          <w:lang w:val="en-US"/>
        </w:rPr>
        <w:t xml:space="preserve">Durable gloss or semi-gloss opaque white which is smooth and easy to clean. </w:t>
      </w:r>
      <w:r>
        <w:rPr>
          <w:rFonts w:cs="Arial"/>
        </w:rPr>
        <w:t>Free of sharp edges and burrs and discolouration or other defects that may affect its appearance and/or serviceability.</w:t>
      </w:r>
    </w:p>
    <w:p w14:paraId="6472C667" w14:textId="77777777" w:rsidR="00080B22" w:rsidRPr="00FD0628" w:rsidRDefault="00000000">
      <w:pPr>
        <w:pStyle w:val="Heading4"/>
        <w:numPr>
          <w:ilvl w:val="3"/>
          <w:numId w:val="126"/>
        </w:numPr>
      </w:pPr>
      <w:r w:rsidRPr="00FD0628">
        <w:t>Colour</w:t>
      </w:r>
    </w:p>
    <w:p w14:paraId="223252D5" w14:textId="77777777" w:rsidR="00080B22" w:rsidRDefault="00000000" w:rsidP="00080B22">
      <w:pPr>
        <w:rPr>
          <w:rFonts w:cs="Arial"/>
          <w:lang w:val="en-US"/>
        </w:rPr>
      </w:pPr>
      <w:r>
        <w:rPr>
          <w:rFonts w:cs="Arial"/>
          <w:lang w:val="en-US"/>
        </w:rPr>
        <w:t>Whiter than Y35 Off White of AS 2700.</w:t>
      </w:r>
    </w:p>
    <w:p w14:paraId="7FA0810E" w14:textId="77777777" w:rsidR="00080B22" w:rsidRPr="00FD0628" w:rsidRDefault="00000000">
      <w:pPr>
        <w:pStyle w:val="Heading4"/>
        <w:numPr>
          <w:ilvl w:val="3"/>
          <w:numId w:val="126"/>
        </w:numPr>
      </w:pPr>
      <w:r w:rsidRPr="00FD0628">
        <w:t>Dimensions</w:t>
      </w:r>
    </w:p>
    <w:p w14:paraId="4B83E175" w14:textId="77777777" w:rsidR="00080B22" w:rsidRDefault="00000000" w:rsidP="00080B22">
      <w:pPr>
        <w:rPr>
          <w:rFonts w:cs="Arial"/>
        </w:rPr>
      </w:pPr>
      <w:r>
        <w:rPr>
          <w:rFonts w:cs="Arial"/>
        </w:rPr>
        <w:t>Minimum width: 100 ± 5 mm.</w:t>
      </w:r>
    </w:p>
    <w:p w14:paraId="1D6D2A96" w14:textId="77777777" w:rsidR="00080B22" w:rsidRDefault="00000000" w:rsidP="00080B22">
      <w:pPr>
        <w:rPr>
          <w:rFonts w:cs="Arial"/>
        </w:rPr>
      </w:pPr>
      <w:r>
        <w:rPr>
          <w:rFonts w:cs="Arial"/>
        </w:rPr>
        <w:t>Minimum thickness: 2 mm.</w:t>
      </w:r>
    </w:p>
    <w:p w14:paraId="0007713F" w14:textId="77777777" w:rsidR="00080B22" w:rsidRDefault="00000000" w:rsidP="00080B22">
      <w:pPr>
        <w:rPr>
          <w:rFonts w:cs="Arial"/>
          <w:lang w:val="en-US"/>
        </w:rPr>
      </w:pPr>
      <w:r>
        <w:rPr>
          <w:rFonts w:cs="Arial"/>
        </w:rPr>
        <w:t>Minimum height above ground surface: 1000 ± 100 mm.</w:t>
      </w:r>
    </w:p>
    <w:p w14:paraId="38902C91" w14:textId="77777777" w:rsidR="00080B22" w:rsidRPr="00FD0628" w:rsidRDefault="00000000">
      <w:pPr>
        <w:pStyle w:val="Heading4"/>
        <w:numPr>
          <w:ilvl w:val="3"/>
          <w:numId w:val="126"/>
        </w:numPr>
      </w:pPr>
      <w:r w:rsidRPr="00FD0628">
        <w:t>Markings</w:t>
      </w:r>
    </w:p>
    <w:p w14:paraId="0E0A96BD" w14:textId="77777777" w:rsidR="00080B22" w:rsidRDefault="00000000" w:rsidP="00080B22">
      <w:pPr>
        <w:rPr>
          <w:lang w:val="en-US"/>
        </w:rPr>
      </w:pPr>
      <w:r>
        <w:rPr>
          <w:lang w:val="en-US"/>
        </w:rPr>
        <w:t>Traceability: Mark each post legibly and indelibly with the following:</w:t>
      </w:r>
    </w:p>
    <w:p w14:paraId="47458C87" w14:textId="77777777" w:rsidR="00080B22" w:rsidRPr="00080B22" w:rsidRDefault="00000000">
      <w:pPr>
        <w:pStyle w:val="ListParagraph"/>
        <w:numPr>
          <w:ilvl w:val="0"/>
          <w:numId w:val="132"/>
        </w:numPr>
        <w:rPr>
          <w:lang w:val="en-US"/>
        </w:rPr>
      </w:pPr>
      <w:r w:rsidRPr="00080B22">
        <w:rPr>
          <w:lang w:val="en-US"/>
        </w:rPr>
        <w:t>Name of the manufacturer</w:t>
      </w:r>
    </w:p>
    <w:p w14:paraId="522CF5E7" w14:textId="77777777" w:rsidR="00080B22" w:rsidRPr="00080B22" w:rsidRDefault="00000000">
      <w:pPr>
        <w:pStyle w:val="ListParagraph"/>
        <w:numPr>
          <w:ilvl w:val="0"/>
          <w:numId w:val="132"/>
        </w:numPr>
        <w:rPr>
          <w:lang w:val="en-US"/>
        </w:rPr>
      </w:pPr>
      <w:r w:rsidRPr="00080B22">
        <w:rPr>
          <w:lang w:val="en-US"/>
        </w:rPr>
        <w:t>Name of the supplier (optional)</w:t>
      </w:r>
    </w:p>
    <w:p w14:paraId="21E2771C" w14:textId="77777777" w:rsidR="00080B22" w:rsidRPr="00080B22" w:rsidRDefault="00000000">
      <w:pPr>
        <w:pStyle w:val="ListParagraph"/>
        <w:numPr>
          <w:ilvl w:val="0"/>
          <w:numId w:val="132"/>
        </w:numPr>
        <w:rPr>
          <w:lang w:val="en-US"/>
        </w:rPr>
      </w:pPr>
      <w:r w:rsidRPr="00080B22">
        <w:rPr>
          <w:lang w:val="en-US"/>
        </w:rPr>
        <w:t>Month and year of manufacture</w:t>
      </w:r>
    </w:p>
    <w:p w14:paraId="08003EFF" w14:textId="77777777" w:rsidR="00080B22" w:rsidRPr="00080B22" w:rsidRDefault="00000000">
      <w:pPr>
        <w:pStyle w:val="ListParagraph"/>
        <w:numPr>
          <w:ilvl w:val="0"/>
          <w:numId w:val="132"/>
        </w:numPr>
        <w:rPr>
          <w:lang w:val="en-US"/>
        </w:rPr>
      </w:pPr>
      <w:r w:rsidRPr="00080B22">
        <w:rPr>
          <w:lang w:val="en-US"/>
        </w:rPr>
        <w:t>Batch number</w:t>
      </w:r>
    </w:p>
    <w:p w14:paraId="0C7D7D9A" w14:textId="77777777" w:rsidR="00080B22" w:rsidRPr="00080B22" w:rsidRDefault="00000000">
      <w:pPr>
        <w:pStyle w:val="ListParagraph"/>
        <w:numPr>
          <w:ilvl w:val="0"/>
          <w:numId w:val="132"/>
        </w:numPr>
        <w:rPr>
          <w:lang w:val="en-US"/>
        </w:rPr>
      </w:pPr>
      <w:r w:rsidRPr="00080B22">
        <w:rPr>
          <w:lang w:val="en-US"/>
        </w:rPr>
        <w:t>Product code or model/type identifier (to differentiate the supplied product from other similar products of different type or model)</w:t>
      </w:r>
    </w:p>
    <w:p w14:paraId="454842EE" w14:textId="77777777" w:rsidR="00080B22" w:rsidRPr="00080B22" w:rsidRDefault="00000000">
      <w:pPr>
        <w:pStyle w:val="ListParagraph"/>
        <w:numPr>
          <w:ilvl w:val="0"/>
          <w:numId w:val="132"/>
        </w:numPr>
        <w:rPr>
          <w:lang w:val="en-US"/>
        </w:rPr>
      </w:pPr>
      <w:r w:rsidRPr="00080B22">
        <w:rPr>
          <w:lang w:val="en-US"/>
        </w:rPr>
        <w:t>End of warranty date</w:t>
      </w:r>
    </w:p>
    <w:p w14:paraId="003C70F8" w14:textId="77777777" w:rsidR="00080B22" w:rsidRDefault="00000000" w:rsidP="00080B22">
      <w:pPr>
        <w:rPr>
          <w:lang w:val="en-US"/>
        </w:rPr>
      </w:pPr>
      <w:r>
        <w:rPr>
          <w:lang w:val="en-US"/>
        </w:rPr>
        <w:t>Letter size: 5 to 10 mm high.</w:t>
      </w:r>
    </w:p>
    <w:p w14:paraId="29C678AB" w14:textId="77777777" w:rsidR="00080B22" w:rsidRDefault="00000000" w:rsidP="00080B22">
      <w:pPr>
        <w:rPr>
          <w:lang w:val="en-US"/>
        </w:rPr>
      </w:pPr>
      <w:r>
        <w:rPr>
          <w:lang w:val="en-US"/>
        </w:rPr>
        <w:t>Marking of ground level: Mark 1000 mm from the top of the post.</w:t>
      </w:r>
    </w:p>
    <w:p w14:paraId="3E0FEFCB" w14:textId="77777777" w:rsidR="00080B22" w:rsidRPr="00FD0628" w:rsidRDefault="00000000">
      <w:pPr>
        <w:pStyle w:val="Heading4"/>
        <w:numPr>
          <w:ilvl w:val="3"/>
          <w:numId w:val="126"/>
        </w:numPr>
      </w:pPr>
      <w:r w:rsidRPr="00FD0628">
        <w:t>Anchorage</w:t>
      </w:r>
    </w:p>
    <w:p w14:paraId="046F2567" w14:textId="77777777" w:rsidR="00080B22" w:rsidRDefault="00000000" w:rsidP="00080B22">
      <w:pPr>
        <w:rPr>
          <w:rFonts w:cs="Arial"/>
          <w:lang w:val="en-US"/>
        </w:rPr>
      </w:pPr>
      <w:r>
        <w:rPr>
          <w:rFonts w:cs="Arial"/>
          <w:b/>
          <w:lang w:val="en-US"/>
        </w:rPr>
        <w:t>Resistance to impact:</w:t>
      </w:r>
      <w:r>
        <w:rPr>
          <w:rFonts w:cs="Arial"/>
          <w:lang w:val="en-US"/>
        </w:rPr>
        <w:t xml:space="preserve"> Resistant to overturning, twisting and displacement from wind and impact forces when installed in the ground to manufacturer’s recommendations.</w:t>
      </w:r>
    </w:p>
    <w:p w14:paraId="36FA8E0D" w14:textId="77777777" w:rsidR="00080B22" w:rsidRDefault="00000000" w:rsidP="00080B22">
      <w:pPr>
        <w:rPr>
          <w:rFonts w:cs="Arial"/>
          <w:lang w:val="en-US"/>
        </w:rPr>
      </w:pPr>
      <w:r>
        <w:rPr>
          <w:rFonts w:cs="Arial"/>
          <w:b/>
        </w:rPr>
        <w:lastRenderedPageBreak/>
        <w:t>Resistance to removal:</w:t>
      </w:r>
      <w:r>
        <w:rPr>
          <w:rFonts w:cs="Arial"/>
        </w:rPr>
        <w:t xml:space="preserve"> </w:t>
      </w:r>
      <w:r>
        <w:rPr>
          <w:rFonts w:cs="Arial"/>
          <w:lang w:val="en-US"/>
        </w:rPr>
        <w:t xml:space="preserve">Installation must be resistant to vertical removal by persons other than </w:t>
      </w:r>
      <w:proofErr w:type="spellStart"/>
      <w:r>
        <w:rPr>
          <w:rFonts w:cs="Arial"/>
          <w:lang w:val="en-US"/>
        </w:rPr>
        <w:t>authorised</w:t>
      </w:r>
      <w:proofErr w:type="spellEnd"/>
      <w:r>
        <w:rPr>
          <w:rFonts w:cs="Arial"/>
          <w:lang w:val="en-US"/>
        </w:rPr>
        <w:t xml:space="preserve"> personnel using approved removal tools.</w:t>
      </w:r>
    </w:p>
    <w:p w14:paraId="452853F3" w14:textId="77777777" w:rsidR="00080B22" w:rsidRPr="00FD0628" w:rsidRDefault="00000000">
      <w:pPr>
        <w:pStyle w:val="Heading4"/>
        <w:numPr>
          <w:ilvl w:val="3"/>
          <w:numId w:val="126"/>
        </w:numPr>
      </w:pPr>
      <w:r w:rsidRPr="00FD0628">
        <w:t>Delineators</w:t>
      </w:r>
    </w:p>
    <w:p w14:paraId="37297934" w14:textId="77777777" w:rsidR="00080B22" w:rsidRDefault="00000000" w:rsidP="00080B22">
      <w:pPr>
        <w:rPr>
          <w:rFonts w:cs="Arial"/>
          <w:b/>
          <w:lang w:val="en-US"/>
        </w:rPr>
      </w:pPr>
      <w:r>
        <w:rPr>
          <w:rFonts w:cs="Arial"/>
          <w:b/>
          <w:lang w:val="en-US"/>
        </w:rPr>
        <w:t>Rectangular retroreflectors</w:t>
      </w:r>
    </w:p>
    <w:p w14:paraId="4D1B9742" w14:textId="77777777" w:rsidR="00080B22" w:rsidRDefault="00000000" w:rsidP="00080B22">
      <w:pPr>
        <w:rPr>
          <w:rFonts w:cs="Arial"/>
          <w:lang w:val="en-US"/>
        </w:rPr>
      </w:pPr>
      <w:r>
        <w:rPr>
          <w:rFonts w:cs="Arial"/>
          <w:lang w:val="en-US"/>
        </w:rPr>
        <w:t xml:space="preserve">Class 1A retroreflective material to </w:t>
      </w:r>
      <w:r>
        <w:rPr>
          <w:rFonts w:cs="Arial"/>
          <w:sz w:val="20"/>
        </w:rPr>
        <w:t>AS 1906.1.</w:t>
      </w:r>
    </w:p>
    <w:p w14:paraId="368690E0" w14:textId="77777777" w:rsidR="00080B22" w:rsidRDefault="00000000" w:rsidP="00080B22">
      <w:pPr>
        <w:rPr>
          <w:rFonts w:cs="Arial"/>
          <w:lang w:val="en-US"/>
        </w:rPr>
      </w:pPr>
      <w:r>
        <w:rPr>
          <w:rFonts w:cs="Arial"/>
          <w:lang w:val="en-US"/>
        </w:rPr>
        <w:t xml:space="preserve">Size to be 200 mm x 50 mm for red delineators, white delineators, </w:t>
      </w:r>
      <w:proofErr w:type="gramStart"/>
      <w:r>
        <w:rPr>
          <w:rFonts w:cs="Arial"/>
          <w:lang w:val="en-US"/>
        </w:rPr>
        <w:t>and for</w:t>
      </w:r>
      <w:proofErr w:type="gramEnd"/>
      <w:r>
        <w:rPr>
          <w:rFonts w:cs="Arial"/>
          <w:lang w:val="en-US"/>
        </w:rPr>
        <w:t xml:space="preserve"> yellow delineators. Area minimum 100 cm² (10,000 mm²).</w:t>
      </w:r>
    </w:p>
    <w:p w14:paraId="6370A94E" w14:textId="77777777" w:rsidR="00080B22" w:rsidRDefault="00000000" w:rsidP="00080B22">
      <w:pPr>
        <w:rPr>
          <w:rFonts w:cs="Arial"/>
          <w:b/>
          <w:lang w:val="en-US"/>
        </w:rPr>
      </w:pPr>
      <w:r>
        <w:rPr>
          <w:rFonts w:cs="Arial"/>
          <w:b/>
          <w:lang w:val="en-US"/>
        </w:rPr>
        <w:t>Discrete device type retroreflectors</w:t>
      </w:r>
    </w:p>
    <w:p w14:paraId="741BFD8F" w14:textId="77777777" w:rsidR="00080B22" w:rsidRPr="002200E8" w:rsidRDefault="00000000" w:rsidP="00080B22">
      <w:pPr>
        <w:rPr>
          <w:rFonts w:cs="Arial"/>
          <w:lang w:val="en-US"/>
        </w:rPr>
      </w:pPr>
      <w:r>
        <w:rPr>
          <w:rFonts w:cs="Arial"/>
          <w:lang w:val="en-US"/>
        </w:rPr>
        <w:t>Maximum projected face area for delineator devices to be 100 cm² (10,000 mm²). Minimum length of shortest projected dimension to be 60 mm.</w:t>
      </w:r>
    </w:p>
    <w:p w14:paraId="70DB4A30" w14:textId="77777777" w:rsidR="00080B22" w:rsidRPr="002200E8" w:rsidRDefault="00000000" w:rsidP="00080B22">
      <w:pPr>
        <w:pStyle w:val="GuideNotes"/>
      </w:pPr>
      <w:r>
        <w:t>[Not to be used except to denote special hazards. Ensure hazard is identified on appropriate drawing.]</w:t>
      </w:r>
    </w:p>
    <w:p w14:paraId="27B9FB5D" w14:textId="77777777" w:rsidR="00080B22" w:rsidRDefault="00000000" w:rsidP="00080B22">
      <w:pPr>
        <w:rPr>
          <w:rFonts w:cs="Arial"/>
          <w:b/>
          <w:lang w:val="en-US"/>
        </w:rPr>
      </w:pPr>
      <w:r>
        <w:rPr>
          <w:rFonts w:cs="Arial"/>
          <w:b/>
          <w:lang w:val="en-US"/>
        </w:rPr>
        <w:t>Installation of delineators</w:t>
      </w:r>
    </w:p>
    <w:p w14:paraId="24ECF63A" w14:textId="77777777" w:rsidR="00080B22" w:rsidRDefault="00000000" w:rsidP="00080B22">
      <w:pPr>
        <w:rPr>
          <w:rFonts w:cs="Arial"/>
          <w:lang w:val="en-US"/>
        </w:rPr>
      </w:pPr>
      <w:r>
        <w:rPr>
          <w:rFonts w:cs="Arial"/>
        </w:rPr>
        <w:t xml:space="preserve">Fix the delineators to the steel </w:t>
      </w:r>
      <w:proofErr w:type="gramStart"/>
      <w:r>
        <w:rPr>
          <w:rFonts w:cs="Arial"/>
        </w:rPr>
        <w:t>guide post</w:t>
      </w:r>
      <w:proofErr w:type="gramEnd"/>
      <w:r>
        <w:rPr>
          <w:rFonts w:cs="Arial"/>
        </w:rPr>
        <w:t xml:space="preserve"> so that they are weatherproof and vandal resistant and so that they can be replaced if </w:t>
      </w:r>
      <w:proofErr w:type="gramStart"/>
      <w:r>
        <w:rPr>
          <w:rFonts w:cs="Arial"/>
        </w:rPr>
        <w:t>necessary</w:t>
      </w:r>
      <w:proofErr w:type="gramEnd"/>
      <w:r>
        <w:rPr>
          <w:rFonts w:cs="Arial"/>
        </w:rPr>
        <w:t xml:space="preserve"> without damaging the </w:t>
      </w:r>
      <w:proofErr w:type="gramStart"/>
      <w:r>
        <w:rPr>
          <w:rFonts w:cs="Arial"/>
        </w:rPr>
        <w:t>guide post</w:t>
      </w:r>
      <w:proofErr w:type="gramEnd"/>
      <w:r>
        <w:rPr>
          <w:rFonts w:cs="Arial"/>
        </w:rPr>
        <w:t>.</w:t>
      </w:r>
    </w:p>
    <w:p w14:paraId="31AEE7F0" w14:textId="77777777" w:rsidR="00080B22" w:rsidRDefault="00000000" w:rsidP="00080B22">
      <w:pPr>
        <w:rPr>
          <w:rFonts w:cs="Arial"/>
        </w:rPr>
      </w:pPr>
      <w:r>
        <w:rPr>
          <w:rFonts w:cs="Arial"/>
        </w:rPr>
        <w:t xml:space="preserve">Centrally locate delineators between the edges of the </w:t>
      </w:r>
      <w:proofErr w:type="gramStart"/>
      <w:r>
        <w:rPr>
          <w:rFonts w:cs="Arial"/>
        </w:rPr>
        <w:t>guide post</w:t>
      </w:r>
      <w:proofErr w:type="gramEnd"/>
      <w:r>
        <w:rPr>
          <w:rFonts w:cs="Arial"/>
        </w:rPr>
        <w:t xml:space="preserve"> and 50 mm from the top of the </w:t>
      </w:r>
      <w:proofErr w:type="gramStart"/>
      <w:r>
        <w:rPr>
          <w:rFonts w:cs="Arial"/>
        </w:rPr>
        <w:t>guide post</w:t>
      </w:r>
      <w:proofErr w:type="gramEnd"/>
      <w:r>
        <w:rPr>
          <w:rFonts w:cs="Arial"/>
        </w:rPr>
        <w:t>.</w:t>
      </w:r>
    </w:p>
    <w:p w14:paraId="1E04A600" w14:textId="77777777" w:rsidR="00080B22" w:rsidRDefault="00000000" w:rsidP="00080B22">
      <w:pPr>
        <w:rPr>
          <w:rFonts w:cs="Arial"/>
          <w:lang w:val="en-US"/>
        </w:rPr>
      </w:pPr>
      <w:r>
        <w:rPr>
          <w:rFonts w:cs="Arial"/>
          <w:lang w:val="en-US"/>
        </w:rPr>
        <w:t xml:space="preserve">The red delineator to be attached to the convex side of curved or shaped steel </w:t>
      </w:r>
      <w:proofErr w:type="gramStart"/>
      <w:r>
        <w:rPr>
          <w:rFonts w:cs="Arial"/>
          <w:lang w:val="en-US"/>
        </w:rPr>
        <w:t>guide posts</w:t>
      </w:r>
      <w:proofErr w:type="gramEnd"/>
      <w:r>
        <w:rPr>
          <w:rFonts w:cs="Arial"/>
          <w:lang w:val="en-US"/>
        </w:rPr>
        <w:t xml:space="preserve"> where applicable.</w:t>
      </w:r>
    </w:p>
    <w:p w14:paraId="3361103D" w14:textId="77777777" w:rsidR="00080B22" w:rsidRDefault="00000000" w:rsidP="00080B22">
      <w:pPr>
        <w:rPr>
          <w:rFonts w:cs="Arial"/>
          <w:lang w:val="en-US"/>
        </w:rPr>
      </w:pPr>
      <w:r>
        <w:rPr>
          <w:rFonts w:cs="Arial"/>
          <w:lang w:val="en-US"/>
        </w:rPr>
        <w:t xml:space="preserve">On a </w:t>
      </w:r>
      <w:proofErr w:type="gramStart"/>
      <w:r>
        <w:rPr>
          <w:rFonts w:cs="Arial"/>
          <w:lang w:val="en-US"/>
        </w:rPr>
        <w:t>two way</w:t>
      </w:r>
      <w:proofErr w:type="gramEnd"/>
      <w:r>
        <w:rPr>
          <w:rFonts w:cs="Arial"/>
          <w:lang w:val="en-US"/>
        </w:rPr>
        <w:t xml:space="preserve"> single carriageway, attach one red delineator to the face of the road edge steel </w:t>
      </w:r>
      <w:proofErr w:type="gramStart"/>
      <w:r>
        <w:rPr>
          <w:rFonts w:cs="Arial"/>
          <w:lang w:val="en-US"/>
        </w:rPr>
        <w:t>guide post</w:t>
      </w:r>
      <w:proofErr w:type="gramEnd"/>
      <w:r>
        <w:rPr>
          <w:rFonts w:cs="Arial"/>
          <w:lang w:val="en-US"/>
        </w:rPr>
        <w:t xml:space="preserve"> on the </w:t>
      </w:r>
      <w:proofErr w:type="gramStart"/>
      <w:r>
        <w:rPr>
          <w:rFonts w:cs="Arial"/>
          <w:lang w:val="en-US"/>
        </w:rPr>
        <w:t>left hand</w:t>
      </w:r>
      <w:proofErr w:type="gramEnd"/>
      <w:r>
        <w:rPr>
          <w:rFonts w:cs="Arial"/>
          <w:lang w:val="en-US"/>
        </w:rPr>
        <w:t xml:space="preserve"> side of the carriageway and one white delineator to the face of the road edge steel </w:t>
      </w:r>
      <w:proofErr w:type="gramStart"/>
      <w:r>
        <w:rPr>
          <w:rFonts w:cs="Arial"/>
          <w:lang w:val="en-US"/>
        </w:rPr>
        <w:t>guide post</w:t>
      </w:r>
      <w:proofErr w:type="gramEnd"/>
      <w:r>
        <w:rPr>
          <w:rFonts w:cs="Arial"/>
          <w:lang w:val="en-US"/>
        </w:rPr>
        <w:t xml:space="preserve"> on the </w:t>
      </w:r>
      <w:proofErr w:type="gramStart"/>
      <w:r>
        <w:rPr>
          <w:rFonts w:cs="Arial"/>
          <w:lang w:val="en-US"/>
        </w:rPr>
        <w:t>right hand</w:t>
      </w:r>
      <w:proofErr w:type="gramEnd"/>
      <w:r>
        <w:rPr>
          <w:rFonts w:cs="Arial"/>
          <w:lang w:val="en-US"/>
        </w:rPr>
        <w:t xml:space="preserve"> side of carriageway. Note that these road edge steel </w:t>
      </w:r>
      <w:proofErr w:type="gramStart"/>
      <w:r>
        <w:rPr>
          <w:rFonts w:cs="Arial"/>
          <w:lang w:val="en-US"/>
        </w:rPr>
        <w:t>guide posts</w:t>
      </w:r>
      <w:proofErr w:type="gramEnd"/>
      <w:r>
        <w:rPr>
          <w:rFonts w:cs="Arial"/>
          <w:lang w:val="en-US"/>
        </w:rPr>
        <w:t xml:space="preserve"> will have delineators on both sides.</w:t>
      </w:r>
    </w:p>
    <w:p w14:paraId="2DB8BD84" w14:textId="77777777" w:rsidR="00080B22" w:rsidRDefault="00000000" w:rsidP="00080B22">
      <w:pPr>
        <w:rPr>
          <w:rFonts w:cs="Arial"/>
          <w:lang w:val="en-US"/>
        </w:rPr>
      </w:pPr>
      <w:r>
        <w:rPr>
          <w:rFonts w:cs="Arial"/>
          <w:lang w:val="en-US"/>
        </w:rPr>
        <w:t xml:space="preserve">On a single direction, single carriageway, attach red delineators to the face of the road edge steel </w:t>
      </w:r>
      <w:proofErr w:type="gramStart"/>
      <w:r>
        <w:rPr>
          <w:rFonts w:cs="Arial"/>
          <w:lang w:val="en-US"/>
        </w:rPr>
        <w:t>guide posts</w:t>
      </w:r>
      <w:proofErr w:type="gramEnd"/>
      <w:r>
        <w:rPr>
          <w:rFonts w:cs="Arial"/>
          <w:lang w:val="en-US"/>
        </w:rPr>
        <w:t xml:space="preserve"> on the </w:t>
      </w:r>
      <w:proofErr w:type="gramStart"/>
      <w:r>
        <w:rPr>
          <w:rFonts w:cs="Arial"/>
          <w:lang w:val="en-US"/>
        </w:rPr>
        <w:t>left hand</w:t>
      </w:r>
      <w:proofErr w:type="gramEnd"/>
      <w:r>
        <w:rPr>
          <w:rFonts w:cs="Arial"/>
          <w:lang w:val="en-US"/>
        </w:rPr>
        <w:t xml:space="preserve"> side of the carriageway and yellow delineator to the face of the road edge steel </w:t>
      </w:r>
      <w:proofErr w:type="gramStart"/>
      <w:r>
        <w:rPr>
          <w:rFonts w:cs="Arial"/>
          <w:lang w:val="en-US"/>
        </w:rPr>
        <w:t>guide post</w:t>
      </w:r>
      <w:proofErr w:type="gramEnd"/>
      <w:r>
        <w:rPr>
          <w:rFonts w:cs="Arial"/>
          <w:lang w:val="en-US"/>
        </w:rPr>
        <w:t xml:space="preserve"> on the </w:t>
      </w:r>
      <w:proofErr w:type="gramStart"/>
      <w:r>
        <w:rPr>
          <w:rFonts w:cs="Arial"/>
          <w:lang w:val="en-US"/>
        </w:rPr>
        <w:t>right hand</w:t>
      </w:r>
      <w:proofErr w:type="gramEnd"/>
      <w:r>
        <w:rPr>
          <w:rFonts w:cs="Arial"/>
          <w:lang w:val="en-US"/>
        </w:rPr>
        <w:t xml:space="preserve"> side of carriageway facing the traffic. Note that these road edge steel </w:t>
      </w:r>
      <w:proofErr w:type="gramStart"/>
      <w:r>
        <w:rPr>
          <w:rFonts w:cs="Arial"/>
          <w:lang w:val="en-US"/>
        </w:rPr>
        <w:t>guide posts</w:t>
      </w:r>
      <w:proofErr w:type="gramEnd"/>
      <w:r>
        <w:rPr>
          <w:rFonts w:cs="Arial"/>
          <w:lang w:val="en-US"/>
        </w:rPr>
        <w:t xml:space="preserve"> will have delineators on one side only. </w:t>
      </w:r>
    </w:p>
    <w:p w14:paraId="234B4420" w14:textId="77777777" w:rsidR="00080B22" w:rsidRPr="002200E8" w:rsidRDefault="00000000" w:rsidP="00080B22">
      <w:pPr>
        <w:rPr>
          <w:rFonts w:cs="Arial"/>
          <w:lang w:val="en-US"/>
        </w:rPr>
      </w:pPr>
      <w:r>
        <w:rPr>
          <w:rFonts w:cs="Arial"/>
          <w:lang w:val="en-US"/>
        </w:rPr>
        <w:t>Attach any required discrete device type retroreflectors to manufacturer’s recommendations.</w:t>
      </w:r>
    </w:p>
    <w:p w14:paraId="19814AEE" w14:textId="77777777" w:rsidR="00080B22" w:rsidRPr="002200E8" w:rsidRDefault="00000000" w:rsidP="00080B22">
      <w:pPr>
        <w:pStyle w:val="GuideNotes"/>
      </w:pPr>
      <w:r>
        <w:t>[Ensure drawings are included.]</w:t>
      </w:r>
    </w:p>
    <w:p w14:paraId="102454FF" w14:textId="77777777" w:rsidR="00080B22" w:rsidRPr="00FD0628" w:rsidRDefault="00000000" w:rsidP="00A52ECE">
      <w:pPr>
        <w:pStyle w:val="Heading3"/>
      </w:pPr>
      <w:r w:rsidRPr="00FD0628">
        <w:t xml:space="preserve">Installation of </w:t>
      </w:r>
      <w:proofErr w:type="gramStart"/>
      <w:r w:rsidRPr="00FD0628">
        <w:t>guide posts</w:t>
      </w:r>
      <w:proofErr w:type="gramEnd"/>
    </w:p>
    <w:p w14:paraId="5CDD6784" w14:textId="77777777" w:rsidR="00080B22" w:rsidRDefault="00000000" w:rsidP="00080B22">
      <w:pPr>
        <w:rPr>
          <w:rFonts w:cs="Arial"/>
        </w:rPr>
      </w:pPr>
      <w:r>
        <w:rPr>
          <w:rFonts w:cs="Arial"/>
        </w:rPr>
        <w:t xml:space="preserve">Installation of the steel </w:t>
      </w:r>
      <w:proofErr w:type="gramStart"/>
      <w:r>
        <w:rPr>
          <w:rFonts w:cs="Arial"/>
        </w:rPr>
        <w:t>guide posts</w:t>
      </w:r>
      <w:proofErr w:type="gramEnd"/>
      <w:r>
        <w:rPr>
          <w:rFonts w:cs="Arial"/>
        </w:rPr>
        <w:t xml:space="preserve"> is to be to AS 1742.2.</w:t>
      </w:r>
    </w:p>
    <w:p w14:paraId="34D92B97" w14:textId="77777777" w:rsidR="00080B22" w:rsidRDefault="00000000" w:rsidP="00080B22">
      <w:pPr>
        <w:rPr>
          <w:rFonts w:cs="Arial"/>
        </w:rPr>
      </w:pPr>
      <w:r>
        <w:rPr>
          <w:rFonts w:cs="Arial"/>
        </w:rPr>
        <w:t xml:space="preserve">Installation of the steel </w:t>
      </w:r>
      <w:proofErr w:type="gramStart"/>
      <w:r>
        <w:rPr>
          <w:rFonts w:cs="Arial"/>
        </w:rPr>
        <w:t>guide posts</w:t>
      </w:r>
      <w:proofErr w:type="gramEnd"/>
      <w:r>
        <w:rPr>
          <w:rFonts w:cs="Arial"/>
        </w:rPr>
        <w:t xml:space="preserve"> is to be to CS 3500.</w:t>
      </w:r>
    </w:p>
    <w:p w14:paraId="0A6A0445" w14:textId="77777777" w:rsidR="00080B22" w:rsidRDefault="00000000" w:rsidP="00080B22">
      <w:pPr>
        <w:rPr>
          <w:rFonts w:cs="Arial"/>
        </w:rPr>
      </w:pPr>
      <w:r>
        <w:rPr>
          <w:rFonts w:cs="Arial"/>
        </w:rPr>
        <w:t xml:space="preserve">Installation of the steel </w:t>
      </w:r>
      <w:proofErr w:type="gramStart"/>
      <w:r>
        <w:rPr>
          <w:rFonts w:cs="Arial"/>
        </w:rPr>
        <w:t>guide posts</w:t>
      </w:r>
      <w:proofErr w:type="gramEnd"/>
      <w:r>
        <w:rPr>
          <w:rFonts w:cs="Arial"/>
        </w:rPr>
        <w:t xml:space="preserve"> is to be to the manufacturer’s written installation guide or manual.</w:t>
      </w:r>
    </w:p>
    <w:p w14:paraId="20327853" w14:textId="77777777" w:rsidR="00080B22" w:rsidRDefault="00000000" w:rsidP="00080B22">
      <w:pPr>
        <w:rPr>
          <w:rFonts w:cs="Arial"/>
        </w:rPr>
      </w:pPr>
      <w:r>
        <w:rPr>
          <w:rFonts w:cs="Arial"/>
        </w:rPr>
        <w:t xml:space="preserve">Curved or shaped steel </w:t>
      </w:r>
      <w:proofErr w:type="gramStart"/>
      <w:r>
        <w:rPr>
          <w:rFonts w:cs="Arial"/>
        </w:rPr>
        <w:t>guide posts</w:t>
      </w:r>
      <w:proofErr w:type="gramEnd"/>
      <w:r>
        <w:rPr>
          <w:rFonts w:cs="Arial"/>
        </w:rPr>
        <w:t xml:space="preserve"> installed on the </w:t>
      </w:r>
      <w:proofErr w:type="gramStart"/>
      <w:r>
        <w:rPr>
          <w:rFonts w:cs="Arial"/>
        </w:rPr>
        <w:t>left hand</w:t>
      </w:r>
      <w:proofErr w:type="gramEnd"/>
      <w:r>
        <w:rPr>
          <w:rFonts w:cs="Arial"/>
        </w:rPr>
        <w:t xml:space="preserve"> side of traffic lanes must be installed with the convex surface facing the traffic.</w:t>
      </w:r>
    </w:p>
    <w:p w14:paraId="4B3ED6E7" w14:textId="77777777" w:rsidR="00080B22" w:rsidRPr="00FD0628" w:rsidRDefault="00000000" w:rsidP="00A52ECE">
      <w:pPr>
        <w:pStyle w:val="Heading3"/>
      </w:pPr>
      <w:r w:rsidRPr="00FD0628">
        <w:t>Tests – Hold Point</w:t>
      </w:r>
    </w:p>
    <w:p w14:paraId="44C73216" w14:textId="77777777" w:rsidR="00080B22" w:rsidRPr="009517D3" w:rsidRDefault="00000000" w:rsidP="00080B22">
      <w:pPr>
        <w:rPr>
          <w:rFonts w:ascii="Calibri" w:hAnsi="Calibri"/>
        </w:rPr>
      </w:pPr>
      <w:r>
        <w:rPr>
          <w:rFonts w:cs="Arial"/>
          <w:b/>
        </w:rPr>
        <w:t>Hold Point</w:t>
      </w:r>
      <w:r>
        <w:rPr>
          <w:rFonts w:cs="Arial"/>
        </w:rPr>
        <w:t xml:space="preserve"> - Test results are to be provided as detailed in </w:t>
      </w:r>
      <w:r w:rsidRPr="00296159">
        <w:rPr>
          <w:rFonts w:cs="Arial"/>
          <w:b/>
        </w:rPr>
        <w:t xml:space="preserve">Testing of Flexible </w:t>
      </w:r>
      <w:proofErr w:type="gramStart"/>
      <w:r w:rsidRPr="00296159">
        <w:rPr>
          <w:rFonts w:cs="Arial"/>
          <w:b/>
        </w:rPr>
        <w:t>Guide Posts</w:t>
      </w:r>
      <w:proofErr w:type="gramEnd"/>
      <w:r>
        <w:rPr>
          <w:rFonts w:cs="Arial"/>
        </w:rPr>
        <w:t xml:space="preserve"> clause in this work section.</w:t>
      </w:r>
    </w:p>
    <w:p w14:paraId="28D94B7D" w14:textId="77777777" w:rsidR="00080B22" w:rsidRPr="00FD0628" w:rsidRDefault="00000000" w:rsidP="00A52ECE">
      <w:pPr>
        <w:pStyle w:val="Heading2"/>
      </w:pPr>
      <w:r w:rsidRPr="00FD0628">
        <w:lastRenderedPageBreak/>
        <w:t xml:space="preserve">Testing of Flexible </w:t>
      </w:r>
      <w:proofErr w:type="gramStart"/>
      <w:r w:rsidRPr="00FD0628">
        <w:t>Guide Posts</w:t>
      </w:r>
      <w:proofErr w:type="gramEnd"/>
    </w:p>
    <w:p w14:paraId="3331B78E" w14:textId="77777777" w:rsidR="00080B22" w:rsidRPr="00FD0628" w:rsidRDefault="00000000" w:rsidP="00A52ECE">
      <w:pPr>
        <w:pStyle w:val="Heading3"/>
      </w:pPr>
      <w:r w:rsidRPr="00FD0628">
        <w:t>Tests – Hold Point</w:t>
      </w:r>
    </w:p>
    <w:p w14:paraId="155B7E75" w14:textId="77777777" w:rsidR="00080B22" w:rsidRDefault="00000000" w:rsidP="00080B22">
      <w:pPr>
        <w:rPr>
          <w:lang w:val="en-US"/>
        </w:rPr>
      </w:pPr>
      <w:r>
        <w:rPr>
          <w:lang w:val="en-US"/>
        </w:rPr>
        <w:t>All testing specified in this c</w:t>
      </w:r>
      <w:r w:rsidRPr="00636702">
        <w:rPr>
          <w:lang w:val="en-US"/>
        </w:rPr>
        <w:t>laus</w:t>
      </w:r>
      <w:r>
        <w:rPr>
          <w:lang w:val="en-US"/>
        </w:rPr>
        <w:t xml:space="preserve">e shall be undertaken by </w:t>
      </w:r>
      <w:proofErr w:type="gramStart"/>
      <w:r>
        <w:rPr>
          <w:lang w:val="en-US"/>
        </w:rPr>
        <w:t xml:space="preserve">a NATA </w:t>
      </w:r>
      <w:r w:rsidRPr="00636702">
        <w:rPr>
          <w:lang w:val="en-US"/>
        </w:rPr>
        <w:t>accredited</w:t>
      </w:r>
      <w:proofErr w:type="gramEnd"/>
      <w:r w:rsidRPr="00636702">
        <w:rPr>
          <w:lang w:val="en-US"/>
        </w:rPr>
        <w:t xml:space="preserve"> laboratory. The</w:t>
      </w:r>
      <w:r>
        <w:rPr>
          <w:lang w:val="en-US"/>
        </w:rPr>
        <w:t xml:space="preserve"> vehicle impact testing</w:t>
      </w:r>
      <w:r w:rsidRPr="00636702">
        <w:rPr>
          <w:lang w:val="en-US"/>
        </w:rPr>
        <w:t xml:space="preserve"> can be</w:t>
      </w:r>
      <w:r>
        <w:rPr>
          <w:lang w:val="en-US"/>
        </w:rPr>
        <w:t xml:space="preserve"> </w:t>
      </w:r>
      <w:r w:rsidRPr="00636702">
        <w:rPr>
          <w:lang w:val="en-US"/>
        </w:rPr>
        <w:t xml:space="preserve">undertaken by a </w:t>
      </w:r>
      <w:proofErr w:type="gramStart"/>
      <w:r w:rsidRPr="00636702">
        <w:rPr>
          <w:lang w:val="en-US"/>
        </w:rPr>
        <w:t>non NATA</w:t>
      </w:r>
      <w:proofErr w:type="gramEnd"/>
      <w:r w:rsidRPr="00636702">
        <w:rPr>
          <w:lang w:val="en-US"/>
        </w:rPr>
        <w:t xml:space="preserve"> accredited laboratory.</w:t>
      </w:r>
    </w:p>
    <w:p w14:paraId="720F06FF" w14:textId="77777777" w:rsidR="00080B22" w:rsidRDefault="00000000" w:rsidP="00080B22">
      <w:pPr>
        <w:rPr>
          <w:lang w:val="en-US"/>
        </w:rPr>
      </w:pPr>
      <w:r>
        <w:rPr>
          <w:lang w:val="en-US"/>
        </w:rPr>
        <w:t xml:space="preserve">Testing and associated reports must not be more than three years old as of the date of tenders </w:t>
      </w:r>
      <w:r>
        <w:t xml:space="preserve">unless otherwise approved by the </w:t>
      </w:r>
      <w:proofErr w:type="gramStart"/>
      <w:r>
        <w:t>Principal</w:t>
      </w:r>
      <w:proofErr w:type="gramEnd"/>
      <w:r>
        <w:rPr>
          <w:lang w:val="en-US"/>
        </w:rPr>
        <w:t>.</w:t>
      </w:r>
    </w:p>
    <w:p w14:paraId="458C6331" w14:textId="77777777" w:rsidR="00080B22" w:rsidRDefault="00000000" w:rsidP="00080B22">
      <w:pPr>
        <w:pStyle w:val="GuideNotes"/>
      </w:pPr>
      <w:r>
        <w:t xml:space="preserve">This requirement is to take </w:t>
      </w:r>
      <w:proofErr w:type="gramStart"/>
      <w:r>
        <w:t>in to</w:t>
      </w:r>
      <w:proofErr w:type="gramEnd"/>
      <w:r>
        <w:t xml:space="preserve"> account that manufacturing processes and materials used during </w:t>
      </w:r>
      <w:proofErr w:type="gramStart"/>
      <w:r>
        <w:t>manufacture</w:t>
      </w:r>
      <w:proofErr w:type="gramEnd"/>
      <w:r>
        <w:t xml:space="preserve"> may change. The tests must be done on posts which are proposed to be provided under the contract. </w:t>
      </w:r>
      <w:proofErr w:type="gramStart"/>
      <w:r>
        <w:t>Guide posts</w:t>
      </w:r>
      <w:proofErr w:type="gramEnd"/>
      <w:r>
        <w:t xml:space="preserve"> of each type or model from each batch must be tested.</w:t>
      </w:r>
    </w:p>
    <w:p w14:paraId="35C620B3" w14:textId="77777777" w:rsidR="00080B22" w:rsidRPr="008A5865" w:rsidRDefault="00000000" w:rsidP="00080B22">
      <w:pPr>
        <w:rPr>
          <w:lang w:val="en-US"/>
        </w:rPr>
      </w:pPr>
      <w:r>
        <w:rPr>
          <w:lang w:val="en-US"/>
        </w:rPr>
        <w:t xml:space="preserve">Test reports must verify that the </w:t>
      </w:r>
      <w:proofErr w:type="gramStart"/>
      <w:r>
        <w:rPr>
          <w:lang w:val="en-US"/>
        </w:rPr>
        <w:t>tested samples</w:t>
      </w:r>
      <w:proofErr w:type="gramEnd"/>
      <w:r>
        <w:rPr>
          <w:lang w:val="en-US"/>
        </w:rPr>
        <w:t xml:space="preserve"> have been marked as required by the </w:t>
      </w:r>
      <w:r>
        <w:rPr>
          <w:b/>
          <w:lang w:val="en-US"/>
        </w:rPr>
        <w:t>Markings</w:t>
      </w:r>
      <w:r>
        <w:rPr>
          <w:lang w:val="en-US"/>
        </w:rPr>
        <w:t xml:space="preserve"> sub-clause. The reports must include photos of the markings, which must be clearly legible in the reports. At least one photo of the markings of each type or model of </w:t>
      </w:r>
      <w:proofErr w:type="gramStart"/>
      <w:r>
        <w:rPr>
          <w:lang w:val="en-US"/>
        </w:rPr>
        <w:t>guide post</w:t>
      </w:r>
      <w:proofErr w:type="gramEnd"/>
      <w:r>
        <w:rPr>
          <w:lang w:val="en-US"/>
        </w:rPr>
        <w:t xml:space="preserve"> from each different batch must be included in the reports.</w:t>
      </w:r>
    </w:p>
    <w:p w14:paraId="0CE13AF6" w14:textId="77777777" w:rsidR="00080B22" w:rsidRDefault="00000000" w:rsidP="00080B22">
      <w:pPr>
        <w:rPr>
          <w:b/>
          <w:lang w:val="en-US"/>
        </w:rPr>
      </w:pPr>
      <w:r>
        <w:rPr>
          <w:b/>
          <w:lang w:val="en-US"/>
        </w:rPr>
        <w:t xml:space="preserve">Hold Point – </w:t>
      </w:r>
      <w:r>
        <w:t xml:space="preserve">This hold point is covered by the hold points in the clauses </w:t>
      </w:r>
      <w:r>
        <w:rPr>
          <w:b/>
        </w:rPr>
        <w:t xml:space="preserve">Plastic Flexible </w:t>
      </w:r>
      <w:proofErr w:type="gramStart"/>
      <w:r>
        <w:rPr>
          <w:b/>
        </w:rPr>
        <w:t>Guide Posts</w:t>
      </w:r>
      <w:proofErr w:type="gramEnd"/>
      <w:r>
        <w:t xml:space="preserve"> and </w:t>
      </w:r>
      <w:r>
        <w:rPr>
          <w:b/>
        </w:rPr>
        <w:t xml:space="preserve">Steel Flexible </w:t>
      </w:r>
      <w:proofErr w:type="gramStart"/>
      <w:r>
        <w:rPr>
          <w:b/>
        </w:rPr>
        <w:t>Guide Posts</w:t>
      </w:r>
      <w:proofErr w:type="gramEnd"/>
      <w:r w:rsidRPr="007408FD">
        <w:t xml:space="preserve"> above.</w:t>
      </w:r>
    </w:p>
    <w:p w14:paraId="379FB13B" w14:textId="77777777" w:rsidR="00080B22" w:rsidRPr="00BB2B5B" w:rsidRDefault="00000000" w:rsidP="00080B22">
      <w:pPr>
        <w:rPr>
          <w:lang w:val="en-US"/>
        </w:rPr>
      </w:pPr>
      <w:r w:rsidRPr="00BB2B5B">
        <w:rPr>
          <w:lang w:val="en-US"/>
        </w:rPr>
        <w:t xml:space="preserve">Submit </w:t>
      </w:r>
      <w:r>
        <w:rPr>
          <w:lang w:val="en-US"/>
        </w:rPr>
        <w:t xml:space="preserve">test </w:t>
      </w:r>
      <w:r w:rsidRPr="00BB2B5B">
        <w:rPr>
          <w:lang w:val="en-US"/>
        </w:rPr>
        <w:t>results</w:t>
      </w:r>
      <w:r>
        <w:rPr>
          <w:lang w:val="en-US"/>
        </w:rPr>
        <w:t xml:space="preserve"> to the Superintendent in respect to the following characteristics before ordering the </w:t>
      </w:r>
      <w:proofErr w:type="gramStart"/>
      <w:r>
        <w:rPr>
          <w:lang w:val="en-US"/>
        </w:rPr>
        <w:t>guide posts</w:t>
      </w:r>
      <w:proofErr w:type="gramEnd"/>
      <w:r>
        <w:rPr>
          <w:lang w:val="en-US"/>
        </w:rPr>
        <w:t>:</w:t>
      </w:r>
    </w:p>
    <w:p w14:paraId="045EF150" w14:textId="77777777" w:rsidR="00080B22" w:rsidRPr="00080B22" w:rsidRDefault="00000000">
      <w:pPr>
        <w:pStyle w:val="ListParagraph"/>
        <w:numPr>
          <w:ilvl w:val="0"/>
          <w:numId w:val="134"/>
        </w:numPr>
        <w:rPr>
          <w:lang w:val="en-US"/>
        </w:rPr>
      </w:pPr>
      <w:r w:rsidRPr="00080B22">
        <w:rPr>
          <w:lang w:val="en-US"/>
        </w:rPr>
        <w:t>Heat resistance.</w:t>
      </w:r>
    </w:p>
    <w:p w14:paraId="495C4B7A" w14:textId="77777777" w:rsidR="00080B22" w:rsidRPr="00080B22" w:rsidRDefault="00000000">
      <w:pPr>
        <w:pStyle w:val="ListParagraph"/>
        <w:numPr>
          <w:ilvl w:val="0"/>
          <w:numId w:val="134"/>
        </w:numPr>
        <w:rPr>
          <w:lang w:val="en-US"/>
        </w:rPr>
      </w:pPr>
      <w:r w:rsidRPr="00080B22">
        <w:rPr>
          <w:lang w:val="en-US"/>
        </w:rPr>
        <w:t>Cold resistance.</w:t>
      </w:r>
    </w:p>
    <w:p w14:paraId="74C850BF" w14:textId="77777777" w:rsidR="00080B22" w:rsidRPr="00080B22" w:rsidRDefault="00000000">
      <w:pPr>
        <w:pStyle w:val="ListParagraph"/>
        <w:numPr>
          <w:ilvl w:val="0"/>
          <w:numId w:val="134"/>
        </w:numPr>
        <w:rPr>
          <w:lang w:val="en-US"/>
        </w:rPr>
      </w:pPr>
      <w:r w:rsidRPr="00080B22">
        <w:rPr>
          <w:lang w:val="en-US"/>
        </w:rPr>
        <w:t>Rigidity</w:t>
      </w:r>
    </w:p>
    <w:p w14:paraId="43CEAFE4" w14:textId="77777777" w:rsidR="00080B22" w:rsidRPr="00080B22" w:rsidRDefault="00000000">
      <w:pPr>
        <w:pStyle w:val="ListParagraph"/>
        <w:numPr>
          <w:ilvl w:val="0"/>
          <w:numId w:val="134"/>
        </w:numPr>
        <w:rPr>
          <w:lang w:val="en-US"/>
        </w:rPr>
      </w:pPr>
      <w:r w:rsidRPr="00080B22">
        <w:rPr>
          <w:lang w:val="en-US"/>
        </w:rPr>
        <w:t>Vehicle impact.</w:t>
      </w:r>
    </w:p>
    <w:p w14:paraId="6B3E8515" w14:textId="77777777" w:rsidR="00080B22" w:rsidRPr="00FD0628" w:rsidRDefault="00000000">
      <w:pPr>
        <w:pStyle w:val="Heading4"/>
        <w:numPr>
          <w:ilvl w:val="3"/>
          <w:numId w:val="126"/>
        </w:numPr>
      </w:pPr>
      <w:r w:rsidRPr="00FD0628">
        <w:t>Heat resistance testing</w:t>
      </w:r>
    </w:p>
    <w:p w14:paraId="58846CDD" w14:textId="77777777" w:rsidR="00080B22" w:rsidRPr="003D61EA" w:rsidRDefault="00000000" w:rsidP="00080B22">
      <w:pPr>
        <w:rPr>
          <w:lang w:val="en-US"/>
        </w:rPr>
      </w:pPr>
      <w:r w:rsidRPr="003D61EA">
        <w:rPr>
          <w:lang w:val="en-US"/>
        </w:rPr>
        <w:t>Heating: Condition posts at 60± 2°C for 2 hours in an oven.</w:t>
      </w:r>
    </w:p>
    <w:p w14:paraId="6B514C66" w14:textId="77777777" w:rsidR="00080B22" w:rsidRPr="003D61EA" w:rsidRDefault="00000000" w:rsidP="00080B22">
      <w:pPr>
        <w:rPr>
          <w:lang w:val="en-US"/>
        </w:rPr>
      </w:pPr>
      <w:r w:rsidRPr="003D61EA">
        <w:rPr>
          <w:lang w:val="en-US"/>
        </w:rPr>
        <w:t>Test procedure: Conform to the following:</w:t>
      </w:r>
    </w:p>
    <w:p w14:paraId="28ECD766" w14:textId="77777777" w:rsidR="00080B22" w:rsidRPr="00080B22" w:rsidRDefault="00000000">
      <w:pPr>
        <w:pStyle w:val="ListParagraph"/>
        <w:numPr>
          <w:ilvl w:val="0"/>
          <w:numId w:val="135"/>
        </w:numPr>
        <w:rPr>
          <w:lang w:val="en-US"/>
        </w:rPr>
      </w:pPr>
      <w:r w:rsidRPr="00080B22">
        <w:rPr>
          <w:lang w:val="en-US"/>
        </w:rPr>
        <w:t>After conditioning, remove the post from the oven and clamp the base so that the post is vertical and protruding 1000 mm from the post top.</w:t>
      </w:r>
    </w:p>
    <w:p w14:paraId="21101EBA" w14:textId="77777777" w:rsidR="00080B22" w:rsidRPr="00080B22" w:rsidRDefault="00000000">
      <w:pPr>
        <w:pStyle w:val="ListParagraph"/>
        <w:numPr>
          <w:ilvl w:val="0"/>
          <w:numId w:val="135"/>
        </w:numPr>
        <w:rPr>
          <w:lang w:val="en-US"/>
        </w:rPr>
      </w:pPr>
      <w:r w:rsidRPr="00080B22">
        <w:rPr>
          <w:lang w:val="en-US"/>
        </w:rPr>
        <w:t>Bend the conditioned post adjacent to the clamp in the direction of the adjacent traffic flow to form a 90° angle.</w:t>
      </w:r>
    </w:p>
    <w:p w14:paraId="027781AB" w14:textId="77777777" w:rsidR="00080B22" w:rsidRPr="00080B22" w:rsidRDefault="00000000">
      <w:pPr>
        <w:pStyle w:val="ListParagraph"/>
        <w:numPr>
          <w:ilvl w:val="0"/>
          <w:numId w:val="135"/>
        </w:numPr>
        <w:rPr>
          <w:lang w:val="en-US"/>
        </w:rPr>
      </w:pPr>
      <w:r w:rsidRPr="00080B22">
        <w:rPr>
          <w:lang w:val="en-US"/>
        </w:rPr>
        <w:t xml:space="preserve">Subject the post to 3 cycles of bending through 180° within 2 minutes of its removal from the oven so that the post is bent </w:t>
      </w:r>
      <w:proofErr w:type="gramStart"/>
      <w:r w:rsidRPr="00080B22">
        <w:rPr>
          <w:lang w:val="en-US"/>
        </w:rPr>
        <w:t>in</w:t>
      </w:r>
      <w:proofErr w:type="gramEnd"/>
      <w:r w:rsidRPr="00080B22">
        <w:rPr>
          <w:lang w:val="en-US"/>
        </w:rPr>
        <w:t xml:space="preserve"> a right angle. Release the post after the third cycle.</w:t>
      </w:r>
    </w:p>
    <w:p w14:paraId="3DB62429" w14:textId="77777777" w:rsidR="00080B22" w:rsidRPr="00080B22" w:rsidRDefault="00000000">
      <w:pPr>
        <w:pStyle w:val="ListParagraph"/>
        <w:numPr>
          <w:ilvl w:val="0"/>
          <w:numId w:val="135"/>
        </w:numPr>
        <w:rPr>
          <w:lang w:val="en-US"/>
        </w:rPr>
      </w:pPr>
      <w:r w:rsidRPr="00080B22">
        <w:rPr>
          <w:lang w:val="en-US"/>
        </w:rPr>
        <w:t>Record the physical condition and horizontal deflection at the top of the post from a vertical line 30 seconds after release from the bent position. The deflection must not exceed 50 mm.</w:t>
      </w:r>
    </w:p>
    <w:p w14:paraId="0F9604BA" w14:textId="77777777" w:rsidR="00080B22" w:rsidRPr="00FD0628" w:rsidRDefault="00000000">
      <w:pPr>
        <w:pStyle w:val="Heading4"/>
        <w:numPr>
          <w:ilvl w:val="3"/>
          <w:numId w:val="126"/>
        </w:numPr>
      </w:pPr>
      <w:r w:rsidRPr="00FD0628">
        <w:t>Cold resistance testing</w:t>
      </w:r>
    </w:p>
    <w:p w14:paraId="09401729" w14:textId="77777777" w:rsidR="00080B22" w:rsidRPr="00A806C6" w:rsidRDefault="00000000" w:rsidP="00080B22">
      <w:pPr>
        <w:rPr>
          <w:lang w:val="en-US"/>
        </w:rPr>
      </w:pPr>
      <w:r w:rsidRPr="00A806C6">
        <w:rPr>
          <w:lang w:val="en-US"/>
        </w:rPr>
        <w:t>Cooling</w:t>
      </w:r>
      <w:proofErr w:type="gramStart"/>
      <w:r w:rsidRPr="00A806C6">
        <w:rPr>
          <w:lang w:val="en-US"/>
        </w:rPr>
        <w:t>: Condition</w:t>
      </w:r>
      <w:proofErr w:type="gramEnd"/>
      <w:r w:rsidRPr="00A806C6">
        <w:rPr>
          <w:lang w:val="en-US"/>
        </w:rPr>
        <w:t xml:space="preserve"> </w:t>
      </w:r>
      <w:proofErr w:type="gramStart"/>
      <w:r w:rsidRPr="00A806C6">
        <w:rPr>
          <w:lang w:val="en-US"/>
        </w:rPr>
        <w:t>post</w:t>
      </w:r>
      <w:proofErr w:type="gramEnd"/>
      <w:r w:rsidRPr="00A806C6">
        <w:rPr>
          <w:lang w:val="en-US"/>
        </w:rPr>
        <w:t xml:space="preserve"> at 0 ± 2°C for 2 hours in an ice bath.</w:t>
      </w:r>
    </w:p>
    <w:p w14:paraId="7AC52D39" w14:textId="77777777" w:rsidR="00080B22" w:rsidRPr="00A806C6" w:rsidRDefault="00000000" w:rsidP="00080B22">
      <w:pPr>
        <w:rPr>
          <w:lang w:val="en-US"/>
        </w:rPr>
      </w:pPr>
      <w:r>
        <w:rPr>
          <w:lang w:val="en-US"/>
        </w:rPr>
        <w:t>Test procedures</w:t>
      </w:r>
      <w:r w:rsidRPr="00A806C6">
        <w:rPr>
          <w:lang w:val="en-US"/>
        </w:rPr>
        <w:t>: Conform to the following:</w:t>
      </w:r>
    </w:p>
    <w:p w14:paraId="7964DFC9" w14:textId="77777777" w:rsidR="00080B22" w:rsidRPr="00080B22" w:rsidRDefault="00000000">
      <w:pPr>
        <w:pStyle w:val="ListParagraph"/>
        <w:numPr>
          <w:ilvl w:val="0"/>
          <w:numId w:val="136"/>
        </w:numPr>
        <w:rPr>
          <w:lang w:val="en-US"/>
        </w:rPr>
      </w:pPr>
      <w:r w:rsidRPr="00080B22">
        <w:rPr>
          <w:lang w:val="en-US"/>
        </w:rPr>
        <w:t>After conditioning, remove post from the ice bath and clamp in a vertical position with the top of the post protruding 1000 mm.</w:t>
      </w:r>
    </w:p>
    <w:p w14:paraId="2DEA1A6E" w14:textId="77777777" w:rsidR="00080B22" w:rsidRPr="00080B22" w:rsidRDefault="00000000">
      <w:pPr>
        <w:pStyle w:val="ListParagraph"/>
        <w:numPr>
          <w:ilvl w:val="0"/>
          <w:numId w:val="136"/>
        </w:numPr>
        <w:rPr>
          <w:lang w:val="en-US"/>
        </w:rPr>
      </w:pPr>
      <w:r w:rsidRPr="00080B22">
        <w:rPr>
          <w:lang w:val="en-US"/>
        </w:rPr>
        <w:t>Bend the conditioned post adjacent to the clamp in the direction of the adjacent traffic flow to form a 90° angle within 30 seconds of its removal from the ice bath.</w:t>
      </w:r>
    </w:p>
    <w:p w14:paraId="0904C3E8" w14:textId="77777777" w:rsidR="00080B22" w:rsidRPr="00080B22" w:rsidRDefault="00000000">
      <w:pPr>
        <w:pStyle w:val="ListParagraph"/>
        <w:numPr>
          <w:ilvl w:val="0"/>
          <w:numId w:val="136"/>
        </w:numPr>
        <w:rPr>
          <w:lang w:val="en-US"/>
        </w:rPr>
      </w:pPr>
      <w:r w:rsidRPr="00080B22">
        <w:rPr>
          <w:lang w:val="en-US"/>
        </w:rPr>
        <w:t xml:space="preserve">Release the post from the clamp 60 seconds after removing it from the ice bath and </w:t>
      </w:r>
      <w:proofErr w:type="gramStart"/>
      <w:r w:rsidRPr="00080B22">
        <w:rPr>
          <w:lang w:val="en-US"/>
        </w:rPr>
        <w:t>place</w:t>
      </w:r>
      <w:proofErr w:type="gramEnd"/>
      <w:r w:rsidRPr="00080B22">
        <w:rPr>
          <w:lang w:val="en-US"/>
        </w:rPr>
        <w:t xml:space="preserve"> in the ice bath for an additional 60 seconds.</w:t>
      </w:r>
    </w:p>
    <w:p w14:paraId="16DC5BDF" w14:textId="77777777" w:rsidR="00080B22" w:rsidRPr="00080B22" w:rsidRDefault="00000000">
      <w:pPr>
        <w:pStyle w:val="ListParagraph"/>
        <w:numPr>
          <w:ilvl w:val="0"/>
          <w:numId w:val="136"/>
        </w:numPr>
        <w:rPr>
          <w:lang w:val="en-US"/>
        </w:rPr>
      </w:pPr>
      <w:r w:rsidRPr="00080B22">
        <w:rPr>
          <w:lang w:val="en-US"/>
        </w:rPr>
        <w:lastRenderedPageBreak/>
        <w:t>Repeat the bending and ice bath procedure a further three times and release post from the bent position and record the horizontal deflection at the top of the post from a vertical line 60 seconds after release. The deflection must not exceed 50 mm.</w:t>
      </w:r>
    </w:p>
    <w:p w14:paraId="1EBD4385" w14:textId="77777777" w:rsidR="00080B22" w:rsidRPr="00080B22" w:rsidRDefault="00000000">
      <w:pPr>
        <w:pStyle w:val="ListParagraph"/>
        <w:numPr>
          <w:ilvl w:val="0"/>
          <w:numId w:val="136"/>
        </w:numPr>
        <w:rPr>
          <w:lang w:val="en-US"/>
        </w:rPr>
      </w:pPr>
      <w:r w:rsidRPr="00080B22">
        <w:rPr>
          <w:lang w:val="en-US"/>
        </w:rPr>
        <w:t>Return the post to ice bath for 60 seconds minimum.</w:t>
      </w:r>
    </w:p>
    <w:p w14:paraId="5DD4000F" w14:textId="77777777" w:rsidR="00080B22" w:rsidRPr="00080B22" w:rsidRDefault="00000000">
      <w:pPr>
        <w:pStyle w:val="ListParagraph"/>
        <w:numPr>
          <w:ilvl w:val="0"/>
          <w:numId w:val="136"/>
        </w:numPr>
        <w:rPr>
          <w:lang w:val="en-US"/>
        </w:rPr>
      </w:pPr>
      <w:r w:rsidRPr="00080B22">
        <w:rPr>
          <w:lang w:val="en-US"/>
        </w:rPr>
        <w:t>Remove the post from ice bath and place in a horizontal position, securely clamped so that the minimum clear length between supports is 1000 mm.</w:t>
      </w:r>
    </w:p>
    <w:p w14:paraId="291328E0" w14:textId="77777777" w:rsidR="00080B22" w:rsidRPr="00080B22" w:rsidRDefault="00000000">
      <w:pPr>
        <w:pStyle w:val="ListParagraph"/>
        <w:numPr>
          <w:ilvl w:val="0"/>
          <w:numId w:val="136"/>
        </w:numPr>
        <w:rPr>
          <w:lang w:val="en-US"/>
        </w:rPr>
      </w:pPr>
      <w:r w:rsidRPr="00080B22">
        <w:rPr>
          <w:lang w:val="en-US"/>
        </w:rPr>
        <w:t xml:space="preserve">Drop a 1 kg steel ball for </w:t>
      </w:r>
      <w:proofErr w:type="gramStart"/>
      <w:r w:rsidRPr="00080B22">
        <w:rPr>
          <w:lang w:val="en-US"/>
        </w:rPr>
        <w:t>a distance of 1500</w:t>
      </w:r>
      <w:proofErr w:type="gramEnd"/>
      <w:r w:rsidRPr="00080B22">
        <w:rPr>
          <w:lang w:val="en-US"/>
        </w:rPr>
        <w:t xml:space="preserve"> mm vertically through a </w:t>
      </w:r>
      <w:proofErr w:type="gramStart"/>
      <w:r w:rsidRPr="00080B22">
        <w:rPr>
          <w:lang w:val="en-US"/>
        </w:rPr>
        <w:t>low friction</w:t>
      </w:r>
      <w:proofErr w:type="gramEnd"/>
      <w:r w:rsidRPr="00080B22">
        <w:rPr>
          <w:lang w:val="en-US"/>
        </w:rPr>
        <w:t xml:space="preserve"> guide so that it impacts the </w:t>
      </w:r>
      <w:proofErr w:type="spellStart"/>
      <w:r w:rsidRPr="00080B22">
        <w:rPr>
          <w:lang w:val="en-US"/>
        </w:rPr>
        <w:t>centre</w:t>
      </w:r>
      <w:proofErr w:type="spellEnd"/>
      <w:r w:rsidRPr="00080B22">
        <w:rPr>
          <w:lang w:val="en-US"/>
        </w:rPr>
        <w:t xml:space="preserve"> face of the post displayed towards the traffic.</w:t>
      </w:r>
    </w:p>
    <w:p w14:paraId="5F13E2A7" w14:textId="77777777" w:rsidR="00080B22" w:rsidRPr="00080B22" w:rsidRDefault="00000000">
      <w:pPr>
        <w:pStyle w:val="ListParagraph"/>
        <w:numPr>
          <w:ilvl w:val="0"/>
          <w:numId w:val="136"/>
        </w:numPr>
        <w:rPr>
          <w:lang w:val="en-US"/>
        </w:rPr>
      </w:pPr>
      <w:r w:rsidRPr="00080B22">
        <w:rPr>
          <w:lang w:val="en-US"/>
        </w:rPr>
        <w:t>Recondition post in ice bath for 60 seconds.</w:t>
      </w:r>
    </w:p>
    <w:p w14:paraId="18EB133C" w14:textId="77777777" w:rsidR="00080B22" w:rsidRPr="00877179" w:rsidRDefault="00000000" w:rsidP="00080B22">
      <w:pPr>
        <w:rPr>
          <w:lang w:val="en-US"/>
        </w:rPr>
      </w:pPr>
      <w:r w:rsidRPr="00A806C6">
        <w:rPr>
          <w:lang w:val="en-US"/>
        </w:rPr>
        <w:t>Repeat ball dropping and reconditioning procedures. After the fifth ball drop, record the condition of the post.</w:t>
      </w:r>
      <w:r>
        <w:rPr>
          <w:lang w:val="en-US"/>
        </w:rPr>
        <w:t xml:space="preserve"> </w:t>
      </w:r>
      <w:r w:rsidRPr="008C6AFC">
        <w:rPr>
          <w:lang w:val="en-US"/>
        </w:rPr>
        <w:t xml:space="preserve">The </w:t>
      </w:r>
      <w:r>
        <w:rPr>
          <w:lang w:val="en-US"/>
        </w:rPr>
        <w:t xml:space="preserve">flexible </w:t>
      </w:r>
      <w:proofErr w:type="gramStart"/>
      <w:r w:rsidRPr="008C6AFC">
        <w:rPr>
          <w:lang w:val="en-US"/>
        </w:rPr>
        <w:t>guide post</w:t>
      </w:r>
      <w:proofErr w:type="gramEnd"/>
      <w:r w:rsidRPr="008C6AFC">
        <w:rPr>
          <w:lang w:val="en-US"/>
        </w:rPr>
        <w:t xml:space="preserve"> must show no signs of fractures, cracks or splits.</w:t>
      </w:r>
    </w:p>
    <w:p w14:paraId="0D4DB439" w14:textId="77777777" w:rsidR="00080B22" w:rsidRPr="00FD0628" w:rsidRDefault="00000000">
      <w:pPr>
        <w:pStyle w:val="Heading4"/>
        <w:numPr>
          <w:ilvl w:val="3"/>
          <w:numId w:val="126"/>
        </w:numPr>
      </w:pPr>
      <w:r w:rsidRPr="00FD0628">
        <w:t>Rigidity testing</w:t>
      </w:r>
    </w:p>
    <w:p w14:paraId="7907B6DC" w14:textId="77777777" w:rsidR="00080B22" w:rsidRPr="00A806C6" w:rsidRDefault="00000000" w:rsidP="00080B22">
      <w:pPr>
        <w:rPr>
          <w:lang w:val="en-US"/>
        </w:rPr>
      </w:pPr>
      <w:r w:rsidRPr="00A806C6">
        <w:rPr>
          <w:lang w:val="en-US"/>
        </w:rPr>
        <w:t>Testing conditions: Conduct tests under the following conditions:</w:t>
      </w:r>
    </w:p>
    <w:p w14:paraId="37FF130E" w14:textId="77777777" w:rsidR="00080B22" w:rsidRPr="00080B22" w:rsidRDefault="00000000">
      <w:pPr>
        <w:pStyle w:val="ListParagraph"/>
        <w:numPr>
          <w:ilvl w:val="0"/>
          <w:numId w:val="137"/>
        </w:numPr>
        <w:rPr>
          <w:lang w:val="en-US"/>
        </w:rPr>
      </w:pPr>
      <w:r w:rsidRPr="00080B22">
        <w:rPr>
          <w:lang w:val="en-US"/>
        </w:rPr>
        <w:t>Temperature: At 35°C ± 2°C.</w:t>
      </w:r>
    </w:p>
    <w:p w14:paraId="4F8AC0C0" w14:textId="77777777" w:rsidR="00080B22" w:rsidRPr="00080B22" w:rsidRDefault="00000000">
      <w:pPr>
        <w:pStyle w:val="ListParagraph"/>
        <w:numPr>
          <w:ilvl w:val="0"/>
          <w:numId w:val="137"/>
        </w:numPr>
        <w:rPr>
          <w:lang w:val="en-US"/>
        </w:rPr>
      </w:pPr>
      <w:r w:rsidRPr="00080B22">
        <w:rPr>
          <w:lang w:val="en-US"/>
        </w:rPr>
        <w:t>Clamps: Shape jaws of clamps to suit post profile so that the post cannot rotate in the clamp.</w:t>
      </w:r>
    </w:p>
    <w:p w14:paraId="1911563A" w14:textId="77777777" w:rsidR="00080B22" w:rsidRPr="00A806C6" w:rsidRDefault="00000000" w:rsidP="00080B22">
      <w:pPr>
        <w:rPr>
          <w:lang w:val="en-US"/>
        </w:rPr>
      </w:pPr>
      <w:r>
        <w:rPr>
          <w:lang w:val="en-US"/>
        </w:rPr>
        <w:t>Test procedures</w:t>
      </w:r>
      <w:r w:rsidRPr="00A806C6">
        <w:rPr>
          <w:lang w:val="en-US"/>
        </w:rPr>
        <w:t>: Conform to the following:</w:t>
      </w:r>
    </w:p>
    <w:p w14:paraId="4925A5B1" w14:textId="77777777" w:rsidR="00080B22" w:rsidRPr="00080B22" w:rsidRDefault="00000000">
      <w:pPr>
        <w:pStyle w:val="ListParagraph"/>
        <w:numPr>
          <w:ilvl w:val="0"/>
          <w:numId w:val="138"/>
        </w:numPr>
        <w:rPr>
          <w:lang w:val="en-US"/>
        </w:rPr>
      </w:pPr>
      <w:r w:rsidRPr="00080B22">
        <w:rPr>
          <w:lang w:val="en-US"/>
        </w:rPr>
        <w:t>Securely clamp post to a bench in a horizontal position with the top of post unsupported and protruding 1000 mm.</w:t>
      </w:r>
    </w:p>
    <w:p w14:paraId="44526119" w14:textId="77777777" w:rsidR="00080B22" w:rsidRPr="00080B22" w:rsidRDefault="00000000">
      <w:pPr>
        <w:pStyle w:val="ListParagraph"/>
        <w:numPr>
          <w:ilvl w:val="0"/>
          <w:numId w:val="138"/>
        </w:numPr>
        <w:rPr>
          <w:lang w:val="en-US"/>
        </w:rPr>
      </w:pPr>
      <w:r w:rsidRPr="00080B22">
        <w:rPr>
          <w:lang w:val="en-US"/>
        </w:rPr>
        <w:t xml:space="preserve">Bend the post adjacent to the clamp in the direction of adjacent traffic flow to 90° and straighten. Repeat this procedure 10 times with maximum </w:t>
      </w:r>
      <w:proofErr w:type="gramStart"/>
      <w:r w:rsidRPr="00080B22">
        <w:rPr>
          <w:lang w:val="en-US"/>
        </w:rPr>
        <w:t>3 minute</w:t>
      </w:r>
      <w:proofErr w:type="gramEnd"/>
      <w:r w:rsidRPr="00080B22">
        <w:rPr>
          <w:lang w:val="en-US"/>
        </w:rPr>
        <w:t xml:space="preserve"> intervals between procedures.</w:t>
      </w:r>
    </w:p>
    <w:p w14:paraId="2763E835" w14:textId="77777777" w:rsidR="00080B22" w:rsidRPr="00080B22" w:rsidRDefault="00000000">
      <w:pPr>
        <w:pStyle w:val="ListParagraph"/>
        <w:numPr>
          <w:ilvl w:val="0"/>
          <w:numId w:val="138"/>
        </w:numPr>
        <w:rPr>
          <w:lang w:val="en-US"/>
        </w:rPr>
      </w:pPr>
      <w:r w:rsidRPr="00080B22">
        <w:rPr>
          <w:lang w:val="en-US"/>
        </w:rPr>
        <w:t>Apply a 0.9 kg mass to a point 50 mm from the top of the post, in the direction of adjacent traffic flow. Record the vertical deflection of post top from its original position. The deflection must not exceed 130 mm</w:t>
      </w:r>
    </w:p>
    <w:p w14:paraId="3ECFF0DA" w14:textId="77777777" w:rsidR="00080B22" w:rsidRPr="00080B22" w:rsidRDefault="00000000">
      <w:pPr>
        <w:pStyle w:val="ListParagraph"/>
        <w:numPr>
          <w:ilvl w:val="0"/>
          <w:numId w:val="138"/>
        </w:numPr>
        <w:rPr>
          <w:lang w:val="en-US"/>
        </w:rPr>
      </w:pPr>
      <w:r w:rsidRPr="00080B22">
        <w:rPr>
          <w:lang w:val="en-US"/>
        </w:rPr>
        <w:t xml:space="preserve">Remove the mass and record the final deflection. The top of the flexible </w:t>
      </w:r>
      <w:proofErr w:type="gramStart"/>
      <w:r w:rsidRPr="00080B22">
        <w:rPr>
          <w:lang w:val="en-US"/>
        </w:rPr>
        <w:t>guide post</w:t>
      </w:r>
      <w:proofErr w:type="gramEnd"/>
      <w:r w:rsidRPr="00080B22">
        <w:rPr>
          <w:lang w:val="en-US"/>
        </w:rPr>
        <w:t xml:space="preserve"> must return unassisted to no more than 10 mm from its initial position within 10 minutes of the removal of the mass. Record the final deflection.</w:t>
      </w:r>
    </w:p>
    <w:p w14:paraId="4A57AC7E" w14:textId="77777777" w:rsidR="00080B22" w:rsidRPr="00A806C6" w:rsidRDefault="00000000" w:rsidP="00080B22">
      <w:pPr>
        <w:rPr>
          <w:lang w:val="en-US"/>
        </w:rPr>
      </w:pPr>
      <w:r w:rsidRPr="00A806C6">
        <w:rPr>
          <w:lang w:val="en-US"/>
        </w:rPr>
        <w:t xml:space="preserve">Alternative testing procedures: Conduct testing as for standard testing procedures. Instead of applying a mass, conduct </w:t>
      </w:r>
      <w:r>
        <w:rPr>
          <w:lang w:val="en-US"/>
        </w:rPr>
        <w:t>testing in a wind tunnel with a</w:t>
      </w:r>
      <w:r w:rsidRPr="00A806C6">
        <w:rPr>
          <w:lang w:val="en-US"/>
        </w:rPr>
        <w:t xml:space="preserve"> wind speed</w:t>
      </w:r>
      <w:r>
        <w:rPr>
          <w:lang w:val="en-US"/>
        </w:rPr>
        <w:t xml:space="preserve"> of 12.5 </w:t>
      </w:r>
      <w:r w:rsidRPr="00A806C6">
        <w:rPr>
          <w:lang w:val="en-US"/>
        </w:rPr>
        <w:t>m/s applied in the directi</w:t>
      </w:r>
      <w:r>
        <w:rPr>
          <w:lang w:val="en-US"/>
        </w:rPr>
        <w:t xml:space="preserve">on of the adjacent traffic flow </w:t>
      </w:r>
      <w:r w:rsidRPr="00240C99">
        <w:rPr>
          <w:lang w:val="en-US"/>
        </w:rPr>
        <w:t>with a maximum horizontal deflection at the top of 130</w:t>
      </w:r>
      <w:r>
        <w:rPr>
          <w:lang w:val="en-US"/>
        </w:rPr>
        <w:t> mm</w:t>
      </w:r>
      <w:r w:rsidRPr="00240C99">
        <w:rPr>
          <w:lang w:val="en-US"/>
        </w:rPr>
        <w:t xml:space="preserve">. After the wind is removed, the top of the </w:t>
      </w:r>
      <w:r>
        <w:rPr>
          <w:lang w:val="en-US"/>
        </w:rPr>
        <w:t xml:space="preserve">flexible </w:t>
      </w:r>
      <w:proofErr w:type="gramStart"/>
      <w:r w:rsidRPr="00240C99">
        <w:rPr>
          <w:lang w:val="en-US"/>
        </w:rPr>
        <w:t>guide post</w:t>
      </w:r>
      <w:proofErr w:type="gramEnd"/>
      <w:r w:rsidRPr="00240C99">
        <w:rPr>
          <w:lang w:val="en-US"/>
        </w:rPr>
        <w:t xml:space="preserve"> must return unassisted to no more than 10</w:t>
      </w:r>
      <w:r>
        <w:rPr>
          <w:lang w:val="en-US"/>
        </w:rPr>
        <w:t> mm</w:t>
      </w:r>
      <w:r w:rsidRPr="00240C99">
        <w:rPr>
          <w:lang w:val="en-US"/>
        </w:rPr>
        <w:t xml:space="preserve"> from the vertical position.</w:t>
      </w:r>
    </w:p>
    <w:p w14:paraId="20813AB0" w14:textId="77777777" w:rsidR="00080B22" w:rsidRPr="00FD0628" w:rsidRDefault="00000000">
      <w:pPr>
        <w:pStyle w:val="Heading4"/>
        <w:numPr>
          <w:ilvl w:val="3"/>
          <w:numId w:val="126"/>
        </w:numPr>
      </w:pPr>
      <w:r w:rsidRPr="00FD0628">
        <w:t xml:space="preserve">Maximum rigidity of flexible </w:t>
      </w:r>
      <w:proofErr w:type="gramStart"/>
      <w:r w:rsidRPr="00FD0628">
        <w:t>guide posts</w:t>
      </w:r>
      <w:proofErr w:type="gramEnd"/>
    </w:p>
    <w:p w14:paraId="18B52E68" w14:textId="77777777" w:rsidR="00080B22" w:rsidRPr="00A806C6" w:rsidRDefault="00000000" w:rsidP="00080B22">
      <w:pPr>
        <w:rPr>
          <w:lang w:val="en-US"/>
        </w:rPr>
      </w:pPr>
      <w:r>
        <w:rPr>
          <w:lang w:val="en-US"/>
        </w:rPr>
        <w:t>Test procedures</w:t>
      </w:r>
      <w:r w:rsidRPr="00A806C6">
        <w:rPr>
          <w:lang w:val="en-US"/>
        </w:rPr>
        <w:t>: Conform to the following:</w:t>
      </w:r>
    </w:p>
    <w:p w14:paraId="79C215A8" w14:textId="77777777" w:rsidR="00080B22" w:rsidRPr="00080B22" w:rsidRDefault="00000000">
      <w:pPr>
        <w:pStyle w:val="ListParagraph"/>
        <w:numPr>
          <w:ilvl w:val="0"/>
          <w:numId w:val="139"/>
        </w:numPr>
        <w:rPr>
          <w:lang w:val="en-US"/>
        </w:rPr>
      </w:pPr>
      <w:r w:rsidRPr="00080B22">
        <w:rPr>
          <w:lang w:val="en-US"/>
        </w:rPr>
        <w:t>Securely clamp post to a bench in a horizontal position with the top of post unsupported and protruding 1000 mm.</w:t>
      </w:r>
    </w:p>
    <w:p w14:paraId="25C5D1FB" w14:textId="77777777" w:rsidR="00080B22" w:rsidRPr="00080B22" w:rsidRDefault="00000000">
      <w:pPr>
        <w:pStyle w:val="ListParagraph"/>
        <w:numPr>
          <w:ilvl w:val="0"/>
          <w:numId w:val="139"/>
        </w:numPr>
        <w:rPr>
          <w:lang w:val="en-US"/>
        </w:rPr>
      </w:pPr>
      <w:r w:rsidRPr="00080B22">
        <w:rPr>
          <w:lang w:val="en-US"/>
        </w:rPr>
        <w:t>Apply a 10 kg mass to a point 50 mm from the top of the post, in the direction of adjacent traffic flow.</w:t>
      </w:r>
    </w:p>
    <w:p w14:paraId="31155F14" w14:textId="77777777" w:rsidR="00080B22" w:rsidRPr="00080B22" w:rsidRDefault="00000000">
      <w:pPr>
        <w:pStyle w:val="ListParagraph"/>
        <w:numPr>
          <w:ilvl w:val="0"/>
          <w:numId w:val="139"/>
        </w:numPr>
        <w:rPr>
          <w:lang w:val="en-US"/>
        </w:rPr>
      </w:pPr>
      <w:r w:rsidRPr="00080B22">
        <w:rPr>
          <w:lang w:val="en-US"/>
        </w:rPr>
        <w:t>Record the vertical deflection of post top from its original position. The deflection must exceed 500 mm.</w:t>
      </w:r>
    </w:p>
    <w:p w14:paraId="1BED5464" w14:textId="77777777" w:rsidR="00080B22" w:rsidRPr="00FD0628" w:rsidRDefault="00000000">
      <w:pPr>
        <w:pStyle w:val="Heading4"/>
        <w:numPr>
          <w:ilvl w:val="3"/>
          <w:numId w:val="126"/>
        </w:numPr>
      </w:pPr>
      <w:r w:rsidRPr="00FD0628">
        <w:t>Vehicle impact testing</w:t>
      </w:r>
    </w:p>
    <w:p w14:paraId="7ACB36CC" w14:textId="77777777" w:rsidR="00080B22" w:rsidRDefault="00000000" w:rsidP="00080B22">
      <w:pPr>
        <w:rPr>
          <w:lang w:val="en-US"/>
        </w:rPr>
      </w:pPr>
      <w:r>
        <w:rPr>
          <w:lang w:val="en-US"/>
        </w:rPr>
        <w:t>Flexible</w:t>
      </w:r>
      <w:r w:rsidRPr="00921EEB">
        <w:rPr>
          <w:lang w:val="en-US"/>
        </w:rPr>
        <w:t xml:space="preserve"> </w:t>
      </w:r>
      <w:proofErr w:type="gramStart"/>
      <w:r w:rsidRPr="00921EEB">
        <w:rPr>
          <w:lang w:val="en-US"/>
        </w:rPr>
        <w:t>guide post</w:t>
      </w:r>
      <w:proofErr w:type="gramEnd"/>
      <w:r w:rsidRPr="00921EEB">
        <w:rPr>
          <w:lang w:val="en-US"/>
        </w:rPr>
        <w:t xml:space="preserve"> shall be capable of self-erecting and remaining serviceable after being subjected to a series of direct impacts by a typical passenger vehicle at temp</w:t>
      </w:r>
      <w:r>
        <w:rPr>
          <w:lang w:val="en-US"/>
        </w:rPr>
        <w:t>eratures between 15ºC and 30ºC.</w:t>
      </w:r>
    </w:p>
    <w:p w14:paraId="61023255" w14:textId="77777777" w:rsidR="00080B22" w:rsidRDefault="00000000" w:rsidP="00080B22">
      <w:pPr>
        <w:rPr>
          <w:lang w:val="en-US"/>
        </w:rPr>
      </w:pPr>
      <w:r>
        <w:rPr>
          <w:lang w:val="en-US"/>
        </w:rPr>
        <w:lastRenderedPageBreak/>
        <w:t>Flexible</w:t>
      </w:r>
      <w:r w:rsidRPr="00921EEB">
        <w:rPr>
          <w:lang w:val="en-US"/>
        </w:rPr>
        <w:t xml:space="preserve"> </w:t>
      </w:r>
      <w:proofErr w:type="gramStart"/>
      <w:r w:rsidRPr="00921EEB">
        <w:rPr>
          <w:lang w:val="en-US"/>
        </w:rPr>
        <w:t>guide posts</w:t>
      </w:r>
      <w:proofErr w:type="gramEnd"/>
      <w:r w:rsidRPr="00921EEB">
        <w:rPr>
          <w:lang w:val="en-US"/>
        </w:rPr>
        <w:t xml:space="preserve"> to be tested shall be installed in accordance with </w:t>
      </w:r>
      <w:proofErr w:type="gramStart"/>
      <w:r w:rsidRPr="00921EEB">
        <w:rPr>
          <w:lang w:val="en-US"/>
        </w:rPr>
        <w:t>manufacturer</w:t>
      </w:r>
      <w:r>
        <w:rPr>
          <w:lang w:val="en-US"/>
        </w:rPr>
        <w:t>’s</w:t>
      </w:r>
      <w:proofErr w:type="gramEnd"/>
      <w:r>
        <w:rPr>
          <w:lang w:val="en-US"/>
        </w:rPr>
        <w:t xml:space="preserve"> </w:t>
      </w:r>
      <w:proofErr w:type="gramStart"/>
      <w:r>
        <w:rPr>
          <w:lang w:val="en-US"/>
        </w:rPr>
        <w:t>recommendations,</w:t>
      </w:r>
      <w:r w:rsidRPr="00921EEB">
        <w:rPr>
          <w:lang w:val="en-US"/>
        </w:rPr>
        <w:t xml:space="preserve"> and</w:t>
      </w:r>
      <w:proofErr w:type="gramEnd"/>
      <w:r w:rsidRPr="00921EEB">
        <w:rPr>
          <w:lang w:val="en-US"/>
        </w:rPr>
        <w:t xml:space="preserve"> shall be furni</w:t>
      </w:r>
      <w:r>
        <w:rPr>
          <w:lang w:val="en-US"/>
        </w:rPr>
        <w:t xml:space="preserve">shed </w:t>
      </w:r>
      <w:proofErr w:type="gramStart"/>
      <w:r>
        <w:rPr>
          <w:lang w:val="en-US"/>
        </w:rPr>
        <w:t>complete</w:t>
      </w:r>
      <w:proofErr w:type="gramEnd"/>
      <w:r>
        <w:rPr>
          <w:lang w:val="en-US"/>
        </w:rPr>
        <w:t xml:space="preserve"> with delineators.</w:t>
      </w:r>
    </w:p>
    <w:p w14:paraId="2C51DB65" w14:textId="77777777" w:rsidR="00080B22" w:rsidRDefault="00000000" w:rsidP="00080B22">
      <w:pPr>
        <w:rPr>
          <w:lang w:val="en-US"/>
        </w:rPr>
      </w:pPr>
      <w:r w:rsidRPr="00921EEB">
        <w:rPr>
          <w:lang w:val="en-US"/>
        </w:rPr>
        <w:t xml:space="preserve">The </w:t>
      </w:r>
      <w:proofErr w:type="gramStart"/>
      <w:r w:rsidRPr="00921EEB">
        <w:rPr>
          <w:lang w:val="en-US"/>
        </w:rPr>
        <w:t>guide post</w:t>
      </w:r>
      <w:proofErr w:type="gramEnd"/>
      <w:r w:rsidRPr="00921EEB">
        <w:rPr>
          <w:lang w:val="en-US"/>
        </w:rPr>
        <w:t xml:space="preserve"> shall be capable of withstanding a series of 10 bump</w:t>
      </w:r>
      <w:r>
        <w:rPr>
          <w:lang w:val="en-US"/>
        </w:rPr>
        <w:t>er bar impacts at a speed of 60 </w:t>
      </w:r>
      <w:r w:rsidRPr="00921EEB">
        <w:rPr>
          <w:lang w:val="en-US"/>
        </w:rPr>
        <w:t>km/h and five bumpe</w:t>
      </w:r>
      <w:r>
        <w:rPr>
          <w:lang w:val="en-US"/>
        </w:rPr>
        <w:t>r bar impacts at a speed of 100 </w:t>
      </w:r>
      <w:r w:rsidRPr="00921EEB">
        <w:rPr>
          <w:lang w:val="en-US"/>
        </w:rPr>
        <w:t>km/h directed at 90 degrees to th</w:t>
      </w:r>
      <w:r>
        <w:rPr>
          <w:lang w:val="en-US"/>
        </w:rPr>
        <w:t xml:space="preserve">e face of the </w:t>
      </w:r>
      <w:proofErr w:type="gramStart"/>
      <w:r>
        <w:rPr>
          <w:lang w:val="en-US"/>
        </w:rPr>
        <w:t>guide post</w:t>
      </w:r>
      <w:proofErr w:type="gramEnd"/>
      <w:r>
        <w:rPr>
          <w:lang w:val="en-US"/>
        </w:rPr>
        <w:t xml:space="preserve"> which has the red delineator attached to it.</w:t>
      </w:r>
    </w:p>
    <w:p w14:paraId="5B5A7679" w14:textId="77777777" w:rsidR="00080B22" w:rsidRDefault="00000000" w:rsidP="00080B22">
      <w:pPr>
        <w:rPr>
          <w:lang w:val="en-US"/>
        </w:rPr>
      </w:pPr>
      <w:r w:rsidRPr="00921EEB">
        <w:rPr>
          <w:lang w:val="en-US"/>
        </w:rPr>
        <w:t>The impacting vehicle</w:t>
      </w:r>
      <w:r>
        <w:rPr>
          <w:lang w:val="en-US"/>
        </w:rPr>
        <w:t xml:space="preserve"> </w:t>
      </w:r>
      <w:r w:rsidRPr="00921EEB">
        <w:rPr>
          <w:lang w:val="en-US"/>
        </w:rPr>
        <w:t xml:space="preserve">shall suffer little or no damage during the impact tests. The </w:t>
      </w:r>
      <w:proofErr w:type="gramStart"/>
      <w:r w:rsidRPr="00921EEB">
        <w:rPr>
          <w:lang w:val="en-US"/>
        </w:rPr>
        <w:t>guide post</w:t>
      </w:r>
      <w:proofErr w:type="gramEnd"/>
      <w:r w:rsidRPr="00921EEB">
        <w:rPr>
          <w:lang w:val="en-US"/>
        </w:rPr>
        <w:t xml:space="preserve"> shall return to within five degrees of vertical within ½ hour of impact. </w:t>
      </w:r>
    </w:p>
    <w:p w14:paraId="387FF66B" w14:textId="77777777" w:rsidR="00080B22" w:rsidRPr="009C04CC" w:rsidRDefault="00000000" w:rsidP="00080B22">
      <w:pPr>
        <w:rPr>
          <w:lang w:val="en-US"/>
        </w:rPr>
      </w:pPr>
      <w:r w:rsidRPr="00921EEB">
        <w:rPr>
          <w:lang w:val="en-US"/>
        </w:rPr>
        <w:t xml:space="preserve">Test </w:t>
      </w:r>
      <w:proofErr w:type="gramStart"/>
      <w:r w:rsidRPr="00921EEB">
        <w:rPr>
          <w:lang w:val="en-US"/>
        </w:rPr>
        <w:t>results which</w:t>
      </w:r>
      <w:proofErr w:type="gramEnd"/>
      <w:r w:rsidRPr="00921EEB">
        <w:rPr>
          <w:lang w:val="en-US"/>
        </w:rPr>
        <w:t xml:space="preserve"> show the </w:t>
      </w:r>
      <w:r>
        <w:rPr>
          <w:lang w:val="en-US"/>
        </w:rPr>
        <w:t xml:space="preserve">flexible </w:t>
      </w:r>
      <w:proofErr w:type="gramStart"/>
      <w:r w:rsidRPr="00921EEB">
        <w:rPr>
          <w:lang w:val="en-US"/>
        </w:rPr>
        <w:t>guide posts</w:t>
      </w:r>
      <w:proofErr w:type="gramEnd"/>
      <w:r w:rsidRPr="00921EEB">
        <w:rPr>
          <w:lang w:val="en-US"/>
        </w:rPr>
        <w:t xml:space="preserve"> </w:t>
      </w:r>
      <w:proofErr w:type="gramStart"/>
      <w:r w:rsidRPr="00921EEB">
        <w:rPr>
          <w:lang w:val="en-US"/>
        </w:rPr>
        <w:t>are capable of withstanding</w:t>
      </w:r>
      <w:proofErr w:type="gramEnd"/>
      <w:r w:rsidRPr="00921EEB">
        <w:rPr>
          <w:lang w:val="en-US"/>
        </w:rPr>
        <w:t xml:space="preserve"> the above vehicle impacts are to be provided</w:t>
      </w:r>
      <w:r>
        <w:rPr>
          <w:lang w:val="en-US"/>
        </w:rPr>
        <w:t xml:space="preserve"> to the Superintendent upon request</w:t>
      </w:r>
      <w:r w:rsidRPr="00921EEB">
        <w:rPr>
          <w:lang w:val="en-US"/>
        </w:rPr>
        <w:t xml:space="preserve">. </w:t>
      </w:r>
      <w:r>
        <w:rPr>
          <w:lang w:val="en-US"/>
        </w:rPr>
        <w:t>Test results to</w:t>
      </w:r>
      <w:r w:rsidRPr="00921EEB">
        <w:rPr>
          <w:lang w:val="en-US"/>
        </w:rPr>
        <w:t xml:space="preserve"> include video or photographic evidence. A minimum sample of three </w:t>
      </w:r>
      <w:r>
        <w:rPr>
          <w:lang w:val="en-US"/>
        </w:rPr>
        <w:t xml:space="preserve">flexible </w:t>
      </w:r>
      <w:proofErr w:type="gramStart"/>
      <w:r w:rsidRPr="00921EEB">
        <w:rPr>
          <w:lang w:val="en-US"/>
        </w:rPr>
        <w:t>guide posts</w:t>
      </w:r>
      <w:proofErr w:type="gramEnd"/>
      <w:r w:rsidRPr="00921EEB">
        <w:rPr>
          <w:lang w:val="en-US"/>
        </w:rPr>
        <w:t xml:space="preserve"> </w:t>
      </w:r>
      <w:r>
        <w:rPr>
          <w:lang w:val="en-US"/>
        </w:rPr>
        <w:t>must</w:t>
      </w:r>
      <w:r w:rsidRPr="00921EEB">
        <w:rPr>
          <w:lang w:val="en-US"/>
        </w:rPr>
        <w:t xml:space="preserve"> be tested.</w:t>
      </w:r>
    </w:p>
    <w:p w14:paraId="201D4762" w14:textId="77777777" w:rsidR="00080B22" w:rsidRPr="00FD0628" w:rsidRDefault="00000000" w:rsidP="00A52ECE">
      <w:pPr>
        <w:pStyle w:val="Heading2"/>
      </w:pPr>
      <w:bookmarkStart w:id="952" w:name="_Toc390823806"/>
      <w:bookmarkStart w:id="953" w:name="_Toc391429498"/>
      <w:bookmarkStart w:id="954" w:name="_Toc396035176"/>
      <w:bookmarkStart w:id="955" w:name="_Toc398800567"/>
      <w:bookmarkEnd w:id="948"/>
      <w:bookmarkEnd w:id="949"/>
      <w:bookmarkEnd w:id="950"/>
      <w:bookmarkEnd w:id="951"/>
      <w:r w:rsidRPr="00FD0628">
        <w:t>Road Signs</w:t>
      </w:r>
      <w:bookmarkEnd w:id="952"/>
      <w:bookmarkEnd w:id="953"/>
      <w:bookmarkEnd w:id="954"/>
      <w:bookmarkEnd w:id="955"/>
    </w:p>
    <w:p w14:paraId="1E482C48" w14:textId="77777777" w:rsidR="00080B22" w:rsidRPr="00FD0628" w:rsidRDefault="00000000" w:rsidP="00A52ECE">
      <w:pPr>
        <w:pStyle w:val="Heading3"/>
      </w:pPr>
      <w:r w:rsidRPr="00FD0628">
        <w:t>General</w:t>
      </w:r>
    </w:p>
    <w:p w14:paraId="51D78A0A" w14:textId="77777777" w:rsidR="00080B22" w:rsidRDefault="00000000" w:rsidP="00080B22">
      <w:r w:rsidRPr="0060219A">
        <w:t>This subsection specifies the manufacture, supply, delivery and erection of road signs.</w:t>
      </w:r>
    </w:p>
    <w:p w14:paraId="54D79133" w14:textId="77777777" w:rsidR="00080B22" w:rsidRPr="00FD0628" w:rsidRDefault="00000000" w:rsidP="00A52ECE">
      <w:pPr>
        <w:pStyle w:val="Heading3"/>
      </w:pPr>
      <w:r w:rsidRPr="00FD0628">
        <w:t xml:space="preserve">Anti-spear fixings for </w:t>
      </w:r>
      <w:r>
        <w:t>signs parallel to travelled path</w:t>
      </w:r>
    </w:p>
    <w:p w14:paraId="6CEA3D1F" w14:textId="77777777" w:rsidR="00080B22" w:rsidRDefault="00000000" w:rsidP="00080B22">
      <w:r>
        <w:t>Anti-spear fixings and stiffener rails must be installed for road signs which are installed parallel to the path of travel of traffic, and which have 3 posts.</w:t>
      </w:r>
    </w:p>
    <w:p w14:paraId="7137C82B" w14:textId="77777777" w:rsidR="00080B22" w:rsidRDefault="00000000" w:rsidP="00080B22">
      <w:r>
        <w:t>The middle post is to be off-centre, on the departure side of the central splices for the rails. Refer to the plan view diagram below. Note; clamps and fixings not shown for clarity of diagram.</w:t>
      </w:r>
    </w:p>
    <w:p w14:paraId="040707D8" w14:textId="77777777" w:rsidR="00080B22" w:rsidRDefault="00000000" w:rsidP="00080B22">
      <w:pPr>
        <w:jc w:val="center"/>
      </w:pPr>
      <w:r>
        <w:rPr>
          <w:noProof/>
        </w:rPr>
        <w:drawing>
          <wp:inline distT="0" distB="0" distL="0" distR="0" wp14:anchorId="5161682C" wp14:editId="20E636FA">
            <wp:extent cx="3378295" cy="1366444"/>
            <wp:effectExtent l="0" t="0" r="0" b="5715"/>
            <wp:docPr id="1638688980" name="Picture 1" descr="A diagram of a diagram&#10;&#10;AI-generated content may be incorrec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638688980" name="Picture 1" descr="A diagram of a diagram&#10;&#10;AI-generated content may be incorrect."/>
                    <pic:cNvPicPr/>
                  </pic:nvPicPr>
                  <pic:blipFill>
                    <a:blip r:embed="rId105"/>
                    <a:stretch>
                      <a:fillRect/>
                    </a:stretch>
                  </pic:blipFill>
                  <pic:spPr>
                    <a:xfrm>
                      <a:off x="0" y="0"/>
                      <a:ext cx="3486484" cy="1410204"/>
                    </a:xfrm>
                    <a:prstGeom prst="rect">
                      <a:avLst/>
                    </a:prstGeom>
                  </pic:spPr>
                </pic:pic>
              </a:graphicData>
            </a:graphic>
          </wp:inline>
        </w:drawing>
      </w:r>
    </w:p>
    <w:p w14:paraId="1CC4A471" w14:textId="77777777" w:rsidR="00080B22" w:rsidRDefault="00000000" w:rsidP="00080B22">
      <w:r>
        <w:t>The stiffener rails are to be aluminium extrusions, each made up of two equal length sections, spliced at the centre line. The aluminium extrusions are to be of alloy and temper as shown on the drawings.</w:t>
      </w:r>
    </w:p>
    <w:p w14:paraId="3EE534A7" w14:textId="77777777" w:rsidR="00080B22" w:rsidRDefault="00000000" w:rsidP="00080B22">
      <w:r w:rsidRPr="00AA09A2">
        <w:t>The aluminium extrusions are to be Capral EK8891S WA Type A, or Ullrich UA6490, or equal equivalent.</w:t>
      </w:r>
    </w:p>
    <w:p w14:paraId="7A21CDF2" w14:textId="77777777" w:rsidR="00080B22" w:rsidRDefault="00000000" w:rsidP="00080B22">
      <w:r>
        <w:t>Use heavy duty clamps as shown on the drawings.</w:t>
      </w:r>
    </w:p>
    <w:p w14:paraId="7DE6B09A" w14:textId="77777777" w:rsidR="00080B22" w:rsidRPr="002F5DB7" w:rsidRDefault="00000000" w:rsidP="00080B22">
      <w:r>
        <w:t xml:space="preserve">Refer to Civil Standard Drawings CS-3516, CS-3517, and CS-3518, accessible via </w:t>
      </w:r>
      <w:hyperlink r:id="rId106" w:history="1">
        <w:r w:rsidR="00080B22" w:rsidRPr="0021765C">
          <w:rPr>
            <w:rStyle w:val="Hyperlink"/>
          </w:rPr>
          <w:t>https://dli.nt.gov.au/industry/technical-standards-guidelines-and-specifications/standard-drawings</w:t>
        </w:r>
      </w:hyperlink>
      <w:r>
        <w:t xml:space="preserve"> .</w:t>
      </w:r>
    </w:p>
    <w:p w14:paraId="1611EF2C" w14:textId="77777777" w:rsidR="00080B22" w:rsidRPr="00FD0628" w:rsidRDefault="00000000" w:rsidP="00A52ECE">
      <w:pPr>
        <w:pStyle w:val="Heading3"/>
      </w:pPr>
      <w:r w:rsidRPr="00FD0628">
        <w:t>Remotely activated road condition information signs</w:t>
      </w:r>
    </w:p>
    <w:p w14:paraId="49111BC3" w14:textId="77777777" w:rsidR="00080B22" w:rsidRDefault="00000000" w:rsidP="00080B22">
      <w:pPr>
        <w:rPr>
          <w:rFonts w:cs="Arial"/>
          <w:lang w:val="en-US"/>
        </w:rPr>
      </w:pPr>
      <w:r w:rsidRPr="002006DB">
        <w:rPr>
          <w:rFonts w:cs="Arial"/>
          <w:lang w:val="en-US"/>
        </w:rPr>
        <w:t xml:space="preserve">These are fixed signs with some permanent messaging/text, and some variable messaging/text, with messaging varied via remote connection to electronic displays built </w:t>
      </w:r>
      <w:proofErr w:type="gramStart"/>
      <w:r w:rsidRPr="002006DB">
        <w:rPr>
          <w:rFonts w:cs="Arial"/>
          <w:lang w:val="en-US"/>
        </w:rPr>
        <w:t>in to</w:t>
      </w:r>
      <w:proofErr w:type="gramEnd"/>
      <w:r w:rsidRPr="002006DB">
        <w:rPr>
          <w:rFonts w:cs="Arial"/>
          <w:lang w:val="en-US"/>
        </w:rPr>
        <w:t xml:space="preserve"> the sign board.</w:t>
      </w:r>
    </w:p>
    <w:p w14:paraId="3062EB32" w14:textId="77777777" w:rsidR="00080B22" w:rsidRPr="002006DB" w:rsidRDefault="00000000" w:rsidP="00080B22">
      <w:pPr>
        <w:rPr>
          <w:rFonts w:cs="Arial"/>
        </w:rPr>
      </w:pPr>
      <w:r>
        <w:rPr>
          <w:rFonts w:cs="Arial"/>
          <w:lang w:val="en-US"/>
        </w:rPr>
        <w:t>Refer to the drawings.</w:t>
      </w:r>
    </w:p>
    <w:p w14:paraId="5DE5B175" w14:textId="77777777" w:rsidR="00080B22" w:rsidRPr="006F6115" w:rsidRDefault="00000000" w:rsidP="00080B22">
      <w:r>
        <w:rPr>
          <w:rFonts w:cs="Arial"/>
          <w:lang w:val="en-US"/>
        </w:rPr>
        <w:t>Provide</w:t>
      </w:r>
      <w:r w:rsidRPr="002006DB">
        <w:rPr>
          <w:rFonts w:cs="Arial"/>
          <w:lang w:val="en-US"/>
        </w:rPr>
        <w:t xml:space="preserve"> the signs including, but not limited to:</w:t>
      </w:r>
    </w:p>
    <w:p w14:paraId="4FD5BC9B" w14:textId="77777777" w:rsidR="00080B22" w:rsidRPr="006F6115" w:rsidRDefault="00000000">
      <w:pPr>
        <w:pStyle w:val="ListParagraph"/>
        <w:numPr>
          <w:ilvl w:val="0"/>
          <w:numId w:val="140"/>
        </w:numPr>
        <w:jc w:val="both"/>
      </w:pPr>
      <w:r w:rsidRPr="00080B22">
        <w:rPr>
          <w:lang w:val="en-US"/>
        </w:rPr>
        <w:t>the permanent messaging on the sign,</w:t>
      </w:r>
    </w:p>
    <w:p w14:paraId="55B15DC0" w14:textId="77777777" w:rsidR="00080B22" w:rsidRPr="006F6115" w:rsidRDefault="00000000">
      <w:pPr>
        <w:pStyle w:val="ListParagraph"/>
        <w:numPr>
          <w:ilvl w:val="0"/>
          <w:numId w:val="140"/>
        </w:numPr>
        <w:jc w:val="both"/>
      </w:pPr>
      <w:r w:rsidRPr="00080B22">
        <w:rPr>
          <w:lang w:val="en-US"/>
        </w:rPr>
        <w:t>the sign board and its posts, footings, and fixings,</w:t>
      </w:r>
    </w:p>
    <w:p w14:paraId="1066679E" w14:textId="77777777" w:rsidR="00080B22" w:rsidRPr="006F6115" w:rsidRDefault="00000000">
      <w:pPr>
        <w:pStyle w:val="ListParagraph"/>
        <w:numPr>
          <w:ilvl w:val="0"/>
          <w:numId w:val="140"/>
        </w:numPr>
        <w:jc w:val="both"/>
      </w:pPr>
      <w:r w:rsidRPr="00080B22">
        <w:rPr>
          <w:lang w:val="en-US"/>
        </w:rPr>
        <w:t>the solar panels, their support structures, the footings if any, and any ancillary cabling, conduits, fixtures and fittings,</w:t>
      </w:r>
    </w:p>
    <w:p w14:paraId="43A1DC35" w14:textId="77777777" w:rsidR="00080B22" w:rsidRPr="006F6115" w:rsidRDefault="00000000">
      <w:pPr>
        <w:pStyle w:val="ListParagraph"/>
        <w:numPr>
          <w:ilvl w:val="0"/>
          <w:numId w:val="140"/>
        </w:numPr>
        <w:jc w:val="both"/>
      </w:pPr>
      <w:r w:rsidRPr="00080B22">
        <w:rPr>
          <w:lang w:val="en-US"/>
        </w:rPr>
        <w:t>the cabinets, their footings if any, and any ancillary cabling, conduits, fixtures and fittings,</w:t>
      </w:r>
    </w:p>
    <w:p w14:paraId="3389C5DB" w14:textId="77777777" w:rsidR="00080B22" w:rsidRPr="006F6115" w:rsidRDefault="00000000">
      <w:pPr>
        <w:pStyle w:val="ListParagraph"/>
        <w:numPr>
          <w:ilvl w:val="0"/>
          <w:numId w:val="140"/>
        </w:numPr>
        <w:jc w:val="both"/>
      </w:pPr>
      <w:r w:rsidRPr="00080B22">
        <w:rPr>
          <w:lang w:val="en-US"/>
        </w:rPr>
        <w:lastRenderedPageBreak/>
        <w:t>all the components housed in the cabinets,</w:t>
      </w:r>
    </w:p>
    <w:p w14:paraId="47782BEA" w14:textId="77777777" w:rsidR="00080B22" w:rsidRPr="006F6115" w:rsidRDefault="00000000">
      <w:pPr>
        <w:pStyle w:val="ListParagraph"/>
        <w:numPr>
          <w:ilvl w:val="0"/>
          <w:numId w:val="140"/>
        </w:numPr>
        <w:jc w:val="both"/>
      </w:pPr>
      <w:r w:rsidRPr="00080B22">
        <w:rPr>
          <w:lang w:val="en-US"/>
        </w:rPr>
        <w:t>the batteries,</w:t>
      </w:r>
    </w:p>
    <w:p w14:paraId="6839832D" w14:textId="77777777" w:rsidR="00080B22" w:rsidRPr="006F6115" w:rsidRDefault="00000000">
      <w:pPr>
        <w:pStyle w:val="ListParagraph"/>
        <w:numPr>
          <w:ilvl w:val="0"/>
          <w:numId w:val="140"/>
        </w:numPr>
        <w:jc w:val="both"/>
      </w:pPr>
      <w:r w:rsidRPr="00080B22">
        <w:rPr>
          <w:lang w:val="en-US"/>
        </w:rPr>
        <w:t>the electronic message display units,</w:t>
      </w:r>
    </w:p>
    <w:p w14:paraId="016A4705" w14:textId="77777777" w:rsidR="00080B22" w:rsidRPr="006F6115" w:rsidRDefault="00000000">
      <w:pPr>
        <w:pStyle w:val="ListParagraph"/>
        <w:numPr>
          <w:ilvl w:val="0"/>
          <w:numId w:val="140"/>
        </w:numPr>
        <w:jc w:val="both"/>
      </w:pPr>
      <w:r w:rsidRPr="006F6115">
        <w:t>any slide in message plates (back up for when there is a failure of the electronic message display units which cannot be repaired in a short time frame),</w:t>
      </w:r>
    </w:p>
    <w:p w14:paraId="65332CFB" w14:textId="77777777" w:rsidR="00080B22" w:rsidRPr="006F6115" w:rsidRDefault="00000000">
      <w:pPr>
        <w:pStyle w:val="ListParagraph"/>
        <w:numPr>
          <w:ilvl w:val="0"/>
          <w:numId w:val="140"/>
        </w:numPr>
        <w:jc w:val="both"/>
      </w:pPr>
      <w:proofErr w:type="gramStart"/>
      <w:r w:rsidRPr="00080B22">
        <w:rPr>
          <w:lang w:val="en-US"/>
        </w:rPr>
        <w:t>the communications</w:t>
      </w:r>
      <w:proofErr w:type="gramEnd"/>
      <w:r w:rsidRPr="00080B22">
        <w:rPr>
          <w:lang w:val="en-US"/>
        </w:rPr>
        <w:t xml:space="preserve"> devices and associated cabling, conduits, aerials, and connectors at the sign,</w:t>
      </w:r>
    </w:p>
    <w:p w14:paraId="775192CA" w14:textId="77777777" w:rsidR="00080B22" w:rsidRPr="006F6115" w:rsidRDefault="00000000">
      <w:pPr>
        <w:pStyle w:val="ListParagraph"/>
        <w:numPr>
          <w:ilvl w:val="0"/>
          <w:numId w:val="140"/>
        </w:numPr>
        <w:jc w:val="both"/>
      </w:pPr>
      <w:r w:rsidRPr="00080B22">
        <w:rPr>
          <w:lang w:val="en-US"/>
        </w:rPr>
        <w:t>any power supply devices and connectors at the sign,</w:t>
      </w:r>
    </w:p>
    <w:p w14:paraId="0F79537C" w14:textId="77777777" w:rsidR="00080B22" w:rsidRPr="006F6115" w:rsidRDefault="00000000">
      <w:pPr>
        <w:pStyle w:val="ListParagraph"/>
        <w:numPr>
          <w:ilvl w:val="0"/>
          <w:numId w:val="140"/>
        </w:numPr>
        <w:jc w:val="both"/>
      </w:pPr>
      <w:r w:rsidRPr="00080B22">
        <w:rPr>
          <w:lang w:val="en-US"/>
        </w:rPr>
        <w:t>the communications devices and ancillary items at the base station, including portable computers, and</w:t>
      </w:r>
    </w:p>
    <w:p w14:paraId="3C847884" w14:textId="77777777" w:rsidR="00080B22" w:rsidRPr="00296159" w:rsidRDefault="00000000">
      <w:pPr>
        <w:pStyle w:val="ListParagraph"/>
        <w:numPr>
          <w:ilvl w:val="0"/>
          <w:numId w:val="140"/>
        </w:numPr>
        <w:jc w:val="both"/>
      </w:pPr>
      <w:r w:rsidRPr="00080B22">
        <w:rPr>
          <w:lang w:val="en-US"/>
        </w:rPr>
        <w:t>all software required for the system to function properly. Software is to include notification back to base verifying sign display changes.</w:t>
      </w:r>
    </w:p>
    <w:p w14:paraId="411029D5" w14:textId="77777777" w:rsidR="00080B22" w:rsidRDefault="00000000" w:rsidP="00080B22">
      <w:pPr>
        <w:jc w:val="both"/>
      </w:pPr>
      <w:r>
        <w:t>Make all connections and test the connections. Install and test all software. Ensure the sign works as intended.</w:t>
      </w:r>
    </w:p>
    <w:p w14:paraId="2421ADF7" w14:textId="77777777" w:rsidR="00080B22" w:rsidRPr="0060219A" w:rsidRDefault="00000000" w:rsidP="00080B22">
      <w:pPr>
        <w:jc w:val="both"/>
      </w:pPr>
      <w:r>
        <w:t xml:space="preserve">Provide documented licensing details for any software or other items requiring licensing. Licences to be in the name of the </w:t>
      </w:r>
      <w:proofErr w:type="gramStart"/>
      <w:r>
        <w:t>Principal</w:t>
      </w:r>
      <w:proofErr w:type="gramEnd"/>
      <w:r>
        <w:t>.</w:t>
      </w:r>
    </w:p>
    <w:p w14:paraId="3B1BB18D" w14:textId="77777777" w:rsidR="00080B22" w:rsidRPr="00FD0628" w:rsidRDefault="00000000" w:rsidP="00A52ECE">
      <w:pPr>
        <w:pStyle w:val="Heading3"/>
      </w:pPr>
      <w:bookmarkStart w:id="956" w:name="_Toc390823808"/>
      <w:bookmarkStart w:id="957" w:name="_Toc391429500"/>
      <w:bookmarkStart w:id="958" w:name="_Toc396035178"/>
      <w:bookmarkStart w:id="959" w:name="_Toc398800569"/>
      <w:r w:rsidRPr="00FD0628">
        <w:t>Materials</w:t>
      </w:r>
      <w:bookmarkEnd w:id="956"/>
      <w:bookmarkEnd w:id="957"/>
      <w:bookmarkEnd w:id="958"/>
      <w:bookmarkEnd w:id="959"/>
      <w:r w:rsidRPr="00FD0628">
        <w:t xml:space="preserve"> – Hold Point</w:t>
      </w:r>
    </w:p>
    <w:p w14:paraId="30773961" w14:textId="77777777" w:rsidR="00080B22" w:rsidRPr="002E1518" w:rsidRDefault="00000000" w:rsidP="00080B22">
      <w:r w:rsidRPr="002E1518">
        <w:t>NON</w:t>
      </w:r>
      <w:r w:rsidRPr="002E1518">
        <w:noBreakHyphen/>
        <w:t>REFLECTIVE MATERIALS</w:t>
      </w:r>
    </w:p>
    <w:p w14:paraId="68E0F8D4" w14:textId="77777777" w:rsidR="00080B22" w:rsidRPr="0060219A" w:rsidRDefault="00000000" w:rsidP="00080B22">
      <w:r w:rsidRPr="0060219A">
        <w:t>In ac</w:t>
      </w:r>
      <w:r>
        <w:t>cordance with AS 1743</w:t>
      </w:r>
      <w:r w:rsidRPr="0060219A">
        <w:t>.</w:t>
      </w:r>
    </w:p>
    <w:p w14:paraId="19B6DEDE" w14:textId="77777777" w:rsidR="00080B22" w:rsidRPr="002E1518" w:rsidRDefault="00000000" w:rsidP="00080B22">
      <w:r w:rsidRPr="002E1518">
        <w:t>REFLECTIVE MATERIAL</w:t>
      </w:r>
    </w:p>
    <w:p w14:paraId="1790BC2C" w14:textId="77777777" w:rsidR="00080B22" w:rsidRPr="0060219A" w:rsidRDefault="00000000" w:rsidP="00080B22">
      <w:r w:rsidRPr="0060219A">
        <w:t>Use high intensity Class </w:t>
      </w:r>
      <w:r>
        <w:t>400</w:t>
      </w:r>
      <w:r w:rsidRPr="0060219A">
        <w:t xml:space="preserve"> standard in ac</w:t>
      </w:r>
      <w:r>
        <w:t>cordance with AS 1906.1</w:t>
      </w:r>
      <w:r w:rsidRPr="0060219A">
        <w:t xml:space="preserve"> for all signs, including temporary signs, and hazard markers with the exception that all black legends are to be non</w:t>
      </w:r>
      <w:r w:rsidRPr="0060219A">
        <w:noBreakHyphen/>
        <w:t>reflective.</w:t>
      </w:r>
    </w:p>
    <w:p w14:paraId="268FAF70" w14:textId="77777777" w:rsidR="00080B22" w:rsidRPr="002E1518" w:rsidRDefault="00000000" w:rsidP="00080B22">
      <w:r w:rsidRPr="002E1518">
        <w:t>BLANKS</w:t>
      </w:r>
    </w:p>
    <w:p w14:paraId="714A3227" w14:textId="77777777" w:rsidR="00080B22" w:rsidRPr="0060219A" w:rsidRDefault="00000000" w:rsidP="00080B22">
      <w:r w:rsidRPr="0060219A">
        <w:t>Use aluminium mar</w:t>
      </w:r>
      <w:r>
        <w:t>ine grade alloy designation 5052</w:t>
      </w:r>
      <w:r w:rsidRPr="0060219A">
        <w:t> </w:t>
      </w:r>
      <w:r w:rsidRPr="0060219A">
        <w:noBreakHyphen/>
        <w:t> H38. Thickness 1.6 mm.</w:t>
      </w:r>
    </w:p>
    <w:p w14:paraId="4672F389" w14:textId="77777777" w:rsidR="00080B22" w:rsidRPr="0060219A" w:rsidRDefault="00000000" w:rsidP="00080B22">
      <w:r w:rsidRPr="0060219A">
        <w:t>Steel sheets may only be used for temporary signs.</w:t>
      </w:r>
    </w:p>
    <w:p w14:paraId="42F5A1DD" w14:textId="77777777" w:rsidR="00080B22" w:rsidRPr="002E1518" w:rsidRDefault="00000000" w:rsidP="00080B22">
      <w:r w:rsidRPr="002E1518">
        <w:t>MANUFACTURE</w:t>
      </w:r>
    </w:p>
    <w:p w14:paraId="644F85FB" w14:textId="77777777" w:rsidR="00080B22" w:rsidRPr="0060219A" w:rsidRDefault="00000000" w:rsidP="00080B22">
      <w:r w:rsidRPr="0060219A">
        <w:t>Chemically clean aluminium blanks before painting or bonding of reflective material.</w:t>
      </w:r>
    </w:p>
    <w:p w14:paraId="59D3E133" w14:textId="77777777" w:rsidR="00080B22" w:rsidRPr="0060219A" w:rsidRDefault="00000000" w:rsidP="00080B22">
      <w:r w:rsidRPr="0060219A">
        <w:t>Stamp the month and year of</w:t>
      </w:r>
      <w:r>
        <w:t xml:space="preserve"> manufacture and the symbol DIPL</w:t>
      </w:r>
      <w:r w:rsidRPr="0060219A">
        <w:t xml:space="preserve"> on the backs of all signs.</w:t>
      </w:r>
    </w:p>
    <w:p w14:paraId="30733466" w14:textId="77777777" w:rsidR="00080B22" w:rsidRPr="002E1518" w:rsidRDefault="00000000" w:rsidP="00080B22">
      <w:r w:rsidRPr="002E1518">
        <w:t>POSTS</w:t>
      </w:r>
    </w:p>
    <w:p w14:paraId="4EAE02D9" w14:textId="77777777" w:rsidR="00080B22" w:rsidRDefault="00000000" w:rsidP="00080B22">
      <w:r w:rsidRPr="0060219A">
        <w:t xml:space="preserve">Post sizes to conform to the </w:t>
      </w:r>
      <w:r w:rsidRPr="005753F7">
        <w:rPr>
          <w:b/>
          <w:i/>
        </w:rPr>
        <w:t>Table - Roadside Signs - Mounting Selection</w:t>
      </w:r>
      <w:r w:rsidRPr="0060219A">
        <w:t xml:space="preserve"> unless specified otherwise.</w:t>
      </w:r>
    </w:p>
    <w:tbl>
      <w:tblPr>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1066"/>
        <w:gridCol w:w="1063"/>
        <w:gridCol w:w="1125"/>
        <w:gridCol w:w="1874"/>
        <w:gridCol w:w="1286"/>
        <w:gridCol w:w="1311"/>
        <w:gridCol w:w="1286"/>
        <w:gridCol w:w="1287"/>
        <w:gridCol w:w="10"/>
      </w:tblGrid>
      <w:tr w:rsidR="009838DF" w14:paraId="728FB193" w14:textId="77777777" w:rsidTr="009D4000">
        <w:trPr>
          <w:tblHeader/>
        </w:trPr>
        <w:tc>
          <w:tcPr>
            <w:tcW w:w="9261" w:type="dxa"/>
            <w:gridSpan w:val="9"/>
          </w:tcPr>
          <w:p w14:paraId="04B017DA" w14:textId="77777777" w:rsidR="00080B22" w:rsidRPr="009517D3" w:rsidRDefault="00000000" w:rsidP="009D4000">
            <w:pPr>
              <w:keepNext/>
              <w:spacing w:after="0"/>
              <w:rPr>
                <w:rFonts w:eastAsia="Calibri"/>
                <w:b/>
                <w:lang w:eastAsia="en-US"/>
              </w:rPr>
            </w:pPr>
            <w:r w:rsidRPr="009517D3">
              <w:rPr>
                <w:rFonts w:eastAsia="Calibri"/>
                <w:b/>
                <w:sz w:val="24"/>
                <w:lang w:eastAsia="en-US"/>
              </w:rPr>
              <w:t>Table – Roadside Signs – Mounting Selection</w:t>
            </w:r>
          </w:p>
        </w:tc>
      </w:tr>
      <w:tr w:rsidR="009838DF" w14:paraId="49948819" w14:textId="77777777" w:rsidTr="009D4000">
        <w:trPr>
          <w:gridAfter w:val="1"/>
          <w:wAfter w:w="8" w:type="dxa"/>
          <w:tblHeader/>
        </w:trPr>
        <w:tc>
          <w:tcPr>
            <w:tcW w:w="1928" w:type="dxa"/>
            <w:gridSpan w:val="2"/>
            <w:vAlign w:val="center"/>
          </w:tcPr>
          <w:p w14:paraId="0D9C5B20" w14:textId="77777777" w:rsidR="00080B22" w:rsidRPr="009517D3" w:rsidRDefault="00000000" w:rsidP="009D4000">
            <w:pPr>
              <w:keepNext/>
              <w:spacing w:after="0"/>
              <w:ind w:firstLine="720"/>
              <w:rPr>
                <w:rFonts w:eastAsia="Calibri"/>
                <w:b/>
                <w:lang w:eastAsia="en-US"/>
              </w:rPr>
            </w:pPr>
            <w:r w:rsidRPr="009517D3">
              <w:rPr>
                <w:rFonts w:eastAsia="Calibri"/>
                <w:b/>
                <w:lang w:eastAsia="en-US"/>
              </w:rPr>
              <w:t>Sign Size</w:t>
            </w:r>
          </w:p>
        </w:tc>
        <w:tc>
          <w:tcPr>
            <w:tcW w:w="965" w:type="dxa"/>
            <w:vMerge w:val="restart"/>
            <w:vAlign w:val="center"/>
          </w:tcPr>
          <w:p w14:paraId="4260A4E1" w14:textId="77777777" w:rsidR="00080B22" w:rsidRPr="009517D3" w:rsidRDefault="00000000" w:rsidP="009D4000">
            <w:pPr>
              <w:keepNext/>
              <w:spacing w:after="0"/>
              <w:jc w:val="center"/>
              <w:rPr>
                <w:rFonts w:eastAsia="Calibri"/>
                <w:b/>
                <w:lang w:eastAsia="en-US"/>
              </w:rPr>
            </w:pPr>
            <w:r w:rsidRPr="009517D3">
              <w:rPr>
                <w:rFonts w:eastAsia="Calibri"/>
                <w:b/>
                <w:lang w:eastAsia="en-US"/>
              </w:rPr>
              <w:t>Number of post</w:t>
            </w:r>
            <w:r>
              <w:rPr>
                <w:rFonts w:eastAsia="Calibri"/>
                <w:b/>
                <w:lang w:eastAsia="en-US"/>
              </w:rPr>
              <w:t>s</w:t>
            </w:r>
          </w:p>
        </w:tc>
        <w:tc>
          <w:tcPr>
            <w:tcW w:w="1697" w:type="dxa"/>
            <w:vMerge w:val="restart"/>
            <w:vAlign w:val="center"/>
          </w:tcPr>
          <w:p w14:paraId="10A225CE" w14:textId="77777777" w:rsidR="00080B22" w:rsidRPr="009517D3" w:rsidRDefault="00000000" w:rsidP="009D4000">
            <w:pPr>
              <w:keepNext/>
              <w:spacing w:after="0"/>
              <w:jc w:val="center"/>
              <w:rPr>
                <w:rFonts w:eastAsia="Calibri"/>
                <w:b/>
                <w:lang w:eastAsia="en-US"/>
              </w:rPr>
            </w:pPr>
            <w:r w:rsidRPr="009517D3">
              <w:rPr>
                <w:rFonts w:eastAsia="Calibri"/>
                <w:b/>
                <w:lang w:eastAsia="en-US"/>
              </w:rPr>
              <w:t>Sign Attachment Bracket (Or M8 Bolts) per Post</w:t>
            </w:r>
          </w:p>
        </w:tc>
        <w:tc>
          <w:tcPr>
            <w:tcW w:w="2331" w:type="dxa"/>
            <w:gridSpan w:val="2"/>
            <w:vAlign w:val="center"/>
          </w:tcPr>
          <w:p w14:paraId="3791100D" w14:textId="77777777" w:rsidR="00080B22" w:rsidRPr="009517D3" w:rsidRDefault="00000000" w:rsidP="009D4000">
            <w:pPr>
              <w:keepNext/>
              <w:spacing w:after="0"/>
              <w:jc w:val="center"/>
              <w:rPr>
                <w:rFonts w:eastAsia="Calibri"/>
                <w:b/>
                <w:lang w:eastAsia="en-US"/>
              </w:rPr>
            </w:pPr>
            <w:r w:rsidRPr="009517D3">
              <w:rPr>
                <w:rFonts w:eastAsia="Calibri"/>
                <w:b/>
                <w:lang w:eastAsia="en-US"/>
              </w:rPr>
              <w:t>Galvanised Post size</w:t>
            </w:r>
          </w:p>
        </w:tc>
        <w:tc>
          <w:tcPr>
            <w:tcW w:w="2331" w:type="dxa"/>
            <w:gridSpan w:val="2"/>
            <w:vAlign w:val="center"/>
          </w:tcPr>
          <w:p w14:paraId="53218FC0" w14:textId="77777777" w:rsidR="00080B22" w:rsidRPr="009517D3" w:rsidRDefault="00000000" w:rsidP="009D4000">
            <w:pPr>
              <w:keepNext/>
              <w:spacing w:after="0"/>
              <w:jc w:val="center"/>
              <w:rPr>
                <w:rFonts w:eastAsia="Calibri"/>
                <w:b/>
                <w:lang w:eastAsia="en-US"/>
              </w:rPr>
            </w:pPr>
            <w:r w:rsidRPr="009517D3">
              <w:rPr>
                <w:rFonts w:eastAsia="Calibri"/>
                <w:b/>
                <w:lang w:eastAsia="en-US"/>
              </w:rPr>
              <w:t>Min. Bored Pier footing size</w:t>
            </w:r>
          </w:p>
        </w:tc>
      </w:tr>
      <w:tr w:rsidR="009838DF" w14:paraId="6B4AF639" w14:textId="77777777" w:rsidTr="009D4000">
        <w:trPr>
          <w:gridAfter w:val="1"/>
          <w:wAfter w:w="8" w:type="dxa"/>
          <w:tblHeader/>
        </w:trPr>
        <w:tc>
          <w:tcPr>
            <w:tcW w:w="965" w:type="dxa"/>
            <w:vAlign w:val="center"/>
          </w:tcPr>
          <w:p w14:paraId="62360EA2" w14:textId="77777777" w:rsidR="00080B22" w:rsidRPr="009517D3" w:rsidRDefault="00000000" w:rsidP="009D4000">
            <w:pPr>
              <w:keepNext/>
              <w:spacing w:after="0"/>
              <w:jc w:val="center"/>
              <w:rPr>
                <w:rFonts w:eastAsia="Calibri"/>
                <w:b/>
                <w:lang w:eastAsia="en-US"/>
              </w:rPr>
            </w:pPr>
            <w:r w:rsidRPr="009517D3">
              <w:rPr>
                <w:rFonts w:eastAsia="Calibri"/>
                <w:b/>
                <w:lang w:eastAsia="en-US"/>
              </w:rPr>
              <w:t>Width (mm)</w:t>
            </w:r>
          </w:p>
        </w:tc>
        <w:tc>
          <w:tcPr>
            <w:tcW w:w="963" w:type="dxa"/>
            <w:vAlign w:val="center"/>
          </w:tcPr>
          <w:p w14:paraId="4EDC37BD" w14:textId="77777777" w:rsidR="00080B22" w:rsidRPr="009517D3" w:rsidRDefault="00000000" w:rsidP="009D4000">
            <w:pPr>
              <w:keepNext/>
              <w:spacing w:after="0"/>
              <w:jc w:val="center"/>
              <w:rPr>
                <w:rFonts w:eastAsia="Calibri"/>
                <w:b/>
                <w:lang w:eastAsia="en-US"/>
              </w:rPr>
            </w:pPr>
            <w:r w:rsidRPr="009517D3">
              <w:rPr>
                <w:rFonts w:eastAsia="Calibri"/>
                <w:b/>
                <w:lang w:eastAsia="en-US"/>
              </w:rPr>
              <w:t>Depth (mm)</w:t>
            </w:r>
          </w:p>
        </w:tc>
        <w:tc>
          <w:tcPr>
            <w:tcW w:w="965" w:type="dxa"/>
            <w:vMerge/>
            <w:vAlign w:val="center"/>
          </w:tcPr>
          <w:p w14:paraId="71533429" w14:textId="77777777" w:rsidR="00080B22" w:rsidRPr="009517D3" w:rsidRDefault="00080B22" w:rsidP="009D4000">
            <w:pPr>
              <w:keepNext/>
              <w:spacing w:after="0"/>
              <w:jc w:val="center"/>
              <w:rPr>
                <w:rFonts w:eastAsia="Calibri"/>
                <w:b/>
                <w:lang w:eastAsia="en-US"/>
              </w:rPr>
            </w:pPr>
          </w:p>
        </w:tc>
        <w:tc>
          <w:tcPr>
            <w:tcW w:w="1697" w:type="dxa"/>
            <w:vMerge/>
          </w:tcPr>
          <w:p w14:paraId="2004F551" w14:textId="77777777" w:rsidR="00080B22" w:rsidRPr="009517D3" w:rsidRDefault="00080B22" w:rsidP="009D4000">
            <w:pPr>
              <w:keepNext/>
              <w:spacing w:after="0"/>
              <w:jc w:val="center"/>
              <w:rPr>
                <w:rFonts w:eastAsia="Calibri"/>
                <w:b/>
                <w:lang w:eastAsia="en-US"/>
              </w:rPr>
            </w:pPr>
          </w:p>
        </w:tc>
        <w:tc>
          <w:tcPr>
            <w:tcW w:w="1165" w:type="dxa"/>
            <w:vAlign w:val="center"/>
          </w:tcPr>
          <w:p w14:paraId="7943F7F8" w14:textId="77777777" w:rsidR="00080B22" w:rsidRPr="009517D3" w:rsidRDefault="00000000" w:rsidP="009D4000">
            <w:pPr>
              <w:keepNext/>
              <w:spacing w:after="0"/>
              <w:jc w:val="center"/>
              <w:rPr>
                <w:rFonts w:eastAsia="Calibri"/>
                <w:b/>
                <w:lang w:eastAsia="en-US"/>
              </w:rPr>
            </w:pPr>
            <w:r w:rsidRPr="009517D3">
              <w:rPr>
                <w:rFonts w:eastAsia="Calibri"/>
                <w:b/>
                <w:lang w:eastAsia="en-US"/>
              </w:rPr>
              <w:t xml:space="preserve">OD </w:t>
            </w:r>
          </w:p>
          <w:p w14:paraId="3F8CD33D" w14:textId="77777777" w:rsidR="00080B22" w:rsidRPr="009517D3" w:rsidRDefault="00000000" w:rsidP="009D4000">
            <w:pPr>
              <w:keepNext/>
              <w:spacing w:after="0"/>
              <w:jc w:val="center"/>
              <w:rPr>
                <w:rFonts w:eastAsia="Calibri"/>
                <w:b/>
                <w:lang w:eastAsia="en-US"/>
              </w:rPr>
            </w:pPr>
            <w:r w:rsidRPr="009517D3">
              <w:rPr>
                <w:rFonts w:eastAsia="Calibri"/>
                <w:b/>
                <w:lang w:eastAsia="en-US"/>
              </w:rPr>
              <w:t>(mm)</w:t>
            </w:r>
          </w:p>
        </w:tc>
        <w:tc>
          <w:tcPr>
            <w:tcW w:w="1166" w:type="dxa"/>
            <w:vAlign w:val="center"/>
          </w:tcPr>
          <w:p w14:paraId="1890A59A" w14:textId="77777777" w:rsidR="00080B22" w:rsidRPr="009517D3" w:rsidRDefault="00000000" w:rsidP="009D4000">
            <w:pPr>
              <w:keepNext/>
              <w:spacing w:after="0"/>
              <w:jc w:val="center"/>
              <w:rPr>
                <w:rFonts w:eastAsia="Calibri"/>
                <w:b/>
                <w:lang w:eastAsia="en-US"/>
              </w:rPr>
            </w:pPr>
            <w:r w:rsidRPr="009517D3">
              <w:rPr>
                <w:rFonts w:eastAsia="Calibri"/>
                <w:b/>
                <w:lang w:eastAsia="en-US"/>
              </w:rPr>
              <w:t>Thickness (mm)</w:t>
            </w:r>
          </w:p>
        </w:tc>
        <w:tc>
          <w:tcPr>
            <w:tcW w:w="1165" w:type="dxa"/>
            <w:vAlign w:val="center"/>
          </w:tcPr>
          <w:p w14:paraId="002DC1A4" w14:textId="77777777" w:rsidR="00080B22" w:rsidRPr="009517D3" w:rsidRDefault="00000000" w:rsidP="009D4000">
            <w:pPr>
              <w:keepNext/>
              <w:spacing w:after="0"/>
              <w:jc w:val="center"/>
              <w:rPr>
                <w:rFonts w:eastAsia="Calibri"/>
                <w:b/>
                <w:lang w:eastAsia="en-US"/>
              </w:rPr>
            </w:pPr>
            <w:r w:rsidRPr="009517D3">
              <w:rPr>
                <w:rFonts w:eastAsia="Calibri"/>
                <w:b/>
                <w:lang w:eastAsia="en-US"/>
              </w:rPr>
              <w:t>Diameter (mm)</w:t>
            </w:r>
          </w:p>
        </w:tc>
        <w:tc>
          <w:tcPr>
            <w:tcW w:w="1166" w:type="dxa"/>
            <w:vAlign w:val="center"/>
          </w:tcPr>
          <w:p w14:paraId="766A68FF" w14:textId="77777777" w:rsidR="00080B22" w:rsidRPr="009517D3" w:rsidRDefault="00000000" w:rsidP="009D4000">
            <w:pPr>
              <w:keepNext/>
              <w:spacing w:after="0"/>
              <w:jc w:val="center"/>
              <w:rPr>
                <w:rFonts w:eastAsia="Calibri"/>
                <w:b/>
                <w:lang w:eastAsia="en-US"/>
              </w:rPr>
            </w:pPr>
            <w:r w:rsidRPr="009517D3">
              <w:rPr>
                <w:rFonts w:eastAsia="Calibri"/>
                <w:b/>
                <w:lang w:eastAsia="en-US"/>
              </w:rPr>
              <w:t>Depth (mm)</w:t>
            </w:r>
          </w:p>
        </w:tc>
      </w:tr>
      <w:tr w:rsidR="009838DF" w14:paraId="01889718" w14:textId="77777777" w:rsidTr="009D4000">
        <w:trPr>
          <w:gridAfter w:val="1"/>
          <w:wAfter w:w="8" w:type="dxa"/>
        </w:trPr>
        <w:tc>
          <w:tcPr>
            <w:tcW w:w="965" w:type="dxa"/>
            <w:vAlign w:val="bottom"/>
          </w:tcPr>
          <w:p w14:paraId="35D4CD09" w14:textId="77777777" w:rsidR="00080B22" w:rsidRPr="009517D3" w:rsidRDefault="00000000" w:rsidP="009D4000">
            <w:pPr>
              <w:spacing w:after="0"/>
              <w:jc w:val="center"/>
              <w:rPr>
                <w:rFonts w:ascii="Calibri" w:eastAsia="Calibri" w:hAnsi="Calibri" w:cs="Calibri"/>
                <w:color w:val="000000"/>
                <w:lang w:eastAsia="en-US"/>
              </w:rPr>
            </w:pPr>
            <w:r w:rsidRPr="009517D3">
              <w:rPr>
                <w:rFonts w:ascii="Calibri" w:eastAsia="Calibri" w:hAnsi="Calibri" w:cs="Calibri"/>
                <w:color w:val="000000"/>
                <w:lang w:eastAsia="en-US"/>
              </w:rPr>
              <w:t>300</w:t>
            </w:r>
          </w:p>
        </w:tc>
        <w:tc>
          <w:tcPr>
            <w:tcW w:w="963" w:type="dxa"/>
            <w:vAlign w:val="bottom"/>
          </w:tcPr>
          <w:p w14:paraId="3FCAB480" w14:textId="77777777" w:rsidR="00080B22" w:rsidRPr="009517D3" w:rsidRDefault="00000000" w:rsidP="009D4000">
            <w:pPr>
              <w:spacing w:after="0"/>
              <w:jc w:val="center"/>
              <w:rPr>
                <w:rFonts w:ascii="Calibri" w:eastAsia="Calibri" w:hAnsi="Calibri" w:cs="Calibri"/>
                <w:color w:val="000000"/>
                <w:lang w:eastAsia="en-US"/>
              </w:rPr>
            </w:pPr>
            <w:r w:rsidRPr="009517D3">
              <w:rPr>
                <w:rFonts w:ascii="Calibri" w:eastAsia="Calibri" w:hAnsi="Calibri" w:cs="Calibri"/>
                <w:color w:val="000000"/>
                <w:lang w:eastAsia="en-US"/>
              </w:rPr>
              <w:t>300</w:t>
            </w:r>
          </w:p>
        </w:tc>
        <w:tc>
          <w:tcPr>
            <w:tcW w:w="965" w:type="dxa"/>
            <w:vAlign w:val="bottom"/>
          </w:tcPr>
          <w:p w14:paraId="5E7B715C" w14:textId="77777777" w:rsidR="00080B22" w:rsidRPr="009517D3" w:rsidRDefault="00000000" w:rsidP="009D4000">
            <w:pPr>
              <w:spacing w:after="0"/>
              <w:jc w:val="center"/>
              <w:rPr>
                <w:rFonts w:ascii="Calibri" w:eastAsia="Calibri" w:hAnsi="Calibri" w:cs="Calibri"/>
                <w:color w:val="000000"/>
                <w:lang w:eastAsia="en-US"/>
              </w:rPr>
            </w:pPr>
            <w:r w:rsidRPr="009517D3">
              <w:rPr>
                <w:rFonts w:ascii="Calibri" w:eastAsia="Calibri" w:hAnsi="Calibri" w:cs="Calibri"/>
                <w:color w:val="000000"/>
                <w:lang w:eastAsia="en-US"/>
              </w:rPr>
              <w:t>1</w:t>
            </w:r>
          </w:p>
        </w:tc>
        <w:tc>
          <w:tcPr>
            <w:tcW w:w="1697" w:type="dxa"/>
            <w:vAlign w:val="center"/>
          </w:tcPr>
          <w:p w14:paraId="40B8AE9D" w14:textId="77777777" w:rsidR="00080B22" w:rsidRPr="009517D3" w:rsidRDefault="00000000" w:rsidP="009D4000">
            <w:pPr>
              <w:spacing w:after="0"/>
              <w:jc w:val="center"/>
              <w:rPr>
                <w:rFonts w:ascii="Calibri" w:eastAsia="Calibri" w:hAnsi="Calibri" w:cs="Calibri"/>
                <w:color w:val="000000"/>
                <w:lang w:eastAsia="en-US"/>
              </w:rPr>
            </w:pPr>
            <w:r w:rsidRPr="009517D3">
              <w:rPr>
                <w:rFonts w:ascii="Calibri" w:eastAsia="Calibri" w:hAnsi="Calibri" w:cs="Calibri"/>
                <w:color w:val="000000"/>
                <w:lang w:eastAsia="en-US"/>
              </w:rPr>
              <w:t>2</w:t>
            </w:r>
          </w:p>
        </w:tc>
        <w:tc>
          <w:tcPr>
            <w:tcW w:w="1165" w:type="dxa"/>
            <w:vAlign w:val="bottom"/>
          </w:tcPr>
          <w:p w14:paraId="080F8EDC" w14:textId="77777777" w:rsidR="00080B22" w:rsidRPr="009517D3" w:rsidRDefault="00000000" w:rsidP="009D4000">
            <w:pPr>
              <w:spacing w:after="0"/>
              <w:jc w:val="center"/>
              <w:rPr>
                <w:rFonts w:ascii="Calibri" w:eastAsia="Calibri" w:hAnsi="Calibri" w:cs="Calibri"/>
                <w:color w:val="000000"/>
                <w:lang w:eastAsia="en-US"/>
              </w:rPr>
            </w:pPr>
            <w:r w:rsidRPr="009517D3">
              <w:rPr>
                <w:rFonts w:ascii="Calibri" w:eastAsia="Calibri" w:hAnsi="Calibri" w:cs="Calibri"/>
                <w:color w:val="000000"/>
                <w:lang w:eastAsia="en-US"/>
              </w:rPr>
              <w:t>60.3</w:t>
            </w:r>
          </w:p>
        </w:tc>
        <w:tc>
          <w:tcPr>
            <w:tcW w:w="1166" w:type="dxa"/>
            <w:vAlign w:val="bottom"/>
          </w:tcPr>
          <w:p w14:paraId="57E84EE2" w14:textId="77777777" w:rsidR="00080B22" w:rsidRPr="009517D3" w:rsidRDefault="00000000" w:rsidP="009D4000">
            <w:pPr>
              <w:spacing w:after="0"/>
              <w:jc w:val="center"/>
              <w:rPr>
                <w:rFonts w:ascii="Calibri" w:eastAsia="Calibri" w:hAnsi="Calibri" w:cs="Calibri"/>
                <w:color w:val="000000"/>
                <w:lang w:eastAsia="en-US"/>
              </w:rPr>
            </w:pPr>
            <w:r w:rsidRPr="009517D3">
              <w:rPr>
                <w:rFonts w:ascii="Calibri" w:eastAsia="Calibri" w:hAnsi="Calibri" w:cs="Calibri"/>
                <w:color w:val="000000"/>
                <w:lang w:eastAsia="en-US"/>
              </w:rPr>
              <w:t>4.5</w:t>
            </w:r>
          </w:p>
        </w:tc>
        <w:tc>
          <w:tcPr>
            <w:tcW w:w="1165" w:type="dxa"/>
            <w:vAlign w:val="bottom"/>
          </w:tcPr>
          <w:p w14:paraId="06272074" w14:textId="77777777" w:rsidR="00080B22" w:rsidRPr="009517D3" w:rsidRDefault="00000000" w:rsidP="009D4000">
            <w:pPr>
              <w:spacing w:after="0"/>
              <w:jc w:val="center"/>
              <w:rPr>
                <w:rFonts w:ascii="Calibri" w:eastAsia="Calibri" w:hAnsi="Calibri" w:cs="Calibri"/>
                <w:color w:val="000000"/>
                <w:lang w:eastAsia="en-US"/>
              </w:rPr>
            </w:pPr>
            <w:r w:rsidRPr="009517D3">
              <w:rPr>
                <w:rFonts w:ascii="Calibri" w:eastAsia="Calibri" w:hAnsi="Calibri" w:cs="Calibri"/>
                <w:color w:val="000000"/>
                <w:lang w:eastAsia="en-US"/>
              </w:rPr>
              <w:t>300</w:t>
            </w:r>
          </w:p>
        </w:tc>
        <w:tc>
          <w:tcPr>
            <w:tcW w:w="1166" w:type="dxa"/>
            <w:vAlign w:val="bottom"/>
          </w:tcPr>
          <w:p w14:paraId="2614A848" w14:textId="77777777" w:rsidR="00080B22" w:rsidRPr="009517D3" w:rsidRDefault="00000000" w:rsidP="009D4000">
            <w:pPr>
              <w:spacing w:after="0"/>
              <w:jc w:val="center"/>
              <w:rPr>
                <w:rFonts w:ascii="Calibri" w:eastAsia="Calibri" w:hAnsi="Calibri" w:cs="Calibri"/>
                <w:color w:val="000000"/>
                <w:lang w:eastAsia="en-US"/>
              </w:rPr>
            </w:pPr>
            <w:r w:rsidRPr="009517D3">
              <w:rPr>
                <w:rFonts w:ascii="Calibri" w:eastAsia="Calibri" w:hAnsi="Calibri" w:cs="Calibri"/>
                <w:color w:val="000000"/>
                <w:lang w:eastAsia="en-US"/>
              </w:rPr>
              <w:t>600</w:t>
            </w:r>
          </w:p>
        </w:tc>
      </w:tr>
      <w:tr w:rsidR="009838DF" w14:paraId="341E7756" w14:textId="77777777" w:rsidTr="009D4000">
        <w:trPr>
          <w:gridAfter w:val="1"/>
          <w:wAfter w:w="8" w:type="dxa"/>
        </w:trPr>
        <w:tc>
          <w:tcPr>
            <w:tcW w:w="965" w:type="dxa"/>
            <w:vAlign w:val="bottom"/>
          </w:tcPr>
          <w:p w14:paraId="70192B63" w14:textId="77777777" w:rsidR="00080B22" w:rsidRPr="009517D3" w:rsidRDefault="00000000" w:rsidP="009D4000">
            <w:pPr>
              <w:spacing w:after="0"/>
              <w:jc w:val="center"/>
              <w:rPr>
                <w:rFonts w:ascii="Calibri" w:eastAsia="Calibri" w:hAnsi="Calibri" w:cs="Calibri"/>
                <w:color w:val="000000"/>
                <w:lang w:eastAsia="en-US"/>
              </w:rPr>
            </w:pPr>
            <w:r w:rsidRPr="009517D3">
              <w:rPr>
                <w:rFonts w:ascii="Calibri" w:eastAsia="Calibri" w:hAnsi="Calibri" w:cs="Calibri"/>
                <w:color w:val="000000"/>
                <w:lang w:eastAsia="en-US"/>
              </w:rPr>
              <w:t>300</w:t>
            </w:r>
          </w:p>
        </w:tc>
        <w:tc>
          <w:tcPr>
            <w:tcW w:w="963" w:type="dxa"/>
            <w:vAlign w:val="bottom"/>
          </w:tcPr>
          <w:p w14:paraId="10A27399" w14:textId="77777777" w:rsidR="00080B22" w:rsidRPr="009517D3" w:rsidRDefault="00000000" w:rsidP="009D4000">
            <w:pPr>
              <w:spacing w:after="0"/>
              <w:jc w:val="center"/>
              <w:rPr>
                <w:rFonts w:ascii="Calibri" w:eastAsia="Calibri" w:hAnsi="Calibri" w:cs="Calibri"/>
                <w:color w:val="000000"/>
                <w:lang w:eastAsia="en-US"/>
              </w:rPr>
            </w:pPr>
            <w:r w:rsidRPr="009517D3">
              <w:rPr>
                <w:rFonts w:ascii="Calibri" w:eastAsia="Calibri" w:hAnsi="Calibri" w:cs="Calibri"/>
                <w:color w:val="000000"/>
                <w:lang w:eastAsia="en-US"/>
              </w:rPr>
              <w:t>450</w:t>
            </w:r>
          </w:p>
        </w:tc>
        <w:tc>
          <w:tcPr>
            <w:tcW w:w="965" w:type="dxa"/>
            <w:vAlign w:val="bottom"/>
          </w:tcPr>
          <w:p w14:paraId="4339728C" w14:textId="77777777" w:rsidR="00080B22" w:rsidRPr="009517D3" w:rsidRDefault="00000000" w:rsidP="009D4000">
            <w:pPr>
              <w:spacing w:after="0"/>
              <w:jc w:val="center"/>
              <w:rPr>
                <w:rFonts w:ascii="Calibri" w:eastAsia="Calibri" w:hAnsi="Calibri" w:cs="Calibri"/>
                <w:color w:val="000000"/>
                <w:lang w:eastAsia="en-US"/>
              </w:rPr>
            </w:pPr>
            <w:r w:rsidRPr="009517D3">
              <w:rPr>
                <w:rFonts w:ascii="Calibri" w:eastAsia="Calibri" w:hAnsi="Calibri" w:cs="Calibri"/>
                <w:color w:val="000000"/>
                <w:lang w:eastAsia="en-US"/>
              </w:rPr>
              <w:t>1</w:t>
            </w:r>
          </w:p>
        </w:tc>
        <w:tc>
          <w:tcPr>
            <w:tcW w:w="1697" w:type="dxa"/>
            <w:vAlign w:val="center"/>
          </w:tcPr>
          <w:p w14:paraId="0DEC4705" w14:textId="77777777" w:rsidR="00080B22" w:rsidRPr="009517D3" w:rsidRDefault="00000000" w:rsidP="009D4000">
            <w:pPr>
              <w:spacing w:after="0"/>
              <w:jc w:val="center"/>
              <w:rPr>
                <w:rFonts w:ascii="Calibri" w:eastAsia="Calibri" w:hAnsi="Calibri" w:cs="Calibri"/>
                <w:color w:val="000000"/>
                <w:lang w:eastAsia="en-US"/>
              </w:rPr>
            </w:pPr>
            <w:r w:rsidRPr="009517D3">
              <w:rPr>
                <w:rFonts w:ascii="Calibri" w:eastAsia="Calibri" w:hAnsi="Calibri" w:cs="Calibri"/>
                <w:color w:val="000000"/>
                <w:lang w:eastAsia="en-US"/>
              </w:rPr>
              <w:t>2</w:t>
            </w:r>
          </w:p>
        </w:tc>
        <w:tc>
          <w:tcPr>
            <w:tcW w:w="1165" w:type="dxa"/>
            <w:vAlign w:val="bottom"/>
          </w:tcPr>
          <w:p w14:paraId="3C6D3C58" w14:textId="77777777" w:rsidR="00080B22" w:rsidRPr="009517D3" w:rsidRDefault="00000000" w:rsidP="009D4000">
            <w:pPr>
              <w:spacing w:after="0"/>
              <w:jc w:val="center"/>
              <w:rPr>
                <w:rFonts w:ascii="Calibri" w:eastAsia="Calibri" w:hAnsi="Calibri" w:cs="Calibri"/>
                <w:color w:val="000000"/>
                <w:lang w:eastAsia="en-US"/>
              </w:rPr>
            </w:pPr>
            <w:r w:rsidRPr="009517D3">
              <w:rPr>
                <w:rFonts w:ascii="Calibri" w:eastAsia="Calibri" w:hAnsi="Calibri" w:cs="Calibri"/>
                <w:color w:val="000000"/>
                <w:lang w:eastAsia="en-US"/>
              </w:rPr>
              <w:t>60.3</w:t>
            </w:r>
          </w:p>
        </w:tc>
        <w:tc>
          <w:tcPr>
            <w:tcW w:w="1166" w:type="dxa"/>
            <w:vAlign w:val="bottom"/>
          </w:tcPr>
          <w:p w14:paraId="45B0D848" w14:textId="77777777" w:rsidR="00080B22" w:rsidRPr="009517D3" w:rsidRDefault="00000000" w:rsidP="009D4000">
            <w:pPr>
              <w:spacing w:after="0"/>
              <w:jc w:val="center"/>
              <w:rPr>
                <w:rFonts w:ascii="Calibri" w:eastAsia="Calibri" w:hAnsi="Calibri" w:cs="Calibri"/>
                <w:color w:val="000000"/>
                <w:lang w:eastAsia="en-US"/>
              </w:rPr>
            </w:pPr>
            <w:r w:rsidRPr="009517D3">
              <w:rPr>
                <w:rFonts w:ascii="Calibri" w:eastAsia="Calibri" w:hAnsi="Calibri" w:cs="Calibri"/>
                <w:color w:val="000000"/>
                <w:lang w:eastAsia="en-US"/>
              </w:rPr>
              <w:t>4.5</w:t>
            </w:r>
          </w:p>
        </w:tc>
        <w:tc>
          <w:tcPr>
            <w:tcW w:w="1165" w:type="dxa"/>
            <w:vAlign w:val="bottom"/>
          </w:tcPr>
          <w:p w14:paraId="2C66139B" w14:textId="77777777" w:rsidR="00080B22" w:rsidRPr="009517D3" w:rsidRDefault="00000000" w:rsidP="009D4000">
            <w:pPr>
              <w:spacing w:after="0"/>
              <w:jc w:val="center"/>
              <w:rPr>
                <w:rFonts w:ascii="Calibri" w:eastAsia="Calibri" w:hAnsi="Calibri" w:cs="Calibri"/>
                <w:color w:val="000000"/>
                <w:lang w:eastAsia="en-US"/>
              </w:rPr>
            </w:pPr>
            <w:r w:rsidRPr="009517D3">
              <w:rPr>
                <w:rFonts w:ascii="Calibri" w:eastAsia="Calibri" w:hAnsi="Calibri" w:cs="Calibri"/>
                <w:color w:val="000000"/>
                <w:lang w:eastAsia="en-US"/>
              </w:rPr>
              <w:t>300</w:t>
            </w:r>
          </w:p>
        </w:tc>
        <w:tc>
          <w:tcPr>
            <w:tcW w:w="1166" w:type="dxa"/>
            <w:vAlign w:val="bottom"/>
          </w:tcPr>
          <w:p w14:paraId="630AE5CB" w14:textId="77777777" w:rsidR="00080B22" w:rsidRPr="009517D3" w:rsidRDefault="00000000" w:rsidP="009D4000">
            <w:pPr>
              <w:spacing w:after="0"/>
              <w:jc w:val="center"/>
              <w:rPr>
                <w:rFonts w:ascii="Calibri" w:eastAsia="Calibri" w:hAnsi="Calibri" w:cs="Calibri"/>
                <w:color w:val="000000"/>
                <w:lang w:eastAsia="en-US"/>
              </w:rPr>
            </w:pPr>
            <w:r w:rsidRPr="009517D3">
              <w:rPr>
                <w:rFonts w:ascii="Calibri" w:eastAsia="Calibri" w:hAnsi="Calibri" w:cs="Calibri"/>
                <w:color w:val="000000"/>
                <w:lang w:eastAsia="en-US"/>
              </w:rPr>
              <w:t>700</w:t>
            </w:r>
          </w:p>
        </w:tc>
      </w:tr>
      <w:tr w:rsidR="009838DF" w14:paraId="1F739AB3" w14:textId="77777777" w:rsidTr="009D4000">
        <w:trPr>
          <w:gridAfter w:val="1"/>
          <w:wAfter w:w="8" w:type="dxa"/>
        </w:trPr>
        <w:tc>
          <w:tcPr>
            <w:tcW w:w="965" w:type="dxa"/>
            <w:vAlign w:val="bottom"/>
          </w:tcPr>
          <w:p w14:paraId="0FD4E8E0" w14:textId="77777777" w:rsidR="00080B22" w:rsidRPr="009517D3" w:rsidRDefault="00000000" w:rsidP="009D4000">
            <w:pPr>
              <w:spacing w:after="0"/>
              <w:jc w:val="center"/>
              <w:rPr>
                <w:rFonts w:ascii="Calibri" w:eastAsia="Calibri" w:hAnsi="Calibri" w:cs="Calibri"/>
                <w:color w:val="000000"/>
                <w:lang w:eastAsia="en-US"/>
              </w:rPr>
            </w:pPr>
            <w:r w:rsidRPr="009517D3">
              <w:rPr>
                <w:rFonts w:ascii="Calibri" w:eastAsia="Calibri" w:hAnsi="Calibri" w:cs="Calibri"/>
                <w:color w:val="000000"/>
                <w:lang w:eastAsia="en-US"/>
              </w:rPr>
              <w:t>450</w:t>
            </w:r>
          </w:p>
        </w:tc>
        <w:tc>
          <w:tcPr>
            <w:tcW w:w="963" w:type="dxa"/>
            <w:vAlign w:val="bottom"/>
          </w:tcPr>
          <w:p w14:paraId="75F6898D" w14:textId="77777777" w:rsidR="00080B22" w:rsidRPr="009517D3" w:rsidRDefault="00000000" w:rsidP="009D4000">
            <w:pPr>
              <w:spacing w:after="0"/>
              <w:jc w:val="center"/>
              <w:rPr>
                <w:rFonts w:ascii="Calibri" w:eastAsia="Calibri" w:hAnsi="Calibri" w:cs="Calibri"/>
                <w:color w:val="000000"/>
                <w:lang w:eastAsia="en-US"/>
              </w:rPr>
            </w:pPr>
            <w:r w:rsidRPr="009517D3">
              <w:rPr>
                <w:rFonts w:ascii="Calibri" w:eastAsia="Calibri" w:hAnsi="Calibri" w:cs="Calibri"/>
                <w:color w:val="000000"/>
                <w:lang w:eastAsia="en-US"/>
              </w:rPr>
              <w:t>450</w:t>
            </w:r>
          </w:p>
        </w:tc>
        <w:tc>
          <w:tcPr>
            <w:tcW w:w="965" w:type="dxa"/>
            <w:vAlign w:val="bottom"/>
          </w:tcPr>
          <w:p w14:paraId="0E07DE90" w14:textId="77777777" w:rsidR="00080B22" w:rsidRPr="009517D3" w:rsidRDefault="00000000" w:rsidP="009D4000">
            <w:pPr>
              <w:spacing w:after="0"/>
              <w:jc w:val="center"/>
              <w:rPr>
                <w:rFonts w:ascii="Calibri" w:eastAsia="Calibri" w:hAnsi="Calibri" w:cs="Calibri"/>
                <w:color w:val="000000"/>
                <w:lang w:eastAsia="en-US"/>
              </w:rPr>
            </w:pPr>
            <w:r w:rsidRPr="009517D3">
              <w:rPr>
                <w:rFonts w:ascii="Calibri" w:eastAsia="Calibri" w:hAnsi="Calibri" w:cs="Calibri"/>
                <w:color w:val="000000"/>
                <w:lang w:eastAsia="en-US"/>
              </w:rPr>
              <w:t>1</w:t>
            </w:r>
          </w:p>
        </w:tc>
        <w:tc>
          <w:tcPr>
            <w:tcW w:w="1697" w:type="dxa"/>
            <w:vAlign w:val="center"/>
          </w:tcPr>
          <w:p w14:paraId="5EF1E2FF" w14:textId="77777777" w:rsidR="00080B22" w:rsidRPr="009517D3" w:rsidRDefault="00000000" w:rsidP="009D4000">
            <w:pPr>
              <w:spacing w:after="0"/>
              <w:jc w:val="center"/>
              <w:rPr>
                <w:rFonts w:ascii="Calibri" w:eastAsia="Calibri" w:hAnsi="Calibri" w:cs="Calibri"/>
                <w:color w:val="000000"/>
                <w:lang w:eastAsia="en-US"/>
              </w:rPr>
            </w:pPr>
            <w:r w:rsidRPr="009517D3">
              <w:rPr>
                <w:rFonts w:ascii="Calibri" w:eastAsia="Calibri" w:hAnsi="Calibri" w:cs="Calibri"/>
                <w:color w:val="000000"/>
                <w:lang w:eastAsia="en-US"/>
              </w:rPr>
              <w:t>2</w:t>
            </w:r>
          </w:p>
        </w:tc>
        <w:tc>
          <w:tcPr>
            <w:tcW w:w="1165" w:type="dxa"/>
            <w:vAlign w:val="bottom"/>
          </w:tcPr>
          <w:p w14:paraId="009E42AF" w14:textId="77777777" w:rsidR="00080B22" w:rsidRPr="009517D3" w:rsidRDefault="00000000" w:rsidP="009D4000">
            <w:pPr>
              <w:spacing w:after="0"/>
              <w:jc w:val="center"/>
              <w:rPr>
                <w:rFonts w:ascii="Calibri" w:eastAsia="Calibri" w:hAnsi="Calibri" w:cs="Calibri"/>
                <w:color w:val="000000"/>
                <w:lang w:eastAsia="en-US"/>
              </w:rPr>
            </w:pPr>
            <w:r w:rsidRPr="009517D3">
              <w:rPr>
                <w:rFonts w:ascii="Calibri" w:eastAsia="Calibri" w:hAnsi="Calibri" w:cs="Calibri"/>
                <w:color w:val="000000"/>
                <w:lang w:eastAsia="en-US"/>
              </w:rPr>
              <w:t>60.3</w:t>
            </w:r>
          </w:p>
        </w:tc>
        <w:tc>
          <w:tcPr>
            <w:tcW w:w="1166" w:type="dxa"/>
            <w:vAlign w:val="bottom"/>
          </w:tcPr>
          <w:p w14:paraId="5270D238" w14:textId="77777777" w:rsidR="00080B22" w:rsidRPr="009517D3" w:rsidRDefault="00000000" w:rsidP="009D4000">
            <w:pPr>
              <w:spacing w:after="0"/>
              <w:jc w:val="center"/>
              <w:rPr>
                <w:rFonts w:ascii="Calibri" w:eastAsia="Calibri" w:hAnsi="Calibri" w:cs="Calibri"/>
                <w:color w:val="000000"/>
                <w:lang w:eastAsia="en-US"/>
              </w:rPr>
            </w:pPr>
            <w:r w:rsidRPr="009517D3">
              <w:rPr>
                <w:rFonts w:ascii="Calibri" w:eastAsia="Calibri" w:hAnsi="Calibri" w:cs="Calibri"/>
                <w:color w:val="000000"/>
                <w:lang w:eastAsia="en-US"/>
              </w:rPr>
              <w:t>4.5</w:t>
            </w:r>
          </w:p>
        </w:tc>
        <w:tc>
          <w:tcPr>
            <w:tcW w:w="1165" w:type="dxa"/>
            <w:vAlign w:val="bottom"/>
          </w:tcPr>
          <w:p w14:paraId="4D3D9359" w14:textId="77777777" w:rsidR="00080B22" w:rsidRPr="009517D3" w:rsidRDefault="00000000" w:rsidP="009D4000">
            <w:pPr>
              <w:spacing w:after="0"/>
              <w:jc w:val="center"/>
              <w:rPr>
                <w:rFonts w:ascii="Calibri" w:eastAsia="Calibri" w:hAnsi="Calibri" w:cs="Calibri"/>
                <w:color w:val="000000"/>
                <w:lang w:eastAsia="en-US"/>
              </w:rPr>
            </w:pPr>
            <w:r w:rsidRPr="009517D3">
              <w:rPr>
                <w:rFonts w:ascii="Calibri" w:eastAsia="Calibri" w:hAnsi="Calibri" w:cs="Calibri"/>
                <w:color w:val="000000"/>
                <w:lang w:eastAsia="en-US"/>
              </w:rPr>
              <w:t>300</w:t>
            </w:r>
          </w:p>
        </w:tc>
        <w:tc>
          <w:tcPr>
            <w:tcW w:w="1166" w:type="dxa"/>
            <w:vAlign w:val="bottom"/>
          </w:tcPr>
          <w:p w14:paraId="4E4A9CF1" w14:textId="77777777" w:rsidR="00080B22" w:rsidRPr="009517D3" w:rsidRDefault="00000000" w:rsidP="009D4000">
            <w:pPr>
              <w:spacing w:after="0"/>
              <w:jc w:val="center"/>
              <w:rPr>
                <w:rFonts w:ascii="Calibri" w:eastAsia="Calibri" w:hAnsi="Calibri" w:cs="Calibri"/>
                <w:color w:val="000000"/>
                <w:lang w:eastAsia="en-US"/>
              </w:rPr>
            </w:pPr>
            <w:r w:rsidRPr="009517D3">
              <w:rPr>
                <w:rFonts w:ascii="Calibri" w:eastAsia="Calibri" w:hAnsi="Calibri" w:cs="Calibri"/>
                <w:color w:val="000000"/>
                <w:lang w:eastAsia="en-US"/>
              </w:rPr>
              <w:t>800</w:t>
            </w:r>
          </w:p>
        </w:tc>
      </w:tr>
      <w:tr w:rsidR="009838DF" w14:paraId="474BE0D2" w14:textId="77777777" w:rsidTr="009D4000">
        <w:trPr>
          <w:gridAfter w:val="1"/>
          <w:wAfter w:w="8" w:type="dxa"/>
        </w:trPr>
        <w:tc>
          <w:tcPr>
            <w:tcW w:w="965" w:type="dxa"/>
            <w:vAlign w:val="bottom"/>
          </w:tcPr>
          <w:p w14:paraId="31029401" w14:textId="77777777" w:rsidR="00080B22" w:rsidRPr="009517D3" w:rsidRDefault="00000000" w:rsidP="009D4000">
            <w:pPr>
              <w:spacing w:after="0"/>
              <w:jc w:val="center"/>
              <w:rPr>
                <w:rFonts w:ascii="Calibri" w:eastAsia="Calibri" w:hAnsi="Calibri" w:cs="Calibri"/>
                <w:color w:val="000000"/>
                <w:lang w:eastAsia="en-US"/>
              </w:rPr>
            </w:pPr>
            <w:r w:rsidRPr="009517D3">
              <w:rPr>
                <w:rFonts w:ascii="Calibri" w:eastAsia="Calibri" w:hAnsi="Calibri" w:cs="Calibri"/>
                <w:color w:val="000000"/>
                <w:lang w:eastAsia="en-US"/>
              </w:rPr>
              <w:t>450</w:t>
            </w:r>
          </w:p>
        </w:tc>
        <w:tc>
          <w:tcPr>
            <w:tcW w:w="963" w:type="dxa"/>
            <w:vAlign w:val="bottom"/>
          </w:tcPr>
          <w:p w14:paraId="4AF4AF12" w14:textId="77777777" w:rsidR="00080B22" w:rsidRPr="009517D3" w:rsidRDefault="00000000" w:rsidP="009D4000">
            <w:pPr>
              <w:spacing w:after="0"/>
              <w:jc w:val="center"/>
              <w:rPr>
                <w:rFonts w:ascii="Calibri" w:eastAsia="Calibri" w:hAnsi="Calibri" w:cs="Calibri"/>
                <w:color w:val="000000"/>
                <w:lang w:eastAsia="en-US"/>
              </w:rPr>
            </w:pPr>
            <w:r w:rsidRPr="009517D3">
              <w:rPr>
                <w:rFonts w:ascii="Calibri" w:eastAsia="Calibri" w:hAnsi="Calibri" w:cs="Calibri"/>
                <w:color w:val="000000"/>
                <w:lang w:eastAsia="en-US"/>
              </w:rPr>
              <w:t>300</w:t>
            </w:r>
          </w:p>
        </w:tc>
        <w:tc>
          <w:tcPr>
            <w:tcW w:w="965" w:type="dxa"/>
            <w:vAlign w:val="bottom"/>
          </w:tcPr>
          <w:p w14:paraId="27ED3509" w14:textId="77777777" w:rsidR="00080B22" w:rsidRPr="009517D3" w:rsidRDefault="00000000" w:rsidP="009D4000">
            <w:pPr>
              <w:spacing w:after="0"/>
              <w:jc w:val="center"/>
              <w:rPr>
                <w:rFonts w:ascii="Calibri" w:eastAsia="Calibri" w:hAnsi="Calibri" w:cs="Calibri"/>
                <w:color w:val="000000"/>
                <w:lang w:eastAsia="en-US"/>
              </w:rPr>
            </w:pPr>
            <w:r w:rsidRPr="009517D3">
              <w:rPr>
                <w:rFonts w:ascii="Calibri" w:eastAsia="Calibri" w:hAnsi="Calibri" w:cs="Calibri"/>
                <w:color w:val="000000"/>
                <w:lang w:eastAsia="en-US"/>
              </w:rPr>
              <w:t>1</w:t>
            </w:r>
          </w:p>
        </w:tc>
        <w:tc>
          <w:tcPr>
            <w:tcW w:w="1697" w:type="dxa"/>
            <w:vAlign w:val="center"/>
          </w:tcPr>
          <w:p w14:paraId="52185889" w14:textId="77777777" w:rsidR="00080B22" w:rsidRPr="009517D3" w:rsidRDefault="00000000" w:rsidP="009D4000">
            <w:pPr>
              <w:spacing w:after="0"/>
              <w:jc w:val="center"/>
              <w:rPr>
                <w:rFonts w:ascii="Calibri" w:eastAsia="Calibri" w:hAnsi="Calibri" w:cs="Calibri"/>
                <w:color w:val="000000"/>
                <w:lang w:eastAsia="en-US"/>
              </w:rPr>
            </w:pPr>
            <w:r w:rsidRPr="009517D3">
              <w:rPr>
                <w:rFonts w:ascii="Calibri" w:eastAsia="Calibri" w:hAnsi="Calibri" w:cs="Calibri"/>
                <w:color w:val="000000"/>
                <w:lang w:eastAsia="en-US"/>
              </w:rPr>
              <w:t>2</w:t>
            </w:r>
          </w:p>
        </w:tc>
        <w:tc>
          <w:tcPr>
            <w:tcW w:w="1165" w:type="dxa"/>
            <w:vAlign w:val="bottom"/>
          </w:tcPr>
          <w:p w14:paraId="0B095770" w14:textId="77777777" w:rsidR="00080B22" w:rsidRPr="009517D3" w:rsidRDefault="00000000" w:rsidP="009D4000">
            <w:pPr>
              <w:spacing w:after="0"/>
              <w:jc w:val="center"/>
              <w:rPr>
                <w:rFonts w:ascii="Calibri" w:eastAsia="Calibri" w:hAnsi="Calibri" w:cs="Calibri"/>
                <w:color w:val="000000"/>
                <w:lang w:eastAsia="en-US"/>
              </w:rPr>
            </w:pPr>
            <w:r w:rsidRPr="009517D3">
              <w:rPr>
                <w:rFonts w:ascii="Calibri" w:eastAsia="Calibri" w:hAnsi="Calibri" w:cs="Calibri"/>
                <w:color w:val="000000"/>
                <w:lang w:eastAsia="en-US"/>
              </w:rPr>
              <w:t>60.3</w:t>
            </w:r>
          </w:p>
        </w:tc>
        <w:tc>
          <w:tcPr>
            <w:tcW w:w="1166" w:type="dxa"/>
            <w:vAlign w:val="bottom"/>
          </w:tcPr>
          <w:p w14:paraId="006C2B19" w14:textId="77777777" w:rsidR="00080B22" w:rsidRPr="009517D3" w:rsidRDefault="00000000" w:rsidP="009D4000">
            <w:pPr>
              <w:spacing w:after="0"/>
              <w:jc w:val="center"/>
              <w:rPr>
                <w:rFonts w:ascii="Calibri" w:eastAsia="Calibri" w:hAnsi="Calibri" w:cs="Calibri"/>
                <w:color w:val="000000"/>
                <w:lang w:eastAsia="en-US"/>
              </w:rPr>
            </w:pPr>
            <w:r w:rsidRPr="009517D3">
              <w:rPr>
                <w:rFonts w:ascii="Calibri" w:eastAsia="Calibri" w:hAnsi="Calibri" w:cs="Calibri"/>
                <w:color w:val="000000"/>
                <w:lang w:eastAsia="en-US"/>
              </w:rPr>
              <w:t>4.5</w:t>
            </w:r>
          </w:p>
        </w:tc>
        <w:tc>
          <w:tcPr>
            <w:tcW w:w="1165" w:type="dxa"/>
            <w:vAlign w:val="bottom"/>
          </w:tcPr>
          <w:p w14:paraId="50BE1587" w14:textId="77777777" w:rsidR="00080B22" w:rsidRPr="009517D3" w:rsidRDefault="00000000" w:rsidP="009D4000">
            <w:pPr>
              <w:spacing w:after="0"/>
              <w:jc w:val="center"/>
              <w:rPr>
                <w:rFonts w:ascii="Calibri" w:eastAsia="Calibri" w:hAnsi="Calibri" w:cs="Calibri"/>
                <w:color w:val="000000"/>
                <w:lang w:eastAsia="en-US"/>
              </w:rPr>
            </w:pPr>
            <w:r w:rsidRPr="009517D3">
              <w:rPr>
                <w:rFonts w:ascii="Calibri" w:eastAsia="Calibri" w:hAnsi="Calibri" w:cs="Calibri"/>
                <w:color w:val="000000"/>
                <w:lang w:eastAsia="en-US"/>
              </w:rPr>
              <w:t>300</w:t>
            </w:r>
          </w:p>
        </w:tc>
        <w:tc>
          <w:tcPr>
            <w:tcW w:w="1166" w:type="dxa"/>
            <w:vAlign w:val="bottom"/>
          </w:tcPr>
          <w:p w14:paraId="274CC5C5" w14:textId="77777777" w:rsidR="00080B22" w:rsidRPr="009517D3" w:rsidRDefault="00000000" w:rsidP="009D4000">
            <w:pPr>
              <w:spacing w:after="0"/>
              <w:jc w:val="center"/>
              <w:rPr>
                <w:rFonts w:ascii="Calibri" w:eastAsia="Calibri" w:hAnsi="Calibri" w:cs="Calibri"/>
                <w:color w:val="000000"/>
                <w:lang w:eastAsia="en-US"/>
              </w:rPr>
            </w:pPr>
            <w:r w:rsidRPr="009517D3">
              <w:rPr>
                <w:rFonts w:ascii="Calibri" w:eastAsia="Calibri" w:hAnsi="Calibri" w:cs="Calibri"/>
                <w:color w:val="000000"/>
                <w:lang w:eastAsia="en-US"/>
              </w:rPr>
              <w:t>700</w:t>
            </w:r>
          </w:p>
        </w:tc>
      </w:tr>
      <w:tr w:rsidR="009838DF" w14:paraId="5C0AD2CA" w14:textId="77777777" w:rsidTr="009D4000">
        <w:trPr>
          <w:gridAfter w:val="1"/>
          <w:wAfter w:w="8" w:type="dxa"/>
        </w:trPr>
        <w:tc>
          <w:tcPr>
            <w:tcW w:w="965" w:type="dxa"/>
            <w:vAlign w:val="bottom"/>
          </w:tcPr>
          <w:p w14:paraId="44FCB25A" w14:textId="77777777" w:rsidR="00080B22" w:rsidRPr="009517D3" w:rsidRDefault="00000000" w:rsidP="009D4000">
            <w:pPr>
              <w:spacing w:after="0"/>
              <w:jc w:val="center"/>
              <w:rPr>
                <w:rFonts w:ascii="Calibri" w:eastAsia="Calibri" w:hAnsi="Calibri" w:cs="Calibri"/>
                <w:color w:val="000000"/>
                <w:lang w:eastAsia="en-US"/>
              </w:rPr>
            </w:pPr>
            <w:r w:rsidRPr="009517D3">
              <w:rPr>
                <w:rFonts w:ascii="Calibri" w:eastAsia="Calibri" w:hAnsi="Calibri" w:cs="Calibri"/>
                <w:color w:val="000000"/>
                <w:lang w:eastAsia="en-US"/>
              </w:rPr>
              <w:t>450</w:t>
            </w:r>
          </w:p>
        </w:tc>
        <w:tc>
          <w:tcPr>
            <w:tcW w:w="963" w:type="dxa"/>
            <w:vAlign w:val="bottom"/>
          </w:tcPr>
          <w:p w14:paraId="2D530D46" w14:textId="77777777" w:rsidR="00080B22" w:rsidRPr="009517D3" w:rsidRDefault="00000000" w:rsidP="009D4000">
            <w:pPr>
              <w:spacing w:after="0"/>
              <w:jc w:val="center"/>
              <w:rPr>
                <w:rFonts w:ascii="Calibri" w:eastAsia="Calibri" w:hAnsi="Calibri" w:cs="Calibri"/>
                <w:color w:val="000000"/>
                <w:lang w:eastAsia="en-US"/>
              </w:rPr>
            </w:pPr>
            <w:r w:rsidRPr="009517D3">
              <w:rPr>
                <w:rFonts w:ascii="Calibri" w:eastAsia="Calibri" w:hAnsi="Calibri" w:cs="Calibri"/>
                <w:color w:val="000000"/>
                <w:lang w:eastAsia="en-US"/>
              </w:rPr>
              <w:t>600</w:t>
            </w:r>
          </w:p>
        </w:tc>
        <w:tc>
          <w:tcPr>
            <w:tcW w:w="965" w:type="dxa"/>
            <w:vAlign w:val="bottom"/>
          </w:tcPr>
          <w:p w14:paraId="66310374" w14:textId="77777777" w:rsidR="00080B22" w:rsidRPr="009517D3" w:rsidRDefault="00000000" w:rsidP="009D4000">
            <w:pPr>
              <w:spacing w:after="0"/>
              <w:jc w:val="center"/>
              <w:rPr>
                <w:rFonts w:ascii="Calibri" w:eastAsia="Calibri" w:hAnsi="Calibri" w:cs="Calibri"/>
                <w:color w:val="000000"/>
                <w:lang w:eastAsia="en-US"/>
              </w:rPr>
            </w:pPr>
            <w:r w:rsidRPr="009517D3">
              <w:rPr>
                <w:rFonts w:ascii="Calibri" w:eastAsia="Calibri" w:hAnsi="Calibri" w:cs="Calibri"/>
                <w:color w:val="000000"/>
                <w:lang w:eastAsia="en-US"/>
              </w:rPr>
              <w:t>1</w:t>
            </w:r>
          </w:p>
        </w:tc>
        <w:tc>
          <w:tcPr>
            <w:tcW w:w="1697" w:type="dxa"/>
            <w:vAlign w:val="center"/>
          </w:tcPr>
          <w:p w14:paraId="015E6EDB" w14:textId="77777777" w:rsidR="00080B22" w:rsidRPr="009517D3" w:rsidRDefault="00000000" w:rsidP="009D4000">
            <w:pPr>
              <w:spacing w:after="0"/>
              <w:jc w:val="center"/>
              <w:rPr>
                <w:rFonts w:ascii="Calibri" w:eastAsia="Calibri" w:hAnsi="Calibri" w:cs="Calibri"/>
                <w:color w:val="000000"/>
                <w:lang w:eastAsia="en-US"/>
              </w:rPr>
            </w:pPr>
            <w:r w:rsidRPr="009517D3">
              <w:rPr>
                <w:rFonts w:ascii="Calibri" w:eastAsia="Calibri" w:hAnsi="Calibri" w:cs="Calibri"/>
                <w:color w:val="000000"/>
                <w:lang w:eastAsia="en-US"/>
              </w:rPr>
              <w:t>2</w:t>
            </w:r>
          </w:p>
        </w:tc>
        <w:tc>
          <w:tcPr>
            <w:tcW w:w="1165" w:type="dxa"/>
            <w:vAlign w:val="bottom"/>
          </w:tcPr>
          <w:p w14:paraId="1ECF88C0" w14:textId="77777777" w:rsidR="00080B22" w:rsidRPr="009517D3" w:rsidRDefault="00000000" w:rsidP="009D4000">
            <w:pPr>
              <w:spacing w:after="0"/>
              <w:jc w:val="center"/>
              <w:rPr>
                <w:rFonts w:ascii="Calibri" w:eastAsia="Calibri" w:hAnsi="Calibri" w:cs="Calibri"/>
                <w:color w:val="000000"/>
                <w:lang w:eastAsia="en-US"/>
              </w:rPr>
            </w:pPr>
            <w:r w:rsidRPr="009517D3">
              <w:rPr>
                <w:rFonts w:ascii="Calibri" w:eastAsia="Calibri" w:hAnsi="Calibri" w:cs="Calibri"/>
                <w:color w:val="000000"/>
                <w:lang w:eastAsia="en-US"/>
              </w:rPr>
              <w:t>60.3</w:t>
            </w:r>
          </w:p>
        </w:tc>
        <w:tc>
          <w:tcPr>
            <w:tcW w:w="1166" w:type="dxa"/>
            <w:vAlign w:val="bottom"/>
          </w:tcPr>
          <w:p w14:paraId="1ABDE247" w14:textId="77777777" w:rsidR="00080B22" w:rsidRPr="009517D3" w:rsidRDefault="00000000" w:rsidP="009D4000">
            <w:pPr>
              <w:spacing w:after="0"/>
              <w:jc w:val="center"/>
              <w:rPr>
                <w:rFonts w:ascii="Calibri" w:eastAsia="Calibri" w:hAnsi="Calibri" w:cs="Calibri"/>
                <w:color w:val="000000"/>
                <w:lang w:eastAsia="en-US"/>
              </w:rPr>
            </w:pPr>
            <w:r w:rsidRPr="009517D3">
              <w:rPr>
                <w:rFonts w:ascii="Calibri" w:eastAsia="Calibri" w:hAnsi="Calibri" w:cs="Calibri"/>
                <w:color w:val="000000"/>
                <w:lang w:eastAsia="en-US"/>
              </w:rPr>
              <w:t>4.5</w:t>
            </w:r>
          </w:p>
        </w:tc>
        <w:tc>
          <w:tcPr>
            <w:tcW w:w="1165" w:type="dxa"/>
            <w:vAlign w:val="bottom"/>
          </w:tcPr>
          <w:p w14:paraId="019E8970" w14:textId="77777777" w:rsidR="00080B22" w:rsidRPr="009517D3" w:rsidRDefault="00000000" w:rsidP="009D4000">
            <w:pPr>
              <w:spacing w:after="0"/>
              <w:jc w:val="center"/>
              <w:rPr>
                <w:rFonts w:ascii="Calibri" w:eastAsia="Calibri" w:hAnsi="Calibri" w:cs="Calibri"/>
                <w:color w:val="000000"/>
                <w:lang w:eastAsia="en-US"/>
              </w:rPr>
            </w:pPr>
            <w:r w:rsidRPr="009517D3">
              <w:rPr>
                <w:rFonts w:ascii="Calibri" w:eastAsia="Calibri" w:hAnsi="Calibri" w:cs="Calibri"/>
                <w:color w:val="000000"/>
                <w:lang w:eastAsia="en-US"/>
              </w:rPr>
              <w:t>300</w:t>
            </w:r>
          </w:p>
        </w:tc>
        <w:tc>
          <w:tcPr>
            <w:tcW w:w="1166" w:type="dxa"/>
            <w:vAlign w:val="bottom"/>
          </w:tcPr>
          <w:p w14:paraId="3A0B3C08" w14:textId="77777777" w:rsidR="00080B22" w:rsidRPr="009517D3" w:rsidRDefault="00000000" w:rsidP="009D4000">
            <w:pPr>
              <w:spacing w:after="0"/>
              <w:jc w:val="center"/>
              <w:rPr>
                <w:rFonts w:ascii="Calibri" w:eastAsia="Calibri" w:hAnsi="Calibri" w:cs="Calibri"/>
                <w:color w:val="000000"/>
                <w:lang w:eastAsia="en-US"/>
              </w:rPr>
            </w:pPr>
            <w:r w:rsidRPr="009517D3">
              <w:rPr>
                <w:rFonts w:ascii="Calibri" w:eastAsia="Calibri" w:hAnsi="Calibri" w:cs="Calibri"/>
                <w:color w:val="000000"/>
                <w:lang w:eastAsia="en-US"/>
              </w:rPr>
              <w:t>900</w:t>
            </w:r>
          </w:p>
        </w:tc>
      </w:tr>
      <w:tr w:rsidR="009838DF" w14:paraId="2F825C2F" w14:textId="77777777" w:rsidTr="009D4000">
        <w:trPr>
          <w:gridAfter w:val="1"/>
          <w:wAfter w:w="8" w:type="dxa"/>
        </w:trPr>
        <w:tc>
          <w:tcPr>
            <w:tcW w:w="965" w:type="dxa"/>
            <w:vAlign w:val="bottom"/>
          </w:tcPr>
          <w:p w14:paraId="26456ED8" w14:textId="77777777" w:rsidR="00080B22" w:rsidRPr="009517D3" w:rsidRDefault="00000000" w:rsidP="009D4000">
            <w:pPr>
              <w:spacing w:after="0"/>
              <w:jc w:val="center"/>
              <w:rPr>
                <w:rFonts w:ascii="Calibri" w:eastAsia="Calibri" w:hAnsi="Calibri" w:cs="Calibri"/>
                <w:color w:val="000000"/>
                <w:lang w:eastAsia="en-US"/>
              </w:rPr>
            </w:pPr>
            <w:r w:rsidRPr="009517D3">
              <w:rPr>
                <w:rFonts w:ascii="Calibri" w:eastAsia="Calibri" w:hAnsi="Calibri" w:cs="Calibri"/>
                <w:color w:val="000000"/>
                <w:lang w:eastAsia="en-US"/>
              </w:rPr>
              <w:t>450</w:t>
            </w:r>
          </w:p>
        </w:tc>
        <w:tc>
          <w:tcPr>
            <w:tcW w:w="963" w:type="dxa"/>
            <w:vAlign w:val="bottom"/>
          </w:tcPr>
          <w:p w14:paraId="50BA17AE" w14:textId="77777777" w:rsidR="00080B22" w:rsidRPr="009517D3" w:rsidRDefault="00000000" w:rsidP="009D4000">
            <w:pPr>
              <w:spacing w:after="0"/>
              <w:jc w:val="center"/>
              <w:rPr>
                <w:rFonts w:ascii="Calibri" w:eastAsia="Calibri" w:hAnsi="Calibri" w:cs="Calibri"/>
                <w:color w:val="000000"/>
                <w:lang w:eastAsia="en-US"/>
              </w:rPr>
            </w:pPr>
            <w:r w:rsidRPr="009517D3">
              <w:rPr>
                <w:rFonts w:ascii="Calibri" w:eastAsia="Calibri" w:hAnsi="Calibri" w:cs="Calibri"/>
                <w:color w:val="000000"/>
                <w:lang w:eastAsia="en-US"/>
              </w:rPr>
              <w:t>750</w:t>
            </w:r>
          </w:p>
        </w:tc>
        <w:tc>
          <w:tcPr>
            <w:tcW w:w="965" w:type="dxa"/>
            <w:vAlign w:val="bottom"/>
          </w:tcPr>
          <w:p w14:paraId="0E2B456E" w14:textId="77777777" w:rsidR="00080B22" w:rsidRPr="009517D3" w:rsidRDefault="00000000" w:rsidP="009D4000">
            <w:pPr>
              <w:spacing w:after="0"/>
              <w:jc w:val="center"/>
              <w:rPr>
                <w:rFonts w:ascii="Calibri" w:eastAsia="Calibri" w:hAnsi="Calibri" w:cs="Calibri"/>
                <w:color w:val="000000"/>
                <w:lang w:eastAsia="en-US"/>
              </w:rPr>
            </w:pPr>
            <w:r w:rsidRPr="009517D3">
              <w:rPr>
                <w:rFonts w:ascii="Calibri" w:eastAsia="Calibri" w:hAnsi="Calibri" w:cs="Calibri"/>
                <w:color w:val="000000"/>
                <w:lang w:eastAsia="en-US"/>
              </w:rPr>
              <w:t>1</w:t>
            </w:r>
          </w:p>
        </w:tc>
        <w:tc>
          <w:tcPr>
            <w:tcW w:w="1697" w:type="dxa"/>
            <w:vAlign w:val="center"/>
          </w:tcPr>
          <w:p w14:paraId="2D1350EC" w14:textId="77777777" w:rsidR="00080B22" w:rsidRPr="009517D3" w:rsidRDefault="00000000" w:rsidP="009D4000">
            <w:pPr>
              <w:spacing w:after="0"/>
              <w:jc w:val="center"/>
              <w:rPr>
                <w:rFonts w:ascii="Calibri" w:eastAsia="Calibri" w:hAnsi="Calibri" w:cs="Calibri"/>
                <w:color w:val="000000"/>
                <w:lang w:eastAsia="en-US"/>
              </w:rPr>
            </w:pPr>
            <w:r w:rsidRPr="009517D3">
              <w:rPr>
                <w:rFonts w:ascii="Calibri" w:eastAsia="Calibri" w:hAnsi="Calibri" w:cs="Calibri"/>
                <w:color w:val="000000"/>
                <w:lang w:eastAsia="en-US"/>
              </w:rPr>
              <w:t>2</w:t>
            </w:r>
          </w:p>
        </w:tc>
        <w:tc>
          <w:tcPr>
            <w:tcW w:w="1165" w:type="dxa"/>
            <w:vAlign w:val="bottom"/>
          </w:tcPr>
          <w:p w14:paraId="59143DE8" w14:textId="77777777" w:rsidR="00080B22" w:rsidRPr="009517D3" w:rsidRDefault="00000000" w:rsidP="009D4000">
            <w:pPr>
              <w:spacing w:after="0"/>
              <w:jc w:val="center"/>
              <w:rPr>
                <w:rFonts w:ascii="Calibri" w:eastAsia="Calibri" w:hAnsi="Calibri" w:cs="Calibri"/>
                <w:color w:val="000000"/>
                <w:lang w:eastAsia="en-US"/>
              </w:rPr>
            </w:pPr>
            <w:r w:rsidRPr="009517D3">
              <w:rPr>
                <w:rFonts w:ascii="Calibri" w:eastAsia="Calibri" w:hAnsi="Calibri" w:cs="Calibri"/>
                <w:color w:val="000000"/>
                <w:lang w:eastAsia="en-US"/>
              </w:rPr>
              <w:t>60.3</w:t>
            </w:r>
          </w:p>
        </w:tc>
        <w:tc>
          <w:tcPr>
            <w:tcW w:w="1166" w:type="dxa"/>
            <w:vAlign w:val="bottom"/>
          </w:tcPr>
          <w:p w14:paraId="7897D4C1" w14:textId="77777777" w:rsidR="00080B22" w:rsidRPr="009517D3" w:rsidRDefault="00000000" w:rsidP="009D4000">
            <w:pPr>
              <w:spacing w:after="0"/>
              <w:jc w:val="center"/>
              <w:rPr>
                <w:rFonts w:ascii="Calibri" w:eastAsia="Calibri" w:hAnsi="Calibri" w:cs="Calibri"/>
                <w:color w:val="000000"/>
                <w:lang w:eastAsia="en-US"/>
              </w:rPr>
            </w:pPr>
            <w:r w:rsidRPr="009517D3">
              <w:rPr>
                <w:rFonts w:ascii="Calibri" w:eastAsia="Calibri" w:hAnsi="Calibri" w:cs="Calibri"/>
                <w:color w:val="000000"/>
                <w:lang w:eastAsia="en-US"/>
              </w:rPr>
              <w:t>4.5</w:t>
            </w:r>
          </w:p>
        </w:tc>
        <w:tc>
          <w:tcPr>
            <w:tcW w:w="1165" w:type="dxa"/>
            <w:vAlign w:val="bottom"/>
          </w:tcPr>
          <w:p w14:paraId="73C9EA65" w14:textId="77777777" w:rsidR="00080B22" w:rsidRPr="009517D3" w:rsidRDefault="00000000" w:rsidP="009D4000">
            <w:pPr>
              <w:spacing w:after="0"/>
              <w:jc w:val="center"/>
              <w:rPr>
                <w:rFonts w:ascii="Calibri" w:eastAsia="Calibri" w:hAnsi="Calibri" w:cs="Calibri"/>
                <w:color w:val="000000"/>
                <w:lang w:eastAsia="en-US"/>
              </w:rPr>
            </w:pPr>
            <w:r w:rsidRPr="009517D3">
              <w:rPr>
                <w:rFonts w:ascii="Calibri" w:eastAsia="Calibri" w:hAnsi="Calibri" w:cs="Calibri"/>
                <w:color w:val="000000"/>
                <w:lang w:eastAsia="en-US"/>
              </w:rPr>
              <w:t>300</w:t>
            </w:r>
          </w:p>
        </w:tc>
        <w:tc>
          <w:tcPr>
            <w:tcW w:w="1166" w:type="dxa"/>
            <w:vAlign w:val="bottom"/>
          </w:tcPr>
          <w:p w14:paraId="24320F51" w14:textId="77777777" w:rsidR="00080B22" w:rsidRPr="009517D3" w:rsidRDefault="00000000" w:rsidP="009D4000">
            <w:pPr>
              <w:spacing w:after="0"/>
              <w:jc w:val="center"/>
              <w:rPr>
                <w:rFonts w:ascii="Calibri" w:eastAsia="Calibri" w:hAnsi="Calibri" w:cs="Calibri"/>
                <w:color w:val="000000"/>
                <w:lang w:eastAsia="en-US"/>
              </w:rPr>
            </w:pPr>
            <w:r w:rsidRPr="009517D3">
              <w:rPr>
                <w:rFonts w:ascii="Calibri" w:eastAsia="Calibri" w:hAnsi="Calibri" w:cs="Calibri"/>
                <w:color w:val="000000"/>
                <w:lang w:eastAsia="en-US"/>
              </w:rPr>
              <w:t>900</w:t>
            </w:r>
          </w:p>
        </w:tc>
      </w:tr>
      <w:tr w:rsidR="009838DF" w14:paraId="7D3C5DC7" w14:textId="77777777" w:rsidTr="009D4000">
        <w:trPr>
          <w:gridAfter w:val="1"/>
          <w:wAfter w:w="8" w:type="dxa"/>
        </w:trPr>
        <w:tc>
          <w:tcPr>
            <w:tcW w:w="965" w:type="dxa"/>
            <w:vAlign w:val="bottom"/>
          </w:tcPr>
          <w:p w14:paraId="37175509" w14:textId="77777777" w:rsidR="00080B22" w:rsidRPr="009517D3" w:rsidRDefault="00000000" w:rsidP="009D4000">
            <w:pPr>
              <w:spacing w:after="0"/>
              <w:jc w:val="center"/>
              <w:rPr>
                <w:rFonts w:ascii="Calibri" w:eastAsia="Calibri" w:hAnsi="Calibri" w:cs="Calibri"/>
                <w:color w:val="000000"/>
                <w:lang w:eastAsia="en-US"/>
              </w:rPr>
            </w:pPr>
            <w:r w:rsidRPr="009517D3">
              <w:rPr>
                <w:rFonts w:ascii="Calibri" w:eastAsia="Calibri" w:hAnsi="Calibri" w:cs="Calibri"/>
                <w:color w:val="000000"/>
                <w:lang w:eastAsia="en-US"/>
              </w:rPr>
              <w:t>450</w:t>
            </w:r>
          </w:p>
        </w:tc>
        <w:tc>
          <w:tcPr>
            <w:tcW w:w="963" w:type="dxa"/>
            <w:vAlign w:val="bottom"/>
          </w:tcPr>
          <w:p w14:paraId="15260B92" w14:textId="77777777" w:rsidR="00080B22" w:rsidRPr="009517D3" w:rsidRDefault="00000000" w:rsidP="009D4000">
            <w:pPr>
              <w:spacing w:after="0"/>
              <w:jc w:val="center"/>
              <w:rPr>
                <w:rFonts w:ascii="Calibri" w:eastAsia="Calibri" w:hAnsi="Calibri" w:cs="Calibri"/>
                <w:color w:val="000000"/>
                <w:lang w:eastAsia="en-US"/>
              </w:rPr>
            </w:pPr>
            <w:r w:rsidRPr="009517D3">
              <w:rPr>
                <w:rFonts w:ascii="Calibri" w:eastAsia="Calibri" w:hAnsi="Calibri" w:cs="Calibri"/>
                <w:color w:val="000000"/>
                <w:lang w:eastAsia="en-US"/>
              </w:rPr>
              <w:t>900</w:t>
            </w:r>
          </w:p>
        </w:tc>
        <w:tc>
          <w:tcPr>
            <w:tcW w:w="965" w:type="dxa"/>
            <w:vAlign w:val="bottom"/>
          </w:tcPr>
          <w:p w14:paraId="6F969696" w14:textId="77777777" w:rsidR="00080B22" w:rsidRPr="009517D3" w:rsidRDefault="00000000" w:rsidP="009D4000">
            <w:pPr>
              <w:spacing w:after="0"/>
              <w:jc w:val="center"/>
              <w:rPr>
                <w:rFonts w:ascii="Calibri" w:eastAsia="Calibri" w:hAnsi="Calibri" w:cs="Calibri"/>
                <w:color w:val="000000"/>
                <w:lang w:eastAsia="en-US"/>
              </w:rPr>
            </w:pPr>
            <w:r w:rsidRPr="009517D3">
              <w:rPr>
                <w:rFonts w:ascii="Calibri" w:eastAsia="Calibri" w:hAnsi="Calibri" w:cs="Calibri"/>
                <w:color w:val="000000"/>
                <w:lang w:eastAsia="en-US"/>
              </w:rPr>
              <w:t>1</w:t>
            </w:r>
          </w:p>
        </w:tc>
        <w:tc>
          <w:tcPr>
            <w:tcW w:w="1697" w:type="dxa"/>
            <w:vAlign w:val="center"/>
          </w:tcPr>
          <w:p w14:paraId="7F1BDB52" w14:textId="77777777" w:rsidR="00080B22" w:rsidRPr="009517D3" w:rsidRDefault="00000000" w:rsidP="009D4000">
            <w:pPr>
              <w:spacing w:after="0"/>
              <w:jc w:val="center"/>
              <w:rPr>
                <w:rFonts w:ascii="Calibri" w:eastAsia="Calibri" w:hAnsi="Calibri" w:cs="Calibri"/>
                <w:color w:val="000000"/>
                <w:lang w:eastAsia="en-US"/>
              </w:rPr>
            </w:pPr>
            <w:r w:rsidRPr="009517D3">
              <w:rPr>
                <w:rFonts w:ascii="Calibri" w:eastAsia="Calibri" w:hAnsi="Calibri" w:cs="Calibri"/>
                <w:color w:val="000000"/>
                <w:lang w:eastAsia="en-US"/>
              </w:rPr>
              <w:t>2</w:t>
            </w:r>
          </w:p>
        </w:tc>
        <w:tc>
          <w:tcPr>
            <w:tcW w:w="1165" w:type="dxa"/>
            <w:vAlign w:val="bottom"/>
          </w:tcPr>
          <w:p w14:paraId="6AB9C91B" w14:textId="77777777" w:rsidR="00080B22" w:rsidRPr="009517D3" w:rsidRDefault="00000000" w:rsidP="009D4000">
            <w:pPr>
              <w:spacing w:after="0"/>
              <w:jc w:val="center"/>
              <w:rPr>
                <w:rFonts w:ascii="Calibri" w:eastAsia="Calibri" w:hAnsi="Calibri" w:cs="Calibri"/>
                <w:color w:val="000000"/>
                <w:lang w:eastAsia="en-US"/>
              </w:rPr>
            </w:pPr>
            <w:r w:rsidRPr="009517D3">
              <w:rPr>
                <w:rFonts w:ascii="Calibri" w:eastAsia="Calibri" w:hAnsi="Calibri" w:cs="Calibri"/>
                <w:color w:val="000000"/>
                <w:lang w:eastAsia="en-US"/>
              </w:rPr>
              <w:t>60.3</w:t>
            </w:r>
          </w:p>
        </w:tc>
        <w:tc>
          <w:tcPr>
            <w:tcW w:w="1166" w:type="dxa"/>
            <w:vAlign w:val="bottom"/>
          </w:tcPr>
          <w:p w14:paraId="7464F56F" w14:textId="77777777" w:rsidR="00080B22" w:rsidRPr="009517D3" w:rsidRDefault="00000000" w:rsidP="009D4000">
            <w:pPr>
              <w:spacing w:after="0"/>
              <w:jc w:val="center"/>
              <w:rPr>
                <w:rFonts w:ascii="Calibri" w:eastAsia="Calibri" w:hAnsi="Calibri" w:cs="Calibri"/>
                <w:color w:val="000000"/>
                <w:lang w:eastAsia="en-US"/>
              </w:rPr>
            </w:pPr>
            <w:r w:rsidRPr="009517D3">
              <w:rPr>
                <w:rFonts w:ascii="Calibri" w:eastAsia="Calibri" w:hAnsi="Calibri" w:cs="Calibri"/>
                <w:color w:val="000000"/>
                <w:lang w:eastAsia="en-US"/>
              </w:rPr>
              <w:t>4.5</w:t>
            </w:r>
          </w:p>
        </w:tc>
        <w:tc>
          <w:tcPr>
            <w:tcW w:w="1165" w:type="dxa"/>
            <w:vAlign w:val="bottom"/>
          </w:tcPr>
          <w:p w14:paraId="6028A15A" w14:textId="77777777" w:rsidR="00080B22" w:rsidRPr="009517D3" w:rsidRDefault="00000000" w:rsidP="009D4000">
            <w:pPr>
              <w:spacing w:after="0"/>
              <w:jc w:val="center"/>
              <w:rPr>
                <w:rFonts w:ascii="Calibri" w:eastAsia="Calibri" w:hAnsi="Calibri" w:cs="Calibri"/>
                <w:color w:val="000000"/>
                <w:lang w:eastAsia="en-US"/>
              </w:rPr>
            </w:pPr>
            <w:r w:rsidRPr="009517D3">
              <w:rPr>
                <w:rFonts w:ascii="Calibri" w:eastAsia="Calibri" w:hAnsi="Calibri" w:cs="Calibri"/>
                <w:color w:val="000000"/>
                <w:lang w:eastAsia="en-US"/>
              </w:rPr>
              <w:t>300</w:t>
            </w:r>
          </w:p>
        </w:tc>
        <w:tc>
          <w:tcPr>
            <w:tcW w:w="1166" w:type="dxa"/>
            <w:vAlign w:val="bottom"/>
          </w:tcPr>
          <w:p w14:paraId="11C2E79E" w14:textId="77777777" w:rsidR="00080B22" w:rsidRPr="009517D3" w:rsidRDefault="00000000" w:rsidP="009D4000">
            <w:pPr>
              <w:spacing w:after="0"/>
              <w:jc w:val="center"/>
              <w:rPr>
                <w:rFonts w:ascii="Calibri" w:eastAsia="Calibri" w:hAnsi="Calibri" w:cs="Calibri"/>
                <w:color w:val="000000"/>
                <w:lang w:eastAsia="en-US"/>
              </w:rPr>
            </w:pPr>
            <w:r w:rsidRPr="009517D3">
              <w:rPr>
                <w:rFonts w:ascii="Calibri" w:eastAsia="Calibri" w:hAnsi="Calibri" w:cs="Calibri"/>
                <w:color w:val="000000"/>
                <w:lang w:eastAsia="en-US"/>
              </w:rPr>
              <w:t>900</w:t>
            </w:r>
          </w:p>
        </w:tc>
      </w:tr>
      <w:tr w:rsidR="009838DF" w14:paraId="2BC09ACA" w14:textId="77777777" w:rsidTr="009D4000">
        <w:trPr>
          <w:gridAfter w:val="1"/>
          <w:wAfter w:w="8" w:type="dxa"/>
        </w:trPr>
        <w:tc>
          <w:tcPr>
            <w:tcW w:w="965" w:type="dxa"/>
            <w:vAlign w:val="bottom"/>
          </w:tcPr>
          <w:p w14:paraId="0FE6A324" w14:textId="77777777" w:rsidR="00080B22" w:rsidRPr="009517D3" w:rsidRDefault="00000000" w:rsidP="009D4000">
            <w:pPr>
              <w:spacing w:after="0"/>
              <w:jc w:val="center"/>
              <w:rPr>
                <w:rFonts w:ascii="Calibri" w:eastAsia="Calibri" w:hAnsi="Calibri" w:cs="Calibri"/>
                <w:color w:val="000000"/>
                <w:lang w:eastAsia="en-US"/>
              </w:rPr>
            </w:pPr>
            <w:r w:rsidRPr="009517D3">
              <w:rPr>
                <w:rFonts w:ascii="Calibri" w:eastAsia="Calibri" w:hAnsi="Calibri" w:cs="Calibri"/>
                <w:color w:val="000000"/>
                <w:lang w:eastAsia="en-US"/>
              </w:rPr>
              <w:t>600</w:t>
            </w:r>
          </w:p>
        </w:tc>
        <w:tc>
          <w:tcPr>
            <w:tcW w:w="963" w:type="dxa"/>
            <w:vAlign w:val="bottom"/>
          </w:tcPr>
          <w:p w14:paraId="1E0D5BB2" w14:textId="77777777" w:rsidR="00080B22" w:rsidRPr="009517D3" w:rsidRDefault="00000000" w:rsidP="009D4000">
            <w:pPr>
              <w:spacing w:after="0"/>
              <w:jc w:val="center"/>
              <w:rPr>
                <w:rFonts w:ascii="Calibri" w:eastAsia="Calibri" w:hAnsi="Calibri" w:cs="Calibri"/>
                <w:color w:val="000000"/>
                <w:lang w:eastAsia="en-US"/>
              </w:rPr>
            </w:pPr>
            <w:r w:rsidRPr="009517D3">
              <w:rPr>
                <w:rFonts w:ascii="Calibri" w:eastAsia="Calibri" w:hAnsi="Calibri" w:cs="Calibri"/>
                <w:color w:val="000000"/>
                <w:lang w:eastAsia="en-US"/>
              </w:rPr>
              <w:t>450</w:t>
            </w:r>
          </w:p>
        </w:tc>
        <w:tc>
          <w:tcPr>
            <w:tcW w:w="965" w:type="dxa"/>
            <w:vAlign w:val="bottom"/>
          </w:tcPr>
          <w:p w14:paraId="01837750" w14:textId="77777777" w:rsidR="00080B22" w:rsidRPr="009517D3" w:rsidRDefault="00000000" w:rsidP="009D4000">
            <w:pPr>
              <w:spacing w:after="0"/>
              <w:jc w:val="center"/>
              <w:rPr>
                <w:rFonts w:ascii="Calibri" w:eastAsia="Calibri" w:hAnsi="Calibri" w:cs="Calibri"/>
                <w:color w:val="000000"/>
                <w:lang w:eastAsia="en-US"/>
              </w:rPr>
            </w:pPr>
            <w:r w:rsidRPr="009517D3">
              <w:rPr>
                <w:rFonts w:ascii="Calibri" w:eastAsia="Calibri" w:hAnsi="Calibri" w:cs="Calibri"/>
                <w:color w:val="000000"/>
                <w:lang w:eastAsia="en-US"/>
              </w:rPr>
              <w:t>1</w:t>
            </w:r>
          </w:p>
        </w:tc>
        <w:tc>
          <w:tcPr>
            <w:tcW w:w="1697" w:type="dxa"/>
            <w:vAlign w:val="center"/>
          </w:tcPr>
          <w:p w14:paraId="2B84DBA8" w14:textId="77777777" w:rsidR="00080B22" w:rsidRPr="009517D3" w:rsidRDefault="00000000" w:rsidP="009D4000">
            <w:pPr>
              <w:spacing w:after="0"/>
              <w:jc w:val="center"/>
              <w:rPr>
                <w:rFonts w:ascii="Calibri" w:eastAsia="Calibri" w:hAnsi="Calibri" w:cs="Calibri"/>
                <w:color w:val="000000"/>
                <w:lang w:eastAsia="en-US"/>
              </w:rPr>
            </w:pPr>
            <w:r w:rsidRPr="009517D3">
              <w:rPr>
                <w:rFonts w:ascii="Calibri" w:eastAsia="Calibri" w:hAnsi="Calibri" w:cs="Calibri"/>
                <w:color w:val="000000"/>
                <w:lang w:eastAsia="en-US"/>
              </w:rPr>
              <w:t>2</w:t>
            </w:r>
          </w:p>
        </w:tc>
        <w:tc>
          <w:tcPr>
            <w:tcW w:w="1165" w:type="dxa"/>
            <w:vAlign w:val="bottom"/>
          </w:tcPr>
          <w:p w14:paraId="22EB7A3A" w14:textId="77777777" w:rsidR="00080B22" w:rsidRPr="009517D3" w:rsidRDefault="00000000" w:rsidP="009D4000">
            <w:pPr>
              <w:spacing w:after="0"/>
              <w:jc w:val="center"/>
              <w:rPr>
                <w:rFonts w:ascii="Calibri" w:eastAsia="Calibri" w:hAnsi="Calibri" w:cs="Calibri"/>
                <w:color w:val="000000"/>
                <w:lang w:eastAsia="en-US"/>
              </w:rPr>
            </w:pPr>
            <w:r w:rsidRPr="009517D3">
              <w:rPr>
                <w:rFonts w:ascii="Calibri" w:eastAsia="Calibri" w:hAnsi="Calibri" w:cs="Calibri"/>
                <w:color w:val="000000"/>
                <w:lang w:eastAsia="en-US"/>
              </w:rPr>
              <w:t>60.3</w:t>
            </w:r>
          </w:p>
        </w:tc>
        <w:tc>
          <w:tcPr>
            <w:tcW w:w="1166" w:type="dxa"/>
            <w:vAlign w:val="bottom"/>
          </w:tcPr>
          <w:p w14:paraId="3EBCB8E8" w14:textId="77777777" w:rsidR="00080B22" w:rsidRPr="009517D3" w:rsidRDefault="00000000" w:rsidP="009D4000">
            <w:pPr>
              <w:spacing w:after="0"/>
              <w:jc w:val="center"/>
              <w:rPr>
                <w:rFonts w:ascii="Calibri" w:eastAsia="Calibri" w:hAnsi="Calibri" w:cs="Calibri"/>
                <w:color w:val="000000"/>
                <w:lang w:eastAsia="en-US"/>
              </w:rPr>
            </w:pPr>
            <w:r w:rsidRPr="009517D3">
              <w:rPr>
                <w:rFonts w:ascii="Calibri" w:eastAsia="Calibri" w:hAnsi="Calibri" w:cs="Calibri"/>
                <w:color w:val="000000"/>
                <w:lang w:eastAsia="en-US"/>
              </w:rPr>
              <w:t>4.5</w:t>
            </w:r>
          </w:p>
        </w:tc>
        <w:tc>
          <w:tcPr>
            <w:tcW w:w="1165" w:type="dxa"/>
            <w:vAlign w:val="bottom"/>
          </w:tcPr>
          <w:p w14:paraId="690E7675" w14:textId="77777777" w:rsidR="00080B22" w:rsidRPr="009517D3" w:rsidRDefault="00000000" w:rsidP="009D4000">
            <w:pPr>
              <w:spacing w:after="0"/>
              <w:jc w:val="center"/>
              <w:rPr>
                <w:rFonts w:ascii="Calibri" w:eastAsia="Calibri" w:hAnsi="Calibri" w:cs="Calibri"/>
                <w:color w:val="000000"/>
                <w:lang w:eastAsia="en-US"/>
              </w:rPr>
            </w:pPr>
            <w:r w:rsidRPr="009517D3">
              <w:rPr>
                <w:rFonts w:ascii="Calibri" w:eastAsia="Calibri" w:hAnsi="Calibri" w:cs="Calibri"/>
                <w:color w:val="000000"/>
                <w:lang w:eastAsia="en-US"/>
              </w:rPr>
              <w:t>300</w:t>
            </w:r>
          </w:p>
        </w:tc>
        <w:tc>
          <w:tcPr>
            <w:tcW w:w="1166" w:type="dxa"/>
            <w:vAlign w:val="bottom"/>
          </w:tcPr>
          <w:p w14:paraId="6AE34450" w14:textId="77777777" w:rsidR="00080B22" w:rsidRPr="009517D3" w:rsidRDefault="00000000" w:rsidP="009D4000">
            <w:pPr>
              <w:spacing w:after="0"/>
              <w:jc w:val="center"/>
              <w:rPr>
                <w:rFonts w:ascii="Calibri" w:eastAsia="Calibri" w:hAnsi="Calibri" w:cs="Calibri"/>
                <w:color w:val="000000"/>
                <w:lang w:eastAsia="en-US"/>
              </w:rPr>
            </w:pPr>
            <w:r w:rsidRPr="009517D3">
              <w:rPr>
                <w:rFonts w:ascii="Calibri" w:eastAsia="Calibri" w:hAnsi="Calibri" w:cs="Calibri"/>
                <w:color w:val="000000"/>
                <w:lang w:eastAsia="en-US"/>
              </w:rPr>
              <w:t>900</w:t>
            </w:r>
          </w:p>
        </w:tc>
      </w:tr>
      <w:tr w:rsidR="009838DF" w14:paraId="3C2A8A0E" w14:textId="77777777" w:rsidTr="009D4000">
        <w:trPr>
          <w:gridAfter w:val="1"/>
          <w:wAfter w:w="8" w:type="dxa"/>
        </w:trPr>
        <w:tc>
          <w:tcPr>
            <w:tcW w:w="965" w:type="dxa"/>
            <w:vAlign w:val="bottom"/>
          </w:tcPr>
          <w:p w14:paraId="16FEF640" w14:textId="77777777" w:rsidR="00080B22" w:rsidRPr="009517D3" w:rsidRDefault="00000000" w:rsidP="009D4000">
            <w:pPr>
              <w:spacing w:after="0"/>
              <w:jc w:val="center"/>
              <w:rPr>
                <w:rFonts w:ascii="Calibri" w:eastAsia="Calibri" w:hAnsi="Calibri" w:cs="Calibri"/>
                <w:color w:val="000000"/>
                <w:lang w:eastAsia="en-US"/>
              </w:rPr>
            </w:pPr>
            <w:r w:rsidRPr="009517D3">
              <w:rPr>
                <w:rFonts w:ascii="Calibri" w:eastAsia="Calibri" w:hAnsi="Calibri" w:cs="Calibri"/>
                <w:color w:val="000000"/>
                <w:lang w:eastAsia="en-US"/>
              </w:rPr>
              <w:t>600</w:t>
            </w:r>
          </w:p>
        </w:tc>
        <w:tc>
          <w:tcPr>
            <w:tcW w:w="963" w:type="dxa"/>
            <w:vAlign w:val="bottom"/>
          </w:tcPr>
          <w:p w14:paraId="4E39B7F0" w14:textId="77777777" w:rsidR="00080B22" w:rsidRPr="009517D3" w:rsidRDefault="00000000" w:rsidP="009D4000">
            <w:pPr>
              <w:spacing w:after="0"/>
              <w:jc w:val="center"/>
              <w:rPr>
                <w:rFonts w:ascii="Calibri" w:eastAsia="Calibri" w:hAnsi="Calibri" w:cs="Calibri"/>
                <w:color w:val="000000"/>
                <w:lang w:eastAsia="en-US"/>
              </w:rPr>
            </w:pPr>
            <w:r w:rsidRPr="009517D3">
              <w:rPr>
                <w:rFonts w:ascii="Calibri" w:eastAsia="Calibri" w:hAnsi="Calibri" w:cs="Calibri"/>
                <w:color w:val="000000"/>
                <w:lang w:eastAsia="en-US"/>
              </w:rPr>
              <w:t>600</w:t>
            </w:r>
          </w:p>
        </w:tc>
        <w:tc>
          <w:tcPr>
            <w:tcW w:w="965" w:type="dxa"/>
            <w:vAlign w:val="bottom"/>
          </w:tcPr>
          <w:p w14:paraId="17523EFE" w14:textId="77777777" w:rsidR="00080B22" w:rsidRPr="009517D3" w:rsidRDefault="00000000" w:rsidP="009D4000">
            <w:pPr>
              <w:spacing w:after="0"/>
              <w:jc w:val="center"/>
              <w:rPr>
                <w:rFonts w:ascii="Calibri" w:eastAsia="Calibri" w:hAnsi="Calibri" w:cs="Calibri"/>
                <w:color w:val="000000"/>
                <w:lang w:eastAsia="en-US"/>
              </w:rPr>
            </w:pPr>
            <w:r w:rsidRPr="009517D3">
              <w:rPr>
                <w:rFonts w:ascii="Calibri" w:eastAsia="Calibri" w:hAnsi="Calibri" w:cs="Calibri"/>
                <w:color w:val="000000"/>
                <w:lang w:eastAsia="en-US"/>
              </w:rPr>
              <w:t>1</w:t>
            </w:r>
          </w:p>
        </w:tc>
        <w:tc>
          <w:tcPr>
            <w:tcW w:w="1697" w:type="dxa"/>
            <w:vAlign w:val="center"/>
          </w:tcPr>
          <w:p w14:paraId="494750B8" w14:textId="77777777" w:rsidR="00080B22" w:rsidRPr="009517D3" w:rsidRDefault="00000000" w:rsidP="009D4000">
            <w:pPr>
              <w:spacing w:after="0"/>
              <w:jc w:val="center"/>
              <w:rPr>
                <w:rFonts w:ascii="Calibri" w:eastAsia="Calibri" w:hAnsi="Calibri" w:cs="Calibri"/>
                <w:color w:val="000000"/>
                <w:lang w:eastAsia="en-US"/>
              </w:rPr>
            </w:pPr>
            <w:r w:rsidRPr="009517D3">
              <w:rPr>
                <w:rFonts w:ascii="Calibri" w:eastAsia="Calibri" w:hAnsi="Calibri" w:cs="Calibri"/>
                <w:color w:val="000000"/>
                <w:lang w:eastAsia="en-US"/>
              </w:rPr>
              <w:t>2</w:t>
            </w:r>
          </w:p>
        </w:tc>
        <w:tc>
          <w:tcPr>
            <w:tcW w:w="1165" w:type="dxa"/>
            <w:vAlign w:val="bottom"/>
          </w:tcPr>
          <w:p w14:paraId="4FF07065" w14:textId="77777777" w:rsidR="00080B22" w:rsidRPr="009517D3" w:rsidRDefault="00000000" w:rsidP="009D4000">
            <w:pPr>
              <w:spacing w:after="0"/>
              <w:jc w:val="center"/>
              <w:rPr>
                <w:rFonts w:ascii="Calibri" w:eastAsia="Calibri" w:hAnsi="Calibri" w:cs="Calibri"/>
                <w:color w:val="000000"/>
                <w:lang w:eastAsia="en-US"/>
              </w:rPr>
            </w:pPr>
            <w:r w:rsidRPr="009517D3">
              <w:rPr>
                <w:rFonts w:ascii="Calibri" w:eastAsia="Calibri" w:hAnsi="Calibri" w:cs="Calibri"/>
                <w:color w:val="000000"/>
                <w:lang w:eastAsia="en-US"/>
              </w:rPr>
              <w:t>60.3</w:t>
            </w:r>
          </w:p>
        </w:tc>
        <w:tc>
          <w:tcPr>
            <w:tcW w:w="1166" w:type="dxa"/>
            <w:vAlign w:val="bottom"/>
          </w:tcPr>
          <w:p w14:paraId="5614AC74" w14:textId="77777777" w:rsidR="00080B22" w:rsidRPr="009517D3" w:rsidRDefault="00000000" w:rsidP="009D4000">
            <w:pPr>
              <w:spacing w:after="0"/>
              <w:jc w:val="center"/>
              <w:rPr>
                <w:rFonts w:ascii="Calibri" w:eastAsia="Calibri" w:hAnsi="Calibri" w:cs="Calibri"/>
                <w:color w:val="000000"/>
                <w:lang w:eastAsia="en-US"/>
              </w:rPr>
            </w:pPr>
            <w:r w:rsidRPr="009517D3">
              <w:rPr>
                <w:rFonts w:ascii="Calibri" w:eastAsia="Calibri" w:hAnsi="Calibri" w:cs="Calibri"/>
                <w:color w:val="000000"/>
                <w:lang w:eastAsia="en-US"/>
              </w:rPr>
              <w:t>4.5</w:t>
            </w:r>
          </w:p>
        </w:tc>
        <w:tc>
          <w:tcPr>
            <w:tcW w:w="1165" w:type="dxa"/>
            <w:vAlign w:val="bottom"/>
          </w:tcPr>
          <w:p w14:paraId="7228CF34" w14:textId="77777777" w:rsidR="00080B22" w:rsidRPr="009517D3" w:rsidRDefault="00000000" w:rsidP="009D4000">
            <w:pPr>
              <w:spacing w:after="0"/>
              <w:jc w:val="center"/>
              <w:rPr>
                <w:rFonts w:ascii="Calibri" w:eastAsia="Calibri" w:hAnsi="Calibri" w:cs="Calibri"/>
                <w:color w:val="000000"/>
                <w:lang w:eastAsia="en-US"/>
              </w:rPr>
            </w:pPr>
            <w:r w:rsidRPr="009517D3">
              <w:rPr>
                <w:rFonts w:ascii="Calibri" w:eastAsia="Calibri" w:hAnsi="Calibri" w:cs="Calibri"/>
                <w:color w:val="000000"/>
                <w:lang w:eastAsia="en-US"/>
              </w:rPr>
              <w:t>300</w:t>
            </w:r>
          </w:p>
        </w:tc>
        <w:tc>
          <w:tcPr>
            <w:tcW w:w="1166" w:type="dxa"/>
            <w:vAlign w:val="bottom"/>
          </w:tcPr>
          <w:p w14:paraId="22A201C4" w14:textId="77777777" w:rsidR="00080B22" w:rsidRPr="009517D3" w:rsidRDefault="00000000" w:rsidP="009D4000">
            <w:pPr>
              <w:spacing w:after="0"/>
              <w:jc w:val="center"/>
              <w:rPr>
                <w:rFonts w:ascii="Calibri" w:eastAsia="Calibri" w:hAnsi="Calibri" w:cs="Calibri"/>
                <w:color w:val="000000"/>
                <w:lang w:eastAsia="en-US"/>
              </w:rPr>
            </w:pPr>
            <w:r w:rsidRPr="009517D3">
              <w:rPr>
                <w:rFonts w:ascii="Calibri" w:eastAsia="Calibri" w:hAnsi="Calibri" w:cs="Calibri"/>
                <w:color w:val="000000"/>
                <w:lang w:eastAsia="en-US"/>
              </w:rPr>
              <w:t>900</w:t>
            </w:r>
          </w:p>
        </w:tc>
      </w:tr>
      <w:tr w:rsidR="009838DF" w14:paraId="5C5953FB" w14:textId="77777777" w:rsidTr="009D4000">
        <w:trPr>
          <w:gridAfter w:val="1"/>
          <w:wAfter w:w="8" w:type="dxa"/>
        </w:trPr>
        <w:tc>
          <w:tcPr>
            <w:tcW w:w="965" w:type="dxa"/>
            <w:vAlign w:val="bottom"/>
          </w:tcPr>
          <w:p w14:paraId="46FF0A5C" w14:textId="77777777" w:rsidR="00080B22" w:rsidRPr="009517D3" w:rsidRDefault="00000000" w:rsidP="009D4000">
            <w:pPr>
              <w:spacing w:after="0"/>
              <w:jc w:val="center"/>
              <w:rPr>
                <w:rFonts w:ascii="Calibri" w:eastAsia="Calibri" w:hAnsi="Calibri" w:cs="Calibri"/>
                <w:color w:val="000000"/>
                <w:lang w:eastAsia="en-US"/>
              </w:rPr>
            </w:pPr>
            <w:r w:rsidRPr="009517D3">
              <w:rPr>
                <w:rFonts w:ascii="Calibri" w:eastAsia="Calibri" w:hAnsi="Calibri" w:cs="Calibri"/>
                <w:color w:val="000000"/>
                <w:lang w:eastAsia="en-US"/>
              </w:rPr>
              <w:lastRenderedPageBreak/>
              <w:t>600</w:t>
            </w:r>
          </w:p>
        </w:tc>
        <w:tc>
          <w:tcPr>
            <w:tcW w:w="963" w:type="dxa"/>
            <w:vAlign w:val="bottom"/>
          </w:tcPr>
          <w:p w14:paraId="413D4C01" w14:textId="77777777" w:rsidR="00080B22" w:rsidRPr="009517D3" w:rsidRDefault="00000000" w:rsidP="009D4000">
            <w:pPr>
              <w:spacing w:after="0"/>
              <w:jc w:val="center"/>
              <w:rPr>
                <w:rFonts w:ascii="Calibri" w:eastAsia="Calibri" w:hAnsi="Calibri" w:cs="Calibri"/>
                <w:color w:val="000000"/>
                <w:lang w:eastAsia="en-US"/>
              </w:rPr>
            </w:pPr>
            <w:r w:rsidRPr="009517D3">
              <w:rPr>
                <w:rFonts w:ascii="Calibri" w:eastAsia="Calibri" w:hAnsi="Calibri" w:cs="Calibri"/>
                <w:color w:val="000000"/>
                <w:lang w:eastAsia="en-US"/>
              </w:rPr>
              <w:t>750</w:t>
            </w:r>
          </w:p>
        </w:tc>
        <w:tc>
          <w:tcPr>
            <w:tcW w:w="965" w:type="dxa"/>
            <w:vAlign w:val="bottom"/>
          </w:tcPr>
          <w:p w14:paraId="6799A15F" w14:textId="77777777" w:rsidR="00080B22" w:rsidRPr="009517D3" w:rsidRDefault="00000000" w:rsidP="009D4000">
            <w:pPr>
              <w:spacing w:after="0"/>
              <w:jc w:val="center"/>
              <w:rPr>
                <w:rFonts w:ascii="Calibri" w:eastAsia="Calibri" w:hAnsi="Calibri" w:cs="Calibri"/>
                <w:color w:val="000000"/>
                <w:lang w:eastAsia="en-US"/>
              </w:rPr>
            </w:pPr>
            <w:r w:rsidRPr="009517D3">
              <w:rPr>
                <w:rFonts w:ascii="Calibri" w:eastAsia="Calibri" w:hAnsi="Calibri" w:cs="Calibri"/>
                <w:color w:val="000000"/>
                <w:lang w:eastAsia="en-US"/>
              </w:rPr>
              <w:t>1</w:t>
            </w:r>
          </w:p>
        </w:tc>
        <w:tc>
          <w:tcPr>
            <w:tcW w:w="1697" w:type="dxa"/>
            <w:vAlign w:val="center"/>
          </w:tcPr>
          <w:p w14:paraId="0BD09FA4" w14:textId="77777777" w:rsidR="00080B22" w:rsidRPr="009517D3" w:rsidRDefault="00000000" w:rsidP="009D4000">
            <w:pPr>
              <w:spacing w:after="0"/>
              <w:jc w:val="center"/>
              <w:rPr>
                <w:rFonts w:ascii="Calibri" w:eastAsia="Calibri" w:hAnsi="Calibri" w:cs="Calibri"/>
                <w:color w:val="000000"/>
                <w:lang w:eastAsia="en-US"/>
              </w:rPr>
            </w:pPr>
            <w:r w:rsidRPr="009517D3">
              <w:rPr>
                <w:rFonts w:ascii="Calibri" w:eastAsia="Calibri" w:hAnsi="Calibri" w:cs="Calibri"/>
                <w:color w:val="000000"/>
                <w:lang w:eastAsia="en-US"/>
              </w:rPr>
              <w:t>2</w:t>
            </w:r>
          </w:p>
        </w:tc>
        <w:tc>
          <w:tcPr>
            <w:tcW w:w="1165" w:type="dxa"/>
            <w:vAlign w:val="bottom"/>
          </w:tcPr>
          <w:p w14:paraId="5D892028" w14:textId="77777777" w:rsidR="00080B22" w:rsidRPr="009517D3" w:rsidRDefault="00000000" w:rsidP="009D4000">
            <w:pPr>
              <w:spacing w:after="0"/>
              <w:jc w:val="center"/>
              <w:rPr>
                <w:rFonts w:ascii="Calibri" w:eastAsia="Calibri" w:hAnsi="Calibri" w:cs="Calibri"/>
                <w:color w:val="000000"/>
                <w:lang w:eastAsia="en-US"/>
              </w:rPr>
            </w:pPr>
            <w:r w:rsidRPr="009517D3">
              <w:rPr>
                <w:rFonts w:ascii="Calibri" w:eastAsia="Calibri" w:hAnsi="Calibri" w:cs="Calibri"/>
                <w:color w:val="000000"/>
                <w:lang w:eastAsia="en-US"/>
              </w:rPr>
              <w:t>60.3</w:t>
            </w:r>
          </w:p>
        </w:tc>
        <w:tc>
          <w:tcPr>
            <w:tcW w:w="1166" w:type="dxa"/>
            <w:vAlign w:val="bottom"/>
          </w:tcPr>
          <w:p w14:paraId="70A3869B" w14:textId="77777777" w:rsidR="00080B22" w:rsidRPr="009517D3" w:rsidRDefault="00000000" w:rsidP="009D4000">
            <w:pPr>
              <w:spacing w:after="0"/>
              <w:jc w:val="center"/>
              <w:rPr>
                <w:rFonts w:ascii="Calibri" w:eastAsia="Calibri" w:hAnsi="Calibri" w:cs="Calibri"/>
                <w:color w:val="000000"/>
                <w:lang w:eastAsia="en-US"/>
              </w:rPr>
            </w:pPr>
            <w:r w:rsidRPr="009517D3">
              <w:rPr>
                <w:rFonts w:ascii="Calibri" w:eastAsia="Calibri" w:hAnsi="Calibri" w:cs="Calibri"/>
                <w:color w:val="000000"/>
                <w:lang w:eastAsia="en-US"/>
              </w:rPr>
              <w:t>4.5</w:t>
            </w:r>
          </w:p>
        </w:tc>
        <w:tc>
          <w:tcPr>
            <w:tcW w:w="1165" w:type="dxa"/>
            <w:vAlign w:val="bottom"/>
          </w:tcPr>
          <w:p w14:paraId="4C6FCD9C" w14:textId="77777777" w:rsidR="00080B22" w:rsidRPr="009517D3" w:rsidRDefault="00000000" w:rsidP="009D4000">
            <w:pPr>
              <w:spacing w:after="0"/>
              <w:jc w:val="center"/>
              <w:rPr>
                <w:rFonts w:ascii="Calibri" w:eastAsia="Calibri" w:hAnsi="Calibri" w:cs="Calibri"/>
                <w:color w:val="000000"/>
                <w:lang w:eastAsia="en-US"/>
              </w:rPr>
            </w:pPr>
            <w:r w:rsidRPr="009517D3">
              <w:rPr>
                <w:rFonts w:ascii="Calibri" w:eastAsia="Calibri" w:hAnsi="Calibri" w:cs="Calibri"/>
                <w:color w:val="000000"/>
                <w:lang w:eastAsia="en-US"/>
              </w:rPr>
              <w:t>300</w:t>
            </w:r>
          </w:p>
        </w:tc>
        <w:tc>
          <w:tcPr>
            <w:tcW w:w="1166" w:type="dxa"/>
            <w:vAlign w:val="bottom"/>
          </w:tcPr>
          <w:p w14:paraId="782FC9B0" w14:textId="77777777" w:rsidR="00080B22" w:rsidRPr="009517D3" w:rsidRDefault="00000000" w:rsidP="009D4000">
            <w:pPr>
              <w:spacing w:after="0"/>
              <w:jc w:val="center"/>
              <w:rPr>
                <w:rFonts w:ascii="Calibri" w:eastAsia="Calibri" w:hAnsi="Calibri" w:cs="Calibri"/>
                <w:color w:val="000000"/>
                <w:lang w:eastAsia="en-US"/>
              </w:rPr>
            </w:pPr>
            <w:r w:rsidRPr="009517D3">
              <w:rPr>
                <w:rFonts w:ascii="Calibri" w:eastAsia="Calibri" w:hAnsi="Calibri" w:cs="Calibri"/>
                <w:color w:val="000000"/>
                <w:lang w:eastAsia="en-US"/>
              </w:rPr>
              <w:t>1000</w:t>
            </w:r>
          </w:p>
        </w:tc>
      </w:tr>
      <w:tr w:rsidR="009838DF" w14:paraId="2E79F9FB" w14:textId="77777777" w:rsidTr="009D4000">
        <w:trPr>
          <w:gridAfter w:val="1"/>
          <w:wAfter w:w="8" w:type="dxa"/>
        </w:trPr>
        <w:tc>
          <w:tcPr>
            <w:tcW w:w="965" w:type="dxa"/>
            <w:vAlign w:val="bottom"/>
          </w:tcPr>
          <w:p w14:paraId="69F7A583" w14:textId="77777777" w:rsidR="00080B22" w:rsidRPr="009517D3" w:rsidRDefault="00000000" w:rsidP="009D4000">
            <w:pPr>
              <w:spacing w:after="0"/>
              <w:jc w:val="center"/>
              <w:rPr>
                <w:rFonts w:ascii="Calibri" w:eastAsia="Calibri" w:hAnsi="Calibri" w:cs="Calibri"/>
                <w:color w:val="000000"/>
                <w:lang w:eastAsia="en-US"/>
              </w:rPr>
            </w:pPr>
            <w:r w:rsidRPr="009517D3">
              <w:rPr>
                <w:rFonts w:ascii="Calibri" w:eastAsia="Calibri" w:hAnsi="Calibri" w:cs="Calibri"/>
                <w:color w:val="000000"/>
                <w:lang w:eastAsia="en-US"/>
              </w:rPr>
              <w:t>600</w:t>
            </w:r>
          </w:p>
        </w:tc>
        <w:tc>
          <w:tcPr>
            <w:tcW w:w="963" w:type="dxa"/>
            <w:vAlign w:val="bottom"/>
          </w:tcPr>
          <w:p w14:paraId="5C9590EB" w14:textId="77777777" w:rsidR="00080B22" w:rsidRPr="009517D3" w:rsidRDefault="00000000" w:rsidP="009D4000">
            <w:pPr>
              <w:spacing w:after="0"/>
              <w:jc w:val="center"/>
              <w:rPr>
                <w:rFonts w:ascii="Calibri" w:eastAsia="Calibri" w:hAnsi="Calibri" w:cs="Calibri"/>
                <w:color w:val="000000"/>
                <w:lang w:eastAsia="en-US"/>
              </w:rPr>
            </w:pPr>
            <w:r w:rsidRPr="009517D3">
              <w:rPr>
                <w:rFonts w:ascii="Calibri" w:eastAsia="Calibri" w:hAnsi="Calibri" w:cs="Calibri"/>
                <w:color w:val="000000"/>
                <w:lang w:eastAsia="en-US"/>
              </w:rPr>
              <w:t>900</w:t>
            </w:r>
          </w:p>
        </w:tc>
        <w:tc>
          <w:tcPr>
            <w:tcW w:w="965" w:type="dxa"/>
            <w:vAlign w:val="bottom"/>
          </w:tcPr>
          <w:p w14:paraId="70E56AA6" w14:textId="77777777" w:rsidR="00080B22" w:rsidRPr="009517D3" w:rsidRDefault="00000000" w:rsidP="009D4000">
            <w:pPr>
              <w:spacing w:after="0"/>
              <w:jc w:val="center"/>
              <w:rPr>
                <w:rFonts w:ascii="Calibri" w:eastAsia="Calibri" w:hAnsi="Calibri" w:cs="Calibri"/>
                <w:color w:val="000000"/>
                <w:lang w:eastAsia="en-US"/>
              </w:rPr>
            </w:pPr>
            <w:r w:rsidRPr="009517D3">
              <w:rPr>
                <w:rFonts w:ascii="Calibri" w:eastAsia="Calibri" w:hAnsi="Calibri" w:cs="Calibri"/>
                <w:color w:val="000000"/>
                <w:lang w:eastAsia="en-US"/>
              </w:rPr>
              <w:t>1</w:t>
            </w:r>
          </w:p>
        </w:tc>
        <w:tc>
          <w:tcPr>
            <w:tcW w:w="1697" w:type="dxa"/>
            <w:vAlign w:val="center"/>
          </w:tcPr>
          <w:p w14:paraId="2C3955FF" w14:textId="77777777" w:rsidR="00080B22" w:rsidRPr="009517D3" w:rsidRDefault="00000000" w:rsidP="009D4000">
            <w:pPr>
              <w:spacing w:after="0"/>
              <w:jc w:val="center"/>
              <w:rPr>
                <w:rFonts w:ascii="Calibri" w:eastAsia="Calibri" w:hAnsi="Calibri" w:cs="Calibri"/>
                <w:color w:val="000000"/>
                <w:lang w:eastAsia="en-US"/>
              </w:rPr>
            </w:pPr>
            <w:r w:rsidRPr="009517D3">
              <w:rPr>
                <w:rFonts w:ascii="Calibri" w:eastAsia="Calibri" w:hAnsi="Calibri" w:cs="Calibri"/>
                <w:color w:val="000000"/>
                <w:lang w:eastAsia="en-US"/>
              </w:rPr>
              <w:t>3</w:t>
            </w:r>
          </w:p>
        </w:tc>
        <w:tc>
          <w:tcPr>
            <w:tcW w:w="1165" w:type="dxa"/>
            <w:vAlign w:val="bottom"/>
          </w:tcPr>
          <w:p w14:paraId="2EA4DC7F" w14:textId="77777777" w:rsidR="00080B22" w:rsidRPr="009517D3" w:rsidRDefault="00000000" w:rsidP="009D4000">
            <w:pPr>
              <w:spacing w:after="0"/>
              <w:jc w:val="center"/>
              <w:rPr>
                <w:rFonts w:ascii="Calibri" w:eastAsia="Calibri" w:hAnsi="Calibri" w:cs="Calibri"/>
                <w:color w:val="000000"/>
                <w:lang w:eastAsia="en-US"/>
              </w:rPr>
            </w:pPr>
            <w:r w:rsidRPr="009517D3">
              <w:rPr>
                <w:rFonts w:ascii="Calibri" w:eastAsia="Calibri" w:hAnsi="Calibri" w:cs="Calibri"/>
                <w:color w:val="000000"/>
                <w:lang w:eastAsia="en-US"/>
              </w:rPr>
              <w:t>60.3</w:t>
            </w:r>
          </w:p>
        </w:tc>
        <w:tc>
          <w:tcPr>
            <w:tcW w:w="1166" w:type="dxa"/>
            <w:vAlign w:val="bottom"/>
          </w:tcPr>
          <w:p w14:paraId="05ABCB35" w14:textId="77777777" w:rsidR="00080B22" w:rsidRPr="009517D3" w:rsidRDefault="00000000" w:rsidP="009D4000">
            <w:pPr>
              <w:spacing w:after="0"/>
              <w:jc w:val="center"/>
              <w:rPr>
                <w:rFonts w:ascii="Calibri" w:eastAsia="Calibri" w:hAnsi="Calibri" w:cs="Calibri"/>
                <w:color w:val="000000"/>
                <w:lang w:eastAsia="en-US"/>
              </w:rPr>
            </w:pPr>
            <w:r w:rsidRPr="009517D3">
              <w:rPr>
                <w:rFonts w:ascii="Calibri" w:eastAsia="Calibri" w:hAnsi="Calibri" w:cs="Calibri"/>
                <w:color w:val="000000"/>
                <w:lang w:eastAsia="en-US"/>
              </w:rPr>
              <w:t>4.5</w:t>
            </w:r>
          </w:p>
        </w:tc>
        <w:tc>
          <w:tcPr>
            <w:tcW w:w="1165" w:type="dxa"/>
            <w:vAlign w:val="bottom"/>
          </w:tcPr>
          <w:p w14:paraId="2A9F6647" w14:textId="77777777" w:rsidR="00080B22" w:rsidRPr="009517D3" w:rsidRDefault="00000000" w:rsidP="009D4000">
            <w:pPr>
              <w:spacing w:after="0"/>
              <w:jc w:val="center"/>
              <w:rPr>
                <w:rFonts w:ascii="Calibri" w:eastAsia="Calibri" w:hAnsi="Calibri" w:cs="Calibri"/>
                <w:color w:val="000000"/>
                <w:lang w:eastAsia="en-US"/>
              </w:rPr>
            </w:pPr>
            <w:r w:rsidRPr="009517D3">
              <w:rPr>
                <w:rFonts w:ascii="Calibri" w:eastAsia="Calibri" w:hAnsi="Calibri" w:cs="Calibri"/>
                <w:color w:val="000000"/>
                <w:lang w:eastAsia="en-US"/>
              </w:rPr>
              <w:t>300</w:t>
            </w:r>
          </w:p>
        </w:tc>
        <w:tc>
          <w:tcPr>
            <w:tcW w:w="1166" w:type="dxa"/>
            <w:vAlign w:val="bottom"/>
          </w:tcPr>
          <w:p w14:paraId="40238A35" w14:textId="77777777" w:rsidR="00080B22" w:rsidRPr="009517D3" w:rsidRDefault="00000000" w:rsidP="009D4000">
            <w:pPr>
              <w:spacing w:after="0"/>
              <w:jc w:val="center"/>
              <w:rPr>
                <w:rFonts w:ascii="Calibri" w:eastAsia="Calibri" w:hAnsi="Calibri" w:cs="Calibri"/>
                <w:color w:val="000000"/>
                <w:lang w:eastAsia="en-US"/>
              </w:rPr>
            </w:pPr>
            <w:r w:rsidRPr="009517D3">
              <w:rPr>
                <w:rFonts w:ascii="Calibri" w:eastAsia="Calibri" w:hAnsi="Calibri" w:cs="Calibri"/>
                <w:color w:val="000000"/>
                <w:lang w:eastAsia="en-US"/>
              </w:rPr>
              <w:t>1000</w:t>
            </w:r>
          </w:p>
        </w:tc>
      </w:tr>
      <w:tr w:rsidR="009838DF" w14:paraId="7493B799" w14:textId="77777777" w:rsidTr="009D4000">
        <w:trPr>
          <w:gridAfter w:val="1"/>
          <w:wAfter w:w="8" w:type="dxa"/>
        </w:trPr>
        <w:tc>
          <w:tcPr>
            <w:tcW w:w="965" w:type="dxa"/>
            <w:shd w:val="clear" w:color="auto" w:fill="FFFF00"/>
            <w:vAlign w:val="bottom"/>
          </w:tcPr>
          <w:p w14:paraId="1877ED26" w14:textId="77777777" w:rsidR="00080B22" w:rsidRPr="009517D3" w:rsidRDefault="00000000" w:rsidP="009D4000">
            <w:pPr>
              <w:spacing w:after="0"/>
              <w:jc w:val="center"/>
              <w:rPr>
                <w:rFonts w:ascii="Calibri" w:eastAsia="Calibri" w:hAnsi="Calibri" w:cs="Calibri"/>
                <w:color w:val="000000"/>
                <w:lang w:eastAsia="en-US"/>
              </w:rPr>
            </w:pPr>
            <w:r w:rsidRPr="009517D3">
              <w:rPr>
                <w:rFonts w:ascii="Calibri" w:eastAsia="Calibri" w:hAnsi="Calibri" w:cs="Calibri"/>
                <w:color w:val="000000"/>
                <w:lang w:eastAsia="en-US"/>
              </w:rPr>
              <w:t>600</w:t>
            </w:r>
          </w:p>
        </w:tc>
        <w:tc>
          <w:tcPr>
            <w:tcW w:w="963" w:type="dxa"/>
            <w:shd w:val="clear" w:color="auto" w:fill="FFFF00"/>
            <w:vAlign w:val="bottom"/>
          </w:tcPr>
          <w:p w14:paraId="4BD191E9" w14:textId="77777777" w:rsidR="00080B22" w:rsidRPr="009517D3" w:rsidRDefault="00000000" w:rsidP="009D4000">
            <w:pPr>
              <w:spacing w:after="0"/>
              <w:jc w:val="center"/>
              <w:rPr>
                <w:rFonts w:ascii="Calibri" w:eastAsia="Calibri" w:hAnsi="Calibri" w:cs="Calibri"/>
                <w:color w:val="000000"/>
                <w:lang w:eastAsia="en-US"/>
              </w:rPr>
            </w:pPr>
            <w:r w:rsidRPr="009517D3">
              <w:rPr>
                <w:rFonts w:ascii="Calibri" w:eastAsia="Calibri" w:hAnsi="Calibri" w:cs="Calibri"/>
                <w:color w:val="000000"/>
                <w:lang w:eastAsia="en-US"/>
              </w:rPr>
              <w:t>1050</w:t>
            </w:r>
          </w:p>
        </w:tc>
        <w:tc>
          <w:tcPr>
            <w:tcW w:w="965" w:type="dxa"/>
            <w:shd w:val="clear" w:color="auto" w:fill="FFFF00"/>
            <w:vAlign w:val="bottom"/>
          </w:tcPr>
          <w:p w14:paraId="41D77FF2" w14:textId="77777777" w:rsidR="00080B22" w:rsidRPr="009517D3" w:rsidRDefault="00000000" w:rsidP="009D4000">
            <w:pPr>
              <w:spacing w:after="0"/>
              <w:jc w:val="center"/>
              <w:rPr>
                <w:rFonts w:ascii="Calibri" w:eastAsia="Calibri" w:hAnsi="Calibri" w:cs="Calibri"/>
                <w:color w:val="000000"/>
                <w:lang w:eastAsia="en-US"/>
              </w:rPr>
            </w:pPr>
            <w:r w:rsidRPr="009517D3">
              <w:rPr>
                <w:rFonts w:ascii="Calibri" w:eastAsia="Calibri" w:hAnsi="Calibri" w:cs="Calibri"/>
                <w:color w:val="000000"/>
                <w:lang w:eastAsia="en-US"/>
              </w:rPr>
              <w:t>1</w:t>
            </w:r>
          </w:p>
        </w:tc>
        <w:tc>
          <w:tcPr>
            <w:tcW w:w="1697" w:type="dxa"/>
            <w:shd w:val="clear" w:color="auto" w:fill="FFFF00"/>
            <w:vAlign w:val="center"/>
          </w:tcPr>
          <w:p w14:paraId="03543AC3" w14:textId="77777777" w:rsidR="00080B22" w:rsidRPr="009517D3" w:rsidRDefault="00000000" w:rsidP="009D4000">
            <w:pPr>
              <w:spacing w:after="0"/>
              <w:jc w:val="center"/>
              <w:rPr>
                <w:rFonts w:ascii="Calibri" w:eastAsia="Calibri" w:hAnsi="Calibri" w:cs="Calibri"/>
                <w:color w:val="000000"/>
                <w:lang w:eastAsia="en-US"/>
              </w:rPr>
            </w:pPr>
            <w:r w:rsidRPr="009517D3">
              <w:rPr>
                <w:rFonts w:ascii="Calibri" w:eastAsia="Calibri" w:hAnsi="Calibri" w:cs="Calibri"/>
                <w:color w:val="000000"/>
                <w:lang w:eastAsia="en-US"/>
              </w:rPr>
              <w:t>3</w:t>
            </w:r>
          </w:p>
        </w:tc>
        <w:tc>
          <w:tcPr>
            <w:tcW w:w="1165" w:type="dxa"/>
            <w:shd w:val="clear" w:color="auto" w:fill="FFFF00"/>
            <w:vAlign w:val="bottom"/>
          </w:tcPr>
          <w:p w14:paraId="515F0821" w14:textId="77777777" w:rsidR="00080B22" w:rsidRPr="009517D3" w:rsidRDefault="00000000" w:rsidP="009D4000">
            <w:pPr>
              <w:spacing w:after="0"/>
              <w:jc w:val="center"/>
              <w:rPr>
                <w:rFonts w:ascii="Calibri" w:eastAsia="Calibri" w:hAnsi="Calibri" w:cs="Calibri"/>
                <w:color w:val="000000"/>
                <w:lang w:eastAsia="en-US"/>
              </w:rPr>
            </w:pPr>
            <w:r w:rsidRPr="009517D3">
              <w:rPr>
                <w:rFonts w:ascii="Calibri" w:eastAsia="Calibri" w:hAnsi="Calibri" w:cs="Calibri"/>
                <w:color w:val="000000"/>
                <w:lang w:eastAsia="en-US"/>
              </w:rPr>
              <w:t>76.1</w:t>
            </w:r>
          </w:p>
        </w:tc>
        <w:tc>
          <w:tcPr>
            <w:tcW w:w="1166" w:type="dxa"/>
            <w:shd w:val="clear" w:color="auto" w:fill="FFFF00"/>
            <w:vAlign w:val="bottom"/>
          </w:tcPr>
          <w:p w14:paraId="45C7CA29" w14:textId="77777777" w:rsidR="00080B22" w:rsidRPr="009517D3" w:rsidRDefault="00000000" w:rsidP="009D4000">
            <w:pPr>
              <w:spacing w:after="0"/>
              <w:jc w:val="center"/>
              <w:rPr>
                <w:rFonts w:ascii="Calibri" w:eastAsia="Calibri" w:hAnsi="Calibri" w:cs="Calibri"/>
                <w:color w:val="000000"/>
                <w:lang w:eastAsia="en-US"/>
              </w:rPr>
            </w:pPr>
            <w:r w:rsidRPr="009517D3">
              <w:rPr>
                <w:rFonts w:ascii="Calibri" w:eastAsia="Calibri" w:hAnsi="Calibri" w:cs="Calibri"/>
                <w:color w:val="000000"/>
                <w:lang w:eastAsia="en-US"/>
              </w:rPr>
              <w:t>4.5</w:t>
            </w:r>
          </w:p>
        </w:tc>
        <w:tc>
          <w:tcPr>
            <w:tcW w:w="1165" w:type="dxa"/>
            <w:shd w:val="clear" w:color="auto" w:fill="FFFF00"/>
            <w:vAlign w:val="bottom"/>
          </w:tcPr>
          <w:p w14:paraId="1CA34E27" w14:textId="77777777" w:rsidR="00080B22" w:rsidRPr="009517D3" w:rsidRDefault="00000000" w:rsidP="009D4000">
            <w:pPr>
              <w:spacing w:after="0"/>
              <w:jc w:val="center"/>
              <w:rPr>
                <w:rFonts w:ascii="Calibri" w:eastAsia="Calibri" w:hAnsi="Calibri" w:cs="Calibri"/>
                <w:color w:val="000000"/>
                <w:lang w:eastAsia="en-US"/>
              </w:rPr>
            </w:pPr>
            <w:r w:rsidRPr="009517D3">
              <w:rPr>
                <w:rFonts w:ascii="Calibri" w:eastAsia="Calibri" w:hAnsi="Calibri" w:cs="Calibri"/>
                <w:color w:val="000000"/>
                <w:lang w:eastAsia="en-US"/>
              </w:rPr>
              <w:t>450</w:t>
            </w:r>
          </w:p>
        </w:tc>
        <w:tc>
          <w:tcPr>
            <w:tcW w:w="1166" w:type="dxa"/>
            <w:shd w:val="clear" w:color="auto" w:fill="FFFF00"/>
            <w:vAlign w:val="bottom"/>
          </w:tcPr>
          <w:p w14:paraId="3FF9FE0B" w14:textId="77777777" w:rsidR="00080B22" w:rsidRPr="009517D3" w:rsidRDefault="00000000" w:rsidP="009D4000">
            <w:pPr>
              <w:spacing w:after="0"/>
              <w:jc w:val="center"/>
              <w:rPr>
                <w:rFonts w:ascii="Calibri" w:eastAsia="Calibri" w:hAnsi="Calibri" w:cs="Calibri"/>
                <w:color w:val="000000"/>
                <w:lang w:eastAsia="en-US"/>
              </w:rPr>
            </w:pPr>
            <w:r w:rsidRPr="009517D3">
              <w:rPr>
                <w:rFonts w:ascii="Calibri" w:eastAsia="Calibri" w:hAnsi="Calibri" w:cs="Calibri"/>
                <w:color w:val="000000"/>
                <w:lang w:eastAsia="en-US"/>
              </w:rPr>
              <w:t>900</w:t>
            </w:r>
          </w:p>
        </w:tc>
      </w:tr>
      <w:tr w:rsidR="009838DF" w14:paraId="414D3BEA" w14:textId="77777777" w:rsidTr="009D4000">
        <w:trPr>
          <w:gridAfter w:val="1"/>
          <w:wAfter w:w="8" w:type="dxa"/>
        </w:trPr>
        <w:tc>
          <w:tcPr>
            <w:tcW w:w="965" w:type="dxa"/>
            <w:vAlign w:val="bottom"/>
          </w:tcPr>
          <w:p w14:paraId="61F74CFC" w14:textId="77777777" w:rsidR="00080B22" w:rsidRPr="009517D3" w:rsidRDefault="00000000" w:rsidP="009D4000">
            <w:pPr>
              <w:spacing w:after="0"/>
              <w:jc w:val="center"/>
              <w:rPr>
                <w:rFonts w:ascii="Calibri" w:eastAsia="Calibri" w:hAnsi="Calibri" w:cs="Calibri"/>
                <w:color w:val="000000"/>
                <w:lang w:eastAsia="en-US"/>
              </w:rPr>
            </w:pPr>
            <w:r w:rsidRPr="009517D3">
              <w:rPr>
                <w:rFonts w:ascii="Calibri" w:eastAsia="Calibri" w:hAnsi="Calibri" w:cs="Calibri"/>
                <w:color w:val="000000"/>
                <w:lang w:eastAsia="en-US"/>
              </w:rPr>
              <w:t>750</w:t>
            </w:r>
          </w:p>
        </w:tc>
        <w:tc>
          <w:tcPr>
            <w:tcW w:w="963" w:type="dxa"/>
            <w:vAlign w:val="bottom"/>
          </w:tcPr>
          <w:p w14:paraId="675148AB" w14:textId="77777777" w:rsidR="00080B22" w:rsidRPr="009517D3" w:rsidRDefault="00000000" w:rsidP="009D4000">
            <w:pPr>
              <w:spacing w:after="0"/>
              <w:jc w:val="center"/>
              <w:rPr>
                <w:rFonts w:ascii="Calibri" w:eastAsia="Calibri" w:hAnsi="Calibri" w:cs="Calibri"/>
                <w:color w:val="000000"/>
                <w:lang w:eastAsia="en-US"/>
              </w:rPr>
            </w:pPr>
            <w:r w:rsidRPr="009517D3">
              <w:rPr>
                <w:rFonts w:ascii="Calibri" w:eastAsia="Calibri" w:hAnsi="Calibri" w:cs="Calibri"/>
                <w:color w:val="000000"/>
                <w:lang w:eastAsia="en-US"/>
              </w:rPr>
              <w:t>450</w:t>
            </w:r>
          </w:p>
        </w:tc>
        <w:tc>
          <w:tcPr>
            <w:tcW w:w="965" w:type="dxa"/>
            <w:vAlign w:val="bottom"/>
          </w:tcPr>
          <w:p w14:paraId="345DC241" w14:textId="77777777" w:rsidR="00080B22" w:rsidRPr="009517D3" w:rsidRDefault="00000000" w:rsidP="009D4000">
            <w:pPr>
              <w:spacing w:after="0"/>
              <w:jc w:val="center"/>
              <w:rPr>
                <w:rFonts w:ascii="Calibri" w:eastAsia="Calibri" w:hAnsi="Calibri" w:cs="Calibri"/>
                <w:color w:val="000000"/>
                <w:lang w:eastAsia="en-US"/>
              </w:rPr>
            </w:pPr>
            <w:r w:rsidRPr="009517D3">
              <w:rPr>
                <w:rFonts w:ascii="Calibri" w:eastAsia="Calibri" w:hAnsi="Calibri" w:cs="Calibri"/>
                <w:color w:val="000000"/>
                <w:lang w:eastAsia="en-US"/>
              </w:rPr>
              <w:t>1</w:t>
            </w:r>
          </w:p>
        </w:tc>
        <w:tc>
          <w:tcPr>
            <w:tcW w:w="1697" w:type="dxa"/>
            <w:vAlign w:val="center"/>
          </w:tcPr>
          <w:p w14:paraId="0BF2144E" w14:textId="77777777" w:rsidR="00080B22" w:rsidRPr="009517D3" w:rsidRDefault="00000000" w:rsidP="009D4000">
            <w:pPr>
              <w:spacing w:after="0"/>
              <w:jc w:val="center"/>
              <w:rPr>
                <w:rFonts w:ascii="Calibri" w:eastAsia="Calibri" w:hAnsi="Calibri" w:cs="Calibri"/>
                <w:color w:val="000000"/>
                <w:lang w:eastAsia="en-US"/>
              </w:rPr>
            </w:pPr>
            <w:r w:rsidRPr="009517D3">
              <w:rPr>
                <w:rFonts w:ascii="Calibri" w:eastAsia="Calibri" w:hAnsi="Calibri" w:cs="Calibri"/>
                <w:color w:val="000000"/>
                <w:lang w:eastAsia="en-US"/>
              </w:rPr>
              <w:t>2</w:t>
            </w:r>
          </w:p>
        </w:tc>
        <w:tc>
          <w:tcPr>
            <w:tcW w:w="1165" w:type="dxa"/>
            <w:vAlign w:val="bottom"/>
          </w:tcPr>
          <w:p w14:paraId="61019BE5" w14:textId="77777777" w:rsidR="00080B22" w:rsidRPr="009517D3" w:rsidRDefault="00000000" w:rsidP="009D4000">
            <w:pPr>
              <w:spacing w:after="0"/>
              <w:jc w:val="center"/>
              <w:rPr>
                <w:rFonts w:ascii="Calibri" w:eastAsia="Calibri" w:hAnsi="Calibri" w:cs="Calibri"/>
                <w:color w:val="000000"/>
                <w:lang w:eastAsia="en-US"/>
              </w:rPr>
            </w:pPr>
            <w:r w:rsidRPr="009517D3">
              <w:rPr>
                <w:rFonts w:ascii="Calibri" w:eastAsia="Calibri" w:hAnsi="Calibri" w:cs="Calibri"/>
                <w:color w:val="000000"/>
                <w:lang w:eastAsia="en-US"/>
              </w:rPr>
              <w:t>60.3</w:t>
            </w:r>
          </w:p>
        </w:tc>
        <w:tc>
          <w:tcPr>
            <w:tcW w:w="1166" w:type="dxa"/>
            <w:vAlign w:val="bottom"/>
          </w:tcPr>
          <w:p w14:paraId="15C69CCD" w14:textId="77777777" w:rsidR="00080B22" w:rsidRPr="009517D3" w:rsidRDefault="00000000" w:rsidP="009D4000">
            <w:pPr>
              <w:spacing w:after="0"/>
              <w:jc w:val="center"/>
              <w:rPr>
                <w:rFonts w:ascii="Calibri" w:eastAsia="Calibri" w:hAnsi="Calibri" w:cs="Calibri"/>
                <w:color w:val="000000"/>
                <w:lang w:eastAsia="en-US"/>
              </w:rPr>
            </w:pPr>
            <w:r w:rsidRPr="009517D3">
              <w:rPr>
                <w:rFonts w:ascii="Calibri" w:eastAsia="Calibri" w:hAnsi="Calibri" w:cs="Calibri"/>
                <w:color w:val="000000"/>
                <w:lang w:eastAsia="en-US"/>
              </w:rPr>
              <w:t>4.5</w:t>
            </w:r>
          </w:p>
        </w:tc>
        <w:tc>
          <w:tcPr>
            <w:tcW w:w="1165" w:type="dxa"/>
            <w:vAlign w:val="bottom"/>
          </w:tcPr>
          <w:p w14:paraId="7F7A1A91" w14:textId="77777777" w:rsidR="00080B22" w:rsidRPr="009517D3" w:rsidRDefault="00000000" w:rsidP="009D4000">
            <w:pPr>
              <w:spacing w:after="0"/>
              <w:jc w:val="center"/>
              <w:rPr>
                <w:rFonts w:ascii="Calibri" w:eastAsia="Calibri" w:hAnsi="Calibri" w:cs="Calibri"/>
                <w:color w:val="000000"/>
                <w:lang w:eastAsia="en-US"/>
              </w:rPr>
            </w:pPr>
            <w:r w:rsidRPr="009517D3">
              <w:rPr>
                <w:rFonts w:ascii="Calibri" w:eastAsia="Calibri" w:hAnsi="Calibri" w:cs="Calibri"/>
                <w:color w:val="000000"/>
                <w:lang w:eastAsia="en-US"/>
              </w:rPr>
              <w:t>300</w:t>
            </w:r>
          </w:p>
        </w:tc>
        <w:tc>
          <w:tcPr>
            <w:tcW w:w="1166" w:type="dxa"/>
            <w:vAlign w:val="bottom"/>
          </w:tcPr>
          <w:p w14:paraId="0A5A326D" w14:textId="77777777" w:rsidR="00080B22" w:rsidRPr="009517D3" w:rsidRDefault="00000000" w:rsidP="009D4000">
            <w:pPr>
              <w:spacing w:after="0"/>
              <w:jc w:val="center"/>
              <w:rPr>
                <w:rFonts w:ascii="Calibri" w:eastAsia="Calibri" w:hAnsi="Calibri" w:cs="Calibri"/>
                <w:color w:val="000000"/>
                <w:lang w:eastAsia="en-US"/>
              </w:rPr>
            </w:pPr>
            <w:r w:rsidRPr="009517D3">
              <w:rPr>
                <w:rFonts w:ascii="Calibri" w:eastAsia="Calibri" w:hAnsi="Calibri" w:cs="Calibri"/>
                <w:color w:val="000000"/>
                <w:lang w:eastAsia="en-US"/>
              </w:rPr>
              <w:t>900</w:t>
            </w:r>
          </w:p>
        </w:tc>
      </w:tr>
      <w:tr w:rsidR="009838DF" w14:paraId="3025A46C" w14:textId="77777777" w:rsidTr="009D4000">
        <w:trPr>
          <w:gridAfter w:val="1"/>
          <w:wAfter w:w="8" w:type="dxa"/>
        </w:trPr>
        <w:tc>
          <w:tcPr>
            <w:tcW w:w="965" w:type="dxa"/>
            <w:vAlign w:val="bottom"/>
          </w:tcPr>
          <w:p w14:paraId="4B006250" w14:textId="77777777" w:rsidR="00080B22" w:rsidRPr="009517D3" w:rsidRDefault="00000000" w:rsidP="009D4000">
            <w:pPr>
              <w:spacing w:after="0"/>
              <w:jc w:val="center"/>
              <w:rPr>
                <w:rFonts w:ascii="Calibri" w:eastAsia="Calibri" w:hAnsi="Calibri" w:cs="Calibri"/>
                <w:color w:val="000000"/>
                <w:lang w:eastAsia="en-US"/>
              </w:rPr>
            </w:pPr>
            <w:r w:rsidRPr="009517D3">
              <w:rPr>
                <w:rFonts w:ascii="Calibri" w:eastAsia="Calibri" w:hAnsi="Calibri" w:cs="Calibri"/>
                <w:color w:val="000000"/>
                <w:lang w:eastAsia="en-US"/>
              </w:rPr>
              <w:t>750</w:t>
            </w:r>
          </w:p>
        </w:tc>
        <w:tc>
          <w:tcPr>
            <w:tcW w:w="963" w:type="dxa"/>
            <w:vAlign w:val="bottom"/>
          </w:tcPr>
          <w:p w14:paraId="68C87CE3" w14:textId="77777777" w:rsidR="00080B22" w:rsidRPr="009517D3" w:rsidRDefault="00000000" w:rsidP="009D4000">
            <w:pPr>
              <w:spacing w:after="0"/>
              <w:jc w:val="center"/>
              <w:rPr>
                <w:rFonts w:ascii="Calibri" w:eastAsia="Calibri" w:hAnsi="Calibri" w:cs="Calibri"/>
                <w:color w:val="000000"/>
                <w:lang w:eastAsia="en-US"/>
              </w:rPr>
            </w:pPr>
            <w:r w:rsidRPr="009517D3">
              <w:rPr>
                <w:rFonts w:ascii="Calibri" w:eastAsia="Calibri" w:hAnsi="Calibri" w:cs="Calibri"/>
                <w:color w:val="000000"/>
                <w:lang w:eastAsia="en-US"/>
              </w:rPr>
              <w:t>600</w:t>
            </w:r>
          </w:p>
        </w:tc>
        <w:tc>
          <w:tcPr>
            <w:tcW w:w="965" w:type="dxa"/>
            <w:vAlign w:val="bottom"/>
          </w:tcPr>
          <w:p w14:paraId="6E6C0AE5" w14:textId="77777777" w:rsidR="00080B22" w:rsidRPr="009517D3" w:rsidRDefault="00000000" w:rsidP="009D4000">
            <w:pPr>
              <w:spacing w:after="0"/>
              <w:jc w:val="center"/>
              <w:rPr>
                <w:rFonts w:ascii="Calibri" w:eastAsia="Calibri" w:hAnsi="Calibri" w:cs="Calibri"/>
                <w:color w:val="000000"/>
                <w:lang w:eastAsia="en-US"/>
              </w:rPr>
            </w:pPr>
            <w:r w:rsidRPr="009517D3">
              <w:rPr>
                <w:rFonts w:ascii="Calibri" w:eastAsia="Calibri" w:hAnsi="Calibri" w:cs="Calibri"/>
                <w:color w:val="000000"/>
                <w:lang w:eastAsia="en-US"/>
              </w:rPr>
              <w:t>1</w:t>
            </w:r>
          </w:p>
        </w:tc>
        <w:tc>
          <w:tcPr>
            <w:tcW w:w="1697" w:type="dxa"/>
            <w:vAlign w:val="center"/>
          </w:tcPr>
          <w:p w14:paraId="41EAEBC0" w14:textId="77777777" w:rsidR="00080B22" w:rsidRPr="009517D3" w:rsidRDefault="00000000" w:rsidP="009D4000">
            <w:pPr>
              <w:spacing w:after="0"/>
              <w:jc w:val="center"/>
              <w:rPr>
                <w:rFonts w:ascii="Calibri" w:eastAsia="Calibri" w:hAnsi="Calibri" w:cs="Calibri"/>
                <w:color w:val="000000"/>
                <w:lang w:eastAsia="en-US"/>
              </w:rPr>
            </w:pPr>
            <w:r w:rsidRPr="009517D3">
              <w:rPr>
                <w:rFonts w:ascii="Calibri" w:eastAsia="Calibri" w:hAnsi="Calibri" w:cs="Calibri"/>
                <w:color w:val="000000"/>
                <w:lang w:eastAsia="en-US"/>
              </w:rPr>
              <w:t>2</w:t>
            </w:r>
          </w:p>
        </w:tc>
        <w:tc>
          <w:tcPr>
            <w:tcW w:w="1165" w:type="dxa"/>
            <w:vAlign w:val="bottom"/>
          </w:tcPr>
          <w:p w14:paraId="6C6308A1" w14:textId="77777777" w:rsidR="00080B22" w:rsidRPr="009517D3" w:rsidRDefault="00000000" w:rsidP="009D4000">
            <w:pPr>
              <w:spacing w:after="0"/>
              <w:jc w:val="center"/>
              <w:rPr>
                <w:rFonts w:ascii="Calibri" w:eastAsia="Calibri" w:hAnsi="Calibri" w:cs="Calibri"/>
                <w:color w:val="000000"/>
                <w:lang w:eastAsia="en-US"/>
              </w:rPr>
            </w:pPr>
            <w:r w:rsidRPr="009517D3">
              <w:rPr>
                <w:rFonts w:ascii="Calibri" w:eastAsia="Calibri" w:hAnsi="Calibri" w:cs="Calibri"/>
                <w:color w:val="000000"/>
                <w:lang w:eastAsia="en-US"/>
              </w:rPr>
              <w:t>60.3</w:t>
            </w:r>
          </w:p>
        </w:tc>
        <w:tc>
          <w:tcPr>
            <w:tcW w:w="1166" w:type="dxa"/>
            <w:vAlign w:val="bottom"/>
          </w:tcPr>
          <w:p w14:paraId="2E4EE733" w14:textId="77777777" w:rsidR="00080B22" w:rsidRPr="009517D3" w:rsidRDefault="00000000" w:rsidP="009D4000">
            <w:pPr>
              <w:spacing w:after="0"/>
              <w:jc w:val="center"/>
              <w:rPr>
                <w:rFonts w:ascii="Calibri" w:eastAsia="Calibri" w:hAnsi="Calibri" w:cs="Calibri"/>
                <w:color w:val="000000"/>
                <w:lang w:eastAsia="en-US"/>
              </w:rPr>
            </w:pPr>
            <w:r w:rsidRPr="009517D3">
              <w:rPr>
                <w:rFonts w:ascii="Calibri" w:eastAsia="Calibri" w:hAnsi="Calibri" w:cs="Calibri"/>
                <w:color w:val="000000"/>
                <w:lang w:eastAsia="en-US"/>
              </w:rPr>
              <w:t>4.5</w:t>
            </w:r>
          </w:p>
        </w:tc>
        <w:tc>
          <w:tcPr>
            <w:tcW w:w="1165" w:type="dxa"/>
            <w:vAlign w:val="bottom"/>
          </w:tcPr>
          <w:p w14:paraId="240859C9" w14:textId="77777777" w:rsidR="00080B22" w:rsidRPr="009517D3" w:rsidRDefault="00000000" w:rsidP="009D4000">
            <w:pPr>
              <w:spacing w:after="0"/>
              <w:jc w:val="center"/>
              <w:rPr>
                <w:rFonts w:ascii="Calibri" w:eastAsia="Calibri" w:hAnsi="Calibri" w:cs="Calibri"/>
                <w:color w:val="000000"/>
                <w:lang w:eastAsia="en-US"/>
              </w:rPr>
            </w:pPr>
            <w:r w:rsidRPr="009517D3">
              <w:rPr>
                <w:rFonts w:ascii="Calibri" w:eastAsia="Calibri" w:hAnsi="Calibri" w:cs="Calibri"/>
                <w:color w:val="000000"/>
                <w:lang w:eastAsia="en-US"/>
              </w:rPr>
              <w:t>300</w:t>
            </w:r>
          </w:p>
        </w:tc>
        <w:tc>
          <w:tcPr>
            <w:tcW w:w="1166" w:type="dxa"/>
            <w:vAlign w:val="bottom"/>
          </w:tcPr>
          <w:p w14:paraId="6F6927B8" w14:textId="77777777" w:rsidR="00080B22" w:rsidRPr="009517D3" w:rsidRDefault="00000000" w:rsidP="009D4000">
            <w:pPr>
              <w:spacing w:after="0"/>
              <w:jc w:val="center"/>
              <w:rPr>
                <w:rFonts w:ascii="Calibri" w:eastAsia="Calibri" w:hAnsi="Calibri" w:cs="Calibri"/>
                <w:color w:val="000000"/>
                <w:lang w:eastAsia="en-US"/>
              </w:rPr>
            </w:pPr>
            <w:r w:rsidRPr="009517D3">
              <w:rPr>
                <w:rFonts w:ascii="Calibri" w:eastAsia="Calibri" w:hAnsi="Calibri" w:cs="Calibri"/>
                <w:color w:val="000000"/>
                <w:lang w:eastAsia="en-US"/>
              </w:rPr>
              <w:t>1000</w:t>
            </w:r>
          </w:p>
        </w:tc>
      </w:tr>
      <w:tr w:rsidR="009838DF" w14:paraId="36E2AA7B" w14:textId="77777777" w:rsidTr="009D4000">
        <w:trPr>
          <w:gridAfter w:val="1"/>
          <w:wAfter w:w="8" w:type="dxa"/>
        </w:trPr>
        <w:tc>
          <w:tcPr>
            <w:tcW w:w="965" w:type="dxa"/>
            <w:vAlign w:val="bottom"/>
          </w:tcPr>
          <w:p w14:paraId="2F219056" w14:textId="77777777" w:rsidR="00080B22" w:rsidRPr="009517D3" w:rsidRDefault="00000000" w:rsidP="009D4000">
            <w:pPr>
              <w:spacing w:after="0"/>
              <w:jc w:val="center"/>
              <w:rPr>
                <w:rFonts w:ascii="Calibri" w:eastAsia="Calibri" w:hAnsi="Calibri" w:cs="Calibri"/>
                <w:color w:val="000000"/>
                <w:lang w:eastAsia="en-US"/>
              </w:rPr>
            </w:pPr>
            <w:r w:rsidRPr="009517D3">
              <w:rPr>
                <w:rFonts w:ascii="Calibri" w:eastAsia="Calibri" w:hAnsi="Calibri" w:cs="Calibri"/>
                <w:color w:val="000000"/>
                <w:lang w:eastAsia="en-US"/>
              </w:rPr>
              <w:t>750</w:t>
            </w:r>
          </w:p>
        </w:tc>
        <w:tc>
          <w:tcPr>
            <w:tcW w:w="963" w:type="dxa"/>
            <w:vAlign w:val="bottom"/>
          </w:tcPr>
          <w:p w14:paraId="35AB098F" w14:textId="77777777" w:rsidR="00080B22" w:rsidRPr="009517D3" w:rsidRDefault="00000000" w:rsidP="009D4000">
            <w:pPr>
              <w:spacing w:after="0"/>
              <w:jc w:val="center"/>
              <w:rPr>
                <w:rFonts w:ascii="Calibri" w:eastAsia="Calibri" w:hAnsi="Calibri" w:cs="Calibri"/>
                <w:color w:val="000000"/>
                <w:lang w:eastAsia="en-US"/>
              </w:rPr>
            </w:pPr>
            <w:r w:rsidRPr="009517D3">
              <w:rPr>
                <w:rFonts w:ascii="Calibri" w:eastAsia="Calibri" w:hAnsi="Calibri" w:cs="Calibri"/>
                <w:color w:val="000000"/>
                <w:lang w:eastAsia="en-US"/>
              </w:rPr>
              <w:t>750</w:t>
            </w:r>
          </w:p>
        </w:tc>
        <w:tc>
          <w:tcPr>
            <w:tcW w:w="965" w:type="dxa"/>
            <w:vAlign w:val="bottom"/>
          </w:tcPr>
          <w:p w14:paraId="7D9A9660" w14:textId="77777777" w:rsidR="00080B22" w:rsidRPr="009517D3" w:rsidRDefault="00000000" w:rsidP="009D4000">
            <w:pPr>
              <w:spacing w:after="0"/>
              <w:jc w:val="center"/>
              <w:rPr>
                <w:rFonts w:ascii="Calibri" w:eastAsia="Calibri" w:hAnsi="Calibri" w:cs="Calibri"/>
                <w:color w:val="000000"/>
                <w:lang w:eastAsia="en-US"/>
              </w:rPr>
            </w:pPr>
            <w:r w:rsidRPr="009517D3">
              <w:rPr>
                <w:rFonts w:ascii="Calibri" w:eastAsia="Calibri" w:hAnsi="Calibri" w:cs="Calibri"/>
                <w:color w:val="000000"/>
                <w:lang w:eastAsia="en-US"/>
              </w:rPr>
              <w:t>1</w:t>
            </w:r>
          </w:p>
        </w:tc>
        <w:tc>
          <w:tcPr>
            <w:tcW w:w="1697" w:type="dxa"/>
            <w:vAlign w:val="center"/>
          </w:tcPr>
          <w:p w14:paraId="2E87E281" w14:textId="77777777" w:rsidR="00080B22" w:rsidRPr="009517D3" w:rsidRDefault="00000000" w:rsidP="009D4000">
            <w:pPr>
              <w:spacing w:after="0"/>
              <w:jc w:val="center"/>
              <w:rPr>
                <w:rFonts w:ascii="Calibri" w:eastAsia="Calibri" w:hAnsi="Calibri" w:cs="Calibri"/>
                <w:color w:val="000000"/>
                <w:lang w:eastAsia="en-US"/>
              </w:rPr>
            </w:pPr>
            <w:r w:rsidRPr="009517D3">
              <w:rPr>
                <w:rFonts w:ascii="Calibri" w:eastAsia="Calibri" w:hAnsi="Calibri" w:cs="Calibri"/>
                <w:color w:val="000000"/>
                <w:lang w:eastAsia="en-US"/>
              </w:rPr>
              <w:t>2</w:t>
            </w:r>
          </w:p>
        </w:tc>
        <w:tc>
          <w:tcPr>
            <w:tcW w:w="1165" w:type="dxa"/>
            <w:vAlign w:val="bottom"/>
          </w:tcPr>
          <w:p w14:paraId="2E092BA2" w14:textId="77777777" w:rsidR="00080B22" w:rsidRPr="009517D3" w:rsidRDefault="00000000" w:rsidP="009D4000">
            <w:pPr>
              <w:spacing w:after="0"/>
              <w:jc w:val="center"/>
              <w:rPr>
                <w:rFonts w:ascii="Calibri" w:eastAsia="Calibri" w:hAnsi="Calibri" w:cs="Calibri"/>
                <w:color w:val="000000"/>
                <w:lang w:eastAsia="en-US"/>
              </w:rPr>
            </w:pPr>
            <w:r w:rsidRPr="009517D3">
              <w:rPr>
                <w:rFonts w:ascii="Calibri" w:eastAsia="Calibri" w:hAnsi="Calibri" w:cs="Calibri"/>
                <w:color w:val="000000"/>
                <w:lang w:eastAsia="en-US"/>
              </w:rPr>
              <w:t>60.3</w:t>
            </w:r>
          </w:p>
        </w:tc>
        <w:tc>
          <w:tcPr>
            <w:tcW w:w="1166" w:type="dxa"/>
            <w:vAlign w:val="bottom"/>
          </w:tcPr>
          <w:p w14:paraId="30DBA53E" w14:textId="77777777" w:rsidR="00080B22" w:rsidRPr="009517D3" w:rsidRDefault="00000000" w:rsidP="009D4000">
            <w:pPr>
              <w:spacing w:after="0"/>
              <w:jc w:val="center"/>
              <w:rPr>
                <w:rFonts w:ascii="Calibri" w:eastAsia="Calibri" w:hAnsi="Calibri" w:cs="Calibri"/>
                <w:color w:val="000000"/>
                <w:lang w:eastAsia="en-US"/>
              </w:rPr>
            </w:pPr>
            <w:r w:rsidRPr="009517D3">
              <w:rPr>
                <w:rFonts w:ascii="Calibri" w:eastAsia="Calibri" w:hAnsi="Calibri" w:cs="Calibri"/>
                <w:color w:val="000000"/>
                <w:lang w:eastAsia="en-US"/>
              </w:rPr>
              <w:t>4.5</w:t>
            </w:r>
          </w:p>
        </w:tc>
        <w:tc>
          <w:tcPr>
            <w:tcW w:w="1165" w:type="dxa"/>
            <w:vAlign w:val="bottom"/>
          </w:tcPr>
          <w:p w14:paraId="755F089F" w14:textId="77777777" w:rsidR="00080B22" w:rsidRPr="009517D3" w:rsidRDefault="00000000" w:rsidP="009D4000">
            <w:pPr>
              <w:spacing w:after="0"/>
              <w:jc w:val="center"/>
              <w:rPr>
                <w:rFonts w:ascii="Calibri" w:eastAsia="Calibri" w:hAnsi="Calibri" w:cs="Calibri"/>
                <w:color w:val="000000"/>
                <w:lang w:eastAsia="en-US"/>
              </w:rPr>
            </w:pPr>
            <w:r w:rsidRPr="009517D3">
              <w:rPr>
                <w:rFonts w:ascii="Calibri" w:eastAsia="Calibri" w:hAnsi="Calibri" w:cs="Calibri"/>
                <w:color w:val="000000"/>
                <w:lang w:eastAsia="en-US"/>
              </w:rPr>
              <w:t>450</w:t>
            </w:r>
          </w:p>
        </w:tc>
        <w:tc>
          <w:tcPr>
            <w:tcW w:w="1166" w:type="dxa"/>
            <w:vAlign w:val="bottom"/>
          </w:tcPr>
          <w:p w14:paraId="59DAB871" w14:textId="77777777" w:rsidR="00080B22" w:rsidRPr="009517D3" w:rsidRDefault="00000000" w:rsidP="009D4000">
            <w:pPr>
              <w:spacing w:after="0"/>
              <w:jc w:val="center"/>
              <w:rPr>
                <w:rFonts w:ascii="Calibri" w:eastAsia="Calibri" w:hAnsi="Calibri" w:cs="Calibri"/>
                <w:color w:val="000000"/>
                <w:lang w:eastAsia="en-US"/>
              </w:rPr>
            </w:pPr>
            <w:r w:rsidRPr="009517D3">
              <w:rPr>
                <w:rFonts w:ascii="Calibri" w:eastAsia="Calibri" w:hAnsi="Calibri" w:cs="Calibri"/>
                <w:color w:val="000000"/>
                <w:lang w:eastAsia="en-US"/>
              </w:rPr>
              <w:t>900</w:t>
            </w:r>
          </w:p>
        </w:tc>
      </w:tr>
      <w:tr w:rsidR="009838DF" w14:paraId="510080DB" w14:textId="77777777" w:rsidTr="009D4000">
        <w:trPr>
          <w:gridAfter w:val="1"/>
          <w:wAfter w:w="8" w:type="dxa"/>
        </w:trPr>
        <w:tc>
          <w:tcPr>
            <w:tcW w:w="965" w:type="dxa"/>
            <w:shd w:val="clear" w:color="auto" w:fill="FFFF00"/>
            <w:vAlign w:val="bottom"/>
          </w:tcPr>
          <w:p w14:paraId="30B30BF3" w14:textId="77777777" w:rsidR="00080B22" w:rsidRPr="009517D3" w:rsidRDefault="00000000" w:rsidP="009D4000">
            <w:pPr>
              <w:spacing w:after="0"/>
              <w:jc w:val="center"/>
              <w:rPr>
                <w:rFonts w:ascii="Calibri" w:eastAsia="Calibri" w:hAnsi="Calibri" w:cs="Calibri"/>
                <w:color w:val="000000"/>
                <w:lang w:eastAsia="en-US"/>
              </w:rPr>
            </w:pPr>
            <w:r w:rsidRPr="009517D3">
              <w:rPr>
                <w:rFonts w:ascii="Calibri" w:eastAsia="Calibri" w:hAnsi="Calibri" w:cs="Calibri"/>
                <w:color w:val="000000"/>
                <w:lang w:eastAsia="en-US"/>
              </w:rPr>
              <w:t>750</w:t>
            </w:r>
          </w:p>
        </w:tc>
        <w:tc>
          <w:tcPr>
            <w:tcW w:w="963" w:type="dxa"/>
            <w:shd w:val="clear" w:color="auto" w:fill="FFFF00"/>
            <w:vAlign w:val="bottom"/>
          </w:tcPr>
          <w:p w14:paraId="5FDE25E5" w14:textId="77777777" w:rsidR="00080B22" w:rsidRPr="009517D3" w:rsidRDefault="00000000" w:rsidP="009D4000">
            <w:pPr>
              <w:spacing w:after="0"/>
              <w:jc w:val="center"/>
              <w:rPr>
                <w:rFonts w:ascii="Calibri" w:eastAsia="Calibri" w:hAnsi="Calibri" w:cs="Calibri"/>
                <w:color w:val="000000"/>
                <w:lang w:eastAsia="en-US"/>
              </w:rPr>
            </w:pPr>
            <w:r w:rsidRPr="009517D3">
              <w:rPr>
                <w:rFonts w:ascii="Calibri" w:eastAsia="Calibri" w:hAnsi="Calibri" w:cs="Calibri"/>
                <w:color w:val="000000"/>
                <w:lang w:eastAsia="en-US"/>
              </w:rPr>
              <w:t>900</w:t>
            </w:r>
          </w:p>
        </w:tc>
        <w:tc>
          <w:tcPr>
            <w:tcW w:w="965" w:type="dxa"/>
            <w:shd w:val="clear" w:color="auto" w:fill="FFFF00"/>
            <w:vAlign w:val="bottom"/>
          </w:tcPr>
          <w:p w14:paraId="68609A01" w14:textId="77777777" w:rsidR="00080B22" w:rsidRPr="009517D3" w:rsidRDefault="00000000" w:rsidP="009D4000">
            <w:pPr>
              <w:spacing w:after="0"/>
              <w:jc w:val="center"/>
              <w:rPr>
                <w:rFonts w:ascii="Calibri" w:eastAsia="Calibri" w:hAnsi="Calibri" w:cs="Calibri"/>
                <w:color w:val="000000"/>
                <w:lang w:eastAsia="en-US"/>
              </w:rPr>
            </w:pPr>
            <w:r w:rsidRPr="009517D3">
              <w:rPr>
                <w:rFonts w:ascii="Calibri" w:eastAsia="Calibri" w:hAnsi="Calibri" w:cs="Calibri"/>
                <w:color w:val="000000"/>
                <w:lang w:eastAsia="en-US"/>
              </w:rPr>
              <w:t>1</w:t>
            </w:r>
          </w:p>
        </w:tc>
        <w:tc>
          <w:tcPr>
            <w:tcW w:w="1697" w:type="dxa"/>
            <w:shd w:val="clear" w:color="auto" w:fill="FFFF00"/>
            <w:vAlign w:val="center"/>
          </w:tcPr>
          <w:p w14:paraId="5D011412" w14:textId="77777777" w:rsidR="00080B22" w:rsidRPr="009517D3" w:rsidRDefault="00000000" w:rsidP="009D4000">
            <w:pPr>
              <w:spacing w:after="0"/>
              <w:jc w:val="center"/>
              <w:rPr>
                <w:rFonts w:ascii="Calibri" w:eastAsia="Calibri" w:hAnsi="Calibri" w:cs="Calibri"/>
                <w:color w:val="000000"/>
                <w:lang w:eastAsia="en-US"/>
              </w:rPr>
            </w:pPr>
            <w:r w:rsidRPr="009517D3">
              <w:rPr>
                <w:rFonts w:ascii="Calibri" w:eastAsia="Calibri" w:hAnsi="Calibri" w:cs="Calibri"/>
                <w:color w:val="000000"/>
                <w:lang w:eastAsia="en-US"/>
              </w:rPr>
              <w:t>2</w:t>
            </w:r>
          </w:p>
        </w:tc>
        <w:tc>
          <w:tcPr>
            <w:tcW w:w="1165" w:type="dxa"/>
            <w:shd w:val="clear" w:color="auto" w:fill="FFFF00"/>
            <w:vAlign w:val="bottom"/>
          </w:tcPr>
          <w:p w14:paraId="0D6BCC1C" w14:textId="77777777" w:rsidR="00080B22" w:rsidRPr="009517D3" w:rsidRDefault="00000000" w:rsidP="009D4000">
            <w:pPr>
              <w:spacing w:after="0"/>
              <w:jc w:val="center"/>
              <w:rPr>
                <w:rFonts w:ascii="Calibri" w:eastAsia="Calibri" w:hAnsi="Calibri" w:cs="Calibri"/>
                <w:color w:val="000000"/>
                <w:lang w:eastAsia="en-US"/>
              </w:rPr>
            </w:pPr>
            <w:r w:rsidRPr="009517D3">
              <w:rPr>
                <w:rFonts w:ascii="Calibri" w:eastAsia="Calibri" w:hAnsi="Calibri" w:cs="Calibri"/>
                <w:color w:val="000000"/>
                <w:lang w:eastAsia="en-US"/>
              </w:rPr>
              <w:t>76.1</w:t>
            </w:r>
          </w:p>
        </w:tc>
        <w:tc>
          <w:tcPr>
            <w:tcW w:w="1166" w:type="dxa"/>
            <w:shd w:val="clear" w:color="auto" w:fill="FFFF00"/>
            <w:vAlign w:val="bottom"/>
          </w:tcPr>
          <w:p w14:paraId="7B821247" w14:textId="77777777" w:rsidR="00080B22" w:rsidRPr="009517D3" w:rsidRDefault="00000000" w:rsidP="009D4000">
            <w:pPr>
              <w:spacing w:after="0"/>
              <w:jc w:val="center"/>
              <w:rPr>
                <w:rFonts w:ascii="Calibri" w:eastAsia="Calibri" w:hAnsi="Calibri" w:cs="Calibri"/>
                <w:color w:val="000000"/>
                <w:lang w:eastAsia="en-US"/>
              </w:rPr>
            </w:pPr>
            <w:r w:rsidRPr="009517D3">
              <w:rPr>
                <w:rFonts w:ascii="Calibri" w:eastAsia="Calibri" w:hAnsi="Calibri" w:cs="Calibri"/>
                <w:color w:val="000000"/>
                <w:lang w:eastAsia="en-US"/>
              </w:rPr>
              <w:t>4.5</w:t>
            </w:r>
          </w:p>
        </w:tc>
        <w:tc>
          <w:tcPr>
            <w:tcW w:w="1165" w:type="dxa"/>
            <w:shd w:val="clear" w:color="auto" w:fill="FFFF00"/>
            <w:vAlign w:val="bottom"/>
          </w:tcPr>
          <w:p w14:paraId="48043244" w14:textId="77777777" w:rsidR="00080B22" w:rsidRPr="009517D3" w:rsidRDefault="00000000" w:rsidP="009D4000">
            <w:pPr>
              <w:spacing w:after="0"/>
              <w:jc w:val="center"/>
              <w:rPr>
                <w:rFonts w:ascii="Calibri" w:eastAsia="Calibri" w:hAnsi="Calibri" w:cs="Calibri"/>
                <w:color w:val="000000"/>
                <w:lang w:eastAsia="en-US"/>
              </w:rPr>
            </w:pPr>
            <w:r w:rsidRPr="009517D3">
              <w:rPr>
                <w:rFonts w:ascii="Calibri" w:eastAsia="Calibri" w:hAnsi="Calibri" w:cs="Calibri"/>
                <w:color w:val="000000"/>
                <w:lang w:eastAsia="en-US"/>
              </w:rPr>
              <w:t>300</w:t>
            </w:r>
          </w:p>
        </w:tc>
        <w:tc>
          <w:tcPr>
            <w:tcW w:w="1166" w:type="dxa"/>
            <w:shd w:val="clear" w:color="auto" w:fill="FFFF00"/>
            <w:vAlign w:val="bottom"/>
          </w:tcPr>
          <w:p w14:paraId="640939EF" w14:textId="77777777" w:rsidR="00080B22" w:rsidRPr="009517D3" w:rsidRDefault="00000000" w:rsidP="009D4000">
            <w:pPr>
              <w:spacing w:after="0"/>
              <w:jc w:val="center"/>
              <w:rPr>
                <w:rFonts w:ascii="Calibri" w:eastAsia="Calibri" w:hAnsi="Calibri" w:cs="Calibri"/>
                <w:color w:val="000000"/>
                <w:lang w:eastAsia="en-US"/>
              </w:rPr>
            </w:pPr>
            <w:r w:rsidRPr="009517D3">
              <w:rPr>
                <w:rFonts w:ascii="Calibri" w:eastAsia="Calibri" w:hAnsi="Calibri" w:cs="Calibri"/>
                <w:color w:val="000000"/>
                <w:lang w:eastAsia="en-US"/>
              </w:rPr>
              <w:t>1100</w:t>
            </w:r>
          </w:p>
        </w:tc>
      </w:tr>
      <w:tr w:rsidR="009838DF" w14:paraId="3742D14B" w14:textId="77777777" w:rsidTr="009D4000">
        <w:trPr>
          <w:gridAfter w:val="1"/>
          <w:wAfter w:w="8" w:type="dxa"/>
        </w:trPr>
        <w:tc>
          <w:tcPr>
            <w:tcW w:w="965" w:type="dxa"/>
            <w:shd w:val="clear" w:color="auto" w:fill="FFFF00"/>
            <w:vAlign w:val="bottom"/>
          </w:tcPr>
          <w:p w14:paraId="1B5C3524" w14:textId="77777777" w:rsidR="00080B22" w:rsidRPr="009517D3" w:rsidRDefault="00000000" w:rsidP="009D4000">
            <w:pPr>
              <w:spacing w:after="0"/>
              <w:jc w:val="center"/>
              <w:rPr>
                <w:rFonts w:ascii="Calibri" w:eastAsia="Calibri" w:hAnsi="Calibri" w:cs="Calibri"/>
                <w:color w:val="000000"/>
                <w:lang w:eastAsia="en-US"/>
              </w:rPr>
            </w:pPr>
            <w:r w:rsidRPr="009517D3">
              <w:rPr>
                <w:rFonts w:ascii="Calibri" w:eastAsia="Calibri" w:hAnsi="Calibri" w:cs="Calibri"/>
                <w:color w:val="000000"/>
                <w:lang w:eastAsia="en-US"/>
              </w:rPr>
              <w:t>750</w:t>
            </w:r>
          </w:p>
        </w:tc>
        <w:tc>
          <w:tcPr>
            <w:tcW w:w="963" w:type="dxa"/>
            <w:shd w:val="clear" w:color="auto" w:fill="FFFF00"/>
            <w:vAlign w:val="bottom"/>
          </w:tcPr>
          <w:p w14:paraId="3B6F68EA" w14:textId="77777777" w:rsidR="00080B22" w:rsidRPr="009517D3" w:rsidRDefault="00000000" w:rsidP="009D4000">
            <w:pPr>
              <w:spacing w:after="0"/>
              <w:jc w:val="center"/>
              <w:rPr>
                <w:rFonts w:ascii="Calibri" w:eastAsia="Calibri" w:hAnsi="Calibri" w:cs="Calibri"/>
                <w:color w:val="000000"/>
                <w:lang w:eastAsia="en-US"/>
              </w:rPr>
            </w:pPr>
            <w:r w:rsidRPr="009517D3">
              <w:rPr>
                <w:rFonts w:ascii="Calibri" w:eastAsia="Calibri" w:hAnsi="Calibri" w:cs="Calibri"/>
                <w:color w:val="000000"/>
                <w:lang w:eastAsia="en-US"/>
              </w:rPr>
              <w:t>1200</w:t>
            </w:r>
          </w:p>
        </w:tc>
        <w:tc>
          <w:tcPr>
            <w:tcW w:w="965" w:type="dxa"/>
            <w:shd w:val="clear" w:color="auto" w:fill="FFFF00"/>
            <w:vAlign w:val="bottom"/>
          </w:tcPr>
          <w:p w14:paraId="3C18B3BF" w14:textId="77777777" w:rsidR="00080B22" w:rsidRPr="009517D3" w:rsidRDefault="00000000" w:rsidP="009D4000">
            <w:pPr>
              <w:spacing w:after="0"/>
              <w:jc w:val="center"/>
              <w:rPr>
                <w:rFonts w:ascii="Calibri" w:eastAsia="Calibri" w:hAnsi="Calibri" w:cs="Calibri"/>
                <w:color w:val="000000"/>
                <w:lang w:eastAsia="en-US"/>
              </w:rPr>
            </w:pPr>
            <w:r w:rsidRPr="009517D3">
              <w:rPr>
                <w:rFonts w:ascii="Calibri" w:eastAsia="Calibri" w:hAnsi="Calibri" w:cs="Calibri"/>
                <w:color w:val="000000"/>
                <w:lang w:eastAsia="en-US"/>
              </w:rPr>
              <w:t>1</w:t>
            </w:r>
          </w:p>
        </w:tc>
        <w:tc>
          <w:tcPr>
            <w:tcW w:w="1697" w:type="dxa"/>
            <w:shd w:val="clear" w:color="auto" w:fill="FFFF00"/>
            <w:vAlign w:val="center"/>
          </w:tcPr>
          <w:p w14:paraId="1AB47EF4" w14:textId="77777777" w:rsidR="00080B22" w:rsidRPr="009517D3" w:rsidRDefault="00000000" w:rsidP="009D4000">
            <w:pPr>
              <w:spacing w:after="0"/>
              <w:jc w:val="center"/>
              <w:rPr>
                <w:rFonts w:ascii="Calibri" w:eastAsia="Calibri" w:hAnsi="Calibri" w:cs="Calibri"/>
                <w:color w:val="000000"/>
                <w:lang w:eastAsia="en-US"/>
              </w:rPr>
            </w:pPr>
            <w:r w:rsidRPr="009517D3">
              <w:rPr>
                <w:rFonts w:ascii="Calibri" w:eastAsia="Calibri" w:hAnsi="Calibri" w:cs="Calibri"/>
                <w:color w:val="000000"/>
                <w:lang w:eastAsia="en-US"/>
              </w:rPr>
              <w:t>3</w:t>
            </w:r>
          </w:p>
        </w:tc>
        <w:tc>
          <w:tcPr>
            <w:tcW w:w="1165" w:type="dxa"/>
            <w:shd w:val="clear" w:color="auto" w:fill="FFFF00"/>
            <w:vAlign w:val="bottom"/>
          </w:tcPr>
          <w:p w14:paraId="197724F2" w14:textId="77777777" w:rsidR="00080B22" w:rsidRPr="009517D3" w:rsidRDefault="00000000" w:rsidP="009D4000">
            <w:pPr>
              <w:spacing w:after="0"/>
              <w:jc w:val="center"/>
              <w:rPr>
                <w:rFonts w:ascii="Calibri" w:eastAsia="Calibri" w:hAnsi="Calibri" w:cs="Calibri"/>
                <w:color w:val="000000"/>
                <w:lang w:eastAsia="en-US"/>
              </w:rPr>
            </w:pPr>
            <w:r w:rsidRPr="009517D3">
              <w:rPr>
                <w:rFonts w:ascii="Calibri" w:eastAsia="Calibri" w:hAnsi="Calibri" w:cs="Calibri"/>
                <w:color w:val="000000"/>
                <w:lang w:eastAsia="en-US"/>
              </w:rPr>
              <w:t>76.1</w:t>
            </w:r>
          </w:p>
        </w:tc>
        <w:tc>
          <w:tcPr>
            <w:tcW w:w="1166" w:type="dxa"/>
            <w:shd w:val="clear" w:color="auto" w:fill="FFFF00"/>
            <w:vAlign w:val="bottom"/>
          </w:tcPr>
          <w:p w14:paraId="0AD10446" w14:textId="77777777" w:rsidR="00080B22" w:rsidRPr="009517D3" w:rsidRDefault="00000000" w:rsidP="009D4000">
            <w:pPr>
              <w:spacing w:after="0"/>
              <w:jc w:val="center"/>
              <w:rPr>
                <w:rFonts w:ascii="Calibri" w:eastAsia="Calibri" w:hAnsi="Calibri" w:cs="Calibri"/>
                <w:color w:val="000000"/>
                <w:lang w:eastAsia="en-US"/>
              </w:rPr>
            </w:pPr>
            <w:r w:rsidRPr="009517D3">
              <w:rPr>
                <w:rFonts w:ascii="Calibri" w:eastAsia="Calibri" w:hAnsi="Calibri" w:cs="Calibri"/>
                <w:color w:val="000000"/>
                <w:lang w:eastAsia="en-US"/>
              </w:rPr>
              <w:t>4.5</w:t>
            </w:r>
          </w:p>
        </w:tc>
        <w:tc>
          <w:tcPr>
            <w:tcW w:w="1165" w:type="dxa"/>
            <w:shd w:val="clear" w:color="auto" w:fill="FFFF00"/>
            <w:vAlign w:val="bottom"/>
          </w:tcPr>
          <w:p w14:paraId="0F9DB94A" w14:textId="77777777" w:rsidR="00080B22" w:rsidRPr="009517D3" w:rsidRDefault="00000000" w:rsidP="009D4000">
            <w:pPr>
              <w:spacing w:after="0"/>
              <w:jc w:val="center"/>
              <w:rPr>
                <w:rFonts w:ascii="Calibri" w:eastAsia="Calibri" w:hAnsi="Calibri" w:cs="Calibri"/>
                <w:color w:val="000000"/>
                <w:lang w:eastAsia="en-US"/>
              </w:rPr>
            </w:pPr>
            <w:r w:rsidRPr="009517D3">
              <w:rPr>
                <w:rFonts w:ascii="Calibri" w:eastAsia="Calibri" w:hAnsi="Calibri" w:cs="Calibri"/>
                <w:color w:val="000000"/>
                <w:lang w:eastAsia="en-US"/>
              </w:rPr>
              <w:t>450</w:t>
            </w:r>
          </w:p>
        </w:tc>
        <w:tc>
          <w:tcPr>
            <w:tcW w:w="1166" w:type="dxa"/>
            <w:shd w:val="clear" w:color="auto" w:fill="FFFF00"/>
            <w:vAlign w:val="bottom"/>
          </w:tcPr>
          <w:p w14:paraId="30DA06C7" w14:textId="77777777" w:rsidR="00080B22" w:rsidRPr="009517D3" w:rsidRDefault="00000000" w:rsidP="009D4000">
            <w:pPr>
              <w:spacing w:after="0"/>
              <w:jc w:val="center"/>
              <w:rPr>
                <w:rFonts w:ascii="Calibri" w:eastAsia="Calibri" w:hAnsi="Calibri" w:cs="Calibri"/>
                <w:color w:val="000000"/>
                <w:lang w:eastAsia="en-US"/>
              </w:rPr>
            </w:pPr>
            <w:r w:rsidRPr="009517D3">
              <w:rPr>
                <w:rFonts w:ascii="Calibri" w:eastAsia="Calibri" w:hAnsi="Calibri" w:cs="Calibri"/>
                <w:color w:val="000000"/>
                <w:lang w:eastAsia="en-US"/>
              </w:rPr>
              <w:t>1000</w:t>
            </w:r>
          </w:p>
        </w:tc>
      </w:tr>
      <w:tr w:rsidR="009838DF" w14:paraId="5370F56D" w14:textId="77777777" w:rsidTr="009D4000">
        <w:trPr>
          <w:gridAfter w:val="1"/>
          <w:wAfter w:w="8" w:type="dxa"/>
        </w:trPr>
        <w:tc>
          <w:tcPr>
            <w:tcW w:w="965" w:type="dxa"/>
            <w:vAlign w:val="bottom"/>
          </w:tcPr>
          <w:p w14:paraId="1963EB49" w14:textId="77777777" w:rsidR="00080B22" w:rsidRPr="009517D3" w:rsidRDefault="00000000" w:rsidP="009D4000">
            <w:pPr>
              <w:spacing w:after="0"/>
              <w:jc w:val="center"/>
              <w:rPr>
                <w:rFonts w:ascii="Calibri" w:eastAsia="Calibri" w:hAnsi="Calibri" w:cs="Calibri"/>
                <w:color w:val="000000"/>
                <w:lang w:eastAsia="en-US"/>
              </w:rPr>
            </w:pPr>
            <w:r w:rsidRPr="009517D3">
              <w:rPr>
                <w:rFonts w:ascii="Calibri" w:eastAsia="Calibri" w:hAnsi="Calibri" w:cs="Calibri"/>
                <w:color w:val="000000"/>
                <w:lang w:eastAsia="en-US"/>
              </w:rPr>
              <w:t>900</w:t>
            </w:r>
          </w:p>
        </w:tc>
        <w:tc>
          <w:tcPr>
            <w:tcW w:w="963" w:type="dxa"/>
            <w:vAlign w:val="bottom"/>
          </w:tcPr>
          <w:p w14:paraId="29461C79" w14:textId="77777777" w:rsidR="00080B22" w:rsidRPr="009517D3" w:rsidRDefault="00000000" w:rsidP="009D4000">
            <w:pPr>
              <w:spacing w:after="0"/>
              <w:jc w:val="center"/>
              <w:rPr>
                <w:rFonts w:ascii="Calibri" w:eastAsia="Calibri" w:hAnsi="Calibri" w:cs="Calibri"/>
                <w:color w:val="000000"/>
                <w:lang w:eastAsia="en-US"/>
              </w:rPr>
            </w:pPr>
            <w:r w:rsidRPr="009517D3">
              <w:rPr>
                <w:rFonts w:ascii="Calibri" w:eastAsia="Calibri" w:hAnsi="Calibri" w:cs="Calibri"/>
                <w:color w:val="000000"/>
                <w:lang w:eastAsia="en-US"/>
              </w:rPr>
              <w:t>300</w:t>
            </w:r>
          </w:p>
        </w:tc>
        <w:tc>
          <w:tcPr>
            <w:tcW w:w="965" w:type="dxa"/>
            <w:vAlign w:val="bottom"/>
          </w:tcPr>
          <w:p w14:paraId="01BF1658" w14:textId="77777777" w:rsidR="00080B22" w:rsidRPr="009517D3" w:rsidRDefault="00000000" w:rsidP="009D4000">
            <w:pPr>
              <w:spacing w:after="0"/>
              <w:jc w:val="center"/>
              <w:rPr>
                <w:rFonts w:ascii="Calibri" w:eastAsia="Calibri" w:hAnsi="Calibri" w:cs="Calibri"/>
                <w:color w:val="000000"/>
                <w:lang w:eastAsia="en-US"/>
              </w:rPr>
            </w:pPr>
            <w:r w:rsidRPr="009517D3">
              <w:rPr>
                <w:rFonts w:ascii="Calibri" w:eastAsia="Calibri" w:hAnsi="Calibri" w:cs="Calibri"/>
                <w:color w:val="000000"/>
                <w:lang w:eastAsia="en-US"/>
              </w:rPr>
              <w:t>2</w:t>
            </w:r>
          </w:p>
        </w:tc>
        <w:tc>
          <w:tcPr>
            <w:tcW w:w="1697" w:type="dxa"/>
            <w:vAlign w:val="center"/>
          </w:tcPr>
          <w:p w14:paraId="1AC8CCEB" w14:textId="77777777" w:rsidR="00080B22" w:rsidRPr="009517D3" w:rsidRDefault="00000000" w:rsidP="009D4000">
            <w:pPr>
              <w:spacing w:after="0"/>
              <w:jc w:val="center"/>
              <w:rPr>
                <w:rFonts w:ascii="Calibri" w:eastAsia="Calibri" w:hAnsi="Calibri" w:cs="Calibri"/>
                <w:color w:val="000000"/>
                <w:lang w:eastAsia="en-US"/>
              </w:rPr>
            </w:pPr>
            <w:r w:rsidRPr="009517D3">
              <w:rPr>
                <w:rFonts w:ascii="Calibri" w:eastAsia="Calibri" w:hAnsi="Calibri" w:cs="Calibri"/>
                <w:color w:val="000000"/>
                <w:lang w:eastAsia="en-US"/>
              </w:rPr>
              <w:t>2</w:t>
            </w:r>
          </w:p>
        </w:tc>
        <w:tc>
          <w:tcPr>
            <w:tcW w:w="1165" w:type="dxa"/>
            <w:vAlign w:val="bottom"/>
          </w:tcPr>
          <w:p w14:paraId="246A0787" w14:textId="77777777" w:rsidR="00080B22" w:rsidRPr="009517D3" w:rsidRDefault="00000000" w:rsidP="009D4000">
            <w:pPr>
              <w:spacing w:after="0"/>
              <w:jc w:val="center"/>
              <w:rPr>
                <w:rFonts w:ascii="Calibri" w:eastAsia="Calibri" w:hAnsi="Calibri" w:cs="Calibri"/>
                <w:color w:val="000000"/>
                <w:lang w:eastAsia="en-US"/>
              </w:rPr>
            </w:pPr>
            <w:r w:rsidRPr="009517D3">
              <w:rPr>
                <w:rFonts w:ascii="Calibri" w:eastAsia="Calibri" w:hAnsi="Calibri" w:cs="Calibri"/>
                <w:color w:val="000000"/>
                <w:lang w:eastAsia="en-US"/>
              </w:rPr>
              <w:t>60.3</w:t>
            </w:r>
          </w:p>
        </w:tc>
        <w:tc>
          <w:tcPr>
            <w:tcW w:w="1166" w:type="dxa"/>
            <w:vAlign w:val="bottom"/>
          </w:tcPr>
          <w:p w14:paraId="12AF7A59" w14:textId="77777777" w:rsidR="00080B22" w:rsidRPr="009517D3" w:rsidRDefault="00000000" w:rsidP="009D4000">
            <w:pPr>
              <w:spacing w:after="0"/>
              <w:jc w:val="center"/>
              <w:rPr>
                <w:rFonts w:ascii="Calibri" w:eastAsia="Calibri" w:hAnsi="Calibri" w:cs="Calibri"/>
                <w:color w:val="000000"/>
                <w:lang w:eastAsia="en-US"/>
              </w:rPr>
            </w:pPr>
            <w:r w:rsidRPr="009517D3">
              <w:rPr>
                <w:rFonts w:ascii="Calibri" w:eastAsia="Calibri" w:hAnsi="Calibri" w:cs="Calibri"/>
                <w:color w:val="000000"/>
                <w:lang w:eastAsia="en-US"/>
              </w:rPr>
              <w:t>4.5</w:t>
            </w:r>
          </w:p>
        </w:tc>
        <w:tc>
          <w:tcPr>
            <w:tcW w:w="1165" w:type="dxa"/>
            <w:vAlign w:val="bottom"/>
          </w:tcPr>
          <w:p w14:paraId="70F55390" w14:textId="77777777" w:rsidR="00080B22" w:rsidRPr="009517D3" w:rsidRDefault="00000000" w:rsidP="009D4000">
            <w:pPr>
              <w:spacing w:after="0"/>
              <w:jc w:val="center"/>
              <w:rPr>
                <w:rFonts w:ascii="Calibri" w:eastAsia="Calibri" w:hAnsi="Calibri" w:cs="Calibri"/>
                <w:color w:val="000000"/>
                <w:lang w:eastAsia="en-US"/>
              </w:rPr>
            </w:pPr>
            <w:r w:rsidRPr="009517D3">
              <w:rPr>
                <w:rFonts w:ascii="Calibri" w:eastAsia="Calibri" w:hAnsi="Calibri" w:cs="Calibri"/>
                <w:color w:val="000000"/>
                <w:lang w:eastAsia="en-US"/>
              </w:rPr>
              <w:t>300</w:t>
            </w:r>
          </w:p>
        </w:tc>
        <w:tc>
          <w:tcPr>
            <w:tcW w:w="1166" w:type="dxa"/>
            <w:vAlign w:val="bottom"/>
          </w:tcPr>
          <w:p w14:paraId="0E93B41A" w14:textId="77777777" w:rsidR="00080B22" w:rsidRPr="009517D3" w:rsidRDefault="00000000" w:rsidP="009D4000">
            <w:pPr>
              <w:spacing w:after="0"/>
              <w:jc w:val="center"/>
              <w:rPr>
                <w:rFonts w:ascii="Calibri" w:eastAsia="Calibri" w:hAnsi="Calibri" w:cs="Calibri"/>
                <w:color w:val="000000"/>
                <w:lang w:eastAsia="en-US"/>
              </w:rPr>
            </w:pPr>
            <w:r w:rsidRPr="009517D3">
              <w:rPr>
                <w:rFonts w:ascii="Calibri" w:eastAsia="Calibri" w:hAnsi="Calibri" w:cs="Calibri"/>
                <w:color w:val="000000"/>
                <w:lang w:eastAsia="en-US"/>
              </w:rPr>
              <w:t>700</w:t>
            </w:r>
          </w:p>
        </w:tc>
      </w:tr>
      <w:tr w:rsidR="009838DF" w14:paraId="1F207A91" w14:textId="77777777" w:rsidTr="009D4000">
        <w:trPr>
          <w:gridAfter w:val="1"/>
          <w:wAfter w:w="8" w:type="dxa"/>
        </w:trPr>
        <w:tc>
          <w:tcPr>
            <w:tcW w:w="965" w:type="dxa"/>
            <w:vAlign w:val="bottom"/>
          </w:tcPr>
          <w:p w14:paraId="2F844857" w14:textId="77777777" w:rsidR="00080B22" w:rsidRPr="009517D3" w:rsidRDefault="00000000" w:rsidP="009D4000">
            <w:pPr>
              <w:spacing w:after="0"/>
              <w:jc w:val="center"/>
              <w:rPr>
                <w:rFonts w:ascii="Calibri" w:eastAsia="Calibri" w:hAnsi="Calibri" w:cs="Calibri"/>
                <w:color w:val="000000"/>
                <w:lang w:eastAsia="en-US"/>
              </w:rPr>
            </w:pPr>
            <w:r w:rsidRPr="009517D3">
              <w:rPr>
                <w:rFonts w:ascii="Calibri" w:eastAsia="Calibri" w:hAnsi="Calibri" w:cs="Calibri"/>
                <w:color w:val="000000"/>
                <w:lang w:eastAsia="en-US"/>
              </w:rPr>
              <w:t>900</w:t>
            </w:r>
          </w:p>
        </w:tc>
        <w:tc>
          <w:tcPr>
            <w:tcW w:w="963" w:type="dxa"/>
            <w:vAlign w:val="bottom"/>
          </w:tcPr>
          <w:p w14:paraId="00D8011C" w14:textId="77777777" w:rsidR="00080B22" w:rsidRPr="009517D3" w:rsidRDefault="00000000" w:rsidP="009D4000">
            <w:pPr>
              <w:spacing w:after="0"/>
              <w:jc w:val="center"/>
              <w:rPr>
                <w:rFonts w:ascii="Calibri" w:eastAsia="Calibri" w:hAnsi="Calibri" w:cs="Calibri"/>
                <w:color w:val="000000"/>
                <w:lang w:eastAsia="en-US"/>
              </w:rPr>
            </w:pPr>
            <w:r w:rsidRPr="009517D3">
              <w:rPr>
                <w:rFonts w:ascii="Calibri" w:eastAsia="Calibri" w:hAnsi="Calibri" w:cs="Calibri"/>
                <w:color w:val="000000"/>
                <w:lang w:eastAsia="en-US"/>
              </w:rPr>
              <w:t>600</w:t>
            </w:r>
          </w:p>
        </w:tc>
        <w:tc>
          <w:tcPr>
            <w:tcW w:w="965" w:type="dxa"/>
            <w:vAlign w:val="bottom"/>
          </w:tcPr>
          <w:p w14:paraId="79AF37EE" w14:textId="77777777" w:rsidR="00080B22" w:rsidRPr="009517D3" w:rsidRDefault="00000000" w:rsidP="009D4000">
            <w:pPr>
              <w:spacing w:after="0"/>
              <w:jc w:val="center"/>
              <w:rPr>
                <w:rFonts w:ascii="Calibri" w:eastAsia="Calibri" w:hAnsi="Calibri" w:cs="Calibri"/>
                <w:color w:val="000000"/>
                <w:lang w:eastAsia="en-US"/>
              </w:rPr>
            </w:pPr>
            <w:r w:rsidRPr="009517D3">
              <w:rPr>
                <w:rFonts w:ascii="Calibri" w:eastAsia="Calibri" w:hAnsi="Calibri" w:cs="Calibri"/>
                <w:color w:val="000000"/>
                <w:lang w:eastAsia="en-US"/>
              </w:rPr>
              <w:t>2</w:t>
            </w:r>
          </w:p>
        </w:tc>
        <w:tc>
          <w:tcPr>
            <w:tcW w:w="1697" w:type="dxa"/>
            <w:vAlign w:val="center"/>
          </w:tcPr>
          <w:p w14:paraId="52019E78" w14:textId="77777777" w:rsidR="00080B22" w:rsidRPr="009517D3" w:rsidRDefault="00000000" w:rsidP="009D4000">
            <w:pPr>
              <w:spacing w:after="0"/>
              <w:jc w:val="center"/>
              <w:rPr>
                <w:rFonts w:ascii="Calibri" w:eastAsia="Calibri" w:hAnsi="Calibri" w:cs="Calibri"/>
                <w:color w:val="000000"/>
                <w:lang w:eastAsia="en-US"/>
              </w:rPr>
            </w:pPr>
            <w:r w:rsidRPr="009517D3">
              <w:rPr>
                <w:rFonts w:ascii="Calibri" w:eastAsia="Calibri" w:hAnsi="Calibri" w:cs="Calibri"/>
                <w:color w:val="000000"/>
                <w:lang w:eastAsia="en-US"/>
              </w:rPr>
              <w:t>2</w:t>
            </w:r>
          </w:p>
        </w:tc>
        <w:tc>
          <w:tcPr>
            <w:tcW w:w="1165" w:type="dxa"/>
            <w:vAlign w:val="bottom"/>
          </w:tcPr>
          <w:p w14:paraId="23295476" w14:textId="77777777" w:rsidR="00080B22" w:rsidRPr="009517D3" w:rsidRDefault="00000000" w:rsidP="009D4000">
            <w:pPr>
              <w:spacing w:after="0"/>
              <w:jc w:val="center"/>
              <w:rPr>
                <w:rFonts w:ascii="Calibri" w:eastAsia="Calibri" w:hAnsi="Calibri" w:cs="Calibri"/>
                <w:color w:val="000000"/>
                <w:lang w:eastAsia="en-US"/>
              </w:rPr>
            </w:pPr>
            <w:r w:rsidRPr="009517D3">
              <w:rPr>
                <w:rFonts w:ascii="Calibri" w:eastAsia="Calibri" w:hAnsi="Calibri" w:cs="Calibri"/>
                <w:color w:val="000000"/>
                <w:lang w:eastAsia="en-US"/>
              </w:rPr>
              <w:t>60.3</w:t>
            </w:r>
          </w:p>
        </w:tc>
        <w:tc>
          <w:tcPr>
            <w:tcW w:w="1166" w:type="dxa"/>
            <w:vAlign w:val="bottom"/>
          </w:tcPr>
          <w:p w14:paraId="0399F7CE" w14:textId="77777777" w:rsidR="00080B22" w:rsidRPr="009517D3" w:rsidRDefault="00000000" w:rsidP="009D4000">
            <w:pPr>
              <w:spacing w:after="0"/>
              <w:jc w:val="center"/>
              <w:rPr>
                <w:rFonts w:ascii="Calibri" w:eastAsia="Calibri" w:hAnsi="Calibri" w:cs="Calibri"/>
                <w:color w:val="000000"/>
                <w:lang w:eastAsia="en-US"/>
              </w:rPr>
            </w:pPr>
            <w:r w:rsidRPr="009517D3">
              <w:rPr>
                <w:rFonts w:ascii="Calibri" w:eastAsia="Calibri" w:hAnsi="Calibri" w:cs="Calibri"/>
                <w:color w:val="000000"/>
                <w:lang w:eastAsia="en-US"/>
              </w:rPr>
              <w:t>4.5</w:t>
            </w:r>
          </w:p>
        </w:tc>
        <w:tc>
          <w:tcPr>
            <w:tcW w:w="1165" w:type="dxa"/>
            <w:vAlign w:val="bottom"/>
          </w:tcPr>
          <w:p w14:paraId="44C45182" w14:textId="77777777" w:rsidR="00080B22" w:rsidRPr="009517D3" w:rsidRDefault="00000000" w:rsidP="009D4000">
            <w:pPr>
              <w:spacing w:after="0"/>
              <w:jc w:val="center"/>
              <w:rPr>
                <w:rFonts w:ascii="Calibri" w:eastAsia="Calibri" w:hAnsi="Calibri" w:cs="Calibri"/>
                <w:color w:val="000000"/>
                <w:lang w:eastAsia="en-US"/>
              </w:rPr>
            </w:pPr>
            <w:r w:rsidRPr="009517D3">
              <w:rPr>
                <w:rFonts w:ascii="Calibri" w:eastAsia="Calibri" w:hAnsi="Calibri" w:cs="Calibri"/>
                <w:color w:val="000000"/>
                <w:lang w:eastAsia="en-US"/>
              </w:rPr>
              <w:t>300</w:t>
            </w:r>
          </w:p>
        </w:tc>
        <w:tc>
          <w:tcPr>
            <w:tcW w:w="1166" w:type="dxa"/>
            <w:vAlign w:val="bottom"/>
          </w:tcPr>
          <w:p w14:paraId="3A77C07E" w14:textId="77777777" w:rsidR="00080B22" w:rsidRPr="009517D3" w:rsidRDefault="00000000" w:rsidP="009D4000">
            <w:pPr>
              <w:spacing w:after="0"/>
              <w:jc w:val="center"/>
              <w:rPr>
                <w:rFonts w:ascii="Calibri" w:eastAsia="Calibri" w:hAnsi="Calibri" w:cs="Calibri"/>
                <w:color w:val="000000"/>
                <w:lang w:eastAsia="en-US"/>
              </w:rPr>
            </w:pPr>
            <w:r w:rsidRPr="009517D3">
              <w:rPr>
                <w:rFonts w:ascii="Calibri" w:eastAsia="Calibri" w:hAnsi="Calibri" w:cs="Calibri"/>
                <w:color w:val="000000"/>
                <w:lang w:eastAsia="en-US"/>
              </w:rPr>
              <w:t>900</w:t>
            </w:r>
          </w:p>
        </w:tc>
      </w:tr>
      <w:tr w:rsidR="009838DF" w14:paraId="1D202393" w14:textId="77777777" w:rsidTr="009D4000">
        <w:trPr>
          <w:gridAfter w:val="1"/>
          <w:wAfter w:w="8" w:type="dxa"/>
        </w:trPr>
        <w:tc>
          <w:tcPr>
            <w:tcW w:w="965" w:type="dxa"/>
            <w:vAlign w:val="bottom"/>
          </w:tcPr>
          <w:p w14:paraId="3C0AC985" w14:textId="77777777" w:rsidR="00080B22" w:rsidRPr="009517D3" w:rsidRDefault="00000000" w:rsidP="009D4000">
            <w:pPr>
              <w:spacing w:after="0"/>
              <w:jc w:val="center"/>
              <w:rPr>
                <w:rFonts w:ascii="Calibri" w:eastAsia="Calibri" w:hAnsi="Calibri" w:cs="Calibri"/>
                <w:color w:val="000000"/>
                <w:lang w:eastAsia="en-US"/>
              </w:rPr>
            </w:pPr>
            <w:r w:rsidRPr="009517D3">
              <w:rPr>
                <w:rFonts w:ascii="Calibri" w:eastAsia="Calibri" w:hAnsi="Calibri" w:cs="Calibri"/>
                <w:color w:val="000000"/>
                <w:lang w:eastAsia="en-US"/>
              </w:rPr>
              <w:t>900</w:t>
            </w:r>
          </w:p>
        </w:tc>
        <w:tc>
          <w:tcPr>
            <w:tcW w:w="963" w:type="dxa"/>
            <w:vAlign w:val="bottom"/>
          </w:tcPr>
          <w:p w14:paraId="04E1B9AE" w14:textId="77777777" w:rsidR="00080B22" w:rsidRPr="009517D3" w:rsidRDefault="00000000" w:rsidP="009D4000">
            <w:pPr>
              <w:spacing w:after="0"/>
              <w:jc w:val="center"/>
              <w:rPr>
                <w:rFonts w:ascii="Calibri" w:eastAsia="Calibri" w:hAnsi="Calibri" w:cs="Calibri"/>
                <w:color w:val="000000"/>
                <w:lang w:eastAsia="en-US"/>
              </w:rPr>
            </w:pPr>
            <w:r w:rsidRPr="009517D3">
              <w:rPr>
                <w:rFonts w:ascii="Calibri" w:eastAsia="Calibri" w:hAnsi="Calibri" w:cs="Calibri"/>
                <w:color w:val="000000"/>
                <w:lang w:eastAsia="en-US"/>
              </w:rPr>
              <w:t>900</w:t>
            </w:r>
          </w:p>
        </w:tc>
        <w:tc>
          <w:tcPr>
            <w:tcW w:w="965" w:type="dxa"/>
            <w:vAlign w:val="bottom"/>
          </w:tcPr>
          <w:p w14:paraId="629CEAD3" w14:textId="77777777" w:rsidR="00080B22" w:rsidRPr="009517D3" w:rsidRDefault="00000000" w:rsidP="009D4000">
            <w:pPr>
              <w:spacing w:after="0"/>
              <w:jc w:val="center"/>
              <w:rPr>
                <w:rFonts w:ascii="Calibri" w:eastAsia="Calibri" w:hAnsi="Calibri" w:cs="Calibri"/>
                <w:color w:val="000000"/>
                <w:lang w:eastAsia="en-US"/>
              </w:rPr>
            </w:pPr>
            <w:r w:rsidRPr="009517D3">
              <w:rPr>
                <w:rFonts w:ascii="Calibri" w:eastAsia="Calibri" w:hAnsi="Calibri" w:cs="Calibri"/>
                <w:color w:val="000000"/>
                <w:lang w:eastAsia="en-US"/>
              </w:rPr>
              <w:t>2</w:t>
            </w:r>
          </w:p>
        </w:tc>
        <w:tc>
          <w:tcPr>
            <w:tcW w:w="1697" w:type="dxa"/>
            <w:vAlign w:val="center"/>
          </w:tcPr>
          <w:p w14:paraId="38E99DB5" w14:textId="77777777" w:rsidR="00080B22" w:rsidRPr="009517D3" w:rsidRDefault="00000000" w:rsidP="009D4000">
            <w:pPr>
              <w:spacing w:after="0"/>
              <w:jc w:val="center"/>
              <w:rPr>
                <w:rFonts w:ascii="Calibri" w:eastAsia="Calibri" w:hAnsi="Calibri" w:cs="Calibri"/>
                <w:color w:val="000000"/>
                <w:lang w:eastAsia="en-US"/>
              </w:rPr>
            </w:pPr>
            <w:r w:rsidRPr="009517D3">
              <w:rPr>
                <w:rFonts w:ascii="Calibri" w:eastAsia="Calibri" w:hAnsi="Calibri" w:cs="Calibri"/>
                <w:color w:val="000000"/>
                <w:lang w:eastAsia="en-US"/>
              </w:rPr>
              <w:t>3</w:t>
            </w:r>
          </w:p>
        </w:tc>
        <w:tc>
          <w:tcPr>
            <w:tcW w:w="1165" w:type="dxa"/>
            <w:vAlign w:val="bottom"/>
          </w:tcPr>
          <w:p w14:paraId="755408A9" w14:textId="77777777" w:rsidR="00080B22" w:rsidRPr="009517D3" w:rsidRDefault="00000000" w:rsidP="009D4000">
            <w:pPr>
              <w:spacing w:after="0"/>
              <w:jc w:val="center"/>
              <w:rPr>
                <w:rFonts w:ascii="Calibri" w:eastAsia="Calibri" w:hAnsi="Calibri" w:cs="Calibri"/>
                <w:color w:val="000000"/>
                <w:lang w:eastAsia="en-US"/>
              </w:rPr>
            </w:pPr>
            <w:r w:rsidRPr="009517D3">
              <w:rPr>
                <w:rFonts w:ascii="Calibri" w:eastAsia="Calibri" w:hAnsi="Calibri" w:cs="Calibri"/>
                <w:color w:val="000000"/>
                <w:lang w:eastAsia="en-US"/>
              </w:rPr>
              <w:t>60.3</w:t>
            </w:r>
          </w:p>
        </w:tc>
        <w:tc>
          <w:tcPr>
            <w:tcW w:w="1166" w:type="dxa"/>
            <w:vAlign w:val="bottom"/>
          </w:tcPr>
          <w:p w14:paraId="33DD286B" w14:textId="77777777" w:rsidR="00080B22" w:rsidRPr="009517D3" w:rsidRDefault="00000000" w:rsidP="009D4000">
            <w:pPr>
              <w:spacing w:after="0"/>
              <w:jc w:val="center"/>
              <w:rPr>
                <w:rFonts w:ascii="Calibri" w:eastAsia="Calibri" w:hAnsi="Calibri" w:cs="Calibri"/>
                <w:color w:val="000000"/>
                <w:lang w:eastAsia="en-US"/>
              </w:rPr>
            </w:pPr>
            <w:r w:rsidRPr="009517D3">
              <w:rPr>
                <w:rFonts w:ascii="Calibri" w:eastAsia="Calibri" w:hAnsi="Calibri" w:cs="Calibri"/>
                <w:color w:val="000000"/>
                <w:lang w:eastAsia="en-US"/>
              </w:rPr>
              <w:t>4.5</w:t>
            </w:r>
          </w:p>
        </w:tc>
        <w:tc>
          <w:tcPr>
            <w:tcW w:w="1165" w:type="dxa"/>
            <w:vAlign w:val="bottom"/>
          </w:tcPr>
          <w:p w14:paraId="46644F70" w14:textId="77777777" w:rsidR="00080B22" w:rsidRPr="009517D3" w:rsidRDefault="00000000" w:rsidP="009D4000">
            <w:pPr>
              <w:spacing w:after="0"/>
              <w:jc w:val="center"/>
              <w:rPr>
                <w:rFonts w:ascii="Calibri" w:eastAsia="Calibri" w:hAnsi="Calibri" w:cs="Calibri"/>
                <w:color w:val="000000"/>
                <w:lang w:eastAsia="en-US"/>
              </w:rPr>
            </w:pPr>
            <w:r w:rsidRPr="009517D3">
              <w:rPr>
                <w:rFonts w:ascii="Calibri" w:eastAsia="Calibri" w:hAnsi="Calibri" w:cs="Calibri"/>
                <w:color w:val="000000"/>
                <w:lang w:eastAsia="en-US"/>
              </w:rPr>
              <w:t>300</w:t>
            </w:r>
          </w:p>
        </w:tc>
        <w:tc>
          <w:tcPr>
            <w:tcW w:w="1166" w:type="dxa"/>
            <w:vAlign w:val="bottom"/>
          </w:tcPr>
          <w:p w14:paraId="114848DE" w14:textId="77777777" w:rsidR="00080B22" w:rsidRPr="009517D3" w:rsidRDefault="00000000" w:rsidP="009D4000">
            <w:pPr>
              <w:spacing w:after="0"/>
              <w:jc w:val="center"/>
              <w:rPr>
                <w:rFonts w:ascii="Calibri" w:eastAsia="Calibri" w:hAnsi="Calibri" w:cs="Calibri"/>
                <w:color w:val="000000"/>
                <w:lang w:eastAsia="en-US"/>
              </w:rPr>
            </w:pPr>
            <w:r w:rsidRPr="009517D3">
              <w:rPr>
                <w:rFonts w:ascii="Calibri" w:eastAsia="Calibri" w:hAnsi="Calibri" w:cs="Calibri"/>
                <w:color w:val="000000"/>
                <w:lang w:eastAsia="en-US"/>
              </w:rPr>
              <w:t>900</w:t>
            </w:r>
          </w:p>
        </w:tc>
      </w:tr>
      <w:tr w:rsidR="009838DF" w14:paraId="7FD76231" w14:textId="77777777" w:rsidTr="009D4000">
        <w:trPr>
          <w:gridAfter w:val="1"/>
          <w:wAfter w:w="8" w:type="dxa"/>
        </w:trPr>
        <w:tc>
          <w:tcPr>
            <w:tcW w:w="965" w:type="dxa"/>
            <w:vAlign w:val="bottom"/>
          </w:tcPr>
          <w:p w14:paraId="75017758" w14:textId="77777777" w:rsidR="00080B22" w:rsidRPr="009517D3" w:rsidRDefault="00000000" w:rsidP="009D4000">
            <w:pPr>
              <w:spacing w:after="0"/>
              <w:jc w:val="center"/>
              <w:rPr>
                <w:rFonts w:ascii="Calibri" w:eastAsia="Calibri" w:hAnsi="Calibri" w:cs="Calibri"/>
                <w:color w:val="000000"/>
                <w:lang w:eastAsia="en-US"/>
              </w:rPr>
            </w:pPr>
            <w:r w:rsidRPr="009517D3">
              <w:rPr>
                <w:rFonts w:ascii="Calibri" w:eastAsia="Calibri" w:hAnsi="Calibri" w:cs="Calibri"/>
                <w:color w:val="000000"/>
                <w:lang w:eastAsia="en-US"/>
              </w:rPr>
              <w:t>900</w:t>
            </w:r>
          </w:p>
        </w:tc>
        <w:tc>
          <w:tcPr>
            <w:tcW w:w="963" w:type="dxa"/>
            <w:vAlign w:val="bottom"/>
          </w:tcPr>
          <w:p w14:paraId="544C6CF8" w14:textId="77777777" w:rsidR="00080B22" w:rsidRPr="009517D3" w:rsidRDefault="00000000" w:rsidP="009D4000">
            <w:pPr>
              <w:spacing w:after="0"/>
              <w:jc w:val="center"/>
              <w:rPr>
                <w:rFonts w:ascii="Calibri" w:eastAsia="Calibri" w:hAnsi="Calibri" w:cs="Calibri"/>
                <w:color w:val="000000"/>
                <w:lang w:eastAsia="en-US"/>
              </w:rPr>
            </w:pPr>
            <w:r w:rsidRPr="009517D3">
              <w:rPr>
                <w:rFonts w:ascii="Calibri" w:eastAsia="Calibri" w:hAnsi="Calibri" w:cs="Calibri"/>
                <w:color w:val="000000"/>
                <w:lang w:eastAsia="en-US"/>
              </w:rPr>
              <w:t>1200</w:t>
            </w:r>
          </w:p>
        </w:tc>
        <w:tc>
          <w:tcPr>
            <w:tcW w:w="965" w:type="dxa"/>
            <w:vAlign w:val="bottom"/>
          </w:tcPr>
          <w:p w14:paraId="12FD45A1" w14:textId="77777777" w:rsidR="00080B22" w:rsidRPr="009517D3" w:rsidRDefault="00000000" w:rsidP="009D4000">
            <w:pPr>
              <w:spacing w:after="0"/>
              <w:jc w:val="center"/>
              <w:rPr>
                <w:rFonts w:ascii="Calibri" w:eastAsia="Calibri" w:hAnsi="Calibri" w:cs="Calibri"/>
                <w:color w:val="000000"/>
                <w:lang w:eastAsia="en-US"/>
              </w:rPr>
            </w:pPr>
            <w:r w:rsidRPr="009517D3">
              <w:rPr>
                <w:rFonts w:ascii="Calibri" w:eastAsia="Calibri" w:hAnsi="Calibri" w:cs="Calibri"/>
                <w:color w:val="000000"/>
                <w:lang w:eastAsia="en-US"/>
              </w:rPr>
              <w:t>2</w:t>
            </w:r>
          </w:p>
        </w:tc>
        <w:tc>
          <w:tcPr>
            <w:tcW w:w="1697" w:type="dxa"/>
            <w:vAlign w:val="center"/>
          </w:tcPr>
          <w:p w14:paraId="1964FBAC" w14:textId="77777777" w:rsidR="00080B22" w:rsidRPr="009517D3" w:rsidRDefault="00000000" w:rsidP="009D4000">
            <w:pPr>
              <w:spacing w:after="0"/>
              <w:jc w:val="center"/>
              <w:rPr>
                <w:rFonts w:ascii="Calibri" w:eastAsia="Calibri" w:hAnsi="Calibri" w:cs="Calibri"/>
                <w:color w:val="000000"/>
                <w:lang w:eastAsia="en-US"/>
              </w:rPr>
            </w:pPr>
            <w:r w:rsidRPr="009517D3">
              <w:rPr>
                <w:rFonts w:ascii="Calibri" w:eastAsia="Calibri" w:hAnsi="Calibri" w:cs="Calibri"/>
                <w:color w:val="000000"/>
                <w:lang w:eastAsia="en-US"/>
              </w:rPr>
              <w:t>4</w:t>
            </w:r>
          </w:p>
        </w:tc>
        <w:tc>
          <w:tcPr>
            <w:tcW w:w="1165" w:type="dxa"/>
            <w:vAlign w:val="bottom"/>
          </w:tcPr>
          <w:p w14:paraId="5217A237" w14:textId="77777777" w:rsidR="00080B22" w:rsidRPr="009517D3" w:rsidRDefault="00000000" w:rsidP="009D4000">
            <w:pPr>
              <w:spacing w:after="0"/>
              <w:jc w:val="center"/>
              <w:rPr>
                <w:rFonts w:ascii="Calibri" w:eastAsia="Calibri" w:hAnsi="Calibri" w:cs="Calibri"/>
                <w:color w:val="000000"/>
                <w:lang w:eastAsia="en-US"/>
              </w:rPr>
            </w:pPr>
            <w:r w:rsidRPr="009517D3">
              <w:rPr>
                <w:rFonts w:ascii="Calibri" w:eastAsia="Calibri" w:hAnsi="Calibri" w:cs="Calibri"/>
                <w:color w:val="000000"/>
                <w:lang w:eastAsia="en-US"/>
              </w:rPr>
              <w:t>60.3</w:t>
            </w:r>
          </w:p>
        </w:tc>
        <w:tc>
          <w:tcPr>
            <w:tcW w:w="1166" w:type="dxa"/>
            <w:vAlign w:val="bottom"/>
          </w:tcPr>
          <w:p w14:paraId="6FB702AD" w14:textId="77777777" w:rsidR="00080B22" w:rsidRPr="009517D3" w:rsidRDefault="00000000" w:rsidP="009D4000">
            <w:pPr>
              <w:spacing w:after="0"/>
              <w:jc w:val="center"/>
              <w:rPr>
                <w:rFonts w:ascii="Calibri" w:eastAsia="Calibri" w:hAnsi="Calibri" w:cs="Calibri"/>
                <w:color w:val="000000"/>
                <w:lang w:eastAsia="en-US"/>
              </w:rPr>
            </w:pPr>
            <w:r w:rsidRPr="009517D3">
              <w:rPr>
                <w:rFonts w:ascii="Calibri" w:eastAsia="Calibri" w:hAnsi="Calibri" w:cs="Calibri"/>
                <w:color w:val="000000"/>
                <w:lang w:eastAsia="en-US"/>
              </w:rPr>
              <w:t>4.5</w:t>
            </w:r>
          </w:p>
        </w:tc>
        <w:tc>
          <w:tcPr>
            <w:tcW w:w="1165" w:type="dxa"/>
            <w:vAlign w:val="bottom"/>
          </w:tcPr>
          <w:p w14:paraId="5AEE99DC" w14:textId="77777777" w:rsidR="00080B22" w:rsidRPr="009517D3" w:rsidRDefault="00000000" w:rsidP="009D4000">
            <w:pPr>
              <w:spacing w:after="0"/>
              <w:jc w:val="center"/>
              <w:rPr>
                <w:rFonts w:ascii="Calibri" w:eastAsia="Calibri" w:hAnsi="Calibri" w:cs="Calibri"/>
                <w:color w:val="000000"/>
                <w:lang w:eastAsia="en-US"/>
              </w:rPr>
            </w:pPr>
            <w:r w:rsidRPr="009517D3">
              <w:rPr>
                <w:rFonts w:ascii="Calibri" w:eastAsia="Calibri" w:hAnsi="Calibri" w:cs="Calibri"/>
                <w:color w:val="000000"/>
                <w:lang w:eastAsia="en-US"/>
              </w:rPr>
              <w:t>300</w:t>
            </w:r>
          </w:p>
        </w:tc>
        <w:tc>
          <w:tcPr>
            <w:tcW w:w="1166" w:type="dxa"/>
            <w:vAlign w:val="bottom"/>
          </w:tcPr>
          <w:p w14:paraId="0E91863C" w14:textId="77777777" w:rsidR="00080B22" w:rsidRPr="009517D3" w:rsidRDefault="00000000" w:rsidP="009D4000">
            <w:pPr>
              <w:spacing w:after="0"/>
              <w:jc w:val="center"/>
              <w:rPr>
                <w:rFonts w:ascii="Calibri" w:eastAsia="Calibri" w:hAnsi="Calibri" w:cs="Calibri"/>
                <w:color w:val="000000"/>
                <w:lang w:eastAsia="en-US"/>
              </w:rPr>
            </w:pPr>
            <w:r w:rsidRPr="009517D3">
              <w:rPr>
                <w:rFonts w:ascii="Calibri" w:eastAsia="Calibri" w:hAnsi="Calibri" w:cs="Calibri"/>
                <w:color w:val="000000"/>
                <w:lang w:eastAsia="en-US"/>
              </w:rPr>
              <w:t>1000</w:t>
            </w:r>
          </w:p>
        </w:tc>
      </w:tr>
      <w:tr w:rsidR="009838DF" w14:paraId="4D2DA736" w14:textId="77777777" w:rsidTr="009D4000">
        <w:trPr>
          <w:gridAfter w:val="1"/>
          <w:wAfter w:w="8" w:type="dxa"/>
        </w:trPr>
        <w:tc>
          <w:tcPr>
            <w:tcW w:w="965" w:type="dxa"/>
            <w:vAlign w:val="bottom"/>
          </w:tcPr>
          <w:p w14:paraId="04DEED10" w14:textId="77777777" w:rsidR="00080B22" w:rsidRPr="009517D3" w:rsidRDefault="00000000" w:rsidP="009D4000">
            <w:pPr>
              <w:spacing w:after="0"/>
              <w:jc w:val="center"/>
              <w:rPr>
                <w:rFonts w:ascii="Calibri" w:eastAsia="Calibri" w:hAnsi="Calibri" w:cs="Calibri"/>
                <w:color w:val="000000"/>
                <w:lang w:eastAsia="en-US"/>
              </w:rPr>
            </w:pPr>
            <w:r w:rsidRPr="009517D3">
              <w:rPr>
                <w:rFonts w:ascii="Calibri" w:eastAsia="Calibri" w:hAnsi="Calibri" w:cs="Calibri"/>
                <w:color w:val="000000"/>
                <w:lang w:eastAsia="en-US"/>
              </w:rPr>
              <w:t>900</w:t>
            </w:r>
          </w:p>
        </w:tc>
        <w:tc>
          <w:tcPr>
            <w:tcW w:w="963" w:type="dxa"/>
            <w:vAlign w:val="bottom"/>
          </w:tcPr>
          <w:p w14:paraId="77392AA4" w14:textId="77777777" w:rsidR="00080B22" w:rsidRPr="009517D3" w:rsidRDefault="00000000" w:rsidP="009D4000">
            <w:pPr>
              <w:spacing w:after="0"/>
              <w:jc w:val="center"/>
              <w:rPr>
                <w:rFonts w:ascii="Calibri" w:eastAsia="Calibri" w:hAnsi="Calibri" w:cs="Calibri"/>
                <w:color w:val="000000"/>
                <w:lang w:eastAsia="en-US"/>
              </w:rPr>
            </w:pPr>
            <w:r w:rsidRPr="009517D3">
              <w:rPr>
                <w:rFonts w:ascii="Calibri" w:eastAsia="Calibri" w:hAnsi="Calibri" w:cs="Calibri"/>
                <w:color w:val="000000"/>
                <w:lang w:eastAsia="en-US"/>
              </w:rPr>
              <w:t>1350</w:t>
            </w:r>
          </w:p>
        </w:tc>
        <w:tc>
          <w:tcPr>
            <w:tcW w:w="965" w:type="dxa"/>
            <w:vAlign w:val="bottom"/>
          </w:tcPr>
          <w:p w14:paraId="6725DFBE" w14:textId="77777777" w:rsidR="00080B22" w:rsidRPr="009517D3" w:rsidRDefault="00000000" w:rsidP="009D4000">
            <w:pPr>
              <w:spacing w:after="0"/>
              <w:jc w:val="center"/>
              <w:rPr>
                <w:rFonts w:ascii="Calibri" w:eastAsia="Calibri" w:hAnsi="Calibri" w:cs="Calibri"/>
                <w:color w:val="000000"/>
                <w:lang w:eastAsia="en-US"/>
              </w:rPr>
            </w:pPr>
            <w:r w:rsidRPr="009517D3">
              <w:rPr>
                <w:rFonts w:ascii="Calibri" w:eastAsia="Calibri" w:hAnsi="Calibri" w:cs="Calibri"/>
                <w:color w:val="000000"/>
                <w:lang w:eastAsia="en-US"/>
              </w:rPr>
              <w:t>2</w:t>
            </w:r>
          </w:p>
        </w:tc>
        <w:tc>
          <w:tcPr>
            <w:tcW w:w="1697" w:type="dxa"/>
            <w:vAlign w:val="center"/>
          </w:tcPr>
          <w:p w14:paraId="33057A21" w14:textId="77777777" w:rsidR="00080B22" w:rsidRPr="009517D3" w:rsidRDefault="00000000" w:rsidP="009D4000">
            <w:pPr>
              <w:spacing w:after="0"/>
              <w:jc w:val="center"/>
              <w:rPr>
                <w:rFonts w:ascii="Calibri" w:eastAsia="Calibri" w:hAnsi="Calibri" w:cs="Calibri"/>
                <w:color w:val="000000"/>
                <w:lang w:eastAsia="en-US"/>
              </w:rPr>
            </w:pPr>
            <w:r w:rsidRPr="009517D3">
              <w:rPr>
                <w:rFonts w:ascii="Calibri" w:eastAsia="Calibri" w:hAnsi="Calibri" w:cs="Calibri"/>
                <w:color w:val="000000"/>
                <w:lang w:eastAsia="en-US"/>
              </w:rPr>
              <w:t>4</w:t>
            </w:r>
          </w:p>
        </w:tc>
        <w:tc>
          <w:tcPr>
            <w:tcW w:w="1165" w:type="dxa"/>
            <w:vAlign w:val="bottom"/>
          </w:tcPr>
          <w:p w14:paraId="742B125C" w14:textId="77777777" w:rsidR="00080B22" w:rsidRPr="009517D3" w:rsidRDefault="00000000" w:rsidP="009D4000">
            <w:pPr>
              <w:spacing w:after="0"/>
              <w:jc w:val="center"/>
              <w:rPr>
                <w:rFonts w:ascii="Calibri" w:eastAsia="Calibri" w:hAnsi="Calibri" w:cs="Calibri"/>
                <w:color w:val="000000"/>
                <w:lang w:eastAsia="en-US"/>
              </w:rPr>
            </w:pPr>
            <w:r w:rsidRPr="009517D3">
              <w:rPr>
                <w:rFonts w:ascii="Calibri" w:eastAsia="Calibri" w:hAnsi="Calibri" w:cs="Calibri"/>
                <w:color w:val="000000"/>
                <w:lang w:eastAsia="en-US"/>
              </w:rPr>
              <w:t>60.3</w:t>
            </w:r>
          </w:p>
        </w:tc>
        <w:tc>
          <w:tcPr>
            <w:tcW w:w="1166" w:type="dxa"/>
            <w:vAlign w:val="bottom"/>
          </w:tcPr>
          <w:p w14:paraId="336C537A" w14:textId="77777777" w:rsidR="00080B22" w:rsidRPr="009517D3" w:rsidRDefault="00000000" w:rsidP="009D4000">
            <w:pPr>
              <w:spacing w:after="0"/>
              <w:jc w:val="center"/>
              <w:rPr>
                <w:rFonts w:ascii="Calibri" w:eastAsia="Calibri" w:hAnsi="Calibri" w:cs="Calibri"/>
                <w:color w:val="000000"/>
                <w:lang w:eastAsia="en-US"/>
              </w:rPr>
            </w:pPr>
            <w:r w:rsidRPr="009517D3">
              <w:rPr>
                <w:rFonts w:ascii="Calibri" w:eastAsia="Calibri" w:hAnsi="Calibri" w:cs="Calibri"/>
                <w:color w:val="000000"/>
                <w:lang w:eastAsia="en-US"/>
              </w:rPr>
              <w:t>4.5</w:t>
            </w:r>
          </w:p>
        </w:tc>
        <w:tc>
          <w:tcPr>
            <w:tcW w:w="1165" w:type="dxa"/>
            <w:vAlign w:val="bottom"/>
          </w:tcPr>
          <w:p w14:paraId="5DCB3321" w14:textId="77777777" w:rsidR="00080B22" w:rsidRPr="009517D3" w:rsidRDefault="00000000" w:rsidP="009D4000">
            <w:pPr>
              <w:spacing w:after="0"/>
              <w:jc w:val="center"/>
              <w:rPr>
                <w:rFonts w:ascii="Calibri" w:eastAsia="Calibri" w:hAnsi="Calibri" w:cs="Calibri"/>
                <w:color w:val="000000"/>
                <w:lang w:eastAsia="en-US"/>
              </w:rPr>
            </w:pPr>
            <w:r w:rsidRPr="009517D3">
              <w:rPr>
                <w:rFonts w:ascii="Calibri" w:eastAsia="Calibri" w:hAnsi="Calibri" w:cs="Calibri"/>
                <w:color w:val="000000"/>
                <w:lang w:eastAsia="en-US"/>
              </w:rPr>
              <w:t>300</w:t>
            </w:r>
          </w:p>
        </w:tc>
        <w:tc>
          <w:tcPr>
            <w:tcW w:w="1166" w:type="dxa"/>
            <w:vAlign w:val="bottom"/>
          </w:tcPr>
          <w:p w14:paraId="57756196" w14:textId="77777777" w:rsidR="00080B22" w:rsidRPr="009517D3" w:rsidRDefault="00000000" w:rsidP="009D4000">
            <w:pPr>
              <w:spacing w:after="0"/>
              <w:jc w:val="center"/>
              <w:rPr>
                <w:rFonts w:ascii="Calibri" w:eastAsia="Calibri" w:hAnsi="Calibri" w:cs="Calibri"/>
                <w:color w:val="000000"/>
                <w:lang w:eastAsia="en-US"/>
              </w:rPr>
            </w:pPr>
            <w:r w:rsidRPr="009517D3">
              <w:rPr>
                <w:rFonts w:ascii="Calibri" w:eastAsia="Calibri" w:hAnsi="Calibri" w:cs="Calibri"/>
                <w:color w:val="000000"/>
                <w:lang w:eastAsia="en-US"/>
              </w:rPr>
              <w:t>1000</w:t>
            </w:r>
          </w:p>
        </w:tc>
      </w:tr>
      <w:tr w:rsidR="009838DF" w14:paraId="47E0D86E" w14:textId="77777777" w:rsidTr="009D4000">
        <w:trPr>
          <w:gridAfter w:val="1"/>
          <w:wAfter w:w="8" w:type="dxa"/>
        </w:trPr>
        <w:tc>
          <w:tcPr>
            <w:tcW w:w="965" w:type="dxa"/>
            <w:vAlign w:val="bottom"/>
          </w:tcPr>
          <w:p w14:paraId="6B7495C9" w14:textId="77777777" w:rsidR="00080B22" w:rsidRPr="009517D3" w:rsidRDefault="00000000" w:rsidP="009D4000">
            <w:pPr>
              <w:spacing w:after="0"/>
              <w:jc w:val="center"/>
              <w:rPr>
                <w:rFonts w:ascii="Calibri" w:eastAsia="Calibri" w:hAnsi="Calibri" w:cs="Calibri"/>
                <w:color w:val="000000"/>
                <w:lang w:eastAsia="en-US"/>
              </w:rPr>
            </w:pPr>
            <w:r w:rsidRPr="009517D3">
              <w:rPr>
                <w:rFonts w:ascii="Calibri" w:eastAsia="Calibri" w:hAnsi="Calibri" w:cs="Calibri"/>
                <w:color w:val="000000"/>
                <w:lang w:eastAsia="en-US"/>
              </w:rPr>
              <w:t>1050</w:t>
            </w:r>
          </w:p>
        </w:tc>
        <w:tc>
          <w:tcPr>
            <w:tcW w:w="963" w:type="dxa"/>
            <w:vAlign w:val="bottom"/>
          </w:tcPr>
          <w:p w14:paraId="72A331AF" w14:textId="77777777" w:rsidR="00080B22" w:rsidRPr="009517D3" w:rsidRDefault="00000000" w:rsidP="009D4000">
            <w:pPr>
              <w:spacing w:after="0"/>
              <w:jc w:val="center"/>
              <w:rPr>
                <w:rFonts w:ascii="Calibri" w:eastAsia="Calibri" w:hAnsi="Calibri" w:cs="Calibri"/>
                <w:color w:val="000000"/>
                <w:lang w:eastAsia="en-US"/>
              </w:rPr>
            </w:pPr>
            <w:r w:rsidRPr="009517D3">
              <w:rPr>
                <w:rFonts w:ascii="Calibri" w:eastAsia="Calibri" w:hAnsi="Calibri" w:cs="Calibri"/>
                <w:color w:val="000000"/>
                <w:lang w:eastAsia="en-US"/>
              </w:rPr>
              <w:t>600</w:t>
            </w:r>
          </w:p>
        </w:tc>
        <w:tc>
          <w:tcPr>
            <w:tcW w:w="965" w:type="dxa"/>
            <w:vAlign w:val="bottom"/>
          </w:tcPr>
          <w:p w14:paraId="79B5F58A" w14:textId="77777777" w:rsidR="00080B22" w:rsidRPr="009517D3" w:rsidRDefault="00000000" w:rsidP="009D4000">
            <w:pPr>
              <w:spacing w:after="0"/>
              <w:jc w:val="center"/>
              <w:rPr>
                <w:rFonts w:ascii="Calibri" w:eastAsia="Calibri" w:hAnsi="Calibri" w:cs="Calibri"/>
                <w:color w:val="000000"/>
                <w:lang w:eastAsia="en-US"/>
              </w:rPr>
            </w:pPr>
            <w:r w:rsidRPr="009517D3">
              <w:rPr>
                <w:rFonts w:ascii="Calibri" w:eastAsia="Calibri" w:hAnsi="Calibri" w:cs="Calibri"/>
                <w:color w:val="000000"/>
                <w:lang w:eastAsia="en-US"/>
              </w:rPr>
              <w:t>2</w:t>
            </w:r>
          </w:p>
        </w:tc>
        <w:tc>
          <w:tcPr>
            <w:tcW w:w="1697" w:type="dxa"/>
            <w:vAlign w:val="center"/>
          </w:tcPr>
          <w:p w14:paraId="5499AFC9" w14:textId="77777777" w:rsidR="00080B22" w:rsidRPr="009517D3" w:rsidRDefault="00000000" w:rsidP="009D4000">
            <w:pPr>
              <w:spacing w:after="0"/>
              <w:jc w:val="center"/>
              <w:rPr>
                <w:rFonts w:ascii="Calibri" w:eastAsia="Calibri" w:hAnsi="Calibri" w:cs="Calibri"/>
                <w:color w:val="000000"/>
                <w:lang w:eastAsia="en-US"/>
              </w:rPr>
            </w:pPr>
            <w:r w:rsidRPr="009517D3">
              <w:rPr>
                <w:rFonts w:ascii="Calibri" w:eastAsia="Calibri" w:hAnsi="Calibri" w:cs="Calibri"/>
                <w:color w:val="000000"/>
                <w:lang w:eastAsia="en-US"/>
              </w:rPr>
              <w:t>2</w:t>
            </w:r>
          </w:p>
        </w:tc>
        <w:tc>
          <w:tcPr>
            <w:tcW w:w="1165" w:type="dxa"/>
            <w:vAlign w:val="bottom"/>
          </w:tcPr>
          <w:p w14:paraId="26F98737" w14:textId="77777777" w:rsidR="00080B22" w:rsidRPr="009517D3" w:rsidRDefault="00000000" w:rsidP="009D4000">
            <w:pPr>
              <w:spacing w:after="0"/>
              <w:jc w:val="center"/>
              <w:rPr>
                <w:rFonts w:ascii="Calibri" w:eastAsia="Calibri" w:hAnsi="Calibri" w:cs="Calibri"/>
                <w:color w:val="000000"/>
                <w:lang w:eastAsia="en-US"/>
              </w:rPr>
            </w:pPr>
            <w:r w:rsidRPr="009517D3">
              <w:rPr>
                <w:rFonts w:ascii="Calibri" w:eastAsia="Calibri" w:hAnsi="Calibri" w:cs="Calibri"/>
                <w:color w:val="000000"/>
                <w:lang w:eastAsia="en-US"/>
              </w:rPr>
              <w:t>60.3</w:t>
            </w:r>
          </w:p>
        </w:tc>
        <w:tc>
          <w:tcPr>
            <w:tcW w:w="1166" w:type="dxa"/>
            <w:vAlign w:val="bottom"/>
          </w:tcPr>
          <w:p w14:paraId="4DC5109D" w14:textId="77777777" w:rsidR="00080B22" w:rsidRPr="009517D3" w:rsidRDefault="00000000" w:rsidP="009D4000">
            <w:pPr>
              <w:spacing w:after="0"/>
              <w:jc w:val="center"/>
              <w:rPr>
                <w:rFonts w:ascii="Calibri" w:eastAsia="Calibri" w:hAnsi="Calibri" w:cs="Calibri"/>
                <w:color w:val="000000"/>
                <w:lang w:eastAsia="en-US"/>
              </w:rPr>
            </w:pPr>
            <w:r w:rsidRPr="009517D3">
              <w:rPr>
                <w:rFonts w:ascii="Calibri" w:eastAsia="Calibri" w:hAnsi="Calibri" w:cs="Calibri"/>
                <w:color w:val="000000"/>
                <w:lang w:eastAsia="en-US"/>
              </w:rPr>
              <w:t>4.5</w:t>
            </w:r>
          </w:p>
        </w:tc>
        <w:tc>
          <w:tcPr>
            <w:tcW w:w="1165" w:type="dxa"/>
            <w:vAlign w:val="bottom"/>
          </w:tcPr>
          <w:p w14:paraId="1C1B2364" w14:textId="77777777" w:rsidR="00080B22" w:rsidRPr="009517D3" w:rsidRDefault="00000000" w:rsidP="009D4000">
            <w:pPr>
              <w:spacing w:after="0"/>
              <w:jc w:val="center"/>
              <w:rPr>
                <w:rFonts w:ascii="Calibri" w:eastAsia="Calibri" w:hAnsi="Calibri" w:cs="Calibri"/>
                <w:color w:val="000000"/>
                <w:lang w:eastAsia="en-US"/>
              </w:rPr>
            </w:pPr>
            <w:r w:rsidRPr="009517D3">
              <w:rPr>
                <w:rFonts w:ascii="Calibri" w:eastAsia="Calibri" w:hAnsi="Calibri" w:cs="Calibri"/>
                <w:color w:val="000000"/>
                <w:lang w:eastAsia="en-US"/>
              </w:rPr>
              <w:t>300</w:t>
            </w:r>
          </w:p>
        </w:tc>
        <w:tc>
          <w:tcPr>
            <w:tcW w:w="1166" w:type="dxa"/>
            <w:vAlign w:val="bottom"/>
          </w:tcPr>
          <w:p w14:paraId="58296A53" w14:textId="77777777" w:rsidR="00080B22" w:rsidRPr="009517D3" w:rsidRDefault="00000000" w:rsidP="009D4000">
            <w:pPr>
              <w:spacing w:after="0"/>
              <w:jc w:val="center"/>
              <w:rPr>
                <w:rFonts w:ascii="Calibri" w:eastAsia="Calibri" w:hAnsi="Calibri" w:cs="Calibri"/>
                <w:color w:val="000000"/>
                <w:lang w:eastAsia="en-US"/>
              </w:rPr>
            </w:pPr>
            <w:r w:rsidRPr="009517D3">
              <w:rPr>
                <w:rFonts w:ascii="Calibri" w:eastAsia="Calibri" w:hAnsi="Calibri" w:cs="Calibri"/>
                <w:color w:val="000000"/>
                <w:lang w:eastAsia="en-US"/>
              </w:rPr>
              <w:t>900</w:t>
            </w:r>
          </w:p>
        </w:tc>
      </w:tr>
      <w:tr w:rsidR="009838DF" w14:paraId="50F156B1" w14:textId="77777777" w:rsidTr="009D4000">
        <w:trPr>
          <w:gridAfter w:val="1"/>
          <w:wAfter w:w="8" w:type="dxa"/>
        </w:trPr>
        <w:tc>
          <w:tcPr>
            <w:tcW w:w="965" w:type="dxa"/>
            <w:vAlign w:val="bottom"/>
          </w:tcPr>
          <w:p w14:paraId="17DBCB7B" w14:textId="77777777" w:rsidR="00080B22" w:rsidRPr="009517D3" w:rsidRDefault="00000000" w:rsidP="009D4000">
            <w:pPr>
              <w:spacing w:after="0"/>
              <w:jc w:val="center"/>
              <w:rPr>
                <w:rFonts w:ascii="Calibri" w:eastAsia="Calibri" w:hAnsi="Calibri" w:cs="Calibri"/>
                <w:color w:val="000000"/>
                <w:lang w:eastAsia="en-US"/>
              </w:rPr>
            </w:pPr>
            <w:r w:rsidRPr="009517D3">
              <w:rPr>
                <w:rFonts w:ascii="Calibri" w:eastAsia="Calibri" w:hAnsi="Calibri" w:cs="Calibri"/>
                <w:color w:val="000000"/>
                <w:lang w:eastAsia="en-US"/>
              </w:rPr>
              <w:t>1050</w:t>
            </w:r>
          </w:p>
        </w:tc>
        <w:tc>
          <w:tcPr>
            <w:tcW w:w="963" w:type="dxa"/>
            <w:vAlign w:val="bottom"/>
          </w:tcPr>
          <w:p w14:paraId="6619E727" w14:textId="77777777" w:rsidR="00080B22" w:rsidRPr="009517D3" w:rsidRDefault="00000000" w:rsidP="009D4000">
            <w:pPr>
              <w:spacing w:after="0"/>
              <w:jc w:val="center"/>
              <w:rPr>
                <w:rFonts w:ascii="Calibri" w:eastAsia="Calibri" w:hAnsi="Calibri" w:cs="Calibri"/>
                <w:color w:val="000000"/>
                <w:lang w:eastAsia="en-US"/>
              </w:rPr>
            </w:pPr>
            <w:r w:rsidRPr="009517D3">
              <w:rPr>
                <w:rFonts w:ascii="Calibri" w:eastAsia="Calibri" w:hAnsi="Calibri" w:cs="Calibri"/>
                <w:color w:val="000000"/>
                <w:lang w:eastAsia="en-US"/>
              </w:rPr>
              <w:t>900</w:t>
            </w:r>
          </w:p>
        </w:tc>
        <w:tc>
          <w:tcPr>
            <w:tcW w:w="965" w:type="dxa"/>
            <w:vAlign w:val="bottom"/>
          </w:tcPr>
          <w:p w14:paraId="0AC5A939" w14:textId="77777777" w:rsidR="00080B22" w:rsidRPr="009517D3" w:rsidRDefault="00000000" w:rsidP="009D4000">
            <w:pPr>
              <w:spacing w:after="0"/>
              <w:jc w:val="center"/>
              <w:rPr>
                <w:rFonts w:ascii="Calibri" w:eastAsia="Calibri" w:hAnsi="Calibri" w:cs="Calibri"/>
                <w:color w:val="000000"/>
                <w:lang w:eastAsia="en-US"/>
              </w:rPr>
            </w:pPr>
            <w:r w:rsidRPr="009517D3">
              <w:rPr>
                <w:rFonts w:ascii="Calibri" w:eastAsia="Calibri" w:hAnsi="Calibri" w:cs="Calibri"/>
                <w:color w:val="000000"/>
                <w:lang w:eastAsia="en-US"/>
              </w:rPr>
              <w:t>2</w:t>
            </w:r>
          </w:p>
        </w:tc>
        <w:tc>
          <w:tcPr>
            <w:tcW w:w="1697" w:type="dxa"/>
            <w:vAlign w:val="center"/>
          </w:tcPr>
          <w:p w14:paraId="5BF9B251" w14:textId="77777777" w:rsidR="00080B22" w:rsidRPr="009517D3" w:rsidRDefault="00000000" w:rsidP="009D4000">
            <w:pPr>
              <w:spacing w:after="0"/>
              <w:jc w:val="center"/>
              <w:rPr>
                <w:rFonts w:ascii="Calibri" w:eastAsia="Calibri" w:hAnsi="Calibri" w:cs="Calibri"/>
                <w:color w:val="000000"/>
                <w:lang w:eastAsia="en-US"/>
              </w:rPr>
            </w:pPr>
            <w:r w:rsidRPr="009517D3">
              <w:rPr>
                <w:rFonts w:ascii="Calibri" w:eastAsia="Calibri" w:hAnsi="Calibri" w:cs="Calibri"/>
                <w:color w:val="000000"/>
                <w:lang w:eastAsia="en-US"/>
              </w:rPr>
              <w:t>3</w:t>
            </w:r>
          </w:p>
        </w:tc>
        <w:tc>
          <w:tcPr>
            <w:tcW w:w="1165" w:type="dxa"/>
            <w:vAlign w:val="bottom"/>
          </w:tcPr>
          <w:p w14:paraId="153AB9A0" w14:textId="77777777" w:rsidR="00080B22" w:rsidRPr="009517D3" w:rsidRDefault="00000000" w:rsidP="009D4000">
            <w:pPr>
              <w:spacing w:after="0"/>
              <w:jc w:val="center"/>
              <w:rPr>
                <w:rFonts w:ascii="Calibri" w:eastAsia="Calibri" w:hAnsi="Calibri" w:cs="Calibri"/>
                <w:color w:val="000000"/>
                <w:lang w:eastAsia="en-US"/>
              </w:rPr>
            </w:pPr>
            <w:r w:rsidRPr="009517D3">
              <w:rPr>
                <w:rFonts w:ascii="Calibri" w:eastAsia="Calibri" w:hAnsi="Calibri" w:cs="Calibri"/>
                <w:color w:val="000000"/>
                <w:lang w:eastAsia="en-US"/>
              </w:rPr>
              <w:t>60.3</w:t>
            </w:r>
          </w:p>
        </w:tc>
        <w:tc>
          <w:tcPr>
            <w:tcW w:w="1166" w:type="dxa"/>
            <w:vAlign w:val="bottom"/>
          </w:tcPr>
          <w:p w14:paraId="08EFEDB2" w14:textId="77777777" w:rsidR="00080B22" w:rsidRPr="009517D3" w:rsidRDefault="00000000" w:rsidP="009D4000">
            <w:pPr>
              <w:spacing w:after="0"/>
              <w:jc w:val="center"/>
              <w:rPr>
                <w:rFonts w:ascii="Calibri" w:eastAsia="Calibri" w:hAnsi="Calibri" w:cs="Calibri"/>
                <w:color w:val="000000"/>
                <w:lang w:eastAsia="en-US"/>
              </w:rPr>
            </w:pPr>
            <w:r w:rsidRPr="009517D3">
              <w:rPr>
                <w:rFonts w:ascii="Calibri" w:eastAsia="Calibri" w:hAnsi="Calibri" w:cs="Calibri"/>
                <w:color w:val="000000"/>
                <w:lang w:eastAsia="en-US"/>
              </w:rPr>
              <w:t>4.5</w:t>
            </w:r>
          </w:p>
        </w:tc>
        <w:tc>
          <w:tcPr>
            <w:tcW w:w="1165" w:type="dxa"/>
            <w:vAlign w:val="bottom"/>
          </w:tcPr>
          <w:p w14:paraId="777E6C79" w14:textId="77777777" w:rsidR="00080B22" w:rsidRPr="009517D3" w:rsidRDefault="00000000" w:rsidP="009D4000">
            <w:pPr>
              <w:spacing w:after="0"/>
              <w:jc w:val="center"/>
              <w:rPr>
                <w:rFonts w:ascii="Calibri" w:eastAsia="Calibri" w:hAnsi="Calibri" w:cs="Calibri"/>
                <w:color w:val="000000"/>
                <w:lang w:eastAsia="en-US"/>
              </w:rPr>
            </w:pPr>
            <w:r w:rsidRPr="009517D3">
              <w:rPr>
                <w:rFonts w:ascii="Calibri" w:eastAsia="Calibri" w:hAnsi="Calibri" w:cs="Calibri"/>
                <w:color w:val="000000"/>
                <w:lang w:eastAsia="en-US"/>
              </w:rPr>
              <w:t>300</w:t>
            </w:r>
          </w:p>
        </w:tc>
        <w:tc>
          <w:tcPr>
            <w:tcW w:w="1166" w:type="dxa"/>
            <w:vAlign w:val="bottom"/>
          </w:tcPr>
          <w:p w14:paraId="4814619B" w14:textId="77777777" w:rsidR="00080B22" w:rsidRPr="009517D3" w:rsidRDefault="00000000" w:rsidP="009D4000">
            <w:pPr>
              <w:spacing w:after="0"/>
              <w:jc w:val="center"/>
              <w:rPr>
                <w:rFonts w:ascii="Calibri" w:eastAsia="Calibri" w:hAnsi="Calibri" w:cs="Calibri"/>
                <w:color w:val="000000"/>
                <w:lang w:eastAsia="en-US"/>
              </w:rPr>
            </w:pPr>
            <w:r w:rsidRPr="009517D3">
              <w:rPr>
                <w:rFonts w:ascii="Calibri" w:eastAsia="Calibri" w:hAnsi="Calibri" w:cs="Calibri"/>
                <w:color w:val="000000"/>
                <w:lang w:eastAsia="en-US"/>
              </w:rPr>
              <w:t>1000</w:t>
            </w:r>
          </w:p>
        </w:tc>
      </w:tr>
      <w:tr w:rsidR="009838DF" w14:paraId="28CC9F6A" w14:textId="77777777" w:rsidTr="009D4000">
        <w:trPr>
          <w:gridAfter w:val="1"/>
          <w:wAfter w:w="8" w:type="dxa"/>
        </w:trPr>
        <w:tc>
          <w:tcPr>
            <w:tcW w:w="965" w:type="dxa"/>
            <w:vAlign w:val="bottom"/>
          </w:tcPr>
          <w:p w14:paraId="5597A6E8" w14:textId="77777777" w:rsidR="00080B22" w:rsidRPr="009517D3" w:rsidRDefault="00000000" w:rsidP="009D4000">
            <w:pPr>
              <w:spacing w:after="0"/>
              <w:jc w:val="center"/>
              <w:rPr>
                <w:rFonts w:ascii="Calibri" w:eastAsia="Calibri" w:hAnsi="Calibri" w:cs="Calibri"/>
                <w:color w:val="000000"/>
                <w:lang w:eastAsia="en-US"/>
              </w:rPr>
            </w:pPr>
            <w:r w:rsidRPr="009517D3">
              <w:rPr>
                <w:rFonts w:ascii="Calibri" w:eastAsia="Calibri" w:hAnsi="Calibri" w:cs="Calibri"/>
                <w:color w:val="000000"/>
                <w:lang w:eastAsia="en-US"/>
              </w:rPr>
              <w:t>1200</w:t>
            </w:r>
          </w:p>
        </w:tc>
        <w:tc>
          <w:tcPr>
            <w:tcW w:w="963" w:type="dxa"/>
            <w:vAlign w:val="bottom"/>
          </w:tcPr>
          <w:p w14:paraId="35EAED9F" w14:textId="77777777" w:rsidR="00080B22" w:rsidRPr="009517D3" w:rsidRDefault="00000000" w:rsidP="009D4000">
            <w:pPr>
              <w:spacing w:after="0"/>
              <w:jc w:val="center"/>
              <w:rPr>
                <w:rFonts w:ascii="Calibri" w:eastAsia="Calibri" w:hAnsi="Calibri" w:cs="Calibri"/>
                <w:color w:val="000000"/>
                <w:lang w:eastAsia="en-US"/>
              </w:rPr>
            </w:pPr>
            <w:r w:rsidRPr="009517D3">
              <w:rPr>
                <w:rFonts w:ascii="Calibri" w:eastAsia="Calibri" w:hAnsi="Calibri" w:cs="Calibri"/>
                <w:color w:val="000000"/>
                <w:lang w:eastAsia="en-US"/>
              </w:rPr>
              <w:t>600</w:t>
            </w:r>
          </w:p>
        </w:tc>
        <w:tc>
          <w:tcPr>
            <w:tcW w:w="965" w:type="dxa"/>
            <w:vAlign w:val="bottom"/>
          </w:tcPr>
          <w:p w14:paraId="10AAB05A" w14:textId="77777777" w:rsidR="00080B22" w:rsidRPr="009517D3" w:rsidRDefault="00000000" w:rsidP="009D4000">
            <w:pPr>
              <w:spacing w:after="0"/>
              <w:jc w:val="center"/>
              <w:rPr>
                <w:rFonts w:ascii="Calibri" w:eastAsia="Calibri" w:hAnsi="Calibri" w:cs="Calibri"/>
                <w:color w:val="000000"/>
                <w:lang w:eastAsia="en-US"/>
              </w:rPr>
            </w:pPr>
            <w:r w:rsidRPr="009517D3">
              <w:rPr>
                <w:rFonts w:ascii="Calibri" w:eastAsia="Calibri" w:hAnsi="Calibri" w:cs="Calibri"/>
                <w:color w:val="000000"/>
                <w:lang w:eastAsia="en-US"/>
              </w:rPr>
              <w:t>2</w:t>
            </w:r>
          </w:p>
        </w:tc>
        <w:tc>
          <w:tcPr>
            <w:tcW w:w="1697" w:type="dxa"/>
            <w:vAlign w:val="center"/>
          </w:tcPr>
          <w:p w14:paraId="7F3C1A06" w14:textId="77777777" w:rsidR="00080B22" w:rsidRPr="009517D3" w:rsidRDefault="00000000" w:rsidP="009D4000">
            <w:pPr>
              <w:spacing w:after="0"/>
              <w:jc w:val="center"/>
              <w:rPr>
                <w:rFonts w:ascii="Calibri" w:eastAsia="Calibri" w:hAnsi="Calibri" w:cs="Calibri"/>
                <w:color w:val="000000"/>
                <w:lang w:eastAsia="en-US"/>
              </w:rPr>
            </w:pPr>
            <w:r w:rsidRPr="009517D3">
              <w:rPr>
                <w:rFonts w:ascii="Calibri" w:eastAsia="Calibri" w:hAnsi="Calibri" w:cs="Calibri"/>
                <w:color w:val="000000"/>
                <w:lang w:eastAsia="en-US"/>
              </w:rPr>
              <w:t>3</w:t>
            </w:r>
          </w:p>
        </w:tc>
        <w:tc>
          <w:tcPr>
            <w:tcW w:w="1165" w:type="dxa"/>
            <w:vAlign w:val="bottom"/>
          </w:tcPr>
          <w:p w14:paraId="3FBF5443" w14:textId="77777777" w:rsidR="00080B22" w:rsidRPr="009517D3" w:rsidRDefault="00000000" w:rsidP="009D4000">
            <w:pPr>
              <w:spacing w:after="0"/>
              <w:jc w:val="center"/>
              <w:rPr>
                <w:rFonts w:ascii="Calibri" w:eastAsia="Calibri" w:hAnsi="Calibri" w:cs="Calibri"/>
                <w:color w:val="000000"/>
                <w:lang w:eastAsia="en-US"/>
              </w:rPr>
            </w:pPr>
            <w:r w:rsidRPr="009517D3">
              <w:rPr>
                <w:rFonts w:ascii="Calibri" w:eastAsia="Calibri" w:hAnsi="Calibri" w:cs="Calibri"/>
                <w:color w:val="000000"/>
                <w:lang w:eastAsia="en-US"/>
              </w:rPr>
              <w:t>60.3</w:t>
            </w:r>
          </w:p>
        </w:tc>
        <w:tc>
          <w:tcPr>
            <w:tcW w:w="1166" w:type="dxa"/>
            <w:vAlign w:val="bottom"/>
          </w:tcPr>
          <w:p w14:paraId="2A106063" w14:textId="77777777" w:rsidR="00080B22" w:rsidRPr="009517D3" w:rsidRDefault="00000000" w:rsidP="009D4000">
            <w:pPr>
              <w:spacing w:after="0"/>
              <w:jc w:val="center"/>
              <w:rPr>
                <w:rFonts w:ascii="Calibri" w:eastAsia="Calibri" w:hAnsi="Calibri" w:cs="Calibri"/>
                <w:color w:val="000000"/>
                <w:lang w:eastAsia="en-US"/>
              </w:rPr>
            </w:pPr>
            <w:r w:rsidRPr="009517D3">
              <w:rPr>
                <w:rFonts w:ascii="Calibri" w:eastAsia="Calibri" w:hAnsi="Calibri" w:cs="Calibri"/>
                <w:color w:val="000000"/>
                <w:lang w:eastAsia="en-US"/>
              </w:rPr>
              <w:t>4.5</w:t>
            </w:r>
          </w:p>
        </w:tc>
        <w:tc>
          <w:tcPr>
            <w:tcW w:w="1165" w:type="dxa"/>
            <w:vAlign w:val="bottom"/>
          </w:tcPr>
          <w:p w14:paraId="514E8BD5" w14:textId="77777777" w:rsidR="00080B22" w:rsidRPr="009517D3" w:rsidRDefault="00000000" w:rsidP="009D4000">
            <w:pPr>
              <w:spacing w:after="0"/>
              <w:jc w:val="center"/>
              <w:rPr>
                <w:rFonts w:ascii="Calibri" w:eastAsia="Calibri" w:hAnsi="Calibri" w:cs="Calibri"/>
                <w:color w:val="000000"/>
                <w:lang w:eastAsia="en-US"/>
              </w:rPr>
            </w:pPr>
            <w:r w:rsidRPr="009517D3">
              <w:rPr>
                <w:rFonts w:ascii="Calibri" w:eastAsia="Calibri" w:hAnsi="Calibri" w:cs="Calibri"/>
                <w:color w:val="000000"/>
                <w:lang w:eastAsia="en-US"/>
              </w:rPr>
              <w:t>300</w:t>
            </w:r>
          </w:p>
        </w:tc>
        <w:tc>
          <w:tcPr>
            <w:tcW w:w="1166" w:type="dxa"/>
            <w:vAlign w:val="bottom"/>
          </w:tcPr>
          <w:p w14:paraId="4D574A5D" w14:textId="77777777" w:rsidR="00080B22" w:rsidRPr="009517D3" w:rsidRDefault="00000000" w:rsidP="009D4000">
            <w:pPr>
              <w:spacing w:after="0"/>
              <w:jc w:val="center"/>
              <w:rPr>
                <w:rFonts w:ascii="Calibri" w:eastAsia="Calibri" w:hAnsi="Calibri" w:cs="Calibri"/>
                <w:color w:val="000000"/>
                <w:lang w:eastAsia="en-US"/>
              </w:rPr>
            </w:pPr>
            <w:r w:rsidRPr="009517D3">
              <w:rPr>
                <w:rFonts w:ascii="Calibri" w:eastAsia="Calibri" w:hAnsi="Calibri" w:cs="Calibri"/>
                <w:color w:val="000000"/>
                <w:lang w:eastAsia="en-US"/>
              </w:rPr>
              <w:t>900</w:t>
            </w:r>
          </w:p>
        </w:tc>
      </w:tr>
      <w:tr w:rsidR="009838DF" w14:paraId="4B483337" w14:textId="77777777" w:rsidTr="009D4000">
        <w:trPr>
          <w:gridAfter w:val="1"/>
          <w:wAfter w:w="8" w:type="dxa"/>
        </w:trPr>
        <w:tc>
          <w:tcPr>
            <w:tcW w:w="965" w:type="dxa"/>
            <w:vAlign w:val="bottom"/>
          </w:tcPr>
          <w:p w14:paraId="4D0C5FE0" w14:textId="77777777" w:rsidR="00080B22" w:rsidRPr="009517D3" w:rsidRDefault="00000000" w:rsidP="009D4000">
            <w:pPr>
              <w:spacing w:after="0"/>
              <w:jc w:val="center"/>
              <w:rPr>
                <w:rFonts w:ascii="Calibri" w:eastAsia="Calibri" w:hAnsi="Calibri" w:cs="Calibri"/>
                <w:color w:val="000000"/>
                <w:lang w:eastAsia="en-US"/>
              </w:rPr>
            </w:pPr>
            <w:r w:rsidRPr="009517D3">
              <w:rPr>
                <w:rFonts w:ascii="Calibri" w:eastAsia="Calibri" w:hAnsi="Calibri" w:cs="Calibri"/>
                <w:color w:val="000000"/>
                <w:lang w:eastAsia="en-US"/>
              </w:rPr>
              <w:t>1200</w:t>
            </w:r>
          </w:p>
        </w:tc>
        <w:tc>
          <w:tcPr>
            <w:tcW w:w="963" w:type="dxa"/>
            <w:vAlign w:val="bottom"/>
          </w:tcPr>
          <w:p w14:paraId="6EC70151" w14:textId="77777777" w:rsidR="00080B22" w:rsidRPr="009517D3" w:rsidRDefault="00000000" w:rsidP="009D4000">
            <w:pPr>
              <w:spacing w:after="0"/>
              <w:jc w:val="center"/>
              <w:rPr>
                <w:rFonts w:ascii="Calibri" w:eastAsia="Calibri" w:hAnsi="Calibri" w:cs="Calibri"/>
                <w:color w:val="000000"/>
                <w:lang w:eastAsia="en-US"/>
              </w:rPr>
            </w:pPr>
            <w:r w:rsidRPr="009517D3">
              <w:rPr>
                <w:rFonts w:ascii="Calibri" w:eastAsia="Calibri" w:hAnsi="Calibri" w:cs="Calibri"/>
                <w:color w:val="000000"/>
                <w:lang w:eastAsia="en-US"/>
              </w:rPr>
              <w:t>900</w:t>
            </w:r>
          </w:p>
        </w:tc>
        <w:tc>
          <w:tcPr>
            <w:tcW w:w="965" w:type="dxa"/>
            <w:vAlign w:val="bottom"/>
          </w:tcPr>
          <w:p w14:paraId="638A84AC" w14:textId="77777777" w:rsidR="00080B22" w:rsidRPr="009517D3" w:rsidRDefault="00000000" w:rsidP="009D4000">
            <w:pPr>
              <w:spacing w:after="0"/>
              <w:jc w:val="center"/>
              <w:rPr>
                <w:rFonts w:ascii="Calibri" w:eastAsia="Calibri" w:hAnsi="Calibri" w:cs="Calibri"/>
                <w:color w:val="000000"/>
                <w:lang w:eastAsia="en-US"/>
              </w:rPr>
            </w:pPr>
            <w:r w:rsidRPr="009517D3">
              <w:rPr>
                <w:rFonts w:ascii="Calibri" w:eastAsia="Calibri" w:hAnsi="Calibri" w:cs="Calibri"/>
                <w:color w:val="000000"/>
                <w:lang w:eastAsia="en-US"/>
              </w:rPr>
              <w:t>2</w:t>
            </w:r>
          </w:p>
        </w:tc>
        <w:tc>
          <w:tcPr>
            <w:tcW w:w="1697" w:type="dxa"/>
            <w:vAlign w:val="center"/>
          </w:tcPr>
          <w:p w14:paraId="5410AB40" w14:textId="77777777" w:rsidR="00080B22" w:rsidRPr="009517D3" w:rsidRDefault="00000000" w:rsidP="009D4000">
            <w:pPr>
              <w:spacing w:after="0"/>
              <w:jc w:val="center"/>
              <w:rPr>
                <w:rFonts w:ascii="Calibri" w:eastAsia="Calibri" w:hAnsi="Calibri" w:cs="Calibri"/>
                <w:color w:val="000000"/>
                <w:lang w:eastAsia="en-US"/>
              </w:rPr>
            </w:pPr>
            <w:r w:rsidRPr="009517D3">
              <w:rPr>
                <w:rFonts w:ascii="Calibri" w:eastAsia="Calibri" w:hAnsi="Calibri" w:cs="Calibri"/>
                <w:color w:val="000000"/>
                <w:lang w:eastAsia="en-US"/>
              </w:rPr>
              <w:t>5</w:t>
            </w:r>
          </w:p>
        </w:tc>
        <w:tc>
          <w:tcPr>
            <w:tcW w:w="1165" w:type="dxa"/>
            <w:vAlign w:val="bottom"/>
          </w:tcPr>
          <w:p w14:paraId="1E869E41" w14:textId="77777777" w:rsidR="00080B22" w:rsidRPr="009517D3" w:rsidRDefault="00000000" w:rsidP="009D4000">
            <w:pPr>
              <w:spacing w:after="0"/>
              <w:jc w:val="center"/>
              <w:rPr>
                <w:rFonts w:ascii="Calibri" w:eastAsia="Calibri" w:hAnsi="Calibri" w:cs="Calibri"/>
                <w:color w:val="000000"/>
                <w:lang w:eastAsia="en-US"/>
              </w:rPr>
            </w:pPr>
            <w:r w:rsidRPr="009517D3">
              <w:rPr>
                <w:rFonts w:ascii="Calibri" w:eastAsia="Calibri" w:hAnsi="Calibri" w:cs="Calibri"/>
                <w:color w:val="000000"/>
                <w:lang w:eastAsia="en-US"/>
              </w:rPr>
              <w:t>60.3</w:t>
            </w:r>
          </w:p>
        </w:tc>
        <w:tc>
          <w:tcPr>
            <w:tcW w:w="1166" w:type="dxa"/>
            <w:vAlign w:val="bottom"/>
          </w:tcPr>
          <w:p w14:paraId="2D71DB96" w14:textId="77777777" w:rsidR="00080B22" w:rsidRPr="009517D3" w:rsidRDefault="00000000" w:rsidP="009D4000">
            <w:pPr>
              <w:spacing w:after="0"/>
              <w:jc w:val="center"/>
              <w:rPr>
                <w:rFonts w:ascii="Calibri" w:eastAsia="Calibri" w:hAnsi="Calibri" w:cs="Calibri"/>
                <w:color w:val="000000"/>
                <w:lang w:eastAsia="en-US"/>
              </w:rPr>
            </w:pPr>
            <w:r w:rsidRPr="009517D3">
              <w:rPr>
                <w:rFonts w:ascii="Calibri" w:eastAsia="Calibri" w:hAnsi="Calibri" w:cs="Calibri"/>
                <w:color w:val="000000"/>
                <w:lang w:eastAsia="en-US"/>
              </w:rPr>
              <w:t>4.5</w:t>
            </w:r>
          </w:p>
        </w:tc>
        <w:tc>
          <w:tcPr>
            <w:tcW w:w="1165" w:type="dxa"/>
            <w:vAlign w:val="bottom"/>
          </w:tcPr>
          <w:p w14:paraId="0401D746" w14:textId="77777777" w:rsidR="00080B22" w:rsidRPr="009517D3" w:rsidRDefault="00000000" w:rsidP="009D4000">
            <w:pPr>
              <w:spacing w:after="0"/>
              <w:jc w:val="center"/>
              <w:rPr>
                <w:rFonts w:ascii="Calibri" w:eastAsia="Calibri" w:hAnsi="Calibri" w:cs="Calibri"/>
                <w:color w:val="000000"/>
                <w:lang w:eastAsia="en-US"/>
              </w:rPr>
            </w:pPr>
            <w:r w:rsidRPr="009517D3">
              <w:rPr>
                <w:rFonts w:ascii="Calibri" w:eastAsia="Calibri" w:hAnsi="Calibri" w:cs="Calibri"/>
                <w:color w:val="000000"/>
                <w:lang w:eastAsia="en-US"/>
              </w:rPr>
              <w:t>300</w:t>
            </w:r>
          </w:p>
        </w:tc>
        <w:tc>
          <w:tcPr>
            <w:tcW w:w="1166" w:type="dxa"/>
            <w:vAlign w:val="bottom"/>
          </w:tcPr>
          <w:p w14:paraId="55AC3A5F" w14:textId="77777777" w:rsidR="00080B22" w:rsidRPr="009517D3" w:rsidRDefault="00000000" w:rsidP="009D4000">
            <w:pPr>
              <w:spacing w:after="0"/>
              <w:jc w:val="center"/>
              <w:rPr>
                <w:rFonts w:ascii="Calibri" w:eastAsia="Calibri" w:hAnsi="Calibri" w:cs="Calibri"/>
                <w:color w:val="000000"/>
                <w:lang w:eastAsia="en-US"/>
              </w:rPr>
            </w:pPr>
            <w:r w:rsidRPr="009517D3">
              <w:rPr>
                <w:rFonts w:ascii="Calibri" w:eastAsia="Calibri" w:hAnsi="Calibri" w:cs="Calibri"/>
                <w:color w:val="000000"/>
                <w:lang w:eastAsia="en-US"/>
              </w:rPr>
              <w:t>1000</w:t>
            </w:r>
          </w:p>
        </w:tc>
      </w:tr>
      <w:tr w:rsidR="009838DF" w14:paraId="212C498F" w14:textId="77777777" w:rsidTr="009D4000">
        <w:trPr>
          <w:gridAfter w:val="1"/>
          <w:wAfter w:w="8" w:type="dxa"/>
        </w:trPr>
        <w:tc>
          <w:tcPr>
            <w:tcW w:w="965" w:type="dxa"/>
            <w:shd w:val="clear" w:color="auto" w:fill="FFFF00"/>
            <w:vAlign w:val="bottom"/>
          </w:tcPr>
          <w:p w14:paraId="2BE1A39E" w14:textId="77777777" w:rsidR="00080B22" w:rsidRPr="009517D3" w:rsidRDefault="00000000" w:rsidP="009D4000">
            <w:pPr>
              <w:spacing w:after="0"/>
              <w:jc w:val="center"/>
              <w:rPr>
                <w:rFonts w:ascii="Calibri" w:eastAsia="Calibri" w:hAnsi="Calibri" w:cs="Calibri"/>
                <w:color w:val="000000"/>
                <w:lang w:eastAsia="en-US"/>
              </w:rPr>
            </w:pPr>
            <w:r w:rsidRPr="009517D3">
              <w:rPr>
                <w:rFonts w:ascii="Calibri" w:eastAsia="Calibri" w:hAnsi="Calibri" w:cs="Calibri"/>
                <w:color w:val="000000"/>
                <w:lang w:eastAsia="en-US"/>
              </w:rPr>
              <w:t>1500</w:t>
            </w:r>
          </w:p>
        </w:tc>
        <w:tc>
          <w:tcPr>
            <w:tcW w:w="963" w:type="dxa"/>
            <w:shd w:val="clear" w:color="auto" w:fill="FFFF00"/>
            <w:vAlign w:val="bottom"/>
          </w:tcPr>
          <w:p w14:paraId="0A4EA7B0" w14:textId="77777777" w:rsidR="00080B22" w:rsidRPr="009517D3" w:rsidRDefault="00000000" w:rsidP="009D4000">
            <w:pPr>
              <w:spacing w:after="0"/>
              <w:jc w:val="center"/>
              <w:rPr>
                <w:rFonts w:ascii="Calibri" w:eastAsia="Calibri" w:hAnsi="Calibri" w:cs="Calibri"/>
                <w:color w:val="000000"/>
                <w:lang w:eastAsia="en-US"/>
              </w:rPr>
            </w:pPr>
            <w:r w:rsidRPr="009517D3">
              <w:rPr>
                <w:rFonts w:ascii="Calibri" w:eastAsia="Calibri" w:hAnsi="Calibri" w:cs="Calibri"/>
                <w:color w:val="000000"/>
                <w:lang w:eastAsia="en-US"/>
              </w:rPr>
              <w:t>800</w:t>
            </w:r>
          </w:p>
        </w:tc>
        <w:tc>
          <w:tcPr>
            <w:tcW w:w="965" w:type="dxa"/>
            <w:shd w:val="clear" w:color="auto" w:fill="FFFF00"/>
            <w:vAlign w:val="bottom"/>
          </w:tcPr>
          <w:p w14:paraId="0683C2C3" w14:textId="77777777" w:rsidR="00080B22" w:rsidRPr="009517D3" w:rsidRDefault="00000000" w:rsidP="009D4000">
            <w:pPr>
              <w:spacing w:after="0"/>
              <w:jc w:val="center"/>
              <w:rPr>
                <w:rFonts w:ascii="Calibri" w:eastAsia="Calibri" w:hAnsi="Calibri" w:cs="Calibri"/>
                <w:color w:val="000000"/>
                <w:lang w:eastAsia="en-US"/>
              </w:rPr>
            </w:pPr>
            <w:r w:rsidRPr="009517D3">
              <w:rPr>
                <w:rFonts w:ascii="Calibri" w:eastAsia="Calibri" w:hAnsi="Calibri" w:cs="Calibri"/>
                <w:color w:val="000000"/>
                <w:lang w:eastAsia="en-US"/>
              </w:rPr>
              <w:t>2</w:t>
            </w:r>
          </w:p>
        </w:tc>
        <w:tc>
          <w:tcPr>
            <w:tcW w:w="1697" w:type="dxa"/>
            <w:shd w:val="clear" w:color="auto" w:fill="FFFF00"/>
            <w:vAlign w:val="center"/>
          </w:tcPr>
          <w:p w14:paraId="07D372AF" w14:textId="77777777" w:rsidR="00080B22" w:rsidRPr="009517D3" w:rsidRDefault="00000000" w:rsidP="009D4000">
            <w:pPr>
              <w:spacing w:after="0"/>
              <w:jc w:val="center"/>
              <w:rPr>
                <w:rFonts w:ascii="Calibri" w:eastAsia="Calibri" w:hAnsi="Calibri" w:cs="Calibri"/>
                <w:color w:val="000000"/>
                <w:lang w:eastAsia="en-US"/>
              </w:rPr>
            </w:pPr>
            <w:r w:rsidRPr="009517D3">
              <w:rPr>
                <w:rFonts w:ascii="Calibri" w:eastAsia="Calibri" w:hAnsi="Calibri" w:cs="Calibri"/>
                <w:color w:val="000000"/>
                <w:lang w:eastAsia="en-US"/>
              </w:rPr>
              <w:t>4</w:t>
            </w:r>
          </w:p>
        </w:tc>
        <w:tc>
          <w:tcPr>
            <w:tcW w:w="1165" w:type="dxa"/>
            <w:shd w:val="clear" w:color="auto" w:fill="FFFF00"/>
            <w:vAlign w:val="bottom"/>
          </w:tcPr>
          <w:p w14:paraId="55E34DC2" w14:textId="77777777" w:rsidR="00080B22" w:rsidRPr="009517D3" w:rsidRDefault="00000000" w:rsidP="009D4000">
            <w:pPr>
              <w:spacing w:after="0"/>
              <w:jc w:val="center"/>
              <w:rPr>
                <w:rFonts w:ascii="Calibri" w:eastAsia="Calibri" w:hAnsi="Calibri" w:cs="Calibri"/>
                <w:color w:val="000000"/>
                <w:lang w:eastAsia="en-US"/>
              </w:rPr>
            </w:pPr>
            <w:r w:rsidRPr="009517D3">
              <w:rPr>
                <w:rFonts w:ascii="Calibri" w:eastAsia="Calibri" w:hAnsi="Calibri" w:cs="Calibri"/>
                <w:color w:val="000000"/>
                <w:lang w:eastAsia="en-US"/>
              </w:rPr>
              <w:t>76.1</w:t>
            </w:r>
          </w:p>
        </w:tc>
        <w:tc>
          <w:tcPr>
            <w:tcW w:w="1166" w:type="dxa"/>
            <w:shd w:val="clear" w:color="auto" w:fill="FFFF00"/>
            <w:vAlign w:val="bottom"/>
          </w:tcPr>
          <w:p w14:paraId="0C2AEF6F" w14:textId="77777777" w:rsidR="00080B22" w:rsidRPr="009517D3" w:rsidRDefault="00000000" w:rsidP="009D4000">
            <w:pPr>
              <w:spacing w:after="0"/>
              <w:jc w:val="center"/>
              <w:rPr>
                <w:rFonts w:ascii="Calibri" w:eastAsia="Calibri" w:hAnsi="Calibri" w:cs="Calibri"/>
                <w:color w:val="000000"/>
                <w:lang w:eastAsia="en-US"/>
              </w:rPr>
            </w:pPr>
            <w:r w:rsidRPr="009517D3">
              <w:rPr>
                <w:rFonts w:ascii="Calibri" w:eastAsia="Calibri" w:hAnsi="Calibri" w:cs="Calibri"/>
                <w:color w:val="000000"/>
                <w:lang w:eastAsia="en-US"/>
              </w:rPr>
              <w:t>4.5</w:t>
            </w:r>
          </w:p>
        </w:tc>
        <w:tc>
          <w:tcPr>
            <w:tcW w:w="1165" w:type="dxa"/>
            <w:shd w:val="clear" w:color="auto" w:fill="FFFF00"/>
            <w:vAlign w:val="bottom"/>
          </w:tcPr>
          <w:p w14:paraId="663034A3" w14:textId="77777777" w:rsidR="00080B22" w:rsidRPr="009517D3" w:rsidRDefault="00000000" w:rsidP="009D4000">
            <w:pPr>
              <w:spacing w:after="0"/>
              <w:jc w:val="center"/>
              <w:rPr>
                <w:rFonts w:ascii="Calibri" w:eastAsia="Calibri" w:hAnsi="Calibri" w:cs="Calibri"/>
                <w:color w:val="000000"/>
                <w:lang w:eastAsia="en-US"/>
              </w:rPr>
            </w:pPr>
            <w:r w:rsidRPr="009517D3">
              <w:rPr>
                <w:rFonts w:ascii="Calibri" w:eastAsia="Calibri" w:hAnsi="Calibri" w:cs="Calibri"/>
                <w:color w:val="000000"/>
                <w:lang w:eastAsia="en-US"/>
              </w:rPr>
              <w:t>300</w:t>
            </w:r>
          </w:p>
        </w:tc>
        <w:tc>
          <w:tcPr>
            <w:tcW w:w="1166" w:type="dxa"/>
            <w:shd w:val="clear" w:color="auto" w:fill="FFFF00"/>
            <w:vAlign w:val="bottom"/>
          </w:tcPr>
          <w:p w14:paraId="62603DB6" w14:textId="77777777" w:rsidR="00080B22" w:rsidRPr="009517D3" w:rsidRDefault="00000000" w:rsidP="009D4000">
            <w:pPr>
              <w:spacing w:after="0"/>
              <w:jc w:val="center"/>
              <w:rPr>
                <w:rFonts w:ascii="Calibri" w:eastAsia="Calibri" w:hAnsi="Calibri" w:cs="Calibri"/>
                <w:color w:val="000000"/>
                <w:lang w:eastAsia="en-US"/>
              </w:rPr>
            </w:pPr>
            <w:r w:rsidRPr="009517D3">
              <w:rPr>
                <w:rFonts w:ascii="Calibri" w:eastAsia="Calibri" w:hAnsi="Calibri" w:cs="Calibri"/>
                <w:color w:val="000000"/>
                <w:lang w:eastAsia="en-US"/>
              </w:rPr>
              <w:t>1100</w:t>
            </w:r>
          </w:p>
        </w:tc>
      </w:tr>
      <w:tr w:rsidR="009838DF" w14:paraId="3234D01C" w14:textId="77777777" w:rsidTr="009D4000">
        <w:trPr>
          <w:gridAfter w:val="1"/>
          <w:wAfter w:w="8" w:type="dxa"/>
        </w:trPr>
        <w:tc>
          <w:tcPr>
            <w:tcW w:w="965" w:type="dxa"/>
            <w:shd w:val="clear" w:color="auto" w:fill="FFFF00"/>
            <w:vAlign w:val="bottom"/>
          </w:tcPr>
          <w:p w14:paraId="3B0EAFA4" w14:textId="77777777" w:rsidR="00080B22" w:rsidRPr="009517D3" w:rsidRDefault="00000000" w:rsidP="009D4000">
            <w:pPr>
              <w:spacing w:after="0"/>
              <w:jc w:val="center"/>
              <w:rPr>
                <w:rFonts w:ascii="Calibri" w:eastAsia="Calibri" w:hAnsi="Calibri" w:cs="Calibri"/>
                <w:color w:val="000000"/>
                <w:lang w:eastAsia="en-US"/>
              </w:rPr>
            </w:pPr>
            <w:r w:rsidRPr="009517D3">
              <w:rPr>
                <w:rFonts w:ascii="Calibri" w:eastAsia="Calibri" w:hAnsi="Calibri" w:cs="Calibri"/>
                <w:color w:val="000000"/>
                <w:lang w:eastAsia="en-US"/>
              </w:rPr>
              <w:t>1800</w:t>
            </w:r>
          </w:p>
        </w:tc>
        <w:tc>
          <w:tcPr>
            <w:tcW w:w="963" w:type="dxa"/>
            <w:shd w:val="clear" w:color="auto" w:fill="FFFF00"/>
            <w:vAlign w:val="bottom"/>
          </w:tcPr>
          <w:p w14:paraId="3D75055D" w14:textId="77777777" w:rsidR="00080B22" w:rsidRPr="009517D3" w:rsidRDefault="00000000" w:rsidP="009D4000">
            <w:pPr>
              <w:spacing w:after="0"/>
              <w:jc w:val="center"/>
              <w:rPr>
                <w:rFonts w:ascii="Calibri" w:eastAsia="Calibri" w:hAnsi="Calibri" w:cs="Calibri"/>
                <w:color w:val="000000"/>
                <w:lang w:eastAsia="en-US"/>
              </w:rPr>
            </w:pPr>
            <w:r w:rsidRPr="009517D3">
              <w:rPr>
                <w:rFonts w:ascii="Calibri" w:eastAsia="Calibri" w:hAnsi="Calibri" w:cs="Calibri"/>
                <w:color w:val="000000"/>
                <w:lang w:eastAsia="en-US"/>
              </w:rPr>
              <w:t>600</w:t>
            </w:r>
          </w:p>
        </w:tc>
        <w:tc>
          <w:tcPr>
            <w:tcW w:w="965" w:type="dxa"/>
            <w:shd w:val="clear" w:color="auto" w:fill="FFFF00"/>
            <w:vAlign w:val="bottom"/>
          </w:tcPr>
          <w:p w14:paraId="4D5B9202" w14:textId="77777777" w:rsidR="00080B22" w:rsidRPr="009517D3" w:rsidRDefault="00000000" w:rsidP="009D4000">
            <w:pPr>
              <w:spacing w:after="0"/>
              <w:jc w:val="center"/>
              <w:rPr>
                <w:rFonts w:ascii="Calibri" w:eastAsia="Calibri" w:hAnsi="Calibri" w:cs="Calibri"/>
                <w:color w:val="000000"/>
                <w:lang w:eastAsia="en-US"/>
              </w:rPr>
            </w:pPr>
            <w:r w:rsidRPr="009517D3">
              <w:rPr>
                <w:rFonts w:ascii="Calibri" w:eastAsia="Calibri" w:hAnsi="Calibri" w:cs="Calibri"/>
                <w:color w:val="000000"/>
                <w:lang w:eastAsia="en-US"/>
              </w:rPr>
              <w:t>2</w:t>
            </w:r>
          </w:p>
        </w:tc>
        <w:tc>
          <w:tcPr>
            <w:tcW w:w="1697" w:type="dxa"/>
            <w:shd w:val="clear" w:color="auto" w:fill="FFFF00"/>
            <w:vAlign w:val="center"/>
          </w:tcPr>
          <w:p w14:paraId="4CFD2CAB" w14:textId="77777777" w:rsidR="00080B22" w:rsidRPr="009517D3" w:rsidRDefault="00000000" w:rsidP="009D4000">
            <w:pPr>
              <w:spacing w:after="0"/>
              <w:jc w:val="center"/>
              <w:rPr>
                <w:rFonts w:ascii="Calibri" w:eastAsia="Calibri" w:hAnsi="Calibri" w:cs="Calibri"/>
                <w:color w:val="000000"/>
                <w:lang w:eastAsia="en-US"/>
              </w:rPr>
            </w:pPr>
            <w:r w:rsidRPr="009517D3">
              <w:rPr>
                <w:rFonts w:ascii="Calibri" w:eastAsia="Calibri" w:hAnsi="Calibri" w:cs="Calibri"/>
                <w:color w:val="000000"/>
                <w:lang w:eastAsia="en-US"/>
              </w:rPr>
              <w:t>3</w:t>
            </w:r>
          </w:p>
        </w:tc>
        <w:tc>
          <w:tcPr>
            <w:tcW w:w="1165" w:type="dxa"/>
            <w:shd w:val="clear" w:color="auto" w:fill="FFFF00"/>
            <w:vAlign w:val="bottom"/>
          </w:tcPr>
          <w:p w14:paraId="27A78313" w14:textId="77777777" w:rsidR="00080B22" w:rsidRPr="009517D3" w:rsidRDefault="00000000" w:rsidP="009D4000">
            <w:pPr>
              <w:spacing w:after="0"/>
              <w:jc w:val="center"/>
              <w:rPr>
                <w:rFonts w:ascii="Calibri" w:eastAsia="Calibri" w:hAnsi="Calibri" w:cs="Calibri"/>
                <w:color w:val="000000"/>
                <w:lang w:eastAsia="en-US"/>
              </w:rPr>
            </w:pPr>
            <w:r w:rsidRPr="009517D3">
              <w:rPr>
                <w:rFonts w:ascii="Calibri" w:eastAsia="Calibri" w:hAnsi="Calibri" w:cs="Calibri"/>
                <w:color w:val="000000"/>
                <w:lang w:eastAsia="en-US"/>
              </w:rPr>
              <w:t>76.1</w:t>
            </w:r>
          </w:p>
        </w:tc>
        <w:tc>
          <w:tcPr>
            <w:tcW w:w="1166" w:type="dxa"/>
            <w:shd w:val="clear" w:color="auto" w:fill="FFFF00"/>
            <w:vAlign w:val="bottom"/>
          </w:tcPr>
          <w:p w14:paraId="605C3968" w14:textId="77777777" w:rsidR="00080B22" w:rsidRPr="009517D3" w:rsidRDefault="00000000" w:rsidP="009D4000">
            <w:pPr>
              <w:spacing w:after="0"/>
              <w:jc w:val="center"/>
              <w:rPr>
                <w:rFonts w:ascii="Calibri" w:eastAsia="Calibri" w:hAnsi="Calibri" w:cs="Calibri"/>
                <w:color w:val="000000"/>
                <w:lang w:eastAsia="en-US"/>
              </w:rPr>
            </w:pPr>
            <w:r w:rsidRPr="009517D3">
              <w:rPr>
                <w:rFonts w:ascii="Calibri" w:eastAsia="Calibri" w:hAnsi="Calibri" w:cs="Calibri"/>
                <w:color w:val="000000"/>
                <w:lang w:eastAsia="en-US"/>
              </w:rPr>
              <w:t>4.5</w:t>
            </w:r>
          </w:p>
        </w:tc>
        <w:tc>
          <w:tcPr>
            <w:tcW w:w="1165" w:type="dxa"/>
            <w:shd w:val="clear" w:color="auto" w:fill="FFFF00"/>
            <w:vAlign w:val="bottom"/>
          </w:tcPr>
          <w:p w14:paraId="4D132BE3" w14:textId="77777777" w:rsidR="00080B22" w:rsidRPr="009517D3" w:rsidRDefault="00000000" w:rsidP="009D4000">
            <w:pPr>
              <w:spacing w:after="0"/>
              <w:jc w:val="center"/>
              <w:rPr>
                <w:rFonts w:ascii="Calibri" w:eastAsia="Calibri" w:hAnsi="Calibri" w:cs="Calibri"/>
                <w:color w:val="000000"/>
                <w:lang w:eastAsia="en-US"/>
              </w:rPr>
            </w:pPr>
            <w:r w:rsidRPr="009517D3">
              <w:rPr>
                <w:rFonts w:ascii="Calibri" w:eastAsia="Calibri" w:hAnsi="Calibri" w:cs="Calibri"/>
                <w:color w:val="000000"/>
                <w:lang w:eastAsia="en-US"/>
              </w:rPr>
              <w:t>300</w:t>
            </w:r>
          </w:p>
        </w:tc>
        <w:tc>
          <w:tcPr>
            <w:tcW w:w="1166" w:type="dxa"/>
            <w:shd w:val="clear" w:color="auto" w:fill="FFFF00"/>
            <w:vAlign w:val="bottom"/>
          </w:tcPr>
          <w:p w14:paraId="73878CE3" w14:textId="77777777" w:rsidR="00080B22" w:rsidRPr="009517D3" w:rsidRDefault="00000000" w:rsidP="009D4000">
            <w:pPr>
              <w:spacing w:after="0"/>
              <w:jc w:val="center"/>
              <w:rPr>
                <w:rFonts w:ascii="Calibri" w:eastAsia="Calibri" w:hAnsi="Calibri" w:cs="Calibri"/>
                <w:color w:val="000000"/>
                <w:lang w:eastAsia="en-US"/>
              </w:rPr>
            </w:pPr>
            <w:r w:rsidRPr="009517D3">
              <w:rPr>
                <w:rFonts w:ascii="Calibri" w:eastAsia="Calibri" w:hAnsi="Calibri" w:cs="Calibri"/>
                <w:color w:val="000000"/>
                <w:lang w:eastAsia="en-US"/>
              </w:rPr>
              <w:t>1100</w:t>
            </w:r>
          </w:p>
        </w:tc>
      </w:tr>
      <w:tr w:rsidR="009838DF" w14:paraId="0DE8D6B5" w14:textId="77777777" w:rsidTr="009D4000">
        <w:trPr>
          <w:gridAfter w:val="1"/>
          <w:wAfter w:w="8" w:type="dxa"/>
        </w:trPr>
        <w:tc>
          <w:tcPr>
            <w:tcW w:w="965" w:type="dxa"/>
            <w:shd w:val="clear" w:color="auto" w:fill="FFFF00"/>
            <w:vAlign w:val="bottom"/>
          </w:tcPr>
          <w:p w14:paraId="2F208E86" w14:textId="77777777" w:rsidR="00080B22" w:rsidRPr="009517D3" w:rsidRDefault="00000000" w:rsidP="009D4000">
            <w:pPr>
              <w:spacing w:after="0"/>
              <w:jc w:val="center"/>
              <w:rPr>
                <w:rFonts w:ascii="Calibri" w:eastAsia="Calibri" w:hAnsi="Calibri" w:cs="Calibri"/>
                <w:color w:val="000000"/>
                <w:lang w:eastAsia="en-US"/>
              </w:rPr>
            </w:pPr>
            <w:r w:rsidRPr="009517D3">
              <w:rPr>
                <w:rFonts w:ascii="Calibri" w:eastAsia="Calibri" w:hAnsi="Calibri" w:cs="Calibri"/>
                <w:color w:val="000000"/>
                <w:lang w:eastAsia="en-US"/>
              </w:rPr>
              <w:t>1800</w:t>
            </w:r>
          </w:p>
        </w:tc>
        <w:tc>
          <w:tcPr>
            <w:tcW w:w="963" w:type="dxa"/>
            <w:shd w:val="clear" w:color="auto" w:fill="FFFF00"/>
            <w:vAlign w:val="bottom"/>
          </w:tcPr>
          <w:p w14:paraId="0F08880B" w14:textId="77777777" w:rsidR="00080B22" w:rsidRPr="009517D3" w:rsidRDefault="00000000" w:rsidP="009D4000">
            <w:pPr>
              <w:spacing w:after="0"/>
              <w:jc w:val="center"/>
              <w:rPr>
                <w:rFonts w:ascii="Calibri" w:eastAsia="Calibri" w:hAnsi="Calibri" w:cs="Calibri"/>
                <w:color w:val="000000"/>
                <w:lang w:eastAsia="en-US"/>
              </w:rPr>
            </w:pPr>
            <w:r w:rsidRPr="009517D3">
              <w:rPr>
                <w:rFonts w:ascii="Calibri" w:eastAsia="Calibri" w:hAnsi="Calibri" w:cs="Calibri"/>
                <w:color w:val="000000"/>
                <w:lang w:eastAsia="en-US"/>
              </w:rPr>
              <w:t>1200</w:t>
            </w:r>
          </w:p>
        </w:tc>
        <w:tc>
          <w:tcPr>
            <w:tcW w:w="965" w:type="dxa"/>
            <w:shd w:val="clear" w:color="auto" w:fill="FFFF00"/>
            <w:vAlign w:val="bottom"/>
          </w:tcPr>
          <w:p w14:paraId="5557CDE9" w14:textId="77777777" w:rsidR="00080B22" w:rsidRPr="009517D3" w:rsidRDefault="00000000" w:rsidP="009D4000">
            <w:pPr>
              <w:spacing w:after="0"/>
              <w:jc w:val="center"/>
              <w:rPr>
                <w:rFonts w:ascii="Calibri" w:eastAsia="Calibri" w:hAnsi="Calibri" w:cs="Calibri"/>
                <w:color w:val="000000"/>
                <w:lang w:eastAsia="en-US"/>
              </w:rPr>
            </w:pPr>
            <w:r w:rsidRPr="009517D3">
              <w:rPr>
                <w:rFonts w:ascii="Calibri" w:eastAsia="Calibri" w:hAnsi="Calibri" w:cs="Calibri"/>
                <w:color w:val="000000"/>
                <w:lang w:eastAsia="en-US"/>
              </w:rPr>
              <w:t>2</w:t>
            </w:r>
          </w:p>
        </w:tc>
        <w:tc>
          <w:tcPr>
            <w:tcW w:w="1697" w:type="dxa"/>
            <w:shd w:val="clear" w:color="auto" w:fill="FFFF00"/>
            <w:vAlign w:val="center"/>
          </w:tcPr>
          <w:p w14:paraId="24833B2A" w14:textId="77777777" w:rsidR="00080B22" w:rsidRPr="009517D3" w:rsidRDefault="00000000" w:rsidP="009D4000">
            <w:pPr>
              <w:spacing w:after="0"/>
              <w:jc w:val="center"/>
              <w:rPr>
                <w:rFonts w:ascii="Calibri" w:eastAsia="Calibri" w:hAnsi="Calibri" w:cs="Calibri"/>
                <w:color w:val="000000"/>
                <w:lang w:eastAsia="en-US"/>
              </w:rPr>
            </w:pPr>
            <w:r w:rsidRPr="009517D3">
              <w:rPr>
                <w:rFonts w:ascii="Calibri" w:eastAsia="Calibri" w:hAnsi="Calibri" w:cs="Calibri"/>
                <w:color w:val="000000"/>
                <w:lang w:eastAsia="en-US"/>
              </w:rPr>
              <w:t>6</w:t>
            </w:r>
          </w:p>
        </w:tc>
        <w:tc>
          <w:tcPr>
            <w:tcW w:w="1165" w:type="dxa"/>
            <w:shd w:val="clear" w:color="auto" w:fill="FFFF00"/>
            <w:vAlign w:val="bottom"/>
          </w:tcPr>
          <w:p w14:paraId="598173BA" w14:textId="77777777" w:rsidR="00080B22" w:rsidRPr="009517D3" w:rsidRDefault="00000000" w:rsidP="009D4000">
            <w:pPr>
              <w:spacing w:after="0"/>
              <w:jc w:val="center"/>
              <w:rPr>
                <w:rFonts w:ascii="Calibri" w:eastAsia="Calibri" w:hAnsi="Calibri" w:cs="Calibri"/>
                <w:color w:val="000000"/>
                <w:lang w:eastAsia="en-US"/>
              </w:rPr>
            </w:pPr>
            <w:r w:rsidRPr="009517D3">
              <w:rPr>
                <w:rFonts w:ascii="Calibri" w:eastAsia="Calibri" w:hAnsi="Calibri" w:cs="Calibri"/>
                <w:color w:val="000000"/>
                <w:lang w:eastAsia="en-US"/>
              </w:rPr>
              <w:t>88.9</w:t>
            </w:r>
          </w:p>
        </w:tc>
        <w:tc>
          <w:tcPr>
            <w:tcW w:w="1166" w:type="dxa"/>
            <w:shd w:val="clear" w:color="auto" w:fill="FFFF00"/>
            <w:vAlign w:val="bottom"/>
          </w:tcPr>
          <w:p w14:paraId="56418C9F" w14:textId="77777777" w:rsidR="00080B22" w:rsidRPr="009517D3" w:rsidRDefault="00000000" w:rsidP="009D4000">
            <w:pPr>
              <w:spacing w:after="0"/>
              <w:jc w:val="center"/>
              <w:rPr>
                <w:rFonts w:ascii="Calibri" w:eastAsia="Calibri" w:hAnsi="Calibri" w:cs="Calibri"/>
                <w:color w:val="000000"/>
                <w:lang w:eastAsia="en-US"/>
              </w:rPr>
            </w:pPr>
            <w:r w:rsidRPr="009517D3">
              <w:rPr>
                <w:rFonts w:ascii="Calibri" w:eastAsia="Calibri" w:hAnsi="Calibri" w:cs="Calibri"/>
                <w:color w:val="000000"/>
                <w:lang w:eastAsia="en-US"/>
              </w:rPr>
              <w:t>5.0</w:t>
            </w:r>
          </w:p>
        </w:tc>
        <w:tc>
          <w:tcPr>
            <w:tcW w:w="1165" w:type="dxa"/>
            <w:shd w:val="clear" w:color="auto" w:fill="FFFF00"/>
            <w:vAlign w:val="bottom"/>
          </w:tcPr>
          <w:p w14:paraId="2BBC98BD" w14:textId="77777777" w:rsidR="00080B22" w:rsidRPr="009517D3" w:rsidRDefault="00000000" w:rsidP="009D4000">
            <w:pPr>
              <w:spacing w:after="0"/>
              <w:jc w:val="center"/>
              <w:rPr>
                <w:rFonts w:ascii="Calibri" w:eastAsia="Calibri" w:hAnsi="Calibri" w:cs="Calibri"/>
                <w:color w:val="000000"/>
                <w:lang w:eastAsia="en-US"/>
              </w:rPr>
            </w:pPr>
            <w:r w:rsidRPr="009517D3">
              <w:rPr>
                <w:rFonts w:ascii="Calibri" w:eastAsia="Calibri" w:hAnsi="Calibri" w:cs="Calibri"/>
                <w:color w:val="000000"/>
                <w:lang w:eastAsia="en-US"/>
              </w:rPr>
              <w:t>450</w:t>
            </w:r>
          </w:p>
        </w:tc>
        <w:tc>
          <w:tcPr>
            <w:tcW w:w="1166" w:type="dxa"/>
            <w:shd w:val="clear" w:color="auto" w:fill="FFFF00"/>
            <w:vAlign w:val="bottom"/>
          </w:tcPr>
          <w:p w14:paraId="7D3C507D" w14:textId="77777777" w:rsidR="00080B22" w:rsidRPr="009517D3" w:rsidRDefault="00000000" w:rsidP="009D4000">
            <w:pPr>
              <w:spacing w:after="0"/>
              <w:jc w:val="center"/>
              <w:rPr>
                <w:rFonts w:ascii="Calibri" w:eastAsia="Calibri" w:hAnsi="Calibri" w:cs="Calibri"/>
                <w:color w:val="000000"/>
                <w:lang w:eastAsia="en-US"/>
              </w:rPr>
            </w:pPr>
            <w:r w:rsidRPr="009517D3">
              <w:rPr>
                <w:rFonts w:ascii="Calibri" w:eastAsia="Calibri" w:hAnsi="Calibri" w:cs="Calibri"/>
                <w:color w:val="000000"/>
                <w:lang w:eastAsia="en-US"/>
              </w:rPr>
              <w:t>1100</w:t>
            </w:r>
          </w:p>
        </w:tc>
      </w:tr>
      <w:tr w:rsidR="009838DF" w14:paraId="72E97BB3" w14:textId="77777777" w:rsidTr="009D4000">
        <w:trPr>
          <w:gridAfter w:val="1"/>
          <w:wAfter w:w="8" w:type="dxa"/>
        </w:trPr>
        <w:tc>
          <w:tcPr>
            <w:tcW w:w="965" w:type="dxa"/>
            <w:shd w:val="clear" w:color="auto" w:fill="FFFF00"/>
            <w:vAlign w:val="bottom"/>
          </w:tcPr>
          <w:p w14:paraId="388184A4" w14:textId="77777777" w:rsidR="00080B22" w:rsidRPr="009517D3" w:rsidRDefault="00000000" w:rsidP="009D4000">
            <w:pPr>
              <w:spacing w:after="0"/>
              <w:jc w:val="center"/>
              <w:rPr>
                <w:rFonts w:ascii="Calibri" w:eastAsia="Calibri" w:hAnsi="Calibri" w:cs="Calibri"/>
                <w:color w:val="000000"/>
                <w:lang w:eastAsia="en-US"/>
              </w:rPr>
            </w:pPr>
            <w:r w:rsidRPr="009517D3">
              <w:rPr>
                <w:rFonts w:ascii="Calibri" w:eastAsia="Calibri" w:hAnsi="Calibri" w:cs="Calibri"/>
                <w:color w:val="000000"/>
                <w:lang w:eastAsia="en-US"/>
              </w:rPr>
              <w:t>2000</w:t>
            </w:r>
          </w:p>
        </w:tc>
        <w:tc>
          <w:tcPr>
            <w:tcW w:w="963" w:type="dxa"/>
            <w:shd w:val="clear" w:color="auto" w:fill="FFFF00"/>
            <w:vAlign w:val="bottom"/>
          </w:tcPr>
          <w:p w14:paraId="5BCA6BD5" w14:textId="77777777" w:rsidR="00080B22" w:rsidRPr="009517D3" w:rsidRDefault="00000000" w:rsidP="009D4000">
            <w:pPr>
              <w:spacing w:after="0"/>
              <w:jc w:val="center"/>
              <w:rPr>
                <w:rFonts w:ascii="Calibri" w:eastAsia="Calibri" w:hAnsi="Calibri" w:cs="Calibri"/>
                <w:color w:val="000000"/>
                <w:lang w:eastAsia="en-US"/>
              </w:rPr>
            </w:pPr>
            <w:r w:rsidRPr="009517D3">
              <w:rPr>
                <w:rFonts w:ascii="Calibri" w:eastAsia="Calibri" w:hAnsi="Calibri" w:cs="Calibri"/>
                <w:color w:val="000000"/>
                <w:lang w:eastAsia="en-US"/>
              </w:rPr>
              <w:t>1200</w:t>
            </w:r>
          </w:p>
        </w:tc>
        <w:tc>
          <w:tcPr>
            <w:tcW w:w="965" w:type="dxa"/>
            <w:shd w:val="clear" w:color="auto" w:fill="FFFF00"/>
            <w:vAlign w:val="bottom"/>
          </w:tcPr>
          <w:p w14:paraId="7F97A590" w14:textId="77777777" w:rsidR="00080B22" w:rsidRPr="009517D3" w:rsidRDefault="00000000" w:rsidP="009D4000">
            <w:pPr>
              <w:spacing w:after="0"/>
              <w:jc w:val="center"/>
              <w:rPr>
                <w:rFonts w:ascii="Calibri" w:eastAsia="Calibri" w:hAnsi="Calibri" w:cs="Calibri"/>
                <w:color w:val="000000"/>
                <w:lang w:eastAsia="en-US"/>
              </w:rPr>
            </w:pPr>
            <w:r w:rsidRPr="009517D3">
              <w:rPr>
                <w:rFonts w:ascii="Calibri" w:eastAsia="Calibri" w:hAnsi="Calibri" w:cs="Calibri"/>
                <w:color w:val="000000"/>
                <w:lang w:eastAsia="en-US"/>
              </w:rPr>
              <w:t>2</w:t>
            </w:r>
          </w:p>
        </w:tc>
        <w:tc>
          <w:tcPr>
            <w:tcW w:w="1697" w:type="dxa"/>
            <w:shd w:val="clear" w:color="auto" w:fill="FFFF00"/>
            <w:vAlign w:val="center"/>
          </w:tcPr>
          <w:p w14:paraId="77B787AF" w14:textId="77777777" w:rsidR="00080B22" w:rsidRPr="009517D3" w:rsidRDefault="00000000" w:rsidP="009D4000">
            <w:pPr>
              <w:spacing w:after="0"/>
              <w:jc w:val="center"/>
              <w:rPr>
                <w:rFonts w:ascii="Calibri" w:eastAsia="Calibri" w:hAnsi="Calibri" w:cs="Calibri"/>
                <w:color w:val="000000"/>
                <w:lang w:eastAsia="en-US"/>
              </w:rPr>
            </w:pPr>
            <w:r w:rsidRPr="009517D3">
              <w:rPr>
                <w:rFonts w:ascii="Calibri" w:eastAsia="Calibri" w:hAnsi="Calibri" w:cs="Calibri"/>
                <w:color w:val="000000"/>
                <w:lang w:eastAsia="en-US"/>
              </w:rPr>
              <w:t>6</w:t>
            </w:r>
          </w:p>
        </w:tc>
        <w:tc>
          <w:tcPr>
            <w:tcW w:w="1165" w:type="dxa"/>
            <w:shd w:val="clear" w:color="auto" w:fill="FFFF00"/>
            <w:vAlign w:val="bottom"/>
          </w:tcPr>
          <w:p w14:paraId="56DD46E0" w14:textId="77777777" w:rsidR="00080B22" w:rsidRPr="009517D3" w:rsidRDefault="00000000" w:rsidP="009D4000">
            <w:pPr>
              <w:spacing w:after="0"/>
              <w:jc w:val="center"/>
              <w:rPr>
                <w:rFonts w:ascii="Calibri" w:eastAsia="Calibri" w:hAnsi="Calibri" w:cs="Calibri"/>
                <w:color w:val="000000"/>
                <w:lang w:eastAsia="en-US"/>
              </w:rPr>
            </w:pPr>
            <w:r w:rsidRPr="009517D3">
              <w:rPr>
                <w:rFonts w:ascii="Calibri" w:eastAsia="Calibri" w:hAnsi="Calibri" w:cs="Calibri"/>
                <w:color w:val="000000"/>
                <w:lang w:eastAsia="en-US"/>
              </w:rPr>
              <w:t>88.9</w:t>
            </w:r>
          </w:p>
        </w:tc>
        <w:tc>
          <w:tcPr>
            <w:tcW w:w="1166" w:type="dxa"/>
            <w:shd w:val="clear" w:color="auto" w:fill="FFFF00"/>
            <w:vAlign w:val="bottom"/>
          </w:tcPr>
          <w:p w14:paraId="01F4D46C" w14:textId="77777777" w:rsidR="00080B22" w:rsidRPr="009517D3" w:rsidRDefault="00000000" w:rsidP="009D4000">
            <w:pPr>
              <w:spacing w:after="0"/>
              <w:jc w:val="center"/>
              <w:rPr>
                <w:rFonts w:ascii="Calibri" w:eastAsia="Calibri" w:hAnsi="Calibri" w:cs="Calibri"/>
                <w:color w:val="000000"/>
                <w:lang w:eastAsia="en-US"/>
              </w:rPr>
            </w:pPr>
            <w:r w:rsidRPr="009517D3">
              <w:rPr>
                <w:rFonts w:ascii="Calibri" w:eastAsia="Calibri" w:hAnsi="Calibri" w:cs="Calibri"/>
                <w:color w:val="000000"/>
                <w:lang w:eastAsia="en-US"/>
              </w:rPr>
              <w:t>5.0</w:t>
            </w:r>
          </w:p>
        </w:tc>
        <w:tc>
          <w:tcPr>
            <w:tcW w:w="1165" w:type="dxa"/>
            <w:shd w:val="clear" w:color="auto" w:fill="FFFF00"/>
            <w:vAlign w:val="bottom"/>
          </w:tcPr>
          <w:p w14:paraId="2885ECEE" w14:textId="77777777" w:rsidR="00080B22" w:rsidRPr="009517D3" w:rsidRDefault="00000000" w:rsidP="009D4000">
            <w:pPr>
              <w:spacing w:after="0"/>
              <w:jc w:val="center"/>
              <w:rPr>
                <w:rFonts w:ascii="Calibri" w:eastAsia="Calibri" w:hAnsi="Calibri" w:cs="Calibri"/>
                <w:color w:val="000000"/>
                <w:lang w:eastAsia="en-US"/>
              </w:rPr>
            </w:pPr>
            <w:r w:rsidRPr="009517D3">
              <w:rPr>
                <w:rFonts w:ascii="Calibri" w:eastAsia="Calibri" w:hAnsi="Calibri" w:cs="Calibri"/>
                <w:color w:val="000000"/>
                <w:lang w:eastAsia="en-US"/>
              </w:rPr>
              <w:t>600</w:t>
            </w:r>
          </w:p>
        </w:tc>
        <w:tc>
          <w:tcPr>
            <w:tcW w:w="1166" w:type="dxa"/>
            <w:shd w:val="clear" w:color="auto" w:fill="FFFF00"/>
            <w:vAlign w:val="bottom"/>
          </w:tcPr>
          <w:p w14:paraId="34DF3B0F" w14:textId="77777777" w:rsidR="00080B22" w:rsidRPr="009517D3" w:rsidRDefault="00000000" w:rsidP="009D4000">
            <w:pPr>
              <w:spacing w:after="0"/>
              <w:jc w:val="center"/>
              <w:rPr>
                <w:rFonts w:ascii="Calibri" w:eastAsia="Calibri" w:hAnsi="Calibri" w:cs="Calibri"/>
                <w:color w:val="000000"/>
                <w:lang w:eastAsia="en-US"/>
              </w:rPr>
            </w:pPr>
            <w:r w:rsidRPr="009517D3">
              <w:rPr>
                <w:rFonts w:ascii="Calibri" w:eastAsia="Calibri" w:hAnsi="Calibri" w:cs="Calibri"/>
                <w:color w:val="000000"/>
                <w:lang w:eastAsia="en-US"/>
              </w:rPr>
              <w:t>1100</w:t>
            </w:r>
          </w:p>
        </w:tc>
      </w:tr>
      <w:tr w:rsidR="009838DF" w14:paraId="604616EF" w14:textId="77777777" w:rsidTr="009D4000">
        <w:trPr>
          <w:gridAfter w:val="1"/>
          <w:wAfter w:w="8" w:type="dxa"/>
        </w:trPr>
        <w:tc>
          <w:tcPr>
            <w:tcW w:w="965" w:type="dxa"/>
            <w:shd w:val="clear" w:color="auto" w:fill="FFFF00"/>
            <w:vAlign w:val="bottom"/>
          </w:tcPr>
          <w:p w14:paraId="023B6649" w14:textId="77777777" w:rsidR="00080B22" w:rsidRPr="009517D3" w:rsidRDefault="00000000" w:rsidP="009D4000">
            <w:pPr>
              <w:spacing w:after="0"/>
              <w:jc w:val="center"/>
              <w:rPr>
                <w:rFonts w:ascii="Calibri" w:eastAsia="Calibri" w:hAnsi="Calibri" w:cs="Calibri"/>
                <w:color w:val="000000"/>
                <w:lang w:eastAsia="en-US"/>
              </w:rPr>
            </w:pPr>
            <w:r w:rsidRPr="009517D3">
              <w:rPr>
                <w:rFonts w:ascii="Calibri" w:eastAsia="Calibri" w:hAnsi="Calibri" w:cs="Calibri"/>
                <w:color w:val="000000"/>
                <w:lang w:eastAsia="en-US"/>
              </w:rPr>
              <w:t>2400</w:t>
            </w:r>
          </w:p>
        </w:tc>
        <w:tc>
          <w:tcPr>
            <w:tcW w:w="963" w:type="dxa"/>
            <w:shd w:val="clear" w:color="auto" w:fill="FFFF00"/>
            <w:vAlign w:val="bottom"/>
          </w:tcPr>
          <w:p w14:paraId="3BCFB37F" w14:textId="77777777" w:rsidR="00080B22" w:rsidRPr="009517D3" w:rsidRDefault="00000000" w:rsidP="009D4000">
            <w:pPr>
              <w:spacing w:after="0"/>
              <w:jc w:val="center"/>
              <w:rPr>
                <w:rFonts w:ascii="Calibri" w:eastAsia="Calibri" w:hAnsi="Calibri" w:cs="Calibri"/>
                <w:color w:val="000000"/>
                <w:lang w:eastAsia="en-US"/>
              </w:rPr>
            </w:pPr>
            <w:r w:rsidRPr="009517D3">
              <w:rPr>
                <w:rFonts w:ascii="Calibri" w:eastAsia="Calibri" w:hAnsi="Calibri" w:cs="Calibri"/>
                <w:color w:val="000000"/>
                <w:lang w:eastAsia="en-US"/>
              </w:rPr>
              <w:t>1200</w:t>
            </w:r>
          </w:p>
        </w:tc>
        <w:tc>
          <w:tcPr>
            <w:tcW w:w="965" w:type="dxa"/>
            <w:shd w:val="clear" w:color="auto" w:fill="FFFF00"/>
            <w:vAlign w:val="bottom"/>
          </w:tcPr>
          <w:p w14:paraId="2A25D2BA" w14:textId="77777777" w:rsidR="00080B22" w:rsidRPr="009517D3" w:rsidRDefault="00000000" w:rsidP="009D4000">
            <w:pPr>
              <w:spacing w:after="0"/>
              <w:jc w:val="center"/>
              <w:rPr>
                <w:rFonts w:ascii="Calibri" w:eastAsia="Calibri" w:hAnsi="Calibri" w:cs="Calibri"/>
                <w:color w:val="000000"/>
                <w:lang w:eastAsia="en-US"/>
              </w:rPr>
            </w:pPr>
            <w:r w:rsidRPr="009517D3">
              <w:rPr>
                <w:rFonts w:ascii="Calibri" w:eastAsia="Calibri" w:hAnsi="Calibri" w:cs="Calibri"/>
                <w:color w:val="000000"/>
                <w:lang w:eastAsia="en-US"/>
              </w:rPr>
              <w:t>2</w:t>
            </w:r>
          </w:p>
        </w:tc>
        <w:tc>
          <w:tcPr>
            <w:tcW w:w="1697" w:type="dxa"/>
            <w:shd w:val="clear" w:color="auto" w:fill="FFFF00"/>
            <w:vAlign w:val="center"/>
          </w:tcPr>
          <w:p w14:paraId="0811EDE9" w14:textId="77777777" w:rsidR="00080B22" w:rsidRPr="009517D3" w:rsidRDefault="00000000" w:rsidP="009D4000">
            <w:pPr>
              <w:spacing w:after="0"/>
              <w:jc w:val="center"/>
              <w:rPr>
                <w:rFonts w:ascii="Calibri" w:eastAsia="Calibri" w:hAnsi="Calibri" w:cs="Calibri"/>
                <w:color w:val="000000"/>
                <w:lang w:eastAsia="en-US"/>
              </w:rPr>
            </w:pPr>
            <w:r w:rsidRPr="009517D3">
              <w:rPr>
                <w:rFonts w:ascii="Calibri" w:eastAsia="Calibri" w:hAnsi="Calibri" w:cs="Calibri"/>
                <w:color w:val="000000"/>
                <w:lang w:eastAsia="en-US"/>
              </w:rPr>
              <w:t>6</w:t>
            </w:r>
          </w:p>
        </w:tc>
        <w:tc>
          <w:tcPr>
            <w:tcW w:w="1165" w:type="dxa"/>
            <w:shd w:val="clear" w:color="auto" w:fill="FFFF00"/>
            <w:vAlign w:val="bottom"/>
          </w:tcPr>
          <w:p w14:paraId="32E0A9EF" w14:textId="77777777" w:rsidR="00080B22" w:rsidRPr="009517D3" w:rsidRDefault="00000000" w:rsidP="009D4000">
            <w:pPr>
              <w:spacing w:after="0"/>
              <w:jc w:val="center"/>
              <w:rPr>
                <w:rFonts w:ascii="Calibri" w:eastAsia="Calibri" w:hAnsi="Calibri" w:cs="Calibri"/>
                <w:color w:val="000000"/>
                <w:lang w:eastAsia="en-US"/>
              </w:rPr>
            </w:pPr>
            <w:r w:rsidRPr="009517D3">
              <w:rPr>
                <w:rFonts w:ascii="Calibri" w:eastAsia="Calibri" w:hAnsi="Calibri" w:cs="Calibri"/>
                <w:color w:val="000000"/>
                <w:lang w:eastAsia="en-US"/>
              </w:rPr>
              <w:t>88.9</w:t>
            </w:r>
          </w:p>
        </w:tc>
        <w:tc>
          <w:tcPr>
            <w:tcW w:w="1166" w:type="dxa"/>
            <w:shd w:val="clear" w:color="auto" w:fill="FFFF00"/>
            <w:vAlign w:val="bottom"/>
          </w:tcPr>
          <w:p w14:paraId="6FE408B1" w14:textId="77777777" w:rsidR="00080B22" w:rsidRPr="009517D3" w:rsidRDefault="00000000" w:rsidP="009D4000">
            <w:pPr>
              <w:spacing w:after="0"/>
              <w:jc w:val="center"/>
              <w:rPr>
                <w:rFonts w:ascii="Calibri" w:eastAsia="Calibri" w:hAnsi="Calibri" w:cs="Calibri"/>
                <w:color w:val="000000"/>
                <w:lang w:eastAsia="en-US"/>
              </w:rPr>
            </w:pPr>
            <w:r w:rsidRPr="009517D3">
              <w:rPr>
                <w:rFonts w:ascii="Calibri" w:eastAsia="Calibri" w:hAnsi="Calibri" w:cs="Calibri"/>
                <w:color w:val="000000"/>
                <w:lang w:eastAsia="en-US"/>
              </w:rPr>
              <w:t>5.0</w:t>
            </w:r>
          </w:p>
        </w:tc>
        <w:tc>
          <w:tcPr>
            <w:tcW w:w="1165" w:type="dxa"/>
            <w:shd w:val="clear" w:color="auto" w:fill="FFFF00"/>
            <w:vAlign w:val="bottom"/>
          </w:tcPr>
          <w:p w14:paraId="1A2E6A76" w14:textId="77777777" w:rsidR="00080B22" w:rsidRPr="009517D3" w:rsidRDefault="00000000" w:rsidP="009D4000">
            <w:pPr>
              <w:spacing w:after="0"/>
              <w:jc w:val="center"/>
              <w:rPr>
                <w:rFonts w:ascii="Calibri" w:eastAsia="Calibri" w:hAnsi="Calibri" w:cs="Calibri"/>
                <w:color w:val="000000"/>
                <w:lang w:eastAsia="en-US"/>
              </w:rPr>
            </w:pPr>
            <w:r w:rsidRPr="009517D3">
              <w:rPr>
                <w:rFonts w:ascii="Calibri" w:eastAsia="Calibri" w:hAnsi="Calibri" w:cs="Calibri"/>
                <w:color w:val="000000"/>
                <w:lang w:eastAsia="en-US"/>
              </w:rPr>
              <w:t>600</w:t>
            </w:r>
          </w:p>
        </w:tc>
        <w:tc>
          <w:tcPr>
            <w:tcW w:w="1166" w:type="dxa"/>
            <w:shd w:val="clear" w:color="auto" w:fill="FFFF00"/>
            <w:vAlign w:val="bottom"/>
          </w:tcPr>
          <w:p w14:paraId="01B6E399" w14:textId="77777777" w:rsidR="00080B22" w:rsidRPr="009517D3" w:rsidRDefault="00000000" w:rsidP="009D4000">
            <w:pPr>
              <w:spacing w:after="0"/>
              <w:jc w:val="center"/>
              <w:rPr>
                <w:rFonts w:ascii="Calibri" w:eastAsia="Calibri" w:hAnsi="Calibri" w:cs="Calibri"/>
                <w:color w:val="000000"/>
                <w:lang w:eastAsia="en-US"/>
              </w:rPr>
            </w:pPr>
            <w:r w:rsidRPr="009517D3">
              <w:rPr>
                <w:rFonts w:ascii="Calibri" w:eastAsia="Calibri" w:hAnsi="Calibri" w:cs="Calibri"/>
                <w:color w:val="000000"/>
                <w:lang w:eastAsia="en-US"/>
              </w:rPr>
              <w:t>1100</w:t>
            </w:r>
          </w:p>
        </w:tc>
      </w:tr>
      <w:tr w:rsidR="009838DF" w14:paraId="66EC6352" w14:textId="77777777" w:rsidTr="009D4000">
        <w:trPr>
          <w:gridAfter w:val="1"/>
          <w:wAfter w:w="8" w:type="dxa"/>
        </w:trPr>
        <w:tc>
          <w:tcPr>
            <w:tcW w:w="965" w:type="dxa"/>
            <w:shd w:val="clear" w:color="auto" w:fill="FFFF00"/>
            <w:vAlign w:val="bottom"/>
          </w:tcPr>
          <w:p w14:paraId="7BEAAB0F" w14:textId="77777777" w:rsidR="00080B22" w:rsidRPr="009517D3" w:rsidRDefault="00000000" w:rsidP="009D4000">
            <w:pPr>
              <w:spacing w:after="0"/>
              <w:jc w:val="center"/>
              <w:rPr>
                <w:rFonts w:ascii="Calibri" w:eastAsia="Calibri" w:hAnsi="Calibri" w:cs="Calibri"/>
                <w:color w:val="000000"/>
                <w:lang w:eastAsia="en-US"/>
              </w:rPr>
            </w:pPr>
            <w:r w:rsidRPr="009517D3">
              <w:rPr>
                <w:rFonts w:ascii="Calibri" w:eastAsia="Calibri" w:hAnsi="Calibri" w:cs="Calibri"/>
                <w:color w:val="000000"/>
                <w:lang w:eastAsia="en-US"/>
              </w:rPr>
              <w:t>2400</w:t>
            </w:r>
          </w:p>
        </w:tc>
        <w:tc>
          <w:tcPr>
            <w:tcW w:w="963" w:type="dxa"/>
            <w:shd w:val="clear" w:color="auto" w:fill="FFFF00"/>
            <w:vAlign w:val="bottom"/>
          </w:tcPr>
          <w:p w14:paraId="74B1664B" w14:textId="77777777" w:rsidR="00080B22" w:rsidRPr="009517D3" w:rsidRDefault="00000000" w:rsidP="009D4000">
            <w:pPr>
              <w:spacing w:after="0"/>
              <w:jc w:val="center"/>
              <w:rPr>
                <w:rFonts w:ascii="Calibri" w:eastAsia="Calibri" w:hAnsi="Calibri" w:cs="Calibri"/>
                <w:color w:val="000000"/>
                <w:lang w:eastAsia="en-US"/>
              </w:rPr>
            </w:pPr>
            <w:r w:rsidRPr="009517D3">
              <w:rPr>
                <w:rFonts w:ascii="Calibri" w:eastAsia="Calibri" w:hAnsi="Calibri" w:cs="Calibri"/>
                <w:color w:val="000000"/>
                <w:lang w:eastAsia="en-US"/>
              </w:rPr>
              <w:t>1800</w:t>
            </w:r>
          </w:p>
        </w:tc>
        <w:tc>
          <w:tcPr>
            <w:tcW w:w="965" w:type="dxa"/>
            <w:shd w:val="clear" w:color="auto" w:fill="FFFF00"/>
            <w:vAlign w:val="bottom"/>
          </w:tcPr>
          <w:p w14:paraId="54AE3139" w14:textId="77777777" w:rsidR="00080B22" w:rsidRPr="009517D3" w:rsidRDefault="00000000" w:rsidP="009D4000">
            <w:pPr>
              <w:spacing w:after="0"/>
              <w:jc w:val="center"/>
              <w:rPr>
                <w:rFonts w:ascii="Calibri" w:eastAsia="Calibri" w:hAnsi="Calibri" w:cs="Calibri"/>
                <w:color w:val="000000"/>
                <w:lang w:eastAsia="en-US"/>
              </w:rPr>
            </w:pPr>
            <w:r w:rsidRPr="009517D3">
              <w:rPr>
                <w:rFonts w:ascii="Calibri" w:eastAsia="Calibri" w:hAnsi="Calibri" w:cs="Calibri"/>
                <w:color w:val="000000"/>
                <w:lang w:eastAsia="en-US"/>
              </w:rPr>
              <w:t>2</w:t>
            </w:r>
          </w:p>
        </w:tc>
        <w:tc>
          <w:tcPr>
            <w:tcW w:w="1697" w:type="dxa"/>
            <w:shd w:val="clear" w:color="auto" w:fill="FFFF00"/>
            <w:vAlign w:val="center"/>
          </w:tcPr>
          <w:p w14:paraId="39A339CA" w14:textId="77777777" w:rsidR="00080B22" w:rsidRPr="009517D3" w:rsidRDefault="00000000" w:rsidP="009D4000">
            <w:pPr>
              <w:spacing w:after="0"/>
              <w:jc w:val="center"/>
              <w:rPr>
                <w:rFonts w:ascii="Calibri" w:eastAsia="Calibri" w:hAnsi="Calibri" w:cs="Calibri"/>
                <w:color w:val="000000"/>
                <w:lang w:eastAsia="en-US"/>
              </w:rPr>
            </w:pPr>
            <w:r w:rsidRPr="009517D3">
              <w:rPr>
                <w:rFonts w:ascii="Calibri" w:eastAsia="Calibri" w:hAnsi="Calibri" w:cs="Calibri"/>
                <w:color w:val="000000"/>
                <w:lang w:eastAsia="en-US"/>
              </w:rPr>
              <w:t>9</w:t>
            </w:r>
          </w:p>
        </w:tc>
        <w:tc>
          <w:tcPr>
            <w:tcW w:w="1165" w:type="dxa"/>
            <w:shd w:val="clear" w:color="auto" w:fill="FFFF00"/>
            <w:vAlign w:val="bottom"/>
          </w:tcPr>
          <w:p w14:paraId="45ECCB4E" w14:textId="77777777" w:rsidR="00080B22" w:rsidRPr="009517D3" w:rsidRDefault="00000000" w:rsidP="009D4000">
            <w:pPr>
              <w:spacing w:after="0"/>
              <w:jc w:val="center"/>
              <w:rPr>
                <w:rFonts w:ascii="Calibri" w:eastAsia="Calibri" w:hAnsi="Calibri" w:cs="Calibri"/>
                <w:color w:val="000000"/>
                <w:lang w:eastAsia="en-US"/>
              </w:rPr>
            </w:pPr>
            <w:r w:rsidRPr="009517D3">
              <w:rPr>
                <w:rFonts w:ascii="Calibri" w:eastAsia="Calibri" w:hAnsi="Calibri" w:cs="Calibri"/>
                <w:color w:val="000000"/>
                <w:lang w:eastAsia="en-US"/>
              </w:rPr>
              <w:t>101.6</w:t>
            </w:r>
          </w:p>
        </w:tc>
        <w:tc>
          <w:tcPr>
            <w:tcW w:w="1166" w:type="dxa"/>
            <w:shd w:val="clear" w:color="auto" w:fill="FFFF00"/>
            <w:vAlign w:val="bottom"/>
          </w:tcPr>
          <w:p w14:paraId="28404FC5" w14:textId="77777777" w:rsidR="00080B22" w:rsidRPr="009517D3" w:rsidRDefault="00000000" w:rsidP="009D4000">
            <w:pPr>
              <w:spacing w:after="0"/>
              <w:jc w:val="center"/>
              <w:rPr>
                <w:rFonts w:ascii="Calibri" w:eastAsia="Calibri" w:hAnsi="Calibri" w:cs="Calibri"/>
                <w:color w:val="000000"/>
                <w:lang w:eastAsia="en-US"/>
              </w:rPr>
            </w:pPr>
            <w:r w:rsidRPr="009517D3">
              <w:rPr>
                <w:rFonts w:ascii="Calibri" w:eastAsia="Calibri" w:hAnsi="Calibri" w:cs="Calibri"/>
                <w:color w:val="000000"/>
                <w:lang w:eastAsia="en-US"/>
              </w:rPr>
              <w:t>5.0</w:t>
            </w:r>
          </w:p>
        </w:tc>
        <w:tc>
          <w:tcPr>
            <w:tcW w:w="1165" w:type="dxa"/>
            <w:shd w:val="clear" w:color="auto" w:fill="FFFF00"/>
            <w:vAlign w:val="bottom"/>
          </w:tcPr>
          <w:p w14:paraId="464109A4" w14:textId="77777777" w:rsidR="00080B22" w:rsidRPr="009517D3" w:rsidRDefault="00000000" w:rsidP="009D4000">
            <w:pPr>
              <w:spacing w:after="0"/>
              <w:jc w:val="center"/>
              <w:rPr>
                <w:rFonts w:ascii="Calibri" w:eastAsia="Calibri" w:hAnsi="Calibri" w:cs="Calibri"/>
                <w:color w:val="000000"/>
                <w:lang w:eastAsia="en-US"/>
              </w:rPr>
            </w:pPr>
            <w:r w:rsidRPr="009517D3">
              <w:rPr>
                <w:rFonts w:ascii="Calibri" w:eastAsia="Calibri" w:hAnsi="Calibri" w:cs="Calibri"/>
                <w:color w:val="000000"/>
                <w:lang w:eastAsia="en-US"/>
              </w:rPr>
              <w:t>600</w:t>
            </w:r>
          </w:p>
        </w:tc>
        <w:tc>
          <w:tcPr>
            <w:tcW w:w="1166" w:type="dxa"/>
            <w:shd w:val="clear" w:color="auto" w:fill="FFFF00"/>
            <w:vAlign w:val="bottom"/>
          </w:tcPr>
          <w:p w14:paraId="481BA096" w14:textId="77777777" w:rsidR="00080B22" w:rsidRPr="009517D3" w:rsidRDefault="00000000" w:rsidP="009D4000">
            <w:pPr>
              <w:spacing w:after="0"/>
              <w:jc w:val="center"/>
              <w:rPr>
                <w:rFonts w:ascii="Calibri" w:eastAsia="Calibri" w:hAnsi="Calibri" w:cs="Calibri"/>
                <w:color w:val="000000"/>
                <w:lang w:eastAsia="en-US"/>
              </w:rPr>
            </w:pPr>
            <w:r w:rsidRPr="009517D3">
              <w:rPr>
                <w:rFonts w:ascii="Calibri" w:eastAsia="Calibri" w:hAnsi="Calibri" w:cs="Calibri"/>
                <w:color w:val="000000"/>
                <w:lang w:eastAsia="en-US"/>
              </w:rPr>
              <w:t>1200</w:t>
            </w:r>
          </w:p>
        </w:tc>
      </w:tr>
      <w:tr w:rsidR="009838DF" w14:paraId="35264A43" w14:textId="77777777" w:rsidTr="009D4000">
        <w:trPr>
          <w:gridAfter w:val="1"/>
          <w:wAfter w:w="8" w:type="dxa"/>
        </w:trPr>
        <w:tc>
          <w:tcPr>
            <w:tcW w:w="965" w:type="dxa"/>
            <w:shd w:val="clear" w:color="auto" w:fill="FFFF00"/>
            <w:vAlign w:val="bottom"/>
          </w:tcPr>
          <w:p w14:paraId="15AB2FE9" w14:textId="77777777" w:rsidR="00080B22" w:rsidRPr="009517D3" w:rsidRDefault="00000000" w:rsidP="009D4000">
            <w:pPr>
              <w:spacing w:after="0"/>
              <w:jc w:val="center"/>
              <w:rPr>
                <w:rFonts w:ascii="Calibri" w:eastAsia="Calibri" w:hAnsi="Calibri" w:cs="Calibri"/>
                <w:color w:val="000000"/>
                <w:lang w:eastAsia="en-US"/>
              </w:rPr>
            </w:pPr>
            <w:r w:rsidRPr="009517D3">
              <w:rPr>
                <w:rFonts w:ascii="Calibri" w:eastAsia="Calibri" w:hAnsi="Calibri" w:cs="Calibri"/>
                <w:color w:val="000000"/>
                <w:lang w:eastAsia="en-US"/>
              </w:rPr>
              <w:t>3000</w:t>
            </w:r>
          </w:p>
        </w:tc>
        <w:tc>
          <w:tcPr>
            <w:tcW w:w="963" w:type="dxa"/>
            <w:shd w:val="clear" w:color="auto" w:fill="FFFF00"/>
            <w:vAlign w:val="bottom"/>
          </w:tcPr>
          <w:p w14:paraId="6359BF6E" w14:textId="77777777" w:rsidR="00080B22" w:rsidRPr="009517D3" w:rsidRDefault="00000000" w:rsidP="009D4000">
            <w:pPr>
              <w:spacing w:after="0"/>
              <w:jc w:val="center"/>
              <w:rPr>
                <w:rFonts w:ascii="Calibri" w:eastAsia="Calibri" w:hAnsi="Calibri" w:cs="Calibri"/>
                <w:color w:val="000000"/>
                <w:lang w:eastAsia="en-US"/>
              </w:rPr>
            </w:pPr>
            <w:r w:rsidRPr="009517D3">
              <w:rPr>
                <w:rFonts w:ascii="Calibri" w:eastAsia="Calibri" w:hAnsi="Calibri" w:cs="Calibri"/>
                <w:color w:val="000000"/>
                <w:lang w:eastAsia="en-US"/>
              </w:rPr>
              <w:t>600</w:t>
            </w:r>
          </w:p>
        </w:tc>
        <w:tc>
          <w:tcPr>
            <w:tcW w:w="965" w:type="dxa"/>
            <w:shd w:val="clear" w:color="auto" w:fill="FFFF00"/>
            <w:vAlign w:val="bottom"/>
          </w:tcPr>
          <w:p w14:paraId="0511CB3C" w14:textId="77777777" w:rsidR="00080B22" w:rsidRPr="009517D3" w:rsidRDefault="00000000" w:rsidP="009D4000">
            <w:pPr>
              <w:spacing w:after="0"/>
              <w:jc w:val="center"/>
              <w:rPr>
                <w:rFonts w:ascii="Calibri" w:eastAsia="Calibri" w:hAnsi="Calibri" w:cs="Calibri"/>
                <w:color w:val="000000"/>
                <w:lang w:eastAsia="en-US"/>
              </w:rPr>
            </w:pPr>
            <w:r w:rsidRPr="009517D3">
              <w:rPr>
                <w:rFonts w:ascii="Calibri" w:eastAsia="Calibri" w:hAnsi="Calibri" w:cs="Calibri"/>
                <w:color w:val="000000"/>
                <w:lang w:eastAsia="en-US"/>
              </w:rPr>
              <w:t>2</w:t>
            </w:r>
          </w:p>
        </w:tc>
        <w:tc>
          <w:tcPr>
            <w:tcW w:w="1697" w:type="dxa"/>
            <w:shd w:val="clear" w:color="auto" w:fill="FFFF00"/>
            <w:vAlign w:val="center"/>
          </w:tcPr>
          <w:p w14:paraId="16AE8255" w14:textId="77777777" w:rsidR="00080B22" w:rsidRPr="009517D3" w:rsidRDefault="00000000" w:rsidP="009D4000">
            <w:pPr>
              <w:spacing w:after="0"/>
              <w:jc w:val="center"/>
              <w:rPr>
                <w:rFonts w:ascii="Calibri" w:eastAsia="Calibri" w:hAnsi="Calibri" w:cs="Calibri"/>
                <w:color w:val="000000"/>
                <w:lang w:eastAsia="en-US"/>
              </w:rPr>
            </w:pPr>
            <w:r w:rsidRPr="009517D3">
              <w:rPr>
                <w:rFonts w:ascii="Calibri" w:eastAsia="Calibri" w:hAnsi="Calibri" w:cs="Calibri"/>
                <w:color w:val="000000"/>
                <w:lang w:eastAsia="en-US"/>
              </w:rPr>
              <w:t>3</w:t>
            </w:r>
          </w:p>
        </w:tc>
        <w:tc>
          <w:tcPr>
            <w:tcW w:w="1165" w:type="dxa"/>
            <w:shd w:val="clear" w:color="auto" w:fill="FFFF00"/>
            <w:vAlign w:val="bottom"/>
          </w:tcPr>
          <w:p w14:paraId="3FCABFEF" w14:textId="77777777" w:rsidR="00080B22" w:rsidRPr="009517D3" w:rsidRDefault="00000000" w:rsidP="009D4000">
            <w:pPr>
              <w:spacing w:after="0"/>
              <w:jc w:val="center"/>
              <w:rPr>
                <w:rFonts w:ascii="Calibri" w:eastAsia="Calibri" w:hAnsi="Calibri" w:cs="Calibri"/>
                <w:color w:val="000000"/>
                <w:lang w:eastAsia="en-US"/>
              </w:rPr>
            </w:pPr>
            <w:r w:rsidRPr="009517D3">
              <w:rPr>
                <w:rFonts w:ascii="Calibri" w:eastAsia="Calibri" w:hAnsi="Calibri" w:cs="Calibri"/>
                <w:color w:val="000000"/>
                <w:lang w:eastAsia="en-US"/>
              </w:rPr>
              <w:t>88.9</w:t>
            </w:r>
          </w:p>
        </w:tc>
        <w:tc>
          <w:tcPr>
            <w:tcW w:w="1166" w:type="dxa"/>
            <w:shd w:val="clear" w:color="auto" w:fill="FFFF00"/>
            <w:vAlign w:val="bottom"/>
          </w:tcPr>
          <w:p w14:paraId="6032117C" w14:textId="77777777" w:rsidR="00080B22" w:rsidRPr="009517D3" w:rsidRDefault="00000000" w:rsidP="009D4000">
            <w:pPr>
              <w:spacing w:after="0"/>
              <w:jc w:val="center"/>
              <w:rPr>
                <w:rFonts w:ascii="Calibri" w:eastAsia="Calibri" w:hAnsi="Calibri" w:cs="Calibri"/>
                <w:color w:val="000000"/>
                <w:lang w:eastAsia="en-US"/>
              </w:rPr>
            </w:pPr>
            <w:r w:rsidRPr="009517D3">
              <w:rPr>
                <w:rFonts w:ascii="Calibri" w:eastAsia="Calibri" w:hAnsi="Calibri" w:cs="Calibri"/>
                <w:color w:val="000000"/>
                <w:lang w:eastAsia="en-US"/>
              </w:rPr>
              <w:t>5.0</w:t>
            </w:r>
          </w:p>
        </w:tc>
        <w:tc>
          <w:tcPr>
            <w:tcW w:w="1165" w:type="dxa"/>
            <w:shd w:val="clear" w:color="auto" w:fill="FFFF00"/>
            <w:vAlign w:val="bottom"/>
          </w:tcPr>
          <w:p w14:paraId="7BD59DD5" w14:textId="77777777" w:rsidR="00080B22" w:rsidRPr="009517D3" w:rsidRDefault="00000000" w:rsidP="009D4000">
            <w:pPr>
              <w:spacing w:after="0"/>
              <w:jc w:val="center"/>
              <w:rPr>
                <w:rFonts w:ascii="Calibri" w:eastAsia="Calibri" w:hAnsi="Calibri" w:cs="Calibri"/>
                <w:color w:val="000000"/>
                <w:lang w:eastAsia="en-US"/>
              </w:rPr>
            </w:pPr>
            <w:r w:rsidRPr="009517D3">
              <w:rPr>
                <w:rFonts w:ascii="Calibri" w:eastAsia="Calibri" w:hAnsi="Calibri" w:cs="Calibri"/>
                <w:color w:val="000000"/>
                <w:lang w:eastAsia="en-US"/>
              </w:rPr>
              <w:t>600</w:t>
            </w:r>
          </w:p>
        </w:tc>
        <w:tc>
          <w:tcPr>
            <w:tcW w:w="1166" w:type="dxa"/>
            <w:shd w:val="clear" w:color="auto" w:fill="FFFF00"/>
            <w:vAlign w:val="bottom"/>
          </w:tcPr>
          <w:p w14:paraId="4D14E1C6" w14:textId="77777777" w:rsidR="00080B22" w:rsidRPr="009517D3" w:rsidRDefault="00000000" w:rsidP="009D4000">
            <w:pPr>
              <w:spacing w:after="0"/>
              <w:jc w:val="center"/>
              <w:rPr>
                <w:rFonts w:ascii="Calibri" w:eastAsia="Calibri" w:hAnsi="Calibri" w:cs="Calibri"/>
                <w:color w:val="000000"/>
                <w:lang w:eastAsia="en-US"/>
              </w:rPr>
            </w:pPr>
            <w:r w:rsidRPr="009517D3">
              <w:rPr>
                <w:rFonts w:ascii="Calibri" w:eastAsia="Calibri" w:hAnsi="Calibri" w:cs="Calibri"/>
                <w:color w:val="000000"/>
                <w:lang w:eastAsia="en-US"/>
              </w:rPr>
              <w:t>1000</w:t>
            </w:r>
          </w:p>
        </w:tc>
      </w:tr>
      <w:tr w:rsidR="009838DF" w14:paraId="2A84C669" w14:textId="77777777" w:rsidTr="009D4000">
        <w:trPr>
          <w:gridAfter w:val="1"/>
          <w:wAfter w:w="8" w:type="dxa"/>
        </w:trPr>
        <w:tc>
          <w:tcPr>
            <w:tcW w:w="965" w:type="dxa"/>
            <w:shd w:val="clear" w:color="auto" w:fill="FFFF00"/>
            <w:vAlign w:val="bottom"/>
          </w:tcPr>
          <w:p w14:paraId="18FBC44F" w14:textId="77777777" w:rsidR="00080B22" w:rsidRPr="009517D3" w:rsidRDefault="00000000" w:rsidP="009D4000">
            <w:pPr>
              <w:spacing w:after="0"/>
              <w:jc w:val="center"/>
              <w:rPr>
                <w:rFonts w:ascii="Calibri" w:eastAsia="Calibri" w:hAnsi="Calibri" w:cs="Calibri"/>
                <w:color w:val="000000"/>
                <w:lang w:eastAsia="en-US"/>
              </w:rPr>
            </w:pPr>
            <w:r w:rsidRPr="009517D3">
              <w:rPr>
                <w:rFonts w:ascii="Calibri" w:eastAsia="Calibri" w:hAnsi="Calibri" w:cs="Calibri"/>
                <w:color w:val="000000"/>
                <w:lang w:eastAsia="en-US"/>
              </w:rPr>
              <w:t>3000</w:t>
            </w:r>
          </w:p>
        </w:tc>
        <w:tc>
          <w:tcPr>
            <w:tcW w:w="963" w:type="dxa"/>
            <w:shd w:val="clear" w:color="auto" w:fill="FFFF00"/>
            <w:vAlign w:val="bottom"/>
          </w:tcPr>
          <w:p w14:paraId="0DA6C79F" w14:textId="77777777" w:rsidR="00080B22" w:rsidRPr="009517D3" w:rsidRDefault="00000000" w:rsidP="009D4000">
            <w:pPr>
              <w:spacing w:after="0"/>
              <w:jc w:val="center"/>
              <w:rPr>
                <w:rFonts w:ascii="Calibri" w:eastAsia="Calibri" w:hAnsi="Calibri" w:cs="Calibri"/>
                <w:color w:val="000000"/>
                <w:lang w:eastAsia="en-US"/>
              </w:rPr>
            </w:pPr>
            <w:r w:rsidRPr="009517D3">
              <w:rPr>
                <w:rFonts w:ascii="Calibri" w:eastAsia="Calibri" w:hAnsi="Calibri" w:cs="Calibri"/>
                <w:color w:val="000000"/>
                <w:lang w:eastAsia="en-US"/>
              </w:rPr>
              <w:t>1200</w:t>
            </w:r>
          </w:p>
        </w:tc>
        <w:tc>
          <w:tcPr>
            <w:tcW w:w="965" w:type="dxa"/>
            <w:shd w:val="clear" w:color="auto" w:fill="FFFF00"/>
            <w:vAlign w:val="bottom"/>
          </w:tcPr>
          <w:p w14:paraId="5244C5B9" w14:textId="77777777" w:rsidR="00080B22" w:rsidRPr="009517D3" w:rsidRDefault="00000000" w:rsidP="009D4000">
            <w:pPr>
              <w:spacing w:after="0"/>
              <w:jc w:val="center"/>
              <w:rPr>
                <w:rFonts w:ascii="Calibri" w:eastAsia="Calibri" w:hAnsi="Calibri" w:cs="Calibri"/>
                <w:color w:val="000000"/>
                <w:lang w:eastAsia="en-US"/>
              </w:rPr>
            </w:pPr>
            <w:r w:rsidRPr="009517D3">
              <w:rPr>
                <w:rFonts w:ascii="Calibri" w:eastAsia="Calibri" w:hAnsi="Calibri" w:cs="Calibri"/>
                <w:color w:val="000000"/>
                <w:lang w:eastAsia="en-US"/>
              </w:rPr>
              <w:t>2</w:t>
            </w:r>
          </w:p>
        </w:tc>
        <w:tc>
          <w:tcPr>
            <w:tcW w:w="1697" w:type="dxa"/>
            <w:shd w:val="clear" w:color="auto" w:fill="FFFF00"/>
            <w:vAlign w:val="center"/>
          </w:tcPr>
          <w:p w14:paraId="3362356E" w14:textId="77777777" w:rsidR="00080B22" w:rsidRPr="009517D3" w:rsidRDefault="00000000" w:rsidP="009D4000">
            <w:pPr>
              <w:spacing w:after="0"/>
              <w:jc w:val="center"/>
              <w:rPr>
                <w:rFonts w:ascii="Calibri" w:eastAsia="Calibri" w:hAnsi="Calibri" w:cs="Calibri"/>
                <w:color w:val="000000"/>
                <w:lang w:eastAsia="en-US"/>
              </w:rPr>
            </w:pPr>
            <w:r w:rsidRPr="009517D3">
              <w:rPr>
                <w:rFonts w:ascii="Calibri" w:eastAsia="Calibri" w:hAnsi="Calibri" w:cs="Calibri"/>
                <w:color w:val="000000"/>
                <w:lang w:eastAsia="en-US"/>
              </w:rPr>
              <w:t>6</w:t>
            </w:r>
          </w:p>
        </w:tc>
        <w:tc>
          <w:tcPr>
            <w:tcW w:w="1165" w:type="dxa"/>
            <w:shd w:val="clear" w:color="auto" w:fill="FFFF00"/>
            <w:vAlign w:val="bottom"/>
          </w:tcPr>
          <w:p w14:paraId="59A89407" w14:textId="77777777" w:rsidR="00080B22" w:rsidRPr="009517D3" w:rsidRDefault="00000000" w:rsidP="009D4000">
            <w:pPr>
              <w:spacing w:after="0"/>
              <w:jc w:val="center"/>
              <w:rPr>
                <w:rFonts w:ascii="Calibri" w:eastAsia="Calibri" w:hAnsi="Calibri" w:cs="Calibri"/>
                <w:color w:val="000000"/>
                <w:lang w:eastAsia="en-US"/>
              </w:rPr>
            </w:pPr>
            <w:r w:rsidRPr="009517D3">
              <w:rPr>
                <w:rFonts w:ascii="Calibri" w:eastAsia="Calibri" w:hAnsi="Calibri" w:cs="Calibri"/>
                <w:color w:val="000000"/>
                <w:lang w:eastAsia="en-US"/>
              </w:rPr>
              <w:t>101.6</w:t>
            </w:r>
          </w:p>
        </w:tc>
        <w:tc>
          <w:tcPr>
            <w:tcW w:w="1166" w:type="dxa"/>
            <w:shd w:val="clear" w:color="auto" w:fill="FFFF00"/>
            <w:vAlign w:val="bottom"/>
          </w:tcPr>
          <w:p w14:paraId="3343ACEE" w14:textId="77777777" w:rsidR="00080B22" w:rsidRPr="009517D3" w:rsidRDefault="00000000" w:rsidP="009D4000">
            <w:pPr>
              <w:spacing w:after="0"/>
              <w:jc w:val="center"/>
              <w:rPr>
                <w:rFonts w:ascii="Calibri" w:eastAsia="Calibri" w:hAnsi="Calibri" w:cs="Calibri"/>
                <w:color w:val="000000"/>
                <w:lang w:eastAsia="en-US"/>
              </w:rPr>
            </w:pPr>
            <w:r w:rsidRPr="009517D3">
              <w:rPr>
                <w:rFonts w:ascii="Calibri" w:eastAsia="Calibri" w:hAnsi="Calibri" w:cs="Calibri"/>
                <w:color w:val="000000"/>
                <w:lang w:eastAsia="en-US"/>
              </w:rPr>
              <w:t>5.0</w:t>
            </w:r>
          </w:p>
        </w:tc>
        <w:tc>
          <w:tcPr>
            <w:tcW w:w="1165" w:type="dxa"/>
            <w:shd w:val="clear" w:color="auto" w:fill="FFFF00"/>
            <w:vAlign w:val="bottom"/>
          </w:tcPr>
          <w:p w14:paraId="464DFEE0" w14:textId="77777777" w:rsidR="00080B22" w:rsidRPr="009517D3" w:rsidRDefault="00000000" w:rsidP="009D4000">
            <w:pPr>
              <w:spacing w:after="0"/>
              <w:jc w:val="center"/>
              <w:rPr>
                <w:rFonts w:ascii="Calibri" w:eastAsia="Calibri" w:hAnsi="Calibri" w:cs="Calibri"/>
                <w:color w:val="000000"/>
                <w:lang w:eastAsia="en-US"/>
              </w:rPr>
            </w:pPr>
            <w:r w:rsidRPr="009517D3">
              <w:rPr>
                <w:rFonts w:ascii="Calibri" w:eastAsia="Calibri" w:hAnsi="Calibri" w:cs="Calibri"/>
                <w:color w:val="000000"/>
                <w:lang w:eastAsia="en-US"/>
              </w:rPr>
              <w:t>600</w:t>
            </w:r>
          </w:p>
        </w:tc>
        <w:tc>
          <w:tcPr>
            <w:tcW w:w="1166" w:type="dxa"/>
            <w:shd w:val="clear" w:color="auto" w:fill="FFFF00"/>
            <w:vAlign w:val="bottom"/>
          </w:tcPr>
          <w:p w14:paraId="3937BE1A" w14:textId="77777777" w:rsidR="00080B22" w:rsidRPr="009517D3" w:rsidRDefault="00000000" w:rsidP="009D4000">
            <w:pPr>
              <w:spacing w:after="0"/>
              <w:jc w:val="center"/>
              <w:rPr>
                <w:rFonts w:ascii="Calibri" w:eastAsia="Calibri" w:hAnsi="Calibri" w:cs="Calibri"/>
                <w:color w:val="000000"/>
                <w:lang w:eastAsia="en-US"/>
              </w:rPr>
            </w:pPr>
            <w:r w:rsidRPr="009517D3">
              <w:rPr>
                <w:rFonts w:ascii="Calibri" w:eastAsia="Calibri" w:hAnsi="Calibri" w:cs="Calibri"/>
                <w:color w:val="000000"/>
                <w:lang w:eastAsia="en-US"/>
              </w:rPr>
              <w:t>1200</w:t>
            </w:r>
          </w:p>
        </w:tc>
      </w:tr>
      <w:tr w:rsidR="009838DF" w14:paraId="11D9FC74" w14:textId="77777777" w:rsidTr="009D4000">
        <w:trPr>
          <w:gridAfter w:val="1"/>
          <w:wAfter w:w="8" w:type="dxa"/>
        </w:trPr>
        <w:tc>
          <w:tcPr>
            <w:tcW w:w="965" w:type="dxa"/>
            <w:shd w:val="clear" w:color="auto" w:fill="FFFF00"/>
            <w:vAlign w:val="bottom"/>
          </w:tcPr>
          <w:p w14:paraId="42BC7140" w14:textId="77777777" w:rsidR="00080B22" w:rsidRPr="009517D3" w:rsidRDefault="00000000" w:rsidP="009D4000">
            <w:pPr>
              <w:spacing w:after="0"/>
              <w:jc w:val="center"/>
              <w:rPr>
                <w:rFonts w:ascii="Calibri" w:eastAsia="Calibri" w:hAnsi="Calibri" w:cs="Calibri"/>
                <w:color w:val="000000"/>
                <w:lang w:eastAsia="en-US"/>
              </w:rPr>
            </w:pPr>
            <w:r w:rsidRPr="009517D3">
              <w:rPr>
                <w:rFonts w:ascii="Calibri" w:eastAsia="Calibri" w:hAnsi="Calibri" w:cs="Calibri"/>
                <w:color w:val="000000"/>
                <w:lang w:eastAsia="en-US"/>
              </w:rPr>
              <w:t>3000</w:t>
            </w:r>
          </w:p>
        </w:tc>
        <w:tc>
          <w:tcPr>
            <w:tcW w:w="963" w:type="dxa"/>
            <w:shd w:val="clear" w:color="auto" w:fill="FFFF00"/>
            <w:vAlign w:val="bottom"/>
          </w:tcPr>
          <w:p w14:paraId="52518C8D" w14:textId="77777777" w:rsidR="00080B22" w:rsidRPr="009517D3" w:rsidRDefault="00000000" w:rsidP="009D4000">
            <w:pPr>
              <w:spacing w:after="0"/>
              <w:jc w:val="center"/>
              <w:rPr>
                <w:rFonts w:ascii="Calibri" w:eastAsia="Calibri" w:hAnsi="Calibri" w:cs="Calibri"/>
                <w:color w:val="000000"/>
                <w:lang w:eastAsia="en-US"/>
              </w:rPr>
            </w:pPr>
            <w:r w:rsidRPr="009517D3">
              <w:rPr>
                <w:rFonts w:ascii="Calibri" w:eastAsia="Calibri" w:hAnsi="Calibri" w:cs="Calibri"/>
                <w:color w:val="000000"/>
                <w:lang w:eastAsia="en-US"/>
              </w:rPr>
              <w:t>1500</w:t>
            </w:r>
          </w:p>
        </w:tc>
        <w:tc>
          <w:tcPr>
            <w:tcW w:w="965" w:type="dxa"/>
            <w:shd w:val="clear" w:color="auto" w:fill="FFFF00"/>
            <w:vAlign w:val="bottom"/>
          </w:tcPr>
          <w:p w14:paraId="1D89D112" w14:textId="77777777" w:rsidR="00080B22" w:rsidRPr="009517D3" w:rsidRDefault="00000000" w:rsidP="009D4000">
            <w:pPr>
              <w:spacing w:after="0"/>
              <w:jc w:val="center"/>
              <w:rPr>
                <w:rFonts w:ascii="Calibri" w:eastAsia="Calibri" w:hAnsi="Calibri" w:cs="Calibri"/>
                <w:color w:val="000000"/>
                <w:lang w:eastAsia="en-US"/>
              </w:rPr>
            </w:pPr>
            <w:r w:rsidRPr="009517D3">
              <w:rPr>
                <w:rFonts w:ascii="Calibri" w:eastAsia="Calibri" w:hAnsi="Calibri" w:cs="Calibri"/>
                <w:color w:val="000000"/>
                <w:lang w:eastAsia="en-US"/>
              </w:rPr>
              <w:t>2</w:t>
            </w:r>
          </w:p>
        </w:tc>
        <w:tc>
          <w:tcPr>
            <w:tcW w:w="1697" w:type="dxa"/>
            <w:shd w:val="clear" w:color="auto" w:fill="FFFF00"/>
            <w:vAlign w:val="center"/>
          </w:tcPr>
          <w:p w14:paraId="4B265CD4" w14:textId="77777777" w:rsidR="00080B22" w:rsidRPr="009517D3" w:rsidRDefault="00000000" w:rsidP="009D4000">
            <w:pPr>
              <w:spacing w:after="0"/>
              <w:jc w:val="center"/>
              <w:rPr>
                <w:rFonts w:ascii="Calibri" w:eastAsia="Calibri" w:hAnsi="Calibri" w:cs="Calibri"/>
                <w:color w:val="000000"/>
                <w:lang w:eastAsia="en-US"/>
              </w:rPr>
            </w:pPr>
            <w:r w:rsidRPr="009517D3">
              <w:rPr>
                <w:rFonts w:ascii="Calibri" w:eastAsia="Calibri" w:hAnsi="Calibri" w:cs="Calibri"/>
                <w:color w:val="000000"/>
                <w:lang w:eastAsia="en-US"/>
              </w:rPr>
              <w:t>8</w:t>
            </w:r>
          </w:p>
        </w:tc>
        <w:tc>
          <w:tcPr>
            <w:tcW w:w="1165" w:type="dxa"/>
            <w:shd w:val="clear" w:color="auto" w:fill="FFFF00"/>
            <w:vAlign w:val="bottom"/>
          </w:tcPr>
          <w:p w14:paraId="19C42130" w14:textId="77777777" w:rsidR="00080B22" w:rsidRPr="009517D3" w:rsidRDefault="00000000" w:rsidP="009D4000">
            <w:pPr>
              <w:spacing w:after="0"/>
              <w:jc w:val="center"/>
              <w:rPr>
                <w:rFonts w:ascii="Calibri" w:eastAsia="Calibri" w:hAnsi="Calibri" w:cs="Calibri"/>
                <w:color w:val="000000"/>
                <w:lang w:eastAsia="en-US"/>
              </w:rPr>
            </w:pPr>
            <w:r w:rsidRPr="009517D3">
              <w:rPr>
                <w:rFonts w:ascii="Calibri" w:eastAsia="Calibri" w:hAnsi="Calibri" w:cs="Calibri"/>
                <w:color w:val="000000"/>
                <w:lang w:eastAsia="en-US"/>
              </w:rPr>
              <w:t>114.3</w:t>
            </w:r>
          </w:p>
        </w:tc>
        <w:tc>
          <w:tcPr>
            <w:tcW w:w="1166" w:type="dxa"/>
            <w:shd w:val="clear" w:color="auto" w:fill="FFFF00"/>
            <w:vAlign w:val="bottom"/>
          </w:tcPr>
          <w:p w14:paraId="1439DEB2" w14:textId="77777777" w:rsidR="00080B22" w:rsidRPr="009517D3" w:rsidRDefault="00000000" w:rsidP="009D4000">
            <w:pPr>
              <w:spacing w:after="0"/>
              <w:jc w:val="center"/>
              <w:rPr>
                <w:rFonts w:ascii="Calibri" w:eastAsia="Calibri" w:hAnsi="Calibri" w:cs="Calibri"/>
                <w:color w:val="000000"/>
                <w:lang w:eastAsia="en-US"/>
              </w:rPr>
            </w:pPr>
            <w:r w:rsidRPr="009517D3">
              <w:rPr>
                <w:rFonts w:ascii="Calibri" w:eastAsia="Calibri" w:hAnsi="Calibri" w:cs="Calibri"/>
                <w:color w:val="000000"/>
                <w:lang w:eastAsia="en-US"/>
              </w:rPr>
              <w:t>5.4</w:t>
            </w:r>
          </w:p>
        </w:tc>
        <w:tc>
          <w:tcPr>
            <w:tcW w:w="1165" w:type="dxa"/>
            <w:shd w:val="clear" w:color="auto" w:fill="FFFF00"/>
            <w:vAlign w:val="bottom"/>
          </w:tcPr>
          <w:p w14:paraId="0B21053F" w14:textId="77777777" w:rsidR="00080B22" w:rsidRPr="009517D3" w:rsidRDefault="00000000" w:rsidP="009D4000">
            <w:pPr>
              <w:spacing w:after="0"/>
              <w:jc w:val="center"/>
              <w:rPr>
                <w:rFonts w:ascii="Calibri" w:eastAsia="Calibri" w:hAnsi="Calibri" w:cs="Calibri"/>
                <w:color w:val="000000"/>
                <w:lang w:eastAsia="en-US"/>
              </w:rPr>
            </w:pPr>
            <w:r w:rsidRPr="009517D3">
              <w:rPr>
                <w:rFonts w:ascii="Calibri" w:eastAsia="Calibri" w:hAnsi="Calibri" w:cs="Calibri"/>
                <w:color w:val="000000"/>
                <w:lang w:eastAsia="en-US"/>
              </w:rPr>
              <w:t>600</w:t>
            </w:r>
          </w:p>
        </w:tc>
        <w:tc>
          <w:tcPr>
            <w:tcW w:w="1166" w:type="dxa"/>
            <w:shd w:val="clear" w:color="auto" w:fill="FFFF00"/>
            <w:vAlign w:val="bottom"/>
          </w:tcPr>
          <w:p w14:paraId="0CD2E64E" w14:textId="77777777" w:rsidR="00080B22" w:rsidRPr="009517D3" w:rsidRDefault="00000000" w:rsidP="009D4000">
            <w:pPr>
              <w:spacing w:after="0"/>
              <w:jc w:val="center"/>
              <w:rPr>
                <w:rFonts w:ascii="Calibri" w:eastAsia="Calibri" w:hAnsi="Calibri" w:cs="Calibri"/>
                <w:color w:val="000000"/>
                <w:lang w:eastAsia="en-US"/>
              </w:rPr>
            </w:pPr>
            <w:r w:rsidRPr="009517D3">
              <w:rPr>
                <w:rFonts w:ascii="Calibri" w:eastAsia="Calibri" w:hAnsi="Calibri" w:cs="Calibri"/>
                <w:color w:val="000000"/>
                <w:lang w:eastAsia="en-US"/>
              </w:rPr>
              <w:t>1300</w:t>
            </w:r>
          </w:p>
        </w:tc>
      </w:tr>
      <w:tr w:rsidR="009838DF" w14:paraId="3C0D130D" w14:textId="77777777" w:rsidTr="009D4000">
        <w:trPr>
          <w:gridAfter w:val="1"/>
          <w:wAfter w:w="8" w:type="dxa"/>
        </w:trPr>
        <w:tc>
          <w:tcPr>
            <w:tcW w:w="965" w:type="dxa"/>
            <w:shd w:val="clear" w:color="auto" w:fill="FFFF00"/>
            <w:vAlign w:val="bottom"/>
          </w:tcPr>
          <w:p w14:paraId="72B6B7DE" w14:textId="77777777" w:rsidR="00080B22" w:rsidRPr="009517D3" w:rsidRDefault="00000000" w:rsidP="009D4000">
            <w:pPr>
              <w:spacing w:after="0"/>
              <w:jc w:val="center"/>
              <w:rPr>
                <w:rFonts w:ascii="Calibri" w:eastAsia="Calibri" w:hAnsi="Calibri" w:cs="Calibri"/>
                <w:color w:val="000000"/>
                <w:lang w:eastAsia="en-US"/>
              </w:rPr>
            </w:pPr>
            <w:r w:rsidRPr="009517D3">
              <w:rPr>
                <w:rFonts w:ascii="Calibri" w:eastAsia="Calibri" w:hAnsi="Calibri" w:cs="Calibri"/>
                <w:color w:val="000000"/>
                <w:lang w:eastAsia="en-US"/>
              </w:rPr>
              <w:t>3000</w:t>
            </w:r>
          </w:p>
        </w:tc>
        <w:tc>
          <w:tcPr>
            <w:tcW w:w="963" w:type="dxa"/>
            <w:shd w:val="clear" w:color="auto" w:fill="FFFF00"/>
            <w:vAlign w:val="bottom"/>
          </w:tcPr>
          <w:p w14:paraId="66B8B5A9" w14:textId="77777777" w:rsidR="00080B22" w:rsidRPr="009517D3" w:rsidRDefault="00000000" w:rsidP="009D4000">
            <w:pPr>
              <w:spacing w:after="0"/>
              <w:jc w:val="center"/>
              <w:rPr>
                <w:rFonts w:ascii="Calibri" w:eastAsia="Calibri" w:hAnsi="Calibri" w:cs="Calibri"/>
                <w:color w:val="000000"/>
                <w:lang w:eastAsia="en-US"/>
              </w:rPr>
            </w:pPr>
            <w:r w:rsidRPr="009517D3">
              <w:rPr>
                <w:rFonts w:ascii="Calibri" w:eastAsia="Calibri" w:hAnsi="Calibri" w:cs="Calibri"/>
                <w:color w:val="000000"/>
                <w:lang w:eastAsia="en-US"/>
              </w:rPr>
              <w:t>1800</w:t>
            </w:r>
          </w:p>
        </w:tc>
        <w:tc>
          <w:tcPr>
            <w:tcW w:w="965" w:type="dxa"/>
            <w:shd w:val="clear" w:color="auto" w:fill="FFFF00"/>
            <w:vAlign w:val="bottom"/>
          </w:tcPr>
          <w:p w14:paraId="571DF188" w14:textId="77777777" w:rsidR="00080B22" w:rsidRPr="009517D3" w:rsidRDefault="00000000" w:rsidP="009D4000">
            <w:pPr>
              <w:spacing w:after="0"/>
              <w:jc w:val="center"/>
              <w:rPr>
                <w:rFonts w:ascii="Calibri" w:eastAsia="Calibri" w:hAnsi="Calibri" w:cs="Calibri"/>
                <w:color w:val="000000"/>
                <w:lang w:eastAsia="en-US"/>
              </w:rPr>
            </w:pPr>
            <w:r w:rsidRPr="009517D3">
              <w:rPr>
                <w:rFonts w:ascii="Calibri" w:eastAsia="Calibri" w:hAnsi="Calibri" w:cs="Calibri"/>
                <w:color w:val="000000"/>
                <w:lang w:eastAsia="en-US"/>
              </w:rPr>
              <w:t>2</w:t>
            </w:r>
          </w:p>
        </w:tc>
        <w:tc>
          <w:tcPr>
            <w:tcW w:w="1697" w:type="dxa"/>
            <w:shd w:val="clear" w:color="auto" w:fill="FFFF00"/>
            <w:vAlign w:val="center"/>
          </w:tcPr>
          <w:p w14:paraId="32C7BFC8" w14:textId="77777777" w:rsidR="00080B22" w:rsidRPr="009517D3" w:rsidRDefault="00000000" w:rsidP="009D4000">
            <w:pPr>
              <w:spacing w:after="0"/>
              <w:jc w:val="center"/>
              <w:rPr>
                <w:rFonts w:ascii="Calibri" w:eastAsia="Calibri" w:hAnsi="Calibri" w:cs="Calibri"/>
                <w:color w:val="000000"/>
                <w:lang w:eastAsia="en-US"/>
              </w:rPr>
            </w:pPr>
            <w:r w:rsidRPr="009517D3">
              <w:rPr>
                <w:rFonts w:ascii="Calibri" w:eastAsia="Calibri" w:hAnsi="Calibri" w:cs="Calibri"/>
                <w:color w:val="000000"/>
                <w:lang w:eastAsia="en-US"/>
              </w:rPr>
              <w:t>9</w:t>
            </w:r>
          </w:p>
        </w:tc>
        <w:tc>
          <w:tcPr>
            <w:tcW w:w="1165" w:type="dxa"/>
            <w:shd w:val="clear" w:color="auto" w:fill="FFFF00"/>
            <w:vAlign w:val="bottom"/>
          </w:tcPr>
          <w:p w14:paraId="3415192C" w14:textId="77777777" w:rsidR="00080B22" w:rsidRPr="009517D3" w:rsidRDefault="00000000" w:rsidP="009D4000">
            <w:pPr>
              <w:spacing w:after="0"/>
              <w:jc w:val="center"/>
              <w:rPr>
                <w:rFonts w:ascii="Calibri" w:eastAsia="Calibri" w:hAnsi="Calibri" w:cs="Calibri"/>
                <w:color w:val="000000"/>
                <w:lang w:eastAsia="en-US"/>
              </w:rPr>
            </w:pPr>
            <w:r w:rsidRPr="009517D3">
              <w:rPr>
                <w:rFonts w:ascii="Calibri" w:eastAsia="Calibri" w:hAnsi="Calibri" w:cs="Calibri"/>
                <w:color w:val="000000"/>
                <w:lang w:eastAsia="en-US"/>
              </w:rPr>
              <w:t>114.3</w:t>
            </w:r>
          </w:p>
        </w:tc>
        <w:tc>
          <w:tcPr>
            <w:tcW w:w="1166" w:type="dxa"/>
            <w:shd w:val="clear" w:color="auto" w:fill="FFFF00"/>
            <w:vAlign w:val="bottom"/>
          </w:tcPr>
          <w:p w14:paraId="28738BB2" w14:textId="77777777" w:rsidR="00080B22" w:rsidRPr="009517D3" w:rsidRDefault="00000000" w:rsidP="009D4000">
            <w:pPr>
              <w:spacing w:after="0"/>
              <w:jc w:val="center"/>
              <w:rPr>
                <w:rFonts w:ascii="Calibri" w:eastAsia="Calibri" w:hAnsi="Calibri" w:cs="Calibri"/>
                <w:color w:val="000000"/>
                <w:lang w:eastAsia="en-US"/>
              </w:rPr>
            </w:pPr>
            <w:r w:rsidRPr="009517D3">
              <w:rPr>
                <w:rFonts w:ascii="Calibri" w:eastAsia="Calibri" w:hAnsi="Calibri" w:cs="Calibri"/>
                <w:color w:val="000000"/>
                <w:lang w:eastAsia="en-US"/>
              </w:rPr>
              <w:t>5.4</w:t>
            </w:r>
          </w:p>
        </w:tc>
        <w:tc>
          <w:tcPr>
            <w:tcW w:w="1165" w:type="dxa"/>
            <w:shd w:val="clear" w:color="auto" w:fill="FFFF00"/>
            <w:vAlign w:val="bottom"/>
          </w:tcPr>
          <w:p w14:paraId="73C2F5EA" w14:textId="77777777" w:rsidR="00080B22" w:rsidRPr="009517D3" w:rsidRDefault="00000000" w:rsidP="009D4000">
            <w:pPr>
              <w:spacing w:after="0"/>
              <w:jc w:val="center"/>
              <w:rPr>
                <w:rFonts w:ascii="Calibri" w:eastAsia="Calibri" w:hAnsi="Calibri" w:cs="Calibri"/>
                <w:color w:val="000000"/>
                <w:lang w:eastAsia="en-US"/>
              </w:rPr>
            </w:pPr>
            <w:r w:rsidRPr="009517D3">
              <w:rPr>
                <w:rFonts w:ascii="Calibri" w:eastAsia="Calibri" w:hAnsi="Calibri" w:cs="Calibri"/>
                <w:color w:val="000000"/>
                <w:lang w:eastAsia="en-US"/>
              </w:rPr>
              <w:t>600</w:t>
            </w:r>
          </w:p>
        </w:tc>
        <w:tc>
          <w:tcPr>
            <w:tcW w:w="1166" w:type="dxa"/>
            <w:shd w:val="clear" w:color="auto" w:fill="FFFF00"/>
            <w:vAlign w:val="bottom"/>
          </w:tcPr>
          <w:p w14:paraId="19611270" w14:textId="77777777" w:rsidR="00080B22" w:rsidRPr="009517D3" w:rsidRDefault="00000000" w:rsidP="009D4000">
            <w:pPr>
              <w:spacing w:after="0"/>
              <w:jc w:val="center"/>
              <w:rPr>
                <w:rFonts w:ascii="Calibri" w:eastAsia="Calibri" w:hAnsi="Calibri" w:cs="Calibri"/>
                <w:color w:val="000000"/>
                <w:lang w:eastAsia="en-US"/>
              </w:rPr>
            </w:pPr>
            <w:r w:rsidRPr="009517D3">
              <w:rPr>
                <w:rFonts w:ascii="Calibri" w:eastAsia="Calibri" w:hAnsi="Calibri" w:cs="Calibri"/>
                <w:color w:val="000000"/>
                <w:lang w:eastAsia="en-US"/>
              </w:rPr>
              <w:t>1300</w:t>
            </w:r>
          </w:p>
        </w:tc>
      </w:tr>
      <w:tr w:rsidR="009838DF" w14:paraId="17C26046" w14:textId="77777777" w:rsidTr="009D4000">
        <w:trPr>
          <w:gridAfter w:val="1"/>
          <w:wAfter w:w="8" w:type="dxa"/>
        </w:trPr>
        <w:tc>
          <w:tcPr>
            <w:tcW w:w="965" w:type="dxa"/>
            <w:shd w:val="clear" w:color="auto" w:fill="FFFF00"/>
            <w:vAlign w:val="bottom"/>
          </w:tcPr>
          <w:p w14:paraId="5CA0B4AF" w14:textId="77777777" w:rsidR="00080B22" w:rsidRPr="009517D3" w:rsidRDefault="00000000" w:rsidP="009D4000">
            <w:pPr>
              <w:spacing w:after="0"/>
              <w:jc w:val="center"/>
              <w:rPr>
                <w:rFonts w:ascii="Calibri" w:eastAsia="Calibri" w:hAnsi="Calibri" w:cs="Calibri"/>
                <w:color w:val="000000"/>
                <w:lang w:eastAsia="en-US"/>
              </w:rPr>
            </w:pPr>
            <w:r w:rsidRPr="009517D3">
              <w:rPr>
                <w:rFonts w:ascii="Calibri" w:eastAsia="Calibri" w:hAnsi="Calibri" w:cs="Calibri"/>
                <w:color w:val="000000"/>
                <w:lang w:eastAsia="en-US"/>
              </w:rPr>
              <w:t>3700</w:t>
            </w:r>
          </w:p>
        </w:tc>
        <w:tc>
          <w:tcPr>
            <w:tcW w:w="963" w:type="dxa"/>
            <w:shd w:val="clear" w:color="auto" w:fill="FFFF00"/>
            <w:vAlign w:val="bottom"/>
          </w:tcPr>
          <w:p w14:paraId="1C408B0C" w14:textId="77777777" w:rsidR="00080B22" w:rsidRPr="009517D3" w:rsidRDefault="00000000" w:rsidP="009D4000">
            <w:pPr>
              <w:spacing w:after="0"/>
              <w:jc w:val="center"/>
              <w:rPr>
                <w:rFonts w:ascii="Calibri" w:eastAsia="Calibri" w:hAnsi="Calibri" w:cs="Calibri"/>
                <w:color w:val="000000"/>
                <w:lang w:eastAsia="en-US"/>
              </w:rPr>
            </w:pPr>
            <w:r w:rsidRPr="009517D3">
              <w:rPr>
                <w:rFonts w:ascii="Calibri" w:eastAsia="Calibri" w:hAnsi="Calibri" w:cs="Calibri"/>
                <w:color w:val="000000"/>
                <w:lang w:eastAsia="en-US"/>
              </w:rPr>
              <w:t>600</w:t>
            </w:r>
          </w:p>
        </w:tc>
        <w:tc>
          <w:tcPr>
            <w:tcW w:w="965" w:type="dxa"/>
            <w:shd w:val="clear" w:color="auto" w:fill="FFFF00"/>
            <w:vAlign w:val="bottom"/>
          </w:tcPr>
          <w:p w14:paraId="73230D4B" w14:textId="77777777" w:rsidR="00080B22" w:rsidRPr="009517D3" w:rsidRDefault="00000000" w:rsidP="009D4000">
            <w:pPr>
              <w:spacing w:after="0"/>
              <w:jc w:val="center"/>
              <w:rPr>
                <w:rFonts w:ascii="Calibri" w:eastAsia="Calibri" w:hAnsi="Calibri" w:cs="Calibri"/>
                <w:color w:val="000000"/>
                <w:lang w:eastAsia="en-US"/>
              </w:rPr>
            </w:pPr>
            <w:r w:rsidRPr="009517D3">
              <w:rPr>
                <w:rFonts w:ascii="Calibri" w:eastAsia="Calibri" w:hAnsi="Calibri" w:cs="Calibri"/>
                <w:color w:val="000000"/>
                <w:lang w:eastAsia="en-US"/>
              </w:rPr>
              <w:t>2</w:t>
            </w:r>
          </w:p>
        </w:tc>
        <w:tc>
          <w:tcPr>
            <w:tcW w:w="1697" w:type="dxa"/>
            <w:shd w:val="clear" w:color="auto" w:fill="FFFF00"/>
            <w:vAlign w:val="center"/>
          </w:tcPr>
          <w:p w14:paraId="22C1F075" w14:textId="77777777" w:rsidR="00080B22" w:rsidRPr="009517D3" w:rsidRDefault="00000000" w:rsidP="009D4000">
            <w:pPr>
              <w:spacing w:after="0"/>
              <w:jc w:val="center"/>
              <w:rPr>
                <w:rFonts w:ascii="Calibri" w:eastAsia="Calibri" w:hAnsi="Calibri" w:cs="Calibri"/>
                <w:color w:val="000000"/>
                <w:lang w:eastAsia="en-US"/>
              </w:rPr>
            </w:pPr>
            <w:r w:rsidRPr="009517D3">
              <w:rPr>
                <w:rFonts w:ascii="Calibri" w:eastAsia="Calibri" w:hAnsi="Calibri" w:cs="Calibri"/>
                <w:color w:val="000000"/>
                <w:lang w:eastAsia="en-US"/>
              </w:rPr>
              <w:t>3</w:t>
            </w:r>
          </w:p>
        </w:tc>
        <w:tc>
          <w:tcPr>
            <w:tcW w:w="1165" w:type="dxa"/>
            <w:shd w:val="clear" w:color="auto" w:fill="FFFF00"/>
            <w:vAlign w:val="bottom"/>
          </w:tcPr>
          <w:p w14:paraId="053275E0" w14:textId="77777777" w:rsidR="00080B22" w:rsidRPr="009517D3" w:rsidRDefault="00000000" w:rsidP="009D4000">
            <w:pPr>
              <w:spacing w:after="0"/>
              <w:jc w:val="center"/>
              <w:rPr>
                <w:rFonts w:ascii="Calibri" w:eastAsia="Calibri" w:hAnsi="Calibri" w:cs="Calibri"/>
                <w:color w:val="000000"/>
                <w:lang w:eastAsia="en-US"/>
              </w:rPr>
            </w:pPr>
            <w:r w:rsidRPr="009517D3">
              <w:rPr>
                <w:rFonts w:ascii="Calibri" w:eastAsia="Calibri" w:hAnsi="Calibri" w:cs="Calibri"/>
                <w:color w:val="000000"/>
                <w:lang w:eastAsia="en-US"/>
              </w:rPr>
              <w:t>88.9</w:t>
            </w:r>
          </w:p>
        </w:tc>
        <w:tc>
          <w:tcPr>
            <w:tcW w:w="1166" w:type="dxa"/>
            <w:shd w:val="clear" w:color="auto" w:fill="FFFF00"/>
            <w:vAlign w:val="bottom"/>
          </w:tcPr>
          <w:p w14:paraId="7BE0BCC8" w14:textId="77777777" w:rsidR="00080B22" w:rsidRPr="009517D3" w:rsidRDefault="00000000" w:rsidP="009D4000">
            <w:pPr>
              <w:spacing w:after="0"/>
              <w:jc w:val="center"/>
              <w:rPr>
                <w:rFonts w:ascii="Calibri" w:eastAsia="Calibri" w:hAnsi="Calibri" w:cs="Calibri"/>
                <w:color w:val="000000"/>
                <w:lang w:eastAsia="en-US"/>
              </w:rPr>
            </w:pPr>
            <w:r w:rsidRPr="009517D3">
              <w:rPr>
                <w:rFonts w:ascii="Calibri" w:eastAsia="Calibri" w:hAnsi="Calibri" w:cs="Calibri"/>
                <w:color w:val="000000"/>
                <w:lang w:eastAsia="en-US"/>
              </w:rPr>
              <w:t>5.0</w:t>
            </w:r>
          </w:p>
        </w:tc>
        <w:tc>
          <w:tcPr>
            <w:tcW w:w="1165" w:type="dxa"/>
            <w:shd w:val="clear" w:color="auto" w:fill="FFFF00"/>
            <w:vAlign w:val="bottom"/>
          </w:tcPr>
          <w:p w14:paraId="77B73D83" w14:textId="77777777" w:rsidR="00080B22" w:rsidRPr="009517D3" w:rsidRDefault="00000000" w:rsidP="009D4000">
            <w:pPr>
              <w:spacing w:after="0"/>
              <w:jc w:val="center"/>
              <w:rPr>
                <w:rFonts w:ascii="Calibri" w:eastAsia="Calibri" w:hAnsi="Calibri" w:cs="Calibri"/>
                <w:color w:val="000000"/>
                <w:lang w:eastAsia="en-US"/>
              </w:rPr>
            </w:pPr>
            <w:r w:rsidRPr="009517D3">
              <w:rPr>
                <w:rFonts w:ascii="Calibri" w:eastAsia="Calibri" w:hAnsi="Calibri" w:cs="Calibri"/>
                <w:color w:val="000000"/>
                <w:lang w:eastAsia="en-US"/>
              </w:rPr>
              <w:t>600</w:t>
            </w:r>
          </w:p>
        </w:tc>
        <w:tc>
          <w:tcPr>
            <w:tcW w:w="1166" w:type="dxa"/>
            <w:shd w:val="clear" w:color="auto" w:fill="FFFF00"/>
            <w:vAlign w:val="bottom"/>
          </w:tcPr>
          <w:p w14:paraId="4BBFCA58" w14:textId="77777777" w:rsidR="00080B22" w:rsidRPr="009517D3" w:rsidRDefault="00000000" w:rsidP="009D4000">
            <w:pPr>
              <w:spacing w:after="0"/>
              <w:jc w:val="center"/>
              <w:rPr>
                <w:rFonts w:ascii="Calibri" w:eastAsia="Calibri" w:hAnsi="Calibri" w:cs="Calibri"/>
                <w:color w:val="000000"/>
                <w:lang w:eastAsia="en-US"/>
              </w:rPr>
            </w:pPr>
            <w:r w:rsidRPr="009517D3">
              <w:rPr>
                <w:rFonts w:ascii="Calibri" w:eastAsia="Calibri" w:hAnsi="Calibri" w:cs="Calibri"/>
                <w:color w:val="000000"/>
                <w:lang w:eastAsia="en-US"/>
              </w:rPr>
              <w:t>1000</w:t>
            </w:r>
          </w:p>
        </w:tc>
      </w:tr>
      <w:tr w:rsidR="009838DF" w14:paraId="2842496E" w14:textId="77777777" w:rsidTr="009D4000">
        <w:trPr>
          <w:gridAfter w:val="1"/>
          <w:wAfter w:w="8" w:type="dxa"/>
        </w:trPr>
        <w:tc>
          <w:tcPr>
            <w:tcW w:w="965" w:type="dxa"/>
            <w:shd w:val="clear" w:color="auto" w:fill="FFFF00"/>
            <w:vAlign w:val="bottom"/>
          </w:tcPr>
          <w:p w14:paraId="16F409CA" w14:textId="77777777" w:rsidR="00080B22" w:rsidRPr="009517D3" w:rsidRDefault="00000000" w:rsidP="009D4000">
            <w:pPr>
              <w:spacing w:after="0"/>
              <w:jc w:val="center"/>
              <w:rPr>
                <w:rFonts w:ascii="Calibri" w:eastAsia="Calibri" w:hAnsi="Calibri" w:cs="Calibri"/>
                <w:color w:val="000000"/>
                <w:lang w:eastAsia="en-US"/>
              </w:rPr>
            </w:pPr>
            <w:r w:rsidRPr="009517D3">
              <w:rPr>
                <w:rFonts w:ascii="Calibri" w:eastAsia="Calibri" w:hAnsi="Calibri" w:cs="Calibri"/>
                <w:color w:val="000000"/>
                <w:lang w:eastAsia="en-US"/>
              </w:rPr>
              <w:t>3700</w:t>
            </w:r>
          </w:p>
        </w:tc>
        <w:tc>
          <w:tcPr>
            <w:tcW w:w="963" w:type="dxa"/>
            <w:shd w:val="clear" w:color="auto" w:fill="FFFF00"/>
            <w:vAlign w:val="bottom"/>
          </w:tcPr>
          <w:p w14:paraId="2B28523E" w14:textId="77777777" w:rsidR="00080B22" w:rsidRPr="009517D3" w:rsidRDefault="00000000" w:rsidP="009D4000">
            <w:pPr>
              <w:spacing w:after="0"/>
              <w:jc w:val="center"/>
              <w:rPr>
                <w:rFonts w:ascii="Calibri" w:eastAsia="Calibri" w:hAnsi="Calibri" w:cs="Calibri"/>
                <w:color w:val="000000"/>
                <w:lang w:eastAsia="en-US"/>
              </w:rPr>
            </w:pPr>
            <w:r w:rsidRPr="009517D3">
              <w:rPr>
                <w:rFonts w:ascii="Calibri" w:eastAsia="Calibri" w:hAnsi="Calibri" w:cs="Calibri"/>
                <w:color w:val="000000"/>
                <w:lang w:eastAsia="en-US"/>
              </w:rPr>
              <w:t>1200</w:t>
            </w:r>
          </w:p>
        </w:tc>
        <w:tc>
          <w:tcPr>
            <w:tcW w:w="965" w:type="dxa"/>
            <w:shd w:val="clear" w:color="auto" w:fill="FFFF00"/>
            <w:vAlign w:val="bottom"/>
          </w:tcPr>
          <w:p w14:paraId="44E7CF6B" w14:textId="77777777" w:rsidR="00080B22" w:rsidRPr="009517D3" w:rsidRDefault="00000000" w:rsidP="009D4000">
            <w:pPr>
              <w:spacing w:after="0"/>
              <w:jc w:val="center"/>
              <w:rPr>
                <w:rFonts w:ascii="Calibri" w:eastAsia="Calibri" w:hAnsi="Calibri" w:cs="Calibri"/>
                <w:color w:val="000000"/>
                <w:lang w:eastAsia="en-US"/>
              </w:rPr>
            </w:pPr>
            <w:r w:rsidRPr="009517D3">
              <w:rPr>
                <w:rFonts w:ascii="Calibri" w:eastAsia="Calibri" w:hAnsi="Calibri" w:cs="Calibri"/>
                <w:color w:val="000000"/>
                <w:lang w:eastAsia="en-US"/>
              </w:rPr>
              <w:t>3</w:t>
            </w:r>
          </w:p>
        </w:tc>
        <w:tc>
          <w:tcPr>
            <w:tcW w:w="1697" w:type="dxa"/>
            <w:shd w:val="clear" w:color="auto" w:fill="FFFF00"/>
            <w:vAlign w:val="center"/>
          </w:tcPr>
          <w:p w14:paraId="0C0D0CDF" w14:textId="77777777" w:rsidR="00080B22" w:rsidRPr="009517D3" w:rsidRDefault="00000000" w:rsidP="009D4000">
            <w:pPr>
              <w:spacing w:after="0"/>
              <w:jc w:val="center"/>
              <w:rPr>
                <w:rFonts w:ascii="Calibri" w:eastAsia="Calibri" w:hAnsi="Calibri" w:cs="Calibri"/>
                <w:color w:val="000000"/>
                <w:lang w:eastAsia="en-US"/>
              </w:rPr>
            </w:pPr>
            <w:r w:rsidRPr="009517D3">
              <w:rPr>
                <w:rFonts w:ascii="Calibri" w:eastAsia="Calibri" w:hAnsi="Calibri" w:cs="Calibri"/>
                <w:color w:val="000000"/>
                <w:lang w:eastAsia="en-US"/>
              </w:rPr>
              <w:t>6</w:t>
            </w:r>
          </w:p>
        </w:tc>
        <w:tc>
          <w:tcPr>
            <w:tcW w:w="1165" w:type="dxa"/>
            <w:shd w:val="clear" w:color="auto" w:fill="FFFF00"/>
            <w:vAlign w:val="bottom"/>
          </w:tcPr>
          <w:p w14:paraId="6BB3880C" w14:textId="77777777" w:rsidR="00080B22" w:rsidRPr="009517D3" w:rsidRDefault="00000000" w:rsidP="009D4000">
            <w:pPr>
              <w:spacing w:after="0"/>
              <w:jc w:val="center"/>
              <w:rPr>
                <w:rFonts w:ascii="Calibri" w:eastAsia="Calibri" w:hAnsi="Calibri" w:cs="Calibri"/>
                <w:color w:val="000000"/>
                <w:lang w:eastAsia="en-US"/>
              </w:rPr>
            </w:pPr>
            <w:r w:rsidRPr="009517D3">
              <w:rPr>
                <w:rFonts w:ascii="Calibri" w:eastAsia="Calibri" w:hAnsi="Calibri" w:cs="Calibri"/>
                <w:color w:val="000000"/>
                <w:lang w:eastAsia="en-US"/>
              </w:rPr>
              <w:t>101.6</w:t>
            </w:r>
          </w:p>
        </w:tc>
        <w:tc>
          <w:tcPr>
            <w:tcW w:w="1166" w:type="dxa"/>
            <w:shd w:val="clear" w:color="auto" w:fill="FFFF00"/>
            <w:vAlign w:val="bottom"/>
          </w:tcPr>
          <w:p w14:paraId="617727AC" w14:textId="77777777" w:rsidR="00080B22" w:rsidRPr="009517D3" w:rsidRDefault="00000000" w:rsidP="009D4000">
            <w:pPr>
              <w:spacing w:after="0"/>
              <w:jc w:val="center"/>
              <w:rPr>
                <w:rFonts w:ascii="Calibri" w:eastAsia="Calibri" w:hAnsi="Calibri" w:cs="Calibri"/>
                <w:color w:val="000000"/>
                <w:lang w:eastAsia="en-US"/>
              </w:rPr>
            </w:pPr>
            <w:r w:rsidRPr="009517D3">
              <w:rPr>
                <w:rFonts w:ascii="Calibri" w:eastAsia="Calibri" w:hAnsi="Calibri" w:cs="Calibri"/>
                <w:color w:val="000000"/>
                <w:lang w:eastAsia="en-US"/>
              </w:rPr>
              <w:t>5.0</w:t>
            </w:r>
          </w:p>
        </w:tc>
        <w:tc>
          <w:tcPr>
            <w:tcW w:w="1165" w:type="dxa"/>
            <w:shd w:val="clear" w:color="auto" w:fill="FFFF00"/>
            <w:vAlign w:val="bottom"/>
          </w:tcPr>
          <w:p w14:paraId="3339E04E" w14:textId="77777777" w:rsidR="00080B22" w:rsidRPr="009517D3" w:rsidRDefault="00000000" w:rsidP="009D4000">
            <w:pPr>
              <w:spacing w:after="0"/>
              <w:jc w:val="center"/>
              <w:rPr>
                <w:rFonts w:ascii="Calibri" w:eastAsia="Calibri" w:hAnsi="Calibri" w:cs="Calibri"/>
                <w:color w:val="000000"/>
                <w:lang w:eastAsia="en-US"/>
              </w:rPr>
            </w:pPr>
            <w:r w:rsidRPr="009517D3">
              <w:rPr>
                <w:rFonts w:ascii="Calibri" w:eastAsia="Calibri" w:hAnsi="Calibri" w:cs="Calibri"/>
                <w:color w:val="000000"/>
                <w:lang w:eastAsia="en-US"/>
              </w:rPr>
              <w:t>600</w:t>
            </w:r>
          </w:p>
        </w:tc>
        <w:tc>
          <w:tcPr>
            <w:tcW w:w="1166" w:type="dxa"/>
            <w:shd w:val="clear" w:color="auto" w:fill="FFFF00"/>
            <w:vAlign w:val="bottom"/>
          </w:tcPr>
          <w:p w14:paraId="4E5EDC9D" w14:textId="77777777" w:rsidR="00080B22" w:rsidRPr="009517D3" w:rsidRDefault="00000000" w:rsidP="009D4000">
            <w:pPr>
              <w:spacing w:after="0"/>
              <w:jc w:val="center"/>
              <w:rPr>
                <w:rFonts w:ascii="Calibri" w:eastAsia="Calibri" w:hAnsi="Calibri" w:cs="Calibri"/>
                <w:color w:val="000000"/>
                <w:lang w:eastAsia="en-US"/>
              </w:rPr>
            </w:pPr>
            <w:r w:rsidRPr="009517D3">
              <w:rPr>
                <w:rFonts w:ascii="Calibri" w:eastAsia="Calibri" w:hAnsi="Calibri" w:cs="Calibri"/>
                <w:color w:val="000000"/>
                <w:lang w:eastAsia="en-US"/>
              </w:rPr>
              <w:t>1000</w:t>
            </w:r>
          </w:p>
        </w:tc>
      </w:tr>
      <w:tr w:rsidR="009838DF" w14:paraId="068A8A3A" w14:textId="77777777" w:rsidTr="009D4000">
        <w:trPr>
          <w:gridAfter w:val="1"/>
          <w:wAfter w:w="8" w:type="dxa"/>
        </w:trPr>
        <w:tc>
          <w:tcPr>
            <w:tcW w:w="965" w:type="dxa"/>
            <w:shd w:val="clear" w:color="auto" w:fill="FFFF00"/>
            <w:vAlign w:val="bottom"/>
          </w:tcPr>
          <w:p w14:paraId="1207C500" w14:textId="77777777" w:rsidR="00080B22" w:rsidRPr="009517D3" w:rsidRDefault="00000000" w:rsidP="009D4000">
            <w:pPr>
              <w:spacing w:after="0"/>
              <w:jc w:val="center"/>
              <w:rPr>
                <w:rFonts w:ascii="Calibri" w:eastAsia="Calibri" w:hAnsi="Calibri" w:cs="Calibri"/>
                <w:color w:val="000000"/>
                <w:lang w:eastAsia="en-US"/>
              </w:rPr>
            </w:pPr>
            <w:r w:rsidRPr="009517D3">
              <w:rPr>
                <w:rFonts w:ascii="Calibri" w:eastAsia="Calibri" w:hAnsi="Calibri" w:cs="Calibri"/>
                <w:color w:val="000000"/>
                <w:lang w:eastAsia="en-US"/>
              </w:rPr>
              <w:t>3700</w:t>
            </w:r>
          </w:p>
        </w:tc>
        <w:tc>
          <w:tcPr>
            <w:tcW w:w="963" w:type="dxa"/>
            <w:shd w:val="clear" w:color="auto" w:fill="FFFF00"/>
            <w:vAlign w:val="bottom"/>
          </w:tcPr>
          <w:p w14:paraId="4F1D41C7" w14:textId="77777777" w:rsidR="00080B22" w:rsidRPr="009517D3" w:rsidRDefault="00000000" w:rsidP="009D4000">
            <w:pPr>
              <w:spacing w:after="0"/>
              <w:jc w:val="center"/>
              <w:rPr>
                <w:rFonts w:ascii="Calibri" w:eastAsia="Calibri" w:hAnsi="Calibri" w:cs="Calibri"/>
                <w:color w:val="000000"/>
                <w:lang w:eastAsia="en-US"/>
              </w:rPr>
            </w:pPr>
            <w:r w:rsidRPr="009517D3">
              <w:rPr>
                <w:rFonts w:ascii="Calibri" w:eastAsia="Calibri" w:hAnsi="Calibri" w:cs="Calibri"/>
                <w:color w:val="000000"/>
                <w:lang w:eastAsia="en-US"/>
              </w:rPr>
              <w:t>1800</w:t>
            </w:r>
          </w:p>
        </w:tc>
        <w:tc>
          <w:tcPr>
            <w:tcW w:w="965" w:type="dxa"/>
            <w:shd w:val="clear" w:color="auto" w:fill="FFFF00"/>
            <w:vAlign w:val="bottom"/>
          </w:tcPr>
          <w:p w14:paraId="307152A6" w14:textId="77777777" w:rsidR="00080B22" w:rsidRPr="009517D3" w:rsidRDefault="00000000" w:rsidP="009D4000">
            <w:pPr>
              <w:spacing w:after="0"/>
              <w:jc w:val="center"/>
              <w:rPr>
                <w:rFonts w:ascii="Calibri" w:eastAsia="Calibri" w:hAnsi="Calibri" w:cs="Calibri"/>
                <w:color w:val="000000"/>
                <w:lang w:eastAsia="en-US"/>
              </w:rPr>
            </w:pPr>
            <w:r w:rsidRPr="009517D3">
              <w:rPr>
                <w:rFonts w:ascii="Calibri" w:eastAsia="Calibri" w:hAnsi="Calibri" w:cs="Calibri"/>
                <w:color w:val="000000"/>
                <w:lang w:eastAsia="en-US"/>
              </w:rPr>
              <w:t>3</w:t>
            </w:r>
          </w:p>
        </w:tc>
        <w:tc>
          <w:tcPr>
            <w:tcW w:w="1697" w:type="dxa"/>
            <w:shd w:val="clear" w:color="auto" w:fill="FFFF00"/>
            <w:vAlign w:val="center"/>
          </w:tcPr>
          <w:p w14:paraId="067C7E9A" w14:textId="77777777" w:rsidR="00080B22" w:rsidRPr="009517D3" w:rsidRDefault="00000000" w:rsidP="009D4000">
            <w:pPr>
              <w:spacing w:after="0"/>
              <w:jc w:val="center"/>
              <w:rPr>
                <w:rFonts w:ascii="Calibri" w:eastAsia="Calibri" w:hAnsi="Calibri" w:cs="Calibri"/>
                <w:color w:val="000000"/>
                <w:lang w:eastAsia="en-US"/>
              </w:rPr>
            </w:pPr>
            <w:r w:rsidRPr="009517D3">
              <w:rPr>
                <w:rFonts w:ascii="Calibri" w:eastAsia="Calibri" w:hAnsi="Calibri" w:cs="Calibri"/>
                <w:color w:val="000000"/>
                <w:lang w:eastAsia="en-US"/>
              </w:rPr>
              <w:t>9</w:t>
            </w:r>
          </w:p>
        </w:tc>
        <w:tc>
          <w:tcPr>
            <w:tcW w:w="1165" w:type="dxa"/>
            <w:shd w:val="clear" w:color="auto" w:fill="FFFF00"/>
            <w:vAlign w:val="bottom"/>
          </w:tcPr>
          <w:p w14:paraId="71119AAE" w14:textId="77777777" w:rsidR="00080B22" w:rsidRPr="009517D3" w:rsidRDefault="00000000" w:rsidP="009D4000">
            <w:pPr>
              <w:spacing w:after="0"/>
              <w:jc w:val="center"/>
              <w:rPr>
                <w:rFonts w:ascii="Calibri" w:eastAsia="Calibri" w:hAnsi="Calibri" w:cs="Calibri"/>
                <w:color w:val="000000"/>
                <w:lang w:eastAsia="en-US"/>
              </w:rPr>
            </w:pPr>
            <w:r w:rsidRPr="009517D3">
              <w:rPr>
                <w:rFonts w:ascii="Calibri" w:eastAsia="Calibri" w:hAnsi="Calibri" w:cs="Calibri"/>
                <w:color w:val="000000"/>
                <w:lang w:eastAsia="en-US"/>
              </w:rPr>
              <w:t>101.6</w:t>
            </w:r>
          </w:p>
        </w:tc>
        <w:tc>
          <w:tcPr>
            <w:tcW w:w="1166" w:type="dxa"/>
            <w:shd w:val="clear" w:color="auto" w:fill="FFFF00"/>
            <w:vAlign w:val="bottom"/>
          </w:tcPr>
          <w:p w14:paraId="4B680304" w14:textId="77777777" w:rsidR="00080B22" w:rsidRPr="009517D3" w:rsidRDefault="00000000" w:rsidP="009D4000">
            <w:pPr>
              <w:spacing w:after="0"/>
              <w:jc w:val="center"/>
              <w:rPr>
                <w:rFonts w:ascii="Calibri" w:eastAsia="Calibri" w:hAnsi="Calibri" w:cs="Calibri"/>
                <w:color w:val="000000"/>
                <w:lang w:eastAsia="en-US"/>
              </w:rPr>
            </w:pPr>
            <w:r w:rsidRPr="009517D3">
              <w:rPr>
                <w:rFonts w:ascii="Calibri" w:eastAsia="Calibri" w:hAnsi="Calibri" w:cs="Calibri"/>
                <w:color w:val="000000"/>
                <w:lang w:eastAsia="en-US"/>
              </w:rPr>
              <w:t>5.0</w:t>
            </w:r>
          </w:p>
        </w:tc>
        <w:tc>
          <w:tcPr>
            <w:tcW w:w="1165" w:type="dxa"/>
            <w:shd w:val="clear" w:color="auto" w:fill="FFFF00"/>
            <w:vAlign w:val="bottom"/>
          </w:tcPr>
          <w:p w14:paraId="70488964" w14:textId="77777777" w:rsidR="00080B22" w:rsidRPr="009517D3" w:rsidRDefault="00000000" w:rsidP="009D4000">
            <w:pPr>
              <w:spacing w:after="0"/>
              <w:jc w:val="center"/>
              <w:rPr>
                <w:rFonts w:ascii="Calibri" w:eastAsia="Calibri" w:hAnsi="Calibri" w:cs="Calibri"/>
                <w:color w:val="000000"/>
                <w:lang w:eastAsia="en-US"/>
              </w:rPr>
            </w:pPr>
            <w:r w:rsidRPr="009517D3">
              <w:rPr>
                <w:rFonts w:ascii="Calibri" w:eastAsia="Calibri" w:hAnsi="Calibri" w:cs="Calibri"/>
                <w:color w:val="000000"/>
                <w:lang w:eastAsia="en-US"/>
              </w:rPr>
              <w:t>600</w:t>
            </w:r>
          </w:p>
        </w:tc>
        <w:tc>
          <w:tcPr>
            <w:tcW w:w="1166" w:type="dxa"/>
            <w:shd w:val="clear" w:color="auto" w:fill="FFFF00"/>
            <w:vAlign w:val="bottom"/>
          </w:tcPr>
          <w:p w14:paraId="29CBB279" w14:textId="77777777" w:rsidR="00080B22" w:rsidRPr="009517D3" w:rsidRDefault="00000000" w:rsidP="009D4000">
            <w:pPr>
              <w:spacing w:after="0"/>
              <w:jc w:val="center"/>
              <w:rPr>
                <w:rFonts w:ascii="Calibri" w:eastAsia="Calibri" w:hAnsi="Calibri" w:cs="Calibri"/>
                <w:color w:val="000000"/>
                <w:lang w:eastAsia="en-US"/>
              </w:rPr>
            </w:pPr>
            <w:r w:rsidRPr="009517D3">
              <w:rPr>
                <w:rFonts w:ascii="Calibri" w:eastAsia="Calibri" w:hAnsi="Calibri" w:cs="Calibri"/>
                <w:color w:val="000000"/>
                <w:lang w:eastAsia="en-US"/>
              </w:rPr>
              <w:t>1200</w:t>
            </w:r>
          </w:p>
        </w:tc>
      </w:tr>
      <w:tr w:rsidR="009838DF" w14:paraId="11A91ABE" w14:textId="77777777" w:rsidTr="009D4000">
        <w:trPr>
          <w:gridAfter w:val="1"/>
          <w:wAfter w:w="8" w:type="dxa"/>
        </w:trPr>
        <w:tc>
          <w:tcPr>
            <w:tcW w:w="965" w:type="dxa"/>
            <w:shd w:val="clear" w:color="auto" w:fill="FFFF00"/>
            <w:vAlign w:val="bottom"/>
          </w:tcPr>
          <w:p w14:paraId="0BE58460" w14:textId="77777777" w:rsidR="00080B22" w:rsidRPr="009517D3" w:rsidRDefault="00000000" w:rsidP="009D4000">
            <w:pPr>
              <w:spacing w:after="0"/>
              <w:jc w:val="center"/>
              <w:rPr>
                <w:rFonts w:ascii="Calibri" w:eastAsia="Calibri" w:hAnsi="Calibri" w:cs="Calibri"/>
                <w:color w:val="000000"/>
                <w:lang w:eastAsia="en-US"/>
              </w:rPr>
            </w:pPr>
            <w:r w:rsidRPr="009517D3">
              <w:rPr>
                <w:rFonts w:ascii="Calibri" w:eastAsia="Calibri" w:hAnsi="Calibri" w:cs="Calibri"/>
                <w:color w:val="000000"/>
                <w:lang w:eastAsia="en-US"/>
              </w:rPr>
              <w:t>3700</w:t>
            </w:r>
          </w:p>
        </w:tc>
        <w:tc>
          <w:tcPr>
            <w:tcW w:w="963" w:type="dxa"/>
            <w:shd w:val="clear" w:color="auto" w:fill="FFFF00"/>
            <w:vAlign w:val="bottom"/>
          </w:tcPr>
          <w:p w14:paraId="7F141E47" w14:textId="77777777" w:rsidR="00080B22" w:rsidRPr="009517D3" w:rsidRDefault="00000000" w:rsidP="009D4000">
            <w:pPr>
              <w:spacing w:after="0"/>
              <w:jc w:val="center"/>
              <w:rPr>
                <w:rFonts w:ascii="Calibri" w:eastAsia="Calibri" w:hAnsi="Calibri" w:cs="Calibri"/>
                <w:color w:val="000000"/>
                <w:lang w:eastAsia="en-US"/>
              </w:rPr>
            </w:pPr>
            <w:r w:rsidRPr="009517D3">
              <w:rPr>
                <w:rFonts w:ascii="Calibri" w:eastAsia="Calibri" w:hAnsi="Calibri" w:cs="Calibri"/>
                <w:color w:val="000000"/>
                <w:lang w:eastAsia="en-US"/>
              </w:rPr>
              <w:t>2400</w:t>
            </w:r>
          </w:p>
        </w:tc>
        <w:tc>
          <w:tcPr>
            <w:tcW w:w="965" w:type="dxa"/>
            <w:shd w:val="clear" w:color="auto" w:fill="FFFF00"/>
            <w:vAlign w:val="bottom"/>
          </w:tcPr>
          <w:p w14:paraId="41DA8DF7" w14:textId="77777777" w:rsidR="00080B22" w:rsidRPr="009517D3" w:rsidRDefault="00000000" w:rsidP="009D4000">
            <w:pPr>
              <w:spacing w:after="0"/>
              <w:jc w:val="center"/>
              <w:rPr>
                <w:rFonts w:ascii="Calibri" w:eastAsia="Calibri" w:hAnsi="Calibri" w:cs="Calibri"/>
                <w:color w:val="000000"/>
                <w:lang w:eastAsia="en-US"/>
              </w:rPr>
            </w:pPr>
            <w:r w:rsidRPr="009517D3">
              <w:rPr>
                <w:rFonts w:ascii="Calibri" w:eastAsia="Calibri" w:hAnsi="Calibri" w:cs="Calibri"/>
                <w:color w:val="000000"/>
                <w:lang w:eastAsia="en-US"/>
              </w:rPr>
              <w:t>4</w:t>
            </w:r>
          </w:p>
        </w:tc>
        <w:tc>
          <w:tcPr>
            <w:tcW w:w="1697" w:type="dxa"/>
            <w:shd w:val="clear" w:color="auto" w:fill="FFFF00"/>
            <w:vAlign w:val="center"/>
          </w:tcPr>
          <w:p w14:paraId="78852673" w14:textId="77777777" w:rsidR="00080B22" w:rsidRPr="009517D3" w:rsidRDefault="00000000" w:rsidP="009D4000">
            <w:pPr>
              <w:spacing w:after="0"/>
              <w:jc w:val="center"/>
              <w:rPr>
                <w:rFonts w:ascii="Calibri" w:eastAsia="Calibri" w:hAnsi="Calibri" w:cs="Calibri"/>
                <w:color w:val="000000"/>
                <w:lang w:eastAsia="en-US"/>
              </w:rPr>
            </w:pPr>
            <w:r w:rsidRPr="009517D3">
              <w:rPr>
                <w:rFonts w:ascii="Calibri" w:eastAsia="Calibri" w:hAnsi="Calibri" w:cs="Calibri"/>
                <w:color w:val="000000"/>
                <w:lang w:eastAsia="en-US"/>
              </w:rPr>
              <w:t>12</w:t>
            </w:r>
          </w:p>
        </w:tc>
        <w:tc>
          <w:tcPr>
            <w:tcW w:w="1165" w:type="dxa"/>
            <w:shd w:val="clear" w:color="auto" w:fill="FFFF00"/>
            <w:vAlign w:val="bottom"/>
          </w:tcPr>
          <w:p w14:paraId="2721154C" w14:textId="77777777" w:rsidR="00080B22" w:rsidRPr="009517D3" w:rsidRDefault="00000000" w:rsidP="009D4000">
            <w:pPr>
              <w:spacing w:after="0"/>
              <w:jc w:val="center"/>
              <w:rPr>
                <w:rFonts w:ascii="Calibri" w:eastAsia="Calibri" w:hAnsi="Calibri" w:cs="Calibri"/>
                <w:color w:val="000000"/>
                <w:lang w:eastAsia="en-US"/>
              </w:rPr>
            </w:pPr>
            <w:r w:rsidRPr="009517D3">
              <w:rPr>
                <w:rFonts w:ascii="Calibri" w:eastAsia="Calibri" w:hAnsi="Calibri" w:cs="Calibri"/>
                <w:color w:val="000000"/>
                <w:lang w:eastAsia="en-US"/>
              </w:rPr>
              <w:t>101.6</w:t>
            </w:r>
          </w:p>
        </w:tc>
        <w:tc>
          <w:tcPr>
            <w:tcW w:w="1166" w:type="dxa"/>
            <w:shd w:val="clear" w:color="auto" w:fill="FFFF00"/>
            <w:vAlign w:val="bottom"/>
          </w:tcPr>
          <w:p w14:paraId="3B3AC07A" w14:textId="77777777" w:rsidR="00080B22" w:rsidRPr="009517D3" w:rsidRDefault="00000000" w:rsidP="009D4000">
            <w:pPr>
              <w:spacing w:after="0"/>
              <w:jc w:val="center"/>
              <w:rPr>
                <w:rFonts w:ascii="Calibri" w:eastAsia="Calibri" w:hAnsi="Calibri" w:cs="Calibri"/>
                <w:color w:val="000000"/>
                <w:lang w:eastAsia="en-US"/>
              </w:rPr>
            </w:pPr>
            <w:r w:rsidRPr="009517D3">
              <w:rPr>
                <w:rFonts w:ascii="Calibri" w:eastAsia="Calibri" w:hAnsi="Calibri" w:cs="Calibri"/>
                <w:color w:val="000000"/>
                <w:lang w:eastAsia="en-US"/>
              </w:rPr>
              <w:t>5.0</w:t>
            </w:r>
          </w:p>
        </w:tc>
        <w:tc>
          <w:tcPr>
            <w:tcW w:w="1165" w:type="dxa"/>
            <w:shd w:val="clear" w:color="auto" w:fill="FFFF00"/>
            <w:vAlign w:val="bottom"/>
          </w:tcPr>
          <w:p w14:paraId="57F6E72E" w14:textId="77777777" w:rsidR="00080B22" w:rsidRPr="009517D3" w:rsidRDefault="00000000" w:rsidP="009D4000">
            <w:pPr>
              <w:spacing w:after="0"/>
              <w:jc w:val="center"/>
              <w:rPr>
                <w:rFonts w:ascii="Calibri" w:eastAsia="Calibri" w:hAnsi="Calibri" w:cs="Calibri"/>
                <w:color w:val="000000"/>
                <w:lang w:eastAsia="en-US"/>
              </w:rPr>
            </w:pPr>
            <w:r w:rsidRPr="009517D3">
              <w:rPr>
                <w:rFonts w:ascii="Calibri" w:eastAsia="Calibri" w:hAnsi="Calibri" w:cs="Calibri"/>
                <w:color w:val="000000"/>
                <w:lang w:eastAsia="en-US"/>
              </w:rPr>
              <w:t>450</w:t>
            </w:r>
          </w:p>
        </w:tc>
        <w:tc>
          <w:tcPr>
            <w:tcW w:w="1166" w:type="dxa"/>
            <w:shd w:val="clear" w:color="auto" w:fill="FFFF00"/>
            <w:vAlign w:val="bottom"/>
          </w:tcPr>
          <w:p w14:paraId="360FA7E7" w14:textId="77777777" w:rsidR="00080B22" w:rsidRPr="009517D3" w:rsidRDefault="00000000" w:rsidP="009D4000">
            <w:pPr>
              <w:spacing w:after="0"/>
              <w:jc w:val="center"/>
              <w:rPr>
                <w:rFonts w:ascii="Calibri" w:eastAsia="Calibri" w:hAnsi="Calibri" w:cs="Calibri"/>
                <w:color w:val="000000"/>
                <w:lang w:eastAsia="en-US"/>
              </w:rPr>
            </w:pPr>
            <w:r w:rsidRPr="009517D3">
              <w:rPr>
                <w:rFonts w:ascii="Calibri" w:eastAsia="Calibri" w:hAnsi="Calibri" w:cs="Calibri"/>
                <w:color w:val="000000"/>
                <w:lang w:eastAsia="en-US"/>
              </w:rPr>
              <w:t>1300</w:t>
            </w:r>
          </w:p>
        </w:tc>
      </w:tr>
      <w:tr w:rsidR="009838DF" w14:paraId="7F4F0688" w14:textId="77777777" w:rsidTr="009D4000">
        <w:trPr>
          <w:gridAfter w:val="1"/>
          <w:wAfter w:w="8" w:type="dxa"/>
        </w:trPr>
        <w:tc>
          <w:tcPr>
            <w:tcW w:w="965" w:type="dxa"/>
            <w:shd w:val="clear" w:color="auto" w:fill="FFFF00"/>
            <w:vAlign w:val="bottom"/>
          </w:tcPr>
          <w:p w14:paraId="1F73ABFD" w14:textId="77777777" w:rsidR="00080B22" w:rsidRPr="009517D3" w:rsidRDefault="00000000" w:rsidP="009D4000">
            <w:pPr>
              <w:spacing w:after="0"/>
              <w:jc w:val="center"/>
              <w:rPr>
                <w:rFonts w:ascii="Calibri" w:eastAsia="Calibri" w:hAnsi="Calibri" w:cs="Calibri"/>
                <w:color w:val="000000"/>
                <w:lang w:eastAsia="en-US"/>
              </w:rPr>
            </w:pPr>
            <w:r w:rsidRPr="009517D3">
              <w:rPr>
                <w:rFonts w:ascii="Calibri" w:eastAsia="Calibri" w:hAnsi="Calibri" w:cs="Calibri"/>
                <w:color w:val="000000"/>
                <w:lang w:eastAsia="en-US"/>
              </w:rPr>
              <w:t>4300</w:t>
            </w:r>
          </w:p>
        </w:tc>
        <w:tc>
          <w:tcPr>
            <w:tcW w:w="963" w:type="dxa"/>
            <w:shd w:val="clear" w:color="auto" w:fill="FFFF00"/>
            <w:vAlign w:val="bottom"/>
          </w:tcPr>
          <w:p w14:paraId="3399CEE5" w14:textId="77777777" w:rsidR="00080B22" w:rsidRPr="009517D3" w:rsidRDefault="00000000" w:rsidP="009D4000">
            <w:pPr>
              <w:spacing w:after="0"/>
              <w:jc w:val="center"/>
              <w:rPr>
                <w:rFonts w:ascii="Calibri" w:eastAsia="Calibri" w:hAnsi="Calibri" w:cs="Calibri"/>
                <w:color w:val="000000"/>
                <w:lang w:eastAsia="en-US"/>
              </w:rPr>
            </w:pPr>
            <w:r w:rsidRPr="009517D3">
              <w:rPr>
                <w:rFonts w:ascii="Calibri" w:eastAsia="Calibri" w:hAnsi="Calibri" w:cs="Calibri"/>
                <w:color w:val="000000"/>
                <w:lang w:eastAsia="en-US"/>
              </w:rPr>
              <w:t>600</w:t>
            </w:r>
          </w:p>
        </w:tc>
        <w:tc>
          <w:tcPr>
            <w:tcW w:w="965" w:type="dxa"/>
            <w:shd w:val="clear" w:color="auto" w:fill="FFFF00"/>
            <w:vAlign w:val="bottom"/>
          </w:tcPr>
          <w:p w14:paraId="2EA2F3B2" w14:textId="77777777" w:rsidR="00080B22" w:rsidRPr="009517D3" w:rsidRDefault="00000000" w:rsidP="009D4000">
            <w:pPr>
              <w:spacing w:after="0"/>
              <w:jc w:val="center"/>
              <w:rPr>
                <w:rFonts w:ascii="Calibri" w:eastAsia="Calibri" w:hAnsi="Calibri" w:cs="Calibri"/>
                <w:color w:val="000000"/>
                <w:lang w:eastAsia="en-US"/>
              </w:rPr>
            </w:pPr>
            <w:r w:rsidRPr="009517D3">
              <w:rPr>
                <w:rFonts w:ascii="Calibri" w:eastAsia="Calibri" w:hAnsi="Calibri" w:cs="Calibri"/>
                <w:color w:val="000000"/>
                <w:lang w:eastAsia="en-US"/>
              </w:rPr>
              <w:t>2</w:t>
            </w:r>
          </w:p>
        </w:tc>
        <w:tc>
          <w:tcPr>
            <w:tcW w:w="1697" w:type="dxa"/>
            <w:shd w:val="clear" w:color="auto" w:fill="FFFF00"/>
            <w:vAlign w:val="center"/>
          </w:tcPr>
          <w:p w14:paraId="3C6BB899" w14:textId="77777777" w:rsidR="00080B22" w:rsidRPr="009517D3" w:rsidRDefault="00000000" w:rsidP="009D4000">
            <w:pPr>
              <w:spacing w:after="0"/>
              <w:jc w:val="center"/>
              <w:rPr>
                <w:rFonts w:ascii="Calibri" w:eastAsia="Calibri" w:hAnsi="Calibri" w:cs="Calibri"/>
                <w:color w:val="000000"/>
                <w:lang w:eastAsia="en-US"/>
              </w:rPr>
            </w:pPr>
            <w:r w:rsidRPr="009517D3">
              <w:rPr>
                <w:rFonts w:ascii="Calibri" w:eastAsia="Calibri" w:hAnsi="Calibri" w:cs="Calibri"/>
                <w:color w:val="000000"/>
                <w:lang w:eastAsia="en-US"/>
              </w:rPr>
              <w:t>3</w:t>
            </w:r>
          </w:p>
        </w:tc>
        <w:tc>
          <w:tcPr>
            <w:tcW w:w="1165" w:type="dxa"/>
            <w:shd w:val="clear" w:color="auto" w:fill="FFFF00"/>
            <w:vAlign w:val="bottom"/>
          </w:tcPr>
          <w:p w14:paraId="0B95A39F" w14:textId="77777777" w:rsidR="00080B22" w:rsidRPr="009517D3" w:rsidRDefault="00000000" w:rsidP="009D4000">
            <w:pPr>
              <w:spacing w:after="0"/>
              <w:jc w:val="center"/>
              <w:rPr>
                <w:rFonts w:ascii="Calibri" w:eastAsia="Calibri" w:hAnsi="Calibri" w:cs="Calibri"/>
                <w:color w:val="000000"/>
                <w:lang w:eastAsia="en-US"/>
              </w:rPr>
            </w:pPr>
            <w:r w:rsidRPr="009517D3">
              <w:rPr>
                <w:rFonts w:ascii="Calibri" w:eastAsia="Calibri" w:hAnsi="Calibri" w:cs="Calibri"/>
                <w:color w:val="000000"/>
                <w:lang w:eastAsia="en-US"/>
              </w:rPr>
              <w:t>101.6</w:t>
            </w:r>
          </w:p>
        </w:tc>
        <w:tc>
          <w:tcPr>
            <w:tcW w:w="1166" w:type="dxa"/>
            <w:shd w:val="clear" w:color="auto" w:fill="FFFF00"/>
            <w:vAlign w:val="bottom"/>
          </w:tcPr>
          <w:p w14:paraId="06B2BCAB" w14:textId="77777777" w:rsidR="00080B22" w:rsidRPr="009517D3" w:rsidRDefault="00000000" w:rsidP="009D4000">
            <w:pPr>
              <w:spacing w:after="0"/>
              <w:jc w:val="center"/>
              <w:rPr>
                <w:rFonts w:ascii="Calibri" w:eastAsia="Calibri" w:hAnsi="Calibri" w:cs="Calibri"/>
                <w:color w:val="000000"/>
                <w:lang w:eastAsia="en-US"/>
              </w:rPr>
            </w:pPr>
            <w:r w:rsidRPr="009517D3">
              <w:rPr>
                <w:rFonts w:ascii="Calibri" w:eastAsia="Calibri" w:hAnsi="Calibri" w:cs="Calibri"/>
                <w:color w:val="000000"/>
                <w:lang w:eastAsia="en-US"/>
              </w:rPr>
              <w:t>5.0</w:t>
            </w:r>
          </w:p>
        </w:tc>
        <w:tc>
          <w:tcPr>
            <w:tcW w:w="1165" w:type="dxa"/>
            <w:shd w:val="clear" w:color="auto" w:fill="FFFF00"/>
            <w:vAlign w:val="bottom"/>
          </w:tcPr>
          <w:p w14:paraId="11FC9E8D" w14:textId="77777777" w:rsidR="00080B22" w:rsidRPr="009517D3" w:rsidRDefault="00000000" w:rsidP="009D4000">
            <w:pPr>
              <w:spacing w:after="0"/>
              <w:jc w:val="center"/>
              <w:rPr>
                <w:rFonts w:ascii="Calibri" w:eastAsia="Calibri" w:hAnsi="Calibri" w:cs="Calibri"/>
                <w:color w:val="000000"/>
                <w:lang w:eastAsia="en-US"/>
              </w:rPr>
            </w:pPr>
            <w:r w:rsidRPr="009517D3">
              <w:rPr>
                <w:rFonts w:ascii="Calibri" w:eastAsia="Calibri" w:hAnsi="Calibri" w:cs="Calibri"/>
                <w:color w:val="000000"/>
                <w:lang w:eastAsia="en-US"/>
              </w:rPr>
              <w:t>600</w:t>
            </w:r>
          </w:p>
        </w:tc>
        <w:tc>
          <w:tcPr>
            <w:tcW w:w="1166" w:type="dxa"/>
            <w:shd w:val="clear" w:color="auto" w:fill="FFFF00"/>
            <w:vAlign w:val="bottom"/>
          </w:tcPr>
          <w:p w14:paraId="235B4411" w14:textId="77777777" w:rsidR="00080B22" w:rsidRPr="009517D3" w:rsidRDefault="00000000" w:rsidP="009D4000">
            <w:pPr>
              <w:spacing w:after="0"/>
              <w:jc w:val="center"/>
              <w:rPr>
                <w:rFonts w:ascii="Calibri" w:eastAsia="Calibri" w:hAnsi="Calibri" w:cs="Calibri"/>
                <w:color w:val="000000"/>
                <w:lang w:eastAsia="en-US"/>
              </w:rPr>
            </w:pPr>
            <w:r w:rsidRPr="009517D3">
              <w:rPr>
                <w:rFonts w:ascii="Calibri" w:eastAsia="Calibri" w:hAnsi="Calibri" w:cs="Calibri"/>
                <w:color w:val="000000"/>
                <w:lang w:eastAsia="en-US"/>
              </w:rPr>
              <w:t>1200</w:t>
            </w:r>
          </w:p>
        </w:tc>
      </w:tr>
      <w:tr w:rsidR="009838DF" w14:paraId="02B28F2B" w14:textId="77777777" w:rsidTr="009D4000">
        <w:trPr>
          <w:gridAfter w:val="1"/>
          <w:wAfter w:w="8" w:type="dxa"/>
        </w:trPr>
        <w:tc>
          <w:tcPr>
            <w:tcW w:w="965" w:type="dxa"/>
            <w:shd w:val="clear" w:color="auto" w:fill="FFFF00"/>
            <w:vAlign w:val="bottom"/>
          </w:tcPr>
          <w:p w14:paraId="15BA7EC1" w14:textId="77777777" w:rsidR="00080B22" w:rsidRPr="009517D3" w:rsidRDefault="00000000" w:rsidP="009D4000">
            <w:pPr>
              <w:spacing w:after="0"/>
              <w:jc w:val="center"/>
              <w:rPr>
                <w:rFonts w:ascii="Calibri" w:eastAsia="Calibri" w:hAnsi="Calibri" w:cs="Calibri"/>
                <w:color w:val="000000"/>
                <w:lang w:eastAsia="en-US"/>
              </w:rPr>
            </w:pPr>
            <w:r w:rsidRPr="009517D3">
              <w:rPr>
                <w:rFonts w:ascii="Calibri" w:eastAsia="Calibri" w:hAnsi="Calibri" w:cs="Calibri"/>
                <w:color w:val="000000"/>
                <w:lang w:eastAsia="en-US"/>
              </w:rPr>
              <w:t>4300</w:t>
            </w:r>
          </w:p>
        </w:tc>
        <w:tc>
          <w:tcPr>
            <w:tcW w:w="963" w:type="dxa"/>
            <w:shd w:val="clear" w:color="auto" w:fill="FFFF00"/>
            <w:vAlign w:val="bottom"/>
          </w:tcPr>
          <w:p w14:paraId="2E9D6298" w14:textId="77777777" w:rsidR="00080B22" w:rsidRPr="009517D3" w:rsidRDefault="00000000" w:rsidP="009D4000">
            <w:pPr>
              <w:spacing w:after="0"/>
              <w:jc w:val="center"/>
              <w:rPr>
                <w:rFonts w:ascii="Calibri" w:eastAsia="Calibri" w:hAnsi="Calibri" w:cs="Calibri"/>
                <w:color w:val="000000"/>
                <w:lang w:eastAsia="en-US"/>
              </w:rPr>
            </w:pPr>
            <w:r w:rsidRPr="009517D3">
              <w:rPr>
                <w:rFonts w:ascii="Calibri" w:eastAsia="Calibri" w:hAnsi="Calibri" w:cs="Calibri"/>
                <w:color w:val="000000"/>
                <w:lang w:eastAsia="en-US"/>
              </w:rPr>
              <w:t>1200</w:t>
            </w:r>
          </w:p>
        </w:tc>
        <w:tc>
          <w:tcPr>
            <w:tcW w:w="965" w:type="dxa"/>
            <w:shd w:val="clear" w:color="auto" w:fill="FFFF00"/>
            <w:vAlign w:val="bottom"/>
          </w:tcPr>
          <w:p w14:paraId="66DC28B3" w14:textId="77777777" w:rsidR="00080B22" w:rsidRPr="009517D3" w:rsidRDefault="00000000" w:rsidP="009D4000">
            <w:pPr>
              <w:spacing w:after="0"/>
              <w:jc w:val="center"/>
              <w:rPr>
                <w:rFonts w:ascii="Calibri" w:eastAsia="Calibri" w:hAnsi="Calibri" w:cs="Calibri"/>
                <w:color w:val="000000"/>
                <w:lang w:eastAsia="en-US"/>
              </w:rPr>
            </w:pPr>
            <w:r w:rsidRPr="009517D3">
              <w:rPr>
                <w:rFonts w:ascii="Calibri" w:eastAsia="Calibri" w:hAnsi="Calibri" w:cs="Calibri"/>
                <w:color w:val="000000"/>
                <w:lang w:eastAsia="en-US"/>
              </w:rPr>
              <w:t>3</w:t>
            </w:r>
          </w:p>
        </w:tc>
        <w:tc>
          <w:tcPr>
            <w:tcW w:w="1697" w:type="dxa"/>
            <w:shd w:val="clear" w:color="auto" w:fill="FFFF00"/>
            <w:vAlign w:val="center"/>
          </w:tcPr>
          <w:p w14:paraId="27123FCF" w14:textId="77777777" w:rsidR="00080B22" w:rsidRPr="009517D3" w:rsidRDefault="00000000" w:rsidP="009D4000">
            <w:pPr>
              <w:spacing w:after="0"/>
              <w:jc w:val="center"/>
              <w:rPr>
                <w:rFonts w:ascii="Calibri" w:eastAsia="Calibri" w:hAnsi="Calibri" w:cs="Calibri"/>
                <w:color w:val="000000"/>
                <w:lang w:eastAsia="en-US"/>
              </w:rPr>
            </w:pPr>
            <w:r w:rsidRPr="009517D3">
              <w:rPr>
                <w:rFonts w:ascii="Calibri" w:eastAsia="Calibri" w:hAnsi="Calibri" w:cs="Calibri"/>
                <w:color w:val="000000"/>
                <w:lang w:eastAsia="en-US"/>
              </w:rPr>
              <w:t>6</w:t>
            </w:r>
          </w:p>
        </w:tc>
        <w:tc>
          <w:tcPr>
            <w:tcW w:w="1165" w:type="dxa"/>
            <w:shd w:val="clear" w:color="auto" w:fill="FFFF00"/>
            <w:vAlign w:val="bottom"/>
          </w:tcPr>
          <w:p w14:paraId="0226A771" w14:textId="77777777" w:rsidR="00080B22" w:rsidRPr="009517D3" w:rsidRDefault="00000000" w:rsidP="009D4000">
            <w:pPr>
              <w:spacing w:after="0"/>
              <w:jc w:val="center"/>
              <w:rPr>
                <w:rFonts w:ascii="Calibri" w:eastAsia="Calibri" w:hAnsi="Calibri" w:cs="Calibri"/>
                <w:color w:val="000000"/>
                <w:lang w:eastAsia="en-US"/>
              </w:rPr>
            </w:pPr>
            <w:r w:rsidRPr="009517D3">
              <w:rPr>
                <w:rFonts w:ascii="Calibri" w:eastAsia="Calibri" w:hAnsi="Calibri" w:cs="Calibri"/>
                <w:color w:val="000000"/>
                <w:lang w:eastAsia="en-US"/>
              </w:rPr>
              <w:t>101.6</w:t>
            </w:r>
          </w:p>
        </w:tc>
        <w:tc>
          <w:tcPr>
            <w:tcW w:w="1166" w:type="dxa"/>
            <w:shd w:val="clear" w:color="auto" w:fill="FFFF00"/>
            <w:vAlign w:val="bottom"/>
          </w:tcPr>
          <w:p w14:paraId="1FF25938" w14:textId="77777777" w:rsidR="00080B22" w:rsidRPr="009517D3" w:rsidRDefault="00000000" w:rsidP="009D4000">
            <w:pPr>
              <w:spacing w:after="0"/>
              <w:jc w:val="center"/>
              <w:rPr>
                <w:rFonts w:ascii="Calibri" w:eastAsia="Calibri" w:hAnsi="Calibri" w:cs="Calibri"/>
                <w:color w:val="000000"/>
                <w:lang w:eastAsia="en-US"/>
              </w:rPr>
            </w:pPr>
            <w:r w:rsidRPr="009517D3">
              <w:rPr>
                <w:rFonts w:ascii="Calibri" w:eastAsia="Calibri" w:hAnsi="Calibri" w:cs="Calibri"/>
                <w:color w:val="000000"/>
                <w:lang w:eastAsia="en-US"/>
              </w:rPr>
              <w:t>5.0</w:t>
            </w:r>
          </w:p>
        </w:tc>
        <w:tc>
          <w:tcPr>
            <w:tcW w:w="1165" w:type="dxa"/>
            <w:shd w:val="clear" w:color="auto" w:fill="FFFF00"/>
            <w:vAlign w:val="bottom"/>
          </w:tcPr>
          <w:p w14:paraId="2F55718B" w14:textId="77777777" w:rsidR="00080B22" w:rsidRPr="009517D3" w:rsidRDefault="00000000" w:rsidP="009D4000">
            <w:pPr>
              <w:spacing w:after="0"/>
              <w:jc w:val="center"/>
              <w:rPr>
                <w:rFonts w:ascii="Calibri" w:eastAsia="Calibri" w:hAnsi="Calibri" w:cs="Calibri"/>
                <w:color w:val="000000"/>
                <w:lang w:eastAsia="en-US"/>
              </w:rPr>
            </w:pPr>
            <w:r w:rsidRPr="009517D3">
              <w:rPr>
                <w:rFonts w:ascii="Calibri" w:eastAsia="Calibri" w:hAnsi="Calibri" w:cs="Calibri"/>
                <w:color w:val="000000"/>
                <w:lang w:eastAsia="en-US"/>
              </w:rPr>
              <w:t>600</w:t>
            </w:r>
          </w:p>
        </w:tc>
        <w:tc>
          <w:tcPr>
            <w:tcW w:w="1166" w:type="dxa"/>
            <w:shd w:val="clear" w:color="auto" w:fill="FFFF00"/>
            <w:vAlign w:val="bottom"/>
          </w:tcPr>
          <w:p w14:paraId="7BF1B4D0" w14:textId="77777777" w:rsidR="00080B22" w:rsidRPr="009517D3" w:rsidRDefault="00000000" w:rsidP="009D4000">
            <w:pPr>
              <w:spacing w:after="0"/>
              <w:jc w:val="center"/>
              <w:rPr>
                <w:rFonts w:ascii="Calibri" w:eastAsia="Calibri" w:hAnsi="Calibri" w:cs="Calibri"/>
                <w:color w:val="000000"/>
                <w:lang w:eastAsia="en-US"/>
              </w:rPr>
            </w:pPr>
            <w:r w:rsidRPr="009517D3">
              <w:rPr>
                <w:rFonts w:ascii="Calibri" w:eastAsia="Calibri" w:hAnsi="Calibri" w:cs="Calibri"/>
                <w:color w:val="000000"/>
                <w:lang w:eastAsia="en-US"/>
              </w:rPr>
              <w:t>1200</w:t>
            </w:r>
          </w:p>
        </w:tc>
      </w:tr>
      <w:tr w:rsidR="009838DF" w14:paraId="2ABE42AF" w14:textId="77777777" w:rsidTr="009D4000">
        <w:trPr>
          <w:gridAfter w:val="1"/>
          <w:wAfter w:w="8" w:type="dxa"/>
        </w:trPr>
        <w:tc>
          <w:tcPr>
            <w:tcW w:w="965" w:type="dxa"/>
            <w:shd w:val="clear" w:color="auto" w:fill="FFFF00"/>
            <w:vAlign w:val="bottom"/>
          </w:tcPr>
          <w:p w14:paraId="172B24FD" w14:textId="77777777" w:rsidR="00080B22" w:rsidRPr="009517D3" w:rsidRDefault="00000000" w:rsidP="009D4000">
            <w:pPr>
              <w:spacing w:after="0"/>
              <w:jc w:val="center"/>
              <w:rPr>
                <w:rFonts w:ascii="Calibri" w:eastAsia="Calibri" w:hAnsi="Calibri" w:cs="Calibri"/>
                <w:color w:val="000000"/>
                <w:lang w:eastAsia="en-US"/>
              </w:rPr>
            </w:pPr>
            <w:r w:rsidRPr="009517D3">
              <w:rPr>
                <w:rFonts w:ascii="Calibri" w:eastAsia="Calibri" w:hAnsi="Calibri" w:cs="Calibri"/>
                <w:color w:val="000000"/>
                <w:lang w:eastAsia="en-US"/>
              </w:rPr>
              <w:t>4300</w:t>
            </w:r>
          </w:p>
        </w:tc>
        <w:tc>
          <w:tcPr>
            <w:tcW w:w="963" w:type="dxa"/>
            <w:shd w:val="clear" w:color="auto" w:fill="FFFF00"/>
            <w:vAlign w:val="bottom"/>
          </w:tcPr>
          <w:p w14:paraId="6D36B282" w14:textId="77777777" w:rsidR="00080B22" w:rsidRPr="009517D3" w:rsidRDefault="00000000" w:rsidP="009D4000">
            <w:pPr>
              <w:spacing w:after="0"/>
              <w:jc w:val="center"/>
              <w:rPr>
                <w:rFonts w:ascii="Calibri" w:eastAsia="Calibri" w:hAnsi="Calibri" w:cs="Calibri"/>
                <w:color w:val="000000"/>
                <w:lang w:eastAsia="en-US"/>
              </w:rPr>
            </w:pPr>
            <w:r w:rsidRPr="009517D3">
              <w:rPr>
                <w:rFonts w:ascii="Calibri" w:eastAsia="Calibri" w:hAnsi="Calibri" w:cs="Calibri"/>
                <w:color w:val="000000"/>
                <w:lang w:eastAsia="en-US"/>
              </w:rPr>
              <w:t>1800</w:t>
            </w:r>
          </w:p>
        </w:tc>
        <w:tc>
          <w:tcPr>
            <w:tcW w:w="965" w:type="dxa"/>
            <w:shd w:val="clear" w:color="auto" w:fill="FFFF00"/>
            <w:vAlign w:val="bottom"/>
          </w:tcPr>
          <w:p w14:paraId="666B29B3" w14:textId="77777777" w:rsidR="00080B22" w:rsidRPr="009517D3" w:rsidRDefault="00000000" w:rsidP="009D4000">
            <w:pPr>
              <w:spacing w:after="0"/>
              <w:jc w:val="center"/>
              <w:rPr>
                <w:rFonts w:ascii="Calibri" w:eastAsia="Calibri" w:hAnsi="Calibri" w:cs="Calibri"/>
                <w:color w:val="000000"/>
                <w:lang w:eastAsia="en-US"/>
              </w:rPr>
            </w:pPr>
            <w:r w:rsidRPr="009517D3">
              <w:rPr>
                <w:rFonts w:ascii="Calibri" w:eastAsia="Calibri" w:hAnsi="Calibri" w:cs="Calibri"/>
                <w:color w:val="000000"/>
                <w:lang w:eastAsia="en-US"/>
              </w:rPr>
              <w:t>3</w:t>
            </w:r>
          </w:p>
        </w:tc>
        <w:tc>
          <w:tcPr>
            <w:tcW w:w="1697" w:type="dxa"/>
            <w:shd w:val="clear" w:color="auto" w:fill="FFFF00"/>
            <w:vAlign w:val="center"/>
          </w:tcPr>
          <w:p w14:paraId="382B9743" w14:textId="77777777" w:rsidR="00080B22" w:rsidRPr="009517D3" w:rsidRDefault="00000000" w:rsidP="009D4000">
            <w:pPr>
              <w:spacing w:after="0"/>
              <w:jc w:val="center"/>
              <w:rPr>
                <w:rFonts w:ascii="Calibri" w:eastAsia="Calibri" w:hAnsi="Calibri" w:cs="Calibri"/>
                <w:color w:val="000000"/>
                <w:lang w:eastAsia="en-US"/>
              </w:rPr>
            </w:pPr>
            <w:r w:rsidRPr="009517D3">
              <w:rPr>
                <w:rFonts w:ascii="Calibri" w:eastAsia="Calibri" w:hAnsi="Calibri" w:cs="Calibri"/>
                <w:color w:val="000000"/>
                <w:lang w:eastAsia="en-US"/>
              </w:rPr>
              <w:t>9</w:t>
            </w:r>
          </w:p>
        </w:tc>
        <w:tc>
          <w:tcPr>
            <w:tcW w:w="1165" w:type="dxa"/>
            <w:shd w:val="clear" w:color="auto" w:fill="FFFF00"/>
            <w:vAlign w:val="bottom"/>
          </w:tcPr>
          <w:p w14:paraId="7B56BA01" w14:textId="77777777" w:rsidR="00080B22" w:rsidRPr="009517D3" w:rsidRDefault="00000000" w:rsidP="009D4000">
            <w:pPr>
              <w:spacing w:after="0"/>
              <w:jc w:val="center"/>
              <w:rPr>
                <w:rFonts w:ascii="Calibri" w:eastAsia="Calibri" w:hAnsi="Calibri" w:cs="Calibri"/>
                <w:color w:val="000000"/>
                <w:lang w:eastAsia="en-US"/>
              </w:rPr>
            </w:pPr>
            <w:r w:rsidRPr="009517D3">
              <w:rPr>
                <w:rFonts w:ascii="Calibri" w:eastAsia="Calibri" w:hAnsi="Calibri" w:cs="Calibri"/>
                <w:color w:val="000000"/>
                <w:lang w:eastAsia="en-US"/>
              </w:rPr>
              <w:t>114.3</w:t>
            </w:r>
          </w:p>
        </w:tc>
        <w:tc>
          <w:tcPr>
            <w:tcW w:w="1166" w:type="dxa"/>
            <w:shd w:val="clear" w:color="auto" w:fill="FFFF00"/>
            <w:vAlign w:val="bottom"/>
          </w:tcPr>
          <w:p w14:paraId="492AC24E" w14:textId="77777777" w:rsidR="00080B22" w:rsidRPr="009517D3" w:rsidRDefault="00000000" w:rsidP="009D4000">
            <w:pPr>
              <w:spacing w:after="0"/>
              <w:jc w:val="center"/>
              <w:rPr>
                <w:rFonts w:ascii="Calibri" w:eastAsia="Calibri" w:hAnsi="Calibri" w:cs="Calibri"/>
                <w:color w:val="000000"/>
                <w:lang w:eastAsia="en-US"/>
              </w:rPr>
            </w:pPr>
            <w:r w:rsidRPr="009517D3">
              <w:rPr>
                <w:rFonts w:ascii="Calibri" w:eastAsia="Calibri" w:hAnsi="Calibri" w:cs="Calibri"/>
                <w:color w:val="000000"/>
                <w:lang w:eastAsia="en-US"/>
              </w:rPr>
              <w:t>5.4</w:t>
            </w:r>
          </w:p>
        </w:tc>
        <w:tc>
          <w:tcPr>
            <w:tcW w:w="1165" w:type="dxa"/>
            <w:shd w:val="clear" w:color="auto" w:fill="FFFF00"/>
            <w:vAlign w:val="bottom"/>
          </w:tcPr>
          <w:p w14:paraId="086D139D" w14:textId="77777777" w:rsidR="00080B22" w:rsidRPr="009517D3" w:rsidRDefault="00000000" w:rsidP="009D4000">
            <w:pPr>
              <w:spacing w:after="0"/>
              <w:jc w:val="center"/>
              <w:rPr>
                <w:rFonts w:ascii="Calibri" w:eastAsia="Calibri" w:hAnsi="Calibri" w:cs="Calibri"/>
                <w:color w:val="000000"/>
                <w:lang w:eastAsia="en-US"/>
              </w:rPr>
            </w:pPr>
            <w:r w:rsidRPr="009517D3">
              <w:rPr>
                <w:rFonts w:ascii="Calibri" w:eastAsia="Calibri" w:hAnsi="Calibri" w:cs="Calibri"/>
                <w:color w:val="000000"/>
                <w:lang w:eastAsia="en-US"/>
              </w:rPr>
              <w:t>600</w:t>
            </w:r>
          </w:p>
        </w:tc>
        <w:tc>
          <w:tcPr>
            <w:tcW w:w="1166" w:type="dxa"/>
            <w:shd w:val="clear" w:color="auto" w:fill="FFFF00"/>
            <w:vAlign w:val="bottom"/>
          </w:tcPr>
          <w:p w14:paraId="5B962961" w14:textId="77777777" w:rsidR="00080B22" w:rsidRPr="009517D3" w:rsidRDefault="00000000" w:rsidP="009D4000">
            <w:pPr>
              <w:spacing w:after="0"/>
              <w:jc w:val="center"/>
              <w:rPr>
                <w:rFonts w:ascii="Calibri" w:eastAsia="Calibri" w:hAnsi="Calibri" w:cs="Calibri"/>
                <w:color w:val="000000"/>
                <w:lang w:eastAsia="en-US"/>
              </w:rPr>
            </w:pPr>
            <w:r w:rsidRPr="009517D3">
              <w:rPr>
                <w:rFonts w:ascii="Calibri" w:eastAsia="Calibri" w:hAnsi="Calibri" w:cs="Calibri"/>
                <w:color w:val="000000"/>
                <w:lang w:eastAsia="en-US"/>
              </w:rPr>
              <w:t>1300</w:t>
            </w:r>
          </w:p>
        </w:tc>
      </w:tr>
      <w:tr w:rsidR="009838DF" w14:paraId="0DDDE437" w14:textId="77777777" w:rsidTr="009D4000">
        <w:trPr>
          <w:gridAfter w:val="1"/>
          <w:wAfter w:w="8" w:type="dxa"/>
        </w:trPr>
        <w:tc>
          <w:tcPr>
            <w:tcW w:w="965" w:type="dxa"/>
            <w:shd w:val="clear" w:color="auto" w:fill="FFFF00"/>
            <w:vAlign w:val="bottom"/>
          </w:tcPr>
          <w:p w14:paraId="6011023F" w14:textId="77777777" w:rsidR="00080B22" w:rsidRPr="009517D3" w:rsidRDefault="00000000" w:rsidP="009D4000">
            <w:pPr>
              <w:spacing w:after="0"/>
              <w:jc w:val="center"/>
              <w:rPr>
                <w:rFonts w:ascii="Calibri" w:eastAsia="Calibri" w:hAnsi="Calibri" w:cs="Calibri"/>
                <w:color w:val="000000"/>
                <w:lang w:eastAsia="en-US"/>
              </w:rPr>
            </w:pPr>
            <w:r w:rsidRPr="009517D3">
              <w:rPr>
                <w:rFonts w:ascii="Calibri" w:eastAsia="Calibri" w:hAnsi="Calibri" w:cs="Calibri"/>
                <w:color w:val="000000"/>
                <w:lang w:eastAsia="en-US"/>
              </w:rPr>
              <w:t>4900</w:t>
            </w:r>
          </w:p>
        </w:tc>
        <w:tc>
          <w:tcPr>
            <w:tcW w:w="963" w:type="dxa"/>
            <w:shd w:val="clear" w:color="auto" w:fill="FFFF00"/>
            <w:vAlign w:val="bottom"/>
          </w:tcPr>
          <w:p w14:paraId="07902074" w14:textId="77777777" w:rsidR="00080B22" w:rsidRPr="009517D3" w:rsidRDefault="00000000" w:rsidP="009D4000">
            <w:pPr>
              <w:spacing w:after="0"/>
              <w:jc w:val="center"/>
              <w:rPr>
                <w:rFonts w:ascii="Calibri" w:eastAsia="Calibri" w:hAnsi="Calibri" w:cs="Calibri"/>
                <w:color w:val="000000"/>
                <w:lang w:eastAsia="en-US"/>
              </w:rPr>
            </w:pPr>
            <w:r w:rsidRPr="009517D3">
              <w:rPr>
                <w:rFonts w:ascii="Calibri" w:eastAsia="Calibri" w:hAnsi="Calibri" w:cs="Calibri"/>
                <w:color w:val="000000"/>
                <w:lang w:eastAsia="en-US"/>
              </w:rPr>
              <w:t>600</w:t>
            </w:r>
          </w:p>
        </w:tc>
        <w:tc>
          <w:tcPr>
            <w:tcW w:w="965" w:type="dxa"/>
            <w:shd w:val="clear" w:color="auto" w:fill="FFFF00"/>
            <w:vAlign w:val="bottom"/>
          </w:tcPr>
          <w:p w14:paraId="3F39B564" w14:textId="77777777" w:rsidR="00080B22" w:rsidRPr="009517D3" w:rsidRDefault="00000000" w:rsidP="009D4000">
            <w:pPr>
              <w:spacing w:after="0"/>
              <w:jc w:val="center"/>
              <w:rPr>
                <w:rFonts w:ascii="Calibri" w:eastAsia="Calibri" w:hAnsi="Calibri" w:cs="Calibri"/>
                <w:color w:val="000000"/>
                <w:lang w:eastAsia="en-US"/>
              </w:rPr>
            </w:pPr>
            <w:r w:rsidRPr="009517D3">
              <w:rPr>
                <w:rFonts w:ascii="Calibri" w:eastAsia="Calibri" w:hAnsi="Calibri" w:cs="Calibri"/>
                <w:color w:val="000000"/>
                <w:lang w:eastAsia="en-US"/>
              </w:rPr>
              <w:t>3</w:t>
            </w:r>
          </w:p>
        </w:tc>
        <w:tc>
          <w:tcPr>
            <w:tcW w:w="1697" w:type="dxa"/>
            <w:shd w:val="clear" w:color="auto" w:fill="FFFF00"/>
            <w:vAlign w:val="center"/>
          </w:tcPr>
          <w:p w14:paraId="23F0A076" w14:textId="77777777" w:rsidR="00080B22" w:rsidRPr="009517D3" w:rsidRDefault="00000000" w:rsidP="009D4000">
            <w:pPr>
              <w:spacing w:after="0"/>
              <w:jc w:val="center"/>
              <w:rPr>
                <w:rFonts w:ascii="Calibri" w:eastAsia="Calibri" w:hAnsi="Calibri" w:cs="Calibri"/>
                <w:color w:val="000000"/>
                <w:lang w:eastAsia="en-US"/>
              </w:rPr>
            </w:pPr>
            <w:r w:rsidRPr="009517D3">
              <w:rPr>
                <w:rFonts w:ascii="Calibri" w:eastAsia="Calibri" w:hAnsi="Calibri" w:cs="Calibri"/>
                <w:color w:val="000000"/>
                <w:lang w:eastAsia="en-US"/>
              </w:rPr>
              <w:t>3</w:t>
            </w:r>
          </w:p>
        </w:tc>
        <w:tc>
          <w:tcPr>
            <w:tcW w:w="1165" w:type="dxa"/>
            <w:shd w:val="clear" w:color="auto" w:fill="FFFF00"/>
            <w:vAlign w:val="bottom"/>
          </w:tcPr>
          <w:p w14:paraId="61488E41" w14:textId="77777777" w:rsidR="00080B22" w:rsidRPr="009517D3" w:rsidRDefault="00000000" w:rsidP="009D4000">
            <w:pPr>
              <w:spacing w:after="0"/>
              <w:jc w:val="center"/>
              <w:rPr>
                <w:rFonts w:ascii="Calibri" w:eastAsia="Calibri" w:hAnsi="Calibri" w:cs="Calibri"/>
                <w:color w:val="000000"/>
                <w:lang w:eastAsia="en-US"/>
              </w:rPr>
            </w:pPr>
            <w:r w:rsidRPr="009517D3">
              <w:rPr>
                <w:rFonts w:ascii="Calibri" w:eastAsia="Calibri" w:hAnsi="Calibri" w:cs="Calibri"/>
                <w:color w:val="000000"/>
                <w:lang w:eastAsia="en-US"/>
              </w:rPr>
              <w:t>88.9</w:t>
            </w:r>
          </w:p>
        </w:tc>
        <w:tc>
          <w:tcPr>
            <w:tcW w:w="1166" w:type="dxa"/>
            <w:shd w:val="clear" w:color="auto" w:fill="FFFF00"/>
            <w:vAlign w:val="bottom"/>
          </w:tcPr>
          <w:p w14:paraId="37864714" w14:textId="77777777" w:rsidR="00080B22" w:rsidRPr="009517D3" w:rsidRDefault="00000000" w:rsidP="009D4000">
            <w:pPr>
              <w:spacing w:after="0"/>
              <w:jc w:val="center"/>
              <w:rPr>
                <w:rFonts w:ascii="Calibri" w:eastAsia="Calibri" w:hAnsi="Calibri" w:cs="Calibri"/>
                <w:color w:val="000000"/>
                <w:lang w:eastAsia="en-US"/>
              </w:rPr>
            </w:pPr>
            <w:r w:rsidRPr="009517D3">
              <w:rPr>
                <w:rFonts w:ascii="Calibri" w:eastAsia="Calibri" w:hAnsi="Calibri" w:cs="Calibri"/>
                <w:color w:val="000000"/>
                <w:lang w:eastAsia="en-US"/>
              </w:rPr>
              <w:t>5.0</w:t>
            </w:r>
          </w:p>
        </w:tc>
        <w:tc>
          <w:tcPr>
            <w:tcW w:w="1165" w:type="dxa"/>
            <w:shd w:val="clear" w:color="auto" w:fill="FFFF00"/>
            <w:vAlign w:val="bottom"/>
          </w:tcPr>
          <w:p w14:paraId="3561A096" w14:textId="77777777" w:rsidR="00080B22" w:rsidRPr="009517D3" w:rsidRDefault="00000000" w:rsidP="009D4000">
            <w:pPr>
              <w:spacing w:after="0"/>
              <w:jc w:val="center"/>
              <w:rPr>
                <w:rFonts w:ascii="Calibri" w:eastAsia="Calibri" w:hAnsi="Calibri" w:cs="Calibri"/>
                <w:color w:val="000000"/>
                <w:lang w:eastAsia="en-US"/>
              </w:rPr>
            </w:pPr>
            <w:r w:rsidRPr="009517D3">
              <w:rPr>
                <w:rFonts w:ascii="Calibri" w:eastAsia="Calibri" w:hAnsi="Calibri" w:cs="Calibri"/>
                <w:color w:val="000000"/>
                <w:lang w:eastAsia="en-US"/>
              </w:rPr>
              <w:t>600</w:t>
            </w:r>
          </w:p>
        </w:tc>
        <w:tc>
          <w:tcPr>
            <w:tcW w:w="1166" w:type="dxa"/>
            <w:shd w:val="clear" w:color="auto" w:fill="FFFF00"/>
            <w:vAlign w:val="bottom"/>
          </w:tcPr>
          <w:p w14:paraId="7D5A578E" w14:textId="77777777" w:rsidR="00080B22" w:rsidRPr="009517D3" w:rsidRDefault="00000000" w:rsidP="009D4000">
            <w:pPr>
              <w:spacing w:after="0"/>
              <w:jc w:val="center"/>
              <w:rPr>
                <w:rFonts w:ascii="Calibri" w:eastAsia="Calibri" w:hAnsi="Calibri" w:cs="Calibri"/>
                <w:color w:val="000000"/>
                <w:lang w:eastAsia="en-US"/>
              </w:rPr>
            </w:pPr>
            <w:r w:rsidRPr="009517D3">
              <w:rPr>
                <w:rFonts w:ascii="Calibri" w:eastAsia="Calibri" w:hAnsi="Calibri" w:cs="Calibri"/>
                <w:color w:val="000000"/>
                <w:lang w:eastAsia="en-US"/>
              </w:rPr>
              <w:t>1100</w:t>
            </w:r>
          </w:p>
        </w:tc>
      </w:tr>
      <w:tr w:rsidR="009838DF" w14:paraId="6314C26F" w14:textId="77777777" w:rsidTr="009D4000">
        <w:trPr>
          <w:gridAfter w:val="1"/>
          <w:wAfter w:w="8" w:type="dxa"/>
        </w:trPr>
        <w:tc>
          <w:tcPr>
            <w:tcW w:w="965" w:type="dxa"/>
            <w:shd w:val="clear" w:color="auto" w:fill="FFFF00"/>
            <w:vAlign w:val="bottom"/>
          </w:tcPr>
          <w:p w14:paraId="1488CEC0" w14:textId="77777777" w:rsidR="00080B22" w:rsidRPr="009517D3" w:rsidRDefault="00000000" w:rsidP="009D4000">
            <w:pPr>
              <w:spacing w:after="0"/>
              <w:jc w:val="center"/>
              <w:rPr>
                <w:rFonts w:ascii="Calibri" w:eastAsia="Calibri" w:hAnsi="Calibri" w:cs="Calibri"/>
                <w:color w:val="000000"/>
                <w:lang w:eastAsia="en-US"/>
              </w:rPr>
            </w:pPr>
            <w:r w:rsidRPr="009517D3">
              <w:rPr>
                <w:rFonts w:ascii="Calibri" w:eastAsia="Calibri" w:hAnsi="Calibri" w:cs="Calibri"/>
                <w:color w:val="000000"/>
                <w:lang w:eastAsia="en-US"/>
              </w:rPr>
              <w:t>4900</w:t>
            </w:r>
          </w:p>
        </w:tc>
        <w:tc>
          <w:tcPr>
            <w:tcW w:w="963" w:type="dxa"/>
            <w:shd w:val="clear" w:color="auto" w:fill="FFFF00"/>
            <w:vAlign w:val="bottom"/>
          </w:tcPr>
          <w:p w14:paraId="5F705B23" w14:textId="77777777" w:rsidR="00080B22" w:rsidRPr="009517D3" w:rsidRDefault="00000000" w:rsidP="009D4000">
            <w:pPr>
              <w:spacing w:after="0"/>
              <w:jc w:val="center"/>
              <w:rPr>
                <w:rFonts w:ascii="Calibri" w:eastAsia="Calibri" w:hAnsi="Calibri" w:cs="Calibri"/>
                <w:color w:val="000000"/>
                <w:lang w:eastAsia="en-US"/>
              </w:rPr>
            </w:pPr>
            <w:r w:rsidRPr="009517D3">
              <w:rPr>
                <w:rFonts w:ascii="Calibri" w:eastAsia="Calibri" w:hAnsi="Calibri" w:cs="Calibri"/>
                <w:color w:val="000000"/>
                <w:lang w:eastAsia="en-US"/>
              </w:rPr>
              <w:t>1200</w:t>
            </w:r>
          </w:p>
        </w:tc>
        <w:tc>
          <w:tcPr>
            <w:tcW w:w="965" w:type="dxa"/>
            <w:shd w:val="clear" w:color="auto" w:fill="FFFF00"/>
            <w:vAlign w:val="bottom"/>
          </w:tcPr>
          <w:p w14:paraId="7465412D" w14:textId="77777777" w:rsidR="00080B22" w:rsidRPr="009517D3" w:rsidRDefault="00000000" w:rsidP="009D4000">
            <w:pPr>
              <w:spacing w:after="0"/>
              <w:jc w:val="center"/>
              <w:rPr>
                <w:rFonts w:ascii="Calibri" w:eastAsia="Calibri" w:hAnsi="Calibri" w:cs="Calibri"/>
                <w:color w:val="000000"/>
                <w:lang w:eastAsia="en-US"/>
              </w:rPr>
            </w:pPr>
            <w:r w:rsidRPr="009517D3">
              <w:rPr>
                <w:rFonts w:ascii="Calibri" w:eastAsia="Calibri" w:hAnsi="Calibri" w:cs="Calibri"/>
                <w:color w:val="000000"/>
                <w:lang w:eastAsia="en-US"/>
              </w:rPr>
              <w:t>3</w:t>
            </w:r>
          </w:p>
        </w:tc>
        <w:tc>
          <w:tcPr>
            <w:tcW w:w="1697" w:type="dxa"/>
            <w:shd w:val="clear" w:color="auto" w:fill="FFFF00"/>
            <w:vAlign w:val="center"/>
          </w:tcPr>
          <w:p w14:paraId="6B825807" w14:textId="77777777" w:rsidR="00080B22" w:rsidRPr="009517D3" w:rsidRDefault="00000000" w:rsidP="009D4000">
            <w:pPr>
              <w:spacing w:after="0"/>
              <w:jc w:val="center"/>
              <w:rPr>
                <w:rFonts w:ascii="Calibri" w:eastAsia="Calibri" w:hAnsi="Calibri" w:cs="Calibri"/>
                <w:color w:val="000000"/>
                <w:lang w:eastAsia="en-US"/>
              </w:rPr>
            </w:pPr>
            <w:r w:rsidRPr="009517D3">
              <w:rPr>
                <w:rFonts w:ascii="Calibri" w:eastAsia="Calibri" w:hAnsi="Calibri" w:cs="Calibri"/>
                <w:color w:val="000000"/>
                <w:lang w:eastAsia="en-US"/>
              </w:rPr>
              <w:t>6</w:t>
            </w:r>
          </w:p>
        </w:tc>
        <w:tc>
          <w:tcPr>
            <w:tcW w:w="1165" w:type="dxa"/>
            <w:shd w:val="clear" w:color="auto" w:fill="FFFF00"/>
            <w:vAlign w:val="bottom"/>
          </w:tcPr>
          <w:p w14:paraId="0277E7FA" w14:textId="77777777" w:rsidR="00080B22" w:rsidRPr="009517D3" w:rsidRDefault="00000000" w:rsidP="009D4000">
            <w:pPr>
              <w:spacing w:after="0"/>
              <w:jc w:val="center"/>
              <w:rPr>
                <w:rFonts w:ascii="Calibri" w:eastAsia="Calibri" w:hAnsi="Calibri" w:cs="Calibri"/>
                <w:color w:val="000000"/>
                <w:lang w:eastAsia="en-US"/>
              </w:rPr>
            </w:pPr>
            <w:r w:rsidRPr="009517D3">
              <w:rPr>
                <w:rFonts w:ascii="Calibri" w:eastAsia="Calibri" w:hAnsi="Calibri" w:cs="Calibri"/>
                <w:color w:val="000000"/>
                <w:lang w:eastAsia="en-US"/>
              </w:rPr>
              <w:t>114.3</w:t>
            </w:r>
          </w:p>
        </w:tc>
        <w:tc>
          <w:tcPr>
            <w:tcW w:w="1166" w:type="dxa"/>
            <w:shd w:val="clear" w:color="auto" w:fill="FFFF00"/>
            <w:vAlign w:val="bottom"/>
          </w:tcPr>
          <w:p w14:paraId="4D0B16CB" w14:textId="77777777" w:rsidR="00080B22" w:rsidRPr="009517D3" w:rsidRDefault="00000000" w:rsidP="009D4000">
            <w:pPr>
              <w:spacing w:after="0"/>
              <w:jc w:val="center"/>
              <w:rPr>
                <w:rFonts w:ascii="Calibri" w:eastAsia="Calibri" w:hAnsi="Calibri" w:cs="Calibri"/>
                <w:color w:val="000000"/>
                <w:lang w:eastAsia="en-US"/>
              </w:rPr>
            </w:pPr>
            <w:r w:rsidRPr="009517D3">
              <w:rPr>
                <w:rFonts w:ascii="Calibri" w:eastAsia="Calibri" w:hAnsi="Calibri" w:cs="Calibri"/>
                <w:color w:val="000000"/>
                <w:lang w:eastAsia="en-US"/>
              </w:rPr>
              <w:t>5.4</w:t>
            </w:r>
          </w:p>
        </w:tc>
        <w:tc>
          <w:tcPr>
            <w:tcW w:w="1165" w:type="dxa"/>
            <w:shd w:val="clear" w:color="auto" w:fill="FFFF00"/>
            <w:vAlign w:val="bottom"/>
          </w:tcPr>
          <w:p w14:paraId="3D7653B3" w14:textId="77777777" w:rsidR="00080B22" w:rsidRPr="009517D3" w:rsidRDefault="00000000" w:rsidP="009D4000">
            <w:pPr>
              <w:spacing w:after="0"/>
              <w:jc w:val="center"/>
              <w:rPr>
                <w:rFonts w:ascii="Calibri" w:eastAsia="Calibri" w:hAnsi="Calibri" w:cs="Calibri"/>
                <w:color w:val="000000"/>
                <w:lang w:eastAsia="en-US"/>
              </w:rPr>
            </w:pPr>
            <w:r w:rsidRPr="009517D3">
              <w:rPr>
                <w:rFonts w:ascii="Calibri" w:eastAsia="Calibri" w:hAnsi="Calibri" w:cs="Calibri"/>
                <w:color w:val="000000"/>
                <w:lang w:eastAsia="en-US"/>
              </w:rPr>
              <w:t>600</w:t>
            </w:r>
          </w:p>
        </w:tc>
        <w:tc>
          <w:tcPr>
            <w:tcW w:w="1166" w:type="dxa"/>
            <w:shd w:val="clear" w:color="auto" w:fill="FFFF00"/>
            <w:vAlign w:val="bottom"/>
          </w:tcPr>
          <w:p w14:paraId="7F75BE5C" w14:textId="77777777" w:rsidR="00080B22" w:rsidRPr="009517D3" w:rsidRDefault="00000000" w:rsidP="009D4000">
            <w:pPr>
              <w:spacing w:after="0"/>
              <w:jc w:val="center"/>
              <w:rPr>
                <w:rFonts w:ascii="Calibri" w:eastAsia="Calibri" w:hAnsi="Calibri" w:cs="Calibri"/>
                <w:color w:val="000000"/>
                <w:lang w:eastAsia="en-US"/>
              </w:rPr>
            </w:pPr>
            <w:r w:rsidRPr="009517D3">
              <w:rPr>
                <w:rFonts w:ascii="Calibri" w:eastAsia="Calibri" w:hAnsi="Calibri" w:cs="Calibri"/>
                <w:color w:val="000000"/>
                <w:lang w:eastAsia="en-US"/>
              </w:rPr>
              <w:t>1300</w:t>
            </w:r>
          </w:p>
        </w:tc>
      </w:tr>
      <w:tr w:rsidR="009838DF" w14:paraId="1FAF07EE" w14:textId="77777777" w:rsidTr="009D4000">
        <w:trPr>
          <w:gridAfter w:val="1"/>
          <w:wAfter w:w="8" w:type="dxa"/>
        </w:trPr>
        <w:tc>
          <w:tcPr>
            <w:tcW w:w="965" w:type="dxa"/>
            <w:shd w:val="clear" w:color="auto" w:fill="FFFF00"/>
            <w:vAlign w:val="bottom"/>
          </w:tcPr>
          <w:p w14:paraId="2E7415A2" w14:textId="77777777" w:rsidR="00080B22" w:rsidRPr="009517D3" w:rsidRDefault="00000000" w:rsidP="009D4000">
            <w:pPr>
              <w:spacing w:after="0"/>
              <w:jc w:val="center"/>
              <w:rPr>
                <w:rFonts w:ascii="Calibri" w:eastAsia="Calibri" w:hAnsi="Calibri" w:cs="Calibri"/>
                <w:color w:val="000000"/>
                <w:lang w:eastAsia="en-US"/>
              </w:rPr>
            </w:pPr>
            <w:r w:rsidRPr="009517D3">
              <w:rPr>
                <w:rFonts w:ascii="Calibri" w:eastAsia="Calibri" w:hAnsi="Calibri" w:cs="Calibri"/>
                <w:color w:val="000000"/>
                <w:lang w:eastAsia="en-US"/>
              </w:rPr>
              <w:t>4900</w:t>
            </w:r>
          </w:p>
        </w:tc>
        <w:tc>
          <w:tcPr>
            <w:tcW w:w="963" w:type="dxa"/>
            <w:shd w:val="clear" w:color="auto" w:fill="FFFF00"/>
            <w:vAlign w:val="bottom"/>
          </w:tcPr>
          <w:p w14:paraId="366EC49D" w14:textId="77777777" w:rsidR="00080B22" w:rsidRPr="009517D3" w:rsidRDefault="00000000" w:rsidP="009D4000">
            <w:pPr>
              <w:spacing w:after="0"/>
              <w:jc w:val="center"/>
              <w:rPr>
                <w:rFonts w:ascii="Calibri" w:eastAsia="Calibri" w:hAnsi="Calibri" w:cs="Calibri"/>
                <w:color w:val="000000"/>
                <w:lang w:eastAsia="en-US"/>
              </w:rPr>
            </w:pPr>
            <w:r w:rsidRPr="009517D3">
              <w:rPr>
                <w:rFonts w:ascii="Calibri" w:eastAsia="Calibri" w:hAnsi="Calibri" w:cs="Calibri"/>
                <w:color w:val="000000"/>
                <w:lang w:eastAsia="en-US"/>
              </w:rPr>
              <w:t>1800</w:t>
            </w:r>
          </w:p>
        </w:tc>
        <w:tc>
          <w:tcPr>
            <w:tcW w:w="965" w:type="dxa"/>
            <w:shd w:val="clear" w:color="auto" w:fill="FFFF00"/>
            <w:vAlign w:val="bottom"/>
          </w:tcPr>
          <w:p w14:paraId="52798FEE" w14:textId="77777777" w:rsidR="00080B22" w:rsidRPr="009517D3" w:rsidRDefault="00000000" w:rsidP="009D4000">
            <w:pPr>
              <w:spacing w:after="0"/>
              <w:jc w:val="center"/>
              <w:rPr>
                <w:rFonts w:ascii="Calibri" w:eastAsia="Calibri" w:hAnsi="Calibri" w:cs="Calibri"/>
                <w:color w:val="000000"/>
                <w:lang w:eastAsia="en-US"/>
              </w:rPr>
            </w:pPr>
            <w:r w:rsidRPr="009517D3">
              <w:rPr>
                <w:rFonts w:ascii="Calibri" w:eastAsia="Calibri" w:hAnsi="Calibri" w:cs="Calibri"/>
                <w:color w:val="000000"/>
                <w:lang w:eastAsia="en-US"/>
              </w:rPr>
              <w:t>3</w:t>
            </w:r>
          </w:p>
        </w:tc>
        <w:tc>
          <w:tcPr>
            <w:tcW w:w="1697" w:type="dxa"/>
            <w:shd w:val="clear" w:color="auto" w:fill="FFFF00"/>
            <w:vAlign w:val="center"/>
          </w:tcPr>
          <w:p w14:paraId="1C936F96" w14:textId="77777777" w:rsidR="00080B22" w:rsidRPr="009517D3" w:rsidRDefault="00000000" w:rsidP="009D4000">
            <w:pPr>
              <w:spacing w:after="0"/>
              <w:jc w:val="center"/>
              <w:rPr>
                <w:rFonts w:ascii="Calibri" w:eastAsia="Calibri" w:hAnsi="Calibri" w:cs="Calibri"/>
                <w:color w:val="000000"/>
                <w:lang w:eastAsia="en-US"/>
              </w:rPr>
            </w:pPr>
            <w:r w:rsidRPr="009517D3">
              <w:rPr>
                <w:rFonts w:ascii="Calibri" w:eastAsia="Calibri" w:hAnsi="Calibri" w:cs="Calibri"/>
                <w:color w:val="000000"/>
                <w:lang w:eastAsia="en-US"/>
              </w:rPr>
              <w:t>9</w:t>
            </w:r>
          </w:p>
        </w:tc>
        <w:tc>
          <w:tcPr>
            <w:tcW w:w="1165" w:type="dxa"/>
            <w:shd w:val="clear" w:color="auto" w:fill="FFFF00"/>
            <w:vAlign w:val="bottom"/>
          </w:tcPr>
          <w:p w14:paraId="5F2C83F7" w14:textId="77777777" w:rsidR="00080B22" w:rsidRPr="009517D3" w:rsidRDefault="00000000" w:rsidP="009D4000">
            <w:pPr>
              <w:spacing w:after="0"/>
              <w:jc w:val="center"/>
              <w:rPr>
                <w:rFonts w:ascii="Calibri" w:eastAsia="Calibri" w:hAnsi="Calibri" w:cs="Calibri"/>
                <w:color w:val="000000"/>
                <w:lang w:eastAsia="en-US"/>
              </w:rPr>
            </w:pPr>
            <w:r w:rsidRPr="009517D3">
              <w:rPr>
                <w:rFonts w:ascii="Calibri" w:eastAsia="Calibri" w:hAnsi="Calibri" w:cs="Calibri"/>
                <w:color w:val="000000"/>
                <w:lang w:eastAsia="en-US"/>
              </w:rPr>
              <w:t>114.3</w:t>
            </w:r>
          </w:p>
        </w:tc>
        <w:tc>
          <w:tcPr>
            <w:tcW w:w="1166" w:type="dxa"/>
            <w:shd w:val="clear" w:color="auto" w:fill="FFFF00"/>
            <w:vAlign w:val="bottom"/>
          </w:tcPr>
          <w:p w14:paraId="49CF7698" w14:textId="77777777" w:rsidR="00080B22" w:rsidRPr="009517D3" w:rsidRDefault="00000000" w:rsidP="009D4000">
            <w:pPr>
              <w:spacing w:after="0"/>
              <w:jc w:val="center"/>
              <w:rPr>
                <w:rFonts w:ascii="Calibri" w:eastAsia="Calibri" w:hAnsi="Calibri" w:cs="Calibri"/>
                <w:color w:val="000000"/>
                <w:lang w:eastAsia="en-US"/>
              </w:rPr>
            </w:pPr>
            <w:r w:rsidRPr="009517D3">
              <w:rPr>
                <w:rFonts w:ascii="Calibri" w:eastAsia="Calibri" w:hAnsi="Calibri" w:cs="Calibri"/>
                <w:color w:val="000000"/>
                <w:lang w:eastAsia="en-US"/>
              </w:rPr>
              <w:t>5.4</w:t>
            </w:r>
          </w:p>
        </w:tc>
        <w:tc>
          <w:tcPr>
            <w:tcW w:w="1165" w:type="dxa"/>
            <w:shd w:val="clear" w:color="auto" w:fill="FFFF00"/>
            <w:vAlign w:val="bottom"/>
          </w:tcPr>
          <w:p w14:paraId="37057338" w14:textId="77777777" w:rsidR="00080B22" w:rsidRPr="009517D3" w:rsidRDefault="00000000" w:rsidP="009D4000">
            <w:pPr>
              <w:spacing w:after="0"/>
              <w:jc w:val="center"/>
              <w:rPr>
                <w:rFonts w:ascii="Calibri" w:eastAsia="Calibri" w:hAnsi="Calibri" w:cs="Calibri"/>
                <w:color w:val="000000"/>
                <w:lang w:eastAsia="en-US"/>
              </w:rPr>
            </w:pPr>
            <w:r w:rsidRPr="009517D3">
              <w:rPr>
                <w:rFonts w:ascii="Calibri" w:eastAsia="Calibri" w:hAnsi="Calibri" w:cs="Calibri"/>
                <w:color w:val="000000"/>
                <w:lang w:eastAsia="en-US"/>
              </w:rPr>
              <w:t>600</w:t>
            </w:r>
          </w:p>
        </w:tc>
        <w:tc>
          <w:tcPr>
            <w:tcW w:w="1166" w:type="dxa"/>
            <w:shd w:val="clear" w:color="auto" w:fill="FFFF00"/>
            <w:vAlign w:val="bottom"/>
          </w:tcPr>
          <w:p w14:paraId="6722088D" w14:textId="77777777" w:rsidR="00080B22" w:rsidRPr="009517D3" w:rsidRDefault="00000000" w:rsidP="009D4000">
            <w:pPr>
              <w:spacing w:after="0"/>
              <w:jc w:val="center"/>
              <w:rPr>
                <w:rFonts w:ascii="Calibri" w:eastAsia="Calibri" w:hAnsi="Calibri" w:cs="Calibri"/>
                <w:color w:val="000000"/>
                <w:lang w:eastAsia="en-US"/>
              </w:rPr>
            </w:pPr>
            <w:r w:rsidRPr="009517D3">
              <w:rPr>
                <w:rFonts w:ascii="Calibri" w:eastAsia="Calibri" w:hAnsi="Calibri" w:cs="Calibri"/>
                <w:color w:val="000000"/>
                <w:lang w:eastAsia="en-US"/>
              </w:rPr>
              <w:t>1300</w:t>
            </w:r>
          </w:p>
        </w:tc>
      </w:tr>
      <w:tr w:rsidR="009838DF" w14:paraId="43E2A9D3" w14:textId="77777777" w:rsidTr="009D4000">
        <w:trPr>
          <w:gridAfter w:val="1"/>
          <w:wAfter w:w="8" w:type="dxa"/>
        </w:trPr>
        <w:tc>
          <w:tcPr>
            <w:tcW w:w="965" w:type="dxa"/>
            <w:shd w:val="clear" w:color="auto" w:fill="FFFF00"/>
            <w:vAlign w:val="bottom"/>
          </w:tcPr>
          <w:p w14:paraId="18CFEEDC" w14:textId="77777777" w:rsidR="00080B22" w:rsidRPr="009517D3" w:rsidRDefault="00000000" w:rsidP="009D4000">
            <w:pPr>
              <w:spacing w:after="0"/>
              <w:jc w:val="center"/>
              <w:rPr>
                <w:rFonts w:ascii="Calibri" w:eastAsia="Calibri" w:hAnsi="Calibri" w:cs="Calibri"/>
                <w:color w:val="000000"/>
                <w:lang w:eastAsia="en-US"/>
              </w:rPr>
            </w:pPr>
            <w:r w:rsidRPr="009517D3">
              <w:rPr>
                <w:rFonts w:ascii="Calibri" w:eastAsia="Calibri" w:hAnsi="Calibri" w:cs="Calibri"/>
                <w:color w:val="000000"/>
                <w:lang w:eastAsia="en-US"/>
              </w:rPr>
              <w:t>5500</w:t>
            </w:r>
          </w:p>
        </w:tc>
        <w:tc>
          <w:tcPr>
            <w:tcW w:w="963" w:type="dxa"/>
            <w:shd w:val="clear" w:color="auto" w:fill="FFFF00"/>
            <w:vAlign w:val="bottom"/>
          </w:tcPr>
          <w:p w14:paraId="7C0B26A4" w14:textId="77777777" w:rsidR="00080B22" w:rsidRPr="009517D3" w:rsidRDefault="00000000" w:rsidP="009D4000">
            <w:pPr>
              <w:spacing w:after="0"/>
              <w:jc w:val="center"/>
              <w:rPr>
                <w:rFonts w:ascii="Calibri" w:eastAsia="Calibri" w:hAnsi="Calibri" w:cs="Calibri"/>
                <w:color w:val="000000"/>
                <w:lang w:eastAsia="en-US"/>
              </w:rPr>
            </w:pPr>
            <w:r w:rsidRPr="009517D3">
              <w:rPr>
                <w:rFonts w:ascii="Calibri" w:eastAsia="Calibri" w:hAnsi="Calibri" w:cs="Calibri"/>
                <w:color w:val="000000"/>
                <w:lang w:eastAsia="en-US"/>
              </w:rPr>
              <w:t>600</w:t>
            </w:r>
          </w:p>
        </w:tc>
        <w:tc>
          <w:tcPr>
            <w:tcW w:w="965" w:type="dxa"/>
            <w:shd w:val="clear" w:color="auto" w:fill="FFFF00"/>
            <w:vAlign w:val="bottom"/>
          </w:tcPr>
          <w:p w14:paraId="52D64EAC" w14:textId="77777777" w:rsidR="00080B22" w:rsidRPr="009517D3" w:rsidRDefault="00000000" w:rsidP="009D4000">
            <w:pPr>
              <w:spacing w:after="0"/>
              <w:jc w:val="center"/>
              <w:rPr>
                <w:rFonts w:ascii="Calibri" w:eastAsia="Calibri" w:hAnsi="Calibri" w:cs="Calibri"/>
                <w:color w:val="000000"/>
                <w:lang w:eastAsia="en-US"/>
              </w:rPr>
            </w:pPr>
            <w:r w:rsidRPr="009517D3">
              <w:rPr>
                <w:rFonts w:ascii="Calibri" w:eastAsia="Calibri" w:hAnsi="Calibri" w:cs="Calibri"/>
                <w:color w:val="000000"/>
                <w:lang w:eastAsia="en-US"/>
              </w:rPr>
              <w:t>3</w:t>
            </w:r>
          </w:p>
        </w:tc>
        <w:tc>
          <w:tcPr>
            <w:tcW w:w="1697" w:type="dxa"/>
            <w:shd w:val="clear" w:color="auto" w:fill="FFFF00"/>
            <w:vAlign w:val="center"/>
          </w:tcPr>
          <w:p w14:paraId="0295084F" w14:textId="77777777" w:rsidR="00080B22" w:rsidRPr="009517D3" w:rsidRDefault="00000000" w:rsidP="009D4000">
            <w:pPr>
              <w:spacing w:after="0"/>
              <w:jc w:val="center"/>
              <w:rPr>
                <w:rFonts w:ascii="Calibri" w:eastAsia="Calibri" w:hAnsi="Calibri" w:cs="Calibri"/>
                <w:color w:val="000000"/>
                <w:lang w:eastAsia="en-US"/>
              </w:rPr>
            </w:pPr>
            <w:r w:rsidRPr="009517D3">
              <w:rPr>
                <w:rFonts w:ascii="Calibri" w:eastAsia="Calibri" w:hAnsi="Calibri" w:cs="Calibri"/>
                <w:color w:val="000000"/>
                <w:lang w:eastAsia="en-US"/>
              </w:rPr>
              <w:t>3</w:t>
            </w:r>
          </w:p>
        </w:tc>
        <w:tc>
          <w:tcPr>
            <w:tcW w:w="1165" w:type="dxa"/>
            <w:shd w:val="clear" w:color="auto" w:fill="FFFF00"/>
            <w:vAlign w:val="bottom"/>
          </w:tcPr>
          <w:p w14:paraId="2A6C80CA" w14:textId="77777777" w:rsidR="00080B22" w:rsidRPr="009517D3" w:rsidRDefault="00000000" w:rsidP="009D4000">
            <w:pPr>
              <w:spacing w:after="0"/>
              <w:jc w:val="center"/>
              <w:rPr>
                <w:rFonts w:ascii="Calibri" w:eastAsia="Calibri" w:hAnsi="Calibri" w:cs="Calibri"/>
                <w:color w:val="000000"/>
                <w:lang w:eastAsia="en-US"/>
              </w:rPr>
            </w:pPr>
            <w:r w:rsidRPr="009517D3">
              <w:rPr>
                <w:rFonts w:ascii="Calibri" w:eastAsia="Calibri" w:hAnsi="Calibri" w:cs="Calibri"/>
                <w:color w:val="000000"/>
                <w:lang w:eastAsia="en-US"/>
              </w:rPr>
              <w:t>88.9</w:t>
            </w:r>
          </w:p>
        </w:tc>
        <w:tc>
          <w:tcPr>
            <w:tcW w:w="1166" w:type="dxa"/>
            <w:shd w:val="clear" w:color="auto" w:fill="FFFF00"/>
            <w:vAlign w:val="bottom"/>
          </w:tcPr>
          <w:p w14:paraId="1F9580CE" w14:textId="77777777" w:rsidR="00080B22" w:rsidRPr="009517D3" w:rsidRDefault="00000000" w:rsidP="009D4000">
            <w:pPr>
              <w:spacing w:after="0"/>
              <w:jc w:val="center"/>
              <w:rPr>
                <w:rFonts w:ascii="Calibri" w:eastAsia="Calibri" w:hAnsi="Calibri" w:cs="Calibri"/>
                <w:color w:val="000000"/>
                <w:lang w:eastAsia="en-US"/>
              </w:rPr>
            </w:pPr>
            <w:r w:rsidRPr="009517D3">
              <w:rPr>
                <w:rFonts w:ascii="Calibri" w:eastAsia="Calibri" w:hAnsi="Calibri" w:cs="Calibri"/>
                <w:color w:val="000000"/>
                <w:lang w:eastAsia="en-US"/>
              </w:rPr>
              <w:t>5.0</w:t>
            </w:r>
          </w:p>
        </w:tc>
        <w:tc>
          <w:tcPr>
            <w:tcW w:w="1165" w:type="dxa"/>
            <w:shd w:val="clear" w:color="auto" w:fill="FFFF00"/>
            <w:vAlign w:val="bottom"/>
          </w:tcPr>
          <w:p w14:paraId="457B2AE3" w14:textId="77777777" w:rsidR="00080B22" w:rsidRPr="009517D3" w:rsidRDefault="00000000" w:rsidP="009D4000">
            <w:pPr>
              <w:spacing w:after="0"/>
              <w:jc w:val="center"/>
              <w:rPr>
                <w:rFonts w:ascii="Calibri" w:eastAsia="Calibri" w:hAnsi="Calibri" w:cs="Calibri"/>
                <w:color w:val="000000"/>
                <w:lang w:eastAsia="en-US"/>
              </w:rPr>
            </w:pPr>
            <w:r w:rsidRPr="009517D3">
              <w:rPr>
                <w:rFonts w:ascii="Calibri" w:eastAsia="Calibri" w:hAnsi="Calibri" w:cs="Calibri"/>
                <w:color w:val="000000"/>
                <w:lang w:eastAsia="en-US"/>
              </w:rPr>
              <w:t>600</w:t>
            </w:r>
          </w:p>
        </w:tc>
        <w:tc>
          <w:tcPr>
            <w:tcW w:w="1166" w:type="dxa"/>
            <w:shd w:val="clear" w:color="auto" w:fill="FFFF00"/>
            <w:vAlign w:val="bottom"/>
          </w:tcPr>
          <w:p w14:paraId="21292E51" w14:textId="77777777" w:rsidR="00080B22" w:rsidRPr="009517D3" w:rsidRDefault="00000000" w:rsidP="009D4000">
            <w:pPr>
              <w:spacing w:after="0"/>
              <w:jc w:val="center"/>
              <w:rPr>
                <w:rFonts w:ascii="Calibri" w:eastAsia="Calibri" w:hAnsi="Calibri" w:cs="Calibri"/>
                <w:color w:val="000000"/>
                <w:lang w:eastAsia="en-US"/>
              </w:rPr>
            </w:pPr>
            <w:r w:rsidRPr="009517D3">
              <w:rPr>
                <w:rFonts w:ascii="Calibri" w:eastAsia="Calibri" w:hAnsi="Calibri" w:cs="Calibri"/>
                <w:color w:val="000000"/>
                <w:lang w:eastAsia="en-US"/>
              </w:rPr>
              <w:t>1100</w:t>
            </w:r>
          </w:p>
        </w:tc>
      </w:tr>
      <w:tr w:rsidR="009838DF" w14:paraId="12FD990E" w14:textId="77777777" w:rsidTr="009D4000">
        <w:trPr>
          <w:gridAfter w:val="1"/>
          <w:wAfter w:w="8" w:type="dxa"/>
        </w:trPr>
        <w:tc>
          <w:tcPr>
            <w:tcW w:w="965" w:type="dxa"/>
            <w:shd w:val="clear" w:color="auto" w:fill="FFFF00"/>
            <w:vAlign w:val="bottom"/>
          </w:tcPr>
          <w:p w14:paraId="6999D9AB" w14:textId="77777777" w:rsidR="00080B22" w:rsidRPr="009517D3" w:rsidRDefault="00000000" w:rsidP="009D4000">
            <w:pPr>
              <w:spacing w:after="0"/>
              <w:jc w:val="center"/>
              <w:rPr>
                <w:rFonts w:ascii="Calibri" w:eastAsia="Calibri" w:hAnsi="Calibri" w:cs="Calibri"/>
                <w:color w:val="000000"/>
                <w:lang w:eastAsia="en-US"/>
              </w:rPr>
            </w:pPr>
            <w:r w:rsidRPr="009517D3">
              <w:rPr>
                <w:rFonts w:ascii="Calibri" w:eastAsia="Calibri" w:hAnsi="Calibri" w:cs="Calibri"/>
                <w:color w:val="000000"/>
                <w:lang w:eastAsia="en-US"/>
              </w:rPr>
              <w:t>5500</w:t>
            </w:r>
          </w:p>
        </w:tc>
        <w:tc>
          <w:tcPr>
            <w:tcW w:w="963" w:type="dxa"/>
            <w:shd w:val="clear" w:color="auto" w:fill="FFFF00"/>
            <w:vAlign w:val="bottom"/>
          </w:tcPr>
          <w:p w14:paraId="4E40630A" w14:textId="77777777" w:rsidR="00080B22" w:rsidRPr="009517D3" w:rsidRDefault="00000000" w:rsidP="009D4000">
            <w:pPr>
              <w:spacing w:after="0"/>
              <w:jc w:val="center"/>
              <w:rPr>
                <w:rFonts w:ascii="Calibri" w:eastAsia="Calibri" w:hAnsi="Calibri" w:cs="Calibri"/>
                <w:color w:val="000000"/>
                <w:lang w:eastAsia="en-US"/>
              </w:rPr>
            </w:pPr>
            <w:r w:rsidRPr="009517D3">
              <w:rPr>
                <w:rFonts w:ascii="Calibri" w:eastAsia="Calibri" w:hAnsi="Calibri" w:cs="Calibri"/>
                <w:color w:val="000000"/>
                <w:lang w:eastAsia="en-US"/>
              </w:rPr>
              <w:t>1200</w:t>
            </w:r>
          </w:p>
        </w:tc>
        <w:tc>
          <w:tcPr>
            <w:tcW w:w="965" w:type="dxa"/>
            <w:shd w:val="clear" w:color="auto" w:fill="FFFF00"/>
            <w:vAlign w:val="bottom"/>
          </w:tcPr>
          <w:p w14:paraId="17246262" w14:textId="77777777" w:rsidR="00080B22" w:rsidRPr="009517D3" w:rsidRDefault="00000000" w:rsidP="009D4000">
            <w:pPr>
              <w:spacing w:after="0"/>
              <w:jc w:val="center"/>
              <w:rPr>
                <w:rFonts w:ascii="Calibri" w:eastAsia="Calibri" w:hAnsi="Calibri" w:cs="Calibri"/>
                <w:color w:val="000000"/>
                <w:lang w:eastAsia="en-US"/>
              </w:rPr>
            </w:pPr>
            <w:r w:rsidRPr="009517D3">
              <w:rPr>
                <w:rFonts w:ascii="Calibri" w:eastAsia="Calibri" w:hAnsi="Calibri" w:cs="Calibri"/>
                <w:color w:val="000000"/>
                <w:lang w:eastAsia="en-US"/>
              </w:rPr>
              <w:t>4.0</w:t>
            </w:r>
          </w:p>
        </w:tc>
        <w:tc>
          <w:tcPr>
            <w:tcW w:w="1697" w:type="dxa"/>
            <w:shd w:val="clear" w:color="auto" w:fill="FFFF00"/>
            <w:vAlign w:val="center"/>
          </w:tcPr>
          <w:p w14:paraId="69DF04B8" w14:textId="77777777" w:rsidR="00080B22" w:rsidRPr="009517D3" w:rsidRDefault="00000000" w:rsidP="009D4000">
            <w:pPr>
              <w:spacing w:after="0"/>
              <w:jc w:val="center"/>
              <w:rPr>
                <w:rFonts w:ascii="Calibri" w:eastAsia="Calibri" w:hAnsi="Calibri" w:cs="Calibri"/>
                <w:color w:val="000000"/>
                <w:lang w:eastAsia="en-US"/>
              </w:rPr>
            </w:pPr>
            <w:r w:rsidRPr="009517D3">
              <w:rPr>
                <w:rFonts w:ascii="Calibri" w:eastAsia="Calibri" w:hAnsi="Calibri" w:cs="Calibri"/>
                <w:color w:val="000000"/>
                <w:lang w:eastAsia="en-US"/>
              </w:rPr>
              <w:t>6</w:t>
            </w:r>
          </w:p>
        </w:tc>
        <w:tc>
          <w:tcPr>
            <w:tcW w:w="1165" w:type="dxa"/>
            <w:shd w:val="clear" w:color="auto" w:fill="FFFF00"/>
            <w:vAlign w:val="bottom"/>
          </w:tcPr>
          <w:p w14:paraId="2BC4ECBF" w14:textId="77777777" w:rsidR="00080B22" w:rsidRPr="009517D3" w:rsidRDefault="00000000" w:rsidP="009D4000">
            <w:pPr>
              <w:spacing w:after="0"/>
              <w:jc w:val="center"/>
              <w:rPr>
                <w:rFonts w:ascii="Calibri" w:eastAsia="Calibri" w:hAnsi="Calibri" w:cs="Calibri"/>
                <w:color w:val="000000"/>
                <w:lang w:eastAsia="en-US"/>
              </w:rPr>
            </w:pPr>
            <w:r w:rsidRPr="009517D3">
              <w:rPr>
                <w:rFonts w:ascii="Calibri" w:eastAsia="Calibri" w:hAnsi="Calibri" w:cs="Calibri"/>
                <w:color w:val="000000"/>
                <w:lang w:eastAsia="en-US"/>
              </w:rPr>
              <w:t>101.6</w:t>
            </w:r>
          </w:p>
        </w:tc>
        <w:tc>
          <w:tcPr>
            <w:tcW w:w="1166" w:type="dxa"/>
            <w:shd w:val="clear" w:color="auto" w:fill="FFFF00"/>
            <w:vAlign w:val="bottom"/>
          </w:tcPr>
          <w:p w14:paraId="3CBB366D" w14:textId="77777777" w:rsidR="00080B22" w:rsidRPr="009517D3" w:rsidRDefault="00000000" w:rsidP="009D4000">
            <w:pPr>
              <w:spacing w:after="0"/>
              <w:jc w:val="center"/>
              <w:rPr>
                <w:rFonts w:ascii="Calibri" w:eastAsia="Calibri" w:hAnsi="Calibri" w:cs="Calibri"/>
                <w:color w:val="000000"/>
                <w:lang w:eastAsia="en-US"/>
              </w:rPr>
            </w:pPr>
            <w:r w:rsidRPr="009517D3">
              <w:rPr>
                <w:rFonts w:ascii="Calibri" w:eastAsia="Calibri" w:hAnsi="Calibri" w:cs="Calibri"/>
                <w:color w:val="000000"/>
                <w:lang w:eastAsia="en-US"/>
              </w:rPr>
              <w:t>5</w:t>
            </w:r>
          </w:p>
        </w:tc>
        <w:tc>
          <w:tcPr>
            <w:tcW w:w="1165" w:type="dxa"/>
            <w:shd w:val="clear" w:color="auto" w:fill="FFFF00"/>
            <w:vAlign w:val="bottom"/>
          </w:tcPr>
          <w:p w14:paraId="7523C1AC" w14:textId="77777777" w:rsidR="00080B22" w:rsidRPr="009517D3" w:rsidRDefault="00000000" w:rsidP="009D4000">
            <w:pPr>
              <w:spacing w:after="0"/>
              <w:jc w:val="center"/>
              <w:rPr>
                <w:rFonts w:ascii="Calibri" w:eastAsia="Calibri" w:hAnsi="Calibri" w:cs="Calibri"/>
                <w:color w:val="000000"/>
                <w:lang w:eastAsia="en-US"/>
              </w:rPr>
            </w:pPr>
            <w:r w:rsidRPr="009517D3">
              <w:rPr>
                <w:rFonts w:ascii="Calibri" w:eastAsia="Calibri" w:hAnsi="Calibri" w:cs="Calibri"/>
                <w:color w:val="000000"/>
                <w:lang w:eastAsia="en-US"/>
              </w:rPr>
              <w:t>600</w:t>
            </w:r>
          </w:p>
        </w:tc>
        <w:tc>
          <w:tcPr>
            <w:tcW w:w="1166" w:type="dxa"/>
            <w:shd w:val="clear" w:color="auto" w:fill="FFFF00"/>
            <w:vAlign w:val="bottom"/>
          </w:tcPr>
          <w:p w14:paraId="77C9C7A9" w14:textId="77777777" w:rsidR="00080B22" w:rsidRPr="009517D3" w:rsidRDefault="00000000" w:rsidP="009D4000">
            <w:pPr>
              <w:spacing w:after="0"/>
              <w:jc w:val="center"/>
              <w:rPr>
                <w:rFonts w:ascii="Calibri" w:eastAsia="Calibri" w:hAnsi="Calibri" w:cs="Calibri"/>
                <w:color w:val="000000"/>
                <w:lang w:eastAsia="en-US"/>
              </w:rPr>
            </w:pPr>
            <w:r w:rsidRPr="009517D3">
              <w:rPr>
                <w:rFonts w:ascii="Calibri" w:eastAsia="Calibri" w:hAnsi="Calibri" w:cs="Calibri"/>
                <w:color w:val="000000"/>
                <w:lang w:eastAsia="en-US"/>
              </w:rPr>
              <w:t>1200</w:t>
            </w:r>
          </w:p>
        </w:tc>
      </w:tr>
      <w:tr w:rsidR="009838DF" w14:paraId="4FF314CC" w14:textId="77777777" w:rsidTr="009D4000">
        <w:trPr>
          <w:gridAfter w:val="1"/>
          <w:wAfter w:w="8" w:type="dxa"/>
        </w:trPr>
        <w:tc>
          <w:tcPr>
            <w:tcW w:w="965" w:type="dxa"/>
            <w:shd w:val="clear" w:color="auto" w:fill="FFFF00"/>
            <w:vAlign w:val="bottom"/>
          </w:tcPr>
          <w:p w14:paraId="25E56EE7" w14:textId="77777777" w:rsidR="00080B22" w:rsidRPr="009517D3" w:rsidRDefault="00000000" w:rsidP="009D4000">
            <w:pPr>
              <w:spacing w:after="0"/>
              <w:jc w:val="center"/>
              <w:rPr>
                <w:rFonts w:ascii="Calibri" w:eastAsia="Calibri" w:hAnsi="Calibri" w:cs="Calibri"/>
                <w:color w:val="000000"/>
                <w:lang w:eastAsia="en-US"/>
              </w:rPr>
            </w:pPr>
            <w:r w:rsidRPr="009517D3">
              <w:rPr>
                <w:rFonts w:ascii="Calibri" w:eastAsia="Calibri" w:hAnsi="Calibri" w:cs="Calibri"/>
                <w:color w:val="000000"/>
                <w:lang w:eastAsia="en-US"/>
              </w:rPr>
              <w:t>5500</w:t>
            </w:r>
          </w:p>
        </w:tc>
        <w:tc>
          <w:tcPr>
            <w:tcW w:w="963" w:type="dxa"/>
            <w:shd w:val="clear" w:color="auto" w:fill="FFFF00"/>
            <w:vAlign w:val="bottom"/>
          </w:tcPr>
          <w:p w14:paraId="6DDC4BF6" w14:textId="77777777" w:rsidR="00080B22" w:rsidRPr="009517D3" w:rsidRDefault="00000000" w:rsidP="009D4000">
            <w:pPr>
              <w:spacing w:after="0"/>
              <w:jc w:val="center"/>
              <w:rPr>
                <w:rFonts w:ascii="Calibri" w:eastAsia="Calibri" w:hAnsi="Calibri" w:cs="Calibri"/>
                <w:color w:val="000000"/>
                <w:lang w:eastAsia="en-US"/>
              </w:rPr>
            </w:pPr>
            <w:r w:rsidRPr="009517D3">
              <w:rPr>
                <w:rFonts w:ascii="Calibri" w:eastAsia="Calibri" w:hAnsi="Calibri" w:cs="Calibri"/>
                <w:color w:val="000000"/>
                <w:lang w:eastAsia="en-US"/>
              </w:rPr>
              <w:t>1800</w:t>
            </w:r>
          </w:p>
        </w:tc>
        <w:tc>
          <w:tcPr>
            <w:tcW w:w="965" w:type="dxa"/>
            <w:shd w:val="clear" w:color="auto" w:fill="FFFF00"/>
            <w:vAlign w:val="bottom"/>
          </w:tcPr>
          <w:p w14:paraId="375B177A" w14:textId="77777777" w:rsidR="00080B22" w:rsidRPr="009517D3" w:rsidRDefault="00000000" w:rsidP="009D4000">
            <w:pPr>
              <w:spacing w:after="0"/>
              <w:jc w:val="center"/>
              <w:rPr>
                <w:rFonts w:ascii="Calibri" w:eastAsia="Calibri" w:hAnsi="Calibri" w:cs="Calibri"/>
                <w:color w:val="000000"/>
                <w:lang w:eastAsia="en-US"/>
              </w:rPr>
            </w:pPr>
            <w:r w:rsidRPr="009517D3">
              <w:rPr>
                <w:rFonts w:ascii="Calibri" w:eastAsia="Calibri" w:hAnsi="Calibri" w:cs="Calibri"/>
                <w:color w:val="000000"/>
                <w:lang w:eastAsia="en-US"/>
              </w:rPr>
              <w:t>3.0</w:t>
            </w:r>
          </w:p>
        </w:tc>
        <w:tc>
          <w:tcPr>
            <w:tcW w:w="1697" w:type="dxa"/>
            <w:shd w:val="clear" w:color="auto" w:fill="FFFF00"/>
            <w:vAlign w:val="center"/>
          </w:tcPr>
          <w:p w14:paraId="3CA06795" w14:textId="77777777" w:rsidR="00080B22" w:rsidRPr="009517D3" w:rsidRDefault="00000000" w:rsidP="009D4000">
            <w:pPr>
              <w:spacing w:after="0"/>
              <w:jc w:val="center"/>
              <w:rPr>
                <w:rFonts w:ascii="Calibri" w:eastAsia="Calibri" w:hAnsi="Calibri" w:cs="Calibri"/>
                <w:color w:val="000000"/>
                <w:lang w:eastAsia="en-US"/>
              </w:rPr>
            </w:pPr>
            <w:r w:rsidRPr="009517D3">
              <w:rPr>
                <w:rFonts w:ascii="Calibri" w:eastAsia="Calibri" w:hAnsi="Calibri" w:cs="Calibri"/>
                <w:color w:val="000000"/>
                <w:lang w:eastAsia="en-US"/>
              </w:rPr>
              <w:t>9</w:t>
            </w:r>
          </w:p>
        </w:tc>
        <w:tc>
          <w:tcPr>
            <w:tcW w:w="1165" w:type="dxa"/>
            <w:shd w:val="clear" w:color="auto" w:fill="FFFF00"/>
            <w:vAlign w:val="bottom"/>
          </w:tcPr>
          <w:p w14:paraId="70B284CF" w14:textId="77777777" w:rsidR="00080B22" w:rsidRPr="009517D3" w:rsidRDefault="00000000" w:rsidP="009D4000">
            <w:pPr>
              <w:spacing w:after="0"/>
              <w:jc w:val="center"/>
              <w:rPr>
                <w:rFonts w:ascii="Calibri" w:eastAsia="Calibri" w:hAnsi="Calibri" w:cs="Calibri"/>
                <w:color w:val="000000"/>
                <w:lang w:eastAsia="en-US"/>
              </w:rPr>
            </w:pPr>
            <w:r w:rsidRPr="009517D3">
              <w:rPr>
                <w:rFonts w:ascii="Calibri" w:eastAsia="Calibri" w:hAnsi="Calibri" w:cs="Calibri"/>
                <w:color w:val="000000"/>
                <w:lang w:eastAsia="en-US"/>
              </w:rPr>
              <w:t>139.7</w:t>
            </w:r>
          </w:p>
        </w:tc>
        <w:tc>
          <w:tcPr>
            <w:tcW w:w="1166" w:type="dxa"/>
            <w:shd w:val="clear" w:color="auto" w:fill="FFFF00"/>
            <w:vAlign w:val="bottom"/>
          </w:tcPr>
          <w:p w14:paraId="0B9DF68F" w14:textId="77777777" w:rsidR="00080B22" w:rsidRPr="009517D3" w:rsidRDefault="00000000" w:rsidP="009D4000">
            <w:pPr>
              <w:spacing w:after="0"/>
              <w:jc w:val="center"/>
              <w:rPr>
                <w:rFonts w:ascii="Calibri" w:eastAsia="Calibri" w:hAnsi="Calibri" w:cs="Calibri"/>
                <w:color w:val="000000"/>
                <w:lang w:eastAsia="en-US"/>
              </w:rPr>
            </w:pPr>
            <w:r w:rsidRPr="009517D3">
              <w:rPr>
                <w:rFonts w:ascii="Calibri" w:eastAsia="Calibri" w:hAnsi="Calibri" w:cs="Calibri"/>
                <w:color w:val="000000"/>
                <w:lang w:eastAsia="en-US"/>
              </w:rPr>
              <w:t>5.4</w:t>
            </w:r>
          </w:p>
        </w:tc>
        <w:tc>
          <w:tcPr>
            <w:tcW w:w="1165" w:type="dxa"/>
            <w:shd w:val="clear" w:color="auto" w:fill="FFFF00"/>
            <w:vAlign w:val="bottom"/>
          </w:tcPr>
          <w:p w14:paraId="46087B14" w14:textId="77777777" w:rsidR="00080B22" w:rsidRPr="009517D3" w:rsidRDefault="00000000" w:rsidP="009D4000">
            <w:pPr>
              <w:spacing w:after="0"/>
              <w:jc w:val="center"/>
              <w:rPr>
                <w:rFonts w:ascii="Calibri" w:eastAsia="Calibri" w:hAnsi="Calibri" w:cs="Calibri"/>
                <w:color w:val="000000"/>
                <w:lang w:eastAsia="en-US"/>
              </w:rPr>
            </w:pPr>
            <w:r w:rsidRPr="009517D3">
              <w:rPr>
                <w:rFonts w:ascii="Calibri" w:eastAsia="Calibri" w:hAnsi="Calibri" w:cs="Calibri"/>
                <w:color w:val="000000"/>
                <w:lang w:eastAsia="en-US"/>
              </w:rPr>
              <w:t>600</w:t>
            </w:r>
          </w:p>
        </w:tc>
        <w:tc>
          <w:tcPr>
            <w:tcW w:w="1166" w:type="dxa"/>
            <w:shd w:val="clear" w:color="auto" w:fill="FFFF00"/>
            <w:vAlign w:val="bottom"/>
          </w:tcPr>
          <w:p w14:paraId="4E6691C5" w14:textId="77777777" w:rsidR="00080B22" w:rsidRPr="009517D3" w:rsidRDefault="00000000" w:rsidP="009D4000">
            <w:pPr>
              <w:spacing w:after="0"/>
              <w:jc w:val="center"/>
              <w:rPr>
                <w:rFonts w:ascii="Calibri" w:eastAsia="Calibri" w:hAnsi="Calibri" w:cs="Calibri"/>
                <w:color w:val="000000"/>
                <w:lang w:eastAsia="en-US"/>
              </w:rPr>
            </w:pPr>
            <w:r w:rsidRPr="009517D3">
              <w:rPr>
                <w:rFonts w:ascii="Calibri" w:eastAsia="Calibri" w:hAnsi="Calibri" w:cs="Calibri"/>
                <w:color w:val="000000"/>
                <w:lang w:eastAsia="en-US"/>
              </w:rPr>
              <w:t>1400</w:t>
            </w:r>
          </w:p>
        </w:tc>
      </w:tr>
      <w:tr w:rsidR="009838DF" w14:paraId="35CA98B4" w14:textId="77777777" w:rsidTr="009D4000">
        <w:trPr>
          <w:gridAfter w:val="1"/>
          <w:wAfter w:w="8" w:type="dxa"/>
        </w:trPr>
        <w:tc>
          <w:tcPr>
            <w:tcW w:w="965" w:type="dxa"/>
            <w:shd w:val="clear" w:color="auto" w:fill="FFFF00"/>
            <w:vAlign w:val="bottom"/>
          </w:tcPr>
          <w:p w14:paraId="3B71B4F8" w14:textId="77777777" w:rsidR="00080B22" w:rsidRPr="009517D3" w:rsidRDefault="00000000" w:rsidP="009D4000">
            <w:pPr>
              <w:spacing w:after="0"/>
              <w:jc w:val="center"/>
              <w:rPr>
                <w:rFonts w:ascii="Calibri" w:eastAsia="Calibri" w:hAnsi="Calibri" w:cs="Calibri"/>
                <w:color w:val="000000"/>
                <w:lang w:eastAsia="en-US"/>
              </w:rPr>
            </w:pPr>
            <w:r w:rsidRPr="009517D3">
              <w:rPr>
                <w:rFonts w:ascii="Calibri" w:eastAsia="Calibri" w:hAnsi="Calibri" w:cs="Calibri"/>
                <w:color w:val="000000"/>
                <w:lang w:eastAsia="en-US"/>
              </w:rPr>
              <w:t>6100</w:t>
            </w:r>
          </w:p>
        </w:tc>
        <w:tc>
          <w:tcPr>
            <w:tcW w:w="963" w:type="dxa"/>
            <w:shd w:val="clear" w:color="auto" w:fill="FFFF00"/>
            <w:vAlign w:val="bottom"/>
          </w:tcPr>
          <w:p w14:paraId="1438664A" w14:textId="77777777" w:rsidR="00080B22" w:rsidRPr="009517D3" w:rsidRDefault="00000000" w:rsidP="009D4000">
            <w:pPr>
              <w:spacing w:after="0"/>
              <w:jc w:val="center"/>
              <w:rPr>
                <w:rFonts w:ascii="Calibri" w:eastAsia="Calibri" w:hAnsi="Calibri" w:cs="Calibri"/>
                <w:color w:val="000000"/>
                <w:lang w:eastAsia="en-US"/>
              </w:rPr>
            </w:pPr>
            <w:r w:rsidRPr="009517D3">
              <w:rPr>
                <w:rFonts w:ascii="Calibri" w:eastAsia="Calibri" w:hAnsi="Calibri" w:cs="Calibri"/>
                <w:color w:val="000000"/>
                <w:lang w:eastAsia="en-US"/>
              </w:rPr>
              <w:t>600</w:t>
            </w:r>
          </w:p>
        </w:tc>
        <w:tc>
          <w:tcPr>
            <w:tcW w:w="965" w:type="dxa"/>
            <w:shd w:val="clear" w:color="auto" w:fill="FFFF00"/>
            <w:vAlign w:val="bottom"/>
          </w:tcPr>
          <w:p w14:paraId="52B8D057" w14:textId="77777777" w:rsidR="00080B22" w:rsidRPr="009517D3" w:rsidRDefault="00000000" w:rsidP="009D4000">
            <w:pPr>
              <w:spacing w:after="0"/>
              <w:jc w:val="center"/>
              <w:rPr>
                <w:rFonts w:ascii="Calibri" w:eastAsia="Calibri" w:hAnsi="Calibri" w:cs="Calibri"/>
                <w:color w:val="000000"/>
                <w:lang w:eastAsia="en-US"/>
              </w:rPr>
            </w:pPr>
            <w:r w:rsidRPr="009517D3">
              <w:rPr>
                <w:rFonts w:ascii="Calibri" w:eastAsia="Calibri" w:hAnsi="Calibri" w:cs="Calibri"/>
                <w:color w:val="000000"/>
                <w:lang w:eastAsia="en-US"/>
              </w:rPr>
              <w:t>3.0</w:t>
            </w:r>
          </w:p>
        </w:tc>
        <w:tc>
          <w:tcPr>
            <w:tcW w:w="1697" w:type="dxa"/>
            <w:shd w:val="clear" w:color="auto" w:fill="FFFF00"/>
            <w:vAlign w:val="center"/>
          </w:tcPr>
          <w:p w14:paraId="171D80EF" w14:textId="77777777" w:rsidR="00080B22" w:rsidRPr="009517D3" w:rsidRDefault="00000000" w:rsidP="009D4000">
            <w:pPr>
              <w:spacing w:after="0"/>
              <w:jc w:val="center"/>
              <w:rPr>
                <w:rFonts w:ascii="Calibri" w:eastAsia="Calibri" w:hAnsi="Calibri" w:cs="Calibri"/>
                <w:color w:val="000000"/>
                <w:lang w:eastAsia="en-US"/>
              </w:rPr>
            </w:pPr>
            <w:r w:rsidRPr="009517D3">
              <w:rPr>
                <w:rFonts w:ascii="Calibri" w:eastAsia="Calibri" w:hAnsi="Calibri" w:cs="Calibri"/>
                <w:color w:val="000000"/>
                <w:lang w:eastAsia="en-US"/>
              </w:rPr>
              <w:t>4</w:t>
            </w:r>
          </w:p>
        </w:tc>
        <w:tc>
          <w:tcPr>
            <w:tcW w:w="1165" w:type="dxa"/>
            <w:shd w:val="clear" w:color="auto" w:fill="FFFF00"/>
            <w:vAlign w:val="bottom"/>
          </w:tcPr>
          <w:p w14:paraId="61E816CE" w14:textId="77777777" w:rsidR="00080B22" w:rsidRPr="009517D3" w:rsidRDefault="00000000" w:rsidP="009D4000">
            <w:pPr>
              <w:spacing w:after="0"/>
              <w:jc w:val="center"/>
              <w:rPr>
                <w:rFonts w:ascii="Calibri" w:eastAsia="Calibri" w:hAnsi="Calibri" w:cs="Calibri"/>
                <w:color w:val="000000"/>
                <w:lang w:eastAsia="en-US"/>
              </w:rPr>
            </w:pPr>
            <w:r w:rsidRPr="009517D3">
              <w:rPr>
                <w:rFonts w:ascii="Calibri" w:eastAsia="Calibri" w:hAnsi="Calibri" w:cs="Calibri"/>
                <w:color w:val="000000"/>
                <w:lang w:eastAsia="en-US"/>
              </w:rPr>
              <w:t>101.6</w:t>
            </w:r>
          </w:p>
        </w:tc>
        <w:tc>
          <w:tcPr>
            <w:tcW w:w="1166" w:type="dxa"/>
            <w:shd w:val="clear" w:color="auto" w:fill="FFFF00"/>
            <w:vAlign w:val="bottom"/>
          </w:tcPr>
          <w:p w14:paraId="1FBFCFB4" w14:textId="77777777" w:rsidR="00080B22" w:rsidRPr="009517D3" w:rsidRDefault="00000000" w:rsidP="009D4000">
            <w:pPr>
              <w:spacing w:after="0"/>
              <w:jc w:val="center"/>
              <w:rPr>
                <w:rFonts w:ascii="Calibri" w:eastAsia="Calibri" w:hAnsi="Calibri" w:cs="Calibri"/>
                <w:color w:val="000000"/>
                <w:lang w:eastAsia="en-US"/>
              </w:rPr>
            </w:pPr>
            <w:r w:rsidRPr="009517D3">
              <w:rPr>
                <w:rFonts w:ascii="Calibri" w:eastAsia="Calibri" w:hAnsi="Calibri" w:cs="Calibri"/>
                <w:color w:val="000000"/>
                <w:lang w:eastAsia="en-US"/>
              </w:rPr>
              <w:t>5</w:t>
            </w:r>
          </w:p>
        </w:tc>
        <w:tc>
          <w:tcPr>
            <w:tcW w:w="1165" w:type="dxa"/>
            <w:shd w:val="clear" w:color="auto" w:fill="FFFF00"/>
            <w:vAlign w:val="bottom"/>
          </w:tcPr>
          <w:p w14:paraId="1C8FF154" w14:textId="77777777" w:rsidR="00080B22" w:rsidRPr="009517D3" w:rsidRDefault="00000000" w:rsidP="009D4000">
            <w:pPr>
              <w:spacing w:after="0"/>
              <w:jc w:val="center"/>
              <w:rPr>
                <w:rFonts w:ascii="Calibri" w:eastAsia="Calibri" w:hAnsi="Calibri" w:cs="Calibri"/>
                <w:color w:val="000000"/>
                <w:lang w:eastAsia="en-US"/>
              </w:rPr>
            </w:pPr>
            <w:r w:rsidRPr="009517D3">
              <w:rPr>
                <w:rFonts w:ascii="Calibri" w:eastAsia="Calibri" w:hAnsi="Calibri" w:cs="Calibri"/>
                <w:color w:val="000000"/>
                <w:lang w:eastAsia="en-US"/>
              </w:rPr>
              <w:t>600</w:t>
            </w:r>
          </w:p>
        </w:tc>
        <w:tc>
          <w:tcPr>
            <w:tcW w:w="1166" w:type="dxa"/>
            <w:shd w:val="clear" w:color="auto" w:fill="FFFF00"/>
            <w:vAlign w:val="bottom"/>
          </w:tcPr>
          <w:p w14:paraId="5929DB30" w14:textId="77777777" w:rsidR="00080B22" w:rsidRPr="009517D3" w:rsidRDefault="00000000" w:rsidP="009D4000">
            <w:pPr>
              <w:spacing w:after="0"/>
              <w:jc w:val="center"/>
              <w:rPr>
                <w:rFonts w:ascii="Calibri" w:eastAsia="Calibri" w:hAnsi="Calibri" w:cs="Calibri"/>
                <w:color w:val="000000"/>
                <w:lang w:eastAsia="en-US"/>
              </w:rPr>
            </w:pPr>
            <w:r w:rsidRPr="009517D3">
              <w:rPr>
                <w:rFonts w:ascii="Calibri" w:eastAsia="Calibri" w:hAnsi="Calibri" w:cs="Calibri"/>
                <w:color w:val="000000"/>
                <w:lang w:eastAsia="en-US"/>
              </w:rPr>
              <w:t>1200</w:t>
            </w:r>
          </w:p>
        </w:tc>
      </w:tr>
      <w:tr w:rsidR="009838DF" w14:paraId="71EB0B5C" w14:textId="77777777" w:rsidTr="009D4000">
        <w:trPr>
          <w:gridAfter w:val="1"/>
          <w:wAfter w:w="8" w:type="dxa"/>
        </w:trPr>
        <w:tc>
          <w:tcPr>
            <w:tcW w:w="965" w:type="dxa"/>
            <w:shd w:val="clear" w:color="auto" w:fill="FFFF00"/>
            <w:vAlign w:val="bottom"/>
          </w:tcPr>
          <w:p w14:paraId="38510A2E" w14:textId="77777777" w:rsidR="00080B22" w:rsidRPr="009517D3" w:rsidRDefault="00000000" w:rsidP="009D4000">
            <w:pPr>
              <w:spacing w:after="0"/>
              <w:jc w:val="center"/>
              <w:rPr>
                <w:rFonts w:ascii="Calibri" w:eastAsia="Calibri" w:hAnsi="Calibri" w:cs="Calibri"/>
                <w:color w:val="000000"/>
                <w:lang w:eastAsia="en-US"/>
              </w:rPr>
            </w:pPr>
            <w:r w:rsidRPr="009517D3">
              <w:rPr>
                <w:rFonts w:ascii="Calibri" w:eastAsia="Calibri" w:hAnsi="Calibri" w:cs="Calibri"/>
                <w:color w:val="000000"/>
                <w:lang w:eastAsia="en-US"/>
              </w:rPr>
              <w:t>6100</w:t>
            </w:r>
          </w:p>
        </w:tc>
        <w:tc>
          <w:tcPr>
            <w:tcW w:w="963" w:type="dxa"/>
            <w:shd w:val="clear" w:color="auto" w:fill="FFFF00"/>
            <w:vAlign w:val="bottom"/>
          </w:tcPr>
          <w:p w14:paraId="180069EB" w14:textId="77777777" w:rsidR="00080B22" w:rsidRPr="009517D3" w:rsidRDefault="00000000" w:rsidP="009D4000">
            <w:pPr>
              <w:spacing w:after="0"/>
              <w:jc w:val="center"/>
              <w:rPr>
                <w:rFonts w:ascii="Calibri" w:eastAsia="Calibri" w:hAnsi="Calibri" w:cs="Calibri"/>
                <w:color w:val="000000"/>
                <w:lang w:eastAsia="en-US"/>
              </w:rPr>
            </w:pPr>
            <w:r w:rsidRPr="009517D3">
              <w:rPr>
                <w:rFonts w:ascii="Calibri" w:eastAsia="Calibri" w:hAnsi="Calibri" w:cs="Calibri"/>
                <w:color w:val="000000"/>
                <w:lang w:eastAsia="en-US"/>
              </w:rPr>
              <w:t>1200</w:t>
            </w:r>
          </w:p>
        </w:tc>
        <w:tc>
          <w:tcPr>
            <w:tcW w:w="965" w:type="dxa"/>
            <w:shd w:val="clear" w:color="auto" w:fill="FFFF00"/>
            <w:vAlign w:val="bottom"/>
          </w:tcPr>
          <w:p w14:paraId="62EC22BA" w14:textId="77777777" w:rsidR="00080B22" w:rsidRPr="009517D3" w:rsidRDefault="00000000" w:rsidP="009D4000">
            <w:pPr>
              <w:spacing w:after="0"/>
              <w:jc w:val="center"/>
              <w:rPr>
                <w:rFonts w:ascii="Calibri" w:eastAsia="Calibri" w:hAnsi="Calibri" w:cs="Calibri"/>
                <w:color w:val="000000"/>
                <w:lang w:eastAsia="en-US"/>
              </w:rPr>
            </w:pPr>
            <w:r w:rsidRPr="009517D3">
              <w:rPr>
                <w:rFonts w:ascii="Calibri" w:eastAsia="Calibri" w:hAnsi="Calibri" w:cs="Calibri"/>
                <w:color w:val="000000"/>
                <w:lang w:eastAsia="en-US"/>
              </w:rPr>
              <w:t>3.0</w:t>
            </w:r>
          </w:p>
        </w:tc>
        <w:tc>
          <w:tcPr>
            <w:tcW w:w="1697" w:type="dxa"/>
            <w:shd w:val="clear" w:color="auto" w:fill="FFFF00"/>
            <w:vAlign w:val="center"/>
          </w:tcPr>
          <w:p w14:paraId="17FD28EB" w14:textId="77777777" w:rsidR="00080B22" w:rsidRPr="009517D3" w:rsidRDefault="00000000" w:rsidP="009D4000">
            <w:pPr>
              <w:spacing w:after="0"/>
              <w:jc w:val="center"/>
              <w:rPr>
                <w:rFonts w:ascii="Calibri" w:eastAsia="Calibri" w:hAnsi="Calibri" w:cs="Calibri"/>
                <w:color w:val="000000"/>
                <w:lang w:eastAsia="en-US"/>
              </w:rPr>
            </w:pPr>
            <w:r w:rsidRPr="009517D3">
              <w:rPr>
                <w:rFonts w:ascii="Calibri" w:eastAsia="Calibri" w:hAnsi="Calibri" w:cs="Calibri"/>
                <w:color w:val="000000"/>
                <w:lang w:eastAsia="en-US"/>
              </w:rPr>
              <w:t>6</w:t>
            </w:r>
          </w:p>
        </w:tc>
        <w:tc>
          <w:tcPr>
            <w:tcW w:w="1165" w:type="dxa"/>
            <w:shd w:val="clear" w:color="auto" w:fill="FFFF00"/>
            <w:vAlign w:val="bottom"/>
          </w:tcPr>
          <w:p w14:paraId="66176FB3" w14:textId="77777777" w:rsidR="00080B22" w:rsidRPr="009517D3" w:rsidRDefault="00000000" w:rsidP="009D4000">
            <w:pPr>
              <w:spacing w:after="0"/>
              <w:jc w:val="center"/>
              <w:rPr>
                <w:rFonts w:ascii="Calibri" w:eastAsia="Calibri" w:hAnsi="Calibri" w:cs="Calibri"/>
                <w:color w:val="000000"/>
                <w:lang w:eastAsia="en-US"/>
              </w:rPr>
            </w:pPr>
            <w:r w:rsidRPr="009517D3">
              <w:rPr>
                <w:rFonts w:ascii="Calibri" w:eastAsia="Calibri" w:hAnsi="Calibri" w:cs="Calibri"/>
                <w:color w:val="000000"/>
                <w:lang w:eastAsia="en-US"/>
              </w:rPr>
              <w:t>114.3</w:t>
            </w:r>
          </w:p>
        </w:tc>
        <w:tc>
          <w:tcPr>
            <w:tcW w:w="1166" w:type="dxa"/>
            <w:shd w:val="clear" w:color="auto" w:fill="FFFF00"/>
            <w:vAlign w:val="bottom"/>
          </w:tcPr>
          <w:p w14:paraId="2C2505F0" w14:textId="77777777" w:rsidR="00080B22" w:rsidRPr="009517D3" w:rsidRDefault="00000000" w:rsidP="009D4000">
            <w:pPr>
              <w:spacing w:after="0"/>
              <w:jc w:val="center"/>
              <w:rPr>
                <w:rFonts w:ascii="Calibri" w:eastAsia="Calibri" w:hAnsi="Calibri" w:cs="Calibri"/>
                <w:color w:val="000000"/>
                <w:lang w:eastAsia="en-US"/>
              </w:rPr>
            </w:pPr>
            <w:r w:rsidRPr="009517D3">
              <w:rPr>
                <w:rFonts w:ascii="Calibri" w:eastAsia="Calibri" w:hAnsi="Calibri" w:cs="Calibri"/>
                <w:color w:val="000000"/>
                <w:lang w:eastAsia="en-US"/>
              </w:rPr>
              <w:t>5.4</w:t>
            </w:r>
          </w:p>
        </w:tc>
        <w:tc>
          <w:tcPr>
            <w:tcW w:w="1165" w:type="dxa"/>
            <w:shd w:val="clear" w:color="auto" w:fill="FFFF00"/>
            <w:vAlign w:val="bottom"/>
          </w:tcPr>
          <w:p w14:paraId="23618ED9" w14:textId="77777777" w:rsidR="00080B22" w:rsidRPr="009517D3" w:rsidRDefault="00000000" w:rsidP="009D4000">
            <w:pPr>
              <w:spacing w:after="0"/>
              <w:jc w:val="center"/>
              <w:rPr>
                <w:rFonts w:ascii="Calibri" w:eastAsia="Calibri" w:hAnsi="Calibri" w:cs="Calibri"/>
                <w:color w:val="000000"/>
                <w:lang w:eastAsia="en-US"/>
              </w:rPr>
            </w:pPr>
            <w:r w:rsidRPr="009517D3">
              <w:rPr>
                <w:rFonts w:ascii="Calibri" w:eastAsia="Calibri" w:hAnsi="Calibri" w:cs="Calibri"/>
                <w:color w:val="000000"/>
                <w:lang w:eastAsia="en-US"/>
              </w:rPr>
              <w:t>600</w:t>
            </w:r>
          </w:p>
        </w:tc>
        <w:tc>
          <w:tcPr>
            <w:tcW w:w="1166" w:type="dxa"/>
            <w:shd w:val="clear" w:color="auto" w:fill="FFFF00"/>
            <w:vAlign w:val="bottom"/>
          </w:tcPr>
          <w:p w14:paraId="70B1D952" w14:textId="77777777" w:rsidR="00080B22" w:rsidRPr="009517D3" w:rsidRDefault="00000000" w:rsidP="009D4000">
            <w:pPr>
              <w:spacing w:after="0"/>
              <w:jc w:val="center"/>
              <w:rPr>
                <w:rFonts w:ascii="Calibri" w:eastAsia="Calibri" w:hAnsi="Calibri" w:cs="Calibri"/>
                <w:color w:val="000000"/>
                <w:lang w:eastAsia="en-US"/>
              </w:rPr>
            </w:pPr>
            <w:r w:rsidRPr="009517D3">
              <w:rPr>
                <w:rFonts w:ascii="Calibri" w:eastAsia="Calibri" w:hAnsi="Calibri" w:cs="Calibri"/>
                <w:color w:val="000000"/>
                <w:lang w:eastAsia="en-US"/>
              </w:rPr>
              <w:t>1400</w:t>
            </w:r>
          </w:p>
        </w:tc>
      </w:tr>
      <w:tr w:rsidR="009838DF" w14:paraId="287CFEC1" w14:textId="77777777" w:rsidTr="009D4000">
        <w:trPr>
          <w:gridAfter w:val="1"/>
          <w:wAfter w:w="8" w:type="dxa"/>
        </w:trPr>
        <w:tc>
          <w:tcPr>
            <w:tcW w:w="965" w:type="dxa"/>
            <w:shd w:val="clear" w:color="auto" w:fill="FFFF00"/>
            <w:vAlign w:val="bottom"/>
          </w:tcPr>
          <w:p w14:paraId="611FA9E7" w14:textId="77777777" w:rsidR="00080B22" w:rsidRPr="009517D3" w:rsidRDefault="00000000" w:rsidP="009D4000">
            <w:pPr>
              <w:spacing w:after="0"/>
              <w:jc w:val="center"/>
              <w:rPr>
                <w:rFonts w:ascii="Calibri" w:eastAsia="Calibri" w:hAnsi="Calibri" w:cs="Calibri"/>
                <w:color w:val="000000"/>
                <w:lang w:eastAsia="en-US"/>
              </w:rPr>
            </w:pPr>
            <w:r w:rsidRPr="009517D3">
              <w:rPr>
                <w:rFonts w:ascii="Calibri" w:eastAsia="Calibri" w:hAnsi="Calibri" w:cs="Calibri"/>
                <w:color w:val="000000"/>
                <w:lang w:eastAsia="en-US"/>
              </w:rPr>
              <w:t>6100</w:t>
            </w:r>
          </w:p>
        </w:tc>
        <w:tc>
          <w:tcPr>
            <w:tcW w:w="963" w:type="dxa"/>
            <w:shd w:val="clear" w:color="auto" w:fill="FFFF00"/>
            <w:vAlign w:val="bottom"/>
          </w:tcPr>
          <w:p w14:paraId="16C5E8E6" w14:textId="77777777" w:rsidR="00080B22" w:rsidRPr="009517D3" w:rsidRDefault="00000000" w:rsidP="009D4000">
            <w:pPr>
              <w:spacing w:after="0"/>
              <w:jc w:val="center"/>
              <w:rPr>
                <w:rFonts w:ascii="Calibri" w:eastAsia="Calibri" w:hAnsi="Calibri" w:cs="Calibri"/>
                <w:color w:val="000000"/>
                <w:lang w:eastAsia="en-US"/>
              </w:rPr>
            </w:pPr>
            <w:r w:rsidRPr="009517D3">
              <w:rPr>
                <w:rFonts w:ascii="Calibri" w:eastAsia="Calibri" w:hAnsi="Calibri" w:cs="Calibri"/>
                <w:color w:val="000000"/>
                <w:lang w:eastAsia="en-US"/>
              </w:rPr>
              <w:t>1800</w:t>
            </w:r>
          </w:p>
        </w:tc>
        <w:tc>
          <w:tcPr>
            <w:tcW w:w="965" w:type="dxa"/>
            <w:shd w:val="clear" w:color="auto" w:fill="FFFF00"/>
            <w:vAlign w:val="bottom"/>
          </w:tcPr>
          <w:p w14:paraId="41847B33" w14:textId="77777777" w:rsidR="00080B22" w:rsidRPr="009517D3" w:rsidRDefault="00000000" w:rsidP="009D4000">
            <w:pPr>
              <w:spacing w:after="0"/>
              <w:jc w:val="center"/>
              <w:rPr>
                <w:rFonts w:ascii="Calibri" w:eastAsia="Calibri" w:hAnsi="Calibri" w:cs="Calibri"/>
                <w:color w:val="000000"/>
                <w:lang w:eastAsia="en-US"/>
              </w:rPr>
            </w:pPr>
            <w:r w:rsidRPr="009517D3">
              <w:rPr>
                <w:rFonts w:ascii="Calibri" w:eastAsia="Calibri" w:hAnsi="Calibri" w:cs="Calibri"/>
                <w:color w:val="000000"/>
                <w:lang w:eastAsia="en-US"/>
              </w:rPr>
              <w:t>4.0</w:t>
            </w:r>
          </w:p>
        </w:tc>
        <w:tc>
          <w:tcPr>
            <w:tcW w:w="1697" w:type="dxa"/>
            <w:shd w:val="clear" w:color="auto" w:fill="FFFF00"/>
            <w:vAlign w:val="center"/>
          </w:tcPr>
          <w:p w14:paraId="12771D7C" w14:textId="77777777" w:rsidR="00080B22" w:rsidRPr="009517D3" w:rsidRDefault="00000000" w:rsidP="009D4000">
            <w:pPr>
              <w:spacing w:after="0"/>
              <w:jc w:val="center"/>
              <w:rPr>
                <w:rFonts w:ascii="Calibri" w:eastAsia="Calibri" w:hAnsi="Calibri" w:cs="Calibri"/>
                <w:color w:val="000000"/>
                <w:lang w:eastAsia="en-US"/>
              </w:rPr>
            </w:pPr>
            <w:r w:rsidRPr="009517D3">
              <w:rPr>
                <w:rFonts w:ascii="Calibri" w:eastAsia="Calibri" w:hAnsi="Calibri" w:cs="Calibri"/>
                <w:color w:val="000000"/>
                <w:lang w:eastAsia="en-US"/>
              </w:rPr>
              <w:t>9</w:t>
            </w:r>
          </w:p>
        </w:tc>
        <w:tc>
          <w:tcPr>
            <w:tcW w:w="1165" w:type="dxa"/>
            <w:shd w:val="clear" w:color="auto" w:fill="FFFF00"/>
            <w:vAlign w:val="bottom"/>
          </w:tcPr>
          <w:p w14:paraId="7EB2DC3C" w14:textId="77777777" w:rsidR="00080B22" w:rsidRPr="009517D3" w:rsidRDefault="00000000" w:rsidP="009D4000">
            <w:pPr>
              <w:spacing w:after="0"/>
              <w:jc w:val="center"/>
              <w:rPr>
                <w:rFonts w:ascii="Calibri" w:eastAsia="Calibri" w:hAnsi="Calibri" w:cs="Calibri"/>
                <w:color w:val="000000"/>
                <w:lang w:eastAsia="en-US"/>
              </w:rPr>
            </w:pPr>
            <w:r w:rsidRPr="009517D3">
              <w:rPr>
                <w:rFonts w:ascii="Calibri" w:eastAsia="Calibri" w:hAnsi="Calibri" w:cs="Calibri"/>
                <w:color w:val="000000"/>
                <w:lang w:eastAsia="en-US"/>
              </w:rPr>
              <w:t>114.3</w:t>
            </w:r>
          </w:p>
        </w:tc>
        <w:tc>
          <w:tcPr>
            <w:tcW w:w="1166" w:type="dxa"/>
            <w:shd w:val="clear" w:color="auto" w:fill="FFFF00"/>
            <w:vAlign w:val="bottom"/>
          </w:tcPr>
          <w:p w14:paraId="2EB7E0DC" w14:textId="77777777" w:rsidR="00080B22" w:rsidRPr="009517D3" w:rsidRDefault="00000000" w:rsidP="009D4000">
            <w:pPr>
              <w:spacing w:after="0"/>
              <w:jc w:val="center"/>
              <w:rPr>
                <w:rFonts w:ascii="Calibri" w:eastAsia="Calibri" w:hAnsi="Calibri" w:cs="Calibri"/>
                <w:color w:val="000000"/>
                <w:lang w:eastAsia="en-US"/>
              </w:rPr>
            </w:pPr>
            <w:r w:rsidRPr="009517D3">
              <w:rPr>
                <w:rFonts w:ascii="Calibri" w:eastAsia="Calibri" w:hAnsi="Calibri" w:cs="Calibri"/>
                <w:color w:val="000000"/>
                <w:lang w:eastAsia="en-US"/>
              </w:rPr>
              <w:t>5.4</w:t>
            </w:r>
          </w:p>
        </w:tc>
        <w:tc>
          <w:tcPr>
            <w:tcW w:w="1165" w:type="dxa"/>
            <w:shd w:val="clear" w:color="auto" w:fill="FFFF00"/>
            <w:vAlign w:val="bottom"/>
          </w:tcPr>
          <w:p w14:paraId="5F3A2386" w14:textId="77777777" w:rsidR="00080B22" w:rsidRPr="009517D3" w:rsidRDefault="00000000" w:rsidP="009D4000">
            <w:pPr>
              <w:spacing w:after="0"/>
              <w:jc w:val="center"/>
              <w:rPr>
                <w:rFonts w:ascii="Calibri" w:eastAsia="Calibri" w:hAnsi="Calibri" w:cs="Calibri"/>
                <w:color w:val="000000"/>
                <w:lang w:eastAsia="en-US"/>
              </w:rPr>
            </w:pPr>
            <w:r w:rsidRPr="009517D3">
              <w:rPr>
                <w:rFonts w:ascii="Calibri" w:eastAsia="Calibri" w:hAnsi="Calibri" w:cs="Calibri"/>
                <w:color w:val="000000"/>
                <w:lang w:eastAsia="en-US"/>
              </w:rPr>
              <w:t>600</w:t>
            </w:r>
          </w:p>
        </w:tc>
        <w:tc>
          <w:tcPr>
            <w:tcW w:w="1166" w:type="dxa"/>
            <w:shd w:val="clear" w:color="auto" w:fill="FFFF00"/>
            <w:vAlign w:val="bottom"/>
          </w:tcPr>
          <w:p w14:paraId="5471B015" w14:textId="77777777" w:rsidR="00080B22" w:rsidRPr="009517D3" w:rsidRDefault="00000000" w:rsidP="009D4000">
            <w:pPr>
              <w:spacing w:after="0"/>
              <w:jc w:val="center"/>
              <w:rPr>
                <w:rFonts w:ascii="Calibri" w:eastAsia="Calibri" w:hAnsi="Calibri" w:cs="Calibri"/>
                <w:color w:val="000000"/>
                <w:lang w:eastAsia="en-US"/>
              </w:rPr>
            </w:pPr>
            <w:r w:rsidRPr="009517D3">
              <w:rPr>
                <w:rFonts w:ascii="Calibri" w:eastAsia="Calibri" w:hAnsi="Calibri" w:cs="Calibri"/>
                <w:color w:val="000000"/>
                <w:lang w:eastAsia="en-US"/>
              </w:rPr>
              <w:t>1300</w:t>
            </w:r>
          </w:p>
        </w:tc>
      </w:tr>
      <w:tr w:rsidR="009838DF" w14:paraId="1C4F8B56" w14:textId="77777777" w:rsidTr="009D4000">
        <w:tc>
          <w:tcPr>
            <w:tcW w:w="9261" w:type="dxa"/>
            <w:gridSpan w:val="9"/>
          </w:tcPr>
          <w:p w14:paraId="5E4605E2" w14:textId="77777777" w:rsidR="00080B22" w:rsidRPr="009517D3" w:rsidRDefault="00000000" w:rsidP="009D4000">
            <w:pPr>
              <w:spacing w:after="0"/>
              <w:rPr>
                <w:rFonts w:ascii="Calibri" w:eastAsia="Calibri" w:hAnsi="Calibri" w:cs="Calibri"/>
                <w:b/>
                <w:color w:val="000000"/>
                <w:u w:val="single"/>
                <w:lang w:eastAsia="en-US"/>
              </w:rPr>
            </w:pPr>
            <w:r w:rsidRPr="009517D3">
              <w:rPr>
                <w:rFonts w:ascii="Calibri" w:eastAsia="Calibri" w:hAnsi="Calibri" w:cs="Calibri"/>
                <w:b/>
                <w:color w:val="000000"/>
                <w:u w:val="single"/>
                <w:lang w:eastAsia="en-US"/>
              </w:rPr>
              <w:t>Note:</w:t>
            </w:r>
          </w:p>
          <w:p w14:paraId="3F5C8BCA" w14:textId="77777777" w:rsidR="00080B22" w:rsidRPr="009517D3" w:rsidRDefault="00000000">
            <w:pPr>
              <w:pStyle w:val="ListParagraph"/>
              <w:numPr>
                <w:ilvl w:val="0"/>
                <w:numId w:val="124"/>
              </w:numPr>
              <w:spacing w:after="0"/>
              <w:rPr>
                <w:rFonts w:ascii="Calibri" w:eastAsia="Calibri" w:hAnsi="Calibri" w:cs="Calibri"/>
                <w:color w:val="000000"/>
                <w:lang w:eastAsia="en-US"/>
              </w:rPr>
            </w:pPr>
            <w:r w:rsidRPr="009517D3">
              <w:rPr>
                <w:rFonts w:ascii="Calibri" w:eastAsia="Calibri" w:hAnsi="Calibri" w:cs="Calibri"/>
                <w:color w:val="000000"/>
                <w:lang w:eastAsia="en-US"/>
              </w:rPr>
              <w:t>All designs are based on wind load, not traffic impact force</w:t>
            </w:r>
          </w:p>
          <w:p w14:paraId="5C6B924F" w14:textId="77777777" w:rsidR="00080B22" w:rsidRPr="009517D3" w:rsidRDefault="00000000">
            <w:pPr>
              <w:pStyle w:val="ListParagraph"/>
              <w:numPr>
                <w:ilvl w:val="0"/>
                <w:numId w:val="124"/>
              </w:numPr>
              <w:spacing w:after="0"/>
              <w:rPr>
                <w:rFonts w:ascii="Calibri" w:eastAsia="Calibri" w:hAnsi="Calibri" w:cs="Calibri"/>
                <w:color w:val="000000"/>
                <w:lang w:eastAsia="en-US"/>
              </w:rPr>
            </w:pPr>
            <w:r w:rsidRPr="009517D3">
              <w:rPr>
                <w:rFonts w:ascii="Calibri" w:eastAsia="Calibri" w:hAnsi="Calibri" w:cs="Calibri"/>
                <w:color w:val="000000"/>
                <w:lang w:eastAsia="en-US"/>
              </w:rPr>
              <w:t>All posts shall be Grade 250min.</w:t>
            </w:r>
          </w:p>
          <w:p w14:paraId="25D8B6F2" w14:textId="77777777" w:rsidR="00080B22" w:rsidRPr="009517D3" w:rsidRDefault="00000000">
            <w:pPr>
              <w:pStyle w:val="ListParagraph"/>
              <w:numPr>
                <w:ilvl w:val="0"/>
                <w:numId w:val="124"/>
              </w:numPr>
              <w:spacing w:after="0"/>
              <w:rPr>
                <w:rFonts w:ascii="Calibri" w:eastAsia="Calibri" w:hAnsi="Calibri" w:cs="Calibri"/>
                <w:color w:val="000000"/>
                <w:lang w:eastAsia="en-US"/>
              </w:rPr>
            </w:pPr>
            <w:r w:rsidRPr="009517D3">
              <w:rPr>
                <w:rFonts w:ascii="Calibri" w:eastAsia="Calibri" w:hAnsi="Calibri" w:cs="Calibri"/>
                <w:color w:val="000000"/>
                <w:lang w:eastAsia="en-US"/>
              </w:rPr>
              <w:t>All posts must be capped for corrosion protection.</w:t>
            </w:r>
          </w:p>
          <w:p w14:paraId="05EF1804" w14:textId="77777777" w:rsidR="00080B22" w:rsidRPr="009517D3" w:rsidRDefault="00000000">
            <w:pPr>
              <w:pStyle w:val="ListParagraph"/>
              <w:numPr>
                <w:ilvl w:val="0"/>
                <w:numId w:val="124"/>
              </w:numPr>
              <w:spacing w:after="0"/>
              <w:rPr>
                <w:rFonts w:ascii="Calibri" w:eastAsia="Calibri" w:hAnsi="Calibri" w:cs="Calibri"/>
                <w:color w:val="000000"/>
                <w:lang w:eastAsia="en-US"/>
              </w:rPr>
            </w:pPr>
            <w:r w:rsidRPr="009517D3">
              <w:rPr>
                <w:rFonts w:ascii="Calibri" w:eastAsia="Calibri" w:hAnsi="Calibri" w:cs="Calibri"/>
                <w:color w:val="000000"/>
                <w:lang w:eastAsia="en-US"/>
              </w:rPr>
              <w:t xml:space="preserve">All posts must be </w:t>
            </w:r>
            <w:r w:rsidRPr="009517D3">
              <w:rPr>
                <w:rFonts w:ascii="Calibri" w:eastAsia="Calibri" w:hAnsi="Calibri" w:cs="Calibri"/>
                <w:b/>
                <w:color w:val="000000"/>
                <w:lang w:eastAsia="en-US"/>
              </w:rPr>
              <w:t>HOT DIP GALVANISED</w:t>
            </w:r>
            <w:r w:rsidRPr="009517D3">
              <w:rPr>
                <w:rFonts w:ascii="Calibri" w:eastAsia="Calibri" w:hAnsi="Calibri" w:cs="Calibri"/>
                <w:color w:val="000000"/>
                <w:lang w:eastAsia="en-US"/>
              </w:rPr>
              <w:t>.</w:t>
            </w:r>
          </w:p>
          <w:p w14:paraId="40790A79" w14:textId="77777777" w:rsidR="00080B22" w:rsidRPr="009517D3" w:rsidRDefault="00000000">
            <w:pPr>
              <w:pStyle w:val="ListParagraph"/>
              <w:numPr>
                <w:ilvl w:val="0"/>
                <w:numId w:val="124"/>
              </w:numPr>
              <w:spacing w:after="0"/>
              <w:rPr>
                <w:rFonts w:ascii="Calibri" w:eastAsia="Calibri" w:hAnsi="Calibri" w:cs="Calibri"/>
                <w:color w:val="000000"/>
                <w:lang w:eastAsia="en-US"/>
              </w:rPr>
            </w:pPr>
            <w:r w:rsidRPr="009517D3">
              <w:rPr>
                <w:rFonts w:ascii="Calibri" w:eastAsia="Calibri" w:hAnsi="Calibri" w:cs="Calibri"/>
                <w:color w:val="000000"/>
                <w:lang w:eastAsia="en-US"/>
              </w:rPr>
              <w:lastRenderedPageBreak/>
              <w:t>All Posts must be fully cast in (with 100mm clearance from the base) and located centrally to footing.</w:t>
            </w:r>
          </w:p>
          <w:p w14:paraId="7E93A68F" w14:textId="77777777" w:rsidR="00080B22" w:rsidRPr="009517D3" w:rsidRDefault="00000000">
            <w:pPr>
              <w:pStyle w:val="ListParagraph"/>
              <w:numPr>
                <w:ilvl w:val="0"/>
                <w:numId w:val="124"/>
              </w:numPr>
              <w:spacing w:after="0"/>
              <w:rPr>
                <w:rFonts w:ascii="Calibri" w:eastAsia="Calibri" w:hAnsi="Calibri" w:cs="Calibri"/>
                <w:color w:val="000000"/>
                <w:lang w:eastAsia="en-US"/>
              </w:rPr>
            </w:pPr>
            <w:r w:rsidRPr="009517D3">
              <w:rPr>
                <w:rFonts w:ascii="Calibri" w:eastAsia="Calibri" w:hAnsi="Calibri" w:cs="Calibri"/>
                <w:color w:val="000000"/>
                <w:lang w:eastAsia="en-US"/>
              </w:rPr>
              <w:t>Top of concrete footing must be domed around post to eliminate water pooling.</w:t>
            </w:r>
          </w:p>
          <w:p w14:paraId="0169BDA7" w14:textId="77777777" w:rsidR="00080B22" w:rsidRPr="009517D3" w:rsidRDefault="00000000">
            <w:pPr>
              <w:pStyle w:val="ListParagraph"/>
              <w:numPr>
                <w:ilvl w:val="0"/>
                <w:numId w:val="124"/>
              </w:numPr>
              <w:spacing w:after="0"/>
              <w:rPr>
                <w:rFonts w:ascii="Calibri" w:eastAsia="Calibri" w:hAnsi="Calibri" w:cs="Calibri"/>
                <w:color w:val="000000"/>
                <w:lang w:eastAsia="en-US"/>
              </w:rPr>
            </w:pPr>
            <w:r w:rsidRPr="009517D3">
              <w:rPr>
                <w:rFonts w:ascii="Calibri" w:eastAsia="Calibri" w:hAnsi="Calibri" w:cs="Calibri"/>
                <w:color w:val="000000"/>
                <w:lang w:eastAsia="en-US"/>
              </w:rPr>
              <w:t xml:space="preserve">Dimensions above are </w:t>
            </w:r>
            <w:r w:rsidRPr="009517D3">
              <w:rPr>
                <w:rFonts w:ascii="Calibri" w:eastAsia="Calibri" w:hAnsi="Calibri" w:cs="Calibri"/>
                <w:b/>
                <w:color w:val="000000"/>
                <w:lang w:eastAsia="en-US"/>
              </w:rPr>
              <w:t xml:space="preserve">NOT APPLICABLE </w:t>
            </w:r>
            <w:r w:rsidRPr="009517D3">
              <w:rPr>
                <w:rFonts w:ascii="Calibri" w:eastAsia="Calibri" w:hAnsi="Calibri" w:cs="Calibri"/>
                <w:color w:val="000000"/>
                <w:lang w:eastAsia="en-US"/>
              </w:rPr>
              <w:t xml:space="preserve">for structure has overall height </w:t>
            </w:r>
            <w:r w:rsidRPr="009517D3">
              <w:rPr>
                <w:rFonts w:ascii="Calibri" w:eastAsia="Calibri" w:hAnsi="Calibri" w:cs="Calibri"/>
                <w:b/>
                <w:color w:val="000000"/>
                <w:lang w:eastAsia="en-US"/>
              </w:rPr>
              <w:t>exceed 3m above ground</w:t>
            </w:r>
            <w:r w:rsidRPr="009517D3">
              <w:rPr>
                <w:rFonts w:ascii="Calibri" w:eastAsia="Calibri" w:hAnsi="Calibri" w:cs="Calibri"/>
                <w:color w:val="000000"/>
                <w:lang w:eastAsia="en-US"/>
              </w:rPr>
              <w:t>.</w:t>
            </w:r>
          </w:p>
          <w:p w14:paraId="509D7354" w14:textId="77777777" w:rsidR="00080B22" w:rsidRPr="009517D3" w:rsidRDefault="00000000">
            <w:pPr>
              <w:pStyle w:val="ListParagraph"/>
              <w:numPr>
                <w:ilvl w:val="0"/>
                <w:numId w:val="124"/>
              </w:numPr>
              <w:spacing w:after="0"/>
              <w:rPr>
                <w:rFonts w:ascii="Calibri" w:eastAsia="Calibri" w:hAnsi="Calibri" w:cs="Calibri"/>
                <w:color w:val="000000"/>
                <w:lang w:eastAsia="en-US"/>
              </w:rPr>
            </w:pPr>
            <w:r w:rsidRPr="009517D3">
              <w:rPr>
                <w:rFonts w:ascii="Calibri" w:eastAsia="Calibri" w:hAnsi="Calibri" w:cs="Calibri"/>
                <w:color w:val="000000"/>
                <w:lang w:eastAsia="en-US"/>
              </w:rPr>
              <w:t xml:space="preserve">Dimensions above are </w:t>
            </w:r>
            <w:r w:rsidRPr="009517D3">
              <w:rPr>
                <w:rFonts w:ascii="Calibri" w:eastAsia="Calibri" w:hAnsi="Calibri" w:cs="Calibri"/>
                <w:b/>
                <w:color w:val="000000"/>
                <w:lang w:eastAsia="en-US"/>
              </w:rPr>
              <w:t xml:space="preserve">NOT APPLICABLE </w:t>
            </w:r>
            <w:r w:rsidRPr="009517D3">
              <w:rPr>
                <w:rFonts w:ascii="Calibri" w:eastAsia="Calibri" w:hAnsi="Calibri" w:cs="Calibri"/>
                <w:color w:val="000000"/>
                <w:lang w:eastAsia="en-US"/>
              </w:rPr>
              <w:t xml:space="preserve">for soil has bearing capacity </w:t>
            </w:r>
            <w:r w:rsidRPr="009517D3">
              <w:rPr>
                <w:rFonts w:ascii="Calibri" w:eastAsia="Calibri" w:hAnsi="Calibri" w:cs="Calibri"/>
                <w:b/>
                <w:color w:val="000000"/>
                <w:lang w:eastAsia="en-US"/>
              </w:rPr>
              <w:t>less than 100kpa.</w:t>
            </w:r>
          </w:p>
          <w:p w14:paraId="435E382E" w14:textId="77777777" w:rsidR="00080B22" w:rsidRPr="009517D3" w:rsidRDefault="00000000">
            <w:pPr>
              <w:pStyle w:val="ListParagraph"/>
              <w:numPr>
                <w:ilvl w:val="0"/>
                <w:numId w:val="124"/>
              </w:numPr>
              <w:spacing w:after="0"/>
              <w:rPr>
                <w:rFonts w:ascii="Calibri" w:eastAsia="Calibri" w:hAnsi="Calibri" w:cs="Calibri"/>
                <w:color w:val="000000"/>
                <w:lang w:eastAsia="en-US"/>
              </w:rPr>
            </w:pPr>
            <w:r w:rsidRPr="009517D3">
              <w:rPr>
                <w:rFonts w:ascii="Calibri" w:eastAsia="Calibri" w:hAnsi="Calibri" w:cs="Calibri"/>
                <w:color w:val="000000"/>
                <w:lang w:eastAsia="en-US"/>
              </w:rPr>
              <w:t xml:space="preserve">For signs </w:t>
            </w:r>
            <w:r w:rsidRPr="009517D3">
              <w:rPr>
                <w:rFonts w:ascii="Calibri" w:eastAsia="Calibri" w:hAnsi="Calibri" w:cs="Calibri"/>
                <w:color w:val="000000"/>
                <w:highlight w:val="yellow"/>
                <w:lang w:eastAsia="en-US"/>
              </w:rPr>
              <w:t>highlighted</w:t>
            </w:r>
            <w:r w:rsidRPr="009517D3">
              <w:rPr>
                <w:rFonts w:ascii="Calibri" w:eastAsia="Calibri" w:hAnsi="Calibri" w:cs="Calibri"/>
                <w:color w:val="000000"/>
                <w:lang w:eastAsia="en-US"/>
              </w:rPr>
              <w:t xml:space="preserve"> above posts shall be installed with </w:t>
            </w:r>
            <w:r w:rsidRPr="009517D3">
              <w:rPr>
                <w:rFonts w:ascii="Calibri" w:eastAsia="Calibri" w:hAnsi="Calibri" w:cs="Calibri"/>
                <w:b/>
                <w:color w:val="000000"/>
                <w:lang w:eastAsia="en-US"/>
              </w:rPr>
              <w:t>slip base</w:t>
            </w:r>
            <w:r w:rsidRPr="009517D3">
              <w:rPr>
                <w:rFonts w:ascii="Calibri" w:eastAsia="Calibri" w:hAnsi="Calibri" w:cs="Calibri"/>
                <w:color w:val="000000"/>
                <w:lang w:eastAsia="en-US"/>
              </w:rPr>
              <w:t xml:space="preserve"> as per NTG standard drawing CS3508.</w:t>
            </w:r>
          </w:p>
          <w:p w14:paraId="109E19C6" w14:textId="77777777" w:rsidR="00080B22" w:rsidRPr="009517D3" w:rsidRDefault="00000000" w:rsidP="009D4000">
            <w:pPr>
              <w:pStyle w:val="ListParagraph"/>
              <w:spacing w:after="0"/>
              <w:jc w:val="right"/>
              <w:rPr>
                <w:rFonts w:ascii="Calibri" w:eastAsia="Calibri" w:hAnsi="Calibri" w:cs="Calibri"/>
                <w:color w:val="000000"/>
                <w:lang w:eastAsia="en-US"/>
              </w:rPr>
            </w:pPr>
            <w:r w:rsidRPr="009517D3">
              <w:rPr>
                <w:rFonts w:ascii="Calibri" w:eastAsia="Calibri" w:hAnsi="Calibri" w:cs="Calibri"/>
                <w:color w:val="000000"/>
                <w:lang w:eastAsia="en-US"/>
              </w:rPr>
              <w:t>V.17May2021</w:t>
            </w:r>
          </w:p>
        </w:tc>
      </w:tr>
    </w:tbl>
    <w:p w14:paraId="32A123E1" w14:textId="77777777" w:rsidR="00080B22" w:rsidRDefault="00080B22" w:rsidP="00080B22"/>
    <w:p w14:paraId="6AEA4D12" w14:textId="77777777" w:rsidR="00080B22" w:rsidRPr="00082AAB" w:rsidRDefault="00000000" w:rsidP="00080B22">
      <w:r w:rsidRPr="00082AAB">
        <w:t>Road signs mounting pole sizes oth</w:t>
      </w:r>
      <w:r>
        <w:t xml:space="preserve">er than the sizes shown in the </w:t>
      </w:r>
      <w:r w:rsidRPr="005753F7">
        <w:rPr>
          <w:b/>
          <w:i/>
        </w:rPr>
        <w:t>Table - Roadside Signs - Mounting Selection</w:t>
      </w:r>
      <w:r w:rsidRPr="00082AAB">
        <w:t xml:space="preserve"> are:</w:t>
      </w:r>
    </w:p>
    <w:tbl>
      <w:tblPr>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2985"/>
        <w:gridCol w:w="1365"/>
        <w:gridCol w:w="1369"/>
        <w:gridCol w:w="1340"/>
        <w:gridCol w:w="1200"/>
        <w:gridCol w:w="1070"/>
        <w:gridCol w:w="979"/>
      </w:tblGrid>
      <w:tr w:rsidR="009838DF" w14:paraId="22499EAB" w14:textId="77777777" w:rsidTr="009D4000">
        <w:tc>
          <w:tcPr>
            <w:tcW w:w="5000" w:type="pct"/>
            <w:gridSpan w:val="7"/>
            <w:vAlign w:val="center"/>
          </w:tcPr>
          <w:p w14:paraId="399B9FAE" w14:textId="77777777" w:rsidR="00080B22" w:rsidRPr="005753F7" w:rsidRDefault="00000000" w:rsidP="009D4000">
            <w:pPr>
              <w:keepNext/>
              <w:spacing w:after="0"/>
              <w:rPr>
                <w:b/>
              </w:rPr>
            </w:pPr>
            <w:r w:rsidRPr="005753F7">
              <w:rPr>
                <w:b/>
              </w:rPr>
              <w:t xml:space="preserve">Table - Roadside Signs – </w:t>
            </w:r>
            <w:proofErr w:type="gramStart"/>
            <w:r w:rsidRPr="005753F7">
              <w:rPr>
                <w:b/>
              </w:rPr>
              <w:t>Non Standard</w:t>
            </w:r>
            <w:proofErr w:type="gramEnd"/>
            <w:r w:rsidRPr="005753F7">
              <w:rPr>
                <w:b/>
              </w:rPr>
              <w:t xml:space="preserve"> Mounting Poles Selection</w:t>
            </w:r>
          </w:p>
        </w:tc>
      </w:tr>
      <w:tr w:rsidR="009838DF" w14:paraId="033BD9AF" w14:textId="77777777" w:rsidTr="009D4000">
        <w:tc>
          <w:tcPr>
            <w:tcW w:w="1448" w:type="pct"/>
            <w:vMerge w:val="restart"/>
            <w:vAlign w:val="center"/>
          </w:tcPr>
          <w:p w14:paraId="7D58D265" w14:textId="77777777" w:rsidR="00080B22" w:rsidRPr="005753F7" w:rsidRDefault="00000000" w:rsidP="009D4000">
            <w:pPr>
              <w:keepNext/>
              <w:spacing w:after="0"/>
              <w:rPr>
                <w:b/>
              </w:rPr>
            </w:pPr>
            <w:r w:rsidRPr="005753F7">
              <w:rPr>
                <w:b/>
              </w:rPr>
              <w:t>Location</w:t>
            </w:r>
          </w:p>
        </w:tc>
        <w:tc>
          <w:tcPr>
            <w:tcW w:w="662" w:type="pct"/>
            <w:vMerge w:val="restart"/>
            <w:vAlign w:val="center"/>
          </w:tcPr>
          <w:p w14:paraId="538C6972" w14:textId="77777777" w:rsidR="00080B22" w:rsidRPr="005753F7" w:rsidRDefault="00000000" w:rsidP="009D4000">
            <w:pPr>
              <w:keepNext/>
              <w:spacing w:after="0"/>
              <w:jc w:val="center"/>
              <w:rPr>
                <w:b/>
              </w:rPr>
            </w:pPr>
            <w:r w:rsidRPr="005753F7">
              <w:rPr>
                <w:b/>
              </w:rPr>
              <w:t>Sign size W x D (mm)</w:t>
            </w:r>
          </w:p>
        </w:tc>
        <w:tc>
          <w:tcPr>
            <w:tcW w:w="664" w:type="pct"/>
            <w:vMerge w:val="restart"/>
            <w:vAlign w:val="center"/>
          </w:tcPr>
          <w:p w14:paraId="4CB624E3" w14:textId="77777777" w:rsidR="00080B22" w:rsidRPr="005753F7" w:rsidRDefault="00000000" w:rsidP="009D4000">
            <w:pPr>
              <w:keepNext/>
              <w:spacing w:after="0"/>
              <w:jc w:val="center"/>
              <w:rPr>
                <w:b/>
              </w:rPr>
            </w:pPr>
            <w:r w:rsidRPr="005753F7">
              <w:rPr>
                <w:b/>
              </w:rPr>
              <w:t>No. and NB Gal. Pipe Posts</w:t>
            </w:r>
          </w:p>
        </w:tc>
        <w:tc>
          <w:tcPr>
            <w:tcW w:w="650" w:type="pct"/>
            <w:vMerge w:val="restart"/>
            <w:vAlign w:val="center"/>
          </w:tcPr>
          <w:p w14:paraId="02B1F694" w14:textId="77777777" w:rsidR="00080B22" w:rsidRPr="005753F7" w:rsidRDefault="00000000" w:rsidP="009D4000">
            <w:pPr>
              <w:keepNext/>
              <w:spacing w:after="0"/>
              <w:jc w:val="center"/>
              <w:rPr>
                <w:b/>
              </w:rPr>
            </w:pPr>
            <w:r w:rsidRPr="005753F7">
              <w:rPr>
                <w:b/>
              </w:rPr>
              <w:t>Brackets or M8 bolts per post</w:t>
            </w:r>
          </w:p>
        </w:tc>
        <w:tc>
          <w:tcPr>
            <w:tcW w:w="582" w:type="pct"/>
            <w:vMerge w:val="restart"/>
            <w:vAlign w:val="center"/>
          </w:tcPr>
          <w:p w14:paraId="004D44A4" w14:textId="77777777" w:rsidR="00080B22" w:rsidRPr="005753F7" w:rsidRDefault="00000000" w:rsidP="009D4000">
            <w:pPr>
              <w:keepNext/>
              <w:spacing w:after="0"/>
              <w:jc w:val="center"/>
              <w:rPr>
                <w:b/>
              </w:rPr>
            </w:pPr>
            <w:r w:rsidRPr="005753F7">
              <w:rPr>
                <w:b/>
              </w:rPr>
              <w:t>Bracing req. (Yes/No)</w:t>
            </w:r>
          </w:p>
        </w:tc>
        <w:tc>
          <w:tcPr>
            <w:tcW w:w="993" w:type="pct"/>
            <w:gridSpan w:val="2"/>
            <w:vAlign w:val="center"/>
          </w:tcPr>
          <w:p w14:paraId="2F4EF5E3" w14:textId="77777777" w:rsidR="00080B22" w:rsidRPr="005753F7" w:rsidRDefault="00000000" w:rsidP="009D4000">
            <w:pPr>
              <w:keepNext/>
              <w:spacing w:after="0"/>
              <w:jc w:val="center"/>
              <w:rPr>
                <w:b/>
              </w:rPr>
            </w:pPr>
            <w:r>
              <w:rPr>
                <w:b/>
              </w:rPr>
              <w:t>Footing</w:t>
            </w:r>
          </w:p>
        </w:tc>
      </w:tr>
      <w:tr w:rsidR="009838DF" w14:paraId="7F0180F9" w14:textId="77777777" w:rsidTr="009D4000">
        <w:tc>
          <w:tcPr>
            <w:tcW w:w="1448" w:type="pct"/>
            <w:vMerge/>
            <w:vAlign w:val="center"/>
          </w:tcPr>
          <w:p w14:paraId="2A1AB816" w14:textId="77777777" w:rsidR="00080B22" w:rsidRPr="005753F7" w:rsidRDefault="00080B22" w:rsidP="009D4000">
            <w:pPr>
              <w:keepNext/>
              <w:spacing w:after="0"/>
              <w:rPr>
                <w:b/>
              </w:rPr>
            </w:pPr>
          </w:p>
        </w:tc>
        <w:tc>
          <w:tcPr>
            <w:tcW w:w="662" w:type="pct"/>
            <w:vMerge/>
            <w:vAlign w:val="center"/>
          </w:tcPr>
          <w:p w14:paraId="5E14EF98" w14:textId="77777777" w:rsidR="00080B22" w:rsidRPr="005753F7" w:rsidRDefault="00080B22" w:rsidP="009D4000">
            <w:pPr>
              <w:keepNext/>
              <w:spacing w:after="0"/>
              <w:jc w:val="center"/>
              <w:rPr>
                <w:b/>
              </w:rPr>
            </w:pPr>
          </w:p>
        </w:tc>
        <w:tc>
          <w:tcPr>
            <w:tcW w:w="664" w:type="pct"/>
            <w:vMerge/>
            <w:vAlign w:val="center"/>
          </w:tcPr>
          <w:p w14:paraId="643895A0" w14:textId="77777777" w:rsidR="00080B22" w:rsidRPr="005753F7" w:rsidRDefault="00080B22" w:rsidP="009D4000">
            <w:pPr>
              <w:keepNext/>
              <w:spacing w:after="0"/>
              <w:jc w:val="center"/>
              <w:rPr>
                <w:b/>
              </w:rPr>
            </w:pPr>
          </w:p>
        </w:tc>
        <w:tc>
          <w:tcPr>
            <w:tcW w:w="650" w:type="pct"/>
            <w:vMerge/>
            <w:vAlign w:val="center"/>
          </w:tcPr>
          <w:p w14:paraId="69D0FB2E" w14:textId="77777777" w:rsidR="00080B22" w:rsidRPr="005753F7" w:rsidRDefault="00080B22" w:rsidP="009D4000">
            <w:pPr>
              <w:keepNext/>
              <w:spacing w:after="0"/>
              <w:jc w:val="center"/>
              <w:rPr>
                <w:b/>
              </w:rPr>
            </w:pPr>
          </w:p>
        </w:tc>
        <w:tc>
          <w:tcPr>
            <w:tcW w:w="582" w:type="pct"/>
            <w:vMerge/>
            <w:vAlign w:val="center"/>
          </w:tcPr>
          <w:p w14:paraId="11410EAC" w14:textId="77777777" w:rsidR="00080B22" w:rsidRPr="005753F7" w:rsidRDefault="00080B22" w:rsidP="009D4000">
            <w:pPr>
              <w:keepNext/>
              <w:spacing w:after="0"/>
              <w:jc w:val="center"/>
              <w:rPr>
                <w:b/>
              </w:rPr>
            </w:pPr>
          </w:p>
        </w:tc>
        <w:tc>
          <w:tcPr>
            <w:tcW w:w="519" w:type="pct"/>
            <w:vAlign w:val="center"/>
          </w:tcPr>
          <w:p w14:paraId="07DC92BC" w14:textId="77777777" w:rsidR="00080B22" w:rsidRPr="005753F7" w:rsidRDefault="00000000" w:rsidP="009D4000">
            <w:pPr>
              <w:keepNext/>
              <w:spacing w:after="0"/>
              <w:jc w:val="center"/>
              <w:rPr>
                <w:b/>
              </w:rPr>
            </w:pPr>
            <w:r w:rsidRPr="005753F7">
              <w:rPr>
                <w:b/>
              </w:rPr>
              <w:t>Depth (mm)</w:t>
            </w:r>
          </w:p>
        </w:tc>
        <w:tc>
          <w:tcPr>
            <w:tcW w:w="474" w:type="pct"/>
            <w:vAlign w:val="center"/>
          </w:tcPr>
          <w:p w14:paraId="33F5FD41" w14:textId="77777777" w:rsidR="00080B22" w:rsidRPr="005753F7" w:rsidRDefault="00000000" w:rsidP="009D4000">
            <w:pPr>
              <w:keepNext/>
              <w:spacing w:after="0"/>
              <w:jc w:val="center"/>
              <w:rPr>
                <w:b/>
              </w:rPr>
            </w:pPr>
            <w:r w:rsidRPr="005753F7">
              <w:rPr>
                <w:b/>
              </w:rPr>
              <w:t>Dia. (mm)</w:t>
            </w:r>
          </w:p>
        </w:tc>
      </w:tr>
      <w:tr w:rsidR="009838DF" w14:paraId="34B7B906" w14:textId="77777777" w:rsidTr="009D4000">
        <w:tc>
          <w:tcPr>
            <w:tcW w:w="1448" w:type="pct"/>
            <w:vAlign w:val="center"/>
          </w:tcPr>
          <w:p w14:paraId="77BDD2E7" w14:textId="77777777" w:rsidR="00080B22" w:rsidRPr="00082AAB" w:rsidRDefault="00080B22" w:rsidP="009D4000">
            <w:pPr>
              <w:keepNext/>
              <w:spacing w:after="0"/>
            </w:pPr>
          </w:p>
        </w:tc>
        <w:tc>
          <w:tcPr>
            <w:tcW w:w="662" w:type="pct"/>
            <w:vAlign w:val="center"/>
          </w:tcPr>
          <w:p w14:paraId="4850F143" w14:textId="77777777" w:rsidR="00080B22" w:rsidRPr="00082AAB" w:rsidRDefault="00080B22" w:rsidP="009D4000">
            <w:pPr>
              <w:keepNext/>
              <w:spacing w:after="0"/>
            </w:pPr>
          </w:p>
        </w:tc>
        <w:tc>
          <w:tcPr>
            <w:tcW w:w="664" w:type="pct"/>
            <w:vAlign w:val="center"/>
          </w:tcPr>
          <w:p w14:paraId="64446F3B" w14:textId="77777777" w:rsidR="00080B22" w:rsidRPr="00082AAB" w:rsidRDefault="00080B22" w:rsidP="009D4000">
            <w:pPr>
              <w:keepNext/>
              <w:spacing w:after="0"/>
            </w:pPr>
          </w:p>
        </w:tc>
        <w:tc>
          <w:tcPr>
            <w:tcW w:w="650" w:type="pct"/>
            <w:vAlign w:val="center"/>
          </w:tcPr>
          <w:p w14:paraId="306C06BF" w14:textId="77777777" w:rsidR="00080B22" w:rsidRPr="00082AAB" w:rsidRDefault="00080B22" w:rsidP="009D4000">
            <w:pPr>
              <w:keepNext/>
              <w:spacing w:after="0"/>
            </w:pPr>
          </w:p>
        </w:tc>
        <w:tc>
          <w:tcPr>
            <w:tcW w:w="582" w:type="pct"/>
            <w:vAlign w:val="center"/>
          </w:tcPr>
          <w:p w14:paraId="3B4B9ED6" w14:textId="77777777" w:rsidR="00080B22" w:rsidRPr="00082AAB" w:rsidRDefault="00080B22" w:rsidP="009D4000">
            <w:pPr>
              <w:keepNext/>
              <w:spacing w:after="0"/>
            </w:pPr>
          </w:p>
        </w:tc>
        <w:tc>
          <w:tcPr>
            <w:tcW w:w="519" w:type="pct"/>
            <w:vAlign w:val="center"/>
          </w:tcPr>
          <w:p w14:paraId="5F193C3A" w14:textId="77777777" w:rsidR="00080B22" w:rsidRPr="00082AAB" w:rsidRDefault="00080B22" w:rsidP="009D4000">
            <w:pPr>
              <w:keepNext/>
              <w:spacing w:after="0"/>
            </w:pPr>
          </w:p>
        </w:tc>
        <w:tc>
          <w:tcPr>
            <w:tcW w:w="474" w:type="pct"/>
            <w:vAlign w:val="center"/>
          </w:tcPr>
          <w:p w14:paraId="662857A8" w14:textId="77777777" w:rsidR="00080B22" w:rsidRPr="00082AAB" w:rsidRDefault="00080B22" w:rsidP="009D4000">
            <w:pPr>
              <w:keepNext/>
              <w:spacing w:after="0"/>
            </w:pPr>
          </w:p>
        </w:tc>
      </w:tr>
      <w:tr w:rsidR="009838DF" w14:paraId="35C41933" w14:textId="77777777" w:rsidTr="009D4000">
        <w:tc>
          <w:tcPr>
            <w:tcW w:w="1448" w:type="pct"/>
            <w:vAlign w:val="center"/>
          </w:tcPr>
          <w:p w14:paraId="0741F1BA" w14:textId="77777777" w:rsidR="00080B22" w:rsidRPr="00082AAB" w:rsidRDefault="00080B22" w:rsidP="009D4000">
            <w:pPr>
              <w:keepNext/>
              <w:spacing w:after="0"/>
            </w:pPr>
          </w:p>
        </w:tc>
        <w:tc>
          <w:tcPr>
            <w:tcW w:w="662" w:type="pct"/>
            <w:vAlign w:val="center"/>
          </w:tcPr>
          <w:p w14:paraId="07E3182F" w14:textId="77777777" w:rsidR="00080B22" w:rsidRPr="00082AAB" w:rsidRDefault="00080B22" w:rsidP="009D4000">
            <w:pPr>
              <w:keepNext/>
              <w:spacing w:after="0"/>
            </w:pPr>
          </w:p>
        </w:tc>
        <w:tc>
          <w:tcPr>
            <w:tcW w:w="664" w:type="pct"/>
            <w:vAlign w:val="center"/>
          </w:tcPr>
          <w:p w14:paraId="2E236B9D" w14:textId="77777777" w:rsidR="00080B22" w:rsidRPr="00082AAB" w:rsidRDefault="00080B22" w:rsidP="009D4000">
            <w:pPr>
              <w:keepNext/>
              <w:spacing w:after="0"/>
            </w:pPr>
          </w:p>
        </w:tc>
        <w:tc>
          <w:tcPr>
            <w:tcW w:w="650" w:type="pct"/>
            <w:vAlign w:val="center"/>
          </w:tcPr>
          <w:p w14:paraId="1FE423C7" w14:textId="77777777" w:rsidR="00080B22" w:rsidRPr="00082AAB" w:rsidRDefault="00080B22" w:rsidP="009D4000">
            <w:pPr>
              <w:keepNext/>
              <w:spacing w:after="0"/>
            </w:pPr>
          </w:p>
        </w:tc>
        <w:tc>
          <w:tcPr>
            <w:tcW w:w="582" w:type="pct"/>
            <w:vAlign w:val="center"/>
          </w:tcPr>
          <w:p w14:paraId="0E3D568C" w14:textId="77777777" w:rsidR="00080B22" w:rsidRPr="00082AAB" w:rsidRDefault="00080B22" w:rsidP="009D4000">
            <w:pPr>
              <w:keepNext/>
              <w:spacing w:after="0"/>
            </w:pPr>
          </w:p>
        </w:tc>
        <w:tc>
          <w:tcPr>
            <w:tcW w:w="519" w:type="pct"/>
            <w:vAlign w:val="center"/>
          </w:tcPr>
          <w:p w14:paraId="622DF6C0" w14:textId="77777777" w:rsidR="00080B22" w:rsidRPr="00082AAB" w:rsidRDefault="00080B22" w:rsidP="009D4000">
            <w:pPr>
              <w:keepNext/>
              <w:spacing w:after="0"/>
            </w:pPr>
          </w:p>
        </w:tc>
        <w:tc>
          <w:tcPr>
            <w:tcW w:w="474" w:type="pct"/>
            <w:vAlign w:val="center"/>
          </w:tcPr>
          <w:p w14:paraId="185FFEF1" w14:textId="77777777" w:rsidR="00080B22" w:rsidRPr="00082AAB" w:rsidRDefault="00080B22" w:rsidP="009D4000">
            <w:pPr>
              <w:keepNext/>
              <w:spacing w:after="0"/>
            </w:pPr>
          </w:p>
        </w:tc>
      </w:tr>
      <w:tr w:rsidR="009838DF" w14:paraId="4EC02FF7" w14:textId="77777777" w:rsidTr="009D4000">
        <w:tc>
          <w:tcPr>
            <w:tcW w:w="1448" w:type="pct"/>
            <w:vAlign w:val="center"/>
          </w:tcPr>
          <w:p w14:paraId="3F079577" w14:textId="77777777" w:rsidR="00080B22" w:rsidRPr="00082AAB" w:rsidRDefault="00080B22" w:rsidP="009D4000">
            <w:pPr>
              <w:keepNext/>
              <w:spacing w:after="0"/>
            </w:pPr>
          </w:p>
        </w:tc>
        <w:tc>
          <w:tcPr>
            <w:tcW w:w="662" w:type="pct"/>
            <w:vAlign w:val="center"/>
          </w:tcPr>
          <w:p w14:paraId="20FDCB34" w14:textId="77777777" w:rsidR="00080B22" w:rsidRPr="00082AAB" w:rsidRDefault="00080B22" w:rsidP="009D4000">
            <w:pPr>
              <w:keepNext/>
              <w:spacing w:after="0"/>
            </w:pPr>
          </w:p>
        </w:tc>
        <w:tc>
          <w:tcPr>
            <w:tcW w:w="664" w:type="pct"/>
            <w:vAlign w:val="center"/>
          </w:tcPr>
          <w:p w14:paraId="43693C9E" w14:textId="77777777" w:rsidR="00080B22" w:rsidRPr="00082AAB" w:rsidRDefault="00080B22" w:rsidP="009D4000">
            <w:pPr>
              <w:keepNext/>
              <w:spacing w:after="0"/>
            </w:pPr>
          </w:p>
        </w:tc>
        <w:tc>
          <w:tcPr>
            <w:tcW w:w="650" w:type="pct"/>
            <w:vAlign w:val="center"/>
          </w:tcPr>
          <w:p w14:paraId="3747521D" w14:textId="77777777" w:rsidR="00080B22" w:rsidRPr="00082AAB" w:rsidRDefault="00080B22" w:rsidP="009D4000">
            <w:pPr>
              <w:keepNext/>
              <w:spacing w:after="0"/>
            </w:pPr>
          </w:p>
        </w:tc>
        <w:tc>
          <w:tcPr>
            <w:tcW w:w="582" w:type="pct"/>
            <w:vAlign w:val="center"/>
          </w:tcPr>
          <w:p w14:paraId="4625FEC6" w14:textId="77777777" w:rsidR="00080B22" w:rsidRPr="00082AAB" w:rsidRDefault="00080B22" w:rsidP="009D4000">
            <w:pPr>
              <w:keepNext/>
              <w:spacing w:after="0"/>
            </w:pPr>
          </w:p>
        </w:tc>
        <w:tc>
          <w:tcPr>
            <w:tcW w:w="519" w:type="pct"/>
            <w:vAlign w:val="center"/>
          </w:tcPr>
          <w:p w14:paraId="3AABBC69" w14:textId="77777777" w:rsidR="00080B22" w:rsidRPr="00082AAB" w:rsidRDefault="00080B22" w:rsidP="009D4000">
            <w:pPr>
              <w:keepNext/>
              <w:spacing w:after="0"/>
            </w:pPr>
          </w:p>
        </w:tc>
        <w:tc>
          <w:tcPr>
            <w:tcW w:w="474" w:type="pct"/>
            <w:vAlign w:val="center"/>
          </w:tcPr>
          <w:p w14:paraId="6967D0BF" w14:textId="77777777" w:rsidR="00080B22" w:rsidRPr="00082AAB" w:rsidRDefault="00080B22" w:rsidP="009D4000">
            <w:pPr>
              <w:keepNext/>
              <w:spacing w:after="0"/>
            </w:pPr>
          </w:p>
        </w:tc>
      </w:tr>
      <w:tr w:rsidR="009838DF" w14:paraId="6B5FAE61" w14:textId="77777777" w:rsidTr="009D4000">
        <w:tc>
          <w:tcPr>
            <w:tcW w:w="1448" w:type="pct"/>
            <w:vAlign w:val="center"/>
          </w:tcPr>
          <w:p w14:paraId="3DFCE4E2" w14:textId="77777777" w:rsidR="00080B22" w:rsidRPr="00082AAB" w:rsidRDefault="00080B22" w:rsidP="009D4000">
            <w:pPr>
              <w:spacing w:after="0"/>
            </w:pPr>
          </w:p>
        </w:tc>
        <w:tc>
          <w:tcPr>
            <w:tcW w:w="662" w:type="pct"/>
            <w:vAlign w:val="center"/>
          </w:tcPr>
          <w:p w14:paraId="29E576E3" w14:textId="77777777" w:rsidR="00080B22" w:rsidRPr="00082AAB" w:rsidRDefault="00080B22" w:rsidP="009D4000">
            <w:pPr>
              <w:spacing w:after="0"/>
            </w:pPr>
          </w:p>
        </w:tc>
        <w:tc>
          <w:tcPr>
            <w:tcW w:w="664" w:type="pct"/>
            <w:vAlign w:val="center"/>
          </w:tcPr>
          <w:p w14:paraId="630EB290" w14:textId="77777777" w:rsidR="00080B22" w:rsidRPr="00082AAB" w:rsidRDefault="00080B22" w:rsidP="009D4000">
            <w:pPr>
              <w:spacing w:after="0"/>
            </w:pPr>
          </w:p>
        </w:tc>
        <w:tc>
          <w:tcPr>
            <w:tcW w:w="650" w:type="pct"/>
            <w:vAlign w:val="center"/>
          </w:tcPr>
          <w:p w14:paraId="45E51ED2" w14:textId="77777777" w:rsidR="00080B22" w:rsidRPr="00082AAB" w:rsidRDefault="00080B22" w:rsidP="009D4000">
            <w:pPr>
              <w:spacing w:after="0"/>
            </w:pPr>
          </w:p>
        </w:tc>
        <w:tc>
          <w:tcPr>
            <w:tcW w:w="582" w:type="pct"/>
            <w:vAlign w:val="center"/>
          </w:tcPr>
          <w:p w14:paraId="01DC3655" w14:textId="77777777" w:rsidR="00080B22" w:rsidRPr="00082AAB" w:rsidRDefault="00080B22" w:rsidP="009D4000">
            <w:pPr>
              <w:spacing w:after="0"/>
            </w:pPr>
          </w:p>
        </w:tc>
        <w:tc>
          <w:tcPr>
            <w:tcW w:w="519" w:type="pct"/>
            <w:vAlign w:val="center"/>
          </w:tcPr>
          <w:p w14:paraId="781D1EC3" w14:textId="77777777" w:rsidR="00080B22" w:rsidRPr="00082AAB" w:rsidRDefault="00080B22" w:rsidP="009D4000">
            <w:pPr>
              <w:spacing w:after="0"/>
            </w:pPr>
          </w:p>
        </w:tc>
        <w:tc>
          <w:tcPr>
            <w:tcW w:w="474" w:type="pct"/>
            <w:vAlign w:val="center"/>
          </w:tcPr>
          <w:p w14:paraId="10320E6A" w14:textId="77777777" w:rsidR="00080B22" w:rsidRPr="00082AAB" w:rsidRDefault="00080B22" w:rsidP="009D4000">
            <w:pPr>
              <w:spacing w:after="0"/>
            </w:pPr>
          </w:p>
        </w:tc>
      </w:tr>
    </w:tbl>
    <w:p w14:paraId="50B1B014" w14:textId="77777777" w:rsidR="00080B22" w:rsidRPr="00716D6C" w:rsidRDefault="00000000" w:rsidP="00080B22">
      <w:pPr>
        <w:pStyle w:val="GuideNotes"/>
      </w:pPr>
      <w:r w:rsidRPr="00716D6C">
        <w:t>[Delete this clause and the table if no non-standard pole sizes are required.]</w:t>
      </w:r>
    </w:p>
    <w:p w14:paraId="4BBCDE62" w14:textId="77777777" w:rsidR="00080B22" w:rsidRPr="0060219A" w:rsidRDefault="00000000" w:rsidP="00080B22">
      <w:r w:rsidRPr="0060219A">
        <w:t xml:space="preserve">Posts to be </w:t>
      </w:r>
      <w:r>
        <w:t>hot-dip</w:t>
      </w:r>
      <w:r w:rsidRPr="0060219A">
        <w:t xml:space="preserve"> galvanized pipe with plain ends and constructed from a single length of pipe. Cap each post with a galvanized cap. Do not use “</w:t>
      </w:r>
      <w:proofErr w:type="spellStart"/>
      <w:r w:rsidRPr="0060219A">
        <w:t>Ingal</w:t>
      </w:r>
      <w:proofErr w:type="spellEnd"/>
      <w:r w:rsidRPr="0060219A">
        <w:t>” posts.</w:t>
      </w:r>
    </w:p>
    <w:p w14:paraId="27AC3DC1" w14:textId="77777777" w:rsidR="00080B22" w:rsidRDefault="00000000" w:rsidP="00080B22">
      <w:r>
        <w:t>Standard; to AS </w:t>
      </w:r>
      <w:r w:rsidRPr="0060219A">
        <w:t>1074</w:t>
      </w:r>
      <w:r>
        <w:t>.</w:t>
      </w:r>
    </w:p>
    <w:p w14:paraId="15C9DB06" w14:textId="77777777" w:rsidR="00080B22" w:rsidRPr="005753F7" w:rsidRDefault="00000000" w:rsidP="00080B22">
      <w:r w:rsidRPr="005753F7">
        <w:t xml:space="preserve">ANTI-GRAFFITI COATING </w:t>
      </w:r>
    </w:p>
    <w:p w14:paraId="7BE43AB6" w14:textId="77777777" w:rsidR="00080B22" w:rsidRDefault="00000000" w:rsidP="00080B22">
      <w:r>
        <w:rPr>
          <w:b/>
        </w:rPr>
        <w:t xml:space="preserve">Hold Point – </w:t>
      </w:r>
      <w:r>
        <w:t xml:space="preserve">Obtain Superintendent’s approval for the use of anti-graffiti film or coating products. Apply anti-graffiti products only to the new road signs specified by the Superintendent. </w:t>
      </w:r>
    </w:p>
    <w:p w14:paraId="7DAD4788" w14:textId="77777777" w:rsidR="00080B22" w:rsidRDefault="00000000" w:rsidP="00080B22">
      <w:r>
        <w:t>Ensure anti-graffiti products used do not compromise or void any warranty on the road signs on which the anti-graffiti products are used.</w:t>
      </w:r>
    </w:p>
    <w:p w14:paraId="7B9E3080" w14:textId="77777777" w:rsidR="00080B22" w:rsidRPr="0060219A" w:rsidRDefault="00000000" w:rsidP="00080B22">
      <w:pPr>
        <w:pStyle w:val="GuideNotes"/>
      </w:pPr>
      <w:r w:rsidRPr="0060219A">
        <w:t>[</w:t>
      </w:r>
      <w:r>
        <w:t>All roads Project Officers BE AWARE that 3M warrants their road signs only if their anti-graffiti film is used. Use of non-3M anti-graffiti product voids the 3M warranty.</w:t>
      </w:r>
      <w:r w:rsidRPr="0060219A">
        <w:t>]</w:t>
      </w:r>
    </w:p>
    <w:p w14:paraId="7EB7A7B1" w14:textId="77777777" w:rsidR="00080B22" w:rsidRPr="00FD0628" w:rsidRDefault="00000000" w:rsidP="00A52ECE">
      <w:pPr>
        <w:pStyle w:val="Heading3"/>
      </w:pPr>
      <w:bookmarkStart w:id="960" w:name="_Toc390823809"/>
      <w:bookmarkStart w:id="961" w:name="_Toc391429501"/>
      <w:bookmarkStart w:id="962" w:name="_Toc396035179"/>
      <w:bookmarkStart w:id="963" w:name="_Toc398800570"/>
      <w:r w:rsidRPr="00FD0628">
        <w:t>Supply and Delivery</w:t>
      </w:r>
      <w:bookmarkEnd w:id="960"/>
      <w:bookmarkEnd w:id="961"/>
      <w:bookmarkEnd w:id="962"/>
      <w:bookmarkEnd w:id="963"/>
    </w:p>
    <w:p w14:paraId="66A9219E" w14:textId="77777777" w:rsidR="00080B22" w:rsidRPr="0060219A" w:rsidRDefault="00000000" w:rsidP="00080B22">
      <w:pPr>
        <w:keepNext/>
      </w:pPr>
      <w:r w:rsidRPr="0060219A">
        <w:t>Supply all brackets, bolts, nuts and bracings.</w:t>
      </w:r>
    </w:p>
    <w:p w14:paraId="017B8F08" w14:textId="77777777" w:rsidR="00080B22" w:rsidRPr="0060219A" w:rsidRDefault="00000000" w:rsidP="00080B22">
      <w:r w:rsidRPr="0060219A">
        <w:t>Fix bracings to the signs prior to delivery.</w:t>
      </w:r>
    </w:p>
    <w:p w14:paraId="7C2AD735" w14:textId="77777777" w:rsidR="00080B22" w:rsidRPr="00FD0628" w:rsidRDefault="00000000" w:rsidP="00A52ECE">
      <w:pPr>
        <w:pStyle w:val="Heading3"/>
      </w:pPr>
      <w:bookmarkStart w:id="964" w:name="_Toc390823810"/>
      <w:bookmarkStart w:id="965" w:name="_Toc391429502"/>
      <w:bookmarkStart w:id="966" w:name="_Toc396035180"/>
      <w:bookmarkStart w:id="967" w:name="_Toc398800571"/>
      <w:r w:rsidRPr="00FD0628">
        <w:t>Location</w:t>
      </w:r>
      <w:bookmarkEnd w:id="964"/>
      <w:bookmarkEnd w:id="965"/>
      <w:bookmarkEnd w:id="966"/>
      <w:bookmarkEnd w:id="967"/>
    </w:p>
    <w:p w14:paraId="128EFA07" w14:textId="77777777" w:rsidR="00080B22" w:rsidRPr="0060219A" w:rsidRDefault="00000000" w:rsidP="00080B22">
      <w:bookmarkStart w:id="968" w:name="_Hlk178693259"/>
      <w:r w:rsidRPr="0060219A">
        <w:t>Signs to be located clear of vegetation and be clearly visible under headlight illumination.</w:t>
      </w:r>
    </w:p>
    <w:p w14:paraId="121AA19B" w14:textId="77777777" w:rsidR="00080B22" w:rsidRPr="00D7415D" w:rsidRDefault="00000000" w:rsidP="00080B22">
      <w:pPr>
        <w:rPr>
          <w:b/>
          <w:bCs/>
        </w:rPr>
      </w:pPr>
      <w:r w:rsidRPr="00D7415D">
        <w:rPr>
          <w:b/>
          <w:bCs/>
        </w:rPr>
        <w:t>LATERAL PLACEMENT</w:t>
      </w:r>
    </w:p>
    <w:p w14:paraId="22B68097" w14:textId="77777777" w:rsidR="00080B22" w:rsidRPr="0060219A" w:rsidRDefault="00000000" w:rsidP="00080B22">
      <w:pPr>
        <w:pStyle w:val="GuideNotes"/>
      </w:pPr>
      <w:r w:rsidRPr="0060219A">
        <w:t>[Ensure the sign locat</w:t>
      </w:r>
      <w:r>
        <w:t>ion is shown</w:t>
      </w:r>
      <w:r w:rsidRPr="0060219A">
        <w:t xml:space="preserve"> on the drawings</w:t>
      </w:r>
      <w:r>
        <w:t xml:space="preserve"> and is designed</w:t>
      </w:r>
      <w:r w:rsidRPr="0060219A">
        <w:t xml:space="preserve"> to allow easy sighting</w:t>
      </w:r>
      <w:r>
        <w:t>, for</w:t>
      </w:r>
      <w:r w:rsidRPr="0060219A">
        <w:t xml:space="preserve"> ease of road maintenance</w:t>
      </w:r>
      <w:r>
        <w:t>, and in compliance with design requirements.</w:t>
      </w:r>
      <w:r w:rsidRPr="0060219A">
        <w:t>]</w:t>
      </w:r>
    </w:p>
    <w:p w14:paraId="4E6FED0F" w14:textId="77777777" w:rsidR="00080B22" w:rsidRPr="0060219A" w:rsidRDefault="00000000" w:rsidP="00080B22">
      <w:r w:rsidRPr="0060219A">
        <w:t>Lateral placement to be measured to the edge of the sign nearest the road.</w:t>
      </w:r>
    </w:p>
    <w:p w14:paraId="36E627E0" w14:textId="77777777" w:rsidR="00080B22" w:rsidRPr="0060219A" w:rsidRDefault="00000000" w:rsidP="00080B22">
      <w:r w:rsidRPr="0060219A">
        <w:t>Lateral placement to be as follows:</w:t>
      </w:r>
    </w:p>
    <w:p w14:paraId="36948488" w14:textId="77777777" w:rsidR="00080B22" w:rsidRPr="00C65EA3" w:rsidRDefault="00000000" w:rsidP="00080B22">
      <w:pPr>
        <w:spacing w:after="0"/>
        <w:ind w:left="5040" w:hanging="5040"/>
        <w:rPr>
          <w:b/>
          <w:bCs/>
        </w:rPr>
      </w:pPr>
      <w:r w:rsidRPr="00C65EA3">
        <w:rPr>
          <w:b/>
          <w:bCs/>
        </w:rPr>
        <w:t xml:space="preserve">Signs (frangible post used) on </w:t>
      </w:r>
      <w:proofErr w:type="spellStart"/>
      <w:r w:rsidRPr="00C65EA3">
        <w:rPr>
          <w:b/>
          <w:bCs/>
        </w:rPr>
        <w:t>Unkerbed</w:t>
      </w:r>
      <w:proofErr w:type="spellEnd"/>
      <w:r w:rsidRPr="00C65EA3">
        <w:rPr>
          <w:b/>
          <w:bCs/>
        </w:rPr>
        <w:t xml:space="preserve"> roads:</w:t>
      </w:r>
    </w:p>
    <w:p w14:paraId="7AAD2C2C" w14:textId="77777777" w:rsidR="00080B22" w:rsidRPr="00C65EA3" w:rsidRDefault="00000000" w:rsidP="00080B22">
      <w:r w:rsidRPr="00C65EA3">
        <w:lastRenderedPageBreak/>
        <w:t>Two to 5m clear from the edge of the traffic lane, and 600 mm minimum clear from the outer edge of the road shoulder.</w:t>
      </w:r>
    </w:p>
    <w:p w14:paraId="60847ADC" w14:textId="77777777" w:rsidR="00080B22" w:rsidRPr="00C65EA3" w:rsidRDefault="00000000" w:rsidP="00080B22">
      <w:pPr>
        <w:spacing w:after="0"/>
        <w:ind w:left="5040" w:hanging="5040"/>
      </w:pPr>
      <w:r w:rsidRPr="00C65EA3">
        <w:rPr>
          <w:b/>
          <w:bCs/>
        </w:rPr>
        <w:t>Signs (frangible post used) on Kerbed roads</w:t>
      </w:r>
      <w:r w:rsidRPr="00C65EA3">
        <w:t xml:space="preserve">: </w:t>
      </w:r>
    </w:p>
    <w:p w14:paraId="556A32E5" w14:textId="77777777" w:rsidR="00080B22" w:rsidRPr="00C65EA3" w:rsidRDefault="00000000" w:rsidP="00080B22">
      <w:pPr>
        <w:spacing w:after="0"/>
        <w:ind w:left="5040" w:hanging="5040"/>
      </w:pPr>
      <w:r w:rsidRPr="00C65EA3">
        <w:t>Preferably 500 mm to 1000 mm from the front face of the kerb.</w:t>
      </w:r>
    </w:p>
    <w:p w14:paraId="662F6763" w14:textId="77777777" w:rsidR="00080B22" w:rsidRPr="00C65EA3" w:rsidRDefault="00000000" w:rsidP="00080B22">
      <w:pPr>
        <w:ind w:left="5040" w:hanging="5040"/>
      </w:pPr>
      <w:r w:rsidRPr="00C65EA3">
        <w:t>The maximum clearance is 5.0m.</w:t>
      </w:r>
    </w:p>
    <w:p w14:paraId="439E25E5" w14:textId="77777777" w:rsidR="00080B22" w:rsidRPr="00C65EA3" w:rsidRDefault="00000000" w:rsidP="00080B22">
      <w:pPr>
        <w:spacing w:after="0"/>
        <w:ind w:left="3600" w:hanging="3600"/>
      </w:pPr>
      <w:r w:rsidRPr="00C65EA3">
        <w:rPr>
          <w:b/>
          <w:bCs/>
        </w:rPr>
        <w:t>Rigid safety barrier present:</w:t>
      </w:r>
      <w:r w:rsidRPr="00C65EA3">
        <w:t xml:space="preserve"> </w:t>
      </w:r>
    </w:p>
    <w:p w14:paraId="25208F5F" w14:textId="77777777" w:rsidR="00080B22" w:rsidRPr="00C65EA3" w:rsidRDefault="00000000" w:rsidP="00080B22">
      <w:pPr>
        <w:ind w:left="3600" w:hanging="3600"/>
      </w:pPr>
      <w:r w:rsidRPr="00C65EA3">
        <w:t>A minimum of 1.0 m from the face of the safety barrier (regardless of kerb position)</w:t>
      </w:r>
    </w:p>
    <w:p w14:paraId="6D28E66F" w14:textId="77777777" w:rsidR="00080B22" w:rsidRPr="00C65EA3" w:rsidRDefault="00000000" w:rsidP="00080B22">
      <w:pPr>
        <w:spacing w:after="0"/>
        <w:ind w:left="3600" w:hanging="3600"/>
      </w:pPr>
      <w:r w:rsidRPr="00C65EA3">
        <w:rPr>
          <w:b/>
          <w:bCs/>
        </w:rPr>
        <w:t>Wire rope safety barrier present:</w:t>
      </w:r>
      <w:r w:rsidRPr="00C65EA3">
        <w:t xml:space="preserve"> </w:t>
      </w:r>
    </w:p>
    <w:p w14:paraId="551D0FA2" w14:textId="77777777" w:rsidR="00080B22" w:rsidRPr="00C65EA3" w:rsidRDefault="00000000" w:rsidP="00080B22">
      <w:pPr>
        <w:ind w:left="3600" w:hanging="3600"/>
        <w:rPr>
          <w:b/>
        </w:rPr>
      </w:pPr>
      <w:r w:rsidRPr="00C65EA3">
        <w:t>A minimum of 1.5 m from the face of the safety barrier (regardless of kerb position)</w:t>
      </w:r>
    </w:p>
    <w:p w14:paraId="56ED957D" w14:textId="77777777" w:rsidR="00080B22" w:rsidRPr="00D7415D" w:rsidRDefault="00000000" w:rsidP="00080B22">
      <w:pPr>
        <w:rPr>
          <w:b/>
          <w:bCs/>
        </w:rPr>
      </w:pPr>
      <w:r w:rsidRPr="00D7415D">
        <w:rPr>
          <w:b/>
          <w:bCs/>
        </w:rPr>
        <w:t>HEIGHT</w:t>
      </w:r>
    </w:p>
    <w:p w14:paraId="738CBBDE" w14:textId="77777777" w:rsidR="00080B22" w:rsidRPr="0060219A" w:rsidRDefault="00000000" w:rsidP="00080B22">
      <w:r w:rsidRPr="0060219A">
        <w:t>Height to be measured as the clearance to the lowest edge of the lowest sign in an assembly.</w:t>
      </w:r>
    </w:p>
    <w:p w14:paraId="79101D38" w14:textId="77777777" w:rsidR="00080B22" w:rsidRPr="002F55A9" w:rsidRDefault="00000000" w:rsidP="00080B22">
      <w:pPr>
        <w:rPr>
          <w:color w:val="343741" w:themeColor="text1"/>
        </w:rPr>
      </w:pPr>
      <w:r w:rsidRPr="0060219A">
        <w:t>Heights for signs to be as follows:</w:t>
      </w:r>
    </w:p>
    <w:tbl>
      <w:tblPr>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1E0" w:firstRow="1" w:lastRow="1" w:firstColumn="1" w:lastColumn="1" w:noHBand="0" w:noVBand="0"/>
      </w:tblPr>
      <w:tblGrid>
        <w:gridCol w:w="4222"/>
        <w:gridCol w:w="6086"/>
      </w:tblGrid>
      <w:tr w:rsidR="009838DF" w14:paraId="346D2A01" w14:textId="77777777" w:rsidTr="009D4000">
        <w:trPr>
          <w:cantSplit/>
          <w:trHeight w:val="326"/>
        </w:trPr>
        <w:tc>
          <w:tcPr>
            <w:tcW w:w="5000" w:type="pct"/>
            <w:gridSpan w:val="2"/>
            <w:tcBorders>
              <w:top w:val="single" w:sz="4" w:space="0" w:color="auto"/>
              <w:left w:val="single" w:sz="4" w:space="0" w:color="auto"/>
              <w:bottom w:val="single" w:sz="4" w:space="0" w:color="auto"/>
              <w:right w:val="single" w:sz="4" w:space="0" w:color="auto"/>
            </w:tcBorders>
            <w:vAlign w:val="center"/>
            <w:hideMark/>
          </w:tcPr>
          <w:p w14:paraId="7A3DEAFF" w14:textId="77777777" w:rsidR="00080B22" w:rsidRPr="00C65EA3" w:rsidRDefault="00000000" w:rsidP="009D4000">
            <w:pPr>
              <w:keepNext/>
              <w:spacing w:before="40" w:after="40"/>
              <w:rPr>
                <w:b/>
              </w:rPr>
            </w:pPr>
            <w:r w:rsidRPr="00C65EA3">
              <w:rPr>
                <w:b/>
              </w:rPr>
              <w:t>Table – Heights for signs</w:t>
            </w:r>
          </w:p>
        </w:tc>
      </w:tr>
      <w:tr w:rsidR="009838DF" w14:paraId="7382E233" w14:textId="77777777" w:rsidTr="009D4000">
        <w:trPr>
          <w:cantSplit/>
          <w:trHeight w:val="326"/>
        </w:trPr>
        <w:tc>
          <w:tcPr>
            <w:tcW w:w="5000" w:type="pct"/>
            <w:gridSpan w:val="2"/>
            <w:tcBorders>
              <w:top w:val="single" w:sz="4" w:space="0" w:color="auto"/>
              <w:left w:val="single" w:sz="4" w:space="0" w:color="auto"/>
              <w:bottom w:val="single" w:sz="4" w:space="0" w:color="auto"/>
              <w:right w:val="single" w:sz="4" w:space="0" w:color="auto"/>
            </w:tcBorders>
            <w:vAlign w:val="center"/>
            <w:hideMark/>
          </w:tcPr>
          <w:p w14:paraId="5AF13B75" w14:textId="77777777" w:rsidR="00080B22" w:rsidRPr="00C65EA3" w:rsidRDefault="00000000" w:rsidP="009D4000">
            <w:pPr>
              <w:keepNext/>
              <w:spacing w:before="40" w:after="40"/>
              <w:rPr>
                <w:b/>
              </w:rPr>
            </w:pPr>
            <w:proofErr w:type="spellStart"/>
            <w:r w:rsidRPr="00C65EA3">
              <w:rPr>
                <w:b/>
              </w:rPr>
              <w:t>Unkerbed</w:t>
            </w:r>
            <w:proofErr w:type="spellEnd"/>
            <w:r w:rsidRPr="00C65EA3">
              <w:rPr>
                <w:b/>
              </w:rPr>
              <w:t xml:space="preserve"> Roads</w:t>
            </w:r>
          </w:p>
        </w:tc>
      </w:tr>
      <w:tr w:rsidR="009838DF" w14:paraId="5CE56FE3" w14:textId="77777777" w:rsidTr="009D4000">
        <w:trPr>
          <w:cantSplit/>
          <w:trHeight w:val="500"/>
        </w:trPr>
        <w:tc>
          <w:tcPr>
            <w:tcW w:w="2048" w:type="pct"/>
            <w:tcBorders>
              <w:top w:val="single" w:sz="4" w:space="0" w:color="auto"/>
              <w:left w:val="single" w:sz="4" w:space="0" w:color="auto"/>
              <w:bottom w:val="single" w:sz="4" w:space="0" w:color="auto"/>
              <w:right w:val="single" w:sz="4" w:space="0" w:color="auto"/>
            </w:tcBorders>
            <w:vAlign w:val="center"/>
          </w:tcPr>
          <w:p w14:paraId="7F2CB18A" w14:textId="77777777" w:rsidR="00080B22" w:rsidRPr="00C65EA3" w:rsidRDefault="00000000" w:rsidP="009D4000">
            <w:pPr>
              <w:keepNext/>
              <w:spacing w:before="40" w:after="40"/>
            </w:pPr>
            <w:r w:rsidRPr="00C65EA3">
              <w:t>Signs overhanging a footway:</w:t>
            </w:r>
          </w:p>
        </w:tc>
        <w:tc>
          <w:tcPr>
            <w:tcW w:w="2952" w:type="pct"/>
            <w:tcBorders>
              <w:top w:val="single" w:sz="4" w:space="0" w:color="auto"/>
              <w:left w:val="single" w:sz="4" w:space="0" w:color="auto"/>
              <w:bottom w:val="single" w:sz="4" w:space="0" w:color="auto"/>
              <w:right w:val="single" w:sz="4" w:space="0" w:color="auto"/>
            </w:tcBorders>
            <w:vAlign w:val="center"/>
          </w:tcPr>
          <w:p w14:paraId="70A3F470" w14:textId="77777777" w:rsidR="00080B22" w:rsidRPr="00C65EA3" w:rsidRDefault="00000000" w:rsidP="009D4000">
            <w:pPr>
              <w:keepNext/>
              <w:spacing w:before="40" w:after="40"/>
            </w:pPr>
            <w:r w:rsidRPr="00C65EA3">
              <w:t>2.5 m minimum above a defined pathway.</w:t>
            </w:r>
          </w:p>
        </w:tc>
      </w:tr>
      <w:tr w:rsidR="009838DF" w14:paraId="45D96E0E" w14:textId="77777777" w:rsidTr="009D4000">
        <w:trPr>
          <w:cantSplit/>
          <w:trHeight w:val="500"/>
        </w:trPr>
        <w:tc>
          <w:tcPr>
            <w:tcW w:w="2048" w:type="pct"/>
            <w:tcBorders>
              <w:top w:val="single" w:sz="4" w:space="0" w:color="auto"/>
              <w:left w:val="single" w:sz="4" w:space="0" w:color="auto"/>
              <w:bottom w:val="single" w:sz="4" w:space="0" w:color="auto"/>
              <w:right w:val="single" w:sz="4" w:space="0" w:color="auto"/>
            </w:tcBorders>
            <w:vAlign w:val="center"/>
            <w:hideMark/>
          </w:tcPr>
          <w:p w14:paraId="69023366" w14:textId="77777777" w:rsidR="00080B22" w:rsidRPr="00C65EA3" w:rsidRDefault="00000000" w:rsidP="009D4000">
            <w:pPr>
              <w:keepNext/>
              <w:spacing w:before="40" w:after="40"/>
            </w:pPr>
            <w:r w:rsidRPr="00C65EA3">
              <w:t>Fingerboard (G3) and street name signs (G5) and other navigational signs at intersections:</w:t>
            </w:r>
          </w:p>
        </w:tc>
        <w:tc>
          <w:tcPr>
            <w:tcW w:w="2952" w:type="pct"/>
            <w:tcBorders>
              <w:top w:val="single" w:sz="4" w:space="0" w:color="auto"/>
              <w:left w:val="single" w:sz="4" w:space="0" w:color="auto"/>
              <w:bottom w:val="single" w:sz="4" w:space="0" w:color="auto"/>
              <w:right w:val="single" w:sz="4" w:space="0" w:color="auto"/>
            </w:tcBorders>
            <w:vAlign w:val="center"/>
            <w:hideMark/>
          </w:tcPr>
          <w:p w14:paraId="147ACB64" w14:textId="77777777" w:rsidR="00080B22" w:rsidRPr="00C65EA3" w:rsidRDefault="00000000" w:rsidP="009D4000">
            <w:pPr>
              <w:keepNext/>
              <w:spacing w:before="40" w:after="40"/>
            </w:pPr>
            <w:r w:rsidRPr="00C65EA3">
              <w:t>2.0 m above the near edge of the pavement.</w:t>
            </w:r>
          </w:p>
        </w:tc>
      </w:tr>
      <w:tr w:rsidR="009838DF" w14:paraId="6CCC3398" w14:textId="77777777" w:rsidTr="009D4000">
        <w:trPr>
          <w:cantSplit/>
          <w:trHeight w:val="457"/>
        </w:trPr>
        <w:tc>
          <w:tcPr>
            <w:tcW w:w="2048" w:type="pct"/>
            <w:vMerge w:val="restart"/>
            <w:tcBorders>
              <w:top w:val="single" w:sz="4" w:space="0" w:color="auto"/>
              <w:left w:val="single" w:sz="4" w:space="0" w:color="auto"/>
              <w:right w:val="single" w:sz="4" w:space="0" w:color="auto"/>
            </w:tcBorders>
            <w:vAlign w:val="center"/>
          </w:tcPr>
          <w:p w14:paraId="415FE7CD" w14:textId="77777777" w:rsidR="00080B22" w:rsidRPr="00C65EA3" w:rsidRDefault="00000000" w:rsidP="009D4000">
            <w:pPr>
              <w:keepNext/>
              <w:spacing w:before="40" w:after="40"/>
            </w:pPr>
            <w:r w:rsidRPr="00C65EA3">
              <w:t>Signs at other locations:</w:t>
            </w:r>
          </w:p>
        </w:tc>
        <w:tc>
          <w:tcPr>
            <w:tcW w:w="2952" w:type="pct"/>
            <w:tcBorders>
              <w:top w:val="single" w:sz="4" w:space="0" w:color="auto"/>
              <w:left w:val="single" w:sz="4" w:space="0" w:color="auto"/>
              <w:bottom w:val="single" w:sz="4" w:space="0" w:color="auto"/>
              <w:right w:val="single" w:sz="4" w:space="0" w:color="auto"/>
            </w:tcBorders>
            <w:vAlign w:val="center"/>
            <w:hideMark/>
          </w:tcPr>
          <w:p w14:paraId="174C7FB6" w14:textId="77777777" w:rsidR="00080B22" w:rsidRPr="00C65EA3" w:rsidRDefault="00000000" w:rsidP="009D4000">
            <w:pPr>
              <w:keepNext/>
              <w:spacing w:before="40" w:after="40"/>
            </w:pPr>
            <w:r w:rsidRPr="00C65EA3">
              <w:t>2.0 m above the near edge of the pavement in an environment with pedestrian movements</w:t>
            </w:r>
          </w:p>
        </w:tc>
      </w:tr>
      <w:tr w:rsidR="009838DF" w14:paraId="124F98C4" w14:textId="77777777" w:rsidTr="009D4000">
        <w:trPr>
          <w:cantSplit/>
          <w:trHeight w:val="457"/>
        </w:trPr>
        <w:tc>
          <w:tcPr>
            <w:tcW w:w="2048" w:type="pct"/>
            <w:vMerge/>
            <w:tcBorders>
              <w:left w:val="single" w:sz="4" w:space="0" w:color="auto"/>
              <w:bottom w:val="single" w:sz="4" w:space="0" w:color="auto"/>
              <w:right w:val="single" w:sz="4" w:space="0" w:color="auto"/>
            </w:tcBorders>
            <w:vAlign w:val="center"/>
          </w:tcPr>
          <w:p w14:paraId="70E43D2F" w14:textId="77777777" w:rsidR="00080B22" w:rsidRPr="00C65EA3" w:rsidRDefault="00080B22" w:rsidP="009D4000">
            <w:pPr>
              <w:keepNext/>
              <w:spacing w:before="40" w:after="40"/>
            </w:pPr>
          </w:p>
        </w:tc>
        <w:tc>
          <w:tcPr>
            <w:tcW w:w="2952" w:type="pct"/>
            <w:tcBorders>
              <w:top w:val="single" w:sz="4" w:space="0" w:color="auto"/>
              <w:left w:val="single" w:sz="4" w:space="0" w:color="auto"/>
              <w:bottom w:val="single" w:sz="4" w:space="0" w:color="auto"/>
              <w:right w:val="single" w:sz="4" w:space="0" w:color="auto"/>
            </w:tcBorders>
            <w:vAlign w:val="center"/>
          </w:tcPr>
          <w:p w14:paraId="7F0C34B9" w14:textId="77777777" w:rsidR="00080B22" w:rsidRPr="00C65EA3" w:rsidRDefault="00000000" w:rsidP="009D4000">
            <w:pPr>
              <w:keepNext/>
              <w:spacing w:before="40" w:after="40"/>
            </w:pPr>
            <w:r w:rsidRPr="00C65EA3">
              <w:t>1.0 m to 1.5 above the near edge of the pavement in areas not subject to pedestrian movements.</w:t>
            </w:r>
          </w:p>
        </w:tc>
      </w:tr>
      <w:tr w:rsidR="009838DF" w14:paraId="46D9E3F7" w14:textId="77777777" w:rsidTr="009D4000">
        <w:trPr>
          <w:cantSplit/>
          <w:trHeight w:val="326"/>
        </w:trPr>
        <w:tc>
          <w:tcPr>
            <w:tcW w:w="5000" w:type="pct"/>
            <w:gridSpan w:val="2"/>
            <w:tcBorders>
              <w:top w:val="single" w:sz="4" w:space="0" w:color="auto"/>
              <w:left w:val="single" w:sz="4" w:space="0" w:color="auto"/>
              <w:bottom w:val="single" w:sz="4" w:space="0" w:color="auto"/>
              <w:right w:val="single" w:sz="4" w:space="0" w:color="auto"/>
            </w:tcBorders>
            <w:vAlign w:val="center"/>
            <w:hideMark/>
          </w:tcPr>
          <w:p w14:paraId="12A45EEA" w14:textId="77777777" w:rsidR="00080B22" w:rsidRPr="00C65EA3" w:rsidRDefault="00000000" w:rsidP="009D4000">
            <w:pPr>
              <w:keepNext/>
              <w:spacing w:before="40" w:after="40"/>
              <w:rPr>
                <w:b/>
              </w:rPr>
            </w:pPr>
            <w:r w:rsidRPr="00C65EA3">
              <w:rPr>
                <w:b/>
              </w:rPr>
              <w:t>Kerbed Roads:</w:t>
            </w:r>
          </w:p>
        </w:tc>
      </w:tr>
      <w:tr w:rsidR="009838DF" w14:paraId="6CE46E61" w14:textId="77777777" w:rsidTr="009D4000">
        <w:trPr>
          <w:cantSplit/>
          <w:trHeight w:val="331"/>
        </w:trPr>
        <w:tc>
          <w:tcPr>
            <w:tcW w:w="2048" w:type="pct"/>
            <w:tcBorders>
              <w:top w:val="single" w:sz="4" w:space="0" w:color="auto"/>
              <w:left w:val="single" w:sz="4" w:space="0" w:color="auto"/>
              <w:bottom w:val="single" w:sz="4" w:space="0" w:color="auto"/>
              <w:right w:val="single" w:sz="4" w:space="0" w:color="auto"/>
            </w:tcBorders>
            <w:vAlign w:val="center"/>
            <w:hideMark/>
          </w:tcPr>
          <w:p w14:paraId="300B53F9" w14:textId="77777777" w:rsidR="00080B22" w:rsidRPr="00C65EA3" w:rsidRDefault="00000000" w:rsidP="009D4000">
            <w:pPr>
              <w:keepNext/>
              <w:spacing w:before="40" w:after="40"/>
            </w:pPr>
            <w:r w:rsidRPr="00C65EA3">
              <w:t>Signs overhanging a footway:</w:t>
            </w:r>
          </w:p>
        </w:tc>
        <w:tc>
          <w:tcPr>
            <w:tcW w:w="2952" w:type="pct"/>
            <w:tcBorders>
              <w:top w:val="single" w:sz="4" w:space="0" w:color="auto"/>
              <w:left w:val="single" w:sz="4" w:space="0" w:color="auto"/>
              <w:bottom w:val="single" w:sz="4" w:space="0" w:color="auto"/>
              <w:right w:val="single" w:sz="4" w:space="0" w:color="auto"/>
            </w:tcBorders>
            <w:vAlign w:val="center"/>
            <w:hideMark/>
          </w:tcPr>
          <w:p w14:paraId="3DA137BF" w14:textId="77777777" w:rsidR="00080B22" w:rsidRPr="00C65EA3" w:rsidRDefault="00000000" w:rsidP="009D4000">
            <w:pPr>
              <w:keepNext/>
              <w:spacing w:before="40" w:after="40"/>
            </w:pPr>
            <w:r w:rsidRPr="00C65EA3">
              <w:t>2.5 m minimum above a defined pathway.</w:t>
            </w:r>
          </w:p>
        </w:tc>
      </w:tr>
      <w:tr w:rsidR="009838DF" w14:paraId="73FE60EA" w14:textId="77777777" w:rsidTr="009D4000">
        <w:trPr>
          <w:cantSplit/>
          <w:trHeight w:val="495"/>
        </w:trPr>
        <w:tc>
          <w:tcPr>
            <w:tcW w:w="2048" w:type="pct"/>
            <w:tcBorders>
              <w:top w:val="single" w:sz="4" w:space="0" w:color="auto"/>
              <w:left w:val="single" w:sz="4" w:space="0" w:color="auto"/>
              <w:bottom w:val="single" w:sz="4" w:space="0" w:color="auto"/>
              <w:right w:val="single" w:sz="4" w:space="0" w:color="auto"/>
            </w:tcBorders>
            <w:vAlign w:val="center"/>
            <w:hideMark/>
          </w:tcPr>
          <w:p w14:paraId="126B70D5" w14:textId="77777777" w:rsidR="00080B22" w:rsidRPr="00C65EA3" w:rsidRDefault="00000000" w:rsidP="009D4000">
            <w:pPr>
              <w:spacing w:before="40" w:after="40"/>
            </w:pPr>
            <w:r w:rsidRPr="00C65EA3">
              <w:t>Signs not overhanging a footway:</w:t>
            </w:r>
          </w:p>
        </w:tc>
        <w:tc>
          <w:tcPr>
            <w:tcW w:w="2952" w:type="pct"/>
            <w:tcBorders>
              <w:top w:val="single" w:sz="4" w:space="0" w:color="auto"/>
              <w:left w:val="single" w:sz="4" w:space="0" w:color="auto"/>
              <w:bottom w:val="single" w:sz="4" w:space="0" w:color="auto"/>
              <w:right w:val="single" w:sz="4" w:space="0" w:color="auto"/>
            </w:tcBorders>
            <w:vAlign w:val="center"/>
            <w:hideMark/>
          </w:tcPr>
          <w:p w14:paraId="3ED45CF1" w14:textId="77777777" w:rsidR="00080B22" w:rsidRPr="00C65EA3" w:rsidRDefault="00000000" w:rsidP="009D4000">
            <w:pPr>
              <w:spacing w:before="40" w:after="40"/>
            </w:pPr>
            <w:r w:rsidRPr="00C65EA3">
              <w:t>2.0 m clearance except for those specific signs on medians and islands given below.</w:t>
            </w:r>
          </w:p>
        </w:tc>
      </w:tr>
    </w:tbl>
    <w:p w14:paraId="00D8E946" w14:textId="77777777" w:rsidR="00080B22" w:rsidRPr="002F55A9" w:rsidRDefault="00080B22" w:rsidP="00080B22">
      <w:pPr>
        <w:spacing w:after="0"/>
        <w:rPr>
          <w:color w:val="343741" w:themeColor="text1"/>
        </w:rPr>
      </w:pPr>
    </w:p>
    <w:tbl>
      <w:tblPr>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10308"/>
      </w:tblGrid>
      <w:tr w:rsidR="009838DF" w14:paraId="0663D5BD" w14:textId="77777777" w:rsidTr="009D4000">
        <w:trPr>
          <w:cantSplit/>
          <w:trHeight w:val="281"/>
        </w:trPr>
        <w:tc>
          <w:tcPr>
            <w:tcW w:w="5000" w:type="pct"/>
            <w:tcBorders>
              <w:top w:val="single" w:sz="4" w:space="0" w:color="auto"/>
              <w:left w:val="single" w:sz="4" w:space="0" w:color="auto"/>
              <w:bottom w:val="single" w:sz="4" w:space="0" w:color="auto"/>
              <w:right w:val="single" w:sz="4" w:space="0" w:color="auto"/>
            </w:tcBorders>
            <w:vAlign w:val="center"/>
            <w:hideMark/>
          </w:tcPr>
          <w:p w14:paraId="1C79C413" w14:textId="77777777" w:rsidR="00080B22" w:rsidRPr="00C65EA3" w:rsidRDefault="00000000" w:rsidP="009D4000">
            <w:pPr>
              <w:keepNext/>
              <w:spacing w:before="40" w:after="40"/>
              <w:rPr>
                <w:b/>
              </w:rPr>
            </w:pPr>
            <w:r w:rsidRPr="00C65EA3">
              <w:rPr>
                <w:b/>
              </w:rPr>
              <w:t>Table – Height of specific signs on medians and islands</w:t>
            </w:r>
          </w:p>
        </w:tc>
      </w:tr>
      <w:tr w:rsidR="009838DF" w14:paraId="32AA5506" w14:textId="77777777" w:rsidTr="009D4000">
        <w:trPr>
          <w:cantSplit/>
          <w:trHeight w:val="502"/>
        </w:trPr>
        <w:tc>
          <w:tcPr>
            <w:tcW w:w="5000" w:type="pct"/>
            <w:tcBorders>
              <w:top w:val="single" w:sz="4" w:space="0" w:color="auto"/>
              <w:left w:val="single" w:sz="4" w:space="0" w:color="auto"/>
              <w:bottom w:val="single" w:sz="4" w:space="0" w:color="auto"/>
              <w:right w:val="single" w:sz="4" w:space="0" w:color="auto"/>
            </w:tcBorders>
            <w:vAlign w:val="center"/>
            <w:hideMark/>
          </w:tcPr>
          <w:p w14:paraId="3F0B618E" w14:textId="77777777" w:rsidR="00080B22" w:rsidRPr="00C65EA3" w:rsidRDefault="00000000" w:rsidP="009D4000">
            <w:pPr>
              <w:keepNext/>
              <w:spacing w:before="40" w:after="40"/>
            </w:pPr>
            <w:r w:rsidRPr="00C65EA3">
              <w:t>The following signs, when used on medians and islands, to have a clearance 150 mm above the kerb:</w:t>
            </w:r>
          </w:p>
        </w:tc>
      </w:tr>
      <w:tr w:rsidR="009838DF" w14:paraId="6A1BD03D" w14:textId="77777777" w:rsidTr="009D4000">
        <w:trPr>
          <w:cantSplit/>
          <w:trHeight w:val="281"/>
        </w:trPr>
        <w:tc>
          <w:tcPr>
            <w:tcW w:w="5000" w:type="pct"/>
            <w:tcBorders>
              <w:top w:val="single" w:sz="4" w:space="0" w:color="auto"/>
              <w:left w:val="single" w:sz="4" w:space="0" w:color="auto"/>
              <w:bottom w:val="single" w:sz="4" w:space="0" w:color="auto"/>
              <w:right w:val="single" w:sz="4" w:space="0" w:color="auto"/>
            </w:tcBorders>
            <w:vAlign w:val="center"/>
            <w:hideMark/>
          </w:tcPr>
          <w:p w14:paraId="4B8C8D76" w14:textId="77777777" w:rsidR="00080B22" w:rsidRPr="00C65EA3" w:rsidRDefault="00000000" w:rsidP="009D4000">
            <w:pPr>
              <w:keepNext/>
              <w:spacing w:before="40" w:after="40"/>
            </w:pPr>
            <w:r w:rsidRPr="00C65EA3">
              <w:t>D4</w:t>
            </w:r>
            <w:r w:rsidRPr="00C65EA3">
              <w:noBreakHyphen/>
              <w:t>1</w:t>
            </w:r>
            <w:r w:rsidRPr="00C65EA3">
              <w:noBreakHyphen/>
              <w:t>2 Hazard Marker</w:t>
            </w:r>
          </w:p>
        </w:tc>
      </w:tr>
      <w:tr w:rsidR="009838DF" w14:paraId="440983C7" w14:textId="77777777" w:rsidTr="009D4000">
        <w:trPr>
          <w:cantSplit/>
          <w:trHeight w:val="281"/>
        </w:trPr>
        <w:tc>
          <w:tcPr>
            <w:tcW w:w="5000" w:type="pct"/>
            <w:tcBorders>
              <w:top w:val="single" w:sz="4" w:space="0" w:color="auto"/>
              <w:left w:val="single" w:sz="4" w:space="0" w:color="auto"/>
              <w:bottom w:val="single" w:sz="4" w:space="0" w:color="auto"/>
              <w:right w:val="single" w:sz="4" w:space="0" w:color="auto"/>
            </w:tcBorders>
            <w:vAlign w:val="center"/>
            <w:hideMark/>
          </w:tcPr>
          <w:p w14:paraId="4810B556" w14:textId="77777777" w:rsidR="00080B22" w:rsidRPr="00C65EA3" w:rsidRDefault="00000000" w:rsidP="009D4000">
            <w:pPr>
              <w:keepNext/>
              <w:spacing w:before="40" w:after="40"/>
            </w:pPr>
            <w:r w:rsidRPr="00C65EA3">
              <w:t>D4</w:t>
            </w:r>
            <w:r w:rsidRPr="00C65EA3">
              <w:noBreakHyphen/>
              <w:t>2</w:t>
            </w:r>
            <w:r w:rsidRPr="00C65EA3">
              <w:noBreakHyphen/>
              <w:t>2 Hazard Marker</w:t>
            </w:r>
          </w:p>
        </w:tc>
      </w:tr>
      <w:tr w:rsidR="009838DF" w14:paraId="7AF07C0D" w14:textId="77777777" w:rsidTr="009D4000">
        <w:trPr>
          <w:cantSplit/>
          <w:trHeight w:val="281"/>
        </w:trPr>
        <w:tc>
          <w:tcPr>
            <w:tcW w:w="5000" w:type="pct"/>
            <w:tcBorders>
              <w:top w:val="single" w:sz="4" w:space="0" w:color="auto"/>
              <w:left w:val="single" w:sz="4" w:space="0" w:color="auto"/>
              <w:bottom w:val="single" w:sz="4" w:space="0" w:color="auto"/>
              <w:right w:val="single" w:sz="4" w:space="0" w:color="auto"/>
            </w:tcBorders>
            <w:vAlign w:val="center"/>
            <w:hideMark/>
          </w:tcPr>
          <w:p w14:paraId="3C113379" w14:textId="77777777" w:rsidR="00080B22" w:rsidRPr="00C65EA3" w:rsidRDefault="00000000" w:rsidP="009D4000">
            <w:pPr>
              <w:keepNext/>
              <w:spacing w:before="40" w:after="40"/>
            </w:pPr>
            <w:r w:rsidRPr="00C65EA3">
              <w:t>D4</w:t>
            </w:r>
            <w:r w:rsidRPr="00C65EA3">
              <w:noBreakHyphen/>
              <w:t>3 Hazard Marker</w:t>
            </w:r>
          </w:p>
        </w:tc>
      </w:tr>
      <w:tr w:rsidR="009838DF" w14:paraId="3AAEA0E3" w14:textId="77777777" w:rsidTr="009D4000">
        <w:trPr>
          <w:cantSplit/>
          <w:trHeight w:val="281"/>
        </w:trPr>
        <w:tc>
          <w:tcPr>
            <w:tcW w:w="5000" w:type="pct"/>
            <w:tcBorders>
              <w:top w:val="single" w:sz="4" w:space="0" w:color="auto"/>
              <w:left w:val="single" w:sz="4" w:space="0" w:color="auto"/>
              <w:bottom w:val="single" w:sz="4" w:space="0" w:color="auto"/>
              <w:right w:val="single" w:sz="4" w:space="0" w:color="auto"/>
            </w:tcBorders>
            <w:vAlign w:val="center"/>
            <w:hideMark/>
          </w:tcPr>
          <w:p w14:paraId="76D3E96B" w14:textId="77777777" w:rsidR="00080B22" w:rsidRPr="00C65EA3" w:rsidRDefault="00000000" w:rsidP="009D4000">
            <w:pPr>
              <w:keepNext/>
              <w:spacing w:before="40" w:after="40"/>
            </w:pPr>
            <w:r w:rsidRPr="00C65EA3">
              <w:t>R2</w:t>
            </w:r>
            <w:r w:rsidRPr="00C65EA3">
              <w:noBreakHyphen/>
              <w:t>3 (Keep Left) (Keep Right)</w:t>
            </w:r>
          </w:p>
        </w:tc>
      </w:tr>
      <w:tr w:rsidR="009838DF" w14:paraId="4E4653E8" w14:textId="77777777" w:rsidTr="009D4000">
        <w:trPr>
          <w:cantSplit/>
          <w:trHeight w:val="281"/>
        </w:trPr>
        <w:tc>
          <w:tcPr>
            <w:tcW w:w="5000" w:type="pct"/>
            <w:tcBorders>
              <w:top w:val="single" w:sz="4" w:space="0" w:color="auto"/>
              <w:left w:val="single" w:sz="4" w:space="0" w:color="auto"/>
              <w:bottom w:val="single" w:sz="4" w:space="0" w:color="auto"/>
              <w:right w:val="single" w:sz="4" w:space="0" w:color="auto"/>
            </w:tcBorders>
            <w:vAlign w:val="center"/>
            <w:hideMark/>
          </w:tcPr>
          <w:p w14:paraId="585EF769" w14:textId="77777777" w:rsidR="00080B22" w:rsidRPr="00C65EA3" w:rsidRDefault="00000000" w:rsidP="009D4000">
            <w:pPr>
              <w:keepNext/>
              <w:spacing w:before="40" w:after="40"/>
            </w:pPr>
            <w:r w:rsidRPr="00C65EA3">
              <w:t>R2</w:t>
            </w:r>
            <w:r w:rsidRPr="00C65EA3">
              <w:noBreakHyphen/>
              <w:t>5 (No U Turn)</w:t>
            </w:r>
          </w:p>
        </w:tc>
      </w:tr>
      <w:tr w:rsidR="009838DF" w14:paraId="59925078" w14:textId="77777777" w:rsidTr="009D4000">
        <w:trPr>
          <w:cantSplit/>
          <w:trHeight w:val="281"/>
        </w:trPr>
        <w:tc>
          <w:tcPr>
            <w:tcW w:w="5000" w:type="pct"/>
            <w:tcBorders>
              <w:top w:val="single" w:sz="4" w:space="0" w:color="auto"/>
              <w:left w:val="single" w:sz="4" w:space="0" w:color="auto"/>
              <w:bottom w:val="single" w:sz="4" w:space="0" w:color="auto"/>
              <w:right w:val="single" w:sz="4" w:space="0" w:color="auto"/>
            </w:tcBorders>
            <w:vAlign w:val="center"/>
            <w:hideMark/>
          </w:tcPr>
          <w:p w14:paraId="7B0DC02C" w14:textId="77777777" w:rsidR="00080B22" w:rsidRPr="00C65EA3" w:rsidRDefault="00000000" w:rsidP="009D4000">
            <w:pPr>
              <w:keepNext/>
              <w:spacing w:before="40" w:after="40"/>
            </w:pPr>
            <w:r w:rsidRPr="00C65EA3">
              <w:t>R2</w:t>
            </w:r>
            <w:r w:rsidRPr="00C65EA3">
              <w:noBreakHyphen/>
              <w:t>6 (No Right Turn) (No Left Turn)</w:t>
            </w:r>
          </w:p>
        </w:tc>
      </w:tr>
      <w:tr w:rsidR="009838DF" w14:paraId="12529FD3" w14:textId="77777777" w:rsidTr="009D4000">
        <w:trPr>
          <w:cantSplit/>
          <w:trHeight w:val="295"/>
        </w:trPr>
        <w:tc>
          <w:tcPr>
            <w:tcW w:w="5000" w:type="pct"/>
            <w:tcBorders>
              <w:top w:val="single" w:sz="4" w:space="0" w:color="auto"/>
              <w:left w:val="single" w:sz="4" w:space="0" w:color="auto"/>
              <w:bottom w:val="single" w:sz="4" w:space="0" w:color="auto"/>
              <w:right w:val="single" w:sz="4" w:space="0" w:color="auto"/>
            </w:tcBorders>
            <w:vAlign w:val="center"/>
            <w:hideMark/>
          </w:tcPr>
          <w:p w14:paraId="5D25E86E" w14:textId="77777777" w:rsidR="00080B22" w:rsidRPr="00C65EA3" w:rsidRDefault="00000000" w:rsidP="009D4000">
            <w:pPr>
              <w:spacing w:before="40" w:after="40"/>
            </w:pPr>
            <w:r w:rsidRPr="00C65EA3">
              <w:t>R2</w:t>
            </w:r>
            <w:r w:rsidRPr="00C65EA3">
              <w:noBreakHyphen/>
              <w:t>15 (U Turn Permitted).</w:t>
            </w:r>
          </w:p>
        </w:tc>
      </w:tr>
    </w:tbl>
    <w:p w14:paraId="06CA2FA8" w14:textId="77777777" w:rsidR="00080B22" w:rsidRPr="00FD0628" w:rsidRDefault="00000000" w:rsidP="00A52ECE">
      <w:pPr>
        <w:pStyle w:val="Heading3"/>
      </w:pPr>
      <w:bookmarkStart w:id="969" w:name="_Toc390823811"/>
      <w:bookmarkStart w:id="970" w:name="_Toc391429503"/>
      <w:bookmarkStart w:id="971" w:name="_Toc396035181"/>
      <w:bookmarkStart w:id="972" w:name="_Toc398800572"/>
      <w:bookmarkEnd w:id="968"/>
      <w:r w:rsidRPr="00FD0628">
        <w:t>Installation</w:t>
      </w:r>
      <w:bookmarkEnd w:id="969"/>
      <w:bookmarkEnd w:id="970"/>
      <w:bookmarkEnd w:id="971"/>
      <w:bookmarkEnd w:id="972"/>
    </w:p>
    <w:p w14:paraId="1592F6E2" w14:textId="77777777" w:rsidR="00080B22" w:rsidRPr="0060219A" w:rsidRDefault="00000000" w:rsidP="00080B22">
      <w:r w:rsidRPr="0060219A">
        <w:t xml:space="preserve">Conform to the </w:t>
      </w:r>
      <w:r w:rsidRPr="004A0A2C">
        <w:rPr>
          <w:b/>
          <w:i/>
        </w:rPr>
        <w:t>Table Roadside Signs - Mounting Selection</w:t>
      </w:r>
      <w:r>
        <w:t xml:space="preserve"> in </w:t>
      </w:r>
      <w:r>
        <w:rPr>
          <w:b/>
        </w:rPr>
        <w:t>Materials</w:t>
      </w:r>
      <w:r>
        <w:t xml:space="preserve"> sub-clause in </w:t>
      </w:r>
      <w:r>
        <w:rPr>
          <w:b/>
        </w:rPr>
        <w:t xml:space="preserve">Road Signs </w:t>
      </w:r>
      <w:r>
        <w:t>clause in this work section</w:t>
      </w:r>
      <w:r w:rsidRPr="0060219A">
        <w:t>.</w:t>
      </w:r>
    </w:p>
    <w:p w14:paraId="4215EE14" w14:textId="77777777" w:rsidR="00080B22" w:rsidRPr="00C22A35" w:rsidRDefault="00000000" w:rsidP="00080B22">
      <w:r w:rsidRPr="00C22A35">
        <w:t>Install posts vertically.</w:t>
      </w:r>
    </w:p>
    <w:p w14:paraId="5E5B5506" w14:textId="77777777" w:rsidR="00080B22" w:rsidRPr="00C22A35" w:rsidRDefault="00000000" w:rsidP="00080B22">
      <w:r>
        <w:t>P</w:t>
      </w:r>
      <w:r w:rsidRPr="00C22A35">
        <w:t xml:space="preserve">rovide and install a galvanised steel sleeve when installing </w:t>
      </w:r>
      <w:proofErr w:type="gramStart"/>
      <w:r w:rsidRPr="00C22A35">
        <w:t>sign</w:t>
      </w:r>
      <w:r>
        <w:t xml:space="preserve"> posts</w:t>
      </w:r>
      <w:proofErr w:type="gramEnd"/>
      <w:r w:rsidRPr="00C22A35">
        <w:t xml:space="preserve"> in concreted or paved medians.</w:t>
      </w:r>
    </w:p>
    <w:p w14:paraId="70D9A643" w14:textId="77777777" w:rsidR="00080B22" w:rsidRPr="0060219A" w:rsidRDefault="00000000" w:rsidP="00080B22">
      <w:r w:rsidRPr="00C22A35">
        <w:lastRenderedPageBreak/>
        <w:t>Sleeves, when specified, to be 50 mm longer than the specified ground anchor</w:t>
      </w:r>
      <w:r>
        <w:t xml:space="preserve"> (footing)</w:t>
      </w:r>
      <w:r w:rsidRPr="00C22A35">
        <w:t xml:space="preserve"> depth and extend 50 mm</w:t>
      </w:r>
      <w:r w:rsidRPr="0060219A">
        <w:t xml:space="preserve"> above the finished surface level.</w:t>
      </w:r>
    </w:p>
    <w:p w14:paraId="68CC456F" w14:textId="77777777" w:rsidR="00080B22" w:rsidRDefault="00000000" w:rsidP="00080B22">
      <w:r w:rsidRPr="0060219A">
        <w:t>Attach the post to the sleeve with a galvanized M10 bolt, 25 mm from the top of the sleeve.</w:t>
      </w:r>
      <w:r>
        <w:t xml:space="preserve"> </w:t>
      </w:r>
    </w:p>
    <w:p w14:paraId="7F909F24" w14:textId="77777777" w:rsidR="00080B22" w:rsidRDefault="00000000" w:rsidP="00080B22">
      <w:r>
        <w:t>Where post sleeves are not used, embed posts in a concrete footing.</w:t>
      </w:r>
    </w:p>
    <w:p w14:paraId="6A3636E4" w14:textId="77777777" w:rsidR="00080B22" w:rsidRPr="0060219A" w:rsidRDefault="00000000" w:rsidP="00080B22">
      <w:r w:rsidRPr="0060219A">
        <w:t>Encase</w:t>
      </w:r>
      <w:r>
        <w:t>/ embed</w:t>
      </w:r>
      <w:r w:rsidRPr="0060219A">
        <w:t xml:space="preserve"> the post, or sleeve when used, in a footing of 2</w:t>
      </w:r>
      <w:r>
        <w:t>5</w:t>
      </w:r>
      <w:r w:rsidRPr="0060219A">
        <w:t> MPa concrete</w:t>
      </w:r>
      <w:r>
        <w:t xml:space="preserve"> (as per </w:t>
      </w:r>
      <w:r>
        <w:rPr>
          <w:b/>
        </w:rPr>
        <w:t>Table – Roadside Signs – Mounting Selection</w:t>
      </w:r>
      <w:r>
        <w:t>)</w:t>
      </w:r>
      <w:r w:rsidRPr="0060219A">
        <w:t>.</w:t>
      </w:r>
    </w:p>
    <w:p w14:paraId="3CE4AAC3" w14:textId="77777777" w:rsidR="00080B22" w:rsidRPr="0060219A" w:rsidRDefault="00000000" w:rsidP="00080B22">
      <w:pPr>
        <w:ind w:left="2835" w:hanging="2835"/>
      </w:pPr>
      <w:r w:rsidRPr="0060219A">
        <w:t>Orientation of sign face:</w:t>
      </w:r>
      <w:r w:rsidRPr="0060219A">
        <w:tab/>
      </w:r>
      <w:proofErr w:type="gramStart"/>
      <w:r w:rsidRPr="0060219A">
        <w:t>Vertical, and</w:t>
      </w:r>
      <w:proofErr w:type="gramEnd"/>
      <w:r w:rsidRPr="0060219A">
        <w:t xml:space="preserve"> turned 3 degrees to 5 degrees horizontally from oncoming traffic on straight sections. On curves, at right angles to centre line of road.</w:t>
      </w:r>
    </w:p>
    <w:p w14:paraId="2B77BDD4" w14:textId="77777777" w:rsidR="00080B22" w:rsidRDefault="00000000" w:rsidP="00080B22">
      <w:pPr>
        <w:ind w:left="2835" w:hanging="2835"/>
      </w:pPr>
      <w:r w:rsidRPr="0060219A">
        <w:t>Exception:</w:t>
      </w:r>
      <w:r w:rsidRPr="0060219A">
        <w:tab/>
        <w:t>Parking signs to be oriented 5 degrees from parallel to the kerb to face oncoming traffic.</w:t>
      </w:r>
    </w:p>
    <w:p w14:paraId="2BBA3054" w14:textId="77777777" w:rsidR="00080B22" w:rsidRPr="00FD0628" w:rsidRDefault="00000000" w:rsidP="00A52ECE">
      <w:pPr>
        <w:pStyle w:val="Heading3"/>
      </w:pPr>
      <w:bookmarkStart w:id="973" w:name="_Toc390823812"/>
      <w:bookmarkStart w:id="974" w:name="_Toc391429504"/>
      <w:bookmarkStart w:id="975" w:name="_Toc396035182"/>
      <w:bookmarkStart w:id="976" w:name="_Toc398800573"/>
      <w:r w:rsidRPr="00FD0628">
        <w:t>Reinstatement and Relocation of Existing Signs</w:t>
      </w:r>
      <w:bookmarkEnd w:id="973"/>
      <w:bookmarkEnd w:id="974"/>
      <w:bookmarkEnd w:id="975"/>
      <w:bookmarkEnd w:id="976"/>
    </w:p>
    <w:p w14:paraId="20DCD6D7" w14:textId="77777777" w:rsidR="00080B22" w:rsidRPr="0060219A" w:rsidRDefault="00000000" w:rsidP="00080B22">
      <w:r w:rsidRPr="0060219A">
        <w:t>Dismantle existing post and signs carefully.</w:t>
      </w:r>
    </w:p>
    <w:p w14:paraId="532AC527" w14:textId="77777777" w:rsidR="00080B22" w:rsidRPr="0060219A" w:rsidRDefault="00000000" w:rsidP="00080B22">
      <w:r w:rsidRPr="0060219A">
        <w:t>Store in a manner to prevent damage.</w:t>
      </w:r>
    </w:p>
    <w:p w14:paraId="2ADA5B36" w14:textId="77777777" w:rsidR="00080B22" w:rsidRPr="0060219A" w:rsidRDefault="00000000" w:rsidP="00080B22">
      <w:r w:rsidRPr="0060219A">
        <w:t>Backfill the hole left by the post and its footing and compact the fill to the same density as the surrounding area.</w:t>
      </w:r>
    </w:p>
    <w:p w14:paraId="15E9EBA1" w14:textId="77777777" w:rsidR="00080B22" w:rsidRDefault="00000000" w:rsidP="00080B22">
      <w:r w:rsidRPr="0060219A">
        <w:t>Erect signs in new locations as shown on the drawings.</w:t>
      </w:r>
    </w:p>
    <w:p w14:paraId="4A013E21" w14:textId="77777777" w:rsidR="00080B22" w:rsidRPr="0060219A" w:rsidRDefault="00000000" w:rsidP="00080B22">
      <w:r w:rsidRPr="0060219A">
        <w:t>GENERAL REQUIREMENTS</w:t>
      </w:r>
    </w:p>
    <w:p w14:paraId="2CB94C22" w14:textId="77777777" w:rsidR="00080B22" w:rsidRPr="0060219A" w:rsidRDefault="00000000">
      <w:pPr>
        <w:pStyle w:val="ListParagraph"/>
        <w:numPr>
          <w:ilvl w:val="0"/>
          <w:numId w:val="141"/>
        </w:numPr>
      </w:pPr>
      <w:r w:rsidRPr="0060219A">
        <w:t xml:space="preserve">Adopt the </w:t>
      </w:r>
      <w:r>
        <w:t>post requirements for the</w:t>
      </w:r>
      <w:r w:rsidRPr="0060219A">
        <w:t xml:space="preserve"> nearest </w:t>
      </w:r>
      <w:r>
        <w:t>sign</w:t>
      </w:r>
      <w:r w:rsidRPr="0060219A">
        <w:t xml:space="preserve"> size in the list for intermediate sizes.</w:t>
      </w:r>
    </w:p>
    <w:p w14:paraId="5BAA8D84" w14:textId="77777777" w:rsidR="00080B22" w:rsidRPr="0060219A" w:rsidRDefault="00000000">
      <w:pPr>
        <w:pStyle w:val="ListParagraph"/>
        <w:numPr>
          <w:ilvl w:val="0"/>
          <w:numId w:val="141"/>
        </w:numPr>
      </w:pPr>
      <w:r>
        <w:t>Refer to</w:t>
      </w:r>
      <w:r w:rsidRPr="0060219A">
        <w:t xml:space="preserve"> </w:t>
      </w:r>
      <w:r w:rsidRPr="00080B22">
        <w:rPr>
          <w:b/>
          <w:i/>
        </w:rPr>
        <w:t>Table Roadside Signs - Mounting Selection</w:t>
      </w:r>
      <w:r>
        <w:t xml:space="preserve"> for post sizes and footing requirements</w:t>
      </w:r>
    </w:p>
    <w:p w14:paraId="3903E0A3" w14:textId="77777777" w:rsidR="00080B22" w:rsidRPr="00FD0628" w:rsidRDefault="00000000" w:rsidP="00A52ECE">
      <w:pPr>
        <w:pStyle w:val="Heading2"/>
      </w:pPr>
      <w:bookmarkStart w:id="977" w:name="_Toc390823825"/>
      <w:bookmarkStart w:id="978" w:name="_Toc391429517"/>
      <w:bookmarkStart w:id="979" w:name="_Toc396035195"/>
      <w:bookmarkStart w:id="980" w:name="_Toc398800586"/>
      <w:r w:rsidRPr="00FD0628">
        <w:t>Flood Gauge Posts</w:t>
      </w:r>
      <w:bookmarkEnd w:id="977"/>
      <w:bookmarkEnd w:id="978"/>
      <w:bookmarkEnd w:id="979"/>
      <w:bookmarkEnd w:id="980"/>
    </w:p>
    <w:p w14:paraId="64CDA554" w14:textId="77777777" w:rsidR="00080B22" w:rsidRPr="00FD0628" w:rsidRDefault="00000000" w:rsidP="00A52ECE">
      <w:pPr>
        <w:pStyle w:val="Heading3"/>
      </w:pPr>
      <w:bookmarkStart w:id="981" w:name="_Toc390823826"/>
      <w:bookmarkStart w:id="982" w:name="_Toc391429518"/>
      <w:bookmarkStart w:id="983" w:name="_Toc396035196"/>
      <w:bookmarkStart w:id="984" w:name="_Toc398800587"/>
      <w:r w:rsidRPr="00FD0628">
        <w:t>Posts and Gauges</w:t>
      </w:r>
      <w:bookmarkEnd w:id="981"/>
      <w:bookmarkEnd w:id="982"/>
      <w:bookmarkEnd w:id="983"/>
      <w:bookmarkEnd w:id="984"/>
    </w:p>
    <w:p w14:paraId="404C78BC" w14:textId="77777777" w:rsidR="00080B22" w:rsidRPr="0060219A" w:rsidRDefault="00000000" w:rsidP="00080B22">
      <w:r w:rsidRPr="0060219A">
        <w:t>Use a standard flood gauge in accor</w:t>
      </w:r>
      <w:r>
        <w:t>dance with Civil Standard Drawing CS 3501.</w:t>
      </w:r>
    </w:p>
    <w:p w14:paraId="50C08961" w14:textId="77777777" w:rsidR="00080B22" w:rsidRPr="0060219A" w:rsidRDefault="00000000" w:rsidP="00080B22">
      <w:r w:rsidRPr="0060219A">
        <w:t>Use galvanized posts, single length 150 mm x 50 mm x 3 mm RHS with a 3 mm end cap welded to the top.</w:t>
      </w:r>
    </w:p>
    <w:p w14:paraId="05633A37" w14:textId="77777777" w:rsidR="00080B22" w:rsidRPr="0060219A" w:rsidRDefault="00000000" w:rsidP="00080B22">
      <w:r w:rsidRPr="0060219A">
        <w:t>Paint welds with zinc rich organic paint to APAS specification 2916.</w:t>
      </w:r>
    </w:p>
    <w:p w14:paraId="4ABCF9A4" w14:textId="77777777" w:rsidR="00080B22" w:rsidRPr="00FD0628" w:rsidRDefault="00000000" w:rsidP="00A52ECE">
      <w:pPr>
        <w:pStyle w:val="Heading3"/>
      </w:pPr>
      <w:bookmarkStart w:id="985" w:name="_Toc390823827"/>
      <w:bookmarkStart w:id="986" w:name="_Toc391429519"/>
      <w:bookmarkStart w:id="987" w:name="_Toc396035197"/>
      <w:bookmarkStart w:id="988" w:name="_Toc398800588"/>
      <w:r w:rsidRPr="00FD0628">
        <w:t>Installation</w:t>
      </w:r>
      <w:bookmarkEnd w:id="985"/>
      <w:bookmarkEnd w:id="986"/>
      <w:bookmarkEnd w:id="987"/>
      <w:bookmarkEnd w:id="988"/>
    </w:p>
    <w:p w14:paraId="4EC1E21E" w14:textId="77777777" w:rsidR="00080B22" w:rsidRPr="0060219A" w:rsidRDefault="00000000" w:rsidP="00080B22">
      <w:r w:rsidRPr="0060219A">
        <w:t xml:space="preserve">Erect the post vertically at the outer edge of the road shoulder or margin, on the </w:t>
      </w:r>
      <w:proofErr w:type="gramStart"/>
      <w:r w:rsidRPr="0060219A">
        <w:t>left hand</w:t>
      </w:r>
      <w:proofErr w:type="gramEnd"/>
      <w:r w:rsidRPr="0060219A">
        <w:t xml:space="preserve"> side when viewed in the direction of travel.</w:t>
      </w:r>
    </w:p>
    <w:p w14:paraId="7F0C750F" w14:textId="77777777" w:rsidR="00080B22" w:rsidRPr="0060219A" w:rsidRDefault="00000000" w:rsidP="00080B22">
      <w:r w:rsidRPr="0060219A">
        <w:t>Install a concrete anchor, of 20 MPa concrete, with a depth of 650 mm and a diameter of 300 mm.</w:t>
      </w:r>
    </w:p>
    <w:p w14:paraId="1BF3AA53" w14:textId="77777777" w:rsidR="00080B22" w:rsidRPr="0060219A" w:rsidRDefault="00000000" w:rsidP="00080B22">
      <w:r w:rsidRPr="0060219A">
        <w:t>Cast a suitable galvanized sleeve, 650 mm in length, in the anchor so that the sleeve extends 50 mm above the finished surface level.</w:t>
      </w:r>
    </w:p>
    <w:p w14:paraId="6DD9FEF4" w14:textId="77777777" w:rsidR="00080B22" w:rsidRPr="0060219A" w:rsidRDefault="00000000" w:rsidP="00080B22">
      <w:r w:rsidRPr="0060219A">
        <w:t>Attach post to sleeve with a galvanized M10 bolt 25 mm from the top of the sleeve.</w:t>
      </w:r>
    </w:p>
    <w:p w14:paraId="5F16B772" w14:textId="77777777" w:rsidR="00080B22" w:rsidRPr="0060219A" w:rsidRDefault="00000000" w:rsidP="00080B22">
      <w:r w:rsidRPr="0060219A">
        <w:t>Secure gauge to post with No 10 galvanized Tek screws or 4 mm blind pop rivets at 300 mm centres staggered alternately each side.</w:t>
      </w:r>
    </w:p>
    <w:p w14:paraId="05888455" w14:textId="77777777" w:rsidR="00080B22" w:rsidRPr="0060219A" w:rsidRDefault="00000000" w:rsidP="00080B22">
      <w:r w:rsidRPr="0060219A">
        <w:t xml:space="preserve">Position gauge zero to comply with lowest </w:t>
      </w:r>
      <w:proofErr w:type="gramStart"/>
      <w:r w:rsidRPr="0060219A">
        <w:t>spot on</w:t>
      </w:r>
      <w:proofErr w:type="gramEnd"/>
      <w:r w:rsidRPr="0060219A">
        <w:t xml:space="preserve"> floodway along the centre line.</w:t>
      </w:r>
    </w:p>
    <w:p w14:paraId="61496447" w14:textId="77777777" w:rsidR="00080B22" w:rsidRPr="00FD0628" w:rsidRDefault="00000000" w:rsidP="00A52ECE">
      <w:pPr>
        <w:pStyle w:val="Heading2"/>
      </w:pPr>
      <w:bookmarkStart w:id="989" w:name="_Toc390823828"/>
      <w:bookmarkStart w:id="990" w:name="_Toc391429520"/>
      <w:bookmarkStart w:id="991" w:name="_Toc396035198"/>
      <w:bookmarkStart w:id="992" w:name="_Toc398800589"/>
      <w:r w:rsidRPr="00FD0628">
        <w:t>Cattle Grids</w:t>
      </w:r>
      <w:bookmarkEnd w:id="989"/>
      <w:bookmarkEnd w:id="990"/>
      <w:bookmarkEnd w:id="991"/>
      <w:bookmarkEnd w:id="992"/>
    </w:p>
    <w:p w14:paraId="5798E8DC" w14:textId="77777777" w:rsidR="00080B22" w:rsidRPr="0060219A" w:rsidRDefault="00000000" w:rsidP="00080B22">
      <w:r w:rsidRPr="0060219A">
        <w:t xml:space="preserve">Construct grids to the details shown on the </w:t>
      </w:r>
      <w:r>
        <w:t>Civil Standard D</w:t>
      </w:r>
      <w:r w:rsidRPr="0060219A">
        <w:t>rawings</w:t>
      </w:r>
      <w:r>
        <w:t xml:space="preserve"> CS 3310, CS 3313, CS 3314, and CS 3315</w:t>
      </w:r>
      <w:r w:rsidRPr="0060219A">
        <w:t>.</w:t>
      </w:r>
    </w:p>
    <w:p w14:paraId="202A1D6F" w14:textId="77777777" w:rsidR="00080B22" w:rsidRPr="0060219A" w:rsidRDefault="00000000" w:rsidP="00080B22">
      <w:r w:rsidRPr="0060219A">
        <w:t>Place the grid centre line on the centre line of the road pavement.</w:t>
      </w:r>
    </w:p>
    <w:p w14:paraId="0AB7F92E" w14:textId="77777777" w:rsidR="00080B22" w:rsidRPr="0060219A" w:rsidRDefault="00000000" w:rsidP="00080B22">
      <w:r w:rsidRPr="0060219A">
        <w:lastRenderedPageBreak/>
        <w:t>The grid grade and levels to conform to the grade and levels of the adjacent road pavement.</w:t>
      </w:r>
    </w:p>
    <w:p w14:paraId="4EDF029F" w14:textId="77777777" w:rsidR="00080B22" w:rsidRPr="0060219A" w:rsidRDefault="00000000" w:rsidP="00080B22">
      <w:r w:rsidRPr="0060219A">
        <w:t>Place and compact select fill behind the abutments of the grid, up to the base of the pavement.</w:t>
      </w:r>
    </w:p>
    <w:p w14:paraId="5C746E58" w14:textId="77777777" w:rsidR="00080B22" w:rsidRPr="0060219A" w:rsidRDefault="00000000" w:rsidP="00080B22">
      <w:r w:rsidRPr="0060219A">
        <w:t>Reinstate pavement layers with base material.</w:t>
      </w:r>
    </w:p>
    <w:p w14:paraId="79BA04FA" w14:textId="77777777" w:rsidR="00080B22" w:rsidRPr="0060219A" w:rsidRDefault="00000000" w:rsidP="00080B22">
      <w:r w:rsidRPr="0060219A">
        <w:t>Reinstate surface.</w:t>
      </w:r>
    </w:p>
    <w:p w14:paraId="705DD0F2" w14:textId="77777777" w:rsidR="00080B22" w:rsidRPr="0060219A" w:rsidRDefault="00000000" w:rsidP="00080B22">
      <w:r w:rsidRPr="0060219A">
        <w:t>Tighten all hold down bolts as specified.</w:t>
      </w:r>
    </w:p>
    <w:p w14:paraId="5A25C3EE" w14:textId="77777777" w:rsidR="00080B22" w:rsidRPr="0060219A" w:rsidRDefault="00000000" w:rsidP="00080B22">
      <w:r w:rsidRPr="0060219A">
        <w:t>Paint the portion of guardrails above ground with one coat zinc phosphate primer and two coats of white alkyd paint.</w:t>
      </w:r>
    </w:p>
    <w:p w14:paraId="75DA7094" w14:textId="77777777" w:rsidR="00080B22" w:rsidRPr="0060219A" w:rsidRDefault="00000000" w:rsidP="00080B22">
      <w:r w:rsidRPr="0060219A">
        <w:t>Fix width markers with epoxy adhesive to each guardrail.</w:t>
      </w:r>
    </w:p>
    <w:p w14:paraId="581DC5EA" w14:textId="77777777" w:rsidR="00080B22" w:rsidRPr="0060219A" w:rsidRDefault="00000000" w:rsidP="00080B22">
      <w:r w:rsidRPr="0060219A">
        <w:t>Construct strainer post assemblies as specified.</w:t>
      </w:r>
    </w:p>
    <w:p w14:paraId="093E8E6F" w14:textId="77777777" w:rsidR="00080B22" w:rsidRPr="0060219A" w:rsidRDefault="00000000" w:rsidP="00080B22">
      <w:r w:rsidRPr="0060219A">
        <w:t>Fix the stock fence to the strainer assembly.</w:t>
      </w:r>
    </w:p>
    <w:p w14:paraId="3FEAE56E" w14:textId="77777777" w:rsidR="00080B22" w:rsidRDefault="00000000" w:rsidP="00080B22">
      <w:r w:rsidRPr="0060219A">
        <w:t>Supply and install a gate in the fencing adjacent to the grid as specified.</w:t>
      </w:r>
    </w:p>
    <w:p w14:paraId="31709423" w14:textId="77777777" w:rsidR="00080B22" w:rsidRPr="0060219A" w:rsidRDefault="00000000" w:rsidP="00080B22">
      <w:r w:rsidRPr="00516346">
        <w:t xml:space="preserve">Refer to </w:t>
      </w:r>
      <w:r>
        <w:t>Civil Standard Drawings CS 3310 and CS 3312</w:t>
      </w:r>
      <w:r w:rsidRPr="00516346">
        <w:t>.</w:t>
      </w:r>
    </w:p>
    <w:p w14:paraId="46EFE120" w14:textId="77777777" w:rsidR="00080B22" w:rsidRPr="0060219A" w:rsidRDefault="00000000" w:rsidP="00080B22">
      <w:pPr>
        <w:pStyle w:val="GuideNotes"/>
      </w:pPr>
      <w:r w:rsidRPr="0060219A">
        <w:t>[Ensur</w:t>
      </w:r>
      <w:r>
        <w:t>e that the required Standard Drawing</w:t>
      </w:r>
      <w:r w:rsidRPr="0060219A">
        <w:t>s</w:t>
      </w:r>
      <w:r>
        <w:t xml:space="preserve"> are</w:t>
      </w:r>
      <w:r w:rsidRPr="0060219A">
        <w:t xml:space="preserve"> included.</w:t>
      </w:r>
      <w:r>
        <w:t xml:space="preserve"> </w:t>
      </w:r>
      <w:r w:rsidRPr="0060219A">
        <w:t xml:space="preserve">Delete </w:t>
      </w:r>
      <w:r>
        <w:t>reference to drawings not applicable to project.</w:t>
      </w:r>
      <w:r w:rsidRPr="0060219A">
        <w:t>]</w:t>
      </w:r>
    </w:p>
    <w:p w14:paraId="7B9C5D5E" w14:textId="77777777" w:rsidR="00080B22" w:rsidRPr="00FD0628" w:rsidRDefault="00000000" w:rsidP="00A52ECE">
      <w:pPr>
        <w:pStyle w:val="Heading2"/>
      </w:pPr>
      <w:bookmarkStart w:id="993" w:name="_Toc390823829"/>
      <w:bookmarkStart w:id="994" w:name="_Toc391429521"/>
      <w:bookmarkStart w:id="995" w:name="_Toc396035199"/>
      <w:bookmarkStart w:id="996" w:name="_Toc398800590"/>
      <w:r w:rsidRPr="00FD0628">
        <w:t>Road Safety Barriers - Steel Beam Guardrail</w:t>
      </w:r>
      <w:bookmarkEnd w:id="993"/>
      <w:bookmarkEnd w:id="994"/>
      <w:bookmarkEnd w:id="995"/>
      <w:bookmarkEnd w:id="996"/>
      <w:r w:rsidRPr="00FD0628">
        <w:t xml:space="preserve"> System</w:t>
      </w:r>
    </w:p>
    <w:p w14:paraId="38B6C9B2" w14:textId="77777777" w:rsidR="00080B22" w:rsidRPr="00FD0628" w:rsidRDefault="00000000" w:rsidP="00A52ECE">
      <w:pPr>
        <w:pStyle w:val="Heading3"/>
      </w:pPr>
      <w:bookmarkStart w:id="997" w:name="_Toc390823830"/>
      <w:bookmarkStart w:id="998" w:name="_Toc391429522"/>
      <w:bookmarkStart w:id="999" w:name="_Toc396035200"/>
      <w:bookmarkStart w:id="1000" w:name="_Toc398800591"/>
      <w:r w:rsidRPr="00FD0628">
        <w:t>Materials</w:t>
      </w:r>
      <w:bookmarkEnd w:id="997"/>
      <w:bookmarkEnd w:id="998"/>
      <w:bookmarkEnd w:id="999"/>
      <w:bookmarkEnd w:id="1000"/>
    </w:p>
    <w:p w14:paraId="576496E4" w14:textId="77777777" w:rsidR="00080B22" w:rsidRDefault="00000000" w:rsidP="00080B22">
      <w:r>
        <w:t xml:space="preserve">Refer to Civil Standard Drawing CS 3200 and </w:t>
      </w:r>
      <w:hyperlink r:id="rId107" w:history="1">
        <w:r w:rsidR="00080B22" w:rsidRPr="00607865">
          <w:rPr>
            <w:rStyle w:val="Hyperlink"/>
          </w:rPr>
          <w:t>https://dipl.nt.gov.au/industry/technical-standards-guidelines-and-specifications/road-safety-barriers</w:t>
        </w:r>
      </w:hyperlink>
      <w:r>
        <w:t xml:space="preserve"> for the installation of accepted MASH tested products.</w:t>
      </w:r>
    </w:p>
    <w:p w14:paraId="48FD91E1" w14:textId="77777777" w:rsidR="00080B22" w:rsidRPr="002B101F" w:rsidRDefault="00000000" w:rsidP="00080B22">
      <w:pPr>
        <w:spacing w:after="0"/>
      </w:pPr>
      <w:r w:rsidRPr="002B101F">
        <w:t>RAILS</w:t>
      </w:r>
    </w:p>
    <w:p w14:paraId="42D2318A" w14:textId="77777777" w:rsidR="00080B22" w:rsidRPr="0060219A" w:rsidRDefault="00000000" w:rsidP="00080B22">
      <w:r w:rsidRPr="0060219A">
        <w:t xml:space="preserve">Use </w:t>
      </w:r>
      <w:r>
        <w:t xml:space="preserve">accepted MASH tested steel </w:t>
      </w:r>
      <w:r w:rsidRPr="0060219A">
        <w:t xml:space="preserve">beam rail to </w:t>
      </w:r>
      <w:r w:rsidRPr="003C2EC9">
        <w:t>AS/NZS 3845.1</w:t>
      </w:r>
      <w:r>
        <w:t>and per the Department’s Safety Barrier Technical Conditions of Use, which are accessible via the link shown above, and the related Manufacturer’s product manual.</w:t>
      </w:r>
    </w:p>
    <w:p w14:paraId="14C35BF1" w14:textId="77777777" w:rsidR="00080B22" w:rsidRPr="0060219A" w:rsidRDefault="00000000" w:rsidP="00080B22">
      <w:pPr>
        <w:spacing w:after="0"/>
      </w:pPr>
      <w:r w:rsidRPr="0060219A">
        <w:t>TERMINAL SECTIONS</w:t>
      </w:r>
    </w:p>
    <w:p w14:paraId="25AAFA1A" w14:textId="77777777" w:rsidR="00080B22" w:rsidRPr="0060219A" w:rsidRDefault="00000000" w:rsidP="00080B22">
      <w:r>
        <w:t>Use accepted MASH tested terminals as per the Department’s Safety Barrier Technical Conditions of Use and the related Manufacturer’s product manual.</w:t>
      </w:r>
    </w:p>
    <w:p w14:paraId="2B499136" w14:textId="77777777" w:rsidR="00080B22" w:rsidRPr="002B101F" w:rsidRDefault="00000000" w:rsidP="00080B22">
      <w:pPr>
        <w:spacing w:after="0"/>
      </w:pPr>
      <w:r w:rsidRPr="002B101F">
        <w:t>POSTS</w:t>
      </w:r>
    </w:p>
    <w:p w14:paraId="40548F52" w14:textId="77777777" w:rsidR="00080B22" w:rsidRPr="0060219A" w:rsidRDefault="00000000" w:rsidP="00080B22">
      <w:r>
        <w:t xml:space="preserve">Use </w:t>
      </w:r>
      <w:r w:rsidRPr="0060219A">
        <w:t xml:space="preserve">posts and block outs </w:t>
      </w:r>
      <w:r>
        <w:t>as detailed in the Manufacturer’s product manual of accepted MASH tested safety barriers as per the Department’s Safety Barrier Technical Conditions of Use.</w:t>
      </w:r>
    </w:p>
    <w:p w14:paraId="070B1A4E" w14:textId="77777777" w:rsidR="00080B22" w:rsidRPr="002B101F" w:rsidRDefault="00000000" w:rsidP="00080B22">
      <w:pPr>
        <w:spacing w:after="0"/>
      </w:pPr>
      <w:r w:rsidRPr="002B101F">
        <w:t>GALVANIZING</w:t>
      </w:r>
    </w:p>
    <w:p w14:paraId="4FFCC9D3" w14:textId="77777777" w:rsidR="00080B22" w:rsidRPr="0060219A" w:rsidRDefault="00000000" w:rsidP="00080B22">
      <w:r>
        <w:t>All accepted MASH tested steel rail product components as per the Department’s Safety Barrier Technical Conditions of Use and the related Manufacturer’s product manual shall have been</w:t>
      </w:r>
      <w:r w:rsidRPr="0060219A">
        <w:t xml:space="preserve"> hot dip galvaniz</w:t>
      </w:r>
      <w:r>
        <w:t>ed</w:t>
      </w:r>
      <w:r w:rsidRPr="0060219A">
        <w:t>, after fabrication, to AS</w:t>
      </w:r>
      <w:r>
        <w:t>/NZS</w:t>
      </w:r>
      <w:r w:rsidRPr="0060219A">
        <w:t> 4680.</w:t>
      </w:r>
    </w:p>
    <w:p w14:paraId="2FD772EE" w14:textId="77777777" w:rsidR="00080B22" w:rsidRDefault="00000000" w:rsidP="00080B22">
      <w:r w:rsidRPr="003C2EC9">
        <w:t>Where the galvanising on guard rail or associated fittings has been damaged, the coating shall be repaired by regalvanising or by painting with a minimum of two coats of a zinc</w:t>
      </w:r>
      <w:r w:rsidRPr="003C2EC9">
        <w:noBreakHyphen/>
        <w:t>rich inorganic paint in accordance with AS/NZS 3750.9 and one coat of aluminium paint.</w:t>
      </w:r>
    </w:p>
    <w:p w14:paraId="7760CEAD" w14:textId="77777777" w:rsidR="00080B22" w:rsidRPr="003C2EC9" w:rsidRDefault="00000000" w:rsidP="00080B22">
      <w:r w:rsidRPr="003C2EC9">
        <w:t>Provide certificate(s) of compliance from the galvanizer that the galvanizing complies with AS</w:t>
      </w:r>
      <w:r>
        <w:t>/NZS</w:t>
      </w:r>
      <w:r w:rsidRPr="003C2EC9">
        <w:t> 4680.</w:t>
      </w:r>
    </w:p>
    <w:p w14:paraId="57E5C838" w14:textId="77777777" w:rsidR="00080B22" w:rsidRPr="00FD0628" w:rsidRDefault="00000000" w:rsidP="00A52ECE">
      <w:pPr>
        <w:pStyle w:val="Heading3"/>
      </w:pPr>
      <w:r w:rsidRPr="00FD0628">
        <w:t>Compliance</w:t>
      </w:r>
    </w:p>
    <w:p w14:paraId="253EF279" w14:textId="77777777" w:rsidR="00080B22" w:rsidRPr="003C2EC9" w:rsidRDefault="00000000" w:rsidP="00080B22">
      <w:r w:rsidRPr="005753F7">
        <w:rPr>
          <w:b/>
        </w:rPr>
        <w:t>Traceability of components -</w:t>
      </w:r>
      <w:r w:rsidRPr="00CF2CD8">
        <w:t xml:space="preserve"> </w:t>
      </w:r>
      <w:r>
        <w:t xml:space="preserve">To </w:t>
      </w:r>
      <w:r w:rsidRPr="00CF2CD8">
        <w:t>AS/NZS 3845 Part 1</w:t>
      </w:r>
      <w:r>
        <w:t>.</w:t>
      </w:r>
    </w:p>
    <w:p w14:paraId="7AE8D589" w14:textId="77777777" w:rsidR="00080B22" w:rsidRPr="003C2EC9" w:rsidRDefault="00000000" w:rsidP="00080B22">
      <w:r w:rsidRPr="003C2EC9">
        <w:t>(a) All steel rails, posts and other critical components shall be permanently marked in lettering at least 10 mm high with the name of System Manufacturer, the date and month of manufacture the grade of steel and base metal thickness (BMT) to allow the product to be traced.</w:t>
      </w:r>
    </w:p>
    <w:p w14:paraId="5154D0D8" w14:textId="77777777" w:rsidR="00080B22" w:rsidRPr="003C2EC9" w:rsidRDefault="00000000" w:rsidP="00080B22">
      <w:r w:rsidRPr="003C2EC9">
        <w:t>(b) Where plastic components make up a key element of the system, they shall be permanently marked clearly indicating the month and year of manufacture in a location that can be easily inspected.</w:t>
      </w:r>
    </w:p>
    <w:p w14:paraId="3DDCD3D9" w14:textId="77777777" w:rsidR="00080B22" w:rsidRPr="0081757F" w:rsidRDefault="00000000" w:rsidP="00080B22">
      <w:r w:rsidRPr="003C2EC9">
        <w:lastRenderedPageBreak/>
        <w:t>(c) Bolts shall be marked in accordance with AS 1111.1 or AS/NZS 1252.</w:t>
      </w:r>
    </w:p>
    <w:p w14:paraId="5BB7FC74" w14:textId="77777777" w:rsidR="00080B22" w:rsidRPr="00FD0628" w:rsidRDefault="00000000" w:rsidP="00A52ECE">
      <w:pPr>
        <w:pStyle w:val="Heading3"/>
      </w:pPr>
      <w:bookmarkStart w:id="1001" w:name="_Toc390823831"/>
      <w:bookmarkStart w:id="1002" w:name="_Toc391429523"/>
      <w:bookmarkStart w:id="1003" w:name="_Toc396035201"/>
      <w:bookmarkStart w:id="1004" w:name="_Toc398800592"/>
      <w:r w:rsidRPr="00FD0628">
        <w:t>Installation</w:t>
      </w:r>
      <w:bookmarkEnd w:id="1001"/>
      <w:bookmarkEnd w:id="1002"/>
      <w:bookmarkEnd w:id="1003"/>
      <w:bookmarkEnd w:id="1004"/>
    </w:p>
    <w:p w14:paraId="3C5CD910" w14:textId="77777777" w:rsidR="00080B22" w:rsidRPr="0060219A" w:rsidRDefault="00000000" w:rsidP="00080B22">
      <w:r w:rsidRPr="0060219A">
        <w:t>Erect the rail in a manner that produces a smooth, continuous, taut rail closely conforming to the line and grade of the roadway.</w:t>
      </w:r>
    </w:p>
    <w:p w14:paraId="51001C5E" w14:textId="77777777" w:rsidR="00080B22" w:rsidRPr="0060219A" w:rsidRDefault="00000000" w:rsidP="00080B22">
      <w:r w:rsidRPr="0060219A">
        <w:t xml:space="preserve">Lap rails so that the </w:t>
      </w:r>
      <w:r>
        <w:t xml:space="preserve">exposed </w:t>
      </w:r>
      <w:r w:rsidRPr="0060219A">
        <w:t xml:space="preserve">ends of </w:t>
      </w:r>
      <w:r>
        <w:t xml:space="preserve">the </w:t>
      </w:r>
      <w:r w:rsidRPr="0060219A">
        <w:t xml:space="preserve">rails do not face oncoming traffic </w:t>
      </w:r>
      <w:r>
        <w:t>from</w:t>
      </w:r>
      <w:r w:rsidRPr="0060219A">
        <w:t xml:space="preserve"> the adjacent lane.</w:t>
      </w:r>
    </w:p>
    <w:p w14:paraId="0C4D2F06" w14:textId="77777777" w:rsidR="00080B22" w:rsidRDefault="00000000" w:rsidP="00080B22">
      <w:r w:rsidRPr="0060219A">
        <w:t xml:space="preserve">Attach </w:t>
      </w:r>
      <w:r>
        <w:t>retro</w:t>
      </w:r>
      <w:r w:rsidRPr="0060219A">
        <w:t>reflective delineators to the guardrail in accordance with the manufacturer's specification.</w:t>
      </w:r>
    </w:p>
    <w:p w14:paraId="0811A9BD" w14:textId="77777777" w:rsidR="00080B22" w:rsidRDefault="00000000" w:rsidP="00080B22">
      <w:r>
        <w:t xml:space="preserve">Delineator heights to match heights of delineators on </w:t>
      </w:r>
      <w:proofErr w:type="gramStart"/>
      <w:r>
        <w:t>guide posts</w:t>
      </w:r>
      <w:proofErr w:type="gramEnd"/>
      <w:r>
        <w:t xml:space="preserve">. </w:t>
      </w:r>
    </w:p>
    <w:p w14:paraId="28A95FC0" w14:textId="77777777" w:rsidR="00080B22" w:rsidRPr="0060219A" w:rsidRDefault="00000000" w:rsidP="00080B22">
      <w:r>
        <w:t xml:space="preserve">Delineator dimensions shown in </w:t>
      </w:r>
      <w:r>
        <w:rPr>
          <w:b/>
        </w:rPr>
        <w:t xml:space="preserve">Flexible </w:t>
      </w:r>
      <w:proofErr w:type="gramStart"/>
      <w:r w:rsidRPr="000F0E37">
        <w:rPr>
          <w:b/>
        </w:rPr>
        <w:t>Guide Posts</w:t>
      </w:r>
      <w:proofErr w:type="gramEnd"/>
      <w:r>
        <w:t xml:space="preserve"> clauses, </w:t>
      </w:r>
      <w:r>
        <w:rPr>
          <w:b/>
        </w:rPr>
        <w:t xml:space="preserve">Materials </w:t>
      </w:r>
      <w:r>
        <w:t xml:space="preserve">sub-clauses, </w:t>
      </w:r>
      <w:r w:rsidRPr="000F0E37">
        <w:rPr>
          <w:b/>
        </w:rPr>
        <w:t>Delineators</w:t>
      </w:r>
      <w:r>
        <w:t xml:space="preserve"> sub-sub-clauses, in this work section.</w:t>
      </w:r>
    </w:p>
    <w:p w14:paraId="04CB030C" w14:textId="77777777" w:rsidR="00080B22" w:rsidRPr="00FD0628" w:rsidRDefault="00000000" w:rsidP="00A52ECE">
      <w:pPr>
        <w:pStyle w:val="Heading2"/>
      </w:pPr>
      <w:r w:rsidRPr="00FD0628">
        <w:t>Road Safety Barriers – Steel Wire Rope System – Hold Point</w:t>
      </w:r>
    </w:p>
    <w:p w14:paraId="7B40A2F8" w14:textId="77777777" w:rsidR="00080B22" w:rsidRDefault="00000000" w:rsidP="00080B22">
      <w:r>
        <w:t>Materials and installation to AS/NZS 3845.1, to AS 2759, to the Department’s Safety Barrier Technical Conditions of Use, and to the manufacturers’ product manuals.</w:t>
      </w:r>
    </w:p>
    <w:p w14:paraId="79B90C76" w14:textId="77777777" w:rsidR="00080B22" w:rsidRDefault="00000000" w:rsidP="00080B22">
      <w:r>
        <w:t>Use only accepted MASH tested steel wire safety systems.</w:t>
      </w:r>
    </w:p>
    <w:p w14:paraId="4B1FFB2F" w14:textId="77777777" w:rsidR="00080B22" w:rsidRDefault="00000000" w:rsidP="00080B22">
      <w:r>
        <w:rPr>
          <w:b/>
        </w:rPr>
        <w:t>Hold Point</w:t>
      </w:r>
      <w:r>
        <w:t xml:space="preserve"> – Obtain Superintendent’s approval for any proposed Steel Wire Rope Road Safety Barrier System before ordering any components.</w:t>
      </w:r>
    </w:p>
    <w:p w14:paraId="24F41EB4" w14:textId="77777777" w:rsidR="00080B22" w:rsidRDefault="00000000" w:rsidP="00080B22">
      <w:r w:rsidRPr="0060219A">
        <w:t xml:space="preserve">Attach </w:t>
      </w:r>
      <w:r>
        <w:t>retro</w:t>
      </w:r>
      <w:r w:rsidRPr="0060219A">
        <w:t>reflective delineators to the guardrail in accordance with the manufacturer's specification.</w:t>
      </w:r>
    </w:p>
    <w:p w14:paraId="444AB70F" w14:textId="77777777" w:rsidR="00080B22" w:rsidRDefault="00000000" w:rsidP="00080B22">
      <w:r>
        <w:t xml:space="preserve">Delineator heights to match heights of delineators on </w:t>
      </w:r>
      <w:proofErr w:type="gramStart"/>
      <w:r>
        <w:t>guide posts</w:t>
      </w:r>
      <w:proofErr w:type="gramEnd"/>
      <w:r>
        <w:t>.</w:t>
      </w:r>
    </w:p>
    <w:p w14:paraId="015D81DC" w14:textId="77777777" w:rsidR="00C35B0E" w:rsidRPr="00080B22" w:rsidRDefault="00000000" w:rsidP="00080B22">
      <w:r>
        <w:t xml:space="preserve">Delineator dimensions shown in </w:t>
      </w:r>
      <w:r>
        <w:rPr>
          <w:b/>
        </w:rPr>
        <w:t xml:space="preserve">Flexible </w:t>
      </w:r>
      <w:proofErr w:type="gramStart"/>
      <w:r w:rsidRPr="000F0E37">
        <w:rPr>
          <w:b/>
        </w:rPr>
        <w:t>Guide Posts</w:t>
      </w:r>
      <w:proofErr w:type="gramEnd"/>
      <w:r>
        <w:t xml:space="preserve"> clauses, </w:t>
      </w:r>
      <w:r>
        <w:rPr>
          <w:b/>
        </w:rPr>
        <w:t xml:space="preserve">Materials </w:t>
      </w:r>
      <w:r>
        <w:t xml:space="preserve">sub-clauses, </w:t>
      </w:r>
      <w:r w:rsidRPr="000F0E37">
        <w:rPr>
          <w:b/>
        </w:rPr>
        <w:t>Delineators</w:t>
      </w:r>
      <w:r>
        <w:t xml:space="preserve"> sub-sub-clauses, in this work section.</w:t>
      </w:r>
      <w:bookmarkEnd w:id="903"/>
    </w:p>
    <w:p w14:paraId="7B4B8C5E" w14:textId="77777777" w:rsidR="00B279EB" w:rsidRPr="00D749B3" w:rsidRDefault="00000000" w:rsidP="00B279EB">
      <w:pPr>
        <w:pStyle w:val="Heading1"/>
        <w:ind w:left="432" w:hanging="432"/>
      </w:pPr>
      <w:bookmarkStart w:id="1005" w:name="_Toc256000016"/>
      <w:bookmarkStart w:id="1006" w:name="_Toc134020435"/>
      <w:bookmarkStart w:id="1007" w:name="_Toc390823815"/>
      <w:bookmarkStart w:id="1008" w:name="_Toc391429507"/>
      <w:bookmarkStart w:id="1009" w:name="_Toc396035185"/>
      <w:bookmarkStart w:id="1010" w:name="_Toc398800576"/>
      <w:bookmarkStart w:id="1011" w:name="_Toc390823792_0"/>
      <w:bookmarkStart w:id="1012" w:name="_Toc391429484_0"/>
      <w:bookmarkStart w:id="1013" w:name="_Toc396035162_0"/>
      <w:bookmarkStart w:id="1014" w:name="_Toc398800553_0"/>
      <w:r>
        <w:t>Boats Ramps and Barge Landings</w:t>
      </w:r>
      <w:bookmarkEnd w:id="1005"/>
      <w:bookmarkEnd w:id="1006"/>
    </w:p>
    <w:bookmarkEnd w:id="1007"/>
    <w:bookmarkEnd w:id="1008"/>
    <w:bookmarkEnd w:id="1009"/>
    <w:bookmarkEnd w:id="1010"/>
    <w:bookmarkEnd w:id="1011"/>
    <w:bookmarkEnd w:id="1012"/>
    <w:bookmarkEnd w:id="1013"/>
    <w:bookmarkEnd w:id="1014"/>
    <w:p w14:paraId="1C54DBE0" w14:textId="77777777" w:rsidR="00E24A68" w:rsidRPr="00CB02AA" w:rsidRDefault="00000000" w:rsidP="00E24A68">
      <w:r w:rsidRPr="00114CB0">
        <w:t xml:space="preserve">DIPL </w:t>
      </w:r>
      <w:r>
        <w:t>Roadw</w:t>
      </w:r>
      <w:r w:rsidRPr="00114CB0">
        <w:t>orks</w:t>
      </w:r>
      <w:r>
        <w:t xml:space="preserve"> Master</w:t>
      </w:r>
      <w:r w:rsidRPr="00114CB0">
        <w:t xml:space="preserve"> – </w:t>
      </w:r>
      <w:r w:rsidR="004471FA">
        <w:t>June</w:t>
      </w:r>
      <w:r>
        <w:t xml:space="preserve"> 2024</w:t>
      </w:r>
    </w:p>
    <w:p w14:paraId="7E83EAC6" w14:textId="77777777" w:rsidR="00E24A68" w:rsidRPr="00267135" w:rsidRDefault="00000000" w:rsidP="00E24A68">
      <w:pPr>
        <w:pStyle w:val="Heading2"/>
        <w:ind w:left="720" w:hanging="720"/>
      </w:pPr>
      <w:r>
        <w:t>General</w:t>
      </w:r>
    </w:p>
    <w:p w14:paraId="25D2BC4C" w14:textId="77777777" w:rsidR="00E24A68" w:rsidRDefault="00000000" w:rsidP="00E24A68">
      <w:pPr>
        <w:pStyle w:val="Heading3"/>
      </w:pPr>
      <w:r>
        <w:t>Cross references</w:t>
      </w:r>
    </w:p>
    <w:p w14:paraId="208E6795" w14:textId="77777777" w:rsidR="00E24A68" w:rsidRDefault="00000000" w:rsidP="00E24A68">
      <w:pPr>
        <w:rPr>
          <w:lang w:val="en-US"/>
        </w:rPr>
      </w:pPr>
      <w:r w:rsidRPr="001561AC">
        <w:rPr>
          <w:lang w:val="en-US"/>
        </w:rPr>
        <w:t xml:space="preserve">Refer to the following </w:t>
      </w:r>
      <w:r>
        <w:rPr>
          <w:lang w:val="en-US"/>
        </w:rPr>
        <w:t>work</w:t>
      </w:r>
      <w:r w:rsidRPr="001561AC">
        <w:rPr>
          <w:lang w:val="en-US"/>
        </w:rPr>
        <w:t>sections</w:t>
      </w:r>
      <w:r>
        <w:rPr>
          <w:lang w:val="en-US"/>
        </w:rPr>
        <w:t xml:space="preserve"> in Roadworks specification: </w:t>
      </w:r>
    </w:p>
    <w:p w14:paraId="12288CE8" w14:textId="77777777" w:rsidR="00E24A68" w:rsidRPr="00921A1A" w:rsidRDefault="00000000">
      <w:pPr>
        <w:pStyle w:val="Bullet"/>
        <w:numPr>
          <w:ilvl w:val="0"/>
          <w:numId w:val="142"/>
        </w:numPr>
      </w:pPr>
      <w:r w:rsidRPr="00921A1A">
        <w:t>MISCELLANEOUS PROVISIONS</w:t>
      </w:r>
    </w:p>
    <w:p w14:paraId="38B26896" w14:textId="77777777" w:rsidR="00E24A68" w:rsidRPr="00921A1A" w:rsidRDefault="00000000">
      <w:pPr>
        <w:pStyle w:val="Bullet"/>
        <w:numPr>
          <w:ilvl w:val="0"/>
          <w:numId w:val="142"/>
        </w:numPr>
      </w:pPr>
      <w:r w:rsidRPr="00921A1A">
        <w:t>PROVISION FOR TRAFFIC</w:t>
      </w:r>
    </w:p>
    <w:p w14:paraId="2F632732" w14:textId="77777777" w:rsidR="00E24A68" w:rsidRPr="00921A1A" w:rsidRDefault="00000000">
      <w:pPr>
        <w:pStyle w:val="Bullet"/>
        <w:numPr>
          <w:ilvl w:val="0"/>
          <w:numId w:val="142"/>
        </w:numPr>
      </w:pPr>
      <w:r w:rsidRPr="00921A1A">
        <w:t>CLEARING GRUBBING AND REHABILITATION</w:t>
      </w:r>
    </w:p>
    <w:p w14:paraId="09E387CD" w14:textId="77777777" w:rsidR="00E24A68" w:rsidRPr="00921A1A" w:rsidRDefault="00000000">
      <w:pPr>
        <w:pStyle w:val="Bullet"/>
        <w:numPr>
          <w:ilvl w:val="0"/>
          <w:numId w:val="142"/>
        </w:numPr>
      </w:pPr>
      <w:r w:rsidRPr="00921A1A">
        <w:t>EARTHWORKS</w:t>
      </w:r>
    </w:p>
    <w:p w14:paraId="78DD86C1" w14:textId="77777777" w:rsidR="00E24A68" w:rsidRDefault="00000000">
      <w:pPr>
        <w:pStyle w:val="Bullet"/>
        <w:numPr>
          <w:ilvl w:val="0"/>
          <w:numId w:val="142"/>
        </w:numPr>
      </w:pPr>
      <w:r w:rsidRPr="00921A1A">
        <w:t>CONFORMANCE TESTING</w:t>
      </w:r>
    </w:p>
    <w:p w14:paraId="65879EA9" w14:textId="77777777" w:rsidR="00E24A68" w:rsidRDefault="00000000">
      <w:pPr>
        <w:pStyle w:val="Bullet"/>
        <w:numPr>
          <w:ilvl w:val="0"/>
          <w:numId w:val="142"/>
        </w:numPr>
      </w:pPr>
      <w:r w:rsidRPr="00921A1A">
        <w:t>MISCELLANEOUS CONCRETE WORKS</w:t>
      </w:r>
    </w:p>
    <w:p w14:paraId="1EDE9FAD" w14:textId="77777777" w:rsidR="00E24A68" w:rsidRDefault="00000000" w:rsidP="00E24A68">
      <w:pPr>
        <w:pStyle w:val="Bullet"/>
        <w:numPr>
          <w:ilvl w:val="0"/>
          <w:numId w:val="0"/>
        </w:numPr>
      </w:pPr>
      <w:r w:rsidRPr="001561AC">
        <w:t xml:space="preserve">Refer to the following </w:t>
      </w:r>
      <w:r>
        <w:t>work</w:t>
      </w:r>
      <w:r w:rsidRPr="001561AC">
        <w:t>sections</w:t>
      </w:r>
      <w:r>
        <w:t xml:space="preserve"> in Bridgework Master Specification: </w:t>
      </w:r>
    </w:p>
    <w:p w14:paraId="5DA06100" w14:textId="77777777" w:rsidR="00E24A68" w:rsidRPr="00921A1A" w:rsidRDefault="00000000">
      <w:pPr>
        <w:pStyle w:val="Bullet"/>
        <w:numPr>
          <w:ilvl w:val="0"/>
          <w:numId w:val="142"/>
        </w:numPr>
      </w:pPr>
      <w:r>
        <w:t>CONCRETE</w:t>
      </w:r>
    </w:p>
    <w:p w14:paraId="6CB61CD5" w14:textId="77777777" w:rsidR="00E24A68" w:rsidRDefault="00000000">
      <w:pPr>
        <w:pStyle w:val="Bullet"/>
        <w:numPr>
          <w:ilvl w:val="0"/>
          <w:numId w:val="142"/>
        </w:numPr>
      </w:pPr>
      <w:r>
        <w:t>REINFORCING STEEL</w:t>
      </w:r>
    </w:p>
    <w:p w14:paraId="217CFD6F" w14:textId="77777777" w:rsidR="00E24A68" w:rsidRDefault="00000000">
      <w:pPr>
        <w:pStyle w:val="Bullet"/>
        <w:numPr>
          <w:ilvl w:val="0"/>
          <w:numId w:val="142"/>
        </w:numPr>
      </w:pPr>
      <w:r>
        <w:t>PRECAST CONCRETE</w:t>
      </w:r>
    </w:p>
    <w:p w14:paraId="53134E16" w14:textId="77777777" w:rsidR="00E24A68" w:rsidRDefault="00000000">
      <w:pPr>
        <w:pStyle w:val="Bullet"/>
        <w:numPr>
          <w:ilvl w:val="0"/>
          <w:numId w:val="142"/>
        </w:numPr>
      </w:pPr>
      <w:r>
        <w:t>FABRICATION OF STEELWORK</w:t>
      </w:r>
    </w:p>
    <w:p w14:paraId="26A775C4" w14:textId="77777777" w:rsidR="00E24A68" w:rsidRDefault="00000000">
      <w:pPr>
        <w:pStyle w:val="Bullet"/>
        <w:numPr>
          <w:ilvl w:val="0"/>
          <w:numId w:val="142"/>
        </w:numPr>
      </w:pPr>
      <w:r>
        <w:t>PROTECTION TREATMENT OF STEELWORK</w:t>
      </w:r>
    </w:p>
    <w:p w14:paraId="015D9688" w14:textId="77777777" w:rsidR="00E24A68" w:rsidRDefault="00000000">
      <w:pPr>
        <w:pStyle w:val="Bullet"/>
        <w:numPr>
          <w:ilvl w:val="0"/>
          <w:numId w:val="142"/>
        </w:numPr>
      </w:pPr>
      <w:r>
        <w:lastRenderedPageBreak/>
        <w:t>R</w:t>
      </w:r>
      <w:r w:rsidRPr="00921A1A">
        <w:t>OAD FURNITURE AND TRAFFIC CONTROL DEVICES</w:t>
      </w:r>
    </w:p>
    <w:p w14:paraId="7E6486F7" w14:textId="77777777" w:rsidR="00E24A68" w:rsidRDefault="00000000" w:rsidP="00E24A68">
      <w:pPr>
        <w:pStyle w:val="Heading3"/>
      </w:pPr>
      <w:r>
        <w:t>Australian Standards</w:t>
      </w:r>
    </w:p>
    <w:tbl>
      <w:tblPr>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2547"/>
        <w:gridCol w:w="7761"/>
      </w:tblGrid>
      <w:tr w:rsidR="009838DF" w14:paraId="561F0151" w14:textId="77777777" w:rsidTr="00096C9A">
        <w:trPr>
          <w:tblHeader/>
        </w:trPr>
        <w:tc>
          <w:tcPr>
            <w:tcW w:w="10308" w:type="dxa"/>
            <w:gridSpan w:val="2"/>
          </w:tcPr>
          <w:p w14:paraId="719AAE56" w14:textId="77777777" w:rsidR="00E24A68" w:rsidRPr="00356C6D" w:rsidRDefault="00000000" w:rsidP="00096C9A">
            <w:pPr>
              <w:pStyle w:val="List1Standards"/>
              <w:ind w:left="0" w:firstLine="0"/>
            </w:pPr>
            <w:r w:rsidRPr="00B91363">
              <w:rPr>
                <w:b/>
              </w:rPr>
              <w:t xml:space="preserve">Table – </w:t>
            </w:r>
            <w:r>
              <w:rPr>
                <w:b/>
              </w:rPr>
              <w:t xml:space="preserve">Australian </w:t>
            </w:r>
            <w:r w:rsidRPr="00B91363">
              <w:rPr>
                <w:b/>
              </w:rPr>
              <w:t>Standards</w:t>
            </w:r>
          </w:p>
        </w:tc>
      </w:tr>
      <w:tr w:rsidR="009838DF" w14:paraId="6B886075" w14:textId="77777777" w:rsidTr="00096C9A">
        <w:trPr>
          <w:tblHeader/>
        </w:trPr>
        <w:tc>
          <w:tcPr>
            <w:tcW w:w="10308" w:type="dxa"/>
            <w:gridSpan w:val="2"/>
          </w:tcPr>
          <w:p w14:paraId="7E8265CD" w14:textId="77777777" w:rsidR="00E24A68" w:rsidRPr="00356C6D" w:rsidRDefault="00000000" w:rsidP="00096C9A">
            <w:pPr>
              <w:pStyle w:val="List1Standards"/>
              <w:ind w:left="0" w:firstLine="0"/>
            </w:pPr>
            <w:r w:rsidRPr="00B91363">
              <w:t>Use Standards, and their amendments, current as at the date for the close of tenders except where different editions and/or amendments are re</w:t>
            </w:r>
            <w:r>
              <w:t>quired by statutory authorities</w:t>
            </w:r>
            <w:r w:rsidRPr="00B019AC">
              <w:rPr>
                <w:rFonts w:cs="Arial"/>
              </w:rPr>
              <w:t>, including, but not limited to, NATA and the National Construction Code including</w:t>
            </w:r>
            <w:r>
              <w:rPr>
                <w:rFonts w:cs="Arial"/>
              </w:rPr>
              <w:t xml:space="preserve"> the Building Code of Australia</w:t>
            </w:r>
            <w:r>
              <w:t>.</w:t>
            </w:r>
          </w:p>
        </w:tc>
      </w:tr>
      <w:tr w:rsidR="009838DF" w14:paraId="2255CAE9" w14:textId="77777777" w:rsidTr="00096C9A">
        <w:trPr>
          <w:tblHeader/>
        </w:trPr>
        <w:tc>
          <w:tcPr>
            <w:tcW w:w="2547" w:type="dxa"/>
          </w:tcPr>
          <w:p w14:paraId="69E9536D" w14:textId="77777777" w:rsidR="00E24A68" w:rsidRPr="00356C6D" w:rsidRDefault="00000000" w:rsidP="00096C9A">
            <w:pPr>
              <w:pStyle w:val="List1Standards"/>
              <w:ind w:left="0" w:firstLine="0"/>
            </w:pPr>
            <w:r w:rsidRPr="00B91363">
              <w:rPr>
                <w:b/>
              </w:rPr>
              <w:t>Designation</w:t>
            </w:r>
          </w:p>
        </w:tc>
        <w:tc>
          <w:tcPr>
            <w:tcW w:w="7761" w:type="dxa"/>
          </w:tcPr>
          <w:p w14:paraId="37325E3B" w14:textId="77777777" w:rsidR="00E24A68" w:rsidRPr="00356C6D" w:rsidRDefault="00000000" w:rsidP="00096C9A">
            <w:pPr>
              <w:pStyle w:val="List1Standards"/>
              <w:ind w:left="0" w:firstLine="0"/>
            </w:pPr>
            <w:r w:rsidRPr="00B91363">
              <w:rPr>
                <w:b/>
              </w:rPr>
              <w:t>Title</w:t>
            </w:r>
          </w:p>
        </w:tc>
      </w:tr>
      <w:tr w:rsidR="009838DF" w14:paraId="288B6E83" w14:textId="77777777" w:rsidTr="00096C9A">
        <w:tc>
          <w:tcPr>
            <w:tcW w:w="2547" w:type="dxa"/>
          </w:tcPr>
          <w:p w14:paraId="50561F71" w14:textId="77777777" w:rsidR="00E24A68" w:rsidRPr="00AA7668" w:rsidRDefault="00000000" w:rsidP="00096C9A">
            <w:pPr>
              <w:pStyle w:val="List1Standards"/>
              <w:ind w:left="0" w:firstLine="0"/>
            </w:pPr>
            <w:r w:rsidRPr="00AA7668">
              <w:t>AS 1012 (series)</w:t>
            </w:r>
          </w:p>
        </w:tc>
        <w:tc>
          <w:tcPr>
            <w:tcW w:w="7761" w:type="dxa"/>
          </w:tcPr>
          <w:p w14:paraId="130100E1" w14:textId="77777777" w:rsidR="00E24A68" w:rsidRPr="00AA7668" w:rsidRDefault="00000000" w:rsidP="00096C9A">
            <w:pPr>
              <w:pStyle w:val="List1Standards"/>
              <w:ind w:left="0" w:firstLine="0"/>
              <w:rPr>
                <w:lang w:val="en-US"/>
              </w:rPr>
            </w:pPr>
            <w:r w:rsidRPr="00AA7668">
              <w:t>Methods of testing concrete</w:t>
            </w:r>
          </w:p>
        </w:tc>
      </w:tr>
      <w:tr w:rsidR="009838DF" w14:paraId="101C1499" w14:textId="77777777" w:rsidTr="00096C9A">
        <w:tc>
          <w:tcPr>
            <w:tcW w:w="2547" w:type="dxa"/>
          </w:tcPr>
          <w:p w14:paraId="081B68F7" w14:textId="77777777" w:rsidR="00E24A68" w:rsidRPr="00AA7668" w:rsidRDefault="00000000" w:rsidP="00096C9A">
            <w:pPr>
              <w:pStyle w:val="List1Standards"/>
              <w:ind w:left="0" w:firstLine="0"/>
              <w:rPr>
                <w:lang w:val="en-US"/>
              </w:rPr>
            </w:pPr>
            <w:r w:rsidRPr="00AA7668">
              <w:rPr>
                <w:lang w:val="en-US"/>
              </w:rPr>
              <w:t>AS 1141 (series)</w:t>
            </w:r>
          </w:p>
        </w:tc>
        <w:tc>
          <w:tcPr>
            <w:tcW w:w="7761" w:type="dxa"/>
          </w:tcPr>
          <w:p w14:paraId="1E968940" w14:textId="77777777" w:rsidR="00E24A68" w:rsidRPr="00AA7668" w:rsidRDefault="00000000" w:rsidP="00096C9A">
            <w:pPr>
              <w:pStyle w:val="List1Standards"/>
              <w:ind w:left="0" w:firstLine="0"/>
              <w:rPr>
                <w:lang w:val="en-US"/>
              </w:rPr>
            </w:pPr>
            <w:r w:rsidRPr="00AA7668">
              <w:rPr>
                <w:lang w:val="en-US"/>
              </w:rPr>
              <w:t>Methods for sampling and testing aggregates</w:t>
            </w:r>
          </w:p>
        </w:tc>
      </w:tr>
      <w:tr w:rsidR="009838DF" w14:paraId="17B1376A" w14:textId="77777777" w:rsidTr="00096C9A">
        <w:tc>
          <w:tcPr>
            <w:tcW w:w="2547" w:type="dxa"/>
          </w:tcPr>
          <w:p w14:paraId="204EFBD7" w14:textId="77777777" w:rsidR="00E24A68" w:rsidRPr="00AA7668" w:rsidRDefault="00000000" w:rsidP="00096C9A">
            <w:pPr>
              <w:pStyle w:val="List2Standards"/>
              <w:ind w:left="0" w:firstLine="0"/>
              <w:rPr>
                <w:lang w:val="en-US"/>
              </w:rPr>
            </w:pPr>
            <w:r w:rsidRPr="00AA7668">
              <w:rPr>
                <w:lang w:val="en-US"/>
              </w:rPr>
              <w:t>AS 1141.25.1</w:t>
            </w:r>
          </w:p>
        </w:tc>
        <w:tc>
          <w:tcPr>
            <w:tcW w:w="7761" w:type="dxa"/>
          </w:tcPr>
          <w:p w14:paraId="11201ACF" w14:textId="77777777" w:rsidR="00E24A68" w:rsidRPr="00AA7668" w:rsidRDefault="00000000">
            <w:pPr>
              <w:pStyle w:val="List2Standards"/>
              <w:numPr>
                <w:ilvl w:val="0"/>
                <w:numId w:val="144"/>
              </w:numPr>
              <w:rPr>
                <w:lang w:val="en-US"/>
              </w:rPr>
            </w:pPr>
            <w:r w:rsidRPr="00AA7668">
              <w:rPr>
                <w:lang w:val="en-US"/>
              </w:rPr>
              <w:t>Degradation factor - Source rock</w:t>
            </w:r>
          </w:p>
        </w:tc>
      </w:tr>
      <w:tr w:rsidR="009838DF" w14:paraId="2F3E7B73" w14:textId="77777777" w:rsidTr="00096C9A">
        <w:tc>
          <w:tcPr>
            <w:tcW w:w="2547" w:type="dxa"/>
          </w:tcPr>
          <w:p w14:paraId="04A7AA8A" w14:textId="77777777" w:rsidR="00E24A68" w:rsidRPr="00AA7668" w:rsidRDefault="00000000" w:rsidP="00096C9A">
            <w:pPr>
              <w:pStyle w:val="List2Standards"/>
              <w:ind w:left="0" w:firstLine="0"/>
              <w:rPr>
                <w:lang w:val="en-US"/>
              </w:rPr>
            </w:pPr>
            <w:r w:rsidRPr="00AA7668">
              <w:rPr>
                <w:lang w:val="en-US"/>
              </w:rPr>
              <w:t>AS 1141.26</w:t>
            </w:r>
          </w:p>
        </w:tc>
        <w:tc>
          <w:tcPr>
            <w:tcW w:w="7761" w:type="dxa"/>
          </w:tcPr>
          <w:p w14:paraId="2F46191F" w14:textId="77777777" w:rsidR="00E24A68" w:rsidRPr="00AA7668" w:rsidRDefault="00000000">
            <w:pPr>
              <w:pStyle w:val="List2Standards"/>
              <w:numPr>
                <w:ilvl w:val="0"/>
                <w:numId w:val="144"/>
              </w:numPr>
              <w:rPr>
                <w:lang w:val="en-US"/>
              </w:rPr>
            </w:pPr>
            <w:r w:rsidRPr="00AA7668">
              <w:rPr>
                <w:lang w:val="en-US"/>
              </w:rPr>
              <w:t>Secondary minerals content in igneous rocks</w:t>
            </w:r>
          </w:p>
        </w:tc>
      </w:tr>
      <w:tr w:rsidR="009838DF" w14:paraId="32755D66" w14:textId="77777777" w:rsidTr="00096C9A">
        <w:tc>
          <w:tcPr>
            <w:tcW w:w="2547" w:type="dxa"/>
          </w:tcPr>
          <w:p w14:paraId="0B12C5AB" w14:textId="77777777" w:rsidR="00E24A68" w:rsidRPr="00AA7668" w:rsidRDefault="00000000" w:rsidP="00096C9A">
            <w:pPr>
              <w:pStyle w:val="List2Standards"/>
              <w:ind w:left="0" w:firstLine="0"/>
              <w:rPr>
                <w:lang w:val="en-US"/>
              </w:rPr>
            </w:pPr>
            <w:r w:rsidRPr="00AA7668">
              <w:rPr>
                <w:lang w:val="en-US"/>
              </w:rPr>
              <w:t>AS 1141.29</w:t>
            </w:r>
          </w:p>
        </w:tc>
        <w:tc>
          <w:tcPr>
            <w:tcW w:w="7761" w:type="dxa"/>
          </w:tcPr>
          <w:p w14:paraId="6A35F142" w14:textId="77777777" w:rsidR="00E24A68" w:rsidRPr="00AA7668" w:rsidRDefault="00000000">
            <w:pPr>
              <w:pStyle w:val="List2Standards"/>
              <w:numPr>
                <w:ilvl w:val="0"/>
                <w:numId w:val="144"/>
              </w:numPr>
              <w:rPr>
                <w:lang w:val="en-US"/>
              </w:rPr>
            </w:pPr>
            <w:r w:rsidRPr="00AA7668">
              <w:rPr>
                <w:lang w:val="en-US"/>
              </w:rPr>
              <w:t>Accelerated soundness index by reflux</w:t>
            </w:r>
          </w:p>
        </w:tc>
      </w:tr>
      <w:tr w:rsidR="009838DF" w14:paraId="1D1BABF8" w14:textId="77777777" w:rsidTr="00096C9A">
        <w:tc>
          <w:tcPr>
            <w:tcW w:w="2547" w:type="dxa"/>
          </w:tcPr>
          <w:p w14:paraId="5B8CE586" w14:textId="77777777" w:rsidR="00E24A68" w:rsidRPr="00AA7668" w:rsidRDefault="00000000" w:rsidP="00096C9A">
            <w:pPr>
              <w:pStyle w:val="List2Standards"/>
              <w:ind w:left="0" w:firstLine="0"/>
              <w:rPr>
                <w:lang w:val="en-US"/>
              </w:rPr>
            </w:pPr>
            <w:r w:rsidRPr="00AA7668">
              <w:rPr>
                <w:lang w:val="en-US"/>
              </w:rPr>
              <w:t>AS 1141.60.1</w:t>
            </w:r>
          </w:p>
        </w:tc>
        <w:tc>
          <w:tcPr>
            <w:tcW w:w="7761" w:type="dxa"/>
          </w:tcPr>
          <w:p w14:paraId="474E2CDB" w14:textId="77777777" w:rsidR="00E24A68" w:rsidRPr="00AA7668" w:rsidRDefault="00000000">
            <w:pPr>
              <w:pStyle w:val="List2Standards"/>
              <w:numPr>
                <w:ilvl w:val="0"/>
                <w:numId w:val="144"/>
              </w:numPr>
              <w:rPr>
                <w:lang w:val="en-US"/>
              </w:rPr>
            </w:pPr>
            <w:r w:rsidRPr="00AA7668">
              <w:rPr>
                <w:lang w:val="en-US"/>
              </w:rPr>
              <w:t>Potential alkali-silica reactivity - Accelerated mortar bar method</w:t>
            </w:r>
          </w:p>
        </w:tc>
      </w:tr>
      <w:tr w:rsidR="009838DF" w14:paraId="0CC04CF7" w14:textId="77777777" w:rsidTr="00096C9A">
        <w:tc>
          <w:tcPr>
            <w:tcW w:w="2547" w:type="dxa"/>
          </w:tcPr>
          <w:p w14:paraId="49A11DD6" w14:textId="77777777" w:rsidR="00E24A68" w:rsidRPr="00AA7668" w:rsidRDefault="00000000" w:rsidP="00096C9A">
            <w:pPr>
              <w:pStyle w:val="List1Standards"/>
              <w:ind w:left="0" w:firstLine="0"/>
              <w:rPr>
                <w:lang w:val="en-US"/>
              </w:rPr>
            </w:pPr>
            <w:r w:rsidRPr="00AA7668">
              <w:rPr>
                <w:lang w:val="en-US"/>
              </w:rPr>
              <w:t>AS 1170 (series)</w:t>
            </w:r>
          </w:p>
        </w:tc>
        <w:tc>
          <w:tcPr>
            <w:tcW w:w="7761" w:type="dxa"/>
          </w:tcPr>
          <w:p w14:paraId="4502854A" w14:textId="77777777" w:rsidR="00E24A68" w:rsidRPr="00AA7668" w:rsidRDefault="00000000" w:rsidP="00096C9A">
            <w:pPr>
              <w:pStyle w:val="List1Standards"/>
              <w:ind w:left="0" w:firstLine="0"/>
              <w:rPr>
                <w:lang w:val="en-US"/>
              </w:rPr>
            </w:pPr>
            <w:r w:rsidRPr="00AA7668">
              <w:rPr>
                <w:lang w:val="en-US"/>
              </w:rPr>
              <w:t>Structural design actions</w:t>
            </w:r>
          </w:p>
        </w:tc>
      </w:tr>
      <w:tr w:rsidR="009838DF" w14:paraId="0F790AA2" w14:textId="77777777" w:rsidTr="00096C9A">
        <w:tc>
          <w:tcPr>
            <w:tcW w:w="2547" w:type="dxa"/>
          </w:tcPr>
          <w:p w14:paraId="4855547B" w14:textId="77777777" w:rsidR="00E24A68" w:rsidRPr="00AA7668" w:rsidRDefault="00000000" w:rsidP="00096C9A">
            <w:pPr>
              <w:pStyle w:val="List1Standards"/>
              <w:ind w:left="0" w:firstLine="0"/>
              <w:rPr>
                <w:lang w:val="en-US"/>
              </w:rPr>
            </w:pPr>
            <w:r w:rsidRPr="00AA7668">
              <w:rPr>
                <w:lang w:val="en-US"/>
              </w:rPr>
              <w:t>AS 1379</w:t>
            </w:r>
          </w:p>
        </w:tc>
        <w:tc>
          <w:tcPr>
            <w:tcW w:w="7761" w:type="dxa"/>
          </w:tcPr>
          <w:p w14:paraId="0C96C7BB" w14:textId="77777777" w:rsidR="00E24A68" w:rsidRPr="00AA7668" w:rsidRDefault="00000000" w:rsidP="00096C9A">
            <w:pPr>
              <w:pStyle w:val="List1Standards"/>
              <w:ind w:left="0" w:firstLine="0"/>
              <w:rPr>
                <w:lang w:val="en-US"/>
              </w:rPr>
            </w:pPr>
            <w:r w:rsidRPr="00AA7668">
              <w:rPr>
                <w:lang w:val="en-US"/>
              </w:rPr>
              <w:t>Specification and supply of concrete</w:t>
            </w:r>
          </w:p>
        </w:tc>
      </w:tr>
      <w:tr w:rsidR="009838DF" w14:paraId="4F455A7B" w14:textId="77777777" w:rsidTr="00096C9A">
        <w:tc>
          <w:tcPr>
            <w:tcW w:w="2547" w:type="dxa"/>
          </w:tcPr>
          <w:p w14:paraId="31999715" w14:textId="77777777" w:rsidR="00E24A68" w:rsidRPr="00AA7668" w:rsidRDefault="00000000" w:rsidP="00096C9A">
            <w:pPr>
              <w:pStyle w:val="List1Standards"/>
              <w:ind w:left="0" w:firstLine="0"/>
              <w:rPr>
                <w:lang w:val="en-US"/>
              </w:rPr>
            </w:pPr>
            <w:r w:rsidRPr="00AA7668">
              <w:rPr>
                <w:lang w:val="en-US"/>
              </w:rPr>
              <w:t>AS/NZS 1664 (series)</w:t>
            </w:r>
          </w:p>
        </w:tc>
        <w:tc>
          <w:tcPr>
            <w:tcW w:w="7761" w:type="dxa"/>
          </w:tcPr>
          <w:p w14:paraId="6C45DD3D" w14:textId="77777777" w:rsidR="00E24A68" w:rsidRPr="00AA7668" w:rsidRDefault="00000000" w:rsidP="00096C9A">
            <w:pPr>
              <w:pStyle w:val="List1Standards"/>
              <w:ind w:left="0" w:firstLine="0"/>
              <w:rPr>
                <w:lang w:val="en-US"/>
              </w:rPr>
            </w:pPr>
            <w:r w:rsidRPr="00AA7668">
              <w:rPr>
                <w:lang w:val="en-US"/>
              </w:rPr>
              <w:t>Aluminium structures</w:t>
            </w:r>
          </w:p>
        </w:tc>
      </w:tr>
      <w:tr w:rsidR="009838DF" w14:paraId="4EC77D36" w14:textId="77777777" w:rsidTr="00096C9A">
        <w:tc>
          <w:tcPr>
            <w:tcW w:w="2547" w:type="dxa"/>
          </w:tcPr>
          <w:p w14:paraId="32ACFB20" w14:textId="77777777" w:rsidR="00E24A68" w:rsidRPr="00AA7668" w:rsidRDefault="00000000" w:rsidP="00096C9A">
            <w:pPr>
              <w:pStyle w:val="List2Standards"/>
              <w:ind w:left="0" w:firstLine="0"/>
              <w:rPr>
                <w:lang w:val="en-US"/>
              </w:rPr>
            </w:pPr>
            <w:r w:rsidRPr="00AA7668">
              <w:rPr>
                <w:lang w:val="en-US"/>
              </w:rPr>
              <w:t>AS/NZS 1664.1</w:t>
            </w:r>
          </w:p>
        </w:tc>
        <w:tc>
          <w:tcPr>
            <w:tcW w:w="7761" w:type="dxa"/>
          </w:tcPr>
          <w:p w14:paraId="312AB751" w14:textId="77777777" w:rsidR="00E24A68" w:rsidRPr="00AA7668" w:rsidRDefault="00000000">
            <w:pPr>
              <w:pStyle w:val="List2Standards"/>
              <w:numPr>
                <w:ilvl w:val="0"/>
                <w:numId w:val="145"/>
              </w:numPr>
              <w:rPr>
                <w:lang w:val="en-US"/>
              </w:rPr>
            </w:pPr>
            <w:r w:rsidRPr="00AA7668">
              <w:rPr>
                <w:lang w:val="en-US"/>
              </w:rPr>
              <w:t>Limit state design</w:t>
            </w:r>
          </w:p>
        </w:tc>
      </w:tr>
      <w:tr w:rsidR="009838DF" w14:paraId="5FC0624F" w14:textId="77777777" w:rsidTr="00096C9A">
        <w:tc>
          <w:tcPr>
            <w:tcW w:w="2547" w:type="dxa"/>
          </w:tcPr>
          <w:p w14:paraId="561B51D7" w14:textId="77777777" w:rsidR="00E24A68" w:rsidRPr="00AA7668" w:rsidRDefault="00000000" w:rsidP="00096C9A">
            <w:pPr>
              <w:pStyle w:val="List2Standards"/>
              <w:ind w:left="0" w:firstLine="0"/>
              <w:rPr>
                <w:lang w:val="en-US"/>
              </w:rPr>
            </w:pPr>
            <w:r w:rsidRPr="00AA7668">
              <w:rPr>
                <w:lang w:val="en-US"/>
              </w:rPr>
              <w:t>AS/NZS 1664.2</w:t>
            </w:r>
          </w:p>
        </w:tc>
        <w:tc>
          <w:tcPr>
            <w:tcW w:w="7761" w:type="dxa"/>
          </w:tcPr>
          <w:p w14:paraId="711F7B0C" w14:textId="77777777" w:rsidR="00E24A68" w:rsidRPr="00AA7668" w:rsidRDefault="00000000">
            <w:pPr>
              <w:pStyle w:val="List2Standards"/>
              <w:numPr>
                <w:ilvl w:val="0"/>
                <w:numId w:val="145"/>
              </w:numPr>
              <w:rPr>
                <w:lang w:val="en-US"/>
              </w:rPr>
            </w:pPr>
            <w:r w:rsidRPr="00AA7668">
              <w:rPr>
                <w:lang w:val="en-US"/>
              </w:rPr>
              <w:t>Allowable stress design</w:t>
            </w:r>
          </w:p>
        </w:tc>
      </w:tr>
      <w:tr w:rsidR="009838DF" w14:paraId="323F6503" w14:textId="77777777" w:rsidTr="00096C9A">
        <w:tc>
          <w:tcPr>
            <w:tcW w:w="2547" w:type="dxa"/>
          </w:tcPr>
          <w:p w14:paraId="728860B7" w14:textId="77777777" w:rsidR="00E24A68" w:rsidRPr="00AA7668" w:rsidRDefault="00000000" w:rsidP="00096C9A">
            <w:pPr>
              <w:pStyle w:val="List1Standards"/>
              <w:ind w:left="0" w:firstLine="0"/>
              <w:rPr>
                <w:lang w:val="en-US"/>
              </w:rPr>
            </w:pPr>
            <w:r w:rsidRPr="00AA7668">
              <w:rPr>
                <w:lang w:val="en-US"/>
              </w:rPr>
              <w:t>AS</w:t>
            </w:r>
            <w:r>
              <w:rPr>
                <w:lang w:val="en-US"/>
              </w:rPr>
              <w:t>/NZS</w:t>
            </w:r>
            <w:r w:rsidRPr="00AA7668">
              <w:rPr>
                <w:lang w:val="en-US"/>
              </w:rPr>
              <w:t> 1665</w:t>
            </w:r>
          </w:p>
        </w:tc>
        <w:tc>
          <w:tcPr>
            <w:tcW w:w="7761" w:type="dxa"/>
          </w:tcPr>
          <w:p w14:paraId="74F33B85" w14:textId="77777777" w:rsidR="00E24A68" w:rsidRPr="00AA7668" w:rsidRDefault="00000000" w:rsidP="00096C9A">
            <w:pPr>
              <w:pStyle w:val="List1Standards"/>
              <w:ind w:left="0" w:firstLine="0"/>
              <w:rPr>
                <w:lang w:val="en-US"/>
              </w:rPr>
            </w:pPr>
            <w:r w:rsidRPr="00AA7668">
              <w:rPr>
                <w:lang w:val="en-US"/>
              </w:rPr>
              <w:t>Welding of aluminium structures</w:t>
            </w:r>
          </w:p>
        </w:tc>
      </w:tr>
      <w:tr w:rsidR="009838DF" w14:paraId="5B2EB55D" w14:textId="77777777" w:rsidTr="00096C9A">
        <w:tc>
          <w:tcPr>
            <w:tcW w:w="2547" w:type="dxa"/>
          </w:tcPr>
          <w:p w14:paraId="4512FC21" w14:textId="77777777" w:rsidR="00E24A68" w:rsidRPr="00AA7668" w:rsidRDefault="00000000" w:rsidP="00096C9A">
            <w:pPr>
              <w:pStyle w:val="List1Standards"/>
              <w:ind w:left="0" w:firstLine="0"/>
              <w:rPr>
                <w:lang w:val="en-US"/>
              </w:rPr>
            </w:pPr>
            <w:r w:rsidRPr="00AA7668">
              <w:rPr>
                <w:lang w:val="en-US"/>
              </w:rPr>
              <w:t>AS 1720 (series)</w:t>
            </w:r>
          </w:p>
        </w:tc>
        <w:tc>
          <w:tcPr>
            <w:tcW w:w="7761" w:type="dxa"/>
          </w:tcPr>
          <w:p w14:paraId="045F683E" w14:textId="77777777" w:rsidR="00E24A68" w:rsidRPr="00AA7668" w:rsidRDefault="00000000" w:rsidP="00096C9A">
            <w:pPr>
              <w:pStyle w:val="List1Standards"/>
              <w:ind w:left="0" w:firstLine="0"/>
              <w:rPr>
                <w:lang w:val="en-US"/>
              </w:rPr>
            </w:pPr>
            <w:r w:rsidRPr="00AA7668">
              <w:rPr>
                <w:lang w:val="en-US"/>
              </w:rPr>
              <w:t>Timber structures</w:t>
            </w:r>
          </w:p>
        </w:tc>
      </w:tr>
      <w:tr w:rsidR="009838DF" w14:paraId="7E998C95" w14:textId="77777777" w:rsidTr="00096C9A">
        <w:tc>
          <w:tcPr>
            <w:tcW w:w="2547" w:type="dxa"/>
          </w:tcPr>
          <w:p w14:paraId="29F09C62" w14:textId="77777777" w:rsidR="00E24A68" w:rsidRPr="00AA7668" w:rsidRDefault="00000000" w:rsidP="00096C9A">
            <w:pPr>
              <w:pStyle w:val="List2Standards"/>
              <w:ind w:left="0" w:firstLine="0"/>
              <w:rPr>
                <w:lang w:val="en-US"/>
              </w:rPr>
            </w:pPr>
            <w:r w:rsidRPr="00AA7668">
              <w:rPr>
                <w:lang w:val="en-US"/>
              </w:rPr>
              <w:t>AS 1720.1</w:t>
            </w:r>
          </w:p>
        </w:tc>
        <w:tc>
          <w:tcPr>
            <w:tcW w:w="7761" w:type="dxa"/>
          </w:tcPr>
          <w:p w14:paraId="0EAC2F26" w14:textId="77777777" w:rsidR="00E24A68" w:rsidRPr="00AA7668" w:rsidRDefault="00000000">
            <w:pPr>
              <w:pStyle w:val="List2Standards"/>
              <w:numPr>
                <w:ilvl w:val="0"/>
                <w:numId w:val="145"/>
              </w:numPr>
              <w:rPr>
                <w:lang w:val="en-US"/>
              </w:rPr>
            </w:pPr>
            <w:r w:rsidRPr="00AA7668">
              <w:rPr>
                <w:lang w:val="en-US"/>
              </w:rPr>
              <w:t>Design methods</w:t>
            </w:r>
          </w:p>
        </w:tc>
      </w:tr>
      <w:tr w:rsidR="009838DF" w14:paraId="36489BD4" w14:textId="77777777" w:rsidTr="00096C9A">
        <w:tc>
          <w:tcPr>
            <w:tcW w:w="2547" w:type="dxa"/>
          </w:tcPr>
          <w:p w14:paraId="63B330C7" w14:textId="77777777" w:rsidR="00E24A68" w:rsidRPr="00AA7668" w:rsidRDefault="00000000" w:rsidP="00096C9A">
            <w:pPr>
              <w:pStyle w:val="List2Standards"/>
              <w:ind w:left="0" w:firstLine="0"/>
              <w:rPr>
                <w:lang w:val="en-US"/>
              </w:rPr>
            </w:pPr>
            <w:r w:rsidRPr="00AA7668">
              <w:rPr>
                <w:lang w:val="en-US"/>
              </w:rPr>
              <w:t>AS 1726</w:t>
            </w:r>
          </w:p>
        </w:tc>
        <w:tc>
          <w:tcPr>
            <w:tcW w:w="7761" w:type="dxa"/>
          </w:tcPr>
          <w:p w14:paraId="6C633DD9" w14:textId="77777777" w:rsidR="00E24A68" w:rsidRPr="00AA7668" w:rsidRDefault="00000000" w:rsidP="00096C9A">
            <w:pPr>
              <w:pStyle w:val="List2Standards"/>
              <w:ind w:left="0" w:firstLine="0"/>
              <w:rPr>
                <w:lang w:val="en-US"/>
              </w:rPr>
            </w:pPr>
            <w:r w:rsidRPr="00AA7668">
              <w:rPr>
                <w:lang w:val="en-US"/>
              </w:rPr>
              <w:t>Geotechnical site investigations</w:t>
            </w:r>
          </w:p>
        </w:tc>
      </w:tr>
      <w:tr w:rsidR="009838DF" w14:paraId="698A8880" w14:textId="77777777" w:rsidTr="00096C9A">
        <w:tc>
          <w:tcPr>
            <w:tcW w:w="2547" w:type="dxa"/>
          </w:tcPr>
          <w:p w14:paraId="1A8EE05F" w14:textId="77777777" w:rsidR="00E24A68" w:rsidRPr="00AA7668" w:rsidRDefault="00000000" w:rsidP="00096C9A">
            <w:pPr>
              <w:pStyle w:val="List1Standards"/>
              <w:ind w:left="0" w:firstLine="0"/>
              <w:rPr>
                <w:lang w:val="en-US"/>
              </w:rPr>
            </w:pPr>
            <w:r w:rsidRPr="00AA7668">
              <w:rPr>
                <w:lang w:val="en-US"/>
              </w:rPr>
              <w:t>AS 1742 (series)</w:t>
            </w:r>
          </w:p>
        </w:tc>
        <w:tc>
          <w:tcPr>
            <w:tcW w:w="7761" w:type="dxa"/>
          </w:tcPr>
          <w:p w14:paraId="76425382" w14:textId="77777777" w:rsidR="00E24A68" w:rsidRPr="00AA7668" w:rsidRDefault="00000000" w:rsidP="00096C9A">
            <w:pPr>
              <w:pStyle w:val="List1Standards"/>
              <w:ind w:left="0" w:firstLine="0"/>
              <w:rPr>
                <w:lang w:val="en-US"/>
              </w:rPr>
            </w:pPr>
            <w:r w:rsidRPr="00AA7668">
              <w:rPr>
                <w:lang w:val="en-US"/>
              </w:rPr>
              <w:t xml:space="preserve">Manual of uniform </w:t>
            </w:r>
            <w:proofErr w:type="gramStart"/>
            <w:r w:rsidRPr="00AA7668">
              <w:rPr>
                <w:lang w:val="en-US"/>
              </w:rPr>
              <w:t>control</w:t>
            </w:r>
            <w:proofErr w:type="gramEnd"/>
            <w:r w:rsidRPr="00AA7668">
              <w:rPr>
                <w:lang w:val="en-US"/>
              </w:rPr>
              <w:t xml:space="preserve"> traffic devices</w:t>
            </w:r>
          </w:p>
        </w:tc>
      </w:tr>
      <w:tr w:rsidR="009838DF" w14:paraId="36945B7C" w14:textId="77777777" w:rsidTr="00096C9A">
        <w:tc>
          <w:tcPr>
            <w:tcW w:w="2547" w:type="dxa"/>
          </w:tcPr>
          <w:p w14:paraId="02A39475" w14:textId="77777777" w:rsidR="00E24A68" w:rsidRPr="00AA7668" w:rsidRDefault="00000000" w:rsidP="00096C9A">
            <w:pPr>
              <w:pStyle w:val="List1Standards"/>
              <w:ind w:left="0" w:firstLine="0"/>
              <w:rPr>
                <w:lang w:val="en-US"/>
              </w:rPr>
            </w:pPr>
            <w:r w:rsidRPr="00AA7668">
              <w:rPr>
                <w:lang w:val="en-US"/>
              </w:rPr>
              <w:t>AS 1743</w:t>
            </w:r>
          </w:p>
        </w:tc>
        <w:tc>
          <w:tcPr>
            <w:tcW w:w="7761" w:type="dxa"/>
          </w:tcPr>
          <w:p w14:paraId="58830CF1" w14:textId="77777777" w:rsidR="00E24A68" w:rsidRPr="00AA7668" w:rsidRDefault="00000000" w:rsidP="00096C9A">
            <w:pPr>
              <w:pStyle w:val="List1Standards"/>
              <w:ind w:left="0" w:firstLine="0"/>
              <w:rPr>
                <w:lang w:val="en-US"/>
              </w:rPr>
            </w:pPr>
            <w:r w:rsidRPr="00AA7668">
              <w:rPr>
                <w:lang w:val="en-US"/>
              </w:rPr>
              <w:t>Road signs – specifications</w:t>
            </w:r>
          </w:p>
        </w:tc>
      </w:tr>
      <w:tr w:rsidR="009838DF" w14:paraId="5647CEE2" w14:textId="77777777" w:rsidTr="00096C9A">
        <w:tc>
          <w:tcPr>
            <w:tcW w:w="2547" w:type="dxa"/>
          </w:tcPr>
          <w:p w14:paraId="74867E08" w14:textId="77777777" w:rsidR="00E24A68" w:rsidRPr="00AA7668" w:rsidRDefault="00000000" w:rsidP="00096C9A">
            <w:pPr>
              <w:pStyle w:val="List1Standards"/>
              <w:ind w:left="0" w:firstLine="0"/>
              <w:rPr>
                <w:lang w:val="en-US"/>
              </w:rPr>
            </w:pPr>
            <w:r w:rsidRPr="00AA7668">
              <w:rPr>
                <w:lang w:val="en-US"/>
              </w:rPr>
              <w:t>AS 1744</w:t>
            </w:r>
          </w:p>
        </w:tc>
        <w:tc>
          <w:tcPr>
            <w:tcW w:w="7761" w:type="dxa"/>
          </w:tcPr>
          <w:p w14:paraId="669DFEE0" w14:textId="77777777" w:rsidR="00E24A68" w:rsidRPr="00AA7668" w:rsidRDefault="00000000" w:rsidP="00096C9A">
            <w:pPr>
              <w:pStyle w:val="List1Standards"/>
              <w:ind w:left="0" w:firstLine="0"/>
              <w:rPr>
                <w:lang w:val="en-US"/>
              </w:rPr>
            </w:pPr>
            <w:r w:rsidRPr="00AA7668">
              <w:rPr>
                <w:lang w:val="en-US"/>
              </w:rPr>
              <w:t>Standard alphabets for road signs</w:t>
            </w:r>
          </w:p>
        </w:tc>
      </w:tr>
      <w:tr w:rsidR="009838DF" w14:paraId="4667B9F8" w14:textId="77777777" w:rsidTr="00096C9A">
        <w:tc>
          <w:tcPr>
            <w:tcW w:w="2547" w:type="dxa"/>
          </w:tcPr>
          <w:p w14:paraId="1BD8A971" w14:textId="77777777" w:rsidR="00E24A68" w:rsidRPr="00AA7668" w:rsidRDefault="00000000" w:rsidP="00096C9A">
            <w:pPr>
              <w:pStyle w:val="List1Standards"/>
              <w:ind w:left="0" w:firstLine="0"/>
              <w:rPr>
                <w:lang w:val="en-US"/>
              </w:rPr>
            </w:pPr>
            <w:r w:rsidRPr="00AA7668">
              <w:rPr>
                <w:lang w:val="en-US"/>
              </w:rPr>
              <w:t>AS 2758 (series)</w:t>
            </w:r>
          </w:p>
        </w:tc>
        <w:tc>
          <w:tcPr>
            <w:tcW w:w="7761" w:type="dxa"/>
          </w:tcPr>
          <w:p w14:paraId="61E918C2" w14:textId="77777777" w:rsidR="00E24A68" w:rsidRPr="00AA7668" w:rsidRDefault="00000000" w:rsidP="00096C9A">
            <w:pPr>
              <w:pStyle w:val="List1Standards"/>
              <w:ind w:left="0" w:firstLine="0"/>
              <w:rPr>
                <w:lang w:val="en-US"/>
              </w:rPr>
            </w:pPr>
            <w:r w:rsidRPr="00AA7668">
              <w:rPr>
                <w:lang w:val="en-US"/>
              </w:rPr>
              <w:t>Aggregates and rock for engineering purposes</w:t>
            </w:r>
          </w:p>
        </w:tc>
      </w:tr>
      <w:tr w:rsidR="009838DF" w14:paraId="227C43C9" w14:textId="77777777" w:rsidTr="00096C9A">
        <w:tc>
          <w:tcPr>
            <w:tcW w:w="2547" w:type="dxa"/>
          </w:tcPr>
          <w:p w14:paraId="145643BA" w14:textId="77777777" w:rsidR="00E24A68" w:rsidRPr="00AA7668" w:rsidRDefault="00000000" w:rsidP="00096C9A">
            <w:pPr>
              <w:pStyle w:val="List2Standards"/>
              <w:ind w:left="0" w:firstLine="0"/>
              <w:rPr>
                <w:lang w:val="en-US"/>
              </w:rPr>
            </w:pPr>
            <w:r w:rsidRPr="00AA7668">
              <w:rPr>
                <w:lang w:val="en-US"/>
              </w:rPr>
              <w:t>AS 2758.1</w:t>
            </w:r>
          </w:p>
        </w:tc>
        <w:tc>
          <w:tcPr>
            <w:tcW w:w="7761" w:type="dxa"/>
          </w:tcPr>
          <w:p w14:paraId="4C70E7DF" w14:textId="77777777" w:rsidR="00E24A68" w:rsidRPr="00AA7668" w:rsidRDefault="00000000">
            <w:pPr>
              <w:pStyle w:val="List2Standards"/>
              <w:numPr>
                <w:ilvl w:val="0"/>
                <w:numId w:val="145"/>
              </w:numPr>
              <w:rPr>
                <w:lang w:val="en-US"/>
              </w:rPr>
            </w:pPr>
            <w:r w:rsidRPr="00AA7668">
              <w:rPr>
                <w:lang w:val="en-US"/>
              </w:rPr>
              <w:t>Concrete aggregates</w:t>
            </w:r>
          </w:p>
        </w:tc>
      </w:tr>
      <w:tr w:rsidR="009838DF" w14:paraId="1DF5D0CC" w14:textId="77777777" w:rsidTr="00096C9A">
        <w:tc>
          <w:tcPr>
            <w:tcW w:w="2547" w:type="dxa"/>
          </w:tcPr>
          <w:p w14:paraId="14412D78" w14:textId="77777777" w:rsidR="00E24A68" w:rsidRPr="00AA7668" w:rsidRDefault="00000000" w:rsidP="00096C9A">
            <w:pPr>
              <w:pStyle w:val="List1Standards"/>
              <w:ind w:left="0" w:firstLine="0"/>
              <w:rPr>
                <w:lang w:val="en-US"/>
              </w:rPr>
            </w:pPr>
            <w:r w:rsidRPr="00AA7668">
              <w:rPr>
                <w:lang w:val="en-US"/>
              </w:rPr>
              <w:t>AS 3600</w:t>
            </w:r>
          </w:p>
        </w:tc>
        <w:tc>
          <w:tcPr>
            <w:tcW w:w="7761" w:type="dxa"/>
          </w:tcPr>
          <w:p w14:paraId="237A17F5" w14:textId="77777777" w:rsidR="00E24A68" w:rsidRPr="00AA7668" w:rsidRDefault="00000000" w:rsidP="00096C9A">
            <w:pPr>
              <w:pStyle w:val="List1Standards"/>
              <w:ind w:left="0" w:firstLine="0"/>
              <w:rPr>
                <w:lang w:val="en-US"/>
              </w:rPr>
            </w:pPr>
            <w:r w:rsidRPr="00AA7668">
              <w:rPr>
                <w:lang w:val="en-US"/>
              </w:rPr>
              <w:t>Concrete structures</w:t>
            </w:r>
          </w:p>
        </w:tc>
      </w:tr>
      <w:tr w:rsidR="009838DF" w14:paraId="68A67D9E" w14:textId="77777777" w:rsidTr="00096C9A">
        <w:tc>
          <w:tcPr>
            <w:tcW w:w="2547" w:type="dxa"/>
          </w:tcPr>
          <w:p w14:paraId="7A57DDD3" w14:textId="77777777" w:rsidR="00E24A68" w:rsidRPr="00AA7668" w:rsidRDefault="00000000" w:rsidP="00096C9A">
            <w:pPr>
              <w:pStyle w:val="List1Standards"/>
              <w:ind w:left="0" w:firstLine="0"/>
              <w:rPr>
                <w:lang w:val="en-US"/>
              </w:rPr>
            </w:pPr>
            <w:r w:rsidRPr="00AA7668">
              <w:rPr>
                <w:lang w:val="en-US"/>
              </w:rPr>
              <w:t>AS 3706 (series)</w:t>
            </w:r>
          </w:p>
        </w:tc>
        <w:tc>
          <w:tcPr>
            <w:tcW w:w="7761" w:type="dxa"/>
          </w:tcPr>
          <w:p w14:paraId="17E5DEF1" w14:textId="77777777" w:rsidR="00E24A68" w:rsidRPr="00AA7668" w:rsidRDefault="00000000" w:rsidP="00096C9A">
            <w:pPr>
              <w:pStyle w:val="List1Standards"/>
              <w:ind w:left="0" w:firstLine="0"/>
              <w:rPr>
                <w:lang w:val="en-US"/>
              </w:rPr>
            </w:pPr>
            <w:r w:rsidRPr="00AA7668">
              <w:rPr>
                <w:lang w:val="en-US"/>
              </w:rPr>
              <w:t>Geotextiles - Methods of test</w:t>
            </w:r>
          </w:p>
        </w:tc>
      </w:tr>
      <w:tr w:rsidR="009838DF" w14:paraId="7F6B9894" w14:textId="77777777" w:rsidTr="00096C9A">
        <w:tc>
          <w:tcPr>
            <w:tcW w:w="2547" w:type="dxa"/>
          </w:tcPr>
          <w:p w14:paraId="562E0DD5" w14:textId="77777777" w:rsidR="00E24A68" w:rsidRPr="00AA7668" w:rsidRDefault="00000000" w:rsidP="00096C9A">
            <w:pPr>
              <w:pStyle w:val="List2Standards"/>
              <w:ind w:left="0" w:firstLine="0"/>
              <w:rPr>
                <w:lang w:val="en-US"/>
              </w:rPr>
            </w:pPr>
            <w:r w:rsidRPr="00AA7668">
              <w:rPr>
                <w:lang w:val="en-US"/>
              </w:rPr>
              <w:t>AS 3706.2</w:t>
            </w:r>
          </w:p>
        </w:tc>
        <w:tc>
          <w:tcPr>
            <w:tcW w:w="7761" w:type="dxa"/>
          </w:tcPr>
          <w:p w14:paraId="3FD592C0" w14:textId="77777777" w:rsidR="00E24A68" w:rsidRPr="00AA7668" w:rsidRDefault="00000000">
            <w:pPr>
              <w:pStyle w:val="List2Standards"/>
              <w:numPr>
                <w:ilvl w:val="0"/>
                <w:numId w:val="146"/>
              </w:numPr>
              <w:rPr>
                <w:lang w:val="en-US"/>
              </w:rPr>
            </w:pPr>
            <w:r w:rsidRPr="00AA7668">
              <w:rPr>
                <w:lang w:val="en-US"/>
              </w:rPr>
              <w:t>Determination of tensile properties - Wide strip and grab method</w:t>
            </w:r>
          </w:p>
        </w:tc>
      </w:tr>
      <w:tr w:rsidR="009838DF" w14:paraId="5E924564" w14:textId="77777777" w:rsidTr="00096C9A">
        <w:tc>
          <w:tcPr>
            <w:tcW w:w="2547" w:type="dxa"/>
          </w:tcPr>
          <w:p w14:paraId="5DC954E2" w14:textId="77777777" w:rsidR="00E24A68" w:rsidRPr="00AA7668" w:rsidRDefault="00000000" w:rsidP="00096C9A">
            <w:pPr>
              <w:pStyle w:val="List2Standards"/>
              <w:ind w:left="0" w:firstLine="0"/>
              <w:rPr>
                <w:lang w:val="en-US"/>
              </w:rPr>
            </w:pPr>
            <w:r w:rsidRPr="00AA7668">
              <w:rPr>
                <w:lang w:val="en-US"/>
              </w:rPr>
              <w:t>AS 3706.3</w:t>
            </w:r>
          </w:p>
        </w:tc>
        <w:tc>
          <w:tcPr>
            <w:tcW w:w="7761" w:type="dxa"/>
          </w:tcPr>
          <w:p w14:paraId="0FCA4A55" w14:textId="77777777" w:rsidR="00E24A68" w:rsidRPr="00AA7668" w:rsidRDefault="00000000">
            <w:pPr>
              <w:pStyle w:val="List2Standards"/>
              <w:numPr>
                <w:ilvl w:val="0"/>
                <w:numId w:val="146"/>
              </w:numPr>
              <w:rPr>
                <w:lang w:val="en-US"/>
              </w:rPr>
            </w:pPr>
            <w:r w:rsidRPr="00AA7668">
              <w:rPr>
                <w:lang w:val="en-US"/>
              </w:rPr>
              <w:t>Determination of tearing strength - Trapezoidal method</w:t>
            </w:r>
          </w:p>
        </w:tc>
      </w:tr>
      <w:tr w:rsidR="009838DF" w14:paraId="69CEBC4C" w14:textId="77777777" w:rsidTr="00096C9A">
        <w:tc>
          <w:tcPr>
            <w:tcW w:w="2547" w:type="dxa"/>
          </w:tcPr>
          <w:p w14:paraId="2C7CF51B" w14:textId="77777777" w:rsidR="00E24A68" w:rsidRPr="00AA7668" w:rsidRDefault="00000000" w:rsidP="00096C9A">
            <w:pPr>
              <w:pStyle w:val="List2Standards"/>
              <w:ind w:left="0" w:firstLine="0"/>
              <w:rPr>
                <w:lang w:val="en-US"/>
              </w:rPr>
            </w:pPr>
            <w:r w:rsidRPr="00AA7668">
              <w:rPr>
                <w:lang w:val="en-US"/>
              </w:rPr>
              <w:t>AS 3706.4</w:t>
            </w:r>
          </w:p>
        </w:tc>
        <w:tc>
          <w:tcPr>
            <w:tcW w:w="7761" w:type="dxa"/>
          </w:tcPr>
          <w:p w14:paraId="50D3D63D" w14:textId="77777777" w:rsidR="00E24A68" w:rsidRPr="00AA7668" w:rsidRDefault="00000000">
            <w:pPr>
              <w:pStyle w:val="List2Standards"/>
              <w:numPr>
                <w:ilvl w:val="0"/>
                <w:numId w:val="146"/>
              </w:numPr>
              <w:rPr>
                <w:lang w:val="en-US"/>
              </w:rPr>
            </w:pPr>
            <w:r w:rsidRPr="00AA7668">
              <w:rPr>
                <w:lang w:val="en-US"/>
              </w:rPr>
              <w:t>Determination of burst strength - California bearing ratio (CBR) - Plunger method</w:t>
            </w:r>
          </w:p>
        </w:tc>
      </w:tr>
      <w:tr w:rsidR="009838DF" w14:paraId="6B482869" w14:textId="77777777" w:rsidTr="00096C9A">
        <w:tc>
          <w:tcPr>
            <w:tcW w:w="2547" w:type="dxa"/>
          </w:tcPr>
          <w:p w14:paraId="3B1A9D28" w14:textId="77777777" w:rsidR="00E24A68" w:rsidRPr="00AA7668" w:rsidRDefault="00000000" w:rsidP="00096C9A">
            <w:pPr>
              <w:pStyle w:val="List2Standards"/>
              <w:ind w:left="0" w:firstLine="0"/>
              <w:rPr>
                <w:lang w:val="en-US"/>
              </w:rPr>
            </w:pPr>
            <w:r w:rsidRPr="00AA7668">
              <w:rPr>
                <w:lang w:val="en-US"/>
              </w:rPr>
              <w:t>AS 3706.9</w:t>
            </w:r>
          </w:p>
        </w:tc>
        <w:tc>
          <w:tcPr>
            <w:tcW w:w="7761" w:type="dxa"/>
          </w:tcPr>
          <w:p w14:paraId="070BD071" w14:textId="77777777" w:rsidR="00E24A68" w:rsidRPr="00AA7668" w:rsidRDefault="00000000">
            <w:pPr>
              <w:pStyle w:val="List2Standards"/>
              <w:numPr>
                <w:ilvl w:val="0"/>
                <w:numId w:val="146"/>
              </w:numPr>
              <w:rPr>
                <w:lang w:val="en-US"/>
              </w:rPr>
            </w:pPr>
            <w:r w:rsidRPr="00AA7668">
              <w:rPr>
                <w:lang w:val="en-US"/>
              </w:rPr>
              <w:t>Determination of permittivity, permeability and flow rate</w:t>
            </w:r>
          </w:p>
        </w:tc>
      </w:tr>
      <w:tr w:rsidR="009838DF" w14:paraId="121944BD" w14:textId="77777777" w:rsidTr="00096C9A">
        <w:tc>
          <w:tcPr>
            <w:tcW w:w="2547" w:type="dxa"/>
          </w:tcPr>
          <w:p w14:paraId="4A43282C" w14:textId="77777777" w:rsidR="00E24A68" w:rsidRPr="00AA7668" w:rsidRDefault="00000000" w:rsidP="00096C9A">
            <w:pPr>
              <w:pStyle w:val="List1Standards"/>
              <w:ind w:left="0" w:firstLine="0"/>
              <w:rPr>
                <w:lang w:val="en-US"/>
              </w:rPr>
            </w:pPr>
            <w:r w:rsidRPr="00AA7668">
              <w:rPr>
                <w:lang w:val="en-US"/>
              </w:rPr>
              <w:t>AS 3850 (series)</w:t>
            </w:r>
          </w:p>
        </w:tc>
        <w:tc>
          <w:tcPr>
            <w:tcW w:w="7761" w:type="dxa"/>
          </w:tcPr>
          <w:p w14:paraId="0D690CB5" w14:textId="77777777" w:rsidR="00E24A68" w:rsidRPr="00AA7668" w:rsidRDefault="00000000" w:rsidP="00096C9A">
            <w:pPr>
              <w:pStyle w:val="List1Standards"/>
              <w:ind w:left="0" w:firstLine="0"/>
              <w:rPr>
                <w:lang w:val="en-US"/>
              </w:rPr>
            </w:pPr>
            <w:r w:rsidRPr="00AA7668">
              <w:rPr>
                <w:lang w:val="en-US"/>
              </w:rPr>
              <w:t>Prefabricated concrete elements</w:t>
            </w:r>
          </w:p>
        </w:tc>
      </w:tr>
      <w:tr w:rsidR="009838DF" w14:paraId="41C029F2" w14:textId="77777777" w:rsidTr="00096C9A">
        <w:tc>
          <w:tcPr>
            <w:tcW w:w="2547" w:type="dxa"/>
          </w:tcPr>
          <w:p w14:paraId="6E6EB6FD" w14:textId="77777777" w:rsidR="00E24A68" w:rsidRPr="00AA7668" w:rsidRDefault="00000000" w:rsidP="00096C9A">
            <w:pPr>
              <w:pStyle w:val="List2Standards"/>
              <w:ind w:left="0" w:firstLine="0"/>
              <w:rPr>
                <w:lang w:val="en-US"/>
              </w:rPr>
            </w:pPr>
            <w:r w:rsidRPr="00AA7668">
              <w:rPr>
                <w:lang w:val="en-US"/>
              </w:rPr>
              <w:t>AS 3850.1</w:t>
            </w:r>
          </w:p>
        </w:tc>
        <w:tc>
          <w:tcPr>
            <w:tcW w:w="7761" w:type="dxa"/>
          </w:tcPr>
          <w:p w14:paraId="286EE7D2" w14:textId="77777777" w:rsidR="00E24A68" w:rsidRPr="00AA7668" w:rsidRDefault="00000000">
            <w:pPr>
              <w:pStyle w:val="List2Standards"/>
              <w:numPr>
                <w:ilvl w:val="0"/>
                <w:numId w:val="146"/>
              </w:numPr>
              <w:rPr>
                <w:lang w:val="en-US"/>
              </w:rPr>
            </w:pPr>
            <w:r w:rsidRPr="00AA7668">
              <w:rPr>
                <w:lang w:val="en-US"/>
              </w:rPr>
              <w:t>General requirements</w:t>
            </w:r>
          </w:p>
        </w:tc>
      </w:tr>
      <w:tr w:rsidR="009838DF" w14:paraId="70930155" w14:textId="77777777" w:rsidTr="00096C9A">
        <w:tc>
          <w:tcPr>
            <w:tcW w:w="2547" w:type="dxa"/>
          </w:tcPr>
          <w:p w14:paraId="04160DC6" w14:textId="77777777" w:rsidR="00E24A68" w:rsidRPr="00AA7668" w:rsidRDefault="00000000" w:rsidP="00096C9A">
            <w:pPr>
              <w:pStyle w:val="List1Standards"/>
              <w:ind w:left="0" w:firstLine="0"/>
              <w:rPr>
                <w:lang w:val="en-US"/>
              </w:rPr>
            </w:pPr>
            <w:r w:rsidRPr="00AA7668">
              <w:rPr>
                <w:lang w:val="en-US"/>
              </w:rPr>
              <w:t>AS 4100</w:t>
            </w:r>
          </w:p>
        </w:tc>
        <w:tc>
          <w:tcPr>
            <w:tcW w:w="7761" w:type="dxa"/>
          </w:tcPr>
          <w:p w14:paraId="5D1B04C6" w14:textId="77777777" w:rsidR="00E24A68" w:rsidRPr="00AA7668" w:rsidRDefault="00000000" w:rsidP="00096C9A">
            <w:pPr>
              <w:pStyle w:val="List1Standards"/>
              <w:ind w:left="0" w:firstLine="0"/>
              <w:rPr>
                <w:lang w:val="en-US"/>
              </w:rPr>
            </w:pPr>
            <w:r w:rsidRPr="00AA7668">
              <w:rPr>
                <w:lang w:val="en-US"/>
              </w:rPr>
              <w:t>Steel structures</w:t>
            </w:r>
          </w:p>
        </w:tc>
      </w:tr>
      <w:tr w:rsidR="009838DF" w14:paraId="42AB88CC" w14:textId="77777777" w:rsidTr="00096C9A">
        <w:tc>
          <w:tcPr>
            <w:tcW w:w="2547" w:type="dxa"/>
          </w:tcPr>
          <w:p w14:paraId="52A71F2D" w14:textId="77777777" w:rsidR="00E24A68" w:rsidRPr="00AA7668" w:rsidRDefault="00000000" w:rsidP="00096C9A">
            <w:pPr>
              <w:pStyle w:val="List1Standards"/>
              <w:ind w:left="0" w:firstLine="0"/>
              <w:rPr>
                <w:lang w:val="en-US"/>
              </w:rPr>
            </w:pPr>
            <w:r w:rsidRPr="00AA7668">
              <w:rPr>
                <w:lang w:val="en-US"/>
              </w:rPr>
              <w:lastRenderedPageBreak/>
              <w:t>AS 4133 (series)</w:t>
            </w:r>
          </w:p>
        </w:tc>
        <w:tc>
          <w:tcPr>
            <w:tcW w:w="7761" w:type="dxa"/>
          </w:tcPr>
          <w:p w14:paraId="7063E094" w14:textId="77777777" w:rsidR="00E24A68" w:rsidRPr="00AA7668" w:rsidRDefault="00000000" w:rsidP="00096C9A">
            <w:pPr>
              <w:pStyle w:val="List1Standards"/>
              <w:ind w:left="0" w:firstLine="0"/>
              <w:rPr>
                <w:lang w:val="en-US"/>
              </w:rPr>
            </w:pPr>
            <w:r w:rsidRPr="00AA7668">
              <w:rPr>
                <w:lang w:val="en-US"/>
              </w:rPr>
              <w:t>Methods of testing rocks for engineering purposes</w:t>
            </w:r>
          </w:p>
        </w:tc>
      </w:tr>
      <w:tr w:rsidR="009838DF" w14:paraId="46D3F73C" w14:textId="77777777" w:rsidTr="00096C9A">
        <w:tc>
          <w:tcPr>
            <w:tcW w:w="2547" w:type="dxa"/>
          </w:tcPr>
          <w:p w14:paraId="49ABDDD7" w14:textId="77777777" w:rsidR="00E24A68" w:rsidRPr="00AA7668" w:rsidRDefault="00000000" w:rsidP="00096C9A">
            <w:pPr>
              <w:pStyle w:val="List2Standards"/>
              <w:ind w:left="0" w:firstLine="0"/>
              <w:rPr>
                <w:lang w:val="en-US"/>
              </w:rPr>
            </w:pPr>
            <w:r w:rsidRPr="00AA7668">
              <w:rPr>
                <w:lang w:val="en-US"/>
              </w:rPr>
              <w:t>AS 4133.2.1.2</w:t>
            </w:r>
          </w:p>
        </w:tc>
        <w:tc>
          <w:tcPr>
            <w:tcW w:w="7761" w:type="dxa"/>
          </w:tcPr>
          <w:p w14:paraId="616A51E0" w14:textId="77777777" w:rsidR="00E24A68" w:rsidRPr="00AA7668" w:rsidRDefault="00000000">
            <w:pPr>
              <w:pStyle w:val="List2Standards"/>
              <w:numPr>
                <w:ilvl w:val="0"/>
                <w:numId w:val="147"/>
              </w:numPr>
              <w:rPr>
                <w:lang w:val="en-US"/>
              </w:rPr>
            </w:pPr>
            <w:r w:rsidRPr="00AA7668">
              <w:rPr>
                <w:lang w:val="en-US"/>
              </w:rPr>
              <w:t>Rock porosity and density tests - Determination of rock porosity and dry density - Saturation and buoyancy techniques</w:t>
            </w:r>
          </w:p>
        </w:tc>
      </w:tr>
      <w:tr w:rsidR="009838DF" w14:paraId="57FA209E" w14:textId="77777777" w:rsidTr="00096C9A">
        <w:tc>
          <w:tcPr>
            <w:tcW w:w="2547" w:type="dxa"/>
          </w:tcPr>
          <w:p w14:paraId="4CC0921C" w14:textId="77777777" w:rsidR="00E24A68" w:rsidRPr="00AA7668" w:rsidRDefault="00000000" w:rsidP="00096C9A">
            <w:pPr>
              <w:pStyle w:val="List2Standards"/>
              <w:ind w:left="0" w:firstLine="0"/>
              <w:rPr>
                <w:lang w:val="en-US"/>
              </w:rPr>
            </w:pPr>
            <w:r w:rsidRPr="00AA7668">
              <w:rPr>
                <w:lang w:val="en-US"/>
              </w:rPr>
              <w:t>AS 4133.4.1</w:t>
            </w:r>
          </w:p>
        </w:tc>
        <w:tc>
          <w:tcPr>
            <w:tcW w:w="7761" w:type="dxa"/>
          </w:tcPr>
          <w:p w14:paraId="12B229CC" w14:textId="77777777" w:rsidR="00E24A68" w:rsidRPr="00AA7668" w:rsidRDefault="00000000">
            <w:pPr>
              <w:pStyle w:val="List2Standards"/>
              <w:numPr>
                <w:ilvl w:val="0"/>
                <w:numId w:val="147"/>
              </w:numPr>
              <w:rPr>
                <w:lang w:val="en-US"/>
              </w:rPr>
            </w:pPr>
            <w:r w:rsidRPr="00AA7668">
              <w:rPr>
                <w:lang w:val="en-US"/>
              </w:rPr>
              <w:t>Rock strength tests - Determination of point load strength index</w:t>
            </w:r>
          </w:p>
        </w:tc>
      </w:tr>
      <w:tr w:rsidR="009838DF" w14:paraId="6A51958F" w14:textId="77777777" w:rsidTr="00096C9A">
        <w:tc>
          <w:tcPr>
            <w:tcW w:w="2547" w:type="dxa"/>
          </w:tcPr>
          <w:p w14:paraId="31C23F5E" w14:textId="77777777" w:rsidR="00E24A68" w:rsidRPr="00AA7668" w:rsidRDefault="00000000" w:rsidP="00096C9A">
            <w:pPr>
              <w:pStyle w:val="List2Standards"/>
              <w:ind w:left="0" w:firstLine="0"/>
              <w:rPr>
                <w:lang w:val="en-US"/>
              </w:rPr>
            </w:pPr>
            <w:r w:rsidRPr="00AA7668">
              <w:rPr>
                <w:lang w:val="en-US"/>
              </w:rPr>
              <w:t>AS 4133.4.2.1</w:t>
            </w:r>
          </w:p>
        </w:tc>
        <w:tc>
          <w:tcPr>
            <w:tcW w:w="7761" w:type="dxa"/>
          </w:tcPr>
          <w:p w14:paraId="0405B731" w14:textId="77777777" w:rsidR="00E24A68" w:rsidRPr="00AA7668" w:rsidRDefault="00000000">
            <w:pPr>
              <w:pStyle w:val="List2Standards"/>
              <w:numPr>
                <w:ilvl w:val="0"/>
                <w:numId w:val="147"/>
              </w:numPr>
              <w:rPr>
                <w:lang w:val="en-US"/>
              </w:rPr>
            </w:pPr>
            <w:r w:rsidRPr="00AA7668">
              <w:rPr>
                <w:lang w:val="en-US"/>
              </w:rPr>
              <w:t>Rock strength tests - Determination of uniaxial compressive strength of 50 MPa and greater</w:t>
            </w:r>
          </w:p>
        </w:tc>
      </w:tr>
      <w:tr w:rsidR="009838DF" w14:paraId="3C013C5A" w14:textId="77777777" w:rsidTr="00096C9A">
        <w:tc>
          <w:tcPr>
            <w:tcW w:w="2547" w:type="dxa"/>
          </w:tcPr>
          <w:p w14:paraId="56E38915" w14:textId="77777777" w:rsidR="00E24A68" w:rsidRPr="00AA7668" w:rsidRDefault="00000000" w:rsidP="00096C9A">
            <w:pPr>
              <w:pStyle w:val="List1Standards"/>
              <w:ind w:left="0" w:firstLine="0"/>
              <w:rPr>
                <w:lang w:val="en-US"/>
              </w:rPr>
            </w:pPr>
            <w:r w:rsidRPr="00AA7668">
              <w:rPr>
                <w:lang w:val="en-US"/>
              </w:rPr>
              <w:t>AS 4997</w:t>
            </w:r>
          </w:p>
        </w:tc>
        <w:tc>
          <w:tcPr>
            <w:tcW w:w="7761" w:type="dxa"/>
          </w:tcPr>
          <w:p w14:paraId="720EC750" w14:textId="77777777" w:rsidR="00E24A68" w:rsidRPr="00AA7668" w:rsidRDefault="00000000" w:rsidP="00096C9A">
            <w:pPr>
              <w:pStyle w:val="List1Standards"/>
              <w:ind w:left="0" w:firstLine="0"/>
              <w:rPr>
                <w:lang w:val="en-US"/>
              </w:rPr>
            </w:pPr>
            <w:r w:rsidRPr="00AA7668">
              <w:rPr>
                <w:lang w:val="en-US"/>
              </w:rPr>
              <w:t>Guidelines for design of maritime structures</w:t>
            </w:r>
          </w:p>
        </w:tc>
      </w:tr>
    </w:tbl>
    <w:p w14:paraId="16751EF1" w14:textId="77777777" w:rsidR="00E24A68" w:rsidRDefault="00E24A68" w:rsidP="00E24A68">
      <w:pPr>
        <w:pStyle w:val="List1Standards"/>
      </w:pPr>
    </w:p>
    <w:p w14:paraId="2630B9A7" w14:textId="77777777" w:rsidR="00E24A68" w:rsidRPr="0023541C" w:rsidRDefault="00000000" w:rsidP="00E24A68">
      <w:pPr>
        <w:pStyle w:val="List1Standards"/>
        <w:rPr>
          <w:b/>
        </w:rPr>
      </w:pPr>
      <w:r w:rsidRPr="0023541C">
        <w:rPr>
          <w:b/>
        </w:rPr>
        <w:t>OTHERS</w:t>
      </w:r>
    </w:p>
    <w:p w14:paraId="364EF4B0" w14:textId="77777777" w:rsidR="00E24A68" w:rsidRDefault="00000000" w:rsidP="00E24A68">
      <w:pPr>
        <w:pStyle w:val="List1Standards"/>
        <w:rPr>
          <w:lang w:val="en-US"/>
        </w:rPr>
      </w:pPr>
      <w:r w:rsidRPr="009C5151">
        <w:t>BS</w:t>
      </w:r>
      <w:r>
        <w:t> 1881</w:t>
      </w:r>
      <w:r>
        <w:tab/>
        <w:t>Testing concrete</w:t>
      </w:r>
    </w:p>
    <w:p w14:paraId="0E0DE68C" w14:textId="77777777" w:rsidR="00E24A68" w:rsidRDefault="00000000" w:rsidP="00E24A68">
      <w:pPr>
        <w:pStyle w:val="List1Standards"/>
        <w:rPr>
          <w:lang w:val="en-US"/>
        </w:rPr>
      </w:pPr>
      <w:r>
        <w:rPr>
          <w:lang w:val="en-US"/>
        </w:rPr>
        <w:t>IALA E-108</w:t>
      </w:r>
      <w:r>
        <w:rPr>
          <w:lang w:val="en-US"/>
        </w:rPr>
        <w:tab/>
        <w:t>S</w:t>
      </w:r>
      <w:r w:rsidRPr="00BB5547">
        <w:rPr>
          <w:lang w:val="en-US"/>
        </w:rPr>
        <w:t xml:space="preserve">urface </w:t>
      </w:r>
      <w:proofErr w:type="spellStart"/>
      <w:r w:rsidRPr="00BB5547">
        <w:rPr>
          <w:lang w:val="en-US"/>
        </w:rPr>
        <w:t>colours</w:t>
      </w:r>
      <w:proofErr w:type="spellEnd"/>
      <w:r w:rsidRPr="00BB5547">
        <w:rPr>
          <w:lang w:val="en-US"/>
        </w:rPr>
        <w:t xml:space="preserve"> used as visual signals on marine aids to navigation</w:t>
      </w:r>
    </w:p>
    <w:p w14:paraId="46523DD5" w14:textId="77777777" w:rsidR="00E24A68" w:rsidRDefault="00000000" w:rsidP="00E24A68">
      <w:pPr>
        <w:pStyle w:val="List1Standards"/>
        <w:rPr>
          <w:lang w:val="en-US"/>
        </w:rPr>
      </w:pPr>
      <w:r>
        <w:rPr>
          <w:lang w:val="en-US"/>
        </w:rPr>
        <w:t>IALA </w:t>
      </w:r>
      <w:r w:rsidRPr="007C71DF">
        <w:rPr>
          <w:lang w:val="en-US"/>
        </w:rPr>
        <w:t>E-200-1</w:t>
      </w:r>
      <w:r>
        <w:rPr>
          <w:lang w:val="en-US"/>
        </w:rPr>
        <w:tab/>
        <w:t>M</w:t>
      </w:r>
      <w:r w:rsidRPr="000B7900">
        <w:rPr>
          <w:lang w:val="en-US"/>
        </w:rPr>
        <w:t>arine signal lights-</w:t>
      </w:r>
      <w:proofErr w:type="spellStart"/>
      <w:r w:rsidRPr="000B7900">
        <w:rPr>
          <w:lang w:val="en-US"/>
        </w:rPr>
        <w:t>colours</w:t>
      </w:r>
      <w:proofErr w:type="spellEnd"/>
    </w:p>
    <w:p w14:paraId="5C1AFE53" w14:textId="77777777" w:rsidR="00E24A68" w:rsidRPr="000D75BB" w:rsidRDefault="00000000" w:rsidP="00E24A68">
      <w:pPr>
        <w:rPr>
          <w:lang w:val="en-US"/>
        </w:rPr>
      </w:pPr>
      <w:r>
        <w:rPr>
          <w:lang w:val="en-US"/>
        </w:rPr>
        <w:t xml:space="preserve">Steel: </w:t>
      </w:r>
      <w:r w:rsidRPr="000D75BB">
        <w:rPr>
          <w:lang w:val="en-US"/>
        </w:rPr>
        <w:t xml:space="preserve">Steel structures </w:t>
      </w:r>
      <w:r>
        <w:rPr>
          <w:lang w:val="en-US"/>
        </w:rPr>
        <w:t>must</w:t>
      </w:r>
      <w:r w:rsidRPr="000D75BB">
        <w:rPr>
          <w:lang w:val="en-US"/>
        </w:rPr>
        <w:t xml:space="preserve"> be</w:t>
      </w:r>
      <w:r>
        <w:rPr>
          <w:lang w:val="en-US"/>
        </w:rPr>
        <w:t xml:space="preserve"> designed in accordance with AS </w:t>
      </w:r>
      <w:r w:rsidRPr="000D75BB">
        <w:rPr>
          <w:lang w:val="en-US"/>
        </w:rPr>
        <w:t xml:space="preserve">4100 </w:t>
      </w:r>
      <w:r>
        <w:rPr>
          <w:lang w:val="en-US"/>
        </w:rPr>
        <w:t>and AS </w:t>
      </w:r>
      <w:r w:rsidRPr="000D75BB">
        <w:rPr>
          <w:lang w:val="en-US"/>
        </w:rPr>
        <w:t>4997, as appropriate.</w:t>
      </w:r>
      <w:r>
        <w:rPr>
          <w:lang w:val="en-US"/>
        </w:rPr>
        <w:t xml:space="preserve"> All steel to</w:t>
      </w:r>
      <w:r w:rsidRPr="000D75BB">
        <w:rPr>
          <w:lang w:val="en-US"/>
        </w:rPr>
        <w:t xml:space="preserve"> be protected using a corrosion protection system.</w:t>
      </w:r>
    </w:p>
    <w:p w14:paraId="129BB037" w14:textId="77777777" w:rsidR="00E24A68" w:rsidRPr="000D75BB" w:rsidRDefault="00000000" w:rsidP="00E24A68">
      <w:pPr>
        <w:rPr>
          <w:lang w:val="en-US"/>
        </w:rPr>
      </w:pPr>
      <w:r>
        <w:rPr>
          <w:lang w:val="en-US"/>
        </w:rPr>
        <w:t xml:space="preserve">Aluminium: </w:t>
      </w:r>
      <w:r w:rsidRPr="000D75BB">
        <w:rPr>
          <w:lang w:val="en-US"/>
        </w:rPr>
        <w:t xml:space="preserve">Aluminium structures </w:t>
      </w:r>
      <w:r>
        <w:rPr>
          <w:lang w:val="en-US"/>
        </w:rPr>
        <w:t>to</w:t>
      </w:r>
      <w:r w:rsidRPr="000D75BB">
        <w:rPr>
          <w:lang w:val="en-US"/>
        </w:rPr>
        <w:t xml:space="preserve"> be a marine </w:t>
      </w:r>
      <w:r>
        <w:rPr>
          <w:lang w:val="en-US"/>
        </w:rPr>
        <w:t>grade alloy. Any structure to</w:t>
      </w:r>
      <w:r w:rsidRPr="000D75BB">
        <w:rPr>
          <w:lang w:val="en-US"/>
        </w:rPr>
        <w:t xml:space="preserve"> be designed in accordanc</w:t>
      </w:r>
      <w:r>
        <w:rPr>
          <w:lang w:val="en-US"/>
        </w:rPr>
        <w:t>e with AS/NZS 1664.1 and AS/NZS </w:t>
      </w:r>
      <w:r w:rsidRPr="000D75BB">
        <w:rPr>
          <w:lang w:val="en-US"/>
        </w:rPr>
        <w:t>1664.2.</w:t>
      </w:r>
      <w:r>
        <w:rPr>
          <w:lang w:val="en-US"/>
        </w:rPr>
        <w:t xml:space="preserve"> Welding of aluminium structures to AS/NZS 1665.</w:t>
      </w:r>
    </w:p>
    <w:p w14:paraId="79C3DD55" w14:textId="77777777" w:rsidR="00E24A68" w:rsidRDefault="00000000" w:rsidP="00E24A68">
      <w:pPr>
        <w:rPr>
          <w:lang w:val="en-US"/>
        </w:rPr>
      </w:pPr>
      <w:r>
        <w:rPr>
          <w:lang w:val="en-US"/>
        </w:rPr>
        <w:t xml:space="preserve">Timber: </w:t>
      </w:r>
      <w:r w:rsidRPr="000D75BB">
        <w:rPr>
          <w:lang w:val="en-US"/>
        </w:rPr>
        <w:t xml:space="preserve">Timber structures </w:t>
      </w:r>
      <w:r>
        <w:rPr>
          <w:lang w:val="en-US"/>
        </w:rPr>
        <w:t>must</w:t>
      </w:r>
      <w:r w:rsidRPr="000D75BB">
        <w:rPr>
          <w:lang w:val="en-US"/>
        </w:rPr>
        <w:t xml:space="preserve"> be</w:t>
      </w:r>
      <w:r>
        <w:rPr>
          <w:lang w:val="en-US"/>
        </w:rPr>
        <w:t xml:space="preserve"> designed in accordance with AS </w:t>
      </w:r>
      <w:r w:rsidRPr="000D75BB">
        <w:rPr>
          <w:lang w:val="en-US"/>
        </w:rPr>
        <w:t>1720.1</w:t>
      </w:r>
      <w:r>
        <w:rPr>
          <w:lang w:val="en-US"/>
        </w:rPr>
        <w:t>.</w:t>
      </w:r>
    </w:p>
    <w:p w14:paraId="6A0EFE49" w14:textId="77777777" w:rsidR="00E24A68" w:rsidRDefault="00000000" w:rsidP="00E24A68">
      <w:pPr>
        <w:rPr>
          <w:lang w:val="en-US"/>
        </w:rPr>
      </w:pPr>
      <w:r>
        <w:rPr>
          <w:lang w:val="en-US"/>
        </w:rPr>
        <w:t>Structural design actions in accordance with AS 1170.</w:t>
      </w:r>
    </w:p>
    <w:p w14:paraId="5C3E32D3" w14:textId="77777777" w:rsidR="00E24A68" w:rsidRDefault="00000000" w:rsidP="00E24A68">
      <w:pPr>
        <w:pStyle w:val="Heading3"/>
      </w:pPr>
      <w:r w:rsidRPr="00E67C4D">
        <w:t>Definitions</w:t>
      </w:r>
    </w:p>
    <w:tbl>
      <w:tblPr>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2912"/>
        <w:gridCol w:w="7396"/>
      </w:tblGrid>
      <w:tr w:rsidR="009838DF" w14:paraId="3BCD96D0" w14:textId="77777777" w:rsidTr="00096C9A">
        <w:trPr>
          <w:cantSplit/>
          <w:tblHeader/>
        </w:trPr>
        <w:tc>
          <w:tcPr>
            <w:tcW w:w="9016" w:type="dxa"/>
            <w:gridSpan w:val="2"/>
            <w:vAlign w:val="center"/>
          </w:tcPr>
          <w:p w14:paraId="5930AF9A" w14:textId="77777777" w:rsidR="00E24A68" w:rsidRPr="009517D3" w:rsidRDefault="00000000" w:rsidP="00096C9A">
            <w:pPr>
              <w:spacing w:before="40" w:after="40"/>
              <w:rPr>
                <w:rFonts w:eastAsia="Calibri"/>
                <w:lang w:eastAsia="en-US"/>
              </w:rPr>
            </w:pPr>
            <w:r w:rsidRPr="009517D3">
              <w:rPr>
                <w:rFonts w:eastAsia="Calibri" w:cs="Arial"/>
                <w:b/>
                <w:bCs/>
                <w:color w:val="000000"/>
                <w:lang w:eastAsia="en-US"/>
              </w:rPr>
              <w:t>Table - Definitions –</w:t>
            </w:r>
            <w:r w:rsidRPr="009517D3">
              <w:rPr>
                <w:rFonts w:eastAsia="Calibri"/>
                <w:b/>
                <w:lang w:eastAsia="en-US"/>
              </w:rPr>
              <w:t xml:space="preserve"> Boat Ramps and Barge Landings</w:t>
            </w:r>
          </w:p>
        </w:tc>
      </w:tr>
      <w:tr w:rsidR="009838DF" w14:paraId="691CE323" w14:textId="77777777" w:rsidTr="00096C9A">
        <w:trPr>
          <w:cantSplit/>
          <w:tblHeader/>
        </w:trPr>
        <w:tc>
          <w:tcPr>
            <w:tcW w:w="2547" w:type="dxa"/>
            <w:vAlign w:val="center"/>
          </w:tcPr>
          <w:p w14:paraId="591F8AAB" w14:textId="77777777" w:rsidR="00E24A68" w:rsidRPr="009517D3" w:rsidRDefault="00000000" w:rsidP="00096C9A">
            <w:pPr>
              <w:spacing w:before="40" w:after="40"/>
              <w:rPr>
                <w:rFonts w:eastAsia="Calibri"/>
                <w:b/>
                <w:lang w:eastAsia="en-US"/>
              </w:rPr>
            </w:pPr>
            <w:r w:rsidRPr="009517D3">
              <w:rPr>
                <w:rFonts w:eastAsia="Calibri"/>
                <w:b/>
                <w:lang w:eastAsia="en-US"/>
              </w:rPr>
              <w:t>TERM</w:t>
            </w:r>
          </w:p>
        </w:tc>
        <w:tc>
          <w:tcPr>
            <w:tcW w:w="6469" w:type="dxa"/>
            <w:vAlign w:val="center"/>
          </w:tcPr>
          <w:p w14:paraId="2A17AB8C" w14:textId="77777777" w:rsidR="00E24A68" w:rsidRPr="009517D3" w:rsidRDefault="00000000" w:rsidP="00096C9A">
            <w:pPr>
              <w:spacing w:before="40" w:after="40"/>
              <w:rPr>
                <w:rFonts w:eastAsia="Calibri"/>
                <w:b/>
                <w:lang w:eastAsia="en-US"/>
              </w:rPr>
            </w:pPr>
            <w:r w:rsidRPr="009517D3">
              <w:rPr>
                <w:rFonts w:eastAsia="Calibri"/>
                <w:b/>
                <w:lang w:eastAsia="en-US"/>
              </w:rPr>
              <w:t>DEFINITION</w:t>
            </w:r>
          </w:p>
        </w:tc>
      </w:tr>
      <w:tr w:rsidR="009838DF" w14:paraId="69C99948" w14:textId="77777777" w:rsidTr="00096C9A">
        <w:trPr>
          <w:cantSplit/>
        </w:trPr>
        <w:tc>
          <w:tcPr>
            <w:tcW w:w="2547" w:type="dxa"/>
            <w:vAlign w:val="center"/>
          </w:tcPr>
          <w:p w14:paraId="1442A848" w14:textId="77777777" w:rsidR="00E24A68" w:rsidRPr="009517D3" w:rsidRDefault="00000000" w:rsidP="00096C9A">
            <w:pPr>
              <w:spacing w:before="40" w:after="40"/>
              <w:rPr>
                <w:rFonts w:eastAsia="Calibri"/>
                <w:b/>
                <w:lang w:val="en-US" w:eastAsia="en-US"/>
              </w:rPr>
            </w:pPr>
            <w:r w:rsidRPr="009517D3">
              <w:rPr>
                <w:rFonts w:eastAsia="Calibri"/>
                <w:b/>
                <w:lang w:val="en-US" w:eastAsia="en-US"/>
              </w:rPr>
              <w:t>Core</w:t>
            </w:r>
          </w:p>
        </w:tc>
        <w:tc>
          <w:tcPr>
            <w:tcW w:w="6469" w:type="dxa"/>
            <w:vAlign w:val="center"/>
          </w:tcPr>
          <w:p w14:paraId="5C3EA194" w14:textId="77777777" w:rsidR="00E24A68" w:rsidRPr="009517D3" w:rsidRDefault="00000000" w:rsidP="00096C9A">
            <w:pPr>
              <w:spacing w:before="40" w:after="40"/>
              <w:rPr>
                <w:rFonts w:eastAsia="Calibri"/>
                <w:b/>
                <w:lang w:val="en-US" w:eastAsia="en-US"/>
              </w:rPr>
            </w:pPr>
            <w:r w:rsidRPr="009517D3">
              <w:rPr>
                <w:rFonts w:eastAsia="Calibri"/>
                <w:lang w:val="en-US" w:eastAsia="en-US"/>
              </w:rPr>
              <w:t>Nominal 75 mm crushed rock compacted and contained within geogrid.</w:t>
            </w:r>
          </w:p>
        </w:tc>
      </w:tr>
      <w:tr w:rsidR="009838DF" w14:paraId="74BD62AA" w14:textId="77777777" w:rsidTr="00096C9A">
        <w:trPr>
          <w:cantSplit/>
        </w:trPr>
        <w:tc>
          <w:tcPr>
            <w:tcW w:w="2547" w:type="dxa"/>
            <w:vAlign w:val="center"/>
          </w:tcPr>
          <w:p w14:paraId="760A5C49" w14:textId="77777777" w:rsidR="00E24A68" w:rsidRPr="009517D3" w:rsidRDefault="00000000" w:rsidP="00096C9A">
            <w:pPr>
              <w:spacing w:before="40" w:after="40"/>
              <w:rPr>
                <w:rFonts w:eastAsia="Calibri"/>
                <w:b/>
                <w:lang w:val="en-US" w:eastAsia="en-US"/>
              </w:rPr>
            </w:pPr>
            <w:r w:rsidRPr="009517D3">
              <w:rPr>
                <w:rFonts w:eastAsia="Calibri"/>
                <w:b/>
                <w:lang w:val="en-US" w:eastAsia="en-US"/>
              </w:rPr>
              <w:t>Dolphin</w:t>
            </w:r>
          </w:p>
        </w:tc>
        <w:tc>
          <w:tcPr>
            <w:tcW w:w="6469" w:type="dxa"/>
            <w:vAlign w:val="center"/>
          </w:tcPr>
          <w:p w14:paraId="06834366" w14:textId="77777777" w:rsidR="00E24A68" w:rsidRPr="009517D3" w:rsidRDefault="00000000" w:rsidP="00096C9A">
            <w:pPr>
              <w:spacing w:before="40" w:after="40"/>
              <w:rPr>
                <w:rFonts w:eastAsia="Calibri"/>
                <w:lang w:val="en-US" w:eastAsia="en-US"/>
              </w:rPr>
            </w:pPr>
            <w:r w:rsidRPr="009517D3">
              <w:rPr>
                <w:rFonts w:eastAsia="Calibri"/>
                <w:lang w:val="en-US" w:eastAsia="en-US"/>
              </w:rPr>
              <w:t>A pylon, or a pylon array, to which a vessel can be moored, in addition to a primary mooring, to prevent unwanted vessel movement whilst moored to the primary mooring.</w:t>
            </w:r>
          </w:p>
        </w:tc>
      </w:tr>
      <w:tr w:rsidR="009838DF" w14:paraId="209D7208" w14:textId="77777777" w:rsidTr="00096C9A">
        <w:trPr>
          <w:cantSplit/>
        </w:trPr>
        <w:tc>
          <w:tcPr>
            <w:tcW w:w="2547" w:type="dxa"/>
            <w:vAlign w:val="center"/>
          </w:tcPr>
          <w:p w14:paraId="207EFFF5" w14:textId="77777777" w:rsidR="00E24A68" w:rsidRPr="009517D3" w:rsidRDefault="00000000" w:rsidP="00096C9A">
            <w:pPr>
              <w:spacing w:before="40" w:after="40"/>
              <w:rPr>
                <w:rFonts w:eastAsia="Calibri"/>
                <w:b/>
                <w:lang w:val="en-US" w:eastAsia="en-US"/>
              </w:rPr>
            </w:pPr>
            <w:r w:rsidRPr="009517D3">
              <w:rPr>
                <w:rFonts w:eastAsia="Calibri"/>
                <w:b/>
                <w:lang w:val="en-US" w:eastAsia="en-US"/>
              </w:rPr>
              <w:t>Full tide access</w:t>
            </w:r>
          </w:p>
        </w:tc>
        <w:tc>
          <w:tcPr>
            <w:tcW w:w="6469" w:type="dxa"/>
            <w:vAlign w:val="center"/>
          </w:tcPr>
          <w:p w14:paraId="432E1892" w14:textId="77777777" w:rsidR="00E24A68" w:rsidRPr="009517D3" w:rsidRDefault="00000000" w:rsidP="00096C9A">
            <w:pPr>
              <w:spacing w:before="40" w:after="40"/>
              <w:rPr>
                <w:rFonts w:eastAsia="Calibri"/>
                <w:lang w:val="en-US" w:eastAsia="en-US"/>
              </w:rPr>
            </w:pPr>
            <w:r w:rsidRPr="009517D3">
              <w:rPr>
                <w:rFonts w:eastAsia="Calibri"/>
                <w:lang w:val="en-US" w:eastAsia="en-US"/>
              </w:rPr>
              <w:t>The facility is usable across the full tidal range.</w:t>
            </w:r>
          </w:p>
          <w:p w14:paraId="5A716637" w14:textId="77777777" w:rsidR="00E24A68" w:rsidRPr="009517D3" w:rsidRDefault="00000000" w:rsidP="00096C9A">
            <w:pPr>
              <w:spacing w:before="40" w:after="40"/>
              <w:rPr>
                <w:rFonts w:eastAsia="Calibri"/>
                <w:lang w:val="en-US" w:eastAsia="en-US"/>
              </w:rPr>
            </w:pPr>
            <w:r w:rsidRPr="009517D3">
              <w:rPr>
                <w:rFonts w:eastAsia="Calibri"/>
                <w:lang w:val="en-US" w:eastAsia="en-US"/>
              </w:rPr>
              <w:t>A full tide access ramp has:</w:t>
            </w:r>
          </w:p>
          <w:p w14:paraId="4B6B2944" w14:textId="77777777" w:rsidR="00E24A68" w:rsidRPr="009517D3" w:rsidRDefault="00000000">
            <w:pPr>
              <w:pStyle w:val="ListParagraph"/>
              <w:numPr>
                <w:ilvl w:val="0"/>
                <w:numId w:val="143"/>
              </w:numPr>
              <w:rPr>
                <w:rFonts w:eastAsia="Calibri"/>
                <w:lang w:eastAsia="en-US"/>
              </w:rPr>
            </w:pPr>
            <w:r w:rsidRPr="009517D3">
              <w:rPr>
                <w:rFonts w:eastAsia="Calibri"/>
                <w:lang w:eastAsia="en-US"/>
              </w:rPr>
              <w:t>The head of the ramp at HAT + 0.5 m.</w:t>
            </w:r>
          </w:p>
          <w:p w14:paraId="691AF502" w14:textId="77777777" w:rsidR="00E24A68" w:rsidRPr="009517D3" w:rsidRDefault="00000000">
            <w:pPr>
              <w:pStyle w:val="ListParagraph"/>
              <w:numPr>
                <w:ilvl w:val="0"/>
                <w:numId w:val="143"/>
              </w:numPr>
              <w:spacing w:before="40" w:after="40"/>
              <w:rPr>
                <w:rFonts w:eastAsia="Calibri"/>
                <w:lang w:eastAsia="en-US"/>
              </w:rPr>
            </w:pPr>
            <w:r w:rsidRPr="009517D3">
              <w:rPr>
                <w:rFonts w:eastAsia="Calibri"/>
                <w:lang w:eastAsia="en-US"/>
              </w:rPr>
              <w:t>The toe of the ramp is at LAT – 1.0 m.</w:t>
            </w:r>
          </w:p>
          <w:p w14:paraId="4A364FBA" w14:textId="77777777" w:rsidR="00E24A68" w:rsidRPr="009517D3" w:rsidRDefault="00000000" w:rsidP="00AC1C5C">
            <w:pPr>
              <w:pStyle w:val="GuideNotes01"/>
              <w:rPr>
                <w:rFonts w:eastAsia="Calibri"/>
                <w:lang w:eastAsia="en-US"/>
              </w:rPr>
            </w:pPr>
            <w:r w:rsidRPr="009517D3">
              <w:rPr>
                <w:rFonts w:eastAsia="Calibri"/>
                <w:lang w:eastAsia="en-US"/>
              </w:rPr>
              <w:t>[Depth of ramp toe below LAT will be site specific.]</w:t>
            </w:r>
          </w:p>
        </w:tc>
      </w:tr>
      <w:tr w:rsidR="009838DF" w14:paraId="33D8E0DC" w14:textId="77777777" w:rsidTr="00096C9A">
        <w:trPr>
          <w:cantSplit/>
        </w:trPr>
        <w:tc>
          <w:tcPr>
            <w:tcW w:w="2547" w:type="dxa"/>
            <w:vAlign w:val="center"/>
          </w:tcPr>
          <w:p w14:paraId="532C601E" w14:textId="77777777" w:rsidR="00E24A68" w:rsidRPr="009517D3" w:rsidRDefault="00000000" w:rsidP="00096C9A">
            <w:pPr>
              <w:spacing w:before="40" w:after="40"/>
              <w:rPr>
                <w:rFonts w:eastAsia="Calibri"/>
                <w:b/>
                <w:lang w:val="en-US" w:eastAsia="en-US"/>
              </w:rPr>
            </w:pPr>
            <w:r w:rsidRPr="009517D3">
              <w:rPr>
                <w:rFonts w:eastAsia="Calibri"/>
                <w:b/>
                <w:lang w:val="en-US" w:eastAsia="en-US"/>
              </w:rPr>
              <w:t>HAT</w:t>
            </w:r>
          </w:p>
        </w:tc>
        <w:tc>
          <w:tcPr>
            <w:tcW w:w="6469" w:type="dxa"/>
            <w:vAlign w:val="center"/>
          </w:tcPr>
          <w:p w14:paraId="6870361D" w14:textId="77777777" w:rsidR="00E24A68" w:rsidRPr="009517D3" w:rsidRDefault="00000000" w:rsidP="00096C9A">
            <w:pPr>
              <w:spacing w:before="40" w:after="40"/>
              <w:rPr>
                <w:rFonts w:eastAsia="Calibri"/>
                <w:lang w:val="en-US" w:eastAsia="en-US"/>
              </w:rPr>
            </w:pPr>
            <w:r w:rsidRPr="009517D3">
              <w:rPr>
                <w:rFonts w:eastAsia="Calibri"/>
                <w:lang w:val="en-US" w:eastAsia="en-US"/>
              </w:rPr>
              <w:t>Highest Astronomical Tide.</w:t>
            </w:r>
          </w:p>
        </w:tc>
      </w:tr>
      <w:tr w:rsidR="009838DF" w14:paraId="50E93A15" w14:textId="77777777" w:rsidTr="00096C9A">
        <w:trPr>
          <w:cantSplit/>
        </w:trPr>
        <w:tc>
          <w:tcPr>
            <w:tcW w:w="2547" w:type="dxa"/>
            <w:vAlign w:val="center"/>
          </w:tcPr>
          <w:p w14:paraId="22372819" w14:textId="77777777" w:rsidR="00E24A68" w:rsidRPr="009517D3" w:rsidRDefault="00000000" w:rsidP="00096C9A">
            <w:pPr>
              <w:spacing w:before="40" w:after="40"/>
              <w:rPr>
                <w:rFonts w:eastAsia="Calibri"/>
                <w:b/>
                <w:lang w:val="en-US" w:eastAsia="en-US"/>
              </w:rPr>
            </w:pPr>
            <w:r w:rsidRPr="009517D3">
              <w:rPr>
                <w:rFonts w:eastAsia="Calibri"/>
                <w:b/>
                <w:lang w:val="en-US" w:eastAsia="en-US"/>
              </w:rPr>
              <w:t>IALA</w:t>
            </w:r>
          </w:p>
        </w:tc>
        <w:tc>
          <w:tcPr>
            <w:tcW w:w="6469" w:type="dxa"/>
            <w:vAlign w:val="center"/>
          </w:tcPr>
          <w:p w14:paraId="390A0832" w14:textId="77777777" w:rsidR="00E24A68" w:rsidRPr="009517D3" w:rsidRDefault="00000000" w:rsidP="00096C9A">
            <w:pPr>
              <w:spacing w:before="40" w:after="40"/>
              <w:rPr>
                <w:rFonts w:eastAsia="Calibri"/>
                <w:lang w:val="en-US" w:eastAsia="en-US"/>
              </w:rPr>
            </w:pPr>
            <w:r w:rsidRPr="009517D3">
              <w:rPr>
                <w:rFonts w:eastAsia="Calibri"/>
                <w:lang w:val="en-US" w:eastAsia="en-US"/>
              </w:rPr>
              <w:t>International Association of Marine Aids to Navigation and Lighthouse Authorities.</w:t>
            </w:r>
          </w:p>
        </w:tc>
      </w:tr>
      <w:tr w:rsidR="009838DF" w14:paraId="6D028399" w14:textId="77777777" w:rsidTr="00096C9A">
        <w:trPr>
          <w:cantSplit/>
        </w:trPr>
        <w:tc>
          <w:tcPr>
            <w:tcW w:w="2547" w:type="dxa"/>
            <w:vAlign w:val="center"/>
          </w:tcPr>
          <w:p w14:paraId="1E662241" w14:textId="77777777" w:rsidR="00E24A68" w:rsidRPr="009517D3" w:rsidRDefault="00000000" w:rsidP="00096C9A">
            <w:pPr>
              <w:spacing w:before="40" w:after="40"/>
              <w:rPr>
                <w:rFonts w:eastAsia="Calibri"/>
                <w:b/>
                <w:lang w:val="en-US" w:eastAsia="en-US"/>
              </w:rPr>
            </w:pPr>
            <w:r w:rsidRPr="009517D3">
              <w:rPr>
                <w:rFonts w:eastAsia="Calibri"/>
                <w:b/>
                <w:lang w:val="en-US" w:eastAsia="en-US"/>
              </w:rPr>
              <w:t>LAT</w:t>
            </w:r>
          </w:p>
        </w:tc>
        <w:tc>
          <w:tcPr>
            <w:tcW w:w="6469" w:type="dxa"/>
            <w:vAlign w:val="center"/>
          </w:tcPr>
          <w:p w14:paraId="4F3CDD4C" w14:textId="77777777" w:rsidR="00E24A68" w:rsidRPr="009517D3" w:rsidRDefault="00000000" w:rsidP="00096C9A">
            <w:pPr>
              <w:spacing w:before="40" w:after="40"/>
              <w:rPr>
                <w:rFonts w:eastAsia="Calibri"/>
                <w:lang w:val="en-US" w:eastAsia="en-US"/>
              </w:rPr>
            </w:pPr>
            <w:r w:rsidRPr="009517D3">
              <w:rPr>
                <w:rFonts w:eastAsia="Calibri"/>
                <w:lang w:val="en-US" w:eastAsia="en-US"/>
              </w:rPr>
              <w:t>Lowest Astronomical Tide.</w:t>
            </w:r>
          </w:p>
        </w:tc>
      </w:tr>
      <w:tr w:rsidR="009838DF" w14:paraId="27B8CC25" w14:textId="77777777" w:rsidTr="00096C9A">
        <w:trPr>
          <w:cantSplit/>
        </w:trPr>
        <w:tc>
          <w:tcPr>
            <w:tcW w:w="2547" w:type="dxa"/>
            <w:vAlign w:val="center"/>
          </w:tcPr>
          <w:p w14:paraId="147F805E" w14:textId="77777777" w:rsidR="00E24A68" w:rsidRPr="009517D3" w:rsidRDefault="00000000" w:rsidP="00096C9A">
            <w:pPr>
              <w:spacing w:before="40" w:after="40"/>
              <w:rPr>
                <w:rFonts w:eastAsia="Calibri"/>
                <w:b/>
                <w:lang w:val="en-US" w:eastAsia="en-US"/>
              </w:rPr>
            </w:pPr>
            <w:r w:rsidRPr="009517D3">
              <w:rPr>
                <w:rFonts w:eastAsia="Calibri"/>
                <w:b/>
                <w:lang w:val="en-US" w:eastAsia="en-US"/>
              </w:rPr>
              <w:t>MSL</w:t>
            </w:r>
          </w:p>
        </w:tc>
        <w:tc>
          <w:tcPr>
            <w:tcW w:w="6469" w:type="dxa"/>
            <w:vAlign w:val="center"/>
          </w:tcPr>
          <w:p w14:paraId="7A6C4C51" w14:textId="77777777" w:rsidR="00E24A68" w:rsidRPr="009517D3" w:rsidRDefault="00000000" w:rsidP="00096C9A">
            <w:pPr>
              <w:spacing w:before="40" w:after="40"/>
              <w:rPr>
                <w:rFonts w:eastAsia="Calibri"/>
                <w:lang w:val="en-US" w:eastAsia="en-US"/>
              </w:rPr>
            </w:pPr>
            <w:r w:rsidRPr="009517D3">
              <w:rPr>
                <w:rFonts w:eastAsia="Calibri"/>
                <w:lang w:val="en-US" w:eastAsia="en-US"/>
              </w:rPr>
              <w:t>Mean Sea Level.</w:t>
            </w:r>
          </w:p>
        </w:tc>
      </w:tr>
      <w:tr w:rsidR="009838DF" w14:paraId="7386E789" w14:textId="77777777" w:rsidTr="00096C9A">
        <w:trPr>
          <w:cantSplit/>
          <w:trHeight w:val="70"/>
        </w:trPr>
        <w:tc>
          <w:tcPr>
            <w:tcW w:w="2547" w:type="dxa"/>
            <w:vAlign w:val="center"/>
          </w:tcPr>
          <w:p w14:paraId="777C5FB6" w14:textId="77777777" w:rsidR="00E24A68" w:rsidRPr="009517D3" w:rsidRDefault="00000000" w:rsidP="00096C9A">
            <w:pPr>
              <w:spacing w:before="40" w:after="40"/>
              <w:rPr>
                <w:rFonts w:eastAsia="Calibri"/>
                <w:b/>
                <w:lang w:val="en-US" w:eastAsia="en-US"/>
              </w:rPr>
            </w:pPr>
            <w:r w:rsidRPr="009517D3">
              <w:rPr>
                <w:rFonts w:eastAsia="Calibri"/>
                <w:b/>
                <w:lang w:val="en-US" w:eastAsia="en-US"/>
              </w:rPr>
              <w:t>MHWS</w:t>
            </w:r>
          </w:p>
        </w:tc>
        <w:tc>
          <w:tcPr>
            <w:tcW w:w="6469" w:type="dxa"/>
            <w:vAlign w:val="center"/>
          </w:tcPr>
          <w:p w14:paraId="7970B2C3" w14:textId="77777777" w:rsidR="00E24A68" w:rsidRPr="009517D3" w:rsidRDefault="00000000" w:rsidP="00096C9A">
            <w:pPr>
              <w:spacing w:before="40" w:after="40"/>
              <w:rPr>
                <w:rFonts w:eastAsia="Calibri"/>
                <w:lang w:val="en-US" w:eastAsia="en-US"/>
              </w:rPr>
            </w:pPr>
            <w:r w:rsidRPr="009517D3">
              <w:rPr>
                <w:rFonts w:eastAsia="Calibri"/>
                <w:lang w:val="en-US" w:eastAsia="en-US"/>
              </w:rPr>
              <w:t>Mean High Water Springs.</w:t>
            </w:r>
          </w:p>
        </w:tc>
      </w:tr>
      <w:tr w:rsidR="009838DF" w14:paraId="536D58BE" w14:textId="77777777" w:rsidTr="00096C9A">
        <w:trPr>
          <w:cantSplit/>
          <w:trHeight w:val="70"/>
        </w:trPr>
        <w:tc>
          <w:tcPr>
            <w:tcW w:w="2547" w:type="dxa"/>
            <w:vAlign w:val="center"/>
          </w:tcPr>
          <w:p w14:paraId="196D66FC" w14:textId="77777777" w:rsidR="00E24A68" w:rsidRPr="009517D3" w:rsidRDefault="00000000" w:rsidP="00096C9A">
            <w:pPr>
              <w:spacing w:before="40" w:after="40"/>
              <w:rPr>
                <w:rFonts w:eastAsia="Calibri"/>
                <w:b/>
                <w:lang w:val="en-US" w:eastAsia="en-US"/>
              </w:rPr>
            </w:pPr>
            <w:r w:rsidRPr="009517D3">
              <w:rPr>
                <w:rFonts w:eastAsia="Calibri"/>
                <w:b/>
                <w:lang w:val="en-US" w:eastAsia="en-US"/>
              </w:rPr>
              <w:lastRenderedPageBreak/>
              <w:t>MSB</w:t>
            </w:r>
          </w:p>
        </w:tc>
        <w:tc>
          <w:tcPr>
            <w:tcW w:w="6469" w:type="dxa"/>
            <w:vAlign w:val="center"/>
          </w:tcPr>
          <w:p w14:paraId="1514A0E6" w14:textId="77777777" w:rsidR="00E24A68" w:rsidRPr="009517D3" w:rsidRDefault="00000000" w:rsidP="00096C9A">
            <w:pPr>
              <w:spacing w:before="40" w:after="40"/>
              <w:rPr>
                <w:rFonts w:eastAsia="Calibri"/>
                <w:lang w:val="en-US" w:eastAsia="en-US"/>
              </w:rPr>
            </w:pPr>
            <w:r w:rsidRPr="009517D3">
              <w:rPr>
                <w:rFonts w:eastAsia="Calibri"/>
                <w:lang w:val="en-US" w:eastAsia="en-US"/>
              </w:rPr>
              <w:t>Northern Territory Marine Safety Branch</w:t>
            </w:r>
          </w:p>
        </w:tc>
      </w:tr>
    </w:tbl>
    <w:p w14:paraId="24F24BEA" w14:textId="77777777" w:rsidR="00E24A68" w:rsidRDefault="00E24A68" w:rsidP="00E24A68">
      <w:pPr>
        <w:rPr>
          <w:lang w:val="en-US"/>
        </w:rPr>
      </w:pPr>
    </w:p>
    <w:p w14:paraId="7E571025" w14:textId="77777777" w:rsidR="00E24A68" w:rsidRDefault="00000000" w:rsidP="00E24A68">
      <w:pPr>
        <w:pStyle w:val="Heading2"/>
        <w:keepLines/>
        <w:ind w:left="720" w:hanging="720"/>
      </w:pPr>
      <w:r>
        <w:t>Inspections</w:t>
      </w:r>
    </w:p>
    <w:p w14:paraId="6D1347DC" w14:textId="77777777" w:rsidR="00E24A68" w:rsidRDefault="00000000" w:rsidP="00E24A68">
      <w:pPr>
        <w:pStyle w:val="Heading3"/>
      </w:pPr>
      <w:r>
        <w:t>Notice – Witness Point</w:t>
      </w:r>
    </w:p>
    <w:p w14:paraId="17B8BCD5" w14:textId="77777777" w:rsidR="00E24A68" w:rsidRDefault="00000000" w:rsidP="00E24A68">
      <w:pPr>
        <w:rPr>
          <w:lang w:val="en-US"/>
        </w:rPr>
      </w:pPr>
      <w:r w:rsidRPr="005513C7">
        <w:rPr>
          <w:b/>
          <w:lang w:val="en-US"/>
        </w:rPr>
        <w:t>Witness Point -</w:t>
      </w:r>
      <w:r w:rsidRPr="005513C7">
        <w:rPr>
          <w:lang w:val="en-US"/>
        </w:rPr>
        <w:t xml:space="preserve"> Give sufficient notice so that inspections may be made at the following stages:</w:t>
      </w:r>
    </w:p>
    <w:p w14:paraId="2530FF3D" w14:textId="77777777" w:rsidR="00E24A68" w:rsidRDefault="00000000">
      <w:pPr>
        <w:pStyle w:val="Bullet"/>
        <w:numPr>
          <w:ilvl w:val="0"/>
          <w:numId w:val="142"/>
        </w:numPr>
      </w:pPr>
      <w:r>
        <w:t>Notice to the Superintendent if unsuitable material is encountered.</w:t>
      </w:r>
    </w:p>
    <w:p w14:paraId="63BC820D" w14:textId="77777777" w:rsidR="00E24A68" w:rsidRDefault="00000000">
      <w:pPr>
        <w:pStyle w:val="Bullet"/>
        <w:numPr>
          <w:ilvl w:val="0"/>
          <w:numId w:val="142"/>
        </w:numPr>
      </w:pPr>
      <w:r>
        <w:t>Foundation inspection prior to geotextile and geogrid placement.</w:t>
      </w:r>
    </w:p>
    <w:p w14:paraId="51D62415" w14:textId="77777777" w:rsidR="00E24A68" w:rsidRPr="007134D0" w:rsidRDefault="00000000">
      <w:pPr>
        <w:pStyle w:val="Bullet"/>
        <w:numPr>
          <w:ilvl w:val="0"/>
          <w:numId w:val="142"/>
        </w:numPr>
      </w:pPr>
      <w:r w:rsidRPr="007134D0">
        <w:t xml:space="preserve">Compaction of 75 mm </w:t>
      </w:r>
      <w:r>
        <w:t>crushed rock</w:t>
      </w:r>
      <w:r w:rsidRPr="007134D0">
        <w:t>.</w:t>
      </w:r>
    </w:p>
    <w:p w14:paraId="1F332108" w14:textId="77777777" w:rsidR="00E24A68" w:rsidRDefault="00000000">
      <w:pPr>
        <w:pStyle w:val="Bullet"/>
        <w:numPr>
          <w:ilvl w:val="0"/>
          <w:numId w:val="142"/>
        </w:numPr>
      </w:pPr>
      <w:r>
        <w:t>Pre-pour inspections and placement of all concrete.</w:t>
      </w:r>
    </w:p>
    <w:p w14:paraId="0786FCDD" w14:textId="77777777" w:rsidR="00E24A68" w:rsidRDefault="00000000">
      <w:pPr>
        <w:pStyle w:val="Bullet"/>
        <w:numPr>
          <w:ilvl w:val="0"/>
          <w:numId w:val="142"/>
        </w:numPr>
      </w:pPr>
      <w:r>
        <w:t>Manufacture of precast planks.</w:t>
      </w:r>
    </w:p>
    <w:p w14:paraId="609F4C4D" w14:textId="77777777" w:rsidR="00E24A68" w:rsidRDefault="00000000">
      <w:pPr>
        <w:pStyle w:val="Bullet"/>
        <w:numPr>
          <w:ilvl w:val="0"/>
          <w:numId w:val="142"/>
        </w:numPr>
      </w:pPr>
      <w:r>
        <w:t>Before grouting of rock protection works.</w:t>
      </w:r>
    </w:p>
    <w:p w14:paraId="5A3F11A5" w14:textId="77777777" w:rsidR="00E24A68" w:rsidRDefault="00000000">
      <w:pPr>
        <w:pStyle w:val="Bullet"/>
        <w:numPr>
          <w:ilvl w:val="0"/>
          <w:numId w:val="142"/>
        </w:numPr>
      </w:pPr>
      <w:r w:rsidRPr="007134D0">
        <w:t xml:space="preserve">Construction of fully grouted shoulders </w:t>
      </w:r>
      <w:r>
        <w:t>and shoulder batters</w:t>
      </w:r>
      <w:r w:rsidRPr="007134D0">
        <w:t>.</w:t>
      </w:r>
    </w:p>
    <w:p w14:paraId="4094C174" w14:textId="77777777" w:rsidR="00E24A68" w:rsidRDefault="00000000">
      <w:pPr>
        <w:pStyle w:val="Bullet"/>
        <w:numPr>
          <w:ilvl w:val="0"/>
          <w:numId w:val="142"/>
        </w:numPr>
      </w:pPr>
      <w:r>
        <w:t>Rock armour sourcing.</w:t>
      </w:r>
    </w:p>
    <w:p w14:paraId="25CE692B" w14:textId="77777777" w:rsidR="00E24A68" w:rsidRDefault="00000000" w:rsidP="00AC1C5C">
      <w:pPr>
        <w:pStyle w:val="GuideNotes01"/>
      </w:pPr>
      <w:r>
        <w:t>[Delete stages not in project. Add stages that are in project but not in list.]</w:t>
      </w:r>
    </w:p>
    <w:p w14:paraId="7AA54AEB" w14:textId="77777777" w:rsidR="00E24A68" w:rsidRDefault="00000000" w:rsidP="00E24A68">
      <w:pPr>
        <w:pStyle w:val="Heading2"/>
        <w:ind w:left="720" w:hanging="720"/>
      </w:pPr>
      <w:r>
        <w:t>Contractor Submissions</w:t>
      </w:r>
    </w:p>
    <w:p w14:paraId="32381155" w14:textId="77777777" w:rsidR="00E24A68" w:rsidRDefault="00000000" w:rsidP="00E24A68">
      <w:pPr>
        <w:pStyle w:val="Heading3"/>
      </w:pPr>
      <w:r>
        <w:t>Dredging strategy – Witness Point</w:t>
      </w:r>
    </w:p>
    <w:p w14:paraId="2BFDBC60" w14:textId="77777777" w:rsidR="00E24A68" w:rsidRPr="00902262" w:rsidRDefault="00000000" w:rsidP="00E24A68">
      <w:pPr>
        <w:rPr>
          <w:lang w:val="en-US"/>
        </w:rPr>
      </w:pPr>
      <w:r>
        <w:rPr>
          <w:b/>
          <w:lang w:val="en-US"/>
        </w:rPr>
        <w:t xml:space="preserve">Witness point - </w:t>
      </w:r>
      <w:r>
        <w:rPr>
          <w:lang w:val="en-US"/>
        </w:rPr>
        <w:t>Provide details of any Dredging Strategies for all dredging works required during the execution of the works.</w:t>
      </w:r>
    </w:p>
    <w:p w14:paraId="40308831" w14:textId="77777777" w:rsidR="00E24A68" w:rsidRDefault="00000000" w:rsidP="00E24A68">
      <w:pPr>
        <w:pStyle w:val="Heading3"/>
      </w:pPr>
      <w:r w:rsidRPr="0015533B">
        <w:t>Survey</w:t>
      </w:r>
      <w:r>
        <w:t xml:space="preserve"> – Witness Point</w:t>
      </w:r>
    </w:p>
    <w:p w14:paraId="20E5870F" w14:textId="77777777" w:rsidR="00E24A68" w:rsidRDefault="00000000" w:rsidP="00E24A68">
      <w:pPr>
        <w:rPr>
          <w:lang w:val="en-US"/>
        </w:rPr>
      </w:pPr>
      <w:r>
        <w:rPr>
          <w:b/>
          <w:lang w:val="en-US"/>
        </w:rPr>
        <w:t xml:space="preserve">Witness point - </w:t>
      </w:r>
      <w:r>
        <w:rPr>
          <w:lang w:val="en-US"/>
        </w:rPr>
        <w:t xml:space="preserve">Provide copies of survey reports prepared for the </w:t>
      </w:r>
      <w:proofErr w:type="gramStart"/>
      <w:r>
        <w:rPr>
          <w:lang w:val="en-US"/>
        </w:rPr>
        <w:t>works</w:t>
      </w:r>
      <w:proofErr w:type="gramEnd"/>
      <w:r>
        <w:rPr>
          <w:lang w:val="en-US"/>
        </w:rPr>
        <w:t>. This is not required for survey reports commissioned by the Principal or the Superintendent.</w:t>
      </w:r>
    </w:p>
    <w:p w14:paraId="207B1A53" w14:textId="77777777" w:rsidR="00E24A68" w:rsidRPr="0015533B" w:rsidRDefault="00000000" w:rsidP="00AC1C5C">
      <w:pPr>
        <w:pStyle w:val="GuideNotes01"/>
      </w:pPr>
      <w:r>
        <w:t>[</w:t>
      </w:r>
      <w:r w:rsidRPr="0015533B">
        <w:t>A land</w:t>
      </w:r>
      <w:r>
        <w:t xml:space="preserve"> survey</w:t>
      </w:r>
      <w:r w:rsidRPr="0015533B">
        <w:t xml:space="preserve"> and</w:t>
      </w:r>
      <w:r>
        <w:t xml:space="preserve"> a</w:t>
      </w:r>
      <w:r w:rsidRPr="0015533B">
        <w:t xml:space="preserve"> hydrographic survey </w:t>
      </w:r>
      <w:r>
        <w:t>are</w:t>
      </w:r>
      <w:r w:rsidRPr="0015533B">
        <w:t xml:space="preserve"> required with enough detail and extent to locate services, natural and artificial features and determine contours</w:t>
      </w:r>
      <w:r>
        <w:t>]</w:t>
      </w:r>
      <w:r w:rsidRPr="0015533B">
        <w:t>.</w:t>
      </w:r>
    </w:p>
    <w:p w14:paraId="2DADADC2" w14:textId="77777777" w:rsidR="00E24A68" w:rsidRDefault="00000000" w:rsidP="00E24A68">
      <w:pPr>
        <w:pStyle w:val="Heading3"/>
      </w:pPr>
      <w:r w:rsidRPr="0015533B">
        <w:t>Geotechnical investigation</w:t>
      </w:r>
      <w:r>
        <w:t xml:space="preserve"> – Witness Point</w:t>
      </w:r>
    </w:p>
    <w:p w14:paraId="7AEFA984" w14:textId="77777777" w:rsidR="00E24A68" w:rsidRPr="00B45812" w:rsidRDefault="00000000" w:rsidP="00E24A68">
      <w:pPr>
        <w:rPr>
          <w:lang w:val="en-US"/>
        </w:rPr>
      </w:pPr>
      <w:r>
        <w:rPr>
          <w:b/>
          <w:lang w:val="en-US"/>
        </w:rPr>
        <w:t xml:space="preserve">Witness point - </w:t>
      </w:r>
      <w:r>
        <w:rPr>
          <w:lang w:val="en-US"/>
        </w:rPr>
        <w:t xml:space="preserve">Provide copies of geotechnical investigation reports prepared for the </w:t>
      </w:r>
      <w:proofErr w:type="gramStart"/>
      <w:r>
        <w:rPr>
          <w:lang w:val="en-US"/>
        </w:rPr>
        <w:t>works</w:t>
      </w:r>
      <w:proofErr w:type="gramEnd"/>
      <w:r>
        <w:rPr>
          <w:lang w:val="en-US"/>
        </w:rPr>
        <w:t>. This is not required for geotechnical investigation reports commissioned by the Principal or the Superintendent.</w:t>
      </w:r>
    </w:p>
    <w:p w14:paraId="57471614" w14:textId="77777777" w:rsidR="00E24A68" w:rsidRDefault="00000000" w:rsidP="00E24A68">
      <w:pPr>
        <w:pStyle w:val="Heading3"/>
      </w:pPr>
      <w:r w:rsidRPr="0015533B">
        <w:t>Acid sulfate soil investigation</w:t>
      </w:r>
      <w:r>
        <w:t xml:space="preserve"> – Witness Point</w:t>
      </w:r>
    </w:p>
    <w:p w14:paraId="5D26D11C" w14:textId="77777777" w:rsidR="00E24A68" w:rsidRPr="00B45812" w:rsidRDefault="00000000" w:rsidP="00E24A68">
      <w:pPr>
        <w:rPr>
          <w:lang w:val="en-US"/>
        </w:rPr>
      </w:pPr>
      <w:r>
        <w:rPr>
          <w:b/>
          <w:lang w:val="en-US"/>
        </w:rPr>
        <w:t xml:space="preserve">Witness point - </w:t>
      </w:r>
      <w:r>
        <w:rPr>
          <w:lang w:val="en-US"/>
        </w:rPr>
        <w:t xml:space="preserve">Provide copies of </w:t>
      </w:r>
      <w:r>
        <w:t>a</w:t>
      </w:r>
      <w:r w:rsidRPr="0015533B">
        <w:t xml:space="preserve">cid </w:t>
      </w:r>
      <w:proofErr w:type="spellStart"/>
      <w:r w:rsidRPr="0015533B">
        <w:t>sulfate</w:t>
      </w:r>
      <w:proofErr w:type="spellEnd"/>
      <w:r w:rsidRPr="0015533B">
        <w:t xml:space="preserve"> soil</w:t>
      </w:r>
      <w:r>
        <w:rPr>
          <w:lang w:val="en-US"/>
        </w:rPr>
        <w:t xml:space="preserve"> investigation reports prepared for the works. This is not required for </w:t>
      </w:r>
      <w:r>
        <w:t>a</w:t>
      </w:r>
      <w:r w:rsidRPr="0015533B">
        <w:t xml:space="preserve">cid </w:t>
      </w:r>
      <w:proofErr w:type="spellStart"/>
      <w:r w:rsidRPr="0015533B">
        <w:t>sulfate</w:t>
      </w:r>
      <w:proofErr w:type="spellEnd"/>
      <w:r w:rsidRPr="0015533B">
        <w:t xml:space="preserve"> soi</w:t>
      </w:r>
      <w:r>
        <w:rPr>
          <w:lang w:val="en-US"/>
        </w:rPr>
        <w:t>l investigation reports commissioned by the Principal or the Superintendent.</w:t>
      </w:r>
    </w:p>
    <w:p w14:paraId="353102D4" w14:textId="77777777" w:rsidR="00E24A68" w:rsidRPr="0015533B" w:rsidRDefault="00000000" w:rsidP="00AC1C5C">
      <w:pPr>
        <w:pStyle w:val="GuideNotes01"/>
      </w:pPr>
      <w:r>
        <w:t>[</w:t>
      </w:r>
      <w:r w:rsidRPr="0015533B">
        <w:t>An acid sulfate soil investigation for the determination of the liming rate or management strategy should be undertaken dependent on the volume of cut or site conditions</w:t>
      </w:r>
      <w:r>
        <w:t>]</w:t>
      </w:r>
      <w:r w:rsidRPr="0015533B">
        <w:t>.</w:t>
      </w:r>
    </w:p>
    <w:p w14:paraId="344648D2" w14:textId="77777777" w:rsidR="00E24A68" w:rsidRDefault="00000000" w:rsidP="00E24A68">
      <w:pPr>
        <w:pStyle w:val="Heading3"/>
      </w:pPr>
      <w:r>
        <w:t>Contaminated land</w:t>
      </w:r>
      <w:r w:rsidRPr="0015533B">
        <w:t xml:space="preserve"> investigation</w:t>
      </w:r>
      <w:r>
        <w:t xml:space="preserve"> – Witness Point</w:t>
      </w:r>
    </w:p>
    <w:p w14:paraId="076476E9" w14:textId="77777777" w:rsidR="00E24A68" w:rsidRPr="00B45812" w:rsidRDefault="00000000" w:rsidP="00E24A68">
      <w:pPr>
        <w:rPr>
          <w:lang w:val="en-US"/>
        </w:rPr>
      </w:pPr>
      <w:r>
        <w:rPr>
          <w:b/>
          <w:lang w:val="en-US"/>
        </w:rPr>
        <w:t xml:space="preserve">Witness point - </w:t>
      </w:r>
      <w:r>
        <w:rPr>
          <w:lang w:val="en-US"/>
        </w:rPr>
        <w:t xml:space="preserve">Provide copies of </w:t>
      </w:r>
      <w:r>
        <w:t>contaminated land</w:t>
      </w:r>
      <w:r>
        <w:rPr>
          <w:lang w:val="en-US"/>
        </w:rPr>
        <w:t xml:space="preserve"> investigation reports prepared for the </w:t>
      </w:r>
      <w:proofErr w:type="gramStart"/>
      <w:r>
        <w:rPr>
          <w:lang w:val="en-US"/>
        </w:rPr>
        <w:t>works</w:t>
      </w:r>
      <w:proofErr w:type="gramEnd"/>
      <w:r>
        <w:rPr>
          <w:lang w:val="en-US"/>
        </w:rPr>
        <w:t xml:space="preserve">. Appropriately </w:t>
      </w:r>
      <w:proofErr w:type="gramStart"/>
      <w:r>
        <w:rPr>
          <w:lang w:val="en-US"/>
        </w:rPr>
        <w:t>scope</w:t>
      </w:r>
      <w:proofErr w:type="gramEnd"/>
      <w:r>
        <w:rPr>
          <w:lang w:val="en-US"/>
        </w:rPr>
        <w:t xml:space="preserve"> contaminated land investigations with consideration of the </w:t>
      </w:r>
      <w:proofErr w:type="gramStart"/>
      <w:r>
        <w:rPr>
          <w:lang w:val="en-US"/>
        </w:rPr>
        <w:t>past history</w:t>
      </w:r>
      <w:proofErr w:type="gramEnd"/>
      <w:r>
        <w:rPr>
          <w:lang w:val="en-US"/>
        </w:rPr>
        <w:t xml:space="preserve"> and use of the site. Investigations may include, but not be limited to, reporting on hydrocarbons, asbestos, and </w:t>
      </w:r>
      <w:r>
        <w:rPr>
          <w:rFonts w:cs="Arial"/>
          <w:color w:val="202124"/>
          <w:shd w:val="clear" w:color="auto" w:fill="FFFFFF"/>
        </w:rPr>
        <w:lastRenderedPageBreak/>
        <w:t>Perfluoroalkyl and polyfluoroalkyl substances (PFAS) contamination</w:t>
      </w:r>
      <w:r>
        <w:rPr>
          <w:lang w:val="en-US"/>
        </w:rPr>
        <w:t xml:space="preserve">. This is not required for </w:t>
      </w:r>
      <w:r>
        <w:t>contaminated land</w:t>
      </w:r>
      <w:r>
        <w:rPr>
          <w:lang w:val="en-US"/>
        </w:rPr>
        <w:t xml:space="preserve"> investigation reports addressing the listed contaminants or other identified contaminants commissioned by the Principal or the Superintendent.</w:t>
      </w:r>
    </w:p>
    <w:p w14:paraId="34327B39" w14:textId="77777777" w:rsidR="00E24A68" w:rsidRDefault="00000000" w:rsidP="00E24A68">
      <w:pPr>
        <w:pStyle w:val="Heading3"/>
      </w:pPr>
      <w:r>
        <w:t>Samples – Witness Point</w:t>
      </w:r>
    </w:p>
    <w:p w14:paraId="0FAE047D" w14:textId="77777777" w:rsidR="00E24A68" w:rsidRDefault="00000000" w:rsidP="00E24A68">
      <w:pPr>
        <w:rPr>
          <w:lang w:val="en-US"/>
        </w:rPr>
      </w:pPr>
      <w:r>
        <w:rPr>
          <w:b/>
          <w:lang w:val="en-US"/>
        </w:rPr>
        <w:t xml:space="preserve">Witness Point - </w:t>
      </w:r>
      <w:r>
        <w:rPr>
          <w:lang w:val="en-US"/>
        </w:rPr>
        <w:t>Submit to the Superintendent a 300 mm x 300 mm sample of the proposed geotextile, and geogrid. Do not commence work until the samples have been received by the Superintendent, and the type of geotextile, and geogrid have been approved.</w:t>
      </w:r>
    </w:p>
    <w:p w14:paraId="21EEED87" w14:textId="77777777" w:rsidR="00E24A68" w:rsidRDefault="00000000" w:rsidP="00E24A68">
      <w:pPr>
        <w:pStyle w:val="Heading3"/>
        <w:keepLines/>
      </w:pPr>
      <w:r>
        <w:t>Geotextile and geogrid placement – Witness Point</w:t>
      </w:r>
    </w:p>
    <w:p w14:paraId="661B1DC5" w14:textId="77777777" w:rsidR="00E24A68" w:rsidRDefault="00000000" w:rsidP="00E24A68">
      <w:pPr>
        <w:rPr>
          <w:lang w:val="en-US"/>
        </w:rPr>
      </w:pPr>
      <w:r w:rsidRPr="009055B9">
        <w:rPr>
          <w:b/>
          <w:lang w:val="en-US"/>
        </w:rPr>
        <w:t>Witness Point -</w:t>
      </w:r>
      <w:r>
        <w:rPr>
          <w:lang w:val="en-US"/>
        </w:rPr>
        <w:t xml:space="preserve"> Before placement of the geotextile, and geogrid submit to the Superintendent:</w:t>
      </w:r>
    </w:p>
    <w:p w14:paraId="39520494" w14:textId="77777777" w:rsidR="00E24A68" w:rsidRPr="009055B9" w:rsidRDefault="00000000">
      <w:pPr>
        <w:pStyle w:val="Bullet"/>
        <w:numPr>
          <w:ilvl w:val="0"/>
          <w:numId w:val="142"/>
        </w:numPr>
      </w:pPr>
      <w:r w:rsidRPr="009055B9">
        <w:t>The geogrid layout, lapping</w:t>
      </w:r>
      <w:r>
        <w:t>,</w:t>
      </w:r>
      <w:r w:rsidRPr="009055B9">
        <w:t xml:space="preserve"> and braiding plan.</w:t>
      </w:r>
    </w:p>
    <w:p w14:paraId="1A867ED4" w14:textId="77777777" w:rsidR="00E24A68" w:rsidRDefault="00000000">
      <w:pPr>
        <w:pStyle w:val="Bullet"/>
        <w:numPr>
          <w:ilvl w:val="0"/>
          <w:numId w:val="142"/>
        </w:numPr>
      </w:pPr>
      <w:r w:rsidRPr="009055B9">
        <w:t>The geotextile layout</w:t>
      </w:r>
      <w:r>
        <w:t>,</w:t>
      </w:r>
      <w:r w:rsidRPr="009055B9">
        <w:t xml:space="preserve"> and lapping plan.</w:t>
      </w:r>
    </w:p>
    <w:p w14:paraId="34BC556C" w14:textId="77777777" w:rsidR="00E24A68" w:rsidRDefault="00000000" w:rsidP="00E24A68">
      <w:pPr>
        <w:pStyle w:val="Heading3"/>
        <w:keepLines/>
      </w:pPr>
      <w:r>
        <w:t>Precast panel lifting and placement procedure – Witness Point</w:t>
      </w:r>
    </w:p>
    <w:p w14:paraId="3825D1DF" w14:textId="77777777" w:rsidR="00E24A68" w:rsidRDefault="00000000" w:rsidP="00E24A68">
      <w:pPr>
        <w:rPr>
          <w:lang w:val="en-US"/>
        </w:rPr>
      </w:pPr>
      <w:r w:rsidRPr="007134D0">
        <w:rPr>
          <w:b/>
          <w:lang w:val="en-US"/>
        </w:rPr>
        <w:t>Witness Point -</w:t>
      </w:r>
      <w:r>
        <w:rPr>
          <w:lang w:val="en-US"/>
        </w:rPr>
        <w:t xml:space="preserve"> Submit to the Superintendent a precast panel lifting procedure for approval.</w:t>
      </w:r>
    </w:p>
    <w:p w14:paraId="1DF13659" w14:textId="77777777" w:rsidR="00E24A68" w:rsidRPr="007134D0" w:rsidRDefault="00000000" w:rsidP="00E24A68">
      <w:pPr>
        <w:rPr>
          <w:lang w:val="en-US"/>
        </w:rPr>
      </w:pPr>
      <w:r w:rsidRPr="007134D0">
        <w:rPr>
          <w:b/>
          <w:lang w:val="en-US"/>
        </w:rPr>
        <w:t>Witness Point -</w:t>
      </w:r>
      <w:r>
        <w:rPr>
          <w:lang w:val="en-US"/>
        </w:rPr>
        <w:t xml:space="preserve"> Submit to the Superintendent a precast panel placement procedure for approval.</w:t>
      </w:r>
    </w:p>
    <w:p w14:paraId="49BEC21B" w14:textId="77777777" w:rsidR="00E24A68" w:rsidRDefault="00000000" w:rsidP="00E24A68">
      <w:pPr>
        <w:pStyle w:val="Heading2"/>
        <w:keepLines/>
        <w:ind w:left="720" w:hanging="720"/>
      </w:pPr>
      <w:r>
        <w:t>Boat Ramp Geometry</w:t>
      </w:r>
    </w:p>
    <w:p w14:paraId="3629747B" w14:textId="77777777" w:rsidR="00E24A68" w:rsidRDefault="00000000" w:rsidP="00E24A68">
      <w:pPr>
        <w:rPr>
          <w:lang w:val="en-US"/>
        </w:rPr>
      </w:pPr>
      <w:r w:rsidRPr="00DE762A">
        <w:rPr>
          <w:lang w:val="en-US"/>
        </w:rPr>
        <w:t>Design loading: Dual axle tra</w:t>
      </w:r>
      <w:r>
        <w:rPr>
          <w:lang w:val="en-US"/>
        </w:rPr>
        <w:t xml:space="preserve">iler – 2 </w:t>
      </w:r>
      <w:proofErr w:type="spellStart"/>
      <w:r>
        <w:rPr>
          <w:lang w:val="en-US"/>
        </w:rPr>
        <w:t>tonnes</w:t>
      </w:r>
      <w:proofErr w:type="spellEnd"/>
      <w:r>
        <w:rPr>
          <w:lang w:val="en-US"/>
        </w:rPr>
        <w:t xml:space="preserve"> per axle at 750 </w:t>
      </w:r>
      <w:r w:rsidRPr="00DE762A">
        <w:rPr>
          <w:lang w:val="en-US"/>
        </w:rPr>
        <w:t xml:space="preserve">mm </w:t>
      </w:r>
      <w:proofErr w:type="spellStart"/>
      <w:r w:rsidRPr="00DE762A">
        <w:rPr>
          <w:lang w:val="en-US"/>
        </w:rPr>
        <w:t>centres</w:t>
      </w:r>
      <w:proofErr w:type="spellEnd"/>
      <w:r w:rsidRPr="00DE762A">
        <w:rPr>
          <w:lang w:val="en-US"/>
        </w:rPr>
        <w:t>.</w:t>
      </w:r>
    </w:p>
    <w:p w14:paraId="6F665105" w14:textId="77777777" w:rsidR="00E24A68" w:rsidRDefault="00000000" w:rsidP="00E24A68">
      <w:pPr>
        <w:rPr>
          <w:lang w:val="en-US"/>
        </w:rPr>
      </w:pPr>
      <w:r>
        <w:rPr>
          <w:lang w:val="en-US"/>
        </w:rPr>
        <w:t xml:space="preserve">Lane width: </w:t>
      </w:r>
    </w:p>
    <w:p w14:paraId="433F31D0" w14:textId="77777777" w:rsidR="00E24A68" w:rsidRPr="00F722BA" w:rsidRDefault="00000000">
      <w:pPr>
        <w:pStyle w:val="Bullet"/>
        <w:numPr>
          <w:ilvl w:val="0"/>
          <w:numId w:val="142"/>
        </w:numPr>
      </w:pPr>
      <w:r w:rsidRPr="00F722BA">
        <w:t xml:space="preserve">Single lane </w:t>
      </w:r>
      <w:r>
        <w:t>boat ramp</w:t>
      </w:r>
      <w:r w:rsidRPr="00F722BA">
        <w:t>; 4.0 m.</w:t>
      </w:r>
    </w:p>
    <w:p w14:paraId="6A66E249" w14:textId="77777777" w:rsidR="00E24A68" w:rsidRPr="00F722BA" w:rsidRDefault="00000000">
      <w:pPr>
        <w:pStyle w:val="Bullet"/>
        <w:numPr>
          <w:ilvl w:val="0"/>
          <w:numId w:val="142"/>
        </w:numPr>
      </w:pPr>
      <w:r w:rsidRPr="00F722BA">
        <w:t>Dual lane boat ramp; refer to the project drawings.</w:t>
      </w:r>
    </w:p>
    <w:p w14:paraId="0803EFAD" w14:textId="77777777" w:rsidR="00E24A68" w:rsidRPr="00F722BA" w:rsidRDefault="00000000">
      <w:pPr>
        <w:pStyle w:val="Bullet"/>
        <w:numPr>
          <w:ilvl w:val="0"/>
          <w:numId w:val="142"/>
        </w:numPr>
      </w:pPr>
      <w:r w:rsidRPr="00F722BA">
        <w:t>Boat ramp not perpendicular to the embankment; refer to the project drawings.</w:t>
      </w:r>
    </w:p>
    <w:p w14:paraId="1A0E7B91" w14:textId="77777777" w:rsidR="00E24A68" w:rsidRDefault="00000000" w:rsidP="00E24A68">
      <w:pPr>
        <w:rPr>
          <w:lang w:val="en-US"/>
        </w:rPr>
      </w:pPr>
      <w:r>
        <w:rPr>
          <w:lang w:val="en-US"/>
        </w:rPr>
        <w:t>HAT: +0.5 m.</w:t>
      </w:r>
    </w:p>
    <w:p w14:paraId="38A73A99" w14:textId="77777777" w:rsidR="00E24A68" w:rsidRDefault="00000000" w:rsidP="00E24A68">
      <w:pPr>
        <w:rPr>
          <w:lang w:val="en-US"/>
        </w:rPr>
      </w:pPr>
      <w:r>
        <w:rPr>
          <w:lang w:val="en-US"/>
        </w:rPr>
        <w:t>LAT: -1.0 m.</w:t>
      </w:r>
    </w:p>
    <w:p w14:paraId="027FE005" w14:textId="77777777" w:rsidR="00E24A68" w:rsidRDefault="00000000" w:rsidP="00AC1C5C">
      <w:pPr>
        <w:pStyle w:val="GuideNotes01"/>
      </w:pPr>
      <w:r>
        <w:t>[Depth of ramp below LAT will be site specific.]</w:t>
      </w:r>
    </w:p>
    <w:p w14:paraId="7EC1CA86" w14:textId="77777777" w:rsidR="00E24A68" w:rsidRDefault="00000000" w:rsidP="00E24A68">
      <w:pPr>
        <w:rPr>
          <w:lang w:val="en-US"/>
        </w:rPr>
      </w:pPr>
      <w:r>
        <w:rPr>
          <w:lang w:val="en-US"/>
        </w:rPr>
        <w:t>Maximum slope: 1:8</w:t>
      </w:r>
    </w:p>
    <w:p w14:paraId="6B83650D" w14:textId="77777777" w:rsidR="00E24A68" w:rsidRDefault="00000000" w:rsidP="00E24A68">
      <w:pPr>
        <w:rPr>
          <w:lang w:val="en-US"/>
        </w:rPr>
      </w:pPr>
      <w:r>
        <w:rPr>
          <w:lang w:val="en-US"/>
        </w:rPr>
        <w:t>Minimum slope: 1:10</w:t>
      </w:r>
    </w:p>
    <w:p w14:paraId="2AC8838F" w14:textId="77777777" w:rsidR="00E24A68" w:rsidRDefault="00000000" w:rsidP="00E24A68">
      <w:pPr>
        <w:pStyle w:val="Heading2"/>
        <w:keepLines/>
        <w:ind w:left="720" w:hanging="720"/>
      </w:pPr>
      <w:r>
        <w:t>Barge Landing Geometry</w:t>
      </w:r>
    </w:p>
    <w:p w14:paraId="696BC4B6" w14:textId="77777777" w:rsidR="00E24A68" w:rsidRDefault="00000000" w:rsidP="00E24A68">
      <w:pPr>
        <w:rPr>
          <w:lang w:val="en-US"/>
        </w:rPr>
      </w:pPr>
      <w:r>
        <w:rPr>
          <w:lang w:val="en-US"/>
        </w:rPr>
        <w:t xml:space="preserve">LAT: - </w:t>
      </w:r>
      <w:r w:rsidRPr="00CF6B1D">
        <w:rPr>
          <w:i/>
          <w:color w:val="FF0000"/>
          <w:lang w:val="en-US"/>
        </w:rPr>
        <w:t>[</w:t>
      </w:r>
      <w:r w:rsidRPr="00555449">
        <w:rPr>
          <w:i/>
          <w:color w:val="FF0000"/>
          <w:lang w:val="en-US"/>
        </w:rPr>
        <w:t>complete/edit</w:t>
      </w:r>
      <w:r w:rsidRPr="00CF6B1D">
        <w:rPr>
          <w:i/>
          <w:color w:val="FF0000"/>
          <w:lang w:val="en-US"/>
        </w:rPr>
        <w:t>]</w:t>
      </w:r>
      <w:r>
        <w:rPr>
          <w:i/>
          <w:color w:val="FF0000"/>
          <w:lang w:val="en-US"/>
        </w:rPr>
        <w:t> </w:t>
      </w:r>
      <w:r>
        <w:rPr>
          <w:lang w:val="en-US"/>
        </w:rPr>
        <w:t>m.</w:t>
      </w:r>
    </w:p>
    <w:p w14:paraId="66666A0F" w14:textId="77777777" w:rsidR="00E24A68" w:rsidRPr="001605DD" w:rsidRDefault="00000000" w:rsidP="00AC1C5C">
      <w:pPr>
        <w:pStyle w:val="GuideNotes01"/>
      </w:pPr>
      <w:r>
        <w:t>[Depth of ramp below LAT will be site specific.</w:t>
      </w:r>
      <w:r w:rsidRPr="00130218">
        <w:t xml:space="preserve"> </w:t>
      </w:r>
      <w:r>
        <w:t>Show depth here if not on drawings. Add any other relevant information if not included on drawings.]</w:t>
      </w:r>
    </w:p>
    <w:p w14:paraId="01FFA987" w14:textId="77777777" w:rsidR="00E24A68" w:rsidRPr="00DC286B" w:rsidRDefault="00000000" w:rsidP="00E24A68">
      <w:pPr>
        <w:pStyle w:val="Heading2"/>
        <w:ind w:left="720" w:hanging="720"/>
      </w:pPr>
      <w:r>
        <w:t>Components and Materials</w:t>
      </w:r>
    </w:p>
    <w:p w14:paraId="48175EFC" w14:textId="77777777" w:rsidR="00E24A68" w:rsidRPr="009209B0" w:rsidRDefault="00000000" w:rsidP="00E24A68">
      <w:pPr>
        <w:rPr>
          <w:lang w:val="en-US"/>
        </w:rPr>
      </w:pPr>
      <w:r>
        <w:rPr>
          <w:lang w:val="en-US"/>
        </w:rPr>
        <w:t>R</w:t>
      </w:r>
      <w:r w:rsidRPr="009209B0">
        <w:rPr>
          <w:lang w:val="en-US"/>
        </w:rPr>
        <w:t xml:space="preserve">amp </w:t>
      </w:r>
      <w:r>
        <w:rPr>
          <w:lang w:val="en-US"/>
        </w:rPr>
        <w:t>to include, but not be limited to, the</w:t>
      </w:r>
      <w:r w:rsidRPr="009209B0">
        <w:rPr>
          <w:lang w:val="en-US"/>
        </w:rPr>
        <w:t xml:space="preserve"> following components</w:t>
      </w:r>
      <w:r>
        <w:rPr>
          <w:lang w:val="en-US"/>
        </w:rPr>
        <w:t xml:space="preserve"> and materials</w:t>
      </w:r>
      <w:r w:rsidRPr="009209B0">
        <w:rPr>
          <w:lang w:val="en-US"/>
        </w:rPr>
        <w:t>:</w:t>
      </w:r>
    </w:p>
    <w:p w14:paraId="43A3B334" w14:textId="77777777" w:rsidR="00E24A68" w:rsidRPr="009209B0" w:rsidRDefault="00000000">
      <w:pPr>
        <w:pStyle w:val="Bullet"/>
        <w:numPr>
          <w:ilvl w:val="0"/>
          <w:numId w:val="142"/>
        </w:numPr>
      </w:pPr>
      <w:r>
        <w:t>G</w:t>
      </w:r>
      <w:r w:rsidRPr="009209B0">
        <w:t>eotextile</w:t>
      </w:r>
      <w:r>
        <w:t>,</w:t>
      </w:r>
      <w:r w:rsidRPr="009209B0">
        <w:t xml:space="preserve"> and geogrid for separation of </w:t>
      </w:r>
      <w:r>
        <w:t>the subgrade</w:t>
      </w:r>
      <w:r w:rsidRPr="009209B0">
        <w:t xml:space="preserve"> and containment of the core</w:t>
      </w:r>
      <w:r>
        <w:t>.</w:t>
      </w:r>
    </w:p>
    <w:p w14:paraId="7A1EB192" w14:textId="77777777" w:rsidR="00E24A68" w:rsidRDefault="00000000">
      <w:pPr>
        <w:pStyle w:val="Bullet"/>
        <w:numPr>
          <w:ilvl w:val="0"/>
          <w:numId w:val="142"/>
        </w:numPr>
      </w:pPr>
      <w:r w:rsidRPr="009209B0">
        <w:t>75</w:t>
      </w:r>
      <w:r>
        <w:t> mm</w:t>
      </w:r>
      <w:r w:rsidRPr="009209B0">
        <w:t xml:space="preserve"> </w:t>
      </w:r>
      <w:r>
        <w:t xml:space="preserve">crushed rock </w:t>
      </w:r>
      <w:r w:rsidRPr="009209B0">
        <w:t>core or base</w:t>
      </w:r>
      <w:r>
        <w:t>.</w:t>
      </w:r>
    </w:p>
    <w:p w14:paraId="068F2C86" w14:textId="77777777" w:rsidR="00E24A68" w:rsidRDefault="00000000">
      <w:pPr>
        <w:pStyle w:val="Bullet"/>
        <w:numPr>
          <w:ilvl w:val="0"/>
          <w:numId w:val="142"/>
        </w:numPr>
      </w:pPr>
      <w:r>
        <w:t>10 mm gravel blinding layer.</w:t>
      </w:r>
    </w:p>
    <w:p w14:paraId="3DABB52C" w14:textId="77777777" w:rsidR="00E24A68" w:rsidRDefault="00000000">
      <w:pPr>
        <w:pStyle w:val="Bullet"/>
        <w:numPr>
          <w:ilvl w:val="0"/>
          <w:numId w:val="142"/>
        </w:numPr>
      </w:pPr>
      <w:r>
        <w:t>C</w:t>
      </w:r>
      <w:r w:rsidRPr="009209B0">
        <w:t xml:space="preserve">ast </w:t>
      </w:r>
      <w:proofErr w:type="spellStart"/>
      <w:r w:rsidRPr="009209B0">
        <w:t>insitu</w:t>
      </w:r>
      <w:proofErr w:type="spellEnd"/>
      <w:r w:rsidRPr="009209B0">
        <w:t xml:space="preserve"> </w:t>
      </w:r>
      <w:r>
        <w:t>concrete approach slab.</w:t>
      </w:r>
    </w:p>
    <w:p w14:paraId="7F521E11" w14:textId="77777777" w:rsidR="00E24A68" w:rsidRPr="009209B0" w:rsidRDefault="00000000">
      <w:pPr>
        <w:pStyle w:val="Bullet"/>
        <w:numPr>
          <w:ilvl w:val="0"/>
          <w:numId w:val="142"/>
        </w:numPr>
      </w:pPr>
      <w:r>
        <w:t xml:space="preserve">Cast </w:t>
      </w:r>
      <w:proofErr w:type="spellStart"/>
      <w:r>
        <w:t>insitu</w:t>
      </w:r>
      <w:proofErr w:type="spellEnd"/>
      <w:r>
        <w:t xml:space="preserve"> anchor beam</w:t>
      </w:r>
      <w:r w:rsidRPr="009209B0">
        <w:t>.</w:t>
      </w:r>
      <w:r>
        <w:t xml:space="preserve"> Finish to match c</w:t>
      </w:r>
      <w:r w:rsidRPr="00570A02">
        <w:t xml:space="preserve">ast </w:t>
      </w:r>
      <w:proofErr w:type="spellStart"/>
      <w:r w:rsidRPr="00570A02">
        <w:t>insitu</w:t>
      </w:r>
      <w:proofErr w:type="spellEnd"/>
      <w:r w:rsidRPr="00570A02">
        <w:t xml:space="preserve"> concrete </w:t>
      </w:r>
      <w:r>
        <w:t>approach</w:t>
      </w:r>
      <w:r w:rsidRPr="00570A02">
        <w:t xml:space="preserve"> slab</w:t>
      </w:r>
      <w:r>
        <w:t>.</w:t>
      </w:r>
    </w:p>
    <w:p w14:paraId="0C585E27" w14:textId="77777777" w:rsidR="00E24A68" w:rsidRPr="009209B0" w:rsidRDefault="00000000">
      <w:pPr>
        <w:pStyle w:val="Bullet"/>
        <w:numPr>
          <w:ilvl w:val="0"/>
          <w:numId w:val="142"/>
        </w:numPr>
      </w:pPr>
      <w:r>
        <w:lastRenderedPageBreak/>
        <w:t>P</w:t>
      </w:r>
      <w:r w:rsidRPr="009209B0">
        <w:t>recast concrete ramp planks</w:t>
      </w:r>
      <w:r>
        <w:t>.</w:t>
      </w:r>
    </w:p>
    <w:p w14:paraId="3520A7E7" w14:textId="77777777" w:rsidR="00E24A68" w:rsidRPr="009209B0" w:rsidRDefault="00000000">
      <w:pPr>
        <w:pStyle w:val="Bullet"/>
        <w:numPr>
          <w:ilvl w:val="0"/>
          <w:numId w:val="142"/>
        </w:numPr>
      </w:pPr>
      <w:r>
        <w:t xml:space="preserve">Cast </w:t>
      </w:r>
      <w:proofErr w:type="spellStart"/>
      <w:r>
        <w:t>insitu</w:t>
      </w:r>
      <w:proofErr w:type="spellEnd"/>
      <w:r>
        <w:t xml:space="preserve"> shoulders, and shoulder batters, and/or f</w:t>
      </w:r>
      <w:r w:rsidRPr="009209B0">
        <w:t xml:space="preserve">ully grouted </w:t>
      </w:r>
      <w:r>
        <w:t xml:space="preserve">stone </w:t>
      </w:r>
      <w:r w:rsidRPr="009209B0">
        <w:t>shoulders</w:t>
      </w:r>
      <w:r>
        <w:t>,</w:t>
      </w:r>
      <w:r w:rsidRPr="009209B0">
        <w:t xml:space="preserve"> and shoulder batters</w:t>
      </w:r>
      <w:r>
        <w:t>. These are to extend to the MSL as a minimum. When in cut construction to include a</w:t>
      </w:r>
      <w:r w:rsidRPr="009209B0">
        <w:t xml:space="preserve"> spoo</w:t>
      </w:r>
      <w:r>
        <w:t>n drain.</w:t>
      </w:r>
    </w:p>
    <w:p w14:paraId="40D6296D" w14:textId="77777777" w:rsidR="00E24A68" w:rsidRDefault="00000000">
      <w:pPr>
        <w:pStyle w:val="Bullet"/>
        <w:numPr>
          <w:ilvl w:val="0"/>
          <w:numId w:val="142"/>
        </w:numPr>
      </w:pPr>
      <w:r>
        <w:t>S</w:t>
      </w:r>
      <w:r w:rsidRPr="007F2680">
        <w:t xml:space="preserve">tone </w:t>
      </w:r>
      <w:r>
        <w:t xml:space="preserve">pitched </w:t>
      </w:r>
      <w:r w:rsidRPr="007F2680">
        <w:t>shoulders and shoulder batters.</w:t>
      </w:r>
    </w:p>
    <w:p w14:paraId="730012A3" w14:textId="77777777" w:rsidR="00E24A68" w:rsidRDefault="00000000">
      <w:pPr>
        <w:pStyle w:val="Bullet"/>
        <w:numPr>
          <w:ilvl w:val="0"/>
          <w:numId w:val="142"/>
        </w:numPr>
      </w:pPr>
      <w:r>
        <w:t>Rock armour to shoulders and shoulder batters.</w:t>
      </w:r>
    </w:p>
    <w:p w14:paraId="64D7E176" w14:textId="77777777" w:rsidR="00E24A68" w:rsidRDefault="00000000">
      <w:pPr>
        <w:pStyle w:val="Bullet"/>
        <w:numPr>
          <w:ilvl w:val="0"/>
          <w:numId w:val="142"/>
        </w:numPr>
      </w:pPr>
      <w:proofErr w:type="spellStart"/>
      <w:r>
        <w:t>Flexmat</w:t>
      </w:r>
      <w:proofErr w:type="spellEnd"/>
      <w:r>
        <w:t>.</w:t>
      </w:r>
    </w:p>
    <w:p w14:paraId="48F15B96" w14:textId="77777777" w:rsidR="00E24A68" w:rsidRDefault="00000000" w:rsidP="00AC1C5C">
      <w:pPr>
        <w:pStyle w:val="GuideNotes01"/>
      </w:pPr>
      <w:r>
        <w:t>[</w:t>
      </w:r>
      <w:r w:rsidRPr="00253F89">
        <w:t xml:space="preserve">Subject to site and availability of </w:t>
      </w:r>
      <w:r>
        <w:t>materials with consideration as to</w:t>
      </w:r>
      <w:r w:rsidRPr="00253F89">
        <w:t xml:space="preserve"> whether it is a</w:t>
      </w:r>
      <w:r>
        <w:t>n</w:t>
      </w:r>
      <w:r w:rsidRPr="00253F89">
        <w:t xml:space="preserve"> urban or remote location</w:t>
      </w:r>
      <w:r>
        <w:t>.</w:t>
      </w:r>
    </w:p>
    <w:p w14:paraId="6E535CA9" w14:textId="77777777" w:rsidR="00E24A68" w:rsidRDefault="00000000" w:rsidP="00AC1C5C">
      <w:pPr>
        <w:pStyle w:val="GuideNotes01"/>
      </w:pPr>
      <w:r>
        <w:t>Delete components not in project. Add components that are in project but not in list]</w:t>
      </w:r>
      <w:r w:rsidRPr="00253F89">
        <w:t>.</w:t>
      </w:r>
    </w:p>
    <w:p w14:paraId="0F16B110" w14:textId="77777777" w:rsidR="00E24A68" w:rsidRPr="00526983" w:rsidRDefault="00000000" w:rsidP="00E24A68">
      <w:r>
        <w:t>Refer to Project Drawings.</w:t>
      </w:r>
    </w:p>
    <w:p w14:paraId="74937B6A" w14:textId="77777777" w:rsidR="00E24A68" w:rsidRDefault="00000000" w:rsidP="00E24A68">
      <w:pPr>
        <w:pStyle w:val="Heading3"/>
      </w:pPr>
      <w:r>
        <w:t>Coffer Dams, Timbering, Shoring, and Sheeting – Witness Point</w:t>
      </w:r>
    </w:p>
    <w:p w14:paraId="58F29215" w14:textId="77777777" w:rsidR="00E24A68" w:rsidRDefault="00000000" w:rsidP="00E24A68">
      <w:pPr>
        <w:rPr>
          <w:lang w:val="en-US"/>
        </w:rPr>
      </w:pPr>
      <w:r>
        <w:rPr>
          <w:b/>
          <w:lang w:val="en-US"/>
        </w:rPr>
        <w:t>Witness point -</w:t>
      </w:r>
      <w:r>
        <w:rPr>
          <w:lang w:val="en-US"/>
        </w:rPr>
        <w:t xml:space="preserve"> Provide details of coffer dams, timbering, shoring, and sheeting proposed to be used in the execution of the works.</w:t>
      </w:r>
    </w:p>
    <w:p w14:paraId="6CDB2424" w14:textId="77777777" w:rsidR="00E24A68" w:rsidRPr="005459E9" w:rsidRDefault="00000000" w:rsidP="00E24A68">
      <w:pPr>
        <w:rPr>
          <w:lang w:val="en-US"/>
        </w:rPr>
      </w:pPr>
      <w:r>
        <w:rPr>
          <w:b/>
          <w:lang w:val="en-US"/>
        </w:rPr>
        <w:t>Witness point -</w:t>
      </w:r>
      <w:r>
        <w:rPr>
          <w:lang w:val="en-US"/>
        </w:rPr>
        <w:t xml:space="preserve"> Provide copies of Safe Work Method Statements for the installation, use, and removal of any coffer dams, timbering, shoring and sheeting proposed to be used in the execution of the works.</w:t>
      </w:r>
    </w:p>
    <w:p w14:paraId="2E06643A" w14:textId="77777777" w:rsidR="00E24A68" w:rsidRPr="00F0656A" w:rsidRDefault="00000000" w:rsidP="00E24A68">
      <w:pPr>
        <w:rPr>
          <w:lang w:val="en-US"/>
        </w:rPr>
      </w:pPr>
      <w:r w:rsidRPr="00F0656A">
        <w:rPr>
          <w:lang w:val="en-US"/>
        </w:rPr>
        <w:t>Design any coffer dams required for the execution of the works.</w:t>
      </w:r>
    </w:p>
    <w:p w14:paraId="463FD552" w14:textId="77777777" w:rsidR="00E24A68" w:rsidRPr="00F0656A" w:rsidRDefault="00000000" w:rsidP="00E24A68">
      <w:pPr>
        <w:rPr>
          <w:lang w:val="en-US"/>
        </w:rPr>
      </w:pPr>
      <w:r w:rsidRPr="00F0656A">
        <w:rPr>
          <w:lang w:val="en-US"/>
        </w:rPr>
        <w:t>Construct coffer dams to adequate height and depth and as waterproof as necessary for proper performance.</w:t>
      </w:r>
    </w:p>
    <w:p w14:paraId="19E772DF" w14:textId="77777777" w:rsidR="00E24A68" w:rsidRPr="00F0656A" w:rsidRDefault="00000000" w:rsidP="00E24A68">
      <w:pPr>
        <w:rPr>
          <w:lang w:val="en-US"/>
        </w:rPr>
      </w:pPr>
      <w:r w:rsidRPr="00F0656A">
        <w:rPr>
          <w:lang w:val="en-US"/>
        </w:rPr>
        <w:t>Provide adequate clearance for:</w:t>
      </w:r>
    </w:p>
    <w:p w14:paraId="5F2EA4CF" w14:textId="77777777" w:rsidR="00E24A68" w:rsidRPr="004277AF" w:rsidRDefault="00000000">
      <w:pPr>
        <w:pStyle w:val="Bullet"/>
        <w:numPr>
          <w:ilvl w:val="0"/>
          <w:numId w:val="142"/>
        </w:numPr>
      </w:pPr>
      <w:r w:rsidRPr="004277AF">
        <w:t>Construction of forms.</w:t>
      </w:r>
    </w:p>
    <w:p w14:paraId="1B758433" w14:textId="77777777" w:rsidR="00E24A68" w:rsidRPr="004277AF" w:rsidRDefault="00000000">
      <w:pPr>
        <w:pStyle w:val="Bullet"/>
        <w:numPr>
          <w:ilvl w:val="0"/>
          <w:numId w:val="142"/>
        </w:numPr>
      </w:pPr>
      <w:r w:rsidRPr="004277AF">
        <w:t>Inspection of interiors.</w:t>
      </w:r>
    </w:p>
    <w:p w14:paraId="065D5AB1" w14:textId="77777777" w:rsidR="00E24A68" w:rsidRPr="004277AF" w:rsidRDefault="00000000">
      <w:pPr>
        <w:pStyle w:val="Bullet"/>
        <w:numPr>
          <w:ilvl w:val="0"/>
          <w:numId w:val="142"/>
        </w:numPr>
      </w:pPr>
      <w:r w:rsidRPr="004277AF">
        <w:t>Pumping from outside the forms.</w:t>
      </w:r>
    </w:p>
    <w:p w14:paraId="466CFAB0" w14:textId="77777777" w:rsidR="00E24A68" w:rsidRPr="00F0656A" w:rsidRDefault="00000000" w:rsidP="00E24A68">
      <w:pPr>
        <w:rPr>
          <w:lang w:val="en-US"/>
        </w:rPr>
      </w:pPr>
      <w:r w:rsidRPr="00F0656A">
        <w:rPr>
          <w:lang w:val="en-US"/>
        </w:rPr>
        <w:t xml:space="preserve">Remove </w:t>
      </w:r>
      <w:r>
        <w:rPr>
          <w:lang w:val="en-US"/>
        </w:rPr>
        <w:t xml:space="preserve">timbering, </w:t>
      </w:r>
      <w:r w:rsidRPr="00F0656A">
        <w:rPr>
          <w:lang w:val="en-US"/>
        </w:rPr>
        <w:t>shoring</w:t>
      </w:r>
      <w:r>
        <w:rPr>
          <w:lang w:val="en-US"/>
        </w:rPr>
        <w:t>,</w:t>
      </w:r>
      <w:r w:rsidRPr="00F0656A">
        <w:rPr>
          <w:lang w:val="en-US"/>
        </w:rPr>
        <w:t xml:space="preserve"> and</w:t>
      </w:r>
      <w:r>
        <w:rPr>
          <w:lang w:val="en-US"/>
        </w:rPr>
        <w:t>/or</w:t>
      </w:r>
      <w:r w:rsidRPr="00F0656A">
        <w:rPr>
          <w:lang w:val="en-US"/>
        </w:rPr>
        <w:t xml:space="preserve"> sheeting from inside excavation</w:t>
      </w:r>
      <w:r>
        <w:rPr>
          <w:lang w:val="en-US"/>
        </w:rPr>
        <w:t>s when they are no longer required in-situ</w:t>
      </w:r>
      <w:r w:rsidRPr="00F0656A">
        <w:rPr>
          <w:lang w:val="en-US"/>
        </w:rPr>
        <w:t>.</w:t>
      </w:r>
    </w:p>
    <w:p w14:paraId="5DDA093A" w14:textId="77777777" w:rsidR="00E24A68" w:rsidRPr="00F0656A" w:rsidRDefault="00000000" w:rsidP="00E24A68">
      <w:pPr>
        <w:rPr>
          <w:lang w:val="en-US"/>
        </w:rPr>
      </w:pPr>
      <w:r w:rsidRPr="00F0656A">
        <w:rPr>
          <w:lang w:val="en-US"/>
        </w:rPr>
        <w:t xml:space="preserve">Remove coffer dams, </w:t>
      </w:r>
      <w:r>
        <w:rPr>
          <w:lang w:val="en-US"/>
        </w:rPr>
        <w:t xml:space="preserve">timbering, shoring, and </w:t>
      </w:r>
      <w:r w:rsidRPr="00F0656A">
        <w:rPr>
          <w:lang w:val="en-US"/>
        </w:rPr>
        <w:t>sheeting</w:t>
      </w:r>
      <w:r>
        <w:rPr>
          <w:lang w:val="en-US"/>
        </w:rPr>
        <w:t>,</w:t>
      </w:r>
      <w:r w:rsidRPr="00F0656A">
        <w:rPr>
          <w:lang w:val="en-US"/>
        </w:rPr>
        <w:t xml:space="preserve"> </w:t>
      </w:r>
      <w:r>
        <w:rPr>
          <w:lang w:val="en-US"/>
        </w:rPr>
        <w:t xml:space="preserve">and associated materials and components, </w:t>
      </w:r>
      <w:r w:rsidRPr="00F0656A">
        <w:rPr>
          <w:lang w:val="en-US"/>
        </w:rPr>
        <w:t>and the like</w:t>
      </w:r>
      <w:r>
        <w:rPr>
          <w:lang w:val="en-US"/>
        </w:rPr>
        <w:t>,</w:t>
      </w:r>
      <w:r w:rsidRPr="00F0656A">
        <w:rPr>
          <w:lang w:val="en-US"/>
        </w:rPr>
        <w:t xml:space="preserve"> from the site when no longer required.</w:t>
      </w:r>
    </w:p>
    <w:p w14:paraId="10A0E75D" w14:textId="77777777" w:rsidR="00E24A68" w:rsidRPr="00F0656A" w:rsidRDefault="00000000" w:rsidP="00E24A68">
      <w:pPr>
        <w:rPr>
          <w:lang w:val="en-US"/>
        </w:rPr>
      </w:pPr>
      <w:r w:rsidRPr="00F0656A">
        <w:rPr>
          <w:lang w:val="en-US"/>
        </w:rPr>
        <w:t>Do not damage the finished structure or disturb adjacent in situ material.</w:t>
      </w:r>
    </w:p>
    <w:p w14:paraId="07D8A6D7" w14:textId="77777777" w:rsidR="00E24A68" w:rsidRPr="00F0656A" w:rsidRDefault="00000000" w:rsidP="00E24A68">
      <w:pPr>
        <w:rPr>
          <w:lang w:val="en-US"/>
        </w:rPr>
      </w:pPr>
      <w:r w:rsidRPr="00F0656A">
        <w:rPr>
          <w:lang w:val="en-US"/>
        </w:rPr>
        <w:t>Remove obstructions from waterways.</w:t>
      </w:r>
    </w:p>
    <w:p w14:paraId="1D854798" w14:textId="77777777" w:rsidR="00E24A68" w:rsidRDefault="00000000" w:rsidP="00E24A68">
      <w:pPr>
        <w:rPr>
          <w:lang w:val="en-US"/>
        </w:rPr>
      </w:pPr>
      <w:r w:rsidRPr="00F0656A">
        <w:rPr>
          <w:lang w:val="en-US"/>
        </w:rPr>
        <w:t xml:space="preserve">Do not incorporate (or cast in) any portion of these temporary works in the final structure without </w:t>
      </w:r>
      <w:r>
        <w:rPr>
          <w:lang w:val="en-US"/>
        </w:rPr>
        <w:t xml:space="preserve">Superintendent </w:t>
      </w:r>
      <w:r w:rsidRPr="00F0656A">
        <w:rPr>
          <w:lang w:val="en-US"/>
        </w:rPr>
        <w:t>approval.</w:t>
      </w:r>
    </w:p>
    <w:p w14:paraId="1D18629F" w14:textId="77777777" w:rsidR="00E24A68" w:rsidRPr="009209B0" w:rsidRDefault="00000000" w:rsidP="00AC1C5C">
      <w:pPr>
        <w:pStyle w:val="GuideNotes01"/>
      </w:pPr>
      <w:r>
        <w:t>[Delete items not required in the works. Add details to items included in the works.]</w:t>
      </w:r>
    </w:p>
    <w:p w14:paraId="4B8C1D6A" w14:textId="77777777" w:rsidR="00E24A68" w:rsidRPr="00230F00" w:rsidRDefault="00000000" w:rsidP="00AC1C5C">
      <w:pPr>
        <w:pStyle w:val="GuideNotes01"/>
      </w:pPr>
      <w:r>
        <w:t xml:space="preserve"> [Delete this clause if not required in the works.]</w:t>
      </w:r>
    </w:p>
    <w:p w14:paraId="5951596D" w14:textId="77777777" w:rsidR="00E24A68" w:rsidRDefault="00000000" w:rsidP="00E24A68">
      <w:pPr>
        <w:pStyle w:val="Heading2"/>
        <w:ind w:left="720" w:hanging="720"/>
      </w:pPr>
      <w:r w:rsidRPr="009C7F66">
        <w:t>Earthworks</w:t>
      </w:r>
      <w:r>
        <w:t xml:space="preserve"> in Cut</w:t>
      </w:r>
    </w:p>
    <w:p w14:paraId="20E09659" w14:textId="77777777" w:rsidR="00E24A68" w:rsidRDefault="00000000" w:rsidP="00E24A68">
      <w:pPr>
        <w:pStyle w:val="Heading3"/>
      </w:pPr>
      <w:r>
        <w:t>Methodology</w:t>
      </w:r>
    </w:p>
    <w:p w14:paraId="62F48F73" w14:textId="77777777" w:rsidR="00E24A68" w:rsidRDefault="00000000" w:rsidP="00E24A68">
      <w:pPr>
        <w:rPr>
          <w:lang w:val="en-US"/>
        </w:rPr>
      </w:pPr>
      <w:r w:rsidRPr="008F63D7">
        <w:rPr>
          <w:lang w:val="en-US"/>
        </w:rPr>
        <w:t>Carry out the excavation works in an environmentally sensitive manner under the requirements of the Environmental Management Plan (EMP).</w:t>
      </w:r>
    </w:p>
    <w:p w14:paraId="5B3014AE" w14:textId="77777777" w:rsidR="00E24A68" w:rsidRPr="0022698E" w:rsidRDefault="00000000" w:rsidP="00E24A68">
      <w:pPr>
        <w:rPr>
          <w:lang w:val="en-US"/>
        </w:rPr>
      </w:pPr>
      <w:r w:rsidRPr="0022698E">
        <w:rPr>
          <w:lang w:val="en-US"/>
        </w:rPr>
        <w:t xml:space="preserve">The Superintendent may require adjustments to the method </w:t>
      </w:r>
      <w:proofErr w:type="gramStart"/>
      <w:r w:rsidRPr="0022698E">
        <w:rPr>
          <w:lang w:val="en-US"/>
        </w:rPr>
        <w:t>during the course of</w:t>
      </w:r>
      <w:proofErr w:type="gramEnd"/>
      <w:r w:rsidRPr="0022698E">
        <w:rPr>
          <w:lang w:val="en-US"/>
        </w:rPr>
        <w:t xml:space="preserve"> the Contract to </w:t>
      </w:r>
      <w:proofErr w:type="spellStart"/>
      <w:r w:rsidRPr="0022698E">
        <w:rPr>
          <w:lang w:val="en-US"/>
        </w:rPr>
        <w:t>minimise</w:t>
      </w:r>
      <w:proofErr w:type="spellEnd"/>
      <w:r w:rsidRPr="0022698E">
        <w:rPr>
          <w:lang w:val="en-US"/>
        </w:rPr>
        <w:t xml:space="preserve"> environmental impacts.</w:t>
      </w:r>
    </w:p>
    <w:p w14:paraId="5E96323F" w14:textId="77777777" w:rsidR="00E24A68" w:rsidRDefault="00000000" w:rsidP="00E24A68">
      <w:pPr>
        <w:rPr>
          <w:lang w:val="en-US"/>
        </w:rPr>
      </w:pPr>
      <w:r w:rsidRPr="0022698E">
        <w:rPr>
          <w:lang w:val="en-US"/>
        </w:rPr>
        <w:t xml:space="preserve">In the proposed method of excavations and re-profiling, the Contractor </w:t>
      </w:r>
      <w:r>
        <w:rPr>
          <w:lang w:val="en-US"/>
        </w:rPr>
        <w:t>must</w:t>
      </w:r>
      <w:r w:rsidRPr="0022698E">
        <w:rPr>
          <w:lang w:val="en-US"/>
        </w:rPr>
        <w:t xml:space="preserve"> make allowance for</w:t>
      </w:r>
      <w:r>
        <w:rPr>
          <w:lang w:val="en-US"/>
        </w:rPr>
        <w:t>:</w:t>
      </w:r>
    </w:p>
    <w:p w14:paraId="43128F53" w14:textId="77777777" w:rsidR="00E24A68" w:rsidRDefault="00000000">
      <w:pPr>
        <w:pStyle w:val="Bullet"/>
        <w:numPr>
          <w:ilvl w:val="0"/>
          <w:numId w:val="142"/>
        </w:numPr>
      </w:pPr>
      <w:r>
        <w:t>The extent of work and sequence.</w:t>
      </w:r>
    </w:p>
    <w:p w14:paraId="3A114755" w14:textId="77777777" w:rsidR="00E24A68" w:rsidRDefault="00000000">
      <w:pPr>
        <w:pStyle w:val="Bullet"/>
        <w:numPr>
          <w:ilvl w:val="0"/>
          <w:numId w:val="142"/>
        </w:numPr>
      </w:pPr>
      <w:r>
        <w:lastRenderedPageBreak/>
        <w:t>E</w:t>
      </w:r>
      <w:r w:rsidRPr="0022698E">
        <w:t>xisting wate</w:t>
      </w:r>
      <w:r>
        <w:t>r depths and tidal range.</w:t>
      </w:r>
    </w:p>
    <w:p w14:paraId="43EA5C19" w14:textId="77777777" w:rsidR="00E24A68" w:rsidRDefault="00000000">
      <w:pPr>
        <w:pStyle w:val="Bullet"/>
        <w:numPr>
          <w:ilvl w:val="0"/>
          <w:numId w:val="142"/>
        </w:numPr>
      </w:pPr>
      <w:r>
        <w:t>Final profiles.</w:t>
      </w:r>
    </w:p>
    <w:p w14:paraId="10DC0B38" w14:textId="77777777" w:rsidR="00E24A68" w:rsidRDefault="00000000">
      <w:pPr>
        <w:pStyle w:val="Bullet"/>
        <w:numPr>
          <w:ilvl w:val="0"/>
          <w:numId w:val="142"/>
        </w:numPr>
      </w:pPr>
      <w:r>
        <w:t>N</w:t>
      </w:r>
      <w:r w:rsidRPr="0022698E">
        <w:t>ature and chara</w:t>
      </w:r>
      <w:r>
        <w:t>cter of material to be removed.</w:t>
      </w:r>
    </w:p>
    <w:p w14:paraId="64A7188A" w14:textId="77777777" w:rsidR="00E24A68" w:rsidRDefault="00000000">
      <w:pPr>
        <w:pStyle w:val="Bullet"/>
        <w:numPr>
          <w:ilvl w:val="0"/>
          <w:numId w:val="142"/>
        </w:numPr>
      </w:pPr>
      <w:r>
        <w:t>Transporting the excavated</w:t>
      </w:r>
      <w:r w:rsidRPr="00400E5A">
        <w:t xml:space="preserve"> spoil to the nominated disposal or nourishment area</w:t>
      </w:r>
      <w:r>
        <w:t>.</w:t>
      </w:r>
    </w:p>
    <w:p w14:paraId="796564FC" w14:textId="77777777" w:rsidR="00E24A68" w:rsidRDefault="00000000">
      <w:pPr>
        <w:pStyle w:val="Bullet"/>
        <w:numPr>
          <w:ilvl w:val="0"/>
          <w:numId w:val="142"/>
        </w:numPr>
      </w:pPr>
      <w:r>
        <w:t>P</w:t>
      </w:r>
      <w:r w:rsidRPr="0022698E">
        <w:t xml:space="preserve">ossibility of encountering lenses of </w:t>
      </w:r>
      <w:r>
        <w:t xml:space="preserve">different </w:t>
      </w:r>
      <w:r w:rsidRPr="0022698E">
        <w:t>materials</w:t>
      </w:r>
      <w:r>
        <w:t>, such as</w:t>
      </w:r>
      <w:r w:rsidRPr="0022698E">
        <w:t xml:space="preserve"> </w:t>
      </w:r>
      <w:r>
        <w:t>fine cohesive material or cemented material.</w:t>
      </w:r>
    </w:p>
    <w:p w14:paraId="41E0053E" w14:textId="77777777" w:rsidR="00E24A68" w:rsidRDefault="00000000">
      <w:pPr>
        <w:pStyle w:val="Bullet"/>
        <w:numPr>
          <w:ilvl w:val="0"/>
          <w:numId w:val="142"/>
        </w:numPr>
      </w:pPr>
      <w:r w:rsidRPr="007875A1">
        <w:t xml:space="preserve">If </w:t>
      </w:r>
      <w:r>
        <w:t xml:space="preserve">acid </w:t>
      </w:r>
      <w:proofErr w:type="spellStart"/>
      <w:r>
        <w:t>sulfate</w:t>
      </w:r>
      <w:proofErr w:type="spellEnd"/>
      <w:r>
        <w:t xml:space="preserve"> soils are </w:t>
      </w:r>
      <w:r w:rsidRPr="007875A1">
        <w:t>confirmed,</w:t>
      </w:r>
      <w:r>
        <w:t xml:space="preserve"> treat acid </w:t>
      </w:r>
      <w:proofErr w:type="spellStart"/>
      <w:r>
        <w:t>sulfate</w:t>
      </w:r>
      <w:proofErr w:type="spellEnd"/>
      <w:r>
        <w:t xml:space="preserve"> soils as per the Acid </w:t>
      </w:r>
      <w:proofErr w:type="spellStart"/>
      <w:r>
        <w:t>Sulf</w:t>
      </w:r>
      <w:r w:rsidRPr="007875A1">
        <w:t>ate</w:t>
      </w:r>
      <w:proofErr w:type="spellEnd"/>
      <w:r w:rsidRPr="007875A1">
        <w:t xml:space="preserve"> </w:t>
      </w:r>
      <w:r>
        <w:t xml:space="preserve">Soils </w:t>
      </w:r>
      <w:r w:rsidRPr="007875A1">
        <w:t>Ma</w:t>
      </w:r>
      <w:r>
        <w:t>nagement Plan.</w:t>
      </w:r>
    </w:p>
    <w:p w14:paraId="4A35F25D" w14:textId="77777777" w:rsidR="00E24A68" w:rsidRDefault="00000000">
      <w:pPr>
        <w:pStyle w:val="Bullet"/>
        <w:numPr>
          <w:ilvl w:val="0"/>
          <w:numId w:val="142"/>
        </w:numPr>
      </w:pPr>
      <w:r>
        <w:t>C</w:t>
      </w:r>
      <w:r w:rsidRPr="0022698E">
        <w:t xml:space="preserve">onstraints offered </w:t>
      </w:r>
      <w:r>
        <w:t>by seabed geometry of the site.</w:t>
      </w:r>
    </w:p>
    <w:p w14:paraId="129FC7A2" w14:textId="77777777" w:rsidR="00E24A68" w:rsidRDefault="00000000">
      <w:pPr>
        <w:pStyle w:val="Bullet"/>
        <w:numPr>
          <w:ilvl w:val="0"/>
          <w:numId w:val="142"/>
        </w:numPr>
      </w:pPr>
      <w:r>
        <w:t>A</w:t>
      </w:r>
      <w:r w:rsidRPr="0022698E">
        <w:t>rtificial obstructions (fis</w:t>
      </w:r>
      <w:r>
        <w:t>hing nets, anchors etc.).</w:t>
      </w:r>
    </w:p>
    <w:p w14:paraId="16BA5045" w14:textId="77777777" w:rsidR="00E24A68" w:rsidRDefault="00000000">
      <w:pPr>
        <w:pStyle w:val="Bullet"/>
        <w:numPr>
          <w:ilvl w:val="0"/>
          <w:numId w:val="142"/>
        </w:numPr>
      </w:pPr>
      <w:r>
        <w:t>T</w:t>
      </w:r>
      <w:r w:rsidRPr="0022698E">
        <w:t>he operational limitations imposed by winds, waves</w:t>
      </w:r>
      <w:r>
        <w:t>,</w:t>
      </w:r>
      <w:r w:rsidRPr="0022698E">
        <w:t xml:space="preserve"> and currents.</w:t>
      </w:r>
    </w:p>
    <w:p w14:paraId="04A6264F" w14:textId="77777777" w:rsidR="00E24A68" w:rsidRPr="005457F8" w:rsidRDefault="00000000" w:rsidP="00E24A68">
      <w:pPr>
        <w:pStyle w:val="Heading4"/>
        <w:spacing w:before="120" w:after="60"/>
        <w:ind w:left="1134" w:hanging="1134"/>
      </w:pPr>
      <w:r w:rsidRPr="009517D3">
        <w:rPr>
          <w:color w:val="000000"/>
        </w:rPr>
        <w:t>Erosion and Sediment Control</w:t>
      </w:r>
    </w:p>
    <w:p w14:paraId="751863DC" w14:textId="77777777" w:rsidR="00E24A68" w:rsidRDefault="00000000" w:rsidP="00E24A68">
      <w:pPr>
        <w:rPr>
          <w:lang w:val="en-US"/>
        </w:rPr>
      </w:pPr>
      <w:r w:rsidRPr="0022698E">
        <w:rPr>
          <w:lang w:val="en-US"/>
        </w:rPr>
        <w:t>T</w:t>
      </w:r>
      <w:r>
        <w:rPr>
          <w:lang w:val="en-US"/>
        </w:rPr>
        <w:t>he Contractor will</w:t>
      </w:r>
      <w:r w:rsidRPr="0022698E">
        <w:rPr>
          <w:lang w:val="en-US"/>
        </w:rPr>
        <w:t xml:space="preserve"> be responsible for surveillance and management of sediment plumes and any other</w:t>
      </w:r>
      <w:r>
        <w:rPr>
          <w:lang w:val="en-US"/>
        </w:rPr>
        <w:t xml:space="preserve"> monitoring associated with </w:t>
      </w:r>
      <w:r w:rsidRPr="0022698E">
        <w:rPr>
          <w:lang w:val="en-US"/>
        </w:rPr>
        <w:t>sediment</w:t>
      </w:r>
      <w:r>
        <w:rPr>
          <w:lang w:val="en-US"/>
        </w:rPr>
        <w:t xml:space="preserve"> plumes under the EMP. </w:t>
      </w:r>
    </w:p>
    <w:p w14:paraId="43BBF3D8" w14:textId="77777777" w:rsidR="00E24A68" w:rsidRPr="00732EBC" w:rsidRDefault="00000000" w:rsidP="00E24A68">
      <w:r>
        <w:rPr>
          <w:lang w:val="en-US"/>
        </w:rPr>
        <w:t xml:space="preserve">Refer to the </w:t>
      </w:r>
      <w:r>
        <w:rPr>
          <w:b/>
          <w:lang w:val="en-US"/>
        </w:rPr>
        <w:t>Erosion and Sediment Control</w:t>
      </w:r>
      <w:r w:rsidRPr="00804618">
        <w:rPr>
          <w:b/>
          <w:lang w:val="en-US"/>
        </w:rPr>
        <w:t xml:space="preserve"> Plan</w:t>
      </w:r>
      <w:r>
        <w:rPr>
          <w:lang w:val="en-US"/>
        </w:rPr>
        <w:t xml:space="preserve"> clause in the Standard Specification for Environmental Management latest edition:</w:t>
      </w:r>
    </w:p>
    <w:p w14:paraId="1C86884D" w14:textId="77777777" w:rsidR="00E24A68" w:rsidRPr="009D1DE1" w:rsidRDefault="00E24A68" w:rsidP="00E24A68">
      <w:pPr>
        <w:rPr>
          <w:color w:val="0000FF"/>
          <w:u w:val="single"/>
        </w:rPr>
      </w:pPr>
      <w:hyperlink r:id="rId108" w:history="1">
        <w:r w:rsidRPr="009517D3">
          <w:rPr>
            <w:rStyle w:val="Hyperlink"/>
          </w:rPr>
          <w:t>https://dipl.nt.gov.au/industry/technical-standards-guidelines-and-specifications/environmental-management</w:t>
        </w:r>
      </w:hyperlink>
    </w:p>
    <w:p w14:paraId="7027BBD9" w14:textId="77777777" w:rsidR="00E24A68" w:rsidRPr="00732EBC" w:rsidRDefault="00000000" w:rsidP="00E24A68">
      <w:pPr>
        <w:pStyle w:val="Heading4"/>
        <w:spacing w:before="120" w:after="60"/>
        <w:ind w:left="1134" w:hanging="1134"/>
      </w:pPr>
      <w:r w:rsidRPr="009517D3">
        <w:rPr>
          <w:color w:val="000000"/>
        </w:rPr>
        <w:t>Excavation Equipment Selection</w:t>
      </w:r>
      <w:r>
        <w:rPr>
          <w:color w:val="000000"/>
        </w:rPr>
        <w:t xml:space="preserve"> – Witness Point</w:t>
      </w:r>
    </w:p>
    <w:p w14:paraId="3F5E77C8" w14:textId="77777777" w:rsidR="00E24A68" w:rsidRDefault="00000000" w:rsidP="00E24A68">
      <w:pPr>
        <w:rPr>
          <w:lang w:val="en-US"/>
        </w:rPr>
      </w:pPr>
      <w:r w:rsidRPr="0022698E">
        <w:rPr>
          <w:lang w:val="en-US"/>
        </w:rPr>
        <w:t xml:space="preserve">The Contractor is to nominate the type of equipment to carry out the excavation. Equipment </w:t>
      </w:r>
      <w:r>
        <w:rPr>
          <w:lang w:val="en-US"/>
        </w:rPr>
        <w:t>must</w:t>
      </w:r>
      <w:r w:rsidRPr="0022698E">
        <w:rPr>
          <w:lang w:val="en-US"/>
        </w:rPr>
        <w:t xml:space="preserve"> be sized to match</w:t>
      </w:r>
      <w:r>
        <w:rPr>
          <w:lang w:val="en-US"/>
        </w:rPr>
        <w:t xml:space="preserve"> the:</w:t>
      </w:r>
    </w:p>
    <w:p w14:paraId="2626088D" w14:textId="77777777" w:rsidR="00E24A68" w:rsidRDefault="00000000">
      <w:pPr>
        <w:pStyle w:val="Bullet"/>
        <w:numPr>
          <w:ilvl w:val="0"/>
          <w:numId w:val="142"/>
        </w:numPr>
      </w:pPr>
      <w:r>
        <w:t>Material to be removed.</w:t>
      </w:r>
    </w:p>
    <w:p w14:paraId="1C22DB59" w14:textId="77777777" w:rsidR="00E24A68" w:rsidRDefault="00000000">
      <w:pPr>
        <w:pStyle w:val="Bullet"/>
        <w:numPr>
          <w:ilvl w:val="0"/>
          <w:numId w:val="142"/>
        </w:numPr>
      </w:pPr>
      <w:r>
        <w:t>Required production rate.</w:t>
      </w:r>
    </w:p>
    <w:p w14:paraId="00459BCF" w14:textId="77777777" w:rsidR="00E24A68" w:rsidRDefault="00000000">
      <w:pPr>
        <w:pStyle w:val="Bullet"/>
        <w:numPr>
          <w:ilvl w:val="0"/>
          <w:numId w:val="142"/>
        </w:numPr>
      </w:pPr>
      <w:r>
        <w:t>D</w:t>
      </w:r>
      <w:r w:rsidRPr="0022698E">
        <w:t>istance</w:t>
      </w:r>
      <w:r>
        <w:t xml:space="preserve"> to transport the material.</w:t>
      </w:r>
    </w:p>
    <w:p w14:paraId="097709B4" w14:textId="77777777" w:rsidR="00E24A68" w:rsidRDefault="00000000">
      <w:pPr>
        <w:pStyle w:val="Bullet"/>
        <w:numPr>
          <w:ilvl w:val="0"/>
          <w:numId w:val="142"/>
        </w:numPr>
      </w:pPr>
      <w:r>
        <w:t>T</w:t>
      </w:r>
      <w:r w:rsidRPr="0022698E">
        <w:t>ime for completion of the work</w:t>
      </w:r>
      <w:r>
        <w:t>.</w:t>
      </w:r>
    </w:p>
    <w:p w14:paraId="36BBE608" w14:textId="77777777" w:rsidR="00E24A68" w:rsidRPr="005467A3" w:rsidRDefault="00000000" w:rsidP="00E24A68">
      <w:pPr>
        <w:rPr>
          <w:lang w:val="en-US"/>
        </w:rPr>
      </w:pPr>
      <w:r w:rsidRPr="005467A3">
        <w:rPr>
          <w:lang w:val="en-US"/>
        </w:rPr>
        <w:t xml:space="preserve">Land based earthmoving equipment may be used to undertake </w:t>
      </w:r>
      <w:r>
        <w:rPr>
          <w:lang w:val="en-US"/>
        </w:rPr>
        <w:t xml:space="preserve">excavation </w:t>
      </w:r>
      <w:r w:rsidRPr="005467A3">
        <w:rPr>
          <w:lang w:val="en-US"/>
        </w:rPr>
        <w:t>work if achievable under low tide conditions.</w:t>
      </w:r>
    </w:p>
    <w:p w14:paraId="61748621" w14:textId="77777777" w:rsidR="00E24A68" w:rsidRDefault="00000000" w:rsidP="00E24A68">
      <w:pPr>
        <w:rPr>
          <w:lang w:val="en-US"/>
        </w:rPr>
      </w:pPr>
      <w:r w:rsidRPr="005467A3">
        <w:rPr>
          <w:lang w:val="en-US"/>
        </w:rPr>
        <w:t>If a dred</w:t>
      </w:r>
      <w:r>
        <w:rPr>
          <w:lang w:val="en-US"/>
        </w:rPr>
        <w:t>ge is used, the Contractor must</w:t>
      </w:r>
      <w:r w:rsidRPr="005467A3">
        <w:rPr>
          <w:lang w:val="en-US"/>
        </w:rPr>
        <w:t xml:space="preserve"> have a competent and experienced dredge master in charge of material dredging and placement activities</w:t>
      </w:r>
      <w:r>
        <w:rPr>
          <w:lang w:val="en-US"/>
        </w:rPr>
        <w:t>.</w:t>
      </w:r>
      <w:r w:rsidRPr="005467A3">
        <w:rPr>
          <w:lang w:val="en-US"/>
        </w:rPr>
        <w:t xml:space="preserve"> </w:t>
      </w:r>
      <w:r>
        <w:rPr>
          <w:lang w:val="en-US"/>
        </w:rPr>
        <w:t xml:space="preserve">The dredge master must be on site, or on the dredge </w:t>
      </w:r>
      <w:proofErr w:type="gramStart"/>
      <w:r>
        <w:rPr>
          <w:lang w:val="en-US"/>
        </w:rPr>
        <w:t>at all times</w:t>
      </w:r>
      <w:proofErr w:type="gramEnd"/>
      <w:r>
        <w:rPr>
          <w:lang w:val="en-US"/>
        </w:rPr>
        <w:t xml:space="preserve"> during dredging plant operation</w:t>
      </w:r>
      <w:r w:rsidRPr="005467A3">
        <w:rPr>
          <w:lang w:val="en-US"/>
        </w:rPr>
        <w:t>.</w:t>
      </w:r>
    </w:p>
    <w:p w14:paraId="4E4A8A9C" w14:textId="77777777" w:rsidR="00E24A68" w:rsidRPr="005467A3" w:rsidRDefault="00000000" w:rsidP="00E24A68">
      <w:pPr>
        <w:rPr>
          <w:lang w:val="en-US"/>
        </w:rPr>
      </w:pPr>
      <w:r w:rsidRPr="003044BD">
        <w:rPr>
          <w:lang w:val="en-US"/>
        </w:rPr>
        <w:t>If a pipeline is to be used, the Contractor will be required to place the pipeline in an area which has the least environmental impact. Contractor to warn the public of potential safety hazards to the satisfaction of the Superintendent.</w:t>
      </w:r>
    </w:p>
    <w:p w14:paraId="1CB46EB9" w14:textId="77777777" w:rsidR="00E24A68" w:rsidRDefault="00000000" w:rsidP="00E24A68">
      <w:pPr>
        <w:rPr>
          <w:lang w:val="en-US"/>
        </w:rPr>
      </w:pPr>
      <w:r w:rsidRPr="00A96238">
        <w:rPr>
          <w:b/>
          <w:lang w:val="en-US"/>
        </w:rPr>
        <w:t>Witness Point -</w:t>
      </w:r>
      <w:r>
        <w:rPr>
          <w:lang w:val="en-US"/>
        </w:rPr>
        <w:t xml:space="preserve"> Submit to the Superintendent a list of </w:t>
      </w:r>
      <w:r w:rsidRPr="0022698E">
        <w:rPr>
          <w:lang w:val="en-US"/>
        </w:rPr>
        <w:t xml:space="preserve">the type of equipment to </w:t>
      </w:r>
      <w:r>
        <w:rPr>
          <w:lang w:val="en-US"/>
        </w:rPr>
        <w:t xml:space="preserve">be used to </w:t>
      </w:r>
      <w:r w:rsidRPr="0022698E">
        <w:rPr>
          <w:lang w:val="en-US"/>
        </w:rPr>
        <w:t>carry out the excavation</w:t>
      </w:r>
      <w:r>
        <w:rPr>
          <w:lang w:val="en-US"/>
        </w:rPr>
        <w:t>.</w:t>
      </w:r>
    </w:p>
    <w:p w14:paraId="51085FD6" w14:textId="77777777" w:rsidR="00E24A68" w:rsidRDefault="00000000" w:rsidP="00E24A68">
      <w:pPr>
        <w:pStyle w:val="Heading3"/>
      </w:pPr>
      <w:r w:rsidRPr="00CF077E">
        <w:t xml:space="preserve">Unsuitable </w:t>
      </w:r>
      <w:r>
        <w:t>M</w:t>
      </w:r>
      <w:r w:rsidRPr="00CF077E">
        <w:t>aterial</w:t>
      </w:r>
      <w:r>
        <w:t xml:space="preserve"> – Hold Point</w:t>
      </w:r>
    </w:p>
    <w:p w14:paraId="49516A29" w14:textId="77777777" w:rsidR="00E24A68" w:rsidRDefault="00000000" w:rsidP="00E24A68">
      <w:pPr>
        <w:rPr>
          <w:lang w:val="en-US"/>
        </w:rPr>
      </w:pPr>
      <w:r w:rsidRPr="00CF077E">
        <w:rPr>
          <w:lang w:val="en-US"/>
        </w:rPr>
        <w:t>Unsuitable material</w:t>
      </w:r>
      <w:r>
        <w:rPr>
          <w:lang w:val="en-US"/>
        </w:rPr>
        <w:t xml:space="preserve"> below the structure consists of:</w:t>
      </w:r>
    </w:p>
    <w:p w14:paraId="5362836E" w14:textId="77777777" w:rsidR="00E24A68" w:rsidRPr="00570A02" w:rsidRDefault="00000000">
      <w:pPr>
        <w:pStyle w:val="Bullet"/>
        <w:numPr>
          <w:ilvl w:val="0"/>
          <w:numId w:val="142"/>
        </w:numPr>
      </w:pPr>
      <w:r w:rsidRPr="00570A02">
        <w:t>Loose and very loose sand</w:t>
      </w:r>
      <w:r>
        <w:t>s/coarse grained soils according to AS 1726.</w:t>
      </w:r>
    </w:p>
    <w:p w14:paraId="0558F951" w14:textId="77777777" w:rsidR="00E24A68" w:rsidRPr="00570A02" w:rsidRDefault="00000000">
      <w:pPr>
        <w:pStyle w:val="Bullet"/>
        <w:numPr>
          <w:ilvl w:val="0"/>
          <w:numId w:val="142"/>
        </w:numPr>
      </w:pPr>
      <w:r w:rsidRPr="00570A02">
        <w:t>Soft and very soft clay</w:t>
      </w:r>
      <w:r>
        <w:t>s/fine grained soils according to AS 1726.</w:t>
      </w:r>
    </w:p>
    <w:p w14:paraId="4161508C" w14:textId="77777777" w:rsidR="00E24A68" w:rsidRPr="00570A02" w:rsidRDefault="00000000">
      <w:pPr>
        <w:pStyle w:val="Bullet"/>
        <w:numPr>
          <w:ilvl w:val="0"/>
          <w:numId w:val="142"/>
        </w:numPr>
      </w:pPr>
      <w:r w:rsidRPr="00570A02">
        <w:t>Uncontrolled fill.</w:t>
      </w:r>
    </w:p>
    <w:p w14:paraId="4D5BE692" w14:textId="77777777" w:rsidR="00E24A68" w:rsidRPr="00570A02" w:rsidRDefault="00000000">
      <w:pPr>
        <w:pStyle w:val="Bullet"/>
        <w:numPr>
          <w:ilvl w:val="0"/>
          <w:numId w:val="142"/>
        </w:numPr>
      </w:pPr>
      <w:r w:rsidRPr="00570A02">
        <w:t>Poor quality existing foundations.</w:t>
      </w:r>
    </w:p>
    <w:p w14:paraId="59A95577" w14:textId="77777777" w:rsidR="00E24A68" w:rsidRPr="00570A02" w:rsidRDefault="00000000">
      <w:pPr>
        <w:pStyle w:val="Bullet"/>
        <w:numPr>
          <w:ilvl w:val="0"/>
          <w:numId w:val="142"/>
        </w:numPr>
      </w:pPr>
      <w:r w:rsidRPr="00570A02">
        <w:lastRenderedPageBreak/>
        <w:t xml:space="preserve">Acid </w:t>
      </w:r>
      <w:proofErr w:type="spellStart"/>
      <w:r w:rsidRPr="00570A02">
        <w:t>sulfate</w:t>
      </w:r>
      <w:proofErr w:type="spellEnd"/>
      <w:r w:rsidRPr="00570A02">
        <w:t xml:space="preserve"> soils</w:t>
      </w:r>
      <w:r>
        <w:t xml:space="preserve"> when exposed to air</w:t>
      </w:r>
      <w:r w:rsidRPr="00570A02">
        <w:t>.</w:t>
      </w:r>
    </w:p>
    <w:p w14:paraId="50409BAF" w14:textId="77777777" w:rsidR="00E24A68" w:rsidRDefault="00000000" w:rsidP="00E24A68">
      <w:pPr>
        <w:rPr>
          <w:lang w:val="en-US"/>
        </w:rPr>
      </w:pPr>
      <w:r w:rsidRPr="00CF077E">
        <w:rPr>
          <w:lang w:val="en-US"/>
        </w:rPr>
        <w:t>Unsuitable material below the</w:t>
      </w:r>
      <w:r>
        <w:rPr>
          <w:lang w:val="en-US"/>
        </w:rPr>
        <w:t xml:space="preserve"> </w:t>
      </w:r>
      <w:r w:rsidRPr="00CF077E">
        <w:rPr>
          <w:lang w:val="en-US"/>
        </w:rPr>
        <w:t>design excavated surface</w:t>
      </w:r>
      <w:r>
        <w:rPr>
          <w:lang w:val="en-US"/>
        </w:rPr>
        <w:t xml:space="preserve"> to be removed before constructing foundations and replaced with crushed rock core fill.</w:t>
      </w:r>
    </w:p>
    <w:p w14:paraId="59A1602A" w14:textId="77777777" w:rsidR="00E24A68" w:rsidRDefault="00000000" w:rsidP="00E24A68">
      <w:pPr>
        <w:rPr>
          <w:lang w:val="en-US"/>
        </w:rPr>
      </w:pPr>
      <w:r w:rsidRPr="00FB0CBC">
        <w:rPr>
          <w:b/>
          <w:lang w:val="en-US"/>
        </w:rPr>
        <w:t xml:space="preserve">Hold Point </w:t>
      </w:r>
      <w:r>
        <w:rPr>
          <w:b/>
          <w:lang w:val="en-US"/>
        </w:rPr>
        <w:t>-</w:t>
      </w:r>
      <w:r w:rsidRPr="00FB0CBC">
        <w:rPr>
          <w:b/>
          <w:lang w:val="en-US"/>
        </w:rPr>
        <w:t xml:space="preserve"> </w:t>
      </w:r>
      <w:r>
        <w:rPr>
          <w:lang w:val="en-US"/>
        </w:rPr>
        <w:t>Obtain directions from the Superintendent before works commence.</w:t>
      </w:r>
    </w:p>
    <w:p w14:paraId="1EF31210" w14:textId="77777777" w:rsidR="00E24A68" w:rsidRPr="007925C9" w:rsidRDefault="00000000" w:rsidP="00E24A68">
      <w:pPr>
        <w:pStyle w:val="Heading3"/>
        <w:keepLines/>
      </w:pPr>
      <w:r w:rsidRPr="007925C9">
        <w:t xml:space="preserve">Excavated </w:t>
      </w:r>
      <w:r>
        <w:t>M</w:t>
      </w:r>
      <w:r w:rsidRPr="007925C9">
        <w:t>aterial</w:t>
      </w:r>
    </w:p>
    <w:p w14:paraId="6E08AB61" w14:textId="77777777" w:rsidR="00E24A68" w:rsidRDefault="00000000" w:rsidP="00E24A68">
      <w:pPr>
        <w:rPr>
          <w:lang w:val="en-US"/>
        </w:rPr>
      </w:pPr>
      <w:r w:rsidRPr="007925C9">
        <w:rPr>
          <w:lang w:val="en-US"/>
        </w:rPr>
        <w:t>All excavated material is to be transported to the nominated disposal or nourishment area.</w:t>
      </w:r>
    </w:p>
    <w:p w14:paraId="5DA39196" w14:textId="77777777" w:rsidR="00E24A68" w:rsidRPr="007925C9" w:rsidRDefault="00000000" w:rsidP="00E24A68">
      <w:pPr>
        <w:rPr>
          <w:lang w:val="en-US"/>
        </w:rPr>
      </w:pPr>
      <w:r>
        <w:rPr>
          <w:lang w:val="en-US"/>
        </w:rPr>
        <w:t>Disposal site/</w:t>
      </w:r>
      <w:r w:rsidRPr="00C5483B">
        <w:rPr>
          <w:lang w:val="en-US"/>
        </w:rPr>
        <w:t>nourishment area</w:t>
      </w:r>
      <w:proofErr w:type="gramStart"/>
      <w:r>
        <w:rPr>
          <w:lang w:val="en-US"/>
        </w:rPr>
        <w:t>:</w:t>
      </w:r>
      <w:r>
        <w:rPr>
          <w:lang w:val="en-US"/>
        </w:rPr>
        <w:tab/>
      </w:r>
      <w:r>
        <w:rPr>
          <w:lang w:val="en-US"/>
        </w:rPr>
        <w:tab/>
      </w:r>
      <w:r w:rsidRPr="00C5483B">
        <w:rPr>
          <w:i/>
          <w:color w:val="FF0000"/>
          <w:lang w:val="en-US"/>
        </w:rPr>
        <w:t>[</w:t>
      </w:r>
      <w:proofErr w:type="gramEnd"/>
      <w:r w:rsidRPr="00C5483B">
        <w:rPr>
          <w:i/>
          <w:color w:val="FF0000"/>
          <w:lang w:val="en-US"/>
        </w:rPr>
        <w:t>complete/edit]</w:t>
      </w:r>
    </w:p>
    <w:p w14:paraId="67151051" w14:textId="77777777" w:rsidR="00E24A68" w:rsidRPr="009517D3" w:rsidRDefault="00000000" w:rsidP="00E24A68">
      <w:pPr>
        <w:pStyle w:val="Heading4"/>
        <w:spacing w:before="120" w:after="60"/>
        <w:ind w:left="1134" w:hanging="1134"/>
        <w:rPr>
          <w:color w:val="000000"/>
        </w:rPr>
      </w:pPr>
      <w:r w:rsidRPr="009517D3">
        <w:rPr>
          <w:color w:val="000000"/>
        </w:rPr>
        <w:t>Stockpile Management – Hold Point</w:t>
      </w:r>
    </w:p>
    <w:p w14:paraId="2E1FD1B0" w14:textId="77777777" w:rsidR="00E24A68" w:rsidRDefault="00000000" w:rsidP="00E24A68">
      <w:pPr>
        <w:rPr>
          <w:lang w:val="en-US"/>
        </w:rPr>
      </w:pPr>
      <w:r w:rsidRPr="007925C9">
        <w:rPr>
          <w:lang w:val="en-US"/>
        </w:rPr>
        <w:t>Stockpile the material and test to enable classification of soil waste in reference to the NSW Waste Classification Guidelines (or similar Superintendent approved method).</w:t>
      </w:r>
    </w:p>
    <w:p w14:paraId="15BC13BF" w14:textId="77777777" w:rsidR="00E24A68" w:rsidRDefault="00000000" w:rsidP="00E24A68">
      <w:pPr>
        <w:rPr>
          <w:lang w:val="en-US"/>
        </w:rPr>
      </w:pPr>
      <w:r w:rsidRPr="007925C9">
        <w:rPr>
          <w:b/>
          <w:lang w:val="en-US"/>
        </w:rPr>
        <w:t>Hold Point -</w:t>
      </w:r>
      <w:r w:rsidRPr="007925C9">
        <w:rPr>
          <w:lang w:val="en-US"/>
        </w:rPr>
        <w:t xml:space="preserve"> Contractor to supply Sampling, Analytical and Quality Plan (SAQP), to the Superintendent for approval prior to commencing soil testing.</w:t>
      </w:r>
    </w:p>
    <w:p w14:paraId="6B4E52D0" w14:textId="77777777" w:rsidR="00E24A68" w:rsidRPr="00DD3E2A" w:rsidRDefault="00000000" w:rsidP="00E24A68">
      <w:pPr>
        <w:rPr>
          <w:lang w:val="en-US"/>
        </w:rPr>
      </w:pPr>
      <w:r>
        <w:t xml:space="preserve">Do not place stockpiles within 50 m of any drains, drainage lines, creeks, or other waterways. Stockpiles are not to exceed 2 m in height. </w:t>
      </w:r>
      <w:r>
        <w:rPr>
          <w:lang w:val="en-US"/>
        </w:rPr>
        <w:t xml:space="preserve">For stockpiles install </w:t>
      </w:r>
      <w:r>
        <w:t xml:space="preserve">all necessary erosion, and sediment control measures to effectively manage sediment laden runoff, and wind erosion. </w:t>
      </w:r>
      <w:r w:rsidRPr="0022698E">
        <w:rPr>
          <w:lang w:val="en-US"/>
        </w:rPr>
        <w:t>Temporary stockpiles are not to be subject to tidal inundation.</w:t>
      </w:r>
    </w:p>
    <w:p w14:paraId="36CBD9E4" w14:textId="77777777" w:rsidR="00E24A68" w:rsidRDefault="00000000" w:rsidP="00E24A68">
      <w:pPr>
        <w:rPr>
          <w:lang w:val="en-US"/>
        </w:rPr>
      </w:pPr>
      <w:r>
        <w:rPr>
          <w:lang w:val="en-US"/>
        </w:rPr>
        <w:t xml:space="preserve">Refer to the </w:t>
      </w:r>
      <w:r>
        <w:rPr>
          <w:b/>
          <w:lang w:val="en-US"/>
        </w:rPr>
        <w:t>Stockpile Management</w:t>
      </w:r>
      <w:r>
        <w:rPr>
          <w:lang w:val="en-US"/>
        </w:rPr>
        <w:t xml:space="preserve"> clause in the Standard Specification for Environmental Management latest edition:</w:t>
      </w:r>
    </w:p>
    <w:p w14:paraId="4572E20F" w14:textId="77777777" w:rsidR="00E24A68" w:rsidRPr="00F5384B" w:rsidRDefault="00E24A68" w:rsidP="00E24A68">
      <w:pPr>
        <w:rPr>
          <w:color w:val="0000FF"/>
          <w:u w:val="single"/>
        </w:rPr>
      </w:pPr>
      <w:hyperlink r:id="rId109" w:history="1">
        <w:r w:rsidRPr="009517D3">
          <w:rPr>
            <w:rStyle w:val="Hyperlink"/>
          </w:rPr>
          <w:t>https://dipl.nt.gov.au/industry/technical-standards-guidelines-and-specifications/environmental-management</w:t>
        </w:r>
      </w:hyperlink>
    </w:p>
    <w:p w14:paraId="6357384E" w14:textId="77777777" w:rsidR="00E24A68" w:rsidRPr="00FE6175" w:rsidRDefault="00000000" w:rsidP="00E24A68">
      <w:pPr>
        <w:pStyle w:val="Heading3"/>
      </w:pPr>
      <w:r w:rsidRPr="00FE6175">
        <w:t xml:space="preserve">Treatment of </w:t>
      </w:r>
      <w:r>
        <w:t>A</w:t>
      </w:r>
      <w:r w:rsidRPr="00FE6175">
        <w:t xml:space="preserve">cid </w:t>
      </w:r>
      <w:r>
        <w:t>S</w:t>
      </w:r>
      <w:r w:rsidRPr="00FE6175">
        <w:t xml:space="preserve">ulfate </w:t>
      </w:r>
      <w:r>
        <w:t>S</w:t>
      </w:r>
      <w:r w:rsidRPr="00FE6175">
        <w:t>oils</w:t>
      </w:r>
      <w:r>
        <w:t xml:space="preserve"> </w:t>
      </w:r>
    </w:p>
    <w:p w14:paraId="241806E4" w14:textId="77777777" w:rsidR="00E24A68" w:rsidRPr="005457F8" w:rsidRDefault="00000000" w:rsidP="00E24A68">
      <w:pPr>
        <w:pStyle w:val="Heading4"/>
        <w:spacing w:before="120" w:after="60"/>
        <w:ind w:left="1134" w:hanging="1134"/>
      </w:pPr>
      <w:r w:rsidRPr="009517D3">
        <w:rPr>
          <w:color w:val="000000"/>
        </w:rPr>
        <w:t>Treatment – Witness Point</w:t>
      </w:r>
    </w:p>
    <w:p w14:paraId="48CD2AA6" w14:textId="77777777" w:rsidR="00E24A68" w:rsidRDefault="00000000" w:rsidP="00E24A68">
      <w:pPr>
        <w:rPr>
          <w:lang w:val="en-US"/>
        </w:rPr>
      </w:pPr>
      <w:r w:rsidRPr="00CA55DA">
        <w:rPr>
          <w:b/>
          <w:lang w:val="en-US"/>
        </w:rPr>
        <w:t>Witness Point -</w:t>
      </w:r>
      <w:r>
        <w:rPr>
          <w:lang w:val="en-US"/>
        </w:rPr>
        <w:t xml:space="preserve"> </w:t>
      </w:r>
      <w:r w:rsidRPr="007875A1">
        <w:rPr>
          <w:lang w:val="en-US"/>
        </w:rPr>
        <w:t xml:space="preserve">If </w:t>
      </w:r>
      <w:r>
        <w:rPr>
          <w:lang w:val="en-US"/>
        </w:rPr>
        <w:t xml:space="preserve">acid sulfate soils are </w:t>
      </w:r>
      <w:r w:rsidRPr="007875A1">
        <w:rPr>
          <w:lang w:val="en-US"/>
        </w:rPr>
        <w:t>confirmed, the contr</w:t>
      </w:r>
      <w:r>
        <w:rPr>
          <w:lang w:val="en-US"/>
        </w:rPr>
        <w:t>actor must develop an Acid Sulf</w:t>
      </w:r>
      <w:r w:rsidRPr="007875A1">
        <w:rPr>
          <w:lang w:val="en-US"/>
        </w:rPr>
        <w:t xml:space="preserve">ate </w:t>
      </w:r>
      <w:r>
        <w:rPr>
          <w:lang w:val="en-US"/>
        </w:rPr>
        <w:t xml:space="preserve">Soils </w:t>
      </w:r>
      <w:r w:rsidRPr="007875A1">
        <w:rPr>
          <w:lang w:val="en-US"/>
        </w:rPr>
        <w:t>Ma</w:t>
      </w:r>
      <w:r>
        <w:rPr>
          <w:lang w:val="en-US"/>
        </w:rPr>
        <w:t xml:space="preserve">nagement Plan and </w:t>
      </w:r>
      <w:proofErr w:type="gramStart"/>
      <w:r>
        <w:rPr>
          <w:lang w:val="en-US"/>
        </w:rPr>
        <w:t>submit</w:t>
      </w:r>
      <w:proofErr w:type="gramEnd"/>
      <w:r>
        <w:rPr>
          <w:lang w:val="en-US"/>
        </w:rPr>
        <w:t xml:space="preserve"> to the Superintendent for review. </w:t>
      </w:r>
      <w:r w:rsidRPr="007875A1">
        <w:rPr>
          <w:lang w:val="en-US"/>
        </w:rPr>
        <w:t xml:space="preserve">Treat the </w:t>
      </w:r>
      <w:r>
        <w:rPr>
          <w:lang w:val="en-US"/>
        </w:rPr>
        <w:t>acid sulfate soils</w:t>
      </w:r>
      <w:r w:rsidRPr="007875A1">
        <w:rPr>
          <w:lang w:val="en-US"/>
        </w:rPr>
        <w:t xml:space="preserve"> as per the plan</w:t>
      </w:r>
      <w:r>
        <w:rPr>
          <w:lang w:val="en-US"/>
        </w:rPr>
        <w:t>. The plan is to be developed, implemented, and monitored by a suitably qualified independent organization.</w:t>
      </w:r>
    </w:p>
    <w:p w14:paraId="01EA09A3" w14:textId="77777777" w:rsidR="00E24A68" w:rsidRDefault="00000000" w:rsidP="00E24A68">
      <w:pPr>
        <w:rPr>
          <w:lang w:val="en-US"/>
        </w:rPr>
      </w:pPr>
      <w:r>
        <w:rPr>
          <w:lang w:val="en-US"/>
        </w:rPr>
        <w:t xml:space="preserve">Refer to the </w:t>
      </w:r>
      <w:r w:rsidRPr="00804618">
        <w:rPr>
          <w:b/>
          <w:lang w:val="en-US"/>
        </w:rPr>
        <w:t>Acid Sulfate Soils Management Plan</w:t>
      </w:r>
      <w:r>
        <w:rPr>
          <w:lang w:val="en-US"/>
        </w:rPr>
        <w:t xml:space="preserve"> clause in the Standard Specification for Environmental Management latest edition:</w:t>
      </w:r>
    </w:p>
    <w:p w14:paraId="0A8051D7" w14:textId="77777777" w:rsidR="00E24A68" w:rsidRPr="00FE6175" w:rsidRDefault="00E24A68" w:rsidP="00E24A68">
      <w:pPr>
        <w:rPr>
          <w:lang w:val="en-US"/>
        </w:rPr>
      </w:pPr>
      <w:hyperlink r:id="rId110" w:history="1">
        <w:r w:rsidRPr="009517D3">
          <w:rPr>
            <w:rStyle w:val="Hyperlink"/>
          </w:rPr>
          <w:t>https://dipl.nt.gov.au/industry/technical-standards-guidelines-and-specifications/environmental-management</w:t>
        </w:r>
      </w:hyperlink>
    </w:p>
    <w:p w14:paraId="77D04B3E" w14:textId="77777777" w:rsidR="00E24A68" w:rsidRPr="005457F8" w:rsidRDefault="00000000" w:rsidP="00E24A68">
      <w:pPr>
        <w:pStyle w:val="Heading4"/>
        <w:spacing w:before="120" w:after="60"/>
        <w:ind w:left="1134" w:hanging="1134"/>
      </w:pPr>
      <w:r w:rsidRPr="009517D3">
        <w:rPr>
          <w:color w:val="000000"/>
        </w:rPr>
        <w:t>Temporary bunding – Witness Point</w:t>
      </w:r>
    </w:p>
    <w:p w14:paraId="0CE38BD1" w14:textId="77777777" w:rsidR="00E24A68" w:rsidRPr="00FE6175" w:rsidRDefault="00000000" w:rsidP="00E24A68">
      <w:pPr>
        <w:rPr>
          <w:lang w:val="en-US"/>
        </w:rPr>
      </w:pPr>
      <w:r w:rsidRPr="00FE6175">
        <w:rPr>
          <w:lang w:val="en-US"/>
        </w:rPr>
        <w:t xml:space="preserve">If </w:t>
      </w:r>
      <w:r>
        <w:rPr>
          <w:lang w:val="en-US"/>
        </w:rPr>
        <w:t xml:space="preserve">contaminated acid sulfate soil </w:t>
      </w:r>
      <w:r w:rsidRPr="00FE6175">
        <w:rPr>
          <w:lang w:val="en-US"/>
        </w:rPr>
        <w:t>spoil is not treated on the same day as excavation</w:t>
      </w:r>
      <w:r>
        <w:rPr>
          <w:lang w:val="en-US"/>
        </w:rPr>
        <w:t>,</w:t>
      </w:r>
      <w:r w:rsidRPr="00FE6175">
        <w:rPr>
          <w:lang w:val="en-US"/>
        </w:rPr>
        <w:t xml:space="preserve"> construct temporary bunding from compacted uncontaminated soil to prevent acidic drainage entering watercourses.</w:t>
      </w:r>
    </w:p>
    <w:p w14:paraId="107796B0" w14:textId="77777777" w:rsidR="00E24A68" w:rsidRPr="00FE6175" w:rsidRDefault="00000000" w:rsidP="00E24A68">
      <w:pPr>
        <w:rPr>
          <w:lang w:val="en-US"/>
        </w:rPr>
      </w:pPr>
      <w:r w:rsidRPr="00FE6175">
        <w:rPr>
          <w:b/>
          <w:lang w:val="en-US"/>
        </w:rPr>
        <w:t xml:space="preserve">Witness Point </w:t>
      </w:r>
      <w:r>
        <w:rPr>
          <w:b/>
          <w:lang w:val="en-US"/>
        </w:rPr>
        <w:t>-</w:t>
      </w:r>
      <w:r w:rsidRPr="00FE6175">
        <w:rPr>
          <w:lang w:val="en-US"/>
        </w:rPr>
        <w:t xml:space="preserve"> Advise </w:t>
      </w:r>
      <w:r>
        <w:rPr>
          <w:lang w:val="en-US"/>
        </w:rPr>
        <w:t xml:space="preserve">the </w:t>
      </w:r>
      <w:r w:rsidRPr="00FE6175">
        <w:rPr>
          <w:lang w:val="en-US"/>
        </w:rPr>
        <w:t>Superintendent of bunding location for approval.</w:t>
      </w:r>
    </w:p>
    <w:p w14:paraId="56DC9589" w14:textId="77777777" w:rsidR="00E24A68" w:rsidRDefault="00000000" w:rsidP="00E24A68">
      <w:pPr>
        <w:rPr>
          <w:lang w:val="en-US"/>
        </w:rPr>
      </w:pPr>
      <w:r>
        <w:rPr>
          <w:lang w:val="en-US"/>
        </w:rPr>
        <w:t>Remove all bunds a</w:t>
      </w:r>
      <w:r w:rsidRPr="00FE6175">
        <w:rPr>
          <w:lang w:val="en-US"/>
        </w:rPr>
        <w:t xml:space="preserve">fter completion of the </w:t>
      </w:r>
      <w:proofErr w:type="gramStart"/>
      <w:r>
        <w:rPr>
          <w:lang w:val="en-US"/>
        </w:rPr>
        <w:t>w</w:t>
      </w:r>
      <w:r w:rsidRPr="00FE6175">
        <w:rPr>
          <w:lang w:val="en-US"/>
        </w:rPr>
        <w:t>orks</w:t>
      </w:r>
      <w:proofErr w:type="gramEnd"/>
      <w:r w:rsidRPr="00FE6175">
        <w:rPr>
          <w:lang w:val="en-US"/>
        </w:rPr>
        <w:t xml:space="preserve"> and </w:t>
      </w:r>
      <w:r>
        <w:rPr>
          <w:lang w:val="en-US"/>
        </w:rPr>
        <w:t>reinstate disturbed areas to</w:t>
      </w:r>
      <w:r w:rsidRPr="00FE6175">
        <w:rPr>
          <w:lang w:val="en-US"/>
        </w:rPr>
        <w:t xml:space="preserve"> existing </w:t>
      </w:r>
      <w:proofErr w:type="gramStart"/>
      <w:r>
        <w:rPr>
          <w:lang w:val="en-US"/>
        </w:rPr>
        <w:t>condition</w:t>
      </w:r>
      <w:proofErr w:type="gramEnd"/>
      <w:r>
        <w:rPr>
          <w:lang w:val="en-US"/>
        </w:rPr>
        <w:t xml:space="preserve"> </w:t>
      </w:r>
      <w:r w:rsidRPr="00FE6175">
        <w:rPr>
          <w:lang w:val="en-US"/>
        </w:rPr>
        <w:t>prior to commencement.</w:t>
      </w:r>
    </w:p>
    <w:p w14:paraId="67617A11" w14:textId="77777777" w:rsidR="00E24A68" w:rsidRDefault="00000000" w:rsidP="00AC1C5C">
      <w:pPr>
        <w:pStyle w:val="GuideNotes01"/>
      </w:pPr>
      <w:r>
        <w:t xml:space="preserve">[Edit this sub clause as required in accordance with the Acid Sulfate Soils Management Plan. </w:t>
      </w:r>
    </w:p>
    <w:p w14:paraId="2194BB17" w14:textId="77777777" w:rsidR="00E24A68" w:rsidRDefault="00000000" w:rsidP="00AC1C5C">
      <w:pPr>
        <w:pStyle w:val="GuideNotes01"/>
      </w:pPr>
      <w:r>
        <w:t>Delete this sub clause if not required in the works.]</w:t>
      </w:r>
    </w:p>
    <w:p w14:paraId="61DA1DD2" w14:textId="77777777" w:rsidR="00E24A68" w:rsidRDefault="00000000" w:rsidP="00E24A68">
      <w:pPr>
        <w:pStyle w:val="Heading3"/>
      </w:pPr>
      <w:r>
        <w:t>Extent of Access Channel Extraction Works</w:t>
      </w:r>
    </w:p>
    <w:p w14:paraId="07B6F189" w14:textId="77777777" w:rsidR="00E24A68" w:rsidRPr="0022698E" w:rsidRDefault="00000000" w:rsidP="00E24A68">
      <w:pPr>
        <w:rPr>
          <w:lang w:val="en-US"/>
        </w:rPr>
      </w:pPr>
      <w:r>
        <w:rPr>
          <w:lang w:val="en-US"/>
        </w:rPr>
        <w:t>Refer to the project drawings for t</w:t>
      </w:r>
      <w:r w:rsidRPr="0022698E">
        <w:rPr>
          <w:lang w:val="en-US"/>
        </w:rPr>
        <w:t>he extent of the extraction</w:t>
      </w:r>
      <w:r>
        <w:rPr>
          <w:lang w:val="en-US"/>
        </w:rPr>
        <w:t xml:space="preserve"> area.</w:t>
      </w:r>
    </w:p>
    <w:p w14:paraId="105CCBFF" w14:textId="77777777" w:rsidR="00E24A68" w:rsidRPr="0022698E" w:rsidRDefault="00000000" w:rsidP="00E24A68">
      <w:pPr>
        <w:rPr>
          <w:lang w:val="en-US"/>
        </w:rPr>
      </w:pPr>
      <w:r w:rsidRPr="0022698E">
        <w:rPr>
          <w:lang w:val="en-US"/>
        </w:rPr>
        <w:t xml:space="preserve">The sequence of extraction </w:t>
      </w:r>
      <w:r>
        <w:rPr>
          <w:lang w:val="en-US"/>
        </w:rPr>
        <w:t>to</w:t>
      </w:r>
      <w:r w:rsidRPr="0022698E">
        <w:rPr>
          <w:lang w:val="en-US"/>
        </w:rPr>
        <w:t xml:space="preserve"> be agreed between the Contractor and t</w:t>
      </w:r>
      <w:r>
        <w:rPr>
          <w:lang w:val="en-US"/>
        </w:rPr>
        <w:t>he Superintendent. In principle</w:t>
      </w:r>
      <w:r w:rsidRPr="0022698E">
        <w:rPr>
          <w:lang w:val="en-US"/>
        </w:rPr>
        <w:t xml:space="preserve"> the Contractor may elect to follow a re-profiling sequence which is the most efficient in terms of m</w:t>
      </w:r>
      <w:r>
        <w:rPr>
          <w:lang w:val="en-US"/>
        </w:rPr>
        <w:t>ovements of the equipment used.</w:t>
      </w:r>
      <w:r w:rsidRPr="0022698E">
        <w:rPr>
          <w:lang w:val="en-US"/>
        </w:rPr>
        <w:t xml:space="preserve"> </w:t>
      </w:r>
    </w:p>
    <w:p w14:paraId="530AA417" w14:textId="77777777" w:rsidR="00E24A68" w:rsidRDefault="00000000" w:rsidP="00E24A68">
      <w:pPr>
        <w:rPr>
          <w:lang w:val="en-US"/>
        </w:rPr>
      </w:pPr>
      <w:r w:rsidRPr="0022698E">
        <w:rPr>
          <w:lang w:val="en-US"/>
        </w:rPr>
        <w:lastRenderedPageBreak/>
        <w:t xml:space="preserve">The Contractor </w:t>
      </w:r>
      <w:r>
        <w:rPr>
          <w:lang w:val="en-US"/>
        </w:rPr>
        <w:t>must</w:t>
      </w:r>
      <w:r w:rsidRPr="0022698E">
        <w:rPr>
          <w:lang w:val="en-US"/>
        </w:rPr>
        <w:t xml:space="preserve"> endeavor to leave buffer zones as large as practicable between </w:t>
      </w:r>
      <w:r w:rsidR="004471FA">
        <w:rPr>
          <w:lang w:val="en-US"/>
        </w:rPr>
        <w:t>the works related operations</w:t>
      </w:r>
      <w:r w:rsidRPr="0022698E">
        <w:rPr>
          <w:lang w:val="en-US"/>
        </w:rPr>
        <w:t xml:space="preserve"> and any environmentally sensitive areas (fish habitats etc.).</w:t>
      </w:r>
    </w:p>
    <w:p w14:paraId="5A45F7DF" w14:textId="77777777" w:rsidR="00E24A68" w:rsidRDefault="00000000" w:rsidP="00AC1C5C">
      <w:pPr>
        <w:pStyle w:val="GuideNotes01"/>
      </w:pPr>
      <w:r>
        <w:t>[Delete this sub clause if not required in the works].</w:t>
      </w:r>
    </w:p>
    <w:p w14:paraId="494306F8" w14:textId="77777777" w:rsidR="00E24A68" w:rsidRPr="00066375" w:rsidRDefault="00000000" w:rsidP="00E24A68">
      <w:pPr>
        <w:pStyle w:val="Heading3"/>
      </w:pPr>
      <w:r>
        <w:t>Access Channel F</w:t>
      </w:r>
      <w:r w:rsidRPr="00066375">
        <w:t xml:space="preserve">inal </w:t>
      </w:r>
      <w:r>
        <w:t>P</w:t>
      </w:r>
      <w:r w:rsidRPr="00066375">
        <w:t xml:space="preserve">rofiles </w:t>
      </w:r>
      <w:r>
        <w:t>-</w:t>
      </w:r>
      <w:r w:rsidRPr="00066375">
        <w:t xml:space="preserve"> </w:t>
      </w:r>
      <w:r>
        <w:t>H</w:t>
      </w:r>
      <w:r w:rsidRPr="00066375">
        <w:t xml:space="preserve">old </w:t>
      </w:r>
      <w:r>
        <w:t>P</w:t>
      </w:r>
      <w:r w:rsidRPr="00066375">
        <w:t>oint</w:t>
      </w:r>
    </w:p>
    <w:p w14:paraId="2B6F3395" w14:textId="77777777" w:rsidR="00E24A68" w:rsidRDefault="00000000" w:rsidP="00E24A68">
      <w:pPr>
        <w:rPr>
          <w:lang w:val="en-US"/>
        </w:rPr>
      </w:pPr>
      <w:r>
        <w:rPr>
          <w:lang w:val="en-US"/>
        </w:rPr>
        <w:t>Access channel final profile to be in accordance with t</w:t>
      </w:r>
      <w:r w:rsidRPr="00EB0FBF">
        <w:rPr>
          <w:lang w:val="en-US"/>
        </w:rPr>
        <w:t>he project dr</w:t>
      </w:r>
      <w:r>
        <w:rPr>
          <w:lang w:val="en-US"/>
        </w:rPr>
        <w:t>awings. R</w:t>
      </w:r>
      <w:r w:rsidRPr="00066375">
        <w:rPr>
          <w:lang w:val="en-US"/>
        </w:rPr>
        <w:t>e-profiled depths across basin at the toe of the ramp must achieve minimum depths</w:t>
      </w:r>
      <w:r>
        <w:rPr>
          <w:lang w:val="en-US"/>
        </w:rPr>
        <w:t>.</w:t>
      </w:r>
    </w:p>
    <w:p w14:paraId="641AACA6" w14:textId="77777777" w:rsidR="00E24A68" w:rsidRPr="00066375" w:rsidRDefault="00000000" w:rsidP="00E24A68">
      <w:pPr>
        <w:rPr>
          <w:lang w:val="en-US"/>
        </w:rPr>
      </w:pPr>
      <w:r w:rsidRPr="00066375">
        <w:rPr>
          <w:lang w:val="en-US"/>
        </w:rPr>
        <w:t xml:space="preserve">No deep holes or sudden changes in grade </w:t>
      </w:r>
      <w:r>
        <w:rPr>
          <w:lang w:val="en-US"/>
        </w:rPr>
        <w:t>to remain in the final profile.</w:t>
      </w:r>
    </w:p>
    <w:p w14:paraId="6E5E4E1E" w14:textId="77777777" w:rsidR="00E24A68" w:rsidRPr="00066375" w:rsidRDefault="00000000" w:rsidP="00E24A68">
      <w:pPr>
        <w:rPr>
          <w:lang w:val="en-US"/>
        </w:rPr>
      </w:pPr>
      <w:r w:rsidRPr="00066375">
        <w:rPr>
          <w:lang w:val="en-US"/>
        </w:rPr>
        <w:t xml:space="preserve">Provide clear vessel access to </w:t>
      </w:r>
      <w:r>
        <w:rPr>
          <w:lang w:val="en-US"/>
        </w:rPr>
        <w:t xml:space="preserve">ramp </w:t>
      </w:r>
      <w:r w:rsidRPr="00066375">
        <w:rPr>
          <w:lang w:val="en-US"/>
        </w:rPr>
        <w:t>toe</w:t>
      </w:r>
      <w:r>
        <w:rPr>
          <w:lang w:val="en-US"/>
        </w:rPr>
        <w:t>.</w:t>
      </w:r>
    </w:p>
    <w:p w14:paraId="32E7D1BB" w14:textId="77777777" w:rsidR="00E24A68" w:rsidRPr="00066375" w:rsidRDefault="00000000" w:rsidP="00E24A68">
      <w:pPr>
        <w:rPr>
          <w:lang w:val="en-US"/>
        </w:rPr>
      </w:pPr>
      <w:r w:rsidRPr="00066375">
        <w:rPr>
          <w:lang w:val="en-US"/>
        </w:rPr>
        <w:t xml:space="preserve">Maximum final gradients on side slopes </w:t>
      </w:r>
      <w:r>
        <w:rPr>
          <w:lang w:val="en-US"/>
        </w:rPr>
        <w:t>to</w:t>
      </w:r>
      <w:r w:rsidRPr="00066375">
        <w:rPr>
          <w:lang w:val="en-US"/>
        </w:rPr>
        <w:t xml:space="preserve"> be 1 in 6 through sand. It is acceptable to collapse wall excavations to achieve t</w:t>
      </w:r>
      <w:r>
        <w:rPr>
          <w:lang w:val="en-US"/>
        </w:rPr>
        <w:t>his profile in sandy materials.</w:t>
      </w:r>
    </w:p>
    <w:p w14:paraId="0265BE17" w14:textId="77777777" w:rsidR="00E24A68" w:rsidRPr="00066375" w:rsidRDefault="00000000" w:rsidP="00E24A68">
      <w:pPr>
        <w:rPr>
          <w:lang w:val="en-US"/>
        </w:rPr>
      </w:pPr>
      <w:r>
        <w:rPr>
          <w:lang w:val="en-US"/>
        </w:rPr>
        <w:t>D</w:t>
      </w:r>
      <w:r w:rsidRPr="00066375">
        <w:rPr>
          <w:lang w:val="en-US"/>
        </w:rPr>
        <w:t xml:space="preserve">etermined </w:t>
      </w:r>
      <w:r>
        <w:rPr>
          <w:lang w:val="en-US"/>
        </w:rPr>
        <w:t xml:space="preserve">design profile is </w:t>
      </w:r>
      <w:r w:rsidRPr="00066375">
        <w:rPr>
          <w:lang w:val="en-US"/>
        </w:rPr>
        <w:t>based on the anticipated geotechnical conditions. The Contractor may need to amend the batter in consultation with the Superintendent during construction to suit the actual conditions encountered.</w:t>
      </w:r>
    </w:p>
    <w:p w14:paraId="143A32F4" w14:textId="77777777" w:rsidR="00E24A68" w:rsidRDefault="00000000" w:rsidP="00E24A68">
      <w:pPr>
        <w:rPr>
          <w:lang w:val="en-US"/>
        </w:rPr>
      </w:pPr>
      <w:proofErr w:type="gramStart"/>
      <w:r w:rsidRPr="00066375">
        <w:rPr>
          <w:b/>
          <w:lang w:val="en-US"/>
        </w:rPr>
        <w:t xml:space="preserve">Hold point </w:t>
      </w:r>
      <w:r>
        <w:rPr>
          <w:b/>
          <w:lang w:val="en-US"/>
        </w:rPr>
        <w:t>-</w:t>
      </w:r>
      <w:r w:rsidRPr="00066375">
        <w:rPr>
          <w:lang w:val="en-US"/>
        </w:rPr>
        <w:t xml:space="preserve"> </w:t>
      </w:r>
      <w:r>
        <w:rPr>
          <w:lang w:val="en-US"/>
        </w:rPr>
        <w:t>Submit</w:t>
      </w:r>
      <w:proofErr w:type="gramEnd"/>
      <w:r>
        <w:rPr>
          <w:lang w:val="en-US"/>
        </w:rPr>
        <w:t xml:space="preserve"> to the Superintendent a hydrographic survey</w:t>
      </w:r>
      <w:r w:rsidRPr="00066375">
        <w:rPr>
          <w:lang w:val="en-US"/>
        </w:rPr>
        <w:t xml:space="preserve"> demonstrating that the least depth, lines and levels of all navigation zones and re-profiling areas have been achieved</w:t>
      </w:r>
      <w:r>
        <w:rPr>
          <w:lang w:val="en-US"/>
        </w:rPr>
        <w:t>. Do not disestablish</w:t>
      </w:r>
      <w:r w:rsidRPr="00066375">
        <w:rPr>
          <w:lang w:val="en-US"/>
        </w:rPr>
        <w:t xml:space="preserve"> plant requi</w:t>
      </w:r>
      <w:r>
        <w:rPr>
          <w:lang w:val="en-US"/>
        </w:rPr>
        <w:t>red for the re-profiling works until approval from</w:t>
      </w:r>
      <w:r w:rsidRPr="00066375">
        <w:rPr>
          <w:lang w:val="en-US"/>
        </w:rPr>
        <w:t xml:space="preserve"> the Superintendent</w:t>
      </w:r>
      <w:r>
        <w:rPr>
          <w:lang w:val="en-US"/>
        </w:rPr>
        <w:t xml:space="preserve"> has been given.</w:t>
      </w:r>
    </w:p>
    <w:p w14:paraId="17C16FC5" w14:textId="77777777" w:rsidR="00E24A68" w:rsidRDefault="00000000" w:rsidP="00E24A68">
      <w:pPr>
        <w:rPr>
          <w:lang w:val="en-US"/>
        </w:rPr>
      </w:pPr>
      <w:r w:rsidRPr="00400E5A">
        <w:rPr>
          <w:lang w:val="en-US"/>
        </w:rPr>
        <w:t xml:space="preserve">Areas which do not attain minimum </w:t>
      </w:r>
      <w:r>
        <w:rPr>
          <w:lang w:val="en-US"/>
        </w:rPr>
        <w:t>design depth must be re-excavated</w:t>
      </w:r>
      <w:r w:rsidRPr="00400E5A">
        <w:rPr>
          <w:lang w:val="en-US"/>
        </w:rPr>
        <w:t xml:space="preserve"> to the required depth and </w:t>
      </w:r>
      <w:r>
        <w:rPr>
          <w:lang w:val="en-US"/>
        </w:rPr>
        <w:t>must</w:t>
      </w:r>
      <w:r w:rsidRPr="00400E5A">
        <w:rPr>
          <w:lang w:val="en-US"/>
        </w:rPr>
        <w:t xml:space="preserve"> be re</w:t>
      </w:r>
      <w:r>
        <w:rPr>
          <w:lang w:val="en-US"/>
        </w:rPr>
        <w:t>-</w:t>
      </w:r>
      <w:r w:rsidRPr="00400E5A">
        <w:rPr>
          <w:lang w:val="en-US"/>
        </w:rPr>
        <w:t>surveyed.</w:t>
      </w:r>
    </w:p>
    <w:p w14:paraId="72E99ABA" w14:textId="77777777" w:rsidR="00E24A68" w:rsidRDefault="00000000" w:rsidP="00AC1C5C">
      <w:pPr>
        <w:pStyle w:val="GuideNotes01"/>
      </w:pPr>
      <w:r>
        <w:t>[Delete this sub clause if not required in the works].</w:t>
      </w:r>
    </w:p>
    <w:p w14:paraId="06E1BA53" w14:textId="77777777" w:rsidR="00E24A68" w:rsidRPr="00066375" w:rsidRDefault="00000000" w:rsidP="00E24A68">
      <w:pPr>
        <w:pStyle w:val="Heading3"/>
      </w:pPr>
      <w:r>
        <w:t>E</w:t>
      </w:r>
      <w:r w:rsidRPr="00066375">
        <w:t xml:space="preserve">xcavation and </w:t>
      </w:r>
      <w:r>
        <w:t>R</w:t>
      </w:r>
      <w:r w:rsidRPr="00066375">
        <w:t>e-</w:t>
      </w:r>
      <w:r>
        <w:t>P</w:t>
      </w:r>
      <w:r w:rsidRPr="00066375">
        <w:t xml:space="preserve">rofiling of </w:t>
      </w:r>
      <w:r>
        <w:t>Difficult</w:t>
      </w:r>
      <w:r w:rsidRPr="00066375">
        <w:t xml:space="preserve"> </w:t>
      </w:r>
      <w:r>
        <w:t>M</w:t>
      </w:r>
      <w:r w:rsidRPr="00066375">
        <w:t>aterial</w:t>
      </w:r>
    </w:p>
    <w:p w14:paraId="1CB5B33C" w14:textId="77777777" w:rsidR="00E24A68" w:rsidRDefault="00000000" w:rsidP="00E24A68">
      <w:pPr>
        <w:rPr>
          <w:lang w:val="en-US"/>
        </w:rPr>
      </w:pPr>
      <w:r w:rsidRPr="00066375">
        <w:rPr>
          <w:lang w:val="en-US"/>
        </w:rPr>
        <w:t>Should re-</w:t>
      </w:r>
      <w:proofErr w:type="gramStart"/>
      <w:r w:rsidRPr="00066375">
        <w:rPr>
          <w:lang w:val="en-US"/>
        </w:rPr>
        <w:t>profiling of</w:t>
      </w:r>
      <w:proofErr w:type="gramEnd"/>
      <w:r w:rsidRPr="00066375">
        <w:rPr>
          <w:lang w:val="en-US"/>
        </w:rPr>
        <w:t xml:space="preserve"> material which</w:t>
      </w:r>
      <w:r>
        <w:rPr>
          <w:lang w:val="en-US"/>
        </w:rPr>
        <w:t xml:space="preserve"> is difficult to excavate (</w:t>
      </w:r>
      <w:r w:rsidRPr="00066375">
        <w:rPr>
          <w:lang w:val="en-US"/>
        </w:rPr>
        <w:t>too cohesive, cemented etc.</w:t>
      </w:r>
      <w:r>
        <w:rPr>
          <w:lang w:val="en-US"/>
        </w:rPr>
        <w:t>) be encountered,</w:t>
      </w:r>
      <w:r w:rsidRPr="00066375">
        <w:rPr>
          <w:lang w:val="en-US"/>
        </w:rPr>
        <w:t xml:space="preserve"> the Contractor </w:t>
      </w:r>
      <w:proofErr w:type="gramStart"/>
      <w:r>
        <w:rPr>
          <w:lang w:val="en-US"/>
        </w:rPr>
        <w:t>to</w:t>
      </w:r>
      <w:r w:rsidRPr="00066375">
        <w:rPr>
          <w:lang w:val="en-US"/>
        </w:rPr>
        <w:t xml:space="preserve"> employ</w:t>
      </w:r>
      <w:proofErr w:type="gramEnd"/>
      <w:r w:rsidRPr="00066375">
        <w:rPr>
          <w:lang w:val="en-US"/>
        </w:rPr>
        <w:t xml:space="preserve"> a different tec</w:t>
      </w:r>
      <w:r>
        <w:rPr>
          <w:lang w:val="en-US"/>
        </w:rPr>
        <w:t xml:space="preserve">hnique of removing the material which is to be </w:t>
      </w:r>
      <w:r w:rsidRPr="00066375">
        <w:rPr>
          <w:lang w:val="en-US"/>
        </w:rPr>
        <w:t>approved by the Superintendent.</w:t>
      </w:r>
    </w:p>
    <w:p w14:paraId="01A9B74D" w14:textId="77777777" w:rsidR="00E24A68" w:rsidRDefault="00000000" w:rsidP="00AC1C5C">
      <w:pPr>
        <w:pStyle w:val="GuideNotes01"/>
      </w:pPr>
      <w:r>
        <w:t>[Delete this sub clause if not required in the works].</w:t>
      </w:r>
    </w:p>
    <w:p w14:paraId="66E9C8C8" w14:textId="77777777" w:rsidR="00E24A68" w:rsidRDefault="00000000" w:rsidP="00E24A68">
      <w:pPr>
        <w:pStyle w:val="Heading2"/>
        <w:keepLines/>
        <w:ind w:left="720" w:hanging="720"/>
      </w:pPr>
      <w:r>
        <w:t>Geotextile and Geogrid</w:t>
      </w:r>
    </w:p>
    <w:p w14:paraId="31C88942" w14:textId="77777777" w:rsidR="00E24A68" w:rsidRDefault="00000000" w:rsidP="00E24A68">
      <w:pPr>
        <w:rPr>
          <w:lang w:val="en-US"/>
        </w:rPr>
      </w:pPr>
      <w:r w:rsidRPr="00CD126E">
        <w:t>Standard</w:t>
      </w:r>
      <w:r>
        <w:t xml:space="preserve">: </w:t>
      </w:r>
      <w:r>
        <w:rPr>
          <w:lang w:val="en-US"/>
        </w:rPr>
        <w:t>To AS 3706.</w:t>
      </w:r>
    </w:p>
    <w:p w14:paraId="75467DCB" w14:textId="77777777" w:rsidR="00E24A68" w:rsidRDefault="00000000" w:rsidP="00E24A68">
      <w:pPr>
        <w:pStyle w:val="Heading3"/>
      </w:pPr>
      <w:r>
        <w:t>Geotextile</w:t>
      </w:r>
    </w:p>
    <w:p w14:paraId="2C54C644" w14:textId="77777777" w:rsidR="00E24A68" w:rsidRDefault="00000000" w:rsidP="00E24A68">
      <w:pPr>
        <w:rPr>
          <w:lang w:val="en-US"/>
        </w:rPr>
      </w:pPr>
      <w:r>
        <w:rPr>
          <w:lang w:val="en-US"/>
        </w:rPr>
        <w:t xml:space="preserve">Geotextile to be </w:t>
      </w:r>
      <w:proofErr w:type="spellStart"/>
      <w:r>
        <w:rPr>
          <w:lang w:val="en-US"/>
        </w:rPr>
        <w:t>Texcel</w:t>
      </w:r>
      <w:proofErr w:type="spellEnd"/>
      <w:r>
        <w:rPr>
          <w:lang w:val="en-US"/>
        </w:rPr>
        <w:t xml:space="preserve"> 900R </w:t>
      </w:r>
      <w:r w:rsidRPr="0044639B">
        <w:rPr>
          <w:lang w:val="en-US"/>
        </w:rPr>
        <w:t xml:space="preserve">or </w:t>
      </w:r>
      <w:r>
        <w:rPr>
          <w:lang w:val="en-US"/>
        </w:rPr>
        <w:t xml:space="preserve">Superintendent </w:t>
      </w:r>
      <w:r w:rsidRPr="0044639B">
        <w:rPr>
          <w:lang w:val="en-US"/>
        </w:rPr>
        <w:t>ap</w:t>
      </w:r>
      <w:r>
        <w:rPr>
          <w:lang w:val="en-US"/>
        </w:rPr>
        <w:t>proved equivalent.</w:t>
      </w:r>
    </w:p>
    <w:p w14:paraId="4B46D95F" w14:textId="77777777" w:rsidR="00E24A68" w:rsidRPr="00D80B80" w:rsidRDefault="00000000" w:rsidP="00E24A68">
      <w:pPr>
        <w:rPr>
          <w:lang w:val="en-US"/>
        </w:rPr>
      </w:pPr>
      <w:r w:rsidRPr="00D80B80">
        <w:rPr>
          <w:lang w:val="en-US"/>
        </w:rPr>
        <w:t>Material: Non-woven needle punched staple fibre polyester or polypropylene meeting minimum strength Class D and Filtration Class 1.</w:t>
      </w:r>
    </w:p>
    <w:p w14:paraId="780DF3F7" w14:textId="77777777" w:rsidR="00E24A68" w:rsidRPr="00D80B80" w:rsidRDefault="00000000" w:rsidP="00E24A68">
      <w:pPr>
        <w:rPr>
          <w:lang w:val="en-US"/>
        </w:rPr>
      </w:pPr>
      <w:r w:rsidRPr="00D80B80">
        <w:rPr>
          <w:lang w:val="en-US"/>
        </w:rPr>
        <w:t xml:space="preserve">Elongation: </w:t>
      </w:r>
      <w:r w:rsidRPr="00D80B80">
        <w:rPr>
          <w:rFonts w:cs="Arial"/>
          <w:lang w:val="en-US"/>
        </w:rPr>
        <w:t>≥</w:t>
      </w:r>
      <w:r w:rsidRPr="00D80B80">
        <w:rPr>
          <w:lang w:val="en-US"/>
        </w:rPr>
        <w:t xml:space="preserve"> 30%.</w:t>
      </w:r>
    </w:p>
    <w:p w14:paraId="4A553E7F" w14:textId="77777777" w:rsidR="00E24A68" w:rsidRPr="00D80B80" w:rsidRDefault="00000000" w:rsidP="00E24A68">
      <w:pPr>
        <w:rPr>
          <w:lang w:val="en-US"/>
        </w:rPr>
      </w:pPr>
      <w:r w:rsidRPr="00D80B80">
        <w:rPr>
          <w:lang w:val="en-US"/>
        </w:rPr>
        <w:t>Grab strength</w:t>
      </w:r>
      <w:r w:rsidRPr="000C6B05">
        <w:rPr>
          <w:lang w:val="en-US"/>
        </w:rPr>
        <w:t>: 1200 N.</w:t>
      </w:r>
    </w:p>
    <w:p w14:paraId="434B5A0A" w14:textId="77777777" w:rsidR="00E24A68" w:rsidRPr="00D80B80" w:rsidRDefault="00000000" w:rsidP="00E24A68">
      <w:pPr>
        <w:rPr>
          <w:lang w:val="en-US"/>
        </w:rPr>
      </w:pPr>
      <w:r w:rsidRPr="00D80B80">
        <w:rPr>
          <w:lang w:val="en-US"/>
        </w:rPr>
        <w:t>Tear strength: 450 N.</w:t>
      </w:r>
    </w:p>
    <w:p w14:paraId="3CCA0B8C" w14:textId="77777777" w:rsidR="00E24A68" w:rsidRPr="00D80B80" w:rsidRDefault="00000000" w:rsidP="00E24A68">
      <w:pPr>
        <w:rPr>
          <w:lang w:val="en-US"/>
        </w:rPr>
      </w:pPr>
      <w:r w:rsidRPr="00D80B80">
        <w:rPr>
          <w:lang w:val="en-US"/>
        </w:rPr>
        <w:t>G rating: 3000.</w:t>
      </w:r>
    </w:p>
    <w:p w14:paraId="2E29D280" w14:textId="77777777" w:rsidR="00E24A68" w:rsidRDefault="00000000" w:rsidP="00E24A68">
      <w:pPr>
        <w:pStyle w:val="Heading3"/>
      </w:pPr>
      <w:r>
        <w:t>Geogrid</w:t>
      </w:r>
    </w:p>
    <w:p w14:paraId="157D4DC5" w14:textId="77777777" w:rsidR="00E24A68" w:rsidRDefault="00000000" w:rsidP="00E24A68">
      <w:pPr>
        <w:rPr>
          <w:lang w:val="en-US"/>
        </w:rPr>
      </w:pPr>
      <w:r>
        <w:rPr>
          <w:lang w:val="en-US"/>
        </w:rPr>
        <w:t xml:space="preserve">Geogrid to be BIAX3030 </w:t>
      </w:r>
      <w:r w:rsidRPr="0044639B">
        <w:rPr>
          <w:lang w:val="en-US"/>
        </w:rPr>
        <w:t xml:space="preserve">or </w:t>
      </w:r>
      <w:r>
        <w:rPr>
          <w:lang w:val="en-US"/>
        </w:rPr>
        <w:t xml:space="preserve">Superintendent </w:t>
      </w:r>
      <w:r w:rsidRPr="0044639B">
        <w:rPr>
          <w:lang w:val="en-US"/>
        </w:rPr>
        <w:t>ap</w:t>
      </w:r>
      <w:r>
        <w:rPr>
          <w:lang w:val="en-US"/>
        </w:rPr>
        <w:t>proved equivalent.</w:t>
      </w:r>
    </w:p>
    <w:p w14:paraId="031D4D2C" w14:textId="77777777" w:rsidR="00E24A68" w:rsidRDefault="00000000" w:rsidP="00E24A68">
      <w:pPr>
        <w:rPr>
          <w:lang w:val="en-US"/>
        </w:rPr>
      </w:pPr>
      <w:r>
        <w:rPr>
          <w:lang w:val="en-US"/>
        </w:rPr>
        <w:t>Material: Manufactured from polypropylene sheet with transverse and longitudinal ribs of minimum thickness 1.3 mm</w:t>
      </w:r>
    </w:p>
    <w:p w14:paraId="162632DB" w14:textId="77777777" w:rsidR="00E24A68" w:rsidRDefault="00000000" w:rsidP="00E24A68">
      <w:pPr>
        <w:rPr>
          <w:lang w:val="en-US"/>
        </w:rPr>
      </w:pPr>
      <w:r>
        <w:rPr>
          <w:lang w:val="en-US"/>
        </w:rPr>
        <w:t>Aperture size: 37 mm x 37 mm to contain 75 mm crushed rock.</w:t>
      </w:r>
    </w:p>
    <w:p w14:paraId="5279B2EF" w14:textId="77777777" w:rsidR="00E24A68" w:rsidRDefault="00000000" w:rsidP="00E24A68">
      <w:pPr>
        <w:rPr>
          <w:lang w:val="en-US"/>
        </w:rPr>
      </w:pPr>
      <w:r>
        <w:rPr>
          <w:lang w:val="en-US"/>
        </w:rPr>
        <w:lastRenderedPageBreak/>
        <w:t>Quality control strength: 30 kN/m with a peak strain of 10% in both directions.</w:t>
      </w:r>
    </w:p>
    <w:p w14:paraId="21D24E39" w14:textId="77777777" w:rsidR="00E24A68" w:rsidRDefault="00000000" w:rsidP="00E24A68">
      <w:pPr>
        <w:rPr>
          <w:lang w:val="en-US"/>
        </w:rPr>
      </w:pPr>
      <w:r>
        <w:rPr>
          <w:lang w:val="en-US"/>
        </w:rPr>
        <w:t>Junction strength between the longitudinal and traverse ribs: Greater than 95% of the quality control strength in both directions.</w:t>
      </w:r>
    </w:p>
    <w:p w14:paraId="1C0F9A8E" w14:textId="77777777" w:rsidR="00E24A68" w:rsidRDefault="00000000" w:rsidP="00E24A68">
      <w:pPr>
        <w:pStyle w:val="Heading3"/>
      </w:pPr>
      <w:r>
        <w:t>Storage, Packaging, and Handling</w:t>
      </w:r>
    </w:p>
    <w:p w14:paraId="1DA8F5C1" w14:textId="77777777" w:rsidR="00E24A68" w:rsidRDefault="00000000" w:rsidP="00E24A68">
      <w:pPr>
        <w:rPr>
          <w:lang w:val="en-US"/>
        </w:rPr>
      </w:pPr>
      <w:r w:rsidRPr="00BF52F3">
        <w:rPr>
          <w:lang w:val="en-US"/>
        </w:rPr>
        <w:t xml:space="preserve">Geotextiles and geogrid </w:t>
      </w:r>
      <w:r>
        <w:rPr>
          <w:lang w:val="en-US"/>
        </w:rPr>
        <w:t>to</w:t>
      </w:r>
      <w:r w:rsidRPr="00BF52F3">
        <w:rPr>
          <w:lang w:val="en-US"/>
        </w:rPr>
        <w:t xml:space="preserve"> be stored</w:t>
      </w:r>
      <w:r>
        <w:rPr>
          <w:lang w:val="en-US"/>
        </w:rPr>
        <w:t xml:space="preserve"> as follows:</w:t>
      </w:r>
    </w:p>
    <w:p w14:paraId="75E8C17B" w14:textId="77777777" w:rsidR="00E24A68" w:rsidRDefault="00000000">
      <w:pPr>
        <w:pStyle w:val="Bullet"/>
        <w:numPr>
          <w:ilvl w:val="0"/>
          <w:numId w:val="142"/>
        </w:numPr>
      </w:pPr>
      <w:r>
        <w:t>W</w:t>
      </w:r>
      <w:r w:rsidRPr="00BF52F3">
        <w:t>ithin an opaque, protective, wat</w:t>
      </w:r>
      <w:r>
        <w:t>erproof and UV-resistant cover.</w:t>
      </w:r>
    </w:p>
    <w:p w14:paraId="7D5379C0" w14:textId="77777777" w:rsidR="00E24A68" w:rsidRDefault="00000000">
      <w:pPr>
        <w:pStyle w:val="Bullet"/>
        <w:numPr>
          <w:ilvl w:val="0"/>
          <w:numId w:val="142"/>
        </w:numPr>
      </w:pPr>
      <w:r>
        <w:t>Must</w:t>
      </w:r>
      <w:r w:rsidRPr="00BF52F3">
        <w:t xml:space="preserve"> not be stored directly on the ground or where they could be affected by heat.</w:t>
      </w:r>
    </w:p>
    <w:p w14:paraId="0672B483" w14:textId="77777777" w:rsidR="00E24A68" w:rsidRDefault="00000000">
      <w:pPr>
        <w:pStyle w:val="Bullet"/>
        <w:numPr>
          <w:ilvl w:val="0"/>
          <w:numId w:val="142"/>
        </w:numPr>
      </w:pPr>
      <w:r>
        <w:t>To manufacturers specifications.</w:t>
      </w:r>
    </w:p>
    <w:p w14:paraId="7983BF82" w14:textId="77777777" w:rsidR="00E24A68" w:rsidRDefault="00000000" w:rsidP="00E24A68">
      <w:r>
        <w:t>The protected geotextile and geogrid rolls must be clearly labelled showing manufacturer, type, and batch identification number.</w:t>
      </w:r>
    </w:p>
    <w:p w14:paraId="4E56C7BA" w14:textId="77777777" w:rsidR="00E24A68" w:rsidRDefault="00000000" w:rsidP="00E24A68">
      <w:r>
        <w:t>Handle rolls with forklifts or similar, using dedicated slings, free of sharp hooks or tongs. Rolls that are dropped, dragged, or pushed around on the ground will be rejected.</w:t>
      </w:r>
    </w:p>
    <w:p w14:paraId="7238FAD1" w14:textId="77777777" w:rsidR="00E24A68" w:rsidRDefault="00000000" w:rsidP="00E24A68">
      <w:pPr>
        <w:pStyle w:val="Heading3"/>
      </w:pPr>
      <w:r>
        <w:t>Delivery and Product Certification – Witness Point</w:t>
      </w:r>
    </w:p>
    <w:p w14:paraId="0EFB1260" w14:textId="77777777" w:rsidR="00E24A68" w:rsidRPr="00CA55DA" w:rsidRDefault="00000000" w:rsidP="00E24A68">
      <w:pPr>
        <w:rPr>
          <w:lang w:val="en-US"/>
        </w:rPr>
      </w:pPr>
      <w:r>
        <w:rPr>
          <w:lang w:val="en-US"/>
        </w:rPr>
        <w:t>D</w:t>
      </w:r>
      <w:r w:rsidRPr="00CA55DA">
        <w:rPr>
          <w:lang w:val="en-US"/>
        </w:rPr>
        <w:t>elivered</w:t>
      </w:r>
      <w:r>
        <w:rPr>
          <w:lang w:val="en-US"/>
        </w:rPr>
        <w:t xml:space="preserve"> geotextile and geogrid</w:t>
      </w:r>
      <w:r w:rsidRPr="00CA55DA">
        <w:rPr>
          <w:lang w:val="en-US"/>
        </w:rPr>
        <w:t xml:space="preserve"> to site at least 5 days prior to </w:t>
      </w:r>
      <w:r>
        <w:rPr>
          <w:lang w:val="en-US"/>
        </w:rPr>
        <w:t xml:space="preserve">scheduled </w:t>
      </w:r>
      <w:r w:rsidRPr="00CA55DA">
        <w:rPr>
          <w:lang w:val="en-US"/>
        </w:rPr>
        <w:t>commencement of installation.</w:t>
      </w:r>
    </w:p>
    <w:p w14:paraId="50FC9676" w14:textId="77777777" w:rsidR="00E24A68" w:rsidRDefault="00000000" w:rsidP="00E24A68">
      <w:pPr>
        <w:rPr>
          <w:lang w:val="en-US"/>
        </w:rPr>
      </w:pPr>
      <w:r w:rsidRPr="00CA55DA">
        <w:rPr>
          <w:b/>
          <w:lang w:val="en-US"/>
        </w:rPr>
        <w:t>Witness Point -</w:t>
      </w:r>
      <w:r>
        <w:rPr>
          <w:lang w:val="en-US"/>
        </w:rPr>
        <w:t xml:space="preserve"> Provide</w:t>
      </w:r>
      <w:r w:rsidRPr="00CA55DA">
        <w:rPr>
          <w:lang w:val="en-US"/>
        </w:rPr>
        <w:t xml:space="preserve"> </w:t>
      </w:r>
      <w:r>
        <w:rPr>
          <w:lang w:val="en-US"/>
        </w:rPr>
        <w:t>to the Superintendent:</w:t>
      </w:r>
    </w:p>
    <w:p w14:paraId="0524FF71" w14:textId="77777777" w:rsidR="00E24A68" w:rsidRDefault="00000000">
      <w:pPr>
        <w:pStyle w:val="Bullet"/>
        <w:numPr>
          <w:ilvl w:val="0"/>
          <w:numId w:val="142"/>
        </w:numPr>
      </w:pPr>
      <w:r>
        <w:t xml:space="preserve">A </w:t>
      </w:r>
      <w:r w:rsidRPr="00CA55DA">
        <w:t>Certificate of Compliance</w:t>
      </w:r>
      <w:r>
        <w:t xml:space="preserve"> </w:t>
      </w:r>
      <w:r w:rsidRPr="00CA55DA">
        <w:t>that the geotextile</w:t>
      </w:r>
      <w:r>
        <w:t>,</w:t>
      </w:r>
      <w:r w:rsidRPr="00CA55DA">
        <w:t xml:space="preserve"> </w:t>
      </w:r>
      <w:r>
        <w:t xml:space="preserve">and geogrid </w:t>
      </w:r>
      <w:r w:rsidRPr="00CA55DA">
        <w:t>compl</w:t>
      </w:r>
      <w:r>
        <w:t>y</w:t>
      </w:r>
      <w:r w:rsidRPr="00CA55DA">
        <w:t xml:space="preserve"> with all</w:t>
      </w:r>
      <w:r>
        <w:t xml:space="preserve"> the requirements as specified.</w:t>
      </w:r>
    </w:p>
    <w:p w14:paraId="77684BF8" w14:textId="77777777" w:rsidR="00E24A68" w:rsidRDefault="00000000">
      <w:pPr>
        <w:pStyle w:val="Bullet"/>
        <w:numPr>
          <w:ilvl w:val="0"/>
          <w:numId w:val="142"/>
        </w:numPr>
      </w:pPr>
      <w:r>
        <w:t>T</w:t>
      </w:r>
      <w:r w:rsidRPr="00CA55DA">
        <w:t>est results reported o</w:t>
      </w:r>
      <w:r>
        <w:t>n NATA endorsed test documents.</w:t>
      </w:r>
    </w:p>
    <w:p w14:paraId="77375297" w14:textId="77777777" w:rsidR="00E24A68" w:rsidRDefault="00000000" w:rsidP="00E24A68">
      <w:pPr>
        <w:rPr>
          <w:lang w:val="en-US"/>
        </w:rPr>
      </w:pPr>
      <w:r w:rsidRPr="00CA55DA">
        <w:rPr>
          <w:lang w:val="en-US"/>
        </w:rPr>
        <w:t>The Certif</w:t>
      </w:r>
      <w:r>
        <w:rPr>
          <w:lang w:val="en-US"/>
        </w:rPr>
        <w:t xml:space="preserve">icate of Compliance </w:t>
      </w:r>
      <w:proofErr w:type="gramStart"/>
      <w:r>
        <w:rPr>
          <w:lang w:val="en-US"/>
        </w:rPr>
        <w:t>to include</w:t>
      </w:r>
      <w:proofErr w:type="gramEnd"/>
      <w:r>
        <w:rPr>
          <w:lang w:val="en-US"/>
        </w:rPr>
        <w:t>:</w:t>
      </w:r>
    </w:p>
    <w:p w14:paraId="20686178" w14:textId="77777777" w:rsidR="00E24A68" w:rsidRDefault="00000000">
      <w:pPr>
        <w:pStyle w:val="Bullet"/>
        <w:numPr>
          <w:ilvl w:val="0"/>
          <w:numId w:val="142"/>
        </w:numPr>
      </w:pPr>
      <w:r>
        <w:t>Q</w:t>
      </w:r>
      <w:r w:rsidRPr="00CA55DA">
        <w:t>uality control documentati</w:t>
      </w:r>
      <w:r>
        <w:t>on for the relevant batch/lots.</w:t>
      </w:r>
    </w:p>
    <w:p w14:paraId="5F7000C0" w14:textId="77777777" w:rsidR="00E24A68" w:rsidRDefault="00000000">
      <w:pPr>
        <w:pStyle w:val="Bullet"/>
        <w:numPr>
          <w:ilvl w:val="0"/>
          <w:numId w:val="142"/>
        </w:numPr>
      </w:pPr>
      <w:r>
        <w:t>Physical properties sheet.</w:t>
      </w:r>
    </w:p>
    <w:p w14:paraId="66D99C84" w14:textId="77777777" w:rsidR="00E24A68" w:rsidRDefault="00000000">
      <w:pPr>
        <w:pStyle w:val="Bullet"/>
        <w:numPr>
          <w:ilvl w:val="0"/>
          <w:numId w:val="142"/>
        </w:numPr>
      </w:pPr>
      <w:r>
        <w:t>M</w:t>
      </w:r>
      <w:r w:rsidRPr="00CA55DA">
        <w:t>anufacturer’s letter of certification stating compliance.</w:t>
      </w:r>
    </w:p>
    <w:p w14:paraId="45565AD4" w14:textId="77777777" w:rsidR="00E24A68" w:rsidRPr="00CA55DA" w:rsidRDefault="00000000" w:rsidP="00E24A68">
      <w:r w:rsidRPr="00CA55DA">
        <w:t>The certificate must not be more than 12 months old.</w:t>
      </w:r>
    </w:p>
    <w:p w14:paraId="1CE75FEB" w14:textId="77777777" w:rsidR="00E24A68" w:rsidRPr="007C4DAD" w:rsidRDefault="00000000" w:rsidP="00E24A68">
      <w:pPr>
        <w:pStyle w:val="Heading3"/>
      </w:pPr>
      <w:r>
        <w:t>Placement – Witness Point</w:t>
      </w:r>
    </w:p>
    <w:p w14:paraId="7357793C" w14:textId="77777777" w:rsidR="00E24A68" w:rsidRPr="00D80B80" w:rsidRDefault="00000000" w:rsidP="00E24A68">
      <w:pPr>
        <w:rPr>
          <w:lang w:val="en-US"/>
        </w:rPr>
      </w:pPr>
      <w:r>
        <w:rPr>
          <w:lang w:val="en-US"/>
        </w:rPr>
        <w:t>Geotextile</w:t>
      </w:r>
      <w:r w:rsidRPr="00D80B80">
        <w:rPr>
          <w:lang w:val="en-US"/>
        </w:rPr>
        <w:t xml:space="preserve">: 1000 mm </w:t>
      </w:r>
      <w:r>
        <w:rPr>
          <w:lang w:val="en-US"/>
        </w:rPr>
        <w:t xml:space="preserve">laps </w:t>
      </w:r>
      <w:r w:rsidRPr="00D80B80">
        <w:rPr>
          <w:lang w:val="en-US"/>
        </w:rPr>
        <w:t>unless noted otherwise.</w:t>
      </w:r>
    </w:p>
    <w:p w14:paraId="7DD2DBD8" w14:textId="77777777" w:rsidR="00E24A68" w:rsidRDefault="00000000" w:rsidP="00E24A68">
      <w:pPr>
        <w:rPr>
          <w:lang w:val="en-US"/>
        </w:rPr>
      </w:pPr>
      <w:r>
        <w:rPr>
          <w:lang w:val="en-US"/>
        </w:rPr>
        <w:t>Geogrid: 250 mm minimum laps and braided together so that both edges are fixed to the lapped sheets.</w:t>
      </w:r>
    </w:p>
    <w:p w14:paraId="1D48E0C9" w14:textId="77777777" w:rsidR="00E24A68" w:rsidRDefault="00000000" w:rsidP="00E24A68">
      <w:pPr>
        <w:rPr>
          <w:lang w:val="en-US"/>
        </w:rPr>
      </w:pPr>
      <w:r>
        <w:rPr>
          <w:lang w:val="en-US"/>
        </w:rPr>
        <w:t>To</w:t>
      </w:r>
      <w:r w:rsidRPr="00C06274">
        <w:rPr>
          <w:lang w:val="en-US"/>
        </w:rPr>
        <w:t xml:space="preserve"> the layout</w:t>
      </w:r>
      <w:r>
        <w:rPr>
          <w:lang w:val="en-US"/>
        </w:rPr>
        <w:t xml:space="preserve">, </w:t>
      </w:r>
      <w:r w:rsidRPr="009055B9">
        <w:t>lapping</w:t>
      </w:r>
      <w:r>
        <w:t>,</w:t>
      </w:r>
      <w:r w:rsidRPr="009055B9">
        <w:t xml:space="preserve"> and braiding plan.</w:t>
      </w:r>
      <w:r>
        <w:rPr>
          <w:lang w:val="en-US"/>
        </w:rPr>
        <w:t xml:space="preserve"> Refer to the </w:t>
      </w:r>
      <w:r w:rsidRPr="00C06274">
        <w:rPr>
          <w:b/>
          <w:lang w:val="en-US"/>
        </w:rPr>
        <w:t>Contractors Submission</w:t>
      </w:r>
      <w:r>
        <w:rPr>
          <w:lang w:val="en-US"/>
        </w:rPr>
        <w:t xml:space="preserve"> clause in this </w:t>
      </w:r>
      <w:proofErr w:type="gramStart"/>
      <w:r>
        <w:rPr>
          <w:lang w:val="en-US"/>
        </w:rPr>
        <w:t>worksection</w:t>
      </w:r>
      <w:proofErr w:type="gramEnd"/>
      <w:r>
        <w:rPr>
          <w:lang w:val="en-US"/>
        </w:rPr>
        <w:t>.</w:t>
      </w:r>
    </w:p>
    <w:p w14:paraId="0FE4477A" w14:textId="77777777" w:rsidR="00E24A68" w:rsidRDefault="00000000" w:rsidP="00E24A68">
      <w:pPr>
        <w:rPr>
          <w:lang w:val="en-US"/>
        </w:rPr>
      </w:pPr>
      <w:r w:rsidRPr="00C06274">
        <w:rPr>
          <w:lang w:val="en-US"/>
        </w:rPr>
        <w:t>The area for geotextile</w:t>
      </w:r>
      <w:r>
        <w:rPr>
          <w:lang w:val="en-US"/>
        </w:rPr>
        <w:t xml:space="preserve"> and geogrid</w:t>
      </w:r>
      <w:r w:rsidRPr="00C06274">
        <w:rPr>
          <w:lang w:val="en-US"/>
        </w:rPr>
        <w:t xml:space="preserve"> placement </w:t>
      </w:r>
      <w:r>
        <w:rPr>
          <w:lang w:val="en-US"/>
        </w:rPr>
        <w:t>must</w:t>
      </w:r>
      <w:r w:rsidRPr="00C06274">
        <w:rPr>
          <w:lang w:val="en-US"/>
        </w:rPr>
        <w:t xml:space="preserve"> be prepared by clearing and removing all sharp objects. Cut trees and shrubs </w:t>
      </w:r>
      <w:r>
        <w:rPr>
          <w:lang w:val="en-US"/>
        </w:rPr>
        <w:t>must</w:t>
      </w:r>
      <w:r w:rsidRPr="00C06274">
        <w:rPr>
          <w:lang w:val="en-US"/>
        </w:rPr>
        <w:t xml:space="preserve"> not protrude above the surface but existing soil and vegetation mat may remain.</w:t>
      </w:r>
    </w:p>
    <w:p w14:paraId="4396DF99" w14:textId="77777777" w:rsidR="00E24A68" w:rsidRDefault="00000000" w:rsidP="00E24A68">
      <w:pPr>
        <w:rPr>
          <w:lang w:val="en-US"/>
        </w:rPr>
      </w:pPr>
      <w:r w:rsidRPr="00C06274">
        <w:rPr>
          <w:lang w:val="en-US"/>
        </w:rPr>
        <w:t xml:space="preserve">Geotextiles </w:t>
      </w:r>
      <w:r>
        <w:rPr>
          <w:lang w:val="en-US"/>
        </w:rPr>
        <w:t>and geogrid must</w:t>
      </w:r>
      <w:r w:rsidRPr="00C06274">
        <w:rPr>
          <w:lang w:val="en-US"/>
        </w:rPr>
        <w:t xml:space="preserve"> be placed just ahead of advancing construction work, and where they are affected by wave </w:t>
      </w:r>
      <w:proofErr w:type="gramStart"/>
      <w:r w:rsidRPr="00C06274">
        <w:rPr>
          <w:lang w:val="en-US"/>
        </w:rPr>
        <w:t>action</w:t>
      </w:r>
      <w:proofErr w:type="gramEnd"/>
      <w:r w:rsidRPr="00C06274">
        <w:rPr>
          <w:lang w:val="en-US"/>
        </w:rPr>
        <w:t xml:space="preserve"> they </w:t>
      </w:r>
      <w:r>
        <w:rPr>
          <w:lang w:val="en-US"/>
        </w:rPr>
        <w:t>must</w:t>
      </w:r>
      <w:r w:rsidRPr="00C06274">
        <w:rPr>
          <w:lang w:val="en-US"/>
        </w:rPr>
        <w:t xml:space="preserve"> be covered with construction materials on the same working day.</w:t>
      </w:r>
    </w:p>
    <w:p w14:paraId="0E0CC6FA" w14:textId="77777777" w:rsidR="00E24A68" w:rsidRDefault="00000000" w:rsidP="00E24A68">
      <w:pPr>
        <w:rPr>
          <w:lang w:val="en-US"/>
        </w:rPr>
      </w:pPr>
      <w:r w:rsidRPr="008A7B11">
        <w:rPr>
          <w:lang w:val="en-US"/>
        </w:rPr>
        <w:t>Repair punctures and tears.</w:t>
      </w:r>
    </w:p>
    <w:p w14:paraId="1B3A28DC" w14:textId="77777777" w:rsidR="00E24A68" w:rsidRDefault="00000000" w:rsidP="00E24A68">
      <w:pPr>
        <w:rPr>
          <w:lang w:val="en-US"/>
        </w:rPr>
      </w:pPr>
      <w:r>
        <w:rPr>
          <w:lang w:val="en-US"/>
        </w:rPr>
        <w:t>Do not allow construction equipment to stand or travel directly over geotextile.</w:t>
      </w:r>
    </w:p>
    <w:p w14:paraId="213E30B4" w14:textId="77777777" w:rsidR="00E24A68" w:rsidRDefault="00000000" w:rsidP="00E24A68">
      <w:pPr>
        <w:rPr>
          <w:lang w:val="en-US"/>
        </w:rPr>
      </w:pPr>
      <w:r w:rsidRPr="00C06274">
        <w:rPr>
          <w:b/>
          <w:lang w:val="en-US"/>
        </w:rPr>
        <w:t xml:space="preserve">Witness Point </w:t>
      </w:r>
      <w:r>
        <w:rPr>
          <w:b/>
          <w:lang w:val="en-US"/>
        </w:rPr>
        <w:t>-</w:t>
      </w:r>
      <w:r w:rsidRPr="00C06274">
        <w:rPr>
          <w:b/>
          <w:lang w:val="en-US"/>
        </w:rPr>
        <w:t xml:space="preserve"> </w:t>
      </w:r>
      <w:r>
        <w:rPr>
          <w:lang w:val="en-US"/>
        </w:rPr>
        <w:t xml:space="preserve">Contact the Superintendent at placement completion. Do not </w:t>
      </w:r>
      <w:proofErr w:type="gramStart"/>
      <w:r>
        <w:rPr>
          <w:lang w:val="en-US"/>
        </w:rPr>
        <w:t>cover with</w:t>
      </w:r>
      <w:proofErr w:type="gramEnd"/>
      <w:r>
        <w:rPr>
          <w:lang w:val="en-US"/>
        </w:rPr>
        <w:t xml:space="preserve"> construction materials until approval from the Superintendent.</w:t>
      </w:r>
    </w:p>
    <w:p w14:paraId="69DF2661" w14:textId="77777777" w:rsidR="00E24A68" w:rsidRDefault="00000000" w:rsidP="00E24A68">
      <w:pPr>
        <w:pStyle w:val="Heading2"/>
        <w:keepLines/>
        <w:ind w:left="720" w:hanging="720"/>
      </w:pPr>
      <w:r>
        <w:lastRenderedPageBreak/>
        <w:t>Compaction of 75 mm Crushed Rock (Under Slabs)</w:t>
      </w:r>
    </w:p>
    <w:p w14:paraId="30D051E6" w14:textId="77777777" w:rsidR="00E24A68" w:rsidRDefault="00000000" w:rsidP="00E24A68">
      <w:pPr>
        <w:pStyle w:val="Heading3"/>
        <w:keepLines/>
      </w:pPr>
      <w:r>
        <w:t>Grading</w:t>
      </w:r>
    </w:p>
    <w:p w14:paraId="42E2A54B" w14:textId="77777777" w:rsidR="00E24A68" w:rsidRDefault="00000000" w:rsidP="00E24A68">
      <w:r>
        <w:rPr>
          <w:lang w:val="en-US"/>
        </w:rPr>
        <w:t xml:space="preserve">To </w:t>
      </w:r>
      <w:r w:rsidRPr="00E3575C">
        <w:rPr>
          <w:b/>
          <w:lang w:val="en-US"/>
        </w:rPr>
        <w:t xml:space="preserve">Table - </w:t>
      </w:r>
      <w:r w:rsidRPr="00E3575C">
        <w:rPr>
          <w:b/>
        </w:rPr>
        <w:t>75</w:t>
      </w:r>
      <w:r>
        <w:rPr>
          <w:b/>
        </w:rPr>
        <w:t> mm</w:t>
      </w:r>
      <w:r w:rsidRPr="004704E1">
        <w:rPr>
          <w:b/>
        </w:rPr>
        <w:t xml:space="preserve"> </w:t>
      </w:r>
      <w:r>
        <w:rPr>
          <w:b/>
        </w:rPr>
        <w:t>Crushed Rock C</w:t>
      </w:r>
      <w:r w:rsidRPr="004704E1">
        <w:rPr>
          <w:b/>
        </w:rPr>
        <w:t xml:space="preserve">ore </w:t>
      </w:r>
      <w:r>
        <w:rPr>
          <w:b/>
        </w:rPr>
        <w:t>G</w:t>
      </w:r>
      <w:r w:rsidRPr="004704E1">
        <w:rPr>
          <w:b/>
        </w:rPr>
        <w:t>rading</w:t>
      </w:r>
      <w:r>
        <w:t xml:space="preserve">. </w:t>
      </w:r>
      <w:r w:rsidRPr="004704E1">
        <w:t>Grading to be large enough so that it is</w:t>
      </w:r>
      <w:r>
        <w:t>:</w:t>
      </w:r>
    </w:p>
    <w:p w14:paraId="0BEC05B1" w14:textId="77777777" w:rsidR="00E24A68" w:rsidRDefault="00000000">
      <w:pPr>
        <w:pStyle w:val="Bullet"/>
        <w:numPr>
          <w:ilvl w:val="0"/>
          <w:numId w:val="142"/>
        </w:numPr>
      </w:pPr>
      <w:r>
        <w:t>C</w:t>
      </w:r>
      <w:r w:rsidRPr="004704E1">
        <w:t>ontained w</w:t>
      </w:r>
      <w:r>
        <w:t>ithin the geogrid aperture.</w:t>
      </w:r>
    </w:p>
    <w:p w14:paraId="78A309CD" w14:textId="77777777" w:rsidR="00E24A68" w:rsidRDefault="00000000">
      <w:pPr>
        <w:pStyle w:val="Bullet"/>
        <w:numPr>
          <w:ilvl w:val="0"/>
          <w:numId w:val="142"/>
        </w:numPr>
      </w:pPr>
      <w:r>
        <w:t>S</w:t>
      </w:r>
      <w:r w:rsidRPr="004704E1">
        <w:t>mall enough to allow flat, even surfacing for load distribution under precast planks.</w:t>
      </w:r>
    </w:p>
    <w:p w14:paraId="21BBE7A6" w14:textId="77777777" w:rsidR="00E24A68" w:rsidRDefault="00000000" w:rsidP="00E24A68">
      <w:pPr>
        <w:pStyle w:val="Heading3"/>
        <w:keepLines/>
      </w:pPr>
      <w:r w:rsidRPr="00E3575C">
        <w:t>75</w:t>
      </w:r>
      <w:r>
        <w:t> </w:t>
      </w:r>
      <w:r w:rsidRPr="00E3575C">
        <w:t xml:space="preserve">mm </w:t>
      </w:r>
      <w:r>
        <w:t>Crushed Rock</w:t>
      </w:r>
      <w:r w:rsidRPr="00E3575C">
        <w:t xml:space="preserve"> </w:t>
      </w:r>
      <w:r>
        <w:t>C</w:t>
      </w:r>
      <w:r w:rsidRPr="00E3575C">
        <w:t xml:space="preserve">ore </w:t>
      </w:r>
      <w:r>
        <w:t>G</w:t>
      </w:r>
      <w:r w:rsidRPr="00E3575C">
        <w:t>rading</w:t>
      </w:r>
      <w:r>
        <w:t xml:space="preserve"> Table</w:t>
      </w:r>
    </w:p>
    <w:tbl>
      <w:tblPr>
        <w:tblW w:w="5000" w:type="pct"/>
        <w:tblLook w:val="04A0" w:firstRow="1" w:lastRow="0" w:firstColumn="1" w:lastColumn="0" w:noHBand="0" w:noVBand="1"/>
      </w:tblPr>
      <w:tblGrid>
        <w:gridCol w:w="4733"/>
        <w:gridCol w:w="5575"/>
      </w:tblGrid>
      <w:tr w:rsidR="009838DF" w14:paraId="1CEFB6B9" w14:textId="77777777" w:rsidTr="00096C9A">
        <w:trPr>
          <w:trHeight w:val="300"/>
        </w:trPr>
        <w:tc>
          <w:tcPr>
            <w:tcW w:w="5000" w:type="pct"/>
            <w:gridSpan w:val="2"/>
            <w:tcBorders>
              <w:top w:val="single" w:sz="4" w:space="0" w:color="auto"/>
              <w:left w:val="single" w:sz="4" w:space="0" w:color="auto"/>
              <w:bottom w:val="single" w:sz="4" w:space="0" w:color="auto"/>
              <w:right w:val="single" w:sz="4" w:space="0" w:color="000000"/>
            </w:tcBorders>
            <w:noWrap/>
            <w:vAlign w:val="bottom"/>
            <w:hideMark/>
          </w:tcPr>
          <w:p w14:paraId="40B28D9E" w14:textId="77777777" w:rsidR="00E24A68" w:rsidRPr="00DC5DC5" w:rsidRDefault="00000000" w:rsidP="00096C9A">
            <w:pPr>
              <w:pStyle w:val="TableTitle"/>
              <w:keepNext/>
              <w:keepLines/>
            </w:pPr>
            <w:r w:rsidRPr="00DC5DC5">
              <w:t xml:space="preserve">Table </w:t>
            </w:r>
            <w:r>
              <w:t>-</w:t>
            </w:r>
            <w:r w:rsidRPr="00DC5DC5">
              <w:t xml:space="preserve"> </w:t>
            </w:r>
            <w:r>
              <w:t>75 mm crushed rock</w:t>
            </w:r>
            <w:r w:rsidRPr="00DF4371">
              <w:t xml:space="preserve"> core</w:t>
            </w:r>
            <w:r>
              <w:t xml:space="preserve"> grading</w:t>
            </w:r>
          </w:p>
        </w:tc>
      </w:tr>
      <w:tr w:rsidR="009838DF" w14:paraId="6076DB0A" w14:textId="77777777" w:rsidTr="00096C9A">
        <w:trPr>
          <w:trHeight w:val="300"/>
        </w:trPr>
        <w:tc>
          <w:tcPr>
            <w:tcW w:w="2296" w:type="pct"/>
            <w:tcBorders>
              <w:left w:val="single" w:sz="4" w:space="0" w:color="auto"/>
              <w:bottom w:val="single" w:sz="4" w:space="0" w:color="auto"/>
              <w:right w:val="single" w:sz="4" w:space="0" w:color="auto"/>
            </w:tcBorders>
            <w:noWrap/>
            <w:vAlign w:val="bottom"/>
          </w:tcPr>
          <w:p w14:paraId="3341A642" w14:textId="77777777" w:rsidR="00E24A68" w:rsidRPr="00760C42" w:rsidRDefault="00000000" w:rsidP="00096C9A">
            <w:pPr>
              <w:pStyle w:val="TableText"/>
              <w:keepNext/>
              <w:keepLines/>
              <w:jc w:val="center"/>
              <w:rPr>
                <w:b/>
              </w:rPr>
            </w:pPr>
            <w:r>
              <w:rPr>
                <w:b/>
              </w:rPr>
              <w:t>Australian standard sieve size</w:t>
            </w:r>
          </w:p>
        </w:tc>
        <w:tc>
          <w:tcPr>
            <w:tcW w:w="2704" w:type="pct"/>
            <w:tcBorders>
              <w:top w:val="nil"/>
              <w:left w:val="nil"/>
              <w:bottom w:val="single" w:sz="4" w:space="0" w:color="auto"/>
              <w:right w:val="single" w:sz="4" w:space="0" w:color="auto"/>
            </w:tcBorders>
            <w:noWrap/>
            <w:vAlign w:val="bottom"/>
          </w:tcPr>
          <w:p w14:paraId="7893FDA7" w14:textId="77777777" w:rsidR="00E24A68" w:rsidRPr="00760C42" w:rsidRDefault="00000000" w:rsidP="00096C9A">
            <w:pPr>
              <w:pStyle w:val="TableText"/>
              <w:keepNext/>
              <w:keepLines/>
              <w:jc w:val="center"/>
              <w:rPr>
                <w:b/>
              </w:rPr>
            </w:pPr>
            <w:r>
              <w:rPr>
                <w:b/>
              </w:rPr>
              <w:t>Percent passing</w:t>
            </w:r>
          </w:p>
        </w:tc>
      </w:tr>
      <w:tr w:rsidR="009838DF" w14:paraId="261A747B" w14:textId="77777777" w:rsidTr="00096C9A">
        <w:trPr>
          <w:trHeight w:val="300"/>
        </w:trPr>
        <w:tc>
          <w:tcPr>
            <w:tcW w:w="2296" w:type="pct"/>
            <w:tcBorders>
              <w:top w:val="nil"/>
              <w:left w:val="single" w:sz="4" w:space="0" w:color="auto"/>
              <w:bottom w:val="single" w:sz="4" w:space="0" w:color="auto"/>
              <w:right w:val="single" w:sz="4" w:space="0" w:color="auto"/>
            </w:tcBorders>
            <w:noWrap/>
            <w:vAlign w:val="center"/>
            <w:hideMark/>
          </w:tcPr>
          <w:p w14:paraId="4ABDF3B6" w14:textId="77777777" w:rsidR="00E24A68" w:rsidRPr="00DC5DC5" w:rsidRDefault="00000000" w:rsidP="00096C9A">
            <w:pPr>
              <w:pStyle w:val="TableText"/>
              <w:keepNext/>
              <w:keepLines/>
              <w:jc w:val="center"/>
            </w:pPr>
            <w:r>
              <w:t>100 mm</w:t>
            </w:r>
          </w:p>
        </w:tc>
        <w:tc>
          <w:tcPr>
            <w:tcW w:w="2704" w:type="pct"/>
            <w:tcBorders>
              <w:top w:val="nil"/>
              <w:left w:val="nil"/>
              <w:bottom w:val="single" w:sz="4" w:space="0" w:color="auto"/>
              <w:right w:val="single" w:sz="4" w:space="0" w:color="auto"/>
            </w:tcBorders>
            <w:noWrap/>
            <w:vAlign w:val="bottom"/>
            <w:hideMark/>
          </w:tcPr>
          <w:p w14:paraId="743B683A" w14:textId="77777777" w:rsidR="00E24A68" w:rsidRPr="00DC5DC5" w:rsidRDefault="00000000" w:rsidP="00096C9A">
            <w:pPr>
              <w:pStyle w:val="TableText"/>
              <w:keepNext/>
              <w:keepLines/>
              <w:jc w:val="center"/>
            </w:pPr>
            <w:r>
              <w:t>100</w:t>
            </w:r>
          </w:p>
        </w:tc>
      </w:tr>
      <w:tr w:rsidR="009838DF" w14:paraId="1B54A6E2" w14:textId="77777777" w:rsidTr="00096C9A">
        <w:trPr>
          <w:trHeight w:val="300"/>
        </w:trPr>
        <w:tc>
          <w:tcPr>
            <w:tcW w:w="2296" w:type="pct"/>
            <w:tcBorders>
              <w:top w:val="nil"/>
              <w:left w:val="single" w:sz="4" w:space="0" w:color="auto"/>
              <w:bottom w:val="single" w:sz="4" w:space="0" w:color="auto"/>
              <w:right w:val="single" w:sz="4" w:space="0" w:color="auto"/>
            </w:tcBorders>
            <w:noWrap/>
            <w:vAlign w:val="center"/>
            <w:hideMark/>
          </w:tcPr>
          <w:p w14:paraId="5FF34C74" w14:textId="77777777" w:rsidR="00E24A68" w:rsidRPr="00DC5DC5" w:rsidRDefault="00000000" w:rsidP="00096C9A">
            <w:pPr>
              <w:pStyle w:val="TableText"/>
              <w:keepNext/>
              <w:keepLines/>
              <w:jc w:val="center"/>
            </w:pPr>
            <w:r>
              <w:t>53 mm</w:t>
            </w:r>
          </w:p>
        </w:tc>
        <w:tc>
          <w:tcPr>
            <w:tcW w:w="2704" w:type="pct"/>
            <w:tcBorders>
              <w:top w:val="nil"/>
              <w:left w:val="nil"/>
              <w:bottom w:val="single" w:sz="4" w:space="0" w:color="auto"/>
              <w:right w:val="single" w:sz="4" w:space="0" w:color="auto"/>
            </w:tcBorders>
            <w:noWrap/>
            <w:vAlign w:val="bottom"/>
            <w:hideMark/>
          </w:tcPr>
          <w:p w14:paraId="13C8D9B5" w14:textId="77777777" w:rsidR="00E24A68" w:rsidRPr="00DC5DC5" w:rsidRDefault="00000000" w:rsidP="00096C9A">
            <w:pPr>
              <w:pStyle w:val="TableText"/>
              <w:keepNext/>
              <w:keepLines/>
              <w:jc w:val="center"/>
            </w:pPr>
            <w:r w:rsidRPr="004704E1">
              <w:t>&lt; 30</w:t>
            </w:r>
          </w:p>
        </w:tc>
      </w:tr>
      <w:tr w:rsidR="009838DF" w14:paraId="3385F91B" w14:textId="77777777" w:rsidTr="00096C9A">
        <w:trPr>
          <w:trHeight w:val="300"/>
        </w:trPr>
        <w:tc>
          <w:tcPr>
            <w:tcW w:w="2296" w:type="pct"/>
            <w:tcBorders>
              <w:top w:val="nil"/>
              <w:left w:val="single" w:sz="4" w:space="0" w:color="auto"/>
              <w:bottom w:val="single" w:sz="4" w:space="0" w:color="auto"/>
              <w:right w:val="single" w:sz="4" w:space="0" w:color="auto"/>
            </w:tcBorders>
            <w:noWrap/>
            <w:vAlign w:val="center"/>
          </w:tcPr>
          <w:p w14:paraId="1992F370" w14:textId="77777777" w:rsidR="00E24A68" w:rsidRPr="00DC5DC5" w:rsidRDefault="00000000" w:rsidP="00096C9A">
            <w:pPr>
              <w:pStyle w:val="TableText"/>
              <w:jc w:val="center"/>
            </w:pPr>
            <w:r>
              <w:t>37.5 mm</w:t>
            </w:r>
          </w:p>
        </w:tc>
        <w:tc>
          <w:tcPr>
            <w:tcW w:w="2704" w:type="pct"/>
            <w:tcBorders>
              <w:top w:val="nil"/>
              <w:left w:val="nil"/>
              <w:bottom w:val="single" w:sz="4" w:space="0" w:color="auto"/>
              <w:right w:val="single" w:sz="4" w:space="0" w:color="auto"/>
            </w:tcBorders>
            <w:noWrap/>
            <w:vAlign w:val="bottom"/>
          </w:tcPr>
          <w:p w14:paraId="3591C02B" w14:textId="77777777" w:rsidR="00E24A68" w:rsidRPr="00DC5DC5" w:rsidRDefault="00000000" w:rsidP="00096C9A">
            <w:pPr>
              <w:pStyle w:val="TableText"/>
              <w:jc w:val="center"/>
            </w:pPr>
            <w:r>
              <w:t>0</w:t>
            </w:r>
          </w:p>
        </w:tc>
      </w:tr>
    </w:tbl>
    <w:p w14:paraId="35B23F3A" w14:textId="77777777" w:rsidR="00E24A68" w:rsidRDefault="00000000" w:rsidP="00E24A68">
      <w:pPr>
        <w:pStyle w:val="Heading3"/>
        <w:keepLines/>
      </w:pPr>
      <w:r>
        <w:t>Compaction – Hold Point - Witness Point</w:t>
      </w:r>
    </w:p>
    <w:p w14:paraId="12305350" w14:textId="77777777" w:rsidR="00E24A68" w:rsidRDefault="00000000" w:rsidP="00E24A68">
      <w:pPr>
        <w:rPr>
          <w:lang w:val="en-US"/>
        </w:rPr>
      </w:pPr>
      <w:r>
        <w:rPr>
          <w:lang w:val="en-US"/>
        </w:rPr>
        <w:t>Compact the 75 mm</w:t>
      </w:r>
      <w:r w:rsidRPr="005513C7">
        <w:rPr>
          <w:lang w:val="en-US"/>
        </w:rPr>
        <w:t xml:space="preserve"> </w:t>
      </w:r>
      <w:r>
        <w:rPr>
          <w:lang w:val="en-US"/>
        </w:rPr>
        <w:t>crushed rock fill using</w:t>
      </w:r>
      <w:r w:rsidRPr="005513C7">
        <w:rPr>
          <w:lang w:val="en-US"/>
        </w:rPr>
        <w:t xml:space="preserve"> vibrating compacting plant (drum rollers) in lifts proportional</w:t>
      </w:r>
      <w:r>
        <w:rPr>
          <w:lang w:val="en-US"/>
        </w:rPr>
        <w:t xml:space="preserve"> to the capacity of the roller, </w:t>
      </w:r>
      <w:r>
        <w:t xml:space="preserve">and within the minimum and maximum layer thicknesses defined in </w:t>
      </w:r>
      <w:r>
        <w:rPr>
          <w:b/>
          <w:lang w:val="en-US"/>
        </w:rPr>
        <w:t>Allowable Compaction Layer Thicknesses</w:t>
      </w:r>
      <w:r>
        <w:rPr>
          <w:lang w:val="en-US"/>
        </w:rPr>
        <w:t xml:space="preserve"> sub-clause in this </w:t>
      </w:r>
      <w:proofErr w:type="gramStart"/>
      <w:r>
        <w:rPr>
          <w:lang w:val="en-US"/>
        </w:rPr>
        <w:t>worksection</w:t>
      </w:r>
      <w:proofErr w:type="gramEnd"/>
      <w:r>
        <w:rPr>
          <w:lang w:val="en-US"/>
        </w:rPr>
        <w:t>.</w:t>
      </w:r>
      <w:r>
        <w:t xml:space="preserve"> </w:t>
      </w:r>
      <w:r>
        <w:rPr>
          <w:lang w:val="en-US"/>
        </w:rPr>
        <w:t>Each layer of 75 mm</w:t>
      </w:r>
      <w:r w:rsidRPr="005513C7">
        <w:rPr>
          <w:lang w:val="en-US"/>
        </w:rPr>
        <w:t xml:space="preserve"> </w:t>
      </w:r>
      <w:r>
        <w:rPr>
          <w:lang w:val="en-US"/>
        </w:rPr>
        <w:t>crushed rock</w:t>
      </w:r>
      <w:r w:rsidRPr="005513C7">
        <w:rPr>
          <w:lang w:val="en-US"/>
        </w:rPr>
        <w:t xml:space="preserve"> </w:t>
      </w:r>
      <w:r>
        <w:rPr>
          <w:lang w:val="en-US"/>
        </w:rPr>
        <w:t>must</w:t>
      </w:r>
      <w:r w:rsidRPr="005513C7">
        <w:rPr>
          <w:lang w:val="en-US"/>
        </w:rPr>
        <w:t xml:space="preserve"> be compacted until no further visible reduction in volume or vertical displacement occurs.</w:t>
      </w:r>
    </w:p>
    <w:p w14:paraId="62F8E33A" w14:textId="77777777" w:rsidR="00E24A68" w:rsidRPr="003E6B4F" w:rsidRDefault="00000000" w:rsidP="00E24A68">
      <w:pPr>
        <w:rPr>
          <w:lang w:val="en-US"/>
        </w:rPr>
      </w:pPr>
      <w:r w:rsidRPr="003E6B4F">
        <w:rPr>
          <w:b/>
          <w:lang w:val="en-US"/>
        </w:rPr>
        <w:t xml:space="preserve">Witness Point </w:t>
      </w:r>
      <w:r>
        <w:rPr>
          <w:b/>
          <w:lang w:val="en-US"/>
        </w:rPr>
        <w:t>-</w:t>
      </w:r>
      <w:r w:rsidRPr="003E6B4F">
        <w:rPr>
          <w:b/>
          <w:lang w:val="en-US"/>
        </w:rPr>
        <w:t xml:space="preserve"> </w:t>
      </w:r>
      <w:r>
        <w:rPr>
          <w:lang w:val="en-US"/>
        </w:rPr>
        <w:t>Contact the Superintendent so that each layer of 75 mm crushed rock can be witnessed.</w:t>
      </w:r>
    </w:p>
    <w:p w14:paraId="013206A2" w14:textId="77777777" w:rsidR="00E24A68" w:rsidRDefault="00000000" w:rsidP="00E24A68">
      <w:pPr>
        <w:rPr>
          <w:lang w:val="en-US"/>
        </w:rPr>
      </w:pPr>
      <w:r>
        <w:rPr>
          <w:lang w:val="en-US"/>
        </w:rPr>
        <w:t xml:space="preserve">For specific projects and locations </w:t>
      </w:r>
      <w:proofErr w:type="gramStart"/>
      <w:r>
        <w:rPr>
          <w:lang w:val="en-US"/>
        </w:rPr>
        <w:t>where</w:t>
      </w:r>
      <w:proofErr w:type="gramEnd"/>
      <w:r>
        <w:rPr>
          <w:lang w:val="en-US"/>
        </w:rPr>
        <w:t xml:space="preserve"> tidal movements inhibit the use of </w:t>
      </w:r>
      <w:proofErr w:type="gramStart"/>
      <w:r>
        <w:rPr>
          <w:lang w:val="en-US"/>
        </w:rPr>
        <w:t>land based</w:t>
      </w:r>
      <w:proofErr w:type="gramEnd"/>
      <w:r>
        <w:rPr>
          <w:lang w:val="en-US"/>
        </w:rPr>
        <w:t xml:space="preserve"> compaction</w:t>
      </w:r>
      <w:r w:rsidRPr="005467A3">
        <w:rPr>
          <w:lang w:val="en-US"/>
        </w:rPr>
        <w:t xml:space="preserve"> equipment</w:t>
      </w:r>
      <w:r>
        <w:rPr>
          <w:lang w:val="en-US"/>
        </w:rPr>
        <w:t xml:space="preserve">, an alternative method of crushed rock compaction </w:t>
      </w:r>
      <w:r w:rsidRPr="000D2B52">
        <w:rPr>
          <w:lang w:val="en-US"/>
        </w:rPr>
        <w:t xml:space="preserve">may be </w:t>
      </w:r>
      <w:r>
        <w:rPr>
          <w:lang w:val="en-US"/>
        </w:rPr>
        <w:t>used subject to Superintendent’s approval. Such methodology may involve</w:t>
      </w:r>
      <w:r w:rsidRPr="000D2B52">
        <w:rPr>
          <w:lang w:val="en-US"/>
        </w:rPr>
        <w:t xml:space="preserve"> compacting </w:t>
      </w:r>
      <w:r>
        <w:rPr>
          <w:lang w:val="en-US"/>
        </w:rPr>
        <w:t xml:space="preserve">crushed rock in </w:t>
      </w:r>
      <w:r w:rsidRPr="000D2B52">
        <w:rPr>
          <w:lang w:val="en-US"/>
        </w:rPr>
        <w:t xml:space="preserve">layers of up to 200 mm thickness by pressing down on the </w:t>
      </w:r>
      <w:r>
        <w:rPr>
          <w:lang w:val="en-US"/>
        </w:rPr>
        <w:t>crushed rock</w:t>
      </w:r>
      <w:r w:rsidRPr="000D2B52">
        <w:rPr>
          <w:lang w:val="en-US"/>
        </w:rPr>
        <w:t xml:space="preserve"> material with an excavator bucket</w:t>
      </w:r>
      <w:r>
        <w:rPr>
          <w:lang w:val="en-US"/>
        </w:rPr>
        <w:t>.</w:t>
      </w:r>
    </w:p>
    <w:p w14:paraId="7735312A" w14:textId="77777777" w:rsidR="00E24A68" w:rsidRDefault="00000000" w:rsidP="00E24A68">
      <w:r>
        <w:rPr>
          <w:b/>
          <w:lang w:val="en-US"/>
        </w:rPr>
        <w:t>Hold Point</w:t>
      </w:r>
      <w:r w:rsidRPr="003E6B4F">
        <w:rPr>
          <w:b/>
          <w:lang w:val="en-US"/>
        </w:rPr>
        <w:t xml:space="preserve"> </w:t>
      </w:r>
      <w:r>
        <w:rPr>
          <w:b/>
          <w:lang w:val="en-US"/>
        </w:rPr>
        <w:t>–</w:t>
      </w:r>
      <w:r w:rsidRPr="003E6B4F">
        <w:rPr>
          <w:b/>
          <w:lang w:val="en-US"/>
        </w:rPr>
        <w:t xml:space="preserve"> </w:t>
      </w:r>
      <w:r>
        <w:t>Obtain Superintendent's approval before commencing alternative method of crushed rock compaction.</w:t>
      </w:r>
    </w:p>
    <w:p w14:paraId="4EAC20ED" w14:textId="77777777" w:rsidR="00E24A68" w:rsidRDefault="00000000" w:rsidP="00E24A68">
      <w:pPr>
        <w:rPr>
          <w:lang w:val="en-US"/>
        </w:rPr>
      </w:pPr>
      <w:r w:rsidRPr="005520DF">
        <w:rPr>
          <w:lang w:val="en-US"/>
        </w:rPr>
        <w:t xml:space="preserve">The design surface levels </w:t>
      </w:r>
      <w:r>
        <w:rPr>
          <w:lang w:val="en-US"/>
        </w:rPr>
        <w:t>must</w:t>
      </w:r>
      <w:r w:rsidRPr="005520DF">
        <w:rPr>
          <w:lang w:val="en-US"/>
        </w:rPr>
        <w:t xml:space="preserve"> be restored if distortion occurs during compaction so that precast planks and cast </w:t>
      </w:r>
      <w:proofErr w:type="spellStart"/>
      <w:r w:rsidRPr="005520DF">
        <w:rPr>
          <w:lang w:val="en-US"/>
        </w:rPr>
        <w:t>insitu</w:t>
      </w:r>
      <w:proofErr w:type="spellEnd"/>
      <w:r w:rsidRPr="005520DF">
        <w:rPr>
          <w:lang w:val="en-US"/>
        </w:rPr>
        <w:t xml:space="preserve"> concrete slabs are evenly supported across their full length and width.</w:t>
      </w:r>
    </w:p>
    <w:p w14:paraId="3C781577" w14:textId="77777777" w:rsidR="00E24A68" w:rsidRDefault="00000000" w:rsidP="00E24A68">
      <w:pPr>
        <w:pStyle w:val="Heading3"/>
      </w:pPr>
      <w:r w:rsidRPr="00690316">
        <w:t xml:space="preserve">Allowable </w:t>
      </w:r>
      <w:r>
        <w:t>C</w:t>
      </w:r>
      <w:r w:rsidRPr="00690316">
        <w:t xml:space="preserve">ompaction </w:t>
      </w:r>
      <w:r>
        <w:t>L</w:t>
      </w:r>
      <w:r w:rsidRPr="00690316">
        <w:t xml:space="preserve">ayer </w:t>
      </w:r>
      <w:r>
        <w:t>T</w:t>
      </w:r>
      <w:r w:rsidRPr="00690316">
        <w:t>hicknesses</w:t>
      </w:r>
    </w:p>
    <w:p w14:paraId="65DC4940" w14:textId="77777777" w:rsidR="00E24A68" w:rsidRDefault="00000000" w:rsidP="00E24A68">
      <w:pPr>
        <w:rPr>
          <w:lang w:val="en-US"/>
        </w:rPr>
      </w:pPr>
      <w:r>
        <w:rPr>
          <w:lang w:val="en-US"/>
        </w:rPr>
        <w:t>Minimum thickness: 115 mm.</w:t>
      </w:r>
    </w:p>
    <w:p w14:paraId="4EF2FFFB" w14:textId="77777777" w:rsidR="00E24A68" w:rsidRDefault="00000000" w:rsidP="00E24A68">
      <w:pPr>
        <w:rPr>
          <w:lang w:val="en-US"/>
        </w:rPr>
      </w:pPr>
      <w:r>
        <w:rPr>
          <w:lang w:val="en-US"/>
        </w:rPr>
        <w:t>Maximum thickness: 400 mm.</w:t>
      </w:r>
    </w:p>
    <w:p w14:paraId="5B5310F4" w14:textId="77777777" w:rsidR="00E24A68" w:rsidRDefault="00000000" w:rsidP="00E24A68">
      <w:pPr>
        <w:pStyle w:val="Heading2"/>
        <w:ind w:left="720" w:hanging="720"/>
      </w:pPr>
      <w:r>
        <w:t>10 mm Gravel Blinding Layer</w:t>
      </w:r>
    </w:p>
    <w:p w14:paraId="1CBE5981" w14:textId="77777777" w:rsidR="00E24A68" w:rsidRDefault="00000000" w:rsidP="00E24A68">
      <w:pPr>
        <w:rPr>
          <w:lang w:val="en-US"/>
        </w:rPr>
      </w:pPr>
      <w:r>
        <w:rPr>
          <w:lang w:val="en-US"/>
        </w:rPr>
        <w:t xml:space="preserve">Requirement: Under cast </w:t>
      </w:r>
      <w:proofErr w:type="spellStart"/>
      <w:r>
        <w:rPr>
          <w:lang w:val="en-US"/>
        </w:rPr>
        <w:t>insitu</w:t>
      </w:r>
      <w:proofErr w:type="spellEnd"/>
      <w:r>
        <w:rPr>
          <w:lang w:val="en-US"/>
        </w:rPr>
        <w:t xml:space="preserve"> slab on top of the 75 mm compacted crushed rock core.</w:t>
      </w:r>
    </w:p>
    <w:p w14:paraId="4D7C5CD0" w14:textId="77777777" w:rsidR="00E24A68" w:rsidRDefault="00000000" w:rsidP="00E24A68">
      <w:pPr>
        <w:rPr>
          <w:lang w:val="en-US"/>
        </w:rPr>
      </w:pPr>
      <w:r>
        <w:rPr>
          <w:lang w:val="en-US"/>
        </w:rPr>
        <w:t>Thickness: 30 mm.</w:t>
      </w:r>
    </w:p>
    <w:p w14:paraId="3701852F" w14:textId="77777777" w:rsidR="00E24A68" w:rsidRDefault="00000000" w:rsidP="00E24A68">
      <w:pPr>
        <w:rPr>
          <w:lang w:val="en-US"/>
        </w:rPr>
      </w:pPr>
      <w:r>
        <w:rPr>
          <w:lang w:val="en-US"/>
        </w:rPr>
        <w:t>Do not use the blinding layer as a level corrector for the crushed rock under the slabs.</w:t>
      </w:r>
    </w:p>
    <w:p w14:paraId="505F2BF2" w14:textId="77777777" w:rsidR="00E24A68" w:rsidRDefault="00000000" w:rsidP="00E24A68">
      <w:pPr>
        <w:rPr>
          <w:lang w:val="en-US"/>
        </w:rPr>
      </w:pPr>
      <w:r>
        <w:rPr>
          <w:lang w:val="en-US"/>
        </w:rPr>
        <w:t>Do not use blinding layer under precast planks.</w:t>
      </w:r>
    </w:p>
    <w:p w14:paraId="6E25D4E1" w14:textId="77777777" w:rsidR="00E24A68" w:rsidRDefault="00000000" w:rsidP="00E24A68">
      <w:pPr>
        <w:pStyle w:val="Heading2"/>
        <w:ind w:left="720" w:hanging="720"/>
      </w:pPr>
      <w:r>
        <w:t>Concrete Components</w:t>
      </w:r>
    </w:p>
    <w:p w14:paraId="3C64A025" w14:textId="77777777" w:rsidR="00E24A68" w:rsidRDefault="00000000" w:rsidP="00E24A68">
      <w:pPr>
        <w:pStyle w:val="Heading3"/>
      </w:pPr>
      <w:r>
        <w:t>General</w:t>
      </w:r>
    </w:p>
    <w:p w14:paraId="7B606E33" w14:textId="77777777" w:rsidR="00E24A68" w:rsidRDefault="00000000" w:rsidP="00E24A68">
      <w:pPr>
        <w:rPr>
          <w:lang w:val="en-US"/>
        </w:rPr>
      </w:pPr>
      <w:r>
        <w:t xml:space="preserve">Durability: </w:t>
      </w:r>
      <w:proofErr w:type="gramStart"/>
      <w:r w:rsidRPr="00CC402F">
        <w:rPr>
          <w:lang w:val="en-US"/>
        </w:rPr>
        <w:t>50 year</w:t>
      </w:r>
      <w:proofErr w:type="gramEnd"/>
      <w:r w:rsidRPr="00CC402F">
        <w:rPr>
          <w:lang w:val="en-US"/>
        </w:rPr>
        <w:t xml:space="preserve"> design life and exposure classification C</w:t>
      </w:r>
      <w:r>
        <w:rPr>
          <w:lang w:val="en-US"/>
        </w:rPr>
        <w:t>2</w:t>
      </w:r>
    </w:p>
    <w:p w14:paraId="3D7094A9" w14:textId="77777777" w:rsidR="00E24A68" w:rsidRDefault="00000000" w:rsidP="00E24A68">
      <w:r>
        <w:t>Reinforcement:</w:t>
      </w:r>
    </w:p>
    <w:p w14:paraId="2303F43C" w14:textId="77777777" w:rsidR="00E24A68" w:rsidRDefault="00000000">
      <w:pPr>
        <w:pStyle w:val="Bullet"/>
        <w:numPr>
          <w:ilvl w:val="0"/>
          <w:numId w:val="149"/>
        </w:numPr>
      </w:pPr>
      <w:r>
        <w:lastRenderedPageBreak/>
        <w:t>Hot dipped galvanised with 65 mm</w:t>
      </w:r>
      <w:r w:rsidRPr="00CC402F">
        <w:t xml:space="preserve"> cover</w:t>
      </w:r>
      <w:r>
        <w:t>.</w:t>
      </w:r>
    </w:p>
    <w:p w14:paraId="69BD574B" w14:textId="77777777" w:rsidR="00E24A68" w:rsidRDefault="00000000">
      <w:pPr>
        <w:pStyle w:val="Bullet"/>
        <w:numPr>
          <w:ilvl w:val="0"/>
          <w:numId w:val="149"/>
        </w:numPr>
      </w:pPr>
      <w:r>
        <w:t>S</w:t>
      </w:r>
      <w:r w:rsidRPr="00CC402F">
        <w:t>tainle</w:t>
      </w:r>
      <w:r>
        <w:t>ss steel Grade 316</w:t>
      </w:r>
      <w:r w:rsidRPr="00CC402F">
        <w:t xml:space="preserve"> for all penetrations (link bars, dowels and lifters)</w:t>
      </w:r>
      <w:r>
        <w:t>.</w:t>
      </w:r>
    </w:p>
    <w:p w14:paraId="1FCACC9D" w14:textId="77777777" w:rsidR="00E24A68" w:rsidRDefault="00000000" w:rsidP="00E24A68">
      <w:pPr>
        <w:pStyle w:val="Bullet"/>
        <w:numPr>
          <w:ilvl w:val="0"/>
          <w:numId w:val="0"/>
        </w:numPr>
      </w:pPr>
      <w:r w:rsidRPr="00386EB3">
        <w:t>The project drawings take precedence over this clause.</w:t>
      </w:r>
    </w:p>
    <w:p w14:paraId="421859E2" w14:textId="77777777" w:rsidR="00E24A68" w:rsidRDefault="00000000" w:rsidP="00E24A68">
      <w:pPr>
        <w:pStyle w:val="Bullet"/>
        <w:numPr>
          <w:ilvl w:val="0"/>
          <w:numId w:val="0"/>
        </w:numPr>
      </w:pPr>
      <w:r>
        <w:t>All embedded steel must be protected from corrosion. Protection methods include, but are not limited to:</w:t>
      </w:r>
    </w:p>
    <w:p w14:paraId="3B3D0B71" w14:textId="77777777" w:rsidR="00E24A68" w:rsidRDefault="00000000">
      <w:pPr>
        <w:pStyle w:val="Bullet"/>
        <w:numPr>
          <w:ilvl w:val="0"/>
          <w:numId w:val="148"/>
        </w:numPr>
      </w:pPr>
      <w:r>
        <w:t>Applied protective coatings,</w:t>
      </w:r>
    </w:p>
    <w:p w14:paraId="2FECCDCF" w14:textId="77777777" w:rsidR="00E24A68" w:rsidRDefault="00000000">
      <w:pPr>
        <w:pStyle w:val="Bullet"/>
        <w:numPr>
          <w:ilvl w:val="0"/>
          <w:numId w:val="148"/>
        </w:numPr>
      </w:pPr>
      <w:r>
        <w:t>Hot-dip galvanising</w:t>
      </w:r>
    </w:p>
    <w:p w14:paraId="2AA05D49" w14:textId="77777777" w:rsidR="00E24A68" w:rsidRDefault="00000000">
      <w:pPr>
        <w:pStyle w:val="Bullet"/>
        <w:numPr>
          <w:ilvl w:val="0"/>
          <w:numId w:val="148"/>
        </w:numPr>
      </w:pPr>
      <w:r>
        <w:t>Use of stainless steel,</w:t>
      </w:r>
    </w:p>
    <w:p w14:paraId="65278040" w14:textId="77777777" w:rsidR="00E24A68" w:rsidRDefault="00000000">
      <w:pPr>
        <w:pStyle w:val="Bullet"/>
        <w:numPr>
          <w:ilvl w:val="0"/>
          <w:numId w:val="148"/>
        </w:numPr>
      </w:pPr>
      <w:r>
        <w:t>Additives to the concrete mix,</w:t>
      </w:r>
    </w:p>
    <w:p w14:paraId="37700313" w14:textId="77777777" w:rsidR="00E24A68" w:rsidRDefault="00000000">
      <w:pPr>
        <w:pStyle w:val="Bullet"/>
        <w:numPr>
          <w:ilvl w:val="0"/>
          <w:numId w:val="148"/>
        </w:numPr>
      </w:pPr>
      <w:r>
        <w:t>Cathodic protection systems,</w:t>
      </w:r>
    </w:p>
    <w:p w14:paraId="5F32B1FD" w14:textId="77777777" w:rsidR="00E24A68" w:rsidRPr="00CD126E" w:rsidRDefault="00000000">
      <w:pPr>
        <w:pStyle w:val="Bullet"/>
        <w:numPr>
          <w:ilvl w:val="0"/>
          <w:numId w:val="148"/>
        </w:numPr>
      </w:pPr>
      <w:r>
        <w:t>Other appropriate, approved methods.</w:t>
      </w:r>
    </w:p>
    <w:p w14:paraId="36E318B1" w14:textId="77777777" w:rsidR="00E24A68" w:rsidRDefault="00000000" w:rsidP="00E24A68">
      <w:pPr>
        <w:pStyle w:val="Heading3"/>
      </w:pPr>
      <w:r>
        <w:t>Concrete Design Mix – Boat Ramps</w:t>
      </w:r>
    </w:p>
    <w:p w14:paraId="413719B7" w14:textId="77777777" w:rsidR="00E24A68" w:rsidRDefault="00000000" w:rsidP="00E24A68">
      <w:pPr>
        <w:rPr>
          <w:lang w:val="en-US"/>
        </w:rPr>
      </w:pPr>
      <w:r w:rsidRPr="0037643B">
        <w:rPr>
          <w:lang w:val="en-US"/>
        </w:rPr>
        <w:t xml:space="preserve">Strength grade: 50 MPa </w:t>
      </w:r>
      <w:proofErr w:type="gramStart"/>
      <w:r w:rsidRPr="0037643B">
        <w:rPr>
          <w:lang w:val="en-US"/>
        </w:rPr>
        <w:t>at</w:t>
      </w:r>
      <w:proofErr w:type="gramEnd"/>
      <w:r w:rsidRPr="0037643B">
        <w:rPr>
          <w:lang w:val="en-US"/>
        </w:rPr>
        <w:t xml:space="preserve"> 28 days.</w:t>
      </w:r>
    </w:p>
    <w:p w14:paraId="79E24C08" w14:textId="77777777" w:rsidR="00E24A68" w:rsidRDefault="00000000" w:rsidP="00E24A68">
      <w:pPr>
        <w:rPr>
          <w:lang w:val="en-US"/>
        </w:rPr>
      </w:pPr>
      <w:r w:rsidRPr="00931F55">
        <w:rPr>
          <w:lang w:val="en-US"/>
        </w:rPr>
        <w:t>Minimum cementitious content</w:t>
      </w:r>
      <w:r>
        <w:rPr>
          <w:lang w:val="en-US"/>
        </w:rPr>
        <w:t>: 450 kg/m</w:t>
      </w:r>
      <w:r>
        <w:rPr>
          <w:rFonts w:cs="Arial"/>
          <w:lang w:val="en-US"/>
        </w:rPr>
        <w:t>³.</w:t>
      </w:r>
    </w:p>
    <w:p w14:paraId="798BC4D7" w14:textId="77777777" w:rsidR="00E24A68" w:rsidRDefault="00000000" w:rsidP="00E24A68">
      <w:pPr>
        <w:rPr>
          <w:lang w:val="en-US"/>
        </w:rPr>
      </w:pPr>
      <w:r w:rsidRPr="00931F55">
        <w:rPr>
          <w:lang w:val="en-US"/>
        </w:rPr>
        <w:t>Maximum water cement ratio</w:t>
      </w:r>
      <w:r>
        <w:rPr>
          <w:lang w:val="en-US"/>
        </w:rPr>
        <w:t>: 0.4.</w:t>
      </w:r>
    </w:p>
    <w:p w14:paraId="020B68B7" w14:textId="77777777" w:rsidR="00E24A68" w:rsidRDefault="00000000" w:rsidP="00E24A68">
      <w:pPr>
        <w:rPr>
          <w:lang w:val="en-US"/>
        </w:rPr>
      </w:pPr>
      <w:r w:rsidRPr="00931F55">
        <w:rPr>
          <w:lang w:val="en-US"/>
        </w:rPr>
        <w:t>Nominal maximum aggregate size</w:t>
      </w:r>
      <w:r>
        <w:rPr>
          <w:lang w:val="en-US"/>
        </w:rPr>
        <w:t>: 20 mm.</w:t>
      </w:r>
    </w:p>
    <w:p w14:paraId="0ABCEAA8" w14:textId="77777777" w:rsidR="00E24A68" w:rsidRPr="00931F55" w:rsidRDefault="00000000" w:rsidP="00E24A68">
      <w:pPr>
        <w:rPr>
          <w:lang w:val="en-US"/>
        </w:rPr>
      </w:pPr>
      <w:r w:rsidRPr="00931F55">
        <w:rPr>
          <w:lang w:val="en-US"/>
        </w:rPr>
        <w:t>Target slump range</w:t>
      </w:r>
      <w:r>
        <w:rPr>
          <w:lang w:val="en-US"/>
        </w:rPr>
        <w:t xml:space="preserve">: </w:t>
      </w:r>
      <w:r w:rsidRPr="00931F55">
        <w:rPr>
          <w:lang w:val="en-US"/>
        </w:rPr>
        <w:t>50-150</w:t>
      </w:r>
      <w:r>
        <w:rPr>
          <w:lang w:val="en-US"/>
        </w:rPr>
        <w:t> mm.</w:t>
      </w:r>
    </w:p>
    <w:p w14:paraId="0C82EF07" w14:textId="77777777" w:rsidR="00E24A68" w:rsidRDefault="00000000" w:rsidP="00E24A68">
      <w:pPr>
        <w:rPr>
          <w:lang w:val="en-US"/>
        </w:rPr>
      </w:pPr>
      <w:r w:rsidRPr="00931F55">
        <w:rPr>
          <w:lang w:val="en-US"/>
        </w:rPr>
        <w:t>Natural sand content of fine aggregates</w:t>
      </w:r>
      <w:r>
        <w:rPr>
          <w:lang w:val="en-US"/>
        </w:rPr>
        <w:t>: Minimum 40%.</w:t>
      </w:r>
    </w:p>
    <w:p w14:paraId="1618884C" w14:textId="77777777" w:rsidR="00E24A68" w:rsidRDefault="00000000" w:rsidP="00E24A68">
      <w:pPr>
        <w:rPr>
          <w:lang w:val="en-US"/>
        </w:rPr>
      </w:pPr>
      <w:r>
        <w:rPr>
          <w:lang w:val="en-US"/>
        </w:rPr>
        <w:t xml:space="preserve">Contractor </w:t>
      </w:r>
      <w:proofErr w:type="gramStart"/>
      <w:r>
        <w:rPr>
          <w:lang w:val="en-US"/>
        </w:rPr>
        <w:t>to provide</w:t>
      </w:r>
      <w:proofErr w:type="gramEnd"/>
      <w:r>
        <w:rPr>
          <w:lang w:val="en-US"/>
        </w:rPr>
        <w:t xml:space="preserve"> a </w:t>
      </w:r>
      <w:proofErr w:type="gramStart"/>
      <w:r>
        <w:rPr>
          <w:lang w:val="en-US"/>
        </w:rPr>
        <w:t>mix</w:t>
      </w:r>
      <w:proofErr w:type="gramEnd"/>
      <w:r>
        <w:rPr>
          <w:lang w:val="en-US"/>
        </w:rPr>
        <w:t xml:space="preserve"> design for approval by the Superintendent prior to commencing.</w:t>
      </w:r>
    </w:p>
    <w:p w14:paraId="46318EFF" w14:textId="77777777" w:rsidR="00E24A68" w:rsidRDefault="00000000" w:rsidP="00E24A68">
      <w:pPr>
        <w:pStyle w:val="Heading3"/>
      </w:pPr>
      <w:r>
        <w:t>Concrete Design Mix – Barge Landings</w:t>
      </w:r>
    </w:p>
    <w:p w14:paraId="7647B934" w14:textId="77777777" w:rsidR="00E24A68" w:rsidRPr="0037643B" w:rsidRDefault="00000000" w:rsidP="00E24A68">
      <w:pPr>
        <w:rPr>
          <w:lang w:val="en-US"/>
        </w:rPr>
      </w:pPr>
      <w:r w:rsidRPr="0037643B">
        <w:rPr>
          <w:lang w:val="en-US"/>
        </w:rPr>
        <w:t xml:space="preserve">Strength grade: </w:t>
      </w:r>
      <w:r w:rsidRPr="00CF6B1D">
        <w:rPr>
          <w:i/>
          <w:color w:val="FF0000"/>
          <w:lang w:val="en-US"/>
        </w:rPr>
        <w:t>[</w:t>
      </w:r>
      <w:r w:rsidRPr="00555449">
        <w:rPr>
          <w:i/>
          <w:color w:val="FF0000"/>
          <w:lang w:val="en-US"/>
        </w:rPr>
        <w:t>complete/edit</w:t>
      </w:r>
      <w:r w:rsidRPr="00CF6B1D">
        <w:rPr>
          <w:i/>
          <w:color w:val="FF0000"/>
          <w:lang w:val="en-US"/>
        </w:rPr>
        <w:t>]</w:t>
      </w:r>
      <w:r w:rsidRPr="0037643B">
        <w:rPr>
          <w:lang w:val="en-US"/>
        </w:rPr>
        <w:t xml:space="preserve"> MPa </w:t>
      </w:r>
      <w:proofErr w:type="gramStart"/>
      <w:r w:rsidRPr="0037643B">
        <w:rPr>
          <w:lang w:val="en-US"/>
        </w:rPr>
        <w:t>at</w:t>
      </w:r>
      <w:proofErr w:type="gramEnd"/>
      <w:r w:rsidRPr="0037643B">
        <w:rPr>
          <w:lang w:val="en-US"/>
        </w:rPr>
        <w:t xml:space="preserve"> </w:t>
      </w:r>
      <w:r w:rsidRPr="00CF6B1D">
        <w:rPr>
          <w:i/>
          <w:color w:val="FF0000"/>
          <w:lang w:val="en-US"/>
        </w:rPr>
        <w:t>[</w:t>
      </w:r>
      <w:r w:rsidRPr="00555449">
        <w:rPr>
          <w:i/>
          <w:color w:val="FF0000"/>
          <w:lang w:val="en-US"/>
        </w:rPr>
        <w:t>complete/edit</w:t>
      </w:r>
      <w:r w:rsidRPr="00CF6B1D">
        <w:rPr>
          <w:i/>
          <w:color w:val="FF0000"/>
          <w:lang w:val="en-US"/>
        </w:rPr>
        <w:t>]</w:t>
      </w:r>
      <w:r w:rsidRPr="0037643B">
        <w:rPr>
          <w:lang w:val="en-US"/>
        </w:rPr>
        <w:t xml:space="preserve"> days.</w:t>
      </w:r>
    </w:p>
    <w:p w14:paraId="389907A9" w14:textId="77777777" w:rsidR="00E24A68" w:rsidRDefault="00000000" w:rsidP="00E24A68">
      <w:pPr>
        <w:rPr>
          <w:lang w:val="en-US"/>
        </w:rPr>
      </w:pPr>
      <w:r w:rsidRPr="00931F55">
        <w:rPr>
          <w:lang w:val="en-US"/>
        </w:rPr>
        <w:t>Minimum cementitious content</w:t>
      </w:r>
      <w:r>
        <w:rPr>
          <w:lang w:val="en-US"/>
        </w:rPr>
        <w:t xml:space="preserve">: </w:t>
      </w:r>
      <w:r w:rsidRPr="00CF6B1D">
        <w:rPr>
          <w:i/>
          <w:color w:val="FF0000"/>
          <w:lang w:val="en-US"/>
        </w:rPr>
        <w:t>[</w:t>
      </w:r>
      <w:r w:rsidRPr="00555449">
        <w:rPr>
          <w:i/>
          <w:color w:val="FF0000"/>
          <w:lang w:val="en-US"/>
        </w:rPr>
        <w:t>complete/edit</w:t>
      </w:r>
      <w:r w:rsidRPr="00CF6B1D">
        <w:rPr>
          <w:i/>
          <w:color w:val="FF0000"/>
          <w:lang w:val="en-US"/>
        </w:rPr>
        <w:t>]</w:t>
      </w:r>
      <w:r>
        <w:rPr>
          <w:lang w:val="en-US"/>
        </w:rPr>
        <w:t>kg/m</w:t>
      </w:r>
      <w:r>
        <w:rPr>
          <w:rFonts w:cs="Arial"/>
          <w:lang w:val="en-US"/>
        </w:rPr>
        <w:t>³.</w:t>
      </w:r>
    </w:p>
    <w:p w14:paraId="61C7BD54" w14:textId="77777777" w:rsidR="00E24A68" w:rsidRDefault="00000000" w:rsidP="00E24A68">
      <w:pPr>
        <w:rPr>
          <w:lang w:val="en-US"/>
        </w:rPr>
      </w:pPr>
      <w:r w:rsidRPr="00931F55">
        <w:rPr>
          <w:lang w:val="en-US"/>
        </w:rPr>
        <w:t>Maximum water cement ratio</w:t>
      </w:r>
      <w:r>
        <w:rPr>
          <w:lang w:val="en-US"/>
        </w:rPr>
        <w:t xml:space="preserve">: </w:t>
      </w:r>
      <w:r w:rsidRPr="00CF6B1D">
        <w:rPr>
          <w:i/>
          <w:color w:val="FF0000"/>
          <w:lang w:val="en-US"/>
        </w:rPr>
        <w:t>[</w:t>
      </w:r>
      <w:r w:rsidRPr="00555449">
        <w:rPr>
          <w:i/>
          <w:color w:val="FF0000"/>
          <w:lang w:val="en-US"/>
        </w:rPr>
        <w:t>complete/edit</w:t>
      </w:r>
      <w:r w:rsidRPr="00CF6B1D">
        <w:rPr>
          <w:i/>
          <w:color w:val="FF0000"/>
          <w:lang w:val="en-US"/>
        </w:rPr>
        <w:t>]</w:t>
      </w:r>
      <w:r>
        <w:rPr>
          <w:lang w:val="en-US"/>
        </w:rPr>
        <w:t>.</w:t>
      </w:r>
    </w:p>
    <w:p w14:paraId="46B71EAD" w14:textId="77777777" w:rsidR="00E24A68" w:rsidRDefault="00000000" w:rsidP="00E24A68">
      <w:pPr>
        <w:rPr>
          <w:lang w:val="en-US"/>
        </w:rPr>
      </w:pPr>
      <w:r w:rsidRPr="00931F55">
        <w:rPr>
          <w:lang w:val="en-US"/>
        </w:rPr>
        <w:t>Nominal maximum aggregate size</w:t>
      </w:r>
      <w:r>
        <w:rPr>
          <w:lang w:val="en-US"/>
        </w:rPr>
        <w:t xml:space="preserve">: </w:t>
      </w:r>
      <w:r w:rsidRPr="00CF6B1D">
        <w:rPr>
          <w:i/>
          <w:color w:val="FF0000"/>
          <w:lang w:val="en-US"/>
        </w:rPr>
        <w:t>[</w:t>
      </w:r>
      <w:r w:rsidRPr="00555449">
        <w:rPr>
          <w:i/>
          <w:color w:val="FF0000"/>
          <w:lang w:val="en-US"/>
        </w:rPr>
        <w:t>complete/edit</w:t>
      </w:r>
      <w:r w:rsidRPr="00CF6B1D">
        <w:rPr>
          <w:i/>
          <w:color w:val="FF0000"/>
          <w:lang w:val="en-US"/>
        </w:rPr>
        <w:t>]</w:t>
      </w:r>
      <w:r>
        <w:rPr>
          <w:lang w:val="en-US"/>
        </w:rPr>
        <w:t> mm.</w:t>
      </w:r>
    </w:p>
    <w:p w14:paraId="7A20A08C" w14:textId="77777777" w:rsidR="00E24A68" w:rsidRPr="00931F55" w:rsidRDefault="00000000" w:rsidP="00E24A68">
      <w:pPr>
        <w:rPr>
          <w:lang w:val="en-US"/>
        </w:rPr>
      </w:pPr>
      <w:r w:rsidRPr="00931F55">
        <w:rPr>
          <w:lang w:val="en-US"/>
        </w:rPr>
        <w:t>Target slump range</w:t>
      </w:r>
      <w:r>
        <w:rPr>
          <w:lang w:val="en-US"/>
        </w:rPr>
        <w:t xml:space="preserve">: </w:t>
      </w:r>
      <w:r w:rsidRPr="00CF6B1D">
        <w:rPr>
          <w:i/>
          <w:color w:val="FF0000"/>
          <w:lang w:val="en-US"/>
        </w:rPr>
        <w:t>[</w:t>
      </w:r>
      <w:r w:rsidRPr="00555449">
        <w:rPr>
          <w:i/>
          <w:color w:val="FF0000"/>
          <w:lang w:val="en-US"/>
        </w:rPr>
        <w:t>complete/edit</w:t>
      </w:r>
      <w:r w:rsidRPr="00CF6B1D">
        <w:rPr>
          <w:i/>
          <w:color w:val="FF0000"/>
          <w:lang w:val="en-US"/>
        </w:rPr>
        <w:t>]</w:t>
      </w:r>
      <w:r w:rsidRPr="00931F55">
        <w:rPr>
          <w:lang w:val="en-US"/>
        </w:rPr>
        <w:t>-</w:t>
      </w:r>
      <w:r w:rsidRPr="001E5CC5">
        <w:rPr>
          <w:i/>
          <w:color w:val="FF0000"/>
          <w:lang w:val="en-US"/>
        </w:rPr>
        <w:t xml:space="preserve"> </w:t>
      </w:r>
      <w:r w:rsidRPr="00CF6B1D">
        <w:rPr>
          <w:i/>
          <w:color w:val="FF0000"/>
          <w:lang w:val="en-US"/>
        </w:rPr>
        <w:t>[</w:t>
      </w:r>
      <w:r w:rsidRPr="00555449">
        <w:rPr>
          <w:i/>
          <w:color w:val="FF0000"/>
          <w:lang w:val="en-US"/>
        </w:rPr>
        <w:t>complete/edit</w:t>
      </w:r>
      <w:r w:rsidRPr="00CF6B1D">
        <w:rPr>
          <w:i/>
          <w:color w:val="FF0000"/>
          <w:lang w:val="en-US"/>
        </w:rPr>
        <w:t>]</w:t>
      </w:r>
      <w:r>
        <w:rPr>
          <w:lang w:val="en-US"/>
        </w:rPr>
        <w:t> mm.</w:t>
      </w:r>
    </w:p>
    <w:p w14:paraId="50BC028F" w14:textId="77777777" w:rsidR="00E24A68" w:rsidRDefault="00000000" w:rsidP="00E24A68">
      <w:pPr>
        <w:rPr>
          <w:lang w:val="en-US"/>
        </w:rPr>
      </w:pPr>
      <w:r w:rsidRPr="00931F55">
        <w:rPr>
          <w:lang w:val="en-US"/>
        </w:rPr>
        <w:t>Natural sand content of fine aggregates</w:t>
      </w:r>
      <w:r>
        <w:rPr>
          <w:lang w:val="en-US"/>
        </w:rPr>
        <w:t xml:space="preserve">: Minimum </w:t>
      </w:r>
      <w:r w:rsidRPr="00CF6B1D">
        <w:rPr>
          <w:i/>
          <w:color w:val="FF0000"/>
          <w:lang w:val="en-US"/>
        </w:rPr>
        <w:t>[</w:t>
      </w:r>
      <w:r w:rsidRPr="00555449">
        <w:rPr>
          <w:i/>
          <w:color w:val="FF0000"/>
          <w:lang w:val="en-US"/>
        </w:rPr>
        <w:t>complete/</w:t>
      </w:r>
      <w:proofErr w:type="gramStart"/>
      <w:r w:rsidRPr="00555449">
        <w:rPr>
          <w:i/>
          <w:color w:val="FF0000"/>
          <w:lang w:val="en-US"/>
        </w:rPr>
        <w:t>edit</w:t>
      </w:r>
      <w:r w:rsidRPr="00CF6B1D">
        <w:rPr>
          <w:i/>
          <w:color w:val="FF0000"/>
          <w:lang w:val="en-US"/>
        </w:rPr>
        <w:t>]</w:t>
      </w:r>
      <w:r>
        <w:rPr>
          <w:lang w:val="en-US"/>
        </w:rPr>
        <w:t>%</w:t>
      </w:r>
      <w:proofErr w:type="gramEnd"/>
      <w:r>
        <w:rPr>
          <w:lang w:val="en-US"/>
        </w:rPr>
        <w:t>.</w:t>
      </w:r>
    </w:p>
    <w:p w14:paraId="57BB10C6" w14:textId="77777777" w:rsidR="00E24A68" w:rsidRDefault="00000000" w:rsidP="00AC1C5C">
      <w:pPr>
        <w:pStyle w:val="GuideNotes01"/>
      </w:pPr>
      <w:r>
        <w:t>[Enter details of concrete mix design for barge landings. If shown on drawings state that here.]</w:t>
      </w:r>
    </w:p>
    <w:p w14:paraId="3E7F5A31" w14:textId="77777777" w:rsidR="00E24A68" w:rsidRPr="0037643B" w:rsidRDefault="00000000" w:rsidP="00E24A68">
      <w:pPr>
        <w:rPr>
          <w:lang w:val="en-US"/>
        </w:rPr>
      </w:pPr>
      <w:r>
        <w:rPr>
          <w:lang w:val="en-US"/>
        </w:rPr>
        <w:t xml:space="preserve">Contractor </w:t>
      </w:r>
      <w:proofErr w:type="gramStart"/>
      <w:r>
        <w:rPr>
          <w:lang w:val="en-US"/>
        </w:rPr>
        <w:t>to provide</w:t>
      </w:r>
      <w:proofErr w:type="gramEnd"/>
      <w:r>
        <w:rPr>
          <w:lang w:val="en-US"/>
        </w:rPr>
        <w:t xml:space="preserve"> a </w:t>
      </w:r>
      <w:proofErr w:type="gramStart"/>
      <w:r>
        <w:rPr>
          <w:lang w:val="en-US"/>
        </w:rPr>
        <w:t>mix</w:t>
      </w:r>
      <w:proofErr w:type="gramEnd"/>
      <w:r>
        <w:rPr>
          <w:lang w:val="en-US"/>
        </w:rPr>
        <w:t xml:space="preserve"> design for approval by the Superintendent prior to commencing.</w:t>
      </w:r>
    </w:p>
    <w:p w14:paraId="36B3D09C" w14:textId="77777777" w:rsidR="00E24A68" w:rsidRDefault="00000000" w:rsidP="00E24A68">
      <w:pPr>
        <w:pStyle w:val="Heading3"/>
      </w:pPr>
      <w:r>
        <w:t>Corrosion Inhibitor</w:t>
      </w:r>
    </w:p>
    <w:p w14:paraId="2B56BD1A" w14:textId="77777777" w:rsidR="00E24A68" w:rsidRDefault="00000000" w:rsidP="00E24A68">
      <w:pPr>
        <w:rPr>
          <w:lang w:val="en-US"/>
        </w:rPr>
      </w:pPr>
      <w:r>
        <w:rPr>
          <w:lang w:val="en-US"/>
        </w:rPr>
        <w:t>Calcium nitrate corrosion inhibitor to be added to the concrete mix at a dosage level of 25 L/m</w:t>
      </w:r>
      <w:r>
        <w:rPr>
          <w:rFonts w:cs="Arial"/>
          <w:lang w:val="en-US"/>
        </w:rPr>
        <w:t>³</w:t>
      </w:r>
      <w:r>
        <w:rPr>
          <w:lang w:val="en-US"/>
        </w:rPr>
        <w:t>.</w:t>
      </w:r>
    </w:p>
    <w:p w14:paraId="39A14C69" w14:textId="77777777" w:rsidR="00E24A68" w:rsidRDefault="00000000" w:rsidP="00E24A68">
      <w:pPr>
        <w:rPr>
          <w:lang w:val="en-US"/>
        </w:rPr>
      </w:pPr>
      <w:r>
        <w:rPr>
          <w:lang w:val="en-US"/>
        </w:rPr>
        <w:t xml:space="preserve">Proprietary item: DCI Corrosion Inhibitor or Superintendent approved </w:t>
      </w:r>
      <w:r w:rsidRPr="001A4513">
        <w:rPr>
          <w:lang w:val="en-US"/>
        </w:rPr>
        <w:t>equivalent</w:t>
      </w:r>
      <w:r>
        <w:rPr>
          <w:lang w:val="en-US"/>
        </w:rPr>
        <w:t>.</w:t>
      </w:r>
    </w:p>
    <w:p w14:paraId="7BFD3A4C" w14:textId="77777777" w:rsidR="00E24A68" w:rsidRDefault="00000000" w:rsidP="00E24A68">
      <w:pPr>
        <w:pStyle w:val="Bullet"/>
        <w:numPr>
          <w:ilvl w:val="0"/>
          <w:numId w:val="0"/>
        </w:numPr>
      </w:pPr>
      <w:r w:rsidRPr="00386EB3">
        <w:t>The project drawings take precedence over this clause.</w:t>
      </w:r>
    </w:p>
    <w:p w14:paraId="3CB273DD" w14:textId="77777777" w:rsidR="00E24A68" w:rsidRDefault="00000000" w:rsidP="00E24A68">
      <w:pPr>
        <w:pStyle w:val="Heading3"/>
      </w:pPr>
      <w:r>
        <w:t>Testing Frequency – Hold Point</w:t>
      </w:r>
    </w:p>
    <w:p w14:paraId="2513C1AC" w14:textId="77777777" w:rsidR="00E24A68" w:rsidRDefault="00000000" w:rsidP="00E24A68">
      <w:pPr>
        <w:rPr>
          <w:lang w:val="en-US"/>
        </w:rPr>
      </w:pPr>
      <w:r>
        <w:rPr>
          <w:lang w:val="en-US"/>
        </w:rPr>
        <w:t xml:space="preserve">Refer to </w:t>
      </w:r>
      <w:r w:rsidRPr="00C84575">
        <w:rPr>
          <w:b/>
          <w:lang w:val="en-US"/>
        </w:rPr>
        <w:t xml:space="preserve">Table </w:t>
      </w:r>
      <w:r>
        <w:rPr>
          <w:b/>
          <w:lang w:val="en-US"/>
        </w:rPr>
        <w:t>-</w:t>
      </w:r>
      <w:r w:rsidRPr="00C84575">
        <w:rPr>
          <w:b/>
          <w:lang w:val="en-US"/>
        </w:rPr>
        <w:t xml:space="preserve"> Performance criteria and testing of concrete</w:t>
      </w:r>
      <w:r>
        <w:rPr>
          <w:lang w:val="en-US"/>
        </w:rPr>
        <w:t>.</w:t>
      </w:r>
    </w:p>
    <w:p w14:paraId="01F9BBE7" w14:textId="77777777" w:rsidR="00E24A68" w:rsidRDefault="00000000" w:rsidP="00E24A68">
      <w:pPr>
        <w:rPr>
          <w:lang w:val="en-US"/>
        </w:rPr>
      </w:pPr>
      <w:r>
        <w:rPr>
          <w:b/>
          <w:lang w:val="en-US"/>
        </w:rPr>
        <w:t xml:space="preserve">Hold Point - </w:t>
      </w:r>
      <w:r>
        <w:rPr>
          <w:lang w:val="en-US"/>
        </w:rPr>
        <w:t>Submit all test results to the Superintendent.</w:t>
      </w:r>
    </w:p>
    <w:p w14:paraId="64AA4D48" w14:textId="77777777" w:rsidR="00E24A68" w:rsidRDefault="00000000" w:rsidP="00E24A68">
      <w:pPr>
        <w:pStyle w:val="Heading3"/>
      </w:pPr>
      <w:r w:rsidRPr="00E3575C">
        <w:lastRenderedPageBreak/>
        <w:t xml:space="preserve">Performance </w:t>
      </w:r>
      <w:r>
        <w:t>C</w:t>
      </w:r>
      <w:r w:rsidRPr="00E3575C">
        <w:t xml:space="preserve">riteria and </w:t>
      </w:r>
      <w:r>
        <w:t>T</w:t>
      </w:r>
      <w:r w:rsidRPr="00E3575C">
        <w:t xml:space="preserve">esting of </w:t>
      </w:r>
      <w:r>
        <w:t>C</w:t>
      </w:r>
      <w:r w:rsidRPr="00E3575C">
        <w:t>oncrete</w:t>
      </w:r>
      <w:r>
        <w:t xml:space="preserve"> Table</w:t>
      </w:r>
    </w:p>
    <w:tbl>
      <w:tblPr>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000" w:firstRow="0" w:lastRow="0" w:firstColumn="0" w:lastColumn="0" w:noHBand="0" w:noVBand="0"/>
      </w:tblPr>
      <w:tblGrid>
        <w:gridCol w:w="1476"/>
        <w:gridCol w:w="1410"/>
        <w:gridCol w:w="1470"/>
        <w:gridCol w:w="1658"/>
        <w:gridCol w:w="1771"/>
        <w:gridCol w:w="2515"/>
        <w:gridCol w:w="8"/>
      </w:tblGrid>
      <w:tr w:rsidR="009838DF" w14:paraId="2CB5E960" w14:textId="77777777" w:rsidTr="00096C9A">
        <w:trPr>
          <w:gridAfter w:val="1"/>
          <w:wAfter w:w="4" w:type="dxa"/>
          <w:tblHeader/>
        </w:trPr>
        <w:tc>
          <w:tcPr>
            <w:tcW w:w="4996" w:type="pct"/>
            <w:gridSpan w:val="6"/>
            <w:tcMar>
              <w:left w:w="57" w:type="dxa"/>
              <w:right w:w="57" w:type="dxa"/>
            </w:tcMar>
            <w:vAlign w:val="center"/>
          </w:tcPr>
          <w:p w14:paraId="74639E1E" w14:textId="77777777" w:rsidR="00E24A68" w:rsidRPr="009C5151" w:rsidRDefault="00000000" w:rsidP="00096C9A">
            <w:pPr>
              <w:pStyle w:val="TableText"/>
              <w:rPr>
                <w:b/>
              </w:rPr>
            </w:pPr>
            <w:r w:rsidRPr="009C5151">
              <w:br w:type="column"/>
            </w:r>
            <w:r w:rsidRPr="009C5151">
              <w:rPr>
                <w:lang w:val="en-US"/>
              </w:rPr>
              <w:br w:type="column"/>
            </w:r>
            <w:r w:rsidRPr="009C5151">
              <w:rPr>
                <w:b/>
              </w:rPr>
              <w:t>Table - Performance criteria and testing of concrete</w:t>
            </w:r>
          </w:p>
        </w:tc>
      </w:tr>
      <w:tr w:rsidR="009838DF" w14:paraId="21DB2BBE" w14:textId="77777777" w:rsidTr="00096C9A">
        <w:trPr>
          <w:tblHeader/>
        </w:trPr>
        <w:tc>
          <w:tcPr>
            <w:tcW w:w="716" w:type="pct"/>
            <w:tcMar>
              <w:left w:w="57" w:type="dxa"/>
              <w:right w:w="57" w:type="dxa"/>
            </w:tcMar>
          </w:tcPr>
          <w:p w14:paraId="59C6C0BF" w14:textId="77777777" w:rsidR="00E24A68" w:rsidRPr="009C5151" w:rsidRDefault="00000000" w:rsidP="00096C9A">
            <w:pPr>
              <w:pStyle w:val="TableText"/>
              <w:rPr>
                <w:b/>
              </w:rPr>
            </w:pPr>
            <w:r w:rsidRPr="009C5151">
              <w:rPr>
                <w:b/>
              </w:rPr>
              <w:t>Criterion</w:t>
            </w:r>
          </w:p>
        </w:tc>
        <w:tc>
          <w:tcPr>
            <w:tcW w:w="684" w:type="pct"/>
            <w:tcMar>
              <w:left w:w="57" w:type="dxa"/>
              <w:right w:w="57" w:type="dxa"/>
            </w:tcMar>
          </w:tcPr>
          <w:p w14:paraId="38DD340E" w14:textId="77777777" w:rsidR="00E24A68" w:rsidRPr="009C5151" w:rsidRDefault="00000000" w:rsidP="00096C9A">
            <w:pPr>
              <w:pStyle w:val="TableText"/>
              <w:rPr>
                <w:b/>
              </w:rPr>
            </w:pPr>
            <w:r w:rsidRPr="009C5151">
              <w:rPr>
                <w:b/>
              </w:rPr>
              <w:t>Value</w:t>
            </w:r>
          </w:p>
        </w:tc>
        <w:tc>
          <w:tcPr>
            <w:tcW w:w="713" w:type="pct"/>
            <w:tcMar>
              <w:left w:w="57" w:type="dxa"/>
              <w:right w:w="57" w:type="dxa"/>
            </w:tcMar>
          </w:tcPr>
          <w:p w14:paraId="1922E0AB" w14:textId="77777777" w:rsidR="00E24A68" w:rsidRPr="009C5151" w:rsidRDefault="00000000" w:rsidP="00096C9A">
            <w:pPr>
              <w:pStyle w:val="TableText"/>
              <w:rPr>
                <w:b/>
              </w:rPr>
            </w:pPr>
            <w:r w:rsidRPr="009C5151">
              <w:rPr>
                <w:b/>
              </w:rPr>
              <w:t>Issue</w:t>
            </w:r>
          </w:p>
        </w:tc>
        <w:tc>
          <w:tcPr>
            <w:tcW w:w="804" w:type="pct"/>
            <w:tcMar>
              <w:left w:w="57" w:type="dxa"/>
              <w:right w:w="57" w:type="dxa"/>
            </w:tcMar>
          </w:tcPr>
          <w:p w14:paraId="6A11C2F4" w14:textId="77777777" w:rsidR="00E24A68" w:rsidRPr="009C5151" w:rsidRDefault="00000000" w:rsidP="00096C9A">
            <w:pPr>
              <w:pStyle w:val="TableText"/>
              <w:rPr>
                <w:b/>
              </w:rPr>
            </w:pPr>
            <w:r w:rsidRPr="009C5151">
              <w:rPr>
                <w:b/>
              </w:rPr>
              <w:t>Test Method</w:t>
            </w:r>
          </w:p>
          <w:p w14:paraId="46710BBE" w14:textId="77777777" w:rsidR="00E24A68" w:rsidRPr="009C5151" w:rsidRDefault="00000000" w:rsidP="00096C9A">
            <w:pPr>
              <w:pStyle w:val="TableText"/>
              <w:rPr>
                <w:b/>
              </w:rPr>
            </w:pPr>
            <w:r w:rsidRPr="009C5151">
              <w:rPr>
                <w:b/>
              </w:rPr>
              <w:t>Mix Approval Stage</w:t>
            </w:r>
          </w:p>
        </w:tc>
        <w:tc>
          <w:tcPr>
            <w:tcW w:w="859" w:type="pct"/>
            <w:tcMar>
              <w:left w:w="57" w:type="dxa"/>
              <w:right w:w="57" w:type="dxa"/>
            </w:tcMar>
          </w:tcPr>
          <w:p w14:paraId="79DC5096" w14:textId="77777777" w:rsidR="00E24A68" w:rsidRPr="009C5151" w:rsidRDefault="00000000" w:rsidP="00096C9A">
            <w:pPr>
              <w:pStyle w:val="TableText"/>
              <w:rPr>
                <w:b/>
              </w:rPr>
            </w:pPr>
            <w:r w:rsidRPr="009C5151">
              <w:rPr>
                <w:b/>
              </w:rPr>
              <w:t>Test Method</w:t>
            </w:r>
          </w:p>
          <w:p w14:paraId="140C7F29" w14:textId="77777777" w:rsidR="00E24A68" w:rsidRPr="009C5151" w:rsidRDefault="00000000" w:rsidP="00096C9A">
            <w:pPr>
              <w:pStyle w:val="TableText"/>
              <w:rPr>
                <w:b/>
              </w:rPr>
            </w:pPr>
            <w:r w:rsidRPr="009C5151">
              <w:rPr>
                <w:b/>
              </w:rPr>
              <w:t>Construction</w:t>
            </w:r>
          </w:p>
        </w:tc>
        <w:tc>
          <w:tcPr>
            <w:tcW w:w="1224" w:type="pct"/>
            <w:gridSpan w:val="2"/>
            <w:tcMar>
              <w:left w:w="57" w:type="dxa"/>
              <w:right w:w="57" w:type="dxa"/>
            </w:tcMar>
          </w:tcPr>
          <w:p w14:paraId="3E76F454" w14:textId="77777777" w:rsidR="00E24A68" w:rsidRPr="009C5151" w:rsidRDefault="00000000" w:rsidP="00096C9A">
            <w:pPr>
              <w:pStyle w:val="TableText"/>
              <w:rPr>
                <w:b/>
              </w:rPr>
            </w:pPr>
            <w:r w:rsidRPr="009C5151">
              <w:rPr>
                <w:b/>
              </w:rPr>
              <w:t>Frequency</w:t>
            </w:r>
          </w:p>
          <w:p w14:paraId="74880956" w14:textId="77777777" w:rsidR="00E24A68" w:rsidRPr="009C5151" w:rsidRDefault="00000000" w:rsidP="00096C9A">
            <w:pPr>
              <w:pStyle w:val="TableText"/>
              <w:rPr>
                <w:b/>
              </w:rPr>
            </w:pPr>
            <w:r w:rsidRPr="009C5151">
              <w:rPr>
                <w:b/>
              </w:rPr>
              <w:t>Construction</w:t>
            </w:r>
          </w:p>
        </w:tc>
      </w:tr>
      <w:tr w:rsidR="009838DF" w14:paraId="2C6DD445" w14:textId="77777777" w:rsidTr="00096C9A">
        <w:tc>
          <w:tcPr>
            <w:tcW w:w="716" w:type="pct"/>
            <w:tcMar>
              <w:left w:w="57" w:type="dxa"/>
              <w:right w:w="57" w:type="dxa"/>
            </w:tcMar>
          </w:tcPr>
          <w:p w14:paraId="7029E978" w14:textId="77777777" w:rsidR="00E24A68" w:rsidRPr="009C5151" w:rsidRDefault="00000000" w:rsidP="00096C9A">
            <w:pPr>
              <w:pStyle w:val="TableText"/>
            </w:pPr>
            <w:r w:rsidRPr="009C5151">
              <w:t>Strength</w:t>
            </w:r>
          </w:p>
        </w:tc>
        <w:tc>
          <w:tcPr>
            <w:tcW w:w="684" w:type="pct"/>
            <w:tcMar>
              <w:left w:w="57" w:type="dxa"/>
              <w:right w:w="57" w:type="dxa"/>
            </w:tcMar>
          </w:tcPr>
          <w:p w14:paraId="12EE8B72" w14:textId="77777777" w:rsidR="00E24A68" w:rsidRPr="009C5151" w:rsidRDefault="00000000" w:rsidP="00096C9A">
            <w:pPr>
              <w:pStyle w:val="TableText"/>
            </w:pPr>
            <w:r w:rsidRPr="009C5151">
              <w:t>50</w:t>
            </w:r>
            <w:r>
              <w:t> </w:t>
            </w:r>
            <w:r w:rsidRPr="009C5151">
              <w:t>MPa</w:t>
            </w:r>
          </w:p>
        </w:tc>
        <w:tc>
          <w:tcPr>
            <w:tcW w:w="713" w:type="pct"/>
            <w:tcMar>
              <w:left w:w="57" w:type="dxa"/>
              <w:right w:w="57" w:type="dxa"/>
            </w:tcMar>
          </w:tcPr>
          <w:p w14:paraId="646848C9" w14:textId="77777777" w:rsidR="00E24A68" w:rsidRPr="009C5151" w:rsidRDefault="00000000" w:rsidP="00096C9A">
            <w:pPr>
              <w:pStyle w:val="TableText"/>
            </w:pPr>
            <w:r w:rsidRPr="009C5151">
              <w:t>Strength, Durability</w:t>
            </w:r>
          </w:p>
        </w:tc>
        <w:tc>
          <w:tcPr>
            <w:tcW w:w="804" w:type="pct"/>
            <w:tcMar>
              <w:left w:w="57" w:type="dxa"/>
              <w:right w:w="57" w:type="dxa"/>
            </w:tcMar>
          </w:tcPr>
          <w:p w14:paraId="0FBD45F4" w14:textId="77777777" w:rsidR="00E24A68" w:rsidRPr="009C5151" w:rsidRDefault="00000000" w:rsidP="00096C9A">
            <w:pPr>
              <w:pStyle w:val="TableText"/>
            </w:pPr>
            <w:r w:rsidRPr="009C5151">
              <w:t>AS</w:t>
            </w:r>
            <w:r>
              <w:t> </w:t>
            </w:r>
            <w:r w:rsidRPr="009C5151">
              <w:t>1012 or Q455A&amp;B</w:t>
            </w:r>
          </w:p>
        </w:tc>
        <w:tc>
          <w:tcPr>
            <w:tcW w:w="859" w:type="pct"/>
            <w:tcMar>
              <w:left w:w="57" w:type="dxa"/>
              <w:right w:w="57" w:type="dxa"/>
            </w:tcMar>
          </w:tcPr>
          <w:p w14:paraId="6B314993" w14:textId="77777777" w:rsidR="00E24A68" w:rsidRPr="009C5151" w:rsidRDefault="00000000" w:rsidP="00096C9A">
            <w:pPr>
              <w:pStyle w:val="TableText"/>
            </w:pPr>
            <w:r w:rsidRPr="009C5151">
              <w:t>AS</w:t>
            </w:r>
            <w:r>
              <w:t> </w:t>
            </w:r>
            <w:r w:rsidRPr="009C5151">
              <w:t>1012 or Q455A&amp;B</w:t>
            </w:r>
          </w:p>
        </w:tc>
        <w:tc>
          <w:tcPr>
            <w:tcW w:w="1224" w:type="pct"/>
            <w:gridSpan w:val="2"/>
            <w:tcMar>
              <w:left w:w="57" w:type="dxa"/>
              <w:right w:w="57" w:type="dxa"/>
            </w:tcMar>
          </w:tcPr>
          <w:p w14:paraId="5CE0857C" w14:textId="77777777" w:rsidR="00E24A68" w:rsidRPr="009C5151" w:rsidRDefault="00000000" w:rsidP="00096C9A">
            <w:pPr>
              <w:pStyle w:val="TableText"/>
            </w:pPr>
            <w:r w:rsidRPr="009C5151">
              <w:t>AS</w:t>
            </w:r>
            <w:r>
              <w:t> </w:t>
            </w:r>
            <w:r w:rsidRPr="009C5151">
              <w:t xml:space="preserve">1379 Clause 6.5 </w:t>
            </w:r>
          </w:p>
        </w:tc>
      </w:tr>
      <w:tr w:rsidR="009838DF" w14:paraId="4A10561C" w14:textId="77777777" w:rsidTr="00096C9A">
        <w:tc>
          <w:tcPr>
            <w:tcW w:w="716" w:type="pct"/>
            <w:tcMar>
              <w:left w:w="57" w:type="dxa"/>
              <w:right w:w="57" w:type="dxa"/>
            </w:tcMar>
          </w:tcPr>
          <w:p w14:paraId="0C7515F7" w14:textId="77777777" w:rsidR="00E24A68" w:rsidRPr="009C5151" w:rsidRDefault="00000000" w:rsidP="00096C9A">
            <w:pPr>
              <w:pStyle w:val="TableText"/>
            </w:pPr>
            <w:r w:rsidRPr="009C5151">
              <w:t>Slump</w:t>
            </w:r>
          </w:p>
        </w:tc>
        <w:tc>
          <w:tcPr>
            <w:tcW w:w="684" w:type="pct"/>
            <w:tcMar>
              <w:left w:w="57" w:type="dxa"/>
              <w:right w:w="57" w:type="dxa"/>
            </w:tcMar>
          </w:tcPr>
          <w:p w14:paraId="02D84F5E" w14:textId="77777777" w:rsidR="00E24A68" w:rsidRPr="009C5151" w:rsidRDefault="00000000" w:rsidP="00096C9A">
            <w:pPr>
              <w:pStyle w:val="TableText"/>
            </w:pPr>
            <w:r w:rsidRPr="009C5151">
              <w:t>80</w:t>
            </w:r>
            <w:r>
              <w:t> </w:t>
            </w:r>
            <w:r w:rsidRPr="009C5151">
              <w:t>mm</w:t>
            </w:r>
          </w:p>
        </w:tc>
        <w:tc>
          <w:tcPr>
            <w:tcW w:w="713" w:type="pct"/>
            <w:tcMar>
              <w:left w:w="57" w:type="dxa"/>
              <w:right w:w="57" w:type="dxa"/>
            </w:tcMar>
          </w:tcPr>
          <w:p w14:paraId="3F698A30" w14:textId="77777777" w:rsidR="00E24A68" w:rsidRPr="009C5151" w:rsidRDefault="00000000" w:rsidP="00096C9A">
            <w:pPr>
              <w:pStyle w:val="TableText"/>
            </w:pPr>
            <w:r w:rsidRPr="009C5151">
              <w:t>Workability, Consistency</w:t>
            </w:r>
          </w:p>
        </w:tc>
        <w:tc>
          <w:tcPr>
            <w:tcW w:w="804" w:type="pct"/>
            <w:tcMar>
              <w:left w:w="57" w:type="dxa"/>
              <w:right w:w="57" w:type="dxa"/>
            </w:tcMar>
          </w:tcPr>
          <w:p w14:paraId="4EE72064" w14:textId="77777777" w:rsidR="00E24A68" w:rsidRPr="009C5151" w:rsidRDefault="00000000" w:rsidP="00096C9A">
            <w:pPr>
              <w:pStyle w:val="TableText"/>
            </w:pPr>
            <w:r w:rsidRPr="009C5151">
              <w:t>AS</w:t>
            </w:r>
            <w:r>
              <w:t> </w:t>
            </w:r>
            <w:r w:rsidRPr="009C5151">
              <w:t>1012</w:t>
            </w:r>
          </w:p>
          <w:p w14:paraId="13D27BB7" w14:textId="77777777" w:rsidR="00E24A68" w:rsidRPr="009C5151" w:rsidRDefault="00000000" w:rsidP="00096C9A">
            <w:pPr>
              <w:pStyle w:val="TableText"/>
            </w:pPr>
            <w:r w:rsidRPr="009C5151">
              <w:t>A451A</w:t>
            </w:r>
          </w:p>
        </w:tc>
        <w:tc>
          <w:tcPr>
            <w:tcW w:w="859" w:type="pct"/>
            <w:tcMar>
              <w:left w:w="57" w:type="dxa"/>
              <w:right w:w="57" w:type="dxa"/>
            </w:tcMar>
          </w:tcPr>
          <w:p w14:paraId="0CE0D7BA" w14:textId="77777777" w:rsidR="00E24A68" w:rsidRPr="009C5151" w:rsidRDefault="00000000" w:rsidP="00096C9A">
            <w:pPr>
              <w:pStyle w:val="TableText"/>
            </w:pPr>
            <w:r w:rsidRPr="009C5151">
              <w:t>AS</w:t>
            </w:r>
            <w:r>
              <w:t> </w:t>
            </w:r>
            <w:r w:rsidRPr="009C5151">
              <w:t>1012</w:t>
            </w:r>
          </w:p>
          <w:p w14:paraId="28C0AF8C" w14:textId="77777777" w:rsidR="00E24A68" w:rsidRPr="009C5151" w:rsidRDefault="00000000" w:rsidP="00096C9A">
            <w:pPr>
              <w:pStyle w:val="TableText"/>
            </w:pPr>
            <w:r w:rsidRPr="009C5151">
              <w:t>A451A</w:t>
            </w:r>
          </w:p>
        </w:tc>
        <w:tc>
          <w:tcPr>
            <w:tcW w:w="1224" w:type="pct"/>
            <w:gridSpan w:val="2"/>
            <w:tcMar>
              <w:left w:w="57" w:type="dxa"/>
              <w:right w:w="57" w:type="dxa"/>
            </w:tcMar>
          </w:tcPr>
          <w:p w14:paraId="031B5173" w14:textId="77777777" w:rsidR="00E24A68" w:rsidRPr="009C5151" w:rsidRDefault="00000000" w:rsidP="00096C9A">
            <w:pPr>
              <w:pStyle w:val="TableText"/>
            </w:pPr>
            <w:r w:rsidRPr="009C5151">
              <w:t>AS</w:t>
            </w:r>
            <w:r>
              <w:t> </w:t>
            </w:r>
            <w:r w:rsidRPr="009C5151">
              <w:t>1379 Clause 5.2.1. Additional slump tests as directed by Superintendent</w:t>
            </w:r>
          </w:p>
        </w:tc>
      </w:tr>
      <w:tr w:rsidR="009838DF" w14:paraId="581E550F" w14:textId="77777777" w:rsidTr="00096C9A">
        <w:tc>
          <w:tcPr>
            <w:tcW w:w="716" w:type="pct"/>
            <w:tcMar>
              <w:left w:w="57" w:type="dxa"/>
              <w:right w:w="57" w:type="dxa"/>
            </w:tcMar>
          </w:tcPr>
          <w:p w14:paraId="6FC445E4" w14:textId="77777777" w:rsidR="00E24A68" w:rsidRPr="009C5151" w:rsidRDefault="00000000" w:rsidP="00096C9A">
            <w:pPr>
              <w:pStyle w:val="TableText"/>
            </w:pPr>
            <w:r w:rsidRPr="009C5151">
              <w:t>Shrinkage</w:t>
            </w:r>
          </w:p>
        </w:tc>
        <w:tc>
          <w:tcPr>
            <w:tcW w:w="684" w:type="pct"/>
            <w:tcMar>
              <w:left w:w="57" w:type="dxa"/>
              <w:right w:w="57" w:type="dxa"/>
            </w:tcMar>
          </w:tcPr>
          <w:p w14:paraId="57BA24E0" w14:textId="77777777" w:rsidR="00E24A68" w:rsidRPr="009C5151" w:rsidRDefault="00000000" w:rsidP="00096C9A">
            <w:pPr>
              <w:pStyle w:val="TableText"/>
            </w:pPr>
            <w:r w:rsidRPr="009C5151">
              <w:t>Max. 600 microstrain at 56 days</w:t>
            </w:r>
          </w:p>
        </w:tc>
        <w:tc>
          <w:tcPr>
            <w:tcW w:w="713" w:type="pct"/>
            <w:tcMar>
              <w:left w:w="57" w:type="dxa"/>
              <w:right w:w="57" w:type="dxa"/>
            </w:tcMar>
          </w:tcPr>
          <w:p w14:paraId="1B2598B1" w14:textId="77777777" w:rsidR="00E24A68" w:rsidRPr="009C5151" w:rsidRDefault="00000000" w:rsidP="00096C9A">
            <w:pPr>
              <w:pStyle w:val="TableText"/>
            </w:pPr>
            <w:r w:rsidRPr="009C5151">
              <w:t xml:space="preserve">Cracking, durability &amp; prestress loss </w:t>
            </w:r>
          </w:p>
        </w:tc>
        <w:tc>
          <w:tcPr>
            <w:tcW w:w="804" w:type="pct"/>
            <w:tcMar>
              <w:left w:w="57" w:type="dxa"/>
              <w:right w:w="57" w:type="dxa"/>
            </w:tcMar>
          </w:tcPr>
          <w:p w14:paraId="0C5F86AF" w14:textId="77777777" w:rsidR="00E24A68" w:rsidRPr="009C5151" w:rsidRDefault="00000000" w:rsidP="00096C9A">
            <w:pPr>
              <w:pStyle w:val="TableText"/>
            </w:pPr>
            <w:r w:rsidRPr="009C5151">
              <w:t>AS</w:t>
            </w:r>
            <w:r>
              <w:t> </w:t>
            </w:r>
            <w:r w:rsidRPr="009C5151">
              <w:t>1012.13</w:t>
            </w:r>
          </w:p>
        </w:tc>
        <w:tc>
          <w:tcPr>
            <w:tcW w:w="859" w:type="pct"/>
            <w:tcMar>
              <w:left w:w="57" w:type="dxa"/>
              <w:right w:w="57" w:type="dxa"/>
            </w:tcMar>
          </w:tcPr>
          <w:p w14:paraId="47BEACE2" w14:textId="77777777" w:rsidR="00E24A68" w:rsidRPr="009C5151" w:rsidRDefault="00000000" w:rsidP="00096C9A">
            <w:pPr>
              <w:pStyle w:val="TableText"/>
            </w:pPr>
            <w:r w:rsidRPr="009C5151">
              <w:t>AS</w:t>
            </w:r>
            <w:r>
              <w:t> </w:t>
            </w:r>
            <w:r w:rsidRPr="009C5151">
              <w:t>1012.13</w:t>
            </w:r>
          </w:p>
        </w:tc>
        <w:tc>
          <w:tcPr>
            <w:tcW w:w="1224" w:type="pct"/>
            <w:gridSpan w:val="2"/>
            <w:tcMar>
              <w:left w:w="57" w:type="dxa"/>
              <w:right w:w="57" w:type="dxa"/>
            </w:tcMar>
          </w:tcPr>
          <w:p w14:paraId="78FB349D" w14:textId="77777777" w:rsidR="00E24A68" w:rsidRPr="009C5151" w:rsidRDefault="00000000" w:rsidP="00096C9A">
            <w:pPr>
              <w:pStyle w:val="TableText"/>
            </w:pPr>
            <w:r w:rsidRPr="009C5151">
              <w:t>Set of 3 per 1000 m</w:t>
            </w:r>
            <w:r w:rsidRPr="009C5151">
              <w:rPr>
                <w:vertAlign w:val="superscript"/>
              </w:rPr>
              <w:t>3</w:t>
            </w:r>
          </w:p>
        </w:tc>
      </w:tr>
      <w:tr w:rsidR="009838DF" w14:paraId="0BFB9B7B" w14:textId="77777777" w:rsidTr="00096C9A">
        <w:tc>
          <w:tcPr>
            <w:tcW w:w="716" w:type="pct"/>
            <w:tcMar>
              <w:left w:w="57" w:type="dxa"/>
              <w:right w:w="57" w:type="dxa"/>
            </w:tcMar>
          </w:tcPr>
          <w:p w14:paraId="1EB1FB31" w14:textId="77777777" w:rsidR="00E24A68" w:rsidRPr="009C5151" w:rsidRDefault="00000000" w:rsidP="00096C9A">
            <w:pPr>
              <w:pStyle w:val="TableText"/>
            </w:pPr>
            <w:r w:rsidRPr="009C5151">
              <w:t>Bleed</w:t>
            </w:r>
          </w:p>
        </w:tc>
        <w:tc>
          <w:tcPr>
            <w:tcW w:w="684" w:type="pct"/>
            <w:tcMar>
              <w:left w:w="57" w:type="dxa"/>
              <w:right w:w="57" w:type="dxa"/>
            </w:tcMar>
          </w:tcPr>
          <w:p w14:paraId="2CFE3901" w14:textId="77777777" w:rsidR="00E24A68" w:rsidRPr="009C5151" w:rsidRDefault="00000000" w:rsidP="00096C9A">
            <w:pPr>
              <w:pStyle w:val="TableText"/>
            </w:pPr>
            <w:r w:rsidRPr="009C5151">
              <w:t>Max. 2%</w:t>
            </w:r>
          </w:p>
        </w:tc>
        <w:tc>
          <w:tcPr>
            <w:tcW w:w="713" w:type="pct"/>
            <w:tcMar>
              <w:left w:w="57" w:type="dxa"/>
              <w:right w:w="57" w:type="dxa"/>
            </w:tcMar>
          </w:tcPr>
          <w:p w14:paraId="2FDDA9AA" w14:textId="77777777" w:rsidR="00E24A68" w:rsidRPr="009C5151" w:rsidRDefault="00000000" w:rsidP="00096C9A">
            <w:pPr>
              <w:pStyle w:val="TableText"/>
            </w:pPr>
            <w:r w:rsidRPr="009C5151">
              <w:t>Durability, Appearance</w:t>
            </w:r>
          </w:p>
        </w:tc>
        <w:tc>
          <w:tcPr>
            <w:tcW w:w="804" w:type="pct"/>
            <w:tcMar>
              <w:left w:w="57" w:type="dxa"/>
              <w:right w:w="57" w:type="dxa"/>
            </w:tcMar>
          </w:tcPr>
          <w:p w14:paraId="65C2B17A" w14:textId="77777777" w:rsidR="00E24A68" w:rsidRPr="009C5151" w:rsidRDefault="00000000" w:rsidP="00096C9A">
            <w:pPr>
              <w:pStyle w:val="TableText"/>
            </w:pPr>
            <w:r w:rsidRPr="009C5151">
              <w:t>AS</w:t>
            </w:r>
            <w:r>
              <w:t> </w:t>
            </w:r>
            <w:r w:rsidRPr="009C5151">
              <w:t>1012.6</w:t>
            </w:r>
          </w:p>
        </w:tc>
        <w:tc>
          <w:tcPr>
            <w:tcW w:w="859" w:type="pct"/>
            <w:tcMar>
              <w:left w:w="57" w:type="dxa"/>
              <w:right w:w="57" w:type="dxa"/>
            </w:tcMar>
          </w:tcPr>
          <w:p w14:paraId="791F8389" w14:textId="77777777" w:rsidR="00E24A68" w:rsidRPr="009C5151" w:rsidRDefault="00000000" w:rsidP="00096C9A">
            <w:pPr>
              <w:pStyle w:val="TableText"/>
            </w:pPr>
            <w:r w:rsidRPr="009C5151">
              <w:t>AS</w:t>
            </w:r>
            <w:r>
              <w:t> </w:t>
            </w:r>
            <w:r w:rsidRPr="009C5151">
              <w:t>1012.6. Not Required (refer frequency)</w:t>
            </w:r>
          </w:p>
        </w:tc>
        <w:tc>
          <w:tcPr>
            <w:tcW w:w="1224" w:type="pct"/>
            <w:gridSpan w:val="2"/>
            <w:tcMar>
              <w:left w:w="57" w:type="dxa"/>
              <w:right w:w="57" w:type="dxa"/>
            </w:tcMar>
          </w:tcPr>
          <w:p w14:paraId="49062664" w14:textId="77777777" w:rsidR="00E24A68" w:rsidRPr="009C5151" w:rsidRDefault="00000000" w:rsidP="00096C9A">
            <w:pPr>
              <w:pStyle w:val="TableText"/>
            </w:pPr>
            <w:r w:rsidRPr="009C5151">
              <w:t>Trial mix and then to be determined by Superintendent.</w:t>
            </w:r>
          </w:p>
        </w:tc>
      </w:tr>
      <w:tr w:rsidR="009838DF" w14:paraId="60E9F8E4" w14:textId="77777777" w:rsidTr="00096C9A">
        <w:tc>
          <w:tcPr>
            <w:tcW w:w="716" w:type="pct"/>
            <w:tcMar>
              <w:left w:w="57" w:type="dxa"/>
              <w:right w:w="57" w:type="dxa"/>
            </w:tcMar>
          </w:tcPr>
          <w:p w14:paraId="4E88664B" w14:textId="77777777" w:rsidR="00E24A68" w:rsidRPr="009C5151" w:rsidRDefault="00000000" w:rsidP="00096C9A">
            <w:pPr>
              <w:pStyle w:val="TableText"/>
            </w:pPr>
            <w:r w:rsidRPr="009C5151">
              <w:t>Air content and plastic unit weight</w:t>
            </w:r>
          </w:p>
        </w:tc>
        <w:tc>
          <w:tcPr>
            <w:tcW w:w="684" w:type="pct"/>
            <w:tcMar>
              <w:left w:w="57" w:type="dxa"/>
              <w:right w:w="57" w:type="dxa"/>
            </w:tcMar>
          </w:tcPr>
          <w:p w14:paraId="61C93651" w14:textId="77777777" w:rsidR="00E24A68" w:rsidRPr="009C5151" w:rsidRDefault="00000000" w:rsidP="00096C9A">
            <w:pPr>
              <w:pStyle w:val="TableText"/>
            </w:pPr>
            <w:r w:rsidRPr="009C5151">
              <w:t>Max 2%</w:t>
            </w:r>
          </w:p>
        </w:tc>
        <w:tc>
          <w:tcPr>
            <w:tcW w:w="713" w:type="pct"/>
            <w:tcMar>
              <w:left w:w="57" w:type="dxa"/>
              <w:right w:w="57" w:type="dxa"/>
            </w:tcMar>
          </w:tcPr>
          <w:p w14:paraId="7F35B0EA" w14:textId="77777777" w:rsidR="00E24A68" w:rsidRPr="009C5151" w:rsidRDefault="00000000" w:rsidP="00096C9A">
            <w:pPr>
              <w:pStyle w:val="TableText"/>
            </w:pPr>
            <w:r w:rsidRPr="009C5151">
              <w:t>Durability, consistency</w:t>
            </w:r>
          </w:p>
        </w:tc>
        <w:tc>
          <w:tcPr>
            <w:tcW w:w="804" w:type="pct"/>
            <w:tcMar>
              <w:left w:w="57" w:type="dxa"/>
              <w:right w:w="57" w:type="dxa"/>
            </w:tcMar>
          </w:tcPr>
          <w:p w14:paraId="49D10C00" w14:textId="77777777" w:rsidR="00E24A68" w:rsidRPr="009C5151" w:rsidRDefault="00000000" w:rsidP="00096C9A">
            <w:pPr>
              <w:pStyle w:val="TableText"/>
            </w:pPr>
            <w:r w:rsidRPr="009C5151">
              <w:t>AS</w:t>
            </w:r>
            <w:r>
              <w:t> </w:t>
            </w:r>
            <w:r w:rsidRPr="009C5151">
              <w:t>1012.4 Method 1</w:t>
            </w:r>
          </w:p>
        </w:tc>
        <w:tc>
          <w:tcPr>
            <w:tcW w:w="859" w:type="pct"/>
            <w:tcMar>
              <w:left w:w="57" w:type="dxa"/>
              <w:right w:w="57" w:type="dxa"/>
            </w:tcMar>
          </w:tcPr>
          <w:p w14:paraId="73C633BD" w14:textId="77777777" w:rsidR="00E24A68" w:rsidRPr="009C5151" w:rsidRDefault="00000000" w:rsidP="00096C9A">
            <w:pPr>
              <w:pStyle w:val="TableText"/>
            </w:pPr>
            <w:r w:rsidRPr="009C5151">
              <w:t>AS</w:t>
            </w:r>
            <w:r>
              <w:t> </w:t>
            </w:r>
            <w:r w:rsidRPr="009C5151">
              <w:t>1012.4 Method 1. Not Required (refer frequency)</w:t>
            </w:r>
          </w:p>
        </w:tc>
        <w:tc>
          <w:tcPr>
            <w:tcW w:w="1224" w:type="pct"/>
            <w:gridSpan w:val="2"/>
            <w:tcMar>
              <w:left w:w="57" w:type="dxa"/>
              <w:right w:w="57" w:type="dxa"/>
            </w:tcMar>
          </w:tcPr>
          <w:p w14:paraId="15BBCE67" w14:textId="77777777" w:rsidR="00E24A68" w:rsidRPr="009C5151" w:rsidRDefault="00000000" w:rsidP="00096C9A">
            <w:pPr>
              <w:pStyle w:val="TableText"/>
            </w:pPr>
            <w:r w:rsidRPr="009C5151">
              <w:t>Trial mix and then to be determined by Superintendent.</w:t>
            </w:r>
          </w:p>
        </w:tc>
      </w:tr>
      <w:tr w:rsidR="009838DF" w14:paraId="0DCE8472" w14:textId="77777777" w:rsidTr="00096C9A">
        <w:tc>
          <w:tcPr>
            <w:tcW w:w="716" w:type="pct"/>
            <w:tcMar>
              <w:left w:w="57" w:type="dxa"/>
              <w:right w:w="57" w:type="dxa"/>
            </w:tcMar>
          </w:tcPr>
          <w:p w14:paraId="0AFE3ADE" w14:textId="77777777" w:rsidR="00E24A68" w:rsidRPr="009C5151" w:rsidRDefault="00000000" w:rsidP="00096C9A">
            <w:pPr>
              <w:pStyle w:val="TableText"/>
            </w:pPr>
            <w:r w:rsidRPr="009C5151">
              <w:t>Chloride and Sulphate content</w:t>
            </w:r>
          </w:p>
        </w:tc>
        <w:tc>
          <w:tcPr>
            <w:tcW w:w="684" w:type="pct"/>
            <w:tcMar>
              <w:left w:w="57" w:type="dxa"/>
              <w:right w:w="57" w:type="dxa"/>
            </w:tcMar>
          </w:tcPr>
          <w:p w14:paraId="562509AC" w14:textId="77777777" w:rsidR="00E24A68" w:rsidRPr="009C5151" w:rsidRDefault="00000000" w:rsidP="00096C9A">
            <w:pPr>
              <w:pStyle w:val="TableText"/>
            </w:pPr>
            <w:r w:rsidRPr="009C5151">
              <w:t>chloride 0.4 kg/m</w:t>
            </w:r>
            <w:r w:rsidRPr="009C5151">
              <w:rPr>
                <w:vertAlign w:val="superscript"/>
              </w:rPr>
              <w:t>3</w:t>
            </w:r>
          </w:p>
          <w:p w14:paraId="65F10012" w14:textId="77777777" w:rsidR="00E24A68" w:rsidRPr="009C5151" w:rsidRDefault="00000000" w:rsidP="00096C9A">
            <w:pPr>
              <w:pStyle w:val="TableText"/>
            </w:pPr>
            <w:r w:rsidRPr="009C5151">
              <w:t>sulphate 5% by weight of binder</w:t>
            </w:r>
          </w:p>
        </w:tc>
        <w:tc>
          <w:tcPr>
            <w:tcW w:w="713" w:type="pct"/>
            <w:tcMar>
              <w:left w:w="57" w:type="dxa"/>
              <w:right w:w="57" w:type="dxa"/>
            </w:tcMar>
          </w:tcPr>
          <w:p w14:paraId="699CA4A7" w14:textId="77777777" w:rsidR="00E24A68" w:rsidRPr="009C5151" w:rsidRDefault="00000000" w:rsidP="00096C9A">
            <w:pPr>
              <w:pStyle w:val="TableText"/>
            </w:pPr>
            <w:r w:rsidRPr="009C5151">
              <w:t>Durability</w:t>
            </w:r>
          </w:p>
        </w:tc>
        <w:tc>
          <w:tcPr>
            <w:tcW w:w="804" w:type="pct"/>
            <w:tcMar>
              <w:left w:w="57" w:type="dxa"/>
              <w:right w:w="57" w:type="dxa"/>
            </w:tcMar>
          </w:tcPr>
          <w:p w14:paraId="39658D02" w14:textId="77777777" w:rsidR="00E24A68" w:rsidRPr="009C5151" w:rsidRDefault="00000000" w:rsidP="00096C9A">
            <w:pPr>
              <w:pStyle w:val="TableText"/>
            </w:pPr>
            <w:r w:rsidRPr="009C5151">
              <w:t>AS</w:t>
            </w:r>
            <w:r>
              <w:t> </w:t>
            </w:r>
            <w:r w:rsidRPr="009C5151">
              <w:t>1012 Method 20</w:t>
            </w:r>
          </w:p>
        </w:tc>
        <w:tc>
          <w:tcPr>
            <w:tcW w:w="859" w:type="pct"/>
            <w:tcMar>
              <w:left w:w="57" w:type="dxa"/>
              <w:right w:w="57" w:type="dxa"/>
            </w:tcMar>
          </w:tcPr>
          <w:p w14:paraId="07DF669D" w14:textId="77777777" w:rsidR="00E24A68" w:rsidRPr="009C5151" w:rsidRDefault="00000000" w:rsidP="00096C9A">
            <w:pPr>
              <w:pStyle w:val="TableText"/>
            </w:pPr>
            <w:r w:rsidRPr="009C5151">
              <w:t>AS</w:t>
            </w:r>
            <w:r>
              <w:t> </w:t>
            </w:r>
            <w:r w:rsidRPr="009C5151">
              <w:t>1012 Method 20</w:t>
            </w:r>
          </w:p>
        </w:tc>
        <w:tc>
          <w:tcPr>
            <w:tcW w:w="1224" w:type="pct"/>
            <w:gridSpan w:val="2"/>
            <w:tcMar>
              <w:left w:w="57" w:type="dxa"/>
              <w:right w:w="57" w:type="dxa"/>
            </w:tcMar>
          </w:tcPr>
          <w:p w14:paraId="20704331" w14:textId="77777777" w:rsidR="00E24A68" w:rsidRPr="009C5151" w:rsidRDefault="00000000" w:rsidP="00096C9A">
            <w:pPr>
              <w:pStyle w:val="TableText"/>
            </w:pPr>
            <w:r w:rsidRPr="009C5151">
              <w:t>1 per 1000 m</w:t>
            </w:r>
            <w:r w:rsidRPr="009C5151">
              <w:rPr>
                <w:vertAlign w:val="superscript"/>
              </w:rPr>
              <w:t>3</w:t>
            </w:r>
          </w:p>
        </w:tc>
      </w:tr>
      <w:tr w:rsidR="009838DF" w14:paraId="629E2B3D" w14:textId="77777777" w:rsidTr="00096C9A">
        <w:tc>
          <w:tcPr>
            <w:tcW w:w="716" w:type="pct"/>
            <w:tcMar>
              <w:left w:w="57" w:type="dxa"/>
              <w:right w:w="57" w:type="dxa"/>
            </w:tcMar>
          </w:tcPr>
          <w:p w14:paraId="46BBD47E" w14:textId="77777777" w:rsidR="00E24A68" w:rsidRPr="009C5151" w:rsidRDefault="00000000" w:rsidP="00096C9A">
            <w:pPr>
              <w:pStyle w:val="TableText"/>
            </w:pPr>
            <w:r w:rsidRPr="009C5151">
              <w:t>Temperature at delivery</w:t>
            </w:r>
          </w:p>
        </w:tc>
        <w:tc>
          <w:tcPr>
            <w:tcW w:w="684" w:type="pct"/>
            <w:tcMar>
              <w:left w:w="57" w:type="dxa"/>
              <w:right w:w="57" w:type="dxa"/>
            </w:tcMar>
          </w:tcPr>
          <w:p w14:paraId="2ED3BFC4" w14:textId="77777777" w:rsidR="00E24A68" w:rsidRPr="009C5151" w:rsidRDefault="00000000" w:rsidP="00096C9A">
            <w:pPr>
              <w:pStyle w:val="TableText"/>
            </w:pPr>
            <w:r w:rsidRPr="009C5151">
              <w:t>Less than 10</w:t>
            </w:r>
            <w:r w:rsidRPr="009C5151">
              <w:rPr>
                <w:vertAlign w:val="superscript"/>
              </w:rPr>
              <w:t>o</w:t>
            </w:r>
            <w:r w:rsidRPr="009C5151">
              <w:t xml:space="preserve"> or exceeds 35</w:t>
            </w:r>
            <w:r w:rsidRPr="009C5151">
              <w:rPr>
                <w:vertAlign w:val="superscript"/>
              </w:rPr>
              <w:t>o</w:t>
            </w:r>
          </w:p>
        </w:tc>
        <w:tc>
          <w:tcPr>
            <w:tcW w:w="713" w:type="pct"/>
            <w:tcMar>
              <w:left w:w="57" w:type="dxa"/>
              <w:right w:w="57" w:type="dxa"/>
            </w:tcMar>
          </w:tcPr>
          <w:p w14:paraId="0C707B74" w14:textId="77777777" w:rsidR="00E24A68" w:rsidRPr="009C5151" w:rsidRDefault="00000000" w:rsidP="00096C9A">
            <w:pPr>
              <w:pStyle w:val="TableText"/>
            </w:pPr>
            <w:r w:rsidRPr="009C5151">
              <w:t>Control of thermal cracking and durability</w:t>
            </w:r>
          </w:p>
        </w:tc>
        <w:tc>
          <w:tcPr>
            <w:tcW w:w="804" w:type="pct"/>
            <w:tcMar>
              <w:left w:w="57" w:type="dxa"/>
              <w:right w:w="57" w:type="dxa"/>
            </w:tcMar>
          </w:tcPr>
          <w:p w14:paraId="523CBBED" w14:textId="77777777" w:rsidR="00E24A68" w:rsidRPr="009C5151" w:rsidRDefault="00000000" w:rsidP="00096C9A">
            <w:pPr>
              <w:pStyle w:val="TableText"/>
            </w:pPr>
            <w:r w:rsidRPr="009C5151">
              <w:t>AS</w:t>
            </w:r>
            <w:r>
              <w:t> </w:t>
            </w:r>
            <w:r w:rsidRPr="009C5151">
              <w:t>1012</w:t>
            </w:r>
          </w:p>
        </w:tc>
        <w:tc>
          <w:tcPr>
            <w:tcW w:w="859" w:type="pct"/>
            <w:tcMar>
              <w:left w:w="57" w:type="dxa"/>
              <w:right w:w="57" w:type="dxa"/>
            </w:tcMar>
          </w:tcPr>
          <w:p w14:paraId="7F024212" w14:textId="77777777" w:rsidR="00E24A68" w:rsidRPr="009C5151" w:rsidRDefault="00000000" w:rsidP="00096C9A">
            <w:pPr>
              <w:pStyle w:val="TableText"/>
            </w:pPr>
            <w:r w:rsidRPr="009C5151">
              <w:t>AS</w:t>
            </w:r>
            <w:r>
              <w:t> </w:t>
            </w:r>
            <w:r w:rsidRPr="009C5151">
              <w:t>1012</w:t>
            </w:r>
          </w:p>
        </w:tc>
        <w:tc>
          <w:tcPr>
            <w:tcW w:w="1224" w:type="pct"/>
            <w:gridSpan w:val="2"/>
            <w:tcMar>
              <w:left w:w="57" w:type="dxa"/>
              <w:right w:w="57" w:type="dxa"/>
            </w:tcMar>
          </w:tcPr>
          <w:p w14:paraId="14AD979D" w14:textId="77777777" w:rsidR="00E24A68" w:rsidRPr="009C5151" w:rsidRDefault="00000000" w:rsidP="00096C9A">
            <w:pPr>
              <w:pStyle w:val="TableText"/>
            </w:pPr>
            <w:r w:rsidRPr="009C5151">
              <w:t>1 per 3 loads (1 per batch min) at site as directed by Superintendent. Additional temperature tests as directed by Superintendent.</w:t>
            </w:r>
          </w:p>
        </w:tc>
      </w:tr>
      <w:tr w:rsidR="009838DF" w14:paraId="65E56AFE" w14:textId="77777777" w:rsidTr="00096C9A">
        <w:tc>
          <w:tcPr>
            <w:tcW w:w="716" w:type="pct"/>
            <w:tcMar>
              <w:left w:w="57" w:type="dxa"/>
              <w:right w:w="57" w:type="dxa"/>
            </w:tcMar>
          </w:tcPr>
          <w:p w14:paraId="68EDAEC1" w14:textId="77777777" w:rsidR="00E24A68" w:rsidRPr="009C5151" w:rsidRDefault="00000000" w:rsidP="00096C9A">
            <w:pPr>
              <w:pStyle w:val="TableText"/>
            </w:pPr>
            <w:r w:rsidRPr="009C5151">
              <w:t>Alkali Aggregate Reaction</w:t>
            </w:r>
          </w:p>
        </w:tc>
        <w:tc>
          <w:tcPr>
            <w:tcW w:w="684" w:type="pct"/>
            <w:tcMar>
              <w:left w:w="57" w:type="dxa"/>
              <w:right w:w="57" w:type="dxa"/>
            </w:tcMar>
          </w:tcPr>
          <w:p w14:paraId="01561C07" w14:textId="77777777" w:rsidR="00E24A68" w:rsidRPr="009C5151" w:rsidRDefault="00000000" w:rsidP="00096C9A">
            <w:pPr>
              <w:pStyle w:val="TableText"/>
            </w:pPr>
            <w:r w:rsidRPr="009C5151">
              <w:t>Refer AS 2758.1 Clause 10</w:t>
            </w:r>
          </w:p>
        </w:tc>
        <w:tc>
          <w:tcPr>
            <w:tcW w:w="713" w:type="pct"/>
            <w:tcMar>
              <w:left w:w="57" w:type="dxa"/>
              <w:right w:w="57" w:type="dxa"/>
            </w:tcMar>
          </w:tcPr>
          <w:p w14:paraId="5F7DD9F6" w14:textId="77777777" w:rsidR="00E24A68" w:rsidRPr="009C5151" w:rsidRDefault="00000000" w:rsidP="00096C9A">
            <w:pPr>
              <w:pStyle w:val="TableText"/>
            </w:pPr>
            <w:r w:rsidRPr="009C5151">
              <w:t>Reactive Aggregates</w:t>
            </w:r>
          </w:p>
        </w:tc>
        <w:tc>
          <w:tcPr>
            <w:tcW w:w="804" w:type="pct"/>
            <w:tcMar>
              <w:left w:w="57" w:type="dxa"/>
              <w:right w:w="57" w:type="dxa"/>
            </w:tcMar>
          </w:tcPr>
          <w:p w14:paraId="7A1F8CA7" w14:textId="77777777" w:rsidR="00E24A68" w:rsidRPr="009C5151" w:rsidRDefault="00000000" w:rsidP="00096C9A">
            <w:pPr>
              <w:pStyle w:val="TableText"/>
            </w:pPr>
            <w:r w:rsidRPr="009C5151">
              <w:t>AS</w:t>
            </w:r>
            <w:r>
              <w:t> </w:t>
            </w:r>
            <w:r w:rsidRPr="009C5151">
              <w:t>1141.60.1</w:t>
            </w:r>
          </w:p>
        </w:tc>
        <w:tc>
          <w:tcPr>
            <w:tcW w:w="859" w:type="pct"/>
            <w:tcMar>
              <w:left w:w="57" w:type="dxa"/>
              <w:right w:w="57" w:type="dxa"/>
            </w:tcMar>
          </w:tcPr>
          <w:p w14:paraId="2763E99E" w14:textId="77777777" w:rsidR="00E24A68" w:rsidRPr="009C5151" w:rsidRDefault="00000000" w:rsidP="00096C9A">
            <w:pPr>
              <w:pStyle w:val="TableText"/>
            </w:pPr>
            <w:r w:rsidRPr="009C5151">
              <w:t>Not Required, (refer frequency)</w:t>
            </w:r>
          </w:p>
        </w:tc>
        <w:tc>
          <w:tcPr>
            <w:tcW w:w="1224" w:type="pct"/>
            <w:gridSpan w:val="2"/>
            <w:tcMar>
              <w:left w:w="57" w:type="dxa"/>
              <w:right w:w="57" w:type="dxa"/>
            </w:tcMar>
          </w:tcPr>
          <w:p w14:paraId="3F060B1F" w14:textId="77777777" w:rsidR="00E24A68" w:rsidRPr="009C5151" w:rsidRDefault="00000000" w:rsidP="00096C9A">
            <w:pPr>
              <w:pStyle w:val="TableText"/>
            </w:pPr>
            <w:r w:rsidRPr="009C5151">
              <w:t>Superintendent will review available quarry assessment records (max 1 year old) for all aggregates and decide the need for additional testing.</w:t>
            </w:r>
          </w:p>
        </w:tc>
      </w:tr>
      <w:tr w:rsidR="009838DF" w14:paraId="7A104C4B" w14:textId="77777777" w:rsidTr="00096C9A">
        <w:tc>
          <w:tcPr>
            <w:tcW w:w="716" w:type="pct"/>
            <w:tcMar>
              <w:left w:w="57" w:type="dxa"/>
              <w:right w:w="57" w:type="dxa"/>
            </w:tcMar>
          </w:tcPr>
          <w:p w14:paraId="2D467E19" w14:textId="77777777" w:rsidR="00E24A68" w:rsidRPr="009C5151" w:rsidRDefault="00000000" w:rsidP="00096C9A">
            <w:pPr>
              <w:pStyle w:val="TableText"/>
            </w:pPr>
            <w:r w:rsidRPr="009C5151">
              <w:t xml:space="preserve">Total Alkali content </w:t>
            </w:r>
          </w:p>
        </w:tc>
        <w:tc>
          <w:tcPr>
            <w:tcW w:w="684" w:type="pct"/>
            <w:tcMar>
              <w:left w:w="57" w:type="dxa"/>
              <w:right w:w="57" w:type="dxa"/>
            </w:tcMar>
          </w:tcPr>
          <w:p w14:paraId="0460472C" w14:textId="77777777" w:rsidR="00E24A68" w:rsidRPr="009C5151" w:rsidRDefault="00000000" w:rsidP="00096C9A">
            <w:pPr>
              <w:pStyle w:val="TableText"/>
            </w:pPr>
            <w:r w:rsidRPr="009C5151">
              <w:t>less than 2.8 kg/m</w:t>
            </w:r>
            <w:r w:rsidRPr="009C5151">
              <w:rPr>
                <w:vertAlign w:val="superscript"/>
              </w:rPr>
              <w:t>3</w:t>
            </w:r>
            <w:r w:rsidRPr="009C5151">
              <w:t xml:space="preserve"> sodium oxide equivalent</w:t>
            </w:r>
          </w:p>
        </w:tc>
        <w:tc>
          <w:tcPr>
            <w:tcW w:w="713" w:type="pct"/>
            <w:tcMar>
              <w:left w:w="57" w:type="dxa"/>
              <w:right w:w="57" w:type="dxa"/>
            </w:tcMar>
          </w:tcPr>
          <w:p w14:paraId="7C971E66" w14:textId="77777777" w:rsidR="00E24A68" w:rsidRPr="009C5151" w:rsidRDefault="00000000" w:rsidP="00096C9A">
            <w:pPr>
              <w:pStyle w:val="TableText"/>
            </w:pPr>
            <w:r w:rsidRPr="009C5151">
              <w:t>Reactive Alkali</w:t>
            </w:r>
          </w:p>
        </w:tc>
        <w:tc>
          <w:tcPr>
            <w:tcW w:w="804" w:type="pct"/>
            <w:tcMar>
              <w:left w:w="57" w:type="dxa"/>
              <w:right w:w="57" w:type="dxa"/>
            </w:tcMar>
          </w:tcPr>
          <w:p w14:paraId="4C7630D4" w14:textId="77777777" w:rsidR="00E24A68" w:rsidRPr="009C5151" w:rsidRDefault="00000000" w:rsidP="00096C9A">
            <w:pPr>
              <w:pStyle w:val="TableText"/>
            </w:pPr>
            <w:r w:rsidRPr="009C5151">
              <w:t>Cement &amp; Concrete Association NZ Report TR3</w:t>
            </w:r>
          </w:p>
        </w:tc>
        <w:tc>
          <w:tcPr>
            <w:tcW w:w="859" w:type="pct"/>
            <w:tcMar>
              <w:left w:w="57" w:type="dxa"/>
              <w:right w:w="57" w:type="dxa"/>
            </w:tcMar>
          </w:tcPr>
          <w:p w14:paraId="6D3C25EE" w14:textId="77777777" w:rsidR="00E24A68" w:rsidRPr="009C5151" w:rsidRDefault="00000000" w:rsidP="00096C9A">
            <w:pPr>
              <w:pStyle w:val="TableText"/>
            </w:pPr>
            <w:r w:rsidRPr="009C5151">
              <w:t>Not Required, (refer frequency)</w:t>
            </w:r>
          </w:p>
        </w:tc>
        <w:tc>
          <w:tcPr>
            <w:tcW w:w="1224" w:type="pct"/>
            <w:gridSpan w:val="2"/>
            <w:tcMar>
              <w:left w:w="57" w:type="dxa"/>
              <w:right w:w="57" w:type="dxa"/>
            </w:tcMar>
          </w:tcPr>
          <w:p w14:paraId="37881166" w14:textId="77777777" w:rsidR="00E24A68" w:rsidRPr="009C5151" w:rsidRDefault="00000000" w:rsidP="00096C9A">
            <w:pPr>
              <w:pStyle w:val="TableText"/>
            </w:pPr>
            <w:r w:rsidRPr="009C5151">
              <w:t>Per mix Design (and when significant source of cement or raw material changes)</w:t>
            </w:r>
          </w:p>
        </w:tc>
      </w:tr>
      <w:tr w:rsidR="009838DF" w14:paraId="7190E995" w14:textId="77777777" w:rsidTr="00096C9A">
        <w:tc>
          <w:tcPr>
            <w:tcW w:w="716" w:type="pct"/>
            <w:tcMar>
              <w:left w:w="57" w:type="dxa"/>
              <w:right w:w="57" w:type="dxa"/>
            </w:tcMar>
          </w:tcPr>
          <w:p w14:paraId="5E4BDC12" w14:textId="77777777" w:rsidR="00E24A68" w:rsidRPr="009C5151" w:rsidRDefault="00000000" w:rsidP="00096C9A">
            <w:pPr>
              <w:pStyle w:val="TableText"/>
            </w:pPr>
            <w:r w:rsidRPr="009C5151">
              <w:t>Cover</w:t>
            </w:r>
          </w:p>
        </w:tc>
        <w:tc>
          <w:tcPr>
            <w:tcW w:w="684" w:type="pct"/>
            <w:tcMar>
              <w:left w:w="57" w:type="dxa"/>
              <w:right w:w="57" w:type="dxa"/>
            </w:tcMar>
          </w:tcPr>
          <w:p w14:paraId="1F467E13" w14:textId="77777777" w:rsidR="00E24A68" w:rsidRPr="009C5151" w:rsidRDefault="00000000" w:rsidP="00096C9A">
            <w:pPr>
              <w:pStyle w:val="TableText"/>
            </w:pPr>
            <w:r w:rsidRPr="009C5151">
              <w:t>Refer Drawings</w:t>
            </w:r>
          </w:p>
        </w:tc>
        <w:tc>
          <w:tcPr>
            <w:tcW w:w="713" w:type="pct"/>
            <w:tcMar>
              <w:left w:w="57" w:type="dxa"/>
              <w:right w:w="57" w:type="dxa"/>
            </w:tcMar>
          </w:tcPr>
          <w:p w14:paraId="6E5F6914" w14:textId="77777777" w:rsidR="00E24A68" w:rsidRPr="009C5151" w:rsidRDefault="00000000" w:rsidP="00096C9A">
            <w:pPr>
              <w:pStyle w:val="TableText"/>
            </w:pPr>
            <w:r w:rsidRPr="009C5151">
              <w:t>Durability</w:t>
            </w:r>
          </w:p>
        </w:tc>
        <w:tc>
          <w:tcPr>
            <w:tcW w:w="804" w:type="pct"/>
            <w:tcMar>
              <w:left w:w="57" w:type="dxa"/>
              <w:right w:w="57" w:type="dxa"/>
            </w:tcMar>
          </w:tcPr>
          <w:p w14:paraId="5D4F1DB9" w14:textId="77777777" w:rsidR="00E24A68" w:rsidRPr="009C5151" w:rsidRDefault="00000000" w:rsidP="00096C9A">
            <w:pPr>
              <w:pStyle w:val="TableText"/>
            </w:pPr>
            <w:r w:rsidRPr="009C5151">
              <w:t>BS</w:t>
            </w:r>
            <w:r>
              <w:t> </w:t>
            </w:r>
            <w:r w:rsidRPr="009C5151">
              <w:t>1881: Part 204</w:t>
            </w:r>
          </w:p>
        </w:tc>
        <w:tc>
          <w:tcPr>
            <w:tcW w:w="859" w:type="pct"/>
            <w:tcMar>
              <w:left w:w="57" w:type="dxa"/>
              <w:right w:w="57" w:type="dxa"/>
            </w:tcMar>
          </w:tcPr>
          <w:p w14:paraId="3F342CFB" w14:textId="77777777" w:rsidR="00E24A68" w:rsidRPr="009C5151" w:rsidRDefault="00000000" w:rsidP="00096C9A">
            <w:pPr>
              <w:pStyle w:val="TableText"/>
            </w:pPr>
            <w:r w:rsidRPr="009C5151">
              <w:t>BS</w:t>
            </w:r>
            <w:r>
              <w:t> </w:t>
            </w:r>
            <w:r w:rsidRPr="009C5151">
              <w:t>1881: Part 204</w:t>
            </w:r>
          </w:p>
        </w:tc>
        <w:tc>
          <w:tcPr>
            <w:tcW w:w="1224" w:type="pct"/>
            <w:gridSpan w:val="2"/>
            <w:tcMar>
              <w:left w:w="57" w:type="dxa"/>
              <w:right w:w="57" w:type="dxa"/>
            </w:tcMar>
          </w:tcPr>
          <w:p w14:paraId="4FAE6CCE" w14:textId="77777777" w:rsidR="00E24A68" w:rsidRPr="009C5151" w:rsidRDefault="00000000" w:rsidP="00096C9A">
            <w:pPr>
              <w:pStyle w:val="TableText"/>
            </w:pPr>
            <w:r w:rsidRPr="009C5151">
              <w:t>After each concrete pour. Representative areas directed by Superintendent.</w:t>
            </w:r>
          </w:p>
        </w:tc>
      </w:tr>
      <w:tr w:rsidR="009838DF" w14:paraId="0C404375" w14:textId="77777777" w:rsidTr="00096C9A">
        <w:tc>
          <w:tcPr>
            <w:tcW w:w="716" w:type="pct"/>
            <w:tcMar>
              <w:left w:w="57" w:type="dxa"/>
              <w:right w:w="57" w:type="dxa"/>
            </w:tcMar>
          </w:tcPr>
          <w:p w14:paraId="5F5DF5A8" w14:textId="77777777" w:rsidR="00E24A68" w:rsidRPr="009C5151" w:rsidRDefault="00000000" w:rsidP="00096C9A">
            <w:pPr>
              <w:pStyle w:val="TableText"/>
            </w:pPr>
            <w:r w:rsidRPr="009C5151">
              <w:t>Cement</w:t>
            </w:r>
          </w:p>
        </w:tc>
        <w:tc>
          <w:tcPr>
            <w:tcW w:w="684" w:type="pct"/>
            <w:tcMar>
              <w:left w:w="57" w:type="dxa"/>
              <w:right w:w="57" w:type="dxa"/>
            </w:tcMar>
          </w:tcPr>
          <w:p w14:paraId="32A62A0A" w14:textId="77777777" w:rsidR="00E24A68" w:rsidRPr="009C5151" w:rsidRDefault="00000000" w:rsidP="00096C9A">
            <w:pPr>
              <w:pStyle w:val="TableText"/>
            </w:pPr>
            <w:r w:rsidRPr="009C5151">
              <w:t xml:space="preserve">Compliance Test </w:t>
            </w:r>
            <w:r w:rsidRPr="009C5151">
              <w:lastRenderedPageBreak/>
              <w:t>Certificates</w:t>
            </w:r>
          </w:p>
        </w:tc>
        <w:tc>
          <w:tcPr>
            <w:tcW w:w="713" w:type="pct"/>
            <w:tcMar>
              <w:left w:w="57" w:type="dxa"/>
              <w:right w:w="57" w:type="dxa"/>
            </w:tcMar>
          </w:tcPr>
          <w:p w14:paraId="2BA78CB6" w14:textId="77777777" w:rsidR="00E24A68" w:rsidRPr="009C5151" w:rsidRDefault="00000000" w:rsidP="00096C9A">
            <w:pPr>
              <w:pStyle w:val="TableText"/>
            </w:pPr>
            <w:r w:rsidRPr="009C5151">
              <w:lastRenderedPageBreak/>
              <w:t>Durability, Strength</w:t>
            </w:r>
          </w:p>
        </w:tc>
        <w:tc>
          <w:tcPr>
            <w:tcW w:w="804" w:type="pct"/>
            <w:tcMar>
              <w:left w:w="57" w:type="dxa"/>
              <w:right w:w="57" w:type="dxa"/>
            </w:tcMar>
          </w:tcPr>
          <w:p w14:paraId="55CDFC1B" w14:textId="77777777" w:rsidR="00E24A68" w:rsidRPr="009C5151" w:rsidRDefault="00000000" w:rsidP="00096C9A">
            <w:pPr>
              <w:pStyle w:val="TableText"/>
            </w:pPr>
            <w:r w:rsidRPr="009C5151">
              <w:t xml:space="preserve">Review of records held </w:t>
            </w:r>
            <w:r w:rsidRPr="009C5151">
              <w:lastRenderedPageBreak/>
              <w:t>from cement Manufacturers</w:t>
            </w:r>
          </w:p>
        </w:tc>
        <w:tc>
          <w:tcPr>
            <w:tcW w:w="859" w:type="pct"/>
            <w:tcMar>
              <w:left w:w="57" w:type="dxa"/>
              <w:right w:w="57" w:type="dxa"/>
            </w:tcMar>
          </w:tcPr>
          <w:p w14:paraId="5A4D776A" w14:textId="77777777" w:rsidR="00E24A68" w:rsidRPr="009C5151" w:rsidRDefault="00000000" w:rsidP="00096C9A">
            <w:pPr>
              <w:pStyle w:val="TableText"/>
            </w:pPr>
            <w:r w:rsidRPr="009C5151">
              <w:lastRenderedPageBreak/>
              <w:t>Not Required</w:t>
            </w:r>
          </w:p>
          <w:p w14:paraId="68EB1504" w14:textId="77777777" w:rsidR="00E24A68" w:rsidRPr="009C5151" w:rsidRDefault="00000000" w:rsidP="00096C9A">
            <w:pPr>
              <w:pStyle w:val="TableText"/>
            </w:pPr>
            <w:r w:rsidRPr="009C5151">
              <w:t>(refer frequency)</w:t>
            </w:r>
          </w:p>
        </w:tc>
        <w:tc>
          <w:tcPr>
            <w:tcW w:w="1224" w:type="pct"/>
            <w:gridSpan w:val="2"/>
            <w:tcMar>
              <w:left w:w="57" w:type="dxa"/>
              <w:right w:w="57" w:type="dxa"/>
            </w:tcMar>
          </w:tcPr>
          <w:p w14:paraId="1D922FCB" w14:textId="77777777" w:rsidR="00E24A68" w:rsidRPr="009C5151" w:rsidRDefault="00000000" w:rsidP="00096C9A">
            <w:pPr>
              <w:pStyle w:val="TableText"/>
            </w:pPr>
            <w:r w:rsidRPr="009C5151">
              <w:t xml:space="preserve">To be determined by Superintendent after </w:t>
            </w:r>
            <w:r w:rsidRPr="009C5151">
              <w:lastRenderedPageBreak/>
              <w:t>process review</w:t>
            </w:r>
          </w:p>
        </w:tc>
      </w:tr>
      <w:tr w:rsidR="009838DF" w14:paraId="01962187" w14:textId="77777777" w:rsidTr="00096C9A">
        <w:tc>
          <w:tcPr>
            <w:tcW w:w="716" w:type="pct"/>
            <w:tcMar>
              <w:left w:w="57" w:type="dxa"/>
              <w:right w:w="57" w:type="dxa"/>
            </w:tcMar>
          </w:tcPr>
          <w:p w14:paraId="1868A8A3" w14:textId="77777777" w:rsidR="00E24A68" w:rsidRPr="009C5151" w:rsidRDefault="00000000" w:rsidP="00096C9A">
            <w:pPr>
              <w:pStyle w:val="TableText"/>
            </w:pPr>
            <w:r w:rsidRPr="009C5151">
              <w:lastRenderedPageBreak/>
              <w:t>Admixtures</w:t>
            </w:r>
          </w:p>
        </w:tc>
        <w:tc>
          <w:tcPr>
            <w:tcW w:w="684" w:type="pct"/>
            <w:tcMar>
              <w:left w:w="57" w:type="dxa"/>
              <w:right w:w="57" w:type="dxa"/>
            </w:tcMar>
          </w:tcPr>
          <w:p w14:paraId="021A337C" w14:textId="77777777" w:rsidR="00E24A68" w:rsidRPr="009C5151" w:rsidRDefault="00000000" w:rsidP="00096C9A">
            <w:pPr>
              <w:pStyle w:val="TableText"/>
            </w:pPr>
            <w:r w:rsidRPr="009C5151">
              <w:t>Compliance Test Certificates</w:t>
            </w:r>
          </w:p>
        </w:tc>
        <w:tc>
          <w:tcPr>
            <w:tcW w:w="713" w:type="pct"/>
            <w:tcMar>
              <w:left w:w="57" w:type="dxa"/>
              <w:right w:w="57" w:type="dxa"/>
            </w:tcMar>
          </w:tcPr>
          <w:p w14:paraId="4235CD5A" w14:textId="77777777" w:rsidR="00E24A68" w:rsidRPr="009C5151" w:rsidRDefault="00000000" w:rsidP="00096C9A">
            <w:pPr>
              <w:pStyle w:val="TableText"/>
            </w:pPr>
            <w:r w:rsidRPr="009C5151">
              <w:t>Durability</w:t>
            </w:r>
          </w:p>
        </w:tc>
        <w:tc>
          <w:tcPr>
            <w:tcW w:w="804" w:type="pct"/>
            <w:tcMar>
              <w:left w:w="57" w:type="dxa"/>
              <w:right w:w="57" w:type="dxa"/>
            </w:tcMar>
          </w:tcPr>
          <w:p w14:paraId="2513BD1B" w14:textId="77777777" w:rsidR="00E24A68" w:rsidRPr="009C5151" w:rsidRDefault="00000000" w:rsidP="00096C9A">
            <w:pPr>
              <w:pStyle w:val="TableText"/>
            </w:pPr>
            <w:r w:rsidRPr="009C5151">
              <w:t>Review of records held from cement Manufacturers</w:t>
            </w:r>
          </w:p>
        </w:tc>
        <w:tc>
          <w:tcPr>
            <w:tcW w:w="859" w:type="pct"/>
            <w:tcMar>
              <w:left w:w="57" w:type="dxa"/>
              <w:right w:w="57" w:type="dxa"/>
            </w:tcMar>
          </w:tcPr>
          <w:p w14:paraId="014A8343" w14:textId="77777777" w:rsidR="00E24A68" w:rsidRPr="009C5151" w:rsidRDefault="00000000" w:rsidP="00096C9A">
            <w:pPr>
              <w:pStyle w:val="TableText"/>
            </w:pPr>
            <w:r w:rsidRPr="009C5151">
              <w:t>Not Required</w:t>
            </w:r>
          </w:p>
          <w:p w14:paraId="229A5BA3" w14:textId="77777777" w:rsidR="00E24A68" w:rsidRPr="009C5151" w:rsidRDefault="00000000" w:rsidP="00096C9A">
            <w:pPr>
              <w:pStyle w:val="TableText"/>
            </w:pPr>
            <w:r w:rsidRPr="009C5151">
              <w:t>(refer frequency)</w:t>
            </w:r>
          </w:p>
        </w:tc>
        <w:tc>
          <w:tcPr>
            <w:tcW w:w="1224" w:type="pct"/>
            <w:gridSpan w:val="2"/>
            <w:tcMar>
              <w:left w:w="57" w:type="dxa"/>
              <w:right w:w="57" w:type="dxa"/>
            </w:tcMar>
          </w:tcPr>
          <w:p w14:paraId="16BA3BD5" w14:textId="77777777" w:rsidR="00E24A68" w:rsidRPr="009C5151" w:rsidRDefault="00000000" w:rsidP="00096C9A">
            <w:pPr>
              <w:pStyle w:val="TableText"/>
            </w:pPr>
            <w:r w:rsidRPr="009C5151">
              <w:t>To be determined by Superintendent after process review</w:t>
            </w:r>
          </w:p>
        </w:tc>
      </w:tr>
    </w:tbl>
    <w:p w14:paraId="7790EA48" w14:textId="77777777" w:rsidR="00E24A68" w:rsidRDefault="00000000" w:rsidP="00E24A68">
      <w:pPr>
        <w:pStyle w:val="Heading2"/>
        <w:keepLines/>
        <w:ind w:left="720" w:hanging="720"/>
      </w:pPr>
      <w:r>
        <w:t xml:space="preserve">Cast </w:t>
      </w:r>
      <w:proofErr w:type="spellStart"/>
      <w:r>
        <w:t>Insitu</w:t>
      </w:r>
      <w:proofErr w:type="spellEnd"/>
      <w:r>
        <w:t xml:space="preserve"> Concrete Approach Slab</w:t>
      </w:r>
    </w:p>
    <w:p w14:paraId="0D78B120" w14:textId="77777777" w:rsidR="00E24A68" w:rsidRPr="00386EB3" w:rsidRDefault="00000000" w:rsidP="00E24A68">
      <w:r w:rsidRPr="00386EB3">
        <w:t>Standard: To AS 3600.</w:t>
      </w:r>
    </w:p>
    <w:p w14:paraId="6A2FE1AE" w14:textId="77777777" w:rsidR="00E24A68" w:rsidRPr="00386EB3" w:rsidRDefault="00000000" w:rsidP="00E24A68">
      <w:r w:rsidRPr="00386EB3">
        <w:t>Finish: Medium broom finish perpendicular to direction of traffic. Exposed edges to have 20 mm x 20 mm chamfers or a 20 mm radius trowel</w:t>
      </w:r>
      <w:r>
        <w:t>l</w:t>
      </w:r>
      <w:r w:rsidRPr="00386EB3">
        <w:t xml:space="preserve">ed edge. The aggregate to be lightly or medium exposed and level with or slightly above the concrete matrix. </w:t>
      </w:r>
    </w:p>
    <w:p w14:paraId="49F1ADDF" w14:textId="77777777" w:rsidR="00E24A68" w:rsidRPr="00386EB3" w:rsidRDefault="00000000" w:rsidP="00E24A68">
      <w:r w:rsidRPr="00386EB3">
        <w:t xml:space="preserve">Refer to the </w:t>
      </w:r>
      <w:r w:rsidRPr="00386EB3">
        <w:rPr>
          <w:b/>
        </w:rPr>
        <w:t>Concrete Components</w:t>
      </w:r>
      <w:r w:rsidRPr="00386EB3">
        <w:t xml:space="preserve"> clause and CONCRETE worksection. </w:t>
      </w:r>
    </w:p>
    <w:p w14:paraId="57A81FCC" w14:textId="77777777" w:rsidR="00E24A68" w:rsidRPr="00386EB3" w:rsidRDefault="00000000" w:rsidP="00E24A68">
      <w:r w:rsidRPr="00386EB3">
        <w:t>The project drawings take precedence over this clause.</w:t>
      </w:r>
    </w:p>
    <w:p w14:paraId="67D8C281" w14:textId="77777777" w:rsidR="00E24A68" w:rsidRPr="00386EB3" w:rsidRDefault="00000000" w:rsidP="00E24A68">
      <w:r w:rsidRPr="00386EB3">
        <w:t>Contractor to provide a mix design for approval by the Superintendent prior to commencing.</w:t>
      </w:r>
    </w:p>
    <w:p w14:paraId="01AAB033" w14:textId="77777777" w:rsidR="00E24A68" w:rsidRPr="009C472D" w:rsidRDefault="00000000" w:rsidP="00E24A68">
      <w:pPr>
        <w:pStyle w:val="Heading2"/>
        <w:ind w:left="720" w:hanging="720"/>
      </w:pPr>
      <w:r>
        <w:t xml:space="preserve">Cast </w:t>
      </w:r>
      <w:proofErr w:type="spellStart"/>
      <w:r>
        <w:t>Insitu</w:t>
      </w:r>
      <w:proofErr w:type="spellEnd"/>
      <w:r>
        <w:t xml:space="preserve"> Concrete Anchor Beam</w:t>
      </w:r>
    </w:p>
    <w:p w14:paraId="0C364622" w14:textId="77777777" w:rsidR="00E24A68" w:rsidRDefault="00000000" w:rsidP="00E24A68">
      <w:pPr>
        <w:rPr>
          <w:lang w:val="en-US"/>
        </w:rPr>
      </w:pPr>
      <w:r w:rsidRPr="00CD126E">
        <w:t>Standard</w:t>
      </w:r>
      <w:r>
        <w:t xml:space="preserve">: </w:t>
      </w:r>
      <w:r>
        <w:rPr>
          <w:lang w:val="en-US"/>
        </w:rPr>
        <w:t>To AS 3600.</w:t>
      </w:r>
    </w:p>
    <w:p w14:paraId="192D4346" w14:textId="77777777" w:rsidR="00E24A68" w:rsidRDefault="00000000" w:rsidP="00E24A68">
      <w:r w:rsidRPr="00386EB3">
        <w:t>Finish: Medium broom finish perpendicular to direction of traffic. Exposed edges to have 20 mm x 20 mm chamfers or a 20 mm radius trowel</w:t>
      </w:r>
      <w:r>
        <w:t>l</w:t>
      </w:r>
      <w:r w:rsidRPr="00386EB3">
        <w:t xml:space="preserve">ed edge. The aggregate to be lightly or medium exposed and level with or slightly above the concrete matrix. </w:t>
      </w:r>
    </w:p>
    <w:p w14:paraId="787A9262" w14:textId="77777777" w:rsidR="00E24A68" w:rsidRDefault="00000000" w:rsidP="00E24A68">
      <w:pPr>
        <w:rPr>
          <w:lang w:val="en-US"/>
        </w:rPr>
      </w:pPr>
      <w:r>
        <w:rPr>
          <w:lang w:val="en-US"/>
        </w:rPr>
        <w:t xml:space="preserve">Refer to the </w:t>
      </w:r>
      <w:r>
        <w:rPr>
          <w:b/>
          <w:lang w:val="en-US"/>
        </w:rPr>
        <w:t xml:space="preserve">Concrete Components </w:t>
      </w:r>
      <w:r>
        <w:rPr>
          <w:lang w:val="en-US"/>
        </w:rPr>
        <w:t xml:space="preserve">clause and CONCRETE </w:t>
      </w:r>
      <w:proofErr w:type="gramStart"/>
      <w:r>
        <w:rPr>
          <w:lang w:val="en-US"/>
        </w:rPr>
        <w:t>worksection</w:t>
      </w:r>
      <w:proofErr w:type="gramEnd"/>
      <w:r>
        <w:rPr>
          <w:lang w:val="en-US"/>
        </w:rPr>
        <w:t xml:space="preserve">. </w:t>
      </w:r>
    </w:p>
    <w:p w14:paraId="114EB2E0" w14:textId="77777777" w:rsidR="00E24A68" w:rsidRDefault="00000000" w:rsidP="00E24A68">
      <w:pPr>
        <w:rPr>
          <w:lang w:val="en-US"/>
        </w:rPr>
      </w:pPr>
      <w:r w:rsidRPr="00EB0FBF">
        <w:rPr>
          <w:lang w:val="en-US"/>
        </w:rPr>
        <w:t xml:space="preserve">The project drawings take precedence over this </w:t>
      </w:r>
      <w:r>
        <w:rPr>
          <w:lang w:val="en-US"/>
        </w:rPr>
        <w:t>clause</w:t>
      </w:r>
      <w:r w:rsidRPr="00EB0FBF">
        <w:rPr>
          <w:lang w:val="en-US"/>
        </w:rPr>
        <w:t>.</w:t>
      </w:r>
    </w:p>
    <w:p w14:paraId="13310196" w14:textId="77777777" w:rsidR="00E24A68" w:rsidRDefault="00000000" w:rsidP="00E24A68">
      <w:pPr>
        <w:rPr>
          <w:lang w:val="en-US"/>
        </w:rPr>
      </w:pPr>
      <w:r>
        <w:rPr>
          <w:lang w:val="en-US"/>
        </w:rPr>
        <w:t xml:space="preserve">Contractor </w:t>
      </w:r>
      <w:proofErr w:type="gramStart"/>
      <w:r>
        <w:rPr>
          <w:lang w:val="en-US"/>
        </w:rPr>
        <w:t>to provide</w:t>
      </w:r>
      <w:proofErr w:type="gramEnd"/>
      <w:r>
        <w:rPr>
          <w:lang w:val="en-US"/>
        </w:rPr>
        <w:t xml:space="preserve"> a </w:t>
      </w:r>
      <w:proofErr w:type="gramStart"/>
      <w:r>
        <w:rPr>
          <w:lang w:val="en-US"/>
        </w:rPr>
        <w:t>mix</w:t>
      </w:r>
      <w:proofErr w:type="gramEnd"/>
      <w:r>
        <w:rPr>
          <w:lang w:val="en-US"/>
        </w:rPr>
        <w:t xml:space="preserve"> design for approval by the Superintendent prior to commencing.</w:t>
      </w:r>
    </w:p>
    <w:p w14:paraId="5A169289" w14:textId="77777777" w:rsidR="00E24A68" w:rsidRDefault="00000000" w:rsidP="00E24A68">
      <w:pPr>
        <w:pStyle w:val="Heading2"/>
        <w:keepLines/>
        <w:ind w:left="720" w:hanging="720"/>
      </w:pPr>
      <w:r>
        <w:t>Precast Planks</w:t>
      </w:r>
    </w:p>
    <w:p w14:paraId="2F0070B4" w14:textId="77777777" w:rsidR="00E24A68" w:rsidRPr="00B060C3" w:rsidRDefault="00000000" w:rsidP="00E24A68">
      <w:pPr>
        <w:rPr>
          <w:lang w:val="en-US"/>
        </w:rPr>
      </w:pPr>
      <w:r w:rsidRPr="00CD126E">
        <w:t>Standard</w:t>
      </w:r>
      <w:r>
        <w:t xml:space="preserve">: </w:t>
      </w:r>
      <w:r>
        <w:rPr>
          <w:lang w:val="en-US"/>
        </w:rPr>
        <w:t>To AS 3600 and AS 3850.1.</w:t>
      </w:r>
    </w:p>
    <w:p w14:paraId="3EF0888D" w14:textId="77777777" w:rsidR="00E24A68" w:rsidRDefault="00000000" w:rsidP="00E24A68">
      <w:pPr>
        <w:rPr>
          <w:lang w:val="en-US"/>
        </w:rPr>
      </w:pPr>
      <w:r>
        <w:rPr>
          <w:lang w:val="en-US"/>
        </w:rPr>
        <w:t>Finish:</w:t>
      </w:r>
      <w:r w:rsidRPr="005F2139">
        <w:t xml:space="preserve"> </w:t>
      </w:r>
      <w:r>
        <w:rPr>
          <w:lang w:val="en-US"/>
        </w:rPr>
        <w:t>Concrete to</w:t>
      </w:r>
      <w:r w:rsidRPr="005F2139">
        <w:rPr>
          <w:lang w:val="en-US"/>
        </w:rPr>
        <w:t xml:space="preserve"> be cast with deep grooves </w:t>
      </w:r>
      <w:proofErr w:type="spellStart"/>
      <w:r w:rsidRPr="005F2139">
        <w:rPr>
          <w:lang w:val="en-US"/>
        </w:rPr>
        <w:t>moulded</w:t>
      </w:r>
      <w:proofErr w:type="spellEnd"/>
      <w:r w:rsidRPr="005F2139">
        <w:rPr>
          <w:lang w:val="en-US"/>
        </w:rPr>
        <w:t xml:space="preserve"> into the boat ramp surface</w:t>
      </w:r>
      <w:r>
        <w:rPr>
          <w:lang w:val="en-US"/>
        </w:rPr>
        <w:t>. Grooves</w:t>
      </w:r>
      <w:r w:rsidRPr="005F2139">
        <w:rPr>
          <w:lang w:val="en-US"/>
        </w:rPr>
        <w:t xml:space="preserve"> </w:t>
      </w:r>
      <w:r>
        <w:rPr>
          <w:lang w:val="en-US"/>
        </w:rPr>
        <w:t xml:space="preserve">to be </w:t>
      </w:r>
      <w:r w:rsidRPr="005F2139">
        <w:rPr>
          <w:lang w:val="en-US"/>
        </w:rPr>
        <w:t xml:space="preserve">at an angle of 45 degrees to the ramp contours and at </w:t>
      </w:r>
      <w:r>
        <w:rPr>
          <w:lang w:val="en-US"/>
        </w:rPr>
        <w:t>2</w:t>
      </w:r>
      <w:r w:rsidRPr="005F2139">
        <w:rPr>
          <w:lang w:val="en-US"/>
        </w:rPr>
        <w:t>00</w:t>
      </w:r>
      <w:r>
        <w:rPr>
          <w:lang w:val="en-US"/>
        </w:rPr>
        <w:t> mm</w:t>
      </w:r>
      <w:r w:rsidRPr="005F2139">
        <w:rPr>
          <w:lang w:val="en-US"/>
        </w:rPr>
        <w:t xml:space="preserve"> centers</w:t>
      </w:r>
      <w:r>
        <w:rPr>
          <w:lang w:val="en-US"/>
        </w:rPr>
        <w:t>.</w:t>
      </w:r>
    </w:p>
    <w:p w14:paraId="2CB356ED" w14:textId="77777777" w:rsidR="00E24A68" w:rsidRDefault="00000000" w:rsidP="00E24A68">
      <w:pPr>
        <w:rPr>
          <w:lang w:val="en-US"/>
        </w:rPr>
      </w:pPr>
      <w:r>
        <w:rPr>
          <w:lang w:val="en-US"/>
        </w:rPr>
        <w:t>Mass of the precast plank to be clearly and permanently marked on a side surface.</w:t>
      </w:r>
    </w:p>
    <w:p w14:paraId="771A836F" w14:textId="77777777" w:rsidR="00E24A68" w:rsidRDefault="00000000" w:rsidP="00E24A68">
      <w:r>
        <w:rPr>
          <w:lang w:val="en-US"/>
        </w:rPr>
        <w:t xml:space="preserve">Refer to the </w:t>
      </w:r>
      <w:r>
        <w:rPr>
          <w:b/>
          <w:lang w:val="en-US"/>
        </w:rPr>
        <w:t xml:space="preserve">Concrete Components </w:t>
      </w:r>
      <w:r>
        <w:rPr>
          <w:lang w:val="en-US"/>
        </w:rPr>
        <w:t>clause and</w:t>
      </w:r>
      <w:r w:rsidRPr="009C491C">
        <w:t xml:space="preserve"> </w:t>
      </w:r>
      <w:r>
        <w:t xml:space="preserve">PRECAST CONCRETE </w:t>
      </w:r>
      <w:proofErr w:type="gramStart"/>
      <w:r>
        <w:t>worksection</w:t>
      </w:r>
      <w:proofErr w:type="gramEnd"/>
      <w:r>
        <w:t>.</w:t>
      </w:r>
    </w:p>
    <w:p w14:paraId="4F312226" w14:textId="77777777" w:rsidR="00E24A68" w:rsidRDefault="00000000" w:rsidP="00E24A68">
      <w:pPr>
        <w:rPr>
          <w:lang w:val="en-US"/>
        </w:rPr>
      </w:pPr>
      <w:r w:rsidRPr="00EB0FBF">
        <w:rPr>
          <w:lang w:val="en-US"/>
        </w:rPr>
        <w:t xml:space="preserve">The project drawings take precedence over this </w:t>
      </w:r>
      <w:r>
        <w:rPr>
          <w:lang w:val="en-US"/>
        </w:rPr>
        <w:t>clause</w:t>
      </w:r>
      <w:r w:rsidRPr="00EB0FBF">
        <w:rPr>
          <w:lang w:val="en-US"/>
        </w:rPr>
        <w:t>.</w:t>
      </w:r>
    </w:p>
    <w:p w14:paraId="2AF7EA24" w14:textId="77777777" w:rsidR="00E24A68" w:rsidRDefault="00000000" w:rsidP="00E24A68">
      <w:pPr>
        <w:rPr>
          <w:lang w:val="en-US"/>
        </w:rPr>
      </w:pPr>
      <w:r>
        <w:rPr>
          <w:lang w:val="en-US"/>
        </w:rPr>
        <w:t xml:space="preserve">Contractor </w:t>
      </w:r>
      <w:proofErr w:type="gramStart"/>
      <w:r>
        <w:rPr>
          <w:lang w:val="en-US"/>
        </w:rPr>
        <w:t>to provide</w:t>
      </w:r>
      <w:proofErr w:type="gramEnd"/>
      <w:r>
        <w:rPr>
          <w:lang w:val="en-US"/>
        </w:rPr>
        <w:t xml:space="preserve"> a </w:t>
      </w:r>
      <w:proofErr w:type="gramStart"/>
      <w:r>
        <w:rPr>
          <w:lang w:val="en-US"/>
        </w:rPr>
        <w:t>mix</w:t>
      </w:r>
      <w:proofErr w:type="gramEnd"/>
      <w:r>
        <w:rPr>
          <w:lang w:val="en-US"/>
        </w:rPr>
        <w:t xml:space="preserve"> design for approval by the Superintendent prior to commencing.</w:t>
      </w:r>
    </w:p>
    <w:p w14:paraId="03DE34DC" w14:textId="77777777" w:rsidR="00E24A68" w:rsidRDefault="00000000" w:rsidP="00E24A68">
      <w:pPr>
        <w:pStyle w:val="Heading2"/>
        <w:ind w:left="720" w:hanging="720"/>
      </w:pPr>
      <w:r>
        <w:t xml:space="preserve">Shoulders and Shoulder Batters – Cast </w:t>
      </w:r>
      <w:proofErr w:type="spellStart"/>
      <w:r>
        <w:t>Insitu</w:t>
      </w:r>
      <w:proofErr w:type="spellEnd"/>
      <w:r>
        <w:t xml:space="preserve"> Concrete and Fully Grouted Stone Pitched</w:t>
      </w:r>
    </w:p>
    <w:p w14:paraId="7E9E7DDC" w14:textId="77777777" w:rsidR="00E24A68" w:rsidRPr="00527B34" w:rsidRDefault="00000000" w:rsidP="00E24A68">
      <w:pPr>
        <w:rPr>
          <w:lang w:val="en-US"/>
        </w:rPr>
      </w:pPr>
      <w:r>
        <w:rPr>
          <w:lang w:val="en-US"/>
        </w:rPr>
        <w:t xml:space="preserve">Length: </w:t>
      </w:r>
      <w:r w:rsidRPr="00527B34">
        <w:rPr>
          <w:lang w:val="en-US"/>
        </w:rPr>
        <w:t>shoulders and shoulder batters</w:t>
      </w:r>
      <w:r>
        <w:rPr>
          <w:lang w:val="en-US"/>
        </w:rPr>
        <w:t xml:space="preserve"> that are either cast </w:t>
      </w:r>
      <w:proofErr w:type="spellStart"/>
      <w:r>
        <w:rPr>
          <w:lang w:val="en-US"/>
        </w:rPr>
        <w:t>insitu</w:t>
      </w:r>
      <w:proofErr w:type="spellEnd"/>
      <w:r>
        <w:rPr>
          <w:lang w:val="en-US"/>
        </w:rPr>
        <w:t xml:space="preserve"> concrete</w:t>
      </w:r>
      <w:r w:rsidRPr="00527B34">
        <w:rPr>
          <w:lang w:val="en-US"/>
        </w:rPr>
        <w:t xml:space="preserve"> </w:t>
      </w:r>
      <w:r>
        <w:rPr>
          <w:lang w:val="en-US"/>
        </w:rPr>
        <w:t xml:space="preserve">or fully grouted stone pitched </w:t>
      </w:r>
      <w:r w:rsidRPr="00527B34">
        <w:rPr>
          <w:lang w:val="en-US"/>
        </w:rPr>
        <w:t>to extend from the top of the ramp to the MSL as a minimum. Refer to the project drawings.</w:t>
      </w:r>
    </w:p>
    <w:p w14:paraId="214F6BFE" w14:textId="77777777" w:rsidR="00E24A68" w:rsidRPr="00527B34" w:rsidRDefault="00000000" w:rsidP="00E24A68">
      <w:pPr>
        <w:rPr>
          <w:lang w:val="en-US"/>
        </w:rPr>
      </w:pPr>
      <w:r w:rsidRPr="00527B34">
        <w:rPr>
          <w:lang w:val="en-US"/>
        </w:rPr>
        <w:t>For structures that are not free draining above minimum MSL (for example boat ramps o</w:t>
      </w:r>
      <w:r>
        <w:rPr>
          <w:lang w:val="en-US"/>
        </w:rPr>
        <w:t xml:space="preserve">r barge landings with a cast </w:t>
      </w:r>
      <w:proofErr w:type="spellStart"/>
      <w:r>
        <w:rPr>
          <w:lang w:val="en-US"/>
        </w:rPr>
        <w:t>in</w:t>
      </w:r>
      <w:r w:rsidRPr="00527B34">
        <w:rPr>
          <w:lang w:val="en-US"/>
        </w:rPr>
        <w:t>situ</w:t>
      </w:r>
      <w:proofErr w:type="spellEnd"/>
      <w:r w:rsidRPr="00527B34">
        <w:rPr>
          <w:lang w:val="en-US"/>
        </w:rPr>
        <w:t xml:space="preserve"> concrete ramp instead of precast panel ramp construction), include weep holes in the </w:t>
      </w:r>
      <w:r>
        <w:rPr>
          <w:lang w:val="en-US"/>
        </w:rPr>
        <w:lastRenderedPageBreak/>
        <w:t>shoulders and shoulder batters if they are either concrete or grouted stone pitched construction</w:t>
      </w:r>
      <w:r w:rsidRPr="00527B34">
        <w:rPr>
          <w:lang w:val="en-US"/>
        </w:rPr>
        <w:t>. Exclusion of weep holes is to be approved by the Superintendent.</w:t>
      </w:r>
    </w:p>
    <w:p w14:paraId="7EEEA78B" w14:textId="77777777" w:rsidR="00E24A68" w:rsidRDefault="00000000" w:rsidP="00E24A68">
      <w:pPr>
        <w:rPr>
          <w:lang w:val="en-US"/>
        </w:rPr>
      </w:pPr>
      <w:r w:rsidRPr="00527B34">
        <w:rPr>
          <w:lang w:val="en-US"/>
        </w:rPr>
        <w:t xml:space="preserve">Weep holes: Provide 75 mm diameter uPVC pipe sections to form weep holes penetrating the full thickness of the </w:t>
      </w:r>
      <w:r>
        <w:rPr>
          <w:lang w:val="en-US"/>
        </w:rPr>
        <w:t>shoulders and shoulder batters if they are either concrete or grouted stone pitched construction</w:t>
      </w:r>
      <w:r w:rsidRPr="00527B34">
        <w:rPr>
          <w:lang w:val="en-US"/>
        </w:rPr>
        <w:t>. Provide one weep hole every 5 square metres.</w:t>
      </w:r>
    </w:p>
    <w:p w14:paraId="249E6926" w14:textId="77777777" w:rsidR="00E24A68" w:rsidRPr="00527B34" w:rsidRDefault="00000000" w:rsidP="00E24A68">
      <w:pPr>
        <w:pStyle w:val="Heading3"/>
        <w:keepLines/>
      </w:pPr>
      <w:r>
        <w:t>Shoulders – Ramps in C</w:t>
      </w:r>
      <w:r w:rsidRPr="00527B34">
        <w:t>ut</w:t>
      </w:r>
    </w:p>
    <w:p w14:paraId="6C348EC6" w14:textId="77777777" w:rsidR="00E24A68" w:rsidRPr="00527B34" w:rsidRDefault="00000000" w:rsidP="00E24A68">
      <w:pPr>
        <w:rPr>
          <w:lang w:val="en-US"/>
        </w:rPr>
      </w:pPr>
      <w:r w:rsidRPr="00527B34">
        <w:rPr>
          <w:lang w:val="en-US"/>
        </w:rPr>
        <w:t>Drainage channel to have a medium broom finish perpendicular to the slope to reduce slipping down the ramp.</w:t>
      </w:r>
    </w:p>
    <w:p w14:paraId="37563612" w14:textId="77777777" w:rsidR="00E24A68" w:rsidRPr="00527B34" w:rsidRDefault="00000000" w:rsidP="00E24A68">
      <w:pPr>
        <w:rPr>
          <w:lang w:val="en-US"/>
        </w:rPr>
      </w:pPr>
      <w:r w:rsidRPr="00527B34">
        <w:rPr>
          <w:lang w:val="en-US"/>
        </w:rPr>
        <w:t>Drainage channel to have 30 mm clearance below the invert of the plank or ramp drainage groove to ensure free drainage of the ramp surface.</w:t>
      </w:r>
    </w:p>
    <w:p w14:paraId="01651900" w14:textId="77777777" w:rsidR="00E24A68" w:rsidRPr="00527B34" w:rsidRDefault="00000000" w:rsidP="00E24A68">
      <w:pPr>
        <w:rPr>
          <w:lang w:val="en-US"/>
        </w:rPr>
      </w:pPr>
      <w:r w:rsidRPr="00527B34">
        <w:rPr>
          <w:lang w:val="en-US"/>
        </w:rPr>
        <w:t>Refer to the project drawings.</w:t>
      </w:r>
    </w:p>
    <w:p w14:paraId="1E7CBAEB" w14:textId="77777777" w:rsidR="00E24A68" w:rsidRPr="00527B34" w:rsidRDefault="00000000" w:rsidP="00E24A68">
      <w:pPr>
        <w:pStyle w:val="Heading3"/>
      </w:pPr>
      <w:r>
        <w:t>Shoulders – Ramps in F</w:t>
      </w:r>
      <w:r w:rsidRPr="00527B34">
        <w:t>ill</w:t>
      </w:r>
    </w:p>
    <w:p w14:paraId="321B7967" w14:textId="77777777" w:rsidR="00E24A68" w:rsidRPr="00527B34" w:rsidRDefault="00000000" w:rsidP="00E24A68">
      <w:pPr>
        <w:rPr>
          <w:lang w:val="en-US"/>
        </w:rPr>
      </w:pPr>
      <w:r w:rsidRPr="00527B34">
        <w:rPr>
          <w:lang w:val="en-US"/>
        </w:rPr>
        <w:t>Shoulder surface is to be 30 mm below the ramp surface. Drainage grooves to be free draining.</w:t>
      </w:r>
    </w:p>
    <w:p w14:paraId="630D33F4" w14:textId="77777777" w:rsidR="00E24A68" w:rsidRPr="00527B34" w:rsidRDefault="00000000" w:rsidP="00E24A68">
      <w:pPr>
        <w:rPr>
          <w:lang w:val="en-US"/>
        </w:rPr>
      </w:pPr>
      <w:r w:rsidRPr="00527B34">
        <w:rPr>
          <w:lang w:val="en-US"/>
        </w:rPr>
        <w:t>Refer to the project drawings.</w:t>
      </w:r>
    </w:p>
    <w:p w14:paraId="0C8EFD6F" w14:textId="77777777" w:rsidR="00E24A68" w:rsidRPr="00136086" w:rsidRDefault="00000000" w:rsidP="00E24A68">
      <w:pPr>
        <w:pStyle w:val="Heading3"/>
      </w:pPr>
      <w:r>
        <w:t xml:space="preserve">Cast </w:t>
      </w:r>
      <w:proofErr w:type="spellStart"/>
      <w:r>
        <w:t>Insitu</w:t>
      </w:r>
      <w:proofErr w:type="spellEnd"/>
      <w:r>
        <w:t xml:space="preserve"> Concrete Shoulder and Shoulder Batters</w:t>
      </w:r>
    </w:p>
    <w:p w14:paraId="649D48C3" w14:textId="77777777" w:rsidR="00E24A68" w:rsidRPr="009C472D" w:rsidRDefault="00000000" w:rsidP="00AC1C5C">
      <w:pPr>
        <w:pStyle w:val="GuideNotes01"/>
      </w:pPr>
      <w:r>
        <w:t xml:space="preserve">[Delete this clause if no cast </w:t>
      </w:r>
      <w:proofErr w:type="spellStart"/>
      <w:r>
        <w:t>insitu</w:t>
      </w:r>
      <w:proofErr w:type="spellEnd"/>
      <w:r>
        <w:t xml:space="preserve"> concrete shoulder and shoulder batters are required in the project.]</w:t>
      </w:r>
    </w:p>
    <w:p w14:paraId="00FD5EF3" w14:textId="77777777" w:rsidR="00E24A68" w:rsidRDefault="00000000" w:rsidP="00E24A68">
      <w:pPr>
        <w:rPr>
          <w:lang w:val="en-US"/>
        </w:rPr>
      </w:pPr>
      <w:r w:rsidRPr="00CD126E">
        <w:t>Standard</w:t>
      </w:r>
      <w:r>
        <w:t xml:space="preserve">: </w:t>
      </w:r>
      <w:r>
        <w:rPr>
          <w:lang w:val="en-US"/>
        </w:rPr>
        <w:t>To AS 3600.</w:t>
      </w:r>
    </w:p>
    <w:p w14:paraId="1330384B" w14:textId="77777777" w:rsidR="00E24A68" w:rsidRDefault="00000000" w:rsidP="00E24A68">
      <w:pPr>
        <w:rPr>
          <w:lang w:val="en-US"/>
        </w:rPr>
      </w:pPr>
      <w:r>
        <w:rPr>
          <w:lang w:val="en-US"/>
        </w:rPr>
        <w:t xml:space="preserve">Finish: </w:t>
      </w:r>
      <w:r w:rsidRPr="007308C4">
        <w:rPr>
          <w:lang w:val="en-US"/>
        </w:rPr>
        <w:t>Medium broom finish</w:t>
      </w:r>
      <w:r w:rsidRPr="009517D3">
        <w:rPr>
          <w:rStyle w:val="CommentReference"/>
          <w:rFonts w:eastAsiaTheme="majorEastAsia"/>
        </w:rPr>
        <w:t>.</w:t>
      </w:r>
    </w:p>
    <w:p w14:paraId="3BEC4893" w14:textId="77777777" w:rsidR="00E24A68" w:rsidRDefault="00000000" w:rsidP="00E24A68">
      <w:pPr>
        <w:rPr>
          <w:lang w:val="en-US"/>
        </w:rPr>
      </w:pPr>
      <w:r>
        <w:rPr>
          <w:lang w:val="en-US"/>
        </w:rPr>
        <w:t xml:space="preserve">Refer to the </w:t>
      </w:r>
      <w:r>
        <w:rPr>
          <w:b/>
          <w:lang w:val="en-US"/>
        </w:rPr>
        <w:t xml:space="preserve">Concrete Components </w:t>
      </w:r>
      <w:r>
        <w:rPr>
          <w:lang w:val="en-US"/>
        </w:rPr>
        <w:t xml:space="preserve">clause and CONCRETE </w:t>
      </w:r>
      <w:proofErr w:type="gramStart"/>
      <w:r>
        <w:rPr>
          <w:lang w:val="en-US"/>
        </w:rPr>
        <w:t>worksection</w:t>
      </w:r>
      <w:proofErr w:type="gramEnd"/>
      <w:r>
        <w:rPr>
          <w:lang w:val="en-US"/>
        </w:rPr>
        <w:t xml:space="preserve">. </w:t>
      </w:r>
    </w:p>
    <w:p w14:paraId="72A8FEA3" w14:textId="77777777" w:rsidR="00E24A68" w:rsidRDefault="00000000" w:rsidP="00E24A68">
      <w:pPr>
        <w:rPr>
          <w:lang w:val="en-US"/>
        </w:rPr>
      </w:pPr>
      <w:r w:rsidRPr="00EB0FBF">
        <w:rPr>
          <w:lang w:val="en-US"/>
        </w:rPr>
        <w:t xml:space="preserve">The project drawings take precedence over this </w:t>
      </w:r>
      <w:r>
        <w:rPr>
          <w:lang w:val="en-US"/>
        </w:rPr>
        <w:t>clause</w:t>
      </w:r>
      <w:r w:rsidRPr="00EB0FBF">
        <w:rPr>
          <w:lang w:val="en-US"/>
        </w:rPr>
        <w:t>.</w:t>
      </w:r>
    </w:p>
    <w:p w14:paraId="583DA375" w14:textId="77777777" w:rsidR="00E24A68" w:rsidRDefault="00000000" w:rsidP="00E24A68">
      <w:pPr>
        <w:rPr>
          <w:lang w:val="en-US"/>
        </w:rPr>
      </w:pPr>
      <w:r>
        <w:rPr>
          <w:lang w:val="en-US"/>
        </w:rPr>
        <w:t xml:space="preserve">Contractor </w:t>
      </w:r>
      <w:proofErr w:type="gramStart"/>
      <w:r>
        <w:rPr>
          <w:lang w:val="en-US"/>
        </w:rPr>
        <w:t>to provide</w:t>
      </w:r>
      <w:proofErr w:type="gramEnd"/>
      <w:r>
        <w:rPr>
          <w:lang w:val="en-US"/>
        </w:rPr>
        <w:t xml:space="preserve"> a </w:t>
      </w:r>
      <w:proofErr w:type="gramStart"/>
      <w:r>
        <w:rPr>
          <w:lang w:val="en-US"/>
        </w:rPr>
        <w:t>mix</w:t>
      </w:r>
      <w:proofErr w:type="gramEnd"/>
      <w:r>
        <w:rPr>
          <w:lang w:val="en-US"/>
        </w:rPr>
        <w:t xml:space="preserve"> design for approval by the Superintendent prior to commencing.</w:t>
      </w:r>
    </w:p>
    <w:p w14:paraId="4FB49D3D" w14:textId="77777777" w:rsidR="00E24A68" w:rsidRDefault="00000000" w:rsidP="00E24A68">
      <w:pPr>
        <w:pStyle w:val="Heading3"/>
      </w:pPr>
      <w:r>
        <w:t>Fully Grouted Stone Pitched Shoulders and Shoulder Batters</w:t>
      </w:r>
    </w:p>
    <w:p w14:paraId="5F010FEA" w14:textId="77777777" w:rsidR="00E24A68" w:rsidRPr="009C472D" w:rsidRDefault="00000000" w:rsidP="00AC1C5C">
      <w:pPr>
        <w:pStyle w:val="GuideNotes01"/>
      </w:pPr>
      <w:r>
        <w:t>[Delete this clause if no fully grouted stone pitched shoulder and shoulder batters are required in the project.]</w:t>
      </w:r>
    </w:p>
    <w:p w14:paraId="46CC6D48" w14:textId="77777777" w:rsidR="00E24A68" w:rsidRPr="009517D3" w:rsidRDefault="00000000" w:rsidP="00E24A68">
      <w:pPr>
        <w:pStyle w:val="Heading4"/>
        <w:spacing w:before="120" w:after="60"/>
        <w:ind w:left="1134" w:hanging="1134"/>
        <w:rPr>
          <w:color w:val="000000"/>
        </w:rPr>
      </w:pPr>
      <w:r w:rsidRPr="009517D3">
        <w:rPr>
          <w:color w:val="000000"/>
        </w:rPr>
        <w:t>Stone – Witness Point</w:t>
      </w:r>
    </w:p>
    <w:p w14:paraId="2B8944DD" w14:textId="77777777" w:rsidR="00E24A68" w:rsidRDefault="00000000" w:rsidP="00E24A68">
      <w:pPr>
        <w:rPr>
          <w:lang w:val="en-US"/>
        </w:rPr>
      </w:pPr>
      <w:r>
        <w:rPr>
          <w:lang w:val="en-US"/>
        </w:rPr>
        <w:t>Provide c</w:t>
      </w:r>
      <w:r w:rsidRPr="00FB0CA2">
        <w:rPr>
          <w:lang w:val="en-US"/>
        </w:rPr>
        <w:t>lean, dry, durable crushed stone of uniform quality, free from noxious weeds, vegetable matter and other deleterious materials.</w:t>
      </w:r>
      <w:r>
        <w:rPr>
          <w:lang w:val="en-US"/>
        </w:rPr>
        <w:t xml:space="preserve"> Stone to be graded 150 mm to 200 mm with</w:t>
      </w:r>
      <w:r w:rsidRPr="009C0C38">
        <w:rPr>
          <w:lang w:val="en-US"/>
        </w:rPr>
        <w:t xml:space="preserve"> flat faces.</w:t>
      </w:r>
    </w:p>
    <w:p w14:paraId="4C23A6BB" w14:textId="77777777" w:rsidR="00E24A68" w:rsidRPr="00C777C3" w:rsidRDefault="00000000" w:rsidP="00E24A68">
      <w:pPr>
        <w:rPr>
          <w:lang w:val="en-US"/>
        </w:rPr>
      </w:pPr>
      <w:r w:rsidRPr="00C777C3">
        <w:rPr>
          <w:lang w:val="en-US"/>
        </w:rPr>
        <w:t>Particles must have at least 2 crushed faces and comp</w:t>
      </w:r>
      <w:r>
        <w:rPr>
          <w:lang w:val="en-US"/>
        </w:rPr>
        <w:t>ly with the following standards:</w:t>
      </w:r>
    </w:p>
    <w:p w14:paraId="0EC0229D" w14:textId="77777777" w:rsidR="00E24A68" w:rsidRPr="00C777C3" w:rsidRDefault="00000000">
      <w:pPr>
        <w:pStyle w:val="Bullet"/>
        <w:numPr>
          <w:ilvl w:val="0"/>
          <w:numId w:val="142"/>
        </w:numPr>
      </w:pPr>
      <w:r>
        <w:t>AS </w:t>
      </w:r>
      <w:r w:rsidRPr="00C777C3">
        <w:t>1141.25.1 Degradation factor – Source rock (Washington De</w:t>
      </w:r>
      <w:r>
        <w:t xml:space="preserve">gradation Test). Basic igneous </w:t>
      </w:r>
      <w:r w:rsidRPr="00C777C3">
        <w:t xml:space="preserve">rocks, </w:t>
      </w:r>
      <w:proofErr w:type="spellStart"/>
      <w:r w:rsidRPr="00C777C3">
        <w:t>eg.</w:t>
      </w:r>
      <w:proofErr w:type="spellEnd"/>
      <w:r w:rsidRPr="00C777C3">
        <w:t xml:space="preserve"> </w:t>
      </w:r>
      <w:proofErr w:type="gramStart"/>
      <w:r w:rsidRPr="00C777C3">
        <w:t>Basalt aggregates,</w:t>
      </w:r>
      <w:proofErr w:type="gramEnd"/>
      <w:r w:rsidRPr="00C777C3">
        <w:t xml:space="preserve"> </w:t>
      </w:r>
      <w:r>
        <w:t>must</w:t>
      </w:r>
      <w:r w:rsidRPr="00C777C3">
        <w:t xml:space="preserve"> have a minimum value of 50.</w:t>
      </w:r>
    </w:p>
    <w:p w14:paraId="7BFC89DE" w14:textId="77777777" w:rsidR="00E24A68" w:rsidRPr="00C777C3" w:rsidRDefault="00000000">
      <w:pPr>
        <w:pStyle w:val="Bullet"/>
        <w:numPr>
          <w:ilvl w:val="0"/>
          <w:numId w:val="142"/>
        </w:numPr>
      </w:pPr>
      <w:r>
        <w:t>AS </w:t>
      </w:r>
      <w:r w:rsidRPr="00C777C3">
        <w:t xml:space="preserve">1141.26 Secondary minerals content in basic igneous rocks, </w:t>
      </w:r>
      <w:proofErr w:type="spellStart"/>
      <w:r w:rsidRPr="00C777C3">
        <w:t>eg.</w:t>
      </w:r>
      <w:proofErr w:type="spellEnd"/>
      <w:r w:rsidRPr="00C777C3">
        <w:t xml:space="preserve"> </w:t>
      </w:r>
      <w:proofErr w:type="gramStart"/>
      <w:r w:rsidRPr="00C777C3">
        <w:t>Basalt aggregates,</w:t>
      </w:r>
      <w:proofErr w:type="gramEnd"/>
      <w:r w:rsidRPr="00C777C3">
        <w:t xml:space="preserve"> </w:t>
      </w:r>
      <w:r>
        <w:t>must not exceed 25.</w:t>
      </w:r>
    </w:p>
    <w:p w14:paraId="224209A1" w14:textId="77777777" w:rsidR="00E24A68" w:rsidRDefault="00000000">
      <w:pPr>
        <w:pStyle w:val="Bullet"/>
        <w:numPr>
          <w:ilvl w:val="0"/>
          <w:numId w:val="142"/>
        </w:numPr>
      </w:pPr>
      <w:r>
        <w:t>AS </w:t>
      </w:r>
      <w:r w:rsidRPr="00C777C3">
        <w:t xml:space="preserve">1141.29 Accelerated soundness index by reflux. </w:t>
      </w:r>
      <w:r>
        <w:t xml:space="preserve">Basic igneous rocks, </w:t>
      </w:r>
      <w:proofErr w:type="spellStart"/>
      <w:r>
        <w:t>eg.</w:t>
      </w:r>
      <w:proofErr w:type="spellEnd"/>
      <w:r>
        <w:t xml:space="preserve"> </w:t>
      </w:r>
      <w:proofErr w:type="gramStart"/>
      <w:r>
        <w:t xml:space="preserve">Basalt </w:t>
      </w:r>
      <w:r w:rsidRPr="00C777C3">
        <w:t>aggregates,</w:t>
      </w:r>
      <w:proofErr w:type="gramEnd"/>
      <w:r w:rsidRPr="00C777C3">
        <w:t xml:space="preserve"> </w:t>
      </w:r>
      <w:r>
        <w:t>must</w:t>
      </w:r>
      <w:r w:rsidRPr="00C777C3">
        <w:t xml:space="preserve"> have a minimum value of 94.</w:t>
      </w:r>
    </w:p>
    <w:p w14:paraId="5A782241" w14:textId="77777777" w:rsidR="00E24A68" w:rsidRPr="00F2389B" w:rsidRDefault="00000000" w:rsidP="00E24A68">
      <w:pPr>
        <w:rPr>
          <w:b/>
          <w:lang w:val="en-US"/>
        </w:rPr>
      </w:pPr>
      <w:r>
        <w:rPr>
          <w:b/>
          <w:lang w:val="en-US"/>
        </w:rPr>
        <w:t>Witness</w:t>
      </w:r>
      <w:r w:rsidRPr="00F2389B">
        <w:rPr>
          <w:b/>
          <w:lang w:val="en-US"/>
        </w:rPr>
        <w:t xml:space="preserve"> Point </w:t>
      </w:r>
      <w:r>
        <w:rPr>
          <w:b/>
          <w:lang w:val="en-US"/>
        </w:rPr>
        <w:t>–</w:t>
      </w:r>
      <w:r w:rsidRPr="00F2389B">
        <w:rPr>
          <w:b/>
          <w:lang w:val="en-US"/>
        </w:rPr>
        <w:t xml:space="preserve"> </w:t>
      </w:r>
      <w:r>
        <w:rPr>
          <w:lang w:val="en-US"/>
        </w:rPr>
        <w:t xml:space="preserve">Contractor to notify Superintendent if suitable stone is not available in reasonable proximity to the site(s) of the works. </w:t>
      </w:r>
    </w:p>
    <w:p w14:paraId="4DC6FD5E" w14:textId="77777777" w:rsidR="00E24A68" w:rsidRPr="009517D3" w:rsidRDefault="00000000" w:rsidP="00E24A68">
      <w:pPr>
        <w:pStyle w:val="Heading4"/>
        <w:spacing w:before="120" w:after="60"/>
        <w:ind w:left="1134" w:hanging="1134"/>
        <w:rPr>
          <w:color w:val="000000"/>
        </w:rPr>
      </w:pPr>
      <w:r w:rsidRPr="009517D3">
        <w:rPr>
          <w:color w:val="000000"/>
        </w:rPr>
        <w:t>Construction – Hold Point</w:t>
      </w:r>
    </w:p>
    <w:p w14:paraId="65F2CC3F" w14:textId="77777777" w:rsidR="00E24A68" w:rsidRDefault="00000000" w:rsidP="00E24A68">
      <w:pPr>
        <w:rPr>
          <w:lang w:val="en-US"/>
        </w:rPr>
      </w:pPr>
      <w:r w:rsidRPr="005D18D3">
        <w:rPr>
          <w:lang w:val="en-US"/>
        </w:rPr>
        <w:t>Footings: 600 mm when in fill.</w:t>
      </w:r>
    </w:p>
    <w:p w14:paraId="2E928992" w14:textId="77777777" w:rsidR="00E24A68" w:rsidRDefault="00000000" w:rsidP="00E24A68">
      <w:pPr>
        <w:rPr>
          <w:lang w:val="en-US"/>
        </w:rPr>
      </w:pPr>
      <w:r>
        <w:rPr>
          <w:lang w:val="en-US"/>
        </w:rPr>
        <w:t>Batters: 400 mm thickness minimum.</w:t>
      </w:r>
    </w:p>
    <w:p w14:paraId="46B4631B" w14:textId="77777777" w:rsidR="00E24A68" w:rsidRDefault="00000000" w:rsidP="00E24A68">
      <w:pPr>
        <w:rPr>
          <w:lang w:val="en-US"/>
        </w:rPr>
      </w:pPr>
      <w:r>
        <w:rPr>
          <w:lang w:val="en-US"/>
        </w:rPr>
        <w:t>Grout: 20 MPa cement mortar made from 1:3 GP cement/sand mixture.</w:t>
      </w:r>
    </w:p>
    <w:p w14:paraId="114ADE13" w14:textId="77777777" w:rsidR="00E24A68" w:rsidRDefault="00000000" w:rsidP="00E24A68">
      <w:pPr>
        <w:rPr>
          <w:lang w:val="en-US"/>
        </w:rPr>
      </w:pPr>
      <w:r>
        <w:rPr>
          <w:rFonts w:cs="Arial"/>
          <w:color w:val="202124"/>
          <w:shd w:val="clear" w:color="auto" w:fill="FFFFFF"/>
        </w:rPr>
        <w:lastRenderedPageBreak/>
        <w:t>Methodology</w:t>
      </w:r>
      <w:r>
        <w:rPr>
          <w:lang w:val="en-US"/>
        </w:rPr>
        <w:t>: Construct</w:t>
      </w:r>
      <w:r w:rsidRPr="0084539D">
        <w:rPr>
          <w:lang w:val="en-US"/>
        </w:rPr>
        <w:t xml:space="preserve"> by placing</w:t>
      </w:r>
      <w:r>
        <w:rPr>
          <w:lang w:val="en-US"/>
        </w:rPr>
        <w:t xml:space="preserve"> </w:t>
      </w:r>
      <w:r w:rsidRPr="0084539D">
        <w:rPr>
          <w:lang w:val="en-US"/>
        </w:rPr>
        <w:t xml:space="preserve">alternate layers of grout </w:t>
      </w:r>
      <w:r>
        <w:rPr>
          <w:lang w:val="en-US"/>
        </w:rPr>
        <w:t>and rock so that the grout</w:t>
      </w:r>
      <w:r w:rsidRPr="0084539D">
        <w:rPr>
          <w:lang w:val="en-US"/>
        </w:rPr>
        <w:t xml:space="preserve"> extend</w:t>
      </w:r>
      <w:r>
        <w:rPr>
          <w:lang w:val="en-US"/>
        </w:rPr>
        <w:t>s</w:t>
      </w:r>
      <w:r w:rsidRPr="0084539D">
        <w:rPr>
          <w:lang w:val="en-US"/>
        </w:rPr>
        <w:t xml:space="preserve"> through the full design thickness of the</w:t>
      </w:r>
      <w:r>
        <w:rPr>
          <w:lang w:val="en-US"/>
        </w:rPr>
        <w:t xml:space="preserve"> </w:t>
      </w:r>
      <w:r w:rsidRPr="0084539D">
        <w:rPr>
          <w:lang w:val="en-US"/>
        </w:rPr>
        <w:t xml:space="preserve">shoulders. </w:t>
      </w:r>
      <w:r>
        <w:rPr>
          <w:lang w:val="en-US"/>
        </w:rPr>
        <w:t>Place rocks to form irregular joints and</w:t>
      </w:r>
      <w:r w:rsidRPr="0084539D">
        <w:rPr>
          <w:lang w:val="en-US"/>
        </w:rPr>
        <w:t xml:space="preserve"> interlocked with smaller sized rock so that</w:t>
      </w:r>
      <w:r>
        <w:rPr>
          <w:lang w:val="en-US"/>
        </w:rPr>
        <w:t xml:space="preserve"> </w:t>
      </w:r>
      <w:r w:rsidRPr="0084539D">
        <w:rPr>
          <w:lang w:val="en-US"/>
        </w:rPr>
        <w:t xml:space="preserve">there are </w:t>
      </w:r>
      <w:r>
        <w:rPr>
          <w:lang w:val="en-US"/>
        </w:rPr>
        <w:t>no</w:t>
      </w:r>
      <w:r w:rsidRPr="0084539D">
        <w:rPr>
          <w:lang w:val="en-US"/>
        </w:rPr>
        <w:t xml:space="preserve"> large voids and in</w:t>
      </w:r>
      <w:r>
        <w:rPr>
          <w:lang w:val="en-US"/>
        </w:rPr>
        <w:t xml:space="preserve">dividual rocks cannot be </w:t>
      </w:r>
      <w:r w:rsidRPr="0084539D">
        <w:rPr>
          <w:lang w:val="en-US"/>
        </w:rPr>
        <w:t>dislodged.</w:t>
      </w:r>
    </w:p>
    <w:p w14:paraId="00363B86" w14:textId="77777777" w:rsidR="00E24A68" w:rsidRDefault="00000000" w:rsidP="00E24A68">
      <w:pPr>
        <w:rPr>
          <w:lang w:val="en-US"/>
        </w:rPr>
      </w:pPr>
      <w:r w:rsidRPr="0065632D">
        <w:rPr>
          <w:lang w:val="en-US"/>
        </w:rPr>
        <w:t xml:space="preserve">The finish surface </w:t>
      </w:r>
      <w:r>
        <w:rPr>
          <w:lang w:val="en-US"/>
        </w:rPr>
        <w:t>must:</w:t>
      </w:r>
    </w:p>
    <w:p w14:paraId="3B963522" w14:textId="77777777" w:rsidR="00E24A68" w:rsidRDefault="00000000">
      <w:pPr>
        <w:pStyle w:val="Bullet"/>
        <w:numPr>
          <w:ilvl w:val="0"/>
          <w:numId w:val="142"/>
        </w:numPr>
      </w:pPr>
      <w:r>
        <w:t>H</w:t>
      </w:r>
      <w:r w:rsidRPr="0065632D">
        <w:t>ave a generally flat, even and neat appearance, and will not have any sharp or angular points which will be hazardous to ramp users.</w:t>
      </w:r>
    </w:p>
    <w:p w14:paraId="0C812EB3" w14:textId="77777777" w:rsidR="00E24A68" w:rsidRPr="0084539D" w:rsidRDefault="00000000">
      <w:pPr>
        <w:pStyle w:val="Bullet"/>
        <w:numPr>
          <w:ilvl w:val="0"/>
          <w:numId w:val="142"/>
        </w:numPr>
      </w:pPr>
      <w:r>
        <w:t>H</w:t>
      </w:r>
      <w:r w:rsidRPr="00A7359E">
        <w:t>ave a minimum of 80% of exposed rock with a close faced m</w:t>
      </w:r>
      <w:r>
        <w:t>aximum mortar setback of 10 mm.</w:t>
      </w:r>
    </w:p>
    <w:p w14:paraId="52E9469E" w14:textId="77777777" w:rsidR="00E24A68" w:rsidRDefault="00000000" w:rsidP="00E24A68">
      <w:pPr>
        <w:rPr>
          <w:lang w:val="en-US"/>
        </w:rPr>
      </w:pPr>
      <w:r>
        <w:rPr>
          <w:lang w:val="en-US"/>
        </w:rPr>
        <w:t>Do not construct s</w:t>
      </w:r>
      <w:r w:rsidRPr="0084539D">
        <w:rPr>
          <w:lang w:val="en-US"/>
        </w:rPr>
        <w:t xml:space="preserve">houlders by placing rock and then grouting or </w:t>
      </w:r>
      <w:proofErr w:type="spellStart"/>
      <w:r w:rsidRPr="0084539D">
        <w:rPr>
          <w:lang w:val="en-US"/>
        </w:rPr>
        <w:t>shotcreting</w:t>
      </w:r>
      <w:proofErr w:type="spellEnd"/>
      <w:r w:rsidRPr="0084539D">
        <w:rPr>
          <w:lang w:val="en-US"/>
        </w:rPr>
        <w:t xml:space="preserve"> only the outer surface</w:t>
      </w:r>
      <w:r>
        <w:rPr>
          <w:lang w:val="en-US"/>
        </w:rPr>
        <w:t>.</w:t>
      </w:r>
    </w:p>
    <w:p w14:paraId="5A470113" w14:textId="77777777" w:rsidR="00E24A68" w:rsidRDefault="00000000" w:rsidP="00E24A68">
      <w:r w:rsidRPr="0065632D">
        <w:rPr>
          <w:b/>
        </w:rPr>
        <w:t>Hold Point -</w:t>
      </w:r>
      <w:r>
        <w:t xml:space="preserve"> Obtain Superintendent's approval before grouting.</w:t>
      </w:r>
    </w:p>
    <w:p w14:paraId="71012265" w14:textId="77777777" w:rsidR="00E24A68" w:rsidRDefault="00000000" w:rsidP="00E24A68">
      <w:r w:rsidRPr="0082217F">
        <w:t>Cure the mortar for at least 48 hours.</w:t>
      </w:r>
    </w:p>
    <w:p w14:paraId="53917D7E" w14:textId="77777777" w:rsidR="00E24A68" w:rsidRPr="0082217F" w:rsidRDefault="00000000" w:rsidP="00E24A68">
      <w:pPr>
        <w:rPr>
          <w:lang w:val="en-US"/>
        </w:rPr>
      </w:pPr>
      <w:r w:rsidRPr="00590605">
        <w:rPr>
          <w:lang w:val="en-US"/>
        </w:rPr>
        <w:t>Remove defective mortar and re</w:t>
      </w:r>
      <w:r>
        <w:rPr>
          <w:lang w:val="en-US"/>
        </w:rPr>
        <w:t>-</w:t>
      </w:r>
      <w:r w:rsidRPr="00590605">
        <w:rPr>
          <w:lang w:val="en-US"/>
        </w:rPr>
        <w:t>grout any loose stones.</w:t>
      </w:r>
    </w:p>
    <w:p w14:paraId="0F882DE8" w14:textId="77777777" w:rsidR="00E24A68" w:rsidRDefault="00000000" w:rsidP="00E24A68">
      <w:pPr>
        <w:pStyle w:val="Heading2"/>
        <w:ind w:left="720" w:hanging="720"/>
      </w:pPr>
      <w:r w:rsidRPr="00292453">
        <w:t xml:space="preserve">Shoulders </w:t>
      </w:r>
      <w:r>
        <w:t>a</w:t>
      </w:r>
      <w:r w:rsidRPr="00292453">
        <w:t>nd Shoulder Batters</w:t>
      </w:r>
      <w:r>
        <w:t xml:space="preserve"> - </w:t>
      </w:r>
      <w:r w:rsidRPr="00292453">
        <w:t>Stone Pitched</w:t>
      </w:r>
    </w:p>
    <w:p w14:paraId="7655DCAB" w14:textId="77777777" w:rsidR="00E24A68" w:rsidRPr="009C472D" w:rsidRDefault="00000000" w:rsidP="00AC1C5C">
      <w:pPr>
        <w:pStyle w:val="GuideNotes01"/>
      </w:pPr>
      <w:r>
        <w:t>[Delete this clause if stone pitched shoulder and shoulder batters are not required in the project.]</w:t>
      </w:r>
    </w:p>
    <w:p w14:paraId="56FF7F96" w14:textId="77777777" w:rsidR="00E24A68" w:rsidRPr="004B1052" w:rsidRDefault="00000000" w:rsidP="00E24A68">
      <w:pPr>
        <w:pStyle w:val="Heading3"/>
      </w:pPr>
      <w:r>
        <w:t>Stone – Witness Point</w:t>
      </w:r>
    </w:p>
    <w:p w14:paraId="22CE73E3" w14:textId="77777777" w:rsidR="00E24A68" w:rsidRDefault="00000000" w:rsidP="00E24A68">
      <w:pPr>
        <w:rPr>
          <w:lang w:val="en-US"/>
        </w:rPr>
      </w:pPr>
      <w:r>
        <w:rPr>
          <w:lang w:val="en-US"/>
        </w:rPr>
        <w:t xml:space="preserve">To conform to the </w:t>
      </w:r>
      <w:r w:rsidRPr="00F508DF">
        <w:rPr>
          <w:b/>
          <w:lang w:val="en-US"/>
        </w:rPr>
        <w:t xml:space="preserve">Shoulders and Shoulder Batters – Cast </w:t>
      </w:r>
      <w:proofErr w:type="spellStart"/>
      <w:r>
        <w:rPr>
          <w:b/>
          <w:lang w:val="en-US"/>
        </w:rPr>
        <w:t>Insitu</w:t>
      </w:r>
      <w:proofErr w:type="spellEnd"/>
      <w:r>
        <w:rPr>
          <w:b/>
          <w:lang w:val="en-US"/>
        </w:rPr>
        <w:t xml:space="preserve"> Concrete and Fully Grou</w:t>
      </w:r>
      <w:r w:rsidRPr="00F508DF">
        <w:rPr>
          <w:b/>
          <w:lang w:val="en-US"/>
        </w:rPr>
        <w:t xml:space="preserve">ted Stone Pitched </w:t>
      </w:r>
      <w:r>
        <w:rPr>
          <w:lang w:val="en-US"/>
        </w:rPr>
        <w:t xml:space="preserve">clause, </w:t>
      </w:r>
      <w:r w:rsidRPr="00E22CC5">
        <w:rPr>
          <w:b/>
          <w:lang w:val="en-US"/>
        </w:rPr>
        <w:t>Fully Grouted Stone Pitched Shoulders and Shoulder Batters</w:t>
      </w:r>
      <w:r>
        <w:rPr>
          <w:lang w:val="en-US"/>
        </w:rPr>
        <w:t xml:space="preserve"> sub-clause, </w:t>
      </w:r>
      <w:r>
        <w:rPr>
          <w:b/>
          <w:lang w:val="en-US"/>
        </w:rPr>
        <w:t xml:space="preserve">Stone </w:t>
      </w:r>
      <w:r>
        <w:rPr>
          <w:lang w:val="en-US"/>
        </w:rPr>
        <w:t>sub-sub-clause in this section.</w:t>
      </w:r>
    </w:p>
    <w:p w14:paraId="65408F7F" w14:textId="77777777" w:rsidR="00E24A68" w:rsidRPr="00E22CC5" w:rsidRDefault="00000000" w:rsidP="00E24A68">
      <w:pPr>
        <w:rPr>
          <w:lang w:val="en-US"/>
        </w:rPr>
      </w:pPr>
      <w:r>
        <w:rPr>
          <w:b/>
          <w:lang w:val="en-US"/>
        </w:rPr>
        <w:t>Witness</w:t>
      </w:r>
      <w:r w:rsidRPr="00F2389B">
        <w:rPr>
          <w:b/>
          <w:lang w:val="en-US"/>
        </w:rPr>
        <w:t xml:space="preserve"> Point </w:t>
      </w:r>
      <w:r>
        <w:rPr>
          <w:b/>
          <w:lang w:val="en-US"/>
        </w:rPr>
        <w:t>–</w:t>
      </w:r>
      <w:r w:rsidRPr="00F2389B">
        <w:rPr>
          <w:b/>
          <w:lang w:val="en-US"/>
        </w:rPr>
        <w:t xml:space="preserve"> </w:t>
      </w:r>
      <w:r>
        <w:rPr>
          <w:lang w:val="en-US"/>
        </w:rPr>
        <w:t>Contractor to notify Superintendent if suitable stone is not available in reasonable proximity to the site(s) of the works.</w:t>
      </w:r>
    </w:p>
    <w:p w14:paraId="78CDF8A3" w14:textId="77777777" w:rsidR="00E24A68" w:rsidRPr="00E22CC5" w:rsidRDefault="00000000" w:rsidP="00E24A68">
      <w:pPr>
        <w:pStyle w:val="Heading3"/>
      </w:pPr>
      <w:r>
        <w:t>Construction</w:t>
      </w:r>
    </w:p>
    <w:p w14:paraId="10C88EF0" w14:textId="77777777" w:rsidR="00E24A68" w:rsidRDefault="00000000" w:rsidP="00E24A68">
      <w:pPr>
        <w:rPr>
          <w:lang w:val="en-US"/>
        </w:rPr>
      </w:pPr>
      <w:r w:rsidRPr="00EB0FBF">
        <w:rPr>
          <w:lang w:val="en-US"/>
        </w:rPr>
        <w:t xml:space="preserve">Length: From </w:t>
      </w:r>
      <w:proofErr w:type="gramStart"/>
      <w:r w:rsidRPr="00EB0FBF">
        <w:rPr>
          <w:lang w:val="en-US"/>
        </w:rPr>
        <w:t>the MSL</w:t>
      </w:r>
      <w:proofErr w:type="gramEnd"/>
      <w:r w:rsidRPr="00EB0FBF">
        <w:rPr>
          <w:lang w:val="en-US"/>
        </w:rPr>
        <w:t xml:space="preserve"> to the ramp toe. Refer to the project drawings. The project drawings take precedence over this </w:t>
      </w:r>
      <w:r>
        <w:rPr>
          <w:lang w:val="en-US"/>
        </w:rPr>
        <w:t>clause</w:t>
      </w:r>
      <w:r w:rsidRPr="00EB0FBF">
        <w:rPr>
          <w:lang w:val="en-US"/>
        </w:rPr>
        <w:t>.</w:t>
      </w:r>
    </w:p>
    <w:p w14:paraId="79203B44" w14:textId="77777777" w:rsidR="00E24A68" w:rsidRPr="00292453" w:rsidRDefault="00000000" w:rsidP="00E24A68">
      <w:pPr>
        <w:rPr>
          <w:lang w:val="en-US"/>
        </w:rPr>
      </w:pPr>
      <w:r w:rsidRPr="00292453">
        <w:rPr>
          <w:lang w:val="en-US"/>
        </w:rPr>
        <w:t>Hand place the stones so that they are firmly bedded in layers.</w:t>
      </w:r>
    </w:p>
    <w:p w14:paraId="648E94BD" w14:textId="77777777" w:rsidR="00E24A68" w:rsidRDefault="00000000" w:rsidP="00E24A68">
      <w:pPr>
        <w:pStyle w:val="Heading2"/>
        <w:ind w:left="720" w:hanging="720"/>
      </w:pPr>
      <w:r>
        <w:t>Ramp Toe</w:t>
      </w:r>
    </w:p>
    <w:p w14:paraId="4CED0C5F" w14:textId="77777777" w:rsidR="00E24A68" w:rsidRDefault="00000000" w:rsidP="00E24A68">
      <w:pPr>
        <w:pStyle w:val="Heading3"/>
      </w:pPr>
      <w:r>
        <w:t>Depth</w:t>
      </w:r>
    </w:p>
    <w:p w14:paraId="3D008010" w14:textId="77777777" w:rsidR="00E24A68" w:rsidRDefault="00000000" w:rsidP="00E24A68">
      <w:pPr>
        <w:rPr>
          <w:lang w:val="en-US"/>
        </w:rPr>
      </w:pPr>
      <w:r>
        <w:rPr>
          <w:lang w:val="en-US"/>
        </w:rPr>
        <w:t xml:space="preserve">The ramp surface </w:t>
      </w:r>
      <w:proofErr w:type="gramStart"/>
      <w:r>
        <w:rPr>
          <w:lang w:val="en-US"/>
        </w:rPr>
        <w:t>to</w:t>
      </w:r>
      <w:r w:rsidRPr="000C0705">
        <w:rPr>
          <w:lang w:val="en-US"/>
        </w:rPr>
        <w:t xml:space="preserve"> </w:t>
      </w:r>
      <w:r>
        <w:rPr>
          <w:lang w:val="en-US"/>
        </w:rPr>
        <w:t>extend</w:t>
      </w:r>
      <w:proofErr w:type="gramEnd"/>
      <w:r w:rsidRPr="000C0705">
        <w:rPr>
          <w:lang w:val="en-US"/>
        </w:rPr>
        <w:t xml:space="preserve"> down to a depth of</w:t>
      </w:r>
      <w:r>
        <w:rPr>
          <w:lang w:val="en-US"/>
        </w:rPr>
        <w:t xml:space="preserve"> 1.0 m below LAT</w:t>
      </w:r>
      <w:r w:rsidRPr="000C0705">
        <w:rPr>
          <w:lang w:val="en-US"/>
        </w:rPr>
        <w:t xml:space="preserve"> </w:t>
      </w:r>
      <w:r>
        <w:rPr>
          <w:lang w:val="en-US"/>
        </w:rPr>
        <w:t xml:space="preserve">level, and the waterway bed </w:t>
      </w:r>
      <w:proofErr w:type="gramStart"/>
      <w:r>
        <w:rPr>
          <w:lang w:val="en-US"/>
        </w:rPr>
        <w:t>to</w:t>
      </w:r>
      <w:r w:rsidRPr="000C0705">
        <w:rPr>
          <w:lang w:val="en-US"/>
        </w:rPr>
        <w:t xml:space="preserve"> be continued</w:t>
      </w:r>
      <w:proofErr w:type="gramEnd"/>
      <w:r w:rsidRPr="000C0705">
        <w:rPr>
          <w:lang w:val="en-US"/>
        </w:rPr>
        <w:t xml:space="preserve"> at the ramp gradient to a minimum</w:t>
      </w:r>
      <w:r>
        <w:rPr>
          <w:lang w:val="en-US"/>
        </w:rPr>
        <w:t xml:space="preserve"> </w:t>
      </w:r>
      <w:r w:rsidRPr="000C0705">
        <w:rPr>
          <w:lang w:val="en-US"/>
        </w:rPr>
        <w:t>depth of 1.25</w:t>
      </w:r>
      <w:r>
        <w:rPr>
          <w:lang w:val="en-US"/>
        </w:rPr>
        <w:t> m below the LAT.</w:t>
      </w:r>
    </w:p>
    <w:p w14:paraId="573DC0B3" w14:textId="77777777" w:rsidR="00E24A68" w:rsidRPr="002912F8" w:rsidRDefault="00000000" w:rsidP="00AC1C5C">
      <w:pPr>
        <w:pStyle w:val="GuideNotes01"/>
      </w:pPr>
      <w:r w:rsidRPr="002912F8">
        <w:t>[Depths of ramp surface and waterway bed below LAT will be site specific.]</w:t>
      </w:r>
    </w:p>
    <w:p w14:paraId="77167987" w14:textId="77777777" w:rsidR="00E24A68" w:rsidRPr="00563C28" w:rsidRDefault="00000000" w:rsidP="00E24A68">
      <w:pPr>
        <w:pStyle w:val="Heading3"/>
        <w:keepLines/>
      </w:pPr>
      <w:r w:rsidRPr="00563C28">
        <w:t xml:space="preserve">Scour </w:t>
      </w:r>
      <w:r>
        <w:t>P</w:t>
      </w:r>
      <w:r w:rsidRPr="00563C28">
        <w:t xml:space="preserve">rotection – Boat </w:t>
      </w:r>
      <w:r>
        <w:t>R</w:t>
      </w:r>
      <w:r w:rsidRPr="00563C28">
        <w:t>amps</w:t>
      </w:r>
    </w:p>
    <w:p w14:paraId="34411C77" w14:textId="77777777" w:rsidR="00E24A68" w:rsidRDefault="00000000" w:rsidP="00E24A68">
      <w:pPr>
        <w:rPr>
          <w:lang w:val="en-US"/>
        </w:rPr>
      </w:pPr>
      <w:r w:rsidRPr="00700D9E">
        <w:rPr>
          <w:lang w:val="en-US"/>
        </w:rPr>
        <w:t xml:space="preserve">Stone: </w:t>
      </w:r>
      <w:proofErr w:type="spellStart"/>
      <w:r w:rsidRPr="00700D9E">
        <w:rPr>
          <w:lang w:val="en-US"/>
        </w:rPr>
        <w:t>Unweathered</w:t>
      </w:r>
      <w:proofErr w:type="spellEnd"/>
      <w:r w:rsidRPr="00700D9E">
        <w:rPr>
          <w:lang w:val="en-US"/>
        </w:rPr>
        <w:t>, clean, hard, and durable</w:t>
      </w:r>
      <w:r>
        <w:rPr>
          <w:lang w:val="en-US"/>
        </w:rPr>
        <w:t>,</w:t>
      </w:r>
      <w:r w:rsidRPr="00700D9E">
        <w:rPr>
          <w:lang w:val="en-US"/>
        </w:rPr>
        <w:t xml:space="preserve"> graded 150</w:t>
      </w:r>
      <w:r>
        <w:rPr>
          <w:lang w:val="en-US"/>
        </w:rPr>
        <w:t> mm</w:t>
      </w:r>
      <w:r w:rsidRPr="00700D9E">
        <w:rPr>
          <w:lang w:val="en-US"/>
        </w:rPr>
        <w:t xml:space="preserve"> to 200</w:t>
      </w:r>
      <w:r>
        <w:rPr>
          <w:lang w:val="en-US"/>
        </w:rPr>
        <w:t> mm with</w:t>
      </w:r>
      <w:r w:rsidRPr="00700D9E">
        <w:rPr>
          <w:lang w:val="en-US"/>
        </w:rPr>
        <w:t xml:space="preserve"> flat faces.</w:t>
      </w:r>
    </w:p>
    <w:p w14:paraId="40EDD4C7" w14:textId="77777777" w:rsidR="00E24A68" w:rsidRPr="00927E74" w:rsidRDefault="00000000" w:rsidP="00E24A68">
      <w:pPr>
        <w:pStyle w:val="Heading3"/>
        <w:keepLines/>
      </w:pPr>
      <w:r>
        <w:t>Scour Protection – Barge landings</w:t>
      </w:r>
    </w:p>
    <w:p w14:paraId="7F089E12" w14:textId="77777777" w:rsidR="00E24A68" w:rsidRPr="00700D9E" w:rsidRDefault="00000000" w:rsidP="00E24A68">
      <w:pPr>
        <w:rPr>
          <w:lang w:val="en-US"/>
        </w:rPr>
      </w:pPr>
      <w:r>
        <w:rPr>
          <w:lang w:val="en-US"/>
        </w:rPr>
        <w:t xml:space="preserve">Flexible concrete mattress: </w:t>
      </w:r>
      <w:r w:rsidRPr="0044639B">
        <w:rPr>
          <w:lang w:val="en-US"/>
        </w:rPr>
        <w:t xml:space="preserve">The </w:t>
      </w:r>
      <w:r>
        <w:rPr>
          <w:lang w:val="en-US"/>
        </w:rPr>
        <w:t>flexible concrete mattress to</w:t>
      </w:r>
      <w:r w:rsidRPr="0044639B">
        <w:rPr>
          <w:lang w:val="en-US"/>
        </w:rPr>
        <w:t xml:space="preserve"> be </w:t>
      </w:r>
      <w:proofErr w:type="spellStart"/>
      <w:r w:rsidRPr="0044639B">
        <w:rPr>
          <w:lang w:val="en-US"/>
        </w:rPr>
        <w:t>Marecon</w:t>
      </w:r>
      <w:proofErr w:type="spellEnd"/>
      <w:r w:rsidRPr="0044639B">
        <w:rPr>
          <w:lang w:val="en-US"/>
        </w:rPr>
        <w:t xml:space="preserve"> </w:t>
      </w:r>
      <w:proofErr w:type="spellStart"/>
      <w:r w:rsidRPr="0044639B">
        <w:rPr>
          <w:lang w:val="en-US"/>
        </w:rPr>
        <w:t>Flexmat</w:t>
      </w:r>
      <w:proofErr w:type="spellEnd"/>
      <w:r w:rsidRPr="0044639B">
        <w:rPr>
          <w:lang w:val="en-US"/>
        </w:rPr>
        <w:t xml:space="preserve"> FM150 or </w:t>
      </w:r>
      <w:r>
        <w:rPr>
          <w:lang w:val="en-US"/>
        </w:rPr>
        <w:t xml:space="preserve">Superintendent </w:t>
      </w:r>
      <w:r w:rsidRPr="0044639B">
        <w:rPr>
          <w:lang w:val="en-US"/>
        </w:rPr>
        <w:t>ap</w:t>
      </w:r>
      <w:r>
        <w:rPr>
          <w:lang w:val="en-US"/>
        </w:rPr>
        <w:t>proved equivalent. Manufacture and installation in accordance with the s</w:t>
      </w:r>
      <w:r w:rsidRPr="0044639B">
        <w:rPr>
          <w:lang w:val="en-US"/>
        </w:rPr>
        <w:t>upplier’s specification.</w:t>
      </w:r>
    </w:p>
    <w:p w14:paraId="08A51932" w14:textId="77777777" w:rsidR="00E24A68" w:rsidRPr="000C0705" w:rsidRDefault="00000000" w:rsidP="00E24A68">
      <w:pPr>
        <w:rPr>
          <w:lang w:val="en-US"/>
        </w:rPr>
      </w:pPr>
      <w:r>
        <w:rPr>
          <w:lang w:val="en-US"/>
        </w:rPr>
        <w:t>Refer to the project drawings.</w:t>
      </w:r>
    </w:p>
    <w:p w14:paraId="40C441FF" w14:textId="77777777" w:rsidR="00E24A68" w:rsidRPr="00EC671C" w:rsidRDefault="00000000" w:rsidP="00E24A68">
      <w:pPr>
        <w:pStyle w:val="Heading2"/>
        <w:ind w:left="720" w:hanging="720"/>
      </w:pPr>
      <w:r w:rsidRPr="00EC671C">
        <w:lastRenderedPageBreak/>
        <w:t xml:space="preserve">Rock </w:t>
      </w:r>
      <w:proofErr w:type="spellStart"/>
      <w:r w:rsidRPr="00EC671C">
        <w:t>Armour</w:t>
      </w:r>
      <w:proofErr w:type="spellEnd"/>
    </w:p>
    <w:p w14:paraId="44249B45" w14:textId="77777777" w:rsidR="00E24A68" w:rsidRPr="00E3575C" w:rsidRDefault="00000000" w:rsidP="00E24A68">
      <w:pPr>
        <w:pStyle w:val="Heading3"/>
      </w:pPr>
      <w:r>
        <w:t>Properties – Witness Point</w:t>
      </w:r>
    </w:p>
    <w:p w14:paraId="4B65726B" w14:textId="77777777" w:rsidR="00E24A68" w:rsidRPr="007B72C0" w:rsidRDefault="00000000" w:rsidP="00E24A68">
      <w:pPr>
        <w:rPr>
          <w:lang w:val="en-US"/>
        </w:rPr>
      </w:pPr>
      <w:r w:rsidRPr="000378FA">
        <w:rPr>
          <w:lang w:val="en-US"/>
        </w:rPr>
        <w:t xml:space="preserve">Rock to be incorporated in the works </w:t>
      </w:r>
      <w:r>
        <w:rPr>
          <w:lang w:val="en-US"/>
        </w:rPr>
        <w:t>must</w:t>
      </w:r>
      <w:r w:rsidRPr="000378FA">
        <w:rPr>
          <w:lang w:val="en-US"/>
        </w:rPr>
        <w:t xml:space="preserve"> comprise</w:t>
      </w:r>
      <w:r>
        <w:rPr>
          <w:lang w:val="en-US"/>
        </w:rPr>
        <w:t xml:space="preserve"> of </w:t>
      </w:r>
      <w:r>
        <w:t>i</w:t>
      </w:r>
      <w:r w:rsidRPr="007B72C0">
        <w:t xml:space="preserve">ndividual </w:t>
      </w:r>
      <w:proofErr w:type="spellStart"/>
      <w:r w:rsidRPr="007B72C0">
        <w:t>unfoliated</w:t>
      </w:r>
      <w:proofErr w:type="spellEnd"/>
      <w:r w:rsidRPr="007B72C0">
        <w:t xml:space="preserve"> igneous and metamorphic rocks which are:</w:t>
      </w:r>
    </w:p>
    <w:p w14:paraId="0DE3503C" w14:textId="77777777" w:rsidR="00E24A68" w:rsidRPr="00444CA4" w:rsidRDefault="00000000">
      <w:pPr>
        <w:pStyle w:val="Bullet"/>
        <w:numPr>
          <w:ilvl w:val="0"/>
          <w:numId w:val="142"/>
        </w:numPr>
      </w:pPr>
      <w:r w:rsidRPr="00444CA4">
        <w:t>Dense.</w:t>
      </w:r>
    </w:p>
    <w:p w14:paraId="6489CDB5" w14:textId="77777777" w:rsidR="00E24A68" w:rsidRPr="00444CA4" w:rsidRDefault="00000000">
      <w:pPr>
        <w:pStyle w:val="Bullet"/>
        <w:numPr>
          <w:ilvl w:val="0"/>
          <w:numId w:val="142"/>
        </w:numPr>
      </w:pPr>
      <w:r w:rsidRPr="00444CA4">
        <w:t>Sound.</w:t>
      </w:r>
    </w:p>
    <w:p w14:paraId="15A596A3" w14:textId="77777777" w:rsidR="00E24A68" w:rsidRPr="00444CA4" w:rsidRDefault="00000000">
      <w:pPr>
        <w:pStyle w:val="Bullet"/>
        <w:numPr>
          <w:ilvl w:val="0"/>
          <w:numId w:val="142"/>
        </w:numPr>
      </w:pPr>
      <w:r w:rsidRPr="00444CA4">
        <w:t>Resistant to abrasion.</w:t>
      </w:r>
    </w:p>
    <w:p w14:paraId="0C90A4B0" w14:textId="77777777" w:rsidR="00E24A68" w:rsidRPr="00444CA4" w:rsidRDefault="00000000">
      <w:pPr>
        <w:pStyle w:val="Bullet"/>
        <w:numPr>
          <w:ilvl w:val="0"/>
          <w:numId w:val="142"/>
        </w:numPr>
      </w:pPr>
      <w:r w:rsidRPr="00444CA4">
        <w:t>Angular</w:t>
      </w:r>
      <w:r>
        <w:t>.</w:t>
      </w:r>
    </w:p>
    <w:p w14:paraId="240AB3A1" w14:textId="77777777" w:rsidR="00E24A68" w:rsidRDefault="00000000">
      <w:pPr>
        <w:pStyle w:val="Bullet"/>
        <w:numPr>
          <w:ilvl w:val="0"/>
          <w:numId w:val="142"/>
        </w:numPr>
      </w:pPr>
      <w:r w:rsidRPr="00444CA4">
        <w:t>Free of cracks and fissures, cleavage planes, foliation planes, seams and other defects which would result in breakdown of the stone.</w:t>
      </w:r>
    </w:p>
    <w:p w14:paraId="4999EA19" w14:textId="77777777" w:rsidR="00E24A68" w:rsidRPr="00444CA4" w:rsidRDefault="00000000">
      <w:pPr>
        <w:pStyle w:val="Bullet"/>
        <w:numPr>
          <w:ilvl w:val="0"/>
          <w:numId w:val="142"/>
        </w:numPr>
      </w:pPr>
      <w:r>
        <w:t>Free f</w:t>
      </w:r>
      <w:r w:rsidRPr="00747A81">
        <w:t>rom minerals which will expand, or otherwise alter, in contact with sea water, causin</w:t>
      </w:r>
      <w:r>
        <w:t>g individual rocks to breakdown.</w:t>
      </w:r>
    </w:p>
    <w:p w14:paraId="30B6AD48" w14:textId="77777777" w:rsidR="00E24A68" w:rsidRDefault="00000000" w:rsidP="00E24A68">
      <w:pPr>
        <w:rPr>
          <w:lang w:val="en-US"/>
        </w:rPr>
      </w:pPr>
      <w:r>
        <w:rPr>
          <w:lang w:val="en-US"/>
        </w:rPr>
        <w:t>M</w:t>
      </w:r>
      <w:r w:rsidRPr="000378FA">
        <w:rPr>
          <w:lang w:val="en-US"/>
        </w:rPr>
        <w:t xml:space="preserve">aterial which will undergo physical change causing spalling, weathering or fracturing in the environment of the site will </w:t>
      </w:r>
      <w:r>
        <w:rPr>
          <w:lang w:val="en-US"/>
        </w:rPr>
        <w:t>be rejected</w:t>
      </w:r>
      <w:r w:rsidRPr="000378FA">
        <w:rPr>
          <w:lang w:val="en-US"/>
        </w:rPr>
        <w:t>.</w:t>
      </w:r>
    </w:p>
    <w:p w14:paraId="6B2261B8" w14:textId="77777777" w:rsidR="00E24A68" w:rsidRDefault="00000000" w:rsidP="00E24A68">
      <w:pPr>
        <w:rPr>
          <w:lang w:val="en-US"/>
        </w:rPr>
      </w:pPr>
      <w:r w:rsidRPr="001A04E4">
        <w:rPr>
          <w:b/>
          <w:lang w:val="en-US"/>
        </w:rPr>
        <w:t>Witness Point -</w:t>
      </w:r>
      <w:r w:rsidRPr="001A04E4">
        <w:rPr>
          <w:lang w:val="en-US"/>
        </w:rPr>
        <w:t xml:space="preserve"> Provide to the Superintendent a list of nominated projects where rock from the proposed quarry source has performed well in similar applications.</w:t>
      </w:r>
    </w:p>
    <w:p w14:paraId="210BC363" w14:textId="77777777" w:rsidR="00E24A68" w:rsidRDefault="00000000" w:rsidP="00E24A68">
      <w:pPr>
        <w:rPr>
          <w:lang w:val="en-US"/>
        </w:rPr>
      </w:pPr>
      <w:r>
        <w:rPr>
          <w:lang w:val="en-US"/>
        </w:rPr>
        <w:t>Alternatively submit</w:t>
      </w:r>
      <w:r w:rsidRPr="00F90C01">
        <w:rPr>
          <w:lang w:val="en-US"/>
        </w:rPr>
        <w:t xml:space="preserve"> a report from an experienced petrologist or geotechnical engineer to certify that rock used in the proposed manner will be durable in a marine environment.</w:t>
      </w:r>
    </w:p>
    <w:p w14:paraId="5B536409" w14:textId="77777777" w:rsidR="00E24A68" w:rsidRDefault="00000000" w:rsidP="00E24A68">
      <w:pPr>
        <w:pStyle w:val="Heading3"/>
      </w:pPr>
      <w:r>
        <w:t>Source of Rock – Witness Point</w:t>
      </w:r>
    </w:p>
    <w:p w14:paraId="29319A84" w14:textId="77777777" w:rsidR="00E24A68" w:rsidRDefault="00000000" w:rsidP="00E24A68">
      <w:pPr>
        <w:rPr>
          <w:lang w:val="en-US"/>
        </w:rPr>
      </w:pPr>
      <w:r>
        <w:rPr>
          <w:b/>
          <w:lang w:val="en-US"/>
        </w:rPr>
        <w:t xml:space="preserve">Witness Point - </w:t>
      </w:r>
      <w:r w:rsidRPr="009912F6">
        <w:rPr>
          <w:lang w:val="en-US"/>
        </w:rPr>
        <w:t>Before delivery of</w:t>
      </w:r>
      <w:r>
        <w:rPr>
          <w:lang w:val="en-US"/>
        </w:rPr>
        <w:t xml:space="preserve"> the</w:t>
      </w:r>
      <w:r w:rsidRPr="009912F6">
        <w:rPr>
          <w:lang w:val="en-US"/>
        </w:rPr>
        <w:t xml:space="preserve"> rock submit to the Superintendent for approval</w:t>
      </w:r>
      <w:r>
        <w:rPr>
          <w:lang w:val="en-US"/>
        </w:rPr>
        <w:t xml:space="preserve"> documentation on</w:t>
      </w:r>
      <w:r w:rsidRPr="009912F6">
        <w:rPr>
          <w:lang w:val="en-US"/>
        </w:rPr>
        <w:t xml:space="preserve"> the </w:t>
      </w:r>
      <w:r>
        <w:rPr>
          <w:lang w:val="en-US"/>
        </w:rPr>
        <w:t>source of the rock. Include the following:</w:t>
      </w:r>
    </w:p>
    <w:p w14:paraId="6F018D59" w14:textId="77777777" w:rsidR="00E24A68" w:rsidRPr="001A04E4" w:rsidRDefault="00000000">
      <w:pPr>
        <w:pStyle w:val="Bullet"/>
        <w:numPr>
          <w:ilvl w:val="0"/>
          <w:numId w:val="142"/>
        </w:numPr>
      </w:pPr>
      <w:r w:rsidRPr="001A04E4">
        <w:t>The location of the quarry.</w:t>
      </w:r>
    </w:p>
    <w:p w14:paraId="29986F8B" w14:textId="77777777" w:rsidR="00E24A68" w:rsidRPr="001A04E4" w:rsidRDefault="00000000">
      <w:pPr>
        <w:pStyle w:val="Bullet"/>
        <w:numPr>
          <w:ilvl w:val="0"/>
          <w:numId w:val="142"/>
        </w:numPr>
      </w:pPr>
      <w:r>
        <w:t>A method s</w:t>
      </w:r>
      <w:r w:rsidRPr="001A04E4">
        <w:t>tatement outlining how the proposed quarry operations will produce the specified grading of rock and quarry materials for the works.</w:t>
      </w:r>
    </w:p>
    <w:p w14:paraId="57FBE3AA" w14:textId="77777777" w:rsidR="00E24A68" w:rsidRPr="001A04E4" w:rsidRDefault="00000000">
      <w:pPr>
        <w:pStyle w:val="Bullet"/>
        <w:numPr>
          <w:ilvl w:val="0"/>
          <w:numId w:val="142"/>
        </w:numPr>
      </w:pPr>
      <w:r w:rsidRPr="001A04E4">
        <w:t>Demonstrable evidence that the proposed blasting pattern will minimise the production of latent fractures.</w:t>
      </w:r>
    </w:p>
    <w:p w14:paraId="7559C520" w14:textId="77777777" w:rsidR="00E24A68" w:rsidRPr="001A04E4" w:rsidRDefault="00000000">
      <w:pPr>
        <w:pStyle w:val="Bullet"/>
        <w:numPr>
          <w:ilvl w:val="0"/>
          <w:numId w:val="142"/>
        </w:numPr>
      </w:pPr>
      <w:r w:rsidRPr="001A04E4">
        <w:t>Evidence of a system for inspection and testing to identify rock which does not comply with the requirements of this specification</w:t>
      </w:r>
      <w:r>
        <w:t>. Nominate testing frequency.</w:t>
      </w:r>
    </w:p>
    <w:p w14:paraId="0FEC4AB3" w14:textId="77777777" w:rsidR="00E24A68" w:rsidRPr="001A04E4" w:rsidRDefault="00000000">
      <w:pPr>
        <w:pStyle w:val="Bullet"/>
        <w:numPr>
          <w:ilvl w:val="0"/>
          <w:numId w:val="142"/>
        </w:numPr>
      </w:pPr>
      <w:r w:rsidRPr="001A04E4">
        <w:t>Details of how non-compliant rock will be quarantined from stockpiles of rock proposed for incorporation in the works.</w:t>
      </w:r>
    </w:p>
    <w:p w14:paraId="76FA620E" w14:textId="77777777" w:rsidR="00E24A68" w:rsidRPr="009912F6" w:rsidRDefault="00000000" w:rsidP="00E24A68">
      <w:pPr>
        <w:rPr>
          <w:lang w:val="en-US"/>
        </w:rPr>
      </w:pPr>
      <w:r w:rsidRPr="00747A81">
        <w:rPr>
          <w:lang w:val="en-US"/>
        </w:rPr>
        <w:t xml:space="preserve">The rock </w:t>
      </w:r>
      <w:r>
        <w:rPr>
          <w:lang w:val="en-US"/>
        </w:rPr>
        <w:t>must be available in enough</w:t>
      </w:r>
      <w:r w:rsidRPr="00747A81">
        <w:rPr>
          <w:lang w:val="en-US"/>
        </w:rPr>
        <w:t xml:space="preserve"> quantity to meet the necessary rate of product</w:t>
      </w:r>
      <w:r>
        <w:rPr>
          <w:lang w:val="en-US"/>
        </w:rPr>
        <w:t>ion and delivery to be achieved.</w:t>
      </w:r>
    </w:p>
    <w:p w14:paraId="7E90B9A7" w14:textId="77777777" w:rsidR="00E24A68" w:rsidRDefault="00000000" w:rsidP="00E24A68">
      <w:pPr>
        <w:rPr>
          <w:lang w:val="en-US"/>
        </w:rPr>
      </w:pPr>
      <w:r w:rsidRPr="009912F6">
        <w:rPr>
          <w:lang w:val="en-US"/>
        </w:rPr>
        <w:t xml:space="preserve">Do not alter the location of a source of rock without approval from </w:t>
      </w:r>
      <w:proofErr w:type="gramStart"/>
      <w:r w:rsidRPr="009912F6">
        <w:rPr>
          <w:lang w:val="en-US"/>
        </w:rPr>
        <w:t>the Superintendent</w:t>
      </w:r>
      <w:proofErr w:type="gramEnd"/>
      <w:r w:rsidRPr="009912F6">
        <w:rPr>
          <w:lang w:val="en-US"/>
        </w:rPr>
        <w:t>.</w:t>
      </w:r>
    </w:p>
    <w:p w14:paraId="112F4491" w14:textId="77777777" w:rsidR="00E24A68" w:rsidRDefault="00000000" w:rsidP="00E24A68">
      <w:pPr>
        <w:pStyle w:val="Heading3"/>
      </w:pPr>
      <w:r>
        <w:t>Size of Rock</w:t>
      </w:r>
    </w:p>
    <w:p w14:paraId="5D661CC1" w14:textId="77777777" w:rsidR="00E24A68" w:rsidRDefault="00000000" w:rsidP="00E24A68">
      <w:pPr>
        <w:rPr>
          <w:lang w:val="en-US"/>
        </w:rPr>
      </w:pPr>
      <w:r>
        <w:rPr>
          <w:lang w:val="en-US"/>
        </w:rPr>
        <w:t>Refer to the project drawings.</w:t>
      </w:r>
    </w:p>
    <w:p w14:paraId="316A0D27" w14:textId="77777777" w:rsidR="00E24A68" w:rsidRDefault="00000000" w:rsidP="00AC1C5C">
      <w:pPr>
        <w:pStyle w:val="GuideNotes01"/>
      </w:pPr>
      <w:r>
        <w:t>[If the rock sizes are not shown on the drawings enter properties here. Consider:</w:t>
      </w:r>
    </w:p>
    <w:p w14:paraId="4C87605E" w14:textId="77777777" w:rsidR="00E24A68" w:rsidRDefault="00000000" w:rsidP="00AC1C5C">
      <w:pPr>
        <w:pStyle w:val="GuideNotes01"/>
      </w:pPr>
      <w:r w:rsidRPr="00C81FB9">
        <w:t>Primary rock</w:t>
      </w:r>
      <w:r>
        <w:t>.</w:t>
      </w:r>
    </w:p>
    <w:p w14:paraId="0088CFC4" w14:textId="77777777" w:rsidR="00E24A68" w:rsidRDefault="00000000" w:rsidP="00AC1C5C">
      <w:pPr>
        <w:pStyle w:val="GuideNotes01"/>
      </w:pPr>
      <w:r>
        <w:t>Secondary rock.</w:t>
      </w:r>
    </w:p>
    <w:p w14:paraId="1B974EF9" w14:textId="77777777" w:rsidR="00E24A68" w:rsidRDefault="00000000" w:rsidP="00AC1C5C">
      <w:pPr>
        <w:pStyle w:val="GuideNotes01"/>
      </w:pPr>
      <w:r>
        <w:t>Toe rock.</w:t>
      </w:r>
    </w:p>
    <w:p w14:paraId="16BD65DA" w14:textId="77777777" w:rsidR="00E24A68" w:rsidRDefault="00000000" w:rsidP="00AC1C5C">
      <w:pPr>
        <w:pStyle w:val="GuideNotes01"/>
      </w:pPr>
      <w:r>
        <w:t>Core rock.]</w:t>
      </w:r>
    </w:p>
    <w:p w14:paraId="7AF90E6E" w14:textId="77777777" w:rsidR="00E24A68" w:rsidRDefault="00000000" w:rsidP="00E24A68">
      <w:pPr>
        <w:rPr>
          <w:lang w:val="en-US"/>
        </w:rPr>
      </w:pPr>
      <w:r>
        <w:rPr>
          <w:lang w:val="en-US"/>
        </w:rPr>
        <w:lastRenderedPageBreak/>
        <w:t>Rock to be:</w:t>
      </w:r>
    </w:p>
    <w:p w14:paraId="3FAB9D4A" w14:textId="77777777" w:rsidR="00E24A68" w:rsidRDefault="00000000">
      <w:pPr>
        <w:pStyle w:val="Bullet"/>
        <w:numPr>
          <w:ilvl w:val="0"/>
          <w:numId w:val="142"/>
        </w:numPr>
      </w:pPr>
      <w:r>
        <w:t>Rough angular shaped.</w:t>
      </w:r>
    </w:p>
    <w:p w14:paraId="35BE03C3" w14:textId="77777777" w:rsidR="00E24A68" w:rsidRDefault="00000000">
      <w:pPr>
        <w:pStyle w:val="Bullet"/>
        <w:numPr>
          <w:ilvl w:val="0"/>
          <w:numId w:val="142"/>
        </w:numPr>
      </w:pPr>
      <w:r>
        <w:t>W</w:t>
      </w:r>
      <w:r w:rsidRPr="00F90C01">
        <w:t>ell graded in size</w:t>
      </w:r>
      <w:r>
        <w:t>.</w:t>
      </w:r>
    </w:p>
    <w:p w14:paraId="55A32E8C" w14:textId="77777777" w:rsidR="00E24A68" w:rsidRPr="00F90C01" w:rsidRDefault="00000000">
      <w:pPr>
        <w:pStyle w:val="Bullet"/>
        <w:numPr>
          <w:ilvl w:val="0"/>
          <w:numId w:val="142"/>
        </w:numPr>
      </w:pPr>
      <w:r>
        <w:t>T</w:t>
      </w:r>
      <w:r w:rsidRPr="00F90C01">
        <w:t xml:space="preserve">he maximum dimension </w:t>
      </w:r>
      <w:r>
        <w:t>must</w:t>
      </w:r>
      <w:r w:rsidRPr="00F90C01">
        <w:t xml:space="preserve"> not exceed 1.5 times the minimum dimension when measured at right angles to the minimum dimension.</w:t>
      </w:r>
    </w:p>
    <w:p w14:paraId="703DA179" w14:textId="77777777" w:rsidR="00E24A68" w:rsidRPr="000378FA" w:rsidRDefault="00000000" w:rsidP="00E24A68">
      <w:pPr>
        <w:pStyle w:val="Heading3"/>
        <w:keepLines/>
      </w:pPr>
      <w:r>
        <w:t>Rock T</w:t>
      </w:r>
      <w:r w:rsidRPr="000378FA">
        <w:t xml:space="preserve">esting </w:t>
      </w:r>
      <w:r>
        <w:t>R</w:t>
      </w:r>
      <w:r w:rsidRPr="000378FA">
        <w:t xml:space="preserve">equirements </w:t>
      </w:r>
      <w:r>
        <w:t>–</w:t>
      </w:r>
      <w:r w:rsidRPr="000378FA">
        <w:t xml:space="preserve"> Hold Point</w:t>
      </w:r>
    </w:p>
    <w:p w14:paraId="07689F63" w14:textId="77777777" w:rsidR="00E24A68" w:rsidRPr="00FA5076" w:rsidRDefault="00000000" w:rsidP="00E24A68">
      <w:pPr>
        <w:rPr>
          <w:lang w:val="en-US"/>
        </w:rPr>
      </w:pPr>
      <w:r w:rsidRPr="00FA5076">
        <w:rPr>
          <w:lang w:val="en-US"/>
        </w:rPr>
        <w:t>Have an experienced petrologist or geotechnical engineer test repre</w:t>
      </w:r>
      <w:r>
        <w:rPr>
          <w:lang w:val="en-US"/>
        </w:rPr>
        <w:t>sentative samples to determine:</w:t>
      </w:r>
    </w:p>
    <w:p w14:paraId="53B75954" w14:textId="77777777" w:rsidR="00E24A68" w:rsidRPr="00FA5076" w:rsidRDefault="00000000">
      <w:pPr>
        <w:pStyle w:val="Bullet"/>
        <w:numPr>
          <w:ilvl w:val="0"/>
          <w:numId w:val="150"/>
        </w:numPr>
      </w:pPr>
      <w:r w:rsidRPr="00FA5076">
        <w:t>The mineral composition of the rock</w:t>
      </w:r>
      <w:r>
        <w:t>.</w:t>
      </w:r>
    </w:p>
    <w:p w14:paraId="3BEAC67B" w14:textId="77777777" w:rsidR="00E24A68" w:rsidRPr="00FA5076" w:rsidRDefault="00000000">
      <w:pPr>
        <w:pStyle w:val="Bullet"/>
        <w:numPr>
          <w:ilvl w:val="0"/>
          <w:numId w:val="150"/>
        </w:numPr>
      </w:pPr>
      <w:r w:rsidRPr="00FA5076">
        <w:t>Any other necessary</w:t>
      </w:r>
      <w:r>
        <w:t xml:space="preserve"> tests recommended by the </w:t>
      </w:r>
      <w:r w:rsidRPr="00FA5076">
        <w:t>petrologist or geotechnical engineer to determine the suitabili</w:t>
      </w:r>
      <w:r>
        <w:t>ty of the rock for use on site.</w:t>
      </w:r>
    </w:p>
    <w:p w14:paraId="38CD23CB" w14:textId="77777777" w:rsidR="00E24A68" w:rsidRPr="00FA5076" w:rsidRDefault="00000000" w:rsidP="00E24A68">
      <w:pPr>
        <w:rPr>
          <w:lang w:val="en-US"/>
        </w:rPr>
      </w:pPr>
      <w:r w:rsidRPr="00FA5076">
        <w:rPr>
          <w:lang w:val="en-US"/>
        </w:rPr>
        <w:t xml:space="preserve">Refer to </w:t>
      </w:r>
      <w:r w:rsidRPr="00EB28CA">
        <w:rPr>
          <w:b/>
          <w:lang w:val="en-US"/>
        </w:rPr>
        <w:t>Table - Rock testing requirements.</w:t>
      </w:r>
    </w:p>
    <w:p w14:paraId="30E2E4AF" w14:textId="77777777" w:rsidR="00E24A68" w:rsidRDefault="00000000" w:rsidP="00E24A68">
      <w:pPr>
        <w:rPr>
          <w:lang w:val="en-US"/>
        </w:rPr>
      </w:pPr>
      <w:r w:rsidRPr="00E3575C">
        <w:rPr>
          <w:b/>
          <w:lang w:val="en-US"/>
        </w:rPr>
        <w:t xml:space="preserve">Hold point </w:t>
      </w:r>
      <w:r>
        <w:rPr>
          <w:b/>
          <w:lang w:val="en-US"/>
        </w:rPr>
        <w:t>-</w:t>
      </w:r>
      <w:r>
        <w:rPr>
          <w:lang w:val="en-US"/>
        </w:rPr>
        <w:t xml:space="preserve"> </w:t>
      </w:r>
      <w:r w:rsidRPr="00FA5076">
        <w:rPr>
          <w:lang w:val="en-US"/>
        </w:rPr>
        <w:t>Submit all test results to the Superintendent.</w:t>
      </w:r>
    </w:p>
    <w:p w14:paraId="0B6BE16C" w14:textId="77777777" w:rsidR="00E24A68" w:rsidRDefault="00000000" w:rsidP="00E24A68">
      <w:pPr>
        <w:pStyle w:val="Heading3"/>
        <w:keepLines/>
      </w:pPr>
      <w:r>
        <w:t>Rock Testing Table</w:t>
      </w:r>
    </w:p>
    <w:tbl>
      <w:tblPr>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000" w:firstRow="0" w:lastRow="0" w:firstColumn="0" w:lastColumn="0" w:noHBand="0" w:noVBand="0"/>
      </w:tblPr>
      <w:tblGrid>
        <w:gridCol w:w="2480"/>
        <w:gridCol w:w="7828"/>
      </w:tblGrid>
      <w:tr w:rsidR="009838DF" w14:paraId="3B7B69D9" w14:textId="77777777" w:rsidTr="00096C9A">
        <w:trPr>
          <w:cantSplit/>
        </w:trPr>
        <w:tc>
          <w:tcPr>
            <w:tcW w:w="5000" w:type="pct"/>
            <w:gridSpan w:val="2"/>
            <w:vAlign w:val="center"/>
          </w:tcPr>
          <w:p w14:paraId="44B3A987" w14:textId="77777777" w:rsidR="00E24A68" w:rsidRPr="00E3575C" w:rsidRDefault="00000000" w:rsidP="00096C9A">
            <w:pPr>
              <w:pStyle w:val="TableTitle"/>
              <w:keepNext/>
              <w:keepLines/>
            </w:pPr>
            <w:r>
              <w:t>Table - Rock t</w:t>
            </w:r>
            <w:r w:rsidRPr="00E3575C">
              <w:t>esting</w:t>
            </w:r>
            <w:r>
              <w:t xml:space="preserve"> requirements</w:t>
            </w:r>
          </w:p>
        </w:tc>
      </w:tr>
      <w:tr w:rsidR="009838DF" w14:paraId="424A219F" w14:textId="77777777" w:rsidTr="00096C9A">
        <w:trPr>
          <w:cantSplit/>
        </w:trPr>
        <w:tc>
          <w:tcPr>
            <w:tcW w:w="1203" w:type="pct"/>
            <w:vAlign w:val="center"/>
          </w:tcPr>
          <w:p w14:paraId="08988074" w14:textId="77777777" w:rsidR="00E24A68" w:rsidRPr="00E3575C" w:rsidRDefault="00000000" w:rsidP="00096C9A">
            <w:pPr>
              <w:pStyle w:val="TableTitle"/>
              <w:keepNext/>
              <w:keepLines/>
            </w:pPr>
            <w:r w:rsidRPr="00E3575C">
              <w:t>Characteristic</w:t>
            </w:r>
          </w:p>
        </w:tc>
        <w:tc>
          <w:tcPr>
            <w:tcW w:w="3797" w:type="pct"/>
            <w:vAlign w:val="center"/>
          </w:tcPr>
          <w:p w14:paraId="5D8494B7" w14:textId="77777777" w:rsidR="00E24A68" w:rsidRPr="00E3575C" w:rsidRDefault="00000000" w:rsidP="00096C9A">
            <w:pPr>
              <w:pStyle w:val="TableTitle"/>
              <w:keepNext/>
              <w:keepLines/>
            </w:pPr>
            <w:r w:rsidRPr="00E3575C">
              <w:t>Requirements</w:t>
            </w:r>
          </w:p>
        </w:tc>
      </w:tr>
      <w:tr w:rsidR="009838DF" w14:paraId="54FAEE43" w14:textId="77777777" w:rsidTr="00096C9A">
        <w:tc>
          <w:tcPr>
            <w:tcW w:w="1203" w:type="pct"/>
            <w:vAlign w:val="center"/>
          </w:tcPr>
          <w:p w14:paraId="30F8B53E" w14:textId="77777777" w:rsidR="00E24A68" w:rsidRPr="00E3575C" w:rsidRDefault="00000000" w:rsidP="00096C9A">
            <w:pPr>
              <w:pStyle w:val="TableText"/>
              <w:keepNext/>
              <w:keepLines/>
            </w:pPr>
            <w:r w:rsidRPr="00E3575C">
              <w:t>Visual inspection</w:t>
            </w:r>
          </w:p>
        </w:tc>
        <w:tc>
          <w:tcPr>
            <w:tcW w:w="3797" w:type="pct"/>
            <w:vAlign w:val="center"/>
          </w:tcPr>
          <w:p w14:paraId="504DD541" w14:textId="77777777" w:rsidR="00E24A68" w:rsidRPr="00E3575C" w:rsidRDefault="00000000" w:rsidP="00096C9A">
            <w:pPr>
              <w:pStyle w:val="TableText"/>
              <w:keepNext/>
              <w:keepLines/>
            </w:pPr>
            <w:r>
              <w:t>Degree of weathering, s</w:t>
            </w:r>
            <w:r w:rsidRPr="00E3575C">
              <w:t xml:space="preserve">hape, </w:t>
            </w:r>
            <w:r>
              <w:t>g</w:t>
            </w:r>
            <w:r w:rsidRPr="00E3575C">
              <w:t xml:space="preserve">rading, </w:t>
            </w:r>
            <w:r>
              <w:t>r</w:t>
            </w:r>
            <w:r w:rsidRPr="00E3575C">
              <w:t xml:space="preserve">ock </w:t>
            </w:r>
            <w:r>
              <w:t>q</w:t>
            </w:r>
            <w:r w:rsidRPr="00E3575C">
              <w:t>uality, and Integrity in accordance with this specification.</w:t>
            </w:r>
          </w:p>
        </w:tc>
      </w:tr>
      <w:tr w:rsidR="009838DF" w14:paraId="08401A4B" w14:textId="77777777" w:rsidTr="00096C9A">
        <w:tc>
          <w:tcPr>
            <w:tcW w:w="1203" w:type="pct"/>
            <w:vAlign w:val="center"/>
          </w:tcPr>
          <w:p w14:paraId="39935D67" w14:textId="77777777" w:rsidR="00E24A68" w:rsidRPr="00E3575C" w:rsidRDefault="00000000" w:rsidP="00096C9A">
            <w:pPr>
              <w:pStyle w:val="TableText"/>
              <w:keepNext/>
              <w:keepLines/>
            </w:pPr>
            <w:r w:rsidRPr="00E3575C">
              <w:t>Length-to-thickness ratio</w:t>
            </w:r>
          </w:p>
        </w:tc>
        <w:tc>
          <w:tcPr>
            <w:tcW w:w="3797" w:type="pct"/>
            <w:vAlign w:val="center"/>
          </w:tcPr>
          <w:p w14:paraId="657302D2" w14:textId="77777777" w:rsidR="00E24A68" w:rsidRPr="00E3575C" w:rsidRDefault="00000000" w:rsidP="00096C9A">
            <w:pPr>
              <w:pStyle w:val="TableText"/>
              <w:keepNext/>
              <w:keepLines/>
            </w:pPr>
            <w:r w:rsidRPr="00E3575C">
              <w:t xml:space="preserve">Rock armour </w:t>
            </w:r>
            <w:r>
              <w:t>must</w:t>
            </w:r>
            <w:r w:rsidRPr="00E3575C">
              <w:t xml:space="preserve"> not contain more than 50% by weight of tone with a length to thickness (L/d) ratio greater than 2. Not more than 5% of the rocks </w:t>
            </w:r>
            <w:r>
              <w:t>must</w:t>
            </w:r>
            <w:r w:rsidRPr="00E3575C">
              <w:t xml:space="preserve"> have a length to thickness (L/d) ratio greater than 3.</w:t>
            </w:r>
          </w:p>
        </w:tc>
      </w:tr>
      <w:tr w:rsidR="009838DF" w14:paraId="1C7CD0E0" w14:textId="77777777" w:rsidTr="00096C9A">
        <w:tc>
          <w:tcPr>
            <w:tcW w:w="1203" w:type="pct"/>
            <w:vAlign w:val="center"/>
          </w:tcPr>
          <w:p w14:paraId="1E3D6738" w14:textId="77777777" w:rsidR="00E24A68" w:rsidRPr="00E3575C" w:rsidRDefault="00000000" w:rsidP="00096C9A">
            <w:pPr>
              <w:pStyle w:val="TableText"/>
              <w:keepNext/>
              <w:keepLines/>
            </w:pPr>
            <w:r w:rsidRPr="00E3575C">
              <w:t>Saturated surface-dry relative density</w:t>
            </w:r>
          </w:p>
        </w:tc>
        <w:tc>
          <w:tcPr>
            <w:tcW w:w="3797" w:type="pct"/>
            <w:vAlign w:val="center"/>
          </w:tcPr>
          <w:p w14:paraId="34AD9D1F" w14:textId="77777777" w:rsidR="00E24A68" w:rsidRPr="00E3575C" w:rsidRDefault="00000000" w:rsidP="00096C9A">
            <w:pPr>
              <w:pStyle w:val="TableText"/>
              <w:keepNext/>
              <w:keepLines/>
            </w:pPr>
            <w:r w:rsidRPr="00E3575C">
              <w:t>Sampled, tested, and reported in accordance with AS 4133.2.1.2 – Rock Density tests.</w:t>
            </w:r>
          </w:p>
          <w:p w14:paraId="03717692" w14:textId="77777777" w:rsidR="00E24A68" w:rsidRPr="00E3575C" w:rsidRDefault="00000000" w:rsidP="00096C9A">
            <w:pPr>
              <w:pStyle w:val="TableText"/>
              <w:keepNext/>
              <w:keepLines/>
            </w:pPr>
            <w:r w:rsidRPr="00E3575C">
              <w:t>Average &gt;2,680 kg/m3</w:t>
            </w:r>
          </w:p>
          <w:p w14:paraId="32DE7D61" w14:textId="77777777" w:rsidR="00E24A68" w:rsidRPr="00E3575C" w:rsidRDefault="00000000" w:rsidP="00096C9A">
            <w:pPr>
              <w:pStyle w:val="TableText"/>
              <w:keepNext/>
              <w:keepLines/>
            </w:pPr>
            <w:r w:rsidRPr="00E3575C">
              <w:t>90% of the stones &gt; 2,650 kg/m3</w:t>
            </w:r>
          </w:p>
        </w:tc>
      </w:tr>
      <w:tr w:rsidR="009838DF" w14:paraId="2D0BAE84" w14:textId="77777777" w:rsidTr="00096C9A">
        <w:tc>
          <w:tcPr>
            <w:tcW w:w="1203" w:type="pct"/>
            <w:vAlign w:val="center"/>
          </w:tcPr>
          <w:p w14:paraId="7B65E4A8" w14:textId="77777777" w:rsidR="00E24A68" w:rsidRPr="00E3575C" w:rsidRDefault="00000000" w:rsidP="00096C9A">
            <w:pPr>
              <w:pStyle w:val="TableText"/>
              <w:keepNext/>
              <w:keepLines/>
            </w:pPr>
            <w:r w:rsidRPr="00E3575C">
              <w:t>Water absorption</w:t>
            </w:r>
          </w:p>
        </w:tc>
        <w:tc>
          <w:tcPr>
            <w:tcW w:w="3797" w:type="pct"/>
            <w:vAlign w:val="center"/>
          </w:tcPr>
          <w:p w14:paraId="0F020595" w14:textId="77777777" w:rsidR="00E24A68" w:rsidRPr="00E3575C" w:rsidRDefault="00000000" w:rsidP="00096C9A">
            <w:pPr>
              <w:pStyle w:val="TableText"/>
              <w:keepNext/>
              <w:keepLines/>
            </w:pPr>
            <w:r w:rsidRPr="00E3575C">
              <w:t>Sampled, tested and reported in accordance with AS 4133.2.1.2 – Rock Porosity tests</w:t>
            </w:r>
          </w:p>
          <w:p w14:paraId="5B9CE50B" w14:textId="77777777" w:rsidR="00E24A68" w:rsidRPr="00E3575C" w:rsidRDefault="00000000" w:rsidP="00096C9A">
            <w:pPr>
              <w:pStyle w:val="TableText"/>
              <w:keepNext/>
              <w:keepLines/>
            </w:pPr>
            <w:r w:rsidRPr="00E3575C">
              <w:t>2% Maximum</w:t>
            </w:r>
          </w:p>
        </w:tc>
      </w:tr>
      <w:tr w:rsidR="009838DF" w14:paraId="6A1DB905" w14:textId="77777777" w:rsidTr="00096C9A">
        <w:tc>
          <w:tcPr>
            <w:tcW w:w="1203" w:type="pct"/>
            <w:vAlign w:val="center"/>
          </w:tcPr>
          <w:p w14:paraId="3432B76D" w14:textId="77777777" w:rsidR="00E24A68" w:rsidRPr="00E3575C" w:rsidRDefault="00000000" w:rsidP="00096C9A">
            <w:pPr>
              <w:pStyle w:val="TableText"/>
              <w:keepNext/>
              <w:keepLines/>
            </w:pPr>
            <w:r>
              <w:t>Los A</w:t>
            </w:r>
            <w:r w:rsidRPr="00E3575C">
              <w:t>ngeles</w:t>
            </w:r>
          </w:p>
          <w:p w14:paraId="18B3904A" w14:textId="77777777" w:rsidR="00E24A68" w:rsidRPr="00E3575C" w:rsidRDefault="00000000" w:rsidP="00096C9A">
            <w:pPr>
              <w:pStyle w:val="TableText"/>
              <w:keepNext/>
              <w:keepLines/>
            </w:pPr>
            <w:r w:rsidRPr="00E3575C">
              <w:t>abrasion test</w:t>
            </w:r>
          </w:p>
        </w:tc>
        <w:tc>
          <w:tcPr>
            <w:tcW w:w="3797" w:type="pct"/>
            <w:vAlign w:val="center"/>
          </w:tcPr>
          <w:p w14:paraId="3BB3297F" w14:textId="77777777" w:rsidR="00E24A68" w:rsidRPr="00E3575C" w:rsidRDefault="00000000" w:rsidP="00096C9A">
            <w:pPr>
              <w:pStyle w:val="TableText"/>
              <w:keepNext/>
              <w:keepLines/>
            </w:pPr>
            <w:r w:rsidRPr="00E3575C">
              <w:t>AS 1141, Section 23</w:t>
            </w:r>
          </w:p>
          <w:p w14:paraId="634BB2F8" w14:textId="77777777" w:rsidR="00E24A68" w:rsidRPr="00E3575C" w:rsidRDefault="00000000" w:rsidP="00096C9A">
            <w:pPr>
              <w:pStyle w:val="TableText"/>
              <w:keepNext/>
              <w:keepLines/>
            </w:pPr>
            <w:r w:rsidRPr="00E3575C">
              <w:t xml:space="preserve">Loss </w:t>
            </w:r>
            <w:r>
              <w:t>must</w:t>
            </w:r>
            <w:r w:rsidRPr="00E3575C">
              <w:t xml:space="preserve"> not exceed 20%.</w:t>
            </w:r>
          </w:p>
        </w:tc>
      </w:tr>
      <w:tr w:rsidR="009838DF" w14:paraId="29222D6C" w14:textId="77777777" w:rsidTr="00096C9A">
        <w:trPr>
          <w:cantSplit/>
        </w:trPr>
        <w:tc>
          <w:tcPr>
            <w:tcW w:w="1203" w:type="pct"/>
            <w:vAlign w:val="center"/>
          </w:tcPr>
          <w:p w14:paraId="114FE85C" w14:textId="77777777" w:rsidR="00E24A68" w:rsidRPr="00E3575C" w:rsidRDefault="00000000" w:rsidP="00096C9A">
            <w:pPr>
              <w:pStyle w:val="TableText"/>
              <w:keepNext/>
              <w:keepLines/>
            </w:pPr>
            <w:r w:rsidRPr="00E3575C">
              <w:t>Crushing</w:t>
            </w:r>
          </w:p>
          <w:p w14:paraId="4191C858" w14:textId="77777777" w:rsidR="00E24A68" w:rsidRPr="00E3575C" w:rsidRDefault="00000000" w:rsidP="00096C9A">
            <w:pPr>
              <w:pStyle w:val="TableText"/>
              <w:keepNext/>
              <w:keepLines/>
            </w:pPr>
            <w:r w:rsidRPr="00E3575C">
              <w:t>resistance</w:t>
            </w:r>
          </w:p>
        </w:tc>
        <w:tc>
          <w:tcPr>
            <w:tcW w:w="3797" w:type="pct"/>
            <w:vAlign w:val="center"/>
          </w:tcPr>
          <w:p w14:paraId="10BFB748" w14:textId="77777777" w:rsidR="00E24A68" w:rsidRPr="00E3575C" w:rsidRDefault="00000000" w:rsidP="00096C9A">
            <w:pPr>
              <w:pStyle w:val="TableText"/>
              <w:keepNext/>
              <w:keepLines/>
            </w:pPr>
            <w:r w:rsidRPr="00E3575C">
              <w:t xml:space="preserve">The Point Load Index (IS50) (determined to AS 4133.4.1) </w:t>
            </w:r>
            <w:r>
              <w:t>must</w:t>
            </w:r>
            <w:r w:rsidRPr="00E3575C">
              <w:t xml:space="preserve"> be a minimum of 3.5 MPa for Armour, and a minimum of 2.5 MPa for all other quarry material</w:t>
            </w:r>
          </w:p>
          <w:p w14:paraId="25E6FA6F" w14:textId="77777777" w:rsidR="00E24A68" w:rsidRPr="00E3575C" w:rsidRDefault="00000000" w:rsidP="00096C9A">
            <w:pPr>
              <w:pStyle w:val="TableText"/>
              <w:keepNext/>
              <w:keepLines/>
            </w:pPr>
            <w:r w:rsidRPr="00E3575C">
              <w:t xml:space="preserve">The ultimate compressive strength (UCS) (determined in accordance with AS 4133.4.2.1) </w:t>
            </w:r>
            <w:r>
              <w:t>must</w:t>
            </w:r>
            <w:r w:rsidRPr="00E3575C">
              <w:t xml:space="preserve"> be a minimum of 100 MPa for Armour/Filter and 50 MPa for all other quarry material</w:t>
            </w:r>
          </w:p>
        </w:tc>
      </w:tr>
      <w:tr w:rsidR="009838DF" w14:paraId="7C7960BB" w14:textId="77777777" w:rsidTr="00096C9A">
        <w:tc>
          <w:tcPr>
            <w:tcW w:w="1203" w:type="pct"/>
            <w:vAlign w:val="center"/>
          </w:tcPr>
          <w:p w14:paraId="1F354B73" w14:textId="77777777" w:rsidR="00E24A68" w:rsidRPr="00E3575C" w:rsidRDefault="00000000" w:rsidP="00096C9A">
            <w:pPr>
              <w:pStyle w:val="TableText"/>
            </w:pPr>
            <w:r w:rsidRPr="00E3575C">
              <w:t>Sodium sulphate soundness test</w:t>
            </w:r>
          </w:p>
        </w:tc>
        <w:tc>
          <w:tcPr>
            <w:tcW w:w="3797" w:type="pct"/>
            <w:vAlign w:val="center"/>
          </w:tcPr>
          <w:p w14:paraId="5A9C2BA1" w14:textId="77777777" w:rsidR="00E24A68" w:rsidRPr="00E3575C" w:rsidRDefault="00000000" w:rsidP="00096C9A">
            <w:pPr>
              <w:pStyle w:val="TableText"/>
            </w:pPr>
            <w:r w:rsidRPr="00E3575C">
              <w:t>AS 1141, Section 24 for 5 cycles</w:t>
            </w:r>
          </w:p>
          <w:p w14:paraId="3442A9D0" w14:textId="77777777" w:rsidR="00E24A68" w:rsidRPr="00E3575C" w:rsidRDefault="00000000" w:rsidP="00096C9A">
            <w:pPr>
              <w:pStyle w:val="TableText"/>
            </w:pPr>
            <w:r w:rsidRPr="00E3575C">
              <w:t xml:space="preserve">Loss </w:t>
            </w:r>
            <w:r>
              <w:t>must</w:t>
            </w:r>
            <w:r w:rsidRPr="00E3575C">
              <w:t xml:space="preserve"> not exceed 2.5%</w:t>
            </w:r>
          </w:p>
        </w:tc>
      </w:tr>
    </w:tbl>
    <w:p w14:paraId="5780F3C6" w14:textId="77777777" w:rsidR="00E24A68" w:rsidRDefault="00000000" w:rsidP="00E24A68">
      <w:pPr>
        <w:pStyle w:val="Heading3"/>
        <w:keepLines/>
      </w:pPr>
      <w:r>
        <w:t>Sample Production Loads – Witness Point</w:t>
      </w:r>
    </w:p>
    <w:p w14:paraId="0914C6EE" w14:textId="77777777" w:rsidR="00E24A68" w:rsidRPr="00984B69" w:rsidRDefault="00000000" w:rsidP="00E24A68">
      <w:pPr>
        <w:rPr>
          <w:lang w:val="en-US"/>
        </w:rPr>
      </w:pPr>
      <w:r>
        <w:rPr>
          <w:lang w:val="en-US"/>
        </w:rPr>
        <w:t>Supply rock</w:t>
      </w:r>
      <w:r w:rsidRPr="00984B69">
        <w:rPr>
          <w:lang w:val="en-US"/>
        </w:rPr>
        <w:t xml:space="preserve"> samples of masses as specified</w:t>
      </w:r>
      <w:r>
        <w:rPr>
          <w:lang w:val="en-US"/>
        </w:rPr>
        <w:t xml:space="preserve"> on the project drawings before the </w:t>
      </w:r>
      <w:proofErr w:type="gramStart"/>
      <w:r>
        <w:rPr>
          <w:lang w:val="en-US"/>
        </w:rPr>
        <w:t>works start</w:t>
      </w:r>
      <w:proofErr w:type="gramEnd"/>
      <w:r>
        <w:rPr>
          <w:lang w:val="en-US"/>
        </w:rPr>
        <w:t>. Weigh each sample of stone and mark</w:t>
      </w:r>
      <w:r w:rsidRPr="00984B69">
        <w:rPr>
          <w:lang w:val="en-US"/>
        </w:rPr>
        <w:t xml:space="preserve"> with their mass</w:t>
      </w:r>
      <w:r>
        <w:rPr>
          <w:lang w:val="en-US"/>
        </w:rPr>
        <w:t>.</w:t>
      </w:r>
    </w:p>
    <w:p w14:paraId="7D203D52" w14:textId="77777777" w:rsidR="00E24A68" w:rsidRPr="00984B69" w:rsidRDefault="00000000" w:rsidP="00E24A68">
      <w:pPr>
        <w:rPr>
          <w:lang w:val="en-US"/>
        </w:rPr>
      </w:pPr>
      <w:r>
        <w:rPr>
          <w:lang w:val="en-US"/>
        </w:rPr>
        <w:t>Sample production loads to</w:t>
      </w:r>
      <w:r w:rsidRPr="00984B69">
        <w:rPr>
          <w:lang w:val="en-US"/>
        </w:rPr>
        <w:t xml:space="preserve"> be set aside both at the site and at the quarry in areas approved by the Superintendent</w:t>
      </w:r>
      <w:r>
        <w:rPr>
          <w:lang w:val="en-US"/>
        </w:rPr>
        <w:t>,</w:t>
      </w:r>
      <w:r w:rsidRPr="00984B69">
        <w:rPr>
          <w:lang w:val="en-US"/>
        </w:rPr>
        <w:t xml:space="preserve"> for the duration of the works. The sample production </w:t>
      </w:r>
      <w:r>
        <w:rPr>
          <w:lang w:val="en-US"/>
        </w:rPr>
        <w:t>to</w:t>
      </w:r>
      <w:r w:rsidRPr="00984B69">
        <w:rPr>
          <w:lang w:val="en-US"/>
        </w:rPr>
        <w:t xml:space="preserve"> be used as a visual reference throughout the works.</w:t>
      </w:r>
    </w:p>
    <w:p w14:paraId="58DD8114" w14:textId="77777777" w:rsidR="00E24A68" w:rsidRPr="00984B69" w:rsidRDefault="00000000" w:rsidP="00E24A68">
      <w:pPr>
        <w:rPr>
          <w:lang w:val="en-US"/>
        </w:rPr>
      </w:pPr>
      <w:r>
        <w:rPr>
          <w:lang w:val="en-US"/>
        </w:rPr>
        <w:lastRenderedPageBreak/>
        <w:t>Produce t</w:t>
      </w:r>
      <w:r w:rsidRPr="00984B69">
        <w:rPr>
          <w:lang w:val="en-US"/>
        </w:rPr>
        <w:t>he sample pr</w:t>
      </w:r>
      <w:r>
        <w:rPr>
          <w:lang w:val="en-US"/>
        </w:rPr>
        <w:t>oduction loads</w:t>
      </w:r>
      <w:r w:rsidRPr="00984B69">
        <w:rPr>
          <w:lang w:val="en-US"/>
        </w:rPr>
        <w:t xml:space="preserve"> using the quarrying techniques</w:t>
      </w:r>
      <w:r>
        <w:rPr>
          <w:lang w:val="en-US"/>
        </w:rPr>
        <w:t xml:space="preserve"> proposed for full production. Test each sample load</w:t>
      </w:r>
      <w:r w:rsidRPr="00984B69">
        <w:rPr>
          <w:lang w:val="en-US"/>
        </w:rPr>
        <w:t xml:space="preserve"> to demonstrate compliance. Refer to the </w:t>
      </w:r>
      <w:r w:rsidRPr="00C81FB9">
        <w:rPr>
          <w:b/>
          <w:lang w:val="en-US"/>
        </w:rPr>
        <w:t xml:space="preserve">Rock testing requirements </w:t>
      </w:r>
      <w:r w:rsidRPr="00984B69">
        <w:rPr>
          <w:lang w:val="en-US"/>
        </w:rPr>
        <w:t xml:space="preserve">clause in this </w:t>
      </w:r>
      <w:proofErr w:type="gramStart"/>
      <w:r w:rsidRPr="00984B69">
        <w:rPr>
          <w:lang w:val="en-US"/>
        </w:rPr>
        <w:t>worksection</w:t>
      </w:r>
      <w:proofErr w:type="gramEnd"/>
      <w:r w:rsidRPr="00984B69">
        <w:rPr>
          <w:lang w:val="en-US"/>
        </w:rPr>
        <w:t>.</w:t>
      </w:r>
    </w:p>
    <w:p w14:paraId="44ADB3B5" w14:textId="77777777" w:rsidR="00E24A68" w:rsidRDefault="00000000" w:rsidP="00E24A68">
      <w:pPr>
        <w:rPr>
          <w:lang w:val="en-US"/>
        </w:rPr>
      </w:pPr>
      <w:r w:rsidRPr="00C81FB9">
        <w:rPr>
          <w:b/>
          <w:lang w:val="en-US"/>
        </w:rPr>
        <w:t>Witness Point -</w:t>
      </w:r>
      <w:r w:rsidRPr="00984B69">
        <w:rPr>
          <w:lang w:val="en-US"/>
        </w:rPr>
        <w:t xml:space="preserve"> Submit all </w:t>
      </w:r>
      <w:r>
        <w:rPr>
          <w:lang w:val="en-US"/>
        </w:rPr>
        <w:t xml:space="preserve">sample load </w:t>
      </w:r>
      <w:r w:rsidRPr="00984B69">
        <w:rPr>
          <w:lang w:val="en-US"/>
        </w:rPr>
        <w:t>test results to the Superintendent for conformance.</w:t>
      </w:r>
    </w:p>
    <w:p w14:paraId="56D3FF9E" w14:textId="77777777" w:rsidR="00E24A68" w:rsidRDefault="00000000" w:rsidP="00E24A68">
      <w:pPr>
        <w:pStyle w:val="Heading3"/>
      </w:pPr>
      <w:r>
        <w:t>Delivery</w:t>
      </w:r>
    </w:p>
    <w:p w14:paraId="1E023A93" w14:textId="77777777" w:rsidR="00E24A68" w:rsidRDefault="00000000" w:rsidP="00E24A68">
      <w:pPr>
        <w:rPr>
          <w:lang w:val="en-US"/>
        </w:rPr>
      </w:pPr>
      <w:r w:rsidRPr="009912F6">
        <w:rPr>
          <w:lang w:val="en-US"/>
        </w:rPr>
        <w:t>Load, transport</w:t>
      </w:r>
      <w:r>
        <w:rPr>
          <w:lang w:val="en-US"/>
        </w:rPr>
        <w:t>,</w:t>
      </w:r>
      <w:r w:rsidRPr="009912F6">
        <w:rPr>
          <w:lang w:val="en-US"/>
        </w:rPr>
        <w:t xml:space="preserve"> and unload rock in a manner which will not cause fracture or any other reduction in quality of the rock</w:t>
      </w:r>
      <w:r>
        <w:rPr>
          <w:lang w:val="en-US"/>
        </w:rPr>
        <w:t>.</w:t>
      </w:r>
    </w:p>
    <w:p w14:paraId="568DDBA3" w14:textId="77777777" w:rsidR="00E24A68" w:rsidRDefault="00000000" w:rsidP="00E24A68">
      <w:pPr>
        <w:rPr>
          <w:lang w:val="en-US"/>
        </w:rPr>
      </w:pPr>
      <w:r>
        <w:rPr>
          <w:lang w:val="en-US"/>
        </w:rPr>
        <w:t>Contractor to indicate whether</w:t>
      </w:r>
      <w:r w:rsidRPr="009912F6">
        <w:rPr>
          <w:lang w:val="en-US"/>
        </w:rPr>
        <w:t xml:space="preserve"> rock will </w:t>
      </w:r>
      <w:r>
        <w:rPr>
          <w:lang w:val="en-US"/>
        </w:rPr>
        <w:t>be delivered and placed next</w:t>
      </w:r>
      <w:r w:rsidRPr="009912F6">
        <w:rPr>
          <w:lang w:val="en-US"/>
        </w:rPr>
        <w:t xml:space="preserve"> to</w:t>
      </w:r>
      <w:r>
        <w:rPr>
          <w:lang w:val="en-US"/>
        </w:rPr>
        <w:t>,</w:t>
      </w:r>
      <w:r w:rsidRPr="009912F6">
        <w:rPr>
          <w:lang w:val="en-US"/>
        </w:rPr>
        <w:t xml:space="preserve"> or near the works</w:t>
      </w:r>
      <w:r>
        <w:rPr>
          <w:lang w:val="en-US"/>
        </w:rPr>
        <w:t>,</w:t>
      </w:r>
      <w:r w:rsidRPr="009912F6">
        <w:rPr>
          <w:lang w:val="en-US"/>
        </w:rPr>
        <w:t xml:space="preserve"> or be incorporated straight into the works.</w:t>
      </w:r>
    </w:p>
    <w:p w14:paraId="1B2FEBEF" w14:textId="77777777" w:rsidR="00E24A68" w:rsidRDefault="00000000" w:rsidP="00E24A68">
      <w:pPr>
        <w:rPr>
          <w:lang w:val="en-US"/>
        </w:rPr>
      </w:pPr>
      <w:r w:rsidRPr="002444D7">
        <w:rPr>
          <w:lang w:val="en-US"/>
        </w:rPr>
        <w:t xml:space="preserve">Separate stockpiles </w:t>
      </w:r>
      <w:r>
        <w:rPr>
          <w:lang w:val="en-US"/>
        </w:rPr>
        <w:t>to</w:t>
      </w:r>
      <w:r w:rsidRPr="002444D7">
        <w:rPr>
          <w:lang w:val="en-US"/>
        </w:rPr>
        <w:t xml:space="preserve"> be made for different grades of rock</w:t>
      </w:r>
      <w:r>
        <w:rPr>
          <w:lang w:val="en-US"/>
        </w:rPr>
        <w:t xml:space="preserve">. </w:t>
      </w:r>
      <w:r>
        <w:t>Form stockpiles so that they do not constitute a hazard.</w:t>
      </w:r>
    </w:p>
    <w:p w14:paraId="187B02FF" w14:textId="77777777" w:rsidR="00E24A68" w:rsidRPr="006842C8" w:rsidRDefault="00000000" w:rsidP="00E24A68">
      <w:r>
        <w:t>Remove and dispose off-</w:t>
      </w:r>
      <w:r w:rsidRPr="006842C8">
        <w:t>site any rock material:</w:t>
      </w:r>
    </w:p>
    <w:p w14:paraId="422EBBF1" w14:textId="77777777" w:rsidR="00E24A68" w:rsidRPr="006842C8" w:rsidRDefault="00000000">
      <w:pPr>
        <w:pStyle w:val="Bullet"/>
        <w:numPr>
          <w:ilvl w:val="0"/>
          <w:numId w:val="142"/>
        </w:numPr>
      </w:pPr>
      <w:r w:rsidRPr="006842C8">
        <w:t>Not meeting the requirements of this Specification</w:t>
      </w:r>
      <w:r>
        <w:t>.</w:t>
      </w:r>
    </w:p>
    <w:p w14:paraId="15ECD516" w14:textId="77777777" w:rsidR="00E24A68" w:rsidRPr="006842C8" w:rsidRDefault="00000000">
      <w:pPr>
        <w:pStyle w:val="Bullet"/>
        <w:numPr>
          <w:ilvl w:val="0"/>
          <w:numId w:val="142"/>
        </w:numPr>
      </w:pPr>
      <w:r w:rsidRPr="006842C8">
        <w:t>Deemed not suitable for incorporation in the works by the Superintendent.</w:t>
      </w:r>
    </w:p>
    <w:p w14:paraId="39B759E0" w14:textId="77777777" w:rsidR="00E24A68" w:rsidRPr="006842C8" w:rsidRDefault="00000000" w:rsidP="00E24A68">
      <w:pPr>
        <w:rPr>
          <w:rFonts w:cs="Arial"/>
          <w:b/>
          <w:bCs/>
          <w:sz w:val="24"/>
          <w:szCs w:val="26"/>
        </w:rPr>
      </w:pPr>
      <w:r w:rsidRPr="006842C8">
        <w:t>Removal to be at the Contractor’s expense.</w:t>
      </w:r>
    </w:p>
    <w:p w14:paraId="49FFB8A5" w14:textId="77777777" w:rsidR="00E24A68" w:rsidRDefault="00000000" w:rsidP="00E24A68">
      <w:pPr>
        <w:pStyle w:val="Heading3"/>
      </w:pPr>
      <w:r>
        <w:t>Placement – Hold Point</w:t>
      </w:r>
    </w:p>
    <w:p w14:paraId="725B7CB6" w14:textId="77777777" w:rsidR="00E24A68" w:rsidRPr="00F90C01" w:rsidRDefault="00000000" w:rsidP="00E24A68">
      <w:pPr>
        <w:rPr>
          <w:lang w:val="en-US"/>
        </w:rPr>
      </w:pPr>
      <w:r w:rsidRPr="00F90C01">
        <w:rPr>
          <w:lang w:val="en-US"/>
        </w:rPr>
        <w:t>Place rock to the lines, l</w:t>
      </w:r>
      <w:r>
        <w:rPr>
          <w:lang w:val="en-US"/>
        </w:rPr>
        <w:t>evels and batters shown on the project d</w:t>
      </w:r>
      <w:r w:rsidRPr="00F90C01">
        <w:rPr>
          <w:lang w:val="en-US"/>
        </w:rPr>
        <w:t>ra</w:t>
      </w:r>
      <w:r>
        <w:rPr>
          <w:lang w:val="en-US"/>
        </w:rPr>
        <w:t>wings. The batter shown on the project drawings must</w:t>
      </w:r>
      <w:r w:rsidRPr="00F90C01">
        <w:rPr>
          <w:lang w:val="en-US"/>
        </w:rPr>
        <w:t xml:space="preserve"> be adhered to over the full height of the rock structure.</w:t>
      </w:r>
    </w:p>
    <w:p w14:paraId="3ACC4C1A" w14:textId="77777777" w:rsidR="00E24A68" w:rsidRDefault="00000000" w:rsidP="00E24A68">
      <w:pPr>
        <w:rPr>
          <w:lang w:val="en-US"/>
        </w:rPr>
      </w:pPr>
      <w:r w:rsidRPr="006842C8">
        <w:rPr>
          <w:lang w:val="en-US"/>
        </w:rPr>
        <w:t>Placement of rock to start at the toe of th</w:t>
      </w:r>
      <w:r>
        <w:rPr>
          <w:lang w:val="en-US"/>
        </w:rPr>
        <w:t xml:space="preserve">e batter. </w:t>
      </w:r>
      <w:r w:rsidRPr="006842C8">
        <w:rPr>
          <w:lang w:val="en-US"/>
        </w:rPr>
        <w:t>All toe rock must be well embedded to form a secure foundation for the rock on the batter</w:t>
      </w:r>
      <w:r>
        <w:rPr>
          <w:lang w:val="en-US"/>
        </w:rPr>
        <w:t>s</w:t>
      </w:r>
      <w:r w:rsidRPr="006842C8">
        <w:rPr>
          <w:lang w:val="en-US"/>
        </w:rPr>
        <w:t>.</w:t>
      </w:r>
      <w:r>
        <w:rPr>
          <w:lang w:val="en-US"/>
        </w:rPr>
        <w:t xml:space="preserve"> Place rock layers </w:t>
      </w:r>
      <w:r w:rsidRPr="006842C8">
        <w:rPr>
          <w:lang w:val="en-US"/>
        </w:rPr>
        <w:t>to final thickness proc</w:t>
      </w:r>
      <w:r>
        <w:rPr>
          <w:lang w:val="en-US"/>
        </w:rPr>
        <w:t>eeding inwards and up the face.</w:t>
      </w:r>
    </w:p>
    <w:p w14:paraId="4A905032" w14:textId="77777777" w:rsidR="00E24A68" w:rsidRDefault="00000000" w:rsidP="00E24A68">
      <w:pPr>
        <w:rPr>
          <w:lang w:val="en-US"/>
        </w:rPr>
      </w:pPr>
      <w:r>
        <w:rPr>
          <w:lang w:val="en-US"/>
        </w:rPr>
        <w:t xml:space="preserve">Rock </w:t>
      </w:r>
      <w:r w:rsidRPr="00CC5A0F">
        <w:rPr>
          <w:lang w:val="en-US"/>
        </w:rPr>
        <w:t>placed directly on geotextiles must be placed with a drop height of less than 1</w:t>
      </w:r>
      <w:r>
        <w:rPr>
          <w:lang w:val="en-US"/>
        </w:rPr>
        <w:t> </w:t>
      </w:r>
      <w:r w:rsidRPr="00CC5A0F">
        <w:rPr>
          <w:lang w:val="en-US"/>
        </w:rPr>
        <w:t>m</w:t>
      </w:r>
      <w:r>
        <w:rPr>
          <w:lang w:val="en-US"/>
        </w:rPr>
        <w:t>.</w:t>
      </w:r>
    </w:p>
    <w:p w14:paraId="1D616456" w14:textId="77777777" w:rsidR="00E24A68" w:rsidRDefault="00000000" w:rsidP="00E24A68">
      <w:pPr>
        <w:rPr>
          <w:lang w:val="en-US"/>
        </w:rPr>
      </w:pPr>
      <w:r w:rsidRPr="00375DC9">
        <w:rPr>
          <w:lang w:val="en-US"/>
        </w:rPr>
        <w:t xml:space="preserve">Place rock by crane, excavator, or other plant approved by the Superintendent. </w:t>
      </w:r>
      <w:r>
        <w:rPr>
          <w:lang w:val="en-US"/>
        </w:rPr>
        <w:t>Place rock</w:t>
      </w:r>
      <w:r w:rsidRPr="00375DC9">
        <w:rPr>
          <w:lang w:val="en-US"/>
        </w:rPr>
        <w:t xml:space="preserve"> firmly onto previously placed layers.</w:t>
      </w:r>
    </w:p>
    <w:p w14:paraId="3C52E65F" w14:textId="77777777" w:rsidR="00E24A68" w:rsidRDefault="00000000" w:rsidP="00E24A68">
      <w:pPr>
        <w:rPr>
          <w:lang w:val="en-US"/>
        </w:rPr>
      </w:pPr>
      <w:r w:rsidRPr="008D51E1">
        <w:rPr>
          <w:lang w:val="en-US"/>
        </w:rPr>
        <w:t xml:space="preserve">Place all </w:t>
      </w:r>
      <w:proofErr w:type="gramStart"/>
      <w:r w:rsidRPr="008D51E1">
        <w:rPr>
          <w:lang w:val="en-US"/>
        </w:rPr>
        <w:t>rock</w:t>
      </w:r>
      <w:proofErr w:type="gramEnd"/>
      <w:r w:rsidRPr="008D51E1">
        <w:rPr>
          <w:lang w:val="en-US"/>
        </w:rPr>
        <w:t xml:space="preserve"> to </w:t>
      </w:r>
      <w:proofErr w:type="spellStart"/>
      <w:r w:rsidRPr="008D51E1">
        <w:rPr>
          <w:lang w:val="en-US"/>
        </w:rPr>
        <w:t>minimise</w:t>
      </w:r>
      <w:proofErr w:type="spellEnd"/>
      <w:r w:rsidRPr="008D51E1">
        <w:rPr>
          <w:lang w:val="en-US"/>
        </w:rPr>
        <w:t xml:space="preserve"> the breakdown of individual rocks. Placement must not cause disturbance or dislodgement of existing rock and underlying layers.</w:t>
      </w:r>
    </w:p>
    <w:p w14:paraId="535CAE04" w14:textId="77777777" w:rsidR="00E24A68" w:rsidRPr="009B36C3" w:rsidRDefault="00000000" w:rsidP="00E24A68">
      <w:pPr>
        <w:rPr>
          <w:lang w:val="en-US"/>
        </w:rPr>
      </w:pPr>
      <w:r w:rsidRPr="009B36C3">
        <w:rPr>
          <w:lang w:val="en-US"/>
        </w:rPr>
        <w:t xml:space="preserve">Bed all rock on the underlying </w:t>
      </w:r>
      <w:r>
        <w:rPr>
          <w:lang w:val="en-US"/>
        </w:rPr>
        <w:t>materials and the lower rocks. Place r</w:t>
      </w:r>
      <w:r w:rsidRPr="009B36C3">
        <w:rPr>
          <w:lang w:val="en-US"/>
        </w:rPr>
        <w:t xml:space="preserve">ocks on </w:t>
      </w:r>
      <w:r>
        <w:rPr>
          <w:lang w:val="en-US"/>
        </w:rPr>
        <w:t xml:space="preserve">the finished face </w:t>
      </w:r>
      <w:r w:rsidRPr="009B36C3">
        <w:rPr>
          <w:lang w:val="en-US"/>
        </w:rPr>
        <w:t>stable whereby they:</w:t>
      </w:r>
    </w:p>
    <w:p w14:paraId="258CB1B0" w14:textId="77777777" w:rsidR="00E24A68" w:rsidRPr="009B36C3" w:rsidRDefault="00000000">
      <w:pPr>
        <w:pStyle w:val="Bullet"/>
        <w:numPr>
          <w:ilvl w:val="0"/>
          <w:numId w:val="142"/>
        </w:numPr>
      </w:pPr>
      <w:r w:rsidRPr="009B36C3">
        <w:t>Do not create a hazard.</w:t>
      </w:r>
    </w:p>
    <w:p w14:paraId="21896570" w14:textId="77777777" w:rsidR="00E24A68" w:rsidRDefault="00000000">
      <w:pPr>
        <w:pStyle w:val="Bullet"/>
        <w:numPr>
          <w:ilvl w:val="0"/>
          <w:numId w:val="142"/>
        </w:numPr>
      </w:pPr>
      <w:r w:rsidRPr="009B36C3">
        <w:t>Cannot be displaced by manual means which may pose a safety hazard to the public.</w:t>
      </w:r>
    </w:p>
    <w:p w14:paraId="2F052B84" w14:textId="77777777" w:rsidR="00E24A68" w:rsidRDefault="00000000" w:rsidP="00E24A68">
      <w:pPr>
        <w:rPr>
          <w:lang w:val="en-US"/>
        </w:rPr>
      </w:pPr>
      <w:r w:rsidRPr="00375DC9">
        <w:rPr>
          <w:lang w:val="en-US"/>
        </w:rPr>
        <w:t>R</w:t>
      </w:r>
      <w:r>
        <w:rPr>
          <w:lang w:val="en-US"/>
        </w:rPr>
        <w:t>eclaim</w:t>
      </w:r>
      <w:r w:rsidRPr="00375DC9">
        <w:rPr>
          <w:lang w:val="en-US"/>
        </w:rPr>
        <w:t xml:space="preserve"> any rock which rolls bey</w:t>
      </w:r>
      <w:r>
        <w:rPr>
          <w:lang w:val="en-US"/>
        </w:rPr>
        <w:t xml:space="preserve">ond the </w:t>
      </w:r>
      <w:proofErr w:type="gramStart"/>
      <w:r>
        <w:rPr>
          <w:lang w:val="en-US"/>
        </w:rPr>
        <w:t>cross section</w:t>
      </w:r>
      <w:proofErr w:type="gramEnd"/>
      <w:r>
        <w:rPr>
          <w:lang w:val="en-US"/>
        </w:rPr>
        <w:t xml:space="preserve"> profile</w:t>
      </w:r>
      <w:r w:rsidRPr="00375DC9">
        <w:rPr>
          <w:lang w:val="en-US"/>
        </w:rPr>
        <w:t xml:space="preserve"> and reinstate.</w:t>
      </w:r>
    </w:p>
    <w:p w14:paraId="746338C6" w14:textId="77777777" w:rsidR="00E24A68" w:rsidRDefault="00000000" w:rsidP="00E24A68">
      <w:pPr>
        <w:rPr>
          <w:lang w:val="en-US"/>
        </w:rPr>
      </w:pPr>
      <w:r w:rsidRPr="00EC671C">
        <w:rPr>
          <w:b/>
          <w:lang w:val="en-US"/>
        </w:rPr>
        <w:t xml:space="preserve">Hold Point - </w:t>
      </w:r>
      <w:r>
        <w:rPr>
          <w:lang w:val="en-US"/>
        </w:rPr>
        <w:t>Before</w:t>
      </w:r>
      <w:r w:rsidRPr="00EC671C">
        <w:rPr>
          <w:lang w:val="en-US"/>
        </w:rPr>
        <w:t xml:space="preserve"> placing </w:t>
      </w:r>
      <w:r>
        <w:rPr>
          <w:lang w:val="en-US"/>
        </w:rPr>
        <w:t xml:space="preserve">rock </w:t>
      </w:r>
      <w:r w:rsidRPr="00EC671C">
        <w:rPr>
          <w:lang w:val="en-US"/>
        </w:rPr>
        <w:t xml:space="preserve">submit </w:t>
      </w:r>
      <w:r>
        <w:rPr>
          <w:lang w:val="en-US"/>
        </w:rPr>
        <w:t xml:space="preserve">to the Superintendent a </w:t>
      </w:r>
      <w:r w:rsidRPr="00EC671C">
        <w:rPr>
          <w:lang w:val="en-US"/>
        </w:rPr>
        <w:t xml:space="preserve">detailed </w:t>
      </w:r>
      <w:r>
        <w:rPr>
          <w:lang w:val="en-US"/>
        </w:rPr>
        <w:t>M</w:t>
      </w:r>
      <w:r w:rsidRPr="00EC671C">
        <w:rPr>
          <w:lang w:val="en-US"/>
        </w:rPr>
        <w:t xml:space="preserve">ethod </w:t>
      </w:r>
      <w:r>
        <w:rPr>
          <w:lang w:val="en-US"/>
        </w:rPr>
        <w:t>S</w:t>
      </w:r>
      <w:r w:rsidRPr="00EC671C">
        <w:rPr>
          <w:lang w:val="en-US"/>
        </w:rPr>
        <w:t xml:space="preserve">tatements </w:t>
      </w:r>
      <w:r>
        <w:rPr>
          <w:lang w:val="en-US"/>
        </w:rPr>
        <w:t>for approval. Method Statements to include:</w:t>
      </w:r>
    </w:p>
    <w:p w14:paraId="1D85EB42" w14:textId="77777777" w:rsidR="00E24A68" w:rsidRDefault="00000000">
      <w:pPr>
        <w:pStyle w:val="Bullet"/>
        <w:numPr>
          <w:ilvl w:val="0"/>
          <w:numId w:val="142"/>
        </w:numPr>
      </w:pPr>
      <w:r>
        <w:t>Work methods.</w:t>
      </w:r>
    </w:p>
    <w:p w14:paraId="359F0909" w14:textId="77777777" w:rsidR="00E24A68" w:rsidRDefault="00000000">
      <w:pPr>
        <w:pStyle w:val="Bullet"/>
        <w:numPr>
          <w:ilvl w:val="0"/>
          <w:numId w:val="142"/>
        </w:numPr>
      </w:pPr>
      <w:r>
        <w:t>Work sequences.</w:t>
      </w:r>
    </w:p>
    <w:p w14:paraId="312A71BE" w14:textId="77777777" w:rsidR="00E24A68" w:rsidRDefault="00000000">
      <w:pPr>
        <w:pStyle w:val="Bullet"/>
        <w:numPr>
          <w:ilvl w:val="0"/>
          <w:numId w:val="142"/>
        </w:numPr>
      </w:pPr>
      <w:r>
        <w:t>Proposed plant.</w:t>
      </w:r>
    </w:p>
    <w:p w14:paraId="445A46D6" w14:textId="77777777" w:rsidR="00E24A68" w:rsidRDefault="00000000">
      <w:pPr>
        <w:pStyle w:val="Bullet"/>
        <w:numPr>
          <w:ilvl w:val="0"/>
          <w:numId w:val="142"/>
        </w:numPr>
      </w:pPr>
      <w:r>
        <w:t>Safety measures.</w:t>
      </w:r>
    </w:p>
    <w:p w14:paraId="565C5E27" w14:textId="77777777" w:rsidR="00E24A68" w:rsidRDefault="00000000">
      <w:pPr>
        <w:pStyle w:val="Bullet"/>
        <w:numPr>
          <w:ilvl w:val="0"/>
          <w:numId w:val="142"/>
        </w:numPr>
      </w:pPr>
      <w:r>
        <w:t>C</w:t>
      </w:r>
      <w:r w:rsidRPr="00EC671C">
        <w:t>ontingen</w:t>
      </w:r>
      <w:r>
        <w:t>cy plans for inclement weather.</w:t>
      </w:r>
    </w:p>
    <w:p w14:paraId="3094D2EA" w14:textId="77777777" w:rsidR="00E24A68" w:rsidRPr="00EC671C" w:rsidRDefault="00000000">
      <w:pPr>
        <w:pStyle w:val="Bullet"/>
        <w:numPr>
          <w:ilvl w:val="0"/>
          <w:numId w:val="142"/>
        </w:numPr>
        <w:rPr>
          <w:b/>
        </w:rPr>
      </w:pPr>
      <w:r>
        <w:t>Evidence</w:t>
      </w:r>
      <w:r w:rsidRPr="00EC671C">
        <w:t xml:space="preserve"> that the excavator operator has experience in</w:t>
      </w:r>
      <w:r>
        <w:t xml:space="preserve"> the construction of rock armour</w:t>
      </w:r>
      <w:r w:rsidRPr="00EC671C">
        <w:t xml:space="preserve"> works.</w:t>
      </w:r>
    </w:p>
    <w:p w14:paraId="586C1F31" w14:textId="77777777" w:rsidR="00E24A68" w:rsidRDefault="00000000" w:rsidP="00E24A68">
      <w:pPr>
        <w:pStyle w:val="Heading2"/>
        <w:ind w:left="720" w:hanging="720"/>
      </w:pPr>
      <w:r>
        <w:lastRenderedPageBreak/>
        <w:t>Ramp Signage</w:t>
      </w:r>
    </w:p>
    <w:p w14:paraId="46F57FE1" w14:textId="77777777" w:rsidR="00E24A68" w:rsidRDefault="00000000" w:rsidP="00E24A68">
      <w:r>
        <w:t xml:space="preserve">Standards: To </w:t>
      </w:r>
      <w:r>
        <w:rPr>
          <w:lang w:val="en-US"/>
        </w:rPr>
        <w:t xml:space="preserve">AS 1742, AS 1743, and AS 1744, and </w:t>
      </w:r>
      <w:r w:rsidRPr="00E30356">
        <w:t>in accordance with regulatory requirements.</w:t>
      </w:r>
    </w:p>
    <w:p w14:paraId="5337B5DA" w14:textId="77777777" w:rsidR="00E24A68" w:rsidRDefault="00000000" w:rsidP="00E24A68">
      <w:pPr>
        <w:rPr>
          <w:lang w:val="en-US"/>
        </w:rPr>
      </w:pPr>
      <w:r>
        <w:t xml:space="preserve">Sign types: </w:t>
      </w:r>
      <w:r>
        <w:rPr>
          <w:lang w:val="en-US"/>
        </w:rPr>
        <w:t>Refer to the project drawings. Sign types may include, but not be limited to:</w:t>
      </w:r>
    </w:p>
    <w:p w14:paraId="1B48413E" w14:textId="77777777" w:rsidR="00E24A68" w:rsidRDefault="00000000">
      <w:pPr>
        <w:pStyle w:val="Bullet"/>
        <w:numPr>
          <w:ilvl w:val="0"/>
          <w:numId w:val="142"/>
        </w:numPr>
      </w:pPr>
      <w:r>
        <w:t>Marine Safety.</w:t>
      </w:r>
    </w:p>
    <w:p w14:paraId="3DFBA138" w14:textId="77777777" w:rsidR="00E24A68" w:rsidRDefault="00000000">
      <w:pPr>
        <w:pStyle w:val="Bullet"/>
        <w:numPr>
          <w:ilvl w:val="0"/>
          <w:numId w:val="142"/>
        </w:numPr>
      </w:pPr>
      <w:r>
        <w:t>Fisheries.</w:t>
      </w:r>
    </w:p>
    <w:p w14:paraId="7964B5EF" w14:textId="77777777" w:rsidR="00E24A68" w:rsidRDefault="00000000">
      <w:pPr>
        <w:pStyle w:val="Bullet"/>
        <w:numPr>
          <w:ilvl w:val="0"/>
          <w:numId w:val="142"/>
        </w:numPr>
      </w:pPr>
      <w:r>
        <w:t>Border Force.</w:t>
      </w:r>
    </w:p>
    <w:p w14:paraId="27A494CD" w14:textId="77777777" w:rsidR="00E24A68" w:rsidRDefault="00000000">
      <w:pPr>
        <w:pStyle w:val="Bullet"/>
        <w:numPr>
          <w:ilvl w:val="0"/>
          <w:numId w:val="142"/>
        </w:numPr>
      </w:pPr>
      <w:r>
        <w:t>Health.</w:t>
      </w:r>
    </w:p>
    <w:p w14:paraId="6FED436D" w14:textId="77777777" w:rsidR="00E24A68" w:rsidRDefault="00000000">
      <w:pPr>
        <w:pStyle w:val="Bullet"/>
        <w:numPr>
          <w:ilvl w:val="0"/>
          <w:numId w:val="142"/>
        </w:numPr>
      </w:pPr>
      <w:r>
        <w:t>Parks and Wildlife.</w:t>
      </w:r>
    </w:p>
    <w:p w14:paraId="7C40AD52" w14:textId="77777777" w:rsidR="00E24A68" w:rsidRDefault="00000000">
      <w:pPr>
        <w:pStyle w:val="Bullet"/>
        <w:numPr>
          <w:ilvl w:val="0"/>
          <w:numId w:val="142"/>
        </w:numPr>
      </w:pPr>
      <w:r>
        <w:t>QR code totems.</w:t>
      </w:r>
    </w:p>
    <w:p w14:paraId="58462563" w14:textId="77777777" w:rsidR="00E24A68" w:rsidRPr="00006635" w:rsidRDefault="00000000">
      <w:pPr>
        <w:pStyle w:val="Bullet"/>
        <w:numPr>
          <w:ilvl w:val="0"/>
          <w:numId w:val="142"/>
        </w:numPr>
      </w:pPr>
      <w:r>
        <w:t>Fixed variable message signs.</w:t>
      </w:r>
    </w:p>
    <w:p w14:paraId="161537E2" w14:textId="77777777" w:rsidR="00E24A68" w:rsidRDefault="00000000" w:rsidP="00E24A68">
      <w:pPr>
        <w:rPr>
          <w:lang w:val="en-US"/>
        </w:rPr>
      </w:pPr>
      <w:r>
        <w:rPr>
          <w:lang w:val="en-US"/>
        </w:rPr>
        <w:t>Location: N</w:t>
      </w:r>
      <w:r w:rsidRPr="00CD126E">
        <w:rPr>
          <w:lang w:val="en-US"/>
        </w:rPr>
        <w:t>ear the head of the ramp in a position that could reasonably be expected to be visible to ramp users</w:t>
      </w:r>
      <w:r>
        <w:rPr>
          <w:lang w:val="en-US"/>
        </w:rPr>
        <w:t>. Confirm sign location with the Superintendent before installation.</w:t>
      </w:r>
    </w:p>
    <w:p w14:paraId="470DA8AD" w14:textId="77777777" w:rsidR="00E24A68" w:rsidRDefault="00000000" w:rsidP="00E24A68">
      <w:pPr>
        <w:pStyle w:val="Heading2"/>
        <w:ind w:left="720" w:hanging="720"/>
      </w:pPr>
      <w:r w:rsidRPr="003177D6">
        <w:t>Retro-</w:t>
      </w:r>
      <w:r>
        <w:t>R</w:t>
      </w:r>
      <w:r w:rsidRPr="003177D6">
        <w:t>eflective</w:t>
      </w:r>
      <w:r>
        <w:t xml:space="preserve"> Raised Pavement Markers (RRPM)</w:t>
      </w:r>
    </w:p>
    <w:p w14:paraId="720CCAF0" w14:textId="77777777" w:rsidR="00E24A68" w:rsidRPr="003177D6" w:rsidRDefault="00000000" w:rsidP="00E24A68">
      <w:pPr>
        <w:rPr>
          <w:lang w:val="en-US"/>
        </w:rPr>
      </w:pPr>
      <w:r>
        <w:rPr>
          <w:lang w:val="en-US"/>
        </w:rPr>
        <w:t>Install RRPM</w:t>
      </w:r>
      <w:r w:rsidRPr="003177D6">
        <w:rPr>
          <w:lang w:val="en-US"/>
        </w:rPr>
        <w:t xml:space="preserve"> where shown on the project drawings.</w:t>
      </w:r>
    </w:p>
    <w:p w14:paraId="6FD24E13" w14:textId="77777777" w:rsidR="00E24A68" w:rsidRPr="003177D6" w:rsidRDefault="00000000" w:rsidP="00E24A68">
      <w:pPr>
        <w:rPr>
          <w:lang w:val="en-US"/>
        </w:rPr>
      </w:pPr>
      <w:r>
        <w:rPr>
          <w:lang w:val="en-US"/>
        </w:rPr>
        <w:t>Support p</w:t>
      </w:r>
      <w:r w:rsidRPr="003177D6">
        <w:rPr>
          <w:lang w:val="en-US"/>
        </w:rPr>
        <w:t xml:space="preserve">avement </w:t>
      </w:r>
      <w:r>
        <w:rPr>
          <w:lang w:val="en-US"/>
        </w:rPr>
        <w:t>markers</w:t>
      </w:r>
      <w:r w:rsidRPr="003177D6">
        <w:rPr>
          <w:lang w:val="en-US"/>
        </w:rPr>
        <w:t xml:space="preserve"> on the precast planks wi</w:t>
      </w:r>
      <w:r>
        <w:rPr>
          <w:lang w:val="en-US"/>
        </w:rPr>
        <w:t xml:space="preserve">thout overhanging the grooves. </w:t>
      </w:r>
      <w:r w:rsidRPr="005520DF">
        <w:rPr>
          <w:lang w:val="en-US"/>
        </w:rPr>
        <w:t>Do not place markers over joints in concrete pavement.</w:t>
      </w:r>
      <w:r>
        <w:rPr>
          <w:lang w:val="en-US"/>
        </w:rPr>
        <w:t xml:space="preserve"> Align t</w:t>
      </w:r>
      <w:r w:rsidRPr="003177D6">
        <w:rPr>
          <w:lang w:val="en-US"/>
        </w:rPr>
        <w:t>he re</w:t>
      </w:r>
      <w:r>
        <w:rPr>
          <w:lang w:val="en-US"/>
        </w:rPr>
        <w:t xml:space="preserve">flective faces </w:t>
      </w:r>
      <w:r w:rsidRPr="003177D6">
        <w:rPr>
          <w:lang w:val="en-US"/>
        </w:rPr>
        <w:t>longitudinally so they face the water and the ramp approach.</w:t>
      </w:r>
    </w:p>
    <w:p w14:paraId="720A1687" w14:textId="77777777" w:rsidR="00E24A68" w:rsidRDefault="00000000" w:rsidP="00E24A68">
      <w:pPr>
        <w:rPr>
          <w:lang w:val="en-US"/>
        </w:rPr>
      </w:pPr>
      <w:r w:rsidRPr="003F3A5C">
        <w:rPr>
          <w:lang w:val="en-US"/>
        </w:rPr>
        <w:t>Contact sur</w:t>
      </w:r>
      <w:r>
        <w:rPr>
          <w:lang w:val="en-US"/>
        </w:rPr>
        <w:t>faces are to be ground back 1.2 </w:t>
      </w:r>
      <w:r w:rsidRPr="003F3A5C">
        <w:rPr>
          <w:lang w:val="en-US"/>
        </w:rPr>
        <w:t>mm, cleaned to remove all loose material and other contaminants, and dried before adhesion.</w:t>
      </w:r>
    </w:p>
    <w:p w14:paraId="080F1AFA" w14:textId="77777777" w:rsidR="00E24A68" w:rsidRDefault="00000000" w:rsidP="00E24A68">
      <w:pPr>
        <w:rPr>
          <w:lang w:val="en-US"/>
        </w:rPr>
      </w:pPr>
      <w:r w:rsidRPr="008F63D7">
        <w:rPr>
          <w:lang w:val="en-US"/>
        </w:rPr>
        <w:t xml:space="preserve">Spread a </w:t>
      </w:r>
      <w:proofErr w:type="gramStart"/>
      <w:r w:rsidRPr="008F63D7">
        <w:rPr>
          <w:lang w:val="en-US"/>
        </w:rPr>
        <w:t>two part</w:t>
      </w:r>
      <w:proofErr w:type="gramEnd"/>
      <w:r w:rsidRPr="008F63D7">
        <w:rPr>
          <w:lang w:val="en-US"/>
        </w:rPr>
        <w:t xml:space="preserve"> epoxy adhesive over the entire base of the marker with enough thickness to fill </w:t>
      </w:r>
      <w:proofErr w:type="gramStart"/>
      <w:r w:rsidRPr="008F63D7">
        <w:rPr>
          <w:lang w:val="en-US"/>
        </w:rPr>
        <w:t>voids,</w:t>
      </w:r>
      <w:r>
        <w:rPr>
          <w:lang w:val="en-US"/>
        </w:rPr>
        <w:t xml:space="preserve"> and</w:t>
      </w:r>
      <w:proofErr w:type="gramEnd"/>
      <w:r>
        <w:rPr>
          <w:lang w:val="en-US"/>
        </w:rPr>
        <w:t xml:space="preserve"> flow out the sides to provide</w:t>
      </w:r>
      <w:r w:rsidRPr="008F63D7">
        <w:rPr>
          <w:lang w:val="en-US"/>
        </w:rPr>
        <w:t xml:space="preserve"> full adhesion. Remove excess adhesive without contaminating</w:t>
      </w:r>
      <w:r>
        <w:rPr>
          <w:lang w:val="en-US"/>
        </w:rPr>
        <w:t xml:space="preserve"> or obscuring</w:t>
      </w:r>
      <w:r w:rsidRPr="008F63D7">
        <w:rPr>
          <w:lang w:val="en-US"/>
        </w:rPr>
        <w:t xml:space="preserve"> the reflective faces.</w:t>
      </w:r>
    </w:p>
    <w:p w14:paraId="468AABE2" w14:textId="77777777" w:rsidR="00E24A68" w:rsidRDefault="00000000" w:rsidP="00E24A68">
      <w:pPr>
        <w:rPr>
          <w:lang w:val="en-US"/>
        </w:rPr>
      </w:pPr>
      <w:r w:rsidRPr="005520DF">
        <w:rPr>
          <w:lang w:val="en-US"/>
        </w:rPr>
        <w:t xml:space="preserve">Ensure that the surface </w:t>
      </w:r>
      <w:proofErr w:type="gramStart"/>
      <w:r w:rsidRPr="005520DF">
        <w:rPr>
          <w:lang w:val="en-US"/>
        </w:rPr>
        <w:t>finish is</w:t>
      </w:r>
      <w:proofErr w:type="gramEnd"/>
      <w:r w:rsidRPr="005520DF">
        <w:rPr>
          <w:lang w:val="en-US"/>
        </w:rPr>
        <w:t xml:space="preserve"> </w:t>
      </w:r>
      <w:proofErr w:type="gramStart"/>
      <w:r w:rsidRPr="005520DF">
        <w:rPr>
          <w:lang w:val="en-US"/>
        </w:rPr>
        <w:t>smooth</w:t>
      </w:r>
      <w:proofErr w:type="gramEnd"/>
      <w:r w:rsidRPr="005520DF">
        <w:rPr>
          <w:lang w:val="en-US"/>
        </w:rPr>
        <w:t>.</w:t>
      </w:r>
    </w:p>
    <w:p w14:paraId="50F0C661" w14:textId="77777777" w:rsidR="00E24A68" w:rsidRDefault="00000000" w:rsidP="00E24A68">
      <w:pPr>
        <w:rPr>
          <w:lang w:val="en-US"/>
        </w:rPr>
      </w:pPr>
      <w:r w:rsidRPr="005520DF">
        <w:rPr>
          <w:lang w:val="en-US"/>
        </w:rPr>
        <w:t>Discard markers which are not</w:t>
      </w:r>
      <w:r>
        <w:rPr>
          <w:lang w:val="en-US"/>
        </w:rPr>
        <w:t xml:space="preserve"> positioned</w:t>
      </w:r>
      <w:r w:rsidRPr="005520DF">
        <w:rPr>
          <w:lang w:val="en-US"/>
        </w:rPr>
        <w:t xml:space="preserve"> </w:t>
      </w:r>
      <w:r>
        <w:rPr>
          <w:lang w:val="en-US"/>
        </w:rPr>
        <w:t xml:space="preserve">correctly </w:t>
      </w:r>
      <w:r w:rsidRPr="005520DF">
        <w:rPr>
          <w:lang w:val="en-US"/>
        </w:rPr>
        <w:t>within the time recommended by the manufa</w:t>
      </w:r>
      <w:r>
        <w:rPr>
          <w:lang w:val="en-US"/>
        </w:rPr>
        <w:t>cturer for use of the adhesive.</w:t>
      </w:r>
    </w:p>
    <w:p w14:paraId="3FF769CE" w14:textId="77777777" w:rsidR="00E24A68" w:rsidRPr="00230F00" w:rsidRDefault="00000000" w:rsidP="00AC1C5C">
      <w:pPr>
        <w:pStyle w:val="GuideNotes01"/>
      </w:pPr>
      <w:r>
        <w:t>[Delete this clause if not required in the works.]</w:t>
      </w:r>
    </w:p>
    <w:p w14:paraId="11A2D343" w14:textId="77777777" w:rsidR="00E24A68" w:rsidRDefault="00000000" w:rsidP="00E24A68">
      <w:pPr>
        <w:pStyle w:val="Heading2"/>
        <w:ind w:left="720" w:hanging="720"/>
      </w:pPr>
      <w:r>
        <w:t>Navigational Aids</w:t>
      </w:r>
    </w:p>
    <w:p w14:paraId="2E8F797F" w14:textId="77777777" w:rsidR="00E24A68" w:rsidRDefault="00000000" w:rsidP="00E24A68">
      <w:pPr>
        <w:rPr>
          <w:lang w:val="en-US"/>
        </w:rPr>
      </w:pPr>
      <w:r>
        <w:rPr>
          <w:lang w:val="en-US"/>
        </w:rPr>
        <w:t>Navigational aids to IALA standards.</w:t>
      </w:r>
    </w:p>
    <w:p w14:paraId="5134D3E7" w14:textId="77777777" w:rsidR="00E24A68" w:rsidRDefault="00000000" w:rsidP="00AC1C5C">
      <w:pPr>
        <w:pStyle w:val="GuideNotes01"/>
      </w:pPr>
      <w:r>
        <w:t>[Contact NT MSB for all details on navigational aids. Markings, colour, flash settings etc.]</w:t>
      </w:r>
    </w:p>
    <w:p w14:paraId="72B22BCB" w14:textId="77777777" w:rsidR="00E24A68" w:rsidRDefault="00000000" w:rsidP="00E24A68">
      <w:pPr>
        <w:pStyle w:val="Heading3"/>
      </w:pPr>
      <w:r>
        <w:t>Navigational Buoys – Hold Point</w:t>
      </w:r>
    </w:p>
    <w:p w14:paraId="3846F3A6" w14:textId="77777777" w:rsidR="00E24A68" w:rsidRPr="004875C5" w:rsidRDefault="00000000" w:rsidP="00E24A68">
      <w:pPr>
        <w:rPr>
          <w:lang w:val="en-US"/>
        </w:rPr>
      </w:pPr>
      <w:r>
        <w:rPr>
          <w:lang w:val="en-US"/>
        </w:rPr>
        <w:t xml:space="preserve">Proprietary item: </w:t>
      </w:r>
      <w:proofErr w:type="spellStart"/>
      <w:r>
        <w:rPr>
          <w:lang w:val="en-US"/>
        </w:rPr>
        <w:t>Sealite</w:t>
      </w:r>
      <w:proofErr w:type="spellEnd"/>
      <w:r>
        <w:rPr>
          <w:lang w:val="en-US"/>
        </w:rPr>
        <w:t xml:space="preserve"> or Superintendent approved equivalent. Refer to IALA guidelines, and the </w:t>
      </w:r>
      <w:r w:rsidRPr="00CA054D">
        <w:rPr>
          <w:lang w:val="en-US"/>
        </w:rPr>
        <w:t>CONDITIONS OF CONTRACT</w:t>
      </w:r>
      <w:r>
        <w:rPr>
          <w:lang w:val="en-US"/>
        </w:rPr>
        <w:t xml:space="preserve">, </w:t>
      </w:r>
      <w:r>
        <w:rPr>
          <w:b/>
          <w:lang w:val="en-US"/>
        </w:rPr>
        <w:t>Proprietary</w:t>
      </w:r>
      <w:r w:rsidRPr="004875C5">
        <w:rPr>
          <w:b/>
          <w:lang w:val="en-US"/>
        </w:rPr>
        <w:t xml:space="preserve"> items</w:t>
      </w:r>
      <w:r>
        <w:rPr>
          <w:lang w:val="en-US"/>
        </w:rPr>
        <w:t xml:space="preserve"> clause.</w:t>
      </w:r>
    </w:p>
    <w:p w14:paraId="14FDE62C" w14:textId="77777777" w:rsidR="00E24A68" w:rsidRDefault="00000000" w:rsidP="00E24A68">
      <w:pPr>
        <w:rPr>
          <w:i/>
          <w:color w:val="FF0000"/>
        </w:rPr>
      </w:pPr>
      <w:r w:rsidRPr="00643867">
        <w:rPr>
          <w:lang w:val="en-US"/>
        </w:rPr>
        <w:t>Diameter:</w:t>
      </w:r>
      <w:r w:rsidRPr="00643867">
        <w:rPr>
          <w:lang w:val="en-US"/>
        </w:rPr>
        <w:tab/>
      </w:r>
      <w:r>
        <w:tab/>
      </w:r>
      <w:r>
        <w:tab/>
      </w:r>
      <w:r>
        <w:tab/>
      </w:r>
      <w:r w:rsidRPr="001A2F4B">
        <w:rPr>
          <w:i/>
          <w:color w:val="FF0000"/>
        </w:rPr>
        <w:t>[</w:t>
      </w:r>
      <w:r>
        <w:rPr>
          <w:rFonts w:cs="Arial"/>
          <w:i/>
          <w:color w:val="FF0000"/>
        </w:rPr>
        <w:t>complete/e</w:t>
      </w:r>
      <w:r w:rsidRPr="00AB7843">
        <w:rPr>
          <w:rFonts w:cs="Arial"/>
          <w:i/>
          <w:color w:val="FF0000"/>
        </w:rPr>
        <w:t>dit</w:t>
      </w:r>
      <w:r>
        <w:rPr>
          <w:rFonts w:cs="Arial"/>
          <w:i/>
          <w:color w:val="FF0000"/>
        </w:rPr>
        <w:t>]</w:t>
      </w:r>
    </w:p>
    <w:p w14:paraId="6B73E8AB" w14:textId="77777777" w:rsidR="00E24A68" w:rsidRDefault="00000000" w:rsidP="00AC1C5C">
      <w:pPr>
        <w:pStyle w:val="GuideNotes01"/>
      </w:pPr>
      <w:r>
        <w:t>[Select from:</w:t>
      </w:r>
    </w:p>
    <w:p w14:paraId="58B1DB49" w14:textId="77777777" w:rsidR="00E24A68" w:rsidRPr="00EF193A" w:rsidRDefault="00000000" w:rsidP="00AC1C5C">
      <w:pPr>
        <w:pStyle w:val="GuideNotes01"/>
      </w:pPr>
      <w:r w:rsidRPr="00EF193A">
        <w:t>600 mm</w:t>
      </w:r>
      <w:r>
        <w:t>.</w:t>
      </w:r>
    </w:p>
    <w:p w14:paraId="3A366067" w14:textId="77777777" w:rsidR="00E24A68" w:rsidRPr="00EF193A" w:rsidRDefault="00000000" w:rsidP="00AC1C5C">
      <w:pPr>
        <w:pStyle w:val="GuideNotes01"/>
      </w:pPr>
      <w:r w:rsidRPr="00EF193A">
        <w:t>700 mm</w:t>
      </w:r>
      <w:r>
        <w:t>.</w:t>
      </w:r>
    </w:p>
    <w:p w14:paraId="531D23F0" w14:textId="77777777" w:rsidR="00E24A68" w:rsidRPr="00EF193A" w:rsidRDefault="00000000" w:rsidP="00AC1C5C">
      <w:pPr>
        <w:pStyle w:val="GuideNotes01"/>
      </w:pPr>
      <w:r w:rsidRPr="00EF193A">
        <w:t>800 mm</w:t>
      </w:r>
      <w:r>
        <w:t>.</w:t>
      </w:r>
    </w:p>
    <w:p w14:paraId="1FF883D5" w14:textId="77777777" w:rsidR="00E24A68" w:rsidRPr="00EF193A" w:rsidRDefault="00000000" w:rsidP="00AC1C5C">
      <w:pPr>
        <w:pStyle w:val="GuideNotes01"/>
      </w:pPr>
      <w:r w:rsidRPr="00EF193A">
        <w:t>1200 mm.</w:t>
      </w:r>
    </w:p>
    <w:p w14:paraId="1BE64D76" w14:textId="77777777" w:rsidR="00E24A68" w:rsidRPr="00EF193A" w:rsidRDefault="00000000" w:rsidP="00AC1C5C">
      <w:pPr>
        <w:pStyle w:val="GuideNotes01"/>
      </w:pPr>
      <w:r w:rsidRPr="00EF193A">
        <w:t>1250 mm.</w:t>
      </w:r>
    </w:p>
    <w:p w14:paraId="6D365B7E" w14:textId="77777777" w:rsidR="00E24A68" w:rsidRPr="00EF193A" w:rsidRDefault="00000000" w:rsidP="00AC1C5C">
      <w:pPr>
        <w:pStyle w:val="GuideNotes01"/>
      </w:pPr>
      <w:r w:rsidRPr="00EF193A">
        <w:lastRenderedPageBreak/>
        <w:t>1400 mm.</w:t>
      </w:r>
    </w:p>
    <w:p w14:paraId="5960D061" w14:textId="77777777" w:rsidR="00E24A68" w:rsidRPr="00EF193A" w:rsidRDefault="00000000" w:rsidP="00AC1C5C">
      <w:pPr>
        <w:pStyle w:val="GuideNotes01"/>
      </w:pPr>
      <w:r w:rsidRPr="00EF193A">
        <w:t>1500 mm.]</w:t>
      </w:r>
    </w:p>
    <w:p w14:paraId="722710BF" w14:textId="77777777" w:rsidR="00E24A68" w:rsidRDefault="00000000" w:rsidP="00E24A68">
      <w:pPr>
        <w:rPr>
          <w:i/>
          <w:color w:val="FF0000"/>
        </w:rPr>
      </w:pPr>
      <w:r w:rsidRPr="00643867">
        <w:rPr>
          <w:lang w:val="en-US"/>
        </w:rPr>
        <w:t>Top marks:</w:t>
      </w:r>
      <w:r>
        <w:rPr>
          <w:lang w:val="en-US"/>
        </w:rPr>
        <w:tab/>
      </w:r>
      <w:r>
        <w:rPr>
          <w:lang w:val="en-US"/>
        </w:rPr>
        <w:tab/>
      </w:r>
      <w:r>
        <w:rPr>
          <w:lang w:val="en-US"/>
        </w:rPr>
        <w:tab/>
      </w:r>
      <w:r>
        <w:rPr>
          <w:lang w:val="en-US"/>
        </w:rPr>
        <w:tab/>
      </w:r>
      <w:r w:rsidRPr="001A2F4B">
        <w:rPr>
          <w:i/>
          <w:color w:val="FF0000"/>
        </w:rPr>
        <w:t>[</w:t>
      </w:r>
      <w:r>
        <w:rPr>
          <w:rFonts w:cs="Arial"/>
          <w:i/>
          <w:color w:val="FF0000"/>
        </w:rPr>
        <w:t>complete/e</w:t>
      </w:r>
      <w:r w:rsidRPr="00AB7843">
        <w:rPr>
          <w:rFonts w:cs="Arial"/>
          <w:i/>
          <w:color w:val="FF0000"/>
        </w:rPr>
        <w:t>dit</w:t>
      </w:r>
      <w:r>
        <w:rPr>
          <w:rFonts w:cs="Arial"/>
          <w:i/>
          <w:color w:val="FF0000"/>
        </w:rPr>
        <w:t>]</w:t>
      </w:r>
    </w:p>
    <w:p w14:paraId="5FBA64B9" w14:textId="77777777" w:rsidR="00E24A68" w:rsidRDefault="00000000" w:rsidP="00AC1C5C">
      <w:pPr>
        <w:pStyle w:val="GuideNotes01"/>
      </w:pPr>
      <w:r>
        <w:t>[For example:</w:t>
      </w:r>
    </w:p>
    <w:p w14:paraId="0CB6F86F" w14:textId="77777777" w:rsidR="00E24A68" w:rsidRDefault="00000000" w:rsidP="00AC1C5C">
      <w:pPr>
        <w:pStyle w:val="GuideNotes01"/>
      </w:pPr>
      <w:r>
        <w:t>Port</w:t>
      </w:r>
    </w:p>
    <w:p w14:paraId="62656B07" w14:textId="77777777" w:rsidR="00E24A68" w:rsidRDefault="00000000" w:rsidP="00AC1C5C">
      <w:pPr>
        <w:pStyle w:val="GuideNotes01"/>
      </w:pPr>
      <w:r>
        <w:t>Starboard</w:t>
      </w:r>
    </w:p>
    <w:p w14:paraId="67C7C7ED" w14:textId="77777777" w:rsidR="00E24A68" w:rsidRPr="0093395F" w:rsidRDefault="00000000" w:rsidP="00AC1C5C">
      <w:pPr>
        <w:pStyle w:val="GuideNotes01"/>
      </w:pPr>
      <w:r>
        <w:t>Safe water etc.]</w:t>
      </w:r>
    </w:p>
    <w:p w14:paraId="764DCDE0" w14:textId="77777777" w:rsidR="00E24A68" w:rsidRDefault="00000000" w:rsidP="00E24A68">
      <w:pPr>
        <w:rPr>
          <w:i/>
          <w:color w:val="FF0000"/>
        </w:rPr>
      </w:pPr>
      <w:r>
        <w:rPr>
          <w:lang w:val="en-US"/>
        </w:rPr>
        <w:t>Solar lantern</w:t>
      </w:r>
      <w:r w:rsidRPr="0062019C">
        <w:rPr>
          <w:lang w:val="en-US"/>
        </w:rPr>
        <w:t>:</w:t>
      </w:r>
      <w:r>
        <w:rPr>
          <w:lang w:val="en-US"/>
        </w:rPr>
        <w:tab/>
      </w:r>
      <w:r>
        <w:rPr>
          <w:lang w:val="en-US"/>
        </w:rPr>
        <w:tab/>
      </w:r>
      <w:r>
        <w:rPr>
          <w:lang w:val="en-US"/>
        </w:rPr>
        <w:tab/>
      </w:r>
      <w:r>
        <w:rPr>
          <w:lang w:val="en-US"/>
        </w:rPr>
        <w:tab/>
      </w:r>
      <w:r w:rsidRPr="001A2F4B">
        <w:rPr>
          <w:i/>
          <w:color w:val="FF0000"/>
        </w:rPr>
        <w:t>[</w:t>
      </w:r>
      <w:r>
        <w:rPr>
          <w:rFonts w:cs="Arial"/>
          <w:i/>
          <w:color w:val="FF0000"/>
        </w:rPr>
        <w:t>complete/e</w:t>
      </w:r>
      <w:r w:rsidRPr="00AB7843">
        <w:rPr>
          <w:rFonts w:cs="Arial"/>
          <w:i/>
          <w:color w:val="FF0000"/>
        </w:rPr>
        <w:t>dit</w:t>
      </w:r>
      <w:r>
        <w:rPr>
          <w:rFonts w:cs="Arial"/>
          <w:i/>
          <w:color w:val="FF0000"/>
        </w:rPr>
        <w:t>]</w:t>
      </w:r>
    </w:p>
    <w:p w14:paraId="21DFF11B" w14:textId="77777777" w:rsidR="00E24A68" w:rsidRDefault="00000000" w:rsidP="00AC1C5C">
      <w:pPr>
        <w:pStyle w:val="GuideNotes01"/>
      </w:pPr>
      <w:r>
        <w:t>[Select from:</w:t>
      </w:r>
    </w:p>
    <w:p w14:paraId="27314D7C" w14:textId="77777777" w:rsidR="00E24A68" w:rsidRDefault="00000000" w:rsidP="00AC1C5C">
      <w:pPr>
        <w:pStyle w:val="GuideNotes01"/>
      </w:pPr>
      <w:r>
        <w:t>SL-15.</w:t>
      </w:r>
    </w:p>
    <w:p w14:paraId="29765C20" w14:textId="77777777" w:rsidR="00E24A68" w:rsidRDefault="00000000" w:rsidP="00AC1C5C">
      <w:pPr>
        <w:pStyle w:val="GuideNotes01"/>
      </w:pPr>
      <w:r>
        <w:t>SL-60.</w:t>
      </w:r>
    </w:p>
    <w:p w14:paraId="3CB8F571" w14:textId="77777777" w:rsidR="00E24A68" w:rsidRDefault="00000000" w:rsidP="00AC1C5C">
      <w:pPr>
        <w:pStyle w:val="GuideNotes01"/>
      </w:pPr>
      <w:r>
        <w:t>SL-70.</w:t>
      </w:r>
    </w:p>
    <w:p w14:paraId="1EACC446" w14:textId="77777777" w:rsidR="00E24A68" w:rsidRPr="00BB5547" w:rsidRDefault="00000000" w:rsidP="00AC1C5C">
      <w:pPr>
        <w:pStyle w:val="GuideNotes01"/>
      </w:pPr>
      <w:r>
        <w:t>SL-75.</w:t>
      </w:r>
    </w:p>
    <w:p w14:paraId="64F26B33" w14:textId="77777777" w:rsidR="00E24A68" w:rsidRDefault="00000000" w:rsidP="00AC1C5C">
      <w:pPr>
        <w:pStyle w:val="GuideNotes01"/>
      </w:pPr>
      <w:r>
        <w:t>SL-C310.</w:t>
      </w:r>
    </w:p>
    <w:p w14:paraId="43075F17" w14:textId="77777777" w:rsidR="00E24A68" w:rsidRDefault="00000000" w:rsidP="00AC1C5C">
      <w:pPr>
        <w:pStyle w:val="GuideNotes01"/>
      </w:pPr>
      <w:r>
        <w:t>SL-C410.</w:t>
      </w:r>
    </w:p>
    <w:p w14:paraId="0CD7CDD9" w14:textId="77777777" w:rsidR="00E24A68" w:rsidRPr="00BB5547" w:rsidRDefault="00000000" w:rsidP="00AC1C5C">
      <w:pPr>
        <w:pStyle w:val="GuideNotes01"/>
      </w:pPr>
      <w:r>
        <w:t>SL-C415.</w:t>
      </w:r>
    </w:p>
    <w:p w14:paraId="4E00C52A" w14:textId="77777777" w:rsidR="00E24A68" w:rsidRDefault="00000000" w:rsidP="00AC1C5C">
      <w:pPr>
        <w:pStyle w:val="GuideNotes01"/>
      </w:pPr>
      <w:r>
        <w:t>SL-C510.</w:t>
      </w:r>
    </w:p>
    <w:p w14:paraId="0E98B31A" w14:textId="77777777" w:rsidR="00E24A68" w:rsidRPr="0062019C" w:rsidRDefault="00000000" w:rsidP="00AC1C5C">
      <w:pPr>
        <w:pStyle w:val="GuideNotes01"/>
      </w:pPr>
      <w:r>
        <w:t>Refer to manufacturer’s datasheets.]</w:t>
      </w:r>
    </w:p>
    <w:p w14:paraId="131BB3EE" w14:textId="77777777" w:rsidR="00E24A68" w:rsidRPr="00643867" w:rsidRDefault="00000000" w:rsidP="00E24A68">
      <w:pPr>
        <w:rPr>
          <w:lang w:val="en-US"/>
        </w:rPr>
      </w:pPr>
      <w:proofErr w:type="spellStart"/>
      <w:r w:rsidRPr="0062019C">
        <w:rPr>
          <w:lang w:val="en-US"/>
        </w:rPr>
        <w:t>Mould</w:t>
      </w:r>
      <w:proofErr w:type="spellEnd"/>
      <w:r w:rsidRPr="0062019C">
        <w:rPr>
          <w:lang w:val="en-US"/>
        </w:rPr>
        <w:t>-in graphics:</w:t>
      </w:r>
      <w:r>
        <w:rPr>
          <w:lang w:val="en-US"/>
        </w:rPr>
        <w:tab/>
      </w:r>
      <w:r>
        <w:rPr>
          <w:lang w:val="en-US"/>
        </w:rPr>
        <w:tab/>
      </w:r>
      <w:r>
        <w:rPr>
          <w:lang w:val="en-US"/>
        </w:rPr>
        <w:tab/>
      </w:r>
      <w:r w:rsidRPr="001A2F4B">
        <w:rPr>
          <w:i/>
          <w:color w:val="FF0000"/>
        </w:rPr>
        <w:t>[</w:t>
      </w:r>
      <w:r>
        <w:rPr>
          <w:rFonts w:cs="Arial"/>
          <w:i/>
          <w:color w:val="FF0000"/>
        </w:rPr>
        <w:t>complete/e</w:t>
      </w:r>
      <w:r w:rsidRPr="00AB7843">
        <w:rPr>
          <w:rFonts w:cs="Arial"/>
          <w:i/>
          <w:color w:val="FF0000"/>
        </w:rPr>
        <w:t>dit</w:t>
      </w:r>
      <w:r>
        <w:rPr>
          <w:rFonts w:cs="Arial"/>
          <w:i/>
          <w:color w:val="FF0000"/>
        </w:rPr>
        <w:t>]</w:t>
      </w:r>
    </w:p>
    <w:p w14:paraId="28D26FE1" w14:textId="77777777" w:rsidR="00E24A68" w:rsidRDefault="00000000" w:rsidP="00AC1C5C">
      <w:pPr>
        <w:pStyle w:val="GuideNotes01"/>
      </w:pPr>
      <w:r>
        <w:t>[“Property of the NT Government” etc.]</w:t>
      </w:r>
    </w:p>
    <w:p w14:paraId="2C1AC9FB" w14:textId="77777777" w:rsidR="00E24A68" w:rsidRDefault="00000000" w:rsidP="00E24A68">
      <w:pPr>
        <w:rPr>
          <w:lang w:val="en-US"/>
        </w:rPr>
      </w:pPr>
      <w:r>
        <w:rPr>
          <w:lang w:val="en-US"/>
        </w:rPr>
        <w:t xml:space="preserve">Surface </w:t>
      </w:r>
      <w:proofErr w:type="spellStart"/>
      <w:r>
        <w:rPr>
          <w:lang w:val="en-US"/>
        </w:rPr>
        <w:t>colours</w:t>
      </w:r>
      <w:proofErr w:type="spellEnd"/>
      <w:r>
        <w:rPr>
          <w:lang w:val="en-US"/>
        </w:rPr>
        <w:t>: To IALA E-108, and NT MSB requirements.</w:t>
      </w:r>
    </w:p>
    <w:p w14:paraId="1AC3615A" w14:textId="77777777" w:rsidR="00E24A68" w:rsidRPr="0062019C" w:rsidRDefault="00000000" w:rsidP="00E24A68">
      <w:pPr>
        <w:rPr>
          <w:lang w:val="en-US"/>
        </w:rPr>
      </w:pPr>
      <w:r w:rsidRPr="0062019C">
        <w:rPr>
          <w:lang w:val="en-US"/>
        </w:rPr>
        <w:t>Material: Rotat</w:t>
      </w:r>
      <w:r>
        <w:rPr>
          <w:lang w:val="en-US"/>
        </w:rPr>
        <w:t xml:space="preserve">ionally </w:t>
      </w:r>
      <w:proofErr w:type="spellStart"/>
      <w:r>
        <w:rPr>
          <w:lang w:val="en-US"/>
        </w:rPr>
        <w:t>moulded</w:t>
      </w:r>
      <w:proofErr w:type="spellEnd"/>
      <w:r>
        <w:rPr>
          <w:lang w:val="en-US"/>
        </w:rPr>
        <w:t xml:space="preserve"> UV-</w:t>
      </w:r>
      <w:proofErr w:type="spellStart"/>
      <w:r>
        <w:rPr>
          <w:lang w:val="en-US"/>
        </w:rPr>
        <w:t>stabilis</w:t>
      </w:r>
      <w:r w:rsidRPr="0062019C">
        <w:rPr>
          <w:lang w:val="en-US"/>
        </w:rPr>
        <w:t>ed</w:t>
      </w:r>
      <w:proofErr w:type="spellEnd"/>
      <w:r w:rsidRPr="0062019C">
        <w:rPr>
          <w:lang w:val="en-US"/>
        </w:rPr>
        <w:t xml:space="preserve"> virgin polyethylene. 316 grade stainless steel internal bracing.</w:t>
      </w:r>
      <w:r>
        <w:rPr>
          <w:lang w:val="en-US"/>
        </w:rPr>
        <w:t xml:space="preserve"> C</w:t>
      </w:r>
      <w:r w:rsidRPr="001F0B82">
        <w:rPr>
          <w:lang w:val="en-US"/>
        </w:rPr>
        <w:t>losed-cell polyurethane foam</w:t>
      </w:r>
      <w:r>
        <w:rPr>
          <w:lang w:val="en-US"/>
        </w:rPr>
        <w:t xml:space="preserve"> float section.</w:t>
      </w:r>
    </w:p>
    <w:p w14:paraId="547A71E4" w14:textId="77777777" w:rsidR="00E24A68" w:rsidRPr="0062019C" w:rsidRDefault="00000000" w:rsidP="00E24A68">
      <w:pPr>
        <w:rPr>
          <w:lang w:val="en-US"/>
        </w:rPr>
      </w:pPr>
      <w:r w:rsidRPr="0062019C">
        <w:rPr>
          <w:lang w:val="en-US"/>
        </w:rPr>
        <w:t>Mooring bush: 316 grade stainless steel with replaceable inserts.</w:t>
      </w:r>
    </w:p>
    <w:p w14:paraId="78701A81" w14:textId="77777777" w:rsidR="00E24A68" w:rsidRPr="0062019C" w:rsidRDefault="00000000" w:rsidP="00E24A68">
      <w:pPr>
        <w:rPr>
          <w:lang w:val="en-US"/>
        </w:rPr>
      </w:pPr>
      <w:r w:rsidRPr="0062019C">
        <w:rPr>
          <w:lang w:val="en-US"/>
        </w:rPr>
        <w:t>Lifting bush: 316 grade stainless steel with replaceable inserts.</w:t>
      </w:r>
    </w:p>
    <w:p w14:paraId="7FB5CF87" w14:textId="77777777" w:rsidR="00E24A68" w:rsidRDefault="00000000" w:rsidP="00E24A68">
      <w:pPr>
        <w:rPr>
          <w:lang w:val="en-US"/>
        </w:rPr>
      </w:pPr>
      <w:r>
        <w:rPr>
          <w:lang w:val="en-US"/>
        </w:rPr>
        <w:t xml:space="preserve">Assembly: To </w:t>
      </w:r>
      <w:r w:rsidRPr="0093395F">
        <w:rPr>
          <w:lang w:val="en-US"/>
        </w:rPr>
        <w:t>manufacturer’s recommendations</w:t>
      </w:r>
      <w:r>
        <w:rPr>
          <w:lang w:val="en-US"/>
        </w:rPr>
        <w:t>.</w:t>
      </w:r>
    </w:p>
    <w:p w14:paraId="7CE77A3B" w14:textId="77777777" w:rsidR="00E24A68" w:rsidRDefault="00000000" w:rsidP="00E24A68">
      <w:pPr>
        <w:rPr>
          <w:lang w:val="en-US"/>
        </w:rPr>
      </w:pPr>
      <w:r w:rsidRPr="005B06E3">
        <w:rPr>
          <w:lang w:val="en-US"/>
        </w:rPr>
        <w:t xml:space="preserve">Mooring: To manufacturer’s recommendations, IALA guidelines, and NT MSB requirements. Mooring </w:t>
      </w:r>
      <w:r>
        <w:rPr>
          <w:lang w:val="en-US"/>
        </w:rPr>
        <w:t xml:space="preserve">for the </w:t>
      </w:r>
      <w:proofErr w:type="spellStart"/>
      <w:r>
        <w:rPr>
          <w:lang w:val="en-US"/>
        </w:rPr>
        <w:t>bouy</w:t>
      </w:r>
      <w:proofErr w:type="spellEnd"/>
      <w:r>
        <w:rPr>
          <w:lang w:val="en-US"/>
        </w:rPr>
        <w:t xml:space="preserve"> </w:t>
      </w:r>
      <w:r w:rsidRPr="005B06E3">
        <w:rPr>
          <w:lang w:val="en-US"/>
        </w:rPr>
        <w:t>must be designed and selected to meet the prevailing environmental conditions for the location. Environmental conditions may include, but not be limited to:</w:t>
      </w:r>
    </w:p>
    <w:p w14:paraId="574923F1" w14:textId="77777777" w:rsidR="00E24A68" w:rsidRDefault="00000000">
      <w:pPr>
        <w:pStyle w:val="Bullet"/>
        <w:numPr>
          <w:ilvl w:val="0"/>
          <w:numId w:val="142"/>
        </w:numPr>
      </w:pPr>
      <w:r>
        <w:t>Wind.</w:t>
      </w:r>
    </w:p>
    <w:p w14:paraId="2BF4ADCB" w14:textId="77777777" w:rsidR="00E24A68" w:rsidRDefault="00000000">
      <w:pPr>
        <w:pStyle w:val="Bullet"/>
        <w:numPr>
          <w:ilvl w:val="0"/>
          <w:numId w:val="142"/>
        </w:numPr>
      </w:pPr>
      <w:r>
        <w:t>Swell.</w:t>
      </w:r>
    </w:p>
    <w:p w14:paraId="64BC0508" w14:textId="77777777" w:rsidR="00E24A68" w:rsidRDefault="00000000">
      <w:pPr>
        <w:pStyle w:val="Bullet"/>
        <w:numPr>
          <w:ilvl w:val="0"/>
          <w:numId w:val="142"/>
        </w:numPr>
      </w:pPr>
      <w:r>
        <w:t>Waves.</w:t>
      </w:r>
    </w:p>
    <w:p w14:paraId="1C19FE44" w14:textId="77777777" w:rsidR="00E24A68" w:rsidRPr="00A60984" w:rsidRDefault="00000000">
      <w:pPr>
        <w:pStyle w:val="Bullet"/>
        <w:numPr>
          <w:ilvl w:val="0"/>
          <w:numId w:val="142"/>
        </w:numPr>
      </w:pPr>
      <w:r>
        <w:t xml:space="preserve">Tides - </w:t>
      </w:r>
      <w:r w:rsidRPr="00A60984">
        <w:t>chain length to accommodate full tidal range.</w:t>
      </w:r>
    </w:p>
    <w:p w14:paraId="2C3C41EF" w14:textId="77777777" w:rsidR="00E24A68" w:rsidRDefault="00000000">
      <w:pPr>
        <w:pStyle w:val="Bullet"/>
        <w:numPr>
          <w:ilvl w:val="0"/>
          <w:numId w:val="142"/>
        </w:numPr>
      </w:pPr>
      <w:r>
        <w:t>Currents.</w:t>
      </w:r>
    </w:p>
    <w:p w14:paraId="1EBA2F64" w14:textId="77777777" w:rsidR="00E24A68" w:rsidRDefault="00000000" w:rsidP="00E24A68">
      <w:pPr>
        <w:rPr>
          <w:lang w:val="en-US"/>
        </w:rPr>
      </w:pPr>
      <w:r>
        <w:rPr>
          <w:lang w:val="en-US"/>
        </w:rPr>
        <w:t xml:space="preserve">The mooring </w:t>
      </w:r>
      <w:proofErr w:type="spellStart"/>
      <w:r>
        <w:rPr>
          <w:lang w:val="en-US"/>
        </w:rPr>
        <w:t>bouy</w:t>
      </w:r>
      <w:proofErr w:type="spellEnd"/>
      <w:r>
        <w:rPr>
          <w:lang w:val="en-US"/>
        </w:rPr>
        <w:t xml:space="preserve"> system design is to be approved by the Superintendent.</w:t>
      </w:r>
    </w:p>
    <w:p w14:paraId="67B8C054" w14:textId="77777777" w:rsidR="00E24A68" w:rsidRDefault="00000000" w:rsidP="00E24A68">
      <w:pPr>
        <w:rPr>
          <w:b/>
          <w:lang w:val="en-US"/>
        </w:rPr>
      </w:pPr>
      <w:r>
        <w:rPr>
          <w:lang w:val="en-US"/>
        </w:rPr>
        <w:t xml:space="preserve">Positioning: To </w:t>
      </w:r>
      <w:r w:rsidRPr="008D12E0">
        <w:rPr>
          <w:b/>
          <w:lang w:val="en-US"/>
        </w:rPr>
        <w:t xml:space="preserve">Table </w:t>
      </w:r>
      <w:r>
        <w:rPr>
          <w:b/>
          <w:lang w:val="en-US"/>
        </w:rPr>
        <w:t>-</w:t>
      </w:r>
      <w:r w:rsidRPr="008D12E0">
        <w:rPr>
          <w:b/>
          <w:lang w:val="en-US"/>
        </w:rPr>
        <w:t xml:space="preserve"> Buoy Positioning</w:t>
      </w:r>
      <w:r>
        <w:rPr>
          <w:b/>
          <w:lang w:val="en-US"/>
        </w:rPr>
        <w:t>.</w:t>
      </w:r>
    </w:p>
    <w:p w14:paraId="35B74EC7" w14:textId="77777777" w:rsidR="00E24A68" w:rsidRDefault="00000000" w:rsidP="00E24A68">
      <w:pPr>
        <w:rPr>
          <w:lang w:val="en-US"/>
        </w:rPr>
      </w:pPr>
      <w:r w:rsidRPr="0062019C">
        <w:rPr>
          <w:lang w:val="en-US"/>
        </w:rPr>
        <w:t>Warranty: 5 years</w:t>
      </w:r>
      <w:r>
        <w:rPr>
          <w:lang w:val="en-US"/>
        </w:rPr>
        <w:t>.</w:t>
      </w:r>
    </w:p>
    <w:p w14:paraId="5455F039" w14:textId="77777777" w:rsidR="00E24A68" w:rsidRDefault="00000000" w:rsidP="00E24A68">
      <w:pPr>
        <w:rPr>
          <w:lang w:val="en-US"/>
        </w:rPr>
      </w:pPr>
      <w:r w:rsidRPr="002231EE">
        <w:rPr>
          <w:b/>
          <w:lang w:val="en-US"/>
        </w:rPr>
        <w:t xml:space="preserve">Hold Point </w:t>
      </w:r>
      <w:r>
        <w:rPr>
          <w:b/>
          <w:lang w:val="en-US"/>
        </w:rPr>
        <w:t xml:space="preserve">- </w:t>
      </w:r>
      <w:r>
        <w:rPr>
          <w:lang w:val="en-US"/>
        </w:rPr>
        <w:t>Submit to the Superintendent nominated buoy technical data for approval.</w:t>
      </w:r>
    </w:p>
    <w:p w14:paraId="7FEDA2EE" w14:textId="77777777" w:rsidR="00E24A68" w:rsidRPr="008D12E0" w:rsidRDefault="00000000" w:rsidP="00E24A68">
      <w:pPr>
        <w:pStyle w:val="Heading3"/>
        <w:keepLines/>
      </w:pPr>
      <w:proofErr w:type="gramStart"/>
      <w:r>
        <w:lastRenderedPageBreak/>
        <w:t>Buoy</w:t>
      </w:r>
      <w:proofErr w:type="gramEnd"/>
      <w:r>
        <w:t xml:space="preserve"> Positioning Table</w:t>
      </w:r>
    </w:p>
    <w:tbl>
      <w:tblPr>
        <w:tblW w:w="5000" w:type="pct"/>
        <w:tblLook w:val="04A0" w:firstRow="1" w:lastRow="0" w:firstColumn="1" w:lastColumn="0" w:noHBand="0" w:noVBand="1"/>
      </w:tblPr>
      <w:tblGrid>
        <w:gridCol w:w="1286"/>
        <w:gridCol w:w="1804"/>
        <w:gridCol w:w="1804"/>
        <w:gridCol w:w="1804"/>
        <w:gridCol w:w="1804"/>
        <w:gridCol w:w="1806"/>
      </w:tblGrid>
      <w:tr w:rsidR="009838DF" w14:paraId="734CF5F3" w14:textId="77777777" w:rsidTr="00096C9A">
        <w:trPr>
          <w:trHeight w:val="333"/>
        </w:trPr>
        <w:tc>
          <w:tcPr>
            <w:tcW w:w="5000" w:type="pct"/>
            <w:gridSpan w:val="6"/>
            <w:tcBorders>
              <w:top w:val="single" w:sz="4" w:space="0" w:color="auto"/>
              <w:left w:val="single" w:sz="4" w:space="0" w:color="auto"/>
              <w:bottom w:val="single" w:sz="4" w:space="0" w:color="auto"/>
              <w:right w:val="single" w:sz="4" w:space="0" w:color="000000"/>
            </w:tcBorders>
          </w:tcPr>
          <w:p w14:paraId="5A9077B3" w14:textId="77777777" w:rsidR="00E24A68" w:rsidRPr="00DC5DC5" w:rsidRDefault="00000000" w:rsidP="00096C9A">
            <w:pPr>
              <w:pStyle w:val="TableTitle"/>
              <w:keepNext/>
              <w:keepLines/>
            </w:pPr>
            <w:r w:rsidRPr="00DC5DC5">
              <w:t xml:space="preserve">Table </w:t>
            </w:r>
            <w:r>
              <w:t>-</w:t>
            </w:r>
            <w:r w:rsidRPr="00DC5DC5">
              <w:t xml:space="preserve"> </w:t>
            </w:r>
            <w:r>
              <w:t>Buoy positioning</w:t>
            </w:r>
          </w:p>
        </w:tc>
      </w:tr>
      <w:tr w:rsidR="009838DF" w14:paraId="3EB4D861" w14:textId="77777777" w:rsidTr="00096C9A">
        <w:trPr>
          <w:trHeight w:val="333"/>
        </w:trPr>
        <w:tc>
          <w:tcPr>
            <w:tcW w:w="624" w:type="pct"/>
            <w:tcBorders>
              <w:left w:val="single" w:sz="4" w:space="0" w:color="auto"/>
              <w:bottom w:val="single" w:sz="4" w:space="0" w:color="auto"/>
              <w:right w:val="single" w:sz="4" w:space="0" w:color="auto"/>
            </w:tcBorders>
            <w:vAlign w:val="center"/>
          </w:tcPr>
          <w:p w14:paraId="6A846901" w14:textId="77777777" w:rsidR="00E24A68" w:rsidRDefault="00000000" w:rsidP="00096C9A">
            <w:pPr>
              <w:pStyle w:val="TableText"/>
              <w:keepNext/>
              <w:keepLines/>
              <w:jc w:val="center"/>
              <w:rPr>
                <w:b/>
              </w:rPr>
            </w:pPr>
            <w:r>
              <w:rPr>
                <w:b/>
              </w:rPr>
              <w:t>Buoy number</w:t>
            </w:r>
          </w:p>
        </w:tc>
        <w:tc>
          <w:tcPr>
            <w:tcW w:w="875" w:type="pct"/>
            <w:tcBorders>
              <w:left w:val="single" w:sz="4" w:space="0" w:color="auto"/>
              <w:bottom w:val="single" w:sz="4" w:space="0" w:color="auto"/>
              <w:right w:val="single" w:sz="4" w:space="0" w:color="auto"/>
            </w:tcBorders>
            <w:vAlign w:val="center"/>
          </w:tcPr>
          <w:p w14:paraId="74BD43C5" w14:textId="77777777" w:rsidR="00E24A68" w:rsidRPr="00760C42" w:rsidRDefault="00000000" w:rsidP="00096C9A">
            <w:pPr>
              <w:pStyle w:val="TableText"/>
              <w:keepNext/>
              <w:keepLines/>
              <w:jc w:val="center"/>
              <w:rPr>
                <w:b/>
              </w:rPr>
            </w:pPr>
            <w:r>
              <w:rPr>
                <w:b/>
              </w:rPr>
              <w:t>Latitude</w:t>
            </w:r>
          </w:p>
        </w:tc>
        <w:tc>
          <w:tcPr>
            <w:tcW w:w="875" w:type="pct"/>
            <w:tcBorders>
              <w:left w:val="single" w:sz="4" w:space="0" w:color="auto"/>
              <w:bottom w:val="single" w:sz="4" w:space="0" w:color="auto"/>
              <w:right w:val="single" w:sz="4" w:space="0" w:color="auto"/>
            </w:tcBorders>
            <w:noWrap/>
            <w:vAlign w:val="center"/>
          </w:tcPr>
          <w:p w14:paraId="1BDDD8CD" w14:textId="77777777" w:rsidR="00E24A68" w:rsidRPr="00760C42" w:rsidRDefault="00000000" w:rsidP="00096C9A">
            <w:pPr>
              <w:pStyle w:val="TableText"/>
              <w:keepNext/>
              <w:keepLines/>
              <w:jc w:val="center"/>
              <w:rPr>
                <w:b/>
              </w:rPr>
            </w:pPr>
            <w:r>
              <w:rPr>
                <w:b/>
              </w:rPr>
              <w:t>Longitude</w:t>
            </w:r>
          </w:p>
        </w:tc>
        <w:tc>
          <w:tcPr>
            <w:tcW w:w="875" w:type="pct"/>
            <w:tcBorders>
              <w:top w:val="single" w:sz="4" w:space="0" w:color="auto"/>
              <w:left w:val="nil"/>
              <w:bottom w:val="single" w:sz="4" w:space="0" w:color="auto"/>
              <w:right w:val="single" w:sz="4" w:space="0" w:color="auto"/>
            </w:tcBorders>
            <w:vAlign w:val="center"/>
          </w:tcPr>
          <w:p w14:paraId="28D2EA3E" w14:textId="77777777" w:rsidR="00E24A68" w:rsidRPr="00760C42" w:rsidRDefault="00000000" w:rsidP="00096C9A">
            <w:pPr>
              <w:pStyle w:val="TableText"/>
              <w:keepNext/>
              <w:keepLines/>
              <w:jc w:val="center"/>
              <w:rPr>
                <w:b/>
              </w:rPr>
            </w:pPr>
            <w:r>
              <w:rPr>
                <w:b/>
              </w:rPr>
              <w:t>Type</w:t>
            </w:r>
          </w:p>
        </w:tc>
        <w:tc>
          <w:tcPr>
            <w:tcW w:w="875" w:type="pct"/>
            <w:tcBorders>
              <w:top w:val="nil"/>
              <w:left w:val="single" w:sz="4" w:space="0" w:color="auto"/>
              <w:bottom w:val="single" w:sz="4" w:space="0" w:color="auto"/>
              <w:right w:val="single" w:sz="4" w:space="0" w:color="auto"/>
            </w:tcBorders>
            <w:noWrap/>
            <w:vAlign w:val="center"/>
          </w:tcPr>
          <w:p w14:paraId="3E712816" w14:textId="77777777" w:rsidR="00E24A68" w:rsidRPr="00760C42" w:rsidRDefault="00000000" w:rsidP="00096C9A">
            <w:pPr>
              <w:pStyle w:val="TableText"/>
              <w:keepNext/>
              <w:keepLines/>
              <w:jc w:val="center"/>
              <w:rPr>
                <w:b/>
              </w:rPr>
            </w:pPr>
            <w:r>
              <w:rPr>
                <w:b/>
              </w:rPr>
              <w:t>Colour</w:t>
            </w:r>
          </w:p>
        </w:tc>
        <w:tc>
          <w:tcPr>
            <w:tcW w:w="875" w:type="pct"/>
            <w:tcBorders>
              <w:top w:val="nil"/>
              <w:left w:val="single" w:sz="4" w:space="0" w:color="auto"/>
              <w:bottom w:val="single" w:sz="4" w:space="0" w:color="auto"/>
              <w:right w:val="single" w:sz="4" w:space="0" w:color="auto"/>
            </w:tcBorders>
            <w:vAlign w:val="center"/>
          </w:tcPr>
          <w:p w14:paraId="161BAC7C" w14:textId="77777777" w:rsidR="00E24A68" w:rsidRDefault="00000000" w:rsidP="00096C9A">
            <w:pPr>
              <w:pStyle w:val="TableText"/>
              <w:keepNext/>
              <w:keepLines/>
              <w:jc w:val="center"/>
              <w:rPr>
                <w:b/>
              </w:rPr>
            </w:pPr>
            <w:r>
              <w:rPr>
                <w:b/>
              </w:rPr>
              <w:t>Design water depth</w:t>
            </w:r>
          </w:p>
        </w:tc>
      </w:tr>
      <w:tr w:rsidR="009838DF" w14:paraId="2536611E" w14:textId="77777777" w:rsidTr="00096C9A">
        <w:trPr>
          <w:trHeight w:val="333"/>
        </w:trPr>
        <w:tc>
          <w:tcPr>
            <w:tcW w:w="624" w:type="pct"/>
            <w:tcBorders>
              <w:top w:val="nil"/>
              <w:left w:val="single" w:sz="4" w:space="0" w:color="auto"/>
              <w:bottom w:val="single" w:sz="4" w:space="0" w:color="auto"/>
              <w:right w:val="single" w:sz="4" w:space="0" w:color="auto"/>
            </w:tcBorders>
          </w:tcPr>
          <w:p w14:paraId="3ADDD815" w14:textId="77777777" w:rsidR="00E24A68" w:rsidRDefault="00000000" w:rsidP="00096C9A">
            <w:pPr>
              <w:pStyle w:val="TableText"/>
              <w:keepNext/>
              <w:keepLines/>
              <w:jc w:val="center"/>
            </w:pPr>
            <w:r>
              <w:t>1</w:t>
            </w:r>
          </w:p>
        </w:tc>
        <w:tc>
          <w:tcPr>
            <w:tcW w:w="875" w:type="pct"/>
            <w:tcBorders>
              <w:top w:val="nil"/>
              <w:left w:val="single" w:sz="4" w:space="0" w:color="auto"/>
              <w:bottom w:val="single" w:sz="4" w:space="0" w:color="auto"/>
              <w:right w:val="single" w:sz="4" w:space="0" w:color="auto"/>
            </w:tcBorders>
          </w:tcPr>
          <w:p w14:paraId="6BB7651C" w14:textId="77777777" w:rsidR="00E24A68" w:rsidRPr="008D12E0" w:rsidRDefault="00000000" w:rsidP="00096C9A">
            <w:pPr>
              <w:pStyle w:val="TableText"/>
              <w:keepNext/>
              <w:keepLines/>
              <w:jc w:val="center"/>
              <w:rPr>
                <w:i/>
                <w:color w:val="FF0000"/>
              </w:rPr>
            </w:pPr>
            <w:r w:rsidRPr="00D06E73">
              <w:rPr>
                <w:i/>
                <w:color w:val="FF0000"/>
              </w:rPr>
              <w:t>[</w:t>
            </w:r>
            <w:r w:rsidRPr="00D06E73">
              <w:rPr>
                <w:rFonts w:cs="Arial"/>
                <w:i/>
                <w:color w:val="FF0000"/>
              </w:rPr>
              <w:t>complete/edit]</w:t>
            </w:r>
          </w:p>
        </w:tc>
        <w:tc>
          <w:tcPr>
            <w:tcW w:w="875" w:type="pct"/>
            <w:tcBorders>
              <w:top w:val="nil"/>
              <w:left w:val="single" w:sz="4" w:space="0" w:color="auto"/>
              <w:bottom w:val="single" w:sz="4" w:space="0" w:color="auto"/>
              <w:right w:val="single" w:sz="4" w:space="0" w:color="auto"/>
            </w:tcBorders>
            <w:noWrap/>
          </w:tcPr>
          <w:p w14:paraId="75AEC7F3" w14:textId="77777777" w:rsidR="00E24A68" w:rsidRPr="00DC5DC5" w:rsidRDefault="00000000" w:rsidP="00096C9A">
            <w:pPr>
              <w:pStyle w:val="TableText"/>
              <w:keepNext/>
              <w:keepLines/>
              <w:jc w:val="center"/>
            </w:pPr>
            <w:r w:rsidRPr="00D06E73">
              <w:rPr>
                <w:i/>
                <w:color w:val="FF0000"/>
              </w:rPr>
              <w:t>[</w:t>
            </w:r>
            <w:r w:rsidRPr="00D06E73">
              <w:rPr>
                <w:rFonts w:cs="Arial"/>
                <w:i/>
                <w:color w:val="FF0000"/>
              </w:rPr>
              <w:t>complete/edit]</w:t>
            </w:r>
          </w:p>
        </w:tc>
        <w:tc>
          <w:tcPr>
            <w:tcW w:w="875" w:type="pct"/>
            <w:tcBorders>
              <w:top w:val="single" w:sz="4" w:space="0" w:color="auto"/>
              <w:left w:val="nil"/>
              <w:bottom w:val="single" w:sz="4" w:space="0" w:color="auto"/>
              <w:right w:val="single" w:sz="4" w:space="0" w:color="auto"/>
            </w:tcBorders>
          </w:tcPr>
          <w:p w14:paraId="4D399AF4" w14:textId="77777777" w:rsidR="00E24A68" w:rsidRDefault="00000000" w:rsidP="00096C9A">
            <w:pPr>
              <w:pStyle w:val="TableText"/>
              <w:keepNext/>
              <w:keepLines/>
              <w:jc w:val="center"/>
            </w:pPr>
            <w:r w:rsidRPr="00D06E73">
              <w:rPr>
                <w:i/>
                <w:color w:val="FF0000"/>
              </w:rPr>
              <w:t>[</w:t>
            </w:r>
            <w:r w:rsidRPr="00D06E73">
              <w:rPr>
                <w:rFonts w:cs="Arial"/>
                <w:i/>
                <w:color w:val="FF0000"/>
              </w:rPr>
              <w:t>complete/edit]</w:t>
            </w:r>
          </w:p>
        </w:tc>
        <w:tc>
          <w:tcPr>
            <w:tcW w:w="875" w:type="pct"/>
            <w:tcBorders>
              <w:top w:val="nil"/>
              <w:left w:val="single" w:sz="4" w:space="0" w:color="auto"/>
              <w:bottom w:val="single" w:sz="4" w:space="0" w:color="auto"/>
              <w:right w:val="single" w:sz="4" w:space="0" w:color="auto"/>
            </w:tcBorders>
            <w:noWrap/>
          </w:tcPr>
          <w:p w14:paraId="35FA6F36" w14:textId="77777777" w:rsidR="00E24A68" w:rsidRPr="00DC5DC5" w:rsidRDefault="00000000" w:rsidP="00096C9A">
            <w:pPr>
              <w:pStyle w:val="TableText"/>
              <w:keepNext/>
              <w:keepLines/>
              <w:jc w:val="center"/>
            </w:pPr>
            <w:r w:rsidRPr="00D06E73">
              <w:rPr>
                <w:i/>
                <w:color w:val="FF0000"/>
              </w:rPr>
              <w:t>[</w:t>
            </w:r>
            <w:r w:rsidRPr="00D06E73">
              <w:rPr>
                <w:rFonts w:cs="Arial"/>
                <w:i/>
                <w:color w:val="FF0000"/>
              </w:rPr>
              <w:t>complete/edit]</w:t>
            </w:r>
          </w:p>
        </w:tc>
        <w:tc>
          <w:tcPr>
            <w:tcW w:w="875" w:type="pct"/>
            <w:tcBorders>
              <w:top w:val="nil"/>
              <w:left w:val="single" w:sz="4" w:space="0" w:color="auto"/>
              <w:bottom w:val="single" w:sz="4" w:space="0" w:color="auto"/>
              <w:right w:val="single" w:sz="4" w:space="0" w:color="auto"/>
            </w:tcBorders>
          </w:tcPr>
          <w:p w14:paraId="63894C06" w14:textId="77777777" w:rsidR="00E24A68" w:rsidRDefault="00000000" w:rsidP="00096C9A">
            <w:pPr>
              <w:pStyle w:val="TableText"/>
              <w:keepNext/>
              <w:keepLines/>
              <w:jc w:val="center"/>
              <w:rPr>
                <w:i/>
                <w:color w:val="FF0000"/>
              </w:rPr>
            </w:pPr>
            <w:r w:rsidRPr="00D06E73">
              <w:rPr>
                <w:i/>
                <w:color w:val="FF0000"/>
              </w:rPr>
              <w:t>[</w:t>
            </w:r>
            <w:r w:rsidRPr="00D06E73">
              <w:rPr>
                <w:rFonts w:cs="Arial"/>
                <w:i/>
                <w:color w:val="FF0000"/>
              </w:rPr>
              <w:t>complete/edit]</w:t>
            </w:r>
          </w:p>
        </w:tc>
      </w:tr>
      <w:tr w:rsidR="009838DF" w14:paraId="5BBB9D7A" w14:textId="77777777" w:rsidTr="00096C9A">
        <w:trPr>
          <w:trHeight w:val="333"/>
        </w:trPr>
        <w:tc>
          <w:tcPr>
            <w:tcW w:w="624" w:type="pct"/>
            <w:tcBorders>
              <w:top w:val="nil"/>
              <w:left w:val="single" w:sz="4" w:space="0" w:color="auto"/>
              <w:bottom w:val="single" w:sz="4" w:space="0" w:color="auto"/>
              <w:right w:val="single" w:sz="4" w:space="0" w:color="auto"/>
            </w:tcBorders>
          </w:tcPr>
          <w:p w14:paraId="323874B2" w14:textId="77777777" w:rsidR="00E24A68" w:rsidRDefault="00000000" w:rsidP="00096C9A">
            <w:pPr>
              <w:pStyle w:val="TableText"/>
              <w:keepNext/>
              <w:keepLines/>
              <w:jc w:val="center"/>
            </w:pPr>
            <w:r>
              <w:t>2</w:t>
            </w:r>
          </w:p>
        </w:tc>
        <w:tc>
          <w:tcPr>
            <w:tcW w:w="875" w:type="pct"/>
            <w:tcBorders>
              <w:top w:val="nil"/>
              <w:left w:val="single" w:sz="4" w:space="0" w:color="auto"/>
              <w:bottom w:val="single" w:sz="4" w:space="0" w:color="auto"/>
              <w:right w:val="single" w:sz="4" w:space="0" w:color="auto"/>
            </w:tcBorders>
          </w:tcPr>
          <w:p w14:paraId="3AE19E5E" w14:textId="77777777" w:rsidR="00E24A68" w:rsidRDefault="00000000" w:rsidP="00096C9A">
            <w:pPr>
              <w:pStyle w:val="TableText"/>
              <w:keepNext/>
              <w:keepLines/>
              <w:jc w:val="center"/>
            </w:pPr>
            <w:r w:rsidRPr="00D06E73">
              <w:rPr>
                <w:i/>
                <w:color w:val="FF0000"/>
              </w:rPr>
              <w:t>[</w:t>
            </w:r>
            <w:r w:rsidRPr="00D06E73">
              <w:rPr>
                <w:rFonts w:cs="Arial"/>
                <w:i/>
                <w:color w:val="FF0000"/>
              </w:rPr>
              <w:t>complete/edit]</w:t>
            </w:r>
          </w:p>
        </w:tc>
        <w:tc>
          <w:tcPr>
            <w:tcW w:w="875" w:type="pct"/>
            <w:tcBorders>
              <w:top w:val="nil"/>
              <w:left w:val="single" w:sz="4" w:space="0" w:color="auto"/>
              <w:bottom w:val="single" w:sz="4" w:space="0" w:color="auto"/>
              <w:right w:val="single" w:sz="4" w:space="0" w:color="auto"/>
            </w:tcBorders>
            <w:noWrap/>
          </w:tcPr>
          <w:p w14:paraId="7C853D7C" w14:textId="77777777" w:rsidR="00E24A68" w:rsidRPr="00DC5DC5" w:rsidRDefault="00000000" w:rsidP="00096C9A">
            <w:pPr>
              <w:pStyle w:val="TableText"/>
              <w:keepNext/>
              <w:keepLines/>
              <w:jc w:val="center"/>
            </w:pPr>
            <w:r w:rsidRPr="00D06E73">
              <w:rPr>
                <w:i/>
                <w:color w:val="FF0000"/>
              </w:rPr>
              <w:t>[</w:t>
            </w:r>
            <w:r w:rsidRPr="00D06E73">
              <w:rPr>
                <w:rFonts w:cs="Arial"/>
                <w:i/>
                <w:color w:val="FF0000"/>
              </w:rPr>
              <w:t>complete/edit]</w:t>
            </w:r>
          </w:p>
        </w:tc>
        <w:tc>
          <w:tcPr>
            <w:tcW w:w="875" w:type="pct"/>
            <w:tcBorders>
              <w:top w:val="single" w:sz="4" w:space="0" w:color="auto"/>
              <w:left w:val="nil"/>
              <w:bottom w:val="single" w:sz="4" w:space="0" w:color="auto"/>
              <w:right w:val="single" w:sz="4" w:space="0" w:color="auto"/>
            </w:tcBorders>
          </w:tcPr>
          <w:p w14:paraId="1E94A6E0" w14:textId="77777777" w:rsidR="00E24A68" w:rsidRPr="004704E1" w:rsidRDefault="00000000" w:rsidP="00096C9A">
            <w:pPr>
              <w:pStyle w:val="TableText"/>
              <w:keepNext/>
              <w:keepLines/>
              <w:jc w:val="center"/>
            </w:pPr>
            <w:r w:rsidRPr="00D06E73">
              <w:rPr>
                <w:i/>
                <w:color w:val="FF0000"/>
              </w:rPr>
              <w:t>[</w:t>
            </w:r>
            <w:r w:rsidRPr="00D06E73">
              <w:rPr>
                <w:rFonts w:cs="Arial"/>
                <w:i/>
                <w:color w:val="FF0000"/>
              </w:rPr>
              <w:t>complete/edit]</w:t>
            </w:r>
          </w:p>
        </w:tc>
        <w:tc>
          <w:tcPr>
            <w:tcW w:w="875" w:type="pct"/>
            <w:tcBorders>
              <w:top w:val="nil"/>
              <w:left w:val="single" w:sz="4" w:space="0" w:color="auto"/>
              <w:bottom w:val="single" w:sz="4" w:space="0" w:color="auto"/>
              <w:right w:val="single" w:sz="4" w:space="0" w:color="auto"/>
            </w:tcBorders>
            <w:noWrap/>
          </w:tcPr>
          <w:p w14:paraId="47D29759" w14:textId="77777777" w:rsidR="00E24A68" w:rsidRPr="00DC5DC5" w:rsidRDefault="00000000" w:rsidP="00096C9A">
            <w:pPr>
              <w:pStyle w:val="TableText"/>
              <w:keepNext/>
              <w:keepLines/>
              <w:jc w:val="center"/>
            </w:pPr>
            <w:r w:rsidRPr="00D06E73">
              <w:rPr>
                <w:i/>
                <w:color w:val="FF0000"/>
              </w:rPr>
              <w:t>[</w:t>
            </w:r>
            <w:r w:rsidRPr="00D06E73">
              <w:rPr>
                <w:rFonts w:cs="Arial"/>
                <w:i/>
                <w:color w:val="FF0000"/>
              </w:rPr>
              <w:t>complete/edit]</w:t>
            </w:r>
          </w:p>
        </w:tc>
        <w:tc>
          <w:tcPr>
            <w:tcW w:w="875" w:type="pct"/>
            <w:tcBorders>
              <w:top w:val="nil"/>
              <w:left w:val="single" w:sz="4" w:space="0" w:color="auto"/>
              <w:bottom w:val="single" w:sz="4" w:space="0" w:color="auto"/>
              <w:right w:val="single" w:sz="4" w:space="0" w:color="auto"/>
            </w:tcBorders>
          </w:tcPr>
          <w:p w14:paraId="7504FF1B" w14:textId="77777777" w:rsidR="00E24A68" w:rsidRDefault="00000000" w:rsidP="00096C9A">
            <w:pPr>
              <w:pStyle w:val="TableText"/>
              <w:keepNext/>
              <w:keepLines/>
              <w:jc w:val="center"/>
              <w:rPr>
                <w:i/>
                <w:color w:val="FF0000"/>
              </w:rPr>
            </w:pPr>
            <w:r w:rsidRPr="00D06E73">
              <w:rPr>
                <w:i/>
                <w:color w:val="FF0000"/>
              </w:rPr>
              <w:t>[</w:t>
            </w:r>
            <w:r w:rsidRPr="00D06E73">
              <w:rPr>
                <w:rFonts w:cs="Arial"/>
                <w:i/>
                <w:color w:val="FF0000"/>
              </w:rPr>
              <w:t>complete/edit]</w:t>
            </w:r>
          </w:p>
        </w:tc>
      </w:tr>
      <w:tr w:rsidR="009838DF" w14:paraId="269825CD" w14:textId="77777777" w:rsidTr="00096C9A">
        <w:trPr>
          <w:trHeight w:val="333"/>
        </w:trPr>
        <w:tc>
          <w:tcPr>
            <w:tcW w:w="624" w:type="pct"/>
            <w:tcBorders>
              <w:top w:val="nil"/>
              <w:left w:val="single" w:sz="4" w:space="0" w:color="auto"/>
              <w:bottom w:val="single" w:sz="4" w:space="0" w:color="auto"/>
              <w:right w:val="single" w:sz="4" w:space="0" w:color="auto"/>
            </w:tcBorders>
          </w:tcPr>
          <w:p w14:paraId="47953619" w14:textId="77777777" w:rsidR="00E24A68" w:rsidRDefault="00000000" w:rsidP="00096C9A">
            <w:pPr>
              <w:pStyle w:val="TableText"/>
              <w:keepNext/>
              <w:keepLines/>
              <w:jc w:val="center"/>
            </w:pPr>
            <w:r>
              <w:t>3</w:t>
            </w:r>
          </w:p>
        </w:tc>
        <w:tc>
          <w:tcPr>
            <w:tcW w:w="875" w:type="pct"/>
            <w:tcBorders>
              <w:top w:val="nil"/>
              <w:left w:val="single" w:sz="4" w:space="0" w:color="auto"/>
              <w:bottom w:val="single" w:sz="4" w:space="0" w:color="auto"/>
              <w:right w:val="single" w:sz="4" w:space="0" w:color="auto"/>
            </w:tcBorders>
          </w:tcPr>
          <w:p w14:paraId="424942AF" w14:textId="77777777" w:rsidR="00E24A68" w:rsidRDefault="00000000" w:rsidP="00096C9A">
            <w:pPr>
              <w:pStyle w:val="TableText"/>
              <w:keepNext/>
              <w:keepLines/>
              <w:jc w:val="center"/>
            </w:pPr>
            <w:r w:rsidRPr="00D06E73">
              <w:rPr>
                <w:i/>
                <w:color w:val="FF0000"/>
              </w:rPr>
              <w:t>[</w:t>
            </w:r>
            <w:r w:rsidRPr="00D06E73">
              <w:rPr>
                <w:rFonts w:cs="Arial"/>
                <w:i/>
                <w:color w:val="FF0000"/>
              </w:rPr>
              <w:t>complete/edit]</w:t>
            </w:r>
          </w:p>
        </w:tc>
        <w:tc>
          <w:tcPr>
            <w:tcW w:w="875" w:type="pct"/>
            <w:tcBorders>
              <w:top w:val="nil"/>
              <w:left w:val="single" w:sz="4" w:space="0" w:color="auto"/>
              <w:bottom w:val="single" w:sz="4" w:space="0" w:color="auto"/>
              <w:right w:val="single" w:sz="4" w:space="0" w:color="auto"/>
            </w:tcBorders>
            <w:noWrap/>
          </w:tcPr>
          <w:p w14:paraId="0F90191B" w14:textId="77777777" w:rsidR="00E24A68" w:rsidRPr="00DC5DC5" w:rsidRDefault="00000000" w:rsidP="00096C9A">
            <w:pPr>
              <w:pStyle w:val="TableText"/>
              <w:keepNext/>
              <w:keepLines/>
              <w:jc w:val="center"/>
            </w:pPr>
            <w:r w:rsidRPr="00D06E73">
              <w:rPr>
                <w:i/>
                <w:color w:val="FF0000"/>
              </w:rPr>
              <w:t>[</w:t>
            </w:r>
            <w:r w:rsidRPr="00D06E73">
              <w:rPr>
                <w:rFonts w:cs="Arial"/>
                <w:i/>
                <w:color w:val="FF0000"/>
              </w:rPr>
              <w:t>complete/edit]</w:t>
            </w:r>
          </w:p>
        </w:tc>
        <w:tc>
          <w:tcPr>
            <w:tcW w:w="875" w:type="pct"/>
            <w:tcBorders>
              <w:top w:val="single" w:sz="4" w:space="0" w:color="auto"/>
              <w:left w:val="nil"/>
              <w:bottom w:val="single" w:sz="4" w:space="0" w:color="auto"/>
              <w:right w:val="single" w:sz="4" w:space="0" w:color="auto"/>
            </w:tcBorders>
          </w:tcPr>
          <w:p w14:paraId="261FD902" w14:textId="77777777" w:rsidR="00E24A68" w:rsidRPr="004704E1" w:rsidRDefault="00000000" w:rsidP="00096C9A">
            <w:pPr>
              <w:pStyle w:val="TableText"/>
              <w:keepNext/>
              <w:keepLines/>
              <w:jc w:val="center"/>
            </w:pPr>
            <w:r w:rsidRPr="00D06E73">
              <w:rPr>
                <w:i/>
                <w:color w:val="FF0000"/>
              </w:rPr>
              <w:t>[</w:t>
            </w:r>
            <w:r w:rsidRPr="00D06E73">
              <w:rPr>
                <w:rFonts w:cs="Arial"/>
                <w:i/>
                <w:color w:val="FF0000"/>
              </w:rPr>
              <w:t>complete/edit]</w:t>
            </w:r>
          </w:p>
        </w:tc>
        <w:tc>
          <w:tcPr>
            <w:tcW w:w="875" w:type="pct"/>
            <w:tcBorders>
              <w:top w:val="nil"/>
              <w:left w:val="single" w:sz="4" w:space="0" w:color="auto"/>
              <w:bottom w:val="single" w:sz="4" w:space="0" w:color="auto"/>
              <w:right w:val="single" w:sz="4" w:space="0" w:color="auto"/>
            </w:tcBorders>
            <w:noWrap/>
          </w:tcPr>
          <w:p w14:paraId="2ED4DE0C" w14:textId="77777777" w:rsidR="00E24A68" w:rsidRPr="00DC5DC5" w:rsidRDefault="00000000" w:rsidP="00096C9A">
            <w:pPr>
              <w:pStyle w:val="TableText"/>
              <w:keepNext/>
              <w:keepLines/>
              <w:jc w:val="center"/>
            </w:pPr>
            <w:r w:rsidRPr="00D06E73">
              <w:rPr>
                <w:i/>
                <w:color w:val="FF0000"/>
              </w:rPr>
              <w:t>[</w:t>
            </w:r>
            <w:r w:rsidRPr="00D06E73">
              <w:rPr>
                <w:rFonts w:cs="Arial"/>
                <w:i/>
                <w:color w:val="FF0000"/>
              </w:rPr>
              <w:t>complete/edit]</w:t>
            </w:r>
          </w:p>
        </w:tc>
        <w:tc>
          <w:tcPr>
            <w:tcW w:w="875" w:type="pct"/>
            <w:tcBorders>
              <w:top w:val="nil"/>
              <w:left w:val="single" w:sz="4" w:space="0" w:color="auto"/>
              <w:bottom w:val="single" w:sz="4" w:space="0" w:color="auto"/>
              <w:right w:val="single" w:sz="4" w:space="0" w:color="auto"/>
            </w:tcBorders>
          </w:tcPr>
          <w:p w14:paraId="37572E4E" w14:textId="77777777" w:rsidR="00E24A68" w:rsidRDefault="00000000" w:rsidP="00096C9A">
            <w:pPr>
              <w:pStyle w:val="TableText"/>
              <w:keepNext/>
              <w:keepLines/>
              <w:jc w:val="center"/>
              <w:rPr>
                <w:i/>
                <w:color w:val="FF0000"/>
              </w:rPr>
            </w:pPr>
            <w:r w:rsidRPr="00D06E73">
              <w:rPr>
                <w:i/>
                <w:color w:val="FF0000"/>
              </w:rPr>
              <w:t>[</w:t>
            </w:r>
            <w:r w:rsidRPr="00D06E73">
              <w:rPr>
                <w:rFonts w:cs="Arial"/>
                <w:i/>
                <w:color w:val="FF0000"/>
              </w:rPr>
              <w:t>complete/edit]</w:t>
            </w:r>
          </w:p>
        </w:tc>
      </w:tr>
      <w:tr w:rsidR="009838DF" w14:paraId="17E6CB5B" w14:textId="77777777" w:rsidTr="00096C9A">
        <w:trPr>
          <w:trHeight w:val="333"/>
        </w:trPr>
        <w:tc>
          <w:tcPr>
            <w:tcW w:w="624" w:type="pct"/>
            <w:tcBorders>
              <w:top w:val="nil"/>
              <w:left w:val="single" w:sz="4" w:space="0" w:color="auto"/>
              <w:bottom w:val="single" w:sz="4" w:space="0" w:color="auto"/>
              <w:right w:val="single" w:sz="4" w:space="0" w:color="auto"/>
            </w:tcBorders>
          </w:tcPr>
          <w:p w14:paraId="35EEFD8B" w14:textId="77777777" w:rsidR="00E24A68" w:rsidRDefault="00000000" w:rsidP="00096C9A">
            <w:pPr>
              <w:pStyle w:val="TableText"/>
              <w:jc w:val="center"/>
            </w:pPr>
            <w:r>
              <w:t>4</w:t>
            </w:r>
          </w:p>
        </w:tc>
        <w:tc>
          <w:tcPr>
            <w:tcW w:w="875" w:type="pct"/>
            <w:tcBorders>
              <w:top w:val="nil"/>
              <w:left w:val="single" w:sz="4" w:space="0" w:color="auto"/>
              <w:bottom w:val="single" w:sz="4" w:space="0" w:color="auto"/>
              <w:right w:val="single" w:sz="4" w:space="0" w:color="auto"/>
            </w:tcBorders>
          </w:tcPr>
          <w:p w14:paraId="2C818FB2" w14:textId="77777777" w:rsidR="00E24A68" w:rsidRDefault="00000000" w:rsidP="00096C9A">
            <w:pPr>
              <w:pStyle w:val="TableText"/>
              <w:jc w:val="center"/>
            </w:pPr>
            <w:r w:rsidRPr="00D06E73">
              <w:rPr>
                <w:i/>
                <w:color w:val="FF0000"/>
              </w:rPr>
              <w:t>[</w:t>
            </w:r>
            <w:r w:rsidRPr="00D06E73">
              <w:rPr>
                <w:rFonts w:cs="Arial"/>
                <w:i/>
                <w:color w:val="FF0000"/>
              </w:rPr>
              <w:t>complete/edit]</w:t>
            </w:r>
          </w:p>
        </w:tc>
        <w:tc>
          <w:tcPr>
            <w:tcW w:w="875" w:type="pct"/>
            <w:tcBorders>
              <w:top w:val="nil"/>
              <w:left w:val="single" w:sz="4" w:space="0" w:color="auto"/>
              <w:bottom w:val="single" w:sz="4" w:space="0" w:color="auto"/>
              <w:right w:val="single" w:sz="4" w:space="0" w:color="auto"/>
            </w:tcBorders>
            <w:noWrap/>
          </w:tcPr>
          <w:p w14:paraId="01725D1C" w14:textId="77777777" w:rsidR="00E24A68" w:rsidRPr="00DC5DC5" w:rsidRDefault="00000000" w:rsidP="00096C9A">
            <w:pPr>
              <w:pStyle w:val="TableText"/>
              <w:jc w:val="center"/>
            </w:pPr>
            <w:r w:rsidRPr="00D06E73">
              <w:rPr>
                <w:i/>
                <w:color w:val="FF0000"/>
              </w:rPr>
              <w:t>[</w:t>
            </w:r>
            <w:r w:rsidRPr="00D06E73">
              <w:rPr>
                <w:rFonts w:cs="Arial"/>
                <w:i/>
                <w:color w:val="FF0000"/>
              </w:rPr>
              <w:t>complete/edit]</w:t>
            </w:r>
          </w:p>
        </w:tc>
        <w:tc>
          <w:tcPr>
            <w:tcW w:w="875" w:type="pct"/>
            <w:tcBorders>
              <w:top w:val="single" w:sz="4" w:space="0" w:color="auto"/>
              <w:left w:val="nil"/>
              <w:bottom w:val="single" w:sz="4" w:space="0" w:color="auto"/>
              <w:right w:val="single" w:sz="4" w:space="0" w:color="auto"/>
            </w:tcBorders>
          </w:tcPr>
          <w:p w14:paraId="1B6AAC8D" w14:textId="77777777" w:rsidR="00E24A68" w:rsidRDefault="00000000" w:rsidP="00096C9A">
            <w:pPr>
              <w:pStyle w:val="TableText"/>
              <w:jc w:val="center"/>
            </w:pPr>
            <w:r w:rsidRPr="00D06E73">
              <w:rPr>
                <w:i/>
                <w:color w:val="FF0000"/>
              </w:rPr>
              <w:t>[</w:t>
            </w:r>
            <w:r w:rsidRPr="00D06E73">
              <w:rPr>
                <w:rFonts w:cs="Arial"/>
                <w:i/>
                <w:color w:val="FF0000"/>
              </w:rPr>
              <w:t>complete/edit]</w:t>
            </w:r>
          </w:p>
        </w:tc>
        <w:tc>
          <w:tcPr>
            <w:tcW w:w="875" w:type="pct"/>
            <w:tcBorders>
              <w:top w:val="nil"/>
              <w:left w:val="single" w:sz="4" w:space="0" w:color="auto"/>
              <w:bottom w:val="single" w:sz="4" w:space="0" w:color="auto"/>
              <w:right w:val="single" w:sz="4" w:space="0" w:color="auto"/>
            </w:tcBorders>
            <w:noWrap/>
          </w:tcPr>
          <w:p w14:paraId="666A6B99" w14:textId="77777777" w:rsidR="00E24A68" w:rsidRPr="00DC5DC5" w:rsidRDefault="00000000" w:rsidP="00096C9A">
            <w:pPr>
              <w:pStyle w:val="TableText"/>
              <w:jc w:val="center"/>
            </w:pPr>
            <w:r w:rsidRPr="00D06E73">
              <w:rPr>
                <w:i/>
                <w:color w:val="FF0000"/>
              </w:rPr>
              <w:t>[</w:t>
            </w:r>
            <w:r w:rsidRPr="00D06E73">
              <w:rPr>
                <w:rFonts w:cs="Arial"/>
                <w:i/>
                <w:color w:val="FF0000"/>
              </w:rPr>
              <w:t>complete/edit]</w:t>
            </w:r>
          </w:p>
        </w:tc>
        <w:tc>
          <w:tcPr>
            <w:tcW w:w="875" w:type="pct"/>
            <w:tcBorders>
              <w:top w:val="nil"/>
              <w:left w:val="single" w:sz="4" w:space="0" w:color="auto"/>
              <w:bottom w:val="single" w:sz="4" w:space="0" w:color="auto"/>
              <w:right w:val="single" w:sz="4" w:space="0" w:color="auto"/>
            </w:tcBorders>
          </w:tcPr>
          <w:p w14:paraId="1BAEB1C6" w14:textId="77777777" w:rsidR="00E24A68" w:rsidRDefault="00000000" w:rsidP="00096C9A">
            <w:pPr>
              <w:pStyle w:val="TableText"/>
              <w:jc w:val="center"/>
              <w:rPr>
                <w:i/>
                <w:color w:val="FF0000"/>
              </w:rPr>
            </w:pPr>
            <w:r w:rsidRPr="00D06E73">
              <w:rPr>
                <w:i/>
                <w:color w:val="FF0000"/>
              </w:rPr>
              <w:t>[</w:t>
            </w:r>
            <w:r w:rsidRPr="00D06E73">
              <w:rPr>
                <w:rFonts w:cs="Arial"/>
                <w:i/>
                <w:color w:val="FF0000"/>
              </w:rPr>
              <w:t>complete/edit]</w:t>
            </w:r>
          </w:p>
        </w:tc>
      </w:tr>
    </w:tbl>
    <w:p w14:paraId="0C140E0C" w14:textId="77777777" w:rsidR="00E24A68" w:rsidRPr="00181231" w:rsidRDefault="00000000" w:rsidP="00AC1C5C">
      <w:pPr>
        <w:pStyle w:val="GuideNotes01"/>
      </w:pPr>
      <w:r w:rsidRPr="0062489C">
        <w:t>[</w:t>
      </w:r>
      <w:r>
        <w:t>Latitude and Longitude: Consult with NT MSB.</w:t>
      </w:r>
    </w:p>
    <w:p w14:paraId="786B875F" w14:textId="77777777" w:rsidR="00E24A68" w:rsidRPr="0062489C" w:rsidRDefault="00000000" w:rsidP="00AC1C5C">
      <w:pPr>
        <w:pStyle w:val="GuideNotes01"/>
        <w:rPr>
          <w:b/>
        </w:rPr>
      </w:pPr>
      <w:r>
        <w:rPr>
          <w:b/>
        </w:rPr>
        <w:t>Type</w:t>
      </w:r>
      <w:r w:rsidRPr="0062489C">
        <w:rPr>
          <w:b/>
        </w:rPr>
        <w:t xml:space="preserve">: </w:t>
      </w:r>
      <w:r w:rsidRPr="001F0B82">
        <w:t xml:space="preserve">SL-B1500, </w:t>
      </w:r>
      <w:proofErr w:type="spellStart"/>
      <w:r w:rsidRPr="001F0B82">
        <w:t>Aquafloat</w:t>
      </w:r>
      <w:proofErr w:type="spellEnd"/>
      <w:r w:rsidRPr="001F0B82">
        <w:t xml:space="preserve"> 800 etc.</w:t>
      </w:r>
    </w:p>
    <w:p w14:paraId="50353D60" w14:textId="77777777" w:rsidR="00E24A68" w:rsidRPr="0062489C" w:rsidRDefault="00000000" w:rsidP="00AC1C5C">
      <w:pPr>
        <w:pStyle w:val="GuideNotes01"/>
        <w:rPr>
          <w:b/>
        </w:rPr>
      </w:pPr>
      <w:r>
        <w:rPr>
          <w:b/>
        </w:rPr>
        <w:t>Colour</w:t>
      </w:r>
      <w:r w:rsidRPr="0062489C">
        <w:rPr>
          <w:b/>
        </w:rPr>
        <w:t xml:space="preserve">: </w:t>
      </w:r>
      <w:r>
        <w:t>Red, Green, White, Yellow, Blue.]</w:t>
      </w:r>
    </w:p>
    <w:p w14:paraId="25805B13" w14:textId="77777777" w:rsidR="00E24A68" w:rsidRDefault="00000000" w:rsidP="00E24A68">
      <w:pPr>
        <w:pStyle w:val="Heading3"/>
        <w:keepLines/>
      </w:pPr>
      <w:r>
        <w:t>Solar Marine Lantern</w:t>
      </w:r>
      <w:r w:rsidRPr="002231EE">
        <w:t xml:space="preserve"> – Hold Point</w:t>
      </w:r>
    </w:p>
    <w:p w14:paraId="4832C184" w14:textId="77777777" w:rsidR="00E24A68" w:rsidRPr="00DD2DDE" w:rsidRDefault="00000000" w:rsidP="00AC1C5C">
      <w:pPr>
        <w:pStyle w:val="GuideNotes01"/>
      </w:pPr>
      <w:r>
        <w:t>[Delete this clause if no solar marine lanterns are required in the project.]</w:t>
      </w:r>
    </w:p>
    <w:p w14:paraId="5E36C815" w14:textId="77777777" w:rsidR="00E24A68" w:rsidRPr="004875C5" w:rsidRDefault="00000000" w:rsidP="00E24A68">
      <w:pPr>
        <w:rPr>
          <w:lang w:val="en-US"/>
        </w:rPr>
      </w:pPr>
      <w:r>
        <w:rPr>
          <w:lang w:val="en-US"/>
        </w:rPr>
        <w:t xml:space="preserve">Proprietary item: </w:t>
      </w:r>
      <w:proofErr w:type="spellStart"/>
      <w:r>
        <w:rPr>
          <w:lang w:val="en-US"/>
        </w:rPr>
        <w:t>Sealite</w:t>
      </w:r>
      <w:proofErr w:type="spellEnd"/>
      <w:r>
        <w:rPr>
          <w:lang w:val="en-US"/>
        </w:rPr>
        <w:t xml:space="preserve"> or Superintendent approved equal. Refer to IALA guidelines, and the </w:t>
      </w:r>
      <w:r w:rsidRPr="00CA054D">
        <w:rPr>
          <w:lang w:val="en-US"/>
        </w:rPr>
        <w:t>CONDITIONS OF CONTRACT</w:t>
      </w:r>
      <w:r>
        <w:rPr>
          <w:lang w:val="en-US"/>
        </w:rPr>
        <w:t xml:space="preserve">, </w:t>
      </w:r>
      <w:r>
        <w:rPr>
          <w:b/>
          <w:lang w:val="en-US"/>
        </w:rPr>
        <w:t>Proprietary</w:t>
      </w:r>
      <w:r w:rsidRPr="004875C5">
        <w:rPr>
          <w:b/>
          <w:lang w:val="en-US"/>
        </w:rPr>
        <w:t xml:space="preserve"> items</w:t>
      </w:r>
      <w:r>
        <w:rPr>
          <w:lang w:val="en-US"/>
        </w:rPr>
        <w:t xml:space="preserve"> clause.</w:t>
      </w:r>
    </w:p>
    <w:p w14:paraId="76A6B361" w14:textId="77777777" w:rsidR="00E24A68" w:rsidRDefault="00000000" w:rsidP="00E24A68">
      <w:pPr>
        <w:rPr>
          <w:lang w:val="en-US"/>
        </w:rPr>
      </w:pPr>
      <w:r>
        <w:rPr>
          <w:lang w:val="en-US"/>
        </w:rPr>
        <w:t>Lantern to consist of the following:</w:t>
      </w:r>
    </w:p>
    <w:p w14:paraId="743C83B3" w14:textId="77777777" w:rsidR="00E24A68" w:rsidRDefault="00000000">
      <w:pPr>
        <w:pStyle w:val="Bullet"/>
        <w:numPr>
          <w:ilvl w:val="0"/>
          <w:numId w:val="142"/>
        </w:numPr>
      </w:pPr>
      <w:r>
        <w:t>Bird deterrent spike.</w:t>
      </w:r>
    </w:p>
    <w:p w14:paraId="509566C8" w14:textId="77777777" w:rsidR="00E24A68" w:rsidRDefault="00000000">
      <w:pPr>
        <w:pStyle w:val="Bullet"/>
        <w:numPr>
          <w:ilvl w:val="0"/>
          <w:numId w:val="142"/>
        </w:numPr>
      </w:pPr>
      <w:r>
        <w:t>LED optic reflector.</w:t>
      </w:r>
    </w:p>
    <w:p w14:paraId="0E94F122" w14:textId="77777777" w:rsidR="00E24A68" w:rsidRDefault="00000000">
      <w:pPr>
        <w:pStyle w:val="Bullet"/>
        <w:numPr>
          <w:ilvl w:val="0"/>
          <w:numId w:val="142"/>
        </w:numPr>
      </w:pPr>
      <w:r>
        <w:t>Internal solar module.</w:t>
      </w:r>
    </w:p>
    <w:p w14:paraId="02F35D1A" w14:textId="77777777" w:rsidR="00E24A68" w:rsidRDefault="00000000">
      <w:pPr>
        <w:pStyle w:val="Bullet"/>
        <w:numPr>
          <w:ilvl w:val="0"/>
          <w:numId w:val="142"/>
        </w:numPr>
      </w:pPr>
      <w:r>
        <w:t>Galvanized/stainless steel cage protecting solar panel</w:t>
      </w:r>
    </w:p>
    <w:p w14:paraId="4D476751" w14:textId="77777777" w:rsidR="00E24A68" w:rsidRDefault="00000000">
      <w:pPr>
        <w:pStyle w:val="Bullet"/>
        <w:numPr>
          <w:ilvl w:val="0"/>
          <w:numId w:val="142"/>
        </w:numPr>
      </w:pPr>
      <w:r>
        <w:t>Automatic night activation.</w:t>
      </w:r>
    </w:p>
    <w:p w14:paraId="47536319" w14:textId="77777777" w:rsidR="00E24A68" w:rsidRDefault="00000000">
      <w:pPr>
        <w:pStyle w:val="Bullet"/>
        <w:numPr>
          <w:ilvl w:val="0"/>
          <w:numId w:val="142"/>
        </w:numPr>
      </w:pPr>
      <w:r>
        <w:t>Lens and base moulded from UV-stabilised polycarbonate.</w:t>
      </w:r>
    </w:p>
    <w:p w14:paraId="650D8A4D" w14:textId="77777777" w:rsidR="00E24A68" w:rsidRDefault="00000000">
      <w:pPr>
        <w:pStyle w:val="Bullet"/>
        <w:numPr>
          <w:ilvl w:val="0"/>
          <w:numId w:val="142"/>
        </w:numPr>
      </w:pPr>
      <w:r>
        <w:t>Integrated circuit protection.</w:t>
      </w:r>
    </w:p>
    <w:p w14:paraId="537F8C1B" w14:textId="77777777" w:rsidR="00E24A68" w:rsidRDefault="00000000">
      <w:pPr>
        <w:pStyle w:val="Bullet"/>
        <w:numPr>
          <w:ilvl w:val="0"/>
          <w:numId w:val="142"/>
        </w:numPr>
      </w:pPr>
      <w:r>
        <w:t>Internal user-replaceable battery in sealed compartment.</w:t>
      </w:r>
    </w:p>
    <w:p w14:paraId="5F2EC35F" w14:textId="77777777" w:rsidR="00E24A68" w:rsidRPr="00EF193A" w:rsidRDefault="00000000">
      <w:pPr>
        <w:pStyle w:val="Bullet"/>
        <w:numPr>
          <w:ilvl w:val="0"/>
          <w:numId w:val="142"/>
        </w:numPr>
      </w:pPr>
      <w:r>
        <w:t>Internal user-adjustable flash settings.</w:t>
      </w:r>
    </w:p>
    <w:p w14:paraId="2009EC01" w14:textId="77777777" w:rsidR="00E24A68" w:rsidRDefault="00000000" w:rsidP="00E24A68">
      <w:pPr>
        <w:rPr>
          <w:lang w:val="en-US"/>
        </w:rPr>
      </w:pPr>
      <w:r>
        <w:rPr>
          <w:lang w:val="en-US"/>
        </w:rPr>
        <w:t>Solar module type: Monocrystalline.</w:t>
      </w:r>
    </w:p>
    <w:p w14:paraId="37AFA9B2" w14:textId="77777777" w:rsidR="00E24A68" w:rsidRDefault="00000000" w:rsidP="00E24A68">
      <w:pPr>
        <w:rPr>
          <w:rFonts w:cs="Arial"/>
          <w:lang w:val="en-US"/>
        </w:rPr>
      </w:pPr>
      <w:r>
        <w:rPr>
          <w:lang w:val="en-US"/>
        </w:rPr>
        <w:t>Horizontal output: 360</w:t>
      </w:r>
      <w:r>
        <w:rPr>
          <w:rFonts w:cs="Arial"/>
          <w:lang w:val="en-US"/>
        </w:rPr>
        <w:t>°.</w:t>
      </w:r>
    </w:p>
    <w:p w14:paraId="690DE881" w14:textId="77777777" w:rsidR="00E24A68" w:rsidRDefault="00000000" w:rsidP="00E24A68">
      <w:pPr>
        <w:rPr>
          <w:rFonts w:cs="Arial"/>
          <w:lang w:val="en-US"/>
        </w:rPr>
      </w:pPr>
      <w:r>
        <w:rPr>
          <w:rFonts w:cs="Arial"/>
          <w:lang w:val="en-US"/>
        </w:rPr>
        <w:t>Vertical divergence: 7°.</w:t>
      </w:r>
    </w:p>
    <w:p w14:paraId="559D8AB5" w14:textId="77777777" w:rsidR="00E24A68" w:rsidRDefault="00000000" w:rsidP="00E24A68">
      <w:pPr>
        <w:rPr>
          <w:lang w:val="en-US"/>
        </w:rPr>
      </w:pPr>
      <w:r>
        <w:rPr>
          <w:rFonts w:cs="Arial"/>
          <w:lang w:val="en-US"/>
        </w:rPr>
        <w:t>Temperature range: -40-80°C.</w:t>
      </w:r>
    </w:p>
    <w:p w14:paraId="17DF2689" w14:textId="77777777" w:rsidR="00E24A68" w:rsidRPr="00643867" w:rsidRDefault="00000000" w:rsidP="00E24A68">
      <w:pPr>
        <w:rPr>
          <w:lang w:val="en-US"/>
        </w:rPr>
      </w:pPr>
      <w:r>
        <w:rPr>
          <w:lang w:val="en-US"/>
        </w:rPr>
        <w:t>Visibility:</w:t>
      </w:r>
      <w:r>
        <w:rPr>
          <w:lang w:val="en-US"/>
        </w:rPr>
        <w:tab/>
      </w:r>
      <w:r>
        <w:rPr>
          <w:lang w:val="en-US"/>
        </w:rPr>
        <w:tab/>
      </w:r>
      <w:r>
        <w:rPr>
          <w:lang w:val="en-US"/>
        </w:rPr>
        <w:tab/>
      </w:r>
      <w:r>
        <w:rPr>
          <w:lang w:val="en-US"/>
        </w:rPr>
        <w:tab/>
      </w:r>
      <w:r w:rsidRPr="001A2F4B">
        <w:rPr>
          <w:i/>
          <w:color w:val="FF0000"/>
        </w:rPr>
        <w:t>[</w:t>
      </w:r>
      <w:r>
        <w:rPr>
          <w:rFonts w:cs="Arial"/>
          <w:i/>
          <w:color w:val="FF0000"/>
        </w:rPr>
        <w:t>complete/e</w:t>
      </w:r>
      <w:r w:rsidRPr="00AB7843">
        <w:rPr>
          <w:rFonts w:cs="Arial"/>
          <w:i/>
          <w:color w:val="FF0000"/>
        </w:rPr>
        <w:t>dit</w:t>
      </w:r>
      <w:r>
        <w:rPr>
          <w:rFonts w:cs="Arial"/>
          <w:i/>
          <w:color w:val="FF0000"/>
        </w:rPr>
        <w:t>]</w:t>
      </w:r>
    </w:p>
    <w:p w14:paraId="66D61502" w14:textId="77777777" w:rsidR="00E24A68" w:rsidRDefault="00000000" w:rsidP="00AC1C5C">
      <w:pPr>
        <w:pStyle w:val="GuideNotes01"/>
      </w:pPr>
      <w:r>
        <w:t>[Select from:</w:t>
      </w:r>
    </w:p>
    <w:p w14:paraId="3DF0D341" w14:textId="77777777" w:rsidR="00E24A68" w:rsidRPr="00EF193A" w:rsidRDefault="00000000" w:rsidP="00AC1C5C">
      <w:pPr>
        <w:pStyle w:val="GuideNotes01"/>
      </w:pPr>
      <w:r>
        <w:t>1-2 NM.</w:t>
      </w:r>
    </w:p>
    <w:p w14:paraId="5AE5432C" w14:textId="77777777" w:rsidR="00E24A68" w:rsidRDefault="00000000" w:rsidP="00AC1C5C">
      <w:pPr>
        <w:pStyle w:val="GuideNotes01"/>
      </w:pPr>
      <w:r>
        <w:t>2-3 NM.</w:t>
      </w:r>
    </w:p>
    <w:p w14:paraId="284ED1AB" w14:textId="77777777" w:rsidR="00E24A68" w:rsidRDefault="00000000" w:rsidP="00AC1C5C">
      <w:pPr>
        <w:pStyle w:val="GuideNotes01"/>
      </w:pPr>
      <w:r>
        <w:t>3-5 NM.</w:t>
      </w:r>
    </w:p>
    <w:p w14:paraId="72CE4910" w14:textId="77777777" w:rsidR="00E24A68" w:rsidRDefault="00000000" w:rsidP="00AC1C5C">
      <w:pPr>
        <w:pStyle w:val="GuideNotes01"/>
      </w:pPr>
      <w:r>
        <w:t>5-9 NM.</w:t>
      </w:r>
    </w:p>
    <w:p w14:paraId="6ED5D0A3" w14:textId="77777777" w:rsidR="00E24A68" w:rsidRDefault="00000000" w:rsidP="00AC1C5C">
      <w:pPr>
        <w:pStyle w:val="GuideNotes01"/>
      </w:pPr>
      <w:r>
        <w:t>Refer to manufacturer’s datasheets.</w:t>
      </w:r>
    </w:p>
    <w:p w14:paraId="1BB1F7BA" w14:textId="77777777" w:rsidR="00E24A68" w:rsidRPr="004C194A" w:rsidRDefault="00000000" w:rsidP="00AC1C5C">
      <w:pPr>
        <w:pStyle w:val="GuideNotes01"/>
      </w:pPr>
      <w:r>
        <w:t>Visibility (nautical miles) to NT MSB requirements.]</w:t>
      </w:r>
    </w:p>
    <w:p w14:paraId="15794D73" w14:textId="77777777" w:rsidR="00E24A68" w:rsidRDefault="00000000" w:rsidP="00E24A68">
      <w:pPr>
        <w:rPr>
          <w:rFonts w:cs="Arial"/>
          <w:i/>
          <w:color w:val="FF0000"/>
        </w:rPr>
      </w:pPr>
      <w:r>
        <w:t>Signal colour to IALA E-200-1:</w:t>
      </w:r>
      <w:r w:rsidRPr="00017E23">
        <w:rPr>
          <w:lang w:val="en-US"/>
        </w:rPr>
        <w:t xml:space="preserve"> </w:t>
      </w:r>
      <w:r>
        <w:rPr>
          <w:lang w:val="en-US"/>
        </w:rPr>
        <w:tab/>
      </w:r>
      <w:r w:rsidRPr="001A2F4B">
        <w:rPr>
          <w:i/>
          <w:color w:val="FF0000"/>
        </w:rPr>
        <w:t>[</w:t>
      </w:r>
      <w:r>
        <w:rPr>
          <w:rFonts w:cs="Arial"/>
          <w:i/>
          <w:color w:val="FF0000"/>
        </w:rPr>
        <w:t>complete/e</w:t>
      </w:r>
      <w:r w:rsidRPr="00AB7843">
        <w:rPr>
          <w:rFonts w:cs="Arial"/>
          <w:i/>
          <w:color w:val="FF0000"/>
        </w:rPr>
        <w:t>dit</w:t>
      </w:r>
      <w:r>
        <w:rPr>
          <w:rFonts w:cs="Arial"/>
          <w:i/>
          <w:color w:val="FF0000"/>
        </w:rPr>
        <w:t>]</w:t>
      </w:r>
    </w:p>
    <w:p w14:paraId="699CF510" w14:textId="77777777" w:rsidR="00E24A68" w:rsidRDefault="00000000" w:rsidP="00AC1C5C">
      <w:pPr>
        <w:pStyle w:val="GuideNotes01"/>
      </w:pPr>
      <w:r>
        <w:lastRenderedPageBreak/>
        <w:t>[Select from:</w:t>
      </w:r>
    </w:p>
    <w:p w14:paraId="4572612C" w14:textId="77777777" w:rsidR="00E24A68" w:rsidRPr="00EF193A" w:rsidRDefault="00000000" w:rsidP="00AC1C5C">
      <w:pPr>
        <w:pStyle w:val="GuideNotes01"/>
      </w:pPr>
      <w:r>
        <w:t>Red.</w:t>
      </w:r>
    </w:p>
    <w:p w14:paraId="5006A036" w14:textId="77777777" w:rsidR="00E24A68" w:rsidRDefault="00000000" w:rsidP="00AC1C5C">
      <w:pPr>
        <w:pStyle w:val="GuideNotes01"/>
      </w:pPr>
      <w:r>
        <w:t>Green.</w:t>
      </w:r>
    </w:p>
    <w:p w14:paraId="293D1F8B" w14:textId="77777777" w:rsidR="00E24A68" w:rsidRDefault="00000000" w:rsidP="00AC1C5C">
      <w:pPr>
        <w:pStyle w:val="GuideNotes01"/>
      </w:pPr>
      <w:r>
        <w:t>White.</w:t>
      </w:r>
    </w:p>
    <w:p w14:paraId="28EFEEDD" w14:textId="77777777" w:rsidR="00E24A68" w:rsidRDefault="00000000" w:rsidP="00AC1C5C">
      <w:pPr>
        <w:pStyle w:val="GuideNotes01"/>
      </w:pPr>
      <w:r>
        <w:t>Yellow.</w:t>
      </w:r>
    </w:p>
    <w:p w14:paraId="17AB662F" w14:textId="77777777" w:rsidR="00E24A68" w:rsidRDefault="00000000" w:rsidP="00AC1C5C">
      <w:pPr>
        <w:pStyle w:val="GuideNotes01"/>
      </w:pPr>
      <w:r>
        <w:t>Blue.</w:t>
      </w:r>
    </w:p>
    <w:p w14:paraId="257BE102" w14:textId="77777777" w:rsidR="00E24A68" w:rsidRPr="00BD3386" w:rsidRDefault="00000000" w:rsidP="00AC1C5C">
      <w:pPr>
        <w:pStyle w:val="GuideNotes01"/>
      </w:pPr>
      <w:r>
        <w:t>Colour to NT MSB requirements.]</w:t>
      </w:r>
    </w:p>
    <w:p w14:paraId="1C73CB97" w14:textId="77777777" w:rsidR="00E24A68" w:rsidRDefault="00000000" w:rsidP="00E24A68">
      <w:pPr>
        <w:rPr>
          <w:rFonts w:cs="Arial"/>
          <w:i/>
          <w:color w:val="FF0000"/>
        </w:rPr>
      </w:pPr>
      <w:r>
        <w:rPr>
          <w:lang w:val="en-US"/>
        </w:rPr>
        <w:t>Flash settings:</w:t>
      </w:r>
      <w:r w:rsidRPr="002331D3">
        <w:rPr>
          <w:lang w:val="en-US"/>
        </w:rPr>
        <w:t xml:space="preserve"> </w:t>
      </w:r>
      <w:r>
        <w:rPr>
          <w:lang w:val="en-US"/>
        </w:rPr>
        <w:tab/>
      </w:r>
      <w:r>
        <w:rPr>
          <w:lang w:val="en-US"/>
        </w:rPr>
        <w:tab/>
      </w:r>
      <w:r>
        <w:rPr>
          <w:lang w:val="en-US"/>
        </w:rPr>
        <w:tab/>
      </w:r>
      <w:r w:rsidRPr="001A2F4B">
        <w:rPr>
          <w:i/>
          <w:color w:val="FF0000"/>
        </w:rPr>
        <w:t>[</w:t>
      </w:r>
      <w:r>
        <w:rPr>
          <w:rFonts w:cs="Arial"/>
          <w:i/>
          <w:color w:val="FF0000"/>
        </w:rPr>
        <w:t>complete/e</w:t>
      </w:r>
      <w:r w:rsidRPr="00AB7843">
        <w:rPr>
          <w:rFonts w:cs="Arial"/>
          <w:i/>
          <w:color w:val="FF0000"/>
        </w:rPr>
        <w:t>dit</w:t>
      </w:r>
      <w:r>
        <w:rPr>
          <w:rFonts w:cs="Arial"/>
          <w:i/>
          <w:color w:val="FF0000"/>
        </w:rPr>
        <w:t>]</w:t>
      </w:r>
    </w:p>
    <w:p w14:paraId="21562CBC" w14:textId="77777777" w:rsidR="00E24A68" w:rsidRPr="00BD3386" w:rsidRDefault="00000000" w:rsidP="00AC1C5C">
      <w:pPr>
        <w:pStyle w:val="GuideNotes01"/>
      </w:pPr>
      <w:r>
        <w:t>[Flash settings to NT MSB requirements.]</w:t>
      </w:r>
    </w:p>
    <w:p w14:paraId="01FEE9B7" w14:textId="77777777" w:rsidR="00E24A68" w:rsidRDefault="00000000" w:rsidP="00E24A68">
      <w:pPr>
        <w:rPr>
          <w:lang w:val="en-US"/>
        </w:rPr>
      </w:pPr>
      <w:r>
        <w:rPr>
          <w:lang w:val="en-US"/>
        </w:rPr>
        <w:t>Ingress protection: IP68.</w:t>
      </w:r>
    </w:p>
    <w:p w14:paraId="2B58B48C" w14:textId="77777777" w:rsidR="00E24A68" w:rsidRDefault="00000000" w:rsidP="00E24A68">
      <w:pPr>
        <w:rPr>
          <w:lang w:val="en-US"/>
        </w:rPr>
      </w:pPr>
      <w:r>
        <w:rPr>
          <w:lang w:val="en-US"/>
        </w:rPr>
        <w:t xml:space="preserve">Installation to </w:t>
      </w:r>
      <w:proofErr w:type="gramStart"/>
      <w:r>
        <w:rPr>
          <w:lang w:val="en-US"/>
        </w:rPr>
        <w:t>buoy</w:t>
      </w:r>
      <w:proofErr w:type="gramEnd"/>
      <w:r>
        <w:rPr>
          <w:lang w:val="en-US"/>
        </w:rPr>
        <w:t xml:space="preserve">: </w:t>
      </w:r>
      <w:r w:rsidRPr="00CE60CD">
        <w:rPr>
          <w:lang w:val="en-US"/>
        </w:rPr>
        <w:t xml:space="preserve">To manufacturer’s </w:t>
      </w:r>
      <w:r w:rsidRPr="005B06E3">
        <w:rPr>
          <w:lang w:val="en-US"/>
        </w:rPr>
        <w:t>recommendations, IALA guidelines, and NT MSB requirements. B</w:t>
      </w:r>
      <w:r>
        <w:rPr>
          <w:lang w:val="en-US"/>
        </w:rPr>
        <w:t>olt to an even flat surface using the 4 flange mounting holes. Check lantern operation</w:t>
      </w:r>
      <w:r w:rsidRPr="00754CE1">
        <w:rPr>
          <w:lang w:val="en-US"/>
        </w:rPr>
        <w:t xml:space="preserve"> before </w:t>
      </w:r>
      <w:r>
        <w:rPr>
          <w:lang w:val="en-US"/>
        </w:rPr>
        <w:t>installation</w:t>
      </w:r>
      <w:r w:rsidRPr="00754CE1">
        <w:rPr>
          <w:lang w:val="en-US"/>
        </w:rPr>
        <w:t>. Cover the lantern and allow 60 seconds for the light to activate.</w:t>
      </w:r>
    </w:p>
    <w:p w14:paraId="05133901" w14:textId="77777777" w:rsidR="00E24A68" w:rsidRPr="00A174DD" w:rsidRDefault="00000000" w:rsidP="00AC1C5C">
      <w:pPr>
        <w:pStyle w:val="GuideNotes01"/>
      </w:pPr>
      <w:r>
        <w:t>[</w:t>
      </w:r>
      <w:r w:rsidRPr="00A174DD">
        <w:t>Contractor may be required to install poles for lanterns or lights to be mounted to. Poles are to be located as per project specific drawings and designed to suit location of installation to Superintendent’</w:t>
      </w:r>
      <w:r>
        <w:t>s a</w:t>
      </w:r>
      <w:r w:rsidRPr="00A174DD">
        <w:t>pproval.</w:t>
      </w:r>
      <w:r>
        <w:t>]</w:t>
      </w:r>
    </w:p>
    <w:p w14:paraId="4D7E932F" w14:textId="77777777" w:rsidR="00E24A68" w:rsidRDefault="00000000" w:rsidP="00E24A68">
      <w:pPr>
        <w:rPr>
          <w:lang w:val="en-US"/>
        </w:rPr>
      </w:pPr>
      <w:r w:rsidRPr="0062019C">
        <w:rPr>
          <w:lang w:val="en-US"/>
        </w:rPr>
        <w:t xml:space="preserve">Warranty: </w:t>
      </w:r>
      <w:r>
        <w:rPr>
          <w:lang w:val="en-US"/>
        </w:rPr>
        <w:t>3</w:t>
      </w:r>
      <w:r w:rsidRPr="0062019C">
        <w:rPr>
          <w:lang w:val="en-US"/>
        </w:rPr>
        <w:t xml:space="preserve"> years</w:t>
      </w:r>
      <w:r>
        <w:rPr>
          <w:lang w:val="en-US"/>
        </w:rPr>
        <w:t>.</w:t>
      </w:r>
    </w:p>
    <w:p w14:paraId="0BE15848" w14:textId="77777777" w:rsidR="00E24A68" w:rsidRDefault="00000000" w:rsidP="00E24A68">
      <w:pPr>
        <w:rPr>
          <w:lang w:val="en-US"/>
        </w:rPr>
      </w:pPr>
      <w:r w:rsidRPr="002231EE">
        <w:rPr>
          <w:b/>
          <w:lang w:val="en-US"/>
        </w:rPr>
        <w:t xml:space="preserve">Hold Point </w:t>
      </w:r>
      <w:r>
        <w:rPr>
          <w:b/>
          <w:lang w:val="en-US"/>
        </w:rPr>
        <w:t xml:space="preserve">- </w:t>
      </w:r>
      <w:r>
        <w:rPr>
          <w:lang w:val="en-US"/>
        </w:rPr>
        <w:t>Submit to the Superintendent the nominated solar marine lantern technical data for approval.</w:t>
      </w:r>
    </w:p>
    <w:p w14:paraId="5F046C57" w14:textId="77777777" w:rsidR="00E24A68" w:rsidRDefault="00000000" w:rsidP="00E24A68">
      <w:pPr>
        <w:pStyle w:val="Heading3"/>
      </w:pPr>
      <w:r w:rsidRPr="00AD7492">
        <w:t xml:space="preserve">Solar </w:t>
      </w:r>
      <w:r>
        <w:t>M</w:t>
      </w:r>
      <w:r w:rsidRPr="00AD7492">
        <w:t xml:space="preserve">arine </w:t>
      </w:r>
      <w:r>
        <w:t>L</w:t>
      </w:r>
      <w:r w:rsidRPr="00AD7492">
        <w:t>antern</w:t>
      </w:r>
      <w:r>
        <w:t xml:space="preserve"> Power Supply – Hold Point</w:t>
      </w:r>
    </w:p>
    <w:p w14:paraId="47BD298F" w14:textId="77777777" w:rsidR="00E24A68" w:rsidRPr="00DD2DDE" w:rsidRDefault="00000000" w:rsidP="00AC1C5C">
      <w:pPr>
        <w:pStyle w:val="GuideNotes01"/>
      </w:pPr>
      <w:r>
        <w:t>[Delete this clause if no solar marine lanterns are required in the project.]</w:t>
      </w:r>
    </w:p>
    <w:p w14:paraId="3EF038A1" w14:textId="77777777" w:rsidR="00E24A68" w:rsidRPr="004875C5" w:rsidRDefault="00000000" w:rsidP="00E24A68">
      <w:pPr>
        <w:rPr>
          <w:lang w:val="en-US"/>
        </w:rPr>
      </w:pPr>
      <w:r>
        <w:rPr>
          <w:lang w:val="en-US"/>
        </w:rPr>
        <w:t xml:space="preserve">Proprietary item: </w:t>
      </w:r>
      <w:proofErr w:type="spellStart"/>
      <w:r>
        <w:rPr>
          <w:lang w:val="en-US"/>
        </w:rPr>
        <w:t>Sealite</w:t>
      </w:r>
      <w:proofErr w:type="spellEnd"/>
      <w:r>
        <w:rPr>
          <w:lang w:val="en-US"/>
        </w:rPr>
        <w:t xml:space="preserve"> or Superintendent approved equal. Refer to IALA guidelines, and the </w:t>
      </w:r>
      <w:r w:rsidRPr="00CA054D">
        <w:rPr>
          <w:lang w:val="en-US"/>
        </w:rPr>
        <w:t>CONDITIONS OF CONTRACT</w:t>
      </w:r>
      <w:r>
        <w:rPr>
          <w:lang w:val="en-US"/>
        </w:rPr>
        <w:t xml:space="preserve">, </w:t>
      </w:r>
      <w:r>
        <w:rPr>
          <w:b/>
          <w:lang w:val="en-US"/>
        </w:rPr>
        <w:t>Proprietary</w:t>
      </w:r>
      <w:r w:rsidRPr="004875C5">
        <w:rPr>
          <w:b/>
          <w:lang w:val="en-US"/>
        </w:rPr>
        <w:t xml:space="preserve"> items</w:t>
      </w:r>
      <w:r>
        <w:rPr>
          <w:lang w:val="en-US"/>
        </w:rPr>
        <w:t xml:space="preserve"> clause.</w:t>
      </w:r>
    </w:p>
    <w:p w14:paraId="20B93EA0" w14:textId="77777777" w:rsidR="00E24A68" w:rsidRDefault="00000000" w:rsidP="00E24A68">
      <w:pPr>
        <w:rPr>
          <w:lang w:val="en-US"/>
        </w:rPr>
      </w:pPr>
      <w:r>
        <w:rPr>
          <w:lang w:val="en-US"/>
        </w:rPr>
        <w:t xml:space="preserve">Battery: </w:t>
      </w:r>
      <w:r w:rsidRPr="009E4290">
        <w:rPr>
          <w:lang w:val="en-US"/>
        </w:rPr>
        <w:t xml:space="preserve">User-replaceable </w:t>
      </w:r>
      <w:r w:rsidRPr="00AD7492">
        <w:rPr>
          <w:lang w:val="en-US"/>
        </w:rPr>
        <w:t>Nickel Metal H</w:t>
      </w:r>
      <w:r>
        <w:rPr>
          <w:lang w:val="en-US"/>
        </w:rPr>
        <w:t>ydride (NiMH)</w:t>
      </w:r>
      <w:r w:rsidRPr="009E4290">
        <w:rPr>
          <w:lang w:val="en-US"/>
        </w:rPr>
        <w:t xml:space="preserve"> in </w:t>
      </w:r>
      <w:r>
        <w:rPr>
          <w:lang w:val="en-US"/>
        </w:rPr>
        <w:t xml:space="preserve">a </w:t>
      </w:r>
      <w:r w:rsidRPr="009E4290">
        <w:rPr>
          <w:lang w:val="en-US"/>
        </w:rPr>
        <w:t>sealed battery compartment</w:t>
      </w:r>
      <w:r>
        <w:rPr>
          <w:lang w:val="en-US"/>
        </w:rPr>
        <w:t>.</w:t>
      </w:r>
    </w:p>
    <w:p w14:paraId="7DA43432" w14:textId="77777777" w:rsidR="00E24A68" w:rsidRDefault="00000000" w:rsidP="00E24A68">
      <w:pPr>
        <w:rPr>
          <w:lang w:val="en-US"/>
        </w:rPr>
      </w:pPr>
      <w:r>
        <w:rPr>
          <w:lang w:val="en-US"/>
        </w:rPr>
        <w:t>Nominal voltage: 3.6 V</w:t>
      </w:r>
    </w:p>
    <w:p w14:paraId="1F736B96" w14:textId="77777777" w:rsidR="00E24A68" w:rsidRPr="004E17BB" w:rsidRDefault="00000000" w:rsidP="00AC1C5C">
      <w:pPr>
        <w:pStyle w:val="GuideNotes01"/>
      </w:pPr>
      <w:r>
        <w:t>[Refer to manufacturer datasheets if a larger voltage is required.]</w:t>
      </w:r>
    </w:p>
    <w:p w14:paraId="29F31211" w14:textId="77777777" w:rsidR="00E24A68" w:rsidRDefault="00000000" w:rsidP="00E24A68">
      <w:pPr>
        <w:rPr>
          <w:rFonts w:cs="Arial"/>
          <w:i/>
          <w:color w:val="FF0000"/>
        </w:rPr>
      </w:pPr>
      <w:r>
        <w:rPr>
          <w:lang w:val="en-US"/>
        </w:rPr>
        <w:t>Battery capacity:</w:t>
      </w:r>
      <w:r>
        <w:rPr>
          <w:lang w:val="en-US"/>
        </w:rPr>
        <w:tab/>
      </w:r>
      <w:r>
        <w:rPr>
          <w:lang w:val="en-US"/>
        </w:rPr>
        <w:tab/>
      </w:r>
      <w:r>
        <w:rPr>
          <w:lang w:val="en-US"/>
        </w:rPr>
        <w:tab/>
      </w:r>
      <w:r w:rsidRPr="001A2F4B">
        <w:rPr>
          <w:i/>
          <w:color w:val="FF0000"/>
        </w:rPr>
        <w:t>[</w:t>
      </w:r>
      <w:r>
        <w:rPr>
          <w:rFonts w:cs="Arial"/>
          <w:i/>
          <w:color w:val="FF0000"/>
        </w:rPr>
        <w:t>complete/e</w:t>
      </w:r>
      <w:r w:rsidRPr="00AB7843">
        <w:rPr>
          <w:rFonts w:cs="Arial"/>
          <w:i/>
          <w:color w:val="FF0000"/>
        </w:rPr>
        <w:t>dit</w:t>
      </w:r>
      <w:r>
        <w:rPr>
          <w:rFonts w:cs="Arial"/>
          <w:i/>
          <w:color w:val="FF0000"/>
        </w:rPr>
        <w:t>]</w:t>
      </w:r>
    </w:p>
    <w:p w14:paraId="6D08CEF8" w14:textId="77777777" w:rsidR="00E24A68" w:rsidRDefault="00000000" w:rsidP="00AC1C5C">
      <w:pPr>
        <w:pStyle w:val="GuideNotes01"/>
      </w:pPr>
      <w:r>
        <w:t>[Select from:</w:t>
      </w:r>
    </w:p>
    <w:p w14:paraId="05F8F429" w14:textId="77777777" w:rsidR="00E24A68" w:rsidRPr="00EF193A" w:rsidRDefault="00000000" w:rsidP="00AC1C5C">
      <w:pPr>
        <w:pStyle w:val="GuideNotes01"/>
      </w:pPr>
      <w:r>
        <w:t>2.4 Ah.</w:t>
      </w:r>
    </w:p>
    <w:p w14:paraId="3ABB8A4F" w14:textId="77777777" w:rsidR="00E24A68" w:rsidRDefault="00000000" w:rsidP="00AC1C5C">
      <w:pPr>
        <w:pStyle w:val="GuideNotes01"/>
      </w:pPr>
      <w:r>
        <w:t>4.0 Ah.</w:t>
      </w:r>
    </w:p>
    <w:p w14:paraId="47B5C221" w14:textId="77777777" w:rsidR="00E24A68" w:rsidRDefault="00000000" w:rsidP="00AC1C5C">
      <w:pPr>
        <w:pStyle w:val="GuideNotes01"/>
      </w:pPr>
      <w:r>
        <w:t>8.0 Ah.</w:t>
      </w:r>
    </w:p>
    <w:p w14:paraId="22E54621" w14:textId="77777777" w:rsidR="00E24A68" w:rsidRDefault="00000000" w:rsidP="00AC1C5C">
      <w:pPr>
        <w:pStyle w:val="GuideNotes01"/>
      </w:pPr>
      <w:r>
        <w:t>16.0 Ah.</w:t>
      </w:r>
    </w:p>
    <w:p w14:paraId="50C0272B" w14:textId="77777777" w:rsidR="00E24A68" w:rsidRDefault="00000000" w:rsidP="00AC1C5C">
      <w:pPr>
        <w:pStyle w:val="GuideNotes01"/>
      </w:pPr>
      <w:r>
        <w:t>Refer to manufacturer datasheets.</w:t>
      </w:r>
    </w:p>
    <w:p w14:paraId="76AB8BE3" w14:textId="77777777" w:rsidR="00E24A68" w:rsidRPr="00017E23" w:rsidRDefault="00000000" w:rsidP="00AC1C5C">
      <w:pPr>
        <w:pStyle w:val="GuideNotes01"/>
      </w:pPr>
      <w:r>
        <w:t>Battery capacity to NT MSB requirements.]</w:t>
      </w:r>
    </w:p>
    <w:p w14:paraId="2E22798E" w14:textId="77777777" w:rsidR="00E24A68" w:rsidRDefault="00000000" w:rsidP="00E24A68">
      <w:pPr>
        <w:rPr>
          <w:lang w:val="en-US"/>
        </w:rPr>
      </w:pPr>
      <w:r>
        <w:rPr>
          <w:lang w:val="en-US"/>
        </w:rPr>
        <w:t>Warranty: 1 year.</w:t>
      </w:r>
    </w:p>
    <w:p w14:paraId="7B9DFA40" w14:textId="77777777" w:rsidR="00E24A68" w:rsidRPr="002231EE" w:rsidRDefault="00000000" w:rsidP="00E24A68">
      <w:pPr>
        <w:rPr>
          <w:lang w:val="en-US"/>
        </w:rPr>
      </w:pPr>
      <w:r w:rsidRPr="002231EE">
        <w:rPr>
          <w:b/>
          <w:lang w:val="en-US"/>
        </w:rPr>
        <w:t>Hold Point -</w:t>
      </w:r>
      <w:r>
        <w:rPr>
          <w:lang w:val="en-US"/>
        </w:rPr>
        <w:t xml:space="preserve"> </w:t>
      </w:r>
      <w:r w:rsidRPr="002231EE">
        <w:rPr>
          <w:lang w:val="en-US"/>
        </w:rPr>
        <w:t xml:space="preserve">Submit to the Superintendent nominated </w:t>
      </w:r>
      <w:r>
        <w:rPr>
          <w:lang w:val="en-US"/>
        </w:rPr>
        <w:t>solar marine lantern power supply technical data</w:t>
      </w:r>
      <w:r w:rsidRPr="002231EE">
        <w:rPr>
          <w:lang w:val="en-US"/>
        </w:rPr>
        <w:t xml:space="preserve"> for approval.</w:t>
      </w:r>
    </w:p>
    <w:p w14:paraId="769655E5" w14:textId="77777777" w:rsidR="00E24A68" w:rsidRDefault="00000000" w:rsidP="00E24A68">
      <w:pPr>
        <w:pStyle w:val="Heading3"/>
      </w:pPr>
      <w:r>
        <w:t>Sector Lantern – Hold Point</w:t>
      </w:r>
    </w:p>
    <w:p w14:paraId="006A1AB8" w14:textId="77777777" w:rsidR="00E24A68" w:rsidRPr="00DD2DDE" w:rsidRDefault="00000000" w:rsidP="00AC1C5C">
      <w:pPr>
        <w:pStyle w:val="GuideNotes01"/>
      </w:pPr>
      <w:r>
        <w:t>[Delete this clause if no sector lanterns are required in the project.]</w:t>
      </w:r>
    </w:p>
    <w:p w14:paraId="018FC74F" w14:textId="77777777" w:rsidR="00E24A68" w:rsidRPr="004875C5" w:rsidRDefault="00000000" w:rsidP="00E24A68">
      <w:pPr>
        <w:rPr>
          <w:lang w:val="en-US"/>
        </w:rPr>
      </w:pPr>
      <w:r>
        <w:rPr>
          <w:lang w:val="en-US"/>
        </w:rPr>
        <w:t xml:space="preserve">Proprietary item: </w:t>
      </w:r>
      <w:proofErr w:type="spellStart"/>
      <w:r>
        <w:rPr>
          <w:lang w:val="en-US"/>
        </w:rPr>
        <w:t>Sealite</w:t>
      </w:r>
      <w:proofErr w:type="spellEnd"/>
      <w:r>
        <w:rPr>
          <w:lang w:val="en-US"/>
        </w:rPr>
        <w:t xml:space="preserve"> or Superintendent approved equal. Refer to IALA guidelines, and the </w:t>
      </w:r>
      <w:r w:rsidRPr="00CA054D">
        <w:rPr>
          <w:lang w:val="en-US"/>
        </w:rPr>
        <w:t>CONDITIONS OF CONTRACT</w:t>
      </w:r>
      <w:r>
        <w:rPr>
          <w:lang w:val="en-US"/>
        </w:rPr>
        <w:t xml:space="preserve">, </w:t>
      </w:r>
      <w:r>
        <w:rPr>
          <w:b/>
          <w:lang w:val="en-US"/>
        </w:rPr>
        <w:t>Proprietary</w:t>
      </w:r>
      <w:r w:rsidRPr="004875C5">
        <w:rPr>
          <w:b/>
          <w:lang w:val="en-US"/>
        </w:rPr>
        <w:t xml:space="preserve"> items</w:t>
      </w:r>
      <w:r>
        <w:rPr>
          <w:lang w:val="en-US"/>
        </w:rPr>
        <w:t xml:space="preserve"> clause.</w:t>
      </w:r>
    </w:p>
    <w:p w14:paraId="03DDD99A" w14:textId="77777777" w:rsidR="00E24A68" w:rsidRDefault="00000000" w:rsidP="00E24A68">
      <w:r w:rsidRPr="00BC50F4">
        <w:lastRenderedPageBreak/>
        <w:t>Lantern to consist of the following:</w:t>
      </w:r>
    </w:p>
    <w:p w14:paraId="70F194E3" w14:textId="77777777" w:rsidR="00E24A68" w:rsidRDefault="00000000">
      <w:pPr>
        <w:pStyle w:val="Bullet"/>
        <w:numPr>
          <w:ilvl w:val="0"/>
          <w:numId w:val="142"/>
        </w:numPr>
      </w:pPr>
      <w:r>
        <w:t>Bird deterrent spike.</w:t>
      </w:r>
    </w:p>
    <w:p w14:paraId="7EE9B2E8" w14:textId="77777777" w:rsidR="00E24A68" w:rsidRDefault="00000000">
      <w:pPr>
        <w:pStyle w:val="Bullet"/>
        <w:numPr>
          <w:ilvl w:val="0"/>
          <w:numId w:val="142"/>
        </w:numPr>
      </w:pPr>
      <w:r>
        <w:t>Heavy-duty aluminium base.</w:t>
      </w:r>
    </w:p>
    <w:p w14:paraId="66816B7C" w14:textId="77777777" w:rsidR="00E24A68" w:rsidRDefault="00000000">
      <w:pPr>
        <w:pStyle w:val="Bullet"/>
        <w:numPr>
          <w:ilvl w:val="0"/>
          <w:numId w:val="142"/>
        </w:numPr>
      </w:pPr>
      <w:r>
        <w:t>UV-stabilised polycarbonate lens.</w:t>
      </w:r>
    </w:p>
    <w:p w14:paraId="0E0561F8" w14:textId="77777777" w:rsidR="00E24A68" w:rsidRDefault="00000000">
      <w:pPr>
        <w:pStyle w:val="Bullet"/>
        <w:numPr>
          <w:ilvl w:val="0"/>
          <w:numId w:val="142"/>
        </w:numPr>
      </w:pPr>
      <w:r>
        <w:t>Integrated circuit protection.</w:t>
      </w:r>
    </w:p>
    <w:p w14:paraId="7F8C2C79" w14:textId="77777777" w:rsidR="00E24A68" w:rsidRDefault="00000000">
      <w:pPr>
        <w:pStyle w:val="Bullet"/>
        <w:numPr>
          <w:ilvl w:val="0"/>
          <w:numId w:val="142"/>
        </w:numPr>
      </w:pPr>
      <w:r>
        <w:t>User-replaceable components.</w:t>
      </w:r>
    </w:p>
    <w:p w14:paraId="3F9325CD" w14:textId="77777777" w:rsidR="00E24A68" w:rsidRDefault="00000000">
      <w:pPr>
        <w:pStyle w:val="Bullet"/>
        <w:numPr>
          <w:ilvl w:val="0"/>
          <w:numId w:val="142"/>
        </w:numPr>
      </w:pPr>
      <w:r>
        <w:t>GPS synchronization.</w:t>
      </w:r>
    </w:p>
    <w:p w14:paraId="0B1E0F74" w14:textId="77777777" w:rsidR="00E24A68" w:rsidRDefault="00000000">
      <w:pPr>
        <w:pStyle w:val="Bullet"/>
        <w:numPr>
          <w:ilvl w:val="0"/>
          <w:numId w:val="142"/>
        </w:numPr>
      </w:pPr>
      <w:r>
        <w:t>Bluetooth connectivity.</w:t>
      </w:r>
    </w:p>
    <w:p w14:paraId="1B4390C9" w14:textId="77777777" w:rsidR="00E24A68" w:rsidRDefault="00000000" w:rsidP="00E24A68">
      <w:r>
        <w:t>Horizontal output: 360°.</w:t>
      </w:r>
    </w:p>
    <w:p w14:paraId="0A1638FA" w14:textId="77777777" w:rsidR="00E24A68" w:rsidRDefault="00000000" w:rsidP="00E24A68">
      <w:r>
        <w:t>Vertical divergence: 3°.</w:t>
      </w:r>
    </w:p>
    <w:p w14:paraId="11948D04" w14:textId="77777777" w:rsidR="00E24A68" w:rsidRDefault="00000000" w:rsidP="00E24A68">
      <w:r>
        <w:t>Temperature range: -30-50°C.</w:t>
      </w:r>
    </w:p>
    <w:p w14:paraId="0AF27CCB" w14:textId="77777777" w:rsidR="00E24A68" w:rsidRDefault="00000000" w:rsidP="00E24A68">
      <w:r>
        <w:t>Visibility: 7-11NM.</w:t>
      </w:r>
    </w:p>
    <w:p w14:paraId="13AA1CEA" w14:textId="77777777" w:rsidR="00E24A68" w:rsidRDefault="00000000" w:rsidP="00E24A68">
      <w:r>
        <w:t>Colour: Red, white, and, green, to IALA E-200-1.</w:t>
      </w:r>
    </w:p>
    <w:p w14:paraId="0023F416" w14:textId="77777777" w:rsidR="00E24A68" w:rsidRDefault="00000000" w:rsidP="00E24A68">
      <w:pPr>
        <w:rPr>
          <w:rFonts w:cs="Arial"/>
          <w:i/>
          <w:color w:val="FF0000"/>
        </w:rPr>
      </w:pPr>
      <w:r>
        <w:t>Intensity:</w:t>
      </w:r>
      <w:r>
        <w:rPr>
          <w:rFonts w:cs="Arial"/>
          <w:i/>
          <w:color w:val="FF0000"/>
        </w:rPr>
        <w:tab/>
      </w:r>
      <w:r>
        <w:rPr>
          <w:rFonts w:cs="Arial"/>
          <w:i/>
          <w:color w:val="FF0000"/>
        </w:rPr>
        <w:tab/>
      </w:r>
      <w:r>
        <w:rPr>
          <w:rFonts w:cs="Arial"/>
          <w:i/>
          <w:color w:val="FF0000"/>
        </w:rPr>
        <w:tab/>
      </w:r>
      <w:r>
        <w:rPr>
          <w:rFonts w:cs="Arial"/>
          <w:i/>
          <w:color w:val="FF0000"/>
        </w:rPr>
        <w:tab/>
      </w:r>
      <w:r w:rsidRPr="001A2F4B">
        <w:rPr>
          <w:i/>
          <w:color w:val="FF0000"/>
        </w:rPr>
        <w:t>[</w:t>
      </w:r>
      <w:r>
        <w:rPr>
          <w:rFonts w:cs="Arial"/>
          <w:i/>
          <w:color w:val="FF0000"/>
        </w:rPr>
        <w:t>complete/e</w:t>
      </w:r>
      <w:r w:rsidRPr="00AB7843">
        <w:rPr>
          <w:rFonts w:cs="Arial"/>
          <w:i/>
          <w:color w:val="FF0000"/>
        </w:rPr>
        <w:t>dit</w:t>
      </w:r>
      <w:r>
        <w:rPr>
          <w:rFonts w:cs="Arial"/>
          <w:i/>
          <w:color w:val="FF0000"/>
        </w:rPr>
        <w:t>]</w:t>
      </w:r>
    </w:p>
    <w:p w14:paraId="7E579082" w14:textId="77777777" w:rsidR="00E24A68" w:rsidRDefault="00000000" w:rsidP="00AC1C5C">
      <w:pPr>
        <w:pStyle w:val="GuideNotes01"/>
      </w:pPr>
      <w:r>
        <w:t>[Select from:</w:t>
      </w:r>
    </w:p>
    <w:p w14:paraId="004FC4FE" w14:textId="77777777" w:rsidR="00E24A68" w:rsidRDefault="00000000" w:rsidP="00AC1C5C">
      <w:pPr>
        <w:pStyle w:val="GuideNotes01"/>
      </w:pPr>
      <w:r>
        <w:t>25%.</w:t>
      </w:r>
    </w:p>
    <w:p w14:paraId="0F44E638" w14:textId="77777777" w:rsidR="00E24A68" w:rsidRDefault="00000000" w:rsidP="00AC1C5C">
      <w:pPr>
        <w:pStyle w:val="GuideNotes01"/>
      </w:pPr>
      <w:r>
        <w:t>50%.</w:t>
      </w:r>
    </w:p>
    <w:p w14:paraId="6140B0AF" w14:textId="77777777" w:rsidR="00E24A68" w:rsidRDefault="00000000" w:rsidP="00AC1C5C">
      <w:pPr>
        <w:pStyle w:val="GuideNotes01"/>
      </w:pPr>
      <w:r>
        <w:t>75%.</w:t>
      </w:r>
    </w:p>
    <w:p w14:paraId="09C71694" w14:textId="77777777" w:rsidR="00E24A68" w:rsidRDefault="00000000" w:rsidP="00AC1C5C">
      <w:pPr>
        <w:pStyle w:val="GuideNotes01"/>
      </w:pPr>
      <w:r>
        <w:t>100%.</w:t>
      </w:r>
    </w:p>
    <w:p w14:paraId="35B9F220" w14:textId="77777777" w:rsidR="00E24A68" w:rsidRPr="004C194A" w:rsidRDefault="00000000" w:rsidP="00AC1C5C">
      <w:pPr>
        <w:pStyle w:val="GuideNotes01"/>
      </w:pPr>
      <w:r>
        <w:t>Intensity to NT MSB requirements.]</w:t>
      </w:r>
    </w:p>
    <w:p w14:paraId="398A7E9B" w14:textId="77777777" w:rsidR="00E24A68" w:rsidRDefault="00000000" w:rsidP="00E24A68">
      <w:pPr>
        <w:rPr>
          <w:rFonts w:cs="Arial"/>
          <w:i/>
          <w:color w:val="FF0000"/>
        </w:rPr>
      </w:pPr>
      <w:r w:rsidRPr="003E70E2">
        <w:rPr>
          <w:lang w:val="en-US"/>
        </w:rPr>
        <w:t xml:space="preserve">Flash settings: </w:t>
      </w:r>
      <w:r w:rsidRPr="003E70E2">
        <w:rPr>
          <w:lang w:val="en-US"/>
        </w:rPr>
        <w:tab/>
      </w:r>
      <w:r w:rsidRPr="003E70E2">
        <w:rPr>
          <w:lang w:val="en-US"/>
        </w:rPr>
        <w:tab/>
      </w:r>
      <w:r w:rsidRPr="003E70E2">
        <w:rPr>
          <w:lang w:val="en-US"/>
        </w:rPr>
        <w:tab/>
      </w:r>
      <w:r w:rsidRPr="001A2F4B">
        <w:rPr>
          <w:i/>
          <w:color w:val="FF0000"/>
        </w:rPr>
        <w:t>[</w:t>
      </w:r>
      <w:r>
        <w:rPr>
          <w:rFonts w:cs="Arial"/>
          <w:i/>
          <w:color w:val="FF0000"/>
        </w:rPr>
        <w:t>complete/e</w:t>
      </w:r>
      <w:r w:rsidRPr="00AB7843">
        <w:rPr>
          <w:rFonts w:cs="Arial"/>
          <w:i/>
          <w:color w:val="FF0000"/>
        </w:rPr>
        <w:t>dit</w:t>
      </w:r>
      <w:r>
        <w:rPr>
          <w:rFonts w:cs="Arial"/>
          <w:i/>
          <w:color w:val="FF0000"/>
        </w:rPr>
        <w:t>]</w:t>
      </w:r>
    </w:p>
    <w:p w14:paraId="1127D701" w14:textId="77777777" w:rsidR="00E24A68" w:rsidRPr="003E70E2" w:rsidRDefault="00000000" w:rsidP="00AC1C5C">
      <w:pPr>
        <w:pStyle w:val="GuideNotes01"/>
      </w:pPr>
      <w:r>
        <w:t>[Contact NT MSB for desired settings.]</w:t>
      </w:r>
    </w:p>
    <w:p w14:paraId="406FFAE9" w14:textId="77777777" w:rsidR="00E24A68" w:rsidRDefault="00000000" w:rsidP="00E24A68">
      <w:pPr>
        <w:rPr>
          <w:rFonts w:cs="Arial"/>
          <w:i/>
          <w:color w:val="FF0000"/>
        </w:rPr>
      </w:pPr>
      <w:r>
        <w:rPr>
          <w:lang w:val="en-US"/>
        </w:rPr>
        <w:t>GSM communications</w:t>
      </w:r>
      <w:proofErr w:type="gramStart"/>
      <w:r>
        <w:rPr>
          <w:lang w:val="en-US"/>
        </w:rPr>
        <w:t>:</w:t>
      </w:r>
      <w:r>
        <w:rPr>
          <w:lang w:val="en-US"/>
        </w:rPr>
        <w:tab/>
      </w:r>
      <w:r>
        <w:rPr>
          <w:lang w:val="en-US"/>
        </w:rPr>
        <w:tab/>
      </w:r>
      <w:r w:rsidRPr="001A2F4B">
        <w:rPr>
          <w:i/>
          <w:color w:val="FF0000"/>
        </w:rPr>
        <w:t>[</w:t>
      </w:r>
      <w:proofErr w:type="gramEnd"/>
      <w:r>
        <w:rPr>
          <w:rFonts w:cs="Arial"/>
          <w:i/>
          <w:color w:val="FF0000"/>
        </w:rPr>
        <w:t>complete/e</w:t>
      </w:r>
      <w:r w:rsidRPr="00AB7843">
        <w:rPr>
          <w:rFonts w:cs="Arial"/>
          <w:i/>
          <w:color w:val="FF0000"/>
        </w:rPr>
        <w:t>dit</w:t>
      </w:r>
      <w:r>
        <w:rPr>
          <w:rFonts w:cs="Arial"/>
          <w:i/>
          <w:color w:val="FF0000"/>
        </w:rPr>
        <w:t>]</w:t>
      </w:r>
    </w:p>
    <w:p w14:paraId="22F9834E" w14:textId="77777777" w:rsidR="00E24A68" w:rsidRDefault="00000000" w:rsidP="00AC1C5C">
      <w:pPr>
        <w:pStyle w:val="GuideNotes01"/>
      </w:pPr>
      <w:r>
        <w:t>[</w:t>
      </w:r>
      <w:r w:rsidRPr="002331D3">
        <w:t xml:space="preserve">NT </w:t>
      </w:r>
      <w:r>
        <w:t>MSB to advise if a global system for mobile communications is required for specific site.]</w:t>
      </w:r>
    </w:p>
    <w:p w14:paraId="592F05D3" w14:textId="77777777" w:rsidR="00E24A68" w:rsidRDefault="00000000" w:rsidP="00E24A68">
      <w:pPr>
        <w:rPr>
          <w:lang w:val="en-US"/>
        </w:rPr>
      </w:pPr>
      <w:r>
        <w:rPr>
          <w:lang w:val="en-US"/>
        </w:rPr>
        <w:t xml:space="preserve"> Ingress protection: IP67.</w:t>
      </w:r>
    </w:p>
    <w:p w14:paraId="7BFF5C38" w14:textId="77777777" w:rsidR="00E24A68" w:rsidRDefault="00000000" w:rsidP="00E24A68">
      <w:pPr>
        <w:rPr>
          <w:lang w:val="en-US"/>
        </w:rPr>
      </w:pPr>
      <w:r>
        <w:rPr>
          <w:lang w:val="en-US"/>
        </w:rPr>
        <w:t xml:space="preserve">Installation: </w:t>
      </w:r>
      <w:r w:rsidRPr="00CE60CD">
        <w:rPr>
          <w:lang w:val="en-US"/>
        </w:rPr>
        <w:t>To manufacturer’s recommendations</w:t>
      </w:r>
      <w:r w:rsidRPr="0093395F">
        <w:rPr>
          <w:lang w:val="en-US"/>
        </w:rPr>
        <w:t xml:space="preserve">, </w:t>
      </w:r>
      <w:r w:rsidRPr="008B148F">
        <w:rPr>
          <w:lang w:val="en-US"/>
        </w:rPr>
        <w:t>IALA guidelines, and NT MSB requirements.</w:t>
      </w:r>
      <w:r>
        <w:rPr>
          <w:lang w:val="en-US"/>
        </w:rPr>
        <w:t xml:space="preserve"> Bolt to an even flat surface using the 4 flange mounting holes.</w:t>
      </w:r>
    </w:p>
    <w:p w14:paraId="0E81D81E" w14:textId="77777777" w:rsidR="00E24A68" w:rsidRDefault="00000000" w:rsidP="00E24A68">
      <w:pPr>
        <w:rPr>
          <w:lang w:val="en-US"/>
        </w:rPr>
      </w:pPr>
      <w:r>
        <w:rPr>
          <w:lang w:val="en-US"/>
        </w:rPr>
        <w:t>Warranty: 3 years.</w:t>
      </w:r>
    </w:p>
    <w:p w14:paraId="264CAF79" w14:textId="77777777" w:rsidR="00E24A68" w:rsidRPr="002231EE" w:rsidRDefault="00000000" w:rsidP="00E24A68">
      <w:pPr>
        <w:rPr>
          <w:lang w:val="en-US"/>
        </w:rPr>
      </w:pPr>
      <w:r w:rsidRPr="002231EE">
        <w:rPr>
          <w:b/>
          <w:lang w:val="en-US"/>
        </w:rPr>
        <w:t>Hold Point -</w:t>
      </w:r>
      <w:r>
        <w:rPr>
          <w:lang w:val="en-US"/>
        </w:rPr>
        <w:t xml:space="preserve"> </w:t>
      </w:r>
      <w:r w:rsidRPr="002231EE">
        <w:rPr>
          <w:lang w:val="en-US"/>
        </w:rPr>
        <w:t xml:space="preserve">Submit to the Superintendent nominated </w:t>
      </w:r>
      <w:r>
        <w:rPr>
          <w:lang w:val="en-US"/>
        </w:rPr>
        <w:t>sector lantern technical data</w:t>
      </w:r>
      <w:r w:rsidRPr="002231EE">
        <w:rPr>
          <w:lang w:val="en-US"/>
        </w:rPr>
        <w:t xml:space="preserve"> for approval.</w:t>
      </w:r>
    </w:p>
    <w:p w14:paraId="66F46DC0" w14:textId="77777777" w:rsidR="00E24A68" w:rsidRDefault="00000000" w:rsidP="00E24A68">
      <w:pPr>
        <w:pStyle w:val="Heading3"/>
      </w:pPr>
      <w:r>
        <w:t>Sectored Port Entry Light</w:t>
      </w:r>
    </w:p>
    <w:p w14:paraId="4A2352D0" w14:textId="77777777" w:rsidR="00E24A68" w:rsidRPr="00DD2DDE" w:rsidRDefault="00000000" w:rsidP="00AC1C5C">
      <w:pPr>
        <w:pStyle w:val="GuideNotes01"/>
      </w:pPr>
      <w:r>
        <w:t>[Delete this clause if no sector port entry lights are required in the project.]</w:t>
      </w:r>
    </w:p>
    <w:p w14:paraId="482CDD43" w14:textId="77777777" w:rsidR="00E24A68" w:rsidRDefault="00000000" w:rsidP="00E24A68">
      <w:pPr>
        <w:rPr>
          <w:lang w:val="en-US"/>
        </w:rPr>
      </w:pPr>
      <w:r>
        <w:rPr>
          <w:lang w:val="en-US"/>
        </w:rPr>
        <w:t>Proprietary</w:t>
      </w:r>
      <w:r w:rsidRPr="00CC1DD0">
        <w:rPr>
          <w:lang w:val="en-US"/>
        </w:rPr>
        <w:t xml:space="preserve"> item: </w:t>
      </w:r>
      <w:proofErr w:type="spellStart"/>
      <w:r w:rsidRPr="00CC1DD0">
        <w:rPr>
          <w:lang w:val="en-US"/>
        </w:rPr>
        <w:t>Sealite</w:t>
      </w:r>
      <w:proofErr w:type="spellEnd"/>
      <w:r w:rsidRPr="00CC1DD0">
        <w:rPr>
          <w:lang w:val="en-US"/>
        </w:rPr>
        <w:t xml:space="preserve"> or Superintendent approved equal. Refer to </w:t>
      </w:r>
      <w:r>
        <w:rPr>
          <w:lang w:val="en-US"/>
        </w:rPr>
        <w:t xml:space="preserve">IALA guidelines, and </w:t>
      </w:r>
      <w:r w:rsidRPr="00CC1DD0">
        <w:rPr>
          <w:lang w:val="en-US"/>
        </w:rPr>
        <w:t xml:space="preserve">the </w:t>
      </w:r>
      <w:r w:rsidRPr="00CA054D">
        <w:rPr>
          <w:lang w:val="en-US"/>
        </w:rPr>
        <w:t>CONDITIONS OF CONTRACT</w:t>
      </w:r>
      <w:r>
        <w:rPr>
          <w:lang w:val="en-US"/>
        </w:rPr>
        <w:t xml:space="preserve">, </w:t>
      </w:r>
      <w:r>
        <w:rPr>
          <w:b/>
          <w:lang w:val="en-US"/>
        </w:rPr>
        <w:t>Proprietary</w:t>
      </w:r>
      <w:r w:rsidRPr="004875C5">
        <w:rPr>
          <w:b/>
          <w:lang w:val="en-US"/>
        </w:rPr>
        <w:t xml:space="preserve"> items</w:t>
      </w:r>
      <w:r>
        <w:rPr>
          <w:lang w:val="en-US"/>
        </w:rPr>
        <w:t xml:space="preserve"> clause.</w:t>
      </w:r>
    </w:p>
    <w:p w14:paraId="7C313C29" w14:textId="77777777" w:rsidR="00E24A68" w:rsidRPr="00403CE3" w:rsidRDefault="00000000" w:rsidP="00E24A68">
      <w:pPr>
        <w:rPr>
          <w:lang w:val="en-US"/>
        </w:rPr>
      </w:pPr>
      <w:r>
        <w:rPr>
          <w:lang w:val="en-US"/>
        </w:rPr>
        <w:t>Sectored port entry light</w:t>
      </w:r>
      <w:r w:rsidRPr="00403CE3">
        <w:rPr>
          <w:lang w:val="en-US"/>
        </w:rPr>
        <w:t xml:space="preserve"> to consist of the following:</w:t>
      </w:r>
    </w:p>
    <w:p w14:paraId="07DDF585" w14:textId="77777777" w:rsidR="00E24A68" w:rsidRPr="00403CE3" w:rsidRDefault="00000000">
      <w:pPr>
        <w:pStyle w:val="Bullet"/>
        <w:numPr>
          <w:ilvl w:val="0"/>
          <w:numId w:val="142"/>
        </w:numPr>
      </w:pPr>
      <w:r w:rsidRPr="00403CE3">
        <w:t>Powder coated marine grade aluminium alloy.</w:t>
      </w:r>
    </w:p>
    <w:p w14:paraId="6920B645" w14:textId="77777777" w:rsidR="00E24A68" w:rsidRPr="00403CE3" w:rsidRDefault="00000000">
      <w:pPr>
        <w:pStyle w:val="Bullet"/>
        <w:numPr>
          <w:ilvl w:val="0"/>
          <w:numId w:val="142"/>
        </w:numPr>
      </w:pPr>
      <w:r w:rsidRPr="00403CE3">
        <w:t>Anti-reflection coated achromatic lens.</w:t>
      </w:r>
    </w:p>
    <w:p w14:paraId="26FD75CC" w14:textId="77777777" w:rsidR="00E24A68" w:rsidRPr="00403CE3" w:rsidRDefault="00000000">
      <w:pPr>
        <w:pStyle w:val="Bullet"/>
        <w:numPr>
          <w:ilvl w:val="0"/>
          <w:numId w:val="142"/>
        </w:numPr>
      </w:pPr>
      <w:r w:rsidRPr="00403CE3">
        <w:t>Remote monitoring.</w:t>
      </w:r>
    </w:p>
    <w:p w14:paraId="649CC8D5" w14:textId="77777777" w:rsidR="00E24A68" w:rsidRPr="00403CE3" w:rsidRDefault="00000000">
      <w:pPr>
        <w:pStyle w:val="Bullet"/>
        <w:numPr>
          <w:ilvl w:val="0"/>
          <w:numId w:val="142"/>
        </w:numPr>
      </w:pPr>
      <w:r w:rsidRPr="00403CE3">
        <w:t>Vertical adjustment.</w:t>
      </w:r>
    </w:p>
    <w:p w14:paraId="6DD17648" w14:textId="77777777" w:rsidR="00E24A68" w:rsidRPr="007C71DF" w:rsidRDefault="00000000" w:rsidP="00E24A68">
      <w:pPr>
        <w:rPr>
          <w:lang w:val="en-US"/>
        </w:rPr>
      </w:pPr>
      <w:r w:rsidRPr="007C71DF">
        <w:rPr>
          <w:lang w:val="en-US"/>
        </w:rPr>
        <w:lastRenderedPageBreak/>
        <w:t>Vertical divergence: 0.85° at 50% peak intensity.</w:t>
      </w:r>
    </w:p>
    <w:p w14:paraId="17B39F5F" w14:textId="77777777" w:rsidR="00E24A68" w:rsidRPr="007C71DF" w:rsidRDefault="00000000" w:rsidP="00E24A68">
      <w:pPr>
        <w:rPr>
          <w:lang w:val="en-US"/>
        </w:rPr>
      </w:pPr>
      <w:r w:rsidRPr="007C71DF">
        <w:rPr>
          <w:lang w:val="en-US"/>
        </w:rPr>
        <w:t>Temperature range: -40-80°C.</w:t>
      </w:r>
    </w:p>
    <w:p w14:paraId="60F5B2B0" w14:textId="77777777" w:rsidR="00E24A68" w:rsidRPr="007C71DF" w:rsidRDefault="00000000" w:rsidP="00E24A68">
      <w:pPr>
        <w:rPr>
          <w:lang w:val="en-US"/>
        </w:rPr>
      </w:pPr>
      <w:r w:rsidRPr="007C71DF">
        <w:rPr>
          <w:lang w:val="en-US"/>
        </w:rPr>
        <w:t>Visibility: 2</w:t>
      </w:r>
      <w:r>
        <w:rPr>
          <w:lang w:val="en-US"/>
        </w:rPr>
        <w:t>3.5 </w:t>
      </w:r>
      <w:r w:rsidRPr="007C71DF">
        <w:rPr>
          <w:lang w:val="en-US"/>
        </w:rPr>
        <w:t>NM.</w:t>
      </w:r>
    </w:p>
    <w:p w14:paraId="4CD4E619" w14:textId="77777777" w:rsidR="00E24A68" w:rsidRPr="007C71DF" w:rsidRDefault="00000000" w:rsidP="00E24A68">
      <w:pPr>
        <w:rPr>
          <w:lang w:val="en-US"/>
        </w:rPr>
      </w:pPr>
      <w:r w:rsidRPr="007C71DF">
        <w:rPr>
          <w:lang w:val="en-US"/>
        </w:rPr>
        <w:t xml:space="preserve">Colour: Red, white, </w:t>
      </w:r>
      <w:proofErr w:type="gramStart"/>
      <w:r w:rsidRPr="007C71DF">
        <w:rPr>
          <w:lang w:val="en-US"/>
        </w:rPr>
        <w:t>and,</w:t>
      </w:r>
      <w:proofErr w:type="gramEnd"/>
      <w:r w:rsidRPr="007C71DF">
        <w:rPr>
          <w:lang w:val="en-US"/>
        </w:rPr>
        <w:t xml:space="preserve"> green, to IALA E-200-1.</w:t>
      </w:r>
    </w:p>
    <w:p w14:paraId="1E8C36F5" w14:textId="77777777" w:rsidR="00E24A68" w:rsidRDefault="00000000" w:rsidP="00E24A68">
      <w:pPr>
        <w:rPr>
          <w:rFonts w:cs="Arial"/>
          <w:i/>
          <w:color w:val="FF0000"/>
        </w:rPr>
      </w:pPr>
      <w:r>
        <w:t>Intensity:</w:t>
      </w:r>
      <w:r>
        <w:rPr>
          <w:rFonts w:cs="Arial"/>
          <w:i/>
          <w:color w:val="FF0000"/>
        </w:rPr>
        <w:tab/>
      </w:r>
      <w:r>
        <w:rPr>
          <w:rFonts w:cs="Arial"/>
          <w:i/>
          <w:color w:val="FF0000"/>
        </w:rPr>
        <w:tab/>
      </w:r>
      <w:r>
        <w:rPr>
          <w:rFonts w:cs="Arial"/>
          <w:i/>
          <w:color w:val="FF0000"/>
        </w:rPr>
        <w:tab/>
      </w:r>
      <w:r>
        <w:rPr>
          <w:rFonts w:cs="Arial"/>
          <w:i/>
          <w:color w:val="FF0000"/>
        </w:rPr>
        <w:tab/>
      </w:r>
      <w:r w:rsidRPr="001A2F4B">
        <w:rPr>
          <w:i/>
          <w:color w:val="FF0000"/>
        </w:rPr>
        <w:t>[</w:t>
      </w:r>
      <w:r>
        <w:rPr>
          <w:rFonts w:cs="Arial"/>
          <w:i/>
          <w:color w:val="FF0000"/>
        </w:rPr>
        <w:t>complete/e</w:t>
      </w:r>
      <w:r w:rsidRPr="00AB7843">
        <w:rPr>
          <w:rFonts w:cs="Arial"/>
          <w:i/>
          <w:color w:val="FF0000"/>
        </w:rPr>
        <w:t>dit</w:t>
      </w:r>
      <w:r>
        <w:rPr>
          <w:rFonts w:cs="Arial"/>
          <w:i/>
          <w:color w:val="FF0000"/>
        </w:rPr>
        <w:t>]</w:t>
      </w:r>
    </w:p>
    <w:p w14:paraId="042521BC" w14:textId="77777777" w:rsidR="00E24A68" w:rsidRDefault="00000000" w:rsidP="00AC1C5C">
      <w:pPr>
        <w:pStyle w:val="GuideNotes01"/>
      </w:pPr>
      <w:r>
        <w:t>[Select from:</w:t>
      </w:r>
    </w:p>
    <w:p w14:paraId="1F8BDCC6" w14:textId="77777777" w:rsidR="00E24A68" w:rsidRDefault="00000000" w:rsidP="00AC1C5C">
      <w:pPr>
        <w:pStyle w:val="GuideNotes01"/>
      </w:pPr>
      <w:r>
        <w:t>25%.</w:t>
      </w:r>
    </w:p>
    <w:p w14:paraId="53A1699A" w14:textId="77777777" w:rsidR="00E24A68" w:rsidRDefault="00000000" w:rsidP="00AC1C5C">
      <w:pPr>
        <w:pStyle w:val="GuideNotes01"/>
      </w:pPr>
      <w:r>
        <w:t>50%.</w:t>
      </w:r>
    </w:p>
    <w:p w14:paraId="725D1255" w14:textId="77777777" w:rsidR="00E24A68" w:rsidRDefault="00000000" w:rsidP="00AC1C5C">
      <w:pPr>
        <w:pStyle w:val="GuideNotes01"/>
      </w:pPr>
      <w:r>
        <w:t>75%.</w:t>
      </w:r>
    </w:p>
    <w:p w14:paraId="77953B77" w14:textId="77777777" w:rsidR="00E24A68" w:rsidRDefault="00000000" w:rsidP="00AC1C5C">
      <w:pPr>
        <w:pStyle w:val="GuideNotes01"/>
      </w:pPr>
      <w:r>
        <w:t>100%.</w:t>
      </w:r>
    </w:p>
    <w:p w14:paraId="33173659" w14:textId="77777777" w:rsidR="00E24A68" w:rsidRPr="004C194A" w:rsidRDefault="00000000" w:rsidP="00AC1C5C">
      <w:pPr>
        <w:pStyle w:val="GuideNotes01"/>
      </w:pPr>
      <w:r>
        <w:t>Intensity to NT MSB requirements.]</w:t>
      </w:r>
    </w:p>
    <w:p w14:paraId="1C8CC063" w14:textId="77777777" w:rsidR="00E24A68" w:rsidRDefault="00000000" w:rsidP="00E24A68">
      <w:pPr>
        <w:rPr>
          <w:rFonts w:cs="Arial"/>
          <w:i/>
          <w:color w:val="FF0000"/>
        </w:rPr>
      </w:pPr>
      <w:r w:rsidRPr="003E70E2">
        <w:rPr>
          <w:lang w:val="en-US"/>
        </w:rPr>
        <w:t xml:space="preserve">Flash settings: </w:t>
      </w:r>
      <w:r w:rsidRPr="003E70E2">
        <w:rPr>
          <w:lang w:val="en-US"/>
        </w:rPr>
        <w:tab/>
      </w:r>
      <w:r w:rsidRPr="003E70E2">
        <w:rPr>
          <w:lang w:val="en-US"/>
        </w:rPr>
        <w:tab/>
      </w:r>
      <w:r w:rsidRPr="003E70E2">
        <w:rPr>
          <w:lang w:val="en-US"/>
        </w:rPr>
        <w:tab/>
      </w:r>
      <w:r w:rsidRPr="001A2F4B">
        <w:rPr>
          <w:i/>
          <w:color w:val="FF0000"/>
        </w:rPr>
        <w:t>[</w:t>
      </w:r>
      <w:r>
        <w:rPr>
          <w:rFonts w:cs="Arial"/>
          <w:i/>
          <w:color w:val="FF0000"/>
        </w:rPr>
        <w:t>complete/e</w:t>
      </w:r>
      <w:r w:rsidRPr="00AB7843">
        <w:rPr>
          <w:rFonts w:cs="Arial"/>
          <w:i/>
          <w:color w:val="FF0000"/>
        </w:rPr>
        <w:t>dit</w:t>
      </w:r>
      <w:r>
        <w:rPr>
          <w:rFonts w:cs="Arial"/>
          <w:i/>
          <w:color w:val="FF0000"/>
        </w:rPr>
        <w:t>]</w:t>
      </w:r>
    </w:p>
    <w:p w14:paraId="5EBD5773" w14:textId="77777777" w:rsidR="00E24A68" w:rsidRPr="004C194A" w:rsidRDefault="00000000" w:rsidP="00AC1C5C">
      <w:pPr>
        <w:pStyle w:val="GuideNotes01"/>
      </w:pPr>
      <w:r>
        <w:t>[Contact NT MSB for desired settings.]</w:t>
      </w:r>
    </w:p>
    <w:p w14:paraId="20D0CD8A" w14:textId="77777777" w:rsidR="00E24A68" w:rsidRDefault="00000000" w:rsidP="00E24A68">
      <w:pPr>
        <w:rPr>
          <w:rFonts w:cs="Arial"/>
          <w:i/>
          <w:color w:val="FF0000"/>
        </w:rPr>
      </w:pPr>
      <w:r>
        <w:rPr>
          <w:lang w:val="en-US"/>
        </w:rPr>
        <w:t>GSM communications</w:t>
      </w:r>
      <w:proofErr w:type="gramStart"/>
      <w:r>
        <w:rPr>
          <w:lang w:val="en-US"/>
        </w:rPr>
        <w:t>:</w:t>
      </w:r>
      <w:r>
        <w:rPr>
          <w:lang w:val="en-US"/>
        </w:rPr>
        <w:tab/>
      </w:r>
      <w:r>
        <w:rPr>
          <w:lang w:val="en-US"/>
        </w:rPr>
        <w:tab/>
      </w:r>
      <w:r w:rsidRPr="001A2F4B">
        <w:rPr>
          <w:i/>
          <w:color w:val="FF0000"/>
        </w:rPr>
        <w:t>[</w:t>
      </w:r>
      <w:proofErr w:type="gramEnd"/>
      <w:r>
        <w:rPr>
          <w:rFonts w:cs="Arial"/>
          <w:i/>
          <w:color w:val="FF0000"/>
        </w:rPr>
        <w:t>complete/e</w:t>
      </w:r>
      <w:r w:rsidRPr="00AB7843">
        <w:rPr>
          <w:rFonts w:cs="Arial"/>
          <w:i/>
          <w:color w:val="FF0000"/>
        </w:rPr>
        <w:t>dit</w:t>
      </w:r>
      <w:r>
        <w:rPr>
          <w:rFonts w:cs="Arial"/>
          <w:i/>
          <w:color w:val="FF0000"/>
        </w:rPr>
        <w:t>]</w:t>
      </w:r>
    </w:p>
    <w:p w14:paraId="0569FD28" w14:textId="77777777" w:rsidR="00E24A68" w:rsidRDefault="00000000" w:rsidP="00AC1C5C">
      <w:pPr>
        <w:pStyle w:val="GuideNotes01"/>
      </w:pPr>
      <w:r>
        <w:t>[</w:t>
      </w:r>
      <w:r w:rsidRPr="002331D3">
        <w:t xml:space="preserve">NT </w:t>
      </w:r>
      <w:r>
        <w:t>MSB to advise if a global system for mobile communications is required for specific site.]</w:t>
      </w:r>
    </w:p>
    <w:p w14:paraId="4E2188B9" w14:textId="77777777" w:rsidR="00E24A68" w:rsidRPr="007C71DF" w:rsidRDefault="00000000" w:rsidP="00E24A68">
      <w:pPr>
        <w:rPr>
          <w:lang w:val="en-US"/>
        </w:rPr>
      </w:pPr>
      <w:r w:rsidRPr="007C71DF">
        <w:rPr>
          <w:lang w:val="en-US"/>
        </w:rPr>
        <w:t>Ingress protection: IP67.</w:t>
      </w:r>
    </w:p>
    <w:p w14:paraId="77870CF3" w14:textId="77777777" w:rsidR="00E24A68" w:rsidRPr="007C71DF" w:rsidRDefault="00000000" w:rsidP="00E24A68">
      <w:pPr>
        <w:rPr>
          <w:lang w:val="en-US"/>
        </w:rPr>
      </w:pPr>
      <w:r w:rsidRPr="007C71DF">
        <w:rPr>
          <w:lang w:val="en-US"/>
        </w:rPr>
        <w:t>Installation: To manufacturer’s recommendation</w:t>
      </w:r>
      <w:r w:rsidRPr="000F28C1">
        <w:rPr>
          <w:lang w:val="en-US"/>
        </w:rPr>
        <w:t>s, IALA guidelines, and NT MSB requirements.</w:t>
      </w:r>
      <w:r w:rsidRPr="007C71DF">
        <w:rPr>
          <w:lang w:val="en-US"/>
        </w:rPr>
        <w:t xml:space="preserve"> Bolt to an even flat surface using the 4 flange mounting holes.</w:t>
      </w:r>
    </w:p>
    <w:p w14:paraId="1308CE20" w14:textId="77777777" w:rsidR="00E24A68" w:rsidRPr="00CC1DD0" w:rsidRDefault="00000000" w:rsidP="00E24A68">
      <w:pPr>
        <w:rPr>
          <w:lang w:val="en-US"/>
        </w:rPr>
      </w:pPr>
      <w:r w:rsidRPr="007C71DF">
        <w:rPr>
          <w:lang w:val="en-US"/>
        </w:rPr>
        <w:t>Warranty: 3 years.</w:t>
      </w:r>
    </w:p>
    <w:p w14:paraId="53D8613D" w14:textId="77777777" w:rsidR="00E24A68" w:rsidRDefault="00000000" w:rsidP="00E24A68">
      <w:pPr>
        <w:pStyle w:val="Heading3"/>
        <w:keepLines/>
      </w:pPr>
      <w:r>
        <w:t>Leading Light</w:t>
      </w:r>
    </w:p>
    <w:p w14:paraId="2F17432B" w14:textId="77777777" w:rsidR="00E24A68" w:rsidRPr="00DD2DDE" w:rsidRDefault="00000000" w:rsidP="00AC1C5C">
      <w:pPr>
        <w:pStyle w:val="GuideNotes01"/>
      </w:pPr>
      <w:r>
        <w:t>[Delete this clause if no leading lights are required in the project.]</w:t>
      </w:r>
    </w:p>
    <w:p w14:paraId="2A789294" w14:textId="77777777" w:rsidR="00E24A68" w:rsidRDefault="00000000" w:rsidP="00E24A68">
      <w:pPr>
        <w:keepNext/>
        <w:keepLines/>
        <w:rPr>
          <w:lang w:val="en-US"/>
        </w:rPr>
      </w:pPr>
      <w:r>
        <w:rPr>
          <w:lang w:val="en-US"/>
        </w:rPr>
        <w:t>Proprietary</w:t>
      </w:r>
      <w:r w:rsidRPr="00CC1DD0">
        <w:rPr>
          <w:lang w:val="en-US"/>
        </w:rPr>
        <w:t xml:space="preserve"> item: </w:t>
      </w:r>
      <w:proofErr w:type="spellStart"/>
      <w:r w:rsidRPr="00CC1DD0">
        <w:rPr>
          <w:lang w:val="en-US"/>
        </w:rPr>
        <w:t>Sealite</w:t>
      </w:r>
      <w:proofErr w:type="spellEnd"/>
      <w:r w:rsidRPr="00CC1DD0">
        <w:rPr>
          <w:lang w:val="en-US"/>
        </w:rPr>
        <w:t xml:space="preserve"> or Superintendent approved equal. Refer to </w:t>
      </w:r>
      <w:r>
        <w:rPr>
          <w:lang w:val="en-US"/>
        </w:rPr>
        <w:t xml:space="preserve">IALA guidelines, and </w:t>
      </w:r>
      <w:r w:rsidRPr="00CC1DD0">
        <w:rPr>
          <w:lang w:val="en-US"/>
        </w:rPr>
        <w:t xml:space="preserve">the </w:t>
      </w:r>
      <w:r w:rsidRPr="00CA054D">
        <w:rPr>
          <w:lang w:val="en-US"/>
        </w:rPr>
        <w:t>CONDITIONS OF CONTRACT</w:t>
      </w:r>
      <w:r>
        <w:rPr>
          <w:lang w:val="en-US"/>
        </w:rPr>
        <w:t xml:space="preserve">, </w:t>
      </w:r>
      <w:r>
        <w:rPr>
          <w:b/>
          <w:lang w:val="en-US"/>
        </w:rPr>
        <w:t>Proprietary</w:t>
      </w:r>
      <w:r w:rsidRPr="004875C5">
        <w:rPr>
          <w:b/>
          <w:lang w:val="en-US"/>
        </w:rPr>
        <w:t xml:space="preserve"> items</w:t>
      </w:r>
      <w:r>
        <w:rPr>
          <w:lang w:val="en-US"/>
        </w:rPr>
        <w:t xml:space="preserve"> clause.</w:t>
      </w:r>
    </w:p>
    <w:p w14:paraId="6E9BF5F4" w14:textId="77777777" w:rsidR="00E24A68" w:rsidRPr="00F321C8" w:rsidRDefault="00000000" w:rsidP="00E24A68">
      <w:pPr>
        <w:keepNext/>
        <w:keepLines/>
        <w:rPr>
          <w:lang w:val="en-US"/>
        </w:rPr>
      </w:pPr>
      <w:r>
        <w:rPr>
          <w:lang w:val="en-US"/>
        </w:rPr>
        <w:t>Leading</w:t>
      </w:r>
      <w:r w:rsidRPr="00F321C8">
        <w:rPr>
          <w:lang w:val="en-US"/>
        </w:rPr>
        <w:t xml:space="preserve"> light </w:t>
      </w:r>
      <w:proofErr w:type="gramStart"/>
      <w:r w:rsidRPr="00F321C8">
        <w:rPr>
          <w:lang w:val="en-US"/>
        </w:rPr>
        <w:t>to consist</w:t>
      </w:r>
      <w:proofErr w:type="gramEnd"/>
      <w:r w:rsidRPr="00F321C8">
        <w:rPr>
          <w:lang w:val="en-US"/>
        </w:rPr>
        <w:t xml:space="preserve"> of the following:</w:t>
      </w:r>
    </w:p>
    <w:p w14:paraId="703788B3" w14:textId="77777777" w:rsidR="00E24A68" w:rsidRDefault="00000000">
      <w:pPr>
        <w:pStyle w:val="Bullet"/>
        <w:numPr>
          <w:ilvl w:val="0"/>
          <w:numId w:val="142"/>
        </w:numPr>
      </w:pPr>
      <w:r>
        <w:t>Extruded</w:t>
      </w:r>
      <w:r w:rsidRPr="00F321C8">
        <w:t xml:space="preserve"> aluminium </w:t>
      </w:r>
      <w:r>
        <w:t>and injection moulded UV-stabilised polycarbonate chassis</w:t>
      </w:r>
      <w:r w:rsidRPr="00F321C8">
        <w:t>.</w:t>
      </w:r>
    </w:p>
    <w:p w14:paraId="1D842CFF" w14:textId="77777777" w:rsidR="00E24A68" w:rsidRPr="006D1BC8" w:rsidRDefault="00000000">
      <w:pPr>
        <w:pStyle w:val="Bullet"/>
        <w:numPr>
          <w:ilvl w:val="0"/>
          <w:numId w:val="142"/>
        </w:numPr>
      </w:pPr>
      <w:r w:rsidRPr="006D1BC8">
        <w:t>Automatic night activation.</w:t>
      </w:r>
    </w:p>
    <w:p w14:paraId="72BEF0C0" w14:textId="77777777" w:rsidR="00E24A68" w:rsidRPr="00F321C8" w:rsidRDefault="00000000">
      <w:pPr>
        <w:pStyle w:val="Bullet"/>
        <w:numPr>
          <w:ilvl w:val="0"/>
          <w:numId w:val="142"/>
        </w:numPr>
      </w:pPr>
      <w:r w:rsidRPr="00F321C8">
        <w:t>UV-stabilised polycarbonate lens.</w:t>
      </w:r>
    </w:p>
    <w:p w14:paraId="2226E5D8" w14:textId="77777777" w:rsidR="00E24A68" w:rsidRPr="00F321C8" w:rsidRDefault="00000000">
      <w:pPr>
        <w:pStyle w:val="Bullet"/>
        <w:numPr>
          <w:ilvl w:val="0"/>
          <w:numId w:val="142"/>
        </w:numPr>
      </w:pPr>
      <w:r>
        <w:t>Adjustable mounting attachment points</w:t>
      </w:r>
      <w:r w:rsidRPr="00F321C8">
        <w:t>.</w:t>
      </w:r>
    </w:p>
    <w:p w14:paraId="494C5F1E" w14:textId="77777777" w:rsidR="00E24A68" w:rsidRPr="00F321C8" w:rsidRDefault="00000000">
      <w:pPr>
        <w:pStyle w:val="Bullet"/>
        <w:numPr>
          <w:ilvl w:val="0"/>
          <w:numId w:val="142"/>
        </w:numPr>
      </w:pPr>
      <w:r>
        <w:t>Marine grade gaskets</w:t>
      </w:r>
      <w:r w:rsidRPr="00F321C8">
        <w:t>.</w:t>
      </w:r>
    </w:p>
    <w:p w14:paraId="11E9DEF6" w14:textId="77777777" w:rsidR="00E24A68" w:rsidRPr="00F400A9" w:rsidRDefault="00000000" w:rsidP="00E24A68">
      <w:pPr>
        <w:keepNext/>
        <w:keepLines/>
        <w:rPr>
          <w:lang w:val="en-US"/>
        </w:rPr>
      </w:pPr>
      <w:r w:rsidRPr="00F400A9">
        <w:rPr>
          <w:lang w:val="en-US"/>
        </w:rPr>
        <w:t>Vertical divergence: 15°.</w:t>
      </w:r>
    </w:p>
    <w:p w14:paraId="541B4DC5" w14:textId="77777777" w:rsidR="00E24A68" w:rsidRDefault="00000000" w:rsidP="00E24A68">
      <w:pPr>
        <w:keepNext/>
        <w:keepLines/>
        <w:rPr>
          <w:lang w:val="en-US"/>
        </w:rPr>
      </w:pPr>
      <w:r w:rsidRPr="00F400A9">
        <w:rPr>
          <w:lang w:val="en-US"/>
        </w:rPr>
        <w:t>Temperature range: -40-80°C.</w:t>
      </w:r>
    </w:p>
    <w:p w14:paraId="36836691" w14:textId="77777777" w:rsidR="00E24A68" w:rsidRDefault="00000000" w:rsidP="00E24A68">
      <w:pPr>
        <w:keepNext/>
        <w:keepLines/>
        <w:rPr>
          <w:lang w:val="en-US"/>
        </w:rPr>
      </w:pPr>
      <w:r>
        <w:rPr>
          <w:lang w:val="en-US"/>
        </w:rPr>
        <w:t xml:space="preserve">Length: </w:t>
      </w:r>
      <w:r>
        <w:rPr>
          <w:lang w:val="en-US"/>
        </w:rPr>
        <w:tab/>
      </w:r>
      <w:r>
        <w:rPr>
          <w:lang w:val="en-US"/>
        </w:rPr>
        <w:tab/>
      </w:r>
      <w:r>
        <w:rPr>
          <w:lang w:val="en-US"/>
        </w:rPr>
        <w:tab/>
      </w:r>
      <w:r>
        <w:rPr>
          <w:lang w:val="en-US"/>
        </w:rPr>
        <w:tab/>
      </w:r>
      <w:r w:rsidRPr="001A2F4B">
        <w:rPr>
          <w:i/>
          <w:color w:val="FF0000"/>
        </w:rPr>
        <w:t>[</w:t>
      </w:r>
      <w:r>
        <w:rPr>
          <w:rFonts w:cs="Arial"/>
          <w:i/>
          <w:color w:val="FF0000"/>
        </w:rPr>
        <w:t>complete/e</w:t>
      </w:r>
      <w:r w:rsidRPr="00AB7843">
        <w:rPr>
          <w:rFonts w:cs="Arial"/>
          <w:i/>
          <w:color w:val="FF0000"/>
        </w:rPr>
        <w:t>dit</w:t>
      </w:r>
      <w:r>
        <w:rPr>
          <w:rFonts w:cs="Arial"/>
          <w:i/>
          <w:color w:val="FF0000"/>
        </w:rPr>
        <w:t>]</w:t>
      </w:r>
    </w:p>
    <w:p w14:paraId="6A02A702" w14:textId="77777777" w:rsidR="00E24A68" w:rsidRPr="00CD3302" w:rsidRDefault="00000000" w:rsidP="00AC1C5C">
      <w:pPr>
        <w:pStyle w:val="GuideNotes01"/>
      </w:pPr>
      <w:r w:rsidRPr="00CD3302">
        <w:t>[Select from:</w:t>
      </w:r>
    </w:p>
    <w:p w14:paraId="02CDEBDF" w14:textId="77777777" w:rsidR="00E24A68" w:rsidRPr="00CD3302" w:rsidRDefault="00000000" w:rsidP="00AC1C5C">
      <w:pPr>
        <w:pStyle w:val="GuideNotes01"/>
      </w:pPr>
      <w:r w:rsidRPr="00CD3302">
        <w:t>600 mm.</w:t>
      </w:r>
    </w:p>
    <w:p w14:paraId="30DE6BF5" w14:textId="77777777" w:rsidR="00E24A68" w:rsidRDefault="00000000" w:rsidP="00AC1C5C">
      <w:pPr>
        <w:pStyle w:val="GuideNotes01"/>
      </w:pPr>
      <w:r w:rsidRPr="00CD3302">
        <w:t>1200 mm.]</w:t>
      </w:r>
    </w:p>
    <w:p w14:paraId="5FE05458" w14:textId="77777777" w:rsidR="00E24A68" w:rsidRPr="004C194A" w:rsidRDefault="00000000" w:rsidP="00AC1C5C">
      <w:pPr>
        <w:pStyle w:val="GuideNotes01"/>
      </w:pPr>
      <w:r>
        <w:t>Length to NT MSB requirements.]</w:t>
      </w:r>
    </w:p>
    <w:p w14:paraId="3C10A99B" w14:textId="77777777" w:rsidR="00E24A68" w:rsidRDefault="00000000" w:rsidP="00E24A68">
      <w:pPr>
        <w:keepNext/>
        <w:keepLines/>
        <w:rPr>
          <w:rFonts w:cs="Arial"/>
          <w:i/>
          <w:color w:val="FF0000"/>
        </w:rPr>
      </w:pPr>
      <w:r w:rsidRPr="00F321C8">
        <w:rPr>
          <w:lang w:val="en-US"/>
        </w:rPr>
        <w:t xml:space="preserve">Visibility: </w:t>
      </w:r>
      <w:r>
        <w:rPr>
          <w:lang w:val="en-US"/>
        </w:rPr>
        <w:tab/>
      </w:r>
      <w:r>
        <w:rPr>
          <w:lang w:val="en-US"/>
        </w:rPr>
        <w:tab/>
      </w:r>
      <w:r>
        <w:rPr>
          <w:lang w:val="en-US"/>
        </w:rPr>
        <w:tab/>
      </w:r>
      <w:r>
        <w:rPr>
          <w:lang w:val="en-US"/>
        </w:rPr>
        <w:tab/>
      </w:r>
      <w:r w:rsidRPr="001A2F4B">
        <w:rPr>
          <w:i/>
          <w:color w:val="FF0000"/>
        </w:rPr>
        <w:t>[</w:t>
      </w:r>
      <w:r>
        <w:rPr>
          <w:rFonts w:cs="Arial"/>
          <w:i/>
          <w:color w:val="FF0000"/>
        </w:rPr>
        <w:t>complete/e</w:t>
      </w:r>
      <w:r w:rsidRPr="00AB7843">
        <w:rPr>
          <w:rFonts w:cs="Arial"/>
          <w:i/>
          <w:color w:val="FF0000"/>
        </w:rPr>
        <w:t>dit</w:t>
      </w:r>
      <w:r>
        <w:rPr>
          <w:rFonts w:cs="Arial"/>
          <w:i/>
          <w:color w:val="FF0000"/>
        </w:rPr>
        <w:t>]</w:t>
      </w:r>
    </w:p>
    <w:p w14:paraId="66477FE4" w14:textId="77777777" w:rsidR="00E24A68" w:rsidRDefault="00000000" w:rsidP="00AC1C5C">
      <w:pPr>
        <w:pStyle w:val="GuideNotes01"/>
      </w:pPr>
      <w:r>
        <w:t>[Select from:</w:t>
      </w:r>
    </w:p>
    <w:p w14:paraId="60022CD6" w14:textId="77777777" w:rsidR="00E24A68" w:rsidRDefault="00000000" w:rsidP="00AC1C5C">
      <w:pPr>
        <w:pStyle w:val="GuideNotes01"/>
      </w:pPr>
      <w:r>
        <w:lastRenderedPageBreak/>
        <w:t>Single row 8 NM.</w:t>
      </w:r>
    </w:p>
    <w:p w14:paraId="4E7EF3DE" w14:textId="77777777" w:rsidR="00E24A68" w:rsidRDefault="00000000" w:rsidP="00AC1C5C">
      <w:pPr>
        <w:pStyle w:val="GuideNotes01"/>
      </w:pPr>
      <w:r>
        <w:t>Double row 9 NM.</w:t>
      </w:r>
    </w:p>
    <w:p w14:paraId="775E7B97" w14:textId="77777777" w:rsidR="00E24A68" w:rsidRDefault="00000000" w:rsidP="00AC1C5C">
      <w:pPr>
        <w:pStyle w:val="GuideNotes01"/>
      </w:pPr>
      <w:r>
        <w:t>Triple row 10 NM</w:t>
      </w:r>
      <w:r w:rsidRPr="00F400A9">
        <w:t>.</w:t>
      </w:r>
    </w:p>
    <w:p w14:paraId="7EB837ED" w14:textId="77777777" w:rsidR="00E24A68" w:rsidRPr="004C194A" w:rsidRDefault="00000000" w:rsidP="00AC1C5C">
      <w:pPr>
        <w:pStyle w:val="GuideNotes01"/>
      </w:pPr>
      <w:r>
        <w:t>Visibility (nautical miles) to NT MSB requirements.]</w:t>
      </w:r>
    </w:p>
    <w:p w14:paraId="7C468AD6" w14:textId="77777777" w:rsidR="00E24A68" w:rsidRDefault="00000000" w:rsidP="00E24A68">
      <w:pPr>
        <w:keepNext/>
        <w:keepLines/>
        <w:rPr>
          <w:lang w:val="en-US"/>
        </w:rPr>
      </w:pPr>
      <w:r w:rsidRPr="00F321C8">
        <w:rPr>
          <w:lang w:val="en-US"/>
        </w:rPr>
        <w:t>Colour</w:t>
      </w:r>
      <w:r w:rsidRPr="009F084D">
        <w:rPr>
          <w:lang w:val="en-US"/>
        </w:rPr>
        <w:t xml:space="preserve"> </w:t>
      </w:r>
      <w:r w:rsidRPr="007C71DF">
        <w:rPr>
          <w:lang w:val="en-US"/>
        </w:rPr>
        <w:t>to IALA E-200-1</w:t>
      </w:r>
      <w:r w:rsidRPr="00F321C8">
        <w:rPr>
          <w:lang w:val="en-US"/>
        </w:rPr>
        <w:t xml:space="preserve">: </w:t>
      </w:r>
      <w:r>
        <w:rPr>
          <w:lang w:val="en-US"/>
        </w:rPr>
        <w:tab/>
      </w:r>
      <w:r>
        <w:rPr>
          <w:lang w:val="en-US"/>
        </w:rPr>
        <w:tab/>
      </w:r>
      <w:r w:rsidRPr="001A2F4B">
        <w:rPr>
          <w:i/>
          <w:color w:val="FF0000"/>
        </w:rPr>
        <w:t>[</w:t>
      </w:r>
      <w:r>
        <w:rPr>
          <w:rFonts w:cs="Arial"/>
          <w:i/>
          <w:color w:val="FF0000"/>
        </w:rPr>
        <w:t>complete/e</w:t>
      </w:r>
      <w:r w:rsidRPr="00AB7843">
        <w:rPr>
          <w:rFonts w:cs="Arial"/>
          <w:i/>
          <w:color w:val="FF0000"/>
        </w:rPr>
        <w:t>dit</w:t>
      </w:r>
      <w:r>
        <w:rPr>
          <w:rFonts w:cs="Arial"/>
          <w:i/>
          <w:color w:val="FF0000"/>
        </w:rPr>
        <w:t>]</w:t>
      </w:r>
    </w:p>
    <w:p w14:paraId="39492ACE" w14:textId="77777777" w:rsidR="00E24A68" w:rsidRDefault="00000000" w:rsidP="00AC1C5C">
      <w:pPr>
        <w:pStyle w:val="GuideNotes01"/>
      </w:pPr>
      <w:r>
        <w:t>[Select from:</w:t>
      </w:r>
    </w:p>
    <w:p w14:paraId="46FBEC70" w14:textId="77777777" w:rsidR="00E24A68" w:rsidRPr="00EF193A" w:rsidRDefault="00000000" w:rsidP="00AC1C5C">
      <w:pPr>
        <w:pStyle w:val="GuideNotes01"/>
      </w:pPr>
      <w:r>
        <w:t>Red.</w:t>
      </w:r>
    </w:p>
    <w:p w14:paraId="49AA6917" w14:textId="77777777" w:rsidR="00E24A68" w:rsidRDefault="00000000" w:rsidP="00AC1C5C">
      <w:pPr>
        <w:pStyle w:val="GuideNotes01"/>
      </w:pPr>
      <w:r>
        <w:t>Green.</w:t>
      </w:r>
    </w:p>
    <w:p w14:paraId="298E807B" w14:textId="77777777" w:rsidR="00E24A68" w:rsidRDefault="00000000" w:rsidP="00AC1C5C">
      <w:pPr>
        <w:pStyle w:val="GuideNotes01"/>
      </w:pPr>
      <w:r>
        <w:t>White.</w:t>
      </w:r>
    </w:p>
    <w:p w14:paraId="5AE3C274" w14:textId="77777777" w:rsidR="00E24A68" w:rsidRDefault="00000000" w:rsidP="00AC1C5C">
      <w:pPr>
        <w:pStyle w:val="GuideNotes01"/>
      </w:pPr>
      <w:r>
        <w:t>Yellow.</w:t>
      </w:r>
    </w:p>
    <w:p w14:paraId="6EA7B8D3" w14:textId="77777777" w:rsidR="00E24A68" w:rsidRDefault="00000000" w:rsidP="00AC1C5C">
      <w:pPr>
        <w:pStyle w:val="GuideNotes01"/>
      </w:pPr>
      <w:r>
        <w:t>Blue.</w:t>
      </w:r>
    </w:p>
    <w:p w14:paraId="336A6AF1" w14:textId="77777777" w:rsidR="00E24A68" w:rsidRPr="004C194A" w:rsidRDefault="00000000" w:rsidP="00AC1C5C">
      <w:pPr>
        <w:pStyle w:val="GuideNotes01"/>
      </w:pPr>
      <w:r>
        <w:t>Colour to NT MSB requirements.]</w:t>
      </w:r>
    </w:p>
    <w:p w14:paraId="149575CC" w14:textId="77777777" w:rsidR="00E24A68" w:rsidRDefault="00000000" w:rsidP="00E24A68">
      <w:pPr>
        <w:rPr>
          <w:rFonts w:cs="Arial"/>
          <w:i/>
          <w:color w:val="FF0000"/>
        </w:rPr>
      </w:pPr>
      <w:r>
        <w:t>Intensity:</w:t>
      </w:r>
      <w:r>
        <w:rPr>
          <w:rFonts w:cs="Arial"/>
          <w:i/>
          <w:color w:val="FF0000"/>
        </w:rPr>
        <w:tab/>
      </w:r>
      <w:r>
        <w:rPr>
          <w:rFonts w:cs="Arial"/>
          <w:i/>
          <w:color w:val="FF0000"/>
        </w:rPr>
        <w:tab/>
      </w:r>
      <w:r>
        <w:rPr>
          <w:rFonts w:cs="Arial"/>
          <w:i/>
          <w:color w:val="FF0000"/>
        </w:rPr>
        <w:tab/>
      </w:r>
      <w:r>
        <w:rPr>
          <w:rFonts w:cs="Arial"/>
          <w:i/>
          <w:color w:val="FF0000"/>
        </w:rPr>
        <w:tab/>
      </w:r>
      <w:r w:rsidRPr="001A2F4B">
        <w:rPr>
          <w:i/>
          <w:color w:val="FF0000"/>
        </w:rPr>
        <w:t>[</w:t>
      </w:r>
      <w:r>
        <w:rPr>
          <w:rFonts w:cs="Arial"/>
          <w:i/>
          <w:color w:val="FF0000"/>
        </w:rPr>
        <w:t>complete/e</w:t>
      </w:r>
      <w:r w:rsidRPr="00AB7843">
        <w:rPr>
          <w:rFonts w:cs="Arial"/>
          <w:i/>
          <w:color w:val="FF0000"/>
        </w:rPr>
        <w:t>dit</w:t>
      </w:r>
      <w:r>
        <w:rPr>
          <w:rFonts w:cs="Arial"/>
          <w:i/>
          <w:color w:val="FF0000"/>
        </w:rPr>
        <w:t>]</w:t>
      </w:r>
    </w:p>
    <w:p w14:paraId="44D4C935" w14:textId="77777777" w:rsidR="00E24A68" w:rsidRDefault="00000000" w:rsidP="00AC1C5C">
      <w:pPr>
        <w:pStyle w:val="GuideNotes01"/>
      </w:pPr>
      <w:r>
        <w:t>[Select from:</w:t>
      </w:r>
    </w:p>
    <w:p w14:paraId="3237D5A4" w14:textId="77777777" w:rsidR="00E24A68" w:rsidRDefault="00000000" w:rsidP="00AC1C5C">
      <w:pPr>
        <w:pStyle w:val="GuideNotes01"/>
      </w:pPr>
      <w:r>
        <w:t>25%.</w:t>
      </w:r>
    </w:p>
    <w:p w14:paraId="230BB0D3" w14:textId="77777777" w:rsidR="00E24A68" w:rsidRDefault="00000000" w:rsidP="00AC1C5C">
      <w:pPr>
        <w:pStyle w:val="GuideNotes01"/>
      </w:pPr>
      <w:r>
        <w:t>50%.</w:t>
      </w:r>
    </w:p>
    <w:p w14:paraId="128B43A1" w14:textId="77777777" w:rsidR="00E24A68" w:rsidRDefault="00000000" w:rsidP="00AC1C5C">
      <w:pPr>
        <w:pStyle w:val="GuideNotes01"/>
      </w:pPr>
      <w:r>
        <w:t>75%.</w:t>
      </w:r>
    </w:p>
    <w:p w14:paraId="03AE3B14" w14:textId="77777777" w:rsidR="00E24A68" w:rsidRDefault="00000000" w:rsidP="00AC1C5C">
      <w:pPr>
        <w:pStyle w:val="GuideNotes01"/>
      </w:pPr>
      <w:r>
        <w:t>100%.</w:t>
      </w:r>
    </w:p>
    <w:p w14:paraId="4E1D1B99" w14:textId="77777777" w:rsidR="00E24A68" w:rsidRPr="004C194A" w:rsidRDefault="00000000" w:rsidP="00AC1C5C">
      <w:pPr>
        <w:pStyle w:val="GuideNotes01"/>
      </w:pPr>
      <w:r>
        <w:t>Intensity to NT MSB requirements.]</w:t>
      </w:r>
    </w:p>
    <w:p w14:paraId="4DB8924D" w14:textId="77777777" w:rsidR="00E24A68" w:rsidRPr="003E70E2" w:rsidRDefault="00000000" w:rsidP="00E24A68">
      <w:pPr>
        <w:rPr>
          <w:rFonts w:cs="Arial"/>
          <w:i/>
          <w:color w:val="FF0000"/>
        </w:rPr>
      </w:pPr>
      <w:r w:rsidRPr="003E70E2">
        <w:rPr>
          <w:lang w:val="en-US"/>
        </w:rPr>
        <w:t xml:space="preserve">Flash settings: </w:t>
      </w:r>
      <w:r w:rsidRPr="003E70E2">
        <w:rPr>
          <w:lang w:val="en-US"/>
        </w:rPr>
        <w:tab/>
      </w:r>
      <w:r w:rsidRPr="003E70E2">
        <w:rPr>
          <w:lang w:val="en-US"/>
        </w:rPr>
        <w:tab/>
      </w:r>
      <w:r w:rsidRPr="003E70E2">
        <w:rPr>
          <w:lang w:val="en-US"/>
        </w:rPr>
        <w:tab/>
      </w:r>
      <w:r w:rsidRPr="001A2F4B">
        <w:rPr>
          <w:i/>
          <w:color w:val="FF0000"/>
        </w:rPr>
        <w:t>[</w:t>
      </w:r>
      <w:r>
        <w:rPr>
          <w:rFonts w:cs="Arial"/>
          <w:i/>
          <w:color w:val="FF0000"/>
        </w:rPr>
        <w:t>complete/e</w:t>
      </w:r>
      <w:r w:rsidRPr="00AB7843">
        <w:rPr>
          <w:rFonts w:cs="Arial"/>
          <w:i/>
          <w:color w:val="FF0000"/>
        </w:rPr>
        <w:t>dit</w:t>
      </w:r>
      <w:r>
        <w:rPr>
          <w:rFonts w:cs="Arial"/>
          <w:i/>
          <w:color w:val="FF0000"/>
        </w:rPr>
        <w:t>]</w:t>
      </w:r>
    </w:p>
    <w:p w14:paraId="3CD16605" w14:textId="77777777" w:rsidR="00E24A68" w:rsidRDefault="00000000" w:rsidP="00E24A68">
      <w:pPr>
        <w:rPr>
          <w:rFonts w:cs="Arial"/>
          <w:i/>
          <w:color w:val="FF0000"/>
        </w:rPr>
      </w:pPr>
      <w:r>
        <w:rPr>
          <w:lang w:val="en-US"/>
        </w:rPr>
        <w:t>GSM communications</w:t>
      </w:r>
      <w:proofErr w:type="gramStart"/>
      <w:r>
        <w:rPr>
          <w:lang w:val="en-US"/>
        </w:rPr>
        <w:t>:</w:t>
      </w:r>
      <w:r>
        <w:rPr>
          <w:lang w:val="en-US"/>
        </w:rPr>
        <w:tab/>
      </w:r>
      <w:r>
        <w:rPr>
          <w:lang w:val="en-US"/>
        </w:rPr>
        <w:tab/>
      </w:r>
      <w:r w:rsidRPr="001A2F4B">
        <w:rPr>
          <w:i/>
          <w:color w:val="FF0000"/>
        </w:rPr>
        <w:t>[</w:t>
      </w:r>
      <w:proofErr w:type="gramEnd"/>
      <w:r>
        <w:rPr>
          <w:rFonts w:cs="Arial"/>
          <w:i/>
          <w:color w:val="FF0000"/>
        </w:rPr>
        <w:t>complete/e</w:t>
      </w:r>
      <w:r w:rsidRPr="00AB7843">
        <w:rPr>
          <w:rFonts w:cs="Arial"/>
          <w:i/>
          <w:color w:val="FF0000"/>
        </w:rPr>
        <w:t>dit</w:t>
      </w:r>
      <w:r>
        <w:rPr>
          <w:rFonts w:cs="Arial"/>
          <w:i/>
          <w:color w:val="FF0000"/>
        </w:rPr>
        <w:t>]</w:t>
      </w:r>
    </w:p>
    <w:p w14:paraId="4843A3AF" w14:textId="77777777" w:rsidR="00E24A68" w:rsidRDefault="00000000" w:rsidP="00AC1C5C">
      <w:pPr>
        <w:pStyle w:val="GuideNotes01"/>
      </w:pPr>
      <w:r>
        <w:t>[</w:t>
      </w:r>
      <w:r w:rsidRPr="002331D3">
        <w:t xml:space="preserve">NT </w:t>
      </w:r>
      <w:r>
        <w:t>MSB to advise if a global system for mobile communications is required for specific site.]</w:t>
      </w:r>
    </w:p>
    <w:p w14:paraId="65EB508E" w14:textId="77777777" w:rsidR="00E24A68" w:rsidRPr="007C71DF" w:rsidRDefault="00000000" w:rsidP="00E24A68">
      <w:pPr>
        <w:rPr>
          <w:lang w:val="en-US"/>
        </w:rPr>
      </w:pPr>
      <w:r w:rsidRPr="007C71DF">
        <w:rPr>
          <w:lang w:val="en-US"/>
        </w:rPr>
        <w:t>Ingress protection</w:t>
      </w:r>
      <w:r>
        <w:rPr>
          <w:lang w:val="en-US"/>
        </w:rPr>
        <w:t>: IP68</w:t>
      </w:r>
      <w:r w:rsidRPr="007C71DF">
        <w:rPr>
          <w:lang w:val="en-US"/>
        </w:rPr>
        <w:t>.</w:t>
      </w:r>
    </w:p>
    <w:p w14:paraId="0F7E4B94" w14:textId="77777777" w:rsidR="00E24A68" w:rsidRDefault="00000000" w:rsidP="00E24A68">
      <w:r>
        <w:t xml:space="preserve">Installation: To manufacturer’s </w:t>
      </w:r>
      <w:r w:rsidRPr="005B06E3">
        <w:t>recommendations</w:t>
      </w:r>
      <w:r w:rsidRPr="005B06E3">
        <w:rPr>
          <w:lang w:val="en-US"/>
        </w:rPr>
        <w:t>, IALA guidelines, and NT MSB requirements.</w:t>
      </w:r>
      <w:r w:rsidRPr="005B06E3">
        <w:t xml:space="preserve"> Bolt to manufactured navigational leads using the 4 adjustable</w:t>
      </w:r>
      <w:r>
        <w:t xml:space="preserve"> mounting attachment points.</w:t>
      </w:r>
    </w:p>
    <w:p w14:paraId="7B262722" w14:textId="77777777" w:rsidR="00E24A68" w:rsidRDefault="00000000" w:rsidP="00E24A68">
      <w:r>
        <w:t>Warranty: 3 years.</w:t>
      </w:r>
    </w:p>
    <w:p w14:paraId="01B8304D" w14:textId="77777777" w:rsidR="00E24A68" w:rsidRDefault="00000000" w:rsidP="00E24A68">
      <w:pPr>
        <w:pStyle w:val="Heading2"/>
        <w:keepLines/>
        <w:ind w:left="720" w:hanging="720"/>
      </w:pPr>
      <w:r>
        <w:t>Completion</w:t>
      </w:r>
    </w:p>
    <w:p w14:paraId="1221B1A6" w14:textId="77777777" w:rsidR="00E24A68" w:rsidRDefault="00000000" w:rsidP="00E24A68">
      <w:pPr>
        <w:pStyle w:val="Heading3"/>
        <w:keepLines/>
      </w:pPr>
      <w:r>
        <w:t>Operation and Maintenance Manuals – Hold Point</w:t>
      </w:r>
    </w:p>
    <w:p w14:paraId="31A8DF36" w14:textId="77777777" w:rsidR="00E24A68" w:rsidRDefault="00000000" w:rsidP="00E24A68">
      <w:pPr>
        <w:rPr>
          <w:lang w:val="en-US"/>
        </w:rPr>
      </w:pPr>
      <w:r w:rsidRPr="00521120">
        <w:rPr>
          <w:b/>
          <w:lang w:val="en-US"/>
        </w:rPr>
        <w:t>Hold Point -</w:t>
      </w:r>
      <w:r>
        <w:rPr>
          <w:lang w:val="en-US"/>
        </w:rPr>
        <w:t xml:space="preserve"> Submit to the Superintendent on completion operation and maintenance manuals and maintenance schedules for the following:</w:t>
      </w:r>
    </w:p>
    <w:p w14:paraId="3687E40C" w14:textId="77777777" w:rsidR="00E24A68" w:rsidRDefault="00000000">
      <w:pPr>
        <w:pStyle w:val="Bullet"/>
        <w:numPr>
          <w:ilvl w:val="0"/>
          <w:numId w:val="142"/>
        </w:numPr>
      </w:pPr>
      <w:r>
        <w:t>Ramp.</w:t>
      </w:r>
    </w:p>
    <w:p w14:paraId="16447A80" w14:textId="77777777" w:rsidR="00E24A68" w:rsidRDefault="00000000">
      <w:pPr>
        <w:pStyle w:val="Bullet"/>
        <w:numPr>
          <w:ilvl w:val="0"/>
          <w:numId w:val="142"/>
        </w:numPr>
      </w:pPr>
      <w:r>
        <w:t>Rock armour protection.</w:t>
      </w:r>
    </w:p>
    <w:p w14:paraId="5C1C47AE" w14:textId="77777777" w:rsidR="00E24A68" w:rsidRDefault="00000000">
      <w:pPr>
        <w:pStyle w:val="Bullet"/>
        <w:numPr>
          <w:ilvl w:val="0"/>
          <w:numId w:val="142"/>
        </w:numPr>
      </w:pPr>
      <w:r>
        <w:t>Marine infrastructure.</w:t>
      </w:r>
    </w:p>
    <w:p w14:paraId="43F6CD7B" w14:textId="77777777" w:rsidR="00E24A68" w:rsidRDefault="00000000">
      <w:pPr>
        <w:pStyle w:val="Bullet"/>
        <w:numPr>
          <w:ilvl w:val="0"/>
          <w:numId w:val="142"/>
        </w:numPr>
      </w:pPr>
      <w:r>
        <w:t>Navigational aids.</w:t>
      </w:r>
    </w:p>
    <w:p w14:paraId="6E35B768" w14:textId="77777777" w:rsidR="00E24A68" w:rsidRDefault="00000000" w:rsidP="00AC1C5C">
      <w:pPr>
        <w:pStyle w:val="GuideNotes01"/>
      </w:pPr>
      <w:r>
        <w:t>[Add and delete from this list as required for specific project.]</w:t>
      </w:r>
    </w:p>
    <w:p w14:paraId="1DC9F4D0" w14:textId="77777777" w:rsidR="00E24A68" w:rsidRPr="00AF4501" w:rsidRDefault="00000000" w:rsidP="00E24A68">
      <w:pPr>
        <w:pStyle w:val="Heading3"/>
        <w:keepLines/>
      </w:pPr>
      <w:r>
        <w:lastRenderedPageBreak/>
        <w:t>As-C</w:t>
      </w:r>
      <w:r w:rsidRPr="00AF4501">
        <w:t xml:space="preserve">onstructed </w:t>
      </w:r>
      <w:r>
        <w:t>D</w:t>
      </w:r>
      <w:r w:rsidRPr="00AF4501">
        <w:t>rawings</w:t>
      </w:r>
      <w:r>
        <w:t xml:space="preserve"> – </w:t>
      </w:r>
      <w:r w:rsidRPr="00AF4501">
        <w:t>Hold Point</w:t>
      </w:r>
    </w:p>
    <w:p w14:paraId="67C195EB" w14:textId="77777777" w:rsidR="00E24A68" w:rsidRDefault="00000000" w:rsidP="00E24A68">
      <w:pPr>
        <w:rPr>
          <w:lang w:val="en-US"/>
        </w:rPr>
      </w:pPr>
      <w:r>
        <w:rPr>
          <w:lang w:val="en-US"/>
        </w:rPr>
        <w:t>Provide as-</w:t>
      </w:r>
      <w:r w:rsidRPr="00AF4501">
        <w:rPr>
          <w:lang w:val="en-US"/>
        </w:rPr>
        <w:t>constructed drawings as an electronic copy in the same format as the original drawings and PDF format.</w:t>
      </w:r>
    </w:p>
    <w:p w14:paraId="08A147B8" w14:textId="77777777" w:rsidR="00E24A68" w:rsidRPr="00AF4501" w:rsidRDefault="00000000" w:rsidP="00E24A68">
      <w:pPr>
        <w:rPr>
          <w:lang w:val="en-US"/>
        </w:rPr>
      </w:pPr>
      <w:r w:rsidRPr="00AF4501">
        <w:rPr>
          <w:b/>
          <w:lang w:val="en-US"/>
        </w:rPr>
        <w:t xml:space="preserve">Hold Point </w:t>
      </w:r>
      <w:r>
        <w:rPr>
          <w:b/>
          <w:lang w:val="en-US"/>
        </w:rPr>
        <w:t>-</w:t>
      </w:r>
      <w:r w:rsidRPr="00AF4501">
        <w:rPr>
          <w:lang w:val="en-US"/>
        </w:rPr>
        <w:t xml:space="preserve"> Provision of as-constructed drawings is a condition precedent to Practical Completion.</w:t>
      </w:r>
    </w:p>
    <w:p w14:paraId="2E490E2D" w14:textId="77777777" w:rsidR="00E24A68" w:rsidRPr="00AF4501" w:rsidRDefault="00000000" w:rsidP="00E24A68">
      <w:pPr>
        <w:pStyle w:val="Heading3"/>
        <w:keepLines/>
      </w:pPr>
      <w:r>
        <w:t>Documentation Detailing Navigational Aid Installation</w:t>
      </w:r>
    </w:p>
    <w:p w14:paraId="43B18DE5" w14:textId="77777777" w:rsidR="00E24A68" w:rsidRDefault="00000000" w:rsidP="00E24A68">
      <w:pPr>
        <w:rPr>
          <w:lang w:val="en-US"/>
        </w:rPr>
      </w:pPr>
      <w:r>
        <w:rPr>
          <w:lang w:val="en-US"/>
        </w:rPr>
        <w:t>For each installed navigational aid provide documentation that may include, but not be limited to:</w:t>
      </w:r>
    </w:p>
    <w:p w14:paraId="0D9D50DA" w14:textId="77777777" w:rsidR="00E24A68" w:rsidRDefault="00000000">
      <w:pPr>
        <w:pStyle w:val="Bullet"/>
        <w:numPr>
          <w:ilvl w:val="0"/>
          <w:numId w:val="142"/>
        </w:numPr>
      </w:pPr>
      <w:r>
        <w:t>Location referenced using GPS coordinates.</w:t>
      </w:r>
    </w:p>
    <w:p w14:paraId="673379AF" w14:textId="77777777" w:rsidR="00E24A68" w:rsidRDefault="00000000">
      <w:pPr>
        <w:pStyle w:val="Bullet"/>
        <w:numPr>
          <w:ilvl w:val="0"/>
          <w:numId w:val="142"/>
        </w:numPr>
      </w:pPr>
      <w:r>
        <w:t>Photo record.</w:t>
      </w:r>
    </w:p>
    <w:p w14:paraId="3CD01B25" w14:textId="77777777" w:rsidR="00E24A68" w:rsidRDefault="00000000">
      <w:pPr>
        <w:pStyle w:val="Bullet"/>
        <w:numPr>
          <w:ilvl w:val="0"/>
          <w:numId w:val="142"/>
        </w:numPr>
      </w:pPr>
      <w:r>
        <w:t>Description.</w:t>
      </w:r>
    </w:p>
    <w:p w14:paraId="16AE3BDA" w14:textId="77777777" w:rsidR="00E24A68" w:rsidRDefault="00000000">
      <w:pPr>
        <w:pStyle w:val="Bullet"/>
        <w:numPr>
          <w:ilvl w:val="0"/>
          <w:numId w:val="142"/>
        </w:numPr>
      </w:pPr>
      <w:r>
        <w:t>Date of manufacture.</w:t>
      </w:r>
    </w:p>
    <w:p w14:paraId="353AD2C4" w14:textId="77777777" w:rsidR="00E24A68" w:rsidRDefault="00000000">
      <w:pPr>
        <w:pStyle w:val="Bullet"/>
        <w:numPr>
          <w:ilvl w:val="0"/>
          <w:numId w:val="142"/>
        </w:numPr>
      </w:pPr>
      <w:r>
        <w:t>Date of installation.</w:t>
      </w:r>
    </w:p>
    <w:p w14:paraId="2CB4885D" w14:textId="77777777" w:rsidR="00E24A68" w:rsidRDefault="00000000" w:rsidP="00E24A68">
      <w:pPr>
        <w:pStyle w:val="Heading3"/>
      </w:pPr>
      <w:r w:rsidRPr="00296A2A">
        <w:t>Warranties</w:t>
      </w:r>
      <w:r>
        <w:t xml:space="preserve"> – Hold Point</w:t>
      </w:r>
    </w:p>
    <w:p w14:paraId="24E0257D" w14:textId="77777777" w:rsidR="00E24A68" w:rsidRPr="00296A2A" w:rsidRDefault="00000000" w:rsidP="00E24A68">
      <w:pPr>
        <w:rPr>
          <w:lang w:val="en-US"/>
        </w:rPr>
      </w:pPr>
      <w:r>
        <w:rPr>
          <w:b/>
          <w:lang w:val="en-US"/>
        </w:rPr>
        <w:t>Hold</w:t>
      </w:r>
      <w:r w:rsidRPr="002231EE">
        <w:rPr>
          <w:b/>
          <w:lang w:val="en-US"/>
        </w:rPr>
        <w:t xml:space="preserve"> Point -</w:t>
      </w:r>
      <w:r>
        <w:rPr>
          <w:lang w:val="en-US"/>
        </w:rPr>
        <w:t xml:space="preserve"> </w:t>
      </w:r>
      <w:r w:rsidRPr="002231EE">
        <w:rPr>
          <w:lang w:val="en-US"/>
        </w:rPr>
        <w:t>Submit to the Superintendent</w:t>
      </w:r>
      <w:r>
        <w:rPr>
          <w:lang w:val="en-US"/>
        </w:rPr>
        <w:t xml:space="preserve"> </w:t>
      </w:r>
      <w:r w:rsidRPr="002231EE">
        <w:rPr>
          <w:lang w:val="en-US"/>
        </w:rPr>
        <w:t>the manufacturer’s published product warranti</w:t>
      </w:r>
      <w:r>
        <w:rPr>
          <w:lang w:val="en-US"/>
        </w:rPr>
        <w:t xml:space="preserve">es in the name of the </w:t>
      </w:r>
      <w:proofErr w:type="gramStart"/>
      <w:r>
        <w:rPr>
          <w:lang w:val="en-US"/>
        </w:rPr>
        <w:t>Principal</w:t>
      </w:r>
      <w:proofErr w:type="gramEnd"/>
      <w:r>
        <w:rPr>
          <w:lang w:val="en-US"/>
        </w:rPr>
        <w:t xml:space="preserve"> for all navigational aids.</w:t>
      </w:r>
    </w:p>
    <w:p w14:paraId="460AEDBF" w14:textId="77777777" w:rsidR="00B279EB" w:rsidRDefault="00B279EB" w:rsidP="00B279EB"/>
    <w:p w14:paraId="2C4FA137" w14:textId="77777777" w:rsidR="00274C55" w:rsidRPr="00B279EB" w:rsidRDefault="00274C55" w:rsidP="00B279EB"/>
    <w:p w14:paraId="05E872E1" w14:textId="77777777" w:rsidR="00A77270" w:rsidRPr="00D749B3" w:rsidRDefault="00000000" w:rsidP="00A77270">
      <w:pPr>
        <w:pStyle w:val="Heading1"/>
      </w:pPr>
      <w:bookmarkStart w:id="1015" w:name="_Toc256000017"/>
      <w:bookmarkStart w:id="1016" w:name="_Toc505753086"/>
      <w:bookmarkStart w:id="1017" w:name="_Toc508800722"/>
      <w:bookmarkStart w:id="1018" w:name="_Toc508885358"/>
      <w:bookmarkStart w:id="1019" w:name="_Toc134020436"/>
      <w:bookmarkStart w:id="1020" w:name="_Toc390823815_0"/>
      <w:bookmarkStart w:id="1021" w:name="_Toc391429507_0"/>
      <w:bookmarkStart w:id="1022" w:name="_Toc396035185_0"/>
      <w:bookmarkStart w:id="1023" w:name="_Toc398800576_0"/>
      <w:bookmarkStart w:id="1024" w:name="_Toc390823792_1"/>
      <w:bookmarkStart w:id="1025" w:name="_Toc391429484_1"/>
      <w:bookmarkStart w:id="1026" w:name="_Toc396035162_1"/>
      <w:bookmarkStart w:id="1027" w:name="_Toc398800553_1"/>
      <w:r w:rsidRPr="00D749B3">
        <w:t>Pavement Marking</w:t>
      </w:r>
      <w:bookmarkEnd w:id="1015"/>
      <w:bookmarkEnd w:id="1016"/>
      <w:bookmarkEnd w:id="1017"/>
      <w:bookmarkEnd w:id="1018"/>
      <w:bookmarkEnd w:id="1019"/>
    </w:p>
    <w:bookmarkEnd w:id="1020"/>
    <w:bookmarkEnd w:id="1021"/>
    <w:bookmarkEnd w:id="1022"/>
    <w:bookmarkEnd w:id="1023"/>
    <w:bookmarkEnd w:id="1024"/>
    <w:bookmarkEnd w:id="1025"/>
    <w:bookmarkEnd w:id="1026"/>
    <w:bookmarkEnd w:id="1027"/>
    <w:p w14:paraId="418BE88C" w14:textId="77777777" w:rsidR="00A77270" w:rsidRPr="00D45FB7" w:rsidRDefault="00000000" w:rsidP="00A77270">
      <w:r w:rsidRPr="00701FC8">
        <w:t>D</w:t>
      </w:r>
      <w:r>
        <w:t>I</w:t>
      </w:r>
      <w:r w:rsidRPr="00701FC8">
        <w:t xml:space="preserve">L Roadworks Master – </w:t>
      </w:r>
      <w:r>
        <w:t>October 2024</w:t>
      </w:r>
    </w:p>
    <w:p w14:paraId="2F650F4A" w14:textId="77777777" w:rsidR="00A77270" w:rsidRPr="00CD5A38" w:rsidRDefault="00000000" w:rsidP="00A77270">
      <w:pPr>
        <w:pStyle w:val="Heading2"/>
      </w:pPr>
      <w:r w:rsidRPr="00CD5A38">
        <w:t>Standards</w:t>
      </w:r>
      <w:r>
        <w:t xml:space="preserve"> and Publications</w:t>
      </w:r>
    </w:p>
    <w:p w14:paraId="530847D9" w14:textId="77777777" w:rsidR="00A77270" w:rsidRDefault="00000000" w:rsidP="00A77270">
      <w:pPr>
        <w:tabs>
          <w:tab w:val="left" w:pos="2268"/>
        </w:tabs>
        <w:spacing w:before="120"/>
      </w:pPr>
      <w:r w:rsidRPr="0060219A">
        <w:t>Conform to the following Standards and Publication</w:t>
      </w:r>
      <w:r>
        <w:t>s</w:t>
      </w:r>
      <w:r w:rsidRPr="0060219A">
        <w:t xml:space="preserve"> unless specified otherwise:</w:t>
      </w:r>
    </w:p>
    <w:p w14:paraId="7FB931FC" w14:textId="77777777" w:rsidR="00A77270" w:rsidRPr="00592457" w:rsidRDefault="00000000" w:rsidP="00A77270">
      <w:pPr>
        <w:tabs>
          <w:tab w:val="left" w:pos="2268"/>
        </w:tabs>
        <w:spacing w:before="120"/>
        <w:rPr>
          <w:b/>
        </w:rPr>
      </w:pPr>
      <w:r w:rsidRPr="00592457">
        <w:rPr>
          <w:b/>
        </w:rPr>
        <w:t>AUSTRALIAN STANDARDS</w:t>
      </w:r>
    </w:p>
    <w:tbl>
      <w:tblPr>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2405"/>
        <w:gridCol w:w="7903"/>
      </w:tblGrid>
      <w:tr w:rsidR="009838DF" w14:paraId="15D62ADD" w14:textId="77777777" w:rsidTr="00410DC8">
        <w:trPr>
          <w:tblHeader/>
        </w:trPr>
        <w:tc>
          <w:tcPr>
            <w:tcW w:w="10308" w:type="dxa"/>
            <w:gridSpan w:val="2"/>
          </w:tcPr>
          <w:p w14:paraId="7EBF8ECC" w14:textId="77777777" w:rsidR="00A77270" w:rsidRPr="00BF5E6D" w:rsidRDefault="00000000" w:rsidP="00410DC8">
            <w:r w:rsidRPr="00B91363">
              <w:rPr>
                <w:b/>
              </w:rPr>
              <w:t xml:space="preserve">Table – </w:t>
            </w:r>
            <w:r>
              <w:rPr>
                <w:b/>
              </w:rPr>
              <w:t xml:space="preserve">Australian </w:t>
            </w:r>
            <w:r w:rsidRPr="00B91363">
              <w:rPr>
                <w:b/>
              </w:rPr>
              <w:t>Standards</w:t>
            </w:r>
          </w:p>
        </w:tc>
      </w:tr>
      <w:tr w:rsidR="009838DF" w14:paraId="5FCA33D7" w14:textId="77777777" w:rsidTr="00410DC8">
        <w:trPr>
          <w:tblHeader/>
        </w:trPr>
        <w:tc>
          <w:tcPr>
            <w:tcW w:w="10308" w:type="dxa"/>
            <w:gridSpan w:val="2"/>
          </w:tcPr>
          <w:p w14:paraId="54371269" w14:textId="77777777" w:rsidR="00A77270" w:rsidRPr="00BF5E6D" w:rsidRDefault="00000000" w:rsidP="00410DC8">
            <w:r w:rsidRPr="00B91363">
              <w:t>Use Standards, and their amendments, current as at the date for the close of tenders except where different editions and/or amendments are re</w:t>
            </w:r>
            <w:r>
              <w:t>quired by statutory authorities</w:t>
            </w:r>
            <w:r w:rsidRPr="00B019AC">
              <w:rPr>
                <w:rFonts w:cs="Arial"/>
              </w:rPr>
              <w:t>, including, but not limited to, NATA and the National Construction Code including</w:t>
            </w:r>
            <w:r>
              <w:rPr>
                <w:rFonts w:cs="Arial"/>
              </w:rPr>
              <w:t xml:space="preserve"> the Building Code of Australia</w:t>
            </w:r>
            <w:r>
              <w:t>.</w:t>
            </w:r>
          </w:p>
        </w:tc>
      </w:tr>
      <w:tr w:rsidR="009838DF" w14:paraId="34CFC168" w14:textId="77777777" w:rsidTr="00410DC8">
        <w:trPr>
          <w:tblHeader/>
        </w:trPr>
        <w:tc>
          <w:tcPr>
            <w:tcW w:w="2405" w:type="dxa"/>
          </w:tcPr>
          <w:p w14:paraId="6B3395F2" w14:textId="77777777" w:rsidR="00A77270" w:rsidRPr="00BF5E6D" w:rsidRDefault="00000000" w:rsidP="00410DC8">
            <w:r w:rsidRPr="00B91363">
              <w:rPr>
                <w:b/>
              </w:rPr>
              <w:t>Designation</w:t>
            </w:r>
          </w:p>
        </w:tc>
        <w:tc>
          <w:tcPr>
            <w:tcW w:w="7903" w:type="dxa"/>
          </w:tcPr>
          <w:p w14:paraId="350C52C3" w14:textId="77777777" w:rsidR="00A77270" w:rsidRPr="00BF5E6D" w:rsidRDefault="00000000" w:rsidP="00410DC8">
            <w:r w:rsidRPr="00B91363">
              <w:rPr>
                <w:b/>
              </w:rPr>
              <w:t>Title</w:t>
            </w:r>
          </w:p>
        </w:tc>
      </w:tr>
      <w:tr w:rsidR="009838DF" w14:paraId="1D8C7132" w14:textId="77777777" w:rsidTr="00410DC8">
        <w:tc>
          <w:tcPr>
            <w:tcW w:w="2405" w:type="dxa"/>
          </w:tcPr>
          <w:p w14:paraId="213B7FF6" w14:textId="77777777" w:rsidR="00A77270" w:rsidRPr="00D24A79" w:rsidRDefault="00000000" w:rsidP="00410DC8">
            <w:r>
              <w:t>AS/NZS </w:t>
            </w:r>
            <w:r w:rsidRPr="00D24A79">
              <w:t>1580(series)</w:t>
            </w:r>
          </w:p>
        </w:tc>
        <w:tc>
          <w:tcPr>
            <w:tcW w:w="7903" w:type="dxa"/>
          </w:tcPr>
          <w:p w14:paraId="02A8B74B" w14:textId="77777777" w:rsidR="00A77270" w:rsidRPr="00D24A79" w:rsidRDefault="00000000" w:rsidP="00410DC8">
            <w:r w:rsidRPr="00D24A79">
              <w:t>Paints and related materials - Methods of test</w:t>
            </w:r>
          </w:p>
        </w:tc>
      </w:tr>
      <w:tr w:rsidR="009838DF" w14:paraId="07C43551" w14:textId="77777777" w:rsidTr="00410DC8">
        <w:tc>
          <w:tcPr>
            <w:tcW w:w="2405" w:type="dxa"/>
          </w:tcPr>
          <w:p w14:paraId="2FDF4071" w14:textId="77777777" w:rsidR="00A77270" w:rsidRPr="00D24A79" w:rsidRDefault="00000000" w:rsidP="00410DC8">
            <w:r>
              <w:t>AS/NZS </w:t>
            </w:r>
            <w:r w:rsidRPr="00D24A79">
              <w:t>1580.205.4</w:t>
            </w:r>
          </w:p>
        </w:tc>
        <w:tc>
          <w:tcPr>
            <w:tcW w:w="7903" w:type="dxa"/>
          </w:tcPr>
          <w:p w14:paraId="22B7FF27" w14:textId="77777777" w:rsidR="00A77270" w:rsidRPr="000309DD" w:rsidRDefault="00000000">
            <w:pPr>
              <w:pStyle w:val="ListParagraph"/>
              <w:numPr>
                <w:ilvl w:val="0"/>
                <w:numId w:val="154"/>
              </w:numPr>
            </w:pPr>
            <w:r w:rsidRPr="000309DD">
              <w:t>Application properties - Airless spraying</w:t>
            </w:r>
          </w:p>
        </w:tc>
      </w:tr>
      <w:tr w:rsidR="009838DF" w14:paraId="14F9EEDF" w14:textId="77777777" w:rsidTr="00410DC8">
        <w:tc>
          <w:tcPr>
            <w:tcW w:w="2405" w:type="dxa"/>
          </w:tcPr>
          <w:p w14:paraId="0D3E161B" w14:textId="77777777" w:rsidR="00A77270" w:rsidRPr="00D24A79" w:rsidRDefault="00000000" w:rsidP="00410DC8">
            <w:r>
              <w:t>AS </w:t>
            </w:r>
            <w:r w:rsidRPr="00D24A79">
              <w:t>1742(series)</w:t>
            </w:r>
          </w:p>
        </w:tc>
        <w:tc>
          <w:tcPr>
            <w:tcW w:w="7903" w:type="dxa"/>
          </w:tcPr>
          <w:p w14:paraId="21E2CDB2" w14:textId="77777777" w:rsidR="00A77270" w:rsidRPr="00D24A79" w:rsidRDefault="00000000" w:rsidP="00410DC8">
            <w:r w:rsidRPr="00D24A79">
              <w:t>Manual of uniform traffic control devices</w:t>
            </w:r>
          </w:p>
        </w:tc>
      </w:tr>
      <w:tr w:rsidR="009838DF" w14:paraId="55D1741B" w14:textId="77777777" w:rsidTr="00410DC8">
        <w:tc>
          <w:tcPr>
            <w:tcW w:w="2405" w:type="dxa"/>
          </w:tcPr>
          <w:p w14:paraId="534DA63F" w14:textId="77777777" w:rsidR="00A77270" w:rsidRPr="00D24A79" w:rsidRDefault="00000000" w:rsidP="00410DC8">
            <w:r w:rsidRPr="00D24A79">
              <w:t>AS 1742.3</w:t>
            </w:r>
          </w:p>
        </w:tc>
        <w:tc>
          <w:tcPr>
            <w:tcW w:w="7903" w:type="dxa"/>
          </w:tcPr>
          <w:p w14:paraId="64EF926E" w14:textId="77777777" w:rsidR="00A77270" w:rsidRPr="000309DD" w:rsidRDefault="00000000">
            <w:pPr>
              <w:pStyle w:val="ListParagraph"/>
              <w:numPr>
                <w:ilvl w:val="0"/>
                <w:numId w:val="154"/>
              </w:numPr>
            </w:pPr>
            <w:r w:rsidRPr="000309DD">
              <w:t>Traffic control for works on roads</w:t>
            </w:r>
          </w:p>
        </w:tc>
      </w:tr>
      <w:tr w:rsidR="009838DF" w14:paraId="25DC298E" w14:textId="77777777" w:rsidTr="00410DC8">
        <w:tc>
          <w:tcPr>
            <w:tcW w:w="2405" w:type="dxa"/>
          </w:tcPr>
          <w:p w14:paraId="5F600A18" w14:textId="77777777" w:rsidR="00A77270" w:rsidRPr="00D24A79" w:rsidRDefault="00000000" w:rsidP="00410DC8">
            <w:r>
              <w:t>AS </w:t>
            </w:r>
            <w:r w:rsidRPr="00D24A79">
              <w:t>1744</w:t>
            </w:r>
          </w:p>
        </w:tc>
        <w:tc>
          <w:tcPr>
            <w:tcW w:w="7903" w:type="dxa"/>
          </w:tcPr>
          <w:p w14:paraId="02703634" w14:textId="77777777" w:rsidR="00A77270" w:rsidRPr="00D24A79" w:rsidRDefault="00000000" w:rsidP="00410DC8">
            <w:r w:rsidRPr="00D24A79">
              <w:t>Standard alphabets for road signs</w:t>
            </w:r>
          </w:p>
        </w:tc>
      </w:tr>
      <w:tr w:rsidR="009838DF" w14:paraId="1B06D56C" w14:textId="77777777" w:rsidTr="00410DC8">
        <w:tc>
          <w:tcPr>
            <w:tcW w:w="2405" w:type="dxa"/>
          </w:tcPr>
          <w:p w14:paraId="0A32FD11" w14:textId="77777777" w:rsidR="00A77270" w:rsidRPr="00D24A79" w:rsidRDefault="00000000" w:rsidP="00410DC8">
            <w:r w:rsidRPr="00D24A79">
              <w:t>AS 1906(series)</w:t>
            </w:r>
          </w:p>
        </w:tc>
        <w:tc>
          <w:tcPr>
            <w:tcW w:w="7903" w:type="dxa"/>
          </w:tcPr>
          <w:p w14:paraId="61231C70" w14:textId="77777777" w:rsidR="00A77270" w:rsidRPr="00D24A79" w:rsidRDefault="00000000" w:rsidP="00410DC8">
            <w:r w:rsidRPr="00D24A79">
              <w:t>Retroreflective materials and devices for road traffic control purposes</w:t>
            </w:r>
          </w:p>
        </w:tc>
      </w:tr>
      <w:tr w:rsidR="009838DF" w14:paraId="6B5A8EF7" w14:textId="77777777" w:rsidTr="00410DC8">
        <w:tc>
          <w:tcPr>
            <w:tcW w:w="2405" w:type="dxa"/>
          </w:tcPr>
          <w:p w14:paraId="703656D0" w14:textId="77777777" w:rsidR="00A77270" w:rsidRPr="00D24A79" w:rsidRDefault="00000000" w:rsidP="00410DC8">
            <w:r>
              <w:t>AS</w:t>
            </w:r>
            <w:r w:rsidRPr="00D24A79">
              <w:t> 1906.1</w:t>
            </w:r>
          </w:p>
        </w:tc>
        <w:tc>
          <w:tcPr>
            <w:tcW w:w="7903" w:type="dxa"/>
          </w:tcPr>
          <w:p w14:paraId="6FAD6DCF" w14:textId="77777777" w:rsidR="00A77270" w:rsidRPr="000309DD" w:rsidRDefault="00000000">
            <w:pPr>
              <w:pStyle w:val="ListParagraph"/>
              <w:numPr>
                <w:ilvl w:val="0"/>
                <w:numId w:val="155"/>
              </w:numPr>
            </w:pPr>
            <w:r w:rsidRPr="000309DD">
              <w:t>Retroreflective sheeting</w:t>
            </w:r>
          </w:p>
        </w:tc>
      </w:tr>
      <w:tr w:rsidR="009838DF" w14:paraId="64788B9A" w14:textId="77777777" w:rsidTr="00410DC8">
        <w:tc>
          <w:tcPr>
            <w:tcW w:w="2405" w:type="dxa"/>
          </w:tcPr>
          <w:p w14:paraId="0C2B81CF" w14:textId="77777777" w:rsidR="00A77270" w:rsidRPr="00D24A79" w:rsidRDefault="00000000" w:rsidP="00410DC8">
            <w:r>
              <w:t>AS/NZS </w:t>
            </w:r>
            <w:r w:rsidRPr="00D24A79">
              <w:t>1906.3</w:t>
            </w:r>
          </w:p>
        </w:tc>
        <w:tc>
          <w:tcPr>
            <w:tcW w:w="7903" w:type="dxa"/>
          </w:tcPr>
          <w:p w14:paraId="7C1FA136" w14:textId="77777777" w:rsidR="00A77270" w:rsidRPr="000309DD" w:rsidRDefault="00000000">
            <w:pPr>
              <w:pStyle w:val="ListParagraph"/>
              <w:numPr>
                <w:ilvl w:val="0"/>
                <w:numId w:val="155"/>
              </w:numPr>
            </w:pPr>
            <w:r w:rsidRPr="000309DD">
              <w:t>Raised pavement markers (retroreflective and non-retroreflective)</w:t>
            </w:r>
          </w:p>
        </w:tc>
      </w:tr>
      <w:tr w:rsidR="009838DF" w14:paraId="6C37AAE9" w14:textId="77777777" w:rsidTr="00410DC8">
        <w:tc>
          <w:tcPr>
            <w:tcW w:w="2405" w:type="dxa"/>
          </w:tcPr>
          <w:p w14:paraId="7F907DDD" w14:textId="77777777" w:rsidR="00A77270" w:rsidRPr="00D24A79" w:rsidRDefault="00000000" w:rsidP="00410DC8">
            <w:r>
              <w:t>AS/NZS </w:t>
            </w:r>
            <w:r w:rsidRPr="00D24A79">
              <w:t>2009</w:t>
            </w:r>
          </w:p>
        </w:tc>
        <w:tc>
          <w:tcPr>
            <w:tcW w:w="7903" w:type="dxa"/>
          </w:tcPr>
          <w:p w14:paraId="65398F34" w14:textId="77777777" w:rsidR="00A77270" w:rsidRPr="00D24A79" w:rsidRDefault="00000000" w:rsidP="00410DC8">
            <w:r w:rsidRPr="00D24A79">
              <w:t>Glass beads for road marking materials</w:t>
            </w:r>
          </w:p>
        </w:tc>
      </w:tr>
      <w:tr w:rsidR="009838DF" w14:paraId="01443DE8" w14:textId="77777777" w:rsidTr="00410DC8">
        <w:tc>
          <w:tcPr>
            <w:tcW w:w="2405" w:type="dxa"/>
          </w:tcPr>
          <w:p w14:paraId="2EA49180" w14:textId="77777777" w:rsidR="00A77270" w:rsidRPr="00D24A79" w:rsidRDefault="00000000" w:rsidP="00410DC8">
            <w:r>
              <w:t>AS/NZS </w:t>
            </w:r>
            <w:r w:rsidRPr="00D24A79">
              <w:t>2310</w:t>
            </w:r>
          </w:p>
        </w:tc>
        <w:tc>
          <w:tcPr>
            <w:tcW w:w="7903" w:type="dxa"/>
          </w:tcPr>
          <w:p w14:paraId="7A6EA1DB" w14:textId="77777777" w:rsidR="00A77270" w:rsidRPr="00D24A79" w:rsidRDefault="00000000" w:rsidP="00410DC8">
            <w:r w:rsidRPr="00D24A79">
              <w:t xml:space="preserve">Glossary of paint and painting terms </w:t>
            </w:r>
          </w:p>
        </w:tc>
      </w:tr>
      <w:tr w:rsidR="009838DF" w14:paraId="3F3E7F12" w14:textId="77777777" w:rsidTr="00410DC8">
        <w:tc>
          <w:tcPr>
            <w:tcW w:w="2405" w:type="dxa"/>
          </w:tcPr>
          <w:p w14:paraId="32079DC3" w14:textId="77777777" w:rsidR="00A77270" w:rsidRPr="00D24A79" w:rsidRDefault="00000000" w:rsidP="00410DC8">
            <w:r w:rsidRPr="00D24A79">
              <w:lastRenderedPageBreak/>
              <w:t>AS/N</w:t>
            </w:r>
            <w:r>
              <w:t>ZS </w:t>
            </w:r>
            <w:r w:rsidRPr="00D24A79">
              <w:t>2433</w:t>
            </w:r>
          </w:p>
        </w:tc>
        <w:tc>
          <w:tcPr>
            <w:tcW w:w="7903" w:type="dxa"/>
          </w:tcPr>
          <w:p w14:paraId="693C0952" w14:textId="77777777" w:rsidR="00A77270" w:rsidRPr="00D24A79" w:rsidRDefault="00000000" w:rsidP="00410DC8">
            <w:r w:rsidRPr="00D24A79">
              <w:t>Plastics - Method for exposure to ultraviolet lamps</w:t>
            </w:r>
          </w:p>
        </w:tc>
      </w:tr>
      <w:tr w:rsidR="009838DF" w14:paraId="6FC1186A" w14:textId="77777777" w:rsidTr="00410DC8">
        <w:tc>
          <w:tcPr>
            <w:tcW w:w="2405" w:type="dxa"/>
          </w:tcPr>
          <w:p w14:paraId="5B9DA377" w14:textId="77777777" w:rsidR="00A77270" w:rsidRPr="00D24A79" w:rsidRDefault="00000000" w:rsidP="00410DC8">
            <w:r>
              <w:t>AS </w:t>
            </w:r>
            <w:r w:rsidRPr="00D24A79">
              <w:t>2700</w:t>
            </w:r>
          </w:p>
        </w:tc>
        <w:tc>
          <w:tcPr>
            <w:tcW w:w="7903" w:type="dxa"/>
          </w:tcPr>
          <w:p w14:paraId="4994E279" w14:textId="77777777" w:rsidR="00A77270" w:rsidRPr="00D24A79" w:rsidRDefault="00000000" w:rsidP="00410DC8">
            <w:r w:rsidRPr="00D24A79">
              <w:t>Colour standards for general purposes</w:t>
            </w:r>
          </w:p>
        </w:tc>
      </w:tr>
      <w:tr w:rsidR="009838DF" w14:paraId="588FDF8D" w14:textId="77777777" w:rsidTr="00410DC8">
        <w:tc>
          <w:tcPr>
            <w:tcW w:w="2405" w:type="dxa"/>
          </w:tcPr>
          <w:p w14:paraId="5DD2A041" w14:textId="77777777" w:rsidR="00A77270" w:rsidRPr="00D24A79" w:rsidRDefault="00000000" w:rsidP="00410DC8">
            <w:r w:rsidRPr="00D24A79">
              <w:t>AS 2890 (series)</w:t>
            </w:r>
          </w:p>
        </w:tc>
        <w:tc>
          <w:tcPr>
            <w:tcW w:w="7903" w:type="dxa"/>
          </w:tcPr>
          <w:p w14:paraId="745AC04A" w14:textId="77777777" w:rsidR="00A77270" w:rsidRPr="00D24A79" w:rsidRDefault="00000000" w:rsidP="00410DC8">
            <w:r w:rsidRPr="00D24A79">
              <w:t>Parking facilities</w:t>
            </w:r>
          </w:p>
        </w:tc>
      </w:tr>
      <w:tr w:rsidR="009838DF" w14:paraId="34D705F2" w14:textId="77777777" w:rsidTr="00410DC8">
        <w:tc>
          <w:tcPr>
            <w:tcW w:w="2405" w:type="dxa"/>
          </w:tcPr>
          <w:p w14:paraId="22800A0D" w14:textId="77777777" w:rsidR="00A77270" w:rsidRPr="00D24A79" w:rsidRDefault="00000000" w:rsidP="00410DC8">
            <w:r w:rsidRPr="00D24A79">
              <w:t>AS</w:t>
            </w:r>
            <w:r>
              <w:t>/NZS</w:t>
            </w:r>
            <w:r w:rsidRPr="00D24A79">
              <w:t> 2890.1</w:t>
            </w:r>
          </w:p>
        </w:tc>
        <w:tc>
          <w:tcPr>
            <w:tcW w:w="7903" w:type="dxa"/>
          </w:tcPr>
          <w:p w14:paraId="250E68CB" w14:textId="77777777" w:rsidR="00A77270" w:rsidRPr="000309DD" w:rsidRDefault="00000000">
            <w:pPr>
              <w:pStyle w:val="ListParagraph"/>
              <w:numPr>
                <w:ilvl w:val="0"/>
                <w:numId w:val="156"/>
              </w:numPr>
            </w:pPr>
            <w:r w:rsidRPr="000309DD">
              <w:t>Off-</w:t>
            </w:r>
            <w:proofErr w:type="gramStart"/>
            <w:r w:rsidRPr="000309DD">
              <w:t>street car</w:t>
            </w:r>
            <w:proofErr w:type="gramEnd"/>
            <w:r w:rsidRPr="000309DD">
              <w:t xml:space="preserve"> parking</w:t>
            </w:r>
          </w:p>
        </w:tc>
      </w:tr>
      <w:tr w:rsidR="009838DF" w14:paraId="4B37BAD9" w14:textId="77777777" w:rsidTr="00410DC8">
        <w:tc>
          <w:tcPr>
            <w:tcW w:w="2405" w:type="dxa"/>
          </w:tcPr>
          <w:p w14:paraId="380BD25B" w14:textId="77777777" w:rsidR="00A77270" w:rsidRPr="00D24A79" w:rsidRDefault="00000000" w:rsidP="00410DC8">
            <w:r w:rsidRPr="00D24A79">
              <w:t>AS 2890.2</w:t>
            </w:r>
          </w:p>
        </w:tc>
        <w:tc>
          <w:tcPr>
            <w:tcW w:w="7903" w:type="dxa"/>
          </w:tcPr>
          <w:p w14:paraId="3891C4CD" w14:textId="77777777" w:rsidR="00A77270" w:rsidRPr="000309DD" w:rsidRDefault="00000000">
            <w:pPr>
              <w:pStyle w:val="ListParagraph"/>
              <w:numPr>
                <w:ilvl w:val="0"/>
                <w:numId w:val="156"/>
              </w:numPr>
            </w:pPr>
            <w:r w:rsidRPr="000309DD">
              <w:t>Off-street commercial vehicles facilities</w:t>
            </w:r>
          </w:p>
        </w:tc>
      </w:tr>
      <w:tr w:rsidR="009838DF" w14:paraId="1C86AC24" w14:textId="77777777" w:rsidTr="00410DC8">
        <w:tc>
          <w:tcPr>
            <w:tcW w:w="2405" w:type="dxa"/>
          </w:tcPr>
          <w:p w14:paraId="3407F086" w14:textId="77777777" w:rsidR="00A77270" w:rsidRPr="00D24A79" w:rsidRDefault="00000000" w:rsidP="00410DC8">
            <w:r w:rsidRPr="00D24A79">
              <w:t>AS 2890.3</w:t>
            </w:r>
          </w:p>
        </w:tc>
        <w:tc>
          <w:tcPr>
            <w:tcW w:w="7903" w:type="dxa"/>
          </w:tcPr>
          <w:p w14:paraId="2FA3086B" w14:textId="77777777" w:rsidR="00A77270" w:rsidRPr="000309DD" w:rsidRDefault="00000000">
            <w:pPr>
              <w:pStyle w:val="ListParagraph"/>
              <w:numPr>
                <w:ilvl w:val="0"/>
                <w:numId w:val="156"/>
              </w:numPr>
            </w:pPr>
            <w:r w:rsidRPr="000309DD">
              <w:t>Bicycle parking</w:t>
            </w:r>
          </w:p>
        </w:tc>
      </w:tr>
      <w:tr w:rsidR="009838DF" w14:paraId="0D8F8E81" w14:textId="77777777" w:rsidTr="00410DC8">
        <w:tc>
          <w:tcPr>
            <w:tcW w:w="2405" w:type="dxa"/>
          </w:tcPr>
          <w:p w14:paraId="7586AE8D" w14:textId="77777777" w:rsidR="00A77270" w:rsidRPr="00D24A79" w:rsidRDefault="00000000" w:rsidP="00410DC8">
            <w:r w:rsidRPr="00D24A79">
              <w:t>AS 2890.5</w:t>
            </w:r>
          </w:p>
        </w:tc>
        <w:tc>
          <w:tcPr>
            <w:tcW w:w="7903" w:type="dxa"/>
          </w:tcPr>
          <w:p w14:paraId="4AE35062" w14:textId="77777777" w:rsidR="00A77270" w:rsidRPr="000309DD" w:rsidRDefault="00000000">
            <w:pPr>
              <w:pStyle w:val="ListParagraph"/>
              <w:numPr>
                <w:ilvl w:val="0"/>
                <w:numId w:val="156"/>
              </w:numPr>
            </w:pPr>
            <w:r w:rsidRPr="000309DD">
              <w:t>On-street parking</w:t>
            </w:r>
          </w:p>
        </w:tc>
      </w:tr>
      <w:tr w:rsidR="009838DF" w14:paraId="2C78C534" w14:textId="77777777" w:rsidTr="00410DC8">
        <w:tc>
          <w:tcPr>
            <w:tcW w:w="2405" w:type="dxa"/>
          </w:tcPr>
          <w:p w14:paraId="575AA89A" w14:textId="77777777" w:rsidR="00A77270" w:rsidRPr="00D24A79" w:rsidRDefault="00000000" w:rsidP="00410DC8">
            <w:r w:rsidRPr="00D24A79">
              <w:t>AS</w:t>
            </w:r>
            <w:r>
              <w:t>/NZS</w:t>
            </w:r>
            <w:r w:rsidRPr="00D24A79">
              <w:t> 2890.6</w:t>
            </w:r>
          </w:p>
        </w:tc>
        <w:tc>
          <w:tcPr>
            <w:tcW w:w="7903" w:type="dxa"/>
          </w:tcPr>
          <w:p w14:paraId="4C030F8F" w14:textId="77777777" w:rsidR="00A77270" w:rsidRPr="000309DD" w:rsidRDefault="00000000">
            <w:pPr>
              <w:pStyle w:val="ListParagraph"/>
              <w:numPr>
                <w:ilvl w:val="0"/>
                <w:numId w:val="156"/>
              </w:numPr>
            </w:pPr>
            <w:r w:rsidRPr="000309DD">
              <w:t>Off-street parking for people with disabilities</w:t>
            </w:r>
          </w:p>
        </w:tc>
      </w:tr>
      <w:tr w:rsidR="009838DF" w14:paraId="3D643DBB" w14:textId="77777777" w:rsidTr="00410DC8">
        <w:tc>
          <w:tcPr>
            <w:tcW w:w="2405" w:type="dxa"/>
          </w:tcPr>
          <w:p w14:paraId="30323714" w14:textId="77777777" w:rsidR="00A77270" w:rsidRPr="00D24A79" w:rsidRDefault="00000000" w:rsidP="00410DC8">
            <w:r>
              <w:t>AS </w:t>
            </w:r>
            <w:r w:rsidRPr="00D24A79">
              <w:t>4049(series)</w:t>
            </w:r>
          </w:p>
        </w:tc>
        <w:tc>
          <w:tcPr>
            <w:tcW w:w="7903" w:type="dxa"/>
          </w:tcPr>
          <w:p w14:paraId="1177D648" w14:textId="77777777" w:rsidR="00A77270" w:rsidRPr="00D24A79" w:rsidRDefault="00000000" w:rsidP="00410DC8">
            <w:r w:rsidRPr="00D24A79">
              <w:t>Paints and related materials – Pavement marking materials</w:t>
            </w:r>
          </w:p>
        </w:tc>
      </w:tr>
      <w:tr w:rsidR="009838DF" w14:paraId="7297BB70" w14:textId="77777777" w:rsidTr="00410DC8">
        <w:tc>
          <w:tcPr>
            <w:tcW w:w="2405" w:type="dxa"/>
          </w:tcPr>
          <w:p w14:paraId="49A103E7" w14:textId="77777777" w:rsidR="00A77270" w:rsidRPr="00D24A79" w:rsidRDefault="00000000" w:rsidP="00410DC8">
            <w:r>
              <w:t>AS </w:t>
            </w:r>
            <w:r w:rsidRPr="00D24A79">
              <w:t>4049.1</w:t>
            </w:r>
          </w:p>
        </w:tc>
        <w:tc>
          <w:tcPr>
            <w:tcW w:w="7903" w:type="dxa"/>
          </w:tcPr>
          <w:p w14:paraId="411F8E02" w14:textId="77777777" w:rsidR="00A77270" w:rsidRPr="00413A51" w:rsidRDefault="00000000">
            <w:pPr>
              <w:pStyle w:val="ListParagraph"/>
              <w:numPr>
                <w:ilvl w:val="0"/>
                <w:numId w:val="157"/>
              </w:numPr>
            </w:pPr>
            <w:r w:rsidRPr="000309DD">
              <w:t>Solvent-borne paint – For use with surface applied gl</w:t>
            </w:r>
            <w:r w:rsidRPr="00413A51">
              <w:t>ass beads</w:t>
            </w:r>
          </w:p>
        </w:tc>
      </w:tr>
      <w:tr w:rsidR="009838DF" w14:paraId="24825F43" w14:textId="77777777" w:rsidTr="00410DC8">
        <w:tc>
          <w:tcPr>
            <w:tcW w:w="2405" w:type="dxa"/>
          </w:tcPr>
          <w:p w14:paraId="41FEBA4A" w14:textId="77777777" w:rsidR="00A77270" w:rsidRPr="00D24A79" w:rsidRDefault="00000000" w:rsidP="00410DC8">
            <w:r>
              <w:t>AS </w:t>
            </w:r>
            <w:r w:rsidRPr="00D24A79">
              <w:t>4049.2</w:t>
            </w:r>
          </w:p>
        </w:tc>
        <w:tc>
          <w:tcPr>
            <w:tcW w:w="7903" w:type="dxa"/>
          </w:tcPr>
          <w:p w14:paraId="643D736F" w14:textId="77777777" w:rsidR="00A77270" w:rsidRPr="000309DD" w:rsidRDefault="00000000">
            <w:pPr>
              <w:pStyle w:val="ListParagraph"/>
              <w:numPr>
                <w:ilvl w:val="0"/>
                <w:numId w:val="157"/>
              </w:numPr>
            </w:pPr>
            <w:r w:rsidRPr="000309DD">
              <w:t>Thermoplastic road marking materials - For use with surface applied glass beads</w:t>
            </w:r>
          </w:p>
        </w:tc>
      </w:tr>
      <w:tr w:rsidR="009838DF" w14:paraId="7998D774" w14:textId="77777777" w:rsidTr="00410DC8">
        <w:tc>
          <w:tcPr>
            <w:tcW w:w="2405" w:type="dxa"/>
          </w:tcPr>
          <w:p w14:paraId="388D636F" w14:textId="77777777" w:rsidR="00A77270" w:rsidRPr="00D24A79" w:rsidRDefault="00000000" w:rsidP="00410DC8">
            <w:r>
              <w:t>AS/NZS </w:t>
            </w:r>
            <w:r w:rsidRPr="00D24A79">
              <w:t>4049.3</w:t>
            </w:r>
          </w:p>
        </w:tc>
        <w:tc>
          <w:tcPr>
            <w:tcW w:w="7903" w:type="dxa"/>
          </w:tcPr>
          <w:p w14:paraId="232C67DA" w14:textId="77777777" w:rsidR="00A77270" w:rsidRPr="000309DD" w:rsidRDefault="00000000">
            <w:pPr>
              <w:pStyle w:val="ListParagraph"/>
              <w:numPr>
                <w:ilvl w:val="0"/>
                <w:numId w:val="157"/>
              </w:numPr>
            </w:pPr>
            <w:r w:rsidRPr="000309DD">
              <w:t>Waterborne paint - For use with surface applied glass beads</w:t>
            </w:r>
          </w:p>
        </w:tc>
      </w:tr>
      <w:tr w:rsidR="009838DF" w14:paraId="3B5AF116" w14:textId="77777777" w:rsidTr="00410DC8">
        <w:tc>
          <w:tcPr>
            <w:tcW w:w="2405" w:type="dxa"/>
          </w:tcPr>
          <w:p w14:paraId="778E855B" w14:textId="77777777" w:rsidR="00A77270" w:rsidRPr="00D24A79" w:rsidRDefault="00000000" w:rsidP="00410DC8">
            <w:r>
              <w:t>AS/NZS </w:t>
            </w:r>
            <w:r w:rsidRPr="00D24A79">
              <w:t>4049.4</w:t>
            </w:r>
          </w:p>
        </w:tc>
        <w:tc>
          <w:tcPr>
            <w:tcW w:w="7903" w:type="dxa"/>
          </w:tcPr>
          <w:p w14:paraId="319EFCF4" w14:textId="77777777" w:rsidR="00A77270" w:rsidRPr="000309DD" w:rsidRDefault="00000000">
            <w:pPr>
              <w:pStyle w:val="ListParagraph"/>
              <w:numPr>
                <w:ilvl w:val="0"/>
                <w:numId w:val="157"/>
              </w:numPr>
            </w:pPr>
            <w:r w:rsidRPr="000309DD">
              <w:t>High performance pavement marking systems.</w:t>
            </w:r>
          </w:p>
        </w:tc>
      </w:tr>
      <w:tr w:rsidR="009838DF" w14:paraId="0D6E9568" w14:textId="77777777" w:rsidTr="00410DC8">
        <w:tc>
          <w:tcPr>
            <w:tcW w:w="2405" w:type="dxa"/>
          </w:tcPr>
          <w:p w14:paraId="2ADFA7AB" w14:textId="77777777" w:rsidR="00A77270" w:rsidRPr="00D24A79" w:rsidRDefault="00000000" w:rsidP="00410DC8">
            <w:pPr>
              <w:pStyle w:val="ASList"/>
              <w:ind w:left="0" w:firstLine="0"/>
            </w:pPr>
            <w:r w:rsidRPr="00D24A79">
              <w:t>AS 4049.5</w:t>
            </w:r>
          </w:p>
        </w:tc>
        <w:tc>
          <w:tcPr>
            <w:tcW w:w="7903" w:type="dxa"/>
          </w:tcPr>
          <w:p w14:paraId="61301A52" w14:textId="77777777" w:rsidR="00A77270" w:rsidRPr="00D24A79" w:rsidRDefault="00000000">
            <w:pPr>
              <w:pStyle w:val="ASList"/>
              <w:numPr>
                <w:ilvl w:val="0"/>
                <w:numId w:val="157"/>
              </w:numPr>
            </w:pPr>
            <w:r w:rsidRPr="00D24A79">
              <w:t>Performance assessment of pavement markings</w:t>
            </w:r>
          </w:p>
        </w:tc>
      </w:tr>
    </w:tbl>
    <w:p w14:paraId="6666738C" w14:textId="77777777" w:rsidR="00A77270" w:rsidRPr="007A21CB" w:rsidRDefault="00000000" w:rsidP="00A77270">
      <w:pPr>
        <w:keepNext/>
        <w:tabs>
          <w:tab w:val="left" w:pos="2268"/>
        </w:tabs>
        <w:spacing w:before="120"/>
        <w:rPr>
          <w:b/>
        </w:rPr>
      </w:pPr>
      <w:r w:rsidRPr="007A21CB">
        <w:rPr>
          <w:b/>
        </w:rPr>
        <w:t>APAS SPECIFICATIONS</w:t>
      </w:r>
    </w:p>
    <w:p w14:paraId="036BA79E" w14:textId="77777777" w:rsidR="00A77270" w:rsidRPr="00CD7B21" w:rsidRDefault="00000000" w:rsidP="00A77270">
      <w:pPr>
        <w:spacing w:before="120"/>
      </w:pPr>
      <w:r w:rsidRPr="00CD7B21">
        <w:t>APAS AP-S0041/2</w:t>
      </w:r>
      <w:r w:rsidRPr="00CD7B21">
        <w:tab/>
        <w:t>Pavement marking paint, solvent-borne</w:t>
      </w:r>
    </w:p>
    <w:p w14:paraId="5409FF23" w14:textId="77777777" w:rsidR="00A77270" w:rsidRPr="00CD7B21" w:rsidRDefault="00000000" w:rsidP="00A77270">
      <w:pPr>
        <w:spacing w:before="120"/>
      </w:pPr>
      <w:r w:rsidRPr="00CD7B21">
        <w:t>APAS AP-S0041/3</w:t>
      </w:r>
      <w:r w:rsidRPr="00CD7B21">
        <w:tab/>
        <w:t>Pavement marking paint, cold applied plastic</w:t>
      </w:r>
    </w:p>
    <w:p w14:paraId="1E8DB809" w14:textId="77777777" w:rsidR="00A77270" w:rsidRPr="00CD7B21" w:rsidRDefault="00000000" w:rsidP="00A77270">
      <w:pPr>
        <w:spacing w:before="120"/>
      </w:pPr>
      <w:r w:rsidRPr="00CD7B21">
        <w:t>APAS AP-S0041/4</w:t>
      </w:r>
      <w:r w:rsidRPr="00CD7B21">
        <w:tab/>
        <w:t>Pavement marking paint, thermoplastic</w:t>
      </w:r>
    </w:p>
    <w:p w14:paraId="3DD9EE56" w14:textId="77777777" w:rsidR="00A77270" w:rsidRPr="00CD7B21" w:rsidRDefault="00000000" w:rsidP="00A77270">
      <w:pPr>
        <w:spacing w:before="120"/>
      </w:pPr>
      <w:r w:rsidRPr="00CD7B21">
        <w:t>APAS AP-S0041/5</w:t>
      </w:r>
      <w:r w:rsidRPr="00CD7B21">
        <w:tab/>
        <w:t>Pavement marking paint, water borne</w:t>
      </w:r>
    </w:p>
    <w:p w14:paraId="6C993481" w14:textId="77777777" w:rsidR="00A77270" w:rsidRPr="00CD7B21" w:rsidRDefault="00000000" w:rsidP="00A77270">
      <w:pPr>
        <w:spacing w:before="120"/>
      </w:pPr>
      <w:r w:rsidRPr="00CD7B21">
        <w:t>APAS AP-S0041/6</w:t>
      </w:r>
      <w:r w:rsidRPr="00CD7B21">
        <w:tab/>
        <w:t>Airport runway markings</w:t>
      </w:r>
    </w:p>
    <w:p w14:paraId="4C801BD8" w14:textId="77777777" w:rsidR="00A77270" w:rsidRDefault="00000000" w:rsidP="00A77270">
      <w:pPr>
        <w:tabs>
          <w:tab w:val="left" w:pos="2127"/>
        </w:tabs>
        <w:spacing w:before="120"/>
      </w:pPr>
      <w:r w:rsidRPr="00CD7B21">
        <w:t>APAS AP-S0042</w:t>
      </w:r>
      <w:r w:rsidRPr="00CD7B21">
        <w:tab/>
        <w:t>Glass beads for pavement marking paint</w:t>
      </w:r>
    </w:p>
    <w:p w14:paraId="69B9055B" w14:textId="77777777" w:rsidR="00A77270" w:rsidRPr="007A21CB" w:rsidRDefault="00000000" w:rsidP="00A77270">
      <w:pPr>
        <w:tabs>
          <w:tab w:val="left" w:pos="2268"/>
        </w:tabs>
        <w:spacing w:before="120"/>
        <w:rPr>
          <w:b/>
        </w:rPr>
      </w:pPr>
      <w:r w:rsidRPr="007A21CB">
        <w:rPr>
          <w:b/>
        </w:rPr>
        <w:t>TEST METHODS</w:t>
      </w:r>
    </w:p>
    <w:p w14:paraId="7A0F76BB" w14:textId="77777777" w:rsidR="00A77270" w:rsidRPr="00CD7B21" w:rsidRDefault="00000000" w:rsidP="00A77270">
      <w:pPr>
        <w:spacing w:before="120"/>
      </w:pPr>
      <w:bookmarkStart w:id="1028" w:name="_Toc390823793_0"/>
      <w:bookmarkStart w:id="1029" w:name="_Toc391429485_0"/>
      <w:bookmarkStart w:id="1030" w:name="_Toc396035163_0"/>
      <w:bookmarkStart w:id="1031" w:name="_Toc398800554_0"/>
      <w:r w:rsidRPr="00CD7B21">
        <w:t>NTTM 401.1</w:t>
      </w:r>
      <w:r w:rsidRPr="00CD7B21">
        <w:tab/>
        <w:t>Operation of wet film thickness comb</w:t>
      </w:r>
    </w:p>
    <w:p w14:paraId="3E4ADBBF" w14:textId="77777777" w:rsidR="00A77270" w:rsidRPr="00CD7B21" w:rsidRDefault="00000000" w:rsidP="00A77270">
      <w:pPr>
        <w:spacing w:before="120"/>
        <w:ind w:left="1440" w:hanging="1440"/>
      </w:pPr>
      <w:r w:rsidRPr="00CD7B21">
        <w:t>NTTM 402.1</w:t>
      </w:r>
      <w:r w:rsidRPr="00CD7B21">
        <w:tab/>
        <w:t>Field procedure for measurement of the rate of application of spherical</w:t>
      </w:r>
      <w:r>
        <w:t xml:space="preserve"> </w:t>
      </w:r>
      <w:r w:rsidRPr="00CD7B21">
        <w:t>glass beads</w:t>
      </w:r>
    </w:p>
    <w:p w14:paraId="58DCF2F2" w14:textId="77777777" w:rsidR="00A77270" w:rsidRDefault="00000000" w:rsidP="00A77270">
      <w:pPr>
        <w:spacing w:before="120"/>
      </w:pPr>
      <w:r w:rsidRPr="00CD7B21">
        <w:t>NTTM 405.1</w:t>
      </w:r>
      <w:r w:rsidRPr="00CD7B21">
        <w:tab/>
        <w:t>Certification of pavement line marking apparatus</w:t>
      </w:r>
    </w:p>
    <w:p w14:paraId="2F610F79" w14:textId="77777777" w:rsidR="00A77270" w:rsidRPr="001C3CFB" w:rsidRDefault="00000000" w:rsidP="00A77270">
      <w:pPr>
        <w:spacing w:before="120"/>
      </w:pPr>
      <w:r w:rsidRPr="00D749B3">
        <w:rPr>
          <w:b/>
        </w:rPr>
        <w:t>CIVIL STANDARD DRAWINGS</w:t>
      </w:r>
    </w:p>
    <w:p w14:paraId="399B5B77" w14:textId="77777777" w:rsidR="00A77270" w:rsidRPr="00CD7B21" w:rsidRDefault="00000000" w:rsidP="00A77270">
      <w:pPr>
        <w:spacing w:before="120"/>
      </w:pPr>
      <w:r w:rsidRPr="00CD7B21">
        <w:t>CS 3400</w:t>
      </w:r>
      <w:r w:rsidRPr="00CD7B21">
        <w:tab/>
        <w:t>Line marking</w:t>
      </w:r>
    </w:p>
    <w:p w14:paraId="1810BB26" w14:textId="77777777" w:rsidR="00A77270" w:rsidRPr="00CD7B21" w:rsidRDefault="00000000" w:rsidP="00A77270">
      <w:pPr>
        <w:spacing w:before="120"/>
        <w:ind w:left="1440" w:hanging="1440"/>
      </w:pPr>
      <w:r w:rsidRPr="00CD7B21">
        <w:t>CS 3401</w:t>
      </w:r>
      <w:r w:rsidRPr="00CD7B21">
        <w:tab/>
        <w:t>Pavement markings – Chevrons and raised retroreflective pavement</w:t>
      </w:r>
      <w:r>
        <w:t xml:space="preserve"> </w:t>
      </w:r>
      <w:r w:rsidRPr="00CD7B21">
        <w:t>markers – Sheet 1</w:t>
      </w:r>
    </w:p>
    <w:p w14:paraId="54E86F41" w14:textId="77777777" w:rsidR="00A77270" w:rsidRPr="00CD7B21" w:rsidRDefault="00000000" w:rsidP="00A77270">
      <w:pPr>
        <w:spacing w:before="120"/>
        <w:ind w:left="1440" w:hanging="1440"/>
      </w:pPr>
      <w:r w:rsidRPr="00CD7B21">
        <w:t>CS 3402</w:t>
      </w:r>
      <w:r w:rsidRPr="00CD7B21">
        <w:tab/>
        <w:t>Pavement markings – Chevrons and raised retroreflective pavement</w:t>
      </w:r>
      <w:r>
        <w:t xml:space="preserve"> </w:t>
      </w:r>
      <w:r w:rsidRPr="00CD7B21">
        <w:t>markers – Sheet 2</w:t>
      </w:r>
    </w:p>
    <w:p w14:paraId="7400F145" w14:textId="77777777" w:rsidR="00A77270" w:rsidRPr="00D45FB7" w:rsidRDefault="00000000" w:rsidP="00A77270">
      <w:pPr>
        <w:spacing w:before="120"/>
      </w:pPr>
      <w:r w:rsidRPr="00CD7B21">
        <w:t>CS 3403</w:t>
      </w:r>
      <w:r w:rsidRPr="00CD7B21">
        <w:tab/>
        <w:t>Edge line with audio-tactile ribs</w:t>
      </w:r>
    </w:p>
    <w:p w14:paraId="6334CA0B" w14:textId="77777777" w:rsidR="00A77270" w:rsidRDefault="00000000" w:rsidP="00A77270">
      <w:pPr>
        <w:pStyle w:val="Heading2"/>
      </w:pPr>
      <w:r w:rsidRPr="00CD5A38">
        <w:lastRenderedPageBreak/>
        <w:t>Definitions</w:t>
      </w:r>
      <w:bookmarkEnd w:id="1028"/>
      <w:bookmarkEnd w:id="1029"/>
      <w:bookmarkEnd w:id="1030"/>
      <w:bookmarkEnd w:id="1031"/>
    </w:p>
    <w:tbl>
      <w:tblPr>
        <w:tblStyle w:val="TableGrid"/>
        <w:tblW w:w="5000" w:type="pct"/>
        <w:tblLook w:val="04A0" w:firstRow="1" w:lastRow="0" w:firstColumn="1" w:lastColumn="0" w:noHBand="0" w:noVBand="1"/>
      </w:tblPr>
      <w:tblGrid>
        <w:gridCol w:w="2651"/>
        <w:gridCol w:w="7657"/>
      </w:tblGrid>
      <w:tr w:rsidR="009838DF" w14:paraId="2B1BD231" w14:textId="77777777" w:rsidTr="00410DC8">
        <w:trPr>
          <w:cnfStyle w:val="100000000000" w:firstRow="1" w:lastRow="0" w:firstColumn="0" w:lastColumn="0" w:oddVBand="0" w:evenVBand="0" w:oddHBand="0" w:evenHBand="0" w:firstRowFirstColumn="0" w:firstRowLastColumn="0" w:lastRowFirstColumn="0" w:lastRowLastColumn="0"/>
          <w:cantSplit/>
          <w:tblHeader/>
        </w:trPr>
        <w:tc>
          <w:tcPr>
            <w:tcW w:w="9351" w:type="dxa"/>
            <w:gridSpan w:val="2"/>
            <w:vAlign w:val="center"/>
          </w:tcPr>
          <w:p w14:paraId="7B37EA13" w14:textId="77777777" w:rsidR="00A77270" w:rsidRPr="00592457" w:rsidRDefault="00000000" w:rsidP="00410DC8">
            <w:pPr>
              <w:spacing w:after="40"/>
            </w:pPr>
            <w:r>
              <w:rPr>
                <w:bCs/>
              </w:rPr>
              <w:t>Table – Definitions</w:t>
            </w:r>
          </w:p>
        </w:tc>
      </w:tr>
      <w:tr w:rsidR="009838DF" w14:paraId="43AD5300" w14:textId="77777777" w:rsidTr="00410DC8">
        <w:trPr>
          <w:cnfStyle w:val="100000000000" w:firstRow="1" w:lastRow="0" w:firstColumn="0" w:lastColumn="0" w:oddVBand="0" w:evenVBand="0" w:oddHBand="0" w:evenHBand="0" w:firstRowFirstColumn="0" w:firstRowLastColumn="0" w:lastRowFirstColumn="0" w:lastRowLastColumn="0"/>
          <w:cantSplit/>
          <w:tblHeader/>
        </w:trPr>
        <w:tc>
          <w:tcPr>
            <w:tcW w:w="2405" w:type="dxa"/>
            <w:vAlign w:val="center"/>
          </w:tcPr>
          <w:p w14:paraId="655B5BDE" w14:textId="77777777" w:rsidR="00A77270" w:rsidRPr="00592457" w:rsidRDefault="00000000" w:rsidP="00410DC8">
            <w:pPr>
              <w:spacing w:after="40"/>
              <w:rPr>
                <w:b w:val="0"/>
              </w:rPr>
            </w:pPr>
            <w:r w:rsidRPr="00592457">
              <w:t>TERM</w:t>
            </w:r>
          </w:p>
        </w:tc>
        <w:tc>
          <w:tcPr>
            <w:tcW w:w="6946" w:type="dxa"/>
            <w:vAlign w:val="center"/>
          </w:tcPr>
          <w:p w14:paraId="7CE04B15" w14:textId="77777777" w:rsidR="00A77270" w:rsidRPr="00592457" w:rsidRDefault="00000000" w:rsidP="00410DC8">
            <w:pPr>
              <w:spacing w:after="40"/>
              <w:rPr>
                <w:b w:val="0"/>
              </w:rPr>
            </w:pPr>
            <w:r w:rsidRPr="00592457">
              <w:t>DEFINITION</w:t>
            </w:r>
          </w:p>
        </w:tc>
      </w:tr>
      <w:tr w:rsidR="009838DF" w14:paraId="14397565" w14:textId="77777777" w:rsidTr="00410DC8">
        <w:trPr>
          <w:cantSplit/>
        </w:trPr>
        <w:tc>
          <w:tcPr>
            <w:tcW w:w="2405" w:type="dxa"/>
            <w:vAlign w:val="center"/>
          </w:tcPr>
          <w:p w14:paraId="6B55EFE7" w14:textId="77777777" w:rsidR="00A77270" w:rsidRPr="00592457" w:rsidRDefault="00000000" w:rsidP="00410DC8">
            <w:pPr>
              <w:spacing w:after="40"/>
            </w:pPr>
            <w:r w:rsidRPr="00592457">
              <w:rPr>
                <w:b/>
              </w:rPr>
              <w:t>AADT</w:t>
            </w:r>
          </w:p>
        </w:tc>
        <w:tc>
          <w:tcPr>
            <w:tcW w:w="6946" w:type="dxa"/>
            <w:vAlign w:val="center"/>
          </w:tcPr>
          <w:p w14:paraId="5AE16701" w14:textId="77777777" w:rsidR="00A77270" w:rsidRPr="00592457" w:rsidRDefault="00000000" w:rsidP="00410DC8">
            <w:pPr>
              <w:spacing w:after="40"/>
            </w:pPr>
            <w:r w:rsidRPr="00592457">
              <w:t>Annual Average Daily Traffic</w:t>
            </w:r>
          </w:p>
        </w:tc>
      </w:tr>
      <w:tr w:rsidR="009838DF" w14:paraId="23738F45" w14:textId="77777777" w:rsidTr="00410DC8">
        <w:trPr>
          <w:cantSplit/>
        </w:trPr>
        <w:tc>
          <w:tcPr>
            <w:tcW w:w="2405" w:type="dxa"/>
            <w:vAlign w:val="center"/>
          </w:tcPr>
          <w:p w14:paraId="7B5969F9" w14:textId="77777777" w:rsidR="00A77270" w:rsidRPr="00592457" w:rsidRDefault="00000000" w:rsidP="00410DC8">
            <w:pPr>
              <w:spacing w:after="40"/>
            </w:pPr>
            <w:r w:rsidRPr="00592457">
              <w:rPr>
                <w:b/>
              </w:rPr>
              <w:t>ATLM</w:t>
            </w:r>
          </w:p>
        </w:tc>
        <w:tc>
          <w:tcPr>
            <w:tcW w:w="6946" w:type="dxa"/>
            <w:vAlign w:val="center"/>
          </w:tcPr>
          <w:p w14:paraId="30435DD5" w14:textId="77777777" w:rsidR="00A77270" w:rsidRPr="00592457" w:rsidRDefault="00000000" w:rsidP="00410DC8">
            <w:pPr>
              <w:spacing w:after="40"/>
            </w:pPr>
            <w:r w:rsidRPr="00592457">
              <w:t>Audio Tactile Line Marking.</w:t>
            </w:r>
          </w:p>
        </w:tc>
      </w:tr>
      <w:tr w:rsidR="009838DF" w14:paraId="54DF2588" w14:textId="77777777" w:rsidTr="00410DC8">
        <w:trPr>
          <w:cantSplit/>
        </w:trPr>
        <w:tc>
          <w:tcPr>
            <w:tcW w:w="2405" w:type="dxa"/>
            <w:vAlign w:val="center"/>
          </w:tcPr>
          <w:p w14:paraId="234C0A35" w14:textId="77777777" w:rsidR="00A77270" w:rsidRPr="00592457" w:rsidRDefault="00000000" w:rsidP="00410DC8">
            <w:pPr>
              <w:spacing w:after="40"/>
            </w:pPr>
            <w:r w:rsidRPr="00592457">
              <w:rPr>
                <w:b/>
              </w:rPr>
              <w:t>APAS</w:t>
            </w:r>
          </w:p>
        </w:tc>
        <w:tc>
          <w:tcPr>
            <w:tcW w:w="6946" w:type="dxa"/>
            <w:vAlign w:val="center"/>
          </w:tcPr>
          <w:p w14:paraId="37305950" w14:textId="77777777" w:rsidR="00A77270" w:rsidRPr="00592457" w:rsidRDefault="00000000" w:rsidP="00410DC8">
            <w:pPr>
              <w:spacing w:after="40"/>
            </w:pPr>
            <w:r w:rsidRPr="00592457">
              <w:t>Australian Paint Approvals Scheme.</w:t>
            </w:r>
          </w:p>
        </w:tc>
      </w:tr>
      <w:tr w:rsidR="009838DF" w14:paraId="43E3EDE0" w14:textId="77777777" w:rsidTr="00410DC8">
        <w:trPr>
          <w:cantSplit/>
        </w:trPr>
        <w:tc>
          <w:tcPr>
            <w:tcW w:w="2405" w:type="dxa"/>
            <w:vAlign w:val="center"/>
          </w:tcPr>
          <w:p w14:paraId="0FAFB996" w14:textId="77777777" w:rsidR="00A77270" w:rsidRPr="00592457" w:rsidRDefault="00000000" w:rsidP="00410DC8">
            <w:pPr>
              <w:spacing w:after="40"/>
            </w:pPr>
            <w:r w:rsidRPr="00592457">
              <w:rPr>
                <w:b/>
              </w:rPr>
              <w:t>Approved</w:t>
            </w:r>
          </w:p>
        </w:tc>
        <w:tc>
          <w:tcPr>
            <w:tcW w:w="6946" w:type="dxa"/>
            <w:tcBorders>
              <w:bottom w:val="single" w:sz="4" w:space="0" w:color="auto"/>
            </w:tcBorders>
            <w:vAlign w:val="center"/>
          </w:tcPr>
          <w:p w14:paraId="636F6789" w14:textId="77777777" w:rsidR="00A77270" w:rsidRPr="00592457" w:rsidRDefault="00000000" w:rsidP="00410DC8">
            <w:pPr>
              <w:spacing w:after="40"/>
            </w:pPr>
            <w:r w:rsidRPr="00592457">
              <w:t>Approved by the Superintendent</w:t>
            </w:r>
          </w:p>
        </w:tc>
      </w:tr>
      <w:tr w:rsidR="009838DF" w14:paraId="4E6934AD" w14:textId="77777777" w:rsidTr="00410DC8">
        <w:trPr>
          <w:cantSplit/>
        </w:trPr>
        <w:tc>
          <w:tcPr>
            <w:tcW w:w="2405" w:type="dxa"/>
            <w:vMerge w:val="restart"/>
            <w:vAlign w:val="center"/>
          </w:tcPr>
          <w:p w14:paraId="1A2994ED" w14:textId="77777777" w:rsidR="00A77270" w:rsidRPr="00592457" w:rsidRDefault="00000000" w:rsidP="00410DC8">
            <w:pPr>
              <w:spacing w:after="40"/>
            </w:pPr>
            <w:r w:rsidRPr="00592457">
              <w:rPr>
                <w:b/>
              </w:rPr>
              <w:t>CS</w:t>
            </w:r>
          </w:p>
        </w:tc>
        <w:tc>
          <w:tcPr>
            <w:tcW w:w="6946" w:type="dxa"/>
            <w:tcBorders>
              <w:bottom w:val="nil"/>
            </w:tcBorders>
            <w:vAlign w:val="center"/>
          </w:tcPr>
          <w:p w14:paraId="484306D0" w14:textId="77777777" w:rsidR="00A77270" w:rsidRPr="00592457" w:rsidRDefault="00000000" w:rsidP="00410DC8">
            <w:pPr>
              <w:spacing w:after="40"/>
            </w:pPr>
            <w:r w:rsidRPr="00592457">
              <w:t>Civil Standard drawings. Use the most recent version. These are accessible via</w:t>
            </w:r>
          </w:p>
        </w:tc>
      </w:tr>
      <w:tr w:rsidR="009838DF" w14:paraId="785A080E" w14:textId="77777777" w:rsidTr="00410DC8">
        <w:trPr>
          <w:cantSplit/>
        </w:trPr>
        <w:tc>
          <w:tcPr>
            <w:tcW w:w="2405" w:type="dxa"/>
            <w:vMerge/>
            <w:vAlign w:val="center"/>
          </w:tcPr>
          <w:p w14:paraId="3516A5E4" w14:textId="77777777" w:rsidR="00A77270" w:rsidRPr="00592457" w:rsidRDefault="00A77270" w:rsidP="00410DC8">
            <w:pPr>
              <w:spacing w:after="40"/>
              <w:rPr>
                <w:u w:val="single"/>
              </w:rPr>
            </w:pPr>
          </w:p>
        </w:tc>
        <w:tc>
          <w:tcPr>
            <w:tcW w:w="6946" w:type="dxa"/>
            <w:tcBorders>
              <w:top w:val="nil"/>
            </w:tcBorders>
            <w:vAlign w:val="center"/>
          </w:tcPr>
          <w:p w14:paraId="40E6FBE3" w14:textId="77777777" w:rsidR="00A77270" w:rsidRPr="00592457" w:rsidRDefault="00A77270" w:rsidP="00410DC8">
            <w:pPr>
              <w:spacing w:after="40"/>
              <w:rPr>
                <w:u w:val="single"/>
              </w:rPr>
            </w:pPr>
            <w:hyperlink r:id="rId111" w:history="1">
              <w:r w:rsidRPr="00592457">
                <w:rPr>
                  <w:rStyle w:val="Hyperlink"/>
                </w:rPr>
                <w:t>https://dipl.nt.gov.au/industry/technical-standards-guidelines-and-specifications/standard-drawings</w:t>
              </w:r>
            </w:hyperlink>
          </w:p>
        </w:tc>
      </w:tr>
      <w:tr w:rsidR="009838DF" w14:paraId="42C07FEE" w14:textId="77777777" w:rsidTr="00410DC8">
        <w:trPr>
          <w:cantSplit/>
        </w:trPr>
        <w:tc>
          <w:tcPr>
            <w:tcW w:w="2405" w:type="dxa"/>
            <w:vAlign w:val="center"/>
          </w:tcPr>
          <w:p w14:paraId="30F40410" w14:textId="77777777" w:rsidR="00A77270" w:rsidRPr="00592457" w:rsidRDefault="00000000" w:rsidP="00410DC8">
            <w:pPr>
              <w:spacing w:after="40"/>
            </w:pPr>
            <w:r w:rsidRPr="00592457">
              <w:rPr>
                <w:b/>
              </w:rPr>
              <w:t>CSR</w:t>
            </w:r>
          </w:p>
        </w:tc>
        <w:tc>
          <w:tcPr>
            <w:tcW w:w="6946" w:type="dxa"/>
            <w:vAlign w:val="center"/>
          </w:tcPr>
          <w:p w14:paraId="1C4CA0C6" w14:textId="77777777" w:rsidR="00A77270" w:rsidRPr="00592457" w:rsidRDefault="00000000" w:rsidP="00410DC8">
            <w:pPr>
              <w:spacing w:after="40"/>
            </w:pPr>
            <w:r w:rsidRPr="00592457">
              <w:t>Contractor Service Report</w:t>
            </w:r>
          </w:p>
        </w:tc>
      </w:tr>
      <w:tr w:rsidR="009838DF" w14:paraId="01472A0E" w14:textId="77777777" w:rsidTr="00410DC8">
        <w:trPr>
          <w:cantSplit/>
        </w:trPr>
        <w:tc>
          <w:tcPr>
            <w:tcW w:w="2405" w:type="dxa"/>
            <w:vAlign w:val="center"/>
          </w:tcPr>
          <w:p w14:paraId="6DF8A98C" w14:textId="77777777" w:rsidR="00A77270" w:rsidRPr="00592457" w:rsidRDefault="00000000" w:rsidP="00410DC8">
            <w:pPr>
              <w:spacing w:after="40"/>
            </w:pPr>
            <w:r w:rsidRPr="00592457">
              <w:rPr>
                <w:b/>
              </w:rPr>
              <w:t>GPS</w:t>
            </w:r>
          </w:p>
        </w:tc>
        <w:tc>
          <w:tcPr>
            <w:tcW w:w="6946" w:type="dxa"/>
            <w:vAlign w:val="center"/>
          </w:tcPr>
          <w:p w14:paraId="778D42C3" w14:textId="77777777" w:rsidR="00A77270" w:rsidRPr="00592457" w:rsidRDefault="00000000" w:rsidP="00410DC8">
            <w:pPr>
              <w:spacing w:after="40"/>
            </w:pPr>
            <w:r w:rsidRPr="00592457">
              <w:t>Global Positioning System</w:t>
            </w:r>
          </w:p>
        </w:tc>
      </w:tr>
      <w:tr w:rsidR="009838DF" w14:paraId="7503AFDF" w14:textId="77777777" w:rsidTr="00410DC8">
        <w:trPr>
          <w:cantSplit/>
        </w:trPr>
        <w:tc>
          <w:tcPr>
            <w:tcW w:w="2405" w:type="dxa"/>
            <w:vAlign w:val="center"/>
          </w:tcPr>
          <w:p w14:paraId="22250E44" w14:textId="77777777" w:rsidR="00A77270" w:rsidRPr="00592457" w:rsidRDefault="00000000" w:rsidP="00410DC8">
            <w:pPr>
              <w:spacing w:after="40"/>
            </w:pPr>
            <w:proofErr w:type="spellStart"/>
            <w:r w:rsidRPr="00592457">
              <w:rPr>
                <w:b/>
              </w:rPr>
              <w:t>Longlife</w:t>
            </w:r>
            <w:proofErr w:type="spellEnd"/>
            <w:r w:rsidRPr="00592457">
              <w:rPr>
                <w:b/>
              </w:rPr>
              <w:t xml:space="preserve"> Materials</w:t>
            </w:r>
          </w:p>
        </w:tc>
        <w:tc>
          <w:tcPr>
            <w:tcW w:w="6946" w:type="dxa"/>
            <w:vAlign w:val="center"/>
          </w:tcPr>
          <w:p w14:paraId="02A0FC82" w14:textId="77777777" w:rsidR="00A77270" w:rsidRPr="00592457" w:rsidRDefault="00000000" w:rsidP="00410DC8">
            <w:pPr>
              <w:spacing w:after="40"/>
            </w:pPr>
            <w:r w:rsidRPr="00592457">
              <w:t>Generally thermoplastic, cold applied plastic or pliant polymer materials, with lifespans between 2 to 5 times that of waterborne paint.</w:t>
            </w:r>
          </w:p>
        </w:tc>
      </w:tr>
      <w:tr w:rsidR="009838DF" w14:paraId="425C03EB" w14:textId="77777777" w:rsidTr="00410DC8">
        <w:trPr>
          <w:cantSplit/>
        </w:trPr>
        <w:tc>
          <w:tcPr>
            <w:tcW w:w="2405" w:type="dxa"/>
            <w:vAlign w:val="center"/>
          </w:tcPr>
          <w:p w14:paraId="297EFFC1" w14:textId="77777777" w:rsidR="00A77270" w:rsidRPr="00592457" w:rsidRDefault="00000000" w:rsidP="00410DC8">
            <w:pPr>
              <w:spacing w:after="40"/>
            </w:pPr>
            <w:r w:rsidRPr="00592457">
              <w:rPr>
                <w:b/>
              </w:rPr>
              <w:t>Longitudinal Lines</w:t>
            </w:r>
          </w:p>
        </w:tc>
        <w:tc>
          <w:tcPr>
            <w:tcW w:w="6946" w:type="dxa"/>
            <w:tcBorders>
              <w:bottom w:val="single" w:sz="4" w:space="0" w:color="auto"/>
            </w:tcBorders>
            <w:vAlign w:val="center"/>
          </w:tcPr>
          <w:p w14:paraId="08265A1F" w14:textId="77777777" w:rsidR="00A77270" w:rsidRPr="00592457" w:rsidRDefault="00000000" w:rsidP="00410DC8">
            <w:pPr>
              <w:spacing w:after="40"/>
            </w:pPr>
            <w:r w:rsidRPr="00592457">
              <w:t>Any line which runs parallel to the road centre line, e.g. broken line, edge line, separation line, barrier line.</w:t>
            </w:r>
          </w:p>
        </w:tc>
      </w:tr>
      <w:tr w:rsidR="009838DF" w14:paraId="140396D8" w14:textId="77777777" w:rsidTr="00410DC8">
        <w:trPr>
          <w:cantSplit/>
        </w:trPr>
        <w:tc>
          <w:tcPr>
            <w:tcW w:w="2405" w:type="dxa"/>
            <w:vMerge w:val="restart"/>
            <w:vAlign w:val="center"/>
          </w:tcPr>
          <w:p w14:paraId="5F0F3219" w14:textId="77777777" w:rsidR="00A77270" w:rsidRPr="00592457" w:rsidRDefault="00000000" w:rsidP="00410DC8">
            <w:pPr>
              <w:spacing w:after="40"/>
            </w:pPr>
            <w:r w:rsidRPr="00592457">
              <w:rPr>
                <w:b/>
              </w:rPr>
              <w:t>NTMTM</w:t>
            </w:r>
          </w:p>
        </w:tc>
        <w:tc>
          <w:tcPr>
            <w:tcW w:w="6946" w:type="dxa"/>
            <w:tcBorders>
              <w:bottom w:val="nil"/>
            </w:tcBorders>
            <w:vAlign w:val="center"/>
          </w:tcPr>
          <w:p w14:paraId="6501E037" w14:textId="77777777" w:rsidR="00A77270" w:rsidRPr="00592457" w:rsidRDefault="00000000" w:rsidP="00410DC8">
            <w:pPr>
              <w:spacing w:after="40"/>
            </w:pPr>
            <w:r w:rsidRPr="00592457">
              <w:t>NT Materials Testing Manual accessible via</w:t>
            </w:r>
          </w:p>
        </w:tc>
      </w:tr>
      <w:tr w:rsidR="009838DF" w14:paraId="5F5A56A5" w14:textId="77777777" w:rsidTr="00410DC8">
        <w:trPr>
          <w:cantSplit/>
        </w:trPr>
        <w:tc>
          <w:tcPr>
            <w:tcW w:w="2405" w:type="dxa"/>
            <w:vMerge/>
            <w:vAlign w:val="center"/>
          </w:tcPr>
          <w:p w14:paraId="68BE8F6B" w14:textId="77777777" w:rsidR="00A77270" w:rsidRPr="00592457" w:rsidRDefault="00A77270" w:rsidP="00410DC8">
            <w:pPr>
              <w:spacing w:after="40"/>
            </w:pPr>
          </w:p>
        </w:tc>
        <w:tc>
          <w:tcPr>
            <w:tcW w:w="6946" w:type="dxa"/>
            <w:tcBorders>
              <w:top w:val="nil"/>
            </w:tcBorders>
            <w:vAlign w:val="center"/>
          </w:tcPr>
          <w:p w14:paraId="7190E97D" w14:textId="77777777" w:rsidR="00A77270" w:rsidRPr="00592457" w:rsidRDefault="00A77270" w:rsidP="00410DC8">
            <w:pPr>
              <w:spacing w:after="40"/>
            </w:pPr>
            <w:hyperlink r:id="rId112" w:history="1">
              <w:r w:rsidRPr="00592457">
                <w:rPr>
                  <w:rStyle w:val="Hyperlink"/>
                </w:rPr>
                <w:t>https://dipl.nt.gov.au/industry/technical-standards-guidelines-and-specifications/materials-testing-manual</w:t>
              </w:r>
            </w:hyperlink>
            <w:r w:rsidRPr="00592457">
              <w:t>.</w:t>
            </w:r>
          </w:p>
        </w:tc>
      </w:tr>
      <w:tr w:rsidR="009838DF" w14:paraId="71B9EF7A" w14:textId="77777777" w:rsidTr="00410DC8">
        <w:trPr>
          <w:cantSplit/>
        </w:trPr>
        <w:tc>
          <w:tcPr>
            <w:tcW w:w="2405" w:type="dxa"/>
            <w:vAlign w:val="center"/>
          </w:tcPr>
          <w:p w14:paraId="27BAEA0F" w14:textId="77777777" w:rsidR="00A77270" w:rsidRPr="00592457" w:rsidRDefault="00000000" w:rsidP="00410DC8">
            <w:pPr>
              <w:spacing w:after="40"/>
            </w:pPr>
            <w:r w:rsidRPr="00592457">
              <w:rPr>
                <w:b/>
              </w:rPr>
              <w:t>NTTM</w:t>
            </w:r>
          </w:p>
        </w:tc>
        <w:tc>
          <w:tcPr>
            <w:tcW w:w="6946" w:type="dxa"/>
            <w:vAlign w:val="center"/>
          </w:tcPr>
          <w:p w14:paraId="48B20D6D" w14:textId="77777777" w:rsidR="00A77270" w:rsidRPr="00592457" w:rsidRDefault="00000000" w:rsidP="00410DC8">
            <w:pPr>
              <w:spacing w:after="40"/>
            </w:pPr>
            <w:r w:rsidRPr="00592457">
              <w:t>NT Test Methods, found in NT Materials Testing Manual.</w:t>
            </w:r>
          </w:p>
        </w:tc>
      </w:tr>
      <w:tr w:rsidR="009838DF" w14:paraId="56BBB8D9" w14:textId="77777777" w:rsidTr="00410DC8">
        <w:trPr>
          <w:cantSplit/>
        </w:trPr>
        <w:tc>
          <w:tcPr>
            <w:tcW w:w="2405" w:type="dxa"/>
            <w:vAlign w:val="center"/>
          </w:tcPr>
          <w:p w14:paraId="05251635" w14:textId="77777777" w:rsidR="00A77270" w:rsidRPr="00592457" w:rsidRDefault="00000000" w:rsidP="00410DC8">
            <w:pPr>
              <w:spacing w:after="40"/>
            </w:pPr>
            <w:r w:rsidRPr="00592457">
              <w:rPr>
                <w:b/>
              </w:rPr>
              <w:t>Other Markings</w:t>
            </w:r>
          </w:p>
        </w:tc>
        <w:tc>
          <w:tcPr>
            <w:tcW w:w="6946" w:type="dxa"/>
            <w:vAlign w:val="center"/>
          </w:tcPr>
          <w:p w14:paraId="7AD19E88" w14:textId="77777777" w:rsidR="00A77270" w:rsidRPr="00592457" w:rsidRDefault="00000000" w:rsidP="00410DC8">
            <w:pPr>
              <w:spacing w:after="40"/>
            </w:pPr>
            <w:r w:rsidRPr="00592457">
              <w:t>All diagonal lines, chevron markings and messages on the pavement, including symbols, words, numerals, arrows and kerb markings.</w:t>
            </w:r>
          </w:p>
        </w:tc>
      </w:tr>
      <w:tr w:rsidR="009838DF" w14:paraId="64311DA2" w14:textId="77777777" w:rsidTr="00410DC8">
        <w:trPr>
          <w:cantSplit/>
        </w:trPr>
        <w:tc>
          <w:tcPr>
            <w:tcW w:w="2405" w:type="dxa"/>
            <w:vAlign w:val="center"/>
          </w:tcPr>
          <w:p w14:paraId="7AAF36F8" w14:textId="77777777" w:rsidR="00A77270" w:rsidRPr="00592457" w:rsidRDefault="00000000" w:rsidP="00410DC8">
            <w:pPr>
              <w:spacing w:after="40"/>
            </w:pPr>
            <w:r w:rsidRPr="00592457">
              <w:rPr>
                <w:b/>
              </w:rPr>
              <w:t>PCCP</w:t>
            </w:r>
          </w:p>
        </w:tc>
        <w:tc>
          <w:tcPr>
            <w:tcW w:w="6946" w:type="dxa"/>
            <w:vAlign w:val="center"/>
          </w:tcPr>
          <w:p w14:paraId="2EDCB5A4" w14:textId="77777777" w:rsidR="00A77270" w:rsidRPr="00592457" w:rsidRDefault="00000000" w:rsidP="00410DC8">
            <w:pPr>
              <w:spacing w:after="40"/>
            </w:pPr>
            <w:r w:rsidRPr="00592457">
              <w:t>Painting Contractors Certification Program.</w:t>
            </w:r>
          </w:p>
        </w:tc>
      </w:tr>
      <w:tr w:rsidR="009838DF" w14:paraId="1AD18E46" w14:textId="77777777" w:rsidTr="00410DC8">
        <w:trPr>
          <w:cantSplit/>
        </w:trPr>
        <w:tc>
          <w:tcPr>
            <w:tcW w:w="2405" w:type="dxa"/>
            <w:vAlign w:val="center"/>
          </w:tcPr>
          <w:p w14:paraId="4B4AAD83" w14:textId="77777777" w:rsidR="00A77270" w:rsidRPr="00592457" w:rsidRDefault="00000000" w:rsidP="00410DC8">
            <w:pPr>
              <w:spacing w:after="40"/>
            </w:pPr>
            <w:r w:rsidRPr="00592457">
              <w:rPr>
                <w:b/>
              </w:rPr>
              <w:t>PRP</w:t>
            </w:r>
          </w:p>
        </w:tc>
        <w:tc>
          <w:tcPr>
            <w:tcW w:w="6946" w:type="dxa"/>
            <w:vAlign w:val="center"/>
          </w:tcPr>
          <w:p w14:paraId="0AEF5661" w14:textId="77777777" w:rsidR="00A77270" w:rsidRPr="00592457" w:rsidRDefault="00000000" w:rsidP="00410DC8">
            <w:pPr>
              <w:spacing w:after="40"/>
            </w:pPr>
            <w:r w:rsidRPr="00592457">
              <w:t>Permanent Reference Point</w:t>
            </w:r>
          </w:p>
        </w:tc>
      </w:tr>
      <w:tr w:rsidR="009838DF" w14:paraId="19C65E40" w14:textId="77777777" w:rsidTr="00410DC8">
        <w:trPr>
          <w:cantSplit/>
        </w:trPr>
        <w:tc>
          <w:tcPr>
            <w:tcW w:w="2405" w:type="dxa"/>
            <w:vAlign w:val="center"/>
          </w:tcPr>
          <w:p w14:paraId="744BCE65" w14:textId="77777777" w:rsidR="00A77270" w:rsidRPr="00592457" w:rsidRDefault="00000000" w:rsidP="00410DC8">
            <w:pPr>
              <w:spacing w:after="40"/>
            </w:pPr>
            <w:proofErr w:type="spellStart"/>
            <w:r w:rsidRPr="00592457">
              <w:rPr>
                <w:b/>
              </w:rPr>
              <w:t>Retroreflectivity</w:t>
            </w:r>
            <w:proofErr w:type="spellEnd"/>
          </w:p>
        </w:tc>
        <w:tc>
          <w:tcPr>
            <w:tcW w:w="6946" w:type="dxa"/>
            <w:vAlign w:val="center"/>
          </w:tcPr>
          <w:p w14:paraId="1B39F706" w14:textId="77777777" w:rsidR="00A77270" w:rsidRPr="00592457" w:rsidRDefault="00000000" w:rsidP="00410DC8">
            <w:pPr>
              <w:spacing w:after="40"/>
            </w:pPr>
            <w:r w:rsidRPr="00592457">
              <w:t xml:space="preserve">The reflectivity provided by glass beads expressed as </w:t>
            </w:r>
            <w:proofErr w:type="spellStart"/>
            <w:r w:rsidRPr="00592457">
              <w:t>minicandela</w:t>
            </w:r>
            <w:proofErr w:type="spellEnd"/>
            <w:r w:rsidRPr="00592457">
              <w:t xml:space="preserve"> per lux per square metre (mcd/lux/m</w:t>
            </w:r>
            <w:r w:rsidRPr="00592457">
              <w:rPr>
                <w:vertAlign w:val="superscript"/>
              </w:rPr>
              <w:t>2</w:t>
            </w:r>
            <w:r w:rsidRPr="00592457">
              <w:t>) as measured by a reflectometer approved by the Superintendent.</w:t>
            </w:r>
          </w:p>
        </w:tc>
      </w:tr>
      <w:tr w:rsidR="009838DF" w14:paraId="15D03CD7" w14:textId="77777777" w:rsidTr="00410DC8">
        <w:trPr>
          <w:cantSplit/>
        </w:trPr>
        <w:tc>
          <w:tcPr>
            <w:tcW w:w="2405" w:type="dxa"/>
            <w:vAlign w:val="center"/>
          </w:tcPr>
          <w:p w14:paraId="6A1A7226" w14:textId="77777777" w:rsidR="00A77270" w:rsidRPr="00592457" w:rsidRDefault="00000000" w:rsidP="00410DC8">
            <w:pPr>
              <w:spacing w:after="40"/>
            </w:pPr>
            <w:r w:rsidRPr="00592457">
              <w:rPr>
                <w:b/>
              </w:rPr>
              <w:t>RRPM</w:t>
            </w:r>
          </w:p>
        </w:tc>
        <w:tc>
          <w:tcPr>
            <w:tcW w:w="6946" w:type="dxa"/>
            <w:vAlign w:val="center"/>
          </w:tcPr>
          <w:p w14:paraId="1399FECA" w14:textId="77777777" w:rsidR="00A77270" w:rsidRPr="00592457" w:rsidRDefault="00000000" w:rsidP="00410DC8">
            <w:pPr>
              <w:spacing w:after="40"/>
            </w:pPr>
            <w:r w:rsidRPr="00592457">
              <w:t>Raised retroreflective pavement marker.</w:t>
            </w:r>
          </w:p>
        </w:tc>
      </w:tr>
      <w:tr w:rsidR="009838DF" w14:paraId="3AA1E093" w14:textId="77777777" w:rsidTr="00410DC8">
        <w:trPr>
          <w:cantSplit/>
        </w:trPr>
        <w:tc>
          <w:tcPr>
            <w:tcW w:w="2405" w:type="dxa"/>
            <w:vAlign w:val="center"/>
          </w:tcPr>
          <w:p w14:paraId="70BAB315" w14:textId="77777777" w:rsidR="00A77270" w:rsidRPr="00592457" w:rsidRDefault="00000000" w:rsidP="00410DC8">
            <w:pPr>
              <w:spacing w:after="40"/>
            </w:pPr>
            <w:r w:rsidRPr="00592457">
              <w:rPr>
                <w:b/>
              </w:rPr>
              <w:t>Rural</w:t>
            </w:r>
          </w:p>
        </w:tc>
        <w:tc>
          <w:tcPr>
            <w:tcW w:w="6946" w:type="dxa"/>
            <w:vAlign w:val="center"/>
          </w:tcPr>
          <w:p w14:paraId="4575288F" w14:textId="77777777" w:rsidR="00A77270" w:rsidRPr="00592457" w:rsidRDefault="00000000" w:rsidP="00410DC8">
            <w:pPr>
              <w:spacing w:after="40"/>
            </w:pPr>
            <w:r w:rsidRPr="00592457">
              <w:t>Rural areas are areas not defined as urban.</w:t>
            </w:r>
          </w:p>
        </w:tc>
      </w:tr>
      <w:tr w:rsidR="009838DF" w14:paraId="03F0480B" w14:textId="77777777" w:rsidTr="00410DC8">
        <w:trPr>
          <w:cantSplit/>
        </w:trPr>
        <w:tc>
          <w:tcPr>
            <w:tcW w:w="2405" w:type="dxa"/>
            <w:vAlign w:val="center"/>
          </w:tcPr>
          <w:p w14:paraId="6F312D15" w14:textId="77777777" w:rsidR="00A77270" w:rsidRPr="00592457" w:rsidRDefault="00000000" w:rsidP="00410DC8">
            <w:pPr>
              <w:spacing w:after="40"/>
            </w:pPr>
            <w:r w:rsidRPr="00592457">
              <w:rPr>
                <w:b/>
              </w:rPr>
              <w:t>Traffic Control Device</w:t>
            </w:r>
          </w:p>
        </w:tc>
        <w:tc>
          <w:tcPr>
            <w:tcW w:w="6946" w:type="dxa"/>
            <w:vAlign w:val="center"/>
          </w:tcPr>
          <w:p w14:paraId="4C9B7BFC" w14:textId="77777777" w:rsidR="00A77270" w:rsidRPr="00592457" w:rsidRDefault="00000000" w:rsidP="00410DC8">
            <w:pPr>
              <w:spacing w:after="40"/>
            </w:pPr>
            <w:r w:rsidRPr="00592457">
              <w:t>Any sign, signal, pavement marking or other installation placed or erected for the purpose of regulating, warning, guiding or providing for the safety of road users. It does not include temporary warning devices and control measures erected only for the construction period.</w:t>
            </w:r>
          </w:p>
        </w:tc>
      </w:tr>
      <w:tr w:rsidR="009838DF" w14:paraId="7FDAE5C5" w14:textId="77777777" w:rsidTr="00410DC8">
        <w:trPr>
          <w:cantSplit/>
        </w:trPr>
        <w:tc>
          <w:tcPr>
            <w:tcW w:w="2405" w:type="dxa"/>
            <w:vAlign w:val="center"/>
          </w:tcPr>
          <w:p w14:paraId="34088B23" w14:textId="77777777" w:rsidR="00A77270" w:rsidRPr="00592457" w:rsidRDefault="00000000" w:rsidP="00410DC8">
            <w:pPr>
              <w:spacing w:after="40"/>
            </w:pPr>
            <w:r w:rsidRPr="00592457">
              <w:rPr>
                <w:b/>
              </w:rPr>
              <w:t>Transverse Markings</w:t>
            </w:r>
          </w:p>
        </w:tc>
        <w:tc>
          <w:tcPr>
            <w:tcW w:w="6946" w:type="dxa"/>
            <w:vAlign w:val="center"/>
          </w:tcPr>
          <w:p w14:paraId="46CE9FF2" w14:textId="77777777" w:rsidR="00A77270" w:rsidRPr="00592457" w:rsidRDefault="00000000" w:rsidP="00410DC8">
            <w:pPr>
              <w:spacing w:after="40"/>
            </w:pPr>
            <w:r w:rsidRPr="00592457">
              <w:t>Any line which is at right angles to the centre line of the road, e.g. stop line, hold line, pedestrian cross walk.</w:t>
            </w:r>
          </w:p>
        </w:tc>
      </w:tr>
      <w:tr w:rsidR="009838DF" w14:paraId="7D1944D3" w14:textId="77777777" w:rsidTr="00410DC8">
        <w:trPr>
          <w:cantSplit/>
        </w:trPr>
        <w:tc>
          <w:tcPr>
            <w:tcW w:w="2405" w:type="dxa"/>
            <w:vAlign w:val="center"/>
          </w:tcPr>
          <w:p w14:paraId="0BADB520" w14:textId="77777777" w:rsidR="00A77270" w:rsidRPr="00592457" w:rsidRDefault="00000000" w:rsidP="00410DC8">
            <w:pPr>
              <w:spacing w:after="40"/>
            </w:pPr>
            <w:r w:rsidRPr="00592457">
              <w:rPr>
                <w:b/>
              </w:rPr>
              <w:t>Type B-HR</w:t>
            </w:r>
          </w:p>
        </w:tc>
        <w:tc>
          <w:tcPr>
            <w:tcW w:w="6946" w:type="dxa"/>
            <w:vAlign w:val="center"/>
          </w:tcPr>
          <w:p w14:paraId="220A3829" w14:textId="77777777" w:rsidR="00A77270" w:rsidRPr="00592457" w:rsidRDefault="00000000" w:rsidP="00410DC8">
            <w:pPr>
              <w:spacing w:after="40"/>
            </w:pPr>
            <w:r w:rsidRPr="00592457">
              <w:t>Highly retroreflective spherical glass beads of Type B to AS/NZS 2009</w:t>
            </w:r>
          </w:p>
        </w:tc>
      </w:tr>
      <w:tr w:rsidR="009838DF" w14:paraId="4C26CCAE" w14:textId="77777777" w:rsidTr="00410DC8">
        <w:trPr>
          <w:cantSplit/>
        </w:trPr>
        <w:tc>
          <w:tcPr>
            <w:tcW w:w="2405" w:type="dxa"/>
            <w:vAlign w:val="center"/>
          </w:tcPr>
          <w:p w14:paraId="4D723AE1" w14:textId="77777777" w:rsidR="00A77270" w:rsidRPr="00592457" w:rsidRDefault="00000000" w:rsidP="00410DC8">
            <w:pPr>
              <w:spacing w:after="40"/>
            </w:pPr>
            <w:r w:rsidRPr="00592457">
              <w:rPr>
                <w:b/>
              </w:rPr>
              <w:t>Type D-HR</w:t>
            </w:r>
          </w:p>
        </w:tc>
        <w:tc>
          <w:tcPr>
            <w:tcW w:w="6946" w:type="dxa"/>
            <w:vAlign w:val="center"/>
          </w:tcPr>
          <w:p w14:paraId="324996B1" w14:textId="77777777" w:rsidR="00A77270" w:rsidRPr="00592457" w:rsidRDefault="00000000" w:rsidP="00410DC8">
            <w:pPr>
              <w:spacing w:after="40"/>
            </w:pPr>
            <w:r w:rsidRPr="00592457">
              <w:t>Highly retroreflective spherical glass beads of Type D to AS/NZS 2009</w:t>
            </w:r>
          </w:p>
        </w:tc>
      </w:tr>
      <w:tr w:rsidR="009838DF" w14:paraId="77B2B30E" w14:textId="77777777" w:rsidTr="00410DC8">
        <w:trPr>
          <w:cantSplit/>
        </w:trPr>
        <w:tc>
          <w:tcPr>
            <w:tcW w:w="2405" w:type="dxa"/>
            <w:vAlign w:val="center"/>
          </w:tcPr>
          <w:p w14:paraId="07871AE3" w14:textId="77777777" w:rsidR="00A77270" w:rsidRPr="00592457" w:rsidRDefault="00000000" w:rsidP="00410DC8">
            <w:pPr>
              <w:spacing w:after="40"/>
            </w:pPr>
            <w:r w:rsidRPr="00592457">
              <w:rPr>
                <w:b/>
              </w:rPr>
              <w:t>Urban</w:t>
            </w:r>
          </w:p>
        </w:tc>
        <w:tc>
          <w:tcPr>
            <w:tcW w:w="6946" w:type="dxa"/>
            <w:vAlign w:val="center"/>
          </w:tcPr>
          <w:p w14:paraId="651F2A9D" w14:textId="77777777" w:rsidR="00A77270" w:rsidRPr="00592457" w:rsidRDefault="00000000" w:rsidP="00410DC8">
            <w:pPr>
              <w:spacing w:after="40"/>
            </w:pPr>
            <w:r w:rsidRPr="00592457">
              <w:t>Urban area for Darwin region is nominated as – North of Cox Peninsula Road (Stuart Highway), West of Trippe Road (Arnhem Highway) and the end of seal on Gunn Point Road. Other urban areas are nominated as being within, and extending to, town boundaries.</w:t>
            </w:r>
          </w:p>
        </w:tc>
      </w:tr>
    </w:tbl>
    <w:p w14:paraId="1D8C211D" w14:textId="77777777" w:rsidR="00A77270" w:rsidRPr="00592457" w:rsidRDefault="00A77270" w:rsidP="00A77270">
      <w:pPr>
        <w:rPr>
          <w:lang w:val="en-US"/>
        </w:rPr>
      </w:pPr>
    </w:p>
    <w:p w14:paraId="23DF2749" w14:textId="77777777" w:rsidR="00A77270" w:rsidRPr="00CD7B21" w:rsidRDefault="00000000" w:rsidP="00A77270">
      <w:pPr>
        <w:pStyle w:val="Heading2"/>
      </w:pPr>
      <w:bookmarkStart w:id="1032" w:name="_Toc390823816"/>
      <w:bookmarkStart w:id="1033" w:name="_Toc391429508"/>
      <w:bookmarkStart w:id="1034" w:name="_Toc396035186"/>
      <w:bookmarkStart w:id="1035" w:name="_Toc398800577"/>
      <w:r w:rsidRPr="00CD7B21">
        <w:lastRenderedPageBreak/>
        <w:t>S</w:t>
      </w:r>
      <w:r>
        <w:t>cope</w:t>
      </w:r>
    </w:p>
    <w:p w14:paraId="42F2D584" w14:textId="77777777" w:rsidR="00A77270" w:rsidRPr="00D45FB7" w:rsidRDefault="00000000" w:rsidP="00A77270">
      <w:pPr>
        <w:spacing w:before="120"/>
        <w:rPr>
          <w:lang w:val="en-US"/>
        </w:rPr>
      </w:pPr>
      <w:r w:rsidRPr="00D45FB7">
        <w:rPr>
          <w:lang w:val="en-US"/>
        </w:rPr>
        <w:t xml:space="preserve">This section specifies the materials, testing and standards of workmanship for </w:t>
      </w:r>
      <w:proofErr w:type="gramStart"/>
      <w:r w:rsidRPr="00D45FB7">
        <w:rPr>
          <w:lang w:val="en-US"/>
        </w:rPr>
        <w:t>marking of</w:t>
      </w:r>
      <w:proofErr w:type="gramEnd"/>
      <w:r w:rsidRPr="00D45FB7">
        <w:rPr>
          <w:lang w:val="en-US"/>
        </w:rPr>
        <w:t xml:space="preserve"> pavements.</w:t>
      </w:r>
    </w:p>
    <w:p w14:paraId="78F5F30E" w14:textId="77777777" w:rsidR="00A77270" w:rsidRPr="00123DEC" w:rsidRDefault="00000000" w:rsidP="00A77270">
      <w:pPr>
        <w:spacing w:before="120"/>
        <w:rPr>
          <w:lang w:val="en-US"/>
        </w:rPr>
      </w:pPr>
      <w:r w:rsidRPr="00123DEC">
        <w:rPr>
          <w:lang w:val="en-US"/>
        </w:rPr>
        <w:t>Pavement Marking treatments include</w:t>
      </w:r>
      <w:r>
        <w:t>, but are not limited to</w:t>
      </w:r>
      <w:r w:rsidRPr="0049683D">
        <w:t>:</w:t>
      </w:r>
    </w:p>
    <w:p w14:paraId="0E7A5294" w14:textId="77777777" w:rsidR="00A77270" w:rsidRPr="00D876C8" w:rsidRDefault="00000000">
      <w:pPr>
        <w:pStyle w:val="ListParagraph"/>
        <w:numPr>
          <w:ilvl w:val="0"/>
          <w:numId w:val="151"/>
        </w:numPr>
        <w:spacing w:before="120"/>
        <w:rPr>
          <w:lang w:val="en-US"/>
        </w:rPr>
      </w:pPr>
      <w:r w:rsidRPr="00D876C8">
        <w:rPr>
          <w:lang w:val="en-US"/>
        </w:rPr>
        <w:t>Traffic control</w:t>
      </w:r>
    </w:p>
    <w:p w14:paraId="05BEC03A" w14:textId="77777777" w:rsidR="00A77270" w:rsidRPr="00D876C8" w:rsidRDefault="00000000">
      <w:pPr>
        <w:pStyle w:val="ListParagraph"/>
        <w:numPr>
          <w:ilvl w:val="0"/>
          <w:numId w:val="151"/>
        </w:numPr>
        <w:spacing w:before="120"/>
        <w:rPr>
          <w:lang w:val="en-US"/>
        </w:rPr>
      </w:pPr>
      <w:r w:rsidRPr="00D876C8">
        <w:rPr>
          <w:lang w:val="en-US"/>
        </w:rPr>
        <w:t>Set out of pavement markings to Australian and Northern Territory Standards</w:t>
      </w:r>
    </w:p>
    <w:p w14:paraId="01E116FD" w14:textId="77777777" w:rsidR="00A77270" w:rsidRPr="00D876C8" w:rsidRDefault="00000000">
      <w:pPr>
        <w:pStyle w:val="ListParagraph"/>
        <w:numPr>
          <w:ilvl w:val="0"/>
          <w:numId w:val="151"/>
        </w:numPr>
        <w:spacing w:before="120"/>
        <w:rPr>
          <w:lang w:val="en-US"/>
        </w:rPr>
      </w:pPr>
      <w:r w:rsidRPr="00D876C8">
        <w:rPr>
          <w:lang w:val="en-US"/>
        </w:rPr>
        <w:t>Painting of Markings with waterborne and cold applied paints</w:t>
      </w:r>
    </w:p>
    <w:p w14:paraId="333B97F1" w14:textId="77777777" w:rsidR="00A77270" w:rsidRPr="00D876C8" w:rsidRDefault="00000000">
      <w:pPr>
        <w:pStyle w:val="ListParagraph"/>
        <w:numPr>
          <w:ilvl w:val="0"/>
          <w:numId w:val="151"/>
        </w:numPr>
        <w:spacing w:before="120"/>
        <w:rPr>
          <w:lang w:val="en-US"/>
        </w:rPr>
      </w:pPr>
      <w:r w:rsidRPr="00D876C8">
        <w:rPr>
          <w:lang w:val="en-US"/>
        </w:rPr>
        <w:t>Installation and removal of raised reflective pavement markers</w:t>
      </w:r>
    </w:p>
    <w:p w14:paraId="1040BC97" w14:textId="77777777" w:rsidR="00A77270" w:rsidRPr="004D437F" w:rsidRDefault="00000000">
      <w:pPr>
        <w:pStyle w:val="ListParagraph"/>
        <w:numPr>
          <w:ilvl w:val="0"/>
          <w:numId w:val="151"/>
        </w:numPr>
        <w:spacing w:before="120"/>
        <w:rPr>
          <w:lang w:val="en-US"/>
        </w:rPr>
      </w:pPr>
      <w:r w:rsidRPr="004D437F">
        <w:rPr>
          <w:lang w:val="en-US"/>
        </w:rPr>
        <w:t>Removal and disposal of temporary pavement markers</w:t>
      </w:r>
    </w:p>
    <w:p w14:paraId="1E8FB4A4" w14:textId="77777777" w:rsidR="00A77270" w:rsidRPr="00CD7B21" w:rsidRDefault="00000000">
      <w:pPr>
        <w:pStyle w:val="ListParagraph"/>
        <w:numPr>
          <w:ilvl w:val="0"/>
          <w:numId w:val="151"/>
        </w:numPr>
        <w:spacing w:before="120"/>
        <w:rPr>
          <w:lang w:val="en-US"/>
        </w:rPr>
      </w:pPr>
      <w:r w:rsidRPr="00CD7B21">
        <w:rPr>
          <w:lang w:val="en-US"/>
        </w:rPr>
        <w:t xml:space="preserve">Remarking of </w:t>
      </w:r>
      <w:r>
        <w:rPr>
          <w:bCs/>
        </w:rPr>
        <w:t>a</w:t>
      </w:r>
      <w:r w:rsidRPr="00CD7B21">
        <w:rPr>
          <w:bCs/>
        </w:rPr>
        <w:t>erodromes</w:t>
      </w:r>
      <w:r>
        <w:rPr>
          <w:bCs/>
        </w:rPr>
        <w:t xml:space="preserve"> (if applicable)</w:t>
      </w:r>
    </w:p>
    <w:p w14:paraId="0A11AB82" w14:textId="77777777" w:rsidR="00A77270" w:rsidRPr="00CD5A38" w:rsidRDefault="00000000" w:rsidP="00A77270">
      <w:pPr>
        <w:pStyle w:val="Heading2"/>
      </w:pPr>
      <w:r w:rsidRPr="00CD5A38">
        <w:t>Contractor Accreditation</w:t>
      </w:r>
    </w:p>
    <w:p w14:paraId="62ED48FB" w14:textId="77777777" w:rsidR="00A77270" w:rsidRDefault="00000000" w:rsidP="00A77270">
      <w:pPr>
        <w:spacing w:before="120"/>
        <w:rPr>
          <w:rFonts w:cs="Arial"/>
          <w:i/>
          <w:color w:val="000000"/>
        </w:rPr>
      </w:pPr>
      <w:r w:rsidRPr="00CD5A38">
        <w:t xml:space="preserve">All pavement marking work </w:t>
      </w:r>
      <w:r>
        <w:t>shall</w:t>
      </w:r>
      <w:r w:rsidRPr="00CD5A38">
        <w:t xml:space="preserve"> be carried out by a contractor accredited to the “Painting Contractor Certification Program” (PCCP) in a class or category applicable to the work. The PCCP is administered by the CSIRO. Information regarding the PCCP can be obtained </w:t>
      </w:r>
      <w:r>
        <w:t xml:space="preserve">via </w:t>
      </w:r>
      <w:hyperlink r:id="rId113" w:history="1">
        <w:r w:rsidR="00A77270" w:rsidRPr="008A4CA3">
          <w:rPr>
            <w:rStyle w:val="Hyperlink"/>
          </w:rPr>
          <w:t>https://vs.csiro.au/apas/</w:t>
        </w:r>
      </w:hyperlink>
      <w:r>
        <w:t xml:space="preserve"> </w:t>
      </w:r>
      <w:r w:rsidRPr="006E1476">
        <w:rPr>
          <w:rFonts w:cs="Arial"/>
          <w:i/>
          <w:color w:val="000000"/>
        </w:rPr>
        <w:t>.</w:t>
      </w:r>
    </w:p>
    <w:p w14:paraId="4415AC36" w14:textId="77777777" w:rsidR="00A77270" w:rsidRPr="005375A9" w:rsidRDefault="00000000" w:rsidP="00A77270">
      <w:pPr>
        <w:spacing w:before="120"/>
      </w:pPr>
      <w:r w:rsidRPr="005375A9">
        <w:t xml:space="preserve">The Superintendent may give an exemption for this clause </w:t>
      </w:r>
      <w:r>
        <w:t>for airstrip reseals, small quantity work, or unusual circumstances</w:t>
      </w:r>
      <w:r w:rsidRPr="005375A9">
        <w:t>.</w:t>
      </w:r>
    </w:p>
    <w:p w14:paraId="0E7C6418" w14:textId="77777777" w:rsidR="00A77270" w:rsidRPr="005375A9" w:rsidRDefault="00000000" w:rsidP="00A77270">
      <w:pPr>
        <w:pStyle w:val="Heading2"/>
      </w:pPr>
      <w:r w:rsidRPr="005375A9">
        <w:t>P</w:t>
      </w:r>
      <w:r>
        <w:t>avement</w:t>
      </w:r>
      <w:r w:rsidRPr="005375A9">
        <w:t xml:space="preserve"> Marking Paint – </w:t>
      </w:r>
      <w:bookmarkEnd w:id="1032"/>
      <w:bookmarkEnd w:id="1033"/>
      <w:bookmarkEnd w:id="1034"/>
      <w:bookmarkEnd w:id="1035"/>
      <w:r w:rsidRPr="005375A9">
        <w:t>hold point</w:t>
      </w:r>
    </w:p>
    <w:p w14:paraId="5518A357" w14:textId="77777777" w:rsidR="00A77270" w:rsidRPr="00123DEC" w:rsidRDefault="00000000" w:rsidP="00A77270">
      <w:pPr>
        <w:spacing w:before="120"/>
      </w:pPr>
      <w:r>
        <w:t>Use a</w:t>
      </w:r>
      <w:r w:rsidRPr="00D45FB7">
        <w:t xml:space="preserve">pproved water based white pavement marking paint conforming to APAS AP-S0041/5 and suitable for application by spray equipment in accordance with Test Method AS/NZS 1580.205.4 to asphalt and bituminous seal road surfaces and for use with </w:t>
      </w:r>
      <w:r>
        <w:t xml:space="preserve">Type B HR and/or Type D HR drop-on spherical </w:t>
      </w:r>
      <w:r w:rsidRPr="00D45FB7">
        <w:t>glass beads.</w:t>
      </w:r>
    </w:p>
    <w:p w14:paraId="2D3F2A68" w14:textId="77777777" w:rsidR="00A77270" w:rsidRPr="00D7456D" w:rsidRDefault="00000000" w:rsidP="00A77270">
      <w:pPr>
        <w:spacing w:before="120"/>
      </w:pPr>
      <w:r w:rsidRPr="00CD7B21">
        <w:rPr>
          <w:b/>
        </w:rPr>
        <w:t xml:space="preserve">Hold Point </w:t>
      </w:r>
      <w:r w:rsidRPr="00CD7B21">
        <w:t>- Submit Certificates of Compliance, issued by an accredited testing authority, stating that all paints being used comply with the relevant Australian Standards and/or APAS specifications.</w:t>
      </w:r>
    </w:p>
    <w:p w14:paraId="6B4A9D8A" w14:textId="77777777" w:rsidR="00A77270" w:rsidRPr="00CD7B21" w:rsidRDefault="00000000" w:rsidP="00A77270">
      <w:pPr>
        <w:spacing w:before="120"/>
      </w:pPr>
      <w:r w:rsidRPr="00CD7B21">
        <w:t>Pavement marking paint colours:</w:t>
      </w:r>
    </w:p>
    <w:p w14:paraId="288A9518" w14:textId="77777777" w:rsidR="00A77270" w:rsidRPr="00CD7B21" w:rsidRDefault="00000000" w:rsidP="00A77270">
      <w:pPr>
        <w:spacing w:before="120"/>
        <w:ind w:firstLine="360"/>
      </w:pPr>
      <w:r w:rsidRPr="00CD7B21">
        <w:t>The standards for pavement marking paint colours are:</w:t>
      </w:r>
    </w:p>
    <w:p w14:paraId="67868B2A" w14:textId="77777777" w:rsidR="00A77270" w:rsidRPr="00CD7B21" w:rsidRDefault="00000000">
      <w:pPr>
        <w:pStyle w:val="ListParagraph"/>
        <w:numPr>
          <w:ilvl w:val="0"/>
          <w:numId w:val="152"/>
        </w:numPr>
        <w:spacing w:before="120"/>
      </w:pPr>
      <w:r w:rsidRPr="00CD7B21">
        <w:t>White pavement marking paint must have a white colour to AS 2700,</w:t>
      </w:r>
    </w:p>
    <w:p w14:paraId="2F95B51B" w14:textId="77777777" w:rsidR="00A77270" w:rsidRPr="00CD7B21" w:rsidRDefault="00000000">
      <w:pPr>
        <w:pStyle w:val="ListParagraph"/>
        <w:numPr>
          <w:ilvl w:val="0"/>
          <w:numId w:val="152"/>
        </w:numPr>
        <w:spacing w:before="120"/>
      </w:pPr>
      <w:r w:rsidRPr="00CD7B21">
        <w:t>Yellow pavement marking paint must have a golden yellow colour to AS 2700</w:t>
      </w:r>
      <w:r>
        <w:t>,</w:t>
      </w:r>
    </w:p>
    <w:p w14:paraId="1D51A766" w14:textId="77777777" w:rsidR="00A77270" w:rsidRPr="00CD7B21" w:rsidRDefault="00000000">
      <w:pPr>
        <w:pStyle w:val="ListParagraph"/>
        <w:numPr>
          <w:ilvl w:val="0"/>
          <w:numId w:val="152"/>
        </w:numPr>
        <w:spacing w:before="120"/>
      </w:pPr>
      <w:r w:rsidRPr="00CD7B21">
        <w:t>Black pavement marking paint must have a black colour to AS 2700.</w:t>
      </w:r>
    </w:p>
    <w:p w14:paraId="608FBEAE" w14:textId="77777777" w:rsidR="00A77270" w:rsidRPr="00D45FB7" w:rsidRDefault="00000000" w:rsidP="00A77270">
      <w:pPr>
        <w:spacing w:before="120"/>
      </w:pPr>
      <w:r w:rsidRPr="00D45FB7">
        <w:t>White pavement marking paint with an off-white colour to AS 2700 may be accepted by the Superintendent.</w:t>
      </w:r>
    </w:p>
    <w:p w14:paraId="0593161F" w14:textId="77777777" w:rsidR="00A77270" w:rsidRPr="00D7456D" w:rsidRDefault="00000000" w:rsidP="00A77270">
      <w:pPr>
        <w:spacing w:before="120"/>
      </w:pPr>
      <w:r w:rsidRPr="00123DEC">
        <w:t xml:space="preserve">Pavement marking paint is acceptable for remarking </w:t>
      </w:r>
      <w:r>
        <w:t>aerodromes</w:t>
      </w:r>
      <w:r w:rsidRPr="00123DEC">
        <w:t>.</w:t>
      </w:r>
    </w:p>
    <w:p w14:paraId="76C44EDE" w14:textId="77777777" w:rsidR="00A77270" w:rsidRPr="005375A9" w:rsidRDefault="00000000" w:rsidP="00A77270">
      <w:pPr>
        <w:pStyle w:val="Heading2"/>
      </w:pPr>
      <w:r w:rsidRPr="005375A9">
        <w:t>Glass Beads – hold point</w:t>
      </w:r>
    </w:p>
    <w:p w14:paraId="64128FE9" w14:textId="77777777" w:rsidR="00A77270" w:rsidRPr="005375A9" w:rsidRDefault="00000000" w:rsidP="00A77270">
      <w:pPr>
        <w:spacing w:before="120"/>
      </w:pPr>
      <w:r w:rsidRPr="005375A9">
        <w:t>Use glass beads conforming to AS/NZS 2009 and APAS specification AP-S0042</w:t>
      </w:r>
    </w:p>
    <w:p w14:paraId="3727C1D3" w14:textId="77777777" w:rsidR="00A77270" w:rsidRPr="005375A9" w:rsidRDefault="00000000" w:rsidP="00A77270">
      <w:pPr>
        <w:spacing w:before="120"/>
        <w:rPr>
          <w:lang w:val="en-US"/>
        </w:rPr>
      </w:pPr>
      <w:r w:rsidRPr="005375A9">
        <w:rPr>
          <w:b/>
        </w:rPr>
        <w:t xml:space="preserve">Hold Point </w:t>
      </w:r>
      <w:r w:rsidRPr="005375A9">
        <w:rPr>
          <w:lang w:val="en-US"/>
        </w:rPr>
        <w:t xml:space="preserve">- </w:t>
      </w:r>
      <w:r w:rsidRPr="005375A9">
        <w:t>Submit Certificates of Compliance, issued by an accredited testing authority, stating that the glass beads being used comply with, the relevant Australian Standards and APAS specifications</w:t>
      </w:r>
      <w:r w:rsidRPr="005375A9">
        <w:rPr>
          <w:lang w:val="en-US"/>
        </w:rPr>
        <w:t>.</w:t>
      </w:r>
    </w:p>
    <w:p w14:paraId="0B438FE0" w14:textId="77777777" w:rsidR="00A77270" w:rsidRPr="005375A9" w:rsidRDefault="00000000" w:rsidP="00A77270">
      <w:pPr>
        <w:spacing w:before="120"/>
        <w:rPr>
          <w:lang w:val="en-US"/>
        </w:rPr>
      </w:pPr>
      <w:r>
        <w:rPr>
          <w:b/>
          <w:lang w:val="en-US"/>
        </w:rPr>
        <w:t>In u</w:t>
      </w:r>
      <w:r w:rsidRPr="005375A9">
        <w:rPr>
          <w:b/>
          <w:lang w:val="en-US"/>
        </w:rPr>
        <w:t>rban areas</w:t>
      </w:r>
      <w:r w:rsidRPr="005375A9">
        <w:rPr>
          <w:lang w:val="en-US"/>
        </w:rPr>
        <w:t xml:space="preserve"> use</w:t>
      </w:r>
      <w:r w:rsidRPr="005375A9">
        <w:rPr>
          <w:b/>
          <w:lang w:val="en-US"/>
        </w:rPr>
        <w:t>:</w:t>
      </w:r>
      <w:r w:rsidRPr="005375A9">
        <w:rPr>
          <w:b/>
          <w:lang w:val="en-US"/>
        </w:rPr>
        <w:tab/>
      </w:r>
      <w:r w:rsidRPr="005375A9">
        <w:rPr>
          <w:lang w:val="en-US"/>
        </w:rPr>
        <w:t>Type B-HR for initial new works application</w:t>
      </w:r>
    </w:p>
    <w:p w14:paraId="39F33E25" w14:textId="77777777" w:rsidR="00A77270" w:rsidRPr="005375A9" w:rsidRDefault="00000000" w:rsidP="00A77270">
      <w:pPr>
        <w:spacing w:before="120"/>
        <w:rPr>
          <w:lang w:val="en-US"/>
        </w:rPr>
      </w:pPr>
      <w:r w:rsidRPr="005375A9">
        <w:rPr>
          <w:lang w:val="en-US"/>
        </w:rPr>
        <w:tab/>
      </w:r>
      <w:r w:rsidRPr="005375A9">
        <w:rPr>
          <w:lang w:val="en-US"/>
        </w:rPr>
        <w:tab/>
      </w:r>
      <w:r w:rsidRPr="005375A9">
        <w:rPr>
          <w:lang w:val="en-US"/>
        </w:rPr>
        <w:tab/>
      </w:r>
      <w:r>
        <w:rPr>
          <w:lang w:val="en-US"/>
        </w:rPr>
        <w:t>T</w:t>
      </w:r>
      <w:r w:rsidRPr="005375A9">
        <w:rPr>
          <w:lang w:val="en-US"/>
        </w:rPr>
        <w:t>ype D-HR beads for subsequent remark and all remarking works</w:t>
      </w:r>
    </w:p>
    <w:p w14:paraId="43A3ED01" w14:textId="77777777" w:rsidR="00A77270" w:rsidRPr="005375A9" w:rsidRDefault="00000000" w:rsidP="00A77270">
      <w:pPr>
        <w:spacing w:before="120"/>
        <w:rPr>
          <w:lang w:val="en-US"/>
        </w:rPr>
      </w:pPr>
      <w:r>
        <w:rPr>
          <w:b/>
          <w:lang w:val="en-US"/>
        </w:rPr>
        <w:t>In r</w:t>
      </w:r>
      <w:r w:rsidRPr="005375A9">
        <w:rPr>
          <w:b/>
          <w:lang w:val="en-US"/>
        </w:rPr>
        <w:t>ural areas</w:t>
      </w:r>
      <w:r w:rsidRPr="005375A9">
        <w:rPr>
          <w:lang w:val="en-US"/>
        </w:rPr>
        <w:t xml:space="preserve"> use:</w:t>
      </w:r>
      <w:r w:rsidRPr="005375A9">
        <w:rPr>
          <w:lang w:val="en-US"/>
        </w:rPr>
        <w:tab/>
        <w:t>Type B-HR beads for initial new works application</w:t>
      </w:r>
    </w:p>
    <w:p w14:paraId="02C817DC" w14:textId="77777777" w:rsidR="00A77270" w:rsidRPr="005375A9" w:rsidRDefault="00000000" w:rsidP="00A77270">
      <w:pPr>
        <w:spacing w:before="120"/>
        <w:rPr>
          <w:lang w:val="en-US"/>
        </w:rPr>
      </w:pPr>
      <w:r w:rsidRPr="005375A9">
        <w:rPr>
          <w:lang w:val="en-US"/>
        </w:rPr>
        <w:tab/>
      </w:r>
      <w:r w:rsidRPr="005375A9">
        <w:rPr>
          <w:lang w:val="en-US"/>
        </w:rPr>
        <w:tab/>
      </w:r>
      <w:r w:rsidRPr="005375A9">
        <w:rPr>
          <w:lang w:val="en-US"/>
        </w:rPr>
        <w:tab/>
        <w:t>Type B-HR beads for subsequent remark and all remarking works.</w:t>
      </w:r>
    </w:p>
    <w:p w14:paraId="5147F3E4" w14:textId="77777777" w:rsidR="00A77270" w:rsidRPr="005375A9" w:rsidRDefault="00000000" w:rsidP="00A77270">
      <w:pPr>
        <w:spacing w:before="120"/>
        <w:rPr>
          <w:b/>
          <w:i/>
        </w:rPr>
      </w:pPr>
      <w:r w:rsidRPr="005375A9">
        <w:rPr>
          <w:lang w:val="en-US"/>
        </w:rPr>
        <w:t xml:space="preserve">Refer to </w:t>
      </w:r>
      <w:r w:rsidRPr="005375A9">
        <w:rPr>
          <w:b/>
          <w:i/>
        </w:rPr>
        <w:t>Table – Application Times – All Longitudinal and Transverse Pavement Markings</w:t>
      </w:r>
    </w:p>
    <w:p w14:paraId="506448AC" w14:textId="77777777" w:rsidR="00A77270" w:rsidRPr="00301C03" w:rsidRDefault="00000000" w:rsidP="00A77270">
      <w:pPr>
        <w:pStyle w:val="Heading2"/>
      </w:pPr>
      <w:r w:rsidRPr="005375A9">
        <w:lastRenderedPageBreak/>
        <w:t>P</w:t>
      </w:r>
      <w:r>
        <w:t>avement</w:t>
      </w:r>
      <w:r w:rsidRPr="00CD5A38">
        <w:t xml:space="preserve"> Marking </w:t>
      </w:r>
      <w:r w:rsidRPr="00301C03">
        <w:t>Setting out</w:t>
      </w:r>
    </w:p>
    <w:p w14:paraId="3244CCF8" w14:textId="77777777" w:rsidR="00A77270" w:rsidRPr="005375A9" w:rsidRDefault="00000000" w:rsidP="00A77270">
      <w:pPr>
        <w:spacing w:before="120"/>
      </w:pPr>
      <w:r w:rsidRPr="005375A9">
        <w:t>The location of all pavement markings on new surfaces, including reflective raised pavement markers, shall be set out by spotting with paint or other approved method prior to application of the markings.</w:t>
      </w:r>
    </w:p>
    <w:p w14:paraId="147821CF" w14:textId="77777777" w:rsidR="00A77270" w:rsidRPr="005375A9" w:rsidRDefault="00000000" w:rsidP="00A77270">
      <w:pPr>
        <w:spacing w:before="120"/>
      </w:pPr>
      <w:r w:rsidRPr="005375A9">
        <w:t xml:space="preserve">Ensure the distance between the centre line of the marking and the centre line of the </w:t>
      </w:r>
      <w:proofErr w:type="gramStart"/>
      <w:r w:rsidRPr="005375A9">
        <w:t>set out</w:t>
      </w:r>
      <w:proofErr w:type="gramEnd"/>
      <w:r w:rsidRPr="005375A9">
        <w:t xml:space="preserve"> mark is less than 30 mm. The apparent line of the markings is a smooth continuous alignment when viewed in the direction of the line.</w:t>
      </w:r>
    </w:p>
    <w:p w14:paraId="5FB5C243" w14:textId="77777777" w:rsidR="00A77270" w:rsidRPr="005375A9" w:rsidRDefault="00000000" w:rsidP="00A77270">
      <w:pPr>
        <w:spacing w:before="120"/>
      </w:pPr>
      <w:r w:rsidRPr="005375A9">
        <w:rPr>
          <w:b/>
        </w:rPr>
        <w:t>Roads New work</w:t>
      </w:r>
      <w:r w:rsidRPr="005375A9">
        <w:t>: Set out line marking to the line pattern specified in accordance with AS</w:t>
      </w:r>
      <w:r>
        <w:t> </w:t>
      </w:r>
      <w:r w:rsidRPr="005375A9">
        <w:t>1742 and the Standard Drawing</w:t>
      </w:r>
      <w:r>
        <w:t>s</w:t>
      </w:r>
      <w:r w:rsidRPr="005375A9">
        <w:t xml:space="preserve"> for Line Marking CS 3400, CS 3401, CS 3402, and CS 3403, including the setting out of arrows, letters, numerals and chevrons and RRPMs.</w:t>
      </w:r>
    </w:p>
    <w:p w14:paraId="5AEA69CB" w14:textId="77777777" w:rsidR="00A77270" w:rsidRPr="005375A9" w:rsidRDefault="00000000" w:rsidP="00A77270">
      <w:pPr>
        <w:rPr>
          <w:bCs/>
        </w:rPr>
      </w:pPr>
      <w:r w:rsidRPr="005375A9">
        <w:rPr>
          <w:b/>
          <w:bCs/>
        </w:rPr>
        <w:t>Aerodromes</w:t>
      </w:r>
      <w:r w:rsidRPr="005375A9">
        <w:rPr>
          <w:b/>
        </w:rPr>
        <w:t xml:space="preserve"> New work</w:t>
      </w:r>
      <w:r w:rsidRPr="005375A9">
        <w:t xml:space="preserve">: Set out pavement marking to the line pattern specified in accordance with the specification drawing for Aerodrome Pavement Marking, and in accordance with the </w:t>
      </w:r>
      <w:r w:rsidRPr="005375A9">
        <w:rPr>
          <w:bCs/>
        </w:rPr>
        <w:t>Manual of Standards Part 139— Aerodromes Chapter 8: Visual Aids Provided by Aerodrome Markings, Markers, Signals and Signs</w:t>
      </w:r>
    </w:p>
    <w:p w14:paraId="6DE96856" w14:textId="77777777" w:rsidR="00A77270" w:rsidRPr="005375A9" w:rsidRDefault="00000000" w:rsidP="00A77270">
      <w:r w:rsidRPr="005375A9">
        <w:rPr>
          <w:bCs/>
        </w:rPr>
        <w:t xml:space="preserve">The Superintendent will supply the design drawings for </w:t>
      </w:r>
      <w:r>
        <w:rPr>
          <w:bCs/>
        </w:rPr>
        <w:t>aerodromes</w:t>
      </w:r>
      <w:r w:rsidRPr="005375A9">
        <w:rPr>
          <w:bCs/>
        </w:rPr>
        <w:t xml:space="preserve"> when the work order is issued.</w:t>
      </w:r>
    </w:p>
    <w:p w14:paraId="2E54920C" w14:textId="77777777" w:rsidR="00A77270" w:rsidRPr="005375A9" w:rsidRDefault="00000000" w:rsidP="00A77270">
      <w:pPr>
        <w:spacing w:before="120"/>
        <w:rPr>
          <w:b/>
        </w:rPr>
      </w:pPr>
      <w:r w:rsidRPr="005375A9">
        <w:rPr>
          <w:b/>
        </w:rPr>
        <w:t>Existing Pavement Markings</w:t>
      </w:r>
      <w:r>
        <w:rPr>
          <w:b/>
        </w:rPr>
        <w:t xml:space="preserve"> (including aerodromes)</w:t>
      </w:r>
    </w:p>
    <w:p w14:paraId="7D7391ED" w14:textId="77777777" w:rsidR="00A77270" w:rsidRPr="005375A9" w:rsidRDefault="00000000" w:rsidP="00A77270">
      <w:r w:rsidRPr="005375A9">
        <w:t xml:space="preserve">Remark along the line of the existing line marking as per </w:t>
      </w:r>
      <w:r w:rsidRPr="005D51F0">
        <w:rPr>
          <w:b/>
          <w:i/>
        </w:rPr>
        <w:t>Table</w:t>
      </w:r>
      <w:r>
        <w:rPr>
          <w:b/>
          <w:i/>
        </w:rPr>
        <w:t xml:space="preserve"> </w:t>
      </w:r>
      <w:r w:rsidRPr="005D51F0">
        <w:rPr>
          <w:b/>
          <w:i/>
        </w:rPr>
        <w:t xml:space="preserve">– </w:t>
      </w:r>
      <w:r>
        <w:rPr>
          <w:b/>
          <w:i/>
        </w:rPr>
        <w:t xml:space="preserve">Dimensional </w:t>
      </w:r>
      <w:r w:rsidRPr="005D51F0">
        <w:rPr>
          <w:b/>
          <w:i/>
        </w:rPr>
        <w:t>Tolerances of Pavement Markings</w:t>
      </w:r>
      <w:r>
        <w:rPr>
          <w:b/>
          <w:i/>
        </w:rPr>
        <w:t>.</w:t>
      </w:r>
    </w:p>
    <w:p w14:paraId="55B21A72" w14:textId="77777777" w:rsidR="00A77270" w:rsidRDefault="00000000" w:rsidP="00A77270">
      <w:pPr>
        <w:pStyle w:val="Heading2"/>
      </w:pPr>
      <w:r w:rsidRPr="005375A9">
        <w:t>P</w:t>
      </w:r>
      <w:r>
        <w:t>avement</w:t>
      </w:r>
      <w:r w:rsidRPr="00CD5A38">
        <w:t xml:space="preserve"> Marking </w:t>
      </w:r>
      <w:r w:rsidRPr="00301C03">
        <w:t>Application – Witness Point</w:t>
      </w:r>
    </w:p>
    <w:p w14:paraId="2CAD703E" w14:textId="77777777" w:rsidR="00A77270" w:rsidRPr="002D7700" w:rsidRDefault="00000000" w:rsidP="00A77270">
      <w:pPr>
        <w:spacing w:before="120"/>
      </w:pPr>
      <w:r w:rsidRPr="002D7700">
        <w:t>Apply the marking materials using a self</w:t>
      </w:r>
      <w:r w:rsidRPr="002D7700">
        <w:noBreakHyphen/>
        <w:t>propelled mobile sprayer, hand sprayer, hand painting or hand screeding as directed by the Superintendent</w:t>
      </w:r>
    </w:p>
    <w:p w14:paraId="14B7B26C" w14:textId="77777777" w:rsidR="00A77270" w:rsidRPr="002D7700" w:rsidRDefault="00000000" w:rsidP="00A77270">
      <w:pPr>
        <w:spacing w:before="120"/>
      </w:pPr>
      <w:r w:rsidRPr="002D7700">
        <w:rPr>
          <w:b/>
        </w:rPr>
        <w:t xml:space="preserve">Witness Point </w:t>
      </w:r>
      <w:r w:rsidRPr="002D7700">
        <w:t>- Obtain approval from the Superintendent for the type of equipment to be used for applying pavement marking materials.</w:t>
      </w:r>
    </w:p>
    <w:p w14:paraId="6644A00A" w14:textId="77777777" w:rsidR="00A77270" w:rsidRPr="002D7700" w:rsidRDefault="00000000" w:rsidP="00A77270">
      <w:pPr>
        <w:spacing w:before="120"/>
      </w:pPr>
      <w:r w:rsidRPr="002D7700">
        <w:rPr>
          <w:b/>
        </w:rPr>
        <w:t xml:space="preserve">Witness Point </w:t>
      </w:r>
      <w:r w:rsidRPr="002D7700">
        <w:t>- Produce documented evidence to show that the spraying equipment has been calibrated in accordance with PCCP requirements and is certified by PCCP as being suitable for the works to be carried out under this contract.</w:t>
      </w:r>
    </w:p>
    <w:p w14:paraId="71BC926C" w14:textId="77777777" w:rsidR="00A77270" w:rsidRPr="002D7700" w:rsidRDefault="00000000" w:rsidP="00A77270">
      <w:pPr>
        <w:spacing w:before="120"/>
      </w:pPr>
      <w:r w:rsidRPr="002D7700">
        <w:rPr>
          <w:b/>
        </w:rPr>
        <w:t>Witness Point</w:t>
      </w:r>
      <w:r w:rsidRPr="002D7700">
        <w:t>: Obtain Superintendent</w:t>
      </w:r>
      <w:r>
        <w:t>’s approval for variation to</w:t>
      </w:r>
      <w:r w:rsidRPr="002D7700">
        <w:t xml:space="preserve"> any of the above requirements.</w:t>
      </w:r>
    </w:p>
    <w:p w14:paraId="6A4A1D90" w14:textId="77777777" w:rsidR="00A77270" w:rsidRPr="002D7700" w:rsidRDefault="00000000" w:rsidP="00A77270">
      <w:pPr>
        <w:spacing w:before="120"/>
      </w:pPr>
      <w:r w:rsidRPr="00D749B3">
        <w:rPr>
          <w:b/>
        </w:rPr>
        <w:t>Substrate:</w:t>
      </w:r>
      <w:r w:rsidRPr="002D7700">
        <w:t xml:space="preserve"> Ensure that the pavement surface is free from dirt, loose detritus, mud and other extraneous matter, and is dry before and after painting operations</w:t>
      </w:r>
    </w:p>
    <w:p w14:paraId="385CFF8B" w14:textId="77777777" w:rsidR="00A77270" w:rsidRPr="002D7700" w:rsidRDefault="00000000" w:rsidP="00A77270">
      <w:pPr>
        <w:spacing w:before="120"/>
      </w:pPr>
      <w:r w:rsidRPr="002D7700">
        <w:t>Protect all applications from traffic until the binder has hardened sufficiently to retain the glass beads.</w:t>
      </w:r>
    </w:p>
    <w:p w14:paraId="62C4565A" w14:textId="77777777" w:rsidR="00A77270" w:rsidRPr="002D7700" w:rsidRDefault="00000000" w:rsidP="00A77270">
      <w:pPr>
        <w:spacing w:before="120"/>
      </w:pPr>
      <w:r w:rsidRPr="002D7700">
        <w:t>Produce markings so that they are straight, with smooth even curves where necessary. Remove any marking material beyond the defined marking leaving a neat and smooth marking on the pavement.</w:t>
      </w:r>
    </w:p>
    <w:p w14:paraId="2131B940" w14:textId="77777777" w:rsidR="00A77270" w:rsidRPr="002D7700" w:rsidRDefault="00000000" w:rsidP="00A77270">
      <w:pPr>
        <w:spacing w:before="120"/>
      </w:pPr>
      <w:r w:rsidRPr="002D7700">
        <w:t>Produce markings free from ghosting and raggedness on the sides and ends and parallel with the general alignment of the carriageway with the lines level, uniform and free from streaks.</w:t>
      </w:r>
    </w:p>
    <w:p w14:paraId="0B9C9E13" w14:textId="77777777" w:rsidR="00A77270" w:rsidRDefault="00000000" w:rsidP="00A77270">
      <w:pPr>
        <w:spacing w:before="120"/>
      </w:pPr>
      <w:r w:rsidRPr="002D7700">
        <w:t>Reinstate pavement markings that are damaged by traffic during paint drying time and remove all tyre pickup marks.</w:t>
      </w:r>
    </w:p>
    <w:p w14:paraId="1268FFDE" w14:textId="77777777" w:rsidR="00A77270" w:rsidRPr="00C52B08" w:rsidRDefault="00000000" w:rsidP="00A77270">
      <w:pPr>
        <w:pStyle w:val="Heading3"/>
      </w:pPr>
      <w:r w:rsidRPr="00C52B08">
        <w:t>Longitudinal Application</w:t>
      </w:r>
    </w:p>
    <w:p w14:paraId="612CADA1" w14:textId="77777777" w:rsidR="00A77270" w:rsidRPr="00534370" w:rsidRDefault="00000000" w:rsidP="00A77270">
      <w:pPr>
        <w:spacing w:before="120"/>
        <w:rPr>
          <w:lang w:val="en-US"/>
        </w:rPr>
      </w:pPr>
      <w:r w:rsidRPr="00301C03">
        <w:t>Apply the marking materials using a self</w:t>
      </w:r>
      <w:r w:rsidRPr="00301C03">
        <w:noBreakHyphen/>
        <w:t xml:space="preserve">propelled mobile sprayer having a minimum capacity of 200 litres </w:t>
      </w:r>
      <w:r w:rsidRPr="003B25AB">
        <w:t>of paint</w:t>
      </w:r>
      <w:r w:rsidRPr="00301C03">
        <w:t>.</w:t>
      </w:r>
    </w:p>
    <w:p w14:paraId="0A0DEC5B" w14:textId="77777777" w:rsidR="00A77270" w:rsidRPr="002D7700" w:rsidRDefault="00000000" w:rsidP="00A77270">
      <w:pPr>
        <w:spacing w:before="120"/>
      </w:pPr>
      <w:r w:rsidRPr="002D7700">
        <w:t xml:space="preserve">Apply paint evenly to the pavement surface at the specified film thicknesses and immediately after </w:t>
      </w:r>
      <w:proofErr w:type="gramStart"/>
      <w:r w:rsidRPr="002D7700">
        <w:t>apply</w:t>
      </w:r>
      <w:proofErr w:type="gramEnd"/>
      <w:r w:rsidRPr="002D7700">
        <w:t xml:space="preserve"> an even application of glass beads at the specified rates.</w:t>
      </w:r>
    </w:p>
    <w:p w14:paraId="533123FE" w14:textId="77777777" w:rsidR="00A77270" w:rsidRPr="002D7700" w:rsidRDefault="00000000" w:rsidP="00A77270">
      <w:pPr>
        <w:spacing w:before="120"/>
      </w:pPr>
      <w:r w:rsidRPr="002D7700">
        <w:t>On all new work, apply one coat of paint and glass beads to the pavement in the direction of traffic flow.</w:t>
      </w:r>
    </w:p>
    <w:p w14:paraId="1F3EA550" w14:textId="77777777" w:rsidR="00A77270" w:rsidRDefault="00000000" w:rsidP="00A77270">
      <w:pPr>
        <w:spacing w:before="120"/>
      </w:pPr>
      <w:r w:rsidRPr="002D7700">
        <w:t>For remarking, apply one coat of paint and glass beads to the pavement surface in the direction of traffic flow.</w:t>
      </w:r>
    </w:p>
    <w:p w14:paraId="41589FF7" w14:textId="77777777" w:rsidR="00A77270" w:rsidRDefault="00000000" w:rsidP="00A77270">
      <w:pPr>
        <w:pStyle w:val="Heading3"/>
      </w:pPr>
      <w:r w:rsidRPr="00301C03">
        <w:lastRenderedPageBreak/>
        <w:t>Transverse and Other Marking Applications</w:t>
      </w:r>
    </w:p>
    <w:p w14:paraId="7FFD9F84" w14:textId="77777777" w:rsidR="00A77270" w:rsidRPr="002D7700" w:rsidRDefault="00000000" w:rsidP="00A77270">
      <w:pPr>
        <w:spacing w:before="120"/>
        <w:rPr>
          <w:lang w:val="en-US"/>
        </w:rPr>
      </w:pPr>
      <w:r w:rsidRPr="002D7700">
        <w:t>Apply the marking materials using a self-propelled or hand sprayer with a capacity of 20 litres of paint or a different capacity as directed by the Superintendent.</w:t>
      </w:r>
    </w:p>
    <w:p w14:paraId="3FDD9486" w14:textId="77777777" w:rsidR="00A77270" w:rsidRDefault="00000000" w:rsidP="00A77270">
      <w:pPr>
        <w:spacing w:before="120"/>
      </w:pPr>
      <w:r w:rsidRPr="002D7700">
        <w:t xml:space="preserve">Apply paint evenly to the pavement surface to the specified film thickness and immediately after </w:t>
      </w:r>
      <w:proofErr w:type="gramStart"/>
      <w:r w:rsidRPr="002D7700">
        <w:t>apply</w:t>
      </w:r>
      <w:proofErr w:type="gramEnd"/>
      <w:r w:rsidRPr="002D7700">
        <w:t xml:space="preserve"> an even application of glass beads at the specified rates.</w:t>
      </w:r>
    </w:p>
    <w:p w14:paraId="32979F0A" w14:textId="77777777" w:rsidR="00A77270" w:rsidRPr="00CD7B21" w:rsidRDefault="00000000" w:rsidP="00A77270">
      <w:pPr>
        <w:pStyle w:val="Heading3"/>
      </w:pPr>
      <w:r w:rsidRPr="00CD7B21">
        <w:t xml:space="preserve">Markings on </w:t>
      </w:r>
      <w:r>
        <w:t>Concrete P</w:t>
      </w:r>
      <w:r w:rsidRPr="00CD7B21">
        <w:t>avement</w:t>
      </w:r>
    </w:p>
    <w:p w14:paraId="7DBD0B9C" w14:textId="77777777" w:rsidR="00A77270" w:rsidRDefault="00000000" w:rsidP="00A77270">
      <w:pPr>
        <w:spacing w:before="120"/>
      </w:pPr>
      <w:r w:rsidRPr="00CD7B21">
        <w:t>Prime the concrete pavement surface with an approved primer before applying markings. Allow sufficient time for primer to cure to manufacturer’s recommendations before applying markings.</w:t>
      </w:r>
    </w:p>
    <w:p w14:paraId="58735CBA" w14:textId="77777777" w:rsidR="00A77270" w:rsidRPr="00534370" w:rsidRDefault="00000000" w:rsidP="00A77270">
      <w:pPr>
        <w:pStyle w:val="Heading3"/>
      </w:pPr>
      <w:r w:rsidRPr="00534370">
        <w:t>Glass Beads</w:t>
      </w:r>
    </w:p>
    <w:p w14:paraId="5CB92B8D" w14:textId="77777777" w:rsidR="00A77270" w:rsidRPr="002D7700" w:rsidRDefault="00000000" w:rsidP="00A77270">
      <w:pPr>
        <w:spacing w:before="120"/>
      </w:pPr>
      <w:r w:rsidRPr="002D7700">
        <w:t>Apply glass beads by low pressure or delivered by gravity dispenser, D-HR beads may require application by static drop method in conjunction with air pressures to retain beads.</w:t>
      </w:r>
    </w:p>
    <w:p w14:paraId="46C8B436" w14:textId="77777777" w:rsidR="00A77270" w:rsidRPr="002D7700" w:rsidRDefault="00000000" w:rsidP="00A77270">
      <w:pPr>
        <w:spacing w:before="120"/>
      </w:pPr>
      <w:r w:rsidRPr="002D7700">
        <w:t>Maximum application speed for glass beads shall be as per manufacturer</w:t>
      </w:r>
      <w:r>
        <w:t>’</w:t>
      </w:r>
      <w:r w:rsidRPr="002D7700">
        <w:t>s recommendations.</w:t>
      </w:r>
    </w:p>
    <w:p w14:paraId="1CB65C5A" w14:textId="77777777" w:rsidR="00A77270" w:rsidRPr="002D7700" w:rsidRDefault="00000000" w:rsidP="00A77270">
      <w:pPr>
        <w:spacing w:before="120"/>
      </w:pPr>
      <w:r w:rsidRPr="002D7700">
        <w:t>The application rates specified for glass beads are the amounts that are retained in the painted surface after three weeks of trafficking.</w:t>
      </w:r>
    </w:p>
    <w:p w14:paraId="1B01AF48" w14:textId="77777777" w:rsidR="00A77270" w:rsidRDefault="00000000" w:rsidP="00A77270">
      <w:pPr>
        <w:spacing w:before="120"/>
      </w:pPr>
      <w:r w:rsidRPr="002D7700">
        <w:t>Ensure that the loss in glass beads after three weeks traffic does not exceed ten per cent of total applied</w:t>
      </w:r>
      <w:r>
        <w:t>.</w:t>
      </w:r>
    </w:p>
    <w:p w14:paraId="2AAE14AE" w14:textId="77777777" w:rsidR="00A77270" w:rsidRPr="00301C03" w:rsidRDefault="00000000" w:rsidP="00A77270">
      <w:pPr>
        <w:pStyle w:val="Heading2"/>
      </w:pPr>
      <w:r w:rsidRPr="005375A9">
        <w:t>P</w:t>
      </w:r>
      <w:r>
        <w:t>avement</w:t>
      </w:r>
      <w:r w:rsidRPr="00CD5A38">
        <w:t xml:space="preserve"> Marking </w:t>
      </w:r>
      <w:r w:rsidR="004F4961" w:rsidRPr="00301C03">
        <w:t>Conformance</w:t>
      </w:r>
      <w:r w:rsidRPr="00301C03">
        <w:t xml:space="preserve"> Tolerance</w:t>
      </w:r>
      <w:r w:rsidR="004F4961">
        <w:t>s</w:t>
      </w:r>
      <w:r w:rsidRPr="00301C03">
        <w:t xml:space="preserve"> – </w:t>
      </w:r>
      <w:r w:rsidR="004F4961" w:rsidRPr="00301C03">
        <w:t>Hold Point</w:t>
      </w:r>
    </w:p>
    <w:p w14:paraId="735C2189" w14:textId="77777777" w:rsidR="00A77270" w:rsidRDefault="00000000" w:rsidP="00A77270">
      <w:pPr>
        <w:spacing w:before="120"/>
      </w:pPr>
      <w:r>
        <w:rPr>
          <w:b/>
        </w:rPr>
        <w:t>Hold Point</w:t>
      </w:r>
      <w:r>
        <w:t xml:space="preserve"> – Provide evidence that the pavement marking complies with the requirements of this specification.</w:t>
      </w:r>
    </w:p>
    <w:p w14:paraId="307F8C2B" w14:textId="77777777" w:rsidR="00A77270" w:rsidRDefault="00000000" w:rsidP="00A77270">
      <w:pPr>
        <w:spacing w:before="120"/>
      </w:pPr>
      <w:r w:rsidRPr="00476A67">
        <w:t xml:space="preserve">Pavement marking for </w:t>
      </w:r>
      <w:r>
        <w:t>r</w:t>
      </w:r>
      <w:r w:rsidRPr="00476A67">
        <w:t xml:space="preserve">oad and </w:t>
      </w:r>
      <w:r>
        <w:t>aerodrome</w:t>
      </w:r>
      <w:r w:rsidRPr="00476A67">
        <w:t xml:space="preserve"> work shall conform to the following tables</w:t>
      </w:r>
      <w:r>
        <w:t>:</w:t>
      </w:r>
    </w:p>
    <w:p w14:paraId="283109CA" w14:textId="77777777" w:rsidR="00A77270" w:rsidRPr="00C42B9E" w:rsidRDefault="00000000">
      <w:pPr>
        <w:pStyle w:val="ListParagraph"/>
        <w:numPr>
          <w:ilvl w:val="0"/>
          <w:numId w:val="153"/>
        </w:numPr>
        <w:ind w:left="426" w:hanging="426"/>
        <w:rPr>
          <w:b/>
          <w:i/>
        </w:rPr>
      </w:pPr>
      <w:r w:rsidRPr="00C42B9E">
        <w:rPr>
          <w:b/>
          <w:i/>
        </w:rPr>
        <w:t>Table – Application Rates – All Longitudinal and Transverse Pavement Markings</w:t>
      </w:r>
    </w:p>
    <w:p w14:paraId="7C515EC0" w14:textId="77777777" w:rsidR="00A77270" w:rsidRPr="00C42B9E" w:rsidRDefault="00000000">
      <w:pPr>
        <w:pStyle w:val="ListParagraph"/>
        <w:numPr>
          <w:ilvl w:val="0"/>
          <w:numId w:val="153"/>
        </w:numPr>
        <w:ind w:left="426" w:hanging="426"/>
        <w:rPr>
          <w:b/>
          <w:i/>
        </w:rPr>
      </w:pPr>
      <w:r w:rsidRPr="00C42B9E">
        <w:rPr>
          <w:b/>
          <w:i/>
        </w:rPr>
        <w:t>Table – Application Times – All Longitudinal and Transverse Pavement Markings</w:t>
      </w:r>
    </w:p>
    <w:p w14:paraId="58ACD9D2" w14:textId="77777777" w:rsidR="00A77270" w:rsidRDefault="00000000">
      <w:pPr>
        <w:pStyle w:val="ListParagraph"/>
        <w:numPr>
          <w:ilvl w:val="0"/>
          <w:numId w:val="153"/>
        </w:numPr>
        <w:ind w:left="426" w:hanging="426"/>
      </w:pPr>
      <w:r w:rsidRPr="00C42B9E">
        <w:rPr>
          <w:b/>
          <w:i/>
        </w:rPr>
        <w:t xml:space="preserve">Table – Dimensional </w:t>
      </w:r>
      <w:r>
        <w:rPr>
          <w:b/>
          <w:i/>
        </w:rPr>
        <w:t>Tolerances for Pavement M</w:t>
      </w:r>
      <w:r w:rsidRPr="00C42B9E">
        <w:rPr>
          <w:b/>
          <w:i/>
        </w:rPr>
        <w:t>arking</w:t>
      </w:r>
      <w:r w:rsidRPr="00C42B9E">
        <w:rPr>
          <w:b/>
        </w:rPr>
        <w:t>s</w:t>
      </w:r>
    </w:p>
    <w:tbl>
      <w:tblPr>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2002"/>
        <w:gridCol w:w="1680"/>
        <w:gridCol w:w="1675"/>
        <w:gridCol w:w="1675"/>
        <w:gridCol w:w="1622"/>
        <w:gridCol w:w="1654"/>
      </w:tblGrid>
      <w:tr w:rsidR="009838DF" w14:paraId="304BB9C9" w14:textId="77777777" w:rsidTr="00410DC8">
        <w:trPr>
          <w:cantSplit/>
          <w:trHeight w:val="292"/>
        </w:trPr>
        <w:tc>
          <w:tcPr>
            <w:tcW w:w="9368" w:type="dxa"/>
            <w:gridSpan w:val="6"/>
            <w:vAlign w:val="center"/>
          </w:tcPr>
          <w:p w14:paraId="7A2D20AE" w14:textId="77777777" w:rsidR="00A77270" w:rsidRPr="00C94334" w:rsidRDefault="00000000" w:rsidP="00410DC8">
            <w:pPr>
              <w:keepNext/>
              <w:spacing w:after="0"/>
              <w:rPr>
                <w:rFonts w:eastAsia="Calibri"/>
                <w:b/>
                <w:lang w:eastAsia="en-US"/>
              </w:rPr>
            </w:pPr>
            <w:r w:rsidRPr="00C94334">
              <w:rPr>
                <w:rFonts w:eastAsia="Calibri"/>
                <w:b/>
                <w:lang w:eastAsia="en-US"/>
              </w:rPr>
              <w:t>Table – Application Rates – All Longitudinal and Transverse Pavement Markings</w:t>
            </w:r>
          </w:p>
        </w:tc>
      </w:tr>
      <w:tr w:rsidR="009838DF" w14:paraId="47B80591" w14:textId="77777777" w:rsidTr="00410DC8">
        <w:trPr>
          <w:cantSplit/>
          <w:trHeight w:val="1154"/>
        </w:trPr>
        <w:tc>
          <w:tcPr>
            <w:tcW w:w="1820" w:type="dxa"/>
            <w:vAlign w:val="center"/>
          </w:tcPr>
          <w:p w14:paraId="6423102F" w14:textId="77777777" w:rsidR="00A77270" w:rsidRPr="00C94334" w:rsidRDefault="00000000" w:rsidP="00410DC8">
            <w:pPr>
              <w:keepNext/>
              <w:spacing w:after="0"/>
              <w:rPr>
                <w:rFonts w:eastAsia="Calibri"/>
                <w:b/>
                <w:lang w:eastAsia="en-US"/>
              </w:rPr>
            </w:pPr>
            <w:r w:rsidRPr="00C94334">
              <w:rPr>
                <w:rFonts w:eastAsia="Calibri"/>
                <w:b/>
                <w:lang w:eastAsia="en-US"/>
              </w:rPr>
              <w:t>Location</w:t>
            </w:r>
          </w:p>
        </w:tc>
        <w:tc>
          <w:tcPr>
            <w:tcW w:w="1527" w:type="dxa"/>
            <w:vAlign w:val="center"/>
          </w:tcPr>
          <w:p w14:paraId="3030D5CF" w14:textId="77777777" w:rsidR="00A77270" w:rsidRPr="00C94334" w:rsidRDefault="00000000" w:rsidP="00410DC8">
            <w:pPr>
              <w:keepNext/>
              <w:spacing w:after="0"/>
              <w:rPr>
                <w:rFonts w:eastAsia="Calibri"/>
                <w:b/>
                <w:lang w:eastAsia="en-US"/>
              </w:rPr>
            </w:pPr>
            <w:r w:rsidRPr="00C94334">
              <w:rPr>
                <w:rFonts w:eastAsia="Calibri"/>
                <w:b/>
                <w:lang w:eastAsia="en-US"/>
              </w:rPr>
              <w:t>Works</w:t>
            </w:r>
          </w:p>
        </w:tc>
        <w:tc>
          <w:tcPr>
            <w:tcW w:w="1522" w:type="dxa"/>
            <w:vAlign w:val="center"/>
          </w:tcPr>
          <w:p w14:paraId="5C872DE7" w14:textId="77777777" w:rsidR="00A77270" w:rsidRPr="00C94334" w:rsidRDefault="00000000" w:rsidP="00410DC8">
            <w:pPr>
              <w:keepNext/>
              <w:spacing w:after="0"/>
              <w:rPr>
                <w:rFonts w:eastAsia="Calibri"/>
                <w:b/>
                <w:lang w:eastAsia="en-US"/>
              </w:rPr>
            </w:pPr>
            <w:r w:rsidRPr="00C94334">
              <w:rPr>
                <w:rFonts w:eastAsia="Calibri"/>
                <w:b/>
                <w:lang w:eastAsia="en-US"/>
              </w:rPr>
              <w:t>Wet film paint thickness</w:t>
            </w:r>
          </w:p>
        </w:tc>
        <w:tc>
          <w:tcPr>
            <w:tcW w:w="1522" w:type="dxa"/>
            <w:vAlign w:val="center"/>
          </w:tcPr>
          <w:p w14:paraId="48F8F09A" w14:textId="77777777" w:rsidR="00A77270" w:rsidRPr="00C94334" w:rsidRDefault="00000000" w:rsidP="00410DC8">
            <w:pPr>
              <w:keepNext/>
              <w:spacing w:after="0"/>
              <w:rPr>
                <w:rFonts w:eastAsia="Calibri"/>
                <w:b/>
                <w:lang w:eastAsia="en-US"/>
              </w:rPr>
            </w:pPr>
            <w:r w:rsidRPr="00C94334">
              <w:rPr>
                <w:rFonts w:eastAsia="Calibri"/>
                <w:b/>
                <w:lang w:eastAsia="en-US"/>
              </w:rPr>
              <w:t>Dry film paint thickness</w:t>
            </w:r>
          </w:p>
        </w:tc>
        <w:tc>
          <w:tcPr>
            <w:tcW w:w="1474" w:type="dxa"/>
            <w:vAlign w:val="center"/>
          </w:tcPr>
          <w:p w14:paraId="11331D30" w14:textId="77777777" w:rsidR="00A77270" w:rsidRPr="00C94334" w:rsidRDefault="00000000" w:rsidP="00410DC8">
            <w:pPr>
              <w:keepNext/>
              <w:spacing w:after="0"/>
              <w:rPr>
                <w:rFonts w:eastAsia="Calibri"/>
                <w:b/>
                <w:lang w:eastAsia="en-US"/>
              </w:rPr>
            </w:pPr>
            <w:r w:rsidRPr="00C94334">
              <w:rPr>
                <w:rFonts w:eastAsia="Calibri"/>
                <w:b/>
                <w:lang w:eastAsia="en-US"/>
              </w:rPr>
              <w:t>Glass beads type</w:t>
            </w:r>
          </w:p>
        </w:tc>
        <w:tc>
          <w:tcPr>
            <w:tcW w:w="1502" w:type="dxa"/>
            <w:vAlign w:val="center"/>
          </w:tcPr>
          <w:p w14:paraId="70F37AB9" w14:textId="77777777" w:rsidR="00A77270" w:rsidRPr="00C94334" w:rsidRDefault="00000000" w:rsidP="00410DC8">
            <w:pPr>
              <w:keepNext/>
              <w:spacing w:after="0"/>
              <w:rPr>
                <w:rFonts w:eastAsia="Calibri"/>
                <w:b/>
                <w:lang w:eastAsia="en-US"/>
              </w:rPr>
            </w:pPr>
            <w:r w:rsidRPr="00C94334">
              <w:rPr>
                <w:rFonts w:eastAsia="Calibri"/>
                <w:b/>
                <w:lang w:eastAsia="en-US"/>
              </w:rPr>
              <w:t>Rate of glass beads to be retained</w:t>
            </w:r>
          </w:p>
        </w:tc>
      </w:tr>
      <w:tr w:rsidR="009838DF" w14:paraId="2CA8E460" w14:textId="77777777" w:rsidTr="00410DC8">
        <w:trPr>
          <w:cantSplit/>
          <w:trHeight w:val="568"/>
        </w:trPr>
        <w:tc>
          <w:tcPr>
            <w:tcW w:w="1820" w:type="dxa"/>
            <w:vMerge w:val="restart"/>
            <w:vAlign w:val="center"/>
          </w:tcPr>
          <w:p w14:paraId="79BA56FA" w14:textId="77777777" w:rsidR="00A77270" w:rsidRPr="00C94334" w:rsidRDefault="00000000" w:rsidP="00410DC8">
            <w:pPr>
              <w:keepNext/>
              <w:spacing w:after="0"/>
              <w:rPr>
                <w:rFonts w:eastAsia="Calibri"/>
                <w:lang w:eastAsia="en-US"/>
              </w:rPr>
            </w:pPr>
            <w:r w:rsidRPr="00C94334">
              <w:rPr>
                <w:rFonts w:eastAsia="Calibri"/>
                <w:lang w:eastAsia="en-US"/>
              </w:rPr>
              <w:t>URBAN</w:t>
            </w:r>
          </w:p>
        </w:tc>
        <w:tc>
          <w:tcPr>
            <w:tcW w:w="1527" w:type="dxa"/>
            <w:vAlign w:val="center"/>
          </w:tcPr>
          <w:p w14:paraId="7CA7A3B6" w14:textId="77777777" w:rsidR="00A77270" w:rsidRPr="00C94334" w:rsidRDefault="00000000" w:rsidP="00410DC8">
            <w:pPr>
              <w:keepNext/>
              <w:spacing w:after="0"/>
              <w:rPr>
                <w:rFonts w:eastAsia="Calibri"/>
                <w:lang w:eastAsia="en-US"/>
              </w:rPr>
            </w:pPr>
            <w:r w:rsidRPr="00C94334">
              <w:rPr>
                <w:rFonts w:eastAsia="Calibri"/>
                <w:lang w:eastAsia="en-US"/>
              </w:rPr>
              <w:t>Initial marking</w:t>
            </w:r>
          </w:p>
        </w:tc>
        <w:tc>
          <w:tcPr>
            <w:tcW w:w="1522" w:type="dxa"/>
            <w:vAlign w:val="center"/>
          </w:tcPr>
          <w:p w14:paraId="464076BA" w14:textId="77777777" w:rsidR="00A77270" w:rsidRPr="00C94334" w:rsidRDefault="00000000" w:rsidP="00410DC8">
            <w:pPr>
              <w:keepNext/>
              <w:spacing w:after="0"/>
              <w:rPr>
                <w:rFonts w:eastAsia="Calibri"/>
                <w:lang w:eastAsia="en-US"/>
              </w:rPr>
            </w:pPr>
            <w:r w:rsidRPr="00C94334">
              <w:rPr>
                <w:rFonts w:eastAsia="Calibri"/>
                <w:lang w:eastAsia="en-US"/>
              </w:rPr>
              <w:t>&gt; 0.360 mm</w:t>
            </w:r>
          </w:p>
        </w:tc>
        <w:tc>
          <w:tcPr>
            <w:tcW w:w="1522" w:type="dxa"/>
            <w:vAlign w:val="center"/>
          </w:tcPr>
          <w:p w14:paraId="32178FEB" w14:textId="77777777" w:rsidR="00A77270" w:rsidRPr="00C94334" w:rsidRDefault="00000000" w:rsidP="00410DC8">
            <w:pPr>
              <w:keepNext/>
              <w:spacing w:after="0"/>
              <w:rPr>
                <w:rFonts w:eastAsia="Calibri"/>
                <w:lang w:eastAsia="en-US"/>
              </w:rPr>
            </w:pPr>
            <w:r w:rsidRPr="00C94334">
              <w:rPr>
                <w:rFonts w:eastAsia="Calibri"/>
                <w:lang w:eastAsia="en-US"/>
              </w:rPr>
              <w:t>&gt; 0.230 mm</w:t>
            </w:r>
          </w:p>
        </w:tc>
        <w:tc>
          <w:tcPr>
            <w:tcW w:w="1474" w:type="dxa"/>
            <w:vAlign w:val="center"/>
          </w:tcPr>
          <w:p w14:paraId="4CF8F5C0" w14:textId="77777777" w:rsidR="00A77270" w:rsidRPr="00C94334" w:rsidRDefault="00000000" w:rsidP="00410DC8">
            <w:pPr>
              <w:keepNext/>
              <w:spacing w:after="0"/>
              <w:rPr>
                <w:rFonts w:eastAsia="Calibri"/>
                <w:lang w:eastAsia="en-US"/>
              </w:rPr>
            </w:pPr>
            <w:r w:rsidRPr="00C94334">
              <w:rPr>
                <w:rFonts w:eastAsia="Calibri"/>
                <w:lang w:eastAsia="en-US"/>
              </w:rPr>
              <w:t>B-HR</w:t>
            </w:r>
          </w:p>
        </w:tc>
        <w:tc>
          <w:tcPr>
            <w:tcW w:w="1502" w:type="dxa"/>
            <w:vAlign w:val="center"/>
          </w:tcPr>
          <w:p w14:paraId="05F89641" w14:textId="77777777" w:rsidR="00A77270" w:rsidRPr="00C94334" w:rsidRDefault="00000000" w:rsidP="00410DC8">
            <w:pPr>
              <w:keepNext/>
              <w:spacing w:after="0"/>
              <w:rPr>
                <w:rFonts w:eastAsia="Calibri"/>
                <w:lang w:eastAsia="en-US"/>
              </w:rPr>
            </w:pPr>
            <w:r w:rsidRPr="00C94334">
              <w:rPr>
                <w:rFonts w:eastAsia="Calibri"/>
                <w:lang w:eastAsia="en-US"/>
              </w:rPr>
              <w:t>&gt; 300g/m</w:t>
            </w:r>
            <w:r w:rsidRPr="00C94334">
              <w:rPr>
                <w:rFonts w:eastAsia="Calibri"/>
                <w:vertAlign w:val="superscript"/>
                <w:lang w:eastAsia="en-US"/>
              </w:rPr>
              <w:t>2</w:t>
            </w:r>
          </w:p>
        </w:tc>
      </w:tr>
      <w:tr w:rsidR="009838DF" w14:paraId="72552B28" w14:textId="77777777" w:rsidTr="00410DC8">
        <w:trPr>
          <w:cantSplit/>
          <w:trHeight w:val="310"/>
        </w:trPr>
        <w:tc>
          <w:tcPr>
            <w:tcW w:w="1820" w:type="dxa"/>
            <w:vMerge/>
            <w:vAlign w:val="center"/>
          </w:tcPr>
          <w:p w14:paraId="664E0985" w14:textId="77777777" w:rsidR="00A77270" w:rsidRPr="00C94334" w:rsidRDefault="00A77270" w:rsidP="00410DC8">
            <w:pPr>
              <w:keepNext/>
              <w:spacing w:after="0"/>
              <w:rPr>
                <w:rFonts w:eastAsia="Calibri"/>
                <w:lang w:eastAsia="en-US"/>
              </w:rPr>
            </w:pPr>
          </w:p>
        </w:tc>
        <w:tc>
          <w:tcPr>
            <w:tcW w:w="1527" w:type="dxa"/>
            <w:vAlign w:val="center"/>
          </w:tcPr>
          <w:p w14:paraId="5AD01A91" w14:textId="77777777" w:rsidR="00A77270" w:rsidRPr="00C94334" w:rsidRDefault="00000000" w:rsidP="00410DC8">
            <w:pPr>
              <w:keepNext/>
              <w:spacing w:after="0"/>
              <w:rPr>
                <w:rFonts w:eastAsia="Calibri"/>
                <w:lang w:eastAsia="en-US"/>
              </w:rPr>
            </w:pPr>
            <w:r w:rsidRPr="00C94334">
              <w:rPr>
                <w:rFonts w:eastAsia="Calibri"/>
                <w:lang w:eastAsia="en-US"/>
              </w:rPr>
              <w:t>Remarking</w:t>
            </w:r>
          </w:p>
        </w:tc>
        <w:tc>
          <w:tcPr>
            <w:tcW w:w="1522" w:type="dxa"/>
            <w:vAlign w:val="center"/>
          </w:tcPr>
          <w:p w14:paraId="7C98120D" w14:textId="77777777" w:rsidR="00A77270" w:rsidRPr="00C94334" w:rsidRDefault="00000000" w:rsidP="00410DC8">
            <w:pPr>
              <w:keepNext/>
              <w:spacing w:after="0"/>
              <w:rPr>
                <w:rFonts w:eastAsia="Calibri"/>
                <w:lang w:eastAsia="en-US"/>
              </w:rPr>
            </w:pPr>
            <w:r w:rsidRPr="00C94334">
              <w:rPr>
                <w:rFonts w:eastAsia="Calibri"/>
                <w:lang w:eastAsia="en-US"/>
              </w:rPr>
              <w:t>&gt; 0.515 mm</w:t>
            </w:r>
          </w:p>
        </w:tc>
        <w:tc>
          <w:tcPr>
            <w:tcW w:w="1522" w:type="dxa"/>
            <w:vAlign w:val="center"/>
          </w:tcPr>
          <w:p w14:paraId="70F973B5" w14:textId="77777777" w:rsidR="00A77270" w:rsidRPr="00C94334" w:rsidRDefault="00000000" w:rsidP="00410DC8">
            <w:pPr>
              <w:keepNext/>
              <w:spacing w:after="0"/>
              <w:rPr>
                <w:rFonts w:eastAsia="Calibri"/>
                <w:lang w:eastAsia="en-US"/>
              </w:rPr>
            </w:pPr>
            <w:r w:rsidRPr="00C94334">
              <w:rPr>
                <w:rFonts w:eastAsia="Calibri"/>
                <w:lang w:eastAsia="en-US"/>
              </w:rPr>
              <w:t>&gt; 0.330 mm</w:t>
            </w:r>
          </w:p>
        </w:tc>
        <w:tc>
          <w:tcPr>
            <w:tcW w:w="1474" w:type="dxa"/>
            <w:vAlign w:val="center"/>
          </w:tcPr>
          <w:p w14:paraId="2CD8D1AE" w14:textId="77777777" w:rsidR="00A77270" w:rsidRPr="00C94334" w:rsidRDefault="00000000" w:rsidP="00410DC8">
            <w:pPr>
              <w:keepNext/>
              <w:spacing w:after="0"/>
              <w:rPr>
                <w:rFonts w:eastAsia="Calibri"/>
                <w:lang w:eastAsia="en-US"/>
              </w:rPr>
            </w:pPr>
            <w:r w:rsidRPr="00C94334">
              <w:rPr>
                <w:rFonts w:eastAsia="Calibri"/>
                <w:lang w:eastAsia="en-US"/>
              </w:rPr>
              <w:t>D-HR</w:t>
            </w:r>
          </w:p>
        </w:tc>
        <w:tc>
          <w:tcPr>
            <w:tcW w:w="1502" w:type="dxa"/>
            <w:vAlign w:val="center"/>
          </w:tcPr>
          <w:p w14:paraId="14F0BB7B" w14:textId="77777777" w:rsidR="00A77270" w:rsidRPr="00C94334" w:rsidRDefault="00000000" w:rsidP="00410DC8">
            <w:pPr>
              <w:keepNext/>
              <w:spacing w:after="0"/>
              <w:rPr>
                <w:rFonts w:eastAsia="Calibri"/>
                <w:lang w:eastAsia="en-US"/>
              </w:rPr>
            </w:pPr>
            <w:r w:rsidRPr="00C94334">
              <w:rPr>
                <w:rFonts w:eastAsia="Calibri"/>
                <w:lang w:eastAsia="en-US"/>
              </w:rPr>
              <w:t>&gt; 400g/m</w:t>
            </w:r>
            <w:r w:rsidRPr="00C94334">
              <w:rPr>
                <w:rFonts w:eastAsia="Calibri"/>
                <w:vertAlign w:val="superscript"/>
                <w:lang w:eastAsia="en-US"/>
              </w:rPr>
              <w:t>2</w:t>
            </w:r>
          </w:p>
        </w:tc>
      </w:tr>
      <w:tr w:rsidR="009838DF" w14:paraId="275BE3FF" w14:textId="77777777" w:rsidTr="00410DC8">
        <w:trPr>
          <w:cantSplit/>
          <w:trHeight w:val="568"/>
        </w:trPr>
        <w:tc>
          <w:tcPr>
            <w:tcW w:w="1820" w:type="dxa"/>
            <w:vMerge w:val="restart"/>
            <w:vAlign w:val="center"/>
          </w:tcPr>
          <w:p w14:paraId="486596B1" w14:textId="77777777" w:rsidR="00A77270" w:rsidRPr="00C94334" w:rsidRDefault="00000000" w:rsidP="00410DC8">
            <w:pPr>
              <w:keepNext/>
              <w:spacing w:after="0"/>
              <w:rPr>
                <w:rFonts w:eastAsia="Calibri"/>
                <w:lang w:eastAsia="en-US"/>
              </w:rPr>
            </w:pPr>
            <w:r w:rsidRPr="00C94334">
              <w:rPr>
                <w:rFonts w:eastAsia="Calibri"/>
                <w:lang w:eastAsia="en-US"/>
              </w:rPr>
              <w:t>RURAL</w:t>
            </w:r>
          </w:p>
        </w:tc>
        <w:tc>
          <w:tcPr>
            <w:tcW w:w="1527" w:type="dxa"/>
            <w:vAlign w:val="center"/>
          </w:tcPr>
          <w:p w14:paraId="7C52D332" w14:textId="77777777" w:rsidR="00A77270" w:rsidRPr="00C94334" w:rsidRDefault="00000000" w:rsidP="00410DC8">
            <w:pPr>
              <w:keepNext/>
              <w:spacing w:after="0"/>
              <w:rPr>
                <w:rFonts w:eastAsia="Calibri"/>
                <w:lang w:eastAsia="en-US"/>
              </w:rPr>
            </w:pPr>
            <w:r w:rsidRPr="00C94334">
              <w:rPr>
                <w:rFonts w:eastAsia="Calibri"/>
                <w:lang w:eastAsia="en-US"/>
              </w:rPr>
              <w:t>Initial marking</w:t>
            </w:r>
          </w:p>
        </w:tc>
        <w:tc>
          <w:tcPr>
            <w:tcW w:w="1522" w:type="dxa"/>
            <w:vAlign w:val="center"/>
          </w:tcPr>
          <w:p w14:paraId="107D2FA3" w14:textId="77777777" w:rsidR="00A77270" w:rsidRPr="00C94334" w:rsidRDefault="00000000" w:rsidP="00410DC8">
            <w:pPr>
              <w:keepNext/>
              <w:spacing w:after="0"/>
              <w:rPr>
                <w:rFonts w:eastAsia="Calibri"/>
                <w:lang w:eastAsia="en-US"/>
              </w:rPr>
            </w:pPr>
            <w:r w:rsidRPr="00C94334">
              <w:rPr>
                <w:rFonts w:eastAsia="Calibri"/>
                <w:lang w:eastAsia="en-US"/>
              </w:rPr>
              <w:t>&gt; 0.360 mm</w:t>
            </w:r>
          </w:p>
        </w:tc>
        <w:tc>
          <w:tcPr>
            <w:tcW w:w="1522" w:type="dxa"/>
            <w:vAlign w:val="center"/>
          </w:tcPr>
          <w:p w14:paraId="2D99271B" w14:textId="77777777" w:rsidR="00A77270" w:rsidRPr="00C94334" w:rsidRDefault="00000000" w:rsidP="00410DC8">
            <w:pPr>
              <w:keepNext/>
              <w:spacing w:after="0"/>
              <w:rPr>
                <w:rFonts w:eastAsia="Calibri"/>
                <w:lang w:eastAsia="en-US"/>
              </w:rPr>
            </w:pPr>
            <w:r w:rsidRPr="00C94334">
              <w:rPr>
                <w:rFonts w:eastAsia="Calibri"/>
                <w:lang w:eastAsia="en-US"/>
              </w:rPr>
              <w:t>&gt; 0.230 mm</w:t>
            </w:r>
          </w:p>
        </w:tc>
        <w:tc>
          <w:tcPr>
            <w:tcW w:w="1474" w:type="dxa"/>
            <w:vAlign w:val="center"/>
          </w:tcPr>
          <w:p w14:paraId="677DF4B3" w14:textId="77777777" w:rsidR="00A77270" w:rsidRPr="00C94334" w:rsidRDefault="00000000" w:rsidP="00410DC8">
            <w:pPr>
              <w:keepNext/>
              <w:spacing w:after="0"/>
              <w:rPr>
                <w:rFonts w:eastAsia="Calibri"/>
                <w:lang w:eastAsia="en-US"/>
              </w:rPr>
            </w:pPr>
            <w:r w:rsidRPr="00C94334">
              <w:rPr>
                <w:rFonts w:eastAsia="Calibri"/>
                <w:lang w:eastAsia="en-US"/>
              </w:rPr>
              <w:t>B-HR</w:t>
            </w:r>
          </w:p>
        </w:tc>
        <w:tc>
          <w:tcPr>
            <w:tcW w:w="1502" w:type="dxa"/>
            <w:vAlign w:val="center"/>
          </w:tcPr>
          <w:p w14:paraId="66215237" w14:textId="77777777" w:rsidR="00A77270" w:rsidRPr="00C94334" w:rsidRDefault="00000000" w:rsidP="00410DC8">
            <w:pPr>
              <w:keepNext/>
              <w:spacing w:after="0"/>
              <w:rPr>
                <w:rFonts w:eastAsia="Calibri"/>
                <w:lang w:eastAsia="en-US"/>
              </w:rPr>
            </w:pPr>
            <w:r w:rsidRPr="00C94334">
              <w:rPr>
                <w:rFonts w:eastAsia="Calibri"/>
                <w:lang w:eastAsia="en-US"/>
              </w:rPr>
              <w:t>&gt; 300g/m</w:t>
            </w:r>
            <w:r w:rsidRPr="00C94334">
              <w:rPr>
                <w:rFonts w:eastAsia="Calibri"/>
                <w:vertAlign w:val="superscript"/>
                <w:lang w:eastAsia="en-US"/>
              </w:rPr>
              <w:t>2</w:t>
            </w:r>
          </w:p>
        </w:tc>
      </w:tr>
      <w:tr w:rsidR="009838DF" w14:paraId="7AF01866" w14:textId="77777777" w:rsidTr="00410DC8">
        <w:trPr>
          <w:cantSplit/>
          <w:trHeight w:val="310"/>
        </w:trPr>
        <w:tc>
          <w:tcPr>
            <w:tcW w:w="1820" w:type="dxa"/>
            <w:vMerge/>
            <w:vAlign w:val="center"/>
          </w:tcPr>
          <w:p w14:paraId="0B466337" w14:textId="77777777" w:rsidR="00A77270" w:rsidRPr="00C94334" w:rsidRDefault="00A77270" w:rsidP="00410DC8">
            <w:pPr>
              <w:keepNext/>
              <w:spacing w:after="0"/>
              <w:rPr>
                <w:rFonts w:eastAsia="Calibri"/>
                <w:lang w:eastAsia="en-US"/>
              </w:rPr>
            </w:pPr>
          </w:p>
        </w:tc>
        <w:tc>
          <w:tcPr>
            <w:tcW w:w="1527" w:type="dxa"/>
            <w:vAlign w:val="center"/>
          </w:tcPr>
          <w:p w14:paraId="2658E396" w14:textId="77777777" w:rsidR="00A77270" w:rsidRPr="00C94334" w:rsidRDefault="00000000" w:rsidP="00410DC8">
            <w:pPr>
              <w:keepNext/>
              <w:spacing w:after="0"/>
              <w:rPr>
                <w:rFonts w:eastAsia="Calibri"/>
                <w:lang w:eastAsia="en-US"/>
              </w:rPr>
            </w:pPr>
            <w:r w:rsidRPr="00C94334">
              <w:rPr>
                <w:rFonts w:eastAsia="Calibri"/>
                <w:lang w:eastAsia="en-US"/>
              </w:rPr>
              <w:t>Remarking</w:t>
            </w:r>
          </w:p>
        </w:tc>
        <w:tc>
          <w:tcPr>
            <w:tcW w:w="1522" w:type="dxa"/>
            <w:vAlign w:val="center"/>
          </w:tcPr>
          <w:p w14:paraId="3B1FCA95" w14:textId="77777777" w:rsidR="00A77270" w:rsidRPr="00C94334" w:rsidRDefault="00000000" w:rsidP="00410DC8">
            <w:pPr>
              <w:keepNext/>
              <w:spacing w:after="0"/>
              <w:rPr>
                <w:rFonts w:eastAsia="Calibri"/>
                <w:lang w:eastAsia="en-US"/>
              </w:rPr>
            </w:pPr>
            <w:r w:rsidRPr="00C94334">
              <w:rPr>
                <w:rFonts w:eastAsia="Calibri"/>
                <w:lang w:eastAsia="en-US"/>
              </w:rPr>
              <w:t>&gt; 0.360 mm</w:t>
            </w:r>
          </w:p>
        </w:tc>
        <w:tc>
          <w:tcPr>
            <w:tcW w:w="1522" w:type="dxa"/>
            <w:vAlign w:val="center"/>
          </w:tcPr>
          <w:p w14:paraId="4DAB8ED8" w14:textId="77777777" w:rsidR="00A77270" w:rsidRPr="00C94334" w:rsidRDefault="00000000" w:rsidP="00410DC8">
            <w:pPr>
              <w:keepNext/>
              <w:spacing w:after="0"/>
              <w:rPr>
                <w:rFonts w:eastAsia="Calibri"/>
                <w:lang w:eastAsia="en-US"/>
              </w:rPr>
            </w:pPr>
            <w:r w:rsidRPr="00C94334">
              <w:rPr>
                <w:rFonts w:eastAsia="Calibri"/>
                <w:lang w:eastAsia="en-US"/>
              </w:rPr>
              <w:t>&gt; 0.230 mm</w:t>
            </w:r>
          </w:p>
        </w:tc>
        <w:tc>
          <w:tcPr>
            <w:tcW w:w="1474" w:type="dxa"/>
            <w:vAlign w:val="center"/>
          </w:tcPr>
          <w:p w14:paraId="4993D0B5" w14:textId="77777777" w:rsidR="00A77270" w:rsidRPr="00C94334" w:rsidRDefault="00000000" w:rsidP="00410DC8">
            <w:pPr>
              <w:keepNext/>
              <w:spacing w:after="0"/>
              <w:rPr>
                <w:rFonts w:eastAsia="Calibri"/>
                <w:lang w:eastAsia="en-US"/>
              </w:rPr>
            </w:pPr>
            <w:r w:rsidRPr="00C94334">
              <w:rPr>
                <w:rFonts w:eastAsia="Calibri"/>
                <w:lang w:eastAsia="en-US"/>
              </w:rPr>
              <w:t>B-HR</w:t>
            </w:r>
          </w:p>
        </w:tc>
        <w:tc>
          <w:tcPr>
            <w:tcW w:w="1502" w:type="dxa"/>
            <w:vAlign w:val="center"/>
          </w:tcPr>
          <w:p w14:paraId="46BA7A3C" w14:textId="77777777" w:rsidR="00A77270" w:rsidRPr="00C94334" w:rsidRDefault="00000000" w:rsidP="00410DC8">
            <w:pPr>
              <w:keepNext/>
              <w:spacing w:after="0"/>
              <w:rPr>
                <w:rFonts w:eastAsia="Calibri"/>
                <w:lang w:eastAsia="en-US"/>
              </w:rPr>
            </w:pPr>
            <w:r w:rsidRPr="00C94334">
              <w:rPr>
                <w:rFonts w:eastAsia="Calibri"/>
                <w:lang w:eastAsia="en-US"/>
              </w:rPr>
              <w:t>&gt; 300g/m</w:t>
            </w:r>
            <w:r w:rsidRPr="00C94334">
              <w:rPr>
                <w:rFonts w:eastAsia="Calibri"/>
                <w:vertAlign w:val="superscript"/>
                <w:lang w:eastAsia="en-US"/>
              </w:rPr>
              <w:t>2</w:t>
            </w:r>
          </w:p>
        </w:tc>
      </w:tr>
      <w:tr w:rsidR="009838DF" w14:paraId="08E78878" w14:textId="77777777" w:rsidTr="00410DC8">
        <w:trPr>
          <w:cantSplit/>
          <w:trHeight w:val="568"/>
        </w:trPr>
        <w:tc>
          <w:tcPr>
            <w:tcW w:w="1820" w:type="dxa"/>
            <w:vMerge w:val="restart"/>
            <w:vAlign w:val="center"/>
          </w:tcPr>
          <w:p w14:paraId="67E501A1" w14:textId="77777777" w:rsidR="00A77270" w:rsidRPr="00C94334" w:rsidRDefault="00000000" w:rsidP="00410DC8">
            <w:pPr>
              <w:keepNext/>
              <w:spacing w:after="0"/>
              <w:rPr>
                <w:rFonts w:eastAsia="Calibri"/>
                <w:lang w:eastAsia="en-US"/>
              </w:rPr>
            </w:pPr>
            <w:r w:rsidRPr="00C94334">
              <w:rPr>
                <w:rFonts w:eastAsia="Calibri"/>
                <w:lang w:eastAsia="en-US"/>
              </w:rPr>
              <w:t>AERODROMES</w:t>
            </w:r>
          </w:p>
        </w:tc>
        <w:tc>
          <w:tcPr>
            <w:tcW w:w="1527" w:type="dxa"/>
            <w:vAlign w:val="center"/>
          </w:tcPr>
          <w:p w14:paraId="577C7200" w14:textId="77777777" w:rsidR="00A77270" w:rsidRPr="00C94334" w:rsidRDefault="00000000" w:rsidP="00410DC8">
            <w:pPr>
              <w:keepNext/>
              <w:spacing w:after="0"/>
              <w:rPr>
                <w:rFonts w:eastAsia="Calibri"/>
                <w:lang w:eastAsia="en-US"/>
              </w:rPr>
            </w:pPr>
            <w:r w:rsidRPr="00C94334">
              <w:rPr>
                <w:rFonts w:eastAsia="Calibri"/>
                <w:lang w:eastAsia="en-US"/>
              </w:rPr>
              <w:t>Initial marking</w:t>
            </w:r>
          </w:p>
        </w:tc>
        <w:tc>
          <w:tcPr>
            <w:tcW w:w="1522" w:type="dxa"/>
            <w:vAlign w:val="center"/>
          </w:tcPr>
          <w:p w14:paraId="5C2E5525" w14:textId="77777777" w:rsidR="00A77270" w:rsidRPr="00C94334" w:rsidRDefault="00000000" w:rsidP="00410DC8">
            <w:pPr>
              <w:keepNext/>
              <w:spacing w:after="0"/>
              <w:rPr>
                <w:rFonts w:eastAsia="Calibri"/>
                <w:lang w:eastAsia="en-US"/>
              </w:rPr>
            </w:pPr>
            <w:r w:rsidRPr="00C94334">
              <w:rPr>
                <w:rFonts w:eastAsia="Calibri"/>
                <w:lang w:eastAsia="en-US"/>
              </w:rPr>
              <w:t>&gt; 0.360 mm</w:t>
            </w:r>
          </w:p>
        </w:tc>
        <w:tc>
          <w:tcPr>
            <w:tcW w:w="1522" w:type="dxa"/>
            <w:vAlign w:val="center"/>
          </w:tcPr>
          <w:p w14:paraId="788562E6" w14:textId="77777777" w:rsidR="00A77270" w:rsidRPr="00C94334" w:rsidRDefault="00000000" w:rsidP="00410DC8">
            <w:pPr>
              <w:keepNext/>
              <w:spacing w:after="0"/>
              <w:rPr>
                <w:rFonts w:eastAsia="Calibri"/>
                <w:lang w:eastAsia="en-US"/>
              </w:rPr>
            </w:pPr>
            <w:r w:rsidRPr="00C94334">
              <w:rPr>
                <w:rFonts w:eastAsia="Calibri"/>
                <w:lang w:eastAsia="en-US"/>
              </w:rPr>
              <w:t>&gt; 0.230 mm</w:t>
            </w:r>
          </w:p>
        </w:tc>
        <w:tc>
          <w:tcPr>
            <w:tcW w:w="1474" w:type="dxa"/>
            <w:vAlign w:val="center"/>
          </w:tcPr>
          <w:p w14:paraId="3030186D" w14:textId="77777777" w:rsidR="00A77270" w:rsidRPr="00C94334" w:rsidRDefault="00000000" w:rsidP="00410DC8">
            <w:pPr>
              <w:keepNext/>
              <w:spacing w:after="0"/>
              <w:rPr>
                <w:rFonts w:eastAsia="Calibri"/>
                <w:lang w:eastAsia="en-US"/>
              </w:rPr>
            </w:pPr>
            <w:r w:rsidRPr="00C94334">
              <w:rPr>
                <w:rFonts w:eastAsia="Calibri"/>
                <w:lang w:eastAsia="en-US"/>
              </w:rPr>
              <w:t>Not required</w:t>
            </w:r>
          </w:p>
        </w:tc>
        <w:tc>
          <w:tcPr>
            <w:tcW w:w="1502" w:type="dxa"/>
            <w:vAlign w:val="center"/>
          </w:tcPr>
          <w:p w14:paraId="4025E5A4" w14:textId="77777777" w:rsidR="00A77270" w:rsidRPr="00C94334" w:rsidRDefault="00000000" w:rsidP="00410DC8">
            <w:pPr>
              <w:keepNext/>
              <w:spacing w:after="0"/>
              <w:rPr>
                <w:rFonts w:eastAsia="Calibri"/>
                <w:lang w:eastAsia="en-US"/>
              </w:rPr>
            </w:pPr>
            <w:r w:rsidRPr="00C94334">
              <w:rPr>
                <w:rFonts w:eastAsia="Calibri"/>
                <w:lang w:eastAsia="en-US"/>
              </w:rPr>
              <w:t>&gt; 300g/m</w:t>
            </w:r>
            <w:r w:rsidRPr="00C94334">
              <w:rPr>
                <w:rFonts w:eastAsia="Calibri"/>
                <w:vertAlign w:val="superscript"/>
                <w:lang w:eastAsia="en-US"/>
              </w:rPr>
              <w:t>2</w:t>
            </w:r>
          </w:p>
        </w:tc>
      </w:tr>
      <w:tr w:rsidR="009838DF" w14:paraId="7E6246B6" w14:textId="77777777" w:rsidTr="00410DC8">
        <w:trPr>
          <w:cantSplit/>
          <w:trHeight w:val="292"/>
        </w:trPr>
        <w:tc>
          <w:tcPr>
            <w:tcW w:w="1820" w:type="dxa"/>
            <w:vMerge/>
            <w:vAlign w:val="center"/>
          </w:tcPr>
          <w:p w14:paraId="356B0670" w14:textId="77777777" w:rsidR="00A77270" w:rsidRPr="00C94334" w:rsidRDefault="00A77270" w:rsidP="00410DC8">
            <w:pPr>
              <w:keepNext/>
              <w:spacing w:after="0"/>
              <w:rPr>
                <w:rFonts w:eastAsia="Calibri"/>
                <w:lang w:eastAsia="en-US"/>
              </w:rPr>
            </w:pPr>
          </w:p>
        </w:tc>
        <w:tc>
          <w:tcPr>
            <w:tcW w:w="1527" w:type="dxa"/>
            <w:vAlign w:val="center"/>
          </w:tcPr>
          <w:p w14:paraId="65E2BBEB" w14:textId="77777777" w:rsidR="00A77270" w:rsidRPr="00C94334" w:rsidRDefault="00000000" w:rsidP="00410DC8">
            <w:pPr>
              <w:keepNext/>
              <w:spacing w:after="0"/>
              <w:rPr>
                <w:rFonts w:eastAsia="Calibri"/>
                <w:lang w:eastAsia="en-US"/>
              </w:rPr>
            </w:pPr>
            <w:r w:rsidRPr="00C94334">
              <w:rPr>
                <w:rFonts w:eastAsia="Calibri"/>
                <w:lang w:eastAsia="en-US"/>
              </w:rPr>
              <w:t>Remarking</w:t>
            </w:r>
          </w:p>
        </w:tc>
        <w:tc>
          <w:tcPr>
            <w:tcW w:w="1522" w:type="dxa"/>
            <w:vAlign w:val="center"/>
          </w:tcPr>
          <w:p w14:paraId="46502048" w14:textId="77777777" w:rsidR="00A77270" w:rsidRPr="00C94334" w:rsidRDefault="00000000" w:rsidP="00410DC8">
            <w:pPr>
              <w:keepNext/>
              <w:spacing w:after="0"/>
              <w:rPr>
                <w:rFonts w:eastAsia="Calibri"/>
                <w:lang w:eastAsia="en-US"/>
              </w:rPr>
            </w:pPr>
            <w:r w:rsidRPr="00C94334">
              <w:rPr>
                <w:rFonts w:eastAsia="Calibri"/>
                <w:lang w:eastAsia="en-US"/>
              </w:rPr>
              <w:t>&gt; 0.360 mm</w:t>
            </w:r>
          </w:p>
        </w:tc>
        <w:tc>
          <w:tcPr>
            <w:tcW w:w="1522" w:type="dxa"/>
            <w:vAlign w:val="center"/>
          </w:tcPr>
          <w:p w14:paraId="0AF331F1" w14:textId="77777777" w:rsidR="00A77270" w:rsidRPr="00C94334" w:rsidRDefault="00000000" w:rsidP="00410DC8">
            <w:pPr>
              <w:keepNext/>
              <w:spacing w:after="0"/>
              <w:rPr>
                <w:rFonts w:eastAsia="Calibri"/>
                <w:lang w:eastAsia="en-US"/>
              </w:rPr>
            </w:pPr>
            <w:r w:rsidRPr="00C94334">
              <w:rPr>
                <w:rFonts w:eastAsia="Calibri"/>
                <w:lang w:eastAsia="en-US"/>
              </w:rPr>
              <w:t>&gt; 0.230 mm</w:t>
            </w:r>
          </w:p>
        </w:tc>
        <w:tc>
          <w:tcPr>
            <w:tcW w:w="1474" w:type="dxa"/>
            <w:vAlign w:val="center"/>
          </w:tcPr>
          <w:p w14:paraId="2ECF9E7A" w14:textId="77777777" w:rsidR="00A77270" w:rsidRPr="00C94334" w:rsidRDefault="00000000" w:rsidP="00410DC8">
            <w:pPr>
              <w:keepNext/>
              <w:spacing w:after="0"/>
              <w:rPr>
                <w:rFonts w:eastAsia="Calibri"/>
                <w:lang w:eastAsia="en-US"/>
              </w:rPr>
            </w:pPr>
            <w:r w:rsidRPr="00C94334">
              <w:rPr>
                <w:rFonts w:eastAsia="Calibri"/>
                <w:lang w:eastAsia="en-US"/>
              </w:rPr>
              <w:t>Not required</w:t>
            </w:r>
          </w:p>
        </w:tc>
        <w:tc>
          <w:tcPr>
            <w:tcW w:w="1502" w:type="dxa"/>
            <w:vAlign w:val="center"/>
          </w:tcPr>
          <w:p w14:paraId="6DFF8370" w14:textId="77777777" w:rsidR="00A77270" w:rsidRPr="00C94334" w:rsidRDefault="00000000" w:rsidP="00410DC8">
            <w:pPr>
              <w:keepNext/>
              <w:spacing w:after="0"/>
              <w:rPr>
                <w:rFonts w:eastAsia="Calibri"/>
                <w:lang w:eastAsia="en-US"/>
              </w:rPr>
            </w:pPr>
            <w:r w:rsidRPr="00C94334">
              <w:rPr>
                <w:rFonts w:eastAsia="Calibri"/>
                <w:lang w:eastAsia="en-US"/>
              </w:rPr>
              <w:t>&gt; 300g/m</w:t>
            </w:r>
            <w:r w:rsidRPr="00C94334">
              <w:rPr>
                <w:rFonts w:eastAsia="Calibri"/>
                <w:vertAlign w:val="superscript"/>
                <w:lang w:eastAsia="en-US"/>
              </w:rPr>
              <w:t>2</w:t>
            </w:r>
          </w:p>
        </w:tc>
      </w:tr>
      <w:tr w:rsidR="009838DF" w14:paraId="74910F92" w14:textId="77777777" w:rsidTr="00410DC8">
        <w:trPr>
          <w:cantSplit/>
          <w:trHeight w:val="584"/>
        </w:trPr>
        <w:tc>
          <w:tcPr>
            <w:tcW w:w="9368" w:type="dxa"/>
            <w:gridSpan w:val="6"/>
            <w:vAlign w:val="center"/>
          </w:tcPr>
          <w:p w14:paraId="1B3FAB08" w14:textId="77777777" w:rsidR="00A77270" w:rsidRPr="00C94334" w:rsidRDefault="00000000" w:rsidP="00410DC8">
            <w:pPr>
              <w:spacing w:after="0"/>
              <w:rPr>
                <w:rFonts w:eastAsia="Calibri"/>
                <w:lang w:eastAsia="en-US"/>
              </w:rPr>
            </w:pPr>
            <w:r w:rsidRPr="00C94334">
              <w:rPr>
                <w:rFonts w:eastAsia="Calibri"/>
                <w:b/>
                <w:lang w:eastAsia="en-US"/>
              </w:rPr>
              <w:t>Note:</w:t>
            </w:r>
            <w:r w:rsidRPr="00C94334">
              <w:rPr>
                <w:rFonts w:eastAsia="Calibri"/>
                <w:lang w:eastAsia="en-US"/>
              </w:rPr>
              <w:t xml:space="preserve"> Paint film thickness tolerances exclude surface applied glass beads.</w:t>
            </w:r>
          </w:p>
        </w:tc>
      </w:tr>
    </w:tbl>
    <w:p w14:paraId="7C0F40AF" w14:textId="77777777" w:rsidR="00A77270" w:rsidRPr="0049683D" w:rsidRDefault="00A77270" w:rsidP="00A77270"/>
    <w:tbl>
      <w:tblPr>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4A0" w:firstRow="1" w:lastRow="0" w:firstColumn="1" w:lastColumn="0" w:noHBand="0" w:noVBand="1"/>
      </w:tblPr>
      <w:tblGrid>
        <w:gridCol w:w="1287"/>
        <w:gridCol w:w="1616"/>
        <w:gridCol w:w="2101"/>
        <w:gridCol w:w="2585"/>
        <w:gridCol w:w="2719"/>
      </w:tblGrid>
      <w:tr w:rsidR="009838DF" w14:paraId="318D41E8" w14:textId="77777777" w:rsidTr="00410DC8">
        <w:trPr>
          <w:cantSplit/>
          <w:trHeight w:val="449"/>
        </w:trPr>
        <w:tc>
          <w:tcPr>
            <w:tcW w:w="9043" w:type="dxa"/>
            <w:gridSpan w:val="5"/>
            <w:vAlign w:val="center"/>
          </w:tcPr>
          <w:p w14:paraId="70316219" w14:textId="77777777" w:rsidR="00A77270" w:rsidRPr="00C94334" w:rsidRDefault="00000000" w:rsidP="00410DC8">
            <w:pPr>
              <w:keepNext/>
              <w:spacing w:after="0"/>
              <w:rPr>
                <w:rFonts w:eastAsia="Calibri"/>
                <w:b/>
                <w:lang w:eastAsia="en-US"/>
              </w:rPr>
            </w:pPr>
            <w:r w:rsidRPr="00C94334">
              <w:rPr>
                <w:rFonts w:eastAsia="Calibri"/>
                <w:b/>
                <w:lang w:eastAsia="en-US"/>
              </w:rPr>
              <w:lastRenderedPageBreak/>
              <w:t>Table – Application Times – All Longitudinal and Transverse Pavement Markings</w:t>
            </w:r>
          </w:p>
        </w:tc>
      </w:tr>
      <w:tr w:rsidR="009838DF" w14:paraId="0D668626" w14:textId="77777777" w:rsidTr="00410DC8">
        <w:trPr>
          <w:cantSplit/>
          <w:trHeight w:val="449"/>
        </w:trPr>
        <w:tc>
          <w:tcPr>
            <w:tcW w:w="2547" w:type="dxa"/>
            <w:gridSpan w:val="2"/>
            <w:vAlign w:val="center"/>
          </w:tcPr>
          <w:p w14:paraId="13263F9E" w14:textId="77777777" w:rsidR="00A77270" w:rsidRPr="00C94334" w:rsidRDefault="00000000" w:rsidP="00410DC8">
            <w:pPr>
              <w:keepNext/>
              <w:spacing w:after="0"/>
              <w:rPr>
                <w:rFonts w:eastAsia="Calibri"/>
                <w:b/>
                <w:lang w:eastAsia="en-US"/>
              </w:rPr>
            </w:pPr>
            <w:r w:rsidRPr="00C94334">
              <w:rPr>
                <w:rFonts w:eastAsia="Calibri"/>
                <w:b/>
                <w:lang w:eastAsia="en-US"/>
              </w:rPr>
              <w:t>Location</w:t>
            </w:r>
          </w:p>
        </w:tc>
        <w:tc>
          <w:tcPr>
            <w:tcW w:w="1843" w:type="dxa"/>
            <w:vAlign w:val="center"/>
          </w:tcPr>
          <w:p w14:paraId="3D635E2D" w14:textId="77777777" w:rsidR="00A77270" w:rsidRPr="00C94334" w:rsidRDefault="00000000" w:rsidP="00410DC8">
            <w:pPr>
              <w:keepNext/>
              <w:spacing w:after="0"/>
              <w:rPr>
                <w:rFonts w:eastAsia="Calibri"/>
                <w:b/>
                <w:lang w:eastAsia="en-US"/>
              </w:rPr>
            </w:pPr>
            <w:r w:rsidRPr="00C94334">
              <w:rPr>
                <w:rFonts w:eastAsia="Calibri"/>
                <w:b/>
                <w:lang w:eastAsia="en-US"/>
              </w:rPr>
              <w:t>Works</w:t>
            </w:r>
          </w:p>
        </w:tc>
        <w:tc>
          <w:tcPr>
            <w:tcW w:w="2268" w:type="dxa"/>
            <w:vAlign w:val="center"/>
          </w:tcPr>
          <w:p w14:paraId="2820ACA8" w14:textId="77777777" w:rsidR="00A77270" w:rsidRPr="00C94334" w:rsidRDefault="00000000" w:rsidP="00410DC8">
            <w:pPr>
              <w:keepNext/>
              <w:spacing w:after="0"/>
              <w:rPr>
                <w:rFonts w:eastAsia="Calibri"/>
                <w:b/>
                <w:lang w:eastAsia="en-US"/>
              </w:rPr>
            </w:pPr>
            <w:r w:rsidRPr="00C94334">
              <w:rPr>
                <w:rFonts w:eastAsia="Calibri"/>
                <w:b/>
                <w:lang w:eastAsia="en-US"/>
              </w:rPr>
              <w:t>Longitudinal markings</w:t>
            </w:r>
          </w:p>
        </w:tc>
        <w:tc>
          <w:tcPr>
            <w:tcW w:w="2385" w:type="dxa"/>
            <w:vAlign w:val="center"/>
          </w:tcPr>
          <w:p w14:paraId="088C6760" w14:textId="77777777" w:rsidR="00A77270" w:rsidRPr="00C94334" w:rsidRDefault="00000000" w:rsidP="00410DC8">
            <w:pPr>
              <w:keepNext/>
              <w:spacing w:after="0"/>
              <w:rPr>
                <w:rFonts w:eastAsia="Calibri"/>
                <w:b/>
                <w:lang w:eastAsia="en-US"/>
              </w:rPr>
            </w:pPr>
            <w:r w:rsidRPr="00C94334">
              <w:rPr>
                <w:rFonts w:eastAsia="Calibri"/>
                <w:b/>
                <w:lang w:eastAsia="en-US"/>
              </w:rPr>
              <w:t>Transverse markings</w:t>
            </w:r>
          </w:p>
        </w:tc>
      </w:tr>
      <w:tr w:rsidR="009838DF" w14:paraId="74E0D3EB" w14:textId="77777777" w:rsidTr="00410DC8">
        <w:trPr>
          <w:cantSplit/>
          <w:trHeight w:val="449"/>
        </w:trPr>
        <w:tc>
          <w:tcPr>
            <w:tcW w:w="1129" w:type="dxa"/>
            <w:vMerge w:val="restart"/>
            <w:vAlign w:val="center"/>
          </w:tcPr>
          <w:p w14:paraId="31352317" w14:textId="77777777" w:rsidR="00A77270" w:rsidRPr="00C94334" w:rsidRDefault="00000000" w:rsidP="00410DC8">
            <w:pPr>
              <w:keepNext/>
              <w:spacing w:after="0"/>
              <w:rPr>
                <w:rFonts w:eastAsia="Calibri"/>
                <w:lang w:eastAsia="en-US"/>
              </w:rPr>
            </w:pPr>
            <w:r w:rsidRPr="00C94334">
              <w:rPr>
                <w:rFonts w:eastAsia="Calibri"/>
                <w:lang w:eastAsia="en-US"/>
              </w:rPr>
              <w:t>URBAN</w:t>
            </w:r>
          </w:p>
        </w:tc>
        <w:tc>
          <w:tcPr>
            <w:tcW w:w="1418" w:type="dxa"/>
            <w:vMerge w:val="restart"/>
            <w:vAlign w:val="center"/>
          </w:tcPr>
          <w:p w14:paraId="5E90078A" w14:textId="77777777" w:rsidR="00A77270" w:rsidRPr="00C94334" w:rsidRDefault="00000000" w:rsidP="00410DC8">
            <w:pPr>
              <w:keepNext/>
              <w:spacing w:after="0"/>
              <w:rPr>
                <w:rFonts w:eastAsia="Calibri"/>
                <w:lang w:eastAsia="en-US"/>
              </w:rPr>
            </w:pPr>
            <w:r w:rsidRPr="00C94334">
              <w:rPr>
                <w:rFonts w:eastAsia="Calibri"/>
                <w:lang w:eastAsia="en-US"/>
              </w:rPr>
              <w:t>New Pavement Marking</w:t>
            </w:r>
          </w:p>
        </w:tc>
        <w:tc>
          <w:tcPr>
            <w:tcW w:w="1843" w:type="dxa"/>
            <w:vAlign w:val="center"/>
          </w:tcPr>
          <w:p w14:paraId="567E1F55" w14:textId="77777777" w:rsidR="00A77270" w:rsidRPr="00C94334" w:rsidRDefault="00000000" w:rsidP="00410DC8">
            <w:pPr>
              <w:keepNext/>
              <w:spacing w:after="0"/>
              <w:rPr>
                <w:rFonts w:eastAsia="Calibri"/>
                <w:lang w:eastAsia="en-US"/>
              </w:rPr>
            </w:pPr>
            <w:r w:rsidRPr="00C94334">
              <w:rPr>
                <w:rFonts w:eastAsia="Calibri"/>
                <w:lang w:eastAsia="en-US"/>
              </w:rPr>
              <w:t>Initial marking</w:t>
            </w:r>
          </w:p>
        </w:tc>
        <w:tc>
          <w:tcPr>
            <w:tcW w:w="2268" w:type="dxa"/>
            <w:vAlign w:val="center"/>
          </w:tcPr>
          <w:p w14:paraId="3F84F6CA" w14:textId="77777777" w:rsidR="00A77270" w:rsidRPr="00C94334" w:rsidRDefault="00000000" w:rsidP="00410DC8">
            <w:pPr>
              <w:keepNext/>
              <w:spacing w:after="0"/>
              <w:rPr>
                <w:rFonts w:eastAsia="Calibri"/>
                <w:lang w:eastAsia="en-US"/>
              </w:rPr>
            </w:pPr>
            <w:r w:rsidRPr="00C94334">
              <w:rPr>
                <w:rFonts w:eastAsia="Calibri"/>
                <w:lang w:eastAsia="en-US"/>
              </w:rPr>
              <w:t>Before opening of works to traffic</w:t>
            </w:r>
          </w:p>
        </w:tc>
        <w:tc>
          <w:tcPr>
            <w:tcW w:w="2385" w:type="dxa"/>
            <w:vAlign w:val="center"/>
          </w:tcPr>
          <w:p w14:paraId="6AFC8756" w14:textId="77777777" w:rsidR="00A77270" w:rsidRPr="00C94334" w:rsidRDefault="00000000" w:rsidP="00410DC8">
            <w:pPr>
              <w:keepNext/>
              <w:spacing w:after="0"/>
              <w:rPr>
                <w:rFonts w:eastAsia="Calibri"/>
                <w:lang w:eastAsia="en-US"/>
              </w:rPr>
            </w:pPr>
            <w:r w:rsidRPr="00C94334">
              <w:rPr>
                <w:rFonts w:eastAsia="Calibri"/>
                <w:lang w:eastAsia="en-US"/>
              </w:rPr>
              <w:t>Before opening of works to traffic</w:t>
            </w:r>
          </w:p>
        </w:tc>
      </w:tr>
      <w:tr w:rsidR="009838DF" w14:paraId="3062A52E" w14:textId="77777777" w:rsidTr="00410DC8">
        <w:trPr>
          <w:cantSplit/>
          <w:trHeight w:val="434"/>
        </w:trPr>
        <w:tc>
          <w:tcPr>
            <w:tcW w:w="1129" w:type="dxa"/>
            <w:vMerge/>
            <w:vAlign w:val="center"/>
          </w:tcPr>
          <w:p w14:paraId="702ECAF1" w14:textId="77777777" w:rsidR="00A77270" w:rsidRPr="00C94334" w:rsidRDefault="00A77270" w:rsidP="00410DC8">
            <w:pPr>
              <w:keepNext/>
              <w:spacing w:after="0"/>
              <w:rPr>
                <w:rFonts w:eastAsia="Calibri"/>
                <w:lang w:eastAsia="en-US"/>
              </w:rPr>
            </w:pPr>
          </w:p>
        </w:tc>
        <w:tc>
          <w:tcPr>
            <w:tcW w:w="1418" w:type="dxa"/>
            <w:vMerge/>
            <w:vAlign w:val="center"/>
          </w:tcPr>
          <w:p w14:paraId="4E2C6108" w14:textId="77777777" w:rsidR="00A77270" w:rsidRPr="00C94334" w:rsidRDefault="00A77270" w:rsidP="00410DC8">
            <w:pPr>
              <w:keepNext/>
              <w:spacing w:after="0"/>
              <w:rPr>
                <w:rFonts w:eastAsia="Calibri"/>
                <w:lang w:eastAsia="en-US"/>
              </w:rPr>
            </w:pPr>
          </w:p>
        </w:tc>
        <w:tc>
          <w:tcPr>
            <w:tcW w:w="1843" w:type="dxa"/>
            <w:vAlign w:val="center"/>
          </w:tcPr>
          <w:p w14:paraId="179355E3" w14:textId="77777777" w:rsidR="00A77270" w:rsidRPr="00C94334" w:rsidRDefault="00000000" w:rsidP="00410DC8">
            <w:pPr>
              <w:keepNext/>
              <w:spacing w:after="0"/>
              <w:rPr>
                <w:rFonts w:eastAsia="Calibri"/>
                <w:lang w:eastAsia="en-US"/>
              </w:rPr>
            </w:pPr>
            <w:r w:rsidRPr="00C94334">
              <w:rPr>
                <w:rFonts w:eastAsia="Calibri"/>
                <w:lang w:eastAsia="en-US"/>
              </w:rPr>
              <w:t>Resurfacing and/or resealing</w:t>
            </w:r>
          </w:p>
        </w:tc>
        <w:tc>
          <w:tcPr>
            <w:tcW w:w="2268" w:type="dxa"/>
            <w:vAlign w:val="center"/>
          </w:tcPr>
          <w:p w14:paraId="0A52A11D" w14:textId="77777777" w:rsidR="00A77270" w:rsidRPr="00C94334" w:rsidRDefault="00000000" w:rsidP="00410DC8">
            <w:pPr>
              <w:keepNext/>
              <w:spacing w:after="0"/>
              <w:rPr>
                <w:rFonts w:eastAsia="Calibri"/>
                <w:lang w:eastAsia="en-US"/>
              </w:rPr>
            </w:pPr>
            <w:r w:rsidRPr="00C94334">
              <w:rPr>
                <w:rFonts w:eastAsia="Calibri"/>
                <w:lang w:eastAsia="en-US"/>
              </w:rPr>
              <w:t>Within 2 days</w:t>
            </w:r>
          </w:p>
        </w:tc>
        <w:tc>
          <w:tcPr>
            <w:tcW w:w="2385" w:type="dxa"/>
            <w:vAlign w:val="center"/>
          </w:tcPr>
          <w:p w14:paraId="1EFB7921" w14:textId="77777777" w:rsidR="00A77270" w:rsidRPr="00C94334" w:rsidRDefault="00000000" w:rsidP="00410DC8">
            <w:pPr>
              <w:keepNext/>
              <w:spacing w:after="0"/>
              <w:rPr>
                <w:rFonts w:eastAsia="Calibri"/>
                <w:lang w:eastAsia="en-US"/>
              </w:rPr>
            </w:pPr>
            <w:r w:rsidRPr="00C94334">
              <w:rPr>
                <w:rFonts w:eastAsia="Calibri"/>
                <w:lang w:eastAsia="en-US"/>
              </w:rPr>
              <w:t>Hold lines – 1 day. Other lines within 2 days</w:t>
            </w:r>
          </w:p>
        </w:tc>
      </w:tr>
      <w:tr w:rsidR="009838DF" w14:paraId="575F23F4" w14:textId="77777777" w:rsidTr="00410DC8">
        <w:trPr>
          <w:cantSplit/>
          <w:trHeight w:val="449"/>
        </w:trPr>
        <w:tc>
          <w:tcPr>
            <w:tcW w:w="1129" w:type="dxa"/>
            <w:vMerge/>
            <w:vAlign w:val="center"/>
          </w:tcPr>
          <w:p w14:paraId="5367A668" w14:textId="77777777" w:rsidR="00A77270" w:rsidRPr="00C94334" w:rsidRDefault="00A77270" w:rsidP="00410DC8">
            <w:pPr>
              <w:keepNext/>
              <w:spacing w:after="0"/>
              <w:rPr>
                <w:rFonts w:eastAsia="Calibri"/>
                <w:lang w:eastAsia="en-US"/>
              </w:rPr>
            </w:pPr>
          </w:p>
        </w:tc>
        <w:tc>
          <w:tcPr>
            <w:tcW w:w="1418" w:type="dxa"/>
            <w:vMerge/>
            <w:vAlign w:val="center"/>
          </w:tcPr>
          <w:p w14:paraId="4A67D5AC" w14:textId="77777777" w:rsidR="00A77270" w:rsidRPr="00C94334" w:rsidRDefault="00A77270" w:rsidP="00410DC8">
            <w:pPr>
              <w:keepNext/>
              <w:spacing w:after="0"/>
              <w:rPr>
                <w:rFonts w:eastAsia="Calibri"/>
                <w:lang w:eastAsia="en-US"/>
              </w:rPr>
            </w:pPr>
          </w:p>
        </w:tc>
        <w:tc>
          <w:tcPr>
            <w:tcW w:w="1843" w:type="dxa"/>
            <w:vAlign w:val="center"/>
          </w:tcPr>
          <w:p w14:paraId="0C7D04EC" w14:textId="77777777" w:rsidR="00A77270" w:rsidRPr="00C94334" w:rsidRDefault="00000000" w:rsidP="00410DC8">
            <w:pPr>
              <w:keepNext/>
              <w:spacing w:after="0"/>
              <w:rPr>
                <w:rFonts w:eastAsia="Calibri"/>
                <w:lang w:eastAsia="en-US"/>
              </w:rPr>
            </w:pPr>
            <w:r w:rsidRPr="00C94334">
              <w:rPr>
                <w:rFonts w:eastAsia="Calibri"/>
                <w:lang w:eastAsia="en-US"/>
              </w:rPr>
              <w:t>Remarking</w:t>
            </w:r>
          </w:p>
        </w:tc>
        <w:tc>
          <w:tcPr>
            <w:tcW w:w="2268" w:type="dxa"/>
            <w:vAlign w:val="center"/>
          </w:tcPr>
          <w:p w14:paraId="3332989E" w14:textId="77777777" w:rsidR="00A77270" w:rsidRPr="00C94334" w:rsidRDefault="00000000" w:rsidP="00410DC8">
            <w:pPr>
              <w:keepNext/>
              <w:spacing w:after="0"/>
              <w:rPr>
                <w:rFonts w:eastAsia="Calibri"/>
                <w:lang w:eastAsia="en-US"/>
              </w:rPr>
            </w:pPr>
            <w:r w:rsidRPr="00C94334">
              <w:rPr>
                <w:rFonts w:eastAsia="Calibri"/>
                <w:lang w:eastAsia="en-US"/>
              </w:rPr>
              <w:t>9 months maximum</w:t>
            </w:r>
          </w:p>
        </w:tc>
        <w:tc>
          <w:tcPr>
            <w:tcW w:w="2385" w:type="dxa"/>
            <w:vAlign w:val="center"/>
          </w:tcPr>
          <w:p w14:paraId="3715B8CB" w14:textId="77777777" w:rsidR="00A77270" w:rsidRPr="00C94334" w:rsidRDefault="00000000" w:rsidP="00410DC8">
            <w:pPr>
              <w:keepNext/>
              <w:spacing w:after="0"/>
              <w:rPr>
                <w:rFonts w:eastAsia="Calibri"/>
                <w:lang w:eastAsia="en-US"/>
              </w:rPr>
            </w:pPr>
            <w:r w:rsidRPr="00C94334">
              <w:rPr>
                <w:rFonts w:eastAsia="Calibri"/>
                <w:lang w:eastAsia="en-US"/>
              </w:rPr>
              <w:t>9 months maximum</w:t>
            </w:r>
          </w:p>
        </w:tc>
      </w:tr>
      <w:tr w:rsidR="009838DF" w14:paraId="47913981" w14:textId="77777777" w:rsidTr="00410DC8">
        <w:trPr>
          <w:cantSplit/>
          <w:trHeight w:val="449"/>
        </w:trPr>
        <w:tc>
          <w:tcPr>
            <w:tcW w:w="1129" w:type="dxa"/>
            <w:vMerge w:val="restart"/>
            <w:vAlign w:val="center"/>
          </w:tcPr>
          <w:p w14:paraId="77F32A2B" w14:textId="77777777" w:rsidR="00A77270" w:rsidRPr="00C94334" w:rsidRDefault="00000000" w:rsidP="00410DC8">
            <w:pPr>
              <w:keepNext/>
              <w:spacing w:after="0"/>
              <w:rPr>
                <w:rFonts w:eastAsia="Calibri"/>
                <w:lang w:eastAsia="en-US"/>
              </w:rPr>
            </w:pPr>
            <w:r w:rsidRPr="00C94334">
              <w:rPr>
                <w:rFonts w:eastAsia="Calibri"/>
                <w:lang w:eastAsia="en-US"/>
              </w:rPr>
              <w:t>RURAL</w:t>
            </w:r>
          </w:p>
        </w:tc>
        <w:tc>
          <w:tcPr>
            <w:tcW w:w="1418" w:type="dxa"/>
            <w:vMerge w:val="restart"/>
            <w:vAlign w:val="center"/>
          </w:tcPr>
          <w:p w14:paraId="46A5AE5B" w14:textId="77777777" w:rsidR="00A77270" w:rsidRPr="00C94334" w:rsidRDefault="00000000" w:rsidP="00410DC8">
            <w:pPr>
              <w:keepNext/>
              <w:spacing w:after="0"/>
              <w:rPr>
                <w:rFonts w:eastAsia="Calibri"/>
                <w:lang w:eastAsia="en-US"/>
              </w:rPr>
            </w:pPr>
            <w:r w:rsidRPr="00C94334">
              <w:rPr>
                <w:rFonts w:eastAsia="Calibri"/>
                <w:lang w:eastAsia="en-US"/>
              </w:rPr>
              <w:t>New Pavement Marking</w:t>
            </w:r>
          </w:p>
        </w:tc>
        <w:tc>
          <w:tcPr>
            <w:tcW w:w="1843" w:type="dxa"/>
            <w:vAlign w:val="center"/>
          </w:tcPr>
          <w:p w14:paraId="5D1EA0EA" w14:textId="77777777" w:rsidR="00A77270" w:rsidRPr="00C94334" w:rsidRDefault="00000000" w:rsidP="00410DC8">
            <w:pPr>
              <w:keepNext/>
              <w:spacing w:after="0"/>
              <w:rPr>
                <w:rFonts w:eastAsia="Calibri"/>
                <w:lang w:eastAsia="en-US"/>
              </w:rPr>
            </w:pPr>
            <w:r w:rsidRPr="00C94334">
              <w:rPr>
                <w:rFonts w:eastAsia="Calibri"/>
                <w:lang w:eastAsia="en-US"/>
              </w:rPr>
              <w:t>Initial marking</w:t>
            </w:r>
          </w:p>
        </w:tc>
        <w:tc>
          <w:tcPr>
            <w:tcW w:w="2268" w:type="dxa"/>
            <w:vAlign w:val="center"/>
          </w:tcPr>
          <w:p w14:paraId="7B101243" w14:textId="77777777" w:rsidR="00A77270" w:rsidRPr="00C94334" w:rsidRDefault="00000000" w:rsidP="00410DC8">
            <w:pPr>
              <w:keepNext/>
              <w:spacing w:after="0"/>
              <w:rPr>
                <w:rFonts w:eastAsia="Calibri"/>
                <w:lang w:eastAsia="en-US"/>
              </w:rPr>
            </w:pPr>
            <w:r w:rsidRPr="00C94334">
              <w:rPr>
                <w:rFonts w:eastAsia="Calibri"/>
                <w:lang w:eastAsia="en-US"/>
              </w:rPr>
              <w:t>Before opening of works to traffic</w:t>
            </w:r>
          </w:p>
        </w:tc>
        <w:tc>
          <w:tcPr>
            <w:tcW w:w="2385" w:type="dxa"/>
            <w:vAlign w:val="center"/>
          </w:tcPr>
          <w:p w14:paraId="32998BB4" w14:textId="77777777" w:rsidR="00A77270" w:rsidRPr="00C94334" w:rsidRDefault="00000000" w:rsidP="00410DC8">
            <w:pPr>
              <w:keepNext/>
              <w:spacing w:after="0"/>
              <w:rPr>
                <w:rFonts w:eastAsia="Calibri"/>
                <w:lang w:eastAsia="en-US"/>
              </w:rPr>
            </w:pPr>
            <w:r w:rsidRPr="00C94334">
              <w:rPr>
                <w:rFonts w:eastAsia="Calibri"/>
                <w:lang w:eastAsia="en-US"/>
              </w:rPr>
              <w:t>Before opening of works to traffic</w:t>
            </w:r>
          </w:p>
        </w:tc>
      </w:tr>
      <w:tr w:rsidR="009838DF" w14:paraId="4FBB4D09" w14:textId="77777777" w:rsidTr="00410DC8">
        <w:trPr>
          <w:cantSplit/>
          <w:trHeight w:val="449"/>
        </w:trPr>
        <w:tc>
          <w:tcPr>
            <w:tcW w:w="1129" w:type="dxa"/>
            <w:vMerge/>
            <w:vAlign w:val="center"/>
          </w:tcPr>
          <w:p w14:paraId="2957DDC9" w14:textId="77777777" w:rsidR="00A77270" w:rsidRPr="00C94334" w:rsidRDefault="00A77270" w:rsidP="00410DC8">
            <w:pPr>
              <w:keepNext/>
              <w:spacing w:after="0"/>
              <w:rPr>
                <w:rFonts w:eastAsia="Calibri"/>
                <w:lang w:eastAsia="en-US"/>
              </w:rPr>
            </w:pPr>
          </w:p>
        </w:tc>
        <w:tc>
          <w:tcPr>
            <w:tcW w:w="1418" w:type="dxa"/>
            <w:vMerge/>
            <w:vAlign w:val="center"/>
          </w:tcPr>
          <w:p w14:paraId="2AE42C48" w14:textId="77777777" w:rsidR="00A77270" w:rsidRPr="00C94334" w:rsidRDefault="00A77270" w:rsidP="00410DC8">
            <w:pPr>
              <w:keepNext/>
              <w:spacing w:after="0"/>
              <w:rPr>
                <w:rFonts w:eastAsia="Calibri"/>
                <w:lang w:eastAsia="en-US"/>
              </w:rPr>
            </w:pPr>
          </w:p>
        </w:tc>
        <w:tc>
          <w:tcPr>
            <w:tcW w:w="1843" w:type="dxa"/>
            <w:vAlign w:val="center"/>
          </w:tcPr>
          <w:p w14:paraId="0E838BD8" w14:textId="77777777" w:rsidR="00A77270" w:rsidRPr="00C94334" w:rsidRDefault="00000000" w:rsidP="00410DC8">
            <w:pPr>
              <w:keepNext/>
              <w:spacing w:after="0"/>
              <w:rPr>
                <w:rFonts w:eastAsia="Calibri"/>
                <w:lang w:eastAsia="en-US"/>
              </w:rPr>
            </w:pPr>
            <w:r w:rsidRPr="00C94334">
              <w:rPr>
                <w:rFonts w:eastAsia="Calibri"/>
                <w:lang w:eastAsia="en-US"/>
              </w:rPr>
              <w:t>Resurfacing and/or resealing</w:t>
            </w:r>
          </w:p>
        </w:tc>
        <w:tc>
          <w:tcPr>
            <w:tcW w:w="2268" w:type="dxa"/>
            <w:vAlign w:val="center"/>
          </w:tcPr>
          <w:p w14:paraId="67988E18" w14:textId="77777777" w:rsidR="00A77270" w:rsidRPr="00C94334" w:rsidRDefault="00000000" w:rsidP="00410DC8">
            <w:pPr>
              <w:keepNext/>
              <w:spacing w:after="0"/>
              <w:rPr>
                <w:rFonts w:eastAsia="Calibri"/>
                <w:lang w:eastAsia="en-US"/>
              </w:rPr>
            </w:pPr>
            <w:r w:rsidRPr="00C94334">
              <w:rPr>
                <w:rFonts w:eastAsia="Calibri"/>
                <w:lang w:eastAsia="en-US"/>
              </w:rPr>
              <w:t>Within 21 days</w:t>
            </w:r>
          </w:p>
        </w:tc>
        <w:tc>
          <w:tcPr>
            <w:tcW w:w="2385" w:type="dxa"/>
            <w:vAlign w:val="center"/>
          </w:tcPr>
          <w:p w14:paraId="62902A80" w14:textId="77777777" w:rsidR="00A77270" w:rsidRPr="00C94334" w:rsidRDefault="00000000" w:rsidP="00410DC8">
            <w:pPr>
              <w:keepNext/>
              <w:spacing w:after="0"/>
              <w:rPr>
                <w:rFonts w:eastAsia="Calibri"/>
                <w:lang w:eastAsia="en-US"/>
              </w:rPr>
            </w:pPr>
            <w:r w:rsidRPr="00C94334">
              <w:rPr>
                <w:rFonts w:eastAsia="Calibri"/>
                <w:lang w:eastAsia="en-US"/>
              </w:rPr>
              <w:t>Within 21 days</w:t>
            </w:r>
          </w:p>
        </w:tc>
      </w:tr>
      <w:tr w:rsidR="009838DF" w14:paraId="63A2004D" w14:textId="77777777" w:rsidTr="00410DC8">
        <w:trPr>
          <w:cantSplit/>
          <w:trHeight w:val="449"/>
        </w:trPr>
        <w:tc>
          <w:tcPr>
            <w:tcW w:w="1129" w:type="dxa"/>
            <w:vMerge/>
            <w:vAlign w:val="center"/>
          </w:tcPr>
          <w:p w14:paraId="5F87389F" w14:textId="77777777" w:rsidR="00A77270" w:rsidRPr="00C94334" w:rsidRDefault="00A77270" w:rsidP="00410DC8">
            <w:pPr>
              <w:keepNext/>
              <w:spacing w:after="0"/>
              <w:rPr>
                <w:rFonts w:eastAsia="Calibri"/>
                <w:lang w:eastAsia="en-US"/>
              </w:rPr>
            </w:pPr>
          </w:p>
        </w:tc>
        <w:tc>
          <w:tcPr>
            <w:tcW w:w="1418" w:type="dxa"/>
            <w:vMerge/>
            <w:vAlign w:val="center"/>
          </w:tcPr>
          <w:p w14:paraId="61940A3F" w14:textId="77777777" w:rsidR="00A77270" w:rsidRPr="00C94334" w:rsidRDefault="00A77270" w:rsidP="00410DC8">
            <w:pPr>
              <w:keepNext/>
              <w:spacing w:after="0"/>
              <w:rPr>
                <w:rFonts w:eastAsia="Calibri"/>
                <w:lang w:eastAsia="en-US"/>
              </w:rPr>
            </w:pPr>
          </w:p>
        </w:tc>
        <w:tc>
          <w:tcPr>
            <w:tcW w:w="1843" w:type="dxa"/>
            <w:vAlign w:val="center"/>
          </w:tcPr>
          <w:p w14:paraId="0759EE9A" w14:textId="77777777" w:rsidR="00A77270" w:rsidRPr="0087486E" w:rsidRDefault="00000000" w:rsidP="00410DC8">
            <w:pPr>
              <w:keepNext/>
            </w:pPr>
            <w:r w:rsidRPr="0087486E">
              <w:t>Resurfacing and/or resealing - Overtaking lanes</w:t>
            </w:r>
          </w:p>
        </w:tc>
        <w:tc>
          <w:tcPr>
            <w:tcW w:w="2268" w:type="dxa"/>
            <w:vAlign w:val="center"/>
          </w:tcPr>
          <w:p w14:paraId="20234A03" w14:textId="77777777" w:rsidR="00A77270" w:rsidRPr="0087486E" w:rsidRDefault="00000000" w:rsidP="00410DC8">
            <w:pPr>
              <w:keepNext/>
            </w:pPr>
            <w:r w:rsidRPr="0087486E">
              <w:t>Within 5 days</w:t>
            </w:r>
          </w:p>
        </w:tc>
        <w:tc>
          <w:tcPr>
            <w:tcW w:w="2385" w:type="dxa"/>
            <w:vAlign w:val="center"/>
          </w:tcPr>
          <w:p w14:paraId="04DB142F" w14:textId="77777777" w:rsidR="00A77270" w:rsidRPr="0087486E" w:rsidRDefault="00000000" w:rsidP="00410DC8">
            <w:pPr>
              <w:keepNext/>
            </w:pPr>
            <w:r w:rsidRPr="0087486E">
              <w:t>Within 5 days</w:t>
            </w:r>
          </w:p>
        </w:tc>
      </w:tr>
      <w:tr w:rsidR="009838DF" w14:paraId="4B8A5362" w14:textId="77777777" w:rsidTr="00410DC8">
        <w:trPr>
          <w:cantSplit/>
          <w:trHeight w:val="449"/>
        </w:trPr>
        <w:tc>
          <w:tcPr>
            <w:tcW w:w="1129" w:type="dxa"/>
            <w:vMerge/>
            <w:vAlign w:val="center"/>
          </w:tcPr>
          <w:p w14:paraId="58F270C6" w14:textId="77777777" w:rsidR="00A77270" w:rsidRPr="00C94334" w:rsidRDefault="00A77270" w:rsidP="00410DC8">
            <w:pPr>
              <w:keepNext/>
              <w:spacing w:after="0"/>
              <w:rPr>
                <w:rFonts w:eastAsia="Calibri"/>
                <w:lang w:eastAsia="en-US"/>
              </w:rPr>
            </w:pPr>
          </w:p>
        </w:tc>
        <w:tc>
          <w:tcPr>
            <w:tcW w:w="1418" w:type="dxa"/>
            <w:vMerge/>
            <w:vAlign w:val="center"/>
          </w:tcPr>
          <w:p w14:paraId="67DD3DDC" w14:textId="77777777" w:rsidR="00A77270" w:rsidRPr="00C94334" w:rsidRDefault="00A77270" w:rsidP="00410DC8">
            <w:pPr>
              <w:keepNext/>
              <w:spacing w:after="0"/>
              <w:rPr>
                <w:rFonts w:eastAsia="Calibri"/>
                <w:lang w:eastAsia="en-US"/>
              </w:rPr>
            </w:pPr>
          </w:p>
        </w:tc>
        <w:tc>
          <w:tcPr>
            <w:tcW w:w="1843" w:type="dxa"/>
            <w:vAlign w:val="center"/>
          </w:tcPr>
          <w:p w14:paraId="2D9B0A46" w14:textId="77777777" w:rsidR="00A77270" w:rsidRPr="00C94334" w:rsidRDefault="00000000" w:rsidP="00410DC8">
            <w:pPr>
              <w:keepNext/>
              <w:spacing w:after="0"/>
              <w:rPr>
                <w:rFonts w:eastAsia="Calibri"/>
                <w:lang w:eastAsia="en-US"/>
              </w:rPr>
            </w:pPr>
            <w:r w:rsidRPr="00C94334">
              <w:rPr>
                <w:rFonts w:eastAsia="Calibri"/>
                <w:lang w:eastAsia="en-US"/>
              </w:rPr>
              <w:t>Remarking</w:t>
            </w:r>
          </w:p>
        </w:tc>
        <w:tc>
          <w:tcPr>
            <w:tcW w:w="2268" w:type="dxa"/>
            <w:vAlign w:val="center"/>
          </w:tcPr>
          <w:p w14:paraId="2FE5E1BE" w14:textId="77777777" w:rsidR="00A77270" w:rsidRPr="00C94334" w:rsidRDefault="00000000" w:rsidP="00410DC8">
            <w:pPr>
              <w:keepNext/>
              <w:spacing w:after="0"/>
              <w:rPr>
                <w:rFonts w:eastAsia="Calibri"/>
                <w:lang w:eastAsia="en-US"/>
              </w:rPr>
            </w:pPr>
            <w:r w:rsidRPr="00C94334">
              <w:rPr>
                <w:rFonts w:eastAsia="Calibri"/>
                <w:lang w:eastAsia="en-US"/>
              </w:rPr>
              <w:t>3 to 6 months</w:t>
            </w:r>
          </w:p>
        </w:tc>
        <w:tc>
          <w:tcPr>
            <w:tcW w:w="2385" w:type="dxa"/>
            <w:vAlign w:val="center"/>
          </w:tcPr>
          <w:p w14:paraId="21120659" w14:textId="77777777" w:rsidR="00A77270" w:rsidRPr="00C94334" w:rsidRDefault="00000000" w:rsidP="00410DC8">
            <w:pPr>
              <w:keepNext/>
              <w:spacing w:after="0"/>
              <w:rPr>
                <w:rFonts w:eastAsia="Calibri"/>
                <w:lang w:eastAsia="en-US"/>
              </w:rPr>
            </w:pPr>
            <w:r w:rsidRPr="00C94334">
              <w:rPr>
                <w:rFonts w:eastAsia="Calibri"/>
                <w:lang w:eastAsia="en-US"/>
              </w:rPr>
              <w:t>3 to 6 months</w:t>
            </w:r>
          </w:p>
        </w:tc>
      </w:tr>
      <w:tr w:rsidR="009838DF" w14:paraId="5DFFD136" w14:textId="77777777" w:rsidTr="00410DC8">
        <w:trPr>
          <w:cantSplit/>
          <w:trHeight w:val="449"/>
        </w:trPr>
        <w:tc>
          <w:tcPr>
            <w:tcW w:w="2547" w:type="dxa"/>
            <w:gridSpan w:val="2"/>
            <w:vMerge w:val="restart"/>
            <w:vAlign w:val="center"/>
          </w:tcPr>
          <w:p w14:paraId="14ADA248" w14:textId="77777777" w:rsidR="00A77270" w:rsidRPr="00C94334" w:rsidRDefault="00000000" w:rsidP="00410DC8">
            <w:pPr>
              <w:keepNext/>
              <w:spacing w:after="0"/>
              <w:rPr>
                <w:rFonts w:eastAsia="Calibri"/>
                <w:lang w:eastAsia="en-US"/>
              </w:rPr>
            </w:pPr>
            <w:r w:rsidRPr="00C94334">
              <w:rPr>
                <w:rFonts w:eastAsia="Calibri"/>
                <w:lang w:eastAsia="en-US"/>
              </w:rPr>
              <w:t>AERODROMES</w:t>
            </w:r>
          </w:p>
        </w:tc>
        <w:tc>
          <w:tcPr>
            <w:tcW w:w="1843" w:type="dxa"/>
            <w:vAlign w:val="center"/>
          </w:tcPr>
          <w:p w14:paraId="6437692A" w14:textId="77777777" w:rsidR="00A77270" w:rsidRPr="00C94334" w:rsidRDefault="00000000" w:rsidP="00410DC8">
            <w:pPr>
              <w:rPr>
                <w:rFonts w:eastAsia="Calibri"/>
                <w:lang w:eastAsia="en-US"/>
              </w:rPr>
            </w:pPr>
            <w:r w:rsidRPr="00C94334">
              <w:rPr>
                <w:rFonts w:eastAsia="Calibri"/>
                <w:lang w:eastAsia="en-US"/>
              </w:rPr>
              <w:t>Resurfacing and/or resealing</w:t>
            </w:r>
          </w:p>
        </w:tc>
        <w:tc>
          <w:tcPr>
            <w:tcW w:w="2268" w:type="dxa"/>
            <w:vAlign w:val="center"/>
          </w:tcPr>
          <w:p w14:paraId="3CCA5543" w14:textId="77777777" w:rsidR="00A77270" w:rsidRPr="00C94334" w:rsidRDefault="00000000" w:rsidP="00410DC8">
            <w:pPr>
              <w:rPr>
                <w:rFonts w:eastAsia="Calibri"/>
                <w:lang w:eastAsia="en-US"/>
              </w:rPr>
            </w:pPr>
            <w:r w:rsidRPr="00ED70FF">
              <w:rPr>
                <w:rFonts w:eastAsia="Calibri"/>
                <w:lang w:eastAsia="en-US"/>
              </w:rPr>
              <w:t>Before opening of Aerodrome to aircraft</w:t>
            </w:r>
            <w:r>
              <w:rPr>
                <w:rFonts w:eastAsia="Calibri"/>
                <w:lang w:eastAsia="en-US"/>
              </w:rPr>
              <w:t xml:space="preserve"> traffic</w:t>
            </w:r>
            <w:r w:rsidRPr="00ED70FF">
              <w:rPr>
                <w:rFonts w:eastAsia="Calibri"/>
                <w:lang w:eastAsia="en-US"/>
              </w:rPr>
              <w:t xml:space="preserve">. To be as per the </w:t>
            </w:r>
            <w:r>
              <w:rPr>
                <w:rFonts w:eastAsia="Calibri"/>
                <w:lang w:eastAsia="en-US"/>
              </w:rPr>
              <w:t xml:space="preserve">project </w:t>
            </w:r>
            <w:r w:rsidRPr="00ED70FF">
              <w:rPr>
                <w:rFonts w:eastAsia="Calibri"/>
                <w:lang w:eastAsia="en-US"/>
              </w:rPr>
              <w:t>drawings.</w:t>
            </w:r>
          </w:p>
        </w:tc>
        <w:tc>
          <w:tcPr>
            <w:tcW w:w="2385" w:type="dxa"/>
            <w:vAlign w:val="center"/>
          </w:tcPr>
          <w:p w14:paraId="3935BF7C" w14:textId="77777777" w:rsidR="00A77270" w:rsidRPr="00C94334" w:rsidRDefault="00000000" w:rsidP="00410DC8">
            <w:pPr>
              <w:rPr>
                <w:rFonts w:eastAsia="Calibri"/>
                <w:lang w:eastAsia="en-US"/>
              </w:rPr>
            </w:pPr>
            <w:r w:rsidRPr="00ED70FF">
              <w:rPr>
                <w:rFonts w:eastAsia="Calibri"/>
                <w:lang w:eastAsia="en-US"/>
              </w:rPr>
              <w:t>Before opening of Aerodrome to aircraft</w:t>
            </w:r>
            <w:r>
              <w:rPr>
                <w:rFonts w:eastAsia="Calibri"/>
                <w:lang w:eastAsia="en-US"/>
              </w:rPr>
              <w:t xml:space="preserve"> traffic</w:t>
            </w:r>
            <w:r w:rsidRPr="00ED70FF">
              <w:rPr>
                <w:rFonts w:eastAsia="Calibri"/>
                <w:lang w:eastAsia="en-US"/>
              </w:rPr>
              <w:t>. To be as per the</w:t>
            </w:r>
            <w:r>
              <w:rPr>
                <w:rFonts w:eastAsia="Calibri"/>
                <w:lang w:eastAsia="en-US"/>
              </w:rPr>
              <w:t xml:space="preserve"> project</w:t>
            </w:r>
            <w:r w:rsidRPr="00ED70FF">
              <w:rPr>
                <w:rFonts w:eastAsia="Calibri"/>
                <w:lang w:eastAsia="en-US"/>
              </w:rPr>
              <w:t xml:space="preserve"> drawings.</w:t>
            </w:r>
          </w:p>
        </w:tc>
      </w:tr>
      <w:tr w:rsidR="009838DF" w14:paraId="01059E01" w14:textId="77777777" w:rsidTr="00410DC8">
        <w:trPr>
          <w:cantSplit/>
          <w:trHeight w:val="434"/>
        </w:trPr>
        <w:tc>
          <w:tcPr>
            <w:tcW w:w="2547" w:type="dxa"/>
            <w:gridSpan w:val="2"/>
            <w:vMerge/>
            <w:vAlign w:val="center"/>
          </w:tcPr>
          <w:p w14:paraId="3A09E44D" w14:textId="77777777" w:rsidR="00A77270" w:rsidRPr="00C94334" w:rsidRDefault="00A77270" w:rsidP="00410DC8">
            <w:pPr>
              <w:spacing w:after="0"/>
              <w:rPr>
                <w:rFonts w:eastAsia="Calibri"/>
                <w:lang w:eastAsia="en-US"/>
              </w:rPr>
            </w:pPr>
          </w:p>
        </w:tc>
        <w:tc>
          <w:tcPr>
            <w:tcW w:w="1843" w:type="dxa"/>
            <w:vAlign w:val="center"/>
          </w:tcPr>
          <w:p w14:paraId="28883617" w14:textId="77777777" w:rsidR="00A77270" w:rsidRPr="00C94334" w:rsidRDefault="00000000" w:rsidP="00410DC8">
            <w:pPr>
              <w:spacing w:after="0"/>
              <w:rPr>
                <w:rFonts w:eastAsia="Calibri"/>
                <w:lang w:eastAsia="en-US"/>
              </w:rPr>
            </w:pPr>
            <w:r w:rsidRPr="00C94334">
              <w:rPr>
                <w:rFonts w:eastAsia="Calibri"/>
                <w:lang w:eastAsia="en-US"/>
              </w:rPr>
              <w:t>Remarking</w:t>
            </w:r>
          </w:p>
        </w:tc>
        <w:tc>
          <w:tcPr>
            <w:tcW w:w="2268" w:type="dxa"/>
            <w:vAlign w:val="center"/>
          </w:tcPr>
          <w:p w14:paraId="0C8FDB36" w14:textId="77777777" w:rsidR="00A77270" w:rsidRPr="00C94334" w:rsidRDefault="00000000" w:rsidP="00410DC8">
            <w:pPr>
              <w:rPr>
                <w:rFonts w:eastAsia="Calibri"/>
                <w:lang w:eastAsia="en-US"/>
              </w:rPr>
            </w:pPr>
            <w:r w:rsidRPr="00ED70FF">
              <w:rPr>
                <w:rFonts w:eastAsia="Calibri"/>
                <w:lang w:eastAsia="en-US"/>
              </w:rPr>
              <w:t xml:space="preserve">Before opening of Aerodrome to aircraft. To be as per the </w:t>
            </w:r>
            <w:r>
              <w:rPr>
                <w:rFonts w:eastAsia="Calibri"/>
                <w:lang w:eastAsia="en-US"/>
              </w:rPr>
              <w:t xml:space="preserve">project </w:t>
            </w:r>
            <w:r w:rsidRPr="00ED70FF">
              <w:rPr>
                <w:rFonts w:eastAsia="Calibri"/>
                <w:lang w:eastAsia="en-US"/>
              </w:rPr>
              <w:t>drawings.</w:t>
            </w:r>
          </w:p>
        </w:tc>
        <w:tc>
          <w:tcPr>
            <w:tcW w:w="2385" w:type="dxa"/>
            <w:vAlign w:val="center"/>
          </w:tcPr>
          <w:p w14:paraId="05D96BB4" w14:textId="77777777" w:rsidR="00A77270" w:rsidRPr="00C94334" w:rsidRDefault="00000000" w:rsidP="00410DC8">
            <w:pPr>
              <w:rPr>
                <w:rFonts w:eastAsia="Calibri"/>
                <w:lang w:eastAsia="en-US"/>
              </w:rPr>
            </w:pPr>
            <w:r w:rsidRPr="00ED70FF">
              <w:rPr>
                <w:rFonts w:eastAsia="Calibri"/>
                <w:lang w:eastAsia="en-US"/>
              </w:rPr>
              <w:t>Perform works at night.</w:t>
            </w:r>
          </w:p>
        </w:tc>
      </w:tr>
    </w:tbl>
    <w:p w14:paraId="4F8B3606" w14:textId="77777777" w:rsidR="00A77270" w:rsidRPr="0049683D" w:rsidRDefault="00A77270" w:rsidP="00A77270"/>
    <w:tbl>
      <w:tblPr>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3378"/>
        <w:gridCol w:w="3460"/>
        <w:gridCol w:w="3470"/>
      </w:tblGrid>
      <w:tr w:rsidR="009838DF" w14:paraId="7EAC4377" w14:textId="77777777" w:rsidTr="00410DC8">
        <w:trPr>
          <w:cantSplit/>
        </w:trPr>
        <w:tc>
          <w:tcPr>
            <w:tcW w:w="9016" w:type="dxa"/>
            <w:gridSpan w:val="3"/>
            <w:vAlign w:val="center"/>
          </w:tcPr>
          <w:p w14:paraId="2AA45DB9" w14:textId="77777777" w:rsidR="00A77270" w:rsidRPr="00C94334" w:rsidRDefault="00000000" w:rsidP="00410DC8">
            <w:pPr>
              <w:keepNext/>
              <w:spacing w:before="40" w:after="40"/>
              <w:rPr>
                <w:rFonts w:eastAsia="Calibri"/>
                <w:b/>
                <w:lang w:eastAsia="en-US"/>
              </w:rPr>
            </w:pPr>
            <w:r w:rsidRPr="00C94334">
              <w:rPr>
                <w:rFonts w:eastAsia="Calibri"/>
                <w:b/>
                <w:lang w:eastAsia="en-US"/>
              </w:rPr>
              <w:t>Table – Dimensional Tolerances for Pavement Markings</w:t>
            </w:r>
          </w:p>
        </w:tc>
      </w:tr>
      <w:tr w:rsidR="009838DF" w14:paraId="2B976512" w14:textId="77777777" w:rsidTr="00410DC8">
        <w:trPr>
          <w:cantSplit/>
        </w:trPr>
        <w:tc>
          <w:tcPr>
            <w:tcW w:w="2955" w:type="dxa"/>
            <w:vMerge w:val="restart"/>
            <w:vAlign w:val="center"/>
          </w:tcPr>
          <w:p w14:paraId="31A53474" w14:textId="77777777" w:rsidR="00A77270" w:rsidRPr="00C94334" w:rsidRDefault="00000000" w:rsidP="00410DC8">
            <w:pPr>
              <w:keepNext/>
              <w:spacing w:before="40" w:after="40"/>
              <w:rPr>
                <w:rFonts w:eastAsia="Calibri"/>
                <w:b/>
                <w:lang w:eastAsia="en-US"/>
              </w:rPr>
            </w:pPr>
            <w:r w:rsidRPr="00C94334">
              <w:rPr>
                <w:rFonts w:eastAsia="Calibri"/>
                <w:b/>
                <w:lang w:eastAsia="en-US"/>
              </w:rPr>
              <w:t>Properties</w:t>
            </w:r>
          </w:p>
        </w:tc>
        <w:tc>
          <w:tcPr>
            <w:tcW w:w="6061" w:type="dxa"/>
            <w:gridSpan w:val="2"/>
            <w:vAlign w:val="center"/>
          </w:tcPr>
          <w:p w14:paraId="29DA024F" w14:textId="77777777" w:rsidR="00A77270" w:rsidRPr="00C94334" w:rsidRDefault="00000000" w:rsidP="00410DC8">
            <w:pPr>
              <w:keepNext/>
              <w:spacing w:before="40" w:after="40"/>
              <w:jc w:val="center"/>
              <w:rPr>
                <w:rFonts w:eastAsia="Calibri"/>
                <w:b/>
                <w:lang w:eastAsia="en-US"/>
              </w:rPr>
            </w:pPr>
            <w:r w:rsidRPr="00C94334">
              <w:rPr>
                <w:rFonts w:eastAsia="Calibri"/>
                <w:b/>
                <w:lang w:eastAsia="en-US"/>
              </w:rPr>
              <w:t>Tolerances</w:t>
            </w:r>
          </w:p>
        </w:tc>
      </w:tr>
      <w:tr w:rsidR="009838DF" w14:paraId="4532656D" w14:textId="77777777" w:rsidTr="00410DC8">
        <w:trPr>
          <w:cantSplit/>
        </w:trPr>
        <w:tc>
          <w:tcPr>
            <w:tcW w:w="2955" w:type="dxa"/>
            <w:vMerge/>
            <w:vAlign w:val="center"/>
          </w:tcPr>
          <w:p w14:paraId="6A0D2B3E" w14:textId="77777777" w:rsidR="00A77270" w:rsidRPr="00C94334" w:rsidRDefault="00A77270" w:rsidP="00410DC8">
            <w:pPr>
              <w:keepNext/>
              <w:spacing w:before="40" w:after="40"/>
              <w:rPr>
                <w:rFonts w:eastAsia="Calibri"/>
                <w:b/>
                <w:lang w:eastAsia="en-US"/>
              </w:rPr>
            </w:pPr>
          </w:p>
        </w:tc>
        <w:tc>
          <w:tcPr>
            <w:tcW w:w="3026" w:type="dxa"/>
            <w:vAlign w:val="center"/>
          </w:tcPr>
          <w:p w14:paraId="1640E336" w14:textId="77777777" w:rsidR="00A77270" w:rsidRPr="00C94334" w:rsidRDefault="00000000" w:rsidP="00410DC8">
            <w:pPr>
              <w:keepNext/>
              <w:spacing w:before="40" w:after="40"/>
              <w:rPr>
                <w:rFonts w:eastAsia="Calibri"/>
                <w:b/>
                <w:lang w:eastAsia="en-US"/>
              </w:rPr>
            </w:pPr>
            <w:r w:rsidRPr="00C94334">
              <w:rPr>
                <w:rFonts w:eastAsia="Calibri"/>
                <w:b/>
                <w:lang w:eastAsia="en-US"/>
              </w:rPr>
              <w:t>New work</w:t>
            </w:r>
          </w:p>
        </w:tc>
        <w:tc>
          <w:tcPr>
            <w:tcW w:w="3035" w:type="dxa"/>
            <w:vAlign w:val="center"/>
          </w:tcPr>
          <w:p w14:paraId="5259417E" w14:textId="77777777" w:rsidR="00A77270" w:rsidRPr="00C94334" w:rsidRDefault="00000000" w:rsidP="00410DC8">
            <w:pPr>
              <w:keepNext/>
              <w:spacing w:before="40" w:after="40"/>
              <w:rPr>
                <w:rFonts w:eastAsia="Calibri"/>
                <w:b/>
                <w:lang w:eastAsia="en-US"/>
              </w:rPr>
            </w:pPr>
            <w:r w:rsidRPr="00C94334">
              <w:rPr>
                <w:rFonts w:eastAsia="Calibri"/>
                <w:b/>
                <w:lang w:eastAsia="en-US"/>
              </w:rPr>
              <w:t>Remarking work</w:t>
            </w:r>
          </w:p>
        </w:tc>
      </w:tr>
      <w:tr w:rsidR="009838DF" w14:paraId="2CF3C473" w14:textId="77777777" w:rsidTr="00410DC8">
        <w:trPr>
          <w:cantSplit/>
        </w:trPr>
        <w:tc>
          <w:tcPr>
            <w:tcW w:w="9016" w:type="dxa"/>
            <w:gridSpan w:val="3"/>
            <w:vAlign w:val="center"/>
          </w:tcPr>
          <w:p w14:paraId="3969DA98" w14:textId="77777777" w:rsidR="00A77270" w:rsidRPr="00CB5D60" w:rsidRDefault="00000000" w:rsidP="00410DC8">
            <w:pPr>
              <w:keepNext/>
              <w:spacing w:before="40" w:after="40"/>
              <w:rPr>
                <w:rFonts w:eastAsia="Calibri"/>
                <w:lang w:eastAsia="en-US"/>
              </w:rPr>
            </w:pPr>
            <w:r w:rsidRPr="00CB5D60">
              <w:rPr>
                <w:rFonts w:eastAsia="Calibri"/>
                <w:lang w:eastAsia="en-US"/>
              </w:rPr>
              <w:t xml:space="preserve">If no tolerance is explicitly stated for an attribute of the </w:t>
            </w:r>
            <w:proofErr w:type="gramStart"/>
            <w:r w:rsidRPr="00CB5D60">
              <w:rPr>
                <w:rFonts w:eastAsia="Calibri"/>
                <w:lang w:eastAsia="en-US"/>
              </w:rPr>
              <w:t>works</w:t>
            </w:r>
            <w:proofErr w:type="gramEnd"/>
            <w:r w:rsidRPr="00CB5D60">
              <w:rPr>
                <w:rFonts w:eastAsia="Calibri"/>
                <w:lang w:eastAsia="en-US"/>
              </w:rPr>
              <w:t xml:space="preserve"> the tolerance is zero</w:t>
            </w:r>
            <w:r w:rsidRPr="00174206">
              <w:rPr>
                <w:rFonts w:eastAsia="Calibri"/>
                <w:lang w:eastAsia="en-US"/>
              </w:rPr>
              <w:t>.</w:t>
            </w:r>
          </w:p>
        </w:tc>
      </w:tr>
      <w:tr w:rsidR="009838DF" w14:paraId="67A5ADF8" w14:textId="77777777" w:rsidTr="00410DC8">
        <w:trPr>
          <w:cantSplit/>
        </w:trPr>
        <w:tc>
          <w:tcPr>
            <w:tcW w:w="9016" w:type="dxa"/>
            <w:gridSpan w:val="3"/>
            <w:vAlign w:val="center"/>
          </w:tcPr>
          <w:p w14:paraId="1EC43158" w14:textId="77777777" w:rsidR="00A77270" w:rsidRPr="00CB5D60" w:rsidRDefault="00000000" w:rsidP="00410DC8">
            <w:pPr>
              <w:keepNext/>
              <w:spacing w:before="40" w:after="40"/>
              <w:rPr>
                <w:rFonts w:eastAsia="Calibri"/>
                <w:b/>
                <w:lang w:eastAsia="en-US"/>
              </w:rPr>
            </w:pPr>
            <w:r>
              <w:rPr>
                <w:rFonts w:eastAsia="Calibri"/>
                <w:b/>
                <w:lang w:eastAsia="en-US"/>
              </w:rPr>
              <w:t>Locations other than Aerodromes</w:t>
            </w:r>
          </w:p>
        </w:tc>
      </w:tr>
      <w:tr w:rsidR="009838DF" w14:paraId="051B7698" w14:textId="77777777" w:rsidTr="00410DC8">
        <w:trPr>
          <w:cantSplit/>
        </w:trPr>
        <w:tc>
          <w:tcPr>
            <w:tcW w:w="2955" w:type="dxa"/>
            <w:vAlign w:val="center"/>
          </w:tcPr>
          <w:p w14:paraId="5A0FFB5A" w14:textId="77777777" w:rsidR="00A77270" w:rsidRPr="00C94334" w:rsidRDefault="00000000" w:rsidP="00410DC8">
            <w:pPr>
              <w:keepNext/>
              <w:spacing w:before="40" w:after="40"/>
              <w:rPr>
                <w:rFonts w:eastAsia="Calibri"/>
                <w:lang w:eastAsia="en-US"/>
              </w:rPr>
            </w:pPr>
            <w:r w:rsidRPr="00C94334">
              <w:rPr>
                <w:rFonts w:eastAsia="Calibri"/>
                <w:lang w:eastAsia="en-US"/>
              </w:rPr>
              <w:t>Locations of centrelines of markings</w:t>
            </w:r>
          </w:p>
        </w:tc>
        <w:tc>
          <w:tcPr>
            <w:tcW w:w="3026" w:type="dxa"/>
            <w:vAlign w:val="center"/>
          </w:tcPr>
          <w:p w14:paraId="322A99FE" w14:textId="77777777" w:rsidR="00A77270" w:rsidRPr="00C94334" w:rsidRDefault="00000000" w:rsidP="00410DC8">
            <w:pPr>
              <w:keepNext/>
              <w:spacing w:before="40" w:after="40"/>
              <w:rPr>
                <w:rFonts w:eastAsia="Calibri"/>
                <w:lang w:eastAsia="en-US"/>
              </w:rPr>
            </w:pPr>
            <w:r w:rsidRPr="00C94334">
              <w:rPr>
                <w:rFonts w:eastAsia="Calibri"/>
                <w:lang w:eastAsia="en-US"/>
              </w:rPr>
              <w:t>&lt; 20 mm from locations as shown on drawings</w:t>
            </w:r>
          </w:p>
        </w:tc>
        <w:tc>
          <w:tcPr>
            <w:tcW w:w="3035" w:type="dxa"/>
            <w:vAlign w:val="center"/>
          </w:tcPr>
          <w:p w14:paraId="27626723" w14:textId="77777777" w:rsidR="00A77270" w:rsidRPr="00C94334" w:rsidRDefault="00000000" w:rsidP="00410DC8">
            <w:pPr>
              <w:keepNext/>
              <w:spacing w:before="40" w:after="40"/>
              <w:rPr>
                <w:rFonts w:eastAsia="Calibri"/>
                <w:lang w:eastAsia="en-US"/>
              </w:rPr>
            </w:pPr>
            <w:r w:rsidRPr="00C94334">
              <w:rPr>
                <w:rFonts w:eastAsia="Calibri"/>
                <w:lang w:eastAsia="en-US"/>
              </w:rPr>
              <w:t>+/- 5 mm</w:t>
            </w:r>
          </w:p>
        </w:tc>
      </w:tr>
      <w:tr w:rsidR="009838DF" w14:paraId="6BC74CCA" w14:textId="77777777" w:rsidTr="00410DC8">
        <w:trPr>
          <w:cantSplit/>
        </w:trPr>
        <w:tc>
          <w:tcPr>
            <w:tcW w:w="2955" w:type="dxa"/>
            <w:vAlign w:val="center"/>
          </w:tcPr>
          <w:p w14:paraId="09A166A3" w14:textId="77777777" w:rsidR="00A77270" w:rsidRPr="00C94334" w:rsidRDefault="00000000" w:rsidP="00410DC8">
            <w:pPr>
              <w:keepNext/>
              <w:spacing w:before="40" w:after="40"/>
              <w:rPr>
                <w:rFonts w:eastAsia="Calibri"/>
                <w:lang w:eastAsia="en-US"/>
              </w:rPr>
            </w:pPr>
            <w:r w:rsidRPr="00C94334">
              <w:rPr>
                <w:rFonts w:eastAsia="Calibri"/>
                <w:lang w:eastAsia="en-US"/>
              </w:rPr>
              <w:t>Widths of lines</w:t>
            </w:r>
          </w:p>
        </w:tc>
        <w:tc>
          <w:tcPr>
            <w:tcW w:w="3026" w:type="dxa"/>
            <w:vAlign w:val="center"/>
          </w:tcPr>
          <w:p w14:paraId="0FEB1E49" w14:textId="77777777" w:rsidR="00A77270" w:rsidRPr="00C94334" w:rsidRDefault="00000000" w:rsidP="00410DC8">
            <w:pPr>
              <w:keepNext/>
              <w:spacing w:before="40" w:after="40"/>
              <w:rPr>
                <w:rFonts w:eastAsia="Calibri"/>
                <w:lang w:eastAsia="en-US"/>
              </w:rPr>
            </w:pPr>
            <w:r w:rsidRPr="00C94334">
              <w:rPr>
                <w:rFonts w:eastAsia="Calibri"/>
                <w:lang w:eastAsia="en-US"/>
              </w:rPr>
              <w:t>+/- 5 mm</w:t>
            </w:r>
          </w:p>
        </w:tc>
        <w:tc>
          <w:tcPr>
            <w:tcW w:w="3035" w:type="dxa"/>
            <w:vAlign w:val="center"/>
          </w:tcPr>
          <w:p w14:paraId="49F58A4B" w14:textId="77777777" w:rsidR="00A77270" w:rsidRPr="00C94334" w:rsidRDefault="00000000" w:rsidP="00410DC8">
            <w:pPr>
              <w:keepNext/>
              <w:spacing w:before="40" w:after="40"/>
              <w:rPr>
                <w:rFonts w:eastAsia="Calibri"/>
                <w:lang w:eastAsia="en-US"/>
              </w:rPr>
            </w:pPr>
            <w:r w:rsidRPr="00C94334">
              <w:rPr>
                <w:rFonts w:eastAsia="Calibri"/>
                <w:lang w:eastAsia="en-US"/>
              </w:rPr>
              <w:t>+/- 10 mm</w:t>
            </w:r>
          </w:p>
        </w:tc>
      </w:tr>
      <w:tr w:rsidR="009838DF" w14:paraId="41356F98" w14:textId="77777777" w:rsidTr="00410DC8">
        <w:trPr>
          <w:cantSplit/>
        </w:trPr>
        <w:tc>
          <w:tcPr>
            <w:tcW w:w="2955" w:type="dxa"/>
            <w:vAlign w:val="center"/>
          </w:tcPr>
          <w:p w14:paraId="57D9D0A6" w14:textId="77777777" w:rsidR="00A77270" w:rsidRPr="00C94334" w:rsidRDefault="00000000" w:rsidP="00410DC8">
            <w:pPr>
              <w:keepNext/>
              <w:spacing w:before="40" w:after="40"/>
              <w:rPr>
                <w:rFonts w:eastAsia="Calibri"/>
                <w:lang w:eastAsia="en-US"/>
              </w:rPr>
            </w:pPr>
            <w:r w:rsidRPr="00C94334">
              <w:rPr>
                <w:rFonts w:eastAsia="Calibri"/>
                <w:lang w:eastAsia="en-US"/>
              </w:rPr>
              <w:t>Lengths of lines</w:t>
            </w:r>
          </w:p>
        </w:tc>
        <w:tc>
          <w:tcPr>
            <w:tcW w:w="3026" w:type="dxa"/>
            <w:vAlign w:val="center"/>
          </w:tcPr>
          <w:p w14:paraId="5A266677" w14:textId="77777777" w:rsidR="00A77270" w:rsidRPr="00C94334" w:rsidRDefault="00000000" w:rsidP="00410DC8">
            <w:pPr>
              <w:keepNext/>
              <w:spacing w:before="40" w:after="40"/>
              <w:rPr>
                <w:rFonts w:eastAsia="Calibri"/>
                <w:lang w:eastAsia="en-US"/>
              </w:rPr>
            </w:pPr>
            <w:r w:rsidRPr="00C94334">
              <w:rPr>
                <w:rFonts w:eastAsia="Calibri"/>
                <w:lang w:eastAsia="en-US"/>
              </w:rPr>
              <w:t>+/- 50 mm</w:t>
            </w:r>
          </w:p>
        </w:tc>
        <w:tc>
          <w:tcPr>
            <w:tcW w:w="3035" w:type="dxa"/>
            <w:vAlign w:val="center"/>
          </w:tcPr>
          <w:p w14:paraId="0E35CE3B" w14:textId="77777777" w:rsidR="00A77270" w:rsidRPr="00C94334" w:rsidRDefault="00000000" w:rsidP="00410DC8">
            <w:pPr>
              <w:keepNext/>
              <w:spacing w:before="40" w:after="40"/>
              <w:rPr>
                <w:rFonts w:eastAsia="Calibri"/>
                <w:lang w:eastAsia="en-US"/>
              </w:rPr>
            </w:pPr>
            <w:r w:rsidRPr="00C94334">
              <w:rPr>
                <w:rFonts w:eastAsia="Calibri"/>
                <w:lang w:eastAsia="en-US"/>
              </w:rPr>
              <w:t>+/- 100 mm</w:t>
            </w:r>
          </w:p>
        </w:tc>
      </w:tr>
      <w:tr w:rsidR="009838DF" w14:paraId="53AB103E" w14:textId="77777777" w:rsidTr="00410DC8">
        <w:trPr>
          <w:cantSplit/>
        </w:trPr>
        <w:tc>
          <w:tcPr>
            <w:tcW w:w="2955" w:type="dxa"/>
            <w:vAlign w:val="center"/>
          </w:tcPr>
          <w:p w14:paraId="3A0702F8" w14:textId="77777777" w:rsidR="00A77270" w:rsidRPr="00C94334" w:rsidRDefault="00000000" w:rsidP="00410DC8">
            <w:pPr>
              <w:keepNext/>
              <w:spacing w:before="40" w:after="40"/>
              <w:rPr>
                <w:rFonts w:eastAsia="Calibri"/>
                <w:lang w:eastAsia="en-US"/>
              </w:rPr>
            </w:pPr>
            <w:r w:rsidRPr="00C94334">
              <w:rPr>
                <w:rFonts w:eastAsia="Calibri"/>
                <w:lang w:eastAsia="en-US"/>
              </w:rPr>
              <w:t>Locations of arrows, chevrons, letters, numerals</w:t>
            </w:r>
          </w:p>
        </w:tc>
        <w:tc>
          <w:tcPr>
            <w:tcW w:w="3026" w:type="dxa"/>
            <w:vAlign w:val="center"/>
          </w:tcPr>
          <w:p w14:paraId="3A09BB63" w14:textId="77777777" w:rsidR="00A77270" w:rsidRPr="00C94334" w:rsidRDefault="00000000" w:rsidP="00410DC8">
            <w:pPr>
              <w:keepNext/>
              <w:spacing w:before="40" w:after="40"/>
              <w:rPr>
                <w:rFonts w:eastAsia="Calibri"/>
                <w:lang w:eastAsia="en-US"/>
              </w:rPr>
            </w:pPr>
            <w:r w:rsidRPr="00C94334">
              <w:rPr>
                <w:rFonts w:eastAsia="Calibri"/>
                <w:lang w:eastAsia="en-US"/>
              </w:rPr>
              <w:t>+/- 50 mm</w:t>
            </w:r>
          </w:p>
        </w:tc>
        <w:tc>
          <w:tcPr>
            <w:tcW w:w="3035" w:type="dxa"/>
            <w:vAlign w:val="center"/>
          </w:tcPr>
          <w:p w14:paraId="22668FE5" w14:textId="77777777" w:rsidR="00A77270" w:rsidRPr="00C94334" w:rsidRDefault="00000000" w:rsidP="00410DC8">
            <w:pPr>
              <w:keepNext/>
              <w:spacing w:before="40" w:after="40"/>
              <w:rPr>
                <w:rFonts w:eastAsia="Calibri"/>
                <w:lang w:eastAsia="en-US"/>
              </w:rPr>
            </w:pPr>
            <w:r w:rsidRPr="00C94334">
              <w:rPr>
                <w:rFonts w:eastAsia="Calibri"/>
                <w:lang w:eastAsia="en-US"/>
              </w:rPr>
              <w:t>+/- 50 mm</w:t>
            </w:r>
          </w:p>
        </w:tc>
      </w:tr>
      <w:tr w:rsidR="009838DF" w14:paraId="09823F56" w14:textId="77777777" w:rsidTr="00410DC8">
        <w:trPr>
          <w:cantSplit/>
        </w:trPr>
        <w:tc>
          <w:tcPr>
            <w:tcW w:w="2955" w:type="dxa"/>
            <w:vAlign w:val="center"/>
          </w:tcPr>
          <w:p w14:paraId="649B025F" w14:textId="77777777" w:rsidR="00A77270" w:rsidRPr="00C94334" w:rsidRDefault="00000000" w:rsidP="00410DC8">
            <w:pPr>
              <w:spacing w:before="40" w:after="40"/>
              <w:rPr>
                <w:rFonts w:eastAsia="Calibri"/>
                <w:lang w:eastAsia="en-US"/>
              </w:rPr>
            </w:pPr>
            <w:r w:rsidRPr="00C94334">
              <w:rPr>
                <w:rFonts w:eastAsia="Calibri"/>
                <w:lang w:eastAsia="en-US"/>
              </w:rPr>
              <w:t>Deviation and/or trueness of lines</w:t>
            </w:r>
          </w:p>
        </w:tc>
        <w:tc>
          <w:tcPr>
            <w:tcW w:w="3026" w:type="dxa"/>
            <w:vAlign w:val="center"/>
          </w:tcPr>
          <w:p w14:paraId="29B6ED46" w14:textId="77777777" w:rsidR="00A77270" w:rsidRPr="00C94334" w:rsidRDefault="00000000" w:rsidP="00410DC8">
            <w:pPr>
              <w:spacing w:before="40" w:after="40"/>
              <w:rPr>
                <w:rFonts w:eastAsia="Calibri"/>
                <w:lang w:eastAsia="en-US"/>
              </w:rPr>
            </w:pPr>
            <w:r w:rsidRPr="00C94334">
              <w:rPr>
                <w:rFonts w:eastAsia="Calibri"/>
                <w:lang w:eastAsia="en-US"/>
              </w:rPr>
              <w:t>&lt; 15mm in 2 metres</w:t>
            </w:r>
          </w:p>
        </w:tc>
        <w:tc>
          <w:tcPr>
            <w:tcW w:w="3035" w:type="dxa"/>
            <w:vAlign w:val="center"/>
          </w:tcPr>
          <w:p w14:paraId="69B96C72" w14:textId="77777777" w:rsidR="00A77270" w:rsidRPr="00C94334" w:rsidRDefault="00000000" w:rsidP="00410DC8">
            <w:pPr>
              <w:spacing w:before="40" w:after="40"/>
              <w:rPr>
                <w:rFonts w:eastAsia="Calibri"/>
                <w:lang w:eastAsia="en-US"/>
              </w:rPr>
            </w:pPr>
            <w:r w:rsidRPr="00C94334">
              <w:rPr>
                <w:rFonts w:eastAsia="Calibri"/>
                <w:lang w:eastAsia="en-US"/>
              </w:rPr>
              <w:t>&lt; 15mm in 2 metres</w:t>
            </w:r>
          </w:p>
        </w:tc>
      </w:tr>
      <w:tr w:rsidR="009838DF" w14:paraId="5DF9D236" w14:textId="77777777" w:rsidTr="00410DC8">
        <w:trPr>
          <w:cantSplit/>
        </w:trPr>
        <w:tc>
          <w:tcPr>
            <w:tcW w:w="2955" w:type="dxa"/>
            <w:vAlign w:val="center"/>
          </w:tcPr>
          <w:p w14:paraId="64C48BA0" w14:textId="77777777" w:rsidR="00A77270" w:rsidRPr="00CB5D60" w:rsidRDefault="00000000" w:rsidP="00410DC8">
            <w:pPr>
              <w:spacing w:before="40" w:after="40"/>
              <w:rPr>
                <w:rFonts w:eastAsia="Calibri"/>
                <w:b/>
                <w:lang w:eastAsia="en-US"/>
              </w:rPr>
            </w:pPr>
            <w:r>
              <w:rPr>
                <w:rFonts w:eastAsia="Calibri"/>
                <w:b/>
                <w:lang w:eastAsia="en-US"/>
              </w:rPr>
              <w:t>Aerodromes</w:t>
            </w:r>
          </w:p>
        </w:tc>
        <w:tc>
          <w:tcPr>
            <w:tcW w:w="6061" w:type="dxa"/>
            <w:gridSpan w:val="2"/>
            <w:vAlign w:val="center"/>
          </w:tcPr>
          <w:p w14:paraId="632D5A9B" w14:textId="77777777" w:rsidR="00A77270" w:rsidRPr="00C94334" w:rsidRDefault="00000000" w:rsidP="00410DC8">
            <w:pPr>
              <w:spacing w:before="40" w:after="40"/>
              <w:jc w:val="center"/>
              <w:rPr>
                <w:rFonts w:eastAsia="Calibri"/>
                <w:lang w:eastAsia="en-US"/>
              </w:rPr>
            </w:pPr>
            <w:r>
              <w:rPr>
                <w:rFonts w:eastAsia="Calibri"/>
                <w:lang w:eastAsia="en-US"/>
              </w:rPr>
              <w:t>To MOS Part 139, Chapter 8</w:t>
            </w:r>
          </w:p>
        </w:tc>
      </w:tr>
    </w:tbl>
    <w:p w14:paraId="54023CA7" w14:textId="77777777" w:rsidR="00A77270" w:rsidRDefault="00A77270" w:rsidP="00A77270"/>
    <w:p w14:paraId="74DDC71B" w14:textId="77777777" w:rsidR="00A77270" w:rsidRPr="00301C03" w:rsidRDefault="00000000" w:rsidP="00A77270">
      <w:pPr>
        <w:pStyle w:val="Heading2"/>
      </w:pPr>
      <w:r w:rsidRPr="00301C03">
        <w:t>F</w:t>
      </w:r>
      <w:r>
        <w:t>ield</w:t>
      </w:r>
      <w:r w:rsidRPr="00301C03">
        <w:t xml:space="preserve"> T</w:t>
      </w:r>
      <w:r>
        <w:t>esting</w:t>
      </w:r>
    </w:p>
    <w:p w14:paraId="7B2C3AFC" w14:textId="77777777" w:rsidR="00A77270" w:rsidRPr="00AF3E1F" w:rsidRDefault="00000000" w:rsidP="00A77270">
      <w:pPr>
        <w:spacing w:before="120"/>
        <w:rPr>
          <w:lang w:val="en-US"/>
        </w:rPr>
      </w:pPr>
      <w:r w:rsidRPr="00AF3E1F">
        <w:rPr>
          <w:lang w:val="en-US"/>
        </w:rPr>
        <w:t>The Department, at the Superintendent’s discretion, will perform on site conformance testing. The Contractor shall assist the testing laboratory with sampling and other requirements of the testing in the field.</w:t>
      </w:r>
    </w:p>
    <w:p w14:paraId="6ADFD034" w14:textId="77777777" w:rsidR="00A77270" w:rsidRPr="008A38AE" w:rsidRDefault="00000000" w:rsidP="00A77270">
      <w:pPr>
        <w:spacing w:before="120"/>
      </w:pPr>
      <w:r w:rsidRPr="008A38AE">
        <w:rPr>
          <w:b/>
        </w:rPr>
        <w:lastRenderedPageBreak/>
        <w:t>Wet film thickness</w:t>
      </w:r>
      <w:r w:rsidRPr="008A38AE">
        <w:t>: Check the thickness of the wet film applied to the pavement by the method NTTM 401.1 - Operation of Wet Film Thickness Comb.</w:t>
      </w:r>
    </w:p>
    <w:p w14:paraId="27434212" w14:textId="77777777" w:rsidR="00A77270" w:rsidRPr="008A38AE" w:rsidRDefault="00000000" w:rsidP="00A77270">
      <w:pPr>
        <w:spacing w:before="120"/>
      </w:pPr>
      <w:r w:rsidRPr="008A38AE">
        <w:rPr>
          <w:b/>
        </w:rPr>
        <w:t>Glass bead application</w:t>
      </w:r>
      <w:r w:rsidRPr="008A38AE">
        <w:t>: Check the application rate of glass beads to the surface of the marked line by the method NTTM 402.1 - Field Procedure for Measurement of the Rate of Application of Spherical Glass Beads.</w:t>
      </w:r>
    </w:p>
    <w:p w14:paraId="5A4A64A9" w14:textId="77777777" w:rsidR="00A77270" w:rsidRPr="008A38AE" w:rsidRDefault="00000000" w:rsidP="00A77270">
      <w:pPr>
        <w:spacing w:before="120"/>
      </w:pPr>
      <w:r w:rsidRPr="008A38AE">
        <w:rPr>
          <w:b/>
        </w:rPr>
        <w:t>Wear assessment limits</w:t>
      </w:r>
      <w:r w:rsidRPr="008A38AE">
        <w:t xml:space="preserve">: The degree of wear is defined as the area of pavement marking remaining after </w:t>
      </w:r>
      <w:proofErr w:type="gramStart"/>
      <w:r w:rsidRPr="008A38AE">
        <w:t>a period of time</w:t>
      </w:r>
      <w:proofErr w:type="gramEnd"/>
      <w:r w:rsidRPr="008A38AE">
        <w:t>, relative to the initial area of the pavement marking.</w:t>
      </w:r>
    </w:p>
    <w:p w14:paraId="7304831B" w14:textId="77777777" w:rsidR="00A77270" w:rsidRPr="008A38AE" w:rsidRDefault="00000000" w:rsidP="00A77270">
      <w:pPr>
        <w:spacing w:before="120"/>
      </w:pPr>
      <w:r w:rsidRPr="008A38AE">
        <w:rPr>
          <w:b/>
        </w:rPr>
        <w:t>Degree of wear</w:t>
      </w:r>
      <w:r w:rsidRPr="008A38AE">
        <w:t>: At the Superintendent’s discretion determine the degree of wear using Image Analysis in accordance with AS 4049.3:2005 Appendix K, Method A, Photographic Method.</w:t>
      </w:r>
    </w:p>
    <w:p w14:paraId="0F26893D" w14:textId="77777777" w:rsidR="00A77270" w:rsidRDefault="00000000" w:rsidP="00A77270">
      <w:pPr>
        <w:spacing w:before="120"/>
      </w:pPr>
      <w:r w:rsidRPr="00AF3E1F">
        <w:t>Wear limits for pavement marking: 95% intact area after six months</w:t>
      </w:r>
      <w:r>
        <w:t>.</w:t>
      </w:r>
    </w:p>
    <w:p w14:paraId="546BA853" w14:textId="77777777" w:rsidR="00A77270" w:rsidRPr="00301C03" w:rsidRDefault="00000000" w:rsidP="00A77270">
      <w:pPr>
        <w:spacing w:before="120"/>
        <w:rPr>
          <w:lang w:val="en-US"/>
        </w:rPr>
      </w:pPr>
      <w:r w:rsidRPr="008A38AE">
        <w:t xml:space="preserve">Remark pavement marking that does not conform to the specified limits, including the costs of all testing, at no cost to the </w:t>
      </w:r>
      <w:proofErr w:type="gramStart"/>
      <w:r w:rsidRPr="008A38AE">
        <w:t>Principal</w:t>
      </w:r>
      <w:proofErr w:type="gramEnd"/>
      <w:r w:rsidRPr="008A38AE">
        <w:t>.</w:t>
      </w:r>
    </w:p>
    <w:p w14:paraId="412556B6" w14:textId="77777777" w:rsidR="00A77270" w:rsidRPr="00C52B08" w:rsidRDefault="00000000" w:rsidP="00A77270">
      <w:pPr>
        <w:pStyle w:val="Heading2"/>
      </w:pPr>
      <w:bookmarkStart w:id="1036" w:name="_Toc390823817"/>
      <w:bookmarkStart w:id="1037" w:name="_Toc391429509"/>
      <w:bookmarkStart w:id="1038" w:name="_Toc396035187"/>
      <w:bookmarkStart w:id="1039" w:name="_Toc398800578"/>
      <w:r w:rsidRPr="00C52B08">
        <w:t xml:space="preserve">Cold Applied plastic Materials – </w:t>
      </w:r>
      <w:r w:rsidR="004F4961" w:rsidRPr="00C52B08">
        <w:t>Hold Point – Witness Point</w:t>
      </w:r>
    </w:p>
    <w:p w14:paraId="507C66CC" w14:textId="77777777" w:rsidR="00A77270" w:rsidRPr="00301C03" w:rsidRDefault="00000000" w:rsidP="00A77270">
      <w:pPr>
        <w:spacing w:before="120"/>
      </w:pPr>
      <w:r>
        <w:t>Use a</w:t>
      </w:r>
      <w:r w:rsidRPr="003B25AB">
        <w:t>pproved plastic pavement marking materials to APAS AP-S0041/3 Cold applied plastic.</w:t>
      </w:r>
    </w:p>
    <w:p w14:paraId="4F80826A" w14:textId="77777777" w:rsidR="00A77270" w:rsidRDefault="00000000" w:rsidP="00A77270">
      <w:pPr>
        <w:spacing w:before="120"/>
      </w:pPr>
      <w:r w:rsidRPr="003B25AB">
        <w:rPr>
          <w:b/>
        </w:rPr>
        <w:t xml:space="preserve">Hold Point: </w:t>
      </w:r>
      <w:r w:rsidRPr="003B25AB">
        <w:t>Approval from</w:t>
      </w:r>
      <w:r>
        <w:t xml:space="preserve"> Project Director Civil Asset Management</w:t>
      </w:r>
      <w:r w:rsidRPr="003B25AB">
        <w:t xml:space="preserve"> is required before cold applied plastic materials are used.</w:t>
      </w:r>
    </w:p>
    <w:p w14:paraId="10180257" w14:textId="77777777" w:rsidR="00A77270" w:rsidRPr="00301C03" w:rsidRDefault="00000000" w:rsidP="00A77270">
      <w:pPr>
        <w:spacing w:before="120"/>
      </w:pPr>
      <w:r w:rsidRPr="00301C03">
        <w:rPr>
          <w:b/>
        </w:rPr>
        <w:t>Witness Point</w:t>
      </w:r>
      <w:r w:rsidRPr="00301C03">
        <w:t xml:space="preserve"> - Provide evidence that all proprietary products such as epoxy or plastic products have demonstrated satisfactory field performance for a period of at least three years.</w:t>
      </w:r>
    </w:p>
    <w:p w14:paraId="041E7151" w14:textId="77777777" w:rsidR="00A77270" w:rsidRPr="00301C03" w:rsidRDefault="00000000" w:rsidP="00A77270">
      <w:pPr>
        <w:spacing w:before="120"/>
      </w:pPr>
      <w:r>
        <w:rPr>
          <w:b/>
        </w:rPr>
        <w:t>M</w:t>
      </w:r>
      <w:r w:rsidRPr="00BF5E6A">
        <w:rPr>
          <w:b/>
        </w:rPr>
        <w:t>aterial</w:t>
      </w:r>
      <w:r w:rsidRPr="00301C03">
        <w:t xml:space="preserve"> </w:t>
      </w:r>
      <w:r>
        <w:t xml:space="preserve">- </w:t>
      </w:r>
      <w:r w:rsidRPr="00301C03">
        <w:t>Generally: A two part Poly Methyl Methacrylate resin based pavement marking material that complies with the requirements for colour, luminance and bead content of AS 4049.2, and which complies with AS 4049.4, sprayed or screeded onto the pavement, containing pre-mixed glass beads, with additional drop-on beads being added during application, conforming with the following requirements of AS 4049.2: Clause 5.1 – Colour, Clause 5.2 - Luminance and Clause 7 - Field Testing. The material shall have a maximum no-pick-up time of 60 minutes.</w:t>
      </w:r>
    </w:p>
    <w:p w14:paraId="1EEDDC43" w14:textId="77777777" w:rsidR="00A77270" w:rsidRPr="000F7FC5" w:rsidRDefault="00000000" w:rsidP="00A77270">
      <w:pPr>
        <w:spacing w:before="120"/>
      </w:pPr>
      <w:r w:rsidRPr="003B25AB">
        <w:t>Do not use cold applied plastic materials on new asphalt works</w:t>
      </w:r>
      <w:r w:rsidRPr="00301C03">
        <w:t>.</w:t>
      </w:r>
    </w:p>
    <w:p w14:paraId="2627B3C8" w14:textId="77777777" w:rsidR="00A77270" w:rsidRDefault="00000000" w:rsidP="00A77270">
      <w:pPr>
        <w:pStyle w:val="Heading2"/>
      </w:pPr>
      <w:r>
        <w:t>Audio</w:t>
      </w:r>
      <w:r w:rsidRPr="00301C03">
        <w:t xml:space="preserve"> T</w:t>
      </w:r>
      <w:r>
        <w:t>actile</w:t>
      </w:r>
      <w:r w:rsidRPr="00301C03">
        <w:t xml:space="preserve"> L</w:t>
      </w:r>
      <w:r>
        <w:t>ine</w:t>
      </w:r>
      <w:r w:rsidRPr="00301C03">
        <w:t xml:space="preserve"> M</w:t>
      </w:r>
      <w:r>
        <w:t>arking</w:t>
      </w:r>
      <w:r w:rsidRPr="00301C03">
        <w:t xml:space="preserve"> (ATLM)</w:t>
      </w:r>
      <w:r>
        <w:t xml:space="preserve"> </w:t>
      </w:r>
      <w:r w:rsidRPr="00301C03">
        <w:t>– H</w:t>
      </w:r>
      <w:r>
        <w:t>old</w:t>
      </w:r>
      <w:r w:rsidRPr="00301C03">
        <w:t xml:space="preserve"> P</w:t>
      </w:r>
      <w:r>
        <w:t>oint</w:t>
      </w:r>
    </w:p>
    <w:p w14:paraId="5C28D765" w14:textId="77777777" w:rsidR="00A77270" w:rsidRPr="000516FC" w:rsidRDefault="00000000" w:rsidP="00A77270">
      <w:pPr>
        <w:spacing w:before="120"/>
      </w:pPr>
      <w:r w:rsidRPr="000516FC">
        <w:rPr>
          <w:b/>
        </w:rPr>
        <w:t xml:space="preserve">Hold Point: </w:t>
      </w:r>
      <w:r w:rsidRPr="000516FC">
        <w:t>Approval from</w:t>
      </w:r>
      <w:r>
        <w:t xml:space="preserve"> Project Director Civil Asset Management</w:t>
      </w:r>
      <w:r w:rsidRPr="000516FC">
        <w:t xml:space="preserve"> is required before audio tactile line marking materials are used.</w:t>
      </w:r>
    </w:p>
    <w:p w14:paraId="25DC326E" w14:textId="77777777" w:rsidR="00A77270" w:rsidRPr="000516FC" w:rsidRDefault="00000000" w:rsidP="00A77270">
      <w:pPr>
        <w:spacing w:before="120"/>
      </w:pPr>
      <w:r>
        <w:t>Use cold applied</w:t>
      </w:r>
      <w:r w:rsidRPr="000516FC">
        <w:t xml:space="preserve"> plastic pavement marking materials</w:t>
      </w:r>
      <w:r>
        <w:t>.</w:t>
      </w:r>
    </w:p>
    <w:p w14:paraId="0B877FA7" w14:textId="77777777" w:rsidR="00A77270" w:rsidRPr="00301C03" w:rsidRDefault="00000000" w:rsidP="00A77270">
      <w:pPr>
        <w:pStyle w:val="Heading3"/>
      </w:pPr>
      <w:r w:rsidRPr="00301C03">
        <w:t>Site Preparation</w:t>
      </w:r>
    </w:p>
    <w:p w14:paraId="6838ED67" w14:textId="77777777" w:rsidR="00A77270" w:rsidRPr="00DF4222" w:rsidRDefault="00000000" w:rsidP="00A77270">
      <w:pPr>
        <w:spacing w:before="120"/>
      </w:pPr>
      <w:r w:rsidRPr="00DF4222">
        <w:t>The area to be marked is to be dry and free of dirt, gravel, oil and other loose or foreign material to ensure the best possible adhesion of new material. Remove existing paint or other material which is flaking or chipped. Cleaning may be carried out by brooming, blowing or washing.</w:t>
      </w:r>
    </w:p>
    <w:p w14:paraId="6AF86A0C" w14:textId="77777777" w:rsidR="00A77270" w:rsidRPr="00301C03" w:rsidRDefault="00000000" w:rsidP="00A77270">
      <w:pPr>
        <w:spacing w:before="120"/>
        <w:rPr>
          <w:rFonts w:cs="Arial"/>
          <w:bCs/>
          <w:sz w:val="24"/>
          <w:szCs w:val="26"/>
          <w:lang w:val="en-US"/>
        </w:rPr>
      </w:pPr>
      <w:r w:rsidRPr="00DF4222">
        <w:t xml:space="preserve">Use a tack coat or primer material for surface or other conditions requiring it in </w:t>
      </w:r>
      <w:proofErr w:type="spellStart"/>
      <w:r w:rsidRPr="00DF4222">
        <w:t>accordan</w:t>
      </w:r>
      <w:r w:rsidRPr="006E1454">
        <w:rPr>
          <w:rFonts w:cs="Arial"/>
          <w:bCs/>
          <w:lang w:val="en-US"/>
        </w:rPr>
        <w:t>ce</w:t>
      </w:r>
      <w:proofErr w:type="spellEnd"/>
      <w:r w:rsidRPr="00301C03">
        <w:rPr>
          <w:rFonts w:cs="Arial"/>
          <w:bCs/>
          <w:sz w:val="24"/>
          <w:szCs w:val="26"/>
          <w:lang w:val="en-US"/>
        </w:rPr>
        <w:t xml:space="preserve"> </w:t>
      </w:r>
      <w:r w:rsidRPr="006E1454">
        <w:rPr>
          <w:rFonts w:cs="Arial"/>
          <w:bCs/>
          <w:lang w:val="en-US"/>
        </w:rPr>
        <w:t>with the Manufacturer’s Specification to ensure satisfactory adhesion of the material</w:t>
      </w:r>
      <w:r w:rsidRPr="00301C03">
        <w:rPr>
          <w:rFonts w:cs="Arial"/>
          <w:bCs/>
          <w:sz w:val="24"/>
          <w:szCs w:val="26"/>
          <w:lang w:val="en-US"/>
        </w:rPr>
        <w:t>.</w:t>
      </w:r>
    </w:p>
    <w:p w14:paraId="57094233" w14:textId="77777777" w:rsidR="00A77270" w:rsidRPr="00301C03" w:rsidRDefault="00000000" w:rsidP="00A77270">
      <w:pPr>
        <w:pStyle w:val="Heading3"/>
      </w:pPr>
      <w:r w:rsidRPr="00301C03">
        <w:t>Application</w:t>
      </w:r>
    </w:p>
    <w:p w14:paraId="193D717A" w14:textId="77777777" w:rsidR="00A77270" w:rsidRPr="00DF4222" w:rsidRDefault="00000000" w:rsidP="00A77270">
      <w:pPr>
        <w:spacing w:before="120"/>
      </w:pPr>
      <w:r w:rsidRPr="00DF4222">
        <w:t>Apply by extrusion methods, including application of glass beads and anti-skid material, in a single uniform layer.</w:t>
      </w:r>
    </w:p>
    <w:p w14:paraId="65370BB7" w14:textId="77777777" w:rsidR="00A77270" w:rsidRPr="00DF4222" w:rsidRDefault="00000000" w:rsidP="00A77270">
      <w:pPr>
        <w:spacing w:before="120"/>
      </w:pPr>
      <w:r w:rsidRPr="00DF4222">
        <w:t>For longitudinal lines and transverse markings, apply material at a rate to achieve a minimum final tolerances and dimensions as stated in drawing CS</w:t>
      </w:r>
      <w:r>
        <w:t> </w:t>
      </w:r>
      <w:r w:rsidRPr="00DF4222">
        <w:t>3403.</w:t>
      </w:r>
    </w:p>
    <w:p w14:paraId="0BC966BE" w14:textId="77777777" w:rsidR="00A77270" w:rsidRPr="00DF4222" w:rsidRDefault="00000000" w:rsidP="00A77270">
      <w:pPr>
        <w:spacing w:before="120"/>
      </w:pPr>
      <w:r w:rsidRPr="00DF4222">
        <w:t>Glass beads that are to be mixed in are to be Class C (intermix 20 to 30 % by mass).</w:t>
      </w:r>
    </w:p>
    <w:p w14:paraId="487732C8" w14:textId="77777777" w:rsidR="00A77270" w:rsidRPr="00DF4222" w:rsidRDefault="00000000" w:rsidP="00A77270">
      <w:pPr>
        <w:spacing w:before="120"/>
      </w:pPr>
      <w:r w:rsidRPr="00DF4222">
        <w:lastRenderedPageBreak/>
        <w:t>Additional Type B-HR beads shall be uniformly applied to the surface of thermoplastic at the rate of &gt; 300g/m</w:t>
      </w:r>
      <w:r w:rsidRPr="00D749B3">
        <w:rPr>
          <w:vertAlign w:val="superscript"/>
        </w:rPr>
        <w:t>2</w:t>
      </w:r>
      <w:r w:rsidRPr="00DF4222">
        <w:t xml:space="preserve"> (retained) as part of the application process and before the material has commenced to set.</w:t>
      </w:r>
    </w:p>
    <w:p w14:paraId="1FE3FF7F" w14:textId="77777777" w:rsidR="00A77270" w:rsidRPr="00DF4222" w:rsidRDefault="00000000" w:rsidP="00A77270">
      <w:pPr>
        <w:spacing w:before="120"/>
      </w:pPr>
      <w:r w:rsidRPr="00DF4222">
        <w:t>The marking produced shall be uniform in texture, width and thickness and the surface substantially free from blisters, streaks, lumps and other defects.</w:t>
      </w:r>
    </w:p>
    <w:p w14:paraId="08CD60A4" w14:textId="77777777" w:rsidR="00A77270" w:rsidRPr="00DF4222" w:rsidRDefault="00000000" w:rsidP="00A77270">
      <w:pPr>
        <w:spacing w:before="120"/>
      </w:pPr>
      <w:r w:rsidRPr="00DF4222">
        <w:t>Remove any occurrence of overspray, gun dribble and defective ribs.</w:t>
      </w:r>
    </w:p>
    <w:p w14:paraId="4A011B37" w14:textId="77777777" w:rsidR="00A77270" w:rsidRPr="00DF4222" w:rsidRDefault="00000000" w:rsidP="00A77270">
      <w:pPr>
        <w:spacing w:before="120"/>
      </w:pPr>
      <w:r w:rsidRPr="00DF4222">
        <w:t xml:space="preserve">Audio tactile line marking tolerances must conform to </w:t>
      </w:r>
      <w:r w:rsidRPr="00D749B3">
        <w:rPr>
          <w:b/>
          <w:i/>
        </w:rPr>
        <w:t>Table - Audio Tactile Line Marking Tolerances</w:t>
      </w:r>
      <w:r w:rsidRPr="00DF4222">
        <w:t xml:space="preserve"> and to civil standard drawing CS 3403.</w:t>
      </w:r>
    </w:p>
    <w:tbl>
      <w:tblPr>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3882"/>
        <w:gridCol w:w="2950"/>
        <w:gridCol w:w="3476"/>
      </w:tblGrid>
      <w:tr w:rsidR="009838DF" w14:paraId="248E3225" w14:textId="77777777" w:rsidTr="00410DC8">
        <w:trPr>
          <w:cantSplit/>
          <w:trHeight w:val="400"/>
        </w:trPr>
        <w:tc>
          <w:tcPr>
            <w:tcW w:w="5000" w:type="pct"/>
            <w:gridSpan w:val="3"/>
            <w:vAlign w:val="center"/>
          </w:tcPr>
          <w:p w14:paraId="277DEA31" w14:textId="77777777" w:rsidR="00A77270" w:rsidRPr="00301C03" w:rsidRDefault="00000000" w:rsidP="00410DC8">
            <w:pPr>
              <w:keepNext/>
              <w:spacing w:before="120"/>
              <w:rPr>
                <w:b/>
                <w:i/>
              </w:rPr>
            </w:pPr>
            <w:r w:rsidRPr="00301C03">
              <w:rPr>
                <w:b/>
                <w:i/>
              </w:rPr>
              <w:t>Table - Audio Tactile Line Marking Tolerances</w:t>
            </w:r>
          </w:p>
        </w:tc>
      </w:tr>
      <w:tr w:rsidR="009838DF" w14:paraId="51258014" w14:textId="77777777" w:rsidTr="00410DC8">
        <w:trPr>
          <w:cantSplit/>
          <w:trHeight w:val="400"/>
        </w:trPr>
        <w:tc>
          <w:tcPr>
            <w:tcW w:w="1883" w:type="pct"/>
            <w:vAlign w:val="center"/>
          </w:tcPr>
          <w:p w14:paraId="7E266ED5" w14:textId="77777777" w:rsidR="00A77270" w:rsidRPr="00301C03" w:rsidRDefault="00000000" w:rsidP="00410DC8">
            <w:pPr>
              <w:keepNext/>
              <w:spacing w:before="120"/>
              <w:rPr>
                <w:b/>
              </w:rPr>
            </w:pPr>
            <w:r w:rsidRPr="00301C03">
              <w:rPr>
                <w:b/>
              </w:rPr>
              <w:t>Aspect</w:t>
            </w:r>
          </w:p>
        </w:tc>
        <w:tc>
          <w:tcPr>
            <w:tcW w:w="1431" w:type="pct"/>
            <w:vAlign w:val="center"/>
          </w:tcPr>
          <w:p w14:paraId="2376E6D4" w14:textId="77777777" w:rsidR="00A77270" w:rsidRPr="00301C03" w:rsidRDefault="00000000" w:rsidP="00410DC8">
            <w:pPr>
              <w:keepNext/>
              <w:spacing w:before="120"/>
              <w:rPr>
                <w:b/>
              </w:rPr>
            </w:pPr>
            <w:r w:rsidRPr="00301C03">
              <w:rPr>
                <w:b/>
              </w:rPr>
              <w:t>Dimension</w:t>
            </w:r>
          </w:p>
        </w:tc>
        <w:tc>
          <w:tcPr>
            <w:tcW w:w="1686" w:type="pct"/>
            <w:vAlign w:val="center"/>
          </w:tcPr>
          <w:p w14:paraId="238219D3" w14:textId="77777777" w:rsidR="00A77270" w:rsidRPr="00301C03" w:rsidRDefault="00000000" w:rsidP="00410DC8">
            <w:pPr>
              <w:keepNext/>
              <w:spacing w:before="120"/>
              <w:rPr>
                <w:b/>
              </w:rPr>
            </w:pPr>
            <w:r w:rsidRPr="00301C03">
              <w:rPr>
                <w:b/>
              </w:rPr>
              <w:t>Tolerance (mm)</w:t>
            </w:r>
          </w:p>
        </w:tc>
      </w:tr>
      <w:tr w:rsidR="009838DF" w14:paraId="1833ED84" w14:textId="77777777" w:rsidTr="00410DC8">
        <w:trPr>
          <w:cantSplit/>
          <w:trHeight w:val="400"/>
        </w:trPr>
        <w:tc>
          <w:tcPr>
            <w:tcW w:w="1883" w:type="pct"/>
            <w:vAlign w:val="center"/>
          </w:tcPr>
          <w:p w14:paraId="26AF6399" w14:textId="77777777" w:rsidR="00A77270" w:rsidRPr="00301C03" w:rsidRDefault="00000000" w:rsidP="00410DC8">
            <w:pPr>
              <w:keepNext/>
              <w:spacing w:before="120"/>
            </w:pPr>
            <w:r w:rsidRPr="00301C03">
              <w:t>Length of raised rib</w:t>
            </w:r>
          </w:p>
        </w:tc>
        <w:tc>
          <w:tcPr>
            <w:tcW w:w="1431" w:type="pct"/>
            <w:vAlign w:val="center"/>
          </w:tcPr>
          <w:p w14:paraId="318CA060" w14:textId="77777777" w:rsidR="00A77270" w:rsidRPr="00301C03" w:rsidRDefault="00000000" w:rsidP="00410DC8">
            <w:pPr>
              <w:keepNext/>
              <w:spacing w:before="120"/>
            </w:pPr>
            <w:r w:rsidRPr="00301C03">
              <w:t>150 mm</w:t>
            </w:r>
          </w:p>
        </w:tc>
        <w:tc>
          <w:tcPr>
            <w:tcW w:w="1686" w:type="pct"/>
            <w:vAlign w:val="center"/>
          </w:tcPr>
          <w:p w14:paraId="7AF15AC3" w14:textId="77777777" w:rsidR="00A77270" w:rsidRPr="00482296" w:rsidRDefault="00000000" w:rsidP="00410DC8">
            <w:pPr>
              <w:keepNext/>
              <w:spacing w:before="120"/>
              <w:rPr>
                <w:color w:val="000000"/>
              </w:rPr>
            </w:pPr>
            <w:r w:rsidRPr="00482296">
              <w:rPr>
                <w:rFonts w:cs="Arial"/>
                <w:color w:val="000000"/>
              </w:rPr>
              <w:t>+/-</w:t>
            </w:r>
            <w:r w:rsidRPr="00482296">
              <w:rPr>
                <w:color w:val="000000"/>
              </w:rPr>
              <w:t xml:space="preserve"> 10 mm </w:t>
            </w:r>
          </w:p>
        </w:tc>
      </w:tr>
      <w:tr w:rsidR="009838DF" w14:paraId="0FE462EF" w14:textId="77777777" w:rsidTr="00410DC8">
        <w:trPr>
          <w:cantSplit/>
          <w:trHeight w:val="400"/>
        </w:trPr>
        <w:tc>
          <w:tcPr>
            <w:tcW w:w="1883" w:type="pct"/>
            <w:vAlign w:val="center"/>
          </w:tcPr>
          <w:p w14:paraId="1B2BB267" w14:textId="77777777" w:rsidR="00A77270" w:rsidRPr="00301C03" w:rsidRDefault="00000000" w:rsidP="00410DC8">
            <w:pPr>
              <w:keepNext/>
              <w:spacing w:before="120"/>
            </w:pPr>
            <w:r w:rsidRPr="00301C03">
              <w:t>Width of raised rib</w:t>
            </w:r>
          </w:p>
        </w:tc>
        <w:tc>
          <w:tcPr>
            <w:tcW w:w="1431" w:type="pct"/>
            <w:vAlign w:val="center"/>
          </w:tcPr>
          <w:p w14:paraId="7667DDE6" w14:textId="77777777" w:rsidR="00A77270" w:rsidRPr="00301C03" w:rsidRDefault="00000000" w:rsidP="00410DC8">
            <w:pPr>
              <w:keepNext/>
              <w:spacing w:before="120"/>
            </w:pPr>
            <w:r w:rsidRPr="00301C03">
              <w:t>50 mm</w:t>
            </w:r>
          </w:p>
        </w:tc>
        <w:tc>
          <w:tcPr>
            <w:tcW w:w="1686" w:type="pct"/>
            <w:vAlign w:val="center"/>
          </w:tcPr>
          <w:p w14:paraId="09B8C183" w14:textId="77777777" w:rsidR="00A77270" w:rsidRPr="00482296" w:rsidRDefault="00000000" w:rsidP="00410DC8">
            <w:pPr>
              <w:keepNext/>
              <w:spacing w:before="120"/>
              <w:rPr>
                <w:color w:val="000000"/>
              </w:rPr>
            </w:pPr>
            <w:r w:rsidRPr="00482296">
              <w:rPr>
                <w:rFonts w:cs="Arial"/>
                <w:color w:val="000000"/>
              </w:rPr>
              <w:t>+/-</w:t>
            </w:r>
            <w:r w:rsidRPr="00482296">
              <w:rPr>
                <w:color w:val="000000"/>
              </w:rPr>
              <w:t xml:space="preserve"> 10 mm</w:t>
            </w:r>
          </w:p>
        </w:tc>
      </w:tr>
      <w:tr w:rsidR="009838DF" w14:paraId="2B70550B" w14:textId="77777777" w:rsidTr="00410DC8">
        <w:trPr>
          <w:cantSplit/>
          <w:trHeight w:val="400"/>
        </w:trPr>
        <w:tc>
          <w:tcPr>
            <w:tcW w:w="1883" w:type="pct"/>
            <w:vAlign w:val="center"/>
          </w:tcPr>
          <w:p w14:paraId="47B421F9" w14:textId="77777777" w:rsidR="00A77270" w:rsidRPr="00301C03" w:rsidRDefault="00000000" w:rsidP="00410DC8">
            <w:pPr>
              <w:keepNext/>
              <w:spacing w:before="120"/>
            </w:pPr>
            <w:r w:rsidRPr="00301C03">
              <w:t>Height of raised rib</w:t>
            </w:r>
          </w:p>
        </w:tc>
        <w:tc>
          <w:tcPr>
            <w:tcW w:w="1431" w:type="pct"/>
            <w:vAlign w:val="center"/>
          </w:tcPr>
          <w:p w14:paraId="64881B4E" w14:textId="77777777" w:rsidR="00A77270" w:rsidRPr="00301C03" w:rsidRDefault="00000000" w:rsidP="00410DC8">
            <w:pPr>
              <w:keepNext/>
              <w:spacing w:before="120"/>
            </w:pPr>
            <w:r w:rsidRPr="00301C03">
              <w:t>12 mm</w:t>
            </w:r>
          </w:p>
        </w:tc>
        <w:tc>
          <w:tcPr>
            <w:tcW w:w="1686" w:type="pct"/>
            <w:vAlign w:val="center"/>
          </w:tcPr>
          <w:p w14:paraId="548C74F9" w14:textId="77777777" w:rsidR="00A77270" w:rsidRPr="00482296" w:rsidRDefault="00000000" w:rsidP="00410DC8">
            <w:pPr>
              <w:keepNext/>
              <w:spacing w:before="120"/>
              <w:rPr>
                <w:color w:val="000000"/>
              </w:rPr>
            </w:pPr>
            <w:r w:rsidRPr="00482296">
              <w:rPr>
                <w:rFonts w:cs="Arial"/>
                <w:color w:val="000000"/>
              </w:rPr>
              <w:t xml:space="preserve">+ </w:t>
            </w:r>
            <w:r>
              <w:rPr>
                <w:rFonts w:cs="Arial"/>
                <w:color w:val="000000"/>
              </w:rPr>
              <w:t>1</w:t>
            </w:r>
            <w:r w:rsidRPr="00482296">
              <w:rPr>
                <w:rFonts w:cs="Arial"/>
                <w:color w:val="000000"/>
              </w:rPr>
              <w:t xml:space="preserve"> mm</w:t>
            </w:r>
          </w:p>
        </w:tc>
      </w:tr>
      <w:tr w:rsidR="009838DF" w14:paraId="2A9085F5" w14:textId="77777777" w:rsidTr="00410DC8">
        <w:trPr>
          <w:cantSplit/>
          <w:trHeight w:val="400"/>
        </w:trPr>
        <w:tc>
          <w:tcPr>
            <w:tcW w:w="1883" w:type="pct"/>
            <w:vAlign w:val="center"/>
          </w:tcPr>
          <w:p w14:paraId="0F7B3FA5" w14:textId="77777777" w:rsidR="00A77270" w:rsidRPr="00301C03" w:rsidRDefault="00000000" w:rsidP="00410DC8">
            <w:pPr>
              <w:spacing w:before="120"/>
            </w:pPr>
            <w:r w:rsidRPr="00301C03">
              <w:t>Spacing of raised rib</w:t>
            </w:r>
          </w:p>
        </w:tc>
        <w:tc>
          <w:tcPr>
            <w:tcW w:w="1431" w:type="pct"/>
            <w:vAlign w:val="center"/>
          </w:tcPr>
          <w:p w14:paraId="06455CB6" w14:textId="77777777" w:rsidR="00A77270" w:rsidRPr="00301C03" w:rsidRDefault="00000000" w:rsidP="00410DC8">
            <w:pPr>
              <w:spacing w:before="120"/>
            </w:pPr>
            <w:r w:rsidRPr="00301C03">
              <w:t>250 mm</w:t>
            </w:r>
          </w:p>
        </w:tc>
        <w:tc>
          <w:tcPr>
            <w:tcW w:w="1686" w:type="pct"/>
            <w:vAlign w:val="center"/>
          </w:tcPr>
          <w:p w14:paraId="2E025556" w14:textId="77777777" w:rsidR="00A77270" w:rsidRPr="00482296" w:rsidRDefault="00000000" w:rsidP="00410DC8">
            <w:pPr>
              <w:spacing w:before="120"/>
              <w:rPr>
                <w:color w:val="000000"/>
              </w:rPr>
            </w:pPr>
            <w:r w:rsidRPr="00482296">
              <w:rPr>
                <w:rFonts w:cs="Arial"/>
                <w:color w:val="000000"/>
              </w:rPr>
              <w:t>+/-</w:t>
            </w:r>
            <w:r w:rsidRPr="00482296">
              <w:rPr>
                <w:color w:val="000000"/>
              </w:rPr>
              <w:t xml:space="preserve"> 20 mm</w:t>
            </w:r>
          </w:p>
        </w:tc>
      </w:tr>
    </w:tbl>
    <w:p w14:paraId="056FC6F3" w14:textId="77777777" w:rsidR="00A77270" w:rsidRPr="00301C03" w:rsidRDefault="00000000" w:rsidP="00A77270">
      <w:pPr>
        <w:pStyle w:val="Heading3"/>
      </w:pPr>
      <w:r w:rsidRPr="00301C03">
        <w:t>Retro-reflectivity</w:t>
      </w:r>
    </w:p>
    <w:p w14:paraId="2C2FFB92" w14:textId="77777777" w:rsidR="00A77270" w:rsidRPr="00DF4222" w:rsidRDefault="00000000" w:rsidP="00A77270">
      <w:pPr>
        <w:tabs>
          <w:tab w:val="left" w:pos="2268"/>
        </w:tabs>
        <w:spacing w:before="120"/>
      </w:pPr>
      <w:r w:rsidRPr="00DF4222">
        <w:t>When tested in accordance with AS 4049.2:2005 Appendix K marking must achieve a minimum level of reflectivity of 350 mcd/lux/m</w:t>
      </w:r>
      <w:r w:rsidRPr="00D749B3">
        <w:rPr>
          <w:vertAlign w:val="superscript"/>
        </w:rPr>
        <w:t>2</w:t>
      </w:r>
      <w:r w:rsidRPr="00DF4222">
        <w:t xml:space="preserve"> at time of application.</w:t>
      </w:r>
    </w:p>
    <w:p w14:paraId="47D2D8B8" w14:textId="77777777" w:rsidR="00A77270" w:rsidRPr="00301C03" w:rsidRDefault="00000000" w:rsidP="00A77270">
      <w:pPr>
        <w:pStyle w:val="Heading2"/>
      </w:pPr>
      <w:r w:rsidRPr="00301C03">
        <w:t>Raised Retroreflective Pavement Markers (</w:t>
      </w:r>
      <w:proofErr w:type="spellStart"/>
      <w:r w:rsidRPr="00301C03">
        <w:t>Rrpms</w:t>
      </w:r>
      <w:proofErr w:type="spellEnd"/>
      <w:r w:rsidRPr="00301C03">
        <w:t>)</w:t>
      </w:r>
    </w:p>
    <w:p w14:paraId="7ED0EC06" w14:textId="77777777" w:rsidR="00A77270" w:rsidRPr="002C2796" w:rsidRDefault="00000000" w:rsidP="00A77270">
      <w:pPr>
        <w:pStyle w:val="Heading3"/>
      </w:pPr>
      <w:r w:rsidRPr="002C2796">
        <w:t>Raised Reflective Pavement Markers</w:t>
      </w:r>
      <w:r>
        <w:t xml:space="preserve"> – Hold Point</w:t>
      </w:r>
    </w:p>
    <w:p w14:paraId="2FFB9293" w14:textId="77777777" w:rsidR="00A77270" w:rsidRPr="000516FC" w:rsidRDefault="00000000" w:rsidP="00A77270">
      <w:pPr>
        <w:tabs>
          <w:tab w:val="left" w:pos="2268"/>
        </w:tabs>
        <w:spacing w:before="120"/>
      </w:pPr>
      <w:r w:rsidRPr="000516FC">
        <w:t xml:space="preserve">Use raised reflective pavement markers conforming to </w:t>
      </w:r>
      <w:r>
        <w:t>AS </w:t>
      </w:r>
      <w:r w:rsidRPr="000516FC">
        <w:t>1906 Retroreflective materials and devices for road traffic control purposes</w:t>
      </w:r>
    </w:p>
    <w:p w14:paraId="6132D68F" w14:textId="77777777" w:rsidR="00A77270" w:rsidRPr="000516FC" w:rsidRDefault="00000000" w:rsidP="00A77270">
      <w:pPr>
        <w:pStyle w:val="Default"/>
        <w:rPr>
          <w:rFonts w:ascii="Arial" w:hAnsi="Arial" w:cs="Arial"/>
          <w:color w:val="auto"/>
          <w:sz w:val="22"/>
          <w:szCs w:val="22"/>
        </w:rPr>
      </w:pPr>
      <w:r w:rsidRPr="000516FC">
        <w:rPr>
          <w:rFonts w:ascii="Arial" w:hAnsi="Arial" w:cs="Arial"/>
          <w:b/>
          <w:color w:val="auto"/>
          <w:sz w:val="22"/>
          <w:szCs w:val="22"/>
        </w:rPr>
        <w:t>Hold Point:</w:t>
      </w:r>
      <w:r>
        <w:rPr>
          <w:rFonts w:ascii="Arial" w:hAnsi="Arial" w:cs="Arial"/>
          <w:b/>
          <w:color w:val="auto"/>
          <w:sz w:val="22"/>
          <w:szCs w:val="22"/>
        </w:rPr>
        <w:t xml:space="preserve"> </w:t>
      </w:r>
      <w:r w:rsidRPr="000516FC">
        <w:rPr>
          <w:rFonts w:ascii="Arial" w:hAnsi="Arial" w:cs="Arial"/>
          <w:color w:val="auto"/>
          <w:sz w:val="22"/>
          <w:szCs w:val="22"/>
        </w:rPr>
        <w:t xml:space="preserve">Submit details in relation the manufacturer’s warranties, performance, durability and maintenance of the raised </w:t>
      </w:r>
      <w:r>
        <w:rPr>
          <w:rFonts w:ascii="Arial" w:hAnsi="Arial" w:cs="Arial"/>
          <w:color w:val="auto"/>
          <w:sz w:val="22"/>
          <w:szCs w:val="22"/>
        </w:rPr>
        <w:t>retro</w:t>
      </w:r>
      <w:r w:rsidRPr="000516FC">
        <w:rPr>
          <w:rFonts w:ascii="Arial" w:hAnsi="Arial" w:cs="Arial"/>
          <w:color w:val="auto"/>
          <w:sz w:val="22"/>
          <w:szCs w:val="22"/>
        </w:rPr>
        <w:t>reflective pavement markers</w:t>
      </w:r>
    </w:p>
    <w:p w14:paraId="765E1EE3" w14:textId="77777777" w:rsidR="00A77270" w:rsidRPr="000516FC" w:rsidRDefault="00000000" w:rsidP="00A77270">
      <w:pPr>
        <w:spacing w:before="120"/>
        <w:rPr>
          <w:lang w:val="en-US"/>
        </w:rPr>
      </w:pPr>
      <w:r w:rsidRPr="000516FC">
        <w:rPr>
          <w:lang w:val="en-US"/>
        </w:rPr>
        <w:t xml:space="preserve">Provide </w:t>
      </w:r>
      <w:r>
        <w:rPr>
          <w:lang w:val="en-US"/>
        </w:rPr>
        <w:t>r</w:t>
      </w:r>
      <w:r w:rsidRPr="000516FC">
        <w:rPr>
          <w:lang w:val="en-US"/>
        </w:rPr>
        <w:t xml:space="preserve">aised </w:t>
      </w:r>
      <w:r>
        <w:rPr>
          <w:lang w:val="en-US"/>
        </w:rPr>
        <w:t>retror</w:t>
      </w:r>
      <w:r w:rsidRPr="000516FC">
        <w:rPr>
          <w:lang w:val="en-US"/>
        </w:rPr>
        <w:t xml:space="preserve">eflective </w:t>
      </w:r>
      <w:r>
        <w:rPr>
          <w:lang w:val="en-US"/>
        </w:rPr>
        <w:t>p</w:t>
      </w:r>
      <w:r w:rsidRPr="000516FC">
        <w:rPr>
          <w:lang w:val="en-US"/>
        </w:rPr>
        <w:t xml:space="preserve">avement </w:t>
      </w:r>
      <w:r>
        <w:rPr>
          <w:lang w:val="en-US"/>
        </w:rPr>
        <w:t>m</w:t>
      </w:r>
      <w:r w:rsidRPr="000516FC">
        <w:rPr>
          <w:lang w:val="en-US"/>
        </w:rPr>
        <w:t>arkers with the following attributes:</w:t>
      </w:r>
    </w:p>
    <w:tbl>
      <w:tblPr>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6622"/>
        <w:gridCol w:w="3686"/>
      </w:tblGrid>
      <w:tr w:rsidR="009838DF" w14:paraId="41C7CBEC" w14:textId="77777777" w:rsidTr="00410DC8">
        <w:trPr>
          <w:cantSplit/>
          <w:trHeight w:val="400"/>
        </w:trPr>
        <w:tc>
          <w:tcPr>
            <w:tcW w:w="5000" w:type="pct"/>
            <w:gridSpan w:val="2"/>
            <w:vAlign w:val="center"/>
          </w:tcPr>
          <w:p w14:paraId="13D3DCBC" w14:textId="77777777" w:rsidR="00A77270" w:rsidRPr="006540F5" w:rsidRDefault="00000000" w:rsidP="00410DC8">
            <w:pPr>
              <w:keepNext/>
              <w:spacing w:before="120"/>
              <w:rPr>
                <w:b/>
              </w:rPr>
            </w:pPr>
            <w:r w:rsidRPr="006540F5">
              <w:rPr>
                <w:b/>
              </w:rPr>
              <w:t xml:space="preserve">Table – Raised </w:t>
            </w:r>
            <w:r>
              <w:rPr>
                <w:b/>
              </w:rPr>
              <w:t>Retror</w:t>
            </w:r>
            <w:r w:rsidRPr="006540F5">
              <w:rPr>
                <w:b/>
              </w:rPr>
              <w:t>eflective Pavement Markers Dimensions</w:t>
            </w:r>
          </w:p>
        </w:tc>
      </w:tr>
      <w:tr w:rsidR="009838DF" w14:paraId="791186DF" w14:textId="77777777" w:rsidTr="00410DC8">
        <w:trPr>
          <w:cantSplit/>
          <w:trHeight w:val="400"/>
        </w:trPr>
        <w:tc>
          <w:tcPr>
            <w:tcW w:w="3212" w:type="pct"/>
            <w:vAlign w:val="center"/>
          </w:tcPr>
          <w:p w14:paraId="28E6FC58" w14:textId="77777777" w:rsidR="00A77270" w:rsidRPr="00301C03" w:rsidRDefault="00000000" w:rsidP="00410DC8">
            <w:pPr>
              <w:keepNext/>
              <w:spacing w:before="120"/>
              <w:rPr>
                <w:b/>
              </w:rPr>
            </w:pPr>
            <w:r w:rsidRPr="00301C03">
              <w:rPr>
                <w:b/>
              </w:rPr>
              <w:t>Aspect</w:t>
            </w:r>
          </w:p>
        </w:tc>
        <w:tc>
          <w:tcPr>
            <w:tcW w:w="1788" w:type="pct"/>
            <w:vAlign w:val="center"/>
          </w:tcPr>
          <w:p w14:paraId="406B8D1E" w14:textId="77777777" w:rsidR="00A77270" w:rsidRPr="00D749B3" w:rsidRDefault="00000000" w:rsidP="00410DC8">
            <w:pPr>
              <w:keepNext/>
              <w:spacing w:before="120"/>
              <w:rPr>
                <w:b/>
              </w:rPr>
            </w:pPr>
            <w:r w:rsidRPr="00D749B3">
              <w:rPr>
                <w:b/>
              </w:rPr>
              <w:t>Dimension</w:t>
            </w:r>
          </w:p>
        </w:tc>
      </w:tr>
      <w:tr w:rsidR="009838DF" w14:paraId="09F12EC4" w14:textId="77777777" w:rsidTr="00410DC8">
        <w:trPr>
          <w:cantSplit/>
          <w:trHeight w:val="400"/>
        </w:trPr>
        <w:tc>
          <w:tcPr>
            <w:tcW w:w="3212" w:type="pct"/>
            <w:vAlign w:val="center"/>
          </w:tcPr>
          <w:p w14:paraId="30700416" w14:textId="77777777" w:rsidR="00A77270" w:rsidRPr="000566FB" w:rsidRDefault="00000000" w:rsidP="00410DC8">
            <w:pPr>
              <w:pStyle w:val="Default"/>
              <w:rPr>
                <w:rFonts w:ascii="Arial" w:hAnsi="Arial" w:cs="Arial"/>
                <w:sz w:val="22"/>
                <w:szCs w:val="22"/>
              </w:rPr>
            </w:pPr>
            <w:r w:rsidRPr="000566FB">
              <w:rPr>
                <w:rFonts w:ascii="Arial" w:hAnsi="Arial" w:cs="Arial"/>
                <w:sz w:val="22"/>
                <w:szCs w:val="22"/>
              </w:rPr>
              <w:t>Height (above pavement level when installed)</w:t>
            </w:r>
          </w:p>
        </w:tc>
        <w:tc>
          <w:tcPr>
            <w:tcW w:w="1788" w:type="pct"/>
            <w:vAlign w:val="center"/>
          </w:tcPr>
          <w:p w14:paraId="54598932" w14:textId="77777777" w:rsidR="00A77270" w:rsidRPr="003B25AB" w:rsidRDefault="00000000" w:rsidP="00410DC8">
            <w:pPr>
              <w:keepNext/>
              <w:spacing w:before="120"/>
            </w:pPr>
            <w:r w:rsidRPr="00301C03">
              <w:t>18 – 25 mm</w:t>
            </w:r>
          </w:p>
        </w:tc>
      </w:tr>
      <w:tr w:rsidR="009838DF" w14:paraId="6804D4AC" w14:textId="77777777" w:rsidTr="00410DC8">
        <w:trPr>
          <w:cantSplit/>
          <w:trHeight w:val="400"/>
        </w:trPr>
        <w:tc>
          <w:tcPr>
            <w:tcW w:w="3212" w:type="pct"/>
            <w:vAlign w:val="center"/>
          </w:tcPr>
          <w:p w14:paraId="049BC264" w14:textId="77777777" w:rsidR="00A77270" w:rsidRPr="000566FB" w:rsidRDefault="00000000" w:rsidP="00410DC8">
            <w:pPr>
              <w:keepNext/>
              <w:spacing w:before="120"/>
              <w:rPr>
                <w:rFonts w:cs="Arial"/>
              </w:rPr>
            </w:pPr>
            <w:r w:rsidRPr="000566FB">
              <w:rPr>
                <w:rFonts w:cs="Arial"/>
              </w:rPr>
              <w:t>Width at right angles to the direction of the traffic</w:t>
            </w:r>
          </w:p>
        </w:tc>
        <w:tc>
          <w:tcPr>
            <w:tcW w:w="1788" w:type="pct"/>
            <w:vAlign w:val="center"/>
          </w:tcPr>
          <w:p w14:paraId="667D17BE" w14:textId="77777777" w:rsidR="00A77270" w:rsidRPr="00482296" w:rsidRDefault="00000000" w:rsidP="00410DC8">
            <w:pPr>
              <w:keepNext/>
              <w:spacing w:before="120"/>
              <w:rPr>
                <w:color w:val="000000"/>
              </w:rPr>
            </w:pPr>
            <w:r w:rsidRPr="00482296">
              <w:rPr>
                <w:color w:val="000000"/>
              </w:rPr>
              <w:t>110 – 130 mm</w:t>
            </w:r>
          </w:p>
        </w:tc>
      </w:tr>
      <w:tr w:rsidR="009838DF" w14:paraId="5BAA91F3" w14:textId="77777777" w:rsidTr="00410DC8">
        <w:trPr>
          <w:cantSplit/>
          <w:trHeight w:val="400"/>
        </w:trPr>
        <w:tc>
          <w:tcPr>
            <w:tcW w:w="3212" w:type="pct"/>
            <w:vAlign w:val="center"/>
          </w:tcPr>
          <w:p w14:paraId="1C5FC5F8" w14:textId="77777777" w:rsidR="00A77270" w:rsidRPr="000566FB" w:rsidRDefault="00000000" w:rsidP="00410DC8">
            <w:pPr>
              <w:keepNext/>
              <w:spacing w:before="120"/>
              <w:rPr>
                <w:rFonts w:cs="Arial"/>
              </w:rPr>
            </w:pPr>
            <w:r w:rsidRPr="000566FB">
              <w:rPr>
                <w:rFonts w:cs="Arial"/>
              </w:rPr>
              <w:t>Length parallel to the direction of the traffic</w:t>
            </w:r>
          </w:p>
        </w:tc>
        <w:tc>
          <w:tcPr>
            <w:tcW w:w="1788" w:type="pct"/>
            <w:vAlign w:val="center"/>
          </w:tcPr>
          <w:p w14:paraId="213A7BC2" w14:textId="77777777" w:rsidR="00A77270" w:rsidRPr="00482296" w:rsidRDefault="00000000" w:rsidP="00410DC8">
            <w:pPr>
              <w:keepNext/>
              <w:spacing w:before="120"/>
              <w:rPr>
                <w:color w:val="000000"/>
              </w:rPr>
            </w:pPr>
            <w:r w:rsidRPr="00482296">
              <w:rPr>
                <w:color w:val="000000"/>
              </w:rPr>
              <w:t>80 – 110 mm</w:t>
            </w:r>
          </w:p>
        </w:tc>
      </w:tr>
    </w:tbl>
    <w:p w14:paraId="39ADF444" w14:textId="77777777" w:rsidR="00A77270" w:rsidRPr="00301C03" w:rsidRDefault="00000000" w:rsidP="00A77270">
      <w:pPr>
        <w:pStyle w:val="Heading3"/>
      </w:pPr>
      <w:r w:rsidRPr="00301C03">
        <w:t>Materials</w:t>
      </w:r>
    </w:p>
    <w:p w14:paraId="61809823" w14:textId="77777777" w:rsidR="00A77270" w:rsidRPr="00301C03" w:rsidRDefault="00000000" w:rsidP="00A77270">
      <w:pPr>
        <w:spacing w:before="120"/>
      </w:pPr>
      <w:r w:rsidRPr="00301C03">
        <w:t xml:space="preserve">Use markers fixed to the </w:t>
      </w:r>
      <w:r w:rsidRPr="003B25AB">
        <w:t>pavement</w:t>
      </w:r>
      <w:r w:rsidRPr="00301C03">
        <w:t xml:space="preserve"> surface as recommended by the manufacturer of the marker.</w:t>
      </w:r>
    </w:p>
    <w:p w14:paraId="1D5962D7" w14:textId="77777777" w:rsidR="00A77270" w:rsidRPr="00301C03" w:rsidRDefault="00000000" w:rsidP="00A77270">
      <w:pPr>
        <w:spacing w:before="120"/>
      </w:pPr>
      <w:r w:rsidRPr="00301C03">
        <w:t>Use adhesives as recommended by the manufacturer.</w:t>
      </w:r>
    </w:p>
    <w:p w14:paraId="093189B5" w14:textId="77777777" w:rsidR="00A77270" w:rsidRPr="00301C03" w:rsidRDefault="00000000" w:rsidP="00A77270">
      <w:pPr>
        <w:spacing w:before="120"/>
      </w:pPr>
      <w:r w:rsidRPr="00301C03">
        <w:t>Use adhesives within the time recommended by the adhesive manufacturer.</w:t>
      </w:r>
    </w:p>
    <w:p w14:paraId="4C7C8FB0" w14:textId="77777777" w:rsidR="00A77270" w:rsidRDefault="00000000" w:rsidP="00A77270">
      <w:pPr>
        <w:pStyle w:val="Heading3"/>
      </w:pPr>
      <w:r w:rsidRPr="00301C03">
        <w:lastRenderedPageBreak/>
        <w:t>Pavement Preparation</w:t>
      </w:r>
    </w:p>
    <w:p w14:paraId="61A12FD9" w14:textId="77777777" w:rsidR="00A77270" w:rsidRPr="000566FB" w:rsidRDefault="00000000" w:rsidP="00A77270">
      <w:pPr>
        <w:rPr>
          <w:lang w:val="en-US"/>
        </w:rPr>
      </w:pPr>
      <w:r>
        <w:t>Clean the pavement.</w:t>
      </w:r>
    </w:p>
    <w:p w14:paraId="7FB57AA9" w14:textId="77777777" w:rsidR="00A77270" w:rsidRPr="00301C03" w:rsidRDefault="00000000" w:rsidP="00A77270">
      <w:pPr>
        <w:spacing w:before="120"/>
      </w:pPr>
      <w:r w:rsidRPr="00301C03">
        <w:t>Ensure each RRPM site is free of dirt, oil, grease, paint and any other material that would affect the bond of adhesive to the pavement.</w:t>
      </w:r>
    </w:p>
    <w:p w14:paraId="702F95A2" w14:textId="77777777" w:rsidR="00A77270" w:rsidRPr="00301C03" w:rsidRDefault="00000000" w:rsidP="00A77270">
      <w:pPr>
        <w:spacing w:before="120"/>
      </w:pPr>
      <w:r w:rsidRPr="00301C03">
        <w:t>Abrasive blast, chip, or burn pavements that cannot be cleaned by sweeping.</w:t>
      </w:r>
    </w:p>
    <w:p w14:paraId="6C8C6BF3" w14:textId="77777777" w:rsidR="00A77270" w:rsidRPr="00301C03" w:rsidRDefault="00000000" w:rsidP="00A77270">
      <w:pPr>
        <w:spacing w:before="120"/>
      </w:pPr>
      <w:r w:rsidRPr="00D876C8">
        <w:t xml:space="preserve">Do not place markers if moisture </w:t>
      </w:r>
      <w:r>
        <w:t>is present. E</w:t>
      </w:r>
      <w:r w:rsidRPr="0049683D">
        <w:t xml:space="preserve">nsure </w:t>
      </w:r>
      <w:r>
        <w:t>pavement is dry before applying markers</w:t>
      </w:r>
      <w:r w:rsidRPr="0049683D">
        <w:t>.</w:t>
      </w:r>
    </w:p>
    <w:p w14:paraId="62162C1B" w14:textId="77777777" w:rsidR="00A77270" w:rsidRPr="00301C03" w:rsidRDefault="00000000" w:rsidP="00A77270">
      <w:pPr>
        <w:pStyle w:val="Heading3"/>
      </w:pPr>
      <w:r w:rsidRPr="00301C03">
        <w:t>Placing Markers</w:t>
      </w:r>
    </w:p>
    <w:p w14:paraId="07A6F821" w14:textId="77777777" w:rsidR="00A77270" w:rsidRPr="000566FB" w:rsidRDefault="00000000" w:rsidP="00A77270">
      <w:pPr>
        <w:spacing w:before="120"/>
      </w:pPr>
      <w:r w:rsidRPr="000566FB">
        <w:t>Place markers in accordance with AS 1742.</w:t>
      </w:r>
      <w:r>
        <w:t>2</w:t>
      </w:r>
      <w:r w:rsidRPr="000566FB">
        <w:t xml:space="preserve"> and Standard Drawings CS</w:t>
      </w:r>
      <w:r>
        <w:t> </w:t>
      </w:r>
      <w:r w:rsidRPr="000566FB">
        <w:t>3401, CS</w:t>
      </w:r>
      <w:r>
        <w:t> </w:t>
      </w:r>
      <w:r w:rsidRPr="000566FB">
        <w:t>3402.</w:t>
      </w:r>
    </w:p>
    <w:p w14:paraId="2B89C82E" w14:textId="77777777" w:rsidR="00A77270" w:rsidRPr="000566FB" w:rsidRDefault="00000000" w:rsidP="00A77270">
      <w:pPr>
        <w:spacing w:before="120"/>
      </w:pPr>
      <w:r w:rsidRPr="000566FB">
        <w:t>Place the reflectors to face the oncoming traffic.</w:t>
      </w:r>
    </w:p>
    <w:p w14:paraId="5FD15D68" w14:textId="77777777" w:rsidR="00A77270" w:rsidRPr="000566FB" w:rsidRDefault="00000000" w:rsidP="00A77270">
      <w:pPr>
        <w:spacing w:before="120"/>
      </w:pPr>
      <w:r w:rsidRPr="000566FB">
        <w:t>Do not obscure the reflective faces by adhesive.</w:t>
      </w:r>
    </w:p>
    <w:p w14:paraId="7DF950AB" w14:textId="77777777" w:rsidR="00A77270" w:rsidRPr="000566FB" w:rsidRDefault="00000000" w:rsidP="00A77270">
      <w:pPr>
        <w:spacing w:before="120"/>
      </w:pPr>
      <w:r w:rsidRPr="000566FB">
        <w:t>Ensure that the surface finish is smooth.</w:t>
      </w:r>
    </w:p>
    <w:p w14:paraId="6098B3EB" w14:textId="77777777" w:rsidR="00A77270" w:rsidRPr="000566FB" w:rsidRDefault="00000000" w:rsidP="00A77270">
      <w:pPr>
        <w:spacing w:before="120"/>
      </w:pPr>
      <w:r w:rsidRPr="000566FB">
        <w:t>Discard markers which are not positioned correctly within the time recommended by the manufacturer for use of the adhesive. Remove</w:t>
      </w:r>
      <w:r>
        <w:t xml:space="preserve"> stale</w:t>
      </w:r>
      <w:r w:rsidRPr="000566FB">
        <w:t xml:space="preserve"> adhesive from the pavement surface.</w:t>
      </w:r>
    </w:p>
    <w:p w14:paraId="5D3B2BB1" w14:textId="77777777" w:rsidR="00A77270" w:rsidRPr="000566FB" w:rsidRDefault="00000000" w:rsidP="00A77270">
      <w:pPr>
        <w:spacing w:before="120"/>
      </w:pPr>
      <w:r w:rsidRPr="000566FB">
        <w:t>Do not place markers over joints in concrete pavement.</w:t>
      </w:r>
    </w:p>
    <w:p w14:paraId="4207FFAA" w14:textId="77777777" w:rsidR="00A77270" w:rsidRPr="000566FB" w:rsidRDefault="00000000" w:rsidP="00A77270">
      <w:pPr>
        <w:spacing w:before="120"/>
      </w:pPr>
      <w:r w:rsidRPr="000566FB">
        <w:t>Wear limits for pavement markers: 95% intact area after six months.</w:t>
      </w:r>
    </w:p>
    <w:p w14:paraId="47E7F8D8" w14:textId="77777777" w:rsidR="00A77270" w:rsidRPr="000566FB" w:rsidRDefault="00000000" w:rsidP="00A77270">
      <w:pPr>
        <w:spacing w:before="120"/>
      </w:pPr>
      <w:r w:rsidRPr="000566FB">
        <w:t>Replace markers that have dislodged within 12 months of installation.</w:t>
      </w:r>
    </w:p>
    <w:p w14:paraId="29425960" w14:textId="77777777" w:rsidR="00A77270" w:rsidRPr="00301C03" w:rsidRDefault="00000000" w:rsidP="00A77270">
      <w:pPr>
        <w:pStyle w:val="Heading2"/>
      </w:pPr>
      <w:r w:rsidRPr="00301C03">
        <w:t xml:space="preserve">Removal of </w:t>
      </w:r>
      <w:r>
        <w:t>pavement</w:t>
      </w:r>
      <w:r w:rsidRPr="00301C03">
        <w:t xml:space="preserve"> Markings – Hold Point</w:t>
      </w:r>
    </w:p>
    <w:p w14:paraId="716B88B8" w14:textId="77777777" w:rsidR="00A77270" w:rsidRPr="00301C03" w:rsidRDefault="00000000" w:rsidP="00A77270">
      <w:pPr>
        <w:spacing w:before="120"/>
      </w:pPr>
      <w:r w:rsidRPr="00301C03">
        <w:rPr>
          <w:b/>
        </w:rPr>
        <w:t>Hold Point –</w:t>
      </w:r>
      <w:r w:rsidRPr="00301C03">
        <w:t xml:space="preserve"> Obtain approval from the Superin</w:t>
      </w:r>
      <w:r>
        <w:t>tendent on the proposed method used for pavement</w:t>
      </w:r>
      <w:r w:rsidRPr="00301C03">
        <w:t xml:space="preserve"> marking removal</w:t>
      </w:r>
      <w:r>
        <w:t xml:space="preserve"> before commencing removal operations</w:t>
      </w:r>
      <w:r w:rsidRPr="00301C03">
        <w:t xml:space="preserve">. </w:t>
      </w:r>
    </w:p>
    <w:p w14:paraId="4568FAAC" w14:textId="77777777" w:rsidR="00A77270" w:rsidRPr="00301C03" w:rsidRDefault="00000000" w:rsidP="00A77270">
      <w:pPr>
        <w:spacing w:before="120"/>
      </w:pPr>
      <w:r w:rsidRPr="00301C03">
        <w:t xml:space="preserve">Removal of pavement marking must not adversely affect the integrity of the </w:t>
      </w:r>
      <w:r w:rsidRPr="003B25AB">
        <w:t>pavement</w:t>
      </w:r>
      <w:r w:rsidRPr="00301C03">
        <w:t xml:space="preserve"> surface.</w:t>
      </w:r>
    </w:p>
    <w:p w14:paraId="67656DD3" w14:textId="77777777" w:rsidR="00A77270" w:rsidRPr="00301C03" w:rsidRDefault="00000000" w:rsidP="00A77270">
      <w:pPr>
        <w:spacing w:before="120"/>
      </w:pPr>
      <w:r w:rsidRPr="00301C03">
        <w:t>When longitudinal and transverse lines are removed</w:t>
      </w:r>
      <w:r>
        <w:t>,</w:t>
      </w:r>
      <w:r w:rsidRPr="00301C03">
        <w:t xml:space="preserve"> </w:t>
      </w:r>
      <w:r>
        <w:t xml:space="preserve">the marks left on the pavement surface must </w:t>
      </w:r>
      <w:r w:rsidRPr="00301C03">
        <w:t>not confuse the motorist with ghosting or incorrect directions. Where removal is outside of 100 mm of the existing lines then the entire width of the lane is to be consistent with the line removal texture.</w:t>
      </w:r>
    </w:p>
    <w:p w14:paraId="39333396" w14:textId="77777777" w:rsidR="00A77270" w:rsidRPr="00301C03" w:rsidRDefault="00000000" w:rsidP="00A77270">
      <w:pPr>
        <w:spacing w:before="120"/>
      </w:pPr>
      <w:r w:rsidRPr="00301C03">
        <w:t>When arrows, letters or figures are to be removed or temporarily blacked out, the removal pattern must be in the shape of a rectangle or square to minimise confusion to the motorist</w:t>
      </w:r>
      <w:r>
        <w:t>s.</w:t>
      </w:r>
    </w:p>
    <w:p w14:paraId="7C4EC599" w14:textId="77777777" w:rsidR="00A77270" w:rsidRPr="00301C03" w:rsidRDefault="00000000" w:rsidP="00A77270">
      <w:pPr>
        <w:spacing w:before="120"/>
      </w:pPr>
      <w:r w:rsidRPr="00301C03">
        <w:t xml:space="preserve">Remove all materials and debris from removal operations and dispose at an authorised </w:t>
      </w:r>
      <w:r>
        <w:t xml:space="preserve">legal </w:t>
      </w:r>
      <w:r w:rsidRPr="00301C03">
        <w:t xml:space="preserve">disposal site. Repair any surface defect caused by the removal process at no additional cost to the </w:t>
      </w:r>
      <w:proofErr w:type="gramStart"/>
      <w:r w:rsidRPr="00301C03">
        <w:t>Principal</w:t>
      </w:r>
      <w:proofErr w:type="gramEnd"/>
      <w:r w:rsidRPr="00301C03">
        <w:t>.</w:t>
      </w:r>
    </w:p>
    <w:p w14:paraId="74FF830D" w14:textId="77777777" w:rsidR="00A77270" w:rsidRPr="00301C03" w:rsidRDefault="00000000" w:rsidP="00A77270">
      <w:pPr>
        <w:spacing w:before="120"/>
      </w:pPr>
      <w:r w:rsidRPr="00301C03">
        <w:t>The following methods may be considered and will be dependent on the type of surface, extent and application.</w:t>
      </w:r>
    </w:p>
    <w:p w14:paraId="09538F53" w14:textId="77777777" w:rsidR="00A77270" w:rsidRPr="00301C03" w:rsidRDefault="00000000" w:rsidP="00A77270">
      <w:pPr>
        <w:pStyle w:val="Heading3"/>
      </w:pPr>
      <w:r w:rsidRPr="00301C03">
        <w:t>Resealing and asphalting</w:t>
      </w:r>
    </w:p>
    <w:p w14:paraId="65AE1188" w14:textId="77777777" w:rsidR="00A77270" w:rsidRPr="00301C03" w:rsidRDefault="00000000" w:rsidP="00A77270">
      <w:pPr>
        <w:spacing w:before="120"/>
      </w:pPr>
      <w:r w:rsidRPr="00301C03">
        <w:t>Spray sealing and or Asphalt replacement is the preferred method for replacement. Determination of materials shall be in accordance with existing materials</w:t>
      </w:r>
      <w:r>
        <w:t>.</w:t>
      </w:r>
    </w:p>
    <w:p w14:paraId="61E378F4" w14:textId="77777777" w:rsidR="00A77270" w:rsidRPr="00301C03" w:rsidRDefault="00000000" w:rsidP="00A77270">
      <w:pPr>
        <w:spacing w:before="120"/>
      </w:pPr>
      <w:r w:rsidRPr="00301C03">
        <w:t xml:space="preserve">Where this method is used the reworking needs to be for the full width of the </w:t>
      </w:r>
      <w:r w:rsidRPr="003B25AB">
        <w:t>pavement</w:t>
      </w:r>
      <w:r w:rsidRPr="00301C03">
        <w:t>.</w:t>
      </w:r>
    </w:p>
    <w:p w14:paraId="6EA40DB7" w14:textId="77777777" w:rsidR="00A77270" w:rsidRPr="00301C03" w:rsidRDefault="00000000" w:rsidP="00A77270">
      <w:pPr>
        <w:pStyle w:val="Heading3"/>
      </w:pPr>
      <w:r w:rsidRPr="00301C03">
        <w:t>Sandblasting or water blasting</w:t>
      </w:r>
    </w:p>
    <w:p w14:paraId="26AF26F5" w14:textId="77777777" w:rsidR="00A77270" w:rsidRPr="00301C03" w:rsidRDefault="00000000" w:rsidP="00A77270">
      <w:pPr>
        <w:spacing w:before="120"/>
      </w:pPr>
      <w:r w:rsidRPr="00301C03">
        <w:t>This methodology is the preferred method for marking removal on asphalt and concrete surfaces.</w:t>
      </w:r>
    </w:p>
    <w:p w14:paraId="28765A0D" w14:textId="77777777" w:rsidR="00A77270" w:rsidRPr="00301C03" w:rsidRDefault="00000000" w:rsidP="00A77270">
      <w:pPr>
        <w:spacing w:before="120"/>
      </w:pPr>
      <w:r w:rsidRPr="00301C03">
        <w:t xml:space="preserve">Use a skirt or guard around the blaster to minimise the spraying of material away from the immediate work area. </w:t>
      </w:r>
    </w:p>
    <w:p w14:paraId="5F695E6A" w14:textId="77777777" w:rsidR="00A77270" w:rsidRPr="00301C03" w:rsidRDefault="00000000" w:rsidP="00A77270">
      <w:pPr>
        <w:spacing w:before="120"/>
      </w:pPr>
      <w:r w:rsidRPr="00301C03">
        <w:t>Remove waste material before it can be transported by rain, wind or traffic. This will generally require the use of a vacuum attachment operating concurrently with the blasting operation or alternative method approved by the Superintendent.</w:t>
      </w:r>
    </w:p>
    <w:p w14:paraId="68580377" w14:textId="77777777" w:rsidR="00A77270" w:rsidRPr="00301C03" w:rsidRDefault="00000000" w:rsidP="00A77270">
      <w:pPr>
        <w:pStyle w:val="Heading3"/>
      </w:pPr>
      <w:r w:rsidRPr="00301C03">
        <w:lastRenderedPageBreak/>
        <w:t>Machine Grinding</w:t>
      </w:r>
    </w:p>
    <w:p w14:paraId="1389C8D8" w14:textId="77777777" w:rsidR="00A77270" w:rsidRPr="00301C03" w:rsidRDefault="00000000" w:rsidP="00A77270">
      <w:pPr>
        <w:spacing w:before="120"/>
      </w:pPr>
      <w:r w:rsidRPr="00301C03">
        <w:t>This method may be considered for use on smaller removal jobs where surface finish is not a concern. It can be used on most asphalt and concrete surfaces.</w:t>
      </w:r>
    </w:p>
    <w:p w14:paraId="27EACD6D" w14:textId="77777777" w:rsidR="00A77270" w:rsidRPr="00301C03" w:rsidRDefault="00000000" w:rsidP="00A77270">
      <w:pPr>
        <w:pStyle w:val="Heading3"/>
      </w:pPr>
      <w:r w:rsidRPr="00301C03">
        <w:t>Paint Blackout – Hold Point</w:t>
      </w:r>
    </w:p>
    <w:p w14:paraId="75D7A8F5" w14:textId="77777777" w:rsidR="00A77270" w:rsidRPr="00301C03" w:rsidRDefault="00000000" w:rsidP="00A77270">
      <w:pPr>
        <w:spacing w:before="120"/>
      </w:pPr>
      <w:r w:rsidRPr="00301C03">
        <w:t>Paint blackout may be considered as a temporary measure only and must be removed upon completion of the works.</w:t>
      </w:r>
    </w:p>
    <w:p w14:paraId="6D79C174" w14:textId="77777777" w:rsidR="00A77270" w:rsidRPr="00301C03" w:rsidRDefault="00000000" w:rsidP="00A77270">
      <w:pPr>
        <w:spacing w:before="120"/>
      </w:pPr>
      <w:r w:rsidRPr="00301C03">
        <w:rPr>
          <w:b/>
        </w:rPr>
        <w:t xml:space="preserve">Hold Point </w:t>
      </w:r>
      <w:r w:rsidRPr="00301C03">
        <w:t>– Obtain Superintendent’s approval before using this methodology.</w:t>
      </w:r>
    </w:p>
    <w:p w14:paraId="72FF621E" w14:textId="77777777" w:rsidR="00A77270" w:rsidRPr="00301C03" w:rsidRDefault="00000000" w:rsidP="00A77270">
      <w:pPr>
        <w:pStyle w:val="Heading3"/>
      </w:pPr>
      <w:r w:rsidRPr="00301C03">
        <w:t>Other Methods</w:t>
      </w:r>
    </w:p>
    <w:p w14:paraId="4A641727" w14:textId="77777777" w:rsidR="00A77270" w:rsidRPr="00301C03" w:rsidRDefault="00000000" w:rsidP="00A77270">
      <w:pPr>
        <w:spacing w:before="120"/>
      </w:pPr>
      <w:r w:rsidRPr="00301C03">
        <w:t>Other methods such as heat lance or paint stripping may also be considered by the Superintendent.</w:t>
      </w:r>
    </w:p>
    <w:p w14:paraId="7CD90F8D" w14:textId="77777777" w:rsidR="00A77270" w:rsidRPr="00301C03" w:rsidRDefault="00000000" w:rsidP="00A77270">
      <w:pPr>
        <w:pStyle w:val="Heading3"/>
      </w:pPr>
      <w:r w:rsidRPr="00301C03">
        <w:t xml:space="preserve">Raised </w:t>
      </w:r>
      <w:r>
        <w:t>Retror</w:t>
      </w:r>
      <w:r w:rsidRPr="00301C03">
        <w:t>eflective Pavement Marker Removal</w:t>
      </w:r>
    </w:p>
    <w:p w14:paraId="2E369301" w14:textId="77777777" w:rsidR="00A77270" w:rsidRPr="00301C03" w:rsidRDefault="00000000" w:rsidP="00A77270">
      <w:pPr>
        <w:spacing w:before="120"/>
      </w:pPr>
      <w:r w:rsidRPr="00301C03">
        <w:t xml:space="preserve">Where required, remove raised </w:t>
      </w:r>
      <w:r>
        <w:t xml:space="preserve">retroreflective </w:t>
      </w:r>
      <w:r w:rsidRPr="00301C03">
        <w:t xml:space="preserve">pavement markers by breaking the bond between the adhesive, the </w:t>
      </w:r>
      <w:r w:rsidRPr="003B25AB">
        <w:t>pavement</w:t>
      </w:r>
      <w:r w:rsidRPr="00301C03">
        <w:t xml:space="preserve"> surface and the base of the raised </w:t>
      </w:r>
      <w:r>
        <w:t>retroreflective</w:t>
      </w:r>
      <w:r w:rsidRPr="00301C03">
        <w:t xml:space="preserve"> pavement marker.</w:t>
      </w:r>
    </w:p>
    <w:p w14:paraId="7EB24DB9" w14:textId="77777777" w:rsidR="00A77270" w:rsidRPr="00301C03" w:rsidRDefault="00000000" w:rsidP="00A77270">
      <w:pPr>
        <w:spacing w:before="120"/>
      </w:pPr>
      <w:r w:rsidRPr="00301C03">
        <w:t xml:space="preserve">Repair all divots caused by the removal of raised </w:t>
      </w:r>
      <w:r>
        <w:t>retroreflective</w:t>
      </w:r>
      <w:r w:rsidRPr="00301C03">
        <w:t xml:space="preserve"> pavement markers with hot melt adhesive or epoxy adhesive to the level of the surrounding pavement.</w:t>
      </w:r>
    </w:p>
    <w:bookmarkEnd w:id="1036"/>
    <w:bookmarkEnd w:id="1037"/>
    <w:bookmarkEnd w:id="1038"/>
    <w:bookmarkEnd w:id="1039"/>
    <w:p w14:paraId="195CB389" w14:textId="77777777" w:rsidR="00A77270" w:rsidRDefault="00A77270" w:rsidP="00A77270"/>
    <w:p w14:paraId="14605608" w14:textId="77777777" w:rsidR="00274C55" w:rsidRPr="00A77270" w:rsidRDefault="00274C55" w:rsidP="00A77270"/>
    <w:p w14:paraId="4ED11A6A" w14:textId="77777777" w:rsidR="001869AF" w:rsidRDefault="00000000" w:rsidP="000B42AF">
      <w:pPr>
        <w:pStyle w:val="Heading1"/>
      </w:pPr>
      <w:bookmarkStart w:id="1040" w:name="_Toc256000018"/>
      <w:r>
        <w:t>Landscape</w:t>
      </w:r>
      <w:bookmarkEnd w:id="1040"/>
    </w:p>
    <w:p w14:paraId="46EF4679" w14:textId="77777777" w:rsidR="001869AF" w:rsidRPr="00D80000" w:rsidRDefault="00000000" w:rsidP="001869AF">
      <w:r>
        <w:t>DLI Roadworks Master – 11 June 2025</w:t>
      </w:r>
    </w:p>
    <w:p w14:paraId="646F745C" w14:textId="77777777" w:rsidR="001869AF" w:rsidRPr="00D10936" w:rsidRDefault="00000000" w:rsidP="001869AF">
      <w:pPr>
        <w:pStyle w:val="Heading2"/>
      </w:pPr>
      <w:bookmarkStart w:id="1041" w:name="_Toc390823844"/>
      <w:bookmarkStart w:id="1042" w:name="_Toc391429536"/>
      <w:bookmarkStart w:id="1043" w:name="_Toc396096974"/>
      <w:bookmarkStart w:id="1044" w:name="_Toc398800604"/>
      <w:r w:rsidRPr="00D10936">
        <w:t>Standards</w:t>
      </w:r>
      <w:bookmarkEnd w:id="1041"/>
      <w:bookmarkEnd w:id="1042"/>
      <w:bookmarkEnd w:id="1043"/>
      <w:bookmarkEnd w:id="1044"/>
      <w:r>
        <w:t xml:space="preserve"> and publications</w:t>
      </w:r>
    </w:p>
    <w:p w14:paraId="22CFD68C" w14:textId="77777777" w:rsidR="001869AF" w:rsidRPr="00CF0E4C" w:rsidRDefault="00000000" w:rsidP="001869AF">
      <w:r w:rsidRPr="00CF0E4C">
        <w:t>Conform to the following Publications unless specified otherwise:</w:t>
      </w:r>
    </w:p>
    <w:tbl>
      <w:tblPr>
        <w:tblStyle w:val="TableGrid"/>
        <w:tblW w:w="5000" w:type="pct"/>
        <w:tblLook w:val="0620" w:firstRow="1" w:lastRow="0" w:firstColumn="0" w:lastColumn="0" w:noHBand="1" w:noVBand="1"/>
      </w:tblPr>
      <w:tblGrid>
        <w:gridCol w:w="2689"/>
        <w:gridCol w:w="7619"/>
      </w:tblGrid>
      <w:tr w:rsidR="009838DF" w14:paraId="6B2DD92C" w14:textId="77777777" w:rsidTr="00F87E3A">
        <w:trPr>
          <w:cnfStyle w:val="100000000000" w:firstRow="1" w:lastRow="0" w:firstColumn="0" w:lastColumn="0" w:oddVBand="0" w:evenVBand="0" w:oddHBand="0" w:evenHBand="0" w:firstRowFirstColumn="0" w:firstRowLastColumn="0" w:lastRowFirstColumn="0" w:lastRowLastColumn="0"/>
        </w:trPr>
        <w:tc>
          <w:tcPr>
            <w:tcW w:w="10309" w:type="dxa"/>
            <w:gridSpan w:val="2"/>
          </w:tcPr>
          <w:p w14:paraId="1A668CA2" w14:textId="77777777" w:rsidR="000D1EBD" w:rsidRPr="000D1EBD" w:rsidRDefault="00000000" w:rsidP="002A6645">
            <w:pPr>
              <w:rPr>
                <w:b w:val="0"/>
                <w:bCs/>
              </w:rPr>
            </w:pPr>
            <w:r w:rsidRPr="000D1EBD">
              <w:rPr>
                <w:bCs/>
              </w:rPr>
              <w:t>Table - Australian Standards</w:t>
            </w:r>
          </w:p>
        </w:tc>
      </w:tr>
      <w:tr w:rsidR="009838DF" w14:paraId="3F2D90AC" w14:textId="77777777" w:rsidTr="00F87E3A">
        <w:tc>
          <w:tcPr>
            <w:tcW w:w="10309" w:type="dxa"/>
            <w:gridSpan w:val="2"/>
          </w:tcPr>
          <w:p w14:paraId="58F16146" w14:textId="77777777" w:rsidR="000D1EBD" w:rsidRPr="000D1EBD" w:rsidRDefault="00000000" w:rsidP="002A6645">
            <w:pPr>
              <w:rPr>
                <w:b/>
                <w:bCs/>
              </w:rPr>
            </w:pPr>
            <w:r w:rsidRPr="009D354A">
              <w:rPr>
                <w:bCs/>
              </w:rPr>
              <w:t>Use Standards, and their amendments, current as at the date for the close of tenders except where different editions and/or amendments are required by statutory authorities, including, but not limited to, NATA and the National Construction Code including the Building Code of Australia.</w:t>
            </w:r>
          </w:p>
        </w:tc>
      </w:tr>
      <w:tr w:rsidR="009838DF" w14:paraId="0076FF38" w14:textId="77777777" w:rsidTr="000D1EBD">
        <w:tc>
          <w:tcPr>
            <w:tcW w:w="2689" w:type="dxa"/>
          </w:tcPr>
          <w:p w14:paraId="5213F2F2" w14:textId="77777777" w:rsidR="001869AF" w:rsidRPr="000D1EBD" w:rsidRDefault="00000000" w:rsidP="002A6645">
            <w:pPr>
              <w:rPr>
                <w:b/>
                <w:bCs/>
              </w:rPr>
            </w:pPr>
            <w:r w:rsidRPr="000D1EBD">
              <w:rPr>
                <w:b/>
                <w:bCs/>
              </w:rPr>
              <w:t>Designation</w:t>
            </w:r>
          </w:p>
        </w:tc>
        <w:tc>
          <w:tcPr>
            <w:tcW w:w="7620" w:type="dxa"/>
          </w:tcPr>
          <w:p w14:paraId="625C0D4C" w14:textId="77777777" w:rsidR="001869AF" w:rsidRPr="000D1EBD" w:rsidRDefault="00000000" w:rsidP="002A6645">
            <w:pPr>
              <w:rPr>
                <w:b/>
                <w:bCs/>
              </w:rPr>
            </w:pPr>
            <w:r w:rsidRPr="000D1EBD">
              <w:rPr>
                <w:b/>
                <w:bCs/>
              </w:rPr>
              <w:t>Title</w:t>
            </w:r>
          </w:p>
        </w:tc>
      </w:tr>
      <w:tr w:rsidR="009838DF" w14:paraId="4FB3971C" w14:textId="77777777" w:rsidTr="000D1EBD">
        <w:tc>
          <w:tcPr>
            <w:tcW w:w="2689" w:type="dxa"/>
          </w:tcPr>
          <w:p w14:paraId="7029BC51" w14:textId="77777777" w:rsidR="001869AF" w:rsidRPr="00F72409" w:rsidRDefault="00000000" w:rsidP="002A6645">
            <w:r w:rsidRPr="00F72409">
              <w:t>AS 2303</w:t>
            </w:r>
          </w:p>
        </w:tc>
        <w:tc>
          <w:tcPr>
            <w:tcW w:w="7620" w:type="dxa"/>
          </w:tcPr>
          <w:p w14:paraId="0C2A5961" w14:textId="77777777" w:rsidR="001869AF" w:rsidRPr="00F72409" w:rsidRDefault="00000000" w:rsidP="002A6645">
            <w:r w:rsidRPr="00F72409">
              <w:t>Tree stock for landscape use</w:t>
            </w:r>
          </w:p>
        </w:tc>
      </w:tr>
      <w:tr w:rsidR="009838DF" w14:paraId="49D19AC6" w14:textId="77777777" w:rsidTr="000D1EBD">
        <w:tc>
          <w:tcPr>
            <w:tcW w:w="2689" w:type="dxa"/>
          </w:tcPr>
          <w:p w14:paraId="37B8E1D7" w14:textId="77777777" w:rsidR="001869AF" w:rsidRPr="00F72409" w:rsidRDefault="00000000" w:rsidP="002A6645">
            <w:r w:rsidRPr="00F72409">
              <w:t>AS 2698(series)</w:t>
            </w:r>
          </w:p>
        </w:tc>
        <w:tc>
          <w:tcPr>
            <w:tcW w:w="7620" w:type="dxa"/>
          </w:tcPr>
          <w:p w14:paraId="4ABCD8AF" w14:textId="77777777" w:rsidR="001869AF" w:rsidRPr="00F72409" w:rsidRDefault="00000000" w:rsidP="002A6645">
            <w:r w:rsidRPr="00F72409">
              <w:t>Plastics pipes and fittings for irrigation and rural applications</w:t>
            </w:r>
          </w:p>
        </w:tc>
      </w:tr>
      <w:tr w:rsidR="009838DF" w14:paraId="00A9FE3E" w14:textId="77777777" w:rsidTr="000D1EBD">
        <w:tc>
          <w:tcPr>
            <w:tcW w:w="2689" w:type="dxa"/>
          </w:tcPr>
          <w:p w14:paraId="092B78AC" w14:textId="77777777" w:rsidR="001869AF" w:rsidRPr="00F72409" w:rsidRDefault="00000000" w:rsidP="002A6645">
            <w:r w:rsidRPr="00F72409">
              <w:t>AS 2698.2</w:t>
            </w:r>
          </w:p>
        </w:tc>
        <w:tc>
          <w:tcPr>
            <w:tcW w:w="7620" w:type="dxa"/>
          </w:tcPr>
          <w:p w14:paraId="63C110AF" w14:textId="77777777" w:rsidR="001869AF" w:rsidRPr="000309DD" w:rsidRDefault="00000000" w:rsidP="000D67B6">
            <w:r w:rsidRPr="000309DD">
              <w:t>Polyethylene rural pipe</w:t>
            </w:r>
          </w:p>
        </w:tc>
      </w:tr>
      <w:tr w:rsidR="009838DF" w14:paraId="183FB0C4" w14:textId="77777777" w:rsidTr="000D1EBD">
        <w:tc>
          <w:tcPr>
            <w:tcW w:w="2689" w:type="dxa"/>
          </w:tcPr>
          <w:p w14:paraId="148B3CE2" w14:textId="77777777" w:rsidR="001869AF" w:rsidRPr="00F72409" w:rsidRDefault="00000000" w:rsidP="002A6645">
            <w:r w:rsidRPr="00F72409">
              <w:t>AS 2698.3</w:t>
            </w:r>
          </w:p>
        </w:tc>
        <w:tc>
          <w:tcPr>
            <w:tcW w:w="7620" w:type="dxa"/>
          </w:tcPr>
          <w:p w14:paraId="3CAB71F6" w14:textId="77777777" w:rsidR="001869AF" w:rsidRPr="000309DD" w:rsidRDefault="00000000" w:rsidP="000D67B6">
            <w:r w:rsidRPr="000309DD">
              <w:t>Mechanical joint fittings for use with polyethylene micro-irrigation pipes</w:t>
            </w:r>
          </w:p>
        </w:tc>
      </w:tr>
      <w:tr w:rsidR="009838DF" w14:paraId="0565F713" w14:textId="77777777" w:rsidTr="000D1EBD">
        <w:tc>
          <w:tcPr>
            <w:tcW w:w="2689" w:type="dxa"/>
          </w:tcPr>
          <w:p w14:paraId="5E6D0872" w14:textId="77777777" w:rsidR="001869AF" w:rsidRPr="00F72409" w:rsidRDefault="00000000" w:rsidP="002A6645">
            <w:r w:rsidRPr="00F72409">
              <w:t>AS/NZS 3500(series)</w:t>
            </w:r>
          </w:p>
        </w:tc>
        <w:tc>
          <w:tcPr>
            <w:tcW w:w="7620" w:type="dxa"/>
          </w:tcPr>
          <w:p w14:paraId="17E9F4ED" w14:textId="77777777" w:rsidR="001869AF" w:rsidRPr="00F72409" w:rsidRDefault="00000000" w:rsidP="002A6645">
            <w:r w:rsidRPr="00F72409">
              <w:t xml:space="preserve">Plumbing and drainage </w:t>
            </w:r>
          </w:p>
        </w:tc>
      </w:tr>
      <w:tr w:rsidR="009838DF" w14:paraId="1D4557E4" w14:textId="77777777" w:rsidTr="000D1EBD">
        <w:tc>
          <w:tcPr>
            <w:tcW w:w="2689" w:type="dxa"/>
          </w:tcPr>
          <w:p w14:paraId="33C4589D" w14:textId="77777777" w:rsidR="001869AF" w:rsidRPr="00F72409" w:rsidRDefault="00000000" w:rsidP="002A6645">
            <w:r w:rsidRPr="00F72409">
              <w:t>AS 4373</w:t>
            </w:r>
          </w:p>
        </w:tc>
        <w:tc>
          <w:tcPr>
            <w:tcW w:w="7620" w:type="dxa"/>
          </w:tcPr>
          <w:p w14:paraId="0E88482B" w14:textId="77777777" w:rsidR="001869AF" w:rsidRPr="00F72409" w:rsidRDefault="00000000" w:rsidP="002A6645">
            <w:r w:rsidRPr="00F72409">
              <w:t>Pruning of amenity trees</w:t>
            </w:r>
          </w:p>
        </w:tc>
      </w:tr>
      <w:tr w:rsidR="009838DF" w14:paraId="1F4B624A" w14:textId="77777777" w:rsidTr="000D1EBD">
        <w:tc>
          <w:tcPr>
            <w:tcW w:w="2689" w:type="dxa"/>
          </w:tcPr>
          <w:p w14:paraId="08497722" w14:textId="77777777" w:rsidR="001869AF" w:rsidRPr="00F72409" w:rsidRDefault="00000000" w:rsidP="002A6645">
            <w:r w:rsidRPr="00F72409">
              <w:t>AS 4419</w:t>
            </w:r>
          </w:p>
        </w:tc>
        <w:tc>
          <w:tcPr>
            <w:tcW w:w="7620" w:type="dxa"/>
          </w:tcPr>
          <w:p w14:paraId="056C1AC3" w14:textId="77777777" w:rsidR="001869AF" w:rsidRPr="00F72409" w:rsidRDefault="00000000" w:rsidP="002A6645">
            <w:r w:rsidRPr="00F72409">
              <w:t>Soils for landscaping and garden use.</w:t>
            </w:r>
          </w:p>
        </w:tc>
      </w:tr>
      <w:tr w:rsidR="009838DF" w14:paraId="0BE4F5EF" w14:textId="77777777" w:rsidTr="000D1EBD">
        <w:tc>
          <w:tcPr>
            <w:tcW w:w="2689" w:type="dxa"/>
          </w:tcPr>
          <w:p w14:paraId="2A06743F" w14:textId="77777777" w:rsidR="001869AF" w:rsidRPr="00F72409" w:rsidRDefault="00000000" w:rsidP="002A6645">
            <w:r w:rsidRPr="00F72409">
              <w:t>AS 4454</w:t>
            </w:r>
          </w:p>
        </w:tc>
        <w:tc>
          <w:tcPr>
            <w:tcW w:w="7620" w:type="dxa"/>
          </w:tcPr>
          <w:p w14:paraId="54A653AD" w14:textId="77777777" w:rsidR="001869AF" w:rsidRPr="00F72409" w:rsidRDefault="00000000" w:rsidP="002A6645">
            <w:r w:rsidRPr="00F72409">
              <w:t>Composts, soil conditioners and mulches</w:t>
            </w:r>
          </w:p>
        </w:tc>
      </w:tr>
    </w:tbl>
    <w:p w14:paraId="69BB7C62" w14:textId="77777777" w:rsidR="001869AF" w:rsidRPr="009D354A" w:rsidRDefault="00000000" w:rsidP="009D354A">
      <w:pPr>
        <w:rPr>
          <w:b/>
        </w:rPr>
      </w:pPr>
      <w:r w:rsidRPr="004A592A">
        <w:rPr>
          <w:b/>
        </w:rPr>
        <w:t>Specification Reference</w:t>
      </w:r>
      <w:r w:rsidR="009D354A">
        <w:rPr>
          <w:b/>
        </w:rPr>
        <w:t xml:space="preserve">: </w:t>
      </w:r>
      <w:r w:rsidRPr="004A592A">
        <w:t>Refer to the Northern Territory Government Standard Specification for Environ</w:t>
      </w:r>
      <w:r>
        <w:t>mental Management.</w:t>
      </w:r>
    </w:p>
    <w:p w14:paraId="589F9C08" w14:textId="77777777" w:rsidR="001869AF" w:rsidRPr="009D354A" w:rsidRDefault="00000000" w:rsidP="009D354A">
      <w:pPr>
        <w:rPr>
          <w:b/>
        </w:rPr>
      </w:pPr>
      <w:r w:rsidRPr="004A592A">
        <w:rPr>
          <w:b/>
        </w:rPr>
        <w:lastRenderedPageBreak/>
        <w:t>Landscape Defects Liability Period</w:t>
      </w:r>
      <w:r w:rsidR="009D354A">
        <w:rPr>
          <w:b/>
        </w:rPr>
        <w:t xml:space="preserve">: </w:t>
      </w:r>
      <w:r w:rsidRPr="004A592A">
        <w:t xml:space="preserve">The defects liability period for the Landscaping portion of the works is: </w:t>
      </w:r>
      <w:r w:rsidRPr="00301237">
        <w:rPr>
          <w:b/>
          <w:i/>
          <w:color w:val="984806"/>
        </w:rPr>
        <w:t>[enter data]</w:t>
      </w:r>
      <w:r w:rsidRPr="0087350A">
        <w:rPr>
          <w:b/>
          <w:i/>
          <w:color w:val="000000"/>
        </w:rPr>
        <w:t>.</w:t>
      </w:r>
    </w:p>
    <w:p w14:paraId="7E31D657" w14:textId="77777777" w:rsidR="001869AF" w:rsidRPr="004A592A" w:rsidRDefault="00000000" w:rsidP="001869AF">
      <w:pPr>
        <w:pStyle w:val="GuideNotes"/>
      </w:pPr>
      <w:r w:rsidRPr="004A592A">
        <w:t>[Select one of the following 3 options; (a)13 weeks from practical completion of the landscaping works OR (b) The same as for the entirety of the works but not less than 13 weeks from practical completion of the landscaping works OR (c) To dd/mm/</w:t>
      </w:r>
      <w:proofErr w:type="spellStart"/>
      <w:r w:rsidRPr="004A592A">
        <w:t>yyyy</w:t>
      </w:r>
      <w:proofErr w:type="spellEnd"/>
      <w:r w:rsidRPr="004A592A">
        <w:t>.]</w:t>
      </w:r>
    </w:p>
    <w:p w14:paraId="58F8B5F9" w14:textId="77777777" w:rsidR="001869AF" w:rsidRPr="00D10936" w:rsidRDefault="00000000" w:rsidP="001869AF">
      <w:pPr>
        <w:pStyle w:val="Heading2"/>
      </w:pPr>
      <w:bookmarkStart w:id="1045" w:name="_Toc390823845"/>
      <w:bookmarkStart w:id="1046" w:name="_Toc391429537"/>
      <w:bookmarkStart w:id="1047" w:name="_Toc396096975"/>
      <w:bookmarkStart w:id="1048" w:name="_Toc398800605"/>
      <w:r w:rsidRPr="00D10936">
        <w:t>Definitions</w:t>
      </w:r>
      <w:bookmarkEnd w:id="1045"/>
      <w:bookmarkEnd w:id="1046"/>
      <w:bookmarkEnd w:id="1047"/>
      <w:bookmarkEnd w:id="1048"/>
    </w:p>
    <w:tbl>
      <w:tblPr>
        <w:tblStyle w:val="TableGrid"/>
        <w:tblW w:w="5000" w:type="pct"/>
        <w:tblLook w:val="0620" w:firstRow="1" w:lastRow="0" w:firstColumn="0" w:lastColumn="0" w:noHBand="1" w:noVBand="1"/>
      </w:tblPr>
      <w:tblGrid>
        <w:gridCol w:w="2912"/>
        <w:gridCol w:w="7396"/>
      </w:tblGrid>
      <w:tr w:rsidR="009838DF" w14:paraId="75AAAF4B" w14:textId="77777777" w:rsidTr="00B92AB0">
        <w:trPr>
          <w:cnfStyle w:val="100000000000" w:firstRow="1" w:lastRow="0" w:firstColumn="0" w:lastColumn="0" w:oddVBand="0" w:evenVBand="0" w:oddHBand="0" w:evenHBand="0" w:firstRowFirstColumn="0" w:firstRowLastColumn="0" w:lastRowFirstColumn="0" w:lastRowLastColumn="0"/>
        </w:trPr>
        <w:tc>
          <w:tcPr>
            <w:tcW w:w="10309" w:type="dxa"/>
            <w:gridSpan w:val="2"/>
          </w:tcPr>
          <w:p w14:paraId="586A00B9" w14:textId="77777777" w:rsidR="000D1EBD" w:rsidRPr="000D1EBD" w:rsidRDefault="00000000" w:rsidP="000D1EBD">
            <w:pPr>
              <w:rPr>
                <w:b w:val="0"/>
                <w:bCs/>
              </w:rPr>
            </w:pPr>
            <w:r w:rsidRPr="000D1EBD">
              <w:rPr>
                <w:bCs/>
              </w:rPr>
              <w:t>Table - Definitions – Landscape</w:t>
            </w:r>
          </w:p>
        </w:tc>
      </w:tr>
      <w:tr w:rsidR="009838DF" w14:paraId="03AC7727" w14:textId="77777777" w:rsidTr="000D1EBD">
        <w:tc>
          <w:tcPr>
            <w:tcW w:w="2912" w:type="dxa"/>
          </w:tcPr>
          <w:p w14:paraId="3013B447" w14:textId="77777777" w:rsidR="001869AF" w:rsidRPr="000D1EBD" w:rsidRDefault="00000000" w:rsidP="002A6645">
            <w:pPr>
              <w:rPr>
                <w:b/>
                <w:bCs/>
              </w:rPr>
            </w:pPr>
            <w:r w:rsidRPr="000D1EBD">
              <w:rPr>
                <w:b/>
                <w:bCs/>
              </w:rPr>
              <w:t>Term</w:t>
            </w:r>
          </w:p>
        </w:tc>
        <w:tc>
          <w:tcPr>
            <w:tcW w:w="7397" w:type="dxa"/>
          </w:tcPr>
          <w:p w14:paraId="7EF7CE26" w14:textId="77777777" w:rsidR="001869AF" w:rsidRPr="000D1EBD" w:rsidRDefault="00000000" w:rsidP="002A6645">
            <w:pPr>
              <w:rPr>
                <w:b/>
                <w:bCs/>
              </w:rPr>
            </w:pPr>
            <w:r w:rsidRPr="000D1EBD">
              <w:rPr>
                <w:b/>
                <w:bCs/>
              </w:rPr>
              <w:t>Definition</w:t>
            </w:r>
          </w:p>
        </w:tc>
      </w:tr>
      <w:tr w:rsidR="009838DF" w14:paraId="5AEDC9CC" w14:textId="77777777" w:rsidTr="000D1EBD">
        <w:tc>
          <w:tcPr>
            <w:tcW w:w="2912" w:type="dxa"/>
          </w:tcPr>
          <w:p w14:paraId="0A63C3A6" w14:textId="77777777" w:rsidR="001869AF" w:rsidRPr="009D354A" w:rsidRDefault="00000000" w:rsidP="002A6645">
            <w:pPr>
              <w:rPr>
                <w:bCs/>
              </w:rPr>
            </w:pPr>
            <w:r w:rsidRPr="009D354A">
              <w:rPr>
                <w:bCs/>
              </w:rPr>
              <w:t>Certified Seed</w:t>
            </w:r>
          </w:p>
        </w:tc>
        <w:tc>
          <w:tcPr>
            <w:tcW w:w="7397" w:type="dxa"/>
          </w:tcPr>
          <w:p w14:paraId="30557ECA" w14:textId="77777777" w:rsidR="001869AF" w:rsidRPr="009517D3" w:rsidRDefault="00000000" w:rsidP="002A6645">
            <w:r w:rsidRPr="009517D3">
              <w:t>Seed by record of origin, purity, and strain and conforming in character to the parent stock.</w:t>
            </w:r>
          </w:p>
        </w:tc>
      </w:tr>
      <w:tr w:rsidR="009838DF" w14:paraId="5AC79393" w14:textId="77777777" w:rsidTr="000D1EBD">
        <w:tc>
          <w:tcPr>
            <w:tcW w:w="2912" w:type="dxa"/>
          </w:tcPr>
          <w:p w14:paraId="6F637CB6" w14:textId="77777777" w:rsidR="001869AF" w:rsidRPr="009D354A" w:rsidRDefault="00000000" w:rsidP="002A6645">
            <w:pPr>
              <w:rPr>
                <w:bCs/>
              </w:rPr>
            </w:pPr>
            <w:r w:rsidRPr="009D354A">
              <w:rPr>
                <w:bCs/>
              </w:rPr>
              <w:t>Exotic Plants</w:t>
            </w:r>
          </w:p>
        </w:tc>
        <w:tc>
          <w:tcPr>
            <w:tcW w:w="7397" w:type="dxa"/>
          </w:tcPr>
          <w:p w14:paraId="56B437A5" w14:textId="77777777" w:rsidR="001869AF" w:rsidRPr="009517D3" w:rsidRDefault="00000000" w:rsidP="002A6645">
            <w:r w:rsidRPr="009517D3">
              <w:t>Any plants not native to Australia.</w:t>
            </w:r>
          </w:p>
        </w:tc>
      </w:tr>
      <w:tr w:rsidR="009838DF" w14:paraId="658B527B" w14:textId="77777777" w:rsidTr="000D1EBD">
        <w:tc>
          <w:tcPr>
            <w:tcW w:w="2912" w:type="dxa"/>
          </w:tcPr>
          <w:p w14:paraId="3575580D" w14:textId="77777777" w:rsidR="001869AF" w:rsidRPr="009D354A" w:rsidRDefault="00000000" w:rsidP="002A6645">
            <w:pPr>
              <w:rPr>
                <w:bCs/>
              </w:rPr>
            </w:pPr>
            <w:r w:rsidRPr="009D354A">
              <w:rPr>
                <w:bCs/>
              </w:rPr>
              <w:t>Fine Tilth</w:t>
            </w:r>
          </w:p>
        </w:tc>
        <w:tc>
          <w:tcPr>
            <w:tcW w:w="7397" w:type="dxa"/>
          </w:tcPr>
          <w:p w14:paraId="71BFC8E8" w14:textId="77777777" w:rsidR="001869AF" w:rsidRPr="009517D3" w:rsidRDefault="00000000" w:rsidP="002A6645">
            <w:r w:rsidRPr="009517D3">
              <w:t>The friable soil resulting from cultivation.</w:t>
            </w:r>
          </w:p>
        </w:tc>
      </w:tr>
      <w:tr w:rsidR="009838DF" w14:paraId="006A83AB" w14:textId="77777777" w:rsidTr="000D1EBD">
        <w:tc>
          <w:tcPr>
            <w:tcW w:w="2912" w:type="dxa"/>
          </w:tcPr>
          <w:p w14:paraId="2CE82F99" w14:textId="77777777" w:rsidR="001869AF" w:rsidRPr="009D354A" w:rsidRDefault="00000000" w:rsidP="002A6645">
            <w:pPr>
              <w:rPr>
                <w:bCs/>
              </w:rPr>
            </w:pPr>
            <w:r w:rsidRPr="009D354A">
              <w:rPr>
                <w:bCs/>
              </w:rPr>
              <w:t>Germination Percentage</w:t>
            </w:r>
          </w:p>
        </w:tc>
        <w:tc>
          <w:tcPr>
            <w:tcW w:w="7397" w:type="dxa"/>
          </w:tcPr>
          <w:p w14:paraId="6276BE2C" w14:textId="77777777" w:rsidR="001869AF" w:rsidRPr="009517D3" w:rsidRDefault="00000000" w:rsidP="002A6645">
            <w:r w:rsidRPr="009517D3">
              <w:t>The proportion of pure seed germinating in a fixed time under standard laboratory conditions.</w:t>
            </w:r>
          </w:p>
        </w:tc>
      </w:tr>
      <w:tr w:rsidR="009838DF" w14:paraId="35E0F643" w14:textId="77777777" w:rsidTr="000D1EBD">
        <w:tc>
          <w:tcPr>
            <w:tcW w:w="2912" w:type="dxa"/>
          </w:tcPr>
          <w:p w14:paraId="1149D6E5" w14:textId="77777777" w:rsidR="001869AF" w:rsidRPr="009D354A" w:rsidRDefault="00000000" w:rsidP="002A6645">
            <w:pPr>
              <w:rPr>
                <w:bCs/>
              </w:rPr>
            </w:pPr>
            <w:r w:rsidRPr="009D354A">
              <w:rPr>
                <w:bCs/>
              </w:rPr>
              <w:t>Mulch</w:t>
            </w:r>
          </w:p>
        </w:tc>
        <w:tc>
          <w:tcPr>
            <w:tcW w:w="7397" w:type="dxa"/>
          </w:tcPr>
          <w:p w14:paraId="58C5C344" w14:textId="77777777" w:rsidR="001869AF" w:rsidRPr="009517D3" w:rsidRDefault="00000000" w:rsidP="002A6645">
            <w:r w:rsidRPr="009517D3">
              <w:t>Stable material spread as a surface treatment to reduce soil erosion, water loss, and weed invasion.</w:t>
            </w:r>
          </w:p>
        </w:tc>
      </w:tr>
      <w:tr w:rsidR="009838DF" w14:paraId="1620A670" w14:textId="77777777" w:rsidTr="000D1EBD">
        <w:tc>
          <w:tcPr>
            <w:tcW w:w="2912" w:type="dxa"/>
          </w:tcPr>
          <w:p w14:paraId="12542F60" w14:textId="77777777" w:rsidR="001869AF" w:rsidRPr="009D354A" w:rsidRDefault="00000000" w:rsidP="002A6645">
            <w:pPr>
              <w:rPr>
                <w:bCs/>
              </w:rPr>
            </w:pPr>
            <w:r w:rsidRPr="009D354A">
              <w:rPr>
                <w:bCs/>
              </w:rPr>
              <w:t>Native Plants</w:t>
            </w:r>
          </w:p>
        </w:tc>
        <w:tc>
          <w:tcPr>
            <w:tcW w:w="7397" w:type="dxa"/>
          </w:tcPr>
          <w:p w14:paraId="42AA30D8" w14:textId="77777777" w:rsidR="001869AF" w:rsidRPr="009517D3" w:rsidRDefault="00000000" w:rsidP="002A6645">
            <w:r w:rsidRPr="009517D3">
              <w:t>Plants that are natural to Australia.</w:t>
            </w:r>
          </w:p>
        </w:tc>
      </w:tr>
      <w:tr w:rsidR="009838DF" w14:paraId="62F76812" w14:textId="77777777" w:rsidTr="000D1EBD">
        <w:tc>
          <w:tcPr>
            <w:tcW w:w="2912" w:type="dxa"/>
          </w:tcPr>
          <w:p w14:paraId="7D9DD39A" w14:textId="77777777" w:rsidR="001869AF" w:rsidRPr="009D354A" w:rsidRDefault="00000000" w:rsidP="002A6645">
            <w:pPr>
              <w:rPr>
                <w:bCs/>
              </w:rPr>
            </w:pPr>
            <w:r w:rsidRPr="009D354A">
              <w:rPr>
                <w:bCs/>
              </w:rPr>
              <w:t>NPK Ratio</w:t>
            </w:r>
          </w:p>
        </w:tc>
        <w:tc>
          <w:tcPr>
            <w:tcW w:w="7397" w:type="dxa"/>
          </w:tcPr>
          <w:p w14:paraId="2ACBAEA3" w14:textId="77777777" w:rsidR="001869AF" w:rsidRPr="009517D3" w:rsidRDefault="00000000" w:rsidP="002A6645">
            <w:r w:rsidRPr="009517D3">
              <w:t>The ratio of Nitrogen (N), Phosphorus (P), and Potassium (K) in a fertiliser compound.</w:t>
            </w:r>
          </w:p>
        </w:tc>
      </w:tr>
      <w:tr w:rsidR="009838DF" w14:paraId="3DC7E419" w14:textId="77777777" w:rsidTr="000D1EBD">
        <w:tc>
          <w:tcPr>
            <w:tcW w:w="2912" w:type="dxa"/>
          </w:tcPr>
          <w:p w14:paraId="486077F8" w14:textId="77777777" w:rsidR="001869AF" w:rsidRPr="009D354A" w:rsidRDefault="00000000" w:rsidP="002A6645">
            <w:pPr>
              <w:rPr>
                <w:bCs/>
              </w:rPr>
            </w:pPr>
            <w:r w:rsidRPr="009D354A">
              <w:rPr>
                <w:bCs/>
              </w:rPr>
              <w:t>Root Ball</w:t>
            </w:r>
          </w:p>
        </w:tc>
        <w:tc>
          <w:tcPr>
            <w:tcW w:w="7397" w:type="dxa"/>
          </w:tcPr>
          <w:p w14:paraId="37E7417B" w14:textId="77777777" w:rsidR="001869AF" w:rsidRPr="009517D3" w:rsidRDefault="00000000" w:rsidP="002A6645">
            <w:r w:rsidRPr="009517D3">
              <w:t>The finely bound fibrous root and soil removed intact from the container with the plant.</w:t>
            </w:r>
          </w:p>
        </w:tc>
      </w:tr>
      <w:tr w:rsidR="009838DF" w14:paraId="6D2D735D" w14:textId="77777777" w:rsidTr="000D1EBD">
        <w:tc>
          <w:tcPr>
            <w:tcW w:w="2912" w:type="dxa"/>
          </w:tcPr>
          <w:p w14:paraId="388679CF" w14:textId="77777777" w:rsidR="001869AF" w:rsidRPr="009D354A" w:rsidRDefault="00000000" w:rsidP="002A6645">
            <w:pPr>
              <w:rPr>
                <w:bCs/>
              </w:rPr>
            </w:pPr>
            <w:r w:rsidRPr="009D354A">
              <w:rPr>
                <w:bCs/>
              </w:rPr>
              <w:t>Shall</w:t>
            </w:r>
          </w:p>
        </w:tc>
        <w:tc>
          <w:tcPr>
            <w:tcW w:w="7397" w:type="dxa"/>
          </w:tcPr>
          <w:p w14:paraId="19FBD52A" w14:textId="77777777" w:rsidR="001869AF" w:rsidRPr="009517D3" w:rsidRDefault="00000000" w:rsidP="002A6645">
            <w:r w:rsidRPr="009517D3">
              <w:t>The term ‘shall’ is indicative of a mandatory requirement unless the context clearly indicates otherwise.</w:t>
            </w:r>
          </w:p>
        </w:tc>
      </w:tr>
      <w:tr w:rsidR="009838DF" w14:paraId="02E90F67" w14:textId="77777777" w:rsidTr="000D1EBD">
        <w:tc>
          <w:tcPr>
            <w:tcW w:w="2912" w:type="dxa"/>
          </w:tcPr>
          <w:p w14:paraId="03AF9F17" w14:textId="77777777" w:rsidR="001869AF" w:rsidRPr="009D354A" w:rsidRDefault="00000000" w:rsidP="002A6645">
            <w:pPr>
              <w:rPr>
                <w:bCs/>
              </w:rPr>
            </w:pPr>
            <w:r w:rsidRPr="009D354A">
              <w:rPr>
                <w:bCs/>
              </w:rPr>
              <w:t>Soil Binding Agent</w:t>
            </w:r>
          </w:p>
        </w:tc>
        <w:tc>
          <w:tcPr>
            <w:tcW w:w="7397" w:type="dxa"/>
          </w:tcPr>
          <w:p w14:paraId="0376E2D7" w14:textId="77777777" w:rsidR="001869AF" w:rsidRPr="009517D3" w:rsidRDefault="00000000" w:rsidP="002A6645">
            <w:r w:rsidRPr="009517D3">
              <w:t>Material which stabilises and conditions soil and aids moisture retention.</w:t>
            </w:r>
          </w:p>
        </w:tc>
      </w:tr>
    </w:tbl>
    <w:p w14:paraId="420085DC" w14:textId="77777777" w:rsidR="001869AF" w:rsidRDefault="00000000" w:rsidP="001869AF">
      <w:pPr>
        <w:pStyle w:val="Heading2"/>
      </w:pPr>
      <w:bookmarkStart w:id="1049" w:name="_Toc390823846"/>
      <w:bookmarkStart w:id="1050" w:name="_Toc391429538"/>
      <w:bookmarkStart w:id="1051" w:name="_Toc396096976"/>
      <w:bookmarkStart w:id="1052" w:name="_Toc398800606"/>
      <w:r w:rsidRPr="00D10936">
        <w:t>Materials</w:t>
      </w:r>
      <w:bookmarkEnd w:id="1049"/>
      <w:bookmarkEnd w:id="1050"/>
      <w:bookmarkEnd w:id="1051"/>
      <w:bookmarkEnd w:id="1052"/>
    </w:p>
    <w:p w14:paraId="291C1F8B" w14:textId="77777777" w:rsidR="001869AF" w:rsidRPr="0016318F" w:rsidRDefault="00000000" w:rsidP="001869AF">
      <w:r>
        <w:rPr>
          <w:lang w:val="en-US"/>
        </w:rPr>
        <w:t xml:space="preserve">Refer to AS 2303 for </w:t>
      </w:r>
      <w:proofErr w:type="gramStart"/>
      <w:r>
        <w:rPr>
          <w:lang w:val="en-US"/>
        </w:rPr>
        <w:t>tree</w:t>
      </w:r>
      <w:proofErr w:type="gramEnd"/>
      <w:r>
        <w:rPr>
          <w:lang w:val="en-US"/>
        </w:rPr>
        <w:t xml:space="preserve"> stock requirements.</w:t>
      </w:r>
    </w:p>
    <w:p w14:paraId="36F2E114" w14:textId="77777777" w:rsidR="001869AF" w:rsidRPr="00D10936" w:rsidRDefault="00000000" w:rsidP="001869AF">
      <w:pPr>
        <w:pStyle w:val="Heading3"/>
      </w:pPr>
      <w:bookmarkStart w:id="1053" w:name="_Toc390823847"/>
      <w:bookmarkStart w:id="1054" w:name="_Toc391429539"/>
      <w:bookmarkStart w:id="1055" w:name="_Toc396096977"/>
      <w:bookmarkStart w:id="1056" w:name="_Toc398800607"/>
      <w:r w:rsidRPr="00D10936">
        <w:t>Trees, shrubs and ground covers</w:t>
      </w:r>
      <w:bookmarkEnd w:id="1053"/>
      <w:bookmarkEnd w:id="1054"/>
      <w:bookmarkEnd w:id="1055"/>
      <w:bookmarkEnd w:id="1056"/>
    </w:p>
    <w:p w14:paraId="1EB17DFB" w14:textId="77777777" w:rsidR="001869AF" w:rsidRPr="00CF0E4C" w:rsidRDefault="00000000" w:rsidP="001869AF">
      <w:r>
        <w:t>Provide trees, shrubs and ground covers which</w:t>
      </w:r>
      <w:r w:rsidRPr="00CF0E4C">
        <w:t xml:space="preserve"> have the following characteristics:</w:t>
      </w:r>
    </w:p>
    <w:p w14:paraId="1A3AC520" w14:textId="77777777" w:rsidR="001869AF" w:rsidRPr="00CF0E4C" w:rsidRDefault="00000000">
      <w:pPr>
        <w:numPr>
          <w:ilvl w:val="0"/>
          <w:numId w:val="159"/>
        </w:numPr>
        <w:ind w:hanging="720"/>
      </w:pPr>
      <w:r w:rsidRPr="00CF0E4C">
        <w:t>Trunks/stems to be sturdy and well hardened.</w:t>
      </w:r>
    </w:p>
    <w:p w14:paraId="5BA92647" w14:textId="77777777" w:rsidR="001869AF" w:rsidRPr="00CF0E4C" w:rsidRDefault="00000000">
      <w:pPr>
        <w:numPr>
          <w:ilvl w:val="0"/>
          <w:numId w:val="159"/>
        </w:numPr>
        <w:ind w:hanging="720"/>
      </w:pPr>
      <w:r w:rsidRPr="00CF0E4C">
        <w:t xml:space="preserve">A </w:t>
      </w:r>
      <w:proofErr w:type="spellStart"/>
      <w:proofErr w:type="gramStart"/>
      <w:r w:rsidRPr="00CF0E4C">
        <w:t>well developed</w:t>
      </w:r>
      <w:proofErr w:type="spellEnd"/>
      <w:proofErr w:type="gramEnd"/>
      <w:r w:rsidRPr="00CF0E4C">
        <w:t xml:space="preserve"> vigorous root system.</w:t>
      </w:r>
    </w:p>
    <w:p w14:paraId="032E60D7" w14:textId="77777777" w:rsidR="001869AF" w:rsidRPr="00CF0E4C" w:rsidRDefault="00000000">
      <w:pPr>
        <w:numPr>
          <w:ilvl w:val="0"/>
          <w:numId w:val="159"/>
        </w:numPr>
        <w:ind w:hanging="720"/>
      </w:pPr>
      <w:r w:rsidRPr="00CF0E4C">
        <w:t>A minimum of three months in their container.</w:t>
      </w:r>
    </w:p>
    <w:p w14:paraId="2545D2ED" w14:textId="77777777" w:rsidR="001869AF" w:rsidRPr="00CF0E4C" w:rsidRDefault="00000000">
      <w:pPr>
        <w:numPr>
          <w:ilvl w:val="0"/>
          <w:numId w:val="159"/>
        </w:numPr>
        <w:ind w:hanging="720"/>
      </w:pPr>
      <w:r w:rsidRPr="00CF0E4C">
        <w:t>Be sound, healthy, vigorous, and free from insect pests, plant diseases, sun scalds, fresh abrasions of the bark, or other disfigurements.</w:t>
      </w:r>
    </w:p>
    <w:p w14:paraId="02B99822" w14:textId="77777777" w:rsidR="001869AF" w:rsidRPr="00D10936" w:rsidRDefault="00000000" w:rsidP="001869AF">
      <w:pPr>
        <w:pStyle w:val="Heading3"/>
      </w:pPr>
      <w:bookmarkStart w:id="1057" w:name="_Toc390823848_0"/>
      <w:bookmarkStart w:id="1058" w:name="_Toc391429540_0"/>
      <w:bookmarkStart w:id="1059" w:name="_Toc396096978_0"/>
      <w:bookmarkStart w:id="1060" w:name="_Toc398800608_0"/>
      <w:r w:rsidRPr="00D10936">
        <w:t>Grass</w:t>
      </w:r>
      <w:bookmarkEnd w:id="1057"/>
      <w:bookmarkEnd w:id="1058"/>
      <w:bookmarkEnd w:id="1059"/>
      <w:bookmarkEnd w:id="1060"/>
    </w:p>
    <w:p w14:paraId="250E0627" w14:textId="77777777" w:rsidR="001869AF" w:rsidRPr="00CF0E4C" w:rsidRDefault="00000000" w:rsidP="001869AF">
      <w:r w:rsidRPr="00CF0E4C">
        <w:t>Seed shall be covered by an appropriately numbered seed analysis report or certificate cross referenced to the number on the seed sacks.</w:t>
      </w:r>
    </w:p>
    <w:p w14:paraId="260EC9AF" w14:textId="77777777" w:rsidR="001869AF" w:rsidRPr="00CF0E4C" w:rsidRDefault="00000000" w:rsidP="001869AF">
      <w:r w:rsidRPr="00CF0E4C">
        <w:t>Seed shall be used only if its report or certificate has been issued within the previous six months.</w:t>
      </w:r>
    </w:p>
    <w:p w14:paraId="205BFBF1" w14:textId="77777777" w:rsidR="001869AF" w:rsidRPr="00CF0E4C" w:rsidRDefault="00000000" w:rsidP="001869AF">
      <w:r w:rsidRPr="00CF0E4C">
        <w:lastRenderedPageBreak/>
        <w:t>Seed used shall be true to label.</w:t>
      </w:r>
    </w:p>
    <w:p w14:paraId="03DD1D54" w14:textId="77777777" w:rsidR="001869AF" w:rsidRPr="00CF0E4C" w:rsidRDefault="00000000" w:rsidP="001869AF">
      <w:r w:rsidRPr="00CF0E4C">
        <w:t>Seed shall have minimum germination of 80%.</w:t>
      </w:r>
    </w:p>
    <w:p w14:paraId="54BACBA6" w14:textId="77777777" w:rsidR="001869AF" w:rsidRPr="00CF0E4C" w:rsidRDefault="00000000" w:rsidP="001869AF">
      <w:r w:rsidRPr="00CF0E4C">
        <w:t>Seed shall comply with the following purity characteristics:</w:t>
      </w:r>
    </w:p>
    <w:p w14:paraId="1D23789F" w14:textId="77777777" w:rsidR="001869AF" w:rsidRPr="00CF0E4C" w:rsidRDefault="00000000">
      <w:pPr>
        <w:pStyle w:val="ListParagraph"/>
        <w:numPr>
          <w:ilvl w:val="0"/>
          <w:numId w:val="180"/>
        </w:numPr>
      </w:pPr>
      <w:r w:rsidRPr="00CF0E4C">
        <w:t>Clean seed, minimum 94% by weight.</w:t>
      </w:r>
    </w:p>
    <w:p w14:paraId="74D73304" w14:textId="77777777" w:rsidR="001869AF" w:rsidRPr="00CF0E4C" w:rsidRDefault="00000000">
      <w:pPr>
        <w:pStyle w:val="ListParagraph"/>
        <w:numPr>
          <w:ilvl w:val="0"/>
          <w:numId w:val="180"/>
        </w:numPr>
      </w:pPr>
      <w:r w:rsidRPr="00CF0E4C">
        <w:t>Weed seed, maximum 0.2% by weight.</w:t>
      </w:r>
    </w:p>
    <w:p w14:paraId="7ECD16B0" w14:textId="77777777" w:rsidR="001869AF" w:rsidRPr="00CF0E4C" w:rsidRDefault="00000000">
      <w:pPr>
        <w:pStyle w:val="ListParagraph"/>
        <w:numPr>
          <w:ilvl w:val="0"/>
          <w:numId w:val="180"/>
        </w:numPr>
      </w:pPr>
      <w:r w:rsidRPr="00CF0E4C">
        <w:t>Other crop seed, maximum 0.8% by weight.</w:t>
      </w:r>
    </w:p>
    <w:p w14:paraId="1CEC500E" w14:textId="77777777" w:rsidR="001869AF" w:rsidRPr="00CF0E4C" w:rsidRDefault="00000000">
      <w:pPr>
        <w:pStyle w:val="ListParagraph"/>
        <w:numPr>
          <w:ilvl w:val="0"/>
          <w:numId w:val="180"/>
        </w:numPr>
      </w:pPr>
      <w:r w:rsidRPr="00CF0E4C">
        <w:t>Inert matter, maximum 5.0% by weight.</w:t>
      </w:r>
    </w:p>
    <w:p w14:paraId="30C7F524" w14:textId="77777777" w:rsidR="001869AF" w:rsidRPr="00CF0E4C" w:rsidRDefault="00000000">
      <w:pPr>
        <w:pStyle w:val="ListParagraph"/>
        <w:numPr>
          <w:ilvl w:val="0"/>
          <w:numId w:val="180"/>
        </w:numPr>
      </w:pPr>
      <w:r w:rsidRPr="00CF0E4C">
        <w:t xml:space="preserve">Shall not contain any </w:t>
      </w:r>
      <w:proofErr w:type="spellStart"/>
      <w:r w:rsidRPr="00CF0E4C">
        <w:t>Hyptis</w:t>
      </w:r>
      <w:proofErr w:type="spellEnd"/>
      <w:r w:rsidRPr="00CF0E4C">
        <w:t xml:space="preserve"> </w:t>
      </w:r>
      <w:proofErr w:type="spellStart"/>
      <w:r w:rsidRPr="00CF0E4C">
        <w:t>Sauveolens</w:t>
      </w:r>
      <w:proofErr w:type="spellEnd"/>
      <w:r w:rsidRPr="00CF0E4C">
        <w:t>, Sida Acuta, Sida Cordifolia.</w:t>
      </w:r>
    </w:p>
    <w:p w14:paraId="02142792" w14:textId="77777777" w:rsidR="001869AF" w:rsidRPr="00CF0E4C" w:rsidRDefault="00000000" w:rsidP="001869AF">
      <w:r w:rsidRPr="00CF0E4C">
        <w:t xml:space="preserve">Seed mixes shall conform to the </w:t>
      </w:r>
      <w:r w:rsidRPr="002040DD">
        <w:rPr>
          <w:b/>
          <w:i/>
        </w:rPr>
        <w:t>Table</w:t>
      </w:r>
      <w:r>
        <w:rPr>
          <w:b/>
          <w:i/>
        </w:rPr>
        <w:t xml:space="preserve"> -</w:t>
      </w:r>
      <w:r w:rsidRPr="002040DD">
        <w:rPr>
          <w:b/>
          <w:i/>
        </w:rPr>
        <w:t xml:space="preserve"> Seed Mixes</w:t>
      </w:r>
      <w:r w:rsidRPr="00CF0E4C">
        <w:t>.</w:t>
      </w:r>
    </w:p>
    <w:tbl>
      <w:tblPr>
        <w:tblStyle w:val="TableGrid"/>
        <w:tblW w:w="5000" w:type="pct"/>
        <w:tblLook w:val="0620" w:firstRow="1" w:lastRow="0" w:firstColumn="0" w:lastColumn="0" w:noHBand="1" w:noVBand="1"/>
      </w:tblPr>
      <w:tblGrid>
        <w:gridCol w:w="1700"/>
        <w:gridCol w:w="1435"/>
        <w:gridCol w:w="3309"/>
        <w:gridCol w:w="1932"/>
        <w:gridCol w:w="1932"/>
      </w:tblGrid>
      <w:tr w:rsidR="009838DF" w14:paraId="32DBCCEC" w14:textId="77777777" w:rsidTr="000D1EBD">
        <w:trPr>
          <w:cnfStyle w:val="100000000000" w:firstRow="1" w:lastRow="0" w:firstColumn="0" w:lastColumn="0" w:oddVBand="0" w:evenVBand="0" w:oddHBand="0" w:evenHBand="0" w:firstRowFirstColumn="0" w:firstRowLastColumn="0" w:lastRowFirstColumn="0" w:lastRowLastColumn="0"/>
          <w:tblHeader/>
        </w:trPr>
        <w:tc>
          <w:tcPr>
            <w:tcW w:w="5000" w:type="pct"/>
            <w:gridSpan w:val="5"/>
          </w:tcPr>
          <w:p w14:paraId="5A3EB613" w14:textId="77777777" w:rsidR="001869AF" w:rsidRPr="000D1EBD" w:rsidRDefault="00000000" w:rsidP="000D1EBD">
            <w:pPr>
              <w:rPr>
                <w:b w:val="0"/>
                <w:bCs/>
              </w:rPr>
            </w:pPr>
            <w:r w:rsidRPr="000D1EBD">
              <w:rPr>
                <w:bCs/>
              </w:rPr>
              <w:t>Table – Seed Mixes</w:t>
            </w:r>
          </w:p>
        </w:tc>
      </w:tr>
      <w:tr w:rsidR="009838DF" w14:paraId="651ABF59" w14:textId="77777777" w:rsidTr="000D1EBD">
        <w:trPr>
          <w:cnfStyle w:val="100000000000" w:firstRow="1" w:lastRow="0" w:firstColumn="0" w:lastColumn="0" w:oddVBand="0" w:evenVBand="0" w:oddHBand="0" w:evenHBand="0" w:firstRowFirstColumn="0" w:firstRowLastColumn="0" w:lastRowFirstColumn="0" w:lastRowLastColumn="0"/>
          <w:tblHeader/>
        </w:trPr>
        <w:tc>
          <w:tcPr>
            <w:tcW w:w="825" w:type="pct"/>
          </w:tcPr>
          <w:p w14:paraId="3551584B" w14:textId="77777777" w:rsidR="001869AF" w:rsidRPr="00D10936" w:rsidRDefault="00000000" w:rsidP="002A6645">
            <w:pPr>
              <w:keepNext/>
              <w:keepLines/>
              <w:spacing w:after="0"/>
              <w:rPr>
                <w:b w:val="0"/>
              </w:rPr>
            </w:pPr>
            <w:r w:rsidRPr="00D10936">
              <w:t>Water Regime</w:t>
            </w:r>
          </w:p>
        </w:tc>
        <w:tc>
          <w:tcPr>
            <w:tcW w:w="696" w:type="pct"/>
          </w:tcPr>
          <w:p w14:paraId="0CB517EE" w14:textId="77777777" w:rsidR="001869AF" w:rsidRPr="00D10936" w:rsidRDefault="00000000" w:rsidP="002A6645">
            <w:pPr>
              <w:keepNext/>
              <w:keepLines/>
              <w:spacing w:after="0"/>
              <w:rPr>
                <w:b w:val="0"/>
              </w:rPr>
            </w:pPr>
            <w:r w:rsidRPr="00D10936">
              <w:t>General Latitude</w:t>
            </w:r>
          </w:p>
        </w:tc>
        <w:tc>
          <w:tcPr>
            <w:tcW w:w="1605" w:type="pct"/>
          </w:tcPr>
          <w:p w14:paraId="1A63C168" w14:textId="77777777" w:rsidR="001869AF" w:rsidRPr="00D10936" w:rsidRDefault="00000000" w:rsidP="002A6645">
            <w:pPr>
              <w:keepNext/>
              <w:keepLines/>
              <w:spacing w:after="0"/>
              <w:rPr>
                <w:b w:val="0"/>
              </w:rPr>
            </w:pPr>
            <w:r w:rsidRPr="00D10936">
              <w:t>Seed Type</w:t>
            </w:r>
          </w:p>
        </w:tc>
        <w:tc>
          <w:tcPr>
            <w:tcW w:w="937" w:type="pct"/>
          </w:tcPr>
          <w:p w14:paraId="7FFF723E" w14:textId="77777777" w:rsidR="001869AF" w:rsidRPr="00D10936" w:rsidRDefault="00000000" w:rsidP="002A6645">
            <w:pPr>
              <w:keepNext/>
              <w:keepLines/>
              <w:spacing w:after="0"/>
              <w:rPr>
                <w:b w:val="0"/>
              </w:rPr>
            </w:pPr>
            <w:r w:rsidRPr="00D10936">
              <w:t>Percentage By Weight</w:t>
            </w:r>
          </w:p>
        </w:tc>
        <w:tc>
          <w:tcPr>
            <w:tcW w:w="937" w:type="pct"/>
          </w:tcPr>
          <w:p w14:paraId="05CEAEF6" w14:textId="77777777" w:rsidR="001869AF" w:rsidRPr="00D10936" w:rsidRDefault="00000000" w:rsidP="002A6645">
            <w:pPr>
              <w:keepNext/>
              <w:keepLines/>
              <w:spacing w:after="0"/>
              <w:rPr>
                <w:b w:val="0"/>
              </w:rPr>
            </w:pPr>
            <w:r w:rsidRPr="00D10936">
              <w:t>Mixture Application Rate</w:t>
            </w:r>
          </w:p>
        </w:tc>
      </w:tr>
      <w:tr w:rsidR="009838DF" w14:paraId="08A602B5" w14:textId="77777777" w:rsidTr="000D1EBD">
        <w:tc>
          <w:tcPr>
            <w:tcW w:w="825" w:type="pct"/>
            <w:vMerge w:val="restart"/>
          </w:tcPr>
          <w:p w14:paraId="4E2BAB13" w14:textId="77777777" w:rsidR="001869AF" w:rsidRPr="00CF0E4C" w:rsidRDefault="00000000" w:rsidP="002A6645">
            <w:pPr>
              <w:keepNext/>
              <w:keepLines/>
              <w:spacing w:after="0"/>
            </w:pPr>
            <w:r w:rsidRPr="00CF0E4C">
              <w:t>Irrigated areas</w:t>
            </w:r>
          </w:p>
        </w:tc>
        <w:tc>
          <w:tcPr>
            <w:tcW w:w="696" w:type="pct"/>
            <w:vMerge w:val="restart"/>
          </w:tcPr>
          <w:p w14:paraId="7C4EC766" w14:textId="77777777" w:rsidR="001869AF" w:rsidRPr="00CF0E4C" w:rsidRDefault="00000000" w:rsidP="002A6645">
            <w:pPr>
              <w:keepNext/>
              <w:keepLines/>
              <w:spacing w:after="0"/>
            </w:pPr>
            <w:r w:rsidRPr="00CF0E4C">
              <w:t>All</w:t>
            </w:r>
          </w:p>
        </w:tc>
        <w:tc>
          <w:tcPr>
            <w:tcW w:w="1605" w:type="pct"/>
          </w:tcPr>
          <w:p w14:paraId="7544898A" w14:textId="77777777" w:rsidR="001869AF" w:rsidRPr="00CF0E4C" w:rsidRDefault="00000000" w:rsidP="002A6645">
            <w:pPr>
              <w:keepNext/>
              <w:keepLines/>
              <w:spacing w:after="0"/>
            </w:pPr>
            <w:r w:rsidRPr="00CF0E4C">
              <w:t xml:space="preserve">Cynadon </w:t>
            </w:r>
            <w:proofErr w:type="spellStart"/>
            <w:r w:rsidRPr="00CF0E4C">
              <w:t>dactylon</w:t>
            </w:r>
            <w:proofErr w:type="spellEnd"/>
          </w:p>
          <w:p w14:paraId="615D6C24" w14:textId="77777777" w:rsidR="001869AF" w:rsidRPr="00CF0E4C" w:rsidRDefault="00000000" w:rsidP="002A6645">
            <w:pPr>
              <w:keepNext/>
              <w:keepLines/>
              <w:spacing w:after="0"/>
            </w:pPr>
            <w:r w:rsidRPr="00CF0E4C">
              <w:t>(Couch)</w:t>
            </w:r>
          </w:p>
        </w:tc>
        <w:tc>
          <w:tcPr>
            <w:tcW w:w="937" w:type="pct"/>
          </w:tcPr>
          <w:p w14:paraId="580A8867" w14:textId="77777777" w:rsidR="001869AF" w:rsidRPr="00CF0E4C" w:rsidRDefault="00000000" w:rsidP="002A6645">
            <w:pPr>
              <w:keepNext/>
              <w:keepLines/>
              <w:spacing w:after="0"/>
              <w:jc w:val="center"/>
            </w:pPr>
            <w:r w:rsidRPr="00CF0E4C">
              <w:t>30</w:t>
            </w:r>
          </w:p>
        </w:tc>
        <w:tc>
          <w:tcPr>
            <w:tcW w:w="937" w:type="pct"/>
            <w:vMerge w:val="restart"/>
          </w:tcPr>
          <w:p w14:paraId="271FC3C4" w14:textId="77777777" w:rsidR="001869AF" w:rsidRPr="00CF0E4C" w:rsidRDefault="00000000" w:rsidP="002A6645">
            <w:pPr>
              <w:keepNext/>
              <w:keepLines/>
              <w:spacing w:after="0"/>
              <w:jc w:val="center"/>
            </w:pPr>
            <w:r w:rsidRPr="00CF0E4C">
              <w:t>Minimum 100 kg per hectare</w:t>
            </w:r>
          </w:p>
        </w:tc>
      </w:tr>
      <w:tr w:rsidR="009838DF" w14:paraId="765CEDD3" w14:textId="77777777" w:rsidTr="000D1EBD">
        <w:tc>
          <w:tcPr>
            <w:tcW w:w="825" w:type="pct"/>
            <w:vMerge/>
          </w:tcPr>
          <w:p w14:paraId="63C29EB0" w14:textId="77777777" w:rsidR="001869AF" w:rsidRPr="00CF0E4C" w:rsidRDefault="001869AF" w:rsidP="002A6645">
            <w:pPr>
              <w:keepNext/>
              <w:keepLines/>
              <w:spacing w:after="0"/>
            </w:pPr>
          </w:p>
        </w:tc>
        <w:tc>
          <w:tcPr>
            <w:tcW w:w="696" w:type="pct"/>
            <w:vMerge/>
          </w:tcPr>
          <w:p w14:paraId="3C4EA3F9" w14:textId="77777777" w:rsidR="001869AF" w:rsidRPr="00CF0E4C" w:rsidRDefault="001869AF" w:rsidP="002A6645">
            <w:pPr>
              <w:keepNext/>
              <w:keepLines/>
              <w:spacing w:after="0"/>
            </w:pPr>
          </w:p>
        </w:tc>
        <w:tc>
          <w:tcPr>
            <w:tcW w:w="1605" w:type="pct"/>
          </w:tcPr>
          <w:p w14:paraId="2FF55FB9" w14:textId="77777777" w:rsidR="001869AF" w:rsidRPr="00CF0E4C" w:rsidRDefault="00000000" w:rsidP="002A6645">
            <w:pPr>
              <w:keepNext/>
              <w:keepLines/>
              <w:spacing w:after="0"/>
            </w:pPr>
            <w:r w:rsidRPr="00CF0E4C">
              <w:t xml:space="preserve">Paspalum notatum </w:t>
            </w:r>
            <w:proofErr w:type="spellStart"/>
            <w:r w:rsidRPr="00CF0E4C">
              <w:t>pensicola</w:t>
            </w:r>
            <w:proofErr w:type="spellEnd"/>
          </w:p>
        </w:tc>
        <w:tc>
          <w:tcPr>
            <w:tcW w:w="937" w:type="pct"/>
          </w:tcPr>
          <w:p w14:paraId="736614FF" w14:textId="77777777" w:rsidR="001869AF" w:rsidRPr="00CF0E4C" w:rsidRDefault="00000000" w:rsidP="002A6645">
            <w:pPr>
              <w:keepNext/>
              <w:keepLines/>
              <w:spacing w:after="0"/>
              <w:jc w:val="center"/>
            </w:pPr>
            <w:r w:rsidRPr="00CF0E4C">
              <w:t>35</w:t>
            </w:r>
          </w:p>
        </w:tc>
        <w:tc>
          <w:tcPr>
            <w:tcW w:w="937" w:type="pct"/>
            <w:vMerge/>
          </w:tcPr>
          <w:p w14:paraId="2E405DD8" w14:textId="77777777" w:rsidR="001869AF" w:rsidRPr="00CF0E4C" w:rsidRDefault="001869AF" w:rsidP="002A6645">
            <w:pPr>
              <w:keepNext/>
              <w:keepLines/>
              <w:spacing w:after="0"/>
              <w:jc w:val="center"/>
            </w:pPr>
          </w:p>
        </w:tc>
      </w:tr>
      <w:tr w:rsidR="009838DF" w14:paraId="56BEB352" w14:textId="77777777" w:rsidTr="000D1EBD">
        <w:tc>
          <w:tcPr>
            <w:tcW w:w="825" w:type="pct"/>
            <w:vMerge/>
          </w:tcPr>
          <w:p w14:paraId="661CA6FE" w14:textId="77777777" w:rsidR="001869AF" w:rsidRPr="00CF0E4C" w:rsidRDefault="001869AF" w:rsidP="002A6645">
            <w:pPr>
              <w:keepNext/>
              <w:keepLines/>
              <w:spacing w:after="0"/>
            </w:pPr>
          </w:p>
        </w:tc>
        <w:tc>
          <w:tcPr>
            <w:tcW w:w="696" w:type="pct"/>
            <w:vMerge/>
          </w:tcPr>
          <w:p w14:paraId="743F5B7A" w14:textId="77777777" w:rsidR="001869AF" w:rsidRPr="00CF0E4C" w:rsidRDefault="001869AF" w:rsidP="002A6645">
            <w:pPr>
              <w:keepNext/>
              <w:keepLines/>
              <w:spacing w:after="0"/>
            </w:pPr>
          </w:p>
        </w:tc>
        <w:tc>
          <w:tcPr>
            <w:tcW w:w="1605" w:type="pct"/>
          </w:tcPr>
          <w:p w14:paraId="3DA5452A" w14:textId="77777777" w:rsidR="001869AF" w:rsidRPr="00CF0E4C" w:rsidRDefault="00000000" w:rsidP="002A6645">
            <w:pPr>
              <w:keepNext/>
              <w:keepLines/>
              <w:spacing w:after="0"/>
            </w:pPr>
            <w:r w:rsidRPr="00CF0E4C">
              <w:t xml:space="preserve">Paspalum notatum </w:t>
            </w:r>
            <w:proofErr w:type="spellStart"/>
            <w:r w:rsidRPr="00CF0E4C">
              <w:t>argentina</w:t>
            </w:r>
            <w:proofErr w:type="spellEnd"/>
          </w:p>
        </w:tc>
        <w:tc>
          <w:tcPr>
            <w:tcW w:w="937" w:type="pct"/>
          </w:tcPr>
          <w:p w14:paraId="085B4131" w14:textId="77777777" w:rsidR="001869AF" w:rsidRPr="00CF0E4C" w:rsidRDefault="00000000" w:rsidP="002A6645">
            <w:pPr>
              <w:keepNext/>
              <w:keepLines/>
              <w:spacing w:after="0"/>
              <w:jc w:val="center"/>
            </w:pPr>
            <w:r w:rsidRPr="00CF0E4C">
              <w:t>35</w:t>
            </w:r>
          </w:p>
        </w:tc>
        <w:tc>
          <w:tcPr>
            <w:tcW w:w="937" w:type="pct"/>
            <w:vMerge/>
          </w:tcPr>
          <w:p w14:paraId="2FE09B9D" w14:textId="77777777" w:rsidR="001869AF" w:rsidRPr="00CF0E4C" w:rsidRDefault="001869AF" w:rsidP="002A6645">
            <w:pPr>
              <w:keepNext/>
              <w:keepLines/>
              <w:spacing w:after="0"/>
              <w:jc w:val="center"/>
            </w:pPr>
          </w:p>
        </w:tc>
      </w:tr>
      <w:tr w:rsidR="009838DF" w14:paraId="13BF0C6E" w14:textId="77777777" w:rsidTr="000D1EBD">
        <w:tc>
          <w:tcPr>
            <w:tcW w:w="825" w:type="pct"/>
            <w:vMerge w:val="restart"/>
          </w:tcPr>
          <w:p w14:paraId="6CF23018" w14:textId="77777777" w:rsidR="001869AF" w:rsidRPr="00CF0E4C" w:rsidRDefault="00000000" w:rsidP="002A6645">
            <w:pPr>
              <w:keepNext/>
              <w:keepLines/>
              <w:spacing w:after="0"/>
            </w:pPr>
            <w:r w:rsidRPr="00CF0E4C">
              <w:t>Dry grassland areas</w:t>
            </w:r>
          </w:p>
        </w:tc>
        <w:tc>
          <w:tcPr>
            <w:tcW w:w="696" w:type="pct"/>
            <w:vMerge w:val="restart"/>
          </w:tcPr>
          <w:p w14:paraId="222C0AB9" w14:textId="77777777" w:rsidR="001869AF" w:rsidRPr="00CF0E4C" w:rsidRDefault="00000000" w:rsidP="002A6645">
            <w:pPr>
              <w:keepNext/>
              <w:keepLines/>
              <w:spacing w:after="0"/>
            </w:pPr>
            <w:r w:rsidRPr="00CF0E4C">
              <w:t>North of Adelaide River</w:t>
            </w:r>
          </w:p>
        </w:tc>
        <w:tc>
          <w:tcPr>
            <w:tcW w:w="1605" w:type="pct"/>
          </w:tcPr>
          <w:p w14:paraId="0EA41461" w14:textId="77777777" w:rsidR="001869AF" w:rsidRPr="00CF0E4C" w:rsidRDefault="00000000" w:rsidP="002A6645">
            <w:pPr>
              <w:keepNext/>
              <w:keepLines/>
              <w:spacing w:after="0"/>
            </w:pPr>
            <w:r w:rsidRPr="00CF0E4C">
              <w:t xml:space="preserve">Paspalum notatum </w:t>
            </w:r>
            <w:proofErr w:type="spellStart"/>
            <w:r w:rsidRPr="00CF0E4C">
              <w:t>pensicola</w:t>
            </w:r>
            <w:proofErr w:type="spellEnd"/>
          </w:p>
        </w:tc>
        <w:tc>
          <w:tcPr>
            <w:tcW w:w="937" w:type="pct"/>
          </w:tcPr>
          <w:p w14:paraId="47AE976B" w14:textId="77777777" w:rsidR="001869AF" w:rsidRPr="00CF0E4C" w:rsidRDefault="00000000" w:rsidP="002A6645">
            <w:pPr>
              <w:keepNext/>
              <w:keepLines/>
              <w:spacing w:after="0"/>
              <w:jc w:val="center"/>
            </w:pPr>
            <w:r w:rsidRPr="00CF0E4C">
              <w:t>20</w:t>
            </w:r>
          </w:p>
        </w:tc>
        <w:tc>
          <w:tcPr>
            <w:tcW w:w="937" w:type="pct"/>
            <w:vMerge w:val="restart"/>
          </w:tcPr>
          <w:p w14:paraId="0FF3B6F8" w14:textId="77777777" w:rsidR="001869AF" w:rsidRPr="00CF0E4C" w:rsidRDefault="00000000" w:rsidP="002A6645">
            <w:pPr>
              <w:keepNext/>
              <w:keepLines/>
              <w:spacing w:after="0"/>
              <w:jc w:val="center"/>
            </w:pPr>
            <w:r w:rsidRPr="00CF0E4C">
              <w:t>Minimu</w:t>
            </w:r>
            <w:r>
              <w:t xml:space="preserve">m </w:t>
            </w:r>
            <w:r w:rsidRPr="00D6739E">
              <w:t>100</w:t>
            </w:r>
            <w:r w:rsidRPr="00CF0E4C">
              <w:t> kg per hectare</w:t>
            </w:r>
          </w:p>
        </w:tc>
      </w:tr>
      <w:tr w:rsidR="009838DF" w14:paraId="7DF71C41" w14:textId="77777777" w:rsidTr="000D1EBD">
        <w:tc>
          <w:tcPr>
            <w:tcW w:w="825" w:type="pct"/>
            <w:vMerge/>
          </w:tcPr>
          <w:p w14:paraId="234CA49D" w14:textId="77777777" w:rsidR="001869AF" w:rsidRPr="00CF0E4C" w:rsidRDefault="001869AF" w:rsidP="002A6645">
            <w:pPr>
              <w:keepNext/>
              <w:keepLines/>
              <w:spacing w:after="0"/>
            </w:pPr>
          </w:p>
        </w:tc>
        <w:tc>
          <w:tcPr>
            <w:tcW w:w="696" w:type="pct"/>
            <w:vMerge/>
          </w:tcPr>
          <w:p w14:paraId="4E53EDE8" w14:textId="77777777" w:rsidR="001869AF" w:rsidRPr="00CF0E4C" w:rsidRDefault="001869AF" w:rsidP="002A6645">
            <w:pPr>
              <w:keepNext/>
              <w:keepLines/>
              <w:spacing w:after="0"/>
            </w:pPr>
          </w:p>
        </w:tc>
        <w:tc>
          <w:tcPr>
            <w:tcW w:w="1605" w:type="pct"/>
          </w:tcPr>
          <w:p w14:paraId="04DAB314" w14:textId="77777777" w:rsidR="001869AF" w:rsidRPr="00CF0E4C" w:rsidRDefault="00000000" w:rsidP="002A6645">
            <w:pPr>
              <w:keepNext/>
              <w:keepLines/>
              <w:spacing w:after="0"/>
            </w:pPr>
            <w:r w:rsidRPr="00CF0E4C">
              <w:t xml:space="preserve">Paspalum notatum </w:t>
            </w:r>
            <w:proofErr w:type="spellStart"/>
            <w:r w:rsidRPr="00CF0E4C">
              <w:t>argentina</w:t>
            </w:r>
            <w:proofErr w:type="spellEnd"/>
          </w:p>
        </w:tc>
        <w:tc>
          <w:tcPr>
            <w:tcW w:w="937" w:type="pct"/>
          </w:tcPr>
          <w:p w14:paraId="5514B8EB" w14:textId="77777777" w:rsidR="001869AF" w:rsidRPr="00CF0E4C" w:rsidRDefault="00000000" w:rsidP="002A6645">
            <w:pPr>
              <w:keepNext/>
              <w:keepLines/>
              <w:spacing w:after="0"/>
              <w:jc w:val="center"/>
            </w:pPr>
            <w:r w:rsidRPr="00CF0E4C">
              <w:t>80</w:t>
            </w:r>
          </w:p>
        </w:tc>
        <w:tc>
          <w:tcPr>
            <w:tcW w:w="937" w:type="pct"/>
            <w:vMerge/>
          </w:tcPr>
          <w:p w14:paraId="1706E11F" w14:textId="77777777" w:rsidR="001869AF" w:rsidRPr="00CF0E4C" w:rsidRDefault="001869AF" w:rsidP="002A6645">
            <w:pPr>
              <w:keepNext/>
              <w:keepLines/>
              <w:spacing w:after="0"/>
              <w:jc w:val="center"/>
            </w:pPr>
          </w:p>
        </w:tc>
      </w:tr>
      <w:tr w:rsidR="009838DF" w14:paraId="7C7CDC82" w14:textId="77777777" w:rsidTr="000D1EBD">
        <w:tc>
          <w:tcPr>
            <w:tcW w:w="825" w:type="pct"/>
            <w:vMerge/>
          </w:tcPr>
          <w:p w14:paraId="0C03DA16" w14:textId="77777777" w:rsidR="001869AF" w:rsidRPr="00CF0E4C" w:rsidRDefault="001869AF" w:rsidP="002A6645">
            <w:pPr>
              <w:keepNext/>
              <w:keepLines/>
              <w:spacing w:after="0"/>
            </w:pPr>
          </w:p>
        </w:tc>
        <w:tc>
          <w:tcPr>
            <w:tcW w:w="696" w:type="pct"/>
            <w:vMerge w:val="restart"/>
          </w:tcPr>
          <w:p w14:paraId="0AD223D6" w14:textId="77777777" w:rsidR="001869AF" w:rsidRPr="00CF0E4C" w:rsidRDefault="00000000" w:rsidP="002A6645">
            <w:pPr>
              <w:keepNext/>
              <w:keepLines/>
              <w:spacing w:after="0"/>
            </w:pPr>
            <w:r w:rsidRPr="00CF0E4C">
              <w:t>Adelaide River to Katherine</w:t>
            </w:r>
          </w:p>
        </w:tc>
        <w:tc>
          <w:tcPr>
            <w:tcW w:w="1605" w:type="pct"/>
          </w:tcPr>
          <w:p w14:paraId="3AB571CE" w14:textId="77777777" w:rsidR="001869AF" w:rsidRPr="00CF0E4C" w:rsidRDefault="00000000" w:rsidP="002A6645">
            <w:pPr>
              <w:keepNext/>
              <w:keepLines/>
              <w:spacing w:after="0"/>
            </w:pPr>
            <w:r w:rsidRPr="00CF0E4C">
              <w:t xml:space="preserve">Paspalum notatum </w:t>
            </w:r>
            <w:proofErr w:type="spellStart"/>
            <w:r w:rsidRPr="00CF0E4C">
              <w:t>pensicola</w:t>
            </w:r>
            <w:proofErr w:type="spellEnd"/>
          </w:p>
        </w:tc>
        <w:tc>
          <w:tcPr>
            <w:tcW w:w="937" w:type="pct"/>
          </w:tcPr>
          <w:p w14:paraId="5DDBB3FE" w14:textId="77777777" w:rsidR="001869AF" w:rsidRPr="00CF0E4C" w:rsidRDefault="00000000" w:rsidP="002A6645">
            <w:pPr>
              <w:keepNext/>
              <w:keepLines/>
              <w:spacing w:after="0"/>
              <w:jc w:val="center"/>
            </w:pPr>
            <w:r w:rsidRPr="00CF0E4C">
              <w:t>20</w:t>
            </w:r>
          </w:p>
        </w:tc>
        <w:tc>
          <w:tcPr>
            <w:tcW w:w="937" w:type="pct"/>
            <w:vMerge w:val="restart"/>
          </w:tcPr>
          <w:p w14:paraId="5094EE0A" w14:textId="77777777" w:rsidR="001869AF" w:rsidRPr="00CF0E4C" w:rsidRDefault="00000000" w:rsidP="002A6645">
            <w:pPr>
              <w:keepNext/>
              <w:keepLines/>
              <w:spacing w:after="0"/>
              <w:jc w:val="center"/>
            </w:pPr>
            <w:r w:rsidRPr="00CF0E4C">
              <w:t>Minimum 50 kg per hectare</w:t>
            </w:r>
          </w:p>
        </w:tc>
      </w:tr>
      <w:tr w:rsidR="009838DF" w14:paraId="1A8D35F1" w14:textId="77777777" w:rsidTr="000D1EBD">
        <w:tc>
          <w:tcPr>
            <w:tcW w:w="825" w:type="pct"/>
            <w:vMerge/>
          </w:tcPr>
          <w:p w14:paraId="5D245020" w14:textId="77777777" w:rsidR="001869AF" w:rsidRPr="00CF0E4C" w:rsidRDefault="001869AF" w:rsidP="002A6645">
            <w:pPr>
              <w:keepNext/>
              <w:keepLines/>
              <w:spacing w:after="0"/>
            </w:pPr>
          </w:p>
        </w:tc>
        <w:tc>
          <w:tcPr>
            <w:tcW w:w="696" w:type="pct"/>
            <w:vMerge/>
          </w:tcPr>
          <w:p w14:paraId="5522C0DA" w14:textId="77777777" w:rsidR="001869AF" w:rsidRPr="00CF0E4C" w:rsidRDefault="001869AF" w:rsidP="002A6645">
            <w:pPr>
              <w:keepNext/>
              <w:keepLines/>
              <w:spacing w:after="0"/>
            </w:pPr>
          </w:p>
        </w:tc>
        <w:tc>
          <w:tcPr>
            <w:tcW w:w="1605" w:type="pct"/>
          </w:tcPr>
          <w:p w14:paraId="314D543F" w14:textId="77777777" w:rsidR="001869AF" w:rsidRPr="00CF0E4C" w:rsidRDefault="00000000" w:rsidP="002A6645">
            <w:pPr>
              <w:keepNext/>
              <w:keepLines/>
              <w:spacing w:after="0"/>
            </w:pPr>
            <w:proofErr w:type="spellStart"/>
            <w:r w:rsidRPr="00CF0E4C">
              <w:t>Bothriochloa</w:t>
            </w:r>
            <w:proofErr w:type="spellEnd"/>
            <w:r w:rsidRPr="00CF0E4C">
              <w:t xml:space="preserve"> </w:t>
            </w:r>
            <w:proofErr w:type="spellStart"/>
            <w:r w:rsidRPr="00CF0E4C">
              <w:t>petusa</w:t>
            </w:r>
            <w:proofErr w:type="spellEnd"/>
          </w:p>
        </w:tc>
        <w:tc>
          <w:tcPr>
            <w:tcW w:w="937" w:type="pct"/>
          </w:tcPr>
          <w:p w14:paraId="7EA5C1AF" w14:textId="77777777" w:rsidR="001869AF" w:rsidRPr="00CF0E4C" w:rsidRDefault="00000000" w:rsidP="002A6645">
            <w:pPr>
              <w:keepNext/>
              <w:keepLines/>
              <w:spacing w:after="0"/>
              <w:jc w:val="center"/>
            </w:pPr>
            <w:r w:rsidRPr="00CF0E4C">
              <w:t>10</w:t>
            </w:r>
          </w:p>
        </w:tc>
        <w:tc>
          <w:tcPr>
            <w:tcW w:w="937" w:type="pct"/>
            <w:vMerge/>
          </w:tcPr>
          <w:p w14:paraId="38045DBF" w14:textId="77777777" w:rsidR="001869AF" w:rsidRPr="00CF0E4C" w:rsidRDefault="001869AF" w:rsidP="002A6645">
            <w:pPr>
              <w:keepNext/>
              <w:keepLines/>
              <w:spacing w:after="0"/>
              <w:jc w:val="center"/>
            </w:pPr>
          </w:p>
        </w:tc>
      </w:tr>
      <w:tr w:rsidR="009838DF" w14:paraId="50448694" w14:textId="77777777" w:rsidTr="000D1EBD">
        <w:tc>
          <w:tcPr>
            <w:tcW w:w="825" w:type="pct"/>
            <w:vMerge/>
          </w:tcPr>
          <w:p w14:paraId="365B11F4" w14:textId="77777777" w:rsidR="001869AF" w:rsidRPr="00CF0E4C" w:rsidRDefault="001869AF" w:rsidP="002A6645">
            <w:pPr>
              <w:keepNext/>
              <w:keepLines/>
              <w:spacing w:after="0"/>
            </w:pPr>
          </w:p>
        </w:tc>
        <w:tc>
          <w:tcPr>
            <w:tcW w:w="696" w:type="pct"/>
            <w:vMerge/>
          </w:tcPr>
          <w:p w14:paraId="5ECC8858" w14:textId="77777777" w:rsidR="001869AF" w:rsidRPr="00CF0E4C" w:rsidRDefault="001869AF" w:rsidP="002A6645">
            <w:pPr>
              <w:keepNext/>
              <w:keepLines/>
              <w:spacing w:after="0"/>
            </w:pPr>
          </w:p>
        </w:tc>
        <w:tc>
          <w:tcPr>
            <w:tcW w:w="1605" w:type="pct"/>
          </w:tcPr>
          <w:p w14:paraId="6797757A" w14:textId="77777777" w:rsidR="001869AF" w:rsidRPr="00CF0E4C" w:rsidRDefault="00000000" w:rsidP="002A6645">
            <w:pPr>
              <w:keepNext/>
              <w:keepLines/>
              <w:spacing w:after="0"/>
            </w:pPr>
            <w:r w:rsidRPr="00CF0E4C">
              <w:t xml:space="preserve">Cynadon </w:t>
            </w:r>
            <w:proofErr w:type="spellStart"/>
            <w:r w:rsidRPr="00CF0E4C">
              <w:t>dactylon</w:t>
            </w:r>
            <w:proofErr w:type="spellEnd"/>
          </w:p>
        </w:tc>
        <w:tc>
          <w:tcPr>
            <w:tcW w:w="937" w:type="pct"/>
          </w:tcPr>
          <w:p w14:paraId="3882BD89" w14:textId="77777777" w:rsidR="001869AF" w:rsidRPr="00CF0E4C" w:rsidRDefault="00000000" w:rsidP="002A6645">
            <w:pPr>
              <w:keepNext/>
              <w:keepLines/>
              <w:spacing w:after="0"/>
              <w:jc w:val="center"/>
            </w:pPr>
            <w:r w:rsidRPr="00CF0E4C">
              <w:t>20</w:t>
            </w:r>
          </w:p>
        </w:tc>
        <w:tc>
          <w:tcPr>
            <w:tcW w:w="937" w:type="pct"/>
            <w:vMerge/>
          </w:tcPr>
          <w:p w14:paraId="0AAE000C" w14:textId="77777777" w:rsidR="001869AF" w:rsidRPr="00CF0E4C" w:rsidRDefault="001869AF" w:rsidP="002A6645">
            <w:pPr>
              <w:keepNext/>
              <w:keepLines/>
              <w:spacing w:after="0"/>
              <w:jc w:val="center"/>
            </w:pPr>
          </w:p>
        </w:tc>
      </w:tr>
      <w:tr w:rsidR="009838DF" w14:paraId="652D01FD" w14:textId="77777777" w:rsidTr="000D1EBD">
        <w:tc>
          <w:tcPr>
            <w:tcW w:w="825" w:type="pct"/>
            <w:vMerge/>
          </w:tcPr>
          <w:p w14:paraId="6FEBBAC6" w14:textId="77777777" w:rsidR="001869AF" w:rsidRPr="00CF0E4C" w:rsidRDefault="001869AF" w:rsidP="002A6645">
            <w:pPr>
              <w:keepNext/>
              <w:keepLines/>
              <w:spacing w:after="0"/>
            </w:pPr>
          </w:p>
        </w:tc>
        <w:tc>
          <w:tcPr>
            <w:tcW w:w="696" w:type="pct"/>
            <w:vMerge/>
          </w:tcPr>
          <w:p w14:paraId="4169240F" w14:textId="77777777" w:rsidR="001869AF" w:rsidRPr="00CF0E4C" w:rsidRDefault="001869AF" w:rsidP="002A6645">
            <w:pPr>
              <w:keepNext/>
              <w:keepLines/>
              <w:spacing w:after="0"/>
            </w:pPr>
          </w:p>
        </w:tc>
        <w:tc>
          <w:tcPr>
            <w:tcW w:w="1605" w:type="pct"/>
          </w:tcPr>
          <w:p w14:paraId="79991D1A" w14:textId="77777777" w:rsidR="001869AF" w:rsidRPr="00CF0E4C" w:rsidRDefault="00000000" w:rsidP="002A6645">
            <w:pPr>
              <w:keepNext/>
              <w:keepLines/>
              <w:spacing w:after="0"/>
            </w:pPr>
            <w:r w:rsidRPr="00CF0E4C">
              <w:t>Chloris Gayana</w:t>
            </w:r>
          </w:p>
        </w:tc>
        <w:tc>
          <w:tcPr>
            <w:tcW w:w="937" w:type="pct"/>
          </w:tcPr>
          <w:p w14:paraId="01FE5D7E" w14:textId="77777777" w:rsidR="001869AF" w:rsidRPr="00CF0E4C" w:rsidRDefault="00000000" w:rsidP="002A6645">
            <w:pPr>
              <w:keepNext/>
              <w:keepLines/>
              <w:spacing w:after="0"/>
              <w:jc w:val="center"/>
            </w:pPr>
            <w:r w:rsidRPr="00CF0E4C">
              <w:t>30</w:t>
            </w:r>
          </w:p>
        </w:tc>
        <w:tc>
          <w:tcPr>
            <w:tcW w:w="937" w:type="pct"/>
            <w:vMerge/>
          </w:tcPr>
          <w:p w14:paraId="165565BF" w14:textId="77777777" w:rsidR="001869AF" w:rsidRPr="00CF0E4C" w:rsidRDefault="001869AF" w:rsidP="002A6645">
            <w:pPr>
              <w:keepNext/>
              <w:keepLines/>
              <w:spacing w:after="0"/>
              <w:jc w:val="center"/>
            </w:pPr>
          </w:p>
        </w:tc>
      </w:tr>
      <w:tr w:rsidR="009838DF" w14:paraId="188C482D" w14:textId="77777777" w:rsidTr="000D1EBD">
        <w:tc>
          <w:tcPr>
            <w:tcW w:w="825" w:type="pct"/>
            <w:vMerge/>
          </w:tcPr>
          <w:p w14:paraId="0AB24132" w14:textId="77777777" w:rsidR="001869AF" w:rsidRPr="00CF0E4C" w:rsidRDefault="001869AF" w:rsidP="002A6645">
            <w:pPr>
              <w:keepNext/>
              <w:keepLines/>
              <w:spacing w:after="0"/>
            </w:pPr>
          </w:p>
        </w:tc>
        <w:tc>
          <w:tcPr>
            <w:tcW w:w="696" w:type="pct"/>
            <w:vMerge/>
          </w:tcPr>
          <w:p w14:paraId="737BDF6C" w14:textId="77777777" w:rsidR="001869AF" w:rsidRPr="00CF0E4C" w:rsidRDefault="001869AF" w:rsidP="002A6645">
            <w:pPr>
              <w:keepNext/>
              <w:keepLines/>
              <w:spacing w:after="0"/>
            </w:pPr>
          </w:p>
        </w:tc>
        <w:tc>
          <w:tcPr>
            <w:tcW w:w="1605" w:type="pct"/>
          </w:tcPr>
          <w:p w14:paraId="72371E47" w14:textId="77777777" w:rsidR="001869AF" w:rsidRPr="00CF0E4C" w:rsidRDefault="00000000" w:rsidP="002A6645">
            <w:pPr>
              <w:keepNext/>
              <w:keepLines/>
              <w:spacing w:after="0"/>
            </w:pPr>
            <w:proofErr w:type="spellStart"/>
            <w:r w:rsidRPr="00CF0E4C">
              <w:t>Urochloa</w:t>
            </w:r>
            <w:proofErr w:type="spellEnd"/>
            <w:r w:rsidRPr="00CF0E4C">
              <w:t xml:space="preserve"> </w:t>
            </w:r>
            <w:proofErr w:type="spellStart"/>
            <w:r w:rsidRPr="00CF0E4C">
              <w:t>mosambicensis</w:t>
            </w:r>
            <w:proofErr w:type="spellEnd"/>
          </w:p>
          <w:p w14:paraId="4791874C" w14:textId="77777777" w:rsidR="001869AF" w:rsidRPr="00CF0E4C" w:rsidRDefault="00000000" w:rsidP="002A6645">
            <w:pPr>
              <w:keepNext/>
              <w:keepLines/>
              <w:spacing w:after="0"/>
            </w:pPr>
            <w:r w:rsidRPr="00CF0E4C">
              <w:t>(Sabi Grass)</w:t>
            </w:r>
          </w:p>
        </w:tc>
        <w:tc>
          <w:tcPr>
            <w:tcW w:w="937" w:type="pct"/>
          </w:tcPr>
          <w:p w14:paraId="3500520A" w14:textId="77777777" w:rsidR="001869AF" w:rsidRPr="00CF0E4C" w:rsidRDefault="00000000" w:rsidP="002A6645">
            <w:pPr>
              <w:keepNext/>
              <w:keepLines/>
              <w:spacing w:after="0"/>
              <w:jc w:val="center"/>
            </w:pPr>
            <w:r w:rsidRPr="00CF0E4C">
              <w:t>20</w:t>
            </w:r>
          </w:p>
        </w:tc>
        <w:tc>
          <w:tcPr>
            <w:tcW w:w="937" w:type="pct"/>
            <w:vMerge/>
          </w:tcPr>
          <w:p w14:paraId="685824E5" w14:textId="77777777" w:rsidR="001869AF" w:rsidRPr="00CF0E4C" w:rsidRDefault="001869AF" w:rsidP="002A6645">
            <w:pPr>
              <w:keepNext/>
              <w:keepLines/>
              <w:spacing w:after="0"/>
              <w:jc w:val="center"/>
            </w:pPr>
          </w:p>
        </w:tc>
      </w:tr>
      <w:tr w:rsidR="009838DF" w14:paraId="4BC742DF" w14:textId="77777777" w:rsidTr="000D1EBD">
        <w:tc>
          <w:tcPr>
            <w:tcW w:w="825" w:type="pct"/>
            <w:vMerge/>
          </w:tcPr>
          <w:p w14:paraId="58B997CD" w14:textId="77777777" w:rsidR="001869AF" w:rsidRPr="00CF0E4C" w:rsidRDefault="001869AF" w:rsidP="002A6645">
            <w:pPr>
              <w:keepNext/>
              <w:keepLines/>
              <w:spacing w:after="0"/>
            </w:pPr>
          </w:p>
        </w:tc>
        <w:tc>
          <w:tcPr>
            <w:tcW w:w="696" w:type="pct"/>
            <w:vMerge w:val="restart"/>
          </w:tcPr>
          <w:p w14:paraId="630168D0" w14:textId="77777777" w:rsidR="001869AF" w:rsidRPr="00CF0E4C" w:rsidRDefault="00000000" w:rsidP="002A6645">
            <w:pPr>
              <w:keepNext/>
              <w:keepLines/>
              <w:spacing w:after="0"/>
            </w:pPr>
            <w:r w:rsidRPr="00CF0E4C">
              <w:t>Katherine to Mataranka</w:t>
            </w:r>
          </w:p>
        </w:tc>
        <w:tc>
          <w:tcPr>
            <w:tcW w:w="1605" w:type="pct"/>
          </w:tcPr>
          <w:p w14:paraId="481EEF7E" w14:textId="77777777" w:rsidR="001869AF" w:rsidRPr="00CF0E4C" w:rsidRDefault="00000000" w:rsidP="002A6645">
            <w:pPr>
              <w:keepNext/>
              <w:keepLines/>
              <w:spacing w:after="0"/>
            </w:pPr>
            <w:r w:rsidRPr="00CF0E4C">
              <w:t xml:space="preserve">Paspalum notatum </w:t>
            </w:r>
            <w:proofErr w:type="spellStart"/>
            <w:r w:rsidRPr="00CF0E4C">
              <w:t>pensicola</w:t>
            </w:r>
            <w:proofErr w:type="spellEnd"/>
          </w:p>
        </w:tc>
        <w:tc>
          <w:tcPr>
            <w:tcW w:w="937" w:type="pct"/>
          </w:tcPr>
          <w:p w14:paraId="65D69F3F" w14:textId="77777777" w:rsidR="001869AF" w:rsidRPr="00CF0E4C" w:rsidRDefault="00000000" w:rsidP="002A6645">
            <w:pPr>
              <w:keepNext/>
              <w:keepLines/>
              <w:spacing w:after="0"/>
              <w:jc w:val="center"/>
            </w:pPr>
            <w:r w:rsidRPr="00CF0E4C">
              <w:t>20</w:t>
            </w:r>
          </w:p>
        </w:tc>
        <w:tc>
          <w:tcPr>
            <w:tcW w:w="937" w:type="pct"/>
            <w:vMerge w:val="restart"/>
          </w:tcPr>
          <w:p w14:paraId="75A811FE" w14:textId="77777777" w:rsidR="001869AF" w:rsidRPr="00CF0E4C" w:rsidRDefault="00000000" w:rsidP="002A6645">
            <w:pPr>
              <w:keepNext/>
              <w:keepLines/>
              <w:spacing w:after="0"/>
              <w:jc w:val="center"/>
            </w:pPr>
            <w:r w:rsidRPr="00CF0E4C">
              <w:t>Minimum 50 kg per hectare</w:t>
            </w:r>
          </w:p>
        </w:tc>
      </w:tr>
      <w:tr w:rsidR="009838DF" w14:paraId="02D97731" w14:textId="77777777" w:rsidTr="000D1EBD">
        <w:tc>
          <w:tcPr>
            <w:tcW w:w="825" w:type="pct"/>
            <w:vMerge/>
          </w:tcPr>
          <w:p w14:paraId="365D39C2" w14:textId="77777777" w:rsidR="001869AF" w:rsidRPr="00CF0E4C" w:rsidRDefault="001869AF" w:rsidP="002A6645">
            <w:pPr>
              <w:keepNext/>
              <w:keepLines/>
              <w:spacing w:after="0"/>
            </w:pPr>
          </w:p>
        </w:tc>
        <w:tc>
          <w:tcPr>
            <w:tcW w:w="696" w:type="pct"/>
            <w:vMerge/>
          </w:tcPr>
          <w:p w14:paraId="317D8BAA" w14:textId="77777777" w:rsidR="001869AF" w:rsidRPr="00CF0E4C" w:rsidRDefault="001869AF" w:rsidP="002A6645">
            <w:pPr>
              <w:keepNext/>
              <w:keepLines/>
              <w:spacing w:after="0"/>
            </w:pPr>
          </w:p>
        </w:tc>
        <w:tc>
          <w:tcPr>
            <w:tcW w:w="1605" w:type="pct"/>
          </w:tcPr>
          <w:p w14:paraId="3863B779" w14:textId="77777777" w:rsidR="001869AF" w:rsidRPr="00CF0E4C" w:rsidRDefault="00000000" w:rsidP="002A6645">
            <w:pPr>
              <w:keepNext/>
              <w:keepLines/>
              <w:spacing w:after="0"/>
            </w:pPr>
            <w:proofErr w:type="spellStart"/>
            <w:r w:rsidRPr="00CF0E4C">
              <w:t>Bothriochloa</w:t>
            </w:r>
            <w:proofErr w:type="spellEnd"/>
            <w:r w:rsidRPr="00CF0E4C">
              <w:t xml:space="preserve"> </w:t>
            </w:r>
            <w:proofErr w:type="spellStart"/>
            <w:r w:rsidRPr="00CF0E4C">
              <w:t>petusa</w:t>
            </w:r>
            <w:proofErr w:type="spellEnd"/>
          </w:p>
        </w:tc>
        <w:tc>
          <w:tcPr>
            <w:tcW w:w="937" w:type="pct"/>
          </w:tcPr>
          <w:p w14:paraId="64827811" w14:textId="77777777" w:rsidR="001869AF" w:rsidRPr="00CF0E4C" w:rsidRDefault="00000000" w:rsidP="002A6645">
            <w:pPr>
              <w:keepNext/>
              <w:keepLines/>
              <w:spacing w:after="0"/>
              <w:jc w:val="center"/>
            </w:pPr>
            <w:r w:rsidRPr="00CF0E4C">
              <w:t>10</w:t>
            </w:r>
          </w:p>
        </w:tc>
        <w:tc>
          <w:tcPr>
            <w:tcW w:w="937" w:type="pct"/>
            <w:vMerge/>
          </w:tcPr>
          <w:p w14:paraId="7C451F94" w14:textId="77777777" w:rsidR="001869AF" w:rsidRPr="00CF0E4C" w:rsidRDefault="001869AF" w:rsidP="002A6645">
            <w:pPr>
              <w:keepNext/>
              <w:keepLines/>
              <w:spacing w:after="0"/>
            </w:pPr>
          </w:p>
        </w:tc>
      </w:tr>
      <w:tr w:rsidR="009838DF" w14:paraId="4E512B63" w14:textId="77777777" w:rsidTr="000D1EBD">
        <w:tc>
          <w:tcPr>
            <w:tcW w:w="825" w:type="pct"/>
            <w:vMerge/>
          </w:tcPr>
          <w:p w14:paraId="6BBE412E" w14:textId="77777777" w:rsidR="001869AF" w:rsidRPr="00CF0E4C" w:rsidRDefault="001869AF" w:rsidP="002A6645">
            <w:pPr>
              <w:keepNext/>
              <w:keepLines/>
              <w:spacing w:after="0"/>
            </w:pPr>
          </w:p>
        </w:tc>
        <w:tc>
          <w:tcPr>
            <w:tcW w:w="696" w:type="pct"/>
            <w:vMerge/>
          </w:tcPr>
          <w:p w14:paraId="7CD76C42" w14:textId="77777777" w:rsidR="001869AF" w:rsidRPr="00CF0E4C" w:rsidRDefault="001869AF" w:rsidP="002A6645">
            <w:pPr>
              <w:keepNext/>
              <w:keepLines/>
              <w:spacing w:after="0"/>
            </w:pPr>
          </w:p>
        </w:tc>
        <w:tc>
          <w:tcPr>
            <w:tcW w:w="1605" w:type="pct"/>
          </w:tcPr>
          <w:p w14:paraId="6F611C21" w14:textId="77777777" w:rsidR="001869AF" w:rsidRPr="00CF0E4C" w:rsidRDefault="00000000" w:rsidP="002A6645">
            <w:pPr>
              <w:keepNext/>
              <w:keepLines/>
              <w:spacing w:after="0"/>
            </w:pPr>
            <w:r w:rsidRPr="00CF0E4C">
              <w:t>Chloris Gayana</w:t>
            </w:r>
          </w:p>
        </w:tc>
        <w:tc>
          <w:tcPr>
            <w:tcW w:w="937" w:type="pct"/>
          </w:tcPr>
          <w:p w14:paraId="7B811D70" w14:textId="77777777" w:rsidR="001869AF" w:rsidRPr="00CF0E4C" w:rsidRDefault="00000000" w:rsidP="002A6645">
            <w:pPr>
              <w:keepNext/>
              <w:keepLines/>
              <w:spacing w:after="0"/>
              <w:jc w:val="center"/>
            </w:pPr>
            <w:r w:rsidRPr="00CF0E4C">
              <w:t>30</w:t>
            </w:r>
          </w:p>
        </w:tc>
        <w:tc>
          <w:tcPr>
            <w:tcW w:w="937" w:type="pct"/>
            <w:vMerge/>
          </w:tcPr>
          <w:p w14:paraId="235350D8" w14:textId="77777777" w:rsidR="001869AF" w:rsidRPr="00CF0E4C" w:rsidRDefault="001869AF" w:rsidP="002A6645">
            <w:pPr>
              <w:keepNext/>
              <w:keepLines/>
              <w:spacing w:after="0"/>
            </w:pPr>
          </w:p>
        </w:tc>
      </w:tr>
      <w:tr w:rsidR="009838DF" w14:paraId="7CC8C091" w14:textId="77777777" w:rsidTr="000D1EBD">
        <w:tc>
          <w:tcPr>
            <w:tcW w:w="825" w:type="pct"/>
            <w:vMerge/>
          </w:tcPr>
          <w:p w14:paraId="1AFA424B" w14:textId="77777777" w:rsidR="001869AF" w:rsidRPr="00CF0E4C" w:rsidRDefault="001869AF" w:rsidP="002A6645">
            <w:pPr>
              <w:keepNext/>
              <w:keepLines/>
              <w:spacing w:after="0"/>
            </w:pPr>
          </w:p>
        </w:tc>
        <w:tc>
          <w:tcPr>
            <w:tcW w:w="696" w:type="pct"/>
            <w:vMerge/>
          </w:tcPr>
          <w:p w14:paraId="0DCDFC1C" w14:textId="77777777" w:rsidR="001869AF" w:rsidRPr="00CF0E4C" w:rsidRDefault="001869AF" w:rsidP="002A6645">
            <w:pPr>
              <w:keepNext/>
              <w:keepLines/>
              <w:spacing w:after="0"/>
            </w:pPr>
          </w:p>
        </w:tc>
        <w:tc>
          <w:tcPr>
            <w:tcW w:w="1605" w:type="pct"/>
          </w:tcPr>
          <w:p w14:paraId="324D6EE0" w14:textId="77777777" w:rsidR="001869AF" w:rsidRPr="00CF0E4C" w:rsidRDefault="00000000" w:rsidP="002A6645">
            <w:pPr>
              <w:keepNext/>
              <w:keepLines/>
              <w:spacing w:after="0"/>
            </w:pPr>
            <w:proofErr w:type="spellStart"/>
            <w:r w:rsidRPr="00CF0E4C">
              <w:t>Urochloa</w:t>
            </w:r>
            <w:proofErr w:type="spellEnd"/>
            <w:r w:rsidRPr="00CF0E4C">
              <w:t xml:space="preserve"> </w:t>
            </w:r>
            <w:proofErr w:type="spellStart"/>
            <w:r w:rsidRPr="00CF0E4C">
              <w:t>mosambicensis</w:t>
            </w:r>
            <w:proofErr w:type="spellEnd"/>
          </w:p>
          <w:p w14:paraId="5FA363C3" w14:textId="77777777" w:rsidR="001869AF" w:rsidRPr="00CF0E4C" w:rsidRDefault="00000000" w:rsidP="002A6645">
            <w:pPr>
              <w:keepNext/>
              <w:keepLines/>
              <w:spacing w:after="0"/>
            </w:pPr>
            <w:r w:rsidRPr="00CF0E4C">
              <w:t>(Sabi Grass)</w:t>
            </w:r>
          </w:p>
        </w:tc>
        <w:tc>
          <w:tcPr>
            <w:tcW w:w="937" w:type="pct"/>
          </w:tcPr>
          <w:p w14:paraId="1A370842" w14:textId="77777777" w:rsidR="001869AF" w:rsidRPr="00CF0E4C" w:rsidRDefault="00000000" w:rsidP="002A6645">
            <w:pPr>
              <w:keepNext/>
              <w:keepLines/>
              <w:spacing w:after="0"/>
              <w:jc w:val="center"/>
            </w:pPr>
            <w:r w:rsidRPr="00CF0E4C">
              <w:t>20</w:t>
            </w:r>
          </w:p>
        </w:tc>
        <w:tc>
          <w:tcPr>
            <w:tcW w:w="937" w:type="pct"/>
            <w:vMerge/>
          </w:tcPr>
          <w:p w14:paraId="4C448C57" w14:textId="77777777" w:rsidR="001869AF" w:rsidRPr="00CF0E4C" w:rsidRDefault="001869AF" w:rsidP="002A6645">
            <w:pPr>
              <w:keepNext/>
              <w:keepLines/>
              <w:spacing w:after="0"/>
            </w:pPr>
          </w:p>
        </w:tc>
      </w:tr>
      <w:tr w:rsidR="009838DF" w14:paraId="020F5404" w14:textId="77777777" w:rsidTr="000D1EBD">
        <w:tc>
          <w:tcPr>
            <w:tcW w:w="825" w:type="pct"/>
            <w:vMerge/>
          </w:tcPr>
          <w:p w14:paraId="3C906826" w14:textId="77777777" w:rsidR="001869AF" w:rsidRPr="00CF0E4C" w:rsidRDefault="001869AF" w:rsidP="002A6645">
            <w:pPr>
              <w:keepNext/>
              <w:keepLines/>
              <w:spacing w:after="0"/>
            </w:pPr>
          </w:p>
        </w:tc>
        <w:tc>
          <w:tcPr>
            <w:tcW w:w="696" w:type="pct"/>
            <w:vMerge/>
          </w:tcPr>
          <w:p w14:paraId="0AF83BD2" w14:textId="77777777" w:rsidR="001869AF" w:rsidRPr="00CF0E4C" w:rsidRDefault="001869AF" w:rsidP="002A6645">
            <w:pPr>
              <w:keepNext/>
              <w:keepLines/>
              <w:spacing w:after="0"/>
            </w:pPr>
          </w:p>
        </w:tc>
        <w:tc>
          <w:tcPr>
            <w:tcW w:w="1605" w:type="pct"/>
          </w:tcPr>
          <w:p w14:paraId="701B9BBC" w14:textId="77777777" w:rsidR="001869AF" w:rsidRPr="00CF0E4C" w:rsidRDefault="00000000" w:rsidP="002A6645">
            <w:pPr>
              <w:keepNext/>
              <w:keepLines/>
              <w:spacing w:after="0"/>
            </w:pPr>
            <w:proofErr w:type="spellStart"/>
            <w:r w:rsidRPr="00CF0E4C">
              <w:t>Urochloa</w:t>
            </w:r>
            <w:proofErr w:type="spellEnd"/>
            <w:r w:rsidRPr="00CF0E4C">
              <w:t xml:space="preserve"> </w:t>
            </w:r>
            <w:proofErr w:type="spellStart"/>
            <w:r w:rsidRPr="00CF0E4C">
              <w:t>mosambicensis</w:t>
            </w:r>
            <w:proofErr w:type="spellEnd"/>
          </w:p>
        </w:tc>
        <w:tc>
          <w:tcPr>
            <w:tcW w:w="937" w:type="pct"/>
          </w:tcPr>
          <w:p w14:paraId="6E328131" w14:textId="77777777" w:rsidR="001869AF" w:rsidRPr="00CF0E4C" w:rsidRDefault="00000000" w:rsidP="002A6645">
            <w:pPr>
              <w:keepNext/>
              <w:keepLines/>
              <w:spacing w:after="0"/>
              <w:jc w:val="center"/>
            </w:pPr>
            <w:r w:rsidRPr="00CF0E4C">
              <w:t>20</w:t>
            </w:r>
          </w:p>
        </w:tc>
        <w:tc>
          <w:tcPr>
            <w:tcW w:w="937" w:type="pct"/>
            <w:vMerge/>
          </w:tcPr>
          <w:p w14:paraId="2293256C" w14:textId="77777777" w:rsidR="001869AF" w:rsidRPr="00CF0E4C" w:rsidRDefault="001869AF" w:rsidP="002A6645">
            <w:pPr>
              <w:keepNext/>
              <w:keepLines/>
              <w:spacing w:after="0"/>
            </w:pPr>
          </w:p>
        </w:tc>
      </w:tr>
      <w:tr w:rsidR="009838DF" w14:paraId="3686C258" w14:textId="77777777" w:rsidTr="000D1EBD">
        <w:tc>
          <w:tcPr>
            <w:tcW w:w="825" w:type="pct"/>
            <w:vMerge/>
          </w:tcPr>
          <w:p w14:paraId="2116BE46" w14:textId="77777777" w:rsidR="001869AF" w:rsidRPr="00CF0E4C" w:rsidRDefault="001869AF" w:rsidP="002A6645">
            <w:pPr>
              <w:keepNext/>
              <w:keepLines/>
              <w:spacing w:after="0"/>
            </w:pPr>
          </w:p>
        </w:tc>
        <w:tc>
          <w:tcPr>
            <w:tcW w:w="696" w:type="pct"/>
            <w:vMerge/>
          </w:tcPr>
          <w:p w14:paraId="008E4C57" w14:textId="77777777" w:rsidR="001869AF" w:rsidRPr="00CF0E4C" w:rsidRDefault="001869AF" w:rsidP="002A6645">
            <w:pPr>
              <w:keepNext/>
              <w:keepLines/>
              <w:spacing w:after="0"/>
            </w:pPr>
          </w:p>
        </w:tc>
        <w:tc>
          <w:tcPr>
            <w:tcW w:w="1605" w:type="pct"/>
          </w:tcPr>
          <w:p w14:paraId="6E1365F7" w14:textId="77777777" w:rsidR="001869AF" w:rsidRPr="00CF0E4C" w:rsidRDefault="00000000" w:rsidP="002A6645">
            <w:pPr>
              <w:keepNext/>
              <w:keepLines/>
              <w:spacing w:after="0"/>
            </w:pPr>
            <w:proofErr w:type="spellStart"/>
            <w:r w:rsidRPr="00CF0E4C">
              <w:t>Cenchus</w:t>
            </w:r>
            <w:proofErr w:type="spellEnd"/>
            <w:r w:rsidRPr="00CF0E4C">
              <w:t xml:space="preserve"> Setiger</w:t>
            </w:r>
          </w:p>
          <w:p w14:paraId="793BB60E" w14:textId="77777777" w:rsidR="001869AF" w:rsidRPr="00CF0E4C" w:rsidRDefault="00000000" w:rsidP="002A6645">
            <w:pPr>
              <w:keepNext/>
              <w:keepLines/>
              <w:spacing w:after="0"/>
            </w:pPr>
            <w:r w:rsidRPr="00CF0E4C">
              <w:t>(Birdwood Grass)</w:t>
            </w:r>
          </w:p>
        </w:tc>
        <w:tc>
          <w:tcPr>
            <w:tcW w:w="937" w:type="pct"/>
          </w:tcPr>
          <w:p w14:paraId="02C43019" w14:textId="77777777" w:rsidR="001869AF" w:rsidRPr="00CF0E4C" w:rsidRDefault="00000000" w:rsidP="002A6645">
            <w:pPr>
              <w:keepNext/>
              <w:keepLines/>
              <w:spacing w:after="0"/>
              <w:jc w:val="center"/>
            </w:pPr>
            <w:r w:rsidRPr="00CF0E4C">
              <w:t>20</w:t>
            </w:r>
          </w:p>
        </w:tc>
        <w:tc>
          <w:tcPr>
            <w:tcW w:w="937" w:type="pct"/>
            <w:vMerge/>
          </w:tcPr>
          <w:p w14:paraId="3B75F00C" w14:textId="77777777" w:rsidR="001869AF" w:rsidRPr="00CF0E4C" w:rsidRDefault="001869AF" w:rsidP="002A6645">
            <w:pPr>
              <w:keepNext/>
              <w:keepLines/>
              <w:spacing w:after="0"/>
            </w:pPr>
          </w:p>
        </w:tc>
      </w:tr>
    </w:tbl>
    <w:p w14:paraId="6ADA8D79" w14:textId="77777777" w:rsidR="001869AF" w:rsidRPr="00D10936" w:rsidRDefault="00000000" w:rsidP="001869AF">
      <w:pPr>
        <w:pStyle w:val="Heading3"/>
      </w:pPr>
      <w:bookmarkStart w:id="1061" w:name="_Toc390823850"/>
      <w:bookmarkStart w:id="1062" w:name="_Toc391429542"/>
      <w:bookmarkStart w:id="1063" w:name="_Toc396096980"/>
      <w:bookmarkStart w:id="1064" w:name="_Toc398800610"/>
      <w:proofErr w:type="spellStart"/>
      <w:r w:rsidRPr="00D10936">
        <w:t>Fertiliser</w:t>
      </w:r>
      <w:bookmarkEnd w:id="1061"/>
      <w:bookmarkEnd w:id="1062"/>
      <w:bookmarkEnd w:id="1063"/>
      <w:bookmarkEnd w:id="1064"/>
      <w:proofErr w:type="spellEnd"/>
    </w:p>
    <w:p w14:paraId="5D723D30" w14:textId="77777777" w:rsidR="001869AF" w:rsidRPr="00CF0E4C" w:rsidRDefault="00000000" w:rsidP="001869AF">
      <w:r w:rsidRPr="00CF0E4C">
        <w:t>Fertilisers shall be stored in waterproof sealed bags under shelter away from water and direct sunlight.</w:t>
      </w:r>
    </w:p>
    <w:p w14:paraId="02A23960" w14:textId="77777777" w:rsidR="001869AF" w:rsidRPr="00CF0E4C" w:rsidRDefault="00000000" w:rsidP="001869AF">
      <w:r w:rsidRPr="00CF0E4C">
        <w:t xml:space="preserve">Fertilisers shall conform to the </w:t>
      </w:r>
      <w:r w:rsidRPr="002040DD">
        <w:rPr>
          <w:b/>
          <w:i/>
        </w:rPr>
        <w:t xml:space="preserve">Table </w:t>
      </w:r>
      <w:r>
        <w:rPr>
          <w:b/>
          <w:i/>
        </w:rPr>
        <w:t xml:space="preserve">- </w:t>
      </w:r>
      <w:r w:rsidRPr="002040DD">
        <w:rPr>
          <w:b/>
          <w:i/>
        </w:rPr>
        <w:t>Fertilisers</w:t>
      </w:r>
      <w:r w:rsidRPr="00CF0E4C">
        <w:t>.</w:t>
      </w:r>
    </w:p>
    <w:tbl>
      <w:tblPr>
        <w:tblStyle w:val="TableGrid"/>
        <w:tblW w:w="5000" w:type="pct"/>
        <w:tblLook w:val="0620" w:firstRow="1" w:lastRow="0" w:firstColumn="0" w:lastColumn="0" w:noHBand="1" w:noVBand="1"/>
      </w:tblPr>
      <w:tblGrid>
        <w:gridCol w:w="1512"/>
        <w:gridCol w:w="3466"/>
        <w:gridCol w:w="1625"/>
        <w:gridCol w:w="3705"/>
      </w:tblGrid>
      <w:tr w:rsidR="009838DF" w14:paraId="56752430" w14:textId="77777777" w:rsidTr="000D1EBD">
        <w:trPr>
          <w:cnfStyle w:val="100000000000" w:firstRow="1" w:lastRow="0" w:firstColumn="0" w:lastColumn="0" w:oddVBand="0" w:evenVBand="0" w:oddHBand="0" w:evenHBand="0" w:firstRowFirstColumn="0" w:firstRowLastColumn="0" w:lastRowFirstColumn="0" w:lastRowLastColumn="0"/>
        </w:trPr>
        <w:tc>
          <w:tcPr>
            <w:tcW w:w="5000" w:type="pct"/>
            <w:gridSpan w:val="4"/>
          </w:tcPr>
          <w:p w14:paraId="247FD0AC" w14:textId="77777777" w:rsidR="001869AF" w:rsidRPr="000D1EBD" w:rsidRDefault="00000000" w:rsidP="002A6645">
            <w:pPr>
              <w:rPr>
                <w:b w:val="0"/>
                <w:bCs/>
              </w:rPr>
            </w:pPr>
            <w:r w:rsidRPr="000D1EBD">
              <w:rPr>
                <w:bCs/>
              </w:rPr>
              <w:t>Table - Fertilisers</w:t>
            </w:r>
          </w:p>
        </w:tc>
      </w:tr>
      <w:tr w:rsidR="009838DF" w14:paraId="04EC9549" w14:textId="77777777" w:rsidTr="000D1EBD">
        <w:tc>
          <w:tcPr>
            <w:tcW w:w="734" w:type="pct"/>
          </w:tcPr>
          <w:p w14:paraId="66FA1DC7" w14:textId="77777777" w:rsidR="001869AF" w:rsidRPr="00D10936" w:rsidRDefault="00000000" w:rsidP="002A6645">
            <w:pPr>
              <w:rPr>
                <w:b/>
              </w:rPr>
            </w:pPr>
            <w:r w:rsidRPr="00D10936">
              <w:rPr>
                <w:b/>
              </w:rPr>
              <w:t>Use</w:t>
            </w:r>
          </w:p>
        </w:tc>
        <w:tc>
          <w:tcPr>
            <w:tcW w:w="1681" w:type="pct"/>
          </w:tcPr>
          <w:p w14:paraId="24553B0E" w14:textId="77777777" w:rsidR="001869AF" w:rsidRPr="00D10936" w:rsidRDefault="00000000" w:rsidP="002A6645">
            <w:pPr>
              <w:rPr>
                <w:b/>
              </w:rPr>
            </w:pPr>
            <w:r w:rsidRPr="00D10936">
              <w:rPr>
                <w:b/>
              </w:rPr>
              <w:t>General Plant Category</w:t>
            </w:r>
          </w:p>
        </w:tc>
        <w:tc>
          <w:tcPr>
            <w:tcW w:w="788" w:type="pct"/>
          </w:tcPr>
          <w:p w14:paraId="74C740CE" w14:textId="77777777" w:rsidR="001869AF" w:rsidRPr="00D10936" w:rsidRDefault="00000000" w:rsidP="002A6645">
            <w:pPr>
              <w:rPr>
                <w:b/>
              </w:rPr>
            </w:pPr>
            <w:r w:rsidRPr="00D10936">
              <w:rPr>
                <w:b/>
              </w:rPr>
              <w:t xml:space="preserve">Where </w:t>
            </w:r>
            <w:proofErr w:type="gramStart"/>
            <w:r w:rsidRPr="00D10936">
              <w:rPr>
                <w:b/>
              </w:rPr>
              <w:t>Used</w:t>
            </w:r>
            <w:proofErr w:type="gramEnd"/>
          </w:p>
        </w:tc>
        <w:tc>
          <w:tcPr>
            <w:tcW w:w="1798" w:type="pct"/>
          </w:tcPr>
          <w:p w14:paraId="1B0E0BEF" w14:textId="77777777" w:rsidR="001869AF" w:rsidRPr="00D10936" w:rsidRDefault="00000000" w:rsidP="002A6645">
            <w:pPr>
              <w:rPr>
                <w:b/>
              </w:rPr>
            </w:pPr>
            <w:r w:rsidRPr="00D10936">
              <w:rPr>
                <w:b/>
              </w:rPr>
              <w:t>Component Requirements</w:t>
            </w:r>
          </w:p>
        </w:tc>
      </w:tr>
      <w:tr w:rsidR="009838DF" w14:paraId="4B654122" w14:textId="77777777" w:rsidTr="000D1EBD">
        <w:tc>
          <w:tcPr>
            <w:tcW w:w="734" w:type="pct"/>
            <w:vMerge w:val="restart"/>
          </w:tcPr>
          <w:p w14:paraId="0327D39C" w14:textId="77777777" w:rsidR="001869AF" w:rsidRPr="00CF0E4C" w:rsidRDefault="00000000" w:rsidP="002A6645">
            <w:r w:rsidRPr="00CF0E4C">
              <w:t>Planting</w:t>
            </w:r>
          </w:p>
        </w:tc>
        <w:tc>
          <w:tcPr>
            <w:tcW w:w="1681" w:type="pct"/>
          </w:tcPr>
          <w:p w14:paraId="29EDC317" w14:textId="77777777" w:rsidR="001869AF" w:rsidRPr="00CF0E4C" w:rsidRDefault="00000000" w:rsidP="002A6645">
            <w:r w:rsidRPr="00CF0E4C">
              <w:t>Native</w:t>
            </w:r>
          </w:p>
        </w:tc>
        <w:tc>
          <w:tcPr>
            <w:tcW w:w="788" w:type="pct"/>
          </w:tcPr>
          <w:p w14:paraId="216224C6" w14:textId="77777777" w:rsidR="001869AF" w:rsidRPr="00CF0E4C" w:rsidRDefault="00000000" w:rsidP="002A6645">
            <w:r w:rsidRPr="00CF0E4C">
              <w:t>Surface</w:t>
            </w:r>
          </w:p>
        </w:tc>
        <w:tc>
          <w:tcPr>
            <w:tcW w:w="1798" w:type="pct"/>
          </w:tcPr>
          <w:p w14:paraId="4D297B1F" w14:textId="77777777" w:rsidR="001869AF" w:rsidRPr="00CF0E4C" w:rsidRDefault="00000000" w:rsidP="002A6645">
            <w:r w:rsidRPr="00CF0E4C">
              <w:t>Native Plant Feed Mix</w:t>
            </w:r>
          </w:p>
        </w:tc>
      </w:tr>
      <w:tr w:rsidR="009838DF" w14:paraId="3D051D50" w14:textId="77777777" w:rsidTr="000D1EBD">
        <w:tc>
          <w:tcPr>
            <w:tcW w:w="734" w:type="pct"/>
            <w:vMerge/>
          </w:tcPr>
          <w:p w14:paraId="06808C46" w14:textId="77777777" w:rsidR="001869AF" w:rsidRPr="00CF0E4C" w:rsidRDefault="001869AF" w:rsidP="002A6645"/>
        </w:tc>
        <w:tc>
          <w:tcPr>
            <w:tcW w:w="1681" w:type="pct"/>
          </w:tcPr>
          <w:p w14:paraId="0C920185" w14:textId="77777777" w:rsidR="001869AF" w:rsidRPr="00CF0E4C" w:rsidRDefault="00000000" w:rsidP="002A6645">
            <w:r w:rsidRPr="00CF0E4C">
              <w:t>Exotic</w:t>
            </w:r>
          </w:p>
        </w:tc>
        <w:tc>
          <w:tcPr>
            <w:tcW w:w="788" w:type="pct"/>
          </w:tcPr>
          <w:p w14:paraId="5851059C" w14:textId="77777777" w:rsidR="001869AF" w:rsidRPr="00CF0E4C" w:rsidRDefault="00000000" w:rsidP="002A6645">
            <w:r w:rsidRPr="00CF0E4C">
              <w:t>Surface</w:t>
            </w:r>
          </w:p>
        </w:tc>
        <w:tc>
          <w:tcPr>
            <w:tcW w:w="1798" w:type="pct"/>
          </w:tcPr>
          <w:p w14:paraId="375117A6" w14:textId="77777777" w:rsidR="001869AF" w:rsidRPr="00CF0E4C" w:rsidRDefault="00000000" w:rsidP="002A6645">
            <w:r w:rsidRPr="00CF0E4C">
              <w:t>Exotic Planting and Feeding Mix</w:t>
            </w:r>
          </w:p>
        </w:tc>
      </w:tr>
      <w:tr w:rsidR="009838DF" w14:paraId="2E4B10EF" w14:textId="77777777" w:rsidTr="000D1EBD">
        <w:tc>
          <w:tcPr>
            <w:tcW w:w="734" w:type="pct"/>
            <w:vMerge/>
          </w:tcPr>
          <w:p w14:paraId="08425005" w14:textId="77777777" w:rsidR="001869AF" w:rsidRPr="00CF0E4C" w:rsidRDefault="001869AF" w:rsidP="002A6645"/>
        </w:tc>
        <w:tc>
          <w:tcPr>
            <w:tcW w:w="1681" w:type="pct"/>
          </w:tcPr>
          <w:p w14:paraId="73048E01" w14:textId="77777777" w:rsidR="001869AF" w:rsidRPr="00CF0E4C" w:rsidRDefault="00000000" w:rsidP="002A6645">
            <w:r>
              <w:t>Native and/or Exotic</w:t>
            </w:r>
          </w:p>
        </w:tc>
        <w:tc>
          <w:tcPr>
            <w:tcW w:w="788" w:type="pct"/>
          </w:tcPr>
          <w:p w14:paraId="10C8B36D" w14:textId="77777777" w:rsidR="001869AF" w:rsidRPr="00CF0E4C" w:rsidRDefault="00000000" w:rsidP="002A6645">
            <w:r w:rsidRPr="00CF0E4C">
              <w:t>Hole</w:t>
            </w:r>
          </w:p>
        </w:tc>
        <w:tc>
          <w:tcPr>
            <w:tcW w:w="1798" w:type="pct"/>
          </w:tcPr>
          <w:p w14:paraId="7E982832" w14:textId="77777777" w:rsidR="001869AF" w:rsidRPr="00CF0E4C" w:rsidRDefault="00000000" w:rsidP="002A6645">
            <w:r w:rsidRPr="00CF0E4C">
              <w:t>Granular or Tablet Slow Release (6 month minimum) 20:10:10 NPK ratio</w:t>
            </w:r>
          </w:p>
        </w:tc>
      </w:tr>
      <w:tr w:rsidR="009838DF" w14:paraId="63B4BBD6" w14:textId="77777777" w:rsidTr="000D1EBD">
        <w:tc>
          <w:tcPr>
            <w:tcW w:w="734" w:type="pct"/>
          </w:tcPr>
          <w:p w14:paraId="10D56397" w14:textId="77777777" w:rsidR="001869AF" w:rsidRPr="00CF0E4C" w:rsidRDefault="00000000" w:rsidP="002A6645">
            <w:r w:rsidRPr="00CF0E4C">
              <w:t>Feeding</w:t>
            </w:r>
          </w:p>
        </w:tc>
        <w:tc>
          <w:tcPr>
            <w:tcW w:w="1681" w:type="pct"/>
          </w:tcPr>
          <w:p w14:paraId="655A4543" w14:textId="77777777" w:rsidR="001869AF" w:rsidRPr="00CF0E4C" w:rsidRDefault="00000000" w:rsidP="002A6645">
            <w:r w:rsidRPr="00CF0E4C">
              <w:t>All existing plants</w:t>
            </w:r>
          </w:p>
        </w:tc>
        <w:tc>
          <w:tcPr>
            <w:tcW w:w="788" w:type="pct"/>
          </w:tcPr>
          <w:p w14:paraId="531FF806" w14:textId="77777777" w:rsidR="001869AF" w:rsidRPr="00CF0E4C" w:rsidRDefault="00000000" w:rsidP="002A6645">
            <w:r w:rsidRPr="00CF0E4C">
              <w:t>Surface</w:t>
            </w:r>
          </w:p>
        </w:tc>
        <w:tc>
          <w:tcPr>
            <w:tcW w:w="1798" w:type="pct"/>
          </w:tcPr>
          <w:p w14:paraId="0C7AF279" w14:textId="77777777" w:rsidR="001869AF" w:rsidRPr="00CF0E4C" w:rsidRDefault="00000000" w:rsidP="002A6645">
            <w:r w:rsidRPr="00CF0E4C">
              <w:t>As for Planting - Surface</w:t>
            </w:r>
          </w:p>
        </w:tc>
      </w:tr>
      <w:tr w:rsidR="009838DF" w14:paraId="218C2742" w14:textId="77777777" w:rsidTr="000D1EBD">
        <w:tc>
          <w:tcPr>
            <w:tcW w:w="734" w:type="pct"/>
          </w:tcPr>
          <w:p w14:paraId="2796DD35" w14:textId="77777777" w:rsidR="001869AF" w:rsidRPr="00CF0E4C" w:rsidRDefault="00000000" w:rsidP="002A6645">
            <w:r w:rsidRPr="00CF0E4C">
              <w:t>Grassing</w:t>
            </w:r>
          </w:p>
        </w:tc>
        <w:tc>
          <w:tcPr>
            <w:tcW w:w="1681" w:type="pct"/>
          </w:tcPr>
          <w:p w14:paraId="61B0F346" w14:textId="77777777" w:rsidR="001869AF" w:rsidRPr="00CF0E4C" w:rsidRDefault="00000000" w:rsidP="002A6645">
            <w:r w:rsidRPr="00CF0E4C">
              <w:t>All seeding, both new and existing</w:t>
            </w:r>
          </w:p>
        </w:tc>
        <w:tc>
          <w:tcPr>
            <w:tcW w:w="788" w:type="pct"/>
          </w:tcPr>
          <w:p w14:paraId="5C71A709" w14:textId="77777777" w:rsidR="001869AF" w:rsidRPr="00CF0E4C" w:rsidRDefault="00000000" w:rsidP="002A6645">
            <w:r w:rsidRPr="00CF0E4C">
              <w:t>Surface</w:t>
            </w:r>
          </w:p>
        </w:tc>
        <w:tc>
          <w:tcPr>
            <w:tcW w:w="1798" w:type="pct"/>
          </w:tcPr>
          <w:p w14:paraId="0F21DF9C" w14:textId="77777777" w:rsidR="001869AF" w:rsidRPr="00CF0E4C" w:rsidRDefault="00000000" w:rsidP="002A6645">
            <w:r w:rsidRPr="00CF0E4C">
              <w:t>Fast Release 15:7:7 NPK ratio Trace Elements</w:t>
            </w:r>
          </w:p>
        </w:tc>
      </w:tr>
      <w:tr w:rsidR="009838DF" w14:paraId="3A66B634" w14:textId="77777777" w:rsidTr="000D1EBD">
        <w:tc>
          <w:tcPr>
            <w:tcW w:w="5000" w:type="pct"/>
            <w:gridSpan w:val="4"/>
          </w:tcPr>
          <w:p w14:paraId="18CAE2AD" w14:textId="77777777" w:rsidR="001869AF" w:rsidRPr="00CF0E4C" w:rsidRDefault="00000000" w:rsidP="002A6645">
            <w:r>
              <w:t>Do not use f</w:t>
            </w:r>
            <w:r w:rsidRPr="00CF0E4C">
              <w:t>ertiliser with Grevillia and Banksia plant varieties.</w:t>
            </w:r>
          </w:p>
        </w:tc>
      </w:tr>
    </w:tbl>
    <w:p w14:paraId="1168BAF1" w14:textId="77777777" w:rsidR="001869AF" w:rsidRPr="00D10936" w:rsidRDefault="00000000" w:rsidP="001869AF">
      <w:pPr>
        <w:pStyle w:val="Heading3"/>
      </w:pPr>
      <w:bookmarkStart w:id="1065" w:name="_Toc390823852"/>
      <w:bookmarkStart w:id="1066" w:name="_Toc391429544"/>
      <w:bookmarkStart w:id="1067" w:name="_Toc396096982"/>
      <w:bookmarkStart w:id="1068" w:name="_Toc398800612"/>
      <w:r w:rsidRPr="00D10936">
        <w:t xml:space="preserve">Imported </w:t>
      </w:r>
      <w:r>
        <w:t>s</w:t>
      </w:r>
      <w:r w:rsidRPr="00D10936">
        <w:t>oils</w:t>
      </w:r>
      <w:bookmarkEnd w:id="1065"/>
      <w:bookmarkEnd w:id="1066"/>
      <w:bookmarkEnd w:id="1067"/>
      <w:bookmarkEnd w:id="1068"/>
      <w:r w:rsidRPr="00D10936">
        <w:t xml:space="preserve"> - Hold Point - Witness Point</w:t>
      </w:r>
    </w:p>
    <w:p w14:paraId="79D85F0D" w14:textId="77777777" w:rsidR="001869AF" w:rsidRPr="00CF0E4C" w:rsidRDefault="00000000" w:rsidP="001869AF">
      <w:r w:rsidRPr="00CF0E4C">
        <w:t>Imported topsoi</w:t>
      </w:r>
      <w:r>
        <w:t>l shall conform generally to AS </w:t>
      </w:r>
      <w:r w:rsidRPr="00CF0E4C">
        <w:t>4419 and the following requirements:</w:t>
      </w:r>
    </w:p>
    <w:p w14:paraId="7CC37C11" w14:textId="77777777" w:rsidR="001869AF" w:rsidRPr="00CF0E4C" w:rsidRDefault="00000000">
      <w:pPr>
        <w:numPr>
          <w:ilvl w:val="0"/>
          <w:numId w:val="160"/>
        </w:numPr>
        <w:ind w:hanging="720"/>
      </w:pPr>
      <w:r w:rsidRPr="00CF0E4C">
        <w:t>Be free draining.</w:t>
      </w:r>
    </w:p>
    <w:p w14:paraId="727B8C3D" w14:textId="77777777" w:rsidR="001869AF" w:rsidRPr="00CF0E4C" w:rsidRDefault="00000000">
      <w:pPr>
        <w:numPr>
          <w:ilvl w:val="0"/>
          <w:numId w:val="160"/>
        </w:numPr>
        <w:ind w:hanging="720"/>
      </w:pPr>
      <w:r w:rsidRPr="00CF0E4C">
        <w:t>Be red</w:t>
      </w:r>
      <w:r w:rsidRPr="00CF0E4C">
        <w:noBreakHyphen/>
        <w:t>brown or black sandy loam.</w:t>
      </w:r>
    </w:p>
    <w:p w14:paraId="08BFE7F1" w14:textId="77777777" w:rsidR="001869AF" w:rsidRPr="00CF0E4C" w:rsidRDefault="00000000">
      <w:pPr>
        <w:numPr>
          <w:ilvl w:val="0"/>
          <w:numId w:val="160"/>
        </w:numPr>
        <w:ind w:hanging="720"/>
      </w:pPr>
      <w:r>
        <w:t>Contain</w:t>
      </w:r>
      <w:r w:rsidRPr="00CF0E4C">
        <w:t xml:space="preserve"> no grass or weed growth.</w:t>
      </w:r>
    </w:p>
    <w:p w14:paraId="4531ABB1" w14:textId="77777777" w:rsidR="001869AF" w:rsidRDefault="00000000">
      <w:pPr>
        <w:numPr>
          <w:ilvl w:val="0"/>
          <w:numId w:val="160"/>
        </w:numPr>
        <w:ind w:hanging="720"/>
      </w:pPr>
      <w:r w:rsidRPr="00CF0E4C">
        <w:t>Maximum stone size of 50 mm.</w:t>
      </w:r>
    </w:p>
    <w:p w14:paraId="1D948669" w14:textId="77777777" w:rsidR="001869AF" w:rsidRDefault="00000000" w:rsidP="001869AF">
      <w:r w:rsidRPr="002040DD">
        <w:rPr>
          <w:b/>
        </w:rPr>
        <w:t>Hold Point</w:t>
      </w:r>
      <w:r>
        <w:t xml:space="preserve"> - Advise the name of the proposed supplier. Do not order soils without Superintendent’s approval of the supplier.</w:t>
      </w:r>
    </w:p>
    <w:p w14:paraId="65F52D34" w14:textId="77777777" w:rsidR="001869AF" w:rsidRPr="00184652" w:rsidRDefault="00000000" w:rsidP="001869AF">
      <w:r w:rsidRPr="002040DD">
        <w:rPr>
          <w:b/>
        </w:rPr>
        <w:t xml:space="preserve">Witness Point </w:t>
      </w:r>
      <w:r>
        <w:t>- Provide a 5 kg sample of topsoil proposed for the works. Do not order soils without Superintendent’s approval of the sample. Provide copies of delivery dockets for the topsoil delivered to site for the works.</w:t>
      </w:r>
    </w:p>
    <w:p w14:paraId="09D4138A" w14:textId="77777777" w:rsidR="001869AF" w:rsidRPr="00D10936" w:rsidRDefault="00000000" w:rsidP="001869AF">
      <w:pPr>
        <w:pStyle w:val="Heading3"/>
      </w:pPr>
      <w:bookmarkStart w:id="1069" w:name="_Toc390823853"/>
      <w:bookmarkStart w:id="1070" w:name="_Toc391429545"/>
      <w:bookmarkStart w:id="1071" w:name="_Toc396096983"/>
      <w:bookmarkStart w:id="1072" w:name="_Toc398800613"/>
      <w:r w:rsidRPr="00D10936">
        <w:t>Insecticide</w:t>
      </w:r>
      <w:bookmarkEnd w:id="1069"/>
      <w:bookmarkEnd w:id="1070"/>
      <w:bookmarkEnd w:id="1071"/>
      <w:bookmarkEnd w:id="1072"/>
    </w:p>
    <w:p w14:paraId="27FE3AF9" w14:textId="77777777" w:rsidR="001869AF" w:rsidRPr="00CF0E4C" w:rsidRDefault="00000000" w:rsidP="001869AF">
      <w:r w:rsidRPr="00CF0E4C">
        <w:t xml:space="preserve">Use </w:t>
      </w:r>
      <w:r>
        <w:t>Fipronil</w:t>
      </w:r>
      <w:r w:rsidRPr="00CF0E4C">
        <w:t xml:space="preserve"> for termite control.</w:t>
      </w:r>
    </w:p>
    <w:p w14:paraId="5F2931E1" w14:textId="77777777" w:rsidR="001869AF" w:rsidRPr="00CF0E4C" w:rsidRDefault="00000000" w:rsidP="001869AF">
      <w:r w:rsidRPr="00CF0E4C">
        <w:t>Insecticide shall be used strictly in accordance with the manufacturer’s instructions.</w:t>
      </w:r>
    </w:p>
    <w:p w14:paraId="4A6B7342" w14:textId="77777777" w:rsidR="001869AF" w:rsidRPr="00D10936" w:rsidRDefault="00000000" w:rsidP="001869AF">
      <w:pPr>
        <w:pStyle w:val="Heading3"/>
      </w:pPr>
      <w:bookmarkStart w:id="1073" w:name="_Toc390823854"/>
      <w:bookmarkStart w:id="1074" w:name="_Toc391429546"/>
      <w:bookmarkStart w:id="1075" w:name="_Toc396096984"/>
      <w:bookmarkStart w:id="1076" w:name="_Toc398800614"/>
      <w:r w:rsidRPr="00D10936">
        <w:t>Mulch</w:t>
      </w:r>
      <w:bookmarkEnd w:id="1073"/>
      <w:bookmarkEnd w:id="1074"/>
      <w:bookmarkEnd w:id="1075"/>
      <w:bookmarkEnd w:id="1076"/>
      <w:r w:rsidRPr="00D10936">
        <w:t xml:space="preserve"> - Hold Point - Witness Point</w:t>
      </w:r>
    </w:p>
    <w:p w14:paraId="173181BF" w14:textId="77777777" w:rsidR="001869AF" w:rsidRPr="002040DD" w:rsidRDefault="00000000" w:rsidP="001869AF">
      <w:r w:rsidRPr="002040DD">
        <w:t>ORGANIC</w:t>
      </w:r>
    </w:p>
    <w:p w14:paraId="614B3CE6" w14:textId="77777777" w:rsidR="001869AF" w:rsidRPr="00CF0E4C" w:rsidRDefault="00000000">
      <w:pPr>
        <w:numPr>
          <w:ilvl w:val="0"/>
          <w:numId w:val="161"/>
        </w:numPr>
        <w:ind w:hanging="720"/>
      </w:pPr>
      <w:r w:rsidRPr="00CF0E4C">
        <w:t>Shall be stable, free from impurity, and be sufficiently heavy to prevent dispersal by wind.</w:t>
      </w:r>
    </w:p>
    <w:p w14:paraId="1E6C2C75" w14:textId="77777777" w:rsidR="001869AF" w:rsidRPr="00CF0E4C" w:rsidRDefault="00000000">
      <w:pPr>
        <w:numPr>
          <w:ilvl w:val="0"/>
          <w:numId w:val="161"/>
        </w:numPr>
        <w:ind w:hanging="720"/>
      </w:pPr>
      <w:r w:rsidRPr="00CF0E4C">
        <w:t>Shall be shredded bark, wood chips, hay or similar.</w:t>
      </w:r>
    </w:p>
    <w:p w14:paraId="36F2435F" w14:textId="77777777" w:rsidR="001869AF" w:rsidRPr="00CF0E4C" w:rsidRDefault="00000000">
      <w:pPr>
        <w:numPr>
          <w:ilvl w:val="0"/>
          <w:numId w:val="161"/>
        </w:numPr>
        <w:ind w:hanging="720"/>
      </w:pPr>
      <w:r w:rsidRPr="00CF0E4C">
        <w:t>Wood chips shall be a maximum size of 50 mm, inert, and shall be free of resinous toxins and termites.</w:t>
      </w:r>
    </w:p>
    <w:p w14:paraId="070F5634" w14:textId="77777777" w:rsidR="001869AF" w:rsidRPr="00CF0E4C" w:rsidRDefault="00000000">
      <w:pPr>
        <w:widowControl w:val="0"/>
        <w:numPr>
          <w:ilvl w:val="0"/>
          <w:numId w:val="162"/>
        </w:numPr>
        <w:tabs>
          <w:tab w:val="clear" w:pos="2418"/>
          <w:tab w:val="num" w:pos="709"/>
        </w:tabs>
        <w:ind w:hanging="2418"/>
      </w:pPr>
      <w:r>
        <w:t>Shall conform generally to AS 4454.</w:t>
      </w:r>
    </w:p>
    <w:p w14:paraId="726AAF53" w14:textId="77777777" w:rsidR="001869AF" w:rsidRDefault="00000000" w:rsidP="001869AF">
      <w:r>
        <w:rPr>
          <w:b/>
        </w:rPr>
        <w:t>Hold Point</w:t>
      </w:r>
      <w:r>
        <w:t xml:space="preserve"> - Advise the name of the proposed supplier. Do not order mulch without Superintendent’s approval of the supplier.</w:t>
      </w:r>
    </w:p>
    <w:p w14:paraId="01D50A54" w14:textId="77777777" w:rsidR="001869AF" w:rsidRPr="00CF0E4C" w:rsidRDefault="00000000" w:rsidP="001869AF">
      <w:r>
        <w:rPr>
          <w:b/>
        </w:rPr>
        <w:t xml:space="preserve">Witness Point </w:t>
      </w:r>
      <w:r>
        <w:t>- Provide a 5 kg sample of mulch proposed for the works. Do not order mulch without Superintendent’s approval of the sample. Provide copies of delivery dockets for the mulch delivered to site for the works.</w:t>
      </w:r>
    </w:p>
    <w:p w14:paraId="64F9DFB4" w14:textId="77777777" w:rsidR="001869AF" w:rsidRPr="00D10936" w:rsidRDefault="00000000" w:rsidP="001869AF">
      <w:r w:rsidRPr="00D10936">
        <w:t>INORGANIC</w:t>
      </w:r>
    </w:p>
    <w:p w14:paraId="6107D628" w14:textId="77777777" w:rsidR="001869AF" w:rsidRPr="00CF0E4C" w:rsidRDefault="00000000">
      <w:pPr>
        <w:numPr>
          <w:ilvl w:val="0"/>
          <w:numId w:val="163"/>
        </w:numPr>
        <w:ind w:hanging="720"/>
      </w:pPr>
      <w:r w:rsidRPr="00CF0E4C">
        <w:t>Shall be washed and screened lateritic gravel or brick chips with particle sizes in the range 6 mm minimum to 25 mm maximum.</w:t>
      </w:r>
    </w:p>
    <w:p w14:paraId="04AF9E3E" w14:textId="77777777" w:rsidR="001869AF" w:rsidRPr="00D10936" w:rsidRDefault="00000000" w:rsidP="001869AF">
      <w:pPr>
        <w:pStyle w:val="Heading2"/>
      </w:pPr>
      <w:bookmarkStart w:id="1077" w:name="_Toc390823855"/>
      <w:bookmarkStart w:id="1078" w:name="_Toc391429547"/>
      <w:bookmarkStart w:id="1079" w:name="_Toc396096985"/>
      <w:bookmarkStart w:id="1080" w:name="_Toc398800615"/>
      <w:r w:rsidRPr="00D10936">
        <w:lastRenderedPageBreak/>
        <w:t xml:space="preserve">Site </w:t>
      </w:r>
      <w:r>
        <w:t>p</w:t>
      </w:r>
      <w:r w:rsidRPr="00D10936">
        <w:t>reparation</w:t>
      </w:r>
      <w:bookmarkEnd w:id="1077"/>
      <w:bookmarkEnd w:id="1078"/>
      <w:bookmarkEnd w:id="1079"/>
      <w:bookmarkEnd w:id="1080"/>
    </w:p>
    <w:p w14:paraId="60565E9A" w14:textId="77777777" w:rsidR="001869AF" w:rsidRPr="00D10936" w:rsidRDefault="00000000" w:rsidP="001869AF">
      <w:pPr>
        <w:pStyle w:val="Heading3"/>
      </w:pPr>
      <w:bookmarkStart w:id="1081" w:name="_Toc390823856"/>
      <w:bookmarkStart w:id="1082" w:name="_Toc391429548"/>
      <w:bookmarkStart w:id="1083" w:name="_Toc396096986"/>
      <w:bookmarkStart w:id="1084" w:name="_Toc398800616"/>
      <w:r w:rsidRPr="00D10936">
        <w:t xml:space="preserve">Setting </w:t>
      </w:r>
      <w:r>
        <w:t>o</w:t>
      </w:r>
      <w:r w:rsidRPr="00D10936">
        <w:t>ut</w:t>
      </w:r>
      <w:bookmarkEnd w:id="1081"/>
      <w:bookmarkEnd w:id="1082"/>
      <w:bookmarkEnd w:id="1083"/>
      <w:bookmarkEnd w:id="1084"/>
    </w:p>
    <w:p w14:paraId="6C782EFB" w14:textId="77777777" w:rsidR="001869AF" w:rsidRPr="00CF0E4C" w:rsidRDefault="00000000" w:rsidP="001869AF">
      <w:r w:rsidRPr="00CF0E4C">
        <w:t>The Contractor shall be responsible for accurately setting out the works in accordance with the drawings.</w:t>
      </w:r>
    </w:p>
    <w:p w14:paraId="59AF48BF" w14:textId="77777777" w:rsidR="001869AF" w:rsidRPr="00CF0E4C" w:rsidRDefault="00000000" w:rsidP="001869AF">
      <w:proofErr w:type="gramStart"/>
      <w:r w:rsidRPr="00CF0E4C">
        <w:t>In particular, trees</w:t>
      </w:r>
      <w:proofErr w:type="gramEnd"/>
      <w:r w:rsidRPr="00CF0E4C">
        <w:t xml:space="preserve"> shall not be planted:</w:t>
      </w:r>
    </w:p>
    <w:p w14:paraId="3486A114" w14:textId="77777777" w:rsidR="001869AF" w:rsidRPr="00CF0E4C" w:rsidRDefault="00000000">
      <w:pPr>
        <w:pStyle w:val="ListParagraph"/>
        <w:numPr>
          <w:ilvl w:val="0"/>
          <w:numId w:val="181"/>
        </w:numPr>
      </w:pPr>
      <w:r w:rsidRPr="00CF0E4C">
        <w:t>within 30 m of the end of a central median for trees, or 10 m for shrubs</w:t>
      </w:r>
      <w:r>
        <w:t>, and not</w:t>
      </w:r>
    </w:p>
    <w:p w14:paraId="2BDE4001" w14:textId="77777777" w:rsidR="001869AF" w:rsidRPr="00CF0E4C" w:rsidRDefault="00000000">
      <w:pPr>
        <w:pStyle w:val="ListParagraph"/>
        <w:numPr>
          <w:ilvl w:val="0"/>
          <w:numId w:val="181"/>
        </w:numPr>
      </w:pPr>
      <w:r>
        <w:t>within 5 m of a road light pole, and not</w:t>
      </w:r>
    </w:p>
    <w:p w14:paraId="084A21A3" w14:textId="77777777" w:rsidR="001869AF" w:rsidRPr="00CF0E4C" w:rsidRDefault="00000000">
      <w:pPr>
        <w:pStyle w:val="ListParagraph"/>
        <w:numPr>
          <w:ilvl w:val="0"/>
          <w:numId w:val="181"/>
        </w:numPr>
      </w:pPr>
      <w:r w:rsidRPr="00CF0E4C">
        <w:t>wi</w:t>
      </w:r>
      <w:r>
        <w:t>thin 1.5 m of a fire hydrant, and not</w:t>
      </w:r>
    </w:p>
    <w:p w14:paraId="1EF91154" w14:textId="77777777" w:rsidR="001869AF" w:rsidRPr="00CF0E4C" w:rsidRDefault="00000000">
      <w:pPr>
        <w:pStyle w:val="ListParagraph"/>
        <w:numPr>
          <w:ilvl w:val="0"/>
          <w:numId w:val="181"/>
        </w:numPr>
      </w:pPr>
      <w:r w:rsidRPr="00CF0E4C">
        <w:t>where their location will ultimately obscure traffic signs, signals, or other essential roadside features.</w:t>
      </w:r>
    </w:p>
    <w:p w14:paraId="541A964F" w14:textId="77777777" w:rsidR="001869AF" w:rsidRPr="00D10936" w:rsidRDefault="00000000" w:rsidP="001869AF">
      <w:pPr>
        <w:pStyle w:val="Heading3"/>
      </w:pPr>
      <w:bookmarkStart w:id="1085" w:name="_Toc390823857"/>
      <w:bookmarkStart w:id="1086" w:name="_Toc391429549"/>
      <w:bookmarkStart w:id="1087" w:name="_Toc396096987"/>
      <w:bookmarkStart w:id="1088" w:name="_Toc398800617"/>
      <w:r w:rsidRPr="00D10936">
        <w:t>Protection of existing vegetation</w:t>
      </w:r>
      <w:bookmarkEnd w:id="1085"/>
      <w:bookmarkEnd w:id="1086"/>
      <w:bookmarkEnd w:id="1087"/>
      <w:bookmarkEnd w:id="1088"/>
    </w:p>
    <w:p w14:paraId="1B0549E4" w14:textId="77777777" w:rsidR="001869AF" w:rsidRPr="00CF0E4C" w:rsidRDefault="00000000" w:rsidP="001869AF">
      <w:r w:rsidRPr="00CF0E4C">
        <w:t xml:space="preserve">Ensure all trees, shrubs, and other vegetation to be retained within the limits of work are not </w:t>
      </w:r>
      <w:r>
        <w:t>damaged. Conform to</w:t>
      </w:r>
      <w:r w:rsidRPr="00CF0E4C">
        <w:t xml:space="preserve"> the condi</w:t>
      </w:r>
      <w:r>
        <w:t>tions shown below</w:t>
      </w:r>
      <w:r w:rsidRPr="00CF0E4C">
        <w:t>.</w:t>
      </w:r>
    </w:p>
    <w:p w14:paraId="34F0669A" w14:textId="77777777" w:rsidR="001869AF" w:rsidRPr="00CF0E4C" w:rsidRDefault="00000000" w:rsidP="001869AF">
      <w:r w:rsidRPr="00CF0E4C">
        <w:t>Protect vegetation prior to commencing construction work in the vicinity of that vegetation.</w:t>
      </w:r>
    </w:p>
    <w:p w14:paraId="059CF352" w14:textId="77777777" w:rsidR="001869AF" w:rsidRPr="00CF0E4C" w:rsidRDefault="00000000" w:rsidP="001869AF">
      <w:r w:rsidRPr="00CF0E4C">
        <w:t>Do not place or dump any chemical type materials including oil, paint, bituminous products, fuels, and cement/concrete near the vegetation - even for short periods.</w:t>
      </w:r>
      <w:r>
        <w:t xml:space="preserve"> </w:t>
      </w:r>
      <w:r w:rsidRPr="00CF0E4C">
        <w:t>Prevent windblown chemical type materials, such as cement, from affecting vegetation.</w:t>
      </w:r>
    </w:p>
    <w:p w14:paraId="712F4E4D" w14:textId="77777777" w:rsidR="001869AF" w:rsidRPr="00CF0E4C" w:rsidRDefault="00000000" w:rsidP="001869AF">
      <w:r w:rsidRPr="00CF0E4C">
        <w:t>Do not stockpile bulk materials - such as spoil from excavation, boulders, cleared vegetation - under or near vegetation.</w:t>
      </w:r>
      <w:r>
        <w:t xml:space="preserve"> </w:t>
      </w:r>
      <w:r w:rsidRPr="00CF0E4C">
        <w:t>Ensure such spoil is never placed against trunks, even for short periods.</w:t>
      </w:r>
    </w:p>
    <w:p w14:paraId="3EDBE50C" w14:textId="77777777" w:rsidR="001869AF" w:rsidRPr="00CF0E4C" w:rsidRDefault="00000000" w:rsidP="001869AF">
      <w:r w:rsidRPr="00CF0E4C">
        <w:t>Do not remove topsoil from within the dripline (i.e. canopy area) of vegetation unless essential to the works.</w:t>
      </w:r>
      <w:r>
        <w:t xml:space="preserve"> </w:t>
      </w:r>
      <w:r w:rsidRPr="00CF0E4C">
        <w:t xml:space="preserve">For any excavation within the dripline keep open as short a period as </w:t>
      </w:r>
      <w:proofErr w:type="gramStart"/>
      <w:r w:rsidRPr="00CF0E4C">
        <w:t>possible, and</w:t>
      </w:r>
      <w:proofErr w:type="gramEnd"/>
      <w:r w:rsidRPr="00CF0E4C">
        <w:t xml:space="preserve"> use excavation methods that preserve the root system intact and undamaged.</w:t>
      </w:r>
    </w:p>
    <w:p w14:paraId="14EEC79E" w14:textId="77777777" w:rsidR="001869AF" w:rsidRPr="00CF0E4C" w:rsidRDefault="00000000" w:rsidP="001869AF">
      <w:r w:rsidRPr="00CF0E4C">
        <w:t xml:space="preserve">Cut roots only where it is </w:t>
      </w:r>
      <w:proofErr w:type="gramStart"/>
      <w:r w:rsidRPr="00CF0E4C">
        <w:t>absolutely necessar</w:t>
      </w:r>
      <w:r>
        <w:t>y</w:t>
      </w:r>
      <w:proofErr w:type="gramEnd"/>
      <w:r>
        <w:t xml:space="preserve">. </w:t>
      </w:r>
      <w:r w:rsidRPr="00CF0E4C">
        <w:t>When cutting roots use a means which does not disturb the remaining root system.</w:t>
      </w:r>
    </w:p>
    <w:p w14:paraId="276CAC1A" w14:textId="77777777" w:rsidR="001869AF" w:rsidRPr="00CF0E4C" w:rsidRDefault="00000000" w:rsidP="001869AF">
      <w:r w:rsidRPr="00CF0E4C">
        <w:t>Backfill excavation around tree roots with material of at least comparable quality to that excavated.</w:t>
      </w:r>
      <w:r>
        <w:t xml:space="preserve"> </w:t>
      </w:r>
      <w:r w:rsidRPr="00CF0E4C">
        <w:t>Consolidate backfill and do not backfill around trunks above the original level.</w:t>
      </w:r>
      <w:r>
        <w:t xml:space="preserve"> </w:t>
      </w:r>
      <w:r w:rsidRPr="00CF0E4C">
        <w:t>Thoroughly water backfilling.</w:t>
      </w:r>
    </w:p>
    <w:p w14:paraId="0F1321AA" w14:textId="77777777" w:rsidR="001869AF" w:rsidRPr="00CF0E4C" w:rsidRDefault="00000000" w:rsidP="001869AF">
      <w:r w:rsidRPr="00CF0E4C">
        <w:t>Avoid damage to overhead limbs by machinery.</w:t>
      </w:r>
      <w:r>
        <w:t xml:space="preserve"> </w:t>
      </w:r>
      <w:r w:rsidRPr="00CF0E4C">
        <w:t>Only remove the minimum amount required if limbs must be removed to allow machinery to work.</w:t>
      </w:r>
    </w:p>
    <w:p w14:paraId="6BFF1D6B" w14:textId="77777777" w:rsidR="001869AF" w:rsidRPr="00CF0E4C" w:rsidRDefault="00000000" w:rsidP="001869AF">
      <w:r w:rsidRPr="00CF0E4C">
        <w:t>Where branches are to be removed, cut them back to the branch collar.</w:t>
      </w:r>
    </w:p>
    <w:p w14:paraId="35188796" w14:textId="77777777" w:rsidR="001869AF" w:rsidRPr="00CF0E4C" w:rsidRDefault="00000000" w:rsidP="001869AF">
      <w:r w:rsidRPr="00CF0E4C">
        <w:t>Compensation for damage to existing vegetation shall be borne by the Contractor and determined as follows:</w:t>
      </w:r>
    </w:p>
    <w:p w14:paraId="091646C2" w14:textId="77777777" w:rsidR="001869AF" w:rsidRPr="00CF0E4C" w:rsidRDefault="00000000" w:rsidP="001869AF">
      <w:r w:rsidRPr="00CF0E4C">
        <w:t>Trees (including palms and cycads)</w:t>
      </w:r>
    </w:p>
    <w:p w14:paraId="36A53BF8" w14:textId="77777777" w:rsidR="001869AF" w:rsidRPr="00CF0E4C" w:rsidRDefault="00000000" w:rsidP="001869AF">
      <w:r w:rsidRPr="00CF0E4C">
        <w:t>Valuation rate of $10 per centimetre of trunk circumference at a height of 1 metre above the ground level, within the following limits:</w:t>
      </w:r>
    </w:p>
    <w:p w14:paraId="7BFA7B79" w14:textId="77777777" w:rsidR="001869AF" w:rsidRPr="00CF0E4C" w:rsidRDefault="00000000">
      <w:pPr>
        <w:numPr>
          <w:ilvl w:val="0"/>
          <w:numId w:val="179"/>
        </w:numPr>
      </w:pPr>
      <w:r>
        <w:t>Minimum valuation: $25</w:t>
      </w:r>
      <w:r w:rsidRPr="00CF0E4C">
        <w:t>0 per tree.</w:t>
      </w:r>
    </w:p>
    <w:p w14:paraId="535FBDC1" w14:textId="77777777" w:rsidR="001869AF" w:rsidRPr="00CF0E4C" w:rsidRDefault="00000000">
      <w:pPr>
        <w:numPr>
          <w:ilvl w:val="0"/>
          <w:numId w:val="179"/>
        </w:numPr>
      </w:pPr>
      <w:r w:rsidRPr="00CF0E4C">
        <w:t>Maximum valuation: $2,500 per tree.</w:t>
      </w:r>
    </w:p>
    <w:p w14:paraId="1AFF6510" w14:textId="77777777" w:rsidR="001869AF" w:rsidRPr="00CF0E4C" w:rsidRDefault="00000000" w:rsidP="001869AF">
      <w:r w:rsidRPr="00CF0E4C">
        <w:t>Shrubs</w:t>
      </w:r>
      <w:r>
        <w:t xml:space="preserve"> - </w:t>
      </w:r>
      <w:r w:rsidRPr="00CF0E4C">
        <w:t>Valuation rate of $8 per centimetre of trunk circumference at a height of 1 metre above the ground level.</w:t>
      </w:r>
    </w:p>
    <w:p w14:paraId="52D4E962" w14:textId="77777777" w:rsidR="001869AF" w:rsidRPr="00D10936" w:rsidRDefault="00000000" w:rsidP="001869AF">
      <w:pPr>
        <w:pStyle w:val="Heading3"/>
      </w:pPr>
      <w:bookmarkStart w:id="1089" w:name="_Toc390823858"/>
      <w:bookmarkStart w:id="1090" w:name="_Toc391429550"/>
      <w:bookmarkStart w:id="1091" w:name="_Toc396096988"/>
      <w:bookmarkStart w:id="1092" w:name="_Toc398800618"/>
      <w:r w:rsidRPr="00D10936">
        <w:t>Earthworks</w:t>
      </w:r>
      <w:bookmarkEnd w:id="1089"/>
      <w:bookmarkEnd w:id="1090"/>
      <w:bookmarkEnd w:id="1091"/>
      <w:bookmarkEnd w:id="1092"/>
    </w:p>
    <w:p w14:paraId="4D0A34E2" w14:textId="77777777" w:rsidR="001869AF" w:rsidRPr="00CF0E4C" w:rsidRDefault="00000000" w:rsidP="001869AF">
      <w:r w:rsidRPr="00CF0E4C">
        <w:t>Remove from site all unwanted vegetation.</w:t>
      </w:r>
      <w:r>
        <w:t xml:space="preserve"> </w:t>
      </w:r>
      <w:r w:rsidRPr="00CF0E4C">
        <w:t>Backfill and regrade over areas where trees have been removed.</w:t>
      </w:r>
    </w:p>
    <w:p w14:paraId="1B9BAB9A" w14:textId="77777777" w:rsidR="001869AF" w:rsidRPr="00CF0E4C" w:rsidRDefault="00000000" w:rsidP="001869AF">
      <w:r w:rsidRPr="00CF0E4C">
        <w:lastRenderedPageBreak/>
        <w:t>Regrade all areas of excavation to ensure all finished surface levels are free draining.</w:t>
      </w:r>
    </w:p>
    <w:p w14:paraId="3E130332" w14:textId="77777777" w:rsidR="001869AF" w:rsidRPr="00CF0E4C" w:rsidRDefault="00000000" w:rsidP="001869AF">
      <w:r w:rsidRPr="00CF0E4C">
        <w:t>Excavate or fill to lines and levels shown on the drawings.</w:t>
      </w:r>
    </w:p>
    <w:p w14:paraId="7A6E5D3E" w14:textId="77777777" w:rsidR="001869AF" w:rsidRPr="00CF0E4C" w:rsidRDefault="00000000" w:rsidP="001869AF">
      <w:r w:rsidRPr="00CF0E4C">
        <w:t>Fill placed on areas to be landscaped shall be free from inorganic, deleterious material and stones greater than 100 mm nominal size.</w:t>
      </w:r>
    </w:p>
    <w:p w14:paraId="76FC09AF" w14:textId="77777777" w:rsidR="001869AF" w:rsidRPr="00CF0E4C" w:rsidRDefault="00000000" w:rsidP="001869AF">
      <w:r w:rsidRPr="00CF0E4C">
        <w:t>Compact fill sufficiently to ensure initial settlement and provide a firm base.</w:t>
      </w:r>
    </w:p>
    <w:p w14:paraId="3E0C69A6" w14:textId="77777777" w:rsidR="001869AF" w:rsidRPr="00CF0E4C" w:rsidRDefault="00000000" w:rsidP="001869AF">
      <w:r w:rsidRPr="00CF0E4C">
        <w:t>Clear all subgrade surfaces of stones exceeding 100 mm diameter and rubbish, weeds and roots.</w:t>
      </w:r>
    </w:p>
    <w:p w14:paraId="7D3DCE82" w14:textId="77777777" w:rsidR="001869AF" w:rsidRPr="00CF0E4C" w:rsidRDefault="00000000" w:rsidP="001869AF">
      <w:r w:rsidRPr="00CF0E4C">
        <w:t>No excavation shall be allowed within 1.5 m of the canopy area of an existing tree.</w:t>
      </w:r>
    </w:p>
    <w:p w14:paraId="47283CD3" w14:textId="77777777" w:rsidR="001869AF" w:rsidRPr="00D10936" w:rsidRDefault="00000000" w:rsidP="001869AF">
      <w:pPr>
        <w:pStyle w:val="Heading3"/>
      </w:pPr>
      <w:bookmarkStart w:id="1093" w:name="_Toc390823859"/>
      <w:bookmarkStart w:id="1094" w:name="_Toc391429551"/>
      <w:bookmarkStart w:id="1095" w:name="_Toc396096989"/>
      <w:bookmarkStart w:id="1096" w:name="_Toc398800619"/>
      <w:r w:rsidRPr="00D10936">
        <w:t>Topsoil</w:t>
      </w:r>
      <w:bookmarkEnd w:id="1093"/>
      <w:bookmarkEnd w:id="1094"/>
      <w:bookmarkEnd w:id="1095"/>
      <w:bookmarkEnd w:id="1096"/>
    </w:p>
    <w:p w14:paraId="6DB23E32" w14:textId="77777777" w:rsidR="001869AF" w:rsidRPr="00CF0E4C" w:rsidRDefault="00000000" w:rsidP="001869AF">
      <w:r w:rsidRPr="00CF0E4C">
        <w:t>Excavate and stockpile material which is suitable for reuse as topsoil.</w:t>
      </w:r>
    </w:p>
    <w:p w14:paraId="6A08F24E" w14:textId="77777777" w:rsidR="001869AF" w:rsidRPr="00CF0E4C" w:rsidRDefault="00000000" w:rsidP="001869AF">
      <w:r w:rsidRPr="00CF0E4C">
        <w:t>Imported topsoil shall be as specified in</w:t>
      </w:r>
      <w:r>
        <w:t xml:space="preserve"> the </w:t>
      </w:r>
      <w:r>
        <w:rPr>
          <w:b/>
          <w:i/>
        </w:rPr>
        <w:t xml:space="preserve">Imported Soils </w:t>
      </w:r>
      <w:r w:rsidRPr="0021741A">
        <w:t>sub-clause</w:t>
      </w:r>
      <w:r>
        <w:t xml:space="preserve"> in the </w:t>
      </w:r>
      <w:r w:rsidRPr="0021741A">
        <w:rPr>
          <w:b/>
          <w:i/>
        </w:rPr>
        <w:t>Materials</w:t>
      </w:r>
      <w:r>
        <w:rPr>
          <w:b/>
          <w:i/>
        </w:rPr>
        <w:t xml:space="preserve"> </w:t>
      </w:r>
      <w:r>
        <w:t>clause in this work section</w:t>
      </w:r>
      <w:r w:rsidRPr="00CF0E4C">
        <w:t>.</w:t>
      </w:r>
    </w:p>
    <w:p w14:paraId="74449B23" w14:textId="77777777" w:rsidR="001869AF" w:rsidRPr="00CF0E4C" w:rsidRDefault="00000000" w:rsidP="001869AF">
      <w:r w:rsidRPr="00CF0E4C">
        <w:t>Stockpile topsoil in a free draining area in stockpiles not exceeding 2.0 m in height.</w:t>
      </w:r>
    </w:p>
    <w:p w14:paraId="070070C6" w14:textId="77777777" w:rsidR="001869AF" w:rsidRPr="00CF0E4C" w:rsidRDefault="00000000" w:rsidP="001869AF">
      <w:r w:rsidRPr="00CF0E4C">
        <w:t>Ensure stockpiles are properly maintained.</w:t>
      </w:r>
    </w:p>
    <w:p w14:paraId="36F31480" w14:textId="77777777" w:rsidR="001869AF" w:rsidRPr="00D10936" w:rsidRDefault="00000000" w:rsidP="001869AF">
      <w:pPr>
        <w:pStyle w:val="Heading2"/>
      </w:pPr>
      <w:bookmarkStart w:id="1097" w:name="_Toc390823860"/>
      <w:bookmarkStart w:id="1098" w:name="_Toc391429552"/>
      <w:bookmarkStart w:id="1099" w:name="_Toc396096990"/>
      <w:bookmarkStart w:id="1100" w:name="_Toc398800620"/>
      <w:r w:rsidRPr="00D10936">
        <w:t>Planting</w:t>
      </w:r>
      <w:bookmarkEnd w:id="1097"/>
      <w:bookmarkEnd w:id="1098"/>
      <w:bookmarkEnd w:id="1099"/>
      <w:bookmarkEnd w:id="1100"/>
    </w:p>
    <w:p w14:paraId="266651A9" w14:textId="77777777" w:rsidR="001869AF" w:rsidRPr="00D10936" w:rsidRDefault="00000000" w:rsidP="001869AF">
      <w:pPr>
        <w:pStyle w:val="Heading3"/>
      </w:pPr>
      <w:bookmarkStart w:id="1101" w:name="_Toc390823861"/>
      <w:bookmarkStart w:id="1102" w:name="_Toc391429553"/>
      <w:bookmarkStart w:id="1103" w:name="_Toc396096991"/>
      <w:bookmarkStart w:id="1104" w:name="_Toc398800621"/>
      <w:r w:rsidRPr="00D10936">
        <w:t xml:space="preserve">Setting </w:t>
      </w:r>
      <w:r>
        <w:t>o</w:t>
      </w:r>
      <w:r w:rsidRPr="00D10936">
        <w:t xml:space="preserve">ut of </w:t>
      </w:r>
      <w:r>
        <w:t>h</w:t>
      </w:r>
      <w:r w:rsidRPr="00D10936">
        <w:t xml:space="preserve">oles – </w:t>
      </w:r>
      <w:bookmarkEnd w:id="1101"/>
      <w:bookmarkEnd w:id="1102"/>
      <w:bookmarkEnd w:id="1103"/>
      <w:bookmarkEnd w:id="1104"/>
      <w:r w:rsidRPr="00D10936">
        <w:t>Hold Point</w:t>
      </w:r>
    </w:p>
    <w:p w14:paraId="3E578E18" w14:textId="77777777" w:rsidR="001869AF" w:rsidRPr="00CF0E4C" w:rsidRDefault="00000000" w:rsidP="001869AF">
      <w:r w:rsidRPr="00CF0E4C">
        <w:t>Accurately set out the locations for trees/shrubs to be planted in accordance with the drawings.</w:t>
      </w:r>
    </w:p>
    <w:p w14:paraId="3FF3166B" w14:textId="77777777" w:rsidR="001869AF" w:rsidRPr="00CF0E4C" w:rsidRDefault="00000000" w:rsidP="001869AF">
      <w:r w:rsidRPr="00526DA0">
        <w:rPr>
          <w:b/>
        </w:rPr>
        <w:t xml:space="preserve">Hold point </w:t>
      </w:r>
      <w:r w:rsidRPr="00CF0E4C">
        <w:t>- Obtain approval of the set out from the Superintendent before commencing any planting.</w:t>
      </w:r>
    </w:p>
    <w:p w14:paraId="6BAFEFB2" w14:textId="77777777" w:rsidR="001869AF" w:rsidRPr="00D10936" w:rsidRDefault="00000000" w:rsidP="001869AF">
      <w:pPr>
        <w:pStyle w:val="Heading3"/>
      </w:pPr>
      <w:bookmarkStart w:id="1105" w:name="_Toc390823862"/>
      <w:bookmarkStart w:id="1106" w:name="_Toc391429554"/>
      <w:bookmarkStart w:id="1107" w:name="_Toc396096992"/>
      <w:bookmarkStart w:id="1108" w:name="_Toc398800622"/>
      <w:r w:rsidRPr="00D10936">
        <w:t>Preparation and treatment of holes</w:t>
      </w:r>
      <w:bookmarkEnd w:id="1105"/>
      <w:bookmarkEnd w:id="1106"/>
      <w:bookmarkEnd w:id="1107"/>
      <w:bookmarkEnd w:id="1108"/>
    </w:p>
    <w:p w14:paraId="578B5DEC" w14:textId="77777777" w:rsidR="001869AF" w:rsidRPr="00CF0E4C" w:rsidRDefault="00000000" w:rsidP="001869AF">
      <w:r w:rsidRPr="00CF0E4C">
        <w:t>Identify all cable and services locations prior to excavating any holes.</w:t>
      </w:r>
    </w:p>
    <w:p w14:paraId="189F140F" w14:textId="77777777" w:rsidR="001869AF" w:rsidRPr="00CF0E4C" w:rsidRDefault="00000000" w:rsidP="001869AF">
      <w:r w:rsidRPr="00CF0E4C">
        <w:t xml:space="preserve">Prepare holes initially in accordance with the </w:t>
      </w:r>
      <w:r w:rsidRPr="00067C1F">
        <w:rPr>
          <w:b/>
          <w:i/>
        </w:rPr>
        <w:t>Table</w:t>
      </w:r>
      <w:r>
        <w:rPr>
          <w:b/>
          <w:i/>
        </w:rPr>
        <w:t xml:space="preserve"> -</w:t>
      </w:r>
      <w:r w:rsidRPr="00067C1F">
        <w:rPr>
          <w:b/>
          <w:i/>
        </w:rPr>
        <w:t xml:space="preserve"> Initial Hole Preparation Chart </w:t>
      </w:r>
      <w:r>
        <w:t>appearing below</w:t>
      </w:r>
      <w:r w:rsidRPr="00CF0E4C">
        <w:t>.</w:t>
      </w:r>
    </w:p>
    <w:p w14:paraId="29D13773" w14:textId="77777777" w:rsidR="001869AF" w:rsidRPr="00CF0E4C" w:rsidRDefault="00000000" w:rsidP="001869AF">
      <w:r w:rsidRPr="00CF0E4C">
        <w:t>Remove excess excavated material, rubbish and cut vegetation from site.</w:t>
      </w:r>
    </w:p>
    <w:p w14:paraId="5A4912DD" w14:textId="77777777" w:rsidR="001869AF" w:rsidRPr="00CF0E4C" w:rsidRDefault="00000000" w:rsidP="001869AF">
      <w:r w:rsidRPr="00CF0E4C">
        <w:t>Excavate planting holes by mechanical/manual means.</w:t>
      </w:r>
    </w:p>
    <w:p w14:paraId="40658B31" w14:textId="77777777" w:rsidR="001869AF" w:rsidRPr="00CF0E4C" w:rsidRDefault="00000000" w:rsidP="001869AF">
      <w:r w:rsidRPr="00CF0E4C">
        <w:t>Size of planting holes shall be twice the diameter and twice the depth of the plant container, unless shown otherwise on the drawings.</w:t>
      </w:r>
    </w:p>
    <w:p w14:paraId="1299A7A7" w14:textId="77777777" w:rsidR="001869AF" w:rsidRPr="00CF0E4C" w:rsidRDefault="00000000" w:rsidP="001869AF">
      <w:r w:rsidRPr="00CF0E4C">
        <w:t>Break up glazed sides of holes.</w:t>
      </w:r>
    </w:p>
    <w:p w14:paraId="2BC164C5" w14:textId="77777777" w:rsidR="001869AF" w:rsidRPr="00CF0E4C" w:rsidRDefault="00000000" w:rsidP="001869AF">
      <w:r w:rsidRPr="00CF0E4C">
        <w:t>Treat planting holes in hard, dense material prior to planting by</w:t>
      </w:r>
    </w:p>
    <w:p w14:paraId="3543AEC3" w14:textId="77777777" w:rsidR="001869AF" w:rsidRPr="00CF0E4C" w:rsidRDefault="00000000">
      <w:pPr>
        <w:numPr>
          <w:ilvl w:val="0"/>
          <w:numId w:val="164"/>
        </w:numPr>
        <w:ind w:hanging="720"/>
      </w:pPr>
      <w:r w:rsidRPr="00CF0E4C">
        <w:t xml:space="preserve">placing 1 kg Gypsum or </w:t>
      </w:r>
      <w:proofErr w:type="spellStart"/>
      <w:r w:rsidRPr="00CF0E4C">
        <w:t>Claybreaker</w:t>
      </w:r>
      <w:proofErr w:type="spellEnd"/>
      <w:r w:rsidRPr="00CF0E4C">
        <w:t xml:space="preserve"> around the sides and bottom of the hole; and</w:t>
      </w:r>
    </w:p>
    <w:p w14:paraId="0094367A" w14:textId="77777777" w:rsidR="001869AF" w:rsidRPr="00CF0E4C" w:rsidRDefault="00000000">
      <w:pPr>
        <w:numPr>
          <w:ilvl w:val="0"/>
          <w:numId w:val="164"/>
        </w:numPr>
        <w:ind w:hanging="720"/>
      </w:pPr>
      <w:r w:rsidRPr="00CF0E4C">
        <w:t>filling hole with water and allowing to drain.</w:t>
      </w:r>
    </w:p>
    <w:p w14:paraId="50FA8C4F" w14:textId="77777777" w:rsidR="001869AF" w:rsidRDefault="00000000" w:rsidP="001869AF">
      <w:r w:rsidRPr="00CF0E4C">
        <w:t xml:space="preserve">Treat holes with </w:t>
      </w:r>
      <w:r>
        <w:t>Fipronil</w:t>
      </w:r>
      <w:r w:rsidRPr="00CF0E4C">
        <w:t xml:space="preserve"> in accordance with manufacturer's instructions prior to planting.</w:t>
      </w:r>
    </w:p>
    <w:tbl>
      <w:tblPr>
        <w:tblStyle w:val="TableGrid"/>
        <w:tblW w:w="5000" w:type="pct"/>
        <w:tblLook w:val="0620" w:firstRow="1" w:lastRow="0" w:firstColumn="0" w:lastColumn="0" w:noHBand="1" w:noVBand="1"/>
      </w:tblPr>
      <w:tblGrid>
        <w:gridCol w:w="1843"/>
        <w:gridCol w:w="1734"/>
        <w:gridCol w:w="2235"/>
        <w:gridCol w:w="2319"/>
        <w:gridCol w:w="2177"/>
      </w:tblGrid>
      <w:tr w:rsidR="009838DF" w14:paraId="1FD48131" w14:textId="77777777" w:rsidTr="000D1EBD">
        <w:trPr>
          <w:cnfStyle w:val="100000000000" w:firstRow="1" w:lastRow="0" w:firstColumn="0" w:lastColumn="0" w:oddVBand="0" w:evenVBand="0" w:oddHBand="0" w:evenHBand="0" w:firstRowFirstColumn="0" w:firstRowLastColumn="0" w:lastRowFirstColumn="0" w:lastRowLastColumn="0"/>
        </w:trPr>
        <w:tc>
          <w:tcPr>
            <w:tcW w:w="5000" w:type="pct"/>
            <w:gridSpan w:val="5"/>
          </w:tcPr>
          <w:p w14:paraId="36E59010" w14:textId="77777777" w:rsidR="001869AF" w:rsidRPr="000D1EBD" w:rsidRDefault="00000000" w:rsidP="002A6645">
            <w:pPr>
              <w:rPr>
                <w:b w:val="0"/>
                <w:bCs/>
              </w:rPr>
            </w:pPr>
            <w:r w:rsidRPr="000D1EBD">
              <w:rPr>
                <w:bCs/>
              </w:rPr>
              <w:t>Table – Initial Hole Preparation Chart</w:t>
            </w:r>
          </w:p>
        </w:tc>
      </w:tr>
      <w:tr w:rsidR="009838DF" w14:paraId="43AB0ABA" w14:textId="77777777" w:rsidTr="000D1EBD">
        <w:tc>
          <w:tcPr>
            <w:tcW w:w="894" w:type="pct"/>
          </w:tcPr>
          <w:p w14:paraId="366D044D" w14:textId="77777777" w:rsidR="001869AF" w:rsidRPr="00D10936" w:rsidRDefault="001869AF" w:rsidP="002A6645">
            <w:pPr>
              <w:keepLines/>
              <w:spacing w:after="0"/>
              <w:rPr>
                <w:b/>
              </w:rPr>
            </w:pPr>
          </w:p>
        </w:tc>
        <w:tc>
          <w:tcPr>
            <w:tcW w:w="4106" w:type="pct"/>
            <w:gridSpan w:val="4"/>
          </w:tcPr>
          <w:p w14:paraId="0F4ACD1A" w14:textId="77777777" w:rsidR="001869AF" w:rsidRPr="00D10936" w:rsidRDefault="00000000" w:rsidP="002A6645">
            <w:pPr>
              <w:keepLines/>
              <w:spacing w:after="0"/>
              <w:rPr>
                <w:b/>
              </w:rPr>
            </w:pPr>
            <w:r w:rsidRPr="00D10936">
              <w:rPr>
                <w:b/>
              </w:rPr>
              <w:t xml:space="preserve">Land Categories </w:t>
            </w:r>
            <w:proofErr w:type="gramStart"/>
            <w:r w:rsidRPr="00D10936">
              <w:rPr>
                <w:b/>
              </w:rPr>
              <w:t>And</w:t>
            </w:r>
            <w:proofErr w:type="gramEnd"/>
            <w:r w:rsidRPr="00D10936">
              <w:rPr>
                <w:b/>
              </w:rPr>
              <w:t xml:space="preserve"> Soil Characteristics</w:t>
            </w:r>
          </w:p>
        </w:tc>
      </w:tr>
      <w:tr w:rsidR="009838DF" w14:paraId="7DEB7976" w14:textId="77777777" w:rsidTr="000D1EBD">
        <w:tc>
          <w:tcPr>
            <w:tcW w:w="894" w:type="pct"/>
          </w:tcPr>
          <w:p w14:paraId="13C768D3" w14:textId="77777777" w:rsidR="001869AF" w:rsidRPr="00CF0E4C" w:rsidRDefault="001869AF" w:rsidP="002A6645">
            <w:pPr>
              <w:keepLines/>
              <w:spacing w:after="0"/>
            </w:pPr>
          </w:p>
        </w:tc>
        <w:tc>
          <w:tcPr>
            <w:tcW w:w="841" w:type="pct"/>
          </w:tcPr>
          <w:p w14:paraId="640D25AA" w14:textId="77777777" w:rsidR="001869AF" w:rsidRPr="00D10936" w:rsidRDefault="00000000" w:rsidP="002A6645">
            <w:pPr>
              <w:keepLines/>
              <w:spacing w:after="0"/>
              <w:rPr>
                <w:b/>
              </w:rPr>
            </w:pPr>
            <w:r w:rsidRPr="00D10936">
              <w:rPr>
                <w:b/>
              </w:rPr>
              <w:t>Marine Sediments</w:t>
            </w:r>
          </w:p>
        </w:tc>
        <w:tc>
          <w:tcPr>
            <w:tcW w:w="1084" w:type="pct"/>
          </w:tcPr>
          <w:p w14:paraId="676AE1BE" w14:textId="77777777" w:rsidR="001869AF" w:rsidRPr="00CF0E4C" w:rsidRDefault="00000000" w:rsidP="002A6645">
            <w:pPr>
              <w:keepLines/>
              <w:spacing w:after="0"/>
            </w:pPr>
            <w:r w:rsidRPr="00D10936">
              <w:rPr>
                <w:b/>
              </w:rPr>
              <w:t>Soil And Gravel</w:t>
            </w:r>
            <w:r w:rsidRPr="00CF0E4C">
              <w:t xml:space="preserve"> (depth greater than 600 mm)</w:t>
            </w:r>
          </w:p>
        </w:tc>
        <w:tc>
          <w:tcPr>
            <w:tcW w:w="1125" w:type="pct"/>
          </w:tcPr>
          <w:p w14:paraId="0A6320F3" w14:textId="77777777" w:rsidR="001869AF" w:rsidRPr="00D10936" w:rsidRDefault="00000000" w:rsidP="002A6645">
            <w:pPr>
              <w:keepLines/>
              <w:spacing w:after="0"/>
              <w:rPr>
                <w:b/>
              </w:rPr>
            </w:pPr>
            <w:r w:rsidRPr="00D10936">
              <w:rPr>
                <w:b/>
              </w:rPr>
              <w:t>Shallow Soils</w:t>
            </w:r>
          </w:p>
        </w:tc>
        <w:tc>
          <w:tcPr>
            <w:tcW w:w="1056" w:type="pct"/>
          </w:tcPr>
          <w:p w14:paraId="17F3C579" w14:textId="77777777" w:rsidR="001869AF" w:rsidRPr="00CF0E4C" w:rsidRDefault="00000000" w:rsidP="002A6645">
            <w:pPr>
              <w:keepLines/>
              <w:spacing w:after="0"/>
            </w:pPr>
            <w:r w:rsidRPr="00D10936">
              <w:rPr>
                <w:b/>
              </w:rPr>
              <w:t>Surface Rock</w:t>
            </w:r>
            <w:r w:rsidRPr="00CF0E4C">
              <w:t xml:space="preserve"> (</w:t>
            </w:r>
            <w:r>
              <w:t xml:space="preserve">soil </w:t>
            </w:r>
            <w:r w:rsidRPr="00CF0E4C">
              <w:t>depth</w:t>
            </w:r>
            <w:r>
              <w:t xml:space="preserve"> </w:t>
            </w:r>
            <w:r w:rsidRPr="00CF0E4C">
              <w:t>overlaying rock less than 600 mm)</w:t>
            </w:r>
          </w:p>
        </w:tc>
      </w:tr>
      <w:tr w:rsidR="009838DF" w14:paraId="61D8B419" w14:textId="77777777" w:rsidTr="000D1EBD">
        <w:tc>
          <w:tcPr>
            <w:tcW w:w="894" w:type="pct"/>
          </w:tcPr>
          <w:p w14:paraId="4D9FA126" w14:textId="77777777" w:rsidR="001869AF" w:rsidRPr="00D10936" w:rsidRDefault="00000000" w:rsidP="002A6645">
            <w:pPr>
              <w:keepLines/>
              <w:spacing w:after="0"/>
              <w:rPr>
                <w:b/>
              </w:rPr>
            </w:pPr>
            <w:r w:rsidRPr="00D10936">
              <w:rPr>
                <w:b/>
              </w:rPr>
              <w:lastRenderedPageBreak/>
              <w:t>Visual appearance</w:t>
            </w:r>
          </w:p>
        </w:tc>
        <w:tc>
          <w:tcPr>
            <w:tcW w:w="841" w:type="pct"/>
          </w:tcPr>
          <w:p w14:paraId="7FF5FD40" w14:textId="77777777" w:rsidR="001869AF" w:rsidRPr="00CF0E4C" w:rsidRDefault="00000000" w:rsidP="002A6645">
            <w:pPr>
              <w:keepLines/>
              <w:spacing w:after="0"/>
            </w:pPr>
            <w:r w:rsidRPr="00CF0E4C">
              <w:t>Grey and brown muds, silts and clays: occasionally pale beach sands</w:t>
            </w:r>
          </w:p>
        </w:tc>
        <w:tc>
          <w:tcPr>
            <w:tcW w:w="1084" w:type="pct"/>
          </w:tcPr>
          <w:p w14:paraId="1B018746" w14:textId="77777777" w:rsidR="001869AF" w:rsidRPr="00CF0E4C" w:rsidRDefault="00000000" w:rsidP="002A6645">
            <w:pPr>
              <w:keepLines/>
              <w:spacing w:after="0"/>
            </w:pPr>
            <w:r w:rsidRPr="00CF0E4C">
              <w:t>Usually red, yellow and brown sandy loams to sandy clay loams with varying amounts of ironstone gravel; occasionally siltstone and quartz gravel</w:t>
            </w:r>
          </w:p>
        </w:tc>
        <w:tc>
          <w:tcPr>
            <w:tcW w:w="1125" w:type="pct"/>
          </w:tcPr>
          <w:p w14:paraId="24AF4832" w14:textId="77777777" w:rsidR="001869AF" w:rsidRPr="00CF0E4C" w:rsidRDefault="00000000" w:rsidP="002A6645">
            <w:pPr>
              <w:keepLines/>
              <w:spacing w:after="0"/>
            </w:pPr>
            <w:r w:rsidRPr="00CF0E4C">
              <w:t>S</w:t>
            </w:r>
            <w:r>
              <w:t xml:space="preserve">oil material </w:t>
            </w:r>
            <w:proofErr w:type="gramStart"/>
            <w:r>
              <w:t>similar to</w:t>
            </w:r>
            <w:proofErr w:type="gramEnd"/>
            <w:r>
              <w:t xml:space="preserve"> C</w:t>
            </w:r>
            <w:r w:rsidRPr="00CF0E4C">
              <w:t>ategory 2, overlaying laterite on siltstone</w:t>
            </w:r>
            <w:r w:rsidRPr="00862605">
              <w:rPr>
                <w:sz w:val="28"/>
                <w:szCs w:val="28"/>
              </w:rPr>
              <w:t>*</w:t>
            </w:r>
          </w:p>
        </w:tc>
        <w:tc>
          <w:tcPr>
            <w:tcW w:w="1056" w:type="pct"/>
          </w:tcPr>
          <w:p w14:paraId="73716FBE" w14:textId="77777777" w:rsidR="001869AF" w:rsidRPr="00CF0E4C" w:rsidRDefault="00000000" w:rsidP="002A6645">
            <w:pPr>
              <w:keepLines/>
              <w:spacing w:after="0"/>
            </w:pPr>
            <w:r w:rsidRPr="00CF0E4C">
              <w:t>Very little or no soil; extensive areas out of cropping laterite on siltstone</w:t>
            </w:r>
            <w:r w:rsidRPr="00862605">
              <w:rPr>
                <w:sz w:val="28"/>
                <w:szCs w:val="28"/>
              </w:rPr>
              <w:t>*</w:t>
            </w:r>
          </w:p>
        </w:tc>
      </w:tr>
      <w:tr w:rsidR="009838DF" w14:paraId="048B677E" w14:textId="77777777" w:rsidTr="000D1EBD">
        <w:tc>
          <w:tcPr>
            <w:tcW w:w="5000" w:type="pct"/>
            <w:gridSpan w:val="5"/>
          </w:tcPr>
          <w:p w14:paraId="51820876" w14:textId="77777777" w:rsidR="001869AF" w:rsidRPr="00D10936" w:rsidRDefault="00000000" w:rsidP="002A6645">
            <w:pPr>
              <w:keepLines/>
              <w:spacing w:after="0"/>
              <w:rPr>
                <w:b/>
              </w:rPr>
            </w:pPr>
            <w:r w:rsidRPr="00D10936">
              <w:rPr>
                <w:b/>
              </w:rPr>
              <w:t>Operational Steps</w:t>
            </w:r>
          </w:p>
        </w:tc>
      </w:tr>
      <w:tr w:rsidR="009838DF" w14:paraId="04F3D139" w14:textId="77777777" w:rsidTr="000D1EBD">
        <w:tc>
          <w:tcPr>
            <w:tcW w:w="894" w:type="pct"/>
          </w:tcPr>
          <w:p w14:paraId="730E1154" w14:textId="77777777" w:rsidR="001869AF" w:rsidRPr="00D10936" w:rsidRDefault="00000000" w:rsidP="002A6645">
            <w:pPr>
              <w:keepLines/>
              <w:spacing w:after="0"/>
              <w:rPr>
                <w:b/>
              </w:rPr>
            </w:pPr>
            <w:r w:rsidRPr="00D10936">
              <w:rPr>
                <w:b/>
              </w:rPr>
              <w:t>Initial Rock Break</w:t>
            </w:r>
          </w:p>
        </w:tc>
        <w:tc>
          <w:tcPr>
            <w:tcW w:w="841" w:type="pct"/>
          </w:tcPr>
          <w:p w14:paraId="7DBBCB6F" w14:textId="77777777" w:rsidR="001869AF" w:rsidRPr="00CF0E4C" w:rsidRDefault="00000000" w:rsidP="002A6645">
            <w:pPr>
              <w:keepLines/>
              <w:spacing w:after="0"/>
            </w:pPr>
            <w:r w:rsidRPr="00CF0E4C">
              <w:t>-</w:t>
            </w:r>
          </w:p>
        </w:tc>
        <w:tc>
          <w:tcPr>
            <w:tcW w:w="1084" w:type="pct"/>
          </w:tcPr>
          <w:p w14:paraId="28784E59" w14:textId="77777777" w:rsidR="001869AF" w:rsidRPr="00CF0E4C" w:rsidRDefault="00000000" w:rsidP="002A6645">
            <w:pPr>
              <w:keepLines/>
              <w:spacing w:after="0"/>
            </w:pPr>
            <w:r w:rsidRPr="00CF0E4C">
              <w:t>-</w:t>
            </w:r>
          </w:p>
        </w:tc>
        <w:tc>
          <w:tcPr>
            <w:tcW w:w="1125" w:type="pct"/>
          </w:tcPr>
          <w:p w14:paraId="2A626AE6" w14:textId="77777777" w:rsidR="001869AF" w:rsidRPr="00CF0E4C" w:rsidRDefault="00000000" w:rsidP="002A6645">
            <w:pPr>
              <w:keepLines/>
              <w:spacing w:after="0"/>
            </w:pPr>
            <w:r w:rsidRPr="00CF0E4C">
              <w:t>-</w:t>
            </w:r>
          </w:p>
        </w:tc>
        <w:tc>
          <w:tcPr>
            <w:tcW w:w="1056" w:type="pct"/>
          </w:tcPr>
          <w:p w14:paraId="1CABC6BC" w14:textId="77777777" w:rsidR="001869AF" w:rsidRPr="00CF0E4C" w:rsidRDefault="00000000" w:rsidP="002A6645">
            <w:pPr>
              <w:keepLines/>
              <w:spacing w:after="0"/>
            </w:pPr>
            <w:r w:rsidRPr="00CF0E4C">
              <w:t>Rip and rock break.</w:t>
            </w:r>
          </w:p>
        </w:tc>
      </w:tr>
      <w:tr w:rsidR="009838DF" w14:paraId="68F85B77" w14:textId="77777777" w:rsidTr="000D1EBD">
        <w:tc>
          <w:tcPr>
            <w:tcW w:w="894" w:type="pct"/>
          </w:tcPr>
          <w:p w14:paraId="18AE30A8" w14:textId="77777777" w:rsidR="001869AF" w:rsidRPr="00D10936" w:rsidRDefault="00000000" w:rsidP="002A6645">
            <w:pPr>
              <w:keepLines/>
              <w:spacing w:after="0"/>
              <w:rPr>
                <w:b/>
              </w:rPr>
            </w:pPr>
            <w:r w:rsidRPr="00D10936">
              <w:rPr>
                <w:b/>
              </w:rPr>
              <w:t>Initial Excavation</w:t>
            </w:r>
          </w:p>
        </w:tc>
        <w:tc>
          <w:tcPr>
            <w:tcW w:w="841" w:type="pct"/>
          </w:tcPr>
          <w:p w14:paraId="6D8D524E" w14:textId="77777777" w:rsidR="001869AF" w:rsidRPr="00CF0E4C" w:rsidRDefault="00000000" w:rsidP="002A6645">
            <w:pPr>
              <w:keepLines/>
              <w:spacing w:after="0"/>
            </w:pPr>
            <w:r w:rsidRPr="00CF0E4C">
              <w:t>Hole size dependent upon species and area</w:t>
            </w:r>
          </w:p>
        </w:tc>
        <w:tc>
          <w:tcPr>
            <w:tcW w:w="1084" w:type="pct"/>
          </w:tcPr>
          <w:p w14:paraId="619B59CB" w14:textId="77777777" w:rsidR="001869AF" w:rsidRPr="00CF0E4C" w:rsidRDefault="00000000" w:rsidP="002A6645">
            <w:pPr>
              <w:keepLines/>
              <w:spacing w:after="0"/>
            </w:pPr>
            <w:r w:rsidRPr="00CF0E4C">
              <w:t>Excavate to 600 mm.</w:t>
            </w:r>
          </w:p>
        </w:tc>
        <w:tc>
          <w:tcPr>
            <w:tcW w:w="1125" w:type="pct"/>
          </w:tcPr>
          <w:p w14:paraId="1FD0AA79" w14:textId="77777777" w:rsidR="001869AF" w:rsidRPr="00CF0E4C" w:rsidRDefault="00000000" w:rsidP="002A6645">
            <w:pPr>
              <w:keepLines/>
              <w:spacing w:after="0"/>
            </w:pPr>
            <w:r w:rsidRPr="00CF0E4C">
              <w:t>Excavate hole till machine rejection (commonly bed rock layer).</w:t>
            </w:r>
          </w:p>
        </w:tc>
        <w:tc>
          <w:tcPr>
            <w:tcW w:w="1056" w:type="pct"/>
          </w:tcPr>
          <w:p w14:paraId="2328A2C0" w14:textId="77777777" w:rsidR="001869AF" w:rsidRPr="00CF0E4C" w:rsidRDefault="00000000" w:rsidP="002A6645">
            <w:pPr>
              <w:keepLines/>
              <w:spacing w:after="0"/>
            </w:pPr>
            <w:r w:rsidRPr="00CF0E4C">
              <w:t>Excavate hole to 600 </w:t>
            </w:r>
            <w:r>
              <w:t xml:space="preserve">mm </w:t>
            </w:r>
            <w:r w:rsidRPr="00CF0E4C">
              <w:t>minimum.</w:t>
            </w:r>
          </w:p>
        </w:tc>
      </w:tr>
      <w:tr w:rsidR="009838DF" w14:paraId="07BED9E7" w14:textId="77777777" w:rsidTr="000D1EBD">
        <w:tc>
          <w:tcPr>
            <w:tcW w:w="894" w:type="pct"/>
          </w:tcPr>
          <w:p w14:paraId="1AD9DB85" w14:textId="77777777" w:rsidR="001869AF" w:rsidRPr="00D10936" w:rsidRDefault="00000000" w:rsidP="002A6645">
            <w:pPr>
              <w:keepLines/>
              <w:spacing w:after="0"/>
              <w:rPr>
                <w:b/>
              </w:rPr>
            </w:pPr>
            <w:r w:rsidRPr="00D10936">
              <w:rPr>
                <w:b/>
              </w:rPr>
              <w:t>Secondary Rock Break</w:t>
            </w:r>
          </w:p>
        </w:tc>
        <w:tc>
          <w:tcPr>
            <w:tcW w:w="841" w:type="pct"/>
          </w:tcPr>
          <w:p w14:paraId="32C73763" w14:textId="77777777" w:rsidR="001869AF" w:rsidRPr="00CF0E4C" w:rsidRDefault="00000000" w:rsidP="002A6645">
            <w:pPr>
              <w:keepLines/>
              <w:spacing w:after="0"/>
            </w:pPr>
            <w:r w:rsidRPr="00CF0E4C">
              <w:t>-</w:t>
            </w:r>
          </w:p>
        </w:tc>
        <w:tc>
          <w:tcPr>
            <w:tcW w:w="1084" w:type="pct"/>
          </w:tcPr>
          <w:p w14:paraId="1FA4A20A" w14:textId="77777777" w:rsidR="001869AF" w:rsidRPr="00CF0E4C" w:rsidRDefault="00000000" w:rsidP="002A6645">
            <w:pPr>
              <w:keepLines/>
              <w:spacing w:after="0"/>
            </w:pPr>
            <w:r w:rsidRPr="00CF0E4C">
              <w:t>-</w:t>
            </w:r>
          </w:p>
        </w:tc>
        <w:tc>
          <w:tcPr>
            <w:tcW w:w="1125" w:type="pct"/>
          </w:tcPr>
          <w:p w14:paraId="09E921A4" w14:textId="77777777" w:rsidR="001869AF" w:rsidRPr="00CF0E4C" w:rsidRDefault="00000000" w:rsidP="002A6645">
            <w:pPr>
              <w:keepLines/>
              <w:spacing w:after="0"/>
            </w:pPr>
            <w:r w:rsidRPr="00CF0E4C">
              <w:t>Rock break bottom to a depth of 1200 mm.</w:t>
            </w:r>
          </w:p>
        </w:tc>
        <w:tc>
          <w:tcPr>
            <w:tcW w:w="1056" w:type="pct"/>
          </w:tcPr>
          <w:p w14:paraId="4FBC5968" w14:textId="77777777" w:rsidR="001869AF" w:rsidRPr="00CF0E4C" w:rsidRDefault="00000000" w:rsidP="002A6645">
            <w:pPr>
              <w:keepLines/>
              <w:spacing w:after="0"/>
            </w:pPr>
            <w:r w:rsidRPr="00CF0E4C">
              <w:t>Rock break bottom further 600 </w:t>
            </w:r>
            <w:r>
              <w:t xml:space="preserve">mm </w:t>
            </w:r>
            <w:r w:rsidRPr="00CF0E4C">
              <w:t>down.</w:t>
            </w:r>
          </w:p>
        </w:tc>
      </w:tr>
      <w:tr w:rsidR="009838DF" w14:paraId="52D597A3" w14:textId="77777777" w:rsidTr="000D1EBD">
        <w:tc>
          <w:tcPr>
            <w:tcW w:w="894" w:type="pct"/>
          </w:tcPr>
          <w:p w14:paraId="3FBA34B5" w14:textId="77777777" w:rsidR="001869AF" w:rsidRPr="00D10936" w:rsidRDefault="00000000" w:rsidP="002A6645">
            <w:pPr>
              <w:keepLines/>
              <w:spacing w:after="0"/>
              <w:rPr>
                <w:b/>
              </w:rPr>
            </w:pPr>
            <w:r w:rsidRPr="00D10936">
              <w:rPr>
                <w:b/>
              </w:rPr>
              <w:t>Secondary</w:t>
            </w:r>
          </w:p>
        </w:tc>
        <w:tc>
          <w:tcPr>
            <w:tcW w:w="841" w:type="pct"/>
          </w:tcPr>
          <w:p w14:paraId="6584C9A9" w14:textId="77777777" w:rsidR="001869AF" w:rsidRPr="00CF0E4C" w:rsidRDefault="00000000" w:rsidP="002A6645">
            <w:pPr>
              <w:keepLines/>
              <w:spacing w:after="0"/>
            </w:pPr>
            <w:r w:rsidRPr="00CF0E4C">
              <w:t>-</w:t>
            </w:r>
          </w:p>
        </w:tc>
        <w:tc>
          <w:tcPr>
            <w:tcW w:w="1084" w:type="pct"/>
          </w:tcPr>
          <w:p w14:paraId="3239444B" w14:textId="77777777" w:rsidR="001869AF" w:rsidRPr="00CF0E4C" w:rsidRDefault="00000000" w:rsidP="002A6645">
            <w:pPr>
              <w:keepLines/>
              <w:spacing w:after="0"/>
            </w:pPr>
            <w:r w:rsidRPr="00CF0E4C">
              <w:t>Excavate rocks.</w:t>
            </w:r>
          </w:p>
        </w:tc>
        <w:tc>
          <w:tcPr>
            <w:tcW w:w="1125" w:type="pct"/>
          </w:tcPr>
          <w:p w14:paraId="59FDBA4D" w14:textId="77777777" w:rsidR="001869AF" w:rsidRPr="00CF0E4C" w:rsidRDefault="00000000" w:rsidP="002A6645">
            <w:pPr>
              <w:keepLines/>
              <w:spacing w:after="0"/>
            </w:pPr>
            <w:r w:rsidRPr="00CF0E4C">
              <w:t>Excavate rocks greater than 150 mm.</w:t>
            </w:r>
          </w:p>
        </w:tc>
        <w:tc>
          <w:tcPr>
            <w:tcW w:w="1056" w:type="pct"/>
          </w:tcPr>
          <w:p w14:paraId="75E0F9A1" w14:textId="77777777" w:rsidR="001869AF" w:rsidRPr="00CF0E4C" w:rsidRDefault="00000000" w:rsidP="002A6645">
            <w:pPr>
              <w:keepLines/>
              <w:spacing w:after="0"/>
            </w:pPr>
            <w:r w:rsidRPr="00CF0E4C">
              <w:t>Excavate rocks greater than 150 mm.</w:t>
            </w:r>
          </w:p>
        </w:tc>
      </w:tr>
      <w:tr w:rsidR="009838DF" w14:paraId="65C53D73" w14:textId="77777777" w:rsidTr="000D1EBD">
        <w:tc>
          <w:tcPr>
            <w:tcW w:w="894" w:type="pct"/>
            <w:vMerge w:val="restart"/>
          </w:tcPr>
          <w:p w14:paraId="672735AF" w14:textId="77777777" w:rsidR="001869AF" w:rsidRPr="00D10936" w:rsidRDefault="00000000" w:rsidP="002A6645">
            <w:pPr>
              <w:keepLines/>
              <w:spacing w:after="0"/>
              <w:rPr>
                <w:b/>
              </w:rPr>
            </w:pPr>
            <w:r w:rsidRPr="00D10936">
              <w:rPr>
                <w:b/>
              </w:rPr>
              <w:t>Excavation Hole Backfilling</w:t>
            </w:r>
          </w:p>
        </w:tc>
        <w:tc>
          <w:tcPr>
            <w:tcW w:w="841" w:type="pct"/>
            <w:vMerge w:val="restart"/>
          </w:tcPr>
          <w:p w14:paraId="664362DF" w14:textId="77777777" w:rsidR="001869AF" w:rsidRPr="00CF0E4C" w:rsidRDefault="00000000" w:rsidP="002A6645">
            <w:pPr>
              <w:keepLines/>
              <w:spacing w:after="0"/>
            </w:pPr>
            <w:r w:rsidRPr="00CF0E4C">
              <w:t>In situ excavated material</w:t>
            </w:r>
          </w:p>
        </w:tc>
        <w:tc>
          <w:tcPr>
            <w:tcW w:w="1084" w:type="pct"/>
          </w:tcPr>
          <w:p w14:paraId="4234FF38" w14:textId="77777777" w:rsidR="001869AF" w:rsidRPr="00CF0E4C" w:rsidRDefault="00000000" w:rsidP="002A6645">
            <w:pPr>
              <w:keepLines/>
              <w:spacing w:after="0"/>
            </w:pPr>
            <w:r w:rsidRPr="00CF0E4C">
              <w:t>If excavated soil has less than 30% gravel, then no additive is required.</w:t>
            </w:r>
          </w:p>
        </w:tc>
        <w:tc>
          <w:tcPr>
            <w:tcW w:w="1125" w:type="pct"/>
          </w:tcPr>
          <w:p w14:paraId="062FEB01" w14:textId="77777777" w:rsidR="001869AF" w:rsidRPr="00CF0E4C" w:rsidRDefault="00000000" w:rsidP="002A6645">
            <w:pPr>
              <w:keepLines/>
              <w:spacing w:after="0"/>
            </w:pPr>
            <w:r w:rsidRPr="00CF0E4C">
              <w:t>Backfill with imported topsoil.</w:t>
            </w:r>
          </w:p>
        </w:tc>
        <w:tc>
          <w:tcPr>
            <w:tcW w:w="1056" w:type="pct"/>
          </w:tcPr>
          <w:p w14:paraId="775728CD" w14:textId="77777777" w:rsidR="001869AF" w:rsidRPr="00CF0E4C" w:rsidRDefault="00000000" w:rsidP="002A6645">
            <w:pPr>
              <w:keepLines/>
              <w:spacing w:after="0"/>
            </w:pPr>
            <w:r w:rsidRPr="00CF0E4C">
              <w:t>Backfill with imported topsoil.</w:t>
            </w:r>
          </w:p>
        </w:tc>
      </w:tr>
      <w:tr w:rsidR="009838DF" w14:paraId="184E0C64" w14:textId="77777777" w:rsidTr="000D1EBD">
        <w:tc>
          <w:tcPr>
            <w:tcW w:w="894" w:type="pct"/>
            <w:vMerge/>
          </w:tcPr>
          <w:p w14:paraId="5AD36414" w14:textId="77777777" w:rsidR="001869AF" w:rsidRPr="00CF0E4C" w:rsidRDefault="001869AF" w:rsidP="002A6645">
            <w:pPr>
              <w:keepLines/>
              <w:spacing w:after="0"/>
            </w:pPr>
          </w:p>
        </w:tc>
        <w:tc>
          <w:tcPr>
            <w:tcW w:w="841" w:type="pct"/>
            <w:vMerge/>
          </w:tcPr>
          <w:p w14:paraId="7AB34467" w14:textId="77777777" w:rsidR="001869AF" w:rsidRPr="00CF0E4C" w:rsidRDefault="001869AF" w:rsidP="002A6645">
            <w:pPr>
              <w:keepLines/>
              <w:spacing w:after="0"/>
            </w:pPr>
          </w:p>
        </w:tc>
        <w:tc>
          <w:tcPr>
            <w:tcW w:w="1084" w:type="pct"/>
          </w:tcPr>
          <w:p w14:paraId="4A542E43" w14:textId="77777777" w:rsidR="001869AF" w:rsidRPr="00CF0E4C" w:rsidRDefault="00000000" w:rsidP="002A6645">
            <w:pPr>
              <w:keepLines/>
              <w:spacing w:after="0"/>
            </w:pPr>
            <w:r w:rsidRPr="00CF0E4C">
              <w:t>If excavated soil has 30 to 70% gravel, then a 50% mixture with imported topsoil is required.</w:t>
            </w:r>
            <w:r>
              <w:t xml:space="preserve"> </w:t>
            </w:r>
            <w:r w:rsidRPr="00CF0E4C">
              <w:t>If excavated soil has greater than 70% gravel, then backfill of imported topsoil is required.</w:t>
            </w:r>
          </w:p>
        </w:tc>
        <w:tc>
          <w:tcPr>
            <w:tcW w:w="2182" w:type="pct"/>
            <w:gridSpan w:val="2"/>
          </w:tcPr>
          <w:p w14:paraId="1A7F8A26" w14:textId="77777777" w:rsidR="001869AF" w:rsidRPr="00CF0E4C" w:rsidRDefault="00000000" w:rsidP="002A6645">
            <w:pPr>
              <w:keepLines/>
              <w:spacing w:after="0"/>
            </w:pPr>
            <w:r w:rsidRPr="00CF0E4C">
              <w:t>NOTE</w:t>
            </w:r>
          </w:p>
          <w:p w14:paraId="29E3840F" w14:textId="77777777" w:rsidR="001869AF" w:rsidRPr="00CF0E4C" w:rsidRDefault="00000000" w:rsidP="002A6645">
            <w:pPr>
              <w:keepLines/>
              <w:spacing w:after="0"/>
            </w:pPr>
            <w:r w:rsidRPr="00CF0E4C">
              <w:t>If existing soil is free draining or humic, then it may be substituted for imported topsoil.</w:t>
            </w:r>
          </w:p>
        </w:tc>
      </w:tr>
      <w:tr w:rsidR="009838DF" w14:paraId="0E7F8B9E" w14:textId="77777777" w:rsidTr="000D1EBD">
        <w:tc>
          <w:tcPr>
            <w:tcW w:w="5000" w:type="pct"/>
            <w:gridSpan w:val="5"/>
          </w:tcPr>
          <w:p w14:paraId="053E231C" w14:textId="77777777" w:rsidR="001869AF" w:rsidRPr="00CF0E4C" w:rsidRDefault="00000000" w:rsidP="002A6645">
            <w:pPr>
              <w:keepLines/>
              <w:spacing w:after="0"/>
            </w:pPr>
            <w:r w:rsidRPr="00862605">
              <w:rPr>
                <w:sz w:val="28"/>
                <w:szCs w:val="28"/>
              </w:rPr>
              <w:t>*</w:t>
            </w:r>
            <w:r w:rsidRPr="00CF0E4C">
              <w:tab/>
              <w:t>Laterite - rough textured rock, reddish brown in colour, with orange and yellow mottles (splotches of colour), contains ironstone gravels and pores.</w:t>
            </w:r>
          </w:p>
          <w:p w14:paraId="3BD5A74A" w14:textId="77777777" w:rsidR="001869AF" w:rsidRPr="00CF0E4C" w:rsidRDefault="00000000" w:rsidP="002A6645">
            <w:pPr>
              <w:keepLines/>
              <w:spacing w:after="0"/>
            </w:pPr>
            <w:r w:rsidRPr="00862605">
              <w:rPr>
                <w:sz w:val="28"/>
                <w:szCs w:val="28"/>
              </w:rPr>
              <w:t>*</w:t>
            </w:r>
            <w:r w:rsidRPr="00CF0E4C">
              <w:tab/>
              <w:t>Siltstones - relatively smooth textured, white, reddish and yellowish layered rock, often with mottles.</w:t>
            </w:r>
            <w:r>
              <w:t xml:space="preserve"> </w:t>
            </w:r>
            <w:r w:rsidRPr="00CF0E4C">
              <w:t>No ironstone gravel and pores</w:t>
            </w:r>
            <w:r>
              <w:t>.</w:t>
            </w:r>
          </w:p>
        </w:tc>
      </w:tr>
    </w:tbl>
    <w:p w14:paraId="4E1BD5AF" w14:textId="77777777" w:rsidR="001869AF" w:rsidRPr="00D10936" w:rsidRDefault="00000000" w:rsidP="001869AF">
      <w:pPr>
        <w:pStyle w:val="Heading3"/>
      </w:pPr>
      <w:bookmarkStart w:id="1109" w:name="_Toc390823864"/>
      <w:bookmarkStart w:id="1110" w:name="_Toc391429556"/>
      <w:bookmarkStart w:id="1111" w:name="_Toc396096994"/>
      <w:bookmarkStart w:id="1112" w:name="_Toc398800624"/>
      <w:r w:rsidRPr="00D10936">
        <w:t xml:space="preserve">Supply of </w:t>
      </w:r>
      <w:r>
        <w:t>p</w:t>
      </w:r>
      <w:r w:rsidRPr="00D10936">
        <w:t>lants</w:t>
      </w:r>
      <w:bookmarkEnd w:id="1109"/>
      <w:bookmarkEnd w:id="1110"/>
      <w:bookmarkEnd w:id="1111"/>
      <w:bookmarkEnd w:id="1112"/>
    </w:p>
    <w:p w14:paraId="1CE177A3" w14:textId="77777777" w:rsidR="001869AF" w:rsidRPr="00CF0E4C" w:rsidRDefault="00000000" w:rsidP="001869AF">
      <w:r w:rsidRPr="00CF0E4C">
        <w:t>Place an order with an approved nursery for the supply of all plants required to complete the works within seven days of acceptance of tender.</w:t>
      </w:r>
    </w:p>
    <w:p w14:paraId="10B7729F" w14:textId="77777777" w:rsidR="001869AF" w:rsidRPr="00CF0E4C" w:rsidRDefault="00000000" w:rsidP="001869AF">
      <w:r w:rsidRPr="00CF0E4C">
        <w:t>Ensure that a minimum of five or 5%, whichever is the greater number, additional plants of each species nominated is available if necessary for replacement purposes.</w:t>
      </w:r>
    </w:p>
    <w:p w14:paraId="68B4FF66" w14:textId="77777777" w:rsidR="001869AF" w:rsidRPr="00CF0E4C" w:rsidRDefault="00000000" w:rsidP="001869AF">
      <w:r w:rsidRPr="00CF0E4C">
        <w:t>Remove immediately from the site all dead, dying or diseased plants and replace with new plants of the same species.</w:t>
      </w:r>
    </w:p>
    <w:p w14:paraId="02B6CA65" w14:textId="77777777" w:rsidR="001869AF" w:rsidRPr="00D10936" w:rsidRDefault="00000000" w:rsidP="001869AF">
      <w:pPr>
        <w:pStyle w:val="Heading3"/>
      </w:pPr>
      <w:bookmarkStart w:id="1113" w:name="_Toc390823865"/>
      <w:bookmarkStart w:id="1114" w:name="_Toc391429557"/>
      <w:bookmarkStart w:id="1115" w:name="_Toc396096995"/>
      <w:bookmarkStart w:id="1116" w:name="_Toc398800625"/>
      <w:r w:rsidRPr="00D10936">
        <w:lastRenderedPageBreak/>
        <w:t xml:space="preserve">Treatment of </w:t>
      </w:r>
      <w:r>
        <w:t>p</w:t>
      </w:r>
      <w:r w:rsidRPr="00D10936">
        <w:t>lants</w:t>
      </w:r>
      <w:bookmarkEnd w:id="1113"/>
      <w:bookmarkEnd w:id="1114"/>
      <w:bookmarkEnd w:id="1115"/>
      <w:bookmarkEnd w:id="1116"/>
    </w:p>
    <w:p w14:paraId="397F2C1B" w14:textId="77777777" w:rsidR="001869AF" w:rsidRPr="00CF0E4C" w:rsidRDefault="00000000" w:rsidP="001869AF">
      <w:pPr>
        <w:keepNext/>
      </w:pPr>
      <w:r w:rsidRPr="00CF0E4C">
        <w:t>Do not use chemicals on site.</w:t>
      </w:r>
    </w:p>
    <w:p w14:paraId="5ECBD01D" w14:textId="77777777" w:rsidR="001869AF" w:rsidRPr="00CF0E4C" w:rsidRDefault="00000000" w:rsidP="001869AF">
      <w:r w:rsidRPr="00CF0E4C">
        <w:t>Containerised plantings shall be well watered prior to despatch from the nursery and shall remain in the containers until required for planting.</w:t>
      </w:r>
    </w:p>
    <w:p w14:paraId="4BFBE43E" w14:textId="77777777" w:rsidR="001869AF" w:rsidRPr="00CF0E4C" w:rsidRDefault="00000000" w:rsidP="001869AF">
      <w:r w:rsidRPr="00CF0E4C">
        <w:t>Protect all plants during transportation, against excessive sunlight, wind and drought.</w:t>
      </w:r>
    </w:p>
    <w:p w14:paraId="196FF418" w14:textId="77777777" w:rsidR="001869AF" w:rsidRPr="00CF0E4C" w:rsidRDefault="00000000" w:rsidP="001869AF">
      <w:r w:rsidRPr="00CF0E4C">
        <w:t>Trees and shrubs which are not immediately planted shall be stood upright on level ground, protected and maintained in good condition by the Contractor.</w:t>
      </w:r>
    </w:p>
    <w:p w14:paraId="76F400D3" w14:textId="77777777" w:rsidR="001869AF" w:rsidRPr="00CF0E4C" w:rsidRDefault="00000000" w:rsidP="001869AF">
      <w:r w:rsidRPr="00CF0E4C">
        <w:t>Replace immediately all plantings which have become damaged, missing or fallen below the specified standard.</w:t>
      </w:r>
    </w:p>
    <w:p w14:paraId="09D0A321" w14:textId="77777777" w:rsidR="001869AF" w:rsidRPr="00CF0E4C" w:rsidRDefault="00000000" w:rsidP="001869AF">
      <w:r w:rsidRPr="00CF0E4C">
        <w:t>Drive any tree stakes required into the ground before planting so as not to damage the root ball.</w:t>
      </w:r>
    </w:p>
    <w:p w14:paraId="240EE1DC" w14:textId="77777777" w:rsidR="001869AF" w:rsidRPr="00CF0E4C" w:rsidRDefault="00000000" w:rsidP="001869AF">
      <w:r w:rsidRPr="00CF0E4C">
        <w:t>Check regularly for any termite/insect attack or fungal infestation.</w:t>
      </w:r>
      <w:r>
        <w:t xml:space="preserve"> </w:t>
      </w:r>
      <w:r w:rsidRPr="00CF0E4C">
        <w:t>Carry out eradication by use of sprayed insecticide or fungicide in accordance with the manufacturer's instruction.</w:t>
      </w:r>
    </w:p>
    <w:p w14:paraId="69FB8997" w14:textId="77777777" w:rsidR="001869AF" w:rsidRPr="00D10936" w:rsidRDefault="00000000" w:rsidP="001869AF">
      <w:pPr>
        <w:pStyle w:val="Heading3"/>
      </w:pPr>
      <w:bookmarkStart w:id="1117" w:name="_Toc390823866"/>
      <w:bookmarkStart w:id="1118" w:name="_Toc391429558"/>
      <w:bookmarkStart w:id="1119" w:name="_Toc396096996"/>
      <w:bookmarkStart w:id="1120" w:name="_Toc398800626"/>
      <w:r w:rsidRPr="00D10936">
        <w:t>Planting of trees, shrubs and ground cover</w:t>
      </w:r>
      <w:bookmarkEnd w:id="1117"/>
      <w:bookmarkEnd w:id="1118"/>
      <w:bookmarkEnd w:id="1119"/>
      <w:bookmarkEnd w:id="1120"/>
    </w:p>
    <w:p w14:paraId="71DA496F" w14:textId="77777777" w:rsidR="001869AF" w:rsidRPr="00CF0E4C" w:rsidRDefault="00000000" w:rsidP="001869AF">
      <w:r w:rsidRPr="00CF0E4C">
        <w:t>Planting shall take place only in conditions where temperature range is below 32°C.</w:t>
      </w:r>
    </w:p>
    <w:p w14:paraId="5E401086" w14:textId="77777777" w:rsidR="001869AF" w:rsidRPr="00CF0E4C" w:rsidRDefault="00000000" w:rsidP="001869AF">
      <w:r w:rsidRPr="00CF0E4C">
        <w:t>Maintain the integrity of the plant root zone and the surrounding earth mould.</w:t>
      </w:r>
    </w:p>
    <w:p w14:paraId="5AC6BF6B" w14:textId="77777777" w:rsidR="001869AF" w:rsidRDefault="00000000" w:rsidP="001869AF">
      <w:r w:rsidRPr="00CF0E4C">
        <w:t>Place fertiliser in the hole adjacent to, but not in contact with, the root zone of the plant.</w:t>
      </w:r>
      <w:r>
        <w:t xml:space="preserve"> </w:t>
      </w:r>
      <w:r w:rsidRPr="00CF0E4C">
        <w:t>Fertiliser shall be in accordan</w:t>
      </w:r>
      <w:r>
        <w:t xml:space="preserve">ce with the </w:t>
      </w:r>
      <w:r w:rsidRPr="00803E85">
        <w:rPr>
          <w:b/>
          <w:i/>
        </w:rPr>
        <w:t>Table</w:t>
      </w:r>
      <w:r>
        <w:rPr>
          <w:b/>
          <w:i/>
        </w:rPr>
        <w:t xml:space="preserve"> -</w:t>
      </w:r>
      <w:r w:rsidRPr="00803E85">
        <w:rPr>
          <w:b/>
          <w:i/>
        </w:rPr>
        <w:t xml:space="preserve"> Fertilisers</w:t>
      </w:r>
      <w:r>
        <w:t xml:space="preserve"> in </w:t>
      </w:r>
      <w:r>
        <w:rPr>
          <w:b/>
        </w:rPr>
        <w:t xml:space="preserve">Fertilisers </w:t>
      </w:r>
      <w:r>
        <w:t xml:space="preserve">sub-clause in </w:t>
      </w:r>
      <w:r>
        <w:rPr>
          <w:b/>
        </w:rPr>
        <w:t>Materials</w:t>
      </w:r>
      <w:r>
        <w:t xml:space="preserve"> clause in this work section. </w:t>
      </w:r>
      <w:r w:rsidRPr="00CF0E4C">
        <w:t xml:space="preserve">Application rates in accordance with the </w:t>
      </w:r>
      <w:r w:rsidRPr="00803E85">
        <w:rPr>
          <w:b/>
          <w:i/>
        </w:rPr>
        <w:t xml:space="preserve">Table </w:t>
      </w:r>
      <w:r>
        <w:rPr>
          <w:b/>
          <w:i/>
        </w:rPr>
        <w:t xml:space="preserve">- </w:t>
      </w:r>
      <w:r w:rsidRPr="00803E85">
        <w:rPr>
          <w:b/>
          <w:i/>
        </w:rPr>
        <w:t>Fertiliser Application Rates</w:t>
      </w:r>
      <w:r>
        <w:t xml:space="preserve"> appearing below</w:t>
      </w:r>
      <w:r w:rsidRPr="00CF0E4C">
        <w:t>.</w:t>
      </w:r>
    </w:p>
    <w:tbl>
      <w:tblPr>
        <w:tblStyle w:val="TableGrid"/>
        <w:tblW w:w="5000" w:type="pct"/>
        <w:tblLook w:val="0620" w:firstRow="1" w:lastRow="0" w:firstColumn="0" w:lastColumn="0" w:noHBand="1" w:noVBand="1"/>
      </w:tblPr>
      <w:tblGrid>
        <w:gridCol w:w="2573"/>
        <w:gridCol w:w="4298"/>
        <w:gridCol w:w="3437"/>
      </w:tblGrid>
      <w:tr w:rsidR="009838DF" w14:paraId="40104AFD" w14:textId="77777777" w:rsidTr="000D1EBD">
        <w:trPr>
          <w:cnfStyle w:val="100000000000" w:firstRow="1" w:lastRow="0" w:firstColumn="0" w:lastColumn="0" w:oddVBand="0" w:evenVBand="0" w:oddHBand="0" w:evenHBand="0" w:firstRowFirstColumn="0" w:firstRowLastColumn="0" w:lastRowFirstColumn="0" w:lastRowLastColumn="0"/>
          <w:trHeight w:val="240"/>
        </w:trPr>
        <w:tc>
          <w:tcPr>
            <w:tcW w:w="5000" w:type="pct"/>
            <w:gridSpan w:val="3"/>
          </w:tcPr>
          <w:p w14:paraId="15AA4470" w14:textId="77777777" w:rsidR="001869AF" w:rsidRPr="000D1EBD" w:rsidRDefault="00000000" w:rsidP="002A6645">
            <w:pPr>
              <w:keepNext/>
              <w:keepLines/>
              <w:rPr>
                <w:b w:val="0"/>
                <w:bCs/>
              </w:rPr>
            </w:pPr>
            <w:bookmarkStart w:id="1121" w:name="_Toc390823867"/>
            <w:bookmarkStart w:id="1122" w:name="_Toc391429559"/>
            <w:bookmarkStart w:id="1123" w:name="_Toc396096997"/>
            <w:bookmarkStart w:id="1124" w:name="_Toc398800627"/>
            <w:r w:rsidRPr="000D1EBD">
              <w:rPr>
                <w:bCs/>
              </w:rPr>
              <w:lastRenderedPageBreak/>
              <w:t>Table - Fertiliser Application Rates</w:t>
            </w:r>
            <w:bookmarkEnd w:id="1121"/>
            <w:bookmarkEnd w:id="1122"/>
            <w:bookmarkEnd w:id="1123"/>
            <w:bookmarkEnd w:id="1124"/>
          </w:p>
        </w:tc>
      </w:tr>
      <w:tr w:rsidR="009838DF" w14:paraId="316093A5" w14:textId="77777777" w:rsidTr="000D1EBD">
        <w:trPr>
          <w:trHeight w:val="240"/>
        </w:trPr>
        <w:tc>
          <w:tcPr>
            <w:tcW w:w="1248" w:type="pct"/>
          </w:tcPr>
          <w:p w14:paraId="4C199EA1" w14:textId="77777777" w:rsidR="001869AF" w:rsidRPr="00D10936" w:rsidRDefault="00000000" w:rsidP="002A6645">
            <w:pPr>
              <w:keepNext/>
              <w:keepLines/>
              <w:rPr>
                <w:b/>
              </w:rPr>
            </w:pPr>
            <w:r w:rsidRPr="00D10936">
              <w:rPr>
                <w:b/>
              </w:rPr>
              <w:t>Plant Type,</w:t>
            </w:r>
          </w:p>
          <w:p w14:paraId="0DE774B6" w14:textId="77777777" w:rsidR="001869AF" w:rsidRPr="00D10936" w:rsidRDefault="00000000" w:rsidP="002A6645">
            <w:pPr>
              <w:keepNext/>
              <w:keepLines/>
              <w:rPr>
                <w:b/>
              </w:rPr>
            </w:pPr>
            <w:r w:rsidRPr="00D10936">
              <w:rPr>
                <w:b/>
              </w:rPr>
              <w:t>Use,</w:t>
            </w:r>
          </w:p>
          <w:p w14:paraId="03752504" w14:textId="77777777" w:rsidR="001869AF" w:rsidRPr="00D10936" w:rsidRDefault="00000000" w:rsidP="002A6645">
            <w:pPr>
              <w:keepNext/>
              <w:keepLines/>
              <w:rPr>
                <w:b/>
              </w:rPr>
            </w:pPr>
            <w:r w:rsidRPr="00D10936">
              <w:rPr>
                <w:b/>
              </w:rPr>
              <w:t>Planting Method</w:t>
            </w:r>
          </w:p>
        </w:tc>
        <w:tc>
          <w:tcPr>
            <w:tcW w:w="2085" w:type="pct"/>
          </w:tcPr>
          <w:p w14:paraId="4019B516" w14:textId="77777777" w:rsidR="001869AF" w:rsidRPr="00D10936" w:rsidRDefault="00000000" w:rsidP="002A6645">
            <w:pPr>
              <w:keepNext/>
              <w:keepLines/>
              <w:rPr>
                <w:b/>
              </w:rPr>
            </w:pPr>
            <w:r w:rsidRPr="00D10936">
              <w:rPr>
                <w:b/>
              </w:rPr>
              <w:t xml:space="preserve">Size of container or plant </w:t>
            </w:r>
          </w:p>
        </w:tc>
        <w:tc>
          <w:tcPr>
            <w:tcW w:w="1668" w:type="pct"/>
          </w:tcPr>
          <w:p w14:paraId="3544F465" w14:textId="77777777" w:rsidR="001869AF" w:rsidRPr="00D10936" w:rsidRDefault="00000000" w:rsidP="002A6645">
            <w:pPr>
              <w:keepNext/>
              <w:keepLines/>
              <w:jc w:val="center"/>
              <w:rPr>
                <w:b/>
              </w:rPr>
            </w:pPr>
            <w:r w:rsidRPr="00D10936">
              <w:rPr>
                <w:b/>
              </w:rPr>
              <w:t>Application Rate per container or per plant</w:t>
            </w:r>
          </w:p>
        </w:tc>
      </w:tr>
      <w:tr w:rsidR="009838DF" w14:paraId="06FAA180" w14:textId="77777777" w:rsidTr="000D1EBD">
        <w:trPr>
          <w:trHeight w:val="1367"/>
        </w:trPr>
        <w:tc>
          <w:tcPr>
            <w:tcW w:w="1248" w:type="pct"/>
          </w:tcPr>
          <w:p w14:paraId="610CE952" w14:textId="77777777" w:rsidR="001869AF" w:rsidRDefault="00000000" w:rsidP="002A6645">
            <w:pPr>
              <w:keepNext/>
              <w:keepLines/>
            </w:pPr>
            <w:r>
              <w:br w:type="page"/>
              <w:t>Native,</w:t>
            </w:r>
          </w:p>
          <w:p w14:paraId="475FDA76" w14:textId="77777777" w:rsidR="001869AF" w:rsidRDefault="00000000" w:rsidP="002A6645">
            <w:pPr>
              <w:keepNext/>
              <w:keepLines/>
            </w:pPr>
            <w:r>
              <w:t>Planting,</w:t>
            </w:r>
          </w:p>
          <w:p w14:paraId="434CBB61" w14:textId="77777777" w:rsidR="001869AF" w:rsidRPr="00CF0E4C" w:rsidRDefault="00000000" w:rsidP="002A6645">
            <w:pPr>
              <w:keepNext/>
              <w:keepLines/>
            </w:pPr>
            <w:r w:rsidRPr="00CF0E4C">
              <w:t>Surface</w:t>
            </w:r>
          </w:p>
        </w:tc>
        <w:tc>
          <w:tcPr>
            <w:tcW w:w="2085" w:type="pct"/>
          </w:tcPr>
          <w:p w14:paraId="71BD6242" w14:textId="77777777" w:rsidR="001869AF" w:rsidRPr="00CF0E4C" w:rsidRDefault="00000000" w:rsidP="002A6645">
            <w:pPr>
              <w:keepNext/>
              <w:keepLines/>
            </w:pPr>
            <w:r w:rsidRPr="00CF0E4C">
              <w:t>Tube stock</w:t>
            </w:r>
          </w:p>
          <w:p w14:paraId="096F7F02" w14:textId="77777777" w:rsidR="001869AF" w:rsidRPr="00CF0E4C" w:rsidRDefault="00000000" w:rsidP="002A6645">
            <w:pPr>
              <w:keepNext/>
              <w:keepLines/>
            </w:pPr>
            <w:r w:rsidRPr="00CF0E4C">
              <w:t>150 mm container</w:t>
            </w:r>
          </w:p>
          <w:p w14:paraId="15681B1D" w14:textId="77777777" w:rsidR="001869AF" w:rsidRPr="00CF0E4C" w:rsidRDefault="00000000" w:rsidP="002A6645">
            <w:pPr>
              <w:keepNext/>
              <w:keepLines/>
            </w:pPr>
            <w:r w:rsidRPr="00CF0E4C">
              <w:t>200 mm container</w:t>
            </w:r>
          </w:p>
          <w:p w14:paraId="55E4E187" w14:textId="77777777" w:rsidR="001869AF" w:rsidRPr="00CF0E4C" w:rsidRDefault="00000000" w:rsidP="002A6645">
            <w:pPr>
              <w:keepNext/>
              <w:keepLines/>
            </w:pPr>
            <w:r w:rsidRPr="00CF0E4C">
              <w:t>250 mm container</w:t>
            </w:r>
          </w:p>
          <w:p w14:paraId="48ACE883" w14:textId="77777777" w:rsidR="001869AF" w:rsidRPr="00CF0E4C" w:rsidRDefault="00000000" w:rsidP="002A6645">
            <w:pPr>
              <w:keepNext/>
              <w:keepLines/>
            </w:pPr>
            <w:r w:rsidRPr="00CF0E4C">
              <w:t>300 mm container</w:t>
            </w:r>
          </w:p>
          <w:p w14:paraId="2C60B5B8" w14:textId="77777777" w:rsidR="001869AF" w:rsidRPr="00CF0E4C" w:rsidRDefault="00000000" w:rsidP="002A6645">
            <w:pPr>
              <w:keepNext/>
              <w:keepLines/>
            </w:pPr>
            <w:r w:rsidRPr="00CF0E4C">
              <w:t xml:space="preserve">20 litre </w:t>
            </w:r>
            <w:proofErr w:type="gramStart"/>
            <w:r w:rsidRPr="00CF0E4C">
              <w:t>bag</w:t>
            </w:r>
            <w:proofErr w:type="gramEnd"/>
          </w:p>
        </w:tc>
        <w:tc>
          <w:tcPr>
            <w:tcW w:w="1668" w:type="pct"/>
          </w:tcPr>
          <w:p w14:paraId="15281C4D" w14:textId="77777777" w:rsidR="001869AF" w:rsidRPr="00CF0E4C" w:rsidRDefault="00000000" w:rsidP="002A6645">
            <w:pPr>
              <w:keepNext/>
              <w:keepLines/>
              <w:jc w:val="center"/>
            </w:pPr>
            <w:r w:rsidRPr="00CF0E4C">
              <w:t>10 g</w:t>
            </w:r>
          </w:p>
          <w:p w14:paraId="3ED28240" w14:textId="77777777" w:rsidR="001869AF" w:rsidRPr="00CF0E4C" w:rsidRDefault="00000000" w:rsidP="002A6645">
            <w:pPr>
              <w:keepNext/>
              <w:keepLines/>
              <w:jc w:val="center"/>
            </w:pPr>
            <w:r w:rsidRPr="00CF0E4C">
              <w:t>30 g</w:t>
            </w:r>
          </w:p>
          <w:p w14:paraId="2CDBA7A5" w14:textId="77777777" w:rsidR="001869AF" w:rsidRPr="00CF0E4C" w:rsidRDefault="00000000" w:rsidP="002A6645">
            <w:pPr>
              <w:keepNext/>
              <w:keepLines/>
              <w:jc w:val="center"/>
            </w:pPr>
            <w:r w:rsidRPr="00CF0E4C">
              <w:t>80 g</w:t>
            </w:r>
          </w:p>
          <w:p w14:paraId="01BB28FB" w14:textId="77777777" w:rsidR="001869AF" w:rsidRPr="00CF0E4C" w:rsidRDefault="00000000" w:rsidP="002A6645">
            <w:pPr>
              <w:keepNext/>
              <w:keepLines/>
              <w:jc w:val="center"/>
            </w:pPr>
            <w:r w:rsidRPr="00CF0E4C">
              <w:t>100 g</w:t>
            </w:r>
          </w:p>
          <w:p w14:paraId="041FD5F7" w14:textId="77777777" w:rsidR="001869AF" w:rsidRPr="00CF0E4C" w:rsidRDefault="00000000" w:rsidP="002A6645">
            <w:pPr>
              <w:keepNext/>
              <w:keepLines/>
              <w:jc w:val="center"/>
            </w:pPr>
            <w:r w:rsidRPr="00CF0E4C">
              <w:t>150 g</w:t>
            </w:r>
          </w:p>
          <w:p w14:paraId="546021B9" w14:textId="77777777" w:rsidR="001869AF" w:rsidRPr="00CF0E4C" w:rsidRDefault="00000000" w:rsidP="002A6645">
            <w:pPr>
              <w:keepNext/>
              <w:keepLines/>
              <w:jc w:val="center"/>
            </w:pPr>
            <w:r w:rsidRPr="00CF0E4C">
              <w:t>300 g</w:t>
            </w:r>
          </w:p>
        </w:tc>
      </w:tr>
      <w:tr w:rsidR="009838DF" w14:paraId="2C1C5516" w14:textId="77777777" w:rsidTr="000D1EBD">
        <w:trPr>
          <w:trHeight w:val="917"/>
        </w:trPr>
        <w:tc>
          <w:tcPr>
            <w:tcW w:w="1248" w:type="pct"/>
          </w:tcPr>
          <w:p w14:paraId="581253E3" w14:textId="77777777" w:rsidR="001869AF" w:rsidRDefault="00000000" w:rsidP="002A6645">
            <w:pPr>
              <w:keepNext/>
              <w:keepLines/>
            </w:pPr>
            <w:r>
              <w:t>Exotic,</w:t>
            </w:r>
          </w:p>
          <w:p w14:paraId="522901A2" w14:textId="77777777" w:rsidR="001869AF" w:rsidRDefault="00000000" w:rsidP="002A6645">
            <w:pPr>
              <w:keepNext/>
              <w:keepLines/>
            </w:pPr>
            <w:r>
              <w:t>Planting,</w:t>
            </w:r>
          </w:p>
          <w:p w14:paraId="0A307959" w14:textId="77777777" w:rsidR="001869AF" w:rsidRPr="00CF0E4C" w:rsidRDefault="00000000" w:rsidP="002A6645">
            <w:pPr>
              <w:keepNext/>
              <w:keepLines/>
            </w:pPr>
            <w:r w:rsidRPr="00CF0E4C">
              <w:t>Surface</w:t>
            </w:r>
          </w:p>
        </w:tc>
        <w:tc>
          <w:tcPr>
            <w:tcW w:w="2085" w:type="pct"/>
          </w:tcPr>
          <w:p w14:paraId="00AC087A" w14:textId="77777777" w:rsidR="001869AF" w:rsidRDefault="00000000" w:rsidP="002A6645">
            <w:pPr>
              <w:keepNext/>
              <w:keepLines/>
            </w:pPr>
            <w:r w:rsidRPr="00CF0E4C">
              <w:t>Plant height:</w:t>
            </w:r>
          </w:p>
          <w:p w14:paraId="62CDEC30" w14:textId="77777777" w:rsidR="001869AF" w:rsidRPr="00CF0E4C" w:rsidRDefault="00000000" w:rsidP="002A6645">
            <w:pPr>
              <w:keepNext/>
              <w:keepLines/>
            </w:pPr>
            <w:r w:rsidRPr="00CF0E4C">
              <w:t>0.5 m</w:t>
            </w:r>
          </w:p>
          <w:p w14:paraId="10EACC4D" w14:textId="77777777" w:rsidR="001869AF" w:rsidRPr="00CF0E4C" w:rsidRDefault="00000000" w:rsidP="002A6645">
            <w:pPr>
              <w:keepNext/>
              <w:keepLines/>
            </w:pPr>
            <w:r w:rsidRPr="00CF0E4C">
              <w:t>1.0 m</w:t>
            </w:r>
          </w:p>
          <w:p w14:paraId="1AAC6344" w14:textId="77777777" w:rsidR="001869AF" w:rsidRPr="00CF0E4C" w:rsidRDefault="00000000" w:rsidP="002A6645">
            <w:pPr>
              <w:keepNext/>
              <w:keepLines/>
            </w:pPr>
            <w:r w:rsidRPr="00CF0E4C">
              <w:t>2.0 m</w:t>
            </w:r>
          </w:p>
        </w:tc>
        <w:tc>
          <w:tcPr>
            <w:tcW w:w="1668" w:type="pct"/>
          </w:tcPr>
          <w:p w14:paraId="6268F181" w14:textId="77777777" w:rsidR="001869AF" w:rsidRDefault="001869AF" w:rsidP="002A6645">
            <w:pPr>
              <w:keepNext/>
              <w:keepLines/>
              <w:jc w:val="center"/>
            </w:pPr>
          </w:p>
          <w:p w14:paraId="6F05DED7" w14:textId="77777777" w:rsidR="001869AF" w:rsidRPr="00CF0E4C" w:rsidRDefault="00000000" w:rsidP="002A6645">
            <w:pPr>
              <w:keepNext/>
              <w:keepLines/>
              <w:jc w:val="center"/>
            </w:pPr>
            <w:r w:rsidRPr="00CF0E4C">
              <w:t>100 g</w:t>
            </w:r>
          </w:p>
          <w:p w14:paraId="4F42DD68" w14:textId="77777777" w:rsidR="001869AF" w:rsidRPr="00CF0E4C" w:rsidRDefault="00000000" w:rsidP="002A6645">
            <w:pPr>
              <w:keepNext/>
              <w:keepLines/>
              <w:jc w:val="center"/>
            </w:pPr>
            <w:r w:rsidRPr="00CF0E4C">
              <w:t>200 g</w:t>
            </w:r>
          </w:p>
          <w:p w14:paraId="5334CFFF" w14:textId="77777777" w:rsidR="001869AF" w:rsidRPr="00CF0E4C" w:rsidRDefault="00000000" w:rsidP="002A6645">
            <w:pPr>
              <w:keepNext/>
              <w:keepLines/>
              <w:jc w:val="center"/>
            </w:pPr>
            <w:r w:rsidRPr="00CF0E4C">
              <w:t>300 g</w:t>
            </w:r>
          </w:p>
        </w:tc>
      </w:tr>
      <w:tr w:rsidR="009838DF" w14:paraId="1D7116A5" w14:textId="77777777" w:rsidTr="000D1EBD">
        <w:trPr>
          <w:trHeight w:val="451"/>
        </w:trPr>
        <w:tc>
          <w:tcPr>
            <w:tcW w:w="1248" w:type="pct"/>
            <w:vMerge w:val="restart"/>
          </w:tcPr>
          <w:p w14:paraId="55F8F299" w14:textId="77777777" w:rsidR="001869AF" w:rsidRDefault="00000000" w:rsidP="002A6645">
            <w:pPr>
              <w:keepNext/>
              <w:keepLines/>
            </w:pPr>
            <w:r w:rsidRPr="00CF0E4C">
              <w:t xml:space="preserve">Native </w:t>
            </w:r>
            <w:r>
              <w:t>and/or Exotic,</w:t>
            </w:r>
          </w:p>
          <w:p w14:paraId="4A7FCDF8" w14:textId="77777777" w:rsidR="001869AF" w:rsidRDefault="00000000" w:rsidP="002A6645">
            <w:pPr>
              <w:keepNext/>
              <w:keepLines/>
            </w:pPr>
            <w:r>
              <w:t>Planting,</w:t>
            </w:r>
          </w:p>
          <w:p w14:paraId="240D7CA3" w14:textId="77777777" w:rsidR="001869AF" w:rsidRPr="00CF0E4C" w:rsidRDefault="00000000" w:rsidP="002A6645">
            <w:pPr>
              <w:keepNext/>
              <w:keepLines/>
            </w:pPr>
            <w:r>
              <w:t>Hole</w:t>
            </w:r>
          </w:p>
        </w:tc>
        <w:tc>
          <w:tcPr>
            <w:tcW w:w="2085" w:type="pct"/>
          </w:tcPr>
          <w:p w14:paraId="34732F04" w14:textId="77777777" w:rsidR="001869AF" w:rsidRPr="00CF0E4C" w:rsidRDefault="00000000" w:rsidP="002A6645">
            <w:pPr>
              <w:keepNext/>
              <w:keepLines/>
            </w:pPr>
            <w:r w:rsidRPr="00CF0E4C">
              <w:t>Ground covers and shrubs 10 cm tall</w:t>
            </w:r>
          </w:p>
          <w:p w14:paraId="41DF6FF7" w14:textId="77777777" w:rsidR="001869AF" w:rsidRPr="00CF0E4C" w:rsidRDefault="00000000" w:rsidP="002A6645">
            <w:pPr>
              <w:keepNext/>
              <w:keepLines/>
            </w:pPr>
            <w:r w:rsidRPr="00CF0E4C">
              <w:t>Ground covers and shrubs 20 cm tall</w:t>
            </w:r>
          </w:p>
        </w:tc>
        <w:tc>
          <w:tcPr>
            <w:tcW w:w="1668" w:type="pct"/>
          </w:tcPr>
          <w:p w14:paraId="33D72375" w14:textId="77777777" w:rsidR="001869AF" w:rsidRPr="00CF0E4C" w:rsidRDefault="00000000" w:rsidP="002A6645">
            <w:pPr>
              <w:keepNext/>
              <w:keepLines/>
              <w:jc w:val="center"/>
            </w:pPr>
            <w:r w:rsidRPr="00CF0E4C">
              <w:t>10 g</w:t>
            </w:r>
          </w:p>
          <w:p w14:paraId="5F781957" w14:textId="77777777" w:rsidR="001869AF" w:rsidRPr="00CF0E4C" w:rsidRDefault="00000000" w:rsidP="002A6645">
            <w:pPr>
              <w:keepNext/>
              <w:keepLines/>
              <w:jc w:val="center"/>
            </w:pPr>
            <w:r w:rsidRPr="00CF0E4C">
              <w:t>20 g</w:t>
            </w:r>
          </w:p>
        </w:tc>
      </w:tr>
      <w:tr w:rsidR="009838DF" w14:paraId="522F950D" w14:textId="77777777" w:rsidTr="000D1EBD">
        <w:trPr>
          <w:trHeight w:val="144"/>
        </w:trPr>
        <w:tc>
          <w:tcPr>
            <w:tcW w:w="1248" w:type="pct"/>
            <w:vMerge/>
          </w:tcPr>
          <w:p w14:paraId="167E6AF8" w14:textId="77777777" w:rsidR="001869AF" w:rsidRPr="00CF0E4C" w:rsidRDefault="001869AF" w:rsidP="002A6645">
            <w:pPr>
              <w:keepNext/>
              <w:keepLines/>
            </w:pPr>
          </w:p>
        </w:tc>
        <w:tc>
          <w:tcPr>
            <w:tcW w:w="2085" w:type="pct"/>
          </w:tcPr>
          <w:p w14:paraId="0ADA7A53" w14:textId="77777777" w:rsidR="001869AF" w:rsidRPr="00CF0E4C" w:rsidRDefault="00000000" w:rsidP="002A6645">
            <w:pPr>
              <w:keepNext/>
              <w:keepLines/>
            </w:pPr>
            <w:r w:rsidRPr="00CF0E4C">
              <w:t>Plants to 1 m</w:t>
            </w:r>
          </w:p>
          <w:p w14:paraId="7A93678A" w14:textId="77777777" w:rsidR="001869AF" w:rsidRPr="00CF0E4C" w:rsidRDefault="00000000" w:rsidP="002A6645">
            <w:pPr>
              <w:keepNext/>
              <w:keepLines/>
            </w:pPr>
            <w:r w:rsidRPr="00CF0E4C">
              <w:t>Plants to 2 m</w:t>
            </w:r>
          </w:p>
          <w:p w14:paraId="03F80B7A" w14:textId="77777777" w:rsidR="001869AF" w:rsidRPr="00CF0E4C" w:rsidRDefault="00000000" w:rsidP="002A6645">
            <w:pPr>
              <w:keepNext/>
              <w:keepLines/>
            </w:pPr>
            <w:r w:rsidRPr="00CF0E4C">
              <w:t>Plants to 3 </w:t>
            </w:r>
            <w:r w:rsidRPr="00CF0E4C">
              <w:noBreakHyphen/>
              <w:t> 4 m</w:t>
            </w:r>
          </w:p>
        </w:tc>
        <w:tc>
          <w:tcPr>
            <w:tcW w:w="1668" w:type="pct"/>
          </w:tcPr>
          <w:p w14:paraId="5DDD01FD" w14:textId="77777777" w:rsidR="001869AF" w:rsidRPr="00CF0E4C" w:rsidRDefault="00000000" w:rsidP="002A6645">
            <w:pPr>
              <w:keepNext/>
              <w:keepLines/>
              <w:jc w:val="center"/>
            </w:pPr>
            <w:r w:rsidRPr="00CF0E4C">
              <w:t>40 g</w:t>
            </w:r>
          </w:p>
          <w:p w14:paraId="02A2295F" w14:textId="77777777" w:rsidR="001869AF" w:rsidRPr="00CF0E4C" w:rsidRDefault="00000000" w:rsidP="002A6645">
            <w:pPr>
              <w:keepNext/>
              <w:keepLines/>
              <w:jc w:val="center"/>
            </w:pPr>
            <w:r w:rsidRPr="00CF0E4C">
              <w:t>80 g</w:t>
            </w:r>
          </w:p>
          <w:p w14:paraId="2219C88D" w14:textId="77777777" w:rsidR="001869AF" w:rsidRPr="00CF0E4C" w:rsidRDefault="00000000" w:rsidP="002A6645">
            <w:pPr>
              <w:keepNext/>
              <w:keepLines/>
              <w:jc w:val="center"/>
            </w:pPr>
            <w:r w:rsidRPr="00CF0E4C">
              <w:t>120 g</w:t>
            </w:r>
          </w:p>
        </w:tc>
      </w:tr>
      <w:tr w:rsidR="009838DF" w14:paraId="04A32879" w14:textId="77777777" w:rsidTr="000D1EBD">
        <w:trPr>
          <w:trHeight w:val="144"/>
        </w:trPr>
        <w:tc>
          <w:tcPr>
            <w:tcW w:w="1248" w:type="pct"/>
            <w:vMerge/>
          </w:tcPr>
          <w:p w14:paraId="0675FDAD" w14:textId="77777777" w:rsidR="001869AF" w:rsidRPr="00CF0E4C" w:rsidRDefault="001869AF" w:rsidP="002A6645">
            <w:pPr>
              <w:keepNext/>
              <w:keepLines/>
            </w:pPr>
          </w:p>
        </w:tc>
        <w:tc>
          <w:tcPr>
            <w:tcW w:w="2085" w:type="pct"/>
          </w:tcPr>
          <w:p w14:paraId="7791832D" w14:textId="77777777" w:rsidR="001869AF" w:rsidRPr="00CF0E4C" w:rsidRDefault="00000000" w:rsidP="002A6645">
            <w:pPr>
              <w:keepNext/>
              <w:keepLines/>
            </w:pPr>
            <w:r w:rsidRPr="00CF0E4C">
              <w:t>Advanced trees and palms 2 m -</w:t>
            </w:r>
          </w:p>
          <w:p w14:paraId="2462516E" w14:textId="77777777" w:rsidR="001869AF" w:rsidRPr="00CF0E4C" w:rsidRDefault="00000000" w:rsidP="002A6645">
            <w:pPr>
              <w:keepNext/>
              <w:keepLines/>
            </w:pPr>
            <w:r w:rsidRPr="00CF0E4C">
              <w:t>Advanced trees and palms 3 m -</w:t>
            </w:r>
          </w:p>
          <w:p w14:paraId="6ADABB01" w14:textId="77777777" w:rsidR="001869AF" w:rsidRPr="00CF0E4C" w:rsidRDefault="00000000" w:rsidP="002A6645">
            <w:pPr>
              <w:keepNext/>
              <w:keepLines/>
            </w:pPr>
            <w:r w:rsidRPr="00CF0E4C">
              <w:t>Advanced trees and palms 4 m -</w:t>
            </w:r>
          </w:p>
        </w:tc>
        <w:tc>
          <w:tcPr>
            <w:tcW w:w="1668" w:type="pct"/>
          </w:tcPr>
          <w:p w14:paraId="64451198" w14:textId="77777777" w:rsidR="001869AF" w:rsidRPr="00CF0E4C" w:rsidRDefault="00000000" w:rsidP="002A6645">
            <w:pPr>
              <w:keepNext/>
              <w:keepLines/>
              <w:jc w:val="center"/>
            </w:pPr>
            <w:r w:rsidRPr="00CF0E4C">
              <w:t>200 g</w:t>
            </w:r>
          </w:p>
          <w:p w14:paraId="48C0D45A" w14:textId="77777777" w:rsidR="001869AF" w:rsidRPr="00CF0E4C" w:rsidRDefault="00000000" w:rsidP="002A6645">
            <w:pPr>
              <w:keepNext/>
              <w:keepLines/>
              <w:jc w:val="center"/>
            </w:pPr>
            <w:r w:rsidRPr="00CF0E4C">
              <w:t>300 g</w:t>
            </w:r>
          </w:p>
          <w:p w14:paraId="289F5C42" w14:textId="77777777" w:rsidR="001869AF" w:rsidRPr="00CF0E4C" w:rsidRDefault="00000000" w:rsidP="002A6645">
            <w:pPr>
              <w:keepNext/>
              <w:keepLines/>
              <w:jc w:val="center"/>
            </w:pPr>
            <w:r w:rsidRPr="00CF0E4C">
              <w:t>400 g</w:t>
            </w:r>
          </w:p>
        </w:tc>
      </w:tr>
      <w:tr w:rsidR="009838DF" w14:paraId="6DEDB108" w14:textId="77777777" w:rsidTr="000D1EBD">
        <w:trPr>
          <w:trHeight w:val="144"/>
        </w:trPr>
        <w:tc>
          <w:tcPr>
            <w:tcW w:w="1248" w:type="pct"/>
            <w:vMerge/>
          </w:tcPr>
          <w:p w14:paraId="02544AEE" w14:textId="77777777" w:rsidR="001869AF" w:rsidRPr="00CF0E4C" w:rsidRDefault="001869AF" w:rsidP="002A6645">
            <w:pPr>
              <w:keepNext/>
              <w:keepLines/>
            </w:pPr>
          </w:p>
        </w:tc>
        <w:tc>
          <w:tcPr>
            <w:tcW w:w="3752" w:type="pct"/>
            <w:gridSpan w:val="2"/>
          </w:tcPr>
          <w:p w14:paraId="76CB3CF0" w14:textId="77777777" w:rsidR="001869AF" w:rsidRPr="00CF0E4C" w:rsidRDefault="00000000" w:rsidP="002A6645">
            <w:pPr>
              <w:keepNext/>
              <w:keepLines/>
            </w:pPr>
            <w:r w:rsidRPr="00CF0E4C">
              <w:t xml:space="preserve">These rates apply to both granular compound and equivalent </w:t>
            </w:r>
            <w:r w:rsidRPr="00934C2A">
              <w:t>products.</w:t>
            </w:r>
          </w:p>
        </w:tc>
      </w:tr>
      <w:tr w:rsidR="009838DF" w14:paraId="08CE06B1" w14:textId="77777777" w:rsidTr="000D1EBD">
        <w:trPr>
          <w:trHeight w:val="1382"/>
        </w:trPr>
        <w:tc>
          <w:tcPr>
            <w:tcW w:w="1248" w:type="pct"/>
            <w:vMerge w:val="restart"/>
          </w:tcPr>
          <w:p w14:paraId="52AD7BC3" w14:textId="77777777" w:rsidR="001869AF" w:rsidRDefault="00000000" w:rsidP="002A6645">
            <w:pPr>
              <w:keepNext/>
              <w:keepLines/>
            </w:pPr>
            <w:r>
              <w:br w:type="page"/>
            </w:r>
            <w:r>
              <w:br w:type="page"/>
            </w:r>
            <w:r>
              <w:br w:type="page"/>
              <w:t>Native,</w:t>
            </w:r>
          </w:p>
          <w:p w14:paraId="6471CB6B" w14:textId="77777777" w:rsidR="001869AF" w:rsidRDefault="00000000" w:rsidP="002A6645">
            <w:pPr>
              <w:keepNext/>
              <w:keepLines/>
            </w:pPr>
            <w:r w:rsidRPr="00CF0E4C">
              <w:t>Feeding</w:t>
            </w:r>
            <w:r>
              <w:t>,</w:t>
            </w:r>
          </w:p>
          <w:p w14:paraId="7C95B111" w14:textId="77777777" w:rsidR="001869AF" w:rsidRPr="00CF0E4C" w:rsidRDefault="00000000" w:rsidP="002A6645">
            <w:pPr>
              <w:keepNext/>
              <w:keepLines/>
            </w:pPr>
            <w:r>
              <w:t>Hole and/or surface</w:t>
            </w:r>
          </w:p>
        </w:tc>
        <w:tc>
          <w:tcPr>
            <w:tcW w:w="2085" w:type="pct"/>
          </w:tcPr>
          <w:p w14:paraId="15B6DA48" w14:textId="77777777" w:rsidR="001869AF" w:rsidRPr="00CF0E4C" w:rsidRDefault="00000000" w:rsidP="002A6645">
            <w:pPr>
              <w:keepNext/>
              <w:keepLines/>
            </w:pPr>
            <w:r w:rsidRPr="00CF0E4C">
              <w:t>Ground covers:</w:t>
            </w:r>
          </w:p>
          <w:p w14:paraId="22E0AE6F" w14:textId="77777777" w:rsidR="001869AF" w:rsidRPr="00CF0E4C" w:rsidRDefault="00000000" w:rsidP="002A6645">
            <w:pPr>
              <w:keepNext/>
              <w:keepLines/>
            </w:pPr>
            <w:r>
              <w:t xml:space="preserve">up to </w:t>
            </w:r>
            <w:r w:rsidRPr="00CF0E4C">
              <w:t>300 mm wide</w:t>
            </w:r>
          </w:p>
          <w:p w14:paraId="2090AD98" w14:textId="77777777" w:rsidR="001869AF" w:rsidRPr="00CF0E4C" w:rsidRDefault="00000000" w:rsidP="002A6645">
            <w:pPr>
              <w:keepNext/>
              <w:keepLines/>
            </w:pPr>
            <w:r w:rsidRPr="00CF0E4C">
              <w:t>300 </w:t>
            </w:r>
            <w:r w:rsidRPr="00CF0E4C">
              <w:noBreakHyphen/>
              <w:t> 600 mm wide</w:t>
            </w:r>
          </w:p>
          <w:p w14:paraId="69606ED1" w14:textId="77777777" w:rsidR="001869AF" w:rsidRPr="00CF0E4C" w:rsidRDefault="00000000" w:rsidP="002A6645">
            <w:pPr>
              <w:keepNext/>
              <w:keepLines/>
            </w:pPr>
            <w:r w:rsidRPr="00CF0E4C">
              <w:t>600 </w:t>
            </w:r>
            <w:r w:rsidRPr="00CF0E4C">
              <w:noBreakHyphen/>
              <w:t> 900 mm wide</w:t>
            </w:r>
          </w:p>
          <w:p w14:paraId="33883685" w14:textId="77777777" w:rsidR="001869AF" w:rsidRPr="00CF0E4C" w:rsidRDefault="00000000" w:rsidP="002A6645">
            <w:pPr>
              <w:keepNext/>
              <w:keepLines/>
            </w:pPr>
            <w:r w:rsidRPr="00CF0E4C">
              <w:t>900 </w:t>
            </w:r>
            <w:r w:rsidRPr="00CF0E4C">
              <w:noBreakHyphen/>
              <w:t> 1000 mm wide</w:t>
            </w:r>
          </w:p>
          <w:p w14:paraId="0BA06A0E" w14:textId="77777777" w:rsidR="001869AF" w:rsidRPr="00CF0E4C" w:rsidRDefault="00000000" w:rsidP="002A6645">
            <w:pPr>
              <w:keepNext/>
              <w:keepLines/>
            </w:pPr>
            <w:r w:rsidRPr="00CF0E4C">
              <w:t>Thereafter</w:t>
            </w:r>
          </w:p>
        </w:tc>
        <w:tc>
          <w:tcPr>
            <w:tcW w:w="1668" w:type="pct"/>
          </w:tcPr>
          <w:p w14:paraId="2411577B" w14:textId="77777777" w:rsidR="001869AF" w:rsidRPr="00CF0E4C" w:rsidRDefault="001869AF" w:rsidP="002A6645">
            <w:pPr>
              <w:keepNext/>
              <w:keepLines/>
              <w:jc w:val="center"/>
            </w:pPr>
          </w:p>
          <w:p w14:paraId="4855CC98" w14:textId="77777777" w:rsidR="001869AF" w:rsidRPr="00CF0E4C" w:rsidRDefault="00000000" w:rsidP="002A6645">
            <w:pPr>
              <w:keepNext/>
              <w:keepLines/>
              <w:jc w:val="center"/>
            </w:pPr>
            <w:r w:rsidRPr="00CF0E4C">
              <w:t>30 g</w:t>
            </w:r>
          </w:p>
          <w:p w14:paraId="1E96C4ED" w14:textId="77777777" w:rsidR="001869AF" w:rsidRPr="00CF0E4C" w:rsidRDefault="00000000" w:rsidP="002A6645">
            <w:pPr>
              <w:keepNext/>
              <w:keepLines/>
              <w:jc w:val="center"/>
            </w:pPr>
            <w:r w:rsidRPr="00CF0E4C">
              <w:t>50 g</w:t>
            </w:r>
          </w:p>
          <w:p w14:paraId="190D8C8B" w14:textId="77777777" w:rsidR="001869AF" w:rsidRPr="00CF0E4C" w:rsidRDefault="00000000" w:rsidP="002A6645">
            <w:pPr>
              <w:keepNext/>
              <w:keepLines/>
              <w:jc w:val="center"/>
            </w:pPr>
            <w:r w:rsidRPr="00CF0E4C">
              <w:t>75 g</w:t>
            </w:r>
          </w:p>
          <w:p w14:paraId="37D57F2C" w14:textId="77777777" w:rsidR="001869AF" w:rsidRDefault="00000000" w:rsidP="002A6645">
            <w:pPr>
              <w:keepNext/>
              <w:keepLines/>
              <w:jc w:val="center"/>
            </w:pPr>
            <w:r w:rsidRPr="00CF0E4C">
              <w:t>100 g</w:t>
            </w:r>
          </w:p>
          <w:p w14:paraId="147C8A30" w14:textId="77777777" w:rsidR="001869AF" w:rsidRPr="00CF0E4C" w:rsidRDefault="00000000" w:rsidP="002A6645">
            <w:pPr>
              <w:keepNext/>
              <w:keepLines/>
              <w:jc w:val="center"/>
            </w:pPr>
            <w:r w:rsidRPr="00CF0E4C">
              <w:t>100 g per metre</w:t>
            </w:r>
          </w:p>
        </w:tc>
      </w:tr>
      <w:tr w:rsidR="009838DF" w14:paraId="67EA01D7" w14:textId="77777777" w:rsidTr="000D1EBD">
        <w:trPr>
          <w:trHeight w:val="144"/>
        </w:trPr>
        <w:tc>
          <w:tcPr>
            <w:tcW w:w="1248" w:type="pct"/>
            <w:vMerge/>
          </w:tcPr>
          <w:p w14:paraId="62E37111" w14:textId="77777777" w:rsidR="001869AF" w:rsidRPr="00CF0E4C" w:rsidRDefault="001869AF" w:rsidP="002A6645">
            <w:pPr>
              <w:keepNext/>
              <w:keepLines/>
            </w:pPr>
          </w:p>
        </w:tc>
        <w:tc>
          <w:tcPr>
            <w:tcW w:w="2085" w:type="pct"/>
          </w:tcPr>
          <w:p w14:paraId="4A757EEE" w14:textId="77777777" w:rsidR="001869AF" w:rsidRPr="00CF0E4C" w:rsidRDefault="00000000" w:rsidP="002A6645">
            <w:pPr>
              <w:keepNext/>
              <w:keepLines/>
            </w:pPr>
            <w:r w:rsidRPr="00CF0E4C">
              <w:t>Shrubs:</w:t>
            </w:r>
          </w:p>
          <w:p w14:paraId="18933D91" w14:textId="77777777" w:rsidR="001869AF" w:rsidRPr="00CF0E4C" w:rsidRDefault="00000000" w:rsidP="002A6645">
            <w:pPr>
              <w:keepNext/>
              <w:keepLines/>
            </w:pPr>
            <w:r>
              <w:t xml:space="preserve">up to </w:t>
            </w:r>
            <w:r w:rsidRPr="00CF0E4C">
              <w:t>300 mm high/wide</w:t>
            </w:r>
          </w:p>
          <w:p w14:paraId="63AD93A1" w14:textId="77777777" w:rsidR="001869AF" w:rsidRPr="00CF0E4C" w:rsidRDefault="00000000" w:rsidP="002A6645">
            <w:pPr>
              <w:keepNext/>
              <w:keepLines/>
            </w:pPr>
            <w:r w:rsidRPr="00CF0E4C">
              <w:t>300 </w:t>
            </w:r>
            <w:r w:rsidRPr="00CF0E4C">
              <w:noBreakHyphen/>
              <w:t> 600 mm high/wide</w:t>
            </w:r>
          </w:p>
          <w:p w14:paraId="15056AEC" w14:textId="77777777" w:rsidR="001869AF" w:rsidRPr="00CF0E4C" w:rsidRDefault="00000000" w:rsidP="002A6645">
            <w:pPr>
              <w:keepNext/>
              <w:keepLines/>
            </w:pPr>
            <w:r w:rsidRPr="00CF0E4C">
              <w:t>600 </w:t>
            </w:r>
            <w:r w:rsidRPr="00CF0E4C">
              <w:noBreakHyphen/>
              <w:t> 900 mm high/wide</w:t>
            </w:r>
          </w:p>
          <w:p w14:paraId="0BE394A3" w14:textId="77777777" w:rsidR="001869AF" w:rsidRPr="00CF0E4C" w:rsidRDefault="00000000" w:rsidP="002A6645">
            <w:pPr>
              <w:keepNext/>
              <w:keepLines/>
            </w:pPr>
            <w:r w:rsidRPr="00CF0E4C">
              <w:t>900 </w:t>
            </w:r>
            <w:r w:rsidRPr="00CF0E4C">
              <w:noBreakHyphen/>
              <w:t> 1000 mm high/wide</w:t>
            </w:r>
          </w:p>
          <w:p w14:paraId="34C9EDD5" w14:textId="77777777" w:rsidR="001869AF" w:rsidRPr="00CF0E4C" w:rsidRDefault="00000000" w:rsidP="002A6645">
            <w:pPr>
              <w:keepNext/>
              <w:keepLines/>
            </w:pPr>
            <w:r w:rsidRPr="00CF0E4C">
              <w:t>Thereafter</w:t>
            </w:r>
          </w:p>
        </w:tc>
        <w:tc>
          <w:tcPr>
            <w:tcW w:w="1668" w:type="pct"/>
          </w:tcPr>
          <w:p w14:paraId="41B5DC32" w14:textId="77777777" w:rsidR="001869AF" w:rsidRPr="00CF0E4C" w:rsidRDefault="001869AF" w:rsidP="002A6645">
            <w:pPr>
              <w:keepNext/>
              <w:keepLines/>
              <w:jc w:val="center"/>
            </w:pPr>
          </w:p>
          <w:p w14:paraId="78CD3F81" w14:textId="77777777" w:rsidR="001869AF" w:rsidRPr="00CF0E4C" w:rsidRDefault="00000000" w:rsidP="002A6645">
            <w:pPr>
              <w:keepNext/>
              <w:keepLines/>
              <w:jc w:val="center"/>
            </w:pPr>
            <w:r w:rsidRPr="00CF0E4C">
              <w:t>50 g</w:t>
            </w:r>
          </w:p>
          <w:p w14:paraId="750A33CB" w14:textId="77777777" w:rsidR="001869AF" w:rsidRPr="00CF0E4C" w:rsidRDefault="00000000" w:rsidP="002A6645">
            <w:pPr>
              <w:keepNext/>
              <w:keepLines/>
              <w:jc w:val="center"/>
            </w:pPr>
            <w:r w:rsidRPr="00CF0E4C">
              <w:t>75 g</w:t>
            </w:r>
          </w:p>
          <w:p w14:paraId="2371DD5F" w14:textId="77777777" w:rsidR="001869AF" w:rsidRPr="00CF0E4C" w:rsidRDefault="00000000" w:rsidP="002A6645">
            <w:pPr>
              <w:keepNext/>
              <w:keepLines/>
              <w:jc w:val="center"/>
            </w:pPr>
            <w:r w:rsidRPr="00CF0E4C">
              <w:t>100 g</w:t>
            </w:r>
          </w:p>
          <w:p w14:paraId="62464B45" w14:textId="77777777" w:rsidR="001869AF" w:rsidRDefault="00000000" w:rsidP="002A6645">
            <w:pPr>
              <w:keepNext/>
              <w:keepLines/>
              <w:jc w:val="center"/>
            </w:pPr>
            <w:r w:rsidRPr="00CF0E4C">
              <w:t>150 g</w:t>
            </w:r>
          </w:p>
          <w:p w14:paraId="3DC27407" w14:textId="77777777" w:rsidR="001869AF" w:rsidRPr="00CF0E4C" w:rsidRDefault="00000000" w:rsidP="002A6645">
            <w:pPr>
              <w:keepNext/>
              <w:keepLines/>
              <w:jc w:val="center"/>
            </w:pPr>
            <w:r w:rsidRPr="00CF0E4C">
              <w:t>200 g/metre of height or width</w:t>
            </w:r>
          </w:p>
        </w:tc>
      </w:tr>
      <w:tr w:rsidR="009838DF" w14:paraId="5A344EA4" w14:textId="77777777" w:rsidTr="000D1EBD">
        <w:trPr>
          <w:trHeight w:val="144"/>
        </w:trPr>
        <w:tc>
          <w:tcPr>
            <w:tcW w:w="1248" w:type="pct"/>
            <w:vMerge/>
          </w:tcPr>
          <w:p w14:paraId="17557205" w14:textId="77777777" w:rsidR="001869AF" w:rsidRPr="00CF0E4C" w:rsidRDefault="001869AF" w:rsidP="002A6645">
            <w:pPr>
              <w:keepNext/>
              <w:keepLines/>
            </w:pPr>
          </w:p>
        </w:tc>
        <w:tc>
          <w:tcPr>
            <w:tcW w:w="2085" w:type="pct"/>
          </w:tcPr>
          <w:p w14:paraId="4403E649" w14:textId="77777777" w:rsidR="001869AF" w:rsidRPr="00CF0E4C" w:rsidRDefault="00000000" w:rsidP="002A6645">
            <w:pPr>
              <w:keepNext/>
              <w:keepLines/>
            </w:pPr>
            <w:r>
              <w:t>Trees</w:t>
            </w:r>
          </w:p>
        </w:tc>
        <w:tc>
          <w:tcPr>
            <w:tcW w:w="1668" w:type="pct"/>
          </w:tcPr>
          <w:p w14:paraId="64A64866" w14:textId="77777777" w:rsidR="001869AF" w:rsidRPr="00CF0E4C" w:rsidRDefault="00000000" w:rsidP="002A6645">
            <w:pPr>
              <w:keepNext/>
              <w:keepLines/>
              <w:jc w:val="center"/>
            </w:pPr>
            <w:r w:rsidRPr="00CF0E4C">
              <w:t>200 g/metre of height</w:t>
            </w:r>
          </w:p>
        </w:tc>
      </w:tr>
      <w:tr w:rsidR="009838DF" w14:paraId="66CEF054" w14:textId="77777777" w:rsidTr="000D1EBD">
        <w:trPr>
          <w:trHeight w:val="225"/>
        </w:trPr>
        <w:tc>
          <w:tcPr>
            <w:tcW w:w="1248" w:type="pct"/>
          </w:tcPr>
          <w:p w14:paraId="23B9BE66" w14:textId="77777777" w:rsidR="001869AF" w:rsidRDefault="00000000" w:rsidP="002A6645">
            <w:pPr>
              <w:keepNext/>
              <w:keepLines/>
            </w:pPr>
            <w:r>
              <w:lastRenderedPageBreak/>
              <w:t>Exotic,</w:t>
            </w:r>
          </w:p>
          <w:p w14:paraId="27CA1A36" w14:textId="77777777" w:rsidR="001869AF" w:rsidRDefault="00000000" w:rsidP="002A6645">
            <w:pPr>
              <w:keepNext/>
              <w:keepLines/>
            </w:pPr>
            <w:r w:rsidRPr="00CF0E4C">
              <w:t>Feeding</w:t>
            </w:r>
            <w:r>
              <w:t>,</w:t>
            </w:r>
          </w:p>
          <w:p w14:paraId="0F5C4437" w14:textId="77777777" w:rsidR="001869AF" w:rsidRPr="00CF0E4C" w:rsidRDefault="00000000" w:rsidP="002A6645">
            <w:pPr>
              <w:keepNext/>
              <w:keepLines/>
            </w:pPr>
            <w:r>
              <w:t>Hole and/or surface</w:t>
            </w:r>
          </w:p>
        </w:tc>
        <w:tc>
          <w:tcPr>
            <w:tcW w:w="2085" w:type="pct"/>
          </w:tcPr>
          <w:p w14:paraId="61B1A71A" w14:textId="77777777" w:rsidR="001869AF" w:rsidRPr="00CF0E4C" w:rsidRDefault="00000000" w:rsidP="002A6645">
            <w:pPr>
              <w:keepNext/>
              <w:keepLines/>
            </w:pPr>
            <w:r>
              <w:t>Plants</w:t>
            </w:r>
          </w:p>
        </w:tc>
        <w:tc>
          <w:tcPr>
            <w:tcW w:w="1668" w:type="pct"/>
          </w:tcPr>
          <w:p w14:paraId="77648854" w14:textId="77777777" w:rsidR="001869AF" w:rsidRPr="00CF0E4C" w:rsidRDefault="00000000" w:rsidP="002A6645">
            <w:pPr>
              <w:keepNext/>
              <w:keepLines/>
              <w:jc w:val="center"/>
            </w:pPr>
            <w:r w:rsidRPr="00CF0E4C">
              <w:t>250 g/metre of plant height</w:t>
            </w:r>
          </w:p>
        </w:tc>
      </w:tr>
    </w:tbl>
    <w:p w14:paraId="2BE6C36C" w14:textId="77777777" w:rsidR="001869AF" w:rsidRPr="00D10936" w:rsidRDefault="00000000" w:rsidP="001869AF">
      <w:pPr>
        <w:pStyle w:val="Heading3"/>
      </w:pPr>
      <w:bookmarkStart w:id="1125" w:name="_Toc390823868"/>
      <w:bookmarkStart w:id="1126" w:name="_Toc391429560"/>
      <w:bookmarkStart w:id="1127" w:name="_Toc396096998"/>
      <w:bookmarkStart w:id="1128" w:name="_Toc398800628"/>
      <w:r w:rsidRPr="00D10936">
        <w:t>Backfilling</w:t>
      </w:r>
      <w:bookmarkEnd w:id="1125"/>
      <w:bookmarkEnd w:id="1126"/>
      <w:bookmarkEnd w:id="1127"/>
      <w:bookmarkEnd w:id="1128"/>
    </w:p>
    <w:p w14:paraId="4EE3D835" w14:textId="77777777" w:rsidR="001869AF" w:rsidRPr="00CF0E4C" w:rsidRDefault="00000000" w:rsidP="001869AF">
      <w:r w:rsidRPr="00CF0E4C">
        <w:t xml:space="preserve">Backfill material shall be in accordance with the </w:t>
      </w:r>
      <w:r w:rsidRPr="00CF7A3B">
        <w:rPr>
          <w:b/>
          <w:i/>
        </w:rPr>
        <w:t>Table</w:t>
      </w:r>
      <w:r>
        <w:rPr>
          <w:b/>
          <w:i/>
        </w:rPr>
        <w:t xml:space="preserve"> -</w:t>
      </w:r>
      <w:r w:rsidRPr="00CF7A3B">
        <w:rPr>
          <w:b/>
          <w:i/>
        </w:rPr>
        <w:t xml:space="preserve"> Initial Hole Preparation Chart </w:t>
      </w:r>
      <w:r>
        <w:t xml:space="preserve">in </w:t>
      </w:r>
      <w:r>
        <w:rPr>
          <w:b/>
        </w:rPr>
        <w:t xml:space="preserve">Preparation and Treatment of Holes </w:t>
      </w:r>
      <w:r w:rsidRPr="00CF7A3B">
        <w:t>sub-clause in this clause</w:t>
      </w:r>
      <w:r w:rsidRPr="00CF0E4C">
        <w:t>.</w:t>
      </w:r>
    </w:p>
    <w:p w14:paraId="15EA3828" w14:textId="77777777" w:rsidR="001869AF" w:rsidRPr="00CF0E4C" w:rsidRDefault="00000000" w:rsidP="001869AF">
      <w:r w:rsidRPr="00CF0E4C">
        <w:t>Backfill the hole so that the plant is contained firmly in the ground in a vertical position.</w:t>
      </w:r>
    </w:p>
    <w:p w14:paraId="55791445" w14:textId="77777777" w:rsidR="001869AF" w:rsidRPr="00CF0E4C" w:rsidRDefault="00000000" w:rsidP="001869AF">
      <w:r w:rsidRPr="00CF0E4C">
        <w:t>Backfill the hole to finish surface level and dish to retain water.</w:t>
      </w:r>
    </w:p>
    <w:p w14:paraId="210B8EAF" w14:textId="77777777" w:rsidR="001869AF" w:rsidRPr="00CF0E4C" w:rsidRDefault="00000000" w:rsidP="001869AF">
      <w:r w:rsidRPr="00CF0E4C">
        <w:t>Work surface fertiliser into top 50 mm of backfill.</w:t>
      </w:r>
      <w:r>
        <w:t xml:space="preserve"> </w:t>
      </w:r>
      <w:r w:rsidRPr="00CF0E4C">
        <w:t>Fertiliser shall be in acco</w:t>
      </w:r>
      <w:r>
        <w:t xml:space="preserve">rdance with </w:t>
      </w:r>
      <w:r w:rsidRPr="00CF7A3B">
        <w:rPr>
          <w:b/>
          <w:i/>
        </w:rPr>
        <w:t xml:space="preserve">Table </w:t>
      </w:r>
      <w:r>
        <w:rPr>
          <w:b/>
          <w:i/>
        </w:rPr>
        <w:t xml:space="preserve">- </w:t>
      </w:r>
      <w:r w:rsidRPr="00CF7A3B">
        <w:rPr>
          <w:b/>
          <w:i/>
        </w:rPr>
        <w:t>Fertilisers</w:t>
      </w:r>
      <w:r>
        <w:t xml:space="preserve"> in </w:t>
      </w:r>
      <w:r>
        <w:rPr>
          <w:b/>
        </w:rPr>
        <w:t xml:space="preserve">Fertilisers </w:t>
      </w:r>
      <w:r>
        <w:t xml:space="preserve">sub-clause in </w:t>
      </w:r>
      <w:r>
        <w:rPr>
          <w:b/>
        </w:rPr>
        <w:t>Materials</w:t>
      </w:r>
      <w:r>
        <w:t xml:space="preserve"> clause in this work section. </w:t>
      </w:r>
      <w:r w:rsidRPr="00CF0E4C">
        <w:t xml:space="preserve">Application rates in accordance with the </w:t>
      </w:r>
      <w:r w:rsidRPr="00CF7A3B">
        <w:rPr>
          <w:b/>
          <w:i/>
        </w:rPr>
        <w:t>Table</w:t>
      </w:r>
      <w:r>
        <w:rPr>
          <w:b/>
          <w:i/>
        </w:rPr>
        <w:t xml:space="preserve"> -</w:t>
      </w:r>
      <w:r w:rsidRPr="00CF7A3B">
        <w:rPr>
          <w:b/>
          <w:i/>
        </w:rPr>
        <w:t>Fertiliser Application Rates</w:t>
      </w:r>
      <w:r>
        <w:t xml:space="preserve"> in </w:t>
      </w:r>
      <w:r>
        <w:rPr>
          <w:b/>
        </w:rPr>
        <w:t>Planting of Trees, Shrubs and Ground Cover</w:t>
      </w:r>
      <w:r>
        <w:t xml:space="preserve"> sub-clause in this clause</w:t>
      </w:r>
      <w:r w:rsidRPr="00CF0E4C">
        <w:t>.</w:t>
      </w:r>
    </w:p>
    <w:p w14:paraId="536D8D77" w14:textId="77777777" w:rsidR="001869AF" w:rsidRPr="00CF0E4C" w:rsidRDefault="00000000" w:rsidP="001869AF">
      <w:r w:rsidRPr="00CF0E4C">
        <w:t>Water backfill material immediately after surface fertilisation to ensure no air voids or loose material surround the plant root zone.</w:t>
      </w:r>
    </w:p>
    <w:p w14:paraId="2CD8E96B" w14:textId="77777777" w:rsidR="001869AF" w:rsidRPr="00D10936" w:rsidRDefault="00000000" w:rsidP="001869AF">
      <w:pPr>
        <w:pStyle w:val="Heading3"/>
      </w:pPr>
      <w:bookmarkStart w:id="1129" w:name="_Toc390823869"/>
      <w:bookmarkStart w:id="1130" w:name="_Toc391429561"/>
      <w:bookmarkStart w:id="1131" w:name="_Toc396096999"/>
      <w:bookmarkStart w:id="1132" w:name="_Toc398800629"/>
      <w:r w:rsidRPr="00D10936">
        <w:t xml:space="preserve">Watering and </w:t>
      </w:r>
      <w:r>
        <w:t>m</w:t>
      </w:r>
      <w:r w:rsidRPr="00D10936">
        <w:t>aintenance</w:t>
      </w:r>
      <w:bookmarkEnd w:id="1129"/>
      <w:bookmarkEnd w:id="1130"/>
      <w:bookmarkEnd w:id="1131"/>
      <w:bookmarkEnd w:id="1132"/>
    </w:p>
    <w:p w14:paraId="187F89E3" w14:textId="77777777" w:rsidR="001869AF" w:rsidRPr="00CF0E4C" w:rsidRDefault="00000000" w:rsidP="001869AF">
      <w:r w:rsidRPr="00CF0E4C">
        <w:t>Maintain each planting area in a moist condition to promote healthy growth.</w:t>
      </w:r>
    </w:p>
    <w:p w14:paraId="6FD97F09" w14:textId="77777777" w:rsidR="001869AF" w:rsidRPr="00CF0E4C" w:rsidRDefault="00000000" w:rsidP="001869AF">
      <w:r w:rsidRPr="00CF0E4C">
        <w:t>Weed and prune as required to maintain plants in a healthy condition.</w:t>
      </w:r>
    </w:p>
    <w:p w14:paraId="05EB779B" w14:textId="77777777" w:rsidR="001869AF" w:rsidRPr="00D10936" w:rsidRDefault="00000000" w:rsidP="001869AF">
      <w:pPr>
        <w:pStyle w:val="Heading3"/>
      </w:pPr>
      <w:bookmarkStart w:id="1133" w:name="_Toc390823870"/>
      <w:bookmarkStart w:id="1134" w:name="_Toc391429562"/>
      <w:bookmarkStart w:id="1135" w:name="_Toc396097000"/>
      <w:bookmarkStart w:id="1136" w:name="_Toc398800630"/>
      <w:r w:rsidRPr="00D10936">
        <w:t>Mulching</w:t>
      </w:r>
      <w:bookmarkEnd w:id="1133"/>
      <w:bookmarkEnd w:id="1134"/>
      <w:bookmarkEnd w:id="1135"/>
      <w:bookmarkEnd w:id="1136"/>
    </w:p>
    <w:p w14:paraId="35582830" w14:textId="77777777" w:rsidR="001869AF" w:rsidRPr="00CF0E4C" w:rsidRDefault="00000000" w:rsidP="001869AF">
      <w:r w:rsidRPr="00CF0E4C">
        <w:t>Supply mulch as specified that is free from weeds, seeds, sticks, stones, insects, diseases and other deleterious matter.</w:t>
      </w:r>
    </w:p>
    <w:p w14:paraId="120A79BB" w14:textId="77777777" w:rsidR="001869AF" w:rsidRPr="00CF0E4C" w:rsidRDefault="00000000" w:rsidP="001869AF">
      <w:r w:rsidRPr="00CF0E4C">
        <w:t>Provide, where specified, organic mulch in a 100 mm thick compacted layer for a 500 mm radius from the main stem.</w:t>
      </w:r>
    </w:p>
    <w:p w14:paraId="36ECA891" w14:textId="77777777" w:rsidR="001869AF" w:rsidRPr="00856BBE" w:rsidRDefault="00000000" w:rsidP="001869AF">
      <w:r w:rsidRPr="00CF0E4C">
        <w:t>Ensure a gap of 50 mm is retained between the main stem and the mulch.</w:t>
      </w:r>
    </w:p>
    <w:p w14:paraId="300B8DE8" w14:textId="77777777" w:rsidR="001869AF" w:rsidRPr="00D10936" w:rsidRDefault="00000000" w:rsidP="001869AF">
      <w:pPr>
        <w:pStyle w:val="Heading2"/>
      </w:pPr>
      <w:bookmarkStart w:id="1137" w:name="_Toc390823871"/>
      <w:bookmarkStart w:id="1138" w:name="_Toc391429563"/>
      <w:bookmarkStart w:id="1139" w:name="_Toc396097001"/>
      <w:bookmarkStart w:id="1140" w:name="_Toc398800631"/>
      <w:r w:rsidRPr="00D10936">
        <w:t>Grassing</w:t>
      </w:r>
      <w:bookmarkEnd w:id="1137"/>
      <w:bookmarkEnd w:id="1138"/>
      <w:bookmarkEnd w:id="1139"/>
      <w:bookmarkEnd w:id="1140"/>
    </w:p>
    <w:p w14:paraId="464FBED8" w14:textId="77777777" w:rsidR="001869AF" w:rsidRPr="00D10936" w:rsidRDefault="00000000" w:rsidP="001869AF">
      <w:pPr>
        <w:pStyle w:val="Heading3"/>
      </w:pPr>
      <w:bookmarkStart w:id="1141" w:name="_Toc390823872"/>
      <w:bookmarkStart w:id="1142" w:name="_Toc391429564"/>
      <w:bookmarkStart w:id="1143" w:name="_Toc396097002"/>
      <w:bookmarkStart w:id="1144" w:name="_Toc398800632"/>
      <w:r w:rsidRPr="00D10936">
        <w:t xml:space="preserve">Ground </w:t>
      </w:r>
      <w:r>
        <w:t>p</w:t>
      </w:r>
      <w:r w:rsidRPr="00D10936">
        <w:t>reparation</w:t>
      </w:r>
      <w:bookmarkEnd w:id="1141"/>
      <w:bookmarkEnd w:id="1142"/>
      <w:bookmarkEnd w:id="1143"/>
      <w:bookmarkEnd w:id="1144"/>
    </w:p>
    <w:p w14:paraId="7C593BD5" w14:textId="77777777" w:rsidR="001869AF" w:rsidRPr="00CF0E4C" w:rsidRDefault="00000000" w:rsidP="001869AF">
      <w:r w:rsidRPr="00CF0E4C">
        <w:t>Bring the area to a fine tilth.</w:t>
      </w:r>
      <w:r>
        <w:t xml:space="preserve"> </w:t>
      </w:r>
      <w:r w:rsidRPr="00CF0E4C">
        <w:t>Conform to the prescribed finished levels prior to the placement of grass seed.</w:t>
      </w:r>
    </w:p>
    <w:p w14:paraId="065952A5" w14:textId="77777777" w:rsidR="001869AF" w:rsidRPr="00CF0E4C" w:rsidRDefault="00000000" w:rsidP="001869AF">
      <w:r w:rsidRPr="00CF0E4C">
        <w:t>Remove all stones over 50 mm diameter, debris and deleterious material.</w:t>
      </w:r>
    </w:p>
    <w:p w14:paraId="2BC42596" w14:textId="77777777" w:rsidR="001869AF" w:rsidRPr="00CF0E4C" w:rsidRDefault="00000000" w:rsidP="001869AF">
      <w:r w:rsidRPr="00CF0E4C">
        <w:t>Backfill with topsoil all voids created by the removal of obstructions and deleterious material.</w:t>
      </w:r>
    </w:p>
    <w:p w14:paraId="1EE2B453" w14:textId="77777777" w:rsidR="001869AF" w:rsidRPr="00CF0E4C" w:rsidRDefault="00000000" w:rsidP="001869AF">
      <w:r w:rsidRPr="00CF0E4C">
        <w:t>Provide loose depth of topsoil to achieve a minimum topsoil thickness of 100 mm after natural settlement.</w:t>
      </w:r>
    </w:p>
    <w:p w14:paraId="7A2C9CE8" w14:textId="77777777" w:rsidR="001869AF" w:rsidRPr="00CF0E4C" w:rsidRDefault="00000000" w:rsidP="001869AF">
      <w:r w:rsidRPr="00CF0E4C">
        <w:t>Compact the topsoil lightly to minimise subsidence.</w:t>
      </w:r>
    </w:p>
    <w:p w14:paraId="1C8C586F" w14:textId="77777777" w:rsidR="001869AF" w:rsidRPr="00CF0E4C" w:rsidRDefault="00000000" w:rsidP="001869AF">
      <w:r w:rsidRPr="00CF0E4C">
        <w:t>Placement and spreading of topsoil shall not take place during periods of heavy rain.</w:t>
      </w:r>
    </w:p>
    <w:p w14:paraId="4F296062" w14:textId="77777777" w:rsidR="001869AF" w:rsidRPr="00CF0E4C" w:rsidRDefault="00000000" w:rsidP="001869AF">
      <w:r w:rsidRPr="00CF0E4C">
        <w:t>Protect the area to prevent further compacting and trafficking once topsoiling is complete.</w:t>
      </w:r>
    </w:p>
    <w:p w14:paraId="01636313" w14:textId="77777777" w:rsidR="001869AF" w:rsidRPr="00CF0E4C" w:rsidRDefault="00000000" w:rsidP="001869AF">
      <w:r w:rsidRPr="00CF0E4C">
        <w:t>Take preventative measures to control erosion and siltation and restore/replace any portion which erodes, silts up or is otherwise damaged.</w:t>
      </w:r>
    </w:p>
    <w:p w14:paraId="5CDC90B7" w14:textId="77777777" w:rsidR="001869AF" w:rsidRPr="00CF0E4C" w:rsidRDefault="00000000" w:rsidP="001869AF">
      <w:r w:rsidRPr="00CF0E4C">
        <w:t xml:space="preserve">Apply fertiliser as specified in the </w:t>
      </w:r>
      <w:r w:rsidRPr="00E57B0A">
        <w:rPr>
          <w:b/>
          <w:i/>
        </w:rPr>
        <w:t>Table</w:t>
      </w:r>
      <w:r>
        <w:rPr>
          <w:b/>
          <w:i/>
        </w:rPr>
        <w:t xml:space="preserve"> -</w:t>
      </w:r>
      <w:r w:rsidRPr="00E57B0A">
        <w:rPr>
          <w:b/>
          <w:i/>
        </w:rPr>
        <w:t xml:space="preserve"> Fertilisers</w:t>
      </w:r>
      <w:r>
        <w:t xml:space="preserve"> in </w:t>
      </w:r>
      <w:r>
        <w:rPr>
          <w:b/>
        </w:rPr>
        <w:t>Fertilisers</w:t>
      </w:r>
      <w:r>
        <w:t xml:space="preserve"> sub-clause in </w:t>
      </w:r>
      <w:r>
        <w:rPr>
          <w:b/>
        </w:rPr>
        <w:t>Materials</w:t>
      </w:r>
      <w:r>
        <w:t xml:space="preserve"> clause in this work section</w:t>
      </w:r>
      <w:r w:rsidRPr="00CF0E4C">
        <w:t xml:space="preserve">, at an application rate of </w:t>
      </w:r>
      <w:r w:rsidRPr="00D6739E">
        <w:rPr>
          <w:b/>
          <w:i/>
          <w:color w:val="FF0000"/>
        </w:rPr>
        <w:t>[enter data]</w:t>
      </w:r>
      <w:r w:rsidRPr="00D6739E">
        <w:rPr>
          <w:color w:val="FF0000"/>
        </w:rPr>
        <w:t> </w:t>
      </w:r>
      <w:r w:rsidRPr="00CF0E4C">
        <w:t>kg/hectare minimum, to the finished topsoiled surface and lightly work into the soil.</w:t>
      </w:r>
      <w:r>
        <w:t xml:space="preserve"> </w:t>
      </w:r>
      <w:r w:rsidRPr="00CF0E4C">
        <w:t>The fertiliser may be applied simultaneously with the grass seed.</w:t>
      </w:r>
    </w:p>
    <w:p w14:paraId="14A89AE5" w14:textId="77777777" w:rsidR="001869AF" w:rsidRPr="00D10936" w:rsidRDefault="00000000" w:rsidP="001869AF">
      <w:pPr>
        <w:pStyle w:val="Heading3"/>
      </w:pPr>
      <w:bookmarkStart w:id="1145" w:name="_Toc390823873"/>
      <w:bookmarkStart w:id="1146" w:name="_Toc391429565"/>
      <w:bookmarkStart w:id="1147" w:name="_Toc396097003"/>
      <w:bookmarkStart w:id="1148" w:name="_Toc398800633"/>
      <w:r w:rsidRPr="00D10936">
        <w:lastRenderedPageBreak/>
        <w:t>Supply</w:t>
      </w:r>
      <w:bookmarkEnd w:id="1145"/>
      <w:bookmarkEnd w:id="1146"/>
      <w:bookmarkEnd w:id="1147"/>
      <w:bookmarkEnd w:id="1148"/>
    </w:p>
    <w:p w14:paraId="234AFD0A" w14:textId="77777777" w:rsidR="001869AF" w:rsidRPr="00CF0E4C" w:rsidRDefault="00000000" w:rsidP="001869AF">
      <w:r w:rsidRPr="00CF0E4C">
        <w:t>Supply fresh seeds of the species nominated in</w:t>
      </w:r>
      <w:r>
        <w:t xml:space="preserve"> the sub-clause</w:t>
      </w:r>
      <w:r w:rsidRPr="00CF0E4C">
        <w:t xml:space="preserve"> </w:t>
      </w:r>
      <w:r w:rsidRPr="00E57B0A">
        <w:rPr>
          <w:b/>
        </w:rPr>
        <w:t>Grass</w:t>
      </w:r>
      <w:r>
        <w:t xml:space="preserve"> in the clause </w:t>
      </w:r>
      <w:r w:rsidRPr="00E57B0A">
        <w:rPr>
          <w:b/>
        </w:rPr>
        <w:t>Materials</w:t>
      </w:r>
      <w:r w:rsidRPr="00CF0E4C">
        <w:t>.</w:t>
      </w:r>
    </w:p>
    <w:p w14:paraId="0EDA24CE" w14:textId="77777777" w:rsidR="001869AF" w:rsidRPr="00D10936" w:rsidRDefault="00000000" w:rsidP="001869AF">
      <w:pPr>
        <w:pStyle w:val="Heading3"/>
      </w:pPr>
      <w:bookmarkStart w:id="1149" w:name="_Toc390823874"/>
      <w:bookmarkStart w:id="1150" w:name="_Toc391429566"/>
      <w:bookmarkStart w:id="1151" w:name="_Toc396097004"/>
      <w:bookmarkStart w:id="1152" w:name="_Toc398800634"/>
      <w:r w:rsidRPr="00D10936">
        <w:t>Application</w:t>
      </w:r>
      <w:bookmarkEnd w:id="1149"/>
      <w:bookmarkEnd w:id="1150"/>
      <w:bookmarkEnd w:id="1151"/>
      <w:bookmarkEnd w:id="1152"/>
    </w:p>
    <w:p w14:paraId="61C2A0D7" w14:textId="77777777" w:rsidR="001869AF" w:rsidRPr="00CF0E4C" w:rsidRDefault="00000000" w:rsidP="001869AF">
      <w:r w:rsidRPr="00CF0E4C">
        <w:t xml:space="preserve">Refer to the </w:t>
      </w:r>
      <w:r w:rsidRPr="00D10936">
        <w:rPr>
          <w:b/>
          <w:i/>
        </w:rPr>
        <w:t>Table - Fertiliser Application Rates</w:t>
      </w:r>
      <w:r>
        <w:t xml:space="preserve"> in Planting of Trees, Shrubs and Ground Cover sub-clause in Planting clause</w:t>
      </w:r>
    </w:p>
    <w:p w14:paraId="02A1462E" w14:textId="77777777" w:rsidR="001869AF" w:rsidRPr="00CF0E4C" w:rsidRDefault="00000000" w:rsidP="001869AF">
      <w:r w:rsidRPr="00CF0E4C">
        <w:t>Apply seed uniformly by mechanical means.</w:t>
      </w:r>
      <w:r>
        <w:t xml:space="preserve"> </w:t>
      </w:r>
      <w:r w:rsidRPr="00CF0E4C">
        <w:t>Hand distribution shall only be in areas inaccessible to machinery.</w:t>
      </w:r>
    </w:p>
    <w:p w14:paraId="000DFFAC" w14:textId="77777777" w:rsidR="001869AF" w:rsidRPr="00D10936" w:rsidRDefault="00000000" w:rsidP="001869AF">
      <w:pPr>
        <w:pStyle w:val="Heading3"/>
      </w:pPr>
      <w:bookmarkStart w:id="1153" w:name="_Toc390823875"/>
      <w:bookmarkStart w:id="1154" w:name="_Toc391429567"/>
      <w:bookmarkStart w:id="1155" w:name="_Toc396097005"/>
      <w:bookmarkStart w:id="1156" w:name="_Toc398800635"/>
      <w:r w:rsidRPr="00D10936">
        <w:t>Reseeding</w:t>
      </w:r>
      <w:bookmarkEnd w:id="1153"/>
      <w:bookmarkEnd w:id="1154"/>
      <w:bookmarkEnd w:id="1155"/>
      <w:bookmarkEnd w:id="1156"/>
    </w:p>
    <w:p w14:paraId="34161C5D" w14:textId="77777777" w:rsidR="001869AF" w:rsidRPr="00CF0E4C" w:rsidRDefault="00000000" w:rsidP="001869AF">
      <w:r w:rsidRPr="00CF0E4C">
        <w:t>Reseed areas that fail to germinate and propagate after 28 days.</w:t>
      </w:r>
    </w:p>
    <w:p w14:paraId="4F4AF312" w14:textId="77777777" w:rsidR="001869AF" w:rsidRPr="00CF0E4C" w:rsidRDefault="00000000" w:rsidP="001869AF">
      <w:r w:rsidRPr="00CF0E4C">
        <w:t>Bring areas requiring reseeding to a fine tilth by hand raking only.</w:t>
      </w:r>
    </w:p>
    <w:p w14:paraId="095BD9DD" w14:textId="77777777" w:rsidR="001869AF" w:rsidRPr="00B34C8C" w:rsidRDefault="00000000" w:rsidP="001869AF">
      <w:r w:rsidRPr="00CF0E4C">
        <w:t xml:space="preserve">Grass seed application to be in accordance with the </w:t>
      </w:r>
      <w:r w:rsidRPr="00B34C8C">
        <w:rPr>
          <w:b/>
          <w:i/>
        </w:rPr>
        <w:t xml:space="preserve">Table </w:t>
      </w:r>
      <w:r>
        <w:rPr>
          <w:b/>
          <w:i/>
        </w:rPr>
        <w:t xml:space="preserve">- </w:t>
      </w:r>
      <w:r w:rsidRPr="00B34C8C">
        <w:rPr>
          <w:b/>
          <w:i/>
        </w:rPr>
        <w:t>Seed Mixes</w:t>
      </w:r>
      <w:r w:rsidRPr="00B34C8C">
        <w:t xml:space="preserve"> </w:t>
      </w:r>
      <w:r>
        <w:t>in sub-clause</w:t>
      </w:r>
      <w:r w:rsidRPr="00CF0E4C">
        <w:t xml:space="preserve"> </w:t>
      </w:r>
      <w:r w:rsidRPr="00E57B0A">
        <w:rPr>
          <w:b/>
        </w:rPr>
        <w:t>Grass</w:t>
      </w:r>
      <w:r>
        <w:t xml:space="preserve"> in the clause </w:t>
      </w:r>
      <w:r w:rsidRPr="00E57B0A">
        <w:rPr>
          <w:b/>
        </w:rPr>
        <w:t>Materials</w:t>
      </w:r>
      <w:r>
        <w:t>.</w:t>
      </w:r>
    </w:p>
    <w:p w14:paraId="23C1A6B0" w14:textId="77777777" w:rsidR="001869AF" w:rsidRPr="00D10936" w:rsidRDefault="00000000" w:rsidP="001869AF">
      <w:pPr>
        <w:pStyle w:val="Heading3"/>
      </w:pPr>
      <w:bookmarkStart w:id="1157" w:name="_Toc390823876"/>
      <w:bookmarkStart w:id="1158" w:name="_Toc391429568"/>
      <w:bookmarkStart w:id="1159" w:name="_Toc396097006"/>
      <w:bookmarkStart w:id="1160" w:name="_Toc398800636"/>
      <w:r w:rsidRPr="00D10936">
        <w:t>Irrigation</w:t>
      </w:r>
      <w:bookmarkEnd w:id="1157"/>
      <w:bookmarkEnd w:id="1158"/>
      <w:bookmarkEnd w:id="1159"/>
      <w:bookmarkEnd w:id="1160"/>
    </w:p>
    <w:p w14:paraId="572478A4" w14:textId="77777777" w:rsidR="001869AF" w:rsidRPr="00CF0E4C" w:rsidRDefault="00000000" w:rsidP="001869AF">
      <w:r w:rsidRPr="00CF0E4C">
        <w:t>Water seeded areas as often as is required to keep the ground moist.</w:t>
      </w:r>
    </w:p>
    <w:p w14:paraId="2D350917" w14:textId="77777777" w:rsidR="001869AF" w:rsidRPr="00D10936" w:rsidRDefault="00000000" w:rsidP="001869AF">
      <w:pPr>
        <w:pStyle w:val="Heading3"/>
      </w:pPr>
      <w:bookmarkStart w:id="1161" w:name="_Toc390823877"/>
      <w:bookmarkStart w:id="1162" w:name="_Toc391429569"/>
      <w:bookmarkStart w:id="1163" w:name="_Toc396097007"/>
      <w:bookmarkStart w:id="1164" w:name="_Toc398800637"/>
      <w:r w:rsidRPr="00D10936">
        <w:t>Establishment</w:t>
      </w:r>
      <w:bookmarkEnd w:id="1161"/>
      <w:bookmarkEnd w:id="1162"/>
      <w:bookmarkEnd w:id="1163"/>
      <w:bookmarkEnd w:id="1164"/>
    </w:p>
    <w:p w14:paraId="66AA8534" w14:textId="77777777" w:rsidR="001869AF" w:rsidRPr="00CF0E4C" w:rsidRDefault="00000000" w:rsidP="001869AF">
      <w:r w:rsidRPr="00CF0E4C">
        <w:t>Maintain grassed area free of all weeds and insects.</w:t>
      </w:r>
    </w:p>
    <w:p w14:paraId="36C51187" w14:textId="77777777" w:rsidR="001869AF" w:rsidRPr="00CF0E4C" w:rsidRDefault="00000000" w:rsidP="001869AF">
      <w:r w:rsidRPr="00CF0E4C">
        <w:t>Ensure grass has and maintains complete uniform coverage with active growth.</w:t>
      </w:r>
    </w:p>
    <w:p w14:paraId="413E48A0" w14:textId="77777777" w:rsidR="001869AF" w:rsidRPr="00D10936" w:rsidRDefault="00000000" w:rsidP="001869AF">
      <w:pPr>
        <w:pStyle w:val="Heading3"/>
      </w:pPr>
      <w:bookmarkStart w:id="1165" w:name="_Toc390823878"/>
      <w:bookmarkStart w:id="1166" w:name="_Toc391429570"/>
      <w:bookmarkStart w:id="1167" w:name="_Toc396097008"/>
      <w:bookmarkStart w:id="1168" w:name="_Toc398800638"/>
      <w:r w:rsidRPr="00D10936">
        <w:t>Mowing</w:t>
      </w:r>
      <w:bookmarkEnd w:id="1165"/>
      <w:bookmarkEnd w:id="1166"/>
      <w:bookmarkEnd w:id="1167"/>
      <w:bookmarkEnd w:id="1168"/>
    </w:p>
    <w:p w14:paraId="0D750123" w14:textId="77777777" w:rsidR="001869AF" w:rsidRPr="00CF0E4C" w:rsidRDefault="00000000" w:rsidP="001869AF">
      <w:r w:rsidRPr="00CF0E4C">
        <w:t>Mow the grass as follows:</w:t>
      </w:r>
    </w:p>
    <w:p w14:paraId="5CB95B7A" w14:textId="77777777" w:rsidR="001869AF" w:rsidRPr="00CF0E4C" w:rsidRDefault="00000000">
      <w:pPr>
        <w:numPr>
          <w:ilvl w:val="0"/>
          <w:numId w:val="165"/>
        </w:numPr>
        <w:ind w:hanging="720"/>
      </w:pPr>
      <w:r w:rsidRPr="00CF0E4C">
        <w:t>First cut when height reaches 150 mm.</w:t>
      </w:r>
    </w:p>
    <w:p w14:paraId="4DF74743" w14:textId="77777777" w:rsidR="001869AF" w:rsidRPr="00CF0E4C" w:rsidRDefault="00000000">
      <w:pPr>
        <w:numPr>
          <w:ilvl w:val="0"/>
          <w:numId w:val="165"/>
        </w:numPr>
        <w:ind w:hanging="720"/>
      </w:pPr>
      <w:r w:rsidRPr="00CF0E4C">
        <w:t>Further cuts to maintain grass height in range 50 </w:t>
      </w:r>
      <w:r w:rsidRPr="00CF0E4C">
        <w:noBreakHyphen/>
        <w:t> 100 mm.</w:t>
      </w:r>
    </w:p>
    <w:p w14:paraId="2275BD6B" w14:textId="77777777" w:rsidR="001869AF" w:rsidRDefault="00000000" w:rsidP="001869AF">
      <w:pPr>
        <w:pStyle w:val="Heading2"/>
        <w:ind w:left="1418" w:hanging="1418"/>
      </w:pPr>
      <w:bookmarkStart w:id="1169" w:name="_Toc390823879"/>
      <w:bookmarkStart w:id="1170" w:name="_Toc391429571"/>
      <w:bookmarkStart w:id="1171" w:name="_Toc396097009"/>
      <w:bookmarkStart w:id="1172" w:name="_Toc398800639"/>
      <w:r>
        <w:t>Batter protection by hydroseeding</w:t>
      </w:r>
    </w:p>
    <w:p w14:paraId="19F070D0" w14:textId="77777777" w:rsidR="001869AF" w:rsidRDefault="00000000" w:rsidP="001869AF">
      <w:pPr>
        <w:pStyle w:val="Heading3"/>
        <w:spacing w:before="60"/>
        <w:ind w:left="1418" w:hanging="1418"/>
      </w:pPr>
      <w:r>
        <w:t>General</w:t>
      </w:r>
    </w:p>
    <w:p w14:paraId="3824A538" w14:textId="77777777" w:rsidR="001869AF" w:rsidRDefault="00000000" w:rsidP="001869AF">
      <w:r>
        <w:t xml:space="preserve">Use an approved </w:t>
      </w:r>
      <w:proofErr w:type="gramStart"/>
      <w:r>
        <w:t>hydraulically-applied</w:t>
      </w:r>
      <w:proofErr w:type="gramEnd"/>
      <w:r>
        <w:t xml:space="preserve"> proprietary erosion control Engineered Fibre Matrix (EFM) product.</w:t>
      </w:r>
    </w:p>
    <w:p w14:paraId="70E31E06" w14:textId="77777777" w:rsidR="001869AF" w:rsidRDefault="00000000" w:rsidP="001869AF">
      <w:r>
        <w:t>The EFM is to be 100% biodegradable, and is to be composed of 100% recycled, thermally refined (within a pressurized vessel) virgin wood fibres, crimped interlocking biodegradable fibres, mineral activators and wetting agents (including high-viscosity colloidal polysaccharides, cross-linked biopolymers, and water absorbents).</w:t>
      </w:r>
    </w:p>
    <w:p w14:paraId="5403AD5C" w14:textId="77777777" w:rsidR="001869AF" w:rsidRDefault="00000000" w:rsidP="001869AF">
      <w:r>
        <w:t xml:space="preserve">The EFM is to be </w:t>
      </w:r>
      <w:proofErr w:type="spellStart"/>
      <w:r>
        <w:t>phytosanitized</w:t>
      </w:r>
      <w:proofErr w:type="spellEnd"/>
      <w:r>
        <w:t>, free from plastic netting, and when cured is to form an intimate bond with the soil surface to create a continuous, porous, absorbent and flexible erosion resistant blanket that allows for rapid germination and accelerated plant growth.</w:t>
      </w:r>
    </w:p>
    <w:p w14:paraId="2C1E92E4" w14:textId="77777777" w:rsidR="001869AF" w:rsidRDefault="00000000" w:rsidP="001869AF">
      <w:r>
        <w:t xml:space="preserve">The EFM is to perform as a Bonded Fibre Matrix (BFM) product and may require a </w:t>
      </w:r>
      <w:proofErr w:type="gramStart"/>
      <w:r>
        <w:t>4-24 hour</w:t>
      </w:r>
      <w:proofErr w:type="gramEnd"/>
      <w:r>
        <w:t xml:space="preserve"> curing period to achieve maximum performance.</w:t>
      </w:r>
    </w:p>
    <w:p w14:paraId="2BF600F5" w14:textId="77777777" w:rsidR="001869AF" w:rsidRDefault="00000000" w:rsidP="001869AF">
      <w:pPr>
        <w:pStyle w:val="Heading3"/>
        <w:spacing w:before="60"/>
        <w:ind w:left="1418" w:hanging="1418"/>
      </w:pPr>
      <w:r>
        <w:t>Contractor submissions – Witness Point</w:t>
      </w:r>
    </w:p>
    <w:p w14:paraId="178F7F76" w14:textId="77777777" w:rsidR="001869AF" w:rsidRDefault="00000000" w:rsidP="001869AF">
      <w:r>
        <w:rPr>
          <w:b/>
        </w:rPr>
        <w:t xml:space="preserve">Witness Point - </w:t>
      </w:r>
      <w:r>
        <w:t>Product Data: Submit manufacturer’s product data and installation instructions. Include required substrate preparation, list of materials and application rates.</w:t>
      </w:r>
    </w:p>
    <w:p w14:paraId="77199E24" w14:textId="77777777" w:rsidR="001869AF" w:rsidRDefault="00000000" w:rsidP="001869AF">
      <w:pPr>
        <w:pStyle w:val="Heading3"/>
        <w:spacing w:before="60"/>
        <w:ind w:left="1418" w:hanging="1418"/>
      </w:pPr>
      <w:r>
        <w:lastRenderedPageBreak/>
        <w:t>Delivery, storage, and handling</w:t>
      </w:r>
    </w:p>
    <w:p w14:paraId="2CD4C7D6" w14:textId="77777777" w:rsidR="001869AF" w:rsidRDefault="00000000" w:rsidP="001869AF">
      <w:r>
        <w:t>Deliver materials and products in UV and weather-resistant factory labelled packages.</w:t>
      </w:r>
    </w:p>
    <w:p w14:paraId="7A0320D9" w14:textId="77777777" w:rsidR="001869AF" w:rsidRDefault="00000000" w:rsidP="001869AF">
      <w:r>
        <w:t>Store and handle in strict compliance with manufacturer’s instructions and recommendations.</w:t>
      </w:r>
    </w:p>
    <w:p w14:paraId="6510294E" w14:textId="77777777" w:rsidR="001869AF" w:rsidRDefault="00000000" w:rsidP="001869AF">
      <w:r>
        <w:t>Protect from damage, weather, excessive temperatures and construction operations.</w:t>
      </w:r>
    </w:p>
    <w:p w14:paraId="380D7492" w14:textId="77777777" w:rsidR="001869AF" w:rsidRDefault="00000000" w:rsidP="001869AF">
      <w:pPr>
        <w:pStyle w:val="Heading3"/>
        <w:spacing w:before="60"/>
        <w:ind w:left="1418" w:hanging="1418"/>
      </w:pPr>
      <w:r>
        <w:t>Materials</w:t>
      </w:r>
    </w:p>
    <w:p w14:paraId="773DD9B4" w14:textId="77777777" w:rsidR="001869AF" w:rsidRDefault="00000000" w:rsidP="001869AF">
      <w:r>
        <w:t>The EFM must conform to the following typical property values when uniformly applied at a rate of 3,900 kilograms per hectare under laboratory conditions.</w:t>
      </w:r>
    </w:p>
    <w:tbl>
      <w:tblPr>
        <w:tblStyle w:val="TableGrid"/>
        <w:tblW w:w="5000" w:type="pct"/>
        <w:tblLook w:val="0620" w:firstRow="1" w:lastRow="0" w:firstColumn="0" w:lastColumn="0" w:noHBand="1" w:noVBand="1"/>
      </w:tblPr>
      <w:tblGrid>
        <w:gridCol w:w="3436"/>
        <w:gridCol w:w="3436"/>
        <w:gridCol w:w="3436"/>
      </w:tblGrid>
      <w:tr w:rsidR="009838DF" w14:paraId="18D91E28" w14:textId="77777777" w:rsidTr="000D1EBD">
        <w:trPr>
          <w:cnfStyle w:val="100000000000" w:firstRow="1" w:lastRow="0" w:firstColumn="0" w:lastColumn="0" w:oddVBand="0" w:evenVBand="0" w:oddHBand="0" w:evenHBand="0" w:firstRowFirstColumn="0" w:firstRowLastColumn="0" w:lastRowFirstColumn="0" w:lastRowLastColumn="0"/>
          <w:trHeight w:val="280"/>
        </w:trPr>
        <w:tc>
          <w:tcPr>
            <w:tcW w:w="9510" w:type="dxa"/>
            <w:gridSpan w:val="3"/>
          </w:tcPr>
          <w:p w14:paraId="1AD5D856" w14:textId="77777777" w:rsidR="001869AF" w:rsidRPr="000D1EBD" w:rsidRDefault="00000000" w:rsidP="002A6645">
            <w:pPr>
              <w:rPr>
                <w:b w:val="0"/>
                <w:bCs/>
              </w:rPr>
            </w:pPr>
            <w:r w:rsidRPr="000D1EBD">
              <w:rPr>
                <w:bCs/>
              </w:rPr>
              <w:t>Table – Engineered Fibre Matrix Properties</w:t>
            </w:r>
          </w:p>
        </w:tc>
      </w:tr>
      <w:tr w:rsidR="009838DF" w14:paraId="06E2A8EF" w14:textId="77777777" w:rsidTr="000D1EBD">
        <w:trPr>
          <w:trHeight w:val="295"/>
        </w:trPr>
        <w:tc>
          <w:tcPr>
            <w:tcW w:w="3170" w:type="dxa"/>
          </w:tcPr>
          <w:p w14:paraId="5C669FE0" w14:textId="77777777" w:rsidR="001869AF" w:rsidRPr="009517D3" w:rsidRDefault="00000000" w:rsidP="002A6645">
            <w:pPr>
              <w:rPr>
                <w:b/>
              </w:rPr>
            </w:pPr>
            <w:r w:rsidRPr="009517D3">
              <w:rPr>
                <w:b/>
              </w:rPr>
              <w:t>Property</w:t>
            </w:r>
          </w:p>
        </w:tc>
        <w:tc>
          <w:tcPr>
            <w:tcW w:w="3170" w:type="dxa"/>
          </w:tcPr>
          <w:p w14:paraId="681028D1" w14:textId="77777777" w:rsidR="001869AF" w:rsidRPr="009517D3" w:rsidRDefault="00000000" w:rsidP="002A6645">
            <w:pPr>
              <w:rPr>
                <w:b/>
              </w:rPr>
            </w:pPr>
            <w:r w:rsidRPr="009517D3">
              <w:rPr>
                <w:b/>
              </w:rPr>
              <w:t>Test Method</w:t>
            </w:r>
          </w:p>
        </w:tc>
        <w:tc>
          <w:tcPr>
            <w:tcW w:w="3170" w:type="dxa"/>
          </w:tcPr>
          <w:p w14:paraId="4EFACEF7" w14:textId="77777777" w:rsidR="001869AF" w:rsidRPr="009517D3" w:rsidRDefault="00000000" w:rsidP="002A6645">
            <w:pPr>
              <w:rPr>
                <w:b/>
              </w:rPr>
            </w:pPr>
            <w:r w:rsidRPr="009517D3">
              <w:rPr>
                <w:b/>
              </w:rPr>
              <w:t>Required Tested Value</w:t>
            </w:r>
          </w:p>
        </w:tc>
      </w:tr>
      <w:tr w:rsidR="009838DF" w14:paraId="45459808" w14:textId="77777777" w:rsidTr="000D1EBD">
        <w:trPr>
          <w:trHeight w:val="280"/>
        </w:trPr>
        <w:tc>
          <w:tcPr>
            <w:tcW w:w="9510" w:type="dxa"/>
            <w:gridSpan w:val="3"/>
          </w:tcPr>
          <w:p w14:paraId="40778C13" w14:textId="77777777" w:rsidR="001869AF" w:rsidRPr="009517D3" w:rsidRDefault="00000000" w:rsidP="002A6645">
            <w:pPr>
              <w:rPr>
                <w:b/>
              </w:rPr>
            </w:pPr>
            <w:r w:rsidRPr="009517D3">
              <w:rPr>
                <w:b/>
              </w:rPr>
              <w:t>Physical</w:t>
            </w:r>
          </w:p>
        </w:tc>
      </w:tr>
      <w:tr w:rsidR="009838DF" w14:paraId="67349B92" w14:textId="77777777" w:rsidTr="000D1EBD">
        <w:trPr>
          <w:trHeight w:val="280"/>
        </w:trPr>
        <w:tc>
          <w:tcPr>
            <w:tcW w:w="3170" w:type="dxa"/>
          </w:tcPr>
          <w:p w14:paraId="19E650A9" w14:textId="77777777" w:rsidR="001869AF" w:rsidRPr="009517D3" w:rsidRDefault="00000000" w:rsidP="002A6645">
            <w:r w:rsidRPr="009517D3">
              <w:t>Mass Per Unit Area</w:t>
            </w:r>
          </w:p>
        </w:tc>
        <w:tc>
          <w:tcPr>
            <w:tcW w:w="3170" w:type="dxa"/>
          </w:tcPr>
          <w:p w14:paraId="33B1307F" w14:textId="77777777" w:rsidR="001869AF" w:rsidRPr="009517D3" w:rsidRDefault="00000000" w:rsidP="002A6645">
            <w:r w:rsidRPr="009517D3">
              <w:t>ASTM D6566</w:t>
            </w:r>
            <w:r w:rsidRPr="009517D3">
              <w:rPr>
                <w:vertAlign w:val="superscript"/>
              </w:rPr>
              <w:t>1</w:t>
            </w:r>
          </w:p>
        </w:tc>
        <w:tc>
          <w:tcPr>
            <w:tcW w:w="3170" w:type="dxa"/>
          </w:tcPr>
          <w:p w14:paraId="2F9E4E75" w14:textId="77777777" w:rsidR="001869AF" w:rsidRPr="009517D3" w:rsidRDefault="00000000" w:rsidP="002A6645">
            <w:r w:rsidRPr="009517D3">
              <w:rPr>
                <w:rFonts w:cs="Arial"/>
              </w:rPr>
              <w:t>≥</w:t>
            </w:r>
            <w:r w:rsidRPr="009517D3">
              <w:t xml:space="preserve"> 390 g/m</w:t>
            </w:r>
            <w:r w:rsidRPr="009517D3">
              <w:rPr>
                <w:vertAlign w:val="superscript"/>
              </w:rPr>
              <w:t>2</w:t>
            </w:r>
          </w:p>
        </w:tc>
      </w:tr>
      <w:tr w:rsidR="009838DF" w14:paraId="1E4728DA" w14:textId="77777777" w:rsidTr="000D1EBD">
        <w:trPr>
          <w:trHeight w:val="295"/>
        </w:trPr>
        <w:tc>
          <w:tcPr>
            <w:tcW w:w="3170" w:type="dxa"/>
          </w:tcPr>
          <w:p w14:paraId="68410B4D" w14:textId="77777777" w:rsidR="001869AF" w:rsidRPr="009517D3" w:rsidRDefault="00000000" w:rsidP="002A6645">
            <w:r w:rsidRPr="009517D3">
              <w:t>Thickness</w:t>
            </w:r>
          </w:p>
        </w:tc>
        <w:tc>
          <w:tcPr>
            <w:tcW w:w="3170" w:type="dxa"/>
          </w:tcPr>
          <w:p w14:paraId="225B6BF4" w14:textId="77777777" w:rsidR="001869AF" w:rsidRPr="009517D3" w:rsidRDefault="00000000" w:rsidP="002A6645">
            <w:r w:rsidRPr="009517D3">
              <w:t>ASTM D6525</w:t>
            </w:r>
            <w:r w:rsidRPr="009517D3">
              <w:rPr>
                <w:vertAlign w:val="superscript"/>
              </w:rPr>
              <w:t>1</w:t>
            </w:r>
          </w:p>
        </w:tc>
        <w:tc>
          <w:tcPr>
            <w:tcW w:w="3170" w:type="dxa"/>
          </w:tcPr>
          <w:p w14:paraId="28494775" w14:textId="77777777" w:rsidR="001869AF" w:rsidRPr="009517D3" w:rsidRDefault="00000000" w:rsidP="002A6645">
            <w:r w:rsidRPr="009517D3">
              <w:rPr>
                <w:rFonts w:cs="Arial"/>
              </w:rPr>
              <w:t>≥</w:t>
            </w:r>
            <w:r w:rsidRPr="009517D3">
              <w:t xml:space="preserve"> 4 mm</w:t>
            </w:r>
          </w:p>
        </w:tc>
      </w:tr>
      <w:tr w:rsidR="009838DF" w14:paraId="04FC4168" w14:textId="77777777" w:rsidTr="000D1EBD">
        <w:trPr>
          <w:trHeight w:val="280"/>
        </w:trPr>
        <w:tc>
          <w:tcPr>
            <w:tcW w:w="3170" w:type="dxa"/>
          </w:tcPr>
          <w:p w14:paraId="2AF6E267" w14:textId="77777777" w:rsidR="001869AF" w:rsidRPr="009517D3" w:rsidRDefault="00000000" w:rsidP="002A6645">
            <w:r w:rsidRPr="009517D3">
              <w:t>Ground Cover</w:t>
            </w:r>
          </w:p>
        </w:tc>
        <w:tc>
          <w:tcPr>
            <w:tcW w:w="3170" w:type="dxa"/>
          </w:tcPr>
          <w:p w14:paraId="5C584D87" w14:textId="77777777" w:rsidR="001869AF" w:rsidRPr="009517D3" w:rsidRDefault="00000000" w:rsidP="002A6645">
            <w:r w:rsidRPr="009517D3">
              <w:t>ASTM D6567</w:t>
            </w:r>
            <w:r w:rsidRPr="009517D3">
              <w:rPr>
                <w:vertAlign w:val="superscript"/>
              </w:rPr>
              <w:t>1</w:t>
            </w:r>
          </w:p>
        </w:tc>
        <w:tc>
          <w:tcPr>
            <w:tcW w:w="3170" w:type="dxa"/>
          </w:tcPr>
          <w:p w14:paraId="42A31227" w14:textId="77777777" w:rsidR="001869AF" w:rsidRPr="009517D3" w:rsidRDefault="00000000" w:rsidP="002A6645">
            <w:r w:rsidRPr="009517D3">
              <w:rPr>
                <w:rFonts w:cs="Arial"/>
              </w:rPr>
              <w:t>≥</w:t>
            </w:r>
            <w:r w:rsidRPr="009517D3">
              <w:t xml:space="preserve"> 98%</w:t>
            </w:r>
          </w:p>
        </w:tc>
      </w:tr>
      <w:tr w:rsidR="009838DF" w14:paraId="3CE2ACE6" w14:textId="77777777" w:rsidTr="000D1EBD">
        <w:trPr>
          <w:trHeight w:val="295"/>
        </w:trPr>
        <w:tc>
          <w:tcPr>
            <w:tcW w:w="3170" w:type="dxa"/>
          </w:tcPr>
          <w:p w14:paraId="5C65E116" w14:textId="77777777" w:rsidR="001869AF" w:rsidRPr="009517D3" w:rsidRDefault="00000000" w:rsidP="002A6645">
            <w:r w:rsidRPr="009517D3">
              <w:t>Water Holding Capacity</w:t>
            </w:r>
          </w:p>
        </w:tc>
        <w:tc>
          <w:tcPr>
            <w:tcW w:w="3170" w:type="dxa"/>
          </w:tcPr>
          <w:p w14:paraId="4B78EC92" w14:textId="77777777" w:rsidR="001869AF" w:rsidRPr="009517D3" w:rsidRDefault="00000000" w:rsidP="002A6645">
            <w:r w:rsidRPr="009517D3">
              <w:t>ASTM D7367</w:t>
            </w:r>
          </w:p>
        </w:tc>
        <w:tc>
          <w:tcPr>
            <w:tcW w:w="3170" w:type="dxa"/>
          </w:tcPr>
          <w:p w14:paraId="7918863C" w14:textId="77777777" w:rsidR="001869AF" w:rsidRPr="009517D3" w:rsidRDefault="00000000" w:rsidP="002A6645">
            <w:r w:rsidRPr="009517D3">
              <w:rPr>
                <w:rFonts w:cs="Arial"/>
              </w:rPr>
              <w:t xml:space="preserve">≥ </w:t>
            </w:r>
            <w:r w:rsidRPr="009517D3">
              <w:t>1,400%</w:t>
            </w:r>
          </w:p>
        </w:tc>
      </w:tr>
      <w:tr w:rsidR="009838DF" w14:paraId="5B6D2367" w14:textId="77777777" w:rsidTr="000D1EBD">
        <w:trPr>
          <w:trHeight w:val="280"/>
        </w:trPr>
        <w:tc>
          <w:tcPr>
            <w:tcW w:w="3170" w:type="dxa"/>
          </w:tcPr>
          <w:p w14:paraId="5F0FCC31" w14:textId="77777777" w:rsidR="001869AF" w:rsidRPr="009517D3" w:rsidRDefault="00000000" w:rsidP="002A6645">
            <w:r w:rsidRPr="009517D3">
              <w:t>Material Colour</w:t>
            </w:r>
          </w:p>
        </w:tc>
        <w:tc>
          <w:tcPr>
            <w:tcW w:w="3170" w:type="dxa"/>
          </w:tcPr>
          <w:p w14:paraId="7C196F6E" w14:textId="77777777" w:rsidR="001869AF" w:rsidRPr="009517D3" w:rsidRDefault="00000000" w:rsidP="002A6645">
            <w:r w:rsidRPr="009517D3">
              <w:t>Observed</w:t>
            </w:r>
          </w:p>
        </w:tc>
        <w:tc>
          <w:tcPr>
            <w:tcW w:w="3170" w:type="dxa"/>
          </w:tcPr>
          <w:p w14:paraId="76D4C3EC" w14:textId="77777777" w:rsidR="001869AF" w:rsidRPr="009517D3" w:rsidRDefault="00000000" w:rsidP="002A6645">
            <w:r w:rsidRPr="009517D3">
              <w:t>Green</w:t>
            </w:r>
          </w:p>
        </w:tc>
      </w:tr>
      <w:tr w:rsidR="009838DF" w14:paraId="215E62C5" w14:textId="77777777" w:rsidTr="000D1EBD">
        <w:trPr>
          <w:trHeight w:val="280"/>
        </w:trPr>
        <w:tc>
          <w:tcPr>
            <w:tcW w:w="9510" w:type="dxa"/>
            <w:gridSpan w:val="3"/>
          </w:tcPr>
          <w:p w14:paraId="04F40B33" w14:textId="77777777" w:rsidR="001869AF" w:rsidRPr="009517D3" w:rsidRDefault="00000000" w:rsidP="002A6645">
            <w:pPr>
              <w:rPr>
                <w:b/>
              </w:rPr>
            </w:pPr>
            <w:r w:rsidRPr="009517D3">
              <w:rPr>
                <w:b/>
              </w:rPr>
              <w:t>Performance</w:t>
            </w:r>
          </w:p>
        </w:tc>
      </w:tr>
      <w:tr w:rsidR="009838DF" w14:paraId="5C9ED272" w14:textId="77777777" w:rsidTr="000D1EBD">
        <w:trPr>
          <w:trHeight w:val="295"/>
        </w:trPr>
        <w:tc>
          <w:tcPr>
            <w:tcW w:w="3170" w:type="dxa"/>
          </w:tcPr>
          <w:p w14:paraId="3CFFDEBB" w14:textId="77777777" w:rsidR="001869AF" w:rsidRPr="009517D3" w:rsidRDefault="00000000" w:rsidP="002A6645">
            <w:r w:rsidRPr="009517D3">
              <w:t>Cover Factor</w:t>
            </w:r>
            <w:r w:rsidRPr="009517D3">
              <w:rPr>
                <w:vertAlign w:val="superscript"/>
              </w:rPr>
              <w:t>2</w:t>
            </w:r>
          </w:p>
        </w:tc>
        <w:tc>
          <w:tcPr>
            <w:tcW w:w="3170" w:type="dxa"/>
          </w:tcPr>
          <w:p w14:paraId="3F108A7E" w14:textId="77777777" w:rsidR="001869AF" w:rsidRPr="009517D3" w:rsidRDefault="00000000" w:rsidP="002A6645">
            <w:r w:rsidRPr="009517D3">
              <w:t>Large Scale Testing</w:t>
            </w:r>
          </w:p>
        </w:tc>
        <w:tc>
          <w:tcPr>
            <w:tcW w:w="3170" w:type="dxa"/>
          </w:tcPr>
          <w:p w14:paraId="789DE673" w14:textId="77777777" w:rsidR="001869AF" w:rsidRPr="009517D3" w:rsidRDefault="00000000" w:rsidP="002A6645">
            <w:r w:rsidRPr="009517D3">
              <w:rPr>
                <w:rFonts w:cs="Arial"/>
              </w:rPr>
              <w:t>≤</w:t>
            </w:r>
            <w:r w:rsidRPr="009517D3">
              <w:t xml:space="preserve"> 0.05</w:t>
            </w:r>
          </w:p>
        </w:tc>
      </w:tr>
      <w:tr w:rsidR="009838DF" w14:paraId="531A4250" w14:textId="77777777" w:rsidTr="000D1EBD">
        <w:trPr>
          <w:trHeight w:val="280"/>
        </w:trPr>
        <w:tc>
          <w:tcPr>
            <w:tcW w:w="3170" w:type="dxa"/>
          </w:tcPr>
          <w:p w14:paraId="53FC453E" w14:textId="77777777" w:rsidR="001869AF" w:rsidRPr="009517D3" w:rsidRDefault="00000000" w:rsidP="002A6645">
            <w:r w:rsidRPr="009517D3">
              <w:t>% Effectiveness</w:t>
            </w:r>
            <w:r w:rsidRPr="009517D3">
              <w:rPr>
                <w:vertAlign w:val="superscript"/>
              </w:rPr>
              <w:t>3</w:t>
            </w:r>
          </w:p>
        </w:tc>
        <w:tc>
          <w:tcPr>
            <w:tcW w:w="3170" w:type="dxa"/>
          </w:tcPr>
          <w:p w14:paraId="0FF92F99" w14:textId="77777777" w:rsidR="001869AF" w:rsidRPr="009517D3" w:rsidRDefault="00000000" w:rsidP="002A6645">
            <w:r w:rsidRPr="009517D3">
              <w:t>Large Scale Testing</w:t>
            </w:r>
          </w:p>
        </w:tc>
        <w:tc>
          <w:tcPr>
            <w:tcW w:w="3170" w:type="dxa"/>
          </w:tcPr>
          <w:p w14:paraId="65A3AC6A" w14:textId="77777777" w:rsidR="001869AF" w:rsidRPr="009517D3" w:rsidRDefault="00000000" w:rsidP="002A6645">
            <w:r w:rsidRPr="009517D3">
              <w:rPr>
                <w:rFonts w:cs="Arial"/>
              </w:rPr>
              <w:t xml:space="preserve">≥ </w:t>
            </w:r>
            <w:r w:rsidRPr="009517D3">
              <w:t>95 %</w:t>
            </w:r>
          </w:p>
        </w:tc>
      </w:tr>
      <w:tr w:rsidR="009838DF" w14:paraId="06980271" w14:textId="77777777" w:rsidTr="000D1EBD">
        <w:trPr>
          <w:trHeight w:val="280"/>
        </w:trPr>
        <w:tc>
          <w:tcPr>
            <w:tcW w:w="3170" w:type="dxa"/>
          </w:tcPr>
          <w:p w14:paraId="316ECECE" w14:textId="77777777" w:rsidR="001869AF" w:rsidRPr="009517D3" w:rsidRDefault="00000000" w:rsidP="002A6645">
            <w:r w:rsidRPr="009517D3">
              <w:t>Cure time</w:t>
            </w:r>
          </w:p>
        </w:tc>
        <w:tc>
          <w:tcPr>
            <w:tcW w:w="3170" w:type="dxa"/>
          </w:tcPr>
          <w:p w14:paraId="03008337" w14:textId="77777777" w:rsidR="001869AF" w:rsidRPr="009517D3" w:rsidRDefault="00000000" w:rsidP="002A6645">
            <w:r w:rsidRPr="009517D3">
              <w:t>Observed</w:t>
            </w:r>
          </w:p>
        </w:tc>
        <w:tc>
          <w:tcPr>
            <w:tcW w:w="3170" w:type="dxa"/>
          </w:tcPr>
          <w:p w14:paraId="45B6884E" w14:textId="77777777" w:rsidR="001869AF" w:rsidRPr="009517D3" w:rsidRDefault="00000000" w:rsidP="002A6645">
            <w:r w:rsidRPr="009517D3">
              <w:t>4 – 24 hours</w:t>
            </w:r>
          </w:p>
        </w:tc>
      </w:tr>
      <w:tr w:rsidR="009838DF" w14:paraId="4BCBDDC2" w14:textId="77777777" w:rsidTr="000D1EBD">
        <w:trPr>
          <w:trHeight w:val="295"/>
        </w:trPr>
        <w:tc>
          <w:tcPr>
            <w:tcW w:w="3170" w:type="dxa"/>
          </w:tcPr>
          <w:p w14:paraId="10A254F6" w14:textId="77777777" w:rsidR="001869AF" w:rsidRPr="009517D3" w:rsidRDefault="00000000" w:rsidP="002A6645">
            <w:r w:rsidRPr="009517D3">
              <w:t>Vegetation Establishment</w:t>
            </w:r>
          </w:p>
        </w:tc>
        <w:tc>
          <w:tcPr>
            <w:tcW w:w="3170" w:type="dxa"/>
          </w:tcPr>
          <w:p w14:paraId="3EA225C7" w14:textId="77777777" w:rsidR="001869AF" w:rsidRPr="009517D3" w:rsidRDefault="00000000" w:rsidP="002A6645">
            <w:r w:rsidRPr="009517D3">
              <w:t>ASTM D73221</w:t>
            </w:r>
          </w:p>
        </w:tc>
        <w:tc>
          <w:tcPr>
            <w:tcW w:w="3170" w:type="dxa"/>
          </w:tcPr>
          <w:p w14:paraId="6D9016E9" w14:textId="77777777" w:rsidR="001869AF" w:rsidRPr="009517D3" w:rsidRDefault="00000000" w:rsidP="002A6645">
            <w:r w:rsidRPr="009517D3">
              <w:rPr>
                <w:rFonts w:cs="Arial"/>
              </w:rPr>
              <w:t xml:space="preserve">≥ </w:t>
            </w:r>
            <w:r w:rsidRPr="009517D3">
              <w:t>600 %</w:t>
            </w:r>
          </w:p>
        </w:tc>
      </w:tr>
      <w:tr w:rsidR="009838DF" w14:paraId="1A6C8474" w14:textId="77777777" w:rsidTr="000D1EBD">
        <w:trPr>
          <w:trHeight w:val="280"/>
        </w:trPr>
        <w:tc>
          <w:tcPr>
            <w:tcW w:w="3170" w:type="dxa"/>
          </w:tcPr>
          <w:p w14:paraId="670731B8" w14:textId="77777777" w:rsidR="001869AF" w:rsidRPr="009517D3" w:rsidRDefault="00000000" w:rsidP="002A6645">
            <w:r w:rsidRPr="009517D3">
              <w:t>Functional Longevity</w:t>
            </w:r>
            <w:r w:rsidRPr="009517D3">
              <w:rPr>
                <w:vertAlign w:val="superscript"/>
              </w:rPr>
              <w:t>4</w:t>
            </w:r>
          </w:p>
        </w:tc>
        <w:tc>
          <w:tcPr>
            <w:tcW w:w="3170" w:type="dxa"/>
          </w:tcPr>
          <w:p w14:paraId="1A0B3C4F" w14:textId="77777777" w:rsidR="001869AF" w:rsidRPr="009517D3" w:rsidRDefault="00000000" w:rsidP="002A6645">
            <w:r w:rsidRPr="009517D3">
              <w:t>ASTM D5338</w:t>
            </w:r>
          </w:p>
        </w:tc>
        <w:tc>
          <w:tcPr>
            <w:tcW w:w="3170" w:type="dxa"/>
          </w:tcPr>
          <w:p w14:paraId="3C155BB8" w14:textId="77777777" w:rsidR="001869AF" w:rsidRPr="009517D3" w:rsidRDefault="00000000" w:rsidP="002A6645">
            <w:r w:rsidRPr="009517D3">
              <w:rPr>
                <w:rFonts w:cs="Arial"/>
              </w:rPr>
              <w:t xml:space="preserve">≤ </w:t>
            </w:r>
            <w:r w:rsidRPr="009517D3">
              <w:t>12 months</w:t>
            </w:r>
          </w:p>
        </w:tc>
      </w:tr>
      <w:tr w:rsidR="009838DF" w14:paraId="4511417C" w14:textId="77777777" w:rsidTr="000D1EBD">
        <w:trPr>
          <w:trHeight w:val="280"/>
        </w:trPr>
        <w:tc>
          <w:tcPr>
            <w:tcW w:w="9510" w:type="dxa"/>
            <w:gridSpan w:val="3"/>
          </w:tcPr>
          <w:p w14:paraId="50220B1D" w14:textId="77777777" w:rsidR="001869AF" w:rsidRPr="009517D3" w:rsidRDefault="00000000" w:rsidP="002A6645">
            <w:pPr>
              <w:rPr>
                <w:b/>
              </w:rPr>
            </w:pPr>
            <w:r w:rsidRPr="009517D3">
              <w:rPr>
                <w:b/>
              </w:rPr>
              <w:t>Environmental</w:t>
            </w:r>
          </w:p>
        </w:tc>
      </w:tr>
      <w:tr w:rsidR="009838DF" w14:paraId="5B501E68" w14:textId="77777777" w:rsidTr="000D1EBD">
        <w:trPr>
          <w:trHeight w:val="295"/>
        </w:trPr>
        <w:tc>
          <w:tcPr>
            <w:tcW w:w="3170" w:type="dxa"/>
          </w:tcPr>
          <w:p w14:paraId="420A05BE" w14:textId="77777777" w:rsidR="001869AF" w:rsidRPr="009517D3" w:rsidRDefault="00000000" w:rsidP="002A6645">
            <w:r w:rsidRPr="009517D3">
              <w:t>Ecotoxicity</w:t>
            </w:r>
          </w:p>
        </w:tc>
        <w:tc>
          <w:tcPr>
            <w:tcW w:w="3170" w:type="dxa"/>
          </w:tcPr>
          <w:p w14:paraId="158B1FBF" w14:textId="77777777" w:rsidR="001869AF" w:rsidRPr="009517D3" w:rsidRDefault="00000000" w:rsidP="002A6645">
            <w:r w:rsidRPr="009517D3">
              <w:t>EPA 2021.0 (USA)</w:t>
            </w:r>
          </w:p>
        </w:tc>
        <w:tc>
          <w:tcPr>
            <w:tcW w:w="3170" w:type="dxa"/>
          </w:tcPr>
          <w:p w14:paraId="154D8E13" w14:textId="77777777" w:rsidR="001869AF" w:rsidRPr="009517D3" w:rsidRDefault="00000000" w:rsidP="002A6645">
            <w:r w:rsidRPr="009517D3">
              <w:t>48-hr LC50 &gt; 100%</w:t>
            </w:r>
          </w:p>
        </w:tc>
      </w:tr>
      <w:tr w:rsidR="009838DF" w14:paraId="1FE8D056" w14:textId="77777777" w:rsidTr="000D1EBD">
        <w:trPr>
          <w:trHeight w:val="280"/>
        </w:trPr>
        <w:tc>
          <w:tcPr>
            <w:tcW w:w="3170" w:type="dxa"/>
          </w:tcPr>
          <w:p w14:paraId="2BAB5BC4" w14:textId="77777777" w:rsidR="001869AF" w:rsidRPr="009517D3" w:rsidRDefault="00000000" w:rsidP="002A6645">
            <w:r w:rsidRPr="009517D3">
              <w:t>Biodegradability</w:t>
            </w:r>
          </w:p>
        </w:tc>
        <w:tc>
          <w:tcPr>
            <w:tcW w:w="3170" w:type="dxa"/>
          </w:tcPr>
          <w:p w14:paraId="67EC3BD4" w14:textId="77777777" w:rsidR="001869AF" w:rsidRPr="009517D3" w:rsidRDefault="00000000" w:rsidP="002A6645">
            <w:r w:rsidRPr="009517D3">
              <w:t>ASTM D5338</w:t>
            </w:r>
          </w:p>
        </w:tc>
        <w:tc>
          <w:tcPr>
            <w:tcW w:w="3170" w:type="dxa"/>
          </w:tcPr>
          <w:p w14:paraId="6CC014BF" w14:textId="77777777" w:rsidR="001869AF" w:rsidRPr="009517D3" w:rsidRDefault="00000000" w:rsidP="002A6645">
            <w:r w:rsidRPr="009517D3">
              <w:t>Yes</w:t>
            </w:r>
          </w:p>
        </w:tc>
      </w:tr>
      <w:tr w:rsidR="009838DF" w14:paraId="14E6901D" w14:textId="77777777" w:rsidTr="000D1EBD">
        <w:trPr>
          <w:trHeight w:val="2483"/>
        </w:trPr>
        <w:tc>
          <w:tcPr>
            <w:tcW w:w="9510" w:type="dxa"/>
            <w:gridSpan w:val="3"/>
          </w:tcPr>
          <w:p w14:paraId="418D2AEA" w14:textId="77777777" w:rsidR="001869AF" w:rsidRPr="009517D3" w:rsidRDefault="00000000" w:rsidP="002A6645">
            <w:pPr>
              <w:rPr>
                <w:b/>
                <w:sz w:val="20"/>
              </w:rPr>
            </w:pPr>
            <w:r w:rsidRPr="009517D3">
              <w:rPr>
                <w:b/>
                <w:sz w:val="20"/>
              </w:rPr>
              <w:t>NOTES</w:t>
            </w:r>
          </w:p>
          <w:p w14:paraId="5FB42B46" w14:textId="77777777" w:rsidR="001869AF" w:rsidRPr="00083C48" w:rsidRDefault="00000000" w:rsidP="002A6645">
            <w:r w:rsidRPr="009517D3">
              <w:rPr>
                <w:sz w:val="20"/>
              </w:rPr>
              <w:t>1</w:t>
            </w:r>
            <w:r w:rsidRPr="00083C48">
              <w:t xml:space="preserve">. ASTM test methods developed for Rolled Erosion Control Products and have been modified to accommodate </w:t>
            </w:r>
            <w:proofErr w:type="gramStart"/>
            <w:r w:rsidRPr="00083C48">
              <w:t>Hydraulically-Applied</w:t>
            </w:r>
            <w:proofErr w:type="gramEnd"/>
            <w:r w:rsidRPr="00083C48">
              <w:t xml:space="preserve"> Erosion Control Products.</w:t>
            </w:r>
          </w:p>
          <w:p w14:paraId="1DECF539" w14:textId="77777777" w:rsidR="001869AF" w:rsidRPr="00083C48" w:rsidRDefault="00000000" w:rsidP="002A6645">
            <w:r w:rsidRPr="00083C48">
              <w:t>2. Cover Factor is calculated as soil loss ratio of treated surface versus an untreated control surface.</w:t>
            </w:r>
          </w:p>
          <w:p w14:paraId="2688488D" w14:textId="77777777" w:rsidR="001869AF" w:rsidRPr="00083C48" w:rsidRDefault="00000000" w:rsidP="002A6645">
            <w:r w:rsidRPr="00083C48">
              <w:t>3. % Effectiveness = One minus Cover Factor multiplied by 100%.</w:t>
            </w:r>
          </w:p>
          <w:p w14:paraId="55540F94" w14:textId="77777777" w:rsidR="001869AF" w:rsidRPr="009517D3" w:rsidRDefault="00000000" w:rsidP="002A6645">
            <w:r w:rsidRPr="00083C48">
              <w:t>4. Functional Longevity is the estimated time period, based upon ASTM D5338 testing and field observations, that a material can be anticipated to provide erosion control and agronomic benefits as influenced by composition, as well as site-specific conditions, including; but not limited to – temperature, moisture, light conditions, soils, biological activity, vegetative establishment and other environmental factors.</w:t>
            </w:r>
          </w:p>
        </w:tc>
      </w:tr>
    </w:tbl>
    <w:p w14:paraId="6C3358DD" w14:textId="77777777" w:rsidR="001869AF" w:rsidRDefault="001869AF" w:rsidP="001869AF"/>
    <w:p w14:paraId="08E4F632" w14:textId="77777777" w:rsidR="001869AF" w:rsidRDefault="00000000" w:rsidP="001869AF">
      <w:pPr>
        <w:pStyle w:val="Heading3"/>
        <w:spacing w:before="60"/>
        <w:ind w:left="1418" w:hanging="1418"/>
      </w:pPr>
      <w:r>
        <w:t>Composition</w:t>
      </w:r>
    </w:p>
    <w:p w14:paraId="52C5A2D2" w14:textId="77777777" w:rsidR="001869AF" w:rsidRDefault="00000000" w:rsidP="001869AF">
      <w:r>
        <w:t xml:space="preserve">All components of the EFM shall be pre-packaged by the Manufacturer to assure both material performance and compliance with the following values. Under no circumstances shall field mixing of </w:t>
      </w:r>
      <w:r>
        <w:lastRenderedPageBreak/>
        <w:t xml:space="preserve">components be permitted. No chemical additives </w:t>
      </w:r>
      <w:proofErr w:type="gramStart"/>
      <w:r>
        <w:t>with the exception of</w:t>
      </w:r>
      <w:proofErr w:type="gramEnd"/>
      <w:r>
        <w:t xml:space="preserve"> fertilizer, soil neutralizers and </w:t>
      </w:r>
      <w:proofErr w:type="spellStart"/>
      <w:r>
        <w:t>biostimulant</w:t>
      </w:r>
      <w:proofErr w:type="spellEnd"/>
      <w:r>
        <w:t xml:space="preserve"> materials should be added to this product. </w:t>
      </w:r>
    </w:p>
    <w:p w14:paraId="03043726" w14:textId="77777777" w:rsidR="001869AF" w:rsidRDefault="00000000">
      <w:pPr>
        <w:numPr>
          <w:ilvl w:val="0"/>
          <w:numId w:val="172"/>
        </w:numPr>
      </w:pPr>
      <w:r>
        <w:t xml:space="preserve">Thermally Processed* (within a pressurized vessel) Virgin Wood Fibres – 77% </w:t>
      </w:r>
    </w:p>
    <w:p w14:paraId="53C44CA6" w14:textId="77777777" w:rsidR="001869AF" w:rsidRDefault="00000000">
      <w:pPr>
        <w:numPr>
          <w:ilvl w:val="1"/>
          <w:numId w:val="172"/>
        </w:numPr>
      </w:pPr>
      <w:r>
        <w:t>*</w:t>
      </w:r>
      <w:r w:rsidRPr="008C24BD">
        <w:rPr>
          <w:i/>
        </w:rPr>
        <w:t>Heated to a temperature greater than 193 degrees Celsius for 5 minutes at a pressure greater than 345 kPa.</w:t>
      </w:r>
    </w:p>
    <w:p w14:paraId="2CBD5DB7" w14:textId="77777777" w:rsidR="001869AF" w:rsidRDefault="00000000">
      <w:pPr>
        <w:numPr>
          <w:ilvl w:val="0"/>
          <w:numId w:val="172"/>
        </w:numPr>
      </w:pPr>
      <w:r>
        <w:t>Wetting agents (including high-viscosity colloidal polysaccharides, cross-linked biopolymers, and water absorbents) – 18%</w:t>
      </w:r>
    </w:p>
    <w:p w14:paraId="77C1050D" w14:textId="77777777" w:rsidR="001869AF" w:rsidRDefault="00000000">
      <w:pPr>
        <w:numPr>
          <w:ilvl w:val="0"/>
          <w:numId w:val="172"/>
        </w:numPr>
      </w:pPr>
      <w:r>
        <w:t xml:space="preserve">Crimped Biodegradable Interlocking Fibres – 2.5% </w:t>
      </w:r>
    </w:p>
    <w:p w14:paraId="42EBC02E" w14:textId="77777777" w:rsidR="001869AF" w:rsidRDefault="00000000">
      <w:pPr>
        <w:numPr>
          <w:ilvl w:val="0"/>
          <w:numId w:val="172"/>
        </w:numPr>
      </w:pPr>
      <w:r>
        <w:t>Micro-Pore Granules – 2.5%</w:t>
      </w:r>
    </w:p>
    <w:p w14:paraId="6938734F" w14:textId="77777777" w:rsidR="001869AF" w:rsidRDefault="00000000" w:rsidP="001869AF">
      <w:pPr>
        <w:pStyle w:val="Heading3"/>
        <w:spacing w:before="60"/>
        <w:ind w:left="1418" w:hanging="1418"/>
      </w:pPr>
      <w:r>
        <w:t>Packaging</w:t>
      </w:r>
    </w:p>
    <w:p w14:paraId="35AC8C4B" w14:textId="77777777" w:rsidR="001869AF" w:rsidRDefault="00000000" w:rsidP="001869AF">
      <w:r>
        <w:t>Bags: Net Weight – 22.7 kg, UV and weather-resistant plastic film</w:t>
      </w:r>
    </w:p>
    <w:p w14:paraId="378EF6FB" w14:textId="77777777" w:rsidR="001869AF" w:rsidRDefault="00000000" w:rsidP="001869AF">
      <w:r>
        <w:t>Pallets: Weather-proof, stretch-wrapped with UV resistant pallet cover</w:t>
      </w:r>
    </w:p>
    <w:p w14:paraId="02A5DDF1" w14:textId="77777777" w:rsidR="001869AF" w:rsidRDefault="00000000" w:rsidP="001869AF">
      <w:r>
        <w:t>Pallet Quantity: 40 bags/pallet or 909 kg/pallet</w:t>
      </w:r>
    </w:p>
    <w:p w14:paraId="30402977" w14:textId="77777777" w:rsidR="001869AF" w:rsidRDefault="00000000" w:rsidP="001869AF">
      <w:pPr>
        <w:pStyle w:val="Heading3"/>
        <w:spacing w:before="60"/>
        <w:ind w:left="1418" w:hanging="1418"/>
      </w:pPr>
      <w:r>
        <w:t>Soil testing – Witness Point</w:t>
      </w:r>
    </w:p>
    <w:p w14:paraId="28837594" w14:textId="77777777" w:rsidR="001869AF" w:rsidRDefault="00000000" w:rsidP="001869AF">
      <w:r>
        <w:t>Soil Samples shall be taken and sent to a third-party, independent lab for analysis.</w:t>
      </w:r>
    </w:p>
    <w:p w14:paraId="564273D9" w14:textId="77777777" w:rsidR="001869AF" w:rsidRDefault="00000000" w:rsidP="001869AF">
      <w:r>
        <w:t>The tests shall include analysis and interpretation of results.</w:t>
      </w:r>
    </w:p>
    <w:p w14:paraId="4E6337CE" w14:textId="77777777" w:rsidR="001869AF" w:rsidRDefault="00000000" w:rsidP="001869AF">
      <w:r>
        <w:t>The soil testing methods used shall be compliant with recognized agronomic testing standards, for revegetation of disturbed sites.</w:t>
      </w:r>
    </w:p>
    <w:p w14:paraId="4F60A9DC" w14:textId="77777777" w:rsidR="001869AF" w:rsidRDefault="00000000" w:rsidP="001869AF">
      <w:r>
        <w:t>Soil Analysis shall include results for:</w:t>
      </w:r>
    </w:p>
    <w:p w14:paraId="4A613676" w14:textId="77777777" w:rsidR="001869AF" w:rsidRDefault="00000000">
      <w:pPr>
        <w:numPr>
          <w:ilvl w:val="0"/>
          <w:numId w:val="173"/>
        </w:numPr>
      </w:pPr>
      <w:r>
        <w:t>Soil pH</w:t>
      </w:r>
    </w:p>
    <w:p w14:paraId="0E732908" w14:textId="77777777" w:rsidR="001869AF" w:rsidRDefault="00000000">
      <w:pPr>
        <w:numPr>
          <w:ilvl w:val="0"/>
          <w:numId w:val="173"/>
        </w:numPr>
      </w:pPr>
      <w:r>
        <w:t>Soluble Salts</w:t>
      </w:r>
    </w:p>
    <w:p w14:paraId="72F9DB6A" w14:textId="77777777" w:rsidR="001869AF" w:rsidRDefault="00000000">
      <w:pPr>
        <w:numPr>
          <w:ilvl w:val="0"/>
          <w:numId w:val="173"/>
        </w:numPr>
      </w:pPr>
      <w:r>
        <w:t>Excess Carbonate</w:t>
      </w:r>
    </w:p>
    <w:p w14:paraId="76636498" w14:textId="77777777" w:rsidR="001869AF" w:rsidRDefault="00000000">
      <w:pPr>
        <w:numPr>
          <w:ilvl w:val="0"/>
          <w:numId w:val="173"/>
        </w:numPr>
      </w:pPr>
      <w:r>
        <w:t>Organic Matter</w:t>
      </w:r>
    </w:p>
    <w:p w14:paraId="5E171B6B" w14:textId="77777777" w:rsidR="001869AF" w:rsidRDefault="00000000">
      <w:pPr>
        <w:numPr>
          <w:ilvl w:val="0"/>
          <w:numId w:val="173"/>
        </w:numPr>
      </w:pPr>
      <w:r>
        <w:t>Nutrient readings for:</w:t>
      </w:r>
    </w:p>
    <w:p w14:paraId="3783CFFB" w14:textId="77777777" w:rsidR="001869AF" w:rsidRDefault="00000000">
      <w:pPr>
        <w:numPr>
          <w:ilvl w:val="0"/>
          <w:numId w:val="173"/>
        </w:numPr>
      </w:pPr>
      <w:r>
        <w:t>Nitrogen, Phosphorus, Potassium</w:t>
      </w:r>
    </w:p>
    <w:p w14:paraId="56CEB08A" w14:textId="77777777" w:rsidR="001869AF" w:rsidRDefault="00000000">
      <w:pPr>
        <w:numPr>
          <w:ilvl w:val="0"/>
          <w:numId w:val="173"/>
        </w:numPr>
      </w:pPr>
      <w:r>
        <w:t>Magnesium, Calcium, Sodium, Manganese, Sulphur, Zinc, Copper, Iron, Boron</w:t>
      </w:r>
    </w:p>
    <w:p w14:paraId="52578E99" w14:textId="77777777" w:rsidR="001869AF" w:rsidRDefault="00000000">
      <w:pPr>
        <w:numPr>
          <w:ilvl w:val="0"/>
          <w:numId w:val="173"/>
        </w:numPr>
      </w:pPr>
      <w:r>
        <w:t>Cation Exchange Capacity</w:t>
      </w:r>
    </w:p>
    <w:p w14:paraId="04067614" w14:textId="77777777" w:rsidR="001869AF" w:rsidRDefault="00000000">
      <w:pPr>
        <w:numPr>
          <w:ilvl w:val="0"/>
          <w:numId w:val="173"/>
        </w:numPr>
      </w:pPr>
      <w:r>
        <w:t>Percent Base Saturation Sodium</w:t>
      </w:r>
    </w:p>
    <w:p w14:paraId="06EC7F5D" w14:textId="77777777" w:rsidR="001869AF" w:rsidRDefault="00000000" w:rsidP="001869AF">
      <w:r w:rsidRPr="001533DE">
        <w:rPr>
          <w:b/>
        </w:rPr>
        <w:t>Witness Point</w:t>
      </w:r>
      <w:r>
        <w:t xml:space="preserve"> – Obtain Superintendent’s approval before using additives not listed above in Composition sub-clause. Approved additives are to be applied with the hydroseeding slurry at Manufacturer recommended rates based on soil test results.</w:t>
      </w:r>
    </w:p>
    <w:p w14:paraId="39DEB8B3" w14:textId="77777777" w:rsidR="001869AF" w:rsidRDefault="00000000" w:rsidP="001869AF">
      <w:pPr>
        <w:pStyle w:val="Heading3"/>
        <w:spacing w:before="60"/>
        <w:ind w:left="1418" w:hanging="1418"/>
      </w:pPr>
      <w:r>
        <w:t>Vegetation species selection</w:t>
      </w:r>
    </w:p>
    <w:p w14:paraId="3060816C" w14:textId="77777777" w:rsidR="001869AF" w:rsidRDefault="00000000" w:rsidP="001869AF">
      <w:r>
        <w:t>Once soils have been analysed for agronomic potential and amendment recommendations, selection of suitable plant species for achieving sustainable growth and effective erosion control shall be determined by a qualified seed supplier, consulting professional and/or regulatory agency. Species selection and establishment shall be compliant with LANDSCAPE.</w:t>
      </w:r>
    </w:p>
    <w:p w14:paraId="0151D046" w14:textId="77777777" w:rsidR="001869AF" w:rsidRDefault="00000000" w:rsidP="001869AF">
      <w:r>
        <w:t>Site and project specific information considered for species selection shall include:</w:t>
      </w:r>
    </w:p>
    <w:p w14:paraId="3AAFBE35" w14:textId="77777777" w:rsidR="001869AF" w:rsidRDefault="00000000">
      <w:pPr>
        <w:numPr>
          <w:ilvl w:val="0"/>
          <w:numId w:val="174"/>
        </w:numPr>
      </w:pPr>
      <w:r>
        <w:t>Project Location and Planning</w:t>
      </w:r>
    </w:p>
    <w:p w14:paraId="0320DA9D" w14:textId="77777777" w:rsidR="001869AF" w:rsidRDefault="00000000">
      <w:pPr>
        <w:numPr>
          <w:ilvl w:val="1"/>
          <w:numId w:val="174"/>
        </w:numPr>
      </w:pPr>
      <w:r>
        <w:t>Climate</w:t>
      </w:r>
    </w:p>
    <w:p w14:paraId="1E6F726F" w14:textId="77777777" w:rsidR="001869AF" w:rsidRDefault="00000000">
      <w:pPr>
        <w:numPr>
          <w:ilvl w:val="1"/>
          <w:numId w:val="174"/>
        </w:numPr>
      </w:pPr>
      <w:r>
        <w:t>Elevation</w:t>
      </w:r>
    </w:p>
    <w:p w14:paraId="3485C50C" w14:textId="77777777" w:rsidR="001869AF" w:rsidRDefault="00000000">
      <w:pPr>
        <w:numPr>
          <w:ilvl w:val="1"/>
          <w:numId w:val="174"/>
        </w:numPr>
      </w:pPr>
      <w:r>
        <w:lastRenderedPageBreak/>
        <w:t>Aspect</w:t>
      </w:r>
    </w:p>
    <w:p w14:paraId="0AE53B19" w14:textId="77777777" w:rsidR="001869AF" w:rsidRDefault="00000000">
      <w:pPr>
        <w:numPr>
          <w:ilvl w:val="1"/>
          <w:numId w:val="174"/>
        </w:numPr>
      </w:pPr>
      <w:r>
        <w:t>Slope/Gradient</w:t>
      </w:r>
    </w:p>
    <w:p w14:paraId="1718EA7A" w14:textId="77777777" w:rsidR="001869AF" w:rsidRDefault="00000000">
      <w:pPr>
        <w:numPr>
          <w:ilvl w:val="1"/>
          <w:numId w:val="174"/>
        </w:numPr>
      </w:pPr>
      <w:r>
        <w:t>Permanent or Temporary Planting</w:t>
      </w:r>
    </w:p>
    <w:p w14:paraId="31E80D3C" w14:textId="77777777" w:rsidR="001869AF" w:rsidRDefault="00000000">
      <w:pPr>
        <w:numPr>
          <w:ilvl w:val="1"/>
          <w:numId w:val="174"/>
        </w:numPr>
      </w:pPr>
      <w:r>
        <w:t>Installation Date(s)</w:t>
      </w:r>
    </w:p>
    <w:p w14:paraId="2E507224" w14:textId="77777777" w:rsidR="001869AF" w:rsidRDefault="00000000">
      <w:pPr>
        <w:numPr>
          <w:ilvl w:val="0"/>
          <w:numId w:val="174"/>
        </w:numPr>
      </w:pPr>
      <w:r>
        <w:t>Soil Conditions</w:t>
      </w:r>
    </w:p>
    <w:p w14:paraId="5F37A385" w14:textId="77777777" w:rsidR="001869AF" w:rsidRDefault="00000000">
      <w:pPr>
        <w:numPr>
          <w:ilvl w:val="1"/>
          <w:numId w:val="174"/>
        </w:numPr>
      </w:pPr>
      <w:r>
        <w:t>Soil Texture</w:t>
      </w:r>
    </w:p>
    <w:p w14:paraId="74891A5A" w14:textId="77777777" w:rsidR="001869AF" w:rsidRDefault="00000000">
      <w:pPr>
        <w:numPr>
          <w:ilvl w:val="1"/>
          <w:numId w:val="174"/>
        </w:numPr>
      </w:pPr>
      <w:r>
        <w:t>Soil pH</w:t>
      </w:r>
    </w:p>
    <w:p w14:paraId="4AC4E442" w14:textId="77777777" w:rsidR="001869AF" w:rsidRDefault="00000000">
      <w:pPr>
        <w:numPr>
          <w:ilvl w:val="1"/>
          <w:numId w:val="174"/>
        </w:numPr>
      </w:pPr>
      <w:r>
        <w:t>Toxicities/Deficiencies noted in the previous section.</w:t>
      </w:r>
    </w:p>
    <w:p w14:paraId="7E7591AA" w14:textId="77777777" w:rsidR="001869AF" w:rsidRDefault="00000000">
      <w:pPr>
        <w:numPr>
          <w:ilvl w:val="0"/>
          <w:numId w:val="174"/>
        </w:numPr>
      </w:pPr>
      <w:r>
        <w:t>Site Maintenance Requirements</w:t>
      </w:r>
    </w:p>
    <w:p w14:paraId="7F6210DA" w14:textId="77777777" w:rsidR="001869AF" w:rsidRDefault="00000000">
      <w:pPr>
        <w:numPr>
          <w:ilvl w:val="1"/>
          <w:numId w:val="174"/>
        </w:numPr>
      </w:pPr>
      <w:r>
        <w:t>Mowing</w:t>
      </w:r>
    </w:p>
    <w:p w14:paraId="702D8330" w14:textId="77777777" w:rsidR="001869AF" w:rsidRDefault="00000000">
      <w:pPr>
        <w:numPr>
          <w:ilvl w:val="1"/>
          <w:numId w:val="174"/>
        </w:numPr>
      </w:pPr>
      <w:r>
        <w:t>Irrigation</w:t>
      </w:r>
    </w:p>
    <w:p w14:paraId="1D0EBC5B" w14:textId="77777777" w:rsidR="001869AF" w:rsidRDefault="00000000">
      <w:pPr>
        <w:numPr>
          <w:ilvl w:val="1"/>
          <w:numId w:val="174"/>
        </w:numPr>
      </w:pPr>
      <w:r>
        <w:t>Animal grazing preference</w:t>
      </w:r>
    </w:p>
    <w:p w14:paraId="595CA288" w14:textId="77777777" w:rsidR="001869AF" w:rsidRDefault="00000000">
      <w:pPr>
        <w:numPr>
          <w:ilvl w:val="0"/>
          <w:numId w:val="174"/>
        </w:numPr>
      </w:pPr>
      <w:r>
        <w:t>Preferred Vegetation</w:t>
      </w:r>
    </w:p>
    <w:p w14:paraId="51D43371" w14:textId="77777777" w:rsidR="001869AF" w:rsidRDefault="00000000">
      <w:pPr>
        <w:numPr>
          <w:ilvl w:val="1"/>
          <w:numId w:val="174"/>
        </w:numPr>
      </w:pPr>
      <w:r>
        <w:t>Drought Tolerant</w:t>
      </w:r>
    </w:p>
    <w:p w14:paraId="54C64F70" w14:textId="77777777" w:rsidR="001869AF" w:rsidRDefault="00000000">
      <w:pPr>
        <w:numPr>
          <w:ilvl w:val="1"/>
          <w:numId w:val="174"/>
        </w:numPr>
      </w:pPr>
      <w:r>
        <w:t>Native Vegetation</w:t>
      </w:r>
    </w:p>
    <w:p w14:paraId="56E27046" w14:textId="77777777" w:rsidR="001869AF" w:rsidRDefault="00000000">
      <w:pPr>
        <w:numPr>
          <w:ilvl w:val="1"/>
          <w:numId w:val="174"/>
        </w:numPr>
      </w:pPr>
      <w:r>
        <w:t>Shrub Species</w:t>
      </w:r>
    </w:p>
    <w:p w14:paraId="47FA1F8C" w14:textId="77777777" w:rsidR="001869AF" w:rsidRDefault="00000000">
      <w:pPr>
        <w:numPr>
          <w:ilvl w:val="1"/>
          <w:numId w:val="174"/>
        </w:numPr>
      </w:pPr>
      <w:r>
        <w:t>Turf Grasses</w:t>
      </w:r>
    </w:p>
    <w:p w14:paraId="619909D6" w14:textId="77777777" w:rsidR="001869AF" w:rsidRDefault="00000000">
      <w:pPr>
        <w:numPr>
          <w:ilvl w:val="1"/>
          <w:numId w:val="174"/>
        </w:numPr>
      </w:pPr>
      <w:r>
        <w:t>Cool Season</w:t>
      </w:r>
    </w:p>
    <w:p w14:paraId="471B37A0" w14:textId="77777777" w:rsidR="001869AF" w:rsidRDefault="00000000">
      <w:pPr>
        <w:numPr>
          <w:ilvl w:val="1"/>
          <w:numId w:val="174"/>
        </w:numPr>
      </w:pPr>
      <w:r>
        <w:t>Warm Season</w:t>
      </w:r>
    </w:p>
    <w:p w14:paraId="7A31C9A4" w14:textId="77777777" w:rsidR="001869AF" w:rsidRDefault="00000000">
      <w:pPr>
        <w:numPr>
          <w:ilvl w:val="1"/>
          <w:numId w:val="174"/>
        </w:numPr>
      </w:pPr>
      <w:r>
        <w:t>Blend of Cool and Warm Season</w:t>
      </w:r>
    </w:p>
    <w:p w14:paraId="63119495" w14:textId="77777777" w:rsidR="001869AF" w:rsidRDefault="00000000">
      <w:pPr>
        <w:numPr>
          <w:ilvl w:val="1"/>
          <w:numId w:val="174"/>
        </w:numPr>
      </w:pPr>
      <w:r>
        <w:t>Legume Species</w:t>
      </w:r>
    </w:p>
    <w:p w14:paraId="347E09A5" w14:textId="77777777" w:rsidR="001869AF" w:rsidRDefault="00000000">
      <w:pPr>
        <w:numPr>
          <w:ilvl w:val="1"/>
          <w:numId w:val="174"/>
        </w:numPr>
      </w:pPr>
      <w:r>
        <w:t xml:space="preserve">Cover Crops </w:t>
      </w:r>
    </w:p>
    <w:p w14:paraId="6244DFE6" w14:textId="77777777" w:rsidR="001869AF" w:rsidRDefault="00000000" w:rsidP="001869AF">
      <w:pPr>
        <w:pStyle w:val="Heading3"/>
        <w:spacing w:before="60"/>
        <w:ind w:left="1418" w:hanging="1418"/>
      </w:pPr>
      <w:r>
        <w:t>Substrate and seedbed preparation</w:t>
      </w:r>
    </w:p>
    <w:p w14:paraId="074E560C" w14:textId="77777777" w:rsidR="001869AF" w:rsidRDefault="00000000" w:rsidP="001869AF">
      <w:r>
        <w:t>Examine substrates and conditions where materials will be applied.</w:t>
      </w:r>
    </w:p>
    <w:p w14:paraId="6347B584" w14:textId="77777777" w:rsidR="001869AF" w:rsidRDefault="00000000" w:rsidP="001869AF">
      <w:r>
        <w:t>Apply products to geotechnically stable slopes that have been designed and constructed to divert runoff away from the face of the slope.</w:t>
      </w:r>
    </w:p>
    <w:p w14:paraId="510B7AC5" w14:textId="77777777" w:rsidR="001869AF" w:rsidRDefault="00000000" w:rsidP="001869AF">
      <w:r>
        <w:t>Do not proceed with installation until satisfactory conditions are established.</w:t>
      </w:r>
    </w:p>
    <w:p w14:paraId="4071AE09" w14:textId="77777777" w:rsidR="001869AF" w:rsidRDefault="00000000" w:rsidP="001869AF">
      <w:r>
        <w:t>Depending upon project sequencing and intended application, prepare seedbed in compliance with other specifications.</w:t>
      </w:r>
    </w:p>
    <w:p w14:paraId="642E5A45" w14:textId="77777777" w:rsidR="001869AF" w:rsidRDefault="00000000" w:rsidP="001869AF">
      <w:pPr>
        <w:pStyle w:val="Heading3"/>
        <w:spacing w:before="60"/>
        <w:ind w:left="1418" w:hanging="1418"/>
      </w:pPr>
      <w:r>
        <w:t>Installation</w:t>
      </w:r>
    </w:p>
    <w:p w14:paraId="614A0273" w14:textId="77777777" w:rsidR="001869AF" w:rsidRDefault="00000000" w:rsidP="001869AF">
      <w:r>
        <w:t>Strictly comply with equipment manufacturer's installation instructions and recommendations.</w:t>
      </w:r>
    </w:p>
    <w:p w14:paraId="6F4CD981" w14:textId="77777777" w:rsidR="001869AF" w:rsidRDefault="00000000" w:rsidP="001869AF">
      <w:r>
        <w:t>Use approved hydroseeding machines with fan-type nozzle (50-degree tip).</w:t>
      </w:r>
    </w:p>
    <w:p w14:paraId="724120FF" w14:textId="77777777" w:rsidR="001869AF" w:rsidRDefault="00000000" w:rsidP="001869AF">
      <w:r>
        <w:t>To achieve optimum soil surface coverage, apply EFM from opposing directions to soil surface.</w:t>
      </w:r>
    </w:p>
    <w:p w14:paraId="479BCFA5" w14:textId="77777777" w:rsidR="001869AF" w:rsidRDefault="00000000" w:rsidP="001869AF">
      <w:r>
        <w:t>Rough surfaces (rocky terrain, cat tracked and ripped soils) may require higher application rates to achieve 100% cover.</w:t>
      </w:r>
    </w:p>
    <w:p w14:paraId="3F79D445" w14:textId="77777777" w:rsidR="001869AF" w:rsidRDefault="00000000" w:rsidP="001869AF">
      <w:r>
        <w:t>Slope interruption devices or water diversion techniques are recommended when slope lengths (3H:1V) exceed 15m. Slope interruption intervals may need to be decreased based on steeper slopes or other site conditions.</w:t>
      </w:r>
    </w:p>
    <w:p w14:paraId="3FD1210D" w14:textId="77777777" w:rsidR="001869AF" w:rsidRDefault="00000000" w:rsidP="001869AF">
      <w:r>
        <w:t>EFM is not recommended for channels or areas with concentrated water flow unless used in conjunction with a rolled erosion control product designed to accommodate the anticipated hydraulic conditions.</w:t>
      </w:r>
    </w:p>
    <w:p w14:paraId="54EDBC39" w14:textId="77777777" w:rsidR="001869AF" w:rsidRDefault="00000000" w:rsidP="001869AF">
      <w:r>
        <w:lastRenderedPageBreak/>
        <w:t xml:space="preserve">Unless approved by the Manufacturer and the Superintendent, no chemical additives </w:t>
      </w:r>
      <w:proofErr w:type="gramStart"/>
      <w:r>
        <w:t>with the exception of</w:t>
      </w:r>
      <w:proofErr w:type="gramEnd"/>
      <w:r>
        <w:t xml:space="preserve"> fertilizer, soil neutralizers and </w:t>
      </w:r>
      <w:proofErr w:type="spellStart"/>
      <w:r>
        <w:t>biostimulant</w:t>
      </w:r>
      <w:proofErr w:type="spellEnd"/>
      <w:r>
        <w:t xml:space="preserve"> materials should be added to this product.</w:t>
      </w:r>
    </w:p>
    <w:p w14:paraId="3F5AC201" w14:textId="77777777" w:rsidR="001869AF" w:rsidRDefault="00000000" w:rsidP="001869AF">
      <w:r>
        <w:t>For Erosion Control and Revegetation: To ensure proper application rates, measure and stake area.</w:t>
      </w:r>
    </w:p>
    <w:p w14:paraId="17D17E67" w14:textId="77777777" w:rsidR="001869AF" w:rsidRDefault="00000000" w:rsidP="001869AF">
      <w:r>
        <w:t>For maximum performance, apply EFM in a two-step process*:</w:t>
      </w:r>
    </w:p>
    <w:p w14:paraId="5AEAE752" w14:textId="77777777" w:rsidR="001869AF" w:rsidRDefault="00000000" w:rsidP="001869AF">
      <w:r>
        <w:t>Step One: Apply fertilizer with specified prescriptive agronomic formulations and typically 50% of specified seed mix with a small amount EFM for visual metering. Do not leave seeded surfaces unprotected, especially if precipitation is imminent.</w:t>
      </w:r>
    </w:p>
    <w:p w14:paraId="00B90D95" w14:textId="77777777" w:rsidR="001869AF" w:rsidRDefault="00000000" w:rsidP="001869AF">
      <w:r>
        <w:t xml:space="preserve">Step Two: Mix balance of seed and apply EFM at a rate of 22.7 kg per 316 litres of water over freshly seeded surfaces. Confirm loading rates with equipment manufacturer. </w:t>
      </w:r>
    </w:p>
    <w:p w14:paraId="564AC9F8" w14:textId="77777777" w:rsidR="001869AF" w:rsidRPr="001533DE" w:rsidRDefault="00000000" w:rsidP="001869AF">
      <w:pPr>
        <w:ind w:left="720"/>
        <w:rPr>
          <w:i/>
        </w:rPr>
      </w:pPr>
      <w:r w:rsidRPr="001533DE">
        <w:rPr>
          <w:i/>
        </w:rPr>
        <w:t xml:space="preserve">*Depending upon site conditions EFM may be applied in a one-step process where all components may be </w:t>
      </w:r>
      <w:proofErr w:type="gramStart"/>
      <w:r w:rsidRPr="001533DE">
        <w:rPr>
          <w:i/>
        </w:rPr>
        <w:t>mixed together</w:t>
      </w:r>
      <w:proofErr w:type="gramEnd"/>
      <w:r w:rsidRPr="001533DE">
        <w:rPr>
          <w:i/>
        </w:rPr>
        <w:t xml:space="preserve"> in single tank loads. Consult with Manufacturer for further details.</w:t>
      </w:r>
    </w:p>
    <w:p w14:paraId="0E331BD2" w14:textId="77777777" w:rsidR="001869AF" w:rsidRPr="001533DE" w:rsidRDefault="00000000" w:rsidP="001869AF">
      <w:pPr>
        <w:ind w:left="720"/>
        <w:rPr>
          <w:i/>
        </w:rPr>
      </w:pPr>
      <w:r w:rsidRPr="001533DE">
        <w:rPr>
          <w:i/>
        </w:rPr>
        <w:t>Best results and more rapid curing are achieved at temperatures exceeding 15°C. Curing times may be accelerated in high temperature, low humidity conditions with product applied on dry soils.</w:t>
      </w:r>
    </w:p>
    <w:p w14:paraId="59BEF55E" w14:textId="77777777" w:rsidR="001869AF" w:rsidRDefault="00000000" w:rsidP="001869AF">
      <w:r w:rsidRPr="001533DE">
        <w:rPr>
          <w:b/>
        </w:rPr>
        <w:t>Mixing:</w:t>
      </w:r>
      <w:r>
        <w:t xml:space="preserve"> Use a mechanically agitated hydroseeding machine:</w:t>
      </w:r>
    </w:p>
    <w:p w14:paraId="0DD80C31" w14:textId="77777777" w:rsidR="001869AF" w:rsidRDefault="00000000">
      <w:pPr>
        <w:numPr>
          <w:ilvl w:val="0"/>
          <w:numId w:val="175"/>
        </w:numPr>
      </w:pPr>
      <w:r>
        <w:t xml:space="preserve">Fill 1/3 of mechanically agitated </w:t>
      </w:r>
      <w:proofErr w:type="spellStart"/>
      <w:r>
        <w:t>hydroseeder</w:t>
      </w:r>
      <w:proofErr w:type="spellEnd"/>
      <w:r>
        <w:t xml:space="preserve"> with water. Turn pump on for 15 seconds and purge and pre-wet lines. Turn </w:t>
      </w:r>
      <w:proofErr w:type="gramStart"/>
      <w:r>
        <w:t>pump</w:t>
      </w:r>
      <w:proofErr w:type="gramEnd"/>
      <w:r>
        <w:t xml:space="preserve"> off.</w:t>
      </w:r>
    </w:p>
    <w:p w14:paraId="34585CA3" w14:textId="77777777" w:rsidR="001869AF" w:rsidRDefault="00000000">
      <w:pPr>
        <w:numPr>
          <w:ilvl w:val="0"/>
          <w:numId w:val="175"/>
        </w:numPr>
      </w:pPr>
      <w:r>
        <w:t>Turn agitator on and load low density materials first (i.e. seed).</w:t>
      </w:r>
    </w:p>
    <w:p w14:paraId="3CE6B2D4" w14:textId="77777777" w:rsidR="001869AF" w:rsidRDefault="00000000">
      <w:pPr>
        <w:numPr>
          <w:ilvl w:val="0"/>
          <w:numId w:val="175"/>
        </w:numPr>
      </w:pPr>
      <w:r>
        <w:t>Continue slowly filling tank with water while loading fibre matrix into tank.</w:t>
      </w:r>
    </w:p>
    <w:p w14:paraId="79675224" w14:textId="77777777" w:rsidR="001869AF" w:rsidRDefault="00000000">
      <w:pPr>
        <w:numPr>
          <w:ilvl w:val="0"/>
          <w:numId w:val="175"/>
        </w:numPr>
      </w:pPr>
      <w:r>
        <w:t>Consult application and loading charts to determine number of bags to be added for desired area and application rate. Mix at a rate of 22.7 kg per 316 litres of water.</w:t>
      </w:r>
    </w:p>
    <w:p w14:paraId="0BC73B33" w14:textId="77777777" w:rsidR="001869AF" w:rsidRDefault="00000000">
      <w:pPr>
        <w:numPr>
          <w:ilvl w:val="0"/>
          <w:numId w:val="175"/>
        </w:numPr>
      </w:pPr>
      <w:r>
        <w:t>All EFM should be completely loaded before water level reaches 75% of the top of tank.</w:t>
      </w:r>
    </w:p>
    <w:p w14:paraId="7536BA6A" w14:textId="77777777" w:rsidR="001869AF" w:rsidRDefault="00000000">
      <w:pPr>
        <w:numPr>
          <w:ilvl w:val="0"/>
          <w:numId w:val="175"/>
        </w:numPr>
      </w:pPr>
      <w:r>
        <w:t>Top off with water and mix until all fibre is fully broken apart and hydrated (minimum of 10 minutes — increase mixing time when applying in cold conditions). This is very important to fully activate the bonding additives and to obtain proper viscosity.</w:t>
      </w:r>
    </w:p>
    <w:p w14:paraId="4F9A58C3" w14:textId="77777777" w:rsidR="001869AF" w:rsidRDefault="00000000">
      <w:pPr>
        <w:numPr>
          <w:ilvl w:val="0"/>
          <w:numId w:val="175"/>
        </w:numPr>
      </w:pPr>
      <w:r>
        <w:t>Add fertilizer and any other approved additives.</w:t>
      </w:r>
    </w:p>
    <w:p w14:paraId="6F4C0C2D" w14:textId="77777777" w:rsidR="001869AF" w:rsidRDefault="00000000">
      <w:pPr>
        <w:numPr>
          <w:ilvl w:val="0"/>
          <w:numId w:val="175"/>
        </w:numPr>
      </w:pPr>
      <w:r>
        <w:t>Shut off recirculation valve to minimize potential for air entrainment within the slurry.</w:t>
      </w:r>
    </w:p>
    <w:p w14:paraId="537C044C" w14:textId="77777777" w:rsidR="001869AF" w:rsidRDefault="00000000">
      <w:pPr>
        <w:numPr>
          <w:ilvl w:val="0"/>
          <w:numId w:val="175"/>
        </w:numPr>
      </w:pPr>
      <w:r>
        <w:t>Slow down agitator and start applying with a 50-degree fan tip nozzle.</w:t>
      </w:r>
    </w:p>
    <w:p w14:paraId="57BDAB74" w14:textId="77777777" w:rsidR="001869AF" w:rsidRDefault="00000000">
      <w:pPr>
        <w:numPr>
          <w:ilvl w:val="0"/>
          <w:numId w:val="175"/>
        </w:numPr>
      </w:pPr>
      <w:r>
        <w:t>Spray in opposing directions for maximum soil coverage.</w:t>
      </w:r>
    </w:p>
    <w:p w14:paraId="226764CC" w14:textId="77777777" w:rsidR="001869AF" w:rsidRDefault="001869AF" w:rsidP="001869AF"/>
    <w:p w14:paraId="7392AFE9" w14:textId="77777777" w:rsidR="001869AF" w:rsidRDefault="00000000" w:rsidP="001869AF">
      <w:r w:rsidRPr="001533DE">
        <w:rPr>
          <w:b/>
        </w:rPr>
        <w:t>Application Rates:</w:t>
      </w:r>
      <w:r>
        <w:t xml:space="preserve"> These application rates are for standard conditions. Increase application rates on rough surfaces.</w:t>
      </w:r>
    </w:p>
    <w:tbl>
      <w:tblPr>
        <w:tblStyle w:val="TableGrid"/>
        <w:tblW w:w="5000" w:type="pct"/>
        <w:tblLook w:val="0620" w:firstRow="1" w:lastRow="0" w:firstColumn="0" w:lastColumn="0" w:noHBand="1" w:noVBand="1"/>
      </w:tblPr>
      <w:tblGrid>
        <w:gridCol w:w="5154"/>
        <w:gridCol w:w="5154"/>
      </w:tblGrid>
      <w:tr w:rsidR="009838DF" w14:paraId="32342511" w14:textId="77777777" w:rsidTr="000D1EBD">
        <w:trPr>
          <w:cnfStyle w:val="100000000000" w:firstRow="1" w:lastRow="0" w:firstColumn="0" w:lastColumn="0" w:oddVBand="0" w:evenVBand="0" w:oddHBand="0" w:evenHBand="0" w:firstRowFirstColumn="0" w:firstRowLastColumn="0" w:lastRowFirstColumn="0" w:lastRowLastColumn="0"/>
          <w:trHeight w:val="304"/>
        </w:trPr>
        <w:tc>
          <w:tcPr>
            <w:tcW w:w="9294" w:type="dxa"/>
            <w:gridSpan w:val="2"/>
          </w:tcPr>
          <w:p w14:paraId="5D737AA0" w14:textId="77777777" w:rsidR="001869AF" w:rsidRPr="000D1EBD" w:rsidRDefault="00000000" w:rsidP="002A6645">
            <w:pPr>
              <w:rPr>
                <w:b w:val="0"/>
                <w:bCs/>
              </w:rPr>
            </w:pPr>
            <w:r w:rsidRPr="000D1EBD">
              <w:rPr>
                <w:bCs/>
              </w:rPr>
              <w:t>Table – Application Rates</w:t>
            </w:r>
          </w:p>
        </w:tc>
      </w:tr>
      <w:tr w:rsidR="009838DF" w14:paraId="45DC2EFE" w14:textId="77777777" w:rsidTr="000D1EBD">
        <w:trPr>
          <w:trHeight w:val="320"/>
        </w:trPr>
        <w:tc>
          <w:tcPr>
            <w:tcW w:w="4647" w:type="dxa"/>
          </w:tcPr>
          <w:p w14:paraId="157EC7F5" w14:textId="77777777" w:rsidR="001869AF" w:rsidRPr="009517D3" w:rsidRDefault="00000000" w:rsidP="002A6645">
            <w:pPr>
              <w:rPr>
                <w:b/>
              </w:rPr>
            </w:pPr>
            <w:r w:rsidRPr="009517D3">
              <w:rPr>
                <w:b/>
              </w:rPr>
              <w:t>Slope Gradient / Condition</w:t>
            </w:r>
          </w:p>
        </w:tc>
        <w:tc>
          <w:tcPr>
            <w:tcW w:w="4647" w:type="dxa"/>
          </w:tcPr>
          <w:p w14:paraId="3BC9C01F" w14:textId="77777777" w:rsidR="001869AF" w:rsidRPr="009517D3" w:rsidRDefault="00000000" w:rsidP="002A6645">
            <w:pPr>
              <w:rPr>
                <w:b/>
              </w:rPr>
            </w:pPr>
            <w:r w:rsidRPr="009517D3">
              <w:rPr>
                <w:b/>
              </w:rPr>
              <w:t>Application rate</w:t>
            </w:r>
          </w:p>
        </w:tc>
      </w:tr>
      <w:tr w:rsidR="009838DF" w14:paraId="3A1D6B84" w14:textId="77777777" w:rsidTr="000D1EBD">
        <w:trPr>
          <w:trHeight w:val="304"/>
        </w:trPr>
        <w:tc>
          <w:tcPr>
            <w:tcW w:w="4647" w:type="dxa"/>
          </w:tcPr>
          <w:p w14:paraId="2B0395EC" w14:textId="77777777" w:rsidR="001869AF" w:rsidRPr="009517D3" w:rsidRDefault="00000000" w:rsidP="002A6645">
            <w:r w:rsidRPr="009517D3">
              <w:rPr>
                <w:rFonts w:cs="Arial"/>
              </w:rPr>
              <w:t xml:space="preserve">≤ </w:t>
            </w:r>
            <w:r w:rsidRPr="009517D3">
              <w:t>4H to 1V</w:t>
            </w:r>
          </w:p>
        </w:tc>
        <w:tc>
          <w:tcPr>
            <w:tcW w:w="4647" w:type="dxa"/>
          </w:tcPr>
          <w:p w14:paraId="439B5BCC" w14:textId="77777777" w:rsidR="001869AF" w:rsidRPr="009517D3" w:rsidRDefault="00000000" w:rsidP="002A6645">
            <w:r w:rsidRPr="009517D3">
              <w:t>2,800 kg/ha</w:t>
            </w:r>
          </w:p>
        </w:tc>
      </w:tr>
      <w:tr w:rsidR="009838DF" w14:paraId="13AEF094" w14:textId="77777777" w:rsidTr="000D1EBD">
        <w:trPr>
          <w:trHeight w:val="304"/>
        </w:trPr>
        <w:tc>
          <w:tcPr>
            <w:tcW w:w="4647" w:type="dxa"/>
          </w:tcPr>
          <w:p w14:paraId="15B26898" w14:textId="77777777" w:rsidR="001869AF" w:rsidRPr="009517D3" w:rsidRDefault="00000000" w:rsidP="002A6645">
            <w:r w:rsidRPr="009517D3">
              <w:t xml:space="preserve">&gt; 4H to 1V and </w:t>
            </w:r>
            <w:r w:rsidRPr="009517D3">
              <w:rPr>
                <w:rFonts w:cs="Arial"/>
              </w:rPr>
              <w:t>≤</w:t>
            </w:r>
            <w:r w:rsidRPr="009517D3">
              <w:t xml:space="preserve"> 3H to 1V</w:t>
            </w:r>
          </w:p>
        </w:tc>
        <w:tc>
          <w:tcPr>
            <w:tcW w:w="4647" w:type="dxa"/>
          </w:tcPr>
          <w:p w14:paraId="78634730" w14:textId="77777777" w:rsidR="001869AF" w:rsidRPr="009517D3" w:rsidRDefault="00000000" w:rsidP="002A6645">
            <w:r w:rsidRPr="009517D3">
              <w:t>3,360 to 3,400 kg/ha</w:t>
            </w:r>
          </w:p>
        </w:tc>
      </w:tr>
      <w:tr w:rsidR="009838DF" w14:paraId="22B2ADF1" w14:textId="77777777" w:rsidTr="000D1EBD">
        <w:trPr>
          <w:trHeight w:val="320"/>
        </w:trPr>
        <w:tc>
          <w:tcPr>
            <w:tcW w:w="4647" w:type="dxa"/>
          </w:tcPr>
          <w:p w14:paraId="39502639" w14:textId="77777777" w:rsidR="001869AF" w:rsidRPr="009517D3" w:rsidRDefault="00000000" w:rsidP="002A6645">
            <w:r w:rsidRPr="009517D3">
              <w:t xml:space="preserve">&gt; 3H to 1V and </w:t>
            </w:r>
            <w:r w:rsidRPr="009517D3">
              <w:rPr>
                <w:rFonts w:cs="Arial"/>
              </w:rPr>
              <w:t>≤</w:t>
            </w:r>
            <w:r w:rsidRPr="009517D3">
              <w:t xml:space="preserve"> 2H to 1V</w:t>
            </w:r>
          </w:p>
        </w:tc>
        <w:tc>
          <w:tcPr>
            <w:tcW w:w="4647" w:type="dxa"/>
          </w:tcPr>
          <w:p w14:paraId="52D724FC" w14:textId="77777777" w:rsidR="001869AF" w:rsidRPr="009517D3" w:rsidRDefault="00000000" w:rsidP="002A6645">
            <w:r w:rsidRPr="009517D3">
              <w:t>3,900 to 3,920 kg/h</w:t>
            </w:r>
          </w:p>
        </w:tc>
      </w:tr>
      <w:tr w:rsidR="009838DF" w14:paraId="5F22A134" w14:textId="77777777" w:rsidTr="000D1EBD">
        <w:trPr>
          <w:trHeight w:val="304"/>
        </w:trPr>
        <w:tc>
          <w:tcPr>
            <w:tcW w:w="4647" w:type="dxa"/>
          </w:tcPr>
          <w:p w14:paraId="3BC7BA96" w14:textId="77777777" w:rsidR="001869AF" w:rsidRPr="009517D3" w:rsidRDefault="00000000" w:rsidP="002A6645">
            <w:r w:rsidRPr="009517D3">
              <w:t xml:space="preserve">&gt; 2H to 1V and </w:t>
            </w:r>
            <w:r w:rsidRPr="009517D3">
              <w:rPr>
                <w:rFonts w:cs="Arial"/>
              </w:rPr>
              <w:t>≤</w:t>
            </w:r>
            <w:r w:rsidRPr="009517D3">
              <w:t xml:space="preserve"> 1H to 1V</w:t>
            </w:r>
          </w:p>
        </w:tc>
        <w:tc>
          <w:tcPr>
            <w:tcW w:w="4647" w:type="dxa"/>
          </w:tcPr>
          <w:p w14:paraId="784DE3A1" w14:textId="77777777" w:rsidR="001869AF" w:rsidRPr="009517D3" w:rsidRDefault="00000000" w:rsidP="002A6645">
            <w:r w:rsidRPr="009517D3">
              <w:t>4,480 to 4,500 kg/ha</w:t>
            </w:r>
          </w:p>
        </w:tc>
      </w:tr>
      <w:tr w:rsidR="009838DF" w14:paraId="68FE9BB3" w14:textId="77777777" w:rsidTr="000D1EBD">
        <w:trPr>
          <w:trHeight w:val="320"/>
        </w:trPr>
        <w:tc>
          <w:tcPr>
            <w:tcW w:w="9294" w:type="dxa"/>
            <w:gridSpan w:val="2"/>
          </w:tcPr>
          <w:p w14:paraId="4E8F42B3" w14:textId="77777777" w:rsidR="001869AF" w:rsidRPr="009517D3" w:rsidRDefault="00000000" w:rsidP="002A6645">
            <w:r w:rsidRPr="009517D3">
              <w:t>For slopes steeper than 1H to 1V use alternative stabilization methods.</w:t>
            </w:r>
          </w:p>
        </w:tc>
      </w:tr>
      <w:tr w:rsidR="009838DF" w14:paraId="5B133FB9" w14:textId="77777777" w:rsidTr="000D1EBD">
        <w:trPr>
          <w:trHeight w:val="607"/>
        </w:trPr>
        <w:tc>
          <w:tcPr>
            <w:tcW w:w="9294" w:type="dxa"/>
            <w:gridSpan w:val="2"/>
          </w:tcPr>
          <w:p w14:paraId="0AA81798" w14:textId="77777777" w:rsidR="001869AF" w:rsidRPr="009517D3" w:rsidRDefault="00000000" w:rsidP="002A6645">
            <w:r w:rsidRPr="009517D3">
              <w:t>H = horizontal</w:t>
            </w:r>
          </w:p>
          <w:p w14:paraId="6D9DD578" w14:textId="77777777" w:rsidR="001869AF" w:rsidRPr="009517D3" w:rsidRDefault="00000000" w:rsidP="002A6645">
            <w:r w:rsidRPr="009517D3">
              <w:t>V = vertical</w:t>
            </w:r>
          </w:p>
        </w:tc>
      </w:tr>
    </w:tbl>
    <w:p w14:paraId="0C80820A" w14:textId="77777777" w:rsidR="001869AF" w:rsidRDefault="001869AF" w:rsidP="001869AF"/>
    <w:p w14:paraId="39096757" w14:textId="77777777" w:rsidR="001869AF" w:rsidRDefault="00000000" w:rsidP="001869AF">
      <w:r>
        <w:t>Refer to Manufacturer’s information for additional details including mixing ratios/loading rates for specific machine sizes and visual keys for proper application.</w:t>
      </w:r>
    </w:p>
    <w:p w14:paraId="38CE46CD" w14:textId="77777777" w:rsidR="001869AF" w:rsidRDefault="00000000" w:rsidP="001869AF">
      <w:pPr>
        <w:pStyle w:val="Heading3"/>
        <w:spacing w:before="60"/>
        <w:ind w:left="1418" w:hanging="1418"/>
      </w:pPr>
      <w:r>
        <w:t>Cleaning and protection</w:t>
      </w:r>
    </w:p>
    <w:p w14:paraId="5C7F0A47" w14:textId="77777777" w:rsidR="001869AF" w:rsidRDefault="00000000" w:rsidP="001869AF">
      <w:r>
        <w:t>After application, thoroughly flush the tank, pumps and hoses to remove all material.</w:t>
      </w:r>
    </w:p>
    <w:p w14:paraId="10BA1D8A" w14:textId="77777777" w:rsidR="001869AF" w:rsidRDefault="00000000" w:rsidP="001869AF">
      <w:r>
        <w:t>Wash all material from the exterior of the machine and remove any slurry spills. Once dry, material will be more difficult to remove.</w:t>
      </w:r>
    </w:p>
    <w:p w14:paraId="4F0BDF25" w14:textId="77777777" w:rsidR="001869AF" w:rsidRDefault="00000000" w:rsidP="001869AF">
      <w:r>
        <w:t>Clean spills promptly.</w:t>
      </w:r>
    </w:p>
    <w:p w14:paraId="157C6822" w14:textId="77777777" w:rsidR="001869AF" w:rsidRDefault="00000000" w:rsidP="001869AF">
      <w:r>
        <w:t>Advise Superintendent of methods for protection of treated areas.</w:t>
      </w:r>
    </w:p>
    <w:p w14:paraId="60B3A416" w14:textId="77777777" w:rsidR="001869AF" w:rsidRDefault="00000000" w:rsidP="001869AF">
      <w:r>
        <w:t>Do not allow treated areas to be trafficked or subjected to grazing.</w:t>
      </w:r>
    </w:p>
    <w:p w14:paraId="66AAC19F" w14:textId="77777777" w:rsidR="001869AF" w:rsidRDefault="00000000" w:rsidP="001869AF">
      <w:pPr>
        <w:pStyle w:val="Heading3"/>
        <w:spacing w:before="60"/>
        <w:ind w:left="1418" w:hanging="1418"/>
      </w:pPr>
      <w:r>
        <w:t>Inspection and maintenance</w:t>
      </w:r>
    </w:p>
    <w:p w14:paraId="3FD2E49A" w14:textId="77777777" w:rsidR="001869AF" w:rsidRDefault="00000000" w:rsidP="001869AF">
      <w:r>
        <w:t>All inspections and maintenance recommendations shall be conducted by qualified professionals.</w:t>
      </w:r>
    </w:p>
    <w:p w14:paraId="1898BABE" w14:textId="77777777" w:rsidR="001869AF" w:rsidRDefault="00000000" w:rsidP="001869AF">
      <w:r>
        <w:t>Initial inspections shall insure installations are in accordance with the project plans and specifications with material quantities and activities fully documented.</w:t>
      </w:r>
    </w:p>
    <w:p w14:paraId="3640D9D9" w14:textId="77777777" w:rsidR="001869AF" w:rsidRDefault="00000000" w:rsidP="001869AF">
      <w:r>
        <w:t>Subsequent inspections shall be conducted at pre-determined time intervals and corrective maintenance activities directed after each significant rainfall event or other potentially damaging weather or site event.</w:t>
      </w:r>
    </w:p>
    <w:p w14:paraId="70F236F7" w14:textId="77777777" w:rsidR="001869AF" w:rsidRPr="00D10936" w:rsidRDefault="00000000" w:rsidP="001869AF">
      <w:pPr>
        <w:pStyle w:val="Heading2"/>
      </w:pPr>
      <w:r w:rsidRPr="00D10936">
        <w:t>Irrigation</w:t>
      </w:r>
      <w:bookmarkEnd w:id="1169"/>
      <w:bookmarkEnd w:id="1170"/>
      <w:bookmarkEnd w:id="1171"/>
      <w:bookmarkEnd w:id="1172"/>
    </w:p>
    <w:p w14:paraId="17339978" w14:textId="77777777" w:rsidR="001869AF" w:rsidRPr="00D10936" w:rsidRDefault="00000000" w:rsidP="001869AF">
      <w:pPr>
        <w:pStyle w:val="Heading3"/>
      </w:pPr>
      <w:bookmarkStart w:id="1173" w:name="_Toc390823885"/>
      <w:bookmarkStart w:id="1174" w:name="_Toc391429577"/>
      <w:bookmarkStart w:id="1175" w:name="_Toc396097015"/>
      <w:bookmarkStart w:id="1176" w:name="_Toc398800645"/>
      <w:r w:rsidRPr="00D10936">
        <w:t xml:space="preserve">Irrigation </w:t>
      </w:r>
      <w:r>
        <w:t>s</w:t>
      </w:r>
      <w:r w:rsidRPr="00D10936">
        <w:t>ystem - Hold Point</w:t>
      </w:r>
    </w:p>
    <w:p w14:paraId="31934E43" w14:textId="77777777" w:rsidR="001869AF" w:rsidRPr="0016318F" w:rsidRDefault="00000000" w:rsidP="001869AF">
      <w:pPr>
        <w:rPr>
          <w:b/>
        </w:rPr>
      </w:pPr>
      <w:r w:rsidRPr="0016318F">
        <w:rPr>
          <w:b/>
        </w:rPr>
        <w:t>General</w:t>
      </w:r>
    </w:p>
    <w:p w14:paraId="7B2E269F" w14:textId="77777777" w:rsidR="001869AF" w:rsidRDefault="00000000" w:rsidP="001869AF">
      <w:r>
        <w:t>Standard: To AS/NZS 3500.1</w:t>
      </w:r>
    </w:p>
    <w:p w14:paraId="348C8A23" w14:textId="77777777" w:rsidR="001869AF" w:rsidRDefault="00000000" w:rsidP="001869AF">
      <w:r>
        <w:t xml:space="preserve">Place a high priority on avoiding surface runoff when selecting system components. Use low trajectory sprinklers where possible. Select components to keep the sprinkler precipitation rate below the infiltration rate of the soil and/or use repeat cycles to allow water to soak into the root zones. </w:t>
      </w:r>
    </w:p>
    <w:p w14:paraId="0E9C3B9B" w14:textId="77777777" w:rsidR="001869AF" w:rsidRDefault="00000000" w:rsidP="001869AF">
      <w:r>
        <w:t>Where possible, separate station/zones for irrigation at the top and bottom of sloped areas.</w:t>
      </w:r>
    </w:p>
    <w:p w14:paraId="1AA76973" w14:textId="77777777" w:rsidR="001869AF" w:rsidRPr="00AD3CE0" w:rsidRDefault="00000000" w:rsidP="001869AF">
      <w:pPr>
        <w:keepNext/>
        <w:rPr>
          <w:b/>
        </w:rPr>
      </w:pPr>
      <w:r>
        <w:rPr>
          <w:b/>
        </w:rPr>
        <w:t>Materials</w:t>
      </w:r>
    </w:p>
    <w:p w14:paraId="238526D6" w14:textId="77777777" w:rsidR="001869AF" w:rsidRDefault="00000000" w:rsidP="001869AF">
      <w:r>
        <w:t>Pipework upstream of control valves: Use uPVC class 12.</w:t>
      </w:r>
    </w:p>
    <w:p w14:paraId="462FB336" w14:textId="77777777" w:rsidR="001869AF" w:rsidRPr="0046636F" w:rsidRDefault="00000000" w:rsidP="001869AF">
      <w:r>
        <w:t xml:space="preserve">Pipework downstream of control valves: Use uPVC class 9 or </w:t>
      </w:r>
      <w:proofErr w:type="gramStart"/>
      <w:r>
        <w:t>high density</w:t>
      </w:r>
      <w:proofErr w:type="gramEnd"/>
      <w:r>
        <w:t xml:space="preserve"> polyethylene.</w:t>
      </w:r>
    </w:p>
    <w:p w14:paraId="2EFB05CB" w14:textId="77777777" w:rsidR="001869AF" w:rsidRPr="0016318F" w:rsidRDefault="00000000" w:rsidP="001869AF">
      <w:pPr>
        <w:rPr>
          <w:b/>
        </w:rPr>
      </w:pPr>
      <w:r w:rsidRPr="0016318F">
        <w:rPr>
          <w:b/>
        </w:rPr>
        <w:t>Performance</w:t>
      </w:r>
    </w:p>
    <w:p w14:paraId="6F1A1B27" w14:textId="77777777" w:rsidR="001869AF" w:rsidRDefault="00000000" w:rsidP="001869AF">
      <w:r>
        <w:t>Coverage (mm of water over area to be watered): 50 mm per week during the establishment period and then progressively hardening off to the local conditions. Ensure that final water usage is such that plant health and vigour is maintained without wastage of water.</w:t>
      </w:r>
    </w:p>
    <w:p w14:paraId="5790A246" w14:textId="77777777" w:rsidR="001869AF" w:rsidRPr="00D10936" w:rsidRDefault="00000000" w:rsidP="001869AF">
      <w:pPr>
        <w:rPr>
          <w:b/>
        </w:rPr>
      </w:pPr>
      <w:r w:rsidRPr="00D10936">
        <w:rPr>
          <w:b/>
        </w:rPr>
        <w:t>Backflow</w:t>
      </w:r>
    </w:p>
    <w:p w14:paraId="62AE420D" w14:textId="77777777" w:rsidR="001869AF" w:rsidRDefault="00000000" w:rsidP="001869AF">
      <w:r>
        <w:t>Fit a backflow prevention device; To AS/NZS 3500.1 and as required to meet the approval of Power and Water Corporation.</w:t>
      </w:r>
    </w:p>
    <w:p w14:paraId="5228D8C5" w14:textId="77777777" w:rsidR="001869AF" w:rsidRPr="00D10936" w:rsidRDefault="00000000" w:rsidP="001869AF">
      <w:pPr>
        <w:keepNext/>
        <w:rPr>
          <w:b/>
        </w:rPr>
      </w:pPr>
      <w:r w:rsidRPr="00D10936">
        <w:rPr>
          <w:b/>
        </w:rPr>
        <w:t>Pressure regulating valves</w:t>
      </w:r>
    </w:p>
    <w:p w14:paraId="0410D490" w14:textId="77777777" w:rsidR="001869AF" w:rsidRDefault="00000000" w:rsidP="001869AF">
      <w:r>
        <w:t xml:space="preserve">Provide a pressure regulating valve at the take-off point which is adjustable between 100 and 700 kPa. Install an 800 mm filter sized to suit the flow immediately upstream from the pressure regulating </w:t>
      </w:r>
      <w:proofErr w:type="gramStart"/>
      <w:r>
        <w:t>valve, and</w:t>
      </w:r>
      <w:proofErr w:type="gramEnd"/>
      <w:r>
        <w:t xml:space="preserve"> provide gate valves upstream from the filter and downstream from the pressure regulating valve. Mount the assembly in an accessible position in a valve box or access pit as required.</w:t>
      </w:r>
    </w:p>
    <w:p w14:paraId="14B7475F" w14:textId="77777777" w:rsidR="001869AF" w:rsidRPr="00D10936" w:rsidRDefault="00000000" w:rsidP="001869AF">
      <w:pPr>
        <w:rPr>
          <w:b/>
        </w:rPr>
      </w:pPr>
      <w:r w:rsidRPr="00D10936">
        <w:rPr>
          <w:b/>
        </w:rPr>
        <w:t>Irrigation Controller</w:t>
      </w:r>
    </w:p>
    <w:p w14:paraId="5639BDAF" w14:textId="77777777" w:rsidR="001869AF" w:rsidRDefault="00000000" w:rsidP="001869AF">
      <w:r>
        <w:lastRenderedPageBreak/>
        <w:t xml:space="preserve">Use electric solenoid valves wired to an irrigation controller. </w:t>
      </w:r>
    </w:p>
    <w:p w14:paraId="002EC8EE" w14:textId="77777777" w:rsidR="001869AF" w:rsidRDefault="00000000" w:rsidP="001869AF">
      <w:r>
        <w:t xml:space="preserve">In the Darwin Region, the irrigation controller is to be compatible with a “Toro </w:t>
      </w:r>
      <w:proofErr w:type="spellStart"/>
      <w:r>
        <w:t>Irrinet</w:t>
      </w:r>
      <w:proofErr w:type="spellEnd"/>
      <w:r>
        <w:t>” irrigation telemetry system. At the completion of the defects liability period, liaise with the Department’s landscape maintenance contractor to have the irrigation system handed over and included into the telemetry control system.</w:t>
      </w:r>
    </w:p>
    <w:p w14:paraId="1DDF0A96" w14:textId="77777777" w:rsidR="001869AF" w:rsidRDefault="00000000" w:rsidP="001869AF">
      <w:r>
        <w:t xml:space="preserve">Mount the controller in a weatherproof lockable cabinet. </w:t>
      </w:r>
    </w:p>
    <w:p w14:paraId="10A5D1D9" w14:textId="77777777" w:rsidR="001869AF" w:rsidRDefault="00000000" w:rsidP="001869AF">
      <w:r>
        <w:t>Include the following features:</w:t>
      </w:r>
    </w:p>
    <w:p w14:paraId="447019EB" w14:textId="77777777" w:rsidR="001869AF" w:rsidRPr="00343054" w:rsidRDefault="00000000">
      <w:pPr>
        <w:numPr>
          <w:ilvl w:val="0"/>
          <w:numId w:val="166"/>
        </w:numPr>
        <w:ind w:hanging="720"/>
      </w:pPr>
      <w:r w:rsidRPr="00343054">
        <w:t xml:space="preserve">Variable timer for each station with a </w:t>
      </w:r>
      <w:proofErr w:type="gramStart"/>
      <w:r w:rsidRPr="00343054">
        <w:t>range</w:t>
      </w:r>
      <w:proofErr w:type="gramEnd"/>
      <w:r w:rsidRPr="00343054">
        <w:t xml:space="preserve"> from 1 minute to not less than 30 minutes.</w:t>
      </w:r>
    </w:p>
    <w:p w14:paraId="1B9F2D08" w14:textId="77777777" w:rsidR="001869AF" w:rsidRPr="00343054" w:rsidRDefault="00000000">
      <w:pPr>
        <w:numPr>
          <w:ilvl w:val="0"/>
          <w:numId w:val="166"/>
        </w:numPr>
        <w:ind w:hanging="720"/>
      </w:pPr>
      <w:r w:rsidRPr="00343054">
        <w:t>Manual cycle and individual station operation.</w:t>
      </w:r>
    </w:p>
    <w:p w14:paraId="448F4B85" w14:textId="77777777" w:rsidR="001869AF" w:rsidRPr="00343054" w:rsidRDefault="00000000">
      <w:pPr>
        <w:numPr>
          <w:ilvl w:val="0"/>
          <w:numId w:val="166"/>
        </w:numPr>
        <w:ind w:hanging="720"/>
      </w:pPr>
      <w:r w:rsidRPr="00343054">
        <w:t>Manual on-off operation of irrigation without loss of program.</w:t>
      </w:r>
    </w:p>
    <w:p w14:paraId="48510F53" w14:textId="77777777" w:rsidR="001869AF" w:rsidRPr="00343054" w:rsidRDefault="00000000">
      <w:pPr>
        <w:numPr>
          <w:ilvl w:val="0"/>
          <w:numId w:val="166"/>
        </w:numPr>
        <w:ind w:hanging="720"/>
      </w:pPr>
      <w:r w:rsidRPr="00343054">
        <w:t>240 V input and 24 V output capable of operating 2 control valves simultaneously.</w:t>
      </w:r>
    </w:p>
    <w:p w14:paraId="68C5AD1B" w14:textId="77777777" w:rsidR="001869AF" w:rsidRPr="00343054" w:rsidRDefault="00000000">
      <w:pPr>
        <w:numPr>
          <w:ilvl w:val="0"/>
          <w:numId w:val="166"/>
        </w:numPr>
        <w:ind w:hanging="720"/>
      </w:pPr>
      <w:proofErr w:type="gramStart"/>
      <w:r w:rsidRPr="00343054">
        <w:t>24 hour</w:t>
      </w:r>
      <w:proofErr w:type="gramEnd"/>
      <w:r w:rsidRPr="00343054">
        <w:t xml:space="preserve"> battery program backup.</w:t>
      </w:r>
    </w:p>
    <w:p w14:paraId="028EC95E" w14:textId="77777777" w:rsidR="001869AF" w:rsidRDefault="00000000">
      <w:pPr>
        <w:numPr>
          <w:ilvl w:val="0"/>
          <w:numId w:val="166"/>
        </w:numPr>
        <w:ind w:hanging="720"/>
      </w:pPr>
      <w:r w:rsidRPr="00343054">
        <w:t>Power surge protection</w:t>
      </w:r>
      <w:r>
        <w:t>.</w:t>
      </w:r>
    </w:p>
    <w:p w14:paraId="3ACFC57C" w14:textId="77777777" w:rsidR="001869AF" w:rsidRDefault="00000000" w:rsidP="001869AF">
      <w:r>
        <w:t>Electrical connection: Connect to a 240 V supply and provide an isolating switch at the controller.</w:t>
      </w:r>
    </w:p>
    <w:p w14:paraId="4FD7F194" w14:textId="77777777" w:rsidR="001869AF" w:rsidRDefault="00000000" w:rsidP="001869AF">
      <w:r>
        <w:t>Automatic control valves: 24 V solenoid actuated hydraulic valves with flow control and a maximum operating pressure rating of at least 1 MPa. Provide valves able to be serviced without removal from the line. Install a gate valve of the same size immediately upstream from each automatic control valve. House both valves in a valve box with high impact plastic cover at finished ground level.</w:t>
      </w:r>
    </w:p>
    <w:p w14:paraId="2A5B88D8" w14:textId="77777777" w:rsidR="001869AF" w:rsidRDefault="00000000" w:rsidP="001869AF">
      <w:r>
        <w:t xml:space="preserve">Control wires: Connect the automatic valves to the controller with building wire laid in sealed conduits, with the mainline where possible. Lay intertwined for their full length without joints except within valve boxes. Use waterproof connection. Provide expansion loops at each solenoid lead or joint. </w:t>
      </w:r>
    </w:p>
    <w:p w14:paraId="149D844A" w14:textId="77777777" w:rsidR="001869AF" w:rsidRDefault="00000000" w:rsidP="001869AF">
      <w:r>
        <w:rPr>
          <w:b/>
        </w:rPr>
        <w:t xml:space="preserve">Hold Point </w:t>
      </w:r>
      <w:r>
        <w:t xml:space="preserve">- Backfill trenches only after inspection and approval of wiring. </w:t>
      </w:r>
    </w:p>
    <w:p w14:paraId="79E8B8BC" w14:textId="77777777" w:rsidR="001869AF" w:rsidRDefault="00000000" w:rsidP="001869AF">
      <w:r>
        <w:t>Minimum size active 1.5 mm</w:t>
      </w:r>
      <w:r w:rsidRPr="00992199">
        <w:rPr>
          <w:vertAlign w:val="superscript"/>
        </w:rPr>
        <w:t>2</w:t>
      </w:r>
      <w:r>
        <w:t>. Minimum size common 2.5 mm</w:t>
      </w:r>
      <w:r w:rsidRPr="00992199">
        <w:rPr>
          <w:vertAlign w:val="superscript"/>
        </w:rPr>
        <w:t>2</w:t>
      </w:r>
      <w:r>
        <w:t xml:space="preserve"> laid in closed loop.</w:t>
      </w:r>
    </w:p>
    <w:p w14:paraId="70040ACA" w14:textId="77777777" w:rsidR="001869AF" w:rsidRPr="00D10936" w:rsidRDefault="00000000" w:rsidP="001869AF">
      <w:pPr>
        <w:rPr>
          <w:b/>
        </w:rPr>
      </w:pPr>
      <w:r w:rsidRPr="00D10936">
        <w:rPr>
          <w:b/>
        </w:rPr>
        <w:t>Sprinkler Heads</w:t>
      </w:r>
    </w:p>
    <w:p w14:paraId="661EE962" w14:textId="77777777" w:rsidR="001869AF" w:rsidRDefault="00000000" w:rsidP="001869AF">
      <w:r>
        <w:t xml:space="preserve">Provide heads which maintain a preset arc of throw, adjustable for radius, during watering operations and which are </w:t>
      </w:r>
      <w:proofErr w:type="gramStart"/>
      <w:r>
        <w:t>vandal-resistant</w:t>
      </w:r>
      <w:proofErr w:type="gramEnd"/>
      <w:r>
        <w:t>.</w:t>
      </w:r>
    </w:p>
    <w:p w14:paraId="4AEC3423" w14:textId="77777777" w:rsidR="001869AF" w:rsidRDefault="00000000" w:rsidP="001869AF">
      <w:r>
        <w:t>Pop-up type heads: Heads designed to rise out of their housings under supply pressure to a minimum "pop-up" height of 50 mm.</w:t>
      </w:r>
    </w:p>
    <w:p w14:paraId="6298ECE4" w14:textId="77777777" w:rsidR="001869AF" w:rsidRPr="00D10936" w:rsidRDefault="00000000" w:rsidP="001869AF">
      <w:pPr>
        <w:rPr>
          <w:b/>
        </w:rPr>
      </w:pPr>
      <w:r w:rsidRPr="00D10936">
        <w:rPr>
          <w:b/>
        </w:rPr>
        <w:t>Risers</w:t>
      </w:r>
    </w:p>
    <w:p w14:paraId="1FC4E04A" w14:textId="77777777" w:rsidR="001869AF" w:rsidRDefault="00000000" w:rsidP="001869AF">
      <w:r>
        <w:t>Mount all in-ground heads on reticulated risers. Mount above ground on fixed risers.</w:t>
      </w:r>
    </w:p>
    <w:p w14:paraId="5EDD3B37" w14:textId="77777777" w:rsidR="001869AF" w:rsidRPr="00D10936" w:rsidRDefault="00000000" w:rsidP="001869AF">
      <w:pPr>
        <w:rPr>
          <w:b/>
        </w:rPr>
      </w:pPr>
      <w:r w:rsidRPr="00D10936">
        <w:rPr>
          <w:b/>
        </w:rPr>
        <w:t>Micro irrigation system</w:t>
      </w:r>
    </w:p>
    <w:p w14:paraId="68359FFE" w14:textId="77777777" w:rsidR="001869AF" w:rsidRDefault="00000000" w:rsidP="001869AF">
      <w:r>
        <w:t>Polyethylene irrigation pipe: To AS 2698.1 Class IRRIG with barbed fittings of similar pressure rating fastened with ratchet type clamps. Lay pipe on finished ground surface under planting bed mulch and anchor at minimum 1.5 m intervals with U</w:t>
      </w:r>
      <w:r>
        <w:noBreakHyphen/>
        <w:t>shaped stakes. Connect micro-tube laterals with proprietary push in or screw in fittings.</w:t>
      </w:r>
    </w:p>
    <w:p w14:paraId="6C47CC81" w14:textId="77777777" w:rsidR="001869AF" w:rsidRDefault="00000000" w:rsidP="001869AF">
      <w:proofErr w:type="spellStart"/>
      <w:r>
        <w:t>Microsprays</w:t>
      </w:r>
      <w:proofErr w:type="spellEnd"/>
      <w:r>
        <w:t xml:space="preserve">: Mount </w:t>
      </w:r>
      <w:proofErr w:type="spellStart"/>
      <w:r>
        <w:t>microsprays</w:t>
      </w:r>
      <w:proofErr w:type="spellEnd"/>
      <w:r>
        <w:t xml:space="preserve"> on stakes 300 mm above ground and connect to the pipework with microtubes.</w:t>
      </w:r>
    </w:p>
    <w:p w14:paraId="197D6D06" w14:textId="77777777" w:rsidR="001869AF" w:rsidRDefault="00000000" w:rsidP="001869AF">
      <w:r>
        <w:t>Drippers: Use drippers which are turbulent flow types, easily dismantled for cleaning. Connect directly into the pipework or with microtubes.</w:t>
      </w:r>
    </w:p>
    <w:p w14:paraId="7BCC31E7" w14:textId="77777777" w:rsidR="001869AF" w:rsidRDefault="00000000" w:rsidP="001869AF">
      <w:r>
        <w:t xml:space="preserve">Micro irrigation valve box: Use micro irrigation valve boxes which are of high impact plastic with snap lock covers at finished ground level, each housing a stop cock, filter (200 mm for </w:t>
      </w:r>
      <w:proofErr w:type="spellStart"/>
      <w:r>
        <w:t>microsprays</w:t>
      </w:r>
      <w:proofErr w:type="spellEnd"/>
      <w:r>
        <w:t>, 100 mm for drippers), pressure reducing valve (170 kPa outlet pressure) and automatic control valve.</w:t>
      </w:r>
    </w:p>
    <w:tbl>
      <w:tblPr>
        <w:tblStyle w:val="TableGrid"/>
        <w:tblW w:w="5000" w:type="pct"/>
        <w:tblLook w:val="0620" w:firstRow="1" w:lastRow="0" w:firstColumn="0" w:lastColumn="0" w:noHBand="1" w:noVBand="1"/>
      </w:tblPr>
      <w:tblGrid>
        <w:gridCol w:w="3884"/>
        <w:gridCol w:w="2107"/>
        <w:gridCol w:w="930"/>
        <w:gridCol w:w="3387"/>
      </w:tblGrid>
      <w:tr w:rsidR="009838DF" w14:paraId="0F2637E0" w14:textId="77777777" w:rsidTr="000D1EBD">
        <w:trPr>
          <w:cnfStyle w:val="100000000000" w:firstRow="1" w:lastRow="0" w:firstColumn="0" w:lastColumn="0" w:oddVBand="0" w:evenVBand="0" w:oddHBand="0" w:evenHBand="0" w:firstRowFirstColumn="0" w:firstRowLastColumn="0" w:lastRowFirstColumn="0" w:lastRowLastColumn="0"/>
        </w:trPr>
        <w:tc>
          <w:tcPr>
            <w:tcW w:w="5000" w:type="pct"/>
            <w:gridSpan w:val="4"/>
          </w:tcPr>
          <w:p w14:paraId="63A369FF" w14:textId="77777777" w:rsidR="001869AF" w:rsidRPr="000D1EBD" w:rsidRDefault="00000000" w:rsidP="002A6645">
            <w:pPr>
              <w:rPr>
                <w:b w:val="0"/>
                <w:bCs/>
              </w:rPr>
            </w:pPr>
            <w:r w:rsidRPr="000D1EBD">
              <w:rPr>
                <w:bCs/>
              </w:rPr>
              <w:t>Table – Irrigation Schedule</w:t>
            </w:r>
          </w:p>
        </w:tc>
      </w:tr>
      <w:tr w:rsidR="009838DF" w14:paraId="0122D82B" w14:textId="77777777" w:rsidTr="000D1EBD">
        <w:tc>
          <w:tcPr>
            <w:tcW w:w="5000" w:type="pct"/>
            <w:gridSpan w:val="4"/>
          </w:tcPr>
          <w:p w14:paraId="483A56DB" w14:textId="77777777" w:rsidR="001869AF" w:rsidRPr="00097B3F" w:rsidRDefault="00000000" w:rsidP="002A6645">
            <w:r>
              <w:lastRenderedPageBreak/>
              <w:t>Fittings and attachments include but are not limited to those scheduled below for specific locations or fixtures:</w:t>
            </w:r>
          </w:p>
        </w:tc>
      </w:tr>
      <w:tr w:rsidR="009838DF" w14:paraId="16B4A241" w14:textId="77777777" w:rsidTr="000D1EBD">
        <w:tc>
          <w:tcPr>
            <w:tcW w:w="1884" w:type="pct"/>
          </w:tcPr>
          <w:p w14:paraId="30CB9D79" w14:textId="77777777" w:rsidR="001869AF" w:rsidRPr="00D10936" w:rsidRDefault="00000000" w:rsidP="002A6645">
            <w:pPr>
              <w:rPr>
                <w:b/>
              </w:rPr>
            </w:pPr>
            <w:r w:rsidRPr="00D10936">
              <w:rPr>
                <w:b/>
              </w:rPr>
              <w:t>Location</w:t>
            </w:r>
          </w:p>
        </w:tc>
        <w:tc>
          <w:tcPr>
            <w:tcW w:w="1022" w:type="pct"/>
          </w:tcPr>
          <w:p w14:paraId="0E64F91D" w14:textId="77777777" w:rsidR="001869AF" w:rsidRPr="00D10936" w:rsidRDefault="00000000" w:rsidP="002A6645">
            <w:pPr>
              <w:rPr>
                <w:b/>
              </w:rPr>
            </w:pPr>
            <w:r w:rsidRPr="00D10936">
              <w:rPr>
                <w:b/>
              </w:rPr>
              <w:t>Item</w:t>
            </w:r>
          </w:p>
        </w:tc>
        <w:tc>
          <w:tcPr>
            <w:tcW w:w="2094" w:type="pct"/>
            <w:gridSpan w:val="2"/>
          </w:tcPr>
          <w:p w14:paraId="52B57775" w14:textId="77777777" w:rsidR="001869AF" w:rsidRPr="00D10936" w:rsidRDefault="00000000" w:rsidP="002A6645">
            <w:pPr>
              <w:rPr>
                <w:b/>
              </w:rPr>
            </w:pPr>
            <w:r w:rsidRPr="00D10936">
              <w:rPr>
                <w:b/>
              </w:rPr>
              <w:t>Requirement</w:t>
            </w:r>
          </w:p>
        </w:tc>
      </w:tr>
      <w:tr w:rsidR="009838DF" w14:paraId="5968C988" w14:textId="77777777" w:rsidTr="000D1EBD">
        <w:tc>
          <w:tcPr>
            <w:tcW w:w="1884" w:type="pct"/>
            <w:vMerge w:val="restart"/>
          </w:tcPr>
          <w:p w14:paraId="2AC15235" w14:textId="77777777" w:rsidR="001869AF" w:rsidRDefault="00000000" w:rsidP="002A6645">
            <w:r>
              <w:t>At points shown on drawings</w:t>
            </w:r>
          </w:p>
        </w:tc>
        <w:tc>
          <w:tcPr>
            <w:tcW w:w="1022" w:type="pct"/>
            <w:vMerge w:val="restart"/>
          </w:tcPr>
          <w:p w14:paraId="557B96BE" w14:textId="77777777" w:rsidR="001869AF" w:rsidRDefault="00000000" w:rsidP="002A6645">
            <w:r>
              <w:t>External hose cocks</w:t>
            </w:r>
          </w:p>
        </w:tc>
        <w:tc>
          <w:tcPr>
            <w:tcW w:w="451" w:type="pct"/>
          </w:tcPr>
          <w:p w14:paraId="0152C88D" w14:textId="77777777" w:rsidR="001869AF" w:rsidRDefault="00000000" w:rsidP="002A6645">
            <w:r>
              <w:t>Type</w:t>
            </w:r>
          </w:p>
        </w:tc>
        <w:tc>
          <w:tcPr>
            <w:tcW w:w="1643" w:type="pct"/>
          </w:tcPr>
          <w:p w14:paraId="5FE46E4F" w14:textId="77777777" w:rsidR="001869AF" w:rsidRDefault="00000000" w:rsidP="002A6645">
            <w:r>
              <w:t>To AS/NZS 3500(series)</w:t>
            </w:r>
          </w:p>
        </w:tc>
      </w:tr>
      <w:tr w:rsidR="009838DF" w14:paraId="42043F9A" w14:textId="77777777" w:rsidTr="000D1EBD">
        <w:tc>
          <w:tcPr>
            <w:tcW w:w="1884" w:type="pct"/>
            <w:vMerge/>
          </w:tcPr>
          <w:p w14:paraId="24083CE0" w14:textId="77777777" w:rsidR="001869AF" w:rsidRDefault="001869AF" w:rsidP="002A6645"/>
        </w:tc>
        <w:tc>
          <w:tcPr>
            <w:tcW w:w="1022" w:type="pct"/>
            <w:vMerge/>
          </w:tcPr>
          <w:p w14:paraId="6B142860" w14:textId="77777777" w:rsidR="001869AF" w:rsidRDefault="001869AF" w:rsidP="002A6645"/>
        </w:tc>
        <w:tc>
          <w:tcPr>
            <w:tcW w:w="451" w:type="pct"/>
          </w:tcPr>
          <w:p w14:paraId="7F5DE441" w14:textId="77777777" w:rsidR="001869AF" w:rsidRDefault="00000000" w:rsidP="002A6645">
            <w:r>
              <w:t>Size</w:t>
            </w:r>
          </w:p>
        </w:tc>
        <w:tc>
          <w:tcPr>
            <w:tcW w:w="1643" w:type="pct"/>
          </w:tcPr>
          <w:p w14:paraId="500A9BB5" w14:textId="77777777" w:rsidR="001869AF" w:rsidRDefault="00000000" w:rsidP="002A6645">
            <w:r>
              <w:t>20 mm</w:t>
            </w:r>
          </w:p>
        </w:tc>
      </w:tr>
      <w:tr w:rsidR="009838DF" w14:paraId="20036CF4" w14:textId="77777777" w:rsidTr="000D1EBD">
        <w:tc>
          <w:tcPr>
            <w:tcW w:w="1884" w:type="pct"/>
          </w:tcPr>
          <w:p w14:paraId="3808D069" w14:textId="77777777" w:rsidR="001869AF" w:rsidRDefault="00000000" w:rsidP="002A6645">
            <w:r>
              <w:t>As on approved design plan</w:t>
            </w:r>
          </w:p>
        </w:tc>
        <w:tc>
          <w:tcPr>
            <w:tcW w:w="1022" w:type="pct"/>
          </w:tcPr>
          <w:p w14:paraId="45302157" w14:textId="77777777" w:rsidR="001869AF" w:rsidRDefault="00000000" w:rsidP="002A6645">
            <w:r>
              <w:t>Sprinkler</w:t>
            </w:r>
          </w:p>
        </w:tc>
        <w:tc>
          <w:tcPr>
            <w:tcW w:w="451" w:type="pct"/>
          </w:tcPr>
          <w:p w14:paraId="627BCE3C" w14:textId="77777777" w:rsidR="001869AF" w:rsidRDefault="00000000" w:rsidP="002A6645">
            <w:r>
              <w:t>Type</w:t>
            </w:r>
          </w:p>
        </w:tc>
        <w:tc>
          <w:tcPr>
            <w:tcW w:w="1643" w:type="pct"/>
          </w:tcPr>
          <w:p w14:paraId="42A3C683" w14:textId="77777777" w:rsidR="001869AF" w:rsidRDefault="00000000" w:rsidP="002A6645">
            <w:r>
              <w:t>Gear driven</w:t>
            </w:r>
          </w:p>
        </w:tc>
      </w:tr>
      <w:tr w:rsidR="009838DF" w14:paraId="637BA071" w14:textId="77777777" w:rsidTr="000D1EBD">
        <w:tc>
          <w:tcPr>
            <w:tcW w:w="1884" w:type="pct"/>
            <w:vMerge w:val="restart"/>
          </w:tcPr>
          <w:p w14:paraId="3E778C8E" w14:textId="77777777" w:rsidR="001869AF" w:rsidRDefault="00000000" w:rsidP="002A6645">
            <w:r>
              <w:t>As on approved design plan</w:t>
            </w:r>
          </w:p>
        </w:tc>
        <w:tc>
          <w:tcPr>
            <w:tcW w:w="1022" w:type="pct"/>
            <w:vMerge w:val="restart"/>
          </w:tcPr>
          <w:p w14:paraId="0B57FB1B" w14:textId="77777777" w:rsidR="001869AF" w:rsidRDefault="00000000" w:rsidP="002A6645">
            <w:r>
              <w:t>Automatic valve</w:t>
            </w:r>
          </w:p>
        </w:tc>
        <w:tc>
          <w:tcPr>
            <w:tcW w:w="451" w:type="pct"/>
          </w:tcPr>
          <w:p w14:paraId="4948F447" w14:textId="77777777" w:rsidR="001869AF" w:rsidRDefault="00000000" w:rsidP="002A6645">
            <w:r>
              <w:t>Type</w:t>
            </w:r>
          </w:p>
        </w:tc>
        <w:tc>
          <w:tcPr>
            <w:tcW w:w="1643" w:type="pct"/>
          </w:tcPr>
          <w:p w14:paraId="0ED02DD9" w14:textId="77777777" w:rsidR="001869AF" w:rsidRDefault="00000000" w:rsidP="002A6645">
            <w:r>
              <w:t>Solenoid operated</w:t>
            </w:r>
          </w:p>
        </w:tc>
      </w:tr>
      <w:tr w:rsidR="009838DF" w14:paraId="28DA4A3E" w14:textId="77777777" w:rsidTr="000D1EBD">
        <w:tc>
          <w:tcPr>
            <w:tcW w:w="1884" w:type="pct"/>
            <w:vMerge/>
          </w:tcPr>
          <w:p w14:paraId="18C6FB40" w14:textId="77777777" w:rsidR="001869AF" w:rsidRDefault="001869AF" w:rsidP="002A6645"/>
        </w:tc>
        <w:tc>
          <w:tcPr>
            <w:tcW w:w="1022" w:type="pct"/>
            <w:vMerge/>
          </w:tcPr>
          <w:p w14:paraId="24A184D1" w14:textId="77777777" w:rsidR="001869AF" w:rsidRDefault="001869AF" w:rsidP="002A6645"/>
        </w:tc>
        <w:tc>
          <w:tcPr>
            <w:tcW w:w="451" w:type="pct"/>
          </w:tcPr>
          <w:p w14:paraId="6371131A" w14:textId="77777777" w:rsidR="001869AF" w:rsidRDefault="00000000" w:rsidP="002A6645">
            <w:r>
              <w:t>Size</w:t>
            </w:r>
          </w:p>
        </w:tc>
        <w:tc>
          <w:tcPr>
            <w:tcW w:w="1643" w:type="pct"/>
          </w:tcPr>
          <w:p w14:paraId="03F6A9BC" w14:textId="77777777" w:rsidR="001869AF" w:rsidRDefault="00000000" w:rsidP="002A6645">
            <w:r>
              <w:t>Maximum pressure loss 20 kPa</w:t>
            </w:r>
          </w:p>
        </w:tc>
      </w:tr>
      <w:tr w:rsidR="009838DF" w14:paraId="23AC1C7B" w14:textId="77777777" w:rsidTr="000D1EBD">
        <w:tc>
          <w:tcPr>
            <w:tcW w:w="1884" w:type="pct"/>
            <w:vMerge w:val="restart"/>
          </w:tcPr>
          <w:p w14:paraId="595F0829" w14:textId="77777777" w:rsidR="001869AF" w:rsidRDefault="00000000" w:rsidP="002A6645">
            <w:r>
              <w:t>As shown on drawings</w:t>
            </w:r>
          </w:p>
        </w:tc>
        <w:tc>
          <w:tcPr>
            <w:tcW w:w="1022" w:type="pct"/>
            <w:vMerge w:val="restart"/>
          </w:tcPr>
          <w:p w14:paraId="2DC8EC5B" w14:textId="77777777" w:rsidR="001869AF" w:rsidRDefault="00000000" w:rsidP="002A6645">
            <w:r>
              <w:t>Quick coupling valve</w:t>
            </w:r>
          </w:p>
        </w:tc>
        <w:tc>
          <w:tcPr>
            <w:tcW w:w="451" w:type="pct"/>
          </w:tcPr>
          <w:p w14:paraId="10202246" w14:textId="77777777" w:rsidR="001869AF" w:rsidRDefault="00000000" w:rsidP="002A6645">
            <w:r>
              <w:t>Type</w:t>
            </w:r>
          </w:p>
        </w:tc>
        <w:tc>
          <w:tcPr>
            <w:tcW w:w="1643" w:type="pct"/>
          </w:tcPr>
          <w:p w14:paraId="3BCF8849" w14:textId="77777777" w:rsidR="001869AF" w:rsidRDefault="00000000" w:rsidP="002A6645">
            <w:r>
              <w:t>Polypropylene</w:t>
            </w:r>
          </w:p>
        </w:tc>
      </w:tr>
      <w:tr w:rsidR="009838DF" w14:paraId="5AA5D37F" w14:textId="77777777" w:rsidTr="000D1EBD">
        <w:tc>
          <w:tcPr>
            <w:tcW w:w="1884" w:type="pct"/>
            <w:vMerge/>
          </w:tcPr>
          <w:p w14:paraId="1CCD6ADC" w14:textId="77777777" w:rsidR="001869AF" w:rsidRDefault="001869AF" w:rsidP="002A6645"/>
        </w:tc>
        <w:tc>
          <w:tcPr>
            <w:tcW w:w="1022" w:type="pct"/>
            <w:vMerge/>
          </w:tcPr>
          <w:p w14:paraId="0F893B0A" w14:textId="77777777" w:rsidR="001869AF" w:rsidRDefault="001869AF" w:rsidP="002A6645"/>
        </w:tc>
        <w:tc>
          <w:tcPr>
            <w:tcW w:w="451" w:type="pct"/>
          </w:tcPr>
          <w:p w14:paraId="1EAA9C31" w14:textId="77777777" w:rsidR="001869AF" w:rsidRDefault="00000000" w:rsidP="002A6645">
            <w:r>
              <w:t>Size</w:t>
            </w:r>
          </w:p>
        </w:tc>
        <w:tc>
          <w:tcPr>
            <w:tcW w:w="1643" w:type="pct"/>
          </w:tcPr>
          <w:p w14:paraId="1236C810" w14:textId="77777777" w:rsidR="001869AF" w:rsidRDefault="00000000" w:rsidP="002A6645">
            <w:r>
              <w:t>25 mm</w:t>
            </w:r>
          </w:p>
        </w:tc>
      </w:tr>
      <w:tr w:rsidR="009838DF" w14:paraId="661FC0C7" w14:textId="77777777" w:rsidTr="000D1EBD">
        <w:tc>
          <w:tcPr>
            <w:tcW w:w="1884" w:type="pct"/>
          </w:tcPr>
          <w:p w14:paraId="26AF8621" w14:textId="77777777" w:rsidR="001869AF" w:rsidRDefault="00000000" w:rsidP="002A6645">
            <w:r>
              <w:t>As required to achieve uniform coverage</w:t>
            </w:r>
          </w:p>
        </w:tc>
        <w:tc>
          <w:tcPr>
            <w:tcW w:w="1022" w:type="pct"/>
          </w:tcPr>
          <w:p w14:paraId="36B97568" w14:textId="77777777" w:rsidR="001869AF" w:rsidRDefault="00000000" w:rsidP="002A6645">
            <w:proofErr w:type="spellStart"/>
            <w:r>
              <w:t>Microsprays</w:t>
            </w:r>
            <w:proofErr w:type="spellEnd"/>
          </w:p>
        </w:tc>
        <w:tc>
          <w:tcPr>
            <w:tcW w:w="451" w:type="pct"/>
          </w:tcPr>
          <w:p w14:paraId="03D9F352" w14:textId="77777777" w:rsidR="001869AF" w:rsidRDefault="00000000" w:rsidP="002A6645">
            <w:r>
              <w:t>Type</w:t>
            </w:r>
          </w:p>
        </w:tc>
        <w:tc>
          <w:tcPr>
            <w:tcW w:w="1643" w:type="pct"/>
          </w:tcPr>
          <w:p w14:paraId="5B5850C7" w14:textId="77777777" w:rsidR="001869AF" w:rsidRDefault="00000000" w:rsidP="002A6645">
            <w:r>
              <w:t>No moving parts</w:t>
            </w:r>
          </w:p>
        </w:tc>
      </w:tr>
      <w:tr w:rsidR="009838DF" w14:paraId="2F0CB693" w14:textId="77777777" w:rsidTr="000D1EBD">
        <w:tc>
          <w:tcPr>
            <w:tcW w:w="1884" w:type="pct"/>
          </w:tcPr>
          <w:p w14:paraId="6B336E01" w14:textId="77777777" w:rsidR="001869AF" w:rsidRDefault="00000000" w:rsidP="002A6645">
            <w:r>
              <w:t>At each plant</w:t>
            </w:r>
          </w:p>
        </w:tc>
        <w:tc>
          <w:tcPr>
            <w:tcW w:w="1022" w:type="pct"/>
          </w:tcPr>
          <w:p w14:paraId="2F1002CB" w14:textId="77777777" w:rsidR="001869AF" w:rsidRDefault="00000000" w:rsidP="002A6645">
            <w:r>
              <w:t>Drippers</w:t>
            </w:r>
          </w:p>
        </w:tc>
        <w:tc>
          <w:tcPr>
            <w:tcW w:w="451" w:type="pct"/>
          </w:tcPr>
          <w:p w14:paraId="1447E4EA" w14:textId="77777777" w:rsidR="001869AF" w:rsidRDefault="00000000" w:rsidP="002A6645">
            <w:r>
              <w:t>Type</w:t>
            </w:r>
          </w:p>
        </w:tc>
        <w:tc>
          <w:tcPr>
            <w:tcW w:w="1643" w:type="pct"/>
          </w:tcPr>
          <w:p w14:paraId="25259D35" w14:textId="77777777" w:rsidR="001869AF" w:rsidRDefault="00000000" w:rsidP="002A6645">
            <w:r>
              <w:t>Turbulent flow</w:t>
            </w:r>
          </w:p>
        </w:tc>
      </w:tr>
      <w:tr w:rsidR="009838DF" w14:paraId="12EF81BC" w14:textId="77777777" w:rsidTr="000D1EBD">
        <w:tc>
          <w:tcPr>
            <w:tcW w:w="1884" w:type="pct"/>
          </w:tcPr>
          <w:p w14:paraId="15C4E159" w14:textId="77777777" w:rsidR="001869AF" w:rsidRDefault="00000000" w:rsidP="002A6645">
            <w:r>
              <w:t>At each plant</w:t>
            </w:r>
          </w:p>
        </w:tc>
        <w:tc>
          <w:tcPr>
            <w:tcW w:w="1022" w:type="pct"/>
          </w:tcPr>
          <w:p w14:paraId="3D05D2CC" w14:textId="77777777" w:rsidR="001869AF" w:rsidRDefault="00000000" w:rsidP="002A6645">
            <w:r>
              <w:t>Bubblers</w:t>
            </w:r>
          </w:p>
        </w:tc>
        <w:tc>
          <w:tcPr>
            <w:tcW w:w="451" w:type="pct"/>
          </w:tcPr>
          <w:p w14:paraId="2374B02E" w14:textId="77777777" w:rsidR="001869AF" w:rsidRDefault="00000000" w:rsidP="002A6645">
            <w:r>
              <w:t>Type</w:t>
            </w:r>
          </w:p>
        </w:tc>
        <w:tc>
          <w:tcPr>
            <w:tcW w:w="1643" w:type="pct"/>
          </w:tcPr>
          <w:p w14:paraId="4E97A6E8" w14:textId="77777777" w:rsidR="001869AF" w:rsidRDefault="00000000" w:rsidP="002A6645">
            <w:r>
              <w:t>Adjustable from</w:t>
            </w:r>
          </w:p>
          <w:p w14:paraId="2AEAF616" w14:textId="77777777" w:rsidR="001869AF" w:rsidRDefault="00000000" w:rsidP="002A6645">
            <w:r>
              <w:t>0 </w:t>
            </w:r>
            <w:r>
              <w:noBreakHyphen/>
              <w:t> 10 litres per minute.</w:t>
            </w:r>
          </w:p>
        </w:tc>
      </w:tr>
    </w:tbl>
    <w:p w14:paraId="0950D7AD" w14:textId="77777777" w:rsidR="001869AF" w:rsidRPr="00D10936" w:rsidRDefault="00000000" w:rsidP="001869AF">
      <w:pPr>
        <w:pStyle w:val="Heading3"/>
      </w:pPr>
      <w:r w:rsidRPr="00D10936">
        <w:t>Design plans – Hold Point</w:t>
      </w:r>
    </w:p>
    <w:p w14:paraId="7D6EBB2C" w14:textId="77777777" w:rsidR="001869AF" w:rsidRDefault="00000000" w:rsidP="001869AF">
      <w:r w:rsidRPr="00CC25A8">
        <w:rPr>
          <w:b/>
        </w:rPr>
        <w:t xml:space="preserve">Hold Point </w:t>
      </w:r>
      <w:r>
        <w:t>- Submit drawings to Superintendent for approval indicating design proposals showing all pipework, sprinklers, valves and control systems.</w:t>
      </w:r>
    </w:p>
    <w:p w14:paraId="1C0F7116" w14:textId="77777777" w:rsidR="001869AF" w:rsidRPr="00D10936" w:rsidRDefault="00000000" w:rsidP="001869AF">
      <w:pPr>
        <w:pStyle w:val="Heading3"/>
      </w:pPr>
      <w:r w:rsidRPr="00D10936">
        <w:t xml:space="preserve">Setting </w:t>
      </w:r>
      <w:r>
        <w:t>o</w:t>
      </w:r>
      <w:r w:rsidRPr="00D10936">
        <w:t>ut</w:t>
      </w:r>
    </w:p>
    <w:p w14:paraId="17721443" w14:textId="77777777" w:rsidR="001869AF" w:rsidRPr="00AE783F" w:rsidRDefault="00000000" w:rsidP="001869AF">
      <w:r w:rsidRPr="00AE783F">
        <w:t>Mark out the positions of the</w:t>
      </w:r>
      <w:r>
        <w:t xml:space="preserve"> main</w:t>
      </w:r>
      <w:r w:rsidRPr="00AE783F">
        <w:t xml:space="preserve"> irrigation lines</w:t>
      </w:r>
      <w:r>
        <w:t>, sprinkler heads, and valves,</w:t>
      </w:r>
      <w:r w:rsidRPr="00AE783F">
        <w:t xml:space="preserve"> prior to excavation</w:t>
      </w:r>
      <w:r>
        <w:t>,</w:t>
      </w:r>
      <w:r w:rsidRPr="00AE783F">
        <w:t xml:space="preserve"> and:</w:t>
      </w:r>
    </w:p>
    <w:p w14:paraId="0E801BD2" w14:textId="77777777" w:rsidR="001869AF" w:rsidRPr="00AE783F" w:rsidRDefault="00000000">
      <w:pPr>
        <w:numPr>
          <w:ilvl w:val="0"/>
          <w:numId w:val="167"/>
        </w:numPr>
        <w:ind w:hanging="720"/>
      </w:pPr>
      <w:r w:rsidRPr="00AE783F">
        <w:t>ensure completed surface levels are in accordance with the design plans; and</w:t>
      </w:r>
    </w:p>
    <w:p w14:paraId="63B7F3B8" w14:textId="77777777" w:rsidR="001869AF" w:rsidRPr="00AE783F" w:rsidRDefault="00000000">
      <w:pPr>
        <w:numPr>
          <w:ilvl w:val="0"/>
          <w:numId w:val="167"/>
        </w:numPr>
        <w:ind w:hanging="720"/>
      </w:pPr>
      <w:r w:rsidRPr="00AE783F">
        <w:t>obtain</w:t>
      </w:r>
      <w:r>
        <w:t xml:space="preserve"> information about</w:t>
      </w:r>
      <w:r w:rsidRPr="00AE783F">
        <w:t xml:space="preserve"> the location</w:t>
      </w:r>
      <w:r>
        <w:t>s</w:t>
      </w:r>
      <w:r w:rsidRPr="00AE783F">
        <w:t xml:space="preserve"> of existing services</w:t>
      </w:r>
      <w:r>
        <w:t>, including underground services,</w:t>
      </w:r>
      <w:r w:rsidRPr="00AE783F">
        <w:t xml:space="preserve"> from the relevant authorities</w:t>
      </w:r>
      <w:r>
        <w:t>,</w:t>
      </w:r>
      <w:r w:rsidRPr="00AE783F">
        <w:t xml:space="preserve"> and </w:t>
      </w:r>
      <w:r>
        <w:t>mark</w:t>
      </w:r>
      <w:r w:rsidRPr="00AE783F">
        <w:t xml:space="preserve"> </w:t>
      </w:r>
      <w:r>
        <w:t xml:space="preserve">these locations </w:t>
      </w:r>
      <w:r w:rsidRPr="00AE783F">
        <w:t>on the ground prior to excavation.</w:t>
      </w:r>
    </w:p>
    <w:p w14:paraId="230DCF09" w14:textId="77777777" w:rsidR="001869AF" w:rsidRPr="00D10936" w:rsidRDefault="00000000" w:rsidP="001869AF">
      <w:pPr>
        <w:pStyle w:val="Heading3"/>
      </w:pPr>
      <w:bookmarkStart w:id="1177" w:name="_Toc390823881"/>
      <w:bookmarkStart w:id="1178" w:name="_Toc391429573"/>
      <w:bookmarkStart w:id="1179" w:name="_Toc396097011"/>
      <w:bookmarkStart w:id="1180" w:name="_Toc398800641"/>
      <w:r w:rsidRPr="00D10936">
        <w:t>Excavation</w:t>
      </w:r>
      <w:bookmarkEnd w:id="1177"/>
      <w:bookmarkEnd w:id="1178"/>
      <w:bookmarkEnd w:id="1179"/>
      <w:bookmarkEnd w:id="1180"/>
    </w:p>
    <w:p w14:paraId="63CC430A" w14:textId="77777777" w:rsidR="001869AF" w:rsidRDefault="00000000" w:rsidP="001869AF">
      <w:r>
        <w:t>Excavate in accordance with AS/NZS 3500.1.</w:t>
      </w:r>
    </w:p>
    <w:p w14:paraId="2E34CE5F" w14:textId="77777777" w:rsidR="001869AF" w:rsidRDefault="00000000" w:rsidP="001869AF">
      <w:r>
        <w:t>Excavate to the lines, levels and grades as required for irrigation trenches. Trench depths and widths as required by AS/NZS 3500.1.</w:t>
      </w:r>
    </w:p>
    <w:p w14:paraId="3ADDD007" w14:textId="77777777" w:rsidR="001869AF" w:rsidRPr="00DB365E" w:rsidRDefault="00000000" w:rsidP="001869AF">
      <w:pPr>
        <w:rPr>
          <w:rFonts w:cs="Arial"/>
        </w:rPr>
      </w:pPr>
      <w:r>
        <w:rPr>
          <w:rFonts w:cs="Arial"/>
        </w:rPr>
        <w:t>L</w:t>
      </w:r>
      <w:r w:rsidRPr="00DB365E">
        <w:rPr>
          <w:rFonts w:cs="Arial"/>
        </w:rPr>
        <w:t>iaise with relevant authorities to locate existing services.</w:t>
      </w:r>
    </w:p>
    <w:p w14:paraId="6A827B40" w14:textId="77777777" w:rsidR="001869AF" w:rsidRPr="00DB365E" w:rsidRDefault="00000000" w:rsidP="001869AF">
      <w:pPr>
        <w:rPr>
          <w:rFonts w:cs="Arial"/>
        </w:rPr>
      </w:pPr>
      <w:r w:rsidRPr="00DB365E">
        <w:rPr>
          <w:rFonts w:cs="Arial"/>
        </w:rPr>
        <w:t xml:space="preserve">Excavate within one metre from existing underground services only by hand </w:t>
      </w:r>
      <w:r>
        <w:rPr>
          <w:rFonts w:cs="Arial"/>
        </w:rPr>
        <w:t>or by hydro excavation</w:t>
      </w:r>
      <w:r w:rsidRPr="00DB365E">
        <w:rPr>
          <w:rFonts w:cs="Arial"/>
        </w:rPr>
        <w:t>.</w:t>
      </w:r>
    </w:p>
    <w:p w14:paraId="2ABF36DE" w14:textId="77777777" w:rsidR="001869AF" w:rsidRPr="00DB365E" w:rsidRDefault="00000000" w:rsidP="001869AF">
      <w:pPr>
        <w:rPr>
          <w:rFonts w:cs="Arial"/>
        </w:rPr>
      </w:pPr>
      <w:r w:rsidRPr="00DB365E">
        <w:rPr>
          <w:rFonts w:cs="Arial"/>
        </w:rPr>
        <w:t>Damage to existing services and vegetation to be rectified at Contractor's expense.</w:t>
      </w:r>
    </w:p>
    <w:p w14:paraId="04A8BCB7" w14:textId="77777777" w:rsidR="001869AF" w:rsidRDefault="00000000" w:rsidP="001869AF">
      <w:r>
        <w:t>The Contractor shall be deemed to have allowed for the cost of performing the required excavations in whatever material may be encountered, and no extra payment shall be paid for excavation in rock.</w:t>
      </w:r>
    </w:p>
    <w:p w14:paraId="585C78B1" w14:textId="77777777" w:rsidR="001869AF" w:rsidRDefault="00000000" w:rsidP="001869AF">
      <w:r>
        <w:t>Cut back roots encountered in trenches to not less than 600 mm clear of the pipework. Remove such other obstructions including stumps, boulders and the like which may, in the opinion of the Superintendent, interfere with the pipework.</w:t>
      </w:r>
    </w:p>
    <w:p w14:paraId="6E8F11B0" w14:textId="77777777" w:rsidR="001869AF" w:rsidRPr="007C52A9" w:rsidRDefault="00000000" w:rsidP="001869AF">
      <w:pPr>
        <w:rPr>
          <w:rFonts w:cs="Arial"/>
        </w:rPr>
      </w:pPr>
      <w:r>
        <w:t xml:space="preserve">At road crossings, provide under road boring </w:t>
      </w:r>
      <w:r w:rsidRPr="00DB365E">
        <w:rPr>
          <w:rFonts w:cs="Arial"/>
        </w:rPr>
        <w:t>at right</w:t>
      </w:r>
      <w:r>
        <w:rPr>
          <w:rFonts w:cs="Arial"/>
        </w:rPr>
        <w:t xml:space="preserve"> angles to the road centre line</w:t>
      </w:r>
      <w:r>
        <w:t xml:space="preserve">, by an approved specialist subcontractor. </w:t>
      </w:r>
      <w:r w:rsidRPr="00DB365E">
        <w:rPr>
          <w:rFonts w:cs="Arial"/>
        </w:rPr>
        <w:t>Place all pipeline beneath roadways in heavy duty conduit casing</w:t>
      </w:r>
      <w:r>
        <w:rPr>
          <w:rFonts w:cs="Arial"/>
        </w:rPr>
        <w:t>.</w:t>
      </w:r>
      <w:r w:rsidRPr="00DB365E">
        <w:rPr>
          <w:rFonts w:cs="Arial"/>
        </w:rPr>
        <w:t xml:space="preserve"> </w:t>
      </w:r>
      <w:r>
        <w:rPr>
          <w:rFonts w:cs="Arial"/>
        </w:rPr>
        <w:t>Refer to DIRECTIONAL BORING section.</w:t>
      </w:r>
    </w:p>
    <w:p w14:paraId="01A682A7" w14:textId="77777777" w:rsidR="001869AF" w:rsidRPr="00DB365E" w:rsidRDefault="00000000" w:rsidP="001869AF">
      <w:pPr>
        <w:rPr>
          <w:rFonts w:cs="Arial"/>
        </w:rPr>
      </w:pPr>
      <w:r w:rsidRPr="00DB365E">
        <w:rPr>
          <w:rFonts w:cs="Arial"/>
        </w:rPr>
        <w:lastRenderedPageBreak/>
        <w:t>Stockpile topsoil on site.</w:t>
      </w:r>
    </w:p>
    <w:p w14:paraId="6BEF01EE" w14:textId="77777777" w:rsidR="001869AF" w:rsidRPr="00D10936" w:rsidRDefault="00000000" w:rsidP="001869AF">
      <w:pPr>
        <w:pStyle w:val="Heading3"/>
      </w:pPr>
      <w:bookmarkStart w:id="1181" w:name="_Toc390823882"/>
      <w:bookmarkStart w:id="1182" w:name="_Toc391429574"/>
      <w:bookmarkStart w:id="1183" w:name="_Toc396097012"/>
      <w:bookmarkStart w:id="1184" w:name="_Toc398800642"/>
      <w:r w:rsidRPr="00D10936">
        <w:t>Installation</w:t>
      </w:r>
      <w:bookmarkEnd w:id="1181"/>
      <w:bookmarkEnd w:id="1182"/>
      <w:bookmarkEnd w:id="1183"/>
      <w:bookmarkEnd w:id="1184"/>
    </w:p>
    <w:p w14:paraId="4B29E951" w14:textId="77777777" w:rsidR="001869AF" w:rsidRDefault="00000000" w:rsidP="001869AF">
      <w:r>
        <w:t>Install pipework in straight lines and uniform grades. Keep the number of joints to a minimum.</w:t>
      </w:r>
    </w:p>
    <w:p w14:paraId="21E8B659" w14:textId="77777777" w:rsidR="001869AF" w:rsidRDefault="00000000" w:rsidP="001869AF">
      <w:r>
        <w:t>Install conduits and pipes having grade or class identification marking so that the marking is visible for inspection.</w:t>
      </w:r>
    </w:p>
    <w:p w14:paraId="77A839B6" w14:textId="77777777" w:rsidR="001869AF" w:rsidRDefault="00000000" w:rsidP="001869AF">
      <w:r>
        <w:t>Lay all pipework under paths, paving or slabs in conduits.</w:t>
      </w:r>
    </w:p>
    <w:p w14:paraId="0BBB02F7" w14:textId="77777777" w:rsidR="001869AF" w:rsidRDefault="00000000" w:rsidP="001869AF">
      <w:pPr>
        <w:rPr>
          <w:rFonts w:cs="Arial"/>
        </w:rPr>
      </w:pPr>
      <w:r>
        <w:rPr>
          <w:rFonts w:cs="Arial"/>
        </w:rPr>
        <w:t>Install according to the approved irrigation design and specifications.</w:t>
      </w:r>
    </w:p>
    <w:p w14:paraId="206D7D59" w14:textId="77777777" w:rsidR="001869AF" w:rsidRPr="00DB365E" w:rsidRDefault="00000000" w:rsidP="001869AF">
      <w:pPr>
        <w:rPr>
          <w:rFonts w:cs="Arial"/>
        </w:rPr>
      </w:pPr>
      <w:r>
        <w:rPr>
          <w:rFonts w:cs="Arial"/>
        </w:rPr>
        <w:t>Obtain approval from Power and Water</w:t>
      </w:r>
      <w:r w:rsidRPr="00DB365E">
        <w:rPr>
          <w:rFonts w:cs="Arial"/>
        </w:rPr>
        <w:t xml:space="preserve"> </w:t>
      </w:r>
      <w:r>
        <w:rPr>
          <w:rFonts w:cs="Arial"/>
        </w:rPr>
        <w:t xml:space="preserve">Corporation </w:t>
      </w:r>
      <w:r w:rsidRPr="00DB365E">
        <w:rPr>
          <w:rFonts w:cs="Arial"/>
        </w:rPr>
        <w:t>before connecting to wa</w:t>
      </w:r>
      <w:r>
        <w:rPr>
          <w:rFonts w:cs="Arial"/>
        </w:rPr>
        <w:t>ter supply system</w:t>
      </w:r>
      <w:r w:rsidRPr="00DB365E">
        <w:rPr>
          <w:rFonts w:cs="Arial"/>
        </w:rPr>
        <w:t>.</w:t>
      </w:r>
    </w:p>
    <w:p w14:paraId="236E7AFA" w14:textId="77777777" w:rsidR="001869AF" w:rsidRPr="00DB365E" w:rsidRDefault="00000000" w:rsidP="001869AF">
      <w:pPr>
        <w:rPr>
          <w:rFonts w:cs="Arial"/>
        </w:rPr>
      </w:pPr>
      <w:r>
        <w:rPr>
          <w:rFonts w:cs="Arial"/>
        </w:rPr>
        <w:t>Installation</w:t>
      </w:r>
      <w:r w:rsidRPr="00DB365E">
        <w:rPr>
          <w:rFonts w:cs="Arial"/>
        </w:rPr>
        <w:t xml:space="preserve"> </w:t>
      </w:r>
      <w:r>
        <w:rPr>
          <w:rFonts w:cs="Arial"/>
        </w:rPr>
        <w:t xml:space="preserve">of </w:t>
      </w:r>
      <w:r w:rsidRPr="00DB365E">
        <w:rPr>
          <w:rFonts w:cs="Arial"/>
        </w:rPr>
        <w:t>all pressurised pipework, fittings</w:t>
      </w:r>
      <w:r>
        <w:rPr>
          <w:rFonts w:cs="Arial"/>
        </w:rPr>
        <w:t>,</w:t>
      </w:r>
      <w:r w:rsidRPr="00DB365E">
        <w:rPr>
          <w:rFonts w:cs="Arial"/>
        </w:rPr>
        <w:t xml:space="preserve"> Class 12 UPVC and above pipework</w:t>
      </w:r>
      <w:r>
        <w:rPr>
          <w:rFonts w:cs="Arial"/>
        </w:rPr>
        <w:t>,</w:t>
      </w:r>
      <w:r w:rsidRPr="00DB365E">
        <w:rPr>
          <w:rFonts w:cs="Arial"/>
        </w:rPr>
        <w:t xml:space="preserve"> and other fixtures</w:t>
      </w:r>
      <w:r>
        <w:rPr>
          <w:rFonts w:cs="Arial"/>
        </w:rPr>
        <w:t>,</w:t>
      </w:r>
      <w:r w:rsidRPr="00DB365E">
        <w:rPr>
          <w:rFonts w:cs="Arial"/>
        </w:rPr>
        <w:t xml:space="preserve"> </w:t>
      </w:r>
      <w:r>
        <w:rPr>
          <w:rFonts w:cs="Arial"/>
        </w:rPr>
        <w:t xml:space="preserve">and connection </w:t>
      </w:r>
      <w:r w:rsidRPr="00DB365E">
        <w:rPr>
          <w:rFonts w:cs="Arial"/>
        </w:rPr>
        <w:t xml:space="preserve">to </w:t>
      </w:r>
      <w:r>
        <w:rPr>
          <w:rFonts w:cs="Arial"/>
        </w:rPr>
        <w:t xml:space="preserve">an </w:t>
      </w:r>
      <w:r w:rsidRPr="00DB365E">
        <w:rPr>
          <w:rFonts w:cs="Arial"/>
        </w:rPr>
        <w:t>existing water supply system</w:t>
      </w:r>
      <w:proofErr w:type="gramStart"/>
      <w:r>
        <w:rPr>
          <w:rFonts w:cs="Arial"/>
        </w:rPr>
        <w:t>,</w:t>
      </w:r>
      <w:r w:rsidRPr="00DB365E">
        <w:rPr>
          <w:rFonts w:cs="Arial"/>
        </w:rPr>
        <w:t xml:space="preserve"> </w:t>
      </w:r>
      <w:r>
        <w:rPr>
          <w:rFonts w:cs="Arial"/>
        </w:rPr>
        <w:t>,</w:t>
      </w:r>
      <w:proofErr w:type="gramEnd"/>
      <w:r>
        <w:rPr>
          <w:rFonts w:cs="Arial"/>
        </w:rPr>
        <w:t xml:space="preserve"> is to be carried out</w:t>
      </w:r>
      <w:r w:rsidRPr="00DB365E">
        <w:rPr>
          <w:rFonts w:cs="Arial"/>
        </w:rPr>
        <w:t xml:space="preserve"> by a qualified plumber licensed in the Northern Territory.</w:t>
      </w:r>
    </w:p>
    <w:p w14:paraId="607092C6" w14:textId="77777777" w:rsidR="001869AF" w:rsidRPr="00DB365E" w:rsidRDefault="00000000" w:rsidP="001869AF">
      <w:pPr>
        <w:rPr>
          <w:rFonts w:cs="Arial"/>
        </w:rPr>
      </w:pPr>
      <w:r w:rsidRPr="00DB365E">
        <w:rPr>
          <w:rFonts w:cs="Arial"/>
        </w:rPr>
        <w:t>Provide 50 mm thick compacted bedding of clean granular sand free from stones and other debris over the total width of all excavations.</w:t>
      </w:r>
    </w:p>
    <w:p w14:paraId="59BB9A7B" w14:textId="77777777" w:rsidR="001869AF" w:rsidRPr="00DB365E" w:rsidRDefault="00000000" w:rsidP="001869AF">
      <w:pPr>
        <w:rPr>
          <w:rFonts w:cs="Arial"/>
        </w:rPr>
      </w:pPr>
      <w:r w:rsidRPr="00DB365E">
        <w:rPr>
          <w:rFonts w:cs="Arial"/>
        </w:rPr>
        <w:t xml:space="preserve">Clean all surfaces of UPVC joints with an approved cleaning fluid prior to </w:t>
      </w:r>
      <w:proofErr w:type="spellStart"/>
      <w:r w:rsidRPr="00DB365E">
        <w:rPr>
          <w:rFonts w:cs="Arial"/>
        </w:rPr>
        <w:t>jointing</w:t>
      </w:r>
      <w:proofErr w:type="spellEnd"/>
      <w:r w:rsidRPr="00DB365E">
        <w:rPr>
          <w:rFonts w:cs="Arial"/>
        </w:rPr>
        <w:t>.</w:t>
      </w:r>
    </w:p>
    <w:p w14:paraId="0D2257C0" w14:textId="77777777" w:rsidR="001869AF" w:rsidRPr="00DB365E" w:rsidRDefault="00000000" w:rsidP="001869AF">
      <w:pPr>
        <w:rPr>
          <w:rFonts w:cs="Arial"/>
        </w:rPr>
      </w:pPr>
      <w:r w:rsidRPr="00DB365E">
        <w:rPr>
          <w:rFonts w:cs="Arial"/>
        </w:rPr>
        <w:t>Solvent weld all UPVC joints, unless otherwise specified.</w:t>
      </w:r>
    </w:p>
    <w:p w14:paraId="798D05E9" w14:textId="77777777" w:rsidR="001869AF" w:rsidRPr="00DB365E" w:rsidRDefault="00000000" w:rsidP="001869AF">
      <w:pPr>
        <w:rPr>
          <w:rFonts w:cs="Arial"/>
        </w:rPr>
      </w:pPr>
      <w:r w:rsidRPr="00DB365E">
        <w:rPr>
          <w:rFonts w:cs="Arial"/>
        </w:rPr>
        <w:t>Flush all pipework prior to the attachment of sprinklers, drip emitters and the capping of pipeline ends.</w:t>
      </w:r>
    </w:p>
    <w:p w14:paraId="3228BF72" w14:textId="77777777" w:rsidR="001869AF" w:rsidRPr="00DB365E" w:rsidRDefault="00000000" w:rsidP="001869AF">
      <w:pPr>
        <w:rPr>
          <w:rFonts w:cs="Arial"/>
        </w:rPr>
      </w:pPr>
      <w:r w:rsidRPr="00DB365E">
        <w:rPr>
          <w:rFonts w:cs="Arial"/>
        </w:rPr>
        <w:t>Install and connect all fixtures shown on the design plans</w:t>
      </w:r>
      <w:r>
        <w:rPr>
          <w:rFonts w:cs="Arial"/>
        </w:rPr>
        <w:t xml:space="preserve"> </w:t>
      </w:r>
      <w:r w:rsidRPr="00DB365E">
        <w:rPr>
          <w:rFonts w:cs="Arial"/>
        </w:rPr>
        <w:t>neat</w:t>
      </w:r>
      <w:r>
        <w:rPr>
          <w:rFonts w:cs="Arial"/>
        </w:rPr>
        <w:t>ly</w:t>
      </w:r>
      <w:r w:rsidRPr="00DB365E">
        <w:rPr>
          <w:rFonts w:cs="Arial"/>
        </w:rPr>
        <w:t xml:space="preserve">, </w:t>
      </w:r>
      <w:r>
        <w:rPr>
          <w:rFonts w:cs="Arial"/>
        </w:rPr>
        <w:t xml:space="preserve">with </w:t>
      </w:r>
      <w:r w:rsidRPr="00DB365E">
        <w:rPr>
          <w:rFonts w:cs="Arial"/>
        </w:rPr>
        <w:t xml:space="preserve">waterproof </w:t>
      </w:r>
      <w:r>
        <w:rPr>
          <w:rFonts w:cs="Arial"/>
        </w:rPr>
        <w:t>joints.</w:t>
      </w:r>
      <w:r w:rsidRPr="00DB365E">
        <w:rPr>
          <w:rFonts w:cs="Arial"/>
        </w:rPr>
        <w:t xml:space="preserve"> </w:t>
      </w:r>
      <w:r>
        <w:rPr>
          <w:rFonts w:cs="Arial"/>
        </w:rPr>
        <w:t>Install</w:t>
      </w:r>
      <w:r w:rsidRPr="00DB365E">
        <w:rPr>
          <w:rFonts w:cs="Arial"/>
        </w:rPr>
        <w:t xml:space="preserve"> in accordance with the manufacturer's instructions.</w:t>
      </w:r>
    </w:p>
    <w:p w14:paraId="60453F5F" w14:textId="77777777" w:rsidR="001869AF" w:rsidRPr="00DB365E" w:rsidRDefault="00000000" w:rsidP="001869AF">
      <w:pPr>
        <w:rPr>
          <w:rFonts w:cs="Arial"/>
        </w:rPr>
      </w:pPr>
      <w:r>
        <w:rPr>
          <w:rFonts w:cs="Arial"/>
        </w:rPr>
        <w:t>Installation of</w:t>
      </w:r>
      <w:r w:rsidRPr="00DB365E">
        <w:rPr>
          <w:rFonts w:cs="Arial"/>
        </w:rPr>
        <w:t xml:space="preserve"> all </w:t>
      </w:r>
      <w:proofErr w:type="gramStart"/>
      <w:r w:rsidRPr="00DB365E">
        <w:rPr>
          <w:rFonts w:cs="Arial"/>
        </w:rPr>
        <w:t>240 volt</w:t>
      </w:r>
      <w:proofErr w:type="gramEnd"/>
      <w:r w:rsidRPr="00DB365E">
        <w:rPr>
          <w:rFonts w:cs="Arial"/>
        </w:rPr>
        <w:t xml:space="preserve"> electrical work </w:t>
      </w:r>
      <w:r>
        <w:rPr>
          <w:rFonts w:cs="Arial"/>
        </w:rPr>
        <w:t xml:space="preserve">must be carried out </w:t>
      </w:r>
      <w:r w:rsidRPr="00DB365E">
        <w:rPr>
          <w:rFonts w:cs="Arial"/>
        </w:rPr>
        <w:t>by a qualified electrician licensed in the Northern Territory.</w:t>
      </w:r>
      <w:r>
        <w:rPr>
          <w:rFonts w:cs="Arial"/>
        </w:rPr>
        <w:t xml:space="preserve"> </w:t>
      </w:r>
      <w:r w:rsidRPr="00DB365E">
        <w:rPr>
          <w:rFonts w:cs="Arial"/>
        </w:rPr>
        <w:t>All wiri</w:t>
      </w:r>
      <w:r>
        <w:rPr>
          <w:rFonts w:cs="Arial"/>
        </w:rPr>
        <w:t xml:space="preserve">ng and jointing shall use Power and Water Corporation </w:t>
      </w:r>
      <w:r w:rsidRPr="00DB365E">
        <w:rPr>
          <w:rFonts w:cs="Arial"/>
        </w:rPr>
        <w:t>approved materials.</w:t>
      </w:r>
      <w:r>
        <w:rPr>
          <w:rFonts w:cs="Arial"/>
        </w:rPr>
        <w:t xml:space="preserve"> </w:t>
      </w:r>
      <w:r w:rsidRPr="00DB365E">
        <w:rPr>
          <w:rFonts w:cs="Arial"/>
        </w:rPr>
        <w:t>Join 240 V electrical wiring with a waterproof jointing kit.</w:t>
      </w:r>
    </w:p>
    <w:p w14:paraId="5B9CF9E0" w14:textId="77777777" w:rsidR="001869AF" w:rsidRPr="00DB365E" w:rsidRDefault="00000000" w:rsidP="001869AF">
      <w:pPr>
        <w:rPr>
          <w:rFonts w:cs="Arial"/>
        </w:rPr>
      </w:pPr>
      <w:r>
        <w:rPr>
          <w:rFonts w:cs="Arial"/>
        </w:rPr>
        <w:t>Install</w:t>
      </w:r>
      <w:r w:rsidRPr="00DB365E">
        <w:rPr>
          <w:rFonts w:cs="Arial"/>
        </w:rPr>
        <w:t xml:space="preserve"> all solenoid valve wiring beside the appropriate pipework in the conduit.</w:t>
      </w:r>
      <w:r>
        <w:rPr>
          <w:rFonts w:cs="Arial"/>
        </w:rPr>
        <w:t xml:space="preserve"> Size c</w:t>
      </w:r>
      <w:r w:rsidRPr="00DB365E">
        <w:rPr>
          <w:rFonts w:cs="Arial"/>
        </w:rPr>
        <w:t>onduit to allow free movement of wiring and draw wire.</w:t>
      </w:r>
    </w:p>
    <w:p w14:paraId="302AE277" w14:textId="77777777" w:rsidR="001869AF" w:rsidRPr="00DB365E" w:rsidRDefault="00000000" w:rsidP="001869AF">
      <w:pPr>
        <w:rPr>
          <w:rFonts w:cs="Arial"/>
        </w:rPr>
      </w:pPr>
      <w:r w:rsidRPr="00DB365E">
        <w:rPr>
          <w:rFonts w:cs="Arial"/>
        </w:rPr>
        <w:t>Run all electrical wire in continuous lengths between the controller and valve.</w:t>
      </w:r>
      <w:r>
        <w:rPr>
          <w:rFonts w:cs="Arial"/>
        </w:rPr>
        <w:t xml:space="preserve"> </w:t>
      </w:r>
      <w:r w:rsidRPr="00DB365E">
        <w:rPr>
          <w:rFonts w:cs="Arial"/>
        </w:rPr>
        <w:t>Ensure the wire is not kinked.</w:t>
      </w:r>
    </w:p>
    <w:p w14:paraId="783EABC5" w14:textId="77777777" w:rsidR="001869AF" w:rsidRPr="00DB365E" w:rsidRDefault="00000000" w:rsidP="001869AF">
      <w:pPr>
        <w:rPr>
          <w:rFonts w:cs="Arial"/>
        </w:rPr>
      </w:pPr>
      <w:r w:rsidRPr="00DB365E">
        <w:rPr>
          <w:rFonts w:cs="Arial"/>
        </w:rPr>
        <w:t>Ensure adequate length of wire is available at valves during installation to enable future replacement of valves.</w:t>
      </w:r>
    </w:p>
    <w:p w14:paraId="17509BC8" w14:textId="77777777" w:rsidR="001869AF" w:rsidRPr="00D10936" w:rsidRDefault="00000000" w:rsidP="001869AF">
      <w:pPr>
        <w:pStyle w:val="Heading3"/>
      </w:pPr>
      <w:bookmarkStart w:id="1185" w:name="_Toc390823883"/>
      <w:bookmarkStart w:id="1186" w:name="_Toc391429575"/>
      <w:bookmarkStart w:id="1187" w:name="_Toc396097013"/>
      <w:bookmarkStart w:id="1188" w:name="_Toc398800643"/>
      <w:r w:rsidRPr="00D10936">
        <w:t xml:space="preserve">Water </w:t>
      </w:r>
      <w:r>
        <w:t>s</w:t>
      </w:r>
      <w:r w:rsidRPr="00D10936">
        <w:t>ource</w:t>
      </w:r>
    </w:p>
    <w:p w14:paraId="0A74FAD6" w14:textId="77777777" w:rsidR="001869AF" w:rsidRPr="00DB365E" w:rsidRDefault="00000000" w:rsidP="001869AF">
      <w:r>
        <w:t>Liaise with Power and Water Corporation as the Department</w:t>
      </w:r>
      <w:r w:rsidRPr="00DB365E">
        <w:t>’s service liaison consultant in relation to water supply requirements associated with this contract.</w:t>
      </w:r>
    </w:p>
    <w:p w14:paraId="44C7998A" w14:textId="77777777" w:rsidR="001869AF" w:rsidRDefault="00000000" w:rsidP="001869AF">
      <w:r>
        <w:t>Carry out the excavation necessary to locate and expose the connection point. On completion, reinstate surfaces and elements which have been disturbed such as kerbs, footpaths and nature strips.</w:t>
      </w:r>
    </w:p>
    <w:p w14:paraId="385A2D02" w14:textId="77777777" w:rsidR="001869AF" w:rsidRPr="00DB365E" w:rsidRDefault="00000000" w:rsidP="001869AF">
      <w:r>
        <w:t>O</w:t>
      </w:r>
      <w:r w:rsidRPr="00DB365E">
        <w:t>btain approval from Power</w:t>
      </w:r>
      <w:r>
        <w:t xml:space="preserve"> and </w:t>
      </w:r>
      <w:r w:rsidRPr="00DB365E">
        <w:t xml:space="preserve">Water </w:t>
      </w:r>
      <w:r>
        <w:t xml:space="preserve">Corporation </w:t>
      </w:r>
      <w:r w:rsidRPr="00DB365E">
        <w:t>before connecting to the</w:t>
      </w:r>
      <w:r>
        <w:t xml:space="preserve"> water supply system</w:t>
      </w:r>
      <w:r w:rsidRPr="00DB365E">
        <w:t>.</w:t>
      </w:r>
    </w:p>
    <w:p w14:paraId="767D7273" w14:textId="77777777" w:rsidR="001869AF" w:rsidRPr="00D10936" w:rsidRDefault="00000000" w:rsidP="001869AF">
      <w:pPr>
        <w:pStyle w:val="Heading3"/>
      </w:pPr>
      <w:r w:rsidRPr="00D10936">
        <w:t xml:space="preserve">Testing – </w:t>
      </w:r>
      <w:bookmarkEnd w:id="1185"/>
      <w:bookmarkEnd w:id="1186"/>
      <w:bookmarkEnd w:id="1187"/>
      <w:bookmarkEnd w:id="1188"/>
      <w:r w:rsidRPr="00D10936">
        <w:t>Hold Point</w:t>
      </w:r>
    </w:p>
    <w:p w14:paraId="459CA5FB" w14:textId="77777777" w:rsidR="001869AF" w:rsidRDefault="00000000" w:rsidP="001869AF">
      <w:r>
        <w:t>Check pipe joints, valve seats, tap washers, strainers and other elements for leaks. Repair or replace if damaged, and retest.</w:t>
      </w:r>
    </w:p>
    <w:p w14:paraId="25985FEF" w14:textId="77777777" w:rsidR="001869AF" w:rsidRPr="00DB365E" w:rsidRDefault="00000000" w:rsidP="001869AF">
      <w:pPr>
        <w:rPr>
          <w:rFonts w:cs="Arial"/>
        </w:rPr>
      </w:pPr>
      <w:r>
        <w:rPr>
          <w:rFonts w:cs="Arial"/>
        </w:rPr>
        <w:t>P</w:t>
      </w:r>
      <w:r w:rsidRPr="00DB365E">
        <w:rPr>
          <w:rFonts w:cs="Arial"/>
        </w:rPr>
        <w:t>rovide all equipment necessary for testing.</w:t>
      </w:r>
    </w:p>
    <w:p w14:paraId="61A50DD1" w14:textId="77777777" w:rsidR="001869AF" w:rsidRPr="00DB365E" w:rsidRDefault="00000000" w:rsidP="001869AF">
      <w:pPr>
        <w:rPr>
          <w:rFonts w:cs="Arial"/>
        </w:rPr>
      </w:pPr>
      <w:r w:rsidRPr="00DB365E">
        <w:rPr>
          <w:rFonts w:cs="Arial"/>
        </w:rPr>
        <w:t>All joints and connections are to remain visible during the test.</w:t>
      </w:r>
    </w:p>
    <w:p w14:paraId="140FFB65" w14:textId="77777777" w:rsidR="001869AF" w:rsidRPr="00DB365E" w:rsidRDefault="00000000" w:rsidP="001869AF">
      <w:pPr>
        <w:rPr>
          <w:rFonts w:cs="Arial"/>
        </w:rPr>
      </w:pPr>
      <w:r w:rsidRPr="00DB365E">
        <w:rPr>
          <w:rFonts w:cs="Arial"/>
        </w:rPr>
        <w:t>Measure pressure at the lowest section of pipework being tested.</w:t>
      </w:r>
    </w:p>
    <w:p w14:paraId="442C1DD2" w14:textId="77777777" w:rsidR="001869AF" w:rsidRPr="00DB365E" w:rsidRDefault="00000000" w:rsidP="001869AF">
      <w:pPr>
        <w:rPr>
          <w:rFonts w:cs="Arial"/>
        </w:rPr>
      </w:pPr>
      <w:r>
        <w:rPr>
          <w:rFonts w:cs="Arial"/>
        </w:rPr>
        <w:t>Pressure minimum of 800 kP</w:t>
      </w:r>
      <w:r w:rsidRPr="00DB365E">
        <w:rPr>
          <w:rFonts w:cs="Arial"/>
        </w:rPr>
        <w:t>a shall be maintained for a minimum period of two hours in all pressure pipework and fittings up to and including the solenoid valves, except in spray, drip, and micro sprinklers.</w:t>
      </w:r>
    </w:p>
    <w:p w14:paraId="6B80C9BE" w14:textId="77777777" w:rsidR="001869AF" w:rsidRPr="00DB365E" w:rsidRDefault="00000000" w:rsidP="001869AF">
      <w:pPr>
        <w:rPr>
          <w:rFonts w:cs="Arial"/>
        </w:rPr>
      </w:pPr>
      <w:r w:rsidRPr="00DB365E">
        <w:rPr>
          <w:rFonts w:cs="Arial"/>
        </w:rPr>
        <w:lastRenderedPageBreak/>
        <w:t>Repair and retest all leaks prior to acceptance.</w:t>
      </w:r>
    </w:p>
    <w:p w14:paraId="46C870AA" w14:textId="77777777" w:rsidR="001869AF" w:rsidRPr="00DB365E" w:rsidRDefault="00000000" w:rsidP="001869AF">
      <w:pPr>
        <w:rPr>
          <w:rFonts w:cs="Arial"/>
        </w:rPr>
      </w:pPr>
      <w:r>
        <w:rPr>
          <w:rFonts w:cs="Arial"/>
          <w:b/>
        </w:rPr>
        <w:t>Hold P</w:t>
      </w:r>
      <w:r w:rsidRPr="00AA758F">
        <w:rPr>
          <w:rFonts w:cs="Arial"/>
          <w:b/>
        </w:rPr>
        <w:t>oint</w:t>
      </w:r>
      <w:r w:rsidRPr="00DB365E">
        <w:rPr>
          <w:rFonts w:cs="Arial"/>
        </w:rPr>
        <w:t xml:space="preserve"> - Obtain Superintendent's approval to proceed with backfilling other than spot filling to retain pipework from movement during pressure testing.</w:t>
      </w:r>
    </w:p>
    <w:p w14:paraId="1297004E" w14:textId="77777777" w:rsidR="001869AF" w:rsidRPr="00D10936" w:rsidRDefault="00000000" w:rsidP="001869AF">
      <w:pPr>
        <w:pStyle w:val="Heading3"/>
      </w:pPr>
      <w:bookmarkStart w:id="1189" w:name="_Toc390823884"/>
      <w:bookmarkStart w:id="1190" w:name="_Toc391429576"/>
      <w:bookmarkStart w:id="1191" w:name="_Toc396097014"/>
      <w:bookmarkStart w:id="1192" w:name="_Toc398800644"/>
      <w:r w:rsidRPr="00D10936">
        <w:t>Backfilling</w:t>
      </w:r>
      <w:bookmarkEnd w:id="1189"/>
      <w:bookmarkEnd w:id="1190"/>
      <w:bookmarkEnd w:id="1191"/>
      <w:bookmarkEnd w:id="1192"/>
    </w:p>
    <w:p w14:paraId="45F35BF2" w14:textId="77777777" w:rsidR="001869AF" w:rsidRDefault="00000000" w:rsidP="001869AF">
      <w:r>
        <w:t>Generally: Backfill trenches as soon as possible after approval of laid and bedded service.</w:t>
      </w:r>
    </w:p>
    <w:p w14:paraId="241B21D1" w14:textId="77777777" w:rsidR="001869AF" w:rsidRPr="00CF0E4C" w:rsidRDefault="00000000" w:rsidP="001869AF">
      <w:r w:rsidRPr="00CF0E4C">
        <w:t>Provide clean granular sand cover around the pipe and to a compacted thickness of 100 mm above the pipe.</w:t>
      </w:r>
    </w:p>
    <w:p w14:paraId="3FED0CAB" w14:textId="77777777" w:rsidR="001869AF" w:rsidRPr="00CF0E4C" w:rsidRDefault="00000000" w:rsidP="001869AF">
      <w:r w:rsidRPr="00CF0E4C">
        <w:t>Compact the sand with a vibrating plate or similar.</w:t>
      </w:r>
    </w:p>
    <w:p w14:paraId="040BC960" w14:textId="77777777" w:rsidR="001869AF" w:rsidRPr="00CF0E4C" w:rsidRDefault="00000000" w:rsidP="001869AF">
      <w:r w:rsidRPr="00CF0E4C">
        <w:t xml:space="preserve">Place and compact select fill conforming </w:t>
      </w:r>
      <w:r>
        <w:t>to the PAVEMENTS AND SHOULDERS s</w:t>
      </w:r>
      <w:r w:rsidRPr="00CF0E4C">
        <w:t>ection to 100 mm below existing surface.</w:t>
      </w:r>
      <w:r>
        <w:t xml:space="preserve"> </w:t>
      </w:r>
      <w:r w:rsidRPr="00CF0E4C">
        <w:t>Compact to density of surrounding material.</w:t>
      </w:r>
    </w:p>
    <w:p w14:paraId="533925C4" w14:textId="77777777" w:rsidR="001869AF" w:rsidRPr="00CF0E4C" w:rsidRDefault="00000000" w:rsidP="001869AF">
      <w:r w:rsidRPr="00CF0E4C">
        <w:t xml:space="preserve">Place 100 mm of topsoil over select fill and treat </w:t>
      </w:r>
      <w:proofErr w:type="gramStart"/>
      <w:r w:rsidRPr="00CF0E4C">
        <w:t>similar to</w:t>
      </w:r>
      <w:proofErr w:type="gramEnd"/>
      <w:r w:rsidRPr="00CF0E4C">
        <w:t xml:space="preserve"> existing surface.</w:t>
      </w:r>
    </w:p>
    <w:p w14:paraId="526AAB64" w14:textId="77777777" w:rsidR="001869AF" w:rsidRPr="00CF0E4C" w:rsidRDefault="00000000" w:rsidP="001869AF">
      <w:r w:rsidRPr="00CF0E4C">
        <w:t>Remove all surplus material from site.</w:t>
      </w:r>
    </w:p>
    <w:p w14:paraId="613DF757" w14:textId="77777777" w:rsidR="001869AF" w:rsidRPr="00CF0E4C" w:rsidRDefault="00000000" w:rsidP="001869AF">
      <w:r w:rsidRPr="00CF0E4C">
        <w:t>Ensure the surface of all backfilling does not pond water.</w:t>
      </w:r>
    </w:p>
    <w:p w14:paraId="2146A08B" w14:textId="77777777" w:rsidR="001869AF" w:rsidRDefault="00000000" w:rsidP="001869AF">
      <w:r w:rsidRPr="00CF0E4C">
        <w:t>Remedy any surface settlement due to backfilling during the maintenance period.</w:t>
      </w:r>
    </w:p>
    <w:p w14:paraId="2D89C977" w14:textId="77777777" w:rsidR="001869AF" w:rsidRPr="0016318F" w:rsidRDefault="00000000" w:rsidP="001869AF">
      <w:pPr>
        <w:pStyle w:val="Heading2"/>
      </w:pPr>
      <w:r w:rsidRPr="0016318F">
        <w:t>Telemetric control station details</w:t>
      </w:r>
    </w:p>
    <w:p w14:paraId="1A02B353" w14:textId="77777777" w:rsidR="001869AF" w:rsidRDefault="00000000" w:rsidP="001869AF">
      <w:pPr>
        <w:rPr>
          <w:lang w:eastAsia="en-US"/>
        </w:rPr>
      </w:pPr>
      <w:r w:rsidRPr="001F6D39">
        <w:rPr>
          <w:lang w:eastAsia="en-US"/>
        </w:rPr>
        <w:t>Telemetric operated Irrigation control stations shall be constructed to comply wi</w:t>
      </w:r>
      <w:r>
        <w:rPr>
          <w:lang w:eastAsia="en-US"/>
        </w:rPr>
        <w:t>th the following requirements</w:t>
      </w:r>
      <w:r w:rsidRPr="00920720">
        <w:rPr>
          <w:lang w:eastAsia="en-US"/>
        </w:rPr>
        <w:t xml:space="preserve">. Refer to drawing </w:t>
      </w:r>
      <w:r>
        <w:rPr>
          <w:lang w:eastAsia="en-US"/>
        </w:rPr>
        <w:t>CS-3317</w:t>
      </w:r>
      <w:r w:rsidRPr="00920720">
        <w:rPr>
          <w:lang w:eastAsia="en-US"/>
        </w:rPr>
        <w:t>.</w:t>
      </w:r>
      <w:r>
        <w:rPr>
          <w:lang w:eastAsia="en-US"/>
        </w:rPr>
        <w:t xml:space="preserve"> Refer to REFERENCED DOCUMENTS.</w:t>
      </w:r>
    </w:p>
    <w:p w14:paraId="74A62980" w14:textId="77777777" w:rsidR="001869AF" w:rsidRPr="0016318F" w:rsidRDefault="00000000" w:rsidP="001869AF">
      <w:pPr>
        <w:pStyle w:val="Heading3"/>
        <w:rPr>
          <w:lang w:eastAsia="en-US"/>
        </w:rPr>
      </w:pPr>
      <w:r>
        <w:rPr>
          <w:lang w:eastAsia="en-US"/>
        </w:rPr>
        <w:t>Materials</w:t>
      </w:r>
    </w:p>
    <w:p w14:paraId="2593161A" w14:textId="77777777" w:rsidR="001869AF" w:rsidRPr="00D10936" w:rsidRDefault="00000000" w:rsidP="001869AF">
      <w:pPr>
        <w:keepNext/>
        <w:rPr>
          <w:b/>
        </w:rPr>
      </w:pPr>
      <w:r w:rsidRPr="00D10936">
        <w:rPr>
          <w:b/>
        </w:rPr>
        <w:t>Mounting post</w:t>
      </w:r>
    </w:p>
    <w:p w14:paraId="16C3AE00" w14:textId="77777777" w:rsidR="001869AF" w:rsidRPr="001F6D39" w:rsidRDefault="00000000">
      <w:pPr>
        <w:numPr>
          <w:ilvl w:val="0"/>
          <w:numId w:val="168"/>
        </w:numPr>
        <w:ind w:hanging="720"/>
      </w:pPr>
      <w:r w:rsidRPr="001F6D39">
        <w:t>3600</w:t>
      </w:r>
      <w:r>
        <w:t xml:space="preserve"> mm </w:t>
      </w:r>
      <w:r w:rsidRPr="001F6D39">
        <w:t>(length) x 75</w:t>
      </w:r>
      <w:r>
        <w:t xml:space="preserve"> mm </w:t>
      </w:r>
      <w:r w:rsidRPr="001F6D39">
        <w:t>square hollow section (SHS) of 3</w:t>
      </w:r>
      <w:r>
        <w:t xml:space="preserve"> mm </w:t>
      </w:r>
      <w:r w:rsidRPr="001F6D39">
        <w:t>gauge steel, sealed at both ends with welded steel plates.</w:t>
      </w:r>
      <w:r>
        <w:t xml:space="preserve"> </w:t>
      </w:r>
    </w:p>
    <w:p w14:paraId="6BF70592" w14:textId="77777777" w:rsidR="001869AF" w:rsidRPr="001F6D39" w:rsidRDefault="00000000">
      <w:pPr>
        <w:numPr>
          <w:ilvl w:val="0"/>
          <w:numId w:val="168"/>
        </w:numPr>
        <w:ind w:hanging="720"/>
      </w:pPr>
      <w:r w:rsidRPr="001F6D39">
        <w:t>It shall have two horizontal metal brackets, 300</w:t>
      </w:r>
      <w:r>
        <w:t xml:space="preserve"> mm </w:t>
      </w:r>
      <w:r w:rsidRPr="001F6D39">
        <w:t>x 60</w:t>
      </w:r>
      <w:r>
        <w:t xml:space="preserve"> mm </w:t>
      </w:r>
      <w:r w:rsidRPr="001F6D39">
        <w:t>x 3</w:t>
      </w:r>
      <w:r>
        <w:t xml:space="preserve"> mm </w:t>
      </w:r>
      <w:r w:rsidRPr="001F6D39">
        <w:t>gauge, welded to it in the positions specified on the design drawings for mounting a control box.</w:t>
      </w:r>
      <w:r>
        <w:t xml:space="preserve"> </w:t>
      </w:r>
      <w:r w:rsidRPr="001F6D39">
        <w:t xml:space="preserve">When constructed it shall be hot dip galvanized. </w:t>
      </w:r>
    </w:p>
    <w:p w14:paraId="7E9DAE7E" w14:textId="77777777" w:rsidR="001869AF" w:rsidRPr="001F6D39" w:rsidRDefault="00000000" w:rsidP="001869AF">
      <w:r w:rsidRPr="001F6D39">
        <w:t>Lockable stainless steel control cabinet</w:t>
      </w:r>
    </w:p>
    <w:p w14:paraId="023C0CBE" w14:textId="77777777" w:rsidR="001869AF" w:rsidRPr="001F6D39" w:rsidRDefault="00000000">
      <w:pPr>
        <w:numPr>
          <w:ilvl w:val="0"/>
          <w:numId w:val="168"/>
        </w:numPr>
        <w:ind w:hanging="720"/>
      </w:pPr>
      <w:r w:rsidRPr="001F6D39">
        <w:t>600</w:t>
      </w:r>
      <w:r>
        <w:t xml:space="preserve"> mm </w:t>
      </w:r>
      <w:r w:rsidRPr="001F6D39">
        <w:t>(height) x 400</w:t>
      </w:r>
      <w:r>
        <w:t xml:space="preserve"> mm </w:t>
      </w:r>
      <w:r w:rsidRPr="001F6D39">
        <w:t>(width) x 200</w:t>
      </w:r>
      <w:r>
        <w:t xml:space="preserve"> mm </w:t>
      </w:r>
      <w:r w:rsidRPr="001F6D39">
        <w:t>(depth)</w:t>
      </w:r>
    </w:p>
    <w:p w14:paraId="54C176F7" w14:textId="77777777" w:rsidR="001869AF" w:rsidRPr="001F6D39" w:rsidRDefault="00000000">
      <w:pPr>
        <w:numPr>
          <w:ilvl w:val="0"/>
          <w:numId w:val="168"/>
        </w:numPr>
        <w:ind w:hanging="720"/>
      </w:pPr>
      <w:r w:rsidRPr="001F6D39">
        <w:t xml:space="preserve">The lock shall be incorporated into the </w:t>
      </w:r>
      <w:proofErr w:type="gramStart"/>
      <w:r w:rsidRPr="001F6D39">
        <w:t>design</w:t>
      </w:r>
      <w:proofErr w:type="gramEnd"/>
      <w:r w:rsidRPr="001F6D39">
        <w:t xml:space="preserve"> and the box shall be of sturdy ‘</w:t>
      </w:r>
      <w:r>
        <w:t>vandal-proof’ construction.</w:t>
      </w:r>
    </w:p>
    <w:p w14:paraId="1CFDC670" w14:textId="77777777" w:rsidR="001869AF" w:rsidRPr="00D10936" w:rsidRDefault="00000000" w:rsidP="001869AF">
      <w:pPr>
        <w:rPr>
          <w:b/>
        </w:rPr>
      </w:pPr>
      <w:r w:rsidRPr="00D10936">
        <w:rPr>
          <w:b/>
        </w:rPr>
        <w:t>Stainless steel whip aerial</w:t>
      </w:r>
    </w:p>
    <w:p w14:paraId="4EB285F6" w14:textId="77777777" w:rsidR="001869AF" w:rsidRPr="001F6D39" w:rsidRDefault="00000000" w:rsidP="001869AF">
      <w:r>
        <w:t>RF Industries model CD </w:t>
      </w:r>
      <w:r w:rsidRPr="001F6D39">
        <w:t>28-41-70.</w:t>
      </w:r>
      <w:r>
        <w:t xml:space="preserve"> </w:t>
      </w:r>
    </w:p>
    <w:p w14:paraId="31CA0EF3" w14:textId="77777777" w:rsidR="001869AF" w:rsidRPr="00D10936" w:rsidRDefault="00000000" w:rsidP="001869AF">
      <w:pPr>
        <w:rPr>
          <w:b/>
        </w:rPr>
      </w:pPr>
      <w:r w:rsidRPr="00D10936">
        <w:rPr>
          <w:b/>
        </w:rPr>
        <w:t xml:space="preserve">Irrigation controller </w:t>
      </w:r>
    </w:p>
    <w:p w14:paraId="2FAC5F4A" w14:textId="77777777" w:rsidR="001869AF" w:rsidRPr="001F6D39" w:rsidRDefault="00000000" w:rsidP="001869AF">
      <w:r w:rsidRPr="001F6D39">
        <w:t xml:space="preserve">Must be compatible with Motorola </w:t>
      </w:r>
      <w:proofErr w:type="spellStart"/>
      <w:r w:rsidRPr="001F6D39">
        <w:t>IRRInet</w:t>
      </w:r>
      <w:proofErr w:type="spellEnd"/>
    </w:p>
    <w:p w14:paraId="02D059A7" w14:textId="77777777" w:rsidR="001869AF" w:rsidRPr="00D10936" w:rsidRDefault="00000000" w:rsidP="001869AF">
      <w:pPr>
        <w:rPr>
          <w:b/>
        </w:rPr>
      </w:pPr>
      <w:r w:rsidRPr="00D10936">
        <w:rPr>
          <w:b/>
        </w:rPr>
        <w:t>Radio</w:t>
      </w:r>
    </w:p>
    <w:p w14:paraId="0E0BFEE3" w14:textId="77777777" w:rsidR="001869AF" w:rsidRPr="001F6D39" w:rsidRDefault="00000000" w:rsidP="001869AF">
      <w:r w:rsidRPr="001F6D39">
        <w:t>Motorola Model GP328</w:t>
      </w:r>
    </w:p>
    <w:p w14:paraId="7D3E0C2D" w14:textId="77777777" w:rsidR="001869AF" w:rsidRPr="001F6D39" w:rsidRDefault="00000000" w:rsidP="001869AF">
      <w:r w:rsidRPr="001F6D39">
        <w:t>Frequency - one of either of the following frequencies, depending on the location of the irrigation system within the Greater Darwin area (details of which can be obtained from the Superintendent).</w:t>
      </w:r>
    </w:p>
    <w:p w14:paraId="506616A7" w14:textId="77777777" w:rsidR="001869AF" w:rsidRPr="001F6D39" w:rsidRDefault="00000000">
      <w:pPr>
        <w:numPr>
          <w:ilvl w:val="0"/>
          <w:numId w:val="158"/>
        </w:numPr>
        <w:tabs>
          <w:tab w:val="clear" w:pos="2418"/>
          <w:tab w:val="num" w:pos="284"/>
          <w:tab w:val="num" w:pos="2880"/>
        </w:tabs>
        <w:ind w:left="284" w:hanging="284"/>
        <w:jc w:val="both"/>
      </w:pPr>
      <w:r w:rsidRPr="001F6D39">
        <w:t>Area A – 150.825mhz</w:t>
      </w:r>
    </w:p>
    <w:p w14:paraId="777FEBB1" w14:textId="77777777" w:rsidR="001869AF" w:rsidRPr="001F6D39" w:rsidRDefault="00000000">
      <w:pPr>
        <w:numPr>
          <w:ilvl w:val="0"/>
          <w:numId w:val="158"/>
        </w:numPr>
        <w:tabs>
          <w:tab w:val="clear" w:pos="2418"/>
          <w:tab w:val="num" w:pos="284"/>
          <w:tab w:val="num" w:pos="2880"/>
        </w:tabs>
        <w:ind w:left="284" w:hanging="284"/>
        <w:jc w:val="both"/>
      </w:pPr>
      <w:r w:rsidRPr="001F6D39">
        <w:t>Area B – 155.425mhz</w:t>
      </w:r>
    </w:p>
    <w:p w14:paraId="0181DC24" w14:textId="77777777" w:rsidR="001869AF" w:rsidRPr="00D10936" w:rsidRDefault="00000000" w:rsidP="001869AF">
      <w:pPr>
        <w:keepNext/>
        <w:rPr>
          <w:b/>
        </w:rPr>
      </w:pPr>
      <w:r w:rsidRPr="00D10936">
        <w:rPr>
          <w:b/>
        </w:rPr>
        <w:lastRenderedPageBreak/>
        <w:t>Solar panel</w:t>
      </w:r>
    </w:p>
    <w:p w14:paraId="6DE707D9" w14:textId="77777777" w:rsidR="001869AF" w:rsidRPr="001F6D39" w:rsidRDefault="00000000" w:rsidP="001869AF">
      <w:r w:rsidRPr="001F6D39">
        <w:t>Must have sufficient capacity to maintain the charge in the batteries of the control station equipment</w:t>
      </w:r>
    </w:p>
    <w:p w14:paraId="53250791" w14:textId="77777777" w:rsidR="001869AF" w:rsidRPr="00946069" w:rsidRDefault="00000000" w:rsidP="001869AF">
      <w:pPr>
        <w:pStyle w:val="Heading3"/>
      </w:pPr>
      <w:r>
        <w:t>Installation</w:t>
      </w:r>
    </w:p>
    <w:p w14:paraId="4EA03518" w14:textId="77777777" w:rsidR="001869AF" w:rsidRPr="001F6D39" w:rsidRDefault="00000000">
      <w:pPr>
        <w:numPr>
          <w:ilvl w:val="0"/>
          <w:numId w:val="169"/>
        </w:numPr>
        <w:ind w:left="567" w:hanging="567"/>
      </w:pPr>
      <w:r w:rsidRPr="001F6D39">
        <w:t>Position the control station in the location specified in the design drawings.</w:t>
      </w:r>
    </w:p>
    <w:p w14:paraId="7321B760" w14:textId="77777777" w:rsidR="001869AF" w:rsidRPr="001F6D39" w:rsidRDefault="00000000">
      <w:pPr>
        <w:numPr>
          <w:ilvl w:val="0"/>
          <w:numId w:val="169"/>
        </w:numPr>
        <w:ind w:left="567" w:hanging="567"/>
      </w:pPr>
      <w:r w:rsidRPr="001F6D39">
        <w:t>Position the post 600</w:t>
      </w:r>
      <w:r>
        <w:t xml:space="preserve"> mm into a concrete footing. </w:t>
      </w:r>
      <w:r w:rsidRPr="001F6D39">
        <w:t>The footing shall have minimum dimensions of 350</w:t>
      </w:r>
      <w:r>
        <w:t xml:space="preserve"> mm </w:t>
      </w:r>
      <w:r w:rsidRPr="001F6D39">
        <w:t>diameter x 650</w:t>
      </w:r>
      <w:r>
        <w:t> mm deep.</w:t>
      </w:r>
      <w:r w:rsidRPr="001F6D39">
        <w:t xml:space="preserve"> The post must be vertical. </w:t>
      </w:r>
    </w:p>
    <w:p w14:paraId="6F84E006" w14:textId="77777777" w:rsidR="001869AF" w:rsidRPr="001F6D39" w:rsidRDefault="00000000">
      <w:pPr>
        <w:numPr>
          <w:ilvl w:val="0"/>
          <w:numId w:val="169"/>
        </w:numPr>
        <w:ind w:left="567" w:hanging="567"/>
      </w:pPr>
      <w:r w:rsidRPr="001F6D39">
        <w:t>Affix the control box securely to the mounting brackets</w:t>
      </w:r>
    </w:p>
    <w:p w14:paraId="579333A6" w14:textId="77777777" w:rsidR="001869AF" w:rsidRPr="001F6D39" w:rsidRDefault="00000000">
      <w:pPr>
        <w:numPr>
          <w:ilvl w:val="0"/>
          <w:numId w:val="176"/>
        </w:numPr>
      </w:pPr>
      <w:r w:rsidRPr="001F6D39">
        <w:t>The base of the box shall be 1350</w:t>
      </w:r>
      <w:r>
        <w:t xml:space="preserve"> mm </w:t>
      </w:r>
      <w:r w:rsidRPr="001F6D39">
        <w:t>above the ground</w:t>
      </w:r>
    </w:p>
    <w:p w14:paraId="45314FAE" w14:textId="77777777" w:rsidR="001869AF" w:rsidRPr="001F6D39" w:rsidRDefault="00000000">
      <w:pPr>
        <w:numPr>
          <w:ilvl w:val="0"/>
          <w:numId w:val="176"/>
        </w:numPr>
      </w:pPr>
      <w:r>
        <w:t>Use 4 x </w:t>
      </w:r>
      <w:r w:rsidRPr="001F6D39">
        <w:t>316 stainless steel bolts with round heads to prevent theft</w:t>
      </w:r>
    </w:p>
    <w:p w14:paraId="0FCAA107" w14:textId="77777777" w:rsidR="001869AF" w:rsidRPr="001F6D39" w:rsidRDefault="00000000">
      <w:pPr>
        <w:numPr>
          <w:ilvl w:val="0"/>
          <w:numId w:val="176"/>
        </w:numPr>
      </w:pPr>
      <w:r w:rsidRPr="001F6D39">
        <w:t>Bolt head must be on the outside of the box with the nuts inside</w:t>
      </w:r>
    </w:p>
    <w:p w14:paraId="6B9042B6" w14:textId="77777777" w:rsidR="001869AF" w:rsidRPr="001F6D39" w:rsidRDefault="00000000">
      <w:pPr>
        <w:numPr>
          <w:ilvl w:val="0"/>
          <w:numId w:val="170"/>
        </w:numPr>
        <w:ind w:left="567" w:hanging="567"/>
      </w:pPr>
      <w:r w:rsidRPr="001F6D39">
        <w:t>Control equipment will be affixed securely to the inside of the box and arranged neatly for ease of operation.</w:t>
      </w:r>
    </w:p>
    <w:p w14:paraId="185C30AA" w14:textId="77777777" w:rsidR="001869AF" w:rsidRPr="001F6D39" w:rsidRDefault="00000000">
      <w:pPr>
        <w:numPr>
          <w:ilvl w:val="0"/>
          <w:numId w:val="170"/>
        </w:numPr>
        <w:ind w:left="567" w:hanging="567"/>
      </w:pPr>
      <w:r w:rsidRPr="001F6D39">
        <w:t>Cabling</w:t>
      </w:r>
    </w:p>
    <w:p w14:paraId="23C396A4" w14:textId="77777777" w:rsidR="001869AF" w:rsidRPr="001F6D39" w:rsidRDefault="00000000">
      <w:pPr>
        <w:numPr>
          <w:ilvl w:val="0"/>
          <w:numId w:val="177"/>
        </w:numPr>
      </w:pPr>
      <w:r w:rsidRPr="001F6D39">
        <w:t>cabling shall be run internally through the mounting post</w:t>
      </w:r>
    </w:p>
    <w:p w14:paraId="2176E3DA" w14:textId="77777777" w:rsidR="001869AF" w:rsidRPr="001F6D39" w:rsidRDefault="00000000">
      <w:pPr>
        <w:numPr>
          <w:ilvl w:val="0"/>
          <w:numId w:val="177"/>
        </w:numPr>
      </w:pPr>
      <w:r w:rsidRPr="001F6D39">
        <w:t>Flexible conduit shall be inserted in the entry and exit points to prevent chafing</w:t>
      </w:r>
    </w:p>
    <w:p w14:paraId="690FE69A" w14:textId="77777777" w:rsidR="001869AF" w:rsidRPr="001F6D39" w:rsidRDefault="00000000">
      <w:pPr>
        <w:numPr>
          <w:ilvl w:val="0"/>
          <w:numId w:val="177"/>
        </w:numPr>
      </w:pPr>
      <w:r w:rsidRPr="001F6D39">
        <w:t>Conduits will be joined with a weatherproof seal</w:t>
      </w:r>
    </w:p>
    <w:p w14:paraId="220E9BEE" w14:textId="77777777" w:rsidR="001869AF" w:rsidRPr="001F6D39" w:rsidRDefault="00000000">
      <w:pPr>
        <w:numPr>
          <w:ilvl w:val="0"/>
          <w:numId w:val="177"/>
        </w:numPr>
      </w:pPr>
      <w:r w:rsidRPr="001F6D39">
        <w:t>Conduit shall be used between the post and the control box to provide weather proofing.</w:t>
      </w:r>
    </w:p>
    <w:p w14:paraId="2580C836" w14:textId="77777777" w:rsidR="001869AF" w:rsidRPr="001F6D39" w:rsidRDefault="00000000">
      <w:pPr>
        <w:numPr>
          <w:ilvl w:val="0"/>
          <w:numId w:val="170"/>
        </w:numPr>
        <w:ind w:left="567" w:hanging="567"/>
      </w:pPr>
      <w:r w:rsidRPr="001F6D39">
        <w:t>Aerial shall be mounted vertically on top of the post.</w:t>
      </w:r>
    </w:p>
    <w:p w14:paraId="588D95C9" w14:textId="77777777" w:rsidR="001869AF" w:rsidRPr="001F6D39" w:rsidRDefault="00000000">
      <w:pPr>
        <w:numPr>
          <w:ilvl w:val="0"/>
          <w:numId w:val="170"/>
        </w:numPr>
        <w:ind w:left="567" w:hanging="567"/>
      </w:pPr>
      <w:r w:rsidRPr="001F6D39">
        <w:t>Solar panel</w:t>
      </w:r>
    </w:p>
    <w:p w14:paraId="4AB81583" w14:textId="77777777" w:rsidR="001869AF" w:rsidRPr="001F6D39" w:rsidRDefault="00000000">
      <w:pPr>
        <w:numPr>
          <w:ilvl w:val="0"/>
          <w:numId w:val="178"/>
        </w:numPr>
      </w:pPr>
      <w:r w:rsidRPr="001F6D39">
        <w:t>Mount on top of the post</w:t>
      </w:r>
    </w:p>
    <w:p w14:paraId="131E2619" w14:textId="77777777" w:rsidR="001869AF" w:rsidRPr="001F6D39" w:rsidRDefault="00000000">
      <w:pPr>
        <w:numPr>
          <w:ilvl w:val="0"/>
          <w:numId w:val="178"/>
        </w:numPr>
      </w:pPr>
      <w:r>
        <w:t>Mount at an angle of 11 </w:t>
      </w:r>
      <w:r w:rsidRPr="001F6D39">
        <w:t>degrees to the horizontal with the cells facing north.</w:t>
      </w:r>
    </w:p>
    <w:p w14:paraId="06A848F4" w14:textId="77777777" w:rsidR="001869AF" w:rsidRPr="0016318F" w:rsidRDefault="00000000" w:rsidP="001869AF">
      <w:pPr>
        <w:pStyle w:val="Heading2"/>
      </w:pPr>
      <w:r w:rsidRPr="0016318F">
        <w:t>As constructed information</w:t>
      </w:r>
    </w:p>
    <w:p w14:paraId="01037124" w14:textId="77777777" w:rsidR="001869AF" w:rsidRPr="0016318F" w:rsidRDefault="00000000" w:rsidP="001869AF">
      <w:pPr>
        <w:rPr>
          <w:rFonts w:cs="Arial"/>
        </w:rPr>
      </w:pPr>
      <w:r w:rsidRPr="0016318F">
        <w:rPr>
          <w:rFonts w:cs="Arial"/>
        </w:rPr>
        <w:t xml:space="preserve">Drawings are to show as installed locations of all pipework, fittings, sprinklers, control valves, controllers, wiring, accessories etc. Refer to </w:t>
      </w:r>
      <w:r w:rsidRPr="0016318F">
        <w:rPr>
          <w:rFonts w:cs="Arial"/>
          <w:b/>
        </w:rPr>
        <w:t>As Constructed Information</w:t>
      </w:r>
      <w:r w:rsidRPr="0016318F">
        <w:rPr>
          <w:rFonts w:cs="Arial"/>
        </w:rPr>
        <w:t xml:space="preserve"> clause in MISCELLANEOUS PROVISIONS.</w:t>
      </w:r>
    </w:p>
    <w:p w14:paraId="7C1823E7" w14:textId="77777777" w:rsidR="001869AF" w:rsidRPr="00D10936" w:rsidRDefault="00000000" w:rsidP="001869AF">
      <w:pPr>
        <w:pStyle w:val="Heading2"/>
      </w:pPr>
      <w:r w:rsidRPr="00D10936">
        <w:t xml:space="preserve">Establishment </w:t>
      </w:r>
      <w:r>
        <w:t>p</w:t>
      </w:r>
      <w:r w:rsidRPr="00D10936">
        <w:t>eriod</w:t>
      </w:r>
      <w:bookmarkEnd w:id="1173"/>
      <w:bookmarkEnd w:id="1174"/>
      <w:bookmarkEnd w:id="1175"/>
      <w:bookmarkEnd w:id="1176"/>
    </w:p>
    <w:p w14:paraId="45264D1B" w14:textId="77777777" w:rsidR="001869AF" w:rsidRPr="00D00AA2" w:rsidRDefault="00000000">
      <w:pPr>
        <w:numPr>
          <w:ilvl w:val="0"/>
          <w:numId w:val="171"/>
        </w:numPr>
        <w:ind w:left="567" w:hanging="567"/>
      </w:pPr>
      <w:proofErr w:type="gramStart"/>
      <w:r w:rsidRPr="00D00AA2">
        <w:t>Keep the site neat and tidy at all times</w:t>
      </w:r>
      <w:proofErr w:type="gramEnd"/>
      <w:r w:rsidRPr="00D00AA2">
        <w:t>.</w:t>
      </w:r>
    </w:p>
    <w:p w14:paraId="6968D14F" w14:textId="77777777" w:rsidR="001869AF" w:rsidRPr="00D00AA2" w:rsidRDefault="00000000">
      <w:pPr>
        <w:numPr>
          <w:ilvl w:val="0"/>
          <w:numId w:val="171"/>
        </w:numPr>
        <w:ind w:left="567" w:hanging="567"/>
      </w:pPr>
      <w:r w:rsidRPr="00D00AA2">
        <w:t>Ensure the irrigation system is maintained and performs in accordance with the design plans.</w:t>
      </w:r>
      <w:r>
        <w:t xml:space="preserve"> </w:t>
      </w:r>
      <w:r w:rsidRPr="00D00AA2">
        <w:t>The operating schedule is to be adjusted to suit wet/dry season conditions.</w:t>
      </w:r>
      <w:r>
        <w:t xml:space="preserve"> </w:t>
      </w:r>
      <w:r w:rsidRPr="00D00AA2">
        <w:t>Prevent excessive watering.</w:t>
      </w:r>
    </w:p>
    <w:p w14:paraId="7532AEFE" w14:textId="77777777" w:rsidR="001869AF" w:rsidRPr="00D00AA2" w:rsidRDefault="00000000">
      <w:pPr>
        <w:numPr>
          <w:ilvl w:val="0"/>
          <w:numId w:val="171"/>
        </w:numPr>
        <w:ind w:left="567" w:hanging="567"/>
      </w:pPr>
      <w:proofErr w:type="gramStart"/>
      <w:r w:rsidRPr="00D00AA2">
        <w:t>Keep the root ball of all plants moist at all times</w:t>
      </w:r>
      <w:proofErr w:type="gramEnd"/>
      <w:r w:rsidRPr="00D00AA2">
        <w:t>.</w:t>
      </w:r>
    </w:p>
    <w:p w14:paraId="34704AAC" w14:textId="77777777" w:rsidR="001869AF" w:rsidRPr="00D00AA2" w:rsidRDefault="00000000">
      <w:pPr>
        <w:numPr>
          <w:ilvl w:val="0"/>
          <w:numId w:val="171"/>
        </w:numPr>
        <w:ind w:left="567" w:hanging="567"/>
      </w:pPr>
      <w:r w:rsidRPr="00D00AA2">
        <w:t>Keep all plants and grass in a healthy actively growing state.</w:t>
      </w:r>
    </w:p>
    <w:p w14:paraId="52ED80D3" w14:textId="77777777" w:rsidR="001869AF" w:rsidRPr="00D00AA2" w:rsidRDefault="00000000">
      <w:pPr>
        <w:numPr>
          <w:ilvl w:val="0"/>
          <w:numId w:val="171"/>
        </w:numPr>
        <w:ind w:left="567" w:hanging="567"/>
      </w:pPr>
      <w:r w:rsidRPr="00D00AA2">
        <w:t>Keep the whole site weed free.</w:t>
      </w:r>
    </w:p>
    <w:p w14:paraId="7C73FE68" w14:textId="77777777" w:rsidR="001869AF" w:rsidRPr="00D00AA2" w:rsidRDefault="00000000">
      <w:pPr>
        <w:numPr>
          <w:ilvl w:val="0"/>
          <w:numId w:val="171"/>
        </w:numPr>
        <w:ind w:left="567" w:hanging="567"/>
      </w:pPr>
      <w:r w:rsidRPr="00D00AA2">
        <w:t>Repair eroded areas and re</w:t>
      </w:r>
      <w:r w:rsidRPr="00D00AA2">
        <w:noBreakHyphen/>
        <w:t>establish to maintain the design.</w:t>
      </w:r>
    </w:p>
    <w:p w14:paraId="08F3E13B" w14:textId="77777777" w:rsidR="001869AF" w:rsidRPr="00D00AA2" w:rsidRDefault="00000000">
      <w:pPr>
        <w:numPr>
          <w:ilvl w:val="0"/>
          <w:numId w:val="171"/>
        </w:numPr>
        <w:ind w:left="567" w:hanging="567"/>
      </w:pPr>
      <w:r w:rsidRPr="00D00AA2">
        <w:t>Replace all damaged, dying or dead plants within 10 working days.</w:t>
      </w:r>
    </w:p>
    <w:p w14:paraId="0F145B3F" w14:textId="77777777" w:rsidR="001869AF" w:rsidRPr="00D00AA2" w:rsidRDefault="00000000">
      <w:pPr>
        <w:numPr>
          <w:ilvl w:val="0"/>
          <w:numId w:val="171"/>
        </w:numPr>
        <w:ind w:left="567" w:hanging="567"/>
      </w:pPr>
      <w:r w:rsidRPr="00D00AA2">
        <w:t>Maintain all plantings free from insects, pests and diseases.</w:t>
      </w:r>
    </w:p>
    <w:p w14:paraId="1AFD25F4" w14:textId="77777777" w:rsidR="001869AF" w:rsidRPr="00D00AA2" w:rsidRDefault="00000000">
      <w:pPr>
        <w:numPr>
          <w:ilvl w:val="0"/>
          <w:numId w:val="171"/>
        </w:numPr>
        <w:ind w:left="567" w:hanging="567"/>
      </w:pPr>
      <w:r w:rsidRPr="00D00AA2">
        <w:t xml:space="preserve">Fertilise all plantings and grass in accordance with the </w:t>
      </w:r>
      <w:r w:rsidRPr="00D10936">
        <w:rPr>
          <w:b/>
          <w:i/>
        </w:rPr>
        <w:t>Table - Fertilisers</w:t>
      </w:r>
      <w:r>
        <w:t xml:space="preserve"> in </w:t>
      </w:r>
      <w:r w:rsidRPr="00D10936">
        <w:rPr>
          <w:b/>
        </w:rPr>
        <w:t>Fertilisers</w:t>
      </w:r>
      <w:r>
        <w:rPr>
          <w:b/>
        </w:rPr>
        <w:t xml:space="preserve"> </w:t>
      </w:r>
      <w:r>
        <w:t xml:space="preserve">sub-clause in </w:t>
      </w:r>
      <w:r w:rsidRPr="00D10936">
        <w:rPr>
          <w:b/>
        </w:rPr>
        <w:t>Materials</w:t>
      </w:r>
      <w:r>
        <w:t xml:space="preserve"> clause in this work section and </w:t>
      </w:r>
      <w:r w:rsidRPr="00CF0E4C">
        <w:t xml:space="preserve">with the </w:t>
      </w:r>
      <w:r w:rsidRPr="00D10936">
        <w:rPr>
          <w:b/>
          <w:i/>
        </w:rPr>
        <w:t>Table</w:t>
      </w:r>
      <w:r>
        <w:rPr>
          <w:b/>
          <w:i/>
        </w:rPr>
        <w:t xml:space="preserve"> </w:t>
      </w:r>
      <w:r w:rsidRPr="00D10936">
        <w:rPr>
          <w:b/>
          <w:i/>
        </w:rPr>
        <w:t>-Fertiliser Application Rates</w:t>
      </w:r>
      <w:r>
        <w:t xml:space="preserve"> in </w:t>
      </w:r>
      <w:r w:rsidRPr="00D10936">
        <w:rPr>
          <w:b/>
        </w:rPr>
        <w:t>Planting of Trees, Shrubs and Ground Cover</w:t>
      </w:r>
      <w:r>
        <w:t xml:space="preserve"> sub-clause in </w:t>
      </w:r>
      <w:r w:rsidRPr="00D10936">
        <w:rPr>
          <w:b/>
        </w:rPr>
        <w:t>Planting</w:t>
      </w:r>
      <w:r>
        <w:t xml:space="preserve"> clause in this work section,</w:t>
      </w:r>
      <w:r w:rsidRPr="00D00AA2">
        <w:t xml:space="preserve"> ensuring to work any fertilizer into the soil around the base and dripline of the plant to prevent runoff.</w:t>
      </w:r>
    </w:p>
    <w:p w14:paraId="7CA5BF9A" w14:textId="77777777" w:rsidR="001869AF" w:rsidRPr="00D00AA2" w:rsidRDefault="00000000">
      <w:pPr>
        <w:numPr>
          <w:ilvl w:val="0"/>
          <w:numId w:val="171"/>
        </w:numPr>
        <w:ind w:left="567" w:hanging="567"/>
      </w:pPr>
      <w:r w:rsidRPr="00D00AA2">
        <w:lastRenderedPageBreak/>
        <w:t>Ensure mulch is maintained at the specified levels.</w:t>
      </w:r>
    </w:p>
    <w:p w14:paraId="7DB47F76" w14:textId="77777777" w:rsidR="001869AF" w:rsidRPr="00D00AA2" w:rsidRDefault="00000000">
      <w:pPr>
        <w:numPr>
          <w:ilvl w:val="0"/>
          <w:numId w:val="171"/>
        </w:numPr>
        <w:ind w:left="567" w:hanging="567"/>
      </w:pPr>
      <w:r w:rsidRPr="00D00AA2">
        <w:t>Ensure all stakes and ties remain secured with adjust ties to suit plant growth.</w:t>
      </w:r>
      <w:r>
        <w:t xml:space="preserve"> </w:t>
      </w:r>
      <w:r w:rsidRPr="00D00AA2">
        <w:t>Replace broken stakes and ties immediately.</w:t>
      </w:r>
    </w:p>
    <w:p w14:paraId="108AD046" w14:textId="77777777" w:rsidR="001869AF" w:rsidRPr="00D00AA2" w:rsidRDefault="00000000">
      <w:pPr>
        <w:numPr>
          <w:ilvl w:val="0"/>
          <w:numId w:val="171"/>
        </w:numPr>
        <w:ind w:left="567" w:hanging="567"/>
      </w:pPr>
      <w:r w:rsidRPr="00D00AA2">
        <w:t>Prune trees and shrubs as required, or as directed by the Superintendent, to encourage dense bushy growth; use only qualified personnel.</w:t>
      </w:r>
    </w:p>
    <w:p w14:paraId="3864D164" w14:textId="77777777" w:rsidR="001869AF" w:rsidRPr="00D00AA2" w:rsidRDefault="00000000">
      <w:pPr>
        <w:numPr>
          <w:ilvl w:val="0"/>
          <w:numId w:val="171"/>
        </w:numPr>
        <w:ind w:left="567" w:hanging="567"/>
      </w:pPr>
      <w:r w:rsidRPr="00D00AA2">
        <w:t>Prune established trees for a 3 m clearance where high profile machinery will be required to use the area regularly.</w:t>
      </w:r>
    </w:p>
    <w:p w14:paraId="0EC1B981" w14:textId="77777777" w:rsidR="001869AF" w:rsidRPr="00D00AA2" w:rsidRDefault="00000000">
      <w:pPr>
        <w:numPr>
          <w:ilvl w:val="0"/>
          <w:numId w:val="171"/>
        </w:numPr>
        <w:ind w:left="567" w:hanging="567"/>
      </w:pPr>
      <w:r w:rsidRPr="00D00AA2">
        <w:t>Remove all branches sweeping the ground.</w:t>
      </w:r>
    </w:p>
    <w:p w14:paraId="38F64AFA" w14:textId="77777777" w:rsidR="001869AF" w:rsidRPr="00D00AA2" w:rsidRDefault="00000000">
      <w:pPr>
        <w:numPr>
          <w:ilvl w:val="0"/>
          <w:numId w:val="171"/>
        </w:numPr>
        <w:ind w:left="567" w:hanging="567"/>
      </w:pPr>
      <w:r w:rsidRPr="00D00AA2">
        <w:t>Remove all pruning within 2 m of the ground to within 10 </w:t>
      </w:r>
      <w:r>
        <w:t xml:space="preserve">mm </w:t>
      </w:r>
      <w:r w:rsidRPr="00D00AA2">
        <w:t>of the main stem.</w:t>
      </w:r>
    </w:p>
    <w:p w14:paraId="5BA72CBD" w14:textId="77777777" w:rsidR="001869AF" w:rsidRPr="00D00AA2" w:rsidRDefault="00000000">
      <w:pPr>
        <w:numPr>
          <w:ilvl w:val="0"/>
          <w:numId w:val="171"/>
        </w:numPr>
        <w:ind w:left="567" w:hanging="567"/>
      </w:pPr>
      <w:r w:rsidRPr="00D00AA2">
        <w:t>Keep ground cover plants free of dead vegetation.</w:t>
      </w:r>
    </w:p>
    <w:p w14:paraId="376C3949" w14:textId="77777777" w:rsidR="001869AF" w:rsidRPr="00D00AA2" w:rsidRDefault="00000000">
      <w:pPr>
        <w:numPr>
          <w:ilvl w:val="0"/>
          <w:numId w:val="171"/>
        </w:numPr>
        <w:ind w:left="567" w:hanging="567"/>
      </w:pPr>
      <w:r w:rsidRPr="00D00AA2">
        <w:t>Mow grass when grass height exceeds 100 </w:t>
      </w:r>
      <w:r>
        <w:t xml:space="preserve">mm </w:t>
      </w:r>
      <w:r w:rsidRPr="00D00AA2">
        <w:t xml:space="preserve">and in accordance with the </w:t>
      </w:r>
      <w:r w:rsidRPr="0016318F">
        <w:rPr>
          <w:b/>
        </w:rPr>
        <w:t>Mowing</w:t>
      </w:r>
      <w:r>
        <w:t xml:space="preserve"> sub-clause in the </w:t>
      </w:r>
      <w:r>
        <w:rPr>
          <w:b/>
        </w:rPr>
        <w:t>Grassing</w:t>
      </w:r>
      <w:r>
        <w:t xml:space="preserve"> clause in this worksection</w:t>
      </w:r>
      <w:r w:rsidRPr="00D00AA2">
        <w:t>.</w:t>
      </w:r>
    </w:p>
    <w:p w14:paraId="4DDE6B34" w14:textId="77777777" w:rsidR="001869AF" w:rsidRPr="00D00AA2" w:rsidRDefault="00000000">
      <w:pPr>
        <w:numPr>
          <w:ilvl w:val="0"/>
          <w:numId w:val="171"/>
        </w:numPr>
        <w:ind w:left="567" w:hanging="567"/>
      </w:pPr>
      <w:r w:rsidRPr="00D00AA2">
        <w:t>Remove grass cuttings from site.</w:t>
      </w:r>
    </w:p>
    <w:p w14:paraId="68C380E1" w14:textId="77777777" w:rsidR="001869AF" w:rsidRPr="00D00AA2" w:rsidRDefault="00000000">
      <w:pPr>
        <w:numPr>
          <w:ilvl w:val="0"/>
          <w:numId w:val="171"/>
        </w:numPr>
        <w:ind w:left="567" w:hanging="567"/>
      </w:pPr>
      <w:r w:rsidRPr="00D00AA2">
        <w:t>Trim neatly all edges of grassed areas at the same time as mowing.</w:t>
      </w:r>
    </w:p>
    <w:p w14:paraId="2F343385" w14:textId="77777777" w:rsidR="001869AF" w:rsidRPr="00D00AA2" w:rsidRDefault="00000000">
      <w:pPr>
        <w:numPr>
          <w:ilvl w:val="0"/>
          <w:numId w:val="171"/>
        </w:numPr>
        <w:ind w:left="567" w:hanging="567"/>
      </w:pPr>
      <w:r w:rsidRPr="00D00AA2">
        <w:t>Keep all stormwater drains clean of debris and silt to allow unrestricted flow of stormwater run</w:t>
      </w:r>
      <w:r w:rsidRPr="00D00AA2">
        <w:noBreakHyphen/>
        <w:t>off.</w:t>
      </w:r>
    </w:p>
    <w:p w14:paraId="00A951DB" w14:textId="77777777" w:rsidR="001869AF" w:rsidRPr="00D00AA2" w:rsidRDefault="00000000">
      <w:pPr>
        <w:numPr>
          <w:ilvl w:val="0"/>
          <w:numId w:val="171"/>
        </w:numPr>
        <w:ind w:left="567" w:hanging="567"/>
      </w:pPr>
      <w:r w:rsidRPr="00D00AA2">
        <w:t>Remove termite mounds and treat the</w:t>
      </w:r>
      <w:r>
        <w:t xml:space="preserve"> specific site with Fipronil</w:t>
      </w:r>
      <w:r w:rsidRPr="00D00AA2">
        <w:t>.</w:t>
      </w:r>
    </w:p>
    <w:p w14:paraId="7AB5FE8B" w14:textId="77777777" w:rsidR="001869AF" w:rsidRPr="00D00AA2" w:rsidRDefault="00000000">
      <w:pPr>
        <w:numPr>
          <w:ilvl w:val="0"/>
          <w:numId w:val="171"/>
        </w:numPr>
        <w:ind w:left="567" w:hanging="567"/>
      </w:pPr>
      <w:r w:rsidRPr="00D00AA2">
        <w:t>Use all insecticides and fungicides for the control of termites/insects and other infestations in accordance with the manufacturer's instruction.</w:t>
      </w:r>
    </w:p>
    <w:p w14:paraId="32F31F59" w14:textId="77777777" w:rsidR="001869AF" w:rsidRPr="00D10936" w:rsidRDefault="00000000" w:rsidP="001869AF">
      <w:pPr>
        <w:pStyle w:val="Heading3"/>
      </w:pPr>
      <w:r w:rsidRPr="00D10936">
        <w:t>Establishment period records</w:t>
      </w:r>
    </w:p>
    <w:p w14:paraId="34065A4C" w14:textId="77777777" w:rsidR="001869AF" w:rsidRPr="00D00AA2" w:rsidRDefault="00000000" w:rsidP="001869AF">
      <w:r w:rsidRPr="00D00AA2">
        <w:t>Maintain accurate current records of all maintenance work during the establishment period, including; the number of employees on site and the work conducted.</w:t>
      </w:r>
      <w:r>
        <w:t xml:space="preserve"> </w:t>
      </w:r>
    </w:p>
    <w:p w14:paraId="72C2DB97" w14:textId="77777777" w:rsidR="001869AF" w:rsidRPr="00D00AA2" w:rsidRDefault="00000000" w:rsidP="001869AF">
      <w:r w:rsidRPr="00D00AA2">
        <w:t xml:space="preserve">Unscheduled audits may be conducted by the Superintendent throughout the </w:t>
      </w:r>
      <w:proofErr w:type="gramStart"/>
      <w:r w:rsidRPr="00D00AA2">
        <w:t>13 week</w:t>
      </w:r>
      <w:proofErr w:type="gramEnd"/>
      <w:r w:rsidRPr="00D00AA2">
        <w:t xml:space="preserve"> period.</w:t>
      </w:r>
      <w:r>
        <w:t xml:space="preserve"> </w:t>
      </w:r>
    </w:p>
    <w:p w14:paraId="386F22B9" w14:textId="77777777" w:rsidR="00A074F3" w:rsidRPr="001869AF" w:rsidRDefault="00000000" w:rsidP="001869AF">
      <w:r w:rsidRPr="00D00AA2">
        <w:t xml:space="preserve">Records shall be </w:t>
      </w:r>
      <w:r>
        <w:t>provided</w:t>
      </w:r>
      <w:r w:rsidRPr="00D00AA2">
        <w:t xml:space="preserve"> upon request.</w:t>
      </w:r>
    </w:p>
    <w:p w14:paraId="1A93D838" w14:textId="77777777" w:rsidR="00B0018C" w:rsidRDefault="00000000" w:rsidP="00B0018C">
      <w:pPr>
        <w:pStyle w:val="Heading1"/>
      </w:pPr>
      <w:bookmarkStart w:id="1193" w:name="_Toc256000019"/>
      <w:bookmarkStart w:id="1194" w:name="_Toc390823893"/>
      <w:bookmarkStart w:id="1195" w:name="_Toc391429585"/>
      <w:bookmarkStart w:id="1196" w:name="_Toc391438550"/>
      <w:bookmarkStart w:id="1197" w:name="_Toc396097023"/>
      <w:bookmarkStart w:id="1198" w:name="_Toc398800653"/>
      <w:bookmarkStart w:id="1199" w:name="_Toc134020438"/>
      <w:r w:rsidRPr="0050325E">
        <w:t xml:space="preserve">Ducting </w:t>
      </w:r>
      <w:r>
        <w:t>a</w:t>
      </w:r>
      <w:r w:rsidRPr="0050325E">
        <w:t>nd Conduits</w:t>
      </w:r>
      <w:bookmarkEnd w:id="1193"/>
      <w:bookmarkEnd w:id="1194"/>
      <w:bookmarkEnd w:id="1195"/>
      <w:bookmarkEnd w:id="1196"/>
      <w:bookmarkEnd w:id="1197"/>
      <w:bookmarkEnd w:id="1198"/>
      <w:bookmarkEnd w:id="1199"/>
    </w:p>
    <w:p w14:paraId="34DA9AFC" w14:textId="77777777" w:rsidR="0065345A" w:rsidRPr="0054634F" w:rsidRDefault="00000000" w:rsidP="0065345A">
      <w:r>
        <w:t>DIPL Roadworks Master – January 2024</w:t>
      </w:r>
    </w:p>
    <w:p w14:paraId="417889B1" w14:textId="77777777" w:rsidR="0065345A" w:rsidRDefault="00000000" w:rsidP="0065345A">
      <w:pPr>
        <w:pStyle w:val="Heading2"/>
      </w:pPr>
      <w:bookmarkStart w:id="1200" w:name="_Toc390823894"/>
      <w:bookmarkStart w:id="1201" w:name="_Toc391429586"/>
      <w:bookmarkStart w:id="1202" w:name="_Toc396097024"/>
      <w:bookmarkStart w:id="1203" w:name="_Toc398800654"/>
      <w:r>
        <w:t>Cross References</w:t>
      </w:r>
    </w:p>
    <w:p w14:paraId="48472477" w14:textId="77777777" w:rsidR="0065345A" w:rsidRPr="006554C5" w:rsidRDefault="00000000" w:rsidP="0065345A">
      <w:pPr>
        <w:rPr>
          <w:b/>
          <w:lang w:val="en-US"/>
        </w:rPr>
      </w:pPr>
      <w:r>
        <w:rPr>
          <w:lang w:val="en-US"/>
        </w:rPr>
        <w:t xml:space="preserve">MISCELLANEOUS PROVISIONS, for </w:t>
      </w:r>
      <w:r>
        <w:rPr>
          <w:b/>
        </w:rPr>
        <w:t>Utilities and Other Services Passing Under Existing Pavements.</w:t>
      </w:r>
    </w:p>
    <w:p w14:paraId="6C4EC8E9" w14:textId="77777777" w:rsidR="0065345A" w:rsidRDefault="00000000" w:rsidP="0065345A">
      <w:pPr>
        <w:rPr>
          <w:lang w:val="en-US"/>
        </w:rPr>
      </w:pPr>
      <w:r>
        <w:rPr>
          <w:lang w:val="en-US"/>
        </w:rPr>
        <w:t>EARTHWORKS</w:t>
      </w:r>
    </w:p>
    <w:p w14:paraId="257E9120" w14:textId="77777777" w:rsidR="0065345A" w:rsidRDefault="00000000" w:rsidP="0065345A">
      <w:pPr>
        <w:rPr>
          <w:lang w:val="en-US"/>
        </w:rPr>
      </w:pPr>
      <w:r>
        <w:rPr>
          <w:lang w:val="en-US"/>
        </w:rPr>
        <w:t>PAVEMENTS AND SHOULDERS</w:t>
      </w:r>
    </w:p>
    <w:p w14:paraId="0392437B" w14:textId="77777777" w:rsidR="0065345A" w:rsidRPr="00B93F40" w:rsidRDefault="00000000" w:rsidP="0065345A">
      <w:pPr>
        <w:rPr>
          <w:lang w:val="en-US"/>
        </w:rPr>
      </w:pPr>
      <w:r>
        <w:rPr>
          <w:lang w:val="en-US"/>
        </w:rPr>
        <w:t>TRAFFIC CONTROL SIGNALS AND INTELLIGENT TRANSPORT SYSTEMS</w:t>
      </w:r>
    </w:p>
    <w:p w14:paraId="1D338AC5" w14:textId="77777777" w:rsidR="0065345A" w:rsidRPr="00167158" w:rsidRDefault="00000000" w:rsidP="0065345A">
      <w:pPr>
        <w:pStyle w:val="Heading2"/>
      </w:pPr>
      <w:r w:rsidRPr="00167158">
        <w:t>Standards</w:t>
      </w:r>
      <w:bookmarkEnd w:id="1200"/>
      <w:bookmarkEnd w:id="1201"/>
      <w:bookmarkEnd w:id="1202"/>
      <w:bookmarkEnd w:id="1203"/>
      <w:r>
        <w:t xml:space="preserve"> and Publications</w:t>
      </w:r>
    </w:p>
    <w:p w14:paraId="5D5F6D2C" w14:textId="77777777" w:rsidR="0065345A" w:rsidRDefault="00000000" w:rsidP="0065345A">
      <w:pPr>
        <w:tabs>
          <w:tab w:val="left" w:pos="1701"/>
          <w:tab w:val="left" w:pos="2268"/>
        </w:tabs>
      </w:pPr>
      <w:r w:rsidRPr="0050325E">
        <w:t>Conform to the following Standards and Publication</w:t>
      </w:r>
      <w:r>
        <w:t>s</w:t>
      </w:r>
      <w:r w:rsidRPr="0050325E">
        <w:t xml:space="preserve"> unless specified otherwise, and </w:t>
      </w:r>
      <w:r>
        <w:t xml:space="preserve">comply </w:t>
      </w:r>
      <w:r w:rsidRPr="0050325E">
        <w:t xml:space="preserve">with the requirements </w:t>
      </w:r>
      <w:r>
        <w:t>of the Power and Water Corporation</w:t>
      </w:r>
      <w:r w:rsidRPr="0050325E">
        <w:t xml:space="preserve">, </w:t>
      </w:r>
      <w:r>
        <w:t xml:space="preserve">the NBN Co., </w:t>
      </w:r>
      <w:r w:rsidRPr="0050325E">
        <w:t>and Telstra Australia:</w:t>
      </w:r>
    </w:p>
    <w:p w14:paraId="30EC275F" w14:textId="77777777" w:rsidR="0065345A" w:rsidRPr="00DC291E" w:rsidRDefault="00000000" w:rsidP="0065345A">
      <w:pPr>
        <w:tabs>
          <w:tab w:val="left" w:pos="1701"/>
          <w:tab w:val="left" w:pos="2268"/>
        </w:tabs>
        <w:rPr>
          <w:b/>
        </w:rPr>
      </w:pPr>
      <w:r w:rsidRPr="00DC291E">
        <w:rPr>
          <w:b/>
        </w:rPr>
        <w:t>AUSTRALIAN STANDARDS</w:t>
      </w:r>
    </w:p>
    <w:tbl>
      <w:tblPr>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2536"/>
        <w:gridCol w:w="7772"/>
      </w:tblGrid>
      <w:tr w:rsidR="009838DF" w14:paraId="545F6BE2" w14:textId="77777777" w:rsidTr="00307734">
        <w:trPr>
          <w:tblHeader/>
        </w:trPr>
        <w:tc>
          <w:tcPr>
            <w:tcW w:w="9776" w:type="dxa"/>
            <w:gridSpan w:val="2"/>
          </w:tcPr>
          <w:p w14:paraId="6EAF410C" w14:textId="77777777" w:rsidR="0065345A" w:rsidRPr="00BF5E6D" w:rsidRDefault="00000000" w:rsidP="00307734">
            <w:r w:rsidRPr="00B91363">
              <w:rPr>
                <w:b/>
              </w:rPr>
              <w:lastRenderedPageBreak/>
              <w:t xml:space="preserve">Table – </w:t>
            </w:r>
            <w:r>
              <w:rPr>
                <w:b/>
              </w:rPr>
              <w:t xml:space="preserve">Australian </w:t>
            </w:r>
            <w:r w:rsidRPr="00B91363">
              <w:rPr>
                <w:b/>
              </w:rPr>
              <w:t>Standards</w:t>
            </w:r>
          </w:p>
        </w:tc>
      </w:tr>
      <w:tr w:rsidR="009838DF" w14:paraId="72AA5149" w14:textId="77777777" w:rsidTr="00307734">
        <w:trPr>
          <w:tblHeader/>
        </w:trPr>
        <w:tc>
          <w:tcPr>
            <w:tcW w:w="9776" w:type="dxa"/>
            <w:gridSpan w:val="2"/>
          </w:tcPr>
          <w:p w14:paraId="6BBAA71F" w14:textId="77777777" w:rsidR="0065345A" w:rsidRPr="00BF5E6D" w:rsidRDefault="00000000" w:rsidP="00307734">
            <w:r w:rsidRPr="00B91363">
              <w:t>Use Standards, and their amendments, current as at the date for the close of tenders except where different editions and/or amendments are re</w:t>
            </w:r>
            <w:r>
              <w:t>quired by statutory authorities</w:t>
            </w:r>
            <w:r w:rsidRPr="00B019AC">
              <w:rPr>
                <w:rFonts w:cs="Arial"/>
              </w:rPr>
              <w:t>, including, but not limited to, NATA and the National Construction Code including</w:t>
            </w:r>
            <w:r>
              <w:rPr>
                <w:rFonts w:cs="Arial"/>
              </w:rPr>
              <w:t xml:space="preserve"> the Building Code of Australia</w:t>
            </w:r>
            <w:r>
              <w:t>.</w:t>
            </w:r>
          </w:p>
        </w:tc>
      </w:tr>
      <w:tr w:rsidR="009838DF" w14:paraId="0949EBCF" w14:textId="77777777" w:rsidTr="00307734">
        <w:trPr>
          <w:tblHeader/>
        </w:trPr>
        <w:tc>
          <w:tcPr>
            <w:tcW w:w="2405" w:type="dxa"/>
          </w:tcPr>
          <w:p w14:paraId="0AFD55A2" w14:textId="77777777" w:rsidR="0065345A" w:rsidRPr="00BF5E6D" w:rsidRDefault="00000000" w:rsidP="00307734">
            <w:r w:rsidRPr="00B91363">
              <w:rPr>
                <w:b/>
              </w:rPr>
              <w:t>Designation</w:t>
            </w:r>
          </w:p>
        </w:tc>
        <w:tc>
          <w:tcPr>
            <w:tcW w:w="7371" w:type="dxa"/>
          </w:tcPr>
          <w:p w14:paraId="33CAE1EC" w14:textId="77777777" w:rsidR="0065345A" w:rsidRPr="00BF5E6D" w:rsidRDefault="00000000" w:rsidP="00307734">
            <w:r w:rsidRPr="00B91363">
              <w:rPr>
                <w:b/>
              </w:rPr>
              <w:t>Title</w:t>
            </w:r>
          </w:p>
        </w:tc>
      </w:tr>
      <w:tr w:rsidR="009838DF" w14:paraId="42FA32BF" w14:textId="77777777" w:rsidTr="00307734">
        <w:tc>
          <w:tcPr>
            <w:tcW w:w="2405" w:type="dxa"/>
          </w:tcPr>
          <w:p w14:paraId="73E82C34" w14:textId="77777777" w:rsidR="0065345A" w:rsidRPr="00237E4E" w:rsidRDefault="00000000" w:rsidP="00307734">
            <w:r w:rsidRPr="00237E4E">
              <w:t>AS 1345</w:t>
            </w:r>
          </w:p>
        </w:tc>
        <w:tc>
          <w:tcPr>
            <w:tcW w:w="7371" w:type="dxa"/>
          </w:tcPr>
          <w:p w14:paraId="2CF4B616" w14:textId="77777777" w:rsidR="0065345A" w:rsidRPr="00237E4E" w:rsidRDefault="00000000" w:rsidP="00307734">
            <w:r w:rsidRPr="00237E4E">
              <w:t>Identification of the contents of pipes, conduits and ducts.</w:t>
            </w:r>
          </w:p>
        </w:tc>
      </w:tr>
      <w:tr w:rsidR="009838DF" w14:paraId="1EA68888" w14:textId="77777777" w:rsidTr="00307734">
        <w:tc>
          <w:tcPr>
            <w:tcW w:w="2405" w:type="dxa"/>
          </w:tcPr>
          <w:p w14:paraId="1379B18A" w14:textId="77777777" w:rsidR="0065345A" w:rsidRPr="00237E4E" w:rsidRDefault="00000000" w:rsidP="00307734">
            <w:r w:rsidRPr="00237E4E">
              <w:t>AS/NZS 2053(series)</w:t>
            </w:r>
          </w:p>
        </w:tc>
        <w:tc>
          <w:tcPr>
            <w:tcW w:w="7371" w:type="dxa"/>
          </w:tcPr>
          <w:p w14:paraId="3E9CC10B" w14:textId="77777777" w:rsidR="0065345A" w:rsidRPr="00237E4E" w:rsidRDefault="00000000" w:rsidP="00307734">
            <w:r w:rsidRPr="00237E4E">
              <w:t>Conduits and fittings for electrical installations.</w:t>
            </w:r>
          </w:p>
        </w:tc>
      </w:tr>
      <w:tr w:rsidR="009838DF" w14:paraId="688E94FA" w14:textId="77777777" w:rsidTr="00307734">
        <w:tc>
          <w:tcPr>
            <w:tcW w:w="2405" w:type="dxa"/>
          </w:tcPr>
          <w:p w14:paraId="75D09275" w14:textId="77777777" w:rsidR="0065345A" w:rsidRPr="00237E4E" w:rsidRDefault="00000000" w:rsidP="00307734">
            <w:r w:rsidRPr="00237E4E">
              <w:t>AS/NZS 3000</w:t>
            </w:r>
          </w:p>
        </w:tc>
        <w:tc>
          <w:tcPr>
            <w:tcW w:w="7371" w:type="dxa"/>
          </w:tcPr>
          <w:p w14:paraId="5D8F9687" w14:textId="77777777" w:rsidR="0065345A" w:rsidRPr="00237E4E" w:rsidRDefault="00000000" w:rsidP="00307734">
            <w:r w:rsidRPr="00237E4E">
              <w:t>Electrical installations (Australian/New Zealand Wiring Rules)</w:t>
            </w:r>
          </w:p>
        </w:tc>
      </w:tr>
      <w:tr w:rsidR="009838DF" w14:paraId="48556FB1" w14:textId="77777777" w:rsidTr="00307734">
        <w:tc>
          <w:tcPr>
            <w:tcW w:w="2405" w:type="dxa"/>
          </w:tcPr>
          <w:p w14:paraId="40F63627" w14:textId="77777777" w:rsidR="0065345A" w:rsidRPr="00237E4E" w:rsidRDefault="00000000" w:rsidP="00307734">
            <w:r w:rsidRPr="00237E4E">
              <w:t>AS/NZS 3500(series)</w:t>
            </w:r>
          </w:p>
        </w:tc>
        <w:tc>
          <w:tcPr>
            <w:tcW w:w="7371" w:type="dxa"/>
          </w:tcPr>
          <w:p w14:paraId="40884F42" w14:textId="77777777" w:rsidR="0065345A" w:rsidRPr="00237E4E" w:rsidRDefault="00000000" w:rsidP="00307734">
            <w:r w:rsidRPr="00237E4E">
              <w:t>Plumbing and drainage</w:t>
            </w:r>
          </w:p>
        </w:tc>
      </w:tr>
    </w:tbl>
    <w:p w14:paraId="10AAB58A" w14:textId="77777777" w:rsidR="0065345A" w:rsidRPr="0050325E" w:rsidRDefault="0065345A" w:rsidP="0065345A">
      <w:pPr>
        <w:pStyle w:val="ASList"/>
        <w:rPr>
          <w:lang w:val="en-AU"/>
        </w:rPr>
      </w:pPr>
    </w:p>
    <w:p w14:paraId="0003399E" w14:textId="77777777" w:rsidR="0065345A" w:rsidRPr="00DC291E" w:rsidRDefault="00000000" w:rsidP="0065345A">
      <w:pPr>
        <w:tabs>
          <w:tab w:val="left" w:pos="1701"/>
        </w:tabs>
        <w:rPr>
          <w:b/>
        </w:rPr>
      </w:pPr>
      <w:r w:rsidRPr="00DC291E">
        <w:rPr>
          <w:b/>
        </w:rPr>
        <w:t>NT TEST METHODS AND MANUALS</w:t>
      </w:r>
    </w:p>
    <w:p w14:paraId="16C604A5" w14:textId="77777777" w:rsidR="0065345A" w:rsidRDefault="00000000" w:rsidP="0065345A">
      <w:pPr>
        <w:tabs>
          <w:tab w:val="left" w:pos="1701"/>
        </w:tabs>
      </w:pPr>
      <w:r w:rsidRPr="0050325E">
        <w:t>NT</w:t>
      </w:r>
      <w:r>
        <w:t>M</w:t>
      </w:r>
      <w:r w:rsidRPr="0050325E">
        <w:t>TM</w:t>
      </w:r>
      <w:r w:rsidRPr="0050325E">
        <w:tab/>
      </w:r>
      <w:r>
        <w:t xml:space="preserve">NT </w:t>
      </w:r>
      <w:r w:rsidRPr="0050325E">
        <w:t>Materials Testing Manual</w:t>
      </w:r>
      <w:r>
        <w:t xml:space="preserve"> accessible via </w:t>
      </w:r>
      <w:hyperlink r:id="rId114" w:history="1">
        <w:r w:rsidR="0065345A">
          <w:rPr>
            <w:rStyle w:val="Hyperlink"/>
          </w:rPr>
          <w:t>https://dipl.nt.gov.au/industry/technical-standards-guidelines-and-specifications/materials-testing-manual</w:t>
        </w:r>
      </w:hyperlink>
    </w:p>
    <w:p w14:paraId="45ACE1CB" w14:textId="77777777" w:rsidR="0065345A" w:rsidRPr="0050325E" w:rsidRDefault="00000000" w:rsidP="0065345A">
      <w:pPr>
        <w:tabs>
          <w:tab w:val="left" w:pos="1701"/>
        </w:tabs>
      </w:pPr>
      <w:r>
        <w:t>NTTM</w:t>
      </w:r>
      <w:r>
        <w:tab/>
        <w:t>NT Test Methods</w:t>
      </w:r>
    </w:p>
    <w:p w14:paraId="145F04B9" w14:textId="77777777" w:rsidR="0065345A" w:rsidRPr="00167158" w:rsidRDefault="00000000" w:rsidP="0065345A">
      <w:pPr>
        <w:pStyle w:val="Heading2"/>
      </w:pPr>
      <w:bookmarkStart w:id="1204" w:name="_Toc390823895"/>
      <w:bookmarkStart w:id="1205" w:name="_Toc391429587"/>
      <w:bookmarkStart w:id="1206" w:name="_Toc396097025"/>
      <w:bookmarkStart w:id="1207" w:name="_Toc398800655"/>
      <w:r w:rsidRPr="00167158">
        <w:t>Supply And Installation</w:t>
      </w:r>
      <w:bookmarkEnd w:id="1204"/>
      <w:bookmarkEnd w:id="1205"/>
      <w:bookmarkEnd w:id="1206"/>
      <w:bookmarkEnd w:id="1207"/>
    </w:p>
    <w:p w14:paraId="1C44F271" w14:textId="77777777" w:rsidR="0065345A" w:rsidRPr="0050325E" w:rsidRDefault="00000000" w:rsidP="0065345A">
      <w:r w:rsidRPr="0050325E">
        <w:t>Terminate duct crossings 500 mm behind kerbs unless specified otherwise.</w:t>
      </w:r>
    </w:p>
    <w:p w14:paraId="1C15AC99" w14:textId="77777777" w:rsidR="0065345A" w:rsidRPr="0050325E" w:rsidRDefault="00000000" w:rsidP="000C7830">
      <w:pPr>
        <w:pStyle w:val="GuideNotes01"/>
      </w:pPr>
      <w:r w:rsidRPr="0050325E">
        <w:t xml:space="preserve"> [Delete where there is no </w:t>
      </w:r>
      <w:proofErr w:type="spellStart"/>
      <w:r w:rsidRPr="0050325E">
        <w:t>kerbing</w:t>
      </w:r>
      <w:proofErr w:type="spellEnd"/>
      <w:r w:rsidRPr="0050325E">
        <w:t>]</w:t>
      </w:r>
    </w:p>
    <w:p w14:paraId="068B315E" w14:textId="77777777" w:rsidR="0065345A" w:rsidRPr="0050325E" w:rsidRDefault="00000000" w:rsidP="0065345A">
      <w:r w:rsidRPr="0050325E">
        <w:t>Terminate duct crossings clear of the pavement as specified.</w:t>
      </w:r>
    </w:p>
    <w:p w14:paraId="24F19713" w14:textId="77777777" w:rsidR="0065345A" w:rsidRPr="0050325E" w:rsidRDefault="00000000" w:rsidP="000C7830">
      <w:pPr>
        <w:pStyle w:val="GuideNotes01"/>
      </w:pPr>
      <w:r w:rsidRPr="0050325E">
        <w:t xml:space="preserve">[Delete where there is </w:t>
      </w:r>
      <w:proofErr w:type="spellStart"/>
      <w:r w:rsidRPr="0050325E">
        <w:t>kerbing</w:t>
      </w:r>
      <w:proofErr w:type="spellEnd"/>
      <w:r>
        <w:t xml:space="preserve">. </w:t>
      </w:r>
      <w:r w:rsidRPr="0050325E">
        <w:t>Ensure that the drawings indicate the extent of the ducting]</w:t>
      </w:r>
    </w:p>
    <w:p w14:paraId="633D8905" w14:textId="77777777" w:rsidR="0065345A" w:rsidRPr="0050325E" w:rsidRDefault="00000000" w:rsidP="0065345A">
      <w:r w:rsidRPr="0050325E">
        <w:t>Excavate trench to a width appropriate for the ducting and which allows compaction of the backfill to be readily undertaken.</w:t>
      </w:r>
    </w:p>
    <w:p w14:paraId="4ABE6BD8" w14:textId="77777777" w:rsidR="0065345A" w:rsidRPr="0050325E" w:rsidRDefault="00000000" w:rsidP="0065345A">
      <w:r w:rsidRPr="0050325E">
        <w:t>Provide the specified minimum cover required by the relevant authority but not less than 750 mm.</w:t>
      </w:r>
    </w:p>
    <w:p w14:paraId="063C0DF2" w14:textId="77777777" w:rsidR="0065345A" w:rsidRPr="0050325E" w:rsidRDefault="00000000" w:rsidP="0065345A">
      <w:r w:rsidRPr="0050325E">
        <w:t>Locate ducts to avoid other services.</w:t>
      </w:r>
    </w:p>
    <w:p w14:paraId="48EFB389" w14:textId="77777777" w:rsidR="0065345A" w:rsidRPr="0050325E" w:rsidRDefault="00000000" w:rsidP="0065345A">
      <w:r w:rsidRPr="0050325E">
        <w:t>Lay at right angles to the road centre line and with straight lines and grades unless specified otherwise.</w:t>
      </w:r>
    </w:p>
    <w:p w14:paraId="2EC77892" w14:textId="77777777" w:rsidR="0065345A" w:rsidRPr="0050325E" w:rsidRDefault="00000000" w:rsidP="0065345A">
      <w:r w:rsidRPr="0050325E">
        <w:t>Minimum fall to be 1% to the lower side of the road.</w:t>
      </w:r>
    </w:p>
    <w:p w14:paraId="35693ECC" w14:textId="77777777" w:rsidR="0065345A" w:rsidRPr="0050325E" w:rsidRDefault="00000000" w:rsidP="0065345A">
      <w:r w:rsidRPr="0050325E">
        <w:t>Lay ducting on 50 mm thick sand bedding.</w:t>
      </w:r>
    </w:p>
    <w:p w14:paraId="219AF612" w14:textId="77777777" w:rsidR="0065345A" w:rsidRPr="0050325E" w:rsidRDefault="00000000" w:rsidP="0065345A">
      <w:r w:rsidRPr="0050325E">
        <w:t>Install 4 mm galvanised draw wires in all conduits</w:t>
      </w:r>
      <w:r>
        <w:t xml:space="preserve">. </w:t>
      </w:r>
      <w:r w:rsidRPr="0050325E">
        <w:t>One draw wire to remain in place in conduit.</w:t>
      </w:r>
    </w:p>
    <w:p w14:paraId="50DEE1D6" w14:textId="77777777" w:rsidR="0065345A" w:rsidRPr="0050325E" w:rsidRDefault="00000000" w:rsidP="0065345A">
      <w:r w:rsidRPr="0050325E">
        <w:t>Cap all conduits with standard UPVC caps.</w:t>
      </w:r>
    </w:p>
    <w:p w14:paraId="118AABA8" w14:textId="77777777" w:rsidR="0065345A" w:rsidRPr="0050325E" w:rsidRDefault="00000000" w:rsidP="0065345A">
      <w:r w:rsidRPr="0050325E">
        <w:t>Place marker tape from each end of the conduit to the surface.</w:t>
      </w:r>
    </w:p>
    <w:p w14:paraId="0FE80880" w14:textId="77777777" w:rsidR="0065345A" w:rsidRPr="0050325E" w:rsidRDefault="00000000" w:rsidP="0065345A">
      <w:r w:rsidRPr="0050325E">
        <w:t>Backfill the trench with select fill to subgrade level and compact to 95% relative compaction.</w:t>
      </w:r>
    </w:p>
    <w:p w14:paraId="539AE061" w14:textId="77777777" w:rsidR="0065345A" w:rsidRPr="0050325E" w:rsidRDefault="00000000" w:rsidP="000C7830">
      <w:pPr>
        <w:pStyle w:val="GuideNotes01"/>
      </w:pPr>
      <w:r w:rsidRPr="0050325E">
        <w:t>[Ensure that 'select fill’ is specified in the EARTHWORKS Section]</w:t>
      </w:r>
    </w:p>
    <w:p w14:paraId="779EC6D2" w14:textId="77777777" w:rsidR="0065345A" w:rsidRPr="0050325E" w:rsidRDefault="00000000" w:rsidP="0065345A">
      <w:r w:rsidRPr="0050325E">
        <w:t>Where trench excavated through pavement, backfill above subgrade level with base gravel, as specified in the PAVEMENTS AND SHOULDERS Section, compacted to 100% relative compaction</w:t>
      </w:r>
      <w:r>
        <w:t xml:space="preserve">. </w:t>
      </w:r>
      <w:r w:rsidRPr="0050325E">
        <w:t>Reinstate the surface.</w:t>
      </w:r>
    </w:p>
    <w:p w14:paraId="213E6179" w14:textId="77777777" w:rsidR="0065345A" w:rsidRDefault="00000000" w:rsidP="000C7830">
      <w:pPr>
        <w:pStyle w:val="GuideNotes01"/>
      </w:pPr>
      <w:r w:rsidRPr="0050325E">
        <w:t>[Ensure that the PAVEMENTS AND SHOULDERS Section is included]</w:t>
      </w:r>
    </w:p>
    <w:p w14:paraId="712E2A1C" w14:textId="77777777" w:rsidR="0065345A" w:rsidRPr="00167158" w:rsidRDefault="00000000" w:rsidP="0065345A">
      <w:pPr>
        <w:pStyle w:val="Heading2"/>
      </w:pPr>
      <w:bookmarkStart w:id="1208" w:name="_Toc390823896"/>
      <w:bookmarkStart w:id="1209" w:name="_Toc391429588"/>
      <w:bookmarkStart w:id="1210" w:name="_Toc396097026"/>
      <w:bookmarkStart w:id="1211" w:name="_Toc398800656"/>
      <w:r w:rsidRPr="00167158">
        <w:t>Markings</w:t>
      </w:r>
      <w:bookmarkEnd w:id="1208"/>
      <w:bookmarkEnd w:id="1209"/>
      <w:bookmarkEnd w:id="1210"/>
      <w:bookmarkEnd w:id="1211"/>
    </w:p>
    <w:p w14:paraId="13125522" w14:textId="77777777" w:rsidR="0065345A" w:rsidRPr="0050325E" w:rsidRDefault="00000000" w:rsidP="0065345A">
      <w:r w:rsidRPr="0050325E">
        <w:t>Mark kerbs with a letter to identify the type of ducts which pass under them as follows:</w:t>
      </w:r>
    </w:p>
    <w:p w14:paraId="4158AEA0" w14:textId="77777777" w:rsidR="0065345A" w:rsidRPr="0050325E" w:rsidRDefault="00000000" w:rsidP="000C7830">
      <w:pPr>
        <w:pStyle w:val="GuideNotes01"/>
      </w:pPr>
      <w:r w:rsidRPr="0050325E">
        <w:t xml:space="preserve">[Delete this sentence when there is no </w:t>
      </w:r>
      <w:proofErr w:type="spellStart"/>
      <w:r w:rsidRPr="0050325E">
        <w:t>kerbing</w:t>
      </w:r>
      <w:proofErr w:type="spellEnd"/>
      <w:r w:rsidRPr="0050325E">
        <w:t>]</w:t>
      </w:r>
    </w:p>
    <w:p w14:paraId="02300F96" w14:textId="77777777" w:rsidR="0065345A" w:rsidRPr="0050325E" w:rsidRDefault="00000000" w:rsidP="0065345A">
      <w:pPr>
        <w:tabs>
          <w:tab w:val="left" w:pos="2835"/>
        </w:tabs>
      </w:pPr>
      <w:r w:rsidRPr="0050325E">
        <w:t>Electrical:</w:t>
      </w:r>
      <w:r w:rsidRPr="0050325E">
        <w:tab/>
        <w:t>‘E’.</w:t>
      </w:r>
    </w:p>
    <w:p w14:paraId="08D2B0B5" w14:textId="77777777" w:rsidR="0065345A" w:rsidRPr="0050325E" w:rsidRDefault="00000000" w:rsidP="0065345A">
      <w:pPr>
        <w:tabs>
          <w:tab w:val="left" w:pos="2835"/>
        </w:tabs>
      </w:pPr>
      <w:r w:rsidRPr="0050325E">
        <w:lastRenderedPageBreak/>
        <w:t>Telstra:</w:t>
      </w:r>
      <w:r w:rsidRPr="0050325E">
        <w:tab/>
        <w:t>‘T’.</w:t>
      </w:r>
    </w:p>
    <w:p w14:paraId="15D1C09D" w14:textId="77777777" w:rsidR="0065345A" w:rsidRPr="0050325E" w:rsidRDefault="00000000" w:rsidP="0065345A">
      <w:pPr>
        <w:tabs>
          <w:tab w:val="left" w:pos="2835"/>
        </w:tabs>
      </w:pPr>
      <w:r w:rsidRPr="0050325E">
        <w:t>Water:</w:t>
      </w:r>
      <w:r w:rsidRPr="0050325E">
        <w:tab/>
        <w:t>‘W’.</w:t>
      </w:r>
    </w:p>
    <w:p w14:paraId="2AD6FBA1" w14:textId="77777777" w:rsidR="0065345A" w:rsidRPr="0050325E" w:rsidRDefault="00000000" w:rsidP="0065345A">
      <w:pPr>
        <w:tabs>
          <w:tab w:val="left" w:pos="2835"/>
        </w:tabs>
      </w:pPr>
      <w:r w:rsidRPr="0050325E">
        <w:t>Height of letter:</w:t>
      </w:r>
      <w:r w:rsidRPr="0050325E">
        <w:tab/>
        <w:t>50 mm.</w:t>
      </w:r>
    </w:p>
    <w:p w14:paraId="1480075A" w14:textId="77777777" w:rsidR="0065345A" w:rsidRPr="0050325E" w:rsidRDefault="00000000" w:rsidP="0065345A">
      <w:pPr>
        <w:tabs>
          <w:tab w:val="left" w:pos="2835"/>
        </w:tabs>
      </w:pPr>
      <w:r w:rsidRPr="0050325E">
        <w:t>Width of letter:</w:t>
      </w:r>
      <w:r w:rsidRPr="0050325E">
        <w:tab/>
        <w:t>30 mm.</w:t>
      </w:r>
    </w:p>
    <w:p w14:paraId="0EA6B7D7" w14:textId="77777777" w:rsidR="0065345A" w:rsidRPr="0050325E" w:rsidRDefault="00000000" w:rsidP="0065345A">
      <w:r w:rsidRPr="0050325E">
        <w:t>Stamp the letter into new kerb after the concrete has taken its initial set and before final set.</w:t>
      </w:r>
    </w:p>
    <w:p w14:paraId="2CE76E6A" w14:textId="77777777" w:rsidR="0065345A" w:rsidRPr="0050325E" w:rsidRDefault="00000000" w:rsidP="000C7830">
      <w:pPr>
        <w:pStyle w:val="GuideNotes01"/>
      </w:pPr>
      <w:r w:rsidRPr="0050325E">
        <w:t>[Delete if not applicable]</w:t>
      </w:r>
    </w:p>
    <w:p w14:paraId="45839649" w14:textId="77777777" w:rsidR="0065345A" w:rsidRPr="0050325E" w:rsidRDefault="00000000" w:rsidP="0065345A">
      <w:r w:rsidRPr="0050325E">
        <w:t>Mark existing kerb with an aluminium plate containing the identification letters as specified.</w:t>
      </w:r>
    </w:p>
    <w:p w14:paraId="6429526F" w14:textId="77777777" w:rsidR="0065345A" w:rsidRPr="0050325E" w:rsidRDefault="00000000" w:rsidP="000C7830">
      <w:pPr>
        <w:pStyle w:val="GuideNotes01"/>
      </w:pPr>
      <w:r w:rsidRPr="0050325E">
        <w:t xml:space="preserve">[Delete when there is no </w:t>
      </w:r>
      <w:proofErr w:type="spellStart"/>
      <w:r w:rsidRPr="0050325E">
        <w:t>kerbing</w:t>
      </w:r>
      <w:proofErr w:type="spellEnd"/>
      <w:r w:rsidRPr="0050325E">
        <w:t>]</w:t>
      </w:r>
    </w:p>
    <w:p w14:paraId="204C61AA" w14:textId="77777777" w:rsidR="0065345A" w:rsidRPr="0050325E" w:rsidRDefault="00000000" w:rsidP="0065345A">
      <w:r w:rsidRPr="0050325E">
        <w:t>Place a star picket 1300 mm long, painted white and set 300 mm into the ground directly over each end of the conduit.</w:t>
      </w:r>
    </w:p>
    <w:p w14:paraId="2D4B7B78" w14:textId="77777777" w:rsidR="0065345A" w:rsidRPr="0050325E" w:rsidRDefault="00000000" w:rsidP="0065345A">
      <w:r w:rsidRPr="0050325E">
        <w:t>Attach an identification letter in red paint on a 50 mm x 30 mm aluminium plate fastened securely to the picket.</w:t>
      </w:r>
    </w:p>
    <w:p w14:paraId="43CC73B9" w14:textId="77777777" w:rsidR="0065345A" w:rsidRPr="0050325E" w:rsidRDefault="00000000" w:rsidP="000C7830">
      <w:pPr>
        <w:pStyle w:val="GuideNotes01"/>
      </w:pPr>
      <w:r w:rsidRPr="0050325E">
        <w:t xml:space="preserve">[Delete when </w:t>
      </w:r>
      <w:proofErr w:type="spellStart"/>
      <w:r w:rsidRPr="0050325E">
        <w:t>kerbing</w:t>
      </w:r>
      <w:proofErr w:type="spellEnd"/>
      <w:r w:rsidRPr="0050325E">
        <w:t xml:space="preserve"> exists]</w:t>
      </w:r>
    </w:p>
    <w:p w14:paraId="158064D7" w14:textId="77777777" w:rsidR="0065345A" w:rsidRPr="00167158" w:rsidRDefault="00000000" w:rsidP="0065345A">
      <w:pPr>
        <w:pStyle w:val="Heading2"/>
      </w:pPr>
      <w:bookmarkStart w:id="1212" w:name="_Toc390823897"/>
      <w:bookmarkStart w:id="1213" w:name="_Toc391429589"/>
      <w:bookmarkStart w:id="1214" w:name="_Toc396097027"/>
      <w:bookmarkStart w:id="1215" w:name="_Toc398800657"/>
      <w:r w:rsidRPr="00167158">
        <w:t>Conduit Markers</w:t>
      </w:r>
      <w:bookmarkEnd w:id="1212"/>
      <w:bookmarkEnd w:id="1213"/>
      <w:bookmarkEnd w:id="1214"/>
      <w:bookmarkEnd w:id="1215"/>
    </w:p>
    <w:p w14:paraId="79A93D68" w14:textId="77777777" w:rsidR="0065345A" w:rsidRPr="0050325E" w:rsidRDefault="00000000" w:rsidP="0065345A">
      <w:r w:rsidRPr="0050325E">
        <w:t>Erect 600 mm x 600 mm signs at locations specified to highlight the existence of conduits.</w:t>
      </w:r>
    </w:p>
    <w:p w14:paraId="6CA5AC8C" w14:textId="77777777" w:rsidR="0065345A" w:rsidRPr="0050325E" w:rsidRDefault="00000000" w:rsidP="0065345A">
      <w:r w:rsidRPr="0050325E">
        <w:t>Sign legend to be:</w:t>
      </w:r>
    </w:p>
    <w:p w14:paraId="2AD97B1C" w14:textId="77777777" w:rsidR="0065345A" w:rsidRPr="0050325E" w:rsidRDefault="00000000" w:rsidP="0065345A">
      <w:r w:rsidRPr="0050325E">
        <w:t>"Service Conduits Laid</w:t>
      </w:r>
      <w:r>
        <w:t xml:space="preserve">. </w:t>
      </w:r>
      <w:r w:rsidRPr="0050325E">
        <w:t>Opening of Road Surface Prohibited."</w:t>
      </w:r>
    </w:p>
    <w:p w14:paraId="7454AB93" w14:textId="77777777" w:rsidR="0065345A" w:rsidRPr="0050325E" w:rsidRDefault="00000000" w:rsidP="000C7830">
      <w:pPr>
        <w:pStyle w:val="GuideNotes01"/>
      </w:pPr>
      <w:r w:rsidRPr="0050325E">
        <w:t>[Include only in special circumstances</w:t>
      </w:r>
      <w:r>
        <w:t xml:space="preserve">. </w:t>
      </w:r>
      <w:r w:rsidRPr="0050325E">
        <w:t>Ensure locations of signs specified]</w:t>
      </w:r>
    </w:p>
    <w:p w14:paraId="6F470E66" w14:textId="77777777" w:rsidR="0065345A" w:rsidRPr="00167158" w:rsidRDefault="00000000" w:rsidP="0065345A">
      <w:pPr>
        <w:pStyle w:val="Heading2"/>
      </w:pPr>
      <w:bookmarkStart w:id="1216" w:name="_Toc390823898"/>
      <w:bookmarkStart w:id="1217" w:name="_Toc391429590"/>
      <w:bookmarkStart w:id="1218" w:name="_Toc396097028"/>
      <w:bookmarkStart w:id="1219" w:name="_Toc398800658"/>
      <w:r w:rsidRPr="00167158">
        <w:t xml:space="preserve">Electrical </w:t>
      </w:r>
      <w:proofErr w:type="gramStart"/>
      <w:r w:rsidRPr="00167158">
        <w:t>Ducting (‘</w:t>
      </w:r>
      <w:proofErr w:type="gramEnd"/>
      <w:r w:rsidRPr="00167158">
        <w:t>E’)</w:t>
      </w:r>
      <w:bookmarkEnd w:id="1216"/>
      <w:bookmarkEnd w:id="1217"/>
      <w:bookmarkEnd w:id="1218"/>
      <w:bookmarkEnd w:id="1219"/>
    </w:p>
    <w:p w14:paraId="140063C1" w14:textId="77777777" w:rsidR="0065345A" w:rsidRPr="0050325E" w:rsidRDefault="00000000" w:rsidP="0065345A">
      <w:r w:rsidRPr="0050325E">
        <w:t>Ducting conduit shall be heavy duty uPVC coloured light orange and solvent cement jointed.</w:t>
      </w:r>
    </w:p>
    <w:p w14:paraId="6DFFB0F6" w14:textId="77777777" w:rsidR="0065345A" w:rsidRPr="0050325E" w:rsidRDefault="00000000" w:rsidP="0065345A">
      <w:r w:rsidRPr="0050325E">
        <w:t>Lay a copper earth strap (3 mm x 25 mm) in a continuous strip along the bottom of each trench.</w:t>
      </w:r>
    </w:p>
    <w:p w14:paraId="0534C302" w14:textId="77777777" w:rsidR="0065345A" w:rsidRPr="0050325E" w:rsidRDefault="00000000" w:rsidP="000C7830">
      <w:pPr>
        <w:pStyle w:val="GuideNotes01"/>
      </w:pPr>
      <w:r w:rsidRPr="0050325E">
        <w:t>[Delete when used in conjunction with the TRAFFIC CONTROL SIGNALS Section]</w:t>
      </w:r>
    </w:p>
    <w:p w14:paraId="5429DE18" w14:textId="77777777" w:rsidR="0065345A" w:rsidRPr="00FD17A9" w:rsidRDefault="00000000" w:rsidP="0065345A">
      <w:r w:rsidRPr="0050325E">
        <w:t>Supply and install orange PVC cable marker tape over the ducts as specified.</w:t>
      </w:r>
      <w:r>
        <w:t xml:space="preserve"> Refer to </w:t>
      </w:r>
      <w:r>
        <w:rPr>
          <w:b/>
        </w:rPr>
        <w:t>Cable Installation</w:t>
      </w:r>
      <w:r>
        <w:t xml:space="preserve"> and </w:t>
      </w:r>
      <w:r>
        <w:rPr>
          <w:b/>
        </w:rPr>
        <w:t>Cable Marker Tapes</w:t>
      </w:r>
      <w:r>
        <w:t xml:space="preserve"> in STREET LIGHTING.</w:t>
      </w:r>
    </w:p>
    <w:p w14:paraId="653A2BAA" w14:textId="77777777" w:rsidR="0065345A" w:rsidRPr="0050325E" w:rsidRDefault="00000000" w:rsidP="000C7830">
      <w:pPr>
        <w:pStyle w:val="GuideNotes01"/>
      </w:pPr>
      <w:r w:rsidRPr="0050325E">
        <w:t>[Ensure that the documents show the marker tape]</w:t>
      </w:r>
    </w:p>
    <w:p w14:paraId="03A9F6A6" w14:textId="77777777" w:rsidR="0065345A" w:rsidRPr="0050325E" w:rsidRDefault="00000000" w:rsidP="0065345A">
      <w:r w:rsidRPr="0050325E">
        <w:t>Liais</w:t>
      </w:r>
      <w:r>
        <w:t>e with Power and Water Corporation</w:t>
      </w:r>
      <w:r w:rsidRPr="0050325E">
        <w:t xml:space="preserve"> regarding the installation of the ducts.</w:t>
      </w:r>
    </w:p>
    <w:p w14:paraId="2A67E246" w14:textId="77777777" w:rsidR="0065345A" w:rsidRPr="00167158" w:rsidRDefault="00000000" w:rsidP="0065345A">
      <w:pPr>
        <w:pStyle w:val="Heading2"/>
      </w:pPr>
      <w:bookmarkStart w:id="1220" w:name="_Toc390823899"/>
      <w:bookmarkStart w:id="1221" w:name="_Toc391429591"/>
      <w:bookmarkStart w:id="1222" w:name="_Toc396097029"/>
      <w:bookmarkStart w:id="1223" w:name="_Toc398800659"/>
      <w:r w:rsidRPr="00167158">
        <w:t xml:space="preserve">Water </w:t>
      </w:r>
      <w:proofErr w:type="gramStart"/>
      <w:r w:rsidRPr="00167158">
        <w:t>Ducting (‘</w:t>
      </w:r>
      <w:proofErr w:type="gramEnd"/>
      <w:r w:rsidRPr="00167158">
        <w:t>W’)</w:t>
      </w:r>
      <w:bookmarkEnd w:id="1220"/>
      <w:bookmarkEnd w:id="1221"/>
      <w:bookmarkEnd w:id="1222"/>
      <w:bookmarkEnd w:id="1223"/>
    </w:p>
    <w:p w14:paraId="6E605219" w14:textId="77777777" w:rsidR="0065345A" w:rsidRPr="0050325E" w:rsidRDefault="00000000" w:rsidP="0065345A">
      <w:r w:rsidRPr="0050325E">
        <w:t>Ducting conduit to be heavy duty PVC, 100 mm diameter, coloured white and solvent cement jointed.</w:t>
      </w:r>
    </w:p>
    <w:p w14:paraId="003A6B8B" w14:textId="77777777" w:rsidR="0065345A" w:rsidRDefault="00000000" w:rsidP="0065345A">
      <w:r>
        <w:t>Use uPVC class 9</w:t>
      </w:r>
    </w:p>
    <w:p w14:paraId="5C3C5AAF" w14:textId="77777777" w:rsidR="0065345A" w:rsidRPr="0050325E" w:rsidRDefault="00000000" w:rsidP="0065345A">
      <w:r w:rsidRPr="0050325E">
        <w:t>Lay conduits two to a trench opposite each alternate lot boundary.</w:t>
      </w:r>
    </w:p>
    <w:p w14:paraId="126FC558" w14:textId="77777777" w:rsidR="0065345A" w:rsidRPr="0050325E" w:rsidRDefault="00000000" w:rsidP="0065345A">
      <w:r w:rsidRPr="0050325E">
        <w:t>Service each lot by a separate conduit.</w:t>
      </w:r>
    </w:p>
    <w:p w14:paraId="64F273B1" w14:textId="77777777" w:rsidR="0065345A" w:rsidRPr="0050325E" w:rsidRDefault="00000000" w:rsidP="0065345A">
      <w:r w:rsidRPr="0050325E">
        <w:t>Liais</w:t>
      </w:r>
      <w:r>
        <w:t>e with Power and Water Corporation</w:t>
      </w:r>
      <w:r w:rsidRPr="0050325E">
        <w:t xml:space="preserve"> regarding the installation of the ducts.</w:t>
      </w:r>
    </w:p>
    <w:p w14:paraId="444D4C61" w14:textId="77777777" w:rsidR="0065345A" w:rsidRPr="00167158" w:rsidRDefault="00000000" w:rsidP="0065345A">
      <w:pPr>
        <w:pStyle w:val="Heading2"/>
      </w:pPr>
      <w:bookmarkStart w:id="1224" w:name="_Toc390823900"/>
      <w:bookmarkStart w:id="1225" w:name="_Toc391429592"/>
      <w:bookmarkStart w:id="1226" w:name="_Toc396097030"/>
      <w:bookmarkStart w:id="1227" w:name="_Toc398800660"/>
      <w:r w:rsidRPr="00167158">
        <w:t xml:space="preserve">Telstra </w:t>
      </w:r>
      <w:proofErr w:type="gramStart"/>
      <w:r w:rsidRPr="00167158">
        <w:t>Ducting (‘</w:t>
      </w:r>
      <w:proofErr w:type="gramEnd"/>
      <w:r w:rsidRPr="00167158">
        <w:t>T’)</w:t>
      </w:r>
      <w:bookmarkEnd w:id="1224"/>
      <w:bookmarkEnd w:id="1225"/>
      <w:bookmarkEnd w:id="1226"/>
      <w:bookmarkEnd w:id="1227"/>
    </w:p>
    <w:p w14:paraId="64780179" w14:textId="77777777" w:rsidR="0065345A" w:rsidRPr="0050325E" w:rsidRDefault="00000000" w:rsidP="000C7830">
      <w:pPr>
        <w:pStyle w:val="GuideNotes01"/>
      </w:pPr>
      <w:r w:rsidRPr="0050325E">
        <w:t>[Show location of Telstra ducts on the drawings]</w:t>
      </w:r>
    </w:p>
    <w:p w14:paraId="6ADD6FCC" w14:textId="77777777" w:rsidR="0065345A" w:rsidRPr="0050325E" w:rsidRDefault="00000000" w:rsidP="0065345A">
      <w:r w:rsidRPr="0050325E">
        <w:t>Telstra Australia will excavate</w:t>
      </w:r>
      <w:r>
        <w:t xml:space="preserve"> for</w:t>
      </w:r>
      <w:r w:rsidRPr="0050325E">
        <w:t xml:space="preserve">, supply, install and backfill </w:t>
      </w:r>
      <w:r>
        <w:t xml:space="preserve">over </w:t>
      </w:r>
      <w:r w:rsidRPr="0050325E">
        <w:t>all Telstra ducting.</w:t>
      </w:r>
    </w:p>
    <w:p w14:paraId="4C16D414" w14:textId="77777777" w:rsidR="0065345A" w:rsidRPr="0050325E" w:rsidRDefault="00000000" w:rsidP="0065345A">
      <w:r w:rsidRPr="0050325E">
        <w:t>Liaise with Telstra and give minimum 14 </w:t>
      </w:r>
      <w:proofErr w:type="spellStart"/>
      <w:r w:rsidRPr="0050325E">
        <w:t>days notice</w:t>
      </w:r>
      <w:proofErr w:type="spellEnd"/>
      <w:r w:rsidRPr="0050325E">
        <w:t xml:space="preserve"> prior to the need for ducting to be installed.</w:t>
      </w:r>
    </w:p>
    <w:p w14:paraId="22D2DD8E" w14:textId="77777777" w:rsidR="0065345A" w:rsidRDefault="00000000" w:rsidP="0065345A">
      <w:r w:rsidRPr="0050325E">
        <w:t>The locations of Telstra ducts are shown on the drawings or will be indicated by Telstra personnel.</w:t>
      </w:r>
    </w:p>
    <w:p w14:paraId="0E8A65B5" w14:textId="77777777" w:rsidR="00B0018C" w:rsidRDefault="00B0018C" w:rsidP="00B0018C"/>
    <w:p w14:paraId="6E6C916A" w14:textId="77777777" w:rsidR="006F2F50" w:rsidRPr="00B0018C" w:rsidRDefault="006F2F50" w:rsidP="00B0018C"/>
    <w:p w14:paraId="56138658" w14:textId="77777777" w:rsidR="007D37D8" w:rsidRDefault="00000000" w:rsidP="007D37D8">
      <w:pPr>
        <w:pStyle w:val="Heading1"/>
      </w:pPr>
      <w:bookmarkStart w:id="1228" w:name="_Toc390823905"/>
      <w:bookmarkStart w:id="1229" w:name="_Toc391429597"/>
      <w:bookmarkStart w:id="1230" w:name="_Toc391438551"/>
      <w:bookmarkStart w:id="1231" w:name="_Toc396097035"/>
      <w:bookmarkStart w:id="1232" w:name="_Toc398800665"/>
      <w:bookmarkStart w:id="1233" w:name="_Toc256000020"/>
      <w:bookmarkStart w:id="1234" w:name="_Toc134020439"/>
      <w:r w:rsidRPr="00F60228">
        <w:t>Traffic Control Signals</w:t>
      </w:r>
      <w:bookmarkEnd w:id="1228"/>
      <w:bookmarkEnd w:id="1229"/>
      <w:bookmarkEnd w:id="1230"/>
      <w:bookmarkEnd w:id="1231"/>
      <w:bookmarkEnd w:id="1232"/>
      <w:r w:rsidRPr="00F60228">
        <w:t xml:space="preserve"> </w:t>
      </w:r>
      <w:r>
        <w:t>a</w:t>
      </w:r>
      <w:r w:rsidRPr="00F60228">
        <w:t>nd Intelligent Transport Systems</w:t>
      </w:r>
      <w:bookmarkEnd w:id="1233"/>
      <w:bookmarkEnd w:id="1234"/>
    </w:p>
    <w:p w14:paraId="4615BB1B" w14:textId="77777777" w:rsidR="00042116" w:rsidRPr="00581F9C" w:rsidRDefault="00000000" w:rsidP="00042116">
      <w:r>
        <w:t>DIPL Roadworks Master – January 2024</w:t>
      </w:r>
    </w:p>
    <w:p w14:paraId="4AB7CC2E" w14:textId="77777777" w:rsidR="00042116" w:rsidRDefault="00000000" w:rsidP="00042116">
      <w:pPr>
        <w:pStyle w:val="Heading2"/>
      </w:pPr>
      <w:bookmarkStart w:id="1235" w:name="_Toc390823906"/>
      <w:bookmarkStart w:id="1236" w:name="_Toc391429598"/>
      <w:bookmarkStart w:id="1237" w:name="_Toc396097036"/>
      <w:bookmarkStart w:id="1238" w:name="_Toc398800666"/>
      <w:r>
        <w:t>Cross References</w:t>
      </w:r>
    </w:p>
    <w:p w14:paraId="0820E498" w14:textId="77777777" w:rsidR="00042116" w:rsidRDefault="00000000" w:rsidP="00042116">
      <w:pPr>
        <w:rPr>
          <w:b/>
          <w:lang w:val="en-US"/>
        </w:rPr>
      </w:pPr>
      <w:r>
        <w:rPr>
          <w:lang w:val="en-US"/>
        </w:rPr>
        <w:t xml:space="preserve">MISCELLANEOUS PROVISIONS, for </w:t>
      </w:r>
      <w:r>
        <w:rPr>
          <w:b/>
        </w:rPr>
        <w:t>Utilities and Other Services Passing Under Existing Pavements.</w:t>
      </w:r>
    </w:p>
    <w:p w14:paraId="70EE5390" w14:textId="77777777" w:rsidR="00042116" w:rsidRDefault="00000000" w:rsidP="00042116">
      <w:r>
        <w:t>PROVISION FOR TRAFFIC</w:t>
      </w:r>
    </w:p>
    <w:p w14:paraId="0208ABEF" w14:textId="77777777" w:rsidR="00042116" w:rsidRPr="00581F9C" w:rsidRDefault="00000000" w:rsidP="00042116">
      <w:r>
        <w:t>DUCTING AND CONDUITS</w:t>
      </w:r>
    </w:p>
    <w:p w14:paraId="21B8A39A" w14:textId="77777777" w:rsidR="00042116" w:rsidRPr="00F60228" w:rsidRDefault="00000000" w:rsidP="00042116">
      <w:pPr>
        <w:pStyle w:val="Heading2"/>
      </w:pPr>
      <w:r w:rsidRPr="00F60228">
        <w:t>Standards</w:t>
      </w:r>
      <w:bookmarkEnd w:id="1235"/>
      <w:bookmarkEnd w:id="1236"/>
      <w:bookmarkEnd w:id="1237"/>
      <w:bookmarkEnd w:id="1238"/>
      <w:r>
        <w:t xml:space="preserve"> and Publications</w:t>
      </w:r>
    </w:p>
    <w:p w14:paraId="43691221" w14:textId="77777777" w:rsidR="00042116" w:rsidRDefault="00000000" w:rsidP="00042116">
      <w:r w:rsidRPr="00927172">
        <w:t>Conform to the following Standards and Publication</w:t>
      </w:r>
      <w:r>
        <w:t>s</w:t>
      </w:r>
      <w:r w:rsidRPr="00927172">
        <w:t xml:space="preserve"> unless specified otherwise:</w:t>
      </w:r>
    </w:p>
    <w:p w14:paraId="30E95BE6" w14:textId="77777777" w:rsidR="00042116" w:rsidRDefault="00000000" w:rsidP="00042116">
      <w:pPr>
        <w:pStyle w:val="Heading3"/>
      </w:pPr>
      <w:r>
        <w:t>Australian Standards</w:t>
      </w:r>
    </w:p>
    <w:tbl>
      <w:tblPr>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2830"/>
        <w:gridCol w:w="7478"/>
      </w:tblGrid>
      <w:tr w:rsidR="009838DF" w14:paraId="12D9F579" w14:textId="77777777" w:rsidTr="002F7648">
        <w:trPr>
          <w:tblHeader/>
        </w:trPr>
        <w:tc>
          <w:tcPr>
            <w:tcW w:w="10308" w:type="dxa"/>
            <w:gridSpan w:val="2"/>
          </w:tcPr>
          <w:p w14:paraId="03774D37" w14:textId="77777777" w:rsidR="00042116" w:rsidRPr="002E7428" w:rsidRDefault="00000000" w:rsidP="002F7648">
            <w:r>
              <w:rPr>
                <w:b/>
              </w:rPr>
              <w:t>Table – Australian Standards</w:t>
            </w:r>
          </w:p>
        </w:tc>
      </w:tr>
      <w:tr w:rsidR="009838DF" w14:paraId="0DBFD1AB" w14:textId="77777777" w:rsidTr="002F7648">
        <w:trPr>
          <w:tblHeader/>
        </w:trPr>
        <w:tc>
          <w:tcPr>
            <w:tcW w:w="10308" w:type="dxa"/>
            <w:gridSpan w:val="2"/>
          </w:tcPr>
          <w:p w14:paraId="4EAAE92A" w14:textId="77777777" w:rsidR="00042116" w:rsidRPr="002E7428" w:rsidRDefault="00000000" w:rsidP="002F7648">
            <w:r>
              <w:t>Use Standards, and their amendments, current as at the date for the close of tenders except where different editions and/or amendments are required by statutory authorities</w:t>
            </w:r>
            <w:r w:rsidRPr="00B019AC">
              <w:rPr>
                <w:rFonts w:cs="Arial"/>
              </w:rPr>
              <w:t>, including, but not limited to, NATA and the National Construction Code including</w:t>
            </w:r>
            <w:r>
              <w:rPr>
                <w:rFonts w:cs="Arial"/>
              </w:rPr>
              <w:t xml:space="preserve"> the Building Code of Australia</w:t>
            </w:r>
            <w:r>
              <w:t>.</w:t>
            </w:r>
          </w:p>
        </w:tc>
      </w:tr>
      <w:tr w:rsidR="009838DF" w14:paraId="7C865A91" w14:textId="77777777" w:rsidTr="002F7648">
        <w:trPr>
          <w:tblHeader/>
        </w:trPr>
        <w:tc>
          <w:tcPr>
            <w:tcW w:w="2830" w:type="dxa"/>
          </w:tcPr>
          <w:p w14:paraId="12DB45B2" w14:textId="77777777" w:rsidR="00042116" w:rsidRPr="00465317" w:rsidRDefault="00000000" w:rsidP="002F7648">
            <w:pPr>
              <w:rPr>
                <w:b/>
              </w:rPr>
            </w:pPr>
            <w:r>
              <w:rPr>
                <w:b/>
              </w:rPr>
              <w:t>Designation</w:t>
            </w:r>
          </w:p>
        </w:tc>
        <w:tc>
          <w:tcPr>
            <w:tcW w:w="7478" w:type="dxa"/>
          </w:tcPr>
          <w:p w14:paraId="010D7677" w14:textId="77777777" w:rsidR="00042116" w:rsidRPr="00465317" w:rsidRDefault="00000000" w:rsidP="002F7648">
            <w:pPr>
              <w:rPr>
                <w:b/>
              </w:rPr>
            </w:pPr>
            <w:r>
              <w:rPr>
                <w:b/>
              </w:rPr>
              <w:t>Title</w:t>
            </w:r>
          </w:p>
        </w:tc>
      </w:tr>
      <w:tr w:rsidR="009838DF" w14:paraId="53A9905F" w14:textId="77777777" w:rsidTr="002F7648">
        <w:tc>
          <w:tcPr>
            <w:tcW w:w="2830" w:type="dxa"/>
          </w:tcPr>
          <w:p w14:paraId="494D5461" w14:textId="77777777" w:rsidR="00042116" w:rsidRPr="00880834" w:rsidRDefault="00000000" w:rsidP="002F7648">
            <w:r w:rsidRPr="00880834">
              <w:t>AS/NZS 1163</w:t>
            </w:r>
          </w:p>
        </w:tc>
        <w:tc>
          <w:tcPr>
            <w:tcW w:w="7478" w:type="dxa"/>
          </w:tcPr>
          <w:p w14:paraId="36AADB3D" w14:textId="77777777" w:rsidR="00042116" w:rsidRPr="00880834" w:rsidRDefault="00000000" w:rsidP="002F7648">
            <w:r w:rsidRPr="00880834">
              <w:t>Structural steel hollow sections</w:t>
            </w:r>
          </w:p>
        </w:tc>
      </w:tr>
      <w:tr w:rsidR="009838DF" w14:paraId="3A0F15BA" w14:textId="77777777" w:rsidTr="002F7648">
        <w:tc>
          <w:tcPr>
            <w:tcW w:w="2830" w:type="dxa"/>
          </w:tcPr>
          <w:p w14:paraId="2B1464DB" w14:textId="77777777" w:rsidR="00042116" w:rsidRPr="00880834" w:rsidRDefault="00000000" w:rsidP="002F7648">
            <w:r w:rsidRPr="00880834">
              <w:t>AS 1231</w:t>
            </w:r>
          </w:p>
        </w:tc>
        <w:tc>
          <w:tcPr>
            <w:tcW w:w="7478" w:type="dxa"/>
          </w:tcPr>
          <w:p w14:paraId="486DDEF4" w14:textId="77777777" w:rsidR="00042116" w:rsidRPr="00880834" w:rsidRDefault="00000000" w:rsidP="002F7648">
            <w:r w:rsidRPr="00880834">
              <w:t>Aluminium and aluminium alloys - Anodized coatings for architectural applications</w:t>
            </w:r>
          </w:p>
        </w:tc>
      </w:tr>
      <w:tr w:rsidR="009838DF" w14:paraId="7D979445" w14:textId="77777777" w:rsidTr="002F7648">
        <w:tc>
          <w:tcPr>
            <w:tcW w:w="2830" w:type="dxa"/>
          </w:tcPr>
          <w:p w14:paraId="6FC1474D" w14:textId="77777777" w:rsidR="00042116" w:rsidRPr="00880834" w:rsidRDefault="00000000" w:rsidP="002F7648">
            <w:r w:rsidRPr="00880834">
              <w:t>AS/NZS 1477</w:t>
            </w:r>
          </w:p>
        </w:tc>
        <w:tc>
          <w:tcPr>
            <w:tcW w:w="7478" w:type="dxa"/>
          </w:tcPr>
          <w:p w14:paraId="64D940CB" w14:textId="77777777" w:rsidR="00042116" w:rsidRPr="00880834" w:rsidRDefault="00000000" w:rsidP="002F7648">
            <w:r w:rsidRPr="00880834">
              <w:t>PVC pipes and fittings for pressure applications</w:t>
            </w:r>
          </w:p>
        </w:tc>
      </w:tr>
      <w:tr w:rsidR="009838DF" w14:paraId="53952F03" w14:textId="77777777" w:rsidTr="002F7648">
        <w:tc>
          <w:tcPr>
            <w:tcW w:w="2830" w:type="dxa"/>
          </w:tcPr>
          <w:p w14:paraId="3B2003D1" w14:textId="77777777" w:rsidR="00042116" w:rsidRPr="00880834" w:rsidRDefault="00000000" w:rsidP="002F7648">
            <w:r>
              <w:t>AS</w:t>
            </w:r>
            <w:r w:rsidRPr="00880834">
              <w:t> 1554(series)</w:t>
            </w:r>
          </w:p>
        </w:tc>
        <w:tc>
          <w:tcPr>
            <w:tcW w:w="7478" w:type="dxa"/>
          </w:tcPr>
          <w:p w14:paraId="563F405E" w14:textId="77777777" w:rsidR="00042116" w:rsidRPr="00880834" w:rsidRDefault="00000000" w:rsidP="002F7648">
            <w:r w:rsidRPr="00880834">
              <w:t>Structural steel welding</w:t>
            </w:r>
          </w:p>
        </w:tc>
      </w:tr>
      <w:tr w:rsidR="009838DF" w14:paraId="443BC0E8" w14:textId="77777777" w:rsidTr="002F7648">
        <w:tc>
          <w:tcPr>
            <w:tcW w:w="2830" w:type="dxa"/>
          </w:tcPr>
          <w:p w14:paraId="1D397044" w14:textId="77777777" w:rsidR="00042116" w:rsidRPr="00880834" w:rsidRDefault="00000000" w:rsidP="002F7648">
            <w:r w:rsidRPr="00880834">
              <w:t>AS/NZS 1594</w:t>
            </w:r>
          </w:p>
        </w:tc>
        <w:tc>
          <w:tcPr>
            <w:tcW w:w="7478" w:type="dxa"/>
          </w:tcPr>
          <w:p w14:paraId="3F94A2F1" w14:textId="77777777" w:rsidR="00042116" w:rsidRPr="00880834" w:rsidRDefault="00000000" w:rsidP="002F7648">
            <w:r w:rsidRPr="00880834">
              <w:t>Hot rolled steel flat products</w:t>
            </w:r>
          </w:p>
        </w:tc>
      </w:tr>
      <w:tr w:rsidR="009838DF" w14:paraId="56C585F2" w14:textId="77777777" w:rsidTr="002F7648">
        <w:tc>
          <w:tcPr>
            <w:tcW w:w="2830" w:type="dxa"/>
          </w:tcPr>
          <w:p w14:paraId="43645774" w14:textId="77777777" w:rsidR="00042116" w:rsidRPr="00880834" w:rsidRDefault="00000000" w:rsidP="002F7648">
            <w:r w:rsidRPr="00880834">
              <w:t>AS 1742(series)</w:t>
            </w:r>
          </w:p>
        </w:tc>
        <w:tc>
          <w:tcPr>
            <w:tcW w:w="7478" w:type="dxa"/>
          </w:tcPr>
          <w:p w14:paraId="7B7BC871" w14:textId="77777777" w:rsidR="00042116" w:rsidRPr="00880834" w:rsidRDefault="00000000" w:rsidP="002F7648">
            <w:r w:rsidRPr="00880834">
              <w:t>Manual of uniform traffic control devices</w:t>
            </w:r>
          </w:p>
        </w:tc>
      </w:tr>
      <w:tr w:rsidR="009838DF" w14:paraId="22EA992F" w14:textId="77777777" w:rsidTr="002F7648">
        <w:tc>
          <w:tcPr>
            <w:tcW w:w="2830" w:type="dxa"/>
          </w:tcPr>
          <w:p w14:paraId="72B06828" w14:textId="77777777" w:rsidR="00042116" w:rsidRPr="00880834" w:rsidRDefault="00000000" w:rsidP="002F7648">
            <w:r w:rsidRPr="00880834">
              <w:t>AS 1743</w:t>
            </w:r>
          </w:p>
        </w:tc>
        <w:tc>
          <w:tcPr>
            <w:tcW w:w="7478" w:type="dxa"/>
          </w:tcPr>
          <w:p w14:paraId="7498BF2A" w14:textId="77777777" w:rsidR="00042116" w:rsidRPr="00880834" w:rsidRDefault="00000000" w:rsidP="002F7648">
            <w:r w:rsidRPr="00880834">
              <w:t>Road signs – Specifications</w:t>
            </w:r>
          </w:p>
        </w:tc>
      </w:tr>
      <w:tr w:rsidR="009838DF" w14:paraId="75EE4435" w14:textId="77777777" w:rsidTr="002F7648">
        <w:tc>
          <w:tcPr>
            <w:tcW w:w="2830" w:type="dxa"/>
          </w:tcPr>
          <w:p w14:paraId="1D035B58" w14:textId="77777777" w:rsidR="00042116" w:rsidRPr="00880834" w:rsidRDefault="00000000" w:rsidP="002F7648">
            <w:r w:rsidRPr="00880834">
              <w:t>AS/NZS 2053(series)</w:t>
            </w:r>
          </w:p>
        </w:tc>
        <w:tc>
          <w:tcPr>
            <w:tcW w:w="7478" w:type="dxa"/>
          </w:tcPr>
          <w:p w14:paraId="24D40C72" w14:textId="77777777" w:rsidR="00042116" w:rsidRPr="00880834" w:rsidRDefault="00000000" w:rsidP="002F7648">
            <w:r w:rsidRPr="00880834">
              <w:t>Conduits and fittings for electrical installations</w:t>
            </w:r>
          </w:p>
        </w:tc>
      </w:tr>
      <w:tr w:rsidR="009838DF" w14:paraId="2B2D08D0" w14:textId="77777777" w:rsidTr="002F7648">
        <w:tc>
          <w:tcPr>
            <w:tcW w:w="2830" w:type="dxa"/>
          </w:tcPr>
          <w:p w14:paraId="50BB9A71" w14:textId="77777777" w:rsidR="00042116" w:rsidRPr="00880834" w:rsidRDefault="00000000" w:rsidP="002F7648">
            <w:r>
              <w:t>AS</w:t>
            </w:r>
            <w:r w:rsidRPr="00880834">
              <w:t> 2144</w:t>
            </w:r>
          </w:p>
        </w:tc>
        <w:tc>
          <w:tcPr>
            <w:tcW w:w="7478" w:type="dxa"/>
          </w:tcPr>
          <w:p w14:paraId="4820BE30" w14:textId="77777777" w:rsidR="00042116" w:rsidRPr="00880834" w:rsidRDefault="00000000" w:rsidP="002F7648">
            <w:r w:rsidRPr="00880834">
              <w:t>Traffic signal lanterns</w:t>
            </w:r>
          </w:p>
        </w:tc>
      </w:tr>
      <w:tr w:rsidR="009838DF" w14:paraId="0063A314" w14:textId="77777777" w:rsidTr="002F7648">
        <w:tc>
          <w:tcPr>
            <w:tcW w:w="2830" w:type="dxa"/>
          </w:tcPr>
          <w:p w14:paraId="79B7D113" w14:textId="77777777" w:rsidR="00042116" w:rsidRPr="00880834" w:rsidRDefault="00000000" w:rsidP="002F7648">
            <w:r w:rsidRPr="00880834">
              <w:t>AS/NZS 2276(series)</w:t>
            </w:r>
          </w:p>
        </w:tc>
        <w:tc>
          <w:tcPr>
            <w:tcW w:w="7478" w:type="dxa"/>
          </w:tcPr>
          <w:p w14:paraId="1BDCCAFA" w14:textId="77777777" w:rsidR="00042116" w:rsidRPr="00880834" w:rsidRDefault="00000000" w:rsidP="002F7648">
            <w:r w:rsidRPr="00880834">
              <w:t>Cables for traffic signal installations</w:t>
            </w:r>
          </w:p>
        </w:tc>
      </w:tr>
      <w:tr w:rsidR="009838DF" w14:paraId="3AFDA51A" w14:textId="77777777" w:rsidTr="002F7648">
        <w:tc>
          <w:tcPr>
            <w:tcW w:w="2830" w:type="dxa"/>
          </w:tcPr>
          <w:p w14:paraId="0973E9F8" w14:textId="77777777" w:rsidR="00042116" w:rsidRPr="00880834" w:rsidRDefault="00000000" w:rsidP="002F7648">
            <w:r>
              <w:t>AS/NZS 2276.1</w:t>
            </w:r>
          </w:p>
        </w:tc>
        <w:tc>
          <w:tcPr>
            <w:tcW w:w="7478" w:type="dxa"/>
          </w:tcPr>
          <w:p w14:paraId="3EE38F4F" w14:textId="77777777" w:rsidR="00042116" w:rsidRPr="000309DD" w:rsidRDefault="00000000">
            <w:pPr>
              <w:pStyle w:val="ListParagraph"/>
              <w:numPr>
                <w:ilvl w:val="0"/>
                <w:numId w:val="185"/>
              </w:numPr>
            </w:pPr>
            <w:r w:rsidRPr="000309DD">
              <w:t>Multicore power cables</w:t>
            </w:r>
          </w:p>
        </w:tc>
      </w:tr>
      <w:tr w:rsidR="009838DF" w14:paraId="3321DFD2" w14:textId="77777777" w:rsidTr="002F7648">
        <w:tc>
          <w:tcPr>
            <w:tcW w:w="2830" w:type="dxa"/>
          </w:tcPr>
          <w:p w14:paraId="2FB3B814" w14:textId="77777777" w:rsidR="00042116" w:rsidRPr="00880834" w:rsidRDefault="00000000" w:rsidP="002F7648">
            <w:r>
              <w:t>AS/NZS 2276.2</w:t>
            </w:r>
          </w:p>
        </w:tc>
        <w:tc>
          <w:tcPr>
            <w:tcW w:w="7478" w:type="dxa"/>
          </w:tcPr>
          <w:p w14:paraId="1CA9A4BE" w14:textId="77777777" w:rsidR="00042116" w:rsidRPr="000309DD" w:rsidRDefault="00000000">
            <w:pPr>
              <w:pStyle w:val="ListParagraph"/>
              <w:numPr>
                <w:ilvl w:val="0"/>
                <w:numId w:val="185"/>
              </w:numPr>
            </w:pPr>
            <w:r w:rsidRPr="000309DD">
              <w:t>Feeder cable for vehicle detectors</w:t>
            </w:r>
          </w:p>
        </w:tc>
      </w:tr>
      <w:tr w:rsidR="009838DF" w14:paraId="4054F2DB" w14:textId="77777777" w:rsidTr="002F7648">
        <w:tc>
          <w:tcPr>
            <w:tcW w:w="2830" w:type="dxa"/>
          </w:tcPr>
          <w:p w14:paraId="35944A1D" w14:textId="77777777" w:rsidR="00042116" w:rsidRPr="00880834" w:rsidRDefault="00000000" w:rsidP="002F7648">
            <w:r>
              <w:t>AS/NZS 2276.3</w:t>
            </w:r>
          </w:p>
        </w:tc>
        <w:tc>
          <w:tcPr>
            <w:tcW w:w="7478" w:type="dxa"/>
          </w:tcPr>
          <w:p w14:paraId="14EC17AD" w14:textId="77777777" w:rsidR="00042116" w:rsidRPr="000309DD" w:rsidRDefault="00000000">
            <w:pPr>
              <w:pStyle w:val="ListParagraph"/>
              <w:numPr>
                <w:ilvl w:val="0"/>
                <w:numId w:val="185"/>
              </w:numPr>
            </w:pPr>
            <w:r w:rsidRPr="000309DD">
              <w:t>Loop cables for vehicle detectors</w:t>
            </w:r>
          </w:p>
        </w:tc>
      </w:tr>
      <w:tr w:rsidR="009838DF" w14:paraId="10E89550" w14:textId="77777777" w:rsidTr="002F7648">
        <w:tc>
          <w:tcPr>
            <w:tcW w:w="2830" w:type="dxa"/>
          </w:tcPr>
          <w:p w14:paraId="15F59F71" w14:textId="77777777" w:rsidR="00042116" w:rsidRPr="00880834" w:rsidRDefault="00000000" w:rsidP="002F7648">
            <w:r w:rsidRPr="00880834">
              <w:t>AS 2339</w:t>
            </w:r>
          </w:p>
        </w:tc>
        <w:tc>
          <w:tcPr>
            <w:tcW w:w="7478" w:type="dxa"/>
          </w:tcPr>
          <w:p w14:paraId="0AF26A67" w14:textId="77777777" w:rsidR="00042116" w:rsidRPr="00880834" w:rsidRDefault="00000000" w:rsidP="002F7648">
            <w:r w:rsidRPr="00880834">
              <w:t>Traffic signal posts and attachments</w:t>
            </w:r>
          </w:p>
        </w:tc>
      </w:tr>
      <w:tr w:rsidR="009838DF" w14:paraId="624931E5" w14:textId="77777777" w:rsidTr="002F7648">
        <w:tc>
          <w:tcPr>
            <w:tcW w:w="2830" w:type="dxa"/>
          </w:tcPr>
          <w:p w14:paraId="45B4D1C3" w14:textId="77777777" w:rsidR="00042116" w:rsidRPr="00880834" w:rsidRDefault="00000000" w:rsidP="002F7648">
            <w:r w:rsidRPr="00880834">
              <w:t>AS 2353</w:t>
            </w:r>
          </w:p>
        </w:tc>
        <w:tc>
          <w:tcPr>
            <w:tcW w:w="7478" w:type="dxa"/>
          </w:tcPr>
          <w:p w14:paraId="44E00C6B" w14:textId="77777777" w:rsidR="00042116" w:rsidRPr="00880834" w:rsidRDefault="00000000" w:rsidP="002F7648">
            <w:r w:rsidRPr="00880834">
              <w:t>Pedestrian push button assemblies</w:t>
            </w:r>
          </w:p>
        </w:tc>
      </w:tr>
      <w:tr w:rsidR="009838DF" w14:paraId="7EA2127A" w14:textId="77777777" w:rsidTr="002F7648">
        <w:tc>
          <w:tcPr>
            <w:tcW w:w="2830" w:type="dxa"/>
          </w:tcPr>
          <w:p w14:paraId="2D0C13E8" w14:textId="77777777" w:rsidR="00042116" w:rsidRPr="00880834" w:rsidRDefault="00000000" w:rsidP="002F7648">
            <w:r w:rsidRPr="00880834">
              <w:t>AS 2700(series)</w:t>
            </w:r>
          </w:p>
        </w:tc>
        <w:tc>
          <w:tcPr>
            <w:tcW w:w="7478" w:type="dxa"/>
          </w:tcPr>
          <w:p w14:paraId="43646C78" w14:textId="77777777" w:rsidR="00042116" w:rsidRPr="00880834" w:rsidRDefault="00000000" w:rsidP="002F7648">
            <w:r w:rsidRPr="00880834">
              <w:t>Colour standards for general purposes</w:t>
            </w:r>
          </w:p>
        </w:tc>
      </w:tr>
      <w:tr w:rsidR="009838DF" w14:paraId="2D9FAD9C" w14:textId="77777777" w:rsidTr="002F7648">
        <w:tc>
          <w:tcPr>
            <w:tcW w:w="2830" w:type="dxa"/>
          </w:tcPr>
          <w:p w14:paraId="2AABDF30" w14:textId="77777777" w:rsidR="00042116" w:rsidRPr="00880834" w:rsidRDefault="00000000" w:rsidP="002F7648">
            <w:r w:rsidRPr="00880834">
              <w:t>AS 2703</w:t>
            </w:r>
          </w:p>
        </w:tc>
        <w:tc>
          <w:tcPr>
            <w:tcW w:w="7478" w:type="dxa"/>
          </w:tcPr>
          <w:p w14:paraId="1E9DFA7F" w14:textId="77777777" w:rsidR="00042116" w:rsidRPr="00880834" w:rsidRDefault="00000000" w:rsidP="002F7648">
            <w:r w:rsidRPr="00880834">
              <w:t>Vehicle loop detector sensors</w:t>
            </w:r>
          </w:p>
        </w:tc>
      </w:tr>
      <w:tr w:rsidR="009838DF" w14:paraId="759E6E3F" w14:textId="77777777" w:rsidTr="002F7648">
        <w:tc>
          <w:tcPr>
            <w:tcW w:w="2830" w:type="dxa"/>
          </w:tcPr>
          <w:p w14:paraId="61D3FA7C" w14:textId="77777777" w:rsidR="00042116" w:rsidRPr="00880834" w:rsidRDefault="00000000" w:rsidP="002F7648">
            <w:r w:rsidRPr="00880834">
              <w:t>AS 2979</w:t>
            </w:r>
          </w:p>
        </w:tc>
        <w:tc>
          <w:tcPr>
            <w:tcW w:w="7478" w:type="dxa"/>
          </w:tcPr>
          <w:p w14:paraId="1C3D4576" w14:textId="77777777" w:rsidR="00042116" w:rsidRPr="00880834" w:rsidRDefault="00000000" w:rsidP="002F7648">
            <w:r w:rsidRPr="00880834">
              <w:t>Traffic signal mast arms</w:t>
            </w:r>
          </w:p>
        </w:tc>
      </w:tr>
      <w:tr w:rsidR="009838DF" w14:paraId="3DAAAE46" w14:textId="77777777" w:rsidTr="002F7648">
        <w:tc>
          <w:tcPr>
            <w:tcW w:w="2830" w:type="dxa"/>
          </w:tcPr>
          <w:p w14:paraId="59F8516F" w14:textId="77777777" w:rsidR="00042116" w:rsidRPr="00880834" w:rsidRDefault="00000000" w:rsidP="002F7648">
            <w:r w:rsidRPr="00880834">
              <w:lastRenderedPageBreak/>
              <w:t>AS/NZS 3000</w:t>
            </w:r>
          </w:p>
        </w:tc>
        <w:tc>
          <w:tcPr>
            <w:tcW w:w="7478" w:type="dxa"/>
          </w:tcPr>
          <w:p w14:paraId="2658F48E" w14:textId="77777777" w:rsidR="00042116" w:rsidRPr="00880834" w:rsidRDefault="00000000" w:rsidP="002F7648">
            <w:r w:rsidRPr="00880834">
              <w:t>Electrical installations (Australian/New Zealand Wiring Rules)</w:t>
            </w:r>
          </w:p>
        </w:tc>
      </w:tr>
      <w:tr w:rsidR="009838DF" w14:paraId="4E7A7013" w14:textId="77777777" w:rsidTr="002F7648">
        <w:tc>
          <w:tcPr>
            <w:tcW w:w="2830" w:type="dxa"/>
          </w:tcPr>
          <w:p w14:paraId="57EC803B" w14:textId="77777777" w:rsidR="00042116" w:rsidRPr="00880834" w:rsidRDefault="00000000" w:rsidP="002F7648">
            <w:r w:rsidRPr="00880834">
              <w:t>AS/NZS 3100</w:t>
            </w:r>
          </w:p>
        </w:tc>
        <w:tc>
          <w:tcPr>
            <w:tcW w:w="7478" w:type="dxa"/>
          </w:tcPr>
          <w:p w14:paraId="2700383E" w14:textId="77777777" w:rsidR="00042116" w:rsidRPr="00880834" w:rsidRDefault="00000000" w:rsidP="002F7648">
            <w:r w:rsidRPr="00880834">
              <w:t>Approval and test specification - General requirements for electrical equipment</w:t>
            </w:r>
          </w:p>
        </w:tc>
      </w:tr>
      <w:tr w:rsidR="009838DF" w14:paraId="4F7DF02A" w14:textId="77777777" w:rsidTr="002F7648">
        <w:tc>
          <w:tcPr>
            <w:tcW w:w="2830" w:type="dxa"/>
          </w:tcPr>
          <w:p w14:paraId="4A2A62AB" w14:textId="77777777" w:rsidR="00042116" w:rsidRPr="00880834" w:rsidRDefault="00000000" w:rsidP="002F7648">
            <w:r w:rsidRPr="00880834">
              <w:t>AS/NZS 3191</w:t>
            </w:r>
          </w:p>
        </w:tc>
        <w:tc>
          <w:tcPr>
            <w:tcW w:w="7478" w:type="dxa"/>
          </w:tcPr>
          <w:p w14:paraId="571804D3" w14:textId="77777777" w:rsidR="00042116" w:rsidRPr="00880834" w:rsidRDefault="00000000" w:rsidP="002F7648">
            <w:r w:rsidRPr="00880834">
              <w:t>Electric flexible cords</w:t>
            </w:r>
          </w:p>
        </w:tc>
      </w:tr>
      <w:tr w:rsidR="009838DF" w14:paraId="39DAA3FF" w14:textId="77777777" w:rsidTr="002F7648">
        <w:tc>
          <w:tcPr>
            <w:tcW w:w="2830" w:type="dxa"/>
          </w:tcPr>
          <w:p w14:paraId="2D73491C" w14:textId="77777777" w:rsidR="00042116" w:rsidRPr="00880834" w:rsidRDefault="00000000" w:rsidP="002F7648">
            <w:r w:rsidRPr="00880834">
              <w:t>AS/NZS 3678</w:t>
            </w:r>
          </w:p>
        </w:tc>
        <w:tc>
          <w:tcPr>
            <w:tcW w:w="7478" w:type="dxa"/>
          </w:tcPr>
          <w:p w14:paraId="3AC88672" w14:textId="77777777" w:rsidR="00042116" w:rsidRPr="00880834" w:rsidRDefault="00000000" w:rsidP="002F7648">
            <w:r w:rsidRPr="00880834">
              <w:t>Structural steel - Hot-rolled plates, floorplates and slabs</w:t>
            </w:r>
          </w:p>
        </w:tc>
      </w:tr>
      <w:tr w:rsidR="009838DF" w14:paraId="13B4481F" w14:textId="77777777" w:rsidTr="002F7648">
        <w:tc>
          <w:tcPr>
            <w:tcW w:w="2830" w:type="dxa"/>
          </w:tcPr>
          <w:p w14:paraId="13D24CA6" w14:textId="77777777" w:rsidR="00042116" w:rsidRPr="00880834" w:rsidRDefault="00000000" w:rsidP="002F7648">
            <w:r w:rsidRPr="00880834">
              <w:t>AS/NZS 3679.1</w:t>
            </w:r>
          </w:p>
        </w:tc>
        <w:tc>
          <w:tcPr>
            <w:tcW w:w="7478" w:type="dxa"/>
          </w:tcPr>
          <w:p w14:paraId="05D33C13" w14:textId="77777777" w:rsidR="00042116" w:rsidRPr="00880834" w:rsidRDefault="00000000" w:rsidP="002F7648">
            <w:r w:rsidRPr="00880834">
              <w:t>Structural steel - Hot rolled bars and sections</w:t>
            </w:r>
          </w:p>
        </w:tc>
      </w:tr>
      <w:tr w:rsidR="009838DF" w14:paraId="3601C17F" w14:textId="77777777" w:rsidTr="002F7648">
        <w:tc>
          <w:tcPr>
            <w:tcW w:w="2830" w:type="dxa"/>
          </w:tcPr>
          <w:p w14:paraId="063F8EFA" w14:textId="77777777" w:rsidR="00042116" w:rsidRPr="00880834" w:rsidRDefault="00000000" w:rsidP="002F7648">
            <w:r w:rsidRPr="00880834">
              <w:t>AS/NZS 4680</w:t>
            </w:r>
          </w:p>
        </w:tc>
        <w:tc>
          <w:tcPr>
            <w:tcW w:w="7478" w:type="dxa"/>
          </w:tcPr>
          <w:p w14:paraId="4F5CCBC2" w14:textId="77777777" w:rsidR="00042116" w:rsidRPr="00880834" w:rsidRDefault="00000000" w:rsidP="002F7648">
            <w:r w:rsidRPr="00880834">
              <w:t>Hot dip galvanized (zinc) coatings on fabricated ferrous articles</w:t>
            </w:r>
          </w:p>
        </w:tc>
      </w:tr>
      <w:tr w:rsidR="009838DF" w14:paraId="020C9848" w14:textId="77777777" w:rsidTr="002F7648">
        <w:tc>
          <w:tcPr>
            <w:tcW w:w="2830" w:type="dxa"/>
          </w:tcPr>
          <w:p w14:paraId="7C68EDD0" w14:textId="77777777" w:rsidR="00042116" w:rsidRPr="00880834" w:rsidRDefault="00000000" w:rsidP="002F7648">
            <w:r w:rsidRPr="00880834">
              <w:t>AS/NZS 5000.1</w:t>
            </w:r>
          </w:p>
        </w:tc>
        <w:tc>
          <w:tcPr>
            <w:tcW w:w="7478" w:type="dxa"/>
          </w:tcPr>
          <w:p w14:paraId="60784C1B" w14:textId="77777777" w:rsidR="00042116" w:rsidRPr="00880834" w:rsidRDefault="00000000" w:rsidP="002F7648">
            <w:r w:rsidRPr="00880834">
              <w:t>Electrical cables – Polymeric insulated – For working voltage up to and including 0.6/1 (</w:t>
            </w:r>
            <w:proofErr w:type="gramStart"/>
            <w:r w:rsidRPr="00880834">
              <w:t>1.2)kV</w:t>
            </w:r>
            <w:proofErr w:type="gramEnd"/>
          </w:p>
        </w:tc>
      </w:tr>
      <w:tr w:rsidR="009838DF" w14:paraId="2D8E2815" w14:textId="77777777" w:rsidTr="002F7648">
        <w:tc>
          <w:tcPr>
            <w:tcW w:w="2830" w:type="dxa"/>
          </w:tcPr>
          <w:p w14:paraId="383AA7EC" w14:textId="77777777" w:rsidR="00042116" w:rsidRPr="00880834" w:rsidRDefault="00000000" w:rsidP="002F7648">
            <w:r w:rsidRPr="00880834">
              <w:t xml:space="preserve">AS/NZS 61558(series) </w:t>
            </w:r>
          </w:p>
        </w:tc>
        <w:tc>
          <w:tcPr>
            <w:tcW w:w="7478" w:type="dxa"/>
          </w:tcPr>
          <w:p w14:paraId="3D48D131" w14:textId="77777777" w:rsidR="00042116" w:rsidRPr="00880834" w:rsidRDefault="00000000" w:rsidP="002F7648">
            <w:r w:rsidRPr="00880834">
              <w:t>Safety of power transformers, power supplies, reactors and similar products</w:t>
            </w:r>
          </w:p>
        </w:tc>
      </w:tr>
      <w:tr w:rsidR="009838DF" w14:paraId="529F6E5A" w14:textId="77777777" w:rsidTr="002F7648">
        <w:tc>
          <w:tcPr>
            <w:tcW w:w="2830" w:type="dxa"/>
          </w:tcPr>
          <w:p w14:paraId="41A47AF5" w14:textId="77777777" w:rsidR="00042116" w:rsidRPr="00880834" w:rsidRDefault="00000000" w:rsidP="002F7648">
            <w:r w:rsidRPr="00880834">
              <w:t>AS/NZS 61558.1</w:t>
            </w:r>
          </w:p>
        </w:tc>
        <w:tc>
          <w:tcPr>
            <w:tcW w:w="7478" w:type="dxa"/>
          </w:tcPr>
          <w:p w14:paraId="5E0DCDDD" w14:textId="77777777" w:rsidR="00042116" w:rsidRPr="000309DD" w:rsidRDefault="00000000">
            <w:pPr>
              <w:pStyle w:val="ListParagraph"/>
              <w:numPr>
                <w:ilvl w:val="0"/>
                <w:numId w:val="185"/>
              </w:numPr>
            </w:pPr>
            <w:r w:rsidRPr="000309DD">
              <w:t>General requirements and tests</w:t>
            </w:r>
          </w:p>
        </w:tc>
      </w:tr>
    </w:tbl>
    <w:p w14:paraId="49594F15" w14:textId="77777777" w:rsidR="00042116" w:rsidRDefault="00000000" w:rsidP="00042116">
      <w:pPr>
        <w:pStyle w:val="Heading3"/>
      </w:pPr>
      <w:r>
        <w:t>British Standard</w:t>
      </w:r>
    </w:p>
    <w:p w14:paraId="023BB10C" w14:textId="77777777" w:rsidR="00042116" w:rsidRDefault="00000000" w:rsidP="00042116">
      <w:r>
        <w:t>BS 381C-637</w:t>
      </w:r>
      <w:r>
        <w:tab/>
      </w:r>
      <w:r>
        <w:tab/>
      </w:r>
      <w:proofErr w:type="gramStart"/>
      <w:r>
        <w:t>Medium sea</w:t>
      </w:r>
      <w:proofErr w:type="gramEnd"/>
      <w:r>
        <w:t xml:space="preserve"> grey</w:t>
      </w:r>
    </w:p>
    <w:p w14:paraId="4703D9B9" w14:textId="77777777" w:rsidR="00042116" w:rsidRDefault="00000000" w:rsidP="00042116">
      <w:pPr>
        <w:pStyle w:val="Heading3"/>
      </w:pPr>
      <w:r>
        <w:t>Civil Standard Drawings</w:t>
      </w:r>
    </w:p>
    <w:tbl>
      <w:tblPr>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1959"/>
        <w:gridCol w:w="8349"/>
      </w:tblGrid>
      <w:tr w:rsidR="009838DF" w14:paraId="7F039B17" w14:textId="77777777" w:rsidTr="002F7648">
        <w:trPr>
          <w:tblHeader/>
        </w:trPr>
        <w:tc>
          <w:tcPr>
            <w:tcW w:w="9520" w:type="dxa"/>
            <w:gridSpan w:val="2"/>
            <w:vAlign w:val="center"/>
          </w:tcPr>
          <w:p w14:paraId="79C4692B" w14:textId="77777777" w:rsidR="00042116" w:rsidRPr="009517D3" w:rsidRDefault="00000000" w:rsidP="002F7648">
            <w:pPr>
              <w:keepLines/>
              <w:rPr>
                <w:rFonts w:eastAsia="Calibri"/>
                <w:lang w:eastAsia="en-US"/>
              </w:rPr>
            </w:pPr>
            <w:r w:rsidRPr="009517D3">
              <w:rPr>
                <w:rFonts w:eastAsia="Calibri" w:cs="Arial"/>
                <w:b/>
                <w:bCs/>
                <w:color w:val="000000"/>
                <w:lang w:eastAsia="en-US"/>
              </w:rPr>
              <w:t>Table – Civil Standard Drawings for Traffic Signals and Intelligent Transport Systems</w:t>
            </w:r>
          </w:p>
        </w:tc>
      </w:tr>
      <w:tr w:rsidR="009838DF" w14:paraId="0EFDC127" w14:textId="77777777" w:rsidTr="002F7648">
        <w:tc>
          <w:tcPr>
            <w:tcW w:w="1809" w:type="dxa"/>
            <w:vAlign w:val="center"/>
          </w:tcPr>
          <w:p w14:paraId="4861C6F4" w14:textId="77777777" w:rsidR="00042116" w:rsidRPr="009517D3" w:rsidRDefault="00000000" w:rsidP="002F7648">
            <w:pPr>
              <w:keepLines/>
              <w:rPr>
                <w:rFonts w:eastAsia="Calibri"/>
                <w:b/>
                <w:lang w:eastAsia="en-US"/>
              </w:rPr>
            </w:pPr>
            <w:r w:rsidRPr="009517D3">
              <w:rPr>
                <w:rFonts w:eastAsia="Calibri"/>
                <w:b/>
                <w:lang w:eastAsia="en-US"/>
              </w:rPr>
              <w:t>Drawing No.</w:t>
            </w:r>
          </w:p>
        </w:tc>
        <w:tc>
          <w:tcPr>
            <w:tcW w:w="7711" w:type="dxa"/>
            <w:vAlign w:val="center"/>
          </w:tcPr>
          <w:p w14:paraId="6A1A5362" w14:textId="77777777" w:rsidR="00042116" w:rsidRPr="009517D3" w:rsidRDefault="00000000" w:rsidP="002F7648">
            <w:pPr>
              <w:keepLines/>
              <w:rPr>
                <w:rFonts w:eastAsia="Calibri"/>
                <w:b/>
                <w:lang w:eastAsia="en-US"/>
              </w:rPr>
            </w:pPr>
            <w:r w:rsidRPr="009517D3">
              <w:rPr>
                <w:rFonts w:eastAsia="Calibri"/>
                <w:b/>
                <w:lang w:eastAsia="en-US"/>
              </w:rPr>
              <w:t>Title</w:t>
            </w:r>
          </w:p>
        </w:tc>
      </w:tr>
      <w:tr w:rsidR="009838DF" w14:paraId="6B96D306" w14:textId="77777777" w:rsidTr="002F7648">
        <w:tc>
          <w:tcPr>
            <w:tcW w:w="1809" w:type="dxa"/>
          </w:tcPr>
          <w:p w14:paraId="37E7B3E2" w14:textId="77777777" w:rsidR="00042116" w:rsidRPr="009517D3" w:rsidRDefault="00000000" w:rsidP="002F7648">
            <w:pPr>
              <w:keepLines/>
              <w:ind w:firstLine="74"/>
              <w:rPr>
                <w:rFonts w:eastAsia="Calibri" w:cs="Arial"/>
                <w:lang w:eastAsia="en-US"/>
              </w:rPr>
            </w:pPr>
            <w:r w:rsidRPr="009517D3">
              <w:rPr>
                <w:rFonts w:eastAsia="Calibri" w:cs="Arial"/>
                <w:lang w:eastAsia="en-US"/>
              </w:rPr>
              <w:t>CS-1500</w:t>
            </w:r>
          </w:p>
        </w:tc>
        <w:tc>
          <w:tcPr>
            <w:tcW w:w="7711" w:type="dxa"/>
          </w:tcPr>
          <w:p w14:paraId="4EECC037" w14:textId="77777777" w:rsidR="00042116" w:rsidRPr="009517D3" w:rsidRDefault="00000000" w:rsidP="002F7648">
            <w:pPr>
              <w:keepLines/>
              <w:ind w:firstLine="239"/>
              <w:rPr>
                <w:rFonts w:eastAsia="Calibri" w:cs="Arial"/>
                <w:color w:val="000000"/>
                <w:lang w:eastAsia="en-US"/>
              </w:rPr>
            </w:pPr>
            <w:r w:rsidRPr="009517D3">
              <w:rPr>
                <w:rFonts w:eastAsia="Calibri" w:cs="Arial"/>
                <w:color w:val="000000"/>
                <w:lang w:eastAsia="en-US"/>
              </w:rPr>
              <w:t>Signal details ducting</w:t>
            </w:r>
          </w:p>
        </w:tc>
      </w:tr>
      <w:tr w:rsidR="009838DF" w14:paraId="2FC33578" w14:textId="77777777" w:rsidTr="002F7648">
        <w:tc>
          <w:tcPr>
            <w:tcW w:w="1809" w:type="dxa"/>
          </w:tcPr>
          <w:p w14:paraId="142A6D3E" w14:textId="77777777" w:rsidR="00042116" w:rsidRPr="009517D3" w:rsidRDefault="00000000" w:rsidP="002F7648">
            <w:pPr>
              <w:keepLines/>
              <w:ind w:firstLine="74"/>
              <w:rPr>
                <w:rFonts w:eastAsia="Calibri" w:cs="Arial"/>
                <w:lang w:eastAsia="en-US"/>
              </w:rPr>
            </w:pPr>
            <w:r w:rsidRPr="009517D3">
              <w:rPr>
                <w:rFonts w:eastAsia="Calibri" w:cs="Arial"/>
                <w:lang w:eastAsia="en-US"/>
              </w:rPr>
              <w:t>CS-1501</w:t>
            </w:r>
          </w:p>
        </w:tc>
        <w:tc>
          <w:tcPr>
            <w:tcW w:w="7711" w:type="dxa"/>
          </w:tcPr>
          <w:p w14:paraId="3AAD91E8" w14:textId="77777777" w:rsidR="00042116" w:rsidRPr="009517D3" w:rsidRDefault="00000000" w:rsidP="002F7648">
            <w:pPr>
              <w:keepLines/>
              <w:ind w:firstLine="239"/>
              <w:rPr>
                <w:rFonts w:eastAsia="Calibri" w:cs="Arial"/>
                <w:color w:val="000000"/>
                <w:lang w:eastAsia="en-US"/>
              </w:rPr>
            </w:pPr>
            <w:r w:rsidRPr="009517D3">
              <w:rPr>
                <w:rFonts w:eastAsia="Calibri" w:cs="Arial"/>
                <w:color w:val="000000"/>
                <w:lang w:eastAsia="en-US"/>
              </w:rPr>
              <w:t>Signal details pole foundation</w:t>
            </w:r>
          </w:p>
        </w:tc>
      </w:tr>
      <w:tr w:rsidR="009838DF" w14:paraId="7D14609A" w14:textId="77777777" w:rsidTr="002F7648">
        <w:tc>
          <w:tcPr>
            <w:tcW w:w="1809" w:type="dxa"/>
          </w:tcPr>
          <w:p w14:paraId="6EE6FB4E" w14:textId="77777777" w:rsidR="00042116" w:rsidRPr="009517D3" w:rsidRDefault="00000000" w:rsidP="002F7648">
            <w:pPr>
              <w:keepLines/>
              <w:ind w:firstLine="74"/>
              <w:rPr>
                <w:rFonts w:eastAsia="Calibri" w:cs="Arial"/>
                <w:lang w:eastAsia="en-US"/>
              </w:rPr>
            </w:pPr>
            <w:r w:rsidRPr="009517D3">
              <w:rPr>
                <w:rFonts w:eastAsia="Calibri" w:cs="Arial"/>
                <w:lang w:eastAsia="en-US"/>
              </w:rPr>
              <w:t>CS-1502</w:t>
            </w:r>
          </w:p>
        </w:tc>
        <w:tc>
          <w:tcPr>
            <w:tcW w:w="7711" w:type="dxa"/>
          </w:tcPr>
          <w:p w14:paraId="2E43E0D0" w14:textId="77777777" w:rsidR="00042116" w:rsidRPr="009517D3" w:rsidRDefault="00000000" w:rsidP="002F7648">
            <w:pPr>
              <w:keepLines/>
              <w:ind w:firstLine="239"/>
              <w:rPr>
                <w:rFonts w:eastAsia="Calibri" w:cs="Arial"/>
                <w:color w:val="000000"/>
                <w:lang w:eastAsia="en-US"/>
              </w:rPr>
            </w:pPr>
            <w:r w:rsidRPr="009517D3">
              <w:rPr>
                <w:rFonts w:eastAsia="Calibri" w:cs="Arial"/>
                <w:color w:val="000000"/>
                <w:lang w:eastAsia="en-US"/>
              </w:rPr>
              <w:t>Signal details mast arm foundation</w:t>
            </w:r>
          </w:p>
        </w:tc>
      </w:tr>
      <w:tr w:rsidR="009838DF" w14:paraId="4BA26160" w14:textId="77777777" w:rsidTr="002F7648">
        <w:tc>
          <w:tcPr>
            <w:tcW w:w="1809" w:type="dxa"/>
          </w:tcPr>
          <w:p w14:paraId="11CAFA5F" w14:textId="77777777" w:rsidR="00042116" w:rsidRPr="009517D3" w:rsidRDefault="00000000" w:rsidP="002F7648">
            <w:pPr>
              <w:keepLines/>
              <w:ind w:firstLine="74"/>
              <w:rPr>
                <w:rFonts w:eastAsia="Calibri" w:cs="Arial"/>
                <w:lang w:eastAsia="en-US"/>
              </w:rPr>
            </w:pPr>
            <w:r w:rsidRPr="009517D3">
              <w:rPr>
                <w:rFonts w:eastAsia="Calibri" w:cs="Arial"/>
                <w:lang w:eastAsia="en-US"/>
              </w:rPr>
              <w:t>CS-1503</w:t>
            </w:r>
          </w:p>
        </w:tc>
        <w:tc>
          <w:tcPr>
            <w:tcW w:w="7711" w:type="dxa"/>
          </w:tcPr>
          <w:p w14:paraId="32F3BCE5" w14:textId="77777777" w:rsidR="00042116" w:rsidRPr="009517D3" w:rsidRDefault="00000000" w:rsidP="002F7648">
            <w:pPr>
              <w:keepLines/>
              <w:ind w:firstLine="239"/>
              <w:rPr>
                <w:rFonts w:eastAsia="Calibri" w:cs="Arial"/>
                <w:color w:val="000000"/>
                <w:lang w:eastAsia="en-US"/>
              </w:rPr>
            </w:pPr>
            <w:r w:rsidRPr="009517D3">
              <w:rPr>
                <w:rFonts w:eastAsia="Calibri" w:cs="Arial"/>
                <w:color w:val="000000"/>
                <w:lang w:eastAsia="en-US"/>
              </w:rPr>
              <w:t>Signal details controller foundation</w:t>
            </w:r>
          </w:p>
        </w:tc>
      </w:tr>
      <w:tr w:rsidR="009838DF" w14:paraId="7FC94427" w14:textId="77777777" w:rsidTr="002F7648">
        <w:tc>
          <w:tcPr>
            <w:tcW w:w="1809" w:type="dxa"/>
          </w:tcPr>
          <w:p w14:paraId="2F7E84F4" w14:textId="77777777" w:rsidR="00042116" w:rsidRPr="009517D3" w:rsidRDefault="00000000" w:rsidP="002F7648">
            <w:pPr>
              <w:keepLines/>
              <w:ind w:firstLine="74"/>
              <w:rPr>
                <w:rFonts w:eastAsia="Calibri" w:cs="Arial"/>
                <w:lang w:eastAsia="en-US"/>
              </w:rPr>
            </w:pPr>
            <w:r w:rsidRPr="009517D3">
              <w:rPr>
                <w:rFonts w:eastAsia="Calibri" w:cs="Arial"/>
                <w:lang w:eastAsia="en-US"/>
              </w:rPr>
              <w:t>CS-1504</w:t>
            </w:r>
          </w:p>
        </w:tc>
        <w:tc>
          <w:tcPr>
            <w:tcW w:w="7711" w:type="dxa"/>
          </w:tcPr>
          <w:p w14:paraId="23BF5FC1" w14:textId="77777777" w:rsidR="00042116" w:rsidRPr="009517D3" w:rsidRDefault="00000000" w:rsidP="002F7648">
            <w:pPr>
              <w:keepLines/>
              <w:ind w:firstLine="239"/>
              <w:rPr>
                <w:rFonts w:eastAsia="Calibri" w:cs="Arial"/>
                <w:color w:val="000000"/>
                <w:lang w:eastAsia="en-US"/>
              </w:rPr>
            </w:pPr>
            <w:r w:rsidRPr="009517D3">
              <w:rPr>
                <w:rFonts w:eastAsia="Calibri" w:cs="Arial"/>
                <w:color w:val="000000"/>
                <w:lang w:eastAsia="en-US"/>
              </w:rPr>
              <w:t>Signal details communication isolation pillar</w:t>
            </w:r>
          </w:p>
        </w:tc>
      </w:tr>
      <w:tr w:rsidR="009838DF" w14:paraId="5427FB21" w14:textId="77777777" w:rsidTr="002F7648">
        <w:tc>
          <w:tcPr>
            <w:tcW w:w="1809" w:type="dxa"/>
          </w:tcPr>
          <w:p w14:paraId="67489296" w14:textId="77777777" w:rsidR="00042116" w:rsidRPr="009517D3" w:rsidRDefault="00000000" w:rsidP="002F7648">
            <w:pPr>
              <w:keepLines/>
              <w:ind w:firstLine="74"/>
              <w:rPr>
                <w:rFonts w:eastAsia="Calibri" w:cs="Arial"/>
                <w:lang w:eastAsia="en-US"/>
              </w:rPr>
            </w:pPr>
            <w:r w:rsidRPr="009517D3">
              <w:rPr>
                <w:rFonts w:eastAsia="Calibri" w:cs="Arial"/>
                <w:lang w:eastAsia="en-US"/>
              </w:rPr>
              <w:t>CS-1505</w:t>
            </w:r>
          </w:p>
        </w:tc>
        <w:tc>
          <w:tcPr>
            <w:tcW w:w="7711" w:type="dxa"/>
          </w:tcPr>
          <w:p w14:paraId="662C7F99" w14:textId="77777777" w:rsidR="00042116" w:rsidRPr="009517D3" w:rsidRDefault="00000000" w:rsidP="002F7648">
            <w:pPr>
              <w:keepLines/>
              <w:ind w:firstLine="239"/>
              <w:rPr>
                <w:rFonts w:eastAsia="Calibri" w:cs="Arial"/>
                <w:color w:val="000000"/>
                <w:lang w:eastAsia="en-US"/>
              </w:rPr>
            </w:pPr>
            <w:r w:rsidRPr="009517D3">
              <w:rPr>
                <w:rFonts w:eastAsia="Calibri" w:cs="Arial"/>
                <w:color w:val="000000"/>
                <w:lang w:eastAsia="en-US"/>
              </w:rPr>
              <w:t>Signal details lantern mounting details</w:t>
            </w:r>
          </w:p>
        </w:tc>
      </w:tr>
      <w:tr w:rsidR="009838DF" w14:paraId="50970CED" w14:textId="77777777" w:rsidTr="002F7648">
        <w:tc>
          <w:tcPr>
            <w:tcW w:w="1809" w:type="dxa"/>
          </w:tcPr>
          <w:p w14:paraId="1CDA0612" w14:textId="77777777" w:rsidR="00042116" w:rsidRPr="009517D3" w:rsidRDefault="00000000" w:rsidP="002F7648">
            <w:pPr>
              <w:keepLines/>
              <w:ind w:firstLine="74"/>
              <w:rPr>
                <w:rFonts w:eastAsia="Calibri" w:cs="Arial"/>
                <w:lang w:eastAsia="en-US"/>
              </w:rPr>
            </w:pPr>
            <w:r w:rsidRPr="009517D3">
              <w:rPr>
                <w:rFonts w:eastAsia="Calibri" w:cs="Arial"/>
                <w:lang w:eastAsia="en-US"/>
              </w:rPr>
              <w:t>CS-1506</w:t>
            </w:r>
          </w:p>
        </w:tc>
        <w:tc>
          <w:tcPr>
            <w:tcW w:w="7711" w:type="dxa"/>
          </w:tcPr>
          <w:p w14:paraId="73279549" w14:textId="77777777" w:rsidR="00042116" w:rsidRPr="009517D3" w:rsidRDefault="00000000" w:rsidP="002F7648">
            <w:pPr>
              <w:keepLines/>
              <w:ind w:firstLine="239"/>
              <w:rPr>
                <w:rFonts w:eastAsia="Calibri" w:cs="Arial"/>
                <w:color w:val="000000"/>
                <w:lang w:eastAsia="en-US"/>
              </w:rPr>
            </w:pPr>
            <w:r w:rsidRPr="009517D3">
              <w:rPr>
                <w:rFonts w:eastAsia="Calibri" w:cs="Arial"/>
                <w:color w:val="000000"/>
                <w:lang w:eastAsia="en-US"/>
              </w:rPr>
              <w:t>Signal details pedestrian push button</w:t>
            </w:r>
          </w:p>
        </w:tc>
      </w:tr>
      <w:tr w:rsidR="009838DF" w14:paraId="51A67920" w14:textId="77777777" w:rsidTr="002F7648">
        <w:tc>
          <w:tcPr>
            <w:tcW w:w="1809" w:type="dxa"/>
          </w:tcPr>
          <w:p w14:paraId="4DD7C03B" w14:textId="77777777" w:rsidR="00042116" w:rsidRPr="009517D3" w:rsidRDefault="00000000" w:rsidP="002F7648">
            <w:pPr>
              <w:keepLines/>
              <w:ind w:firstLine="74"/>
              <w:rPr>
                <w:rFonts w:eastAsia="Calibri" w:cs="Arial"/>
                <w:lang w:eastAsia="en-US"/>
              </w:rPr>
            </w:pPr>
            <w:r w:rsidRPr="009517D3">
              <w:rPr>
                <w:rFonts w:eastAsia="Calibri" w:cs="Arial"/>
                <w:lang w:eastAsia="en-US"/>
              </w:rPr>
              <w:t>CS-1507</w:t>
            </w:r>
          </w:p>
        </w:tc>
        <w:tc>
          <w:tcPr>
            <w:tcW w:w="7711" w:type="dxa"/>
          </w:tcPr>
          <w:p w14:paraId="68F672FE" w14:textId="77777777" w:rsidR="00042116" w:rsidRPr="009517D3" w:rsidRDefault="00000000" w:rsidP="002F7648">
            <w:pPr>
              <w:keepLines/>
              <w:ind w:firstLine="239"/>
              <w:rPr>
                <w:rFonts w:eastAsia="Calibri" w:cs="Arial"/>
                <w:color w:val="000000"/>
                <w:lang w:eastAsia="en-US"/>
              </w:rPr>
            </w:pPr>
            <w:r w:rsidRPr="009517D3">
              <w:rPr>
                <w:rFonts w:eastAsia="Calibri" w:cs="Arial"/>
                <w:color w:val="000000"/>
                <w:lang w:eastAsia="en-US"/>
              </w:rPr>
              <w:t>Signal details detector installation</w:t>
            </w:r>
          </w:p>
        </w:tc>
      </w:tr>
      <w:tr w:rsidR="009838DF" w14:paraId="6D4D4C68" w14:textId="77777777" w:rsidTr="002F7648">
        <w:tc>
          <w:tcPr>
            <w:tcW w:w="1809" w:type="dxa"/>
          </w:tcPr>
          <w:p w14:paraId="7A81AE51" w14:textId="77777777" w:rsidR="00042116" w:rsidRPr="009517D3" w:rsidRDefault="00000000" w:rsidP="002F7648">
            <w:pPr>
              <w:keepLines/>
              <w:ind w:firstLine="74"/>
              <w:rPr>
                <w:rFonts w:eastAsia="Calibri" w:cs="Arial"/>
                <w:lang w:eastAsia="en-US"/>
              </w:rPr>
            </w:pPr>
            <w:r w:rsidRPr="009517D3">
              <w:rPr>
                <w:rFonts w:eastAsia="Calibri" w:cs="Arial"/>
                <w:lang w:eastAsia="en-US"/>
              </w:rPr>
              <w:t>CS-1510</w:t>
            </w:r>
          </w:p>
        </w:tc>
        <w:tc>
          <w:tcPr>
            <w:tcW w:w="7711" w:type="dxa"/>
          </w:tcPr>
          <w:p w14:paraId="5C0956A1" w14:textId="77777777" w:rsidR="00042116" w:rsidRPr="009517D3" w:rsidRDefault="00000000" w:rsidP="002F7648">
            <w:pPr>
              <w:keepLines/>
              <w:ind w:firstLine="239"/>
              <w:rPr>
                <w:rFonts w:eastAsia="Calibri" w:cs="Arial"/>
                <w:color w:val="000000"/>
                <w:lang w:eastAsia="en-US"/>
              </w:rPr>
            </w:pPr>
            <w:r w:rsidRPr="009517D3">
              <w:rPr>
                <w:rFonts w:eastAsia="Calibri" w:cs="Arial"/>
                <w:color w:val="000000"/>
                <w:lang w:eastAsia="en-US"/>
              </w:rPr>
              <w:t>Intersection name - Philips PSC MK3 QC12 - ID controller electrical works</w:t>
            </w:r>
          </w:p>
        </w:tc>
      </w:tr>
      <w:tr w:rsidR="009838DF" w14:paraId="1DD6AB53" w14:textId="77777777" w:rsidTr="002F7648">
        <w:tc>
          <w:tcPr>
            <w:tcW w:w="1809" w:type="dxa"/>
          </w:tcPr>
          <w:p w14:paraId="49791D87" w14:textId="77777777" w:rsidR="00042116" w:rsidRPr="009517D3" w:rsidRDefault="00000000" w:rsidP="002F7648">
            <w:pPr>
              <w:keepLines/>
              <w:ind w:firstLine="74"/>
              <w:rPr>
                <w:rFonts w:eastAsia="Calibri" w:cs="Arial"/>
                <w:lang w:eastAsia="en-US"/>
              </w:rPr>
            </w:pPr>
            <w:r w:rsidRPr="009517D3">
              <w:rPr>
                <w:rFonts w:eastAsia="Calibri" w:cs="Arial"/>
                <w:lang w:eastAsia="en-US"/>
              </w:rPr>
              <w:t>CS-1511</w:t>
            </w:r>
          </w:p>
        </w:tc>
        <w:tc>
          <w:tcPr>
            <w:tcW w:w="7711" w:type="dxa"/>
          </w:tcPr>
          <w:p w14:paraId="466EA5AD" w14:textId="77777777" w:rsidR="00042116" w:rsidRPr="009517D3" w:rsidRDefault="00000000" w:rsidP="002F7648">
            <w:pPr>
              <w:keepLines/>
              <w:ind w:firstLine="239"/>
              <w:rPr>
                <w:rFonts w:eastAsia="Calibri" w:cs="Arial"/>
                <w:color w:val="000000"/>
                <w:lang w:eastAsia="en-US"/>
              </w:rPr>
            </w:pPr>
            <w:r w:rsidRPr="009517D3">
              <w:rPr>
                <w:rFonts w:eastAsia="Calibri" w:cs="Arial"/>
                <w:color w:val="000000"/>
                <w:lang w:eastAsia="en-US"/>
              </w:rPr>
              <w:t>Cabinet details</w:t>
            </w:r>
          </w:p>
        </w:tc>
      </w:tr>
      <w:tr w:rsidR="009838DF" w14:paraId="30C0A095" w14:textId="77777777" w:rsidTr="002F7648">
        <w:tc>
          <w:tcPr>
            <w:tcW w:w="1809" w:type="dxa"/>
          </w:tcPr>
          <w:p w14:paraId="4F7761F3" w14:textId="77777777" w:rsidR="00042116" w:rsidRPr="009517D3" w:rsidRDefault="00000000" w:rsidP="002F7648">
            <w:pPr>
              <w:keepLines/>
              <w:ind w:firstLine="74"/>
              <w:rPr>
                <w:rFonts w:eastAsia="Calibri" w:cs="Arial"/>
                <w:lang w:eastAsia="en-US"/>
              </w:rPr>
            </w:pPr>
            <w:r w:rsidRPr="009517D3">
              <w:rPr>
                <w:rFonts w:eastAsia="Calibri" w:cs="Arial"/>
                <w:lang w:eastAsia="en-US"/>
              </w:rPr>
              <w:t>CS-1512</w:t>
            </w:r>
          </w:p>
        </w:tc>
        <w:tc>
          <w:tcPr>
            <w:tcW w:w="7711" w:type="dxa"/>
          </w:tcPr>
          <w:p w14:paraId="31F5761A" w14:textId="77777777" w:rsidR="00042116" w:rsidRPr="009517D3" w:rsidRDefault="00000000" w:rsidP="002F7648">
            <w:pPr>
              <w:keepLines/>
              <w:ind w:firstLine="239"/>
              <w:rPr>
                <w:rFonts w:eastAsia="Calibri" w:cs="Arial"/>
                <w:color w:val="000000"/>
                <w:lang w:eastAsia="en-US"/>
              </w:rPr>
            </w:pPr>
            <w:r w:rsidRPr="009517D3">
              <w:rPr>
                <w:rFonts w:eastAsia="Calibri" w:cs="Arial"/>
                <w:color w:val="000000"/>
                <w:lang w:eastAsia="en-US"/>
              </w:rPr>
              <w:t>Cabinet base plate mounting details</w:t>
            </w:r>
          </w:p>
        </w:tc>
      </w:tr>
      <w:tr w:rsidR="009838DF" w14:paraId="651A1EF2" w14:textId="77777777" w:rsidTr="002F7648">
        <w:tc>
          <w:tcPr>
            <w:tcW w:w="1809" w:type="dxa"/>
          </w:tcPr>
          <w:p w14:paraId="68DD4580" w14:textId="77777777" w:rsidR="00042116" w:rsidRPr="009517D3" w:rsidRDefault="00000000" w:rsidP="002F7648">
            <w:pPr>
              <w:keepLines/>
              <w:ind w:firstLine="74"/>
              <w:rPr>
                <w:rFonts w:eastAsia="Calibri" w:cs="Arial"/>
                <w:lang w:eastAsia="en-US"/>
              </w:rPr>
            </w:pPr>
            <w:r w:rsidRPr="009517D3">
              <w:rPr>
                <w:rFonts w:eastAsia="Calibri" w:cs="Arial"/>
                <w:lang w:eastAsia="en-US"/>
              </w:rPr>
              <w:t>CS-1554</w:t>
            </w:r>
          </w:p>
        </w:tc>
        <w:tc>
          <w:tcPr>
            <w:tcW w:w="7711" w:type="dxa"/>
          </w:tcPr>
          <w:p w14:paraId="0BC02362" w14:textId="77777777" w:rsidR="00042116" w:rsidRPr="009517D3" w:rsidRDefault="00000000" w:rsidP="002F7648">
            <w:pPr>
              <w:keepLines/>
              <w:ind w:firstLine="239"/>
              <w:rPr>
                <w:rFonts w:eastAsia="Calibri" w:cs="Arial"/>
                <w:color w:val="000000"/>
                <w:lang w:eastAsia="en-US"/>
              </w:rPr>
            </w:pPr>
            <w:r w:rsidRPr="009517D3">
              <w:rPr>
                <w:rFonts w:eastAsia="Calibri" w:cs="Arial"/>
                <w:color w:val="000000"/>
                <w:lang w:eastAsia="en-US"/>
              </w:rPr>
              <w:t>Traffic control station post mounted cabinet wiring details</w:t>
            </w:r>
          </w:p>
        </w:tc>
      </w:tr>
      <w:tr w:rsidR="009838DF" w14:paraId="78EBBB2B" w14:textId="77777777" w:rsidTr="002F7648">
        <w:tc>
          <w:tcPr>
            <w:tcW w:w="1809" w:type="dxa"/>
          </w:tcPr>
          <w:p w14:paraId="36221A88" w14:textId="77777777" w:rsidR="00042116" w:rsidRPr="009517D3" w:rsidRDefault="00000000" w:rsidP="002F7648">
            <w:pPr>
              <w:keepLines/>
              <w:ind w:firstLine="74"/>
              <w:rPr>
                <w:rFonts w:eastAsia="Calibri" w:cs="Arial"/>
                <w:lang w:eastAsia="en-US"/>
              </w:rPr>
            </w:pPr>
            <w:r w:rsidRPr="009517D3">
              <w:rPr>
                <w:rFonts w:eastAsia="Calibri" w:cs="Arial"/>
                <w:lang w:eastAsia="en-US"/>
              </w:rPr>
              <w:t>CS-1557</w:t>
            </w:r>
          </w:p>
        </w:tc>
        <w:tc>
          <w:tcPr>
            <w:tcW w:w="7711" w:type="dxa"/>
          </w:tcPr>
          <w:p w14:paraId="5560AD78" w14:textId="77777777" w:rsidR="00042116" w:rsidRPr="009517D3" w:rsidRDefault="00000000" w:rsidP="002F7648">
            <w:pPr>
              <w:keepLines/>
              <w:ind w:firstLine="239"/>
              <w:rPr>
                <w:rFonts w:eastAsia="Calibri" w:cs="Arial"/>
                <w:color w:val="000000"/>
                <w:lang w:eastAsia="en-US"/>
              </w:rPr>
            </w:pPr>
            <w:r w:rsidRPr="009517D3">
              <w:rPr>
                <w:rFonts w:eastAsia="Calibri" w:cs="Arial"/>
                <w:color w:val="000000"/>
                <w:lang w:eastAsia="en-US"/>
              </w:rPr>
              <w:t>Traffic signal advance warning sign</w:t>
            </w:r>
          </w:p>
        </w:tc>
      </w:tr>
      <w:tr w:rsidR="009838DF" w14:paraId="7D389E3C" w14:textId="77777777" w:rsidTr="002F7648">
        <w:tc>
          <w:tcPr>
            <w:tcW w:w="1809" w:type="dxa"/>
          </w:tcPr>
          <w:p w14:paraId="06785404" w14:textId="77777777" w:rsidR="00042116" w:rsidRPr="009517D3" w:rsidRDefault="00000000" w:rsidP="002F7648">
            <w:pPr>
              <w:keepLines/>
              <w:ind w:firstLine="74"/>
              <w:rPr>
                <w:rFonts w:eastAsia="Calibri" w:cs="Arial"/>
                <w:lang w:eastAsia="en-US"/>
              </w:rPr>
            </w:pPr>
            <w:r w:rsidRPr="009517D3">
              <w:rPr>
                <w:rFonts w:eastAsia="Calibri" w:cs="Arial"/>
                <w:color w:val="000000"/>
                <w:lang w:eastAsia="en-US"/>
              </w:rPr>
              <w:t>CS-3404</w:t>
            </w:r>
          </w:p>
        </w:tc>
        <w:tc>
          <w:tcPr>
            <w:tcW w:w="7711" w:type="dxa"/>
          </w:tcPr>
          <w:p w14:paraId="513BC670" w14:textId="77777777" w:rsidR="00042116" w:rsidRPr="009517D3" w:rsidRDefault="00000000" w:rsidP="002F7648">
            <w:pPr>
              <w:keepLines/>
              <w:ind w:firstLine="239"/>
              <w:rPr>
                <w:rFonts w:eastAsia="Calibri" w:cs="Arial"/>
                <w:color w:val="000000"/>
                <w:lang w:eastAsia="en-US"/>
              </w:rPr>
            </w:pPr>
            <w:r w:rsidRPr="009517D3">
              <w:rPr>
                <w:rFonts w:eastAsia="Calibri" w:cs="Arial"/>
                <w:color w:val="000000"/>
                <w:lang w:eastAsia="en-US"/>
              </w:rPr>
              <w:t>Traffic signal symbols</w:t>
            </w:r>
          </w:p>
        </w:tc>
      </w:tr>
      <w:tr w:rsidR="009838DF" w14:paraId="4806BB37" w14:textId="77777777" w:rsidTr="002F7648">
        <w:tc>
          <w:tcPr>
            <w:tcW w:w="1809" w:type="dxa"/>
          </w:tcPr>
          <w:p w14:paraId="001B650D" w14:textId="77777777" w:rsidR="00042116" w:rsidRPr="009517D3" w:rsidRDefault="00000000" w:rsidP="002F7648">
            <w:pPr>
              <w:keepLines/>
              <w:ind w:firstLine="74"/>
              <w:rPr>
                <w:rFonts w:eastAsia="Calibri" w:cs="Arial"/>
                <w:lang w:eastAsia="en-US"/>
              </w:rPr>
            </w:pPr>
            <w:r w:rsidRPr="009517D3">
              <w:rPr>
                <w:rFonts w:eastAsia="Calibri" w:cs="Arial"/>
                <w:color w:val="000000"/>
                <w:lang w:eastAsia="en-US"/>
              </w:rPr>
              <w:t>CS-3405</w:t>
            </w:r>
          </w:p>
        </w:tc>
        <w:tc>
          <w:tcPr>
            <w:tcW w:w="7711" w:type="dxa"/>
          </w:tcPr>
          <w:p w14:paraId="360063F0" w14:textId="77777777" w:rsidR="00042116" w:rsidRPr="009517D3" w:rsidRDefault="00000000" w:rsidP="002F7648">
            <w:pPr>
              <w:keepLines/>
              <w:rPr>
                <w:rFonts w:eastAsia="Calibri"/>
                <w:lang w:eastAsia="en-US"/>
              </w:rPr>
            </w:pPr>
            <w:r w:rsidRPr="009517D3">
              <w:rPr>
                <w:rFonts w:eastAsia="Calibri" w:cs="Arial"/>
                <w:color w:val="000000"/>
                <w:lang w:eastAsia="en-US"/>
              </w:rPr>
              <w:t>Traffic signal electrical and phasing tables</w:t>
            </w:r>
          </w:p>
        </w:tc>
      </w:tr>
    </w:tbl>
    <w:p w14:paraId="45490AB7" w14:textId="77777777" w:rsidR="00042116" w:rsidRDefault="00042116" w:rsidP="00042116"/>
    <w:p w14:paraId="1E2CF13D" w14:textId="77777777" w:rsidR="00042116" w:rsidRPr="00F60228" w:rsidRDefault="00000000" w:rsidP="00042116">
      <w:pPr>
        <w:pStyle w:val="Heading2"/>
      </w:pPr>
      <w:bookmarkStart w:id="1239" w:name="_Toc390823907"/>
      <w:bookmarkStart w:id="1240" w:name="_Toc391429599"/>
      <w:bookmarkStart w:id="1241" w:name="_Toc396097037"/>
      <w:bookmarkStart w:id="1242" w:name="_Toc398800667"/>
      <w:r w:rsidRPr="00F60228">
        <w:lastRenderedPageBreak/>
        <w:t>Concrete</w:t>
      </w:r>
      <w:bookmarkEnd w:id="1239"/>
      <w:bookmarkEnd w:id="1240"/>
      <w:bookmarkEnd w:id="1241"/>
      <w:bookmarkEnd w:id="1242"/>
    </w:p>
    <w:p w14:paraId="3D2F7412" w14:textId="77777777" w:rsidR="00042116" w:rsidRPr="00CD1105" w:rsidRDefault="00000000" w:rsidP="00042116">
      <w:r w:rsidRPr="00CD1105">
        <w:t>Refer to the MISCELLANEOUS CONCRETE WORKS Section of this Specification for concrete footings and the reinstatement of concrete footways.</w:t>
      </w:r>
    </w:p>
    <w:p w14:paraId="6084B83E" w14:textId="77777777" w:rsidR="00042116" w:rsidRPr="00F60228" w:rsidRDefault="00000000" w:rsidP="00042116">
      <w:pPr>
        <w:pStyle w:val="Heading2"/>
      </w:pPr>
      <w:bookmarkStart w:id="1243" w:name="_Toc390823908"/>
      <w:bookmarkStart w:id="1244" w:name="_Toc391429600"/>
      <w:bookmarkStart w:id="1245" w:name="_Toc396097038"/>
      <w:bookmarkStart w:id="1246" w:name="_Toc398800668"/>
      <w:r w:rsidRPr="00F60228">
        <w:t xml:space="preserve">General Equipment </w:t>
      </w:r>
      <w:proofErr w:type="gramStart"/>
      <w:r w:rsidRPr="00F60228">
        <w:t>And</w:t>
      </w:r>
      <w:proofErr w:type="gramEnd"/>
      <w:r w:rsidRPr="00F60228">
        <w:t xml:space="preserve"> Installation</w:t>
      </w:r>
      <w:bookmarkEnd w:id="1243"/>
      <w:bookmarkEnd w:id="1244"/>
      <w:bookmarkEnd w:id="1245"/>
      <w:bookmarkEnd w:id="1246"/>
    </w:p>
    <w:p w14:paraId="5E9D1D54" w14:textId="77777777" w:rsidR="00042116" w:rsidRPr="00F60228" w:rsidRDefault="00000000" w:rsidP="00042116">
      <w:pPr>
        <w:pStyle w:val="Heading3"/>
      </w:pPr>
      <w:bookmarkStart w:id="1247" w:name="_Toc390823909"/>
      <w:bookmarkStart w:id="1248" w:name="_Toc391429601"/>
      <w:bookmarkStart w:id="1249" w:name="_Toc396097039"/>
      <w:bookmarkStart w:id="1250" w:name="_Toc398800669"/>
      <w:r w:rsidRPr="00F60228">
        <w:t>Safety</w:t>
      </w:r>
      <w:bookmarkEnd w:id="1247"/>
      <w:bookmarkEnd w:id="1248"/>
      <w:bookmarkEnd w:id="1249"/>
      <w:bookmarkEnd w:id="1250"/>
    </w:p>
    <w:p w14:paraId="4C7B148E" w14:textId="77777777" w:rsidR="00042116" w:rsidRPr="00CD1105" w:rsidRDefault="00000000" w:rsidP="00042116">
      <w:r w:rsidRPr="00CD1105">
        <w:t>Provide for the safety of vehicle and pedestrian traffic as specified in the PROVISION FOR TRAFFIC Section.</w:t>
      </w:r>
    </w:p>
    <w:p w14:paraId="28D05AC9" w14:textId="77777777" w:rsidR="00042116" w:rsidRPr="00CD1105" w:rsidRDefault="00000000" w:rsidP="003E7F32">
      <w:pPr>
        <w:pStyle w:val="GuideNotes01"/>
      </w:pPr>
      <w:r w:rsidRPr="00CD1105">
        <w:t>[Ensure that the PROVISION FOR TRAFFIC Section is included]</w:t>
      </w:r>
    </w:p>
    <w:p w14:paraId="5C37AAA2" w14:textId="77777777" w:rsidR="00042116" w:rsidRPr="00CD1105" w:rsidRDefault="00000000" w:rsidP="00042116">
      <w:r w:rsidRPr="00CD1105">
        <w:t xml:space="preserve">Enforce safety precautions </w:t>
      </w:r>
      <w:proofErr w:type="gramStart"/>
      <w:r w:rsidRPr="00CD1105">
        <w:t>with regard to</w:t>
      </w:r>
      <w:proofErr w:type="gramEnd"/>
      <w:r w:rsidRPr="00CD1105">
        <w:t xml:space="preserve"> power cables.</w:t>
      </w:r>
    </w:p>
    <w:p w14:paraId="5E99EBFB" w14:textId="77777777" w:rsidR="00042116" w:rsidRPr="00F60228" w:rsidRDefault="00000000" w:rsidP="00042116">
      <w:pPr>
        <w:pStyle w:val="Heading3"/>
      </w:pPr>
      <w:bookmarkStart w:id="1251" w:name="_Toc390823910"/>
      <w:bookmarkStart w:id="1252" w:name="_Toc391429602"/>
      <w:bookmarkStart w:id="1253" w:name="_Toc396097040"/>
      <w:bookmarkStart w:id="1254" w:name="_Toc398800670"/>
      <w:r w:rsidRPr="00F60228">
        <w:t>Lightning Strikes</w:t>
      </w:r>
      <w:bookmarkEnd w:id="1251"/>
      <w:bookmarkEnd w:id="1252"/>
      <w:bookmarkEnd w:id="1253"/>
      <w:bookmarkEnd w:id="1254"/>
      <w:r w:rsidRPr="00F60228">
        <w:t xml:space="preserve"> and Power Surges</w:t>
      </w:r>
    </w:p>
    <w:p w14:paraId="51FEE1EF" w14:textId="77777777" w:rsidR="00042116" w:rsidRPr="00CD1105" w:rsidRDefault="00000000" w:rsidP="00042116">
      <w:r w:rsidRPr="00CD1105">
        <w:t xml:space="preserve">Supply and install a </w:t>
      </w:r>
      <w:r>
        <w:t>25A</w:t>
      </w:r>
      <w:r w:rsidRPr="00CD1105">
        <w:t xml:space="preserve"> surge reduction filter.</w:t>
      </w:r>
    </w:p>
    <w:p w14:paraId="3A2E814A" w14:textId="77777777" w:rsidR="00042116" w:rsidRPr="00CD1105" w:rsidRDefault="00000000" w:rsidP="00042116">
      <w:r w:rsidRPr="00CD1105">
        <w:t>Connect in a series configuration with the primary 240 V AC power supply prior to the main circuit breaker, as recommended by manufacturer.</w:t>
      </w:r>
    </w:p>
    <w:p w14:paraId="2522CA34" w14:textId="77777777" w:rsidR="00042116" w:rsidRPr="00F60228" w:rsidRDefault="00000000" w:rsidP="00042116">
      <w:pPr>
        <w:pStyle w:val="Heading3"/>
      </w:pPr>
      <w:bookmarkStart w:id="1255" w:name="_Toc390823911"/>
      <w:bookmarkStart w:id="1256" w:name="_Toc391429603"/>
      <w:bookmarkStart w:id="1257" w:name="_Toc396097041"/>
      <w:bookmarkStart w:id="1258" w:name="_Toc398800671"/>
      <w:r w:rsidRPr="00F60228">
        <w:t>Pedestals and Supports</w:t>
      </w:r>
      <w:bookmarkEnd w:id="1255"/>
      <w:bookmarkEnd w:id="1256"/>
      <w:bookmarkEnd w:id="1257"/>
      <w:bookmarkEnd w:id="1258"/>
    </w:p>
    <w:p w14:paraId="42B3E9F5" w14:textId="77777777" w:rsidR="00042116" w:rsidRPr="00CD1105" w:rsidRDefault="00000000" w:rsidP="00042116">
      <w:r w:rsidRPr="00CD1105">
        <w:t xml:space="preserve">Use </w:t>
      </w:r>
      <w:r>
        <w:t xml:space="preserve">galvanized posts and fittings. </w:t>
      </w:r>
      <w:r w:rsidRPr="00CD1105">
        <w:t>Provide posts in one continuous length without joints.</w:t>
      </w:r>
    </w:p>
    <w:p w14:paraId="0B233745" w14:textId="77777777" w:rsidR="00042116" w:rsidRPr="00CD1105" w:rsidRDefault="00000000" w:rsidP="00042116">
      <w:r w:rsidRPr="00CD1105">
        <w:t>All welds to be continuous and carried out prior to galvanizing.</w:t>
      </w:r>
    </w:p>
    <w:p w14:paraId="610C0EAF" w14:textId="77777777" w:rsidR="00042116" w:rsidRPr="00CD1105" w:rsidRDefault="00000000" w:rsidP="00042116">
      <w:r w:rsidRPr="00CD1105">
        <w:t>Construct footings as specified.</w:t>
      </w:r>
    </w:p>
    <w:p w14:paraId="269C2764" w14:textId="77777777" w:rsidR="00042116" w:rsidRPr="00CD1105" w:rsidRDefault="00000000" w:rsidP="003E7F32">
      <w:pPr>
        <w:pStyle w:val="GuideNotes01"/>
      </w:pPr>
      <w:r>
        <w:t>[Ensure drawings CS 1501, CS</w:t>
      </w:r>
      <w:r w:rsidRPr="00CD1105">
        <w:t> 1502 are included]</w:t>
      </w:r>
    </w:p>
    <w:p w14:paraId="4F9FFCAC" w14:textId="77777777" w:rsidR="00042116" w:rsidRPr="00CD1105" w:rsidRDefault="00000000" w:rsidP="00042116">
      <w:r w:rsidRPr="00CD1105">
        <w:t>Reinstate foo</w:t>
      </w:r>
      <w:r>
        <w:t>tways once footing concrete has cured and pedestals and/or mast arms are installed</w:t>
      </w:r>
      <w:r w:rsidRPr="00CD1105">
        <w:t>.</w:t>
      </w:r>
    </w:p>
    <w:p w14:paraId="47AD280D" w14:textId="77777777" w:rsidR="00042116" w:rsidRPr="00CD1105" w:rsidRDefault="00000000" w:rsidP="00042116">
      <w:r w:rsidRPr="00CD1105">
        <w:t>Provide 450 x 450 x 50 lean mix concrete support collar around pedestals.</w:t>
      </w:r>
      <w:r>
        <w:t xml:space="preserve"> </w:t>
      </w:r>
      <w:r w:rsidRPr="00CD1105">
        <w:t>Box out where pedestals are in concrete islands or footways.</w:t>
      </w:r>
    </w:p>
    <w:p w14:paraId="58E66532" w14:textId="77777777" w:rsidR="00042116" w:rsidRPr="00F60228" w:rsidRDefault="00000000" w:rsidP="00042116">
      <w:pPr>
        <w:pStyle w:val="Heading3"/>
      </w:pPr>
      <w:bookmarkStart w:id="1259" w:name="_Toc390823912"/>
      <w:bookmarkStart w:id="1260" w:name="_Toc391429604"/>
      <w:bookmarkStart w:id="1261" w:name="_Toc396097042"/>
      <w:bookmarkStart w:id="1262" w:name="_Toc398800672"/>
      <w:r w:rsidRPr="00F60228">
        <w:t>Vehicle Signal Lanterns</w:t>
      </w:r>
      <w:bookmarkEnd w:id="1259"/>
      <w:bookmarkEnd w:id="1260"/>
      <w:bookmarkEnd w:id="1261"/>
      <w:bookmarkEnd w:id="1262"/>
    </w:p>
    <w:p w14:paraId="19C50D47" w14:textId="77777777" w:rsidR="00042116" w:rsidRPr="00CD1105" w:rsidRDefault="00000000" w:rsidP="00042116">
      <w:r w:rsidRPr="00CD1105">
        <w:t>Position lantern assemblies (including cowls, louvres</w:t>
      </w:r>
      <w:r>
        <w:t>,</w:t>
      </w:r>
      <w:r w:rsidRPr="00CD1105">
        <w:t xml:space="preserve"> and target boards) so that</w:t>
      </w:r>
      <w:r>
        <w:t>:</w:t>
      </w:r>
    </w:p>
    <w:p w14:paraId="379B15AA" w14:textId="77777777" w:rsidR="00042116" w:rsidRPr="00CD1105" w:rsidRDefault="00000000">
      <w:pPr>
        <w:pStyle w:val="ListParagraph"/>
        <w:numPr>
          <w:ilvl w:val="0"/>
          <w:numId w:val="182"/>
        </w:numPr>
        <w:ind w:hanging="720"/>
      </w:pPr>
      <w:r w:rsidRPr="00CD1105">
        <w:t>no part is within 300 mm of the line of the kerb face;</w:t>
      </w:r>
    </w:p>
    <w:p w14:paraId="539AEF6D" w14:textId="77777777" w:rsidR="00042116" w:rsidRPr="00CD1105" w:rsidRDefault="00000000">
      <w:pPr>
        <w:pStyle w:val="ListParagraph"/>
        <w:numPr>
          <w:ilvl w:val="0"/>
          <w:numId w:val="182"/>
        </w:numPr>
        <w:ind w:hanging="720"/>
      </w:pPr>
      <w:r w:rsidRPr="00CD1105">
        <w:t>the top of the assembly is 4.0 metres above the pavement level;</w:t>
      </w:r>
    </w:p>
    <w:p w14:paraId="79E00C2D" w14:textId="77777777" w:rsidR="00042116" w:rsidRPr="00CD1105" w:rsidRDefault="00000000">
      <w:pPr>
        <w:pStyle w:val="ListParagraph"/>
        <w:numPr>
          <w:ilvl w:val="0"/>
          <w:numId w:val="182"/>
        </w:numPr>
        <w:ind w:hanging="720"/>
      </w:pPr>
      <w:r w:rsidRPr="00CD1105">
        <w:t>any arrow aspects are located to the left or right side (as appropriate) of the associated round aspects; and</w:t>
      </w:r>
    </w:p>
    <w:p w14:paraId="2340038D" w14:textId="77777777" w:rsidR="00042116" w:rsidRPr="00CD1105" w:rsidRDefault="00000000">
      <w:pPr>
        <w:pStyle w:val="ListParagraph"/>
        <w:numPr>
          <w:ilvl w:val="0"/>
          <w:numId w:val="182"/>
        </w:numPr>
        <w:ind w:hanging="720"/>
      </w:pPr>
      <w:r w:rsidRPr="00CD1105">
        <w:t>they are as specified.</w:t>
      </w:r>
    </w:p>
    <w:p w14:paraId="69D4EC98" w14:textId="77777777" w:rsidR="00042116" w:rsidRPr="00CD1105" w:rsidRDefault="00000000" w:rsidP="00042116">
      <w:r w:rsidRPr="00CD1105">
        <w:t xml:space="preserve">Provide a </w:t>
      </w:r>
      <w:r>
        <w:t xml:space="preserve">rectangular </w:t>
      </w:r>
      <w:r w:rsidRPr="00CD1105">
        <w:t>target board for all lantern assemblie</w:t>
      </w:r>
      <w:r>
        <w:t xml:space="preserve">s. </w:t>
      </w:r>
    </w:p>
    <w:p w14:paraId="28858226" w14:textId="77777777" w:rsidR="00042116" w:rsidRPr="00CD1105" w:rsidRDefault="00000000" w:rsidP="00042116">
      <w:r w:rsidRPr="00CD1105">
        <w:t>Blank out the unused aspect positions of target boards with a material of similar colour and finish to the target board.</w:t>
      </w:r>
    </w:p>
    <w:p w14:paraId="24DEBA1B" w14:textId="77777777" w:rsidR="00042116" w:rsidRPr="00CD1105" w:rsidRDefault="00000000" w:rsidP="00042116">
      <w:r w:rsidRPr="00CD1105">
        <w:t>Signal lantern doors to be capable of opening through 90 degrees without having to alter the adjustment of any signal lantern.</w:t>
      </w:r>
    </w:p>
    <w:p w14:paraId="0F967088" w14:textId="77777777" w:rsidR="00042116" w:rsidRPr="00927172" w:rsidRDefault="00000000" w:rsidP="00042116">
      <w:r w:rsidRPr="00927172">
        <w:t xml:space="preserve">Signal Lanterns to be NT Standard LED Type by Aldridge Traffic Systems Pty. Ltd., </w:t>
      </w:r>
      <w:r>
        <w:t>or a similar product approved</w:t>
      </w:r>
      <w:r w:rsidRPr="00927172">
        <w:t xml:space="preserve"> by Superintendent</w:t>
      </w:r>
      <w:r>
        <w:t xml:space="preserve"> before installation</w:t>
      </w:r>
      <w:r w:rsidRPr="00927172">
        <w:t>.</w:t>
      </w:r>
    </w:p>
    <w:p w14:paraId="1967D944" w14:textId="77777777" w:rsidR="00042116" w:rsidRPr="00CD1105" w:rsidRDefault="00000000" w:rsidP="00042116">
      <w:r w:rsidRPr="00CD1105">
        <w:t xml:space="preserve">Maintain the vehicle signal lanterns with a cover of suitable </w:t>
      </w:r>
      <w:proofErr w:type="gramStart"/>
      <w:r w:rsidRPr="00CD1105">
        <w:t>heavy duty</w:t>
      </w:r>
      <w:proofErr w:type="gramEnd"/>
      <w:r w:rsidRPr="00CD1105">
        <w:t xml:space="preserve"> material immediately after erection of the signal lantern and prior to commissioning.</w:t>
      </w:r>
    </w:p>
    <w:p w14:paraId="4006C099" w14:textId="77777777" w:rsidR="00042116" w:rsidRPr="00CD1105" w:rsidRDefault="00000000" w:rsidP="00042116">
      <w:r w:rsidRPr="00CD1105">
        <w:t>Attach the temporary covers neatly so that they remain in place during all weather conditions.</w:t>
      </w:r>
    </w:p>
    <w:p w14:paraId="5E177E94" w14:textId="77777777" w:rsidR="00042116" w:rsidRPr="00CD1105" w:rsidRDefault="00000000" w:rsidP="00042116">
      <w:r w:rsidRPr="00CD1105">
        <w:lastRenderedPageBreak/>
        <w:t>Provide an inspection hole in the cover, to allow for testing of lantern wiring with covers in place.</w:t>
      </w:r>
    </w:p>
    <w:p w14:paraId="465FDB2B" w14:textId="77777777" w:rsidR="00042116" w:rsidRPr="00F60228" w:rsidRDefault="00000000" w:rsidP="00042116">
      <w:pPr>
        <w:pStyle w:val="Heading3"/>
      </w:pPr>
      <w:bookmarkStart w:id="1263" w:name="_Toc390823913"/>
      <w:bookmarkStart w:id="1264" w:name="_Toc391429605"/>
      <w:bookmarkStart w:id="1265" w:name="_Toc396097043"/>
      <w:bookmarkStart w:id="1266" w:name="_Toc398800673"/>
      <w:r w:rsidRPr="00F60228">
        <w:t>Pedestrian Signal Lanterns</w:t>
      </w:r>
      <w:bookmarkEnd w:id="1263"/>
      <w:bookmarkEnd w:id="1264"/>
      <w:bookmarkEnd w:id="1265"/>
      <w:bookmarkEnd w:id="1266"/>
    </w:p>
    <w:p w14:paraId="6667CD92" w14:textId="77777777" w:rsidR="00042116" w:rsidRPr="00CD1105" w:rsidRDefault="00000000" w:rsidP="00042116">
      <w:r w:rsidRPr="00CD1105">
        <w:t>Use lanterns with 200 mm diameter lens.</w:t>
      </w:r>
    </w:p>
    <w:p w14:paraId="374648C9" w14:textId="77777777" w:rsidR="00042116" w:rsidRPr="00CD1105" w:rsidRDefault="00000000" w:rsidP="00042116">
      <w:r w:rsidRPr="00CD1105">
        <w:t>Use symbolic displays.</w:t>
      </w:r>
    </w:p>
    <w:p w14:paraId="1E630C55" w14:textId="77777777" w:rsidR="00042116" w:rsidRPr="00CD1105" w:rsidRDefault="00000000" w:rsidP="00042116">
      <w:r w:rsidRPr="00CD1105">
        <w:t>Position lantern so that</w:t>
      </w:r>
    </w:p>
    <w:p w14:paraId="58DCCD07" w14:textId="77777777" w:rsidR="00042116" w:rsidRPr="00CD1105" w:rsidRDefault="00000000">
      <w:pPr>
        <w:pStyle w:val="ListParagraph"/>
        <w:numPr>
          <w:ilvl w:val="0"/>
          <w:numId w:val="183"/>
        </w:numPr>
        <w:ind w:hanging="720"/>
      </w:pPr>
      <w:r w:rsidRPr="00CD1105">
        <w:t>no part is within 300 mm of the line of the kerb face;</w:t>
      </w:r>
    </w:p>
    <w:p w14:paraId="29B26F91" w14:textId="77777777" w:rsidR="00042116" w:rsidRPr="00CD1105" w:rsidRDefault="00000000">
      <w:pPr>
        <w:pStyle w:val="ListParagraph"/>
        <w:numPr>
          <w:ilvl w:val="0"/>
          <w:numId w:val="183"/>
        </w:numPr>
        <w:ind w:hanging="720"/>
      </w:pPr>
      <w:r w:rsidRPr="00CD1105">
        <w:t>centre of green lens is 2.2 m above the footway; and</w:t>
      </w:r>
    </w:p>
    <w:p w14:paraId="3D6EE857" w14:textId="77777777" w:rsidR="00042116" w:rsidRPr="00CD1105" w:rsidRDefault="00000000">
      <w:pPr>
        <w:pStyle w:val="ListParagraph"/>
        <w:numPr>
          <w:ilvl w:val="0"/>
          <w:numId w:val="183"/>
        </w:numPr>
        <w:ind w:hanging="720"/>
      </w:pPr>
      <w:r w:rsidRPr="00CD1105">
        <w:t>the signal is clearly visible from the opposite side of the carriageway.</w:t>
      </w:r>
    </w:p>
    <w:p w14:paraId="62D42333" w14:textId="77777777" w:rsidR="00042116" w:rsidRPr="00927172" w:rsidRDefault="00000000" w:rsidP="00042116">
      <w:r w:rsidRPr="00CD1105">
        <w:t xml:space="preserve">Signal lantern doors to be capable of opening through 90 degrees without having to alter the adjustment </w:t>
      </w:r>
      <w:r w:rsidRPr="00927172">
        <w:t>of any signal lantern.</w:t>
      </w:r>
    </w:p>
    <w:p w14:paraId="7F57544F" w14:textId="77777777" w:rsidR="00042116" w:rsidRPr="00927172" w:rsidRDefault="00000000" w:rsidP="00042116">
      <w:bookmarkStart w:id="1267" w:name="_Toc390823914"/>
      <w:bookmarkStart w:id="1268" w:name="_Toc391429606"/>
      <w:bookmarkStart w:id="1269" w:name="_Toc396097044"/>
      <w:bookmarkStart w:id="1270" w:name="_Toc398800674"/>
      <w:r w:rsidRPr="00927172">
        <w:t>Pedestrian Signal Lanterns to be NT Standard LED Type by Aldridge Traffic Systems Pty. Ltd., or a si</w:t>
      </w:r>
      <w:r>
        <w:t>milar product approved</w:t>
      </w:r>
      <w:r w:rsidRPr="00927172">
        <w:t xml:space="preserve"> by Superintendent</w:t>
      </w:r>
      <w:r>
        <w:t xml:space="preserve"> before installation</w:t>
      </w:r>
      <w:r w:rsidRPr="00927172">
        <w:t>.</w:t>
      </w:r>
    </w:p>
    <w:p w14:paraId="544A5368" w14:textId="77777777" w:rsidR="00042116" w:rsidRPr="00F60228" w:rsidRDefault="00000000" w:rsidP="00042116">
      <w:pPr>
        <w:pStyle w:val="Heading3"/>
      </w:pPr>
      <w:r w:rsidRPr="00F60228">
        <w:t>Traffic Signal Controller</w:t>
      </w:r>
      <w:bookmarkEnd w:id="1267"/>
      <w:bookmarkEnd w:id="1268"/>
      <w:bookmarkEnd w:id="1269"/>
      <w:bookmarkEnd w:id="1270"/>
    </w:p>
    <w:p w14:paraId="426EAE99" w14:textId="77777777" w:rsidR="00042116" w:rsidRPr="00CD1105" w:rsidRDefault="00000000" w:rsidP="00042116">
      <w:r w:rsidRPr="00CD1105">
        <w:t>Locate the controller as specified.</w:t>
      </w:r>
    </w:p>
    <w:p w14:paraId="2B2CFA0D" w14:textId="77777777" w:rsidR="00042116" w:rsidRPr="00CD1105" w:rsidRDefault="00000000" w:rsidP="00042116">
      <w:r w:rsidRPr="00CD1105">
        <w:t>Mount the controller on a concrete foundation block as specified.</w:t>
      </w:r>
    </w:p>
    <w:p w14:paraId="77818FB9" w14:textId="77777777" w:rsidR="00042116" w:rsidRPr="00CD1105" w:rsidRDefault="00000000" w:rsidP="003E7F32">
      <w:pPr>
        <w:pStyle w:val="GuideNotes01"/>
      </w:pPr>
      <w:r w:rsidRPr="00CD1105">
        <w:t>[Ensure drawing C</w:t>
      </w:r>
      <w:r>
        <w:t>S</w:t>
      </w:r>
      <w:r w:rsidRPr="00CD1105">
        <w:t> 1503 is included]</w:t>
      </w:r>
    </w:p>
    <w:p w14:paraId="4073A597" w14:textId="77777777" w:rsidR="00042116" w:rsidRPr="00CD1105" w:rsidRDefault="00000000" w:rsidP="00042116">
      <w:r w:rsidRPr="00CD1105">
        <w:t>Arrange and connect power to the controller, and supply and provide additional plant, equ</w:t>
      </w:r>
      <w:r>
        <w:t>ipment or work required by the Power and Water Corporation.</w:t>
      </w:r>
    </w:p>
    <w:p w14:paraId="2FA47596" w14:textId="77777777" w:rsidR="00042116" w:rsidRPr="00CD1105" w:rsidRDefault="00000000" w:rsidP="00042116">
      <w:r w:rsidRPr="00CD1105">
        <w:t>Transport and install the controller in accordance with the manufacturer's specification</w:t>
      </w:r>
      <w:r>
        <w:t>s</w:t>
      </w:r>
      <w:r w:rsidRPr="00CD1105">
        <w:t>.</w:t>
      </w:r>
    </w:p>
    <w:p w14:paraId="533FCC44" w14:textId="77777777" w:rsidR="00042116" w:rsidRPr="00CD1105" w:rsidRDefault="00000000" w:rsidP="00042116">
      <w:r w:rsidRPr="00CD1105">
        <w:t>Supply and install an earth stake.</w:t>
      </w:r>
    </w:p>
    <w:p w14:paraId="518C1F33" w14:textId="77777777" w:rsidR="00042116" w:rsidRPr="00CD1105" w:rsidRDefault="00000000" w:rsidP="00042116">
      <w:r w:rsidRPr="00CD1105">
        <w:t>Test and commission the completed installation.</w:t>
      </w:r>
    </w:p>
    <w:p w14:paraId="0795C0D8" w14:textId="77777777" w:rsidR="00042116" w:rsidRPr="00F60228" w:rsidRDefault="00000000" w:rsidP="00042116">
      <w:pPr>
        <w:pStyle w:val="Heading3"/>
      </w:pPr>
      <w:bookmarkStart w:id="1271" w:name="_Toc390823915"/>
      <w:bookmarkStart w:id="1272" w:name="_Toc391429607"/>
      <w:bookmarkStart w:id="1273" w:name="_Toc396097045"/>
      <w:bookmarkStart w:id="1274" w:name="_Toc398800675"/>
      <w:r w:rsidRPr="00F60228">
        <w:t>Painting</w:t>
      </w:r>
      <w:bookmarkEnd w:id="1271"/>
      <w:bookmarkEnd w:id="1272"/>
      <w:bookmarkEnd w:id="1273"/>
      <w:bookmarkEnd w:id="1274"/>
    </w:p>
    <w:p w14:paraId="1713E5BA" w14:textId="77777777" w:rsidR="00042116" w:rsidRPr="00CD1105" w:rsidRDefault="00000000" w:rsidP="00042116">
      <w:r w:rsidRPr="00CD1105">
        <w:t>Finish colours for:</w:t>
      </w:r>
    </w:p>
    <w:p w14:paraId="7160E071" w14:textId="77777777" w:rsidR="00042116" w:rsidRPr="00CD1105" w:rsidRDefault="00000000">
      <w:pPr>
        <w:pStyle w:val="ListParagraph"/>
        <w:numPr>
          <w:ilvl w:val="0"/>
          <w:numId w:val="184"/>
        </w:numPr>
        <w:ind w:hanging="720"/>
      </w:pPr>
      <w:r w:rsidRPr="00CD1105">
        <w:t>lantern assemblies including backing plates to be matt black; and</w:t>
      </w:r>
    </w:p>
    <w:p w14:paraId="2C8F4105" w14:textId="77777777" w:rsidR="00042116" w:rsidRPr="00927172" w:rsidRDefault="00000000">
      <w:pPr>
        <w:pStyle w:val="ListParagraph"/>
        <w:numPr>
          <w:ilvl w:val="0"/>
          <w:numId w:val="184"/>
        </w:numPr>
        <w:ind w:hanging="720"/>
      </w:pPr>
      <w:r w:rsidRPr="00927172">
        <w:t>terminal assembly finial caps and controlle</w:t>
      </w:r>
      <w:r>
        <w:t>r housing to be Medium Sea Grey (BS 381C-637; Hex #899194 or #8a9194; CMYK 7:2:0:42; RGB 137:145:148)</w:t>
      </w:r>
      <w:r w:rsidRPr="00927172">
        <w:t>.</w:t>
      </w:r>
    </w:p>
    <w:p w14:paraId="0EBE1AEF" w14:textId="77777777" w:rsidR="00042116" w:rsidRDefault="00000000" w:rsidP="00042116">
      <w:pPr>
        <w:pStyle w:val="Heading2"/>
      </w:pPr>
      <w:bookmarkStart w:id="1275" w:name="_Toc390823917"/>
      <w:bookmarkStart w:id="1276" w:name="_Toc391429609"/>
      <w:bookmarkStart w:id="1277" w:name="_Toc396097047"/>
      <w:bookmarkStart w:id="1278" w:name="_Toc398800677"/>
      <w:r w:rsidRPr="00F60228">
        <w:t>Traffic Signal Cabling</w:t>
      </w:r>
      <w:bookmarkEnd w:id="1275"/>
      <w:bookmarkEnd w:id="1276"/>
      <w:bookmarkEnd w:id="1277"/>
      <w:bookmarkEnd w:id="1278"/>
      <w:r>
        <w:t xml:space="preserve"> – </w:t>
      </w:r>
      <w:r w:rsidR="003E7F32">
        <w:t>Hold Point</w:t>
      </w:r>
    </w:p>
    <w:p w14:paraId="2E1C0C8E" w14:textId="77777777" w:rsidR="00042116" w:rsidRPr="00B63C6D" w:rsidRDefault="00000000" w:rsidP="00042116">
      <w:r>
        <w:rPr>
          <w:b/>
          <w:lang w:val="en-US"/>
        </w:rPr>
        <w:t xml:space="preserve">Hold Point </w:t>
      </w:r>
      <w:r>
        <w:rPr>
          <w:lang w:val="en-US"/>
        </w:rPr>
        <w:t>– Submit documentation of proposed cable layout for approval prior to commencing installation of cabling.</w:t>
      </w:r>
    </w:p>
    <w:p w14:paraId="051A733D" w14:textId="77777777" w:rsidR="00042116" w:rsidRPr="00F60228" w:rsidRDefault="00000000" w:rsidP="00042116">
      <w:pPr>
        <w:pStyle w:val="Heading3"/>
      </w:pPr>
      <w:bookmarkStart w:id="1279" w:name="_Toc390823919"/>
      <w:bookmarkStart w:id="1280" w:name="_Toc391429611"/>
      <w:bookmarkStart w:id="1281" w:name="_Toc396097049"/>
      <w:bookmarkStart w:id="1282" w:name="_Toc398800679"/>
      <w:r w:rsidRPr="00F60228">
        <w:t>Multicore Connecting Cable</w:t>
      </w:r>
      <w:bookmarkEnd w:id="1279"/>
      <w:bookmarkEnd w:id="1280"/>
      <w:bookmarkEnd w:id="1281"/>
      <w:bookmarkEnd w:id="1282"/>
    </w:p>
    <w:p w14:paraId="62C3A1DB" w14:textId="77777777" w:rsidR="00042116" w:rsidRPr="00927172" w:rsidRDefault="00000000" w:rsidP="00042116">
      <w:r w:rsidRPr="00927172">
        <w:rPr>
          <w:rFonts w:cs="Arial"/>
        </w:rPr>
        <w:t xml:space="preserve">Cable used shall be 51 core </w:t>
      </w:r>
      <w:proofErr w:type="gramStart"/>
      <w:r w:rsidRPr="00927172">
        <w:rPr>
          <w:rFonts w:cs="Arial"/>
        </w:rPr>
        <w:t>multicore</w:t>
      </w:r>
      <w:proofErr w:type="gramEnd"/>
      <w:r w:rsidRPr="00927172">
        <w:rPr>
          <w:rFonts w:cs="Arial"/>
        </w:rPr>
        <w:t xml:space="preserve"> as per AS/NZS 2276.1 and shall have a polyamide jacket termite sheath installed</w:t>
      </w:r>
      <w:r>
        <w:rPr>
          <w:rFonts w:cs="Arial"/>
        </w:rPr>
        <w:t>.</w:t>
      </w:r>
    </w:p>
    <w:p w14:paraId="06253F54" w14:textId="77777777" w:rsidR="00042116" w:rsidRPr="00927172" w:rsidRDefault="00000000" w:rsidP="00042116">
      <w:r w:rsidRPr="00927172">
        <w:t xml:space="preserve">Terminate the cabling of signal lanterns and multicore cable in each associated terminal assembly. </w:t>
      </w:r>
    </w:p>
    <w:p w14:paraId="5DFB3B27" w14:textId="77777777" w:rsidR="00042116" w:rsidRPr="00F60228" w:rsidRDefault="00000000" w:rsidP="00042116">
      <w:pPr>
        <w:pStyle w:val="Heading3"/>
      </w:pPr>
      <w:bookmarkStart w:id="1283" w:name="_Toc390823920"/>
      <w:bookmarkStart w:id="1284" w:name="_Toc391429612"/>
      <w:bookmarkStart w:id="1285" w:name="_Toc396097050"/>
      <w:bookmarkStart w:id="1286" w:name="_Toc398800680"/>
      <w:r w:rsidRPr="00F60228">
        <w:t>Loop Detector Feeder Cables</w:t>
      </w:r>
      <w:bookmarkEnd w:id="1283"/>
      <w:bookmarkEnd w:id="1284"/>
      <w:bookmarkEnd w:id="1285"/>
      <w:bookmarkEnd w:id="1286"/>
    </w:p>
    <w:p w14:paraId="0A192582" w14:textId="77777777" w:rsidR="00042116" w:rsidRPr="00927172" w:rsidRDefault="00000000" w:rsidP="00042116">
      <w:r w:rsidRPr="00927172">
        <w:t>Cable used shall be as per AS</w:t>
      </w:r>
      <w:r w:rsidRPr="00927172">
        <w:rPr>
          <w:rFonts w:cs="Arial"/>
        </w:rPr>
        <w:t>/NZS</w:t>
      </w:r>
      <w:r>
        <w:t> </w:t>
      </w:r>
      <w:r w:rsidRPr="00927172">
        <w:t>2276.2 and shall have a polyamide jacket termite sheath installed.</w:t>
      </w:r>
    </w:p>
    <w:p w14:paraId="01C093A5" w14:textId="77777777" w:rsidR="00042116" w:rsidRPr="00927172" w:rsidRDefault="00000000" w:rsidP="00042116">
      <w:r w:rsidRPr="00927172">
        <w:t>Install and connect feeder cables from detector loops to detector sensors units located in the controller housing.</w:t>
      </w:r>
    </w:p>
    <w:p w14:paraId="53ECC2E2" w14:textId="77777777" w:rsidR="00042116" w:rsidRPr="00927172" w:rsidRDefault="00000000" w:rsidP="00042116">
      <w:r w:rsidRPr="00927172">
        <w:lastRenderedPageBreak/>
        <w:t>Feeder cables to be Telcon - type B3102 CS/NJ/PVC or equivalent.</w:t>
      </w:r>
    </w:p>
    <w:p w14:paraId="3CFD3CCF" w14:textId="77777777" w:rsidR="00042116" w:rsidRPr="00927172" w:rsidRDefault="00000000" w:rsidP="00042116">
      <w:r w:rsidRPr="00927172">
        <w:t>Feeder cables to be indelibly marked with the loop detector number at each end.</w:t>
      </w:r>
    </w:p>
    <w:p w14:paraId="5A12A079" w14:textId="77777777" w:rsidR="00042116" w:rsidRPr="00F60228" w:rsidRDefault="00000000" w:rsidP="00042116">
      <w:pPr>
        <w:pStyle w:val="Heading3"/>
      </w:pPr>
      <w:bookmarkStart w:id="1287" w:name="_Toc390823921"/>
      <w:bookmarkStart w:id="1288" w:name="_Toc391429613"/>
      <w:bookmarkStart w:id="1289" w:name="_Toc396097051"/>
      <w:bookmarkStart w:id="1290" w:name="_Toc398800681"/>
      <w:r w:rsidRPr="00F60228">
        <w:t>Loop Cable for Vehicle Detectors</w:t>
      </w:r>
      <w:bookmarkEnd w:id="1287"/>
      <w:bookmarkEnd w:id="1288"/>
      <w:bookmarkEnd w:id="1289"/>
      <w:bookmarkEnd w:id="1290"/>
    </w:p>
    <w:p w14:paraId="17A3228B" w14:textId="77777777" w:rsidR="00042116" w:rsidRPr="00927172" w:rsidRDefault="00000000" w:rsidP="00042116">
      <w:pPr>
        <w:rPr>
          <w:rFonts w:cs="Arial"/>
        </w:rPr>
      </w:pPr>
      <w:r w:rsidRPr="00927172">
        <w:t>Cable used shall be as per AS</w:t>
      </w:r>
      <w:r w:rsidRPr="00927172">
        <w:rPr>
          <w:rFonts w:cs="Arial"/>
        </w:rPr>
        <w:t>/NZS</w:t>
      </w:r>
      <w:r>
        <w:t> </w:t>
      </w:r>
      <w:r w:rsidRPr="00927172">
        <w:t>2276.3</w:t>
      </w:r>
    </w:p>
    <w:p w14:paraId="6870E724" w14:textId="77777777" w:rsidR="00042116" w:rsidRPr="00927172" w:rsidRDefault="00000000" w:rsidP="00042116">
      <w:r w:rsidRPr="00927172">
        <w:t>Cable will be V90 HT, 30/0.25.</w:t>
      </w:r>
    </w:p>
    <w:p w14:paraId="4E603634" w14:textId="77777777" w:rsidR="00042116" w:rsidRPr="00CD1105" w:rsidRDefault="00000000" w:rsidP="00042116">
      <w:r w:rsidRPr="00927172">
        <w:t>Supply and install the cable for the loop in a saw cut</w:t>
      </w:r>
      <w:r w:rsidRPr="00CD1105">
        <w:t xml:space="preserve"> in the pavement surface.</w:t>
      </w:r>
    </w:p>
    <w:p w14:paraId="5C0C58D5" w14:textId="77777777" w:rsidR="00042116" w:rsidRPr="00CD1105" w:rsidRDefault="00000000" w:rsidP="00042116">
      <w:r w:rsidRPr="00CD1105">
        <w:t>Clean the saw cut of debris and sharp edges before installing the cable.</w:t>
      </w:r>
    </w:p>
    <w:p w14:paraId="60B8CB74" w14:textId="77777777" w:rsidR="00042116" w:rsidRPr="00CD1105" w:rsidRDefault="00000000" w:rsidP="00042116">
      <w:r w:rsidRPr="00CD1105">
        <w:t xml:space="preserve">Twist loop feeder cable one </w:t>
      </w:r>
      <w:proofErr w:type="gramStart"/>
      <w:r w:rsidRPr="00CD1105">
        <w:t>turn</w:t>
      </w:r>
      <w:proofErr w:type="gramEnd"/>
      <w:r w:rsidRPr="00CD1105">
        <w:t xml:space="preserve"> every 200 mm between each loop and junction in the detector pit.</w:t>
      </w:r>
    </w:p>
    <w:p w14:paraId="2C620672" w14:textId="77777777" w:rsidR="00042116" w:rsidRPr="00CD1105" w:rsidRDefault="00000000" w:rsidP="00042116">
      <w:r w:rsidRPr="00CD1105">
        <w:t xml:space="preserve">Backfill around the loop cables with </w:t>
      </w:r>
      <w:r>
        <w:t xml:space="preserve">polymer modified bituminous </w:t>
      </w:r>
      <w:r w:rsidRPr="00CD1105">
        <w:t>emulsion filler.</w:t>
      </w:r>
    </w:p>
    <w:p w14:paraId="479E0D12" w14:textId="77777777" w:rsidR="00042116" w:rsidRDefault="00000000" w:rsidP="00042116">
      <w:r w:rsidRPr="00CD1105">
        <w:t>House cables in conduits where they pass under kerbs.</w:t>
      </w:r>
    </w:p>
    <w:p w14:paraId="15683439" w14:textId="77777777" w:rsidR="00042116" w:rsidRPr="00CD1105" w:rsidRDefault="00000000" w:rsidP="00042116">
      <w:r>
        <w:t>Refer to CS 1507.</w:t>
      </w:r>
    </w:p>
    <w:p w14:paraId="59A82986" w14:textId="77777777" w:rsidR="00042116" w:rsidRPr="00F60228" w:rsidRDefault="00000000" w:rsidP="00042116">
      <w:pPr>
        <w:pStyle w:val="Heading3"/>
      </w:pPr>
      <w:bookmarkStart w:id="1291" w:name="_Toc390823922"/>
      <w:bookmarkStart w:id="1292" w:name="_Toc391429614"/>
      <w:bookmarkStart w:id="1293" w:name="_Toc396097052"/>
      <w:bookmarkStart w:id="1294" w:name="_Toc398800682"/>
      <w:r w:rsidRPr="00F60228">
        <w:t>Power Supply Cable</w:t>
      </w:r>
      <w:bookmarkEnd w:id="1291"/>
      <w:bookmarkEnd w:id="1292"/>
      <w:bookmarkEnd w:id="1293"/>
      <w:bookmarkEnd w:id="1294"/>
    </w:p>
    <w:p w14:paraId="234DEA13" w14:textId="77777777" w:rsidR="00042116" w:rsidRDefault="00000000" w:rsidP="00042116">
      <w:r>
        <w:t>Supply and Install 2x 1C 25 s</w:t>
      </w:r>
      <w:r w:rsidRPr="00927172">
        <w:t>q mm Cu XLP/Nj/PVC cable or Power</w:t>
      </w:r>
      <w:r>
        <w:t xml:space="preserve"> and </w:t>
      </w:r>
      <w:r w:rsidRPr="00927172">
        <w:t>Water</w:t>
      </w:r>
      <w:r>
        <w:t xml:space="preserve"> Corporation</w:t>
      </w:r>
      <w:r w:rsidRPr="00927172">
        <w:t xml:space="preserve"> approved equivalent.</w:t>
      </w:r>
    </w:p>
    <w:p w14:paraId="7F19A00F" w14:textId="77777777" w:rsidR="00042116" w:rsidRPr="00927172" w:rsidRDefault="00000000" w:rsidP="00042116">
      <w:r>
        <w:t>Install cable in orange 100mm diameter HD PVC conduit from Road Owner Distribution Pillar to Traffic Light Control panel.</w:t>
      </w:r>
    </w:p>
    <w:p w14:paraId="151E5264" w14:textId="77777777" w:rsidR="00042116" w:rsidRPr="00927172" w:rsidRDefault="00000000" w:rsidP="00042116">
      <w:r w:rsidRPr="00927172">
        <w:t>Power</w:t>
      </w:r>
      <w:r>
        <w:t xml:space="preserve"> and </w:t>
      </w:r>
      <w:r w:rsidRPr="00927172">
        <w:t xml:space="preserve">Water </w:t>
      </w:r>
      <w:r>
        <w:t xml:space="preserve">Corporation </w:t>
      </w:r>
      <w:r w:rsidRPr="00927172">
        <w:t>to approve cable type and connection details</w:t>
      </w:r>
    </w:p>
    <w:p w14:paraId="474B9261" w14:textId="77777777" w:rsidR="00042116" w:rsidRPr="00927172" w:rsidRDefault="00000000" w:rsidP="00042116">
      <w:r w:rsidRPr="00927172">
        <w:t>Provide connection of the Power</w:t>
      </w:r>
      <w:r>
        <w:t xml:space="preserve"> and </w:t>
      </w:r>
      <w:r w:rsidRPr="00927172">
        <w:t>Water</w:t>
      </w:r>
      <w:r>
        <w:t xml:space="preserve"> Corporation</w:t>
      </w:r>
      <w:r w:rsidRPr="00927172">
        <w:t xml:space="preserve"> cable to controller.</w:t>
      </w:r>
    </w:p>
    <w:p w14:paraId="393B7B17" w14:textId="77777777" w:rsidR="00042116" w:rsidRPr="00927172" w:rsidRDefault="00000000" w:rsidP="00042116">
      <w:r w:rsidRPr="00927172">
        <w:t>Provide Notice of Intent to Power</w:t>
      </w:r>
      <w:r>
        <w:t xml:space="preserve"> and </w:t>
      </w:r>
      <w:r w:rsidRPr="00927172">
        <w:t xml:space="preserve">Water </w:t>
      </w:r>
      <w:r>
        <w:t xml:space="preserve">Corporation </w:t>
      </w:r>
      <w:r w:rsidRPr="00927172">
        <w:t>for un-metered connection</w:t>
      </w:r>
    </w:p>
    <w:p w14:paraId="39EDF1C1" w14:textId="77777777" w:rsidR="00042116" w:rsidRPr="00F60228" w:rsidRDefault="00000000" w:rsidP="00042116">
      <w:pPr>
        <w:pStyle w:val="Heading3"/>
      </w:pPr>
      <w:bookmarkStart w:id="1295" w:name="_Toc390823923"/>
      <w:bookmarkStart w:id="1296" w:name="_Toc391429615"/>
      <w:bookmarkStart w:id="1297" w:name="_Toc396097053"/>
      <w:bookmarkStart w:id="1298" w:name="_Toc398800683"/>
      <w:r w:rsidRPr="00F60228">
        <w:t>Cable Conduit</w:t>
      </w:r>
      <w:bookmarkEnd w:id="1295"/>
      <w:bookmarkEnd w:id="1296"/>
      <w:bookmarkEnd w:id="1297"/>
      <w:bookmarkEnd w:id="1298"/>
    </w:p>
    <w:p w14:paraId="78604F21" w14:textId="77777777" w:rsidR="00042116" w:rsidRPr="00CD1105" w:rsidRDefault="00000000" w:rsidP="00042116">
      <w:r w:rsidRPr="00CD1105">
        <w:t>Terminate the ends of conduits at pits 25 mm </w:t>
      </w:r>
      <w:r w:rsidRPr="00CD1105">
        <w:noBreakHyphen/>
        <w:t> 75 mm inside the pit.</w:t>
      </w:r>
    </w:p>
    <w:p w14:paraId="21C892E9" w14:textId="77777777" w:rsidR="00042116" w:rsidRPr="00CD1105" w:rsidRDefault="00000000" w:rsidP="00042116">
      <w:r w:rsidRPr="00CD1105">
        <w:t>Provide a draw wire in each conduit at completing of wiring.</w:t>
      </w:r>
    </w:p>
    <w:p w14:paraId="26B8BA1B" w14:textId="77777777" w:rsidR="00042116" w:rsidRPr="00CD1105" w:rsidRDefault="00000000" w:rsidP="00042116">
      <w:r w:rsidRPr="00CD1105">
        <w:t>Provide a residual length of at least one metre of draw wire in junction pits.</w:t>
      </w:r>
    </w:p>
    <w:p w14:paraId="17C85FE6" w14:textId="77777777" w:rsidR="00042116" w:rsidRPr="00CD1105" w:rsidRDefault="00000000" w:rsidP="00042116">
      <w:r w:rsidRPr="00CD1105">
        <w:t>Install conduits in accordance with the DUCTING AND CONDUITS Section, with the exception that the copper earth strap to be deleted.</w:t>
      </w:r>
    </w:p>
    <w:p w14:paraId="7D13B5F8" w14:textId="77777777" w:rsidR="00042116" w:rsidRPr="00CD1105" w:rsidRDefault="00000000" w:rsidP="003E7F32">
      <w:pPr>
        <w:pStyle w:val="GuideNotes01"/>
      </w:pPr>
      <w:r w:rsidRPr="00CD1105">
        <w:t>[Ensure the DUCTING AND CONDUITS Section is included]</w:t>
      </w:r>
    </w:p>
    <w:p w14:paraId="7838ECDE" w14:textId="77777777" w:rsidR="00042116" w:rsidRPr="00F60228" w:rsidRDefault="00000000" w:rsidP="00042116">
      <w:pPr>
        <w:pStyle w:val="Heading3"/>
      </w:pPr>
      <w:bookmarkStart w:id="1299" w:name="_Toc390823924"/>
      <w:bookmarkStart w:id="1300" w:name="_Toc391429616"/>
      <w:bookmarkStart w:id="1301" w:name="_Toc396097054"/>
      <w:bookmarkStart w:id="1302" w:name="_Toc398800684"/>
      <w:r w:rsidRPr="00F60228">
        <w:t>Conduit Junction Pit</w:t>
      </w:r>
      <w:bookmarkEnd w:id="1299"/>
      <w:bookmarkEnd w:id="1300"/>
      <w:bookmarkEnd w:id="1301"/>
      <w:bookmarkEnd w:id="1302"/>
    </w:p>
    <w:p w14:paraId="3AE3F191" w14:textId="77777777" w:rsidR="00042116" w:rsidRPr="00CD1105" w:rsidRDefault="00000000" w:rsidP="00042116">
      <w:r w:rsidRPr="00CD1105">
        <w:t>Provide conduit junction pits and covers to house conduit ends, and 1.5 metres of residual cable for each cable in the pit.</w:t>
      </w:r>
    </w:p>
    <w:p w14:paraId="55B71753" w14:textId="77777777" w:rsidR="00042116" w:rsidRPr="00CD1105" w:rsidRDefault="00000000" w:rsidP="00042116">
      <w:r w:rsidRPr="00CD1105">
        <w:t>Place conduit junction pits on 100 mm thick coarse gravel bed.</w:t>
      </w:r>
    </w:p>
    <w:p w14:paraId="6C06A836" w14:textId="77777777" w:rsidR="00042116" w:rsidRPr="00CD1105" w:rsidRDefault="00000000" w:rsidP="00042116">
      <w:r w:rsidRPr="00CD1105">
        <w:t>Conduits shall have minimum 100 mm clearance from coarse gravel bed.</w:t>
      </w:r>
    </w:p>
    <w:p w14:paraId="56701062" w14:textId="77777777" w:rsidR="00042116" w:rsidRPr="00CD1105" w:rsidRDefault="00000000" w:rsidP="00042116">
      <w:r w:rsidRPr="00CD1105">
        <w:t>Drill neat holes for the entry of cable conduits not greater than 10 mm larger than the outside diameter of the conduit.</w:t>
      </w:r>
    </w:p>
    <w:p w14:paraId="243167AE" w14:textId="77777777" w:rsidR="00042116" w:rsidRPr="00CD1105" w:rsidRDefault="00000000" w:rsidP="00042116">
      <w:r w:rsidRPr="00CD1105">
        <w:t>Install pits so that lids are level with the adjacent finished surface and backfill in accordance with the DUCTING AND CONDUITS Section.</w:t>
      </w:r>
    </w:p>
    <w:p w14:paraId="16633D27" w14:textId="77777777" w:rsidR="00042116" w:rsidRPr="00F60228" w:rsidRDefault="00000000" w:rsidP="00042116">
      <w:pPr>
        <w:pStyle w:val="Heading3"/>
      </w:pPr>
      <w:bookmarkStart w:id="1303" w:name="_Toc390823925"/>
      <w:bookmarkStart w:id="1304" w:name="_Toc391429617"/>
      <w:bookmarkStart w:id="1305" w:name="_Toc396097055"/>
      <w:bookmarkStart w:id="1306" w:name="_Toc398800685"/>
      <w:r w:rsidRPr="00F60228">
        <w:t>Detector Pits</w:t>
      </w:r>
      <w:bookmarkEnd w:id="1303"/>
      <w:bookmarkEnd w:id="1304"/>
      <w:bookmarkEnd w:id="1305"/>
      <w:bookmarkEnd w:id="1306"/>
    </w:p>
    <w:p w14:paraId="782DCAD2" w14:textId="77777777" w:rsidR="00042116" w:rsidRPr="00CD1105" w:rsidRDefault="00000000" w:rsidP="00042116">
      <w:r w:rsidRPr="00CD1105">
        <w:t>Provide detector pits to house joints in loop detector feeder cable.</w:t>
      </w:r>
    </w:p>
    <w:p w14:paraId="0FCAC956" w14:textId="77777777" w:rsidR="00042116" w:rsidRPr="00CD1105" w:rsidRDefault="00000000" w:rsidP="00042116">
      <w:r w:rsidRPr="00CD1105">
        <w:t>Pi</w:t>
      </w:r>
      <w:r>
        <w:t>ts to be HR Products Model No. </w:t>
      </w:r>
      <w:r w:rsidRPr="00CD1105">
        <w:t>1420 or similar.</w:t>
      </w:r>
    </w:p>
    <w:p w14:paraId="719AA335" w14:textId="77777777" w:rsidR="00042116" w:rsidRPr="00CD1105" w:rsidRDefault="00000000" w:rsidP="00042116">
      <w:r w:rsidRPr="00CD1105">
        <w:lastRenderedPageBreak/>
        <w:t>Bed the pits on 75 mm thickness of compacted sand.</w:t>
      </w:r>
    </w:p>
    <w:p w14:paraId="54742695" w14:textId="77777777" w:rsidR="00042116" w:rsidRPr="00CD1105" w:rsidRDefault="00000000" w:rsidP="00042116">
      <w:r w:rsidRPr="00CD1105">
        <w:t>Backfill in accordance with the DUCTING AND CONDUITS Section.</w:t>
      </w:r>
    </w:p>
    <w:p w14:paraId="06F90590" w14:textId="77777777" w:rsidR="00042116" w:rsidRPr="00F60228" w:rsidRDefault="00000000" w:rsidP="00042116">
      <w:pPr>
        <w:pStyle w:val="Heading3"/>
      </w:pPr>
      <w:r w:rsidRPr="00F60228">
        <w:t>Inspections – Witness Point</w:t>
      </w:r>
    </w:p>
    <w:p w14:paraId="1A571A37" w14:textId="77777777" w:rsidR="00042116" w:rsidRPr="00CD1105" w:rsidRDefault="00000000" w:rsidP="00042116">
      <w:r w:rsidRPr="00F60228">
        <w:rPr>
          <w:b/>
        </w:rPr>
        <w:t>Witness point</w:t>
      </w:r>
      <w:r w:rsidRPr="00604AB3">
        <w:t xml:space="preserve"> -</w:t>
      </w:r>
      <w:r w:rsidRPr="00CD1105">
        <w:t xml:space="preserve"> Give 24 </w:t>
      </w:r>
      <w:proofErr w:type="spellStart"/>
      <w:r w:rsidRPr="00CD1105">
        <w:t>hours notice</w:t>
      </w:r>
      <w:proofErr w:type="spellEnd"/>
      <w:r w:rsidRPr="00CD1105">
        <w:t xml:space="preserve"> to the Superintendent for inspection of excavations for pedestals, bases and conduits.</w:t>
      </w:r>
    </w:p>
    <w:p w14:paraId="1A956C9A" w14:textId="77777777" w:rsidR="00042116" w:rsidRPr="00F60228" w:rsidRDefault="00000000" w:rsidP="00042116">
      <w:pPr>
        <w:pStyle w:val="Heading2"/>
      </w:pPr>
      <w:bookmarkStart w:id="1307" w:name="_Toc390823928"/>
      <w:bookmarkStart w:id="1308" w:name="_Toc391429620"/>
      <w:bookmarkStart w:id="1309" w:name="_Toc396097058"/>
      <w:bookmarkStart w:id="1310" w:name="_Toc398800688"/>
      <w:r w:rsidRPr="00F60228">
        <w:t>Pedestrian Push Button Assemblies</w:t>
      </w:r>
      <w:bookmarkEnd w:id="1307"/>
      <w:bookmarkEnd w:id="1308"/>
      <w:bookmarkEnd w:id="1309"/>
      <w:bookmarkEnd w:id="1310"/>
    </w:p>
    <w:p w14:paraId="71740165" w14:textId="77777777" w:rsidR="00042116" w:rsidRDefault="00000000" w:rsidP="00042116">
      <w:r w:rsidRPr="00927172">
        <w:t>Pedestrian push button assemblies to be NT Standard LED Type by Aldridge Traffic Systems Pty. Ltd., or a similar product with prior approval by Superintendent.</w:t>
      </w:r>
    </w:p>
    <w:p w14:paraId="0A667B67" w14:textId="77777777" w:rsidR="00042116" w:rsidRPr="00CD1105" w:rsidRDefault="00000000" w:rsidP="00042116">
      <w:r>
        <w:t>Refer to CS 1505 and CS 1506.</w:t>
      </w:r>
    </w:p>
    <w:p w14:paraId="1898CDB3" w14:textId="77777777" w:rsidR="00042116" w:rsidRPr="00CD1105" w:rsidRDefault="00000000" w:rsidP="00042116">
      <w:r w:rsidRPr="00CD1105">
        <w:t>Install pedestrian push buttons onto pedestal and mast arms as specified.</w:t>
      </w:r>
    </w:p>
    <w:p w14:paraId="3918171B" w14:textId="77777777" w:rsidR="00042116" w:rsidRPr="00F60228" w:rsidRDefault="00000000" w:rsidP="00042116">
      <w:pPr>
        <w:pStyle w:val="Heading2"/>
      </w:pPr>
      <w:bookmarkStart w:id="1311" w:name="_Toc390823929"/>
      <w:bookmarkStart w:id="1312" w:name="_Toc391429621"/>
      <w:bookmarkStart w:id="1313" w:name="_Toc396097059"/>
      <w:bookmarkStart w:id="1314" w:name="_Toc398800689"/>
      <w:r w:rsidRPr="00F60228">
        <w:t>Audio</w:t>
      </w:r>
      <w:r w:rsidRPr="00F60228">
        <w:noBreakHyphen/>
        <w:t>Tactile Traffic Signal Equipment</w:t>
      </w:r>
      <w:bookmarkEnd w:id="1311"/>
      <w:bookmarkEnd w:id="1312"/>
      <w:bookmarkEnd w:id="1313"/>
      <w:bookmarkEnd w:id="1314"/>
    </w:p>
    <w:p w14:paraId="6C3B40CC" w14:textId="77777777" w:rsidR="00042116" w:rsidRPr="00F60228" w:rsidRDefault="00000000" w:rsidP="00042116">
      <w:pPr>
        <w:pStyle w:val="Heading3"/>
      </w:pPr>
      <w:bookmarkStart w:id="1315" w:name="_Toc390823930"/>
      <w:bookmarkStart w:id="1316" w:name="_Toc391429622"/>
      <w:bookmarkStart w:id="1317" w:name="_Toc396097060"/>
      <w:bookmarkStart w:id="1318" w:name="_Toc398800690"/>
      <w:r w:rsidRPr="00F60228">
        <w:t>General</w:t>
      </w:r>
      <w:bookmarkEnd w:id="1315"/>
      <w:bookmarkEnd w:id="1316"/>
      <w:bookmarkEnd w:id="1317"/>
      <w:bookmarkEnd w:id="1318"/>
    </w:p>
    <w:p w14:paraId="3831B1B8" w14:textId="77777777" w:rsidR="00042116" w:rsidRPr="00927172" w:rsidRDefault="00000000" w:rsidP="00042116">
      <w:r w:rsidRPr="00CD1105">
        <w:t xml:space="preserve">Provide equipment additional to the provisions of AS 2353 to generate audio and tactile signals at </w:t>
      </w:r>
      <w:r w:rsidRPr="00927172">
        <w:t>stations.</w:t>
      </w:r>
    </w:p>
    <w:p w14:paraId="657BB0FD" w14:textId="77777777" w:rsidR="00042116" w:rsidRPr="00927172" w:rsidRDefault="00000000" w:rsidP="00042116">
      <w:r w:rsidRPr="00927172">
        <w:t>Audio-tactile driver to be NT Standard LED Type by Aldridge Traffic Systems Pty. Ltd., or a similar product with prior approval by Superintendent.</w:t>
      </w:r>
    </w:p>
    <w:p w14:paraId="5541CF3F" w14:textId="77777777" w:rsidR="00042116" w:rsidRPr="00F60228" w:rsidRDefault="00000000" w:rsidP="00042116">
      <w:pPr>
        <w:pStyle w:val="Heading2"/>
      </w:pPr>
      <w:bookmarkStart w:id="1319" w:name="_Toc390823932"/>
      <w:bookmarkStart w:id="1320" w:name="_Toc391429624"/>
      <w:bookmarkStart w:id="1321" w:name="_Toc396097062"/>
      <w:bookmarkStart w:id="1322" w:name="_Toc398800692"/>
      <w:r w:rsidRPr="00F60228">
        <w:t>Scats Facilities</w:t>
      </w:r>
      <w:bookmarkEnd w:id="1319"/>
      <w:bookmarkEnd w:id="1320"/>
      <w:bookmarkEnd w:id="1321"/>
      <w:bookmarkEnd w:id="1322"/>
    </w:p>
    <w:p w14:paraId="58B88EF5" w14:textId="77777777" w:rsidR="00042116" w:rsidRPr="00F60228" w:rsidRDefault="00000000" w:rsidP="00042116">
      <w:pPr>
        <w:pStyle w:val="Heading3"/>
      </w:pPr>
      <w:bookmarkStart w:id="1323" w:name="_Toc390823933"/>
      <w:bookmarkStart w:id="1324" w:name="_Toc391429625"/>
      <w:bookmarkStart w:id="1325" w:name="_Toc396097063"/>
      <w:bookmarkStart w:id="1326" w:name="_Toc398800693"/>
      <w:r w:rsidRPr="00F60228">
        <w:t>Communications Isolation Pillar</w:t>
      </w:r>
      <w:bookmarkEnd w:id="1323"/>
      <w:bookmarkEnd w:id="1324"/>
      <w:bookmarkEnd w:id="1325"/>
      <w:bookmarkEnd w:id="1326"/>
    </w:p>
    <w:p w14:paraId="3B513C7F" w14:textId="77777777" w:rsidR="00042116" w:rsidRDefault="00000000" w:rsidP="00042116">
      <w:r w:rsidRPr="00CD1105">
        <w:t>Supply and install pillar including foundation and mounting facilities as specified.</w:t>
      </w:r>
    </w:p>
    <w:p w14:paraId="368AB8C4" w14:textId="77777777" w:rsidR="00042116" w:rsidRPr="00CD1105" w:rsidRDefault="00000000" w:rsidP="00042116">
      <w:r>
        <w:t>Refer to CS 1504.</w:t>
      </w:r>
    </w:p>
    <w:p w14:paraId="02DF0EE0" w14:textId="77777777" w:rsidR="00042116" w:rsidRPr="00CD1105" w:rsidRDefault="00000000" w:rsidP="00042116">
      <w:r>
        <w:t>I</w:t>
      </w:r>
      <w:r w:rsidRPr="00CD1105">
        <w:t>nstall Zephyr Products model A4 isolation device as compatible with Telstra approval number R82/101.</w:t>
      </w:r>
      <w:r>
        <w:t>Provided by the Principal.</w:t>
      </w:r>
    </w:p>
    <w:p w14:paraId="424A486B" w14:textId="77777777" w:rsidR="00042116" w:rsidRPr="00F60228" w:rsidRDefault="00000000" w:rsidP="00042116">
      <w:pPr>
        <w:pStyle w:val="Heading3"/>
      </w:pPr>
      <w:bookmarkStart w:id="1327" w:name="_Toc390823934"/>
      <w:bookmarkStart w:id="1328" w:name="_Toc391429626"/>
      <w:bookmarkStart w:id="1329" w:name="_Toc396097064"/>
      <w:bookmarkStart w:id="1330" w:name="_Toc398800694"/>
      <w:r w:rsidRPr="00F60228">
        <w:t>Connections Between Controller and Communications Isolation Pillar</w:t>
      </w:r>
      <w:bookmarkEnd w:id="1327"/>
      <w:bookmarkEnd w:id="1328"/>
      <w:bookmarkEnd w:id="1329"/>
      <w:bookmarkEnd w:id="1330"/>
    </w:p>
    <w:p w14:paraId="36C90EAF" w14:textId="77777777" w:rsidR="00042116" w:rsidRPr="00927172" w:rsidRDefault="00000000" w:rsidP="00042116">
      <w:r w:rsidRPr="00927172">
        <w:t>Supply and install Class 12 white PVC conduit with 300 mm radius bends and draw wire.</w:t>
      </w:r>
    </w:p>
    <w:p w14:paraId="5A4529F0" w14:textId="77777777" w:rsidR="00042116" w:rsidRPr="00927172" w:rsidRDefault="00000000" w:rsidP="00042116">
      <w:r w:rsidRPr="00927172">
        <w:t>Supply and install Telcon type P3102 CS/NJ/PVC cable or equivalent.</w:t>
      </w:r>
    </w:p>
    <w:p w14:paraId="2A66B847" w14:textId="77777777" w:rsidR="00042116" w:rsidRPr="00927172" w:rsidRDefault="00000000" w:rsidP="00042116">
      <w:r w:rsidRPr="00927172">
        <w:t>Complete all connections between intersection controller and communications isolation pillar.</w:t>
      </w:r>
    </w:p>
    <w:p w14:paraId="41B83856" w14:textId="77777777" w:rsidR="00042116" w:rsidRPr="00F60228" w:rsidRDefault="00000000" w:rsidP="00042116">
      <w:pPr>
        <w:pStyle w:val="Heading3"/>
      </w:pPr>
      <w:bookmarkStart w:id="1331" w:name="_Toc390823935"/>
      <w:bookmarkStart w:id="1332" w:name="_Toc391429627"/>
      <w:bookmarkStart w:id="1333" w:name="_Toc396097065"/>
      <w:bookmarkStart w:id="1334" w:name="_Toc398800695"/>
      <w:r w:rsidRPr="00F60228">
        <w:t>Connection to Telstra Pit</w:t>
      </w:r>
      <w:bookmarkEnd w:id="1331"/>
      <w:bookmarkEnd w:id="1332"/>
      <w:bookmarkEnd w:id="1333"/>
      <w:bookmarkEnd w:id="1334"/>
      <w:r w:rsidRPr="00F60228">
        <w:t xml:space="preserve"> – Hold Point </w:t>
      </w:r>
    </w:p>
    <w:p w14:paraId="53560C17" w14:textId="77777777" w:rsidR="00042116" w:rsidRPr="005B7A75" w:rsidRDefault="00000000" w:rsidP="00042116">
      <w:pPr>
        <w:rPr>
          <w:b/>
        </w:rPr>
      </w:pPr>
      <w:r w:rsidRPr="005B7A75">
        <w:rPr>
          <w:b/>
        </w:rPr>
        <w:t>Connection to Telstra Pit from Communications Isolation Pillar</w:t>
      </w:r>
    </w:p>
    <w:p w14:paraId="271AA7D2" w14:textId="77777777" w:rsidR="00042116" w:rsidRPr="00927172" w:rsidRDefault="00000000" w:rsidP="00042116">
      <w:r w:rsidRPr="00927172">
        <w:t>Supply and install Class 12 white PVC conduit with 300 mm radius bends and draw wires.</w:t>
      </w:r>
    </w:p>
    <w:p w14:paraId="44A4F87C" w14:textId="77777777" w:rsidR="00042116" w:rsidRPr="00927172" w:rsidRDefault="00000000" w:rsidP="00042116">
      <w:r w:rsidRPr="00927172">
        <w:t>Connection into Telstra point of entry shall be undertaken under Telstra supervision and as per Telstra requirements.</w:t>
      </w:r>
    </w:p>
    <w:p w14:paraId="07DD74AF" w14:textId="77777777" w:rsidR="00042116" w:rsidRDefault="00000000" w:rsidP="00042116">
      <w:r w:rsidRPr="00927172">
        <w:t>Provision and connection of Telstra cable from Telstra pit to the isolation pillar is the responsibility of Telstra.</w:t>
      </w:r>
    </w:p>
    <w:p w14:paraId="55D20390" w14:textId="77777777" w:rsidR="00042116" w:rsidRPr="00EA0D45" w:rsidRDefault="00000000" w:rsidP="00042116">
      <w:r w:rsidRPr="00927172">
        <w:rPr>
          <w:b/>
        </w:rPr>
        <w:t>Hold Point</w:t>
      </w:r>
      <w:r>
        <w:rPr>
          <w:b/>
        </w:rPr>
        <w:t xml:space="preserve"> </w:t>
      </w:r>
      <w:r w:rsidRPr="00927172">
        <w:rPr>
          <w:b/>
        </w:rPr>
        <w:t>-</w:t>
      </w:r>
      <w:r>
        <w:rPr>
          <w:b/>
        </w:rPr>
        <w:t xml:space="preserve"> </w:t>
      </w:r>
      <w:r w:rsidRPr="00EA0D45">
        <w:t>Provide documentary</w:t>
      </w:r>
      <w:r>
        <w:t xml:space="preserve"> evidence that the installation is approved by Telstra.</w:t>
      </w:r>
    </w:p>
    <w:p w14:paraId="74DF88AC" w14:textId="77777777" w:rsidR="00042116" w:rsidRPr="00F60228" w:rsidRDefault="00000000" w:rsidP="00042116">
      <w:pPr>
        <w:pStyle w:val="Heading2"/>
      </w:pPr>
      <w:bookmarkStart w:id="1335" w:name="_Toc390823936"/>
      <w:bookmarkStart w:id="1336" w:name="_Toc391429628"/>
      <w:bookmarkStart w:id="1337" w:name="_Toc396097066"/>
      <w:bookmarkStart w:id="1338" w:name="_Toc398800696"/>
      <w:r w:rsidRPr="00F60228">
        <w:lastRenderedPageBreak/>
        <w:t>Documents And Plans</w:t>
      </w:r>
      <w:bookmarkEnd w:id="1335"/>
      <w:bookmarkEnd w:id="1336"/>
      <w:bookmarkEnd w:id="1337"/>
      <w:bookmarkEnd w:id="1338"/>
      <w:r w:rsidRPr="00F60228">
        <w:t xml:space="preserve"> – </w:t>
      </w:r>
      <w:r w:rsidR="003E7F32" w:rsidRPr="00F60228">
        <w:t>Hold Point</w:t>
      </w:r>
    </w:p>
    <w:p w14:paraId="3E8B14C3" w14:textId="77777777" w:rsidR="00042116" w:rsidRDefault="00000000" w:rsidP="00042116">
      <w:r>
        <w:rPr>
          <w:b/>
        </w:rPr>
        <w:t xml:space="preserve">Hold Point - </w:t>
      </w:r>
      <w:r w:rsidRPr="00CD1105">
        <w:t>Submit to the Superintendent one complete set of As Constructed Drawings and completed Cable Layout and Connection Chart before the issue of the Certificate of Practical Completion.</w:t>
      </w:r>
    </w:p>
    <w:p w14:paraId="78A8546E" w14:textId="77777777" w:rsidR="00042116" w:rsidRPr="00581F9C" w:rsidRDefault="00000000" w:rsidP="00042116">
      <w:pPr>
        <w:rPr>
          <w:b/>
        </w:rPr>
      </w:pPr>
      <w:r>
        <w:t xml:space="preserve">Refer to the </w:t>
      </w:r>
      <w:r>
        <w:rPr>
          <w:b/>
        </w:rPr>
        <w:t>As Constructed Information</w:t>
      </w:r>
      <w:r w:rsidRPr="00581F9C">
        <w:t xml:space="preserve"> clause in </w:t>
      </w:r>
      <w:r>
        <w:t>MISCELLANEOUS PROVISIONS.</w:t>
      </w:r>
    </w:p>
    <w:p w14:paraId="6CBBE6C3" w14:textId="77777777" w:rsidR="00042116" w:rsidRPr="00F60228" w:rsidRDefault="00000000" w:rsidP="00042116">
      <w:pPr>
        <w:pStyle w:val="Heading2"/>
      </w:pPr>
      <w:bookmarkStart w:id="1339" w:name="_Toc390823937"/>
      <w:bookmarkStart w:id="1340" w:name="_Toc391429629"/>
      <w:bookmarkStart w:id="1341" w:name="_Toc396097067"/>
      <w:bookmarkStart w:id="1342" w:name="_Toc398800697"/>
      <w:r w:rsidRPr="00F60228">
        <w:t xml:space="preserve">Checking And Testing – </w:t>
      </w:r>
      <w:bookmarkEnd w:id="1339"/>
      <w:bookmarkEnd w:id="1340"/>
      <w:bookmarkEnd w:id="1341"/>
      <w:bookmarkEnd w:id="1342"/>
      <w:r w:rsidR="003E7F32" w:rsidRPr="00F60228">
        <w:t>Witness Point</w:t>
      </w:r>
    </w:p>
    <w:p w14:paraId="7F90A8C4" w14:textId="77777777" w:rsidR="00042116" w:rsidRDefault="00000000" w:rsidP="00042116">
      <w:r w:rsidRPr="00B71F63">
        <w:rPr>
          <w:b/>
        </w:rPr>
        <w:t xml:space="preserve">Witness </w:t>
      </w:r>
      <w:r>
        <w:rPr>
          <w:b/>
        </w:rPr>
        <w:t>P</w:t>
      </w:r>
      <w:r w:rsidRPr="00B71F63">
        <w:rPr>
          <w:b/>
        </w:rPr>
        <w:t>oint -</w:t>
      </w:r>
      <w:r w:rsidRPr="00CD1105">
        <w:t xml:space="preserve"> Give 24 </w:t>
      </w:r>
      <w:proofErr w:type="spellStart"/>
      <w:r w:rsidRPr="00CD1105">
        <w:t>hours notice</w:t>
      </w:r>
      <w:proofErr w:type="spellEnd"/>
      <w:r w:rsidRPr="00CD1105">
        <w:t xml:space="preserve"> for checking and testing signal controller</w:t>
      </w:r>
      <w:r>
        <w:t>s</w:t>
      </w:r>
      <w:r w:rsidRPr="00CD1105">
        <w:t>, cabling and lanterns.</w:t>
      </w:r>
    </w:p>
    <w:p w14:paraId="6BA776FD" w14:textId="77777777" w:rsidR="007D37D8" w:rsidRDefault="007D37D8" w:rsidP="007D37D8"/>
    <w:p w14:paraId="128CB7A2" w14:textId="77777777" w:rsidR="00F60228" w:rsidRPr="007D37D8" w:rsidRDefault="00F60228" w:rsidP="007D37D8"/>
    <w:p w14:paraId="3B6D6EBC" w14:textId="77777777" w:rsidR="00923E9B" w:rsidRDefault="00000000" w:rsidP="00923E9B">
      <w:pPr>
        <w:pStyle w:val="Heading1"/>
      </w:pPr>
      <w:bookmarkStart w:id="1343" w:name="_Toc256000021"/>
      <w:bookmarkStart w:id="1344" w:name="_Toc390823953"/>
      <w:bookmarkStart w:id="1345" w:name="_Toc391429645"/>
      <w:bookmarkStart w:id="1346" w:name="_Toc391438552"/>
      <w:bookmarkStart w:id="1347" w:name="_Toc396097083"/>
      <w:bookmarkStart w:id="1348" w:name="_Toc398800713"/>
      <w:bookmarkStart w:id="1349" w:name="_Toc134020440"/>
      <w:r w:rsidRPr="00FD385A">
        <w:t>Traffic Counting Stations</w:t>
      </w:r>
      <w:bookmarkEnd w:id="1343"/>
      <w:bookmarkEnd w:id="1344"/>
      <w:bookmarkEnd w:id="1345"/>
      <w:bookmarkEnd w:id="1346"/>
      <w:bookmarkEnd w:id="1347"/>
      <w:bookmarkEnd w:id="1348"/>
      <w:bookmarkEnd w:id="1349"/>
    </w:p>
    <w:p w14:paraId="703DF491" w14:textId="77777777" w:rsidR="003F40F4" w:rsidRPr="006B5C49" w:rsidRDefault="00000000" w:rsidP="003F40F4">
      <w:r>
        <w:t>DIPL Roadworks Master – January 2024</w:t>
      </w:r>
    </w:p>
    <w:p w14:paraId="13DC4974" w14:textId="77777777" w:rsidR="003F40F4" w:rsidRDefault="00000000" w:rsidP="003F40F4">
      <w:pPr>
        <w:pStyle w:val="Heading2"/>
        <w:ind w:left="612" w:hanging="612"/>
      </w:pPr>
      <w:bookmarkStart w:id="1350" w:name="_Toc390823954"/>
      <w:bookmarkStart w:id="1351" w:name="_Toc391429646"/>
      <w:bookmarkStart w:id="1352" w:name="_Toc396097084"/>
      <w:bookmarkStart w:id="1353" w:name="_Toc398800714"/>
      <w:r>
        <w:t>Cross References</w:t>
      </w:r>
    </w:p>
    <w:p w14:paraId="04FA947A" w14:textId="77777777" w:rsidR="003F40F4" w:rsidRDefault="00000000" w:rsidP="003F40F4">
      <w:r>
        <w:rPr>
          <w:lang w:val="en-US"/>
        </w:rPr>
        <w:t xml:space="preserve">MISCELLANEOUS PROVISIONS, for </w:t>
      </w:r>
      <w:r>
        <w:rPr>
          <w:b/>
        </w:rPr>
        <w:t>Utilities and Other Services Passing Under Existing Pavements.</w:t>
      </w:r>
    </w:p>
    <w:p w14:paraId="1C1EBBAD" w14:textId="77777777" w:rsidR="003F40F4" w:rsidRDefault="00000000" w:rsidP="003F40F4">
      <w:r>
        <w:t>PROVISION FOR TRAFFIC</w:t>
      </w:r>
    </w:p>
    <w:p w14:paraId="6212ADE4" w14:textId="77777777" w:rsidR="003F40F4" w:rsidRDefault="00000000" w:rsidP="003F40F4">
      <w:r>
        <w:t>EARTHWORKS</w:t>
      </w:r>
    </w:p>
    <w:p w14:paraId="01A60010" w14:textId="77777777" w:rsidR="003F40F4" w:rsidRPr="006B5C49" w:rsidRDefault="00000000" w:rsidP="003F40F4">
      <w:r>
        <w:t>DUCTING AND CONDUITS</w:t>
      </w:r>
    </w:p>
    <w:p w14:paraId="585D1F6E" w14:textId="77777777" w:rsidR="003F40F4" w:rsidRPr="00FD385A" w:rsidRDefault="00000000" w:rsidP="003F40F4">
      <w:pPr>
        <w:pStyle w:val="Heading2"/>
      </w:pPr>
      <w:r w:rsidRPr="00FD385A">
        <w:t>Standards</w:t>
      </w:r>
      <w:r>
        <w:t xml:space="preserve"> and Publications</w:t>
      </w:r>
    </w:p>
    <w:p w14:paraId="078BB2F4" w14:textId="77777777" w:rsidR="003F40F4" w:rsidRDefault="00000000" w:rsidP="003F40F4">
      <w:r w:rsidRPr="00C43677">
        <w:t>Conform to the following Standards and Publication</w:t>
      </w:r>
      <w:r>
        <w:t>s</w:t>
      </w:r>
      <w:r w:rsidRPr="00C43677">
        <w:t xml:space="preserve"> unless specified otherwise</w:t>
      </w:r>
      <w:r>
        <w:t>.</w:t>
      </w:r>
    </w:p>
    <w:p w14:paraId="155D007A" w14:textId="77777777" w:rsidR="003F40F4" w:rsidRPr="00C43677" w:rsidRDefault="00000000" w:rsidP="003F40F4">
      <w:pPr>
        <w:pStyle w:val="Heading3"/>
      </w:pPr>
      <w:r>
        <w:t>Australian Standards</w:t>
      </w:r>
    </w:p>
    <w:tbl>
      <w:tblPr>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2972"/>
        <w:gridCol w:w="7336"/>
      </w:tblGrid>
      <w:tr w:rsidR="009838DF" w14:paraId="7F5CFFA3" w14:textId="77777777" w:rsidTr="0097597A">
        <w:trPr>
          <w:tblHeader/>
        </w:trPr>
        <w:tc>
          <w:tcPr>
            <w:tcW w:w="10308" w:type="dxa"/>
            <w:gridSpan w:val="2"/>
          </w:tcPr>
          <w:p w14:paraId="2BE806E3" w14:textId="77777777" w:rsidR="003F40F4" w:rsidRPr="002E7428" w:rsidRDefault="00000000" w:rsidP="0097597A">
            <w:r>
              <w:rPr>
                <w:b/>
              </w:rPr>
              <w:t>Table – Australian Standards</w:t>
            </w:r>
          </w:p>
        </w:tc>
      </w:tr>
      <w:tr w:rsidR="009838DF" w14:paraId="6FAEE4AB" w14:textId="77777777" w:rsidTr="0097597A">
        <w:trPr>
          <w:tblHeader/>
        </w:trPr>
        <w:tc>
          <w:tcPr>
            <w:tcW w:w="10308" w:type="dxa"/>
            <w:gridSpan w:val="2"/>
          </w:tcPr>
          <w:p w14:paraId="2DC813DE" w14:textId="77777777" w:rsidR="003F40F4" w:rsidRPr="002E7428" w:rsidRDefault="00000000" w:rsidP="0097597A">
            <w:r>
              <w:t>Use Standards, and their amendments, current as at the date for the close of tenders except where different editions and/or amendments are required by statutory authorities</w:t>
            </w:r>
            <w:r w:rsidRPr="00B019AC">
              <w:rPr>
                <w:rFonts w:cs="Arial"/>
              </w:rPr>
              <w:t>, including, but not limited to, NATA and the National Construction Code including</w:t>
            </w:r>
            <w:r>
              <w:rPr>
                <w:rFonts w:cs="Arial"/>
              </w:rPr>
              <w:t xml:space="preserve"> the Building Code of Australia</w:t>
            </w:r>
            <w:r>
              <w:t>.</w:t>
            </w:r>
          </w:p>
        </w:tc>
      </w:tr>
      <w:tr w:rsidR="009838DF" w14:paraId="7E57C63A" w14:textId="77777777" w:rsidTr="0097597A">
        <w:trPr>
          <w:tblHeader/>
        </w:trPr>
        <w:tc>
          <w:tcPr>
            <w:tcW w:w="2972" w:type="dxa"/>
          </w:tcPr>
          <w:p w14:paraId="238756BB" w14:textId="77777777" w:rsidR="003F40F4" w:rsidRPr="00465317" w:rsidRDefault="00000000" w:rsidP="0097597A">
            <w:pPr>
              <w:rPr>
                <w:b/>
              </w:rPr>
            </w:pPr>
            <w:r>
              <w:rPr>
                <w:b/>
              </w:rPr>
              <w:t>Designation</w:t>
            </w:r>
          </w:p>
        </w:tc>
        <w:tc>
          <w:tcPr>
            <w:tcW w:w="7336" w:type="dxa"/>
          </w:tcPr>
          <w:p w14:paraId="1A16F8E9" w14:textId="77777777" w:rsidR="003F40F4" w:rsidRPr="00465317" w:rsidRDefault="00000000" w:rsidP="0097597A">
            <w:pPr>
              <w:rPr>
                <w:b/>
              </w:rPr>
            </w:pPr>
            <w:r>
              <w:rPr>
                <w:b/>
              </w:rPr>
              <w:t>Title</w:t>
            </w:r>
          </w:p>
        </w:tc>
      </w:tr>
      <w:tr w:rsidR="009838DF" w14:paraId="28D33DAC" w14:textId="77777777" w:rsidTr="0097597A">
        <w:tc>
          <w:tcPr>
            <w:tcW w:w="2972" w:type="dxa"/>
          </w:tcPr>
          <w:p w14:paraId="085C9922" w14:textId="77777777" w:rsidR="003F40F4" w:rsidRPr="006D236A" w:rsidRDefault="00000000" w:rsidP="0097597A">
            <w:r w:rsidRPr="006D236A">
              <w:t>AS 1012</w:t>
            </w:r>
          </w:p>
        </w:tc>
        <w:tc>
          <w:tcPr>
            <w:tcW w:w="7336" w:type="dxa"/>
          </w:tcPr>
          <w:p w14:paraId="636B5CC8" w14:textId="77777777" w:rsidR="003F40F4" w:rsidRPr="006D236A" w:rsidRDefault="00000000" w:rsidP="0097597A">
            <w:r w:rsidRPr="006D236A">
              <w:t>Methods of testing concrete.</w:t>
            </w:r>
          </w:p>
        </w:tc>
      </w:tr>
      <w:tr w:rsidR="009838DF" w14:paraId="7D8639D9" w14:textId="77777777" w:rsidTr="0097597A">
        <w:tc>
          <w:tcPr>
            <w:tcW w:w="2972" w:type="dxa"/>
          </w:tcPr>
          <w:p w14:paraId="4AF1C13B" w14:textId="77777777" w:rsidR="003F40F4" w:rsidRPr="006D236A" w:rsidRDefault="00000000" w:rsidP="0097597A">
            <w:r w:rsidRPr="006D236A">
              <w:t>AS 1160</w:t>
            </w:r>
          </w:p>
        </w:tc>
        <w:tc>
          <w:tcPr>
            <w:tcW w:w="7336" w:type="dxa"/>
          </w:tcPr>
          <w:p w14:paraId="378ED4CB" w14:textId="77777777" w:rsidR="003F40F4" w:rsidRPr="006D236A" w:rsidRDefault="00000000" w:rsidP="0097597A">
            <w:r w:rsidRPr="006D236A">
              <w:t>Bitumen emulsions for the construction and maintenance of pavements.</w:t>
            </w:r>
          </w:p>
        </w:tc>
      </w:tr>
      <w:tr w:rsidR="009838DF" w14:paraId="2D5210F3" w14:textId="77777777" w:rsidTr="0097597A">
        <w:tc>
          <w:tcPr>
            <w:tcW w:w="2972" w:type="dxa"/>
          </w:tcPr>
          <w:p w14:paraId="21662C53" w14:textId="77777777" w:rsidR="003F40F4" w:rsidRPr="006D236A" w:rsidRDefault="00000000" w:rsidP="0097597A">
            <w:r w:rsidRPr="006D236A">
              <w:t>AS /NZS 1252</w:t>
            </w:r>
          </w:p>
        </w:tc>
        <w:tc>
          <w:tcPr>
            <w:tcW w:w="7336" w:type="dxa"/>
          </w:tcPr>
          <w:p w14:paraId="67BF349B" w14:textId="77777777" w:rsidR="003F40F4" w:rsidRPr="006D236A" w:rsidRDefault="00000000" w:rsidP="0097597A">
            <w:r w:rsidRPr="006D236A">
              <w:t>High strength steel bolts with associated nuts and washers for structural engineering.</w:t>
            </w:r>
          </w:p>
        </w:tc>
      </w:tr>
      <w:tr w:rsidR="009838DF" w14:paraId="55A27775" w14:textId="77777777" w:rsidTr="0097597A">
        <w:tc>
          <w:tcPr>
            <w:tcW w:w="2972" w:type="dxa"/>
          </w:tcPr>
          <w:p w14:paraId="406110AC" w14:textId="77777777" w:rsidR="003F40F4" w:rsidRPr="006D236A" w:rsidRDefault="00000000" w:rsidP="0097597A">
            <w:r w:rsidRPr="006D236A">
              <w:t>AS 1397</w:t>
            </w:r>
          </w:p>
        </w:tc>
        <w:tc>
          <w:tcPr>
            <w:tcW w:w="7336" w:type="dxa"/>
          </w:tcPr>
          <w:p w14:paraId="66C95A84" w14:textId="77777777" w:rsidR="003F40F4" w:rsidRPr="006D236A" w:rsidRDefault="00000000" w:rsidP="0097597A">
            <w:r w:rsidRPr="006D236A">
              <w:t xml:space="preserve">Continuous hot-dip metallic coated steel sheet and strip - Coatings of zinc and zinc alloyed with aluminium and magnesium </w:t>
            </w:r>
          </w:p>
        </w:tc>
      </w:tr>
      <w:tr w:rsidR="009838DF" w14:paraId="0A059716" w14:textId="77777777" w:rsidTr="0097597A">
        <w:tc>
          <w:tcPr>
            <w:tcW w:w="2972" w:type="dxa"/>
          </w:tcPr>
          <w:p w14:paraId="54CDA6DC" w14:textId="77777777" w:rsidR="003F40F4" w:rsidRPr="006D236A" w:rsidRDefault="00000000" w:rsidP="0097597A">
            <w:r>
              <w:t>AS</w:t>
            </w:r>
            <w:r w:rsidRPr="006D236A">
              <w:t>/NZS 2053(series)</w:t>
            </w:r>
          </w:p>
        </w:tc>
        <w:tc>
          <w:tcPr>
            <w:tcW w:w="7336" w:type="dxa"/>
          </w:tcPr>
          <w:p w14:paraId="70871A37" w14:textId="77777777" w:rsidR="003F40F4" w:rsidRPr="006D236A" w:rsidRDefault="00000000" w:rsidP="0097597A">
            <w:r w:rsidRPr="006D236A">
              <w:t>Conduits and fittings for electrical installations.</w:t>
            </w:r>
          </w:p>
        </w:tc>
      </w:tr>
      <w:tr w:rsidR="009838DF" w14:paraId="13CE7098" w14:textId="77777777" w:rsidTr="0097597A">
        <w:tc>
          <w:tcPr>
            <w:tcW w:w="2972" w:type="dxa"/>
          </w:tcPr>
          <w:p w14:paraId="1381D813" w14:textId="77777777" w:rsidR="003F40F4" w:rsidRPr="006D236A" w:rsidRDefault="00000000" w:rsidP="0097597A">
            <w:r w:rsidRPr="006D236A">
              <w:t>AS/NZS 2276(series)</w:t>
            </w:r>
          </w:p>
        </w:tc>
        <w:tc>
          <w:tcPr>
            <w:tcW w:w="7336" w:type="dxa"/>
          </w:tcPr>
          <w:p w14:paraId="774B0367" w14:textId="77777777" w:rsidR="003F40F4" w:rsidRPr="006D236A" w:rsidRDefault="00000000" w:rsidP="0097597A">
            <w:r w:rsidRPr="006D236A">
              <w:t>Cables for traffic signal installations.</w:t>
            </w:r>
          </w:p>
        </w:tc>
      </w:tr>
      <w:tr w:rsidR="009838DF" w14:paraId="201162FC" w14:textId="77777777" w:rsidTr="0097597A">
        <w:tc>
          <w:tcPr>
            <w:tcW w:w="2972" w:type="dxa"/>
          </w:tcPr>
          <w:p w14:paraId="71C23987" w14:textId="77777777" w:rsidR="003F40F4" w:rsidRPr="006D236A" w:rsidRDefault="00000000" w:rsidP="0097597A">
            <w:r w:rsidRPr="006D236A">
              <w:t>AS 2700</w:t>
            </w:r>
          </w:p>
        </w:tc>
        <w:tc>
          <w:tcPr>
            <w:tcW w:w="7336" w:type="dxa"/>
          </w:tcPr>
          <w:p w14:paraId="4325E6BB" w14:textId="77777777" w:rsidR="003F40F4" w:rsidRPr="006D236A" w:rsidRDefault="00000000" w:rsidP="0097597A">
            <w:r w:rsidRPr="006D236A">
              <w:t>Colour standards for general purposes.</w:t>
            </w:r>
          </w:p>
        </w:tc>
      </w:tr>
      <w:tr w:rsidR="009838DF" w14:paraId="7B8BF344" w14:textId="77777777" w:rsidTr="0097597A">
        <w:tc>
          <w:tcPr>
            <w:tcW w:w="2972" w:type="dxa"/>
          </w:tcPr>
          <w:p w14:paraId="560F2939" w14:textId="77777777" w:rsidR="003F40F4" w:rsidRPr="006D236A" w:rsidRDefault="00000000" w:rsidP="0097597A">
            <w:r w:rsidRPr="006D236A">
              <w:t>AS 2703</w:t>
            </w:r>
          </w:p>
        </w:tc>
        <w:tc>
          <w:tcPr>
            <w:tcW w:w="7336" w:type="dxa"/>
          </w:tcPr>
          <w:p w14:paraId="1EAD5B15" w14:textId="77777777" w:rsidR="003F40F4" w:rsidRPr="006D236A" w:rsidRDefault="00000000" w:rsidP="0097597A">
            <w:r w:rsidRPr="006D236A">
              <w:t>Vehicle loop detector sensors.</w:t>
            </w:r>
          </w:p>
        </w:tc>
      </w:tr>
      <w:tr w:rsidR="009838DF" w14:paraId="0AEC6A37" w14:textId="77777777" w:rsidTr="0097597A">
        <w:tc>
          <w:tcPr>
            <w:tcW w:w="2972" w:type="dxa"/>
          </w:tcPr>
          <w:p w14:paraId="43007236" w14:textId="77777777" w:rsidR="003F40F4" w:rsidRPr="006D236A" w:rsidRDefault="00000000" w:rsidP="0097597A">
            <w:r>
              <w:t>AS</w:t>
            </w:r>
            <w:r w:rsidRPr="006D236A">
              <w:t>/NZS 3000</w:t>
            </w:r>
          </w:p>
        </w:tc>
        <w:tc>
          <w:tcPr>
            <w:tcW w:w="7336" w:type="dxa"/>
          </w:tcPr>
          <w:p w14:paraId="032A5ADC" w14:textId="77777777" w:rsidR="003F40F4" w:rsidRPr="006D236A" w:rsidRDefault="00000000" w:rsidP="0097597A">
            <w:r w:rsidRPr="006D236A">
              <w:t>Electrical installations (Australian/New Zealand Wiring Rules).</w:t>
            </w:r>
          </w:p>
        </w:tc>
      </w:tr>
      <w:tr w:rsidR="009838DF" w14:paraId="30406D97" w14:textId="77777777" w:rsidTr="0097597A">
        <w:tc>
          <w:tcPr>
            <w:tcW w:w="2972" w:type="dxa"/>
          </w:tcPr>
          <w:p w14:paraId="2AB36D9E" w14:textId="77777777" w:rsidR="003F40F4" w:rsidRPr="006D236A" w:rsidRDefault="00000000" w:rsidP="0097597A">
            <w:r w:rsidRPr="006D236A">
              <w:t>AS/NZS 3191</w:t>
            </w:r>
          </w:p>
        </w:tc>
        <w:tc>
          <w:tcPr>
            <w:tcW w:w="7336" w:type="dxa"/>
          </w:tcPr>
          <w:p w14:paraId="40810242" w14:textId="77777777" w:rsidR="003F40F4" w:rsidRPr="006D236A" w:rsidRDefault="00000000" w:rsidP="0097597A">
            <w:r w:rsidRPr="006D236A">
              <w:t>Electric flexible cords.</w:t>
            </w:r>
          </w:p>
        </w:tc>
      </w:tr>
      <w:tr w:rsidR="009838DF" w14:paraId="67404BF3" w14:textId="77777777" w:rsidTr="0097597A">
        <w:tc>
          <w:tcPr>
            <w:tcW w:w="2972" w:type="dxa"/>
          </w:tcPr>
          <w:p w14:paraId="32B9004A" w14:textId="77777777" w:rsidR="003F40F4" w:rsidRPr="006D236A" w:rsidRDefault="00000000" w:rsidP="0097597A">
            <w:r w:rsidRPr="006D236A">
              <w:lastRenderedPageBreak/>
              <w:t>AS 3600</w:t>
            </w:r>
          </w:p>
        </w:tc>
        <w:tc>
          <w:tcPr>
            <w:tcW w:w="7336" w:type="dxa"/>
          </w:tcPr>
          <w:p w14:paraId="7E4CE6D4" w14:textId="77777777" w:rsidR="003F40F4" w:rsidRPr="006D236A" w:rsidRDefault="00000000" w:rsidP="0097597A">
            <w:r w:rsidRPr="006D236A">
              <w:t>Concrete structures.</w:t>
            </w:r>
          </w:p>
        </w:tc>
      </w:tr>
      <w:tr w:rsidR="009838DF" w14:paraId="6F3D0BCE" w14:textId="77777777" w:rsidTr="0097597A">
        <w:tc>
          <w:tcPr>
            <w:tcW w:w="2972" w:type="dxa"/>
          </w:tcPr>
          <w:p w14:paraId="28AE89B6" w14:textId="77777777" w:rsidR="003F40F4" w:rsidRPr="006D236A" w:rsidRDefault="00000000" w:rsidP="0097597A">
            <w:r w:rsidRPr="006D236A">
              <w:t>AS/NZS 4671</w:t>
            </w:r>
          </w:p>
        </w:tc>
        <w:tc>
          <w:tcPr>
            <w:tcW w:w="7336" w:type="dxa"/>
          </w:tcPr>
          <w:p w14:paraId="4AE5DC30" w14:textId="77777777" w:rsidR="003F40F4" w:rsidRPr="006D236A" w:rsidRDefault="00000000" w:rsidP="0097597A">
            <w:r w:rsidRPr="006D236A">
              <w:t>Steel reinforcing materials</w:t>
            </w:r>
          </w:p>
        </w:tc>
      </w:tr>
      <w:tr w:rsidR="009838DF" w14:paraId="4EC05F8B" w14:textId="77777777" w:rsidTr="0097597A">
        <w:tc>
          <w:tcPr>
            <w:tcW w:w="2972" w:type="dxa"/>
          </w:tcPr>
          <w:p w14:paraId="13FACD08" w14:textId="77777777" w:rsidR="003F40F4" w:rsidRPr="006D236A" w:rsidRDefault="00000000" w:rsidP="0097597A">
            <w:r w:rsidRPr="006D236A">
              <w:t>AS/NZS 5000.1</w:t>
            </w:r>
          </w:p>
        </w:tc>
        <w:tc>
          <w:tcPr>
            <w:tcW w:w="7336" w:type="dxa"/>
          </w:tcPr>
          <w:p w14:paraId="179874AA" w14:textId="77777777" w:rsidR="003F40F4" w:rsidRPr="006D236A" w:rsidRDefault="00000000" w:rsidP="0097597A">
            <w:r w:rsidRPr="006D236A">
              <w:t>Electric cables – Polymetric insulated – For working voltages up to and including 0.6/1 (1.2) kV</w:t>
            </w:r>
          </w:p>
        </w:tc>
      </w:tr>
    </w:tbl>
    <w:p w14:paraId="451E43C4" w14:textId="77777777" w:rsidR="003F40F4" w:rsidRDefault="00000000" w:rsidP="003F40F4">
      <w:pPr>
        <w:pStyle w:val="Heading3"/>
        <w:keepLines/>
        <w:pageBreakBefore/>
      </w:pPr>
      <w:r w:rsidRPr="006B5C49">
        <w:lastRenderedPageBreak/>
        <w:t>Civil Standard Drawings</w:t>
      </w:r>
    </w:p>
    <w:tbl>
      <w:tblPr>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1806"/>
        <w:gridCol w:w="8502"/>
      </w:tblGrid>
      <w:tr w:rsidR="009838DF" w14:paraId="59C98880" w14:textId="77777777" w:rsidTr="0097597A">
        <w:trPr>
          <w:tblHeader/>
        </w:trPr>
        <w:tc>
          <w:tcPr>
            <w:tcW w:w="9520" w:type="dxa"/>
            <w:gridSpan w:val="2"/>
          </w:tcPr>
          <w:p w14:paraId="351AA21A" w14:textId="77777777" w:rsidR="003F40F4" w:rsidRPr="009517D3" w:rsidRDefault="00000000" w:rsidP="0097597A">
            <w:pPr>
              <w:keepLines/>
              <w:rPr>
                <w:rFonts w:eastAsia="Calibri"/>
                <w:lang w:eastAsia="en-US"/>
              </w:rPr>
            </w:pPr>
            <w:r w:rsidRPr="009517D3">
              <w:rPr>
                <w:rFonts w:eastAsia="Calibri" w:cs="Arial"/>
                <w:b/>
                <w:bCs/>
                <w:color w:val="000000"/>
                <w:lang w:eastAsia="en-US"/>
              </w:rPr>
              <w:t>Table – Civil Standard Drawings for Traffic Counting Stations</w:t>
            </w:r>
          </w:p>
        </w:tc>
      </w:tr>
      <w:tr w:rsidR="009838DF" w14:paraId="7743149A" w14:textId="77777777" w:rsidTr="0097597A">
        <w:tc>
          <w:tcPr>
            <w:tcW w:w="1668" w:type="dxa"/>
            <w:vAlign w:val="bottom"/>
          </w:tcPr>
          <w:p w14:paraId="2386742A" w14:textId="77777777" w:rsidR="003F40F4" w:rsidRPr="009517D3" w:rsidRDefault="00000000" w:rsidP="0097597A">
            <w:pPr>
              <w:keepLines/>
              <w:ind w:firstLine="74"/>
              <w:rPr>
                <w:rFonts w:eastAsia="Calibri" w:cs="Arial"/>
                <w:b/>
                <w:bCs/>
                <w:color w:val="000000"/>
                <w:lang w:eastAsia="en-US"/>
              </w:rPr>
            </w:pPr>
            <w:r w:rsidRPr="009517D3">
              <w:rPr>
                <w:rFonts w:eastAsia="Calibri" w:cs="Arial"/>
                <w:b/>
                <w:bCs/>
                <w:color w:val="000000"/>
                <w:lang w:eastAsia="en-US"/>
              </w:rPr>
              <w:t>Drawing no.</w:t>
            </w:r>
          </w:p>
        </w:tc>
        <w:tc>
          <w:tcPr>
            <w:tcW w:w="7852" w:type="dxa"/>
            <w:vAlign w:val="bottom"/>
          </w:tcPr>
          <w:p w14:paraId="782324AE" w14:textId="77777777" w:rsidR="003F40F4" w:rsidRPr="009517D3" w:rsidRDefault="00000000" w:rsidP="0097597A">
            <w:pPr>
              <w:keepLines/>
              <w:ind w:firstLine="239"/>
              <w:rPr>
                <w:rFonts w:eastAsia="Calibri" w:cs="Arial"/>
                <w:b/>
                <w:bCs/>
                <w:color w:val="000000"/>
                <w:lang w:eastAsia="en-US"/>
              </w:rPr>
            </w:pPr>
            <w:r w:rsidRPr="009517D3">
              <w:rPr>
                <w:rFonts w:eastAsia="Calibri" w:cs="Arial"/>
                <w:b/>
                <w:bCs/>
                <w:color w:val="000000"/>
                <w:lang w:eastAsia="en-US"/>
              </w:rPr>
              <w:t>Title</w:t>
            </w:r>
          </w:p>
        </w:tc>
      </w:tr>
      <w:tr w:rsidR="009838DF" w14:paraId="59D60DA5" w14:textId="77777777" w:rsidTr="0097597A">
        <w:tc>
          <w:tcPr>
            <w:tcW w:w="1668" w:type="dxa"/>
          </w:tcPr>
          <w:p w14:paraId="637A5FA3" w14:textId="77777777" w:rsidR="003F40F4" w:rsidRPr="009517D3" w:rsidRDefault="00000000" w:rsidP="0097597A">
            <w:pPr>
              <w:keepLines/>
              <w:ind w:firstLine="74"/>
              <w:rPr>
                <w:rFonts w:eastAsia="Calibri" w:cs="Arial"/>
                <w:lang w:eastAsia="en-US"/>
              </w:rPr>
            </w:pPr>
            <w:r w:rsidRPr="009517D3">
              <w:rPr>
                <w:rFonts w:eastAsia="Calibri" w:cs="Arial"/>
                <w:lang w:eastAsia="en-US"/>
              </w:rPr>
              <w:t>CS-1500</w:t>
            </w:r>
          </w:p>
        </w:tc>
        <w:tc>
          <w:tcPr>
            <w:tcW w:w="7852" w:type="dxa"/>
          </w:tcPr>
          <w:p w14:paraId="68B3EE9E" w14:textId="77777777" w:rsidR="003F40F4" w:rsidRPr="009517D3" w:rsidRDefault="00000000" w:rsidP="0097597A">
            <w:pPr>
              <w:keepLines/>
              <w:ind w:firstLine="239"/>
              <w:rPr>
                <w:rFonts w:eastAsia="Calibri" w:cs="Arial"/>
                <w:color w:val="000000"/>
                <w:lang w:eastAsia="en-US"/>
              </w:rPr>
            </w:pPr>
            <w:r w:rsidRPr="009517D3">
              <w:rPr>
                <w:rFonts w:eastAsia="Calibri" w:cs="Arial"/>
                <w:color w:val="000000"/>
                <w:lang w:eastAsia="en-US"/>
              </w:rPr>
              <w:t>Signal details ducting</w:t>
            </w:r>
          </w:p>
        </w:tc>
      </w:tr>
      <w:tr w:rsidR="009838DF" w14:paraId="2CC27233" w14:textId="77777777" w:rsidTr="0097597A">
        <w:tc>
          <w:tcPr>
            <w:tcW w:w="1668" w:type="dxa"/>
          </w:tcPr>
          <w:p w14:paraId="03D66283" w14:textId="77777777" w:rsidR="003F40F4" w:rsidRPr="009517D3" w:rsidRDefault="00000000" w:rsidP="0097597A">
            <w:pPr>
              <w:keepLines/>
              <w:ind w:firstLine="74"/>
              <w:rPr>
                <w:rFonts w:eastAsia="Calibri" w:cs="Arial"/>
                <w:lang w:eastAsia="en-US"/>
              </w:rPr>
            </w:pPr>
            <w:r w:rsidRPr="009517D3">
              <w:rPr>
                <w:rFonts w:eastAsia="Calibri" w:cs="Arial"/>
                <w:lang w:eastAsia="en-US"/>
              </w:rPr>
              <w:t>CS-1501</w:t>
            </w:r>
          </w:p>
        </w:tc>
        <w:tc>
          <w:tcPr>
            <w:tcW w:w="7852" w:type="dxa"/>
          </w:tcPr>
          <w:p w14:paraId="528E00D3" w14:textId="77777777" w:rsidR="003F40F4" w:rsidRPr="009517D3" w:rsidRDefault="00000000" w:rsidP="0097597A">
            <w:pPr>
              <w:keepLines/>
              <w:ind w:firstLine="239"/>
              <w:rPr>
                <w:rFonts w:eastAsia="Calibri" w:cs="Arial"/>
                <w:color w:val="000000"/>
                <w:lang w:eastAsia="en-US"/>
              </w:rPr>
            </w:pPr>
            <w:r w:rsidRPr="009517D3">
              <w:rPr>
                <w:rFonts w:eastAsia="Calibri" w:cs="Arial"/>
                <w:color w:val="000000"/>
                <w:lang w:eastAsia="en-US"/>
              </w:rPr>
              <w:t>Signal details pole foundation</w:t>
            </w:r>
          </w:p>
        </w:tc>
      </w:tr>
      <w:tr w:rsidR="009838DF" w14:paraId="46EBB507" w14:textId="77777777" w:rsidTr="0097597A">
        <w:tc>
          <w:tcPr>
            <w:tcW w:w="1668" w:type="dxa"/>
          </w:tcPr>
          <w:p w14:paraId="3AA3D64F" w14:textId="77777777" w:rsidR="003F40F4" w:rsidRPr="009517D3" w:rsidRDefault="00000000" w:rsidP="0097597A">
            <w:pPr>
              <w:keepLines/>
              <w:ind w:firstLine="74"/>
              <w:rPr>
                <w:rFonts w:eastAsia="Calibri" w:cs="Arial"/>
                <w:lang w:eastAsia="en-US"/>
              </w:rPr>
            </w:pPr>
            <w:r w:rsidRPr="009517D3">
              <w:rPr>
                <w:rFonts w:eastAsia="Calibri" w:cs="Arial"/>
                <w:lang w:eastAsia="en-US"/>
              </w:rPr>
              <w:t>CS-1502</w:t>
            </w:r>
          </w:p>
        </w:tc>
        <w:tc>
          <w:tcPr>
            <w:tcW w:w="7852" w:type="dxa"/>
          </w:tcPr>
          <w:p w14:paraId="3A616EFD" w14:textId="77777777" w:rsidR="003F40F4" w:rsidRPr="009517D3" w:rsidRDefault="00000000" w:rsidP="0097597A">
            <w:pPr>
              <w:keepLines/>
              <w:ind w:firstLine="239"/>
              <w:rPr>
                <w:rFonts w:eastAsia="Calibri" w:cs="Arial"/>
                <w:color w:val="000000"/>
                <w:lang w:eastAsia="en-US"/>
              </w:rPr>
            </w:pPr>
            <w:r w:rsidRPr="009517D3">
              <w:rPr>
                <w:rFonts w:eastAsia="Calibri" w:cs="Arial"/>
                <w:color w:val="000000"/>
                <w:lang w:eastAsia="en-US"/>
              </w:rPr>
              <w:t>Signal details mast arm foundation</w:t>
            </w:r>
          </w:p>
        </w:tc>
      </w:tr>
      <w:tr w:rsidR="009838DF" w14:paraId="2B5E1F94" w14:textId="77777777" w:rsidTr="0097597A">
        <w:tc>
          <w:tcPr>
            <w:tcW w:w="1668" w:type="dxa"/>
          </w:tcPr>
          <w:p w14:paraId="5B8CB491" w14:textId="77777777" w:rsidR="003F40F4" w:rsidRPr="009517D3" w:rsidRDefault="00000000" w:rsidP="0097597A">
            <w:pPr>
              <w:keepLines/>
              <w:ind w:firstLine="74"/>
              <w:rPr>
                <w:rFonts w:eastAsia="Calibri" w:cs="Arial"/>
                <w:lang w:eastAsia="en-US"/>
              </w:rPr>
            </w:pPr>
            <w:r w:rsidRPr="009517D3">
              <w:rPr>
                <w:rFonts w:eastAsia="Calibri" w:cs="Arial"/>
                <w:lang w:eastAsia="en-US"/>
              </w:rPr>
              <w:t>CS-1503</w:t>
            </w:r>
          </w:p>
        </w:tc>
        <w:tc>
          <w:tcPr>
            <w:tcW w:w="7852" w:type="dxa"/>
          </w:tcPr>
          <w:p w14:paraId="3FF81583" w14:textId="77777777" w:rsidR="003F40F4" w:rsidRPr="009517D3" w:rsidRDefault="00000000" w:rsidP="0097597A">
            <w:pPr>
              <w:keepLines/>
              <w:ind w:firstLine="239"/>
              <w:rPr>
                <w:rFonts w:eastAsia="Calibri" w:cs="Arial"/>
                <w:color w:val="000000"/>
                <w:lang w:eastAsia="en-US"/>
              </w:rPr>
            </w:pPr>
            <w:r w:rsidRPr="009517D3">
              <w:rPr>
                <w:rFonts w:eastAsia="Calibri" w:cs="Arial"/>
                <w:color w:val="000000"/>
                <w:lang w:eastAsia="en-US"/>
              </w:rPr>
              <w:t>Signal details controller foundation</w:t>
            </w:r>
          </w:p>
        </w:tc>
      </w:tr>
      <w:tr w:rsidR="009838DF" w14:paraId="5668E244" w14:textId="77777777" w:rsidTr="0097597A">
        <w:tc>
          <w:tcPr>
            <w:tcW w:w="1668" w:type="dxa"/>
          </w:tcPr>
          <w:p w14:paraId="54EE3433" w14:textId="77777777" w:rsidR="003F40F4" w:rsidRPr="009517D3" w:rsidRDefault="00000000" w:rsidP="0097597A">
            <w:pPr>
              <w:keepLines/>
              <w:ind w:firstLine="74"/>
              <w:rPr>
                <w:rFonts w:eastAsia="Calibri" w:cs="Arial"/>
                <w:lang w:eastAsia="en-US"/>
              </w:rPr>
            </w:pPr>
            <w:r w:rsidRPr="009517D3">
              <w:rPr>
                <w:rFonts w:eastAsia="Calibri" w:cs="Arial"/>
                <w:lang w:eastAsia="en-US"/>
              </w:rPr>
              <w:t>CS-1511</w:t>
            </w:r>
          </w:p>
        </w:tc>
        <w:tc>
          <w:tcPr>
            <w:tcW w:w="7852" w:type="dxa"/>
          </w:tcPr>
          <w:p w14:paraId="515574A6" w14:textId="77777777" w:rsidR="003F40F4" w:rsidRPr="009517D3" w:rsidRDefault="00000000" w:rsidP="0097597A">
            <w:pPr>
              <w:keepLines/>
              <w:ind w:firstLine="239"/>
              <w:rPr>
                <w:rFonts w:eastAsia="Calibri" w:cs="Arial"/>
                <w:color w:val="000000"/>
                <w:lang w:eastAsia="en-US"/>
              </w:rPr>
            </w:pPr>
            <w:r w:rsidRPr="009517D3">
              <w:rPr>
                <w:rFonts w:eastAsia="Calibri" w:cs="Arial"/>
                <w:color w:val="000000"/>
                <w:lang w:eastAsia="en-US"/>
              </w:rPr>
              <w:t>Cabinet details</w:t>
            </w:r>
          </w:p>
        </w:tc>
      </w:tr>
      <w:tr w:rsidR="009838DF" w14:paraId="7DAAB579" w14:textId="77777777" w:rsidTr="0097597A">
        <w:tc>
          <w:tcPr>
            <w:tcW w:w="1668" w:type="dxa"/>
          </w:tcPr>
          <w:p w14:paraId="10BD1C01" w14:textId="77777777" w:rsidR="003F40F4" w:rsidRPr="009517D3" w:rsidRDefault="00000000" w:rsidP="0097597A">
            <w:pPr>
              <w:keepLines/>
              <w:ind w:firstLine="74"/>
              <w:rPr>
                <w:rFonts w:eastAsia="Calibri" w:cs="Arial"/>
                <w:lang w:eastAsia="en-US"/>
              </w:rPr>
            </w:pPr>
            <w:r w:rsidRPr="009517D3">
              <w:rPr>
                <w:rFonts w:eastAsia="Calibri" w:cs="Arial"/>
                <w:lang w:eastAsia="en-US"/>
              </w:rPr>
              <w:t>CS-1512</w:t>
            </w:r>
          </w:p>
        </w:tc>
        <w:tc>
          <w:tcPr>
            <w:tcW w:w="7852" w:type="dxa"/>
          </w:tcPr>
          <w:p w14:paraId="41E808E9" w14:textId="77777777" w:rsidR="003F40F4" w:rsidRPr="009517D3" w:rsidRDefault="00000000" w:rsidP="0097597A">
            <w:pPr>
              <w:keepLines/>
              <w:ind w:firstLine="239"/>
              <w:rPr>
                <w:rFonts w:eastAsia="Calibri" w:cs="Arial"/>
                <w:color w:val="000000"/>
                <w:lang w:eastAsia="en-US"/>
              </w:rPr>
            </w:pPr>
            <w:r w:rsidRPr="009517D3">
              <w:rPr>
                <w:rFonts w:eastAsia="Calibri" w:cs="Arial"/>
                <w:color w:val="000000"/>
                <w:lang w:eastAsia="en-US"/>
              </w:rPr>
              <w:t>Cabinet base plate mounting details</w:t>
            </w:r>
          </w:p>
        </w:tc>
      </w:tr>
      <w:tr w:rsidR="009838DF" w14:paraId="2742D219" w14:textId="77777777" w:rsidTr="0097597A">
        <w:tc>
          <w:tcPr>
            <w:tcW w:w="1668" w:type="dxa"/>
          </w:tcPr>
          <w:p w14:paraId="1900D334" w14:textId="77777777" w:rsidR="003F40F4" w:rsidRPr="009517D3" w:rsidRDefault="00000000" w:rsidP="0097597A">
            <w:pPr>
              <w:keepLines/>
              <w:ind w:firstLine="74"/>
              <w:rPr>
                <w:rFonts w:eastAsia="Calibri" w:cs="Arial"/>
                <w:lang w:eastAsia="en-US"/>
              </w:rPr>
            </w:pPr>
            <w:r w:rsidRPr="009517D3">
              <w:rPr>
                <w:rFonts w:eastAsia="Calibri" w:cs="Arial"/>
                <w:lang w:eastAsia="en-US"/>
              </w:rPr>
              <w:t>CS-1550</w:t>
            </w:r>
          </w:p>
        </w:tc>
        <w:tc>
          <w:tcPr>
            <w:tcW w:w="7852" w:type="dxa"/>
          </w:tcPr>
          <w:p w14:paraId="4FB32943" w14:textId="77777777" w:rsidR="003F40F4" w:rsidRPr="009517D3" w:rsidRDefault="00000000" w:rsidP="0097597A">
            <w:pPr>
              <w:keepLines/>
              <w:ind w:firstLine="239"/>
              <w:rPr>
                <w:rFonts w:eastAsia="Calibri" w:cs="Arial"/>
                <w:color w:val="000000"/>
                <w:lang w:eastAsia="en-US"/>
              </w:rPr>
            </w:pPr>
            <w:r w:rsidRPr="009517D3">
              <w:rPr>
                <w:rFonts w:eastAsia="Calibri" w:cs="Arial"/>
                <w:color w:val="000000"/>
                <w:lang w:eastAsia="en-US"/>
              </w:rPr>
              <w:t>Counting station post mounted detector loop and pit details</w:t>
            </w:r>
          </w:p>
        </w:tc>
      </w:tr>
      <w:tr w:rsidR="009838DF" w14:paraId="490A61A1" w14:textId="77777777" w:rsidTr="0097597A">
        <w:tc>
          <w:tcPr>
            <w:tcW w:w="1668" w:type="dxa"/>
          </w:tcPr>
          <w:p w14:paraId="4982CBFE" w14:textId="77777777" w:rsidR="003F40F4" w:rsidRPr="009517D3" w:rsidRDefault="00000000" w:rsidP="0097597A">
            <w:pPr>
              <w:keepLines/>
              <w:ind w:firstLine="74"/>
              <w:rPr>
                <w:rFonts w:eastAsia="Calibri" w:cs="Arial"/>
                <w:lang w:eastAsia="en-US"/>
              </w:rPr>
            </w:pPr>
            <w:r w:rsidRPr="009517D3">
              <w:rPr>
                <w:rFonts w:eastAsia="Calibri" w:cs="Arial"/>
                <w:lang w:eastAsia="en-US"/>
              </w:rPr>
              <w:t>CS-1551</w:t>
            </w:r>
          </w:p>
        </w:tc>
        <w:tc>
          <w:tcPr>
            <w:tcW w:w="7852" w:type="dxa"/>
          </w:tcPr>
          <w:p w14:paraId="39D8B0FB" w14:textId="77777777" w:rsidR="003F40F4" w:rsidRPr="009517D3" w:rsidRDefault="00000000" w:rsidP="0097597A">
            <w:pPr>
              <w:keepLines/>
              <w:ind w:firstLine="239"/>
              <w:rPr>
                <w:rFonts w:eastAsia="Calibri" w:cs="Arial"/>
                <w:color w:val="000000"/>
                <w:lang w:eastAsia="en-US"/>
              </w:rPr>
            </w:pPr>
            <w:r w:rsidRPr="009517D3">
              <w:rPr>
                <w:rFonts w:eastAsia="Calibri" w:cs="Arial"/>
                <w:color w:val="000000"/>
                <w:lang w:eastAsia="en-US"/>
              </w:rPr>
              <w:t>Counting station post mounted detector loop layout</w:t>
            </w:r>
          </w:p>
        </w:tc>
      </w:tr>
      <w:tr w:rsidR="009838DF" w14:paraId="2859601F" w14:textId="77777777" w:rsidTr="0097597A">
        <w:tc>
          <w:tcPr>
            <w:tcW w:w="1668" w:type="dxa"/>
          </w:tcPr>
          <w:p w14:paraId="2E502C2A" w14:textId="77777777" w:rsidR="003F40F4" w:rsidRPr="009517D3" w:rsidRDefault="00000000" w:rsidP="0097597A">
            <w:pPr>
              <w:keepLines/>
              <w:ind w:firstLine="74"/>
              <w:rPr>
                <w:rFonts w:eastAsia="Calibri" w:cs="Arial"/>
                <w:lang w:eastAsia="en-US"/>
              </w:rPr>
            </w:pPr>
            <w:r w:rsidRPr="009517D3">
              <w:rPr>
                <w:rFonts w:eastAsia="Calibri" w:cs="Arial"/>
                <w:lang w:eastAsia="en-US"/>
              </w:rPr>
              <w:t>CS-1552</w:t>
            </w:r>
          </w:p>
        </w:tc>
        <w:tc>
          <w:tcPr>
            <w:tcW w:w="7852" w:type="dxa"/>
          </w:tcPr>
          <w:p w14:paraId="54BB1675" w14:textId="77777777" w:rsidR="003F40F4" w:rsidRPr="009517D3" w:rsidRDefault="00000000" w:rsidP="0097597A">
            <w:pPr>
              <w:keepLines/>
              <w:ind w:firstLine="239"/>
              <w:rPr>
                <w:rFonts w:eastAsia="Calibri" w:cs="Arial"/>
                <w:color w:val="000000"/>
                <w:lang w:eastAsia="en-US"/>
              </w:rPr>
            </w:pPr>
            <w:r w:rsidRPr="009517D3">
              <w:rPr>
                <w:rFonts w:eastAsia="Calibri" w:cs="Arial"/>
                <w:color w:val="000000"/>
                <w:lang w:eastAsia="en-US"/>
              </w:rPr>
              <w:t>Counting station post mounted piezo tube layout</w:t>
            </w:r>
          </w:p>
        </w:tc>
      </w:tr>
      <w:tr w:rsidR="009838DF" w14:paraId="71D3ECB5" w14:textId="77777777" w:rsidTr="0097597A">
        <w:tc>
          <w:tcPr>
            <w:tcW w:w="1668" w:type="dxa"/>
          </w:tcPr>
          <w:p w14:paraId="07C94208" w14:textId="77777777" w:rsidR="003F40F4" w:rsidRPr="009517D3" w:rsidRDefault="00000000" w:rsidP="0097597A">
            <w:pPr>
              <w:keepLines/>
              <w:ind w:firstLine="74"/>
              <w:rPr>
                <w:rFonts w:eastAsia="Calibri" w:cs="Arial"/>
                <w:lang w:eastAsia="en-US"/>
              </w:rPr>
            </w:pPr>
            <w:r w:rsidRPr="009517D3">
              <w:rPr>
                <w:rFonts w:eastAsia="Calibri" w:cs="Arial"/>
                <w:lang w:eastAsia="en-US"/>
              </w:rPr>
              <w:t>CS-1553</w:t>
            </w:r>
          </w:p>
        </w:tc>
        <w:tc>
          <w:tcPr>
            <w:tcW w:w="7852" w:type="dxa"/>
          </w:tcPr>
          <w:p w14:paraId="4EF6EC4C" w14:textId="77777777" w:rsidR="003F40F4" w:rsidRPr="009517D3" w:rsidRDefault="00000000" w:rsidP="0097597A">
            <w:pPr>
              <w:keepLines/>
              <w:ind w:firstLine="239"/>
              <w:rPr>
                <w:rFonts w:eastAsia="Calibri" w:cs="Arial"/>
                <w:color w:val="000000"/>
                <w:lang w:eastAsia="en-US"/>
              </w:rPr>
            </w:pPr>
            <w:r w:rsidRPr="009517D3">
              <w:rPr>
                <w:rFonts w:eastAsia="Calibri" w:cs="Arial"/>
                <w:color w:val="000000"/>
                <w:lang w:eastAsia="en-US"/>
              </w:rPr>
              <w:t>Traffic counting station post mounted foundation details</w:t>
            </w:r>
          </w:p>
        </w:tc>
      </w:tr>
      <w:tr w:rsidR="009838DF" w14:paraId="774EB05F" w14:textId="77777777" w:rsidTr="0097597A">
        <w:tc>
          <w:tcPr>
            <w:tcW w:w="1668" w:type="dxa"/>
          </w:tcPr>
          <w:p w14:paraId="6A2CD86F" w14:textId="77777777" w:rsidR="003F40F4" w:rsidRPr="009517D3" w:rsidRDefault="00000000" w:rsidP="0097597A">
            <w:pPr>
              <w:keepLines/>
              <w:ind w:firstLine="74"/>
              <w:rPr>
                <w:rFonts w:eastAsia="Calibri" w:cs="Arial"/>
                <w:lang w:eastAsia="en-US"/>
              </w:rPr>
            </w:pPr>
            <w:r w:rsidRPr="009517D3">
              <w:rPr>
                <w:rFonts w:eastAsia="Calibri" w:cs="Arial"/>
                <w:lang w:eastAsia="en-US"/>
              </w:rPr>
              <w:t>CS-1554</w:t>
            </w:r>
          </w:p>
        </w:tc>
        <w:tc>
          <w:tcPr>
            <w:tcW w:w="7852" w:type="dxa"/>
          </w:tcPr>
          <w:p w14:paraId="5577FDC1" w14:textId="77777777" w:rsidR="003F40F4" w:rsidRPr="009517D3" w:rsidRDefault="00000000" w:rsidP="0097597A">
            <w:pPr>
              <w:keepLines/>
              <w:ind w:firstLine="239"/>
              <w:rPr>
                <w:rFonts w:eastAsia="Calibri" w:cs="Arial"/>
                <w:color w:val="000000"/>
                <w:lang w:eastAsia="en-US"/>
              </w:rPr>
            </w:pPr>
            <w:r w:rsidRPr="009517D3">
              <w:rPr>
                <w:rFonts w:eastAsia="Calibri" w:cs="Arial"/>
                <w:color w:val="000000"/>
                <w:lang w:eastAsia="en-US"/>
              </w:rPr>
              <w:t>Traffic control station post mounted cabinet wiring details</w:t>
            </w:r>
          </w:p>
        </w:tc>
      </w:tr>
      <w:tr w:rsidR="009838DF" w14:paraId="052E1A18" w14:textId="77777777" w:rsidTr="0097597A">
        <w:tc>
          <w:tcPr>
            <w:tcW w:w="1668" w:type="dxa"/>
          </w:tcPr>
          <w:p w14:paraId="20D135DC" w14:textId="77777777" w:rsidR="003F40F4" w:rsidRPr="009517D3" w:rsidRDefault="00000000" w:rsidP="0097597A">
            <w:pPr>
              <w:keepLines/>
              <w:ind w:firstLine="74"/>
              <w:rPr>
                <w:rFonts w:eastAsia="Calibri" w:cs="Arial"/>
                <w:lang w:eastAsia="en-US"/>
              </w:rPr>
            </w:pPr>
            <w:r w:rsidRPr="009517D3">
              <w:rPr>
                <w:rFonts w:eastAsia="Calibri" w:cs="Arial"/>
                <w:lang w:eastAsia="en-US"/>
              </w:rPr>
              <w:t>CS-1555</w:t>
            </w:r>
          </w:p>
        </w:tc>
        <w:tc>
          <w:tcPr>
            <w:tcW w:w="7852" w:type="dxa"/>
          </w:tcPr>
          <w:p w14:paraId="150BEA74" w14:textId="77777777" w:rsidR="003F40F4" w:rsidRPr="009517D3" w:rsidRDefault="00000000" w:rsidP="0097597A">
            <w:pPr>
              <w:keepLines/>
              <w:ind w:firstLine="239"/>
              <w:rPr>
                <w:rFonts w:eastAsia="Calibri" w:cs="Arial"/>
                <w:color w:val="000000"/>
                <w:lang w:eastAsia="en-US"/>
              </w:rPr>
            </w:pPr>
            <w:r w:rsidRPr="009517D3">
              <w:rPr>
                <w:rFonts w:eastAsia="Calibri" w:cs="Arial"/>
                <w:color w:val="000000"/>
                <w:lang w:eastAsia="en-US"/>
              </w:rPr>
              <w:t>Traffic counting station post mounted post assembly</w:t>
            </w:r>
          </w:p>
        </w:tc>
      </w:tr>
      <w:tr w:rsidR="009838DF" w14:paraId="3E977861" w14:textId="77777777" w:rsidTr="0097597A">
        <w:tc>
          <w:tcPr>
            <w:tcW w:w="1668" w:type="dxa"/>
          </w:tcPr>
          <w:p w14:paraId="54ABB5CD" w14:textId="77777777" w:rsidR="003F40F4" w:rsidRPr="009517D3" w:rsidRDefault="00000000" w:rsidP="0097597A">
            <w:pPr>
              <w:keepLines/>
              <w:ind w:firstLine="74"/>
              <w:rPr>
                <w:rFonts w:eastAsia="Calibri" w:cs="Arial"/>
                <w:lang w:eastAsia="en-US"/>
              </w:rPr>
            </w:pPr>
            <w:r w:rsidRPr="009517D3">
              <w:rPr>
                <w:rFonts w:eastAsia="Calibri" w:cs="Arial"/>
                <w:lang w:eastAsia="en-US"/>
              </w:rPr>
              <w:t>CS-1556</w:t>
            </w:r>
          </w:p>
        </w:tc>
        <w:tc>
          <w:tcPr>
            <w:tcW w:w="7852" w:type="dxa"/>
          </w:tcPr>
          <w:p w14:paraId="5A6A6452" w14:textId="77777777" w:rsidR="003F40F4" w:rsidRPr="009517D3" w:rsidRDefault="00000000" w:rsidP="0097597A">
            <w:pPr>
              <w:keepLines/>
              <w:ind w:firstLine="239"/>
              <w:rPr>
                <w:rFonts w:eastAsia="Calibri" w:cs="Arial"/>
                <w:color w:val="000000"/>
                <w:lang w:eastAsia="en-US"/>
              </w:rPr>
            </w:pPr>
            <w:r w:rsidRPr="009517D3">
              <w:rPr>
                <w:rFonts w:eastAsia="Calibri" w:cs="Arial"/>
                <w:color w:val="000000"/>
                <w:lang w:eastAsia="en-US"/>
              </w:rPr>
              <w:t>Traffic counting station post mounted traffic cabinet details</w:t>
            </w:r>
          </w:p>
        </w:tc>
      </w:tr>
    </w:tbl>
    <w:p w14:paraId="53F1EBDE" w14:textId="77777777" w:rsidR="003F40F4" w:rsidRDefault="003F40F4" w:rsidP="003F40F4"/>
    <w:p w14:paraId="02F27A32" w14:textId="77777777" w:rsidR="003F40F4" w:rsidRPr="000A286E" w:rsidRDefault="00000000" w:rsidP="003F40F4">
      <w:pPr>
        <w:pStyle w:val="Heading3"/>
      </w:pPr>
      <w:r w:rsidRPr="000A286E">
        <w:t>Materials Testing</w:t>
      </w:r>
    </w:p>
    <w:p w14:paraId="2B467BC6" w14:textId="77777777" w:rsidR="003F40F4" w:rsidRDefault="00000000" w:rsidP="003F40F4">
      <w:pPr>
        <w:tabs>
          <w:tab w:val="left" w:pos="1418"/>
        </w:tabs>
      </w:pPr>
      <w:r w:rsidRPr="00C43677">
        <w:t>NT</w:t>
      </w:r>
      <w:r>
        <w:t>M</w:t>
      </w:r>
      <w:r w:rsidRPr="00C43677">
        <w:t>TM</w:t>
      </w:r>
      <w:r w:rsidRPr="00C43677">
        <w:tab/>
      </w:r>
      <w:r>
        <w:t xml:space="preserve">NT </w:t>
      </w:r>
      <w:r w:rsidRPr="00C43677">
        <w:t>Materials Testing Manual</w:t>
      </w:r>
      <w:r>
        <w:t xml:space="preserve"> accessible via </w:t>
      </w:r>
      <w:hyperlink r:id="rId115" w:history="1">
        <w:r w:rsidR="003F40F4">
          <w:rPr>
            <w:rStyle w:val="Hyperlink"/>
          </w:rPr>
          <w:t>https://dipl.nt.gov.au/industry/technical-standards-guidelines-and-specifications/materials-testing-manual</w:t>
        </w:r>
      </w:hyperlink>
    </w:p>
    <w:p w14:paraId="4A0729D5" w14:textId="77777777" w:rsidR="003F40F4" w:rsidRPr="00C43677" w:rsidRDefault="00000000" w:rsidP="003F40F4">
      <w:pPr>
        <w:tabs>
          <w:tab w:val="left" w:pos="1418"/>
        </w:tabs>
      </w:pPr>
      <w:r>
        <w:t>NTTM</w:t>
      </w:r>
      <w:r>
        <w:tab/>
        <w:t>NT Test Methods</w:t>
      </w:r>
    </w:p>
    <w:p w14:paraId="0FDCA520" w14:textId="77777777" w:rsidR="003F40F4" w:rsidRPr="00FD385A" w:rsidRDefault="00000000" w:rsidP="003F40F4">
      <w:pPr>
        <w:pStyle w:val="Heading2"/>
      </w:pPr>
      <w:bookmarkStart w:id="1354" w:name="_Toc390823955"/>
      <w:bookmarkStart w:id="1355" w:name="_Toc391429647"/>
      <w:bookmarkStart w:id="1356" w:name="_Toc396097085"/>
      <w:bookmarkStart w:id="1357" w:name="_Toc398800715"/>
      <w:bookmarkEnd w:id="1350"/>
      <w:bookmarkEnd w:id="1351"/>
      <w:bookmarkEnd w:id="1352"/>
      <w:bookmarkEnd w:id="1353"/>
      <w:r w:rsidRPr="00FD385A">
        <w:t>Cabinets</w:t>
      </w:r>
      <w:bookmarkEnd w:id="1354"/>
      <w:bookmarkEnd w:id="1355"/>
      <w:bookmarkEnd w:id="1356"/>
      <w:bookmarkEnd w:id="1357"/>
    </w:p>
    <w:p w14:paraId="1EB780D0" w14:textId="77777777" w:rsidR="003F40F4" w:rsidRPr="00C43677" w:rsidRDefault="00000000" w:rsidP="003F40F4">
      <w:r w:rsidRPr="00C43677">
        <w:t xml:space="preserve">Cabinets will be provided by the </w:t>
      </w:r>
      <w:proofErr w:type="gramStart"/>
      <w:r w:rsidRPr="00C43677">
        <w:t>Principal</w:t>
      </w:r>
      <w:proofErr w:type="gramEnd"/>
      <w:r w:rsidRPr="00C43677">
        <w:t>.</w:t>
      </w:r>
    </w:p>
    <w:p w14:paraId="00D56A48" w14:textId="77777777" w:rsidR="003F40F4" w:rsidRPr="00C43677" w:rsidRDefault="00000000" w:rsidP="00A2757D">
      <w:pPr>
        <w:pStyle w:val="GuideNotes01"/>
      </w:pPr>
      <w:r w:rsidRPr="00C43677">
        <w:t>[Preliminaries need to be adjusted]</w:t>
      </w:r>
    </w:p>
    <w:p w14:paraId="165B00E9" w14:textId="77777777" w:rsidR="003F40F4" w:rsidRDefault="00000000" w:rsidP="003F40F4">
      <w:r w:rsidRPr="00C43677">
        <w:t>Install as specified.</w:t>
      </w:r>
    </w:p>
    <w:p w14:paraId="3C3E9954" w14:textId="77777777" w:rsidR="003F40F4" w:rsidRPr="00C43677" w:rsidRDefault="00000000" w:rsidP="003F40F4">
      <w:r>
        <w:t>Refer to CS 1554.</w:t>
      </w:r>
    </w:p>
    <w:p w14:paraId="488CF0B6" w14:textId="77777777" w:rsidR="003F40F4" w:rsidRPr="00C43677" w:rsidRDefault="00000000" w:rsidP="003F40F4">
      <w:r w:rsidRPr="00C43677">
        <w:t>Cabinets to open away from</w:t>
      </w:r>
      <w:r>
        <w:t>,</w:t>
      </w:r>
      <w:r w:rsidRPr="00C43677">
        <w:t xml:space="preserve"> and </w:t>
      </w:r>
      <w:r>
        <w:t xml:space="preserve">be </w:t>
      </w:r>
      <w:r w:rsidRPr="00C43677">
        <w:t>aligned square to</w:t>
      </w:r>
      <w:r>
        <w:t>,</w:t>
      </w:r>
      <w:r w:rsidRPr="00C43677">
        <w:t xml:space="preserve"> the road.</w:t>
      </w:r>
    </w:p>
    <w:p w14:paraId="61FB5952" w14:textId="77777777" w:rsidR="003F40F4" w:rsidRPr="00FD385A" w:rsidRDefault="00000000" w:rsidP="003F40F4">
      <w:pPr>
        <w:pStyle w:val="Heading3"/>
      </w:pPr>
      <w:bookmarkStart w:id="1358" w:name="_Toc390823956"/>
      <w:bookmarkStart w:id="1359" w:name="_Toc391429648"/>
      <w:bookmarkStart w:id="1360" w:name="_Toc396097086"/>
      <w:bookmarkStart w:id="1361" w:name="_Toc398800716"/>
      <w:r w:rsidRPr="00FD385A">
        <w:t>Terminal Blocks</w:t>
      </w:r>
      <w:bookmarkEnd w:id="1358"/>
      <w:bookmarkEnd w:id="1359"/>
      <w:bookmarkEnd w:id="1360"/>
      <w:bookmarkEnd w:id="1361"/>
    </w:p>
    <w:p w14:paraId="029E8B84" w14:textId="77777777" w:rsidR="003F40F4" w:rsidRPr="00C43677" w:rsidRDefault="00000000" w:rsidP="003F40F4">
      <w:r w:rsidRPr="00C43677">
        <w:t xml:space="preserve">Provide two terminal blocks for the termination of loop detector feeder cables </w:t>
      </w:r>
      <w:proofErr w:type="gramStart"/>
      <w:r w:rsidRPr="00C43677">
        <w:t>similar to</w:t>
      </w:r>
      <w:proofErr w:type="gramEnd"/>
      <w:r w:rsidRPr="00C43677">
        <w:t xml:space="preserve"> Clipsal 543.</w:t>
      </w:r>
    </w:p>
    <w:p w14:paraId="175AE993" w14:textId="77777777" w:rsidR="003F40F4" w:rsidRPr="00C43677" w:rsidRDefault="00000000" w:rsidP="003F40F4">
      <w:r w:rsidRPr="00C43677">
        <w:t>Mount the terminal blocks on the front edge of the cabinet lower shelf.</w:t>
      </w:r>
    </w:p>
    <w:p w14:paraId="15BF5CBD" w14:textId="77777777" w:rsidR="003F40F4" w:rsidRPr="00C43677" w:rsidRDefault="00000000" w:rsidP="003F40F4">
      <w:r w:rsidRPr="00C43677">
        <w:t>Supply two copies of drawing showing labelled loop layout and terminal blocks.</w:t>
      </w:r>
    </w:p>
    <w:p w14:paraId="695568D8" w14:textId="77777777" w:rsidR="003F40F4" w:rsidRPr="00FD385A" w:rsidRDefault="00000000" w:rsidP="003F40F4">
      <w:pPr>
        <w:pStyle w:val="Heading3"/>
      </w:pPr>
      <w:bookmarkStart w:id="1362" w:name="_Toc390823957"/>
      <w:bookmarkStart w:id="1363" w:name="_Toc391429649"/>
      <w:bookmarkStart w:id="1364" w:name="_Toc396097087"/>
      <w:bookmarkStart w:id="1365" w:name="_Toc398800717"/>
      <w:r w:rsidRPr="00FD385A">
        <w:t>Switchboard for Solar Power Site</w:t>
      </w:r>
      <w:bookmarkEnd w:id="1362"/>
      <w:bookmarkEnd w:id="1363"/>
      <w:bookmarkEnd w:id="1364"/>
      <w:bookmarkEnd w:id="1365"/>
    </w:p>
    <w:p w14:paraId="0CA40A6D" w14:textId="77777777" w:rsidR="003F40F4" w:rsidRPr="00C43677" w:rsidRDefault="00000000" w:rsidP="003F40F4">
      <w:r w:rsidRPr="00C43677">
        <w:t>Provide and connect a 10 amp on</w:t>
      </w:r>
      <w:r w:rsidRPr="00C43677">
        <w:noBreakHyphen/>
        <w:t>off switch with the up position as off and clear marks for on and off.</w:t>
      </w:r>
    </w:p>
    <w:p w14:paraId="0C30B6EA" w14:textId="77777777" w:rsidR="003F40F4" w:rsidRPr="00C43677" w:rsidRDefault="00000000" w:rsidP="003F40F4">
      <w:r w:rsidRPr="00C43677">
        <w:t xml:space="preserve">Provide a four terminal strip </w:t>
      </w:r>
      <w:proofErr w:type="gramStart"/>
      <w:r w:rsidRPr="00C43677">
        <w:t>similar to</w:t>
      </w:r>
      <w:proofErr w:type="gramEnd"/>
      <w:r w:rsidRPr="00C43677">
        <w:t xml:space="preserve"> Clipsal 543.</w:t>
      </w:r>
    </w:p>
    <w:p w14:paraId="43E5F524" w14:textId="77777777" w:rsidR="003F40F4" w:rsidRDefault="00000000" w:rsidP="003F40F4">
      <w:r w:rsidRPr="00C43677">
        <w:t>Mount and connect voltage regulator as specified.</w:t>
      </w:r>
    </w:p>
    <w:p w14:paraId="67FA4084" w14:textId="77777777" w:rsidR="003F40F4" w:rsidRPr="00C43677" w:rsidRDefault="00000000" w:rsidP="003F40F4">
      <w:r>
        <w:t>Refer to CS 1554.</w:t>
      </w:r>
    </w:p>
    <w:p w14:paraId="0689EB03" w14:textId="77777777" w:rsidR="003F40F4" w:rsidRPr="00C43677" w:rsidRDefault="00000000" w:rsidP="003F40F4">
      <w:r w:rsidRPr="00C43677">
        <w:lastRenderedPageBreak/>
        <w:t>Clearly label terminal strip '+' and '-'.</w:t>
      </w:r>
    </w:p>
    <w:p w14:paraId="74098A82" w14:textId="77777777" w:rsidR="003F40F4" w:rsidRPr="00C43677" w:rsidRDefault="00000000" w:rsidP="003F40F4">
      <w:r w:rsidRPr="00C43677">
        <w:t>Wire solar panel to terminal strip via switch and regulator.</w:t>
      </w:r>
    </w:p>
    <w:p w14:paraId="2D1394D0" w14:textId="77777777" w:rsidR="003F40F4" w:rsidRPr="00C43677" w:rsidRDefault="00000000" w:rsidP="003F40F4">
      <w:r w:rsidRPr="00C43677">
        <w:t>Mount the switch regulator and terminal strip on a non</w:t>
      </w:r>
      <w:r w:rsidRPr="00C43677">
        <w:noBreakHyphen/>
        <w:t>hygroscopic, non</w:t>
      </w:r>
      <w:r w:rsidRPr="00C43677">
        <w:noBreakHyphen/>
        <w:t xml:space="preserve">inflammable base 6 mm </w:t>
      </w:r>
      <w:proofErr w:type="spellStart"/>
      <w:r w:rsidRPr="00C43677">
        <w:t>Bramite</w:t>
      </w:r>
      <w:proofErr w:type="spellEnd"/>
      <w:r w:rsidRPr="00C43677">
        <w:t xml:space="preserve"> or similar.</w:t>
      </w:r>
    </w:p>
    <w:p w14:paraId="6340C581" w14:textId="77777777" w:rsidR="003F40F4" w:rsidRPr="00C43677" w:rsidRDefault="00000000" w:rsidP="003F40F4">
      <w:r w:rsidRPr="00C43677">
        <w:t>Separate the switch and strip a minimum of 100 mm.</w:t>
      </w:r>
    </w:p>
    <w:p w14:paraId="46E5CCD1" w14:textId="77777777" w:rsidR="003F40F4" w:rsidRPr="00FD385A" w:rsidRDefault="00000000" w:rsidP="003F40F4">
      <w:pPr>
        <w:pStyle w:val="Heading2"/>
      </w:pPr>
      <w:bookmarkStart w:id="1366" w:name="_Toc390823958"/>
      <w:bookmarkStart w:id="1367" w:name="_Toc391429650"/>
      <w:bookmarkStart w:id="1368" w:name="_Toc396097088"/>
      <w:bookmarkStart w:id="1369" w:name="_Toc398800718"/>
      <w:proofErr w:type="gramStart"/>
      <w:r w:rsidRPr="00FD385A">
        <w:t>Cabling</w:t>
      </w:r>
      <w:bookmarkEnd w:id="1366"/>
      <w:bookmarkEnd w:id="1367"/>
      <w:bookmarkEnd w:id="1368"/>
      <w:bookmarkEnd w:id="1369"/>
      <w:proofErr w:type="gramEnd"/>
    </w:p>
    <w:p w14:paraId="78EF376D" w14:textId="77777777" w:rsidR="003F40F4" w:rsidRPr="00C43677" w:rsidRDefault="00000000" w:rsidP="003F40F4">
      <w:r w:rsidRPr="00C43677">
        <w:t>Provide detector loop cable of 30/025 V105 type or similar.</w:t>
      </w:r>
    </w:p>
    <w:p w14:paraId="0C2E5812" w14:textId="77777777" w:rsidR="003F40F4" w:rsidRPr="00C43677" w:rsidRDefault="00000000" w:rsidP="003F40F4">
      <w:r w:rsidRPr="00C43677">
        <w:t xml:space="preserve">Twist loop feeder cable one </w:t>
      </w:r>
      <w:proofErr w:type="gramStart"/>
      <w:r w:rsidRPr="00C43677">
        <w:t>turn</w:t>
      </w:r>
      <w:proofErr w:type="gramEnd"/>
      <w:r w:rsidRPr="00C43677">
        <w:t xml:space="preserve"> every 20 cm between each loop and junction in the detector pit.</w:t>
      </w:r>
    </w:p>
    <w:p w14:paraId="68F56D99" w14:textId="77777777" w:rsidR="003F40F4" w:rsidRPr="00C43677" w:rsidRDefault="00000000" w:rsidP="003F40F4">
      <w:r w:rsidRPr="00C43677">
        <w:t>Provide loop detector feeder cable of Telcon B3102 CS/NJ/PVC type or similar.</w:t>
      </w:r>
    </w:p>
    <w:p w14:paraId="2A7A763A" w14:textId="77777777" w:rsidR="003F40F4" w:rsidRPr="00C43677" w:rsidRDefault="00000000" w:rsidP="003F40F4">
      <w:r w:rsidRPr="00C43677">
        <w:t xml:space="preserve">Provide Piezo detector feeder cable of </w:t>
      </w:r>
      <w:proofErr w:type="gramStart"/>
      <w:r w:rsidRPr="00C43677">
        <w:t>75 ohm</w:t>
      </w:r>
      <w:proofErr w:type="gramEnd"/>
      <w:r w:rsidRPr="00C43677">
        <w:t xml:space="preserve"> co</w:t>
      </w:r>
      <w:r w:rsidRPr="00C43677">
        <w:noBreakHyphen/>
        <w:t>axial cable type RG59.</w:t>
      </w:r>
    </w:p>
    <w:p w14:paraId="37165B46" w14:textId="77777777" w:rsidR="003F40F4" w:rsidRPr="00C43677" w:rsidRDefault="00000000" w:rsidP="003F40F4">
      <w:r w:rsidRPr="00C43677">
        <w:t>Provide solar power feed cable of 30/025 V105 type or similar, red and black.</w:t>
      </w:r>
    </w:p>
    <w:p w14:paraId="6FB85BDA" w14:textId="77777777" w:rsidR="003F40F4" w:rsidRPr="00C43677" w:rsidRDefault="00000000" w:rsidP="003F40F4">
      <w:r w:rsidRPr="00C43677">
        <w:t>Join cables by soldering.</w:t>
      </w:r>
    </w:p>
    <w:p w14:paraId="0EA8A8B8" w14:textId="77777777" w:rsidR="003F40F4" w:rsidRPr="00C43677" w:rsidRDefault="00000000" w:rsidP="003F40F4">
      <w:r w:rsidRPr="00C43677">
        <w:t xml:space="preserve">Insulate and seal against ingress of water by using mastic filled </w:t>
      </w:r>
      <w:proofErr w:type="spellStart"/>
      <w:r w:rsidRPr="00C43677">
        <w:t>heatshrink</w:t>
      </w:r>
      <w:proofErr w:type="spellEnd"/>
      <w:r w:rsidRPr="00C43677">
        <w:t xml:space="preserve"> </w:t>
      </w:r>
      <w:proofErr w:type="spellStart"/>
      <w:r w:rsidRPr="00C43677">
        <w:t>Sigmaform</w:t>
      </w:r>
      <w:proofErr w:type="spellEnd"/>
      <w:r w:rsidRPr="00C43677">
        <w:t> SST 12</w:t>
      </w:r>
      <w:r w:rsidRPr="00C43677">
        <w:noBreakHyphen/>
        <w:t>04 or similar.</w:t>
      </w:r>
    </w:p>
    <w:p w14:paraId="775D4B52" w14:textId="77777777" w:rsidR="003F40F4" w:rsidRPr="00C43677" w:rsidRDefault="00000000" w:rsidP="003F40F4">
      <w:r w:rsidRPr="00C43677">
        <w:t xml:space="preserve">Ensure </w:t>
      </w:r>
      <w:proofErr w:type="spellStart"/>
      <w:r w:rsidRPr="00C43677">
        <w:t>heatshrink</w:t>
      </w:r>
      <w:proofErr w:type="spellEnd"/>
      <w:r w:rsidRPr="00C43677">
        <w:t xml:space="preserve"> covers at least 25 mm of insulation beyond the join.</w:t>
      </w:r>
    </w:p>
    <w:p w14:paraId="511F76A2" w14:textId="77777777" w:rsidR="003F40F4" w:rsidRPr="00FD385A" w:rsidRDefault="00000000" w:rsidP="003F40F4">
      <w:pPr>
        <w:pStyle w:val="Heading2"/>
      </w:pPr>
      <w:bookmarkStart w:id="1370" w:name="_Toc390823959"/>
      <w:bookmarkStart w:id="1371" w:name="_Toc391429651"/>
      <w:bookmarkStart w:id="1372" w:name="_Toc396097089"/>
      <w:bookmarkStart w:id="1373" w:name="_Toc398800719"/>
      <w:proofErr w:type="gramStart"/>
      <w:r w:rsidRPr="00FD385A">
        <w:t>Conduit</w:t>
      </w:r>
      <w:bookmarkEnd w:id="1370"/>
      <w:bookmarkEnd w:id="1371"/>
      <w:bookmarkEnd w:id="1372"/>
      <w:bookmarkEnd w:id="1373"/>
      <w:proofErr w:type="gramEnd"/>
    </w:p>
    <w:p w14:paraId="3F1709C8" w14:textId="77777777" w:rsidR="003F40F4" w:rsidRPr="00C43677" w:rsidRDefault="00000000" w:rsidP="003F40F4">
      <w:r w:rsidRPr="00C43677">
        <w:t>Provide and lay 50 mm HD PVC conduit and one P20 white PVC conduit as specified.</w:t>
      </w:r>
    </w:p>
    <w:p w14:paraId="71DF0AD4" w14:textId="77777777" w:rsidR="003F40F4" w:rsidRPr="00C43677" w:rsidRDefault="00000000" w:rsidP="003F40F4">
      <w:r w:rsidRPr="00C43677">
        <w:t>Allow 25 mm clearance between adjacent conduits.</w:t>
      </w:r>
    </w:p>
    <w:p w14:paraId="14AF6AAB" w14:textId="77777777" w:rsidR="003F40F4" w:rsidRPr="00C43677" w:rsidRDefault="00000000" w:rsidP="003F40F4">
      <w:r w:rsidRPr="00C43677">
        <w:t>Provide sand cover minimum 100 mm above conduit.</w:t>
      </w:r>
    </w:p>
    <w:p w14:paraId="289BDB25" w14:textId="77777777" w:rsidR="003F40F4" w:rsidRPr="0066497A" w:rsidRDefault="00000000" w:rsidP="003F40F4">
      <w:r w:rsidRPr="00C43677">
        <w:t>Provide electrical marker tape 150 mm below natural surface in conduit trenches.</w:t>
      </w:r>
      <w:r>
        <w:t xml:space="preserve"> Refer to </w:t>
      </w:r>
      <w:r>
        <w:rPr>
          <w:b/>
        </w:rPr>
        <w:t>Cable Installation</w:t>
      </w:r>
      <w:r>
        <w:t xml:space="preserve"> and </w:t>
      </w:r>
      <w:r>
        <w:rPr>
          <w:b/>
        </w:rPr>
        <w:t>Cable Marker Tapes</w:t>
      </w:r>
      <w:r>
        <w:t xml:space="preserve"> in STREET LIGHTING.</w:t>
      </w:r>
    </w:p>
    <w:p w14:paraId="7E32D6AE" w14:textId="77777777" w:rsidR="003F40F4" w:rsidRDefault="00000000" w:rsidP="003F40F4">
      <w:r w:rsidRPr="00C43677">
        <w:t>Terminate the conduits 25 mm inside detector pit, and 100 mm above natural surface within pole assembly as specified.</w:t>
      </w:r>
    </w:p>
    <w:p w14:paraId="7F62D2E9" w14:textId="77777777" w:rsidR="003F40F4" w:rsidRPr="00C43677" w:rsidRDefault="00000000" w:rsidP="003F40F4">
      <w:r>
        <w:t>Refer to CS 1550 and CS 1553.</w:t>
      </w:r>
    </w:p>
    <w:p w14:paraId="0D421EAC" w14:textId="77777777" w:rsidR="003F40F4" w:rsidRPr="00C43677" w:rsidRDefault="00000000" w:rsidP="003F40F4">
      <w:r w:rsidRPr="00C43677">
        <w:t>Ensure minimum cover of 450 mm over conduits.</w:t>
      </w:r>
    </w:p>
    <w:p w14:paraId="3C9F60DC" w14:textId="77777777" w:rsidR="003F40F4" w:rsidRPr="00FD385A" w:rsidRDefault="00000000" w:rsidP="003F40F4">
      <w:pPr>
        <w:pStyle w:val="Heading2"/>
      </w:pPr>
      <w:bookmarkStart w:id="1374" w:name="_Toc390823960"/>
      <w:bookmarkStart w:id="1375" w:name="_Toc391429652"/>
      <w:bookmarkStart w:id="1376" w:name="_Toc396097090"/>
      <w:bookmarkStart w:id="1377" w:name="_Toc398800720"/>
      <w:r w:rsidRPr="00FD385A">
        <w:t>Pole Assembly</w:t>
      </w:r>
      <w:bookmarkEnd w:id="1374"/>
      <w:bookmarkEnd w:id="1375"/>
      <w:bookmarkEnd w:id="1376"/>
      <w:bookmarkEnd w:id="1377"/>
    </w:p>
    <w:p w14:paraId="4953B07D" w14:textId="77777777" w:rsidR="003F40F4" w:rsidRPr="00C43677" w:rsidRDefault="00000000" w:rsidP="003F40F4">
      <w:r w:rsidRPr="00C43677">
        <w:t xml:space="preserve">The pole assembly including solar panel will be provided by the </w:t>
      </w:r>
      <w:proofErr w:type="gramStart"/>
      <w:r w:rsidRPr="00C43677">
        <w:t>Principal</w:t>
      </w:r>
      <w:proofErr w:type="gramEnd"/>
      <w:r w:rsidRPr="00C43677">
        <w:t>.</w:t>
      </w:r>
    </w:p>
    <w:p w14:paraId="2AA679B6" w14:textId="77777777" w:rsidR="003F40F4" w:rsidRPr="00C43677" w:rsidRDefault="00000000" w:rsidP="00A2757D">
      <w:pPr>
        <w:pStyle w:val="GuideNotes01"/>
      </w:pPr>
      <w:r w:rsidRPr="00C43677">
        <w:t>[Preliminaries need to be adjusted]</w:t>
      </w:r>
    </w:p>
    <w:p w14:paraId="4F980DD6" w14:textId="77777777" w:rsidR="003F40F4" w:rsidRDefault="00000000" w:rsidP="003F40F4">
      <w:r w:rsidRPr="00C43677">
        <w:t>Provide opening in solar panel backing plate to allow passage of wires inside the post as specified.</w:t>
      </w:r>
    </w:p>
    <w:p w14:paraId="1757B8F7" w14:textId="77777777" w:rsidR="003F40F4" w:rsidRPr="00C43677" w:rsidRDefault="00000000" w:rsidP="003F40F4">
      <w:r>
        <w:t>Refer to CS 1555.</w:t>
      </w:r>
    </w:p>
    <w:p w14:paraId="1B5F96A0" w14:textId="77777777" w:rsidR="003F40F4" w:rsidRPr="00FD385A" w:rsidRDefault="00000000" w:rsidP="003F40F4">
      <w:pPr>
        <w:pStyle w:val="Heading2"/>
      </w:pPr>
      <w:bookmarkStart w:id="1378" w:name="_Toc390823961"/>
      <w:bookmarkStart w:id="1379" w:name="_Toc391429653"/>
      <w:bookmarkStart w:id="1380" w:name="_Toc396097091"/>
      <w:bookmarkStart w:id="1381" w:name="_Toc398800721"/>
      <w:r w:rsidRPr="00FD385A">
        <w:t>Installation - General</w:t>
      </w:r>
      <w:bookmarkEnd w:id="1378"/>
      <w:bookmarkEnd w:id="1379"/>
      <w:bookmarkEnd w:id="1380"/>
      <w:bookmarkEnd w:id="1381"/>
    </w:p>
    <w:p w14:paraId="3D22491F" w14:textId="77777777" w:rsidR="003F40F4" w:rsidRPr="00C43677" w:rsidRDefault="00000000" w:rsidP="003F40F4">
      <w:r w:rsidRPr="00C43677">
        <w:t>Installation shall include the following civil works:</w:t>
      </w:r>
    </w:p>
    <w:p w14:paraId="675C11A9" w14:textId="77777777" w:rsidR="003F40F4" w:rsidRPr="00C43677" w:rsidRDefault="00000000" w:rsidP="003F40F4">
      <w:pPr>
        <w:pStyle w:val="Bullet"/>
      </w:pPr>
      <w:r w:rsidRPr="00C43677">
        <w:t>Excavation.</w:t>
      </w:r>
    </w:p>
    <w:p w14:paraId="521E73B5" w14:textId="77777777" w:rsidR="003F40F4" w:rsidRPr="00C43677" w:rsidRDefault="00000000" w:rsidP="003F40F4">
      <w:pPr>
        <w:pStyle w:val="Bullet"/>
      </w:pPr>
      <w:r w:rsidRPr="00C43677">
        <w:t>Backfilling.</w:t>
      </w:r>
    </w:p>
    <w:p w14:paraId="7549D57F" w14:textId="77777777" w:rsidR="003F40F4" w:rsidRPr="00C43677" w:rsidRDefault="00000000" w:rsidP="003F40F4">
      <w:pPr>
        <w:pStyle w:val="Bullet"/>
      </w:pPr>
      <w:r w:rsidRPr="00C43677">
        <w:t>Reinstatement.</w:t>
      </w:r>
    </w:p>
    <w:p w14:paraId="2C9054CF" w14:textId="77777777" w:rsidR="003F40F4" w:rsidRPr="00C43677" w:rsidRDefault="00000000" w:rsidP="003F40F4">
      <w:pPr>
        <w:pStyle w:val="Bullet"/>
      </w:pPr>
      <w:r>
        <w:t>Directional (</w:t>
      </w:r>
      <w:r w:rsidRPr="00C43677">
        <w:t>Thrust</w:t>
      </w:r>
      <w:r>
        <w:t>)</w:t>
      </w:r>
      <w:r w:rsidRPr="00C43677">
        <w:t xml:space="preserve"> boring.</w:t>
      </w:r>
    </w:p>
    <w:p w14:paraId="381263CA" w14:textId="77777777" w:rsidR="003F40F4" w:rsidRPr="00C43677" w:rsidRDefault="00000000" w:rsidP="003F40F4">
      <w:r w:rsidRPr="00C43677">
        <w:t>Provide for the safety of traffic in accordance with the PROVISION FOR TRAFFIC Section.</w:t>
      </w:r>
    </w:p>
    <w:p w14:paraId="348B0703" w14:textId="77777777" w:rsidR="003F40F4" w:rsidRPr="00FD385A" w:rsidRDefault="00000000" w:rsidP="003F40F4">
      <w:pPr>
        <w:pStyle w:val="Heading3"/>
      </w:pPr>
      <w:bookmarkStart w:id="1382" w:name="_Toc390823962"/>
      <w:bookmarkStart w:id="1383" w:name="_Toc391429654"/>
      <w:bookmarkStart w:id="1384" w:name="_Toc396097092"/>
      <w:bookmarkStart w:id="1385" w:name="_Toc398800722"/>
      <w:r w:rsidRPr="00FD385A">
        <w:lastRenderedPageBreak/>
        <w:t>Excavation</w:t>
      </w:r>
      <w:bookmarkEnd w:id="1382"/>
      <w:bookmarkEnd w:id="1383"/>
      <w:bookmarkEnd w:id="1384"/>
      <w:bookmarkEnd w:id="1385"/>
    </w:p>
    <w:p w14:paraId="5498D4A2" w14:textId="77777777" w:rsidR="003F40F4" w:rsidRPr="00C43677" w:rsidRDefault="00000000" w:rsidP="003F40F4">
      <w:r w:rsidRPr="00C43677">
        <w:t>Excavate roadways to a maximum of 100 mm wide.</w:t>
      </w:r>
    </w:p>
    <w:p w14:paraId="06221CD4" w14:textId="77777777" w:rsidR="003F40F4" w:rsidRPr="00C43677" w:rsidRDefault="00000000" w:rsidP="003F40F4">
      <w:r w:rsidRPr="00C43677">
        <w:t>Saw cut excavations through paved footways.</w:t>
      </w:r>
    </w:p>
    <w:p w14:paraId="65B8998D" w14:textId="77777777" w:rsidR="003F40F4" w:rsidRPr="00C43677" w:rsidRDefault="00000000" w:rsidP="003F40F4">
      <w:r w:rsidRPr="00C43677">
        <w:t>Cut excavation vertically.</w:t>
      </w:r>
    </w:p>
    <w:p w14:paraId="75E79A53" w14:textId="77777777" w:rsidR="003F40F4" w:rsidRPr="00C43677" w:rsidRDefault="00000000" w:rsidP="003F40F4">
      <w:r w:rsidRPr="00C43677">
        <w:t xml:space="preserve">Provide bridging of excavations to </w:t>
      </w:r>
      <w:proofErr w:type="gramStart"/>
      <w:r w:rsidRPr="00C43677">
        <w:t>maintain vehicular access at all times</w:t>
      </w:r>
      <w:proofErr w:type="gramEnd"/>
      <w:r w:rsidRPr="00C43677">
        <w:t>.</w:t>
      </w:r>
    </w:p>
    <w:p w14:paraId="511855C4" w14:textId="77777777" w:rsidR="003F40F4" w:rsidRPr="00FD385A" w:rsidRDefault="00000000" w:rsidP="003F40F4">
      <w:pPr>
        <w:pStyle w:val="Heading3"/>
      </w:pPr>
      <w:bookmarkStart w:id="1386" w:name="_Toc390823963"/>
      <w:bookmarkStart w:id="1387" w:name="_Toc391429655"/>
      <w:bookmarkStart w:id="1388" w:name="_Toc396097093"/>
      <w:bookmarkStart w:id="1389" w:name="_Toc398800723"/>
      <w:r w:rsidRPr="00FD385A">
        <w:t>Backfilling</w:t>
      </w:r>
      <w:bookmarkEnd w:id="1386"/>
      <w:bookmarkEnd w:id="1387"/>
      <w:bookmarkEnd w:id="1388"/>
      <w:bookmarkEnd w:id="1389"/>
    </w:p>
    <w:p w14:paraId="2D9F2489" w14:textId="77777777" w:rsidR="003F40F4" w:rsidRPr="00C43677" w:rsidRDefault="00000000" w:rsidP="003F40F4">
      <w:r w:rsidRPr="00C43677">
        <w:t>Backfill all excavations.</w:t>
      </w:r>
    </w:p>
    <w:p w14:paraId="4D495790" w14:textId="77777777" w:rsidR="003F40F4" w:rsidRPr="00C43677" w:rsidRDefault="00000000" w:rsidP="003F40F4">
      <w:r w:rsidRPr="00C43677">
        <w:t>Remove all rubbish and foreign material from the excavation prior to backfilling.</w:t>
      </w:r>
    </w:p>
    <w:p w14:paraId="11B10735" w14:textId="77777777" w:rsidR="003F40F4" w:rsidRPr="00C43677" w:rsidRDefault="00000000" w:rsidP="003F40F4">
      <w:r w:rsidRPr="00C43677">
        <w:t>Backfill with select fill and compact to 95% relative compaction, in accordance with the EARTHWORKS Section.</w:t>
      </w:r>
    </w:p>
    <w:p w14:paraId="4F6E3234" w14:textId="77777777" w:rsidR="003F40F4" w:rsidRPr="00FD385A" w:rsidRDefault="00000000" w:rsidP="003F40F4">
      <w:pPr>
        <w:pStyle w:val="Heading3"/>
      </w:pPr>
      <w:bookmarkStart w:id="1390" w:name="_Toc390823964"/>
      <w:bookmarkStart w:id="1391" w:name="_Toc391429656"/>
      <w:bookmarkStart w:id="1392" w:name="_Toc396097094"/>
      <w:bookmarkStart w:id="1393" w:name="_Toc398800724"/>
      <w:r w:rsidRPr="00FD385A">
        <w:t>Concrete Foundation for Pole Assembly</w:t>
      </w:r>
      <w:bookmarkEnd w:id="1390"/>
      <w:bookmarkEnd w:id="1391"/>
      <w:bookmarkEnd w:id="1392"/>
      <w:bookmarkEnd w:id="1393"/>
    </w:p>
    <w:p w14:paraId="5188C656" w14:textId="77777777" w:rsidR="003F40F4" w:rsidRPr="00C43677" w:rsidRDefault="00000000" w:rsidP="003F40F4">
      <w:r w:rsidRPr="00C43677">
        <w:t>Compact the bottom of excavation prior to pouring foundation.</w:t>
      </w:r>
    </w:p>
    <w:p w14:paraId="072DBC18" w14:textId="77777777" w:rsidR="003F40F4" w:rsidRPr="00C43677" w:rsidRDefault="00000000" w:rsidP="003F40F4">
      <w:r w:rsidRPr="00C43677">
        <w:t>Align rag bolts to ensure cabinet is square to the road.</w:t>
      </w:r>
    </w:p>
    <w:p w14:paraId="009598F3" w14:textId="77777777" w:rsidR="003F40F4" w:rsidRPr="00C43677" w:rsidRDefault="00000000" w:rsidP="003F40F4">
      <w:r w:rsidRPr="00C43677">
        <w:t>Use Class N20 concrete for the foundation.</w:t>
      </w:r>
    </w:p>
    <w:p w14:paraId="0619468C" w14:textId="77777777" w:rsidR="003F40F4" w:rsidRDefault="00000000" w:rsidP="003F40F4">
      <w:r w:rsidRPr="00C43677">
        <w:t>Reinstate by compacting surrounding soil to match existing.</w:t>
      </w:r>
    </w:p>
    <w:p w14:paraId="12B4190B" w14:textId="77777777" w:rsidR="003F40F4" w:rsidRPr="00C43677" w:rsidRDefault="00000000" w:rsidP="003F40F4">
      <w:r>
        <w:t>Refer to CS 1553.</w:t>
      </w:r>
    </w:p>
    <w:p w14:paraId="2231721A" w14:textId="77777777" w:rsidR="003F40F4" w:rsidRPr="00FD385A" w:rsidRDefault="00000000" w:rsidP="003F40F4">
      <w:pPr>
        <w:pStyle w:val="Heading3"/>
      </w:pPr>
      <w:bookmarkStart w:id="1394" w:name="_Toc390823965"/>
      <w:bookmarkStart w:id="1395" w:name="_Toc391429657"/>
      <w:bookmarkStart w:id="1396" w:name="_Toc396097095"/>
      <w:bookmarkStart w:id="1397" w:name="_Toc398800725"/>
      <w:r w:rsidRPr="00FD385A">
        <w:t>Detector Pits</w:t>
      </w:r>
      <w:bookmarkEnd w:id="1394"/>
      <w:bookmarkEnd w:id="1395"/>
      <w:bookmarkEnd w:id="1396"/>
      <w:bookmarkEnd w:id="1397"/>
    </w:p>
    <w:p w14:paraId="5DF3255E" w14:textId="77777777" w:rsidR="003F40F4" w:rsidRDefault="00000000" w:rsidP="003F40F4">
      <w:r w:rsidRPr="00C43677">
        <w:t>Provide pits for detector terminations as specified.</w:t>
      </w:r>
    </w:p>
    <w:p w14:paraId="53ED75F7" w14:textId="77777777" w:rsidR="003F40F4" w:rsidRPr="00C43677" w:rsidRDefault="00000000" w:rsidP="003F40F4">
      <w:r>
        <w:t>Refer to CS 1550 and CS 1551.</w:t>
      </w:r>
    </w:p>
    <w:p w14:paraId="57D3775F" w14:textId="77777777" w:rsidR="003F40F4" w:rsidRPr="00FD385A" w:rsidRDefault="00000000" w:rsidP="003F40F4">
      <w:pPr>
        <w:pStyle w:val="Heading2"/>
      </w:pPr>
      <w:bookmarkStart w:id="1398" w:name="_Toc390823966"/>
      <w:bookmarkStart w:id="1399" w:name="_Toc391429658"/>
      <w:bookmarkStart w:id="1400" w:name="_Toc396097096"/>
      <w:bookmarkStart w:id="1401" w:name="_Toc398800726"/>
      <w:r w:rsidRPr="00FD385A">
        <w:t>Installation - Vehicle Detection</w:t>
      </w:r>
      <w:bookmarkEnd w:id="1398"/>
      <w:bookmarkEnd w:id="1399"/>
      <w:bookmarkEnd w:id="1400"/>
      <w:bookmarkEnd w:id="1401"/>
    </w:p>
    <w:p w14:paraId="66974DE7" w14:textId="77777777" w:rsidR="003F40F4" w:rsidRPr="00FD385A" w:rsidRDefault="00000000" w:rsidP="003F40F4">
      <w:pPr>
        <w:pStyle w:val="Heading3"/>
      </w:pPr>
      <w:bookmarkStart w:id="1402" w:name="_Toc390823967"/>
      <w:bookmarkStart w:id="1403" w:name="_Toc391429659"/>
      <w:bookmarkStart w:id="1404" w:name="_Toc396097097"/>
      <w:bookmarkStart w:id="1405" w:name="_Toc398800727"/>
      <w:r w:rsidRPr="00FD385A">
        <w:t>Detector Loop</w:t>
      </w:r>
      <w:bookmarkEnd w:id="1402"/>
      <w:bookmarkEnd w:id="1403"/>
      <w:bookmarkEnd w:id="1404"/>
      <w:bookmarkEnd w:id="1405"/>
      <w:r w:rsidRPr="00FD385A">
        <w:t xml:space="preserve"> - Witness Point</w:t>
      </w:r>
    </w:p>
    <w:p w14:paraId="55948151" w14:textId="77777777" w:rsidR="003F40F4" w:rsidRPr="00C43677" w:rsidRDefault="00000000" w:rsidP="003F40F4">
      <w:r w:rsidRPr="00C43677">
        <w:t>Install cable for loop in saw cut in pavement surface.</w:t>
      </w:r>
    </w:p>
    <w:p w14:paraId="3D31D791" w14:textId="77777777" w:rsidR="003F40F4" w:rsidRPr="00C43677" w:rsidRDefault="00000000" w:rsidP="003F40F4">
      <w:r w:rsidRPr="00C43677">
        <w:t>Minimum depth of cut to be 30 mm, except in zone where axle sensors are to be fitted when minimum depth of cut to be 80 mm as specified.</w:t>
      </w:r>
    </w:p>
    <w:p w14:paraId="3C27B908" w14:textId="77777777" w:rsidR="003F40F4" w:rsidRPr="00C43677" w:rsidRDefault="00000000" w:rsidP="003F40F4">
      <w:r w:rsidRPr="00C43677">
        <w:t>Width of cut to be 6 mm (+ or - 2 mm).</w:t>
      </w:r>
    </w:p>
    <w:p w14:paraId="5AF23C33" w14:textId="77777777" w:rsidR="003F40F4" w:rsidRPr="00C43677" w:rsidRDefault="00000000" w:rsidP="003F40F4">
      <w:r w:rsidRPr="00C43677">
        <w:t xml:space="preserve">Provide diagonal cut across each </w:t>
      </w:r>
      <w:proofErr w:type="gramStart"/>
      <w:r w:rsidRPr="00C43677">
        <w:t>right angled</w:t>
      </w:r>
      <w:proofErr w:type="gramEnd"/>
      <w:r w:rsidRPr="00C43677">
        <w:t xml:space="preserve"> corner as specified.</w:t>
      </w:r>
    </w:p>
    <w:p w14:paraId="19FC57A2" w14:textId="77777777" w:rsidR="003F40F4" w:rsidRPr="00C43677" w:rsidRDefault="00000000" w:rsidP="003F40F4">
      <w:r w:rsidRPr="00C43677">
        <w:t>Provide additional cut from one side of loop to detector pit.</w:t>
      </w:r>
    </w:p>
    <w:p w14:paraId="00BA92EF" w14:textId="77777777" w:rsidR="003F40F4" w:rsidRPr="00C43677" w:rsidRDefault="00000000" w:rsidP="003F40F4">
      <w:r w:rsidRPr="00C43677">
        <w:t>Clean the cuts with compressed air.</w:t>
      </w:r>
    </w:p>
    <w:p w14:paraId="10A38D54" w14:textId="77777777" w:rsidR="003F40F4" w:rsidRPr="00C43677" w:rsidRDefault="00000000" w:rsidP="003F40F4">
      <w:r w:rsidRPr="00C43677">
        <w:t>Install one loop comprising four turns per cut as specified.</w:t>
      </w:r>
    </w:p>
    <w:p w14:paraId="6D719353" w14:textId="77777777" w:rsidR="003F40F4" w:rsidRPr="00C43677" w:rsidRDefault="00000000" w:rsidP="003F40F4">
      <w:r w:rsidRPr="00C43677">
        <w:t>Press the cable to the bottom of the cut using a piece of softwood or similar material.</w:t>
      </w:r>
    </w:p>
    <w:p w14:paraId="392DCB41" w14:textId="77777777" w:rsidR="003F40F4" w:rsidRPr="00C43677" w:rsidRDefault="00000000" w:rsidP="003F40F4">
      <w:r w:rsidRPr="00C43677">
        <w:t>Ensure the insulation of the cable is not damaged.</w:t>
      </w:r>
    </w:p>
    <w:p w14:paraId="2CDB54A8" w14:textId="77777777" w:rsidR="003F40F4" w:rsidRPr="00C43677" w:rsidRDefault="00000000" w:rsidP="003F40F4">
      <w:r w:rsidRPr="00C43677">
        <w:t xml:space="preserve">Backfill around the cable to the pavement surface with bitumen emulsion such as </w:t>
      </w:r>
      <w:proofErr w:type="spellStart"/>
      <w:r w:rsidRPr="00C43677">
        <w:t>Pabkote</w:t>
      </w:r>
      <w:proofErr w:type="spellEnd"/>
      <w:r w:rsidRPr="00C43677">
        <w:t xml:space="preserve"> Bitu</w:t>
      </w:r>
      <w:r>
        <w:t>men Emulsion Type 3 or similar.</w:t>
      </w:r>
      <w:r w:rsidRPr="00C43677">
        <w:t xml:space="preserve"> Backfilling to be undertaken immediately after laying the cable and prior </w:t>
      </w:r>
      <w:r>
        <w:t xml:space="preserve">to allowing vehicular traffic. </w:t>
      </w:r>
      <w:r w:rsidRPr="00C43677">
        <w:t>Remove all loose material from the opening immediately prior to backfilling.</w:t>
      </w:r>
    </w:p>
    <w:p w14:paraId="754B74EA" w14:textId="77777777" w:rsidR="003F40F4" w:rsidRPr="00C43677" w:rsidRDefault="00000000" w:rsidP="003F40F4">
      <w:r w:rsidRPr="00C43677">
        <w:t>Ensure minimum cover of backfill of 20 mm over top of cable, except where axle sensors are to be fitted where minimum cover of filling compound to be 70 mm over top of cable.</w:t>
      </w:r>
    </w:p>
    <w:p w14:paraId="6AD12493" w14:textId="77777777" w:rsidR="003F40F4" w:rsidRPr="00C43677" w:rsidRDefault="00000000" w:rsidP="003F40F4">
      <w:r w:rsidRPr="00C43677">
        <w:t>Remove excess compound from road surface.</w:t>
      </w:r>
    </w:p>
    <w:p w14:paraId="74750712" w14:textId="77777777" w:rsidR="003F40F4" w:rsidRPr="00C43677" w:rsidRDefault="00000000" w:rsidP="003F40F4">
      <w:r w:rsidRPr="00C43677">
        <w:lastRenderedPageBreak/>
        <w:t>House loop wires in conduit between road and detector pit.</w:t>
      </w:r>
    </w:p>
    <w:p w14:paraId="489D3E7E" w14:textId="77777777" w:rsidR="003F40F4" w:rsidRPr="00C43677" w:rsidRDefault="00000000" w:rsidP="003F40F4">
      <w:r w:rsidRPr="00C43677">
        <w:t>Install and connect loop detector feeder cable between each loop and terminal block in the cabinet.</w:t>
      </w:r>
    </w:p>
    <w:p w14:paraId="5373327A" w14:textId="77777777" w:rsidR="003F40F4" w:rsidRPr="00C43677" w:rsidRDefault="00000000" w:rsidP="003F40F4">
      <w:r w:rsidRPr="00C43677">
        <w:t>Ensure one metre of cable is available in the cabinet.</w:t>
      </w:r>
    </w:p>
    <w:p w14:paraId="05644FD6" w14:textId="77777777" w:rsidR="003F40F4" w:rsidRPr="00C43677" w:rsidRDefault="00000000" w:rsidP="003F40F4">
      <w:r w:rsidRPr="00C43677">
        <w:t>Terminate each loop detector feeder cable to a terminating block.</w:t>
      </w:r>
    </w:p>
    <w:p w14:paraId="74576C3A" w14:textId="77777777" w:rsidR="003F40F4" w:rsidRDefault="00000000" w:rsidP="003F40F4">
      <w:r>
        <w:rPr>
          <w:b/>
        </w:rPr>
        <w:t>Witness Point -</w:t>
      </w:r>
      <w:r w:rsidRPr="00C43677">
        <w:t>Provide 24 </w:t>
      </w:r>
      <w:proofErr w:type="spellStart"/>
      <w:r w:rsidRPr="00C43677">
        <w:t>hours notice</w:t>
      </w:r>
      <w:proofErr w:type="spellEnd"/>
      <w:r w:rsidRPr="00C43677">
        <w:t xml:space="preserve"> to the Superintendent prior to installation of vehicle detector loops.</w:t>
      </w:r>
    </w:p>
    <w:p w14:paraId="58DFE2B5" w14:textId="77777777" w:rsidR="003F40F4" w:rsidRPr="00C43677" w:rsidRDefault="00000000" w:rsidP="003F40F4">
      <w:r>
        <w:t>Refer to CS 1550 and CS 1551 and CS 1552.</w:t>
      </w:r>
    </w:p>
    <w:p w14:paraId="20091A7D" w14:textId="77777777" w:rsidR="003F40F4" w:rsidRPr="00FD385A" w:rsidRDefault="00000000" w:rsidP="003F40F4">
      <w:pPr>
        <w:pStyle w:val="Heading3"/>
      </w:pPr>
      <w:bookmarkStart w:id="1406" w:name="_Toc390823968"/>
      <w:bookmarkStart w:id="1407" w:name="_Toc391429660"/>
      <w:bookmarkStart w:id="1408" w:name="_Toc396097098"/>
      <w:bookmarkStart w:id="1409" w:name="_Toc398800728"/>
      <w:r w:rsidRPr="00FD385A">
        <w:t>Piezo Axle Sensors</w:t>
      </w:r>
      <w:bookmarkEnd w:id="1406"/>
      <w:bookmarkEnd w:id="1407"/>
      <w:bookmarkEnd w:id="1408"/>
      <w:bookmarkEnd w:id="1409"/>
    </w:p>
    <w:p w14:paraId="1849F3FF" w14:textId="77777777" w:rsidR="003F40F4" w:rsidRPr="00C43677" w:rsidRDefault="00000000" w:rsidP="003F40F4">
      <w:r w:rsidRPr="00C43677">
        <w:t xml:space="preserve">Axle sensors and guides will be supplied by the </w:t>
      </w:r>
      <w:proofErr w:type="gramStart"/>
      <w:r w:rsidRPr="00C43677">
        <w:t>Principal</w:t>
      </w:r>
      <w:proofErr w:type="gramEnd"/>
      <w:r w:rsidRPr="00C43677">
        <w:t>.</w:t>
      </w:r>
    </w:p>
    <w:p w14:paraId="68223528" w14:textId="77777777" w:rsidR="003F40F4" w:rsidRPr="00C43677" w:rsidRDefault="00000000" w:rsidP="00A2757D">
      <w:pPr>
        <w:pStyle w:val="GuideNotes01"/>
      </w:pPr>
      <w:r w:rsidRPr="00C43677">
        <w:t>[Preliminaries need to be adjusted]</w:t>
      </w:r>
    </w:p>
    <w:p w14:paraId="035E303A" w14:textId="77777777" w:rsidR="003F40F4" w:rsidRDefault="00000000" w:rsidP="003F40F4">
      <w:r w:rsidRPr="00D10754">
        <w:t>AXLE SENSOR GUIDE INSTALLATION</w:t>
      </w:r>
    </w:p>
    <w:p w14:paraId="4F6CDBBD" w14:textId="77777777" w:rsidR="003F40F4" w:rsidRPr="00C43677" w:rsidRDefault="00000000" w:rsidP="003F40F4">
      <w:r>
        <w:t>Refer to CS 1552.</w:t>
      </w:r>
    </w:p>
    <w:p w14:paraId="1E36C41E" w14:textId="77777777" w:rsidR="003F40F4" w:rsidRPr="00C43677" w:rsidRDefault="00000000" w:rsidP="003F40F4">
      <w:r w:rsidRPr="00C43677">
        <w:t>Cut two slots across the carriageway 60 mm wide (+ or - 2 mm) 50 mm deep (+ 5 mm) with centres of each slot 1.0 m (+ or </w:t>
      </w:r>
      <w:r w:rsidRPr="00C43677">
        <w:noBreakHyphen/>
        <w:t> 5 mm) apart.</w:t>
      </w:r>
    </w:p>
    <w:p w14:paraId="360E804D" w14:textId="77777777" w:rsidR="003F40F4" w:rsidRPr="00C43677" w:rsidRDefault="00000000" w:rsidP="003F40F4">
      <w:r w:rsidRPr="00C43677">
        <w:t>Cut feeder cable slots from the centre line of each slot to the carriageway edge 6 mm wide (+ or </w:t>
      </w:r>
      <w:r w:rsidRPr="00C43677">
        <w:noBreakHyphen/>
        <w:t> 2 mm) and 25 mm (+ 5 mm) deep.</w:t>
      </w:r>
    </w:p>
    <w:p w14:paraId="655CD5CC" w14:textId="77777777" w:rsidR="003F40F4" w:rsidRPr="00C43677" w:rsidRDefault="00000000" w:rsidP="003F40F4">
      <w:r w:rsidRPr="00C43677">
        <w:t>Prevent ingress of adhesive during installation by covering guide ends, securing screw holes and area between the guide and feeder cable slots with plasticine or similar material.</w:t>
      </w:r>
    </w:p>
    <w:p w14:paraId="3582EC6B" w14:textId="77777777" w:rsidR="003F40F4" w:rsidRPr="00C43677" w:rsidRDefault="00000000" w:rsidP="003F40F4">
      <w:r w:rsidRPr="00C43677">
        <w:t>Cover upper surface of the guides with masking tape or other material to prevent ingress of adhesive.</w:t>
      </w:r>
    </w:p>
    <w:p w14:paraId="7AB4A1A1" w14:textId="77777777" w:rsidR="003F40F4" w:rsidRPr="00C43677" w:rsidRDefault="00000000" w:rsidP="003F40F4">
      <w:r w:rsidRPr="00C43677">
        <w:t>Insert ten 65 mm square by 10 mm thick foam polystyrene packing pieces into each slot.</w:t>
      </w:r>
    </w:p>
    <w:p w14:paraId="7EA998BE" w14:textId="77777777" w:rsidR="003F40F4" w:rsidRPr="00C43677" w:rsidRDefault="00000000" w:rsidP="003F40F4">
      <w:r w:rsidRPr="00C43677">
        <w:t>Place guides temporarily into slots pressing down until top of guide is flush with road surface.</w:t>
      </w:r>
    </w:p>
    <w:p w14:paraId="4B55A995" w14:textId="77777777" w:rsidR="003F40F4" w:rsidRPr="00C43677" w:rsidRDefault="00000000" w:rsidP="003F40F4">
      <w:r w:rsidRPr="00C43677">
        <w:t>Remove the guides after polystyrene has deformed leaving the compressed polystyrene in the slots.</w:t>
      </w:r>
    </w:p>
    <w:p w14:paraId="30579D02" w14:textId="77777777" w:rsidR="003F40F4" w:rsidRPr="00C43677" w:rsidRDefault="00000000" w:rsidP="003F40F4">
      <w:r w:rsidRPr="00C43677">
        <w:t>Fill the slot to a depth of 20 mm with "</w:t>
      </w:r>
      <w:proofErr w:type="spellStart"/>
      <w:r w:rsidRPr="00C43677">
        <w:t>Hermetite</w:t>
      </w:r>
      <w:proofErr w:type="spellEnd"/>
      <w:r w:rsidRPr="00C43677">
        <w:t>" epoxy resin or "</w:t>
      </w:r>
      <w:proofErr w:type="spellStart"/>
      <w:r w:rsidRPr="00C43677">
        <w:t>Epirez</w:t>
      </w:r>
      <w:proofErr w:type="spellEnd"/>
      <w:r w:rsidRPr="00C43677">
        <w:t> 214" or similar.</w:t>
      </w:r>
    </w:p>
    <w:p w14:paraId="2C2F3470" w14:textId="77777777" w:rsidR="003F40F4" w:rsidRPr="00C43677" w:rsidRDefault="00000000" w:rsidP="003F40F4">
      <w:r w:rsidRPr="00C43677">
        <w:t>If the carriageway surface is not level, this may be performed in stages.</w:t>
      </w:r>
    </w:p>
    <w:p w14:paraId="29FB76F1" w14:textId="77777777" w:rsidR="003F40F4" w:rsidRPr="00C43677" w:rsidRDefault="00000000" w:rsidP="003F40F4">
      <w:r w:rsidRPr="00C43677">
        <w:t>Fit the guide into the slot with securing screws downstream of the traffic flow.</w:t>
      </w:r>
    </w:p>
    <w:p w14:paraId="2F0ED59E" w14:textId="77777777" w:rsidR="003F40F4" w:rsidRPr="00C43677" w:rsidRDefault="00000000" w:rsidP="003F40F4">
      <w:r w:rsidRPr="00C43677">
        <w:t>Push the guide down to allow the epoxy to flow up the sides of the slot.</w:t>
      </w:r>
    </w:p>
    <w:p w14:paraId="6725CE9C" w14:textId="77777777" w:rsidR="003F40F4" w:rsidRPr="00C43677" w:rsidRDefault="00000000" w:rsidP="003F40F4">
      <w:r w:rsidRPr="00C43677">
        <w:t>Remove excess epoxy from the guide or road surface before it hardens.</w:t>
      </w:r>
    </w:p>
    <w:p w14:paraId="30742A10" w14:textId="77777777" w:rsidR="003F40F4" w:rsidRPr="00C43677" w:rsidRDefault="00000000" w:rsidP="003F40F4">
      <w:r w:rsidRPr="00C43677">
        <w:t>Fill any gaps with epoxy.</w:t>
      </w:r>
    </w:p>
    <w:p w14:paraId="737E7729" w14:textId="77777777" w:rsidR="003F40F4" w:rsidRPr="00C43677" w:rsidRDefault="00000000" w:rsidP="003F40F4">
      <w:r w:rsidRPr="00C43677">
        <w:t>Place weights on guide to hold it in proper position during curing process.</w:t>
      </w:r>
    </w:p>
    <w:p w14:paraId="55AE4772" w14:textId="77777777" w:rsidR="003F40F4" w:rsidRPr="00C43677" w:rsidRDefault="00000000" w:rsidP="003F40F4">
      <w:r w:rsidRPr="00C43677">
        <w:t>Install countersunk '</w:t>
      </w:r>
      <w:proofErr w:type="spellStart"/>
      <w:r w:rsidRPr="00C43677">
        <w:t>dynabolt</w:t>
      </w:r>
      <w:proofErr w:type="spellEnd"/>
      <w:r w:rsidRPr="00C43677">
        <w:t>' fixings in base of guide after curing is complete.</w:t>
      </w:r>
    </w:p>
    <w:p w14:paraId="19F7BB74" w14:textId="77777777" w:rsidR="003F40F4" w:rsidRPr="00C43677" w:rsidRDefault="00000000" w:rsidP="003F40F4">
      <w:r w:rsidRPr="00C43677">
        <w:t>Space the fixing 0.25 m from each end and 0.5 m spacing along the guide.</w:t>
      </w:r>
    </w:p>
    <w:p w14:paraId="4FDF1F37" w14:textId="77777777" w:rsidR="003F40F4" w:rsidRPr="00C43677" w:rsidRDefault="00000000" w:rsidP="003F40F4">
      <w:r w:rsidRPr="00C43677">
        <w:t>Drill 10 mm hole through base of guide and 100 mm into road pavement for each fixing.</w:t>
      </w:r>
    </w:p>
    <w:p w14:paraId="3DBD6529" w14:textId="77777777" w:rsidR="003F40F4" w:rsidRPr="00C43677" w:rsidRDefault="00000000" w:rsidP="003F40F4">
      <w:r w:rsidRPr="00C43677">
        <w:t>Countersink and clear each hole.</w:t>
      </w:r>
    </w:p>
    <w:p w14:paraId="25DEAA1E" w14:textId="77777777" w:rsidR="003F40F4" w:rsidRPr="00C43677" w:rsidRDefault="00000000" w:rsidP="003F40F4">
      <w:r w:rsidRPr="00C43677">
        <w:t>Pour epoxy into holes and insert 100 x 10 mm '</w:t>
      </w:r>
      <w:proofErr w:type="spellStart"/>
      <w:r w:rsidRPr="00C43677">
        <w:t>dynabolt</w:t>
      </w:r>
      <w:proofErr w:type="spellEnd"/>
      <w:r w:rsidRPr="00C43677">
        <w:t>' fixings.</w:t>
      </w:r>
    </w:p>
    <w:p w14:paraId="6A30FAAA" w14:textId="77777777" w:rsidR="003F40F4" w:rsidRPr="00C43677" w:rsidRDefault="00000000" w:rsidP="003F40F4">
      <w:r w:rsidRPr="00C43677">
        <w:t xml:space="preserve">Retighten the </w:t>
      </w:r>
      <w:proofErr w:type="spellStart"/>
      <w:r w:rsidRPr="00C43677">
        <w:t>dynabolts</w:t>
      </w:r>
      <w:proofErr w:type="spellEnd"/>
      <w:r w:rsidRPr="00C43677">
        <w:t xml:space="preserve"> after the epoxy has hardened.</w:t>
      </w:r>
    </w:p>
    <w:p w14:paraId="740D4DAE" w14:textId="77777777" w:rsidR="003F40F4" w:rsidRPr="00C43677" w:rsidRDefault="00000000" w:rsidP="003F40F4">
      <w:r w:rsidRPr="00C43677">
        <w:t>Tighten the batten fixing after epoxy has hardened.</w:t>
      </w:r>
    </w:p>
    <w:p w14:paraId="3D6A0B11" w14:textId="77777777" w:rsidR="003F40F4" w:rsidRPr="00D10754" w:rsidRDefault="00000000" w:rsidP="003F40F4">
      <w:pPr>
        <w:rPr>
          <w:b/>
        </w:rPr>
      </w:pPr>
      <w:r w:rsidRPr="00D10754">
        <w:t>AXLE SENSOR INSTALLATION</w:t>
      </w:r>
    </w:p>
    <w:p w14:paraId="28375296" w14:textId="77777777" w:rsidR="003F40F4" w:rsidRPr="00C43677" w:rsidRDefault="00000000" w:rsidP="003F40F4">
      <w:r w:rsidRPr="00C43677">
        <w:t>Do not flex the Piezo detectors about the x axis shown on drawing CS 1552.</w:t>
      </w:r>
    </w:p>
    <w:p w14:paraId="6D67FBF0" w14:textId="77777777" w:rsidR="003F40F4" w:rsidRPr="00C43677" w:rsidRDefault="00000000" w:rsidP="003F40F4">
      <w:r w:rsidRPr="00C43677">
        <w:t>Do not remove Piezo detector after installation.</w:t>
      </w:r>
    </w:p>
    <w:p w14:paraId="49390FE9" w14:textId="77777777" w:rsidR="003F40F4" w:rsidRPr="00C43677" w:rsidRDefault="00000000" w:rsidP="003F40F4">
      <w:r w:rsidRPr="00C43677">
        <w:lastRenderedPageBreak/>
        <w:t>Remove plasticine or similar from guide ends and securing screw holes.</w:t>
      </w:r>
    </w:p>
    <w:p w14:paraId="2D2442E0" w14:textId="77777777" w:rsidR="003F40F4" w:rsidRPr="00C43677" w:rsidRDefault="00000000" w:rsidP="003F40F4">
      <w:r w:rsidRPr="00C43677">
        <w:t>Undo securing screws sufficient to clear the inside of the guide slot.</w:t>
      </w:r>
    </w:p>
    <w:p w14:paraId="63264E0F" w14:textId="77777777" w:rsidR="003F40F4" w:rsidRPr="00C43677" w:rsidRDefault="00000000" w:rsidP="003F40F4">
      <w:r w:rsidRPr="00C43677">
        <w:t>Clean the guide slot of all foreign material.</w:t>
      </w:r>
    </w:p>
    <w:p w14:paraId="4F8D889D" w14:textId="77777777" w:rsidR="003F40F4" w:rsidRPr="00C43677" w:rsidRDefault="00000000" w:rsidP="003F40F4">
      <w:r w:rsidRPr="00C43677">
        <w:t>Wipe each sensor with liquid soap to ease the sensor into the slot.</w:t>
      </w:r>
    </w:p>
    <w:p w14:paraId="03BECFD9" w14:textId="77777777" w:rsidR="003F40F4" w:rsidRPr="00C43677" w:rsidRDefault="00000000" w:rsidP="003F40F4">
      <w:r w:rsidRPr="00C43677">
        <w:t>Insert sensor tapered side down.</w:t>
      </w:r>
    </w:p>
    <w:p w14:paraId="4A385F05" w14:textId="77777777" w:rsidR="003F40F4" w:rsidRPr="00C43677" w:rsidRDefault="00000000" w:rsidP="003F40F4">
      <w:r w:rsidRPr="00C43677">
        <w:t xml:space="preserve">Tap sensor into slot with </w:t>
      </w:r>
      <w:proofErr w:type="gramStart"/>
      <w:r w:rsidRPr="00C43677">
        <w:t>large faced</w:t>
      </w:r>
      <w:proofErr w:type="gramEnd"/>
      <w:r w:rsidRPr="00C43677">
        <w:t xml:space="preserve"> rubber mallet starting from both ends working to the middle.</w:t>
      </w:r>
    </w:p>
    <w:p w14:paraId="6FA21C94" w14:textId="77777777" w:rsidR="003F40F4" w:rsidRPr="00C43677" w:rsidRDefault="00000000" w:rsidP="003F40F4">
      <w:r w:rsidRPr="00C43677">
        <w:t>Tighten securing screws after sensor has been firmly inserted into slot.</w:t>
      </w:r>
    </w:p>
    <w:p w14:paraId="392F4AD5" w14:textId="77777777" w:rsidR="003F40F4" w:rsidRPr="00C43677" w:rsidRDefault="00000000" w:rsidP="003F40F4">
      <w:r w:rsidRPr="00C43677">
        <w:t>House sensor "tails" in conduit between carriageway and detector pit.</w:t>
      </w:r>
    </w:p>
    <w:p w14:paraId="6656AAF6" w14:textId="77777777" w:rsidR="003F40F4" w:rsidRPr="00C43677" w:rsidRDefault="00000000" w:rsidP="003F40F4">
      <w:r w:rsidRPr="00C43677">
        <w:t>Install and connect Piezo detector feeder cable between each sensor tail and terminal block in the cabinet.</w:t>
      </w:r>
    </w:p>
    <w:p w14:paraId="25E99A8D" w14:textId="77777777" w:rsidR="003F40F4" w:rsidRPr="00C43677" w:rsidRDefault="00000000" w:rsidP="003F40F4">
      <w:r w:rsidRPr="00C43677">
        <w:t>Ensure one metre of cable is available in cabinet.</w:t>
      </w:r>
    </w:p>
    <w:p w14:paraId="0DDADE61" w14:textId="77777777" w:rsidR="003F40F4" w:rsidRPr="00C43677" w:rsidRDefault="00000000" w:rsidP="003F40F4">
      <w:r w:rsidRPr="00C43677">
        <w:t>Fill all cable slots flush with carriageway surface using a bituminous emulsion such a</w:t>
      </w:r>
      <w:r>
        <w:t xml:space="preserve">s </w:t>
      </w:r>
      <w:proofErr w:type="spellStart"/>
      <w:r>
        <w:t>Pabkote</w:t>
      </w:r>
      <w:proofErr w:type="spellEnd"/>
      <w:r>
        <w:t xml:space="preserve"> Bitumen Emulsion No. </w:t>
      </w:r>
      <w:r w:rsidRPr="00C43677">
        <w:t>3 or similar.</w:t>
      </w:r>
    </w:p>
    <w:p w14:paraId="2091E9D6" w14:textId="77777777" w:rsidR="003F40F4" w:rsidRPr="00C43677" w:rsidRDefault="00000000" w:rsidP="003F40F4">
      <w:r w:rsidRPr="00C43677">
        <w:t>Remove excess compound from carriageway surface.</w:t>
      </w:r>
    </w:p>
    <w:p w14:paraId="18C46BDE" w14:textId="77777777" w:rsidR="003F40F4" w:rsidRPr="00FD385A" w:rsidRDefault="00000000" w:rsidP="003F40F4">
      <w:pPr>
        <w:pStyle w:val="Heading2"/>
      </w:pPr>
      <w:bookmarkStart w:id="1410" w:name="_Toc390823969"/>
      <w:bookmarkStart w:id="1411" w:name="_Toc391429661"/>
      <w:bookmarkStart w:id="1412" w:name="_Toc396097099"/>
      <w:bookmarkStart w:id="1413" w:name="_Toc398800729"/>
      <w:r w:rsidRPr="00FD385A">
        <w:t>Solar Power Supply</w:t>
      </w:r>
      <w:bookmarkEnd w:id="1410"/>
      <w:bookmarkEnd w:id="1411"/>
      <w:bookmarkEnd w:id="1412"/>
      <w:bookmarkEnd w:id="1413"/>
    </w:p>
    <w:p w14:paraId="426AF52C" w14:textId="77777777" w:rsidR="003F40F4" w:rsidRPr="00C43677" w:rsidRDefault="00000000" w:rsidP="003F40F4">
      <w:r w:rsidRPr="00C43677">
        <w:t xml:space="preserve">Provide </w:t>
      </w:r>
      <w:proofErr w:type="spellStart"/>
      <w:r w:rsidRPr="00C43677">
        <w:t>stand off</w:t>
      </w:r>
      <w:proofErr w:type="spellEnd"/>
      <w:r w:rsidRPr="00C43677">
        <w:t xml:space="preserve"> sleeves 16 mm LD electrical conduit or similar.</w:t>
      </w:r>
    </w:p>
    <w:p w14:paraId="1C4C6471" w14:textId="77777777" w:rsidR="003F40F4" w:rsidRPr="00C43677" w:rsidRDefault="00000000" w:rsidP="003F40F4">
      <w:r w:rsidRPr="00C43677">
        <w:t>Mount the solar panel on the sleeves in the tray.</w:t>
      </w:r>
    </w:p>
    <w:p w14:paraId="39B5F328" w14:textId="77777777" w:rsidR="003F40F4" w:rsidRPr="00C43677" w:rsidRDefault="00000000" w:rsidP="003F40F4">
      <w:r w:rsidRPr="00C43677">
        <w:t>Provide 50 mm clearance from the back of the solar panel to the mounting plate.</w:t>
      </w:r>
    </w:p>
    <w:p w14:paraId="143E108A" w14:textId="77777777" w:rsidR="003F40F4" w:rsidRPr="00C43677" w:rsidRDefault="00000000" w:rsidP="003F40F4">
      <w:r w:rsidRPr="00C43677">
        <w:t xml:space="preserve">Use stainless steel metal thread screws to secure solar panel to </w:t>
      </w:r>
      <w:proofErr w:type="gramStart"/>
      <w:r w:rsidRPr="00C43677">
        <w:t>mounting</w:t>
      </w:r>
      <w:proofErr w:type="gramEnd"/>
      <w:r w:rsidRPr="00C43677">
        <w:t xml:space="preserve"> plate.</w:t>
      </w:r>
    </w:p>
    <w:p w14:paraId="2C0D2ACB" w14:textId="77777777" w:rsidR="003F40F4" w:rsidRPr="00C43677" w:rsidRDefault="00000000" w:rsidP="003F40F4">
      <w:r w:rsidRPr="00C43677">
        <w:t>Provide electrical wiring from the solar panel to t</w:t>
      </w:r>
      <w:r>
        <w:t xml:space="preserve">he cabinet consisting of two wires, one red and one black. </w:t>
      </w:r>
      <w:r w:rsidRPr="00C43677">
        <w:t>Wires to be protected using 16 mm flexible conduit and adaptors between solar panel junction box and solar panel tray.</w:t>
      </w:r>
    </w:p>
    <w:p w14:paraId="102F6B1E" w14:textId="77777777" w:rsidR="003F40F4" w:rsidRPr="00C43677" w:rsidRDefault="00000000" w:rsidP="003F40F4">
      <w:r w:rsidRPr="00C43677">
        <w:t>Wires to be supported to minimise loading on terminals.</w:t>
      </w:r>
    </w:p>
    <w:p w14:paraId="062D0850" w14:textId="77777777" w:rsidR="003F40F4" w:rsidRPr="00C43677" w:rsidRDefault="00000000" w:rsidP="003F40F4">
      <w:r w:rsidRPr="00C43677">
        <w:t>Run the wires internal of the post and enter the cabinet through the access hole provided.</w:t>
      </w:r>
    </w:p>
    <w:p w14:paraId="08A49133" w14:textId="77777777" w:rsidR="003F40F4" w:rsidRPr="00C43677" w:rsidRDefault="00000000" w:rsidP="003F40F4">
      <w:r w:rsidRPr="00C43677">
        <w:t>Seal the access hole with silicon sealant.</w:t>
      </w:r>
    </w:p>
    <w:p w14:paraId="2C63047B" w14:textId="77777777" w:rsidR="003F40F4" w:rsidRPr="00C43677" w:rsidRDefault="00000000" w:rsidP="003F40F4">
      <w:r w:rsidRPr="00C43677">
        <w:t>Erect solar panel facing north.</w:t>
      </w:r>
    </w:p>
    <w:p w14:paraId="6DAFA9F0" w14:textId="77777777" w:rsidR="003F40F4" w:rsidRPr="00FD385A" w:rsidRDefault="00000000" w:rsidP="003F40F4">
      <w:pPr>
        <w:pStyle w:val="Heading2"/>
      </w:pPr>
      <w:bookmarkStart w:id="1414" w:name="_Toc390823970"/>
      <w:bookmarkStart w:id="1415" w:name="_Toc391429662"/>
      <w:bookmarkStart w:id="1416" w:name="_Toc396097100"/>
      <w:bookmarkStart w:id="1417" w:name="_Toc398800730"/>
      <w:r w:rsidRPr="00FD385A">
        <w:t>Testing And Inspection</w:t>
      </w:r>
      <w:bookmarkEnd w:id="1414"/>
      <w:bookmarkEnd w:id="1415"/>
      <w:bookmarkEnd w:id="1416"/>
      <w:bookmarkEnd w:id="1417"/>
    </w:p>
    <w:p w14:paraId="0717526E" w14:textId="77777777" w:rsidR="003F40F4" w:rsidRPr="00FD385A" w:rsidRDefault="00000000" w:rsidP="003F40F4">
      <w:pPr>
        <w:pStyle w:val="Heading3"/>
      </w:pPr>
      <w:bookmarkStart w:id="1418" w:name="_Toc390823971"/>
      <w:bookmarkStart w:id="1419" w:name="_Toc391429663"/>
      <w:bookmarkStart w:id="1420" w:name="_Toc396097101"/>
      <w:bookmarkStart w:id="1421" w:name="_Toc398800731"/>
      <w:r w:rsidRPr="00FD385A">
        <w:t xml:space="preserve">General – </w:t>
      </w:r>
      <w:bookmarkEnd w:id="1418"/>
      <w:bookmarkEnd w:id="1419"/>
      <w:bookmarkEnd w:id="1420"/>
      <w:bookmarkEnd w:id="1421"/>
      <w:r w:rsidRPr="00FD385A">
        <w:t>Witness Point</w:t>
      </w:r>
    </w:p>
    <w:p w14:paraId="24C1EB5A" w14:textId="77777777" w:rsidR="003F40F4" w:rsidRPr="00C43677" w:rsidRDefault="00000000" w:rsidP="003F40F4">
      <w:r w:rsidRPr="00D10754">
        <w:rPr>
          <w:b/>
        </w:rPr>
        <w:t>Witness Point</w:t>
      </w:r>
      <w:r w:rsidRPr="00C43677">
        <w:t xml:space="preserve"> - Test the installation in the presence of the Superintendent.</w:t>
      </w:r>
    </w:p>
    <w:p w14:paraId="3E6EA7AC" w14:textId="77777777" w:rsidR="003F40F4" w:rsidRPr="00FD385A" w:rsidRDefault="00000000" w:rsidP="003F40F4">
      <w:pPr>
        <w:pStyle w:val="Heading3"/>
      </w:pPr>
      <w:bookmarkStart w:id="1422" w:name="_Toc390823972"/>
      <w:bookmarkStart w:id="1423" w:name="_Toc391429664"/>
      <w:bookmarkStart w:id="1424" w:name="_Toc396097102"/>
      <w:bookmarkStart w:id="1425" w:name="_Toc398800732"/>
      <w:r w:rsidRPr="00FD385A">
        <w:t>Detector Loops</w:t>
      </w:r>
      <w:bookmarkEnd w:id="1422"/>
      <w:bookmarkEnd w:id="1423"/>
      <w:bookmarkEnd w:id="1424"/>
      <w:bookmarkEnd w:id="1425"/>
    </w:p>
    <w:p w14:paraId="3623525E" w14:textId="77777777" w:rsidR="003F40F4" w:rsidRPr="00C43677" w:rsidRDefault="00000000" w:rsidP="003F40F4">
      <w:r w:rsidRPr="00C43677">
        <w:t>Ensure detector loops and loop feeder cables have a minimum insulation resistance of 200 </w:t>
      </w:r>
      <w:proofErr w:type="spellStart"/>
      <w:r w:rsidRPr="00C43677">
        <w:t>Mohm</w:t>
      </w:r>
      <w:proofErr w:type="spellEnd"/>
      <w:r w:rsidRPr="00C43677">
        <w:t xml:space="preserve"> between the conductors and earth.</w:t>
      </w:r>
    </w:p>
    <w:p w14:paraId="041BB4AC" w14:textId="77777777" w:rsidR="003F40F4" w:rsidRPr="00FD385A" w:rsidRDefault="00000000" w:rsidP="003F40F4">
      <w:pPr>
        <w:pStyle w:val="Heading3"/>
      </w:pPr>
      <w:bookmarkStart w:id="1426" w:name="_Toc390823973"/>
      <w:bookmarkStart w:id="1427" w:name="_Toc391429665"/>
      <w:bookmarkStart w:id="1428" w:name="_Toc396097103"/>
      <w:bookmarkStart w:id="1429" w:name="_Toc398800733"/>
      <w:r w:rsidRPr="00FD385A">
        <w:t xml:space="preserve">Inspection – </w:t>
      </w:r>
      <w:bookmarkEnd w:id="1426"/>
      <w:bookmarkEnd w:id="1427"/>
      <w:bookmarkEnd w:id="1428"/>
      <w:bookmarkEnd w:id="1429"/>
      <w:r w:rsidRPr="00FD385A">
        <w:t>Witness Point</w:t>
      </w:r>
    </w:p>
    <w:p w14:paraId="35EED9C4" w14:textId="77777777" w:rsidR="00923E9B" w:rsidRDefault="00000000" w:rsidP="003F40F4">
      <w:r w:rsidRPr="00D10754">
        <w:rPr>
          <w:b/>
        </w:rPr>
        <w:t>Witness point</w:t>
      </w:r>
      <w:r w:rsidRPr="00C43677">
        <w:t xml:space="preserve"> - Provide 24 </w:t>
      </w:r>
      <w:proofErr w:type="spellStart"/>
      <w:r w:rsidRPr="00C43677">
        <w:t>hours notice</w:t>
      </w:r>
      <w:proofErr w:type="spellEnd"/>
      <w:r w:rsidRPr="00C43677">
        <w:t xml:space="preserve"> to the Superintendent for inspection of excavations for foundations and conduits.</w:t>
      </w:r>
    </w:p>
    <w:p w14:paraId="2724FF48" w14:textId="77777777" w:rsidR="00477D52" w:rsidRPr="00923E9B" w:rsidRDefault="00477D52" w:rsidP="00923E9B"/>
    <w:p w14:paraId="51624725" w14:textId="77777777" w:rsidR="001558A2" w:rsidRDefault="00000000" w:rsidP="001558A2">
      <w:pPr>
        <w:pStyle w:val="Heading1"/>
      </w:pPr>
      <w:bookmarkStart w:id="1430" w:name="_Toc256000022"/>
      <w:bookmarkStart w:id="1431" w:name="_Toc390823953_0"/>
      <w:bookmarkStart w:id="1432" w:name="_Toc391429645_0"/>
      <w:bookmarkStart w:id="1433" w:name="_Toc391438552_0"/>
      <w:bookmarkStart w:id="1434" w:name="_Toc396097083_0"/>
      <w:bookmarkStart w:id="1435" w:name="_Toc398800713_0"/>
      <w:bookmarkStart w:id="1436" w:name="_Toc134020441"/>
      <w:r w:rsidRPr="00731389">
        <w:lastRenderedPageBreak/>
        <w:t>Street Lighting</w:t>
      </w:r>
      <w:bookmarkEnd w:id="1430"/>
    </w:p>
    <w:bookmarkEnd w:id="1431"/>
    <w:bookmarkEnd w:id="1432"/>
    <w:bookmarkEnd w:id="1433"/>
    <w:bookmarkEnd w:id="1434"/>
    <w:bookmarkEnd w:id="1435"/>
    <w:bookmarkEnd w:id="1436"/>
    <w:p w14:paraId="4250360D" w14:textId="77777777" w:rsidR="00925488" w:rsidRPr="001F264D" w:rsidRDefault="00000000" w:rsidP="00925488">
      <w:r>
        <w:t>DIPL Roads Master – January 2024</w:t>
      </w:r>
    </w:p>
    <w:p w14:paraId="1A3661DF" w14:textId="77777777" w:rsidR="00925488" w:rsidRPr="00731389" w:rsidRDefault="00000000" w:rsidP="00925488">
      <w:pPr>
        <w:pStyle w:val="Heading2"/>
      </w:pPr>
      <w:r w:rsidRPr="00731389">
        <w:t>Outline Description</w:t>
      </w:r>
    </w:p>
    <w:p w14:paraId="335576FD" w14:textId="77777777" w:rsidR="00925488" w:rsidRPr="00A31C95" w:rsidRDefault="00000000" w:rsidP="00925488">
      <w:r w:rsidRPr="00A31C95">
        <w:t>Supply, install, test</w:t>
      </w:r>
      <w:r>
        <w:t>,</w:t>
      </w:r>
      <w:r w:rsidRPr="00A31C95">
        <w:t xml:space="preserve"> and commission new street lighting as specified </w:t>
      </w:r>
      <w:r>
        <w:t>in this worksection</w:t>
      </w:r>
      <w:r w:rsidRPr="00A31C95">
        <w:t xml:space="preserve"> and as shown on the drawings.</w:t>
      </w:r>
    </w:p>
    <w:p w14:paraId="70C28C9E" w14:textId="77777777" w:rsidR="00925488" w:rsidRPr="00A31C95" w:rsidRDefault="00000000" w:rsidP="00925488">
      <w:r w:rsidRPr="00A31C95">
        <w:t xml:space="preserve">Modify and replace existing street lighting as specified </w:t>
      </w:r>
      <w:r>
        <w:t>in this worksection</w:t>
      </w:r>
      <w:r w:rsidRPr="00A31C95">
        <w:t xml:space="preserve"> and as shown on the drawings.</w:t>
      </w:r>
    </w:p>
    <w:p w14:paraId="729978E4" w14:textId="77777777" w:rsidR="00925488" w:rsidRDefault="00000000" w:rsidP="00925488">
      <w:pPr>
        <w:pStyle w:val="Heading2"/>
      </w:pPr>
      <w:r>
        <w:t>Cross References</w:t>
      </w:r>
    </w:p>
    <w:p w14:paraId="04BFA776" w14:textId="77777777" w:rsidR="00925488" w:rsidRPr="002F4315" w:rsidRDefault="00000000" w:rsidP="00925488">
      <w:r w:rsidRPr="00CC3A67">
        <w:rPr>
          <w:lang w:val="en-US"/>
        </w:rPr>
        <w:t>Refer to the following sections:</w:t>
      </w:r>
    </w:p>
    <w:p w14:paraId="47880B3F" w14:textId="77777777" w:rsidR="00925488" w:rsidRDefault="00000000">
      <w:pPr>
        <w:pStyle w:val="Bullet"/>
        <w:numPr>
          <w:ilvl w:val="0"/>
          <w:numId w:val="186"/>
        </w:numPr>
      </w:pPr>
      <w:r>
        <w:t>MISCELLANEOUS PROVISIONS</w:t>
      </w:r>
    </w:p>
    <w:p w14:paraId="49243E43" w14:textId="77777777" w:rsidR="00925488" w:rsidRDefault="00000000">
      <w:pPr>
        <w:pStyle w:val="Bullet"/>
        <w:numPr>
          <w:ilvl w:val="0"/>
          <w:numId w:val="186"/>
        </w:numPr>
      </w:pPr>
      <w:r w:rsidRPr="00A31C95">
        <w:t>EARTHWORKS for excavation and trenching.</w:t>
      </w:r>
    </w:p>
    <w:p w14:paraId="0E756A08" w14:textId="77777777" w:rsidR="00925488" w:rsidRPr="00A31C95" w:rsidRDefault="00000000">
      <w:pPr>
        <w:pStyle w:val="Bullet"/>
        <w:numPr>
          <w:ilvl w:val="0"/>
          <w:numId w:val="186"/>
        </w:numPr>
      </w:pPr>
      <w:r>
        <w:t>PROVISION FOR TRAFFIC</w:t>
      </w:r>
    </w:p>
    <w:p w14:paraId="497178A4" w14:textId="77777777" w:rsidR="00925488" w:rsidRPr="00A31C95" w:rsidRDefault="00000000">
      <w:pPr>
        <w:pStyle w:val="Bullet"/>
        <w:numPr>
          <w:ilvl w:val="0"/>
          <w:numId w:val="186"/>
        </w:numPr>
      </w:pPr>
      <w:r w:rsidRPr="00A31C95">
        <w:t xml:space="preserve">MISCELLANEOUS CONCRETE WORKS for </w:t>
      </w:r>
      <w:r>
        <w:t xml:space="preserve">light </w:t>
      </w:r>
      <w:r w:rsidRPr="00A31C95">
        <w:t>pole footings.</w:t>
      </w:r>
    </w:p>
    <w:p w14:paraId="212E0D36" w14:textId="77777777" w:rsidR="00925488" w:rsidRPr="00731389" w:rsidRDefault="00000000" w:rsidP="00925488">
      <w:pPr>
        <w:pStyle w:val="Heading2"/>
      </w:pPr>
      <w:r w:rsidRPr="00731389">
        <w:t>Standards</w:t>
      </w:r>
      <w:r>
        <w:t xml:space="preserve"> and Publications</w:t>
      </w:r>
    </w:p>
    <w:p w14:paraId="7EBD9E17" w14:textId="77777777" w:rsidR="00925488" w:rsidRPr="00A31C95" w:rsidRDefault="00000000" w:rsidP="00925488">
      <w:pPr>
        <w:ind w:left="2127" w:hanging="2127"/>
      </w:pPr>
      <w:r w:rsidRPr="00A31C95">
        <w:t>Conform to the following Standards and Publications unless specified otherwise:</w:t>
      </w:r>
    </w:p>
    <w:tbl>
      <w:tblPr>
        <w:tblStyle w:val="TableGrid"/>
        <w:tblW w:w="5000" w:type="pct"/>
        <w:tblInd w:w="-5" w:type="dxa"/>
        <w:tblLook w:val="04A0" w:firstRow="1" w:lastRow="0" w:firstColumn="1" w:lastColumn="0" w:noHBand="0" w:noVBand="1"/>
      </w:tblPr>
      <w:tblGrid>
        <w:gridCol w:w="2672"/>
        <w:gridCol w:w="7636"/>
      </w:tblGrid>
      <w:tr w:rsidR="009838DF" w14:paraId="428083DA" w14:textId="77777777" w:rsidTr="00E16224">
        <w:trPr>
          <w:cnfStyle w:val="100000000000" w:firstRow="1" w:lastRow="0" w:firstColumn="0" w:lastColumn="0" w:oddVBand="0" w:evenVBand="0" w:oddHBand="0" w:evenHBand="0" w:firstRowFirstColumn="0" w:firstRowLastColumn="0" w:lastRowFirstColumn="0" w:lastRowLastColumn="0"/>
        </w:trPr>
        <w:tc>
          <w:tcPr>
            <w:tcW w:w="9299" w:type="dxa"/>
            <w:gridSpan w:val="2"/>
            <w:vAlign w:val="center"/>
          </w:tcPr>
          <w:p w14:paraId="4B66D184" w14:textId="77777777" w:rsidR="00925488" w:rsidRPr="00A05F6B" w:rsidRDefault="00000000" w:rsidP="00E16224">
            <w:pPr>
              <w:pStyle w:val="List1Standards"/>
              <w:spacing w:after="0"/>
              <w:ind w:left="0" w:firstLine="0"/>
              <w:rPr>
                <w:b w:val="0"/>
                <w:lang w:val="en-US"/>
              </w:rPr>
            </w:pPr>
            <w:r w:rsidRPr="00A05F6B">
              <w:rPr>
                <w:lang w:val="en-US"/>
              </w:rPr>
              <w:t>Table – Standards and Publications – Street Lighting</w:t>
            </w:r>
          </w:p>
        </w:tc>
      </w:tr>
      <w:tr w:rsidR="009838DF" w14:paraId="6609DFF6" w14:textId="77777777" w:rsidTr="00E16224">
        <w:tc>
          <w:tcPr>
            <w:tcW w:w="9299" w:type="dxa"/>
            <w:gridSpan w:val="2"/>
            <w:vAlign w:val="center"/>
          </w:tcPr>
          <w:p w14:paraId="574F264C" w14:textId="77777777" w:rsidR="00925488" w:rsidRDefault="00000000" w:rsidP="00E16224">
            <w:pPr>
              <w:pStyle w:val="TableText"/>
            </w:pPr>
            <w:r>
              <w:t>References to Standards include Australian Standards, and Australian and New Zealand Standards, and other Standards cited in this Specification.</w:t>
            </w:r>
          </w:p>
          <w:p w14:paraId="127D253A" w14:textId="77777777" w:rsidR="00925488" w:rsidRDefault="00000000" w:rsidP="00E16224">
            <w:pPr>
              <w:pStyle w:val="List1Standards"/>
              <w:spacing w:after="0"/>
              <w:ind w:left="0" w:firstLine="0"/>
              <w:rPr>
                <w:lang w:val="en-US"/>
              </w:rPr>
            </w:pPr>
            <w:r w:rsidRPr="00B91363">
              <w:t>Use Standards, and their amendments, current as at the date for the close of tenders except where different editions and/or amendments are required by statutory authorities, including, but not limited to, NATA and the Nationa</w:t>
            </w:r>
            <w:r>
              <w:t>l Construction Code</w:t>
            </w:r>
            <w:r w:rsidRPr="00B91363">
              <w:t>.</w:t>
            </w:r>
          </w:p>
        </w:tc>
      </w:tr>
      <w:tr w:rsidR="009838DF" w14:paraId="60075384" w14:textId="77777777" w:rsidTr="00E16224">
        <w:tc>
          <w:tcPr>
            <w:tcW w:w="2410" w:type="dxa"/>
            <w:vAlign w:val="center"/>
          </w:tcPr>
          <w:p w14:paraId="23E1BB8F" w14:textId="77777777" w:rsidR="00925488" w:rsidRPr="00A05F6B" w:rsidRDefault="00000000" w:rsidP="00E16224">
            <w:pPr>
              <w:pStyle w:val="List1Standards"/>
              <w:spacing w:after="0"/>
              <w:ind w:left="0" w:firstLine="0"/>
              <w:rPr>
                <w:b/>
                <w:lang w:val="en-US"/>
              </w:rPr>
            </w:pPr>
            <w:r w:rsidRPr="00A05F6B">
              <w:rPr>
                <w:b/>
                <w:lang w:val="en-US"/>
              </w:rPr>
              <w:t>Designation</w:t>
            </w:r>
          </w:p>
        </w:tc>
        <w:tc>
          <w:tcPr>
            <w:tcW w:w="6889" w:type="dxa"/>
            <w:vAlign w:val="center"/>
          </w:tcPr>
          <w:p w14:paraId="25E5129A" w14:textId="77777777" w:rsidR="00925488" w:rsidRPr="00A05F6B" w:rsidRDefault="00000000" w:rsidP="00E16224">
            <w:pPr>
              <w:pStyle w:val="List1Standards"/>
              <w:spacing w:after="0"/>
              <w:ind w:left="0" w:firstLine="0"/>
              <w:rPr>
                <w:b/>
                <w:lang w:val="en-US"/>
              </w:rPr>
            </w:pPr>
            <w:r w:rsidRPr="00A05F6B">
              <w:rPr>
                <w:b/>
                <w:lang w:val="en-US"/>
              </w:rPr>
              <w:t>Title</w:t>
            </w:r>
          </w:p>
        </w:tc>
      </w:tr>
      <w:tr w:rsidR="009838DF" w14:paraId="764AF862" w14:textId="77777777" w:rsidTr="00E16224">
        <w:tc>
          <w:tcPr>
            <w:tcW w:w="2410" w:type="dxa"/>
            <w:vAlign w:val="center"/>
          </w:tcPr>
          <w:p w14:paraId="141BEA4A" w14:textId="77777777" w:rsidR="00925488" w:rsidRDefault="00000000" w:rsidP="00E16224">
            <w:pPr>
              <w:pStyle w:val="List1Standards"/>
              <w:spacing w:after="0"/>
              <w:ind w:left="0" w:firstLine="0"/>
              <w:rPr>
                <w:lang w:val="en-US"/>
              </w:rPr>
            </w:pPr>
            <w:r>
              <w:rPr>
                <w:lang w:val="en-US"/>
              </w:rPr>
              <w:t>AS/NZS 1158 (series</w:t>
            </w:r>
            <w:r w:rsidRPr="00BC4DCB">
              <w:rPr>
                <w:lang w:val="en-US"/>
              </w:rPr>
              <w:t>)</w:t>
            </w:r>
          </w:p>
        </w:tc>
        <w:tc>
          <w:tcPr>
            <w:tcW w:w="6889" w:type="dxa"/>
            <w:vAlign w:val="center"/>
          </w:tcPr>
          <w:p w14:paraId="0DF7CB9D" w14:textId="77777777" w:rsidR="00925488" w:rsidRDefault="00000000" w:rsidP="00E16224">
            <w:pPr>
              <w:pStyle w:val="List1Standards"/>
              <w:spacing w:after="0"/>
              <w:ind w:left="0" w:firstLine="0"/>
              <w:rPr>
                <w:lang w:val="en-US"/>
              </w:rPr>
            </w:pPr>
            <w:r w:rsidRPr="00BC4DCB">
              <w:rPr>
                <w:lang w:val="en-US"/>
              </w:rPr>
              <w:t>Lighting for roads and public places.</w:t>
            </w:r>
          </w:p>
        </w:tc>
      </w:tr>
      <w:tr w:rsidR="009838DF" w14:paraId="52159FFD" w14:textId="77777777" w:rsidTr="00E16224">
        <w:tc>
          <w:tcPr>
            <w:tcW w:w="2410" w:type="dxa"/>
            <w:vAlign w:val="center"/>
          </w:tcPr>
          <w:p w14:paraId="3527CA34" w14:textId="77777777" w:rsidR="00925488" w:rsidRDefault="00000000" w:rsidP="00E16224">
            <w:pPr>
              <w:pStyle w:val="List1Standards"/>
              <w:spacing w:after="0"/>
              <w:ind w:left="0" w:firstLine="0"/>
              <w:rPr>
                <w:lang w:val="en-US"/>
              </w:rPr>
            </w:pPr>
            <w:r w:rsidRPr="00BC4DCB">
              <w:t xml:space="preserve">AS/NZS 1158.1.1 </w:t>
            </w:r>
          </w:p>
        </w:tc>
        <w:tc>
          <w:tcPr>
            <w:tcW w:w="6889" w:type="dxa"/>
            <w:vAlign w:val="center"/>
          </w:tcPr>
          <w:p w14:paraId="5284F772" w14:textId="77777777" w:rsidR="00925488" w:rsidRDefault="00000000" w:rsidP="00E16224">
            <w:pPr>
              <w:pStyle w:val="List1Standards"/>
              <w:spacing w:after="0"/>
              <w:ind w:left="0" w:firstLine="0"/>
              <w:rPr>
                <w:lang w:val="en-US"/>
              </w:rPr>
            </w:pPr>
            <w:r w:rsidRPr="00BC4DCB">
              <w:t>- Vehicular traffic (Category V) lighting – Performance and design requirements</w:t>
            </w:r>
          </w:p>
        </w:tc>
      </w:tr>
      <w:tr w:rsidR="009838DF" w14:paraId="79586B16" w14:textId="77777777" w:rsidTr="00E16224">
        <w:tc>
          <w:tcPr>
            <w:tcW w:w="2410" w:type="dxa"/>
            <w:vAlign w:val="center"/>
          </w:tcPr>
          <w:p w14:paraId="22A78301" w14:textId="77777777" w:rsidR="00925488" w:rsidRDefault="00000000" w:rsidP="00E16224">
            <w:pPr>
              <w:pStyle w:val="List1Standards"/>
              <w:spacing w:after="0"/>
              <w:ind w:left="0" w:firstLine="0"/>
              <w:rPr>
                <w:lang w:val="en-US"/>
              </w:rPr>
            </w:pPr>
            <w:r w:rsidRPr="00BC4DCB">
              <w:t>AS/NZS 1158.1.2</w:t>
            </w:r>
          </w:p>
        </w:tc>
        <w:tc>
          <w:tcPr>
            <w:tcW w:w="6889" w:type="dxa"/>
            <w:vAlign w:val="center"/>
          </w:tcPr>
          <w:p w14:paraId="0F598BE4" w14:textId="77777777" w:rsidR="00925488" w:rsidRDefault="00000000" w:rsidP="00E16224">
            <w:pPr>
              <w:pStyle w:val="List1Standards"/>
              <w:spacing w:after="0"/>
              <w:ind w:left="0" w:firstLine="0"/>
              <w:rPr>
                <w:lang w:val="en-US"/>
              </w:rPr>
            </w:pPr>
            <w:r w:rsidRPr="00BC4DCB">
              <w:t>- Vehicular traffic (Category V) lighting – Guide to design, installation, operation and maintenance</w:t>
            </w:r>
          </w:p>
        </w:tc>
      </w:tr>
      <w:tr w:rsidR="009838DF" w14:paraId="2BF5632D" w14:textId="77777777" w:rsidTr="00E16224">
        <w:tc>
          <w:tcPr>
            <w:tcW w:w="2410" w:type="dxa"/>
            <w:vAlign w:val="center"/>
          </w:tcPr>
          <w:p w14:paraId="50113336" w14:textId="77777777" w:rsidR="00925488" w:rsidRPr="00BC4DCB" w:rsidRDefault="00000000" w:rsidP="00E16224">
            <w:pPr>
              <w:pStyle w:val="List1Standards"/>
              <w:spacing w:after="0"/>
              <w:ind w:left="0" w:firstLine="0"/>
            </w:pPr>
            <w:r>
              <w:t>AS 1170 (series)</w:t>
            </w:r>
          </w:p>
        </w:tc>
        <w:tc>
          <w:tcPr>
            <w:tcW w:w="6889" w:type="dxa"/>
            <w:vAlign w:val="center"/>
          </w:tcPr>
          <w:p w14:paraId="3EE68126" w14:textId="77777777" w:rsidR="00925488" w:rsidRPr="00BC4DCB" w:rsidRDefault="00000000" w:rsidP="00E16224">
            <w:pPr>
              <w:pStyle w:val="List1Standards"/>
              <w:spacing w:after="0"/>
              <w:ind w:left="0" w:firstLine="0"/>
            </w:pPr>
            <w:r>
              <w:t>Structural design actions</w:t>
            </w:r>
          </w:p>
        </w:tc>
      </w:tr>
      <w:tr w:rsidR="009838DF" w14:paraId="76F55005" w14:textId="77777777" w:rsidTr="00E16224">
        <w:tc>
          <w:tcPr>
            <w:tcW w:w="2410" w:type="dxa"/>
            <w:vAlign w:val="center"/>
          </w:tcPr>
          <w:p w14:paraId="7FEA7D0D" w14:textId="77777777" w:rsidR="00925488" w:rsidRPr="00BC4DCB" w:rsidRDefault="00000000" w:rsidP="00E16224">
            <w:pPr>
              <w:pStyle w:val="List1Standards"/>
              <w:spacing w:after="0"/>
              <w:ind w:left="0" w:firstLine="0"/>
            </w:pPr>
            <w:r>
              <w:t>AS/NZS 1170.2</w:t>
            </w:r>
          </w:p>
        </w:tc>
        <w:tc>
          <w:tcPr>
            <w:tcW w:w="6889" w:type="dxa"/>
            <w:vAlign w:val="center"/>
          </w:tcPr>
          <w:p w14:paraId="61CC5568" w14:textId="77777777" w:rsidR="00925488" w:rsidRPr="00BC4DCB" w:rsidRDefault="00000000" w:rsidP="00E16224">
            <w:pPr>
              <w:pStyle w:val="List1Standards"/>
              <w:spacing w:after="0"/>
              <w:ind w:left="0" w:firstLine="0"/>
            </w:pPr>
            <w:r>
              <w:t>- Wind actions</w:t>
            </w:r>
          </w:p>
        </w:tc>
      </w:tr>
      <w:tr w:rsidR="009838DF" w14:paraId="1CA444D4" w14:textId="77777777" w:rsidTr="00E16224">
        <w:tc>
          <w:tcPr>
            <w:tcW w:w="2410" w:type="dxa"/>
            <w:vAlign w:val="center"/>
          </w:tcPr>
          <w:p w14:paraId="3C0BB678" w14:textId="77777777" w:rsidR="00925488" w:rsidRDefault="00000000" w:rsidP="00E16224">
            <w:pPr>
              <w:pStyle w:val="List1Standards"/>
              <w:spacing w:after="0"/>
              <w:ind w:left="0" w:firstLine="0"/>
              <w:rPr>
                <w:lang w:val="en-US"/>
              </w:rPr>
            </w:pPr>
            <w:r w:rsidRPr="00BC4DCB">
              <w:t>AS 1742</w:t>
            </w:r>
            <w:r>
              <w:t xml:space="preserve"> (series</w:t>
            </w:r>
            <w:r w:rsidRPr="00BC4DCB">
              <w:t>)</w:t>
            </w:r>
          </w:p>
        </w:tc>
        <w:tc>
          <w:tcPr>
            <w:tcW w:w="6889" w:type="dxa"/>
            <w:vAlign w:val="center"/>
          </w:tcPr>
          <w:p w14:paraId="2863EDBD" w14:textId="77777777" w:rsidR="00925488" w:rsidRDefault="00000000" w:rsidP="00E16224">
            <w:pPr>
              <w:pStyle w:val="List1Standards"/>
              <w:spacing w:after="0"/>
              <w:ind w:left="0" w:firstLine="0"/>
              <w:rPr>
                <w:lang w:val="en-US"/>
              </w:rPr>
            </w:pPr>
            <w:r w:rsidRPr="00BC4DCB">
              <w:t>Manual of uniform traffic control devices.</w:t>
            </w:r>
          </w:p>
        </w:tc>
      </w:tr>
      <w:tr w:rsidR="009838DF" w14:paraId="667FC546" w14:textId="77777777" w:rsidTr="00E16224">
        <w:tc>
          <w:tcPr>
            <w:tcW w:w="2410" w:type="dxa"/>
            <w:vAlign w:val="center"/>
          </w:tcPr>
          <w:p w14:paraId="64F13255" w14:textId="77777777" w:rsidR="00925488" w:rsidRPr="00BC4DCB" w:rsidRDefault="00000000" w:rsidP="00E16224">
            <w:pPr>
              <w:pStyle w:val="List1Standards"/>
              <w:spacing w:after="0"/>
              <w:ind w:left="0" w:firstLine="0"/>
            </w:pPr>
            <w:r>
              <w:t>AS 1742.3</w:t>
            </w:r>
          </w:p>
        </w:tc>
        <w:tc>
          <w:tcPr>
            <w:tcW w:w="6889" w:type="dxa"/>
            <w:vAlign w:val="center"/>
          </w:tcPr>
          <w:p w14:paraId="1424E55C" w14:textId="77777777" w:rsidR="00925488" w:rsidRPr="00BC4DCB" w:rsidRDefault="00000000" w:rsidP="00E16224">
            <w:pPr>
              <w:pStyle w:val="List1Standards"/>
              <w:spacing w:after="0"/>
              <w:ind w:left="0" w:firstLine="0"/>
            </w:pPr>
            <w:r>
              <w:t>- Traffic control for works on roads</w:t>
            </w:r>
          </w:p>
        </w:tc>
      </w:tr>
      <w:tr w:rsidR="009838DF" w14:paraId="381B105B" w14:textId="77777777" w:rsidTr="00E16224">
        <w:tc>
          <w:tcPr>
            <w:tcW w:w="2410" w:type="dxa"/>
            <w:vAlign w:val="center"/>
          </w:tcPr>
          <w:p w14:paraId="4EBFF9E0" w14:textId="77777777" w:rsidR="00925488" w:rsidRDefault="00000000" w:rsidP="00E16224">
            <w:pPr>
              <w:pStyle w:val="List1Standards"/>
              <w:spacing w:after="0"/>
              <w:ind w:left="0" w:firstLine="0"/>
              <w:rPr>
                <w:lang w:val="en-US"/>
              </w:rPr>
            </w:pPr>
            <w:r w:rsidRPr="00BC4DCB">
              <w:t>AS 1798</w:t>
            </w:r>
          </w:p>
        </w:tc>
        <w:tc>
          <w:tcPr>
            <w:tcW w:w="6889" w:type="dxa"/>
            <w:vAlign w:val="center"/>
          </w:tcPr>
          <w:p w14:paraId="35E1F259" w14:textId="77777777" w:rsidR="00925488" w:rsidRDefault="00000000" w:rsidP="00E16224">
            <w:pPr>
              <w:pStyle w:val="List1Standards"/>
              <w:spacing w:after="0"/>
              <w:ind w:left="0" w:firstLine="0"/>
              <w:rPr>
                <w:lang w:val="en-US"/>
              </w:rPr>
            </w:pPr>
            <w:r w:rsidRPr="00BC4DCB">
              <w:t>Lighting poles and bracket arms - Recommended dimensions</w:t>
            </w:r>
          </w:p>
        </w:tc>
      </w:tr>
      <w:tr w:rsidR="009838DF" w14:paraId="0D5E13E7" w14:textId="77777777" w:rsidTr="00E16224">
        <w:tc>
          <w:tcPr>
            <w:tcW w:w="2410" w:type="dxa"/>
            <w:vAlign w:val="center"/>
          </w:tcPr>
          <w:p w14:paraId="014F4C9A" w14:textId="77777777" w:rsidR="00925488" w:rsidRDefault="00000000" w:rsidP="00E16224">
            <w:pPr>
              <w:pStyle w:val="List1Standards"/>
              <w:spacing w:after="0"/>
              <w:ind w:left="0" w:firstLine="0"/>
              <w:rPr>
                <w:lang w:val="en-US"/>
              </w:rPr>
            </w:pPr>
            <w:r w:rsidRPr="00BC4DCB">
              <w:t>AS/NZS 3000</w:t>
            </w:r>
          </w:p>
        </w:tc>
        <w:tc>
          <w:tcPr>
            <w:tcW w:w="6889" w:type="dxa"/>
            <w:vAlign w:val="center"/>
          </w:tcPr>
          <w:p w14:paraId="5A3A65BE" w14:textId="77777777" w:rsidR="00925488" w:rsidRDefault="00000000" w:rsidP="00E16224">
            <w:pPr>
              <w:pStyle w:val="List1Standards"/>
              <w:spacing w:after="0"/>
              <w:ind w:left="0" w:firstLine="0"/>
              <w:rPr>
                <w:lang w:val="en-US"/>
              </w:rPr>
            </w:pPr>
            <w:r w:rsidRPr="00BC4DCB">
              <w:t>Electrical installations (Australian/New Zealand Wiring Rules)</w:t>
            </w:r>
          </w:p>
        </w:tc>
      </w:tr>
      <w:tr w:rsidR="009838DF" w14:paraId="410F4B95" w14:textId="77777777" w:rsidTr="00E16224">
        <w:tc>
          <w:tcPr>
            <w:tcW w:w="2410" w:type="dxa"/>
            <w:vAlign w:val="center"/>
          </w:tcPr>
          <w:p w14:paraId="6D2E36BE" w14:textId="77777777" w:rsidR="00925488" w:rsidRDefault="00000000" w:rsidP="00E16224">
            <w:pPr>
              <w:pStyle w:val="List1Standards"/>
              <w:spacing w:after="0"/>
              <w:ind w:left="0" w:firstLine="0"/>
              <w:rPr>
                <w:lang w:val="en-US"/>
              </w:rPr>
            </w:pPr>
            <w:r>
              <w:t>AS/NZS 4509 (series)</w:t>
            </w:r>
          </w:p>
        </w:tc>
        <w:tc>
          <w:tcPr>
            <w:tcW w:w="6889" w:type="dxa"/>
          </w:tcPr>
          <w:p w14:paraId="20F70F36" w14:textId="77777777" w:rsidR="00925488" w:rsidRPr="00F23D88" w:rsidRDefault="00000000" w:rsidP="00E16224">
            <w:pPr>
              <w:pStyle w:val="List1Standards"/>
              <w:spacing w:after="0"/>
              <w:ind w:left="0" w:firstLine="0"/>
            </w:pPr>
            <w:r>
              <w:t>Stand-alone power systems</w:t>
            </w:r>
          </w:p>
        </w:tc>
      </w:tr>
      <w:tr w:rsidR="009838DF" w14:paraId="236C9692" w14:textId="77777777" w:rsidTr="00E16224">
        <w:tc>
          <w:tcPr>
            <w:tcW w:w="2410" w:type="dxa"/>
            <w:vAlign w:val="center"/>
          </w:tcPr>
          <w:p w14:paraId="02D3591E" w14:textId="77777777" w:rsidR="00925488" w:rsidRDefault="00000000" w:rsidP="00E16224">
            <w:pPr>
              <w:pStyle w:val="List1Standards"/>
              <w:spacing w:after="0"/>
              <w:ind w:left="0" w:firstLine="0"/>
            </w:pPr>
            <w:r>
              <w:t>AS/NZS 4509.1</w:t>
            </w:r>
          </w:p>
        </w:tc>
        <w:tc>
          <w:tcPr>
            <w:tcW w:w="6889" w:type="dxa"/>
          </w:tcPr>
          <w:p w14:paraId="010E7A0B" w14:textId="77777777" w:rsidR="00925488" w:rsidRPr="00F23D88" w:rsidRDefault="00000000" w:rsidP="00E16224">
            <w:pPr>
              <w:pStyle w:val="List1Standards"/>
              <w:spacing w:after="0"/>
              <w:ind w:left="0" w:firstLine="0"/>
            </w:pPr>
            <w:r>
              <w:t>- Safety and installation</w:t>
            </w:r>
          </w:p>
        </w:tc>
      </w:tr>
      <w:tr w:rsidR="009838DF" w14:paraId="0BA58416" w14:textId="77777777" w:rsidTr="00E16224">
        <w:tc>
          <w:tcPr>
            <w:tcW w:w="2410" w:type="dxa"/>
            <w:vAlign w:val="center"/>
          </w:tcPr>
          <w:p w14:paraId="17D92DB6" w14:textId="77777777" w:rsidR="00925488" w:rsidRDefault="00000000" w:rsidP="00E16224">
            <w:pPr>
              <w:pStyle w:val="List1Standards"/>
              <w:spacing w:after="0"/>
              <w:ind w:left="0" w:firstLine="0"/>
              <w:rPr>
                <w:lang w:val="en-US"/>
              </w:rPr>
            </w:pPr>
            <w:r>
              <w:t>AS/NZS 4509.2</w:t>
            </w:r>
          </w:p>
        </w:tc>
        <w:tc>
          <w:tcPr>
            <w:tcW w:w="6889" w:type="dxa"/>
          </w:tcPr>
          <w:p w14:paraId="01BB5B2D" w14:textId="77777777" w:rsidR="00925488" w:rsidRPr="00F23D88" w:rsidRDefault="00000000" w:rsidP="00E16224">
            <w:pPr>
              <w:pStyle w:val="List1Standards"/>
              <w:spacing w:after="0"/>
              <w:ind w:left="0" w:firstLine="0"/>
            </w:pPr>
            <w:r>
              <w:t>- System design</w:t>
            </w:r>
          </w:p>
        </w:tc>
      </w:tr>
    </w:tbl>
    <w:p w14:paraId="67C8FAB3" w14:textId="77777777" w:rsidR="00925488" w:rsidRDefault="00925488" w:rsidP="00925488">
      <w:pPr>
        <w:pStyle w:val="List1Standards"/>
        <w:ind w:left="3600" w:hanging="3600"/>
        <w:rPr>
          <w:lang w:val="en-US"/>
        </w:rPr>
      </w:pPr>
    </w:p>
    <w:p w14:paraId="24468EC8" w14:textId="77777777" w:rsidR="00925488" w:rsidRPr="00A34E71" w:rsidRDefault="00000000" w:rsidP="00925488">
      <w:pPr>
        <w:rPr>
          <w:b/>
          <w:lang w:val="en-US"/>
        </w:rPr>
      </w:pPr>
      <w:r w:rsidRPr="00A34E71">
        <w:rPr>
          <w:b/>
          <w:lang w:val="en-US"/>
        </w:rPr>
        <w:t>POWER AND WATER CORPORATION</w:t>
      </w:r>
    </w:p>
    <w:p w14:paraId="41E054DD" w14:textId="77777777" w:rsidR="00925488" w:rsidRDefault="00000000" w:rsidP="00925488">
      <w:pPr>
        <w:rPr>
          <w:lang w:val="en-US"/>
        </w:rPr>
      </w:pPr>
      <w:r>
        <w:rPr>
          <w:lang w:val="en-US"/>
        </w:rPr>
        <w:t>Design and Construction of Network Assets</w:t>
      </w:r>
    </w:p>
    <w:p w14:paraId="562483B1" w14:textId="77777777" w:rsidR="00925488" w:rsidRDefault="00000000" w:rsidP="00925488">
      <w:pPr>
        <w:rPr>
          <w:lang w:val="en-US"/>
        </w:rPr>
      </w:pPr>
      <w:r>
        <w:rPr>
          <w:lang w:val="en-US"/>
        </w:rPr>
        <w:t>Power Supply Volumes – Volume 3 – Street Lighting Manual</w:t>
      </w:r>
    </w:p>
    <w:p w14:paraId="51DCFC3C" w14:textId="77777777" w:rsidR="00925488" w:rsidRDefault="00925488" w:rsidP="00925488">
      <w:pPr>
        <w:rPr>
          <w:b/>
          <w:lang w:val="en-US"/>
        </w:rPr>
      </w:pPr>
    </w:p>
    <w:p w14:paraId="25C568F5" w14:textId="77777777" w:rsidR="00925488" w:rsidRPr="00A34E71" w:rsidRDefault="00000000" w:rsidP="00925488">
      <w:pPr>
        <w:rPr>
          <w:b/>
          <w:lang w:val="en-US"/>
        </w:rPr>
      </w:pPr>
      <w:r w:rsidRPr="00A34E71">
        <w:rPr>
          <w:b/>
          <w:lang w:val="en-US"/>
        </w:rPr>
        <w:t>AUSTROADS</w:t>
      </w:r>
    </w:p>
    <w:p w14:paraId="21584CB5" w14:textId="77777777" w:rsidR="00925488" w:rsidRDefault="00000000" w:rsidP="00925488">
      <w:pPr>
        <w:pStyle w:val="List1Standards"/>
        <w:ind w:left="3600" w:hanging="3600"/>
        <w:rPr>
          <w:lang w:val="en-US"/>
        </w:rPr>
      </w:pPr>
      <w:r>
        <w:rPr>
          <w:lang w:val="en-US"/>
        </w:rPr>
        <w:lastRenderedPageBreak/>
        <w:t>AGTTM – Austroads Guide to Temporary Traffic Management</w:t>
      </w:r>
    </w:p>
    <w:p w14:paraId="53837D17" w14:textId="77777777" w:rsidR="00925488" w:rsidRDefault="00000000" w:rsidP="00925488">
      <w:pPr>
        <w:pStyle w:val="Heading2"/>
      </w:pPr>
      <w:r>
        <w:t>Definitions and Acronyms</w:t>
      </w:r>
    </w:p>
    <w:tbl>
      <w:tblPr>
        <w:tblStyle w:val="TableGrid"/>
        <w:tblW w:w="5000" w:type="pct"/>
        <w:tblInd w:w="-5" w:type="dxa"/>
        <w:tblLook w:val="04A0" w:firstRow="1" w:lastRow="0" w:firstColumn="1" w:lastColumn="0" w:noHBand="0" w:noVBand="1"/>
      </w:tblPr>
      <w:tblGrid>
        <w:gridCol w:w="3137"/>
        <w:gridCol w:w="7171"/>
      </w:tblGrid>
      <w:tr w:rsidR="009838DF" w14:paraId="460CF6F8" w14:textId="77777777" w:rsidTr="00E16224">
        <w:trPr>
          <w:cnfStyle w:val="100000000000" w:firstRow="1" w:lastRow="0" w:firstColumn="0" w:lastColumn="0" w:oddVBand="0" w:evenVBand="0" w:oddHBand="0" w:evenHBand="0" w:firstRowFirstColumn="0" w:firstRowLastColumn="0" w:lastRowFirstColumn="0" w:lastRowLastColumn="0"/>
        </w:trPr>
        <w:tc>
          <w:tcPr>
            <w:tcW w:w="9356" w:type="dxa"/>
            <w:gridSpan w:val="2"/>
            <w:vAlign w:val="center"/>
          </w:tcPr>
          <w:p w14:paraId="7662C42D" w14:textId="77777777" w:rsidR="00925488" w:rsidRPr="00A05F6B" w:rsidRDefault="00000000" w:rsidP="00E16224">
            <w:pPr>
              <w:pStyle w:val="List1Standards"/>
              <w:spacing w:after="0"/>
              <w:ind w:left="0" w:firstLine="0"/>
              <w:rPr>
                <w:b w:val="0"/>
                <w:lang w:val="en-US"/>
              </w:rPr>
            </w:pPr>
            <w:r>
              <w:rPr>
                <w:lang w:val="en-US"/>
              </w:rPr>
              <w:t>Table – Definitions and acronyms</w:t>
            </w:r>
          </w:p>
        </w:tc>
      </w:tr>
      <w:tr w:rsidR="009838DF" w14:paraId="7746703F" w14:textId="77777777" w:rsidTr="00E16224">
        <w:tc>
          <w:tcPr>
            <w:tcW w:w="2847" w:type="dxa"/>
            <w:vAlign w:val="center"/>
          </w:tcPr>
          <w:p w14:paraId="7A6B7569" w14:textId="77777777" w:rsidR="00925488" w:rsidRPr="00A05F6B" w:rsidRDefault="00000000" w:rsidP="00E16224">
            <w:pPr>
              <w:pStyle w:val="List1Standards"/>
              <w:spacing w:after="0"/>
              <w:ind w:left="0" w:firstLine="0"/>
              <w:rPr>
                <w:b/>
                <w:lang w:val="en-US"/>
              </w:rPr>
            </w:pPr>
            <w:r>
              <w:rPr>
                <w:b/>
                <w:lang w:val="en-US"/>
              </w:rPr>
              <w:t>Term</w:t>
            </w:r>
          </w:p>
        </w:tc>
        <w:tc>
          <w:tcPr>
            <w:tcW w:w="6509" w:type="dxa"/>
            <w:vAlign w:val="center"/>
          </w:tcPr>
          <w:p w14:paraId="07843DE0" w14:textId="77777777" w:rsidR="00925488" w:rsidRPr="00A05F6B" w:rsidRDefault="00000000" w:rsidP="00E16224">
            <w:pPr>
              <w:pStyle w:val="List1Standards"/>
              <w:spacing w:after="0"/>
              <w:ind w:left="0" w:firstLine="0"/>
              <w:rPr>
                <w:b/>
                <w:lang w:val="en-US"/>
              </w:rPr>
            </w:pPr>
            <w:r>
              <w:rPr>
                <w:b/>
                <w:lang w:val="en-US"/>
              </w:rPr>
              <w:t>Meaning</w:t>
            </w:r>
          </w:p>
        </w:tc>
      </w:tr>
      <w:tr w:rsidR="009838DF" w14:paraId="5C9D7716" w14:textId="77777777" w:rsidTr="00E16224">
        <w:tc>
          <w:tcPr>
            <w:tcW w:w="2847" w:type="dxa"/>
            <w:vAlign w:val="center"/>
          </w:tcPr>
          <w:p w14:paraId="644D11BA" w14:textId="77777777" w:rsidR="00925488" w:rsidRDefault="00000000" w:rsidP="00E16224">
            <w:pPr>
              <w:pStyle w:val="List1Standards"/>
              <w:spacing w:after="0"/>
              <w:ind w:left="0" w:firstLine="0"/>
              <w:rPr>
                <w:lang w:val="en-US"/>
              </w:rPr>
            </w:pPr>
            <w:r>
              <w:rPr>
                <w:lang w:val="en-US"/>
              </w:rPr>
              <w:t>BYDA</w:t>
            </w:r>
          </w:p>
        </w:tc>
        <w:tc>
          <w:tcPr>
            <w:tcW w:w="6509" w:type="dxa"/>
            <w:vAlign w:val="center"/>
          </w:tcPr>
          <w:p w14:paraId="7BADFBB0" w14:textId="77777777" w:rsidR="00925488" w:rsidRDefault="00000000" w:rsidP="00E16224">
            <w:pPr>
              <w:pStyle w:val="List1Standards"/>
              <w:spacing w:after="0"/>
              <w:ind w:left="0" w:firstLine="0"/>
              <w:rPr>
                <w:lang w:val="en-US"/>
              </w:rPr>
            </w:pPr>
            <w:r>
              <w:rPr>
                <w:lang w:val="en-US"/>
              </w:rPr>
              <w:t xml:space="preserve">Before You Dig Australia (a </w:t>
            </w:r>
            <w:proofErr w:type="gramStart"/>
            <w:r>
              <w:rPr>
                <w:lang w:val="en-US"/>
              </w:rPr>
              <w:t>web based</w:t>
            </w:r>
            <w:proofErr w:type="gramEnd"/>
            <w:r>
              <w:rPr>
                <w:lang w:val="en-US"/>
              </w:rPr>
              <w:t xml:space="preserve"> service). (Replaces Dial Before You Dig.)</w:t>
            </w:r>
          </w:p>
        </w:tc>
      </w:tr>
      <w:tr w:rsidR="009838DF" w14:paraId="219D6A00" w14:textId="77777777" w:rsidTr="00E16224">
        <w:tc>
          <w:tcPr>
            <w:tcW w:w="2847" w:type="dxa"/>
            <w:vAlign w:val="center"/>
          </w:tcPr>
          <w:p w14:paraId="1FEE736A" w14:textId="77777777" w:rsidR="00925488" w:rsidRDefault="00000000" w:rsidP="00E16224">
            <w:pPr>
              <w:pStyle w:val="List1Standards"/>
              <w:spacing w:after="0"/>
              <w:ind w:left="0" w:firstLine="0"/>
              <w:rPr>
                <w:lang w:val="en-US"/>
              </w:rPr>
            </w:pPr>
            <w:r>
              <w:rPr>
                <w:lang w:val="en-US"/>
              </w:rPr>
              <w:t>LED</w:t>
            </w:r>
          </w:p>
        </w:tc>
        <w:tc>
          <w:tcPr>
            <w:tcW w:w="6509" w:type="dxa"/>
            <w:vAlign w:val="center"/>
          </w:tcPr>
          <w:p w14:paraId="19CE7CFB" w14:textId="77777777" w:rsidR="00925488" w:rsidRDefault="00000000" w:rsidP="00E16224">
            <w:pPr>
              <w:pStyle w:val="List1Standards"/>
              <w:spacing w:after="0"/>
              <w:ind w:left="0" w:firstLine="0"/>
              <w:rPr>
                <w:lang w:val="en-US"/>
              </w:rPr>
            </w:pPr>
            <w:r>
              <w:rPr>
                <w:lang w:val="en-US"/>
              </w:rPr>
              <w:t>Light Emitting Diode</w:t>
            </w:r>
          </w:p>
        </w:tc>
      </w:tr>
      <w:tr w:rsidR="009838DF" w14:paraId="04FED6FF" w14:textId="77777777" w:rsidTr="00E16224">
        <w:tc>
          <w:tcPr>
            <w:tcW w:w="2847" w:type="dxa"/>
            <w:vAlign w:val="center"/>
          </w:tcPr>
          <w:p w14:paraId="2EF83A0C" w14:textId="77777777" w:rsidR="00925488" w:rsidRDefault="00000000" w:rsidP="00E16224">
            <w:pPr>
              <w:pStyle w:val="List1Standards"/>
              <w:spacing w:after="0"/>
              <w:ind w:left="0" w:firstLine="0"/>
              <w:rPr>
                <w:lang w:val="en-US"/>
              </w:rPr>
            </w:pPr>
            <w:r>
              <w:rPr>
                <w:lang w:val="en-US"/>
              </w:rPr>
              <w:t>MPa</w:t>
            </w:r>
          </w:p>
        </w:tc>
        <w:tc>
          <w:tcPr>
            <w:tcW w:w="6509" w:type="dxa"/>
            <w:vAlign w:val="center"/>
          </w:tcPr>
          <w:p w14:paraId="03D7B31B" w14:textId="77777777" w:rsidR="00925488" w:rsidRDefault="00000000" w:rsidP="00E16224">
            <w:pPr>
              <w:pStyle w:val="List1Standards"/>
              <w:spacing w:after="0"/>
              <w:ind w:left="0" w:firstLine="0"/>
              <w:rPr>
                <w:lang w:val="en-US"/>
              </w:rPr>
            </w:pPr>
            <w:r>
              <w:rPr>
                <w:lang w:val="en-US"/>
              </w:rPr>
              <w:t>Mega Pascal(s)</w:t>
            </w:r>
          </w:p>
        </w:tc>
      </w:tr>
      <w:tr w:rsidR="009838DF" w14:paraId="33B5003E" w14:textId="77777777" w:rsidTr="00E16224">
        <w:tc>
          <w:tcPr>
            <w:tcW w:w="2847" w:type="dxa"/>
            <w:vAlign w:val="center"/>
          </w:tcPr>
          <w:p w14:paraId="3F8AB35A" w14:textId="77777777" w:rsidR="00925488" w:rsidRDefault="00000000" w:rsidP="00E16224">
            <w:pPr>
              <w:pStyle w:val="List1Standards"/>
              <w:spacing w:after="0"/>
              <w:ind w:left="0" w:firstLine="0"/>
              <w:rPr>
                <w:lang w:val="en-US"/>
              </w:rPr>
            </w:pPr>
            <w:r>
              <w:rPr>
                <w:lang w:val="en-US"/>
              </w:rPr>
              <w:t>PE cell</w:t>
            </w:r>
          </w:p>
        </w:tc>
        <w:tc>
          <w:tcPr>
            <w:tcW w:w="6509" w:type="dxa"/>
            <w:vAlign w:val="center"/>
          </w:tcPr>
          <w:p w14:paraId="470F5ECF" w14:textId="77777777" w:rsidR="00925488" w:rsidRDefault="00000000" w:rsidP="00E16224">
            <w:pPr>
              <w:pStyle w:val="List1Standards"/>
              <w:spacing w:after="0"/>
              <w:ind w:left="0" w:firstLine="0"/>
              <w:rPr>
                <w:lang w:val="en-US"/>
              </w:rPr>
            </w:pPr>
            <w:r>
              <w:rPr>
                <w:lang w:val="en-US"/>
              </w:rPr>
              <w:t>Photo Electric cell</w:t>
            </w:r>
          </w:p>
        </w:tc>
      </w:tr>
      <w:tr w:rsidR="009838DF" w14:paraId="10D017D2" w14:textId="77777777" w:rsidTr="00E16224">
        <w:tc>
          <w:tcPr>
            <w:tcW w:w="2847" w:type="dxa"/>
            <w:vAlign w:val="center"/>
          </w:tcPr>
          <w:p w14:paraId="41D72A95" w14:textId="77777777" w:rsidR="00925488" w:rsidRDefault="00000000" w:rsidP="00E16224">
            <w:pPr>
              <w:pStyle w:val="List1Standards"/>
              <w:spacing w:after="0"/>
              <w:ind w:left="0" w:firstLine="0"/>
              <w:rPr>
                <w:lang w:val="en-US"/>
              </w:rPr>
            </w:pPr>
            <w:r>
              <w:rPr>
                <w:lang w:val="en-US"/>
              </w:rPr>
              <w:t>RCD</w:t>
            </w:r>
          </w:p>
        </w:tc>
        <w:tc>
          <w:tcPr>
            <w:tcW w:w="6509" w:type="dxa"/>
            <w:vAlign w:val="center"/>
          </w:tcPr>
          <w:p w14:paraId="76896AB8" w14:textId="77777777" w:rsidR="00925488" w:rsidRDefault="00000000" w:rsidP="00E16224">
            <w:pPr>
              <w:pStyle w:val="List1Standards"/>
              <w:spacing w:after="0"/>
              <w:ind w:left="0" w:firstLine="0"/>
              <w:rPr>
                <w:lang w:val="en-US"/>
              </w:rPr>
            </w:pPr>
            <w:r>
              <w:rPr>
                <w:lang w:val="en-US"/>
              </w:rPr>
              <w:t>Residual Current Device</w:t>
            </w:r>
          </w:p>
        </w:tc>
      </w:tr>
      <w:tr w:rsidR="009838DF" w14:paraId="1D9A9C57" w14:textId="77777777" w:rsidTr="00E16224">
        <w:trPr>
          <w:trHeight w:val="70"/>
        </w:trPr>
        <w:tc>
          <w:tcPr>
            <w:tcW w:w="2847" w:type="dxa"/>
            <w:vAlign w:val="center"/>
          </w:tcPr>
          <w:p w14:paraId="1A2E9A40" w14:textId="77777777" w:rsidR="00925488" w:rsidRDefault="00000000" w:rsidP="00E16224">
            <w:pPr>
              <w:pStyle w:val="List1Standards"/>
              <w:spacing w:after="0"/>
              <w:ind w:left="0" w:firstLine="0"/>
              <w:rPr>
                <w:lang w:val="en-US"/>
              </w:rPr>
            </w:pPr>
            <w:r>
              <w:rPr>
                <w:lang w:val="en-US"/>
              </w:rPr>
              <w:t>RODP</w:t>
            </w:r>
          </w:p>
        </w:tc>
        <w:tc>
          <w:tcPr>
            <w:tcW w:w="6509" w:type="dxa"/>
            <w:vAlign w:val="center"/>
          </w:tcPr>
          <w:p w14:paraId="08E03D41" w14:textId="77777777" w:rsidR="00925488" w:rsidRDefault="00000000" w:rsidP="00E16224">
            <w:pPr>
              <w:pStyle w:val="List1Standards"/>
              <w:spacing w:after="0"/>
              <w:ind w:left="0" w:firstLine="0"/>
              <w:rPr>
                <w:lang w:val="en-US"/>
              </w:rPr>
            </w:pPr>
            <w:r>
              <w:rPr>
                <w:lang w:val="en-US"/>
              </w:rPr>
              <w:t>Road Owner Distribution Panel</w:t>
            </w:r>
          </w:p>
        </w:tc>
      </w:tr>
      <w:tr w:rsidR="009838DF" w14:paraId="2A7A9C22" w14:textId="77777777" w:rsidTr="00E16224">
        <w:trPr>
          <w:trHeight w:val="70"/>
        </w:trPr>
        <w:tc>
          <w:tcPr>
            <w:tcW w:w="2847" w:type="dxa"/>
            <w:vAlign w:val="center"/>
          </w:tcPr>
          <w:p w14:paraId="4F6C7226" w14:textId="77777777" w:rsidR="00925488" w:rsidRDefault="00000000" w:rsidP="00E16224">
            <w:pPr>
              <w:pStyle w:val="List1Standards"/>
              <w:spacing w:after="0"/>
              <w:ind w:left="0" w:firstLine="0"/>
              <w:rPr>
                <w:lang w:val="en-US"/>
              </w:rPr>
            </w:pPr>
            <w:r>
              <w:rPr>
                <w:lang w:val="en-US"/>
              </w:rPr>
              <w:t>uPVC</w:t>
            </w:r>
          </w:p>
        </w:tc>
        <w:tc>
          <w:tcPr>
            <w:tcW w:w="6509" w:type="dxa"/>
            <w:vAlign w:val="center"/>
          </w:tcPr>
          <w:p w14:paraId="0E63ECA8" w14:textId="77777777" w:rsidR="00925488" w:rsidRDefault="00000000" w:rsidP="00E16224">
            <w:pPr>
              <w:pStyle w:val="List1Standards"/>
              <w:spacing w:after="0"/>
              <w:ind w:left="0" w:firstLine="0"/>
              <w:rPr>
                <w:lang w:val="en-US"/>
              </w:rPr>
            </w:pPr>
            <w:proofErr w:type="spellStart"/>
            <w:r>
              <w:rPr>
                <w:lang w:val="en-US"/>
              </w:rPr>
              <w:t>Unplasticised</w:t>
            </w:r>
            <w:proofErr w:type="spellEnd"/>
            <w:r>
              <w:rPr>
                <w:lang w:val="en-US"/>
              </w:rPr>
              <w:t xml:space="preserve"> Polyvinyl Chloride</w:t>
            </w:r>
          </w:p>
        </w:tc>
      </w:tr>
    </w:tbl>
    <w:p w14:paraId="3CC4998C" w14:textId="77777777" w:rsidR="00925488" w:rsidRPr="00A31C95" w:rsidRDefault="00925488" w:rsidP="00925488">
      <w:pPr>
        <w:pStyle w:val="List1Standards"/>
        <w:ind w:left="3600" w:hanging="3600"/>
      </w:pPr>
    </w:p>
    <w:p w14:paraId="5D43577D" w14:textId="77777777" w:rsidR="00925488" w:rsidRDefault="00000000" w:rsidP="00925488">
      <w:pPr>
        <w:pStyle w:val="Heading2"/>
      </w:pPr>
      <w:r>
        <w:t>Generally</w:t>
      </w:r>
    </w:p>
    <w:p w14:paraId="7B80491F" w14:textId="77777777" w:rsidR="00925488" w:rsidRDefault="00000000" w:rsidP="00925488">
      <w:r w:rsidRPr="002F4315">
        <w:rPr>
          <w:lang w:val="en-US"/>
        </w:rPr>
        <w:t xml:space="preserve">All works </w:t>
      </w:r>
      <w:r>
        <w:rPr>
          <w:lang w:val="en-US"/>
        </w:rPr>
        <w:t>to</w:t>
      </w:r>
      <w:r w:rsidRPr="002F4315">
        <w:rPr>
          <w:lang w:val="en-US"/>
        </w:rPr>
        <w:t xml:space="preserve"> co</w:t>
      </w:r>
      <w:r>
        <w:rPr>
          <w:lang w:val="en-US"/>
        </w:rPr>
        <w:t>mply with the requirements of AS/NZS </w:t>
      </w:r>
      <w:r w:rsidRPr="002F4315">
        <w:rPr>
          <w:lang w:val="en-US"/>
        </w:rPr>
        <w:t>3000.</w:t>
      </w:r>
    </w:p>
    <w:p w14:paraId="03822DFD" w14:textId="77777777" w:rsidR="00925488" w:rsidRPr="001E6186" w:rsidRDefault="00000000" w:rsidP="00925488">
      <w:r>
        <w:rPr>
          <w:lang w:val="en-US"/>
        </w:rPr>
        <w:t>Street lighting owned, operated, and maintained by, or on behalf of, the Department of Infrastructure, Planning and Logistics may be exempt from the requirement to have Residual Current Devices (RCDs) installed to the street lighting power supply circuits, in accordance with AS/NZS 3000:2018, clause 2.6.3.2.3.3, Exceptions – disconnection by RCD could be more dangerous than the earth leakage.</w:t>
      </w:r>
    </w:p>
    <w:p w14:paraId="342B02FA" w14:textId="77777777" w:rsidR="00925488" w:rsidRDefault="00000000" w:rsidP="00925488">
      <w:r w:rsidRPr="002F4315">
        <w:rPr>
          <w:lang w:val="en-US"/>
        </w:rPr>
        <w:t>Ensure that all work is carried out in a safe manner and that all stat</w:t>
      </w:r>
      <w:r>
        <w:rPr>
          <w:lang w:val="en-US"/>
        </w:rPr>
        <w:t xml:space="preserve">utory safety equipment required </w:t>
      </w:r>
      <w:r w:rsidRPr="002F4315">
        <w:rPr>
          <w:lang w:val="en-US"/>
        </w:rPr>
        <w:t>for the execution of</w:t>
      </w:r>
      <w:r>
        <w:rPr>
          <w:lang w:val="en-US"/>
        </w:rPr>
        <w:t xml:space="preserve"> the work is </w:t>
      </w:r>
      <w:proofErr w:type="gramStart"/>
      <w:r>
        <w:rPr>
          <w:lang w:val="en-US"/>
        </w:rPr>
        <w:t>used</w:t>
      </w:r>
      <w:r w:rsidRPr="002F4315">
        <w:rPr>
          <w:lang w:val="en-US"/>
        </w:rPr>
        <w:t xml:space="preserve"> at all times</w:t>
      </w:r>
      <w:proofErr w:type="gramEnd"/>
      <w:r w:rsidRPr="002F4315">
        <w:rPr>
          <w:lang w:val="en-US"/>
        </w:rPr>
        <w:t>.</w:t>
      </w:r>
    </w:p>
    <w:p w14:paraId="711DEFE8" w14:textId="77777777" w:rsidR="00925488" w:rsidRDefault="00000000" w:rsidP="00925488">
      <w:r>
        <w:rPr>
          <w:lang w:val="en-US"/>
        </w:rPr>
        <w:t>E</w:t>
      </w:r>
      <w:r w:rsidRPr="002F4315">
        <w:rPr>
          <w:lang w:val="en-US"/>
        </w:rPr>
        <w:t>nsure that existing access</w:t>
      </w:r>
      <w:r>
        <w:rPr>
          <w:lang w:val="en-US"/>
        </w:rPr>
        <w:t xml:space="preserve"> by the </w:t>
      </w:r>
      <w:proofErr w:type="gramStart"/>
      <w:r>
        <w:rPr>
          <w:lang w:val="en-US"/>
        </w:rPr>
        <w:t>general public</w:t>
      </w:r>
      <w:proofErr w:type="gramEnd"/>
      <w:r>
        <w:rPr>
          <w:lang w:val="en-US"/>
        </w:rPr>
        <w:t xml:space="preserve"> is not unduly disrupted during the execution of the</w:t>
      </w:r>
      <w:r w:rsidRPr="002F4315">
        <w:rPr>
          <w:lang w:val="en-US"/>
        </w:rPr>
        <w:t xml:space="preserve"> work</w:t>
      </w:r>
      <w:r>
        <w:rPr>
          <w:lang w:val="en-US"/>
        </w:rPr>
        <w:t>s</w:t>
      </w:r>
      <w:r w:rsidRPr="002F4315">
        <w:rPr>
          <w:lang w:val="en-US"/>
        </w:rPr>
        <w:t>.</w:t>
      </w:r>
    </w:p>
    <w:p w14:paraId="2489953D" w14:textId="77777777" w:rsidR="00925488" w:rsidRDefault="00000000" w:rsidP="00925488">
      <w:pPr>
        <w:rPr>
          <w:lang w:val="en-US"/>
        </w:rPr>
      </w:pPr>
      <w:r>
        <w:rPr>
          <w:lang w:val="en-US"/>
        </w:rPr>
        <w:t>P</w:t>
      </w:r>
      <w:r w:rsidRPr="002F4315">
        <w:rPr>
          <w:lang w:val="en-US"/>
        </w:rPr>
        <w:t>rovide traffic control in</w:t>
      </w:r>
      <w:r>
        <w:rPr>
          <w:lang w:val="en-US"/>
        </w:rPr>
        <w:t xml:space="preserve"> </w:t>
      </w:r>
      <w:r w:rsidRPr="002F4315">
        <w:rPr>
          <w:lang w:val="en-US"/>
        </w:rPr>
        <w:t>accordance with</w:t>
      </w:r>
      <w:r>
        <w:rPr>
          <w:lang w:val="en-US"/>
        </w:rPr>
        <w:t xml:space="preserve"> AS </w:t>
      </w:r>
      <w:r w:rsidRPr="002F4315">
        <w:rPr>
          <w:lang w:val="en-US"/>
        </w:rPr>
        <w:t>1742.3</w:t>
      </w:r>
      <w:r>
        <w:rPr>
          <w:lang w:val="en-US"/>
        </w:rPr>
        <w:t xml:space="preserve">, AGTTM, and the PROVISION FOR TRAFFIC </w:t>
      </w:r>
      <w:proofErr w:type="gramStart"/>
      <w:r>
        <w:rPr>
          <w:lang w:val="en-US"/>
        </w:rPr>
        <w:t>worksection</w:t>
      </w:r>
      <w:proofErr w:type="gramEnd"/>
      <w:r>
        <w:rPr>
          <w:lang w:val="en-US"/>
        </w:rPr>
        <w:t>.</w:t>
      </w:r>
    </w:p>
    <w:p w14:paraId="4D2F05AC" w14:textId="77777777" w:rsidR="00925488" w:rsidRPr="00CF020E" w:rsidRDefault="00000000" w:rsidP="00925488">
      <w:pPr>
        <w:pStyle w:val="Heading2"/>
      </w:pPr>
      <w:r w:rsidRPr="00CF020E">
        <w:t>Sub-Surface Investigations Before Excavating</w:t>
      </w:r>
    </w:p>
    <w:p w14:paraId="1FF98063" w14:textId="77777777" w:rsidR="00925488" w:rsidRPr="00CF020E" w:rsidRDefault="00000000" w:rsidP="00925488">
      <w:r w:rsidRPr="00CF020E">
        <w:t xml:space="preserve">Before undertaking excavation works contact Before You Dig Australia (BYDA) via </w:t>
      </w:r>
      <w:hyperlink r:id="rId116" w:history="1">
        <w:r w:rsidR="00925488" w:rsidRPr="00CF020E">
          <w:rPr>
            <w:color w:val="0563C1" w:themeColor="hyperlink"/>
            <w:u w:val="single"/>
          </w:rPr>
          <w:t>https://www.byda.com.au/</w:t>
        </w:r>
      </w:hyperlink>
      <w:r w:rsidRPr="00CF020E">
        <w:t xml:space="preserve"> to determine if there are sub-surface services or installations in the proposed excavation area.</w:t>
      </w:r>
    </w:p>
    <w:p w14:paraId="41BF14D4" w14:textId="77777777" w:rsidR="00925488" w:rsidRPr="00CF020E" w:rsidRDefault="00000000" w:rsidP="00925488">
      <w:r w:rsidRPr="00CF020E">
        <w:t xml:space="preserve">Before undertaking excavation works undertake inspection using ground penetrating radar or similar equipment to </w:t>
      </w:r>
      <w:r>
        <w:t xml:space="preserve">accurately </w:t>
      </w:r>
      <w:r w:rsidRPr="00CF020E">
        <w:t>locate sub-surface services or installations</w:t>
      </w:r>
      <w:r>
        <w:t>, including any</w:t>
      </w:r>
      <w:r w:rsidRPr="00CF020E">
        <w:t xml:space="preserve"> which are not shown on the BYDA reports.</w:t>
      </w:r>
    </w:p>
    <w:p w14:paraId="5A8EF210" w14:textId="77777777" w:rsidR="00925488" w:rsidRDefault="00000000" w:rsidP="00925488">
      <w:r w:rsidRPr="00CF020E">
        <w:t xml:space="preserve">If excavation works are to be carried out </w:t>
      </w:r>
      <w:proofErr w:type="gramStart"/>
      <w:r w:rsidRPr="00CF020E">
        <w:t>in close proximity to</w:t>
      </w:r>
      <w:proofErr w:type="gramEnd"/>
      <w:r w:rsidRPr="00CF020E">
        <w:t xml:space="preserve"> sub-surface services or installations use excavation methods which will not damage the services or </w:t>
      </w:r>
      <w:proofErr w:type="gramStart"/>
      <w:r w:rsidRPr="00CF020E">
        <w:t>installations, and</w:t>
      </w:r>
      <w:proofErr w:type="gramEnd"/>
      <w:r w:rsidRPr="00CF020E">
        <w:t xml:space="preserve"> are safe for workers. Hand digging a safe distance from electric power cables and from gas pipelines, or water jetting methods might be suitable. Ensure these activities are carried out at safe distances from dangerous or critical infrastructure, such as, but not limited to, power cables, gas pipelines, telecommunications cables, water pipes, and sewer pipes.</w:t>
      </w:r>
    </w:p>
    <w:p w14:paraId="38E942FA" w14:textId="77777777" w:rsidR="00925488" w:rsidRDefault="00925488" w:rsidP="00925488"/>
    <w:p w14:paraId="67BB51A0" w14:textId="77777777" w:rsidR="00925488" w:rsidRPr="00355B93" w:rsidRDefault="00000000" w:rsidP="00925488">
      <w:pPr>
        <w:pStyle w:val="Heading2"/>
        <w:keepLines/>
      </w:pPr>
      <w:r w:rsidRPr="0083678A">
        <w:t xml:space="preserve">Utilities and Other Services Passing Under </w:t>
      </w:r>
      <w:proofErr w:type="gramStart"/>
      <w:r w:rsidRPr="0083678A">
        <w:t>existing</w:t>
      </w:r>
      <w:proofErr w:type="gramEnd"/>
      <w:r w:rsidRPr="0083678A">
        <w:t xml:space="preserve"> Pavements – Hold Point</w:t>
      </w:r>
    </w:p>
    <w:p w14:paraId="18375B0B" w14:textId="77777777" w:rsidR="00925488" w:rsidRPr="0083678A" w:rsidRDefault="00000000" w:rsidP="00925488">
      <w:r w:rsidRPr="0083678A">
        <w:t>Do not use open trenching to run services below existing pavements.</w:t>
      </w:r>
    </w:p>
    <w:p w14:paraId="1EAC6866" w14:textId="77777777" w:rsidR="00925488" w:rsidRPr="0083678A" w:rsidRDefault="00000000" w:rsidP="00925488">
      <w:r w:rsidRPr="0083678A">
        <w:lastRenderedPageBreak/>
        <w:t>Utilities and other services which are to be routed under existing pavements located in a road reserve which would otherwise not be subjected to works must be routed through directionally bored channels.</w:t>
      </w:r>
    </w:p>
    <w:p w14:paraId="572DDBC2" w14:textId="77777777" w:rsidR="00925488" w:rsidRPr="0083678A" w:rsidRDefault="00000000" w:rsidP="00925488">
      <w:r w:rsidRPr="0083678A">
        <w:t>The utilities and other services are to be housed in conduits.</w:t>
      </w:r>
    </w:p>
    <w:p w14:paraId="15547EFD" w14:textId="77777777" w:rsidR="00925488" w:rsidRPr="0083678A" w:rsidRDefault="00000000" w:rsidP="00925488">
      <w:r w:rsidRPr="0083678A">
        <w:t>The installations must comply with the requirements of the authorities with jurisdiction over the utilities or services.</w:t>
      </w:r>
    </w:p>
    <w:p w14:paraId="65987DC2" w14:textId="77777777" w:rsidR="00925488" w:rsidRPr="0083678A" w:rsidRDefault="00000000" w:rsidP="00925488">
      <w:r w:rsidRPr="0083678A">
        <w:t>Do not cut any trenches in existing pavements located in a road reserve for utilities and other services which are to cross the pavement.</w:t>
      </w:r>
    </w:p>
    <w:p w14:paraId="261D711E" w14:textId="77777777" w:rsidR="00925488" w:rsidRPr="0083678A" w:rsidRDefault="00000000" w:rsidP="00925488">
      <w:r w:rsidRPr="0083678A">
        <w:t>Refer to DIRECTIONAL BORING in the Standard Specification for Roadworks.</w:t>
      </w:r>
    </w:p>
    <w:p w14:paraId="5289461E" w14:textId="77777777" w:rsidR="00925488" w:rsidRPr="0083678A" w:rsidRDefault="00000000" w:rsidP="00925488">
      <w:r w:rsidRPr="0083678A">
        <w:t>Refer to conditions in the Permit to Work in the Road Reserve.</w:t>
      </w:r>
    </w:p>
    <w:p w14:paraId="7753CBE8" w14:textId="77777777" w:rsidR="00925488" w:rsidRPr="0083678A" w:rsidRDefault="00000000" w:rsidP="00925488">
      <w:r w:rsidRPr="0083678A">
        <w:t xml:space="preserve">Trenching may be approved by the </w:t>
      </w:r>
      <w:proofErr w:type="gramStart"/>
      <w:r w:rsidRPr="0083678A">
        <w:t>Principal</w:t>
      </w:r>
      <w:proofErr w:type="gramEnd"/>
      <w:r w:rsidRPr="0083678A">
        <w:t xml:space="preserve"> in an emergency.</w:t>
      </w:r>
    </w:p>
    <w:p w14:paraId="64C26968" w14:textId="77777777" w:rsidR="00925488" w:rsidRPr="007418D9" w:rsidRDefault="00000000" w:rsidP="00925488">
      <w:r w:rsidRPr="0083678A">
        <w:rPr>
          <w:b/>
        </w:rPr>
        <w:t xml:space="preserve">Hold Point </w:t>
      </w:r>
      <w:r w:rsidRPr="0083678A">
        <w:t xml:space="preserve">– If the pavement is to be subjected to works, and open trenching for the routing of utilities or services is </w:t>
      </w:r>
      <w:proofErr w:type="gramStart"/>
      <w:r w:rsidRPr="0083678A">
        <w:t>proposed, and</w:t>
      </w:r>
      <w:proofErr w:type="gramEnd"/>
      <w:r w:rsidRPr="0083678A">
        <w:t xml:space="preserve"> has not been approved as part of the works, obtain approval from the Road Authority and the Superintendent before undertaking any excavation works for trenching across the existing pavement.</w:t>
      </w:r>
    </w:p>
    <w:p w14:paraId="1152AACD" w14:textId="77777777" w:rsidR="00925488" w:rsidRPr="00731389" w:rsidRDefault="00000000" w:rsidP="00925488">
      <w:pPr>
        <w:pStyle w:val="Heading2"/>
      </w:pPr>
      <w:r w:rsidRPr="00731389">
        <w:t>Materials</w:t>
      </w:r>
    </w:p>
    <w:p w14:paraId="2B6F4328" w14:textId="77777777" w:rsidR="00925488" w:rsidRPr="00731389" w:rsidRDefault="00000000" w:rsidP="00925488">
      <w:pPr>
        <w:pStyle w:val="Heading3"/>
      </w:pPr>
      <w:r w:rsidRPr="00731389">
        <w:t>Columns</w:t>
      </w:r>
    </w:p>
    <w:p w14:paraId="66701059" w14:textId="77777777" w:rsidR="00925488" w:rsidRDefault="00000000" w:rsidP="00925488">
      <w:r w:rsidRPr="00A31C95">
        <w:t>Requirement: Provide columns in ac</w:t>
      </w:r>
      <w:r>
        <w:t>cordance with:</w:t>
      </w:r>
    </w:p>
    <w:p w14:paraId="743016B9" w14:textId="77777777" w:rsidR="00925488" w:rsidRDefault="00000000">
      <w:pPr>
        <w:pStyle w:val="Bullet"/>
        <w:numPr>
          <w:ilvl w:val="0"/>
          <w:numId w:val="186"/>
        </w:numPr>
      </w:pPr>
      <w:r>
        <w:t>Power and Water Corporation</w:t>
      </w:r>
      <w:r w:rsidRPr="00A31C95">
        <w:t xml:space="preserve"> Stre</w:t>
      </w:r>
      <w:r>
        <w:t>et Lighting Manual.</w:t>
      </w:r>
    </w:p>
    <w:p w14:paraId="73E4A2BA" w14:textId="77777777" w:rsidR="00925488" w:rsidRDefault="00000000">
      <w:pPr>
        <w:pStyle w:val="Bullet"/>
        <w:numPr>
          <w:ilvl w:val="0"/>
          <w:numId w:val="186"/>
        </w:numPr>
      </w:pPr>
      <w:r>
        <w:t>Power and Water Corporation</w:t>
      </w:r>
      <w:r w:rsidRPr="00A31C95">
        <w:t xml:space="preserve"> standard drawings</w:t>
      </w:r>
      <w:r>
        <w:t>.</w:t>
      </w:r>
    </w:p>
    <w:p w14:paraId="2543AC96" w14:textId="77777777" w:rsidR="00925488" w:rsidRDefault="00000000">
      <w:pPr>
        <w:pStyle w:val="Bullet"/>
        <w:numPr>
          <w:ilvl w:val="0"/>
          <w:numId w:val="186"/>
        </w:numPr>
      </w:pPr>
      <w:r>
        <w:t>T</w:t>
      </w:r>
      <w:r w:rsidRPr="00A31C95">
        <w:t>he individual street lighting design requirements.</w:t>
      </w:r>
    </w:p>
    <w:p w14:paraId="3040C970" w14:textId="77777777" w:rsidR="00925488" w:rsidRPr="00A31C95" w:rsidRDefault="00000000">
      <w:pPr>
        <w:pStyle w:val="Bullet"/>
        <w:numPr>
          <w:ilvl w:val="0"/>
          <w:numId w:val="186"/>
        </w:numPr>
      </w:pPr>
      <w:r>
        <w:t>AS 1798.</w:t>
      </w:r>
    </w:p>
    <w:p w14:paraId="407CAA73" w14:textId="77777777" w:rsidR="00925488" w:rsidRDefault="00000000" w:rsidP="00925488">
      <w:r w:rsidRPr="00A31C95">
        <w:t>Erection: Upon erection ensure columns stand vertically in all directions</w:t>
      </w:r>
      <w:r>
        <w:t xml:space="preserve"> and</w:t>
      </w:r>
      <w:r w:rsidRPr="00A31C95">
        <w:t xml:space="preserve"> under final loading conditions</w:t>
      </w:r>
      <w:r>
        <w:t>.</w:t>
      </w:r>
    </w:p>
    <w:p w14:paraId="09A3D2AD" w14:textId="77777777" w:rsidR="00925488" w:rsidRPr="00A31C95" w:rsidRDefault="00000000" w:rsidP="00925488">
      <w:r>
        <w:t>Provide ancillary items such as outreaches, lanterns, luminaires, lamps, controls, cables, and other items required for a complete, functional installation.</w:t>
      </w:r>
    </w:p>
    <w:p w14:paraId="6CD5E29A" w14:textId="77777777" w:rsidR="00925488" w:rsidRPr="00731389" w:rsidRDefault="00000000" w:rsidP="00925488">
      <w:pPr>
        <w:pStyle w:val="Heading3"/>
        <w:keepLines/>
      </w:pPr>
      <w:r>
        <w:t>Footings</w:t>
      </w:r>
      <w:r w:rsidRPr="00731389">
        <w:t xml:space="preserve"> and </w:t>
      </w:r>
      <w:proofErr w:type="spellStart"/>
      <w:r>
        <w:t>r</w:t>
      </w:r>
      <w:r w:rsidRPr="00731389">
        <w:t>agbolt</w:t>
      </w:r>
      <w:proofErr w:type="spellEnd"/>
      <w:r w:rsidRPr="00731389">
        <w:t xml:space="preserve"> </w:t>
      </w:r>
      <w:r>
        <w:t>a</w:t>
      </w:r>
      <w:r w:rsidRPr="00731389">
        <w:t>ssemblies</w:t>
      </w:r>
    </w:p>
    <w:p w14:paraId="64633125" w14:textId="77777777" w:rsidR="00925488" w:rsidRPr="00A31C95" w:rsidRDefault="00000000" w:rsidP="00925488">
      <w:r w:rsidRPr="00A31C95">
        <w:t xml:space="preserve">Construct concrete footings and </w:t>
      </w:r>
      <w:proofErr w:type="spellStart"/>
      <w:r w:rsidRPr="00A31C95">
        <w:t>ragbolt</w:t>
      </w:r>
      <w:proofErr w:type="spellEnd"/>
      <w:r w:rsidRPr="00A31C95">
        <w:t xml:space="preserve"> assembli</w:t>
      </w:r>
      <w:r>
        <w:t xml:space="preserve">es in accordance with the Power and </w:t>
      </w:r>
      <w:r w:rsidRPr="00A31C95">
        <w:t>Water Corporation S</w:t>
      </w:r>
      <w:r>
        <w:t>treet Lighting Manual</w:t>
      </w:r>
      <w:r w:rsidRPr="00A31C95">
        <w:t>.</w:t>
      </w:r>
    </w:p>
    <w:p w14:paraId="4C613461" w14:textId="77777777" w:rsidR="00925488" w:rsidRPr="00731389" w:rsidRDefault="00000000" w:rsidP="00925488">
      <w:pPr>
        <w:pStyle w:val="Heading3"/>
      </w:pPr>
      <w:r>
        <w:t>Terrain category</w:t>
      </w:r>
    </w:p>
    <w:p w14:paraId="48234235" w14:textId="77777777" w:rsidR="00925488" w:rsidRDefault="00000000" w:rsidP="00925488">
      <w:r w:rsidRPr="00062879">
        <w:t>Standard: To AS/NZS 1170.2.</w:t>
      </w:r>
    </w:p>
    <w:p w14:paraId="0BAFC459" w14:textId="77777777" w:rsidR="00925488" w:rsidRPr="00A31C95" w:rsidRDefault="00000000" w:rsidP="00925488">
      <w:r>
        <w:t>F</w:t>
      </w:r>
      <w:r w:rsidRPr="00A31C95">
        <w:t>ootings</w:t>
      </w:r>
      <w:r>
        <w:t>,</w:t>
      </w:r>
      <w:r w:rsidRPr="00A31C95">
        <w:t xml:space="preserve"> </w:t>
      </w:r>
      <w:proofErr w:type="spellStart"/>
      <w:r w:rsidRPr="00A31C95">
        <w:t>ragbolt</w:t>
      </w:r>
      <w:proofErr w:type="spellEnd"/>
      <w:r w:rsidRPr="00A31C95">
        <w:t xml:space="preserve"> assemblies</w:t>
      </w:r>
      <w:r>
        <w:t>, columns, outreaches, lanterns, luminaires, lamps, and other items</w:t>
      </w:r>
      <w:r w:rsidRPr="00A31C95">
        <w:t xml:space="preserve"> </w:t>
      </w:r>
      <w:r>
        <w:t>must</w:t>
      </w:r>
      <w:r w:rsidRPr="00A31C95">
        <w:t xml:space="preserve"> be suitable for the </w:t>
      </w:r>
      <w:r>
        <w:t>wind</w:t>
      </w:r>
      <w:r w:rsidRPr="00A31C95">
        <w:t xml:space="preserve"> conditions of the area in which they are to be installed</w:t>
      </w:r>
      <w:r>
        <w:t>, as defined in AS/NZS 1170.2, and the local rainfall conditions.</w:t>
      </w:r>
    </w:p>
    <w:p w14:paraId="710C3CAE" w14:textId="77777777" w:rsidR="00925488" w:rsidRPr="00731389" w:rsidRDefault="00000000" w:rsidP="00925488">
      <w:pPr>
        <w:pStyle w:val="Heading3"/>
      </w:pPr>
      <w:r w:rsidRPr="00731389">
        <w:t>Luminaires</w:t>
      </w:r>
    </w:p>
    <w:p w14:paraId="7D80E1CF" w14:textId="77777777" w:rsidR="00925488" w:rsidRDefault="00000000" w:rsidP="00925488">
      <w:r w:rsidRPr="0014055F">
        <w:t>Lighting category: Category V to AS/NZS 1158.1.1.</w:t>
      </w:r>
    </w:p>
    <w:p w14:paraId="5463B31E" w14:textId="77777777" w:rsidR="00925488" w:rsidRPr="00A31C95" w:rsidRDefault="00000000" w:rsidP="00925488">
      <w:r w:rsidRPr="00A31C95">
        <w:t>Provide street light luminaires of the types specified on the drawings.</w:t>
      </w:r>
    </w:p>
    <w:p w14:paraId="0FDB558D" w14:textId="77777777" w:rsidR="00925488" w:rsidRPr="00A31C95" w:rsidRDefault="00000000" w:rsidP="00925488">
      <w:r w:rsidRPr="00A31C95">
        <w:t>Install lamps in all luminaires to the sizes and types specified on the drawings.</w:t>
      </w:r>
    </w:p>
    <w:p w14:paraId="6C6DB8EB" w14:textId="77777777" w:rsidR="00925488" w:rsidRPr="00731389" w:rsidRDefault="00000000" w:rsidP="00925488">
      <w:pPr>
        <w:pStyle w:val="Heading3"/>
      </w:pPr>
      <w:r w:rsidRPr="00731389">
        <w:t xml:space="preserve">Control </w:t>
      </w:r>
      <w:r>
        <w:t>e</w:t>
      </w:r>
      <w:r w:rsidRPr="00731389">
        <w:t>quipment</w:t>
      </w:r>
    </w:p>
    <w:p w14:paraId="485C0023" w14:textId="77777777" w:rsidR="00925488" w:rsidRDefault="00000000" w:rsidP="00925488">
      <w:r w:rsidRPr="00A31C95">
        <w:t xml:space="preserve">Control </w:t>
      </w:r>
      <w:r>
        <w:t>p</w:t>
      </w:r>
      <w:r w:rsidRPr="00A31C95">
        <w:t>anels: Control luminaires via time switch controllers located in</w:t>
      </w:r>
      <w:r>
        <w:t>:</w:t>
      </w:r>
    </w:p>
    <w:p w14:paraId="0C7E26CB" w14:textId="77777777" w:rsidR="00925488" w:rsidRDefault="00000000">
      <w:pPr>
        <w:pStyle w:val="Bullet"/>
        <w:numPr>
          <w:ilvl w:val="0"/>
          <w:numId w:val="186"/>
        </w:numPr>
      </w:pPr>
      <w:r>
        <w:lastRenderedPageBreak/>
        <w:t>N</w:t>
      </w:r>
      <w:r w:rsidRPr="00A31C95">
        <w:t>ominated substations in underground areas</w:t>
      </w:r>
      <w:r>
        <w:t>.</w:t>
      </w:r>
    </w:p>
    <w:p w14:paraId="5EA2F8AF" w14:textId="77777777" w:rsidR="00925488" w:rsidRDefault="00000000">
      <w:pPr>
        <w:pStyle w:val="Bullet"/>
        <w:numPr>
          <w:ilvl w:val="0"/>
          <w:numId w:val="186"/>
        </w:numPr>
      </w:pPr>
      <w:r>
        <w:t>I</w:t>
      </w:r>
      <w:r w:rsidRPr="00A31C95">
        <w:t>n distribution pillars</w:t>
      </w:r>
      <w:r>
        <w:t>.</w:t>
      </w:r>
    </w:p>
    <w:p w14:paraId="2D2B4198" w14:textId="77777777" w:rsidR="00925488" w:rsidRPr="00A31C95" w:rsidRDefault="00000000">
      <w:pPr>
        <w:pStyle w:val="Bullet"/>
        <w:numPr>
          <w:ilvl w:val="0"/>
          <w:numId w:val="186"/>
        </w:numPr>
      </w:pPr>
      <w:r>
        <w:t xml:space="preserve">In </w:t>
      </w:r>
      <w:r w:rsidRPr="00A31C95">
        <w:t>pole mounted control panels in overhead areas.</w:t>
      </w:r>
    </w:p>
    <w:p w14:paraId="6F802CE6" w14:textId="77777777" w:rsidR="00925488" w:rsidRPr="00A31C95" w:rsidRDefault="00000000" w:rsidP="00925488">
      <w:pPr>
        <w:rPr>
          <w:rFonts w:ascii="CG Times" w:hAnsi="CG Times"/>
          <w:sz w:val="24"/>
        </w:rPr>
      </w:pPr>
      <w:r w:rsidRPr="00A31C95">
        <w:t xml:space="preserve">Control </w:t>
      </w:r>
      <w:r>
        <w:t>p</w:t>
      </w:r>
      <w:r w:rsidRPr="00A31C95">
        <w:t>acks: Provide control switch pack in the base of each pole</w:t>
      </w:r>
      <w:r>
        <w:rPr>
          <w:rFonts w:ascii="CG Times" w:hAnsi="CG Times"/>
          <w:sz w:val="24"/>
        </w:rPr>
        <w:t>.</w:t>
      </w:r>
    </w:p>
    <w:p w14:paraId="234754BD" w14:textId="77777777" w:rsidR="00925488" w:rsidRDefault="00000000" w:rsidP="00925488">
      <w:r w:rsidRPr="00A31C95">
        <w:rPr>
          <w:rFonts w:cs="Arial"/>
        </w:rPr>
        <w:t>In each control pack</w:t>
      </w:r>
      <w:r w:rsidRPr="00A31C95">
        <w:t xml:space="preserve"> provide</w:t>
      </w:r>
      <w:r>
        <w:t>:</w:t>
      </w:r>
    </w:p>
    <w:p w14:paraId="028AA0C5" w14:textId="77777777" w:rsidR="00925488" w:rsidRDefault="00000000">
      <w:pPr>
        <w:pStyle w:val="Bullet"/>
        <w:numPr>
          <w:ilvl w:val="0"/>
          <w:numId w:val="186"/>
        </w:numPr>
      </w:pPr>
      <w:r w:rsidRPr="00A31C95">
        <w:t>A terminal strip for terminating the active</w:t>
      </w:r>
      <w:r>
        <w:t>.</w:t>
      </w:r>
    </w:p>
    <w:p w14:paraId="1B464B55" w14:textId="77777777" w:rsidR="00925488" w:rsidRDefault="00000000">
      <w:pPr>
        <w:pStyle w:val="Bullet"/>
        <w:numPr>
          <w:ilvl w:val="0"/>
          <w:numId w:val="186"/>
        </w:numPr>
      </w:pPr>
      <w:r w:rsidRPr="00A31C95">
        <w:t>Neutral and earthing conductors</w:t>
      </w:r>
      <w:r>
        <w:t>.</w:t>
      </w:r>
    </w:p>
    <w:p w14:paraId="72C4C456" w14:textId="77777777" w:rsidR="00925488" w:rsidRDefault="00000000">
      <w:pPr>
        <w:pStyle w:val="Bullet"/>
        <w:numPr>
          <w:ilvl w:val="0"/>
          <w:numId w:val="186"/>
        </w:numPr>
      </w:pPr>
      <w:r w:rsidRPr="00A31C95">
        <w:t>An automatic circuit breaker</w:t>
      </w:r>
      <w:r>
        <w:t xml:space="preserve"> if specified or shown on drawings. See RCD Exemptions paragraph below.</w:t>
      </w:r>
    </w:p>
    <w:p w14:paraId="01ACFA87" w14:textId="77777777" w:rsidR="00925488" w:rsidRPr="00A31C95" w:rsidRDefault="00000000">
      <w:pPr>
        <w:pStyle w:val="Bullet"/>
        <w:numPr>
          <w:ilvl w:val="0"/>
          <w:numId w:val="186"/>
        </w:numPr>
      </w:pPr>
      <w:r>
        <w:t>Surge protection for LED lighting</w:t>
      </w:r>
      <w:r w:rsidRPr="00A31C95">
        <w:t>.</w:t>
      </w:r>
    </w:p>
    <w:p w14:paraId="6413B414" w14:textId="77777777" w:rsidR="00925488" w:rsidRPr="00A31C95" w:rsidRDefault="00000000" w:rsidP="00925488">
      <w:pPr>
        <w:rPr>
          <w:rFonts w:cs="Arial"/>
        </w:rPr>
      </w:pPr>
      <w:r w:rsidRPr="00A31C95">
        <w:rPr>
          <w:rFonts w:cs="Arial"/>
        </w:rPr>
        <w:t>Size each termination on the terminal strip to accommodate three street</w:t>
      </w:r>
      <w:r>
        <w:rPr>
          <w:rFonts w:cs="Arial"/>
        </w:rPr>
        <w:t xml:space="preserve"> </w:t>
      </w:r>
      <w:r w:rsidRPr="00A31C95">
        <w:rPr>
          <w:rFonts w:cs="Arial"/>
        </w:rPr>
        <w:t>lighting conductors without undue bunching.</w:t>
      </w:r>
    </w:p>
    <w:p w14:paraId="62F05575" w14:textId="77777777" w:rsidR="00925488" w:rsidRPr="00FD47EC" w:rsidRDefault="00000000" w:rsidP="00925488">
      <w:pPr>
        <w:rPr>
          <w:rFonts w:cs="Arial"/>
        </w:rPr>
      </w:pPr>
      <w:r w:rsidRPr="00FD47EC">
        <w:rPr>
          <w:rFonts w:cs="Arial"/>
        </w:rPr>
        <w:t>Protection: Protect the street lighting cables with a 10 Amp single pole miniature DIN type automatic circuit breaker with a rated interrupting capacity of 9 kA at 240V AC symmetrical.</w:t>
      </w:r>
    </w:p>
    <w:p w14:paraId="390B5374" w14:textId="77777777" w:rsidR="00925488" w:rsidRDefault="00000000" w:rsidP="00925488">
      <w:pPr>
        <w:rPr>
          <w:rFonts w:cs="Arial"/>
        </w:rPr>
      </w:pPr>
      <w:r w:rsidRPr="00FD47EC">
        <w:rPr>
          <w:rFonts w:cs="Arial"/>
        </w:rPr>
        <w:t xml:space="preserve">Residual Current Device (RCD): Install </w:t>
      </w:r>
      <w:proofErr w:type="gramStart"/>
      <w:r w:rsidRPr="00FD47EC">
        <w:rPr>
          <w:rFonts w:cs="Arial"/>
        </w:rPr>
        <w:t>a</w:t>
      </w:r>
      <w:proofErr w:type="gramEnd"/>
      <w:r w:rsidRPr="00FD47EC">
        <w:rPr>
          <w:rFonts w:cs="Arial"/>
        </w:rPr>
        <w:t xml:space="preserve"> RCD at the Road Owners Distribution Pillar (RODP) at the point of supply.</w:t>
      </w:r>
    </w:p>
    <w:p w14:paraId="028D5CD7" w14:textId="77777777" w:rsidR="00925488" w:rsidRDefault="00000000" w:rsidP="00925488">
      <w:pPr>
        <w:rPr>
          <w:lang w:val="en-US"/>
        </w:rPr>
      </w:pPr>
      <w:r>
        <w:rPr>
          <w:lang w:val="en-US"/>
        </w:rPr>
        <w:t>RCD Exemptions: Street lighting owned, operated, and maintained by, or on behalf of, the Department of Infrastructure, Planning and Logistics may be exempt from the requirement to have Residual Current Devices (RCDs) installed to the street lighting power supply circuits, in accordance with AS/NZS 3000:2018, clause 2.6.3.2.3.3, Exceptions – disconnection by RCD could be more dangerous than the earth leakage.</w:t>
      </w:r>
    </w:p>
    <w:p w14:paraId="042F5377" w14:textId="77777777" w:rsidR="00925488" w:rsidRPr="00A31C95" w:rsidRDefault="00000000" w:rsidP="00925488">
      <w:pPr>
        <w:rPr>
          <w:rFonts w:cs="Arial"/>
        </w:rPr>
      </w:pPr>
      <w:r>
        <w:rPr>
          <w:rFonts w:cs="Arial"/>
        </w:rPr>
        <w:t>Multiple Earth Neutral (MEN): To AS/NZS 3000 at the RODP.</w:t>
      </w:r>
    </w:p>
    <w:p w14:paraId="26A1A7EB" w14:textId="77777777" w:rsidR="00925488" w:rsidRPr="00A31C95" w:rsidRDefault="00000000" w:rsidP="00A83209">
      <w:pPr>
        <w:pStyle w:val="GuideNotes01"/>
      </w:pPr>
      <w:r w:rsidRPr="00A31C95">
        <w:t xml:space="preserve">[Edit this clause to suit the </w:t>
      </w:r>
      <w:proofErr w:type="gramStart"/>
      <w:r w:rsidRPr="00A31C95">
        <w:t>particular project</w:t>
      </w:r>
      <w:proofErr w:type="gramEnd"/>
      <w:r w:rsidRPr="00A31C95">
        <w:t xml:space="preserve"> or delete if not required</w:t>
      </w:r>
      <w:r>
        <w:t>.</w:t>
      </w:r>
      <w:r w:rsidRPr="00A31C95">
        <w:t>]</w:t>
      </w:r>
    </w:p>
    <w:p w14:paraId="22B3A8DF" w14:textId="77777777" w:rsidR="00925488" w:rsidRDefault="00000000" w:rsidP="00925488">
      <w:pPr>
        <w:pStyle w:val="Heading2"/>
      </w:pPr>
      <w:r>
        <w:t xml:space="preserve">Solar Street </w:t>
      </w:r>
      <w:proofErr w:type="gramStart"/>
      <w:r>
        <w:t>lighting</w:t>
      </w:r>
      <w:proofErr w:type="gramEnd"/>
    </w:p>
    <w:p w14:paraId="61623AAE" w14:textId="77777777" w:rsidR="00925488" w:rsidRDefault="00000000" w:rsidP="00925488">
      <w:pPr>
        <w:pStyle w:val="Heading3"/>
      </w:pPr>
      <w:r>
        <w:t>General</w:t>
      </w:r>
    </w:p>
    <w:p w14:paraId="1072083B" w14:textId="77777777" w:rsidR="00925488" w:rsidRDefault="00000000" w:rsidP="00925488">
      <w:r>
        <w:t xml:space="preserve">Requirement: Provide proprietary solar street lighting assemblies complete with solar panels, lamps, luminaires, lighting control equipment, batteries, </w:t>
      </w:r>
      <w:r w:rsidRPr="004A3E8E">
        <w:t>charge controller,</w:t>
      </w:r>
      <w:r>
        <w:t xml:space="preserve"> and accessories.</w:t>
      </w:r>
    </w:p>
    <w:p w14:paraId="01B28785" w14:textId="77777777" w:rsidR="00925488" w:rsidRDefault="00000000" w:rsidP="00925488">
      <w:r>
        <w:t>Lighting category: Category V to AS/NZS 1158.1.1.</w:t>
      </w:r>
    </w:p>
    <w:p w14:paraId="3905A2C1" w14:textId="77777777" w:rsidR="00925488" w:rsidRDefault="00000000" w:rsidP="00925488">
      <w:r>
        <w:t>Operation: Dusk till dawn every day of the year.</w:t>
      </w:r>
    </w:p>
    <w:p w14:paraId="28418AC0" w14:textId="77777777" w:rsidR="00925488" w:rsidRDefault="00000000" w:rsidP="00925488">
      <w:pPr>
        <w:pStyle w:val="Heading3"/>
      </w:pPr>
      <w:r>
        <w:t>Manufacturer’s specifications – Hold Point</w:t>
      </w:r>
    </w:p>
    <w:p w14:paraId="7574C0E9" w14:textId="77777777" w:rsidR="00925488" w:rsidRPr="004A3E8E" w:rsidRDefault="00000000" w:rsidP="00925488">
      <w:pPr>
        <w:rPr>
          <w:lang w:val="en-US"/>
        </w:rPr>
      </w:pPr>
      <w:r w:rsidRPr="004A3E8E">
        <w:rPr>
          <w:b/>
          <w:lang w:val="en-US"/>
        </w:rPr>
        <w:t>Hold Point -</w:t>
      </w:r>
      <w:r>
        <w:rPr>
          <w:lang w:val="en-US"/>
        </w:rPr>
        <w:t xml:space="preserve"> Submit to the Superintendent manufacturer’s specifications for approval.</w:t>
      </w:r>
    </w:p>
    <w:p w14:paraId="1B19B0B2" w14:textId="77777777" w:rsidR="00925488" w:rsidRDefault="00000000" w:rsidP="00925488">
      <w:pPr>
        <w:pStyle w:val="Heading3"/>
      </w:pPr>
      <w:r>
        <w:t>Solar panels</w:t>
      </w:r>
    </w:p>
    <w:p w14:paraId="439C4E7E" w14:textId="77777777" w:rsidR="00925488" w:rsidRDefault="00000000" w:rsidP="00925488">
      <w:r>
        <w:t xml:space="preserve">Monocrystalline, high efficiency type, sized to meet the lamp size and battery storage requirements. </w:t>
      </w:r>
      <w:r w:rsidRPr="00A71F5F">
        <w:t>Panels are to be fitted with spike</w:t>
      </w:r>
      <w:r>
        <w:t>s</w:t>
      </w:r>
      <w:r w:rsidRPr="00A71F5F">
        <w:t xml:space="preserve"> to prevent birds from landing and</w:t>
      </w:r>
      <w:r>
        <w:t xml:space="preserve"> standing or</w:t>
      </w:r>
      <w:r w:rsidRPr="00A71F5F">
        <w:t xml:space="preserve"> sitting on the solar panel.</w:t>
      </w:r>
    </w:p>
    <w:p w14:paraId="5E7C0998" w14:textId="77777777" w:rsidR="00925488" w:rsidRDefault="00000000" w:rsidP="00925488">
      <w:r>
        <w:t>Orientation: North.</w:t>
      </w:r>
    </w:p>
    <w:p w14:paraId="5788F38B" w14:textId="77777777" w:rsidR="00925488" w:rsidRDefault="00000000" w:rsidP="00925488">
      <w:r>
        <w:t xml:space="preserve">Tilt adjustment: </w:t>
      </w:r>
      <w:r w:rsidRPr="00C9516F">
        <w:t>Optimised based on the path of the sun during the period of lowest expected solar insolation</w:t>
      </w:r>
      <w:r>
        <w:t>.</w:t>
      </w:r>
    </w:p>
    <w:p w14:paraId="3BF407D8" w14:textId="77777777" w:rsidR="00925488" w:rsidRPr="001B36CE" w:rsidRDefault="00000000" w:rsidP="00925488">
      <w:r w:rsidRPr="001B36CE">
        <w:t>Working life: Minimum life of 20 years with no less than 80% rated output during that period.</w:t>
      </w:r>
    </w:p>
    <w:p w14:paraId="1BDDB5F9" w14:textId="77777777" w:rsidR="00925488" w:rsidRDefault="00000000" w:rsidP="00925488">
      <w:r w:rsidRPr="001B36CE">
        <w:t>Efficiency: ≥ 21%.</w:t>
      </w:r>
    </w:p>
    <w:p w14:paraId="239AD665" w14:textId="77777777" w:rsidR="00925488" w:rsidRDefault="00000000" w:rsidP="00925488">
      <w:pPr>
        <w:pStyle w:val="Heading3"/>
      </w:pPr>
      <w:r>
        <w:lastRenderedPageBreak/>
        <w:t>Batteries</w:t>
      </w:r>
    </w:p>
    <w:p w14:paraId="061F985E" w14:textId="77777777" w:rsidR="00925488" w:rsidRDefault="00000000" w:rsidP="00925488">
      <w:r>
        <w:t>Standard: To AS/NZS 4509.</w:t>
      </w:r>
    </w:p>
    <w:p w14:paraId="0525000E" w14:textId="77777777" w:rsidR="00925488" w:rsidRDefault="00000000" w:rsidP="00925488">
      <w:r>
        <w:t>Maintenance free, deep cycle gel type, sized to meet the run time and lamp wattage requirements.</w:t>
      </w:r>
    </w:p>
    <w:p w14:paraId="777FCB82" w14:textId="77777777" w:rsidR="00925488" w:rsidRDefault="00000000" w:rsidP="00925488">
      <w:r>
        <w:t>Autonomy period: 3 days.</w:t>
      </w:r>
    </w:p>
    <w:p w14:paraId="7CAF43CB" w14:textId="77777777" w:rsidR="00925488" w:rsidRDefault="00000000" w:rsidP="00925488">
      <w:r>
        <w:t>Location: Securely placed inside the contr</w:t>
      </w:r>
      <w:r w:rsidRPr="00A71F5F">
        <w:t>ol cabinet</w:t>
      </w:r>
      <w:r>
        <w:t xml:space="preserve"> so</w:t>
      </w:r>
      <w:r w:rsidRPr="00A71F5F">
        <w:t xml:space="preserve"> that</w:t>
      </w:r>
      <w:r>
        <w:t xml:space="preserve"> it</w:t>
      </w:r>
      <w:r w:rsidRPr="00A71F5F">
        <w:t xml:space="preserve"> is not accessible by the public</w:t>
      </w:r>
      <w:r>
        <w:t>.</w:t>
      </w:r>
    </w:p>
    <w:p w14:paraId="6AC8AF77" w14:textId="77777777" w:rsidR="00925488" w:rsidRPr="001B36CE" w:rsidRDefault="00000000" w:rsidP="00925488">
      <w:r>
        <w:t>Ingress protection</w:t>
      </w:r>
      <w:r w:rsidRPr="001B36CE">
        <w:t>: IP68</w:t>
      </w:r>
      <w:r>
        <w:t>.</w:t>
      </w:r>
    </w:p>
    <w:p w14:paraId="300057A6" w14:textId="77777777" w:rsidR="00925488" w:rsidRDefault="00000000" w:rsidP="00925488">
      <w:pPr>
        <w:pStyle w:val="Heading3"/>
        <w:keepLines/>
      </w:pPr>
      <w:r>
        <w:t>Lamp</w:t>
      </w:r>
    </w:p>
    <w:p w14:paraId="182F590B" w14:textId="77777777" w:rsidR="00925488" w:rsidRDefault="00000000" w:rsidP="00925488">
      <w:r>
        <w:t>Lamp type: High performance LED, sized to meet the lighting level requirement.</w:t>
      </w:r>
    </w:p>
    <w:p w14:paraId="6B77B763" w14:textId="77777777" w:rsidR="00925488" w:rsidRDefault="00000000" w:rsidP="00925488">
      <w:r w:rsidRPr="00943319">
        <w:t>Lamp control: Local PE cell mounted within the unit.</w:t>
      </w:r>
    </w:p>
    <w:p w14:paraId="6AC33A3D" w14:textId="77777777" w:rsidR="00925488" w:rsidRDefault="00000000" w:rsidP="00925488">
      <w:pPr>
        <w:pStyle w:val="Heading3"/>
      </w:pPr>
      <w:r>
        <w:t>Warranty</w:t>
      </w:r>
    </w:p>
    <w:p w14:paraId="5E9E17F1" w14:textId="77777777" w:rsidR="00925488" w:rsidRDefault="00000000" w:rsidP="00925488">
      <w:pPr>
        <w:rPr>
          <w:lang w:val="en-US"/>
        </w:rPr>
      </w:pPr>
      <w:r>
        <w:rPr>
          <w:lang w:val="en-US"/>
        </w:rPr>
        <w:t>Solar panels: 25 years.</w:t>
      </w:r>
    </w:p>
    <w:p w14:paraId="720953F6" w14:textId="77777777" w:rsidR="00925488" w:rsidRPr="007418D9" w:rsidRDefault="00000000" w:rsidP="00925488">
      <w:r>
        <w:rPr>
          <w:lang w:val="en-US"/>
        </w:rPr>
        <w:t>Battery: 10 years.</w:t>
      </w:r>
    </w:p>
    <w:p w14:paraId="6AE6F548" w14:textId="77777777" w:rsidR="00925488" w:rsidRPr="00731389" w:rsidRDefault="00000000" w:rsidP="00925488">
      <w:pPr>
        <w:pStyle w:val="Heading2"/>
      </w:pPr>
      <w:r w:rsidRPr="00731389">
        <w:t>Excavation</w:t>
      </w:r>
    </w:p>
    <w:p w14:paraId="395CC12B" w14:textId="77777777" w:rsidR="00925488" w:rsidRPr="00731389" w:rsidRDefault="00000000" w:rsidP="00925488">
      <w:pPr>
        <w:pStyle w:val="Heading3"/>
      </w:pPr>
      <w:r w:rsidRPr="00731389">
        <w:t>General</w:t>
      </w:r>
    </w:p>
    <w:p w14:paraId="366B6BC2" w14:textId="77777777" w:rsidR="00925488" w:rsidRPr="00A31C95" w:rsidRDefault="00000000" w:rsidP="00925488">
      <w:r w:rsidRPr="00A31C95">
        <w:t>Excavate for footings and trenches as shown on the drawings.</w:t>
      </w:r>
    </w:p>
    <w:p w14:paraId="5211C2D9" w14:textId="77777777" w:rsidR="00925488" w:rsidRPr="00731389" w:rsidRDefault="00000000" w:rsidP="00925488">
      <w:pPr>
        <w:pStyle w:val="Heading3"/>
      </w:pPr>
      <w:r w:rsidRPr="00731389">
        <w:t>Column footings</w:t>
      </w:r>
      <w:r>
        <w:t xml:space="preserve"> – Witness Point</w:t>
      </w:r>
    </w:p>
    <w:p w14:paraId="0E6CE2B7" w14:textId="77777777" w:rsidR="00925488" w:rsidRPr="00A31C95" w:rsidRDefault="00000000" w:rsidP="00925488">
      <w:r>
        <w:t>E</w:t>
      </w:r>
      <w:r w:rsidRPr="00A31C95">
        <w:t>xcavate all column footing holes.</w:t>
      </w:r>
    </w:p>
    <w:p w14:paraId="02423ED5" w14:textId="77777777" w:rsidR="00925488" w:rsidRPr="00A31C95" w:rsidRDefault="00000000" w:rsidP="00925488">
      <w:r>
        <w:t>Excavate footing holes 150 </w:t>
      </w:r>
      <w:r w:rsidRPr="00A31C95">
        <w:t>mm greater than the maximum dimension of the footing. Avoid larger than necessary excavations.</w:t>
      </w:r>
    </w:p>
    <w:p w14:paraId="42711545" w14:textId="77777777" w:rsidR="00925488" w:rsidRPr="00A31C95" w:rsidRDefault="00000000" w:rsidP="00925488">
      <w:r w:rsidRPr="00A31C95">
        <w:t>Where necessary carry out pumping to remove ground, storm</w:t>
      </w:r>
      <w:r>
        <w:t>,</w:t>
      </w:r>
      <w:r w:rsidRPr="00A31C95">
        <w:t xml:space="preserve"> and/or surface water.</w:t>
      </w:r>
    </w:p>
    <w:p w14:paraId="0749D223" w14:textId="77777777" w:rsidR="00925488" w:rsidRPr="00A31C95" w:rsidRDefault="00000000" w:rsidP="00925488">
      <w:r w:rsidRPr="00A31C95">
        <w:t>If for any reason, the final hole is larger than required backfill with concrete to the undisturbed soil.</w:t>
      </w:r>
    </w:p>
    <w:p w14:paraId="360F3992" w14:textId="77777777" w:rsidR="00925488" w:rsidRPr="00A31C95" w:rsidRDefault="00000000" w:rsidP="00925488">
      <w:r w:rsidRPr="00A31C95">
        <w:t xml:space="preserve">In areas where </w:t>
      </w:r>
      <w:proofErr w:type="spellStart"/>
      <w:r w:rsidRPr="00A31C95">
        <w:t>unrip</w:t>
      </w:r>
      <w:r>
        <w:t>p</w:t>
      </w:r>
      <w:r w:rsidRPr="00A31C95">
        <w:t>able</w:t>
      </w:r>
      <w:proofErr w:type="spellEnd"/>
      <w:r w:rsidRPr="00A31C95">
        <w:t xml:space="preserve"> rock is encountered, and the use of explosives becomes necessary, the depth of excavation may be reduced, subject to acceptance by the Superintendent.</w:t>
      </w:r>
    </w:p>
    <w:p w14:paraId="01205A01" w14:textId="77777777" w:rsidR="00925488" w:rsidRPr="00A31C95" w:rsidRDefault="00000000" w:rsidP="00925488">
      <w:r w:rsidRPr="00A05F6B">
        <w:rPr>
          <w:b/>
        </w:rPr>
        <w:t>Witness Point -</w:t>
      </w:r>
      <w:r>
        <w:t xml:space="preserve"> Notify</w:t>
      </w:r>
      <w:r w:rsidRPr="00A31C95">
        <w:t xml:space="preserve"> the Superintendent immediately</w:t>
      </w:r>
      <w:r>
        <w:t xml:space="preserve"> if</w:t>
      </w:r>
      <w:r w:rsidRPr="00A31C95">
        <w:t xml:space="preserve"> rock is encountered.</w:t>
      </w:r>
    </w:p>
    <w:p w14:paraId="5129822C" w14:textId="77777777" w:rsidR="00925488" w:rsidRPr="00731389" w:rsidRDefault="00000000" w:rsidP="00925488">
      <w:pPr>
        <w:pStyle w:val="Heading3"/>
      </w:pPr>
      <w:r w:rsidRPr="00731389">
        <w:t>Trenches</w:t>
      </w:r>
      <w:r>
        <w:t xml:space="preserve"> – Witness Point</w:t>
      </w:r>
    </w:p>
    <w:p w14:paraId="4073B976" w14:textId="77777777" w:rsidR="00925488" w:rsidRPr="00A31C95" w:rsidRDefault="00000000" w:rsidP="00925488">
      <w:pPr>
        <w:keepNext/>
        <w:tabs>
          <w:tab w:val="left" w:pos="2835"/>
        </w:tabs>
      </w:pPr>
      <w:r w:rsidRPr="00A31C95">
        <w:t>Nominal trench width:</w:t>
      </w:r>
      <w:r>
        <w:t xml:space="preserve"> 6</w:t>
      </w:r>
      <w:r w:rsidRPr="00A31C95">
        <w:t>00 mm.</w:t>
      </w:r>
    </w:p>
    <w:p w14:paraId="329EC341" w14:textId="77777777" w:rsidR="00925488" w:rsidRDefault="00000000" w:rsidP="00925488">
      <w:pPr>
        <w:tabs>
          <w:tab w:val="left" w:pos="2835"/>
        </w:tabs>
      </w:pPr>
      <w:r w:rsidRPr="00A31C95">
        <w:t>Nominal trench depth:</w:t>
      </w:r>
      <w:r>
        <w:t xml:space="preserve"> </w:t>
      </w:r>
      <w:r w:rsidRPr="00A31C95">
        <w:t>1</w:t>
      </w:r>
      <w:r>
        <w:t>2</w:t>
      </w:r>
      <w:r w:rsidRPr="00A31C95">
        <w:t>00 mm.</w:t>
      </w:r>
    </w:p>
    <w:p w14:paraId="0FB550DC" w14:textId="77777777" w:rsidR="00925488" w:rsidRDefault="00000000" w:rsidP="00A83209">
      <w:pPr>
        <w:pStyle w:val="GuideNotes01"/>
      </w:pPr>
      <w:r>
        <w:t>[Reflects a 12 m post top and 9 m single outreach.]</w:t>
      </w:r>
    </w:p>
    <w:p w14:paraId="39EBBCE6" w14:textId="77777777" w:rsidR="00925488" w:rsidRPr="00A31C95" w:rsidRDefault="00000000" w:rsidP="00925488">
      <w:pPr>
        <w:tabs>
          <w:tab w:val="left" w:pos="2835"/>
        </w:tabs>
      </w:pPr>
      <w:r>
        <w:t>Refer to Power and Water Corporation standard drawings.</w:t>
      </w:r>
    </w:p>
    <w:p w14:paraId="23BA8724" w14:textId="77777777" w:rsidR="00925488" w:rsidRDefault="00000000" w:rsidP="00925488">
      <w:r w:rsidRPr="009606FC">
        <w:rPr>
          <w:b/>
        </w:rPr>
        <w:t xml:space="preserve">Witness </w:t>
      </w:r>
      <w:r>
        <w:rPr>
          <w:b/>
        </w:rPr>
        <w:t>P</w:t>
      </w:r>
      <w:r w:rsidRPr="009606FC">
        <w:rPr>
          <w:b/>
        </w:rPr>
        <w:t>oint</w:t>
      </w:r>
      <w:r w:rsidRPr="00A31C95">
        <w:t xml:space="preserve"> </w:t>
      </w:r>
      <w:r>
        <w:t>-</w:t>
      </w:r>
      <w:r w:rsidRPr="00A31C95">
        <w:t xml:space="preserve"> Notify the Superintendent when trench excavation is complete and before backfilling has commenced.</w:t>
      </w:r>
    </w:p>
    <w:p w14:paraId="45DF43C6" w14:textId="77777777" w:rsidR="00925488" w:rsidRPr="003C0752" w:rsidRDefault="00000000" w:rsidP="00925488">
      <w:r>
        <w:t xml:space="preserve">If new services are to cross a pavement, comply with the requirements of the </w:t>
      </w:r>
      <w:r>
        <w:rPr>
          <w:b/>
        </w:rPr>
        <w:t>Utilities and other services passing under existing pavements</w:t>
      </w:r>
      <w:r>
        <w:t xml:space="preserve"> clause in this work section.</w:t>
      </w:r>
    </w:p>
    <w:p w14:paraId="2137D8A6" w14:textId="77777777" w:rsidR="00925488" w:rsidRDefault="00000000" w:rsidP="00925488">
      <w:pPr>
        <w:pStyle w:val="Heading3"/>
      </w:pPr>
      <w:r w:rsidRPr="00731389">
        <w:t xml:space="preserve">Existing </w:t>
      </w:r>
      <w:r>
        <w:t>s</w:t>
      </w:r>
      <w:r w:rsidRPr="00731389">
        <w:t>ervices</w:t>
      </w:r>
    </w:p>
    <w:p w14:paraId="767F2A59" w14:textId="77777777" w:rsidR="00925488" w:rsidRDefault="00000000" w:rsidP="00925488">
      <w:pPr>
        <w:rPr>
          <w:lang w:val="en-US"/>
        </w:rPr>
      </w:pPr>
      <w:r>
        <w:rPr>
          <w:lang w:val="en-US"/>
        </w:rPr>
        <w:t xml:space="preserve">Refer to the </w:t>
      </w:r>
      <w:r>
        <w:rPr>
          <w:b/>
          <w:lang w:val="en-US"/>
        </w:rPr>
        <w:t>Sub-surface investigations before excavation</w:t>
      </w:r>
      <w:r>
        <w:rPr>
          <w:lang w:val="en-US"/>
        </w:rPr>
        <w:t xml:space="preserve"> clause in this work section. </w:t>
      </w:r>
    </w:p>
    <w:p w14:paraId="07889491" w14:textId="77777777" w:rsidR="00925488" w:rsidRPr="002F4315" w:rsidRDefault="00000000" w:rsidP="00925488">
      <w:r w:rsidRPr="00A42D3A">
        <w:rPr>
          <w:lang w:val="en-US"/>
        </w:rPr>
        <w:lastRenderedPageBreak/>
        <w:t xml:space="preserve">Locate and protect services: </w:t>
      </w:r>
      <w:r>
        <w:rPr>
          <w:lang w:val="en-US"/>
        </w:rPr>
        <w:t>Locate and protect</w:t>
      </w:r>
      <w:r w:rsidRPr="00A42D3A">
        <w:rPr>
          <w:lang w:val="en-US"/>
        </w:rPr>
        <w:t xml:space="preserve"> all services and utilities </w:t>
      </w:r>
      <w:r>
        <w:rPr>
          <w:lang w:val="en-US"/>
        </w:rPr>
        <w:t>before</w:t>
      </w:r>
      <w:r w:rsidRPr="00A42D3A">
        <w:rPr>
          <w:lang w:val="en-US"/>
        </w:rPr>
        <w:t xml:space="preserve"> carrying out any excavation work.</w:t>
      </w:r>
    </w:p>
    <w:p w14:paraId="1DB83873" w14:textId="77777777" w:rsidR="00925488" w:rsidRPr="00A31C95" w:rsidRDefault="00000000" w:rsidP="00925488">
      <w:r w:rsidRPr="00A31C95">
        <w:t>Excavate with care when crossing existing underground services</w:t>
      </w:r>
      <w:r>
        <w:t xml:space="preserve">. </w:t>
      </w:r>
      <w:r w:rsidRPr="00A31C95">
        <w:t>Increase the trench depth to provide a minimum of 150 mm clearance between the lowest part of the service and the first layer of marking tape.</w:t>
      </w:r>
    </w:p>
    <w:p w14:paraId="3F5A48FA" w14:textId="77777777" w:rsidR="00925488" w:rsidRDefault="00000000" w:rsidP="00925488">
      <w:r w:rsidRPr="00A31C95">
        <w:t>Ramp the trench back from the obstruction.</w:t>
      </w:r>
    </w:p>
    <w:p w14:paraId="05AE7751" w14:textId="77777777" w:rsidR="00925488" w:rsidRPr="00A31C95" w:rsidRDefault="00000000" w:rsidP="00925488">
      <w:r w:rsidRPr="00A42D3A">
        <w:t xml:space="preserve">Any damage incurred </w:t>
      </w:r>
      <w:proofErr w:type="gramStart"/>
      <w:r w:rsidRPr="00A42D3A">
        <w:t>as a result of</w:t>
      </w:r>
      <w:proofErr w:type="gramEnd"/>
      <w:r w:rsidRPr="00A42D3A">
        <w:t xml:space="preserve"> the Contractor’s failure to locate a service or utility to be repaired at </w:t>
      </w:r>
      <w:r>
        <w:t>no</w:t>
      </w:r>
      <w:r w:rsidRPr="00A42D3A">
        <w:t xml:space="preserve"> cost</w:t>
      </w:r>
      <w:r>
        <w:t xml:space="preserve"> to the </w:t>
      </w:r>
      <w:proofErr w:type="gramStart"/>
      <w:r>
        <w:t>Principal</w:t>
      </w:r>
      <w:proofErr w:type="gramEnd"/>
      <w:r w:rsidRPr="00A42D3A">
        <w:t>.</w:t>
      </w:r>
    </w:p>
    <w:p w14:paraId="1123FF66" w14:textId="77777777" w:rsidR="00925488" w:rsidRPr="00731389" w:rsidRDefault="00000000" w:rsidP="00925488">
      <w:pPr>
        <w:pStyle w:val="Heading2"/>
      </w:pPr>
      <w:r w:rsidRPr="00731389">
        <w:t>Footings</w:t>
      </w:r>
    </w:p>
    <w:p w14:paraId="2D099C89" w14:textId="77777777" w:rsidR="00925488" w:rsidRPr="00731389" w:rsidRDefault="00000000" w:rsidP="00925488">
      <w:pPr>
        <w:pStyle w:val="Heading3"/>
      </w:pPr>
      <w:r w:rsidRPr="00731389">
        <w:t>Concrete</w:t>
      </w:r>
    </w:p>
    <w:p w14:paraId="64C6FB40" w14:textId="77777777" w:rsidR="00925488" w:rsidRDefault="00000000" w:rsidP="00925488">
      <w:r w:rsidRPr="00A31C95">
        <w:t xml:space="preserve">Supply and place concrete in accordance with the MISCELLANEOUS CONCRETE WORKS </w:t>
      </w:r>
      <w:r>
        <w:t>works</w:t>
      </w:r>
      <w:r w:rsidRPr="00A31C95">
        <w:t>ection.</w:t>
      </w:r>
    </w:p>
    <w:p w14:paraId="40A1AB07" w14:textId="77777777" w:rsidR="00925488" w:rsidRDefault="00000000" w:rsidP="00925488">
      <w:r w:rsidRPr="00A05F6B">
        <w:t>Compressi</w:t>
      </w:r>
      <w:r>
        <w:t>ve</w:t>
      </w:r>
      <w:r w:rsidRPr="00A05F6B">
        <w:t xml:space="preserve"> strength: 20</w:t>
      </w:r>
      <w:r w:rsidRPr="00C11ADA">
        <w:t> M</w:t>
      </w:r>
      <w:r>
        <w:t>P</w:t>
      </w:r>
      <w:r w:rsidRPr="00C11ADA">
        <w:t>a</w:t>
      </w:r>
      <w:r>
        <w:t xml:space="preserve"> minimum</w:t>
      </w:r>
      <w:r w:rsidRPr="00C11ADA">
        <w:t>.</w:t>
      </w:r>
    </w:p>
    <w:p w14:paraId="152B1126" w14:textId="77777777" w:rsidR="00925488" w:rsidRPr="00731389" w:rsidRDefault="00000000" w:rsidP="00925488">
      <w:pPr>
        <w:pStyle w:val="Heading2"/>
        <w:keepLines/>
      </w:pPr>
      <w:r w:rsidRPr="00731389">
        <w:t>Backfilling</w:t>
      </w:r>
    </w:p>
    <w:p w14:paraId="303D9DF8" w14:textId="77777777" w:rsidR="00925488" w:rsidRPr="00731389" w:rsidRDefault="00000000" w:rsidP="00925488">
      <w:pPr>
        <w:pStyle w:val="Heading3"/>
      </w:pPr>
      <w:r w:rsidRPr="00731389">
        <w:t>Material</w:t>
      </w:r>
      <w:r>
        <w:t xml:space="preserve"> – Witness Point</w:t>
      </w:r>
    </w:p>
    <w:p w14:paraId="46E211A7" w14:textId="77777777" w:rsidR="00925488" w:rsidRPr="00A31C95" w:rsidRDefault="00000000" w:rsidP="00925488">
      <w:r w:rsidRPr="00A31C95">
        <w:t xml:space="preserve">Backfill with select fill as specified in the EARTHWORKS </w:t>
      </w:r>
      <w:r>
        <w:t>works</w:t>
      </w:r>
      <w:r w:rsidRPr="00A31C95">
        <w:t>ection.</w:t>
      </w:r>
    </w:p>
    <w:p w14:paraId="69CC1659" w14:textId="77777777" w:rsidR="00925488" w:rsidRPr="00A31C95" w:rsidRDefault="00000000" w:rsidP="00925488">
      <w:r w:rsidRPr="00A31C95">
        <w:t>Bedding sand: Clean washed river sand.</w:t>
      </w:r>
    </w:p>
    <w:p w14:paraId="558236A3" w14:textId="77777777" w:rsidR="00925488" w:rsidRPr="00A31C95" w:rsidRDefault="00000000" w:rsidP="00925488">
      <w:r w:rsidRPr="00A05F6B">
        <w:rPr>
          <w:b/>
        </w:rPr>
        <w:t>Witness Point -</w:t>
      </w:r>
      <w:r>
        <w:t xml:space="preserve"> </w:t>
      </w:r>
      <w:r w:rsidRPr="00A31C95">
        <w:t>Provide samples of bedding sand and select fill if requested by the Superintendent.</w:t>
      </w:r>
    </w:p>
    <w:p w14:paraId="7F76F10A" w14:textId="77777777" w:rsidR="00925488" w:rsidRPr="00731389" w:rsidRDefault="00000000" w:rsidP="00925488">
      <w:pPr>
        <w:pStyle w:val="Heading3"/>
        <w:keepLines/>
      </w:pPr>
      <w:r w:rsidRPr="00731389">
        <w:t xml:space="preserve">Cable </w:t>
      </w:r>
      <w:r>
        <w:t>i</w:t>
      </w:r>
      <w:r w:rsidRPr="00731389">
        <w:t>nstallation</w:t>
      </w:r>
    </w:p>
    <w:p w14:paraId="110A0712" w14:textId="77777777" w:rsidR="00925488" w:rsidRPr="00A31C95" w:rsidRDefault="00000000" w:rsidP="00925488">
      <w:r w:rsidRPr="00A31C95">
        <w:t>Carry out backfilling of the trenches in accordance with the following:</w:t>
      </w:r>
    </w:p>
    <w:p w14:paraId="48BDE986" w14:textId="77777777" w:rsidR="00925488" w:rsidRPr="00A31C95" w:rsidRDefault="00000000">
      <w:pPr>
        <w:pStyle w:val="Bullet"/>
        <w:numPr>
          <w:ilvl w:val="0"/>
          <w:numId w:val="186"/>
        </w:numPr>
      </w:pPr>
      <w:r>
        <w:t>Enclose a</w:t>
      </w:r>
      <w:r w:rsidRPr="00A31C95">
        <w:t>ll underground power cables in suitably sized heavy duty orange uPVC underground conduit</w:t>
      </w:r>
      <w:r>
        <w:t>.</w:t>
      </w:r>
    </w:p>
    <w:p w14:paraId="38B4850F" w14:textId="77777777" w:rsidR="00925488" w:rsidRPr="00A31C95" w:rsidRDefault="00000000">
      <w:pPr>
        <w:pStyle w:val="Bullet"/>
        <w:numPr>
          <w:ilvl w:val="0"/>
          <w:numId w:val="186"/>
        </w:numPr>
      </w:pPr>
      <w:r w:rsidRPr="00A31C95">
        <w:t>Cover the bottom of the trench with a 50 mm tamped sand bed.</w:t>
      </w:r>
    </w:p>
    <w:p w14:paraId="00615FF4" w14:textId="77777777" w:rsidR="00925488" w:rsidRPr="00A31C95" w:rsidRDefault="00000000">
      <w:pPr>
        <w:pStyle w:val="Bullet"/>
        <w:numPr>
          <w:ilvl w:val="0"/>
          <w:numId w:val="186"/>
        </w:numPr>
      </w:pPr>
      <w:r w:rsidRPr="00A31C95">
        <w:t>Lay conduits and earth conductor on the sand bed.</w:t>
      </w:r>
    </w:p>
    <w:p w14:paraId="32AABC67" w14:textId="77777777" w:rsidR="00925488" w:rsidRPr="00A31C95" w:rsidRDefault="00000000">
      <w:pPr>
        <w:pStyle w:val="Bullet"/>
        <w:numPr>
          <w:ilvl w:val="0"/>
          <w:numId w:val="186"/>
        </w:numPr>
      </w:pPr>
      <w:r w:rsidRPr="00A31C95">
        <w:t>Top up with sand to form a layer 150</w:t>
      </w:r>
      <w:r>
        <w:t> </w:t>
      </w:r>
      <w:r w:rsidRPr="00A31C95">
        <w:t>mm minimum over cables.</w:t>
      </w:r>
    </w:p>
    <w:p w14:paraId="5B0A8E10" w14:textId="77777777" w:rsidR="00925488" w:rsidRPr="00A31C95" w:rsidRDefault="00000000">
      <w:pPr>
        <w:pStyle w:val="Bullet"/>
        <w:numPr>
          <w:ilvl w:val="0"/>
          <w:numId w:val="186"/>
        </w:numPr>
      </w:pPr>
      <w:r w:rsidRPr="00A31C95">
        <w:t>Lay the first marker tape.</w:t>
      </w:r>
    </w:p>
    <w:p w14:paraId="3EF8F173" w14:textId="77777777" w:rsidR="00925488" w:rsidRPr="00A31C95" w:rsidRDefault="00000000">
      <w:pPr>
        <w:pStyle w:val="Bullet"/>
        <w:numPr>
          <w:ilvl w:val="0"/>
          <w:numId w:val="186"/>
        </w:numPr>
      </w:pPr>
      <w:r w:rsidRPr="00A31C95">
        <w:t>Complete the backfilling of the trench with a second marker tape at a depth of 300 mm below finished ground level.</w:t>
      </w:r>
    </w:p>
    <w:p w14:paraId="6F53A95B" w14:textId="77777777" w:rsidR="00925488" w:rsidRPr="00731389" w:rsidRDefault="00000000" w:rsidP="00925488">
      <w:pPr>
        <w:pStyle w:val="Heading3"/>
      </w:pPr>
      <w:r w:rsidRPr="00731389">
        <w:t xml:space="preserve">Cable </w:t>
      </w:r>
      <w:r>
        <w:t>m</w:t>
      </w:r>
      <w:r w:rsidRPr="00731389">
        <w:t xml:space="preserve">arker </w:t>
      </w:r>
      <w:r>
        <w:t>t</w:t>
      </w:r>
      <w:r w:rsidRPr="00731389">
        <w:t>apes</w:t>
      </w:r>
    </w:p>
    <w:p w14:paraId="77950D6E" w14:textId="77777777" w:rsidR="00925488" w:rsidRPr="00A31C95" w:rsidRDefault="00000000" w:rsidP="00925488">
      <w:pPr>
        <w:keepNext/>
      </w:pPr>
      <w:r w:rsidRPr="00A31C95">
        <w:t>Lay two cable marker tape strips as follows:</w:t>
      </w:r>
    </w:p>
    <w:p w14:paraId="2C311B17" w14:textId="77777777" w:rsidR="00925488" w:rsidRPr="00A31C95" w:rsidRDefault="00000000">
      <w:pPr>
        <w:pStyle w:val="Bullet"/>
        <w:numPr>
          <w:ilvl w:val="0"/>
          <w:numId w:val="186"/>
        </w:numPr>
      </w:pPr>
      <w:r w:rsidRPr="00A31C95">
        <w:t>Strip 1:</w:t>
      </w:r>
      <w:r>
        <w:t xml:space="preserve"> O</w:t>
      </w:r>
      <w:r w:rsidRPr="00A31C95">
        <w:t>n top of the150</w:t>
      </w:r>
      <w:r>
        <w:t> </w:t>
      </w:r>
      <w:r w:rsidRPr="00A31C95">
        <w:t xml:space="preserve">mm sand </w:t>
      </w:r>
      <w:r>
        <w:t>layer covering the conduit</w:t>
      </w:r>
      <w:r w:rsidRPr="00A31C95">
        <w:t>.</w:t>
      </w:r>
    </w:p>
    <w:p w14:paraId="72E90B02" w14:textId="77777777" w:rsidR="00925488" w:rsidRPr="00A31C95" w:rsidRDefault="00000000">
      <w:pPr>
        <w:pStyle w:val="Bullet"/>
        <w:numPr>
          <w:ilvl w:val="0"/>
          <w:numId w:val="186"/>
        </w:numPr>
      </w:pPr>
      <w:r w:rsidRPr="00A31C95">
        <w:t>Strip 2:</w:t>
      </w:r>
      <w:r>
        <w:t xml:space="preserve"> </w:t>
      </w:r>
      <w:r w:rsidRPr="00A31C95">
        <w:t>300 mm below the finished ground level.</w:t>
      </w:r>
    </w:p>
    <w:p w14:paraId="71583AC5" w14:textId="77777777" w:rsidR="00925488" w:rsidRPr="00A31C95" w:rsidRDefault="00000000" w:rsidP="00925488">
      <w:r w:rsidRPr="00A31C95">
        <w:t>Lay marker tapes with a 600 mm minimum overlap at joins.</w:t>
      </w:r>
    </w:p>
    <w:p w14:paraId="60D378E6" w14:textId="77777777" w:rsidR="00925488" w:rsidRPr="00731389" w:rsidRDefault="00000000" w:rsidP="00925488">
      <w:pPr>
        <w:pStyle w:val="Heading3"/>
        <w:keepLines/>
      </w:pPr>
      <w:r w:rsidRPr="00731389">
        <w:t xml:space="preserve">Placing </w:t>
      </w:r>
      <w:r>
        <w:t>b</w:t>
      </w:r>
      <w:r w:rsidRPr="00731389">
        <w:t>ackfill</w:t>
      </w:r>
    </w:p>
    <w:p w14:paraId="2BD1E799" w14:textId="77777777" w:rsidR="00925488" w:rsidRPr="00A31C95" w:rsidRDefault="00000000" w:rsidP="00925488">
      <w:proofErr w:type="gramStart"/>
      <w:r w:rsidRPr="00A31C95">
        <w:t>Place</w:t>
      </w:r>
      <w:proofErr w:type="gramEnd"/>
      <w:r w:rsidRPr="00A31C95">
        <w:t xml:space="preserve"> backfill in 150 mm maximum layers and compact to 95% MMDD</w:t>
      </w:r>
      <w:r>
        <w:t xml:space="preserve"> (</w:t>
      </w:r>
      <w:r>
        <w:rPr>
          <w:rFonts w:cs="Arial"/>
        </w:rPr>
        <w:t>Maximum Modified Dry Density)</w:t>
      </w:r>
      <w:r w:rsidRPr="00A31C95">
        <w:t>.</w:t>
      </w:r>
    </w:p>
    <w:p w14:paraId="2EAE9C78" w14:textId="77777777" w:rsidR="00925488" w:rsidRPr="00731389" w:rsidRDefault="00000000" w:rsidP="00925488">
      <w:pPr>
        <w:pStyle w:val="Heading2"/>
      </w:pPr>
      <w:r w:rsidRPr="00731389">
        <w:t xml:space="preserve">Installation </w:t>
      </w:r>
      <w:r>
        <w:t>o</w:t>
      </w:r>
      <w:r w:rsidRPr="00731389">
        <w:t>f Columns</w:t>
      </w:r>
    </w:p>
    <w:p w14:paraId="7BB570CC" w14:textId="77777777" w:rsidR="00925488" w:rsidRPr="00A31C95" w:rsidRDefault="00000000" w:rsidP="00925488">
      <w:r w:rsidRPr="00A31C95">
        <w:t>Install columns, outreaches, lanterns</w:t>
      </w:r>
      <w:r>
        <w:t>,</w:t>
      </w:r>
      <w:r w:rsidRPr="00A31C95">
        <w:t xml:space="preserve"> </w:t>
      </w:r>
      <w:r>
        <w:t xml:space="preserve">luminaires, lamps, </w:t>
      </w:r>
      <w:r w:rsidRPr="00A31C95">
        <w:t xml:space="preserve">and fittings in accordance with the </w:t>
      </w:r>
      <w:r>
        <w:t xml:space="preserve">Power and </w:t>
      </w:r>
      <w:r w:rsidRPr="00A31C95">
        <w:t>Water Corporation standard drawings.</w:t>
      </w:r>
    </w:p>
    <w:p w14:paraId="7AB52DB4" w14:textId="77777777" w:rsidR="00925488" w:rsidRPr="00731389" w:rsidRDefault="00000000" w:rsidP="00925488">
      <w:pPr>
        <w:pStyle w:val="Heading2"/>
      </w:pPr>
      <w:r w:rsidRPr="00731389">
        <w:lastRenderedPageBreak/>
        <w:t>Connection</w:t>
      </w:r>
    </w:p>
    <w:p w14:paraId="13A74C4D" w14:textId="77777777" w:rsidR="00925488" w:rsidRPr="00A31C95" w:rsidRDefault="00000000" w:rsidP="00925488">
      <w:r w:rsidRPr="00A31C95">
        <w:t>Connect service cables between new street lighting poles in accordance with the design drawings.</w:t>
      </w:r>
    </w:p>
    <w:p w14:paraId="1426EDD5" w14:textId="77777777" w:rsidR="00925488" w:rsidRPr="00A31C95" w:rsidRDefault="00000000" w:rsidP="00925488">
      <w:r w:rsidRPr="00A31C95">
        <w:t>Arrange with Power</w:t>
      </w:r>
      <w:r>
        <w:t xml:space="preserve"> and </w:t>
      </w:r>
      <w:r w:rsidRPr="00A31C95">
        <w:t>Water</w:t>
      </w:r>
      <w:r>
        <w:t xml:space="preserve"> Corporation</w:t>
      </w:r>
      <w:r w:rsidRPr="00A31C95">
        <w:t xml:space="preserve"> to connect the new street lighting installation to the existing Power </w:t>
      </w:r>
      <w:r>
        <w:t xml:space="preserve">and </w:t>
      </w:r>
      <w:r w:rsidRPr="00A31C95">
        <w:t>Water Corporation network and pay all associated costs.</w:t>
      </w:r>
    </w:p>
    <w:p w14:paraId="347EBF46" w14:textId="77777777" w:rsidR="00925488" w:rsidRPr="00731389" w:rsidRDefault="00000000" w:rsidP="00925488">
      <w:pPr>
        <w:pStyle w:val="Heading2"/>
      </w:pPr>
      <w:r w:rsidRPr="00731389">
        <w:t>Existing Street Lighting</w:t>
      </w:r>
    </w:p>
    <w:p w14:paraId="7D7CB16C" w14:textId="77777777" w:rsidR="00925488" w:rsidRPr="00731389" w:rsidRDefault="00000000" w:rsidP="00925488">
      <w:pPr>
        <w:pStyle w:val="Heading3"/>
      </w:pPr>
      <w:r w:rsidRPr="00731389">
        <w:t>Disconnection and removal</w:t>
      </w:r>
    </w:p>
    <w:p w14:paraId="33AF8A00" w14:textId="77777777" w:rsidR="00925488" w:rsidRPr="00A31C95" w:rsidRDefault="00000000" w:rsidP="00925488">
      <w:r w:rsidRPr="00A31C95">
        <w:t>Make safe, disconnect and remove existing wiring.</w:t>
      </w:r>
    </w:p>
    <w:p w14:paraId="704DEEF3" w14:textId="77777777" w:rsidR="00925488" w:rsidRPr="00A31C95" w:rsidRDefault="00000000" w:rsidP="00925488">
      <w:r w:rsidRPr="00A31C95">
        <w:t>Dismantle existing street lighting installations, taking care to avoid damage to items during dismantling operations and transport.</w:t>
      </w:r>
    </w:p>
    <w:p w14:paraId="78D4CF05" w14:textId="77777777" w:rsidR="00925488" w:rsidRPr="00A31C95" w:rsidRDefault="00000000" w:rsidP="00A83209">
      <w:pPr>
        <w:pStyle w:val="GuideNotes01"/>
      </w:pPr>
      <w:r w:rsidRPr="00A31C95">
        <w:t>[Ensure the salvaged items clause in the Preliminaries Section is included]</w:t>
      </w:r>
    </w:p>
    <w:p w14:paraId="1716DEA4" w14:textId="77777777" w:rsidR="00925488" w:rsidRDefault="00000000" w:rsidP="00925488">
      <w:r w:rsidRPr="00A31C95">
        <w:t>Deliver the salvaged materials to a storage shed to be nominated by the Superintendent</w:t>
      </w:r>
      <w:r>
        <w:t>.</w:t>
      </w:r>
    </w:p>
    <w:p w14:paraId="6367FBBD" w14:textId="77777777" w:rsidR="00925488" w:rsidRPr="00A05F6B" w:rsidRDefault="00000000" w:rsidP="00925488">
      <w:pPr>
        <w:rPr>
          <w:i/>
          <w:color w:val="FF0000"/>
        </w:rPr>
      </w:pPr>
      <w:r>
        <w:t>Delivery point:</w:t>
      </w:r>
      <w:r>
        <w:tab/>
      </w:r>
      <w:r>
        <w:tab/>
      </w:r>
      <w:r>
        <w:tab/>
      </w:r>
      <w:r>
        <w:tab/>
      </w:r>
      <w:r>
        <w:rPr>
          <w:i/>
          <w:color w:val="FF0000"/>
        </w:rPr>
        <w:t>complete/edit</w:t>
      </w:r>
    </w:p>
    <w:p w14:paraId="27316A69" w14:textId="77777777" w:rsidR="00925488" w:rsidRPr="00A31C95" w:rsidRDefault="00000000" w:rsidP="00A83209">
      <w:pPr>
        <w:pStyle w:val="GuideNotes01"/>
      </w:pPr>
      <w:r w:rsidRPr="00A31C95">
        <w:t>[Alter the delivery point if required]</w:t>
      </w:r>
    </w:p>
    <w:p w14:paraId="2DCC1570" w14:textId="77777777" w:rsidR="00925488" w:rsidRPr="00A31C95" w:rsidRDefault="00000000" w:rsidP="00925488">
      <w:r w:rsidRPr="00A31C95">
        <w:t>Excavate and remove from the site all traces of abandoned concrete footings, hold down bolts and cabling.</w:t>
      </w:r>
    </w:p>
    <w:p w14:paraId="095F349F" w14:textId="77777777" w:rsidR="00925488" w:rsidRPr="00731389" w:rsidRDefault="00000000" w:rsidP="00925488">
      <w:pPr>
        <w:pStyle w:val="Heading3"/>
      </w:pPr>
      <w:r w:rsidRPr="00731389">
        <w:t xml:space="preserve">Temporary </w:t>
      </w:r>
      <w:r>
        <w:t>l</w:t>
      </w:r>
      <w:r w:rsidRPr="00731389">
        <w:t xml:space="preserve">ighting </w:t>
      </w:r>
      <w:r>
        <w:t>–</w:t>
      </w:r>
      <w:r w:rsidRPr="00731389">
        <w:t xml:space="preserve"> Hold Point</w:t>
      </w:r>
    </w:p>
    <w:p w14:paraId="24725D74" w14:textId="77777777" w:rsidR="00925488" w:rsidRPr="00A31C95" w:rsidRDefault="00000000" w:rsidP="00925488">
      <w:r w:rsidRPr="00A31C95">
        <w:t>Provide temporary lighting</w:t>
      </w:r>
      <w:r>
        <w:t>,</w:t>
      </w:r>
      <w:r w:rsidRPr="00A31C95">
        <w:t xml:space="preserve"> in accordance with Power </w:t>
      </w:r>
      <w:r>
        <w:t xml:space="preserve">and </w:t>
      </w:r>
      <w:r w:rsidRPr="00A31C95">
        <w:t>Water Corporation standards</w:t>
      </w:r>
      <w:r>
        <w:t>,</w:t>
      </w:r>
      <w:r w:rsidRPr="00A31C95">
        <w:t xml:space="preserve"> at intersections during periods of construction if existing street lighting is removed before new street lighting is installed.</w:t>
      </w:r>
    </w:p>
    <w:p w14:paraId="5277ECA1" w14:textId="77777777" w:rsidR="00925488" w:rsidRPr="00A31C95" w:rsidRDefault="00000000" w:rsidP="00925488">
      <w:r w:rsidRPr="00A31C95">
        <w:t>Provide temporary lighting to Category V3 of AS/NZS 1158.1.1 and AS/NZS 1158.1.</w:t>
      </w:r>
      <w:r>
        <w:t>2</w:t>
      </w:r>
      <w:r w:rsidRPr="00A31C95">
        <w:t>.</w:t>
      </w:r>
    </w:p>
    <w:p w14:paraId="5DBDACE3" w14:textId="77777777" w:rsidR="00925488" w:rsidRPr="00A31C95" w:rsidRDefault="00000000" w:rsidP="00925488">
      <w:r w:rsidRPr="009606FC">
        <w:rPr>
          <w:b/>
        </w:rPr>
        <w:t>Hold point</w:t>
      </w:r>
      <w:r w:rsidRPr="00A31C95">
        <w:t xml:space="preserve"> – Submit plans of the proposed temporary street lighting to the Superintendent for approval </w:t>
      </w:r>
      <w:r>
        <w:t>before</w:t>
      </w:r>
      <w:r w:rsidRPr="00A31C95">
        <w:t xml:space="preserve"> removal of existing </w:t>
      </w:r>
      <w:proofErr w:type="gramStart"/>
      <w:r w:rsidRPr="00A31C95">
        <w:t>street lights</w:t>
      </w:r>
      <w:proofErr w:type="gramEnd"/>
      <w:r w:rsidRPr="00A31C95">
        <w:t>.</w:t>
      </w:r>
    </w:p>
    <w:p w14:paraId="509E567B" w14:textId="77777777" w:rsidR="00925488" w:rsidRPr="00731389" w:rsidRDefault="00000000" w:rsidP="00925488">
      <w:pPr>
        <w:pStyle w:val="Heading2"/>
        <w:keepLines/>
      </w:pPr>
      <w:r w:rsidRPr="00731389">
        <w:t xml:space="preserve">Testing </w:t>
      </w:r>
      <w:r>
        <w:t>a</w:t>
      </w:r>
      <w:r w:rsidRPr="00731389">
        <w:t>nd Commissioning</w:t>
      </w:r>
    </w:p>
    <w:p w14:paraId="65689A9A" w14:textId="77777777" w:rsidR="00925488" w:rsidRDefault="00000000" w:rsidP="00925488">
      <w:pPr>
        <w:pStyle w:val="Heading3"/>
        <w:keepLines/>
      </w:pPr>
      <w:r>
        <w:t>Testing</w:t>
      </w:r>
    </w:p>
    <w:p w14:paraId="78FFF1B0" w14:textId="77777777" w:rsidR="00925488" w:rsidRPr="00A31C95" w:rsidRDefault="00000000" w:rsidP="00925488">
      <w:r w:rsidRPr="00A31C95">
        <w:t>Measure and record in Megohms the insulation resistance between each conductor and earth.</w:t>
      </w:r>
    </w:p>
    <w:p w14:paraId="0DE7F4C9" w14:textId="77777777" w:rsidR="00925488" w:rsidRPr="00A31C95" w:rsidRDefault="00000000" w:rsidP="00925488">
      <w:r w:rsidRPr="00A31C95">
        <w:t>Check continuity of each cable installed.</w:t>
      </w:r>
    </w:p>
    <w:p w14:paraId="16A682A3" w14:textId="77777777" w:rsidR="00925488" w:rsidRPr="00A31C95" w:rsidRDefault="00000000" w:rsidP="00925488">
      <w:r w:rsidRPr="00A31C95">
        <w:t>Check correct phasings of all active cables of the low voltage distribution system.</w:t>
      </w:r>
    </w:p>
    <w:p w14:paraId="0CEE62DC" w14:textId="77777777" w:rsidR="00925488" w:rsidRDefault="00000000" w:rsidP="00925488">
      <w:r w:rsidRPr="00A31C95">
        <w:t>Check polarity at each street lighting column to ensure that neutral and active cables are not inadvertently interchanged</w:t>
      </w:r>
      <w:r>
        <w:t xml:space="preserve">. </w:t>
      </w:r>
      <w:r w:rsidRPr="00A31C95">
        <w:t>Incorrect polarity at a street lighting column would result in a live column.</w:t>
      </w:r>
    </w:p>
    <w:p w14:paraId="30535BE1" w14:textId="77777777" w:rsidR="00925488" w:rsidRPr="00A31C95" w:rsidRDefault="00000000" w:rsidP="00925488">
      <w:r>
        <w:t xml:space="preserve">Rectify all faults at no cost to the </w:t>
      </w:r>
      <w:proofErr w:type="gramStart"/>
      <w:r>
        <w:t>Principal</w:t>
      </w:r>
      <w:proofErr w:type="gramEnd"/>
      <w:r>
        <w:t xml:space="preserve">. Re-test after rectification is complete, at no cost to the </w:t>
      </w:r>
      <w:proofErr w:type="gramStart"/>
      <w:r>
        <w:t>Principal</w:t>
      </w:r>
      <w:proofErr w:type="gramEnd"/>
      <w:r>
        <w:t>.</w:t>
      </w:r>
    </w:p>
    <w:p w14:paraId="08F884EF" w14:textId="77777777" w:rsidR="00925488" w:rsidRDefault="00000000" w:rsidP="00925488">
      <w:pPr>
        <w:pStyle w:val="Heading3"/>
      </w:pPr>
      <w:r w:rsidRPr="00A31C95">
        <w:t>C</w:t>
      </w:r>
      <w:r>
        <w:t>ommissioning</w:t>
      </w:r>
    </w:p>
    <w:p w14:paraId="41106F29" w14:textId="77777777" w:rsidR="00925488" w:rsidRDefault="00000000" w:rsidP="00925488">
      <w:r w:rsidRPr="00A31C95">
        <w:t xml:space="preserve">After the test results are </w:t>
      </w:r>
      <w:r>
        <w:t>acceptable</w:t>
      </w:r>
      <w:r w:rsidRPr="00A31C95">
        <w:t xml:space="preserve">, arrange for Power </w:t>
      </w:r>
      <w:r>
        <w:t xml:space="preserve">and </w:t>
      </w:r>
      <w:r w:rsidRPr="00A31C95">
        <w:t xml:space="preserve">Water Corporation to carry out the commissioning work to </w:t>
      </w:r>
      <w:r>
        <w:t>energise</w:t>
      </w:r>
      <w:r w:rsidRPr="00A31C95">
        <w:t xml:space="preserve"> the newly installed low voltage distribution system.</w:t>
      </w:r>
    </w:p>
    <w:p w14:paraId="2E85436C" w14:textId="77777777" w:rsidR="00925488" w:rsidRDefault="00000000" w:rsidP="00925488">
      <w:r>
        <w:t xml:space="preserve">Check the works to ensure the lighting is functioning properly. Rectify any faults at no cost to the </w:t>
      </w:r>
      <w:proofErr w:type="gramStart"/>
      <w:r>
        <w:t>Principal</w:t>
      </w:r>
      <w:proofErr w:type="gramEnd"/>
      <w:r>
        <w:t>.</w:t>
      </w:r>
    </w:p>
    <w:p w14:paraId="497863AB" w14:textId="77777777" w:rsidR="00925488" w:rsidRDefault="00000000" w:rsidP="00925488">
      <w:pPr>
        <w:pStyle w:val="Heading3"/>
      </w:pPr>
      <w:r>
        <w:t>Compliance – Witness Point</w:t>
      </w:r>
    </w:p>
    <w:p w14:paraId="2A94845E" w14:textId="77777777" w:rsidR="00925488" w:rsidRPr="00A05F6B" w:rsidRDefault="00000000" w:rsidP="00925488">
      <w:pPr>
        <w:rPr>
          <w:lang w:val="en-US"/>
        </w:rPr>
      </w:pPr>
      <w:r w:rsidRPr="00A05F6B">
        <w:rPr>
          <w:b/>
          <w:lang w:val="en-US"/>
        </w:rPr>
        <w:t>Witness Point -</w:t>
      </w:r>
      <w:r>
        <w:rPr>
          <w:lang w:val="en-US"/>
        </w:rPr>
        <w:t xml:space="preserve"> </w:t>
      </w:r>
      <w:r w:rsidRPr="00F2317B">
        <w:rPr>
          <w:lang w:val="en-US"/>
        </w:rPr>
        <w:t xml:space="preserve">Submit a compliance certificate stating that all works have been completed as specified </w:t>
      </w:r>
      <w:proofErr w:type="gramStart"/>
      <w:r w:rsidRPr="00F2317B">
        <w:rPr>
          <w:lang w:val="en-US"/>
        </w:rPr>
        <w:t>to</w:t>
      </w:r>
      <w:proofErr w:type="gramEnd"/>
      <w:r w:rsidRPr="00F2317B">
        <w:rPr>
          <w:lang w:val="en-US"/>
        </w:rPr>
        <w:t xml:space="preserve"> this </w:t>
      </w:r>
      <w:proofErr w:type="gramStart"/>
      <w:r w:rsidRPr="00F2317B">
        <w:rPr>
          <w:lang w:val="en-US"/>
        </w:rPr>
        <w:t>worksection</w:t>
      </w:r>
      <w:proofErr w:type="gramEnd"/>
      <w:r w:rsidRPr="00F2317B">
        <w:rPr>
          <w:lang w:val="en-US"/>
        </w:rPr>
        <w:t xml:space="preserve"> and</w:t>
      </w:r>
      <w:r>
        <w:rPr>
          <w:lang w:val="en-US"/>
        </w:rPr>
        <w:t xml:space="preserve"> to</w:t>
      </w:r>
      <w:r w:rsidRPr="00F2317B">
        <w:rPr>
          <w:lang w:val="en-US"/>
        </w:rPr>
        <w:t xml:space="preserve"> </w:t>
      </w:r>
      <w:r w:rsidRPr="00A31C95">
        <w:t xml:space="preserve">Power </w:t>
      </w:r>
      <w:r>
        <w:t xml:space="preserve">and </w:t>
      </w:r>
      <w:r w:rsidRPr="00A31C95">
        <w:t>Water Corporation</w:t>
      </w:r>
      <w:r>
        <w:t xml:space="preserve"> requirements.</w:t>
      </w:r>
    </w:p>
    <w:p w14:paraId="1EA6DD8C" w14:textId="77777777" w:rsidR="00925488" w:rsidRPr="00731389" w:rsidRDefault="00000000" w:rsidP="00925488">
      <w:pPr>
        <w:pStyle w:val="Heading2"/>
      </w:pPr>
      <w:r w:rsidRPr="00731389">
        <w:lastRenderedPageBreak/>
        <w:t>Reinstatement</w:t>
      </w:r>
    </w:p>
    <w:p w14:paraId="028DFDB5" w14:textId="77777777" w:rsidR="00925488" w:rsidRDefault="00000000" w:rsidP="00925488">
      <w:r w:rsidRPr="00A31C95">
        <w:t>Reinstate any damage to roads, footpaths, verges, drainage structures</w:t>
      </w:r>
      <w:r>
        <w:t>,</w:t>
      </w:r>
      <w:r w:rsidRPr="00A31C95">
        <w:t xml:space="preserve"> vehicle driveways</w:t>
      </w:r>
      <w:r>
        <w:t>, and anything else incidentally affected by the works</w:t>
      </w:r>
      <w:r w:rsidRPr="00A31C95">
        <w:t xml:space="preserve"> to their original condition.</w:t>
      </w:r>
    </w:p>
    <w:p w14:paraId="1C4AC4ED" w14:textId="77777777" w:rsidR="00925488" w:rsidRDefault="00000000" w:rsidP="00925488">
      <w:pPr>
        <w:pStyle w:val="Heading2"/>
        <w:keepLines/>
        <w:ind w:left="720" w:hanging="720"/>
      </w:pPr>
      <w:r>
        <w:t>Completion</w:t>
      </w:r>
    </w:p>
    <w:p w14:paraId="7B71661A" w14:textId="77777777" w:rsidR="00925488" w:rsidRDefault="00000000" w:rsidP="00925488">
      <w:pPr>
        <w:pStyle w:val="Heading3"/>
        <w:keepLines/>
      </w:pPr>
      <w:r>
        <w:t>Operation and maintenance manuals – Hold Point</w:t>
      </w:r>
    </w:p>
    <w:p w14:paraId="4866F885" w14:textId="77777777" w:rsidR="00925488" w:rsidRDefault="00000000" w:rsidP="00925488">
      <w:pPr>
        <w:rPr>
          <w:lang w:val="en-US"/>
        </w:rPr>
      </w:pPr>
      <w:r w:rsidRPr="00521120">
        <w:rPr>
          <w:b/>
          <w:lang w:val="en-US"/>
        </w:rPr>
        <w:t>Hold Point -</w:t>
      </w:r>
      <w:r>
        <w:rPr>
          <w:lang w:val="en-US"/>
        </w:rPr>
        <w:t xml:space="preserve"> Submit to the Superintendent Operation and Maintenance manuals for the installed lighting system.</w:t>
      </w:r>
    </w:p>
    <w:p w14:paraId="3158D092" w14:textId="77777777" w:rsidR="00925488" w:rsidRDefault="00000000" w:rsidP="00925488">
      <w:pPr>
        <w:pStyle w:val="Heading3"/>
      </w:pPr>
      <w:r w:rsidRPr="00296A2A">
        <w:t>Warranties</w:t>
      </w:r>
      <w:r>
        <w:t xml:space="preserve"> – Hold Point</w:t>
      </w:r>
    </w:p>
    <w:p w14:paraId="37464B1B" w14:textId="77777777" w:rsidR="001558A2" w:rsidRPr="00296A2A" w:rsidRDefault="00000000" w:rsidP="00925488">
      <w:pPr>
        <w:rPr>
          <w:lang w:val="en-US"/>
        </w:rPr>
      </w:pPr>
      <w:r>
        <w:rPr>
          <w:b/>
          <w:lang w:val="en-US"/>
        </w:rPr>
        <w:t>Hold</w:t>
      </w:r>
      <w:r w:rsidRPr="002231EE">
        <w:rPr>
          <w:b/>
          <w:lang w:val="en-US"/>
        </w:rPr>
        <w:t xml:space="preserve"> Point -</w:t>
      </w:r>
      <w:r>
        <w:rPr>
          <w:lang w:val="en-US"/>
        </w:rPr>
        <w:t xml:space="preserve"> </w:t>
      </w:r>
      <w:r w:rsidRPr="002231EE">
        <w:rPr>
          <w:lang w:val="en-US"/>
        </w:rPr>
        <w:t>Submit to the Superintendent</w:t>
      </w:r>
      <w:r>
        <w:rPr>
          <w:lang w:val="en-US"/>
        </w:rPr>
        <w:t xml:space="preserve"> </w:t>
      </w:r>
      <w:r w:rsidRPr="002231EE">
        <w:rPr>
          <w:lang w:val="en-US"/>
        </w:rPr>
        <w:t>the manufacturer’s published product warranti</w:t>
      </w:r>
      <w:r>
        <w:rPr>
          <w:lang w:val="en-US"/>
        </w:rPr>
        <w:t xml:space="preserve">es in the name of the </w:t>
      </w:r>
      <w:proofErr w:type="gramStart"/>
      <w:r>
        <w:rPr>
          <w:lang w:val="en-US"/>
        </w:rPr>
        <w:t>Principal</w:t>
      </w:r>
      <w:proofErr w:type="gramEnd"/>
      <w:r>
        <w:rPr>
          <w:lang w:val="en-US"/>
        </w:rPr>
        <w:t xml:space="preserve"> </w:t>
      </w:r>
      <w:proofErr w:type="gramStart"/>
      <w:r>
        <w:rPr>
          <w:lang w:val="en-US"/>
        </w:rPr>
        <w:t>for</w:t>
      </w:r>
      <w:proofErr w:type="gramEnd"/>
      <w:r>
        <w:rPr>
          <w:lang w:val="en-US"/>
        </w:rPr>
        <w:t xml:space="preserve"> the installed lighting system.</w:t>
      </w:r>
    </w:p>
    <w:p w14:paraId="1EBC0B06" w14:textId="77777777" w:rsidR="00166061" w:rsidRPr="001558A2" w:rsidRDefault="00166061" w:rsidP="001558A2"/>
    <w:p w14:paraId="2EFFB235" w14:textId="77777777" w:rsidR="00B47CF3" w:rsidRDefault="00000000" w:rsidP="00B47CF3">
      <w:pPr>
        <w:pStyle w:val="Heading1"/>
      </w:pPr>
      <w:bookmarkStart w:id="1437" w:name="_Toc256000023"/>
      <w:bookmarkStart w:id="1438" w:name="_Toc134020442"/>
      <w:r>
        <w:t>Directional Boring</w:t>
      </w:r>
      <w:bookmarkEnd w:id="1437"/>
      <w:bookmarkEnd w:id="1438"/>
    </w:p>
    <w:p w14:paraId="22646A9B" w14:textId="77777777" w:rsidR="002B26B9" w:rsidRPr="006C166E" w:rsidRDefault="00000000" w:rsidP="002B26B9">
      <w:r>
        <w:t>DIPL Roadworks Master – January 2024</w:t>
      </w:r>
    </w:p>
    <w:p w14:paraId="015A7D80" w14:textId="77777777" w:rsidR="002B26B9" w:rsidRPr="00C20555" w:rsidRDefault="00000000" w:rsidP="002B26B9">
      <w:pPr>
        <w:pStyle w:val="Heading2"/>
        <w:rPr>
          <w:lang w:val="en-AU"/>
        </w:rPr>
      </w:pPr>
      <w:r w:rsidRPr="00C20555">
        <w:rPr>
          <w:lang w:val="en-AU"/>
        </w:rPr>
        <w:t>General</w:t>
      </w:r>
    </w:p>
    <w:p w14:paraId="078D4C07" w14:textId="77777777" w:rsidR="002B26B9" w:rsidRDefault="00000000" w:rsidP="002B26B9">
      <w:r w:rsidRPr="00C20555">
        <w:t>This section specifies the</w:t>
      </w:r>
      <w:r>
        <w:t xml:space="preserve"> underground boring of passages for the</w:t>
      </w:r>
      <w:r w:rsidRPr="00C20555">
        <w:t xml:space="preserve"> installation of piping</w:t>
      </w:r>
      <w:r>
        <w:t>, piped services, or cabled services,</w:t>
      </w:r>
      <w:r w:rsidRPr="00C20555">
        <w:t xml:space="preserve"> beneath trafficked surfaces, buildings or other nominated areas without trenching, disruption to traffic</w:t>
      </w:r>
      <w:r>
        <w:t>,</w:t>
      </w:r>
      <w:r w:rsidRPr="00C20555">
        <w:t xml:space="preserve"> or subsidence.</w:t>
      </w:r>
    </w:p>
    <w:p w14:paraId="52AA68AF" w14:textId="77777777" w:rsidR="002B26B9" w:rsidRDefault="00000000" w:rsidP="002B26B9">
      <w:pPr>
        <w:pStyle w:val="Heading2"/>
      </w:pPr>
      <w:r>
        <w:t>Cross References</w:t>
      </w:r>
    </w:p>
    <w:p w14:paraId="6E7ED322" w14:textId="77777777" w:rsidR="002B26B9" w:rsidRDefault="00000000" w:rsidP="002B26B9">
      <w:r>
        <w:rPr>
          <w:lang w:val="en-US"/>
        </w:rPr>
        <w:t xml:space="preserve">MISCELLANEOUS PROVISIONS, </w:t>
      </w:r>
      <w:r>
        <w:rPr>
          <w:b/>
        </w:rPr>
        <w:t>Utilities and Other Services Passing Under Existing Pavements.</w:t>
      </w:r>
    </w:p>
    <w:p w14:paraId="1276A183" w14:textId="77777777" w:rsidR="002B26B9" w:rsidRDefault="00000000" w:rsidP="002B26B9">
      <w:r>
        <w:t>DRAINAGE WORKS</w:t>
      </w:r>
    </w:p>
    <w:p w14:paraId="6C1ED044" w14:textId="77777777" w:rsidR="002B26B9" w:rsidRDefault="00000000" w:rsidP="002B26B9">
      <w:r>
        <w:t>LANDSCAPE</w:t>
      </w:r>
    </w:p>
    <w:p w14:paraId="7528AAF3" w14:textId="77777777" w:rsidR="002B26B9" w:rsidRDefault="00000000" w:rsidP="002B26B9">
      <w:r>
        <w:t>DUCTING AND CONDUITS</w:t>
      </w:r>
    </w:p>
    <w:p w14:paraId="34331BFF" w14:textId="77777777" w:rsidR="002B26B9" w:rsidRDefault="00000000" w:rsidP="002B26B9">
      <w:r>
        <w:t>TRAFFIC CONTROL SIGNALS AND INTELLIGENT TRANSPORT SYSTEMS</w:t>
      </w:r>
    </w:p>
    <w:p w14:paraId="27C5D8E2" w14:textId="77777777" w:rsidR="002B26B9" w:rsidRDefault="00000000" w:rsidP="002B26B9">
      <w:r>
        <w:t>TRAFFIC COUNTING STATIONS</w:t>
      </w:r>
    </w:p>
    <w:p w14:paraId="6C1E285F" w14:textId="77777777" w:rsidR="002B26B9" w:rsidRPr="00C20555" w:rsidRDefault="00000000" w:rsidP="002B26B9">
      <w:r>
        <w:t>STREET LIGHTING</w:t>
      </w:r>
    </w:p>
    <w:p w14:paraId="5BFFAF48" w14:textId="77777777" w:rsidR="002B26B9" w:rsidRPr="00C20555" w:rsidRDefault="00000000" w:rsidP="002B26B9">
      <w:pPr>
        <w:pStyle w:val="Heading2"/>
        <w:rPr>
          <w:lang w:val="en-AU"/>
        </w:rPr>
      </w:pPr>
      <w:r w:rsidRPr="00C20555">
        <w:rPr>
          <w:lang w:val="en-AU"/>
        </w:rPr>
        <w:t>Standards</w:t>
      </w:r>
      <w:r>
        <w:rPr>
          <w:lang w:val="en-AU"/>
        </w:rPr>
        <w:t xml:space="preserve"> and Authorities</w:t>
      </w:r>
    </w:p>
    <w:p w14:paraId="7AF45736" w14:textId="77777777" w:rsidR="002B26B9" w:rsidRPr="00C20555" w:rsidRDefault="00000000" w:rsidP="002B26B9">
      <w:r w:rsidRPr="00C20555">
        <w:t>Conform to the following Standard</w:t>
      </w:r>
      <w:r>
        <w:t>s</w:t>
      </w:r>
      <w:r w:rsidRPr="00C20555">
        <w:t xml:space="preserve"> unless specified otherwise:</w:t>
      </w:r>
    </w:p>
    <w:tbl>
      <w:tblPr>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2689"/>
        <w:gridCol w:w="7619"/>
      </w:tblGrid>
      <w:tr w:rsidR="009838DF" w14:paraId="69B4DB12" w14:textId="77777777" w:rsidTr="00F85071">
        <w:trPr>
          <w:tblHeader/>
        </w:trPr>
        <w:tc>
          <w:tcPr>
            <w:tcW w:w="10308" w:type="dxa"/>
            <w:gridSpan w:val="2"/>
          </w:tcPr>
          <w:p w14:paraId="0AC2AEB4" w14:textId="77777777" w:rsidR="002B26B9" w:rsidRPr="002E7428" w:rsidRDefault="00000000" w:rsidP="00F85071">
            <w:r>
              <w:rPr>
                <w:b/>
              </w:rPr>
              <w:t>Table – Australian Standards</w:t>
            </w:r>
          </w:p>
        </w:tc>
      </w:tr>
      <w:tr w:rsidR="009838DF" w14:paraId="2D5F8E8D" w14:textId="77777777" w:rsidTr="00F85071">
        <w:trPr>
          <w:tblHeader/>
        </w:trPr>
        <w:tc>
          <w:tcPr>
            <w:tcW w:w="10308" w:type="dxa"/>
            <w:gridSpan w:val="2"/>
          </w:tcPr>
          <w:p w14:paraId="5A453DC5" w14:textId="77777777" w:rsidR="002B26B9" w:rsidRPr="002E7428" w:rsidRDefault="00000000" w:rsidP="00F85071">
            <w:r>
              <w:t>Use Standards, and their amendments, current as at the date for the close of tenders except where different editions and/or amendments are required by statutory authorities</w:t>
            </w:r>
            <w:r w:rsidRPr="00B019AC">
              <w:rPr>
                <w:rFonts w:cs="Arial"/>
              </w:rPr>
              <w:t>, including, but not limited to, NATA and the National Construction Code including</w:t>
            </w:r>
            <w:r>
              <w:rPr>
                <w:rFonts w:cs="Arial"/>
              </w:rPr>
              <w:t xml:space="preserve"> the Building Code of Australia</w:t>
            </w:r>
            <w:r>
              <w:t>.</w:t>
            </w:r>
          </w:p>
        </w:tc>
      </w:tr>
      <w:tr w:rsidR="009838DF" w14:paraId="37C5D642" w14:textId="77777777" w:rsidTr="00F85071">
        <w:trPr>
          <w:tblHeader/>
        </w:trPr>
        <w:tc>
          <w:tcPr>
            <w:tcW w:w="2689" w:type="dxa"/>
          </w:tcPr>
          <w:p w14:paraId="45EC84D9" w14:textId="77777777" w:rsidR="002B26B9" w:rsidRPr="00465317" w:rsidRDefault="00000000" w:rsidP="00F85071">
            <w:pPr>
              <w:rPr>
                <w:b/>
              </w:rPr>
            </w:pPr>
            <w:r>
              <w:rPr>
                <w:b/>
              </w:rPr>
              <w:t>Designation</w:t>
            </w:r>
          </w:p>
        </w:tc>
        <w:tc>
          <w:tcPr>
            <w:tcW w:w="7619" w:type="dxa"/>
          </w:tcPr>
          <w:p w14:paraId="1DB15991" w14:textId="77777777" w:rsidR="002B26B9" w:rsidRPr="00465317" w:rsidRDefault="00000000" w:rsidP="00F85071">
            <w:pPr>
              <w:rPr>
                <w:b/>
              </w:rPr>
            </w:pPr>
            <w:r>
              <w:rPr>
                <w:b/>
              </w:rPr>
              <w:t>Title</w:t>
            </w:r>
          </w:p>
        </w:tc>
      </w:tr>
      <w:tr w:rsidR="009838DF" w14:paraId="63A96711" w14:textId="77777777" w:rsidTr="00F85071">
        <w:tc>
          <w:tcPr>
            <w:tcW w:w="2689" w:type="dxa"/>
          </w:tcPr>
          <w:p w14:paraId="3BB97FDD" w14:textId="77777777" w:rsidR="002B26B9" w:rsidRPr="001A210C" w:rsidRDefault="00000000" w:rsidP="00F85071">
            <w:r w:rsidRPr="001A210C">
              <w:t>AS 1579</w:t>
            </w:r>
          </w:p>
        </w:tc>
        <w:tc>
          <w:tcPr>
            <w:tcW w:w="7619" w:type="dxa"/>
          </w:tcPr>
          <w:p w14:paraId="566B0B9D" w14:textId="77777777" w:rsidR="002B26B9" w:rsidRPr="001A210C" w:rsidRDefault="00000000" w:rsidP="00F85071">
            <w:r w:rsidRPr="001A210C">
              <w:t>Arc welded steel pipes and fittings for water and waste water.</w:t>
            </w:r>
          </w:p>
        </w:tc>
      </w:tr>
      <w:tr w:rsidR="009838DF" w14:paraId="5DA12E84" w14:textId="77777777" w:rsidTr="00F85071">
        <w:tc>
          <w:tcPr>
            <w:tcW w:w="2689" w:type="dxa"/>
          </w:tcPr>
          <w:p w14:paraId="74E3D9A1" w14:textId="77777777" w:rsidR="002B26B9" w:rsidRPr="001A210C" w:rsidRDefault="00000000" w:rsidP="00F85071">
            <w:r w:rsidRPr="001A210C">
              <w:t>AS/NZS 3000</w:t>
            </w:r>
          </w:p>
        </w:tc>
        <w:tc>
          <w:tcPr>
            <w:tcW w:w="7619" w:type="dxa"/>
          </w:tcPr>
          <w:p w14:paraId="6420E940" w14:textId="77777777" w:rsidR="002B26B9" w:rsidRPr="001A210C" w:rsidRDefault="00000000" w:rsidP="00F85071">
            <w:r w:rsidRPr="001A210C">
              <w:t>Electrical installations (Australian/New Zealand Wiring Rules)</w:t>
            </w:r>
          </w:p>
        </w:tc>
      </w:tr>
      <w:tr w:rsidR="009838DF" w14:paraId="7FB7C426" w14:textId="77777777" w:rsidTr="00F85071">
        <w:tc>
          <w:tcPr>
            <w:tcW w:w="2689" w:type="dxa"/>
          </w:tcPr>
          <w:p w14:paraId="0B8257DF" w14:textId="77777777" w:rsidR="002B26B9" w:rsidRPr="001A210C" w:rsidRDefault="00000000" w:rsidP="00F85071">
            <w:r w:rsidRPr="001A210C">
              <w:t>AS/NZS 3500 (series)</w:t>
            </w:r>
          </w:p>
        </w:tc>
        <w:tc>
          <w:tcPr>
            <w:tcW w:w="7619" w:type="dxa"/>
          </w:tcPr>
          <w:p w14:paraId="2271B84A" w14:textId="77777777" w:rsidR="002B26B9" w:rsidRPr="001A210C" w:rsidRDefault="00000000" w:rsidP="00F85071">
            <w:r w:rsidRPr="001A210C">
              <w:t>Plumbing and drainage</w:t>
            </w:r>
          </w:p>
        </w:tc>
      </w:tr>
      <w:tr w:rsidR="009838DF" w14:paraId="3CE372B7" w14:textId="77777777" w:rsidTr="00F85071">
        <w:tc>
          <w:tcPr>
            <w:tcW w:w="2689" w:type="dxa"/>
          </w:tcPr>
          <w:p w14:paraId="47ECDAC5" w14:textId="77777777" w:rsidR="002B26B9" w:rsidRPr="001A210C" w:rsidRDefault="00000000" w:rsidP="00F85071">
            <w:r w:rsidRPr="001A210C">
              <w:lastRenderedPageBreak/>
              <w:t>AS/NZS 4645</w:t>
            </w:r>
          </w:p>
        </w:tc>
        <w:tc>
          <w:tcPr>
            <w:tcW w:w="7619" w:type="dxa"/>
          </w:tcPr>
          <w:p w14:paraId="64917FDF" w14:textId="77777777" w:rsidR="002B26B9" w:rsidRPr="001A210C" w:rsidRDefault="00000000" w:rsidP="00F85071">
            <w:r w:rsidRPr="001A210C">
              <w:t>Gas distribution networks</w:t>
            </w:r>
          </w:p>
        </w:tc>
      </w:tr>
    </w:tbl>
    <w:p w14:paraId="7CB4B51D" w14:textId="77777777" w:rsidR="002B26B9" w:rsidRDefault="002B26B9" w:rsidP="002B26B9"/>
    <w:p w14:paraId="3B95032F" w14:textId="77777777" w:rsidR="002B26B9" w:rsidRDefault="00000000" w:rsidP="002B26B9">
      <w:r>
        <w:t>Conform to the requirements of the following Authorities if their services are to be installed in the bored passages:</w:t>
      </w:r>
    </w:p>
    <w:p w14:paraId="5EA80068" w14:textId="77777777" w:rsidR="002B26B9" w:rsidRDefault="00000000">
      <w:pPr>
        <w:pStyle w:val="ListParagraph"/>
        <w:numPr>
          <w:ilvl w:val="0"/>
          <w:numId w:val="187"/>
        </w:numPr>
      </w:pPr>
      <w:r>
        <w:t>Telstra</w:t>
      </w:r>
    </w:p>
    <w:p w14:paraId="6E2489EB" w14:textId="77777777" w:rsidR="002B26B9" w:rsidRDefault="00000000">
      <w:pPr>
        <w:pStyle w:val="ListParagraph"/>
        <w:numPr>
          <w:ilvl w:val="0"/>
          <w:numId w:val="187"/>
        </w:numPr>
      </w:pPr>
      <w:r>
        <w:t>NBN Corporation</w:t>
      </w:r>
    </w:p>
    <w:p w14:paraId="0ACBEB0B" w14:textId="77777777" w:rsidR="002B26B9" w:rsidRDefault="00000000">
      <w:pPr>
        <w:pStyle w:val="ListParagraph"/>
        <w:numPr>
          <w:ilvl w:val="0"/>
          <w:numId w:val="187"/>
        </w:numPr>
      </w:pPr>
      <w:r>
        <w:t>Power and Water Corporation</w:t>
      </w:r>
    </w:p>
    <w:p w14:paraId="4C04C369" w14:textId="77777777" w:rsidR="002B26B9" w:rsidRDefault="00000000">
      <w:pPr>
        <w:pStyle w:val="ListParagraph"/>
        <w:numPr>
          <w:ilvl w:val="0"/>
          <w:numId w:val="187"/>
        </w:numPr>
      </w:pPr>
      <w:r>
        <w:t>Jacana Energy</w:t>
      </w:r>
    </w:p>
    <w:p w14:paraId="6DC978BF" w14:textId="77777777" w:rsidR="002B26B9" w:rsidRDefault="00000000">
      <w:pPr>
        <w:pStyle w:val="ListParagraph"/>
        <w:numPr>
          <w:ilvl w:val="0"/>
          <w:numId w:val="187"/>
        </w:numPr>
      </w:pPr>
      <w:r>
        <w:t>Territory Generation</w:t>
      </w:r>
    </w:p>
    <w:p w14:paraId="652A1CEA" w14:textId="77777777" w:rsidR="002B26B9" w:rsidRDefault="00000000">
      <w:pPr>
        <w:pStyle w:val="ListParagraph"/>
        <w:numPr>
          <w:ilvl w:val="0"/>
          <w:numId w:val="187"/>
        </w:numPr>
      </w:pPr>
      <w:r>
        <w:t>Any gas supply agency or authority</w:t>
      </w:r>
    </w:p>
    <w:p w14:paraId="1BA41BA5" w14:textId="77777777" w:rsidR="002B26B9" w:rsidRDefault="00000000">
      <w:pPr>
        <w:pStyle w:val="ListParagraph"/>
        <w:numPr>
          <w:ilvl w:val="0"/>
          <w:numId w:val="187"/>
        </w:numPr>
      </w:pPr>
      <w:r>
        <w:t>Any data service provider</w:t>
      </w:r>
    </w:p>
    <w:p w14:paraId="01C54C3B" w14:textId="77777777" w:rsidR="002B26B9" w:rsidRPr="00C20555" w:rsidRDefault="00000000">
      <w:pPr>
        <w:pStyle w:val="ListParagraph"/>
        <w:numPr>
          <w:ilvl w:val="0"/>
          <w:numId w:val="187"/>
        </w:numPr>
      </w:pPr>
      <w:r>
        <w:t>Any other Agency or Authority</w:t>
      </w:r>
    </w:p>
    <w:p w14:paraId="090A2B42" w14:textId="77777777" w:rsidR="002B26B9" w:rsidRPr="00C20555" w:rsidRDefault="00000000" w:rsidP="002B26B9">
      <w:pPr>
        <w:pStyle w:val="Heading2"/>
        <w:rPr>
          <w:lang w:val="en-AU"/>
        </w:rPr>
      </w:pPr>
      <w:r w:rsidRPr="00C20555">
        <w:rPr>
          <w:lang w:val="en-AU"/>
        </w:rPr>
        <w:t xml:space="preserve">Proposed Method – </w:t>
      </w:r>
      <w:r>
        <w:rPr>
          <w:lang w:val="en-AU"/>
        </w:rPr>
        <w:t>hold point</w:t>
      </w:r>
    </w:p>
    <w:p w14:paraId="662A42D1" w14:textId="77777777" w:rsidR="002B26B9" w:rsidRDefault="00000000" w:rsidP="002B26B9">
      <w:r w:rsidRPr="004F3F31">
        <w:rPr>
          <w:b/>
        </w:rPr>
        <w:t>Hold point</w:t>
      </w:r>
      <w:r w:rsidRPr="00C20555">
        <w:t xml:space="preserve"> – Submit details of the proposed method of </w:t>
      </w:r>
      <w:r>
        <w:t>directional</w:t>
      </w:r>
      <w:r w:rsidRPr="00C20555">
        <w:t xml:space="preserve"> boring not less than 14 days prior to commencement of construction using that method</w:t>
      </w:r>
      <w:r>
        <w:t xml:space="preserve">. </w:t>
      </w:r>
      <w:r w:rsidRPr="00C20555">
        <w:t>Include details of proposed filling of cavities</w:t>
      </w:r>
      <w:r>
        <w:t xml:space="preserve">. </w:t>
      </w:r>
      <w:r w:rsidRPr="00C20555">
        <w:t>No disruption or excavation of the surface is to take place over the length nominated.</w:t>
      </w:r>
    </w:p>
    <w:p w14:paraId="7E523377" w14:textId="77777777" w:rsidR="002B26B9" w:rsidRPr="00C20555" w:rsidRDefault="00000000" w:rsidP="002B26B9">
      <w:r>
        <w:t>Co-ordinate boring works with the Authorities with jurisdiction over the services to be installed in the bored passages.</w:t>
      </w:r>
    </w:p>
    <w:p w14:paraId="328D4E33" w14:textId="77777777" w:rsidR="002B26B9" w:rsidRPr="00C20555" w:rsidRDefault="00000000" w:rsidP="002B26B9">
      <w:pPr>
        <w:pStyle w:val="Heading3"/>
        <w:rPr>
          <w:lang w:val="en-AU"/>
        </w:rPr>
      </w:pPr>
      <w:r>
        <w:t>Directional</w:t>
      </w:r>
      <w:r w:rsidRPr="00C20555">
        <w:rPr>
          <w:lang w:val="en-AU"/>
        </w:rPr>
        <w:t xml:space="preserve"> Boring </w:t>
      </w:r>
      <w:proofErr w:type="gramStart"/>
      <w:r w:rsidRPr="00C20555">
        <w:rPr>
          <w:lang w:val="en-AU"/>
        </w:rPr>
        <w:t>With</w:t>
      </w:r>
      <w:proofErr w:type="gramEnd"/>
      <w:r w:rsidRPr="00C20555">
        <w:rPr>
          <w:lang w:val="en-AU"/>
        </w:rPr>
        <w:t xml:space="preserve"> Pipe Casing</w:t>
      </w:r>
      <w:r>
        <w:rPr>
          <w:lang w:val="en-AU"/>
        </w:rPr>
        <w:t xml:space="preserve"> – Witness Point</w:t>
      </w:r>
    </w:p>
    <w:p w14:paraId="71FDB8A4" w14:textId="77777777" w:rsidR="002B26B9" w:rsidRPr="00C20555" w:rsidRDefault="00000000" w:rsidP="002B26B9">
      <w:r w:rsidRPr="00C20555">
        <w:t>Keep dimensions of jacking pits to the minimum necessary.</w:t>
      </w:r>
    </w:p>
    <w:p w14:paraId="2DA15BAC" w14:textId="77777777" w:rsidR="002B26B9" w:rsidRPr="006476B1" w:rsidRDefault="00000000" w:rsidP="002B26B9">
      <w:r w:rsidRPr="00C20555">
        <w:t>Use pipe jacking equipment inspected and approv</w:t>
      </w:r>
      <w:r>
        <w:t>ed and</w:t>
      </w:r>
      <w:r w:rsidRPr="006476B1">
        <w:t xml:space="preserve"> certified as fit for use by a competent person. The certification of fitness for use must have been issued not more than one year prior to the date of the scheduled completion of the works plus one calendar month. A competent person is defined in the NT Work Safe Bulletin 09.01.16 Competent Persons for Inspection and Maintenance of Plant.</w:t>
      </w:r>
    </w:p>
    <w:p w14:paraId="2246A523" w14:textId="77777777" w:rsidR="002B26B9" w:rsidRPr="006476B1" w:rsidRDefault="00000000" w:rsidP="002B26B9">
      <w:r w:rsidRPr="006476B1">
        <w:t>Comply with the guidance provided in the Safe Work Australia Code of Practice Managing Risks of Plant in the Workplace.</w:t>
      </w:r>
    </w:p>
    <w:p w14:paraId="0B39E66B" w14:textId="77777777" w:rsidR="002B26B9" w:rsidRPr="006476B1" w:rsidRDefault="00000000" w:rsidP="002B26B9">
      <w:r w:rsidRPr="006476B1">
        <w:rPr>
          <w:b/>
        </w:rPr>
        <w:t>Witness Point</w:t>
      </w:r>
      <w:r w:rsidRPr="006476B1">
        <w:t xml:space="preserve"> – Provide documentary evidence of the certification that the </w:t>
      </w:r>
      <w:r>
        <w:t>pipe jacking equipment</w:t>
      </w:r>
      <w:r w:rsidRPr="006476B1">
        <w:t xml:space="preserve"> is fit for use issued by a competent person. Provide documentary evidence of that person’s skills and qualifications which indicate their competence as defined in the NT Work Safe Bulletin cited above. This evidence is to be provided within 2 weeks of the award of the contract.</w:t>
      </w:r>
    </w:p>
    <w:p w14:paraId="47493AE9" w14:textId="77777777" w:rsidR="002B26B9" w:rsidRPr="00C20555" w:rsidRDefault="00000000" w:rsidP="002B26B9">
      <w:r w:rsidRPr="00C20555">
        <w:t>Use a welded mild steel pipe casing manufactured in accordance with AS 1579 and of sufficient strength to withstand the forces generated irrespective of the nature of sub-surface material encountered.</w:t>
      </w:r>
    </w:p>
    <w:p w14:paraId="5F65E4A5" w14:textId="77777777" w:rsidR="002B26B9" w:rsidRPr="00C20555" w:rsidRDefault="00000000" w:rsidP="002B26B9">
      <w:r w:rsidRPr="00C20555">
        <w:t>Ensure the inside diameter of the casing is 50 mm greater than the maximum outside diameter of the pipe joints, skids, cradle runners or other protrusions related to pipe insertion.</w:t>
      </w:r>
    </w:p>
    <w:p w14:paraId="63016C46" w14:textId="77777777" w:rsidR="002B26B9" w:rsidRPr="00C20555" w:rsidRDefault="00000000" w:rsidP="002B26B9">
      <w:pPr>
        <w:pStyle w:val="Heading3"/>
        <w:rPr>
          <w:lang w:val="en-AU"/>
        </w:rPr>
      </w:pPr>
      <w:r>
        <w:lastRenderedPageBreak/>
        <w:t>Directional</w:t>
      </w:r>
      <w:r w:rsidRPr="00C20555">
        <w:rPr>
          <w:lang w:val="en-AU"/>
        </w:rPr>
        <w:t xml:space="preserve"> Boring Without Pipe Casing</w:t>
      </w:r>
      <w:r>
        <w:rPr>
          <w:lang w:val="en-AU"/>
        </w:rPr>
        <w:t xml:space="preserve"> – Hold Point</w:t>
      </w:r>
    </w:p>
    <w:p w14:paraId="48A3AD91" w14:textId="77777777" w:rsidR="002B26B9" w:rsidRDefault="00000000" w:rsidP="002B26B9">
      <w:r>
        <w:rPr>
          <w:b/>
        </w:rPr>
        <w:t>Hold Point</w:t>
      </w:r>
      <w:r>
        <w:t xml:space="preserve"> – Obtain written permission from the Superintendent to use directional boring without pipe casing.</w:t>
      </w:r>
    </w:p>
    <w:p w14:paraId="4A468258" w14:textId="77777777" w:rsidR="002B26B9" w:rsidRPr="00C20555" w:rsidRDefault="00000000" w:rsidP="002B26B9">
      <w:r>
        <w:t>B</w:t>
      </w:r>
      <w:r w:rsidRPr="00C20555">
        <w:t>ore the hole cleanly without projections to a diameter at least 50 mm greater than the maximum outside diameter of the pipe joints, skids or other protrusions related to pipe insertion.</w:t>
      </w:r>
    </w:p>
    <w:p w14:paraId="0E034EAD" w14:textId="77777777" w:rsidR="002B26B9" w:rsidRPr="00C20555" w:rsidRDefault="00000000" w:rsidP="002B26B9">
      <w:r w:rsidRPr="00C20555">
        <w:t>Use plastic skids extending the whole length of the pipe apart from joints to ensure the pipe is at least 10 mm clear of the hole perimeter</w:t>
      </w:r>
      <w:r>
        <w:t xml:space="preserve">. </w:t>
      </w:r>
      <w:r w:rsidRPr="00C20555">
        <w:t>Insert the pipe so that the joints are neither stressed nor pulled apart.</w:t>
      </w:r>
    </w:p>
    <w:p w14:paraId="2FEDFB1F" w14:textId="77777777" w:rsidR="002B26B9" w:rsidRPr="00C20555" w:rsidRDefault="00000000" w:rsidP="002B26B9">
      <w:pPr>
        <w:pStyle w:val="Heading2"/>
        <w:ind w:left="612" w:hanging="612"/>
      </w:pPr>
      <w:r w:rsidRPr="00C20555">
        <w:t>Testing</w:t>
      </w:r>
      <w:r>
        <w:t xml:space="preserve"> of Services</w:t>
      </w:r>
    </w:p>
    <w:p w14:paraId="57C7978C" w14:textId="77777777" w:rsidR="002B26B9" w:rsidRDefault="00000000" w:rsidP="002B26B9">
      <w:r>
        <w:t>Co-ordinate testing of services with the authority with jurisdiction over the installed service to be tested.</w:t>
      </w:r>
    </w:p>
    <w:p w14:paraId="1F0DB40C" w14:textId="77777777" w:rsidR="002B26B9" w:rsidRDefault="00000000" w:rsidP="002B26B9">
      <w:r>
        <w:t xml:space="preserve">For plumbing installations testing is to be to the </w:t>
      </w:r>
      <w:r w:rsidRPr="000A286E">
        <w:rPr>
          <w:b/>
        </w:rPr>
        <w:t>Testing and commissioning</w:t>
      </w:r>
      <w:r>
        <w:t xml:space="preserve"> section of the applicable Part of AS 3500.</w:t>
      </w:r>
    </w:p>
    <w:p w14:paraId="6BC0F032" w14:textId="77777777" w:rsidR="002B26B9" w:rsidRDefault="00000000" w:rsidP="002B26B9">
      <w:r>
        <w:t>For electrical installations testing is to be to the requirements of Power and Water Corporation and/or to the requirements of AS 3000.</w:t>
      </w:r>
    </w:p>
    <w:p w14:paraId="63CBA513" w14:textId="77777777" w:rsidR="002B26B9" w:rsidRDefault="00000000" w:rsidP="002B26B9">
      <w:r>
        <w:t>For telephone and data, including NBN, installations, testing is to be to the requirements of Telstra, NBN Corporation, or other authority with jurisdiction regarding the installation.</w:t>
      </w:r>
    </w:p>
    <w:p w14:paraId="1688ADEF" w14:textId="77777777" w:rsidR="002B26B9" w:rsidRDefault="00000000" w:rsidP="002B26B9">
      <w:r>
        <w:t>For installations related to Traffic Control, Traffic Count, and Street Lighting, refer to the applicable worksection for tests required.</w:t>
      </w:r>
    </w:p>
    <w:p w14:paraId="1485701C" w14:textId="77777777" w:rsidR="002B26B9" w:rsidRDefault="00000000" w:rsidP="002B26B9">
      <w:r>
        <w:t>For installations related to gas supply, refer to AS/NZS 4645, and to the applicable authority, for tests required.</w:t>
      </w:r>
    </w:p>
    <w:p w14:paraId="5E2AA42F" w14:textId="77777777" w:rsidR="002B26B9" w:rsidRDefault="00000000" w:rsidP="002B26B9">
      <w:r>
        <w:t>Other tests may be specified in other work sections.</w:t>
      </w:r>
    </w:p>
    <w:p w14:paraId="24E979E4" w14:textId="77777777" w:rsidR="002B26B9" w:rsidRDefault="00000000" w:rsidP="00D6775E">
      <w:pPr>
        <w:pStyle w:val="GuideNotes01"/>
      </w:pPr>
      <w:r>
        <w:t>[Delete this sentence if no other tests are specified.]</w:t>
      </w:r>
    </w:p>
    <w:p w14:paraId="2BF5D900" w14:textId="77777777" w:rsidR="002B26B9" w:rsidRDefault="00000000" w:rsidP="002B26B9">
      <w:r>
        <w:t>The Superintendent may specify other tests.</w:t>
      </w:r>
    </w:p>
    <w:p w14:paraId="11929F2F" w14:textId="77777777" w:rsidR="002B26B9" w:rsidRDefault="00000000" w:rsidP="00D6775E">
      <w:pPr>
        <w:pStyle w:val="GuideNotes01"/>
      </w:pPr>
      <w:r>
        <w:t>[Delete this sentence if no other tests are specified.]</w:t>
      </w:r>
    </w:p>
    <w:p w14:paraId="40F17ACF" w14:textId="77777777" w:rsidR="002B26B9" w:rsidRPr="00C20555" w:rsidRDefault="00000000" w:rsidP="002B26B9">
      <w:r>
        <w:t xml:space="preserve">If any installation is tested, and fails that test, the Contractor is to rectify the installation and test the installation again, at no cost to the </w:t>
      </w:r>
      <w:proofErr w:type="gramStart"/>
      <w:r>
        <w:t>Principal</w:t>
      </w:r>
      <w:proofErr w:type="gramEnd"/>
      <w:r>
        <w:t>.</w:t>
      </w:r>
    </w:p>
    <w:p w14:paraId="0B011B8A" w14:textId="77777777" w:rsidR="002B26B9" w:rsidRPr="00C20555" w:rsidRDefault="00000000" w:rsidP="002B26B9">
      <w:pPr>
        <w:pStyle w:val="Heading2"/>
        <w:ind w:left="612" w:hanging="612"/>
      </w:pPr>
      <w:r w:rsidRPr="00C20555">
        <w:t>Filling of Cavities</w:t>
      </w:r>
    </w:p>
    <w:p w14:paraId="448A236C" w14:textId="77777777" w:rsidR="002B26B9" w:rsidRPr="000E530E" w:rsidRDefault="00000000" w:rsidP="002B26B9">
      <w:pPr>
        <w:keepNext/>
      </w:pPr>
      <w:r w:rsidRPr="000E530E">
        <w:t>This sub-clause is in respect to piping installed in passages bored without pipe casings.</w:t>
      </w:r>
    </w:p>
    <w:p w14:paraId="027DB91C" w14:textId="77777777" w:rsidR="002B26B9" w:rsidRPr="00D47C32" w:rsidRDefault="00000000" w:rsidP="002B26B9">
      <w:pPr>
        <w:keepNext/>
        <w:rPr>
          <w:b/>
        </w:rPr>
      </w:pPr>
      <w:r w:rsidRPr="00D47C32">
        <w:rPr>
          <w:b/>
        </w:rPr>
        <w:t>Pressure</w:t>
      </w:r>
      <w:r>
        <w:rPr>
          <w:b/>
        </w:rPr>
        <w:t xml:space="preserve"> Service</w:t>
      </w:r>
      <w:r w:rsidRPr="00D47C32">
        <w:rPr>
          <w:b/>
        </w:rPr>
        <w:t xml:space="preserve"> Pipes</w:t>
      </w:r>
    </w:p>
    <w:p w14:paraId="2C33169A" w14:textId="77777777" w:rsidR="002B26B9" w:rsidRPr="00C20555" w:rsidRDefault="00000000" w:rsidP="002B26B9">
      <w:r w:rsidRPr="00C20555">
        <w:t xml:space="preserve">Carry out grouting </w:t>
      </w:r>
      <w:r>
        <w:t>around</w:t>
      </w:r>
      <w:r w:rsidRPr="00C20555">
        <w:t xml:space="preserve"> the </w:t>
      </w:r>
      <w:r>
        <w:t xml:space="preserve">service </w:t>
      </w:r>
      <w:r w:rsidRPr="00C20555">
        <w:t>pipe</w:t>
      </w:r>
      <w:r>
        <w:t xml:space="preserve"> in the</w:t>
      </w:r>
      <w:r w:rsidRPr="00C20555">
        <w:t xml:space="preserve"> cavity with pumped cementitious grout (Class 10 MPa) containing an appropriate plasticising agent</w:t>
      </w:r>
      <w:r>
        <w:t>. Any water service p</w:t>
      </w:r>
      <w:r w:rsidRPr="00C20555">
        <w:t xml:space="preserve">ipe </w:t>
      </w:r>
      <w:r>
        <w:t xml:space="preserve">is </w:t>
      </w:r>
      <w:r w:rsidRPr="00C20555">
        <w:t>to be full of water under a pressure equal to normal expected operating pressure.</w:t>
      </w:r>
    </w:p>
    <w:p w14:paraId="3EF6EAF6" w14:textId="77777777" w:rsidR="002B26B9" w:rsidRPr="00D47C32" w:rsidRDefault="00000000" w:rsidP="002B26B9">
      <w:pPr>
        <w:rPr>
          <w:b/>
        </w:rPr>
      </w:pPr>
      <w:r w:rsidRPr="00D47C32">
        <w:rPr>
          <w:b/>
        </w:rPr>
        <w:t>Non</w:t>
      </w:r>
      <w:r w:rsidRPr="00D47C32">
        <w:rPr>
          <w:b/>
        </w:rPr>
        <w:noBreakHyphen/>
        <w:t xml:space="preserve">pressure </w:t>
      </w:r>
      <w:r>
        <w:rPr>
          <w:b/>
        </w:rPr>
        <w:t xml:space="preserve">Service </w:t>
      </w:r>
      <w:r w:rsidRPr="00D47C32">
        <w:rPr>
          <w:b/>
        </w:rPr>
        <w:t>Pipes</w:t>
      </w:r>
    </w:p>
    <w:p w14:paraId="21A0C81E" w14:textId="77777777" w:rsidR="002B26B9" w:rsidRPr="00C20555" w:rsidRDefault="00000000" w:rsidP="002B26B9">
      <w:r w:rsidRPr="00C20555">
        <w:t xml:space="preserve">Fill cavities </w:t>
      </w:r>
      <w:r>
        <w:t xml:space="preserve">around the service pipes </w:t>
      </w:r>
      <w:r w:rsidRPr="00C20555">
        <w:t>with Type 1 bedding material thoroughly watered in.</w:t>
      </w:r>
    </w:p>
    <w:p w14:paraId="3029FE31" w14:textId="77777777" w:rsidR="002B26B9" w:rsidRDefault="00000000" w:rsidP="002B26B9">
      <w:r w:rsidRPr="00C20555">
        <w:t>Type 1 bedding: Granular material free of clay, dust, fines, salt or organic matter complying with either of the following gradings:</w:t>
      </w:r>
    </w:p>
    <w:tbl>
      <w:tblPr>
        <w:tblW w:w="5000" w:type="pct"/>
        <w:tblLook w:val="0000" w:firstRow="0" w:lastRow="0" w:firstColumn="0" w:lastColumn="0" w:noHBand="0" w:noVBand="0"/>
      </w:tblPr>
      <w:tblGrid>
        <w:gridCol w:w="3438"/>
        <w:gridCol w:w="3438"/>
        <w:gridCol w:w="3436"/>
      </w:tblGrid>
      <w:tr w:rsidR="009838DF" w14:paraId="420399FC" w14:textId="77777777" w:rsidTr="00F85071">
        <w:trPr>
          <w:cantSplit/>
        </w:trPr>
        <w:tc>
          <w:tcPr>
            <w:tcW w:w="5000" w:type="pct"/>
            <w:gridSpan w:val="3"/>
            <w:tcBorders>
              <w:top w:val="single" w:sz="4" w:space="0" w:color="auto"/>
              <w:left w:val="single" w:sz="2" w:space="0" w:color="auto"/>
              <w:bottom w:val="single" w:sz="4" w:space="0" w:color="auto"/>
              <w:right w:val="single" w:sz="2" w:space="0" w:color="auto"/>
            </w:tcBorders>
          </w:tcPr>
          <w:p w14:paraId="560968BA" w14:textId="77777777" w:rsidR="002B26B9" w:rsidRPr="00D47C32" w:rsidRDefault="00000000" w:rsidP="00F85071">
            <w:pPr>
              <w:keepNext/>
              <w:keepLines/>
              <w:spacing w:before="40" w:after="40"/>
              <w:rPr>
                <w:b/>
              </w:rPr>
            </w:pPr>
            <w:r w:rsidRPr="00D47C32">
              <w:rPr>
                <w:b/>
              </w:rPr>
              <w:lastRenderedPageBreak/>
              <w:t>Table – Granular Bedding Material Gradings</w:t>
            </w:r>
          </w:p>
        </w:tc>
      </w:tr>
      <w:tr w:rsidR="009838DF" w14:paraId="2CAA8D29" w14:textId="77777777" w:rsidTr="00F85071">
        <w:tc>
          <w:tcPr>
            <w:tcW w:w="1667" w:type="pct"/>
            <w:vMerge w:val="restart"/>
            <w:tcBorders>
              <w:top w:val="single" w:sz="4" w:space="0" w:color="auto"/>
              <w:left w:val="single" w:sz="2" w:space="0" w:color="auto"/>
              <w:bottom w:val="single" w:sz="2" w:space="0" w:color="auto"/>
              <w:right w:val="single" w:sz="4" w:space="0" w:color="auto"/>
            </w:tcBorders>
            <w:vAlign w:val="center"/>
          </w:tcPr>
          <w:p w14:paraId="1F374066" w14:textId="77777777" w:rsidR="002B26B9" w:rsidRPr="00D47C32" w:rsidRDefault="00000000" w:rsidP="00F85071">
            <w:pPr>
              <w:keepNext/>
              <w:keepLines/>
              <w:spacing w:before="40" w:after="40"/>
              <w:rPr>
                <w:b/>
              </w:rPr>
            </w:pPr>
            <w:r w:rsidRPr="00D47C32">
              <w:rPr>
                <w:b/>
              </w:rPr>
              <w:t>Sieve Size</w:t>
            </w:r>
          </w:p>
        </w:tc>
        <w:tc>
          <w:tcPr>
            <w:tcW w:w="3333" w:type="pct"/>
            <w:gridSpan w:val="2"/>
            <w:tcBorders>
              <w:top w:val="single" w:sz="4" w:space="0" w:color="auto"/>
              <w:left w:val="nil"/>
              <w:bottom w:val="single" w:sz="2" w:space="0" w:color="auto"/>
              <w:right w:val="single" w:sz="2" w:space="0" w:color="auto"/>
            </w:tcBorders>
            <w:vAlign w:val="center"/>
          </w:tcPr>
          <w:p w14:paraId="25AE5974" w14:textId="77777777" w:rsidR="002B26B9" w:rsidRPr="00D47C32" w:rsidRDefault="00000000" w:rsidP="00F85071">
            <w:pPr>
              <w:keepNext/>
              <w:keepLines/>
              <w:spacing w:before="40" w:after="40"/>
              <w:jc w:val="center"/>
              <w:rPr>
                <w:b/>
              </w:rPr>
            </w:pPr>
            <w:r w:rsidRPr="00D47C32">
              <w:rPr>
                <w:b/>
              </w:rPr>
              <w:t xml:space="preserve">Percentage Passing </w:t>
            </w:r>
            <w:proofErr w:type="gramStart"/>
            <w:r w:rsidRPr="00D47C32">
              <w:rPr>
                <w:b/>
              </w:rPr>
              <w:t>By</w:t>
            </w:r>
            <w:proofErr w:type="gramEnd"/>
            <w:r w:rsidRPr="00D47C32">
              <w:rPr>
                <w:b/>
              </w:rPr>
              <w:t xml:space="preserve"> Weight</w:t>
            </w:r>
          </w:p>
        </w:tc>
      </w:tr>
      <w:tr w:rsidR="009838DF" w14:paraId="0ABEC0E0" w14:textId="77777777" w:rsidTr="00F85071">
        <w:tc>
          <w:tcPr>
            <w:tcW w:w="1667" w:type="pct"/>
            <w:vMerge/>
            <w:tcBorders>
              <w:top w:val="single" w:sz="2" w:space="0" w:color="auto"/>
              <w:left w:val="single" w:sz="2" w:space="0" w:color="auto"/>
              <w:bottom w:val="single" w:sz="2" w:space="0" w:color="auto"/>
              <w:right w:val="single" w:sz="4" w:space="0" w:color="auto"/>
            </w:tcBorders>
            <w:vAlign w:val="center"/>
          </w:tcPr>
          <w:p w14:paraId="25F62574" w14:textId="77777777" w:rsidR="002B26B9" w:rsidRPr="00D47C32" w:rsidRDefault="002B26B9" w:rsidP="00F85071">
            <w:pPr>
              <w:keepNext/>
              <w:keepLines/>
              <w:spacing w:before="40" w:after="40"/>
              <w:rPr>
                <w:b/>
              </w:rPr>
            </w:pPr>
          </w:p>
        </w:tc>
        <w:tc>
          <w:tcPr>
            <w:tcW w:w="1667" w:type="pct"/>
            <w:tcBorders>
              <w:top w:val="single" w:sz="2" w:space="0" w:color="auto"/>
              <w:left w:val="nil"/>
              <w:bottom w:val="single" w:sz="2" w:space="0" w:color="auto"/>
              <w:right w:val="single" w:sz="4" w:space="0" w:color="auto"/>
            </w:tcBorders>
            <w:vAlign w:val="center"/>
          </w:tcPr>
          <w:p w14:paraId="6F079886" w14:textId="77777777" w:rsidR="002B26B9" w:rsidRPr="00D47C32" w:rsidRDefault="00000000" w:rsidP="00F85071">
            <w:pPr>
              <w:keepNext/>
              <w:keepLines/>
              <w:spacing w:before="40" w:after="40"/>
              <w:jc w:val="center"/>
              <w:rPr>
                <w:b/>
              </w:rPr>
            </w:pPr>
            <w:r w:rsidRPr="00D47C32">
              <w:rPr>
                <w:b/>
              </w:rPr>
              <w:t>Type 1A</w:t>
            </w:r>
          </w:p>
        </w:tc>
        <w:tc>
          <w:tcPr>
            <w:tcW w:w="1667" w:type="pct"/>
            <w:tcBorders>
              <w:top w:val="single" w:sz="2" w:space="0" w:color="auto"/>
              <w:left w:val="nil"/>
              <w:bottom w:val="single" w:sz="2" w:space="0" w:color="auto"/>
              <w:right w:val="single" w:sz="2" w:space="0" w:color="auto"/>
            </w:tcBorders>
            <w:vAlign w:val="center"/>
          </w:tcPr>
          <w:p w14:paraId="11732E2A" w14:textId="77777777" w:rsidR="002B26B9" w:rsidRPr="00D47C32" w:rsidRDefault="00000000" w:rsidP="00F85071">
            <w:pPr>
              <w:keepNext/>
              <w:keepLines/>
              <w:spacing w:before="40" w:after="40"/>
              <w:jc w:val="center"/>
              <w:rPr>
                <w:b/>
              </w:rPr>
            </w:pPr>
            <w:r w:rsidRPr="00D47C32">
              <w:rPr>
                <w:b/>
              </w:rPr>
              <w:t>Type 1B</w:t>
            </w:r>
          </w:p>
        </w:tc>
      </w:tr>
      <w:tr w:rsidR="009838DF" w14:paraId="6805C9F5" w14:textId="77777777" w:rsidTr="00F85071">
        <w:tc>
          <w:tcPr>
            <w:tcW w:w="1667" w:type="pct"/>
            <w:tcBorders>
              <w:top w:val="single" w:sz="2" w:space="0" w:color="auto"/>
              <w:left w:val="single" w:sz="2" w:space="0" w:color="auto"/>
              <w:bottom w:val="single" w:sz="2" w:space="0" w:color="auto"/>
              <w:right w:val="single" w:sz="4" w:space="0" w:color="auto"/>
            </w:tcBorders>
            <w:vAlign w:val="center"/>
          </w:tcPr>
          <w:p w14:paraId="52FA0D04" w14:textId="77777777" w:rsidR="002B26B9" w:rsidRPr="00C20555" w:rsidRDefault="00000000" w:rsidP="00F85071">
            <w:pPr>
              <w:keepNext/>
              <w:keepLines/>
              <w:spacing w:before="40" w:after="40"/>
            </w:pPr>
            <w:r w:rsidRPr="00C20555">
              <w:t>9.5 mm</w:t>
            </w:r>
          </w:p>
        </w:tc>
        <w:tc>
          <w:tcPr>
            <w:tcW w:w="1667" w:type="pct"/>
            <w:tcBorders>
              <w:top w:val="single" w:sz="2" w:space="0" w:color="auto"/>
              <w:left w:val="nil"/>
              <w:bottom w:val="single" w:sz="2" w:space="0" w:color="auto"/>
              <w:right w:val="single" w:sz="4" w:space="0" w:color="auto"/>
            </w:tcBorders>
            <w:vAlign w:val="center"/>
          </w:tcPr>
          <w:p w14:paraId="5DD242C5" w14:textId="77777777" w:rsidR="002B26B9" w:rsidRPr="00C20555" w:rsidRDefault="00000000" w:rsidP="00F85071">
            <w:pPr>
              <w:keepNext/>
              <w:keepLines/>
              <w:spacing w:before="40" w:after="40"/>
              <w:jc w:val="center"/>
            </w:pPr>
            <w:r w:rsidRPr="00C20555">
              <w:t>100</w:t>
            </w:r>
          </w:p>
        </w:tc>
        <w:tc>
          <w:tcPr>
            <w:tcW w:w="1667" w:type="pct"/>
            <w:tcBorders>
              <w:top w:val="single" w:sz="2" w:space="0" w:color="auto"/>
              <w:left w:val="nil"/>
              <w:bottom w:val="single" w:sz="2" w:space="0" w:color="auto"/>
              <w:right w:val="single" w:sz="2" w:space="0" w:color="auto"/>
            </w:tcBorders>
            <w:vAlign w:val="center"/>
          </w:tcPr>
          <w:p w14:paraId="6658641E" w14:textId="77777777" w:rsidR="002B26B9" w:rsidRPr="00C20555" w:rsidRDefault="00000000" w:rsidP="00F85071">
            <w:pPr>
              <w:keepNext/>
              <w:keepLines/>
              <w:spacing w:before="40" w:after="40"/>
              <w:jc w:val="center"/>
            </w:pPr>
            <w:r>
              <w:t>-</w:t>
            </w:r>
          </w:p>
        </w:tc>
      </w:tr>
      <w:tr w:rsidR="009838DF" w14:paraId="1C9E79E9" w14:textId="77777777" w:rsidTr="00F85071">
        <w:tc>
          <w:tcPr>
            <w:tcW w:w="1667" w:type="pct"/>
            <w:tcBorders>
              <w:top w:val="single" w:sz="2" w:space="0" w:color="auto"/>
              <w:left w:val="single" w:sz="2" w:space="0" w:color="auto"/>
              <w:bottom w:val="single" w:sz="2" w:space="0" w:color="auto"/>
              <w:right w:val="single" w:sz="4" w:space="0" w:color="auto"/>
            </w:tcBorders>
            <w:vAlign w:val="center"/>
          </w:tcPr>
          <w:p w14:paraId="4121ADE5" w14:textId="77777777" w:rsidR="002B26B9" w:rsidRPr="00C20555" w:rsidRDefault="00000000" w:rsidP="00F85071">
            <w:pPr>
              <w:keepNext/>
              <w:keepLines/>
              <w:spacing w:before="40" w:after="40"/>
            </w:pPr>
            <w:r w:rsidRPr="00C20555">
              <w:t>6.75 mm</w:t>
            </w:r>
          </w:p>
        </w:tc>
        <w:tc>
          <w:tcPr>
            <w:tcW w:w="1667" w:type="pct"/>
            <w:tcBorders>
              <w:top w:val="single" w:sz="2" w:space="0" w:color="auto"/>
              <w:left w:val="nil"/>
              <w:bottom w:val="single" w:sz="2" w:space="0" w:color="auto"/>
              <w:right w:val="single" w:sz="4" w:space="0" w:color="auto"/>
            </w:tcBorders>
            <w:vAlign w:val="center"/>
          </w:tcPr>
          <w:p w14:paraId="441907A1" w14:textId="77777777" w:rsidR="002B26B9" w:rsidRPr="00C20555" w:rsidRDefault="00000000" w:rsidP="00F85071">
            <w:pPr>
              <w:keepNext/>
              <w:keepLines/>
              <w:spacing w:before="40" w:after="40"/>
              <w:jc w:val="center"/>
            </w:pPr>
            <w:r w:rsidRPr="00C20555">
              <w:t>100</w:t>
            </w:r>
          </w:p>
        </w:tc>
        <w:tc>
          <w:tcPr>
            <w:tcW w:w="1667" w:type="pct"/>
            <w:tcBorders>
              <w:top w:val="single" w:sz="2" w:space="0" w:color="auto"/>
              <w:left w:val="nil"/>
              <w:bottom w:val="single" w:sz="2" w:space="0" w:color="auto"/>
              <w:right w:val="single" w:sz="2" w:space="0" w:color="auto"/>
            </w:tcBorders>
            <w:vAlign w:val="center"/>
          </w:tcPr>
          <w:p w14:paraId="0F467260" w14:textId="77777777" w:rsidR="002B26B9" w:rsidRPr="00C20555" w:rsidRDefault="00000000" w:rsidP="00F85071">
            <w:pPr>
              <w:keepNext/>
              <w:keepLines/>
              <w:spacing w:before="40" w:after="40"/>
              <w:jc w:val="center"/>
            </w:pPr>
            <w:r w:rsidRPr="00C20555">
              <w:t>90 – 100</w:t>
            </w:r>
          </w:p>
        </w:tc>
      </w:tr>
      <w:tr w:rsidR="009838DF" w14:paraId="3196F471" w14:textId="77777777" w:rsidTr="00F85071">
        <w:tc>
          <w:tcPr>
            <w:tcW w:w="1667" w:type="pct"/>
            <w:tcBorders>
              <w:top w:val="single" w:sz="2" w:space="0" w:color="auto"/>
              <w:left w:val="single" w:sz="2" w:space="0" w:color="auto"/>
              <w:bottom w:val="single" w:sz="2" w:space="0" w:color="auto"/>
              <w:right w:val="single" w:sz="4" w:space="0" w:color="auto"/>
            </w:tcBorders>
            <w:vAlign w:val="center"/>
          </w:tcPr>
          <w:p w14:paraId="06B7997E" w14:textId="77777777" w:rsidR="002B26B9" w:rsidRPr="00C20555" w:rsidRDefault="00000000" w:rsidP="00F85071">
            <w:pPr>
              <w:keepNext/>
              <w:keepLines/>
              <w:spacing w:before="40" w:after="40"/>
            </w:pPr>
            <w:r w:rsidRPr="00C20555">
              <w:t>2.36 mm</w:t>
            </w:r>
          </w:p>
        </w:tc>
        <w:tc>
          <w:tcPr>
            <w:tcW w:w="1667" w:type="pct"/>
            <w:tcBorders>
              <w:top w:val="single" w:sz="2" w:space="0" w:color="auto"/>
              <w:left w:val="nil"/>
              <w:bottom w:val="single" w:sz="2" w:space="0" w:color="auto"/>
              <w:right w:val="single" w:sz="4" w:space="0" w:color="auto"/>
            </w:tcBorders>
            <w:vAlign w:val="center"/>
          </w:tcPr>
          <w:p w14:paraId="4C8832F1" w14:textId="77777777" w:rsidR="002B26B9" w:rsidRPr="00C20555" w:rsidRDefault="00000000" w:rsidP="00F85071">
            <w:pPr>
              <w:keepNext/>
              <w:keepLines/>
              <w:spacing w:before="40" w:after="40"/>
              <w:jc w:val="center"/>
            </w:pPr>
            <w:r w:rsidRPr="00C20555">
              <w:t>100</w:t>
            </w:r>
          </w:p>
        </w:tc>
        <w:tc>
          <w:tcPr>
            <w:tcW w:w="1667" w:type="pct"/>
            <w:tcBorders>
              <w:top w:val="single" w:sz="2" w:space="0" w:color="auto"/>
              <w:left w:val="nil"/>
              <w:bottom w:val="single" w:sz="2" w:space="0" w:color="auto"/>
              <w:right w:val="single" w:sz="2" w:space="0" w:color="auto"/>
            </w:tcBorders>
            <w:vAlign w:val="center"/>
          </w:tcPr>
          <w:p w14:paraId="20171BEC" w14:textId="77777777" w:rsidR="002B26B9" w:rsidRPr="00C20555" w:rsidRDefault="00000000" w:rsidP="00F85071">
            <w:pPr>
              <w:keepNext/>
              <w:keepLines/>
              <w:spacing w:before="40" w:after="40"/>
              <w:jc w:val="center"/>
            </w:pPr>
            <w:r w:rsidRPr="00C20555">
              <w:t>75 – 100</w:t>
            </w:r>
          </w:p>
        </w:tc>
      </w:tr>
      <w:tr w:rsidR="009838DF" w14:paraId="001A3A6B" w14:textId="77777777" w:rsidTr="00F85071">
        <w:tc>
          <w:tcPr>
            <w:tcW w:w="1667" w:type="pct"/>
            <w:tcBorders>
              <w:top w:val="single" w:sz="2" w:space="0" w:color="auto"/>
              <w:left w:val="single" w:sz="2" w:space="0" w:color="auto"/>
              <w:bottom w:val="single" w:sz="2" w:space="0" w:color="auto"/>
              <w:right w:val="single" w:sz="4" w:space="0" w:color="auto"/>
            </w:tcBorders>
            <w:vAlign w:val="center"/>
          </w:tcPr>
          <w:p w14:paraId="072C6660" w14:textId="77777777" w:rsidR="002B26B9" w:rsidRPr="00C20555" w:rsidRDefault="00000000" w:rsidP="00F85071">
            <w:pPr>
              <w:keepNext/>
              <w:keepLines/>
              <w:spacing w:before="40" w:after="40"/>
            </w:pPr>
            <w:r w:rsidRPr="00C20555">
              <w:t>1.18 mm</w:t>
            </w:r>
          </w:p>
        </w:tc>
        <w:tc>
          <w:tcPr>
            <w:tcW w:w="1667" w:type="pct"/>
            <w:tcBorders>
              <w:top w:val="single" w:sz="2" w:space="0" w:color="auto"/>
              <w:left w:val="nil"/>
              <w:bottom w:val="single" w:sz="2" w:space="0" w:color="auto"/>
              <w:right w:val="single" w:sz="4" w:space="0" w:color="auto"/>
            </w:tcBorders>
            <w:vAlign w:val="center"/>
          </w:tcPr>
          <w:p w14:paraId="4D6023C0" w14:textId="77777777" w:rsidR="002B26B9" w:rsidRPr="00C20555" w:rsidRDefault="00000000" w:rsidP="00F85071">
            <w:pPr>
              <w:keepNext/>
              <w:keepLines/>
              <w:spacing w:before="40" w:after="40"/>
              <w:jc w:val="center"/>
            </w:pPr>
            <w:r w:rsidRPr="00C20555">
              <w:t>95 – 100</w:t>
            </w:r>
          </w:p>
        </w:tc>
        <w:tc>
          <w:tcPr>
            <w:tcW w:w="1667" w:type="pct"/>
            <w:tcBorders>
              <w:top w:val="single" w:sz="2" w:space="0" w:color="auto"/>
              <w:left w:val="nil"/>
              <w:bottom w:val="single" w:sz="2" w:space="0" w:color="auto"/>
              <w:right w:val="single" w:sz="2" w:space="0" w:color="auto"/>
            </w:tcBorders>
            <w:vAlign w:val="center"/>
          </w:tcPr>
          <w:p w14:paraId="7C486366" w14:textId="77777777" w:rsidR="002B26B9" w:rsidRPr="00C20555" w:rsidRDefault="00000000" w:rsidP="00F85071">
            <w:pPr>
              <w:keepNext/>
              <w:keepLines/>
              <w:spacing w:before="40" w:after="40"/>
              <w:jc w:val="center"/>
            </w:pPr>
            <w:r w:rsidRPr="00C20555">
              <w:t>45 – 95</w:t>
            </w:r>
          </w:p>
        </w:tc>
      </w:tr>
      <w:tr w:rsidR="009838DF" w14:paraId="1F4F8F3D" w14:textId="77777777" w:rsidTr="00F85071">
        <w:tc>
          <w:tcPr>
            <w:tcW w:w="1667" w:type="pct"/>
            <w:tcBorders>
              <w:top w:val="single" w:sz="2" w:space="0" w:color="auto"/>
              <w:left w:val="single" w:sz="2" w:space="0" w:color="auto"/>
              <w:bottom w:val="single" w:sz="2" w:space="0" w:color="auto"/>
              <w:right w:val="single" w:sz="4" w:space="0" w:color="auto"/>
            </w:tcBorders>
            <w:vAlign w:val="center"/>
          </w:tcPr>
          <w:p w14:paraId="093FBFD0" w14:textId="77777777" w:rsidR="002B26B9" w:rsidRPr="00C20555" w:rsidRDefault="00000000" w:rsidP="00F85071">
            <w:pPr>
              <w:keepNext/>
              <w:keepLines/>
              <w:spacing w:before="40" w:after="40"/>
            </w:pPr>
            <w:r w:rsidRPr="00C20555">
              <w:t>600 </w:t>
            </w:r>
            <w:proofErr w:type="gramStart"/>
            <w:r w:rsidRPr="00C20555">
              <w:t>um</w:t>
            </w:r>
            <w:proofErr w:type="gramEnd"/>
          </w:p>
        </w:tc>
        <w:tc>
          <w:tcPr>
            <w:tcW w:w="1667" w:type="pct"/>
            <w:tcBorders>
              <w:top w:val="single" w:sz="2" w:space="0" w:color="auto"/>
              <w:left w:val="nil"/>
              <w:bottom w:val="single" w:sz="2" w:space="0" w:color="auto"/>
              <w:right w:val="single" w:sz="4" w:space="0" w:color="auto"/>
            </w:tcBorders>
            <w:vAlign w:val="center"/>
          </w:tcPr>
          <w:p w14:paraId="6DAE5718" w14:textId="77777777" w:rsidR="002B26B9" w:rsidRPr="00C20555" w:rsidRDefault="00000000" w:rsidP="00F85071">
            <w:pPr>
              <w:keepNext/>
              <w:keepLines/>
              <w:spacing w:before="40" w:after="40"/>
              <w:jc w:val="center"/>
            </w:pPr>
            <w:r w:rsidRPr="00C20555">
              <w:t>80 – 100</w:t>
            </w:r>
          </w:p>
        </w:tc>
        <w:tc>
          <w:tcPr>
            <w:tcW w:w="1667" w:type="pct"/>
            <w:tcBorders>
              <w:top w:val="single" w:sz="2" w:space="0" w:color="auto"/>
              <w:left w:val="nil"/>
              <w:bottom w:val="single" w:sz="2" w:space="0" w:color="auto"/>
              <w:right w:val="single" w:sz="2" w:space="0" w:color="auto"/>
            </w:tcBorders>
            <w:vAlign w:val="center"/>
          </w:tcPr>
          <w:p w14:paraId="54501557" w14:textId="77777777" w:rsidR="002B26B9" w:rsidRPr="00C20555" w:rsidRDefault="00000000" w:rsidP="00F85071">
            <w:pPr>
              <w:keepNext/>
              <w:keepLines/>
              <w:spacing w:before="40" w:after="40"/>
              <w:jc w:val="center"/>
            </w:pPr>
            <w:r w:rsidRPr="00C20555">
              <w:t>20 – 80</w:t>
            </w:r>
          </w:p>
        </w:tc>
      </w:tr>
      <w:tr w:rsidR="009838DF" w14:paraId="604272E7" w14:textId="77777777" w:rsidTr="00F85071">
        <w:tc>
          <w:tcPr>
            <w:tcW w:w="1667" w:type="pct"/>
            <w:tcBorders>
              <w:top w:val="single" w:sz="2" w:space="0" w:color="auto"/>
              <w:left w:val="single" w:sz="2" w:space="0" w:color="auto"/>
              <w:bottom w:val="single" w:sz="2" w:space="0" w:color="auto"/>
              <w:right w:val="single" w:sz="4" w:space="0" w:color="auto"/>
            </w:tcBorders>
            <w:vAlign w:val="center"/>
          </w:tcPr>
          <w:p w14:paraId="4A36C876" w14:textId="77777777" w:rsidR="002B26B9" w:rsidRPr="00C20555" w:rsidRDefault="00000000" w:rsidP="00F85071">
            <w:pPr>
              <w:keepNext/>
              <w:keepLines/>
              <w:spacing w:before="40" w:after="40"/>
            </w:pPr>
            <w:r w:rsidRPr="00C20555">
              <w:t>300 </w:t>
            </w:r>
            <w:proofErr w:type="gramStart"/>
            <w:r w:rsidRPr="00C20555">
              <w:t>um</w:t>
            </w:r>
            <w:proofErr w:type="gramEnd"/>
          </w:p>
        </w:tc>
        <w:tc>
          <w:tcPr>
            <w:tcW w:w="1667" w:type="pct"/>
            <w:tcBorders>
              <w:top w:val="single" w:sz="2" w:space="0" w:color="auto"/>
              <w:left w:val="nil"/>
              <w:bottom w:val="single" w:sz="2" w:space="0" w:color="auto"/>
              <w:right w:val="single" w:sz="4" w:space="0" w:color="auto"/>
            </w:tcBorders>
            <w:vAlign w:val="center"/>
          </w:tcPr>
          <w:p w14:paraId="32B544A3" w14:textId="77777777" w:rsidR="002B26B9" w:rsidRPr="00C20555" w:rsidRDefault="00000000" w:rsidP="00F85071">
            <w:pPr>
              <w:keepNext/>
              <w:keepLines/>
              <w:spacing w:before="40" w:after="40"/>
              <w:jc w:val="center"/>
            </w:pPr>
            <w:r w:rsidRPr="00C20555">
              <w:t>40 – 80</w:t>
            </w:r>
          </w:p>
        </w:tc>
        <w:tc>
          <w:tcPr>
            <w:tcW w:w="1667" w:type="pct"/>
            <w:tcBorders>
              <w:top w:val="single" w:sz="2" w:space="0" w:color="auto"/>
              <w:left w:val="nil"/>
              <w:bottom w:val="single" w:sz="2" w:space="0" w:color="auto"/>
              <w:right w:val="single" w:sz="2" w:space="0" w:color="auto"/>
            </w:tcBorders>
            <w:vAlign w:val="center"/>
          </w:tcPr>
          <w:p w14:paraId="6F16FF06" w14:textId="77777777" w:rsidR="002B26B9" w:rsidRPr="00C20555" w:rsidRDefault="00000000" w:rsidP="00F85071">
            <w:pPr>
              <w:keepNext/>
              <w:keepLines/>
              <w:spacing w:before="40" w:after="40"/>
              <w:jc w:val="center"/>
            </w:pPr>
            <w:r w:rsidRPr="00C20555">
              <w:t>5 – 40</w:t>
            </w:r>
          </w:p>
        </w:tc>
      </w:tr>
      <w:tr w:rsidR="009838DF" w14:paraId="480292F3" w14:textId="77777777" w:rsidTr="00F85071">
        <w:tc>
          <w:tcPr>
            <w:tcW w:w="1667" w:type="pct"/>
            <w:tcBorders>
              <w:top w:val="single" w:sz="2" w:space="0" w:color="auto"/>
              <w:left w:val="single" w:sz="2" w:space="0" w:color="auto"/>
              <w:bottom w:val="single" w:sz="2" w:space="0" w:color="auto"/>
              <w:right w:val="single" w:sz="4" w:space="0" w:color="auto"/>
            </w:tcBorders>
            <w:vAlign w:val="center"/>
          </w:tcPr>
          <w:p w14:paraId="703EED25" w14:textId="77777777" w:rsidR="002B26B9" w:rsidRPr="00C20555" w:rsidRDefault="00000000" w:rsidP="00F85071">
            <w:pPr>
              <w:keepNext/>
              <w:keepLines/>
              <w:spacing w:before="40" w:after="40"/>
            </w:pPr>
            <w:r w:rsidRPr="00C20555">
              <w:t>150 </w:t>
            </w:r>
            <w:proofErr w:type="gramStart"/>
            <w:r w:rsidRPr="00C20555">
              <w:t>um</w:t>
            </w:r>
            <w:proofErr w:type="gramEnd"/>
          </w:p>
        </w:tc>
        <w:tc>
          <w:tcPr>
            <w:tcW w:w="1667" w:type="pct"/>
            <w:tcBorders>
              <w:top w:val="single" w:sz="2" w:space="0" w:color="auto"/>
              <w:left w:val="nil"/>
              <w:bottom w:val="single" w:sz="2" w:space="0" w:color="auto"/>
              <w:right w:val="single" w:sz="4" w:space="0" w:color="auto"/>
            </w:tcBorders>
            <w:vAlign w:val="center"/>
          </w:tcPr>
          <w:p w14:paraId="391C8D7E" w14:textId="77777777" w:rsidR="002B26B9" w:rsidRPr="00C20555" w:rsidRDefault="00000000" w:rsidP="00F85071">
            <w:pPr>
              <w:keepNext/>
              <w:keepLines/>
              <w:spacing w:before="40" w:after="40"/>
              <w:jc w:val="center"/>
            </w:pPr>
            <w:r w:rsidRPr="00C20555">
              <w:t>0 – 6</w:t>
            </w:r>
          </w:p>
        </w:tc>
        <w:tc>
          <w:tcPr>
            <w:tcW w:w="1667" w:type="pct"/>
            <w:tcBorders>
              <w:top w:val="single" w:sz="2" w:space="0" w:color="auto"/>
              <w:left w:val="nil"/>
              <w:bottom w:val="single" w:sz="2" w:space="0" w:color="auto"/>
              <w:right w:val="single" w:sz="2" w:space="0" w:color="auto"/>
            </w:tcBorders>
            <w:vAlign w:val="center"/>
          </w:tcPr>
          <w:p w14:paraId="176CE7BA" w14:textId="77777777" w:rsidR="002B26B9" w:rsidRPr="00C20555" w:rsidRDefault="00000000" w:rsidP="00F85071">
            <w:pPr>
              <w:keepNext/>
              <w:keepLines/>
              <w:spacing w:before="40" w:after="40"/>
              <w:jc w:val="center"/>
            </w:pPr>
            <w:r w:rsidRPr="00C20555">
              <w:t>0 – 6</w:t>
            </w:r>
          </w:p>
        </w:tc>
      </w:tr>
      <w:tr w:rsidR="009838DF" w14:paraId="0BDEC273" w14:textId="77777777" w:rsidTr="00F85071">
        <w:tc>
          <w:tcPr>
            <w:tcW w:w="1667" w:type="pct"/>
            <w:tcBorders>
              <w:top w:val="single" w:sz="2" w:space="0" w:color="auto"/>
              <w:left w:val="single" w:sz="2" w:space="0" w:color="auto"/>
              <w:bottom w:val="single" w:sz="4" w:space="0" w:color="auto"/>
              <w:right w:val="single" w:sz="4" w:space="0" w:color="auto"/>
            </w:tcBorders>
            <w:vAlign w:val="center"/>
          </w:tcPr>
          <w:p w14:paraId="25CC5FF4" w14:textId="77777777" w:rsidR="002B26B9" w:rsidRPr="00C20555" w:rsidRDefault="00000000" w:rsidP="00F85071">
            <w:pPr>
              <w:spacing w:before="40" w:after="40"/>
            </w:pPr>
            <w:r w:rsidRPr="00C20555">
              <w:t>75 </w:t>
            </w:r>
            <w:proofErr w:type="gramStart"/>
            <w:r w:rsidRPr="00C20555">
              <w:t>um</w:t>
            </w:r>
            <w:proofErr w:type="gramEnd"/>
          </w:p>
        </w:tc>
        <w:tc>
          <w:tcPr>
            <w:tcW w:w="1667" w:type="pct"/>
            <w:tcBorders>
              <w:top w:val="single" w:sz="2" w:space="0" w:color="auto"/>
              <w:left w:val="nil"/>
              <w:bottom w:val="single" w:sz="4" w:space="0" w:color="auto"/>
              <w:right w:val="single" w:sz="4" w:space="0" w:color="auto"/>
            </w:tcBorders>
            <w:vAlign w:val="center"/>
          </w:tcPr>
          <w:p w14:paraId="2C89C7CB" w14:textId="77777777" w:rsidR="002B26B9" w:rsidRPr="00C20555" w:rsidRDefault="00000000" w:rsidP="00F85071">
            <w:pPr>
              <w:spacing w:before="40" w:after="40"/>
              <w:jc w:val="center"/>
            </w:pPr>
            <w:r w:rsidRPr="00C20555">
              <w:t>0 – 6</w:t>
            </w:r>
          </w:p>
        </w:tc>
        <w:tc>
          <w:tcPr>
            <w:tcW w:w="1667" w:type="pct"/>
            <w:tcBorders>
              <w:top w:val="single" w:sz="2" w:space="0" w:color="auto"/>
              <w:left w:val="nil"/>
              <w:bottom w:val="single" w:sz="4" w:space="0" w:color="auto"/>
              <w:right w:val="single" w:sz="2" w:space="0" w:color="auto"/>
            </w:tcBorders>
            <w:vAlign w:val="center"/>
          </w:tcPr>
          <w:p w14:paraId="3CC27A68" w14:textId="77777777" w:rsidR="002B26B9" w:rsidRPr="00C20555" w:rsidRDefault="00000000" w:rsidP="00F85071">
            <w:pPr>
              <w:spacing w:before="40" w:after="40"/>
              <w:jc w:val="center"/>
            </w:pPr>
            <w:r w:rsidRPr="00C20555">
              <w:t>0 </w:t>
            </w:r>
            <w:r w:rsidRPr="00C20555">
              <w:noBreakHyphen/>
              <w:t> 6</w:t>
            </w:r>
          </w:p>
        </w:tc>
      </w:tr>
    </w:tbl>
    <w:p w14:paraId="7BD66102" w14:textId="77777777" w:rsidR="002B26B9" w:rsidRDefault="002B26B9" w:rsidP="002B26B9"/>
    <w:p w14:paraId="6A548282" w14:textId="77777777" w:rsidR="002B26B9" w:rsidRDefault="00000000" w:rsidP="002B26B9">
      <w:r w:rsidRPr="00C20555">
        <w:t xml:space="preserve">Linear shrinkage of materials passing a </w:t>
      </w:r>
      <w:proofErr w:type="gramStart"/>
      <w:r w:rsidRPr="00C20555">
        <w:t>425 um</w:t>
      </w:r>
      <w:proofErr w:type="gramEnd"/>
      <w:r w:rsidRPr="00C20555">
        <w:t xml:space="preserve"> sieve to be less than 2.5%.</w:t>
      </w:r>
    </w:p>
    <w:p w14:paraId="471FADF0" w14:textId="77777777" w:rsidR="002B26B9" w:rsidRDefault="00000000" w:rsidP="002B26B9">
      <w:pPr>
        <w:pStyle w:val="Heading2"/>
        <w:keepLines/>
        <w:ind w:left="612" w:hanging="612"/>
      </w:pPr>
      <w:r>
        <w:t>End Caps</w:t>
      </w:r>
    </w:p>
    <w:p w14:paraId="25609B91" w14:textId="77777777" w:rsidR="002B26B9" w:rsidRDefault="00000000" w:rsidP="002B26B9">
      <w:pPr>
        <w:keepNext/>
        <w:keepLines/>
      </w:pPr>
      <w:r>
        <w:t>Fit end caps to a bored passage if services will not be installed in the passage on the day it is bored.</w:t>
      </w:r>
    </w:p>
    <w:p w14:paraId="063CD92E" w14:textId="77777777" w:rsidR="002B26B9" w:rsidRDefault="00000000" w:rsidP="002B26B9">
      <w:pPr>
        <w:keepNext/>
        <w:keepLines/>
      </w:pPr>
      <w:r>
        <w:t>Fit end caps to pipe casing if services will not be installed in the pipe casing on the day it is bored/installed.</w:t>
      </w:r>
    </w:p>
    <w:p w14:paraId="67646278" w14:textId="77777777" w:rsidR="002B26B9" w:rsidRDefault="00000000" w:rsidP="002B26B9">
      <w:r>
        <w:t>Plug ends of bored passages around the installed services after installation, testing, and commissioning of the services is complete. Use an appropriate plugging material which is compatible with the materials of the installed services with which the plugging material will come into contact.</w:t>
      </w:r>
    </w:p>
    <w:p w14:paraId="11228E9B" w14:textId="77777777" w:rsidR="00B47CF3" w:rsidRDefault="00B47CF3" w:rsidP="00B47CF3"/>
    <w:p w14:paraId="75C59132" w14:textId="77777777" w:rsidR="00E22E2D" w:rsidRPr="00B47CF3" w:rsidRDefault="00E22E2D" w:rsidP="00B47CF3"/>
    <w:p w14:paraId="3760108B" w14:textId="77777777" w:rsidR="00194FCA" w:rsidRPr="00C6031C" w:rsidRDefault="00000000" w:rsidP="00C6031C">
      <w:pPr>
        <w:pStyle w:val="Heading1"/>
      </w:pPr>
      <w:bookmarkStart w:id="1439" w:name="_Toc256000024"/>
      <w:bookmarkStart w:id="1440" w:name="_Toc134020443"/>
      <w:r w:rsidRPr="00C6031C">
        <w:t>Protective Coatings</w:t>
      </w:r>
      <w:bookmarkEnd w:id="1439"/>
      <w:bookmarkEnd w:id="1440"/>
    </w:p>
    <w:p w14:paraId="7B677531" w14:textId="77777777" w:rsidR="00A860A0" w:rsidRPr="00AB60A6" w:rsidRDefault="00000000" w:rsidP="00A860A0">
      <w:r>
        <w:t>DIPL Roadworks Master – January 2024</w:t>
      </w:r>
    </w:p>
    <w:p w14:paraId="4B07CAB1" w14:textId="77777777" w:rsidR="00A860A0" w:rsidRPr="00C6031C" w:rsidRDefault="00000000" w:rsidP="00C6031C">
      <w:pPr>
        <w:pStyle w:val="Heading2"/>
      </w:pPr>
      <w:r w:rsidRPr="00C6031C">
        <w:t>Standards, Publications, Legislation, and Codes</w:t>
      </w:r>
    </w:p>
    <w:p w14:paraId="04F7C5BE" w14:textId="77777777" w:rsidR="00A860A0" w:rsidRPr="009A7C12" w:rsidRDefault="00000000" w:rsidP="00A860A0">
      <w:r w:rsidRPr="009A7C12">
        <w:t>All materials and work shall comply with the latest issue of the relevant codes and standards. Some sta</w:t>
      </w:r>
      <w:r>
        <w:t>ndards and codes are listed below</w:t>
      </w:r>
      <w:r w:rsidRPr="009A7C12">
        <w:t>.</w:t>
      </w:r>
    </w:p>
    <w:p w14:paraId="3069AA8B" w14:textId="77777777" w:rsidR="00A860A0" w:rsidRDefault="00000000" w:rsidP="00A860A0">
      <w:r w:rsidRPr="009A7C12">
        <w:t>When conflict arises between the requirements in the manufacturer’s data sheets or recommendations and the specification, the highest standard shall be adopted as directed by the Superintendent.</w:t>
      </w:r>
    </w:p>
    <w:p w14:paraId="60C069E4" w14:textId="77777777" w:rsidR="00A860A0" w:rsidRPr="00C6031C" w:rsidRDefault="00000000" w:rsidP="00C6031C">
      <w:pPr>
        <w:pStyle w:val="Heading3"/>
      </w:pPr>
      <w:r w:rsidRPr="00C6031C">
        <w:t>Australian Standards</w:t>
      </w:r>
    </w:p>
    <w:tbl>
      <w:tblPr>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2547"/>
        <w:gridCol w:w="7761"/>
      </w:tblGrid>
      <w:tr w:rsidR="009838DF" w14:paraId="525EABCD" w14:textId="77777777" w:rsidTr="003E3A26">
        <w:trPr>
          <w:tblHeader/>
        </w:trPr>
        <w:tc>
          <w:tcPr>
            <w:tcW w:w="10308" w:type="dxa"/>
            <w:gridSpan w:val="2"/>
          </w:tcPr>
          <w:p w14:paraId="50AB3009" w14:textId="77777777" w:rsidR="00A860A0" w:rsidRPr="002E7428" w:rsidRDefault="00000000" w:rsidP="003E3A26">
            <w:r>
              <w:rPr>
                <w:b/>
              </w:rPr>
              <w:t>Table – Australian Standards</w:t>
            </w:r>
          </w:p>
        </w:tc>
      </w:tr>
      <w:tr w:rsidR="009838DF" w14:paraId="165A452E" w14:textId="77777777" w:rsidTr="003E3A26">
        <w:trPr>
          <w:tblHeader/>
        </w:trPr>
        <w:tc>
          <w:tcPr>
            <w:tcW w:w="10308" w:type="dxa"/>
            <w:gridSpan w:val="2"/>
          </w:tcPr>
          <w:p w14:paraId="14F1ABD8" w14:textId="77777777" w:rsidR="00A860A0" w:rsidRPr="002E7428" w:rsidRDefault="00000000" w:rsidP="003E3A26">
            <w:r>
              <w:t>Use Standards, and their amendments, current as at the date for the close of tenders except where different editions and/or amendments are required by statutory authorities</w:t>
            </w:r>
            <w:r w:rsidRPr="00B019AC">
              <w:rPr>
                <w:rFonts w:cs="Arial"/>
              </w:rPr>
              <w:t>, including, but not limited to, NATA and the National Construction Code including</w:t>
            </w:r>
            <w:r>
              <w:rPr>
                <w:rFonts w:cs="Arial"/>
              </w:rPr>
              <w:t xml:space="preserve"> the Building Code of Australia</w:t>
            </w:r>
            <w:r>
              <w:t>.</w:t>
            </w:r>
          </w:p>
        </w:tc>
      </w:tr>
      <w:tr w:rsidR="009838DF" w14:paraId="661FD712" w14:textId="77777777" w:rsidTr="003E3A26">
        <w:trPr>
          <w:tblHeader/>
        </w:trPr>
        <w:tc>
          <w:tcPr>
            <w:tcW w:w="2547" w:type="dxa"/>
          </w:tcPr>
          <w:p w14:paraId="201CA2AC" w14:textId="77777777" w:rsidR="00A860A0" w:rsidRPr="00465317" w:rsidRDefault="00000000" w:rsidP="003E3A26">
            <w:pPr>
              <w:rPr>
                <w:b/>
              </w:rPr>
            </w:pPr>
            <w:r>
              <w:rPr>
                <w:b/>
              </w:rPr>
              <w:t>Designation</w:t>
            </w:r>
          </w:p>
        </w:tc>
        <w:tc>
          <w:tcPr>
            <w:tcW w:w="7761" w:type="dxa"/>
          </w:tcPr>
          <w:p w14:paraId="0599535D" w14:textId="77777777" w:rsidR="00A860A0" w:rsidRPr="00465317" w:rsidRDefault="00000000" w:rsidP="003E3A26">
            <w:pPr>
              <w:rPr>
                <w:b/>
              </w:rPr>
            </w:pPr>
            <w:r>
              <w:rPr>
                <w:b/>
              </w:rPr>
              <w:t>Title</w:t>
            </w:r>
          </w:p>
        </w:tc>
      </w:tr>
      <w:tr w:rsidR="009838DF" w14:paraId="38031995" w14:textId="77777777" w:rsidTr="003E3A26">
        <w:tc>
          <w:tcPr>
            <w:tcW w:w="2547" w:type="dxa"/>
          </w:tcPr>
          <w:p w14:paraId="6E8AC7E5" w14:textId="77777777" w:rsidR="00A860A0" w:rsidRPr="006F0B90" w:rsidRDefault="00000000" w:rsidP="003E3A26">
            <w:r w:rsidRPr="006F0B90">
              <w:t>AS 1580</w:t>
            </w:r>
          </w:p>
        </w:tc>
        <w:tc>
          <w:tcPr>
            <w:tcW w:w="7761" w:type="dxa"/>
          </w:tcPr>
          <w:p w14:paraId="5D238DC8" w14:textId="77777777" w:rsidR="00A860A0" w:rsidRPr="006F0B90" w:rsidRDefault="00000000" w:rsidP="003E3A26">
            <w:r w:rsidRPr="006F0B90">
              <w:t>Paints and related materials - Methods of test.</w:t>
            </w:r>
          </w:p>
        </w:tc>
      </w:tr>
      <w:tr w:rsidR="009838DF" w14:paraId="28EF9334" w14:textId="77777777" w:rsidTr="003E3A26">
        <w:tc>
          <w:tcPr>
            <w:tcW w:w="2547" w:type="dxa"/>
          </w:tcPr>
          <w:p w14:paraId="69F9407E" w14:textId="77777777" w:rsidR="00A860A0" w:rsidRPr="006F0B90" w:rsidRDefault="00000000" w:rsidP="003E3A26">
            <w:r w:rsidRPr="006F0B90">
              <w:t>AS/NZS 1580.108.1</w:t>
            </w:r>
          </w:p>
        </w:tc>
        <w:tc>
          <w:tcPr>
            <w:tcW w:w="7761" w:type="dxa"/>
          </w:tcPr>
          <w:p w14:paraId="1A2C1A09" w14:textId="77777777" w:rsidR="00A860A0" w:rsidRPr="000309DD" w:rsidRDefault="00000000">
            <w:pPr>
              <w:pStyle w:val="ListParagraph"/>
              <w:numPr>
                <w:ilvl w:val="0"/>
                <w:numId w:val="198"/>
              </w:numPr>
            </w:pPr>
            <w:r w:rsidRPr="000309DD">
              <w:t xml:space="preserve">Determination of dry film thickness on metallic substrates - </w:t>
            </w:r>
            <w:proofErr w:type="gramStart"/>
            <w:r w:rsidRPr="000309DD">
              <w:t>Non- destructive</w:t>
            </w:r>
            <w:proofErr w:type="gramEnd"/>
            <w:r w:rsidRPr="000309DD">
              <w:t xml:space="preserve"> methods.</w:t>
            </w:r>
          </w:p>
        </w:tc>
      </w:tr>
      <w:tr w:rsidR="009838DF" w14:paraId="2DAE74B0" w14:textId="77777777" w:rsidTr="003E3A26">
        <w:tc>
          <w:tcPr>
            <w:tcW w:w="2547" w:type="dxa"/>
          </w:tcPr>
          <w:p w14:paraId="09EEF3C2" w14:textId="77777777" w:rsidR="00A860A0" w:rsidRPr="006F0B90" w:rsidRDefault="00000000" w:rsidP="003E3A26">
            <w:r w:rsidRPr="006F0B90">
              <w:lastRenderedPageBreak/>
              <w:t>AS 1627</w:t>
            </w:r>
          </w:p>
        </w:tc>
        <w:tc>
          <w:tcPr>
            <w:tcW w:w="7761" w:type="dxa"/>
          </w:tcPr>
          <w:p w14:paraId="2F09FFFE" w14:textId="77777777" w:rsidR="00A860A0" w:rsidRPr="006F0B90" w:rsidRDefault="00000000" w:rsidP="003E3A26">
            <w:r w:rsidRPr="006F0B90">
              <w:t>Metal finishing - Preparation and pretreatment of surfaces. (Code of Practice for Preparation and Pretreatment of Metal Surfaces prior to Protective Coating).</w:t>
            </w:r>
          </w:p>
        </w:tc>
      </w:tr>
      <w:tr w:rsidR="009838DF" w14:paraId="108D8311" w14:textId="77777777" w:rsidTr="003E3A26">
        <w:tc>
          <w:tcPr>
            <w:tcW w:w="2547" w:type="dxa"/>
          </w:tcPr>
          <w:p w14:paraId="18BF4D5F" w14:textId="77777777" w:rsidR="00A860A0" w:rsidRPr="006F0B90" w:rsidRDefault="00000000" w:rsidP="003E3A26">
            <w:r w:rsidRPr="006F0B90">
              <w:t>AS 1627.1</w:t>
            </w:r>
          </w:p>
        </w:tc>
        <w:tc>
          <w:tcPr>
            <w:tcW w:w="7761" w:type="dxa"/>
          </w:tcPr>
          <w:p w14:paraId="7E07E949" w14:textId="77777777" w:rsidR="00A860A0" w:rsidRPr="000309DD" w:rsidRDefault="00000000">
            <w:pPr>
              <w:pStyle w:val="ListParagraph"/>
              <w:numPr>
                <w:ilvl w:val="0"/>
                <w:numId w:val="199"/>
              </w:numPr>
            </w:pPr>
            <w:r w:rsidRPr="000309DD">
              <w:t>Removal of oil, grease and related contamination.</w:t>
            </w:r>
          </w:p>
        </w:tc>
      </w:tr>
      <w:tr w:rsidR="009838DF" w14:paraId="00B78183" w14:textId="77777777" w:rsidTr="003E3A26">
        <w:tc>
          <w:tcPr>
            <w:tcW w:w="2547" w:type="dxa"/>
          </w:tcPr>
          <w:p w14:paraId="1FE9EC3C" w14:textId="77777777" w:rsidR="00A860A0" w:rsidRPr="006F0B90" w:rsidRDefault="00000000" w:rsidP="003E3A26">
            <w:r w:rsidRPr="006F0B90">
              <w:t>AS 1627.2</w:t>
            </w:r>
          </w:p>
        </w:tc>
        <w:tc>
          <w:tcPr>
            <w:tcW w:w="7761" w:type="dxa"/>
          </w:tcPr>
          <w:p w14:paraId="6C187117" w14:textId="77777777" w:rsidR="00A860A0" w:rsidRPr="00CA4A9C" w:rsidRDefault="00000000">
            <w:pPr>
              <w:pStyle w:val="ListParagraph"/>
              <w:numPr>
                <w:ilvl w:val="0"/>
                <w:numId w:val="199"/>
              </w:numPr>
            </w:pPr>
            <w:r w:rsidRPr="000309DD">
              <w:t>Power tool cleanin</w:t>
            </w:r>
            <w:r w:rsidRPr="00CA4A9C">
              <w:t>g.</w:t>
            </w:r>
          </w:p>
        </w:tc>
      </w:tr>
      <w:tr w:rsidR="009838DF" w14:paraId="504E0C0E" w14:textId="77777777" w:rsidTr="003E3A26">
        <w:tc>
          <w:tcPr>
            <w:tcW w:w="2547" w:type="dxa"/>
          </w:tcPr>
          <w:p w14:paraId="1AF01F56" w14:textId="77777777" w:rsidR="00A860A0" w:rsidRPr="006F0B90" w:rsidRDefault="00000000" w:rsidP="003E3A26">
            <w:r w:rsidRPr="006F0B90">
              <w:t>AS 1627.4</w:t>
            </w:r>
          </w:p>
        </w:tc>
        <w:tc>
          <w:tcPr>
            <w:tcW w:w="7761" w:type="dxa"/>
          </w:tcPr>
          <w:p w14:paraId="08EEE82F" w14:textId="77777777" w:rsidR="00A860A0" w:rsidRPr="000309DD" w:rsidRDefault="00000000">
            <w:pPr>
              <w:pStyle w:val="ListParagraph"/>
              <w:numPr>
                <w:ilvl w:val="0"/>
                <w:numId w:val="199"/>
              </w:numPr>
            </w:pPr>
            <w:r w:rsidRPr="000309DD">
              <w:t>Abrasive blast cleaning of steel.</w:t>
            </w:r>
          </w:p>
        </w:tc>
      </w:tr>
      <w:tr w:rsidR="009838DF" w14:paraId="11701B53" w14:textId="77777777" w:rsidTr="003E3A26">
        <w:tc>
          <w:tcPr>
            <w:tcW w:w="2547" w:type="dxa"/>
          </w:tcPr>
          <w:p w14:paraId="5D316763" w14:textId="77777777" w:rsidR="00A860A0" w:rsidRPr="006F0B90" w:rsidRDefault="00000000" w:rsidP="003E3A26">
            <w:r w:rsidRPr="006F0B90">
              <w:t>AS 1627.9</w:t>
            </w:r>
          </w:p>
        </w:tc>
        <w:tc>
          <w:tcPr>
            <w:tcW w:w="7761" w:type="dxa"/>
          </w:tcPr>
          <w:p w14:paraId="4B583182" w14:textId="77777777" w:rsidR="00A860A0" w:rsidRPr="000309DD" w:rsidRDefault="00000000">
            <w:pPr>
              <w:pStyle w:val="ListParagraph"/>
              <w:numPr>
                <w:ilvl w:val="0"/>
                <w:numId w:val="199"/>
              </w:numPr>
            </w:pPr>
            <w:r w:rsidRPr="000309DD">
              <w:t>Pictorial surface preparation standards for painting steel surfaces.</w:t>
            </w:r>
          </w:p>
        </w:tc>
      </w:tr>
      <w:tr w:rsidR="009838DF" w14:paraId="7F29FBAE" w14:textId="77777777" w:rsidTr="003E3A26">
        <w:tc>
          <w:tcPr>
            <w:tcW w:w="2547" w:type="dxa"/>
          </w:tcPr>
          <w:p w14:paraId="14D5037D" w14:textId="77777777" w:rsidR="00A860A0" w:rsidRPr="006F0B90" w:rsidRDefault="00000000" w:rsidP="003E3A26">
            <w:r w:rsidRPr="006F0B90">
              <w:t>AS 1678</w:t>
            </w:r>
          </w:p>
        </w:tc>
        <w:tc>
          <w:tcPr>
            <w:tcW w:w="7761" w:type="dxa"/>
          </w:tcPr>
          <w:p w14:paraId="4AF39F10" w14:textId="77777777" w:rsidR="00A860A0" w:rsidRPr="006F0B90" w:rsidRDefault="00000000" w:rsidP="003E3A26">
            <w:r w:rsidRPr="006F0B90">
              <w:t>Emergency Procedures Guide – Transport.</w:t>
            </w:r>
          </w:p>
        </w:tc>
      </w:tr>
      <w:tr w:rsidR="009838DF" w14:paraId="75007DDF" w14:textId="77777777" w:rsidTr="003E3A26">
        <w:tc>
          <w:tcPr>
            <w:tcW w:w="2547" w:type="dxa"/>
          </w:tcPr>
          <w:p w14:paraId="08A93E5F" w14:textId="77777777" w:rsidR="00A860A0" w:rsidRPr="006F0B90" w:rsidRDefault="00000000" w:rsidP="003E3A26">
            <w:r w:rsidRPr="006F0B90">
              <w:t>AS 1678.3A1</w:t>
            </w:r>
          </w:p>
        </w:tc>
        <w:tc>
          <w:tcPr>
            <w:tcW w:w="7761" w:type="dxa"/>
          </w:tcPr>
          <w:p w14:paraId="5FCA753D" w14:textId="77777777" w:rsidR="00A860A0" w:rsidRPr="000309DD" w:rsidRDefault="00000000">
            <w:pPr>
              <w:pStyle w:val="ListParagraph"/>
              <w:numPr>
                <w:ilvl w:val="0"/>
                <w:numId w:val="199"/>
              </w:numPr>
            </w:pPr>
            <w:r w:rsidRPr="000309DD">
              <w:t>Group Text EPGs for Class 3 substances – Flammable Liquids.</w:t>
            </w:r>
            <w:r>
              <w:t xml:space="preserve"> (Withdrawn, Available)</w:t>
            </w:r>
          </w:p>
        </w:tc>
      </w:tr>
      <w:tr w:rsidR="009838DF" w14:paraId="7DF1E36D" w14:textId="77777777" w:rsidTr="003E3A26">
        <w:tc>
          <w:tcPr>
            <w:tcW w:w="2547" w:type="dxa"/>
          </w:tcPr>
          <w:p w14:paraId="2EE9D69D" w14:textId="77777777" w:rsidR="00A860A0" w:rsidRPr="006F0B90" w:rsidRDefault="00000000" w:rsidP="003E3A26">
            <w:r w:rsidRPr="006F0B90">
              <w:t>AS 1940</w:t>
            </w:r>
          </w:p>
        </w:tc>
        <w:tc>
          <w:tcPr>
            <w:tcW w:w="7761" w:type="dxa"/>
          </w:tcPr>
          <w:p w14:paraId="5BDB0F96" w14:textId="77777777" w:rsidR="00A860A0" w:rsidRPr="006F0B90" w:rsidRDefault="00000000" w:rsidP="003E3A26">
            <w:r w:rsidRPr="006F0B90">
              <w:t>The Storage and Handling of Flammable and Combustible Liquids.</w:t>
            </w:r>
          </w:p>
        </w:tc>
      </w:tr>
      <w:tr w:rsidR="009838DF" w14:paraId="4B7BE42B" w14:textId="77777777" w:rsidTr="003E3A26">
        <w:tc>
          <w:tcPr>
            <w:tcW w:w="2547" w:type="dxa"/>
          </w:tcPr>
          <w:p w14:paraId="43AEC90E" w14:textId="77777777" w:rsidR="00A860A0" w:rsidRPr="006F0B90" w:rsidRDefault="00000000" w:rsidP="003E3A26">
            <w:r w:rsidRPr="006F0B90">
              <w:t>AS/NZS 2311</w:t>
            </w:r>
          </w:p>
        </w:tc>
        <w:tc>
          <w:tcPr>
            <w:tcW w:w="7761" w:type="dxa"/>
          </w:tcPr>
          <w:p w14:paraId="2363ECB0" w14:textId="77777777" w:rsidR="00A860A0" w:rsidRPr="006F0B90" w:rsidRDefault="00000000" w:rsidP="003E3A26">
            <w:r w:rsidRPr="006F0B90">
              <w:t>Guide to the Painting of Buildings.</w:t>
            </w:r>
          </w:p>
        </w:tc>
      </w:tr>
      <w:tr w:rsidR="009838DF" w14:paraId="0793E0FE" w14:textId="77777777" w:rsidTr="003E3A26">
        <w:tc>
          <w:tcPr>
            <w:tcW w:w="2547" w:type="dxa"/>
          </w:tcPr>
          <w:p w14:paraId="6AED235B" w14:textId="77777777" w:rsidR="00A860A0" w:rsidRPr="006F0B90" w:rsidRDefault="00000000" w:rsidP="003E3A26">
            <w:r w:rsidRPr="006F0B90">
              <w:t>AS 2312</w:t>
            </w:r>
          </w:p>
        </w:tc>
        <w:tc>
          <w:tcPr>
            <w:tcW w:w="7761" w:type="dxa"/>
          </w:tcPr>
          <w:p w14:paraId="26723CD1" w14:textId="77777777" w:rsidR="00A860A0" w:rsidRPr="006F0B90" w:rsidRDefault="00000000" w:rsidP="003E3A26">
            <w:r w:rsidRPr="006F0B90">
              <w:t xml:space="preserve">Guide to the Protection of Structural Steel against atmospheric corrosion </w:t>
            </w:r>
            <w:proofErr w:type="gramStart"/>
            <w:r w:rsidRPr="006F0B90">
              <w:t>by the use of</w:t>
            </w:r>
            <w:proofErr w:type="gramEnd"/>
            <w:r w:rsidRPr="006F0B90">
              <w:t xml:space="preserve"> protective coatings.</w:t>
            </w:r>
          </w:p>
        </w:tc>
      </w:tr>
      <w:tr w:rsidR="009838DF" w14:paraId="118EF4CA" w14:textId="77777777" w:rsidTr="003E3A26">
        <w:tc>
          <w:tcPr>
            <w:tcW w:w="2547" w:type="dxa"/>
          </w:tcPr>
          <w:p w14:paraId="4F2B1330" w14:textId="77777777" w:rsidR="00A860A0" w:rsidRPr="006F0B90" w:rsidRDefault="00000000" w:rsidP="003E3A26">
            <w:r w:rsidRPr="006F0B90">
              <w:t>AS 2312.1</w:t>
            </w:r>
          </w:p>
        </w:tc>
        <w:tc>
          <w:tcPr>
            <w:tcW w:w="7761" w:type="dxa"/>
          </w:tcPr>
          <w:p w14:paraId="428C0B01" w14:textId="77777777" w:rsidR="00A860A0" w:rsidRPr="00BA01F5" w:rsidRDefault="00000000">
            <w:pPr>
              <w:pStyle w:val="ListParagraph"/>
              <w:numPr>
                <w:ilvl w:val="0"/>
                <w:numId w:val="199"/>
              </w:numPr>
            </w:pPr>
            <w:r w:rsidRPr="000309DD">
              <w:t>Paint coatin</w:t>
            </w:r>
            <w:r w:rsidRPr="00BA01F5">
              <w:t>gs.</w:t>
            </w:r>
          </w:p>
        </w:tc>
      </w:tr>
      <w:tr w:rsidR="009838DF" w14:paraId="62C54B6E" w14:textId="77777777" w:rsidTr="003E3A26">
        <w:tc>
          <w:tcPr>
            <w:tcW w:w="2547" w:type="dxa"/>
          </w:tcPr>
          <w:p w14:paraId="3451B18A" w14:textId="77777777" w:rsidR="00A860A0" w:rsidRPr="006F0B90" w:rsidRDefault="00000000" w:rsidP="003E3A26">
            <w:r w:rsidRPr="006F0B90">
              <w:t>AS 2700</w:t>
            </w:r>
          </w:p>
        </w:tc>
        <w:tc>
          <w:tcPr>
            <w:tcW w:w="7761" w:type="dxa"/>
          </w:tcPr>
          <w:p w14:paraId="3D14D1E6" w14:textId="77777777" w:rsidR="00A860A0" w:rsidRPr="006F0B90" w:rsidRDefault="00000000" w:rsidP="003E3A26">
            <w:r w:rsidRPr="006F0B90">
              <w:t>Colours for General Purposes.</w:t>
            </w:r>
          </w:p>
        </w:tc>
      </w:tr>
      <w:tr w:rsidR="009838DF" w14:paraId="43E3DEDB" w14:textId="77777777" w:rsidTr="003E3A26">
        <w:tc>
          <w:tcPr>
            <w:tcW w:w="2547" w:type="dxa"/>
          </w:tcPr>
          <w:p w14:paraId="45EBA3DC" w14:textId="77777777" w:rsidR="00A860A0" w:rsidRPr="006F0B90" w:rsidRDefault="00000000" w:rsidP="003E3A26">
            <w:r w:rsidRPr="006F0B90">
              <w:t>AS 2865</w:t>
            </w:r>
          </w:p>
        </w:tc>
        <w:tc>
          <w:tcPr>
            <w:tcW w:w="7761" w:type="dxa"/>
          </w:tcPr>
          <w:p w14:paraId="7BFA1426" w14:textId="77777777" w:rsidR="00A860A0" w:rsidRPr="006F0B90" w:rsidRDefault="00000000" w:rsidP="003E3A26">
            <w:r w:rsidRPr="006F0B90">
              <w:t>Confined Spaces.</w:t>
            </w:r>
          </w:p>
        </w:tc>
      </w:tr>
      <w:tr w:rsidR="009838DF" w14:paraId="7EE89EC3" w14:textId="77777777" w:rsidTr="003E3A26">
        <w:tc>
          <w:tcPr>
            <w:tcW w:w="2547" w:type="dxa"/>
          </w:tcPr>
          <w:p w14:paraId="17E94483" w14:textId="77777777" w:rsidR="00A860A0" w:rsidRPr="006F0B90" w:rsidRDefault="00000000" w:rsidP="003E3A26">
            <w:r w:rsidRPr="006F0B90">
              <w:t>AS 3894</w:t>
            </w:r>
            <w:r>
              <w:t> (Series)</w:t>
            </w:r>
          </w:p>
        </w:tc>
        <w:tc>
          <w:tcPr>
            <w:tcW w:w="7761" w:type="dxa"/>
          </w:tcPr>
          <w:p w14:paraId="6AF61DF8" w14:textId="77777777" w:rsidR="00A860A0" w:rsidRPr="006F0B90" w:rsidRDefault="00000000" w:rsidP="003E3A26">
            <w:r w:rsidRPr="006F0B90">
              <w:t xml:space="preserve">Site Testing of Protective Coatings. </w:t>
            </w:r>
          </w:p>
        </w:tc>
      </w:tr>
      <w:tr w:rsidR="009838DF" w14:paraId="5B0B8E49" w14:textId="77777777" w:rsidTr="003E3A26">
        <w:tc>
          <w:tcPr>
            <w:tcW w:w="2547" w:type="dxa"/>
          </w:tcPr>
          <w:p w14:paraId="3D1F9FCB" w14:textId="77777777" w:rsidR="00A860A0" w:rsidRPr="006F0B90" w:rsidRDefault="00000000" w:rsidP="003E3A26">
            <w:r w:rsidRPr="006F0B90">
              <w:t>AS 3894.3</w:t>
            </w:r>
          </w:p>
        </w:tc>
        <w:tc>
          <w:tcPr>
            <w:tcW w:w="7761" w:type="dxa"/>
          </w:tcPr>
          <w:p w14:paraId="0141F974" w14:textId="77777777" w:rsidR="00A860A0" w:rsidRPr="000309DD" w:rsidRDefault="00000000">
            <w:pPr>
              <w:pStyle w:val="ListParagraph"/>
              <w:numPr>
                <w:ilvl w:val="0"/>
                <w:numId w:val="200"/>
              </w:numPr>
            </w:pPr>
            <w:r w:rsidRPr="000309DD">
              <w:t>Determination of dry film thickness.</w:t>
            </w:r>
          </w:p>
        </w:tc>
      </w:tr>
      <w:tr w:rsidR="009838DF" w14:paraId="6D3F86D5" w14:textId="77777777" w:rsidTr="003E3A26">
        <w:tc>
          <w:tcPr>
            <w:tcW w:w="2547" w:type="dxa"/>
          </w:tcPr>
          <w:p w14:paraId="655E7ABC" w14:textId="77777777" w:rsidR="00A860A0" w:rsidRPr="006F0B90" w:rsidRDefault="00000000" w:rsidP="003E3A26">
            <w:r w:rsidRPr="006F0B90">
              <w:t>AS 3894.5</w:t>
            </w:r>
          </w:p>
        </w:tc>
        <w:tc>
          <w:tcPr>
            <w:tcW w:w="7761" w:type="dxa"/>
          </w:tcPr>
          <w:p w14:paraId="74975908" w14:textId="77777777" w:rsidR="00A860A0" w:rsidRPr="000309DD" w:rsidRDefault="00000000">
            <w:pPr>
              <w:pStyle w:val="ListParagraph"/>
              <w:numPr>
                <w:ilvl w:val="0"/>
                <w:numId w:val="200"/>
              </w:numPr>
            </w:pPr>
            <w:r w:rsidRPr="000309DD">
              <w:t>Determination of surface profile.</w:t>
            </w:r>
          </w:p>
        </w:tc>
      </w:tr>
      <w:tr w:rsidR="009838DF" w14:paraId="3E53245A" w14:textId="77777777" w:rsidTr="003E3A26">
        <w:tc>
          <w:tcPr>
            <w:tcW w:w="2547" w:type="dxa"/>
          </w:tcPr>
          <w:p w14:paraId="39248E31" w14:textId="77777777" w:rsidR="00A860A0" w:rsidRPr="006F0B90" w:rsidRDefault="00000000" w:rsidP="003E3A26">
            <w:r w:rsidRPr="006F0B90">
              <w:t>AS 3894.10</w:t>
            </w:r>
          </w:p>
        </w:tc>
        <w:tc>
          <w:tcPr>
            <w:tcW w:w="7761" w:type="dxa"/>
          </w:tcPr>
          <w:p w14:paraId="4A6FCE88" w14:textId="77777777" w:rsidR="00A860A0" w:rsidRPr="00BA01F5" w:rsidRDefault="00000000">
            <w:pPr>
              <w:pStyle w:val="ListParagraph"/>
              <w:numPr>
                <w:ilvl w:val="0"/>
                <w:numId w:val="200"/>
              </w:numPr>
            </w:pPr>
            <w:r w:rsidRPr="000309DD">
              <w:t xml:space="preserve">Inspection Report – Daily </w:t>
            </w:r>
            <w:r w:rsidRPr="00BA01F5">
              <w:t>surface and ambient conditions.</w:t>
            </w:r>
          </w:p>
        </w:tc>
      </w:tr>
      <w:tr w:rsidR="009838DF" w14:paraId="6736AD89" w14:textId="77777777" w:rsidTr="003E3A26">
        <w:tc>
          <w:tcPr>
            <w:tcW w:w="2547" w:type="dxa"/>
          </w:tcPr>
          <w:p w14:paraId="16A66E95" w14:textId="77777777" w:rsidR="00A860A0" w:rsidRPr="006F0B90" w:rsidRDefault="00000000" w:rsidP="003E3A26">
            <w:r w:rsidRPr="006F0B90">
              <w:t>AS 3894.11</w:t>
            </w:r>
          </w:p>
        </w:tc>
        <w:tc>
          <w:tcPr>
            <w:tcW w:w="7761" w:type="dxa"/>
          </w:tcPr>
          <w:p w14:paraId="09ED1476" w14:textId="77777777" w:rsidR="00A860A0" w:rsidRPr="000309DD" w:rsidRDefault="00000000">
            <w:pPr>
              <w:pStyle w:val="ListParagraph"/>
              <w:numPr>
                <w:ilvl w:val="0"/>
                <w:numId w:val="200"/>
              </w:numPr>
            </w:pPr>
            <w:r w:rsidRPr="000309DD">
              <w:t>Equipment Report.</w:t>
            </w:r>
          </w:p>
        </w:tc>
      </w:tr>
      <w:tr w:rsidR="009838DF" w14:paraId="03594ECA" w14:textId="77777777" w:rsidTr="003E3A26">
        <w:tc>
          <w:tcPr>
            <w:tcW w:w="2547" w:type="dxa"/>
          </w:tcPr>
          <w:p w14:paraId="37AC433A" w14:textId="77777777" w:rsidR="00A860A0" w:rsidRPr="006F0B90" w:rsidRDefault="00000000" w:rsidP="003E3A26">
            <w:r w:rsidRPr="006F0B90">
              <w:t>AS 3894.12</w:t>
            </w:r>
          </w:p>
        </w:tc>
        <w:tc>
          <w:tcPr>
            <w:tcW w:w="7761" w:type="dxa"/>
          </w:tcPr>
          <w:p w14:paraId="669BD578" w14:textId="77777777" w:rsidR="00A860A0" w:rsidRPr="000309DD" w:rsidRDefault="00000000">
            <w:pPr>
              <w:pStyle w:val="ListParagraph"/>
              <w:numPr>
                <w:ilvl w:val="0"/>
                <w:numId w:val="200"/>
              </w:numPr>
            </w:pPr>
            <w:r w:rsidRPr="000309DD">
              <w:t>Inspection Report – Coating.</w:t>
            </w:r>
          </w:p>
        </w:tc>
      </w:tr>
      <w:tr w:rsidR="009838DF" w14:paraId="5AD0D5AA" w14:textId="77777777" w:rsidTr="003E3A26">
        <w:tc>
          <w:tcPr>
            <w:tcW w:w="2547" w:type="dxa"/>
          </w:tcPr>
          <w:p w14:paraId="143047F8" w14:textId="77777777" w:rsidR="00A860A0" w:rsidRPr="006F0B90" w:rsidRDefault="00000000" w:rsidP="003E3A26">
            <w:r w:rsidRPr="006F0B90">
              <w:t>AS 3894.13</w:t>
            </w:r>
          </w:p>
        </w:tc>
        <w:tc>
          <w:tcPr>
            <w:tcW w:w="7761" w:type="dxa"/>
          </w:tcPr>
          <w:p w14:paraId="1B45AB7F" w14:textId="77777777" w:rsidR="00A860A0" w:rsidRPr="000309DD" w:rsidRDefault="00000000">
            <w:pPr>
              <w:pStyle w:val="ListParagraph"/>
              <w:numPr>
                <w:ilvl w:val="0"/>
                <w:numId w:val="200"/>
              </w:numPr>
            </w:pPr>
            <w:r w:rsidRPr="000309DD">
              <w:t>Inspection Report – Daily blast and paint.</w:t>
            </w:r>
          </w:p>
        </w:tc>
      </w:tr>
      <w:tr w:rsidR="009838DF" w14:paraId="78C67B48" w14:textId="77777777" w:rsidTr="003E3A26">
        <w:tc>
          <w:tcPr>
            <w:tcW w:w="2547" w:type="dxa"/>
          </w:tcPr>
          <w:p w14:paraId="18A1D33F" w14:textId="77777777" w:rsidR="00A860A0" w:rsidRPr="006F0B90" w:rsidRDefault="00000000" w:rsidP="003E3A26">
            <w:r w:rsidRPr="006F0B90">
              <w:t>AS 3894.14</w:t>
            </w:r>
          </w:p>
        </w:tc>
        <w:tc>
          <w:tcPr>
            <w:tcW w:w="7761" w:type="dxa"/>
          </w:tcPr>
          <w:p w14:paraId="1331CE5D" w14:textId="77777777" w:rsidR="00A860A0" w:rsidRPr="000309DD" w:rsidRDefault="00000000">
            <w:pPr>
              <w:pStyle w:val="ListParagraph"/>
              <w:numPr>
                <w:ilvl w:val="0"/>
                <w:numId w:val="200"/>
              </w:numPr>
            </w:pPr>
            <w:r w:rsidRPr="000309DD">
              <w:t>Inspection Report – Daily painting</w:t>
            </w:r>
          </w:p>
        </w:tc>
      </w:tr>
      <w:tr w:rsidR="009838DF" w14:paraId="30124755" w14:textId="77777777" w:rsidTr="003E3A26">
        <w:tc>
          <w:tcPr>
            <w:tcW w:w="2547" w:type="dxa"/>
          </w:tcPr>
          <w:p w14:paraId="71746D84" w14:textId="77777777" w:rsidR="00A860A0" w:rsidRPr="006F0B90" w:rsidRDefault="00000000" w:rsidP="003E3A26">
            <w:r w:rsidRPr="006F0B90">
              <w:t>AS/NZS ISO 9000</w:t>
            </w:r>
          </w:p>
        </w:tc>
        <w:tc>
          <w:tcPr>
            <w:tcW w:w="7761" w:type="dxa"/>
          </w:tcPr>
          <w:p w14:paraId="1A9A649B" w14:textId="77777777" w:rsidR="00A860A0" w:rsidRPr="006F0B90" w:rsidRDefault="00000000" w:rsidP="003E3A26">
            <w:r w:rsidRPr="006F0B90">
              <w:t>Quality management systems - Fundamentals and vocabulary.</w:t>
            </w:r>
          </w:p>
        </w:tc>
      </w:tr>
    </w:tbl>
    <w:p w14:paraId="4847441F" w14:textId="77777777" w:rsidR="00A860A0" w:rsidRPr="00C6031C" w:rsidRDefault="00000000" w:rsidP="00C6031C">
      <w:pPr>
        <w:pStyle w:val="Heading3"/>
      </w:pPr>
      <w:r w:rsidRPr="00C6031C">
        <w:t>APAS</w:t>
      </w:r>
    </w:p>
    <w:p w14:paraId="710D3499" w14:textId="77777777" w:rsidR="00A860A0" w:rsidRDefault="00000000" w:rsidP="00A860A0">
      <w:pPr>
        <w:rPr>
          <w:lang w:val="en-US"/>
        </w:rPr>
      </w:pPr>
      <w:r>
        <w:rPr>
          <w:lang w:val="en-US"/>
        </w:rPr>
        <w:t>APAS Specification 2908</w:t>
      </w:r>
      <w:r>
        <w:rPr>
          <w:lang w:val="en-US"/>
        </w:rPr>
        <w:tab/>
        <w:t>Inorganic zinc coating for protection of steel</w:t>
      </w:r>
    </w:p>
    <w:p w14:paraId="22A7BB88" w14:textId="77777777" w:rsidR="00A860A0" w:rsidRPr="00336FA4" w:rsidRDefault="00000000" w:rsidP="00A860A0">
      <w:pPr>
        <w:rPr>
          <w:lang w:val="en-US"/>
        </w:rPr>
      </w:pPr>
      <w:r>
        <w:rPr>
          <w:lang w:val="en-US"/>
        </w:rPr>
        <w:t>APAS Specification 2971</w:t>
      </w:r>
      <w:r>
        <w:rPr>
          <w:lang w:val="en-US"/>
        </w:rPr>
        <w:tab/>
        <w:t>Epoxy two-pack durable primer for protection of steel in atmosphere</w:t>
      </w:r>
    </w:p>
    <w:p w14:paraId="17D22441" w14:textId="77777777" w:rsidR="00A860A0" w:rsidRPr="00C6031C" w:rsidRDefault="00000000" w:rsidP="00C6031C">
      <w:pPr>
        <w:pStyle w:val="Heading3"/>
      </w:pPr>
      <w:r w:rsidRPr="00C6031C">
        <w:t>ASTM</w:t>
      </w:r>
    </w:p>
    <w:p w14:paraId="73C58EE7" w14:textId="77777777" w:rsidR="00A860A0" w:rsidRPr="00027D4B" w:rsidRDefault="00000000" w:rsidP="00A860A0">
      <w:r w:rsidRPr="00027D4B">
        <w:t>ASTM D5064</w:t>
      </w:r>
      <w:r>
        <w:tab/>
      </w:r>
      <w:r w:rsidRPr="00027D4B">
        <w:t>Standard Practice for Conducting a Patch Test to Assess Coating</w:t>
      </w:r>
      <w:r>
        <w:t xml:space="preserve"> </w:t>
      </w:r>
      <w:r w:rsidRPr="00027D4B">
        <w:t>Compatibility</w:t>
      </w:r>
      <w:r>
        <w:t>.</w:t>
      </w:r>
    </w:p>
    <w:p w14:paraId="7D082415" w14:textId="77777777" w:rsidR="00A860A0" w:rsidRPr="00C6031C" w:rsidRDefault="00000000" w:rsidP="00C6031C">
      <w:pPr>
        <w:pStyle w:val="Heading3"/>
      </w:pPr>
      <w:r w:rsidRPr="00C6031C">
        <w:t>Legislation</w:t>
      </w:r>
    </w:p>
    <w:p w14:paraId="3C5D36AF" w14:textId="77777777" w:rsidR="00A860A0" w:rsidRPr="00027D4B" w:rsidRDefault="00000000" w:rsidP="00A860A0">
      <w:r w:rsidRPr="00027D4B">
        <w:t>Work Health and Safety (NUL) Act</w:t>
      </w:r>
      <w:r>
        <w:t xml:space="preserve"> 2011.</w:t>
      </w:r>
    </w:p>
    <w:p w14:paraId="5F07B78E" w14:textId="77777777" w:rsidR="00A860A0" w:rsidRPr="00027D4B" w:rsidRDefault="00000000" w:rsidP="00A860A0">
      <w:r w:rsidRPr="00027D4B">
        <w:lastRenderedPageBreak/>
        <w:t>Work Health and Safety (NUL) Regulations</w:t>
      </w:r>
      <w:r>
        <w:t xml:space="preserve"> 2011.</w:t>
      </w:r>
    </w:p>
    <w:p w14:paraId="4619B693" w14:textId="77777777" w:rsidR="00A860A0" w:rsidRPr="00C6031C" w:rsidRDefault="00000000" w:rsidP="00C6031C">
      <w:pPr>
        <w:pStyle w:val="Heading3"/>
      </w:pPr>
      <w:r w:rsidRPr="00C6031C">
        <w:t>Codes</w:t>
      </w:r>
    </w:p>
    <w:p w14:paraId="637E0622" w14:textId="77777777" w:rsidR="00A860A0" w:rsidRPr="00027D4B" w:rsidRDefault="00000000" w:rsidP="00A860A0">
      <w:r w:rsidRPr="00027D4B">
        <w:t>Code of Practice, Abrasive Blasting, Safe Work Australia</w:t>
      </w:r>
      <w:r>
        <w:t>.</w:t>
      </w:r>
    </w:p>
    <w:p w14:paraId="74BE334B" w14:textId="77777777" w:rsidR="00A860A0" w:rsidRPr="00027D4B" w:rsidRDefault="00000000" w:rsidP="00A860A0">
      <w:r w:rsidRPr="00027D4B">
        <w:t>Code of Practice, Managing the Risk of Falls at Workplaces, NT WorkSafe</w:t>
      </w:r>
      <w:r>
        <w:t>.</w:t>
      </w:r>
    </w:p>
    <w:p w14:paraId="3FC2C87F" w14:textId="77777777" w:rsidR="00A860A0" w:rsidRPr="00C6031C" w:rsidRDefault="00000000" w:rsidP="00C6031C">
      <w:pPr>
        <w:pStyle w:val="Heading2"/>
      </w:pPr>
      <w:r w:rsidRPr="00C6031C">
        <w:t>Abbreviations</w:t>
      </w:r>
    </w:p>
    <w:tbl>
      <w:tblPr>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2426"/>
        <w:gridCol w:w="7882"/>
      </w:tblGrid>
      <w:tr w:rsidR="009838DF" w14:paraId="4473E822" w14:textId="77777777" w:rsidTr="003E3A26">
        <w:trPr>
          <w:cantSplit/>
          <w:tblHeader/>
        </w:trPr>
        <w:tc>
          <w:tcPr>
            <w:tcW w:w="9016" w:type="dxa"/>
            <w:gridSpan w:val="2"/>
            <w:vAlign w:val="center"/>
          </w:tcPr>
          <w:p w14:paraId="2E927A8B" w14:textId="77777777" w:rsidR="00A860A0" w:rsidRPr="009517D3" w:rsidRDefault="00000000" w:rsidP="003E3A26">
            <w:pPr>
              <w:rPr>
                <w:rFonts w:eastAsia="Calibri"/>
                <w:lang w:eastAsia="en-US"/>
              </w:rPr>
            </w:pPr>
            <w:r w:rsidRPr="009517D3">
              <w:rPr>
                <w:rFonts w:eastAsia="Calibri" w:cs="Arial"/>
                <w:b/>
                <w:bCs/>
                <w:color w:val="000000"/>
                <w:lang w:eastAsia="en-US"/>
              </w:rPr>
              <w:t>Table - Abbreviations –</w:t>
            </w:r>
            <w:r w:rsidRPr="009517D3">
              <w:rPr>
                <w:rFonts w:eastAsia="Calibri"/>
                <w:b/>
                <w:lang w:eastAsia="en-US"/>
              </w:rPr>
              <w:t xml:space="preserve"> Protective Coatings</w:t>
            </w:r>
          </w:p>
        </w:tc>
      </w:tr>
      <w:tr w:rsidR="009838DF" w14:paraId="724D3BC9" w14:textId="77777777" w:rsidTr="003E3A26">
        <w:trPr>
          <w:cantSplit/>
          <w:tblHeader/>
        </w:trPr>
        <w:tc>
          <w:tcPr>
            <w:tcW w:w="2122" w:type="dxa"/>
            <w:vAlign w:val="center"/>
          </w:tcPr>
          <w:p w14:paraId="2D9D3EB0" w14:textId="77777777" w:rsidR="00A860A0" w:rsidRPr="009517D3" w:rsidRDefault="00000000" w:rsidP="003E3A26">
            <w:pPr>
              <w:rPr>
                <w:rFonts w:eastAsia="Calibri"/>
                <w:b/>
                <w:lang w:eastAsia="en-US"/>
              </w:rPr>
            </w:pPr>
            <w:r w:rsidRPr="009517D3">
              <w:rPr>
                <w:rFonts w:eastAsia="Calibri"/>
                <w:b/>
                <w:lang w:eastAsia="en-US"/>
              </w:rPr>
              <w:t>ABBREVIATION</w:t>
            </w:r>
          </w:p>
        </w:tc>
        <w:tc>
          <w:tcPr>
            <w:tcW w:w="6894" w:type="dxa"/>
            <w:vAlign w:val="center"/>
          </w:tcPr>
          <w:p w14:paraId="047AB3B8" w14:textId="77777777" w:rsidR="00A860A0" w:rsidRPr="009517D3" w:rsidRDefault="00000000" w:rsidP="003E3A26">
            <w:pPr>
              <w:rPr>
                <w:rFonts w:eastAsia="Calibri"/>
                <w:b/>
                <w:lang w:eastAsia="en-US"/>
              </w:rPr>
            </w:pPr>
            <w:r w:rsidRPr="009517D3">
              <w:rPr>
                <w:rFonts w:eastAsia="Calibri"/>
                <w:b/>
                <w:lang w:eastAsia="en-US"/>
              </w:rPr>
              <w:t>MEANING</w:t>
            </w:r>
          </w:p>
        </w:tc>
      </w:tr>
      <w:tr w:rsidR="009838DF" w14:paraId="04EC7EC2" w14:textId="77777777" w:rsidTr="003E3A26">
        <w:trPr>
          <w:cantSplit/>
        </w:trPr>
        <w:tc>
          <w:tcPr>
            <w:tcW w:w="2122" w:type="dxa"/>
            <w:vAlign w:val="center"/>
          </w:tcPr>
          <w:p w14:paraId="17FB72BA" w14:textId="77777777" w:rsidR="00A860A0" w:rsidRPr="009517D3" w:rsidRDefault="00000000" w:rsidP="003E3A26">
            <w:pPr>
              <w:rPr>
                <w:rFonts w:eastAsia="Calibri"/>
                <w:lang w:eastAsia="en-US"/>
              </w:rPr>
            </w:pPr>
            <w:r w:rsidRPr="009517D3">
              <w:rPr>
                <w:rFonts w:eastAsia="Calibri"/>
                <w:b/>
                <w:lang w:eastAsia="en-US"/>
              </w:rPr>
              <w:t>ACA</w:t>
            </w:r>
            <w:r w:rsidRPr="009517D3">
              <w:rPr>
                <w:rFonts w:eastAsia="Calibri"/>
                <w:lang w:eastAsia="en-US"/>
              </w:rPr>
              <w:t xml:space="preserve"> </w:t>
            </w:r>
          </w:p>
        </w:tc>
        <w:tc>
          <w:tcPr>
            <w:tcW w:w="6894" w:type="dxa"/>
            <w:vAlign w:val="center"/>
          </w:tcPr>
          <w:p w14:paraId="246D01D8" w14:textId="77777777" w:rsidR="00A860A0" w:rsidRPr="009517D3" w:rsidRDefault="00000000" w:rsidP="003E3A26">
            <w:pPr>
              <w:rPr>
                <w:rFonts w:eastAsia="Calibri"/>
                <w:lang w:eastAsia="en-US"/>
              </w:rPr>
            </w:pPr>
            <w:r w:rsidRPr="009517D3">
              <w:rPr>
                <w:rFonts w:eastAsia="Calibri"/>
                <w:lang w:eastAsia="en-US"/>
              </w:rPr>
              <w:t>Australasian Corrosion Association</w:t>
            </w:r>
          </w:p>
        </w:tc>
      </w:tr>
      <w:tr w:rsidR="009838DF" w14:paraId="26D4911D" w14:textId="77777777" w:rsidTr="003E3A26">
        <w:trPr>
          <w:cantSplit/>
        </w:trPr>
        <w:tc>
          <w:tcPr>
            <w:tcW w:w="2122" w:type="dxa"/>
            <w:vAlign w:val="center"/>
          </w:tcPr>
          <w:p w14:paraId="7FC7904B" w14:textId="77777777" w:rsidR="00A860A0" w:rsidRPr="009517D3" w:rsidRDefault="00000000" w:rsidP="003E3A26">
            <w:pPr>
              <w:rPr>
                <w:rFonts w:eastAsia="Calibri"/>
                <w:lang w:eastAsia="en-US"/>
              </w:rPr>
            </w:pPr>
            <w:r w:rsidRPr="009517D3">
              <w:rPr>
                <w:rFonts w:eastAsia="Calibri"/>
                <w:b/>
                <w:lang w:eastAsia="en-US"/>
              </w:rPr>
              <w:t>DFT</w:t>
            </w:r>
            <w:r w:rsidRPr="009517D3">
              <w:rPr>
                <w:rFonts w:eastAsia="Calibri"/>
                <w:lang w:eastAsia="en-US"/>
              </w:rPr>
              <w:t xml:space="preserve"> </w:t>
            </w:r>
          </w:p>
        </w:tc>
        <w:tc>
          <w:tcPr>
            <w:tcW w:w="6894" w:type="dxa"/>
            <w:vAlign w:val="center"/>
          </w:tcPr>
          <w:p w14:paraId="25F799D0" w14:textId="77777777" w:rsidR="00A860A0" w:rsidRPr="009517D3" w:rsidRDefault="00000000" w:rsidP="003E3A26">
            <w:pPr>
              <w:rPr>
                <w:rFonts w:eastAsia="Calibri"/>
                <w:lang w:eastAsia="en-US"/>
              </w:rPr>
            </w:pPr>
            <w:r w:rsidRPr="009517D3">
              <w:rPr>
                <w:rFonts w:eastAsia="Calibri"/>
                <w:lang w:eastAsia="en-US"/>
              </w:rPr>
              <w:t>Dry Film Thickness</w:t>
            </w:r>
          </w:p>
        </w:tc>
      </w:tr>
      <w:tr w:rsidR="009838DF" w14:paraId="2EE2DE78" w14:textId="77777777" w:rsidTr="003E3A26">
        <w:trPr>
          <w:cantSplit/>
        </w:trPr>
        <w:tc>
          <w:tcPr>
            <w:tcW w:w="2122" w:type="dxa"/>
            <w:vAlign w:val="center"/>
          </w:tcPr>
          <w:p w14:paraId="43CFC320" w14:textId="77777777" w:rsidR="00A860A0" w:rsidRPr="009517D3" w:rsidRDefault="00000000" w:rsidP="003E3A26">
            <w:pPr>
              <w:rPr>
                <w:rFonts w:eastAsia="Calibri"/>
                <w:lang w:eastAsia="en-US"/>
              </w:rPr>
            </w:pPr>
            <w:r w:rsidRPr="009517D3">
              <w:rPr>
                <w:rFonts w:eastAsia="Calibri"/>
                <w:b/>
                <w:lang w:eastAsia="en-US"/>
              </w:rPr>
              <w:t>EPA</w:t>
            </w:r>
            <w:r w:rsidRPr="009517D3">
              <w:rPr>
                <w:rFonts w:eastAsia="Calibri"/>
                <w:lang w:eastAsia="en-US"/>
              </w:rPr>
              <w:t xml:space="preserve"> </w:t>
            </w:r>
          </w:p>
        </w:tc>
        <w:tc>
          <w:tcPr>
            <w:tcW w:w="6894" w:type="dxa"/>
            <w:vAlign w:val="center"/>
          </w:tcPr>
          <w:p w14:paraId="147D884E" w14:textId="77777777" w:rsidR="00A860A0" w:rsidRPr="009517D3" w:rsidRDefault="00000000" w:rsidP="003E3A26">
            <w:pPr>
              <w:rPr>
                <w:rFonts w:eastAsia="Calibri"/>
                <w:lang w:eastAsia="en-US"/>
              </w:rPr>
            </w:pPr>
            <w:r w:rsidRPr="009517D3">
              <w:rPr>
                <w:rFonts w:eastAsia="Calibri"/>
                <w:lang w:eastAsia="en-US"/>
              </w:rPr>
              <w:t>Environment Protection Authority</w:t>
            </w:r>
          </w:p>
        </w:tc>
      </w:tr>
      <w:tr w:rsidR="009838DF" w14:paraId="617FB926" w14:textId="77777777" w:rsidTr="003E3A26">
        <w:trPr>
          <w:cantSplit/>
        </w:trPr>
        <w:tc>
          <w:tcPr>
            <w:tcW w:w="2122" w:type="dxa"/>
            <w:vAlign w:val="center"/>
          </w:tcPr>
          <w:p w14:paraId="507D7C08" w14:textId="77777777" w:rsidR="00A860A0" w:rsidRPr="009517D3" w:rsidRDefault="00000000" w:rsidP="003E3A26">
            <w:pPr>
              <w:rPr>
                <w:rFonts w:eastAsia="Calibri"/>
                <w:b/>
                <w:lang w:eastAsia="en-US"/>
              </w:rPr>
            </w:pPr>
            <w:r w:rsidRPr="009517D3">
              <w:rPr>
                <w:rFonts w:eastAsia="Calibri"/>
                <w:b/>
                <w:lang w:eastAsia="en-US"/>
              </w:rPr>
              <w:t xml:space="preserve">EPG </w:t>
            </w:r>
          </w:p>
        </w:tc>
        <w:tc>
          <w:tcPr>
            <w:tcW w:w="6894" w:type="dxa"/>
            <w:vAlign w:val="center"/>
          </w:tcPr>
          <w:p w14:paraId="790C21F5" w14:textId="77777777" w:rsidR="00A860A0" w:rsidRPr="009517D3" w:rsidRDefault="00000000" w:rsidP="003E3A26">
            <w:pPr>
              <w:rPr>
                <w:rFonts w:eastAsia="Calibri"/>
                <w:lang w:eastAsia="en-US"/>
              </w:rPr>
            </w:pPr>
            <w:r w:rsidRPr="009517D3">
              <w:rPr>
                <w:rFonts w:eastAsia="Calibri"/>
                <w:lang w:eastAsia="en-US"/>
              </w:rPr>
              <w:t>Emergency Procedure Guide to AS 1678</w:t>
            </w:r>
          </w:p>
        </w:tc>
      </w:tr>
      <w:tr w:rsidR="009838DF" w14:paraId="4E173FE8" w14:textId="77777777" w:rsidTr="003E3A26">
        <w:trPr>
          <w:cantSplit/>
        </w:trPr>
        <w:tc>
          <w:tcPr>
            <w:tcW w:w="2122" w:type="dxa"/>
            <w:vAlign w:val="center"/>
          </w:tcPr>
          <w:p w14:paraId="7BEEDE76" w14:textId="77777777" w:rsidR="00A860A0" w:rsidRPr="009517D3" w:rsidRDefault="00000000" w:rsidP="003E3A26">
            <w:pPr>
              <w:rPr>
                <w:rFonts w:eastAsia="Calibri"/>
                <w:b/>
                <w:lang w:eastAsia="en-US"/>
              </w:rPr>
            </w:pPr>
            <w:r w:rsidRPr="009517D3">
              <w:rPr>
                <w:rFonts w:eastAsia="Calibri"/>
                <w:b/>
                <w:lang w:eastAsia="en-US"/>
              </w:rPr>
              <w:t xml:space="preserve">ICorr </w:t>
            </w:r>
          </w:p>
        </w:tc>
        <w:tc>
          <w:tcPr>
            <w:tcW w:w="6894" w:type="dxa"/>
            <w:vAlign w:val="center"/>
          </w:tcPr>
          <w:p w14:paraId="15D95825" w14:textId="77777777" w:rsidR="00A860A0" w:rsidRPr="009517D3" w:rsidRDefault="00000000" w:rsidP="003E3A26">
            <w:pPr>
              <w:rPr>
                <w:rFonts w:eastAsia="Calibri"/>
                <w:lang w:eastAsia="en-US"/>
              </w:rPr>
            </w:pPr>
            <w:r w:rsidRPr="009517D3">
              <w:rPr>
                <w:rFonts w:eastAsia="Calibri"/>
                <w:lang w:eastAsia="en-US"/>
              </w:rPr>
              <w:t>Institute of Corrosion, UK</w:t>
            </w:r>
          </w:p>
        </w:tc>
      </w:tr>
      <w:tr w:rsidR="009838DF" w14:paraId="52FF7E99" w14:textId="77777777" w:rsidTr="003E3A26">
        <w:trPr>
          <w:cantSplit/>
        </w:trPr>
        <w:tc>
          <w:tcPr>
            <w:tcW w:w="2122" w:type="dxa"/>
            <w:vAlign w:val="center"/>
          </w:tcPr>
          <w:p w14:paraId="6CFB9785" w14:textId="77777777" w:rsidR="00A860A0" w:rsidRPr="009517D3" w:rsidRDefault="00000000" w:rsidP="003E3A26">
            <w:pPr>
              <w:rPr>
                <w:rFonts w:eastAsia="Calibri"/>
                <w:b/>
                <w:lang w:eastAsia="en-US"/>
              </w:rPr>
            </w:pPr>
            <w:r w:rsidRPr="009517D3">
              <w:rPr>
                <w:rFonts w:eastAsia="Calibri"/>
                <w:b/>
                <w:lang w:eastAsia="en-US"/>
              </w:rPr>
              <w:t xml:space="preserve">ITPs </w:t>
            </w:r>
          </w:p>
        </w:tc>
        <w:tc>
          <w:tcPr>
            <w:tcW w:w="6894" w:type="dxa"/>
            <w:vAlign w:val="center"/>
          </w:tcPr>
          <w:p w14:paraId="0AF0CD45" w14:textId="77777777" w:rsidR="00A860A0" w:rsidRPr="009517D3" w:rsidRDefault="00000000" w:rsidP="003E3A26">
            <w:pPr>
              <w:rPr>
                <w:rFonts w:eastAsia="Calibri"/>
                <w:lang w:eastAsia="en-US"/>
              </w:rPr>
            </w:pPr>
            <w:r w:rsidRPr="009517D3">
              <w:rPr>
                <w:rFonts w:eastAsia="Calibri"/>
                <w:lang w:eastAsia="en-US"/>
              </w:rPr>
              <w:t>Inspection and Testing Plans</w:t>
            </w:r>
          </w:p>
        </w:tc>
      </w:tr>
      <w:tr w:rsidR="009838DF" w14:paraId="29D3B7EF" w14:textId="77777777" w:rsidTr="003E3A26">
        <w:trPr>
          <w:cantSplit/>
        </w:trPr>
        <w:tc>
          <w:tcPr>
            <w:tcW w:w="2122" w:type="dxa"/>
            <w:vAlign w:val="center"/>
          </w:tcPr>
          <w:p w14:paraId="2EA885B4" w14:textId="77777777" w:rsidR="00A860A0" w:rsidRPr="009517D3" w:rsidRDefault="00000000" w:rsidP="003E3A26">
            <w:pPr>
              <w:rPr>
                <w:rFonts w:eastAsia="Calibri"/>
                <w:lang w:eastAsia="en-US"/>
              </w:rPr>
            </w:pPr>
            <w:r w:rsidRPr="009517D3">
              <w:rPr>
                <w:rFonts w:eastAsia="Calibri"/>
                <w:b/>
                <w:lang w:eastAsia="en-US"/>
              </w:rPr>
              <w:t>JSA</w:t>
            </w:r>
            <w:r w:rsidRPr="009517D3">
              <w:rPr>
                <w:rFonts w:eastAsia="Calibri"/>
                <w:lang w:eastAsia="en-US"/>
              </w:rPr>
              <w:t xml:space="preserve"> </w:t>
            </w:r>
          </w:p>
        </w:tc>
        <w:tc>
          <w:tcPr>
            <w:tcW w:w="6894" w:type="dxa"/>
            <w:vAlign w:val="center"/>
          </w:tcPr>
          <w:p w14:paraId="121E273B" w14:textId="77777777" w:rsidR="00A860A0" w:rsidRPr="009517D3" w:rsidRDefault="00000000" w:rsidP="003E3A26">
            <w:pPr>
              <w:rPr>
                <w:rFonts w:eastAsia="Calibri"/>
                <w:lang w:eastAsia="en-US"/>
              </w:rPr>
            </w:pPr>
            <w:r w:rsidRPr="009517D3">
              <w:rPr>
                <w:rFonts w:eastAsia="Calibri"/>
                <w:lang w:eastAsia="en-US"/>
              </w:rPr>
              <w:t>Job Safety Analysis</w:t>
            </w:r>
          </w:p>
        </w:tc>
      </w:tr>
      <w:tr w:rsidR="009838DF" w14:paraId="418546A0" w14:textId="77777777" w:rsidTr="003E3A26">
        <w:trPr>
          <w:cantSplit/>
        </w:trPr>
        <w:tc>
          <w:tcPr>
            <w:tcW w:w="2122" w:type="dxa"/>
            <w:vAlign w:val="center"/>
          </w:tcPr>
          <w:p w14:paraId="3A4419D3" w14:textId="77777777" w:rsidR="00A860A0" w:rsidRPr="009517D3" w:rsidRDefault="00000000" w:rsidP="003E3A26">
            <w:pPr>
              <w:rPr>
                <w:rFonts w:eastAsia="Calibri"/>
                <w:b/>
                <w:lang w:eastAsia="en-US"/>
              </w:rPr>
            </w:pPr>
            <w:r w:rsidRPr="009517D3">
              <w:rPr>
                <w:rFonts w:eastAsia="Calibri"/>
                <w:b/>
                <w:lang w:eastAsia="en-US"/>
              </w:rPr>
              <w:t xml:space="preserve">NACE </w:t>
            </w:r>
          </w:p>
        </w:tc>
        <w:tc>
          <w:tcPr>
            <w:tcW w:w="6894" w:type="dxa"/>
            <w:vAlign w:val="center"/>
          </w:tcPr>
          <w:p w14:paraId="619F90DD" w14:textId="77777777" w:rsidR="00A860A0" w:rsidRPr="009517D3" w:rsidRDefault="00000000" w:rsidP="003E3A26">
            <w:pPr>
              <w:rPr>
                <w:rFonts w:eastAsia="Calibri"/>
                <w:lang w:eastAsia="en-US"/>
              </w:rPr>
            </w:pPr>
            <w:r w:rsidRPr="009517D3">
              <w:rPr>
                <w:rFonts w:eastAsia="Calibri"/>
                <w:lang w:eastAsia="en-US"/>
              </w:rPr>
              <w:t>National Association of Corrosion Engineers, USA</w:t>
            </w:r>
          </w:p>
        </w:tc>
      </w:tr>
      <w:tr w:rsidR="009838DF" w14:paraId="6E8A602B" w14:textId="77777777" w:rsidTr="003E3A26">
        <w:trPr>
          <w:cantSplit/>
        </w:trPr>
        <w:tc>
          <w:tcPr>
            <w:tcW w:w="2122" w:type="dxa"/>
            <w:vAlign w:val="center"/>
          </w:tcPr>
          <w:p w14:paraId="30F347E2" w14:textId="77777777" w:rsidR="00A860A0" w:rsidRPr="009517D3" w:rsidRDefault="00000000" w:rsidP="003E3A26">
            <w:pPr>
              <w:rPr>
                <w:rFonts w:eastAsia="Calibri"/>
                <w:lang w:eastAsia="en-US"/>
              </w:rPr>
            </w:pPr>
            <w:r w:rsidRPr="009517D3">
              <w:rPr>
                <w:rFonts w:eastAsia="Calibri"/>
                <w:b/>
                <w:lang w:eastAsia="en-US"/>
              </w:rPr>
              <w:t>NCR</w:t>
            </w:r>
            <w:r w:rsidRPr="009517D3">
              <w:rPr>
                <w:rFonts w:eastAsia="Calibri"/>
                <w:lang w:eastAsia="en-US"/>
              </w:rPr>
              <w:t xml:space="preserve"> </w:t>
            </w:r>
          </w:p>
        </w:tc>
        <w:tc>
          <w:tcPr>
            <w:tcW w:w="6894" w:type="dxa"/>
            <w:vAlign w:val="center"/>
          </w:tcPr>
          <w:p w14:paraId="00198831" w14:textId="77777777" w:rsidR="00A860A0" w:rsidRPr="009517D3" w:rsidRDefault="00000000" w:rsidP="003E3A26">
            <w:pPr>
              <w:rPr>
                <w:rFonts w:eastAsia="Calibri"/>
                <w:lang w:eastAsia="en-US"/>
              </w:rPr>
            </w:pPr>
            <w:r w:rsidRPr="009517D3">
              <w:rPr>
                <w:rFonts w:eastAsia="Calibri"/>
                <w:lang w:eastAsia="en-US"/>
              </w:rPr>
              <w:t>Non-Conformance Report</w:t>
            </w:r>
          </w:p>
        </w:tc>
      </w:tr>
      <w:tr w:rsidR="009838DF" w14:paraId="3980189E" w14:textId="77777777" w:rsidTr="003E3A26">
        <w:trPr>
          <w:cantSplit/>
        </w:trPr>
        <w:tc>
          <w:tcPr>
            <w:tcW w:w="2122" w:type="dxa"/>
            <w:vAlign w:val="center"/>
          </w:tcPr>
          <w:p w14:paraId="4D983D72" w14:textId="77777777" w:rsidR="00A860A0" w:rsidRPr="009517D3" w:rsidRDefault="00000000" w:rsidP="003E3A26">
            <w:pPr>
              <w:rPr>
                <w:rFonts w:eastAsia="Calibri"/>
                <w:b/>
                <w:lang w:eastAsia="en-US"/>
              </w:rPr>
            </w:pPr>
            <w:r w:rsidRPr="009517D3">
              <w:rPr>
                <w:rFonts w:eastAsia="Calibri"/>
                <w:b/>
                <w:lang w:eastAsia="en-US"/>
              </w:rPr>
              <w:t xml:space="preserve">NTCZ </w:t>
            </w:r>
          </w:p>
        </w:tc>
        <w:tc>
          <w:tcPr>
            <w:tcW w:w="6894" w:type="dxa"/>
            <w:vAlign w:val="center"/>
          </w:tcPr>
          <w:p w14:paraId="647A0E36" w14:textId="77777777" w:rsidR="00A860A0" w:rsidRPr="009517D3" w:rsidRDefault="00000000" w:rsidP="003E3A26">
            <w:pPr>
              <w:rPr>
                <w:rFonts w:eastAsia="Calibri"/>
                <w:b/>
                <w:lang w:eastAsia="en-US"/>
              </w:rPr>
            </w:pPr>
            <w:r w:rsidRPr="009517D3">
              <w:rPr>
                <w:rFonts w:eastAsia="Calibri"/>
                <w:lang w:eastAsia="en-US"/>
              </w:rPr>
              <w:t>NORTHERN TERRITORY CLIMATE ZONES TABLE</w:t>
            </w:r>
          </w:p>
        </w:tc>
      </w:tr>
      <w:tr w:rsidR="009838DF" w14:paraId="10338753" w14:textId="77777777" w:rsidTr="003E3A26">
        <w:trPr>
          <w:cantSplit/>
        </w:trPr>
        <w:tc>
          <w:tcPr>
            <w:tcW w:w="2122" w:type="dxa"/>
            <w:vAlign w:val="center"/>
          </w:tcPr>
          <w:p w14:paraId="023D2790" w14:textId="77777777" w:rsidR="00A860A0" w:rsidRPr="009517D3" w:rsidRDefault="00000000" w:rsidP="003E3A26">
            <w:pPr>
              <w:rPr>
                <w:rFonts w:eastAsia="Calibri"/>
                <w:lang w:eastAsia="en-US"/>
              </w:rPr>
            </w:pPr>
            <w:r w:rsidRPr="009517D3">
              <w:rPr>
                <w:rFonts w:eastAsia="Calibri"/>
                <w:b/>
                <w:lang w:eastAsia="en-US"/>
              </w:rPr>
              <w:t>PCCP</w:t>
            </w:r>
            <w:r w:rsidRPr="009517D3">
              <w:rPr>
                <w:rFonts w:eastAsia="Calibri"/>
                <w:lang w:eastAsia="en-US"/>
              </w:rPr>
              <w:t xml:space="preserve"> </w:t>
            </w:r>
          </w:p>
        </w:tc>
        <w:tc>
          <w:tcPr>
            <w:tcW w:w="6894" w:type="dxa"/>
            <w:vAlign w:val="center"/>
          </w:tcPr>
          <w:p w14:paraId="7F2381B2" w14:textId="77777777" w:rsidR="00A860A0" w:rsidRPr="009517D3" w:rsidRDefault="00000000" w:rsidP="003E3A26">
            <w:pPr>
              <w:rPr>
                <w:rFonts w:eastAsia="Calibri"/>
                <w:lang w:eastAsia="en-US"/>
              </w:rPr>
            </w:pPr>
            <w:r w:rsidRPr="009517D3">
              <w:rPr>
                <w:rFonts w:eastAsia="Calibri"/>
                <w:lang w:eastAsia="en-US"/>
              </w:rPr>
              <w:t>Painting Contractors Certification Program</w:t>
            </w:r>
          </w:p>
        </w:tc>
      </w:tr>
      <w:tr w:rsidR="009838DF" w14:paraId="432CB27A" w14:textId="77777777" w:rsidTr="003E3A26">
        <w:trPr>
          <w:cantSplit/>
        </w:trPr>
        <w:tc>
          <w:tcPr>
            <w:tcW w:w="2122" w:type="dxa"/>
            <w:vAlign w:val="center"/>
          </w:tcPr>
          <w:p w14:paraId="23DB36B9" w14:textId="77777777" w:rsidR="00A860A0" w:rsidRPr="009517D3" w:rsidRDefault="00000000" w:rsidP="003E3A26">
            <w:pPr>
              <w:rPr>
                <w:rFonts w:eastAsia="Calibri"/>
                <w:lang w:eastAsia="en-US"/>
              </w:rPr>
            </w:pPr>
            <w:r w:rsidRPr="009517D3">
              <w:rPr>
                <w:rFonts w:eastAsia="Calibri"/>
                <w:b/>
                <w:lang w:eastAsia="en-US"/>
              </w:rPr>
              <w:t>ppm</w:t>
            </w:r>
            <w:r w:rsidRPr="009517D3">
              <w:rPr>
                <w:rFonts w:eastAsia="Calibri"/>
                <w:lang w:eastAsia="en-US"/>
              </w:rPr>
              <w:t xml:space="preserve"> </w:t>
            </w:r>
          </w:p>
        </w:tc>
        <w:tc>
          <w:tcPr>
            <w:tcW w:w="6894" w:type="dxa"/>
            <w:vAlign w:val="center"/>
          </w:tcPr>
          <w:p w14:paraId="2BCF1A32" w14:textId="77777777" w:rsidR="00A860A0" w:rsidRPr="009517D3" w:rsidRDefault="00000000" w:rsidP="003E3A26">
            <w:pPr>
              <w:rPr>
                <w:rFonts w:eastAsia="Calibri"/>
                <w:lang w:eastAsia="en-US"/>
              </w:rPr>
            </w:pPr>
            <w:r w:rsidRPr="009517D3">
              <w:rPr>
                <w:rFonts w:eastAsia="Calibri"/>
                <w:lang w:eastAsia="en-US"/>
              </w:rPr>
              <w:t>Parts per million</w:t>
            </w:r>
          </w:p>
        </w:tc>
      </w:tr>
      <w:tr w:rsidR="009838DF" w14:paraId="231695F4" w14:textId="77777777" w:rsidTr="003E3A26">
        <w:trPr>
          <w:cantSplit/>
        </w:trPr>
        <w:tc>
          <w:tcPr>
            <w:tcW w:w="2122" w:type="dxa"/>
            <w:vAlign w:val="center"/>
          </w:tcPr>
          <w:p w14:paraId="24C7C2A5" w14:textId="77777777" w:rsidR="00A860A0" w:rsidRPr="009517D3" w:rsidRDefault="00000000" w:rsidP="003E3A26">
            <w:pPr>
              <w:rPr>
                <w:rFonts w:eastAsia="Calibri"/>
                <w:lang w:eastAsia="en-US"/>
              </w:rPr>
            </w:pPr>
            <w:r w:rsidRPr="009517D3">
              <w:rPr>
                <w:rFonts w:eastAsia="Calibri"/>
                <w:b/>
                <w:lang w:eastAsia="en-US"/>
              </w:rPr>
              <w:t>QA</w:t>
            </w:r>
            <w:r w:rsidRPr="009517D3">
              <w:rPr>
                <w:rFonts w:eastAsia="Calibri"/>
                <w:lang w:eastAsia="en-US"/>
              </w:rPr>
              <w:t xml:space="preserve"> </w:t>
            </w:r>
          </w:p>
        </w:tc>
        <w:tc>
          <w:tcPr>
            <w:tcW w:w="6894" w:type="dxa"/>
            <w:vAlign w:val="center"/>
          </w:tcPr>
          <w:p w14:paraId="1E8302FE" w14:textId="77777777" w:rsidR="00A860A0" w:rsidRPr="009517D3" w:rsidRDefault="00000000" w:rsidP="003E3A26">
            <w:pPr>
              <w:rPr>
                <w:rFonts w:eastAsia="Calibri"/>
                <w:lang w:eastAsia="en-US"/>
              </w:rPr>
            </w:pPr>
            <w:r w:rsidRPr="009517D3">
              <w:rPr>
                <w:rFonts w:eastAsia="Calibri"/>
                <w:lang w:eastAsia="en-US"/>
              </w:rPr>
              <w:t>Quality Assurance</w:t>
            </w:r>
          </w:p>
        </w:tc>
      </w:tr>
      <w:tr w:rsidR="009838DF" w14:paraId="6664E1D7" w14:textId="77777777" w:rsidTr="003E3A26">
        <w:trPr>
          <w:cantSplit/>
        </w:trPr>
        <w:tc>
          <w:tcPr>
            <w:tcW w:w="2122" w:type="dxa"/>
            <w:vAlign w:val="center"/>
          </w:tcPr>
          <w:p w14:paraId="348376A7" w14:textId="77777777" w:rsidR="00A860A0" w:rsidRPr="009517D3" w:rsidRDefault="00000000" w:rsidP="003E3A26">
            <w:pPr>
              <w:rPr>
                <w:rFonts w:eastAsia="Calibri"/>
                <w:lang w:eastAsia="en-US"/>
              </w:rPr>
            </w:pPr>
            <w:r w:rsidRPr="009517D3">
              <w:rPr>
                <w:rFonts w:eastAsia="Calibri"/>
                <w:b/>
                <w:lang w:eastAsia="en-US"/>
              </w:rPr>
              <w:t>SDS</w:t>
            </w:r>
            <w:r w:rsidRPr="009517D3">
              <w:rPr>
                <w:rFonts w:eastAsia="Calibri"/>
                <w:lang w:eastAsia="en-US"/>
              </w:rPr>
              <w:t xml:space="preserve"> </w:t>
            </w:r>
          </w:p>
        </w:tc>
        <w:tc>
          <w:tcPr>
            <w:tcW w:w="6894" w:type="dxa"/>
            <w:vAlign w:val="center"/>
          </w:tcPr>
          <w:p w14:paraId="326BA34F" w14:textId="77777777" w:rsidR="00A860A0" w:rsidRPr="009517D3" w:rsidRDefault="00000000" w:rsidP="003E3A26">
            <w:pPr>
              <w:rPr>
                <w:rFonts w:eastAsia="Calibri"/>
                <w:lang w:eastAsia="en-US"/>
              </w:rPr>
            </w:pPr>
            <w:r w:rsidRPr="009517D3">
              <w:rPr>
                <w:rFonts w:eastAsia="Calibri"/>
                <w:lang w:eastAsia="en-US"/>
              </w:rPr>
              <w:t>Safety Data Sheets – formerly known as Material Safety Data Sheets</w:t>
            </w:r>
          </w:p>
        </w:tc>
      </w:tr>
      <w:tr w:rsidR="009838DF" w14:paraId="7F1FC1E2" w14:textId="77777777" w:rsidTr="003E3A26">
        <w:trPr>
          <w:cantSplit/>
        </w:trPr>
        <w:tc>
          <w:tcPr>
            <w:tcW w:w="2122" w:type="dxa"/>
            <w:vAlign w:val="center"/>
          </w:tcPr>
          <w:p w14:paraId="4738F4A2" w14:textId="77777777" w:rsidR="00A860A0" w:rsidRPr="009517D3" w:rsidRDefault="00000000" w:rsidP="003E3A26">
            <w:pPr>
              <w:rPr>
                <w:rFonts w:eastAsia="Calibri"/>
                <w:lang w:eastAsia="en-US"/>
              </w:rPr>
            </w:pPr>
            <w:r w:rsidRPr="009517D3">
              <w:rPr>
                <w:rFonts w:eastAsia="Calibri"/>
                <w:b/>
                <w:lang w:eastAsia="en-US"/>
              </w:rPr>
              <w:t>SWMS</w:t>
            </w:r>
            <w:r w:rsidRPr="009517D3">
              <w:rPr>
                <w:rFonts w:eastAsia="Calibri"/>
                <w:lang w:eastAsia="en-US"/>
              </w:rPr>
              <w:t xml:space="preserve"> </w:t>
            </w:r>
          </w:p>
        </w:tc>
        <w:tc>
          <w:tcPr>
            <w:tcW w:w="6894" w:type="dxa"/>
            <w:vAlign w:val="center"/>
          </w:tcPr>
          <w:p w14:paraId="6F0DCA88" w14:textId="77777777" w:rsidR="00A860A0" w:rsidRPr="009517D3" w:rsidRDefault="00000000" w:rsidP="003E3A26">
            <w:pPr>
              <w:rPr>
                <w:rFonts w:eastAsia="Calibri"/>
                <w:lang w:eastAsia="en-US"/>
              </w:rPr>
            </w:pPr>
            <w:r w:rsidRPr="009517D3">
              <w:rPr>
                <w:rFonts w:eastAsia="Calibri"/>
                <w:lang w:eastAsia="en-US"/>
              </w:rPr>
              <w:t>Safe Work Method Statement</w:t>
            </w:r>
          </w:p>
        </w:tc>
      </w:tr>
      <w:tr w:rsidR="009838DF" w14:paraId="605998DB" w14:textId="77777777" w:rsidTr="003E3A26">
        <w:trPr>
          <w:cantSplit/>
        </w:trPr>
        <w:tc>
          <w:tcPr>
            <w:tcW w:w="2122" w:type="dxa"/>
            <w:vAlign w:val="center"/>
          </w:tcPr>
          <w:p w14:paraId="005DEC53" w14:textId="77777777" w:rsidR="00A860A0" w:rsidRPr="009517D3" w:rsidRDefault="00000000" w:rsidP="003E3A26">
            <w:pPr>
              <w:rPr>
                <w:rFonts w:eastAsia="Calibri"/>
                <w:lang w:eastAsia="en-US"/>
              </w:rPr>
            </w:pPr>
            <w:r w:rsidRPr="009517D3">
              <w:rPr>
                <w:rFonts w:eastAsia="Calibri"/>
                <w:b/>
                <w:lang w:eastAsia="en-US"/>
              </w:rPr>
              <w:t>TDS</w:t>
            </w:r>
            <w:r w:rsidRPr="009517D3">
              <w:rPr>
                <w:rFonts w:eastAsia="Calibri"/>
                <w:lang w:eastAsia="en-US"/>
              </w:rPr>
              <w:t xml:space="preserve"> </w:t>
            </w:r>
          </w:p>
        </w:tc>
        <w:tc>
          <w:tcPr>
            <w:tcW w:w="6894" w:type="dxa"/>
            <w:vAlign w:val="center"/>
          </w:tcPr>
          <w:p w14:paraId="2E3FCAF3" w14:textId="77777777" w:rsidR="00A860A0" w:rsidRPr="009517D3" w:rsidRDefault="00000000" w:rsidP="003E3A26">
            <w:pPr>
              <w:rPr>
                <w:rFonts w:eastAsia="Calibri"/>
                <w:lang w:eastAsia="en-US"/>
              </w:rPr>
            </w:pPr>
            <w:r w:rsidRPr="009517D3">
              <w:rPr>
                <w:rFonts w:eastAsia="Calibri"/>
                <w:lang w:eastAsia="en-US"/>
              </w:rPr>
              <w:t>Total Dissolved Solids</w:t>
            </w:r>
          </w:p>
        </w:tc>
      </w:tr>
    </w:tbl>
    <w:p w14:paraId="6849E3D8" w14:textId="77777777" w:rsidR="00A860A0" w:rsidRPr="007D7E1A" w:rsidRDefault="00A860A0" w:rsidP="00A860A0"/>
    <w:p w14:paraId="75B6D0F3" w14:textId="77777777" w:rsidR="00A860A0" w:rsidRPr="00C6031C" w:rsidRDefault="00000000" w:rsidP="00C6031C">
      <w:pPr>
        <w:pStyle w:val="Heading2"/>
      </w:pPr>
      <w:r w:rsidRPr="00C6031C">
        <w:t>Protective Coatings - Hold Point</w:t>
      </w:r>
    </w:p>
    <w:p w14:paraId="017AE14F" w14:textId="77777777" w:rsidR="00A860A0" w:rsidRPr="0082668E" w:rsidRDefault="00000000" w:rsidP="00A860A0">
      <w:pPr>
        <w:rPr>
          <w:rFonts w:eastAsia="Calibri"/>
          <w:b/>
        </w:rPr>
      </w:pPr>
      <w:r w:rsidRPr="0082668E">
        <w:rPr>
          <w:rFonts w:eastAsia="Calibri"/>
          <w:b/>
        </w:rPr>
        <w:t xml:space="preserve">Hold Point: </w:t>
      </w:r>
      <w:r w:rsidRPr="0082668E">
        <w:rPr>
          <w:rFonts w:eastAsia="Calibri"/>
        </w:rPr>
        <w:t>Surface Preparation: To AS 1627.</w:t>
      </w:r>
      <w:r>
        <w:rPr>
          <w:rFonts w:eastAsia="Calibri"/>
        </w:rPr>
        <w:t xml:space="preserve"> </w:t>
      </w:r>
      <w:r w:rsidRPr="009517D3">
        <w:rPr>
          <w:rFonts w:eastAsia="Calibri"/>
          <w:color w:val="000000"/>
        </w:rPr>
        <w:t>Provide a copy of the proposed specification for surface preparation as detailed in AS 1627.0 before commencing surface preparation works.</w:t>
      </w:r>
    </w:p>
    <w:p w14:paraId="62223DE2" w14:textId="77777777" w:rsidR="00A860A0" w:rsidRPr="0082668E" w:rsidRDefault="00000000" w:rsidP="00A860A0">
      <w:pPr>
        <w:rPr>
          <w:rFonts w:eastAsia="Calibri"/>
        </w:rPr>
      </w:pPr>
      <w:r w:rsidRPr="0082668E">
        <w:rPr>
          <w:rFonts w:eastAsia="Calibri"/>
        </w:rPr>
        <w:t>Remove loose millscale, rust, oil, grease, dirt, globules of weld metal, weld slag and other foreign matter.</w:t>
      </w:r>
    </w:p>
    <w:p w14:paraId="56ACEB0E" w14:textId="77777777" w:rsidR="00A860A0" w:rsidRPr="0082668E" w:rsidRDefault="00000000" w:rsidP="00A860A0">
      <w:pPr>
        <w:rPr>
          <w:rFonts w:eastAsia="Calibri"/>
        </w:rPr>
      </w:pPr>
      <w:r w:rsidRPr="0082668E">
        <w:rPr>
          <w:rFonts w:eastAsia="Calibri"/>
        </w:rPr>
        <w:t>Priming: Apply the primer coat to the structural steel before delivery to the site and protect from damage during handling and transport.</w:t>
      </w:r>
    </w:p>
    <w:p w14:paraId="42C2693A" w14:textId="77777777" w:rsidR="00A860A0" w:rsidRPr="0082668E" w:rsidRDefault="00000000" w:rsidP="00A860A0">
      <w:pPr>
        <w:rPr>
          <w:rFonts w:eastAsia="Calibri"/>
        </w:rPr>
      </w:pPr>
      <w:r w:rsidRPr="0082668E">
        <w:rPr>
          <w:rFonts w:eastAsia="Calibri"/>
          <w:b/>
        </w:rPr>
        <w:t xml:space="preserve">Hold Point: </w:t>
      </w:r>
      <w:r w:rsidRPr="0082668E">
        <w:rPr>
          <w:rFonts w:eastAsia="Calibri"/>
        </w:rPr>
        <w:t>Complete and submit</w:t>
      </w:r>
      <w:r w:rsidRPr="0082668E">
        <w:rPr>
          <w:rFonts w:eastAsia="Calibri"/>
          <w:b/>
        </w:rPr>
        <w:t xml:space="preserve"> </w:t>
      </w:r>
      <w:r w:rsidRPr="0082668E">
        <w:rPr>
          <w:rFonts w:eastAsia="Calibri"/>
        </w:rPr>
        <w:t>Site testing of protective coatings: To AS 3894.10 and AS 3894.11 and AS 3894.12</w:t>
      </w:r>
    </w:p>
    <w:p w14:paraId="374BBA8D" w14:textId="77777777" w:rsidR="00A860A0" w:rsidRPr="00F419F8" w:rsidRDefault="00000000" w:rsidP="00A860A0">
      <w:pPr>
        <w:rPr>
          <w:color w:val="000000"/>
        </w:rPr>
      </w:pPr>
      <w:r>
        <w:t>Required or not required:</w:t>
      </w:r>
      <w:r>
        <w:tab/>
      </w:r>
      <w:r w:rsidRPr="007044D1">
        <w:rPr>
          <w:b/>
          <w:i/>
          <w:color w:val="984806"/>
        </w:rPr>
        <w:t>[enter data]</w:t>
      </w:r>
      <w:r w:rsidRPr="00F419F8">
        <w:rPr>
          <w:color w:val="000000"/>
        </w:rPr>
        <w:t>.</w:t>
      </w:r>
    </w:p>
    <w:p w14:paraId="6F407CF3" w14:textId="77777777" w:rsidR="00A860A0" w:rsidRPr="00C6031C" w:rsidRDefault="00000000" w:rsidP="00C6031C">
      <w:pPr>
        <w:pStyle w:val="Heading3"/>
        <w:rPr>
          <w:rFonts w:eastAsia="Calibri"/>
        </w:rPr>
      </w:pPr>
      <w:r w:rsidRPr="00C6031C">
        <w:rPr>
          <w:rFonts w:eastAsia="Calibri"/>
        </w:rPr>
        <w:t>Single pack zinc phosphate</w:t>
      </w:r>
    </w:p>
    <w:p w14:paraId="18066C4B" w14:textId="77777777" w:rsidR="00A860A0" w:rsidRPr="0082668E" w:rsidRDefault="00000000" w:rsidP="00A860A0">
      <w:pPr>
        <w:rPr>
          <w:rFonts w:eastAsia="Calibri"/>
        </w:rPr>
      </w:pPr>
      <w:r w:rsidRPr="0082668E">
        <w:rPr>
          <w:rFonts w:eastAsia="Calibri"/>
        </w:rPr>
        <w:t>Thoroughly wire brush steelwork to AS 1627.2 and prime with one coat of single pack zinc phosphate to APAS specification 0162/1 with a dry film thickness of 40 microns.</w:t>
      </w:r>
    </w:p>
    <w:p w14:paraId="49753005" w14:textId="77777777" w:rsidR="00A860A0" w:rsidRPr="00C6031C" w:rsidRDefault="00000000" w:rsidP="00C6031C">
      <w:pPr>
        <w:pStyle w:val="Heading3"/>
        <w:rPr>
          <w:rFonts w:eastAsia="Calibri"/>
        </w:rPr>
      </w:pPr>
      <w:r w:rsidRPr="00C6031C">
        <w:rPr>
          <w:rFonts w:eastAsia="Calibri"/>
        </w:rPr>
        <w:lastRenderedPageBreak/>
        <w:t>Epoxy zinc phosphate</w:t>
      </w:r>
    </w:p>
    <w:p w14:paraId="2FC00131" w14:textId="77777777" w:rsidR="00A860A0" w:rsidRPr="0082668E" w:rsidRDefault="00000000" w:rsidP="00A860A0">
      <w:pPr>
        <w:rPr>
          <w:rFonts w:eastAsia="Calibri"/>
        </w:rPr>
      </w:pPr>
      <w:r w:rsidRPr="0082668E">
        <w:rPr>
          <w:rFonts w:eastAsia="Calibri"/>
        </w:rPr>
        <w:t>Blast clean to the recommendations of AS 1627.4 to grade Sa of AS 1627.9 and prime with one coat of epoxy zinc phosphate to APAS specification 2971with a dry film thickness of 45 microns.</w:t>
      </w:r>
    </w:p>
    <w:p w14:paraId="73FA7250" w14:textId="77777777" w:rsidR="00A860A0" w:rsidRPr="00C6031C" w:rsidRDefault="00000000" w:rsidP="00C6031C">
      <w:pPr>
        <w:pStyle w:val="Heading3"/>
        <w:rPr>
          <w:rFonts w:eastAsia="Calibri"/>
        </w:rPr>
      </w:pPr>
      <w:r w:rsidRPr="00C6031C">
        <w:rPr>
          <w:rFonts w:eastAsia="Calibri"/>
        </w:rPr>
        <w:t>Inorganic zinc silicate</w:t>
      </w:r>
    </w:p>
    <w:p w14:paraId="6A006C22" w14:textId="77777777" w:rsidR="00A860A0" w:rsidRPr="0082668E" w:rsidRDefault="00000000" w:rsidP="00A860A0">
      <w:pPr>
        <w:rPr>
          <w:rFonts w:eastAsia="Calibri"/>
        </w:rPr>
      </w:pPr>
      <w:r w:rsidRPr="0082668E">
        <w:rPr>
          <w:rFonts w:eastAsia="Calibri"/>
        </w:rPr>
        <w:t>Blast clean to recommendations of AS 1627.4 to grade Sa of AS 1627.9 and prime with one coat of inorganic zinc silicate to APAS specification 2908 with a dry film thickness of 75 microns.</w:t>
      </w:r>
    </w:p>
    <w:p w14:paraId="2D4144F8" w14:textId="77777777" w:rsidR="00A860A0" w:rsidRPr="0082668E" w:rsidRDefault="00000000" w:rsidP="00A860A0">
      <w:pPr>
        <w:rPr>
          <w:rFonts w:eastAsia="Calibri"/>
        </w:rPr>
      </w:pPr>
      <w:r w:rsidRPr="0082668E">
        <w:rPr>
          <w:rFonts w:eastAsia="Calibri"/>
        </w:rPr>
        <w:t>Site work: After erection, repair any damage to the shop coating and apply the coating, if any, omitted at site connections.</w:t>
      </w:r>
    </w:p>
    <w:p w14:paraId="3BFFB828" w14:textId="77777777" w:rsidR="00A860A0" w:rsidRPr="0082668E" w:rsidRDefault="00000000" w:rsidP="00A860A0">
      <w:pPr>
        <w:rPr>
          <w:rFonts w:eastAsia="Calibri"/>
        </w:rPr>
      </w:pPr>
      <w:r w:rsidRPr="0082668E">
        <w:rPr>
          <w:rFonts w:eastAsia="Calibri"/>
        </w:rPr>
        <w:t>Time delay: Prime the steel surface as soon as possible after surface preparation and prior to any deterioration of the surface. If the surface is contaminated or rust bloomed, repeat the surface preparation before applying the primer.</w:t>
      </w:r>
    </w:p>
    <w:p w14:paraId="5C48BD1B" w14:textId="77777777" w:rsidR="00A860A0" w:rsidRPr="00C6031C" w:rsidRDefault="00000000" w:rsidP="00C6031C">
      <w:pPr>
        <w:pStyle w:val="Heading2"/>
      </w:pPr>
      <w:r w:rsidRPr="00C6031C">
        <w:t>Protective Coating Specifications - Systems and Approved Products</w:t>
      </w:r>
    </w:p>
    <w:p w14:paraId="6D8BA832" w14:textId="77777777" w:rsidR="00A860A0" w:rsidRDefault="00000000" w:rsidP="00A860A0">
      <w:r>
        <w:t xml:space="preserve">Refer to Clause </w:t>
      </w:r>
      <w:r w:rsidRPr="0062215B">
        <w:rPr>
          <w:b/>
        </w:rPr>
        <w:fldChar w:fldCharType="begin"/>
      </w:r>
      <w:r w:rsidRPr="0062215B">
        <w:rPr>
          <w:b/>
        </w:rPr>
        <w:instrText xml:space="preserve"> REF _Ref432777370 \h  \* MERGEFORMAT </w:instrText>
      </w:r>
      <w:r w:rsidRPr="0062215B">
        <w:rPr>
          <w:b/>
        </w:rPr>
      </w:r>
      <w:r w:rsidRPr="0062215B">
        <w:rPr>
          <w:b/>
        </w:rPr>
        <w:fldChar w:fldCharType="separate"/>
      </w:r>
      <w:r w:rsidR="0040534A" w:rsidRPr="0040534A">
        <w:rPr>
          <w:b/>
        </w:rPr>
        <w:t>Tables - Protective Coating Specifications - Systems and Approved Products</w:t>
      </w:r>
      <w:r w:rsidRPr="0062215B">
        <w:rPr>
          <w:b/>
        </w:rPr>
        <w:fldChar w:fldCharType="end"/>
      </w:r>
      <w:r>
        <w:rPr>
          <w:b/>
        </w:rPr>
        <w:t xml:space="preserve"> </w:t>
      </w:r>
      <w:r>
        <w:t>in this worksection.</w:t>
      </w:r>
    </w:p>
    <w:p w14:paraId="21C07BE1" w14:textId="77777777" w:rsidR="00A860A0" w:rsidRDefault="00000000" w:rsidP="00C6031C">
      <w:pPr>
        <w:pStyle w:val="GuideNotes01"/>
      </w:pPr>
      <w:r>
        <w:t>[If inorganic zinc silicates are required specify them here.</w:t>
      </w:r>
      <w:r w:rsidRPr="00A6082D">
        <w:t>]</w:t>
      </w:r>
    </w:p>
    <w:p w14:paraId="705D2800" w14:textId="77777777" w:rsidR="00A860A0" w:rsidRPr="00C6031C" w:rsidRDefault="00000000" w:rsidP="00C6031C">
      <w:pPr>
        <w:pStyle w:val="Heading2"/>
      </w:pPr>
      <w:r w:rsidRPr="00C6031C">
        <w:t xml:space="preserve">Contractor’s Responsibilities - </w:t>
      </w:r>
      <w:r w:rsidR="00C6031C" w:rsidRPr="00C6031C">
        <w:t>Witness Point</w:t>
      </w:r>
    </w:p>
    <w:p w14:paraId="40D469DB" w14:textId="77777777" w:rsidR="00A860A0" w:rsidRDefault="00000000" w:rsidP="00A860A0">
      <w:r>
        <w:t>Applicators must be PCCP accredited in the category appropriate to the works.</w:t>
      </w:r>
    </w:p>
    <w:p w14:paraId="2FEDD917" w14:textId="77777777" w:rsidR="00A860A0" w:rsidRPr="00296AD6" w:rsidRDefault="00000000" w:rsidP="00A860A0">
      <w:r>
        <w:rPr>
          <w:b/>
        </w:rPr>
        <w:t xml:space="preserve">Witness point: </w:t>
      </w:r>
      <w:r>
        <w:t>Provide documentary evidence of PCCP accreditation before commencing protective coatings work.</w:t>
      </w:r>
    </w:p>
    <w:p w14:paraId="52AE1BB9" w14:textId="77777777" w:rsidR="00A860A0" w:rsidRPr="00CB5F7F" w:rsidRDefault="00000000" w:rsidP="00A860A0">
      <w:pPr>
        <w:rPr>
          <w:lang w:val="en-US"/>
        </w:rPr>
      </w:pPr>
      <w:r w:rsidRPr="00CB5F7F">
        <w:rPr>
          <w:lang w:val="en-US"/>
        </w:rPr>
        <w:t>Provide all protective coating materials, abrasives, labour, supervision, equipment and materials required to complete all work as specified.</w:t>
      </w:r>
    </w:p>
    <w:p w14:paraId="7C6A7646" w14:textId="77777777" w:rsidR="00A860A0" w:rsidRPr="00CB5F7F" w:rsidRDefault="00000000" w:rsidP="00A860A0">
      <w:pPr>
        <w:rPr>
          <w:lang w:val="en-US"/>
        </w:rPr>
      </w:pPr>
      <w:r w:rsidRPr="00CB5F7F">
        <w:rPr>
          <w:lang w:val="en-US"/>
        </w:rPr>
        <w:t>Submit:</w:t>
      </w:r>
    </w:p>
    <w:p w14:paraId="1B48551E" w14:textId="77777777" w:rsidR="00A860A0" w:rsidRPr="0062215B" w:rsidRDefault="00000000">
      <w:pPr>
        <w:pStyle w:val="ListParagraph"/>
        <w:numPr>
          <w:ilvl w:val="0"/>
          <w:numId w:val="194"/>
        </w:numPr>
        <w:ind w:hanging="720"/>
        <w:rPr>
          <w:lang w:val="en-US"/>
        </w:rPr>
      </w:pPr>
      <w:r>
        <w:rPr>
          <w:lang w:val="en-US"/>
        </w:rPr>
        <w:t>W</w:t>
      </w:r>
      <w:r w:rsidRPr="0062215B">
        <w:rPr>
          <w:lang w:val="en-US"/>
        </w:rPr>
        <w:t>ritten details of plant and equipment to be used for the work,</w:t>
      </w:r>
    </w:p>
    <w:p w14:paraId="40F612C6" w14:textId="77777777" w:rsidR="00A860A0" w:rsidRPr="0062215B" w:rsidRDefault="00000000">
      <w:pPr>
        <w:pStyle w:val="ListParagraph"/>
        <w:numPr>
          <w:ilvl w:val="0"/>
          <w:numId w:val="194"/>
        </w:numPr>
        <w:ind w:hanging="720"/>
        <w:rPr>
          <w:lang w:val="en-US"/>
        </w:rPr>
      </w:pPr>
      <w:r>
        <w:rPr>
          <w:lang w:val="en-US"/>
        </w:rPr>
        <w:t>W</w:t>
      </w:r>
      <w:r w:rsidRPr="0062215B">
        <w:rPr>
          <w:lang w:val="en-US"/>
        </w:rPr>
        <w:t>ritten details of experience in similar projects,</w:t>
      </w:r>
    </w:p>
    <w:p w14:paraId="3B3B1C95" w14:textId="77777777" w:rsidR="00A860A0" w:rsidRPr="0062215B" w:rsidRDefault="00000000">
      <w:pPr>
        <w:pStyle w:val="ListParagraph"/>
        <w:numPr>
          <w:ilvl w:val="0"/>
          <w:numId w:val="194"/>
        </w:numPr>
        <w:ind w:hanging="720"/>
        <w:rPr>
          <w:lang w:val="en-US"/>
        </w:rPr>
      </w:pPr>
      <w:r w:rsidRPr="0062215B">
        <w:rPr>
          <w:lang w:val="en-US"/>
        </w:rPr>
        <w:t xml:space="preserve">ITPs (Inspection &amp; Test Plans) </w:t>
      </w:r>
      <w:proofErr w:type="gramStart"/>
      <w:r w:rsidRPr="0062215B">
        <w:rPr>
          <w:lang w:val="en-US"/>
        </w:rPr>
        <w:t>detailing</w:t>
      </w:r>
      <w:proofErr w:type="gramEnd"/>
      <w:r w:rsidRPr="0062215B">
        <w:rPr>
          <w:lang w:val="en-US"/>
        </w:rPr>
        <w:t xml:space="preserve"> all procedures and test plans to be undertaken to complete the project.</w:t>
      </w:r>
    </w:p>
    <w:p w14:paraId="65C4541F" w14:textId="77777777" w:rsidR="00A860A0" w:rsidRPr="0062215B" w:rsidRDefault="00000000">
      <w:pPr>
        <w:pStyle w:val="ListParagraph"/>
        <w:numPr>
          <w:ilvl w:val="0"/>
          <w:numId w:val="194"/>
        </w:numPr>
        <w:ind w:hanging="720"/>
        <w:rPr>
          <w:lang w:val="en-US"/>
        </w:rPr>
      </w:pPr>
      <w:r w:rsidRPr="0062215B">
        <w:rPr>
          <w:lang w:val="en-US"/>
        </w:rPr>
        <w:t xml:space="preserve">Details of Environmental Policy. </w:t>
      </w:r>
      <w:proofErr w:type="gramStart"/>
      <w:r w:rsidRPr="0062215B">
        <w:rPr>
          <w:lang w:val="en-US"/>
        </w:rPr>
        <w:t>Contractor</w:t>
      </w:r>
      <w:proofErr w:type="gramEnd"/>
      <w:r w:rsidRPr="0062215B">
        <w:rPr>
          <w:lang w:val="en-US"/>
        </w:rPr>
        <w:t xml:space="preserve"> must present details of procedures to protect the environment.</w:t>
      </w:r>
    </w:p>
    <w:p w14:paraId="37DC1ADB" w14:textId="77777777" w:rsidR="00A860A0" w:rsidRPr="0062215B" w:rsidRDefault="00000000">
      <w:pPr>
        <w:pStyle w:val="ListParagraph"/>
        <w:numPr>
          <w:ilvl w:val="0"/>
          <w:numId w:val="194"/>
        </w:numPr>
        <w:ind w:hanging="720"/>
        <w:rPr>
          <w:lang w:val="en-US"/>
        </w:rPr>
      </w:pPr>
      <w:r w:rsidRPr="0062215B">
        <w:rPr>
          <w:lang w:val="en-US"/>
        </w:rPr>
        <w:t>Details of warranties outlining the responsibilities of the Coating Manufacturer and the Contractors period of warranty.</w:t>
      </w:r>
    </w:p>
    <w:p w14:paraId="11FF0520" w14:textId="77777777" w:rsidR="00A860A0" w:rsidRPr="00C6031C" w:rsidRDefault="00000000" w:rsidP="00C6031C">
      <w:pPr>
        <w:pStyle w:val="Heading3"/>
      </w:pPr>
      <w:r w:rsidRPr="00C6031C">
        <w:t xml:space="preserve"> Pre</w:t>
      </w:r>
      <w:r w:rsidR="00C6031C">
        <w:t>-</w:t>
      </w:r>
      <w:r w:rsidRPr="00C6031C">
        <w:t>Job Meeting</w:t>
      </w:r>
    </w:p>
    <w:p w14:paraId="7F744DA0" w14:textId="77777777" w:rsidR="00A860A0" w:rsidRPr="00CB5F7F" w:rsidRDefault="00000000" w:rsidP="00A860A0">
      <w:pPr>
        <w:rPr>
          <w:lang w:val="en-US"/>
        </w:rPr>
      </w:pPr>
      <w:r w:rsidRPr="00CB5F7F">
        <w:rPr>
          <w:lang w:val="en-US"/>
        </w:rPr>
        <w:t xml:space="preserve">Attend a </w:t>
      </w:r>
      <w:proofErr w:type="gramStart"/>
      <w:r w:rsidRPr="00CB5F7F">
        <w:rPr>
          <w:lang w:val="en-US"/>
        </w:rPr>
        <w:t>pre job</w:t>
      </w:r>
      <w:proofErr w:type="gramEnd"/>
      <w:r w:rsidRPr="00CB5F7F">
        <w:rPr>
          <w:lang w:val="en-US"/>
        </w:rPr>
        <w:t xml:space="preserve"> meeting with the Superintendent and the coating applicator, to review this specification and the coating contractors ITPs. Any variation proposed shall be discussed at this meeting. No variation shall be allowed unless agreed at this meeting and formally signed off.</w:t>
      </w:r>
    </w:p>
    <w:p w14:paraId="2BD2EB63" w14:textId="77777777" w:rsidR="00A860A0" w:rsidRPr="00C6031C" w:rsidRDefault="00000000" w:rsidP="00C6031C">
      <w:pPr>
        <w:pStyle w:val="Heading3"/>
      </w:pPr>
      <w:r w:rsidRPr="00C6031C">
        <w:t xml:space="preserve">Standard </w:t>
      </w:r>
      <w:r w:rsidR="00C6031C">
        <w:t>o</w:t>
      </w:r>
      <w:r w:rsidRPr="00C6031C">
        <w:t>f Workmanship</w:t>
      </w:r>
    </w:p>
    <w:p w14:paraId="559CFCF8" w14:textId="77777777" w:rsidR="00A860A0" w:rsidRPr="00CB5F7F" w:rsidRDefault="00000000" w:rsidP="00A860A0">
      <w:pPr>
        <w:rPr>
          <w:lang w:val="en-US"/>
        </w:rPr>
      </w:pPr>
      <w:r w:rsidRPr="00CB5F7F">
        <w:rPr>
          <w:lang w:val="en-US"/>
        </w:rPr>
        <w:t xml:space="preserve">Follow the protective coating manufacturer’s instructions pertaining to mixing, application, drying time etc. Produce a satisfactory </w:t>
      </w:r>
      <w:proofErr w:type="gramStart"/>
      <w:r w:rsidRPr="00CB5F7F">
        <w:rPr>
          <w:lang w:val="en-US"/>
        </w:rPr>
        <w:t>end result</w:t>
      </w:r>
      <w:proofErr w:type="gramEnd"/>
      <w:r w:rsidRPr="00CB5F7F">
        <w:rPr>
          <w:lang w:val="en-US"/>
        </w:rPr>
        <w:t xml:space="preserve"> acceptable to the superintendent.</w:t>
      </w:r>
    </w:p>
    <w:p w14:paraId="02A1A54B" w14:textId="77777777" w:rsidR="00A860A0" w:rsidRPr="00CB5F7F" w:rsidRDefault="00000000" w:rsidP="00A860A0">
      <w:pPr>
        <w:rPr>
          <w:lang w:val="en-US"/>
        </w:rPr>
      </w:pPr>
      <w:r w:rsidRPr="00CB5F7F">
        <w:rPr>
          <w:lang w:val="en-US"/>
        </w:rPr>
        <w:t>Compliance with the protective coating manufacturer’s instructions shall not absolve the Contractor of responsibility to rectify unacceptable work. Perform all work in a safe and workmanlike manner.</w:t>
      </w:r>
    </w:p>
    <w:p w14:paraId="0E4ED0A4" w14:textId="77777777" w:rsidR="00A860A0" w:rsidRPr="00CB5F7F" w:rsidRDefault="00000000" w:rsidP="00A860A0">
      <w:pPr>
        <w:rPr>
          <w:lang w:val="en-US"/>
        </w:rPr>
      </w:pPr>
      <w:r w:rsidRPr="00CB5F7F">
        <w:rPr>
          <w:lang w:val="en-US"/>
        </w:rPr>
        <w:lastRenderedPageBreak/>
        <w:t>All phases of the work shall be available for observation by a representative of the coatings manufacturer as well as by the Superintendent or their appointed Inspector.</w:t>
      </w:r>
    </w:p>
    <w:p w14:paraId="00A6E55F" w14:textId="77777777" w:rsidR="00A860A0" w:rsidRPr="00CB5F7F" w:rsidRDefault="00000000" w:rsidP="00A860A0">
      <w:pPr>
        <w:rPr>
          <w:lang w:val="en-US"/>
        </w:rPr>
      </w:pPr>
      <w:r w:rsidRPr="00CB5F7F">
        <w:rPr>
          <w:lang w:val="en-US"/>
        </w:rPr>
        <w:t xml:space="preserve">Use personnel experienced in their </w:t>
      </w:r>
      <w:proofErr w:type="gramStart"/>
      <w:r w:rsidRPr="00CB5F7F">
        <w:rPr>
          <w:lang w:val="en-US"/>
        </w:rPr>
        <w:t>particular field</w:t>
      </w:r>
      <w:proofErr w:type="gramEnd"/>
      <w:r w:rsidRPr="00CB5F7F">
        <w:rPr>
          <w:lang w:val="en-US"/>
        </w:rPr>
        <w:t xml:space="preserve"> to carry out all work on surface preparation, protective coatings application and inspection.</w:t>
      </w:r>
    </w:p>
    <w:p w14:paraId="1DBA2410" w14:textId="77777777" w:rsidR="00A860A0" w:rsidRPr="00CB5F7F" w:rsidRDefault="00000000" w:rsidP="00A860A0">
      <w:pPr>
        <w:rPr>
          <w:lang w:val="en-US"/>
        </w:rPr>
      </w:pPr>
      <w:r w:rsidRPr="00CB5F7F">
        <w:rPr>
          <w:lang w:val="en-US"/>
        </w:rPr>
        <w:t>The Superintendent may require the Contractor to produce proof of the tradesmen’s qualifications.</w:t>
      </w:r>
    </w:p>
    <w:p w14:paraId="09063649" w14:textId="77777777" w:rsidR="00A860A0" w:rsidRPr="00C6031C" w:rsidRDefault="00000000" w:rsidP="00C6031C">
      <w:pPr>
        <w:pStyle w:val="Heading2"/>
      </w:pPr>
      <w:r w:rsidRPr="00C6031C">
        <w:t>Safety</w:t>
      </w:r>
    </w:p>
    <w:p w14:paraId="4E5D3D89" w14:textId="77777777" w:rsidR="00A860A0" w:rsidRPr="00CB5F7F" w:rsidRDefault="00000000" w:rsidP="00A860A0">
      <w:pPr>
        <w:rPr>
          <w:lang w:val="en-US"/>
        </w:rPr>
      </w:pPr>
      <w:r w:rsidRPr="00CB5F7F">
        <w:rPr>
          <w:lang w:val="en-US"/>
        </w:rPr>
        <w:t xml:space="preserve">Comply with Work Health and Safety </w:t>
      </w:r>
      <w:r>
        <w:rPr>
          <w:lang w:val="en-US"/>
        </w:rPr>
        <w:t>(NUL) Act</w:t>
      </w:r>
      <w:r w:rsidRPr="00CB5F7F">
        <w:rPr>
          <w:lang w:val="en-US"/>
        </w:rPr>
        <w:t xml:space="preserve">, Regulations, Codes of Practice, Policies and Procedures applicable to the works </w:t>
      </w:r>
      <w:proofErr w:type="gramStart"/>
      <w:r w:rsidRPr="00CB5F7F">
        <w:rPr>
          <w:lang w:val="en-US"/>
        </w:rPr>
        <w:t>at all times</w:t>
      </w:r>
      <w:proofErr w:type="gramEnd"/>
      <w:r w:rsidRPr="00CB5F7F">
        <w:rPr>
          <w:lang w:val="en-US"/>
        </w:rPr>
        <w:t xml:space="preserve"> during the execution of the works.</w:t>
      </w:r>
    </w:p>
    <w:p w14:paraId="6A0E9D00" w14:textId="77777777" w:rsidR="00A860A0" w:rsidRPr="00CB5F7F" w:rsidRDefault="00000000" w:rsidP="00A860A0">
      <w:pPr>
        <w:rPr>
          <w:lang w:val="en-US"/>
        </w:rPr>
      </w:pPr>
      <w:r w:rsidRPr="00CB5F7F">
        <w:rPr>
          <w:lang w:val="en-US"/>
        </w:rPr>
        <w:t>Abrasive blasting and protective coatings application must include safety precautions necessitated by the presence of air-hydrocarbon mixtures or other flammable materials.</w:t>
      </w:r>
    </w:p>
    <w:p w14:paraId="4DAA04A2" w14:textId="77777777" w:rsidR="00A860A0" w:rsidRPr="00C6031C" w:rsidRDefault="00000000" w:rsidP="00C6031C">
      <w:pPr>
        <w:pStyle w:val="Heading3"/>
      </w:pPr>
      <w:r w:rsidRPr="00C6031C">
        <w:t xml:space="preserve">Thinners, Solvents </w:t>
      </w:r>
      <w:proofErr w:type="gramStart"/>
      <w:r w:rsidRPr="00C6031C">
        <w:t>And</w:t>
      </w:r>
      <w:proofErr w:type="gramEnd"/>
      <w:r w:rsidRPr="00C6031C">
        <w:t xml:space="preserve"> Coating Material Safety</w:t>
      </w:r>
    </w:p>
    <w:p w14:paraId="0E808974" w14:textId="77777777" w:rsidR="00A860A0" w:rsidRPr="00CB5F7F" w:rsidRDefault="00000000" w:rsidP="00A860A0">
      <w:pPr>
        <w:rPr>
          <w:lang w:val="en-US"/>
        </w:rPr>
      </w:pPr>
      <w:r w:rsidRPr="00CB5F7F">
        <w:rPr>
          <w:lang w:val="en-US"/>
        </w:rPr>
        <w:t>All thinners, solvents, primers and coating materials shall be regarded as hazardous materials and their use and storage shall comply with AS</w:t>
      </w:r>
      <w:r>
        <w:rPr>
          <w:lang w:val="en-US"/>
        </w:rPr>
        <w:t> </w:t>
      </w:r>
      <w:r w:rsidRPr="00CB5F7F">
        <w:rPr>
          <w:lang w:val="en-US"/>
        </w:rPr>
        <w:t>1940, the coating manufacturer’s recommendations and Dangerous Goods Regulations. All caution notices on the product containers and material labels shall be strictly observed.</w:t>
      </w:r>
    </w:p>
    <w:p w14:paraId="7425EF5E" w14:textId="77777777" w:rsidR="00A860A0" w:rsidRPr="00CB5F7F" w:rsidRDefault="00000000" w:rsidP="00A860A0">
      <w:pPr>
        <w:rPr>
          <w:lang w:val="en-US"/>
        </w:rPr>
      </w:pPr>
      <w:r w:rsidRPr="00CB5F7F">
        <w:rPr>
          <w:lang w:val="en-US"/>
        </w:rPr>
        <w:t>The SDS for all chemicals, including paints and solvents, used and stored on site must be registered with the site manager prior to the product arriving on site.</w:t>
      </w:r>
    </w:p>
    <w:p w14:paraId="6E5CED3F" w14:textId="77777777" w:rsidR="00A860A0" w:rsidRPr="00CB5F7F" w:rsidRDefault="00000000" w:rsidP="00A860A0">
      <w:pPr>
        <w:rPr>
          <w:lang w:val="en-US"/>
        </w:rPr>
      </w:pPr>
      <w:r w:rsidRPr="00CB5F7F">
        <w:rPr>
          <w:lang w:val="en-US"/>
        </w:rPr>
        <w:t>A copy of the SDS and the applicable Emergency Procedure Guide (EPG) as per AS</w:t>
      </w:r>
      <w:r>
        <w:rPr>
          <w:lang w:val="en-US"/>
        </w:rPr>
        <w:t> </w:t>
      </w:r>
      <w:r w:rsidRPr="00CB5F7F">
        <w:rPr>
          <w:lang w:val="en-US"/>
        </w:rPr>
        <w:t>1678 must accompany all chemicals during transport.</w:t>
      </w:r>
    </w:p>
    <w:p w14:paraId="7E066CB7" w14:textId="77777777" w:rsidR="00A860A0" w:rsidRPr="00CB5F7F" w:rsidRDefault="00000000" w:rsidP="00A860A0">
      <w:pPr>
        <w:rPr>
          <w:lang w:val="en-US"/>
        </w:rPr>
      </w:pPr>
      <w:r w:rsidRPr="00CB5F7F">
        <w:rPr>
          <w:lang w:val="en-US"/>
        </w:rPr>
        <w:t>Keep SDS for all paints as reference.</w:t>
      </w:r>
    </w:p>
    <w:p w14:paraId="578598CC" w14:textId="77777777" w:rsidR="00A860A0" w:rsidRPr="00C6031C" w:rsidRDefault="00000000" w:rsidP="00C6031C">
      <w:pPr>
        <w:pStyle w:val="Heading2"/>
      </w:pPr>
      <w:r w:rsidRPr="00C6031C">
        <w:t>Traffic Management</w:t>
      </w:r>
    </w:p>
    <w:p w14:paraId="3B43AEBD" w14:textId="77777777" w:rsidR="00A860A0" w:rsidRPr="00CB5F7F" w:rsidRDefault="00000000" w:rsidP="00A860A0">
      <w:pPr>
        <w:rPr>
          <w:lang w:val="en-US"/>
        </w:rPr>
      </w:pPr>
      <w:r w:rsidRPr="00CB5F7F">
        <w:rPr>
          <w:lang w:val="en-US"/>
        </w:rPr>
        <w:t>Comply with the Traffi</w:t>
      </w:r>
      <w:r>
        <w:rPr>
          <w:lang w:val="en-US"/>
        </w:rPr>
        <w:t>c Management requirements in</w:t>
      </w:r>
      <w:r w:rsidRPr="00CB5F7F">
        <w:rPr>
          <w:lang w:val="en-US"/>
        </w:rPr>
        <w:t xml:space="preserve"> PROVISION FOR TRAFFIC.</w:t>
      </w:r>
    </w:p>
    <w:p w14:paraId="2E936054" w14:textId="77777777" w:rsidR="00A860A0" w:rsidRPr="00CB5F7F" w:rsidRDefault="00000000" w:rsidP="00A860A0">
      <w:pPr>
        <w:rPr>
          <w:lang w:val="en-US"/>
        </w:rPr>
      </w:pPr>
      <w:r w:rsidRPr="00CB5F7F">
        <w:rPr>
          <w:lang w:val="en-US"/>
        </w:rPr>
        <w:t>Obtain a Permit to Work in a Road Reserve and comply with any conditions imposed in the Permit.</w:t>
      </w:r>
    </w:p>
    <w:p w14:paraId="66E33DEC" w14:textId="77777777" w:rsidR="00A860A0" w:rsidRPr="00CB5F7F" w:rsidRDefault="00000000" w:rsidP="00A860A0">
      <w:pPr>
        <w:rPr>
          <w:lang w:val="en-US"/>
        </w:rPr>
      </w:pPr>
      <w:r w:rsidRPr="00CB5F7F">
        <w:rPr>
          <w:lang w:val="en-US"/>
        </w:rPr>
        <w:t xml:space="preserve">Provide a Traffic Management Plan that caters for vehicular traffic. Include provisions in the Traffic Management Plan for pedestrians, cyclists and water transport if pedestrians, cyclists or </w:t>
      </w:r>
      <w:proofErr w:type="gramStart"/>
      <w:r w:rsidRPr="00CB5F7F">
        <w:rPr>
          <w:lang w:val="en-US"/>
        </w:rPr>
        <w:t>water craft</w:t>
      </w:r>
      <w:proofErr w:type="gramEnd"/>
      <w:r w:rsidRPr="00CB5F7F">
        <w:rPr>
          <w:lang w:val="en-US"/>
        </w:rPr>
        <w:t xml:space="preserve"> might be affected by the works.</w:t>
      </w:r>
    </w:p>
    <w:p w14:paraId="36CB648C" w14:textId="77777777" w:rsidR="00A860A0" w:rsidRPr="00C6031C" w:rsidRDefault="00000000" w:rsidP="00C6031C">
      <w:pPr>
        <w:pStyle w:val="Heading2"/>
      </w:pPr>
      <w:r w:rsidRPr="00C6031C">
        <w:t>Barriers</w:t>
      </w:r>
    </w:p>
    <w:p w14:paraId="33DD1239" w14:textId="77777777" w:rsidR="00A860A0" w:rsidRPr="00752D4D" w:rsidRDefault="00000000" w:rsidP="00A860A0">
      <w:pPr>
        <w:rPr>
          <w:lang w:val="en-US"/>
        </w:rPr>
      </w:pPr>
      <w:r w:rsidRPr="00752D4D">
        <w:rPr>
          <w:lang w:val="en-US"/>
        </w:rPr>
        <w:t>Install barriers and warning signs for fire hazards, dust, abrasive blasting operations, dangerous fumes and the like, during blasting and coating activities.</w:t>
      </w:r>
    </w:p>
    <w:p w14:paraId="4310D37F" w14:textId="77777777" w:rsidR="00A860A0" w:rsidRPr="00752D4D" w:rsidRDefault="00000000" w:rsidP="00A860A0">
      <w:pPr>
        <w:rPr>
          <w:lang w:val="en-US"/>
        </w:rPr>
      </w:pPr>
      <w:r w:rsidRPr="00752D4D">
        <w:rPr>
          <w:lang w:val="en-US"/>
        </w:rPr>
        <w:t>Protect adjacent areas and equipment from abrasive blasting grit, water, and detritus and overspray by the erection of screens, hoardings, or drop sheets.</w:t>
      </w:r>
    </w:p>
    <w:p w14:paraId="778E9137" w14:textId="77777777" w:rsidR="00A860A0" w:rsidRPr="00752D4D" w:rsidRDefault="00000000" w:rsidP="00A860A0">
      <w:pPr>
        <w:rPr>
          <w:lang w:val="en-US"/>
        </w:rPr>
      </w:pPr>
      <w:r w:rsidRPr="00752D4D">
        <w:rPr>
          <w:lang w:val="en-US"/>
        </w:rPr>
        <w:t>Remove all materials used to mask areas requiring protection during blasting and painting operations upon completion.</w:t>
      </w:r>
    </w:p>
    <w:p w14:paraId="3365E244" w14:textId="77777777" w:rsidR="00A860A0" w:rsidRPr="00C6031C" w:rsidRDefault="00000000" w:rsidP="00C6031C">
      <w:pPr>
        <w:pStyle w:val="Heading2"/>
      </w:pPr>
      <w:r w:rsidRPr="00C6031C">
        <w:t>Equipment</w:t>
      </w:r>
    </w:p>
    <w:p w14:paraId="66A62B22" w14:textId="77777777" w:rsidR="00A860A0" w:rsidRPr="00752D4D" w:rsidRDefault="00000000" w:rsidP="00A860A0">
      <w:pPr>
        <w:rPr>
          <w:lang w:val="en-US"/>
        </w:rPr>
      </w:pPr>
      <w:r w:rsidRPr="00752D4D">
        <w:rPr>
          <w:lang w:val="en-US"/>
        </w:rPr>
        <w:t xml:space="preserve">Use equipment including, but not necessarily limited to, ladders, scaffold, compressors and electrical and pneumatic equipment conforming to the requirements in force by the appropriate statutory Acts, </w:t>
      </w:r>
      <w:r>
        <w:rPr>
          <w:lang w:val="en-US"/>
        </w:rPr>
        <w:t>R</w:t>
      </w:r>
      <w:r w:rsidRPr="00752D4D">
        <w:rPr>
          <w:lang w:val="en-US"/>
        </w:rPr>
        <w:t xml:space="preserve">egulations and </w:t>
      </w:r>
      <w:r>
        <w:rPr>
          <w:lang w:val="en-US"/>
        </w:rPr>
        <w:t>B</w:t>
      </w:r>
      <w:r w:rsidRPr="00752D4D">
        <w:rPr>
          <w:lang w:val="en-US"/>
        </w:rPr>
        <w:t>y-laws. Maintain and use this equipment in strict accordance with any safety regulations or requirements pertaining to them.</w:t>
      </w:r>
    </w:p>
    <w:p w14:paraId="0FD1AECA" w14:textId="77777777" w:rsidR="00A860A0" w:rsidRPr="00752D4D" w:rsidRDefault="00000000" w:rsidP="00A860A0">
      <w:pPr>
        <w:rPr>
          <w:lang w:val="en-US"/>
        </w:rPr>
      </w:pPr>
      <w:r w:rsidRPr="00752D4D">
        <w:rPr>
          <w:lang w:val="en-US"/>
        </w:rPr>
        <w:t>Do not use ladders as work platforms.</w:t>
      </w:r>
    </w:p>
    <w:p w14:paraId="7A2B4363" w14:textId="77777777" w:rsidR="00A860A0" w:rsidRPr="00752D4D" w:rsidRDefault="00000000" w:rsidP="00A860A0">
      <w:pPr>
        <w:rPr>
          <w:lang w:val="en-US"/>
        </w:rPr>
      </w:pPr>
      <w:r w:rsidRPr="00752D4D">
        <w:rPr>
          <w:lang w:val="en-US"/>
        </w:rPr>
        <w:t>All equipment including dust collectors, air compressors, lifting devices etc. shall conform to the relevant Standards for safety and performance.</w:t>
      </w:r>
    </w:p>
    <w:p w14:paraId="68C51C28" w14:textId="77777777" w:rsidR="00A860A0" w:rsidRPr="00752D4D" w:rsidRDefault="00000000" w:rsidP="00A860A0">
      <w:pPr>
        <w:rPr>
          <w:lang w:val="en-US"/>
        </w:rPr>
      </w:pPr>
      <w:r w:rsidRPr="00752D4D">
        <w:rPr>
          <w:lang w:val="en-US"/>
        </w:rPr>
        <w:lastRenderedPageBreak/>
        <w:t xml:space="preserve">Use air supply hoses and couplings of the anti-static type which are </w:t>
      </w:r>
      <w:proofErr w:type="gramStart"/>
      <w:r w:rsidRPr="00752D4D">
        <w:rPr>
          <w:lang w:val="en-US"/>
        </w:rPr>
        <w:t>safety</w:t>
      </w:r>
      <w:proofErr w:type="gramEnd"/>
      <w:r w:rsidRPr="00752D4D">
        <w:rPr>
          <w:lang w:val="en-US"/>
        </w:rPr>
        <w:t xml:space="preserve"> wired.</w:t>
      </w:r>
    </w:p>
    <w:p w14:paraId="6CD619A6" w14:textId="77777777" w:rsidR="00A860A0" w:rsidRPr="00752D4D" w:rsidRDefault="00000000" w:rsidP="00A860A0">
      <w:pPr>
        <w:rPr>
          <w:lang w:val="en-US"/>
        </w:rPr>
      </w:pPr>
      <w:r w:rsidRPr="00752D4D">
        <w:rPr>
          <w:lang w:val="en-US"/>
        </w:rPr>
        <w:t xml:space="preserve">Note: Compliance </w:t>
      </w:r>
      <w:proofErr w:type="gramStart"/>
      <w:r w:rsidRPr="00752D4D">
        <w:rPr>
          <w:lang w:val="en-US"/>
        </w:rPr>
        <w:t>to</w:t>
      </w:r>
      <w:proofErr w:type="gramEnd"/>
      <w:r w:rsidRPr="00752D4D">
        <w:rPr>
          <w:lang w:val="en-US"/>
        </w:rPr>
        <w:t xml:space="preserve"> site safety instructions will be in addition to regulatory requirements.</w:t>
      </w:r>
    </w:p>
    <w:p w14:paraId="6CA2DD74" w14:textId="77777777" w:rsidR="00A860A0" w:rsidRPr="00C6031C" w:rsidRDefault="00000000" w:rsidP="00C6031C">
      <w:pPr>
        <w:pStyle w:val="Heading3"/>
      </w:pPr>
      <w:r w:rsidRPr="00C6031C">
        <w:t>Personal Air Supply</w:t>
      </w:r>
    </w:p>
    <w:p w14:paraId="3F169790" w14:textId="77777777" w:rsidR="00A860A0" w:rsidRPr="00752D4D" w:rsidRDefault="00000000" w:rsidP="00A860A0">
      <w:pPr>
        <w:rPr>
          <w:lang w:val="en-US"/>
        </w:rPr>
      </w:pPr>
      <w:r w:rsidRPr="00752D4D">
        <w:rPr>
          <w:lang w:val="en-US"/>
        </w:rPr>
        <w:t>Where personal breathing equipment is used, the operator’s hood or headgear shall be ventilated by clean, cool, oil free air served through a regulator filter. Air supply must be of respiratory quality.</w:t>
      </w:r>
    </w:p>
    <w:p w14:paraId="60C142DB" w14:textId="77777777" w:rsidR="00A860A0" w:rsidRPr="00C6031C" w:rsidRDefault="00000000" w:rsidP="00C6031C">
      <w:pPr>
        <w:pStyle w:val="Heading3"/>
      </w:pPr>
      <w:r w:rsidRPr="00C6031C">
        <w:t>Equipment – Witness Point</w:t>
      </w:r>
    </w:p>
    <w:p w14:paraId="712EB9B3" w14:textId="77777777" w:rsidR="00A860A0" w:rsidRPr="00752D4D" w:rsidRDefault="00000000" w:rsidP="00A860A0">
      <w:pPr>
        <w:rPr>
          <w:lang w:val="en-US"/>
        </w:rPr>
      </w:pPr>
      <w:r w:rsidRPr="00752D4D">
        <w:rPr>
          <w:lang w:val="en-US"/>
        </w:rPr>
        <w:t>Use compressors used for blasting, cleaning and spray painting which have oil and moisture separators with properly maintained filters in the airlines. Perform oil carry-over tests prior to the start of blasting and coating application and on a weekly basis thereafter. Record the results.</w:t>
      </w:r>
    </w:p>
    <w:p w14:paraId="289708AE" w14:textId="77777777" w:rsidR="00A860A0" w:rsidRPr="00752D4D" w:rsidRDefault="00000000" w:rsidP="00A860A0">
      <w:pPr>
        <w:rPr>
          <w:lang w:val="en-US"/>
        </w:rPr>
      </w:pPr>
      <w:r w:rsidRPr="00E661C4">
        <w:rPr>
          <w:b/>
          <w:lang w:val="en-US"/>
        </w:rPr>
        <w:t xml:space="preserve">Witness Point </w:t>
      </w:r>
      <w:r w:rsidRPr="00752D4D">
        <w:rPr>
          <w:lang w:val="en-US"/>
        </w:rPr>
        <w:t xml:space="preserve">– Give notice so that </w:t>
      </w:r>
      <w:r>
        <w:rPr>
          <w:lang w:val="en-US"/>
        </w:rPr>
        <w:t>the oil carry-over</w:t>
      </w:r>
      <w:r w:rsidRPr="00752D4D">
        <w:rPr>
          <w:lang w:val="en-US"/>
        </w:rPr>
        <w:t xml:space="preserve"> test</w:t>
      </w:r>
      <w:r>
        <w:rPr>
          <w:lang w:val="en-US"/>
        </w:rPr>
        <w:t>s</w:t>
      </w:r>
      <w:r w:rsidRPr="00752D4D">
        <w:rPr>
          <w:lang w:val="en-US"/>
        </w:rPr>
        <w:t xml:space="preserve"> may be witnessed by the Superintendent or their nominated representative.</w:t>
      </w:r>
    </w:p>
    <w:p w14:paraId="4534D068" w14:textId="77777777" w:rsidR="00A860A0" w:rsidRPr="00C6031C" w:rsidRDefault="00000000" w:rsidP="00C6031C">
      <w:pPr>
        <w:pStyle w:val="Heading2"/>
      </w:pPr>
      <w:r w:rsidRPr="00C6031C">
        <w:t>Environmental Conditions</w:t>
      </w:r>
    </w:p>
    <w:p w14:paraId="162BED6A" w14:textId="77777777" w:rsidR="00A860A0" w:rsidRPr="00752D4D" w:rsidRDefault="00000000" w:rsidP="00A860A0">
      <w:pPr>
        <w:rPr>
          <w:lang w:val="en-US"/>
        </w:rPr>
      </w:pPr>
      <w:r w:rsidRPr="00752D4D">
        <w:rPr>
          <w:lang w:val="en-US"/>
        </w:rPr>
        <w:t>Comply with coating manufacturers’ specifications, particularly with reference to ambient environmental conditions, such as temperature, relative humidity and substrate temperature, prevailing at the location where surface preparation and coating system application is to take place.</w:t>
      </w:r>
    </w:p>
    <w:p w14:paraId="2E3FC7DC" w14:textId="77777777" w:rsidR="00A860A0" w:rsidRPr="00752D4D" w:rsidRDefault="00000000" w:rsidP="00A860A0">
      <w:pPr>
        <w:rPr>
          <w:lang w:val="en-US"/>
        </w:rPr>
      </w:pPr>
      <w:r w:rsidRPr="00752D4D">
        <w:rPr>
          <w:lang w:val="en-US"/>
        </w:rPr>
        <w:t>Provide copies of Environmental Test Reports to AS 3894, Parts 10, 11, and 12.</w:t>
      </w:r>
    </w:p>
    <w:p w14:paraId="5FE32048" w14:textId="77777777" w:rsidR="00A860A0" w:rsidRPr="00752D4D" w:rsidRDefault="00000000" w:rsidP="00A860A0">
      <w:pPr>
        <w:rPr>
          <w:lang w:val="en-US"/>
        </w:rPr>
      </w:pPr>
      <w:r w:rsidRPr="00752D4D">
        <w:rPr>
          <w:lang w:val="en-US"/>
        </w:rPr>
        <w:t xml:space="preserve">In </w:t>
      </w:r>
      <w:proofErr w:type="gramStart"/>
      <w:r w:rsidRPr="00752D4D">
        <w:rPr>
          <w:lang w:val="en-US"/>
        </w:rPr>
        <w:t>addition</w:t>
      </w:r>
      <w:proofErr w:type="gramEnd"/>
      <w:r w:rsidRPr="00752D4D">
        <w:rPr>
          <w:lang w:val="en-US"/>
        </w:rPr>
        <w:t xml:space="preserve"> provide Reports to AS </w:t>
      </w:r>
      <w:proofErr w:type="gramStart"/>
      <w:r w:rsidRPr="00752D4D">
        <w:rPr>
          <w:lang w:val="en-US"/>
        </w:rPr>
        <w:t>3894</w:t>
      </w:r>
      <w:proofErr w:type="gramEnd"/>
      <w:r w:rsidRPr="00752D4D">
        <w:rPr>
          <w:lang w:val="en-US"/>
        </w:rPr>
        <w:t xml:space="preserve"> Parts 13 and </w:t>
      </w:r>
      <w:proofErr w:type="gramStart"/>
      <w:r w:rsidRPr="00752D4D">
        <w:rPr>
          <w:lang w:val="en-US"/>
        </w:rPr>
        <w:t>14</w:t>
      </w:r>
      <w:proofErr w:type="gramEnd"/>
      <w:r w:rsidRPr="00752D4D">
        <w:rPr>
          <w:lang w:val="en-US"/>
        </w:rPr>
        <w:t xml:space="preserve"> for structural steel.</w:t>
      </w:r>
    </w:p>
    <w:p w14:paraId="275A506F" w14:textId="77777777" w:rsidR="00A860A0" w:rsidRPr="00C6031C" w:rsidRDefault="00000000" w:rsidP="00C6031C">
      <w:pPr>
        <w:pStyle w:val="Heading2"/>
      </w:pPr>
      <w:r w:rsidRPr="00C6031C">
        <w:t>Work in or near bodies of water</w:t>
      </w:r>
    </w:p>
    <w:p w14:paraId="4ECC89D7" w14:textId="77777777" w:rsidR="00A860A0" w:rsidRDefault="00000000" w:rsidP="00A860A0">
      <w:pPr>
        <w:rPr>
          <w:lang w:val="en-US"/>
        </w:rPr>
      </w:pPr>
      <w:r w:rsidRPr="00752D4D">
        <w:rPr>
          <w:lang w:val="en-US"/>
        </w:rPr>
        <w:t xml:space="preserve">Consider the movements of the tide </w:t>
      </w:r>
      <w:r>
        <w:rPr>
          <w:lang w:val="en-US"/>
        </w:rPr>
        <w:t>f</w:t>
      </w:r>
      <w:r w:rsidRPr="00752D4D">
        <w:rPr>
          <w:lang w:val="en-US"/>
        </w:rPr>
        <w:t>or work to be conducted on components located in tidal waters.</w:t>
      </w:r>
    </w:p>
    <w:p w14:paraId="17D0DCF1" w14:textId="77777777" w:rsidR="00A860A0" w:rsidRDefault="00000000" w:rsidP="00A860A0">
      <w:pPr>
        <w:rPr>
          <w:lang w:val="en-US"/>
        </w:rPr>
      </w:pPr>
      <w:r>
        <w:rPr>
          <w:lang w:val="en-US"/>
        </w:rPr>
        <w:t>Consider variations to water depth for all work in or near bodies of water.</w:t>
      </w:r>
    </w:p>
    <w:p w14:paraId="42B8C93D" w14:textId="77777777" w:rsidR="00A860A0" w:rsidRPr="00431797" w:rsidRDefault="00000000" w:rsidP="00A860A0">
      <w:r>
        <w:rPr>
          <w:lang w:val="en-US"/>
        </w:rPr>
        <w:t xml:space="preserve">Refer to </w:t>
      </w:r>
      <w:r w:rsidRPr="00E5113D">
        <w:rPr>
          <w:b/>
          <w:lang w:val="en-US"/>
        </w:rPr>
        <w:t>Diving Work</w:t>
      </w:r>
      <w:r>
        <w:rPr>
          <w:lang w:val="en-US"/>
        </w:rPr>
        <w:t xml:space="preserve"> and </w:t>
      </w:r>
      <w:r w:rsidRPr="00E5113D">
        <w:rPr>
          <w:b/>
          <w:lang w:val="en-US"/>
        </w:rPr>
        <w:t>Work Near Waters Where Crocodiles May Be Present</w:t>
      </w:r>
      <w:r>
        <w:rPr>
          <w:lang w:val="en-US"/>
        </w:rPr>
        <w:t xml:space="preserve"> clauses in MISCELLANEOUS PROVISIONS.</w:t>
      </w:r>
    </w:p>
    <w:p w14:paraId="460D1222" w14:textId="77777777" w:rsidR="00A860A0" w:rsidRPr="00C6031C" w:rsidRDefault="00000000" w:rsidP="00C6031C">
      <w:pPr>
        <w:pStyle w:val="Heading2"/>
      </w:pPr>
      <w:r w:rsidRPr="00C6031C">
        <w:t>Surface Preparation</w:t>
      </w:r>
    </w:p>
    <w:p w14:paraId="7E7D8E8B" w14:textId="77777777" w:rsidR="00A860A0" w:rsidRPr="00752D4D" w:rsidRDefault="00000000" w:rsidP="00A860A0">
      <w:pPr>
        <w:rPr>
          <w:lang w:val="en-US"/>
        </w:rPr>
      </w:pPr>
      <w:r w:rsidRPr="00752D4D">
        <w:rPr>
          <w:lang w:val="en-US"/>
        </w:rPr>
        <w:t>Remove all substrate surface defects including weld spatter, slag, burrs, fins, sharp edges and corrosion product.</w:t>
      </w:r>
    </w:p>
    <w:p w14:paraId="31D275CA" w14:textId="77777777" w:rsidR="00A860A0" w:rsidRPr="00752D4D" w:rsidRDefault="00000000" w:rsidP="00A860A0">
      <w:pPr>
        <w:rPr>
          <w:lang w:val="en-US"/>
        </w:rPr>
      </w:pPr>
      <w:r w:rsidRPr="00752D4D">
        <w:rPr>
          <w:lang w:val="en-US"/>
        </w:rPr>
        <w:t>Remove all surface contaminants such as oil, grease and dirt in accordance with AS 1627.1 using a suitable solvent, oil emulsifier, alkaline degreaser or other approved product.</w:t>
      </w:r>
    </w:p>
    <w:p w14:paraId="71FD93A2" w14:textId="77777777" w:rsidR="00A860A0" w:rsidRPr="00752D4D" w:rsidRDefault="00000000" w:rsidP="00A860A0">
      <w:pPr>
        <w:rPr>
          <w:lang w:val="en-US"/>
        </w:rPr>
      </w:pPr>
      <w:r w:rsidRPr="00752D4D">
        <w:rPr>
          <w:lang w:val="en-US"/>
        </w:rPr>
        <w:t>Assess compatibility and substrate and inter-coat adhesion between the original and new coating systems during maintenance activities by coating a test patch and assessing compatibility and adhesion by ASTM D5064.</w:t>
      </w:r>
    </w:p>
    <w:p w14:paraId="2815921B" w14:textId="77777777" w:rsidR="00A860A0" w:rsidRPr="00752D4D" w:rsidRDefault="00000000" w:rsidP="00A860A0">
      <w:pPr>
        <w:rPr>
          <w:lang w:val="en-US"/>
        </w:rPr>
      </w:pPr>
      <w:r w:rsidRPr="00752D4D">
        <w:rPr>
          <w:lang w:val="en-US"/>
        </w:rPr>
        <w:t xml:space="preserve">Plan and execute all works </w:t>
      </w:r>
      <w:proofErr w:type="gramStart"/>
      <w:r w:rsidRPr="00752D4D">
        <w:rPr>
          <w:lang w:val="en-US"/>
        </w:rPr>
        <w:t>so as to</w:t>
      </w:r>
      <w:proofErr w:type="gramEnd"/>
      <w:r w:rsidRPr="00752D4D">
        <w:rPr>
          <w:lang w:val="en-US"/>
        </w:rPr>
        <w:t xml:space="preserve"> minimize the possibility of pollution of the Site and adjoining areas from chemicals, dangerous goods and potential contaminants such as dust from abrasive blasting.</w:t>
      </w:r>
    </w:p>
    <w:p w14:paraId="5E92F125" w14:textId="77777777" w:rsidR="00A860A0" w:rsidRPr="00C6031C" w:rsidRDefault="00000000" w:rsidP="00C6031C">
      <w:pPr>
        <w:pStyle w:val="Heading3"/>
      </w:pPr>
      <w:r w:rsidRPr="00C6031C">
        <w:t>Preparation Of Surfaces Prior To Blast Cleaning</w:t>
      </w:r>
    </w:p>
    <w:p w14:paraId="463A0264" w14:textId="77777777" w:rsidR="00A860A0" w:rsidRPr="00752D4D" w:rsidRDefault="00000000" w:rsidP="00A860A0">
      <w:pPr>
        <w:rPr>
          <w:lang w:val="en-US"/>
        </w:rPr>
      </w:pPr>
      <w:r w:rsidRPr="00752D4D">
        <w:rPr>
          <w:lang w:val="en-US"/>
        </w:rPr>
        <w:t>Permanent welds shall be smooth and shall merge evenly with joining surfaces.</w:t>
      </w:r>
    </w:p>
    <w:p w14:paraId="3A7A8A06" w14:textId="77777777" w:rsidR="00A860A0" w:rsidRPr="00752D4D" w:rsidRDefault="00000000" w:rsidP="00A860A0">
      <w:pPr>
        <w:rPr>
          <w:lang w:val="en-US"/>
        </w:rPr>
      </w:pPr>
      <w:r w:rsidRPr="00752D4D">
        <w:rPr>
          <w:lang w:val="en-US"/>
        </w:rPr>
        <w:t xml:space="preserve">All edges, including drilled or punched </w:t>
      </w:r>
      <w:proofErr w:type="gramStart"/>
      <w:r w:rsidRPr="00752D4D">
        <w:rPr>
          <w:lang w:val="en-US"/>
        </w:rPr>
        <w:t>holes</w:t>
      </w:r>
      <w:proofErr w:type="gramEnd"/>
      <w:r w:rsidRPr="00752D4D">
        <w:rPr>
          <w:lang w:val="en-US"/>
        </w:rPr>
        <w:t xml:space="preserve"> shall be de-burred and rounded where practical to a minimum of 2mm radius.</w:t>
      </w:r>
    </w:p>
    <w:p w14:paraId="0A0DDDE7" w14:textId="77777777" w:rsidR="00A860A0" w:rsidRPr="00C6031C" w:rsidRDefault="00000000" w:rsidP="00C6031C">
      <w:pPr>
        <w:pStyle w:val="Heading3"/>
      </w:pPr>
      <w:r w:rsidRPr="00C6031C">
        <w:t>Abrasive Blasting – Hold Point</w:t>
      </w:r>
    </w:p>
    <w:p w14:paraId="5106929A" w14:textId="77777777" w:rsidR="00A860A0" w:rsidRPr="00752D4D" w:rsidRDefault="00000000" w:rsidP="00A860A0">
      <w:pPr>
        <w:rPr>
          <w:lang w:val="en-US"/>
        </w:rPr>
      </w:pPr>
      <w:r w:rsidRPr="00752D4D">
        <w:rPr>
          <w:lang w:val="en-US"/>
        </w:rPr>
        <w:t>Abrasives shall conform to AS 1627.4 and shall be free from oil, grease, and moisture. The abrasive shall contain no more than 50 ppm soluble salts (TDS) and free from greater than 100 ppm lead.</w:t>
      </w:r>
    </w:p>
    <w:p w14:paraId="0432F3D1" w14:textId="77777777" w:rsidR="00A860A0" w:rsidRPr="00752D4D" w:rsidRDefault="00000000" w:rsidP="00A860A0">
      <w:pPr>
        <w:rPr>
          <w:lang w:val="en-US"/>
        </w:rPr>
      </w:pPr>
      <w:r w:rsidRPr="00752D4D">
        <w:rPr>
          <w:lang w:val="en-US"/>
        </w:rPr>
        <w:lastRenderedPageBreak/>
        <w:t>Do not use silica sand and other potentially silica containing materials. Do not use zinc or copper slag.</w:t>
      </w:r>
    </w:p>
    <w:p w14:paraId="31C0528C" w14:textId="77777777" w:rsidR="00A860A0" w:rsidRPr="00752D4D" w:rsidRDefault="00000000" w:rsidP="00A860A0">
      <w:pPr>
        <w:rPr>
          <w:lang w:val="en-US"/>
        </w:rPr>
      </w:pPr>
      <w:r w:rsidRPr="00752D4D">
        <w:rPr>
          <w:lang w:val="en-US"/>
        </w:rPr>
        <w:t>Abrasive shall be capable of providing the specified profile.</w:t>
      </w:r>
    </w:p>
    <w:p w14:paraId="3A2B927C" w14:textId="77777777" w:rsidR="00A860A0" w:rsidRPr="00752D4D" w:rsidRDefault="00000000" w:rsidP="00A860A0">
      <w:pPr>
        <w:rPr>
          <w:lang w:val="en-US"/>
        </w:rPr>
      </w:pPr>
      <w:r w:rsidRPr="00752D4D">
        <w:rPr>
          <w:lang w:val="en-US"/>
        </w:rPr>
        <w:t>Do not carry out abrasive blasting if:</w:t>
      </w:r>
    </w:p>
    <w:p w14:paraId="349F7FC8" w14:textId="77777777" w:rsidR="00A860A0" w:rsidRPr="00CB47E5" w:rsidRDefault="00000000">
      <w:pPr>
        <w:pStyle w:val="ListParagraph"/>
        <w:numPr>
          <w:ilvl w:val="0"/>
          <w:numId w:val="197"/>
        </w:numPr>
        <w:rPr>
          <w:lang w:val="en-US"/>
        </w:rPr>
      </w:pPr>
      <w:r w:rsidRPr="00CB47E5">
        <w:rPr>
          <w:lang w:val="en-US"/>
        </w:rPr>
        <w:t>The relative humidity is above 85%.</w:t>
      </w:r>
    </w:p>
    <w:p w14:paraId="65F5E23D" w14:textId="77777777" w:rsidR="00A860A0" w:rsidRPr="00D25784" w:rsidRDefault="00000000">
      <w:pPr>
        <w:pStyle w:val="ListParagraph"/>
        <w:numPr>
          <w:ilvl w:val="0"/>
          <w:numId w:val="197"/>
        </w:numPr>
        <w:rPr>
          <w:lang w:val="en-US"/>
        </w:rPr>
      </w:pPr>
      <w:r w:rsidRPr="00D25784">
        <w:rPr>
          <w:lang w:val="en-US"/>
        </w:rPr>
        <w:t>The metal temperature is less than 3ºC above the dew point.</w:t>
      </w:r>
    </w:p>
    <w:p w14:paraId="24F51C0C" w14:textId="77777777" w:rsidR="00A860A0" w:rsidRPr="00752D4D" w:rsidRDefault="00000000" w:rsidP="00A860A0">
      <w:pPr>
        <w:rPr>
          <w:lang w:val="en-US"/>
        </w:rPr>
      </w:pPr>
      <w:r w:rsidRPr="00752D4D">
        <w:rPr>
          <w:lang w:val="en-US"/>
        </w:rPr>
        <w:t>Blow down blasted surfaces with clean, dry compressed air, or vacuum, or wipe free of dust and spent abrasive media, before any coatings are applied.</w:t>
      </w:r>
    </w:p>
    <w:p w14:paraId="6A41C2B0" w14:textId="77777777" w:rsidR="00A860A0" w:rsidRPr="00752D4D" w:rsidRDefault="00000000" w:rsidP="00A860A0">
      <w:pPr>
        <w:rPr>
          <w:lang w:val="en-US"/>
        </w:rPr>
      </w:pPr>
      <w:r w:rsidRPr="00E661C4">
        <w:rPr>
          <w:b/>
          <w:lang w:val="en-US"/>
        </w:rPr>
        <w:t>Hold Point</w:t>
      </w:r>
      <w:r w:rsidRPr="00752D4D">
        <w:rPr>
          <w:lang w:val="en-US"/>
        </w:rPr>
        <w:t xml:space="preserve"> - At the completion of the final blast and prior to coating application, the surface profile of each item shall be measured according to Method A, Profile Replicating Tape, of AS 3894.5. Provide documentary confirmation that the surface is suitable for the application of the specified coatings. This shall be identified as a Hold Point in the contractor’s ITP.</w:t>
      </w:r>
    </w:p>
    <w:p w14:paraId="77D6BAF7" w14:textId="77777777" w:rsidR="00A860A0" w:rsidRPr="00C6031C" w:rsidRDefault="00000000" w:rsidP="00C6031C">
      <w:pPr>
        <w:pStyle w:val="Heading3"/>
      </w:pPr>
      <w:r w:rsidRPr="00C6031C">
        <w:t>Spot And Whip Abrasive Blasting</w:t>
      </w:r>
    </w:p>
    <w:p w14:paraId="03CF9E8E" w14:textId="77777777" w:rsidR="00A860A0" w:rsidRPr="00752D4D" w:rsidRDefault="00000000" w:rsidP="00A860A0">
      <w:pPr>
        <w:rPr>
          <w:lang w:val="en-US"/>
        </w:rPr>
      </w:pPr>
      <w:r w:rsidRPr="00752D4D">
        <w:rPr>
          <w:lang w:val="en-US"/>
        </w:rPr>
        <w:t>Use spot blasting of localised corrosion or coating breakdown to provide a profile suitable for the coating system being applied during maintenance coating activities.</w:t>
      </w:r>
    </w:p>
    <w:p w14:paraId="4F0254C6" w14:textId="77777777" w:rsidR="00A860A0" w:rsidRPr="00752D4D" w:rsidRDefault="00000000" w:rsidP="00A860A0">
      <w:pPr>
        <w:rPr>
          <w:lang w:val="en-US"/>
        </w:rPr>
      </w:pPr>
      <w:r w:rsidRPr="00752D4D">
        <w:rPr>
          <w:lang w:val="en-US"/>
        </w:rPr>
        <w:t>Feather the perimeter of the spot blasted area over a 50mm width from where the original coating system is sound.</w:t>
      </w:r>
    </w:p>
    <w:p w14:paraId="277B09B2" w14:textId="77777777" w:rsidR="00A860A0" w:rsidRPr="00752D4D" w:rsidRDefault="00000000" w:rsidP="00A860A0">
      <w:pPr>
        <w:rPr>
          <w:lang w:val="en-US"/>
        </w:rPr>
      </w:pPr>
      <w:r w:rsidRPr="00752D4D">
        <w:rPr>
          <w:lang w:val="en-US"/>
        </w:rPr>
        <w:t xml:space="preserve">Whip </w:t>
      </w:r>
      <w:proofErr w:type="gramStart"/>
      <w:r w:rsidRPr="00752D4D">
        <w:rPr>
          <w:lang w:val="en-US"/>
        </w:rPr>
        <w:t>blast</w:t>
      </w:r>
      <w:proofErr w:type="gramEnd"/>
      <w:r w:rsidRPr="00752D4D">
        <w:rPr>
          <w:lang w:val="en-US"/>
        </w:rPr>
        <w:t xml:space="preserve"> the generally sound coating surface after spot blasting to provide an adequate key for the coating system being applied.</w:t>
      </w:r>
    </w:p>
    <w:p w14:paraId="362FBC5E" w14:textId="77777777" w:rsidR="00A860A0" w:rsidRPr="00752D4D" w:rsidRDefault="00000000" w:rsidP="00A860A0">
      <w:pPr>
        <w:rPr>
          <w:lang w:val="en-US"/>
        </w:rPr>
      </w:pPr>
      <w:r w:rsidRPr="00752D4D">
        <w:rPr>
          <w:lang w:val="en-US"/>
        </w:rPr>
        <w:t>Where whip blasting is not possible, gloss on sound coating may be removed by power tool or hand sanding.</w:t>
      </w:r>
    </w:p>
    <w:p w14:paraId="605A3FA8" w14:textId="77777777" w:rsidR="00A860A0" w:rsidRPr="00C6031C" w:rsidRDefault="00000000" w:rsidP="00C6031C">
      <w:pPr>
        <w:pStyle w:val="Heading3"/>
      </w:pPr>
      <w:r w:rsidRPr="00C6031C">
        <w:t>Alternate Surface Preparation – Hold Point</w:t>
      </w:r>
    </w:p>
    <w:p w14:paraId="01490440" w14:textId="77777777" w:rsidR="00A860A0" w:rsidRPr="00752D4D" w:rsidRDefault="00000000" w:rsidP="00A860A0">
      <w:pPr>
        <w:rPr>
          <w:lang w:val="en-US"/>
        </w:rPr>
      </w:pPr>
      <w:r w:rsidRPr="00E661C4">
        <w:rPr>
          <w:b/>
          <w:lang w:val="en-US"/>
        </w:rPr>
        <w:t xml:space="preserve">Hold Point </w:t>
      </w:r>
      <w:r w:rsidRPr="00752D4D">
        <w:rPr>
          <w:lang w:val="en-US"/>
        </w:rPr>
        <w:t>- Do not use forms of surface preparation other than abrasive blasting, such as bristle blaster, needle guns, power tool cleaning and hand tool cleaning, without written permission from the Superintendent. Alternate methods of surface preparation must be included in the Contractor’s ITP.</w:t>
      </w:r>
    </w:p>
    <w:p w14:paraId="6934B429" w14:textId="77777777" w:rsidR="00A860A0" w:rsidRPr="00C6031C" w:rsidRDefault="00000000" w:rsidP="00C6031C">
      <w:pPr>
        <w:pStyle w:val="Heading3"/>
      </w:pPr>
      <w:r w:rsidRPr="00C6031C">
        <w:t>Water Washing and Jetting</w:t>
      </w:r>
    </w:p>
    <w:p w14:paraId="25F0697B" w14:textId="77777777" w:rsidR="00A860A0" w:rsidRPr="0062215B" w:rsidRDefault="00000000" w:rsidP="00A860A0">
      <w:pPr>
        <w:rPr>
          <w:b/>
          <w:lang w:val="en-US"/>
        </w:rPr>
      </w:pPr>
      <w:r w:rsidRPr="0062215B">
        <w:rPr>
          <w:b/>
          <w:lang w:val="en-US"/>
        </w:rPr>
        <w:t>Low pressure water washing</w:t>
      </w:r>
    </w:p>
    <w:p w14:paraId="130B57CC" w14:textId="77777777" w:rsidR="00A860A0" w:rsidRDefault="00000000" w:rsidP="00A860A0">
      <w:pPr>
        <w:rPr>
          <w:lang w:val="en-US"/>
        </w:rPr>
      </w:pPr>
      <w:r w:rsidRPr="00CB5F7F">
        <w:rPr>
          <w:lang w:val="en-US"/>
        </w:rPr>
        <w:t>Low pressure water washing operates at pressures up to 35</w:t>
      </w:r>
      <w:r>
        <w:rPr>
          <w:lang w:val="en-US"/>
        </w:rPr>
        <w:t> </w:t>
      </w:r>
      <w:r w:rsidRPr="00CB5F7F">
        <w:rPr>
          <w:lang w:val="en-US"/>
        </w:rPr>
        <w:t>MPa (up to 5000</w:t>
      </w:r>
      <w:r>
        <w:rPr>
          <w:lang w:val="en-US"/>
        </w:rPr>
        <w:t> </w:t>
      </w:r>
      <w:r w:rsidRPr="00CB5F7F">
        <w:rPr>
          <w:lang w:val="en-US"/>
        </w:rPr>
        <w:t>psi).</w:t>
      </w:r>
    </w:p>
    <w:p w14:paraId="3533E4DB" w14:textId="77777777" w:rsidR="00A860A0" w:rsidRPr="009A7C12" w:rsidRDefault="00000000" w:rsidP="00A860A0">
      <w:r w:rsidRPr="00CB5F7F">
        <w:rPr>
          <w:lang w:val="en-US"/>
        </w:rPr>
        <w:t>Used to remove loose millscale, rust, paint chalking and soluble salts.</w:t>
      </w:r>
    </w:p>
    <w:p w14:paraId="22DF84CB" w14:textId="77777777" w:rsidR="00A860A0" w:rsidRPr="0062215B" w:rsidRDefault="00000000" w:rsidP="00A860A0">
      <w:pPr>
        <w:rPr>
          <w:b/>
          <w:lang w:val="en-US"/>
        </w:rPr>
      </w:pPr>
      <w:r w:rsidRPr="0062215B">
        <w:rPr>
          <w:b/>
          <w:lang w:val="en-US"/>
        </w:rPr>
        <w:t>High pressure water washing</w:t>
      </w:r>
    </w:p>
    <w:p w14:paraId="73F6346A" w14:textId="77777777" w:rsidR="00A860A0" w:rsidRPr="00CB5F7F" w:rsidRDefault="00000000" w:rsidP="00A860A0">
      <w:pPr>
        <w:rPr>
          <w:lang w:val="en-US"/>
        </w:rPr>
      </w:pPr>
      <w:r w:rsidRPr="00CB5F7F">
        <w:rPr>
          <w:lang w:val="en-US"/>
        </w:rPr>
        <w:t xml:space="preserve">For effective </w:t>
      </w:r>
      <w:proofErr w:type="gramStart"/>
      <w:r w:rsidRPr="00CB5F7F">
        <w:rPr>
          <w:lang w:val="en-US"/>
        </w:rPr>
        <w:t>high pressure</w:t>
      </w:r>
      <w:proofErr w:type="gramEnd"/>
      <w:r w:rsidRPr="00CB5F7F">
        <w:rPr>
          <w:lang w:val="en-US"/>
        </w:rPr>
        <w:t xml:space="preserve"> water washing 35</w:t>
      </w:r>
      <w:r>
        <w:rPr>
          <w:lang w:val="en-US"/>
        </w:rPr>
        <w:t> </w:t>
      </w:r>
      <w:r w:rsidRPr="00CB5F7F">
        <w:rPr>
          <w:lang w:val="en-US"/>
        </w:rPr>
        <w:t>MPa to 70</w:t>
      </w:r>
      <w:r>
        <w:rPr>
          <w:lang w:val="en-US"/>
        </w:rPr>
        <w:t> </w:t>
      </w:r>
      <w:r w:rsidRPr="00CB5F7F">
        <w:rPr>
          <w:lang w:val="en-US"/>
        </w:rPr>
        <w:t>MPa (5000 to 10</w:t>
      </w:r>
      <w:r>
        <w:rPr>
          <w:lang w:val="en-US"/>
        </w:rPr>
        <w:t>,</w:t>
      </w:r>
      <w:r w:rsidRPr="00CB5F7F">
        <w:rPr>
          <w:lang w:val="en-US"/>
        </w:rPr>
        <w:t>000</w:t>
      </w:r>
      <w:r>
        <w:rPr>
          <w:lang w:val="en-US"/>
        </w:rPr>
        <w:t> </w:t>
      </w:r>
      <w:r w:rsidRPr="00CB5F7F">
        <w:rPr>
          <w:lang w:val="en-US"/>
        </w:rPr>
        <w:t xml:space="preserve">psi). </w:t>
      </w:r>
    </w:p>
    <w:p w14:paraId="4745AA16" w14:textId="77777777" w:rsidR="00A860A0" w:rsidRDefault="00000000" w:rsidP="00A860A0">
      <w:pPr>
        <w:rPr>
          <w:lang w:val="en-US"/>
        </w:rPr>
      </w:pPr>
      <w:r w:rsidRPr="00CB5F7F">
        <w:rPr>
          <w:lang w:val="en-US"/>
        </w:rPr>
        <w:t>Used to remove light to moderate rust scale, concrete splashes, severe marine fouling and loose coatings.</w:t>
      </w:r>
    </w:p>
    <w:p w14:paraId="569AF744" w14:textId="77777777" w:rsidR="00A860A0" w:rsidRPr="0062215B" w:rsidRDefault="00000000" w:rsidP="00A860A0">
      <w:pPr>
        <w:keepNext/>
        <w:rPr>
          <w:b/>
          <w:lang w:val="en-US"/>
        </w:rPr>
      </w:pPr>
      <w:r w:rsidRPr="0062215B">
        <w:rPr>
          <w:b/>
          <w:lang w:val="en-US"/>
        </w:rPr>
        <w:t>High pressure water jetting</w:t>
      </w:r>
    </w:p>
    <w:p w14:paraId="120CCD6A" w14:textId="77777777" w:rsidR="00A860A0" w:rsidRPr="00CB5F7F" w:rsidRDefault="00000000" w:rsidP="00A860A0">
      <w:pPr>
        <w:rPr>
          <w:lang w:val="en-US"/>
        </w:rPr>
      </w:pPr>
      <w:r w:rsidRPr="00CB5F7F">
        <w:rPr>
          <w:lang w:val="en-US"/>
        </w:rPr>
        <w:t xml:space="preserve">High pressure water jetting operates at 70 MPa to 210 MPa (10 000 to 30 000 psi). </w:t>
      </w:r>
    </w:p>
    <w:p w14:paraId="10310998" w14:textId="77777777" w:rsidR="00A860A0" w:rsidRPr="00CB5F7F" w:rsidRDefault="00000000" w:rsidP="00A860A0">
      <w:pPr>
        <w:rPr>
          <w:lang w:val="en-US"/>
        </w:rPr>
      </w:pPr>
      <w:r w:rsidRPr="00CB5F7F">
        <w:rPr>
          <w:lang w:val="en-US"/>
        </w:rPr>
        <w:t>Used to remove some rust, intact paints and contaminants.</w:t>
      </w:r>
    </w:p>
    <w:p w14:paraId="4449B488" w14:textId="77777777" w:rsidR="00A860A0" w:rsidRPr="0062215B" w:rsidRDefault="00000000" w:rsidP="00A860A0">
      <w:pPr>
        <w:rPr>
          <w:b/>
          <w:lang w:val="en-US"/>
        </w:rPr>
      </w:pPr>
      <w:proofErr w:type="spellStart"/>
      <w:r w:rsidRPr="0062215B">
        <w:rPr>
          <w:b/>
          <w:lang w:val="en-US"/>
        </w:rPr>
        <w:t xml:space="preserve">Ultra </w:t>
      </w:r>
      <w:proofErr w:type="gramStart"/>
      <w:r w:rsidRPr="0062215B">
        <w:rPr>
          <w:b/>
          <w:lang w:val="en-US"/>
        </w:rPr>
        <w:t>high</w:t>
      </w:r>
      <w:proofErr w:type="spellEnd"/>
      <w:r w:rsidRPr="0062215B">
        <w:rPr>
          <w:b/>
          <w:lang w:val="en-US"/>
        </w:rPr>
        <w:t xml:space="preserve"> pressure</w:t>
      </w:r>
      <w:proofErr w:type="gramEnd"/>
      <w:r w:rsidRPr="0062215B">
        <w:rPr>
          <w:b/>
          <w:lang w:val="en-US"/>
        </w:rPr>
        <w:t xml:space="preserve"> water jetting</w:t>
      </w:r>
    </w:p>
    <w:p w14:paraId="5A9F949B" w14:textId="77777777" w:rsidR="00A860A0" w:rsidRPr="00CB5F7F" w:rsidRDefault="00000000" w:rsidP="00A860A0">
      <w:pPr>
        <w:rPr>
          <w:lang w:val="en-US"/>
        </w:rPr>
      </w:pPr>
      <w:proofErr w:type="spellStart"/>
      <w:r w:rsidRPr="00CB5F7F">
        <w:rPr>
          <w:lang w:val="en-US"/>
        </w:rPr>
        <w:t xml:space="preserve">Ultra </w:t>
      </w:r>
      <w:proofErr w:type="gramStart"/>
      <w:r w:rsidRPr="00CB5F7F">
        <w:rPr>
          <w:lang w:val="en-US"/>
        </w:rPr>
        <w:t>high</w:t>
      </w:r>
      <w:proofErr w:type="spellEnd"/>
      <w:r w:rsidRPr="00CB5F7F">
        <w:rPr>
          <w:lang w:val="en-US"/>
        </w:rPr>
        <w:t xml:space="preserve"> pressure</w:t>
      </w:r>
      <w:proofErr w:type="gramEnd"/>
      <w:r w:rsidRPr="00CB5F7F">
        <w:rPr>
          <w:lang w:val="en-US"/>
        </w:rPr>
        <w:t xml:space="preserve"> water jetting, equipment needs to operate above 210 MPa (30 000 psi). </w:t>
      </w:r>
    </w:p>
    <w:p w14:paraId="3714D7EC" w14:textId="77777777" w:rsidR="00A860A0" w:rsidRPr="00CB5F7F" w:rsidRDefault="00000000" w:rsidP="00A860A0">
      <w:r w:rsidRPr="00CB5F7F">
        <w:rPr>
          <w:lang w:val="en-US"/>
        </w:rPr>
        <w:t xml:space="preserve">Used to remove rust and coatings and </w:t>
      </w:r>
      <w:proofErr w:type="gramStart"/>
      <w:r w:rsidRPr="00CB5F7F">
        <w:rPr>
          <w:lang w:val="en-US"/>
        </w:rPr>
        <w:t>to prepare</w:t>
      </w:r>
      <w:proofErr w:type="gramEnd"/>
      <w:r w:rsidRPr="00CB5F7F">
        <w:rPr>
          <w:lang w:val="en-US"/>
        </w:rPr>
        <w:t xml:space="preserve"> steel to a cleanliness level close to near white metal.</w:t>
      </w:r>
    </w:p>
    <w:p w14:paraId="35AC5BDE" w14:textId="77777777" w:rsidR="00A860A0" w:rsidRPr="0062215B" w:rsidRDefault="00000000" w:rsidP="00A860A0">
      <w:pPr>
        <w:rPr>
          <w:b/>
        </w:rPr>
      </w:pPr>
      <w:r w:rsidRPr="0062215B">
        <w:rPr>
          <w:b/>
        </w:rPr>
        <w:t>Alternate methods</w:t>
      </w:r>
    </w:p>
    <w:p w14:paraId="304D130A" w14:textId="77777777" w:rsidR="00A860A0" w:rsidRPr="00CB5F7F" w:rsidRDefault="00000000" w:rsidP="00A860A0">
      <w:r w:rsidRPr="00CB5F7F">
        <w:t>Alternate methods of surface preparation must be included in the Contractor’s ITP.</w:t>
      </w:r>
    </w:p>
    <w:p w14:paraId="17E033BD" w14:textId="77777777" w:rsidR="00A860A0" w:rsidRPr="0062215B" w:rsidRDefault="00000000" w:rsidP="00A860A0">
      <w:pPr>
        <w:rPr>
          <w:b/>
        </w:rPr>
      </w:pPr>
      <w:r w:rsidRPr="0062215B">
        <w:rPr>
          <w:b/>
        </w:rPr>
        <w:t>Final rinse</w:t>
      </w:r>
    </w:p>
    <w:p w14:paraId="0F2D899E" w14:textId="77777777" w:rsidR="00A860A0" w:rsidRPr="00CB5F7F" w:rsidRDefault="00000000" w:rsidP="00A860A0">
      <w:r w:rsidRPr="00CB5F7F">
        <w:lastRenderedPageBreak/>
        <w:t xml:space="preserve">To avoid flash rusting </w:t>
      </w:r>
      <w:r>
        <w:t>use only</w:t>
      </w:r>
      <w:r w:rsidRPr="00CB5F7F">
        <w:t xml:space="preserve"> demineralised water</w:t>
      </w:r>
      <w:r>
        <w:t xml:space="preserve"> for the</w:t>
      </w:r>
      <w:r w:rsidRPr="00CB5F7F">
        <w:t xml:space="preserve"> final rinse.</w:t>
      </w:r>
    </w:p>
    <w:p w14:paraId="61052F77" w14:textId="77777777" w:rsidR="00A860A0" w:rsidRPr="00C6031C" w:rsidRDefault="00000000" w:rsidP="00C6031C">
      <w:pPr>
        <w:pStyle w:val="Heading2"/>
      </w:pPr>
      <w:r w:rsidRPr="00C6031C">
        <w:t>Application Of Protective Coatings</w:t>
      </w:r>
    </w:p>
    <w:p w14:paraId="1EFAC37F" w14:textId="77777777" w:rsidR="00A860A0" w:rsidRPr="00C6031C" w:rsidRDefault="00000000" w:rsidP="00C6031C">
      <w:pPr>
        <w:pStyle w:val="Heading3"/>
      </w:pPr>
      <w:r w:rsidRPr="00C6031C">
        <w:t>Atmospheric Conditions</w:t>
      </w:r>
    </w:p>
    <w:p w14:paraId="152A9BC2" w14:textId="77777777" w:rsidR="00A860A0" w:rsidRPr="00CB5F7F" w:rsidRDefault="00000000" w:rsidP="00A860A0">
      <w:r w:rsidRPr="00CB5F7F">
        <w:t>The atmospheric conditions which prevail during the application of coatings shall be such that the surface being coated is completely free of moisture.</w:t>
      </w:r>
    </w:p>
    <w:p w14:paraId="1EA612EE" w14:textId="77777777" w:rsidR="00A860A0" w:rsidRPr="00CB5F7F" w:rsidRDefault="00000000" w:rsidP="00A860A0">
      <w:r w:rsidRPr="00CB5F7F">
        <w:t>Do not apply coatings if:</w:t>
      </w:r>
    </w:p>
    <w:p w14:paraId="643109CD" w14:textId="77777777" w:rsidR="00A860A0" w:rsidRPr="00CB5F7F" w:rsidRDefault="00000000">
      <w:pPr>
        <w:pStyle w:val="ListParagraph"/>
        <w:numPr>
          <w:ilvl w:val="0"/>
          <w:numId w:val="195"/>
        </w:numPr>
      </w:pPr>
      <w:r w:rsidRPr="00CB5F7F">
        <w:t>The ambient temperature is below 5ºC, unless otherwise permitted by the material supplier’s data sheet or</w:t>
      </w:r>
    </w:p>
    <w:p w14:paraId="4851F967" w14:textId="77777777" w:rsidR="00A860A0" w:rsidRPr="00CB5F7F" w:rsidRDefault="00000000">
      <w:pPr>
        <w:pStyle w:val="ListParagraph"/>
        <w:numPr>
          <w:ilvl w:val="0"/>
          <w:numId w:val="195"/>
        </w:numPr>
      </w:pPr>
      <w:r w:rsidRPr="00CB5F7F">
        <w:t>The relative humidity is above 85% or</w:t>
      </w:r>
    </w:p>
    <w:p w14:paraId="0BD9CEE5" w14:textId="77777777" w:rsidR="00A860A0" w:rsidRPr="00CB5F7F" w:rsidRDefault="00000000">
      <w:pPr>
        <w:pStyle w:val="ListParagraph"/>
        <w:numPr>
          <w:ilvl w:val="0"/>
          <w:numId w:val="195"/>
        </w:numPr>
      </w:pPr>
      <w:r w:rsidRPr="00CB5F7F">
        <w:t>The metal temperature is less than 3ºC above the dew point or</w:t>
      </w:r>
    </w:p>
    <w:p w14:paraId="3DE2DEF0" w14:textId="77777777" w:rsidR="00A860A0" w:rsidRPr="00CB5F7F" w:rsidRDefault="00000000">
      <w:pPr>
        <w:pStyle w:val="ListParagraph"/>
        <w:numPr>
          <w:ilvl w:val="0"/>
          <w:numId w:val="195"/>
        </w:numPr>
      </w:pPr>
      <w:r w:rsidRPr="00CB5F7F">
        <w:t>The ambient temperature is above 35ºC, unless otherwise permitted by the material supplier’s data sheet or</w:t>
      </w:r>
    </w:p>
    <w:p w14:paraId="438F7C6C" w14:textId="77777777" w:rsidR="00A860A0" w:rsidRPr="00CB5F7F" w:rsidRDefault="00000000">
      <w:pPr>
        <w:pStyle w:val="ListParagraph"/>
        <w:numPr>
          <w:ilvl w:val="0"/>
          <w:numId w:val="195"/>
        </w:numPr>
      </w:pPr>
      <w:r w:rsidRPr="00CB5F7F">
        <w:t>Any combination of the above.</w:t>
      </w:r>
    </w:p>
    <w:p w14:paraId="72A50FE7" w14:textId="77777777" w:rsidR="00A860A0" w:rsidRPr="00CB5F7F" w:rsidRDefault="00000000" w:rsidP="00A860A0">
      <w:r w:rsidRPr="00CB5F7F">
        <w:t xml:space="preserve">Record the ambient conditions both before and at the completion of each day's coating and at three hourly intervals during coating. Submit this information with other daily records specified. Refer to Contractor Records in Inspection </w:t>
      </w:r>
      <w:proofErr w:type="gramStart"/>
      <w:r w:rsidRPr="00CB5F7F">
        <w:t>And</w:t>
      </w:r>
      <w:proofErr w:type="gramEnd"/>
      <w:r w:rsidRPr="00CB5F7F">
        <w:t xml:space="preserve"> Testing.</w:t>
      </w:r>
    </w:p>
    <w:p w14:paraId="415FF47F" w14:textId="77777777" w:rsidR="00A860A0" w:rsidRPr="00C6031C" w:rsidRDefault="00000000" w:rsidP="00C6031C">
      <w:pPr>
        <w:pStyle w:val="Heading3"/>
      </w:pPr>
      <w:r w:rsidRPr="00C6031C">
        <w:t>Coating – Witness Point – Hold Point</w:t>
      </w:r>
    </w:p>
    <w:p w14:paraId="1933956A" w14:textId="77777777" w:rsidR="00A860A0" w:rsidRPr="00CB5F7F" w:rsidRDefault="00000000" w:rsidP="00A860A0">
      <w:r w:rsidRPr="00CB5F7F">
        <w:rPr>
          <w:b/>
          <w:bCs/>
        </w:rPr>
        <w:t xml:space="preserve">Witness Point </w:t>
      </w:r>
      <w:r w:rsidRPr="00CB5F7F">
        <w:t>– Provide copies of specifications for application of protective coatings from the manufacturers of the products used. Provide copies of manufacturers’ product technical data sheets for all products used.</w:t>
      </w:r>
    </w:p>
    <w:p w14:paraId="6AF7BED9" w14:textId="77777777" w:rsidR="00A860A0" w:rsidRPr="00CB5F7F" w:rsidRDefault="00000000" w:rsidP="00A860A0">
      <w:r w:rsidRPr="00CB5F7F">
        <w:t>Have all coating materials delivered to the factory, workshop or site in the manufacturers’ original containers with the labels intact and seals unbroken.</w:t>
      </w:r>
    </w:p>
    <w:p w14:paraId="3D6185A4" w14:textId="77777777" w:rsidR="00A860A0" w:rsidRPr="00CB5F7F" w:rsidRDefault="00000000" w:rsidP="00A860A0">
      <w:r w:rsidRPr="00CB5F7F">
        <w:t>All materials which have been stored for longer than the specified shelf life or exposed to conditions outside the permissible storage conditions shall be discarded and replaced.</w:t>
      </w:r>
    </w:p>
    <w:p w14:paraId="6150B353" w14:textId="77777777" w:rsidR="00A860A0" w:rsidRPr="00CB5F7F" w:rsidRDefault="00000000" w:rsidP="00A860A0">
      <w:r w:rsidRPr="00CB5F7F">
        <w:t>Stored, mix, thin, apply and use all paints strictly in accordance with the coating manufacturers’ recommendations.</w:t>
      </w:r>
    </w:p>
    <w:p w14:paraId="6FFC73AE" w14:textId="77777777" w:rsidR="00A860A0" w:rsidRPr="00CB5F7F" w:rsidRDefault="00000000" w:rsidP="00A860A0">
      <w:r w:rsidRPr="00CB5F7F">
        <w:rPr>
          <w:b/>
        </w:rPr>
        <w:t>Hold Point</w:t>
      </w:r>
      <w:r w:rsidRPr="00CB5F7F">
        <w:t xml:space="preserve"> - Provide coating manufacturers’ written approval for use before using any other additives (</w:t>
      </w:r>
      <w:proofErr w:type="spellStart"/>
      <w:r w:rsidRPr="00CB5F7F">
        <w:t>eg</w:t>
      </w:r>
      <w:proofErr w:type="spellEnd"/>
      <w:r w:rsidRPr="00CB5F7F">
        <w:t xml:space="preserve"> promoters, accelerators etc).</w:t>
      </w:r>
    </w:p>
    <w:p w14:paraId="42EED611" w14:textId="77777777" w:rsidR="00A860A0" w:rsidRPr="00CB5F7F" w:rsidRDefault="00000000" w:rsidP="00A860A0">
      <w:r w:rsidRPr="00CB5F7F">
        <w:t>Do not mix or use coating materials which have livered, gelled or otherwise deteriorated.</w:t>
      </w:r>
    </w:p>
    <w:p w14:paraId="5F972DC1" w14:textId="77777777" w:rsidR="00A860A0" w:rsidRPr="00CB5F7F" w:rsidRDefault="00000000" w:rsidP="00A860A0">
      <w:r w:rsidRPr="00CB5F7F">
        <w:t>Do not exceed the pot life of catalysed materials corresponding to the working temperature. When the pot life limit is reached, the spray pot shall be emptied, remaining material discarded, the equipment cleaned, material line shall be emptied and flushed out with nominated solvent/cleaner, and new material mixed and catalysed.</w:t>
      </w:r>
    </w:p>
    <w:p w14:paraId="45C32E50" w14:textId="77777777" w:rsidR="00A860A0" w:rsidRPr="00C6031C" w:rsidRDefault="00000000" w:rsidP="00C6031C">
      <w:pPr>
        <w:pStyle w:val="Heading3"/>
      </w:pPr>
      <w:r w:rsidRPr="00C6031C">
        <w:t>Thinners</w:t>
      </w:r>
    </w:p>
    <w:p w14:paraId="6BD48DCC" w14:textId="77777777" w:rsidR="00A860A0" w:rsidRPr="00CB5F7F" w:rsidRDefault="00000000" w:rsidP="00A860A0">
      <w:r w:rsidRPr="00CB5F7F">
        <w:t>Use only thinners and dilutents from the same manufacturer as the specified coating for that coating. Use these only at the rate recommended by the coating manufacturer for the specific application.</w:t>
      </w:r>
    </w:p>
    <w:p w14:paraId="5450CA09" w14:textId="77777777" w:rsidR="00A860A0" w:rsidRPr="00C6031C" w:rsidRDefault="00000000" w:rsidP="00C6031C">
      <w:pPr>
        <w:pStyle w:val="Heading3"/>
      </w:pPr>
      <w:r w:rsidRPr="00C6031C">
        <w:t>Stripe Coating</w:t>
      </w:r>
    </w:p>
    <w:p w14:paraId="3A63B015" w14:textId="77777777" w:rsidR="00A860A0" w:rsidRPr="00CB5F7F" w:rsidRDefault="00000000" w:rsidP="00A860A0">
      <w:r w:rsidRPr="00CB5F7F">
        <w:t xml:space="preserve">Stripe </w:t>
      </w:r>
      <w:proofErr w:type="gramStart"/>
      <w:r w:rsidRPr="00CB5F7F">
        <w:t>coat</w:t>
      </w:r>
      <w:proofErr w:type="gramEnd"/>
      <w:r w:rsidRPr="00CB5F7F">
        <w:t xml:space="preserve"> all metal with edges (100mm either side of the weld or edge), where practical, prior to applying the remainder of the protective coating.</w:t>
      </w:r>
    </w:p>
    <w:p w14:paraId="1D66F64A" w14:textId="77777777" w:rsidR="00A860A0" w:rsidRPr="00CB5F7F" w:rsidRDefault="00000000" w:rsidP="00A860A0">
      <w:r w:rsidRPr="00CB5F7F">
        <w:t>Apply the stripe coating by brush or spray. Use the specified coating materials. Ensure the correct DFT for each coat is achieved.</w:t>
      </w:r>
    </w:p>
    <w:p w14:paraId="12033480" w14:textId="77777777" w:rsidR="00A860A0" w:rsidRPr="00C6031C" w:rsidRDefault="00000000" w:rsidP="00C6031C">
      <w:pPr>
        <w:pStyle w:val="Heading3"/>
      </w:pPr>
      <w:r w:rsidRPr="00C6031C">
        <w:lastRenderedPageBreak/>
        <w:t>Multiple Coats</w:t>
      </w:r>
    </w:p>
    <w:p w14:paraId="2001CE25" w14:textId="77777777" w:rsidR="00A860A0" w:rsidRPr="00CB5F7F" w:rsidRDefault="00000000" w:rsidP="00A860A0">
      <w:r w:rsidRPr="00CB5F7F">
        <w:t>Where multiple coats of paint of the same type are specified, each successive coat of paint shall show, where possible, a distinguishable difference in colour to the one over which it is applied.</w:t>
      </w:r>
    </w:p>
    <w:p w14:paraId="004E2B66" w14:textId="77777777" w:rsidR="00A860A0" w:rsidRPr="00CB5F7F" w:rsidRDefault="00000000" w:rsidP="00A860A0">
      <w:r w:rsidRPr="00CB5F7F">
        <w:t xml:space="preserve">Comply with coating manufacturer's recommended recoating times for the ambient conditions and temperatures prevailing at the time of coating. If this cannot be achieved and the recoat period is exceeded submit a </w:t>
      </w:r>
      <w:proofErr w:type="gramStart"/>
      <w:r w:rsidRPr="00CB5F7F">
        <w:t>Non Conformance</w:t>
      </w:r>
      <w:proofErr w:type="gramEnd"/>
      <w:r w:rsidRPr="00CB5F7F">
        <w:t xml:space="preserve"> Report and Corrective Action Report.</w:t>
      </w:r>
    </w:p>
    <w:p w14:paraId="51E3A63F" w14:textId="77777777" w:rsidR="00A860A0" w:rsidRPr="00C6031C" w:rsidRDefault="00000000" w:rsidP="00C6031C">
      <w:pPr>
        <w:pStyle w:val="Heading3"/>
      </w:pPr>
      <w:r w:rsidRPr="00C6031C">
        <w:t>Alternate Coating – Hold Point</w:t>
      </w:r>
    </w:p>
    <w:p w14:paraId="256D8F97" w14:textId="77777777" w:rsidR="00A860A0" w:rsidRPr="00CB5F7F" w:rsidRDefault="00000000" w:rsidP="00A860A0">
      <w:r w:rsidRPr="00E661C4">
        <w:rPr>
          <w:b/>
        </w:rPr>
        <w:t xml:space="preserve">Hold Point </w:t>
      </w:r>
      <w:r w:rsidRPr="00CB5F7F">
        <w:t>- Do not use coating materials other than specified, without written permission from the Superintendent. Alternate coating materials must be included in the Contractor’s ITP.</w:t>
      </w:r>
    </w:p>
    <w:p w14:paraId="772A4767" w14:textId="77777777" w:rsidR="00A860A0" w:rsidRPr="00C6031C" w:rsidRDefault="00000000" w:rsidP="00C6031C">
      <w:pPr>
        <w:pStyle w:val="Heading3"/>
      </w:pPr>
      <w:r w:rsidRPr="00C6031C">
        <w:t>Coating Defects – Hold Point – Witness Point</w:t>
      </w:r>
    </w:p>
    <w:p w14:paraId="2C02396C" w14:textId="77777777" w:rsidR="00A860A0" w:rsidRPr="00CB5F7F" w:rsidRDefault="00000000" w:rsidP="00A860A0">
      <w:r w:rsidRPr="00CB5F7F">
        <w:t>Adhesion of coatings shall be sound throughout. All coatings shall be free of sagging, pinholes, dry overspray and other defects.</w:t>
      </w:r>
    </w:p>
    <w:p w14:paraId="6C61B993" w14:textId="77777777" w:rsidR="00A860A0" w:rsidRPr="00CB5F7F" w:rsidRDefault="00000000" w:rsidP="00A860A0">
      <w:r w:rsidRPr="00CB5F7F">
        <w:rPr>
          <w:b/>
          <w:bCs/>
        </w:rPr>
        <w:t xml:space="preserve">Hold Point </w:t>
      </w:r>
      <w:r>
        <w:t>–</w:t>
      </w:r>
      <w:r w:rsidRPr="00CB5F7F">
        <w:t xml:space="preserve"> </w:t>
      </w:r>
      <w:r>
        <w:t xml:space="preserve">Provide details of repairs required and procedures and processes proposed for making the repairs to the Superintendent prior to making any repairs. </w:t>
      </w:r>
      <w:r w:rsidRPr="00CB5F7F">
        <w:t>Any requirements for the repair of protective coatings shall be identified as a Hold Point in the contractor's ITP.</w:t>
      </w:r>
    </w:p>
    <w:p w14:paraId="7C193855" w14:textId="77777777" w:rsidR="00A860A0" w:rsidRPr="00CB5F7F" w:rsidRDefault="00000000" w:rsidP="00A860A0">
      <w:r w:rsidRPr="00CB5F7F">
        <w:t>Marking of defective areas shall be made using a marker compatible with the coating over which it is applied. Crayons and paint pens shall not be used.</w:t>
      </w:r>
    </w:p>
    <w:p w14:paraId="6E92FF80" w14:textId="77777777" w:rsidR="00A860A0" w:rsidRPr="00CB5F7F" w:rsidRDefault="00000000" w:rsidP="00A860A0">
      <w:r w:rsidRPr="00CB5F7F">
        <w:rPr>
          <w:b/>
          <w:bCs/>
        </w:rPr>
        <w:t xml:space="preserve">Witness Point - </w:t>
      </w:r>
      <w:r w:rsidRPr="00CB5F7F">
        <w:t>This compatibility between marker and coating is to be confirmed by the coating manufacturer. Provide written evidence of this compatibility if requested by the Superintendent.</w:t>
      </w:r>
    </w:p>
    <w:p w14:paraId="1860BDA0" w14:textId="77777777" w:rsidR="00A860A0" w:rsidRPr="00CB5F7F" w:rsidRDefault="00000000" w:rsidP="00A860A0">
      <w:r w:rsidRPr="00CB5F7F">
        <w:t xml:space="preserve">Sand, or whip blast, and recoat surfaces contaminated by embedded dust to the specified DFT using the full system selected. If the defects cannot be rectified through the above means, then the Contractor is required to submit a </w:t>
      </w:r>
      <w:proofErr w:type="gramStart"/>
      <w:r w:rsidRPr="00CB5F7F">
        <w:t>Non Conformance</w:t>
      </w:r>
      <w:proofErr w:type="gramEnd"/>
      <w:r w:rsidRPr="00CB5F7F">
        <w:t xml:space="preserve"> Report and a Corrective Action Report.</w:t>
      </w:r>
    </w:p>
    <w:p w14:paraId="52575ACC" w14:textId="77777777" w:rsidR="00A860A0" w:rsidRPr="00C6031C" w:rsidRDefault="00000000" w:rsidP="00C6031C">
      <w:pPr>
        <w:pStyle w:val="Heading3"/>
      </w:pPr>
      <w:r w:rsidRPr="00C6031C">
        <w:t xml:space="preserve">Transit And Erection Damage </w:t>
      </w:r>
      <w:proofErr w:type="gramStart"/>
      <w:r w:rsidRPr="00C6031C">
        <w:t>And</w:t>
      </w:r>
      <w:proofErr w:type="gramEnd"/>
      <w:r w:rsidRPr="00C6031C">
        <w:t xml:space="preserve"> Field Weld Margins</w:t>
      </w:r>
    </w:p>
    <w:p w14:paraId="7C431C5F" w14:textId="77777777" w:rsidR="00A860A0" w:rsidRPr="00CB5F7F" w:rsidRDefault="00000000" w:rsidP="00A860A0">
      <w:r w:rsidRPr="00CB5F7F">
        <w:t>Spot abrasive blast all coating damaged during transit and erection, including field weld margins, such that it is thoroughly cleaned. Restore the area according to the coating manufacturer's recommendations with a material compatible with, and providing at least the same performance as, the parent coating.</w:t>
      </w:r>
    </w:p>
    <w:p w14:paraId="35A467AA" w14:textId="77777777" w:rsidR="00A860A0" w:rsidRPr="00C6031C" w:rsidRDefault="00000000" w:rsidP="00C6031C">
      <w:pPr>
        <w:pStyle w:val="Heading3"/>
      </w:pPr>
      <w:r w:rsidRPr="00C6031C">
        <w:t xml:space="preserve">Surfaces Not </w:t>
      </w:r>
      <w:proofErr w:type="gramStart"/>
      <w:r w:rsidRPr="00C6031C">
        <w:t>To</w:t>
      </w:r>
      <w:proofErr w:type="gramEnd"/>
      <w:r w:rsidRPr="00C6031C">
        <w:t xml:space="preserve"> Be Coated</w:t>
      </w:r>
    </w:p>
    <w:p w14:paraId="7F29C809" w14:textId="77777777" w:rsidR="00A860A0" w:rsidRPr="00CB5F7F" w:rsidRDefault="00000000" w:rsidP="00A860A0">
      <w:r w:rsidRPr="00CB5F7F">
        <w:t>Do not blast or coat the following surfaces and materials unless specifically directed by the Superintendent:</w:t>
      </w:r>
    </w:p>
    <w:p w14:paraId="00EBF4F7" w14:textId="77777777" w:rsidR="00A860A0" w:rsidRPr="00CB5F7F" w:rsidRDefault="00000000">
      <w:pPr>
        <w:pStyle w:val="ListParagraph"/>
        <w:numPr>
          <w:ilvl w:val="0"/>
          <w:numId w:val="196"/>
        </w:numPr>
      </w:pPr>
      <w:r w:rsidRPr="00CB5F7F">
        <w:t>Stainless Steel</w:t>
      </w:r>
    </w:p>
    <w:p w14:paraId="77214639" w14:textId="77777777" w:rsidR="00A860A0" w:rsidRPr="00CB5F7F" w:rsidRDefault="00000000">
      <w:pPr>
        <w:pStyle w:val="ListParagraph"/>
        <w:numPr>
          <w:ilvl w:val="0"/>
          <w:numId w:val="196"/>
        </w:numPr>
      </w:pPr>
      <w:r w:rsidRPr="00CB5F7F">
        <w:t>Other surfaces nominated by the Superintendent.</w:t>
      </w:r>
    </w:p>
    <w:p w14:paraId="528FF623" w14:textId="77777777" w:rsidR="00A860A0" w:rsidRPr="00C6031C" w:rsidRDefault="00000000" w:rsidP="00C6031C">
      <w:pPr>
        <w:pStyle w:val="Heading3"/>
      </w:pPr>
      <w:r w:rsidRPr="00C6031C">
        <w:t>Inspection And Testing</w:t>
      </w:r>
    </w:p>
    <w:p w14:paraId="77E284A3" w14:textId="77777777" w:rsidR="00A860A0" w:rsidRPr="00CB5F7F" w:rsidRDefault="00000000" w:rsidP="00A860A0">
      <w:r w:rsidRPr="00CB5F7F">
        <w:t>All work performed may be subject to inspection by the Superintendent or a nominated representative.</w:t>
      </w:r>
    </w:p>
    <w:p w14:paraId="48075EF2" w14:textId="77777777" w:rsidR="00A860A0" w:rsidRPr="00CB5F7F" w:rsidRDefault="00000000" w:rsidP="00A860A0">
      <w:r w:rsidRPr="00CB5F7F">
        <w:t>Ensure all necessary inspections are carried out.</w:t>
      </w:r>
    </w:p>
    <w:p w14:paraId="5DD23BF6" w14:textId="77777777" w:rsidR="00A860A0" w:rsidRPr="00C6031C" w:rsidRDefault="00000000" w:rsidP="00C6031C">
      <w:pPr>
        <w:pStyle w:val="Heading2"/>
      </w:pPr>
      <w:r w:rsidRPr="00C6031C">
        <w:t xml:space="preserve">Quality Assurance </w:t>
      </w:r>
      <w:proofErr w:type="gramStart"/>
      <w:r w:rsidRPr="00C6031C">
        <w:t>And</w:t>
      </w:r>
      <w:proofErr w:type="gramEnd"/>
      <w:r w:rsidRPr="00C6031C">
        <w:t xml:space="preserve"> Traceability</w:t>
      </w:r>
    </w:p>
    <w:p w14:paraId="6553223C" w14:textId="77777777" w:rsidR="00A860A0" w:rsidRPr="00CB5F7F" w:rsidRDefault="00000000" w:rsidP="00A860A0">
      <w:r w:rsidRPr="00C145EC">
        <w:t xml:space="preserve">The Superintendent will give preference to Protective Coating System manufacturers and applicators certified to </w:t>
      </w:r>
      <w:r>
        <w:t>AS/NZS </w:t>
      </w:r>
      <w:r w:rsidRPr="00C145EC">
        <w:t>ISO</w:t>
      </w:r>
      <w:r>
        <w:t> </w:t>
      </w:r>
      <w:r w:rsidRPr="00C145EC">
        <w:t xml:space="preserve">9000 Series or </w:t>
      </w:r>
      <w:proofErr w:type="gramStart"/>
      <w:r w:rsidRPr="00C145EC">
        <w:t>equivalent, or</w:t>
      </w:r>
      <w:proofErr w:type="gramEnd"/>
      <w:r w:rsidRPr="00C145EC">
        <w:t xml:space="preserve"> holding approval from the Paint Contractors' Certification Program (Class 4).</w:t>
      </w:r>
    </w:p>
    <w:p w14:paraId="415537C8" w14:textId="77777777" w:rsidR="00A860A0" w:rsidRPr="00C6031C" w:rsidRDefault="00000000" w:rsidP="00C6031C">
      <w:pPr>
        <w:pStyle w:val="Heading2"/>
      </w:pPr>
      <w:r w:rsidRPr="00C6031C">
        <w:lastRenderedPageBreak/>
        <w:t>ITP, JSA And SWMs – Hold Point</w:t>
      </w:r>
    </w:p>
    <w:p w14:paraId="7D49C147" w14:textId="77777777" w:rsidR="00A860A0" w:rsidRPr="00CB5F7F" w:rsidRDefault="00000000" w:rsidP="00A860A0">
      <w:r w:rsidRPr="00CB5F7F">
        <w:rPr>
          <w:b/>
          <w:bCs/>
        </w:rPr>
        <w:t xml:space="preserve">Hold Point </w:t>
      </w:r>
      <w:r w:rsidRPr="00CB5F7F">
        <w:t>– Provide ITPs, JSAs, a SWMS and other quality control procedures and documents to be used during protective coating systems application. These must be approved prior to commencement of work.</w:t>
      </w:r>
    </w:p>
    <w:p w14:paraId="1188C7E4" w14:textId="77777777" w:rsidR="00A860A0" w:rsidRPr="00C6031C" w:rsidRDefault="00000000" w:rsidP="00C6031C">
      <w:pPr>
        <w:pStyle w:val="Heading2"/>
      </w:pPr>
      <w:r w:rsidRPr="00C6031C">
        <w:t>Contractor Records – Witness Point – hold point</w:t>
      </w:r>
    </w:p>
    <w:p w14:paraId="47693C7C" w14:textId="77777777" w:rsidR="00A860A0" w:rsidRPr="00CB5F7F" w:rsidRDefault="00000000" w:rsidP="00A860A0">
      <w:r w:rsidRPr="00CB5F7F">
        <w:t>Maintain written records of the work so that complete traceability of all work and materials provided under this Specification is maintained. Use the relevant sections of AS</w:t>
      </w:r>
      <w:r>
        <w:t> </w:t>
      </w:r>
      <w:r w:rsidRPr="00CB5F7F">
        <w:t>3894.10, AS</w:t>
      </w:r>
      <w:r>
        <w:t> </w:t>
      </w:r>
      <w:r w:rsidRPr="00CB5F7F">
        <w:t>3894.11 &amp; AS</w:t>
      </w:r>
      <w:r>
        <w:t> </w:t>
      </w:r>
      <w:r w:rsidRPr="00CB5F7F">
        <w:t xml:space="preserve">3894.12 QA report forms as a basis of this record keeping </w:t>
      </w:r>
      <w:proofErr w:type="gramStart"/>
      <w:r w:rsidRPr="00CB5F7F">
        <w:t>format</w:t>
      </w:r>
      <w:proofErr w:type="gramEnd"/>
      <w:r w:rsidRPr="00CB5F7F">
        <w:t xml:space="preserve"> for all protective coating work under this contract. Use AS</w:t>
      </w:r>
      <w:r>
        <w:t> </w:t>
      </w:r>
      <w:r w:rsidRPr="00CB5F7F">
        <w:t>3894.13 and AS</w:t>
      </w:r>
      <w:r>
        <w:t> </w:t>
      </w:r>
      <w:r w:rsidRPr="00CB5F7F">
        <w:t>3894.14, in addition to the preceding Australian Standards, for structural steel work coated under this contract.</w:t>
      </w:r>
    </w:p>
    <w:p w14:paraId="2B4245E7" w14:textId="77777777" w:rsidR="00A860A0" w:rsidRPr="00CB5F7F" w:rsidRDefault="00000000" w:rsidP="00A860A0">
      <w:r w:rsidRPr="00CB5F7F">
        <w:rPr>
          <w:b/>
          <w:bCs/>
        </w:rPr>
        <w:t xml:space="preserve">Witness Point </w:t>
      </w:r>
      <w:r w:rsidRPr="00CB5F7F">
        <w:t xml:space="preserve">- Maintain these reports </w:t>
      </w:r>
      <w:proofErr w:type="gramStart"/>
      <w:r w:rsidRPr="00CB5F7F">
        <w:t>on a daily basis</w:t>
      </w:r>
      <w:proofErr w:type="gramEnd"/>
      <w:r w:rsidRPr="00CB5F7F">
        <w:t>. Submit them to the Superintendent when requested, or, if not specifically requested, at least weekly.</w:t>
      </w:r>
    </w:p>
    <w:p w14:paraId="28807521" w14:textId="77777777" w:rsidR="00A860A0" w:rsidRPr="00CB5F7F" w:rsidRDefault="00000000" w:rsidP="00A860A0">
      <w:r w:rsidRPr="00CB5F7F">
        <w:rPr>
          <w:b/>
          <w:bCs/>
        </w:rPr>
        <w:t xml:space="preserve">Hold Point </w:t>
      </w:r>
      <w:r w:rsidRPr="00CB5F7F">
        <w:t>- Provide copies of all NCRs (</w:t>
      </w:r>
      <w:proofErr w:type="gramStart"/>
      <w:r w:rsidRPr="00CB5F7F">
        <w:t>Non Conformance</w:t>
      </w:r>
      <w:proofErr w:type="gramEnd"/>
      <w:r w:rsidRPr="00CB5F7F">
        <w:t xml:space="preserve"> Reports) immediately they are completed or received. The NCRs must detail the non-conformance and be accompanied by a Corrective Action Report (CAR) which is to detail the action proposed to be undertaken to rectify the non-conformance.</w:t>
      </w:r>
    </w:p>
    <w:p w14:paraId="631A2E08" w14:textId="77777777" w:rsidR="00A860A0" w:rsidRPr="00C6031C" w:rsidRDefault="00000000" w:rsidP="00C6031C">
      <w:pPr>
        <w:pStyle w:val="Heading3"/>
      </w:pPr>
      <w:r w:rsidRPr="00C6031C">
        <w:t>Film Thickness – Hold Point – Witness Point</w:t>
      </w:r>
    </w:p>
    <w:p w14:paraId="7E64C7D6" w14:textId="77777777" w:rsidR="00A860A0" w:rsidRPr="00CB5F7F" w:rsidRDefault="00000000" w:rsidP="00A860A0">
      <w:r w:rsidRPr="00CB5F7F">
        <w:t>The film thickness is the minimum average dry film thickness, with an exception criteria as defined in AS</w:t>
      </w:r>
      <w:r>
        <w:t> </w:t>
      </w:r>
      <w:r w:rsidRPr="00CB5F7F">
        <w:t>3894.3, including primer coats specified in the painting system.</w:t>
      </w:r>
    </w:p>
    <w:p w14:paraId="7B536243" w14:textId="77777777" w:rsidR="00A860A0" w:rsidRPr="00CB5F7F" w:rsidRDefault="00000000" w:rsidP="00A860A0">
      <w:r w:rsidRPr="00CB5F7F">
        <w:rPr>
          <w:b/>
          <w:bCs/>
        </w:rPr>
        <w:t xml:space="preserve">Hold Point </w:t>
      </w:r>
      <w:r w:rsidRPr="00CB5F7F">
        <w:t>- Final acceptance of each increment of work will not be made until the dry film thickness meets or exceeds the specified thickness. Regardless of the number of coats specified, additional coats shall be applied as may be necessary to achieve the specified thickness, at the contractor's expense.</w:t>
      </w:r>
    </w:p>
    <w:p w14:paraId="48ED988E" w14:textId="77777777" w:rsidR="00A860A0" w:rsidRPr="00CB5F7F" w:rsidRDefault="00000000" w:rsidP="00A860A0">
      <w:r w:rsidRPr="00CB5F7F">
        <w:rPr>
          <w:b/>
          <w:bCs/>
        </w:rPr>
        <w:t xml:space="preserve">Witness Point </w:t>
      </w:r>
      <w:r w:rsidRPr="00CB5F7F">
        <w:t>- Provide and operate wet film and dry film thickness gauges of approved types to ensure the correct thickness of each coat and the full system is achieved. Provide details of the gauges proposed for use.</w:t>
      </w:r>
    </w:p>
    <w:p w14:paraId="5E024EEF" w14:textId="77777777" w:rsidR="00A860A0" w:rsidRPr="00CB5F7F" w:rsidRDefault="00000000" w:rsidP="00A860A0">
      <w:r w:rsidRPr="00CB5F7F">
        <w:t>Use an electronic thickness gauge to determine the total dry film thickness on metallic substrates.</w:t>
      </w:r>
    </w:p>
    <w:p w14:paraId="199B0E61" w14:textId="77777777" w:rsidR="00A860A0" w:rsidRPr="00CB5F7F" w:rsidRDefault="00000000" w:rsidP="00A860A0">
      <w:r w:rsidRPr="00CB5F7F">
        <w:t>Calibrate the gauges in accordance with AS</w:t>
      </w:r>
      <w:r>
        <w:t> </w:t>
      </w:r>
      <w:r w:rsidRPr="00CB5F7F">
        <w:t>3894.3 (dry film thickness) or AS/NZ</w:t>
      </w:r>
      <w:r>
        <w:t>S </w:t>
      </w:r>
      <w:r w:rsidRPr="00CB5F7F">
        <w:t>1580.108.1 (wet film thickness).</w:t>
      </w:r>
    </w:p>
    <w:p w14:paraId="6C8353C3" w14:textId="77777777" w:rsidR="00A860A0" w:rsidRPr="00C6031C" w:rsidRDefault="00000000" w:rsidP="00C6031C">
      <w:pPr>
        <w:pStyle w:val="Heading3"/>
      </w:pPr>
      <w:r w:rsidRPr="00C6031C">
        <w:t>Inspector – Hold Point</w:t>
      </w:r>
    </w:p>
    <w:p w14:paraId="05314658" w14:textId="77777777" w:rsidR="00A860A0" w:rsidRPr="00CB5F7F" w:rsidRDefault="00000000" w:rsidP="00A860A0">
      <w:r w:rsidRPr="00CB5F7F">
        <w:t>Appoint an inspector of coatings, qualified or certified under ACA, NACE, or ICorr, for inspection and testing of substrate preparation and protective coating systems applied under this contract.</w:t>
      </w:r>
    </w:p>
    <w:p w14:paraId="4E646407" w14:textId="77777777" w:rsidR="00A860A0" w:rsidRPr="00CB5F7F" w:rsidRDefault="00000000" w:rsidP="00A860A0">
      <w:r w:rsidRPr="00CB5F7F">
        <w:rPr>
          <w:b/>
          <w:bCs/>
        </w:rPr>
        <w:t xml:space="preserve">Hold Point </w:t>
      </w:r>
      <w:r w:rsidRPr="00CB5F7F">
        <w:t>– Provide the name and qualifications of the inspector prior to commencement of work.</w:t>
      </w:r>
    </w:p>
    <w:p w14:paraId="7C5E3402" w14:textId="77777777" w:rsidR="00A860A0" w:rsidRPr="00CB5F7F" w:rsidRDefault="00000000" w:rsidP="00A860A0">
      <w:r w:rsidRPr="00CB5F7F">
        <w:t xml:space="preserve">All work may be subject to inspection by the Superintendent. This shall not relieve the Contractor of </w:t>
      </w:r>
      <w:r>
        <w:t>their</w:t>
      </w:r>
      <w:r w:rsidRPr="00CB5F7F">
        <w:t xml:space="preserve"> own Quality Assurance/Quality Control responsibilities.</w:t>
      </w:r>
    </w:p>
    <w:p w14:paraId="44FE3E44" w14:textId="77777777" w:rsidR="00A860A0" w:rsidRPr="00C6031C" w:rsidRDefault="00000000" w:rsidP="00C6031C">
      <w:pPr>
        <w:pStyle w:val="Heading2"/>
      </w:pPr>
      <w:r w:rsidRPr="00C6031C">
        <w:t>Handling Of Finish Coated Items</w:t>
      </w:r>
    </w:p>
    <w:p w14:paraId="68A7952F" w14:textId="77777777" w:rsidR="00A860A0" w:rsidRPr="00CB5F7F" w:rsidRDefault="00000000" w:rsidP="00A860A0">
      <w:r w:rsidRPr="00CB5F7F">
        <w:t>Handle with care all metalwork that has been coated to preserve the coating in the best practicable condition.</w:t>
      </w:r>
    </w:p>
    <w:p w14:paraId="00132E27" w14:textId="77777777" w:rsidR="00A860A0" w:rsidRPr="00CB5F7F" w:rsidRDefault="00000000" w:rsidP="00A860A0">
      <w:r w:rsidRPr="00CB5F7F">
        <w:t>Do not handle coated metalwork until the coating has dried hard.</w:t>
      </w:r>
    </w:p>
    <w:p w14:paraId="7ADE4E3A" w14:textId="77777777" w:rsidR="00A860A0" w:rsidRPr="00CB5F7F" w:rsidRDefault="00000000" w:rsidP="00A860A0">
      <w:r w:rsidRPr="00CB5F7F">
        <w:t>Use web slings or slings covered with a rubber hose or similar soft material for the handling of finish coated items.</w:t>
      </w:r>
    </w:p>
    <w:p w14:paraId="3D6C12E3" w14:textId="77777777" w:rsidR="00A860A0" w:rsidRPr="00CB5F7F" w:rsidRDefault="00000000" w:rsidP="00A860A0">
      <w:r w:rsidRPr="00CB5F7F">
        <w:t>Protect finish coated items with soft material such as cloth, carpet or rubber sheeting on areas of contact (</w:t>
      </w:r>
      <w:proofErr w:type="spellStart"/>
      <w:r w:rsidRPr="00CB5F7F">
        <w:t>eg.</w:t>
      </w:r>
      <w:proofErr w:type="spellEnd"/>
      <w:r w:rsidRPr="00CB5F7F">
        <w:t xml:space="preserve"> wooden supports and holding down chains or slings) during transport and storage.</w:t>
      </w:r>
    </w:p>
    <w:p w14:paraId="761D73D7" w14:textId="77777777" w:rsidR="00A860A0" w:rsidRPr="00CB5F7F" w:rsidRDefault="00000000" w:rsidP="00A860A0">
      <w:r w:rsidRPr="00CB5F7F">
        <w:t>Repair and make good any damage to finish coated items.</w:t>
      </w:r>
    </w:p>
    <w:p w14:paraId="62F1F617" w14:textId="77777777" w:rsidR="00A860A0" w:rsidRDefault="00000000" w:rsidP="00A860A0">
      <w:r w:rsidRPr="00CB5F7F">
        <w:lastRenderedPageBreak/>
        <w:t>Items with any damage caused by insufficient care are to have the entire coating removed and be recoated in accordance with this specification at the Contractor’s expense.</w:t>
      </w:r>
    </w:p>
    <w:p w14:paraId="777ABB46" w14:textId="77777777" w:rsidR="00A860A0" w:rsidRPr="00C6031C" w:rsidRDefault="00000000" w:rsidP="00C6031C">
      <w:pPr>
        <w:pStyle w:val="Heading2"/>
      </w:pPr>
      <w:r w:rsidRPr="00C6031C">
        <w:t>Notes</w:t>
      </w:r>
    </w:p>
    <w:p w14:paraId="3A6F745A" w14:textId="77777777" w:rsidR="00A860A0" w:rsidRPr="00CB5F7F" w:rsidRDefault="00000000" w:rsidP="00A860A0">
      <w:pPr>
        <w:rPr>
          <w:lang w:val="en-US"/>
        </w:rPr>
      </w:pPr>
      <w:r w:rsidRPr="00CB5F7F">
        <w:rPr>
          <w:lang w:val="en-US"/>
        </w:rPr>
        <w:t>Coating systems are to be compatible with level of surface preparation available or proposed.</w:t>
      </w:r>
    </w:p>
    <w:p w14:paraId="60CF675A" w14:textId="77777777" w:rsidR="00A860A0" w:rsidRPr="00CB5F7F" w:rsidRDefault="00000000" w:rsidP="00A860A0">
      <w:r w:rsidRPr="00CB5F7F">
        <w:t>Refer to NT CLIMATE ZONES TABLE.</w:t>
      </w:r>
    </w:p>
    <w:p w14:paraId="0FBCCC8D" w14:textId="77777777" w:rsidR="00A860A0" w:rsidRPr="00C6031C" w:rsidRDefault="00000000" w:rsidP="00C6031C">
      <w:pPr>
        <w:pStyle w:val="Heading2"/>
      </w:pPr>
      <w:bookmarkStart w:id="1441" w:name="_Ref432777370"/>
      <w:r w:rsidRPr="00C6031C">
        <w:t xml:space="preserve">Tables - Protective Coating Specifications - Systems </w:t>
      </w:r>
      <w:r>
        <w:t>a</w:t>
      </w:r>
      <w:r w:rsidRPr="00C6031C">
        <w:t>nd Approved Products</w:t>
      </w:r>
      <w:bookmarkEnd w:id="1441"/>
    </w:p>
    <w:tbl>
      <w:tblPr>
        <w:tblW w:w="4961" w:type="pct"/>
        <w:tblBorders>
          <w:top w:val="single" w:sz="6" w:space="0" w:color="auto"/>
          <w:left w:val="single" w:sz="6" w:space="0" w:color="auto"/>
          <w:bottom w:val="single" w:sz="6" w:space="0" w:color="auto"/>
          <w:right w:val="single" w:sz="6" w:space="0" w:color="auto"/>
          <w:insideH w:val="single" w:sz="6" w:space="0" w:color="auto"/>
        </w:tblBorders>
        <w:tblLook w:val="04A0" w:firstRow="1" w:lastRow="0" w:firstColumn="1" w:lastColumn="0" w:noHBand="0" w:noVBand="1"/>
      </w:tblPr>
      <w:tblGrid>
        <w:gridCol w:w="3735"/>
        <w:gridCol w:w="6487"/>
      </w:tblGrid>
      <w:tr w:rsidR="009838DF" w14:paraId="7090745D" w14:textId="77777777" w:rsidTr="003E3A26">
        <w:trPr>
          <w:cantSplit/>
          <w:trHeight w:val="353"/>
        </w:trPr>
        <w:tc>
          <w:tcPr>
            <w:tcW w:w="5000" w:type="pct"/>
            <w:gridSpan w:val="2"/>
            <w:vAlign w:val="center"/>
          </w:tcPr>
          <w:p w14:paraId="5900036E" w14:textId="77777777" w:rsidR="00A860A0" w:rsidRPr="0062215B" w:rsidRDefault="00000000" w:rsidP="003E3A26">
            <w:pPr>
              <w:rPr>
                <w:b/>
                <w:lang w:val="en-US"/>
              </w:rPr>
            </w:pPr>
            <w:r w:rsidRPr="0062215B">
              <w:rPr>
                <w:b/>
                <w:lang w:val="en-US"/>
              </w:rPr>
              <w:t>Table - Corrosivity Categories of Areas of the NT</w:t>
            </w:r>
          </w:p>
        </w:tc>
      </w:tr>
      <w:tr w:rsidR="009838DF" w14:paraId="74150807" w14:textId="77777777" w:rsidTr="003E3A26">
        <w:trPr>
          <w:cantSplit/>
          <w:trHeight w:val="589"/>
        </w:trPr>
        <w:tc>
          <w:tcPr>
            <w:tcW w:w="1827" w:type="pct"/>
            <w:tcBorders>
              <w:right w:val="single" w:sz="6" w:space="0" w:color="auto"/>
            </w:tcBorders>
            <w:vAlign w:val="center"/>
          </w:tcPr>
          <w:p w14:paraId="70CD1914" w14:textId="77777777" w:rsidR="00A860A0" w:rsidRPr="0062215B" w:rsidRDefault="00000000" w:rsidP="003E3A26">
            <w:pPr>
              <w:rPr>
                <w:b/>
                <w:lang w:val="en-US"/>
              </w:rPr>
            </w:pPr>
            <w:r w:rsidRPr="0062215B">
              <w:rPr>
                <w:b/>
                <w:lang w:val="en-US"/>
              </w:rPr>
              <w:t>ARID REGIONS: Corrosivity Category C2 Low</w:t>
            </w:r>
          </w:p>
        </w:tc>
        <w:tc>
          <w:tcPr>
            <w:tcW w:w="3173" w:type="pct"/>
            <w:tcBorders>
              <w:left w:val="single" w:sz="6" w:space="0" w:color="auto"/>
            </w:tcBorders>
            <w:vAlign w:val="center"/>
          </w:tcPr>
          <w:p w14:paraId="074819DE" w14:textId="77777777" w:rsidR="00A860A0" w:rsidRPr="006834F3" w:rsidRDefault="00000000" w:rsidP="003E3A26">
            <w:pPr>
              <w:rPr>
                <w:lang w:val="en-US"/>
              </w:rPr>
            </w:pPr>
            <w:r w:rsidRPr="006834F3">
              <w:rPr>
                <w:lang w:val="en-US"/>
              </w:rPr>
              <w:t>Areas south of, and including, Tennant Creek. (NTCZ01)</w:t>
            </w:r>
          </w:p>
        </w:tc>
      </w:tr>
      <w:tr w:rsidR="009838DF" w14:paraId="2B9F8484" w14:textId="77777777" w:rsidTr="003E3A26">
        <w:trPr>
          <w:cantSplit/>
          <w:trHeight w:val="924"/>
        </w:trPr>
        <w:tc>
          <w:tcPr>
            <w:tcW w:w="1827" w:type="pct"/>
            <w:tcBorders>
              <w:right w:val="single" w:sz="6" w:space="0" w:color="auto"/>
            </w:tcBorders>
            <w:vAlign w:val="center"/>
          </w:tcPr>
          <w:p w14:paraId="65E1DF17" w14:textId="77777777" w:rsidR="00A860A0" w:rsidRPr="0062215B" w:rsidRDefault="00000000" w:rsidP="003E3A26">
            <w:pPr>
              <w:rPr>
                <w:b/>
                <w:lang w:val="en-US"/>
              </w:rPr>
            </w:pPr>
            <w:r w:rsidRPr="0062215B">
              <w:rPr>
                <w:b/>
                <w:lang w:val="en-US"/>
              </w:rPr>
              <w:t>INLAND REGIONS: Corrosivity Category C3 Medium</w:t>
            </w:r>
          </w:p>
        </w:tc>
        <w:tc>
          <w:tcPr>
            <w:tcW w:w="3173" w:type="pct"/>
            <w:tcBorders>
              <w:left w:val="single" w:sz="6" w:space="0" w:color="auto"/>
            </w:tcBorders>
            <w:vAlign w:val="center"/>
          </w:tcPr>
          <w:p w14:paraId="25385A96" w14:textId="77777777" w:rsidR="00A860A0" w:rsidRPr="006834F3" w:rsidRDefault="00000000" w:rsidP="003E3A26">
            <w:pPr>
              <w:rPr>
                <w:lang w:val="en-US"/>
              </w:rPr>
            </w:pPr>
            <w:r w:rsidRPr="006834F3">
              <w:rPr>
                <w:lang w:val="en-US"/>
              </w:rPr>
              <w:t>Areas north of Tennant Creek and south of, and including, Katherine and areas more than 50 km</w:t>
            </w:r>
          </w:p>
          <w:p w14:paraId="7DF7EF2D" w14:textId="77777777" w:rsidR="00A860A0" w:rsidRPr="006834F3" w:rsidRDefault="00000000" w:rsidP="003E3A26">
            <w:pPr>
              <w:rPr>
                <w:lang w:val="en-US"/>
              </w:rPr>
            </w:pPr>
            <w:r w:rsidRPr="006834F3">
              <w:rPr>
                <w:lang w:val="en-US"/>
              </w:rPr>
              <w:t>from the coast or tidal estuaries. (NTCZ02)</w:t>
            </w:r>
          </w:p>
        </w:tc>
      </w:tr>
      <w:tr w:rsidR="009838DF" w14:paraId="1DA021F7" w14:textId="77777777" w:rsidTr="003E3A26">
        <w:trPr>
          <w:cantSplit/>
          <w:trHeight w:val="856"/>
        </w:trPr>
        <w:tc>
          <w:tcPr>
            <w:tcW w:w="1827" w:type="pct"/>
            <w:tcBorders>
              <w:right w:val="single" w:sz="6" w:space="0" w:color="auto"/>
            </w:tcBorders>
            <w:vAlign w:val="center"/>
          </w:tcPr>
          <w:p w14:paraId="21AB7679" w14:textId="77777777" w:rsidR="00A860A0" w:rsidRPr="0062215B" w:rsidRDefault="00000000" w:rsidP="003E3A26">
            <w:pPr>
              <w:rPr>
                <w:b/>
                <w:lang w:val="en-US"/>
              </w:rPr>
            </w:pPr>
            <w:r w:rsidRPr="0062215B">
              <w:rPr>
                <w:b/>
                <w:lang w:val="en-US"/>
              </w:rPr>
              <w:t>COASTAL / TROPICAL: Corrosivity Category C5-M Very High and T (Inland Tropical)</w:t>
            </w:r>
          </w:p>
        </w:tc>
        <w:tc>
          <w:tcPr>
            <w:tcW w:w="3173" w:type="pct"/>
            <w:tcBorders>
              <w:left w:val="single" w:sz="6" w:space="0" w:color="auto"/>
            </w:tcBorders>
            <w:vAlign w:val="center"/>
          </w:tcPr>
          <w:p w14:paraId="49ECD47A" w14:textId="77777777" w:rsidR="00A860A0" w:rsidRPr="006834F3" w:rsidRDefault="00000000" w:rsidP="003E3A26">
            <w:pPr>
              <w:rPr>
                <w:lang w:val="en-US"/>
              </w:rPr>
            </w:pPr>
            <w:r w:rsidRPr="006834F3">
              <w:rPr>
                <w:lang w:val="en-US"/>
              </w:rPr>
              <w:t>Areas north of Katherine and areas up to 50 km from the coast or tidal estuaries. (NTCZ03 &amp; NTCZ04)</w:t>
            </w:r>
          </w:p>
        </w:tc>
      </w:tr>
    </w:tbl>
    <w:p w14:paraId="2343CBD0" w14:textId="77777777" w:rsidR="00A860A0" w:rsidRDefault="00A860A0" w:rsidP="00A860A0">
      <w:pPr>
        <w:spacing w:before="10" w:line="250" w:lineRule="auto"/>
        <w:ind w:left="-142"/>
        <w:rPr>
          <w:rFonts w:cs="Arial"/>
          <w:b/>
          <w:bCs/>
        </w:rPr>
      </w:pPr>
    </w:p>
    <w:p w14:paraId="7AEE9E2F" w14:textId="77777777" w:rsidR="00A860A0" w:rsidRDefault="00A860A0" w:rsidP="00A860A0">
      <w:pPr>
        <w:spacing w:before="10" w:line="250" w:lineRule="auto"/>
        <w:ind w:left="-142"/>
        <w:rPr>
          <w:rFonts w:cs="Arial"/>
          <w:b/>
          <w:bCs/>
        </w:rPr>
      </w:pPr>
    </w:p>
    <w:p w14:paraId="2F37770C" w14:textId="77777777" w:rsidR="00A860A0" w:rsidRDefault="00A860A0" w:rsidP="00A860A0">
      <w:pPr>
        <w:spacing w:before="10" w:line="250" w:lineRule="auto"/>
        <w:ind w:left="-142"/>
        <w:rPr>
          <w:rFonts w:cs="Arial"/>
          <w:b/>
          <w:bCs/>
        </w:rPr>
        <w:sectPr w:rsidR="00A860A0" w:rsidSect="00A66538">
          <w:headerReference w:type="default" r:id="rId117"/>
          <w:pgSz w:w="11906" w:h="16838"/>
          <w:pgMar w:top="794" w:right="794" w:bottom="794" w:left="794" w:header="720" w:footer="567" w:gutter="0"/>
          <w:cols w:space="720"/>
          <w:docGrid w:linePitch="299"/>
        </w:sectPr>
      </w:pPr>
    </w:p>
    <w:p w14:paraId="7DDED881" w14:textId="77777777" w:rsidR="00A860A0" w:rsidRDefault="00A860A0" w:rsidP="00A860A0">
      <w:pPr>
        <w:spacing w:before="10" w:line="250" w:lineRule="auto"/>
        <w:ind w:left="-142"/>
        <w:rPr>
          <w:rFonts w:cs="Arial"/>
          <w:b/>
          <w:bCs/>
        </w:rPr>
      </w:pPr>
    </w:p>
    <w:tbl>
      <w:tblPr>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4A0" w:firstRow="1" w:lastRow="0" w:firstColumn="1" w:lastColumn="0" w:noHBand="0" w:noVBand="1"/>
      </w:tblPr>
      <w:tblGrid>
        <w:gridCol w:w="2292"/>
        <w:gridCol w:w="1633"/>
        <w:gridCol w:w="1831"/>
        <w:gridCol w:w="2133"/>
        <w:gridCol w:w="1828"/>
        <w:gridCol w:w="1981"/>
        <w:gridCol w:w="3538"/>
      </w:tblGrid>
      <w:tr w:rsidR="009838DF" w14:paraId="423B09C0" w14:textId="77777777" w:rsidTr="003E3A26">
        <w:trPr>
          <w:cantSplit/>
        </w:trPr>
        <w:tc>
          <w:tcPr>
            <w:tcW w:w="5000" w:type="pct"/>
            <w:gridSpan w:val="7"/>
            <w:tcBorders>
              <w:top w:val="single" w:sz="4" w:space="0" w:color="auto"/>
              <w:left w:val="single" w:sz="4" w:space="0" w:color="auto"/>
              <w:bottom w:val="single" w:sz="4" w:space="0" w:color="auto"/>
              <w:right w:val="single" w:sz="4" w:space="0" w:color="auto"/>
            </w:tcBorders>
          </w:tcPr>
          <w:p w14:paraId="6924C233" w14:textId="77777777" w:rsidR="00A860A0" w:rsidRPr="00E5113D" w:rsidRDefault="00000000" w:rsidP="003E3A26">
            <w:pPr>
              <w:keepNext/>
              <w:rPr>
                <w:rFonts w:eastAsia="Calibri"/>
                <w:b/>
                <w:sz w:val="20"/>
              </w:rPr>
            </w:pPr>
            <w:r w:rsidRPr="00E5113D">
              <w:rPr>
                <w:rFonts w:eastAsia="Calibri"/>
                <w:b/>
                <w:sz w:val="20"/>
              </w:rPr>
              <w:t>Table - Protective Coating Specification # PS1</w:t>
            </w:r>
          </w:p>
        </w:tc>
      </w:tr>
      <w:tr w:rsidR="009838DF" w14:paraId="7370EB4F" w14:textId="77777777" w:rsidTr="003E3A26">
        <w:trPr>
          <w:cantSplit/>
        </w:trPr>
        <w:tc>
          <w:tcPr>
            <w:tcW w:w="5000" w:type="pct"/>
            <w:gridSpan w:val="7"/>
            <w:tcBorders>
              <w:top w:val="single" w:sz="4" w:space="0" w:color="auto"/>
              <w:left w:val="single" w:sz="4" w:space="0" w:color="auto"/>
              <w:bottom w:val="single" w:sz="4" w:space="0" w:color="auto"/>
              <w:right w:val="single" w:sz="4" w:space="0" w:color="auto"/>
            </w:tcBorders>
          </w:tcPr>
          <w:p w14:paraId="6DF1E1D0" w14:textId="77777777" w:rsidR="00A860A0" w:rsidRPr="00E5113D" w:rsidRDefault="00000000" w:rsidP="003E3A26">
            <w:pPr>
              <w:keepNext/>
              <w:rPr>
                <w:b/>
                <w:sz w:val="20"/>
                <w:lang w:val="en-US" w:eastAsia="en-US"/>
              </w:rPr>
            </w:pPr>
            <w:r w:rsidRPr="00E5113D">
              <w:rPr>
                <w:b/>
                <w:sz w:val="20"/>
                <w:lang w:val="en-US" w:eastAsia="en-US"/>
              </w:rPr>
              <w:t>General</w:t>
            </w:r>
          </w:p>
        </w:tc>
      </w:tr>
      <w:tr w:rsidR="009838DF" w14:paraId="78ECF2FD" w14:textId="77777777" w:rsidTr="003E3A26">
        <w:trPr>
          <w:cantSplit/>
        </w:trPr>
        <w:tc>
          <w:tcPr>
            <w:tcW w:w="5000" w:type="pct"/>
            <w:gridSpan w:val="7"/>
            <w:tcBorders>
              <w:top w:val="single" w:sz="4" w:space="0" w:color="auto"/>
              <w:left w:val="single" w:sz="4" w:space="0" w:color="auto"/>
              <w:bottom w:val="single" w:sz="4" w:space="0" w:color="auto"/>
              <w:right w:val="single" w:sz="4" w:space="0" w:color="auto"/>
            </w:tcBorders>
            <w:shd w:val="pct15" w:color="auto" w:fill="auto"/>
            <w:vAlign w:val="center"/>
          </w:tcPr>
          <w:p w14:paraId="4E00348D" w14:textId="77777777" w:rsidR="00A860A0" w:rsidRPr="00E5113D" w:rsidRDefault="00000000" w:rsidP="003E3A26">
            <w:pPr>
              <w:keepNext/>
              <w:rPr>
                <w:rFonts w:eastAsia="Calibri"/>
                <w:sz w:val="20"/>
              </w:rPr>
            </w:pPr>
            <w:r w:rsidRPr="00E5113D">
              <w:rPr>
                <w:rFonts w:eastAsia="Calibri"/>
                <w:sz w:val="20"/>
              </w:rPr>
              <w:t>Coating Specification for Steel – Arid Regions Corrosivity Category C2 Low</w:t>
            </w:r>
          </w:p>
        </w:tc>
      </w:tr>
      <w:tr w:rsidR="009838DF" w14:paraId="7A988759" w14:textId="77777777" w:rsidTr="003E3A26">
        <w:trPr>
          <w:cantSplit/>
        </w:trPr>
        <w:tc>
          <w:tcPr>
            <w:tcW w:w="5000" w:type="pct"/>
            <w:gridSpan w:val="7"/>
            <w:tcBorders>
              <w:top w:val="single" w:sz="4" w:space="0" w:color="auto"/>
              <w:left w:val="single" w:sz="4" w:space="0" w:color="auto"/>
              <w:bottom w:val="single" w:sz="4" w:space="0" w:color="auto"/>
              <w:right w:val="single" w:sz="4" w:space="0" w:color="auto"/>
            </w:tcBorders>
          </w:tcPr>
          <w:p w14:paraId="3532D816" w14:textId="77777777" w:rsidR="00A860A0" w:rsidRPr="00E5113D" w:rsidRDefault="00A860A0" w:rsidP="003E3A26">
            <w:pPr>
              <w:keepNext/>
              <w:rPr>
                <w:sz w:val="20"/>
                <w:lang w:val="en-US" w:eastAsia="en-US"/>
              </w:rPr>
            </w:pPr>
          </w:p>
        </w:tc>
      </w:tr>
      <w:tr w:rsidR="009838DF" w14:paraId="7495A30F" w14:textId="77777777" w:rsidTr="003E3A26">
        <w:trPr>
          <w:cantSplit/>
        </w:trPr>
        <w:tc>
          <w:tcPr>
            <w:tcW w:w="5000" w:type="pct"/>
            <w:gridSpan w:val="7"/>
            <w:tcBorders>
              <w:top w:val="single" w:sz="4" w:space="0" w:color="auto"/>
              <w:left w:val="single" w:sz="4" w:space="0" w:color="auto"/>
              <w:bottom w:val="single" w:sz="4" w:space="0" w:color="auto"/>
              <w:right w:val="single" w:sz="4" w:space="0" w:color="auto"/>
            </w:tcBorders>
          </w:tcPr>
          <w:p w14:paraId="488D6CD9" w14:textId="77777777" w:rsidR="00A860A0" w:rsidRPr="00E5113D" w:rsidRDefault="00000000" w:rsidP="003E3A26">
            <w:pPr>
              <w:keepNext/>
              <w:rPr>
                <w:b/>
                <w:sz w:val="20"/>
                <w:lang w:val="en-US" w:eastAsia="en-US"/>
              </w:rPr>
            </w:pPr>
            <w:r w:rsidRPr="00E5113D">
              <w:rPr>
                <w:b/>
                <w:sz w:val="20"/>
                <w:lang w:val="en-US" w:eastAsia="en-US"/>
              </w:rPr>
              <w:t>Areas</w:t>
            </w:r>
          </w:p>
        </w:tc>
      </w:tr>
      <w:tr w:rsidR="009838DF" w14:paraId="7B1C7768" w14:textId="77777777" w:rsidTr="003E3A26">
        <w:trPr>
          <w:cantSplit/>
        </w:trPr>
        <w:tc>
          <w:tcPr>
            <w:tcW w:w="5000" w:type="pct"/>
            <w:gridSpan w:val="7"/>
            <w:tcBorders>
              <w:top w:val="single" w:sz="4" w:space="0" w:color="auto"/>
              <w:left w:val="single" w:sz="4" w:space="0" w:color="auto"/>
              <w:bottom w:val="single" w:sz="4" w:space="0" w:color="auto"/>
              <w:right w:val="single" w:sz="4" w:space="0" w:color="auto"/>
            </w:tcBorders>
          </w:tcPr>
          <w:p w14:paraId="2B9D7BAC" w14:textId="77777777" w:rsidR="00A860A0" w:rsidRPr="00E5113D" w:rsidRDefault="00000000" w:rsidP="003E3A26">
            <w:pPr>
              <w:keepNext/>
              <w:rPr>
                <w:rFonts w:eastAsia="Calibri"/>
                <w:sz w:val="20"/>
              </w:rPr>
            </w:pPr>
            <w:r w:rsidRPr="00E5113D">
              <w:rPr>
                <w:rFonts w:eastAsia="Calibri"/>
                <w:sz w:val="20"/>
              </w:rPr>
              <w:t>Coating system for Steel where Abrasive Blasting cannot be undertaken.</w:t>
            </w:r>
          </w:p>
          <w:p w14:paraId="539E4DD3" w14:textId="77777777" w:rsidR="00A860A0" w:rsidRPr="00E5113D" w:rsidRDefault="00000000" w:rsidP="003E3A26">
            <w:pPr>
              <w:keepNext/>
              <w:rPr>
                <w:rFonts w:eastAsia="Calibri"/>
                <w:sz w:val="20"/>
              </w:rPr>
            </w:pPr>
            <w:r w:rsidRPr="00E5113D">
              <w:rPr>
                <w:rFonts w:eastAsia="Calibri"/>
                <w:sz w:val="20"/>
              </w:rPr>
              <w:t xml:space="preserve">Typical Exposure: Atmospheric exposure for arid regions including areas of Alice Springs, Tennant Creek and all central Australian locations. </w:t>
            </w:r>
            <w:r w:rsidRPr="00E5113D">
              <w:rPr>
                <w:rFonts w:eastAsia="Calibri"/>
                <w:sz w:val="20"/>
                <w:lang w:val="en-US"/>
              </w:rPr>
              <w:t>Areas south of, and including, Tennant Creek. (NTCZ01)</w:t>
            </w:r>
          </w:p>
        </w:tc>
      </w:tr>
      <w:tr w:rsidR="009838DF" w14:paraId="29B05C3E" w14:textId="77777777" w:rsidTr="003E3A26">
        <w:trPr>
          <w:cantSplit/>
        </w:trPr>
        <w:tc>
          <w:tcPr>
            <w:tcW w:w="5000" w:type="pct"/>
            <w:gridSpan w:val="7"/>
            <w:tcBorders>
              <w:top w:val="single" w:sz="4" w:space="0" w:color="auto"/>
              <w:left w:val="single" w:sz="4" w:space="0" w:color="auto"/>
              <w:bottom w:val="single" w:sz="4" w:space="0" w:color="auto"/>
              <w:right w:val="single" w:sz="4" w:space="0" w:color="auto"/>
            </w:tcBorders>
          </w:tcPr>
          <w:p w14:paraId="0E1DD63B" w14:textId="77777777" w:rsidR="00A860A0" w:rsidRPr="00E5113D" w:rsidRDefault="00A860A0" w:rsidP="003E3A26">
            <w:pPr>
              <w:keepNext/>
              <w:rPr>
                <w:sz w:val="20"/>
                <w:lang w:val="en-US" w:eastAsia="en-US"/>
              </w:rPr>
            </w:pPr>
          </w:p>
        </w:tc>
      </w:tr>
      <w:tr w:rsidR="009838DF" w14:paraId="4CDF889B" w14:textId="77777777" w:rsidTr="003E3A26">
        <w:trPr>
          <w:cantSplit/>
        </w:trPr>
        <w:tc>
          <w:tcPr>
            <w:tcW w:w="5000" w:type="pct"/>
            <w:gridSpan w:val="7"/>
            <w:tcBorders>
              <w:top w:val="single" w:sz="4" w:space="0" w:color="auto"/>
              <w:left w:val="single" w:sz="4" w:space="0" w:color="auto"/>
              <w:bottom w:val="single" w:sz="4" w:space="0" w:color="auto"/>
              <w:right w:val="single" w:sz="4" w:space="0" w:color="auto"/>
            </w:tcBorders>
          </w:tcPr>
          <w:p w14:paraId="6DCF82F3" w14:textId="77777777" w:rsidR="00A860A0" w:rsidRPr="00E5113D" w:rsidRDefault="00000000" w:rsidP="003E3A26">
            <w:pPr>
              <w:keepNext/>
              <w:rPr>
                <w:b/>
                <w:sz w:val="20"/>
                <w:lang w:val="en-US" w:eastAsia="en-US"/>
              </w:rPr>
            </w:pPr>
            <w:r w:rsidRPr="00E5113D">
              <w:rPr>
                <w:b/>
                <w:sz w:val="20"/>
                <w:lang w:val="en-US" w:eastAsia="en-US"/>
              </w:rPr>
              <w:t>Surface Preparation</w:t>
            </w:r>
          </w:p>
        </w:tc>
      </w:tr>
      <w:tr w:rsidR="009838DF" w14:paraId="2E5180FE" w14:textId="77777777" w:rsidTr="003E3A26">
        <w:trPr>
          <w:cantSplit/>
        </w:trPr>
        <w:tc>
          <w:tcPr>
            <w:tcW w:w="5000" w:type="pct"/>
            <w:gridSpan w:val="7"/>
            <w:tcBorders>
              <w:top w:val="single" w:sz="4" w:space="0" w:color="auto"/>
              <w:left w:val="single" w:sz="4" w:space="0" w:color="auto"/>
              <w:bottom w:val="single" w:sz="4" w:space="0" w:color="auto"/>
              <w:right w:val="single" w:sz="4" w:space="0" w:color="auto"/>
            </w:tcBorders>
            <w:vAlign w:val="center"/>
          </w:tcPr>
          <w:p w14:paraId="3688848A" w14:textId="77777777" w:rsidR="00A860A0" w:rsidRPr="00E5113D" w:rsidRDefault="00000000" w:rsidP="003E3A26">
            <w:pPr>
              <w:keepNext/>
              <w:rPr>
                <w:rFonts w:eastAsia="Calibri"/>
                <w:sz w:val="20"/>
              </w:rPr>
            </w:pPr>
            <w:r w:rsidRPr="00E5113D">
              <w:rPr>
                <w:rFonts w:eastAsia="Calibri"/>
                <w:sz w:val="20"/>
              </w:rPr>
              <w:t>Surfaces to be clean, free of oil and grease and all contaminants and salts.</w:t>
            </w:r>
            <w:r>
              <w:rPr>
                <w:rFonts w:eastAsia="Calibri"/>
                <w:sz w:val="20"/>
              </w:rPr>
              <w:t xml:space="preserve"> </w:t>
            </w:r>
            <w:r w:rsidRPr="00E5113D">
              <w:rPr>
                <w:rFonts w:eastAsia="Calibri"/>
                <w:sz w:val="20"/>
              </w:rPr>
              <w:t>All loose and flaking coating to be removed. All edges to be feathered back to a sound tightly adhered surface. All corrosion to be removed by power or hand tool cleaning to AS 1627.2 and AS 1627.9</w:t>
            </w:r>
            <w:r>
              <w:rPr>
                <w:rFonts w:eastAsia="Calibri"/>
                <w:sz w:val="20"/>
              </w:rPr>
              <w:t xml:space="preserve"> </w:t>
            </w:r>
            <w:r w:rsidRPr="00E5113D">
              <w:rPr>
                <w:rFonts w:eastAsia="Calibri"/>
                <w:sz w:val="20"/>
              </w:rPr>
              <w:t>Class St 3 standard.</w:t>
            </w:r>
          </w:p>
        </w:tc>
      </w:tr>
      <w:tr w:rsidR="009838DF" w14:paraId="148A6F0E" w14:textId="77777777" w:rsidTr="003E3A26">
        <w:trPr>
          <w:cantSplit/>
        </w:trPr>
        <w:tc>
          <w:tcPr>
            <w:tcW w:w="5000" w:type="pct"/>
            <w:gridSpan w:val="7"/>
            <w:tcBorders>
              <w:top w:val="single" w:sz="4" w:space="0" w:color="auto"/>
              <w:left w:val="single" w:sz="4" w:space="0" w:color="auto"/>
              <w:bottom w:val="single" w:sz="4" w:space="0" w:color="auto"/>
              <w:right w:val="single" w:sz="4" w:space="0" w:color="auto"/>
            </w:tcBorders>
            <w:vAlign w:val="center"/>
          </w:tcPr>
          <w:p w14:paraId="07CE6878" w14:textId="77777777" w:rsidR="00A860A0" w:rsidRPr="00E5113D" w:rsidRDefault="00A860A0" w:rsidP="003E3A26">
            <w:pPr>
              <w:keepNext/>
              <w:rPr>
                <w:rFonts w:eastAsia="Calibri"/>
                <w:sz w:val="20"/>
              </w:rPr>
            </w:pPr>
          </w:p>
        </w:tc>
      </w:tr>
      <w:tr w:rsidR="009838DF" w14:paraId="497411B5" w14:textId="77777777" w:rsidTr="003E3A26">
        <w:trPr>
          <w:cantSplit/>
        </w:trPr>
        <w:tc>
          <w:tcPr>
            <w:tcW w:w="5000" w:type="pct"/>
            <w:gridSpan w:val="7"/>
            <w:tcBorders>
              <w:top w:val="single" w:sz="4" w:space="0" w:color="auto"/>
              <w:left w:val="single" w:sz="4" w:space="0" w:color="auto"/>
              <w:bottom w:val="single" w:sz="4" w:space="0" w:color="auto"/>
              <w:right w:val="single" w:sz="4" w:space="0" w:color="auto"/>
            </w:tcBorders>
            <w:vAlign w:val="center"/>
          </w:tcPr>
          <w:p w14:paraId="1DD32D0D" w14:textId="77777777" w:rsidR="00A860A0" w:rsidRPr="00E5113D" w:rsidRDefault="00000000" w:rsidP="003E3A26">
            <w:pPr>
              <w:keepNext/>
              <w:rPr>
                <w:rFonts w:eastAsia="Calibri"/>
                <w:b/>
                <w:sz w:val="20"/>
              </w:rPr>
            </w:pPr>
            <w:r w:rsidRPr="00E5113D">
              <w:rPr>
                <w:rFonts w:eastAsia="Calibri"/>
                <w:b/>
                <w:sz w:val="20"/>
              </w:rPr>
              <w:t>Protective Coating System as per AS 2312</w:t>
            </w:r>
          </w:p>
        </w:tc>
      </w:tr>
      <w:tr w:rsidR="009838DF" w14:paraId="49DBAEB7" w14:textId="77777777" w:rsidTr="003E3A26">
        <w:trPr>
          <w:cantSplit/>
        </w:trPr>
        <w:tc>
          <w:tcPr>
            <w:tcW w:w="752" w:type="pct"/>
            <w:tcBorders>
              <w:top w:val="single" w:sz="4" w:space="0" w:color="auto"/>
              <w:left w:val="single" w:sz="4" w:space="0" w:color="auto"/>
              <w:bottom w:val="single" w:sz="4" w:space="0" w:color="auto"/>
              <w:right w:val="single" w:sz="4" w:space="0" w:color="auto"/>
            </w:tcBorders>
            <w:vAlign w:val="center"/>
          </w:tcPr>
          <w:p w14:paraId="04D81942" w14:textId="77777777" w:rsidR="00A860A0" w:rsidRPr="00E5113D" w:rsidRDefault="00A860A0" w:rsidP="003E3A26">
            <w:pPr>
              <w:keepNext/>
              <w:rPr>
                <w:rFonts w:eastAsia="Calibri"/>
                <w:b/>
                <w:sz w:val="20"/>
              </w:rPr>
            </w:pPr>
          </w:p>
        </w:tc>
        <w:tc>
          <w:tcPr>
            <w:tcW w:w="536" w:type="pct"/>
            <w:tcBorders>
              <w:top w:val="single" w:sz="4" w:space="0" w:color="auto"/>
              <w:left w:val="single" w:sz="4" w:space="0" w:color="auto"/>
              <w:bottom w:val="single" w:sz="4" w:space="0" w:color="auto"/>
              <w:right w:val="single" w:sz="4" w:space="0" w:color="auto"/>
            </w:tcBorders>
            <w:vAlign w:val="center"/>
          </w:tcPr>
          <w:p w14:paraId="714DBDE8" w14:textId="77777777" w:rsidR="00A860A0" w:rsidRPr="00E5113D" w:rsidRDefault="00000000" w:rsidP="003E3A26">
            <w:pPr>
              <w:keepNext/>
              <w:rPr>
                <w:rFonts w:eastAsia="Calibri"/>
                <w:b/>
                <w:sz w:val="20"/>
              </w:rPr>
            </w:pPr>
            <w:r w:rsidRPr="00E5113D">
              <w:rPr>
                <w:rFonts w:eastAsia="Calibri"/>
                <w:b/>
                <w:sz w:val="20"/>
              </w:rPr>
              <w:t>DFT in µm</w:t>
            </w:r>
          </w:p>
        </w:tc>
        <w:tc>
          <w:tcPr>
            <w:tcW w:w="601" w:type="pct"/>
            <w:tcBorders>
              <w:top w:val="single" w:sz="4" w:space="0" w:color="auto"/>
              <w:left w:val="single" w:sz="4" w:space="0" w:color="auto"/>
              <w:bottom w:val="single" w:sz="4" w:space="0" w:color="auto"/>
              <w:right w:val="single" w:sz="4" w:space="0" w:color="auto"/>
            </w:tcBorders>
            <w:vAlign w:val="center"/>
          </w:tcPr>
          <w:p w14:paraId="4E7B71AE" w14:textId="77777777" w:rsidR="00A860A0" w:rsidRPr="00E5113D" w:rsidRDefault="00000000" w:rsidP="003E3A26">
            <w:pPr>
              <w:keepNext/>
              <w:rPr>
                <w:rFonts w:eastAsia="Calibri"/>
                <w:b/>
                <w:sz w:val="20"/>
              </w:rPr>
            </w:pPr>
            <w:r w:rsidRPr="00E5113D">
              <w:rPr>
                <w:rFonts w:eastAsia="Calibri"/>
                <w:b/>
                <w:sz w:val="20"/>
              </w:rPr>
              <w:t>Int’l Paints</w:t>
            </w:r>
          </w:p>
        </w:tc>
        <w:tc>
          <w:tcPr>
            <w:tcW w:w="700" w:type="pct"/>
            <w:tcBorders>
              <w:top w:val="single" w:sz="4" w:space="0" w:color="auto"/>
              <w:left w:val="single" w:sz="4" w:space="0" w:color="auto"/>
              <w:bottom w:val="single" w:sz="4" w:space="0" w:color="auto"/>
              <w:right w:val="single" w:sz="4" w:space="0" w:color="auto"/>
            </w:tcBorders>
            <w:vAlign w:val="center"/>
          </w:tcPr>
          <w:p w14:paraId="70C4F88C" w14:textId="77777777" w:rsidR="00A860A0" w:rsidRPr="00E5113D" w:rsidRDefault="00000000" w:rsidP="003E3A26">
            <w:pPr>
              <w:keepNext/>
              <w:rPr>
                <w:rFonts w:eastAsia="Calibri"/>
                <w:b/>
                <w:sz w:val="20"/>
              </w:rPr>
            </w:pPr>
            <w:r w:rsidRPr="00E5113D">
              <w:rPr>
                <w:rFonts w:eastAsia="Calibri"/>
                <w:b/>
                <w:sz w:val="20"/>
              </w:rPr>
              <w:t>Dulux</w:t>
            </w:r>
          </w:p>
        </w:tc>
        <w:tc>
          <w:tcPr>
            <w:tcW w:w="600" w:type="pct"/>
            <w:tcBorders>
              <w:top w:val="single" w:sz="4" w:space="0" w:color="auto"/>
              <w:left w:val="single" w:sz="4" w:space="0" w:color="auto"/>
              <w:bottom w:val="single" w:sz="4" w:space="0" w:color="auto"/>
              <w:right w:val="single" w:sz="4" w:space="0" w:color="auto"/>
            </w:tcBorders>
            <w:vAlign w:val="center"/>
          </w:tcPr>
          <w:p w14:paraId="4F8018FB" w14:textId="77777777" w:rsidR="00A860A0" w:rsidRPr="00E5113D" w:rsidRDefault="00000000" w:rsidP="003E3A26">
            <w:pPr>
              <w:keepNext/>
              <w:rPr>
                <w:rFonts w:eastAsia="Calibri"/>
                <w:b/>
                <w:sz w:val="20"/>
              </w:rPr>
            </w:pPr>
            <w:r w:rsidRPr="00E5113D">
              <w:rPr>
                <w:rFonts w:eastAsia="Calibri"/>
                <w:b/>
                <w:sz w:val="20"/>
              </w:rPr>
              <w:t>Jotun</w:t>
            </w:r>
          </w:p>
        </w:tc>
        <w:tc>
          <w:tcPr>
            <w:tcW w:w="650" w:type="pct"/>
            <w:tcBorders>
              <w:top w:val="single" w:sz="4" w:space="0" w:color="auto"/>
              <w:left w:val="single" w:sz="4" w:space="0" w:color="auto"/>
              <w:bottom w:val="single" w:sz="4" w:space="0" w:color="auto"/>
              <w:right w:val="single" w:sz="4" w:space="0" w:color="auto"/>
            </w:tcBorders>
            <w:vAlign w:val="center"/>
          </w:tcPr>
          <w:p w14:paraId="004B346C" w14:textId="77777777" w:rsidR="00A860A0" w:rsidRPr="00E5113D" w:rsidRDefault="00000000" w:rsidP="003E3A26">
            <w:pPr>
              <w:keepNext/>
              <w:rPr>
                <w:rFonts w:eastAsia="Calibri"/>
                <w:b/>
                <w:sz w:val="20"/>
              </w:rPr>
            </w:pPr>
            <w:r w:rsidRPr="00E5113D">
              <w:rPr>
                <w:rFonts w:eastAsia="Calibri"/>
                <w:b/>
                <w:sz w:val="20"/>
              </w:rPr>
              <w:t>PPG Industries</w:t>
            </w:r>
          </w:p>
        </w:tc>
        <w:tc>
          <w:tcPr>
            <w:tcW w:w="1161" w:type="pct"/>
            <w:tcBorders>
              <w:top w:val="single" w:sz="4" w:space="0" w:color="auto"/>
              <w:left w:val="single" w:sz="4" w:space="0" w:color="auto"/>
              <w:bottom w:val="single" w:sz="4" w:space="0" w:color="auto"/>
              <w:right w:val="single" w:sz="4" w:space="0" w:color="auto"/>
            </w:tcBorders>
            <w:vAlign w:val="center"/>
          </w:tcPr>
          <w:p w14:paraId="6026C18A" w14:textId="77777777" w:rsidR="00A860A0" w:rsidRPr="00E5113D" w:rsidRDefault="00000000" w:rsidP="003E3A26">
            <w:pPr>
              <w:keepNext/>
              <w:rPr>
                <w:rFonts w:eastAsia="Calibri"/>
                <w:b/>
                <w:sz w:val="20"/>
              </w:rPr>
            </w:pPr>
            <w:r w:rsidRPr="00E5113D">
              <w:rPr>
                <w:rFonts w:eastAsia="Calibri"/>
                <w:b/>
                <w:sz w:val="20"/>
              </w:rPr>
              <w:t>Hempel</w:t>
            </w:r>
            <w:r>
              <w:rPr>
                <w:rFonts w:eastAsia="Calibri"/>
                <w:b/>
                <w:sz w:val="20"/>
              </w:rPr>
              <w:t>/Wattyl</w:t>
            </w:r>
          </w:p>
        </w:tc>
      </w:tr>
      <w:tr w:rsidR="009838DF" w14:paraId="70C59655" w14:textId="77777777" w:rsidTr="003E3A26">
        <w:trPr>
          <w:cantSplit/>
        </w:trPr>
        <w:tc>
          <w:tcPr>
            <w:tcW w:w="5000" w:type="pct"/>
            <w:gridSpan w:val="7"/>
            <w:tcBorders>
              <w:top w:val="single" w:sz="4" w:space="0" w:color="auto"/>
              <w:left w:val="single" w:sz="4" w:space="0" w:color="auto"/>
              <w:bottom w:val="single" w:sz="4" w:space="0" w:color="auto"/>
              <w:right w:val="single" w:sz="4" w:space="0" w:color="auto"/>
            </w:tcBorders>
            <w:vAlign w:val="center"/>
          </w:tcPr>
          <w:p w14:paraId="0BCA73B5" w14:textId="77777777" w:rsidR="00A860A0" w:rsidRPr="00E5113D" w:rsidRDefault="00000000" w:rsidP="003E3A26">
            <w:pPr>
              <w:keepNext/>
              <w:rPr>
                <w:rFonts w:eastAsia="Calibri"/>
                <w:b/>
                <w:sz w:val="20"/>
              </w:rPr>
            </w:pPr>
            <w:r w:rsidRPr="00E5113D">
              <w:rPr>
                <w:rFonts w:eastAsia="Calibri"/>
                <w:b/>
                <w:sz w:val="20"/>
              </w:rPr>
              <w:t>1</w:t>
            </w:r>
            <w:r w:rsidRPr="00E5113D">
              <w:rPr>
                <w:rFonts w:eastAsia="Calibri"/>
                <w:b/>
                <w:sz w:val="20"/>
                <w:vertAlign w:val="superscript"/>
              </w:rPr>
              <w:t>st</w:t>
            </w:r>
            <w:r w:rsidRPr="00E5113D">
              <w:rPr>
                <w:rFonts w:eastAsia="Calibri"/>
                <w:b/>
                <w:sz w:val="20"/>
              </w:rPr>
              <w:t xml:space="preserve"> Coat</w:t>
            </w:r>
          </w:p>
        </w:tc>
      </w:tr>
      <w:tr w:rsidR="009838DF" w14:paraId="5B40756E" w14:textId="77777777" w:rsidTr="003E3A26">
        <w:trPr>
          <w:cantSplit/>
        </w:trPr>
        <w:tc>
          <w:tcPr>
            <w:tcW w:w="752" w:type="pct"/>
            <w:tcBorders>
              <w:top w:val="single" w:sz="4" w:space="0" w:color="auto"/>
              <w:left w:val="single" w:sz="4" w:space="0" w:color="auto"/>
              <w:bottom w:val="single" w:sz="4" w:space="0" w:color="auto"/>
              <w:right w:val="single" w:sz="4" w:space="0" w:color="auto"/>
            </w:tcBorders>
            <w:vAlign w:val="center"/>
          </w:tcPr>
          <w:p w14:paraId="672521D4" w14:textId="77777777" w:rsidR="00A860A0" w:rsidRPr="00E5113D" w:rsidRDefault="00000000" w:rsidP="003E3A26">
            <w:pPr>
              <w:keepNext/>
              <w:rPr>
                <w:rFonts w:eastAsia="Calibri"/>
                <w:sz w:val="20"/>
              </w:rPr>
            </w:pPr>
            <w:r w:rsidRPr="00E5113D">
              <w:rPr>
                <w:rFonts w:eastAsia="Calibri"/>
                <w:sz w:val="20"/>
              </w:rPr>
              <w:t>Epoxy Mastic</w:t>
            </w:r>
          </w:p>
        </w:tc>
        <w:tc>
          <w:tcPr>
            <w:tcW w:w="536" w:type="pct"/>
            <w:tcBorders>
              <w:top w:val="single" w:sz="4" w:space="0" w:color="auto"/>
              <w:left w:val="single" w:sz="4" w:space="0" w:color="auto"/>
              <w:bottom w:val="single" w:sz="4" w:space="0" w:color="auto"/>
              <w:right w:val="single" w:sz="4" w:space="0" w:color="auto"/>
            </w:tcBorders>
            <w:vAlign w:val="center"/>
          </w:tcPr>
          <w:p w14:paraId="168FB209" w14:textId="77777777" w:rsidR="00A860A0" w:rsidRPr="00E5113D" w:rsidRDefault="00000000" w:rsidP="003E3A26">
            <w:pPr>
              <w:keepNext/>
              <w:rPr>
                <w:rFonts w:eastAsia="Calibri"/>
                <w:sz w:val="20"/>
              </w:rPr>
            </w:pPr>
            <w:r w:rsidRPr="00E5113D">
              <w:rPr>
                <w:rFonts w:eastAsia="Calibri"/>
                <w:sz w:val="20"/>
              </w:rPr>
              <w:t>100-150</w:t>
            </w:r>
          </w:p>
        </w:tc>
        <w:tc>
          <w:tcPr>
            <w:tcW w:w="601" w:type="pct"/>
            <w:tcBorders>
              <w:top w:val="single" w:sz="4" w:space="0" w:color="auto"/>
              <w:left w:val="single" w:sz="4" w:space="0" w:color="auto"/>
              <w:bottom w:val="single" w:sz="4" w:space="0" w:color="auto"/>
              <w:right w:val="single" w:sz="4" w:space="0" w:color="auto"/>
            </w:tcBorders>
            <w:vAlign w:val="center"/>
          </w:tcPr>
          <w:p w14:paraId="21ADCBF4" w14:textId="77777777" w:rsidR="00A860A0" w:rsidRPr="00E5113D" w:rsidRDefault="00000000" w:rsidP="003E3A26">
            <w:pPr>
              <w:keepNext/>
              <w:jc w:val="center"/>
              <w:rPr>
                <w:rFonts w:eastAsia="Calibri"/>
                <w:sz w:val="20"/>
              </w:rPr>
            </w:pPr>
            <w:proofErr w:type="spellStart"/>
            <w:r w:rsidRPr="00E5113D">
              <w:rPr>
                <w:rFonts w:eastAsia="Calibri"/>
                <w:sz w:val="20"/>
              </w:rPr>
              <w:t>Interplus</w:t>
            </w:r>
            <w:proofErr w:type="spellEnd"/>
            <w:r w:rsidRPr="00E5113D">
              <w:rPr>
                <w:rFonts w:eastAsia="Calibri"/>
                <w:sz w:val="20"/>
              </w:rPr>
              <w:t xml:space="preserve"> 1180</w:t>
            </w:r>
          </w:p>
        </w:tc>
        <w:tc>
          <w:tcPr>
            <w:tcW w:w="700" w:type="pct"/>
            <w:tcBorders>
              <w:top w:val="single" w:sz="4" w:space="0" w:color="auto"/>
              <w:left w:val="single" w:sz="4" w:space="0" w:color="auto"/>
              <w:bottom w:val="single" w:sz="4" w:space="0" w:color="auto"/>
              <w:right w:val="single" w:sz="4" w:space="0" w:color="auto"/>
            </w:tcBorders>
            <w:vAlign w:val="center"/>
          </w:tcPr>
          <w:p w14:paraId="23760A76" w14:textId="77777777" w:rsidR="00A860A0" w:rsidRPr="00E5113D" w:rsidRDefault="00000000" w:rsidP="003E3A26">
            <w:pPr>
              <w:keepNext/>
              <w:jc w:val="center"/>
              <w:rPr>
                <w:rFonts w:eastAsia="Calibri"/>
                <w:sz w:val="20"/>
              </w:rPr>
            </w:pPr>
            <w:proofErr w:type="spellStart"/>
            <w:r w:rsidRPr="00E5113D">
              <w:rPr>
                <w:rFonts w:eastAsia="Calibri"/>
                <w:sz w:val="20"/>
              </w:rPr>
              <w:t>Durebild</w:t>
            </w:r>
            <w:proofErr w:type="spellEnd"/>
            <w:r w:rsidRPr="00E5113D">
              <w:rPr>
                <w:rFonts w:eastAsia="Calibri"/>
                <w:sz w:val="20"/>
              </w:rPr>
              <w:t xml:space="preserve"> STE</w:t>
            </w:r>
          </w:p>
        </w:tc>
        <w:tc>
          <w:tcPr>
            <w:tcW w:w="600" w:type="pct"/>
            <w:tcBorders>
              <w:top w:val="single" w:sz="4" w:space="0" w:color="auto"/>
              <w:left w:val="single" w:sz="4" w:space="0" w:color="auto"/>
              <w:bottom w:val="single" w:sz="4" w:space="0" w:color="auto"/>
              <w:right w:val="single" w:sz="4" w:space="0" w:color="auto"/>
            </w:tcBorders>
            <w:vAlign w:val="center"/>
          </w:tcPr>
          <w:p w14:paraId="027C1AE7" w14:textId="77777777" w:rsidR="00A860A0" w:rsidRPr="00E5113D" w:rsidRDefault="00000000" w:rsidP="003E3A26">
            <w:pPr>
              <w:keepNext/>
              <w:jc w:val="center"/>
              <w:rPr>
                <w:rFonts w:eastAsia="Calibri"/>
                <w:sz w:val="20"/>
              </w:rPr>
            </w:pPr>
            <w:proofErr w:type="spellStart"/>
            <w:r w:rsidRPr="00E5113D">
              <w:rPr>
                <w:rFonts w:eastAsia="Calibri"/>
                <w:sz w:val="20"/>
              </w:rPr>
              <w:t>Jotamastic</w:t>
            </w:r>
            <w:proofErr w:type="spellEnd"/>
            <w:r w:rsidRPr="00E5113D">
              <w:rPr>
                <w:rFonts w:eastAsia="Calibri"/>
                <w:sz w:val="20"/>
              </w:rPr>
              <w:t xml:space="preserve"> 90</w:t>
            </w:r>
          </w:p>
        </w:tc>
        <w:tc>
          <w:tcPr>
            <w:tcW w:w="650" w:type="pct"/>
            <w:tcBorders>
              <w:top w:val="single" w:sz="4" w:space="0" w:color="auto"/>
              <w:left w:val="single" w:sz="4" w:space="0" w:color="auto"/>
              <w:bottom w:val="single" w:sz="4" w:space="0" w:color="auto"/>
              <w:right w:val="single" w:sz="4" w:space="0" w:color="auto"/>
            </w:tcBorders>
            <w:vAlign w:val="center"/>
          </w:tcPr>
          <w:p w14:paraId="6E20AEB6" w14:textId="77777777" w:rsidR="00A860A0" w:rsidRPr="00E5113D" w:rsidRDefault="00000000" w:rsidP="003E3A26">
            <w:pPr>
              <w:keepNext/>
              <w:jc w:val="center"/>
              <w:rPr>
                <w:rFonts w:eastAsia="Calibri"/>
                <w:sz w:val="20"/>
              </w:rPr>
            </w:pPr>
            <w:proofErr w:type="spellStart"/>
            <w:r w:rsidRPr="00E5113D">
              <w:rPr>
                <w:rFonts w:eastAsia="Calibri"/>
                <w:sz w:val="20"/>
              </w:rPr>
              <w:t>Amerlock</w:t>
            </w:r>
            <w:proofErr w:type="spellEnd"/>
            <w:r w:rsidRPr="00E5113D">
              <w:rPr>
                <w:rFonts w:eastAsia="Calibri"/>
                <w:sz w:val="20"/>
              </w:rPr>
              <w:t xml:space="preserve"> 400</w:t>
            </w:r>
          </w:p>
        </w:tc>
        <w:tc>
          <w:tcPr>
            <w:tcW w:w="1161" w:type="pct"/>
            <w:tcBorders>
              <w:top w:val="single" w:sz="4" w:space="0" w:color="auto"/>
              <w:left w:val="single" w:sz="4" w:space="0" w:color="auto"/>
              <w:bottom w:val="single" w:sz="4" w:space="0" w:color="auto"/>
              <w:right w:val="single" w:sz="4" w:space="0" w:color="auto"/>
            </w:tcBorders>
            <w:vAlign w:val="center"/>
          </w:tcPr>
          <w:p w14:paraId="76DB6F0E" w14:textId="77777777" w:rsidR="00A860A0" w:rsidRPr="00E5113D" w:rsidRDefault="00000000" w:rsidP="003E3A26">
            <w:pPr>
              <w:keepNext/>
              <w:jc w:val="center"/>
              <w:rPr>
                <w:rFonts w:eastAsia="Calibri"/>
                <w:sz w:val="20"/>
              </w:rPr>
            </w:pPr>
            <w:proofErr w:type="spellStart"/>
            <w:r w:rsidRPr="00E5113D">
              <w:rPr>
                <w:rFonts w:eastAsia="Calibri"/>
                <w:sz w:val="20"/>
              </w:rPr>
              <w:t>Hempadur</w:t>
            </w:r>
            <w:proofErr w:type="spellEnd"/>
            <w:r>
              <w:rPr>
                <w:rFonts w:eastAsia="Calibri"/>
                <w:sz w:val="20"/>
              </w:rPr>
              <w:t xml:space="preserve"> Mastic</w:t>
            </w:r>
            <w:r w:rsidRPr="00E5113D">
              <w:rPr>
                <w:rFonts w:eastAsia="Calibri"/>
                <w:sz w:val="20"/>
              </w:rPr>
              <w:t xml:space="preserve"> </w:t>
            </w:r>
            <w:r>
              <w:rPr>
                <w:rFonts w:eastAsia="Calibri"/>
                <w:sz w:val="20"/>
              </w:rPr>
              <w:t>45881</w:t>
            </w:r>
          </w:p>
        </w:tc>
      </w:tr>
      <w:tr w:rsidR="009838DF" w14:paraId="56238B82" w14:textId="77777777" w:rsidTr="003E3A26">
        <w:trPr>
          <w:cantSplit/>
        </w:trPr>
        <w:tc>
          <w:tcPr>
            <w:tcW w:w="5000" w:type="pct"/>
            <w:gridSpan w:val="7"/>
            <w:tcBorders>
              <w:top w:val="single" w:sz="4" w:space="0" w:color="auto"/>
              <w:left w:val="single" w:sz="4" w:space="0" w:color="auto"/>
              <w:bottom w:val="single" w:sz="4" w:space="0" w:color="auto"/>
              <w:right w:val="single" w:sz="4" w:space="0" w:color="auto"/>
            </w:tcBorders>
            <w:vAlign w:val="center"/>
          </w:tcPr>
          <w:p w14:paraId="52E5D4DA" w14:textId="77777777" w:rsidR="00A860A0" w:rsidRPr="00E5113D" w:rsidRDefault="00000000" w:rsidP="003E3A26">
            <w:pPr>
              <w:keepNext/>
              <w:rPr>
                <w:rFonts w:eastAsia="Calibri"/>
                <w:sz w:val="20"/>
              </w:rPr>
            </w:pPr>
            <w:r w:rsidRPr="00E5113D">
              <w:rPr>
                <w:rFonts w:eastAsia="Calibri"/>
                <w:b/>
                <w:sz w:val="20"/>
              </w:rPr>
              <w:t>Optional 2</w:t>
            </w:r>
            <w:r w:rsidRPr="00E5113D">
              <w:rPr>
                <w:rFonts w:eastAsia="Calibri"/>
                <w:b/>
                <w:sz w:val="20"/>
                <w:vertAlign w:val="superscript"/>
              </w:rPr>
              <w:t>nd</w:t>
            </w:r>
            <w:r w:rsidRPr="00E5113D">
              <w:rPr>
                <w:rFonts w:eastAsia="Calibri"/>
                <w:b/>
                <w:sz w:val="20"/>
              </w:rPr>
              <w:t xml:space="preserve"> Coat</w:t>
            </w:r>
          </w:p>
        </w:tc>
      </w:tr>
      <w:tr w:rsidR="009838DF" w14:paraId="7DDAC589" w14:textId="77777777" w:rsidTr="003E3A26">
        <w:trPr>
          <w:cantSplit/>
        </w:trPr>
        <w:tc>
          <w:tcPr>
            <w:tcW w:w="752" w:type="pct"/>
            <w:tcBorders>
              <w:top w:val="single" w:sz="4" w:space="0" w:color="auto"/>
              <w:left w:val="single" w:sz="4" w:space="0" w:color="auto"/>
              <w:bottom w:val="single" w:sz="4" w:space="0" w:color="auto"/>
              <w:right w:val="single" w:sz="4" w:space="0" w:color="auto"/>
            </w:tcBorders>
            <w:vAlign w:val="center"/>
          </w:tcPr>
          <w:p w14:paraId="2CABCBAD" w14:textId="77777777" w:rsidR="00A860A0" w:rsidRPr="00E5113D" w:rsidRDefault="00000000" w:rsidP="003E3A26">
            <w:pPr>
              <w:keepNext/>
              <w:rPr>
                <w:rFonts w:eastAsia="Calibri"/>
                <w:sz w:val="20"/>
              </w:rPr>
            </w:pPr>
            <w:r w:rsidRPr="00E5113D">
              <w:rPr>
                <w:rFonts w:eastAsia="Calibri"/>
                <w:sz w:val="20"/>
              </w:rPr>
              <w:t>Finish Coat</w:t>
            </w:r>
          </w:p>
          <w:p w14:paraId="55B17055" w14:textId="77777777" w:rsidR="00A860A0" w:rsidRPr="00E5113D" w:rsidRDefault="00000000" w:rsidP="003E3A26">
            <w:pPr>
              <w:keepNext/>
              <w:rPr>
                <w:rFonts w:eastAsia="Calibri"/>
                <w:sz w:val="20"/>
              </w:rPr>
            </w:pPr>
            <w:r w:rsidRPr="00E5113D">
              <w:rPr>
                <w:rFonts w:eastAsia="Calibri"/>
                <w:sz w:val="20"/>
              </w:rPr>
              <w:t>Polyurethane</w:t>
            </w:r>
          </w:p>
        </w:tc>
        <w:tc>
          <w:tcPr>
            <w:tcW w:w="536" w:type="pct"/>
            <w:tcBorders>
              <w:top w:val="single" w:sz="4" w:space="0" w:color="auto"/>
              <w:left w:val="single" w:sz="4" w:space="0" w:color="auto"/>
              <w:bottom w:val="single" w:sz="4" w:space="0" w:color="auto"/>
              <w:right w:val="single" w:sz="4" w:space="0" w:color="auto"/>
            </w:tcBorders>
            <w:vAlign w:val="center"/>
          </w:tcPr>
          <w:p w14:paraId="132F4778" w14:textId="77777777" w:rsidR="00A860A0" w:rsidRPr="00E5113D" w:rsidRDefault="00000000" w:rsidP="003E3A26">
            <w:pPr>
              <w:keepNext/>
              <w:rPr>
                <w:rFonts w:eastAsia="Calibri"/>
                <w:sz w:val="20"/>
              </w:rPr>
            </w:pPr>
            <w:r w:rsidRPr="00E5113D">
              <w:rPr>
                <w:rFonts w:eastAsia="Calibri"/>
                <w:sz w:val="20"/>
              </w:rPr>
              <w:t>75</w:t>
            </w:r>
          </w:p>
        </w:tc>
        <w:tc>
          <w:tcPr>
            <w:tcW w:w="601" w:type="pct"/>
            <w:tcBorders>
              <w:top w:val="single" w:sz="4" w:space="0" w:color="auto"/>
              <w:left w:val="single" w:sz="4" w:space="0" w:color="auto"/>
              <w:bottom w:val="single" w:sz="4" w:space="0" w:color="auto"/>
              <w:right w:val="single" w:sz="4" w:space="0" w:color="auto"/>
            </w:tcBorders>
            <w:vAlign w:val="center"/>
          </w:tcPr>
          <w:p w14:paraId="17D5913A" w14:textId="77777777" w:rsidR="00A860A0" w:rsidRPr="00E5113D" w:rsidRDefault="00000000" w:rsidP="003E3A26">
            <w:pPr>
              <w:keepNext/>
              <w:jc w:val="center"/>
              <w:rPr>
                <w:rFonts w:eastAsia="Calibri"/>
                <w:sz w:val="20"/>
              </w:rPr>
            </w:pPr>
            <w:proofErr w:type="spellStart"/>
            <w:r w:rsidRPr="00E5113D">
              <w:rPr>
                <w:rFonts w:eastAsia="Calibri"/>
                <w:sz w:val="20"/>
              </w:rPr>
              <w:t>Interthane</w:t>
            </w:r>
            <w:proofErr w:type="spellEnd"/>
            <w:r w:rsidRPr="00E5113D">
              <w:rPr>
                <w:rFonts w:eastAsia="Calibri"/>
                <w:sz w:val="20"/>
              </w:rPr>
              <w:t xml:space="preserve"> 990</w:t>
            </w:r>
          </w:p>
        </w:tc>
        <w:tc>
          <w:tcPr>
            <w:tcW w:w="700" w:type="pct"/>
            <w:tcBorders>
              <w:top w:val="single" w:sz="4" w:space="0" w:color="auto"/>
              <w:left w:val="single" w:sz="4" w:space="0" w:color="auto"/>
              <w:bottom w:val="single" w:sz="4" w:space="0" w:color="auto"/>
              <w:right w:val="single" w:sz="4" w:space="0" w:color="auto"/>
            </w:tcBorders>
            <w:vAlign w:val="center"/>
          </w:tcPr>
          <w:p w14:paraId="77310E3F" w14:textId="77777777" w:rsidR="00A860A0" w:rsidRPr="00E5113D" w:rsidRDefault="00000000" w:rsidP="003E3A26">
            <w:pPr>
              <w:keepNext/>
              <w:jc w:val="center"/>
              <w:rPr>
                <w:rFonts w:eastAsia="Calibri"/>
                <w:sz w:val="20"/>
              </w:rPr>
            </w:pPr>
            <w:proofErr w:type="spellStart"/>
            <w:r w:rsidRPr="00E5113D">
              <w:rPr>
                <w:rFonts w:eastAsia="Calibri"/>
                <w:sz w:val="20"/>
              </w:rPr>
              <w:t>Weathermax</w:t>
            </w:r>
            <w:proofErr w:type="spellEnd"/>
            <w:r w:rsidRPr="00E5113D">
              <w:rPr>
                <w:rFonts w:eastAsia="Calibri"/>
                <w:sz w:val="20"/>
              </w:rPr>
              <w:t xml:space="preserve"> HBR</w:t>
            </w:r>
          </w:p>
        </w:tc>
        <w:tc>
          <w:tcPr>
            <w:tcW w:w="600" w:type="pct"/>
            <w:tcBorders>
              <w:top w:val="single" w:sz="4" w:space="0" w:color="auto"/>
              <w:left w:val="single" w:sz="4" w:space="0" w:color="auto"/>
              <w:bottom w:val="single" w:sz="4" w:space="0" w:color="auto"/>
              <w:right w:val="single" w:sz="4" w:space="0" w:color="auto"/>
            </w:tcBorders>
            <w:vAlign w:val="center"/>
          </w:tcPr>
          <w:p w14:paraId="2FFC7F39" w14:textId="77777777" w:rsidR="00A860A0" w:rsidRPr="00E5113D" w:rsidRDefault="00000000" w:rsidP="003E3A26">
            <w:pPr>
              <w:keepNext/>
              <w:jc w:val="center"/>
              <w:rPr>
                <w:rFonts w:eastAsia="Calibri"/>
                <w:sz w:val="20"/>
              </w:rPr>
            </w:pPr>
            <w:r w:rsidRPr="00E5113D">
              <w:rPr>
                <w:rFonts w:eastAsia="Calibri"/>
                <w:sz w:val="20"/>
              </w:rPr>
              <w:t>Hardtop Flexi</w:t>
            </w:r>
          </w:p>
        </w:tc>
        <w:tc>
          <w:tcPr>
            <w:tcW w:w="650" w:type="pct"/>
            <w:tcBorders>
              <w:top w:val="single" w:sz="4" w:space="0" w:color="auto"/>
              <w:left w:val="single" w:sz="4" w:space="0" w:color="auto"/>
              <w:bottom w:val="single" w:sz="4" w:space="0" w:color="auto"/>
              <w:right w:val="single" w:sz="4" w:space="0" w:color="auto"/>
            </w:tcBorders>
            <w:vAlign w:val="center"/>
          </w:tcPr>
          <w:p w14:paraId="04A97CC3" w14:textId="77777777" w:rsidR="00A860A0" w:rsidRPr="00E5113D" w:rsidRDefault="00000000" w:rsidP="003E3A26">
            <w:pPr>
              <w:keepNext/>
              <w:jc w:val="center"/>
              <w:rPr>
                <w:rFonts w:eastAsia="Calibri"/>
                <w:sz w:val="20"/>
              </w:rPr>
            </w:pPr>
            <w:proofErr w:type="spellStart"/>
            <w:r w:rsidRPr="00E5113D">
              <w:rPr>
                <w:rFonts w:eastAsia="Calibri"/>
                <w:sz w:val="20"/>
              </w:rPr>
              <w:t>Amershield</w:t>
            </w:r>
            <w:proofErr w:type="spellEnd"/>
          </w:p>
        </w:tc>
        <w:tc>
          <w:tcPr>
            <w:tcW w:w="1161" w:type="pct"/>
            <w:tcBorders>
              <w:top w:val="single" w:sz="4" w:space="0" w:color="auto"/>
              <w:left w:val="single" w:sz="4" w:space="0" w:color="auto"/>
              <w:bottom w:val="single" w:sz="4" w:space="0" w:color="auto"/>
              <w:right w:val="single" w:sz="4" w:space="0" w:color="auto"/>
            </w:tcBorders>
            <w:vAlign w:val="center"/>
          </w:tcPr>
          <w:p w14:paraId="7523EA27" w14:textId="77777777" w:rsidR="00A860A0" w:rsidRPr="00E5113D" w:rsidRDefault="00000000" w:rsidP="003E3A26">
            <w:pPr>
              <w:keepNext/>
              <w:jc w:val="center"/>
              <w:rPr>
                <w:rFonts w:eastAsia="Calibri"/>
                <w:sz w:val="20"/>
              </w:rPr>
            </w:pPr>
            <w:proofErr w:type="spellStart"/>
            <w:r w:rsidRPr="00E5113D">
              <w:rPr>
                <w:rFonts w:eastAsia="Calibri"/>
                <w:sz w:val="20"/>
              </w:rPr>
              <w:t>Hempathane</w:t>
            </w:r>
            <w:proofErr w:type="spellEnd"/>
            <w:r w:rsidRPr="00E5113D">
              <w:rPr>
                <w:rFonts w:eastAsia="Calibri"/>
                <w:sz w:val="20"/>
              </w:rPr>
              <w:t xml:space="preserve"> HS 55610</w:t>
            </w:r>
          </w:p>
        </w:tc>
      </w:tr>
      <w:tr w:rsidR="009838DF" w14:paraId="7A382373" w14:textId="77777777" w:rsidTr="003E3A26">
        <w:trPr>
          <w:cantSplit/>
        </w:trPr>
        <w:tc>
          <w:tcPr>
            <w:tcW w:w="752" w:type="pct"/>
            <w:tcBorders>
              <w:top w:val="single" w:sz="4" w:space="0" w:color="auto"/>
              <w:left w:val="single" w:sz="4" w:space="0" w:color="auto"/>
              <w:bottom w:val="single" w:sz="4" w:space="0" w:color="auto"/>
              <w:right w:val="single" w:sz="4" w:space="0" w:color="auto"/>
            </w:tcBorders>
            <w:vAlign w:val="center"/>
          </w:tcPr>
          <w:p w14:paraId="4CD92436" w14:textId="77777777" w:rsidR="00A860A0" w:rsidRPr="00E5113D" w:rsidRDefault="00000000" w:rsidP="003E3A26">
            <w:pPr>
              <w:keepNext/>
              <w:rPr>
                <w:rFonts w:eastAsia="Calibri"/>
                <w:b/>
                <w:sz w:val="20"/>
              </w:rPr>
            </w:pPr>
            <w:r w:rsidRPr="00E5113D">
              <w:rPr>
                <w:rFonts w:eastAsia="Calibri"/>
                <w:b/>
                <w:sz w:val="20"/>
              </w:rPr>
              <w:t>Total DFT in µm</w:t>
            </w:r>
          </w:p>
        </w:tc>
        <w:tc>
          <w:tcPr>
            <w:tcW w:w="536" w:type="pct"/>
            <w:tcBorders>
              <w:top w:val="single" w:sz="4" w:space="0" w:color="auto"/>
              <w:left w:val="single" w:sz="4" w:space="0" w:color="auto"/>
              <w:bottom w:val="single" w:sz="4" w:space="0" w:color="auto"/>
              <w:right w:val="single" w:sz="4" w:space="0" w:color="auto"/>
            </w:tcBorders>
            <w:vAlign w:val="center"/>
          </w:tcPr>
          <w:p w14:paraId="414F06CE" w14:textId="77777777" w:rsidR="00A860A0" w:rsidRPr="00E5113D" w:rsidRDefault="00000000" w:rsidP="003E3A26">
            <w:pPr>
              <w:keepNext/>
              <w:rPr>
                <w:rFonts w:eastAsia="Calibri"/>
                <w:sz w:val="20"/>
              </w:rPr>
            </w:pPr>
            <w:r w:rsidRPr="00E5113D">
              <w:rPr>
                <w:rFonts w:eastAsia="Calibri"/>
                <w:sz w:val="20"/>
              </w:rPr>
              <w:t>175-225</w:t>
            </w:r>
          </w:p>
        </w:tc>
        <w:tc>
          <w:tcPr>
            <w:tcW w:w="601" w:type="pct"/>
            <w:tcBorders>
              <w:top w:val="single" w:sz="4" w:space="0" w:color="auto"/>
              <w:left w:val="single" w:sz="4" w:space="0" w:color="auto"/>
              <w:bottom w:val="single" w:sz="4" w:space="0" w:color="auto"/>
              <w:right w:val="single" w:sz="4" w:space="0" w:color="auto"/>
            </w:tcBorders>
            <w:vAlign w:val="center"/>
          </w:tcPr>
          <w:p w14:paraId="0FC4E8DA" w14:textId="77777777" w:rsidR="00A860A0" w:rsidRPr="00E5113D" w:rsidRDefault="00A860A0" w:rsidP="003E3A26">
            <w:pPr>
              <w:keepNext/>
              <w:jc w:val="center"/>
              <w:rPr>
                <w:rFonts w:eastAsia="Calibri"/>
                <w:sz w:val="20"/>
              </w:rPr>
            </w:pPr>
          </w:p>
        </w:tc>
        <w:tc>
          <w:tcPr>
            <w:tcW w:w="700" w:type="pct"/>
            <w:tcBorders>
              <w:top w:val="single" w:sz="4" w:space="0" w:color="auto"/>
              <w:left w:val="single" w:sz="4" w:space="0" w:color="auto"/>
              <w:bottom w:val="single" w:sz="4" w:space="0" w:color="auto"/>
              <w:right w:val="single" w:sz="4" w:space="0" w:color="auto"/>
            </w:tcBorders>
            <w:vAlign w:val="center"/>
          </w:tcPr>
          <w:p w14:paraId="1025A8C6" w14:textId="77777777" w:rsidR="00A860A0" w:rsidRPr="00E5113D" w:rsidRDefault="00A860A0" w:rsidP="003E3A26">
            <w:pPr>
              <w:keepNext/>
              <w:jc w:val="center"/>
              <w:rPr>
                <w:rFonts w:eastAsia="Calibri"/>
                <w:sz w:val="20"/>
              </w:rPr>
            </w:pPr>
          </w:p>
        </w:tc>
        <w:tc>
          <w:tcPr>
            <w:tcW w:w="600" w:type="pct"/>
            <w:tcBorders>
              <w:top w:val="single" w:sz="4" w:space="0" w:color="auto"/>
              <w:left w:val="single" w:sz="4" w:space="0" w:color="auto"/>
              <w:bottom w:val="single" w:sz="4" w:space="0" w:color="auto"/>
              <w:right w:val="single" w:sz="4" w:space="0" w:color="auto"/>
            </w:tcBorders>
            <w:vAlign w:val="center"/>
          </w:tcPr>
          <w:p w14:paraId="0FC8628A" w14:textId="77777777" w:rsidR="00A860A0" w:rsidRPr="00E5113D" w:rsidRDefault="00A860A0" w:rsidP="003E3A26">
            <w:pPr>
              <w:keepNext/>
              <w:jc w:val="center"/>
              <w:rPr>
                <w:rFonts w:eastAsia="Calibri"/>
                <w:sz w:val="20"/>
              </w:rPr>
            </w:pPr>
          </w:p>
        </w:tc>
        <w:tc>
          <w:tcPr>
            <w:tcW w:w="650" w:type="pct"/>
            <w:tcBorders>
              <w:top w:val="single" w:sz="4" w:space="0" w:color="auto"/>
              <w:left w:val="single" w:sz="4" w:space="0" w:color="auto"/>
              <w:bottom w:val="single" w:sz="4" w:space="0" w:color="auto"/>
              <w:right w:val="single" w:sz="4" w:space="0" w:color="auto"/>
            </w:tcBorders>
            <w:vAlign w:val="center"/>
          </w:tcPr>
          <w:p w14:paraId="1578FADD" w14:textId="77777777" w:rsidR="00A860A0" w:rsidRPr="00E5113D" w:rsidRDefault="00A860A0" w:rsidP="003E3A26">
            <w:pPr>
              <w:keepNext/>
              <w:jc w:val="center"/>
              <w:rPr>
                <w:rFonts w:eastAsia="Calibri"/>
                <w:sz w:val="20"/>
              </w:rPr>
            </w:pPr>
          </w:p>
        </w:tc>
        <w:tc>
          <w:tcPr>
            <w:tcW w:w="1161" w:type="pct"/>
            <w:tcBorders>
              <w:top w:val="single" w:sz="4" w:space="0" w:color="auto"/>
              <w:left w:val="single" w:sz="4" w:space="0" w:color="auto"/>
              <w:bottom w:val="single" w:sz="4" w:space="0" w:color="auto"/>
              <w:right w:val="single" w:sz="4" w:space="0" w:color="auto"/>
            </w:tcBorders>
            <w:vAlign w:val="center"/>
          </w:tcPr>
          <w:p w14:paraId="5D3CA2A3" w14:textId="77777777" w:rsidR="00A860A0" w:rsidRPr="00E5113D" w:rsidRDefault="00A860A0" w:rsidP="003E3A26">
            <w:pPr>
              <w:keepNext/>
              <w:jc w:val="center"/>
              <w:rPr>
                <w:rFonts w:eastAsia="Calibri"/>
                <w:sz w:val="20"/>
              </w:rPr>
            </w:pPr>
          </w:p>
        </w:tc>
      </w:tr>
      <w:tr w:rsidR="009838DF" w14:paraId="5483941E" w14:textId="77777777" w:rsidTr="003E3A26">
        <w:trPr>
          <w:cantSplit/>
        </w:trPr>
        <w:tc>
          <w:tcPr>
            <w:tcW w:w="5000" w:type="pct"/>
            <w:gridSpan w:val="7"/>
            <w:tcBorders>
              <w:top w:val="single" w:sz="4" w:space="0" w:color="auto"/>
              <w:left w:val="single" w:sz="4" w:space="0" w:color="auto"/>
              <w:bottom w:val="single" w:sz="4" w:space="0" w:color="auto"/>
              <w:right w:val="single" w:sz="4" w:space="0" w:color="auto"/>
            </w:tcBorders>
            <w:vAlign w:val="center"/>
          </w:tcPr>
          <w:p w14:paraId="56B4E39E" w14:textId="77777777" w:rsidR="00A860A0" w:rsidRPr="00E5113D" w:rsidRDefault="00000000" w:rsidP="003E3A26">
            <w:pPr>
              <w:keepNext/>
              <w:rPr>
                <w:rFonts w:eastAsia="Calibri"/>
                <w:sz w:val="20"/>
              </w:rPr>
            </w:pPr>
            <w:r w:rsidRPr="00E5113D">
              <w:rPr>
                <w:rFonts w:eastAsia="Calibri"/>
                <w:sz w:val="20"/>
              </w:rPr>
              <w:t>Notes:</w:t>
            </w:r>
          </w:p>
          <w:p w14:paraId="748D1384" w14:textId="77777777" w:rsidR="00A860A0" w:rsidRPr="00E5113D" w:rsidRDefault="00000000" w:rsidP="003E3A26">
            <w:pPr>
              <w:keepNext/>
              <w:rPr>
                <w:rFonts w:eastAsia="Calibri"/>
                <w:sz w:val="20"/>
              </w:rPr>
            </w:pPr>
            <w:r w:rsidRPr="00E5113D">
              <w:rPr>
                <w:rFonts w:eastAsia="Calibri"/>
                <w:sz w:val="20"/>
              </w:rPr>
              <w:t>Apply all coatings in strict accordance with the manufacturers’ technical data sheets.</w:t>
            </w:r>
          </w:p>
          <w:p w14:paraId="6332971A" w14:textId="77777777" w:rsidR="00A860A0" w:rsidRPr="00E5113D" w:rsidRDefault="00000000" w:rsidP="003E3A26">
            <w:pPr>
              <w:keepNext/>
              <w:rPr>
                <w:rFonts w:eastAsia="Calibri"/>
                <w:iCs/>
                <w:sz w:val="20"/>
              </w:rPr>
            </w:pPr>
            <w:r w:rsidRPr="00E5113D">
              <w:rPr>
                <w:rFonts w:eastAsia="Calibri"/>
                <w:iCs/>
                <w:sz w:val="20"/>
              </w:rPr>
              <w:t>Provide coatings manufacturers’ recommendations prior to commencing work.</w:t>
            </w:r>
          </w:p>
          <w:p w14:paraId="26DBACDE" w14:textId="77777777" w:rsidR="00A860A0" w:rsidRPr="00E5113D" w:rsidRDefault="00000000" w:rsidP="003E3A26">
            <w:pPr>
              <w:rPr>
                <w:rFonts w:eastAsia="Calibri"/>
                <w:sz w:val="20"/>
              </w:rPr>
            </w:pPr>
            <w:r w:rsidRPr="00E5113D">
              <w:rPr>
                <w:rFonts w:eastAsia="Calibri"/>
                <w:iCs/>
                <w:sz w:val="20"/>
              </w:rPr>
              <w:t>The coating systems in these tables form part of, and should be read in conjunction with, the other clauses in this work section.</w:t>
            </w:r>
          </w:p>
        </w:tc>
      </w:tr>
    </w:tbl>
    <w:p w14:paraId="56D62A13" w14:textId="77777777" w:rsidR="00A860A0" w:rsidRDefault="00A860A0" w:rsidP="00A860A0"/>
    <w:p w14:paraId="7118F94F" w14:textId="77777777" w:rsidR="00A860A0" w:rsidRDefault="00000000" w:rsidP="00A860A0">
      <w:r>
        <w:lastRenderedPageBreak/>
        <w:br w:type="page"/>
      </w:r>
    </w:p>
    <w:p w14:paraId="662146CE" w14:textId="77777777" w:rsidR="00A860A0" w:rsidRDefault="00A860A0" w:rsidP="00A860A0"/>
    <w:tbl>
      <w:tblPr>
        <w:tblpPr w:leftFromText="180" w:rightFromText="180" w:vertAnchor="text" w:tblpY="5"/>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2386"/>
        <w:gridCol w:w="1502"/>
        <w:gridCol w:w="1810"/>
        <w:gridCol w:w="1935"/>
        <w:gridCol w:w="1990"/>
        <w:gridCol w:w="1962"/>
        <w:gridCol w:w="3651"/>
      </w:tblGrid>
      <w:tr w:rsidR="009838DF" w14:paraId="74AA6F8C" w14:textId="77777777" w:rsidTr="003E3A26">
        <w:trPr>
          <w:cantSplit/>
        </w:trPr>
        <w:tc>
          <w:tcPr>
            <w:tcW w:w="5000" w:type="pct"/>
            <w:gridSpan w:val="7"/>
            <w:tcBorders>
              <w:top w:val="single" w:sz="4" w:space="0" w:color="auto"/>
              <w:left w:val="single" w:sz="4" w:space="0" w:color="auto"/>
              <w:bottom w:val="single" w:sz="4" w:space="0" w:color="auto"/>
              <w:right w:val="single" w:sz="4" w:space="0" w:color="auto"/>
            </w:tcBorders>
          </w:tcPr>
          <w:p w14:paraId="25A63776" w14:textId="77777777" w:rsidR="00A860A0" w:rsidRPr="00E5113D" w:rsidRDefault="00000000" w:rsidP="003E3A26">
            <w:pPr>
              <w:rPr>
                <w:rFonts w:eastAsia="Calibri"/>
                <w:b/>
                <w:sz w:val="20"/>
              </w:rPr>
            </w:pPr>
            <w:r w:rsidRPr="00E5113D">
              <w:rPr>
                <w:rFonts w:eastAsia="Calibri"/>
                <w:b/>
                <w:sz w:val="20"/>
              </w:rPr>
              <w:t>Table - Protective Coating Specification # PS2</w:t>
            </w:r>
          </w:p>
        </w:tc>
      </w:tr>
      <w:tr w:rsidR="009838DF" w14:paraId="40005279" w14:textId="77777777" w:rsidTr="003E3A26">
        <w:trPr>
          <w:cantSplit/>
        </w:trPr>
        <w:tc>
          <w:tcPr>
            <w:tcW w:w="5000" w:type="pct"/>
            <w:gridSpan w:val="7"/>
            <w:tcBorders>
              <w:top w:val="single" w:sz="4" w:space="0" w:color="auto"/>
              <w:left w:val="single" w:sz="4" w:space="0" w:color="auto"/>
              <w:bottom w:val="single" w:sz="4" w:space="0" w:color="auto"/>
              <w:right w:val="single" w:sz="4" w:space="0" w:color="auto"/>
            </w:tcBorders>
          </w:tcPr>
          <w:p w14:paraId="49864B37" w14:textId="77777777" w:rsidR="00A860A0" w:rsidRPr="00E5113D" w:rsidRDefault="00000000" w:rsidP="003E3A26">
            <w:pPr>
              <w:rPr>
                <w:b/>
                <w:sz w:val="20"/>
                <w:lang w:val="en-US" w:eastAsia="en-US"/>
              </w:rPr>
            </w:pPr>
            <w:r w:rsidRPr="00E5113D">
              <w:rPr>
                <w:b/>
                <w:sz w:val="20"/>
                <w:lang w:val="en-US" w:eastAsia="en-US"/>
              </w:rPr>
              <w:t>General</w:t>
            </w:r>
          </w:p>
        </w:tc>
      </w:tr>
      <w:tr w:rsidR="009838DF" w14:paraId="3AEBC419" w14:textId="77777777" w:rsidTr="003E3A26">
        <w:trPr>
          <w:cantSplit/>
        </w:trPr>
        <w:tc>
          <w:tcPr>
            <w:tcW w:w="5000" w:type="pct"/>
            <w:gridSpan w:val="7"/>
            <w:tcBorders>
              <w:top w:val="single" w:sz="4" w:space="0" w:color="auto"/>
              <w:left w:val="single" w:sz="4" w:space="0" w:color="auto"/>
              <w:bottom w:val="single" w:sz="4" w:space="0" w:color="auto"/>
              <w:right w:val="single" w:sz="4" w:space="0" w:color="auto"/>
            </w:tcBorders>
            <w:shd w:val="pct15" w:color="auto" w:fill="auto"/>
            <w:vAlign w:val="center"/>
          </w:tcPr>
          <w:p w14:paraId="6768CF76" w14:textId="77777777" w:rsidR="00A860A0" w:rsidRPr="00E5113D" w:rsidRDefault="00000000" w:rsidP="003E3A26">
            <w:pPr>
              <w:rPr>
                <w:rFonts w:eastAsia="Calibri"/>
                <w:sz w:val="20"/>
              </w:rPr>
            </w:pPr>
            <w:r w:rsidRPr="00E5113D">
              <w:rPr>
                <w:rFonts w:eastAsia="Calibri"/>
                <w:sz w:val="20"/>
              </w:rPr>
              <w:t>Coating Specification for Steel – Arid Regions Corrosivity Category C2 Low</w:t>
            </w:r>
          </w:p>
        </w:tc>
      </w:tr>
      <w:tr w:rsidR="009838DF" w14:paraId="7658E2BD" w14:textId="77777777" w:rsidTr="003E3A26">
        <w:trPr>
          <w:cantSplit/>
        </w:trPr>
        <w:tc>
          <w:tcPr>
            <w:tcW w:w="5000" w:type="pct"/>
            <w:gridSpan w:val="7"/>
            <w:tcBorders>
              <w:top w:val="single" w:sz="4" w:space="0" w:color="auto"/>
              <w:left w:val="single" w:sz="4" w:space="0" w:color="auto"/>
              <w:bottom w:val="single" w:sz="4" w:space="0" w:color="auto"/>
              <w:right w:val="single" w:sz="4" w:space="0" w:color="auto"/>
            </w:tcBorders>
          </w:tcPr>
          <w:p w14:paraId="01CED1F2" w14:textId="77777777" w:rsidR="00A860A0" w:rsidRPr="00E5113D" w:rsidRDefault="00A860A0" w:rsidP="003E3A26">
            <w:pPr>
              <w:rPr>
                <w:sz w:val="20"/>
                <w:lang w:val="en-US" w:eastAsia="en-US"/>
              </w:rPr>
            </w:pPr>
          </w:p>
        </w:tc>
      </w:tr>
      <w:tr w:rsidR="009838DF" w14:paraId="42CCB0DF" w14:textId="77777777" w:rsidTr="003E3A26">
        <w:trPr>
          <w:cantSplit/>
        </w:trPr>
        <w:tc>
          <w:tcPr>
            <w:tcW w:w="5000" w:type="pct"/>
            <w:gridSpan w:val="7"/>
            <w:tcBorders>
              <w:top w:val="single" w:sz="4" w:space="0" w:color="auto"/>
              <w:left w:val="single" w:sz="4" w:space="0" w:color="auto"/>
              <w:bottom w:val="single" w:sz="4" w:space="0" w:color="auto"/>
              <w:right w:val="single" w:sz="4" w:space="0" w:color="auto"/>
            </w:tcBorders>
          </w:tcPr>
          <w:p w14:paraId="4AFF64D9" w14:textId="77777777" w:rsidR="00A860A0" w:rsidRPr="00E5113D" w:rsidRDefault="00000000" w:rsidP="003E3A26">
            <w:pPr>
              <w:rPr>
                <w:b/>
                <w:sz w:val="20"/>
                <w:lang w:val="en-US" w:eastAsia="en-US"/>
              </w:rPr>
            </w:pPr>
            <w:r w:rsidRPr="00E5113D">
              <w:rPr>
                <w:b/>
                <w:sz w:val="20"/>
                <w:lang w:val="en-US" w:eastAsia="en-US"/>
              </w:rPr>
              <w:t>Areas</w:t>
            </w:r>
          </w:p>
        </w:tc>
      </w:tr>
      <w:tr w:rsidR="009838DF" w14:paraId="145F9419" w14:textId="77777777" w:rsidTr="003E3A26">
        <w:trPr>
          <w:cantSplit/>
        </w:trPr>
        <w:tc>
          <w:tcPr>
            <w:tcW w:w="5000" w:type="pct"/>
            <w:gridSpan w:val="7"/>
            <w:tcBorders>
              <w:top w:val="single" w:sz="4" w:space="0" w:color="auto"/>
              <w:left w:val="single" w:sz="4" w:space="0" w:color="auto"/>
              <w:bottom w:val="single" w:sz="4" w:space="0" w:color="auto"/>
              <w:right w:val="single" w:sz="4" w:space="0" w:color="auto"/>
            </w:tcBorders>
          </w:tcPr>
          <w:p w14:paraId="41AA4543" w14:textId="77777777" w:rsidR="00A860A0" w:rsidRPr="00E5113D" w:rsidRDefault="00000000" w:rsidP="003E3A26">
            <w:pPr>
              <w:rPr>
                <w:rFonts w:eastAsia="Calibri"/>
                <w:sz w:val="20"/>
              </w:rPr>
            </w:pPr>
            <w:r w:rsidRPr="00E5113D">
              <w:rPr>
                <w:rFonts w:eastAsia="Calibri"/>
                <w:sz w:val="20"/>
              </w:rPr>
              <w:t>Coating system for Steel where Abrasive Blasting can be undertaken.</w:t>
            </w:r>
          </w:p>
          <w:p w14:paraId="3C2FE48C" w14:textId="77777777" w:rsidR="00A860A0" w:rsidRPr="00E5113D" w:rsidRDefault="00000000" w:rsidP="003E3A26">
            <w:pPr>
              <w:rPr>
                <w:rFonts w:eastAsia="Calibri"/>
                <w:sz w:val="20"/>
              </w:rPr>
            </w:pPr>
            <w:r w:rsidRPr="00E5113D">
              <w:rPr>
                <w:rFonts w:eastAsia="Calibri"/>
                <w:sz w:val="20"/>
              </w:rPr>
              <w:t>Typical Exposure: Atmospheric exposure for arid regions including areas of Alice Springs, Tennant Creek and all central Australian locations. Areas south of, and including, Tennant Creek. (NTCZ01)</w:t>
            </w:r>
          </w:p>
        </w:tc>
      </w:tr>
      <w:tr w:rsidR="009838DF" w14:paraId="5B65687C" w14:textId="77777777" w:rsidTr="003E3A26">
        <w:trPr>
          <w:cantSplit/>
        </w:trPr>
        <w:tc>
          <w:tcPr>
            <w:tcW w:w="5000" w:type="pct"/>
            <w:gridSpan w:val="7"/>
            <w:tcBorders>
              <w:top w:val="single" w:sz="4" w:space="0" w:color="auto"/>
              <w:left w:val="single" w:sz="4" w:space="0" w:color="auto"/>
              <w:bottom w:val="single" w:sz="4" w:space="0" w:color="auto"/>
              <w:right w:val="single" w:sz="4" w:space="0" w:color="auto"/>
            </w:tcBorders>
          </w:tcPr>
          <w:p w14:paraId="31C13044" w14:textId="77777777" w:rsidR="00A860A0" w:rsidRPr="00E5113D" w:rsidRDefault="00A860A0" w:rsidP="003E3A26">
            <w:pPr>
              <w:rPr>
                <w:sz w:val="20"/>
                <w:lang w:val="en-US" w:eastAsia="en-US"/>
              </w:rPr>
            </w:pPr>
          </w:p>
        </w:tc>
      </w:tr>
      <w:tr w:rsidR="009838DF" w14:paraId="5865B35C" w14:textId="77777777" w:rsidTr="003E3A26">
        <w:trPr>
          <w:cantSplit/>
        </w:trPr>
        <w:tc>
          <w:tcPr>
            <w:tcW w:w="5000" w:type="pct"/>
            <w:gridSpan w:val="7"/>
            <w:tcBorders>
              <w:top w:val="single" w:sz="4" w:space="0" w:color="auto"/>
              <w:left w:val="single" w:sz="4" w:space="0" w:color="auto"/>
              <w:bottom w:val="single" w:sz="4" w:space="0" w:color="auto"/>
              <w:right w:val="single" w:sz="4" w:space="0" w:color="auto"/>
            </w:tcBorders>
          </w:tcPr>
          <w:p w14:paraId="5C663756" w14:textId="77777777" w:rsidR="00A860A0" w:rsidRPr="00E5113D" w:rsidRDefault="00000000" w:rsidP="003E3A26">
            <w:pPr>
              <w:rPr>
                <w:b/>
                <w:sz w:val="20"/>
                <w:lang w:val="en-US" w:eastAsia="en-US"/>
              </w:rPr>
            </w:pPr>
            <w:r w:rsidRPr="00E5113D">
              <w:rPr>
                <w:b/>
                <w:sz w:val="20"/>
                <w:lang w:val="en-US" w:eastAsia="en-US"/>
              </w:rPr>
              <w:t>Surface Preparation</w:t>
            </w:r>
          </w:p>
        </w:tc>
      </w:tr>
      <w:tr w:rsidR="009838DF" w14:paraId="6D817F3C" w14:textId="77777777" w:rsidTr="003E3A26">
        <w:trPr>
          <w:cantSplit/>
        </w:trPr>
        <w:tc>
          <w:tcPr>
            <w:tcW w:w="5000" w:type="pct"/>
            <w:gridSpan w:val="7"/>
            <w:tcBorders>
              <w:top w:val="single" w:sz="4" w:space="0" w:color="auto"/>
              <w:left w:val="single" w:sz="4" w:space="0" w:color="auto"/>
              <w:bottom w:val="single" w:sz="4" w:space="0" w:color="auto"/>
              <w:right w:val="single" w:sz="4" w:space="0" w:color="auto"/>
            </w:tcBorders>
          </w:tcPr>
          <w:p w14:paraId="509EB773" w14:textId="77777777" w:rsidR="00A860A0" w:rsidRPr="00E5113D" w:rsidRDefault="00000000" w:rsidP="003E3A26">
            <w:pPr>
              <w:rPr>
                <w:rFonts w:eastAsia="Calibri"/>
                <w:sz w:val="20"/>
              </w:rPr>
            </w:pPr>
            <w:r w:rsidRPr="00E5113D">
              <w:rPr>
                <w:rFonts w:eastAsia="Calibri"/>
                <w:sz w:val="20"/>
              </w:rPr>
              <w:t>Surfaces to be clean, free of oil and grease and all contaminants and salts</w:t>
            </w:r>
          </w:p>
          <w:p w14:paraId="73F0873F" w14:textId="77777777" w:rsidR="00A860A0" w:rsidRPr="00E5113D" w:rsidRDefault="00000000" w:rsidP="003E3A26">
            <w:pPr>
              <w:rPr>
                <w:rFonts w:eastAsia="Calibri"/>
                <w:sz w:val="20"/>
              </w:rPr>
            </w:pPr>
            <w:r w:rsidRPr="00E5113D">
              <w:rPr>
                <w:rFonts w:eastAsia="Calibri"/>
                <w:sz w:val="20"/>
              </w:rPr>
              <w:t>Abrasive blast to AS 1627.4 &amp; AS 1627.9 Sa 2</w:t>
            </w:r>
            <w:proofErr w:type="gramStart"/>
            <w:r w:rsidRPr="00E5113D">
              <w:rPr>
                <w:rFonts w:eastAsia="Calibri"/>
                <w:iCs/>
                <w:sz w:val="20"/>
                <w:lang w:val="en-US"/>
              </w:rPr>
              <w:t>½</w:t>
            </w:r>
            <w:r w:rsidRPr="00E5113D">
              <w:rPr>
                <w:rFonts w:eastAsia="Calibri"/>
                <w:sz w:val="20"/>
              </w:rPr>
              <w:t xml:space="preserve"> ,</w:t>
            </w:r>
            <w:proofErr w:type="gramEnd"/>
            <w:r w:rsidRPr="00E5113D">
              <w:rPr>
                <w:rFonts w:eastAsia="Calibri"/>
                <w:sz w:val="20"/>
              </w:rPr>
              <w:t xml:space="preserve"> near white metal with angular surface profile 40 – 75 microns.</w:t>
            </w:r>
          </w:p>
        </w:tc>
      </w:tr>
      <w:tr w:rsidR="009838DF" w14:paraId="08D5354A" w14:textId="77777777" w:rsidTr="003E3A26">
        <w:trPr>
          <w:cantSplit/>
        </w:trPr>
        <w:tc>
          <w:tcPr>
            <w:tcW w:w="5000" w:type="pct"/>
            <w:gridSpan w:val="7"/>
            <w:tcBorders>
              <w:top w:val="single" w:sz="4" w:space="0" w:color="auto"/>
              <w:left w:val="single" w:sz="4" w:space="0" w:color="auto"/>
              <w:bottom w:val="single" w:sz="4" w:space="0" w:color="auto"/>
              <w:right w:val="single" w:sz="4" w:space="0" w:color="auto"/>
            </w:tcBorders>
            <w:vAlign w:val="center"/>
          </w:tcPr>
          <w:p w14:paraId="1BFB0AAC" w14:textId="77777777" w:rsidR="00A860A0" w:rsidRPr="00E5113D" w:rsidRDefault="00A860A0" w:rsidP="003E3A26">
            <w:pPr>
              <w:rPr>
                <w:rFonts w:eastAsia="Calibri"/>
                <w:sz w:val="20"/>
              </w:rPr>
            </w:pPr>
          </w:p>
        </w:tc>
      </w:tr>
      <w:tr w:rsidR="009838DF" w14:paraId="5E4DEE11" w14:textId="77777777" w:rsidTr="003E3A26">
        <w:trPr>
          <w:cantSplit/>
        </w:trPr>
        <w:tc>
          <w:tcPr>
            <w:tcW w:w="5000" w:type="pct"/>
            <w:gridSpan w:val="7"/>
            <w:tcBorders>
              <w:top w:val="single" w:sz="4" w:space="0" w:color="auto"/>
              <w:left w:val="single" w:sz="4" w:space="0" w:color="auto"/>
              <w:bottom w:val="single" w:sz="4" w:space="0" w:color="auto"/>
              <w:right w:val="single" w:sz="4" w:space="0" w:color="auto"/>
            </w:tcBorders>
            <w:vAlign w:val="center"/>
          </w:tcPr>
          <w:p w14:paraId="766A1253" w14:textId="77777777" w:rsidR="00A860A0" w:rsidRPr="00E5113D" w:rsidRDefault="00000000" w:rsidP="003E3A26">
            <w:pPr>
              <w:rPr>
                <w:rFonts w:eastAsia="Calibri"/>
                <w:b/>
                <w:sz w:val="20"/>
              </w:rPr>
            </w:pPr>
            <w:r w:rsidRPr="00E5113D">
              <w:rPr>
                <w:rFonts w:eastAsia="Calibri"/>
                <w:b/>
                <w:sz w:val="20"/>
              </w:rPr>
              <w:t>Protective Coating System as per AS 2312</w:t>
            </w:r>
          </w:p>
        </w:tc>
      </w:tr>
      <w:tr w:rsidR="009838DF" w14:paraId="574DFB8C" w14:textId="77777777" w:rsidTr="003E3A26">
        <w:trPr>
          <w:cantSplit/>
        </w:trPr>
        <w:tc>
          <w:tcPr>
            <w:tcW w:w="783" w:type="pct"/>
            <w:tcBorders>
              <w:top w:val="single" w:sz="4" w:space="0" w:color="auto"/>
              <w:left w:val="single" w:sz="4" w:space="0" w:color="auto"/>
              <w:bottom w:val="single" w:sz="4" w:space="0" w:color="auto"/>
              <w:right w:val="single" w:sz="4" w:space="0" w:color="auto"/>
            </w:tcBorders>
            <w:vAlign w:val="center"/>
          </w:tcPr>
          <w:p w14:paraId="6EB2DC03" w14:textId="77777777" w:rsidR="00A860A0" w:rsidRPr="00E5113D" w:rsidRDefault="00A860A0" w:rsidP="003E3A26">
            <w:pPr>
              <w:rPr>
                <w:rFonts w:eastAsia="Calibri"/>
                <w:b/>
                <w:sz w:val="20"/>
              </w:rPr>
            </w:pPr>
          </w:p>
        </w:tc>
        <w:tc>
          <w:tcPr>
            <w:tcW w:w="493" w:type="pct"/>
            <w:tcBorders>
              <w:top w:val="single" w:sz="4" w:space="0" w:color="auto"/>
              <w:left w:val="single" w:sz="4" w:space="0" w:color="auto"/>
              <w:bottom w:val="single" w:sz="4" w:space="0" w:color="auto"/>
              <w:right w:val="single" w:sz="4" w:space="0" w:color="auto"/>
            </w:tcBorders>
            <w:vAlign w:val="center"/>
          </w:tcPr>
          <w:p w14:paraId="5EAF5720" w14:textId="77777777" w:rsidR="00A860A0" w:rsidRPr="00E5113D" w:rsidRDefault="00000000" w:rsidP="003E3A26">
            <w:pPr>
              <w:rPr>
                <w:rFonts w:eastAsia="Calibri"/>
                <w:b/>
                <w:sz w:val="20"/>
              </w:rPr>
            </w:pPr>
            <w:r w:rsidRPr="00E5113D">
              <w:rPr>
                <w:rFonts w:eastAsia="Calibri"/>
                <w:b/>
                <w:sz w:val="20"/>
              </w:rPr>
              <w:t>DFT in µm</w:t>
            </w:r>
          </w:p>
        </w:tc>
        <w:tc>
          <w:tcPr>
            <w:tcW w:w="594" w:type="pct"/>
            <w:tcBorders>
              <w:top w:val="single" w:sz="4" w:space="0" w:color="auto"/>
              <w:left w:val="single" w:sz="4" w:space="0" w:color="auto"/>
              <w:bottom w:val="single" w:sz="4" w:space="0" w:color="auto"/>
              <w:right w:val="single" w:sz="4" w:space="0" w:color="auto"/>
            </w:tcBorders>
            <w:vAlign w:val="center"/>
          </w:tcPr>
          <w:p w14:paraId="07AE402B" w14:textId="77777777" w:rsidR="00A860A0" w:rsidRPr="00E5113D" w:rsidRDefault="00000000" w:rsidP="003E3A26">
            <w:pPr>
              <w:rPr>
                <w:rFonts w:eastAsia="Calibri"/>
                <w:b/>
                <w:sz w:val="20"/>
              </w:rPr>
            </w:pPr>
            <w:r w:rsidRPr="00E5113D">
              <w:rPr>
                <w:rFonts w:eastAsia="Calibri"/>
                <w:b/>
                <w:sz w:val="20"/>
              </w:rPr>
              <w:t>Int’l Paints</w:t>
            </w:r>
          </w:p>
        </w:tc>
        <w:tc>
          <w:tcPr>
            <w:tcW w:w="635" w:type="pct"/>
            <w:tcBorders>
              <w:top w:val="single" w:sz="4" w:space="0" w:color="auto"/>
              <w:left w:val="single" w:sz="4" w:space="0" w:color="auto"/>
              <w:bottom w:val="single" w:sz="4" w:space="0" w:color="auto"/>
              <w:right w:val="single" w:sz="4" w:space="0" w:color="auto"/>
            </w:tcBorders>
            <w:vAlign w:val="center"/>
          </w:tcPr>
          <w:p w14:paraId="42E0676B" w14:textId="77777777" w:rsidR="00A860A0" w:rsidRPr="00E5113D" w:rsidRDefault="00000000" w:rsidP="003E3A26">
            <w:pPr>
              <w:rPr>
                <w:rFonts w:eastAsia="Calibri"/>
                <w:b/>
                <w:sz w:val="20"/>
              </w:rPr>
            </w:pPr>
            <w:r w:rsidRPr="00E5113D">
              <w:rPr>
                <w:rFonts w:eastAsia="Calibri"/>
                <w:b/>
                <w:sz w:val="20"/>
              </w:rPr>
              <w:t>Dulux</w:t>
            </w:r>
          </w:p>
        </w:tc>
        <w:tc>
          <w:tcPr>
            <w:tcW w:w="653" w:type="pct"/>
            <w:tcBorders>
              <w:top w:val="single" w:sz="4" w:space="0" w:color="auto"/>
              <w:left w:val="single" w:sz="4" w:space="0" w:color="auto"/>
              <w:bottom w:val="single" w:sz="4" w:space="0" w:color="auto"/>
              <w:right w:val="single" w:sz="4" w:space="0" w:color="auto"/>
            </w:tcBorders>
            <w:vAlign w:val="center"/>
          </w:tcPr>
          <w:p w14:paraId="35EC5DBF" w14:textId="77777777" w:rsidR="00A860A0" w:rsidRPr="00E5113D" w:rsidRDefault="00000000" w:rsidP="003E3A26">
            <w:pPr>
              <w:rPr>
                <w:rFonts w:eastAsia="Calibri"/>
                <w:b/>
                <w:sz w:val="20"/>
              </w:rPr>
            </w:pPr>
            <w:r w:rsidRPr="00E5113D">
              <w:rPr>
                <w:rFonts w:eastAsia="Calibri"/>
                <w:b/>
                <w:sz w:val="20"/>
              </w:rPr>
              <w:t>Jotun</w:t>
            </w:r>
          </w:p>
        </w:tc>
        <w:tc>
          <w:tcPr>
            <w:tcW w:w="644" w:type="pct"/>
            <w:tcBorders>
              <w:top w:val="single" w:sz="4" w:space="0" w:color="auto"/>
              <w:left w:val="single" w:sz="4" w:space="0" w:color="auto"/>
              <w:bottom w:val="single" w:sz="4" w:space="0" w:color="auto"/>
              <w:right w:val="single" w:sz="4" w:space="0" w:color="auto"/>
            </w:tcBorders>
            <w:vAlign w:val="center"/>
          </w:tcPr>
          <w:p w14:paraId="47D5351D" w14:textId="77777777" w:rsidR="00A860A0" w:rsidRPr="00E5113D" w:rsidRDefault="00000000" w:rsidP="003E3A26">
            <w:pPr>
              <w:rPr>
                <w:rFonts w:eastAsia="Calibri"/>
                <w:b/>
                <w:sz w:val="20"/>
              </w:rPr>
            </w:pPr>
            <w:r w:rsidRPr="00E5113D">
              <w:rPr>
                <w:rFonts w:eastAsia="Calibri"/>
                <w:b/>
                <w:sz w:val="20"/>
              </w:rPr>
              <w:t>PPG Industries</w:t>
            </w:r>
          </w:p>
        </w:tc>
        <w:tc>
          <w:tcPr>
            <w:tcW w:w="1198" w:type="pct"/>
            <w:tcBorders>
              <w:top w:val="single" w:sz="4" w:space="0" w:color="auto"/>
              <w:left w:val="single" w:sz="4" w:space="0" w:color="auto"/>
              <w:bottom w:val="single" w:sz="4" w:space="0" w:color="auto"/>
              <w:right w:val="single" w:sz="4" w:space="0" w:color="auto"/>
            </w:tcBorders>
            <w:vAlign w:val="center"/>
          </w:tcPr>
          <w:p w14:paraId="5963735F" w14:textId="77777777" w:rsidR="00A860A0" w:rsidRPr="00E5113D" w:rsidRDefault="00000000" w:rsidP="003E3A26">
            <w:pPr>
              <w:rPr>
                <w:rFonts w:eastAsia="Calibri"/>
                <w:b/>
                <w:sz w:val="20"/>
              </w:rPr>
            </w:pPr>
            <w:r w:rsidRPr="00E5113D">
              <w:rPr>
                <w:rFonts w:eastAsia="Calibri"/>
                <w:b/>
                <w:sz w:val="20"/>
              </w:rPr>
              <w:t>Hempel</w:t>
            </w:r>
            <w:r>
              <w:rPr>
                <w:rFonts w:eastAsia="Calibri"/>
                <w:b/>
                <w:sz w:val="20"/>
              </w:rPr>
              <w:t>/ Wattyl</w:t>
            </w:r>
          </w:p>
        </w:tc>
      </w:tr>
      <w:tr w:rsidR="009838DF" w14:paraId="5F617C79" w14:textId="77777777" w:rsidTr="003E3A26">
        <w:trPr>
          <w:cantSplit/>
        </w:trPr>
        <w:tc>
          <w:tcPr>
            <w:tcW w:w="5000" w:type="pct"/>
            <w:gridSpan w:val="7"/>
            <w:tcBorders>
              <w:top w:val="single" w:sz="4" w:space="0" w:color="auto"/>
              <w:left w:val="single" w:sz="4" w:space="0" w:color="auto"/>
              <w:bottom w:val="single" w:sz="4" w:space="0" w:color="auto"/>
              <w:right w:val="single" w:sz="4" w:space="0" w:color="auto"/>
            </w:tcBorders>
            <w:vAlign w:val="center"/>
          </w:tcPr>
          <w:p w14:paraId="65B8033F" w14:textId="77777777" w:rsidR="00A860A0" w:rsidRPr="00E5113D" w:rsidRDefault="00000000" w:rsidP="003E3A26">
            <w:pPr>
              <w:rPr>
                <w:rFonts w:eastAsia="Calibri"/>
                <w:b/>
                <w:sz w:val="20"/>
              </w:rPr>
            </w:pPr>
            <w:r w:rsidRPr="00E5113D">
              <w:rPr>
                <w:rFonts w:eastAsia="Calibri"/>
                <w:b/>
                <w:sz w:val="20"/>
              </w:rPr>
              <w:t>1</w:t>
            </w:r>
            <w:r w:rsidRPr="00E5113D">
              <w:rPr>
                <w:rFonts w:eastAsia="Calibri"/>
                <w:b/>
                <w:sz w:val="20"/>
                <w:vertAlign w:val="superscript"/>
              </w:rPr>
              <w:t>st</w:t>
            </w:r>
            <w:r w:rsidRPr="00E5113D">
              <w:rPr>
                <w:rFonts w:eastAsia="Calibri"/>
                <w:b/>
                <w:sz w:val="20"/>
              </w:rPr>
              <w:t xml:space="preserve"> Coat</w:t>
            </w:r>
          </w:p>
        </w:tc>
      </w:tr>
      <w:tr w:rsidR="009838DF" w14:paraId="14957799" w14:textId="77777777" w:rsidTr="003E3A26">
        <w:trPr>
          <w:cantSplit/>
        </w:trPr>
        <w:tc>
          <w:tcPr>
            <w:tcW w:w="783" w:type="pct"/>
            <w:tcBorders>
              <w:top w:val="single" w:sz="4" w:space="0" w:color="auto"/>
              <w:left w:val="single" w:sz="4" w:space="0" w:color="auto"/>
              <w:bottom w:val="single" w:sz="4" w:space="0" w:color="auto"/>
              <w:right w:val="single" w:sz="4" w:space="0" w:color="auto"/>
            </w:tcBorders>
            <w:vAlign w:val="center"/>
          </w:tcPr>
          <w:p w14:paraId="39F12013" w14:textId="77777777" w:rsidR="00A860A0" w:rsidRPr="00E5113D" w:rsidRDefault="00000000" w:rsidP="003E3A26">
            <w:pPr>
              <w:rPr>
                <w:rFonts w:eastAsia="Calibri"/>
                <w:sz w:val="20"/>
              </w:rPr>
            </w:pPr>
            <w:r w:rsidRPr="00E5113D">
              <w:rPr>
                <w:rFonts w:eastAsia="Calibri"/>
                <w:sz w:val="20"/>
              </w:rPr>
              <w:t>Zinc Rich Epoxy Primer</w:t>
            </w:r>
          </w:p>
        </w:tc>
        <w:tc>
          <w:tcPr>
            <w:tcW w:w="493" w:type="pct"/>
            <w:tcBorders>
              <w:top w:val="single" w:sz="4" w:space="0" w:color="auto"/>
              <w:left w:val="single" w:sz="4" w:space="0" w:color="auto"/>
              <w:bottom w:val="single" w:sz="4" w:space="0" w:color="auto"/>
              <w:right w:val="single" w:sz="4" w:space="0" w:color="auto"/>
            </w:tcBorders>
            <w:vAlign w:val="center"/>
          </w:tcPr>
          <w:p w14:paraId="726844E0" w14:textId="77777777" w:rsidR="00A860A0" w:rsidRPr="00E5113D" w:rsidRDefault="00000000" w:rsidP="003E3A26">
            <w:pPr>
              <w:rPr>
                <w:rFonts w:eastAsia="Calibri"/>
                <w:sz w:val="20"/>
              </w:rPr>
            </w:pPr>
            <w:r w:rsidRPr="00E5113D">
              <w:rPr>
                <w:rFonts w:eastAsia="Calibri"/>
                <w:sz w:val="20"/>
              </w:rPr>
              <w:t>75</w:t>
            </w:r>
          </w:p>
        </w:tc>
        <w:tc>
          <w:tcPr>
            <w:tcW w:w="594" w:type="pct"/>
            <w:tcBorders>
              <w:top w:val="single" w:sz="4" w:space="0" w:color="auto"/>
              <w:left w:val="single" w:sz="4" w:space="0" w:color="auto"/>
              <w:bottom w:val="single" w:sz="4" w:space="0" w:color="auto"/>
              <w:right w:val="single" w:sz="4" w:space="0" w:color="auto"/>
            </w:tcBorders>
            <w:vAlign w:val="center"/>
          </w:tcPr>
          <w:p w14:paraId="25274C9F" w14:textId="77777777" w:rsidR="00A860A0" w:rsidRPr="00E5113D" w:rsidRDefault="00000000" w:rsidP="003E3A26">
            <w:pPr>
              <w:jc w:val="center"/>
              <w:rPr>
                <w:rFonts w:eastAsia="Calibri"/>
                <w:sz w:val="20"/>
              </w:rPr>
            </w:pPr>
            <w:proofErr w:type="spellStart"/>
            <w:r w:rsidRPr="00E5113D">
              <w:rPr>
                <w:rFonts w:eastAsia="Calibri"/>
                <w:sz w:val="20"/>
              </w:rPr>
              <w:t>Interzinc</w:t>
            </w:r>
            <w:proofErr w:type="spellEnd"/>
            <w:r w:rsidRPr="00E5113D">
              <w:rPr>
                <w:rFonts w:eastAsia="Calibri"/>
                <w:sz w:val="20"/>
              </w:rPr>
              <w:t xml:space="preserve"> 52</w:t>
            </w:r>
          </w:p>
        </w:tc>
        <w:tc>
          <w:tcPr>
            <w:tcW w:w="635" w:type="pct"/>
            <w:tcBorders>
              <w:top w:val="single" w:sz="4" w:space="0" w:color="auto"/>
              <w:left w:val="single" w:sz="4" w:space="0" w:color="auto"/>
              <w:bottom w:val="single" w:sz="4" w:space="0" w:color="auto"/>
              <w:right w:val="single" w:sz="4" w:space="0" w:color="auto"/>
            </w:tcBorders>
            <w:vAlign w:val="center"/>
          </w:tcPr>
          <w:p w14:paraId="6FB3445A" w14:textId="77777777" w:rsidR="00A860A0" w:rsidRPr="00E5113D" w:rsidRDefault="00000000" w:rsidP="003E3A26">
            <w:pPr>
              <w:jc w:val="center"/>
              <w:rPr>
                <w:rFonts w:eastAsia="Calibri"/>
                <w:sz w:val="20"/>
              </w:rPr>
            </w:pPr>
            <w:proofErr w:type="spellStart"/>
            <w:r w:rsidRPr="00E5113D">
              <w:rPr>
                <w:rFonts w:eastAsia="Calibri"/>
                <w:sz w:val="20"/>
              </w:rPr>
              <w:t>Zincanode</w:t>
            </w:r>
            <w:proofErr w:type="spellEnd"/>
            <w:r w:rsidRPr="00E5113D">
              <w:rPr>
                <w:rFonts w:eastAsia="Calibri"/>
                <w:sz w:val="20"/>
              </w:rPr>
              <w:t xml:space="preserve"> 402</w:t>
            </w:r>
          </w:p>
        </w:tc>
        <w:tc>
          <w:tcPr>
            <w:tcW w:w="653" w:type="pct"/>
            <w:tcBorders>
              <w:top w:val="single" w:sz="4" w:space="0" w:color="auto"/>
              <w:left w:val="single" w:sz="4" w:space="0" w:color="auto"/>
              <w:bottom w:val="single" w:sz="4" w:space="0" w:color="auto"/>
              <w:right w:val="single" w:sz="4" w:space="0" w:color="auto"/>
            </w:tcBorders>
            <w:vAlign w:val="center"/>
          </w:tcPr>
          <w:p w14:paraId="4B5233AB" w14:textId="77777777" w:rsidR="00A860A0" w:rsidRPr="00E5113D" w:rsidRDefault="00000000" w:rsidP="003E3A26">
            <w:pPr>
              <w:jc w:val="center"/>
              <w:rPr>
                <w:rFonts w:eastAsia="Calibri"/>
                <w:sz w:val="20"/>
              </w:rPr>
            </w:pPr>
            <w:r w:rsidRPr="00E5113D">
              <w:rPr>
                <w:rFonts w:eastAsia="Calibri"/>
                <w:sz w:val="20"/>
              </w:rPr>
              <w:t>Barrier Plus</w:t>
            </w:r>
          </w:p>
        </w:tc>
        <w:tc>
          <w:tcPr>
            <w:tcW w:w="644" w:type="pct"/>
            <w:tcBorders>
              <w:top w:val="single" w:sz="4" w:space="0" w:color="auto"/>
              <w:left w:val="single" w:sz="4" w:space="0" w:color="auto"/>
              <w:bottom w:val="single" w:sz="4" w:space="0" w:color="auto"/>
              <w:right w:val="single" w:sz="4" w:space="0" w:color="auto"/>
            </w:tcBorders>
            <w:vAlign w:val="center"/>
          </w:tcPr>
          <w:p w14:paraId="2B951471" w14:textId="77777777" w:rsidR="00A860A0" w:rsidRPr="00E5113D" w:rsidRDefault="00000000" w:rsidP="003E3A26">
            <w:pPr>
              <w:jc w:val="center"/>
              <w:rPr>
                <w:rFonts w:eastAsia="Calibri"/>
                <w:sz w:val="20"/>
              </w:rPr>
            </w:pPr>
            <w:proofErr w:type="spellStart"/>
            <w:r w:rsidRPr="00E5113D">
              <w:rPr>
                <w:rFonts w:eastAsia="Calibri"/>
                <w:sz w:val="20"/>
              </w:rPr>
              <w:t>Sigmazinc</w:t>
            </w:r>
            <w:proofErr w:type="spellEnd"/>
            <w:r w:rsidRPr="00E5113D">
              <w:rPr>
                <w:rFonts w:eastAsia="Calibri"/>
                <w:sz w:val="20"/>
              </w:rPr>
              <w:t xml:space="preserve"> 471</w:t>
            </w:r>
          </w:p>
        </w:tc>
        <w:tc>
          <w:tcPr>
            <w:tcW w:w="1198" w:type="pct"/>
            <w:tcBorders>
              <w:top w:val="single" w:sz="4" w:space="0" w:color="auto"/>
              <w:left w:val="single" w:sz="4" w:space="0" w:color="auto"/>
              <w:bottom w:val="single" w:sz="4" w:space="0" w:color="auto"/>
              <w:right w:val="single" w:sz="4" w:space="0" w:color="auto"/>
            </w:tcBorders>
            <w:vAlign w:val="center"/>
          </w:tcPr>
          <w:p w14:paraId="113E0D6B" w14:textId="77777777" w:rsidR="00A860A0" w:rsidRPr="00E5113D" w:rsidRDefault="00000000" w:rsidP="003E3A26">
            <w:pPr>
              <w:jc w:val="center"/>
              <w:rPr>
                <w:rFonts w:eastAsia="Calibri"/>
                <w:sz w:val="20"/>
              </w:rPr>
            </w:pPr>
            <w:proofErr w:type="spellStart"/>
            <w:r>
              <w:rPr>
                <w:rFonts w:eastAsia="Calibri"/>
                <w:sz w:val="20"/>
              </w:rPr>
              <w:t>Avantguard</w:t>
            </w:r>
            <w:proofErr w:type="spellEnd"/>
            <w:r>
              <w:rPr>
                <w:rFonts w:eastAsia="Calibri"/>
                <w:sz w:val="20"/>
              </w:rPr>
              <w:t xml:space="preserve"> 750</w:t>
            </w:r>
          </w:p>
        </w:tc>
      </w:tr>
      <w:tr w:rsidR="009838DF" w14:paraId="0D77CD7A" w14:textId="77777777" w:rsidTr="003E3A26">
        <w:trPr>
          <w:cantSplit/>
        </w:trPr>
        <w:tc>
          <w:tcPr>
            <w:tcW w:w="5000" w:type="pct"/>
            <w:gridSpan w:val="7"/>
            <w:tcBorders>
              <w:top w:val="single" w:sz="4" w:space="0" w:color="auto"/>
              <w:left w:val="single" w:sz="4" w:space="0" w:color="auto"/>
              <w:bottom w:val="single" w:sz="4" w:space="0" w:color="auto"/>
              <w:right w:val="single" w:sz="4" w:space="0" w:color="auto"/>
            </w:tcBorders>
            <w:vAlign w:val="center"/>
          </w:tcPr>
          <w:p w14:paraId="4519E520" w14:textId="77777777" w:rsidR="00A860A0" w:rsidRPr="00E5113D" w:rsidRDefault="00000000" w:rsidP="003E3A26">
            <w:pPr>
              <w:rPr>
                <w:rFonts w:eastAsia="Calibri"/>
                <w:sz w:val="20"/>
              </w:rPr>
            </w:pPr>
            <w:r w:rsidRPr="00E5113D">
              <w:rPr>
                <w:rFonts w:eastAsia="Calibri"/>
                <w:b/>
                <w:sz w:val="20"/>
              </w:rPr>
              <w:t>2</w:t>
            </w:r>
            <w:r w:rsidRPr="00E5113D">
              <w:rPr>
                <w:rFonts w:eastAsia="Calibri"/>
                <w:b/>
                <w:sz w:val="20"/>
                <w:vertAlign w:val="superscript"/>
              </w:rPr>
              <w:t>nd</w:t>
            </w:r>
            <w:r w:rsidRPr="00E5113D">
              <w:rPr>
                <w:rFonts w:eastAsia="Calibri"/>
                <w:b/>
                <w:sz w:val="20"/>
              </w:rPr>
              <w:t xml:space="preserve"> Coat</w:t>
            </w:r>
          </w:p>
        </w:tc>
      </w:tr>
      <w:tr w:rsidR="009838DF" w14:paraId="2FE67C24" w14:textId="77777777" w:rsidTr="003E3A26">
        <w:trPr>
          <w:cantSplit/>
        </w:trPr>
        <w:tc>
          <w:tcPr>
            <w:tcW w:w="783" w:type="pct"/>
            <w:tcBorders>
              <w:top w:val="single" w:sz="4" w:space="0" w:color="auto"/>
              <w:left w:val="single" w:sz="4" w:space="0" w:color="auto"/>
              <w:bottom w:val="single" w:sz="4" w:space="0" w:color="auto"/>
              <w:right w:val="single" w:sz="4" w:space="0" w:color="auto"/>
            </w:tcBorders>
            <w:vAlign w:val="center"/>
          </w:tcPr>
          <w:p w14:paraId="4812746C" w14:textId="77777777" w:rsidR="00A860A0" w:rsidRPr="00E5113D" w:rsidRDefault="00000000" w:rsidP="003E3A26">
            <w:pPr>
              <w:rPr>
                <w:rFonts w:eastAsia="Calibri"/>
                <w:sz w:val="20"/>
              </w:rPr>
            </w:pPr>
            <w:r w:rsidRPr="00E5113D">
              <w:rPr>
                <w:rFonts w:eastAsia="Calibri"/>
                <w:sz w:val="20"/>
              </w:rPr>
              <w:t>Finish Coat</w:t>
            </w:r>
          </w:p>
          <w:p w14:paraId="0709286F" w14:textId="77777777" w:rsidR="00A860A0" w:rsidRPr="00E5113D" w:rsidRDefault="00000000" w:rsidP="003E3A26">
            <w:pPr>
              <w:rPr>
                <w:rFonts w:eastAsia="Calibri"/>
                <w:sz w:val="20"/>
              </w:rPr>
            </w:pPr>
            <w:r w:rsidRPr="00E5113D">
              <w:rPr>
                <w:rFonts w:eastAsia="Calibri"/>
                <w:sz w:val="20"/>
              </w:rPr>
              <w:t>Polyurethane</w:t>
            </w:r>
          </w:p>
        </w:tc>
        <w:tc>
          <w:tcPr>
            <w:tcW w:w="493" w:type="pct"/>
            <w:tcBorders>
              <w:top w:val="single" w:sz="4" w:space="0" w:color="auto"/>
              <w:left w:val="single" w:sz="4" w:space="0" w:color="auto"/>
              <w:bottom w:val="single" w:sz="4" w:space="0" w:color="auto"/>
              <w:right w:val="single" w:sz="4" w:space="0" w:color="auto"/>
            </w:tcBorders>
            <w:vAlign w:val="center"/>
          </w:tcPr>
          <w:p w14:paraId="0560CB99" w14:textId="77777777" w:rsidR="00A860A0" w:rsidRPr="00E5113D" w:rsidRDefault="00000000" w:rsidP="003E3A26">
            <w:pPr>
              <w:rPr>
                <w:rFonts w:eastAsia="Calibri"/>
                <w:sz w:val="20"/>
              </w:rPr>
            </w:pPr>
            <w:r w:rsidRPr="00E5113D">
              <w:rPr>
                <w:rFonts w:eastAsia="Calibri"/>
                <w:sz w:val="20"/>
              </w:rPr>
              <w:t>75</w:t>
            </w:r>
          </w:p>
        </w:tc>
        <w:tc>
          <w:tcPr>
            <w:tcW w:w="594" w:type="pct"/>
            <w:tcBorders>
              <w:top w:val="single" w:sz="4" w:space="0" w:color="auto"/>
              <w:left w:val="single" w:sz="4" w:space="0" w:color="auto"/>
              <w:bottom w:val="single" w:sz="4" w:space="0" w:color="auto"/>
              <w:right w:val="single" w:sz="4" w:space="0" w:color="auto"/>
            </w:tcBorders>
            <w:vAlign w:val="center"/>
          </w:tcPr>
          <w:p w14:paraId="6D6F5291" w14:textId="77777777" w:rsidR="00A860A0" w:rsidRPr="00E5113D" w:rsidRDefault="00000000" w:rsidP="003E3A26">
            <w:pPr>
              <w:jc w:val="center"/>
              <w:rPr>
                <w:rFonts w:eastAsia="Calibri"/>
                <w:sz w:val="20"/>
              </w:rPr>
            </w:pPr>
            <w:proofErr w:type="spellStart"/>
            <w:r w:rsidRPr="00E5113D">
              <w:rPr>
                <w:rFonts w:eastAsia="Calibri"/>
                <w:sz w:val="20"/>
              </w:rPr>
              <w:t>Interthane</w:t>
            </w:r>
            <w:proofErr w:type="spellEnd"/>
            <w:r w:rsidRPr="00E5113D">
              <w:rPr>
                <w:rFonts w:eastAsia="Calibri"/>
                <w:sz w:val="20"/>
              </w:rPr>
              <w:t xml:space="preserve"> 990</w:t>
            </w:r>
          </w:p>
        </w:tc>
        <w:tc>
          <w:tcPr>
            <w:tcW w:w="635" w:type="pct"/>
            <w:tcBorders>
              <w:top w:val="single" w:sz="4" w:space="0" w:color="auto"/>
              <w:left w:val="single" w:sz="4" w:space="0" w:color="auto"/>
              <w:bottom w:val="single" w:sz="4" w:space="0" w:color="auto"/>
              <w:right w:val="single" w:sz="4" w:space="0" w:color="auto"/>
            </w:tcBorders>
            <w:vAlign w:val="center"/>
          </w:tcPr>
          <w:p w14:paraId="62BF8866" w14:textId="77777777" w:rsidR="00A860A0" w:rsidRPr="00E5113D" w:rsidRDefault="00000000" w:rsidP="003E3A26">
            <w:pPr>
              <w:jc w:val="center"/>
              <w:rPr>
                <w:rFonts w:eastAsia="Calibri"/>
                <w:sz w:val="20"/>
              </w:rPr>
            </w:pPr>
            <w:proofErr w:type="spellStart"/>
            <w:r w:rsidRPr="00E5113D">
              <w:rPr>
                <w:rFonts w:eastAsia="Calibri"/>
                <w:sz w:val="20"/>
              </w:rPr>
              <w:t>Weathermax</w:t>
            </w:r>
            <w:proofErr w:type="spellEnd"/>
            <w:r w:rsidRPr="00E5113D">
              <w:rPr>
                <w:rFonts w:eastAsia="Calibri"/>
                <w:sz w:val="20"/>
              </w:rPr>
              <w:t xml:space="preserve"> HBR</w:t>
            </w:r>
          </w:p>
        </w:tc>
        <w:tc>
          <w:tcPr>
            <w:tcW w:w="653" w:type="pct"/>
            <w:tcBorders>
              <w:top w:val="single" w:sz="4" w:space="0" w:color="auto"/>
              <w:left w:val="single" w:sz="4" w:space="0" w:color="auto"/>
              <w:bottom w:val="single" w:sz="4" w:space="0" w:color="auto"/>
              <w:right w:val="single" w:sz="4" w:space="0" w:color="auto"/>
            </w:tcBorders>
            <w:vAlign w:val="center"/>
          </w:tcPr>
          <w:p w14:paraId="68E0977B" w14:textId="77777777" w:rsidR="00A860A0" w:rsidRPr="00E5113D" w:rsidRDefault="00000000" w:rsidP="003E3A26">
            <w:pPr>
              <w:jc w:val="center"/>
              <w:rPr>
                <w:rFonts w:eastAsia="Calibri"/>
                <w:sz w:val="20"/>
              </w:rPr>
            </w:pPr>
            <w:r w:rsidRPr="00E5113D">
              <w:rPr>
                <w:rFonts w:eastAsia="Calibri"/>
                <w:sz w:val="20"/>
              </w:rPr>
              <w:t>Hardtop Flexi</w:t>
            </w:r>
          </w:p>
        </w:tc>
        <w:tc>
          <w:tcPr>
            <w:tcW w:w="644" w:type="pct"/>
            <w:tcBorders>
              <w:top w:val="single" w:sz="4" w:space="0" w:color="auto"/>
              <w:left w:val="single" w:sz="4" w:space="0" w:color="auto"/>
              <w:bottom w:val="single" w:sz="4" w:space="0" w:color="auto"/>
              <w:right w:val="single" w:sz="4" w:space="0" w:color="auto"/>
            </w:tcBorders>
            <w:vAlign w:val="center"/>
          </w:tcPr>
          <w:p w14:paraId="0B202F24" w14:textId="77777777" w:rsidR="00A860A0" w:rsidRPr="00E5113D" w:rsidRDefault="00000000" w:rsidP="003E3A26">
            <w:pPr>
              <w:jc w:val="center"/>
              <w:rPr>
                <w:rFonts w:eastAsia="Calibri"/>
                <w:sz w:val="20"/>
              </w:rPr>
            </w:pPr>
            <w:proofErr w:type="spellStart"/>
            <w:r w:rsidRPr="00E5113D">
              <w:rPr>
                <w:rFonts w:eastAsia="Calibri"/>
                <w:sz w:val="20"/>
              </w:rPr>
              <w:t>Amershield</w:t>
            </w:r>
            <w:proofErr w:type="spellEnd"/>
          </w:p>
        </w:tc>
        <w:tc>
          <w:tcPr>
            <w:tcW w:w="1198" w:type="pct"/>
            <w:tcBorders>
              <w:top w:val="single" w:sz="4" w:space="0" w:color="auto"/>
              <w:left w:val="single" w:sz="4" w:space="0" w:color="auto"/>
              <w:bottom w:val="single" w:sz="4" w:space="0" w:color="auto"/>
              <w:right w:val="single" w:sz="4" w:space="0" w:color="auto"/>
            </w:tcBorders>
            <w:vAlign w:val="center"/>
          </w:tcPr>
          <w:p w14:paraId="6CBD294E" w14:textId="77777777" w:rsidR="00A860A0" w:rsidRPr="00E5113D" w:rsidRDefault="00000000" w:rsidP="003E3A26">
            <w:pPr>
              <w:jc w:val="center"/>
              <w:rPr>
                <w:rFonts w:eastAsia="Calibri"/>
                <w:sz w:val="20"/>
              </w:rPr>
            </w:pPr>
            <w:proofErr w:type="spellStart"/>
            <w:r w:rsidRPr="00E5113D">
              <w:rPr>
                <w:rFonts w:eastAsia="Calibri"/>
                <w:sz w:val="20"/>
              </w:rPr>
              <w:t>Hempathane</w:t>
            </w:r>
            <w:proofErr w:type="spellEnd"/>
            <w:r w:rsidRPr="00E5113D">
              <w:rPr>
                <w:rFonts w:eastAsia="Calibri"/>
                <w:sz w:val="20"/>
              </w:rPr>
              <w:t xml:space="preserve"> HS 55610</w:t>
            </w:r>
          </w:p>
        </w:tc>
      </w:tr>
      <w:tr w:rsidR="009838DF" w14:paraId="12D1CA1F" w14:textId="77777777" w:rsidTr="003E3A26">
        <w:trPr>
          <w:cantSplit/>
        </w:trPr>
        <w:tc>
          <w:tcPr>
            <w:tcW w:w="783" w:type="pct"/>
            <w:tcBorders>
              <w:top w:val="single" w:sz="4" w:space="0" w:color="auto"/>
              <w:left w:val="single" w:sz="4" w:space="0" w:color="auto"/>
              <w:bottom w:val="single" w:sz="4" w:space="0" w:color="auto"/>
              <w:right w:val="single" w:sz="4" w:space="0" w:color="auto"/>
            </w:tcBorders>
            <w:vAlign w:val="center"/>
          </w:tcPr>
          <w:p w14:paraId="38352CA6" w14:textId="77777777" w:rsidR="00A860A0" w:rsidRPr="00E5113D" w:rsidRDefault="00000000" w:rsidP="003E3A26">
            <w:pPr>
              <w:rPr>
                <w:rFonts w:eastAsia="Calibri"/>
                <w:b/>
                <w:sz w:val="20"/>
              </w:rPr>
            </w:pPr>
            <w:r w:rsidRPr="00E5113D">
              <w:rPr>
                <w:rFonts w:eastAsia="Calibri"/>
                <w:b/>
                <w:sz w:val="20"/>
              </w:rPr>
              <w:t>Total DFT in µm</w:t>
            </w:r>
          </w:p>
        </w:tc>
        <w:tc>
          <w:tcPr>
            <w:tcW w:w="493" w:type="pct"/>
            <w:tcBorders>
              <w:top w:val="single" w:sz="4" w:space="0" w:color="auto"/>
              <w:left w:val="single" w:sz="4" w:space="0" w:color="auto"/>
              <w:bottom w:val="single" w:sz="4" w:space="0" w:color="auto"/>
              <w:right w:val="single" w:sz="4" w:space="0" w:color="auto"/>
            </w:tcBorders>
            <w:vAlign w:val="center"/>
          </w:tcPr>
          <w:p w14:paraId="6AFE9F4A" w14:textId="77777777" w:rsidR="00A860A0" w:rsidRPr="00E5113D" w:rsidRDefault="00000000" w:rsidP="003E3A26">
            <w:pPr>
              <w:rPr>
                <w:rFonts w:eastAsia="Calibri"/>
                <w:sz w:val="20"/>
              </w:rPr>
            </w:pPr>
            <w:r w:rsidRPr="00E5113D">
              <w:rPr>
                <w:rFonts w:eastAsia="Calibri"/>
                <w:sz w:val="20"/>
              </w:rPr>
              <w:t>150</w:t>
            </w:r>
          </w:p>
        </w:tc>
        <w:tc>
          <w:tcPr>
            <w:tcW w:w="594" w:type="pct"/>
            <w:tcBorders>
              <w:top w:val="single" w:sz="4" w:space="0" w:color="auto"/>
              <w:left w:val="single" w:sz="4" w:space="0" w:color="auto"/>
              <w:bottom w:val="single" w:sz="4" w:space="0" w:color="auto"/>
              <w:right w:val="single" w:sz="4" w:space="0" w:color="auto"/>
            </w:tcBorders>
            <w:vAlign w:val="center"/>
          </w:tcPr>
          <w:p w14:paraId="4531C28F" w14:textId="77777777" w:rsidR="00A860A0" w:rsidRPr="00E5113D" w:rsidRDefault="00A860A0" w:rsidP="003E3A26">
            <w:pPr>
              <w:jc w:val="center"/>
              <w:rPr>
                <w:rFonts w:eastAsia="Calibri"/>
                <w:sz w:val="20"/>
              </w:rPr>
            </w:pPr>
          </w:p>
        </w:tc>
        <w:tc>
          <w:tcPr>
            <w:tcW w:w="635" w:type="pct"/>
            <w:tcBorders>
              <w:top w:val="single" w:sz="4" w:space="0" w:color="auto"/>
              <w:left w:val="single" w:sz="4" w:space="0" w:color="auto"/>
              <w:bottom w:val="single" w:sz="4" w:space="0" w:color="auto"/>
              <w:right w:val="single" w:sz="4" w:space="0" w:color="auto"/>
            </w:tcBorders>
            <w:vAlign w:val="center"/>
          </w:tcPr>
          <w:p w14:paraId="2101B859" w14:textId="77777777" w:rsidR="00A860A0" w:rsidRPr="00E5113D" w:rsidRDefault="00A860A0" w:rsidP="003E3A26">
            <w:pPr>
              <w:jc w:val="center"/>
              <w:rPr>
                <w:rFonts w:eastAsia="Calibri"/>
                <w:sz w:val="20"/>
              </w:rPr>
            </w:pPr>
          </w:p>
        </w:tc>
        <w:tc>
          <w:tcPr>
            <w:tcW w:w="653" w:type="pct"/>
            <w:tcBorders>
              <w:top w:val="single" w:sz="4" w:space="0" w:color="auto"/>
              <w:left w:val="single" w:sz="4" w:space="0" w:color="auto"/>
              <w:bottom w:val="single" w:sz="4" w:space="0" w:color="auto"/>
              <w:right w:val="single" w:sz="4" w:space="0" w:color="auto"/>
            </w:tcBorders>
            <w:vAlign w:val="center"/>
          </w:tcPr>
          <w:p w14:paraId="5A0A0459" w14:textId="77777777" w:rsidR="00A860A0" w:rsidRPr="00E5113D" w:rsidRDefault="00A860A0" w:rsidP="003E3A26">
            <w:pPr>
              <w:jc w:val="center"/>
              <w:rPr>
                <w:rFonts w:eastAsia="Calibri"/>
                <w:sz w:val="20"/>
              </w:rPr>
            </w:pPr>
          </w:p>
        </w:tc>
        <w:tc>
          <w:tcPr>
            <w:tcW w:w="644" w:type="pct"/>
            <w:tcBorders>
              <w:top w:val="single" w:sz="4" w:space="0" w:color="auto"/>
              <w:left w:val="single" w:sz="4" w:space="0" w:color="auto"/>
              <w:bottom w:val="single" w:sz="4" w:space="0" w:color="auto"/>
              <w:right w:val="single" w:sz="4" w:space="0" w:color="auto"/>
            </w:tcBorders>
            <w:vAlign w:val="center"/>
          </w:tcPr>
          <w:p w14:paraId="4D55B840" w14:textId="77777777" w:rsidR="00A860A0" w:rsidRPr="00E5113D" w:rsidRDefault="00A860A0" w:rsidP="003E3A26">
            <w:pPr>
              <w:jc w:val="center"/>
              <w:rPr>
                <w:rFonts w:eastAsia="Calibri"/>
                <w:sz w:val="20"/>
              </w:rPr>
            </w:pPr>
          </w:p>
        </w:tc>
        <w:tc>
          <w:tcPr>
            <w:tcW w:w="1198" w:type="pct"/>
            <w:tcBorders>
              <w:top w:val="single" w:sz="4" w:space="0" w:color="auto"/>
              <w:left w:val="single" w:sz="4" w:space="0" w:color="auto"/>
              <w:bottom w:val="single" w:sz="4" w:space="0" w:color="auto"/>
              <w:right w:val="single" w:sz="4" w:space="0" w:color="auto"/>
            </w:tcBorders>
            <w:vAlign w:val="center"/>
          </w:tcPr>
          <w:p w14:paraId="6C8A5AFF" w14:textId="77777777" w:rsidR="00A860A0" w:rsidRPr="00E5113D" w:rsidRDefault="00A860A0" w:rsidP="003E3A26">
            <w:pPr>
              <w:jc w:val="center"/>
              <w:rPr>
                <w:rFonts w:eastAsia="Calibri"/>
                <w:sz w:val="20"/>
              </w:rPr>
            </w:pPr>
          </w:p>
        </w:tc>
      </w:tr>
      <w:tr w:rsidR="009838DF" w14:paraId="5CAA17C6" w14:textId="77777777" w:rsidTr="003E3A26">
        <w:trPr>
          <w:cantSplit/>
        </w:trPr>
        <w:tc>
          <w:tcPr>
            <w:tcW w:w="5000" w:type="pct"/>
            <w:gridSpan w:val="7"/>
            <w:tcBorders>
              <w:top w:val="single" w:sz="4" w:space="0" w:color="auto"/>
              <w:left w:val="single" w:sz="4" w:space="0" w:color="auto"/>
              <w:bottom w:val="single" w:sz="4" w:space="0" w:color="auto"/>
              <w:right w:val="single" w:sz="4" w:space="0" w:color="auto"/>
            </w:tcBorders>
            <w:vAlign w:val="center"/>
          </w:tcPr>
          <w:p w14:paraId="1543C6E1" w14:textId="77777777" w:rsidR="00A860A0" w:rsidRPr="00E5113D" w:rsidRDefault="00000000" w:rsidP="003E3A26">
            <w:pPr>
              <w:rPr>
                <w:rFonts w:eastAsia="Calibri"/>
                <w:b/>
                <w:sz w:val="20"/>
              </w:rPr>
            </w:pPr>
            <w:r w:rsidRPr="00E5113D">
              <w:rPr>
                <w:rFonts w:eastAsia="Calibri"/>
                <w:b/>
                <w:sz w:val="20"/>
              </w:rPr>
              <w:t>Notes:</w:t>
            </w:r>
          </w:p>
          <w:p w14:paraId="64316161" w14:textId="77777777" w:rsidR="00A860A0" w:rsidRPr="00E5113D" w:rsidRDefault="00000000" w:rsidP="003E3A26">
            <w:pPr>
              <w:rPr>
                <w:rFonts w:eastAsia="Calibri"/>
                <w:sz w:val="20"/>
              </w:rPr>
            </w:pPr>
            <w:r w:rsidRPr="00E5113D">
              <w:rPr>
                <w:rFonts w:eastAsia="Calibri"/>
                <w:sz w:val="20"/>
              </w:rPr>
              <w:t>Apply all coatings in strict accordance with the manufacturers’ technical data sheets.</w:t>
            </w:r>
          </w:p>
          <w:p w14:paraId="5571B68E" w14:textId="77777777" w:rsidR="00A860A0" w:rsidRPr="00E5113D" w:rsidRDefault="00000000" w:rsidP="003E3A26">
            <w:pPr>
              <w:rPr>
                <w:rFonts w:eastAsia="Calibri"/>
                <w:iCs/>
                <w:sz w:val="20"/>
              </w:rPr>
            </w:pPr>
            <w:r w:rsidRPr="00E5113D">
              <w:rPr>
                <w:rFonts w:eastAsia="Calibri"/>
                <w:iCs/>
                <w:sz w:val="20"/>
              </w:rPr>
              <w:t>Provide coatings manufacturers’ recommendations prior to commencing work.</w:t>
            </w:r>
          </w:p>
          <w:p w14:paraId="06754A25" w14:textId="77777777" w:rsidR="00A860A0" w:rsidRPr="00E5113D" w:rsidRDefault="00000000" w:rsidP="003E3A26">
            <w:pPr>
              <w:rPr>
                <w:rFonts w:eastAsia="Calibri"/>
                <w:sz w:val="20"/>
              </w:rPr>
            </w:pPr>
            <w:r w:rsidRPr="00E5113D">
              <w:rPr>
                <w:rFonts w:eastAsia="Calibri"/>
                <w:iCs/>
                <w:sz w:val="20"/>
              </w:rPr>
              <w:t>The coating systems in these tables form part of, and should be read in conjunction with, the other clauses in this work section.</w:t>
            </w:r>
          </w:p>
        </w:tc>
      </w:tr>
    </w:tbl>
    <w:p w14:paraId="045EF8D3" w14:textId="77777777" w:rsidR="00A860A0" w:rsidRDefault="00A860A0" w:rsidP="00A860A0">
      <w:pPr>
        <w:autoSpaceDE w:val="0"/>
        <w:autoSpaceDN w:val="0"/>
        <w:adjustRightInd w:val="0"/>
        <w:rPr>
          <w:rFonts w:eastAsia="Calibri" w:cs="Arial"/>
          <w:b/>
          <w:bCs/>
        </w:rPr>
      </w:pPr>
    </w:p>
    <w:p w14:paraId="4A7C6DB9" w14:textId="77777777" w:rsidR="00A860A0" w:rsidRDefault="00000000" w:rsidP="00A860A0">
      <w:pPr>
        <w:rPr>
          <w:rFonts w:eastAsia="Calibri"/>
        </w:rPr>
      </w:pPr>
      <w:r>
        <w:rPr>
          <w:rFonts w:eastAsia="Calibri"/>
        </w:rPr>
        <w:br w:type="page"/>
      </w:r>
    </w:p>
    <w:tbl>
      <w:tblPr>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2297"/>
        <w:gridCol w:w="1630"/>
        <w:gridCol w:w="1984"/>
        <w:gridCol w:w="1828"/>
        <w:gridCol w:w="1981"/>
        <w:gridCol w:w="1981"/>
        <w:gridCol w:w="3535"/>
      </w:tblGrid>
      <w:tr w:rsidR="009838DF" w14:paraId="2CB1188A" w14:textId="77777777" w:rsidTr="003E3A26">
        <w:trPr>
          <w:cantSplit/>
        </w:trPr>
        <w:tc>
          <w:tcPr>
            <w:tcW w:w="5000" w:type="pct"/>
            <w:gridSpan w:val="7"/>
            <w:tcBorders>
              <w:top w:val="single" w:sz="4" w:space="0" w:color="auto"/>
              <w:left w:val="single" w:sz="4" w:space="0" w:color="auto"/>
              <w:bottom w:val="single" w:sz="4" w:space="0" w:color="auto"/>
              <w:right w:val="single" w:sz="4" w:space="0" w:color="auto"/>
            </w:tcBorders>
          </w:tcPr>
          <w:p w14:paraId="228A3F74" w14:textId="77777777" w:rsidR="00A860A0" w:rsidRPr="00E5113D" w:rsidRDefault="00000000" w:rsidP="003E3A26">
            <w:pPr>
              <w:rPr>
                <w:rFonts w:eastAsia="Calibri"/>
                <w:b/>
                <w:sz w:val="20"/>
              </w:rPr>
            </w:pPr>
            <w:r w:rsidRPr="00E5113D">
              <w:rPr>
                <w:rFonts w:eastAsia="Calibri"/>
                <w:b/>
                <w:sz w:val="20"/>
              </w:rPr>
              <w:lastRenderedPageBreak/>
              <w:t>Table - Protective Coating Specification # PS3</w:t>
            </w:r>
          </w:p>
        </w:tc>
      </w:tr>
      <w:tr w:rsidR="009838DF" w14:paraId="29629C5A" w14:textId="77777777" w:rsidTr="003E3A26">
        <w:trPr>
          <w:cantSplit/>
        </w:trPr>
        <w:tc>
          <w:tcPr>
            <w:tcW w:w="5000" w:type="pct"/>
            <w:gridSpan w:val="7"/>
            <w:tcBorders>
              <w:top w:val="single" w:sz="4" w:space="0" w:color="auto"/>
              <w:left w:val="single" w:sz="4" w:space="0" w:color="auto"/>
              <w:bottom w:val="single" w:sz="4" w:space="0" w:color="auto"/>
              <w:right w:val="single" w:sz="4" w:space="0" w:color="auto"/>
            </w:tcBorders>
          </w:tcPr>
          <w:p w14:paraId="21071FFB" w14:textId="77777777" w:rsidR="00A860A0" w:rsidRPr="00E5113D" w:rsidRDefault="00000000" w:rsidP="003E3A26">
            <w:pPr>
              <w:rPr>
                <w:b/>
                <w:sz w:val="20"/>
                <w:lang w:val="en-US" w:eastAsia="en-US"/>
              </w:rPr>
            </w:pPr>
            <w:r w:rsidRPr="00E5113D">
              <w:rPr>
                <w:b/>
                <w:sz w:val="20"/>
                <w:lang w:val="en-US" w:eastAsia="en-US"/>
              </w:rPr>
              <w:t>General</w:t>
            </w:r>
          </w:p>
        </w:tc>
      </w:tr>
      <w:tr w:rsidR="009838DF" w14:paraId="0B3D3CE3" w14:textId="77777777" w:rsidTr="003E3A26">
        <w:trPr>
          <w:cantSplit/>
        </w:trPr>
        <w:tc>
          <w:tcPr>
            <w:tcW w:w="5000" w:type="pct"/>
            <w:gridSpan w:val="7"/>
            <w:tcBorders>
              <w:top w:val="single" w:sz="4" w:space="0" w:color="auto"/>
              <w:left w:val="single" w:sz="4" w:space="0" w:color="auto"/>
              <w:bottom w:val="single" w:sz="4" w:space="0" w:color="auto"/>
              <w:right w:val="single" w:sz="4" w:space="0" w:color="auto"/>
            </w:tcBorders>
            <w:shd w:val="pct15" w:color="auto" w:fill="auto"/>
            <w:vAlign w:val="center"/>
          </w:tcPr>
          <w:p w14:paraId="4714FD11" w14:textId="77777777" w:rsidR="00A860A0" w:rsidRPr="00E5113D" w:rsidRDefault="00000000" w:rsidP="003E3A26">
            <w:pPr>
              <w:rPr>
                <w:rFonts w:eastAsia="Calibri"/>
                <w:sz w:val="20"/>
              </w:rPr>
            </w:pPr>
            <w:r w:rsidRPr="00E5113D">
              <w:rPr>
                <w:rFonts w:eastAsia="Calibri"/>
                <w:sz w:val="20"/>
              </w:rPr>
              <w:t>Coating Specification for Steel – Inland Regions Corrosivity Category C3 Medium</w:t>
            </w:r>
          </w:p>
        </w:tc>
      </w:tr>
      <w:tr w:rsidR="009838DF" w14:paraId="35B9717A" w14:textId="77777777" w:rsidTr="003E3A26">
        <w:trPr>
          <w:cantSplit/>
        </w:trPr>
        <w:tc>
          <w:tcPr>
            <w:tcW w:w="5000" w:type="pct"/>
            <w:gridSpan w:val="7"/>
            <w:tcBorders>
              <w:top w:val="single" w:sz="4" w:space="0" w:color="auto"/>
              <w:left w:val="single" w:sz="4" w:space="0" w:color="auto"/>
              <w:bottom w:val="single" w:sz="4" w:space="0" w:color="auto"/>
              <w:right w:val="single" w:sz="4" w:space="0" w:color="auto"/>
            </w:tcBorders>
          </w:tcPr>
          <w:p w14:paraId="47557D6C" w14:textId="77777777" w:rsidR="00A860A0" w:rsidRPr="00E5113D" w:rsidRDefault="00A860A0" w:rsidP="003E3A26">
            <w:pPr>
              <w:rPr>
                <w:sz w:val="20"/>
                <w:lang w:val="en-US" w:eastAsia="en-US"/>
              </w:rPr>
            </w:pPr>
          </w:p>
        </w:tc>
      </w:tr>
      <w:tr w:rsidR="009838DF" w14:paraId="76A0D5AA" w14:textId="77777777" w:rsidTr="003E3A26">
        <w:trPr>
          <w:cantSplit/>
        </w:trPr>
        <w:tc>
          <w:tcPr>
            <w:tcW w:w="5000" w:type="pct"/>
            <w:gridSpan w:val="7"/>
            <w:tcBorders>
              <w:top w:val="single" w:sz="4" w:space="0" w:color="auto"/>
              <w:left w:val="single" w:sz="4" w:space="0" w:color="auto"/>
              <w:bottom w:val="single" w:sz="4" w:space="0" w:color="auto"/>
              <w:right w:val="single" w:sz="4" w:space="0" w:color="auto"/>
            </w:tcBorders>
          </w:tcPr>
          <w:p w14:paraId="2643159C" w14:textId="77777777" w:rsidR="00A860A0" w:rsidRPr="00E5113D" w:rsidRDefault="00000000" w:rsidP="003E3A26">
            <w:pPr>
              <w:rPr>
                <w:b/>
                <w:sz w:val="20"/>
                <w:lang w:val="en-US" w:eastAsia="en-US"/>
              </w:rPr>
            </w:pPr>
            <w:r w:rsidRPr="00E5113D">
              <w:rPr>
                <w:b/>
                <w:sz w:val="20"/>
                <w:lang w:val="en-US" w:eastAsia="en-US"/>
              </w:rPr>
              <w:t>Areas</w:t>
            </w:r>
          </w:p>
        </w:tc>
      </w:tr>
      <w:tr w:rsidR="009838DF" w14:paraId="62886D57" w14:textId="77777777" w:rsidTr="003E3A26">
        <w:trPr>
          <w:cantSplit/>
        </w:trPr>
        <w:tc>
          <w:tcPr>
            <w:tcW w:w="5000" w:type="pct"/>
            <w:gridSpan w:val="7"/>
            <w:tcBorders>
              <w:top w:val="single" w:sz="4" w:space="0" w:color="auto"/>
              <w:left w:val="single" w:sz="4" w:space="0" w:color="auto"/>
              <w:bottom w:val="single" w:sz="4" w:space="0" w:color="auto"/>
              <w:right w:val="single" w:sz="4" w:space="0" w:color="auto"/>
            </w:tcBorders>
          </w:tcPr>
          <w:p w14:paraId="1331CC5A" w14:textId="77777777" w:rsidR="00A860A0" w:rsidRPr="00E5113D" w:rsidRDefault="00000000" w:rsidP="003E3A26">
            <w:pPr>
              <w:rPr>
                <w:rFonts w:eastAsia="Calibri"/>
                <w:sz w:val="20"/>
              </w:rPr>
            </w:pPr>
            <w:r w:rsidRPr="00E5113D">
              <w:rPr>
                <w:rFonts w:eastAsia="Calibri"/>
                <w:sz w:val="20"/>
              </w:rPr>
              <w:t>Coating system for Steel where Abrasive Blasting cannot be undertaken.</w:t>
            </w:r>
          </w:p>
          <w:p w14:paraId="78795A41" w14:textId="77777777" w:rsidR="00A860A0" w:rsidRPr="00E5113D" w:rsidRDefault="00000000" w:rsidP="003E3A26">
            <w:pPr>
              <w:rPr>
                <w:rFonts w:eastAsia="Calibri"/>
                <w:sz w:val="20"/>
              </w:rPr>
            </w:pPr>
            <w:r w:rsidRPr="00E5113D">
              <w:rPr>
                <w:rFonts w:eastAsia="Calibri"/>
                <w:sz w:val="20"/>
              </w:rPr>
              <w:t xml:space="preserve">Typical Exposure: Atmospheric exposure for inland regions including Katherine and other inland regions. </w:t>
            </w:r>
            <w:r w:rsidRPr="00E5113D">
              <w:rPr>
                <w:rFonts w:eastAsia="Calibri"/>
                <w:sz w:val="20"/>
                <w:lang w:val="en-US"/>
              </w:rPr>
              <w:t>Areas north of Tennant Creek and south of, and including, Katherine and areas more than 50 km from the coast or tidal estuaries. (NTCZ02)</w:t>
            </w:r>
          </w:p>
        </w:tc>
      </w:tr>
      <w:tr w:rsidR="009838DF" w14:paraId="3862BE52" w14:textId="77777777" w:rsidTr="003E3A26">
        <w:trPr>
          <w:cantSplit/>
        </w:trPr>
        <w:tc>
          <w:tcPr>
            <w:tcW w:w="5000" w:type="pct"/>
            <w:gridSpan w:val="7"/>
            <w:tcBorders>
              <w:top w:val="single" w:sz="4" w:space="0" w:color="auto"/>
              <w:left w:val="single" w:sz="4" w:space="0" w:color="auto"/>
              <w:bottom w:val="single" w:sz="4" w:space="0" w:color="auto"/>
              <w:right w:val="single" w:sz="4" w:space="0" w:color="auto"/>
            </w:tcBorders>
          </w:tcPr>
          <w:p w14:paraId="26D79B04" w14:textId="77777777" w:rsidR="00A860A0" w:rsidRPr="00E5113D" w:rsidRDefault="00A860A0" w:rsidP="003E3A26">
            <w:pPr>
              <w:rPr>
                <w:sz w:val="20"/>
                <w:lang w:val="en-US" w:eastAsia="en-US"/>
              </w:rPr>
            </w:pPr>
          </w:p>
        </w:tc>
      </w:tr>
      <w:tr w:rsidR="009838DF" w14:paraId="1D318C8F" w14:textId="77777777" w:rsidTr="003E3A26">
        <w:trPr>
          <w:cantSplit/>
        </w:trPr>
        <w:tc>
          <w:tcPr>
            <w:tcW w:w="5000" w:type="pct"/>
            <w:gridSpan w:val="7"/>
            <w:tcBorders>
              <w:top w:val="single" w:sz="4" w:space="0" w:color="auto"/>
              <w:left w:val="single" w:sz="4" w:space="0" w:color="auto"/>
              <w:bottom w:val="single" w:sz="4" w:space="0" w:color="auto"/>
              <w:right w:val="single" w:sz="4" w:space="0" w:color="auto"/>
            </w:tcBorders>
          </w:tcPr>
          <w:p w14:paraId="3F2C2FC6" w14:textId="77777777" w:rsidR="00A860A0" w:rsidRPr="00E5113D" w:rsidRDefault="00000000" w:rsidP="003E3A26">
            <w:pPr>
              <w:rPr>
                <w:b/>
                <w:sz w:val="20"/>
                <w:lang w:val="en-US" w:eastAsia="en-US"/>
              </w:rPr>
            </w:pPr>
            <w:r w:rsidRPr="00E5113D">
              <w:rPr>
                <w:b/>
                <w:sz w:val="20"/>
                <w:lang w:val="en-US" w:eastAsia="en-US"/>
              </w:rPr>
              <w:t>Surface Preparation</w:t>
            </w:r>
          </w:p>
        </w:tc>
      </w:tr>
      <w:tr w:rsidR="009838DF" w14:paraId="7CB4845E" w14:textId="77777777" w:rsidTr="003E3A26">
        <w:trPr>
          <w:cantSplit/>
        </w:trPr>
        <w:tc>
          <w:tcPr>
            <w:tcW w:w="5000" w:type="pct"/>
            <w:gridSpan w:val="7"/>
            <w:tcBorders>
              <w:top w:val="single" w:sz="4" w:space="0" w:color="auto"/>
              <w:left w:val="single" w:sz="4" w:space="0" w:color="auto"/>
              <w:bottom w:val="single" w:sz="4" w:space="0" w:color="auto"/>
              <w:right w:val="single" w:sz="4" w:space="0" w:color="auto"/>
            </w:tcBorders>
          </w:tcPr>
          <w:p w14:paraId="10EA0452" w14:textId="77777777" w:rsidR="00A860A0" w:rsidRPr="00E5113D" w:rsidRDefault="00000000" w:rsidP="003E3A26">
            <w:pPr>
              <w:rPr>
                <w:rFonts w:eastAsia="Calibri"/>
                <w:sz w:val="20"/>
              </w:rPr>
            </w:pPr>
            <w:r w:rsidRPr="00E5113D">
              <w:rPr>
                <w:rFonts w:eastAsia="Calibri"/>
                <w:sz w:val="20"/>
              </w:rPr>
              <w:t>Surfaces to be clean, free of oil and grease and all contaminants and salts.</w:t>
            </w:r>
            <w:r>
              <w:rPr>
                <w:rFonts w:eastAsia="Calibri"/>
                <w:sz w:val="20"/>
              </w:rPr>
              <w:t xml:space="preserve"> </w:t>
            </w:r>
            <w:r w:rsidRPr="00E5113D">
              <w:rPr>
                <w:rFonts w:eastAsia="Calibri"/>
                <w:sz w:val="20"/>
              </w:rPr>
              <w:t>All loose and flaking coating to be removed. All edges to be feathered back to a sound tightly adhered surface. All corrosion to be removed by power or hand tool cleaning to AS 1627.2 and AS 1627.9 Class St 3 standard.</w:t>
            </w:r>
          </w:p>
        </w:tc>
      </w:tr>
      <w:tr w:rsidR="009838DF" w14:paraId="25002976" w14:textId="77777777" w:rsidTr="003E3A26">
        <w:trPr>
          <w:cantSplit/>
        </w:trPr>
        <w:tc>
          <w:tcPr>
            <w:tcW w:w="5000" w:type="pct"/>
            <w:gridSpan w:val="7"/>
            <w:tcBorders>
              <w:top w:val="single" w:sz="4" w:space="0" w:color="auto"/>
              <w:left w:val="single" w:sz="4" w:space="0" w:color="auto"/>
              <w:bottom w:val="single" w:sz="4" w:space="0" w:color="auto"/>
              <w:right w:val="single" w:sz="4" w:space="0" w:color="auto"/>
            </w:tcBorders>
            <w:vAlign w:val="center"/>
          </w:tcPr>
          <w:p w14:paraId="34470E66" w14:textId="77777777" w:rsidR="00A860A0" w:rsidRPr="00E5113D" w:rsidRDefault="00A860A0" w:rsidP="003E3A26">
            <w:pPr>
              <w:rPr>
                <w:rFonts w:eastAsia="Calibri"/>
                <w:sz w:val="20"/>
              </w:rPr>
            </w:pPr>
          </w:p>
        </w:tc>
      </w:tr>
      <w:tr w:rsidR="009838DF" w14:paraId="3C341433" w14:textId="77777777" w:rsidTr="003E3A26">
        <w:trPr>
          <w:cantSplit/>
        </w:trPr>
        <w:tc>
          <w:tcPr>
            <w:tcW w:w="5000" w:type="pct"/>
            <w:gridSpan w:val="7"/>
            <w:tcBorders>
              <w:top w:val="single" w:sz="4" w:space="0" w:color="auto"/>
              <w:left w:val="single" w:sz="4" w:space="0" w:color="auto"/>
              <w:bottom w:val="single" w:sz="4" w:space="0" w:color="auto"/>
              <w:right w:val="single" w:sz="4" w:space="0" w:color="auto"/>
            </w:tcBorders>
            <w:vAlign w:val="center"/>
          </w:tcPr>
          <w:p w14:paraId="12435582" w14:textId="77777777" w:rsidR="00A860A0" w:rsidRPr="00E5113D" w:rsidRDefault="00000000" w:rsidP="003E3A26">
            <w:pPr>
              <w:rPr>
                <w:rFonts w:eastAsia="Calibri"/>
                <w:b/>
                <w:sz w:val="20"/>
              </w:rPr>
            </w:pPr>
            <w:r w:rsidRPr="00E5113D">
              <w:rPr>
                <w:rFonts w:eastAsia="Calibri"/>
                <w:b/>
                <w:sz w:val="20"/>
              </w:rPr>
              <w:t>Protective Coating System as per AS 2312</w:t>
            </w:r>
          </w:p>
        </w:tc>
      </w:tr>
      <w:tr w:rsidR="009838DF" w14:paraId="72B56C7E" w14:textId="77777777" w:rsidTr="003E3A26">
        <w:trPr>
          <w:cantSplit/>
        </w:trPr>
        <w:tc>
          <w:tcPr>
            <w:tcW w:w="754" w:type="pct"/>
            <w:tcBorders>
              <w:top w:val="single" w:sz="4" w:space="0" w:color="auto"/>
              <w:left w:val="single" w:sz="4" w:space="0" w:color="auto"/>
              <w:bottom w:val="single" w:sz="4" w:space="0" w:color="auto"/>
              <w:right w:val="single" w:sz="4" w:space="0" w:color="auto"/>
            </w:tcBorders>
            <w:vAlign w:val="center"/>
          </w:tcPr>
          <w:p w14:paraId="34F7B64E" w14:textId="77777777" w:rsidR="00A860A0" w:rsidRPr="00E5113D" w:rsidRDefault="00A860A0" w:rsidP="003E3A26">
            <w:pPr>
              <w:rPr>
                <w:rFonts w:eastAsia="Calibri"/>
                <w:b/>
                <w:sz w:val="20"/>
              </w:rPr>
            </w:pPr>
          </w:p>
        </w:tc>
        <w:tc>
          <w:tcPr>
            <w:tcW w:w="535" w:type="pct"/>
            <w:tcBorders>
              <w:top w:val="single" w:sz="4" w:space="0" w:color="auto"/>
              <w:left w:val="single" w:sz="4" w:space="0" w:color="auto"/>
              <w:bottom w:val="single" w:sz="4" w:space="0" w:color="auto"/>
              <w:right w:val="single" w:sz="4" w:space="0" w:color="auto"/>
            </w:tcBorders>
            <w:vAlign w:val="center"/>
          </w:tcPr>
          <w:p w14:paraId="1E1996A5" w14:textId="77777777" w:rsidR="00A860A0" w:rsidRPr="00E5113D" w:rsidRDefault="00000000" w:rsidP="003E3A26">
            <w:pPr>
              <w:rPr>
                <w:rFonts w:eastAsia="Calibri"/>
                <w:b/>
                <w:sz w:val="20"/>
              </w:rPr>
            </w:pPr>
            <w:r w:rsidRPr="00E5113D">
              <w:rPr>
                <w:rFonts w:eastAsia="Calibri"/>
                <w:b/>
                <w:sz w:val="20"/>
              </w:rPr>
              <w:t>DFT in µm</w:t>
            </w:r>
          </w:p>
        </w:tc>
        <w:tc>
          <w:tcPr>
            <w:tcW w:w="651" w:type="pct"/>
            <w:tcBorders>
              <w:top w:val="single" w:sz="4" w:space="0" w:color="auto"/>
              <w:left w:val="single" w:sz="4" w:space="0" w:color="auto"/>
              <w:bottom w:val="single" w:sz="4" w:space="0" w:color="auto"/>
              <w:right w:val="single" w:sz="4" w:space="0" w:color="auto"/>
            </w:tcBorders>
            <w:vAlign w:val="center"/>
          </w:tcPr>
          <w:p w14:paraId="56B4F648" w14:textId="77777777" w:rsidR="00A860A0" w:rsidRPr="00E5113D" w:rsidRDefault="00000000" w:rsidP="003E3A26">
            <w:pPr>
              <w:jc w:val="center"/>
              <w:rPr>
                <w:rFonts w:eastAsia="Calibri"/>
                <w:b/>
                <w:sz w:val="20"/>
              </w:rPr>
            </w:pPr>
            <w:r w:rsidRPr="00E5113D">
              <w:rPr>
                <w:rFonts w:eastAsia="Calibri"/>
                <w:b/>
                <w:sz w:val="20"/>
              </w:rPr>
              <w:t>Int’l Paints</w:t>
            </w:r>
          </w:p>
        </w:tc>
        <w:tc>
          <w:tcPr>
            <w:tcW w:w="600" w:type="pct"/>
            <w:tcBorders>
              <w:top w:val="single" w:sz="4" w:space="0" w:color="auto"/>
              <w:left w:val="single" w:sz="4" w:space="0" w:color="auto"/>
              <w:bottom w:val="single" w:sz="4" w:space="0" w:color="auto"/>
              <w:right w:val="single" w:sz="4" w:space="0" w:color="auto"/>
            </w:tcBorders>
            <w:vAlign w:val="center"/>
          </w:tcPr>
          <w:p w14:paraId="775906CA" w14:textId="77777777" w:rsidR="00A860A0" w:rsidRPr="00E5113D" w:rsidRDefault="00000000" w:rsidP="003E3A26">
            <w:pPr>
              <w:jc w:val="center"/>
              <w:rPr>
                <w:rFonts w:eastAsia="Calibri"/>
                <w:b/>
                <w:sz w:val="20"/>
              </w:rPr>
            </w:pPr>
            <w:r w:rsidRPr="00E5113D">
              <w:rPr>
                <w:rFonts w:eastAsia="Calibri"/>
                <w:b/>
                <w:sz w:val="20"/>
              </w:rPr>
              <w:t>Dulux</w:t>
            </w:r>
          </w:p>
        </w:tc>
        <w:tc>
          <w:tcPr>
            <w:tcW w:w="650" w:type="pct"/>
            <w:tcBorders>
              <w:top w:val="single" w:sz="4" w:space="0" w:color="auto"/>
              <w:left w:val="single" w:sz="4" w:space="0" w:color="auto"/>
              <w:bottom w:val="single" w:sz="4" w:space="0" w:color="auto"/>
              <w:right w:val="single" w:sz="4" w:space="0" w:color="auto"/>
            </w:tcBorders>
            <w:vAlign w:val="center"/>
          </w:tcPr>
          <w:p w14:paraId="2D665D08" w14:textId="77777777" w:rsidR="00A860A0" w:rsidRPr="00E5113D" w:rsidRDefault="00000000" w:rsidP="003E3A26">
            <w:pPr>
              <w:jc w:val="center"/>
              <w:rPr>
                <w:rFonts w:eastAsia="Calibri"/>
                <w:b/>
                <w:sz w:val="20"/>
              </w:rPr>
            </w:pPr>
            <w:r w:rsidRPr="00E5113D">
              <w:rPr>
                <w:rFonts w:eastAsia="Calibri"/>
                <w:b/>
                <w:sz w:val="20"/>
              </w:rPr>
              <w:t>Jotun</w:t>
            </w:r>
          </w:p>
        </w:tc>
        <w:tc>
          <w:tcPr>
            <w:tcW w:w="650" w:type="pct"/>
            <w:tcBorders>
              <w:top w:val="single" w:sz="4" w:space="0" w:color="auto"/>
              <w:left w:val="single" w:sz="4" w:space="0" w:color="auto"/>
              <w:bottom w:val="single" w:sz="4" w:space="0" w:color="auto"/>
              <w:right w:val="single" w:sz="4" w:space="0" w:color="auto"/>
            </w:tcBorders>
            <w:vAlign w:val="center"/>
          </w:tcPr>
          <w:p w14:paraId="4B0BDA3E" w14:textId="77777777" w:rsidR="00A860A0" w:rsidRPr="00E5113D" w:rsidRDefault="00000000" w:rsidP="003E3A26">
            <w:pPr>
              <w:jc w:val="center"/>
              <w:rPr>
                <w:rFonts w:eastAsia="Calibri"/>
                <w:b/>
                <w:sz w:val="20"/>
              </w:rPr>
            </w:pPr>
            <w:r w:rsidRPr="00E5113D">
              <w:rPr>
                <w:rFonts w:eastAsia="Calibri"/>
                <w:b/>
                <w:sz w:val="20"/>
              </w:rPr>
              <w:t>PPG Industries</w:t>
            </w:r>
          </w:p>
        </w:tc>
        <w:tc>
          <w:tcPr>
            <w:tcW w:w="1160" w:type="pct"/>
            <w:tcBorders>
              <w:top w:val="single" w:sz="4" w:space="0" w:color="auto"/>
              <w:left w:val="single" w:sz="4" w:space="0" w:color="auto"/>
              <w:bottom w:val="single" w:sz="4" w:space="0" w:color="auto"/>
              <w:right w:val="single" w:sz="4" w:space="0" w:color="auto"/>
            </w:tcBorders>
            <w:vAlign w:val="center"/>
          </w:tcPr>
          <w:p w14:paraId="20C04A4D" w14:textId="77777777" w:rsidR="00A860A0" w:rsidRPr="00E5113D" w:rsidRDefault="00000000" w:rsidP="003E3A26">
            <w:pPr>
              <w:jc w:val="center"/>
              <w:rPr>
                <w:rFonts w:eastAsia="Calibri"/>
                <w:b/>
                <w:sz w:val="20"/>
              </w:rPr>
            </w:pPr>
            <w:r w:rsidRPr="00E5113D">
              <w:rPr>
                <w:rFonts w:eastAsia="Calibri"/>
                <w:b/>
                <w:sz w:val="20"/>
              </w:rPr>
              <w:t>Hempel</w:t>
            </w:r>
            <w:r>
              <w:rPr>
                <w:rFonts w:eastAsia="Calibri"/>
                <w:b/>
                <w:sz w:val="20"/>
              </w:rPr>
              <w:t>/ Wattyl</w:t>
            </w:r>
          </w:p>
          <w:p w14:paraId="0BEF3448" w14:textId="77777777" w:rsidR="00A860A0" w:rsidRPr="00E5113D" w:rsidRDefault="00A860A0" w:rsidP="003E3A26">
            <w:pPr>
              <w:jc w:val="center"/>
              <w:rPr>
                <w:rFonts w:eastAsia="Calibri"/>
                <w:b/>
                <w:sz w:val="20"/>
              </w:rPr>
            </w:pPr>
          </w:p>
        </w:tc>
      </w:tr>
      <w:tr w:rsidR="009838DF" w14:paraId="4712C94A" w14:textId="77777777" w:rsidTr="003E3A26">
        <w:trPr>
          <w:cantSplit/>
        </w:trPr>
        <w:tc>
          <w:tcPr>
            <w:tcW w:w="5000" w:type="pct"/>
            <w:gridSpan w:val="7"/>
            <w:tcBorders>
              <w:top w:val="single" w:sz="4" w:space="0" w:color="auto"/>
              <w:left w:val="single" w:sz="4" w:space="0" w:color="auto"/>
              <w:bottom w:val="single" w:sz="4" w:space="0" w:color="auto"/>
              <w:right w:val="single" w:sz="4" w:space="0" w:color="auto"/>
            </w:tcBorders>
            <w:vAlign w:val="center"/>
          </w:tcPr>
          <w:p w14:paraId="351022C6" w14:textId="77777777" w:rsidR="00A860A0" w:rsidRPr="00E5113D" w:rsidRDefault="00000000" w:rsidP="003E3A26">
            <w:pPr>
              <w:rPr>
                <w:rFonts w:eastAsia="Calibri"/>
                <w:b/>
                <w:sz w:val="20"/>
              </w:rPr>
            </w:pPr>
            <w:r w:rsidRPr="00E5113D">
              <w:rPr>
                <w:rFonts w:eastAsia="Calibri"/>
                <w:b/>
                <w:sz w:val="20"/>
              </w:rPr>
              <w:t>1</w:t>
            </w:r>
            <w:r w:rsidRPr="00E5113D">
              <w:rPr>
                <w:rFonts w:eastAsia="Calibri"/>
                <w:b/>
                <w:sz w:val="20"/>
                <w:vertAlign w:val="superscript"/>
              </w:rPr>
              <w:t>st</w:t>
            </w:r>
            <w:r w:rsidRPr="00E5113D">
              <w:rPr>
                <w:rFonts w:eastAsia="Calibri"/>
                <w:b/>
                <w:sz w:val="20"/>
              </w:rPr>
              <w:t xml:space="preserve"> Coat</w:t>
            </w:r>
          </w:p>
        </w:tc>
      </w:tr>
      <w:tr w:rsidR="009838DF" w14:paraId="27576BF9" w14:textId="77777777" w:rsidTr="003E3A26">
        <w:trPr>
          <w:cantSplit/>
        </w:trPr>
        <w:tc>
          <w:tcPr>
            <w:tcW w:w="754" w:type="pct"/>
            <w:tcBorders>
              <w:top w:val="single" w:sz="4" w:space="0" w:color="auto"/>
              <w:left w:val="single" w:sz="4" w:space="0" w:color="auto"/>
              <w:bottom w:val="single" w:sz="4" w:space="0" w:color="auto"/>
              <w:right w:val="single" w:sz="4" w:space="0" w:color="auto"/>
            </w:tcBorders>
            <w:vAlign w:val="center"/>
          </w:tcPr>
          <w:p w14:paraId="36C10109" w14:textId="77777777" w:rsidR="00A860A0" w:rsidRPr="00E5113D" w:rsidRDefault="00000000" w:rsidP="003E3A26">
            <w:pPr>
              <w:rPr>
                <w:rFonts w:eastAsia="Calibri"/>
                <w:sz w:val="20"/>
              </w:rPr>
            </w:pPr>
            <w:r w:rsidRPr="00E5113D">
              <w:rPr>
                <w:rFonts w:eastAsia="Calibri"/>
                <w:sz w:val="20"/>
              </w:rPr>
              <w:t>Epoxy Mastic</w:t>
            </w:r>
          </w:p>
        </w:tc>
        <w:tc>
          <w:tcPr>
            <w:tcW w:w="535" w:type="pct"/>
            <w:tcBorders>
              <w:top w:val="single" w:sz="4" w:space="0" w:color="auto"/>
              <w:left w:val="single" w:sz="4" w:space="0" w:color="auto"/>
              <w:bottom w:val="single" w:sz="4" w:space="0" w:color="auto"/>
              <w:right w:val="single" w:sz="4" w:space="0" w:color="auto"/>
            </w:tcBorders>
            <w:vAlign w:val="center"/>
          </w:tcPr>
          <w:p w14:paraId="2551985A" w14:textId="77777777" w:rsidR="00A860A0" w:rsidRPr="00E5113D" w:rsidRDefault="00000000" w:rsidP="003E3A26">
            <w:pPr>
              <w:rPr>
                <w:rFonts w:eastAsia="Calibri"/>
                <w:sz w:val="20"/>
              </w:rPr>
            </w:pPr>
            <w:r w:rsidRPr="00E5113D">
              <w:rPr>
                <w:rFonts w:eastAsia="Calibri"/>
                <w:sz w:val="20"/>
              </w:rPr>
              <w:t>75-100</w:t>
            </w:r>
          </w:p>
        </w:tc>
        <w:tc>
          <w:tcPr>
            <w:tcW w:w="651" w:type="pct"/>
            <w:tcBorders>
              <w:top w:val="single" w:sz="4" w:space="0" w:color="auto"/>
              <w:left w:val="single" w:sz="4" w:space="0" w:color="auto"/>
              <w:bottom w:val="single" w:sz="4" w:space="0" w:color="auto"/>
              <w:right w:val="single" w:sz="4" w:space="0" w:color="auto"/>
            </w:tcBorders>
            <w:vAlign w:val="center"/>
          </w:tcPr>
          <w:p w14:paraId="464E859E" w14:textId="77777777" w:rsidR="00A860A0" w:rsidRPr="00E5113D" w:rsidRDefault="00000000" w:rsidP="003E3A26">
            <w:pPr>
              <w:jc w:val="center"/>
              <w:rPr>
                <w:rFonts w:eastAsia="Calibri"/>
                <w:sz w:val="20"/>
              </w:rPr>
            </w:pPr>
            <w:proofErr w:type="spellStart"/>
            <w:r w:rsidRPr="00E5113D">
              <w:rPr>
                <w:rFonts w:eastAsia="Calibri"/>
                <w:sz w:val="20"/>
              </w:rPr>
              <w:t>Interplus</w:t>
            </w:r>
            <w:proofErr w:type="spellEnd"/>
            <w:r w:rsidRPr="00E5113D">
              <w:rPr>
                <w:rFonts w:eastAsia="Calibri"/>
                <w:sz w:val="20"/>
              </w:rPr>
              <w:t xml:space="preserve"> 356</w:t>
            </w:r>
          </w:p>
        </w:tc>
        <w:tc>
          <w:tcPr>
            <w:tcW w:w="600" w:type="pct"/>
            <w:tcBorders>
              <w:top w:val="single" w:sz="4" w:space="0" w:color="auto"/>
              <w:left w:val="single" w:sz="4" w:space="0" w:color="auto"/>
              <w:bottom w:val="single" w:sz="4" w:space="0" w:color="auto"/>
              <w:right w:val="single" w:sz="4" w:space="0" w:color="auto"/>
            </w:tcBorders>
            <w:vAlign w:val="center"/>
          </w:tcPr>
          <w:p w14:paraId="4D68DED5" w14:textId="77777777" w:rsidR="00A860A0" w:rsidRPr="00E5113D" w:rsidRDefault="00000000" w:rsidP="003E3A26">
            <w:pPr>
              <w:jc w:val="center"/>
              <w:rPr>
                <w:rFonts w:eastAsia="Calibri"/>
                <w:sz w:val="20"/>
              </w:rPr>
            </w:pPr>
            <w:proofErr w:type="spellStart"/>
            <w:r w:rsidRPr="00E5113D">
              <w:rPr>
                <w:rFonts w:eastAsia="Calibri"/>
                <w:sz w:val="20"/>
              </w:rPr>
              <w:t>Durebild</w:t>
            </w:r>
            <w:proofErr w:type="spellEnd"/>
            <w:r w:rsidRPr="00E5113D">
              <w:rPr>
                <w:rFonts w:eastAsia="Calibri"/>
                <w:sz w:val="20"/>
              </w:rPr>
              <w:t xml:space="preserve"> STE</w:t>
            </w:r>
          </w:p>
        </w:tc>
        <w:tc>
          <w:tcPr>
            <w:tcW w:w="650" w:type="pct"/>
            <w:tcBorders>
              <w:top w:val="single" w:sz="4" w:space="0" w:color="auto"/>
              <w:left w:val="single" w:sz="4" w:space="0" w:color="auto"/>
              <w:bottom w:val="single" w:sz="4" w:space="0" w:color="auto"/>
              <w:right w:val="single" w:sz="4" w:space="0" w:color="auto"/>
            </w:tcBorders>
            <w:vAlign w:val="center"/>
          </w:tcPr>
          <w:p w14:paraId="4B396273" w14:textId="77777777" w:rsidR="00A860A0" w:rsidRPr="00E5113D" w:rsidRDefault="00000000" w:rsidP="003E3A26">
            <w:pPr>
              <w:jc w:val="center"/>
              <w:rPr>
                <w:rFonts w:eastAsia="Calibri"/>
                <w:sz w:val="20"/>
              </w:rPr>
            </w:pPr>
            <w:proofErr w:type="spellStart"/>
            <w:r w:rsidRPr="00E5113D">
              <w:rPr>
                <w:rFonts w:eastAsia="Calibri"/>
                <w:sz w:val="20"/>
              </w:rPr>
              <w:t>Jotamastic</w:t>
            </w:r>
            <w:proofErr w:type="spellEnd"/>
            <w:r w:rsidRPr="00E5113D">
              <w:rPr>
                <w:rFonts w:eastAsia="Calibri"/>
                <w:sz w:val="20"/>
              </w:rPr>
              <w:t xml:space="preserve"> 90</w:t>
            </w:r>
          </w:p>
        </w:tc>
        <w:tc>
          <w:tcPr>
            <w:tcW w:w="650" w:type="pct"/>
            <w:tcBorders>
              <w:top w:val="single" w:sz="4" w:space="0" w:color="auto"/>
              <w:left w:val="single" w:sz="4" w:space="0" w:color="auto"/>
              <w:bottom w:val="single" w:sz="4" w:space="0" w:color="auto"/>
              <w:right w:val="single" w:sz="4" w:space="0" w:color="auto"/>
            </w:tcBorders>
            <w:vAlign w:val="center"/>
          </w:tcPr>
          <w:p w14:paraId="7382C425" w14:textId="77777777" w:rsidR="00A860A0" w:rsidRPr="00E5113D" w:rsidRDefault="00000000" w:rsidP="003E3A26">
            <w:pPr>
              <w:jc w:val="center"/>
              <w:rPr>
                <w:rFonts w:eastAsia="Calibri"/>
                <w:sz w:val="20"/>
              </w:rPr>
            </w:pPr>
            <w:proofErr w:type="spellStart"/>
            <w:r w:rsidRPr="00E5113D">
              <w:rPr>
                <w:rFonts w:eastAsia="Calibri"/>
                <w:sz w:val="20"/>
              </w:rPr>
              <w:t>Amerlock</w:t>
            </w:r>
            <w:proofErr w:type="spellEnd"/>
            <w:r w:rsidRPr="00E5113D">
              <w:rPr>
                <w:rFonts w:eastAsia="Calibri"/>
                <w:sz w:val="20"/>
              </w:rPr>
              <w:t xml:space="preserve"> 400</w:t>
            </w:r>
          </w:p>
        </w:tc>
        <w:tc>
          <w:tcPr>
            <w:tcW w:w="1160" w:type="pct"/>
            <w:tcBorders>
              <w:top w:val="single" w:sz="4" w:space="0" w:color="auto"/>
              <w:left w:val="single" w:sz="4" w:space="0" w:color="auto"/>
              <w:bottom w:val="single" w:sz="4" w:space="0" w:color="auto"/>
              <w:right w:val="single" w:sz="4" w:space="0" w:color="auto"/>
            </w:tcBorders>
            <w:vAlign w:val="center"/>
          </w:tcPr>
          <w:p w14:paraId="7AABAEA2" w14:textId="77777777" w:rsidR="00A860A0" w:rsidRPr="00E5113D" w:rsidRDefault="00000000" w:rsidP="003E3A26">
            <w:pPr>
              <w:jc w:val="center"/>
              <w:rPr>
                <w:rFonts w:eastAsia="Calibri"/>
                <w:sz w:val="20"/>
              </w:rPr>
            </w:pPr>
            <w:proofErr w:type="spellStart"/>
            <w:r w:rsidRPr="00E5113D">
              <w:rPr>
                <w:rFonts w:eastAsia="Calibri"/>
                <w:sz w:val="20"/>
              </w:rPr>
              <w:t>Hempadur</w:t>
            </w:r>
            <w:proofErr w:type="spellEnd"/>
            <w:r w:rsidRPr="00E5113D">
              <w:rPr>
                <w:rFonts w:eastAsia="Calibri"/>
                <w:sz w:val="20"/>
              </w:rPr>
              <w:t xml:space="preserve"> Quattro </w:t>
            </w:r>
          </w:p>
        </w:tc>
      </w:tr>
      <w:tr w:rsidR="009838DF" w14:paraId="2D97A3AB" w14:textId="77777777" w:rsidTr="003E3A26">
        <w:trPr>
          <w:cantSplit/>
        </w:trPr>
        <w:tc>
          <w:tcPr>
            <w:tcW w:w="5000" w:type="pct"/>
            <w:gridSpan w:val="7"/>
            <w:tcBorders>
              <w:top w:val="single" w:sz="4" w:space="0" w:color="auto"/>
              <w:left w:val="single" w:sz="4" w:space="0" w:color="auto"/>
              <w:bottom w:val="single" w:sz="4" w:space="0" w:color="auto"/>
              <w:right w:val="single" w:sz="4" w:space="0" w:color="auto"/>
            </w:tcBorders>
            <w:vAlign w:val="center"/>
          </w:tcPr>
          <w:p w14:paraId="5FD5F151" w14:textId="77777777" w:rsidR="00A860A0" w:rsidRPr="00E5113D" w:rsidRDefault="00000000" w:rsidP="003E3A26">
            <w:pPr>
              <w:rPr>
                <w:rFonts w:eastAsia="Calibri"/>
                <w:sz w:val="20"/>
              </w:rPr>
            </w:pPr>
            <w:r w:rsidRPr="00E5113D">
              <w:rPr>
                <w:rFonts w:eastAsia="Calibri"/>
                <w:b/>
                <w:sz w:val="20"/>
              </w:rPr>
              <w:t>2</w:t>
            </w:r>
            <w:r w:rsidRPr="00E5113D">
              <w:rPr>
                <w:rFonts w:eastAsia="Calibri"/>
                <w:b/>
                <w:sz w:val="20"/>
                <w:vertAlign w:val="superscript"/>
              </w:rPr>
              <w:t>nd</w:t>
            </w:r>
            <w:r w:rsidRPr="00E5113D">
              <w:rPr>
                <w:rFonts w:eastAsia="Calibri"/>
                <w:b/>
                <w:sz w:val="20"/>
              </w:rPr>
              <w:t xml:space="preserve"> Coat</w:t>
            </w:r>
          </w:p>
        </w:tc>
      </w:tr>
      <w:tr w:rsidR="009838DF" w14:paraId="2F30FD0B" w14:textId="77777777" w:rsidTr="003E3A26">
        <w:trPr>
          <w:cantSplit/>
        </w:trPr>
        <w:tc>
          <w:tcPr>
            <w:tcW w:w="754" w:type="pct"/>
            <w:tcBorders>
              <w:top w:val="single" w:sz="4" w:space="0" w:color="auto"/>
              <w:left w:val="single" w:sz="4" w:space="0" w:color="auto"/>
              <w:bottom w:val="single" w:sz="4" w:space="0" w:color="auto"/>
              <w:right w:val="single" w:sz="4" w:space="0" w:color="auto"/>
            </w:tcBorders>
            <w:vAlign w:val="center"/>
          </w:tcPr>
          <w:p w14:paraId="2D6E9889" w14:textId="77777777" w:rsidR="00A860A0" w:rsidRPr="00E5113D" w:rsidRDefault="00000000" w:rsidP="003E3A26">
            <w:pPr>
              <w:rPr>
                <w:rFonts w:eastAsia="Calibri"/>
                <w:sz w:val="20"/>
              </w:rPr>
            </w:pPr>
            <w:r w:rsidRPr="00E5113D">
              <w:rPr>
                <w:rFonts w:eastAsia="Calibri"/>
                <w:sz w:val="20"/>
              </w:rPr>
              <w:t>Intermediate</w:t>
            </w:r>
          </w:p>
          <w:p w14:paraId="06DE8934" w14:textId="77777777" w:rsidR="00A860A0" w:rsidRPr="00E5113D" w:rsidRDefault="00000000" w:rsidP="003E3A26">
            <w:pPr>
              <w:rPr>
                <w:rFonts w:eastAsia="Calibri"/>
                <w:sz w:val="20"/>
              </w:rPr>
            </w:pPr>
            <w:r w:rsidRPr="00E5113D">
              <w:rPr>
                <w:rFonts w:eastAsia="Calibri"/>
                <w:sz w:val="20"/>
              </w:rPr>
              <w:t>Epoxy Mastic</w:t>
            </w:r>
          </w:p>
        </w:tc>
        <w:tc>
          <w:tcPr>
            <w:tcW w:w="535" w:type="pct"/>
            <w:tcBorders>
              <w:top w:val="single" w:sz="4" w:space="0" w:color="auto"/>
              <w:left w:val="single" w:sz="4" w:space="0" w:color="auto"/>
              <w:bottom w:val="single" w:sz="4" w:space="0" w:color="auto"/>
              <w:right w:val="single" w:sz="4" w:space="0" w:color="auto"/>
            </w:tcBorders>
            <w:vAlign w:val="center"/>
          </w:tcPr>
          <w:p w14:paraId="224243AB" w14:textId="77777777" w:rsidR="00A860A0" w:rsidRPr="00E5113D" w:rsidRDefault="00000000" w:rsidP="003E3A26">
            <w:pPr>
              <w:rPr>
                <w:rFonts w:eastAsia="Calibri"/>
                <w:sz w:val="20"/>
              </w:rPr>
            </w:pPr>
            <w:r w:rsidRPr="00E5113D">
              <w:rPr>
                <w:rFonts w:eastAsia="Calibri"/>
                <w:sz w:val="20"/>
              </w:rPr>
              <w:t>75-100</w:t>
            </w:r>
          </w:p>
        </w:tc>
        <w:tc>
          <w:tcPr>
            <w:tcW w:w="651" w:type="pct"/>
            <w:tcBorders>
              <w:top w:val="single" w:sz="4" w:space="0" w:color="auto"/>
              <w:left w:val="single" w:sz="4" w:space="0" w:color="auto"/>
              <w:bottom w:val="single" w:sz="4" w:space="0" w:color="auto"/>
              <w:right w:val="single" w:sz="4" w:space="0" w:color="auto"/>
            </w:tcBorders>
            <w:vAlign w:val="center"/>
          </w:tcPr>
          <w:p w14:paraId="632ABE4D" w14:textId="77777777" w:rsidR="00A860A0" w:rsidRPr="00E5113D" w:rsidRDefault="00000000" w:rsidP="003E3A26">
            <w:pPr>
              <w:jc w:val="center"/>
              <w:rPr>
                <w:rFonts w:eastAsia="Calibri"/>
                <w:sz w:val="20"/>
              </w:rPr>
            </w:pPr>
            <w:proofErr w:type="spellStart"/>
            <w:r w:rsidRPr="00E5113D">
              <w:rPr>
                <w:rFonts w:eastAsia="Calibri"/>
                <w:sz w:val="20"/>
              </w:rPr>
              <w:t>Interplus</w:t>
            </w:r>
            <w:proofErr w:type="spellEnd"/>
            <w:r w:rsidRPr="00E5113D">
              <w:rPr>
                <w:rFonts w:eastAsia="Calibri"/>
                <w:sz w:val="20"/>
              </w:rPr>
              <w:t xml:space="preserve"> 356</w:t>
            </w:r>
          </w:p>
        </w:tc>
        <w:tc>
          <w:tcPr>
            <w:tcW w:w="600" w:type="pct"/>
            <w:tcBorders>
              <w:top w:val="single" w:sz="4" w:space="0" w:color="auto"/>
              <w:left w:val="single" w:sz="4" w:space="0" w:color="auto"/>
              <w:bottom w:val="single" w:sz="4" w:space="0" w:color="auto"/>
              <w:right w:val="single" w:sz="4" w:space="0" w:color="auto"/>
            </w:tcBorders>
            <w:vAlign w:val="center"/>
          </w:tcPr>
          <w:p w14:paraId="79D37F3D" w14:textId="77777777" w:rsidR="00A860A0" w:rsidRPr="00E5113D" w:rsidRDefault="00000000" w:rsidP="003E3A26">
            <w:pPr>
              <w:jc w:val="center"/>
              <w:rPr>
                <w:rFonts w:eastAsia="Calibri"/>
                <w:sz w:val="20"/>
              </w:rPr>
            </w:pPr>
            <w:proofErr w:type="spellStart"/>
            <w:r w:rsidRPr="00E5113D">
              <w:rPr>
                <w:rFonts w:eastAsia="Calibri"/>
                <w:sz w:val="20"/>
              </w:rPr>
              <w:t>Durebild</w:t>
            </w:r>
            <w:proofErr w:type="spellEnd"/>
            <w:r w:rsidRPr="00E5113D">
              <w:rPr>
                <w:rFonts w:eastAsia="Calibri"/>
                <w:sz w:val="20"/>
              </w:rPr>
              <w:t xml:space="preserve"> STE</w:t>
            </w:r>
          </w:p>
        </w:tc>
        <w:tc>
          <w:tcPr>
            <w:tcW w:w="650" w:type="pct"/>
            <w:tcBorders>
              <w:top w:val="single" w:sz="4" w:space="0" w:color="auto"/>
              <w:left w:val="single" w:sz="4" w:space="0" w:color="auto"/>
              <w:bottom w:val="single" w:sz="4" w:space="0" w:color="auto"/>
              <w:right w:val="single" w:sz="4" w:space="0" w:color="auto"/>
            </w:tcBorders>
            <w:vAlign w:val="center"/>
          </w:tcPr>
          <w:p w14:paraId="41C53D3F" w14:textId="77777777" w:rsidR="00A860A0" w:rsidRPr="00E5113D" w:rsidRDefault="00000000" w:rsidP="003E3A26">
            <w:pPr>
              <w:jc w:val="center"/>
              <w:rPr>
                <w:rFonts w:eastAsia="Calibri"/>
                <w:sz w:val="20"/>
              </w:rPr>
            </w:pPr>
            <w:proofErr w:type="spellStart"/>
            <w:r w:rsidRPr="00E5113D">
              <w:rPr>
                <w:rFonts w:eastAsia="Calibri"/>
                <w:sz w:val="20"/>
              </w:rPr>
              <w:t>Jotamastic</w:t>
            </w:r>
            <w:proofErr w:type="spellEnd"/>
            <w:r w:rsidRPr="00E5113D">
              <w:rPr>
                <w:rFonts w:eastAsia="Calibri"/>
                <w:sz w:val="20"/>
              </w:rPr>
              <w:t xml:space="preserve"> 90</w:t>
            </w:r>
          </w:p>
        </w:tc>
        <w:tc>
          <w:tcPr>
            <w:tcW w:w="650" w:type="pct"/>
            <w:tcBorders>
              <w:top w:val="single" w:sz="4" w:space="0" w:color="auto"/>
              <w:left w:val="single" w:sz="4" w:space="0" w:color="auto"/>
              <w:bottom w:val="single" w:sz="4" w:space="0" w:color="auto"/>
              <w:right w:val="single" w:sz="4" w:space="0" w:color="auto"/>
            </w:tcBorders>
            <w:vAlign w:val="center"/>
          </w:tcPr>
          <w:p w14:paraId="46CB7DEA" w14:textId="77777777" w:rsidR="00A860A0" w:rsidRPr="00E5113D" w:rsidRDefault="00000000" w:rsidP="003E3A26">
            <w:pPr>
              <w:jc w:val="center"/>
              <w:rPr>
                <w:rFonts w:eastAsia="Calibri"/>
                <w:sz w:val="20"/>
              </w:rPr>
            </w:pPr>
            <w:proofErr w:type="spellStart"/>
            <w:r w:rsidRPr="00E5113D">
              <w:rPr>
                <w:rFonts w:eastAsia="Calibri"/>
                <w:sz w:val="20"/>
              </w:rPr>
              <w:t>Amerlock</w:t>
            </w:r>
            <w:proofErr w:type="spellEnd"/>
            <w:r w:rsidRPr="00E5113D">
              <w:rPr>
                <w:rFonts w:eastAsia="Calibri"/>
                <w:sz w:val="20"/>
              </w:rPr>
              <w:t xml:space="preserve"> 400</w:t>
            </w:r>
          </w:p>
        </w:tc>
        <w:tc>
          <w:tcPr>
            <w:tcW w:w="1160" w:type="pct"/>
            <w:tcBorders>
              <w:top w:val="single" w:sz="4" w:space="0" w:color="auto"/>
              <w:left w:val="single" w:sz="4" w:space="0" w:color="auto"/>
              <w:bottom w:val="single" w:sz="4" w:space="0" w:color="auto"/>
              <w:right w:val="single" w:sz="4" w:space="0" w:color="auto"/>
            </w:tcBorders>
            <w:vAlign w:val="center"/>
          </w:tcPr>
          <w:p w14:paraId="07AA66A8" w14:textId="77777777" w:rsidR="00A860A0" w:rsidRPr="00E5113D" w:rsidRDefault="00000000" w:rsidP="003E3A26">
            <w:pPr>
              <w:jc w:val="center"/>
              <w:rPr>
                <w:rFonts w:eastAsia="Calibri"/>
                <w:sz w:val="20"/>
              </w:rPr>
            </w:pPr>
            <w:proofErr w:type="spellStart"/>
            <w:r w:rsidRPr="00E5113D">
              <w:rPr>
                <w:rFonts w:eastAsia="Calibri"/>
                <w:sz w:val="20"/>
              </w:rPr>
              <w:t>Hempadur</w:t>
            </w:r>
            <w:proofErr w:type="spellEnd"/>
            <w:r w:rsidRPr="00E5113D">
              <w:rPr>
                <w:rFonts w:eastAsia="Calibri"/>
                <w:sz w:val="20"/>
              </w:rPr>
              <w:t xml:space="preserve"> Quattro</w:t>
            </w:r>
          </w:p>
        </w:tc>
      </w:tr>
      <w:tr w:rsidR="009838DF" w14:paraId="11B009BC" w14:textId="77777777" w:rsidTr="003E3A26">
        <w:trPr>
          <w:cantSplit/>
        </w:trPr>
        <w:tc>
          <w:tcPr>
            <w:tcW w:w="5000" w:type="pct"/>
            <w:gridSpan w:val="7"/>
            <w:tcBorders>
              <w:top w:val="single" w:sz="4" w:space="0" w:color="auto"/>
              <w:left w:val="single" w:sz="4" w:space="0" w:color="auto"/>
              <w:bottom w:val="single" w:sz="4" w:space="0" w:color="auto"/>
              <w:right w:val="single" w:sz="4" w:space="0" w:color="auto"/>
            </w:tcBorders>
            <w:vAlign w:val="center"/>
          </w:tcPr>
          <w:p w14:paraId="056869D0" w14:textId="77777777" w:rsidR="00A860A0" w:rsidRPr="00E5113D" w:rsidRDefault="00000000" w:rsidP="003E3A26">
            <w:pPr>
              <w:rPr>
                <w:rFonts w:eastAsia="Calibri"/>
                <w:sz w:val="20"/>
              </w:rPr>
            </w:pPr>
            <w:r w:rsidRPr="00E5113D">
              <w:rPr>
                <w:rFonts w:eastAsia="Calibri"/>
                <w:b/>
                <w:sz w:val="20"/>
              </w:rPr>
              <w:t xml:space="preserve">Optional </w:t>
            </w:r>
            <w:proofErr w:type="gramStart"/>
            <w:r w:rsidRPr="00E5113D">
              <w:rPr>
                <w:rFonts w:eastAsia="Calibri"/>
                <w:b/>
                <w:sz w:val="20"/>
              </w:rPr>
              <w:t>Top Coat</w:t>
            </w:r>
            <w:proofErr w:type="gramEnd"/>
          </w:p>
        </w:tc>
      </w:tr>
      <w:tr w:rsidR="009838DF" w14:paraId="6D45C90E" w14:textId="77777777" w:rsidTr="003E3A26">
        <w:trPr>
          <w:cantSplit/>
        </w:trPr>
        <w:tc>
          <w:tcPr>
            <w:tcW w:w="754" w:type="pct"/>
            <w:tcBorders>
              <w:top w:val="single" w:sz="4" w:space="0" w:color="auto"/>
              <w:left w:val="single" w:sz="4" w:space="0" w:color="auto"/>
              <w:bottom w:val="single" w:sz="4" w:space="0" w:color="auto"/>
              <w:right w:val="single" w:sz="4" w:space="0" w:color="auto"/>
            </w:tcBorders>
            <w:vAlign w:val="center"/>
          </w:tcPr>
          <w:p w14:paraId="29723B7A" w14:textId="77777777" w:rsidR="00A860A0" w:rsidRPr="00E5113D" w:rsidRDefault="00000000" w:rsidP="003E3A26">
            <w:pPr>
              <w:rPr>
                <w:rFonts w:eastAsia="Calibri"/>
                <w:sz w:val="20"/>
              </w:rPr>
            </w:pPr>
            <w:r w:rsidRPr="00E5113D">
              <w:rPr>
                <w:rFonts w:eastAsia="Calibri"/>
                <w:sz w:val="20"/>
              </w:rPr>
              <w:t>Finish Coat</w:t>
            </w:r>
          </w:p>
          <w:p w14:paraId="1E608A6B" w14:textId="77777777" w:rsidR="00A860A0" w:rsidRPr="00E5113D" w:rsidRDefault="00000000" w:rsidP="003E3A26">
            <w:pPr>
              <w:rPr>
                <w:rFonts w:eastAsia="Calibri"/>
                <w:sz w:val="20"/>
              </w:rPr>
            </w:pPr>
            <w:r w:rsidRPr="00E5113D">
              <w:rPr>
                <w:rFonts w:eastAsia="Calibri"/>
                <w:sz w:val="20"/>
              </w:rPr>
              <w:t>Polyurethane</w:t>
            </w:r>
          </w:p>
        </w:tc>
        <w:tc>
          <w:tcPr>
            <w:tcW w:w="535" w:type="pct"/>
            <w:tcBorders>
              <w:top w:val="single" w:sz="4" w:space="0" w:color="auto"/>
              <w:left w:val="single" w:sz="4" w:space="0" w:color="auto"/>
              <w:bottom w:val="single" w:sz="4" w:space="0" w:color="auto"/>
              <w:right w:val="single" w:sz="4" w:space="0" w:color="auto"/>
            </w:tcBorders>
            <w:vAlign w:val="center"/>
          </w:tcPr>
          <w:p w14:paraId="78AAEF34" w14:textId="77777777" w:rsidR="00A860A0" w:rsidRPr="00E5113D" w:rsidRDefault="00000000" w:rsidP="003E3A26">
            <w:pPr>
              <w:rPr>
                <w:rFonts w:eastAsia="Calibri"/>
                <w:sz w:val="20"/>
              </w:rPr>
            </w:pPr>
            <w:r w:rsidRPr="00E5113D">
              <w:rPr>
                <w:rFonts w:eastAsia="Calibri"/>
                <w:sz w:val="20"/>
              </w:rPr>
              <w:t>75</w:t>
            </w:r>
          </w:p>
        </w:tc>
        <w:tc>
          <w:tcPr>
            <w:tcW w:w="651" w:type="pct"/>
            <w:tcBorders>
              <w:top w:val="single" w:sz="4" w:space="0" w:color="auto"/>
              <w:left w:val="single" w:sz="4" w:space="0" w:color="auto"/>
              <w:bottom w:val="single" w:sz="4" w:space="0" w:color="auto"/>
              <w:right w:val="single" w:sz="4" w:space="0" w:color="auto"/>
            </w:tcBorders>
            <w:vAlign w:val="center"/>
          </w:tcPr>
          <w:p w14:paraId="50A790E8" w14:textId="77777777" w:rsidR="00A860A0" w:rsidRPr="00E5113D" w:rsidRDefault="00000000" w:rsidP="003E3A26">
            <w:pPr>
              <w:jc w:val="center"/>
              <w:rPr>
                <w:rFonts w:eastAsia="Calibri"/>
                <w:sz w:val="20"/>
              </w:rPr>
            </w:pPr>
            <w:proofErr w:type="spellStart"/>
            <w:r w:rsidRPr="00E5113D">
              <w:rPr>
                <w:rFonts w:eastAsia="Calibri"/>
                <w:sz w:val="20"/>
              </w:rPr>
              <w:t>Interthane</w:t>
            </w:r>
            <w:proofErr w:type="spellEnd"/>
            <w:r w:rsidRPr="00E5113D">
              <w:rPr>
                <w:rFonts w:eastAsia="Calibri"/>
                <w:sz w:val="20"/>
              </w:rPr>
              <w:t xml:space="preserve"> 990</w:t>
            </w:r>
          </w:p>
        </w:tc>
        <w:tc>
          <w:tcPr>
            <w:tcW w:w="600" w:type="pct"/>
            <w:tcBorders>
              <w:top w:val="single" w:sz="4" w:space="0" w:color="auto"/>
              <w:left w:val="single" w:sz="4" w:space="0" w:color="auto"/>
              <w:bottom w:val="single" w:sz="4" w:space="0" w:color="auto"/>
              <w:right w:val="single" w:sz="4" w:space="0" w:color="auto"/>
            </w:tcBorders>
            <w:vAlign w:val="center"/>
          </w:tcPr>
          <w:p w14:paraId="476EE73A" w14:textId="77777777" w:rsidR="00A860A0" w:rsidRPr="00E5113D" w:rsidRDefault="00000000" w:rsidP="003E3A26">
            <w:pPr>
              <w:jc w:val="center"/>
              <w:rPr>
                <w:rFonts w:eastAsia="Calibri"/>
                <w:sz w:val="20"/>
              </w:rPr>
            </w:pPr>
            <w:proofErr w:type="spellStart"/>
            <w:r w:rsidRPr="00E5113D">
              <w:rPr>
                <w:rFonts w:eastAsia="Calibri"/>
                <w:sz w:val="20"/>
              </w:rPr>
              <w:t>Weathermax</w:t>
            </w:r>
            <w:proofErr w:type="spellEnd"/>
            <w:r w:rsidRPr="00E5113D">
              <w:rPr>
                <w:rFonts w:eastAsia="Calibri"/>
                <w:sz w:val="20"/>
              </w:rPr>
              <w:t xml:space="preserve"> HBR</w:t>
            </w:r>
          </w:p>
        </w:tc>
        <w:tc>
          <w:tcPr>
            <w:tcW w:w="650" w:type="pct"/>
            <w:tcBorders>
              <w:top w:val="single" w:sz="4" w:space="0" w:color="auto"/>
              <w:left w:val="single" w:sz="4" w:space="0" w:color="auto"/>
              <w:bottom w:val="single" w:sz="4" w:space="0" w:color="auto"/>
              <w:right w:val="single" w:sz="4" w:space="0" w:color="auto"/>
            </w:tcBorders>
            <w:vAlign w:val="center"/>
          </w:tcPr>
          <w:p w14:paraId="04A978D6" w14:textId="77777777" w:rsidR="00A860A0" w:rsidRPr="00E5113D" w:rsidRDefault="00000000" w:rsidP="003E3A26">
            <w:pPr>
              <w:jc w:val="center"/>
              <w:rPr>
                <w:rFonts w:eastAsia="Calibri"/>
                <w:sz w:val="20"/>
              </w:rPr>
            </w:pPr>
            <w:r w:rsidRPr="00E5113D">
              <w:rPr>
                <w:rFonts w:eastAsia="Calibri"/>
                <w:sz w:val="20"/>
              </w:rPr>
              <w:t>Hardtop Flexi</w:t>
            </w:r>
          </w:p>
        </w:tc>
        <w:tc>
          <w:tcPr>
            <w:tcW w:w="650" w:type="pct"/>
            <w:tcBorders>
              <w:top w:val="single" w:sz="4" w:space="0" w:color="auto"/>
              <w:left w:val="single" w:sz="4" w:space="0" w:color="auto"/>
              <w:bottom w:val="single" w:sz="4" w:space="0" w:color="auto"/>
              <w:right w:val="single" w:sz="4" w:space="0" w:color="auto"/>
            </w:tcBorders>
            <w:vAlign w:val="center"/>
          </w:tcPr>
          <w:p w14:paraId="748D5845" w14:textId="77777777" w:rsidR="00A860A0" w:rsidRPr="00E5113D" w:rsidRDefault="00000000" w:rsidP="003E3A26">
            <w:pPr>
              <w:jc w:val="center"/>
              <w:rPr>
                <w:rFonts w:eastAsia="Calibri"/>
                <w:sz w:val="20"/>
              </w:rPr>
            </w:pPr>
            <w:proofErr w:type="spellStart"/>
            <w:r w:rsidRPr="00E5113D">
              <w:rPr>
                <w:rFonts w:eastAsia="Calibri"/>
                <w:sz w:val="20"/>
              </w:rPr>
              <w:t>Amershield</w:t>
            </w:r>
            <w:proofErr w:type="spellEnd"/>
          </w:p>
        </w:tc>
        <w:tc>
          <w:tcPr>
            <w:tcW w:w="1160" w:type="pct"/>
            <w:tcBorders>
              <w:top w:val="single" w:sz="4" w:space="0" w:color="auto"/>
              <w:left w:val="single" w:sz="4" w:space="0" w:color="auto"/>
              <w:bottom w:val="single" w:sz="4" w:space="0" w:color="auto"/>
              <w:right w:val="single" w:sz="4" w:space="0" w:color="auto"/>
            </w:tcBorders>
            <w:vAlign w:val="center"/>
          </w:tcPr>
          <w:p w14:paraId="6D80478C" w14:textId="77777777" w:rsidR="00A860A0" w:rsidRPr="00E5113D" w:rsidRDefault="00000000" w:rsidP="003E3A26">
            <w:pPr>
              <w:jc w:val="center"/>
              <w:rPr>
                <w:rFonts w:eastAsia="Calibri"/>
                <w:sz w:val="20"/>
              </w:rPr>
            </w:pPr>
            <w:proofErr w:type="spellStart"/>
            <w:r w:rsidRPr="00E5113D">
              <w:rPr>
                <w:rFonts w:eastAsia="Calibri"/>
                <w:sz w:val="20"/>
              </w:rPr>
              <w:t>Hempathane</w:t>
            </w:r>
            <w:proofErr w:type="spellEnd"/>
            <w:r w:rsidRPr="00E5113D">
              <w:rPr>
                <w:rFonts w:eastAsia="Calibri"/>
                <w:sz w:val="20"/>
              </w:rPr>
              <w:t xml:space="preserve"> HS 55610</w:t>
            </w:r>
          </w:p>
        </w:tc>
      </w:tr>
      <w:tr w:rsidR="009838DF" w14:paraId="76D0286A" w14:textId="77777777" w:rsidTr="003E3A26">
        <w:trPr>
          <w:cantSplit/>
        </w:trPr>
        <w:tc>
          <w:tcPr>
            <w:tcW w:w="754" w:type="pct"/>
            <w:tcBorders>
              <w:top w:val="single" w:sz="4" w:space="0" w:color="auto"/>
              <w:left w:val="single" w:sz="4" w:space="0" w:color="auto"/>
              <w:bottom w:val="single" w:sz="4" w:space="0" w:color="auto"/>
              <w:right w:val="single" w:sz="4" w:space="0" w:color="auto"/>
            </w:tcBorders>
            <w:vAlign w:val="center"/>
          </w:tcPr>
          <w:p w14:paraId="293F2063" w14:textId="77777777" w:rsidR="00A860A0" w:rsidRPr="00E5113D" w:rsidRDefault="00000000" w:rsidP="003E3A26">
            <w:pPr>
              <w:rPr>
                <w:rFonts w:eastAsia="Calibri"/>
                <w:b/>
                <w:sz w:val="20"/>
              </w:rPr>
            </w:pPr>
            <w:r w:rsidRPr="00E5113D">
              <w:rPr>
                <w:rFonts w:eastAsia="Calibri"/>
                <w:b/>
                <w:sz w:val="20"/>
              </w:rPr>
              <w:t>Total DFT in µm</w:t>
            </w:r>
          </w:p>
        </w:tc>
        <w:tc>
          <w:tcPr>
            <w:tcW w:w="535" w:type="pct"/>
            <w:tcBorders>
              <w:top w:val="single" w:sz="4" w:space="0" w:color="auto"/>
              <w:left w:val="single" w:sz="4" w:space="0" w:color="auto"/>
              <w:bottom w:val="single" w:sz="4" w:space="0" w:color="auto"/>
              <w:right w:val="single" w:sz="4" w:space="0" w:color="auto"/>
            </w:tcBorders>
            <w:vAlign w:val="center"/>
          </w:tcPr>
          <w:p w14:paraId="75CA4B01" w14:textId="77777777" w:rsidR="00A860A0" w:rsidRPr="00E5113D" w:rsidRDefault="00000000" w:rsidP="003E3A26">
            <w:pPr>
              <w:rPr>
                <w:rFonts w:eastAsia="Calibri"/>
                <w:sz w:val="20"/>
              </w:rPr>
            </w:pPr>
            <w:r w:rsidRPr="00E5113D">
              <w:rPr>
                <w:rFonts w:eastAsia="Calibri"/>
                <w:sz w:val="20"/>
              </w:rPr>
              <w:t>225-275</w:t>
            </w:r>
          </w:p>
        </w:tc>
        <w:tc>
          <w:tcPr>
            <w:tcW w:w="651" w:type="pct"/>
            <w:tcBorders>
              <w:top w:val="single" w:sz="4" w:space="0" w:color="auto"/>
              <w:left w:val="single" w:sz="4" w:space="0" w:color="auto"/>
              <w:bottom w:val="single" w:sz="4" w:space="0" w:color="auto"/>
              <w:right w:val="single" w:sz="4" w:space="0" w:color="auto"/>
            </w:tcBorders>
            <w:vAlign w:val="center"/>
          </w:tcPr>
          <w:p w14:paraId="6CAC6BC8" w14:textId="77777777" w:rsidR="00A860A0" w:rsidRPr="00E5113D" w:rsidRDefault="00A860A0" w:rsidP="003E3A26">
            <w:pPr>
              <w:jc w:val="center"/>
              <w:rPr>
                <w:rFonts w:eastAsia="Calibri"/>
                <w:sz w:val="20"/>
              </w:rPr>
            </w:pPr>
          </w:p>
        </w:tc>
        <w:tc>
          <w:tcPr>
            <w:tcW w:w="600" w:type="pct"/>
            <w:tcBorders>
              <w:top w:val="single" w:sz="4" w:space="0" w:color="auto"/>
              <w:left w:val="single" w:sz="4" w:space="0" w:color="auto"/>
              <w:bottom w:val="single" w:sz="4" w:space="0" w:color="auto"/>
              <w:right w:val="single" w:sz="4" w:space="0" w:color="auto"/>
            </w:tcBorders>
            <w:vAlign w:val="center"/>
          </w:tcPr>
          <w:p w14:paraId="2DAFD2C4" w14:textId="77777777" w:rsidR="00A860A0" w:rsidRPr="00E5113D" w:rsidRDefault="00A860A0" w:rsidP="003E3A26">
            <w:pPr>
              <w:jc w:val="center"/>
              <w:rPr>
                <w:rFonts w:eastAsia="Calibri"/>
                <w:sz w:val="20"/>
              </w:rPr>
            </w:pPr>
          </w:p>
        </w:tc>
        <w:tc>
          <w:tcPr>
            <w:tcW w:w="650" w:type="pct"/>
            <w:tcBorders>
              <w:top w:val="single" w:sz="4" w:space="0" w:color="auto"/>
              <w:left w:val="single" w:sz="4" w:space="0" w:color="auto"/>
              <w:bottom w:val="single" w:sz="4" w:space="0" w:color="auto"/>
              <w:right w:val="single" w:sz="4" w:space="0" w:color="auto"/>
            </w:tcBorders>
            <w:vAlign w:val="center"/>
          </w:tcPr>
          <w:p w14:paraId="4D356D76" w14:textId="77777777" w:rsidR="00A860A0" w:rsidRPr="00E5113D" w:rsidRDefault="00A860A0" w:rsidP="003E3A26">
            <w:pPr>
              <w:jc w:val="center"/>
              <w:rPr>
                <w:rFonts w:eastAsia="Calibri"/>
                <w:sz w:val="20"/>
              </w:rPr>
            </w:pPr>
          </w:p>
        </w:tc>
        <w:tc>
          <w:tcPr>
            <w:tcW w:w="650" w:type="pct"/>
            <w:tcBorders>
              <w:top w:val="single" w:sz="4" w:space="0" w:color="auto"/>
              <w:left w:val="single" w:sz="4" w:space="0" w:color="auto"/>
              <w:bottom w:val="single" w:sz="4" w:space="0" w:color="auto"/>
              <w:right w:val="single" w:sz="4" w:space="0" w:color="auto"/>
            </w:tcBorders>
            <w:vAlign w:val="center"/>
          </w:tcPr>
          <w:p w14:paraId="15B533EB" w14:textId="77777777" w:rsidR="00A860A0" w:rsidRPr="00E5113D" w:rsidRDefault="00A860A0" w:rsidP="003E3A26">
            <w:pPr>
              <w:jc w:val="center"/>
              <w:rPr>
                <w:rFonts w:eastAsia="Calibri"/>
                <w:sz w:val="20"/>
              </w:rPr>
            </w:pPr>
          </w:p>
        </w:tc>
        <w:tc>
          <w:tcPr>
            <w:tcW w:w="1160" w:type="pct"/>
            <w:tcBorders>
              <w:top w:val="single" w:sz="4" w:space="0" w:color="auto"/>
              <w:left w:val="single" w:sz="4" w:space="0" w:color="auto"/>
              <w:bottom w:val="single" w:sz="4" w:space="0" w:color="auto"/>
              <w:right w:val="single" w:sz="4" w:space="0" w:color="auto"/>
            </w:tcBorders>
            <w:vAlign w:val="center"/>
          </w:tcPr>
          <w:p w14:paraId="63956EFF" w14:textId="77777777" w:rsidR="00A860A0" w:rsidRPr="00E5113D" w:rsidRDefault="00A860A0" w:rsidP="003E3A26">
            <w:pPr>
              <w:jc w:val="center"/>
              <w:rPr>
                <w:rFonts w:eastAsia="Calibri"/>
                <w:sz w:val="20"/>
              </w:rPr>
            </w:pPr>
          </w:p>
        </w:tc>
      </w:tr>
      <w:tr w:rsidR="009838DF" w14:paraId="21E040C6" w14:textId="77777777" w:rsidTr="003E3A26">
        <w:trPr>
          <w:cantSplit/>
        </w:trPr>
        <w:tc>
          <w:tcPr>
            <w:tcW w:w="5000" w:type="pct"/>
            <w:gridSpan w:val="7"/>
            <w:tcBorders>
              <w:top w:val="single" w:sz="4" w:space="0" w:color="auto"/>
              <w:left w:val="single" w:sz="4" w:space="0" w:color="auto"/>
              <w:bottom w:val="single" w:sz="4" w:space="0" w:color="auto"/>
              <w:right w:val="single" w:sz="4" w:space="0" w:color="auto"/>
            </w:tcBorders>
            <w:vAlign w:val="center"/>
          </w:tcPr>
          <w:p w14:paraId="2AAB6D69" w14:textId="77777777" w:rsidR="00A860A0" w:rsidRPr="00E5113D" w:rsidRDefault="00000000" w:rsidP="003E3A26">
            <w:pPr>
              <w:rPr>
                <w:rFonts w:eastAsia="Calibri"/>
                <w:b/>
                <w:sz w:val="20"/>
              </w:rPr>
            </w:pPr>
            <w:r w:rsidRPr="00E5113D">
              <w:rPr>
                <w:rFonts w:eastAsia="Calibri"/>
                <w:b/>
                <w:sz w:val="20"/>
              </w:rPr>
              <w:lastRenderedPageBreak/>
              <w:t>Notes:</w:t>
            </w:r>
          </w:p>
          <w:p w14:paraId="0D911536" w14:textId="77777777" w:rsidR="00A860A0" w:rsidRPr="00E5113D" w:rsidRDefault="00000000" w:rsidP="003E3A26">
            <w:pPr>
              <w:rPr>
                <w:rFonts w:eastAsia="Calibri"/>
                <w:sz w:val="20"/>
              </w:rPr>
            </w:pPr>
            <w:r w:rsidRPr="00E5113D">
              <w:rPr>
                <w:rFonts w:eastAsia="Calibri"/>
                <w:sz w:val="20"/>
              </w:rPr>
              <w:t>Apply all coatings in strict accordance with the manufacturers’ technical data sheets.</w:t>
            </w:r>
          </w:p>
          <w:p w14:paraId="11E777B6" w14:textId="77777777" w:rsidR="00A860A0" w:rsidRPr="00E5113D" w:rsidRDefault="00000000" w:rsidP="003E3A26">
            <w:pPr>
              <w:rPr>
                <w:rFonts w:eastAsia="Calibri"/>
                <w:iCs/>
                <w:sz w:val="20"/>
              </w:rPr>
            </w:pPr>
            <w:r w:rsidRPr="00E5113D">
              <w:rPr>
                <w:rFonts w:eastAsia="Calibri"/>
                <w:iCs/>
                <w:sz w:val="20"/>
              </w:rPr>
              <w:t>Provide coatings manufacturers’ recommendations prior to commencing work.</w:t>
            </w:r>
          </w:p>
          <w:p w14:paraId="77E83258" w14:textId="77777777" w:rsidR="00A860A0" w:rsidRPr="00E5113D" w:rsidRDefault="00000000" w:rsidP="003E3A26">
            <w:pPr>
              <w:rPr>
                <w:rFonts w:eastAsia="Calibri"/>
                <w:sz w:val="20"/>
              </w:rPr>
            </w:pPr>
            <w:r w:rsidRPr="00E5113D">
              <w:rPr>
                <w:rFonts w:eastAsia="Calibri"/>
                <w:iCs/>
                <w:sz w:val="20"/>
              </w:rPr>
              <w:t>The coating systems in these tables form part of, and should be read in conjunction with, the other clauses in this work section.</w:t>
            </w:r>
          </w:p>
        </w:tc>
      </w:tr>
    </w:tbl>
    <w:p w14:paraId="3321A780" w14:textId="77777777" w:rsidR="00A860A0" w:rsidRDefault="00A860A0" w:rsidP="00A860A0">
      <w:pPr>
        <w:autoSpaceDE w:val="0"/>
        <w:autoSpaceDN w:val="0"/>
        <w:adjustRightInd w:val="0"/>
        <w:rPr>
          <w:rFonts w:eastAsia="Calibri" w:cs="Arial"/>
          <w:b/>
          <w:bCs/>
        </w:rPr>
      </w:pPr>
    </w:p>
    <w:p w14:paraId="2D239C7D" w14:textId="77777777" w:rsidR="00A860A0" w:rsidRDefault="00A860A0" w:rsidP="00A860A0">
      <w:pPr>
        <w:autoSpaceDE w:val="0"/>
        <w:autoSpaceDN w:val="0"/>
        <w:adjustRightInd w:val="0"/>
        <w:rPr>
          <w:rFonts w:eastAsia="Calibri" w:cs="Arial"/>
          <w:b/>
          <w:bCs/>
        </w:rPr>
        <w:sectPr w:rsidR="00A860A0" w:rsidSect="00A66538">
          <w:headerReference w:type="default" r:id="rId118"/>
          <w:pgSz w:w="16834" w:h="11907" w:orient="landscape" w:code="9"/>
          <w:pgMar w:top="794" w:right="794" w:bottom="794" w:left="794" w:header="720" w:footer="720" w:gutter="0"/>
          <w:cols w:space="720"/>
          <w:docGrid w:linePitch="299"/>
        </w:sectPr>
      </w:pPr>
    </w:p>
    <w:tbl>
      <w:tblPr>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2268"/>
        <w:gridCol w:w="1619"/>
        <w:gridCol w:w="1965"/>
        <w:gridCol w:w="1810"/>
        <w:gridCol w:w="1962"/>
        <w:gridCol w:w="1965"/>
        <w:gridCol w:w="3647"/>
      </w:tblGrid>
      <w:tr w:rsidR="009838DF" w14:paraId="41486E88" w14:textId="77777777" w:rsidTr="003E3A26">
        <w:trPr>
          <w:cantSplit/>
        </w:trPr>
        <w:tc>
          <w:tcPr>
            <w:tcW w:w="5000" w:type="pct"/>
            <w:gridSpan w:val="7"/>
            <w:tcBorders>
              <w:top w:val="single" w:sz="4" w:space="0" w:color="auto"/>
              <w:left w:val="single" w:sz="4" w:space="0" w:color="auto"/>
              <w:bottom w:val="single" w:sz="4" w:space="0" w:color="auto"/>
              <w:right w:val="single" w:sz="4" w:space="0" w:color="auto"/>
            </w:tcBorders>
          </w:tcPr>
          <w:p w14:paraId="4A3729B9" w14:textId="77777777" w:rsidR="00A860A0" w:rsidRPr="00E5113D" w:rsidRDefault="00000000" w:rsidP="003E3A26">
            <w:pPr>
              <w:rPr>
                <w:rFonts w:eastAsia="Calibri"/>
                <w:b/>
                <w:sz w:val="20"/>
              </w:rPr>
            </w:pPr>
            <w:r w:rsidRPr="00E5113D">
              <w:rPr>
                <w:rFonts w:eastAsia="Calibri"/>
                <w:b/>
                <w:sz w:val="20"/>
              </w:rPr>
              <w:lastRenderedPageBreak/>
              <w:t>Table - Protective Coating Specification # PS4</w:t>
            </w:r>
          </w:p>
        </w:tc>
      </w:tr>
      <w:tr w:rsidR="009838DF" w14:paraId="3061222F" w14:textId="77777777" w:rsidTr="003E3A26">
        <w:trPr>
          <w:cantSplit/>
        </w:trPr>
        <w:tc>
          <w:tcPr>
            <w:tcW w:w="5000" w:type="pct"/>
            <w:gridSpan w:val="7"/>
            <w:tcBorders>
              <w:top w:val="single" w:sz="4" w:space="0" w:color="auto"/>
              <w:left w:val="single" w:sz="4" w:space="0" w:color="auto"/>
              <w:bottom w:val="single" w:sz="4" w:space="0" w:color="auto"/>
              <w:right w:val="single" w:sz="4" w:space="0" w:color="auto"/>
            </w:tcBorders>
          </w:tcPr>
          <w:p w14:paraId="12C52675" w14:textId="77777777" w:rsidR="00A860A0" w:rsidRPr="00E5113D" w:rsidRDefault="00000000" w:rsidP="003E3A26">
            <w:pPr>
              <w:rPr>
                <w:b/>
                <w:sz w:val="20"/>
                <w:lang w:val="en-US" w:eastAsia="en-US"/>
              </w:rPr>
            </w:pPr>
            <w:r w:rsidRPr="00E5113D">
              <w:rPr>
                <w:b/>
                <w:sz w:val="20"/>
                <w:lang w:val="en-US" w:eastAsia="en-US"/>
              </w:rPr>
              <w:t>General</w:t>
            </w:r>
          </w:p>
        </w:tc>
      </w:tr>
      <w:tr w:rsidR="009838DF" w14:paraId="72804CA1" w14:textId="77777777" w:rsidTr="003E3A26">
        <w:trPr>
          <w:cantSplit/>
        </w:trPr>
        <w:tc>
          <w:tcPr>
            <w:tcW w:w="5000" w:type="pct"/>
            <w:gridSpan w:val="7"/>
            <w:tcBorders>
              <w:top w:val="single" w:sz="4" w:space="0" w:color="auto"/>
              <w:left w:val="single" w:sz="4" w:space="0" w:color="auto"/>
              <w:bottom w:val="single" w:sz="4" w:space="0" w:color="auto"/>
              <w:right w:val="single" w:sz="4" w:space="0" w:color="auto"/>
            </w:tcBorders>
            <w:shd w:val="pct15" w:color="auto" w:fill="auto"/>
            <w:vAlign w:val="center"/>
          </w:tcPr>
          <w:p w14:paraId="19692A16" w14:textId="77777777" w:rsidR="00A860A0" w:rsidRPr="00E5113D" w:rsidRDefault="00000000" w:rsidP="003E3A26">
            <w:pPr>
              <w:rPr>
                <w:rFonts w:eastAsia="Calibri"/>
                <w:sz w:val="20"/>
              </w:rPr>
            </w:pPr>
            <w:r w:rsidRPr="00E5113D">
              <w:rPr>
                <w:rFonts w:eastAsia="Calibri"/>
                <w:sz w:val="20"/>
              </w:rPr>
              <w:t>Coating Specification for Steel – Inland Regions Corrosivity Category C3 Medium</w:t>
            </w:r>
          </w:p>
        </w:tc>
      </w:tr>
      <w:tr w:rsidR="009838DF" w14:paraId="4C612DE0" w14:textId="77777777" w:rsidTr="003E3A26">
        <w:trPr>
          <w:cantSplit/>
        </w:trPr>
        <w:tc>
          <w:tcPr>
            <w:tcW w:w="5000" w:type="pct"/>
            <w:gridSpan w:val="7"/>
            <w:tcBorders>
              <w:top w:val="single" w:sz="4" w:space="0" w:color="auto"/>
              <w:left w:val="single" w:sz="4" w:space="0" w:color="auto"/>
              <w:bottom w:val="single" w:sz="4" w:space="0" w:color="auto"/>
              <w:right w:val="single" w:sz="4" w:space="0" w:color="auto"/>
            </w:tcBorders>
          </w:tcPr>
          <w:p w14:paraId="3F08B6FF" w14:textId="77777777" w:rsidR="00A860A0" w:rsidRPr="00E5113D" w:rsidRDefault="00A860A0" w:rsidP="003E3A26">
            <w:pPr>
              <w:rPr>
                <w:sz w:val="20"/>
                <w:lang w:val="en-US" w:eastAsia="en-US"/>
              </w:rPr>
            </w:pPr>
          </w:p>
        </w:tc>
      </w:tr>
      <w:tr w:rsidR="009838DF" w14:paraId="2A44CD8A" w14:textId="77777777" w:rsidTr="003E3A26">
        <w:trPr>
          <w:cantSplit/>
        </w:trPr>
        <w:tc>
          <w:tcPr>
            <w:tcW w:w="5000" w:type="pct"/>
            <w:gridSpan w:val="7"/>
            <w:tcBorders>
              <w:top w:val="single" w:sz="4" w:space="0" w:color="auto"/>
              <w:left w:val="single" w:sz="4" w:space="0" w:color="auto"/>
              <w:bottom w:val="single" w:sz="4" w:space="0" w:color="auto"/>
              <w:right w:val="single" w:sz="4" w:space="0" w:color="auto"/>
            </w:tcBorders>
          </w:tcPr>
          <w:p w14:paraId="4729D107" w14:textId="77777777" w:rsidR="00A860A0" w:rsidRPr="00E5113D" w:rsidRDefault="00000000" w:rsidP="003E3A26">
            <w:pPr>
              <w:rPr>
                <w:b/>
                <w:sz w:val="20"/>
                <w:lang w:val="en-US" w:eastAsia="en-US"/>
              </w:rPr>
            </w:pPr>
            <w:r w:rsidRPr="00E5113D">
              <w:rPr>
                <w:b/>
                <w:sz w:val="20"/>
                <w:lang w:val="en-US" w:eastAsia="en-US"/>
              </w:rPr>
              <w:t>Areas</w:t>
            </w:r>
          </w:p>
        </w:tc>
      </w:tr>
      <w:tr w:rsidR="009838DF" w14:paraId="3F2F7CB3" w14:textId="77777777" w:rsidTr="003E3A26">
        <w:trPr>
          <w:cantSplit/>
        </w:trPr>
        <w:tc>
          <w:tcPr>
            <w:tcW w:w="5000" w:type="pct"/>
            <w:gridSpan w:val="7"/>
            <w:tcBorders>
              <w:top w:val="single" w:sz="4" w:space="0" w:color="auto"/>
              <w:left w:val="single" w:sz="4" w:space="0" w:color="auto"/>
              <w:bottom w:val="single" w:sz="4" w:space="0" w:color="auto"/>
              <w:right w:val="single" w:sz="4" w:space="0" w:color="auto"/>
            </w:tcBorders>
          </w:tcPr>
          <w:p w14:paraId="2C8DF25D" w14:textId="77777777" w:rsidR="00A860A0" w:rsidRPr="00E5113D" w:rsidRDefault="00000000" w:rsidP="003E3A26">
            <w:pPr>
              <w:rPr>
                <w:rFonts w:eastAsia="Calibri"/>
                <w:sz w:val="20"/>
              </w:rPr>
            </w:pPr>
            <w:r w:rsidRPr="00E5113D">
              <w:rPr>
                <w:rFonts w:eastAsia="Calibri"/>
                <w:sz w:val="20"/>
              </w:rPr>
              <w:t>Coating system for Steel where Abrasive Blasting can be undertaken.</w:t>
            </w:r>
          </w:p>
          <w:p w14:paraId="5C979B59" w14:textId="77777777" w:rsidR="00A860A0" w:rsidRPr="00E5113D" w:rsidRDefault="00000000" w:rsidP="003E3A26">
            <w:pPr>
              <w:rPr>
                <w:rFonts w:eastAsia="Calibri"/>
                <w:sz w:val="20"/>
              </w:rPr>
            </w:pPr>
            <w:r w:rsidRPr="00E5113D">
              <w:rPr>
                <w:rFonts w:eastAsia="Calibri"/>
                <w:sz w:val="20"/>
              </w:rPr>
              <w:t xml:space="preserve">Typical Exposure: Atmospheric exposure for inland regions including Katherine and other inland regions. </w:t>
            </w:r>
            <w:r w:rsidRPr="00E5113D">
              <w:rPr>
                <w:rFonts w:eastAsia="Calibri"/>
                <w:sz w:val="20"/>
                <w:lang w:val="en-US"/>
              </w:rPr>
              <w:t>Areas north of Tennant Creek and south of, and including, Katherine and areas more than 50 km from the coast or tidal estuaries. (NTCZ02)</w:t>
            </w:r>
          </w:p>
        </w:tc>
      </w:tr>
      <w:tr w:rsidR="009838DF" w14:paraId="09C33C08" w14:textId="77777777" w:rsidTr="003E3A26">
        <w:trPr>
          <w:cantSplit/>
        </w:trPr>
        <w:tc>
          <w:tcPr>
            <w:tcW w:w="5000" w:type="pct"/>
            <w:gridSpan w:val="7"/>
            <w:tcBorders>
              <w:top w:val="single" w:sz="4" w:space="0" w:color="auto"/>
              <w:left w:val="single" w:sz="4" w:space="0" w:color="auto"/>
              <w:bottom w:val="single" w:sz="4" w:space="0" w:color="auto"/>
              <w:right w:val="single" w:sz="4" w:space="0" w:color="auto"/>
            </w:tcBorders>
          </w:tcPr>
          <w:p w14:paraId="1BCFB0ED" w14:textId="77777777" w:rsidR="00A860A0" w:rsidRPr="00E5113D" w:rsidRDefault="00A860A0" w:rsidP="003E3A26">
            <w:pPr>
              <w:rPr>
                <w:sz w:val="20"/>
                <w:lang w:val="en-US" w:eastAsia="en-US"/>
              </w:rPr>
            </w:pPr>
          </w:p>
        </w:tc>
      </w:tr>
      <w:tr w:rsidR="009838DF" w14:paraId="130A1272" w14:textId="77777777" w:rsidTr="003E3A26">
        <w:trPr>
          <w:cantSplit/>
        </w:trPr>
        <w:tc>
          <w:tcPr>
            <w:tcW w:w="5000" w:type="pct"/>
            <w:gridSpan w:val="7"/>
            <w:tcBorders>
              <w:top w:val="single" w:sz="4" w:space="0" w:color="auto"/>
              <w:left w:val="single" w:sz="4" w:space="0" w:color="auto"/>
              <w:bottom w:val="single" w:sz="4" w:space="0" w:color="auto"/>
              <w:right w:val="single" w:sz="4" w:space="0" w:color="auto"/>
            </w:tcBorders>
          </w:tcPr>
          <w:p w14:paraId="21E2C0C5" w14:textId="77777777" w:rsidR="00A860A0" w:rsidRPr="00E5113D" w:rsidRDefault="00000000" w:rsidP="003E3A26">
            <w:pPr>
              <w:rPr>
                <w:b/>
                <w:sz w:val="20"/>
                <w:lang w:val="en-US" w:eastAsia="en-US"/>
              </w:rPr>
            </w:pPr>
            <w:r w:rsidRPr="00E5113D">
              <w:rPr>
                <w:b/>
                <w:sz w:val="20"/>
                <w:lang w:val="en-US" w:eastAsia="en-US"/>
              </w:rPr>
              <w:t>Surface Preparation</w:t>
            </w:r>
          </w:p>
        </w:tc>
      </w:tr>
      <w:tr w:rsidR="009838DF" w14:paraId="32F96E72" w14:textId="77777777" w:rsidTr="003E3A26">
        <w:trPr>
          <w:cantSplit/>
        </w:trPr>
        <w:tc>
          <w:tcPr>
            <w:tcW w:w="5000" w:type="pct"/>
            <w:gridSpan w:val="7"/>
            <w:tcBorders>
              <w:top w:val="single" w:sz="4" w:space="0" w:color="auto"/>
              <w:left w:val="single" w:sz="4" w:space="0" w:color="auto"/>
              <w:bottom w:val="single" w:sz="4" w:space="0" w:color="auto"/>
              <w:right w:val="single" w:sz="4" w:space="0" w:color="auto"/>
            </w:tcBorders>
          </w:tcPr>
          <w:p w14:paraId="047260D5" w14:textId="77777777" w:rsidR="00A860A0" w:rsidRPr="00E5113D" w:rsidRDefault="00000000" w:rsidP="003E3A26">
            <w:pPr>
              <w:rPr>
                <w:rFonts w:eastAsia="Calibri"/>
                <w:sz w:val="20"/>
              </w:rPr>
            </w:pPr>
            <w:r w:rsidRPr="00E5113D">
              <w:rPr>
                <w:rFonts w:eastAsia="Calibri"/>
                <w:sz w:val="20"/>
              </w:rPr>
              <w:t>Surfaces to be clean, free of oil and grease and all contaminants and salts.</w:t>
            </w:r>
            <w:r>
              <w:rPr>
                <w:rFonts w:eastAsia="Calibri"/>
                <w:sz w:val="20"/>
              </w:rPr>
              <w:t xml:space="preserve"> </w:t>
            </w:r>
            <w:r w:rsidRPr="00E5113D">
              <w:rPr>
                <w:rFonts w:eastAsia="Calibri"/>
                <w:sz w:val="20"/>
              </w:rPr>
              <w:t>Abrasive blast to AS 1627.4 &amp; AS 1627.9 Sa 2</w:t>
            </w:r>
            <w:proofErr w:type="gramStart"/>
            <w:r w:rsidRPr="00E5113D">
              <w:rPr>
                <w:rFonts w:eastAsia="Calibri"/>
                <w:iCs/>
                <w:sz w:val="20"/>
                <w:lang w:val="en-US"/>
              </w:rPr>
              <w:t>½</w:t>
            </w:r>
            <w:r w:rsidRPr="00E5113D">
              <w:rPr>
                <w:rFonts w:eastAsia="Calibri"/>
                <w:sz w:val="20"/>
              </w:rPr>
              <w:t xml:space="preserve"> ,</w:t>
            </w:r>
            <w:proofErr w:type="gramEnd"/>
            <w:r w:rsidRPr="00E5113D">
              <w:rPr>
                <w:rFonts w:eastAsia="Calibri"/>
                <w:sz w:val="20"/>
              </w:rPr>
              <w:t xml:space="preserve"> near white metal with angular surface profile 40 – 75 microns.</w:t>
            </w:r>
          </w:p>
        </w:tc>
      </w:tr>
      <w:tr w:rsidR="009838DF" w14:paraId="24893FC5" w14:textId="77777777" w:rsidTr="003E3A26">
        <w:trPr>
          <w:cantSplit/>
        </w:trPr>
        <w:tc>
          <w:tcPr>
            <w:tcW w:w="5000" w:type="pct"/>
            <w:gridSpan w:val="7"/>
            <w:tcBorders>
              <w:top w:val="single" w:sz="4" w:space="0" w:color="auto"/>
              <w:left w:val="single" w:sz="4" w:space="0" w:color="auto"/>
              <w:bottom w:val="single" w:sz="4" w:space="0" w:color="auto"/>
              <w:right w:val="single" w:sz="4" w:space="0" w:color="auto"/>
            </w:tcBorders>
            <w:vAlign w:val="center"/>
          </w:tcPr>
          <w:p w14:paraId="260EE58E" w14:textId="77777777" w:rsidR="00A860A0" w:rsidRPr="00E5113D" w:rsidRDefault="00A860A0" w:rsidP="003E3A26">
            <w:pPr>
              <w:rPr>
                <w:rFonts w:eastAsia="Calibri"/>
                <w:sz w:val="20"/>
              </w:rPr>
            </w:pPr>
          </w:p>
        </w:tc>
      </w:tr>
      <w:tr w:rsidR="009838DF" w14:paraId="4556BEAE" w14:textId="77777777" w:rsidTr="003E3A26">
        <w:trPr>
          <w:cantSplit/>
        </w:trPr>
        <w:tc>
          <w:tcPr>
            <w:tcW w:w="5000" w:type="pct"/>
            <w:gridSpan w:val="7"/>
            <w:tcBorders>
              <w:top w:val="single" w:sz="4" w:space="0" w:color="auto"/>
              <w:left w:val="single" w:sz="4" w:space="0" w:color="auto"/>
              <w:bottom w:val="single" w:sz="4" w:space="0" w:color="auto"/>
              <w:right w:val="single" w:sz="4" w:space="0" w:color="auto"/>
            </w:tcBorders>
            <w:vAlign w:val="center"/>
          </w:tcPr>
          <w:p w14:paraId="40603179" w14:textId="77777777" w:rsidR="00A860A0" w:rsidRPr="00E5113D" w:rsidRDefault="00000000" w:rsidP="003E3A26">
            <w:pPr>
              <w:rPr>
                <w:rFonts w:eastAsia="Calibri"/>
                <w:b/>
                <w:sz w:val="20"/>
              </w:rPr>
            </w:pPr>
            <w:r w:rsidRPr="00E5113D">
              <w:rPr>
                <w:rFonts w:eastAsia="Calibri"/>
                <w:b/>
                <w:sz w:val="20"/>
              </w:rPr>
              <w:t>Protective Coating System as per AS 2312</w:t>
            </w:r>
          </w:p>
        </w:tc>
      </w:tr>
      <w:tr w:rsidR="009838DF" w14:paraId="739AD561" w14:textId="77777777" w:rsidTr="003E3A26">
        <w:trPr>
          <w:cantSplit/>
        </w:trPr>
        <w:tc>
          <w:tcPr>
            <w:tcW w:w="744" w:type="pct"/>
            <w:tcBorders>
              <w:top w:val="single" w:sz="4" w:space="0" w:color="auto"/>
              <w:left w:val="single" w:sz="4" w:space="0" w:color="auto"/>
              <w:bottom w:val="single" w:sz="4" w:space="0" w:color="auto"/>
              <w:right w:val="single" w:sz="4" w:space="0" w:color="auto"/>
            </w:tcBorders>
            <w:vAlign w:val="center"/>
          </w:tcPr>
          <w:p w14:paraId="2BDDFD3E" w14:textId="77777777" w:rsidR="00A860A0" w:rsidRPr="00E5113D" w:rsidRDefault="00A860A0" w:rsidP="003E3A26">
            <w:pPr>
              <w:rPr>
                <w:rFonts w:eastAsia="Calibri"/>
                <w:b/>
                <w:sz w:val="20"/>
              </w:rPr>
            </w:pPr>
          </w:p>
        </w:tc>
        <w:tc>
          <w:tcPr>
            <w:tcW w:w="531" w:type="pct"/>
            <w:tcBorders>
              <w:top w:val="single" w:sz="4" w:space="0" w:color="auto"/>
              <w:left w:val="single" w:sz="4" w:space="0" w:color="auto"/>
              <w:bottom w:val="single" w:sz="4" w:space="0" w:color="auto"/>
              <w:right w:val="single" w:sz="4" w:space="0" w:color="auto"/>
            </w:tcBorders>
            <w:vAlign w:val="center"/>
          </w:tcPr>
          <w:p w14:paraId="7E48F9CD" w14:textId="77777777" w:rsidR="00A860A0" w:rsidRPr="00E5113D" w:rsidRDefault="00000000" w:rsidP="003E3A26">
            <w:pPr>
              <w:rPr>
                <w:rFonts w:eastAsia="Calibri"/>
                <w:b/>
                <w:sz w:val="20"/>
              </w:rPr>
            </w:pPr>
            <w:r w:rsidRPr="00E5113D">
              <w:rPr>
                <w:rFonts w:eastAsia="Calibri"/>
                <w:b/>
                <w:sz w:val="20"/>
              </w:rPr>
              <w:t>DFT in µm</w:t>
            </w:r>
          </w:p>
        </w:tc>
        <w:tc>
          <w:tcPr>
            <w:tcW w:w="645" w:type="pct"/>
            <w:tcBorders>
              <w:top w:val="single" w:sz="4" w:space="0" w:color="auto"/>
              <w:left w:val="single" w:sz="4" w:space="0" w:color="auto"/>
              <w:bottom w:val="single" w:sz="4" w:space="0" w:color="auto"/>
              <w:right w:val="single" w:sz="4" w:space="0" w:color="auto"/>
            </w:tcBorders>
            <w:vAlign w:val="center"/>
          </w:tcPr>
          <w:p w14:paraId="50A43C36" w14:textId="77777777" w:rsidR="00A860A0" w:rsidRPr="00E5113D" w:rsidRDefault="00000000" w:rsidP="003E3A26">
            <w:pPr>
              <w:jc w:val="center"/>
              <w:rPr>
                <w:rFonts w:eastAsia="Calibri"/>
                <w:b/>
                <w:sz w:val="20"/>
              </w:rPr>
            </w:pPr>
            <w:r w:rsidRPr="00E5113D">
              <w:rPr>
                <w:rFonts w:eastAsia="Calibri"/>
                <w:b/>
                <w:sz w:val="20"/>
              </w:rPr>
              <w:t>Int’l Paints</w:t>
            </w:r>
          </w:p>
        </w:tc>
        <w:tc>
          <w:tcPr>
            <w:tcW w:w="594" w:type="pct"/>
            <w:tcBorders>
              <w:top w:val="single" w:sz="4" w:space="0" w:color="auto"/>
              <w:left w:val="single" w:sz="4" w:space="0" w:color="auto"/>
              <w:bottom w:val="single" w:sz="4" w:space="0" w:color="auto"/>
              <w:right w:val="single" w:sz="4" w:space="0" w:color="auto"/>
            </w:tcBorders>
            <w:vAlign w:val="center"/>
          </w:tcPr>
          <w:p w14:paraId="47A6BE81" w14:textId="77777777" w:rsidR="00A860A0" w:rsidRPr="00E5113D" w:rsidRDefault="00000000" w:rsidP="003E3A26">
            <w:pPr>
              <w:jc w:val="center"/>
              <w:rPr>
                <w:rFonts w:eastAsia="Calibri"/>
                <w:b/>
                <w:sz w:val="20"/>
              </w:rPr>
            </w:pPr>
            <w:r w:rsidRPr="00E5113D">
              <w:rPr>
                <w:rFonts w:eastAsia="Calibri"/>
                <w:b/>
                <w:sz w:val="20"/>
              </w:rPr>
              <w:t>Dulux</w:t>
            </w:r>
          </w:p>
        </w:tc>
        <w:tc>
          <w:tcPr>
            <w:tcW w:w="644" w:type="pct"/>
            <w:tcBorders>
              <w:top w:val="single" w:sz="4" w:space="0" w:color="auto"/>
              <w:left w:val="single" w:sz="4" w:space="0" w:color="auto"/>
              <w:bottom w:val="single" w:sz="4" w:space="0" w:color="auto"/>
              <w:right w:val="single" w:sz="4" w:space="0" w:color="auto"/>
            </w:tcBorders>
            <w:vAlign w:val="center"/>
          </w:tcPr>
          <w:p w14:paraId="62E7415D" w14:textId="77777777" w:rsidR="00A860A0" w:rsidRPr="00E5113D" w:rsidRDefault="00000000" w:rsidP="003E3A26">
            <w:pPr>
              <w:jc w:val="center"/>
              <w:rPr>
                <w:rFonts w:eastAsia="Calibri"/>
                <w:b/>
                <w:sz w:val="20"/>
              </w:rPr>
            </w:pPr>
            <w:r w:rsidRPr="00E5113D">
              <w:rPr>
                <w:rFonts w:eastAsia="Calibri"/>
                <w:b/>
                <w:sz w:val="20"/>
              </w:rPr>
              <w:t>Jotun</w:t>
            </w:r>
          </w:p>
        </w:tc>
        <w:tc>
          <w:tcPr>
            <w:tcW w:w="645" w:type="pct"/>
            <w:tcBorders>
              <w:top w:val="single" w:sz="4" w:space="0" w:color="auto"/>
              <w:left w:val="single" w:sz="4" w:space="0" w:color="auto"/>
              <w:bottom w:val="single" w:sz="4" w:space="0" w:color="auto"/>
              <w:right w:val="single" w:sz="4" w:space="0" w:color="auto"/>
            </w:tcBorders>
            <w:vAlign w:val="center"/>
          </w:tcPr>
          <w:p w14:paraId="5CC37934" w14:textId="77777777" w:rsidR="00A860A0" w:rsidRPr="00E5113D" w:rsidRDefault="00000000" w:rsidP="003E3A26">
            <w:pPr>
              <w:jc w:val="center"/>
              <w:rPr>
                <w:rFonts w:eastAsia="Calibri"/>
                <w:b/>
                <w:sz w:val="20"/>
              </w:rPr>
            </w:pPr>
            <w:r w:rsidRPr="00E5113D">
              <w:rPr>
                <w:rFonts w:eastAsia="Calibri"/>
                <w:b/>
                <w:sz w:val="20"/>
              </w:rPr>
              <w:t>PPG Industries</w:t>
            </w:r>
          </w:p>
        </w:tc>
        <w:tc>
          <w:tcPr>
            <w:tcW w:w="1197" w:type="pct"/>
            <w:tcBorders>
              <w:top w:val="single" w:sz="4" w:space="0" w:color="auto"/>
              <w:left w:val="single" w:sz="4" w:space="0" w:color="auto"/>
              <w:bottom w:val="single" w:sz="4" w:space="0" w:color="auto"/>
              <w:right w:val="single" w:sz="4" w:space="0" w:color="auto"/>
            </w:tcBorders>
            <w:vAlign w:val="center"/>
          </w:tcPr>
          <w:p w14:paraId="520DB9B9" w14:textId="77777777" w:rsidR="00A860A0" w:rsidRPr="00E5113D" w:rsidRDefault="00000000" w:rsidP="003E3A26">
            <w:pPr>
              <w:jc w:val="center"/>
              <w:rPr>
                <w:rFonts w:eastAsia="Calibri"/>
                <w:b/>
                <w:sz w:val="20"/>
              </w:rPr>
            </w:pPr>
            <w:r w:rsidRPr="00E5113D">
              <w:rPr>
                <w:rFonts w:eastAsia="Calibri"/>
                <w:b/>
                <w:sz w:val="20"/>
              </w:rPr>
              <w:t>Hempel</w:t>
            </w:r>
            <w:r>
              <w:rPr>
                <w:rFonts w:eastAsia="Calibri"/>
                <w:b/>
                <w:sz w:val="20"/>
              </w:rPr>
              <w:t>/ Wattyl</w:t>
            </w:r>
          </w:p>
        </w:tc>
      </w:tr>
      <w:tr w:rsidR="009838DF" w14:paraId="09F61AD6" w14:textId="77777777" w:rsidTr="003E3A26">
        <w:trPr>
          <w:cantSplit/>
        </w:trPr>
        <w:tc>
          <w:tcPr>
            <w:tcW w:w="5000" w:type="pct"/>
            <w:gridSpan w:val="7"/>
            <w:tcBorders>
              <w:top w:val="single" w:sz="4" w:space="0" w:color="auto"/>
              <w:left w:val="single" w:sz="4" w:space="0" w:color="auto"/>
              <w:bottom w:val="single" w:sz="4" w:space="0" w:color="auto"/>
              <w:right w:val="single" w:sz="4" w:space="0" w:color="auto"/>
            </w:tcBorders>
            <w:vAlign w:val="center"/>
          </w:tcPr>
          <w:p w14:paraId="15F8EF04" w14:textId="77777777" w:rsidR="00A860A0" w:rsidRPr="00E5113D" w:rsidRDefault="00000000" w:rsidP="003E3A26">
            <w:pPr>
              <w:rPr>
                <w:rFonts w:eastAsia="Calibri"/>
                <w:b/>
                <w:sz w:val="20"/>
              </w:rPr>
            </w:pPr>
            <w:r w:rsidRPr="00E5113D">
              <w:rPr>
                <w:rFonts w:eastAsia="Calibri"/>
                <w:b/>
                <w:sz w:val="20"/>
              </w:rPr>
              <w:t>1</w:t>
            </w:r>
            <w:r w:rsidRPr="00E5113D">
              <w:rPr>
                <w:rFonts w:eastAsia="Calibri"/>
                <w:b/>
                <w:sz w:val="20"/>
                <w:vertAlign w:val="superscript"/>
              </w:rPr>
              <w:t>st</w:t>
            </w:r>
            <w:r w:rsidRPr="00E5113D">
              <w:rPr>
                <w:rFonts w:eastAsia="Calibri"/>
                <w:b/>
                <w:sz w:val="20"/>
              </w:rPr>
              <w:t xml:space="preserve"> Coat</w:t>
            </w:r>
          </w:p>
        </w:tc>
      </w:tr>
      <w:tr w:rsidR="009838DF" w14:paraId="7798EB8E" w14:textId="77777777" w:rsidTr="003E3A26">
        <w:trPr>
          <w:cantSplit/>
        </w:trPr>
        <w:tc>
          <w:tcPr>
            <w:tcW w:w="744" w:type="pct"/>
            <w:tcBorders>
              <w:top w:val="single" w:sz="4" w:space="0" w:color="auto"/>
              <w:left w:val="single" w:sz="4" w:space="0" w:color="auto"/>
              <w:bottom w:val="single" w:sz="4" w:space="0" w:color="auto"/>
              <w:right w:val="single" w:sz="4" w:space="0" w:color="auto"/>
            </w:tcBorders>
            <w:vAlign w:val="center"/>
          </w:tcPr>
          <w:p w14:paraId="417047ED" w14:textId="77777777" w:rsidR="00A860A0" w:rsidRPr="00E5113D" w:rsidRDefault="00000000" w:rsidP="003E3A26">
            <w:pPr>
              <w:rPr>
                <w:rFonts w:eastAsia="Calibri"/>
                <w:sz w:val="20"/>
              </w:rPr>
            </w:pPr>
            <w:r w:rsidRPr="00E5113D">
              <w:rPr>
                <w:rFonts w:eastAsia="Calibri"/>
                <w:sz w:val="20"/>
              </w:rPr>
              <w:t>PRIMER</w:t>
            </w:r>
          </w:p>
          <w:p w14:paraId="0B84342E" w14:textId="77777777" w:rsidR="00A860A0" w:rsidRPr="00E5113D" w:rsidRDefault="00000000" w:rsidP="003E3A26">
            <w:pPr>
              <w:rPr>
                <w:rFonts w:eastAsia="Calibri"/>
                <w:sz w:val="20"/>
              </w:rPr>
            </w:pPr>
            <w:r w:rsidRPr="00E5113D">
              <w:rPr>
                <w:rFonts w:eastAsia="Calibri"/>
                <w:sz w:val="20"/>
              </w:rPr>
              <w:t>Zinc Rich Epoxy</w:t>
            </w:r>
          </w:p>
        </w:tc>
        <w:tc>
          <w:tcPr>
            <w:tcW w:w="531" w:type="pct"/>
            <w:tcBorders>
              <w:top w:val="single" w:sz="4" w:space="0" w:color="auto"/>
              <w:left w:val="single" w:sz="4" w:space="0" w:color="auto"/>
              <w:bottom w:val="single" w:sz="4" w:space="0" w:color="auto"/>
              <w:right w:val="single" w:sz="4" w:space="0" w:color="auto"/>
            </w:tcBorders>
            <w:vAlign w:val="center"/>
          </w:tcPr>
          <w:p w14:paraId="69D27D75" w14:textId="77777777" w:rsidR="00A860A0" w:rsidRPr="00E5113D" w:rsidRDefault="00000000" w:rsidP="003E3A26">
            <w:pPr>
              <w:rPr>
                <w:rFonts w:eastAsia="Calibri"/>
                <w:sz w:val="20"/>
              </w:rPr>
            </w:pPr>
            <w:r w:rsidRPr="00E5113D">
              <w:rPr>
                <w:rFonts w:eastAsia="Calibri"/>
                <w:sz w:val="20"/>
              </w:rPr>
              <w:t>50-75</w:t>
            </w:r>
          </w:p>
        </w:tc>
        <w:tc>
          <w:tcPr>
            <w:tcW w:w="645" w:type="pct"/>
            <w:tcBorders>
              <w:top w:val="single" w:sz="4" w:space="0" w:color="auto"/>
              <w:left w:val="single" w:sz="4" w:space="0" w:color="auto"/>
              <w:bottom w:val="single" w:sz="4" w:space="0" w:color="auto"/>
              <w:right w:val="single" w:sz="4" w:space="0" w:color="auto"/>
            </w:tcBorders>
            <w:vAlign w:val="center"/>
          </w:tcPr>
          <w:p w14:paraId="4B23ECE9" w14:textId="77777777" w:rsidR="00A860A0" w:rsidRPr="00E5113D" w:rsidRDefault="00000000" w:rsidP="003E3A26">
            <w:pPr>
              <w:jc w:val="center"/>
              <w:rPr>
                <w:rFonts w:eastAsia="Calibri"/>
                <w:sz w:val="20"/>
              </w:rPr>
            </w:pPr>
            <w:proofErr w:type="spellStart"/>
            <w:r w:rsidRPr="00E5113D">
              <w:rPr>
                <w:rFonts w:eastAsia="Calibri"/>
                <w:sz w:val="20"/>
              </w:rPr>
              <w:t>Interzinc</w:t>
            </w:r>
            <w:proofErr w:type="spellEnd"/>
            <w:r w:rsidRPr="00E5113D">
              <w:rPr>
                <w:rFonts w:eastAsia="Calibri"/>
                <w:sz w:val="20"/>
              </w:rPr>
              <w:t xml:space="preserve"> 52</w:t>
            </w:r>
          </w:p>
        </w:tc>
        <w:tc>
          <w:tcPr>
            <w:tcW w:w="594" w:type="pct"/>
            <w:tcBorders>
              <w:top w:val="single" w:sz="4" w:space="0" w:color="auto"/>
              <w:left w:val="single" w:sz="4" w:space="0" w:color="auto"/>
              <w:bottom w:val="single" w:sz="4" w:space="0" w:color="auto"/>
              <w:right w:val="single" w:sz="4" w:space="0" w:color="auto"/>
            </w:tcBorders>
            <w:vAlign w:val="center"/>
          </w:tcPr>
          <w:p w14:paraId="3C4486B4" w14:textId="77777777" w:rsidR="00A860A0" w:rsidRPr="00E5113D" w:rsidRDefault="00000000" w:rsidP="003E3A26">
            <w:pPr>
              <w:jc w:val="center"/>
              <w:rPr>
                <w:rFonts w:eastAsia="Calibri"/>
                <w:sz w:val="20"/>
              </w:rPr>
            </w:pPr>
            <w:proofErr w:type="spellStart"/>
            <w:r w:rsidRPr="00E5113D">
              <w:rPr>
                <w:rFonts w:eastAsia="Calibri"/>
                <w:sz w:val="20"/>
              </w:rPr>
              <w:t>Zincanode</w:t>
            </w:r>
            <w:proofErr w:type="spellEnd"/>
            <w:r w:rsidRPr="00E5113D">
              <w:rPr>
                <w:rFonts w:eastAsia="Calibri"/>
                <w:sz w:val="20"/>
              </w:rPr>
              <w:t xml:space="preserve"> 402</w:t>
            </w:r>
          </w:p>
        </w:tc>
        <w:tc>
          <w:tcPr>
            <w:tcW w:w="644" w:type="pct"/>
            <w:tcBorders>
              <w:top w:val="single" w:sz="4" w:space="0" w:color="auto"/>
              <w:left w:val="single" w:sz="4" w:space="0" w:color="auto"/>
              <w:bottom w:val="single" w:sz="4" w:space="0" w:color="auto"/>
              <w:right w:val="single" w:sz="4" w:space="0" w:color="auto"/>
            </w:tcBorders>
            <w:vAlign w:val="center"/>
          </w:tcPr>
          <w:p w14:paraId="2BF07BFC" w14:textId="77777777" w:rsidR="00A860A0" w:rsidRPr="00E5113D" w:rsidRDefault="00000000" w:rsidP="003E3A26">
            <w:pPr>
              <w:jc w:val="center"/>
              <w:rPr>
                <w:rFonts w:eastAsia="Calibri"/>
                <w:sz w:val="20"/>
              </w:rPr>
            </w:pPr>
            <w:r w:rsidRPr="00E5113D">
              <w:rPr>
                <w:rFonts w:eastAsia="Calibri"/>
                <w:sz w:val="20"/>
              </w:rPr>
              <w:t>Barrier Plus</w:t>
            </w:r>
          </w:p>
        </w:tc>
        <w:tc>
          <w:tcPr>
            <w:tcW w:w="645" w:type="pct"/>
            <w:tcBorders>
              <w:top w:val="single" w:sz="4" w:space="0" w:color="auto"/>
              <w:left w:val="single" w:sz="4" w:space="0" w:color="auto"/>
              <w:bottom w:val="single" w:sz="4" w:space="0" w:color="auto"/>
              <w:right w:val="single" w:sz="4" w:space="0" w:color="auto"/>
            </w:tcBorders>
            <w:vAlign w:val="center"/>
          </w:tcPr>
          <w:p w14:paraId="43D14F29" w14:textId="77777777" w:rsidR="00A860A0" w:rsidRPr="00E5113D" w:rsidRDefault="00000000" w:rsidP="003E3A26">
            <w:pPr>
              <w:jc w:val="center"/>
              <w:rPr>
                <w:rFonts w:eastAsia="Calibri"/>
                <w:sz w:val="20"/>
              </w:rPr>
            </w:pPr>
            <w:proofErr w:type="spellStart"/>
            <w:r w:rsidRPr="00E5113D">
              <w:rPr>
                <w:rFonts w:eastAsia="Calibri"/>
                <w:sz w:val="20"/>
              </w:rPr>
              <w:t>Sigmazinc</w:t>
            </w:r>
            <w:proofErr w:type="spellEnd"/>
            <w:r w:rsidRPr="00E5113D">
              <w:rPr>
                <w:rFonts w:eastAsia="Calibri"/>
                <w:sz w:val="20"/>
              </w:rPr>
              <w:t xml:space="preserve"> 471</w:t>
            </w:r>
          </w:p>
        </w:tc>
        <w:tc>
          <w:tcPr>
            <w:tcW w:w="1197" w:type="pct"/>
            <w:tcBorders>
              <w:top w:val="single" w:sz="4" w:space="0" w:color="auto"/>
              <w:left w:val="single" w:sz="4" w:space="0" w:color="auto"/>
              <w:bottom w:val="single" w:sz="4" w:space="0" w:color="auto"/>
              <w:right w:val="single" w:sz="4" w:space="0" w:color="auto"/>
            </w:tcBorders>
            <w:vAlign w:val="center"/>
          </w:tcPr>
          <w:p w14:paraId="4FD69EDA" w14:textId="77777777" w:rsidR="00A860A0" w:rsidRPr="00E5113D" w:rsidRDefault="00000000" w:rsidP="003E3A26">
            <w:pPr>
              <w:jc w:val="center"/>
              <w:rPr>
                <w:rFonts w:eastAsia="Calibri"/>
                <w:sz w:val="20"/>
              </w:rPr>
            </w:pPr>
            <w:proofErr w:type="spellStart"/>
            <w:r>
              <w:rPr>
                <w:rFonts w:eastAsia="Calibri"/>
                <w:sz w:val="20"/>
              </w:rPr>
              <w:t>Avantguard</w:t>
            </w:r>
            <w:proofErr w:type="spellEnd"/>
            <w:r>
              <w:rPr>
                <w:rFonts w:eastAsia="Calibri"/>
                <w:sz w:val="20"/>
              </w:rPr>
              <w:t xml:space="preserve"> 750</w:t>
            </w:r>
          </w:p>
        </w:tc>
      </w:tr>
      <w:tr w:rsidR="009838DF" w14:paraId="2F0EA140" w14:textId="77777777" w:rsidTr="003E3A26">
        <w:trPr>
          <w:cantSplit/>
        </w:trPr>
        <w:tc>
          <w:tcPr>
            <w:tcW w:w="5000" w:type="pct"/>
            <w:gridSpan w:val="7"/>
            <w:tcBorders>
              <w:top w:val="single" w:sz="4" w:space="0" w:color="auto"/>
              <w:left w:val="single" w:sz="4" w:space="0" w:color="auto"/>
              <w:bottom w:val="single" w:sz="4" w:space="0" w:color="auto"/>
              <w:right w:val="single" w:sz="4" w:space="0" w:color="auto"/>
            </w:tcBorders>
            <w:vAlign w:val="center"/>
          </w:tcPr>
          <w:p w14:paraId="4091A909" w14:textId="77777777" w:rsidR="00A860A0" w:rsidRPr="00E5113D" w:rsidRDefault="00000000" w:rsidP="003E3A26">
            <w:pPr>
              <w:rPr>
                <w:rFonts w:eastAsia="Calibri"/>
                <w:sz w:val="20"/>
              </w:rPr>
            </w:pPr>
            <w:r w:rsidRPr="00E5113D">
              <w:rPr>
                <w:rFonts w:eastAsia="Calibri"/>
                <w:b/>
                <w:sz w:val="20"/>
              </w:rPr>
              <w:t>2</w:t>
            </w:r>
            <w:r w:rsidRPr="00E5113D">
              <w:rPr>
                <w:rFonts w:eastAsia="Calibri"/>
                <w:b/>
                <w:sz w:val="20"/>
                <w:vertAlign w:val="superscript"/>
              </w:rPr>
              <w:t>nd</w:t>
            </w:r>
            <w:r w:rsidRPr="00E5113D">
              <w:rPr>
                <w:rFonts w:eastAsia="Calibri"/>
                <w:b/>
                <w:sz w:val="20"/>
              </w:rPr>
              <w:t xml:space="preserve"> Coat</w:t>
            </w:r>
          </w:p>
        </w:tc>
      </w:tr>
      <w:tr w:rsidR="009838DF" w14:paraId="4382AC59" w14:textId="77777777" w:rsidTr="003E3A26">
        <w:trPr>
          <w:cantSplit/>
        </w:trPr>
        <w:tc>
          <w:tcPr>
            <w:tcW w:w="744" w:type="pct"/>
            <w:tcBorders>
              <w:top w:val="single" w:sz="4" w:space="0" w:color="auto"/>
              <w:left w:val="single" w:sz="4" w:space="0" w:color="auto"/>
              <w:bottom w:val="single" w:sz="4" w:space="0" w:color="auto"/>
              <w:right w:val="single" w:sz="4" w:space="0" w:color="auto"/>
            </w:tcBorders>
            <w:vAlign w:val="center"/>
          </w:tcPr>
          <w:p w14:paraId="5F4CEC10" w14:textId="77777777" w:rsidR="00A860A0" w:rsidRPr="00E5113D" w:rsidRDefault="00000000" w:rsidP="003E3A26">
            <w:pPr>
              <w:rPr>
                <w:rFonts w:eastAsia="Calibri"/>
                <w:sz w:val="20"/>
              </w:rPr>
            </w:pPr>
            <w:r w:rsidRPr="00E5113D">
              <w:rPr>
                <w:rFonts w:eastAsia="Calibri"/>
                <w:sz w:val="20"/>
              </w:rPr>
              <w:t>Intermediate</w:t>
            </w:r>
          </w:p>
          <w:p w14:paraId="25091D85" w14:textId="77777777" w:rsidR="00A860A0" w:rsidRPr="00E5113D" w:rsidRDefault="00000000" w:rsidP="003E3A26">
            <w:pPr>
              <w:rPr>
                <w:rFonts w:eastAsia="Calibri"/>
                <w:sz w:val="20"/>
              </w:rPr>
            </w:pPr>
            <w:r w:rsidRPr="00E5113D">
              <w:rPr>
                <w:rFonts w:eastAsia="Calibri"/>
                <w:sz w:val="20"/>
              </w:rPr>
              <w:t>High Build Epoxy</w:t>
            </w:r>
          </w:p>
        </w:tc>
        <w:tc>
          <w:tcPr>
            <w:tcW w:w="531" w:type="pct"/>
            <w:tcBorders>
              <w:top w:val="single" w:sz="4" w:space="0" w:color="auto"/>
              <w:left w:val="single" w:sz="4" w:space="0" w:color="auto"/>
              <w:bottom w:val="single" w:sz="4" w:space="0" w:color="auto"/>
              <w:right w:val="single" w:sz="4" w:space="0" w:color="auto"/>
            </w:tcBorders>
            <w:vAlign w:val="center"/>
          </w:tcPr>
          <w:p w14:paraId="69BE4CE2" w14:textId="77777777" w:rsidR="00A860A0" w:rsidRPr="00E5113D" w:rsidRDefault="00000000" w:rsidP="003E3A26">
            <w:pPr>
              <w:rPr>
                <w:rFonts w:eastAsia="Calibri"/>
                <w:sz w:val="20"/>
              </w:rPr>
            </w:pPr>
            <w:r w:rsidRPr="00E5113D">
              <w:rPr>
                <w:rFonts w:eastAsia="Calibri"/>
                <w:sz w:val="20"/>
              </w:rPr>
              <w:t>100-150</w:t>
            </w:r>
          </w:p>
        </w:tc>
        <w:tc>
          <w:tcPr>
            <w:tcW w:w="645" w:type="pct"/>
            <w:tcBorders>
              <w:top w:val="single" w:sz="4" w:space="0" w:color="auto"/>
              <w:left w:val="single" w:sz="4" w:space="0" w:color="auto"/>
              <w:bottom w:val="single" w:sz="4" w:space="0" w:color="auto"/>
              <w:right w:val="single" w:sz="4" w:space="0" w:color="auto"/>
            </w:tcBorders>
            <w:vAlign w:val="center"/>
          </w:tcPr>
          <w:p w14:paraId="44986493" w14:textId="77777777" w:rsidR="00A860A0" w:rsidRPr="00E5113D" w:rsidRDefault="00000000" w:rsidP="003E3A26">
            <w:pPr>
              <w:jc w:val="center"/>
              <w:rPr>
                <w:rFonts w:eastAsia="Calibri"/>
                <w:sz w:val="20"/>
              </w:rPr>
            </w:pPr>
            <w:proofErr w:type="spellStart"/>
            <w:r w:rsidRPr="00E5113D">
              <w:rPr>
                <w:rFonts w:eastAsia="Calibri"/>
                <w:sz w:val="20"/>
              </w:rPr>
              <w:t>Interplus</w:t>
            </w:r>
            <w:proofErr w:type="spellEnd"/>
            <w:r w:rsidRPr="00E5113D">
              <w:rPr>
                <w:rFonts w:eastAsia="Calibri"/>
                <w:sz w:val="20"/>
              </w:rPr>
              <w:t xml:space="preserve"> 1180</w:t>
            </w:r>
          </w:p>
        </w:tc>
        <w:tc>
          <w:tcPr>
            <w:tcW w:w="594" w:type="pct"/>
            <w:tcBorders>
              <w:top w:val="single" w:sz="4" w:space="0" w:color="auto"/>
              <w:left w:val="single" w:sz="4" w:space="0" w:color="auto"/>
              <w:bottom w:val="single" w:sz="4" w:space="0" w:color="auto"/>
              <w:right w:val="single" w:sz="4" w:space="0" w:color="auto"/>
            </w:tcBorders>
            <w:vAlign w:val="center"/>
          </w:tcPr>
          <w:p w14:paraId="25573984" w14:textId="77777777" w:rsidR="00A860A0" w:rsidRPr="00E5113D" w:rsidRDefault="00000000" w:rsidP="003E3A26">
            <w:pPr>
              <w:jc w:val="center"/>
              <w:rPr>
                <w:rFonts w:eastAsia="Calibri"/>
                <w:sz w:val="20"/>
              </w:rPr>
            </w:pPr>
            <w:proofErr w:type="spellStart"/>
            <w:r w:rsidRPr="00E5113D">
              <w:rPr>
                <w:rFonts w:eastAsia="Calibri"/>
                <w:sz w:val="20"/>
              </w:rPr>
              <w:t>Duremax</w:t>
            </w:r>
            <w:proofErr w:type="spellEnd"/>
            <w:r w:rsidRPr="00E5113D">
              <w:rPr>
                <w:rFonts w:eastAsia="Calibri"/>
                <w:sz w:val="20"/>
              </w:rPr>
              <w:t xml:space="preserve"> GPE</w:t>
            </w:r>
          </w:p>
        </w:tc>
        <w:tc>
          <w:tcPr>
            <w:tcW w:w="644" w:type="pct"/>
            <w:tcBorders>
              <w:top w:val="single" w:sz="4" w:space="0" w:color="auto"/>
              <w:left w:val="single" w:sz="4" w:space="0" w:color="auto"/>
              <w:bottom w:val="single" w:sz="4" w:space="0" w:color="auto"/>
              <w:right w:val="single" w:sz="4" w:space="0" w:color="auto"/>
            </w:tcBorders>
            <w:vAlign w:val="center"/>
          </w:tcPr>
          <w:p w14:paraId="1E4635D3" w14:textId="77777777" w:rsidR="00A860A0" w:rsidRPr="00E5113D" w:rsidRDefault="00000000" w:rsidP="003E3A26">
            <w:pPr>
              <w:jc w:val="center"/>
              <w:rPr>
                <w:rFonts w:eastAsia="Calibri"/>
                <w:sz w:val="20"/>
              </w:rPr>
            </w:pPr>
            <w:proofErr w:type="spellStart"/>
            <w:r w:rsidRPr="00E5113D">
              <w:rPr>
                <w:rFonts w:eastAsia="Calibri"/>
                <w:sz w:val="20"/>
              </w:rPr>
              <w:t>Jotacote</w:t>
            </w:r>
            <w:proofErr w:type="spellEnd"/>
            <w:r w:rsidRPr="00E5113D">
              <w:rPr>
                <w:rFonts w:eastAsia="Calibri"/>
                <w:sz w:val="20"/>
              </w:rPr>
              <w:t xml:space="preserve"> Universal</w:t>
            </w:r>
          </w:p>
        </w:tc>
        <w:tc>
          <w:tcPr>
            <w:tcW w:w="645" w:type="pct"/>
            <w:tcBorders>
              <w:top w:val="single" w:sz="4" w:space="0" w:color="auto"/>
              <w:left w:val="single" w:sz="4" w:space="0" w:color="auto"/>
              <w:bottom w:val="single" w:sz="4" w:space="0" w:color="auto"/>
              <w:right w:val="single" w:sz="4" w:space="0" w:color="auto"/>
            </w:tcBorders>
            <w:vAlign w:val="center"/>
          </w:tcPr>
          <w:p w14:paraId="068BB453" w14:textId="77777777" w:rsidR="00A860A0" w:rsidRPr="00E5113D" w:rsidRDefault="00000000" w:rsidP="003E3A26">
            <w:pPr>
              <w:jc w:val="center"/>
              <w:rPr>
                <w:rFonts w:eastAsia="Calibri"/>
                <w:sz w:val="20"/>
              </w:rPr>
            </w:pPr>
            <w:proofErr w:type="spellStart"/>
            <w:r w:rsidRPr="00E5113D">
              <w:rPr>
                <w:rFonts w:eastAsia="Calibri"/>
                <w:sz w:val="20"/>
              </w:rPr>
              <w:t>Amerlock</w:t>
            </w:r>
            <w:proofErr w:type="spellEnd"/>
            <w:r w:rsidRPr="00E5113D">
              <w:rPr>
                <w:rFonts w:eastAsia="Calibri"/>
                <w:sz w:val="20"/>
              </w:rPr>
              <w:t xml:space="preserve"> 400</w:t>
            </w:r>
          </w:p>
        </w:tc>
        <w:tc>
          <w:tcPr>
            <w:tcW w:w="1197" w:type="pct"/>
            <w:tcBorders>
              <w:top w:val="single" w:sz="4" w:space="0" w:color="auto"/>
              <w:left w:val="single" w:sz="4" w:space="0" w:color="auto"/>
              <w:bottom w:val="single" w:sz="4" w:space="0" w:color="auto"/>
              <w:right w:val="single" w:sz="4" w:space="0" w:color="auto"/>
            </w:tcBorders>
            <w:vAlign w:val="center"/>
          </w:tcPr>
          <w:p w14:paraId="3891915F" w14:textId="77777777" w:rsidR="00A860A0" w:rsidRPr="00E5113D" w:rsidRDefault="00000000" w:rsidP="003E3A26">
            <w:pPr>
              <w:jc w:val="center"/>
              <w:rPr>
                <w:rFonts w:eastAsia="Calibri"/>
                <w:sz w:val="20"/>
              </w:rPr>
            </w:pPr>
            <w:proofErr w:type="spellStart"/>
            <w:r>
              <w:rPr>
                <w:rFonts w:eastAsia="Calibri"/>
                <w:sz w:val="20"/>
              </w:rPr>
              <w:t>Hempaprime</w:t>
            </w:r>
            <w:proofErr w:type="spellEnd"/>
            <w:r>
              <w:rPr>
                <w:rFonts w:eastAsia="Calibri"/>
                <w:sz w:val="20"/>
              </w:rPr>
              <w:t xml:space="preserve"> Multi 500</w:t>
            </w:r>
          </w:p>
        </w:tc>
      </w:tr>
      <w:tr w:rsidR="009838DF" w14:paraId="256E641B" w14:textId="77777777" w:rsidTr="003E3A26">
        <w:trPr>
          <w:cantSplit/>
        </w:trPr>
        <w:tc>
          <w:tcPr>
            <w:tcW w:w="5000" w:type="pct"/>
            <w:gridSpan w:val="7"/>
            <w:tcBorders>
              <w:top w:val="single" w:sz="4" w:space="0" w:color="auto"/>
              <w:left w:val="single" w:sz="4" w:space="0" w:color="auto"/>
              <w:bottom w:val="single" w:sz="4" w:space="0" w:color="auto"/>
              <w:right w:val="single" w:sz="4" w:space="0" w:color="auto"/>
            </w:tcBorders>
            <w:vAlign w:val="center"/>
          </w:tcPr>
          <w:p w14:paraId="071AAD13" w14:textId="77777777" w:rsidR="00A860A0" w:rsidRPr="00E5113D" w:rsidRDefault="00000000" w:rsidP="003E3A26">
            <w:pPr>
              <w:rPr>
                <w:rFonts w:eastAsia="Calibri"/>
                <w:sz w:val="20"/>
              </w:rPr>
            </w:pPr>
            <w:r w:rsidRPr="00E5113D">
              <w:rPr>
                <w:rFonts w:eastAsia="Calibri"/>
                <w:b/>
                <w:sz w:val="20"/>
              </w:rPr>
              <w:t xml:space="preserve">Optional </w:t>
            </w:r>
            <w:proofErr w:type="gramStart"/>
            <w:r w:rsidRPr="00E5113D">
              <w:rPr>
                <w:rFonts w:eastAsia="Calibri"/>
                <w:b/>
                <w:sz w:val="20"/>
              </w:rPr>
              <w:t>Top Coat</w:t>
            </w:r>
            <w:proofErr w:type="gramEnd"/>
          </w:p>
        </w:tc>
      </w:tr>
      <w:tr w:rsidR="009838DF" w14:paraId="64F01BDD" w14:textId="77777777" w:rsidTr="003E3A26">
        <w:trPr>
          <w:cantSplit/>
        </w:trPr>
        <w:tc>
          <w:tcPr>
            <w:tcW w:w="744" w:type="pct"/>
            <w:tcBorders>
              <w:top w:val="single" w:sz="4" w:space="0" w:color="auto"/>
              <w:left w:val="single" w:sz="4" w:space="0" w:color="auto"/>
              <w:bottom w:val="single" w:sz="4" w:space="0" w:color="auto"/>
              <w:right w:val="single" w:sz="4" w:space="0" w:color="auto"/>
            </w:tcBorders>
            <w:vAlign w:val="center"/>
          </w:tcPr>
          <w:p w14:paraId="17032E1D" w14:textId="77777777" w:rsidR="00A860A0" w:rsidRPr="00E5113D" w:rsidRDefault="00000000" w:rsidP="003E3A26">
            <w:pPr>
              <w:rPr>
                <w:rFonts w:eastAsia="Calibri"/>
                <w:sz w:val="20"/>
              </w:rPr>
            </w:pPr>
            <w:r w:rsidRPr="00E5113D">
              <w:rPr>
                <w:rFonts w:eastAsia="Calibri"/>
                <w:sz w:val="20"/>
              </w:rPr>
              <w:t>Finish Coat</w:t>
            </w:r>
          </w:p>
          <w:p w14:paraId="700CBAE4" w14:textId="77777777" w:rsidR="00A860A0" w:rsidRPr="00E5113D" w:rsidRDefault="00000000" w:rsidP="003E3A26">
            <w:pPr>
              <w:rPr>
                <w:rFonts w:eastAsia="Calibri"/>
                <w:sz w:val="20"/>
              </w:rPr>
            </w:pPr>
            <w:r w:rsidRPr="00E5113D">
              <w:rPr>
                <w:rFonts w:eastAsia="Calibri"/>
                <w:sz w:val="20"/>
              </w:rPr>
              <w:t>Polyurethane</w:t>
            </w:r>
          </w:p>
        </w:tc>
        <w:tc>
          <w:tcPr>
            <w:tcW w:w="531" w:type="pct"/>
            <w:tcBorders>
              <w:top w:val="single" w:sz="4" w:space="0" w:color="auto"/>
              <w:left w:val="single" w:sz="4" w:space="0" w:color="auto"/>
              <w:bottom w:val="single" w:sz="4" w:space="0" w:color="auto"/>
              <w:right w:val="single" w:sz="4" w:space="0" w:color="auto"/>
            </w:tcBorders>
            <w:vAlign w:val="center"/>
          </w:tcPr>
          <w:p w14:paraId="336AAB0C" w14:textId="77777777" w:rsidR="00A860A0" w:rsidRPr="00E5113D" w:rsidRDefault="00000000" w:rsidP="003E3A26">
            <w:pPr>
              <w:rPr>
                <w:rFonts w:eastAsia="Calibri"/>
                <w:sz w:val="20"/>
              </w:rPr>
            </w:pPr>
            <w:r w:rsidRPr="00E5113D">
              <w:rPr>
                <w:rFonts w:eastAsia="Calibri"/>
                <w:sz w:val="20"/>
              </w:rPr>
              <w:t>75</w:t>
            </w:r>
          </w:p>
        </w:tc>
        <w:tc>
          <w:tcPr>
            <w:tcW w:w="645" w:type="pct"/>
            <w:tcBorders>
              <w:top w:val="single" w:sz="4" w:space="0" w:color="auto"/>
              <w:left w:val="single" w:sz="4" w:space="0" w:color="auto"/>
              <w:bottom w:val="single" w:sz="4" w:space="0" w:color="auto"/>
              <w:right w:val="single" w:sz="4" w:space="0" w:color="auto"/>
            </w:tcBorders>
            <w:vAlign w:val="center"/>
          </w:tcPr>
          <w:p w14:paraId="1E30CCB2" w14:textId="77777777" w:rsidR="00A860A0" w:rsidRPr="00E5113D" w:rsidRDefault="00000000" w:rsidP="003E3A26">
            <w:pPr>
              <w:jc w:val="center"/>
              <w:rPr>
                <w:rFonts w:eastAsia="Calibri"/>
                <w:sz w:val="20"/>
              </w:rPr>
            </w:pPr>
            <w:proofErr w:type="spellStart"/>
            <w:r w:rsidRPr="00E5113D">
              <w:rPr>
                <w:rFonts w:eastAsia="Calibri"/>
                <w:sz w:val="20"/>
              </w:rPr>
              <w:t>Interthane</w:t>
            </w:r>
            <w:proofErr w:type="spellEnd"/>
            <w:r w:rsidRPr="00E5113D">
              <w:rPr>
                <w:rFonts w:eastAsia="Calibri"/>
                <w:sz w:val="20"/>
              </w:rPr>
              <w:t xml:space="preserve"> 990</w:t>
            </w:r>
          </w:p>
        </w:tc>
        <w:tc>
          <w:tcPr>
            <w:tcW w:w="594" w:type="pct"/>
            <w:tcBorders>
              <w:top w:val="single" w:sz="4" w:space="0" w:color="auto"/>
              <w:left w:val="single" w:sz="4" w:space="0" w:color="auto"/>
              <w:bottom w:val="single" w:sz="4" w:space="0" w:color="auto"/>
              <w:right w:val="single" w:sz="4" w:space="0" w:color="auto"/>
            </w:tcBorders>
            <w:vAlign w:val="center"/>
          </w:tcPr>
          <w:p w14:paraId="51297A44" w14:textId="77777777" w:rsidR="00A860A0" w:rsidRPr="00E5113D" w:rsidRDefault="00000000" w:rsidP="003E3A26">
            <w:pPr>
              <w:jc w:val="center"/>
              <w:rPr>
                <w:rFonts w:eastAsia="Calibri"/>
                <w:sz w:val="20"/>
              </w:rPr>
            </w:pPr>
            <w:proofErr w:type="spellStart"/>
            <w:r w:rsidRPr="00E5113D">
              <w:rPr>
                <w:rFonts w:eastAsia="Calibri"/>
                <w:sz w:val="20"/>
              </w:rPr>
              <w:t>Weathermax</w:t>
            </w:r>
            <w:proofErr w:type="spellEnd"/>
            <w:r w:rsidRPr="00E5113D">
              <w:rPr>
                <w:rFonts w:eastAsia="Calibri"/>
                <w:sz w:val="20"/>
              </w:rPr>
              <w:t xml:space="preserve"> HBR</w:t>
            </w:r>
          </w:p>
        </w:tc>
        <w:tc>
          <w:tcPr>
            <w:tcW w:w="644" w:type="pct"/>
            <w:tcBorders>
              <w:top w:val="single" w:sz="4" w:space="0" w:color="auto"/>
              <w:left w:val="single" w:sz="4" w:space="0" w:color="auto"/>
              <w:bottom w:val="single" w:sz="4" w:space="0" w:color="auto"/>
              <w:right w:val="single" w:sz="4" w:space="0" w:color="auto"/>
            </w:tcBorders>
            <w:vAlign w:val="center"/>
          </w:tcPr>
          <w:p w14:paraId="3F4465FC" w14:textId="77777777" w:rsidR="00A860A0" w:rsidRPr="00E5113D" w:rsidRDefault="00000000" w:rsidP="003E3A26">
            <w:pPr>
              <w:jc w:val="center"/>
              <w:rPr>
                <w:rFonts w:eastAsia="Calibri"/>
                <w:sz w:val="20"/>
              </w:rPr>
            </w:pPr>
            <w:r w:rsidRPr="00E5113D">
              <w:rPr>
                <w:rFonts w:eastAsia="Calibri"/>
                <w:sz w:val="20"/>
              </w:rPr>
              <w:t>Hardtop Flexi</w:t>
            </w:r>
          </w:p>
        </w:tc>
        <w:tc>
          <w:tcPr>
            <w:tcW w:w="645" w:type="pct"/>
            <w:tcBorders>
              <w:top w:val="single" w:sz="4" w:space="0" w:color="auto"/>
              <w:left w:val="single" w:sz="4" w:space="0" w:color="auto"/>
              <w:bottom w:val="single" w:sz="4" w:space="0" w:color="auto"/>
              <w:right w:val="single" w:sz="4" w:space="0" w:color="auto"/>
            </w:tcBorders>
            <w:vAlign w:val="center"/>
          </w:tcPr>
          <w:p w14:paraId="3E0941E0" w14:textId="77777777" w:rsidR="00A860A0" w:rsidRPr="00E5113D" w:rsidRDefault="00000000" w:rsidP="003E3A26">
            <w:pPr>
              <w:jc w:val="center"/>
              <w:rPr>
                <w:rFonts w:eastAsia="Calibri"/>
                <w:sz w:val="20"/>
              </w:rPr>
            </w:pPr>
            <w:proofErr w:type="spellStart"/>
            <w:r w:rsidRPr="00E5113D">
              <w:rPr>
                <w:rFonts w:eastAsia="Calibri"/>
                <w:sz w:val="20"/>
              </w:rPr>
              <w:t>Amershield</w:t>
            </w:r>
            <w:proofErr w:type="spellEnd"/>
          </w:p>
        </w:tc>
        <w:tc>
          <w:tcPr>
            <w:tcW w:w="1197" w:type="pct"/>
            <w:tcBorders>
              <w:top w:val="single" w:sz="4" w:space="0" w:color="auto"/>
              <w:left w:val="single" w:sz="4" w:space="0" w:color="auto"/>
              <w:bottom w:val="single" w:sz="4" w:space="0" w:color="auto"/>
              <w:right w:val="single" w:sz="4" w:space="0" w:color="auto"/>
            </w:tcBorders>
            <w:vAlign w:val="center"/>
          </w:tcPr>
          <w:p w14:paraId="0430F33D" w14:textId="77777777" w:rsidR="00A860A0" w:rsidRPr="00E5113D" w:rsidRDefault="00000000" w:rsidP="003E3A26">
            <w:pPr>
              <w:jc w:val="center"/>
              <w:rPr>
                <w:rFonts w:eastAsia="Calibri"/>
                <w:sz w:val="20"/>
              </w:rPr>
            </w:pPr>
            <w:proofErr w:type="spellStart"/>
            <w:r w:rsidRPr="00E5113D">
              <w:rPr>
                <w:rFonts w:eastAsia="Calibri"/>
                <w:sz w:val="20"/>
              </w:rPr>
              <w:t>Hempathane</w:t>
            </w:r>
            <w:proofErr w:type="spellEnd"/>
            <w:r w:rsidRPr="00E5113D">
              <w:rPr>
                <w:rFonts w:eastAsia="Calibri"/>
                <w:sz w:val="20"/>
              </w:rPr>
              <w:t xml:space="preserve"> HS 55610</w:t>
            </w:r>
          </w:p>
        </w:tc>
      </w:tr>
      <w:tr w:rsidR="009838DF" w14:paraId="67C631C9" w14:textId="77777777" w:rsidTr="003E3A26">
        <w:trPr>
          <w:cantSplit/>
        </w:trPr>
        <w:tc>
          <w:tcPr>
            <w:tcW w:w="744" w:type="pct"/>
            <w:tcBorders>
              <w:top w:val="single" w:sz="4" w:space="0" w:color="auto"/>
              <w:left w:val="single" w:sz="4" w:space="0" w:color="auto"/>
              <w:bottom w:val="single" w:sz="4" w:space="0" w:color="auto"/>
              <w:right w:val="single" w:sz="4" w:space="0" w:color="auto"/>
            </w:tcBorders>
            <w:vAlign w:val="center"/>
          </w:tcPr>
          <w:p w14:paraId="6A69C9AB" w14:textId="77777777" w:rsidR="00A860A0" w:rsidRPr="00E5113D" w:rsidRDefault="00000000" w:rsidP="003E3A26">
            <w:pPr>
              <w:rPr>
                <w:rFonts w:eastAsia="Calibri"/>
                <w:b/>
                <w:sz w:val="20"/>
              </w:rPr>
            </w:pPr>
            <w:r w:rsidRPr="00E5113D">
              <w:rPr>
                <w:rFonts w:eastAsia="Calibri"/>
                <w:b/>
                <w:sz w:val="20"/>
              </w:rPr>
              <w:t>Total DFT in µm</w:t>
            </w:r>
          </w:p>
        </w:tc>
        <w:tc>
          <w:tcPr>
            <w:tcW w:w="531" w:type="pct"/>
            <w:tcBorders>
              <w:top w:val="single" w:sz="4" w:space="0" w:color="auto"/>
              <w:left w:val="single" w:sz="4" w:space="0" w:color="auto"/>
              <w:bottom w:val="single" w:sz="4" w:space="0" w:color="auto"/>
              <w:right w:val="single" w:sz="4" w:space="0" w:color="auto"/>
            </w:tcBorders>
            <w:vAlign w:val="center"/>
          </w:tcPr>
          <w:p w14:paraId="776AA3E6" w14:textId="77777777" w:rsidR="00A860A0" w:rsidRPr="00E5113D" w:rsidRDefault="00000000" w:rsidP="003E3A26">
            <w:pPr>
              <w:rPr>
                <w:rFonts w:eastAsia="Calibri"/>
                <w:sz w:val="20"/>
              </w:rPr>
            </w:pPr>
            <w:r w:rsidRPr="00E5113D">
              <w:rPr>
                <w:rFonts w:eastAsia="Calibri"/>
                <w:sz w:val="20"/>
              </w:rPr>
              <w:t>225-300</w:t>
            </w:r>
          </w:p>
        </w:tc>
        <w:tc>
          <w:tcPr>
            <w:tcW w:w="645" w:type="pct"/>
            <w:tcBorders>
              <w:top w:val="single" w:sz="4" w:space="0" w:color="auto"/>
              <w:left w:val="single" w:sz="4" w:space="0" w:color="auto"/>
              <w:bottom w:val="single" w:sz="4" w:space="0" w:color="auto"/>
              <w:right w:val="single" w:sz="4" w:space="0" w:color="auto"/>
            </w:tcBorders>
            <w:vAlign w:val="center"/>
          </w:tcPr>
          <w:p w14:paraId="511E9548" w14:textId="77777777" w:rsidR="00A860A0" w:rsidRPr="00E5113D" w:rsidRDefault="00A860A0" w:rsidP="003E3A26">
            <w:pPr>
              <w:jc w:val="center"/>
              <w:rPr>
                <w:rFonts w:eastAsia="Calibri"/>
                <w:sz w:val="20"/>
              </w:rPr>
            </w:pPr>
          </w:p>
        </w:tc>
        <w:tc>
          <w:tcPr>
            <w:tcW w:w="594" w:type="pct"/>
            <w:tcBorders>
              <w:top w:val="single" w:sz="4" w:space="0" w:color="auto"/>
              <w:left w:val="single" w:sz="4" w:space="0" w:color="auto"/>
              <w:bottom w:val="single" w:sz="4" w:space="0" w:color="auto"/>
              <w:right w:val="single" w:sz="4" w:space="0" w:color="auto"/>
            </w:tcBorders>
            <w:vAlign w:val="center"/>
          </w:tcPr>
          <w:p w14:paraId="1D51C632" w14:textId="77777777" w:rsidR="00A860A0" w:rsidRPr="00E5113D" w:rsidRDefault="00A860A0" w:rsidP="003E3A26">
            <w:pPr>
              <w:jc w:val="center"/>
              <w:rPr>
                <w:rFonts w:eastAsia="Calibri"/>
                <w:sz w:val="20"/>
              </w:rPr>
            </w:pPr>
          </w:p>
        </w:tc>
        <w:tc>
          <w:tcPr>
            <w:tcW w:w="644" w:type="pct"/>
            <w:tcBorders>
              <w:top w:val="single" w:sz="4" w:space="0" w:color="auto"/>
              <w:left w:val="single" w:sz="4" w:space="0" w:color="auto"/>
              <w:bottom w:val="single" w:sz="4" w:space="0" w:color="auto"/>
              <w:right w:val="single" w:sz="4" w:space="0" w:color="auto"/>
            </w:tcBorders>
            <w:vAlign w:val="center"/>
          </w:tcPr>
          <w:p w14:paraId="652D3A3D" w14:textId="77777777" w:rsidR="00A860A0" w:rsidRPr="00E5113D" w:rsidRDefault="00A860A0" w:rsidP="003E3A26">
            <w:pPr>
              <w:jc w:val="center"/>
              <w:rPr>
                <w:rFonts w:eastAsia="Calibri"/>
                <w:sz w:val="20"/>
              </w:rPr>
            </w:pPr>
          </w:p>
        </w:tc>
        <w:tc>
          <w:tcPr>
            <w:tcW w:w="645" w:type="pct"/>
            <w:tcBorders>
              <w:top w:val="single" w:sz="4" w:space="0" w:color="auto"/>
              <w:left w:val="single" w:sz="4" w:space="0" w:color="auto"/>
              <w:bottom w:val="single" w:sz="4" w:space="0" w:color="auto"/>
              <w:right w:val="single" w:sz="4" w:space="0" w:color="auto"/>
            </w:tcBorders>
            <w:vAlign w:val="center"/>
          </w:tcPr>
          <w:p w14:paraId="13201A58" w14:textId="77777777" w:rsidR="00A860A0" w:rsidRPr="00E5113D" w:rsidRDefault="00A860A0" w:rsidP="003E3A26">
            <w:pPr>
              <w:jc w:val="center"/>
              <w:rPr>
                <w:rFonts w:eastAsia="Calibri"/>
                <w:sz w:val="20"/>
              </w:rPr>
            </w:pPr>
          </w:p>
        </w:tc>
        <w:tc>
          <w:tcPr>
            <w:tcW w:w="1197" w:type="pct"/>
            <w:tcBorders>
              <w:top w:val="single" w:sz="4" w:space="0" w:color="auto"/>
              <w:left w:val="single" w:sz="4" w:space="0" w:color="auto"/>
              <w:bottom w:val="single" w:sz="4" w:space="0" w:color="auto"/>
              <w:right w:val="single" w:sz="4" w:space="0" w:color="auto"/>
            </w:tcBorders>
            <w:vAlign w:val="center"/>
          </w:tcPr>
          <w:p w14:paraId="519F4FD3" w14:textId="77777777" w:rsidR="00A860A0" w:rsidRPr="00E5113D" w:rsidRDefault="00A860A0" w:rsidP="003E3A26">
            <w:pPr>
              <w:jc w:val="center"/>
              <w:rPr>
                <w:rFonts w:eastAsia="Calibri"/>
                <w:sz w:val="20"/>
              </w:rPr>
            </w:pPr>
          </w:p>
        </w:tc>
      </w:tr>
      <w:tr w:rsidR="009838DF" w14:paraId="46F4B4CB" w14:textId="77777777" w:rsidTr="003E3A26">
        <w:trPr>
          <w:cantSplit/>
        </w:trPr>
        <w:tc>
          <w:tcPr>
            <w:tcW w:w="5000" w:type="pct"/>
            <w:gridSpan w:val="7"/>
            <w:tcBorders>
              <w:top w:val="single" w:sz="4" w:space="0" w:color="auto"/>
              <w:left w:val="single" w:sz="4" w:space="0" w:color="auto"/>
              <w:bottom w:val="single" w:sz="4" w:space="0" w:color="auto"/>
              <w:right w:val="single" w:sz="4" w:space="0" w:color="auto"/>
            </w:tcBorders>
            <w:vAlign w:val="center"/>
          </w:tcPr>
          <w:p w14:paraId="3970C795" w14:textId="77777777" w:rsidR="00A860A0" w:rsidRPr="00E5113D" w:rsidRDefault="00000000" w:rsidP="003E3A26">
            <w:pPr>
              <w:rPr>
                <w:rFonts w:eastAsia="Calibri"/>
                <w:b/>
                <w:sz w:val="20"/>
              </w:rPr>
            </w:pPr>
            <w:r w:rsidRPr="00E5113D">
              <w:rPr>
                <w:rFonts w:eastAsia="Calibri"/>
                <w:b/>
                <w:sz w:val="20"/>
              </w:rPr>
              <w:lastRenderedPageBreak/>
              <w:t>Notes:</w:t>
            </w:r>
          </w:p>
          <w:p w14:paraId="36A5779F" w14:textId="77777777" w:rsidR="00A860A0" w:rsidRPr="00E5113D" w:rsidRDefault="00000000" w:rsidP="003E3A26">
            <w:pPr>
              <w:rPr>
                <w:rFonts w:eastAsia="Calibri"/>
                <w:sz w:val="20"/>
              </w:rPr>
            </w:pPr>
            <w:r w:rsidRPr="00E5113D">
              <w:rPr>
                <w:rFonts w:eastAsia="Calibri"/>
                <w:sz w:val="20"/>
              </w:rPr>
              <w:t>Apply all coatings in strict accordance with the manufacturers’ technical data sheets.</w:t>
            </w:r>
          </w:p>
          <w:p w14:paraId="04EAD619" w14:textId="77777777" w:rsidR="00A860A0" w:rsidRPr="00E5113D" w:rsidRDefault="00000000" w:rsidP="003E3A26">
            <w:pPr>
              <w:rPr>
                <w:rFonts w:eastAsia="Calibri"/>
                <w:iCs/>
                <w:sz w:val="20"/>
              </w:rPr>
            </w:pPr>
            <w:r w:rsidRPr="00E5113D">
              <w:rPr>
                <w:rFonts w:eastAsia="Calibri"/>
                <w:iCs/>
                <w:sz w:val="20"/>
              </w:rPr>
              <w:t>Provide coatings manufacturers’ recommendations prior to commencing work.</w:t>
            </w:r>
          </w:p>
          <w:p w14:paraId="40242D90" w14:textId="77777777" w:rsidR="00A860A0" w:rsidRPr="00E5113D" w:rsidRDefault="00000000" w:rsidP="003E3A26">
            <w:pPr>
              <w:rPr>
                <w:rFonts w:eastAsia="Calibri"/>
                <w:sz w:val="20"/>
              </w:rPr>
            </w:pPr>
            <w:r w:rsidRPr="00E5113D">
              <w:rPr>
                <w:rFonts w:eastAsia="Calibri"/>
                <w:iCs/>
                <w:sz w:val="20"/>
              </w:rPr>
              <w:t>The coating systems in these tables form part of, and should be read in conjunction with, the other clauses in this work section.</w:t>
            </w:r>
          </w:p>
        </w:tc>
      </w:tr>
    </w:tbl>
    <w:p w14:paraId="34C8B487" w14:textId="77777777" w:rsidR="00A860A0" w:rsidRDefault="00A860A0" w:rsidP="00A860A0">
      <w:pPr>
        <w:autoSpaceDE w:val="0"/>
        <w:autoSpaceDN w:val="0"/>
        <w:adjustRightInd w:val="0"/>
        <w:rPr>
          <w:rFonts w:eastAsia="Calibri" w:cs="Arial"/>
          <w:b/>
          <w:bCs/>
        </w:rPr>
        <w:sectPr w:rsidR="00A860A0" w:rsidSect="00A66538">
          <w:headerReference w:type="default" r:id="rId119"/>
          <w:pgSz w:w="16834" w:h="11907" w:orient="landscape" w:code="9"/>
          <w:pgMar w:top="794" w:right="794" w:bottom="794" w:left="794" w:header="720" w:footer="720" w:gutter="0"/>
          <w:cols w:space="720"/>
          <w:docGrid w:linePitch="299"/>
        </w:sectPr>
      </w:pPr>
    </w:p>
    <w:tbl>
      <w:tblPr>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2268"/>
        <w:gridCol w:w="1560"/>
        <w:gridCol w:w="1819"/>
        <w:gridCol w:w="1819"/>
        <w:gridCol w:w="1816"/>
        <w:gridCol w:w="2127"/>
        <w:gridCol w:w="3827"/>
      </w:tblGrid>
      <w:tr w:rsidR="009838DF" w14:paraId="45A7D5AF" w14:textId="77777777" w:rsidTr="003E3A26">
        <w:trPr>
          <w:cantSplit/>
        </w:trPr>
        <w:tc>
          <w:tcPr>
            <w:tcW w:w="5000" w:type="pct"/>
            <w:gridSpan w:val="7"/>
            <w:tcBorders>
              <w:top w:val="single" w:sz="4" w:space="0" w:color="auto"/>
              <w:left w:val="single" w:sz="4" w:space="0" w:color="auto"/>
              <w:bottom w:val="single" w:sz="4" w:space="0" w:color="auto"/>
              <w:right w:val="single" w:sz="4" w:space="0" w:color="auto"/>
            </w:tcBorders>
          </w:tcPr>
          <w:p w14:paraId="12C25E49" w14:textId="77777777" w:rsidR="00A860A0" w:rsidRPr="00E5113D" w:rsidRDefault="00000000" w:rsidP="003E3A26">
            <w:pPr>
              <w:rPr>
                <w:rFonts w:eastAsia="Calibri"/>
                <w:b/>
                <w:sz w:val="20"/>
              </w:rPr>
            </w:pPr>
            <w:r w:rsidRPr="00E5113D">
              <w:rPr>
                <w:rFonts w:eastAsia="Calibri"/>
                <w:b/>
                <w:sz w:val="20"/>
              </w:rPr>
              <w:lastRenderedPageBreak/>
              <w:t>Table - Protective Coating Specification # PS5</w:t>
            </w:r>
          </w:p>
        </w:tc>
      </w:tr>
      <w:tr w:rsidR="009838DF" w14:paraId="49DCF008" w14:textId="77777777" w:rsidTr="003E3A26">
        <w:trPr>
          <w:cantSplit/>
        </w:trPr>
        <w:tc>
          <w:tcPr>
            <w:tcW w:w="5000" w:type="pct"/>
            <w:gridSpan w:val="7"/>
            <w:tcBorders>
              <w:top w:val="single" w:sz="4" w:space="0" w:color="auto"/>
              <w:left w:val="single" w:sz="4" w:space="0" w:color="auto"/>
              <w:bottom w:val="single" w:sz="4" w:space="0" w:color="auto"/>
              <w:right w:val="single" w:sz="4" w:space="0" w:color="auto"/>
            </w:tcBorders>
          </w:tcPr>
          <w:p w14:paraId="52BD7922" w14:textId="77777777" w:rsidR="00A860A0" w:rsidRPr="00E5113D" w:rsidRDefault="00000000" w:rsidP="003E3A26">
            <w:pPr>
              <w:rPr>
                <w:b/>
                <w:sz w:val="20"/>
                <w:lang w:val="en-US" w:eastAsia="en-US"/>
              </w:rPr>
            </w:pPr>
            <w:r w:rsidRPr="00E5113D">
              <w:rPr>
                <w:b/>
                <w:sz w:val="20"/>
                <w:lang w:val="en-US" w:eastAsia="en-US"/>
              </w:rPr>
              <w:t>General</w:t>
            </w:r>
          </w:p>
        </w:tc>
      </w:tr>
      <w:tr w:rsidR="009838DF" w14:paraId="31F90E72" w14:textId="77777777" w:rsidTr="003E3A26">
        <w:trPr>
          <w:cantSplit/>
        </w:trPr>
        <w:tc>
          <w:tcPr>
            <w:tcW w:w="5000" w:type="pct"/>
            <w:gridSpan w:val="7"/>
            <w:tcBorders>
              <w:top w:val="single" w:sz="4" w:space="0" w:color="auto"/>
              <w:left w:val="single" w:sz="4" w:space="0" w:color="auto"/>
              <w:bottom w:val="single" w:sz="4" w:space="0" w:color="auto"/>
              <w:right w:val="single" w:sz="4" w:space="0" w:color="auto"/>
            </w:tcBorders>
            <w:shd w:val="pct15" w:color="auto" w:fill="auto"/>
          </w:tcPr>
          <w:p w14:paraId="3BF14536" w14:textId="77777777" w:rsidR="00A860A0" w:rsidRPr="00E5113D" w:rsidRDefault="00000000" w:rsidP="003E3A26">
            <w:pPr>
              <w:rPr>
                <w:rFonts w:eastAsia="Calibri"/>
                <w:sz w:val="20"/>
              </w:rPr>
            </w:pPr>
            <w:r w:rsidRPr="00E5113D">
              <w:rPr>
                <w:rFonts w:eastAsia="Calibri"/>
                <w:sz w:val="20"/>
              </w:rPr>
              <w:t>Coating Specification for Steel – Coastal Regions Corrosivity Category C5M Very High and T (Inland Tropical)</w:t>
            </w:r>
          </w:p>
        </w:tc>
      </w:tr>
      <w:tr w:rsidR="009838DF" w14:paraId="73750A3E" w14:textId="77777777" w:rsidTr="003E3A26">
        <w:trPr>
          <w:cantSplit/>
        </w:trPr>
        <w:tc>
          <w:tcPr>
            <w:tcW w:w="5000" w:type="pct"/>
            <w:gridSpan w:val="7"/>
            <w:tcBorders>
              <w:top w:val="single" w:sz="4" w:space="0" w:color="auto"/>
              <w:left w:val="single" w:sz="4" w:space="0" w:color="auto"/>
              <w:bottom w:val="single" w:sz="4" w:space="0" w:color="auto"/>
              <w:right w:val="single" w:sz="4" w:space="0" w:color="auto"/>
            </w:tcBorders>
          </w:tcPr>
          <w:p w14:paraId="3AABFF7C" w14:textId="77777777" w:rsidR="00A860A0" w:rsidRPr="00E5113D" w:rsidRDefault="00A860A0" w:rsidP="003E3A26">
            <w:pPr>
              <w:rPr>
                <w:sz w:val="20"/>
                <w:lang w:val="en-US" w:eastAsia="en-US"/>
              </w:rPr>
            </w:pPr>
          </w:p>
        </w:tc>
      </w:tr>
      <w:tr w:rsidR="009838DF" w14:paraId="4242FE42" w14:textId="77777777" w:rsidTr="003E3A26">
        <w:trPr>
          <w:cantSplit/>
        </w:trPr>
        <w:tc>
          <w:tcPr>
            <w:tcW w:w="5000" w:type="pct"/>
            <w:gridSpan w:val="7"/>
            <w:tcBorders>
              <w:top w:val="single" w:sz="4" w:space="0" w:color="auto"/>
              <w:left w:val="single" w:sz="4" w:space="0" w:color="auto"/>
              <w:bottom w:val="single" w:sz="4" w:space="0" w:color="auto"/>
              <w:right w:val="single" w:sz="4" w:space="0" w:color="auto"/>
            </w:tcBorders>
          </w:tcPr>
          <w:p w14:paraId="6C16D053" w14:textId="77777777" w:rsidR="00A860A0" w:rsidRPr="00E5113D" w:rsidRDefault="00000000" w:rsidP="003E3A26">
            <w:pPr>
              <w:rPr>
                <w:b/>
                <w:sz w:val="20"/>
                <w:lang w:val="en-US" w:eastAsia="en-US"/>
              </w:rPr>
            </w:pPr>
            <w:r w:rsidRPr="00E5113D">
              <w:rPr>
                <w:b/>
                <w:sz w:val="20"/>
                <w:lang w:val="en-US" w:eastAsia="en-US"/>
              </w:rPr>
              <w:t>Areas</w:t>
            </w:r>
          </w:p>
        </w:tc>
      </w:tr>
      <w:tr w:rsidR="009838DF" w14:paraId="1AB1F998" w14:textId="77777777" w:rsidTr="003E3A26">
        <w:trPr>
          <w:cantSplit/>
        </w:trPr>
        <w:tc>
          <w:tcPr>
            <w:tcW w:w="5000" w:type="pct"/>
            <w:gridSpan w:val="7"/>
            <w:tcBorders>
              <w:top w:val="single" w:sz="4" w:space="0" w:color="auto"/>
              <w:left w:val="single" w:sz="4" w:space="0" w:color="auto"/>
              <w:bottom w:val="single" w:sz="4" w:space="0" w:color="auto"/>
              <w:right w:val="single" w:sz="4" w:space="0" w:color="auto"/>
            </w:tcBorders>
          </w:tcPr>
          <w:p w14:paraId="1F20F86E" w14:textId="77777777" w:rsidR="00A860A0" w:rsidRPr="00E5113D" w:rsidRDefault="00000000" w:rsidP="003E3A26">
            <w:pPr>
              <w:rPr>
                <w:rFonts w:eastAsia="Calibri"/>
                <w:sz w:val="20"/>
              </w:rPr>
            </w:pPr>
            <w:r w:rsidRPr="00E5113D">
              <w:rPr>
                <w:rFonts w:eastAsia="Calibri"/>
                <w:sz w:val="20"/>
              </w:rPr>
              <w:t>Coating system for Steel where Abrasive Blasting cannot be undertaken.</w:t>
            </w:r>
          </w:p>
          <w:p w14:paraId="4EE74E41" w14:textId="77777777" w:rsidR="00A860A0" w:rsidRPr="00E5113D" w:rsidRDefault="00000000" w:rsidP="003E3A26">
            <w:pPr>
              <w:rPr>
                <w:rFonts w:eastAsia="Calibri"/>
                <w:sz w:val="20"/>
              </w:rPr>
            </w:pPr>
            <w:r w:rsidRPr="00E5113D">
              <w:rPr>
                <w:rFonts w:eastAsia="Calibri"/>
                <w:sz w:val="20"/>
              </w:rPr>
              <w:t xml:space="preserve">Typical Exposure: Atmospheric exposure for coastal regions including Darwin and other coastal establishments. </w:t>
            </w:r>
            <w:r w:rsidRPr="00E5113D">
              <w:rPr>
                <w:rFonts w:eastAsia="Calibri"/>
                <w:sz w:val="20"/>
                <w:lang w:val="en-US"/>
              </w:rPr>
              <w:t>Areas north of Katherine and areas up to 50 km from the coast or tidal estuaries. (NTCZ03 &amp; NTCZ04)</w:t>
            </w:r>
          </w:p>
        </w:tc>
      </w:tr>
      <w:tr w:rsidR="009838DF" w14:paraId="5DF1A33D" w14:textId="77777777" w:rsidTr="003E3A26">
        <w:trPr>
          <w:cantSplit/>
        </w:trPr>
        <w:tc>
          <w:tcPr>
            <w:tcW w:w="5000" w:type="pct"/>
            <w:gridSpan w:val="7"/>
            <w:tcBorders>
              <w:top w:val="single" w:sz="4" w:space="0" w:color="auto"/>
              <w:left w:val="single" w:sz="4" w:space="0" w:color="auto"/>
              <w:bottom w:val="single" w:sz="4" w:space="0" w:color="auto"/>
              <w:right w:val="single" w:sz="4" w:space="0" w:color="auto"/>
            </w:tcBorders>
          </w:tcPr>
          <w:p w14:paraId="38C0F7DD" w14:textId="77777777" w:rsidR="00A860A0" w:rsidRPr="00E5113D" w:rsidRDefault="00A860A0" w:rsidP="003E3A26">
            <w:pPr>
              <w:rPr>
                <w:sz w:val="20"/>
                <w:lang w:val="en-US" w:eastAsia="en-US"/>
              </w:rPr>
            </w:pPr>
          </w:p>
        </w:tc>
      </w:tr>
      <w:tr w:rsidR="009838DF" w14:paraId="7C69202D" w14:textId="77777777" w:rsidTr="003E3A26">
        <w:trPr>
          <w:cantSplit/>
        </w:trPr>
        <w:tc>
          <w:tcPr>
            <w:tcW w:w="5000" w:type="pct"/>
            <w:gridSpan w:val="7"/>
            <w:tcBorders>
              <w:top w:val="single" w:sz="4" w:space="0" w:color="auto"/>
              <w:left w:val="single" w:sz="4" w:space="0" w:color="auto"/>
              <w:bottom w:val="single" w:sz="4" w:space="0" w:color="auto"/>
              <w:right w:val="single" w:sz="4" w:space="0" w:color="auto"/>
            </w:tcBorders>
          </w:tcPr>
          <w:p w14:paraId="1A103FB7" w14:textId="77777777" w:rsidR="00A860A0" w:rsidRPr="00E5113D" w:rsidRDefault="00000000" w:rsidP="003E3A26">
            <w:pPr>
              <w:rPr>
                <w:b/>
                <w:sz w:val="20"/>
                <w:lang w:val="en-US" w:eastAsia="en-US"/>
              </w:rPr>
            </w:pPr>
            <w:r w:rsidRPr="00E5113D">
              <w:rPr>
                <w:b/>
                <w:sz w:val="20"/>
                <w:lang w:val="en-US" w:eastAsia="en-US"/>
              </w:rPr>
              <w:t xml:space="preserve">Surface Preparation </w:t>
            </w:r>
          </w:p>
        </w:tc>
      </w:tr>
      <w:tr w:rsidR="009838DF" w14:paraId="08871199" w14:textId="77777777" w:rsidTr="003E3A26">
        <w:trPr>
          <w:cantSplit/>
        </w:trPr>
        <w:tc>
          <w:tcPr>
            <w:tcW w:w="5000" w:type="pct"/>
            <w:gridSpan w:val="7"/>
            <w:tcBorders>
              <w:top w:val="single" w:sz="4" w:space="0" w:color="auto"/>
              <w:left w:val="single" w:sz="4" w:space="0" w:color="auto"/>
              <w:bottom w:val="single" w:sz="4" w:space="0" w:color="auto"/>
              <w:right w:val="single" w:sz="4" w:space="0" w:color="auto"/>
            </w:tcBorders>
          </w:tcPr>
          <w:p w14:paraId="6804503D" w14:textId="77777777" w:rsidR="00A860A0" w:rsidRPr="00E5113D" w:rsidRDefault="00000000" w:rsidP="003E3A26">
            <w:pPr>
              <w:rPr>
                <w:sz w:val="20"/>
                <w:lang w:val="en-US" w:eastAsia="en-US"/>
              </w:rPr>
            </w:pPr>
            <w:r w:rsidRPr="00E5113D">
              <w:rPr>
                <w:sz w:val="20"/>
                <w:lang w:val="en-US" w:eastAsia="en-US"/>
              </w:rPr>
              <w:t>Surfaces to be clean, free of oil and grease and all contaminants and salts.</w:t>
            </w:r>
            <w:r>
              <w:rPr>
                <w:sz w:val="20"/>
                <w:lang w:val="en-US" w:eastAsia="en-US"/>
              </w:rPr>
              <w:t xml:space="preserve"> </w:t>
            </w:r>
            <w:r w:rsidRPr="00E5113D">
              <w:rPr>
                <w:sz w:val="20"/>
                <w:lang w:val="en-US" w:eastAsia="en-US"/>
              </w:rPr>
              <w:t>All loose and flaking coating to be removed. All edges to be feathered back to a sound tightly adhered surface. All corrosion to be removed by power or hand tool cleaning to AS 1627.2 and AS 1627.9 Class St 3 standard.</w:t>
            </w:r>
          </w:p>
        </w:tc>
      </w:tr>
      <w:tr w:rsidR="009838DF" w14:paraId="5C6865A0" w14:textId="77777777" w:rsidTr="003E3A26">
        <w:trPr>
          <w:cantSplit/>
        </w:trPr>
        <w:tc>
          <w:tcPr>
            <w:tcW w:w="5000" w:type="pct"/>
            <w:gridSpan w:val="7"/>
            <w:tcBorders>
              <w:top w:val="single" w:sz="4" w:space="0" w:color="auto"/>
              <w:left w:val="single" w:sz="4" w:space="0" w:color="auto"/>
              <w:bottom w:val="single" w:sz="4" w:space="0" w:color="auto"/>
              <w:right w:val="single" w:sz="4" w:space="0" w:color="auto"/>
            </w:tcBorders>
            <w:vAlign w:val="center"/>
          </w:tcPr>
          <w:p w14:paraId="40BAE177" w14:textId="77777777" w:rsidR="00A860A0" w:rsidRPr="00E5113D" w:rsidRDefault="00A860A0" w:rsidP="003E3A26">
            <w:pPr>
              <w:rPr>
                <w:rFonts w:eastAsia="Calibri"/>
                <w:sz w:val="20"/>
              </w:rPr>
            </w:pPr>
          </w:p>
        </w:tc>
      </w:tr>
      <w:tr w:rsidR="009838DF" w14:paraId="6B611E68" w14:textId="77777777" w:rsidTr="003E3A26">
        <w:trPr>
          <w:cantSplit/>
        </w:trPr>
        <w:tc>
          <w:tcPr>
            <w:tcW w:w="5000" w:type="pct"/>
            <w:gridSpan w:val="7"/>
            <w:tcBorders>
              <w:top w:val="single" w:sz="4" w:space="0" w:color="auto"/>
              <w:left w:val="single" w:sz="4" w:space="0" w:color="auto"/>
              <w:bottom w:val="single" w:sz="4" w:space="0" w:color="auto"/>
              <w:right w:val="single" w:sz="4" w:space="0" w:color="auto"/>
            </w:tcBorders>
            <w:vAlign w:val="center"/>
          </w:tcPr>
          <w:p w14:paraId="2C0F8B56" w14:textId="77777777" w:rsidR="00A860A0" w:rsidRPr="00E5113D" w:rsidRDefault="00000000" w:rsidP="003E3A26">
            <w:pPr>
              <w:rPr>
                <w:rFonts w:eastAsia="Calibri"/>
                <w:b/>
                <w:sz w:val="20"/>
              </w:rPr>
            </w:pPr>
            <w:r w:rsidRPr="00E5113D">
              <w:rPr>
                <w:rFonts w:eastAsia="Calibri"/>
                <w:b/>
                <w:sz w:val="20"/>
              </w:rPr>
              <w:t>Protective Coating System as per AS 2312</w:t>
            </w:r>
          </w:p>
        </w:tc>
      </w:tr>
      <w:tr w:rsidR="009838DF" w14:paraId="35A64E00" w14:textId="77777777" w:rsidTr="003E3A26">
        <w:trPr>
          <w:cantSplit/>
        </w:trPr>
        <w:tc>
          <w:tcPr>
            <w:tcW w:w="744" w:type="pct"/>
            <w:tcBorders>
              <w:top w:val="single" w:sz="4" w:space="0" w:color="auto"/>
              <w:left w:val="single" w:sz="4" w:space="0" w:color="auto"/>
              <w:bottom w:val="single" w:sz="4" w:space="0" w:color="auto"/>
              <w:right w:val="single" w:sz="4" w:space="0" w:color="auto"/>
            </w:tcBorders>
            <w:vAlign w:val="center"/>
          </w:tcPr>
          <w:p w14:paraId="07D87684" w14:textId="77777777" w:rsidR="00A860A0" w:rsidRPr="00E5113D" w:rsidRDefault="00A860A0" w:rsidP="003E3A26">
            <w:pPr>
              <w:rPr>
                <w:rFonts w:eastAsia="Calibri"/>
                <w:b/>
                <w:sz w:val="20"/>
              </w:rPr>
            </w:pPr>
          </w:p>
        </w:tc>
        <w:tc>
          <w:tcPr>
            <w:tcW w:w="512" w:type="pct"/>
            <w:tcBorders>
              <w:top w:val="single" w:sz="4" w:space="0" w:color="auto"/>
              <w:left w:val="single" w:sz="4" w:space="0" w:color="auto"/>
              <w:bottom w:val="single" w:sz="4" w:space="0" w:color="auto"/>
              <w:right w:val="single" w:sz="4" w:space="0" w:color="auto"/>
            </w:tcBorders>
            <w:vAlign w:val="center"/>
          </w:tcPr>
          <w:p w14:paraId="16476DD0" w14:textId="77777777" w:rsidR="00A860A0" w:rsidRPr="00E5113D" w:rsidRDefault="00000000" w:rsidP="003E3A26">
            <w:pPr>
              <w:rPr>
                <w:rFonts w:eastAsia="Calibri"/>
                <w:b/>
                <w:sz w:val="20"/>
              </w:rPr>
            </w:pPr>
            <w:r w:rsidRPr="00E5113D">
              <w:rPr>
                <w:rFonts w:eastAsia="Calibri"/>
                <w:b/>
                <w:sz w:val="20"/>
              </w:rPr>
              <w:t>DFT in µm</w:t>
            </w:r>
          </w:p>
        </w:tc>
        <w:tc>
          <w:tcPr>
            <w:tcW w:w="597" w:type="pct"/>
            <w:tcBorders>
              <w:top w:val="single" w:sz="4" w:space="0" w:color="auto"/>
              <w:left w:val="single" w:sz="4" w:space="0" w:color="auto"/>
              <w:bottom w:val="single" w:sz="4" w:space="0" w:color="auto"/>
              <w:right w:val="single" w:sz="4" w:space="0" w:color="auto"/>
            </w:tcBorders>
            <w:vAlign w:val="center"/>
          </w:tcPr>
          <w:p w14:paraId="4D4C7F75" w14:textId="77777777" w:rsidR="00A860A0" w:rsidRPr="00E5113D" w:rsidRDefault="00000000" w:rsidP="003E3A26">
            <w:pPr>
              <w:jc w:val="center"/>
              <w:rPr>
                <w:rFonts w:eastAsia="Calibri"/>
                <w:b/>
                <w:sz w:val="20"/>
              </w:rPr>
            </w:pPr>
            <w:r w:rsidRPr="00E5113D">
              <w:rPr>
                <w:rFonts w:eastAsia="Calibri"/>
                <w:b/>
                <w:sz w:val="20"/>
              </w:rPr>
              <w:t>Int’l Paints</w:t>
            </w:r>
          </w:p>
        </w:tc>
        <w:tc>
          <w:tcPr>
            <w:tcW w:w="597" w:type="pct"/>
            <w:tcBorders>
              <w:top w:val="single" w:sz="4" w:space="0" w:color="auto"/>
              <w:left w:val="single" w:sz="4" w:space="0" w:color="auto"/>
              <w:bottom w:val="single" w:sz="4" w:space="0" w:color="auto"/>
              <w:right w:val="single" w:sz="4" w:space="0" w:color="auto"/>
            </w:tcBorders>
            <w:vAlign w:val="center"/>
          </w:tcPr>
          <w:p w14:paraId="0AC27C81" w14:textId="77777777" w:rsidR="00A860A0" w:rsidRPr="00E5113D" w:rsidRDefault="00000000" w:rsidP="003E3A26">
            <w:pPr>
              <w:jc w:val="center"/>
              <w:rPr>
                <w:rFonts w:eastAsia="Calibri"/>
                <w:b/>
                <w:sz w:val="20"/>
              </w:rPr>
            </w:pPr>
            <w:r w:rsidRPr="00E5113D">
              <w:rPr>
                <w:rFonts w:eastAsia="Calibri"/>
                <w:b/>
                <w:sz w:val="20"/>
              </w:rPr>
              <w:t>Dulux</w:t>
            </w:r>
          </w:p>
        </w:tc>
        <w:tc>
          <w:tcPr>
            <w:tcW w:w="596" w:type="pct"/>
            <w:tcBorders>
              <w:top w:val="single" w:sz="4" w:space="0" w:color="auto"/>
              <w:left w:val="single" w:sz="4" w:space="0" w:color="auto"/>
              <w:bottom w:val="single" w:sz="4" w:space="0" w:color="auto"/>
              <w:right w:val="single" w:sz="4" w:space="0" w:color="auto"/>
            </w:tcBorders>
            <w:vAlign w:val="center"/>
          </w:tcPr>
          <w:p w14:paraId="622F21E6" w14:textId="77777777" w:rsidR="00A860A0" w:rsidRPr="00E5113D" w:rsidRDefault="00000000" w:rsidP="003E3A26">
            <w:pPr>
              <w:jc w:val="center"/>
              <w:rPr>
                <w:rFonts w:eastAsia="Calibri"/>
                <w:b/>
                <w:sz w:val="20"/>
              </w:rPr>
            </w:pPr>
            <w:r w:rsidRPr="00E5113D">
              <w:rPr>
                <w:rFonts w:eastAsia="Calibri"/>
                <w:b/>
                <w:sz w:val="20"/>
              </w:rPr>
              <w:t>Jotun</w:t>
            </w:r>
          </w:p>
        </w:tc>
        <w:tc>
          <w:tcPr>
            <w:tcW w:w="698" w:type="pct"/>
            <w:tcBorders>
              <w:top w:val="single" w:sz="4" w:space="0" w:color="auto"/>
              <w:left w:val="single" w:sz="4" w:space="0" w:color="auto"/>
              <w:bottom w:val="single" w:sz="4" w:space="0" w:color="auto"/>
              <w:right w:val="single" w:sz="4" w:space="0" w:color="auto"/>
            </w:tcBorders>
            <w:vAlign w:val="center"/>
          </w:tcPr>
          <w:p w14:paraId="453467DF" w14:textId="77777777" w:rsidR="00A860A0" w:rsidRPr="00E5113D" w:rsidRDefault="00000000" w:rsidP="003E3A26">
            <w:pPr>
              <w:jc w:val="center"/>
              <w:rPr>
                <w:rFonts w:eastAsia="Calibri"/>
                <w:b/>
                <w:sz w:val="20"/>
              </w:rPr>
            </w:pPr>
            <w:r w:rsidRPr="00E5113D">
              <w:rPr>
                <w:rFonts w:eastAsia="Calibri"/>
                <w:b/>
                <w:sz w:val="20"/>
              </w:rPr>
              <w:t>PPG Industries</w:t>
            </w:r>
          </w:p>
        </w:tc>
        <w:tc>
          <w:tcPr>
            <w:tcW w:w="1256" w:type="pct"/>
            <w:tcBorders>
              <w:top w:val="single" w:sz="4" w:space="0" w:color="auto"/>
              <w:left w:val="single" w:sz="4" w:space="0" w:color="auto"/>
              <w:bottom w:val="single" w:sz="4" w:space="0" w:color="auto"/>
              <w:right w:val="single" w:sz="4" w:space="0" w:color="auto"/>
            </w:tcBorders>
            <w:vAlign w:val="center"/>
          </w:tcPr>
          <w:p w14:paraId="06819E65" w14:textId="77777777" w:rsidR="00A860A0" w:rsidRPr="00E5113D" w:rsidRDefault="00000000" w:rsidP="003E3A26">
            <w:pPr>
              <w:jc w:val="center"/>
              <w:rPr>
                <w:rFonts w:eastAsia="Calibri"/>
                <w:b/>
                <w:sz w:val="20"/>
              </w:rPr>
            </w:pPr>
            <w:r w:rsidRPr="00E5113D">
              <w:rPr>
                <w:rFonts w:eastAsia="Calibri"/>
                <w:b/>
                <w:sz w:val="20"/>
              </w:rPr>
              <w:t>Hempel</w:t>
            </w:r>
            <w:r>
              <w:rPr>
                <w:rFonts w:eastAsia="Calibri"/>
                <w:b/>
                <w:sz w:val="20"/>
              </w:rPr>
              <w:t>/Wattyl</w:t>
            </w:r>
          </w:p>
        </w:tc>
      </w:tr>
      <w:tr w:rsidR="009838DF" w14:paraId="7050FB9C" w14:textId="77777777" w:rsidTr="003E3A26">
        <w:trPr>
          <w:cantSplit/>
        </w:trPr>
        <w:tc>
          <w:tcPr>
            <w:tcW w:w="5000" w:type="pct"/>
            <w:gridSpan w:val="7"/>
            <w:tcBorders>
              <w:top w:val="single" w:sz="4" w:space="0" w:color="auto"/>
              <w:left w:val="single" w:sz="4" w:space="0" w:color="auto"/>
              <w:bottom w:val="single" w:sz="4" w:space="0" w:color="auto"/>
              <w:right w:val="single" w:sz="4" w:space="0" w:color="auto"/>
            </w:tcBorders>
            <w:vAlign w:val="center"/>
          </w:tcPr>
          <w:p w14:paraId="480B3083" w14:textId="77777777" w:rsidR="00A860A0" w:rsidRPr="00E5113D" w:rsidRDefault="00000000" w:rsidP="003E3A26">
            <w:pPr>
              <w:rPr>
                <w:rFonts w:eastAsia="Calibri"/>
                <w:b/>
                <w:sz w:val="20"/>
              </w:rPr>
            </w:pPr>
            <w:r w:rsidRPr="00E5113D">
              <w:rPr>
                <w:rFonts w:eastAsia="Calibri"/>
                <w:b/>
                <w:sz w:val="20"/>
              </w:rPr>
              <w:t>1</w:t>
            </w:r>
            <w:r w:rsidRPr="00E5113D">
              <w:rPr>
                <w:rFonts w:eastAsia="Calibri"/>
                <w:b/>
                <w:sz w:val="20"/>
                <w:vertAlign w:val="superscript"/>
              </w:rPr>
              <w:t>st</w:t>
            </w:r>
            <w:r w:rsidRPr="00E5113D">
              <w:rPr>
                <w:rFonts w:eastAsia="Calibri"/>
                <w:b/>
                <w:sz w:val="20"/>
              </w:rPr>
              <w:t xml:space="preserve"> Coat</w:t>
            </w:r>
          </w:p>
        </w:tc>
      </w:tr>
      <w:tr w:rsidR="009838DF" w14:paraId="4FC34C26" w14:textId="77777777" w:rsidTr="003E3A26">
        <w:trPr>
          <w:cantSplit/>
        </w:trPr>
        <w:tc>
          <w:tcPr>
            <w:tcW w:w="744" w:type="pct"/>
            <w:tcBorders>
              <w:top w:val="single" w:sz="4" w:space="0" w:color="auto"/>
              <w:left w:val="single" w:sz="4" w:space="0" w:color="auto"/>
              <w:bottom w:val="single" w:sz="4" w:space="0" w:color="auto"/>
              <w:right w:val="single" w:sz="4" w:space="0" w:color="auto"/>
            </w:tcBorders>
            <w:vAlign w:val="center"/>
          </w:tcPr>
          <w:p w14:paraId="6DD190B2" w14:textId="77777777" w:rsidR="00A860A0" w:rsidRPr="00E5113D" w:rsidRDefault="00000000" w:rsidP="003E3A26">
            <w:pPr>
              <w:rPr>
                <w:rFonts w:eastAsia="Calibri"/>
                <w:sz w:val="20"/>
              </w:rPr>
            </w:pPr>
            <w:r w:rsidRPr="00E5113D">
              <w:rPr>
                <w:rFonts w:eastAsia="Calibri"/>
                <w:sz w:val="20"/>
              </w:rPr>
              <w:t>Epoxy Mastic MIO</w:t>
            </w:r>
          </w:p>
        </w:tc>
        <w:tc>
          <w:tcPr>
            <w:tcW w:w="512" w:type="pct"/>
            <w:tcBorders>
              <w:top w:val="single" w:sz="4" w:space="0" w:color="auto"/>
              <w:left w:val="single" w:sz="4" w:space="0" w:color="auto"/>
              <w:bottom w:val="single" w:sz="4" w:space="0" w:color="auto"/>
              <w:right w:val="single" w:sz="4" w:space="0" w:color="auto"/>
            </w:tcBorders>
            <w:vAlign w:val="center"/>
          </w:tcPr>
          <w:p w14:paraId="1BA8F4C7" w14:textId="77777777" w:rsidR="00A860A0" w:rsidRPr="00E5113D" w:rsidRDefault="00000000" w:rsidP="003E3A26">
            <w:pPr>
              <w:rPr>
                <w:rFonts w:eastAsia="Calibri"/>
                <w:sz w:val="20"/>
              </w:rPr>
            </w:pPr>
            <w:r w:rsidRPr="00E5113D">
              <w:rPr>
                <w:rFonts w:eastAsia="Calibri"/>
                <w:sz w:val="20"/>
              </w:rPr>
              <w:t>125-150</w:t>
            </w:r>
          </w:p>
        </w:tc>
        <w:tc>
          <w:tcPr>
            <w:tcW w:w="597" w:type="pct"/>
            <w:tcBorders>
              <w:top w:val="single" w:sz="4" w:space="0" w:color="auto"/>
              <w:left w:val="single" w:sz="4" w:space="0" w:color="auto"/>
              <w:bottom w:val="single" w:sz="4" w:space="0" w:color="auto"/>
              <w:right w:val="single" w:sz="4" w:space="0" w:color="auto"/>
            </w:tcBorders>
            <w:vAlign w:val="center"/>
          </w:tcPr>
          <w:p w14:paraId="3BC3305D" w14:textId="77777777" w:rsidR="00A860A0" w:rsidRPr="00E5113D" w:rsidRDefault="00000000" w:rsidP="003E3A26">
            <w:pPr>
              <w:jc w:val="center"/>
              <w:rPr>
                <w:rFonts w:eastAsia="Calibri"/>
                <w:sz w:val="20"/>
              </w:rPr>
            </w:pPr>
            <w:proofErr w:type="spellStart"/>
            <w:r w:rsidRPr="00E5113D">
              <w:rPr>
                <w:rFonts w:eastAsia="Calibri"/>
                <w:sz w:val="20"/>
              </w:rPr>
              <w:t>Interplus</w:t>
            </w:r>
            <w:proofErr w:type="spellEnd"/>
            <w:r w:rsidRPr="00E5113D">
              <w:rPr>
                <w:rFonts w:eastAsia="Calibri"/>
                <w:sz w:val="20"/>
              </w:rPr>
              <w:t xml:space="preserve"> 356</w:t>
            </w:r>
          </w:p>
        </w:tc>
        <w:tc>
          <w:tcPr>
            <w:tcW w:w="597" w:type="pct"/>
            <w:tcBorders>
              <w:top w:val="single" w:sz="4" w:space="0" w:color="auto"/>
              <w:left w:val="single" w:sz="4" w:space="0" w:color="auto"/>
              <w:bottom w:val="single" w:sz="4" w:space="0" w:color="auto"/>
              <w:right w:val="single" w:sz="4" w:space="0" w:color="auto"/>
            </w:tcBorders>
            <w:vAlign w:val="center"/>
          </w:tcPr>
          <w:p w14:paraId="4A2330DB" w14:textId="77777777" w:rsidR="00A860A0" w:rsidRPr="00E5113D" w:rsidRDefault="00000000" w:rsidP="003E3A26">
            <w:pPr>
              <w:jc w:val="center"/>
              <w:rPr>
                <w:rFonts w:eastAsia="Calibri"/>
                <w:sz w:val="20"/>
              </w:rPr>
            </w:pPr>
            <w:proofErr w:type="spellStart"/>
            <w:r w:rsidRPr="00E5113D">
              <w:rPr>
                <w:rFonts w:eastAsia="Calibri"/>
                <w:sz w:val="20"/>
              </w:rPr>
              <w:t>Durebild</w:t>
            </w:r>
            <w:proofErr w:type="spellEnd"/>
            <w:r w:rsidRPr="00E5113D">
              <w:rPr>
                <w:rFonts w:eastAsia="Calibri"/>
                <w:sz w:val="20"/>
              </w:rPr>
              <w:t xml:space="preserve"> STE MIO</w:t>
            </w:r>
          </w:p>
        </w:tc>
        <w:tc>
          <w:tcPr>
            <w:tcW w:w="596" w:type="pct"/>
            <w:tcBorders>
              <w:top w:val="single" w:sz="4" w:space="0" w:color="auto"/>
              <w:left w:val="single" w:sz="4" w:space="0" w:color="auto"/>
              <w:bottom w:val="single" w:sz="4" w:space="0" w:color="auto"/>
              <w:right w:val="single" w:sz="4" w:space="0" w:color="auto"/>
            </w:tcBorders>
            <w:vAlign w:val="center"/>
          </w:tcPr>
          <w:p w14:paraId="43162FEE" w14:textId="77777777" w:rsidR="00A860A0" w:rsidRPr="00E5113D" w:rsidRDefault="00000000" w:rsidP="003E3A26">
            <w:pPr>
              <w:jc w:val="center"/>
              <w:rPr>
                <w:rFonts w:eastAsia="Calibri"/>
                <w:sz w:val="20"/>
              </w:rPr>
            </w:pPr>
            <w:proofErr w:type="spellStart"/>
            <w:r w:rsidRPr="00E5113D">
              <w:rPr>
                <w:rFonts w:eastAsia="Calibri"/>
                <w:sz w:val="20"/>
              </w:rPr>
              <w:t>Jotacote</w:t>
            </w:r>
            <w:proofErr w:type="spellEnd"/>
            <w:r w:rsidRPr="00E5113D">
              <w:rPr>
                <w:rFonts w:eastAsia="Calibri"/>
                <w:sz w:val="20"/>
              </w:rPr>
              <w:t xml:space="preserve"> 605 MIO</w:t>
            </w:r>
          </w:p>
        </w:tc>
        <w:tc>
          <w:tcPr>
            <w:tcW w:w="698" w:type="pct"/>
            <w:tcBorders>
              <w:top w:val="single" w:sz="4" w:space="0" w:color="auto"/>
              <w:left w:val="single" w:sz="4" w:space="0" w:color="auto"/>
              <w:bottom w:val="single" w:sz="4" w:space="0" w:color="auto"/>
              <w:right w:val="single" w:sz="4" w:space="0" w:color="auto"/>
            </w:tcBorders>
            <w:vAlign w:val="center"/>
          </w:tcPr>
          <w:p w14:paraId="4539864B" w14:textId="77777777" w:rsidR="00A860A0" w:rsidRPr="00E5113D" w:rsidRDefault="00000000" w:rsidP="003E3A26">
            <w:pPr>
              <w:jc w:val="center"/>
              <w:rPr>
                <w:rFonts w:eastAsia="Calibri"/>
                <w:sz w:val="20"/>
              </w:rPr>
            </w:pPr>
            <w:proofErr w:type="spellStart"/>
            <w:r w:rsidRPr="00E5113D">
              <w:rPr>
                <w:rFonts w:eastAsia="Calibri"/>
                <w:sz w:val="20"/>
              </w:rPr>
              <w:t>Amerlock</w:t>
            </w:r>
            <w:proofErr w:type="spellEnd"/>
            <w:r w:rsidRPr="00E5113D">
              <w:rPr>
                <w:rFonts w:eastAsia="Calibri"/>
                <w:sz w:val="20"/>
              </w:rPr>
              <w:t xml:space="preserve"> 400 MIO</w:t>
            </w:r>
          </w:p>
        </w:tc>
        <w:tc>
          <w:tcPr>
            <w:tcW w:w="1256" w:type="pct"/>
            <w:tcBorders>
              <w:top w:val="single" w:sz="4" w:space="0" w:color="auto"/>
              <w:left w:val="single" w:sz="4" w:space="0" w:color="auto"/>
              <w:bottom w:val="single" w:sz="4" w:space="0" w:color="auto"/>
              <w:right w:val="single" w:sz="4" w:space="0" w:color="auto"/>
            </w:tcBorders>
            <w:vAlign w:val="center"/>
          </w:tcPr>
          <w:p w14:paraId="4AE1B400" w14:textId="77777777" w:rsidR="00A860A0" w:rsidRPr="00E5113D" w:rsidRDefault="00000000" w:rsidP="003E3A26">
            <w:pPr>
              <w:jc w:val="center"/>
              <w:rPr>
                <w:rFonts w:eastAsia="Calibri"/>
                <w:sz w:val="20"/>
              </w:rPr>
            </w:pPr>
            <w:proofErr w:type="spellStart"/>
            <w:r>
              <w:rPr>
                <w:rFonts w:eastAsia="Calibri"/>
                <w:sz w:val="20"/>
              </w:rPr>
              <w:t>Hempaprime</w:t>
            </w:r>
            <w:proofErr w:type="spellEnd"/>
            <w:r>
              <w:rPr>
                <w:rFonts w:eastAsia="Calibri"/>
                <w:sz w:val="20"/>
              </w:rPr>
              <w:t xml:space="preserve"> Multi 500 MIO</w:t>
            </w:r>
          </w:p>
        </w:tc>
      </w:tr>
      <w:tr w:rsidR="009838DF" w14:paraId="37B9D6CD" w14:textId="77777777" w:rsidTr="003E3A26">
        <w:trPr>
          <w:cantSplit/>
        </w:trPr>
        <w:tc>
          <w:tcPr>
            <w:tcW w:w="5000" w:type="pct"/>
            <w:gridSpan w:val="7"/>
            <w:tcBorders>
              <w:top w:val="single" w:sz="4" w:space="0" w:color="auto"/>
              <w:left w:val="single" w:sz="4" w:space="0" w:color="auto"/>
              <w:bottom w:val="single" w:sz="4" w:space="0" w:color="auto"/>
              <w:right w:val="single" w:sz="4" w:space="0" w:color="auto"/>
            </w:tcBorders>
            <w:vAlign w:val="center"/>
          </w:tcPr>
          <w:p w14:paraId="124D3A14" w14:textId="77777777" w:rsidR="00A860A0" w:rsidRPr="00E5113D" w:rsidRDefault="00000000" w:rsidP="003E3A26">
            <w:pPr>
              <w:rPr>
                <w:rFonts w:eastAsia="Calibri"/>
                <w:sz w:val="20"/>
              </w:rPr>
            </w:pPr>
            <w:r w:rsidRPr="00E5113D">
              <w:rPr>
                <w:rFonts w:eastAsia="Calibri"/>
                <w:b/>
                <w:sz w:val="20"/>
              </w:rPr>
              <w:t>2</w:t>
            </w:r>
            <w:r w:rsidRPr="00E5113D">
              <w:rPr>
                <w:rFonts w:eastAsia="Calibri"/>
                <w:b/>
                <w:sz w:val="20"/>
                <w:vertAlign w:val="superscript"/>
              </w:rPr>
              <w:t>nd</w:t>
            </w:r>
            <w:r w:rsidRPr="00E5113D">
              <w:rPr>
                <w:rFonts w:eastAsia="Calibri"/>
                <w:b/>
                <w:sz w:val="20"/>
              </w:rPr>
              <w:t xml:space="preserve"> Coat</w:t>
            </w:r>
          </w:p>
        </w:tc>
      </w:tr>
      <w:tr w:rsidR="009838DF" w14:paraId="39633455" w14:textId="77777777" w:rsidTr="003E3A26">
        <w:trPr>
          <w:cantSplit/>
        </w:trPr>
        <w:tc>
          <w:tcPr>
            <w:tcW w:w="744" w:type="pct"/>
            <w:tcBorders>
              <w:top w:val="single" w:sz="4" w:space="0" w:color="auto"/>
              <w:left w:val="single" w:sz="4" w:space="0" w:color="auto"/>
              <w:bottom w:val="single" w:sz="4" w:space="0" w:color="auto"/>
              <w:right w:val="single" w:sz="4" w:space="0" w:color="auto"/>
            </w:tcBorders>
            <w:vAlign w:val="center"/>
          </w:tcPr>
          <w:p w14:paraId="6F723F86" w14:textId="77777777" w:rsidR="00A860A0" w:rsidRPr="00E5113D" w:rsidRDefault="00000000" w:rsidP="003E3A26">
            <w:pPr>
              <w:rPr>
                <w:rFonts w:eastAsia="Calibri"/>
                <w:sz w:val="20"/>
              </w:rPr>
            </w:pPr>
            <w:r w:rsidRPr="00E5113D">
              <w:rPr>
                <w:rFonts w:eastAsia="Calibri"/>
                <w:sz w:val="20"/>
              </w:rPr>
              <w:t>Intermediate</w:t>
            </w:r>
          </w:p>
          <w:p w14:paraId="0CFBFBB5" w14:textId="77777777" w:rsidR="00A860A0" w:rsidRPr="00E5113D" w:rsidRDefault="00000000" w:rsidP="003E3A26">
            <w:pPr>
              <w:rPr>
                <w:rFonts w:eastAsia="Calibri"/>
                <w:sz w:val="20"/>
              </w:rPr>
            </w:pPr>
            <w:r w:rsidRPr="00E5113D">
              <w:rPr>
                <w:rFonts w:eastAsia="Calibri"/>
                <w:sz w:val="20"/>
              </w:rPr>
              <w:t>High Build Epoxy</w:t>
            </w:r>
          </w:p>
        </w:tc>
        <w:tc>
          <w:tcPr>
            <w:tcW w:w="512" w:type="pct"/>
            <w:tcBorders>
              <w:top w:val="single" w:sz="4" w:space="0" w:color="auto"/>
              <w:left w:val="single" w:sz="4" w:space="0" w:color="auto"/>
              <w:bottom w:val="single" w:sz="4" w:space="0" w:color="auto"/>
              <w:right w:val="single" w:sz="4" w:space="0" w:color="auto"/>
            </w:tcBorders>
            <w:vAlign w:val="center"/>
          </w:tcPr>
          <w:p w14:paraId="39F40454" w14:textId="77777777" w:rsidR="00A860A0" w:rsidRPr="00E5113D" w:rsidRDefault="00000000" w:rsidP="003E3A26">
            <w:pPr>
              <w:rPr>
                <w:rFonts w:eastAsia="Calibri"/>
                <w:sz w:val="20"/>
              </w:rPr>
            </w:pPr>
            <w:r w:rsidRPr="00E5113D">
              <w:rPr>
                <w:rFonts w:eastAsia="Calibri"/>
                <w:sz w:val="20"/>
              </w:rPr>
              <w:t>100-150</w:t>
            </w:r>
          </w:p>
        </w:tc>
        <w:tc>
          <w:tcPr>
            <w:tcW w:w="597" w:type="pct"/>
            <w:tcBorders>
              <w:top w:val="single" w:sz="4" w:space="0" w:color="auto"/>
              <w:left w:val="single" w:sz="4" w:space="0" w:color="auto"/>
              <w:bottom w:val="single" w:sz="4" w:space="0" w:color="auto"/>
              <w:right w:val="single" w:sz="4" w:space="0" w:color="auto"/>
            </w:tcBorders>
            <w:vAlign w:val="center"/>
          </w:tcPr>
          <w:p w14:paraId="6156DF7C" w14:textId="77777777" w:rsidR="00A860A0" w:rsidRPr="00E5113D" w:rsidRDefault="00000000" w:rsidP="003E3A26">
            <w:pPr>
              <w:jc w:val="center"/>
              <w:rPr>
                <w:rFonts w:eastAsia="Calibri"/>
                <w:sz w:val="20"/>
              </w:rPr>
            </w:pPr>
            <w:proofErr w:type="spellStart"/>
            <w:r w:rsidRPr="00E5113D">
              <w:rPr>
                <w:rFonts w:eastAsia="Calibri"/>
                <w:sz w:val="20"/>
              </w:rPr>
              <w:t>Interplus</w:t>
            </w:r>
            <w:proofErr w:type="spellEnd"/>
            <w:r w:rsidRPr="00E5113D">
              <w:rPr>
                <w:rFonts w:eastAsia="Calibri"/>
                <w:sz w:val="20"/>
              </w:rPr>
              <w:t xml:space="preserve"> 1180</w:t>
            </w:r>
          </w:p>
        </w:tc>
        <w:tc>
          <w:tcPr>
            <w:tcW w:w="597" w:type="pct"/>
            <w:tcBorders>
              <w:top w:val="single" w:sz="4" w:space="0" w:color="auto"/>
              <w:left w:val="single" w:sz="4" w:space="0" w:color="auto"/>
              <w:bottom w:val="single" w:sz="4" w:space="0" w:color="auto"/>
              <w:right w:val="single" w:sz="4" w:space="0" w:color="auto"/>
            </w:tcBorders>
            <w:vAlign w:val="center"/>
          </w:tcPr>
          <w:p w14:paraId="5CC87123" w14:textId="77777777" w:rsidR="00A860A0" w:rsidRPr="00E5113D" w:rsidRDefault="00000000" w:rsidP="003E3A26">
            <w:pPr>
              <w:jc w:val="center"/>
              <w:rPr>
                <w:rFonts w:eastAsia="Calibri"/>
                <w:sz w:val="20"/>
              </w:rPr>
            </w:pPr>
            <w:proofErr w:type="spellStart"/>
            <w:r w:rsidRPr="00E5113D">
              <w:rPr>
                <w:rFonts w:eastAsia="Calibri"/>
                <w:sz w:val="20"/>
              </w:rPr>
              <w:t>Duremax</w:t>
            </w:r>
            <w:proofErr w:type="spellEnd"/>
            <w:r w:rsidRPr="00E5113D">
              <w:rPr>
                <w:rFonts w:eastAsia="Calibri"/>
                <w:sz w:val="20"/>
              </w:rPr>
              <w:t xml:space="preserve"> GPE</w:t>
            </w:r>
          </w:p>
        </w:tc>
        <w:tc>
          <w:tcPr>
            <w:tcW w:w="596" w:type="pct"/>
            <w:tcBorders>
              <w:top w:val="single" w:sz="4" w:space="0" w:color="auto"/>
              <w:left w:val="single" w:sz="4" w:space="0" w:color="auto"/>
              <w:bottom w:val="single" w:sz="4" w:space="0" w:color="auto"/>
              <w:right w:val="single" w:sz="4" w:space="0" w:color="auto"/>
            </w:tcBorders>
            <w:vAlign w:val="center"/>
          </w:tcPr>
          <w:p w14:paraId="10A9246F" w14:textId="77777777" w:rsidR="00A860A0" w:rsidRPr="00E5113D" w:rsidRDefault="00000000" w:rsidP="003E3A26">
            <w:pPr>
              <w:jc w:val="center"/>
              <w:rPr>
                <w:rFonts w:eastAsia="Calibri"/>
                <w:sz w:val="20"/>
              </w:rPr>
            </w:pPr>
            <w:proofErr w:type="spellStart"/>
            <w:r w:rsidRPr="00E5113D">
              <w:rPr>
                <w:rFonts w:eastAsia="Calibri"/>
                <w:sz w:val="20"/>
              </w:rPr>
              <w:t>Jotacote</w:t>
            </w:r>
            <w:proofErr w:type="spellEnd"/>
            <w:r w:rsidRPr="00E5113D">
              <w:rPr>
                <w:rFonts w:eastAsia="Calibri"/>
                <w:sz w:val="20"/>
              </w:rPr>
              <w:t xml:space="preserve"> Universal</w:t>
            </w:r>
          </w:p>
        </w:tc>
        <w:tc>
          <w:tcPr>
            <w:tcW w:w="698" w:type="pct"/>
            <w:tcBorders>
              <w:top w:val="single" w:sz="4" w:space="0" w:color="auto"/>
              <w:left w:val="single" w:sz="4" w:space="0" w:color="auto"/>
              <w:bottom w:val="single" w:sz="4" w:space="0" w:color="auto"/>
              <w:right w:val="single" w:sz="4" w:space="0" w:color="auto"/>
            </w:tcBorders>
            <w:vAlign w:val="center"/>
          </w:tcPr>
          <w:p w14:paraId="43E76C33" w14:textId="77777777" w:rsidR="00A860A0" w:rsidRPr="00E5113D" w:rsidRDefault="00000000" w:rsidP="003E3A26">
            <w:pPr>
              <w:jc w:val="center"/>
              <w:rPr>
                <w:rFonts w:eastAsia="Calibri"/>
                <w:sz w:val="20"/>
              </w:rPr>
            </w:pPr>
            <w:proofErr w:type="spellStart"/>
            <w:r w:rsidRPr="00E5113D">
              <w:rPr>
                <w:rFonts w:eastAsia="Calibri"/>
                <w:sz w:val="20"/>
              </w:rPr>
              <w:t>Amerlock</w:t>
            </w:r>
            <w:proofErr w:type="spellEnd"/>
            <w:r w:rsidRPr="00E5113D">
              <w:rPr>
                <w:rFonts w:eastAsia="Calibri"/>
                <w:sz w:val="20"/>
              </w:rPr>
              <w:t xml:space="preserve"> 400</w:t>
            </w:r>
          </w:p>
        </w:tc>
        <w:tc>
          <w:tcPr>
            <w:tcW w:w="1256" w:type="pct"/>
            <w:tcBorders>
              <w:top w:val="single" w:sz="4" w:space="0" w:color="auto"/>
              <w:left w:val="single" w:sz="4" w:space="0" w:color="auto"/>
              <w:bottom w:val="single" w:sz="4" w:space="0" w:color="auto"/>
              <w:right w:val="single" w:sz="4" w:space="0" w:color="auto"/>
            </w:tcBorders>
            <w:vAlign w:val="center"/>
          </w:tcPr>
          <w:p w14:paraId="202EAB02" w14:textId="77777777" w:rsidR="00A860A0" w:rsidRPr="00E5113D" w:rsidRDefault="00000000" w:rsidP="003E3A26">
            <w:pPr>
              <w:jc w:val="center"/>
              <w:rPr>
                <w:rFonts w:eastAsia="Calibri"/>
                <w:sz w:val="20"/>
              </w:rPr>
            </w:pPr>
            <w:proofErr w:type="spellStart"/>
            <w:r>
              <w:rPr>
                <w:rFonts w:eastAsia="Calibri"/>
                <w:sz w:val="20"/>
              </w:rPr>
              <w:t>Hempaprime</w:t>
            </w:r>
            <w:proofErr w:type="spellEnd"/>
            <w:r>
              <w:rPr>
                <w:rFonts w:eastAsia="Calibri"/>
                <w:sz w:val="20"/>
              </w:rPr>
              <w:t xml:space="preserve"> Multi 500</w:t>
            </w:r>
          </w:p>
        </w:tc>
      </w:tr>
      <w:tr w:rsidR="009838DF" w14:paraId="580E15DE" w14:textId="77777777" w:rsidTr="003E3A26">
        <w:trPr>
          <w:cantSplit/>
        </w:trPr>
        <w:tc>
          <w:tcPr>
            <w:tcW w:w="5000" w:type="pct"/>
            <w:gridSpan w:val="7"/>
            <w:tcBorders>
              <w:top w:val="single" w:sz="4" w:space="0" w:color="auto"/>
              <w:left w:val="single" w:sz="4" w:space="0" w:color="auto"/>
              <w:bottom w:val="single" w:sz="4" w:space="0" w:color="auto"/>
              <w:right w:val="single" w:sz="4" w:space="0" w:color="auto"/>
            </w:tcBorders>
            <w:vAlign w:val="center"/>
          </w:tcPr>
          <w:p w14:paraId="2DDB7B18" w14:textId="77777777" w:rsidR="00A860A0" w:rsidRPr="00E5113D" w:rsidRDefault="00000000" w:rsidP="003E3A26">
            <w:pPr>
              <w:rPr>
                <w:rFonts w:eastAsia="Calibri"/>
                <w:b/>
                <w:sz w:val="20"/>
              </w:rPr>
            </w:pPr>
            <w:r w:rsidRPr="00E5113D">
              <w:rPr>
                <w:rFonts w:eastAsia="Calibri"/>
                <w:b/>
                <w:sz w:val="20"/>
              </w:rPr>
              <w:t xml:space="preserve">Optional </w:t>
            </w:r>
            <w:proofErr w:type="gramStart"/>
            <w:r w:rsidRPr="00E5113D">
              <w:rPr>
                <w:rFonts w:eastAsia="Calibri"/>
                <w:b/>
                <w:sz w:val="20"/>
              </w:rPr>
              <w:t>Top Coat</w:t>
            </w:r>
            <w:proofErr w:type="gramEnd"/>
          </w:p>
        </w:tc>
      </w:tr>
      <w:tr w:rsidR="009838DF" w14:paraId="3106DCB5" w14:textId="77777777" w:rsidTr="003E3A26">
        <w:trPr>
          <w:cantSplit/>
        </w:trPr>
        <w:tc>
          <w:tcPr>
            <w:tcW w:w="744" w:type="pct"/>
            <w:tcBorders>
              <w:top w:val="single" w:sz="4" w:space="0" w:color="auto"/>
              <w:left w:val="single" w:sz="4" w:space="0" w:color="auto"/>
              <w:bottom w:val="single" w:sz="4" w:space="0" w:color="auto"/>
              <w:right w:val="single" w:sz="4" w:space="0" w:color="auto"/>
            </w:tcBorders>
            <w:vAlign w:val="center"/>
          </w:tcPr>
          <w:p w14:paraId="2F69D0CC" w14:textId="77777777" w:rsidR="00A860A0" w:rsidRPr="00E5113D" w:rsidRDefault="00000000" w:rsidP="003E3A26">
            <w:pPr>
              <w:rPr>
                <w:rFonts w:eastAsia="Calibri"/>
                <w:sz w:val="20"/>
              </w:rPr>
            </w:pPr>
            <w:r w:rsidRPr="00E5113D">
              <w:rPr>
                <w:rFonts w:eastAsia="Calibri"/>
                <w:sz w:val="20"/>
              </w:rPr>
              <w:t>Finish Coat</w:t>
            </w:r>
          </w:p>
          <w:p w14:paraId="097BF236" w14:textId="77777777" w:rsidR="00A860A0" w:rsidRPr="00E5113D" w:rsidRDefault="00000000" w:rsidP="003E3A26">
            <w:pPr>
              <w:rPr>
                <w:rFonts w:eastAsia="Calibri"/>
                <w:sz w:val="20"/>
              </w:rPr>
            </w:pPr>
            <w:r w:rsidRPr="00E5113D">
              <w:rPr>
                <w:rFonts w:eastAsia="Calibri"/>
                <w:sz w:val="20"/>
              </w:rPr>
              <w:t>Polyurethane</w:t>
            </w:r>
          </w:p>
        </w:tc>
        <w:tc>
          <w:tcPr>
            <w:tcW w:w="512" w:type="pct"/>
            <w:tcBorders>
              <w:top w:val="single" w:sz="4" w:space="0" w:color="auto"/>
              <w:left w:val="single" w:sz="4" w:space="0" w:color="auto"/>
              <w:bottom w:val="single" w:sz="4" w:space="0" w:color="auto"/>
              <w:right w:val="single" w:sz="4" w:space="0" w:color="auto"/>
            </w:tcBorders>
            <w:vAlign w:val="center"/>
          </w:tcPr>
          <w:p w14:paraId="7307BBC2" w14:textId="77777777" w:rsidR="00A860A0" w:rsidRPr="00E5113D" w:rsidRDefault="00000000" w:rsidP="003E3A26">
            <w:pPr>
              <w:rPr>
                <w:rFonts w:eastAsia="Calibri"/>
                <w:sz w:val="20"/>
              </w:rPr>
            </w:pPr>
            <w:r w:rsidRPr="00E5113D">
              <w:rPr>
                <w:rFonts w:eastAsia="Calibri"/>
                <w:sz w:val="20"/>
              </w:rPr>
              <w:t>75</w:t>
            </w:r>
          </w:p>
        </w:tc>
        <w:tc>
          <w:tcPr>
            <w:tcW w:w="597" w:type="pct"/>
            <w:tcBorders>
              <w:top w:val="single" w:sz="4" w:space="0" w:color="auto"/>
              <w:left w:val="single" w:sz="4" w:space="0" w:color="auto"/>
              <w:bottom w:val="single" w:sz="4" w:space="0" w:color="auto"/>
              <w:right w:val="single" w:sz="4" w:space="0" w:color="auto"/>
            </w:tcBorders>
            <w:vAlign w:val="center"/>
          </w:tcPr>
          <w:p w14:paraId="0ABAFFE2" w14:textId="77777777" w:rsidR="00A860A0" w:rsidRPr="00E5113D" w:rsidRDefault="00000000" w:rsidP="003E3A26">
            <w:pPr>
              <w:jc w:val="center"/>
              <w:rPr>
                <w:rFonts w:eastAsia="Calibri"/>
                <w:sz w:val="20"/>
              </w:rPr>
            </w:pPr>
            <w:proofErr w:type="spellStart"/>
            <w:r w:rsidRPr="00E5113D">
              <w:rPr>
                <w:rFonts w:eastAsia="Calibri"/>
                <w:sz w:val="20"/>
              </w:rPr>
              <w:t>Interthane</w:t>
            </w:r>
            <w:proofErr w:type="spellEnd"/>
            <w:r w:rsidRPr="00E5113D">
              <w:rPr>
                <w:rFonts w:eastAsia="Calibri"/>
                <w:sz w:val="20"/>
              </w:rPr>
              <w:t xml:space="preserve"> 990</w:t>
            </w:r>
          </w:p>
        </w:tc>
        <w:tc>
          <w:tcPr>
            <w:tcW w:w="597" w:type="pct"/>
            <w:tcBorders>
              <w:top w:val="single" w:sz="4" w:space="0" w:color="auto"/>
              <w:left w:val="single" w:sz="4" w:space="0" w:color="auto"/>
              <w:bottom w:val="single" w:sz="4" w:space="0" w:color="auto"/>
              <w:right w:val="single" w:sz="4" w:space="0" w:color="auto"/>
            </w:tcBorders>
            <w:vAlign w:val="center"/>
          </w:tcPr>
          <w:p w14:paraId="42F74510" w14:textId="77777777" w:rsidR="00A860A0" w:rsidRPr="00E5113D" w:rsidRDefault="00000000" w:rsidP="003E3A26">
            <w:pPr>
              <w:jc w:val="center"/>
              <w:rPr>
                <w:rFonts w:eastAsia="Calibri"/>
                <w:sz w:val="20"/>
              </w:rPr>
            </w:pPr>
            <w:proofErr w:type="spellStart"/>
            <w:r w:rsidRPr="00E5113D">
              <w:rPr>
                <w:rFonts w:eastAsia="Calibri"/>
                <w:sz w:val="20"/>
              </w:rPr>
              <w:t>Weathermax</w:t>
            </w:r>
            <w:proofErr w:type="spellEnd"/>
            <w:r w:rsidRPr="00E5113D">
              <w:rPr>
                <w:rFonts w:eastAsia="Calibri"/>
                <w:sz w:val="20"/>
              </w:rPr>
              <w:t xml:space="preserve"> HBR</w:t>
            </w:r>
          </w:p>
        </w:tc>
        <w:tc>
          <w:tcPr>
            <w:tcW w:w="596" w:type="pct"/>
            <w:tcBorders>
              <w:top w:val="single" w:sz="4" w:space="0" w:color="auto"/>
              <w:left w:val="single" w:sz="4" w:space="0" w:color="auto"/>
              <w:bottom w:val="single" w:sz="4" w:space="0" w:color="auto"/>
              <w:right w:val="single" w:sz="4" w:space="0" w:color="auto"/>
            </w:tcBorders>
            <w:vAlign w:val="center"/>
          </w:tcPr>
          <w:p w14:paraId="232146FD" w14:textId="77777777" w:rsidR="00A860A0" w:rsidRPr="00E5113D" w:rsidRDefault="00000000" w:rsidP="003E3A26">
            <w:pPr>
              <w:jc w:val="center"/>
              <w:rPr>
                <w:rFonts w:eastAsia="Calibri"/>
                <w:sz w:val="20"/>
              </w:rPr>
            </w:pPr>
            <w:r w:rsidRPr="00E5113D">
              <w:rPr>
                <w:rFonts w:eastAsia="Calibri"/>
                <w:sz w:val="20"/>
              </w:rPr>
              <w:t>Hardtop Flexi</w:t>
            </w:r>
          </w:p>
        </w:tc>
        <w:tc>
          <w:tcPr>
            <w:tcW w:w="698" w:type="pct"/>
            <w:tcBorders>
              <w:top w:val="single" w:sz="4" w:space="0" w:color="auto"/>
              <w:left w:val="single" w:sz="4" w:space="0" w:color="auto"/>
              <w:bottom w:val="single" w:sz="4" w:space="0" w:color="auto"/>
              <w:right w:val="single" w:sz="4" w:space="0" w:color="auto"/>
            </w:tcBorders>
            <w:vAlign w:val="center"/>
          </w:tcPr>
          <w:p w14:paraId="4EAD1906" w14:textId="77777777" w:rsidR="00A860A0" w:rsidRPr="00E5113D" w:rsidRDefault="00000000" w:rsidP="003E3A26">
            <w:pPr>
              <w:jc w:val="center"/>
              <w:rPr>
                <w:rFonts w:eastAsia="Calibri"/>
                <w:sz w:val="20"/>
              </w:rPr>
            </w:pPr>
            <w:proofErr w:type="spellStart"/>
            <w:r w:rsidRPr="00E5113D">
              <w:rPr>
                <w:rFonts w:eastAsia="Calibri"/>
                <w:sz w:val="20"/>
              </w:rPr>
              <w:t>Amershield</w:t>
            </w:r>
            <w:proofErr w:type="spellEnd"/>
          </w:p>
        </w:tc>
        <w:tc>
          <w:tcPr>
            <w:tcW w:w="1256" w:type="pct"/>
            <w:tcBorders>
              <w:top w:val="single" w:sz="4" w:space="0" w:color="auto"/>
              <w:left w:val="single" w:sz="4" w:space="0" w:color="auto"/>
              <w:bottom w:val="single" w:sz="4" w:space="0" w:color="auto"/>
              <w:right w:val="single" w:sz="4" w:space="0" w:color="auto"/>
            </w:tcBorders>
            <w:vAlign w:val="center"/>
          </w:tcPr>
          <w:p w14:paraId="61A5CF19" w14:textId="77777777" w:rsidR="00A860A0" w:rsidRPr="00E5113D" w:rsidRDefault="00000000" w:rsidP="003E3A26">
            <w:pPr>
              <w:jc w:val="center"/>
              <w:rPr>
                <w:rFonts w:eastAsia="Calibri"/>
                <w:sz w:val="20"/>
              </w:rPr>
            </w:pPr>
            <w:proofErr w:type="spellStart"/>
            <w:r w:rsidRPr="00E5113D">
              <w:rPr>
                <w:rFonts w:eastAsia="Calibri"/>
                <w:sz w:val="20"/>
              </w:rPr>
              <w:t>Hempathane</w:t>
            </w:r>
            <w:proofErr w:type="spellEnd"/>
            <w:r w:rsidRPr="00E5113D">
              <w:rPr>
                <w:rFonts w:eastAsia="Calibri"/>
                <w:sz w:val="20"/>
              </w:rPr>
              <w:t xml:space="preserve"> HS 55610</w:t>
            </w:r>
          </w:p>
        </w:tc>
      </w:tr>
      <w:tr w:rsidR="009838DF" w14:paraId="121B7978" w14:textId="77777777" w:rsidTr="003E3A26">
        <w:trPr>
          <w:cantSplit/>
        </w:trPr>
        <w:tc>
          <w:tcPr>
            <w:tcW w:w="744" w:type="pct"/>
            <w:tcBorders>
              <w:top w:val="single" w:sz="4" w:space="0" w:color="auto"/>
              <w:left w:val="single" w:sz="4" w:space="0" w:color="auto"/>
              <w:bottom w:val="single" w:sz="4" w:space="0" w:color="auto"/>
              <w:right w:val="single" w:sz="4" w:space="0" w:color="auto"/>
            </w:tcBorders>
            <w:vAlign w:val="center"/>
          </w:tcPr>
          <w:p w14:paraId="6F4DD16F" w14:textId="77777777" w:rsidR="00A860A0" w:rsidRPr="00E5113D" w:rsidRDefault="00000000" w:rsidP="003E3A26">
            <w:pPr>
              <w:rPr>
                <w:rFonts w:eastAsia="Calibri"/>
                <w:b/>
                <w:sz w:val="20"/>
              </w:rPr>
            </w:pPr>
            <w:r w:rsidRPr="00E5113D">
              <w:rPr>
                <w:rFonts w:eastAsia="Calibri"/>
                <w:b/>
                <w:sz w:val="20"/>
              </w:rPr>
              <w:t>Total DFT in µm</w:t>
            </w:r>
          </w:p>
        </w:tc>
        <w:tc>
          <w:tcPr>
            <w:tcW w:w="512" w:type="pct"/>
            <w:tcBorders>
              <w:top w:val="single" w:sz="4" w:space="0" w:color="auto"/>
              <w:left w:val="single" w:sz="4" w:space="0" w:color="auto"/>
              <w:bottom w:val="single" w:sz="4" w:space="0" w:color="auto"/>
              <w:right w:val="single" w:sz="4" w:space="0" w:color="auto"/>
            </w:tcBorders>
            <w:vAlign w:val="center"/>
          </w:tcPr>
          <w:p w14:paraId="17688CAF" w14:textId="77777777" w:rsidR="00A860A0" w:rsidRPr="00E5113D" w:rsidRDefault="00000000" w:rsidP="003E3A26">
            <w:pPr>
              <w:rPr>
                <w:rFonts w:eastAsia="Calibri"/>
                <w:sz w:val="20"/>
              </w:rPr>
            </w:pPr>
            <w:r w:rsidRPr="00E5113D">
              <w:rPr>
                <w:rFonts w:eastAsia="Calibri"/>
                <w:sz w:val="20"/>
              </w:rPr>
              <w:t>325-375</w:t>
            </w:r>
          </w:p>
        </w:tc>
        <w:tc>
          <w:tcPr>
            <w:tcW w:w="597" w:type="pct"/>
            <w:tcBorders>
              <w:top w:val="single" w:sz="4" w:space="0" w:color="auto"/>
              <w:left w:val="single" w:sz="4" w:space="0" w:color="auto"/>
              <w:bottom w:val="single" w:sz="4" w:space="0" w:color="auto"/>
              <w:right w:val="single" w:sz="4" w:space="0" w:color="auto"/>
            </w:tcBorders>
            <w:vAlign w:val="center"/>
          </w:tcPr>
          <w:p w14:paraId="20E9C4B5" w14:textId="77777777" w:rsidR="00A860A0" w:rsidRPr="00E5113D" w:rsidRDefault="00A860A0" w:rsidP="003E3A26">
            <w:pPr>
              <w:jc w:val="center"/>
              <w:rPr>
                <w:rFonts w:eastAsia="Calibri"/>
                <w:sz w:val="20"/>
              </w:rPr>
            </w:pPr>
          </w:p>
        </w:tc>
        <w:tc>
          <w:tcPr>
            <w:tcW w:w="597" w:type="pct"/>
            <w:tcBorders>
              <w:top w:val="single" w:sz="4" w:space="0" w:color="auto"/>
              <w:left w:val="single" w:sz="4" w:space="0" w:color="auto"/>
              <w:bottom w:val="single" w:sz="4" w:space="0" w:color="auto"/>
              <w:right w:val="single" w:sz="4" w:space="0" w:color="auto"/>
            </w:tcBorders>
            <w:vAlign w:val="center"/>
          </w:tcPr>
          <w:p w14:paraId="432C10E5" w14:textId="77777777" w:rsidR="00A860A0" w:rsidRPr="00E5113D" w:rsidRDefault="00A860A0" w:rsidP="003E3A26">
            <w:pPr>
              <w:jc w:val="center"/>
              <w:rPr>
                <w:rFonts w:eastAsia="Calibri"/>
                <w:sz w:val="20"/>
              </w:rPr>
            </w:pPr>
          </w:p>
        </w:tc>
        <w:tc>
          <w:tcPr>
            <w:tcW w:w="596" w:type="pct"/>
            <w:tcBorders>
              <w:top w:val="single" w:sz="4" w:space="0" w:color="auto"/>
              <w:left w:val="single" w:sz="4" w:space="0" w:color="auto"/>
              <w:bottom w:val="single" w:sz="4" w:space="0" w:color="auto"/>
              <w:right w:val="single" w:sz="4" w:space="0" w:color="auto"/>
            </w:tcBorders>
            <w:vAlign w:val="center"/>
          </w:tcPr>
          <w:p w14:paraId="0C91036D" w14:textId="77777777" w:rsidR="00A860A0" w:rsidRPr="00E5113D" w:rsidRDefault="00A860A0" w:rsidP="003E3A26">
            <w:pPr>
              <w:jc w:val="center"/>
              <w:rPr>
                <w:rFonts w:eastAsia="Calibri"/>
                <w:sz w:val="20"/>
              </w:rPr>
            </w:pPr>
          </w:p>
        </w:tc>
        <w:tc>
          <w:tcPr>
            <w:tcW w:w="698" w:type="pct"/>
            <w:tcBorders>
              <w:top w:val="single" w:sz="4" w:space="0" w:color="auto"/>
              <w:left w:val="single" w:sz="4" w:space="0" w:color="auto"/>
              <w:bottom w:val="single" w:sz="4" w:space="0" w:color="auto"/>
              <w:right w:val="single" w:sz="4" w:space="0" w:color="auto"/>
            </w:tcBorders>
            <w:vAlign w:val="center"/>
          </w:tcPr>
          <w:p w14:paraId="323D2518" w14:textId="77777777" w:rsidR="00A860A0" w:rsidRPr="00E5113D" w:rsidRDefault="00A860A0" w:rsidP="003E3A26">
            <w:pPr>
              <w:jc w:val="center"/>
              <w:rPr>
                <w:rFonts w:eastAsia="Calibri"/>
                <w:sz w:val="20"/>
              </w:rPr>
            </w:pPr>
          </w:p>
        </w:tc>
        <w:tc>
          <w:tcPr>
            <w:tcW w:w="1256" w:type="pct"/>
            <w:tcBorders>
              <w:top w:val="single" w:sz="4" w:space="0" w:color="auto"/>
              <w:left w:val="single" w:sz="4" w:space="0" w:color="auto"/>
              <w:bottom w:val="single" w:sz="4" w:space="0" w:color="auto"/>
              <w:right w:val="single" w:sz="4" w:space="0" w:color="auto"/>
            </w:tcBorders>
            <w:vAlign w:val="center"/>
          </w:tcPr>
          <w:p w14:paraId="6EC4E1E8" w14:textId="77777777" w:rsidR="00A860A0" w:rsidRPr="00E5113D" w:rsidRDefault="00A860A0" w:rsidP="003E3A26">
            <w:pPr>
              <w:jc w:val="center"/>
              <w:rPr>
                <w:rFonts w:eastAsia="Calibri"/>
                <w:sz w:val="20"/>
              </w:rPr>
            </w:pPr>
          </w:p>
        </w:tc>
      </w:tr>
      <w:tr w:rsidR="009838DF" w14:paraId="0F73EDD1" w14:textId="77777777" w:rsidTr="003E3A26">
        <w:trPr>
          <w:cantSplit/>
        </w:trPr>
        <w:tc>
          <w:tcPr>
            <w:tcW w:w="5000" w:type="pct"/>
            <w:gridSpan w:val="7"/>
            <w:tcBorders>
              <w:top w:val="single" w:sz="4" w:space="0" w:color="auto"/>
              <w:left w:val="single" w:sz="4" w:space="0" w:color="auto"/>
              <w:bottom w:val="single" w:sz="4" w:space="0" w:color="auto"/>
              <w:right w:val="single" w:sz="4" w:space="0" w:color="auto"/>
            </w:tcBorders>
            <w:vAlign w:val="center"/>
          </w:tcPr>
          <w:p w14:paraId="430FB18F" w14:textId="77777777" w:rsidR="00A860A0" w:rsidRPr="00E5113D" w:rsidRDefault="00000000" w:rsidP="003E3A26">
            <w:pPr>
              <w:rPr>
                <w:rFonts w:eastAsia="Calibri"/>
                <w:b/>
                <w:sz w:val="20"/>
              </w:rPr>
            </w:pPr>
            <w:r w:rsidRPr="00E5113D">
              <w:rPr>
                <w:rFonts w:eastAsia="Calibri"/>
                <w:b/>
                <w:sz w:val="20"/>
              </w:rPr>
              <w:lastRenderedPageBreak/>
              <w:t>Notes:</w:t>
            </w:r>
          </w:p>
          <w:p w14:paraId="4C1B80EF" w14:textId="77777777" w:rsidR="00A860A0" w:rsidRPr="00E5113D" w:rsidRDefault="00000000" w:rsidP="003E3A26">
            <w:pPr>
              <w:rPr>
                <w:rFonts w:eastAsia="Calibri"/>
                <w:sz w:val="20"/>
              </w:rPr>
            </w:pPr>
            <w:r w:rsidRPr="00E5113D">
              <w:rPr>
                <w:rFonts w:eastAsia="Calibri"/>
                <w:sz w:val="20"/>
              </w:rPr>
              <w:t>Apply all coatings in strict accordance with the manufacturers’ technical data sheets.</w:t>
            </w:r>
          </w:p>
          <w:p w14:paraId="562E1D53" w14:textId="77777777" w:rsidR="00A860A0" w:rsidRPr="00E5113D" w:rsidRDefault="00000000" w:rsidP="003E3A26">
            <w:pPr>
              <w:rPr>
                <w:rFonts w:eastAsia="Calibri"/>
                <w:iCs/>
                <w:sz w:val="20"/>
              </w:rPr>
            </w:pPr>
            <w:r w:rsidRPr="00E5113D">
              <w:rPr>
                <w:rFonts w:eastAsia="Calibri"/>
                <w:iCs/>
                <w:sz w:val="20"/>
              </w:rPr>
              <w:t>Provide coatings manufacturers’ recommendations prior to commencing work.</w:t>
            </w:r>
          </w:p>
          <w:p w14:paraId="4227E473" w14:textId="77777777" w:rsidR="00A860A0" w:rsidRPr="00E5113D" w:rsidRDefault="00000000" w:rsidP="003E3A26">
            <w:pPr>
              <w:rPr>
                <w:rFonts w:eastAsia="Calibri"/>
                <w:iCs/>
                <w:sz w:val="20"/>
              </w:rPr>
            </w:pPr>
            <w:r w:rsidRPr="00E5113D">
              <w:rPr>
                <w:rFonts w:eastAsia="Calibri"/>
                <w:iCs/>
                <w:sz w:val="20"/>
              </w:rPr>
              <w:t>The coating systems in these tables form part of, and should be read in conjunction with, the other clauses in this work section.</w:t>
            </w:r>
          </w:p>
        </w:tc>
      </w:tr>
    </w:tbl>
    <w:p w14:paraId="6D771CD3" w14:textId="77777777" w:rsidR="00A860A0" w:rsidRDefault="00A860A0" w:rsidP="00A860A0">
      <w:pPr>
        <w:sectPr w:rsidR="00A860A0" w:rsidSect="00A66538">
          <w:headerReference w:type="default" r:id="rId120"/>
          <w:pgSz w:w="16834" w:h="11907" w:orient="landscape" w:code="9"/>
          <w:pgMar w:top="794" w:right="794" w:bottom="794" w:left="794" w:header="720" w:footer="720" w:gutter="0"/>
          <w:cols w:space="720"/>
          <w:docGrid w:linePitch="299"/>
        </w:sectPr>
      </w:pPr>
    </w:p>
    <w:tbl>
      <w:tblPr>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1515"/>
        <w:gridCol w:w="1136"/>
        <w:gridCol w:w="1186"/>
        <w:gridCol w:w="1354"/>
        <w:gridCol w:w="1184"/>
        <w:gridCol w:w="1390"/>
        <w:gridCol w:w="2543"/>
      </w:tblGrid>
      <w:tr w:rsidR="009838DF" w14:paraId="5FDFC71D" w14:textId="77777777" w:rsidTr="003E3A26">
        <w:trPr>
          <w:cantSplit/>
        </w:trPr>
        <w:tc>
          <w:tcPr>
            <w:tcW w:w="5000" w:type="pct"/>
            <w:gridSpan w:val="7"/>
          </w:tcPr>
          <w:p w14:paraId="0D99C9CF" w14:textId="77777777" w:rsidR="00A860A0" w:rsidRPr="00E5113D" w:rsidRDefault="00000000" w:rsidP="003E3A26">
            <w:pPr>
              <w:spacing w:before="40" w:after="40"/>
              <w:rPr>
                <w:rFonts w:eastAsia="Calibri"/>
                <w:b/>
                <w:sz w:val="20"/>
              </w:rPr>
            </w:pPr>
            <w:r w:rsidRPr="00E5113D">
              <w:rPr>
                <w:rFonts w:eastAsia="Calibri"/>
                <w:b/>
                <w:sz w:val="20"/>
              </w:rPr>
              <w:lastRenderedPageBreak/>
              <w:t>Table - Protective Coating Specification # PS6</w:t>
            </w:r>
          </w:p>
        </w:tc>
      </w:tr>
      <w:tr w:rsidR="009838DF" w14:paraId="774450ED" w14:textId="77777777" w:rsidTr="003E3A26">
        <w:trPr>
          <w:cantSplit/>
        </w:trPr>
        <w:tc>
          <w:tcPr>
            <w:tcW w:w="5000" w:type="pct"/>
            <w:gridSpan w:val="7"/>
          </w:tcPr>
          <w:p w14:paraId="26E6973A" w14:textId="77777777" w:rsidR="00A860A0" w:rsidRPr="00E5113D" w:rsidRDefault="00000000" w:rsidP="003E3A26">
            <w:pPr>
              <w:spacing w:before="40" w:after="40"/>
              <w:rPr>
                <w:b/>
                <w:sz w:val="20"/>
                <w:lang w:val="en-US" w:eastAsia="en-US"/>
              </w:rPr>
            </w:pPr>
            <w:r w:rsidRPr="00E5113D">
              <w:rPr>
                <w:b/>
                <w:sz w:val="20"/>
                <w:lang w:val="en-US" w:eastAsia="en-US"/>
              </w:rPr>
              <w:t>General</w:t>
            </w:r>
          </w:p>
        </w:tc>
      </w:tr>
      <w:tr w:rsidR="009838DF" w14:paraId="7298C494" w14:textId="77777777" w:rsidTr="003E3A26">
        <w:trPr>
          <w:cantSplit/>
        </w:trPr>
        <w:tc>
          <w:tcPr>
            <w:tcW w:w="5000" w:type="pct"/>
            <w:gridSpan w:val="7"/>
            <w:shd w:val="pct15" w:color="auto" w:fill="auto"/>
          </w:tcPr>
          <w:p w14:paraId="12E19188" w14:textId="77777777" w:rsidR="00A860A0" w:rsidRPr="00E5113D" w:rsidRDefault="00000000" w:rsidP="003E3A26">
            <w:pPr>
              <w:spacing w:before="40" w:after="40"/>
              <w:rPr>
                <w:rFonts w:eastAsia="Calibri"/>
                <w:sz w:val="20"/>
              </w:rPr>
            </w:pPr>
            <w:r w:rsidRPr="00E5113D">
              <w:rPr>
                <w:rFonts w:eastAsia="Calibri"/>
                <w:sz w:val="20"/>
              </w:rPr>
              <w:t>Coating Specification for Steel – Coastal Regions Corrosivity Category C5M Very High and T (Inland Tropical)</w:t>
            </w:r>
          </w:p>
        </w:tc>
      </w:tr>
      <w:tr w:rsidR="009838DF" w14:paraId="2A6D8589" w14:textId="77777777" w:rsidTr="003E3A26">
        <w:trPr>
          <w:cantSplit/>
        </w:trPr>
        <w:tc>
          <w:tcPr>
            <w:tcW w:w="5000" w:type="pct"/>
            <w:gridSpan w:val="7"/>
          </w:tcPr>
          <w:p w14:paraId="69BA481E" w14:textId="77777777" w:rsidR="00A860A0" w:rsidRPr="00E5113D" w:rsidRDefault="00A860A0" w:rsidP="003E3A26">
            <w:pPr>
              <w:spacing w:before="40" w:after="40"/>
              <w:rPr>
                <w:sz w:val="20"/>
                <w:lang w:val="en-US" w:eastAsia="en-US"/>
              </w:rPr>
            </w:pPr>
          </w:p>
        </w:tc>
      </w:tr>
      <w:tr w:rsidR="009838DF" w14:paraId="4D77A345" w14:textId="77777777" w:rsidTr="003E3A26">
        <w:trPr>
          <w:cantSplit/>
        </w:trPr>
        <w:tc>
          <w:tcPr>
            <w:tcW w:w="5000" w:type="pct"/>
            <w:gridSpan w:val="7"/>
          </w:tcPr>
          <w:p w14:paraId="46A89C0E" w14:textId="77777777" w:rsidR="00A860A0" w:rsidRPr="00E5113D" w:rsidRDefault="00000000" w:rsidP="003E3A26">
            <w:pPr>
              <w:spacing w:before="40" w:after="40"/>
              <w:rPr>
                <w:b/>
                <w:sz w:val="20"/>
                <w:lang w:val="en-US" w:eastAsia="en-US"/>
              </w:rPr>
            </w:pPr>
            <w:r w:rsidRPr="00E5113D">
              <w:rPr>
                <w:b/>
                <w:sz w:val="20"/>
                <w:lang w:val="en-US" w:eastAsia="en-US"/>
              </w:rPr>
              <w:t>Areas</w:t>
            </w:r>
          </w:p>
        </w:tc>
      </w:tr>
      <w:tr w:rsidR="009838DF" w14:paraId="264DA9FE" w14:textId="77777777" w:rsidTr="003E3A26">
        <w:trPr>
          <w:cantSplit/>
        </w:trPr>
        <w:tc>
          <w:tcPr>
            <w:tcW w:w="5000" w:type="pct"/>
            <w:gridSpan w:val="7"/>
          </w:tcPr>
          <w:p w14:paraId="01BF7446" w14:textId="77777777" w:rsidR="00A860A0" w:rsidRPr="00E5113D" w:rsidRDefault="00000000" w:rsidP="003E3A26">
            <w:pPr>
              <w:spacing w:before="40" w:after="40"/>
              <w:rPr>
                <w:rFonts w:eastAsia="Calibri"/>
                <w:sz w:val="20"/>
              </w:rPr>
            </w:pPr>
            <w:r w:rsidRPr="00E5113D">
              <w:rPr>
                <w:rFonts w:eastAsia="Calibri"/>
                <w:sz w:val="20"/>
              </w:rPr>
              <w:t>Coating system for Steel where Abrasive Blasting can be undertaken.</w:t>
            </w:r>
          </w:p>
          <w:p w14:paraId="28DC4B9E" w14:textId="77777777" w:rsidR="00A860A0" w:rsidRPr="00E5113D" w:rsidRDefault="00000000" w:rsidP="003E3A26">
            <w:pPr>
              <w:spacing w:before="40" w:after="40"/>
              <w:rPr>
                <w:rFonts w:eastAsia="Calibri"/>
                <w:sz w:val="20"/>
              </w:rPr>
            </w:pPr>
            <w:r w:rsidRPr="00E5113D">
              <w:rPr>
                <w:rFonts w:eastAsia="Calibri"/>
                <w:sz w:val="20"/>
              </w:rPr>
              <w:t xml:space="preserve">Typical Exposure: Atmospheric exposure for coastal regions including Darwin and other coastal establishments. </w:t>
            </w:r>
            <w:r w:rsidRPr="00E5113D">
              <w:rPr>
                <w:rFonts w:eastAsia="Calibri"/>
                <w:sz w:val="20"/>
                <w:lang w:val="en-US"/>
              </w:rPr>
              <w:t>Areas north of Katherine and areas up to 50 km from the coast or tidal estuaries. (NTCZ03 &amp; NTCZ04)</w:t>
            </w:r>
          </w:p>
        </w:tc>
      </w:tr>
      <w:tr w:rsidR="009838DF" w14:paraId="0A83C34A" w14:textId="77777777" w:rsidTr="003E3A26">
        <w:trPr>
          <w:cantSplit/>
        </w:trPr>
        <w:tc>
          <w:tcPr>
            <w:tcW w:w="5000" w:type="pct"/>
            <w:gridSpan w:val="7"/>
          </w:tcPr>
          <w:p w14:paraId="0C7F4B98" w14:textId="77777777" w:rsidR="00A860A0" w:rsidRPr="00E5113D" w:rsidRDefault="00A860A0" w:rsidP="003E3A26">
            <w:pPr>
              <w:spacing w:before="40" w:after="40"/>
              <w:rPr>
                <w:sz w:val="20"/>
                <w:lang w:val="en-US" w:eastAsia="en-US"/>
              </w:rPr>
            </w:pPr>
          </w:p>
        </w:tc>
      </w:tr>
      <w:tr w:rsidR="009838DF" w14:paraId="005CB5A4" w14:textId="77777777" w:rsidTr="003E3A26">
        <w:trPr>
          <w:cantSplit/>
        </w:trPr>
        <w:tc>
          <w:tcPr>
            <w:tcW w:w="5000" w:type="pct"/>
            <w:gridSpan w:val="7"/>
          </w:tcPr>
          <w:p w14:paraId="7BE7A2C7" w14:textId="77777777" w:rsidR="00A860A0" w:rsidRPr="00E5113D" w:rsidRDefault="00000000" w:rsidP="003E3A26">
            <w:pPr>
              <w:spacing w:before="40" w:after="40"/>
              <w:rPr>
                <w:b/>
                <w:sz w:val="20"/>
                <w:lang w:val="en-US" w:eastAsia="en-US"/>
              </w:rPr>
            </w:pPr>
            <w:r w:rsidRPr="00E5113D">
              <w:rPr>
                <w:b/>
                <w:sz w:val="20"/>
                <w:lang w:val="en-US" w:eastAsia="en-US"/>
              </w:rPr>
              <w:t>Surface Preparation</w:t>
            </w:r>
          </w:p>
        </w:tc>
      </w:tr>
      <w:tr w:rsidR="009838DF" w14:paraId="4544161F" w14:textId="77777777" w:rsidTr="003E3A26">
        <w:trPr>
          <w:cantSplit/>
        </w:trPr>
        <w:tc>
          <w:tcPr>
            <w:tcW w:w="5000" w:type="pct"/>
            <w:gridSpan w:val="7"/>
          </w:tcPr>
          <w:p w14:paraId="7FB1061A" w14:textId="77777777" w:rsidR="00A860A0" w:rsidRPr="00E5113D" w:rsidRDefault="00000000" w:rsidP="003E3A26">
            <w:pPr>
              <w:spacing w:before="40" w:after="40"/>
              <w:rPr>
                <w:sz w:val="20"/>
                <w:lang w:val="en-US" w:eastAsia="en-US"/>
              </w:rPr>
            </w:pPr>
            <w:r w:rsidRPr="00E5113D">
              <w:rPr>
                <w:sz w:val="20"/>
                <w:lang w:val="en-US" w:eastAsia="en-US"/>
              </w:rPr>
              <w:t>Surfaces to be clean, free of oil and grease and all contaminants and salts.</w:t>
            </w:r>
            <w:r>
              <w:rPr>
                <w:sz w:val="20"/>
                <w:lang w:val="en-US" w:eastAsia="en-US"/>
              </w:rPr>
              <w:t xml:space="preserve"> </w:t>
            </w:r>
            <w:r w:rsidRPr="00E5113D">
              <w:rPr>
                <w:sz w:val="20"/>
                <w:lang w:val="en-US" w:eastAsia="en-US"/>
              </w:rPr>
              <w:t>Abrasive blast to AS 1627.4 &amp; AS 1627.9 Sa 2</w:t>
            </w:r>
            <w:proofErr w:type="gramStart"/>
            <w:r w:rsidRPr="00E5113D">
              <w:rPr>
                <w:rFonts w:eastAsia="Calibri"/>
                <w:iCs/>
                <w:sz w:val="20"/>
                <w:lang w:val="en-US"/>
              </w:rPr>
              <w:t>½</w:t>
            </w:r>
            <w:r w:rsidRPr="00E5113D">
              <w:rPr>
                <w:sz w:val="20"/>
                <w:lang w:val="en-US" w:eastAsia="en-US"/>
              </w:rPr>
              <w:t xml:space="preserve"> ,</w:t>
            </w:r>
            <w:proofErr w:type="gramEnd"/>
            <w:r w:rsidRPr="00E5113D">
              <w:rPr>
                <w:sz w:val="20"/>
                <w:lang w:val="en-US" w:eastAsia="en-US"/>
              </w:rPr>
              <w:t xml:space="preserve"> near white metal with angular surface profile 40 – 75 microns.</w:t>
            </w:r>
          </w:p>
        </w:tc>
      </w:tr>
      <w:tr w:rsidR="009838DF" w14:paraId="1ADF15C6" w14:textId="77777777" w:rsidTr="003E3A26">
        <w:trPr>
          <w:cantSplit/>
        </w:trPr>
        <w:tc>
          <w:tcPr>
            <w:tcW w:w="5000" w:type="pct"/>
            <w:gridSpan w:val="7"/>
          </w:tcPr>
          <w:p w14:paraId="60118318" w14:textId="77777777" w:rsidR="00A860A0" w:rsidRPr="00E5113D" w:rsidRDefault="00A860A0" w:rsidP="003E3A26">
            <w:pPr>
              <w:spacing w:before="40" w:after="40"/>
              <w:rPr>
                <w:rFonts w:eastAsia="Calibri"/>
                <w:sz w:val="20"/>
              </w:rPr>
            </w:pPr>
          </w:p>
        </w:tc>
      </w:tr>
      <w:tr w:rsidR="009838DF" w14:paraId="3C880D54" w14:textId="77777777" w:rsidTr="003E3A26">
        <w:trPr>
          <w:cantSplit/>
        </w:trPr>
        <w:tc>
          <w:tcPr>
            <w:tcW w:w="5000" w:type="pct"/>
            <w:gridSpan w:val="7"/>
            <w:vAlign w:val="center"/>
          </w:tcPr>
          <w:p w14:paraId="7B530F8A" w14:textId="77777777" w:rsidR="00A860A0" w:rsidRPr="00E5113D" w:rsidRDefault="00000000" w:rsidP="003E3A26">
            <w:pPr>
              <w:spacing w:before="40" w:after="40"/>
              <w:rPr>
                <w:rFonts w:eastAsia="Calibri"/>
                <w:b/>
                <w:sz w:val="20"/>
              </w:rPr>
            </w:pPr>
            <w:r w:rsidRPr="00E5113D">
              <w:rPr>
                <w:rFonts w:eastAsia="Calibri"/>
                <w:b/>
                <w:sz w:val="20"/>
              </w:rPr>
              <w:t>Protective Coating System as per AS 2312</w:t>
            </w:r>
          </w:p>
        </w:tc>
      </w:tr>
      <w:tr w:rsidR="009838DF" w14:paraId="73CA9F7D" w14:textId="77777777" w:rsidTr="003E3A26">
        <w:trPr>
          <w:cantSplit/>
        </w:trPr>
        <w:tc>
          <w:tcPr>
            <w:tcW w:w="747" w:type="pct"/>
            <w:vAlign w:val="center"/>
          </w:tcPr>
          <w:p w14:paraId="4A743472" w14:textId="77777777" w:rsidR="00A860A0" w:rsidRPr="00E5113D" w:rsidRDefault="00A860A0" w:rsidP="003E3A26">
            <w:pPr>
              <w:spacing w:before="40" w:after="40"/>
              <w:rPr>
                <w:rFonts w:eastAsia="Calibri"/>
                <w:b/>
                <w:sz w:val="20"/>
              </w:rPr>
            </w:pPr>
          </w:p>
        </w:tc>
        <w:tc>
          <w:tcPr>
            <w:tcW w:w="563" w:type="pct"/>
            <w:vAlign w:val="center"/>
          </w:tcPr>
          <w:p w14:paraId="670CC697" w14:textId="77777777" w:rsidR="00A860A0" w:rsidRPr="00E5113D" w:rsidRDefault="00000000" w:rsidP="003E3A26">
            <w:pPr>
              <w:spacing w:before="40" w:after="40"/>
              <w:jc w:val="center"/>
              <w:rPr>
                <w:rFonts w:eastAsia="Calibri"/>
                <w:b/>
                <w:sz w:val="20"/>
              </w:rPr>
            </w:pPr>
            <w:r w:rsidRPr="00E5113D">
              <w:rPr>
                <w:rFonts w:eastAsia="Calibri"/>
                <w:b/>
                <w:sz w:val="20"/>
              </w:rPr>
              <w:t>DFT in µm</w:t>
            </w:r>
          </w:p>
        </w:tc>
        <w:tc>
          <w:tcPr>
            <w:tcW w:w="587" w:type="pct"/>
            <w:vAlign w:val="center"/>
          </w:tcPr>
          <w:p w14:paraId="702B6C23" w14:textId="77777777" w:rsidR="00A860A0" w:rsidRPr="00E5113D" w:rsidRDefault="00000000" w:rsidP="003E3A26">
            <w:pPr>
              <w:spacing w:before="40" w:after="40"/>
              <w:jc w:val="center"/>
              <w:rPr>
                <w:rFonts w:eastAsia="Calibri"/>
                <w:b/>
                <w:sz w:val="20"/>
              </w:rPr>
            </w:pPr>
            <w:r w:rsidRPr="00E5113D">
              <w:rPr>
                <w:rFonts w:eastAsia="Calibri"/>
                <w:b/>
                <w:sz w:val="20"/>
              </w:rPr>
              <w:t>Int’l Paints</w:t>
            </w:r>
          </w:p>
        </w:tc>
        <w:tc>
          <w:tcPr>
            <w:tcW w:w="586" w:type="pct"/>
            <w:vAlign w:val="center"/>
          </w:tcPr>
          <w:p w14:paraId="4CE08063" w14:textId="77777777" w:rsidR="00A860A0" w:rsidRPr="00E5113D" w:rsidRDefault="00000000" w:rsidP="003E3A26">
            <w:pPr>
              <w:spacing w:before="40" w:after="40"/>
              <w:jc w:val="center"/>
              <w:rPr>
                <w:rFonts w:eastAsia="Calibri"/>
                <w:b/>
                <w:sz w:val="20"/>
              </w:rPr>
            </w:pPr>
            <w:r w:rsidRPr="00E5113D">
              <w:rPr>
                <w:rFonts w:eastAsia="Calibri"/>
                <w:b/>
                <w:sz w:val="20"/>
              </w:rPr>
              <w:t>Dulux</w:t>
            </w:r>
          </w:p>
        </w:tc>
        <w:tc>
          <w:tcPr>
            <w:tcW w:w="586" w:type="pct"/>
            <w:vAlign w:val="center"/>
          </w:tcPr>
          <w:p w14:paraId="5BAA319A" w14:textId="77777777" w:rsidR="00A860A0" w:rsidRPr="00E5113D" w:rsidRDefault="00000000" w:rsidP="003E3A26">
            <w:pPr>
              <w:spacing w:before="40" w:after="40"/>
              <w:jc w:val="center"/>
              <w:rPr>
                <w:rFonts w:eastAsia="Calibri"/>
                <w:b/>
                <w:sz w:val="20"/>
              </w:rPr>
            </w:pPr>
            <w:r w:rsidRPr="00E5113D">
              <w:rPr>
                <w:rFonts w:eastAsia="Calibri"/>
                <w:b/>
                <w:sz w:val="20"/>
              </w:rPr>
              <w:t>Jotun</w:t>
            </w:r>
          </w:p>
        </w:tc>
        <w:tc>
          <w:tcPr>
            <w:tcW w:w="686" w:type="pct"/>
            <w:vAlign w:val="center"/>
          </w:tcPr>
          <w:p w14:paraId="2B3DC068" w14:textId="77777777" w:rsidR="00A860A0" w:rsidRPr="00E5113D" w:rsidRDefault="00000000" w:rsidP="003E3A26">
            <w:pPr>
              <w:spacing w:before="40" w:after="40"/>
              <w:jc w:val="center"/>
              <w:rPr>
                <w:rFonts w:eastAsia="Calibri"/>
                <w:b/>
                <w:sz w:val="20"/>
              </w:rPr>
            </w:pPr>
            <w:r w:rsidRPr="00E5113D">
              <w:rPr>
                <w:rFonts w:eastAsia="Calibri"/>
                <w:b/>
                <w:sz w:val="20"/>
              </w:rPr>
              <w:t>PPG Industries</w:t>
            </w:r>
          </w:p>
        </w:tc>
        <w:tc>
          <w:tcPr>
            <w:tcW w:w="1245" w:type="pct"/>
            <w:vAlign w:val="center"/>
          </w:tcPr>
          <w:p w14:paraId="7B0B18FD" w14:textId="77777777" w:rsidR="00A860A0" w:rsidRPr="00E5113D" w:rsidRDefault="00000000" w:rsidP="003E3A26">
            <w:pPr>
              <w:spacing w:before="40" w:after="40"/>
              <w:jc w:val="center"/>
              <w:rPr>
                <w:rFonts w:eastAsia="Calibri"/>
                <w:b/>
                <w:sz w:val="20"/>
              </w:rPr>
            </w:pPr>
            <w:r w:rsidRPr="00E5113D">
              <w:rPr>
                <w:rFonts w:eastAsia="Calibri"/>
                <w:b/>
                <w:sz w:val="20"/>
              </w:rPr>
              <w:t>Hempel</w:t>
            </w:r>
            <w:r>
              <w:rPr>
                <w:rFonts w:eastAsia="Calibri"/>
                <w:b/>
                <w:sz w:val="20"/>
              </w:rPr>
              <w:t>/ Wattyl</w:t>
            </w:r>
          </w:p>
        </w:tc>
      </w:tr>
      <w:tr w:rsidR="009838DF" w14:paraId="4A9FC48B" w14:textId="77777777" w:rsidTr="003E3A26">
        <w:trPr>
          <w:cantSplit/>
        </w:trPr>
        <w:tc>
          <w:tcPr>
            <w:tcW w:w="5000" w:type="pct"/>
            <w:gridSpan w:val="7"/>
            <w:vAlign w:val="center"/>
          </w:tcPr>
          <w:p w14:paraId="3F5568BC" w14:textId="77777777" w:rsidR="00A860A0" w:rsidRPr="00E5113D" w:rsidRDefault="00000000" w:rsidP="003E3A26">
            <w:pPr>
              <w:spacing w:before="40" w:after="40"/>
              <w:rPr>
                <w:rFonts w:eastAsia="Calibri"/>
                <w:b/>
                <w:sz w:val="20"/>
              </w:rPr>
            </w:pPr>
            <w:r w:rsidRPr="00E5113D">
              <w:rPr>
                <w:rFonts w:eastAsia="Calibri"/>
                <w:b/>
                <w:sz w:val="20"/>
              </w:rPr>
              <w:t>1</w:t>
            </w:r>
            <w:r w:rsidRPr="00E5113D">
              <w:rPr>
                <w:rFonts w:eastAsia="Calibri"/>
                <w:b/>
                <w:sz w:val="20"/>
                <w:vertAlign w:val="superscript"/>
              </w:rPr>
              <w:t>st</w:t>
            </w:r>
            <w:r w:rsidRPr="00E5113D">
              <w:rPr>
                <w:rFonts w:eastAsia="Calibri"/>
                <w:b/>
                <w:sz w:val="20"/>
              </w:rPr>
              <w:t xml:space="preserve"> Coat</w:t>
            </w:r>
          </w:p>
        </w:tc>
      </w:tr>
      <w:tr w:rsidR="009838DF" w14:paraId="4E7A4711" w14:textId="77777777" w:rsidTr="003E3A26">
        <w:trPr>
          <w:cantSplit/>
        </w:trPr>
        <w:tc>
          <w:tcPr>
            <w:tcW w:w="747" w:type="pct"/>
            <w:vAlign w:val="center"/>
          </w:tcPr>
          <w:p w14:paraId="6E43F6F0" w14:textId="77777777" w:rsidR="00A860A0" w:rsidRPr="00E5113D" w:rsidRDefault="00000000" w:rsidP="003E3A26">
            <w:pPr>
              <w:spacing w:before="40" w:after="40"/>
              <w:rPr>
                <w:rFonts w:eastAsia="Calibri"/>
                <w:sz w:val="20"/>
              </w:rPr>
            </w:pPr>
            <w:r w:rsidRPr="00E5113D">
              <w:rPr>
                <w:rFonts w:eastAsia="Calibri"/>
                <w:sz w:val="20"/>
              </w:rPr>
              <w:t>PRIMER</w:t>
            </w:r>
          </w:p>
          <w:p w14:paraId="40654B5A" w14:textId="77777777" w:rsidR="00A860A0" w:rsidRPr="00E5113D" w:rsidRDefault="00000000" w:rsidP="003E3A26">
            <w:pPr>
              <w:spacing w:before="40" w:after="40"/>
              <w:rPr>
                <w:rFonts w:eastAsia="Calibri"/>
                <w:sz w:val="20"/>
              </w:rPr>
            </w:pPr>
            <w:r w:rsidRPr="00E5113D">
              <w:rPr>
                <w:rFonts w:eastAsia="Calibri"/>
                <w:sz w:val="20"/>
              </w:rPr>
              <w:t>Zinc Rich Epoxy</w:t>
            </w:r>
          </w:p>
        </w:tc>
        <w:tc>
          <w:tcPr>
            <w:tcW w:w="563" w:type="pct"/>
            <w:vAlign w:val="center"/>
          </w:tcPr>
          <w:p w14:paraId="09088069" w14:textId="77777777" w:rsidR="00A860A0" w:rsidRPr="00E5113D" w:rsidRDefault="00000000" w:rsidP="003E3A26">
            <w:pPr>
              <w:spacing w:before="40" w:after="40"/>
              <w:jc w:val="center"/>
              <w:rPr>
                <w:rFonts w:eastAsia="Calibri"/>
                <w:sz w:val="20"/>
              </w:rPr>
            </w:pPr>
            <w:r w:rsidRPr="00E5113D">
              <w:rPr>
                <w:rFonts w:eastAsia="Calibri"/>
                <w:sz w:val="20"/>
              </w:rPr>
              <w:t>50-75</w:t>
            </w:r>
          </w:p>
        </w:tc>
        <w:tc>
          <w:tcPr>
            <w:tcW w:w="587" w:type="pct"/>
            <w:vAlign w:val="center"/>
          </w:tcPr>
          <w:p w14:paraId="2632DEEA" w14:textId="77777777" w:rsidR="00A860A0" w:rsidRPr="00E5113D" w:rsidRDefault="00000000" w:rsidP="003E3A26">
            <w:pPr>
              <w:spacing w:before="40" w:after="40"/>
              <w:jc w:val="center"/>
              <w:rPr>
                <w:rFonts w:eastAsia="Calibri"/>
                <w:sz w:val="20"/>
              </w:rPr>
            </w:pPr>
            <w:proofErr w:type="spellStart"/>
            <w:r w:rsidRPr="00E5113D">
              <w:rPr>
                <w:rFonts w:eastAsia="Calibri"/>
                <w:sz w:val="20"/>
              </w:rPr>
              <w:t>Interzinc</w:t>
            </w:r>
            <w:proofErr w:type="spellEnd"/>
            <w:r w:rsidRPr="00E5113D">
              <w:rPr>
                <w:rFonts w:eastAsia="Calibri"/>
                <w:sz w:val="20"/>
              </w:rPr>
              <w:t xml:space="preserve"> 52</w:t>
            </w:r>
          </w:p>
        </w:tc>
        <w:tc>
          <w:tcPr>
            <w:tcW w:w="586" w:type="pct"/>
            <w:vAlign w:val="center"/>
          </w:tcPr>
          <w:p w14:paraId="089E7547" w14:textId="77777777" w:rsidR="00A860A0" w:rsidRPr="00E5113D" w:rsidRDefault="00000000" w:rsidP="003E3A26">
            <w:pPr>
              <w:spacing w:before="40" w:after="40"/>
              <w:jc w:val="center"/>
              <w:rPr>
                <w:rFonts w:eastAsia="Calibri"/>
                <w:sz w:val="20"/>
              </w:rPr>
            </w:pPr>
            <w:proofErr w:type="spellStart"/>
            <w:r w:rsidRPr="00E5113D">
              <w:rPr>
                <w:rFonts w:eastAsia="Calibri"/>
                <w:sz w:val="20"/>
              </w:rPr>
              <w:t>Zincanode</w:t>
            </w:r>
            <w:proofErr w:type="spellEnd"/>
            <w:r w:rsidRPr="00E5113D">
              <w:rPr>
                <w:rFonts w:eastAsia="Calibri"/>
                <w:sz w:val="20"/>
              </w:rPr>
              <w:t xml:space="preserve"> 402</w:t>
            </w:r>
          </w:p>
        </w:tc>
        <w:tc>
          <w:tcPr>
            <w:tcW w:w="586" w:type="pct"/>
            <w:vAlign w:val="center"/>
          </w:tcPr>
          <w:p w14:paraId="4205D619" w14:textId="77777777" w:rsidR="00A860A0" w:rsidRPr="00E5113D" w:rsidRDefault="00000000" w:rsidP="003E3A26">
            <w:pPr>
              <w:spacing w:before="40" w:after="40"/>
              <w:jc w:val="center"/>
              <w:rPr>
                <w:rFonts w:eastAsia="Calibri"/>
                <w:sz w:val="20"/>
              </w:rPr>
            </w:pPr>
            <w:r w:rsidRPr="00E5113D">
              <w:rPr>
                <w:rFonts w:eastAsia="Calibri"/>
                <w:sz w:val="20"/>
              </w:rPr>
              <w:t>Barrier Plus</w:t>
            </w:r>
          </w:p>
        </w:tc>
        <w:tc>
          <w:tcPr>
            <w:tcW w:w="686" w:type="pct"/>
            <w:vAlign w:val="center"/>
          </w:tcPr>
          <w:p w14:paraId="74F3447C" w14:textId="77777777" w:rsidR="00A860A0" w:rsidRPr="00E5113D" w:rsidRDefault="00000000" w:rsidP="003E3A26">
            <w:pPr>
              <w:spacing w:before="40" w:after="40"/>
              <w:jc w:val="center"/>
              <w:rPr>
                <w:rFonts w:eastAsia="Calibri"/>
                <w:sz w:val="20"/>
              </w:rPr>
            </w:pPr>
            <w:proofErr w:type="spellStart"/>
            <w:r w:rsidRPr="00E5113D">
              <w:rPr>
                <w:rFonts w:eastAsia="Calibri"/>
                <w:sz w:val="20"/>
              </w:rPr>
              <w:t>Sigmazinc</w:t>
            </w:r>
            <w:proofErr w:type="spellEnd"/>
            <w:r w:rsidRPr="00E5113D">
              <w:rPr>
                <w:rFonts w:eastAsia="Calibri"/>
                <w:sz w:val="20"/>
              </w:rPr>
              <w:t xml:space="preserve"> 471</w:t>
            </w:r>
          </w:p>
        </w:tc>
        <w:tc>
          <w:tcPr>
            <w:tcW w:w="1245" w:type="pct"/>
            <w:vAlign w:val="center"/>
          </w:tcPr>
          <w:p w14:paraId="33974D39" w14:textId="77777777" w:rsidR="00A860A0" w:rsidRPr="00E5113D" w:rsidRDefault="00000000" w:rsidP="003E3A26">
            <w:pPr>
              <w:spacing w:before="40" w:after="40"/>
              <w:jc w:val="center"/>
              <w:rPr>
                <w:rFonts w:eastAsia="Calibri"/>
                <w:sz w:val="20"/>
              </w:rPr>
            </w:pPr>
            <w:proofErr w:type="spellStart"/>
            <w:r>
              <w:rPr>
                <w:rFonts w:eastAsia="Calibri"/>
                <w:sz w:val="20"/>
              </w:rPr>
              <w:t>Avantguard</w:t>
            </w:r>
            <w:proofErr w:type="spellEnd"/>
            <w:r>
              <w:rPr>
                <w:rFonts w:eastAsia="Calibri"/>
                <w:sz w:val="20"/>
              </w:rPr>
              <w:t xml:space="preserve"> 750</w:t>
            </w:r>
          </w:p>
        </w:tc>
      </w:tr>
      <w:tr w:rsidR="009838DF" w14:paraId="17E84499" w14:textId="77777777" w:rsidTr="003E3A26">
        <w:trPr>
          <w:cantSplit/>
        </w:trPr>
        <w:tc>
          <w:tcPr>
            <w:tcW w:w="5000" w:type="pct"/>
            <w:gridSpan w:val="7"/>
            <w:vAlign w:val="center"/>
          </w:tcPr>
          <w:p w14:paraId="44053C54" w14:textId="77777777" w:rsidR="00A860A0" w:rsidRPr="00E5113D" w:rsidRDefault="00000000" w:rsidP="003E3A26">
            <w:pPr>
              <w:spacing w:before="40" w:after="40"/>
              <w:rPr>
                <w:rFonts w:eastAsia="Calibri"/>
                <w:b/>
                <w:sz w:val="20"/>
              </w:rPr>
            </w:pPr>
            <w:r w:rsidRPr="00E5113D">
              <w:rPr>
                <w:rFonts w:eastAsia="Calibri"/>
                <w:b/>
                <w:sz w:val="20"/>
              </w:rPr>
              <w:t>2</w:t>
            </w:r>
            <w:r w:rsidRPr="00E5113D">
              <w:rPr>
                <w:rFonts w:eastAsia="Calibri"/>
                <w:b/>
                <w:sz w:val="20"/>
                <w:vertAlign w:val="superscript"/>
              </w:rPr>
              <w:t>nd</w:t>
            </w:r>
            <w:r w:rsidRPr="00E5113D">
              <w:rPr>
                <w:rFonts w:eastAsia="Calibri"/>
                <w:b/>
                <w:sz w:val="20"/>
              </w:rPr>
              <w:t xml:space="preserve"> Coat</w:t>
            </w:r>
          </w:p>
        </w:tc>
      </w:tr>
      <w:tr w:rsidR="009838DF" w14:paraId="45FA7139" w14:textId="77777777" w:rsidTr="003E3A26">
        <w:trPr>
          <w:cantSplit/>
        </w:trPr>
        <w:tc>
          <w:tcPr>
            <w:tcW w:w="747" w:type="pct"/>
            <w:vAlign w:val="center"/>
          </w:tcPr>
          <w:p w14:paraId="449C7281" w14:textId="77777777" w:rsidR="00A860A0" w:rsidRPr="00E5113D" w:rsidRDefault="00000000" w:rsidP="003E3A26">
            <w:pPr>
              <w:spacing w:before="40" w:after="40"/>
              <w:rPr>
                <w:rFonts w:eastAsia="Calibri"/>
                <w:sz w:val="20"/>
              </w:rPr>
            </w:pPr>
            <w:r w:rsidRPr="00E5113D">
              <w:rPr>
                <w:rFonts w:eastAsia="Calibri"/>
                <w:sz w:val="20"/>
              </w:rPr>
              <w:t>Intermediate</w:t>
            </w:r>
          </w:p>
          <w:p w14:paraId="40E19F4C" w14:textId="77777777" w:rsidR="00A860A0" w:rsidRPr="00E5113D" w:rsidRDefault="00000000" w:rsidP="003E3A26">
            <w:pPr>
              <w:spacing w:before="40" w:after="40"/>
              <w:rPr>
                <w:rFonts w:eastAsia="Calibri"/>
                <w:sz w:val="20"/>
              </w:rPr>
            </w:pPr>
            <w:r w:rsidRPr="00E5113D">
              <w:rPr>
                <w:rFonts w:eastAsia="Calibri"/>
                <w:sz w:val="20"/>
              </w:rPr>
              <w:t>High Build MIO Epoxy</w:t>
            </w:r>
          </w:p>
        </w:tc>
        <w:tc>
          <w:tcPr>
            <w:tcW w:w="563" w:type="pct"/>
            <w:vAlign w:val="center"/>
          </w:tcPr>
          <w:p w14:paraId="2AA8F7AF" w14:textId="77777777" w:rsidR="00A860A0" w:rsidRPr="00E5113D" w:rsidRDefault="00000000" w:rsidP="003E3A26">
            <w:pPr>
              <w:spacing w:before="40" w:after="40"/>
              <w:jc w:val="center"/>
              <w:rPr>
                <w:rFonts w:eastAsia="Calibri"/>
                <w:sz w:val="20"/>
              </w:rPr>
            </w:pPr>
            <w:r w:rsidRPr="00E5113D">
              <w:rPr>
                <w:rFonts w:eastAsia="Calibri"/>
                <w:sz w:val="20"/>
              </w:rPr>
              <w:t>150-200</w:t>
            </w:r>
          </w:p>
        </w:tc>
        <w:tc>
          <w:tcPr>
            <w:tcW w:w="587" w:type="pct"/>
            <w:vAlign w:val="center"/>
          </w:tcPr>
          <w:p w14:paraId="2F32BC95" w14:textId="77777777" w:rsidR="00A860A0" w:rsidRPr="00E5113D" w:rsidRDefault="00000000" w:rsidP="003E3A26">
            <w:pPr>
              <w:spacing w:before="40" w:after="40"/>
              <w:jc w:val="center"/>
              <w:rPr>
                <w:rFonts w:eastAsia="Calibri"/>
                <w:sz w:val="20"/>
              </w:rPr>
            </w:pPr>
            <w:proofErr w:type="spellStart"/>
            <w:r w:rsidRPr="00E5113D">
              <w:rPr>
                <w:rFonts w:eastAsia="Calibri"/>
                <w:sz w:val="20"/>
              </w:rPr>
              <w:t>Interplus</w:t>
            </w:r>
            <w:proofErr w:type="spellEnd"/>
            <w:r w:rsidRPr="00E5113D">
              <w:rPr>
                <w:rFonts w:eastAsia="Calibri"/>
                <w:sz w:val="20"/>
              </w:rPr>
              <w:t xml:space="preserve"> 1180</w:t>
            </w:r>
          </w:p>
        </w:tc>
        <w:tc>
          <w:tcPr>
            <w:tcW w:w="586" w:type="pct"/>
            <w:vAlign w:val="center"/>
          </w:tcPr>
          <w:p w14:paraId="487968F6" w14:textId="77777777" w:rsidR="00A860A0" w:rsidRPr="00E5113D" w:rsidRDefault="00000000" w:rsidP="003E3A26">
            <w:pPr>
              <w:spacing w:before="40" w:after="40"/>
              <w:jc w:val="center"/>
              <w:rPr>
                <w:rFonts w:eastAsia="Calibri"/>
                <w:sz w:val="20"/>
              </w:rPr>
            </w:pPr>
            <w:proofErr w:type="spellStart"/>
            <w:r w:rsidRPr="00E5113D">
              <w:rPr>
                <w:rFonts w:eastAsia="Calibri"/>
                <w:sz w:val="20"/>
              </w:rPr>
              <w:t>Duremax</w:t>
            </w:r>
            <w:proofErr w:type="spellEnd"/>
            <w:r w:rsidRPr="00E5113D">
              <w:rPr>
                <w:rFonts w:eastAsia="Calibri"/>
                <w:sz w:val="20"/>
              </w:rPr>
              <w:t xml:space="preserve"> GPE MIO</w:t>
            </w:r>
          </w:p>
        </w:tc>
        <w:tc>
          <w:tcPr>
            <w:tcW w:w="586" w:type="pct"/>
            <w:vAlign w:val="center"/>
          </w:tcPr>
          <w:p w14:paraId="74BC6E1F" w14:textId="77777777" w:rsidR="00A860A0" w:rsidRPr="00E5113D" w:rsidRDefault="00000000" w:rsidP="003E3A26">
            <w:pPr>
              <w:spacing w:before="40" w:after="40"/>
              <w:jc w:val="center"/>
              <w:rPr>
                <w:rFonts w:eastAsia="Calibri"/>
                <w:sz w:val="20"/>
              </w:rPr>
            </w:pPr>
            <w:proofErr w:type="spellStart"/>
            <w:r w:rsidRPr="00E5113D">
              <w:rPr>
                <w:rFonts w:eastAsia="Calibri"/>
                <w:sz w:val="20"/>
              </w:rPr>
              <w:t>Penguard</w:t>
            </w:r>
            <w:proofErr w:type="spellEnd"/>
            <w:r w:rsidRPr="00E5113D">
              <w:rPr>
                <w:rFonts w:eastAsia="Calibri"/>
                <w:sz w:val="20"/>
              </w:rPr>
              <w:t xml:space="preserve"> Express MIO</w:t>
            </w:r>
          </w:p>
        </w:tc>
        <w:tc>
          <w:tcPr>
            <w:tcW w:w="686" w:type="pct"/>
            <w:vAlign w:val="center"/>
          </w:tcPr>
          <w:p w14:paraId="7BD98369" w14:textId="77777777" w:rsidR="00A860A0" w:rsidRPr="00E5113D" w:rsidRDefault="00000000" w:rsidP="003E3A26">
            <w:pPr>
              <w:spacing w:before="40" w:after="40"/>
              <w:jc w:val="center"/>
              <w:rPr>
                <w:rFonts w:eastAsia="Calibri"/>
                <w:sz w:val="20"/>
              </w:rPr>
            </w:pPr>
            <w:proofErr w:type="spellStart"/>
            <w:r w:rsidRPr="00E5113D">
              <w:rPr>
                <w:rFonts w:eastAsia="Calibri"/>
                <w:sz w:val="20"/>
              </w:rPr>
              <w:t>Amerlock</w:t>
            </w:r>
            <w:proofErr w:type="spellEnd"/>
            <w:r w:rsidRPr="00E5113D">
              <w:rPr>
                <w:rFonts w:eastAsia="Calibri"/>
                <w:sz w:val="20"/>
              </w:rPr>
              <w:t xml:space="preserve"> 400 MIO</w:t>
            </w:r>
          </w:p>
        </w:tc>
        <w:tc>
          <w:tcPr>
            <w:tcW w:w="1245" w:type="pct"/>
            <w:vAlign w:val="center"/>
          </w:tcPr>
          <w:p w14:paraId="62933F90" w14:textId="77777777" w:rsidR="00A860A0" w:rsidRPr="00E5113D" w:rsidRDefault="00000000" w:rsidP="003E3A26">
            <w:pPr>
              <w:spacing w:before="40" w:after="40"/>
              <w:jc w:val="center"/>
              <w:rPr>
                <w:rFonts w:eastAsia="Calibri"/>
                <w:sz w:val="20"/>
              </w:rPr>
            </w:pPr>
            <w:proofErr w:type="spellStart"/>
            <w:r>
              <w:rPr>
                <w:rFonts w:eastAsia="Calibri"/>
                <w:sz w:val="20"/>
              </w:rPr>
              <w:t>Hempaprime</w:t>
            </w:r>
            <w:proofErr w:type="spellEnd"/>
            <w:r>
              <w:rPr>
                <w:rFonts w:eastAsia="Calibri"/>
                <w:sz w:val="20"/>
              </w:rPr>
              <w:t xml:space="preserve"> Multi 500</w:t>
            </w:r>
          </w:p>
        </w:tc>
      </w:tr>
      <w:tr w:rsidR="009838DF" w14:paraId="421A18B3" w14:textId="77777777" w:rsidTr="003E3A26">
        <w:trPr>
          <w:cantSplit/>
        </w:trPr>
        <w:tc>
          <w:tcPr>
            <w:tcW w:w="5000" w:type="pct"/>
            <w:gridSpan w:val="7"/>
            <w:vAlign w:val="center"/>
          </w:tcPr>
          <w:p w14:paraId="33D65F7D" w14:textId="77777777" w:rsidR="00A860A0" w:rsidRPr="00E5113D" w:rsidRDefault="00000000" w:rsidP="003E3A26">
            <w:pPr>
              <w:spacing w:before="40" w:after="40"/>
              <w:rPr>
                <w:rFonts w:eastAsia="Calibri"/>
                <w:b/>
                <w:sz w:val="20"/>
              </w:rPr>
            </w:pPr>
            <w:r w:rsidRPr="00E5113D">
              <w:rPr>
                <w:rFonts w:eastAsia="Calibri"/>
                <w:b/>
                <w:sz w:val="20"/>
              </w:rPr>
              <w:t xml:space="preserve">Optional </w:t>
            </w:r>
            <w:proofErr w:type="gramStart"/>
            <w:r w:rsidRPr="00E5113D">
              <w:rPr>
                <w:rFonts w:eastAsia="Calibri"/>
                <w:b/>
                <w:sz w:val="20"/>
              </w:rPr>
              <w:t>Top Coat</w:t>
            </w:r>
            <w:proofErr w:type="gramEnd"/>
          </w:p>
        </w:tc>
      </w:tr>
      <w:tr w:rsidR="009838DF" w14:paraId="08A3F9EB" w14:textId="77777777" w:rsidTr="003E3A26">
        <w:trPr>
          <w:cantSplit/>
        </w:trPr>
        <w:tc>
          <w:tcPr>
            <w:tcW w:w="747" w:type="pct"/>
            <w:vAlign w:val="center"/>
          </w:tcPr>
          <w:p w14:paraId="7E326024" w14:textId="77777777" w:rsidR="00A860A0" w:rsidRPr="00E5113D" w:rsidRDefault="00000000" w:rsidP="003E3A26">
            <w:pPr>
              <w:spacing w:before="40" w:after="40"/>
              <w:rPr>
                <w:rFonts w:eastAsia="Calibri"/>
                <w:sz w:val="20"/>
              </w:rPr>
            </w:pPr>
            <w:r w:rsidRPr="00E5113D">
              <w:rPr>
                <w:rFonts w:eastAsia="Calibri"/>
                <w:sz w:val="20"/>
              </w:rPr>
              <w:t>Finish Coat</w:t>
            </w:r>
          </w:p>
          <w:p w14:paraId="6D9F5277" w14:textId="77777777" w:rsidR="00A860A0" w:rsidRPr="00E5113D" w:rsidRDefault="00000000" w:rsidP="003E3A26">
            <w:pPr>
              <w:spacing w:before="40" w:after="40"/>
              <w:rPr>
                <w:rFonts w:eastAsia="Calibri"/>
                <w:sz w:val="20"/>
              </w:rPr>
            </w:pPr>
            <w:r w:rsidRPr="00E5113D">
              <w:rPr>
                <w:rFonts w:eastAsia="Calibri"/>
                <w:sz w:val="20"/>
              </w:rPr>
              <w:t>Polyurethane</w:t>
            </w:r>
          </w:p>
        </w:tc>
        <w:tc>
          <w:tcPr>
            <w:tcW w:w="563" w:type="pct"/>
            <w:vAlign w:val="center"/>
          </w:tcPr>
          <w:p w14:paraId="142B9625" w14:textId="77777777" w:rsidR="00A860A0" w:rsidRPr="00E5113D" w:rsidRDefault="00000000" w:rsidP="003E3A26">
            <w:pPr>
              <w:spacing w:before="40" w:after="40"/>
              <w:jc w:val="center"/>
              <w:rPr>
                <w:rFonts w:eastAsia="Calibri"/>
                <w:sz w:val="20"/>
              </w:rPr>
            </w:pPr>
            <w:r w:rsidRPr="00E5113D">
              <w:rPr>
                <w:rFonts w:eastAsia="Calibri"/>
                <w:sz w:val="20"/>
              </w:rPr>
              <w:t>75</w:t>
            </w:r>
          </w:p>
        </w:tc>
        <w:tc>
          <w:tcPr>
            <w:tcW w:w="587" w:type="pct"/>
            <w:vAlign w:val="center"/>
          </w:tcPr>
          <w:p w14:paraId="672BC71B" w14:textId="77777777" w:rsidR="00A860A0" w:rsidRPr="00E5113D" w:rsidRDefault="00000000" w:rsidP="003E3A26">
            <w:pPr>
              <w:spacing w:before="40" w:after="40"/>
              <w:jc w:val="center"/>
              <w:rPr>
                <w:rFonts w:eastAsia="Calibri"/>
                <w:sz w:val="20"/>
              </w:rPr>
            </w:pPr>
            <w:proofErr w:type="spellStart"/>
            <w:r w:rsidRPr="00E5113D">
              <w:rPr>
                <w:rFonts w:eastAsia="Calibri"/>
                <w:sz w:val="20"/>
              </w:rPr>
              <w:t>Interthane</w:t>
            </w:r>
            <w:proofErr w:type="spellEnd"/>
            <w:r w:rsidRPr="00E5113D">
              <w:rPr>
                <w:rFonts w:eastAsia="Calibri"/>
                <w:sz w:val="20"/>
              </w:rPr>
              <w:t xml:space="preserve"> 990</w:t>
            </w:r>
          </w:p>
        </w:tc>
        <w:tc>
          <w:tcPr>
            <w:tcW w:w="586" w:type="pct"/>
            <w:vAlign w:val="center"/>
          </w:tcPr>
          <w:p w14:paraId="15824375" w14:textId="77777777" w:rsidR="00A860A0" w:rsidRPr="00E5113D" w:rsidRDefault="00000000" w:rsidP="003E3A26">
            <w:pPr>
              <w:spacing w:before="40" w:after="40"/>
              <w:jc w:val="center"/>
              <w:rPr>
                <w:rFonts w:eastAsia="Calibri"/>
                <w:sz w:val="20"/>
              </w:rPr>
            </w:pPr>
            <w:proofErr w:type="spellStart"/>
            <w:r w:rsidRPr="00E5113D">
              <w:rPr>
                <w:rFonts w:eastAsia="Calibri"/>
                <w:sz w:val="20"/>
              </w:rPr>
              <w:t>Weathermax</w:t>
            </w:r>
            <w:proofErr w:type="spellEnd"/>
            <w:r w:rsidRPr="00E5113D">
              <w:rPr>
                <w:rFonts w:eastAsia="Calibri"/>
                <w:sz w:val="20"/>
              </w:rPr>
              <w:t xml:space="preserve"> HBR</w:t>
            </w:r>
          </w:p>
        </w:tc>
        <w:tc>
          <w:tcPr>
            <w:tcW w:w="586" w:type="pct"/>
            <w:vAlign w:val="center"/>
          </w:tcPr>
          <w:p w14:paraId="4162A184" w14:textId="77777777" w:rsidR="00A860A0" w:rsidRPr="00E5113D" w:rsidRDefault="00000000" w:rsidP="003E3A26">
            <w:pPr>
              <w:spacing w:before="40" w:after="40"/>
              <w:jc w:val="center"/>
              <w:rPr>
                <w:rFonts w:eastAsia="Calibri"/>
                <w:sz w:val="20"/>
              </w:rPr>
            </w:pPr>
            <w:r w:rsidRPr="00E5113D">
              <w:rPr>
                <w:rFonts w:eastAsia="Calibri"/>
                <w:sz w:val="20"/>
              </w:rPr>
              <w:t>Hardtop Flexi</w:t>
            </w:r>
          </w:p>
        </w:tc>
        <w:tc>
          <w:tcPr>
            <w:tcW w:w="686" w:type="pct"/>
            <w:vAlign w:val="center"/>
          </w:tcPr>
          <w:p w14:paraId="7FDB1FC3" w14:textId="77777777" w:rsidR="00A860A0" w:rsidRPr="00E5113D" w:rsidRDefault="00000000" w:rsidP="003E3A26">
            <w:pPr>
              <w:spacing w:before="40" w:after="40"/>
              <w:jc w:val="center"/>
              <w:rPr>
                <w:rFonts w:eastAsia="Calibri"/>
                <w:sz w:val="20"/>
              </w:rPr>
            </w:pPr>
            <w:proofErr w:type="spellStart"/>
            <w:r w:rsidRPr="00E5113D">
              <w:rPr>
                <w:rFonts w:eastAsia="Calibri"/>
                <w:sz w:val="20"/>
              </w:rPr>
              <w:t>Amershield</w:t>
            </w:r>
            <w:proofErr w:type="spellEnd"/>
          </w:p>
        </w:tc>
        <w:tc>
          <w:tcPr>
            <w:tcW w:w="1245" w:type="pct"/>
            <w:vAlign w:val="center"/>
          </w:tcPr>
          <w:p w14:paraId="145E81BD" w14:textId="77777777" w:rsidR="00A860A0" w:rsidRPr="00E5113D" w:rsidRDefault="00000000" w:rsidP="003E3A26">
            <w:pPr>
              <w:spacing w:before="40" w:after="40"/>
              <w:jc w:val="center"/>
              <w:rPr>
                <w:rFonts w:eastAsia="Calibri"/>
                <w:sz w:val="20"/>
              </w:rPr>
            </w:pPr>
            <w:proofErr w:type="spellStart"/>
            <w:r w:rsidRPr="00E5113D">
              <w:rPr>
                <w:rFonts w:eastAsia="Calibri"/>
                <w:sz w:val="20"/>
              </w:rPr>
              <w:t>Hempathane</w:t>
            </w:r>
            <w:proofErr w:type="spellEnd"/>
            <w:r w:rsidRPr="00E5113D">
              <w:rPr>
                <w:rFonts w:eastAsia="Calibri"/>
                <w:sz w:val="20"/>
              </w:rPr>
              <w:t xml:space="preserve"> HS 55610</w:t>
            </w:r>
          </w:p>
        </w:tc>
      </w:tr>
      <w:tr w:rsidR="009838DF" w14:paraId="4740E7D9" w14:textId="77777777" w:rsidTr="003E3A26">
        <w:trPr>
          <w:cantSplit/>
        </w:trPr>
        <w:tc>
          <w:tcPr>
            <w:tcW w:w="747" w:type="pct"/>
            <w:vAlign w:val="center"/>
          </w:tcPr>
          <w:p w14:paraId="15B76013" w14:textId="77777777" w:rsidR="00A860A0" w:rsidRPr="00E5113D" w:rsidRDefault="00000000" w:rsidP="003E3A26">
            <w:pPr>
              <w:spacing w:before="40" w:after="40"/>
              <w:rPr>
                <w:rFonts w:eastAsia="Calibri"/>
                <w:b/>
                <w:sz w:val="20"/>
              </w:rPr>
            </w:pPr>
            <w:r w:rsidRPr="00E5113D">
              <w:rPr>
                <w:rFonts w:eastAsia="Calibri"/>
                <w:b/>
                <w:sz w:val="20"/>
              </w:rPr>
              <w:t>Total DFT in µm</w:t>
            </w:r>
          </w:p>
        </w:tc>
        <w:tc>
          <w:tcPr>
            <w:tcW w:w="563" w:type="pct"/>
            <w:vAlign w:val="center"/>
          </w:tcPr>
          <w:p w14:paraId="36ED791E" w14:textId="77777777" w:rsidR="00A860A0" w:rsidRPr="00E5113D" w:rsidRDefault="00000000" w:rsidP="003E3A26">
            <w:pPr>
              <w:spacing w:before="40" w:after="40"/>
              <w:jc w:val="center"/>
              <w:rPr>
                <w:rFonts w:eastAsia="Calibri"/>
                <w:sz w:val="20"/>
              </w:rPr>
            </w:pPr>
            <w:r w:rsidRPr="00E5113D">
              <w:rPr>
                <w:rFonts w:eastAsia="Calibri"/>
                <w:sz w:val="20"/>
              </w:rPr>
              <w:t>275-350</w:t>
            </w:r>
          </w:p>
        </w:tc>
        <w:tc>
          <w:tcPr>
            <w:tcW w:w="587" w:type="pct"/>
            <w:vAlign w:val="center"/>
          </w:tcPr>
          <w:p w14:paraId="4F4C40ED" w14:textId="77777777" w:rsidR="00A860A0" w:rsidRPr="00E5113D" w:rsidRDefault="00A860A0" w:rsidP="003E3A26">
            <w:pPr>
              <w:spacing w:before="40" w:after="40"/>
              <w:jc w:val="center"/>
              <w:rPr>
                <w:rFonts w:eastAsia="Calibri"/>
                <w:sz w:val="20"/>
              </w:rPr>
            </w:pPr>
          </w:p>
        </w:tc>
        <w:tc>
          <w:tcPr>
            <w:tcW w:w="586" w:type="pct"/>
            <w:vAlign w:val="center"/>
          </w:tcPr>
          <w:p w14:paraId="3B639373" w14:textId="77777777" w:rsidR="00A860A0" w:rsidRPr="00E5113D" w:rsidRDefault="00A860A0" w:rsidP="003E3A26">
            <w:pPr>
              <w:spacing w:before="40" w:after="40"/>
              <w:jc w:val="center"/>
              <w:rPr>
                <w:rFonts w:eastAsia="Calibri"/>
                <w:sz w:val="20"/>
              </w:rPr>
            </w:pPr>
          </w:p>
        </w:tc>
        <w:tc>
          <w:tcPr>
            <w:tcW w:w="586" w:type="pct"/>
            <w:vAlign w:val="center"/>
          </w:tcPr>
          <w:p w14:paraId="761C63F6" w14:textId="77777777" w:rsidR="00A860A0" w:rsidRPr="00E5113D" w:rsidRDefault="00A860A0" w:rsidP="003E3A26">
            <w:pPr>
              <w:spacing w:before="40" w:after="40"/>
              <w:jc w:val="center"/>
              <w:rPr>
                <w:rFonts w:eastAsia="Calibri"/>
                <w:sz w:val="20"/>
              </w:rPr>
            </w:pPr>
          </w:p>
        </w:tc>
        <w:tc>
          <w:tcPr>
            <w:tcW w:w="686" w:type="pct"/>
            <w:vAlign w:val="center"/>
          </w:tcPr>
          <w:p w14:paraId="3A33D59F" w14:textId="77777777" w:rsidR="00A860A0" w:rsidRPr="00E5113D" w:rsidRDefault="00A860A0" w:rsidP="003E3A26">
            <w:pPr>
              <w:spacing w:before="40" w:after="40"/>
              <w:jc w:val="center"/>
              <w:rPr>
                <w:rFonts w:eastAsia="Calibri"/>
                <w:sz w:val="20"/>
              </w:rPr>
            </w:pPr>
          </w:p>
        </w:tc>
        <w:tc>
          <w:tcPr>
            <w:tcW w:w="1245" w:type="pct"/>
            <w:vAlign w:val="center"/>
          </w:tcPr>
          <w:p w14:paraId="7196F4F9" w14:textId="77777777" w:rsidR="00A860A0" w:rsidRPr="00E5113D" w:rsidRDefault="00A860A0" w:rsidP="003E3A26">
            <w:pPr>
              <w:spacing w:before="40" w:after="40"/>
              <w:jc w:val="center"/>
              <w:rPr>
                <w:rFonts w:eastAsia="Calibri"/>
                <w:sz w:val="20"/>
              </w:rPr>
            </w:pPr>
          </w:p>
        </w:tc>
      </w:tr>
      <w:tr w:rsidR="009838DF" w14:paraId="5FB9E075" w14:textId="77777777" w:rsidTr="003E3A26">
        <w:trPr>
          <w:cantSplit/>
        </w:trPr>
        <w:tc>
          <w:tcPr>
            <w:tcW w:w="5000" w:type="pct"/>
            <w:gridSpan w:val="7"/>
            <w:vAlign w:val="center"/>
          </w:tcPr>
          <w:p w14:paraId="200B3F2F" w14:textId="77777777" w:rsidR="00A860A0" w:rsidRPr="00E5113D" w:rsidRDefault="00000000" w:rsidP="003E3A26">
            <w:pPr>
              <w:spacing w:before="40" w:after="40"/>
              <w:rPr>
                <w:rFonts w:eastAsia="Calibri"/>
                <w:b/>
                <w:sz w:val="20"/>
              </w:rPr>
            </w:pPr>
            <w:r w:rsidRPr="00E5113D">
              <w:rPr>
                <w:rFonts w:eastAsia="Calibri"/>
                <w:b/>
                <w:sz w:val="20"/>
              </w:rPr>
              <w:t>Notes:</w:t>
            </w:r>
          </w:p>
          <w:p w14:paraId="6A83AF42" w14:textId="77777777" w:rsidR="00A860A0" w:rsidRPr="00E5113D" w:rsidRDefault="00000000" w:rsidP="003E3A26">
            <w:pPr>
              <w:spacing w:before="40" w:after="40"/>
              <w:rPr>
                <w:rFonts w:eastAsia="Calibri"/>
                <w:sz w:val="20"/>
              </w:rPr>
            </w:pPr>
            <w:r w:rsidRPr="00E5113D">
              <w:rPr>
                <w:rFonts w:eastAsia="Calibri"/>
                <w:sz w:val="20"/>
              </w:rPr>
              <w:t>Apply all coatings in strict accordance with the manufacturers’ technical data sheets.</w:t>
            </w:r>
          </w:p>
          <w:p w14:paraId="58E7783A" w14:textId="77777777" w:rsidR="00A860A0" w:rsidRPr="00E5113D" w:rsidRDefault="00000000" w:rsidP="003E3A26">
            <w:pPr>
              <w:spacing w:before="40" w:after="40"/>
              <w:rPr>
                <w:rFonts w:eastAsia="Calibri"/>
                <w:iCs/>
                <w:sz w:val="20"/>
              </w:rPr>
            </w:pPr>
            <w:r w:rsidRPr="00E5113D">
              <w:rPr>
                <w:rFonts w:eastAsia="Calibri"/>
                <w:iCs/>
                <w:sz w:val="20"/>
              </w:rPr>
              <w:t>Provide coatings manufacturers’ recommendations prior to commencing work.</w:t>
            </w:r>
          </w:p>
          <w:p w14:paraId="42FC2F93" w14:textId="77777777" w:rsidR="00A860A0" w:rsidRPr="00E5113D" w:rsidRDefault="00000000" w:rsidP="003E3A26">
            <w:pPr>
              <w:spacing w:before="40" w:after="40"/>
              <w:rPr>
                <w:rFonts w:eastAsia="Calibri"/>
                <w:iCs/>
                <w:sz w:val="20"/>
              </w:rPr>
            </w:pPr>
            <w:r w:rsidRPr="00E5113D">
              <w:rPr>
                <w:rFonts w:eastAsia="Calibri"/>
                <w:iCs/>
                <w:sz w:val="20"/>
              </w:rPr>
              <w:t>The coating systems in these tables form part of, and should be read in conjunction with, the other clauses in this work section.</w:t>
            </w:r>
          </w:p>
        </w:tc>
      </w:tr>
    </w:tbl>
    <w:p w14:paraId="78E4E256" w14:textId="77777777" w:rsidR="00A860A0" w:rsidRDefault="00000000" w:rsidP="00A860A0">
      <w:pPr>
        <w:rPr>
          <w:rFonts w:eastAsia="Calibri"/>
        </w:rPr>
      </w:pPr>
      <w:r>
        <w:rPr>
          <w:rFonts w:eastAsia="Calibri"/>
        </w:rPr>
        <w:br w:type="page"/>
      </w:r>
    </w:p>
    <w:tbl>
      <w:tblPr>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1513"/>
        <w:gridCol w:w="1179"/>
        <w:gridCol w:w="1346"/>
        <w:gridCol w:w="1165"/>
        <w:gridCol w:w="1223"/>
        <w:gridCol w:w="1480"/>
        <w:gridCol w:w="2402"/>
      </w:tblGrid>
      <w:tr w:rsidR="009838DF" w14:paraId="4C06BB5B" w14:textId="77777777" w:rsidTr="003E3A26">
        <w:trPr>
          <w:cantSplit/>
        </w:trPr>
        <w:tc>
          <w:tcPr>
            <w:tcW w:w="5000" w:type="pct"/>
            <w:gridSpan w:val="7"/>
          </w:tcPr>
          <w:p w14:paraId="7FCBE46A" w14:textId="77777777" w:rsidR="00A860A0" w:rsidRPr="00E5113D" w:rsidRDefault="00000000" w:rsidP="003E3A26">
            <w:pPr>
              <w:spacing w:before="40" w:after="40"/>
              <w:rPr>
                <w:rFonts w:eastAsia="Calibri"/>
                <w:b/>
                <w:sz w:val="20"/>
                <w:lang w:val="en-US"/>
              </w:rPr>
            </w:pPr>
            <w:r w:rsidRPr="00E5113D">
              <w:rPr>
                <w:rFonts w:eastAsia="Calibri"/>
                <w:b/>
                <w:sz w:val="20"/>
              </w:rPr>
              <w:lastRenderedPageBreak/>
              <w:t xml:space="preserve">Table - </w:t>
            </w:r>
            <w:r w:rsidRPr="00E5113D">
              <w:rPr>
                <w:rFonts w:eastAsia="Calibri"/>
                <w:b/>
                <w:sz w:val="20"/>
                <w:lang w:val="en-US"/>
              </w:rPr>
              <w:t>Protective Coating Specification</w:t>
            </w:r>
            <w:r>
              <w:rPr>
                <w:rFonts w:eastAsia="Calibri"/>
                <w:b/>
                <w:sz w:val="20"/>
                <w:lang w:val="en-US"/>
              </w:rPr>
              <w:t xml:space="preserve"> </w:t>
            </w:r>
            <w:r w:rsidRPr="00E5113D">
              <w:rPr>
                <w:rFonts w:eastAsia="Calibri"/>
                <w:b/>
                <w:sz w:val="20"/>
                <w:lang w:val="en-US"/>
              </w:rPr>
              <w:t># PS7</w:t>
            </w:r>
          </w:p>
        </w:tc>
      </w:tr>
      <w:tr w:rsidR="009838DF" w14:paraId="10D8E4DE" w14:textId="77777777" w:rsidTr="003E3A26">
        <w:trPr>
          <w:cantSplit/>
        </w:trPr>
        <w:tc>
          <w:tcPr>
            <w:tcW w:w="5000" w:type="pct"/>
            <w:gridSpan w:val="7"/>
          </w:tcPr>
          <w:p w14:paraId="394E6DD9" w14:textId="77777777" w:rsidR="00A860A0" w:rsidRPr="00E5113D" w:rsidRDefault="00000000" w:rsidP="003E3A26">
            <w:pPr>
              <w:spacing w:before="40" w:after="40"/>
              <w:rPr>
                <w:rFonts w:eastAsia="Calibri"/>
                <w:b/>
                <w:sz w:val="20"/>
                <w:lang w:val="en-US"/>
              </w:rPr>
            </w:pPr>
            <w:r w:rsidRPr="00E5113D">
              <w:rPr>
                <w:rFonts w:eastAsia="Calibri"/>
                <w:b/>
                <w:sz w:val="20"/>
                <w:lang w:val="en-US"/>
              </w:rPr>
              <w:t>General</w:t>
            </w:r>
          </w:p>
        </w:tc>
      </w:tr>
      <w:tr w:rsidR="009838DF" w14:paraId="45532C5D" w14:textId="77777777" w:rsidTr="003E3A26">
        <w:trPr>
          <w:cantSplit/>
        </w:trPr>
        <w:tc>
          <w:tcPr>
            <w:tcW w:w="5000" w:type="pct"/>
            <w:gridSpan w:val="7"/>
            <w:shd w:val="pct15" w:color="auto" w:fill="auto"/>
          </w:tcPr>
          <w:p w14:paraId="6BD0D39D" w14:textId="77777777" w:rsidR="00A860A0" w:rsidRPr="00E5113D" w:rsidRDefault="00000000" w:rsidP="003E3A26">
            <w:pPr>
              <w:spacing w:before="40" w:after="40"/>
              <w:rPr>
                <w:rFonts w:eastAsia="Calibri"/>
                <w:sz w:val="20"/>
                <w:lang w:val="en-US"/>
              </w:rPr>
            </w:pPr>
            <w:r w:rsidRPr="00E5113D">
              <w:rPr>
                <w:rFonts w:eastAsia="Calibri"/>
                <w:sz w:val="20"/>
                <w:lang w:val="en-US"/>
              </w:rPr>
              <w:t xml:space="preserve">Existing Hot Dipped </w:t>
            </w:r>
            <w:proofErr w:type="spellStart"/>
            <w:r w:rsidRPr="00E5113D">
              <w:rPr>
                <w:rFonts w:eastAsia="Calibri"/>
                <w:sz w:val="20"/>
                <w:lang w:val="en-US"/>
              </w:rPr>
              <w:t>Galvanised</w:t>
            </w:r>
            <w:proofErr w:type="spellEnd"/>
            <w:r w:rsidRPr="00E5113D">
              <w:rPr>
                <w:rFonts w:eastAsia="Calibri"/>
                <w:sz w:val="20"/>
                <w:lang w:val="en-US"/>
              </w:rPr>
              <w:t xml:space="preserve"> Steel Subject to Severe - Atmospheric Exposure – New and Maintenance</w:t>
            </w:r>
          </w:p>
        </w:tc>
      </w:tr>
      <w:tr w:rsidR="009838DF" w14:paraId="18EF4C3F" w14:textId="77777777" w:rsidTr="003E3A26">
        <w:trPr>
          <w:cantSplit/>
        </w:trPr>
        <w:tc>
          <w:tcPr>
            <w:tcW w:w="5000" w:type="pct"/>
            <w:gridSpan w:val="7"/>
          </w:tcPr>
          <w:p w14:paraId="22D9CF38" w14:textId="77777777" w:rsidR="00A860A0" w:rsidRPr="00E5113D" w:rsidRDefault="00A860A0" w:rsidP="003E3A26">
            <w:pPr>
              <w:spacing w:before="40" w:after="40"/>
              <w:rPr>
                <w:rFonts w:eastAsia="Calibri"/>
                <w:sz w:val="20"/>
                <w:lang w:val="en-US"/>
              </w:rPr>
            </w:pPr>
          </w:p>
        </w:tc>
      </w:tr>
      <w:tr w:rsidR="009838DF" w14:paraId="2FDB31AE" w14:textId="77777777" w:rsidTr="003E3A26">
        <w:trPr>
          <w:cantSplit/>
        </w:trPr>
        <w:tc>
          <w:tcPr>
            <w:tcW w:w="5000" w:type="pct"/>
            <w:gridSpan w:val="7"/>
          </w:tcPr>
          <w:p w14:paraId="2F4CC981" w14:textId="77777777" w:rsidR="00A860A0" w:rsidRPr="00E5113D" w:rsidRDefault="00000000" w:rsidP="003E3A26">
            <w:pPr>
              <w:spacing w:before="40" w:after="40"/>
              <w:rPr>
                <w:rFonts w:eastAsia="Calibri"/>
                <w:b/>
                <w:sz w:val="20"/>
                <w:lang w:val="en-US"/>
              </w:rPr>
            </w:pPr>
            <w:r w:rsidRPr="00E5113D">
              <w:rPr>
                <w:rFonts w:eastAsia="Calibri"/>
                <w:b/>
                <w:sz w:val="20"/>
                <w:lang w:val="en-US"/>
              </w:rPr>
              <w:t>Areas</w:t>
            </w:r>
          </w:p>
        </w:tc>
      </w:tr>
      <w:tr w:rsidR="009838DF" w14:paraId="33FADE28" w14:textId="77777777" w:rsidTr="003E3A26">
        <w:trPr>
          <w:cantSplit/>
        </w:trPr>
        <w:tc>
          <w:tcPr>
            <w:tcW w:w="5000" w:type="pct"/>
            <w:gridSpan w:val="7"/>
          </w:tcPr>
          <w:p w14:paraId="070DB58F" w14:textId="77777777" w:rsidR="00A860A0" w:rsidRPr="00E5113D" w:rsidRDefault="00000000" w:rsidP="003E3A26">
            <w:pPr>
              <w:spacing w:before="40" w:after="40"/>
              <w:rPr>
                <w:rFonts w:eastAsia="Calibri"/>
                <w:sz w:val="20"/>
                <w:lang w:val="en-US"/>
              </w:rPr>
            </w:pPr>
            <w:r w:rsidRPr="00E5113D">
              <w:rPr>
                <w:rFonts w:eastAsia="Calibri"/>
                <w:sz w:val="20"/>
                <w:lang w:val="en-US"/>
              </w:rPr>
              <w:t>Coating system for galvanized steel.</w:t>
            </w:r>
          </w:p>
        </w:tc>
      </w:tr>
      <w:tr w:rsidR="009838DF" w14:paraId="61A039B0" w14:textId="77777777" w:rsidTr="003E3A26">
        <w:trPr>
          <w:cantSplit/>
        </w:trPr>
        <w:tc>
          <w:tcPr>
            <w:tcW w:w="5000" w:type="pct"/>
            <w:gridSpan w:val="7"/>
          </w:tcPr>
          <w:p w14:paraId="3A2968A4" w14:textId="77777777" w:rsidR="00A860A0" w:rsidRPr="00E5113D" w:rsidRDefault="00A860A0" w:rsidP="003E3A26">
            <w:pPr>
              <w:spacing w:before="40" w:after="40"/>
              <w:rPr>
                <w:rFonts w:eastAsia="Calibri"/>
                <w:sz w:val="20"/>
                <w:lang w:val="en-US"/>
              </w:rPr>
            </w:pPr>
          </w:p>
        </w:tc>
      </w:tr>
      <w:tr w:rsidR="009838DF" w14:paraId="439110A7" w14:textId="77777777" w:rsidTr="003E3A26">
        <w:trPr>
          <w:cantSplit/>
        </w:trPr>
        <w:tc>
          <w:tcPr>
            <w:tcW w:w="5000" w:type="pct"/>
            <w:gridSpan w:val="7"/>
          </w:tcPr>
          <w:p w14:paraId="5AD1F42C" w14:textId="77777777" w:rsidR="00A860A0" w:rsidRPr="00E5113D" w:rsidRDefault="00000000" w:rsidP="003E3A26">
            <w:pPr>
              <w:spacing w:before="40" w:after="40"/>
              <w:rPr>
                <w:rFonts w:eastAsia="Calibri"/>
                <w:b/>
                <w:sz w:val="20"/>
                <w:lang w:val="en-US"/>
              </w:rPr>
            </w:pPr>
            <w:r w:rsidRPr="00E5113D">
              <w:rPr>
                <w:rFonts w:eastAsia="Calibri"/>
                <w:b/>
                <w:sz w:val="20"/>
                <w:lang w:val="en-US"/>
              </w:rPr>
              <w:t>Surface Preparation</w:t>
            </w:r>
          </w:p>
        </w:tc>
      </w:tr>
      <w:tr w:rsidR="009838DF" w14:paraId="7E66E2BA" w14:textId="77777777" w:rsidTr="003E3A26">
        <w:trPr>
          <w:cantSplit/>
        </w:trPr>
        <w:tc>
          <w:tcPr>
            <w:tcW w:w="5000" w:type="pct"/>
            <w:gridSpan w:val="7"/>
          </w:tcPr>
          <w:p w14:paraId="2F38BA40" w14:textId="77777777" w:rsidR="00A860A0" w:rsidRPr="00E5113D" w:rsidRDefault="00000000" w:rsidP="003E3A26">
            <w:pPr>
              <w:spacing w:before="40" w:after="40"/>
              <w:rPr>
                <w:rFonts w:eastAsia="Calibri"/>
                <w:sz w:val="20"/>
                <w:lang w:val="en-US"/>
              </w:rPr>
            </w:pPr>
            <w:r w:rsidRPr="00E5113D">
              <w:rPr>
                <w:rFonts w:eastAsia="Calibri"/>
                <w:sz w:val="20"/>
                <w:lang w:val="en-US"/>
              </w:rPr>
              <w:t xml:space="preserve">Surfaces to be clean, free of oil and grease, salts and all other contaminants. </w:t>
            </w:r>
          </w:p>
          <w:p w14:paraId="2E4DEC16" w14:textId="77777777" w:rsidR="00A860A0" w:rsidRPr="00E5113D" w:rsidRDefault="00000000" w:rsidP="003E3A26">
            <w:pPr>
              <w:spacing w:before="40" w:after="40"/>
              <w:rPr>
                <w:rFonts w:eastAsia="Calibri"/>
                <w:sz w:val="20"/>
                <w:lang w:val="en-US"/>
              </w:rPr>
            </w:pPr>
            <w:r w:rsidRPr="00E5113D">
              <w:rPr>
                <w:rFonts w:eastAsia="Calibri"/>
                <w:sz w:val="20"/>
                <w:lang w:val="en-US"/>
              </w:rPr>
              <w:t>Abrasive Sweep (brush) blast to AS 1627.4 Appendix ‘D’ to achieve an angular surface profile using garnet to 25-40 microns. Rust affected areas to be spot blasted to AS 1627.4 &amp; AS 1627.9 Sa 2½ with an angular surface profile of 40-75 microns.</w:t>
            </w:r>
          </w:p>
        </w:tc>
      </w:tr>
      <w:tr w:rsidR="009838DF" w14:paraId="5B8E14F3" w14:textId="77777777" w:rsidTr="003E3A26">
        <w:trPr>
          <w:cantSplit/>
        </w:trPr>
        <w:tc>
          <w:tcPr>
            <w:tcW w:w="5000" w:type="pct"/>
            <w:gridSpan w:val="7"/>
            <w:vAlign w:val="center"/>
          </w:tcPr>
          <w:p w14:paraId="4C14F880" w14:textId="77777777" w:rsidR="00A860A0" w:rsidRPr="00E5113D" w:rsidRDefault="00A860A0" w:rsidP="003E3A26">
            <w:pPr>
              <w:spacing w:before="40" w:after="40"/>
              <w:rPr>
                <w:rFonts w:eastAsia="Calibri"/>
                <w:sz w:val="20"/>
                <w:lang w:val="en-US"/>
              </w:rPr>
            </w:pPr>
          </w:p>
        </w:tc>
      </w:tr>
      <w:tr w:rsidR="009838DF" w14:paraId="00664CCE" w14:textId="77777777" w:rsidTr="003E3A26">
        <w:trPr>
          <w:cantSplit/>
        </w:trPr>
        <w:tc>
          <w:tcPr>
            <w:tcW w:w="5000" w:type="pct"/>
            <w:gridSpan w:val="7"/>
            <w:vAlign w:val="center"/>
          </w:tcPr>
          <w:p w14:paraId="74C68EEF" w14:textId="77777777" w:rsidR="00A860A0" w:rsidRPr="00E5113D" w:rsidRDefault="00000000" w:rsidP="003E3A26">
            <w:pPr>
              <w:spacing w:before="40" w:after="40"/>
              <w:rPr>
                <w:rFonts w:eastAsia="Calibri"/>
                <w:b/>
                <w:sz w:val="20"/>
                <w:lang w:val="en-US"/>
              </w:rPr>
            </w:pPr>
            <w:r w:rsidRPr="00E5113D">
              <w:rPr>
                <w:rFonts w:eastAsia="Calibri"/>
                <w:b/>
                <w:sz w:val="20"/>
                <w:lang w:val="en-US"/>
              </w:rPr>
              <w:t>Protective Coating System as per AS 2312</w:t>
            </w:r>
          </w:p>
        </w:tc>
      </w:tr>
      <w:tr w:rsidR="009838DF" w14:paraId="0F31DCDD" w14:textId="77777777" w:rsidTr="003E3A26">
        <w:trPr>
          <w:cantSplit/>
        </w:trPr>
        <w:tc>
          <w:tcPr>
            <w:tcW w:w="734" w:type="pct"/>
            <w:vAlign w:val="center"/>
          </w:tcPr>
          <w:p w14:paraId="6F9D368D" w14:textId="77777777" w:rsidR="00A860A0" w:rsidRPr="00E5113D" w:rsidRDefault="00A860A0" w:rsidP="003E3A26">
            <w:pPr>
              <w:spacing w:before="40" w:after="40"/>
              <w:rPr>
                <w:rFonts w:eastAsia="Calibri"/>
                <w:b/>
                <w:sz w:val="20"/>
                <w:lang w:val="en-US"/>
              </w:rPr>
            </w:pPr>
          </w:p>
        </w:tc>
        <w:tc>
          <w:tcPr>
            <w:tcW w:w="572" w:type="pct"/>
            <w:vAlign w:val="center"/>
          </w:tcPr>
          <w:p w14:paraId="7D42B682" w14:textId="77777777" w:rsidR="00A860A0" w:rsidRPr="00E5113D" w:rsidRDefault="00000000" w:rsidP="003E3A26">
            <w:pPr>
              <w:spacing w:before="40" w:after="40"/>
              <w:jc w:val="center"/>
              <w:rPr>
                <w:rFonts w:eastAsia="Calibri"/>
                <w:b/>
                <w:sz w:val="20"/>
                <w:lang w:val="en-US"/>
              </w:rPr>
            </w:pPr>
            <w:r w:rsidRPr="00E5113D">
              <w:rPr>
                <w:rFonts w:eastAsia="Calibri"/>
                <w:b/>
                <w:sz w:val="20"/>
                <w:lang w:val="en-US"/>
              </w:rPr>
              <w:t>DFT in µm</w:t>
            </w:r>
          </w:p>
        </w:tc>
        <w:tc>
          <w:tcPr>
            <w:tcW w:w="653" w:type="pct"/>
            <w:vAlign w:val="center"/>
          </w:tcPr>
          <w:p w14:paraId="0360880D" w14:textId="77777777" w:rsidR="00A860A0" w:rsidRPr="00E5113D" w:rsidRDefault="00000000" w:rsidP="003E3A26">
            <w:pPr>
              <w:spacing w:before="40" w:after="40"/>
              <w:jc w:val="center"/>
              <w:rPr>
                <w:rFonts w:eastAsia="Calibri"/>
                <w:b/>
                <w:sz w:val="20"/>
                <w:lang w:val="en-US"/>
              </w:rPr>
            </w:pPr>
            <w:r w:rsidRPr="00E5113D">
              <w:rPr>
                <w:rFonts w:eastAsia="Calibri"/>
                <w:b/>
                <w:sz w:val="20"/>
                <w:lang w:val="en-US"/>
              </w:rPr>
              <w:t>Int’l Paints</w:t>
            </w:r>
          </w:p>
        </w:tc>
        <w:tc>
          <w:tcPr>
            <w:tcW w:w="565" w:type="pct"/>
            <w:vAlign w:val="center"/>
          </w:tcPr>
          <w:p w14:paraId="295000B7" w14:textId="77777777" w:rsidR="00A860A0" w:rsidRPr="00E5113D" w:rsidRDefault="00000000" w:rsidP="003E3A26">
            <w:pPr>
              <w:spacing w:before="40" w:after="40"/>
              <w:jc w:val="center"/>
              <w:rPr>
                <w:rFonts w:eastAsia="Calibri"/>
                <w:b/>
                <w:sz w:val="20"/>
                <w:lang w:val="en-US"/>
              </w:rPr>
            </w:pPr>
            <w:r w:rsidRPr="00E5113D">
              <w:rPr>
                <w:rFonts w:eastAsia="Calibri"/>
                <w:b/>
                <w:sz w:val="20"/>
                <w:lang w:val="en-US"/>
              </w:rPr>
              <w:t>Dulux</w:t>
            </w:r>
          </w:p>
        </w:tc>
        <w:tc>
          <w:tcPr>
            <w:tcW w:w="593" w:type="pct"/>
            <w:vAlign w:val="center"/>
          </w:tcPr>
          <w:p w14:paraId="7D382379" w14:textId="77777777" w:rsidR="00A860A0" w:rsidRPr="00E5113D" w:rsidRDefault="00000000" w:rsidP="003E3A26">
            <w:pPr>
              <w:spacing w:before="40" w:after="40"/>
              <w:jc w:val="center"/>
              <w:rPr>
                <w:rFonts w:eastAsia="Calibri"/>
                <w:b/>
                <w:sz w:val="20"/>
                <w:lang w:val="en-US"/>
              </w:rPr>
            </w:pPr>
            <w:r w:rsidRPr="00E5113D">
              <w:rPr>
                <w:rFonts w:eastAsia="Calibri"/>
                <w:b/>
                <w:sz w:val="20"/>
                <w:lang w:val="en-US"/>
              </w:rPr>
              <w:t>Jotun</w:t>
            </w:r>
          </w:p>
        </w:tc>
        <w:tc>
          <w:tcPr>
            <w:tcW w:w="718" w:type="pct"/>
            <w:vAlign w:val="center"/>
          </w:tcPr>
          <w:p w14:paraId="6DB5E598" w14:textId="77777777" w:rsidR="00A860A0" w:rsidRPr="00E5113D" w:rsidRDefault="00000000" w:rsidP="003E3A26">
            <w:pPr>
              <w:spacing w:before="40" w:after="40"/>
              <w:jc w:val="center"/>
              <w:rPr>
                <w:rFonts w:eastAsia="Calibri"/>
                <w:b/>
                <w:sz w:val="20"/>
                <w:lang w:val="en-US"/>
              </w:rPr>
            </w:pPr>
            <w:r w:rsidRPr="00E5113D">
              <w:rPr>
                <w:rFonts w:eastAsia="Calibri"/>
                <w:b/>
                <w:sz w:val="20"/>
                <w:lang w:val="en-US"/>
              </w:rPr>
              <w:t>PPG Industries</w:t>
            </w:r>
          </w:p>
        </w:tc>
        <w:tc>
          <w:tcPr>
            <w:tcW w:w="1165" w:type="pct"/>
            <w:vAlign w:val="center"/>
          </w:tcPr>
          <w:p w14:paraId="7635F62C" w14:textId="77777777" w:rsidR="00A860A0" w:rsidRPr="00E5113D" w:rsidRDefault="00000000" w:rsidP="003E3A26">
            <w:pPr>
              <w:spacing w:before="40" w:after="40"/>
              <w:jc w:val="center"/>
              <w:rPr>
                <w:rFonts w:eastAsia="Calibri"/>
                <w:b/>
                <w:sz w:val="20"/>
                <w:lang w:val="en-US"/>
              </w:rPr>
            </w:pPr>
            <w:r w:rsidRPr="00E5113D">
              <w:rPr>
                <w:rFonts w:eastAsia="Calibri"/>
                <w:b/>
                <w:sz w:val="20"/>
                <w:lang w:val="en-US"/>
              </w:rPr>
              <w:t>Hempel</w:t>
            </w:r>
            <w:r>
              <w:rPr>
                <w:rFonts w:eastAsia="Calibri"/>
                <w:b/>
                <w:sz w:val="20"/>
                <w:lang w:val="en-US"/>
              </w:rPr>
              <w:t>/ Wattyl</w:t>
            </w:r>
          </w:p>
        </w:tc>
      </w:tr>
      <w:tr w:rsidR="009838DF" w14:paraId="2BAB5964" w14:textId="77777777" w:rsidTr="003E3A26">
        <w:trPr>
          <w:cantSplit/>
        </w:trPr>
        <w:tc>
          <w:tcPr>
            <w:tcW w:w="5000" w:type="pct"/>
            <w:gridSpan w:val="7"/>
            <w:vAlign w:val="center"/>
          </w:tcPr>
          <w:p w14:paraId="06F2CCE6" w14:textId="77777777" w:rsidR="00A860A0" w:rsidRPr="00E5113D" w:rsidRDefault="00000000" w:rsidP="003E3A26">
            <w:pPr>
              <w:spacing w:before="40" w:after="40"/>
              <w:rPr>
                <w:rFonts w:eastAsia="Calibri"/>
                <w:b/>
                <w:sz w:val="20"/>
                <w:lang w:val="en-US"/>
              </w:rPr>
            </w:pPr>
            <w:r w:rsidRPr="00E5113D">
              <w:rPr>
                <w:rFonts w:eastAsia="Calibri"/>
                <w:b/>
                <w:sz w:val="20"/>
                <w:lang w:val="en-US"/>
              </w:rPr>
              <w:t>1</w:t>
            </w:r>
            <w:r w:rsidRPr="00E5113D">
              <w:rPr>
                <w:rFonts w:eastAsia="Calibri"/>
                <w:b/>
                <w:sz w:val="20"/>
                <w:vertAlign w:val="superscript"/>
                <w:lang w:val="en-US"/>
              </w:rPr>
              <w:t>st</w:t>
            </w:r>
            <w:r w:rsidRPr="00E5113D">
              <w:rPr>
                <w:rFonts w:eastAsia="Calibri"/>
                <w:b/>
                <w:sz w:val="20"/>
                <w:lang w:val="en-US"/>
              </w:rPr>
              <w:t xml:space="preserve"> Coat</w:t>
            </w:r>
          </w:p>
        </w:tc>
      </w:tr>
      <w:tr w:rsidR="009838DF" w14:paraId="1F9F740F" w14:textId="77777777" w:rsidTr="003E3A26">
        <w:trPr>
          <w:cantSplit/>
        </w:trPr>
        <w:tc>
          <w:tcPr>
            <w:tcW w:w="734" w:type="pct"/>
            <w:vAlign w:val="center"/>
          </w:tcPr>
          <w:p w14:paraId="67910FE4" w14:textId="77777777" w:rsidR="00A860A0" w:rsidRPr="00E5113D" w:rsidRDefault="00000000" w:rsidP="003E3A26">
            <w:pPr>
              <w:spacing w:before="40" w:after="40"/>
              <w:rPr>
                <w:rFonts w:eastAsia="Calibri"/>
                <w:sz w:val="20"/>
                <w:lang w:val="en-US"/>
              </w:rPr>
            </w:pPr>
            <w:r w:rsidRPr="00E5113D">
              <w:rPr>
                <w:rFonts w:eastAsia="Calibri"/>
                <w:sz w:val="20"/>
                <w:lang w:val="en-US"/>
              </w:rPr>
              <w:t>Primer</w:t>
            </w:r>
          </w:p>
          <w:p w14:paraId="431B915E" w14:textId="77777777" w:rsidR="00A860A0" w:rsidRPr="00E5113D" w:rsidRDefault="00000000" w:rsidP="003E3A26">
            <w:pPr>
              <w:spacing w:before="40" w:after="40"/>
              <w:rPr>
                <w:rFonts w:eastAsia="Calibri"/>
                <w:sz w:val="20"/>
                <w:lang w:val="en-US"/>
              </w:rPr>
            </w:pPr>
            <w:r w:rsidRPr="00E5113D">
              <w:rPr>
                <w:rFonts w:eastAsia="Calibri"/>
                <w:sz w:val="20"/>
                <w:lang w:val="en-US"/>
              </w:rPr>
              <w:t>Zinc Phosphate Epoxy Primer</w:t>
            </w:r>
          </w:p>
        </w:tc>
        <w:tc>
          <w:tcPr>
            <w:tcW w:w="572" w:type="pct"/>
            <w:vAlign w:val="center"/>
          </w:tcPr>
          <w:p w14:paraId="13A4A070" w14:textId="77777777" w:rsidR="00A860A0" w:rsidRPr="00E5113D" w:rsidRDefault="00000000" w:rsidP="003E3A26">
            <w:pPr>
              <w:spacing w:before="40" w:after="40"/>
              <w:jc w:val="center"/>
              <w:rPr>
                <w:rFonts w:eastAsia="Calibri"/>
                <w:sz w:val="20"/>
                <w:lang w:val="en-US"/>
              </w:rPr>
            </w:pPr>
            <w:r w:rsidRPr="00E5113D">
              <w:rPr>
                <w:rFonts w:eastAsia="Calibri"/>
                <w:sz w:val="20"/>
                <w:lang w:val="en-US"/>
              </w:rPr>
              <w:t>50 - 75</w:t>
            </w:r>
          </w:p>
        </w:tc>
        <w:tc>
          <w:tcPr>
            <w:tcW w:w="653" w:type="pct"/>
            <w:vAlign w:val="center"/>
          </w:tcPr>
          <w:p w14:paraId="2DABA1A2" w14:textId="77777777" w:rsidR="00A860A0" w:rsidRPr="00E5113D" w:rsidRDefault="00000000" w:rsidP="003E3A26">
            <w:pPr>
              <w:spacing w:before="40" w:after="40"/>
              <w:jc w:val="center"/>
              <w:rPr>
                <w:rFonts w:eastAsia="Calibri"/>
                <w:sz w:val="20"/>
                <w:lang w:val="en-US"/>
              </w:rPr>
            </w:pPr>
            <w:r w:rsidRPr="00E5113D">
              <w:rPr>
                <w:rFonts w:eastAsia="Calibri"/>
                <w:sz w:val="20"/>
                <w:lang w:val="en-US"/>
              </w:rPr>
              <w:t>Intergard 251</w:t>
            </w:r>
          </w:p>
        </w:tc>
        <w:tc>
          <w:tcPr>
            <w:tcW w:w="565" w:type="pct"/>
            <w:vAlign w:val="center"/>
          </w:tcPr>
          <w:p w14:paraId="2C649F7E" w14:textId="77777777" w:rsidR="00A860A0" w:rsidRPr="00E5113D" w:rsidRDefault="00000000" w:rsidP="003E3A26">
            <w:pPr>
              <w:spacing w:before="40" w:after="40"/>
              <w:jc w:val="center"/>
              <w:rPr>
                <w:rFonts w:eastAsia="Calibri"/>
                <w:sz w:val="20"/>
                <w:lang w:val="en-US"/>
              </w:rPr>
            </w:pPr>
            <w:proofErr w:type="spellStart"/>
            <w:r w:rsidRPr="00E5113D">
              <w:rPr>
                <w:rFonts w:eastAsia="Calibri"/>
                <w:sz w:val="20"/>
                <w:lang w:val="en-US"/>
              </w:rPr>
              <w:t>Durepon</w:t>
            </w:r>
            <w:proofErr w:type="spellEnd"/>
            <w:r w:rsidRPr="00E5113D">
              <w:rPr>
                <w:rFonts w:eastAsia="Calibri"/>
                <w:sz w:val="20"/>
                <w:lang w:val="en-US"/>
              </w:rPr>
              <w:t xml:space="preserve"> P14</w:t>
            </w:r>
          </w:p>
        </w:tc>
        <w:tc>
          <w:tcPr>
            <w:tcW w:w="593" w:type="pct"/>
            <w:vAlign w:val="center"/>
          </w:tcPr>
          <w:p w14:paraId="2B475DDF" w14:textId="77777777" w:rsidR="00A860A0" w:rsidRPr="00E5113D" w:rsidRDefault="00000000" w:rsidP="003E3A26">
            <w:pPr>
              <w:spacing w:before="40" w:after="40"/>
              <w:jc w:val="center"/>
              <w:rPr>
                <w:rFonts w:eastAsia="Calibri"/>
                <w:sz w:val="20"/>
                <w:lang w:val="en-US"/>
              </w:rPr>
            </w:pPr>
            <w:proofErr w:type="spellStart"/>
            <w:r w:rsidRPr="00E5113D">
              <w:rPr>
                <w:rFonts w:eastAsia="Calibri"/>
                <w:sz w:val="20"/>
                <w:lang w:val="en-US"/>
              </w:rPr>
              <w:t>Pengard</w:t>
            </w:r>
            <w:proofErr w:type="spellEnd"/>
            <w:r w:rsidRPr="00E5113D">
              <w:rPr>
                <w:rFonts w:eastAsia="Calibri"/>
                <w:sz w:val="20"/>
                <w:lang w:val="en-US"/>
              </w:rPr>
              <w:t xml:space="preserve"> Special Grey</w:t>
            </w:r>
          </w:p>
        </w:tc>
        <w:tc>
          <w:tcPr>
            <w:tcW w:w="718" w:type="pct"/>
            <w:vAlign w:val="center"/>
          </w:tcPr>
          <w:p w14:paraId="6BE8F738" w14:textId="77777777" w:rsidR="00A860A0" w:rsidRPr="00E5113D" w:rsidRDefault="00000000" w:rsidP="003E3A26">
            <w:pPr>
              <w:spacing w:before="40" w:after="40"/>
              <w:jc w:val="center"/>
              <w:rPr>
                <w:rFonts w:eastAsia="Calibri"/>
                <w:sz w:val="20"/>
                <w:lang w:val="en-US"/>
              </w:rPr>
            </w:pPr>
            <w:proofErr w:type="spellStart"/>
            <w:r w:rsidRPr="00E5113D">
              <w:rPr>
                <w:rFonts w:eastAsia="Calibri"/>
                <w:sz w:val="20"/>
                <w:lang w:val="en-US"/>
              </w:rPr>
              <w:t>Sigmacover</w:t>
            </w:r>
            <w:proofErr w:type="spellEnd"/>
            <w:r w:rsidRPr="00E5113D">
              <w:rPr>
                <w:rFonts w:eastAsia="Calibri"/>
                <w:sz w:val="20"/>
                <w:lang w:val="en-US"/>
              </w:rPr>
              <w:t xml:space="preserve"> 280LT</w:t>
            </w:r>
          </w:p>
        </w:tc>
        <w:tc>
          <w:tcPr>
            <w:tcW w:w="1165" w:type="pct"/>
            <w:vAlign w:val="center"/>
          </w:tcPr>
          <w:p w14:paraId="63611CEC" w14:textId="77777777" w:rsidR="00A860A0" w:rsidRPr="00E5113D" w:rsidRDefault="00000000" w:rsidP="003E3A26">
            <w:pPr>
              <w:spacing w:before="40" w:after="40"/>
              <w:jc w:val="center"/>
              <w:rPr>
                <w:rFonts w:eastAsia="Calibri"/>
                <w:sz w:val="20"/>
                <w:lang w:val="en-US"/>
              </w:rPr>
            </w:pPr>
            <w:proofErr w:type="spellStart"/>
            <w:r w:rsidRPr="00E5113D">
              <w:rPr>
                <w:rFonts w:eastAsia="Calibri"/>
                <w:sz w:val="20"/>
                <w:lang w:val="en-US"/>
              </w:rPr>
              <w:t>Hempadur</w:t>
            </w:r>
            <w:proofErr w:type="spellEnd"/>
            <w:r w:rsidRPr="00E5113D">
              <w:rPr>
                <w:rFonts w:eastAsia="Calibri"/>
                <w:sz w:val="20"/>
                <w:lang w:val="en-US"/>
              </w:rPr>
              <w:t xml:space="preserve"> 155</w:t>
            </w:r>
            <w:r>
              <w:rPr>
                <w:rFonts w:eastAsia="Calibri"/>
                <w:sz w:val="20"/>
                <w:lang w:val="en-US"/>
              </w:rPr>
              <w:t>53</w:t>
            </w:r>
          </w:p>
        </w:tc>
      </w:tr>
      <w:tr w:rsidR="009838DF" w14:paraId="44AD423D" w14:textId="77777777" w:rsidTr="003E3A26">
        <w:trPr>
          <w:cantSplit/>
        </w:trPr>
        <w:tc>
          <w:tcPr>
            <w:tcW w:w="5000" w:type="pct"/>
            <w:gridSpan w:val="7"/>
            <w:vAlign w:val="center"/>
          </w:tcPr>
          <w:p w14:paraId="4334339F" w14:textId="77777777" w:rsidR="00A860A0" w:rsidRPr="00E5113D" w:rsidRDefault="00000000" w:rsidP="003E3A26">
            <w:pPr>
              <w:spacing w:before="40" w:after="40"/>
              <w:rPr>
                <w:rFonts w:eastAsia="Calibri"/>
                <w:b/>
                <w:sz w:val="20"/>
                <w:lang w:val="en-US"/>
              </w:rPr>
            </w:pPr>
            <w:r w:rsidRPr="00E5113D">
              <w:rPr>
                <w:rFonts w:eastAsia="Calibri"/>
                <w:b/>
                <w:sz w:val="20"/>
                <w:lang w:val="en-US"/>
              </w:rPr>
              <w:t>2</w:t>
            </w:r>
            <w:r w:rsidRPr="00E5113D">
              <w:rPr>
                <w:rFonts w:eastAsia="Calibri"/>
                <w:b/>
                <w:sz w:val="20"/>
                <w:vertAlign w:val="superscript"/>
                <w:lang w:val="en-US"/>
              </w:rPr>
              <w:t>nd</w:t>
            </w:r>
            <w:r w:rsidRPr="00E5113D">
              <w:rPr>
                <w:rFonts w:eastAsia="Calibri"/>
                <w:b/>
                <w:sz w:val="20"/>
                <w:lang w:val="en-US"/>
              </w:rPr>
              <w:t xml:space="preserve"> Coat</w:t>
            </w:r>
          </w:p>
        </w:tc>
      </w:tr>
      <w:tr w:rsidR="009838DF" w14:paraId="23D9A353" w14:textId="77777777" w:rsidTr="003E3A26">
        <w:trPr>
          <w:cantSplit/>
        </w:trPr>
        <w:tc>
          <w:tcPr>
            <w:tcW w:w="734" w:type="pct"/>
            <w:vAlign w:val="center"/>
          </w:tcPr>
          <w:p w14:paraId="45D2F214" w14:textId="77777777" w:rsidR="00A860A0" w:rsidRPr="00E5113D" w:rsidRDefault="00000000" w:rsidP="003E3A26">
            <w:pPr>
              <w:spacing w:before="40" w:after="40"/>
              <w:rPr>
                <w:rFonts w:eastAsia="Calibri"/>
                <w:sz w:val="20"/>
                <w:lang w:val="en-US"/>
              </w:rPr>
            </w:pPr>
            <w:r w:rsidRPr="00E5113D">
              <w:rPr>
                <w:rFonts w:eastAsia="Calibri"/>
                <w:sz w:val="20"/>
                <w:lang w:val="en-US"/>
              </w:rPr>
              <w:t>Finish Coat</w:t>
            </w:r>
          </w:p>
          <w:p w14:paraId="489DD3E3" w14:textId="77777777" w:rsidR="00A860A0" w:rsidRPr="00E5113D" w:rsidRDefault="00000000" w:rsidP="003E3A26">
            <w:pPr>
              <w:spacing w:before="40" w:after="40"/>
              <w:rPr>
                <w:rFonts w:eastAsia="Calibri"/>
                <w:sz w:val="20"/>
                <w:lang w:val="en-US"/>
              </w:rPr>
            </w:pPr>
            <w:r w:rsidRPr="00E5113D">
              <w:rPr>
                <w:rFonts w:eastAsia="Calibri"/>
                <w:sz w:val="20"/>
                <w:lang w:val="en-US"/>
              </w:rPr>
              <w:t>High Build Epoxy</w:t>
            </w:r>
          </w:p>
          <w:p w14:paraId="69D69782" w14:textId="77777777" w:rsidR="00A860A0" w:rsidRPr="00E5113D" w:rsidRDefault="00A860A0" w:rsidP="003E3A26">
            <w:pPr>
              <w:spacing w:before="40" w:after="40"/>
              <w:rPr>
                <w:rFonts w:eastAsia="Calibri"/>
                <w:sz w:val="20"/>
                <w:lang w:val="en-US"/>
              </w:rPr>
            </w:pPr>
          </w:p>
        </w:tc>
        <w:tc>
          <w:tcPr>
            <w:tcW w:w="572" w:type="pct"/>
            <w:vAlign w:val="center"/>
          </w:tcPr>
          <w:p w14:paraId="687F5394" w14:textId="77777777" w:rsidR="00A860A0" w:rsidRPr="00E5113D" w:rsidRDefault="00000000" w:rsidP="003E3A26">
            <w:pPr>
              <w:spacing w:before="40" w:after="40"/>
              <w:jc w:val="center"/>
              <w:rPr>
                <w:rFonts w:eastAsia="Calibri"/>
                <w:sz w:val="20"/>
                <w:lang w:val="en-US"/>
              </w:rPr>
            </w:pPr>
            <w:r w:rsidRPr="00E5113D">
              <w:rPr>
                <w:rFonts w:eastAsia="Calibri"/>
                <w:sz w:val="20"/>
                <w:lang w:val="en-US"/>
              </w:rPr>
              <w:t>300 - 350</w:t>
            </w:r>
          </w:p>
        </w:tc>
        <w:tc>
          <w:tcPr>
            <w:tcW w:w="653" w:type="pct"/>
            <w:vAlign w:val="center"/>
          </w:tcPr>
          <w:p w14:paraId="77B6508B" w14:textId="77777777" w:rsidR="00A860A0" w:rsidRPr="00E5113D" w:rsidRDefault="00000000" w:rsidP="003E3A26">
            <w:pPr>
              <w:spacing w:before="40" w:after="40"/>
              <w:jc w:val="center"/>
              <w:rPr>
                <w:rFonts w:eastAsia="Calibri"/>
                <w:sz w:val="20"/>
                <w:lang w:val="en-US"/>
              </w:rPr>
            </w:pPr>
            <w:r w:rsidRPr="00E5113D">
              <w:rPr>
                <w:rFonts w:eastAsia="Calibri"/>
                <w:sz w:val="20"/>
                <w:lang w:val="en-US"/>
              </w:rPr>
              <w:t>Interzone 505GF</w:t>
            </w:r>
          </w:p>
        </w:tc>
        <w:tc>
          <w:tcPr>
            <w:tcW w:w="565" w:type="pct"/>
            <w:vAlign w:val="center"/>
          </w:tcPr>
          <w:p w14:paraId="283CE766" w14:textId="77777777" w:rsidR="00A860A0" w:rsidRPr="00E5113D" w:rsidRDefault="00000000" w:rsidP="003E3A26">
            <w:pPr>
              <w:spacing w:before="40" w:after="40"/>
              <w:jc w:val="center"/>
              <w:rPr>
                <w:rFonts w:eastAsia="Calibri"/>
                <w:sz w:val="20"/>
                <w:lang w:val="en-US"/>
              </w:rPr>
            </w:pPr>
            <w:proofErr w:type="spellStart"/>
            <w:r w:rsidRPr="00E5113D">
              <w:rPr>
                <w:rFonts w:eastAsia="Calibri"/>
                <w:sz w:val="20"/>
                <w:lang w:val="en-US"/>
              </w:rPr>
              <w:t>Durebild</w:t>
            </w:r>
            <w:proofErr w:type="spellEnd"/>
            <w:r w:rsidRPr="00E5113D">
              <w:rPr>
                <w:rFonts w:eastAsia="Calibri"/>
                <w:sz w:val="20"/>
                <w:lang w:val="en-US"/>
              </w:rPr>
              <w:t xml:space="preserve"> STE GF</w:t>
            </w:r>
          </w:p>
        </w:tc>
        <w:tc>
          <w:tcPr>
            <w:tcW w:w="593" w:type="pct"/>
            <w:vAlign w:val="center"/>
          </w:tcPr>
          <w:p w14:paraId="4385F41E" w14:textId="77777777" w:rsidR="00A860A0" w:rsidRPr="00E5113D" w:rsidRDefault="00000000" w:rsidP="003E3A26">
            <w:pPr>
              <w:spacing w:before="40" w:after="40"/>
              <w:jc w:val="center"/>
              <w:rPr>
                <w:rFonts w:eastAsia="Calibri"/>
                <w:sz w:val="20"/>
                <w:lang w:val="en-US"/>
              </w:rPr>
            </w:pPr>
            <w:proofErr w:type="spellStart"/>
            <w:r w:rsidRPr="00E5113D">
              <w:rPr>
                <w:rFonts w:eastAsia="Calibri"/>
                <w:sz w:val="20"/>
                <w:lang w:val="en-US"/>
              </w:rPr>
              <w:t>Jotamastic</w:t>
            </w:r>
            <w:proofErr w:type="spellEnd"/>
            <w:r w:rsidRPr="00E5113D">
              <w:rPr>
                <w:rFonts w:eastAsia="Calibri"/>
                <w:sz w:val="20"/>
                <w:lang w:val="en-US"/>
              </w:rPr>
              <w:t xml:space="preserve"> 87 GF</w:t>
            </w:r>
          </w:p>
        </w:tc>
        <w:tc>
          <w:tcPr>
            <w:tcW w:w="718" w:type="pct"/>
            <w:vAlign w:val="center"/>
          </w:tcPr>
          <w:p w14:paraId="04F3085B" w14:textId="77777777" w:rsidR="00A860A0" w:rsidRPr="00E5113D" w:rsidRDefault="00000000" w:rsidP="003E3A26">
            <w:pPr>
              <w:spacing w:before="40" w:after="40"/>
              <w:jc w:val="center"/>
              <w:rPr>
                <w:rFonts w:eastAsia="Calibri"/>
                <w:sz w:val="20"/>
                <w:lang w:val="en-US"/>
              </w:rPr>
            </w:pPr>
            <w:proofErr w:type="spellStart"/>
            <w:r w:rsidRPr="00E5113D">
              <w:rPr>
                <w:rFonts w:eastAsia="Calibri"/>
                <w:sz w:val="20"/>
                <w:lang w:val="en-US"/>
              </w:rPr>
              <w:t>Sigmashield</w:t>
            </w:r>
            <w:proofErr w:type="spellEnd"/>
            <w:r w:rsidRPr="00E5113D">
              <w:rPr>
                <w:rFonts w:eastAsia="Calibri"/>
                <w:sz w:val="20"/>
                <w:lang w:val="en-US"/>
              </w:rPr>
              <w:t xml:space="preserve"> 825 LT (</w:t>
            </w:r>
            <w:proofErr w:type="spellStart"/>
            <w:r w:rsidRPr="00E5113D">
              <w:rPr>
                <w:rFonts w:eastAsia="Calibri"/>
                <w:sz w:val="20"/>
                <w:lang w:val="en-US"/>
              </w:rPr>
              <w:t>Amerlock</w:t>
            </w:r>
            <w:proofErr w:type="spellEnd"/>
            <w:r w:rsidRPr="00E5113D">
              <w:rPr>
                <w:rFonts w:eastAsia="Calibri"/>
                <w:sz w:val="20"/>
                <w:lang w:val="en-US"/>
              </w:rPr>
              <w:t xml:space="preserve"> 2K Glass Flake)</w:t>
            </w:r>
          </w:p>
        </w:tc>
        <w:tc>
          <w:tcPr>
            <w:tcW w:w="1165" w:type="pct"/>
            <w:vAlign w:val="center"/>
          </w:tcPr>
          <w:p w14:paraId="7A943C49" w14:textId="77777777" w:rsidR="00A860A0" w:rsidRPr="00E5113D" w:rsidRDefault="00000000" w:rsidP="003E3A26">
            <w:pPr>
              <w:spacing w:before="40" w:after="40"/>
              <w:jc w:val="center"/>
              <w:rPr>
                <w:rFonts w:eastAsia="Calibri"/>
                <w:sz w:val="20"/>
                <w:lang w:val="en-US"/>
              </w:rPr>
            </w:pPr>
            <w:r w:rsidRPr="00E5113D">
              <w:rPr>
                <w:rFonts w:eastAsia="Calibri"/>
                <w:sz w:val="20"/>
                <w:lang w:val="en-US"/>
              </w:rPr>
              <w:t xml:space="preserve">Multi-Strength </w:t>
            </w:r>
            <w:r>
              <w:rPr>
                <w:rFonts w:eastAsia="Calibri"/>
                <w:sz w:val="20"/>
                <w:lang w:val="en-US"/>
              </w:rPr>
              <w:t>GF 35870</w:t>
            </w:r>
          </w:p>
        </w:tc>
      </w:tr>
      <w:tr w:rsidR="009838DF" w14:paraId="568BBCE4" w14:textId="77777777" w:rsidTr="003E3A26">
        <w:trPr>
          <w:cantSplit/>
        </w:trPr>
        <w:tc>
          <w:tcPr>
            <w:tcW w:w="734" w:type="pct"/>
            <w:vAlign w:val="center"/>
          </w:tcPr>
          <w:p w14:paraId="6F5B62B8" w14:textId="77777777" w:rsidR="00A860A0" w:rsidRPr="00E5113D" w:rsidRDefault="00000000" w:rsidP="003E3A26">
            <w:pPr>
              <w:spacing w:before="40" w:after="40"/>
              <w:rPr>
                <w:rFonts w:eastAsia="Calibri"/>
                <w:b/>
                <w:sz w:val="20"/>
                <w:lang w:val="en-US"/>
              </w:rPr>
            </w:pPr>
            <w:r w:rsidRPr="00E5113D">
              <w:rPr>
                <w:rFonts w:eastAsia="Calibri"/>
                <w:b/>
                <w:sz w:val="20"/>
                <w:lang w:val="en-US"/>
              </w:rPr>
              <w:t xml:space="preserve">Total DFT </w:t>
            </w:r>
          </w:p>
          <w:p w14:paraId="1FE71632" w14:textId="77777777" w:rsidR="00A860A0" w:rsidRPr="00E5113D" w:rsidRDefault="00000000" w:rsidP="003E3A26">
            <w:pPr>
              <w:spacing w:before="40" w:after="40"/>
              <w:rPr>
                <w:rFonts w:eastAsia="Calibri"/>
                <w:sz w:val="20"/>
                <w:lang w:val="en-US"/>
              </w:rPr>
            </w:pPr>
            <w:r w:rsidRPr="00E5113D">
              <w:rPr>
                <w:rFonts w:eastAsia="Calibri"/>
                <w:b/>
                <w:sz w:val="20"/>
                <w:lang w:val="en-US"/>
              </w:rPr>
              <w:t>In µm</w:t>
            </w:r>
          </w:p>
        </w:tc>
        <w:tc>
          <w:tcPr>
            <w:tcW w:w="572" w:type="pct"/>
            <w:vAlign w:val="center"/>
          </w:tcPr>
          <w:p w14:paraId="7F4B3E9F" w14:textId="77777777" w:rsidR="00A860A0" w:rsidRPr="00E5113D" w:rsidRDefault="00000000" w:rsidP="003E3A26">
            <w:pPr>
              <w:spacing w:before="40" w:after="40"/>
              <w:jc w:val="center"/>
              <w:rPr>
                <w:rFonts w:eastAsia="Calibri"/>
                <w:sz w:val="20"/>
                <w:lang w:val="en-US"/>
              </w:rPr>
            </w:pPr>
            <w:r w:rsidRPr="00E5113D">
              <w:rPr>
                <w:rFonts w:eastAsia="Calibri"/>
                <w:sz w:val="20"/>
                <w:lang w:val="en-US"/>
              </w:rPr>
              <w:t>350 - 475</w:t>
            </w:r>
          </w:p>
        </w:tc>
        <w:tc>
          <w:tcPr>
            <w:tcW w:w="653" w:type="pct"/>
            <w:vAlign w:val="center"/>
          </w:tcPr>
          <w:p w14:paraId="04AE5E64" w14:textId="77777777" w:rsidR="00A860A0" w:rsidRPr="00E5113D" w:rsidRDefault="00A860A0" w:rsidP="003E3A26">
            <w:pPr>
              <w:spacing w:before="40" w:after="40"/>
              <w:jc w:val="center"/>
              <w:rPr>
                <w:rFonts w:eastAsia="Calibri"/>
                <w:sz w:val="20"/>
                <w:lang w:val="en-US"/>
              </w:rPr>
            </w:pPr>
          </w:p>
        </w:tc>
        <w:tc>
          <w:tcPr>
            <w:tcW w:w="565" w:type="pct"/>
            <w:vAlign w:val="center"/>
          </w:tcPr>
          <w:p w14:paraId="3067C2EC" w14:textId="77777777" w:rsidR="00A860A0" w:rsidRPr="00E5113D" w:rsidRDefault="00A860A0" w:rsidP="003E3A26">
            <w:pPr>
              <w:spacing w:before="40" w:after="40"/>
              <w:jc w:val="center"/>
              <w:rPr>
                <w:rFonts w:eastAsia="Calibri"/>
                <w:sz w:val="20"/>
                <w:lang w:val="en-US"/>
              </w:rPr>
            </w:pPr>
          </w:p>
        </w:tc>
        <w:tc>
          <w:tcPr>
            <w:tcW w:w="593" w:type="pct"/>
            <w:vAlign w:val="center"/>
          </w:tcPr>
          <w:p w14:paraId="17ADB21A" w14:textId="77777777" w:rsidR="00A860A0" w:rsidRPr="00E5113D" w:rsidRDefault="00A860A0" w:rsidP="003E3A26">
            <w:pPr>
              <w:spacing w:before="40" w:after="40"/>
              <w:jc w:val="center"/>
              <w:rPr>
                <w:rFonts w:eastAsia="Calibri"/>
                <w:sz w:val="20"/>
                <w:lang w:val="en-US"/>
              </w:rPr>
            </w:pPr>
          </w:p>
        </w:tc>
        <w:tc>
          <w:tcPr>
            <w:tcW w:w="718" w:type="pct"/>
            <w:vAlign w:val="center"/>
          </w:tcPr>
          <w:p w14:paraId="7D96452A" w14:textId="77777777" w:rsidR="00A860A0" w:rsidRPr="00E5113D" w:rsidRDefault="00A860A0" w:rsidP="003E3A26">
            <w:pPr>
              <w:spacing w:before="40" w:after="40"/>
              <w:jc w:val="center"/>
              <w:rPr>
                <w:rFonts w:eastAsia="Calibri"/>
                <w:sz w:val="20"/>
                <w:lang w:val="en-US"/>
              </w:rPr>
            </w:pPr>
          </w:p>
        </w:tc>
        <w:tc>
          <w:tcPr>
            <w:tcW w:w="1165" w:type="pct"/>
            <w:vAlign w:val="center"/>
          </w:tcPr>
          <w:p w14:paraId="08E86588" w14:textId="77777777" w:rsidR="00A860A0" w:rsidRPr="00E5113D" w:rsidRDefault="00A860A0" w:rsidP="003E3A26">
            <w:pPr>
              <w:spacing w:before="40" w:after="40"/>
              <w:jc w:val="center"/>
              <w:rPr>
                <w:rFonts w:eastAsia="Calibri"/>
                <w:sz w:val="20"/>
                <w:lang w:val="en-US"/>
              </w:rPr>
            </w:pPr>
          </w:p>
        </w:tc>
      </w:tr>
      <w:tr w:rsidR="009838DF" w14:paraId="57472270" w14:textId="77777777" w:rsidTr="003E3A26">
        <w:trPr>
          <w:cantSplit/>
        </w:trPr>
        <w:tc>
          <w:tcPr>
            <w:tcW w:w="5000" w:type="pct"/>
            <w:gridSpan w:val="7"/>
            <w:vAlign w:val="center"/>
          </w:tcPr>
          <w:p w14:paraId="49DA504B" w14:textId="77777777" w:rsidR="00A860A0" w:rsidRPr="00E5113D" w:rsidRDefault="00000000" w:rsidP="003E3A26">
            <w:pPr>
              <w:spacing w:before="40" w:after="40"/>
              <w:rPr>
                <w:rFonts w:eastAsia="Calibri"/>
                <w:sz w:val="20"/>
                <w:lang w:val="en-US"/>
              </w:rPr>
            </w:pPr>
            <w:r w:rsidRPr="00E5113D">
              <w:rPr>
                <w:rFonts w:eastAsia="Calibri"/>
                <w:sz w:val="20"/>
                <w:lang w:val="en-US"/>
              </w:rPr>
              <w:t xml:space="preserve">Allowance should be made for the </w:t>
            </w:r>
            <w:proofErr w:type="gramStart"/>
            <w:r w:rsidRPr="00E5113D">
              <w:rPr>
                <w:rFonts w:eastAsia="Calibri"/>
                <w:sz w:val="20"/>
                <w:lang w:val="en-US"/>
              </w:rPr>
              <w:t>galvanizing</w:t>
            </w:r>
            <w:proofErr w:type="gramEnd"/>
            <w:r w:rsidRPr="00E5113D">
              <w:rPr>
                <w:rFonts w:eastAsia="Calibri"/>
                <w:sz w:val="20"/>
                <w:lang w:val="en-US"/>
              </w:rPr>
              <w:t xml:space="preserve"> approximately 85 microns.</w:t>
            </w:r>
          </w:p>
        </w:tc>
      </w:tr>
      <w:tr w:rsidR="009838DF" w14:paraId="091F182D" w14:textId="77777777" w:rsidTr="003E3A26">
        <w:trPr>
          <w:cantSplit/>
        </w:trPr>
        <w:tc>
          <w:tcPr>
            <w:tcW w:w="5000" w:type="pct"/>
            <w:gridSpan w:val="7"/>
            <w:vAlign w:val="center"/>
          </w:tcPr>
          <w:p w14:paraId="5F0110AE" w14:textId="77777777" w:rsidR="00A860A0" w:rsidRPr="00E5113D" w:rsidRDefault="00000000" w:rsidP="003E3A26">
            <w:pPr>
              <w:spacing w:before="40" w:after="40"/>
              <w:rPr>
                <w:rFonts w:eastAsia="Calibri"/>
                <w:b/>
                <w:sz w:val="20"/>
              </w:rPr>
            </w:pPr>
            <w:r w:rsidRPr="00E5113D">
              <w:rPr>
                <w:rFonts w:eastAsia="Calibri"/>
                <w:b/>
                <w:sz w:val="20"/>
              </w:rPr>
              <w:t>Notes:</w:t>
            </w:r>
          </w:p>
          <w:p w14:paraId="46E9D5ED" w14:textId="77777777" w:rsidR="00A860A0" w:rsidRPr="00E5113D" w:rsidRDefault="00000000" w:rsidP="003E3A26">
            <w:pPr>
              <w:spacing w:before="40" w:after="40"/>
              <w:rPr>
                <w:rFonts w:eastAsia="Calibri"/>
                <w:sz w:val="20"/>
              </w:rPr>
            </w:pPr>
            <w:r w:rsidRPr="00E5113D">
              <w:rPr>
                <w:rFonts w:eastAsia="Calibri"/>
                <w:sz w:val="20"/>
              </w:rPr>
              <w:t>Apply all coatings in strict accordance with the manufacturers’ technical data sheets.</w:t>
            </w:r>
          </w:p>
          <w:p w14:paraId="13C0C276" w14:textId="77777777" w:rsidR="00A860A0" w:rsidRPr="00E5113D" w:rsidRDefault="00000000" w:rsidP="003E3A26">
            <w:pPr>
              <w:spacing w:before="40" w:after="40"/>
              <w:rPr>
                <w:rFonts w:eastAsia="Calibri"/>
                <w:sz w:val="20"/>
              </w:rPr>
            </w:pPr>
            <w:r w:rsidRPr="00E5113D">
              <w:rPr>
                <w:rFonts w:eastAsia="Calibri"/>
                <w:sz w:val="20"/>
              </w:rPr>
              <w:t>Provide coatings manufacturers’ recommendations prior to commencing work.</w:t>
            </w:r>
          </w:p>
          <w:p w14:paraId="64F0E8C7" w14:textId="77777777" w:rsidR="00A860A0" w:rsidRPr="00E5113D" w:rsidRDefault="00000000" w:rsidP="003E3A26">
            <w:pPr>
              <w:spacing w:before="40" w:after="40"/>
              <w:rPr>
                <w:rFonts w:eastAsia="Calibri"/>
                <w:sz w:val="20"/>
                <w:lang w:val="en-US"/>
              </w:rPr>
            </w:pPr>
            <w:r w:rsidRPr="00E5113D">
              <w:rPr>
                <w:rFonts w:eastAsia="Calibri"/>
                <w:sz w:val="20"/>
              </w:rPr>
              <w:t>The coating systems in these tables form part of, and should be read in conjunction with, the other clauses in this work section.</w:t>
            </w:r>
          </w:p>
        </w:tc>
      </w:tr>
    </w:tbl>
    <w:p w14:paraId="08EF2FD2" w14:textId="77777777" w:rsidR="00A860A0" w:rsidRDefault="00000000" w:rsidP="00A860A0">
      <w:pPr>
        <w:rPr>
          <w:rFonts w:eastAsia="Calibri"/>
          <w:lang w:val="en-US"/>
        </w:rPr>
      </w:pPr>
      <w:r>
        <w:rPr>
          <w:rFonts w:eastAsia="Calibri"/>
          <w:lang w:val="en-US"/>
        </w:rPr>
        <w:br w:type="page"/>
      </w:r>
    </w:p>
    <w:tbl>
      <w:tblPr>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1300"/>
        <w:gridCol w:w="1023"/>
        <w:gridCol w:w="1210"/>
        <w:gridCol w:w="231"/>
        <w:gridCol w:w="1095"/>
        <w:gridCol w:w="206"/>
        <w:gridCol w:w="973"/>
        <w:gridCol w:w="190"/>
        <w:gridCol w:w="1480"/>
        <w:gridCol w:w="2600"/>
      </w:tblGrid>
      <w:tr w:rsidR="009838DF" w14:paraId="34EB41CC" w14:textId="77777777" w:rsidTr="003E3A26">
        <w:trPr>
          <w:cantSplit/>
        </w:trPr>
        <w:tc>
          <w:tcPr>
            <w:tcW w:w="5000" w:type="pct"/>
            <w:gridSpan w:val="10"/>
          </w:tcPr>
          <w:p w14:paraId="5B0A4AFA" w14:textId="77777777" w:rsidR="00A860A0" w:rsidRPr="00E5113D" w:rsidRDefault="00000000" w:rsidP="003E3A26">
            <w:pPr>
              <w:spacing w:after="0"/>
              <w:rPr>
                <w:rFonts w:eastAsia="Calibri"/>
                <w:b/>
                <w:sz w:val="20"/>
                <w:lang w:val="en-US"/>
              </w:rPr>
            </w:pPr>
            <w:r w:rsidRPr="00E5113D">
              <w:rPr>
                <w:rFonts w:eastAsia="Calibri"/>
                <w:b/>
                <w:sz w:val="20"/>
                <w:lang w:val="en-US"/>
              </w:rPr>
              <w:lastRenderedPageBreak/>
              <w:t>Table - Protective Coating Specification</w:t>
            </w:r>
            <w:r>
              <w:rPr>
                <w:rFonts w:eastAsia="Calibri"/>
                <w:b/>
                <w:sz w:val="20"/>
                <w:lang w:val="en-US"/>
              </w:rPr>
              <w:t xml:space="preserve"> </w:t>
            </w:r>
            <w:r w:rsidRPr="00E5113D">
              <w:rPr>
                <w:rFonts w:eastAsia="Calibri"/>
                <w:b/>
                <w:sz w:val="20"/>
                <w:lang w:val="en-US"/>
              </w:rPr>
              <w:t># PS8</w:t>
            </w:r>
          </w:p>
        </w:tc>
      </w:tr>
      <w:tr w:rsidR="009838DF" w14:paraId="238CA67B" w14:textId="77777777" w:rsidTr="003E3A26">
        <w:trPr>
          <w:cantSplit/>
        </w:trPr>
        <w:tc>
          <w:tcPr>
            <w:tcW w:w="5000" w:type="pct"/>
            <w:gridSpan w:val="10"/>
          </w:tcPr>
          <w:p w14:paraId="4047F4F1" w14:textId="77777777" w:rsidR="00A860A0" w:rsidRPr="00E5113D" w:rsidRDefault="00000000" w:rsidP="003E3A26">
            <w:pPr>
              <w:spacing w:after="0"/>
              <w:rPr>
                <w:rFonts w:eastAsia="Calibri"/>
                <w:b/>
                <w:sz w:val="20"/>
                <w:lang w:val="en-US"/>
              </w:rPr>
            </w:pPr>
            <w:r w:rsidRPr="00E5113D">
              <w:rPr>
                <w:rFonts w:eastAsia="Calibri"/>
                <w:b/>
                <w:sz w:val="20"/>
                <w:lang w:val="en-US"/>
              </w:rPr>
              <w:t>General</w:t>
            </w:r>
          </w:p>
        </w:tc>
      </w:tr>
      <w:tr w:rsidR="009838DF" w14:paraId="32449A35" w14:textId="77777777" w:rsidTr="003E3A26">
        <w:trPr>
          <w:cantSplit/>
        </w:trPr>
        <w:tc>
          <w:tcPr>
            <w:tcW w:w="5000" w:type="pct"/>
            <w:gridSpan w:val="10"/>
            <w:shd w:val="pct15" w:color="auto" w:fill="auto"/>
          </w:tcPr>
          <w:p w14:paraId="65DB89DC" w14:textId="77777777" w:rsidR="00A860A0" w:rsidRPr="00E5113D" w:rsidRDefault="00000000" w:rsidP="003E3A26">
            <w:pPr>
              <w:spacing w:after="0"/>
              <w:rPr>
                <w:rFonts w:eastAsia="Calibri"/>
                <w:sz w:val="20"/>
                <w:lang w:val="en-US"/>
              </w:rPr>
            </w:pPr>
            <w:r w:rsidRPr="00E5113D">
              <w:rPr>
                <w:rFonts w:eastAsia="Calibri"/>
                <w:sz w:val="20"/>
                <w:lang w:val="en-US"/>
              </w:rPr>
              <w:t xml:space="preserve">Repair specification for wharf structures, steel piling, ship loading facilities, oil spill </w:t>
            </w:r>
            <w:proofErr w:type="spellStart"/>
            <w:proofErr w:type="gramStart"/>
            <w:r w:rsidRPr="00E5113D">
              <w:rPr>
                <w:rFonts w:eastAsia="Calibri"/>
                <w:sz w:val="20"/>
                <w:lang w:val="en-US"/>
              </w:rPr>
              <w:t>clean</w:t>
            </w:r>
            <w:proofErr w:type="gramEnd"/>
            <w:r w:rsidRPr="00E5113D">
              <w:rPr>
                <w:rFonts w:eastAsia="Calibri"/>
                <w:sz w:val="20"/>
                <w:lang w:val="en-US"/>
              </w:rPr>
              <w:t xml:space="preserve"> up</w:t>
            </w:r>
            <w:proofErr w:type="spellEnd"/>
            <w:r w:rsidRPr="00E5113D">
              <w:rPr>
                <w:rFonts w:eastAsia="Calibri"/>
                <w:sz w:val="20"/>
                <w:lang w:val="en-US"/>
              </w:rPr>
              <w:t xml:space="preserve"> equipment and plant piping operating at &lt;40°C.</w:t>
            </w:r>
          </w:p>
        </w:tc>
      </w:tr>
      <w:tr w:rsidR="009838DF" w14:paraId="0C20E9F4" w14:textId="77777777" w:rsidTr="003E3A26">
        <w:trPr>
          <w:cantSplit/>
        </w:trPr>
        <w:tc>
          <w:tcPr>
            <w:tcW w:w="5000" w:type="pct"/>
            <w:gridSpan w:val="10"/>
          </w:tcPr>
          <w:p w14:paraId="0CDCC291" w14:textId="77777777" w:rsidR="00A860A0" w:rsidRPr="00E5113D" w:rsidRDefault="00A860A0" w:rsidP="003E3A26">
            <w:pPr>
              <w:spacing w:after="0"/>
              <w:rPr>
                <w:rFonts w:eastAsia="Calibri"/>
                <w:sz w:val="20"/>
                <w:lang w:val="en-US"/>
              </w:rPr>
            </w:pPr>
          </w:p>
        </w:tc>
      </w:tr>
      <w:tr w:rsidR="009838DF" w14:paraId="75C28BDE" w14:textId="77777777" w:rsidTr="003E3A26">
        <w:trPr>
          <w:cantSplit/>
        </w:trPr>
        <w:tc>
          <w:tcPr>
            <w:tcW w:w="5000" w:type="pct"/>
            <w:gridSpan w:val="10"/>
          </w:tcPr>
          <w:p w14:paraId="65BBEEBC" w14:textId="77777777" w:rsidR="00A860A0" w:rsidRPr="00E5113D" w:rsidRDefault="00000000" w:rsidP="003E3A26">
            <w:pPr>
              <w:spacing w:after="0"/>
              <w:rPr>
                <w:rFonts w:eastAsia="Calibri"/>
                <w:b/>
                <w:sz w:val="20"/>
                <w:lang w:val="en-US"/>
              </w:rPr>
            </w:pPr>
            <w:r w:rsidRPr="00E5113D">
              <w:rPr>
                <w:rFonts w:eastAsia="Calibri"/>
                <w:b/>
                <w:sz w:val="20"/>
                <w:lang w:val="en-US"/>
              </w:rPr>
              <w:t>Areas</w:t>
            </w:r>
          </w:p>
        </w:tc>
      </w:tr>
      <w:tr w:rsidR="009838DF" w14:paraId="240DB865" w14:textId="77777777" w:rsidTr="003E3A26">
        <w:trPr>
          <w:cantSplit/>
        </w:trPr>
        <w:tc>
          <w:tcPr>
            <w:tcW w:w="5000" w:type="pct"/>
            <w:gridSpan w:val="10"/>
          </w:tcPr>
          <w:p w14:paraId="437CC13A" w14:textId="77777777" w:rsidR="00A860A0" w:rsidRPr="00E5113D" w:rsidRDefault="00000000" w:rsidP="003E3A26">
            <w:pPr>
              <w:spacing w:after="0"/>
              <w:rPr>
                <w:rFonts w:eastAsia="Calibri"/>
                <w:sz w:val="20"/>
                <w:lang w:val="en-US"/>
              </w:rPr>
            </w:pPr>
            <w:r w:rsidRPr="00E5113D">
              <w:rPr>
                <w:rFonts w:eastAsia="Calibri"/>
                <w:sz w:val="20"/>
                <w:lang w:val="en-US"/>
              </w:rPr>
              <w:t xml:space="preserve">Marine </w:t>
            </w:r>
            <w:proofErr w:type="gramStart"/>
            <w:r w:rsidRPr="00E5113D">
              <w:rPr>
                <w:rFonts w:eastAsia="Calibri"/>
                <w:sz w:val="20"/>
                <w:lang w:val="en-US"/>
              </w:rPr>
              <w:t>environment :</w:t>
            </w:r>
            <w:proofErr w:type="gramEnd"/>
            <w:r w:rsidRPr="00E5113D">
              <w:rPr>
                <w:rFonts w:eastAsia="Calibri"/>
                <w:sz w:val="20"/>
                <w:lang w:val="en-US"/>
              </w:rPr>
              <w:t xml:space="preserve"> onshore and offshore</w:t>
            </w:r>
          </w:p>
        </w:tc>
      </w:tr>
      <w:tr w:rsidR="009838DF" w14:paraId="51DE67C3" w14:textId="77777777" w:rsidTr="003E3A26">
        <w:trPr>
          <w:cantSplit/>
        </w:trPr>
        <w:tc>
          <w:tcPr>
            <w:tcW w:w="5000" w:type="pct"/>
            <w:gridSpan w:val="10"/>
          </w:tcPr>
          <w:p w14:paraId="3D67CADD" w14:textId="77777777" w:rsidR="00A860A0" w:rsidRPr="00E5113D" w:rsidRDefault="00A860A0" w:rsidP="003E3A26">
            <w:pPr>
              <w:spacing w:after="0"/>
              <w:rPr>
                <w:rFonts w:eastAsia="Calibri"/>
                <w:sz w:val="20"/>
                <w:lang w:val="en-US"/>
              </w:rPr>
            </w:pPr>
          </w:p>
        </w:tc>
      </w:tr>
      <w:tr w:rsidR="009838DF" w14:paraId="09E2381A" w14:textId="77777777" w:rsidTr="003E3A26">
        <w:trPr>
          <w:cantSplit/>
        </w:trPr>
        <w:tc>
          <w:tcPr>
            <w:tcW w:w="5000" w:type="pct"/>
            <w:gridSpan w:val="10"/>
          </w:tcPr>
          <w:p w14:paraId="5C3F77C2" w14:textId="77777777" w:rsidR="00A860A0" w:rsidRPr="00E5113D" w:rsidRDefault="00000000" w:rsidP="003E3A26">
            <w:pPr>
              <w:spacing w:after="0"/>
              <w:rPr>
                <w:rFonts w:eastAsia="Calibri"/>
                <w:b/>
                <w:sz w:val="20"/>
                <w:lang w:val="en-US"/>
              </w:rPr>
            </w:pPr>
            <w:r w:rsidRPr="00E5113D">
              <w:rPr>
                <w:rFonts w:eastAsia="Calibri"/>
                <w:b/>
                <w:sz w:val="20"/>
                <w:lang w:val="en-US"/>
              </w:rPr>
              <w:t>Surface Preparation</w:t>
            </w:r>
          </w:p>
        </w:tc>
      </w:tr>
      <w:tr w:rsidR="009838DF" w14:paraId="2724717C" w14:textId="77777777" w:rsidTr="003E3A26">
        <w:trPr>
          <w:cantSplit/>
        </w:trPr>
        <w:tc>
          <w:tcPr>
            <w:tcW w:w="5000" w:type="pct"/>
            <w:gridSpan w:val="10"/>
          </w:tcPr>
          <w:p w14:paraId="468F0321" w14:textId="77777777" w:rsidR="00A860A0" w:rsidRPr="00E5113D" w:rsidRDefault="00000000" w:rsidP="003E3A26">
            <w:pPr>
              <w:spacing w:after="0"/>
              <w:rPr>
                <w:rFonts w:eastAsia="Calibri"/>
                <w:sz w:val="20"/>
                <w:lang w:val="en-US"/>
              </w:rPr>
            </w:pPr>
            <w:r w:rsidRPr="00E5113D">
              <w:rPr>
                <w:rFonts w:eastAsia="Calibri"/>
                <w:sz w:val="20"/>
                <w:lang w:val="en-US"/>
              </w:rPr>
              <w:t>Abrasive blast clean to remove all previous coatings and corrosion products.</w:t>
            </w:r>
            <w:r>
              <w:rPr>
                <w:rFonts w:eastAsia="Calibri"/>
                <w:sz w:val="20"/>
                <w:lang w:val="en-US"/>
              </w:rPr>
              <w:t xml:space="preserve"> </w:t>
            </w:r>
            <w:r w:rsidRPr="00E5113D">
              <w:rPr>
                <w:rFonts w:eastAsia="Calibri"/>
                <w:sz w:val="20"/>
                <w:lang w:val="en-US"/>
              </w:rPr>
              <w:t>Bevel all edges.</w:t>
            </w:r>
          </w:p>
          <w:p w14:paraId="7777DFFA" w14:textId="77777777" w:rsidR="00A860A0" w:rsidRPr="00E5113D" w:rsidRDefault="00000000" w:rsidP="003E3A26">
            <w:pPr>
              <w:spacing w:after="0"/>
              <w:rPr>
                <w:rFonts w:eastAsia="Calibri"/>
                <w:sz w:val="20"/>
                <w:lang w:val="en-US"/>
              </w:rPr>
            </w:pPr>
            <w:r w:rsidRPr="00E5113D">
              <w:rPr>
                <w:rFonts w:eastAsia="Calibri"/>
                <w:sz w:val="20"/>
                <w:lang w:val="en-US"/>
              </w:rPr>
              <w:t>Surface shall be high pressure water blasted at a minimum pressure of 3,000 psi then tested to ensure free from soluble salts (see Clause 6).</w:t>
            </w:r>
          </w:p>
          <w:p w14:paraId="4CD8759A" w14:textId="77777777" w:rsidR="00A860A0" w:rsidRPr="00E5113D" w:rsidRDefault="00000000" w:rsidP="003E3A26">
            <w:pPr>
              <w:spacing w:after="0"/>
              <w:rPr>
                <w:rFonts w:eastAsia="Calibri"/>
                <w:sz w:val="20"/>
                <w:lang w:val="en-US"/>
              </w:rPr>
            </w:pPr>
            <w:r w:rsidRPr="00E5113D">
              <w:rPr>
                <w:rFonts w:eastAsia="Calibri"/>
                <w:sz w:val="20"/>
                <w:lang w:val="en-US"/>
              </w:rPr>
              <w:t>Abrasive blast clean to AS 1627.4 Class 2½</w:t>
            </w:r>
            <w:r>
              <w:rPr>
                <w:rFonts w:eastAsia="Calibri"/>
                <w:sz w:val="20"/>
                <w:lang w:val="en-US"/>
              </w:rPr>
              <w:t xml:space="preserve">   </w:t>
            </w:r>
            <w:r w:rsidRPr="00E5113D">
              <w:rPr>
                <w:rFonts w:eastAsia="Calibri"/>
                <w:sz w:val="20"/>
                <w:lang w:val="en-US"/>
              </w:rPr>
              <w:t>Surface profile 30-60µm</w:t>
            </w:r>
          </w:p>
        </w:tc>
      </w:tr>
      <w:tr w:rsidR="009838DF" w14:paraId="0E17D1C2" w14:textId="77777777" w:rsidTr="003E3A26">
        <w:trPr>
          <w:cantSplit/>
        </w:trPr>
        <w:tc>
          <w:tcPr>
            <w:tcW w:w="5000" w:type="pct"/>
            <w:gridSpan w:val="10"/>
            <w:tcBorders>
              <w:top w:val="single" w:sz="4" w:space="0" w:color="auto"/>
              <w:left w:val="single" w:sz="4" w:space="0" w:color="auto"/>
              <w:bottom w:val="single" w:sz="4" w:space="0" w:color="auto"/>
              <w:right w:val="single" w:sz="4" w:space="0" w:color="auto"/>
            </w:tcBorders>
          </w:tcPr>
          <w:p w14:paraId="3C226209" w14:textId="77777777" w:rsidR="00A860A0" w:rsidRPr="00E5113D" w:rsidRDefault="00A860A0" w:rsidP="003E3A26">
            <w:pPr>
              <w:spacing w:after="0"/>
              <w:rPr>
                <w:rFonts w:eastAsia="Calibri"/>
                <w:sz w:val="20"/>
                <w:lang w:val="en-US"/>
              </w:rPr>
            </w:pPr>
          </w:p>
        </w:tc>
      </w:tr>
      <w:tr w:rsidR="009838DF" w14:paraId="41E3E914" w14:textId="77777777" w:rsidTr="003E3A26">
        <w:trPr>
          <w:cantSplit/>
        </w:trPr>
        <w:tc>
          <w:tcPr>
            <w:tcW w:w="5000" w:type="pct"/>
            <w:gridSpan w:val="10"/>
            <w:tcBorders>
              <w:top w:val="single" w:sz="4" w:space="0" w:color="auto"/>
              <w:left w:val="single" w:sz="4" w:space="0" w:color="auto"/>
              <w:bottom w:val="single" w:sz="4" w:space="0" w:color="auto"/>
              <w:right w:val="single" w:sz="4" w:space="0" w:color="auto"/>
            </w:tcBorders>
          </w:tcPr>
          <w:p w14:paraId="42D6B4D3" w14:textId="77777777" w:rsidR="00A860A0" w:rsidRPr="00E5113D" w:rsidRDefault="00000000" w:rsidP="003E3A26">
            <w:pPr>
              <w:spacing w:after="0"/>
              <w:rPr>
                <w:rFonts w:eastAsia="Calibri"/>
                <w:b/>
                <w:sz w:val="20"/>
                <w:lang w:val="en-US"/>
              </w:rPr>
            </w:pPr>
            <w:r w:rsidRPr="00E5113D">
              <w:rPr>
                <w:rFonts w:eastAsia="Calibri"/>
                <w:b/>
                <w:sz w:val="20"/>
                <w:lang w:val="en-US"/>
              </w:rPr>
              <w:t>Protective Coating System as per AS 2312</w:t>
            </w:r>
          </w:p>
        </w:tc>
      </w:tr>
      <w:tr w:rsidR="009838DF" w14:paraId="21BD2F70" w14:textId="77777777" w:rsidTr="003E3A26">
        <w:trPr>
          <w:cantSplit/>
        </w:trPr>
        <w:tc>
          <w:tcPr>
            <w:tcW w:w="5000" w:type="pct"/>
            <w:gridSpan w:val="10"/>
            <w:tcBorders>
              <w:top w:val="single" w:sz="4" w:space="0" w:color="auto"/>
              <w:left w:val="single" w:sz="4" w:space="0" w:color="auto"/>
              <w:bottom w:val="single" w:sz="4" w:space="0" w:color="auto"/>
              <w:right w:val="single" w:sz="4" w:space="0" w:color="auto"/>
            </w:tcBorders>
          </w:tcPr>
          <w:p w14:paraId="5F7189B8" w14:textId="77777777" w:rsidR="00A860A0" w:rsidRPr="00E5113D" w:rsidRDefault="00000000" w:rsidP="003E3A26">
            <w:pPr>
              <w:spacing w:after="0"/>
              <w:rPr>
                <w:rFonts w:eastAsia="Calibri"/>
                <w:b/>
                <w:sz w:val="20"/>
                <w:lang w:val="en-US"/>
              </w:rPr>
            </w:pPr>
            <w:r w:rsidRPr="00E5113D">
              <w:rPr>
                <w:rFonts w:eastAsia="Calibri"/>
                <w:b/>
                <w:sz w:val="20"/>
                <w:lang w:val="en-US"/>
              </w:rPr>
              <w:t>Protective Coating – PS8.1 Steel with light to minimal pitting</w:t>
            </w:r>
          </w:p>
        </w:tc>
      </w:tr>
      <w:tr w:rsidR="009838DF" w14:paraId="1A936A59" w14:textId="77777777" w:rsidTr="003E3A26">
        <w:trPr>
          <w:cantSplit/>
        </w:trPr>
        <w:tc>
          <w:tcPr>
            <w:tcW w:w="631" w:type="pct"/>
            <w:tcBorders>
              <w:top w:val="single" w:sz="4" w:space="0" w:color="auto"/>
              <w:left w:val="single" w:sz="4" w:space="0" w:color="auto"/>
              <w:bottom w:val="single" w:sz="4" w:space="0" w:color="auto"/>
              <w:right w:val="single" w:sz="4" w:space="0" w:color="auto"/>
            </w:tcBorders>
            <w:vAlign w:val="center"/>
            <w:hideMark/>
          </w:tcPr>
          <w:p w14:paraId="71D19C20" w14:textId="77777777" w:rsidR="00A860A0" w:rsidRPr="00E5113D" w:rsidRDefault="00A860A0" w:rsidP="003E3A26">
            <w:pPr>
              <w:spacing w:after="0"/>
              <w:rPr>
                <w:rFonts w:eastAsia="Calibri"/>
                <w:b/>
                <w:sz w:val="20"/>
                <w:lang w:val="en-US"/>
              </w:rPr>
            </w:pPr>
          </w:p>
        </w:tc>
        <w:tc>
          <w:tcPr>
            <w:tcW w:w="496" w:type="pct"/>
            <w:tcBorders>
              <w:top w:val="single" w:sz="4" w:space="0" w:color="auto"/>
              <w:left w:val="single" w:sz="4" w:space="0" w:color="auto"/>
              <w:bottom w:val="single" w:sz="4" w:space="0" w:color="auto"/>
              <w:right w:val="single" w:sz="4" w:space="0" w:color="auto"/>
            </w:tcBorders>
            <w:vAlign w:val="center"/>
            <w:hideMark/>
          </w:tcPr>
          <w:p w14:paraId="115F598F" w14:textId="77777777" w:rsidR="00A860A0" w:rsidRPr="00E5113D" w:rsidRDefault="00000000" w:rsidP="003E3A26">
            <w:pPr>
              <w:spacing w:after="0"/>
              <w:rPr>
                <w:rFonts w:eastAsia="Calibri"/>
                <w:b/>
                <w:sz w:val="20"/>
                <w:lang w:val="en-US"/>
              </w:rPr>
            </w:pPr>
            <w:r w:rsidRPr="00E5113D">
              <w:rPr>
                <w:rFonts w:eastAsia="Calibri"/>
                <w:b/>
                <w:sz w:val="20"/>
                <w:lang w:val="en-US"/>
              </w:rPr>
              <w:t>DFT in µ</w:t>
            </w:r>
          </w:p>
        </w:tc>
        <w:tc>
          <w:tcPr>
            <w:tcW w:w="587" w:type="pct"/>
            <w:tcBorders>
              <w:top w:val="single" w:sz="4" w:space="0" w:color="auto"/>
              <w:left w:val="single" w:sz="4" w:space="0" w:color="auto"/>
              <w:bottom w:val="single" w:sz="4" w:space="0" w:color="auto"/>
              <w:right w:val="single" w:sz="4" w:space="0" w:color="auto"/>
            </w:tcBorders>
            <w:vAlign w:val="center"/>
            <w:hideMark/>
          </w:tcPr>
          <w:p w14:paraId="11FB8603" w14:textId="77777777" w:rsidR="00A860A0" w:rsidRPr="00E5113D" w:rsidRDefault="00000000" w:rsidP="003E3A26">
            <w:pPr>
              <w:spacing w:after="0"/>
              <w:rPr>
                <w:rFonts w:eastAsia="Calibri"/>
                <w:b/>
                <w:sz w:val="20"/>
                <w:lang w:val="en-US"/>
              </w:rPr>
            </w:pPr>
            <w:r w:rsidRPr="00E5113D">
              <w:rPr>
                <w:rFonts w:eastAsia="Calibri"/>
                <w:b/>
                <w:sz w:val="20"/>
                <w:lang w:val="en-US"/>
              </w:rPr>
              <w:t>Int’l Paints</w:t>
            </w:r>
          </w:p>
        </w:tc>
        <w:tc>
          <w:tcPr>
            <w:tcW w:w="643" w:type="pct"/>
            <w:gridSpan w:val="2"/>
            <w:tcBorders>
              <w:top w:val="single" w:sz="4" w:space="0" w:color="auto"/>
              <w:left w:val="single" w:sz="4" w:space="0" w:color="auto"/>
              <w:bottom w:val="single" w:sz="4" w:space="0" w:color="auto"/>
              <w:right w:val="single" w:sz="4" w:space="0" w:color="auto"/>
            </w:tcBorders>
            <w:vAlign w:val="center"/>
            <w:hideMark/>
          </w:tcPr>
          <w:p w14:paraId="7950EA5E" w14:textId="77777777" w:rsidR="00A860A0" w:rsidRPr="00E5113D" w:rsidRDefault="00000000" w:rsidP="003E3A26">
            <w:pPr>
              <w:spacing w:after="0"/>
              <w:rPr>
                <w:rFonts w:eastAsia="Calibri"/>
                <w:b/>
                <w:sz w:val="20"/>
                <w:lang w:val="en-US"/>
              </w:rPr>
            </w:pPr>
            <w:r w:rsidRPr="00E5113D">
              <w:rPr>
                <w:rFonts w:eastAsia="Calibri"/>
                <w:b/>
                <w:sz w:val="20"/>
                <w:lang w:val="en-US"/>
              </w:rPr>
              <w:t>Dulux</w:t>
            </w:r>
          </w:p>
        </w:tc>
        <w:tc>
          <w:tcPr>
            <w:tcW w:w="572" w:type="pct"/>
            <w:gridSpan w:val="2"/>
            <w:tcBorders>
              <w:top w:val="single" w:sz="4" w:space="0" w:color="auto"/>
              <w:left w:val="single" w:sz="4" w:space="0" w:color="auto"/>
              <w:bottom w:val="single" w:sz="4" w:space="0" w:color="auto"/>
              <w:right w:val="single" w:sz="4" w:space="0" w:color="auto"/>
            </w:tcBorders>
            <w:vAlign w:val="center"/>
            <w:hideMark/>
          </w:tcPr>
          <w:p w14:paraId="303C0AB7" w14:textId="77777777" w:rsidR="00A860A0" w:rsidRPr="00E5113D" w:rsidRDefault="00000000" w:rsidP="003E3A26">
            <w:pPr>
              <w:spacing w:after="0"/>
              <w:rPr>
                <w:rFonts w:eastAsia="Calibri"/>
                <w:b/>
                <w:sz w:val="20"/>
                <w:lang w:val="en-US"/>
              </w:rPr>
            </w:pPr>
            <w:r w:rsidRPr="00E5113D">
              <w:rPr>
                <w:rFonts w:eastAsia="Calibri"/>
                <w:b/>
                <w:sz w:val="20"/>
                <w:lang w:val="en-US"/>
              </w:rPr>
              <w:t>Jotun</w:t>
            </w:r>
          </w:p>
        </w:tc>
        <w:tc>
          <w:tcPr>
            <w:tcW w:w="810" w:type="pct"/>
            <w:gridSpan w:val="2"/>
            <w:tcBorders>
              <w:top w:val="single" w:sz="4" w:space="0" w:color="auto"/>
              <w:left w:val="single" w:sz="4" w:space="0" w:color="auto"/>
              <w:bottom w:val="single" w:sz="4" w:space="0" w:color="auto"/>
              <w:right w:val="single" w:sz="4" w:space="0" w:color="auto"/>
            </w:tcBorders>
            <w:vAlign w:val="center"/>
          </w:tcPr>
          <w:p w14:paraId="0A73DDFC" w14:textId="77777777" w:rsidR="00A860A0" w:rsidRPr="00E5113D" w:rsidRDefault="00000000" w:rsidP="003E3A26">
            <w:pPr>
              <w:spacing w:after="0"/>
              <w:rPr>
                <w:rFonts w:eastAsia="Calibri"/>
                <w:b/>
                <w:sz w:val="20"/>
                <w:lang w:val="en-US"/>
              </w:rPr>
            </w:pPr>
            <w:r w:rsidRPr="00E5113D">
              <w:rPr>
                <w:rFonts w:eastAsia="Calibri"/>
                <w:b/>
                <w:sz w:val="20"/>
                <w:lang w:val="en-US"/>
              </w:rPr>
              <w:t>PPG</w:t>
            </w:r>
          </w:p>
        </w:tc>
        <w:tc>
          <w:tcPr>
            <w:tcW w:w="1261" w:type="pct"/>
            <w:tcBorders>
              <w:top w:val="single" w:sz="4" w:space="0" w:color="auto"/>
              <w:left w:val="single" w:sz="4" w:space="0" w:color="auto"/>
              <w:bottom w:val="single" w:sz="4" w:space="0" w:color="auto"/>
              <w:right w:val="single" w:sz="4" w:space="0" w:color="auto"/>
            </w:tcBorders>
            <w:vAlign w:val="center"/>
          </w:tcPr>
          <w:p w14:paraId="1A17B54F" w14:textId="77777777" w:rsidR="00A860A0" w:rsidRPr="00E5113D" w:rsidRDefault="00000000" w:rsidP="003E3A26">
            <w:pPr>
              <w:spacing w:after="0"/>
              <w:rPr>
                <w:rFonts w:eastAsia="Calibri"/>
                <w:b/>
                <w:sz w:val="20"/>
                <w:lang w:val="en-US"/>
              </w:rPr>
            </w:pPr>
            <w:r w:rsidRPr="00E5113D">
              <w:rPr>
                <w:rFonts w:eastAsia="Calibri"/>
                <w:b/>
                <w:sz w:val="20"/>
                <w:lang w:val="en-US"/>
              </w:rPr>
              <w:t>Hempel</w:t>
            </w:r>
            <w:r>
              <w:rPr>
                <w:rFonts w:eastAsia="Calibri"/>
                <w:b/>
                <w:sz w:val="20"/>
                <w:lang w:val="en-US"/>
              </w:rPr>
              <w:t>/ Wattyl</w:t>
            </w:r>
          </w:p>
        </w:tc>
      </w:tr>
      <w:tr w:rsidR="009838DF" w14:paraId="1BF9DEB9" w14:textId="77777777" w:rsidTr="003E3A26">
        <w:trPr>
          <w:cantSplit/>
        </w:trPr>
        <w:tc>
          <w:tcPr>
            <w:tcW w:w="5000" w:type="pct"/>
            <w:gridSpan w:val="10"/>
            <w:tcBorders>
              <w:top w:val="single" w:sz="4" w:space="0" w:color="auto"/>
              <w:left w:val="single" w:sz="4" w:space="0" w:color="auto"/>
              <w:bottom w:val="single" w:sz="4" w:space="0" w:color="auto"/>
              <w:right w:val="single" w:sz="4" w:space="0" w:color="auto"/>
            </w:tcBorders>
            <w:vAlign w:val="center"/>
          </w:tcPr>
          <w:p w14:paraId="24639939" w14:textId="77777777" w:rsidR="00A860A0" w:rsidRPr="00E5113D" w:rsidRDefault="00000000" w:rsidP="003E3A26">
            <w:pPr>
              <w:spacing w:after="0"/>
              <w:rPr>
                <w:rFonts w:eastAsia="Calibri"/>
                <w:b/>
                <w:sz w:val="20"/>
                <w:lang w:val="en-US"/>
              </w:rPr>
            </w:pPr>
            <w:r w:rsidRPr="00E5113D">
              <w:rPr>
                <w:rFonts w:eastAsia="Calibri"/>
                <w:b/>
                <w:sz w:val="20"/>
                <w:lang w:val="en-US"/>
              </w:rPr>
              <w:t>1st Coat</w:t>
            </w:r>
          </w:p>
        </w:tc>
      </w:tr>
      <w:tr w:rsidR="009838DF" w14:paraId="149179DA" w14:textId="77777777" w:rsidTr="003E3A26">
        <w:trPr>
          <w:cantSplit/>
        </w:trPr>
        <w:tc>
          <w:tcPr>
            <w:tcW w:w="631" w:type="pct"/>
            <w:tcBorders>
              <w:top w:val="single" w:sz="4" w:space="0" w:color="auto"/>
              <w:left w:val="single" w:sz="4" w:space="0" w:color="auto"/>
              <w:bottom w:val="single" w:sz="4" w:space="0" w:color="auto"/>
              <w:right w:val="single" w:sz="4" w:space="0" w:color="auto"/>
            </w:tcBorders>
            <w:vAlign w:val="center"/>
            <w:hideMark/>
          </w:tcPr>
          <w:p w14:paraId="5BE22FD4" w14:textId="77777777" w:rsidR="00A860A0" w:rsidRPr="00E5113D" w:rsidRDefault="00000000" w:rsidP="003E3A26">
            <w:pPr>
              <w:spacing w:after="0"/>
              <w:rPr>
                <w:rFonts w:eastAsia="Calibri"/>
                <w:sz w:val="20"/>
                <w:lang w:val="en-US"/>
              </w:rPr>
            </w:pPr>
            <w:r w:rsidRPr="00E5113D">
              <w:rPr>
                <w:rFonts w:eastAsia="Calibri"/>
                <w:sz w:val="20"/>
                <w:lang w:val="en-US"/>
              </w:rPr>
              <w:t xml:space="preserve"> High build </w:t>
            </w:r>
            <w:r w:rsidRPr="00E5113D">
              <w:rPr>
                <w:rFonts w:eastAsia="Calibri"/>
                <w:sz w:val="20"/>
                <w:lang w:val="en-US"/>
              </w:rPr>
              <w:br/>
              <w:t>epoxy</w:t>
            </w:r>
          </w:p>
        </w:tc>
        <w:tc>
          <w:tcPr>
            <w:tcW w:w="496" w:type="pct"/>
            <w:tcBorders>
              <w:top w:val="single" w:sz="4" w:space="0" w:color="auto"/>
              <w:left w:val="single" w:sz="4" w:space="0" w:color="auto"/>
              <w:bottom w:val="single" w:sz="4" w:space="0" w:color="auto"/>
              <w:right w:val="single" w:sz="4" w:space="0" w:color="auto"/>
            </w:tcBorders>
            <w:vAlign w:val="center"/>
            <w:hideMark/>
          </w:tcPr>
          <w:p w14:paraId="0F51C2F1" w14:textId="77777777" w:rsidR="00A860A0" w:rsidRPr="00E5113D" w:rsidRDefault="00000000" w:rsidP="003E3A26">
            <w:pPr>
              <w:spacing w:after="0"/>
              <w:jc w:val="center"/>
              <w:rPr>
                <w:rFonts w:eastAsia="Calibri"/>
                <w:sz w:val="20"/>
                <w:lang w:val="en-US"/>
              </w:rPr>
            </w:pPr>
            <w:r w:rsidRPr="00E5113D">
              <w:rPr>
                <w:rFonts w:eastAsia="Calibri"/>
                <w:sz w:val="20"/>
                <w:lang w:val="en-US"/>
              </w:rPr>
              <w:t>200-250</w:t>
            </w:r>
          </w:p>
        </w:tc>
        <w:tc>
          <w:tcPr>
            <w:tcW w:w="587" w:type="pct"/>
            <w:tcBorders>
              <w:top w:val="single" w:sz="4" w:space="0" w:color="auto"/>
              <w:left w:val="single" w:sz="4" w:space="0" w:color="auto"/>
              <w:bottom w:val="single" w:sz="4" w:space="0" w:color="auto"/>
              <w:right w:val="single" w:sz="4" w:space="0" w:color="auto"/>
            </w:tcBorders>
            <w:vAlign w:val="center"/>
            <w:hideMark/>
          </w:tcPr>
          <w:p w14:paraId="4EB052BE" w14:textId="77777777" w:rsidR="00A860A0" w:rsidRPr="00E5113D" w:rsidRDefault="00000000" w:rsidP="003E3A26">
            <w:pPr>
              <w:spacing w:after="0"/>
              <w:jc w:val="center"/>
              <w:rPr>
                <w:rFonts w:eastAsia="Calibri"/>
                <w:sz w:val="20"/>
                <w:lang w:val="en-US"/>
              </w:rPr>
            </w:pPr>
            <w:r w:rsidRPr="00E5113D">
              <w:rPr>
                <w:rFonts w:eastAsia="Calibri"/>
                <w:sz w:val="20"/>
                <w:lang w:val="en-US"/>
              </w:rPr>
              <w:t xml:space="preserve">Interzone </w:t>
            </w:r>
            <w:r w:rsidRPr="00E5113D">
              <w:rPr>
                <w:rFonts w:eastAsia="Calibri"/>
                <w:sz w:val="20"/>
                <w:lang w:val="en-US"/>
              </w:rPr>
              <w:br/>
              <w:t>954</w:t>
            </w:r>
          </w:p>
        </w:tc>
        <w:tc>
          <w:tcPr>
            <w:tcW w:w="643" w:type="pct"/>
            <w:gridSpan w:val="2"/>
            <w:tcBorders>
              <w:top w:val="single" w:sz="4" w:space="0" w:color="auto"/>
              <w:left w:val="single" w:sz="4" w:space="0" w:color="auto"/>
              <w:bottom w:val="single" w:sz="4" w:space="0" w:color="auto"/>
              <w:right w:val="single" w:sz="4" w:space="0" w:color="auto"/>
            </w:tcBorders>
            <w:vAlign w:val="center"/>
            <w:hideMark/>
          </w:tcPr>
          <w:p w14:paraId="5D632FE5" w14:textId="77777777" w:rsidR="00A860A0" w:rsidRPr="00E5113D" w:rsidRDefault="00000000" w:rsidP="003E3A26">
            <w:pPr>
              <w:spacing w:after="0"/>
              <w:jc w:val="center"/>
              <w:rPr>
                <w:rFonts w:eastAsia="Calibri"/>
                <w:sz w:val="20"/>
                <w:lang w:val="en-US"/>
              </w:rPr>
            </w:pPr>
            <w:proofErr w:type="spellStart"/>
            <w:r w:rsidRPr="00E5113D">
              <w:rPr>
                <w:rFonts w:eastAsia="Calibri"/>
                <w:sz w:val="20"/>
                <w:lang w:val="en-US"/>
              </w:rPr>
              <w:t>Durebild</w:t>
            </w:r>
            <w:proofErr w:type="spellEnd"/>
            <w:r w:rsidRPr="00E5113D">
              <w:rPr>
                <w:rFonts w:eastAsia="Calibri"/>
                <w:sz w:val="20"/>
                <w:lang w:val="en-US"/>
              </w:rPr>
              <w:t xml:space="preserve"> STE Glass Flake</w:t>
            </w:r>
          </w:p>
        </w:tc>
        <w:tc>
          <w:tcPr>
            <w:tcW w:w="572" w:type="pct"/>
            <w:gridSpan w:val="2"/>
            <w:tcBorders>
              <w:top w:val="single" w:sz="4" w:space="0" w:color="auto"/>
              <w:left w:val="single" w:sz="4" w:space="0" w:color="auto"/>
              <w:bottom w:val="single" w:sz="4" w:space="0" w:color="auto"/>
              <w:right w:val="single" w:sz="4" w:space="0" w:color="auto"/>
            </w:tcBorders>
            <w:vAlign w:val="center"/>
            <w:hideMark/>
          </w:tcPr>
          <w:p w14:paraId="41313B1C" w14:textId="77777777" w:rsidR="00A860A0" w:rsidRPr="00E5113D" w:rsidRDefault="00000000" w:rsidP="003E3A26">
            <w:pPr>
              <w:spacing w:after="0"/>
              <w:jc w:val="center"/>
              <w:rPr>
                <w:rFonts w:eastAsia="Calibri"/>
                <w:sz w:val="20"/>
                <w:lang w:val="en-US"/>
              </w:rPr>
            </w:pPr>
            <w:r w:rsidRPr="00E5113D">
              <w:rPr>
                <w:rFonts w:eastAsia="Calibri"/>
                <w:sz w:val="20"/>
                <w:lang w:val="en-US"/>
              </w:rPr>
              <w:t>Marathon 500</w:t>
            </w:r>
          </w:p>
        </w:tc>
        <w:tc>
          <w:tcPr>
            <w:tcW w:w="810" w:type="pct"/>
            <w:gridSpan w:val="2"/>
            <w:tcBorders>
              <w:top w:val="single" w:sz="4" w:space="0" w:color="auto"/>
              <w:left w:val="single" w:sz="4" w:space="0" w:color="auto"/>
              <w:bottom w:val="single" w:sz="4" w:space="0" w:color="auto"/>
              <w:right w:val="single" w:sz="4" w:space="0" w:color="auto"/>
            </w:tcBorders>
            <w:vAlign w:val="center"/>
          </w:tcPr>
          <w:p w14:paraId="18B56FA0" w14:textId="77777777" w:rsidR="00A860A0" w:rsidRPr="00E5113D" w:rsidRDefault="00000000" w:rsidP="003E3A26">
            <w:pPr>
              <w:spacing w:after="0"/>
              <w:jc w:val="center"/>
              <w:rPr>
                <w:rFonts w:eastAsia="Calibri"/>
                <w:sz w:val="20"/>
                <w:lang w:val="en-US"/>
              </w:rPr>
            </w:pPr>
            <w:proofErr w:type="spellStart"/>
            <w:r w:rsidRPr="00E5113D">
              <w:rPr>
                <w:rFonts w:eastAsia="Calibri"/>
                <w:sz w:val="20"/>
                <w:lang w:val="en-US"/>
              </w:rPr>
              <w:t>Sigmashield</w:t>
            </w:r>
            <w:proofErr w:type="spellEnd"/>
            <w:r w:rsidRPr="00E5113D">
              <w:rPr>
                <w:rFonts w:eastAsia="Calibri"/>
                <w:sz w:val="20"/>
                <w:lang w:val="en-US"/>
              </w:rPr>
              <w:t xml:space="preserve"> 880</w:t>
            </w:r>
          </w:p>
        </w:tc>
        <w:tc>
          <w:tcPr>
            <w:tcW w:w="1261" w:type="pct"/>
            <w:tcBorders>
              <w:top w:val="single" w:sz="4" w:space="0" w:color="auto"/>
              <w:left w:val="single" w:sz="4" w:space="0" w:color="auto"/>
              <w:bottom w:val="single" w:sz="4" w:space="0" w:color="auto"/>
              <w:right w:val="single" w:sz="4" w:space="0" w:color="auto"/>
            </w:tcBorders>
            <w:vAlign w:val="center"/>
          </w:tcPr>
          <w:p w14:paraId="0388076C" w14:textId="77777777" w:rsidR="00A860A0" w:rsidRPr="00E5113D" w:rsidRDefault="00000000" w:rsidP="003E3A26">
            <w:pPr>
              <w:spacing w:after="0"/>
              <w:jc w:val="center"/>
              <w:rPr>
                <w:rFonts w:eastAsia="Calibri"/>
                <w:sz w:val="20"/>
                <w:lang w:val="en-US"/>
              </w:rPr>
            </w:pPr>
            <w:proofErr w:type="spellStart"/>
            <w:r w:rsidRPr="00E5113D">
              <w:rPr>
                <w:rFonts w:eastAsia="Calibri"/>
                <w:sz w:val="20"/>
                <w:lang w:val="en-US"/>
              </w:rPr>
              <w:t>Epinamel</w:t>
            </w:r>
            <w:proofErr w:type="spellEnd"/>
            <w:r w:rsidRPr="00E5113D">
              <w:rPr>
                <w:rFonts w:eastAsia="Calibri"/>
                <w:sz w:val="20"/>
                <w:lang w:val="en-US"/>
              </w:rPr>
              <w:t xml:space="preserve"> DTM 985</w:t>
            </w:r>
          </w:p>
        </w:tc>
      </w:tr>
      <w:tr w:rsidR="009838DF" w14:paraId="0B5C1110" w14:textId="77777777" w:rsidTr="003E3A26">
        <w:trPr>
          <w:cantSplit/>
        </w:trPr>
        <w:tc>
          <w:tcPr>
            <w:tcW w:w="5000" w:type="pct"/>
            <w:gridSpan w:val="10"/>
            <w:tcBorders>
              <w:top w:val="single" w:sz="4" w:space="0" w:color="auto"/>
              <w:left w:val="single" w:sz="4" w:space="0" w:color="auto"/>
              <w:bottom w:val="single" w:sz="4" w:space="0" w:color="auto"/>
              <w:right w:val="single" w:sz="4" w:space="0" w:color="auto"/>
            </w:tcBorders>
            <w:vAlign w:val="center"/>
            <w:hideMark/>
          </w:tcPr>
          <w:p w14:paraId="2BFC5BD7" w14:textId="77777777" w:rsidR="00A860A0" w:rsidRPr="00E5113D" w:rsidRDefault="00000000" w:rsidP="003E3A26">
            <w:pPr>
              <w:spacing w:after="0"/>
              <w:rPr>
                <w:rFonts w:eastAsia="Calibri"/>
                <w:sz w:val="20"/>
                <w:lang w:val="en-US"/>
              </w:rPr>
            </w:pPr>
            <w:r w:rsidRPr="00E5113D">
              <w:rPr>
                <w:rFonts w:eastAsia="Calibri"/>
                <w:b/>
                <w:sz w:val="20"/>
                <w:lang w:val="en-US"/>
              </w:rPr>
              <w:t>2nd Coat</w:t>
            </w:r>
          </w:p>
        </w:tc>
      </w:tr>
      <w:tr w:rsidR="009838DF" w14:paraId="63FE3F59" w14:textId="77777777" w:rsidTr="003E3A26">
        <w:trPr>
          <w:cantSplit/>
        </w:trPr>
        <w:tc>
          <w:tcPr>
            <w:tcW w:w="631" w:type="pct"/>
            <w:tcBorders>
              <w:top w:val="single" w:sz="4" w:space="0" w:color="auto"/>
              <w:left w:val="single" w:sz="4" w:space="0" w:color="auto"/>
              <w:bottom w:val="single" w:sz="4" w:space="0" w:color="auto"/>
              <w:right w:val="single" w:sz="4" w:space="0" w:color="auto"/>
            </w:tcBorders>
            <w:vAlign w:val="center"/>
            <w:hideMark/>
          </w:tcPr>
          <w:p w14:paraId="66075100" w14:textId="77777777" w:rsidR="00A860A0" w:rsidRPr="00E5113D" w:rsidRDefault="00000000" w:rsidP="003E3A26">
            <w:pPr>
              <w:spacing w:after="0"/>
              <w:rPr>
                <w:rFonts w:eastAsia="Calibri"/>
                <w:sz w:val="20"/>
                <w:lang w:val="en-US"/>
              </w:rPr>
            </w:pPr>
            <w:r w:rsidRPr="00E5113D">
              <w:rPr>
                <w:rFonts w:eastAsia="Calibri"/>
                <w:sz w:val="20"/>
                <w:lang w:val="en-US"/>
              </w:rPr>
              <w:t>High build</w:t>
            </w:r>
            <w:r w:rsidRPr="00E5113D">
              <w:rPr>
                <w:rFonts w:eastAsia="Calibri"/>
                <w:sz w:val="20"/>
                <w:lang w:val="en-US"/>
              </w:rPr>
              <w:br/>
              <w:t xml:space="preserve"> epoxy</w:t>
            </w:r>
          </w:p>
        </w:tc>
        <w:tc>
          <w:tcPr>
            <w:tcW w:w="496" w:type="pct"/>
            <w:tcBorders>
              <w:top w:val="single" w:sz="4" w:space="0" w:color="auto"/>
              <w:left w:val="single" w:sz="4" w:space="0" w:color="auto"/>
              <w:bottom w:val="single" w:sz="4" w:space="0" w:color="auto"/>
              <w:right w:val="single" w:sz="4" w:space="0" w:color="auto"/>
            </w:tcBorders>
            <w:vAlign w:val="center"/>
            <w:hideMark/>
          </w:tcPr>
          <w:p w14:paraId="41BB6410" w14:textId="77777777" w:rsidR="00A860A0" w:rsidRPr="00E5113D" w:rsidRDefault="00000000" w:rsidP="003E3A26">
            <w:pPr>
              <w:spacing w:after="0"/>
              <w:jc w:val="center"/>
              <w:rPr>
                <w:rFonts w:eastAsia="Calibri"/>
                <w:sz w:val="20"/>
                <w:lang w:val="en-US"/>
              </w:rPr>
            </w:pPr>
            <w:r w:rsidRPr="00E5113D">
              <w:rPr>
                <w:rFonts w:eastAsia="Calibri"/>
                <w:sz w:val="20"/>
                <w:lang w:val="en-US"/>
              </w:rPr>
              <w:t>200-250</w:t>
            </w:r>
          </w:p>
        </w:tc>
        <w:tc>
          <w:tcPr>
            <w:tcW w:w="587" w:type="pct"/>
            <w:tcBorders>
              <w:top w:val="single" w:sz="4" w:space="0" w:color="auto"/>
              <w:left w:val="single" w:sz="4" w:space="0" w:color="auto"/>
              <w:bottom w:val="single" w:sz="4" w:space="0" w:color="auto"/>
              <w:right w:val="single" w:sz="4" w:space="0" w:color="auto"/>
            </w:tcBorders>
            <w:vAlign w:val="center"/>
            <w:hideMark/>
          </w:tcPr>
          <w:p w14:paraId="4CFA8557" w14:textId="77777777" w:rsidR="00A860A0" w:rsidRPr="00E5113D" w:rsidRDefault="00000000" w:rsidP="003E3A26">
            <w:pPr>
              <w:spacing w:after="0"/>
              <w:jc w:val="center"/>
              <w:rPr>
                <w:rFonts w:eastAsia="Calibri"/>
                <w:sz w:val="20"/>
                <w:lang w:val="en-US"/>
              </w:rPr>
            </w:pPr>
            <w:r w:rsidRPr="00E5113D">
              <w:rPr>
                <w:rFonts w:eastAsia="Calibri"/>
                <w:sz w:val="20"/>
                <w:lang w:val="en-US"/>
              </w:rPr>
              <w:t xml:space="preserve">Interzone </w:t>
            </w:r>
            <w:r w:rsidRPr="00E5113D">
              <w:rPr>
                <w:rFonts w:eastAsia="Calibri"/>
                <w:sz w:val="20"/>
                <w:lang w:val="en-US"/>
              </w:rPr>
              <w:br/>
              <w:t>954</w:t>
            </w:r>
          </w:p>
        </w:tc>
        <w:tc>
          <w:tcPr>
            <w:tcW w:w="643" w:type="pct"/>
            <w:gridSpan w:val="2"/>
            <w:tcBorders>
              <w:top w:val="single" w:sz="4" w:space="0" w:color="auto"/>
              <w:left w:val="single" w:sz="4" w:space="0" w:color="auto"/>
              <w:bottom w:val="single" w:sz="4" w:space="0" w:color="auto"/>
              <w:right w:val="single" w:sz="4" w:space="0" w:color="auto"/>
            </w:tcBorders>
            <w:vAlign w:val="center"/>
            <w:hideMark/>
          </w:tcPr>
          <w:p w14:paraId="41DA380B" w14:textId="77777777" w:rsidR="00A860A0" w:rsidRPr="00E5113D" w:rsidRDefault="00000000" w:rsidP="003E3A26">
            <w:pPr>
              <w:spacing w:after="0"/>
              <w:jc w:val="center"/>
              <w:rPr>
                <w:rFonts w:eastAsia="Calibri"/>
                <w:sz w:val="20"/>
                <w:lang w:val="en-US"/>
              </w:rPr>
            </w:pPr>
            <w:proofErr w:type="spellStart"/>
            <w:r w:rsidRPr="00E5113D">
              <w:rPr>
                <w:rFonts w:eastAsia="Calibri"/>
                <w:sz w:val="20"/>
                <w:lang w:val="en-US"/>
              </w:rPr>
              <w:t>Durebild</w:t>
            </w:r>
            <w:proofErr w:type="spellEnd"/>
            <w:r w:rsidRPr="00E5113D">
              <w:rPr>
                <w:rFonts w:eastAsia="Calibri"/>
                <w:sz w:val="20"/>
                <w:lang w:val="en-US"/>
              </w:rPr>
              <w:t xml:space="preserve"> STE Glass Flake</w:t>
            </w:r>
          </w:p>
        </w:tc>
        <w:tc>
          <w:tcPr>
            <w:tcW w:w="572" w:type="pct"/>
            <w:gridSpan w:val="2"/>
            <w:tcBorders>
              <w:top w:val="single" w:sz="4" w:space="0" w:color="auto"/>
              <w:left w:val="single" w:sz="4" w:space="0" w:color="auto"/>
              <w:bottom w:val="single" w:sz="4" w:space="0" w:color="auto"/>
              <w:right w:val="single" w:sz="4" w:space="0" w:color="auto"/>
            </w:tcBorders>
            <w:vAlign w:val="center"/>
            <w:hideMark/>
          </w:tcPr>
          <w:p w14:paraId="6BA4C4E0" w14:textId="77777777" w:rsidR="00A860A0" w:rsidRPr="00E5113D" w:rsidRDefault="00000000" w:rsidP="003E3A26">
            <w:pPr>
              <w:spacing w:after="0"/>
              <w:jc w:val="center"/>
              <w:rPr>
                <w:rFonts w:eastAsia="Calibri"/>
                <w:sz w:val="20"/>
                <w:lang w:val="en-US"/>
              </w:rPr>
            </w:pPr>
            <w:r w:rsidRPr="00E5113D">
              <w:rPr>
                <w:rFonts w:eastAsia="Calibri"/>
                <w:sz w:val="20"/>
                <w:lang w:val="en-US"/>
              </w:rPr>
              <w:t>Marathon 500</w:t>
            </w:r>
          </w:p>
        </w:tc>
        <w:tc>
          <w:tcPr>
            <w:tcW w:w="810" w:type="pct"/>
            <w:gridSpan w:val="2"/>
            <w:tcBorders>
              <w:top w:val="single" w:sz="4" w:space="0" w:color="auto"/>
              <w:left w:val="single" w:sz="4" w:space="0" w:color="auto"/>
              <w:bottom w:val="single" w:sz="4" w:space="0" w:color="auto"/>
              <w:right w:val="single" w:sz="4" w:space="0" w:color="auto"/>
            </w:tcBorders>
            <w:vAlign w:val="center"/>
          </w:tcPr>
          <w:p w14:paraId="2B21BF23" w14:textId="77777777" w:rsidR="00A860A0" w:rsidRPr="00E5113D" w:rsidRDefault="00000000" w:rsidP="003E3A26">
            <w:pPr>
              <w:spacing w:after="0"/>
              <w:jc w:val="center"/>
              <w:rPr>
                <w:rFonts w:eastAsia="Calibri"/>
                <w:sz w:val="20"/>
                <w:lang w:val="en-US"/>
              </w:rPr>
            </w:pPr>
            <w:proofErr w:type="spellStart"/>
            <w:r w:rsidRPr="00E5113D">
              <w:rPr>
                <w:rFonts w:eastAsia="Calibri"/>
                <w:sz w:val="20"/>
                <w:lang w:val="en-US"/>
              </w:rPr>
              <w:t>Sigmashield</w:t>
            </w:r>
            <w:proofErr w:type="spellEnd"/>
            <w:r w:rsidRPr="00E5113D">
              <w:rPr>
                <w:rFonts w:eastAsia="Calibri"/>
                <w:sz w:val="20"/>
                <w:lang w:val="en-US"/>
              </w:rPr>
              <w:t xml:space="preserve"> 880</w:t>
            </w:r>
          </w:p>
        </w:tc>
        <w:tc>
          <w:tcPr>
            <w:tcW w:w="1261" w:type="pct"/>
            <w:tcBorders>
              <w:top w:val="single" w:sz="4" w:space="0" w:color="auto"/>
              <w:left w:val="single" w:sz="4" w:space="0" w:color="auto"/>
              <w:bottom w:val="single" w:sz="4" w:space="0" w:color="auto"/>
              <w:right w:val="single" w:sz="4" w:space="0" w:color="auto"/>
            </w:tcBorders>
            <w:vAlign w:val="center"/>
          </w:tcPr>
          <w:p w14:paraId="48AE5BA2" w14:textId="77777777" w:rsidR="00A860A0" w:rsidRPr="00E5113D" w:rsidRDefault="00000000" w:rsidP="003E3A26">
            <w:pPr>
              <w:spacing w:after="0"/>
              <w:jc w:val="center"/>
              <w:rPr>
                <w:rFonts w:eastAsia="Calibri"/>
                <w:sz w:val="20"/>
                <w:lang w:val="en-US"/>
              </w:rPr>
            </w:pPr>
            <w:proofErr w:type="spellStart"/>
            <w:r w:rsidRPr="00E5113D">
              <w:rPr>
                <w:rFonts w:eastAsia="Calibri"/>
                <w:sz w:val="20"/>
                <w:lang w:val="en-US"/>
              </w:rPr>
              <w:t>Epinamel</w:t>
            </w:r>
            <w:proofErr w:type="spellEnd"/>
            <w:r w:rsidRPr="00E5113D">
              <w:rPr>
                <w:rFonts w:eastAsia="Calibri"/>
                <w:sz w:val="20"/>
                <w:lang w:val="en-US"/>
              </w:rPr>
              <w:t xml:space="preserve"> DTM 985</w:t>
            </w:r>
          </w:p>
        </w:tc>
      </w:tr>
      <w:tr w:rsidR="009838DF" w14:paraId="3084B67D" w14:textId="77777777" w:rsidTr="003E3A26">
        <w:trPr>
          <w:cantSplit/>
        </w:trPr>
        <w:tc>
          <w:tcPr>
            <w:tcW w:w="631" w:type="pct"/>
            <w:tcBorders>
              <w:top w:val="single" w:sz="4" w:space="0" w:color="auto"/>
              <w:left w:val="single" w:sz="4" w:space="0" w:color="auto"/>
              <w:bottom w:val="single" w:sz="4" w:space="0" w:color="auto"/>
              <w:right w:val="single" w:sz="4" w:space="0" w:color="auto"/>
            </w:tcBorders>
            <w:vAlign w:val="center"/>
            <w:hideMark/>
          </w:tcPr>
          <w:p w14:paraId="2BD12FF2" w14:textId="77777777" w:rsidR="00A860A0" w:rsidRPr="00E5113D" w:rsidRDefault="00000000" w:rsidP="003E3A26">
            <w:pPr>
              <w:spacing w:after="0"/>
              <w:rPr>
                <w:rFonts w:eastAsia="Calibri"/>
                <w:b/>
                <w:sz w:val="20"/>
                <w:lang w:val="en-US"/>
              </w:rPr>
            </w:pPr>
            <w:r w:rsidRPr="00E5113D">
              <w:rPr>
                <w:rFonts w:eastAsia="Calibri"/>
                <w:b/>
                <w:sz w:val="20"/>
                <w:lang w:val="en-US"/>
              </w:rPr>
              <w:t>Total DFT</w:t>
            </w:r>
          </w:p>
        </w:tc>
        <w:tc>
          <w:tcPr>
            <w:tcW w:w="496" w:type="pct"/>
            <w:tcBorders>
              <w:top w:val="single" w:sz="4" w:space="0" w:color="auto"/>
              <w:left w:val="single" w:sz="4" w:space="0" w:color="auto"/>
              <w:bottom w:val="single" w:sz="4" w:space="0" w:color="auto"/>
              <w:right w:val="single" w:sz="4" w:space="0" w:color="auto"/>
            </w:tcBorders>
            <w:vAlign w:val="center"/>
            <w:hideMark/>
          </w:tcPr>
          <w:p w14:paraId="13291F00" w14:textId="77777777" w:rsidR="00A860A0" w:rsidRPr="00E5113D" w:rsidRDefault="00000000" w:rsidP="003E3A26">
            <w:pPr>
              <w:spacing w:after="0"/>
              <w:jc w:val="center"/>
              <w:rPr>
                <w:rFonts w:eastAsia="Calibri"/>
                <w:sz w:val="20"/>
                <w:lang w:val="en-US"/>
              </w:rPr>
            </w:pPr>
            <w:r w:rsidRPr="00E5113D">
              <w:rPr>
                <w:rFonts w:eastAsia="Calibri"/>
                <w:sz w:val="20"/>
                <w:lang w:val="en-US"/>
              </w:rPr>
              <w:t>400-500</w:t>
            </w:r>
          </w:p>
        </w:tc>
        <w:tc>
          <w:tcPr>
            <w:tcW w:w="587" w:type="pct"/>
            <w:tcBorders>
              <w:top w:val="single" w:sz="4" w:space="0" w:color="auto"/>
              <w:left w:val="single" w:sz="4" w:space="0" w:color="auto"/>
              <w:bottom w:val="single" w:sz="4" w:space="0" w:color="auto"/>
              <w:right w:val="single" w:sz="4" w:space="0" w:color="auto"/>
            </w:tcBorders>
            <w:vAlign w:val="center"/>
          </w:tcPr>
          <w:p w14:paraId="2B96EC70" w14:textId="77777777" w:rsidR="00A860A0" w:rsidRPr="00E5113D" w:rsidRDefault="00A860A0" w:rsidP="003E3A26">
            <w:pPr>
              <w:spacing w:after="0"/>
              <w:jc w:val="center"/>
              <w:rPr>
                <w:rFonts w:eastAsia="Calibri"/>
                <w:sz w:val="20"/>
                <w:lang w:val="en-US"/>
              </w:rPr>
            </w:pPr>
          </w:p>
        </w:tc>
        <w:tc>
          <w:tcPr>
            <w:tcW w:w="643" w:type="pct"/>
            <w:gridSpan w:val="2"/>
            <w:tcBorders>
              <w:top w:val="single" w:sz="4" w:space="0" w:color="auto"/>
              <w:left w:val="single" w:sz="4" w:space="0" w:color="auto"/>
              <w:bottom w:val="single" w:sz="4" w:space="0" w:color="auto"/>
              <w:right w:val="single" w:sz="4" w:space="0" w:color="auto"/>
            </w:tcBorders>
            <w:vAlign w:val="center"/>
          </w:tcPr>
          <w:p w14:paraId="57F94952" w14:textId="77777777" w:rsidR="00A860A0" w:rsidRPr="00E5113D" w:rsidRDefault="00A860A0" w:rsidP="003E3A26">
            <w:pPr>
              <w:spacing w:after="0"/>
              <w:jc w:val="center"/>
              <w:rPr>
                <w:rFonts w:eastAsia="Calibri"/>
                <w:sz w:val="20"/>
                <w:lang w:val="en-US"/>
              </w:rPr>
            </w:pPr>
          </w:p>
        </w:tc>
        <w:tc>
          <w:tcPr>
            <w:tcW w:w="572" w:type="pct"/>
            <w:gridSpan w:val="2"/>
            <w:tcBorders>
              <w:top w:val="single" w:sz="4" w:space="0" w:color="auto"/>
              <w:left w:val="single" w:sz="4" w:space="0" w:color="auto"/>
              <w:bottom w:val="single" w:sz="4" w:space="0" w:color="auto"/>
              <w:right w:val="single" w:sz="4" w:space="0" w:color="auto"/>
            </w:tcBorders>
            <w:vAlign w:val="center"/>
          </w:tcPr>
          <w:p w14:paraId="117EB751" w14:textId="77777777" w:rsidR="00A860A0" w:rsidRPr="00E5113D" w:rsidRDefault="00A860A0" w:rsidP="003E3A26">
            <w:pPr>
              <w:spacing w:after="0"/>
              <w:jc w:val="center"/>
              <w:rPr>
                <w:rFonts w:eastAsia="Calibri"/>
                <w:sz w:val="20"/>
                <w:lang w:val="en-US"/>
              </w:rPr>
            </w:pPr>
          </w:p>
        </w:tc>
        <w:tc>
          <w:tcPr>
            <w:tcW w:w="810" w:type="pct"/>
            <w:gridSpan w:val="2"/>
            <w:tcBorders>
              <w:top w:val="single" w:sz="4" w:space="0" w:color="auto"/>
              <w:left w:val="single" w:sz="4" w:space="0" w:color="auto"/>
              <w:bottom w:val="single" w:sz="4" w:space="0" w:color="auto"/>
              <w:right w:val="single" w:sz="4" w:space="0" w:color="auto"/>
            </w:tcBorders>
            <w:vAlign w:val="center"/>
          </w:tcPr>
          <w:p w14:paraId="454B60D0" w14:textId="77777777" w:rsidR="00A860A0" w:rsidRPr="00E5113D" w:rsidRDefault="00A860A0" w:rsidP="003E3A26">
            <w:pPr>
              <w:spacing w:after="0"/>
              <w:jc w:val="center"/>
              <w:rPr>
                <w:rFonts w:eastAsia="Calibri"/>
                <w:sz w:val="20"/>
                <w:lang w:val="en-US"/>
              </w:rPr>
            </w:pPr>
          </w:p>
        </w:tc>
        <w:tc>
          <w:tcPr>
            <w:tcW w:w="1261" w:type="pct"/>
            <w:tcBorders>
              <w:top w:val="single" w:sz="4" w:space="0" w:color="auto"/>
              <w:left w:val="single" w:sz="4" w:space="0" w:color="auto"/>
              <w:bottom w:val="single" w:sz="4" w:space="0" w:color="auto"/>
              <w:right w:val="single" w:sz="4" w:space="0" w:color="auto"/>
            </w:tcBorders>
            <w:vAlign w:val="center"/>
          </w:tcPr>
          <w:p w14:paraId="77CDE2DA" w14:textId="77777777" w:rsidR="00A860A0" w:rsidRPr="00E5113D" w:rsidRDefault="00A860A0" w:rsidP="003E3A26">
            <w:pPr>
              <w:spacing w:after="0"/>
              <w:jc w:val="center"/>
              <w:rPr>
                <w:rFonts w:eastAsia="Calibri"/>
                <w:sz w:val="20"/>
                <w:lang w:val="en-US"/>
              </w:rPr>
            </w:pPr>
          </w:p>
        </w:tc>
      </w:tr>
      <w:tr w:rsidR="009838DF" w14:paraId="002D87B9" w14:textId="77777777" w:rsidTr="003E3A26">
        <w:trPr>
          <w:cantSplit/>
        </w:trPr>
        <w:tc>
          <w:tcPr>
            <w:tcW w:w="5000" w:type="pct"/>
            <w:gridSpan w:val="10"/>
            <w:tcBorders>
              <w:top w:val="single" w:sz="4" w:space="0" w:color="auto"/>
              <w:left w:val="single" w:sz="4" w:space="0" w:color="auto"/>
              <w:bottom w:val="single" w:sz="4" w:space="0" w:color="auto"/>
              <w:right w:val="single" w:sz="4" w:space="0" w:color="auto"/>
            </w:tcBorders>
          </w:tcPr>
          <w:p w14:paraId="6E59A576" w14:textId="77777777" w:rsidR="00A860A0" w:rsidRPr="00E5113D" w:rsidRDefault="00A860A0" w:rsidP="003E3A26">
            <w:pPr>
              <w:spacing w:after="0"/>
              <w:rPr>
                <w:rFonts w:eastAsia="Calibri"/>
                <w:sz w:val="20"/>
                <w:lang w:val="en-US"/>
              </w:rPr>
            </w:pPr>
          </w:p>
        </w:tc>
      </w:tr>
      <w:tr w:rsidR="009838DF" w14:paraId="70E3D648" w14:textId="77777777" w:rsidTr="003E3A26">
        <w:trPr>
          <w:cantSplit/>
        </w:trPr>
        <w:tc>
          <w:tcPr>
            <w:tcW w:w="5000" w:type="pct"/>
            <w:gridSpan w:val="10"/>
            <w:tcBorders>
              <w:top w:val="single" w:sz="4" w:space="0" w:color="auto"/>
              <w:left w:val="single" w:sz="4" w:space="0" w:color="auto"/>
              <w:bottom w:val="single" w:sz="4" w:space="0" w:color="auto"/>
              <w:right w:val="single" w:sz="4" w:space="0" w:color="auto"/>
            </w:tcBorders>
          </w:tcPr>
          <w:p w14:paraId="6DBC6E64" w14:textId="77777777" w:rsidR="00A860A0" w:rsidRPr="00E5113D" w:rsidRDefault="00000000" w:rsidP="003E3A26">
            <w:pPr>
              <w:spacing w:after="0"/>
              <w:rPr>
                <w:rFonts w:eastAsia="Calibri"/>
                <w:b/>
                <w:sz w:val="20"/>
                <w:lang w:val="en-US"/>
              </w:rPr>
            </w:pPr>
            <w:r w:rsidRPr="00E5113D">
              <w:rPr>
                <w:rFonts w:eastAsia="Calibri"/>
                <w:b/>
                <w:sz w:val="20"/>
                <w:lang w:val="en-US"/>
              </w:rPr>
              <w:t>Protective Coating System as per AS 2312</w:t>
            </w:r>
          </w:p>
        </w:tc>
      </w:tr>
      <w:tr w:rsidR="009838DF" w14:paraId="7ACA581E" w14:textId="77777777" w:rsidTr="003E3A26">
        <w:trPr>
          <w:cantSplit/>
        </w:trPr>
        <w:tc>
          <w:tcPr>
            <w:tcW w:w="5000" w:type="pct"/>
            <w:gridSpan w:val="10"/>
            <w:tcBorders>
              <w:top w:val="single" w:sz="4" w:space="0" w:color="auto"/>
              <w:left w:val="single" w:sz="4" w:space="0" w:color="auto"/>
              <w:bottom w:val="single" w:sz="4" w:space="0" w:color="auto"/>
              <w:right w:val="single" w:sz="4" w:space="0" w:color="auto"/>
            </w:tcBorders>
          </w:tcPr>
          <w:p w14:paraId="6FA07C38" w14:textId="77777777" w:rsidR="00A860A0" w:rsidRPr="00E5113D" w:rsidRDefault="00000000" w:rsidP="003E3A26">
            <w:pPr>
              <w:spacing w:after="0"/>
              <w:rPr>
                <w:rFonts w:eastAsia="Calibri"/>
                <w:b/>
                <w:sz w:val="20"/>
                <w:lang w:val="en-US"/>
              </w:rPr>
            </w:pPr>
            <w:r w:rsidRPr="00E5113D">
              <w:rPr>
                <w:rFonts w:eastAsia="Calibri"/>
                <w:b/>
                <w:sz w:val="20"/>
                <w:lang w:val="en-US"/>
              </w:rPr>
              <w:t>Protective Coating – PS8.2 Heavily pitted steel</w:t>
            </w:r>
          </w:p>
        </w:tc>
      </w:tr>
      <w:tr w:rsidR="009838DF" w14:paraId="4E21C7A9" w14:textId="77777777" w:rsidTr="003E3A26">
        <w:trPr>
          <w:cantSplit/>
        </w:trPr>
        <w:tc>
          <w:tcPr>
            <w:tcW w:w="631" w:type="pct"/>
            <w:tcBorders>
              <w:top w:val="single" w:sz="4" w:space="0" w:color="auto"/>
              <w:left w:val="single" w:sz="4" w:space="0" w:color="auto"/>
              <w:bottom w:val="single" w:sz="4" w:space="0" w:color="auto"/>
              <w:right w:val="single" w:sz="4" w:space="0" w:color="auto"/>
            </w:tcBorders>
            <w:vAlign w:val="center"/>
            <w:hideMark/>
          </w:tcPr>
          <w:p w14:paraId="3FA366C4" w14:textId="77777777" w:rsidR="00A860A0" w:rsidRPr="00E5113D" w:rsidRDefault="00A860A0" w:rsidP="003E3A26">
            <w:pPr>
              <w:spacing w:after="0"/>
              <w:rPr>
                <w:rFonts w:eastAsia="Calibri"/>
                <w:b/>
                <w:sz w:val="20"/>
                <w:lang w:val="en-US"/>
              </w:rPr>
            </w:pPr>
          </w:p>
        </w:tc>
        <w:tc>
          <w:tcPr>
            <w:tcW w:w="496" w:type="pct"/>
            <w:tcBorders>
              <w:top w:val="single" w:sz="4" w:space="0" w:color="auto"/>
              <w:left w:val="single" w:sz="4" w:space="0" w:color="auto"/>
              <w:bottom w:val="single" w:sz="4" w:space="0" w:color="auto"/>
              <w:right w:val="single" w:sz="4" w:space="0" w:color="auto"/>
            </w:tcBorders>
            <w:vAlign w:val="center"/>
            <w:hideMark/>
          </w:tcPr>
          <w:p w14:paraId="7AAA4E62" w14:textId="77777777" w:rsidR="00A860A0" w:rsidRPr="00E5113D" w:rsidRDefault="00000000" w:rsidP="003E3A26">
            <w:pPr>
              <w:spacing w:after="0"/>
              <w:rPr>
                <w:rFonts w:eastAsia="Calibri"/>
                <w:b/>
                <w:sz w:val="20"/>
                <w:lang w:val="en-US"/>
              </w:rPr>
            </w:pPr>
            <w:r w:rsidRPr="00E5113D">
              <w:rPr>
                <w:rFonts w:eastAsia="Calibri"/>
                <w:b/>
                <w:sz w:val="20"/>
                <w:lang w:val="en-US"/>
              </w:rPr>
              <w:t>DFT in µ</w:t>
            </w:r>
          </w:p>
        </w:tc>
        <w:tc>
          <w:tcPr>
            <w:tcW w:w="699" w:type="pct"/>
            <w:gridSpan w:val="2"/>
            <w:tcBorders>
              <w:top w:val="single" w:sz="4" w:space="0" w:color="auto"/>
              <w:left w:val="single" w:sz="4" w:space="0" w:color="auto"/>
              <w:bottom w:val="single" w:sz="4" w:space="0" w:color="auto"/>
              <w:right w:val="single" w:sz="4" w:space="0" w:color="auto"/>
            </w:tcBorders>
            <w:vAlign w:val="center"/>
            <w:hideMark/>
          </w:tcPr>
          <w:p w14:paraId="728DF5FE" w14:textId="77777777" w:rsidR="00A860A0" w:rsidRPr="00E5113D" w:rsidRDefault="00000000" w:rsidP="003E3A26">
            <w:pPr>
              <w:spacing w:after="0"/>
              <w:rPr>
                <w:rFonts w:eastAsia="Calibri"/>
                <w:b/>
                <w:sz w:val="20"/>
                <w:lang w:val="en-US"/>
              </w:rPr>
            </w:pPr>
            <w:r w:rsidRPr="00E5113D">
              <w:rPr>
                <w:rFonts w:eastAsia="Calibri"/>
                <w:b/>
                <w:sz w:val="20"/>
                <w:lang w:val="en-US"/>
              </w:rPr>
              <w:t>Int’l Paints</w:t>
            </w:r>
          </w:p>
        </w:tc>
        <w:tc>
          <w:tcPr>
            <w:tcW w:w="631" w:type="pct"/>
            <w:gridSpan w:val="2"/>
            <w:tcBorders>
              <w:top w:val="single" w:sz="4" w:space="0" w:color="auto"/>
              <w:left w:val="single" w:sz="4" w:space="0" w:color="auto"/>
              <w:bottom w:val="single" w:sz="4" w:space="0" w:color="auto"/>
              <w:right w:val="single" w:sz="4" w:space="0" w:color="auto"/>
            </w:tcBorders>
            <w:vAlign w:val="center"/>
            <w:hideMark/>
          </w:tcPr>
          <w:p w14:paraId="4B22FCCC" w14:textId="77777777" w:rsidR="00A860A0" w:rsidRPr="00E5113D" w:rsidRDefault="00000000" w:rsidP="003E3A26">
            <w:pPr>
              <w:spacing w:after="0"/>
              <w:rPr>
                <w:rFonts w:eastAsia="Calibri"/>
                <w:b/>
                <w:sz w:val="20"/>
                <w:lang w:val="en-US"/>
              </w:rPr>
            </w:pPr>
            <w:r w:rsidRPr="00E5113D">
              <w:rPr>
                <w:rFonts w:eastAsia="Calibri"/>
                <w:b/>
                <w:sz w:val="20"/>
                <w:lang w:val="en-US"/>
              </w:rPr>
              <w:t>Dulux</w:t>
            </w:r>
          </w:p>
        </w:tc>
        <w:tc>
          <w:tcPr>
            <w:tcW w:w="564" w:type="pct"/>
            <w:gridSpan w:val="2"/>
            <w:tcBorders>
              <w:top w:val="single" w:sz="4" w:space="0" w:color="auto"/>
              <w:left w:val="single" w:sz="4" w:space="0" w:color="auto"/>
              <w:bottom w:val="single" w:sz="4" w:space="0" w:color="auto"/>
              <w:right w:val="single" w:sz="4" w:space="0" w:color="auto"/>
            </w:tcBorders>
            <w:vAlign w:val="center"/>
            <w:hideMark/>
          </w:tcPr>
          <w:p w14:paraId="1848EAC4" w14:textId="77777777" w:rsidR="00A860A0" w:rsidRPr="00E5113D" w:rsidRDefault="00000000" w:rsidP="003E3A26">
            <w:pPr>
              <w:spacing w:after="0"/>
              <w:rPr>
                <w:rFonts w:eastAsia="Calibri"/>
                <w:b/>
                <w:sz w:val="20"/>
                <w:lang w:val="en-US"/>
              </w:rPr>
            </w:pPr>
            <w:r w:rsidRPr="00E5113D">
              <w:rPr>
                <w:rFonts w:eastAsia="Calibri"/>
                <w:b/>
                <w:sz w:val="20"/>
                <w:lang w:val="en-US"/>
              </w:rPr>
              <w:t>Jotun</w:t>
            </w:r>
          </w:p>
        </w:tc>
        <w:tc>
          <w:tcPr>
            <w:tcW w:w="718" w:type="pct"/>
            <w:tcBorders>
              <w:top w:val="single" w:sz="4" w:space="0" w:color="auto"/>
              <w:left w:val="single" w:sz="4" w:space="0" w:color="auto"/>
              <w:bottom w:val="single" w:sz="4" w:space="0" w:color="auto"/>
              <w:right w:val="single" w:sz="4" w:space="0" w:color="auto"/>
            </w:tcBorders>
            <w:vAlign w:val="center"/>
          </w:tcPr>
          <w:p w14:paraId="40630DB6" w14:textId="77777777" w:rsidR="00A860A0" w:rsidRPr="00E5113D" w:rsidRDefault="00000000" w:rsidP="003E3A26">
            <w:pPr>
              <w:spacing w:after="0"/>
              <w:rPr>
                <w:rFonts w:eastAsia="Calibri"/>
                <w:b/>
                <w:sz w:val="20"/>
                <w:lang w:val="en-US"/>
              </w:rPr>
            </w:pPr>
            <w:r w:rsidRPr="00E5113D">
              <w:rPr>
                <w:rFonts w:eastAsia="Calibri"/>
                <w:b/>
                <w:sz w:val="20"/>
                <w:lang w:val="en-US"/>
              </w:rPr>
              <w:t>PPG</w:t>
            </w:r>
          </w:p>
        </w:tc>
        <w:tc>
          <w:tcPr>
            <w:tcW w:w="1261" w:type="pct"/>
            <w:tcBorders>
              <w:top w:val="single" w:sz="4" w:space="0" w:color="auto"/>
              <w:left w:val="single" w:sz="4" w:space="0" w:color="auto"/>
              <w:bottom w:val="single" w:sz="4" w:space="0" w:color="auto"/>
              <w:right w:val="single" w:sz="4" w:space="0" w:color="auto"/>
            </w:tcBorders>
            <w:vAlign w:val="center"/>
          </w:tcPr>
          <w:p w14:paraId="3311D4E9" w14:textId="77777777" w:rsidR="00A860A0" w:rsidRPr="00E5113D" w:rsidRDefault="00000000" w:rsidP="003E3A26">
            <w:pPr>
              <w:spacing w:after="0"/>
              <w:rPr>
                <w:rFonts w:eastAsia="Calibri"/>
                <w:b/>
                <w:sz w:val="20"/>
                <w:lang w:val="en-US"/>
              </w:rPr>
            </w:pPr>
            <w:r w:rsidRPr="00E5113D">
              <w:rPr>
                <w:rFonts w:eastAsia="Calibri"/>
                <w:b/>
                <w:sz w:val="20"/>
                <w:lang w:val="en-US"/>
              </w:rPr>
              <w:t>Hempel</w:t>
            </w:r>
            <w:r>
              <w:rPr>
                <w:rFonts w:eastAsia="Calibri"/>
                <w:b/>
                <w:sz w:val="20"/>
                <w:lang w:val="en-US"/>
              </w:rPr>
              <w:t>/ Wattyl</w:t>
            </w:r>
          </w:p>
        </w:tc>
      </w:tr>
      <w:tr w:rsidR="009838DF" w14:paraId="62DBF56F" w14:textId="77777777" w:rsidTr="003E3A26">
        <w:trPr>
          <w:cantSplit/>
        </w:trPr>
        <w:tc>
          <w:tcPr>
            <w:tcW w:w="5000" w:type="pct"/>
            <w:gridSpan w:val="10"/>
            <w:tcBorders>
              <w:top w:val="single" w:sz="4" w:space="0" w:color="auto"/>
              <w:left w:val="single" w:sz="4" w:space="0" w:color="auto"/>
              <w:bottom w:val="single" w:sz="4" w:space="0" w:color="auto"/>
              <w:right w:val="single" w:sz="4" w:space="0" w:color="auto"/>
            </w:tcBorders>
            <w:vAlign w:val="center"/>
          </w:tcPr>
          <w:p w14:paraId="00F57025" w14:textId="77777777" w:rsidR="00A860A0" w:rsidRPr="00E5113D" w:rsidRDefault="00000000" w:rsidP="003E3A26">
            <w:pPr>
              <w:spacing w:after="0"/>
              <w:rPr>
                <w:rFonts w:eastAsia="Calibri"/>
                <w:b/>
                <w:sz w:val="20"/>
                <w:lang w:val="en-US"/>
              </w:rPr>
            </w:pPr>
            <w:r w:rsidRPr="00E5113D">
              <w:rPr>
                <w:rFonts w:eastAsia="Calibri"/>
                <w:b/>
                <w:sz w:val="20"/>
                <w:lang w:val="en-US"/>
              </w:rPr>
              <w:t>1st Coat</w:t>
            </w:r>
          </w:p>
        </w:tc>
      </w:tr>
      <w:tr w:rsidR="009838DF" w14:paraId="079E3E44" w14:textId="77777777" w:rsidTr="003E3A26">
        <w:trPr>
          <w:cantSplit/>
        </w:trPr>
        <w:tc>
          <w:tcPr>
            <w:tcW w:w="631" w:type="pct"/>
            <w:tcBorders>
              <w:top w:val="single" w:sz="4" w:space="0" w:color="auto"/>
              <w:left w:val="single" w:sz="4" w:space="0" w:color="auto"/>
              <w:bottom w:val="single" w:sz="4" w:space="0" w:color="auto"/>
              <w:right w:val="single" w:sz="4" w:space="0" w:color="auto"/>
            </w:tcBorders>
            <w:vAlign w:val="center"/>
            <w:hideMark/>
          </w:tcPr>
          <w:p w14:paraId="2B6393CB" w14:textId="77777777" w:rsidR="00A860A0" w:rsidRPr="00E5113D" w:rsidRDefault="00000000" w:rsidP="003E3A26">
            <w:pPr>
              <w:spacing w:after="0"/>
              <w:rPr>
                <w:rFonts w:eastAsia="Calibri"/>
                <w:sz w:val="20"/>
                <w:lang w:val="en-US"/>
              </w:rPr>
            </w:pPr>
            <w:r w:rsidRPr="00E5113D">
              <w:rPr>
                <w:rFonts w:eastAsia="Calibri"/>
                <w:sz w:val="20"/>
                <w:lang w:val="en-US"/>
              </w:rPr>
              <w:t xml:space="preserve">High build </w:t>
            </w:r>
            <w:r w:rsidRPr="00E5113D">
              <w:rPr>
                <w:rFonts w:eastAsia="Calibri"/>
                <w:sz w:val="20"/>
                <w:lang w:val="en-US"/>
              </w:rPr>
              <w:br/>
              <w:t>epoxy</w:t>
            </w:r>
          </w:p>
        </w:tc>
        <w:tc>
          <w:tcPr>
            <w:tcW w:w="496" w:type="pct"/>
            <w:tcBorders>
              <w:top w:val="single" w:sz="4" w:space="0" w:color="auto"/>
              <w:left w:val="single" w:sz="4" w:space="0" w:color="auto"/>
              <w:bottom w:val="single" w:sz="4" w:space="0" w:color="auto"/>
              <w:right w:val="single" w:sz="4" w:space="0" w:color="auto"/>
            </w:tcBorders>
            <w:vAlign w:val="center"/>
            <w:hideMark/>
          </w:tcPr>
          <w:p w14:paraId="2629AA57" w14:textId="77777777" w:rsidR="00A860A0" w:rsidRPr="00E5113D" w:rsidRDefault="00000000" w:rsidP="003E3A26">
            <w:pPr>
              <w:spacing w:after="0"/>
              <w:jc w:val="center"/>
              <w:rPr>
                <w:rFonts w:eastAsia="Calibri"/>
                <w:sz w:val="20"/>
                <w:lang w:val="en-US"/>
              </w:rPr>
            </w:pPr>
            <w:r w:rsidRPr="00E5113D">
              <w:rPr>
                <w:rFonts w:eastAsia="Calibri"/>
                <w:sz w:val="20"/>
                <w:lang w:val="en-US"/>
              </w:rPr>
              <w:t>450-500</w:t>
            </w:r>
          </w:p>
        </w:tc>
        <w:tc>
          <w:tcPr>
            <w:tcW w:w="699" w:type="pct"/>
            <w:gridSpan w:val="2"/>
            <w:tcBorders>
              <w:top w:val="single" w:sz="4" w:space="0" w:color="auto"/>
              <w:left w:val="single" w:sz="4" w:space="0" w:color="auto"/>
              <w:bottom w:val="single" w:sz="4" w:space="0" w:color="auto"/>
              <w:right w:val="single" w:sz="4" w:space="0" w:color="auto"/>
            </w:tcBorders>
            <w:vAlign w:val="center"/>
            <w:hideMark/>
          </w:tcPr>
          <w:p w14:paraId="27788C0C" w14:textId="77777777" w:rsidR="00A860A0" w:rsidRPr="00E5113D" w:rsidRDefault="00000000" w:rsidP="003E3A26">
            <w:pPr>
              <w:spacing w:after="0"/>
              <w:jc w:val="center"/>
              <w:rPr>
                <w:rFonts w:eastAsia="Calibri"/>
                <w:sz w:val="20"/>
                <w:lang w:val="en-US"/>
              </w:rPr>
            </w:pPr>
            <w:r w:rsidRPr="00E5113D">
              <w:rPr>
                <w:rFonts w:eastAsia="Calibri"/>
                <w:sz w:val="20"/>
                <w:lang w:val="en-US"/>
              </w:rPr>
              <w:t xml:space="preserve">Interzone </w:t>
            </w:r>
            <w:r w:rsidRPr="00E5113D">
              <w:rPr>
                <w:rFonts w:eastAsia="Calibri"/>
                <w:sz w:val="20"/>
                <w:lang w:val="en-US"/>
              </w:rPr>
              <w:br/>
              <w:t>954</w:t>
            </w:r>
          </w:p>
        </w:tc>
        <w:tc>
          <w:tcPr>
            <w:tcW w:w="631" w:type="pct"/>
            <w:gridSpan w:val="2"/>
            <w:tcBorders>
              <w:top w:val="single" w:sz="4" w:space="0" w:color="auto"/>
              <w:left w:val="single" w:sz="4" w:space="0" w:color="auto"/>
              <w:bottom w:val="single" w:sz="4" w:space="0" w:color="auto"/>
              <w:right w:val="single" w:sz="4" w:space="0" w:color="auto"/>
            </w:tcBorders>
            <w:vAlign w:val="center"/>
            <w:hideMark/>
          </w:tcPr>
          <w:p w14:paraId="56A163ED" w14:textId="77777777" w:rsidR="00A860A0" w:rsidRPr="00E5113D" w:rsidRDefault="00000000" w:rsidP="003E3A26">
            <w:pPr>
              <w:spacing w:after="0"/>
              <w:jc w:val="center"/>
              <w:rPr>
                <w:rFonts w:eastAsia="Calibri"/>
                <w:sz w:val="20"/>
                <w:lang w:val="en-US"/>
              </w:rPr>
            </w:pPr>
            <w:proofErr w:type="spellStart"/>
            <w:r w:rsidRPr="00E5113D">
              <w:rPr>
                <w:rFonts w:eastAsia="Calibri"/>
                <w:sz w:val="20"/>
                <w:lang w:val="en-US"/>
              </w:rPr>
              <w:t>Durebild</w:t>
            </w:r>
            <w:proofErr w:type="spellEnd"/>
            <w:r w:rsidRPr="00E5113D">
              <w:rPr>
                <w:rFonts w:eastAsia="Calibri"/>
                <w:sz w:val="20"/>
                <w:lang w:val="en-US"/>
              </w:rPr>
              <w:t xml:space="preserve"> STE Glass Flake</w:t>
            </w:r>
          </w:p>
        </w:tc>
        <w:tc>
          <w:tcPr>
            <w:tcW w:w="564" w:type="pct"/>
            <w:gridSpan w:val="2"/>
            <w:tcBorders>
              <w:top w:val="single" w:sz="4" w:space="0" w:color="auto"/>
              <w:left w:val="single" w:sz="4" w:space="0" w:color="auto"/>
              <w:bottom w:val="single" w:sz="4" w:space="0" w:color="auto"/>
              <w:right w:val="single" w:sz="4" w:space="0" w:color="auto"/>
            </w:tcBorders>
            <w:vAlign w:val="center"/>
            <w:hideMark/>
          </w:tcPr>
          <w:p w14:paraId="08836473" w14:textId="77777777" w:rsidR="00A860A0" w:rsidRPr="00E5113D" w:rsidRDefault="00000000" w:rsidP="003E3A26">
            <w:pPr>
              <w:spacing w:after="0"/>
              <w:jc w:val="center"/>
              <w:rPr>
                <w:rFonts w:eastAsia="Calibri"/>
                <w:sz w:val="20"/>
                <w:lang w:val="en-US"/>
              </w:rPr>
            </w:pPr>
            <w:r w:rsidRPr="00E5113D">
              <w:rPr>
                <w:rFonts w:eastAsia="Calibri"/>
                <w:sz w:val="20"/>
                <w:lang w:val="en-US"/>
              </w:rPr>
              <w:t>Marathon 500</w:t>
            </w:r>
          </w:p>
        </w:tc>
        <w:tc>
          <w:tcPr>
            <w:tcW w:w="718" w:type="pct"/>
            <w:tcBorders>
              <w:top w:val="single" w:sz="4" w:space="0" w:color="auto"/>
              <w:left w:val="single" w:sz="4" w:space="0" w:color="auto"/>
              <w:bottom w:val="single" w:sz="4" w:space="0" w:color="auto"/>
              <w:right w:val="single" w:sz="4" w:space="0" w:color="auto"/>
            </w:tcBorders>
            <w:vAlign w:val="center"/>
          </w:tcPr>
          <w:p w14:paraId="33B15217" w14:textId="77777777" w:rsidR="00A860A0" w:rsidRPr="00E5113D" w:rsidRDefault="00000000" w:rsidP="003E3A26">
            <w:pPr>
              <w:spacing w:after="0"/>
              <w:jc w:val="center"/>
              <w:rPr>
                <w:rFonts w:eastAsia="Calibri"/>
                <w:sz w:val="20"/>
                <w:lang w:val="en-US"/>
              </w:rPr>
            </w:pPr>
            <w:proofErr w:type="spellStart"/>
            <w:r w:rsidRPr="00E5113D">
              <w:rPr>
                <w:rFonts w:eastAsia="Calibri"/>
                <w:sz w:val="20"/>
                <w:lang w:val="en-US"/>
              </w:rPr>
              <w:t>Sigmashield</w:t>
            </w:r>
            <w:proofErr w:type="spellEnd"/>
            <w:r w:rsidRPr="00E5113D">
              <w:rPr>
                <w:rFonts w:eastAsia="Calibri"/>
                <w:sz w:val="20"/>
                <w:lang w:val="en-US"/>
              </w:rPr>
              <w:t xml:space="preserve"> 880</w:t>
            </w:r>
          </w:p>
        </w:tc>
        <w:tc>
          <w:tcPr>
            <w:tcW w:w="1261" w:type="pct"/>
            <w:tcBorders>
              <w:top w:val="single" w:sz="4" w:space="0" w:color="auto"/>
              <w:left w:val="single" w:sz="4" w:space="0" w:color="auto"/>
              <w:bottom w:val="single" w:sz="4" w:space="0" w:color="auto"/>
              <w:right w:val="single" w:sz="4" w:space="0" w:color="auto"/>
            </w:tcBorders>
            <w:vAlign w:val="center"/>
          </w:tcPr>
          <w:p w14:paraId="34A70CAE" w14:textId="77777777" w:rsidR="00A860A0" w:rsidRPr="00E5113D" w:rsidRDefault="00000000" w:rsidP="003E3A26">
            <w:pPr>
              <w:spacing w:after="0"/>
              <w:jc w:val="center"/>
              <w:rPr>
                <w:rFonts w:eastAsia="Calibri"/>
                <w:sz w:val="20"/>
                <w:lang w:val="en-US"/>
              </w:rPr>
            </w:pPr>
            <w:proofErr w:type="spellStart"/>
            <w:r w:rsidRPr="00E5113D">
              <w:rPr>
                <w:rFonts w:eastAsia="Calibri"/>
                <w:sz w:val="20"/>
                <w:lang w:val="en-US"/>
              </w:rPr>
              <w:t>Epinamel</w:t>
            </w:r>
            <w:proofErr w:type="spellEnd"/>
            <w:r w:rsidRPr="00E5113D">
              <w:rPr>
                <w:rFonts w:eastAsia="Calibri"/>
                <w:sz w:val="20"/>
                <w:lang w:val="en-US"/>
              </w:rPr>
              <w:t xml:space="preserve"> DTM 985</w:t>
            </w:r>
          </w:p>
        </w:tc>
      </w:tr>
      <w:tr w:rsidR="009838DF" w14:paraId="6721F0D3" w14:textId="77777777" w:rsidTr="003E3A26">
        <w:trPr>
          <w:cantSplit/>
        </w:trPr>
        <w:tc>
          <w:tcPr>
            <w:tcW w:w="5000" w:type="pct"/>
            <w:gridSpan w:val="10"/>
            <w:tcBorders>
              <w:top w:val="single" w:sz="4" w:space="0" w:color="auto"/>
              <w:left w:val="single" w:sz="4" w:space="0" w:color="auto"/>
              <w:bottom w:val="single" w:sz="4" w:space="0" w:color="auto"/>
              <w:right w:val="single" w:sz="4" w:space="0" w:color="auto"/>
            </w:tcBorders>
            <w:vAlign w:val="center"/>
            <w:hideMark/>
          </w:tcPr>
          <w:p w14:paraId="5CC75C04" w14:textId="77777777" w:rsidR="00A860A0" w:rsidRPr="00E5113D" w:rsidRDefault="00000000" w:rsidP="003E3A26">
            <w:pPr>
              <w:spacing w:after="0"/>
              <w:rPr>
                <w:rFonts w:eastAsia="Calibri"/>
                <w:sz w:val="20"/>
                <w:lang w:val="en-US"/>
              </w:rPr>
            </w:pPr>
            <w:r w:rsidRPr="00E5113D">
              <w:rPr>
                <w:rFonts w:eastAsia="Calibri"/>
                <w:b/>
                <w:sz w:val="20"/>
                <w:lang w:val="en-US"/>
              </w:rPr>
              <w:t>2nd Coat</w:t>
            </w:r>
          </w:p>
        </w:tc>
      </w:tr>
      <w:tr w:rsidR="009838DF" w14:paraId="59BC8748" w14:textId="77777777" w:rsidTr="003E3A26">
        <w:trPr>
          <w:cantSplit/>
        </w:trPr>
        <w:tc>
          <w:tcPr>
            <w:tcW w:w="631" w:type="pct"/>
            <w:tcBorders>
              <w:top w:val="single" w:sz="4" w:space="0" w:color="auto"/>
              <w:left w:val="single" w:sz="4" w:space="0" w:color="auto"/>
              <w:bottom w:val="single" w:sz="4" w:space="0" w:color="auto"/>
              <w:right w:val="single" w:sz="4" w:space="0" w:color="auto"/>
            </w:tcBorders>
            <w:vAlign w:val="center"/>
            <w:hideMark/>
          </w:tcPr>
          <w:p w14:paraId="1C20B3A8" w14:textId="77777777" w:rsidR="00A860A0" w:rsidRPr="00E5113D" w:rsidRDefault="00000000" w:rsidP="003E3A26">
            <w:pPr>
              <w:spacing w:after="0"/>
              <w:rPr>
                <w:rFonts w:eastAsia="Calibri"/>
                <w:sz w:val="20"/>
                <w:lang w:val="en-US"/>
              </w:rPr>
            </w:pPr>
            <w:r w:rsidRPr="00E5113D">
              <w:rPr>
                <w:rFonts w:eastAsia="Calibri"/>
                <w:sz w:val="20"/>
                <w:lang w:val="en-US"/>
              </w:rPr>
              <w:t>High build</w:t>
            </w:r>
            <w:r w:rsidRPr="00E5113D">
              <w:rPr>
                <w:rFonts w:eastAsia="Calibri"/>
                <w:sz w:val="20"/>
                <w:lang w:val="en-US"/>
              </w:rPr>
              <w:br/>
              <w:t>epoxy</w:t>
            </w:r>
          </w:p>
        </w:tc>
        <w:tc>
          <w:tcPr>
            <w:tcW w:w="496" w:type="pct"/>
            <w:tcBorders>
              <w:top w:val="single" w:sz="4" w:space="0" w:color="auto"/>
              <w:left w:val="single" w:sz="4" w:space="0" w:color="auto"/>
              <w:bottom w:val="single" w:sz="4" w:space="0" w:color="auto"/>
              <w:right w:val="single" w:sz="4" w:space="0" w:color="auto"/>
            </w:tcBorders>
            <w:vAlign w:val="center"/>
            <w:hideMark/>
          </w:tcPr>
          <w:p w14:paraId="2D99082D" w14:textId="77777777" w:rsidR="00A860A0" w:rsidRPr="00E5113D" w:rsidRDefault="00000000" w:rsidP="003E3A26">
            <w:pPr>
              <w:spacing w:after="0"/>
              <w:jc w:val="center"/>
              <w:rPr>
                <w:rFonts w:eastAsia="Calibri"/>
                <w:sz w:val="20"/>
                <w:lang w:val="en-US"/>
              </w:rPr>
            </w:pPr>
            <w:r w:rsidRPr="00E5113D">
              <w:rPr>
                <w:rFonts w:eastAsia="Calibri"/>
                <w:sz w:val="20"/>
                <w:lang w:val="en-US"/>
              </w:rPr>
              <w:t>450-5000</w:t>
            </w:r>
          </w:p>
        </w:tc>
        <w:tc>
          <w:tcPr>
            <w:tcW w:w="699" w:type="pct"/>
            <w:gridSpan w:val="2"/>
            <w:tcBorders>
              <w:top w:val="single" w:sz="4" w:space="0" w:color="auto"/>
              <w:left w:val="single" w:sz="4" w:space="0" w:color="auto"/>
              <w:bottom w:val="single" w:sz="4" w:space="0" w:color="auto"/>
              <w:right w:val="single" w:sz="4" w:space="0" w:color="auto"/>
            </w:tcBorders>
            <w:vAlign w:val="center"/>
            <w:hideMark/>
          </w:tcPr>
          <w:p w14:paraId="62DB7F83" w14:textId="77777777" w:rsidR="00A860A0" w:rsidRPr="00E5113D" w:rsidRDefault="00000000" w:rsidP="003E3A26">
            <w:pPr>
              <w:spacing w:after="0"/>
              <w:jc w:val="center"/>
              <w:rPr>
                <w:rFonts w:eastAsia="Calibri"/>
                <w:sz w:val="20"/>
                <w:lang w:val="en-US"/>
              </w:rPr>
            </w:pPr>
            <w:r w:rsidRPr="00E5113D">
              <w:rPr>
                <w:rFonts w:eastAsia="Calibri"/>
                <w:sz w:val="20"/>
                <w:lang w:val="en-US"/>
              </w:rPr>
              <w:t xml:space="preserve">Interzone </w:t>
            </w:r>
            <w:r w:rsidRPr="00E5113D">
              <w:rPr>
                <w:rFonts w:eastAsia="Calibri"/>
                <w:sz w:val="20"/>
                <w:lang w:val="en-US"/>
              </w:rPr>
              <w:br/>
              <w:t>954</w:t>
            </w:r>
          </w:p>
        </w:tc>
        <w:tc>
          <w:tcPr>
            <w:tcW w:w="631" w:type="pct"/>
            <w:gridSpan w:val="2"/>
            <w:tcBorders>
              <w:top w:val="single" w:sz="4" w:space="0" w:color="auto"/>
              <w:left w:val="single" w:sz="4" w:space="0" w:color="auto"/>
              <w:bottom w:val="single" w:sz="4" w:space="0" w:color="auto"/>
              <w:right w:val="single" w:sz="4" w:space="0" w:color="auto"/>
            </w:tcBorders>
            <w:vAlign w:val="center"/>
            <w:hideMark/>
          </w:tcPr>
          <w:p w14:paraId="19B7A447" w14:textId="77777777" w:rsidR="00A860A0" w:rsidRPr="00E5113D" w:rsidRDefault="00000000" w:rsidP="003E3A26">
            <w:pPr>
              <w:spacing w:after="0"/>
              <w:jc w:val="center"/>
              <w:rPr>
                <w:rFonts w:eastAsia="Calibri"/>
                <w:sz w:val="20"/>
                <w:lang w:val="en-US"/>
              </w:rPr>
            </w:pPr>
            <w:proofErr w:type="spellStart"/>
            <w:r w:rsidRPr="00E5113D">
              <w:rPr>
                <w:rFonts w:eastAsia="Calibri"/>
                <w:sz w:val="20"/>
                <w:lang w:val="en-US"/>
              </w:rPr>
              <w:t>Durebild</w:t>
            </w:r>
            <w:proofErr w:type="spellEnd"/>
            <w:r w:rsidRPr="00E5113D">
              <w:rPr>
                <w:rFonts w:eastAsia="Calibri"/>
                <w:sz w:val="20"/>
                <w:lang w:val="en-US"/>
              </w:rPr>
              <w:t xml:space="preserve"> STE Glass Flake</w:t>
            </w:r>
          </w:p>
        </w:tc>
        <w:tc>
          <w:tcPr>
            <w:tcW w:w="564" w:type="pct"/>
            <w:gridSpan w:val="2"/>
            <w:tcBorders>
              <w:top w:val="single" w:sz="4" w:space="0" w:color="auto"/>
              <w:left w:val="single" w:sz="4" w:space="0" w:color="auto"/>
              <w:bottom w:val="single" w:sz="4" w:space="0" w:color="auto"/>
              <w:right w:val="single" w:sz="4" w:space="0" w:color="auto"/>
            </w:tcBorders>
            <w:vAlign w:val="center"/>
            <w:hideMark/>
          </w:tcPr>
          <w:p w14:paraId="3525E98C" w14:textId="77777777" w:rsidR="00A860A0" w:rsidRPr="00E5113D" w:rsidRDefault="00000000" w:rsidP="003E3A26">
            <w:pPr>
              <w:spacing w:after="0"/>
              <w:jc w:val="center"/>
              <w:rPr>
                <w:rFonts w:eastAsia="Calibri"/>
                <w:sz w:val="20"/>
                <w:lang w:val="en-US"/>
              </w:rPr>
            </w:pPr>
            <w:r w:rsidRPr="00E5113D">
              <w:rPr>
                <w:rFonts w:eastAsia="Calibri"/>
                <w:sz w:val="20"/>
                <w:lang w:val="en-US"/>
              </w:rPr>
              <w:t>Marathon 500</w:t>
            </w:r>
          </w:p>
        </w:tc>
        <w:tc>
          <w:tcPr>
            <w:tcW w:w="718" w:type="pct"/>
            <w:tcBorders>
              <w:top w:val="single" w:sz="4" w:space="0" w:color="auto"/>
              <w:left w:val="single" w:sz="4" w:space="0" w:color="auto"/>
              <w:bottom w:val="single" w:sz="4" w:space="0" w:color="auto"/>
              <w:right w:val="single" w:sz="4" w:space="0" w:color="auto"/>
            </w:tcBorders>
            <w:vAlign w:val="center"/>
          </w:tcPr>
          <w:p w14:paraId="0A7D6AB7" w14:textId="77777777" w:rsidR="00A860A0" w:rsidRPr="00E5113D" w:rsidRDefault="00000000" w:rsidP="003E3A26">
            <w:pPr>
              <w:spacing w:after="0"/>
              <w:jc w:val="center"/>
              <w:rPr>
                <w:rFonts w:eastAsia="Calibri"/>
                <w:sz w:val="20"/>
                <w:lang w:val="en-US"/>
              </w:rPr>
            </w:pPr>
            <w:proofErr w:type="spellStart"/>
            <w:r w:rsidRPr="00E5113D">
              <w:rPr>
                <w:rFonts w:eastAsia="Calibri"/>
                <w:sz w:val="20"/>
                <w:lang w:val="en-US"/>
              </w:rPr>
              <w:t>Sigmashield</w:t>
            </w:r>
            <w:proofErr w:type="spellEnd"/>
            <w:r w:rsidRPr="00E5113D">
              <w:rPr>
                <w:rFonts w:eastAsia="Calibri"/>
                <w:sz w:val="20"/>
                <w:lang w:val="en-US"/>
              </w:rPr>
              <w:t xml:space="preserve"> 880</w:t>
            </w:r>
          </w:p>
        </w:tc>
        <w:tc>
          <w:tcPr>
            <w:tcW w:w="1261" w:type="pct"/>
            <w:tcBorders>
              <w:top w:val="single" w:sz="4" w:space="0" w:color="auto"/>
              <w:left w:val="single" w:sz="4" w:space="0" w:color="auto"/>
              <w:bottom w:val="single" w:sz="4" w:space="0" w:color="auto"/>
              <w:right w:val="single" w:sz="4" w:space="0" w:color="auto"/>
            </w:tcBorders>
            <w:vAlign w:val="center"/>
          </w:tcPr>
          <w:p w14:paraId="0873B391" w14:textId="77777777" w:rsidR="00A860A0" w:rsidRPr="00E5113D" w:rsidRDefault="00000000" w:rsidP="003E3A26">
            <w:pPr>
              <w:spacing w:after="0"/>
              <w:jc w:val="center"/>
              <w:rPr>
                <w:rFonts w:eastAsia="Calibri"/>
                <w:sz w:val="20"/>
                <w:lang w:val="en-US"/>
              </w:rPr>
            </w:pPr>
            <w:proofErr w:type="spellStart"/>
            <w:r w:rsidRPr="00E5113D">
              <w:rPr>
                <w:rFonts w:eastAsia="Calibri"/>
                <w:sz w:val="20"/>
                <w:lang w:val="en-US"/>
              </w:rPr>
              <w:t>Epinamel</w:t>
            </w:r>
            <w:proofErr w:type="spellEnd"/>
            <w:r w:rsidRPr="00E5113D">
              <w:rPr>
                <w:rFonts w:eastAsia="Calibri"/>
                <w:sz w:val="20"/>
                <w:lang w:val="en-US"/>
              </w:rPr>
              <w:t xml:space="preserve"> DTM 985</w:t>
            </w:r>
          </w:p>
        </w:tc>
      </w:tr>
      <w:tr w:rsidR="009838DF" w14:paraId="5BC99506" w14:textId="77777777" w:rsidTr="003E3A26">
        <w:trPr>
          <w:cantSplit/>
        </w:trPr>
        <w:tc>
          <w:tcPr>
            <w:tcW w:w="631" w:type="pct"/>
            <w:tcBorders>
              <w:top w:val="single" w:sz="4" w:space="0" w:color="auto"/>
              <w:left w:val="single" w:sz="4" w:space="0" w:color="auto"/>
              <w:bottom w:val="single" w:sz="4" w:space="0" w:color="auto"/>
              <w:right w:val="single" w:sz="4" w:space="0" w:color="auto"/>
            </w:tcBorders>
            <w:vAlign w:val="center"/>
            <w:hideMark/>
          </w:tcPr>
          <w:p w14:paraId="309ECB8B" w14:textId="77777777" w:rsidR="00A860A0" w:rsidRPr="00E5113D" w:rsidRDefault="00000000" w:rsidP="003E3A26">
            <w:pPr>
              <w:spacing w:after="0"/>
              <w:rPr>
                <w:rFonts w:eastAsia="Calibri"/>
                <w:b/>
                <w:sz w:val="20"/>
                <w:lang w:val="en-US"/>
              </w:rPr>
            </w:pPr>
            <w:r w:rsidRPr="00E5113D">
              <w:rPr>
                <w:rFonts w:eastAsia="Calibri"/>
                <w:b/>
                <w:sz w:val="20"/>
                <w:lang w:val="en-US"/>
              </w:rPr>
              <w:t>Total DFT</w:t>
            </w:r>
          </w:p>
        </w:tc>
        <w:tc>
          <w:tcPr>
            <w:tcW w:w="496" w:type="pct"/>
            <w:tcBorders>
              <w:top w:val="single" w:sz="4" w:space="0" w:color="auto"/>
              <w:left w:val="single" w:sz="4" w:space="0" w:color="auto"/>
              <w:bottom w:val="single" w:sz="4" w:space="0" w:color="auto"/>
              <w:right w:val="single" w:sz="4" w:space="0" w:color="auto"/>
            </w:tcBorders>
            <w:vAlign w:val="center"/>
            <w:hideMark/>
          </w:tcPr>
          <w:p w14:paraId="56F36D09" w14:textId="77777777" w:rsidR="00A860A0" w:rsidRPr="00E5113D" w:rsidRDefault="00000000" w:rsidP="003E3A26">
            <w:pPr>
              <w:spacing w:after="0"/>
              <w:jc w:val="center"/>
              <w:rPr>
                <w:rFonts w:eastAsia="Calibri"/>
                <w:sz w:val="20"/>
                <w:lang w:val="en-US"/>
              </w:rPr>
            </w:pPr>
            <w:r w:rsidRPr="00E5113D">
              <w:rPr>
                <w:rFonts w:eastAsia="Calibri"/>
                <w:sz w:val="20"/>
                <w:lang w:val="en-US"/>
              </w:rPr>
              <w:t>900-1000</w:t>
            </w:r>
          </w:p>
        </w:tc>
        <w:tc>
          <w:tcPr>
            <w:tcW w:w="699" w:type="pct"/>
            <w:gridSpan w:val="2"/>
            <w:tcBorders>
              <w:top w:val="single" w:sz="4" w:space="0" w:color="auto"/>
              <w:left w:val="single" w:sz="4" w:space="0" w:color="auto"/>
              <w:bottom w:val="single" w:sz="4" w:space="0" w:color="auto"/>
              <w:right w:val="single" w:sz="4" w:space="0" w:color="auto"/>
            </w:tcBorders>
            <w:vAlign w:val="center"/>
          </w:tcPr>
          <w:p w14:paraId="53AACE6E" w14:textId="77777777" w:rsidR="00A860A0" w:rsidRPr="00E5113D" w:rsidRDefault="00A860A0" w:rsidP="003E3A26">
            <w:pPr>
              <w:spacing w:after="0"/>
              <w:jc w:val="center"/>
              <w:rPr>
                <w:rFonts w:eastAsia="Calibri"/>
                <w:sz w:val="20"/>
                <w:lang w:val="en-US"/>
              </w:rPr>
            </w:pPr>
          </w:p>
        </w:tc>
        <w:tc>
          <w:tcPr>
            <w:tcW w:w="631" w:type="pct"/>
            <w:gridSpan w:val="2"/>
            <w:tcBorders>
              <w:top w:val="single" w:sz="4" w:space="0" w:color="auto"/>
              <w:left w:val="single" w:sz="4" w:space="0" w:color="auto"/>
              <w:bottom w:val="single" w:sz="4" w:space="0" w:color="auto"/>
              <w:right w:val="single" w:sz="4" w:space="0" w:color="auto"/>
            </w:tcBorders>
            <w:vAlign w:val="center"/>
          </w:tcPr>
          <w:p w14:paraId="5ABE3BD5" w14:textId="77777777" w:rsidR="00A860A0" w:rsidRPr="00E5113D" w:rsidRDefault="00A860A0" w:rsidP="003E3A26">
            <w:pPr>
              <w:spacing w:after="0"/>
              <w:jc w:val="center"/>
              <w:rPr>
                <w:rFonts w:eastAsia="Calibri"/>
                <w:sz w:val="20"/>
                <w:lang w:val="en-US"/>
              </w:rPr>
            </w:pPr>
          </w:p>
        </w:tc>
        <w:tc>
          <w:tcPr>
            <w:tcW w:w="564" w:type="pct"/>
            <w:gridSpan w:val="2"/>
            <w:tcBorders>
              <w:top w:val="single" w:sz="4" w:space="0" w:color="auto"/>
              <w:left w:val="single" w:sz="4" w:space="0" w:color="auto"/>
              <w:bottom w:val="single" w:sz="4" w:space="0" w:color="auto"/>
              <w:right w:val="single" w:sz="4" w:space="0" w:color="auto"/>
            </w:tcBorders>
            <w:vAlign w:val="center"/>
          </w:tcPr>
          <w:p w14:paraId="4F0A4D78" w14:textId="77777777" w:rsidR="00A860A0" w:rsidRPr="00E5113D" w:rsidRDefault="00A860A0" w:rsidP="003E3A26">
            <w:pPr>
              <w:spacing w:after="0"/>
              <w:jc w:val="center"/>
              <w:rPr>
                <w:rFonts w:eastAsia="Calibri"/>
                <w:sz w:val="20"/>
                <w:lang w:val="en-US"/>
              </w:rPr>
            </w:pPr>
          </w:p>
        </w:tc>
        <w:tc>
          <w:tcPr>
            <w:tcW w:w="718" w:type="pct"/>
            <w:tcBorders>
              <w:top w:val="single" w:sz="4" w:space="0" w:color="auto"/>
              <w:left w:val="single" w:sz="4" w:space="0" w:color="auto"/>
              <w:bottom w:val="single" w:sz="4" w:space="0" w:color="auto"/>
              <w:right w:val="single" w:sz="4" w:space="0" w:color="auto"/>
            </w:tcBorders>
            <w:vAlign w:val="center"/>
          </w:tcPr>
          <w:p w14:paraId="594ACE6E" w14:textId="77777777" w:rsidR="00A860A0" w:rsidRPr="00E5113D" w:rsidRDefault="00A860A0" w:rsidP="003E3A26">
            <w:pPr>
              <w:spacing w:after="0"/>
              <w:jc w:val="center"/>
              <w:rPr>
                <w:rFonts w:eastAsia="Calibri"/>
                <w:sz w:val="20"/>
                <w:lang w:val="en-US"/>
              </w:rPr>
            </w:pPr>
          </w:p>
        </w:tc>
        <w:tc>
          <w:tcPr>
            <w:tcW w:w="1261" w:type="pct"/>
            <w:tcBorders>
              <w:top w:val="single" w:sz="4" w:space="0" w:color="auto"/>
              <w:left w:val="single" w:sz="4" w:space="0" w:color="auto"/>
              <w:bottom w:val="single" w:sz="4" w:space="0" w:color="auto"/>
              <w:right w:val="single" w:sz="4" w:space="0" w:color="auto"/>
            </w:tcBorders>
            <w:vAlign w:val="center"/>
          </w:tcPr>
          <w:p w14:paraId="25DE49FF" w14:textId="77777777" w:rsidR="00A860A0" w:rsidRPr="00E5113D" w:rsidRDefault="00A860A0" w:rsidP="003E3A26">
            <w:pPr>
              <w:spacing w:after="0"/>
              <w:jc w:val="center"/>
              <w:rPr>
                <w:rFonts w:eastAsia="Calibri"/>
                <w:sz w:val="20"/>
                <w:lang w:val="en-US"/>
              </w:rPr>
            </w:pPr>
          </w:p>
        </w:tc>
      </w:tr>
      <w:tr w:rsidR="009838DF" w14:paraId="41475D96" w14:textId="77777777" w:rsidTr="003E3A26">
        <w:trPr>
          <w:cantSplit/>
        </w:trPr>
        <w:tc>
          <w:tcPr>
            <w:tcW w:w="5000" w:type="pct"/>
            <w:gridSpan w:val="10"/>
            <w:tcBorders>
              <w:top w:val="single" w:sz="4" w:space="0" w:color="auto"/>
              <w:left w:val="single" w:sz="4" w:space="0" w:color="auto"/>
              <w:bottom w:val="single" w:sz="4" w:space="0" w:color="auto"/>
              <w:right w:val="single" w:sz="4" w:space="0" w:color="auto"/>
            </w:tcBorders>
            <w:vAlign w:val="center"/>
          </w:tcPr>
          <w:p w14:paraId="5F66FBC4" w14:textId="77777777" w:rsidR="00A860A0" w:rsidRPr="00E5113D" w:rsidRDefault="00000000" w:rsidP="003E3A26">
            <w:pPr>
              <w:spacing w:after="0"/>
              <w:rPr>
                <w:rFonts w:eastAsia="Calibri"/>
                <w:b/>
                <w:sz w:val="20"/>
              </w:rPr>
            </w:pPr>
            <w:r w:rsidRPr="00E5113D">
              <w:rPr>
                <w:rFonts w:eastAsia="Calibri"/>
                <w:b/>
                <w:sz w:val="20"/>
              </w:rPr>
              <w:t>Notes:</w:t>
            </w:r>
          </w:p>
          <w:p w14:paraId="0CD58053" w14:textId="77777777" w:rsidR="00A860A0" w:rsidRPr="00E5113D" w:rsidRDefault="00000000" w:rsidP="003E3A26">
            <w:pPr>
              <w:spacing w:after="0"/>
              <w:rPr>
                <w:rFonts w:eastAsia="Calibri"/>
                <w:sz w:val="20"/>
              </w:rPr>
            </w:pPr>
            <w:r w:rsidRPr="00E5113D">
              <w:rPr>
                <w:rFonts w:eastAsia="Calibri"/>
                <w:sz w:val="20"/>
              </w:rPr>
              <w:t>Apply all coatings in strict accordance with the manufacturers’ technical data sheets.</w:t>
            </w:r>
          </w:p>
          <w:p w14:paraId="75A895C3" w14:textId="77777777" w:rsidR="00A860A0" w:rsidRPr="00E5113D" w:rsidRDefault="00000000" w:rsidP="003E3A26">
            <w:pPr>
              <w:spacing w:after="0"/>
              <w:rPr>
                <w:rFonts w:eastAsia="Calibri"/>
                <w:sz w:val="20"/>
              </w:rPr>
            </w:pPr>
            <w:r w:rsidRPr="00E5113D">
              <w:rPr>
                <w:rFonts w:eastAsia="Calibri"/>
                <w:sz w:val="20"/>
              </w:rPr>
              <w:t>Provide coatings manufacturers’ recommendations prior to commencing work.</w:t>
            </w:r>
          </w:p>
          <w:p w14:paraId="5F866115" w14:textId="77777777" w:rsidR="00A860A0" w:rsidRPr="00E5113D" w:rsidRDefault="00000000" w:rsidP="003E3A26">
            <w:pPr>
              <w:spacing w:after="0"/>
              <w:rPr>
                <w:rFonts w:eastAsia="Calibri"/>
                <w:sz w:val="20"/>
                <w:lang w:val="en-US"/>
              </w:rPr>
            </w:pPr>
            <w:r w:rsidRPr="00E5113D">
              <w:rPr>
                <w:rFonts w:eastAsia="Calibri"/>
                <w:sz w:val="20"/>
              </w:rPr>
              <w:t>The coating systems in these tables form part of, and should be read in conjunction with, the other clauses in this work section.</w:t>
            </w:r>
          </w:p>
        </w:tc>
      </w:tr>
    </w:tbl>
    <w:p w14:paraId="69DE201A" w14:textId="77777777" w:rsidR="00A860A0" w:rsidRDefault="00000000" w:rsidP="00A860A0">
      <w:pPr>
        <w:rPr>
          <w:rFonts w:eastAsia="Calibri"/>
          <w:lang w:val="en-US"/>
        </w:rPr>
      </w:pPr>
      <w:r>
        <w:rPr>
          <w:rFonts w:eastAsia="Calibri"/>
          <w:lang w:val="en-US"/>
        </w:rPr>
        <w:br w:type="page"/>
      </w:r>
    </w:p>
    <w:tbl>
      <w:tblPr>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1299"/>
        <w:gridCol w:w="1225"/>
        <w:gridCol w:w="1239"/>
        <w:gridCol w:w="1243"/>
        <w:gridCol w:w="1031"/>
        <w:gridCol w:w="1715"/>
        <w:gridCol w:w="2556"/>
      </w:tblGrid>
      <w:tr w:rsidR="009838DF" w14:paraId="6C79A390" w14:textId="77777777" w:rsidTr="003E3A26">
        <w:trPr>
          <w:cantSplit/>
        </w:trPr>
        <w:tc>
          <w:tcPr>
            <w:tcW w:w="5000" w:type="pct"/>
            <w:gridSpan w:val="7"/>
            <w:tcBorders>
              <w:top w:val="single" w:sz="4" w:space="0" w:color="auto"/>
              <w:left w:val="single" w:sz="4" w:space="0" w:color="auto"/>
              <w:bottom w:val="single" w:sz="4" w:space="0" w:color="auto"/>
              <w:right w:val="single" w:sz="4" w:space="0" w:color="auto"/>
            </w:tcBorders>
          </w:tcPr>
          <w:p w14:paraId="098272C5" w14:textId="77777777" w:rsidR="00A860A0" w:rsidRPr="00E5113D" w:rsidRDefault="00000000" w:rsidP="003E3A26">
            <w:pPr>
              <w:rPr>
                <w:rFonts w:eastAsia="Calibri"/>
                <w:b/>
                <w:sz w:val="20"/>
                <w:lang w:val="en-US"/>
              </w:rPr>
            </w:pPr>
            <w:r w:rsidRPr="00E5113D">
              <w:rPr>
                <w:rFonts w:eastAsia="Calibri"/>
                <w:b/>
                <w:sz w:val="20"/>
                <w:lang w:val="en-US"/>
              </w:rPr>
              <w:lastRenderedPageBreak/>
              <w:t>Table - Protective Coating Specification</w:t>
            </w:r>
            <w:r>
              <w:rPr>
                <w:rFonts w:eastAsia="Calibri"/>
                <w:b/>
                <w:sz w:val="20"/>
                <w:lang w:val="en-US"/>
              </w:rPr>
              <w:t xml:space="preserve"> </w:t>
            </w:r>
            <w:r w:rsidRPr="00E5113D">
              <w:rPr>
                <w:rFonts w:eastAsia="Calibri"/>
                <w:b/>
                <w:sz w:val="20"/>
                <w:lang w:val="en-US"/>
              </w:rPr>
              <w:t># PS9</w:t>
            </w:r>
          </w:p>
        </w:tc>
      </w:tr>
      <w:tr w:rsidR="009838DF" w14:paraId="2ED694D2" w14:textId="77777777" w:rsidTr="003E3A26">
        <w:trPr>
          <w:cantSplit/>
        </w:trPr>
        <w:tc>
          <w:tcPr>
            <w:tcW w:w="5000" w:type="pct"/>
            <w:gridSpan w:val="7"/>
            <w:tcBorders>
              <w:top w:val="single" w:sz="4" w:space="0" w:color="auto"/>
              <w:left w:val="single" w:sz="4" w:space="0" w:color="auto"/>
              <w:bottom w:val="single" w:sz="4" w:space="0" w:color="auto"/>
              <w:right w:val="single" w:sz="4" w:space="0" w:color="auto"/>
            </w:tcBorders>
          </w:tcPr>
          <w:p w14:paraId="1184CDC4" w14:textId="77777777" w:rsidR="00A860A0" w:rsidRPr="00E5113D" w:rsidRDefault="00000000" w:rsidP="003E3A26">
            <w:pPr>
              <w:rPr>
                <w:rFonts w:eastAsia="Calibri"/>
                <w:b/>
                <w:sz w:val="20"/>
                <w:lang w:val="en-US"/>
              </w:rPr>
            </w:pPr>
            <w:r w:rsidRPr="00E5113D">
              <w:rPr>
                <w:rFonts w:eastAsia="Calibri"/>
                <w:b/>
                <w:sz w:val="20"/>
                <w:lang w:val="en-US"/>
              </w:rPr>
              <w:t>General</w:t>
            </w:r>
          </w:p>
        </w:tc>
      </w:tr>
      <w:tr w:rsidR="009838DF" w14:paraId="2BC82527" w14:textId="77777777" w:rsidTr="003E3A26">
        <w:trPr>
          <w:cantSplit/>
        </w:trPr>
        <w:tc>
          <w:tcPr>
            <w:tcW w:w="5000" w:type="pct"/>
            <w:gridSpan w:val="7"/>
            <w:tcBorders>
              <w:top w:val="single" w:sz="4" w:space="0" w:color="auto"/>
              <w:left w:val="single" w:sz="4" w:space="0" w:color="auto"/>
              <w:bottom w:val="single" w:sz="4" w:space="0" w:color="auto"/>
              <w:right w:val="single" w:sz="4" w:space="0" w:color="auto"/>
            </w:tcBorders>
            <w:shd w:val="pct15" w:color="auto" w:fill="auto"/>
          </w:tcPr>
          <w:p w14:paraId="7918141A" w14:textId="77777777" w:rsidR="00A860A0" w:rsidRPr="00E5113D" w:rsidRDefault="00000000" w:rsidP="003E3A26">
            <w:pPr>
              <w:rPr>
                <w:rFonts w:eastAsia="Calibri"/>
                <w:sz w:val="20"/>
                <w:lang w:val="en-US"/>
              </w:rPr>
            </w:pPr>
            <w:proofErr w:type="spellStart"/>
            <w:r w:rsidRPr="00E5113D">
              <w:rPr>
                <w:rFonts w:eastAsia="Calibri"/>
                <w:sz w:val="20"/>
                <w:lang w:val="en-US"/>
              </w:rPr>
              <w:t>Ultra high</w:t>
            </w:r>
            <w:proofErr w:type="spellEnd"/>
            <w:r w:rsidRPr="00E5113D">
              <w:rPr>
                <w:rFonts w:eastAsia="Calibri"/>
                <w:sz w:val="20"/>
                <w:lang w:val="en-US"/>
              </w:rPr>
              <w:t xml:space="preserve"> build epoxy for coating new piles, and other surfaces in underwater or splash zone environment.</w:t>
            </w:r>
          </w:p>
        </w:tc>
      </w:tr>
      <w:tr w:rsidR="009838DF" w14:paraId="7518DCA3" w14:textId="77777777" w:rsidTr="003E3A26">
        <w:trPr>
          <w:cantSplit/>
        </w:trPr>
        <w:tc>
          <w:tcPr>
            <w:tcW w:w="5000" w:type="pct"/>
            <w:gridSpan w:val="7"/>
            <w:tcBorders>
              <w:top w:val="single" w:sz="4" w:space="0" w:color="auto"/>
              <w:left w:val="single" w:sz="4" w:space="0" w:color="auto"/>
              <w:bottom w:val="single" w:sz="4" w:space="0" w:color="auto"/>
              <w:right w:val="single" w:sz="4" w:space="0" w:color="auto"/>
            </w:tcBorders>
          </w:tcPr>
          <w:p w14:paraId="38461ED0" w14:textId="77777777" w:rsidR="00A860A0" w:rsidRPr="00E5113D" w:rsidRDefault="00A860A0" w:rsidP="003E3A26">
            <w:pPr>
              <w:rPr>
                <w:rFonts w:eastAsia="Calibri"/>
                <w:sz w:val="20"/>
                <w:lang w:val="en-US"/>
              </w:rPr>
            </w:pPr>
          </w:p>
        </w:tc>
      </w:tr>
      <w:tr w:rsidR="009838DF" w14:paraId="74D9EF5B" w14:textId="77777777" w:rsidTr="003E3A26">
        <w:trPr>
          <w:cantSplit/>
        </w:trPr>
        <w:tc>
          <w:tcPr>
            <w:tcW w:w="5000" w:type="pct"/>
            <w:gridSpan w:val="7"/>
            <w:tcBorders>
              <w:top w:val="single" w:sz="4" w:space="0" w:color="auto"/>
              <w:left w:val="single" w:sz="4" w:space="0" w:color="auto"/>
              <w:bottom w:val="single" w:sz="4" w:space="0" w:color="auto"/>
              <w:right w:val="single" w:sz="4" w:space="0" w:color="auto"/>
            </w:tcBorders>
          </w:tcPr>
          <w:p w14:paraId="55D55991" w14:textId="77777777" w:rsidR="00A860A0" w:rsidRPr="00E5113D" w:rsidRDefault="00000000" w:rsidP="003E3A26">
            <w:pPr>
              <w:rPr>
                <w:rFonts w:eastAsia="Calibri"/>
                <w:b/>
                <w:sz w:val="20"/>
                <w:lang w:val="en-US"/>
              </w:rPr>
            </w:pPr>
            <w:r w:rsidRPr="00E5113D">
              <w:rPr>
                <w:rFonts w:eastAsia="Calibri"/>
                <w:b/>
                <w:sz w:val="20"/>
                <w:lang w:val="en-US"/>
              </w:rPr>
              <w:t>Areas</w:t>
            </w:r>
          </w:p>
        </w:tc>
      </w:tr>
      <w:tr w:rsidR="009838DF" w14:paraId="5D439CFC" w14:textId="77777777" w:rsidTr="003E3A26">
        <w:trPr>
          <w:cantSplit/>
        </w:trPr>
        <w:tc>
          <w:tcPr>
            <w:tcW w:w="5000" w:type="pct"/>
            <w:gridSpan w:val="7"/>
            <w:tcBorders>
              <w:top w:val="single" w:sz="4" w:space="0" w:color="auto"/>
              <w:left w:val="single" w:sz="4" w:space="0" w:color="auto"/>
              <w:bottom w:val="single" w:sz="4" w:space="0" w:color="auto"/>
              <w:right w:val="single" w:sz="4" w:space="0" w:color="auto"/>
            </w:tcBorders>
          </w:tcPr>
          <w:p w14:paraId="67C07489" w14:textId="77777777" w:rsidR="00A860A0" w:rsidRPr="00E5113D" w:rsidRDefault="00000000" w:rsidP="003E3A26">
            <w:pPr>
              <w:rPr>
                <w:rFonts w:eastAsia="Calibri"/>
                <w:sz w:val="20"/>
                <w:lang w:val="en-US"/>
              </w:rPr>
            </w:pPr>
            <w:r w:rsidRPr="00E5113D">
              <w:rPr>
                <w:rFonts w:eastAsia="Calibri"/>
                <w:sz w:val="20"/>
                <w:lang w:val="en-US"/>
              </w:rPr>
              <w:t>Underwater &amp; splash zone</w:t>
            </w:r>
          </w:p>
        </w:tc>
      </w:tr>
      <w:tr w:rsidR="009838DF" w14:paraId="0AB1AE40" w14:textId="77777777" w:rsidTr="003E3A26">
        <w:trPr>
          <w:cantSplit/>
        </w:trPr>
        <w:tc>
          <w:tcPr>
            <w:tcW w:w="5000" w:type="pct"/>
            <w:gridSpan w:val="7"/>
            <w:tcBorders>
              <w:top w:val="single" w:sz="4" w:space="0" w:color="auto"/>
              <w:left w:val="single" w:sz="4" w:space="0" w:color="auto"/>
              <w:bottom w:val="single" w:sz="4" w:space="0" w:color="auto"/>
              <w:right w:val="single" w:sz="4" w:space="0" w:color="auto"/>
            </w:tcBorders>
          </w:tcPr>
          <w:p w14:paraId="05EA5AFF" w14:textId="77777777" w:rsidR="00A860A0" w:rsidRPr="00E5113D" w:rsidRDefault="00A860A0" w:rsidP="003E3A26">
            <w:pPr>
              <w:rPr>
                <w:rFonts w:eastAsia="Calibri"/>
                <w:sz w:val="20"/>
                <w:lang w:val="en-US"/>
              </w:rPr>
            </w:pPr>
          </w:p>
        </w:tc>
      </w:tr>
      <w:tr w:rsidR="009838DF" w14:paraId="24BCA230" w14:textId="77777777" w:rsidTr="003E3A26">
        <w:trPr>
          <w:cantSplit/>
        </w:trPr>
        <w:tc>
          <w:tcPr>
            <w:tcW w:w="5000" w:type="pct"/>
            <w:gridSpan w:val="7"/>
            <w:tcBorders>
              <w:top w:val="single" w:sz="4" w:space="0" w:color="auto"/>
              <w:left w:val="single" w:sz="4" w:space="0" w:color="auto"/>
              <w:bottom w:val="single" w:sz="4" w:space="0" w:color="auto"/>
              <w:right w:val="single" w:sz="4" w:space="0" w:color="auto"/>
            </w:tcBorders>
          </w:tcPr>
          <w:p w14:paraId="5D7676E9" w14:textId="77777777" w:rsidR="00A860A0" w:rsidRPr="00E5113D" w:rsidRDefault="00000000" w:rsidP="003E3A26">
            <w:pPr>
              <w:rPr>
                <w:rFonts w:eastAsia="Calibri"/>
                <w:b/>
                <w:sz w:val="20"/>
                <w:lang w:val="en-US"/>
              </w:rPr>
            </w:pPr>
            <w:r w:rsidRPr="00E5113D">
              <w:rPr>
                <w:rFonts w:eastAsia="Calibri"/>
                <w:b/>
                <w:sz w:val="20"/>
                <w:lang w:val="en-US"/>
              </w:rPr>
              <w:t>Surface Preparation</w:t>
            </w:r>
          </w:p>
        </w:tc>
      </w:tr>
      <w:tr w:rsidR="009838DF" w14:paraId="16B45C54" w14:textId="77777777" w:rsidTr="003E3A26">
        <w:trPr>
          <w:cantSplit/>
        </w:trPr>
        <w:tc>
          <w:tcPr>
            <w:tcW w:w="5000" w:type="pct"/>
            <w:gridSpan w:val="7"/>
            <w:tcBorders>
              <w:top w:val="single" w:sz="4" w:space="0" w:color="auto"/>
              <w:left w:val="single" w:sz="4" w:space="0" w:color="auto"/>
              <w:bottom w:val="single" w:sz="4" w:space="0" w:color="auto"/>
              <w:right w:val="single" w:sz="4" w:space="0" w:color="auto"/>
            </w:tcBorders>
          </w:tcPr>
          <w:p w14:paraId="73A6C13C" w14:textId="77777777" w:rsidR="00A860A0" w:rsidRPr="00E5113D" w:rsidRDefault="00000000" w:rsidP="003E3A26">
            <w:pPr>
              <w:rPr>
                <w:rFonts w:eastAsia="Calibri"/>
                <w:sz w:val="20"/>
                <w:lang w:val="en-US"/>
              </w:rPr>
            </w:pPr>
            <w:r w:rsidRPr="00E5113D">
              <w:rPr>
                <w:rFonts w:eastAsia="Calibri"/>
                <w:sz w:val="20"/>
                <w:lang w:val="en-US"/>
              </w:rPr>
              <w:t>Abrasive blast clean to remove all corrosion products and/or previous coatings.</w:t>
            </w:r>
            <w:r>
              <w:rPr>
                <w:rFonts w:eastAsia="Calibri"/>
                <w:sz w:val="20"/>
                <w:lang w:val="en-US"/>
              </w:rPr>
              <w:t xml:space="preserve"> </w:t>
            </w:r>
            <w:r w:rsidRPr="00E5113D">
              <w:rPr>
                <w:rFonts w:eastAsia="Calibri"/>
                <w:sz w:val="20"/>
                <w:lang w:val="en-US"/>
              </w:rPr>
              <w:t>Bevel all edges.</w:t>
            </w:r>
          </w:p>
          <w:p w14:paraId="5F5004AB" w14:textId="77777777" w:rsidR="00A860A0" w:rsidRPr="00E5113D" w:rsidRDefault="00000000" w:rsidP="003E3A26">
            <w:pPr>
              <w:rPr>
                <w:rFonts w:eastAsia="Calibri"/>
                <w:sz w:val="20"/>
                <w:lang w:val="en-US"/>
              </w:rPr>
            </w:pPr>
            <w:r w:rsidRPr="00E5113D">
              <w:rPr>
                <w:rFonts w:eastAsia="Calibri"/>
                <w:sz w:val="20"/>
                <w:lang w:val="en-US"/>
              </w:rPr>
              <w:t>Surface shall be high pressure water blasted at a minimum pressure of 3,000 psi then tested to ensure free from soluble salts (see Clause 6).</w:t>
            </w:r>
          </w:p>
          <w:p w14:paraId="1BD0074A" w14:textId="77777777" w:rsidR="00A860A0" w:rsidRPr="00E5113D" w:rsidRDefault="00000000" w:rsidP="003E3A26">
            <w:pPr>
              <w:rPr>
                <w:rFonts w:eastAsia="Calibri"/>
                <w:sz w:val="20"/>
                <w:lang w:val="en-US"/>
              </w:rPr>
            </w:pPr>
            <w:r w:rsidRPr="00E5113D">
              <w:rPr>
                <w:rFonts w:eastAsia="Calibri"/>
                <w:sz w:val="20"/>
                <w:lang w:val="en-US"/>
              </w:rPr>
              <w:t>Abrasive blast clean to AS 1627.4 Class 2½     75-100µm (angular profile)</w:t>
            </w:r>
          </w:p>
        </w:tc>
      </w:tr>
      <w:tr w:rsidR="009838DF" w14:paraId="57A8F5F0" w14:textId="77777777" w:rsidTr="003E3A26">
        <w:trPr>
          <w:cantSplit/>
        </w:trPr>
        <w:tc>
          <w:tcPr>
            <w:tcW w:w="5000" w:type="pct"/>
            <w:gridSpan w:val="7"/>
            <w:tcBorders>
              <w:top w:val="single" w:sz="4" w:space="0" w:color="auto"/>
              <w:left w:val="single" w:sz="4" w:space="0" w:color="auto"/>
              <w:bottom w:val="single" w:sz="4" w:space="0" w:color="auto"/>
              <w:right w:val="single" w:sz="4" w:space="0" w:color="auto"/>
            </w:tcBorders>
          </w:tcPr>
          <w:p w14:paraId="2046D012" w14:textId="77777777" w:rsidR="00A860A0" w:rsidRPr="00E5113D" w:rsidRDefault="00A860A0" w:rsidP="003E3A26">
            <w:pPr>
              <w:rPr>
                <w:rFonts w:eastAsia="Calibri"/>
                <w:sz w:val="20"/>
                <w:lang w:val="en-US"/>
              </w:rPr>
            </w:pPr>
          </w:p>
        </w:tc>
      </w:tr>
      <w:tr w:rsidR="009838DF" w14:paraId="19D44020" w14:textId="77777777" w:rsidTr="003E3A26">
        <w:trPr>
          <w:cantSplit/>
        </w:trPr>
        <w:tc>
          <w:tcPr>
            <w:tcW w:w="5000" w:type="pct"/>
            <w:gridSpan w:val="7"/>
            <w:tcBorders>
              <w:top w:val="single" w:sz="4" w:space="0" w:color="auto"/>
              <w:left w:val="single" w:sz="4" w:space="0" w:color="auto"/>
              <w:bottom w:val="single" w:sz="4" w:space="0" w:color="auto"/>
              <w:right w:val="single" w:sz="4" w:space="0" w:color="auto"/>
            </w:tcBorders>
          </w:tcPr>
          <w:p w14:paraId="07EFE942" w14:textId="77777777" w:rsidR="00A860A0" w:rsidRPr="00E5113D" w:rsidRDefault="00000000" w:rsidP="003E3A26">
            <w:pPr>
              <w:rPr>
                <w:rFonts w:eastAsia="Calibri"/>
                <w:b/>
                <w:sz w:val="20"/>
                <w:lang w:val="en-US"/>
              </w:rPr>
            </w:pPr>
            <w:r w:rsidRPr="00E5113D">
              <w:rPr>
                <w:rFonts w:eastAsia="Calibri"/>
                <w:b/>
                <w:sz w:val="20"/>
                <w:lang w:val="en-US"/>
              </w:rPr>
              <w:t>Protective Coating System as per AS 2312</w:t>
            </w:r>
          </w:p>
        </w:tc>
      </w:tr>
      <w:tr w:rsidR="009838DF" w14:paraId="0A6F2B4A" w14:textId="77777777" w:rsidTr="003E3A26">
        <w:trPr>
          <w:cantSplit/>
        </w:trPr>
        <w:tc>
          <w:tcPr>
            <w:tcW w:w="630" w:type="pct"/>
            <w:tcBorders>
              <w:top w:val="single" w:sz="4" w:space="0" w:color="auto"/>
              <w:left w:val="single" w:sz="4" w:space="0" w:color="auto"/>
              <w:bottom w:val="single" w:sz="4" w:space="0" w:color="auto"/>
              <w:right w:val="single" w:sz="4" w:space="0" w:color="auto"/>
            </w:tcBorders>
            <w:vAlign w:val="center"/>
            <w:hideMark/>
          </w:tcPr>
          <w:p w14:paraId="7EACD979" w14:textId="77777777" w:rsidR="00A860A0" w:rsidRPr="00E5113D" w:rsidRDefault="00A860A0" w:rsidP="003E3A26">
            <w:pPr>
              <w:rPr>
                <w:rFonts w:eastAsia="Calibri"/>
                <w:b/>
                <w:sz w:val="20"/>
                <w:lang w:val="en-US"/>
              </w:rPr>
            </w:pPr>
          </w:p>
        </w:tc>
        <w:tc>
          <w:tcPr>
            <w:tcW w:w="594" w:type="pct"/>
            <w:tcBorders>
              <w:top w:val="single" w:sz="4" w:space="0" w:color="auto"/>
              <w:left w:val="single" w:sz="4" w:space="0" w:color="auto"/>
              <w:bottom w:val="single" w:sz="4" w:space="0" w:color="auto"/>
              <w:right w:val="single" w:sz="4" w:space="0" w:color="auto"/>
            </w:tcBorders>
            <w:vAlign w:val="center"/>
            <w:hideMark/>
          </w:tcPr>
          <w:p w14:paraId="481FEC98" w14:textId="77777777" w:rsidR="00A860A0" w:rsidRPr="00E5113D" w:rsidRDefault="00000000" w:rsidP="003E3A26">
            <w:pPr>
              <w:rPr>
                <w:rFonts w:eastAsia="Calibri"/>
                <w:b/>
                <w:sz w:val="20"/>
                <w:lang w:val="en-US"/>
              </w:rPr>
            </w:pPr>
            <w:r w:rsidRPr="00E5113D">
              <w:rPr>
                <w:rFonts w:eastAsia="Calibri"/>
                <w:b/>
                <w:sz w:val="20"/>
                <w:lang w:val="en-US"/>
              </w:rPr>
              <w:t>DFT in µ</w:t>
            </w:r>
          </w:p>
        </w:tc>
        <w:tc>
          <w:tcPr>
            <w:tcW w:w="601" w:type="pct"/>
            <w:tcBorders>
              <w:top w:val="single" w:sz="4" w:space="0" w:color="auto"/>
              <w:left w:val="single" w:sz="4" w:space="0" w:color="auto"/>
              <w:bottom w:val="single" w:sz="4" w:space="0" w:color="auto"/>
              <w:right w:val="single" w:sz="4" w:space="0" w:color="auto"/>
            </w:tcBorders>
            <w:vAlign w:val="center"/>
            <w:hideMark/>
          </w:tcPr>
          <w:p w14:paraId="0BC463F4" w14:textId="77777777" w:rsidR="00A860A0" w:rsidRPr="00E5113D" w:rsidRDefault="00000000" w:rsidP="003E3A26">
            <w:pPr>
              <w:rPr>
                <w:rFonts w:eastAsia="Calibri"/>
                <w:b/>
                <w:sz w:val="20"/>
                <w:lang w:val="en-US"/>
              </w:rPr>
            </w:pPr>
            <w:r w:rsidRPr="00E5113D">
              <w:rPr>
                <w:rFonts w:eastAsia="Calibri"/>
                <w:b/>
                <w:sz w:val="20"/>
                <w:lang w:val="en-US"/>
              </w:rPr>
              <w:t>Int’l Paints</w:t>
            </w:r>
          </w:p>
        </w:tc>
        <w:tc>
          <w:tcPr>
            <w:tcW w:w="603" w:type="pct"/>
            <w:tcBorders>
              <w:top w:val="single" w:sz="4" w:space="0" w:color="auto"/>
              <w:left w:val="single" w:sz="4" w:space="0" w:color="auto"/>
              <w:bottom w:val="single" w:sz="4" w:space="0" w:color="auto"/>
              <w:right w:val="single" w:sz="4" w:space="0" w:color="auto"/>
            </w:tcBorders>
            <w:vAlign w:val="center"/>
            <w:hideMark/>
          </w:tcPr>
          <w:p w14:paraId="083B4E3A" w14:textId="77777777" w:rsidR="00A860A0" w:rsidRPr="00E5113D" w:rsidRDefault="00000000" w:rsidP="003E3A26">
            <w:pPr>
              <w:rPr>
                <w:rFonts w:eastAsia="Calibri"/>
                <w:b/>
                <w:sz w:val="20"/>
                <w:lang w:val="en-US"/>
              </w:rPr>
            </w:pPr>
            <w:r w:rsidRPr="00E5113D">
              <w:rPr>
                <w:rFonts w:eastAsia="Calibri"/>
                <w:b/>
                <w:sz w:val="20"/>
                <w:lang w:val="en-US"/>
              </w:rPr>
              <w:t>Dulux</w:t>
            </w:r>
          </w:p>
        </w:tc>
        <w:tc>
          <w:tcPr>
            <w:tcW w:w="500" w:type="pct"/>
            <w:tcBorders>
              <w:top w:val="single" w:sz="4" w:space="0" w:color="auto"/>
              <w:left w:val="single" w:sz="4" w:space="0" w:color="auto"/>
              <w:bottom w:val="single" w:sz="4" w:space="0" w:color="auto"/>
              <w:right w:val="single" w:sz="4" w:space="0" w:color="auto"/>
            </w:tcBorders>
            <w:vAlign w:val="center"/>
            <w:hideMark/>
          </w:tcPr>
          <w:p w14:paraId="6634BE97" w14:textId="77777777" w:rsidR="00A860A0" w:rsidRPr="00E5113D" w:rsidRDefault="00000000" w:rsidP="003E3A26">
            <w:pPr>
              <w:rPr>
                <w:rFonts w:eastAsia="Calibri"/>
                <w:b/>
                <w:sz w:val="20"/>
                <w:lang w:val="en-US"/>
              </w:rPr>
            </w:pPr>
            <w:r w:rsidRPr="00E5113D">
              <w:rPr>
                <w:rFonts w:eastAsia="Calibri"/>
                <w:b/>
                <w:sz w:val="20"/>
                <w:lang w:val="en-US"/>
              </w:rPr>
              <w:t>Jotun</w:t>
            </w:r>
          </w:p>
        </w:tc>
        <w:tc>
          <w:tcPr>
            <w:tcW w:w="832" w:type="pct"/>
            <w:tcBorders>
              <w:top w:val="single" w:sz="4" w:space="0" w:color="auto"/>
              <w:left w:val="single" w:sz="4" w:space="0" w:color="auto"/>
              <w:bottom w:val="single" w:sz="4" w:space="0" w:color="auto"/>
              <w:right w:val="single" w:sz="4" w:space="0" w:color="auto"/>
            </w:tcBorders>
            <w:vAlign w:val="center"/>
          </w:tcPr>
          <w:p w14:paraId="1080978D" w14:textId="77777777" w:rsidR="00A860A0" w:rsidRPr="00E5113D" w:rsidRDefault="00000000" w:rsidP="003E3A26">
            <w:pPr>
              <w:rPr>
                <w:rFonts w:eastAsia="Calibri"/>
                <w:b/>
                <w:sz w:val="20"/>
                <w:lang w:val="en-US"/>
              </w:rPr>
            </w:pPr>
            <w:r w:rsidRPr="00E5113D">
              <w:rPr>
                <w:rFonts w:eastAsia="Calibri"/>
                <w:b/>
                <w:sz w:val="20"/>
                <w:lang w:val="en-US"/>
              </w:rPr>
              <w:t>PPG</w:t>
            </w:r>
          </w:p>
        </w:tc>
        <w:tc>
          <w:tcPr>
            <w:tcW w:w="1240" w:type="pct"/>
            <w:tcBorders>
              <w:top w:val="single" w:sz="4" w:space="0" w:color="auto"/>
              <w:left w:val="single" w:sz="4" w:space="0" w:color="auto"/>
              <w:bottom w:val="single" w:sz="4" w:space="0" w:color="auto"/>
              <w:right w:val="single" w:sz="4" w:space="0" w:color="auto"/>
            </w:tcBorders>
            <w:vAlign w:val="center"/>
          </w:tcPr>
          <w:p w14:paraId="3042B6E5" w14:textId="77777777" w:rsidR="00A860A0" w:rsidRPr="00E5113D" w:rsidRDefault="00000000" w:rsidP="003E3A26">
            <w:pPr>
              <w:rPr>
                <w:rFonts w:eastAsia="Calibri"/>
                <w:b/>
                <w:sz w:val="20"/>
                <w:lang w:val="en-US"/>
              </w:rPr>
            </w:pPr>
            <w:r w:rsidRPr="00E5113D">
              <w:rPr>
                <w:rFonts w:eastAsia="Calibri"/>
                <w:b/>
                <w:sz w:val="20"/>
                <w:lang w:val="en-US"/>
              </w:rPr>
              <w:t>Hempel</w:t>
            </w:r>
            <w:r>
              <w:rPr>
                <w:rFonts w:eastAsia="Calibri"/>
                <w:b/>
                <w:sz w:val="20"/>
                <w:lang w:val="en-US"/>
              </w:rPr>
              <w:t>/ Wattyl</w:t>
            </w:r>
          </w:p>
        </w:tc>
      </w:tr>
      <w:tr w:rsidR="009838DF" w14:paraId="51E59590" w14:textId="77777777" w:rsidTr="003E3A26">
        <w:trPr>
          <w:cantSplit/>
        </w:trPr>
        <w:tc>
          <w:tcPr>
            <w:tcW w:w="5000" w:type="pct"/>
            <w:gridSpan w:val="7"/>
            <w:tcBorders>
              <w:top w:val="single" w:sz="4" w:space="0" w:color="auto"/>
              <w:left w:val="single" w:sz="4" w:space="0" w:color="auto"/>
              <w:bottom w:val="single" w:sz="4" w:space="0" w:color="auto"/>
              <w:right w:val="single" w:sz="4" w:space="0" w:color="auto"/>
            </w:tcBorders>
            <w:vAlign w:val="center"/>
          </w:tcPr>
          <w:p w14:paraId="65DC5CEB" w14:textId="77777777" w:rsidR="00A860A0" w:rsidRPr="00E5113D" w:rsidRDefault="00000000" w:rsidP="003E3A26">
            <w:pPr>
              <w:rPr>
                <w:rFonts w:eastAsia="Calibri"/>
                <w:b/>
                <w:sz w:val="20"/>
                <w:lang w:val="en-US"/>
              </w:rPr>
            </w:pPr>
            <w:r w:rsidRPr="00E5113D">
              <w:rPr>
                <w:rFonts w:eastAsia="Calibri"/>
                <w:b/>
                <w:sz w:val="20"/>
                <w:lang w:val="en-US"/>
              </w:rPr>
              <w:t>1st Coat</w:t>
            </w:r>
          </w:p>
        </w:tc>
      </w:tr>
      <w:tr w:rsidR="009838DF" w14:paraId="21865592" w14:textId="77777777" w:rsidTr="003E3A26">
        <w:trPr>
          <w:cantSplit/>
        </w:trPr>
        <w:tc>
          <w:tcPr>
            <w:tcW w:w="630" w:type="pct"/>
            <w:tcBorders>
              <w:top w:val="single" w:sz="4" w:space="0" w:color="auto"/>
              <w:left w:val="single" w:sz="4" w:space="0" w:color="auto"/>
              <w:bottom w:val="single" w:sz="4" w:space="0" w:color="auto"/>
              <w:right w:val="single" w:sz="4" w:space="0" w:color="auto"/>
            </w:tcBorders>
            <w:vAlign w:val="center"/>
            <w:hideMark/>
          </w:tcPr>
          <w:p w14:paraId="6FA78841" w14:textId="77777777" w:rsidR="00A860A0" w:rsidRPr="00E5113D" w:rsidRDefault="00000000" w:rsidP="003E3A26">
            <w:pPr>
              <w:rPr>
                <w:rFonts w:eastAsia="Calibri"/>
                <w:sz w:val="20"/>
                <w:lang w:val="en-US"/>
              </w:rPr>
            </w:pPr>
            <w:r w:rsidRPr="00E5113D">
              <w:rPr>
                <w:rFonts w:eastAsia="Calibri"/>
                <w:sz w:val="20"/>
                <w:lang w:val="en-US"/>
              </w:rPr>
              <w:t>Primer Holding Primer (if required)</w:t>
            </w:r>
          </w:p>
        </w:tc>
        <w:tc>
          <w:tcPr>
            <w:tcW w:w="594" w:type="pct"/>
            <w:tcBorders>
              <w:top w:val="single" w:sz="4" w:space="0" w:color="auto"/>
              <w:left w:val="single" w:sz="4" w:space="0" w:color="auto"/>
              <w:bottom w:val="single" w:sz="4" w:space="0" w:color="auto"/>
              <w:right w:val="single" w:sz="4" w:space="0" w:color="auto"/>
            </w:tcBorders>
            <w:vAlign w:val="center"/>
            <w:hideMark/>
          </w:tcPr>
          <w:p w14:paraId="092328BE" w14:textId="77777777" w:rsidR="00A860A0" w:rsidRPr="00E5113D" w:rsidRDefault="00000000" w:rsidP="003E3A26">
            <w:pPr>
              <w:jc w:val="center"/>
              <w:rPr>
                <w:rFonts w:eastAsia="Calibri"/>
                <w:sz w:val="20"/>
                <w:lang w:val="en-US"/>
              </w:rPr>
            </w:pPr>
            <w:r w:rsidRPr="00E5113D">
              <w:rPr>
                <w:rFonts w:eastAsia="Calibri"/>
                <w:sz w:val="20"/>
                <w:lang w:val="en-US"/>
              </w:rPr>
              <w:t>30-50</w:t>
            </w:r>
          </w:p>
        </w:tc>
        <w:tc>
          <w:tcPr>
            <w:tcW w:w="601" w:type="pct"/>
            <w:tcBorders>
              <w:top w:val="single" w:sz="4" w:space="0" w:color="auto"/>
              <w:left w:val="single" w:sz="4" w:space="0" w:color="auto"/>
              <w:bottom w:val="single" w:sz="4" w:space="0" w:color="auto"/>
              <w:right w:val="single" w:sz="4" w:space="0" w:color="auto"/>
            </w:tcBorders>
            <w:vAlign w:val="center"/>
            <w:hideMark/>
          </w:tcPr>
          <w:p w14:paraId="24DEAFB5" w14:textId="77777777" w:rsidR="00A860A0" w:rsidRPr="00E5113D" w:rsidRDefault="00000000" w:rsidP="003E3A26">
            <w:pPr>
              <w:jc w:val="center"/>
              <w:rPr>
                <w:rFonts w:eastAsia="Calibri"/>
                <w:sz w:val="20"/>
                <w:lang w:val="en-US"/>
              </w:rPr>
            </w:pPr>
            <w:r w:rsidRPr="00E5113D">
              <w:rPr>
                <w:rFonts w:eastAsia="Calibri"/>
                <w:sz w:val="20"/>
                <w:lang w:val="en-US"/>
              </w:rPr>
              <w:t xml:space="preserve">Interline </w:t>
            </w:r>
            <w:r w:rsidRPr="00E5113D">
              <w:rPr>
                <w:rFonts w:eastAsia="Calibri"/>
                <w:sz w:val="20"/>
                <w:lang w:val="en-US"/>
              </w:rPr>
              <w:br/>
              <w:t>982</w:t>
            </w:r>
          </w:p>
        </w:tc>
        <w:tc>
          <w:tcPr>
            <w:tcW w:w="603" w:type="pct"/>
            <w:tcBorders>
              <w:top w:val="single" w:sz="4" w:space="0" w:color="auto"/>
              <w:left w:val="single" w:sz="4" w:space="0" w:color="auto"/>
              <w:bottom w:val="single" w:sz="4" w:space="0" w:color="auto"/>
              <w:right w:val="single" w:sz="4" w:space="0" w:color="auto"/>
            </w:tcBorders>
            <w:vAlign w:val="center"/>
            <w:hideMark/>
          </w:tcPr>
          <w:p w14:paraId="0E076C74" w14:textId="77777777" w:rsidR="00A860A0" w:rsidRPr="00E5113D" w:rsidRDefault="00000000" w:rsidP="003E3A26">
            <w:pPr>
              <w:jc w:val="center"/>
              <w:rPr>
                <w:rFonts w:eastAsia="Calibri"/>
                <w:sz w:val="20"/>
                <w:lang w:val="en-US"/>
              </w:rPr>
            </w:pPr>
            <w:proofErr w:type="spellStart"/>
            <w:r w:rsidRPr="00E5113D">
              <w:rPr>
                <w:rFonts w:eastAsia="Calibri"/>
                <w:sz w:val="20"/>
                <w:lang w:val="en-US"/>
              </w:rPr>
              <w:t>Luxepoxy</w:t>
            </w:r>
            <w:proofErr w:type="spellEnd"/>
            <w:r w:rsidRPr="00E5113D">
              <w:rPr>
                <w:rFonts w:eastAsia="Calibri"/>
                <w:sz w:val="20"/>
                <w:lang w:val="en-US"/>
              </w:rPr>
              <w:t xml:space="preserve"> </w:t>
            </w:r>
            <w:r w:rsidRPr="00E5113D">
              <w:rPr>
                <w:rFonts w:eastAsia="Calibri"/>
                <w:sz w:val="20"/>
                <w:lang w:val="en-US"/>
              </w:rPr>
              <w:br/>
              <w:t>66</w:t>
            </w:r>
          </w:p>
        </w:tc>
        <w:tc>
          <w:tcPr>
            <w:tcW w:w="500" w:type="pct"/>
            <w:tcBorders>
              <w:top w:val="single" w:sz="4" w:space="0" w:color="auto"/>
              <w:left w:val="single" w:sz="4" w:space="0" w:color="auto"/>
              <w:bottom w:val="single" w:sz="4" w:space="0" w:color="auto"/>
              <w:right w:val="single" w:sz="4" w:space="0" w:color="auto"/>
            </w:tcBorders>
            <w:vAlign w:val="center"/>
            <w:hideMark/>
          </w:tcPr>
          <w:p w14:paraId="4DD84C5F" w14:textId="77777777" w:rsidR="00A860A0" w:rsidRPr="00E5113D" w:rsidRDefault="00000000" w:rsidP="003E3A26">
            <w:pPr>
              <w:jc w:val="center"/>
              <w:rPr>
                <w:rFonts w:eastAsia="Calibri"/>
                <w:sz w:val="20"/>
                <w:lang w:val="en-US"/>
              </w:rPr>
            </w:pPr>
            <w:r w:rsidRPr="00E5113D">
              <w:rPr>
                <w:rFonts w:eastAsia="Calibri"/>
                <w:sz w:val="20"/>
                <w:lang w:val="en-US"/>
              </w:rPr>
              <w:t>N/A</w:t>
            </w:r>
          </w:p>
        </w:tc>
        <w:tc>
          <w:tcPr>
            <w:tcW w:w="832" w:type="pct"/>
            <w:tcBorders>
              <w:top w:val="single" w:sz="4" w:space="0" w:color="auto"/>
              <w:left w:val="single" w:sz="4" w:space="0" w:color="auto"/>
              <w:bottom w:val="single" w:sz="4" w:space="0" w:color="auto"/>
              <w:right w:val="single" w:sz="4" w:space="0" w:color="auto"/>
            </w:tcBorders>
            <w:vAlign w:val="center"/>
          </w:tcPr>
          <w:p w14:paraId="7DF6B51F" w14:textId="77777777" w:rsidR="00A860A0" w:rsidRPr="00E5113D" w:rsidRDefault="00000000" w:rsidP="003E3A26">
            <w:pPr>
              <w:jc w:val="center"/>
              <w:rPr>
                <w:rFonts w:eastAsia="Calibri"/>
                <w:sz w:val="20"/>
                <w:lang w:val="en-US"/>
              </w:rPr>
            </w:pPr>
            <w:proofErr w:type="spellStart"/>
            <w:r w:rsidRPr="00E5113D">
              <w:rPr>
                <w:rFonts w:eastAsia="Calibri"/>
                <w:sz w:val="20"/>
                <w:lang w:val="en-US"/>
              </w:rPr>
              <w:t>Sigmacover</w:t>
            </w:r>
            <w:proofErr w:type="spellEnd"/>
            <w:r w:rsidRPr="00E5113D">
              <w:rPr>
                <w:rFonts w:eastAsia="Calibri"/>
                <w:sz w:val="20"/>
                <w:lang w:val="en-US"/>
              </w:rPr>
              <w:br/>
              <w:t xml:space="preserve"> 280LT</w:t>
            </w:r>
          </w:p>
        </w:tc>
        <w:tc>
          <w:tcPr>
            <w:tcW w:w="1240" w:type="pct"/>
            <w:tcBorders>
              <w:top w:val="single" w:sz="4" w:space="0" w:color="auto"/>
              <w:left w:val="single" w:sz="4" w:space="0" w:color="auto"/>
              <w:bottom w:val="single" w:sz="4" w:space="0" w:color="auto"/>
              <w:right w:val="single" w:sz="4" w:space="0" w:color="auto"/>
            </w:tcBorders>
            <w:vAlign w:val="center"/>
          </w:tcPr>
          <w:p w14:paraId="7C8F5394" w14:textId="77777777" w:rsidR="00A860A0" w:rsidRPr="00E5113D" w:rsidRDefault="00000000" w:rsidP="003E3A26">
            <w:pPr>
              <w:jc w:val="center"/>
              <w:rPr>
                <w:rFonts w:eastAsia="Calibri"/>
                <w:sz w:val="20"/>
                <w:lang w:val="en-US"/>
              </w:rPr>
            </w:pPr>
            <w:proofErr w:type="spellStart"/>
            <w:r w:rsidRPr="00E5113D">
              <w:rPr>
                <w:rFonts w:eastAsia="Calibri"/>
                <w:sz w:val="20"/>
                <w:lang w:val="en-US"/>
              </w:rPr>
              <w:t>Hempadur</w:t>
            </w:r>
            <w:proofErr w:type="spellEnd"/>
            <w:r w:rsidRPr="00E5113D">
              <w:rPr>
                <w:rFonts w:eastAsia="Calibri"/>
                <w:sz w:val="20"/>
                <w:lang w:val="en-US"/>
              </w:rPr>
              <w:t xml:space="preserve"> 15590</w:t>
            </w:r>
          </w:p>
        </w:tc>
      </w:tr>
      <w:tr w:rsidR="009838DF" w14:paraId="04468A98" w14:textId="77777777" w:rsidTr="003E3A26">
        <w:trPr>
          <w:cantSplit/>
        </w:trPr>
        <w:tc>
          <w:tcPr>
            <w:tcW w:w="5000" w:type="pct"/>
            <w:gridSpan w:val="7"/>
            <w:tcBorders>
              <w:top w:val="single" w:sz="4" w:space="0" w:color="auto"/>
              <w:left w:val="single" w:sz="4" w:space="0" w:color="auto"/>
              <w:bottom w:val="single" w:sz="4" w:space="0" w:color="auto"/>
              <w:right w:val="single" w:sz="4" w:space="0" w:color="auto"/>
            </w:tcBorders>
            <w:vAlign w:val="center"/>
          </w:tcPr>
          <w:p w14:paraId="398D7ECE" w14:textId="77777777" w:rsidR="00A860A0" w:rsidRPr="00E5113D" w:rsidRDefault="00000000" w:rsidP="003E3A26">
            <w:pPr>
              <w:rPr>
                <w:rFonts w:eastAsia="Calibri"/>
                <w:sz w:val="20"/>
                <w:lang w:val="en-US"/>
              </w:rPr>
            </w:pPr>
            <w:r w:rsidRPr="00E5113D">
              <w:rPr>
                <w:rFonts w:eastAsia="Calibri"/>
                <w:b/>
                <w:sz w:val="20"/>
                <w:lang w:val="en-US"/>
              </w:rPr>
              <w:t>2</w:t>
            </w:r>
            <w:r w:rsidRPr="00E5113D">
              <w:rPr>
                <w:rFonts w:eastAsia="Calibri"/>
                <w:b/>
                <w:sz w:val="20"/>
                <w:vertAlign w:val="superscript"/>
                <w:lang w:val="en-US"/>
              </w:rPr>
              <w:t>nd</w:t>
            </w:r>
            <w:r w:rsidRPr="00E5113D">
              <w:rPr>
                <w:rFonts w:eastAsia="Calibri"/>
                <w:b/>
                <w:sz w:val="20"/>
                <w:lang w:val="en-US"/>
              </w:rPr>
              <w:t xml:space="preserve"> Coat</w:t>
            </w:r>
          </w:p>
        </w:tc>
      </w:tr>
      <w:tr w:rsidR="009838DF" w14:paraId="26608AF9" w14:textId="77777777" w:rsidTr="003E3A26">
        <w:trPr>
          <w:cantSplit/>
        </w:trPr>
        <w:tc>
          <w:tcPr>
            <w:tcW w:w="630" w:type="pct"/>
            <w:tcBorders>
              <w:top w:val="single" w:sz="4" w:space="0" w:color="auto"/>
              <w:left w:val="single" w:sz="4" w:space="0" w:color="auto"/>
              <w:bottom w:val="single" w:sz="4" w:space="0" w:color="auto"/>
              <w:right w:val="single" w:sz="4" w:space="0" w:color="auto"/>
            </w:tcBorders>
            <w:vAlign w:val="center"/>
          </w:tcPr>
          <w:p w14:paraId="213F8FF5" w14:textId="77777777" w:rsidR="00A860A0" w:rsidRPr="00E5113D" w:rsidRDefault="00000000" w:rsidP="003E3A26">
            <w:pPr>
              <w:rPr>
                <w:rFonts w:eastAsia="Calibri"/>
                <w:sz w:val="20"/>
                <w:lang w:val="en-US"/>
              </w:rPr>
            </w:pPr>
            <w:proofErr w:type="spellStart"/>
            <w:r w:rsidRPr="00E5113D">
              <w:rPr>
                <w:rFonts w:eastAsia="Calibri"/>
                <w:sz w:val="20"/>
                <w:lang w:val="en-US"/>
              </w:rPr>
              <w:t>Ultra High</w:t>
            </w:r>
            <w:proofErr w:type="spellEnd"/>
            <w:r w:rsidRPr="00E5113D">
              <w:rPr>
                <w:rFonts w:eastAsia="Calibri"/>
                <w:sz w:val="20"/>
                <w:lang w:val="en-US"/>
              </w:rPr>
              <w:t xml:space="preserve"> Build Epoxy</w:t>
            </w:r>
          </w:p>
        </w:tc>
        <w:tc>
          <w:tcPr>
            <w:tcW w:w="594" w:type="pct"/>
            <w:tcBorders>
              <w:top w:val="single" w:sz="4" w:space="0" w:color="auto"/>
              <w:left w:val="single" w:sz="4" w:space="0" w:color="auto"/>
              <w:bottom w:val="single" w:sz="4" w:space="0" w:color="auto"/>
              <w:right w:val="single" w:sz="4" w:space="0" w:color="auto"/>
            </w:tcBorders>
            <w:vAlign w:val="center"/>
          </w:tcPr>
          <w:p w14:paraId="1E828053" w14:textId="77777777" w:rsidR="00A860A0" w:rsidRPr="00E5113D" w:rsidRDefault="00000000" w:rsidP="003E3A26">
            <w:pPr>
              <w:jc w:val="center"/>
              <w:rPr>
                <w:rFonts w:eastAsia="Calibri"/>
                <w:sz w:val="20"/>
                <w:lang w:val="en-US"/>
              </w:rPr>
            </w:pPr>
            <w:r w:rsidRPr="00E5113D">
              <w:rPr>
                <w:rFonts w:eastAsia="Calibri"/>
                <w:sz w:val="20"/>
                <w:lang w:val="en-US"/>
              </w:rPr>
              <w:t>1000-1500</w:t>
            </w:r>
          </w:p>
        </w:tc>
        <w:tc>
          <w:tcPr>
            <w:tcW w:w="601" w:type="pct"/>
            <w:tcBorders>
              <w:top w:val="single" w:sz="4" w:space="0" w:color="auto"/>
              <w:left w:val="single" w:sz="4" w:space="0" w:color="auto"/>
              <w:bottom w:val="single" w:sz="4" w:space="0" w:color="auto"/>
              <w:right w:val="single" w:sz="4" w:space="0" w:color="auto"/>
            </w:tcBorders>
            <w:vAlign w:val="center"/>
          </w:tcPr>
          <w:p w14:paraId="0F81AD39" w14:textId="77777777" w:rsidR="00A860A0" w:rsidRPr="00E5113D" w:rsidRDefault="00000000" w:rsidP="003E3A26">
            <w:pPr>
              <w:jc w:val="center"/>
              <w:rPr>
                <w:rFonts w:eastAsia="Calibri"/>
                <w:sz w:val="20"/>
                <w:lang w:val="en-US"/>
              </w:rPr>
            </w:pPr>
            <w:r w:rsidRPr="00E5113D">
              <w:rPr>
                <w:rFonts w:eastAsia="Calibri"/>
                <w:sz w:val="20"/>
                <w:lang w:val="en-US"/>
              </w:rPr>
              <w:t xml:space="preserve">Interzone </w:t>
            </w:r>
            <w:r w:rsidRPr="00E5113D">
              <w:rPr>
                <w:rFonts w:eastAsia="Calibri"/>
                <w:sz w:val="20"/>
                <w:lang w:val="en-US"/>
              </w:rPr>
              <w:br/>
              <w:t>485</w:t>
            </w:r>
          </w:p>
        </w:tc>
        <w:tc>
          <w:tcPr>
            <w:tcW w:w="603" w:type="pct"/>
            <w:tcBorders>
              <w:top w:val="single" w:sz="4" w:space="0" w:color="auto"/>
              <w:left w:val="single" w:sz="4" w:space="0" w:color="auto"/>
              <w:bottom w:val="single" w:sz="4" w:space="0" w:color="auto"/>
              <w:right w:val="single" w:sz="4" w:space="0" w:color="auto"/>
            </w:tcBorders>
            <w:vAlign w:val="center"/>
          </w:tcPr>
          <w:p w14:paraId="7CDF189A" w14:textId="77777777" w:rsidR="00A860A0" w:rsidRPr="00E5113D" w:rsidRDefault="00000000" w:rsidP="003E3A26">
            <w:pPr>
              <w:jc w:val="center"/>
              <w:rPr>
                <w:rFonts w:eastAsia="Calibri"/>
                <w:sz w:val="20"/>
                <w:lang w:val="en-US"/>
              </w:rPr>
            </w:pPr>
            <w:proofErr w:type="spellStart"/>
            <w:r w:rsidRPr="00E5113D">
              <w:rPr>
                <w:rFonts w:eastAsia="Calibri"/>
                <w:sz w:val="20"/>
                <w:lang w:val="en-US"/>
              </w:rPr>
              <w:t>Luxepoxy</w:t>
            </w:r>
            <w:proofErr w:type="spellEnd"/>
            <w:r w:rsidRPr="00E5113D">
              <w:rPr>
                <w:rFonts w:eastAsia="Calibri"/>
                <w:sz w:val="20"/>
                <w:lang w:val="en-US"/>
              </w:rPr>
              <w:t xml:space="preserve"> UHB</w:t>
            </w:r>
          </w:p>
        </w:tc>
        <w:tc>
          <w:tcPr>
            <w:tcW w:w="500" w:type="pct"/>
            <w:tcBorders>
              <w:top w:val="single" w:sz="4" w:space="0" w:color="auto"/>
              <w:left w:val="single" w:sz="4" w:space="0" w:color="auto"/>
              <w:bottom w:val="single" w:sz="4" w:space="0" w:color="auto"/>
              <w:right w:val="single" w:sz="4" w:space="0" w:color="auto"/>
            </w:tcBorders>
            <w:vAlign w:val="center"/>
          </w:tcPr>
          <w:p w14:paraId="15BFD54B" w14:textId="77777777" w:rsidR="00A860A0" w:rsidRPr="00E5113D" w:rsidRDefault="00000000" w:rsidP="003E3A26">
            <w:pPr>
              <w:jc w:val="center"/>
              <w:rPr>
                <w:rFonts w:eastAsia="Calibri"/>
                <w:sz w:val="20"/>
                <w:lang w:val="en-US"/>
              </w:rPr>
            </w:pPr>
            <w:proofErr w:type="spellStart"/>
            <w:r w:rsidRPr="00E5113D">
              <w:rPr>
                <w:rFonts w:eastAsia="Calibri"/>
                <w:sz w:val="20"/>
                <w:lang w:val="en-US"/>
              </w:rPr>
              <w:t>Jotacote</w:t>
            </w:r>
            <w:proofErr w:type="spellEnd"/>
            <w:r w:rsidRPr="00E5113D">
              <w:rPr>
                <w:rFonts w:eastAsia="Calibri"/>
                <w:sz w:val="20"/>
                <w:lang w:val="en-US"/>
              </w:rPr>
              <w:t xml:space="preserve"> UHB</w:t>
            </w:r>
          </w:p>
        </w:tc>
        <w:tc>
          <w:tcPr>
            <w:tcW w:w="832" w:type="pct"/>
            <w:tcBorders>
              <w:top w:val="single" w:sz="4" w:space="0" w:color="auto"/>
              <w:left w:val="single" w:sz="4" w:space="0" w:color="auto"/>
              <w:bottom w:val="single" w:sz="4" w:space="0" w:color="auto"/>
              <w:right w:val="single" w:sz="4" w:space="0" w:color="auto"/>
            </w:tcBorders>
            <w:vAlign w:val="center"/>
          </w:tcPr>
          <w:p w14:paraId="7B664FC5" w14:textId="77777777" w:rsidR="00A860A0" w:rsidRPr="00E5113D" w:rsidRDefault="00000000" w:rsidP="003E3A26">
            <w:pPr>
              <w:jc w:val="center"/>
              <w:rPr>
                <w:rFonts w:eastAsia="Calibri"/>
                <w:sz w:val="20"/>
                <w:lang w:val="en-US"/>
              </w:rPr>
            </w:pPr>
            <w:proofErr w:type="spellStart"/>
            <w:r w:rsidRPr="00E5113D">
              <w:rPr>
                <w:rFonts w:eastAsia="Calibri"/>
                <w:sz w:val="20"/>
                <w:lang w:val="en-US"/>
              </w:rPr>
              <w:t>Sigmashield</w:t>
            </w:r>
            <w:proofErr w:type="spellEnd"/>
            <w:r w:rsidRPr="00E5113D">
              <w:rPr>
                <w:rFonts w:eastAsia="Calibri"/>
                <w:sz w:val="20"/>
                <w:lang w:val="en-US"/>
              </w:rPr>
              <w:t xml:space="preserve"> 880</w:t>
            </w:r>
          </w:p>
        </w:tc>
        <w:tc>
          <w:tcPr>
            <w:tcW w:w="1240" w:type="pct"/>
            <w:tcBorders>
              <w:top w:val="single" w:sz="4" w:space="0" w:color="auto"/>
              <w:left w:val="single" w:sz="4" w:space="0" w:color="auto"/>
              <w:bottom w:val="single" w:sz="4" w:space="0" w:color="auto"/>
              <w:right w:val="single" w:sz="4" w:space="0" w:color="auto"/>
            </w:tcBorders>
            <w:vAlign w:val="center"/>
          </w:tcPr>
          <w:p w14:paraId="1F0F3B3E" w14:textId="77777777" w:rsidR="00A860A0" w:rsidRPr="00E5113D" w:rsidRDefault="00000000" w:rsidP="003E3A26">
            <w:pPr>
              <w:jc w:val="center"/>
              <w:rPr>
                <w:rFonts w:eastAsia="Calibri"/>
                <w:sz w:val="20"/>
                <w:lang w:val="en-US"/>
              </w:rPr>
            </w:pPr>
            <w:proofErr w:type="spellStart"/>
            <w:r w:rsidRPr="00E5113D">
              <w:rPr>
                <w:rFonts w:eastAsia="Calibri"/>
                <w:sz w:val="20"/>
                <w:lang w:val="en-US"/>
              </w:rPr>
              <w:t>Epinamel</w:t>
            </w:r>
            <w:proofErr w:type="spellEnd"/>
            <w:r w:rsidRPr="00E5113D">
              <w:rPr>
                <w:rFonts w:eastAsia="Calibri"/>
                <w:sz w:val="20"/>
                <w:lang w:val="en-US"/>
              </w:rPr>
              <w:t xml:space="preserve"> UHB 1000</w:t>
            </w:r>
          </w:p>
        </w:tc>
      </w:tr>
      <w:tr w:rsidR="009838DF" w14:paraId="62CE608E" w14:textId="77777777" w:rsidTr="003E3A26">
        <w:trPr>
          <w:cantSplit/>
        </w:trPr>
        <w:tc>
          <w:tcPr>
            <w:tcW w:w="630" w:type="pct"/>
            <w:tcBorders>
              <w:top w:val="single" w:sz="4" w:space="0" w:color="auto"/>
              <w:left w:val="single" w:sz="4" w:space="0" w:color="auto"/>
              <w:bottom w:val="single" w:sz="4" w:space="0" w:color="auto"/>
              <w:right w:val="single" w:sz="4" w:space="0" w:color="auto"/>
            </w:tcBorders>
            <w:vAlign w:val="center"/>
            <w:hideMark/>
          </w:tcPr>
          <w:p w14:paraId="60C036F1" w14:textId="77777777" w:rsidR="00A860A0" w:rsidRPr="00E5113D" w:rsidRDefault="00000000" w:rsidP="003E3A26">
            <w:pPr>
              <w:rPr>
                <w:rFonts w:eastAsia="Calibri"/>
                <w:b/>
                <w:sz w:val="20"/>
                <w:lang w:val="en-US"/>
              </w:rPr>
            </w:pPr>
            <w:r w:rsidRPr="00E5113D">
              <w:rPr>
                <w:rFonts w:eastAsia="Calibri"/>
                <w:b/>
                <w:sz w:val="20"/>
                <w:lang w:val="en-US"/>
              </w:rPr>
              <w:t>Total DFT</w:t>
            </w:r>
          </w:p>
        </w:tc>
        <w:tc>
          <w:tcPr>
            <w:tcW w:w="594" w:type="pct"/>
            <w:tcBorders>
              <w:top w:val="single" w:sz="4" w:space="0" w:color="auto"/>
              <w:left w:val="single" w:sz="4" w:space="0" w:color="auto"/>
              <w:bottom w:val="single" w:sz="4" w:space="0" w:color="auto"/>
              <w:right w:val="single" w:sz="4" w:space="0" w:color="auto"/>
            </w:tcBorders>
            <w:vAlign w:val="center"/>
            <w:hideMark/>
          </w:tcPr>
          <w:p w14:paraId="49089624" w14:textId="77777777" w:rsidR="00A860A0" w:rsidRPr="00E5113D" w:rsidRDefault="00000000" w:rsidP="003E3A26">
            <w:pPr>
              <w:jc w:val="center"/>
              <w:rPr>
                <w:rFonts w:eastAsia="Calibri"/>
                <w:sz w:val="20"/>
                <w:lang w:val="en-US"/>
              </w:rPr>
            </w:pPr>
            <w:r w:rsidRPr="00E5113D">
              <w:rPr>
                <w:rFonts w:eastAsia="Calibri"/>
                <w:sz w:val="20"/>
                <w:lang w:val="en-US"/>
              </w:rPr>
              <w:t>1030 - 1550</w:t>
            </w:r>
          </w:p>
        </w:tc>
        <w:tc>
          <w:tcPr>
            <w:tcW w:w="601" w:type="pct"/>
            <w:tcBorders>
              <w:top w:val="single" w:sz="4" w:space="0" w:color="auto"/>
              <w:left w:val="single" w:sz="4" w:space="0" w:color="auto"/>
              <w:bottom w:val="single" w:sz="4" w:space="0" w:color="auto"/>
              <w:right w:val="single" w:sz="4" w:space="0" w:color="auto"/>
            </w:tcBorders>
            <w:vAlign w:val="center"/>
          </w:tcPr>
          <w:p w14:paraId="6974ADB4" w14:textId="77777777" w:rsidR="00A860A0" w:rsidRPr="00E5113D" w:rsidRDefault="00A860A0" w:rsidP="003E3A26">
            <w:pPr>
              <w:jc w:val="center"/>
              <w:rPr>
                <w:rFonts w:eastAsia="Calibri"/>
                <w:sz w:val="20"/>
                <w:lang w:val="en-US"/>
              </w:rPr>
            </w:pPr>
          </w:p>
        </w:tc>
        <w:tc>
          <w:tcPr>
            <w:tcW w:w="603" w:type="pct"/>
            <w:tcBorders>
              <w:top w:val="single" w:sz="4" w:space="0" w:color="auto"/>
              <w:left w:val="single" w:sz="4" w:space="0" w:color="auto"/>
              <w:bottom w:val="single" w:sz="4" w:space="0" w:color="auto"/>
              <w:right w:val="single" w:sz="4" w:space="0" w:color="auto"/>
            </w:tcBorders>
            <w:vAlign w:val="center"/>
          </w:tcPr>
          <w:p w14:paraId="3C38CF4C" w14:textId="77777777" w:rsidR="00A860A0" w:rsidRPr="00E5113D" w:rsidRDefault="00A860A0" w:rsidP="003E3A26">
            <w:pPr>
              <w:jc w:val="center"/>
              <w:rPr>
                <w:rFonts w:eastAsia="Calibri"/>
                <w:sz w:val="20"/>
                <w:lang w:val="en-US"/>
              </w:rPr>
            </w:pPr>
          </w:p>
        </w:tc>
        <w:tc>
          <w:tcPr>
            <w:tcW w:w="500" w:type="pct"/>
            <w:tcBorders>
              <w:top w:val="single" w:sz="4" w:space="0" w:color="auto"/>
              <w:left w:val="single" w:sz="4" w:space="0" w:color="auto"/>
              <w:bottom w:val="single" w:sz="4" w:space="0" w:color="auto"/>
              <w:right w:val="single" w:sz="4" w:space="0" w:color="auto"/>
            </w:tcBorders>
            <w:vAlign w:val="center"/>
          </w:tcPr>
          <w:p w14:paraId="6A756894" w14:textId="77777777" w:rsidR="00A860A0" w:rsidRPr="00E5113D" w:rsidRDefault="00A860A0" w:rsidP="003E3A26">
            <w:pPr>
              <w:jc w:val="center"/>
              <w:rPr>
                <w:rFonts w:eastAsia="Calibri"/>
                <w:sz w:val="20"/>
                <w:lang w:val="en-US"/>
              </w:rPr>
            </w:pPr>
          </w:p>
        </w:tc>
        <w:tc>
          <w:tcPr>
            <w:tcW w:w="832" w:type="pct"/>
            <w:tcBorders>
              <w:top w:val="single" w:sz="4" w:space="0" w:color="auto"/>
              <w:left w:val="single" w:sz="4" w:space="0" w:color="auto"/>
              <w:bottom w:val="single" w:sz="4" w:space="0" w:color="auto"/>
              <w:right w:val="single" w:sz="4" w:space="0" w:color="auto"/>
            </w:tcBorders>
            <w:vAlign w:val="center"/>
          </w:tcPr>
          <w:p w14:paraId="3539EB08" w14:textId="77777777" w:rsidR="00A860A0" w:rsidRPr="00E5113D" w:rsidRDefault="00A860A0" w:rsidP="003E3A26">
            <w:pPr>
              <w:jc w:val="center"/>
              <w:rPr>
                <w:rFonts w:eastAsia="Calibri"/>
                <w:sz w:val="20"/>
                <w:lang w:val="en-US"/>
              </w:rPr>
            </w:pPr>
          </w:p>
        </w:tc>
        <w:tc>
          <w:tcPr>
            <w:tcW w:w="1240" w:type="pct"/>
            <w:tcBorders>
              <w:top w:val="single" w:sz="4" w:space="0" w:color="auto"/>
              <w:left w:val="single" w:sz="4" w:space="0" w:color="auto"/>
              <w:bottom w:val="single" w:sz="4" w:space="0" w:color="auto"/>
              <w:right w:val="single" w:sz="4" w:space="0" w:color="auto"/>
            </w:tcBorders>
            <w:vAlign w:val="center"/>
          </w:tcPr>
          <w:p w14:paraId="09FA4FA7" w14:textId="77777777" w:rsidR="00A860A0" w:rsidRPr="00E5113D" w:rsidRDefault="00A860A0" w:rsidP="003E3A26">
            <w:pPr>
              <w:jc w:val="center"/>
              <w:rPr>
                <w:rFonts w:eastAsia="Calibri"/>
                <w:sz w:val="20"/>
                <w:lang w:val="en-US"/>
              </w:rPr>
            </w:pPr>
          </w:p>
        </w:tc>
      </w:tr>
      <w:tr w:rsidR="009838DF" w14:paraId="7FA843F9" w14:textId="77777777" w:rsidTr="003E3A26">
        <w:trPr>
          <w:cantSplit/>
        </w:trPr>
        <w:tc>
          <w:tcPr>
            <w:tcW w:w="5000" w:type="pct"/>
            <w:gridSpan w:val="7"/>
            <w:tcBorders>
              <w:top w:val="single" w:sz="4" w:space="0" w:color="auto"/>
              <w:left w:val="single" w:sz="4" w:space="0" w:color="auto"/>
              <w:bottom w:val="single" w:sz="4" w:space="0" w:color="auto"/>
              <w:right w:val="single" w:sz="4" w:space="0" w:color="auto"/>
            </w:tcBorders>
            <w:vAlign w:val="center"/>
          </w:tcPr>
          <w:p w14:paraId="225B0BD8" w14:textId="77777777" w:rsidR="00A860A0" w:rsidRPr="00E5113D" w:rsidRDefault="00000000" w:rsidP="003E3A26">
            <w:pPr>
              <w:rPr>
                <w:rFonts w:eastAsia="Calibri"/>
                <w:b/>
                <w:sz w:val="20"/>
              </w:rPr>
            </w:pPr>
            <w:r w:rsidRPr="00E5113D">
              <w:rPr>
                <w:rFonts w:eastAsia="Calibri"/>
                <w:b/>
                <w:sz w:val="20"/>
              </w:rPr>
              <w:t>Notes:</w:t>
            </w:r>
          </w:p>
          <w:p w14:paraId="19E2124C" w14:textId="77777777" w:rsidR="00A860A0" w:rsidRPr="00E5113D" w:rsidRDefault="00000000" w:rsidP="003E3A26">
            <w:pPr>
              <w:rPr>
                <w:rFonts w:eastAsia="Calibri"/>
                <w:sz w:val="20"/>
              </w:rPr>
            </w:pPr>
            <w:r w:rsidRPr="00E5113D">
              <w:rPr>
                <w:rFonts w:eastAsia="Calibri"/>
                <w:sz w:val="20"/>
              </w:rPr>
              <w:t>Apply all coatings in strict accordance with the manufacturers’ technical data sheets.</w:t>
            </w:r>
          </w:p>
          <w:p w14:paraId="10E4A343" w14:textId="77777777" w:rsidR="00A860A0" w:rsidRPr="00E5113D" w:rsidRDefault="00000000" w:rsidP="003E3A26">
            <w:pPr>
              <w:rPr>
                <w:rFonts w:eastAsia="Calibri"/>
                <w:sz w:val="20"/>
              </w:rPr>
            </w:pPr>
            <w:r w:rsidRPr="00E5113D">
              <w:rPr>
                <w:rFonts w:eastAsia="Calibri"/>
                <w:sz w:val="20"/>
              </w:rPr>
              <w:t>Provide coatings manufacturers’ recommendations prior to commencing work.</w:t>
            </w:r>
          </w:p>
          <w:p w14:paraId="2E57F6EA" w14:textId="77777777" w:rsidR="00A860A0" w:rsidRPr="00E5113D" w:rsidRDefault="00000000" w:rsidP="003E3A26">
            <w:pPr>
              <w:rPr>
                <w:rFonts w:eastAsia="Calibri"/>
                <w:sz w:val="20"/>
                <w:lang w:val="en-US"/>
              </w:rPr>
            </w:pPr>
            <w:r w:rsidRPr="00E5113D">
              <w:rPr>
                <w:rFonts w:eastAsia="Calibri"/>
                <w:sz w:val="20"/>
              </w:rPr>
              <w:t>The coating systems in these tables form part of, and should be read in conjunction with, the other clauses in this work section.</w:t>
            </w:r>
          </w:p>
        </w:tc>
      </w:tr>
    </w:tbl>
    <w:p w14:paraId="7544A6E8" w14:textId="77777777" w:rsidR="00A860A0" w:rsidRDefault="00A860A0" w:rsidP="00A860A0">
      <w:pPr>
        <w:rPr>
          <w:rFonts w:eastAsia="Calibri"/>
        </w:rPr>
      </w:pPr>
    </w:p>
    <w:p w14:paraId="65C4116F" w14:textId="77777777" w:rsidR="00A860A0" w:rsidRDefault="00000000" w:rsidP="00A860A0">
      <w:pPr>
        <w:rPr>
          <w:rFonts w:eastAsia="Calibri"/>
        </w:rPr>
      </w:pPr>
      <w:r>
        <w:rPr>
          <w:rFonts w:eastAsia="Calibri"/>
        </w:rPr>
        <w:br w:type="page"/>
      </w:r>
    </w:p>
    <w:tbl>
      <w:tblPr>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1674"/>
        <w:gridCol w:w="8634"/>
      </w:tblGrid>
      <w:tr w:rsidR="009838DF" w14:paraId="2D19B1A3" w14:textId="77777777" w:rsidTr="003E3A26">
        <w:trPr>
          <w:cantSplit/>
        </w:trPr>
        <w:tc>
          <w:tcPr>
            <w:tcW w:w="5000" w:type="pct"/>
            <w:gridSpan w:val="2"/>
            <w:tcBorders>
              <w:top w:val="single" w:sz="4" w:space="0" w:color="auto"/>
              <w:left w:val="single" w:sz="4" w:space="0" w:color="auto"/>
              <w:bottom w:val="single" w:sz="4" w:space="0" w:color="auto"/>
              <w:right w:val="single" w:sz="4" w:space="0" w:color="auto"/>
            </w:tcBorders>
          </w:tcPr>
          <w:p w14:paraId="2DDDB29B" w14:textId="77777777" w:rsidR="00A860A0" w:rsidRPr="00E5113D" w:rsidRDefault="00000000" w:rsidP="003E3A26">
            <w:pPr>
              <w:rPr>
                <w:rFonts w:eastAsia="Calibri"/>
                <w:b/>
                <w:sz w:val="20"/>
                <w:lang w:val="en-US"/>
              </w:rPr>
            </w:pPr>
            <w:r w:rsidRPr="00E5113D">
              <w:rPr>
                <w:rFonts w:eastAsia="Calibri"/>
                <w:b/>
                <w:sz w:val="20"/>
                <w:lang w:val="en-US"/>
              </w:rPr>
              <w:lastRenderedPageBreak/>
              <w:t>Table - Protective Coating Specification</w:t>
            </w:r>
            <w:r>
              <w:rPr>
                <w:rFonts w:eastAsia="Calibri"/>
                <w:b/>
                <w:sz w:val="20"/>
                <w:lang w:val="en-US"/>
              </w:rPr>
              <w:t xml:space="preserve"> </w:t>
            </w:r>
            <w:r w:rsidRPr="00E5113D">
              <w:rPr>
                <w:rFonts w:eastAsia="Calibri"/>
                <w:b/>
                <w:sz w:val="20"/>
                <w:lang w:val="en-US"/>
              </w:rPr>
              <w:t># PS10</w:t>
            </w:r>
          </w:p>
        </w:tc>
      </w:tr>
      <w:tr w:rsidR="009838DF" w14:paraId="6CD7D2F7" w14:textId="77777777" w:rsidTr="003E3A26">
        <w:trPr>
          <w:cantSplit/>
        </w:trPr>
        <w:tc>
          <w:tcPr>
            <w:tcW w:w="5000" w:type="pct"/>
            <w:gridSpan w:val="2"/>
            <w:tcBorders>
              <w:top w:val="single" w:sz="4" w:space="0" w:color="auto"/>
              <w:left w:val="single" w:sz="4" w:space="0" w:color="auto"/>
              <w:bottom w:val="single" w:sz="4" w:space="0" w:color="auto"/>
              <w:right w:val="single" w:sz="4" w:space="0" w:color="auto"/>
            </w:tcBorders>
          </w:tcPr>
          <w:p w14:paraId="4DC07F13" w14:textId="77777777" w:rsidR="00A860A0" w:rsidRPr="00E5113D" w:rsidRDefault="00000000" w:rsidP="003E3A26">
            <w:pPr>
              <w:rPr>
                <w:rFonts w:eastAsia="Calibri"/>
                <w:b/>
                <w:sz w:val="20"/>
                <w:lang w:val="en-US"/>
              </w:rPr>
            </w:pPr>
            <w:r w:rsidRPr="00E5113D">
              <w:rPr>
                <w:rFonts w:eastAsia="Calibri"/>
                <w:b/>
                <w:sz w:val="20"/>
                <w:lang w:val="en-US"/>
              </w:rPr>
              <w:t>General</w:t>
            </w:r>
          </w:p>
        </w:tc>
      </w:tr>
      <w:tr w:rsidR="009838DF" w14:paraId="62AD572C" w14:textId="77777777" w:rsidTr="003E3A26">
        <w:trPr>
          <w:cantSplit/>
        </w:trPr>
        <w:tc>
          <w:tcPr>
            <w:tcW w:w="5000" w:type="pct"/>
            <w:gridSpan w:val="2"/>
            <w:tcBorders>
              <w:top w:val="single" w:sz="4" w:space="0" w:color="auto"/>
              <w:left w:val="single" w:sz="4" w:space="0" w:color="auto"/>
              <w:bottom w:val="single" w:sz="4" w:space="0" w:color="auto"/>
              <w:right w:val="single" w:sz="4" w:space="0" w:color="auto"/>
            </w:tcBorders>
            <w:shd w:val="pct15" w:color="auto" w:fill="auto"/>
          </w:tcPr>
          <w:p w14:paraId="2EC5507B" w14:textId="77777777" w:rsidR="00A860A0" w:rsidRPr="00E5113D" w:rsidRDefault="00000000" w:rsidP="003E3A26">
            <w:pPr>
              <w:rPr>
                <w:rFonts w:eastAsia="Calibri"/>
                <w:sz w:val="20"/>
                <w:lang w:val="en-US"/>
              </w:rPr>
            </w:pPr>
            <w:r w:rsidRPr="00E5113D">
              <w:rPr>
                <w:rFonts w:eastAsia="Calibri"/>
                <w:sz w:val="20"/>
                <w:lang w:val="en-US"/>
              </w:rPr>
              <w:t>Repair coating for cylindrical piling using petrolatum tape system, for use in very exposed sites and harsh environments.</w:t>
            </w:r>
          </w:p>
        </w:tc>
      </w:tr>
      <w:tr w:rsidR="009838DF" w14:paraId="33508A0E" w14:textId="77777777" w:rsidTr="003E3A26">
        <w:trPr>
          <w:cantSplit/>
        </w:trPr>
        <w:tc>
          <w:tcPr>
            <w:tcW w:w="5000" w:type="pct"/>
            <w:gridSpan w:val="2"/>
            <w:tcBorders>
              <w:top w:val="single" w:sz="4" w:space="0" w:color="auto"/>
              <w:left w:val="single" w:sz="4" w:space="0" w:color="auto"/>
              <w:bottom w:val="single" w:sz="4" w:space="0" w:color="auto"/>
              <w:right w:val="single" w:sz="4" w:space="0" w:color="auto"/>
            </w:tcBorders>
          </w:tcPr>
          <w:p w14:paraId="2EF620AE" w14:textId="77777777" w:rsidR="00A860A0" w:rsidRPr="00E5113D" w:rsidRDefault="00A860A0" w:rsidP="003E3A26">
            <w:pPr>
              <w:rPr>
                <w:rFonts w:eastAsia="Calibri"/>
                <w:sz w:val="20"/>
                <w:lang w:val="en-US"/>
              </w:rPr>
            </w:pPr>
          </w:p>
        </w:tc>
      </w:tr>
      <w:tr w:rsidR="009838DF" w14:paraId="5AE85974" w14:textId="77777777" w:rsidTr="003E3A26">
        <w:trPr>
          <w:cantSplit/>
        </w:trPr>
        <w:tc>
          <w:tcPr>
            <w:tcW w:w="5000" w:type="pct"/>
            <w:gridSpan w:val="2"/>
            <w:tcBorders>
              <w:top w:val="single" w:sz="4" w:space="0" w:color="auto"/>
              <w:left w:val="single" w:sz="4" w:space="0" w:color="auto"/>
              <w:bottom w:val="single" w:sz="4" w:space="0" w:color="auto"/>
              <w:right w:val="single" w:sz="4" w:space="0" w:color="auto"/>
            </w:tcBorders>
          </w:tcPr>
          <w:p w14:paraId="33CD0292" w14:textId="77777777" w:rsidR="00A860A0" w:rsidRPr="00E5113D" w:rsidRDefault="00000000" w:rsidP="003E3A26">
            <w:pPr>
              <w:rPr>
                <w:rFonts w:eastAsia="Calibri"/>
                <w:b/>
                <w:sz w:val="20"/>
                <w:lang w:val="en-US"/>
              </w:rPr>
            </w:pPr>
            <w:r w:rsidRPr="00E5113D">
              <w:rPr>
                <w:rFonts w:eastAsia="Calibri"/>
                <w:b/>
                <w:sz w:val="20"/>
                <w:lang w:val="en-US"/>
              </w:rPr>
              <w:t>Areas</w:t>
            </w:r>
          </w:p>
        </w:tc>
      </w:tr>
      <w:tr w:rsidR="009838DF" w14:paraId="44D60A8D" w14:textId="77777777" w:rsidTr="003E3A26">
        <w:trPr>
          <w:cantSplit/>
        </w:trPr>
        <w:tc>
          <w:tcPr>
            <w:tcW w:w="5000" w:type="pct"/>
            <w:gridSpan w:val="2"/>
            <w:tcBorders>
              <w:top w:val="single" w:sz="4" w:space="0" w:color="auto"/>
              <w:left w:val="single" w:sz="4" w:space="0" w:color="auto"/>
              <w:bottom w:val="single" w:sz="4" w:space="0" w:color="auto"/>
              <w:right w:val="single" w:sz="4" w:space="0" w:color="auto"/>
            </w:tcBorders>
          </w:tcPr>
          <w:p w14:paraId="1EBC9CBF" w14:textId="77777777" w:rsidR="00A860A0" w:rsidRPr="00E5113D" w:rsidRDefault="00000000" w:rsidP="003E3A26">
            <w:pPr>
              <w:rPr>
                <w:rFonts w:eastAsia="Calibri"/>
                <w:sz w:val="20"/>
                <w:lang w:val="en-US"/>
              </w:rPr>
            </w:pPr>
            <w:r w:rsidRPr="00E5113D">
              <w:rPr>
                <w:rFonts w:eastAsia="Calibri"/>
                <w:sz w:val="20"/>
                <w:lang w:val="en-US"/>
              </w:rPr>
              <w:t>Very exposed sites and harsh environments.</w:t>
            </w:r>
          </w:p>
        </w:tc>
      </w:tr>
      <w:tr w:rsidR="009838DF" w14:paraId="09CE5857" w14:textId="77777777" w:rsidTr="003E3A26">
        <w:trPr>
          <w:cantSplit/>
        </w:trPr>
        <w:tc>
          <w:tcPr>
            <w:tcW w:w="5000" w:type="pct"/>
            <w:gridSpan w:val="2"/>
            <w:tcBorders>
              <w:top w:val="single" w:sz="4" w:space="0" w:color="auto"/>
              <w:left w:val="single" w:sz="4" w:space="0" w:color="auto"/>
              <w:bottom w:val="single" w:sz="4" w:space="0" w:color="auto"/>
              <w:right w:val="single" w:sz="4" w:space="0" w:color="auto"/>
            </w:tcBorders>
          </w:tcPr>
          <w:p w14:paraId="625FA1C8" w14:textId="77777777" w:rsidR="00A860A0" w:rsidRPr="00E5113D" w:rsidRDefault="00A860A0" w:rsidP="003E3A26">
            <w:pPr>
              <w:rPr>
                <w:rFonts w:eastAsia="Calibri"/>
                <w:sz w:val="20"/>
                <w:lang w:val="en-US"/>
              </w:rPr>
            </w:pPr>
          </w:p>
        </w:tc>
      </w:tr>
      <w:tr w:rsidR="009838DF" w14:paraId="78B789AF" w14:textId="77777777" w:rsidTr="003E3A26">
        <w:trPr>
          <w:cantSplit/>
        </w:trPr>
        <w:tc>
          <w:tcPr>
            <w:tcW w:w="5000" w:type="pct"/>
            <w:gridSpan w:val="2"/>
            <w:tcBorders>
              <w:top w:val="single" w:sz="4" w:space="0" w:color="auto"/>
              <w:left w:val="single" w:sz="4" w:space="0" w:color="auto"/>
              <w:bottom w:val="single" w:sz="4" w:space="0" w:color="auto"/>
              <w:right w:val="single" w:sz="4" w:space="0" w:color="auto"/>
            </w:tcBorders>
          </w:tcPr>
          <w:p w14:paraId="4C1FBD8C" w14:textId="77777777" w:rsidR="00A860A0" w:rsidRPr="00E5113D" w:rsidRDefault="00000000" w:rsidP="003E3A26">
            <w:pPr>
              <w:rPr>
                <w:rFonts w:eastAsia="Calibri"/>
                <w:b/>
                <w:sz w:val="20"/>
                <w:lang w:val="en-US"/>
              </w:rPr>
            </w:pPr>
            <w:r w:rsidRPr="00E5113D">
              <w:rPr>
                <w:rFonts w:eastAsia="Calibri"/>
                <w:b/>
                <w:sz w:val="20"/>
                <w:lang w:val="en-US"/>
              </w:rPr>
              <w:t>Surface Preparation</w:t>
            </w:r>
          </w:p>
        </w:tc>
      </w:tr>
      <w:tr w:rsidR="009838DF" w14:paraId="1A376848" w14:textId="77777777" w:rsidTr="003E3A26">
        <w:trPr>
          <w:cantSplit/>
        </w:trPr>
        <w:tc>
          <w:tcPr>
            <w:tcW w:w="5000" w:type="pct"/>
            <w:gridSpan w:val="2"/>
            <w:tcBorders>
              <w:top w:val="single" w:sz="4" w:space="0" w:color="auto"/>
              <w:left w:val="single" w:sz="4" w:space="0" w:color="auto"/>
              <w:bottom w:val="single" w:sz="4" w:space="0" w:color="auto"/>
              <w:right w:val="single" w:sz="4" w:space="0" w:color="auto"/>
            </w:tcBorders>
          </w:tcPr>
          <w:p w14:paraId="3429F902" w14:textId="77777777" w:rsidR="00A860A0" w:rsidRPr="00E5113D" w:rsidRDefault="00000000" w:rsidP="003E3A26">
            <w:pPr>
              <w:rPr>
                <w:rFonts w:eastAsia="Calibri"/>
                <w:sz w:val="20"/>
                <w:lang w:val="en-US"/>
              </w:rPr>
            </w:pPr>
            <w:r w:rsidRPr="00E5113D">
              <w:rPr>
                <w:rFonts w:eastAsia="Calibri"/>
                <w:sz w:val="20"/>
                <w:lang w:val="en-US"/>
              </w:rPr>
              <w:t xml:space="preserve">Remove all loose rust, original coating, marine growth </w:t>
            </w:r>
            <w:proofErr w:type="spellStart"/>
            <w:r w:rsidRPr="00E5113D">
              <w:rPr>
                <w:rFonts w:eastAsia="Calibri"/>
                <w:sz w:val="20"/>
                <w:lang w:val="en-US"/>
              </w:rPr>
              <w:t>etc</w:t>
            </w:r>
            <w:proofErr w:type="spellEnd"/>
            <w:r w:rsidRPr="00E5113D">
              <w:rPr>
                <w:rFonts w:eastAsia="Calibri"/>
                <w:sz w:val="20"/>
                <w:lang w:val="en-US"/>
              </w:rPr>
              <w:t>, by scraping, chipping, water blast cleaning or ship’s hull scrubber.</w:t>
            </w:r>
          </w:p>
          <w:p w14:paraId="49429413" w14:textId="77777777" w:rsidR="00A860A0" w:rsidRPr="00E5113D" w:rsidRDefault="00000000" w:rsidP="003E3A26">
            <w:pPr>
              <w:rPr>
                <w:rFonts w:eastAsia="Calibri"/>
                <w:sz w:val="20"/>
                <w:lang w:val="en-US"/>
              </w:rPr>
            </w:pPr>
            <w:r w:rsidRPr="00E5113D">
              <w:rPr>
                <w:rFonts w:eastAsia="Calibri"/>
                <w:sz w:val="20"/>
                <w:lang w:val="en-US"/>
              </w:rPr>
              <w:t>Close examination, after preparation, to ensure thoroughly clean surface without growth, sharp or protruding edges.</w:t>
            </w:r>
          </w:p>
        </w:tc>
      </w:tr>
      <w:tr w:rsidR="009838DF" w14:paraId="08B73929" w14:textId="77777777" w:rsidTr="003E3A26">
        <w:trPr>
          <w:cantSplit/>
        </w:trPr>
        <w:tc>
          <w:tcPr>
            <w:tcW w:w="5000" w:type="pct"/>
            <w:gridSpan w:val="2"/>
            <w:tcBorders>
              <w:top w:val="single" w:sz="4" w:space="0" w:color="auto"/>
              <w:left w:val="single" w:sz="4" w:space="0" w:color="auto"/>
              <w:bottom w:val="single" w:sz="4" w:space="0" w:color="auto"/>
              <w:right w:val="single" w:sz="4" w:space="0" w:color="auto"/>
            </w:tcBorders>
          </w:tcPr>
          <w:p w14:paraId="5AA861A7" w14:textId="77777777" w:rsidR="00A860A0" w:rsidRPr="00E5113D" w:rsidRDefault="00A860A0" w:rsidP="003E3A26">
            <w:pPr>
              <w:rPr>
                <w:rFonts w:eastAsia="Calibri"/>
                <w:sz w:val="20"/>
                <w:lang w:val="en-US"/>
              </w:rPr>
            </w:pPr>
          </w:p>
        </w:tc>
      </w:tr>
      <w:tr w:rsidR="009838DF" w14:paraId="5FE05399" w14:textId="77777777" w:rsidTr="003E3A26">
        <w:trPr>
          <w:cantSplit/>
        </w:trPr>
        <w:tc>
          <w:tcPr>
            <w:tcW w:w="5000" w:type="pct"/>
            <w:gridSpan w:val="2"/>
            <w:tcBorders>
              <w:top w:val="single" w:sz="4" w:space="0" w:color="auto"/>
              <w:left w:val="single" w:sz="4" w:space="0" w:color="auto"/>
              <w:bottom w:val="single" w:sz="4" w:space="0" w:color="auto"/>
              <w:right w:val="single" w:sz="4" w:space="0" w:color="auto"/>
            </w:tcBorders>
          </w:tcPr>
          <w:p w14:paraId="7818862D" w14:textId="77777777" w:rsidR="00A860A0" w:rsidRPr="00E5113D" w:rsidRDefault="00000000" w:rsidP="003E3A26">
            <w:pPr>
              <w:rPr>
                <w:rFonts w:eastAsia="Calibri"/>
                <w:b/>
                <w:sz w:val="20"/>
                <w:lang w:val="en-US"/>
              </w:rPr>
            </w:pPr>
            <w:r w:rsidRPr="00E5113D">
              <w:rPr>
                <w:rFonts w:eastAsia="Calibri"/>
                <w:b/>
                <w:sz w:val="20"/>
                <w:lang w:val="en-US"/>
              </w:rPr>
              <w:t>System</w:t>
            </w:r>
          </w:p>
        </w:tc>
      </w:tr>
      <w:tr w:rsidR="009838DF" w14:paraId="30DD029E" w14:textId="77777777" w:rsidTr="003E3A26">
        <w:trPr>
          <w:cantSplit/>
        </w:trPr>
        <w:tc>
          <w:tcPr>
            <w:tcW w:w="812" w:type="pct"/>
            <w:tcBorders>
              <w:top w:val="single" w:sz="4" w:space="0" w:color="auto"/>
              <w:left w:val="single" w:sz="4" w:space="0" w:color="auto"/>
              <w:bottom w:val="single" w:sz="4" w:space="0" w:color="auto"/>
              <w:right w:val="single" w:sz="4" w:space="0" w:color="auto"/>
            </w:tcBorders>
          </w:tcPr>
          <w:p w14:paraId="3BF3FA1C" w14:textId="77777777" w:rsidR="00A860A0" w:rsidRPr="00E5113D" w:rsidRDefault="00000000" w:rsidP="003E3A26">
            <w:pPr>
              <w:rPr>
                <w:rFonts w:eastAsia="Calibri"/>
                <w:b/>
                <w:sz w:val="20"/>
                <w:lang w:val="en-US"/>
              </w:rPr>
            </w:pPr>
            <w:r w:rsidRPr="00E5113D">
              <w:rPr>
                <w:rFonts w:eastAsia="Calibri"/>
                <w:b/>
                <w:sz w:val="20"/>
                <w:lang w:val="en-US"/>
              </w:rPr>
              <w:t>Primer</w:t>
            </w:r>
          </w:p>
        </w:tc>
        <w:tc>
          <w:tcPr>
            <w:tcW w:w="4188" w:type="pct"/>
            <w:tcBorders>
              <w:top w:val="single" w:sz="4" w:space="0" w:color="auto"/>
              <w:left w:val="single" w:sz="4" w:space="0" w:color="auto"/>
              <w:bottom w:val="single" w:sz="4" w:space="0" w:color="auto"/>
              <w:right w:val="single" w:sz="4" w:space="0" w:color="auto"/>
            </w:tcBorders>
          </w:tcPr>
          <w:p w14:paraId="19CEE2BC" w14:textId="77777777" w:rsidR="00A860A0" w:rsidRPr="00E5113D" w:rsidRDefault="00000000" w:rsidP="003E3A26">
            <w:pPr>
              <w:rPr>
                <w:rFonts w:eastAsia="Calibri"/>
                <w:sz w:val="20"/>
                <w:lang w:val="en-US"/>
              </w:rPr>
            </w:pPr>
            <w:r w:rsidRPr="00E5113D">
              <w:rPr>
                <w:rFonts w:eastAsia="Calibri"/>
                <w:sz w:val="20"/>
                <w:lang w:val="en-US"/>
              </w:rPr>
              <w:t xml:space="preserve">Denso </w:t>
            </w:r>
            <w:proofErr w:type="spellStart"/>
            <w:r w:rsidRPr="00E5113D">
              <w:rPr>
                <w:rFonts w:eastAsia="Calibri"/>
                <w:sz w:val="20"/>
                <w:lang w:val="en-US"/>
              </w:rPr>
              <w:t>Seashield</w:t>
            </w:r>
            <w:proofErr w:type="spellEnd"/>
            <w:r w:rsidRPr="00E5113D">
              <w:rPr>
                <w:rFonts w:eastAsia="Calibri"/>
                <w:sz w:val="20"/>
                <w:lang w:val="en-US"/>
              </w:rPr>
              <w:t xml:space="preserve"> Primer (or equal approved)</w:t>
            </w:r>
          </w:p>
        </w:tc>
      </w:tr>
      <w:tr w:rsidR="009838DF" w14:paraId="271E28E4" w14:textId="77777777" w:rsidTr="003E3A26">
        <w:trPr>
          <w:cantSplit/>
        </w:trPr>
        <w:tc>
          <w:tcPr>
            <w:tcW w:w="812" w:type="pct"/>
            <w:tcBorders>
              <w:top w:val="single" w:sz="4" w:space="0" w:color="auto"/>
              <w:left w:val="single" w:sz="4" w:space="0" w:color="auto"/>
              <w:bottom w:val="single" w:sz="4" w:space="0" w:color="auto"/>
              <w:right w:val="single" w:sz="4" w:space="0" w:color="auto"/>
            </w:tcBorders>
          </w:tcPr>
          <w:p w14:paraId="29BA2358" w14:textId="77777777" w:rsidR="00A860A0" w:rsidRPr="00E5113D" w:rsidRDefault="00000000" w:rsidP="003E3A26">
            <w:pPr>
              <w:rPr>
                <w:rFonts w:eastAsia="Calibri"/>
                <w:b/>
                <w:sz w:val="20"/>
                <w:lang w:val="en-US"/>
              </w:rPr>
            </w:pPr>
            <w:r w:rsidRPr="00E5113D">
              <w:rPr>
                <w:rFonts w:eastAsia="Calibri"/>
                <w:b/>
                <w:sz w:val="20"/>
                <w:lang w:val="en-US"/>
              </w:rPr>
              <w:t>Tape</w:t>
            </w:r>
          </w:p>
        </w:tc>
        <w:tc>
          <w:tcPr>
            <w:tcW w:w="4188" w:type="pct"/>
            <w:tcBorders>
              <w:top w:val="single" w:sz="4" w:space="0" w:color="auto"/>
              <w:left w:val="single" w:sz="4" w:space="0" w:color="auto"/>
              <w:bottom w:val="single" w:sz="4" w:space="0" w:color="auto"/>
              <w:right w:val="single" w:sz="4" w:space="0" w:color="auto"/>
            </w:tcBorders>
          </w:tcPr>
          <w:p w14:paraId="64EAA66E" w14:textId="77777777" w:rsidR="00A860A0" w:rsidRPr="00E5113D" w:rsidRDefault="00000000" w:rsidP="003E3A26">
            <w:pPr>
              <w:rPr>
                <w:rFonts w:eastAsia="Calibri"/>
                <w:sz w:val="20"/>
                <w:lang w:val="en-US"/>
              </w:rPr>
            </w:pPr>
            <w:r w:rsidRPr="00E5113D">
              <w:rPr>
                <w:rFonts w:eastAsia="Calibri"/>
                <w:sz w:val="20"/>
                <w:lang w:val="en-US"/>
              </w:rPr>
              <w:t xml:space="preserve">Denso </w:t>
            </w:r>
            <w:proofErr w:type="spellStart"/>
            <w:r w:rsidRPr="00E5113D">
              <w:rPr>
                <w:rFonts w:eastAsia="Calibri"/>
                <w:sz w:val="20"/>
                <w:lang w:val="en-US"/>
              </w:rPr>
              <w:t>Seashield</w:t>
            </w:r>
            <w:proofErr w:type="spellEnd"/>
            <w:r w:rsidRPr="00E5113D">
              <w:rPr>
                <w:rFonts w:eastAsia="Calibri"/>
                <w:sz w:val="20"/>
                <w:lang w:val="en-US"/>
              </w:rPr>
              <w:t xml:space="preserve"> Tape (or equal approved)</w:t>
            </w:r>
          </w:p>
          <w:p w14:paraId="18FFC465" w14:textId="77777777" w:rsidR="00A860A0" w:rsidRPr="00E5113D" w:rsidRDefault="00000000" w:rsidP="003E3A26">
            <w:pPr>
              <w:rPr>
                <w:rFonts w:eastAsia="Calibri"/>
                <w:sz w:val="20"/>
                <w:lang w:val="en-US"/>
              </w:rPr>
            </w:pPr>
            <w:r w:rsidRPr="00E5113D">
              <w:rPr>
                <w:rFonts w:eastAsia="Calibri"/>
                <w:sz w:val="20"/>
                <w:lang w:val="en-US"/>
              </w:rPr>
              <w:t>Overlap of 55%</w:t>
            </w:r>
          </w:p>
        </w:tc>
      </w:tr>
      <w:tr w:rsidR="009838DF" w14:paraId="266AD618" w14:textId="77777777" w:rsidTr="003E3A26">
        <w:trPr>
          <w:cantSplit/>
        </w:trPr>
        <w:tc>
          <w:tcPr>
            <w:tcW w:w="812" w:type="pct"/>
            <w:tcBorders>
              <w:top w:val="single" w:sz="4" w:space="0" w:color="auto"/>
              <w:left w:val="single" w:sz="4" w:space="0" w:color="auto"/>
              <w:bottom w:val="single" w:sz="4" w:space="0" w:color="auto"/>
              <w:right w:val="single" w:sz="4" w:space="0" w:color="auto"/>
            </w:tcBorders>
          </w:tcPr>
          <w:p w14:paraId="4B137045" w14:textId="77777777" w:rsidR="00A860A0" w:rsidRPr="00E5113D" w:rsidRDefault="00000000" w:rsidP="003E3A26">
            <w:pPr>
              <w:rPr>
                <w:rFonts w:eastAsia="Calibri"/>
                <w:b/>
                <w:sz w:val="20"/>
                <w:lang w:val="en-US"/>
              </w:rPr>
            </w:pPr>
            <w:r w:rsidRPr="00E5113D">
              <w:rPr>
                <w:rFonts w:eastAsia="Calibri"/>
                <w:b/>
                <w:sz w:val="20"/>
                <w:lang w:val="en-US"/>
              </w:rPr>
              <w:t>Outer Cover</w:t>
            </w:r>
          </w:p>
        </w:tc>
        <w:tc>
          <w:tcPr>
            <w:tcW w:w="4188" w:type="pct"/>
            <w:tcBorders>
              <w:top w:val="single" w:sz="4" w:space="0" w:color="auto"/>
              <w:left w:val="single" w:sz="4" w:space="0" w:color="auto"/>
              <w:bottom w:val="single" w:sz="4" w:space="0" w:color="auto"/>
              <w:right w:val="single" w:sz="4" w:space="0" w:color="auto"/>
            </w:tcBorders>
          </w:tcPr>
          <w:p w14:paraId="43C6DECF" w14:textId="77777777" w:rsidR="00A860A0" w:rsidRPr="00E5113D" w:rsidRDefault="00000000" w:rsidP="003E3A26">
            <w:pPr>
              <w:rPr>
                <w:rFonts w:eastAsia="Calibri"/>
                <w:sz w:val="20"/>
                <w:lang w:val="en-US"/>
              </w:rPr>
            </w:pPr>
            <w:r w:rsidRPr="00E5113D">
              <w:rPr>
                <w:rFonts w:eastAsia="Calibri"/>
                <w:sz w:val="20"/>
                <w:lang w:val="en-US"/>
              </w:rPr>
              <w:t xml:space="preserve">Denso </w:t>
            </w:r>
            <w:proofErr w:type="spellStart"/>
            <w:r w:rsidRPr="00E5113D">
              <w:rPr>
                <w:rFonts w:eastAsia="Calibri"/>
                <w:sz w:val="20"/>
                <w:lang w:val="en-US"/>
              </w:rPr>
              <w:t>Seashield</w:t>
            </w:r>
            <w:proofErr w:type="spellEnd"/>
            <w:r w:rsidRPr="00E5113D">
              <w:rPr>
                <w:rFonts w:eastAsia="Calibri"/>
                <w:sz w:val="20"/>
                <w:lang w:val="en-US"/>
              </w:rPr>
              <w:t xml:space="preserve"> 2000 FD Outer Cover (or equal approved)</w:t>
            </w:r>
          </w:p>
          <w:p w14:paraId="3F5E7993" w14:textId="77777777" w:rsidR="00A860A0" w:rsidRPr="00E5113D" w:rsidRDefault="00000000" w:rsidP="003E3A26">
            <w:pPr>
              <w:rPr>
                <w:rFonts w:eastAsia="Calibri"/>
                <w:sz w:val="20"/>
                <w:lang w:val="en-US"/>
              </w:rPr>
            </w:pPr>
            <w:r w:rsidRPr="00E5113D">
              <w:rPr>
                <w:rFonts w:eastAsia="Calibri"/>
                <w:sz w:val="20"/>
                <w:lang w:val="en-US"/>
              </w:rPr>
              <w:t>Fixed with 316 stainless bolts</w:t>
            </w:r>
          </w:p>
        </w:tc>
      </w:tr>
      <w:tr w:rsidR="009838DF" w14:paraId="1197B5C6" w14:textId="77777777" w:rsidTr="003E3A26">
        <w:trPr>
          <w:cantSplit/>
        </w:trPr>
        <w:tc>
          <w:tcPr>
            <w:tcW w:w="5000" w:type="pct"/>
            <w:gridSpan w:val="2"/>
            <w:tcBorders>
              <w:top w:val="single" w:sz="4" w:space="0" w:color="auto"/>
              <w:left w:val="single" w:sz="4" w:space="0" w:color="auto"/>
              <w:bottom w:val="single" w:sz="4" w:space="0" w:color="auto"/>
              <w:right w:val="single" w:sz="4" w:space="0" w:color="auto"/>
            </w:tcBorders>
          </w:tcPr>
          <w:p w14:paraId="6BA41A74" w14:textId="77777777" w:rsidR="00A860A0" w:rsidRPr="00E5113D" w:rsidRDefault="00000000" w:rsidP="003E3A26">
            <w:pPr>
              <w:rPr>
                <w:rFonts w:eastAsia="Calibri"/>
                <w:sz w:val="20"/>
                <w:lang w:val="en-US"/>
              </w:rPr>
            </w:pPr>
            <w:r w:rsidRPr="00E5113D">
              <w:rPr>
                <w:rFonts w:eastAsia="Calibri"/>
                <w:b/>
                <w:sz w:val="20"/>
                <w:lang w:val="en-US"/>
              </w:rPr>
              <w:t>Note:</w:t>
            </w:r>
            <w:r>
              <w:rPr>
                <w:rFonts w:eastAsia="Calibri"/>
                <w:sz w:val="20"/>
                <w:lang w:val="en-US"/>
              </w:rPr>
              <w:t xml:space="preserve"> </w:t>
            </w:r>
            <w:r w:rsidRPr="00E5113D">
              <w:rPr>
                <w:rFonts w:eastAsia="Calibri"/>
                <w:sz w:val="20"/>
                <w:lang w:val="en-US"/>
              </w:rPr>
              <w:t xml:space="preserve">Inspection points as per Denso </w:t>
            </w:r>
            <w:proofErr w:type="spellStart"/>
            <w:r w:rsidRPr="00E5113D">
              <w:rPr>
                <w:rFonts w:eastAsia="Calibri"/>
                <w:sz w:val="20"/>
                <w:lang w:val="en-US"/>
              </w:rPr>
              <w:t>Seashield</w:t>
            </w:r>
            <w:proofErr w:type="spellEnd"/>
            <w:r w:rsidRPr="00E5113D">
              <w:rPr>
                <w:rFonts w:eastAsia="Calibri"/>
                <w:sz w:val="20"/>
                <w:lang w:val="en-US"/>
              </w:rPr>
              <w:t xml:space="preserve"> published instructions.</w:t>
            </w:r>
          </w:p>
        </w:tc>
      </w:tr>
      <w:tr w:rsidR="009838DF" w14:paraId="76526003" w14:textId="77777777" w:rsidTr="003E3A26">
        <w:trPr>
          <w:cantSplit/>
        </w:trPr>
        <w:tc>
          <w:tcPr>
            <w:tcW w:w="5000" w:type="pct"/>
            <w:gridSpan w:val="2"/>
            <w:tcBorders>
              <w:top w:val="single" w:sz="4" w:space="0" w:color="auto"/>
              <w:left w:val="single" w:sz="4" w:space="0" w:color="auto"/>
              <w:bottom w:val="single" w:sz="4" w:space="0" w:color="auto"/>
              <w:right w:val="single" w:sz="4" w:space="0" w:color="auto"/>
            </w:tcBorders>
          </w:tcPr>
          <w:p w14:paraId="04253A7C" w14:textId="77777777" w:rsidR="00A860A0" w:rsidRPr="00E5113D" w:rsidRDefault="00000000" w:rsidP="003E3A26">
            <w:pPr>
              <w:rPr>
                <w:rFonts w:eastAsia="Calibri"/>
                <w:b/>
                <w:sz w:val="20"/>
              </w:rPr>
            </w:pPr>
            <w:r w:rsidRPr="00E5113D">
              <w:rPr>
                <w:rFonts w:eastAsia="Calibri"/>
                <w:b/>
                <w:sz w:val="20"/>
              </w:rPr>
              <w:t>Notes:</w:t>
            </w:r>
          </w:p>
          <w:p w14:paraId="23415A73" w14:textId="77777777" w:rsidR="00A860A0" w:rsidRPr="00E5113D" w:rsidRDefault="00000000" w:rsidP="003E3A26">
            <w:pPr>
              <w:rPr>
                <w:rFonts w:eastAsia="Calibri"/>
                <w:sz w:val="20"/>
              </w:rPr>
            </w:pPr>
            <w:r w:rsidRPr="00E5113D">
              <w:rPr>
                <w:rFonts w:eastAsia="Calibri"/>
                <w:sz w:val="20"/>
              </w:rPr>
              <w:t>Apply all coatings in strict accordance with the manufacturers’ technical data sheets.</w:t>
            </w:r>
          </w:p>
          <w:p w14:paraId="1D37B87C" w14:textId="77777777" w:rsidR="00A860A0" w:rsidRPr="00E5113D" w:rsidRDefault="00000000" w:rsidP="003E3A26">
            <w:pPr>
              <w:rPr>
                <w:rFonts w:eastAsia="Calibri"/>
                <w:sz w:val="20"/>
              </w:rPr>
            </w:pPr>
            <w:r w:rsidRPr="00E5113D">
              <w:rPr>
                <w:rFonts w:eastAsia="Calibri"/>
                <w:sz w:val="20"/>
              </w:rPr>
              <w:t>Provide coatings manufacturers’ recommendations prior to commencing work.</w:t>
            </w:r>
          </w:p>
          <w:p w14:paraId="7DAD2431" w14:textId="77777777" w:rsidR="00A860A0" w:rsidRPr="00E5113D" w:rsidRDefault="00000000" w:rsidP="003E3A26">
            <w:pPr>
              <w:rPr>
                <w:rFonts w:eastAsia="Calibri"/>
                <w:sz w:val="20"/>
                <w:lang w:val="en-US"/>
              </w:rPr>
            </w:pPr>
            <w:r w:rsidRPr="00E5113D">
              <w:rPr>
                <w:rFonts w:eastAsia="Calibri"/>
                <w:sz w:val="20"/>
              </w:rPr>
              <w:t>The coating systems in these tables form part of, and should be read in conjunction with, the other clauses in this work section.</w:t>
            </w:r>
          </w:p>
        </w:tc>
      </w:tr>
    </w:tbl>
    <w:p w14:paraId="513A48CD" w14:textId="77777777" w:rsidR="00A860A0" w:rsidRDefault="00A860A0" w:rsidP="00A860A0"/>
    <w:p w14:paraId="4407C819" w14:textId="77777777" w:rsidR="00C23F89" w:rsidRPr="00194FCA" w:rsidRDefault="00C23F89" w:rsidP="00194FCA"/>
    <w:p w14:paraId="799448EF" w14:textId="77777777" w:rsidR="00EE235A" w:rsidRDefault="00000000" w:rsidP="00FC71DE">
      <w:pPr>
        <w:pStyle w:val="Heading1"/>
      </w:pPr>
      <w:bookmarkStart w:id="1442" w:name="_Toc256000025"/>
      <w:bookmarkStart w:id="1443" w:name="_Toc256000001"/>
      <w:bookmarkStart w:id="1444" w:name="_Toc134020444"/>
      <w:r w:rsidRPr="00AC526E">
        <w:t xml:space="preserve">Measurement </w:t>
      </w:r>
      <w:r>
        <w:t>a</w:t>
      </w:r>
      <w:r w:rsidRPr="00AC526E">
        <w:t xml:space="preserve">nd </w:t>
      </w:r>
      <w:r>
        <w:t>p</w:t>
      </w:r>
      <w:r w:rsidRPr="00AC526E">
        <w:t>ayment</w:t>
      </w:r>
      <w:bookmarkEnd w:id="1442"/>
      <w:bookmarkEnd w:id="1443"/>
      <w:bookmarkEnd w:id="1444"/>
    </w:p>
    <w:p w14:paraId="48BF0191" w14:textId="77777777" w:rsidR="00EE235A" w:rsidRPr="00F211CA" w:rsidRDefault="00000000" w:rsidP="00EE235A">
      <w:r>
        <w:t>DLI - Roadworks Master – March 2025</w:t>
      </w:r>
    </w:p>
    <w:p w14:paraId="62AC048B" w14:textId="77777777" w:rsidR="00EE235A" w:rsidRDefault="00000000" w:rsidP="00EE235A">
      <w:r w:rsidRPr="00B01241">
        <w:t xml:space="preserve">The following Measurement and Payment clauses refer to the specification sections of the same </w:t>
      </w:r>
      <w:proofErr w:type="gramStart"/>
      <w:r w:rsidRPr="00B01241">
        <w:t>name,</w:t>
      </w:r>
      <w:proofErr w:type="gramEnd"/>
      <w:r w:rsidRPr="00B01241">
        <w:t xml:space="preserve"> however, the clause numbers do not match the section numbers of the same title.</w:t>
      </w:r>
    </w:p>
    <w:p w14:paraId="7C3745C6" w14:textId="77777777" w:rsidR="00EE235A" w:rsidRPr="00762B7C" w:rsidRDefault="00000000" w:rsidP="00EE235A">
      <w:r w:rsidRPr="00762B7C">
        <w:t xml:space="preserve">The selection of specific items or materials for the works being carried out are those items listed in the Schedule of Rates in the Response Schedules for the </w:t>
      </w:r>
      <w:proofErr w:type="gramStart"/>
      <w:r w:rsidRPr="00762B7C">
        <w:t>particular Contract</w:t>
      </w:r>
      <w:proofErr w:type="gramEnd"/>
      <w:r w:rsidRPr="00762B7C">
        <w:t xml:space="preserve"> and any items specified </w:t>
      </w:r>
      <w:r>
        <w:t>elsewhere in this RFT.</w:t>
      </w:r>
    </w:p>
    <w:p w14:paraId="6F7CB1BE" w14:textId="77777777" w:rsidR="00EE235A" w:rsidRDefault="00000000" w:rsidP="00EE235A">
      <w:pPr>
        <w:pStyle w:val="GuideNotes"/>
      </w:pPr>
      <w:r>
        <w:t>[</w:t>
      </w:r>
      <w:r w:rsidRPr="00B01241">
        <w:t xml:space="preserve">Delete the matching Measurement and Payment clause where the </w:t>
      </w:r>
      <w:proofErr w:type="gramStart"/>
      <w:r w:rsidRPr="00B01241">
        <w:t>particular specification</w:t>
      </w:r>
      <w:proofErr w:type="gramEnd"/>
      <w:r w:rsidRPr="00B01241">
        <w:t xml:space="preserve"> section has been deleted in the project specification.]</w:t>
      </w:r>
    </w:p>
    <w:p w14:paraId="1DBBA6C2" w14:textId="77777777" w:rsidR="00EE235A" w:rsidRDefault="00000000" w:rsidP="00EE235A">
      <w:pPr>
        <w:pStyle w:val="Heading2"/>
      </w:pPr>
      <w:r>
        <w:t>Miscellaneous provisions</w:t>
      </w:r>
    </w:p>
    <w:p w14:paraId="42F92722" w14:textId="77777777" w:rsidR="00EE235A" w:rsidRPr="00927640" w:rsidRDefault="00000000" w:rsidP="00EE235A">
      <w:pPr>
        <w:rPr>
          <w:lang w:val="en-US"/>
        </w:rPr>
      </w:pPr>
      <w:r>
        <w:rPr>
          <w:lang w:val="en-US"/>
        </w:rPr>
        <w:t xml:space="preserve">For details of Rise and Fall applicable to fuel refer to MISCELLANEOUS PROVISIONS work section, </w:t>
      </w:r>
      <w:r w:rsidRPr="00927640">
        <w:rPr>
          <w:b/>
          <w:bCs/>
          <w:i/>
          <w:iCs/>
          <w:lang w:val="en-US"/>
        </w:rPr>
        <w:t>Price adjustments – Fuel Costs – Rise and Fall</w:t>
      </w:r>
      <w:r>
        <w:rPr>
          <w:lang w:val="en-US"/>
        </w:rPr>
        <w:t xml:space="preserve"> clause.</w:t>
      </w:r>
    </w:p>
    <w:p w14:paraId="6B5F2834" w14:textId="77777777" w:rsidR="00EE235A" w:rsidRDefault="00000000" w:rsidP="00EE235A">
      <w:pPr>
        <w:pStyle w:val="Heading3"/>
      </w:pPr>
      <w:r>
        <w:lastRenderedPageBreak/>
        <w:t>Environmental management generally</w:t>
      </w:r>
    </w:p>
    <w:p w14:paraId="3C963F76" w14:textId="77777777" w:rsidR="00EE235A" w:rsidRDefault="00000000" w:rsidP="00EE235A">
      <w:r>
        <w:t>Not measured separately</w:t>
      </w:r>
    </w:p>
    <w:p w14:paraId="6B0D7359" w14:textId="77777777" w:rsidR="00EE235A" w:rsidRDefault="00000000" w:rsidP="00EE235A">
      <w:r>
        <w:t>Include the cost of environmental management in the rates for the applicable items.</w:t>
      </w:r>
    </w:p>
    <w:p w14:paraId="7E0F033B" w14:textId="77777777" w:rsidR="00EE235A" w:rsidRDefault="00000000" w:rsidP="00EE235A">
      <w:pPr>
        <w:pStyle w:val="Heading3"/>
      </w:pPr>
      <w:r>
        <w:t>Environmental management plan</w:t>
      </w:r>
    </w:p>
    <w:p w14:paraId="20FBEFD6" w14:textId="77777777" w:rsidR="00EE235A" w:rsidRDefault="00000000" w:rsidP="00EE235A">
      <w:r>
        <w:t>Measured as an item.</w:t>
      </w:r>
    </w:p>
    <w:p w14:paraId="7C2CB2E4" w14:textId="77777777" w:rsidR="00EE235A" w:rsidRDefault="00000000" w:rsidP="00EE235A">
      <w:pPr>
        <w:pStyle w:val="Heading3"/>
      </w:pPr>
      <w:r>
        <w:t xml:space="preserve">Cleaning of vehicles and </w:t>
      </w:r>
      <w:proofErr w:type="gramStart"/>
      <w:r>
        <w:t>plant</w:t>
      </w:r>
      <w:proofErr w:type="gramEnd"/>
    </w:p>
    <w:p w14:paraId="59D7BFF9" w14:textId="77777777" w:rsidR="00EE235A" w:rsidRDefault="00000000" w:rsidP="00EE235A">
      <w:r>
        <w:t>Measured as an item (irrespective of the number cleaned).</w:t>
      </w:r>
    </w:p>
    <w:p w14:paraId="44ECAA12" w14:textId="77777777" w:rsidR="00EE235A" w:rsidRPr="0066335B" w:rsidRDefault="00000000" w:rsidP="00EE235A">
      <w:r>
        <w:t>Vehicles and plant items are priced separately.</w:t>
      </w:r>
    </w:p>
    <w:p w14:paraId="46453C9F" w14:textId="77777777" w:rsidR="00EE235A" w:rsidRPr="00B01241" w:rsidRDefault="00000000" w:rsidP="00EE235A">
      <w:pPr>
        <w:pStyle w:val="Heading3"/>
      </w:pPr>
      <w:r w:rsidRPr="00B01241">
        <w:t>Establishment</w:t>
      </w:r>
    </w:p>
    <w:p w14:paraId="69336F8F" w14:textId="77777777" w:rsidR="00EE235A" w:rsidRDefault="00000000" w:rsidP="00EE235A">
      <w:r w:rsidRPr="00B01241">
        <w:t>The sum for establishment not to exceed 30 per cent of the Tender Sum.</w:t>
      </w:r>
    </w:p>
    <w:tbl>
      <w:tblPr>
        <w:tblStyle w:val="NTGTable100"/>
        <w:tblW w:w="0" w:type="auto"/>
        <w:tblLook w:val="0600" w:firstRow="0" w:lastRow="0" w:firstColumn="0" w:lastColumn="0" w:noHBand="1" w:noVBand="1"/>
      </w:tblPr>
      <w:tblGrid>
        <w:gridCol w:w="2263"/>
        <w:gridCol w:w="8045"/>
      </w:tblGrid>
      <w:tr w:rsidR="009838DF" w14:paraId="3159AFED" w14:textId="77777777" w:rsidTr="009838DF">
        <w:tc>
          <w:tcPr>
            <w:tcW w:w="2263" w:type="dxa"/>
          </w:tcPr>
          <w:p w14:paraId="754BABF2" w14:textId="77777777" w:rsidR="00EE235A" w:rsidRDefault="00000000" w:rsidP="00EE235A">
            <w:bookmarkStart w:id="1445" w:name="_Hlk202214385"/>
            <w:r>
              <w:t>Mobilisation</w:t>
            </w:r>
          </w:p>
        </w:tc>
        <w:tc>
          <w:tcPr>
            <w:tcW w:w="8046" w:type="dxa"/>
          </w:tcPr>
          <w:p w14:paraId="73104B70" w14:textId="77777777" w:rsidR="00EE235A" w:rsidRPr="00AC526E" w:rsidRDefault="00000000" w:rsidP="00EE235A">
            <w:pPr>
              <w:ind w:left="283" w:hanging="283"/>
            </w:pPr>
            <w:r w:rsidRPr="00AC526E">
              <w:t>Measured as an item. Not to exceed 10 per cent of the Tender Sum.</w:t>
            </w:r>
          </w:p>
          <w:p w14:paraId="532AF083" w14:textId="77777777" w:rsidR="00EE235A" w:rsidRDefault="00000000" w:rsidP="00EE235A">
            <w:pPr>
              <w:ind w:left="283" w:hanging="283"/>
            </w:pPr>
            <w:r w:rsidRPr="00AC526E">
              <w:t>Payment when the Contractor established on site.</w:t>
            </w:r>
          </w:p>
        </w:tc>
      </w:tr>
      <w:tr w:rsidR="009838DF" w14:paraId="00F4FFA5" w14:textId="77777777" w:rsidTr="009838DF">
        <w:tc>
          <w:tcPr>
            <w:tcW w:w="2263" w:type="dxa"/>
          </w:tcPr>
          <w:p w14:paraId="58BEE4DF" w14:textId="77777777" w:rsidR="00EE235A" w:rsidRDefault="00000000" w:rsidP="00EE235A">
            <w:r>
              <w:t>Demobilisation</w:t>
            </w:r>
          </w:p>
        </w:tc>
        <w:tc>
          <w:tcPr>
            <w:tcW w:w="8046" w:type="dxa"/>
          </w:tcPr>
          <w:p w14:paraId="2E5F2DAF" w14:textId="77777777" w:rsidR="00EE235A" w:rsidRDefault="00000000" w:rsidP="00EE235A">
            <w:r w:rsidRPr="00AC526E">
              <w:t>Measured as an item.</w:t>
            </w:r>
          </w:p>
          <w:p w14:paraId="146850EB" w14:textId="77777777" w:rsidR="00EE235A" w:rsidRDefault="00000000" w:rsidP="00EE235A">
            <w:r w:rsidRPr="00AC526E">
              <w:t>Payment when demobilisation complete</w:t>
            </w:r>
          </w:p>
        </w:tc>
      </w:tr>
      <w:tr w:rsidR="009838DF" w14:paraId="42D00CB0" w14:textId="77777777" w:rsidTr="009838DF">
        <w:tc>
          <w:tcPr>
            <w:tcW w:w="2263" w:type="dxa"/>
          </w:tcPr>
          <w:p w14:paraId="5200203A" w14:textId="77777777" w:rsidR="00EE235A" w:rsidRDefault="00000000" w:rsidP="00EE235A">
            <w:r>
              <w:t>Ongoing costs</w:t>
            </w:r>
          </w:p>
        </w:tc>
        <w:tc>
          <w:tcPr>
            <w:tcW w:w="8046" w:type="dxa"/>
          </w:tcPr>
          <w:p w14:paraId="69E12F41" w14:textId="77777777" w:rsidR="00EE235A" w:rsidRDefault="00000000" w:rsidP="00EE235A">
            <w:r w:rsidRPr="00AC526E">
              <w:t>Measured as an item</w:t>
            </w:r>
            <w:r>
              <w:t>.</w:t>
            </w:r>
          </w:p>
          <w:p w14:paraId="7EDEC247" w14:textId="77777777" w:rsidR="00EE235A" w:rsidRDefault="00000000" w:rsidP="00EE235A">
            <w:pPr>
              <w:ind w:left="283" w:hanging="283"/>
            </w:pPr>
            <w:r w:rsidRPr="00AC526E">
              <w:t>Payment progressively during the contract in proportion to the value of complying work.</w:t>
            </w:r>
          </w:p>
        </w:tc>
      </w:tr>
    </w:tbl>
    <w:bookmarkEnd w:id="1445"/>
    <w:p w14:paraId="42838F2F" w14:textId="77777777" w:rsidR="00EE235A" w:rsidRPr="00B01241" w:rsidRDefault="00000000" w:rsidP="00EE235A">
      <w:pPr>
        <w:pStyle w:val="Heading3"/>
      </w:pPr>
      <w:r w:rsidRPr="00B01241">
        <w:t>Project notice boards</w:t>
      </w:r>
    </w:p>
    <w:p w14:paraId="4C18D058" w14:textId="77777777" w:rsidR="00EE235A" w:rsidRPr="00B01241" w:rsidRDefault="00000000" w:rsidP="00EE235A">
      <w:r w:rsidRPr="00B01241">
        <w:t xml:space="preserve">Measured by number </w:t>
      </w:r>
      <w:r>
        <w:t xml:space="preserve">by type </w:t>
      </w:r>
      <w:r w:rsidRPr="00B01241">
        <w:t>erected.</w:t>
      </w:r>
    </w:p>
    <w:p w14:paraId="6EFDAABD" w14:textId="77777777" w:rsidR="00EE235A" w:rsidRPr="00B01241" w:rsidRDefault="00000000" w:rsidP="00EE235A">
      <w:pPr>
        <w:pStyle w:val="Heading3"/>
      </w:pPr>
      <w:r w:rsidRPr="00B01241">
        <w:t>As constructed information</w:t>
      </w:r>
    </w:p>
    <w:p w14:paraId="148C0EA5" w14:textId="77777777" w:rsidR="00EE235A" w:rsidRDefault="00000000" w:rsidP="00EE235A">
      <w:r>
        <w:t>Provide as constructed information as detailed in MISCELLANEOUS PROVISIONS.</w:t>
      </w:r>
    </w:p>
    <w:p w14:paraId="5C1A9EB1" w14:textId="77777777" w:rsidR="00EE235A" w:rsidRDefault="00000000" w:rsidP="00EE235A">
      <w:r w:rsidRPr="00B01241">
        <w:t xml:space="preserve">Include the cost for as constructed information in the costs for the </w:t>
      </w:r>
      <w:r>
        <w:t>related elements of the works</w:t>
      </w:r>
      <w:r w:rsidRPr="00B01241">
        <w:t>.</w:t>
      </w:r>
    </w:p>
    <w:p w14:paraId="0446C279" w14:textId="77777777" w:rsidR="00EE235A" w:rsidRPr="00B01241" w:rsidRDefault="00000000" w:rsidP="00EE235A">
      <w:r>
        <w:t>Provide as constructed information related to variations in the scope of the works. Include the cost of the as-varied scope constructed information in the negotiated costs for the variations to the works.</w:t>
      </w:r>
    </w:p>
    <w:p w14:paraId="299F4B17" w14:textId="77777777" w:rsidR="00EE235A" w:rsidRPr="00B01241" w:rsidRDefault="00000000" w:rsidP="00EE235A">
      <w:pPr>
        <w:pStyle w:val="Heading3"/>
      </w:pPr>
      <w:r w:rsidRPr="00B01241">
        <w:t xml:space="preserve">Level </w:t>
      </w:r>
      <w:r>
        <w:t>c</w:t>
      </w:r>
      <w:r w:rsidRPr="00B01241">
        <w:t>hecking</w:t>
      </w:r>
    </w:p>
    <w:p w14:paraId="5F106E7F" w14:textId="77777777" w:rsidR="00EE235A" w:rsidRPr="00B01241" w:rsidRDefault="00000000" w:rsidP="00EE235A">
      <w:r w:rsidRPr="00B01241">
        <w:t>Measured in kilometres for the layer under consideration.</w:t>
      </w:r>
    </w:p>
    <w:p w14:paraId="146BE05F" w14:textId="77777777" w:rsidR="00EE235A" w:rsidRPr="00B01241" w:rsidRDefault="00000000" w:rsidP="00EE235A">
      <w:pPr>
        <w:pStyle w:val="Heading3"/>
      </w:pPr>
      <w:r w:rsidRPr="00B01241">
        <w:t>Control station check survey</w:t>
      </w:r>
    </w:p>
    <w:p w14:paraId="098B5503" w14:textId="77777777" w:rsidR="00EE235A" w:rsidRDefault="00000000" w:rsidP="00EE235A">
      <w:r w:rsidRPr="00B01241">
        <w:t>Measured as an item.</w:t>
      </w:r>
    </w:p>
    <w:p w14:paraId="414905EB" w14:textId="77777777" w:rsidR="00EE235A" w:rsidRDefault="00000000" w:rsidP="00EE235A">
      <w:pPr>
        <w:pStyle w:val="Heading3"/>
      </w:pPr>
      <w:r>
        <w:t>Cycle and pedestrian shared paths</w:t>
      </w:r>
    </w:p>
    <w:p w14:paraId="2974DA32" w14:textId="77777777" w:rsidR="00EE235A" w:rsidRDefault="00000000" w:rsidP="00EE235A">
      <w:r>
        <w:t>Not measured separately.</w:t>
      </w:r>
    </w:p>
    <w:p w14:paraId="02E37122" w14:textId="77777777" w:rsidR="00EE235A" w:rsidRDefault="00000000" w:rsidP="00EE235A">
      <w:r>
        <w:t>Include in MISCELLANEOUS CONCRETE.</w:t>
      </w:r>
    </w:p>
    <w:p w14:paraId="6A77C4F8" w14:textId="77777777" w:rsidR="00EE235A" w:rsidRPr="00AC526E" w:rsidRDefault="00000000" w:rsidP="00EE235A">
      <w:pPr>
        <w:pStyle w:val="Heading2"/>
      </w:pPr>
      <w:r w:rsidRPr="00AC526E">
        <w:t xml:space="preserve">Provision </w:t>
      </w:r>
      <w:r>
        <w:t>f</w:t>
      </w:r>
      <w:r w:rsidRPr="00AC526E">
        <w:t xml:space="preserve">or </w:t>
      </w:r>
      <w:r>
        <w:t>t</w:t>
      </w:r>
      <w:r w:rsidRPr="00AC526E">
        <w:t>raffic</w:t>
      </w:r>
    </w:p>
    <w:p w14:paraId="0FCC50F7" w14:textId="77777777" w:rsidR="00EE235A" w:rsidRPr="00B01241" w:rsidRDefault="00000000" w:rsidP="00EE235A">
      <w:pPr>
        <w:pStyle w:val="Heading3"/>
      </w:pPr>
      <w:r>
        <w:t xml:space="preserve">Traffic management </w:t>
      </w:r>
      <w:r w:rsidRPr="00B01241">
        <w:t>plan</w:t>
      </w:r>
    </w:p>
    <w:p w14:paraId="2C4AC94E" w14:textId="77777777" w:rsidR="00EE235A" w:rsidRPr="00B01241" w:rsidRDefault="00000000" w:rsidP="00EE235A">
      <w:r>
        <w:t>Include in Provision for Traffic. Include Traffic Guidance Schemes (TGSs) including, but not limited to, plans, drawings, sketches, and/or diagrams.</w:t>
      </w:r>
    </w:p>
    <w:p w14:paraId="4C198A4E" w14:textId="77777777" w:rsidR="00EE235A" w:rsidRPr="00B01241" w:rsidRDefault="00000000" w:rsidP="00EE235A">
      <w:pPr>
        <w:pStyle w:val="Heading3"/>
      </w:pPr>
      <w:r w:rsidRPr="00B01241">
        <w:lastRenderedPageBreak/>
        <w:t xml:space="preserve">Provision for </w:t>
      </w:r>
      <w:r>
        <w:t>t</w:t>
      </w:r>
      <w:r w:rsidRPr="00B01241">
        <w:t>raffic</w:t>
      </w:r>
    </w:p>
    <w:p w14:paraId="0ADBAB6E" w14:textId="77777777" w:rsidR="00EE235A" w:rsidRDefault="00000000" w:rsidP="00EE235A">
      <w:r w:rsidRPr="00B01241">
        <w:t>Measured as an item.</w:t>
      </w:r>
    </w:p>
    <w:p w14:paraId="284C4D51" w14:textId="77777777" w:rsidR="00EE235A" w:rsidRPr="00B01241" w:rsidRDefault="00000000" w:rsidP="00EE235A">
      <w:r>
        <w:t>Includes TMP and TGSs and all activities required to implement them, including, but not limited to, plans, drawings, sketches, and/or diagrams.</w:t>
      </w:r>
    </w:p>
    <w:p w14:paraId="123ED24D" w14:textId="77777777" w:rsidR="00EE235A" w:rsidRPr="00B01241" w:rsidRDefault="00000000" w:rsidP="00EE235A">
      <w:r w:rsidRPr="00B01241">
        <w:t>Includes detours, temporary connections access to adjace</w:t>
      </w:r>
      <w:r>
        <w:t>nt properties, traffic guidance</w:t>
      </w:r>
      <w:r w:rsidRPr="00B01241">
        <w:t>, traffic control devices, temporary bridging, warning devices, maintenance and restoration.</w:t>
      </w:r>
    </w:p>
    <w:p w14:paraId="0F169E74" w14:textId="77777777" w:rsidR="00EE235A" w:rsidRPr="00B01241" w:rsidRDefault="00000000" w:rsidP="00EE235A">
      <w:r>
        <w:t>Includes variable message boards irrespective of number</w:t>
      </w:r>
      <w:r w:rsidRPr="00B01241">
        <w:t>.</w:t>
      </w:r>
    </w:p>
    <w:p w14:paraId="71C990BE" w14:textId="77777777" w:rsidR="00EE235A" w:rsidRDefault="00000000" w:rsidP="00EE235A">
      <w:r w:rsidRPr="00B01241">
        <w:t>Payment will be made progressively in proportion to the value of work carried out.</w:t>
      </w:r>
    </w:p>
    <w:p w14:paraId="5CC2C999" w14:textId="77777777" w:rsidR="00EE235A" w:rsidRDefault="00000000" w:rsidP="00EE235A">
      <w:r>
        <w:t>Does not include items listed separately.</w:t>
      </w:r>
    </w:p>
    <w:p w14:paraId="37BCE719" w14:textId="77777777" w:rsidR="00EE235A" w:rsidRDefault="00000000" w:rsidP="00EE235A">
      <w:pPr>
        <w:pStyle w:val="Heading3"/>
      </w:pPr>
      <w:r>
        <w:t>Traffic pilot vehicle</w:t>
      </w:r>
    </w:p>
    <w:p w14:paraId="64FA6EDD" w14:textId="77777777" w:rsidR="00EE235A" w:rsidRDefault="00000000" w:rsidP="00EE235A">
      <w:r>
        <w:t>Measured as an item.</w:t>
      </w:r>
    </w:p>
    <w:p w14:paraId="767C0ABE" w14:textId="77777777" w:rsidR="00EE235A" w:rsidRDefault="00000000" w:rsidP="00EE235A">
      <w:pPr>
        <w:pStyle w:val="GuideNotes"/>
      </w:pPr>
      <w:r>
        <w:t>[Delete if Traffic Pilot Vehicle is not required.]</w:t>
      </w:r>
    </w:p>
    <w:p w14:paraId="0FB521E6" w14:textId="77777777" w:rsidR="00EE235A" w:rsidRDefault="00000000" w:rsidP="00EE235A">
      <w:pPr>
        <w:pStyle w:val="Heading3"/>
      </w:pPr>
      <w:r>
        <w:t>Traffic control for conformance testing activities</w:t>
      </w:r>
    </w:p>
    <w:p w14:paraId="32E2263C" w14:textId="77777777" w:rsidR="00EE235A" w:rsidRDefault="00000000" w:rsidP="00EE235A">
      <w:r>
        <w:t>Measured as an item.</w:t>
      </w:r>
    </w:p>
    <w:p w14:paraId="28E18FAF" w14:textId="77777777" w:rsidR="00EE235A" w:rsidRDefault="00000000" w:rsidP="00EE235A">
      <w:r>
        <w:t>Not applicable if traffic control for the works is adequate to protect conformance testing personnel.</w:t>
      </w:r>
    </w:p>
    <w:p w14:paraId="7051F5C7" w14:textId="77777777" w:rsidR="00EE235A" w:rsidRDefault="00000000" w:rsidP="00EE235A">
      <w:pPr>
        <w:pStyle w:val="Heading3"/>
      </w:pPr>
      <w:r>
        <w:t>Dust suppression measures</w:t>
      </w:r>
    </w:p>
    <w:p w14:paraId="134EBEE5" w14:textId="77777777" w:rsidR="00EE235A" w:rsidRDefault="00000000" w:rsidP="00EE235A">
      <w:r>
        <w:t>Measured as an item.</w:t>
      </w:r>
    </w:p>
    <w:p w14:paraId="4EFE045F" w14:textId="77777777" w:rsidR="00EE235A" w:rsidRDefault="00000000" w:rsidP="00EE235A">
      <w:pPr>
        <w:pStyle w:val="Heading3"/>
      </w:pPr>
      <w:r>
        <w:t>Temporary road furniture</w:t>
      </w:r>
    </w:p>
    <w:p w14:paraId="01FA9EA9" w14:textId="77777777" w:rsidR="00EE235A" w:rsidRDefault="00000000" w:rsidP="00EE235A">
      <w:r>
        <w:t>Measured as an item.</w:t>
      </w:r>
    </w:p>
    <w:p w14:paraId="06A56D53" w14:textId="77777777" w:rsidR="00EE235A" w:rsidRDefault="00000000" w:rsidP="00EE235A">
      <w:r>
        <w:t>Does not include temporary road furniture mandated by AS 1742.3, or by AGTTM Part 3.</w:t>
      </w:r>
    </w:p>
    <w:p w14:paraId="135FB7EA" w14:textId="77777777" w:rsidR="00EE235A" w:rsidRDefault="00000000" w:rsidP="00EE235A">
      <w:pPr>
        <w:rPr>
          <w:lang w:val="en-US"/>
        </w:rPr>
      </w:pPr>
      <w:r>
        <w:rPr>
          <w:lang w:val="en-US"/>
        </w:rPr>
        <w:t>Supply, install and maintain all temporary road furniture as specified.</w:t>
      </w:r>
    </w:p>
    <w:p w14:paraId="5A1F3D4D" w14:textId="77777777" w:rsidR="00EE235A" w:rsidRDefault="00000000" w:rsidP="00EE235A">
      <w:pPr>
        <w:pStyle w:val="GuideNotes"/>
      </w:pPr>
      <w:r>
        <w:t xml:space="preserve">[If </w:t>
      </w:r>
      <w:proofErr w:type="gramStart"/>
      <w:r>
        <w:t>possible</w:t>
      </w:r>
      <w:proofErr w:type="gramEnd"/>
      <w:r>
        <w:t xml:space="preserve"> list the items of road furniture required on a temporary basis during the </w:t>
      </w:r>
      <w:proofErr w:type="gramStart"/>
      <w:r>
        <w:t>works</w:t>
      </w:r>
      <w:proofErr w:type="gramEnd"/>
      <w:r>
        <w:t>. These items may include, but are not limited to, information signs and amenity furniture. These items DO NOT INCLUDE traffic control signs or devices required by AS 1742.3, AGTTM Part3, and/or the TMP and the TGSs.]</w:t>
      </w:r>
    </w:p>
    <w:p w14:paraId="7B7F917E" w14:textId="77777777" w:rsidR="00EE235A" w:rsidRDefault="00000000" w:rsidP="00EE235A">
      <w:pPr>
        <w:rPr>
          <w:lang w:val="en-US"/>
        </w:rPr>
      </w:pPr>
      <w:r>
        <w:rPr>
          <w:lang w:val="en-US"/>
        </w:rPr>
        <w:t>Temporary road furniture includes but is not limited to:</w:t>
      </w:r>
    </w:p>
    <w:p w14:paraId="67FD811D" w14:textId="77777777" w:rsidR="00EE235A" w:rsidRDefault="00000000" w:rsidP="00EE235A">
      <w:pPr>
        <w:rPr>
          <w:lang w:val="en-US"/>
        </w:rPr>
      </w:pPr>
      <w:r>
        <w:rPr>
          <w:lang w:val="en-US"/>
        </w:rPr>
        <w:tab/>
      </w:r>
      <w:r w:rsidRPr="002A3E50">
        <w:rPr>
          <w:color w:val="FF0000"/>
          <w:lang w:val="en-US"/>
        </w:rPr>
        <w:t>[enter data]</w:t>
      </w:r>
    </w:p>
    <w:p w14:paraId="034F1692" w14:textId="77777777" w:rsidR="00EE235A" w:rsidRDefault="00000000" w:rsidP="00EE235A">
      <w:pPr>
        <w:pStyle w:val="GuideNotes"/>
      </w:pPr>
      <w:r>
        <w:t>[If none required, or items have not been identified, delete this sentence.]</w:t>
      </w:r>
    </w:p>
    <w:p w14:paraId="0C219B23" w14:textId="77777777" w:rsidR="00EE235A" w:rsidRDefault="00000000" w:rsidP="00EE235A">
      <w:pPr>
        <w:rPr>
          <w:lang w:val="en-US"/>
        </w:rPr>
      </w:pPr>
      <w:r>
        <w:rPr>
          <w:lang w:val="en-US"/>
        </w:rPr>
        <w:t xml:space="preserve">Remove all temporary road furniture as required, or at completion of the </w:t>
      </w:r>
      <w:proofErr w:type="gramStart"/>
      <w:r>
        <w:rPr>
          <w:lang w:val="en-US"/>
        </w:rPr>
        <w:t>works</w:t>
      </w:r>
      <w:proofErr w:type="gramEnd"/>
      <w:r>
        <w:rPr>
          <w:lang w:val="en-US"/>
        </w:rPr>
        <w:t>.</w:t>
      </w:r>
    </w:p>
    <w:p w14:paraId="004934C2" w14:textId="77777777" w:rsidR="00EE235A" w:rsidRDefault="00000000" w:rsidP="00EE235A">
      <w:pPr>
        <w:pStyle w:val="Heading3"/>
      </w:pPr>
      <w:r>
        <w:t>Clean up of tracked materials</w:t>
      </w:r>
    </w:p>
    <w:p w14:paraId="1379B2F0" w14:textId="77777777" w:rsidR="00EE235A" w:rsidRDefault="00000000" w:rsidP="00EE235A">
      <w:r>
        <w:t>Not priced separately. Include in other items.</w:t>
      </w:r>
    </w:p>
    <w:p w14:paraId="3ED25BD0" w14:textId="77777777" w:rsidR="00EE235A" w:rsidRDefault="00000000" w:rsidP="00EE235A">
      <w:pPr>
        <w:pStyle w:val="Heading3"/>
      </w:pPr>
      <w:r>
        <w:t xml:space="preserve">Site based </w:t>
      </w:r>
      <w:proofErr w:type="spellStart"/>
      <w:r>
        <w:t>workzone</w:t>
      </w:r>
      <w:proofErr w:type="spellEnd"/>
      <w:r>
        <w:t xml:space="preserve"> traffic management plan designer (WZ1)</w:t>
      </w:r>
    </w:p>
    <w:p w14:paraId="27190579" w14:textId="77777777" w:rsidR="00EE235A" w:rsidRDefault="00000000" w:rsidP="00EE235A">
      <w:r>
        <w:t>Measured as an item.</w:t>
      </w:r>
    </w:p>
    <w:p w14:paraId="05F3C6E1" w14:textId="77777777" w:rsidR="00EE235A" w:rsidRDefault="00000000" w:rsidP="00EE235A">
      <w:r>
        <w:t>Includes all costs associated with a site based Traffic Management Designer (TMD) to be responsible for site TTM compliance with TMP, TGSs and relevant standards for the period that public traffic is guided by Temporary Traffic Management, including undertaking auditing,  inspections, and attend site for any incidents outside of working hours, weekends, and public holidays.</w:t>
      </w:r>
    </w:p>
    <w:p w14:paraId="742169FF" w14:textId="77777777" w:rsidR="00EE235A" w:rsidRDefault="00000000" w:rsidP="00EE235A">
      <w:r>
        <w:lastRenderedPageBreak/>
        <w:t>The Work Zone Traffic Management Supervisor will be a responsible for all Work Zone traffic management arrangements and managing other traffic management (WZ 2-3) personnel assigned to the project.</w:t>
      </w:r>
    </w:p>
    <w:p w14:paraId="40EC47AF" w14:textId="77777777" w:rsidR="00EE235A" w:rsidRPr="00B01241" w:rsidRDefault="00000000" w:rsidP="00EE235A">
      <w:r>
        <w:t>Includes all costs associated with accommodation, transport and mobilisation around site.</w:t>
      </w:r>
    </w:p>
    <w:p w14:paraId="4386DBB7" w14:textId="77777777" w:rsidR="00EE235A" w:rsidRDefault="00000000" w:rsidP="00EE235A">
      <w:pPr>
        <w:pStyle w:val="Heading3"/>
      </w:pPr>
      <w:r>
        <w:t>Compliance checks of worksite traffic management</w:t>
      </w:r>
    </w:p>
    <w:p w14:paraId="27A7DED6" w14:textId="77777777" w:rsidR="00EE235A" w:rsidRDefault="00000000" w:rsidP="00EE235A">
      <w:r>
        <w:t xml:space="preserve">Initial compliance check of the works, or parts of the works, will be paid for by the </w:t>
      </w:r>
      <w:proofErr w:type="gramStart"/>
      <w:r>
        <w:t>Principal</w:t>
      </w:r>
      <w:proofErr w:type="gramEnd"/>
      <w:r>
        <w:t>.</w:t>
      </w:r>
    </w:p>
    <w:p w14:paraId="6E1C8C09" w14:textId="77777777" w:rsidR="00EE235A" w:rsidRDefault="00000000" w:rsidP="00EE235A">
      <w:r>
        <w:t xml:space="preserve">Rectification of inadequate temporary traffic management processes and/or documents, and rectification of any non-compliances, are to be at no cost to the </w:t>
      </w:r>
      <w:proofErr w:type="gramStart"/>
      <w:r>
        <w:t>Principal</w:t>
      </w:r>
      <w:proofErr w:type="gramEnd"/>
      <w:r>
        <w:t>.</w:t>
      </w:r>
    </w:p>
    <w:p w14:paraId="58351C5F" w14:textId="77777777" w:rsidR="00EE235A" w:rsidRDefault="00000000" w:rsidP="00EE235A">
      <w:r>
        <w:t xml:space="preserve">Verification compliance checks after rectifications are complete are to be at no cost to the </w:t>
      </w:r>
      <w:proofErr w:type="gramStart"/>
      <w:r>
        <w:t>Principal</w:t>
      </w:r>
      <w:proofErr w:type="gramEnd"/>
      <w:r>
        <w:t>.</w:t>
      </w:r>
    </w:p>
    <w:p w14:paraId="088E3FF5" w14:textId="77777777" w:rsidR="00EE235A" w:rsidRDefault="00000000" w:rsidP="00EE235A">
      <w:pPr>
        <w:pStyle w:val="Heading3"/>
      </w:pPr>
      <w:r>
        <w:t>Work zone traffic management (WZTM) – Independent third-party audits</w:t>
      </w:r>
    </w:p>
    <w:p w14:paraId="54384C81" w14:textId="77777777" w:rsidR="00EE235A" w:rsidRDefault="00000000" w:rsidP="00EE235A">
      <w:r>
        <w:t xml:space="preserve">The </w:t>
      </w:r>
      <w:proofErr w:type="gramStart"/>
      <w:r>
        <w:t>Principal</w:t>
      </w:r>
      <w:proofErr w:type="gramEnd"/>
      <w:r>
        <w:t xml:space="preserve"> will pay for all auditing directly to the Panel Period Audit Consultant selected to perform the audits required under this contract which are nominated as the </w:t>
      </w:r>
      <w:proofErr w:type="gramStart"/>
      <w:r>
        <w:t>Principal’s</w:t>
      </w:r>
      <w:proofErr w:type="gramEnd"/>
      <w:r>
        <w:t xml:space="preserve"> responsibility.</w:t>
      </w:r>
    </w:p>
    <w:p w14:paraId="0EDBDB0A" w14:textId="77777777" w:rsidR="00EE235A" w:rsidRDefault="00000000" w:rsidP="00EE235A">
      <w:r>
        <w:t>If a re-auditing is required due to non-conformances, the costs of the re-audits will be negative variations to the contract.</w:t>
      </w:r>
    </w:p>
    <w:p w14:paraId="236ED0DF" w14:textId="77777777" w:rsidR="00EE235A" w:rsidRDefault="00000000" w:rsidP="00EE235A">
      <w:r>
        <w:t>If auditing has been ordered and the site is not ready for auditing at the time specified by the Contractor, the Contractor will bear the cost of the time and travel incurred by the Panel Period Audit Consultant and the Superintendent.</w:t>
      </w:r>
    </w:p>
    <w:p w14:paraId="6D4FC45D" w14:textId="77777777" w:rsidR="00EE235A" w:rsidRDefault="00000000" w:rsidP="00EE235A">
      <w:r>
        <w:t xml:space="preserve">All post rectification re-auditing will be at no cost to the </w:t>
      </w:r>
      <w:proofErr w:type="gramStart"/>
      <w:r>
        <w:t>Principal</w:t>
      </w:r>
      <w:proofErr w:type="gramEnd"/>
      <w:r>
        <w:t>.</w:t>
      </w:r>
    </w:p>
    <w:p w14:paraId="282D1D52" w14:textId="77777777" w:rsidR="00EE235A" w:rsidRDefault="00000000" w:rsidP="00EE235A">
      <w:r>
        <w:t xml:space="preserve">Rectification of inadequate temporary traffic management processes and/or documents, and rectification of any non-compliances, are to be at no cost to the </w:t>
      </w:r>
      <w:proofErr w:type="gramStart"/>
      <w:r>
        <w:t>Principal</w:t>
      </w:r>
      <w:proofErr w:type="gramEnd"/>
      <w:r>
        <w:t xml:space="preserve">. The Contractor must make good all non-conformances at no cost to the </w:t>
      </w:r>
      <w:proofErr w:type="gramStart"/>
      <w:r>
        <w:t>Principal</w:t>
      </w:r>
      <w:proofErr w:type="gramEnd"/>
      <w:r>
        <w:t>.</w:t>
      </w:r>
    </w:p>
    <w:p w14:paraId="65CA9E3D" w14:textId="77777777" w:rsidR="00EE235A" w:rsidRDefault="00000000" w:rsidP="00EE235A">
      <w:pPr>
        <w:pStyle w:val="Heading3"/>
      </w:pPr>
      <w:r>
        <w:t xml:space="preserve"> Contractor WZTM road compliance audit</w:t>
      </w:r>
    </w:p>
    <w:p w14:paraId="292586FE" w14:textId="77777777" w:rsidR="00EE235A" w:rsidRPr="00B01241" w:rsidRDefault="00000000" w:rsidP="00EE235A">
      <w:r>
        <w:t>Not paid for separately. Include in other items.</w:t>
      </w:r>
    </w:p>
    <w:p w14:paraId="1FB88947" w14:textId="77777777" w:rsidR="00EE235A" w:rsidRDefault="00000000" w:rsidP="00EE235A">
      <w:pPr>
        <w:pStyle w:val="Heading3"/>
      </w:pPr>
      <w:r>
        <w:t>Amendments to traffic management plans</w:t>
      </w:r>
    </w:p>
    <w:p w14:paraId="05773BD1" w14:textId="77777777" w:rsidR="00EE235A" w:rsidRDefault="00000000" w:rsidP="00EE235A">
      <w:pPr>
        <w:rPr>
          <w:lang w:val="en-US"/>
        </w:rPr>
      </w:pPr>
      <w:r>
        <w:rPr>
          <w:lang w:val="en-US"/>
        </w:rPr>
        <w:t>This item is not applicable to changes required due to inadequacies and/or non-compliances identified in Compliance Checks. Not applicable to changes required due to inadequacies and/or non-compliances identified in Audits.</w:t>
      </w:r>
    </w:p>
    <w:p w14:paraId="4A3E7E4B" w14:textId="77777777" w:rsidR="00EE235A" w:rsidRDefault="00000000" w:rsidP="00EE235A">
      <w:r>
        <w:rPr>
          <w:lang w:val="en-US"/>
        </w:rPr>
        <w:t>This item applies to amendments to TMPs related to variations to the works.</w:t>
      </w:r>
    </w:p>
    <w:p w14:paraId="5A7FD404" w14:textId="77777777" w:rsidR="00EE235A" w:rsidRPr="00DE35C0" w:rsidRDefault="00000000" w:rsidP="00EE235A">
      <w:r>
        <w:rPr>
          <w:lang w:val="en-US"/>
        </w:rPr>
        <w:t xml:space="preserve">Payment will be at a negotiated </w:t>
      </w:r>
      <w:proofErr w:type="gramStart"/>
      <w:r>
        <w:rPr>
          <w:lang w:val="en-US"/>
        </w:rPr>
        <w:t>rate, and</w:t>
      </w:r>
      <w:proofErr w:type="gramEnd"/>
      <w:r>
        <w:rPr>
          <w:lang w:val="en-US"/>
        </w:rPr>
        <w:t xml:space="preserve"> is to be included in the cost of the variation.</w:t>
      </w:r>
    </w:p>
    <w:p w14:paraId="74F5964F" w14:textId="77777777" w:rsidR="00EE235A" w:rsidRDefault="00000000" w:rsidP="00EE235A">
      <w:pPr>
        <w:pStyle w:val="Heading3"/>
      </w:pPr>
      <w:r>
        <w:t>Night Illumination</w:t>
      </w:r>
    </w:p>
    <w:p w14:paraId="0C945461" w14:textId="77777777" w:rsidR="00EE235A" w:rsidRPr="00DE35C0" w:rsidRDefault="00000000" w:rsidP="00EE235A">
      <w:r>
        <w:rPr>
          <w:lang w:val="en-US"/>
        </w:rPr>
        <w:t>Not paid for separately. Include in other items.</w:t>
      </w:r>
    </w:p>
    <w:p w14:paraId="3175D47F" w14:textId="77777777" w:rsidR="00EE235A" w:rsidRDefault="00000000" w:rsidP="00EE235A">
      <w:pPr>
        <w:pStyle w:val="Heading3"/>
      </w:pPr>
      <w:r>
        <w:t>Warning devices and signs</w:t>
      </w:r>
    </w:p>
    <w:p w14:paraId="1065DC03" w14:textId="77777777" w:rsidR="00EE235A" w:rsidRPr="00DE35C0" w:rsidRDefault="00000000" w:rsidP="00EE235A">
      <w:r>
        <w:rPr>
          <w:lang w:val="en-US"/>
        </w:rPr>
        <w:t>Not paid for separately. Include in other items.</w:t>
      </w:r>
    </w:p>
    <w:p w14:paraId="2EB62AB2" w14:textId="77777777" w:rsidR="00EE235A" w:rsidRDefault="00000000" w:rsidP="00EE235A">
      <w:pPr>
        <w:pStyle w:val="Heading3"/>
      </w:pPr>
      <w:r>
        <w:t>Portable variable message signs</w:t>
      </w:r>
    </w:p>
    <w:p w14:paraId="1D90ACB5" w14:textId="77777777" w:rsidR="00EE235A" w:rsidRDefault="00000000" w:rsidP="00EE235A">
      <w:pPr>
        <w:rPr>
          <w:lang w:val="en-US"/>
        </w:rPr>
      </w:pPr>
      <w:r>
        <w:rPr>
          <w:lang w:val="en-US"/>
        </w:rPr>
        <w:t>Measured per VMS / day.</w:t>
      </w:r>
    </w:p>
    <w:p w14:paraId="523E5E84" w14:textId="77777777" w:rsidR="00EE235A" w:rsidRDefault="00000000" w:rsidP="00EE235A">
      <w:pPr>
        <w:rPr>
          <w:lang w:val="en-US"/>
        </w:rPr>
      </w:pPr>
      <w:r>
        <w:rPr>
          <w:lang w:val="en-US"/>
        </w:rPr>
        <w:t xml:space="preserve">Make allowance for the </w:t>
      </w:r>
      <w:proofErr w:type="spellStart"/>
      <w:r>
        <w:rPr>
          <w:lang w:val="en-US"/>
        </w:rPr>
        <w:t>mobilisation</w:t>
      </w:r>
      <w:proofErr w:type="spellEnd"/>
      <w:r>
        <w:rPr>
          <w:lang w:val="en-US"/>
        </w:rPr>
        <w:t xml:space="preserve">, maintenance and ongoing operation and messaging of </w:t>
      </w:r>
      <w:proofErr w:type="gramStart"/>
      <w:r>
        <w:rPr>
          <w:lang w:val="en-US"/>
        </w:rPr>
        <w:t>VMS’</w:t>
      </w:r>
      <w:proofErr w:type="gramEnd"/>
      <w:r>
        <w:rPr>
          <w:lang w:val="en-US"/>
        </w:rPr>
        <w:t xml:space="preserve"> for the period required.</w:t>
      </w:r>
    </w:p>
    <w:p w14:paraId="3DBCC1B9" w14:textId="77777777" w:rsidR="00EE235A" w:rsidRDefault="00000000" w:rsidP="00EE235A">
      <w:pPr>
        <w:pStyle w:val="GuideNotes"/>
      </w:pPr>
      <w:r>
        <w:t xml:space="preserve">[For remote works not near any urban </w:t>
      </w:r>
      <w:proofErr w:type="spellStart"/>
      <w:r>
        <w:t>centre</w:t>
      </w:r>
      <w:proofErr w:type="spellEnd"/>
      <w:r>
        <w:t xml:space="preserve">, consider </w:t>
      </w:r>
      <w:proofErr w:type="spellStart"/>
      <w:r>
        <w:t>mobilisation</w:t>
      </w:r>
      <w:proofErr w:type="spellEnd"/>
      <w:r>
        <w:t xml:space="preserve"> separately</w:t>
      </w:r>
      <w:r w:rsidRPr="00B01241">
        <w:t>.]</w:t>
      </w:r>
    </w:p>
    <w:p w14:paraId="0D60B2E6" w14:textId="77777777" w:rsidR="00EE235A" w:rsidRDefault="00000000" w:rsidP="00EE235A">
      <w:pPr>
        <w:pStyle w:val="Heading3"/>
      </w:pPr>
      <w:r>
        <w:lastRenderedPageBreak/>
        <w:t xml:space="preserve"> Construct and maintain detours, sidetracks, crossovers</w:t>
      </w:r>
    </w:p>
    <w:p w14:paraId="51BBC91E" w14:textId="77777777" w:rsidR="00EE235A" w:rsidRDefault="00000000" w:rsidP="00EE235A">
      <w:pPr>
        <w:rPr>
          <w:lang w:val="en-US"/>
        </w:rPr>
      </w:pPr>
      <w:r>
        <w:rPr>
          <w:lang w:val="en-US"/>
        </w:rPr>
        <w:t>Measured per km.</w:t>
      </w:r>
    </w:p>
    <w:p w14:paraId="2C1F5A24" w14:textId="77777777" w:rsidR="00EE235A" w:rsidRDefault="00000000" w:rsidP="00EE235A">
      <w:pPr>
        <w:rPr>
          <w:lang w:val="en-US"/>
        </w:rPr>
      </w:pPr>
      <w:r>
        <w:rPr>
          <w:lang w:val="en-US"/>
        </w:rPr>
        <w:t xml:space="preserve">Includes all costs associated with the construction, inspection and maintenance of detours, </w:t>
      </w:r>
      <w:proofErr w:type="gramStart"/>
      <w:r>
        <w:rPr>
          <w:lang w:val="en-US"/>
        </w:rPr>
        <w:t>side tracks</w:t>
      </w:r>
      <w:proofErr w:type="gramEnd"/>
      <w:r>
        <w:rPr>
          <w:lang w:val="en-US"/>
        </w:rPr>
        <w:t>, and crossovers to the standard specified for the roadway type and side road characteristics. Suppress dust on detour, where the dust constitutes an inconvenience or hazard to motorists or nearby residences.</w:t>
      </w:r>
    </w:p>
    <w:p w14:paraId="49D1F38A" w14:textId="77777777" w:rsidR="00EE235A" w:rsidRDefault="00000000" w:rsidP="00EE235A">
      <w:pPr>
        <w:rPr>
          <w:lang w:val="en-US"/>
        </w:rPr>
      </w:pPr>
      <w:r>
        <w:rPr>
          <w:lang w:val="en-US"/>
        </w:rPr>
        <w:t>Removal and replacement of unsuitable material to be undertaken where identified, and appropriate drainage is to be provided.</w:t>
      </w:r>
    </w:p>
    <w:p w14:paraId="1678D485" w14:textId="77777777" w:rsidR="00EE235A" w:rsidRDefault="00000000" w:rsidP="00EE235A">
      <w:pPr>
        <w:rPr>
          <w:lang w:val="en-US"/>
        </w:rPr>
      </w:pPr>
      <w:r>
        <w:rPr>
          <w:color w:val="000000"/>
        </w:rPr>
        <w:t>Traffic detour</w:t>
      </w:r>
      <w:r>
        <w:rPr>
          <w:lang w:val="en-US"/>
        </w:rPr>
        <w:t>, side tracks, and crossovers</w:t>
      </w:r>
      <w:r>
        <w:rPr>
          <w:color w:val="000000"/>
        </w:rPr>
        <w:t xml:space="preserve"> to </w:t>
      </w:r>
      <w:proofErr w:type="gramStart"/>
      <w:r>
        <w:rPr>
          <w:color w:val="000000"/>
        </w:rPr>
        <w:t>provide one lane for traffic in each direction at all times</w:t>
      </w:r>
      <w:proofErr w:type="gramEnd"/>
      <w:r>
        <w:rPr>
          <w:color w:val="000000"/>
        </w:rPr>
        <w:t>, unless permission from Superintendent obtained.</w:t>
      </w:r>
    </w:p>
    <w:p w14:paraId="347DAE8F" w14:textId="77777777" w:rsidR="00EE235A" w:rsidRPr="00993F6A" w:rsidRDefault="00000000" w:rsidP="00EE235A">
      <w:pPr>
        <w:rPr>
          <w:lang w:val="en-US"/>
        </w:rPr>
      </w:pPr>
      <w:r>
        <w:rPr>
          <w:lang w:val="en-US"/>
        </w:rPr>
        <w:t xml:space="preserve">Suitability and maintenance inspection of the detour, </w:t>
      </w:r>
      <w:proofErr w:type="gramStart"/>
      <w:r>
        <w:rPr>
          <w:lang w:val="en-US"/>
        </w:rPr>
        <w:t>side tracks</w:t>
      </w:r>
      <w:proofErr w:type="gramEnd"/>
      <w:r>
        <w:rPr>
          <w:lang w:val="en-US"/>
        </w:rPr>
        <w:t>, and crossovers are to be undertaken daily and rectified.</w:t>
      </w:r>
    </w:p>
    <w:p w14:paraId="549E7F49" w14:textId="77777777" w:rsidR="00EE235A" w:rsidRPr="00B01241" w:rsidRDefault="00000000" w:rsidP="00EE235A">
      <w:pPr>
        <w:pStyle w:val="Heading3"/>
      </w:pPr>
      <w:r w:rsidRPr="00B01241">
        <w:t>Gravelling of detours</w:t>
      </w:r>
      <w:r>
        <w:t>, sidetracks, crossovers</w:t>
      </w:r>
    </w:p>
    <w:p w14:paraId="5F85FD77" w14:textId="77777777" w:rsidR="00EE235A" w:rsidRPr="00B01241" w:rsidRDefault="00000000" w:rsidP="00EE235A">
      <w:r w:rsidRPr="00B01241">
        <w:t>Measured in square metres for the specified gravel thickness and width.</w:t>
      </w:r>
    </w:p>
    <w:p w14:paraId="3259B84A" w14:textId="77777777" w:rsidR="00EE235A" w:rsidRPr="00B01241" w:rsidRDefault="00000000" w:rsidP="00EE235A">
      <w:r w:rsidRPr="00B01241">
        <w:t>Make allowance for supply, delivery, and compaction of material</w:t>
      </w:r>
      <w:r>
        <w:t>, and maintenance, and rehabilitation, of detours</w:t>
      </w:r>
      <w:r>
        <w:rPr>
          <w:lang w:val="en-US"/>
        </w:rPr>
        <w:t>, side tracks, and crossovers</w:t>
      </w:r>
      <w:r w:rsidRPr="00B01241">
        <w:t>.</w:t>
      </w:r>
    </w:p>
    <w:p w14:paraId="36FFC49A" w14:textId="77777777" w:rsidR="00EE235A" w:rsidRPr="00B01241" w:rsidRDefault="00000000" w:rsidP="00EE235A">
      <w:pPr>
        <w:pStyle w:val="Heading3"/>
      </w:pPr>
      <w:r w:rsidRPr="00B01241">
        <w:t>Sealing of detours</w:t>
      </w:r>
      <w:r>
        <w:t>, sidetracks, crossovers</w:t>
      </w:r>
    </w:p>
    <w:p w14:paraId="0D2619FF" w14:textId="77777777" w:rsidR="00EE235A" w:rsidRPr="00B01241" w:rsidRDefault="00000000" w:rsidP="00EE235A">
      <w:r w:rsidRPr="00B01241">
        <w:t>Measured in square metres for the specified width.</w:t>
      </w:r>
    </w:p>
    <w:p w14:paraId="09BFFB25" w14:textId="77777777" w:rsidR="00EE235A" w:rsidRDefault="00000000" w:rsidP="00EE235A">
      <w:r w:rsidRPr="00B01241">
        <w:t>Make allowance for the removal and disposal of seal and restoration work.</w:t>
      </w:r>
    </w:p>
    <w:p w14:paraId="25127410" w14:textId="77777777" w:rsidR="00EE235A" w:rsidRDefault="00000000" w:rsidP="00EE235A">
      <w:pPr>
        <w:pStyle w:val="Heading3"/>
      </w:pPr>
      <w:r>
        <w:t>Dynamic portable traffic signals</w:t>
      </w:r>
    </w:p>
    <w:p w14:paraId="4FFB5770" w14:textId="77777777" w:rsidR="00EE235A" w:rsidRDefault="00000000" w:rsidP="00EE235A">
      <w:pPr>
        <w:rPr>
          <w:lang w:val="en-US"/>
        </w:rPr>
      </w:pPr>
      <w:r>
        <w:rPr>
          <w:lang w:val="en-US"/>
        </w:rPr>
        <w:t>Not paid for separately. Include in other items.</w:t>
      </w:r>
    </w:p>
    <w:p w14:paraId="7856446B" w14:textId="77777777" w:rsidR="00EE235A" w:rsidRDefault="00000000" w:rsidP="00EE235A">
      <w:pPr>
        <w:pStyle w:val="Heading3"/>
      </w:pPr>
      <w:r>
        <w:t>Restoration</w:t>
      </w:r>
    </w:p>
    <w:p w14:paraId="208BA9D2" w14:textId="77777777" w:rsidR="00EE235A" w:rsidRPr="00DE35C0" w:rsidRDefault="00000000" w:rsidP="00EE235A">
      <w:r>
        <w:rPr>
          <w:lang w:val="en-US"/>
        </w:rPr>
        <w:t>Not paid for separately. Include in other items.</w:t>
      </w:r>
    </w:p>
    <w:p w14:paraId="28FE94F6" w14:textId="77777777" w:rsidR="00EE235A" w:rsidRDefault="00000000" w:rsidP="00EE235A">
      <w:pPr>
        <w:pStyle w:val="Heading3"/>
      </w:pPr>
      <w:r>
        <w:t>Temporary traffic management aftercare and record keeping</w:t>
      </w:r>
    </w:p>
    <w:p w14:paraId="49A579A2" w14:textId="77777777" w:rsidR="00EE235A" w:rsidRDefault="00000000" w:rsidP="00EE235A">
      <w:pPr>
        <w:rPr>
          <w:lang w:val="en-US"/>
        </w:rPr>
      </w:pPr>
      <w:r>
        <w:rPr>
          <w:lang w:val="en-US"/>
        </w:rPr>
        <w:t>Measured as an item.</w:t>
      </w:r>
    </w:p>
    <w:p w14:paraId="6C3814A4" w14:textId="77777777" w:rsidR="00EE235A" w:rsidRDefault="00000000" w:rsidP="00EE235A">
      <w:pPr>
        <w:rPr>
          <w:lang w:val="en-US"/>
        </w:rPr>
      </w:pPr>
      <w:r>
        <w:rPr>
          <w:lang w:val="en-US"/>
        </w:rPr>
        <w:t xml:space="preserve">All temporary signs, devices and controls need to be </w:t>
      </w:r>
      <w:proofErr w:type="gramStart"/>
      <w:r>
        <w:rPr>
          <w:lang w:val="en-US"/>
        </w:rPr>
        <w:t>maintained at all times</w:t>
      </w:r>
      <w:proofErr w:type="gramEnd"/>
      <w:r>
        <w:rPr>
          <w:lang w:val="en-US"/>
        </w:rPr>
        <w:t xml:space="preserve"> and records kept of all inspections for suitability of temporary traffic management.</w:t>
      </w:r>
    </w:p>
    <w:p w14:paraId="3E7CBAC9" w14:textId="77777777" w:rsidR="00EE235A" w:rsidRDefault="00000000" w:rsidP="00EE235A">
      <w:pPr>
        <w:rPr>
          <w:lang w:val="en-US"/>
        </w:rPr>
      </w:pPr>
      <w:r>
        <w:rPr>
          <w:lang w:val="en-US"/>
        </w:rPr>
        <w:t>During periods outside of normal working hours or when workers are not present on site, periodic inspections are to be undertaken to ensure the TTM is operating effectively in accordance with TMP and TGS’. Inspections to be completed at least daily, and after weather events, and after other incidents which may have affected the TTM signs and/or devices.</w:t>
      </w:r>
    </w:p>
    <w:p w14:paraId="52167760" w14:textId="77777777" w:rsidR="00EE235A" w:rsidRDefault="00000000" w:rsidP="00EE235A">
      <w:pPr>
        <w:rPr>
          <w:lang w:val="en-US"/>
        </w:rPr>
      </w:pPr>
      <w:r>
        <w:rPr>
          <w:lang w:val="en-US"/>
        </w:rPr>
        <w:t>Reinstate</w:t>
      </w:r>
      <w:r w:rsidRPr="00990C11">
        <w:rPr>
          <w:lang w:val="en-US"/>
        </w:rPr>
        <w:t xml:space="preserve"> signs and devices </w:t>
      </w:r>
      <w:r>
        <w:rPr>
          <w:lang w:val="en-US"/>
        </w:rPr>
        <w:t>to rectify</w:t>
      </w:r>
      <w:r w:rsidRPr="00990C11">
        <w:rPr>
          <w:lang w:val="en-US"/>
        </w:rPr>
        <w:t xml:space="preserve"> the effects of weather events or other incidents.</w:t>
      </w:r>
    </w:p>
    <w:p w14:paraId="42EE8D38" w14:textId="77777777" w:rsidR="00EE235A" w:rsidRDefault="00000000" w:rsidP="00EE235A">
      <w:r>
        <w:rPr>
          <w:lang w:val="en-US"/>
        </w:rPr>
        <w:t xml:space="preserve">The inspections and rectification </w:t>
      </w:r>
      <w:proofErr w:type="gramStart"/>
      <w:r>
        <w:rPr>
          <w:lang w:val="en-US"/>
        </w:rPr>
        <w:t>works</w:t>
      </w:r>
      <w:proofErr w:type="gramEnd"/>
      <w:r>
        <w:rPr>
          <w:lang w:val="en-US"/>
        </w:rPr>
        <w:t xml:space="preserve"> are to be documented.</w:t>
      </w:r>
    </w:p>
    <w:p w14:paraId="54AC7409" w14:textId="77777777" w:rsidR="00EE235A" w:rsidRPr="00AC526E" w:rsidRDefault="00000000" w:rsidP="00EE235A">
      <w:pPr>
        <w:pStyle w:val="Heading2"/>
      </w:pPr>
      <w:r w:rsidRPr="00AC526E">
        <w:t>Clearing Grubbing and rehabilitation</w:t>
      </w:r>
    </w:p>
    <w:p w14:paraId="76EC5D2D" w14:textId="77777777" w:rsidR="00EE235A" w:rsidRPr="00B01241" w:rsidRDefault="00000000" w:rsidP="00EE235A">
      <w:r w:rsidRPr="00B01241">
        <w:t>Measured as an item.</w:t>
      </w:r>
    </w:p>
    <w:p w14:paraId="64BF745E" w14:textId="77777777" w:rsidR="00EE235A" w:rsidRPr="00B01241" w:rsidRDefault="00000000" w:rsidP="00EE235A">
      <w:r w:rsidRPr="00B01241">
        <w:t xml:space="preserve">Includes removing vegetation stripping and stockpiling, </w:t>
      </w:r>
      <w:proofErr w:type="gramStart"/>
      <w:r w:rsidRPr="00B01241">
        <w:t>top soil</w:t>
      </w:r>
      <w:proofErr w:type="gramEnd"/>
      <w:r w:rsidRPr="00B01241">
        <w:t xml:space="preserve"> respreading, removal of un-recoverable fencing, drainage struct</w:t>
      </w:r>
      <w:r>
        <w:t>ures</w:t>
      </w:r>
      <w:r w:rsidRPr="00B01241">
        <w:t>, old road surfaces and other obstacles.</w:t>
      </w:r>
    </w:p>
    <w:p w14:paraId="1FE01F14" w14:textId="77777777" w:rsidR="00EE235A" w:rsidRPr="00B01241" w:rsidRDefault="00000000" w:rsidP="00EE235A">
      <w:r w:rsidRPr="00B01241">
        <w:t>Make allowance for stripping, stockpiling and respreading of the top layer.</w:t>
      </w:r>
    </w:p>
    <w:p w14:paraId="74150F70" w14:textId="77777777" w:rsidR="00EE235A" w:rsidRPr="00B01241" w:rsidRDefault="00000000" w:rsidP="00EE235A">
      <w:r w:rsidRPr="00B01241">
        <w:t>Make allowance for replacement of stripped layer.</w:t>
      </w:r>
    </w:p>
    <w:p w14:paraId="66FE3F56" w14:textId="77777777" w:rsidR="00EE235A" w:rsidRPr="00B01241" w:rsidRDefault="00000000" w:rsidP="00EE235A">
      <w:pPr>
        <w:pStyle w:val="Heading3"/>
      </w:pPr>
      <w:r w:rsidRPr="00B01241">
        <w:lastRenderedPageBreak/>
        <w:t>Treatment of existing sealed surface</w:t>
      </w:r>
    </w:p>
    <w:p w14:paraId="42D0A5A0" w14:textId="77777777" w:rsidR="00EE235A" w:rsidRPr="00B01241" w:rsidRDefault="00000000" w:rsidP="00EE235A">
      <w:r w:rsidRPr="00B01241">
        <w:t>Not measured separately.</w:t>
      </w:r>
    </w:p>
    <w:p w14:paraId="596ECDBB" w14:textId="77777777" w:rsidR="00EE235A" w:rsidRPr="00B01241" w:rsidRDefault="00000000" w:rsidP="00EE235A">
      <w:pPr>
        <w:pStyle w:val="Heading3"/>
      </w:pPr>
      <w:r w:rsidRPr="00B01241">
        <w:t>Scarifying of existing roads</w:t>
      </w:r>
    </w:p>
    <w:p w14:paraId="0AD75A46" w14:textId="77777777" w:rsidR="00EE235A" w:rsidRPr="00B01241" w:rsidRDefault="00000000" w:rsidP="00EE235A">
      <w:r w:rsidRPr="00B01241">
        <w:t>Measured in linear metres.</w:t>
      </w:r>
    </w:p>
    <w:p w14:paraId="02AEF305" w14:textId="77777777" w:rsidR="00EE235A" w:rsidRPr="00B01241" w:rsidRDefault="00000000" w:rsidP="00EE235A">
      <w:pPr>
        <w:pStyle w:val="Heading3"/>
      </w:pPr>
      <w:r w:rsidRPr="00B01241">
        <w:t>Mulching</w:t>
      </w:r>
    </w:p>
    <w:p w14:paraId="0CADB427" w14:textId="77777777" w:rsidR="00EE235A" w:rsidRPr="00B01241" w:rsidRDefault="00000000" w:rsidP="00EE235A">
      <w:r w:rsidRPr="00B01241">
        <w:t>Measured as an item.</w:t>
      </w:r>
    </w:p>
    <w:p w14:paraId="7EE4EB85" w14:textId="77777777" w:rsidR="00EE235A" w:rsidRDefault="00000000" w:rsidP="00EE235A">
      <w:r w:rsidRPr="00B01241">
        <w:t xml:space="preserve">Make allowance for mulching demolished vegetation, burying stumps, roots and grasses, stockpiling mulched material, spreading mulch and removing excess mulched </w:t>
      </w:r>
      <w:r>
        <w:t>material.</w:t>
      </w:r>
    </w:p>
    <w:p w14:paraId="2F2C5CB9" w14:textId="77777777" w:rsidR="00EE235A" w:rsidRPr="00AC526E" w:rsidRDefault="00000000" w:rsidP="00EE235A">
      <w:pPr>
        <w:pStyle w:val="Heading2"/>
      </w:pPr>
      <w:r w:rsidRPr="00AC526E">
        <w:t>Earthworks</w:t>
      </w:r>
    </w:p>
    <w:p w14:paraId="53EDE2DF" w14:textId="77777777" w:rsidR="00EE235A" w:rsidRPr="00B01241" w:rsidRDefault="00000000" w:rsidP="00EE235A">
      <w:r w:rsidRPr="00B01241">
        <w:t>Measurements are based on natural surface levels prior to stripping.</w:t>
      </w:r>
    </w:p>
    <w:p w14:paraId="682571A8" w14:textId="77777777" w:rsidR="00EE235A" w:rsidRPr="00B01241" w:rsidRDefault="00000000" w:rsidP="00EE235A">
      <w:pPr>
        <w:pStyle w:val="Heading3"/>
      </w:pPr>
      <w:r w:rsidRPr="00B01241">
        <w:t xml:space="preserve">Earthworks in </w:t>
      </w:r>
      <w:r>
        <w:t>c</w:t>
      </w:r>
      <w:r w:rsidRPr="00B01241">
        <w:t>ut</w:t>
      </w:r>
    </w:p>
    <w:p w14:paraId="7F862267" w14:textId="77777777" w:rsidR="00EE235A" w:rsidRPr="00B01241" w:rsidRDefault="00000000" w:rsidP="00EE235A">
      <w:r w:rsidRPr="00B01241">
        <w:t>Measured in in-situ cubic metres.</w:t>
      </w:r>
    </w:p>
    <w:p w14:paraId="57E2CA98" w14:textId="77777777" w:rsidR="00EE235A" w:rsidRDefault="00000000" w:rsidP="00EE235A">
      <w:r w:rsidRPr="00B01241">
        <w:t>Volume includes Table Drains.</w:t>
      </w:r>
    </w:p>
    <w:p w14:paraId="328308C1" w14:textId="77777777" w:rsidR="00EE235A" w:rsidRPr="00B01241" w:rsidRDefault="00000000" w:rsidP="00EE235A">
      <w:r>
        <w:t>Allow for trimming and compaction of exposed surfaces.</w:t>
      </w:r>
    </w:p>
    <w:p w14:paraId="67F39E4A" w14:textId="77777777" w:rsidR="00EE235A" w:rsidRPr="00B01241" w:rsidRDefault="00000000" w:rsidP="00EE235A">
      <w:pPr>
        <w:pStyle w:val="Heading3"/>
      </w:pPr>
      <w:r w:rsidRPr="00B01241">
        <w:t xml:space="preserve">Rock in </w:t>
      </w:r>
      <w:r>
        <w:t>s</w:t>
      </w:r>
      <w:r w:rsidRPr="00B01241">
        <w:t>ubgrade</w:t>
      </w:r>
    </w:p>
    <w:p w14:paraId="080C7658" w14:textId="77777777" w:rsidR="00EE235A" w:rsidRPr="00B01241" w:rsidRDefault="00000000" w:rsidP="00EE235A">
      <w:r w:rsidRPr="00B01241">
        <w:t>Measured in in-situ cubic metres.</w:t>
      </w:r>
    </w:p>
    <w:p w14:paraId="6124D24D" w14:textId="77777777" w:rsidR="00EE235A" w:rsidRPr="00B01241" w:rsidRDefault="00000000" w:rsidP="00EE235A">
      <w:r w:rsidRPr="00B01241">
        <w:t>Payment only for works directed by the Superintendent.</w:t>
      </w:r>
    </w:p>
    <w:p w14:paraId="5CA4C6FC" w14:textId="77777777" w:rsidR="00EE235A" w:rsidRPr="00B01241" w:rsidRDefault="00000000" w:rsidP="00EE235A">
      <w:r>
        <w:t>Payment for excavation will</w:t>
      </w:r>
      <w:r w:rsidRPr="00B01241">
        <w:t xml:space="preserve"> be at a rate to be agreed</w:t>
      </w:r>
      <w:r>
        <w:t>.</w:t>
      </w:r>
      <w:r w:rsidRPr="00B01241">
        <w:t xml:space="preserve"> </w:t>
      </w:r>
      <w:r>
        <w:t>P</w:t>
      </w:r>
      <w:r w:rsidRPr="00B01241">
        <w:t xml:space="preserve">ayment for filling </w:t>
      </w:r>
      <w:r>
        <w:t>is at the rate for Select Fill (compacted volume).</w:t>
      </w:r>
    </w:p>
    <w:p w14:paraId="3872AAC8" w14:textId="77777777" w:rsidR="00EE235A" w:rsidRPr="00B01241" w:rsidRDefault="00000000" w:rsidP="00EE235A">
      <w:pPr>
        <w:pStyle w:val="Heading3"/>
      </w:pPr>
      <w:r w:rsidRPr="00B01241">
        <w:t>Unsuitable m</w:t>
      </w:r>
      <w:r>
        <w:t>aterial below subgrade surface o</w:t>
      </w:r>
      <w:r w:rsidRPr="00B01241">
        <w:t>the</w:t>
      </w:r>
      <w:r>
        <w:t>r t</w:t>
      </w:r>
      <w:r w:rsidRPr="00B01241">
        <w:t>han rock</w:t>
      </w:r>
    </w:p>
    <w:p w14:paraId="220E9074" w14:textId="77777777" w:rsidR="00EE235A" w:rsidRPr="00B01241" w:rsidRDefault="00000000" w:rsidP="00EE235A">
      <w:r w:rsidRPr="00B01241">
        <w:t>Measured in in-situ cubic metres.</w:t>
      </w:r>
    </w:p>
    <w:p w14:paraId="23C864CB" w14:textId="77777777" w:rsidR="00EE235A" w:rsidRPr="00B01241" w:rsidRDefault="00000000" w:rsidP="00EE235A">
      <w:r w:rsidRPr="00B01241">
        <w:t>Payment only for works directed by the Superintendent.</w:t>
      </w:r>
    </w:p>
    <w:p w14:paraId="59CF917E" w14:textId="77777777" w:rsidR="00EE235A" w:rsidRPr="00B01241" w:rsidRDefault="00000000" w:rsidP="00EE235A">
      <w:r w:rsidRPr="00B01241">
        <w:t>Payment for excavation is at the rate for Earthworks in Cut</w:t>
      </w:r>
      <w:r>
        <w:t>.</w:t>
      </w:r>
      <w:r w:rsidRPr="00B01241">
        <w:t xml:space="preserve"> </w:t>
      </w:r>
      <w:r>
        <w:t>P</w:t>
      </w:r>
      <w:r w:rsidRPr="00B01241">
        <w:t>ayment for filling is at the rate for Earthworks in Fill</w:t>
      </w:r>
      <w:r>
        <w:t xml:space="preserve"> (compacted volume)</w:t>
      </w:r>
      <w:r w:rsidRPr="00B01241">
        <w:t>.</w:t>
      </w:r>
    </w:p>
    <w:p w14:paraId="0B0D6F23" w14:textId="77777777" w:rsidR="00EE235A" w:rsidRPr="00B01241" w:rsidRDefault="00000000" w:rsidP="00EE235A">
      <w:pPr>
        <w:pStyle w:val="Heading3"/>
      </w:pPr>
      <w:r w:rsidRPr="00B01241">
        <w:t xml:space="preserve">Earthworks in </w:t>
      </w:r>
      <w:r>
        <w:t>f</w:t>
      </w:r>
      <w:r w:rsidRPr="00B01241">
        <w:t>ill</w:t>
      </w:r>
    </w:p>
    <w:p w14:paraId="1D6D3575" w14:textId="77777777" w:rsidR="00EE235A" w:rsidRPr="00B01241" w:rsidRDefault="00000000" w:rsidP="00EE235A">
      <w:r w:rsidRPr="00B01241">
        <w:t>Measured in compacted cubic metres.</w:t>
      </w:r>
    </w:p>
    <w:p w14:paraId="01A895A3" w14:textId="77777777" w:rsidR="00EE235A" w:rsidRDefault="00000000" w:rsidP="00EE235A">
      <w:r w:rsidRPr="00B01241">
        <w:t>Make allowance for volumes affected by Clearing and Grubbing.</w:t>
      </w:r>
    </w:p>
    <w:p w14:paraId="3B81304F" w14:textId="77777777" w:rsidR="00EE235A" w:rsidRDefault="00000000" w:rsidP="00EE235A">
      <w:r>
        <w:t>Make allowance for preparation prior to filling and benching.</w:t>
      </w:r>
    </w:p>
    <w:p w14:paraId="662712FA" w14:textId="77777777" w:rsidR="00EE235A" w:rsidRPr="00B01241" w:rsidRDefault="00000000" w:rsidP="00EE235A">
      <w:r>
        <w:t>Allow for trimming.</w:t>
      </w:r>
    </w:p>
    <w:p w14:paraId="040FE2AE" w14:textId="77777777" w:rsidR="00EE235A" w:rsidRPr="00B01241" w:rsidRDefault="00000000" w:rsidP="00EE235A">
      <w:pPr>
        <w:pStyle w:val="Heading3"/>
      </w:pPr>
      <w:r w:rsidRPr="00B01241">
        <w:t>Unsuitable material beneath fill</w:t>
      </w:r>
    </w:p>
    <w:p w14:paraId="7077E93A" w14:textId="77777777" w:rsidR="00EE235A" w:rsidRPr="00B01241" w:rsidRDefault="00000000" w:rsidP="00EE235A">
      <w:r w:rsidRPr="00B01241">
        <w:t>Measured in in-situ cubic metres.</w:t>
      </w:r>
    </w:p>
    <w:p w14:paraId="433B42DE" w14:textId="77777777" w:rsidR="00EE235A" w:rsidRPr="00B01241" w:rsidRDefault="00000000" w:rsidP="00EE235A">
      <w:r w:rsidRPr="00B01241">
        <w:t>Payment only for works directed by the Superintendent.</w:t>
      </w:r>
    </w:p>
    <w:p w14:paraId="53810E99" w14:textId="77777777" w:rsidR="00EE235A" w:rsidRPr="00B01241" w:rsidRDefault="00000000" w:rsidP="00EE235A">
      <w:r w:rsidRPr="00B01241">
        <w:t>Payment for excavation is at the rate for Earthworks in Cut</w:t>
      </w:r>
      <w:r>
        <w:t>.</w:t>
      </w:r>
      <w:r w:rsidRPr="00B01241">
        <w:t xml:space="preserve"> Payment for filling is at the rate for Earthworks in Fill</w:t>
      </w:r>
      <w:r>
        <w:t xml:space="preserve"> (compacted volume)</w:t>
      </w:r>
      <w:r w:rsidRPr="00B01241">
        <w:t>.</w:t>
      </w:r>
    </w:p>
    <w:p w14:paraId="1919D628" w14:textId="77777777" w:rsidR="00EE235A" w:rsidRPr="00B01241" w:rsidRDefault="00000000" w:rsidP="00EE235A">
      <w:pPr>
        <w:pStyle w:val="Heading3"/>
      </w:pPr>
      <w:r w:rsidRPr="00B01241">
        <w:lastRenderedPageBreak/>
        <w:t xml:space="preserve">Select </w:t>
      </w:r>
      <w:r>
        <w:t>f</w:t>
      </w:r>
      <w:r w:rsidRPr="00B01241">
        <w:t>ill</w:t>
      </w:r>
    </w:p>
    <w:p w14:paraId="0F397674" w14:textId="77777777" w:rsidR="00EE235A" w:rsidRPr="00B01241" w:rsidRDefault="00000000" w:rsidP="00EE235A">
      <w:r w:rsidRPr="00B01241">
        <w:t>Measured in compacted cubic metres.</w:t>
      </w:r>
    </w:p>
    <w:p w14:paraId="2A820347" w14:textId="77777777" w:rsidR="00EE235A" w:rsidRPr="00B01241" w:rsidRDefault="00000000" w:rsidP="00EE235A">
      <w:r w:rsidRPr="00B01241">
        <w:t>Payment at a rate to be agreed.</w:t>
      </w:r>
    </w:p>
    <w:p w14:paraId="58C48B0A" w14:textId="77777777" w:rsidR="00EE235A" w:rsidRPr="00B01241" w:rsidRDefault="00000000" w:rsidP="00EE235A">
      <w:pPr>
        <w:pStyle w:val="GuideNotes"/>
      </w:pPr>
      <w:r w:rsidRPr="00B01241">
        <w:t>[</w:t>
      </w:r>
      <w:proofErr w:type="gramStart"/>
      <w:r w:rsidRPr="00B01241">
        <w:t>Delete if</w:t>
      </w:r>
      <w:proofErr w:type="gramEnd"/>
      <w:r w:rsidRPr="00B01241">
        <w:t xml:space="preserve"> item in Schedule of Rates]</w:t>
      </w:r>
    </w:p>
    <w:p w14:paraId="0716ED15" w14:textId="77777777" w:rsidR="00EE235A" w:rsidRPr="00B01241" w:rsidRDefault="00000000" w:rsidP="00EE235A">
      <w:pPr>
        <w:pStyle w:val="Heading3"/>
      </w:pPr>
      <w:r w:rsidRPr="00B01241">
        <w:t>Sand clay fill</w:t>
      </w:r>
    </w:p>
    <w:p w14:paraId="1591E811" w14:textId="77777777" w:rsidR="00EE235A" w:rsidRPr="00B01241" w:rsidRDefault="00000000" w:rsidP="00EE235A">
      <w:r w:rsidRPr="00B01241">
        <w:t>Measured in compacted cubic metres.</w:t>
      </w:r>
    </w:p>
    <w:p w14:paraId="198098D0" w14:textId="77777777" w:rsidR="00EE235A" w:rsidRPr="00B01241" w:rsidRDefault="00000000" w:rsidP="00EE235A">
      <w:pPr>
        <w:pStyle w:val="Heading3"/>
      </w:pPr>
      <w:r w:rsidRPr="00B01241">
        <w:t xml:space="preserve">Subgrade </w:t>
      </w:r>
      <w:r>
        <w:t>layer (150mm)</w:t>
      </w:r>
    </w:p>
    <w:p w14:paraId="757325B9" w14:textId="77777777" w:rsidR="00EE235A" w:rsidRPr="00B01241" w:rsidRDefault="00000000" w:rsidP="00EE235A">
      <w:r w:rsidRPr="00B01241">
        <w:t>Measured in square metres.</w:t>
      </w:r>
    </w:p>
    <w:p w14:paraId="5D7B12F5" w14:textId="77777777" w:rsidR="00EE235A" w:rsidRPr="00B01241" w:rsidRDefault="00000000" w:rsidP="00EE235A">
      <w:pPr>
        <w:pStyle w:val="Heading3"/>
      </w:pPr>
      <w:r w:rsidRPr="00B01241">
        <w:t xml:space="preserve">Stream </w:t>
      </w:r>
      <w:r>
        <w:t>d</w:t>
      </w:r>
      <w:r w:rsidRPr="00B01241">
        <w:t>iversions</w:t>
      </w:r>
    </w:p>
    <w:p w14:paraId="55931872" w14:textId="77777777" w:rsidR="00EE235A" w:rsidRPr="00B01241" w:rsidRDefault="00000000" w:rsidP="00EE235A">
      <w:r w:rsidRPr="00B01241">
        <w:t>Measured in in-situ cubic metres for cut and compacted cubic metres for fill.</w:t>
      </w:r>
    </w:p>
    <w:p w14:paraId="071DA648" w14:textId="77777777" w:rsidR="00EE235A" w:rsidRPr="00B01241" w:rsidRDefault="00000000" w:rsidP="00EE235A">
      <w:r w:rsidRPr="00B01241">
        <w:t>Temporary work is not measured.</w:t>
      </w:r>
    </w:p>
    <w:p w14:paraId="1780DBF8" w14:textId="77777777" w:rsidR="00EE235A" w:rsidRPr="00B01241" w:rsidRDefault="00000000" w:rsidP="00EE235A">
      <w:pPr>
        <w:pStyle w:val="Heading3"/>
      </w:pPr>
      <w:r w:rsidRPr="00B01241">
        <w:t>Levees</w:t>
      </w:r>
    </w:p>
    <w:p w14:paraId="45837B55" w14:textId="77777777" w:rsidR="00EE235A" w:rsidRPr="00B01241" w:rsidRDefault="00000000" w:rsidP="00EE235A">
      <w:r w:rsidRPr="00B01241">
        <w:t>Measured in compacted cubic metres.</w:t>
      </w:r>
    </w:p>
    <w:p w14:paraId="601F353B" w14:textId="77777777" w:rsidR="00EE235A" w:rsidRPr="00B01241" w:rsidRDefault="00000000" w:rsidP="00EE235A">
      <w:r w:rsidRPr="00B01241">
        <w:t>Temporary work is not measured.</w:t>
      </w:r>
    </w:p>
    <w:p w14:paraId="284A11F8" w14:textId="77777777" w:rsidR="00EE235A" w:rsidRPr="00B01241" w:rsidRDefault="00000000" w:rsidP="00EE235A">
      <w:pPr>
        <w:pStyle w:val="Heading3"/>
      </w:pPr>
      <w:r w:rsidRPr="00B01241">
        <w:t xml:space="preserve">Table </w:t>
      </w:r>
      <w:r>
        <w:t>d</w:t>
      </w:r>
      <w:r w:rsidRPr="00B01241">
        <w:t xml:space="preserve">rain </w:t>
      </w:r>
      <w:proofErr w:type="spellStart"/>
      <w:r>
        <w:t>o</w:t>
      </w:r>
      <w:r w:rsidRPr="00B01241">
        <w:t>fflets</w:t>
      </w:r>
      <w:proofErr w:type="spellEnd"/>
    </w:p>
    <w:p w14:paraId="3CA02266" w14:textId="77777777" w:rsidR="00EE235A" w:rsidRPr="00B01241" w:rsidRDefault="00000000" w:rsidP="00EE235A">
      <w:r w:rsidRPr="00B01241">
        <w:t>Measured by number.</w:t>
      </w:r>
    </w:p>
    <w:p w14:paraId="66546B95" w14:textId="77777777" w:rsidR="00EE235A" w:rsidRPr="00B01241" w:rsidRDefault="00000000" w:rsidP="00EE235A">
      <w:pPr>
        <w:pStyle w:val="Heading3"/>
      </w:pPr>
      <w:r w:rsidRPr="00B01241">
        <w:t xml:space="preserve">Table </w:t>
      </w:r>
      <w:r>
        <w:t>d</w:t>
      </w:r>
      <w:r w:rsidRPr="00B01241">
        <w:t xml:space="preserve">rain </w:t>
      </w:r>
      <w:r>
        <w:t>b</w:t>
      </w:r>
      <w:r w:rsidRPr="00B01241">
        <w:t>locks</w:t>
      </w:r>
    </w:p>
    <w:p w14:paraId="4FB02CBD" w14:textId="77777777" w:rsidR="00EE235A" w:rsidRPr="00B01241" w:rsidRDefault="00000000" w:rsidP="00EE235A">
      <w:r w:rsidRPr="00B01241">
        <w:t>Measured by number.</w:t>
      </w:r>
    </w:p>
    <w:p w14:paraId="34B120EF" w14:textId="77777777" w:rsidR="00EE235A" w:rsidRPr="00B01241" w:rsidRDefault="00000000" w:rsidP="00EE235A">
      <w:pPr>
        <w:pStyle w:val="Heading3"/>
      </w:pPr>
      <w:r w:rsidRPr="00B01241">
        <w:t xml:space="preserve">Catch </w:t>
      </w:r>
      <w:r>
        <w:t>d</w:t>
      </w:r>
      <w:r w:rsidRPr="00B01241">
        <w:t>rains</w:t>
      </w:r>
    </w:p>
    <w:p w14:paraId="0A49353D" w14:textId="77777777" w:rsidR="00EE235A" w:rsidRPr="00B01241" w:rsidRDefault="00000000" w:rsidP="00EE235A">
      <w:r w:rsidRPr="00B01241">
        <w:t>Measured in linear metres.</w:t>
      </w:r>
    </w:p>
    <w:p w14:paraId="358C126B" w14:textId="77777777" w:rsidR="00EE235A" w:rsidRPr="00B01241" w:rsidRDefault="00000000" w:rsidP="00EE235A">
      <w:pPr>
        <w:pStyle w:val="Heading3"/>
      </w:pPr>
      <w:r w:rsidRPr="00B01241">
        <w:t>Widening of existing formation</w:t>
      </w:r>
    </w:p>
    <w:p w14:paraId="59AB619F" w14:textId="77777777" w:rsidR="00EE235A" w:rsidRPr="00B01241" w:rsidRDefault="00000000" w:rsidP="00EE235A">
      <w:r w:rsidRPr="00B01241">
        <w:t>Measured in linear metres.</w:t>
      </w:r>
    </w:p>
    <w:p w14:paraId="1ECCE6EE" w14:textId="77777777" w:rsidR="00EE235A" w:rsidRPr="00B01241" w:rsidRDefault="00000000" w:rsidP="00EE235A">
      <w:pPr>
        <w:pStyle w:val="Heading3"/>
      </w:pPr>
      <w:r w:rsidRPr="00B01241">
        <w:t>Trim and compact unpaved areas</w:t>
      </w:r>
    </w:p>
    <w:p w14:paraId="35C40DF4" w14:textId="77777777" w:rsidR="00EE235A" w:rsidRDefault="00000000" w:rsidP="00EE235A">
      <w:r w:rsidRPr="00B01241">
        <w:t>Measured in square metres.</w:t>
      </w:r>
    </w:p>
    <w:p w14:paraId="3D582D25" w14:textId="77777777" w:rsidR="00EE235A" w:rsidRDefault="00000000" w:rsidP="00EE235A">
      <w:r>
        <w:t>Excludes trimming and compacting areas exposed in cut.</w:t>
      </w:r>
    </w:p>
    <w:p w14:paraId="7AC8C6AB" w14:textId="77777777" w:rsidR="00EE235A" w:rsidRPr="00B01241" w:rsidRDefault="00000000" w:rsidP="00EE235A">
      <w:r>
        <w:t>Excludes trimming and compacting in fill.</w:t>
      </w:r>
    </w:p>
    <w:p w14:paraId="037A9359" w14:textId="77777777" w:rsidR="00EE235A" w:rsidRPr="00B01241" w:rsidRDefault="00000000" w:rsidP="00EE235A">
      <w:pPr>
        <w:pStyle w:val="Heading3"/>
      </w:pPr>
      <w:r w:rsidRPr="00B01241">
        <w:t xml:space="preserve">Surface </w:t>
      </w:r>
      <w:r>
        <w:t>f</w:t>
      </w:r>
      <w:r w:rsidRPr="00B01241">
        <w:t>ormation</w:t>
      </w:r>
    </w:p>
    <w:p w14:paraId="10736F50" w14:textId="77777777" w:rsidR="00EE235A" w:rsidRPr="00B01241" w:rsidRDefault="00000000" w:rsidP="00EE235A">
      <w:r w:rsidRPr="00B01241">
        <w:t>Measured in linear metres.</w:t>
      </w:r>
    </w:p>
    <w:p w14:paraId="37820975" w14:textId="77777777" w:rsidR="00EE235A" w:rsidRPr="00B01241" w:rsidRDefault="00000000" w:rsidP="00EE235A">
      <w:r w:rsidRPr="00B01241">
        <w:t>Allow for imported material.</w:t>
      </w:r>
    </w:p>
    <w:p w14:paraId="12B1AC97" w14:textId="77777777" w:rsidR="00EE235A" w:rsidRPr="00B01241" w:rsidRDefault="00000000" w:rsidP="00EE235A">
      <w:pPr>
        <w:pStyle w:val="Heading3"/>
      </w:pPr>
      <w:r w:rsidRPr="00B01241">
        <w:t>Batter protection by grassing</w:t>
      </w:r>
    </w:p>
    <w:p w14:paraId="4536E396" w14:textId="77777777" w:rsidR="00EE235A" w:rsidRPr="00B01241" w:rsidRDefault="00000000" w:rsidP="00EE235A">
      <w:r w:rsidRPr="00B01241">
        <w:t>Measured in square metres.</w:t>
      </w:r>
    </w:p>
    <w:p w14:paraId="65C5DD50" w14:textId="77777777" w:rsidR="00EE235A" w:rsidRPr="00B01241" w:rsidRDefault="00000000" w:rsidP="00EE235A">
      <w:pPr>
        <w:pStyle w:val="Heading3"/>
      </w:pPr>
      <w:r w:rsidRPr="00B01241">
        <w:lastRenderedPageBreak/>
        <w:t>Bridge foundation excavation</w:t>
      </w:r>
    </w:p>
    <w:p w14:paraId="72C82E82" w14:textId="77777777" w:rsidR="00EE235A" w:rsidRPr="00B01241" w:rsidRDefault="00000000" w:rsidP="00EE235A">
      <w:r w:rsidRPr="00B01241">
        <w:t>Measured in in-situ cubic metres.</w:t>
      </w:r>
    </w:p>
    <w:p w14:paraId="04AD3960" w14:textId="77777777" w:rsidR="00EE235A" w:rsidRPr="00B01241" w:rsidRDefault="00000000" w:rsidP="00EE235A">
      <w:r w:rsidRPr="00B01241">
        <w:t>The quantity measured shall be determined by multiplying the dimensioned area of the structure footing by the distance from natural surface to foundation level.</w:t>
      </w:r>
    </w:p>
    <w:p w14:paraId="047ECD01" w14:textId="77777777" w:rsidR="00EE235A" w:rsidRPr="00B01241" w:rsidRDefault="00000000" w:rsidP="00EE235A">
      <w:r w:rsidRPr="00B01241">
        <w:t>Make allowance for coffer</w:t>
      </w:r>
      <w:r w:rsidRPr="00B01241">
        <w:noBreakHyphen/>
        <w:t>dams, shoring and sheeting, pumping.</w:t>
      </w:r>
    </w:p>
    <w:p w14:paraId="0F8B4A86" w14:textId="77777777" w:rsidR="00EE235A" w:rsidRPr="00B01241" w:rsidRDefault="00000000" w:rsidP="00EE235A">
      <w:r w:rsidRPr="00B01241">
        <w:t>Make allowance for excavation beyond measured limits for formwork, shoring and sheeting, pumping, etc.</w:t>
      </w:r>
    </w:p>
    <w:p w14:paraId="6DB6C221" w14:textId="77777777" w:rsidR="00EE235A" w:rsidRPr="00B01241" w:rsidRDefault="00000000" w:rsidP="00EE235A">
      <w:pPr>
        <w:pStyle w:val="Heading3"/>
      </w:pPr>
      <w:r w:rsidRPr="00B01241">
        <w:t>Bridge foundation blinding</w:t>
      </w:r>
    </w:p>
    <w:p w14:paraId="174268D2" w14:textId="77777777" w:rsidR="00EE235A" w:rsidRPr="00B01241" w:rsidRDefault="00000000" w:rsidP="00EE235A">
      <w:r w:rsidRPr="00B01241">
        <w:t>Measured in square metres.</w:t>
      </w:r>
    </w:p>
    <w:p w14:paraId="69BC0B71" w14:textId="77777777" w:rsidR="00EE235A" w:rsidRPr="00B01241" w:rsidRDefault="00000000" w:rsidP="00EE235A">
      <w:pPr>
        <w:pStyle w:val="Heading3"/>
      </w:pPr>
      <w:r w:rsidRPr="00B01241">
        <w:t>Bridge foundation backfilling</w:t>
      </w:r>
    </w:p>
    <w:p w14:paraId="6E0FCF01" w14:textId="77777777" w:rsidR="00EE235A" w:rsidRPr="00B01241" w:rsidRDefault="00000000" w:rsidP="00EE235A">
      <w:r w:rsidRPr="00B01241">
        <w:t>Measured in compacted cubic metres.</w:t>
      </w:r>
    </w:p>
    <w:p w14:paraId="6F855B36" w14:textId="77777777" w:rsidR="00EE235A" w:rsidRPr="00B01241" w:rsidRDefault="00000000" w:rsidP="00EE235A">
      <w:r w:rsidRPr="00B01241">
        <w:t>Make allowance for backfill beyond measured limits.</w:t>
      </w:r>
    </w:p>
    <w:p w14:paraId="6A091E93" w14:textId="77777777" w:rsidR="00EE235A" w:rsidRPr="00B01241" w:rsidRDefault="00000000" w:rsidP="00EE235A">
      <w:pPr>
        <w:pStyle w:val="Heading3"/>
      </w:pPr>
      <w:r w:rsidRPr="00B01241">
        <w:t>Fill adjacent to bridge structures</w:t>
      </w:r>
    </w:p>
    <w:p w14:paraId="7AE6E642" w14:textId="77777777" w:rsidR="00EE235A" w:rsidRDefault="00000000" w:rsidP="00EE235A">
      <w:r w:rsidRPr="00B01241">
        <w:t>Measured in compacted cubic metres.</w:t>
      </w:r>
    </w:p>
    <w:p w14:paraId="071C71A8" w14:textId="77777777" w:rsidR="00EE235A" w:rsidRPr="00AC526E" w:rsidRDefault="00000000" w:rsidP="00EE235A">
      <w:pPr>
        <w:pStyle w:val="Heading2"/>
      </w:pPr>
      <w:r w:rsidRPr="00AC526E">
        <w:t xml:space="preserve">Conformance </w:t>
      </w:r>
      <w:r>
        <w:t>t</w:t>
      </w:r>
      <w:r w:rsidRPr="00AC526E">
        <w:t>esting</w:t>
      </w:r>
    </w:p>
    <w:p w14:paraId="69410149" w14:textId="77777777" w:rsidR="00EE235A" w:rsidRPr="00B01241" w:rsidRDefault="00000000" w:rsidP="00EE235A">
      <w:pPr>
        <w:pStyle w:val="Heading3"/>
      </w:pPr>
      <w:r w:rsidRPr="00B01241">
        <w:t xml:space="preserve">Conformance </w:t>
      </w:r>
      <w:r>
        <w:t>t</w:t>
      </w:r>
      <w:r w:rsidRPr="00B01241">
        <w:t>esting</w:t>
      </w:r>
    </w:p>
    <w:p w14:paraId="7DDB43C1" w14:textId="77777777" w:rsidR="00EE235A" w:rsidRPr="00B01241" w:rsidRDefault="00000000" w:rsidP="00EE235A">
      <w:r w:rsidRPr="00B01241">
        <w:t>The Superintendent will pay for all conformance testing directly to the Panel Period Contractor selected to perform the conformance tests required under this contract and nominated as the Superintendent’s responsibility.</w:t>
      </w:r>
    </w:p>
    <w:p w14:paraId="5FC33514" w14:textId="77777777" w:rsidR="00EE235A" w:rsidRPr="00B01241" w:rsidRDefault="00000000" w:rsidP="00EE235A">
      <w:r w:rsidRPr="00B01241">
        <w:t>If the tests fail the cost of the failed tests will be a negative variation to the contract.</w:t>
      </w:r>
    </w:p>
    <w:p w14:paraId="5ED824BE" w14:textId="77777777" w:rsidR="00EE235A" w:rsidRDefault="00000000" w:rsidP="00EE235A">
      <w:r w:rsidRPr="00B01241">
        <w:t>When testing has been ordered and the site is not ready for testing at the time specified by the Contractor, the Contractor will bear the cost of time and travel incurred by the Panel Period Contractor and the Superintendent, where applicable.</w:t>
      </w:r>
    </w:p>
    <w:p w14:paraId="25067D1E" w14:textId="77777777" w:rsidR="00EE235A" w:rsidRPr="00B01241" w:rsidRDefault="00000000" w:rsidP="00EE235A">
      <w:r>
        <w:t xml:space="preserve">Where bituminous products are </w:t>
      </w:r>
      <w:proofErr w:type="gramStart"/>
      <w:r>
        <w:t>Non-Conforming</w:t>
      </w:r>
      <w:proofErr w:type="gramEnd"/>
      <w:r>
        <w:t>: refer to the Superintendent for requirements if samples are non-conforming.</w:t>
      </w:r>
    </w:p>
    <w:p w14:paraId="04FAB78D" w14:textId="77777777" w:rsidR="00EE235A" w:rsidRPr="00B01241" w:rsidRDefault="00000000" w:rsidP="00EE235A">
      <w:pPr>
        <w:pStyle w:val="Heading3"/>
      </w:pPr>
      <w:r w:rsidRPr="00B01241">
        <w:t xml:space="preserve">Process </w:t>
      </w:r>
      <w:r>
        <w:t>t</w:t>
      </w:r>
      <w:r w:rsidRPr="00B01241">
        <w:t>esting</w:t>
      </w:r>
    </w:p>
    <w:p w14:paraId="216052EC" w14:textId="77777777" w:rsidR="00EE235A" w:rsidRPr="00B01241" w:rsidRDefault="00000000" w:rsidP="00EE235A">
      <w:r w:rsidRPr="00B01241">
        <w:t>The Contractor is responsible for the ordering up and payment for all process tests carried out.</w:t>
      </w:r>
    </w:p>
    <w:p w14:paraId="0759F224" w14:textId="77777777" w:rsidR="00EE235A" w:rsidRPr="00B01241" w:rsidRDefault="00000000" w:rsidP="00EE235A">
      <w:r w:rsidRPr="00B01241">
        <w:t>This is not measured separately.</w:t>
      </w:r>
    </w:p>
    <w:p w14:paraId="20AB10B8" w14:textId="77777777" w:rsidR="00EE235A" w:rsidRDefault="00000000" w:rsidP="00EE235A">
      <w:r w:rsidRPr="00B01241">
        <w:t>Include the cost of process testing under the relevant items in the Schedule of Rates.</w:t>
      </w:r>
    </w:p>
    <w:p w14:paraId="5DAD1AD0" w14:textId="77777777" w:rsidR="00EE235A" w:rsidRPr="00AC526E" w:rsidRDefault="00000000" w:rsidP="00EE235A">
      <w:pPr>
        <w:pStyle w:val="Heading2"/>
      </w:pPr>
      <w:r w:rsidRPr="00AC526E">
        <w:t>Pavement</w:t>
      </w:r>
      <w:r>
        <w:t>s</w:t>
      </w:r>
      <w:r w:rsidRPr="00AC526E">
        <w:t xml:space="preserve"> and </w:t>
      </w:r>
      <w:r>
        <w:t>s</w:t>
      </w:r>
      <w:r w:rsidRPr="00AC526E">
        <w:t>houlders</w:t>
      </w:r>
    </w:p>
    <w:p w14:paraId="54EA91B3" w14:textId="77777777" w:rsidR="00EE235A" w:rsidRDefault="00000000" w:rsidP="00EE235A">
      <w:pPr>
        <w:pStyle w:val="Heading3"/>
      </w:pPr>
      <w:r>
        <w:t>Construction of pavement layers</w:t>
      </w:r>
    </w:p>
    <w:p w14:paraId="45E46EB2" w14:textId="77777777" w:rsidR="00EE235A" w:rsidRPr="00B01241" w:rsidRDefault="00000000" w:rsidP="00EE235A">
      <w:r w:rsidRPr="00B01241">
        <w:t xml:space="preserve">Measured in square metres for each specified </w:t>
      </w:r>
      <w:r>
        <w:t xml:space="preserve">layer, </w:t>
      </w:r>
      <w:r w:rsidRPr="00B01241">
        <w:t>thickness</w:t>
      </w:r>
      <w:r>
        <w:t>,</w:t>
      </w:r>
      <w:r w:rsidRPr="00B01241">
        <w:t xml:space="preserve"> and material.</w:t>
      </w:r>
    </w:p>
    <w:p w14:paraId="6777875E" w14:textId="77777777" w:rsidR="00EE235A" w:rsidRPr="00B01241" w:rsidRDefault="00000000" w:rsidP="00EE235A">
      <w:r w:rsidRPr="00B01241">
        <w:t>Make allowance for pavement or shoulder materials outside the carriageway width not included in measurement.</w:t>
      </w:r>
    </w:p>
    <w:p w14:paraId="6F90FFC8" w14:textId="77777777" w:rsidR="00EE235A" w:rsidRPr="00B01241" w:rsidRDefault="00000000" w:rsidP="00EE235A">
      <w:pPr>
        <w:pStyle w:val="Heading3"/>
      </w:pPr>
      <w:r>
        <w:t>Reconstruction and rehabilitation</w:t>
      </w:r>
      <w:r w:rsidRPr="00B01241">
        <w:t xml:space="preserve"> of </w:t>
      </w:r>
      <w:r>
        <w:t>e</w:t>
      </w:r>
      <w:r w:rsidRPr="00B01241">
        <w:t xml:space="preserve">xisting </w:t>
      </w:r>
      <w:r>
        <w:t>p</w:t>
      </w:r>
      <w:r w:rsidRPr="00B01241">
        <w:t>avements</w:t>
      </w:r>
    </w:p>
    <w:p w14:paraId="28B1854F" w14:textId="77777777" w:rsidR="00EE235A" w:rsidRPr="00B01241" w:rsidRDefault="00000000" w:rsidP="00EE235A">
      <w:pPr>
        <w:pStyle w:val="GuideNotes"/>
      </w:pPr>
      <w:r w:rsidRPr="00B01241">
        <w:t>[Sometimes appropriate to make a provisional item for adding base in accordance with Superintendent's instructions to allow smoothing of existing road surface]</w:t>
      </w:r>
    </w:p>
    <w:p w14:paraId="3D53DFAC" w14:textId="77777777" w:rsidR="00EE235A" w:rsidRDefault="00000000" w:rsidP="00EE235A">
      <w:pPr>
        <w:rPr>
          <w:b/>
        </w:rPr>
      </w:pPr>
      <w:r>
        <w:lastRenderedPageBreak/>
        <w:t xml:space="preserve">Refer to </w:t>
      </w:r>
      <w:r>
        <w:rPr>
          <w:b/>
        </w:rPr>
        <w:t xml:space="preserve">Strengthening by Granular Overlay </w:t>
      </w:r>
      <w:r>
        <w:t>sub-</w:t>
      </w:r>
      <w:r w:rsidRPr="00602E93">
        <w:t>clauses</w:t>
      </w:r>
      <w:r>
        <w:rPr>
          <w:b/>
        </w:rPr>
        <w:t>.</w:t>
      </w:r>
    </w:p>
    <w:p w14:paraId="55B89742" w14:textId="77777777" w:rsidR="00EE235A" w:rsidRDefault="00000000" w:rsidP="00EE235A">
      <w:r w:rsidRPr="00B01241">
        <w:t>Measured in linear metres</w:t>
      </w:r>
      <w:r>
        <w:t>, includes both sides for widening</w:t>
      </w:r>
      <w:r w:rsidRPr="00B01241">
        <w:t>.</w:t>
      </w:r>
    </w:p>
    <w:p w14:paraId="258FADA6" w14:textId="77777777" w:rsidR="00EE235A" w:rsidRPr="00B01241" w:rsidRDefault="00000000" w:rsidP="00EE235A">
      <w:r>
        <w:t>Measured in square metres for overlay and reworking.</w:t>
      </w:r>
    </w:p>
    <w:p w14:paraId="140577A6" w14:textId="77777777" w:rsidR="00EE235A" w:rsidRPr="00B01241" w:rsidRDefault="00000000" w:rsidP="00EE235A">
      <w:r w:rsidRPr="00B01241">
        <w:t>Make allowance for variation in pavement thickness and deformation of existing pavement.</w:t>
      </w:r>
    </w:p>
    <w:p w14:paraId="30CBD394" w14:textId="77777777" w:rsidR="00EE235A" w:rsidRPr="00B01241" w:rsidRDefault="00000000" w:rsidP="00EE235A">
      <w:pPr>
        <w:pStyle w:val="Heading3"/>
      </w:pPr>
      <w:r w:rsidRPr="00B01241">
        <w:t xml:space="preserve">Supply to </w:t>
      </w:r>
      <w:r>
        <w:t>s</w:t>
      </w:r>
      <w:r w:rsidRPr="00B01241">
        <w:t>tockpile</w:t>
      </w:r>
    </w:p>
    <w:p w14:paraId="1680980E" w14:textId="77777777" w:rsidR="00EE235A" w:rsidRDefault="00000000" w:rsidP="00EE235A">
      <w:r w:rsidRPr="00B01241">
        <w:t>Measured in cubic metres in the stockpile.</w:t>
      </w:r>
    </w:p>
    <w:p w14:paraId="5E5608E8" w14:textId="77777777" w:rsidR="00EE235A" w:rsidRDefault="00000000" w:rsidP="00EE235A">
      <w:pPr>
        <w:pStyle w:val="Heading3"/>
      </w:pPr>
      <w:r>
        <w:t>Pavement acceptance</w:t>
      </w:r>
    </w:p>
    <w:p w14:paraId="25A0927C" w14:textId="77777777" w:rsidR="00EE235A" w:rsidRDefault="00000000" w:rsidP="00EE235A">
      <w:r>
        <w:t>Measured as an item for activities undertaken to achieve pavement and shoulder acceptance.</w:t>
      </w:r>
    </w:p>
    <w:p w14:paraId="1C206F99" w14:textId="77777777" w:rsidR="00EE235A" w:rsidRPr="00AC526E" w:rsidRDefault="00000000" w:rsidP="00EE235A">
      <w:pPr>
        <w:pStyle w:val="Heading2"/>
      </w:pPr>
      <w:proofErr w:type="spellStart"/>
      <w:r w:rsidRPr="00AC526E">
        <w:t>Stabilisation</w:t>
      </w:r>
      <w:proofErr w:type="spellEnd"/>
      <w:r>
        <w:t xml:space="preserve"> and modification</w:t>
      </w:r>
    </w:p>
    <w:p w14:paraId="2365FE2D" w14:textId="77777777" w:rsidR="00EE235A" w:rsidRDefault="00000000" w:rsidP="00EE235A">
      <w:pPr>
        <w:pStyle w:val="Heading3"/>
      </w:pPr>
      <w:r>
        <w:t xml:space="preserve">Supply of materials to be </w:t>
      </w:r>
      <w:proofErr w:type="spellStart"/>
      <w:r>
        <w:t>stabilised</w:t>
      </w:r>
      <w:proofErr w:type="spellEnd"/>
    </w:p>
    <w:p w14:paraId="1AD4C3AA" w14:textId="77777777" w:rsidR="00EE235A" w:rsidRDefault="00000000" w:rsidP="00EE235A">
      <w:r>
        <w:t>Measured in square metres, compacted, for each specified thickness, for each layer type (sub-base, base, shoulders).</w:t>
      </w:r>
    </w:p>
    <w:p w14:paraId="6F6316E3" w14:textId="77777777" w:rsidR="00EE235A" w:rsidRPr="00B01241" w:rsidRDefault="00000000" w:rsidP="00EE235A">
      <w:pPr>
        <w:pStyle w:val="Heading3"/>
      </w:pPr>
      <w:r w:rsidRPr="00B01241">
        <w:t xml:space="preserve">Supply and </w:t>
      </w:r>
      <w:r>
        <w:t>s</w:t>
      </w:r>
      <w:r w:rsidRPr="00B01241">
        <w:t xml:space="preserve">pread </w:t>
      </w:r>
      <w:r>
        <w:t>binder</w:t>
      </w:r>
    </w:p>
    <w:p w14:paraId="47720344" w14:textId="77777777" w:rsidR="00EE235A" w:rsidRPr="00B01241" w:rsidRDefault="00000000" w:rsidP="00EE235A">
      <w:pPr>
        <w:pStyle w:val="GuideNotes"/>
      </w:pPr>
      <w:r w:rsidRPr="00B01241">
        <w:t>[Use for in situ methods]</w:t>
      </w:r>
    </w:p>
    <w:p w14:paraId="7BF42AD4" w14:textId="77777777" w:rsidR="00EE235A" w:rsidRPr="00B01241" w:rsidRDefault="00000000" w:rsidP="00EE235A">
      <w:r w:rsidRPr="00B01241">
        <w:t>Measured in tonnes</w:t>
      </w:r>
      <w:r>
        <w:t xml:space="preserve"> for cement and lime. Measured in litres for bitumen.</w:t>
      </w:r>
    </w:p>
    <w:p w14:paraId="611C1321" w14:textId="77777777" w:rsidR="00EE235A" w:rsidRPr="00B01241" w:rsidRDefault="00000000" w:rsidP="00EE235A">
      <w:r w:rsidRPr="00B01241">
        <w:t>Determined by multiplying the application rate by the area to be treated.</w:t>
      </w:r>
    </w:p>
    <w:p w14:paraId="0D16CC9B" w14:textId="77777777" w:rsidR="00EE235A" w:rsidRDefault="00000000" w:rsidP="00EE235A">
      <w:r w:rsidRPr="00B01241">
        <w:t>Make allowance for tolerances.</w:t>
      </w:r>
    </w:p>
    <w:p w14:paraId="3EB41433" w14:textId="77777777" w:rsidR="00EE235A" w:rsidRDefault="00000000" w:rsidP="00EE235A">
      <w:pPr>
        <w:pStyle w:val="Heading3"/>
      </w:pPr>
      <w:r>
        <w:t>Granular modification</w:t>
      </w:r>
    </w:p>
    <w:p w14:paraId="1D77C3B8" w14:textId="77777777" w:rsidR="00EE235A" w:rsidRPr="000A286E" w:rsidRDefault="00000000" w:rsidP="00EE235A">
      <w:pPr>
        <w:rPr>
          <w:lang w:val="en-US"/>
        </w:rPr>
      </w:pPr>
      <w:r>
        <w:t>Measured in compacted cubic metres.</w:t>
      </w:r>
    </w:p>
    <w:p w14:paraId="169C1F7F" w14:textId="77777777" w:rsidR="00EE235A" w:rsidRPr="00B01241" w:rsidRDefault="00000000" w:rsidP="00EE235A">
      <w:pPr>
        <w:pStyle w:val="GuideNotes"/>
      </w:pPr>
      <w:r w:rsidRPr="00B01241">
        <w:t xml:space="preserve">[Payment for supply of materials to be </w:t>
      </w:r>
      <w:proofErr w:type="spellStart"/>
      <w:r w:rsidRPr="00B01241">
        <w:t>stabilised</w:t>
      </w:r>
      <w:proofErr w:type="spellEnd"/>
      <w:r w:rsidRPr="00B01241">
        <w:t xml:space="preserve"> is included in the STABILISATION </w:t>
      </w:r>
      <w:r>
        <w:t xml:space="preserve">AND MODIFICATION </w:t>
      </w:r>
      <w:r w:rsidRPr="00B01241">
        <w:t>Section and must not be included in the PAVEMENTS AND SHOULDERS Section</w:t>
      </w:r>
      <w:r>
        <w:t xml:space="preserve">. </w:t>
      </w:r>
      <w:r w:rsidRPr="00B01241">
        <w:t xml:space="preserve">Ensure quantities in </w:t>
      </w:r>
      <w:r>
        <w:t xml:space="preserve">the </w:t>
      </w:r>
      <w:r w:rsidRPr="00B01241">
        <w:t>Schedule of Rates</w:t>
      </w:r>
      <w:r>
        <w:t xml:space="preserve"> are</w:t>
      </w:r>
      <w:r w:rsidRPr="00B01241">
        <w:t xml:space="preserve"> determined accordingly]</w:t>
      </w:r>
    </w:p>
    <w:p w14:paraId="7E7100B5" w14:textId="77777777" w:rsidR="00EE235A" w:rsidRPr="00B01241" w:rsidRDefault="00000000" w:rsidP="00EE235A">
      <w:pPr>
        <w:pStyle w:val="Heading3"/>
      </w:pPr>
      <w:r w:rsidRPr="00B01241">
        <w:t xml:space="preserve">Mixing, </w:t>
      </w:r>
      <w:r>
        <w:t>t</w:t>
      </w:r>
      <w:r w:rsidRPr="00B01241">
        <w:t xml:space="preserve">rimming and </w:t>
      </w:r>
      <w:r>
        <w:t>c</w:t>
      </w:r>
      <w:r w:rsidRPr="00B01241">
        <w:t>uring</w:t>
      </w:r>
    </w:p>
    <w:p w14:paraId="50351B16" w14:textId="77777777" w:rsidR="00EE235A" w:rsidRPr="00B01241" w:rsidRDefault="00000000" w:rsidP="00EE235A">
      <w:r w:rsidRPr="00B01241">
        <w:t>Measured in square metres for each specified thickness.</w:t>
      </w:r>
    </w:p>
    <w:p w14:paraId="205CF43C" w14:textId="77777777" w:rsidR="00EE235A" w:rsidRPr="00B01241" w:rsidRDefault="00000000" w:rsidP="00EE235A">
      <w:pPr>
        <w:pStyle w:val="Heading3"/>
      </w:pPr>
      <w:r w:rsidRPr="00B01241">
        <w:t>Plant</w:t>
      </w:r>
      <w:r w:rsidRPr="00B01241">
        <w:noBreakHyphen/>
        <w:t>Mix</w:t>
      </w:r>
    </w:p>
    <w:p w14:paraId="29126216" w14:textId="77777777" w:rsidR="00EE235A" w:rsidRPr="00B01241" w:rsidRDefault="00000000" w:rsidP="00EE235A">
      <w:r w:rsidRPr="00B01241">
        <w:t>Measured in cubic metres.</w:t>
      </w:r>
    </w:p>
    <w:p w14:paraId="4149B9FD" w14:textId="77777777" w:rsidR="00EE235A" w:rsidRPr="00B01241" w:rsidRDefault="00000000" w:rsidP="00EE235A">
      <w:r w:rsidRPr="00B01241">
        <w:t>Determined by multiplying the specified area by the specified compacted depth.</w:t>
      </w:r>
    </w:p>
    <w:p w14:paraId="4470EA23" w14:textId="77777777" w:rsidR="00EE235A" w:rsidRPr="00B01241" w:rsidRDefault="00000000" w:rsidP="00EE235A">
      <w:r w:rsidRPr="00B01241">
        <w:t>Make allowance for all materials to be stabilised.</w:t>
      </w:r>
    </w:p>
    <w:p w14:paraId="3AD328A4" w14:textId="77777777" w:rsidR="00EE235A" w:rsidRDefault="00000000" w:rsidP="00EE235A">
      <w:r w:rsidRPr="00B01241">
        <w:t>Make allowance for curing.</w:t>
      </w:r>
    </w:p>
    <w:p w14:paraId="51CAF2F2" w14:textId="77777777" w:rsidR="00EE235A" w:rsidRDefault="00000000" w:rsidP="00EE235A">
      <w:pPr>
        <w:pStyle w:val="Heading2"/>
      </w:pPr>
      <w:r w:rsidRPr="00AC526E">
        <w:t xml:space="preserve">Spray </w:t>
      </w:r>
      <w:r>
        <w:t>s</w:t>
      </w:r>
      <w:r w:rsidRPr="00AC526E">
        <w:t>ealing</w:t>
      </w:r>
    </w:p>
    <w:p w14:paraId="71D6FFCF" w14:textId="77777777" w:rsidR="00EE235A" w:rsidRDefault="00000000" w:rsidP="00EE235A">
      <w:r>
        <w:t xml:space="preserve">Bitumen prices are subject to Rise and Fall. Refer clause titled </w:t>
      </w:r>
      <w:r>
        <w:rPr>
          <w:b/>
        </w:rPr>
        <w:t xml:space="preserve">Price Adjustment for Bitumen </w:t>
      </w:r>
      <w:r>
        <w:t>in the SPRAY SEALING section.</w:t>
      </w:r>
    </w:p>
    <w:p w14:paraId="6020967E" w14:textId="77777777" w:rsidR="00EE235A" w:rsidRPr="009672F4" w:rsidRDefault="00000000" w:rsidP="00EE235A">
      <w:pPr>
        <w:rPr>
          <w:lang w:val="en-US"/>
        </w:rPr>
      </w:pPr>
      <w:r>
        <w:t>Allow for different spray rates for different traffic lanes and/or paths of travel in the same sections of the roadway.</w:t>
      </w:r>
    </w:p>
    <w:p w14:paraId="5D3A47FF" w14:textId="77777777" w:rsidR="00EE235A" w:rsidRDefault="00000000" w:rsidP="00EE235A">
      <w:pPr>
        <w:pStyle w:val="Heading3"/>
      </w:pPr>
      <w:r>
        <w:lastRenderedPageBreak/>
        <w:t>Calculation accuracy</w:t>
      </w:r>
    </w:p>
    <w:p w14:paraId="1FE8F4E1" w14:textId="77777777" w:rsidR="00EE235A" w:rsidRDefault="00000000" w:rsidP="00EE235A">
      <w:r>
        <w:t>All calculations regarding payment to be to an accuracy of the nearest whole number.</w:t>
      </w:r>
    </w:p>
    <w:p w14:paraId="47071D27" w14:textId="77777777" w:rsidR="00EE235A" w:rsidRPr="00843A0E" w:rsidRDefault="00000000" w:rsidP="00EE235A">
      <w:pPr>
        <w:pStyle w:val="Heading3"/>
      </w:pPr>
      <w:r w:rsidRPr="00843A0E">
        <w:t xml:space="preserve">Under </w:t>
      </w:r>
      <w:r>
        <w:t>p</w:t>
      </w:r>
      <w:r w:rsidRPr="00843A0E">
        <w:t xml:space="preserve">ath </w:t>
      </w:r>
      <w:r>
        <w:t>g</w:t>
      </w:r>
      <w:r w:rsidRPr="00843A0E">
        <w:t xml:space="preserve">rowth </w:t>
      </w:r>
      <w:r>
        <w:t>i</w:t>
      </w:r>
      <w:r w:rsidRPr="00843A0E">
        <w:t>nhibitor</w:t>
      </w:r>
    </w:p>
    <w:p w14:paraId="76F62A98" w14:textId="77777777" w:rsidR="00EE235A" w:rsidRDefault="00000000" w:rsidP="00EE235A">
      <w:r>
        <w:t>For pedestrian, cycle, and shared paths.</w:t>
      </w:r>
    </w:p>
    <w:p w14:paraId="5CCD09B8" w14:textId="77777777" w:rsidR="00EE235A" w:rsidRPr="00331E93" w:rsidRDefault="00000000" w:rsidP="00EE235A">
      <w:r>
        <w:t>Measured in square metres of treated surface below path.</w:t>
      </w:r>
    </w:p>
    <w:p w14:paraId="40FAC577" w14:textId="77777777" w:rsidR="00EE235A" w:rsidRPr="00B01241" w:rsidRDefault="00000000" w:rsidP="00EE235A">
      <w:pPr>
        <w:pStyle w:val="Heading3"/>
      </w:pPr>
      <w:r w:rsidRPr="00B01241">
        <w:t xml:space="preserve">Preparation of </w:t>
      </w:r>
      <w:r>
        <w:t>p</w:t>
      </w:r>
      <w:r w:rsidRPr="00B01241">
        <w:t>avement</w:t>
      </w:r>
    </w:p>
    <w:p w14:paraId="6F76361A" w14:textId="77777777" w:rsidR="00EE235A" w:rsidRPr="00B01241" w:rsidRDefault="00000000" w:rsidP="00EE235A">
      <w:r w:rsidRPr="00B01241">
        <w:t>Measured in square metres of the prepared area.</w:t>
      </w:r>
    </w:p>
    <w:p w14:paraId="2506756A" w14:textId="77777777" w:rsidR="00EE235A" w:rsidRPr="00B01241" w:rsidRDefault="00000000" w:rsidP="00EE235A">
      <w:pPr>
        <w:pStyle w:val="Heading3"/>
      </w:pPr>
      <w:r w:rsidRPr="00B01241">
        <w:t>Prime</w:t>
      </w:r>
      <w:r>
        <w:t>, p</w:t>
      </w:r>
      <w:r w:rsidRPr="00B01241">
        <w:t xml:space="preserve">rimer </w:t>
      </w:r>
      <w:r>
        <w:t>s</w:t>
      </w:r>
      <w:r w:rsidRPr="00B01241">
        <w:t>eal</w:t>
      </w:r>
      <w:r>
        <w:t>s, seals, pre-coats, and e</w:t>
      </w:r>
      <w:r w:rsidRPr="00B01241">
        <w:t>nrichment Coats</w:t>
      </w:r>
    </w:p>
    <w:p w14:paraId="03D321A1" w14:textId="77777777" w:rsidR="00EE235A" w:rsidRPr="00B01241" w:rsidRDefault="00000000" w:rsidP="00EE235A">
      <w:pPr>
        <w:pStyle w:val="GuideNotes"/>
      </w:pPr>
      <w:r w:rsidRPr="00B01241">
        <w:t>[Delete those processes not required]</w:t>
      </w:r>
    </w:p>
    <w:p w14:paraId="55BDC0DA" w14:textId="77777777" w:rsidR="00EE235A" w:rsidRDefault="00000000" w:rsidP="00EE235A">
      <w:r>
        <w:t>Measured in litres at 15</w:t>
      </w:r>
      <w:r>
        <w:rPr>
          <w:rFonts w:ascii="Calibri" w:hAnsi="Calibri" w:cs="Calibri"/>
        </w:rPr>
        <w:t>°</w:t>
      </w:r>
      <w:r>
        <w:t xml:space="preserve">C. Adjust volumes using the </w:t>
      </w:r>
      <w:r w:rsidRPr="001E77AC">
        <w:rPr>
          <w:b/>
          <w:i/>
        </w:rPr>
        <w:t>Table - Volume Correction - Bitumen (including PMB and cutback bitumen)</w:t>
      </w:r>
      <w:r w:rsidRPr="001E77AC">
        <w:rPr>
          <w:i/>
        </w:rPr>
        <w:t xml:space="preserve"> </w:t>
      </w:r>
      <w:r>
        <w:t xml:space="preserve">and/or the </w:t>
      </w:r>
      <w:r w:rsidRPr="001E77AC">
        <w:rPr>
          <w:rFonts w:eastAsia="Arial" w:cs="Arial"/>
          <w:b/>
          <w:bCs/>
          <w:i/>
          <w:spacing w:val="-3"/>
        </w:rPr>
        <w:t>Table</w:t>
      </w:r>
      <w:r w:rsidRPr="001E77AC">
        <w:rPr>
          <w:rFonts w:eastAsia="Arial" w:cs="Arial"/>
          <w:b/>
          <w:bCs/>
          <w:i/>
          <w:spacing w:val="-1"/>
        </w:rPr>
        <w:t xml:space="preserve"> - </w:t>
      </w:r>
      <w:r w:rsidRPr="001E77AC">
        <w:rPr>
          <w:rFonts w:eastAsia="Arial" w:cs="Arial"/>
          <w:b/>
          <w:bCs/>
          <w:i/>
          <w:spacing w:val="-3"/>
        </w:rPr>
        <w:t>Volume</w:t>
      </w:r>
      <w:r w:rsidRPr="001E77AC">
        <w:rPr>
          <w:rFonts w:eastAsia="Arial" w:cs="Arial"/>
          <w:b/>
          <w:bCs/>
          <w:i/>
          <w:spacing w:val="-1"/>
        </w:rPr>
        <w:t xml:space="preserve"> Correction </w:t>
      </w:r>
      <w:r w:rsidRPr="001E77AC">
        <w:rPr>
          <w:rFonts w:eastAsia="Arial" w:cs="Arial"/>
          <w:b/>
          <w:bCs/>
          <w:i/>
        </w:rPr>
        <w:t>–</w:t>
      </w:r>
      <w:r w:rsidRPr="001E77AC">
        <w:rPr>
          <w:rFonts w:eastAsia="Arial" w:cs="Arial"/>
          <w:b/>
          <w:bCs/>
          <w:i/>
          <w:spacing w:val="-1"/>
        </w:rPr>
        <w:t xml:space="preserve"> Bitumen emulsion</w:t>
      </w:r>
      <w:r>
        <w:rPr>
          <w:rFonts w:eastAsia="Arial" w:cs="Arial"/>
          <w:bCs/>
          <w:spacing w:val="-1"/>
        </w:rPr>
        <w:t>.</w:t>
      </w:r>
      <w:r>
        <w:t xml:space="preserve"> in </w:t>
      </w:r>
      <w:r>
        <w:rPr>
          <w:b/>
        </w:rPr>
        <w:t>Calculation of Equivalent Volumes for Spray Rates</w:t>
      </w:r>
      <w:r>
        <w:t xml:space="preserve"> clause in SPRAY SEALING.</w:t>
      </w:r>
    </w:p>
    <w:p w14:paraId="6B9C6134" w14:textId="77777777" w:rsidR="00EE235A" w:rsidRDefault="00000000" w:rsidP="00EE235A">
      <w:r>
        <w:t>Payment calculated for each spray run. Quantity sprayed is determined by dipping the sprayer tank for each spray run.</w:t>
      </w:r>
    </w:p>
    <w:p w14:paraId="694A0B50" w14:textId="77777777" w:rsidR="00EE235A" w:rsidRDefault="00000000" w:rsidP="00EE235A">
      <w:r>
        <w:t>Allow for the temperature of the mixture in determining the actual application rate.</w:t>
      </w:r>
    </w:p>
    <w:p w14:paraId="58A0ECFA" w14:textId="77777777" w:rsidR="00EE235A" w:rsidRDefault="00000000" w:rsidP="00EE235A">
      <w:r>
        <w:t>The designated volume is determined from the area sprayed and the rate of application indicated in the procedure for such area at 15</w:t>
      </w:r>
      <w:r>
        <w:rPr>
          <w:rFonts w:ascii="Calibri" w:hAnsi="Calibri" w:cs="Calibri"/>
        </w:rPr>
        <w:t>°</w:t>
      </w:r>
      <w:r>
        <w:t>C. Multipliers for reducing the volume of hot bitumen to the equivalent volume at 15</w:t>
      </w:r>
      <w:r>
        <w:rPr>
          <w:rFonts w:ascii="Calibri" w:hAnsi="Calibri" w:cs="Calibri"/>
        </w:rPr>
        <w:t>°</w:t>
      </w:r>
      <w:r>
        <w:t xml:space="preserve">C are contained in the </w:t>
      </w:r>
      <w:r w:rsidRPr="001E77AC">
        <w:rPr>
          <w:b/>
          <w:i/>
        </w:rPr>
        <w:t>Table - Volume Correction - Bitumen (including PMB and cutback bitumen)</w:t>
      </w:r>
      <w:r w:rsidRPr="001E77AC">
        <w:rPr>
          <w:i/>
        </w:rPr>
        <w:t xml:space="preserve"> </w:t>
      </w:r>
      <w:r>
        <w:t xml:space="preserve">and/or the </w:t>
      </w:r>
      <w:r w:rsidRPr="001E77AC">
        <w:rPr>
          <w:rFonts w:eastAsia="Arial" w:cs="Arial"/>
          <w:b/>
          <w:bCs/>
          <w:i/>
          <w:spacing w:val="-3"/>
        </w:rPr>
        <w:t>Table</w:t>
      </w:r>
      <w:r w:rsidRPr="001E77AC">
        <w:rPr>
          <w:rFonts w:eastAsia="Arial" w:cs="Arial"/>
          <w:b/>
          <w:bCs/>
          <w:i/>
          <w:spacing w:val="-1"/>
        </w:rPr>
        <w:t xml:space="preserve"> - </w:t>
      </w:r>
      <w:r w:rsidRPr="001E77AC">
        <w:rPr>
          <w:rFonts w:eastAsia="Arial" w:cs="Arial"/>
          <w:b/>
          <w:bCs/>
          <w:i/>
          <w:spacing w:val="-3"/>
        </w:rPr>
        <w:t>Volume</w:t>
      </w:r>
      <w:r w:rsidRPr="001E77AC">
        <w:rPr>
          <w:rFonts w:eastAsia="Arial" w:cs="Arial"/>
          <w:b/>
          <w:bCs/>
          <w:i/>
          <w:spacing w:val="-1"/>
        </w:rPr>
        <w:t xml:space="preserve"> Correction </w:t>
      </w:r>
      <w:r w:rsidRPr="001E77AC">
        <w:rPr>
          <w:rFonts w:eastAsia="Arial" w:cs="Arial"/>
          <w:b/>
          <w:bCs/>
          <w:i/>
        </w:rPr>
        <w:t>–</w:t>
      </w:r>
      <w:r w:rsidRPr="001E77AC">
        <w:rPr>
          <w:rFonts w:eastAsia="Arial" w:cs="Arial"/>
          <w:b/>
          <w:bCs/>
          <w:i/>
          <w:spacing w:val="-1"/>
        </w:rPr>
        <w:t xml:space="preserve"> Bitumen emulsion</w:t>
      </w:r>
      <w:r>
        <w:rPr>
          <w:rFonts w:eastAsia="Arial" w:cs="Arial"/>
          <w:bCs/>
          <w:spacing w:val="-1"/>
        </w:rPr>
        <w:t>.</w:t>
      </w:r>
      <w:r>
        <w:t xml:space="preserve">in </w:t>
      </w:r>
      <w:r>
        <w:rPr>
          <w:b/>
        </w:rPr>
        <w:t>Calculation of Equivalent Volumes for Spray Rates</w:t>
      </w:r>
      <w:r>
        <w:t xml:space="preserve"> clause in SPRAY SEALING</w:t>
      </w:r>
      <w:r w:rsidRPr="00C02A5E">
        <w:rPr>
          <w:b/>
          <w:i/>
        </w:rPr>
        <w:t>.</w:t>
      </w:r>
    </w:p>
    <w:p w14:paraId="30B028C2" w14:textId="77777777" w:rsidR="00EE235A" w:rsidRDefault="00000000" w:rsidP="00EE235A">
      <w:r>
        <w:t>For primers, enrichment coats, primer seals, seals, polymer modified binder seals or emulsion seals the rate of application refers to the whole of the mixture.</w:t>
      </w:r>
    </w:p>
    <w:p w14:paraId="71187091" w14:textId="77777777" w:rsidR="00EE235A" w:rsidRDefault="00000000" w:rsidP="00EE235A">
      <w:r>
        <w:t>Allow for adhesion agent in the rate for polymer modified binder.</w:t>
      </w:r>
    </w:p>
    <w:p w14:paraId="51A35F90" w14:textId="77777777" w:rsidR="00EE235A" w:rsidRDefault="00000000" w:rsidP="00EE235A">
      <w:r>
        <w:t>Tapers are exempt from adjustment tables.</w:t>
      </w:r>
    </w:p>
    <w:p w14:paraId="0395FEF1" w14:textId="77777777" w:rsidR="00EE235A" w:rsidRPr="00AC526E" w:rsidRDefault="00000000" w:rsidP="00EE235A">
      <w:pPr>
        <w:keepNext/>
        <w:keepLines/>
        <w:rPr>
          <w:b/>
        </w:rPr>
      </w:pPr>
      <w:r w:rsidRPr="00AC526E">
        <w:rPr>
          <w:b/>
        </w:rPr>
        <w:t xml:space="preserve">Adjustment To Payment </w:t>
      </w:r>
      <w:proofErr w:type="gramStart"/>
      <w:r w:rsidRPr="00AC526E">
        <w:rPr>
          <w:b/>
        </w:rPr>
        <w:t>For</w:t>
      </w:r>
      <w:proofErr w:type="gramEnd"/>
      <w:r w:rsidRPr="00AC526E">
        <w:rPr>
          <w:b/>
        </w:rPr>
        <w:t xml:space="preserve"> </w:t>
      </w:r>
      <w:proofErr w:type="gramStart"/>
      <w:r w:rsidRPr="00AC526E">
        <w:rPr>
          <w:b/>
        </w:rPr>
        <w:t>The</w:t>
      </w:r>
      <w:proofErr w:type="gramEnd"/>
      <w:r w:rsidRPr="00AC526E">
        <w:rPr>
          <w:b/>
        </w:rPr>
        <w:t xml:space="preserve"> Sprayed Volume When </w:t>
      </w:r>
      <w:proofErr w:type="gramStart"/>
      <w:r w:rsidRPr="00AC526E">
        <w:rPr>
          <w:b/>
        </w:rPr>
        <w:t>The</w:t>
      </w:r>
      <w:proofErr w:type="gramEnd"/>
      <w:r w:rsidRPr="00AC526E">
        <w:rPr>
          <w:b/>
        </w:rPr>
        <w:t xml:space="preserve"> Spray Applicati</w:t>
      </w:r>
      <w:r>
        <w:rPr>
          <w:b/>
        </w:rPr>
        <w:t xml:space="preserve">on Rates Equal </w:t>
      </w:r>
      <w:proofErr w:type="gramStart"/>
      <w:r>
        <w:rPr>
          <w:b/>
        </w:rPr>
        <w:t>Or</w:t>
      </w:r>
      <w:proofErr w:type="gramEnd"/>
      <w:r>
        <w:rPr>
          <w:b/>
        </w:rPr>
        <w:t xml:space="preserve"> Exceed 1.0 L/m</w:t>
      </w:r>
      <w:r w:rsidRPr="00C02A5E">
        <w:rPr>
          <w:b/>
          <w:vertAlign w:val="superscript"/>
        </w:rPr>
        <w:t>2</w:t>
      </w:r>
      <w:r w:rsidRPr="00AC526E">
        <w:rPr>
          <w:b/>
        </w:rPr>
        <w:t>:</w:t>
      </w:r>
    </w:p>
    <w:p w14:paraId="2C621F0C" w14:textId="77777777" w:rsidR="00EE235A" w:rsidRDefault="00000000">
      <w:pPr>
        <w:pStyle w:val="ListParagraph"/>
        <w:numPr>
          <w:ilvl w:val="0"/>
          <w:numId w:val="209"/>
        </w:numPr>
        <w:tabs>
          <w:tab w:val="left" w:pos="1701"/>
        </w:tabs>
      </w:pPr>
      <w:r>
        <w:t>Application 90% to 95% of the designated volume:</w:t>
      </w:r>
    </w:p>
    <w:p w14:paraId="4B4DCB60" w14:textId="77777777" w:rsidR="00EE235A" w:rsidRDefault="00000000" w:rsidP="00EE235A">
      <w:pPr>
        <w:tabs>
          <w:tab w:val="left" w:pos="1701"/>
        </w:tabs>
      </w:pPr>
      <w:r>
        <w:t>Payment for the sprayed volume less one</w:t>
      </w:r>
      <w:r>
        <w:noBreakHyphen/>
        <w:t>half the difference between the sprayed volume and 95% of the designated volume.</w:t>
      </w:r>
    </w:p>
    <w:p w14:paraId="02800EAD" w14:textId="77777777" w:rsidR="00EE235A" w:rsidRDefault="00000000" w:rsidP="00EE235A">
      <w:pPr>
        <w:tabs>
          <w:tab w:val="left" w:pos="1701"/>
        </w:tabs>
      </w:pPr>
      <w:r>
        <w:t>(Example: Application = 92% of designated volume.</w:t>
      </w:r>
    </w:p>
    <w:p w14:paraId="05BFAC70" w14:textId="77777777" w:rsidR="00EE235A" w:rsidRDefault="00000000" w:rsidP="00EE235A">
      <w:pPr>
        <w:tabs>
          <w:tab w:val="left" w:pos="1701"/>
        </w:tabs>
      </w:pPr>
      <w:r>
        <w:t>Pay for (92% - 0.5 x (95% - 92%)) = 90.5% of designated volume.)</w:t>
      </w:r>
    </w:p>
    <w:p w14:paraId="2546F0E6" w14:textId="77777777" w:rsidR="00EE235A" w:rsidRDefault="00000000">
      <w:pPr>
        <w:pStyle w:val="ListParagraph"/>
        <w:numPr>
          <w:ilvl w:val="0"/>
          <w:numId w:val="209"/>
        </w:numPr>
        <w:tabs>
          <w:tab w:val="left" w:pos="1701"/>
        </w:tabs>
      </w:pPr>
      <w:r>
        <w:t>Application 95% to 105% of the designated volume:</w:t>
      </w:r>
    </w:p>
    <w:p w14:paraId="2D947878" w14:textId="77777777" w:rsidR="00EE235A" w:rsidRDefault="00000000" w:rsidP="00EE235A">
      <w:pPr>
        <w:tabs>
          <w:tab w:val="left" w:pos="1701"/>
        </w:tabs>
      </w:pPr>
      <w:r>
        <w:t>Payment for the sprayed volume.</w:t>
      </w:r>
    </w:p>
    <w:p w14:paraId="33DE64C8" w14:textId="77777777" w:rsidR="00EE235A" w:rsidRDefault="00000000">
      <w:pPr>
        <w:pStyle w:val="ListParagraph"/>
        <w:numPr>
          <w:ilvl w:val="0"/>
          <w:numId w:val="209"/>
        </w:numPr>
        <w:tabs>
          <w:tab w:val="left" w:pos="1701"/>
        </w:tabs>
      </w:pPr>
      <w:r>
        <w:t>Application 105% to 115% of the designated volume:</w:t>
      </w:r>
    </w:p>
    <w:p w14:paraId="75CD0BEE" w14:textId="77777777" w:rsidR="00EE235A" w:rsidRDefault="00000000" w:rsidP="00EE235A">
      <w:pPr>
        <w:tabs>
          <w:tab w:val="left" w:pos="1701"/>
        </w:tabs>
      </w:pPr>
      <w:r>
        <w:t>Payment for 105% of the designated volume.</w:t>
      </w:r>
    </w:p>
    <w:p w14:paraId="564FA5A7" w14:textId="77777777" w:rsidR="00EE235A" w:rsidRDefault="00000000" w:rsidP="00EE235A">
      <w:pPr>
        <w:tabs>
          <w:tab w:val="left" w:pos="1701"/>
        </w:tabs>
      </w:pPr>
      <w:r>
        <w:t>The Contractor must rectify bleeding or flushing seals during the defined defects period where binder application rates were applied at &gt; than 105% of the designated volume.</w:t>
      </w:r>
    </w:p>
    <w:p w14:paraId="4892E763" w14:textId="77777777" w:rsidR="00EE235A" w:rsidRDefault="00000000">
      <w:pPr>
        <w:pStyle w:val="ListParagraph"/>
        <w:numPr>
          <w:ilvl w:val="0"/>
          <w:numId w:val="209"/>
        </w:numPr>
        <w:tabs>
          <w:tab w:val="left" w:pos="1701"/>
        </w:tabs>
      </w:pPr>
      <w:r>
        <w:t xml:space="preserve">Application less than 90% or more than 115% of the designated volume will be rejected. </w:t>
      </w:r>
      <w:r w:rsidRPr="00A6082D">
        <w:t>Rectify by methods approved by the Superintende</w:t>
      </w:r>
      <w:r>
        <w:t>nt, at the Contractor’s expense.</w:t>
      </w:r>
    </w:p>
    <w:p w14:paraId="46C39423" w14:textId="77777777" w:rsidR="00EE235A" w:rsidRPr="00AC526E" w:rsidRDefault="00000000" w:rsidP="00EE235A">
      <w:pPr>
        <w:rPr>
          <w:b/>
        </w:rPr>
      </w:pPr>
      <w:r w:rsidRPr="00AC526E">
        <w:rPr>
          <w:b/>
        </w:rPr>
        <w:t xml:space="preserve">Adjustment To Payment </w:t>
      </w:r>
      <w:proofErr w:type="gramStart"/>
      <w:r w:rsidRPr="00AC526E">
        <w:rPr>
          <w:b/>
        </w:rPr>
        <w:t>For</w:t>
      </w:r>
      <w:proofErr w:type="gramEnd"/>
      <w:r w:rsidRPr="00AC526E">
        <w:rPr>
          <w:b/>
        </w:rPr>
        <w:t xml:space="preserve"> </w:t>
      </w:r>
      <w:proofErr w:type="gramStart"/>
      <w:r w:rsidRPr="00AC526E">
        <w:rPr>
          <w:b/>
        </w:rPr>
        <w:t>The</w:t>
      </w:r>
      <w:proofErr w:type="gramEnd"/>
      <w:r w:rsidRPr="00AC526E">
        <w:rPr>
          <w:b/>
        </w:rPr>
        <w:t xml:space="preserve"> Sprayed Volume When Spra</w:t>
      </w:r>
      <w:r>
        <w:rPr>
          <w:b/>
        </w:rPr>
        <w:t>y Application Rates Below 1.0L/m</w:t>
      </w:r>
      <w:r w:rsidRPr="00C02A5E">
        <w:rPr>
          <w:b/>
          <w:vertAlign w:val="superscript"/>
        </w:rPr>
        <w:t>2</w:t>
      </w:r>
      <w:r w:rsidRPr="00AC526E">
        <w:rPr>
          <w:b/>
        </w:rPr>
        <w:t>:</w:t>
      </w:r>
    </w:p>
    <w:p w14:paraId="5816CE04" w14:textId="77777777" w:rsidR="00EE235A" w:rsidRDefault="00000000">
      <w:pPr>
        <w:pStyle w:val="ListParagraph"/>
        <w:numPr>
          <w:ilvl w:val="0"/>
          <w:numId w:val="209"/>
        </w:numPr>
        <w:tabs>
          <w:tab w:val="left" w:pos="1701"/>
        </w:tabs>
      </w:pPr>
      <w:r>
        <w:t>Application plus 0.1L/m</w:t>
      </w:r>
      <w:r w:rsidRPr="00264402">
        <w:rPr>
          <w:vertAlign w:val="superscript"/>
        </w:rPr>
        <w:t>2</w:t>
      </w:r>
      <w:r>
        <w:t xml:space="preserve"> and minus 0.1L/m</w:t>
      </w:r>
      <w:r w:rsidRPr="00264402">
        <w:rPr>
          <w:vertAlign w:val="superscript"/>
        </w:rPr>
        <w:t>2</w:t>
      </w:r>
      <w:r>
        <w:t xml:space="preserve"> of the designated spray rate:</w:t>
      </w:r>
    </w:p>
    <w:p w14:paraId="7DEA5E58" w14:textId="77777777" w:rsidR="00EE235A" w:rsidRDefault="00000000" w:rsidP="00EE235A">
      <w:pPr>
        <w:tabs>
          <w:tab w:val="left" w:pos="1701"/>
        </w:tabs>
        <w:ind w:left="1701"/>
      </w:pPr>
      <w:r>
        <w:lastRenderedPageBreak/>
        <w:t>Payment for the sprayed volume.</w:t>
      </w:r>
    </w:p>
    <w:p w14:paraId="23324F94" w14:textId="77777777" w:rsidR="00EE235A" w:rsidRPr="0048321C" w:rsidRDefault="00000000">
      <w:pPr>
        <w:pStyle w:val="ListParagraph"/>
        <w:numPr>
          <w:ilvl w:val="0"/>
          <w:numId w:val="209"/>
        </w:numPr>
        <w:tabs>
          <w:tab w:val="left" w:pos="1701"/>
        </w:tabs>
      </w:pPr>
      <w:r>
        <w:t>Application rates varying more than 0.1L/m</w:t>
      </w:r>
      <w:r w:rsidRPr="00264402">
        <w:rPr>
          <w:vertAlign w:val="superscript"/>
        </w:rPr>
        <w:t>2</w:t>
      </w:r>
      <w:r>
        <w:t xml:space="preserve"> of the designated spray rate will result in work being rejected. Rectification will be at the Contractor’s expense by respraying or by other methods approved by the Superintendent.</w:t>
      </w:r>
    </w:p>
    <w:p w14:paraId="5C23B31C" w14:textId="77777777" w:rsidR="00EE235A" w:rsidRDefault="00000000" w:rsidP="00EE235A">
      <w:r>
        <w:t xml:space="preserve">Payment will be made for the designated volume upon satisfactory rectification of the rejected area at no extra expense to the </w:t>
      </w:r>
      <w:proofErr w:type="gramStart"/>
      <w:r>
        <w:t>Principal</w:t>
      </w:r>
      <w:proofErr w:type="gramEnd"/>
      <w:r>
        <w:t>.</w:t>
      </w:r>
    </w:p>
    <w:p w14:paraId="609B2AE9" w14:textId="77777777" w:rsidR="00EE235A" w:rsidRDefault="00000000" w:rsidP="00EE235A">
      <w:r>
        <w:t xml:space="preserve">Adjustment to payment for seal coat items (binder, additive, precoat, aggregate) is in accordance with the </w:t>
      </w:r>
      <w:r w:rsidRPr="00C02A5E">
        <w:rPr>
          <w:b/>
          <w:i/>
        </w:rPr>
        <w:t>Table - Payment Adjustments</w:t>
      </w:r>
      <w:r>
        <w:t>.</w:t>
      </w:r>
    </w:p>
    <w:p w14:paraId="3BCA2282" w14:textId="77777777" w:rsidR="00EE235A" w:rsidRPr="00B01241" w:rsidRDefault="00000000" w:rsidP="00EE235A">
      <w:pPr>
        <w:pStyle w:val="Heading3"/>
      </w:pPr>
      <w:r w:rsidRPr="00B01241">
        <w:t xml:space="preserve">Table - Payment </w:t>
      </w:r>
      <w:r>
        <w:t>a</w:t>
      </w:r>
      <w:r w:rsidRPr="00B01241">
        <w:t>djustments</w:t>
      </w:r>
    </w:p>
    <w:tbl>
      <w:tblPr>
        <w:tblStyle w:val="TableGrid"/>
        <w:tblW w:w="5000" w:type="pct"/>
        <w:tblLook w:val="0620" w:firstRow="1" w:lastRow="0" w:firstColumn="0" w:lastColumn="0" w:noHBand="1" w:noVBand="1"/>
      </w:tblPr>
      <w:tblGrid>
        <w:gridCol w:w="6284"/>
        <w:gridCol w:w="4024"/>
      </w:tblGrid>
      <w:tr w:rsidR="009838DF" w14:paraId="4B9FE357" w14:textId="77777777" w:rsidTr="0026749B">
        <w:trPr>
          <w:cnfStyle w:val="100000000000" w:firstRow="1" w:lastRow="0" w:firstColumn="0" w:lastColumn="0" w:oddVBand="0" w:evenVBand="0" w:oddHBand="0" w:evenHBand="0" w:firstRowFirstColumn="0" w:firstRowLastColumn="0" w:lastRowFirstColumn="0" w:lastRowLastColumn="0"/>
        </w:trPr>
        <w:tc>
          <w:tcPr>
            <w:tcW w:w="5000" w:type="pct"/>
            <w:gridSpan w:val="2"/>
          </w:tcPr>
          <w:p w14:paraId="549AA45A" w14:textId="77777777" w:rsidR="00EE235A" w:rsidRPr="0026749B" w:rsidRDefault="00000000" w:rsidP="00C04FCB">
            <w:pPr>
              <w:rPr>
                <w:b w:val="0"/>
                <w:bCs/>
              </w:rPr>
            </w:pPr>
            <w:r w:rsidRPr="0026749B">
              <w:rPr>
                <w:bCs/>
              </w:rPr>
              <w:t>Table - Payment Adjustments</w:t>
            </w:r>
          </w:p>
        </w:tc>
      </w:tr>
      <w:tr w:rsidR="009838DF" w14:paraId="3DD4C4D0" w14:textId="77777777" w:rsidTr="0026749B">
        <w:tc>
          <w:tcPr>
            <w:tcW w:w="3048" w:type="pct"/>
          </w:tcPr>
          <w:p w14:paraId="4FE167DB" w14:textId="77777777" w:rsidR="00EE235A" w:rsidRPr="00FB0380" w:rsidRDefault="00000000" w:rsidP="00C04FCB">
            <w:r w:rsidRPr="00FB0380">
              <w:t>Viscosity (at</w:t>
            </w:r>
            <w:r>
              <w:t xml:space="preserve"> 60</w:t>
            </w:r>
            <w:r>
              <w:rPr>
                <w:rFonts w:ascii="Calibri" w:hAnsi="Calibri" w:cs="Calibri"/>
              </w:rPr>
              <w:t>°</w:t>
            </w:r>
            <w:r w:rsidRPr="00FB0380">
              <w:t>C </w:t>
            </w:r>
            <w:proofErr w:type="spellStart"/>
            <w:proofErr w:type="gramStart"/>
            <w:r w:rsidRPr="00FB0380">
              <w:t>Pa.s</w:t>
            </w:r>
            <w:proofErr w:type="spellEnd"/>
            <w:proofErr w:type="gramEnd"/>
            <w:r w:rsidRPr="00FB0380">
              <w:t>) of AS 2008 Class 320 Bitumen Component of The Binder</w:t>
            </w:r>
          </w:p>
        </w:tc>
        <w:tc>
          <w:tcPr>
            <w:tcW w:w="1952" w:type="pct"/>
          </w:tcPr>
          <w:p w14:paraId="155A21F1" w14:textId="77777777" w:rsidR="00EE235A" w:rsidRPr="00FB0380" w:rsidRDefault="00000000" w:rsidP="00C04FCB">
            <w:r>
              <w:t>Reduction in Payment for</w:t>
            </w:r>
            <w:r w:rsidRPr="00FB0380">
              <w:t xml:space="preserve"> Seal Coat Items</w:t>
            </w:r>
          </w:p>
        </w:tc>
      </w:tr>
      <w:tr w:rsidR="009838DF" w14:paraId="5A6530CC" w14:textId="77777777" w:rsidTr="0026749B">
        <w:tc>
          <w:tcPr>
            <w:tcW w:w="3048" w:type="pct"/>
          </w:tcPr>
          <w:p w14:paraId="268F2420" w14:textId="77777777" w:rsidR="00EE235A" w:rsidRPr="00943759" w:rsidRDefault="00000000" w:rsidP="00C04FCB">
            <w:r w:rsidRPr="00943759">
              <w:t>Under 260</w:t>
            </w:r>
          </w:p>
        </w:tc>
        <w:tc>
          <w:tcPr>
            <w:tcW w:w="1952" w:type="pct"/>
          </w:tcPr>
          <w:p w14:paraId="5C699AD1" w14:textId="77777777" w:rsidR="00EE235A" w:rsidRPr="00943759" w:rsidRDefault="00000000" w:rsidP="00C04FCB">
            <w:r w:rsidRPr="00943759">
              <w:t>10% reduction for each 10 </w:t>
            </w:r>
            <w:proofErr w:type="spellStart"/>
            <w:proofErr w:type="gramStart"/>
            <w:r w:rsidRPr="00943759">
              <w:t>Pa.s</w:t>
            </w:r>
            <w:proofErr w:type="spellEnd"/>
            <w:proofErr w:type="gramEnd"/>
            <w:r w:rsidRPr="00943759">
              <w:t xml:space="preserve"> (or part thereof) below 260.</w:t>
            </w:r>
          </w:p>
        </w:tc>
      </w:tr>
      <w:tr w:rsidR="009838DF" w14:paraId="17AB8402" w14:textId="77777777" w:rsidTr="0026749B">
        <w:tc>
          <w:tcPr>
            <w:tcW w:w="3048" w:type="pct"/>
          </w:tcPr>
          <w:p w14:paraId="770DD906" w14:textId="77777777" w:rsidR="00EE235A" w:rsidRPr="00943759" w:rsidRDefault="00000000" w:rsidP="00C04FCB">
            <w:r w:rsidRPr="00943759">
              <w:t>260 – 380</w:t>
            </w:r>
          </w:p>
        </w:tc>
        <w:tc>
          <w:tcPr>
            <w:tcW w:w="1952" w:type="pct"/>
          </w:tcPr>
          <w:p w14:paraId="694BAFFE" w14:textId="77777777" w:rsidR="00EE235A" w:rsidRPr="00943759" w:rsidRDefault="00000000" w:rsidP="00C04FCB">
            <w:r w:rsidRPr="00943759">
              <w:t>Nil.</w:t>
            </w:r>
          </w:p>
        </w:tc>
      </w:tr>
      <w:tr w:rsidR="009838DF" w14:paraId="709927D2" w14:textId="77777777" w:rsidTr="0026749B">
        <w:tc>
          <w:tcPr>
            <w:tcW w:w="3048" w:type="pct"/>
          </w:tcPr>
          <w:p w14:paraId="29F40750" w14:textId="77777777" w:rsidR="00EE235A" w:rsidRPr="00943759" w:rsidRDefault="00000000" w:rsidP="00C04FCB">
            <w:r w:rsidRPr="00943759">
              <w:t>Over 380</w:t>
            </w:r>
          </w:p>
        </w:tc>
        <w:tc>
          <w:tcPr>
            <w:tcW w:w="1952" w:type="pct"/>
          </w:tcPr>
          <w:p w14:paraId="11C93F96" w14:textId="77777777" w:rsidR="00EE235A" w:rsidRPr="00943759" w:rsidRDefault="00000000" w:rsidP="00C04FCB">
            <w:r w:rsidRPr="00943759">
              <w:t>10% reduction for each 10 </w:t>
            </w:r>
            <w:proofErr w:type="spellStart"/>
            <w:proofErr w:type="gramStart"/>
            <w:r w:rsidRPr="00943759">
              <w:t>Pa.s</w:t>
            </w:r>
            <w:proofErr w:type="spellEnd"/>
            <w:proofErr w:type="gramEnd"/>
            <w:r w:rsidRPr="00943759">
              <w:t xml:space="preserve"> (or part thereof) over 380.</w:t>
            </w:r>
          </w:p>
        </w:tc>
      </w:tr>
      <w:tr w:rsidR="009838DF" w14:paraId="22762052" w14:textId="77777777" w:rsidTr="0026749B">
        <w:tc>
          <w:tcPr>
            <w:tcW w:w="5000" w:type="pct"/>
            <w:gridSpan w:val="2"/>
          </w:tcPr>
          <w:p w14:paraId="3E998452" w14:textId="77777777" w:rsidR="00EE235A" w:rsidRPr="00FB0380" w:rsidRDefault="00EE235A" w:rsidP="00C04FCB"/>
        </w:tc>
      </w:tr>
      <w:tr w:rsidR="009838DF" w14:paraId="4938D144" w14:textId="77777777" w:rsidTr="0026749B">
        <w:tc>
          <w:tcPr>
            <w:tcW w:w="3048" w:type="pct"/>
          </w:tcPr>
          <w:p w14:paraId="28C2BE29" w14:textId="77777777" w:rsidR="00EE235A" w:rsidRPr="00FB0380" w:rsidRDefault="00000000" w:rsidP="00C04FCB">
            <w:r w:rsidRPr="00FB0380">
              <w:t>Where Samples Not Collected</w:t>
            </w:r>
          </w:p>
        </w:tc>
        <w:tc>
          <w:tcPr>
            <w:tcW w:w="1952" w:type="pct"/>
          </w:tcPr>
          <w:p w14:paraId="5205F29A" w14:textId="77777777" w:rsidR="00EE235A" w:rsidRPr="00FB0380" w:rsidRDefault="00000000" w:rsidP="00C04FCB">
            <w:r w:rsidRPr="00FB0380">
              <w:t>10% reduction to rate per litre</w:t>
            </w:r>
          </w:p>
        </w:tc>
      </w:tr>
      <w:tr w:rsidR="009838DF" w14:paraId="3CCE6234" w14:textId="77777777" w:rsidTr="0026749B">
        <w:tc>
          <w:tcPr>
            <w:tcW w:w="5000" w:type="pct"/>
            <w:gridSpan w:val="2"/>
          </w:tcPr>
          <w:p w14:paraId="23C0F6F2" w14:textId="77777777" w:rsidR="00EE235A" w:rsidRDefault="00EE235A" w:rsidP="00C04FCB"/>
        </w:tc>
      </w:tr>
      <w:tr w:rsidR="009838DF" w14:paraId="7E509939" w14:textId="77777777" w:rsidTr="0026749B">
        <w:tc>
          <w:tcPr>
            <w:tcW w:w="3048" w:type="pct"/>
          </w:tcPr>
          <w:p w14:paraId="549A38E2" w14:textId="77777777" w:rsidR="00EE235A" w:rsidRPr="00FB0380" w:rsidRDefault="00000000" w:rsidP="00C04FCB">
            <w:r w:rsidRPr="00FB0380">
              <w:t>Polymer Modified Binders</w:t>
            </w:r>
          </w:p>
        </w:tc>
        <w:tc>
          <w:tcPr>
            <w:tcW w:w="1952" w:type="pct"/>
          </w:tcPr>
          <w:p w14:paraId="3B8527B2" w14:textId="77777777" w:rsidR="00EE235A" w:rsidRPr="00FB0380" w:rsidRDefault="00000000" w:rsidP="00C04FCB">
            <w:r>
              <w:t>Reduction i</w:t>
            </w:r>
            <w:r w:rsidRPr="00FB0380">
              <w:t xml:space="preserve">n </w:t>
            </w:r>
            <w:r>
              <w:t xml:space="preserve">Payment for </w:t>
            </w:r>
            <w:r w:rsidRPr="00FB0380">
              <w:t>Seal Coat Items</w:t>
            </w:r>
          </w:p>
        </w:tc>
      </w:tr>
      <w:tr w:rsidR="009838DF" w14:paraId="0530B93E" w14:textId="77777777" w:rsidTr="0026749B">
        <w:tc>
          <w:tcPr>
            <w:tcW w:w="3048" w:type="pct"/>
          </w:tcPr>
          <w:p w14:paraId="75131D6F" w14:textId="77777777" w:rsidR="00EE235A" w:rsidRDefault="00000000" w:rsidP="00C04FCB">
            <w:r>
              <w:t>Torsional Recovery 1 – 3% less than specified</w:t>
            </w:r>
          </w:p>
        </w:tc>
        <w:tc>
          <w:tcPr>
            <w:tcW w:w="1952" w:type="pct"/>
          </w:tcPr>
          <w:p w14:paraId="795D23BB" w14:textId="77777777" w:rsidR="00EE235A" w:rsidRDefault="00000000" w:rsidP="00C04FCB">
            <w:r>
              <w:t>2</w:t>
            </w:r>
            <w:r w:rsidRPr="00B01241">
              <w:t>% reduction</w:t>
            </w:r>
            <w:r>
              <w:t xml:space="preserve"> to rate per litre</w:t>
            </w:r>
          </w:p>
        </w:tc>
      </w:tr>
      <w:tr w:rsidR="009838DF" w14:paraId="4E8364A1" w14:textId="77777777" w:rsidTr="0026749B">
        <w:tc>
          <w:tcPr>
            <w:tcW w:w="3048" w:type="pct"/>
          </w:tcPr>
          <w:p w14:paraId="393F4030" w14:textId="77777777" w:rsidR="00EE235A" w:rsidRDefault="00000000" w:rsidP="00C04FCB">
            <w:r>
              <w:t>Torsional Recovery 4 – 6% less than specified</w:t>
            </w:r>
          </w:p>
        </w:tc>
        <w:tc>
          <w:tcPr>
            <w:tcW w:w="1952" w:type="pct"/>
          </w:tcPr>
          <w:p w14:paraId="4A8E41E9" w14:textId="77777777" w:rsidR="00EE235A" w:rsidRDefault="00000000" w:rsidP="00C04FCB">
            <w:r>
              <w:t>10</w:t>
            </w:r>
            <w:r w:rsidRPr="00B01241">
              <w:t>% reduction</w:t>
            </w:r>
            <w:r>
              <w:t xml:space="preserve"> to rate per litre</w:t>
            </w:r>
          </w:p>
        </w:tc>
      </w:tr>
      <w:tr w:rsidR="009838DF" w14:paraId="36A02B8A" w14:textId="77777777" w:rsidTr="0026749B">
        <w:tc>
          <w:tcPr>
            <w:tcW w:w="3048" w:type="pct"/>
          </w:tcPr>
          <w:p w14:paraId="21B85E4A" w14:textId="77777777" w:rsidR="00EE235A" w:rsidRDefault="00000000" w:rsidP="00C04FCB">
            <w:r>
              <w:t>Torsional Recovery over 6% less than specified</w:t>
            </w:r>
          </w:p>
        </w:tc>
        <w:tc>
          <w:tcPr>
            <w:tcW w:w="1952" w:type="pct"/>
          </w:tcPr>
          <w:p w14:paraId="390602A4" w14:textId="77777777" w:rsidR="00EE235A" w:rsidRDefault="00000000" w:rsidP="00C04FCB">
            <w:r>
              <w:t>2</w:t>
            </w:r>
            <w:r w:rsidRPr="00B01241">
              <w:t>0% reduction</w:t>
            </w:r>
            <w:r>
              <w:t xml:space="preserve"> to rate per litre</w:t>
            </w:r>
          </w:p>
        </w:tc>
      </w:tr>
      <w:tr w:rsidR="009838DF" w14:paraId="3CAFD3D8" w14:textId="77777777" w:rsidTr="0026749B">
        <w:tc>
          <w:tcPr>
            <w:tcW w:w="3048" w:type="pct"/>
          </w:tcPr>
          <w:p w14:paraId="39B31E6E" w14:textId="77777777" w:rsidR="00EE235A" w:rsidRDefault="00000000" w:rsidP="00C04FCB">
            <w:r>
              <w:t xml:space="preserve">Softening Point 0 – 2 deg. </w:t>
            </w:r>
            <w:r w:rsidRPr="00B01241">
              <w:t>C</w:t>
            </w:r>
            <w:r>
              <w:t xml:space="preserve"> less than specified</w:t>
            </w:r>
          </w:p>
        </w:tc>
        <w:tc>
          <w:tcPr>
            <w:tcW w:w="1952" w:type="pct"/>
          </w:tcPr>
          <w:p w14:paraId="27A33EE0" w14:textId="77777777" w:rsidR="00EE235A" w:rsidRDefault="00000000" w:rsidP="00C04FCB">
            <w:r>
              <w:t>5% Reduction to rate per litre</w:t>
            </w:r>
          </w:p>
        </w:tc>
      </w:tr>
      <w:tr w:rsidR="009838DF" w14:paraId="518A1A30" w14:textId="77777777" w:rsidTr="0026749B">
        <w:tc>
          <w:tcPr>
            <w:tcW w:w="3048" w:type="pct"/>
          </w:tcPr>
          <w:p w14:paraId="405ECF59" w14:textId="77777777" w:rsidR="00EE235A" w:rsidRDefault="00000000" w:rsidP="00C04FCB">
            <w:r>
              <w:t xml:space="preserve">Softening Point 2.1 – 5 deg. </w:t>
            </w:r>
            <w:r w:rsidRPr="00B01241">
              <w:t>C</w:t>
            </w:r>
            <w:r>
              <w:t xml:space="preserve"> less than specified</w:t>
            </w:r>
          </w:p>
        </w:tc>
        <w:tc>
          <w:tcPr>
            <w:tcW w:w="1952" w:type="pct"/>
          </w:tcPr>
          <w:p w14:paraId="104566EC" w14:textId="77777777" w:rsidR="00EE235A" w:rsidRDefault="00000000" w:rsidP="00C04FCB">
            <w:r>
              <w:t>15% Reduction to rate per litre</w:t>
            </w:r>
          </w:p>
        </w:tc>
      </w:tr>
      <w:tr w:rsidR="009838DF" w14:paraId="3ACB0A12" w14:textId="77777777" w:rsidTr="0026749B">
        <w:tc>
          <w:tcPr>
            <w:tcW w:w="3048" w:type="pct"/>
          </w:tcPr>
          <w:p w14:paraId="3A1B94F4" w14:textId="77777777" w:rsidR="00EE235A" w:rsidRDefault="00000000" w:rsidP="00C04FCB">
            <w:r>
              <w:t xml:space="preserve">Softening Point 5.1 – 10 deg. </w:t>
            </w:r>
            <w:r w:rsidRPr="00B01241">
              <w:t>C</w:t>
            </w:r>
            <w:r>
              <w:t xml:space="preserve"> less than specified</w:t>
            </w:r>
          </w:p>
        </w:tc>
        <w:tc>
          <w:tcPr>
            <w:tcW w:w="1952" w:type="pct"/>
          </w:tcPr>
          <w:p w14:paraId="4F2E3599" w14:textId="77777777" w:rsidR="00EE235A" w:rsidRDefault="00000000" w:rsidP="00C04FCB">
            <w:r>
              <w:t>20% Reduction to rate per litre</w:t>
            </w:r>
          </w:p>
        </w:tc>
      </w:tr>
      <w:tr w:rsidR="009838DF" w14:paraId="644BAA2B" w14:textId="77777777" w:rsidTr="0026749B">
        <w:tc>
          <w:tcPr>
            <w:tcW w:w="3048" w:type="pct"/>
          </w:tcPr>
          <w:p w14:paraId="1A4E2610" w14:textId="77777777" w:rsidR="00EE235A" w:rsidRDefault="00000000" w:rsidP="00C04FCB">
            <w:r>
              <w:t xml:space="preserve">Softening Point 10.1 or more deg. </w:t>
            </w:r>
            <w:r w:rsidRPr="00B01241">
              <w:t>C</w:t>
            </w:r>
            <w:r>
              <w:t xml:space="preserve"> less than specified</w:t>
            </w:r>
          </w:p>
        </w:tc>
        <w:tc>
          <w:tcPr>
            <w:tcW w:w="1952" w:type="pct"/>
          </w:tcPr>
          <w:p w14:paraId="4316FF44" w14:textId="77777777" w:rsidR="00EE235A" w:rsidRPr="004C1C95" w:rsidRDefault="00000000" w:rsidP="00C04FCB">
            <w:r w:rsidRPr="004C1C95">
              <w:t>*Rejected</w:t>
            </w:r>
            <w:r>
              <w:t xml:space="preserve"> </w:t>
            </w:r>
            <w:r w:rsidRPr="00D91D85">
              <w:t>(see note below)</w:t>
            </w:r>
          </w:p>
        </w:tc>
      </w:tr>
      <w:tr w:rsidR="009838DF" w14:paraId="64631E30" w14:textId="77777777" w:rsidTr="0026749B">
        <w:tc>
          <w:tcPr>
            <w:tcW w:w="5000" w:type="pct"/>
            <w:gridSpan w:val="2"/>
          </w:tcPr>
          <w:p w14:paraId="45CC24FD" w14:textId="77777777" w:rsidR="00EE235A" w:rsidRPr="00DA396A" w:rsidRDefault="00000000" w:rsidP="00C04FCB">
            <w:r w:rsidRPr="00DA396A">
              <w:rPr>
                <w:u w:val="single"/>
              </w:rPr>
              <w:t>Note</w:t>
            </w:r>
            <w:r w:rsidRPr="00DA396A">
              <w:t>: * Rejected - Reseal with materials and methods approved by the Superintendent. Costs incurred from reseal work will be at the Contractor’s expense.</w:t>
            </w:r>
          </w:p>
          <w:p w14:paraId="43B3D0EE" w14:textId="77777777" w:rsidR="00EE235A" w:rsidRPr="00D139BF" w:rsidRDefault="00000000" w:rsidP="00C04FCB">
            <w:r w:rsidRPr="00DA396A">
              <w:rPr>
                <w:u w:val="single"/>
              </w:rPr>
              <w:t>Note</w:t>
            </w:r>
            <w:r w:rsidRPr="00DA396A">
              <w:t>:</w:t>
            </w:r>
            <w:r>
              <w:t xml:space="preserve"> </w:t>
            </w:r>
            <w:r w:rsidRPr="00DA396A">
              <w:t>Adjustments are only applied to materials represented by the test sample.</w:t>
            </w:r>
          </w:p>
        </w:tc>
      </w:tr>
    </w:tbl>
    <w:p w14:paraId="498A0E93" w14:textId="77777777" w:rsidR="00EE235A" w:rsidRDefault="00000000" w:rsidP="00EE235A">
      <w:pPr>
        <w:pStyle w:val="Heading3"/>
        <w:keepLines/>
      </w:pPr>
      <w:r>
        <w:lastRenderedPageBreak/>
        <w:t>Payment adjustment applied to sub-contractors</w:t>
      </w:r>
    </w:p>
    <w:p w14:paraId="505DEFE6" w14:textId="77777777" w:rsidR="00EE235A" w:rsidRDefault="00000000" w:rsidP="00EE235A">
      <w:pPr>
        <w:keepNext/>
        <w:keepLines/>
      </w:pPr>
      <w:r>
        <w:t>Where:</w:t>
      </w:r>
    </w:p>
    <w:p w14:paraId="3EC923DF" w14:textId="77777777" w:rsidR="00EE235A" w:rsidRDefault="00000000">
      <w:pPr>
        <w:pStyle w:val="ListParagraph"/>
        <w:keepNext/>
        <w:keepLines/>
        <w:numPr>
          <w:ilvl w:val="0"/>
          <w:numId w:val="201"/>
        </w:numPr>
      </w:pPr>
      <w:r>
        <w:t>a payment adjustment is applied against the Contractor under the Contract; and</w:t>
      </w:r>
    </w:p>
    <w:p w14:paraId="4571E945" w14:textId="77777777" w:rsidR="00EE235A" w:rsidRDefault="00000000">
      <w:pPr>
        <w:pStyle w:val="ListParagraph"/>
        <w:keepNext/>
        <w:keepLines/>
        <w:numPr>
          <w:ilvl w:val="0"/>
          <w:numId w:val="201"/>
        </w:numPr>
      </w:pPr>
      <w:r>
        <w:t>the Contractor then applies that adjustment to the sub-contractor that carried out the Works the subject of the payment adjustment,</w:t>
      </w:r>
    </w:p>
    <w:p w14:paraId="3E0ECBF1" w14:textId="77777777" w:rsidR="00EE235A" w:rsidRDefault="00000000" w:rsidP="00EE235A">
      <w:r>
        <w:t xml:space="preserve">the Contractor will provide the sub-contractor with a copy of the document/s from the </w:t>
      </w:r>
      <w:proofErr w:type="gramStart"/>
      <w:r>
        <w:t>Principal</w:t>
      </w:r>
      <w:proofErr w:type="gramEnd"/>
      <w:r>
        <w:t xml:space="preserve"> that evidence the payment adjustment applied to the Contractor. </w:t>
      </w:r>
    </w:p>
    <w:p w14:paraId="58B2A827" w14:textId="77777777" w:rsidR="00EE235A" w:rsidRPr="00B01241" w:rsidRDefault="00000000" w:rsidP="00EE235A">
      <w:pPr>
        <w:pStyle w:val="Heading3"/>
      </w:pPr>
      <w:r w:rsidRPr="00B01241">
        <w:t>Additives</w:t>
      </w:r>
    </w:p>
    <w:p w14:paraId="58E9C492" w14:textId="77777777" w:rsidR="00EE235A" w:rsidRPr="00986089" w:rsidRDefault="00000000" w:rsidP="00EE235A">
      <w:pPr>
        <w:rPr>
          <w:strike/>
        </w:rPr>
      </w:pPr>
      <w:r w:rsidRPr="00986089">
        <w:t xml:space="preserve">Not measured </w:t>
      </w:r>
      <w:r w:rsidRPr="005861C1">
        <w:t>sep</w:t>
      </w:r>
      <w:r>
        <w:t>ar</w:t>
      </w:r>
      <w:r w:rsidRPr="005861C1">
        <w:t>ately</w:t>
      </w:r>
      <w:r>
        <w:t>.</w:t>
      </w:r>
    </w:p>
    <w:p w14:paraId="1B26FE2B" w14:textId="77777777" w:rsidR="00EE235A" w:rsidRPr="00B01241" w:rsidRDefault="00000000" w:rsidP="00EE235A">
      <w:r w:rsidRPr="00B01241">
        <w:t>Polymer additives in polymer modified binders not measured separately.</w:t>
      </w:r>
    </w:p>
    <w:p w14:paraId="41F16507" w14:textId="77777777" w:rsidR="00EE235A" w:rsidRPr="00B01241" w:rsidRDefault="00000000" w:rsidP="00EE235A">
      <w:r w:rsidRPr="00B01241">
        <w:t>Make allowance in the rates for seal coats.</w:t>
      </w:r>
    </w:p>
    <w:p w14:paraId="64BD9A3A" w14:textId="77777777" w:rsidR="00EE235A" w:rsidRPr="00B01241" w:rsidRDefault="00000000" w:rsidP="00EE235A">
      <w:pPr>
        <w:pStyle w:val="Heading3"/>
      </w:pPr>
      <w:r w:rsidRPr="00B01241">
        <w:t xml:space="preserve">Precoat </w:t>
      </w:r>
      <w:r>
        <w:t>a</w:t>
      </w:r>
      <w:r w:rsidRPr="00B01241">
        <w:t xml:space="preserve">pplied to </w:t>
      </w:r>
      <w:r>
        <w:t>a</w:t>
      </w:r>
      <w:r w:rsidRPr="00B01241">
        <w:t>ggregate</w:t>
      </w:r>
    </w:p>
    <w:p w14:paraId="58D2975C" w14:textId="77777777" w:rsidR="00EE235A" w:rsidRPr="00B01241" w:rsidRDefault="00000000" w:rsidP="00EE235A">
      <w:r w:rsidRPr="00B01241">
        <w:t>Measured in litres.</w:t>
      </w:r>
    </w:p>
    <w:p w14:paraId="22057AAB" w14:textId="77777777" w:rsidR="00EE235A" w:rsidRPr="00B01241" w:rsidRDefault="00000000" w:rsidP="00EE235A">
      <w:r w:rsidRPr="00B01241">
        <w:t>Make allowance for adhesion agent.</w:t>
      </w:r>
    </w:p>
    <w:p w14:paraId="473FA838" w14:textId="77777777" w:rsidR="00EE235A" w:rsidRPr="00B01241" w:rsidRDefault="00000000" w:rsidP="00EE235A">
      <w:pPr>
        <w:pStyle w:val="Heading3"/>
      </w:pPr>
      <w:r w:rsidRPr="00B01241">
        <w:t xml:space="preserve">Stockpile </w:t>
      </w:r>
      <w:r>
        <w:t>s</w:t>
      </w:r>
      <w:r w:rsidRPr="00B01241">
        <w:t>ites</w:t>
      </w:r>
    </w:p>
    <w:p w14:paraId="70254BBA" w14:textId="77777777" w:rsidR="00EE235A" w:rsidRDefault="00000000" w:rsidP="00EE235A">
      <w:r w:rsidRPr="00B01241">
        <w:t xml:space="preserve">Make allowance for </w:t>
      </w:r>
      <w:r>
        <w:t xml:space="preserve">stockpile sites </w:t>
      </w:r>
      <w:r w:rsidRPr="00B01241">
        <w:t>in the relevant rates for sealing aggregate.</w:t>
      </w:r>
    </w:p>
    <w:p w14:paraId="61D7012D" w14:textId="77777777" w:rsidR="00EE235A" w:rsidRPr="00B01241" w:rsidRDefault="00000000" w:rsidP="00EE235A">
      <w:r>
        <w:t>Allow for clearing and preparation of stockpile sites in other rates.</w:t>
      </w:r>
    </w:p>
    <w:p w14:paraId="1054F6B0" w14:textId="77777777" w:rsidR="00EE235A" w:rsidRPr="00B01241" w:rsidRDefault="00000000" w:rsidP="00EE235A">
      <w:pPr>
        <w:pStyle w:val="Heading3"/>
      </w:pPr>
      <w:r w:rsidRPr="00B01241">
        <w:t xml:space="preserve">Sealing </w:t>
      </w:r>
      <w:r>
        <w:t>a</w:t>
      </w:r>
      <w:r w:rsidRPr="00B01241">
        <w:t>ggregate</w:t>
      </w:r>
    </w:p>
    <w:p w14:paraId="26888186" w14:textId="77777777" w:rsidR="00EE235A" w:rsidRPr="00B01241" w:rsidRDefault="00000000" w:rsidP="00EE235A">
      <w:r w:rsidRPr="00B01241">
        <w:t>Supply and delivery</w:t>
      </w:r>
      <w:r>
        <w:t>.</w:t>
      </w:r>
    </w:p>
    <w:p w14:paraId="5DDDC560" w14:textId="77777777" w:rsidR="00EE235A" w:rsidRDefault="00000000" w:rsidP="00EE235A">
      <w:r w:rsidRPr="00B01241">
        <w:t xml:space="preserve">Measured in </w:t>
      </w:r>
      <w:r>
        <w:t>square</w:t>
      </w:r>
      <w:r w:rsidRPr="00B01241">
        <w:t xml:space="preserve"> metres</w:t>
      </w:r>
      <w:r>
        <w:t>.</w:t>
      </w:r>
    </w:p>
    <w:p w14:paraId="1FE9C998" w14:textId="77777777" w:rsidR="00EE235A" w:rsidRPr="00ED4411" w:rsidRDefault="00000000" w:rsidP="00EE235A">
      <w:pPr>
        <w:pStyle w:val="Heading3"/>
      </w:pPr>
      <w:r w:rsidRPr="00ED4411">
        <w:t xml:space="preserve">Application </w:t>
      </w:r>
      <w:r>
        <w:t>o</w:t>
      </w:r>
      <w:r w:rsidRPr="00ED4411">
        <w:t xml:space="preserve">f </w:t>
      </w:r>
      <w:r>
        <w:t>a</w:t>
      </w:r>
      <w:r w:rsidRPr="00ED4411">
        <w:t>ggregate</w:t>
      </w:r>
    </w:p>
    <w:p w14:paraId="66E79E43" w14:textId="77777777" w:rsidR="00EE235A" w:rsidRDefault="00000000" w:rsidP="00EE235A">
      <w:pPr>
        <w:spacing w:after="0"/>
      </w:pPr>
      <w:r w:rsidRPr="00B01241">
        <w:t>Measured in square metres of finished aggregate work for each size of aggregate.</w:t>
      </w:r>
    </w:p>
    <w:p w14:paraId="5EAF6C92" w14:textId="77777777" w:rsidR="00EE235A" w:rsidRDefault="00000000" w:rsidP="00EE235A">
      <w:pPr>
        <w:pStyle w:val="Heading3"/>
      </w:pPr>
      <w:r>
        <w:t>Application of geofabric</w:t>
      </w:r>
    </w:p>
    <w:p w14:paraId="0AE4FD07" w14:textId="77777777" w:rsidR="00EE235A" w:rsidRDefault="00000000" w:rsidP="00EE235A">
      <w:r>
        <w:t>Measured in square metres of fabric, installed, with tack coat.</w:t>
      </w:r>
    </w:p>
    <w:p w14:paraId="0DCB9CCF" w14:textId="77777777" w:rsidR="00EE235A" w:rsidRPr="0022331D" w:rsidRDefault="00000000" w:rsidP="00EE235A">
      <w:pPr>
        <w:pStyle w:val="Heading3"/>
      </w:pPr>
      <w:r w:rsidRPr="0022331D">
        <w:t>Wa</w:t>
      </w:r>
      <w:r w:rsidRPr="00802EC6">
        <w:t xml:space="preserve">ste </w:t>
      </w:r>
      <w:r>
        <w:t>m</w:t>
      </w:r>
      <w:r w:rsidRPr="0022331D">
        <w:t>aterial</w:t>
      </w:r>
    </w:p>
    <w:p w14:paraId="574B6B91" w14:textId="77777777" w:rsidR="00EE235A" w:rsidRPr="00ED4411" w:rsidRDefault="00000000" w:rsidP="00EE235A">
      <w:r>
        <w:t>Sweeping up and removal of excess aggregate not measured separately. Allow for in other rates.</w:t>
      </w:r>
    </w:p>
    <w:p w14:paraId="036A86A0" w14:textId="77777777" w:rsidR="00EE235A" w:rsidRPr="00AC526E" w:rsidRDefault="00000000" w:rsidP="00EE235A">
      <w:pPr>
        <w:pStyle w:val="Heading2"/>
      </w:pPr>
      <w:r w:rsidRPr="00AC526E">
        <w:t>D</w:t>
      </w:r>
      <w:r>
        <w:t>ense graded</w:t>
      </w:r>
      <w:r w:rsidRPr="00AC526E">
        <w:t xml:space="preserve"> </w:t>
      </w:r>
      <w:r>
        <w:t>a</w:t>
      </w:r>
      <w:r w:rsidRPr="00AC526E">
        <w:t>sphalt</w:t>
      </w:r>
    </w:p>
    <w:p w14:paraId="28BB5FA6" w14:textId="77777777" w:rsidR="00EE235A" w:rsidRPr="00B01241" w:rsidRDefault="00000000" w:rsidP="00EE235A">
      <w:pPr>
        <w:pStyle w:val="Heading3"/>
      </w:pPr>
      <w:r w:rsidRPr="00B01241">
        <w:t xml:space="preserve">New </w:t>
      </w:r>
      <w:r>
        <w:t>p</w:t>
      </w:r>
      <w:r w:rsidRPr="00B01241">
        <w:t>avements</w:t>
      </w:r>
    </w:p>
    <w:p w14:paraId="37512DA2" w14:textId="77777777" w:rsidR="00EE235A" w:rsidRPr="00B01241" w:rsidRDefault="00000000" w:rsidP="00EE235A">
      <w:r w:rsidRPr="00B01241">
        <w:t>Measured in square metres for each specified thickness.</w:t>
      </w:r>
    </w:p>
    <w:p w14:paraId="405080E2" w14:textId="77777777" w:rsidR="00EE235A" w:rsidRDefault="00000000" w:rsidP="00EE235A">
      <w:r w:rsidRPr="00B01241">
        <w:t xml:space="preserve">Payments will be determined as per </w:t>
      </w:r>
      <w:r w:rsidRPr="00943759">
        <w:rPr>
          <w:b/>
          <w:i/>
        </w:rPr>
        <w:t>Rate of Payment Adjustments</w:t>
      </w:r>
      <w:r w:rsidRPr="00B01241">
        <w:t xml:space="preserve"> </w:t>
      </w:r>
      <w:r>
        <w:t>sub-</w:t>
      </w:r>
      <w:r w:rsidRPr="00B01241">
        <w:t>clause</w:t>
      </w:r>
      <w:r>
        <w:t xml:space="preserve"> and tables</w:t>
      </w:r>
      <w:r w:rsidRPr="00B01241">
        <w:t>.</w:t>
      </w:r>
    </w:p>
    <w:p w14:paraId="6B6D408E" w14:textId="77777777" w:rsidR="00EE235A" w:rsidRPr="00A0665B" w:rsidRDefault="00000000" w:rsidP="00EE235A">
      <w:pPr>
        <w:pStyle w:val="Heading3"/>
        <w:spacing w:before="60"/>
        <w:ind w:left="1418" w:hanging="1418"/>
      </w:pPr>
      <w:r w:rsidRPr="00F8126E">
        <w:t>Under path growth inhibitor</w:t>
      </w:r>
    </w:p>
    <w:p w14:paraId="59527B59" w14:textId="77777777" w:rsidR="00EE235A" w:rsidRDefault="00000000" w:rsidP="00EE235A">
      <w:pPr>
        <w:rPr>
          <w:rFonts w:cs="Arial"/>
        </w:rPr>
      </w:pPr>
      <w:r>
        <w:rPr>
          <w:rFonts w:cs="Arial"/>
        </w:rPr>
        <w:t>For pedestrian, cycle, and shared paths.</w:t>
      </w:r>
    </w:p>
    <w:p w14:paraId="4C52F799" w14:textId="77777777" w:rsidR="00EE235A" w:rsidRDefault="00000000" w:rsidP="00EE235A">
      <w:r>
        <w:rPr>
          <w:rFonts w:cs="Arial"/>
        </w:rPr>
        <w:t>Measured in square metres of treated surface below path.</w:t>
      </w:r>
    </w:p>
    <w:p w14:paraId="25F1827F" w14:textId="77777777" w:rsidR="00EE235A" w:rsidRPr="00B01241" w:rsidRDefault="00000000" w:rsidP="00EE235A">
      <w:pPr>
        <w:pStyle w:val="Heading3"/>
      </w:pPr>
      <w:r w:rsidRPr="00B01241">
        <w:lastRenderedPageBreak/>
        <w:t xml:space="preserve">Correction course </w:t>
      </w:r>
      <w:r>
        <w:t>layer</w:t>
      </w:r>
    </w:p>
    <w:p w14:paraId="3D281AC7" w14:textId="77777777" w:rsidR="00EE235A" w:rsidRPr="00B01241" w:rsidRDefault="00000000" w:rsidP="00EE235A">
      <w:r w:rsidRPr="00B01241">
        <w:t>Measured in tonnes placed as evidenced by weighbridge dockets.</w:t>
      </w:r>
    </w:p>
    <w:p w14:paraId="46981990" w14:textId="77777777" w:rsidR="00EE235A" w:rsidRPr="00B01241" w:rsidRDefault="00000000" w:rsidP="00EE235A">
      <w:r>
        <w:t>Correction courses are exempt from adjustments for voids.</w:t>
      </w:r>
    </w:p>
    <w:p w14:paraId="541977E9" w14:textId="77777777" w:rsidR="00EE235A" w:rsidRPr="00B01241" w:rsidRDefault="00000000" w:rsidP="00EE235A">
      <w:pPr>
        <w:pStyle w:val="Heading3"/>
      </w:pPr>
      <w:r w:rsidRPr="00B01241">
        <w:t xml:space="preserve">Resurfacing </w:t>
      </w:r>
      <w:r>
        <w:t>w</w:t>
      </w:r>
      <w:r w:rsidRPr="00B01241">
        <w:t>ork</w:t>
      </w:r>
    </w:p>
    <w:p w14:paraId="701A143C" w14:textId="77777777" w:rsidR="00EE235A" w:rsidRPr="00B01241" w:rsidRDefault="00000000" w:rsidP="00EE235A">
      <w:r w:rsidRPr="00B01241">
        <w:t>Measured in tonne</w:t>
      </w:r>
      <w:r>
        <w:t>s</w:t>
      </w:r>
      <w:r w:rsidRPr="00B01241">
        <w:t xml:space="preserve"> placed as evidenced by weigh bridge dockets.</w:t>
      </w:r>
    </w:p>
    <w:p w14:paraId="338745E6" w14:textId="77777777" w:rsidR="00EE235A" w:rsidRPr="00B01241" w:rsidRDefault="00000000" w:rsidP="00EE235A">
      <w:r w:rsidRPr="00B01241">
        <w:t xml:space="preserve">Payments will be determined as per </w:t>
      </w:r>
      <w:r w:rsidRPr="00943759">
        <w:rPr>
          <w:b/>
          <w:i/>
        </w:rPr>
        <w:t>Rate of Payment Adjustments</w:t>
      </w:r>
      <w:r w:rsidRPr="00B01241">
        <w:t xml:space="preserve"> </w:t>
      </w:r>
      <w:r>
        <w:t>sub-</w:t>
      </w:r>
      <w:r w:rsidRPr="00B01241">
        <w:t>clause</w:t>
      </w:r>
      <w:r>
        <w:t xml:space="preserve"> and tables</w:t>
      </w:r>
      <w:r w:rsidRPr="00B01241">
        <w:t>.</w:t>
      </w:r>
    </w:p>
    <w:p w14:paraId="67914505" w14:textId="77777777" w:rsidR="00EE235A" w:rsidRPr="00B01241" w:rsidRDefault="00000000" w:rsidP="00EE235A">
      <w:pPr>
        <w:pStyle w:val="Heading3"/>
      </w:pPr>
      <w:r>
        <w:t>Rate of p</w:t>
      </w:r>
      <w:r w:rsidRPr="00B01241">
        <w:t xml:space="preserve">ayment </w:t>
      </w:r>
      <w:r>
        <w:t>a</w:t>
      </w:r>
      <w:r w:rsidRPr="00B01241">
        <w:t>djustments</w:t>
      </w:r>
    </w:p>
    <w:p w14:paraId="4B11C10F" w14:textId="77777777" w:rsidR="00EE235A" w:rsidRPr="00B01241" w:rsidRDefault="00000000" w:rsidP="00EE235A">
      <w:pPr>
        <w:keepNext/>
      </w:pPr>
      <w:r w:rsidRPr="00B01241">
        <w:t>Rates will be adjusted as follows:</w:t>
      </w:r>
    </w:p>
    <w:tbl>
      <w:tblPr>
        <w:tblStyle w:val="TableGrid"/>
        <w:tblW w:w="5000" w:type="pct"/>
        <w:tblLook w:val="0220" w:firstRow="1" w:lastRow="0" w:firstColumn="0" w:lastColumn="0" w:noHBand="1" w:noVBand="0"/>
      </w:tblPr>
      <w:tblGrid>
        <w:gridCol w:w="5154"/>
        <w:gridCol w:w="5154"/>
      </w:tblGrid>
      <w:tr w:rsidR="009838DF" w14:paraId="39474017" w14:textId="77777777" w:rsidTr="0026749B">
        <w:trPr>
          <w:cnfStyle w:val="100000000000" w:firstRow="1" w:lastRow="0" w:firstColumn="0" w:lastColumn="0" w:oddVBand="0" w:evenVBand="0" w:oddHBand="0" w:evenHBand="0" w:firstRowFirstColumn="0" w:firstRowLastColumn="0" w:lastRowFirstColumn="0" w:lastRowLastColumn="0"/>
        </w:trPr>
        <w:tc>
          <w:tcPr>
            <w:tcW w:w="5000" w:type="pct"/>
            <w:gridSpan w:val="2"/>
          </w:tcPr>
          <w:p w14:paraId="03283A0A" w14:textId="77777777" w:rsidR="0026749B" w:rsidRPr="0026749B" w:rsidRDefault="00000000" w:rsidP="00C04FCB">
            <w:pPr>
              <w:rPr>
                <w:b w:val="0"/>
                <w:bCs/>
              </w:rPr>
            </w:pPr>
            <w:r w:rsidRPr="0026749B">
              <w:rPr>
                <w:bCs/>
              </w:rPr>
              <w:t>Table - Rate of Payment Adjustments</w:t>
            </w:r>
          </w:p>
        </w:tc>
      </w:tr>
      <w:tr w:rsidR="009838DF" w14:paraId="0F1CEFF0" w14:textId="77777777" w:rsidTr="0026749B">
        <w:tc>
          <w:tcPr>
            <w:tcW w:w="2500" w:type="pct"/>
          </w:tcPr>
          <w:p w14:paraId="7D727D82" w14:textId="77777777" w:rsidR="00EE235A" w:rsidRPr="0026749B" w:rsidRDefault="00000000" w:rsidP="00C04FCB">
            <w:pPr>
              <w:rPr>
                <w:b/>
                <w:bCs/>
              </w:rPr>
            </w:pPr>
            <w:r w:rsidRPr="0026749B">
              <w:rPr>
                <w:b/>
                <w:bCs/>
              </w:rPr>
              <w:t>Reduction Level</w:t>
            </w:r>
          </w:p>
        </w:tc>
        <w:tc>
          <w:tcPr>
            <w:tcW w:w="2500" w:type="pct"/>
          </w:tcPr>
          <w:p w14:paraId="2C45DC30" w14:textId="77777777" w:rsidR="00EE235A" w:rsidRPr="0026749B" w:rsidRDefault="00000000" w:rsidP="00C04FCB">
            <w:pPr>
              <w:rPr>
                <w:b/>
                <w:bCs/>
              </w:rPr>
            </w:pPr>
            <w:r w:rsidRPr="0026749B">
              <w:rPr>
                <w:b/>
                <w:bCs/>
              </w:rPr>
              <w:t>Payment Reduction</w:t>
            </w:r>
          </w:p>
        </w:tc>
      </w:tr>
      <w:tr w:rsidR="009838DF" w14:paraId="233BD41E" w14:textId="77777777" w:rsidTr="0026749B">
        <w:tc>
          <w:tcPr>
            <w:tcW w:w="2500" w:type="pct"/>
          </w:tcPr>
          <w:p w14:paraId="642D7D23" w14:textId="77777777" w:rsidR="00EE235A" w:rsidRPr="00B01241" w:rsidRDefault="00000000" w:rsidP="00C04FCB">
            <w:r w:rsidRPr="00B01241">
              <w:t>Level 1</w:t>
            </w:r>
          </w:p>
        </w:tc>
        <w:tc>
          <w:tcPr>
            <w:tcW w:w="2500" w:type="pct"/>
          </w:tcPr>
          <w:p w14:paraId="40269556" w14:textId="77777777" w:rsidR="00EE235A" w:rsidRPr="00B01241" w:rsidRDefault="00000000" w:rsidP="00C04FCB">
            <w:r>
              <w:t>5%</w:t>
            </w:r>
          </w:p>
        </w:tc>
      </w:tr>
      <w:tr w:rsidR="009838DF" w14:paraId="1C824F0B" w14:textId="77777777" w:rsidTr="0026749B">
        <w:tc>
          <w:tcPr>
            <w:tcW w:w="2500" w:type="pct"/>
          </w:tcPr>
          <w:p w14:paraId="49454E80" w14:textId="77777777" w:rsidR="00EE235A" w:rsidRPr="00B01241" w:rsidRDefault="00000000" w:rsidP="00C04FCB">
            <w:r w:rsidRPr="00B01241">
              <w:t>Level 2</w:t>
            </w:r>
          </w:p>
        </w:tc>
        <w:tc>
          <w:tcPr>
            <w:tcW w:w="2500" w:type="pct"/>
          </w:tcPr>
          <w:p w14:paraId="02E168E8" w14:textId="77777777" w:rsidR="00EE235A" w:rsidRPr="00B01241" w:rsidRDefault="00000000" w:rsidP="00C04FCB">
            <w:r w:rsidRPr="00B01241">
              <w:t>10%</w:t>
            </w:r>
          </w:p>
        </w:tc>
      </w:tr>
      <w:tr w:rsidR="009838DF" w14:paraId="6FB06C0C" w14:textId="77777777" w:rsidTr="0026749B">
        <w:tc>
          <w:tcPr>
            <w:tcW w:w="2500" w:type="pct"/>
          </w:tcPr>
          <w:p w14:paraId="4E1F2CC5" w14:textId="77777777" w:rsidR="00EE235A" w:rsidRPr="00B01241" w:rsidRDefault="00000000" w:rsidP="00C04FCB">
            <w:r w:rsidRPr="00B01241">
              <w:t>Level 3</w:t>
            </w:r>
          </w:p>
        </w:tc>
        <w:tc>
          <w:tcPr>
            <w:tcW w:w="2500" w:type="pct"/>
          </w:tcPr>
          <w:p w14:paraId="1D054EE5" w14:textId="77777777" w:rsidR="00EE235A" w:rsidRPr="00B01241" w:rsidRDefault="00000000" w:rsidP="00C04FCB">
            <w:r w:rsidRPr="00B01241">
              <w:t>20%</w:t>
            </w:r>
          </w:p>
        </w:tc>
      </w:tr>
      <w:tr w:rsidR="009838DF" w14:paraId="26A0F2EC" w14:textId="77777777" w:rsidTr="0026749B">
        <w:tc>
          <w:tcPr>
            <w:tcW w:w="5000" w:type="pct"/>
            <w:gridSpan w:val="2"/>
          </w:tcPr>
          <w:p w14:paraId="5E2E05CA" w14:textId="77777777" w:rsidR="00EE235A" w:rsidRPr="001A7309" w:rsidRDefault="00000000" w:rsidP="00C04FCB">
            <w:r w:rsidRPr="001A7309">
              <w:t>Note:</w:t>
            </w:r>
            <w:r>
              <w:t xml:space="preserve"> </w:t>
            </w:r>
            <w:r w:rsidRPr="001A7309">
              <w:t>Adjustments are for materials specified at 30mm and greater thickness.</w:t>
            </w:r>
          </w:p>
        </w:tc>
      </w:tr>
    </w:tbl>
    <w:p w14:paraId="079407BA" w14:textId="77777777" w:rsidR="00EE235A" w:rsidRPr="008828CF" w:rsidRDefault="00EE235A" w:rsidP="00EE235A">
      <w:pPr>
        <w:rPr>
          <w:b/>
          <w:lang w:eastAsia="x-none"/>
        </w:rPr>
      </w:pPr>
    </w:p>
    <w:tbl>
      <w:tblPr>
        <w:tblStyle w:val="TableGrid"/>
        <w:tblW w:w="5000" w:type="pct"/>
        <w:tblLook w:val="0620" w:firstRow="1" w:lastRow="0" w:firstColumn="0" w:lastColumn="0" w:noHBand="1" w:noVBand="1"/>
      </w:tblPr>
      <w:tblGrid>
        <w:gridCol w:w="5183"/>
        <w:gridCol w:w="5125"/>
      </w:tblGrid>
      <w:tr w:rsidR="009838DF" w14:paraId="74B4BC03" w14:textId="77777777" w:rsidTr="0026749B">
        <w:trPr>
          <w:cnfStyle w:val="100000000000" w:firstRow="1" w:lastRow="0" w:firstColumn="0" w:lastColumn="0" w:oddVBand="0" w:evenVBand="0" w:oddHBand="0" w:evenHBand="0" w:firstRowFirstColumn="0" w:firstRowLastColumn="0" w:lastRowFirstColumn="0" w:lastRowLastColumn="0"/>
        </w:trPr>
        <w:tc>
          <w:tcPr>
            <w:tcW w:w="5000" w:type="pct"/>
            <w:gridSpan w:val="2"/>
          </w:tcPr>
          <w:p w14:paraId="54F922B1" w14:textId="77777777" w:rsidR="0026749B" w:rsidRPr="0026749B" w:rsidRDefault="00000000" w:rsidP="00C04FCB">
            <w:pPr>
              <w:rPr>
                <w:b w:val="0"/>
                <w:bCs/>
              </w:rPr>
            </w:pPr>
            <w:r w:rsidRPr="0026749B">
              <w:rPr>
                <w:bCs/>
              </w:rPr>
              <w:t>Table - Payment Adjustments - Bitumen Conformance - Class 320 Bitumen</w:t>
            </w:r>
          </w:p>
        </w:tc>
      </w:tr>
      <w:tr w:rsidR="009838DF" w14:paraId="3D43B33E" w14:textId="77777777" w:rsidTr="0026749B">
        <w:tc>
          <w:tcPr>
            <w:tcW w:w="2514" w:type="pct"/>
          </w:tcPr>
          <w:p w14:paraId="549DA584" w14:textId="77777777" w:rsidR="00EE235A" w:rsidRPr="005234BE" w:rsidRDefault="00000000" w:rsidP="00C04FCB">
            <w:pPr>
              <w:rPr>
                <w:b/>
              </w:rPr>
            </w:pPr>
            <w:r w:rsidRPr="005234BE">
              <w:t>Viscosity (At 60</w:t>
            </w:r>
            <w:r w:rsidRPr="005234BE">
              <w:rPr>
                <w:vertAlign w:val="superscript"/>
              </w:rPr>
              <w:t>o</w:t>
            </w:r>
            <w:r>
              <w:t xml:space="preserve">C </w:t>
            </w:r>
            <w:proofErr w:type="spellStart"/>
            <w:proofErr w:type="gramStart"/>
            <w:r>
              <w:t>Pa.s</w:t>
            </w:r>
            <w:proofErr w:type="spellEnd"/>
            <w:proofErr w:type="gramEnd"/>
            <w:r>
              <w:t>) of AS </w:t>
            </w:r>
            <w:r w:rsidRPr="005234BE">
              <w:t xml:space="preserve">2008 Class 320 Bitumen Component </w:t>
            </w:r>
            <w:proofErr w:type="gramStart"/>
            <w:r w:rsidRPr="005234BE">
              <w:t>Of</w:t>
            </w:r>
            <w:proofErr w:type="gramEnd"/>
            <w:r w:rsidRPr="005234BE">
              <w:t xml:space="preserve"> </w:t>
            </w:r>
            <w:proofErr w:type="gramStart"/>
            <w:r w:rsidRPr="005234BE">
              <w:t>The</w:t>
            </w:r>
            <w:proofErr w:type="gramEnd"/>
            <w:r w:rsidRPr="005234BE">
              <w:t xml:space="preserve"> Binder</w:t>
            </w:r>
          </w:p>
        </w:tc>
        <w:tc>
          <w:tcPr>
            <w:tcW w:w="2486" w:type="pct"/>
          </w:tcPr>
          <w:p w14:paraId="3EE39E7B" w14:textId="77777777" w:rsidR="00EE235A" w:rsidRPr="005234BE" w:rsidRDefault="00000000" w:rsidP="00C04FCB">
            <w:pPr>
              <w:rPr>
                <w:b/>
              </w:rPr>
            </w:pPr>
            <w:r w:rsidRPr="005234BE">
              <w:t>Payment Reduction</w:t>
            </w:r>
          </w:p>
        </w:tc>
      </w:tr>
      <w:tr w:rsidR="009838DF" w14:paraId="591210FE" w14:textId="77777777" w:rsidTr="0026749B">
        <w:tc>
          <w:tcPr>
            <w:tcW w:w="2514" w:type="pct"/>
          </w:tcPr>
          <w:p w14:paraId="69403434" w14:textId="77777777" w:rsidR="00EE235A" w:rsidRPr="008828CF" w:rsidRDefault="00000000" w:rsidP="00C04FCB">
            <w:r w:rsidRPr="008828CF">
              <w:t>Under 260 (</w:t>
            </w:r>
            <w:proofErr w:type="spellStart"/>
            <w:proofErr w:type="gramStart"/>
            <w:r w:rsidRPr="008828CF">
              <w:t>Pa.s</w:t>
            </w:r>
            <w:proofErr w:type="spellEnd"/>
            <w:proofErr w:type="gramEnd"/>
            <w:r w:rsidRPr="008828CF">
              <w:t>)</w:t>
            </w:r>
          </w:p>
        </w:tc>
        <w:tc>
          <w:tcPr>
            <w:tcW w:w="2486" w:type="pct"/>
          </w:tcPr>
          <w:p w14:paraId="5F1F9132" w14:textId="77777777" w:rsidR="00EE235A" w:rsidRPr="008828CF" w:rsidRDefault="00000000" w:rsidP="00C04FCB">
            <w:r w:rsidRPr="008828CF">
              <w:t xml:space="preserve">5% reduction for each 10 </w:t>
            </w:r>
            <w:proofErr w:type="spellStart"/>
            <w:proofErr w:type="gramStart"/>
            <w:r w:rsidRPr="008828CF">
              <w:t>Pa.s</w:t>
            </w:r>
            <w:proofErr w:type="spellEnd"/>
            <w:proofErr w:type="gramEnd"/>
            <w:r w:rsidRPr="008828CF">
              <w:t xml:space="preserve"> (or part thereof) less than 260</w:t>
            </w:r>
          </w:p>
        </w:tc>
      </w:tr>
      <w:tr w:rsidR="009838DF" w14:paraId="62F53D0F" w14:textId="77777777" w:rsidTr="0026749B">
        <w:tc>
          <w:tcPr>
            <w:tcW w:w="2514" w:type="pct"/>
          </w:tcPr>
          <w:p w14:paraId="2522B458" w14:textId="77777777" w:rsidR="00EE235A" w:rsidRPr="008828CF" w:rsidRDefault="00000000" w:rsidP="00C04FCB">
            <w:r w:rsidRPr="008828CF">
              <w:t>260 – 380 (</w:t>
            </w:r>
            <w:proofErr w:type="spellStart"/>
            <w:proofErr w:type="gramStart"/>
            <w:r w:rsidRPr="008828CF">
              <w:t>Pa.s</w:t>
            </w:r>
            <w:proofErr w:type="spellEnd"/>
            <w:proofErr w:type="gramEnd"/>
            <w:r w:rsidRPr="008828CF">
              <w:t>)</w:t>
            </w:r>
          </w:p>
        </w:tc>
        <w:tc>
          <w:tcPr>
            <w:tcW w:w="2486" w:type="pct"/>
          </w:tcPr>
          <w:p w14:paraId="3F6D662A" w14:textId="77777777" w:rsidR="00EE235A" w:rsidRPr="008828CF" w:rsidRDefault="00000000" w:rsidP="00C04FCB">
            <w:r w:rsidRPr="008828CF">
              <w:t>Nil.</w:t>
            </w:r>
          </w:p>
        </w:tc>
      </w:tr>
      <w:tr w:rsidR="009838DF" w14:paraId="55236E35" w14:textId="77777777" w:rsidTr="0026749B">
        <w:tc>
          <w:tcPr>
            <w:tcW w:w="2514" w:type="pct"/>
          </w:tcPr>
          <w:p w14:paraId="7534668D" w14:textId="77777777" w:rsidR="00EE235A" w:rsidRPr="008828CF" w:rsidRDefault="00000000" w:rsidP="00C04FCB">
            <w:r w:rsidRPr="008828CF">
              <w:t>Over 380 (</w:t>
            </w:r>
            <w:proofErr w:type="spellStart"/>
            <w:proofErr w:type="gramStart"/>
            <w:r w:rsidRPr="008828CF">
              <w:t>Pa.s</w:t>
            </w:r>
            <w:proofErr w:type="spellEnd"/>
            <w:proofErr w:type="gramEnd"/>
            <w:r w:rsidRPr="008828CF">
              <w:t>)</w:t>
            </w:r>
          </w:p>
        </w:tc>
        <w:tc>
          <w:tcPr>
            <w:tcW w:w="2486" w:type="pct"/>
          </w:tcPr>
          <w:p w14:paraId="764F23F5" w14:textId="77777777" w:rsidR="00EE235A" w:rsidRPr="008828CF" w:rsidRDefault="00000000" w:rsidP="00C04FCB">
            <w:r w:rsidRPr="008828CF">
              <w:t>5% reduction for each 10 </w:t>
            </w:r>
            <w:proofErr w:type="spellStart"/>
            <w:proofErr w:type="gramStart"/>
            <w:r w:rsidRPr="008828CF">
              <w:t>Pa.s</w:t>
            </w:r>
            <w:proofErr w:type="spellEnd"/>
            <w:proofErr w:type="gramEnd"/>
            <w:r w:rsidRPr="008828CF">
              <w:t xml:space="preserve"> (or part thereof) over 380.</w:t>
            </w:r>
          </w:p>
        </w:tc>
      </w:tr>
    </w:tbl>
    <w:p w14:paraId="4B47B900" w14:textId="77777777" w:rsidR="00EE235A" w:rsidRPr="005234BE" w:rsidRDefault="00EE235A" w:rsidP="00EE235A">
      <w:pPr>
        <w:rPr>
          <w:b/>
        </w:rPr>
      </w:pPr>
    </w:p>
    <w:tbl>
      <w:tblPr>
        <w:tblStyle w:val="TableGrid"/>
        <w:tblW w:w="5000" w:type="pct"/>
        <w:tblLook w:val="0620" w:firstRow="1" w:lastRow="0" w:firstColumn="0" w:lastColumn="0" w:noHBand="1" w:noVBand="1"/>
      </w:tblPr>
      <w:tblGrid>
        <w:gridCol w:w="7226"/>
        <w:gridCol w:w="3082"/>
      </w:tblGrid>
      <w:tr w:rsidR="009838DF" w14:paraId="6DED3486" w14:textId="77777777" w:rsidTr="0026749B">
        <w:trPr>
          <w:cnfStyle w:val="100000000000" w:firstRow="1" w:lastRow="0" w:firstColumn="0" w:lastColumn="0" w:oddVBand="0" w:evenVBand="0" w:oddHBand="0" w:evenHBand="0" w:firstRowFirstColumn="0" w:firstRowLastColumn="0" w:lastRowFirstColumn="0" w:lastRowLastColumn="0"/>
        </w:trPr>
        <w:tc>
          <w:tcPr>
            <w:tcW w:w="5000" w:type="pct"/>
            <w:gridSpan w:val="2"/>
          </w:tcPr>
          <w:p w14:paraId="1991155C" w14:textId="77777777" w:rsidR="0026749B" w:rsidRPr="0026749B" w:rsidRDefault="00000000" w:rsidP="00C04FCB">
            <w:pPr>
              <w:rPr>
                <w:b w:val="0"/>
                <w:bCs/>
              </w:rPr>
            </w:pPr>
            <w:r w:rsidRPr="0026749B">
              <w:rPr>
                <w:bCs/>
              </w:rPr>
              <w:t>Table - Payment Adjustments - Bitumen Conformance - Polymer Modified Binder A15E</w:t>
            </w:r>
          </w:p>
        </w:tc>
      </w:tr>
      <w:tr w:rsidR="009838DF" w14:paraId="0BC31E55" w14:textId="77777777" w:rsidTr="0026749B">
        <w:tc>
          <w:tcPr>
            <w:tcW w:w="3505" w:type="pct"/>
          </w:tcPr>
          <w:p w14:paraId="4004EB2C" w14:textId="77777777" w:rsidR="00EE235A" w:rsidRPr="003979E4" w:rsidRDefault="00000000" w:rsidP="00C04FCB">
            <w:pPr>
              <w:rPr>
                <w:b/>
              </w:rPr>
            </w:pPr>
            <w:r w:rsidRPr="003979E4">
              <w:t>Polymer Modified Binders A15</w:t>
            </w:r>
            <w:r>
              <w:t>E</w:t>
            </w:r>
          </w:p>
        </w:tc>
        <w:tc>
          <w:tcPr>
            <w:tcW w:w="1495" w:type="pct"/>
          </w:tcPr>
          <w:p w14:paraId="17BEBF71" w14:textId="77777777" w:rsidR="00EE235A" w:rsidRPr="003979E4" w:rsidRDefault="00000000" w:rsidP="00C04FCB">
            <w:pPr>
              <w:rPr>
                <w:b/>
              </w:rPr>
            </w:pPr>
            <w:r w:rsidRPr="003979E4">
              <w:t>Payment Reduction*</w:t>
            </w:r>
            <w:r>
              <w:t xml:space="preserve"> </w:t>
            </w:r>
            <w:r w:rsidRPr="002433FB">
              <w:t>to m</w:t>
            </w:r>
            <w:r w:rsidRPr="002433FB">
              <w:rPr>
                <w:vertAlign w:val="superscript"/>
              </w:rPr>
              <w:t>2</w:t>
            </w:r>
            <w:r w:rsidRPr="002433FB">
              <w:t xml:space="preserve"> rate ($) of lot</w:t>
            </w:r>
          </w:p>
        </w:tc>
      </w:tr>
      <w:tr w:rsidR="009838DF" w14:paraId="133E825B" w14:textId="77777777" w:rsidTr="0026749B">
        <w:tc>
          <w:tcPr>
            <w:tcW w:w="3505" w:type="pct"/>
          </w:tcPr>
          <w:p w14:paraId="576F52E8" w14:textId="77777777" w:rsidR="00EE235A" w:rsidRPr="008828CF" w:rsidRDefault="00000000" w:rsidP="00C04FCB">
            <w:r w:rsidRPr="008828CF">
              <w:t>Consistency (60</w:t>
            </w:r>
            <w:r w:rsidRPr="008828CF">
              <w:rPr>
                <w:vertAlign w:val="superscript"/>
              </w:rPr>
              <w:t>o</w:t>
            </w:r>
            <w:r w:rsidRPr="008828CF">
              <w:t>C Pas)</w:t>
            </w:r>
            <w:r w:rsidRPr="00EE235A">
              <w:rPr>
                <w:outline/>
                <w:color w:val="000000"/>
                <w14:textOutline w14:w="9525" w14:cap="flat" w14:cmpd="sng" w14:algn="ctr">
                  <w14:solidFill>
                    <w14:srgbClr w14:val="000000"/>
                  </w14:solidFill>
                  <w14:prstDash w14:val="solid"/>
                  <w14:round/>
                </w14:textOutline>
                <w14:textFill>
                  <w14:noFill/>
                </w14:textFill>
              </w:rPr>
              <w:t xml:space="preserve"> </w:t>
            </w:r>
            <w:r w:rsidRPr="008828CF">
              <w:t>4500 - 4999</w:t>
            </w:r>
          </w:p>
        </w:tc>
        <w:tc>
          <w:tcPr>
            <w:tcW w:w="1495" w:type="pct"/>
          </w:tcPr>
          <w:p w14:paraId="64CC78AD" w14:textId="77777777" w:rsidR="00EE235A" w:rsidRPr="008828CF" w:rsidRDefault="00000000" w:rsidP="00C04FCB">
            <w:r>
              <w:t>5%</w:t>
            </w:r>
          </w:p>
        </w:tc>
      </w:tr>
      <w:tr w:rsidR="009838DF" w14:paraId="5D53B58E" w14:textId="77777777" w:rsidTr="0026749B">
        <w:tc>
          <w:tcPr>
            <w:tcW w:w="3505" w:type="pct"/>
          </w:tcPr>
          <w:p w14:paraId="601B9A0C" w14:textId="77777777" w:rsidR="00EE235A" w:rsidRPr="008828CF" w:rsidRDefault="00000000" w:rsidP="00C04FCB">
            <w:r w:rsidRPr="008828CF">
              <w:t>Consistency (60</w:t>
            </w:r>
            <w:r w:rsidRPr="008828CF">
              <w:rPr>
                <w:vertAlign w:val="superscript"/>
              </w:rPr>
              <w:t>o</w:t>
            </w:r>
            <w:r w:rsidRPr="008828CF">
              <w:t>C Pas) 4000 - 4449</w:t>
            </w:r>
          </w:p>
        </w:tc>
        <w:tc>
          <w:tcPr>
            <w:tcW w:w="1495" w:type="pct"/>
          </w:tcPr>
          <w:p w14:paraId="1DF1B905" w14:textId="77777777" w:rsidR="00EE235A" w:rsidRPr="008828CF" w:rsidRDefault="00000000" w:rsidP="00C04FCB">
            <w:r w:rsidRPr="008828CF">
              <w:t>10%</w:t>
            </w:r>
          </w:p>
        </w:tc>
      </w:tr>
      <w:tr w:rsidR="009838DF" w14:paraId="05DE911C" w14:textId="77777777" w:rsidTr="0026749B">
        <w:tc>
          <w:tcPr>
            <w:tcW w:w="3505" w:type="pct"/>
          </w:tcPr>
          <w:p w14:paraId="6F68E006" w14:textId="77777777" w:rsidR="00EE235A" w:rsidRPr="008828CF" w:rsidRDefault="00000000" w:rsidP="00C04FCB">
            <w:r w:rsidRPr="008828CF">
              <w:t>Consistency (60</w:t>
            </w:r>
            <w:r w:rsidRPr="008828CF">
              <w:rPr>
                <w:vertAlign w:val="superscript"/>
              </w:rPr>
              <w:t>o</w:t>
            </w:r>
            <w:r w:rsidRPr="008828CF">
              <w:t>C Pas) 4000 - 3000</w:t>
            </w:r>
          </w:p>
        </w:tc>
        <w:tc>
          <w:tcPr>
            <w:tcW w:w="1495" w:type="pct"/>
          </w:tcPr>
          <w:p w14:paraId="25674569" w14:textId="77777777" w:rsidR="00EE235A" w:rsidRPr="008828CF" w:rsidRDefault="00000000" w:rsidP="00C04FCB">
            <w:r>
              <w:t>20%</w:t>
            </w:r>
          </w:p>
        </w:tc>
      </w:tr>
      <w:tr w:rsidR="009838DF" w14:paraId="14A3E351" w14:textId="77777777" w:rsidTr="0026749B">
        <w:tc>
          <w:tcPr>
            <w:tcW w:w="3505" w:type="pct"/>
          </w:tcPr>
          <w:p w14:paraId="467188FB" w14:textId="77777777" w:rsidR="00EE235A" w:rsidRPr="008828CF" w:rsidRDefault="00000000" w:rsidP="00C04FCB">
            <w:r w:rsidRPr="008828CF">
              <w:t>Consistency (60</w:t>
            </w:r>
            <w:r w:rsidRPr="008828CF">
              <w:rPr>
                <w:vertAlign w:val="superscript"/>
              </w:rPr>
              <w:t>o</w:t>
            </w:r>
            <w:r w:rsidRPr="008828CF">
              <w:t>C Pas) less than - 3000</w:t>
            </w:r>
          </w:p>
        </w:tc>
        <w:tc>
          <w:tcPr>
            <w:tcW w:w="1495" w:type="pct"/>
          </w:tcPr>
          <w:p w14:paraId="0CA0ECAA" w14:textId="77777777" w:rsidR="00EE235A" w:rsidRPr="008828CF" w:rsidRDefault="00000000" w:rsidP="00C04FCB">
            <w:r w:rsidRPr="008828CF">
              <w:t xml:space="preserve">Remove and </w:t>
            </w:r>
            <w:proofErr w:type="gramStart"/>
            <w:r w:rsidRPr="008828CF">
              <w:t>Replace</w:t>
            </w:r>
            <w:proofErr w:type="gramEnd"/>
          </w:p>
        </w:tc>
      </w:tr>
      <w:tr w:rsidR="009838DF" w14:paraId="537EE9E7" w14:textId="77777777" w:rsidTr="0026749B">
        <w:tc>
          <w:tcPr>
            <w:tcW w:w="3505" w:type="pct"/>
          </w:tcPr>
          <w:p w14:paraId="6E545EAF" w14:textId="77777777" w:rsidR="00EE235A" w:rsidRPr="008828CF" w:rsidRDefault="00000000" w:rsidP="00C04FCB">
            <w:r w:rsidRPr="008828CF">
              <w:t>Torsional Recovery (25</w:t>
            </w:r>
            <w:r w:rsidRPr="008828CF">
              <w:rPr>
                <w:vertAlign w:val="superscript"/>
              </w:rPr>
              <w:t>o</w:t>
            </w:r>
            <w:r w:rsidRPr="008828CF">
              <w:t>C,30</w:t>
            </w:r>
            <w:proofErr w:type="gramStart"/>
            <w:r w:rsidRPr="008828CF">
              <w:t>s,%</w:t>
            </w:r>
            <w:proofErr w:type="gramEnd"/>
            <w:r w:rsidRPr="008828CF">
              <w:t>)1% – 5% less than specified</w:t>
            </w:r>
          </w:p>
        </w:tc>
        <w:tc>
          <w:tcPr>
            <w:tcW w:w="1495" w:type="pct"/>
          </w:tcPr>
          <w:p w14:paraId="35C14B9F" w14:textId="77777777" w:rsidR="00EE235A" w:rsidRPr="008828CF" w:rsidRDefault="00000000" w:rsidP="00C04FCB">
            <w:r>
              <w:t>5%</w:t>
            </w:r>
          </w:p>
        </w:tc>
      </w:tr>
      <w:tr w:rsidR="009838DF" w14:paraId="64B2E34E" w14:textId="77777777" w:rsidTr="0026749B">
        <w:tc>
          <w:tcPr>
            <w:tcW w:w="3505" w:type="pct"/>
          </w:tcPr>
          <w:p w14:paraId="46E02646" w14:textId="77777777" w:rsidR="00EE235A" w:rsidRPr="008828CF" w:rsidRDefault="00000000" w:rsidP="00C04FCB">
            <w:r w:rsidRPr="008828CF">
              <w:t>Torsional Recovery (25</w:t>
            </w:r>
            <w:r w:rsidRPr="008828CF">
              <w:rPr>
                <w:vertAlign w:val="superscript"/>
              </w:rPr>
              <w:t>o</w:t>
            </w:r>
            <w:r w:rsidRPr="008828CF">
              <w:t>C,30</w:t>
            </w:r>
            <w:proofErr w:type="gramStart"/>
            <w:r w:rsidRPr="008828CF">
              <w:t>s,%</w:t>
            </w:r>
            <w:proofErr w:type="gramEnd"/>
            <w:r w:rsidRPr="008828CF">
              <w:t>) 6% – 10% less than specified</w:t>
            </w:r>
          </w:p>
        </w:tc>
        <w:tc>
          <w:tcPr>
            <w:tcW w:w="1495" w:type="pct"/>
          </w:tcPr>
          <w:p w14:paraId="20291FBA" w14:textId="77777777" w:rsidR="00EE235A" w:rsidRPr="008828CF" w:rsidRDefault="00000000" w:rsidP="00C04FCB">
            <w:r w:rsidRPr="008828CF">
              <w:t>10%</w:t>
            </w:r>
          </w:p>
        </w:tc>
      </w:tr>
      <w:tr w:rsidR="009838DF" w14:paraId="488C3DB9" w14:textId="77777777" w:rsidTr="0026749B">
        <w:tc>
          <w:tcPr>
            <w:tcW w:w="3505" w:type="pct"/>
          </w:tcPr>
          <w:p w14:paraId="3DC72524" w14:textId="77777777" w:rsidR="00EE235A" w:rsidRPr="008828CF" w:rsidRDefault="00000000" w:rsidP="00C04FCB">
            <w:r w:rsidRPr="008828CF">
              <w:t>Torsional Recovery (25</w:t>
            </w:r>
            <w:r w:rsidRPr="008828CF">
              <w:rPr>
                <w:vertAlign w:val="superscript"/>
              </w:rPr>
              <w:t>o</w:t>
            </w:r>
            <w:r w:rsidRPr="008828CF">
              <w:t>C,30</w:t>
            </w:r>
            <w:proofErr w:type="gramStart"/>
            <w:r w:rsidRPr="008828CF">
              <w:t>s,%</w:t>
            </w:r>
            <w:proofErr w:type="gramEnd"/>
            <w:r w:rsidRPr="008828CF">
              <w:t>) over 10% less than specified</w:t>
            </w:r>
          </w:p>
        </w:tc>
        <w:tc>
          <w:tcPr>
            <w:tcW w:w="1495" w:type="pct"/>
          </w:tcPr>
          <w:p w14:paraId="1BE8AEF2" w14:textId="77777777" w:rsidR="00EE235A" w:rsidRPr="008828CF" w:rsidRDefault="00000000" w:rsidP="00C04FCB">
            <w:r>
              <w:t>20%</w:t>
            </w:r>
          </w:p>
        </w:tc>
      </w:tr>
      <w:tr w:rsidR="009838DF" w14:paraId="2CC88AC2" w14:textId="77777777" w:rsidTr="0026749B">
        <w:tc>
          <w:tcPr>
            <w:tcW w:w="3505" w:type="pct"/>
          </w:tcPr>
          <w:p w14:paraId="4728CACF" w14:textId="77777777" w:rsidR="00EE235A" w:rsidRPr="008828CF" w:rsidRDefault="00000000" w:rsidP="00C04FCB">
            <w:r w:rsidRPr="008828CF">
              <w:t xml:space="preserve">Softening Point 0 – 5 </w:t>
            </w:r>
            <w:proofErr w:type="spellStart"/>
            <w:r w:rsidRPr="008828CF">
              <w:rPr>
                <w:vertAlign w:val="superscript"/>
              </w:rPr>
              <w:t>o</w:t>
            </w:r>
            <w:r w:rsidRPr="008828CF">
              <w:t>C</w:t>
            </w:r>
            <w:proofErr w:type="spellEnd"/>
            <w:r w:rsidRPr="008828CF">
              <w:t xml:space="preserve"> less than specified</w:t>
            </w:r>
          </w:p>
        </w:tc>
        <w:tc>
          <w:tcPr>
            <w:tcW w:w="1495" w:type="pct"/>
          </w:tcPr>
          <w:p w14:paraId="02F9308F" w14:textId="77777777" w:rsidR="00EE235A" w:rsidRPr="008828CF" w:rsidRDefault="00000000" w:rsidP="00C04FCB">
            <w:r>
              <w:t>5%</w:t>
            </w:r>
          </w:p>
        </w:tc>
      </w:tr>
      <w:tr w:rsidR="009838DF" w14:paraId="3E76D0FB" w14:textId="77777777" w:rsidTr="0026749B">
        <w:tc>
          <w:tcPr>
            <w:tcW w:w="3505" w:type="pct"/>
          </w:tcPr>
          <w:p w14:paraId="247FFFC9" w14:textId="77777777" w:rsidR="00EE235A" w:rsidRPr="008828CF" w:rsidRDefault="00000000" w:rsidP="00C04FCB">
            <w:r w:rsidRPr="008828CF">
              <w:lastRenderedPageBreak/>
              <w:t xml:space="preserve">Softening Point 5.1 – 10 </w:t>
            </w:r>
            <w:proofErr w:type="spellStart"/>
            <w:r w:rsidRPr="008828CF">
              <w:rPr>
                <w:vertAlign w:val="superscript"/>
              </w:rPr>
              <w:t>o</w:t>
            </w:r>
            <w:r w:rsidRPr="008828CF">
              <w:t>C</w:t>
            </w:r>
            <w:proofErr w:type="spellEnd"/>
            <w:r w:rsidRPr="008828CF">
              <w:t xml:space="preserve"> less than specified</w:t>
            </w:r>
          </w:p>
        </w:tc>
        <w:tc>
          <w:tcPr>
            <w:tcW w:w="1495" w:type="pct"/>
          </w:tcPr>
          <w:p w14:paraId="5D847B30" w14:textId="77777777" w:rsidR="00EE235A" w:rsidRPr="008828CF" w:rsidRDefault="00000000" w:rsidP="00C04FCB">
            <w:r w:rsidRPr="008828CF">
              <w:t>10%</w:t>
            </w:r>
          </w:p>
        </w:tc>
      </w:tr>
      <w:tr w:rsidR="009838DF" w14:paraId="13DE446E" w14:textId="77777777" w:rsidTr="0026749B">
        <w:tc>
          <w:tcPr>
            <w:tcW w:w="3505" w:type="pct"/>
          </w:tcPr>
          <w:p w14:paraId="6F3C0047" w14:textId="77777777" w:rsidR="00EE235A" w:rsidRPr="008828CF" w:rsidRDefault="00000000" w:rsidP="00C04FCB">
            <w:r w:rsidRPr="008828CF">
              <w:t xml:space="preserve">Softening Point 10.1 – 15 </w:t>
            </w:r>
            <w:proofErr w:type="spellStart"/>
            <w:r w:rsidRPr="008828CF">
              <w:rPr>
                <w:vertAlign w:val="superscript"/>
              </w:rPr>
              <w:t>o</w:t>
            </w:r>
            <w:r w:rsidRPr="008828CF">
              <w:t>C</w:t>
            </w:r>
            <w:proofErr w:type="spellEnd"/>
            <w:r w:rsidRPr="008828CF">
              <w:t xml:space="preserve"> less than specified</w:t>
            </w:r>
          </w:p>
        </w:tc>
        <w:tc>
          <w:tcPr>
            <w:tcW w:w="1495" w:type="pct"/>
          </w:tcPr>
          <w:p w14:paraId="6BE38E7D" w14:textId="77777777" w:rsidR="00EE235A" w:rsidRPr="008828CF" w:rsidRDefault="00000000" w:rsidP="00C04FCB">
            <w:r w:rsidRPr="008828CF">
              <w:t>20%</w:t>
            </w:r>
          </w:p>
        </w:tc>
      </w:tr>
      <w:tr w:rsidR="009838DF" w14:paraId="337DC1DF" w14:textId="77777777" w:rsidTr="0026749B">
        <w:tc>
          <w:tcPr>
            <w:tcW w:w="3505" w:type="pct"/>
          </w:tcPr>
          <w:p w14:paraId="50F3DC8B" w14:textId="77777777" w:rsidR="00EE235A" w:rsidRPr="008828CF" w:rsidRDefault="00000000" w:rsidP="00C04FCB">
            <w:r w:rsidRPr="008828CF">
              <w:t xml:space="preserve">Softening Point more than 15.1 – 20.0 </w:t>
            </w:r>
            <w:proofErr w:type="spellStart"/>
            <w:r w:rsidRPr="008828CF">
              <w:rPr>
                <w:vertAlign w:val="superscript"/>
              </w:rPr>
              <w:t>o</w:t>
            </w:r>
            <w:r w:rsidRPr="008828CF">
              <w:t>C</w:t>
            </w:r>
            <w:proofErr w:type="spellEnd"/>
            <w:r w:rsidRPr="008828CF">
              <w:t xml:space="preserve"> less than specified</w:t>
            </w:r>
          </w:p>
        </w:tc>
        <w:tc>
          <w:tcPr>
            <w:tcW w:w="1495" w:type="pct"/>
          </w:tcPr>
          <w:p w14:paraId="36609D42" w14:textId="77777777" w:rsidR="00EE235A" w:rsidRPr="008828CF" w:rsidRDefault="00000000" w:rsidP="00C04FCB">
            <w:r w:rsidRPr="008828CF">
              <w:t>30%</w:t>
            </w:r>
          </w:p>
        </w:tc>
      </w:tr>
      <w:tr w:rsidR="009838DF" w14:paraId="6B8BB85F" w14:textId="77777777" w:rsidTr="0026749B">
        <w:tc>
          <w:tcPr>
            <w:tcW w:w="3505" w:type="pct"/>
          </w:tcPr>
          <w:p w14:paraId="7A835A21" w14:textId="77777777" w:rsidR="00EE235A" w:rsidRPr="008828CF" w:rsidRDefault="00000000" w:rsidP="00C04FCB">
            <w:r w:rsidRPr="008828CF">
              <w:t xml:space="preserve">Softening Point more than 20.1 </w:t>
            </w:r>
            <w:proofErr w:type="spellStart"/>
            <w:r w:rsidRPr="008828CF">
              <w:rPr>
                <w:vertAlign w:val="superscript"/>
              </w:rPr>
              <w:t>o</w:t>
            </w:r>
            <w:r w:rsidRPr="008828CF">
              <w:t>C</w:t>
            </w:r>
            <w:proofErr w:type="spellEnd"/>
            <w:r w:rsidRPr="008828CF">
              <w:t xml:space="preserve"> less than specified</w:t>
            </w:r>
          </w:p>
        </w:tc>
        <w:tc>
          <w:tcPr>
            <w:tcW w:w="1495" w:type="pct"/>
          </w:tcPr>
          <w:p w14:paraId="1C25A731" w14:textId="77777777" w:rsidR="00EE235A" w:rsidRPr="008828CF" w:rsidRDefault="00000000" w:rsidP="00C04FCB">
            <w:r w:rsidRPr="008828CF">
              <w:t xml:space="preserve">Remove and </w:t>
            </w:r>
            <w:proofErr w:type="gramStart"/>
            <w:r w:rsidRPr="008828CF">
              <w:t>Replace</w:t>
            </w:r>
            <w:proofErr w:type="gramEnd"/>
          </w:p>
        </w:tc>
      </w:tr>
      <w:tr w:rsidR="009838DF" w14:paraId="5DC5AAB5" w14:textId="77777777" w:rsidTr="0026749B">
        <w:tc>
          <w:tcPr>
            <w:tcW w:w="5000" w:type="pct"/>
            <w:gridSpan w:val="2"/>
          </w:tcPr>
          <w:p w14:paraId="6A2D0FD7" w14:textId="77777777" w:rsidR="00EE235A" w:rsidRPr="008828CF" w:rsidRDefault="00000000" w:rsidP="00C04FCB">
            <w:pPr>
              <w:rPr>
                <w:lang w:eastAsia="x-none"/>
              </w:rPr>
            </w:pPr>
            <w:r w:rsidRPr="008828CF">
              <w:rPr>
                <w:lang w:eastAsia="x-none"/>
              </w:rPr>
              <w:t>* Payment reduction shall only apply to the test property</w:t>
            </w:r>
            <w:r>
              <w:rPr>
                <w:lang w:eastAsia="x-none"/>
              </w:rPr>
              <w:t xml:space="preserve"> providing highest level of non-</w:t>
            </w:r>
            <w:r w:rsidRPr="008828CF">
              <w:rPr>
                <w:lang w:eastAsia="x-none"/>
              </w:rPr>
              <w:t>conformance</w:t>
            </w:r>
          </w:p>
        </w:tc>
      </w:tr>
    </w:tbl>
    <w:p w14:paraId="0332C869" w14:textId="77777777" w:rsidR="00EE235A" w:rsidRPr="008828CF" w:rsidRDefault="00000000" w:rsidP="00EE235A">
      <w:pPr>
        <w:pStyle w:val="Heading3"/>
      </w:pPr>
      <w:r>
        <w:t>Surface roughness</w:t>
      </w:r>
    </w:p>
    <w:p w14:paraId="4E3F11C6" w14:textId="77777777" w:rsidR="00EE235A" w:rsidRPr="008828CF" w:rsidRDefault="00000000" w:rsidP="00EE235A">
      <w:pPr>
        <w:rPr>
          <w:lang w:val="en-US"/>
        </w:rPr>
      </w:pPr>
      <w:r w:rsidRPr="008828CF">
        <w:rPr>
          <w:lang w:val="en-US"/>
        </w:rPr>
        <w:t xml:space="preserve">Adjustments </w:t>
      </w:r>
      <w:r>
        <w:rPr>
          <w:lang w:val="en-US"/>
        </w:rPr>
        <w:t xml:space="preserve">related </w:t>
      </w:r>
      <w:r w:rsidRPr="008828CF">
        <w:rPr>
          <w:lang w:val="en-US"/>
        </w:rPr>
        <w:t xml:space="preserve">to </w:t>
      </w:r>
      <w:r>
        <w:rPr>
          <w:lang w:val="en-US"/>
        </w:rPr>
        <w:t>Surface Roughness</w:t>
      </w:r>
      <w:r w:rsidRPr="008828CF">
        <w:rPr>
          <w:lang w:val="en-US"/>
        </w:rPr>
        <w:t xml:space="preserve"> (per lot)</w:t>
      </w:r>
    </w:p>
    <w:tbl>
      <w:tblPr>
        <w:tblStyle w:val="TableGrid"/>
        <w:tblW w:w="5000" w:type="pct"/>
        <w:tblLook w:val="0620" w:firstRow="1" w:lastRow="0" w:firstColumn="0" w:lastColumn="0" w:noHBand="1" w:noVBand="1"/>
      </w:tblPr>
      <w:tblGrid>
        <w:gridCol w:w="5154"/>
        <w:gridCol w:w="5154"/>
      </w:tblGrid>
      <w:tr w:rsidR="009838DF" w14:paraId="7AFB4F3E" w14:textId="77777777" w:rsidTr="0026749B">
        <w:trPr>
          <w:cnfStyle w:val="100000000000" w:firstRow="1" w:lastRow="0" w:firstColumn="0" w:lastColumn="0" w:oddVBand="0" w:evenVBand="0" w:oddHBand="0" w:evenHBand="0" w:firstRowFirstColumn="0" w:firstRowLastColumn="0" w:lastRowFirstColumn="0" w:lastRowLastColumn="0"/>
        </w:trPr>
        <w:tc>
          <w:tcPr>
            <w:tcW w:w="5000" w:type="pct"/>
            <w:gridSpan w:val="2"/>
          </w:tcPr>
          <w:p w14:paraId="6499CA85" w14:textId="77777777" w:rsidR="0026749B" w:rsidRPr="0026749B" w:rsidRDefault="00000000" w:rsidP="0026749B">
            <w:pPr>
              <w:keepNext/>
              <w:spacing w:after="40"/>
              <w:rPr>
                <w:b w:val="0"/>
                <w:bCs/>
                <w:lang w:val="en-US"/>
              </w:rPr>
            </w:pPr>
            <w:r w:rsidRPr="0026749B">
              <w:rPr>
                <w:bCs/>
              </w:rPr>
              <w:t>Table - Payment Adjustments - Related to IRI over specified IRI (per lot)</w:t>
            </w:r>
          </w:p>
        </w:tc>
      </w:tr>
      <w:tr w:rsidR="009838DF" w14:paraId="6D9EAAE5" w14:textId="77777777" w:rsidTr="0026749B">
        <w:tc>
          <w:tcPr>
            <w:tcW w:w="2500" w:type="pct"/>
          </w:tcPr>
          <w:p w14:paraId="161BF231" w14:textId="77777777" w:rsidR="00EE235A" w:rsidRPr="0026749B" w:rsidRDefault="00000000" w:rsidP="0025093C">
            <w:pPr>
              <w:keepNext/>
              <w:spacing w:after="40"/>
              <w:jc w:val="center"/>
              <w:rPr>
                <w:b/>
                <w:bCs/>
                <w:lang w:val="en-US"/>
              </w:rPr>
            </w:pPr>
            <w:r w:rsidRPr="0026749B">
              <w:rPr>
                <w:b/>
                <w:bCs/>
                <w:lang w:val="en-US"/>
              </w:rPr>
              <w:t>Increase in specified maximum IRI</w:t>
            </w:r>
          </w:p>
          <w:p w14:paraId="4926EE3C" w14:textId="77777777" w:rsidR="00EE235A" w:rsidRPr="0026749B" w:rsidRDefault="00000000" w:rsidP="0025093C">
            <w:pPr>
              <w:keepNext/>
              <w:spacing w:after="40"/>
              <w:jc w:val="center"/>
              <w:rPr>
                <w:b/>
                <w:bCs/>
                <w:lang w:val="en-US"/>
              </w:rPr>
            </w:pPr>
            <w:r w:rsidRPr="0026749B">
              <w:rPr>
                <w:b/>
                <w:bCs/>
                <w:lang w:val="en-US"/>
              </w:rPr>
              <w:t>(per lot)</w:t>
            </w:r>
          </w:p>
        </w:tc>
        <w:tc>
          <w:tcPr>
            <w:tcW w:w="2500" w:type="pct"/>
          </w:tcPr>
          <w:p w14:paraId="758E429E" w14:textId="77777777" w:rsidR="00EE235A" w:rsidRPr="0026749B" w:rsidRDefault="00000000" w:rsidP="0025093C">
            <w:pPr>
              <w:keepNext/>
              <w:spacing w:after="40"/>
              <w:jc w:val="center"/>
              <w:rPr>
                <w:b/>
                <w:bCs/>
                <w:lang w:val="en-US"/>
              </w:rPr>
            </w:pPr>
            <w:r w:rsidRPr="0026749B">
              <w:rPr>
                <w:b/>
                <w:bCs/>
                <w:lang w:val="en-US"/>
              </w:rPr>
              <w:t>%Adjustment to the m</w:t>
            </w:r>
            <w:r w:rsidRPr="0026749B">
              <w:rPr>
                <w:b/>
                <w:bCs/>
                <w:vertAlign w:val="superscript"/>
                <w:lang w:val="en-US"/>
              </w:rPr>
              <w:t>2</w:t>
            </w:r>
            <w:r w:rsidRPr="0026749B">
              <w:rPr>
                <w:b/>
                <w:bCs/>
                <w:lang w:val="en-US"/>
              </w:rPr>
              <w:t xml:space="preserve"> rate of lot</w:t>
            </w:r>
          </w:p>
        </w:tc>
      </w:tr>
      <w:tr w:rsidR="009838DF" w14:paraId="488BE45E" w14:textId="77777777" w:rsidTr="0026749B">
        <w:tc>
          <w:tcPr>
            <w:tcW w:w="2500" w:type="pct"/>
          </w:tcPr>
          <w:p w14:paraId="7B0F0B00" w14:textId="77777777" w:rsidR="00EE235A" w:rsidRPr="008828CF" w:rsidRDefault="00000000" w:rsidP="0025093C">
            <w:pPr>
              <w:keepNext/>
              <w:spacing w:after="40"/>
              <w:jc w:val="center"/>
              <w:rPr>
                <w:lang w:val="en-US"/>
              </w:rPr>
            </w:pPr>
            <w:r w:rsidRPr="008828CF">
              <w:rPr>
                <w:lang w:val="en-US"/>
              </w:rPr>
              <w:t>0.01 – 0.10</w:t>
            </w:r>
          </w:p>
        </w:tc>
        <w:tc>
          <w:tcPr>
            <w:tcW w:w="2500" w:type="pct"/>
          </w:tcPr>
          <w:p w14:paraId="0B25E9ED" w14:textId="77777777" w:rsidR="00EE235A" w:rsidRPr="008828CF" w:rsidRDefault="00000000" w:rsidP="0025093C">
            <w:pPr>
              <w:keepNext/>
              <w:spacing w:after="40"/>
              <w:jc w:val="center"/>
              <w:rPr>
                <w:lang w:val="en-US"/>
              </w:rPr>
            </w:pPr>
            <w:r w:rsidRPr="008828CF">
              <w:rPr>
                <w:lang w:val="en-US"/>
              </w:rPr>
              <w:t xml:space="preserve">2% </w:t>
            </w:r>
          </w:p>
        </w:tc>
      </w:tr>
      <w:tr w:rsidR="009838DF" w14:paraId="0D64F790" w14:textId="77777777" w:rsidTr="0026749B">
        <w:tc>
          <w:tcPr>
            <w:tcW w:w="2500" w:type="pct"/>
          </w:tcPr>
          <w:p w14:paraId="39C4B7A0" w14:textId="77777777" w:rsidR="00EE235A" w:rsidRPr="008828CF" w:rsidRDefault="00000000" w:rsidP="0025093C">
            <w:pPr>
              <w:keepNext/>
              <w:spacing w:after="40"/>
              <w:jc w:val="center"/>
              <w:rPr>
                <w:lang w:val="en-US"/>
              </w:rPr>
            </w:pPr>
            <w:r w:rsidRPr="008828CF">
              <w:rPr>
                <w:lang w:val="en-US"/>
              </w:rPr>
              <w:t>0.11 – 0.20</w:t>
            </w:r>
          </w:p>
        </w:tc>
        <w:tc>
          <w:tcPr>
            <w:tcW w:w="2500" w:type="pct"/>
          </w:tcPr>
          <w:p w14:paraId="4AC547EC" w14:textId="77777777" w:rsidR="00EE235A" w:rsidRPr="008828CF" w:rsidRDefault="00000000" w:rsidP="0025093C">
            <w:pPr>
              <w:keepNext/>
              <w:spacing w:after="40"/>
              <w:jc w:val="center"/>
              <w:rPr>
                <w:lang w:val="en-US"/>
              </w:rPr>
            </w:pPr>
            <w:r w:rsidRPr="008828CF">
              <w:rPr>
                <w:lang w:val="en-US"/>
              </w:rPr>
              <w:t xml:space="preserve">4% </w:t>
            </w:r>
          </w:p>
        </w:tc>
      </w:tr>
      <w:tr w:rsidR="009838DF" w14:paraId="218012D1" w14:textId="77777777" w:rsidTr="0026749B">
        <w:tc>
          <w:tcPr>
            <w:tcW w:w="2500" w:type="pct"/>
          </w:tcPr>
          <w:p w14:paraId="757A0615" w14:textId="77777777" w:rsidR="00EE235A" w:rsidRPr="008828CF" w:rsidRDefault="00000000" w:rsidP="0025093C">
            <w:pPr>
              <w:keepNext/>
              <w:spacing w:after="40"/>
              <w:jc w:val="center"/>
              <w:rPr>
                <w:lang w:val="en-US"/>
              </w:rPr>
            </w:pPr>
            <w:r w:rsidRPr="008828CF">
              <w:rPr>
                <w:lang w:val="en-US"/>
              </w:rPr>
              <w:t>0.21 – 0.30</w:t>
            </w:r>
          </w:p>
        </w:tc>
        <w:tc>
          <w:tcPr>
            <w:tcW w:w="2500" w:type="pct"/>
          </w:tcPr>
          <w:p w14:paraId="65484B5D" w14:textId="77777777" w:rsidR="00EE235A" w:rsidRPr="008828CF" w:rsidRDefault="00000000" w:rsidP="0025093C">
            <w:pPr>
              <w:keepNext/>
              <w:spacing w:after="40"/>
              <w:jc w:val="center"/>
              <w:rPr>
                <w:lang w:val="en-US"/>
              </w:rPr>
            </w:pPr>
            <w:r w:rsidRPr="008828CF">
              <w:rPr>
                <w:lang w:val="en-US"/>
              </w:rPr>
              <w:t xml:space="preserve">6% </w:t>
            </w:r>
          </w:p>
        </w:tc>
      </w:tr>
      <w:tr w:rsidR="009838DF" w14:paraId="60D5024D" w14:textId="77777777" w:rsidTr="0026749B">
        <w:tc>
          <w:tcPr>
            <w:tcW w:w="2500" w:type="pct"/>
          </w:tcPr>
          <w:p w14:paraId="495EA235" w14:textId="77777777" w:rsidR="00EE235A" w:rsidRPr="008828CF" w:rsidRDefault="00000000" w:rsidP="0025093C">
            <w:pPr>
              <w:keepNext/>
              <w:spacing w:after="40"/>
              <w:jc w:val="center"/>
              <w:rPr>
                <w:lang w:val="en-US"/>
              </w:rPr>
            </w:pPr>
            <w:r w:rsidRPr="008828CF">
              <w:rPr>
                <w:lang w:val="en-US"/>
              </w:rPr>
              <w:t>0.31 – 0.40</w:t>
            </w:r>
          </w:p>
        </w:tc>
        <w:tc>
          <w:tcPr>
            <w:tcW w:w="2500" w:type="pct"/>
          </w:tcPr>
          <w:p w14:paraId="4E81B3A1" w14:textId="77777777" w:rsidR="00EE235A" w:rsidRPr="008828CF" w:rsidRDefault="00000000" w:rsidP="0025093C">
            <w:pPr>
              <w:keepNext/>
              <w:spacing w:after="40"/>
              <w:jc w:val="center"/>
              <w:rPr>
                <w:lang w:val="en-US"/>
              </w:rPr>
            </w:pPr>
            <w:r w:rsidRPr="008828CF">
              <w:rPr>
                <w:lang w:val="en-US"/>
              </w:rPr>
              <w:t xml:space="preserve">8% </w:t>
            </w:r>
          </w:p>
        </w:tc>
      </w:tr>
      <w:tr w:rsidR="009838DF" w14:paraId="567BF4E0" w14:textId="77777777" w:rsidTr="0026749B">
        <w:tc>
          <w:tcPr>
            <w:tcW w:w="2500" w:type="pct"/>
          </w:tcPr>
          <w:p w14:paraId="66C62381" w14:textId="77777777" w:rsidR="00EE235A" w:rsidRPr="008828CF" w:rsidRDefault="00000000" w:rsidP="0025093C">
            <w:pPr>
              <w:keepNext/>
              <w:spacing w:after="40"/>
              <w:jc w:val="center"/>
              <w:rPr>
                <w:lang w:val="en-US"/>
              </w:rPr>
            </w:pPr>
            <w:r w:rsidRPr="008828CF">
              <w:rPr>
                <w:lang w:val="en-US"/>
              </w:rPr>
              <w:t>0.41 – 0.50</w:t>
            </w:r>
          </w:p>
        </w:tc>
        <w:tc>
          <w:tcPr>
            <w:tcW w:w="2500" w:type="pct"/>
          </w:tcPr>
          <w:p w14:paraId="5A4CFC67" w14:textId="77777777" w:rsidR="00EE235A" w:rsidRPr="008828CF" w:rsidRDefault="00000000" w:rsidP="0025093C">
            <w:pPr>
              <w:keepNext/>
              <w:spacing w:after="40"/>
              <w:jc w:val="center"/>
              <w:rPr>
                <w:lang w:val="en-US"/>
              </w:rPr>
            </w:pPr>
            <w:r w:rsidRPr="008828CF">
              <w:rPr>
                <w:lang w:val="en-US"/>
              </w:rPr>
              <w:t xml:space="preserve">10% </w:t>
            </w:r>
          </w:p>
        </w:tc>
      </w:tr>
      <w:tr w:rsidR="009838DF" w14:paraId="12662B89" w14:textId="77777777" w:rsidTr="0026749B">
        <w:tc>
          <w:tcPr>
            <w:tcW w:w="2500" w:type="pct"/>
          </w:tcPr>
          <w:p w14:paraId="6C6E2012" w14:textId="77777777" w:rsidR="00EE235A" w:rsidRPr="008828CF" w:rsidRDefault="00000000" w:rsidP="0025093C">
            <w:pPr>
              <w:keepNext/>
              <w:spacing w:after="40"/>
              <w:jc w:val="center"/>
              <w:rPr>
                <w:lang w:val="en-US"/>
              </w:rPr>
            </w:pPr>
            <w:r w:rsidRPr="008828CF">
              <w:rPr>
                <w:lang w:val="en-US"/>
              </w:rPr>
              <w:t>0.51 – 0.60</w:t>
            </w:r>
          </w:p>
        </w:tc>
        <w:tc>
          <w:tcPr>
            <w:tcW w:w="2500" w:type="pct"/>
          </w:tcPr>
          <w:p w14:paraId="57D1458E" w14:textId="77777777" w:rsidR="00EE235A" w:rsidRPr="008828CF" w:rsidRDefault="00000000" w:rsidP="0025093C">
            <w:pPr>
              <w:keepNext/>
              <w:spacing w:after="40"/>
              <w:jc w:val="center"/>
              <w:rPr>
                <w:lang w:val="en-US"/>
              </w:rPr>
            </w:pPr>
            <w:r w:rsidRPr="008828CF">
              <w:rPr>
                <w:lang w:val="en-US"/>
              </w:rPr>
              <w:t xml:space="preserve">12% </w:t>
            </w:r>
          </w:p>
        </w:tc>
      </w:tr>
      <w:tr w:rsidR="009838DF" w14:paraId="05FB8D27" w14:textId="77777777" w:rsidTr="0026749B">
        <w:tc>
          <w:tcPr>
            <w:tcW w:w="2500" w:type="pct"/>
          </w:tcPr>
          <w:p w14:paraId="74A0DD2A" w14:textId="77777777" w:rsidR="00EE235A" w:rsidRPr="008828CF" w:rsidRDefault="00000000" w:rsidP="0025093C">
            <w:pPr>
              <w:keepNext/>
              <w:spacing w:after="40"/>
              <w:jc w:val="center"/>
              <w:rPr>
                <w:lang w:val="en-US"/>
              </w:rPr>
            </w:pPr>
            <w:r w:rsidRPr="008828CF">
              <w:rPr>
                <w:lang w:val="en-US"/>
              </w:rPr>
              <w:t>0.61 – 0.70</w:t>
            </w:r>
          </w:p>
        </w:tc>
        <w:tc>
          <w:tcPr>
            <w:tcW w:w="2500" w:type="pct"/>
          </w:tcPr>
          <w:p w14:paraId="5A518F83" w14:textId="77777777" w:rsidR="00EE235A" w:rsidRPr="008828CF" w:rsidRDefault="00000000" w:rsidP="0025093C">
            <w:pPr>
              <w:keepNext/>
              <w:spacing w:after="40"/>
              <w:jc w:val="center"/>
              <w:rPr>
                <w:lang w:val="en-US"/>
              </w:rPr>
            </w:pPr>
            <w:r w:rsidRPr="008828CF">
              <w:rPr>
                <w:lang w:val="en-US"/>
              </w:rPr>
              <w:t xml:space="preserve">14% </w:t>
            </w:r>
          </w:p>
        </w:tc>
      </w:tr>
      <w:tr w:rsidR="009838DF" w14:paraId="573EC6E2" w14:textId="77777777" w:rsidTr="0026749B">
        <w:tc>
          <w:tcPr>
            <w:tcW w:w="2500" w:type="pct"/>
          </w:tcPr>
          <w:p w14:paraId="1E62CE9D" w14:textId="77777777" w:rsidR="00EE235A" w:rsidRPr="008828CF" w:rsidRDefault="00000000" w:rsidP="0025093C">
            <w:pPr>
              <w:keepNext/>
              <w:spacing w:after="40"/>
              <w:jc w:val="center"/>
              <w:rPr>
                <w:lang w:val="en-US"/>
              </w:rPr>
            </w:pPr>
            <w:r w:rsidRPr="008828CF">
              <w:rPr>
                <w:lang w:val="en-US"/>
              </w:rPr>
              <w:t>0.71 – 0.80</w:t>
            </w:r>
          </w:p>
        </w:tc>
        <w:tc>
          <w:tcPr>
            <w:tcW w:w="2500" w:type="pct"/>
          </w:tcPr>
          <w:p w14:paraId="4F9D0E6A" w14:textId="77777777" w:rsidR="00EE235A" w:rsidRPr="008828CF" w:rsidRDefault="00000000" w:rsidP="0025093C">
            <w:pPr>
              <w:keepNext/>
              <w:spacing w:after="40"/>
              <w:jc w:val="center"/>
              <w:rPr>
                <w:lang w:val="en-US"/>
              </w:rPr>
            </w:pPr>
            <w:r w:rsidRPr="008828CF">
              <w:rPr>
                <w:lang w:val="en-US"/>
              </w:rPr>
              <w:t xml:space="preserve">16% </w:t>
            </w:r>
          </w:p>
        </w:tc>
      </w:tr>
      <w:tr w:rsidR="009838DF" w14:paraId="317BF051" w14:textId="77777777" w:rsidTr="0026749B">
        <w:tc>
          <w:tcPr>
            <w:tcW w:w="2500" w:type="pct"/>
          </w:tcPr>
          <w:p w14:paraId="1E60A5CB" w14:textId="77777777" w:rsidR="00EE235A" w:rsidRPr="008828CF" w:rsidRDefault="00000000" w:rsidP="0025093C">
            <w:pPr>
              <w:spacing w:after="40"/>
              <w:jc w:val="center"/>
              <w:rPr>
                <w:lang w:val="en-US"/>
              </w:rPr>
            </w:pPr>
            <w:r w:rsidRPr="008828CF">
              <w:rPr>
                <w:lang w:val="en-US"/>
              </w:rPr>
              <w:t>&gt;0.80</w:t>
            </w:r>
          </w:p>
        </w:tc>
        <w:tc>
          <w:tcPr>
            <w:tcW w:w="2500" w:type="pct"/>
          </w:tcPr>
          <w:p w14:paraId="7CC5207A" w14:textId="77777777" w:rsidR="00EE235A" w:rsidRPr="008828CF" w:rsidRDefault="00000000" w:rsidP="0025093C">
            <w:pPr>
              <w:spacing w:after="40"/>
              <w:jc w:val="center"/>
              <w:rPr>
                <w:lang w:val="en-US"/>
              </w:rPr>
            </w:pPr>
            <w:r w:rsidRPr="008828CF">
              <w:rPr>
                <w:lang w:val="en-US"/>
              </w:rPr>
              <w:t>Remove and Replace / Rectify</w:t>
            </w:r>
          </w:p>
        </w:tc>
      </w:tr>
      <w:tr w:rsidR="009838DF" w14:paraId="1160F096" w14:textId="77777777" w:rsidTr="0026749B">
        <w:tc>
          <w:tcPr>
            <w:tcW w:w="5000" w:type="pct"/>
            <w:gridSpan w:val="2"/>
          </w:tcPr>
          <w:p w14:paraId="7ABF20F9" w14:textId="77777777" w:rsidR="00EE235A" w:rsidRPr="00233837" w:rsidRDefault="00000000" w:rsidP="0025093C">
            <w:pPr>
              <w:spacing w:after="40"/>
              <w:rPr>
                <w:lang w:val="en-US"/>
              </w:rPr>
            </w:pPr>
            <w:r>
              <w:rPr>
                <w:b/>
                <w:lang w:val="en-US"/>
              </w:rPr>
              <w:t>Note:</w:t>
            </w:r>
            <w:r>
              <w:rPr>
                <w:lang w:val="en-US"/>
              </w:rPr>
              <w:t xml:space="preserve"> Lots may be subdivided where individual IRI exceeds 2.5.</w:t>
            </w:r>
          </w:p>
        </w:tc>
      </w:tr>
    </w:tbl>
    <w:p w14:paraId="4EFA7558" w14:textId="77777777" w:rsidR="00EE235A" w:rsidRPr="008828CF" w:rsidRDefault="00000000" w:rsidP="00EE235A">
      <w:pPr>
        <w:pStyle w:val="Heading3"/>
        <w:keepLines/>
      </w:pPr>
      <w:r w:rsidRPr="008828CF">
        <w:t xml:space="preserve">Progress </w:t>
      </w:r>
      <w:r>
        <w:t>c</w:t>
      </w:r>
      <w:r w:rsidRPr="008828CF">
        <w:t>laims</w:t>
      </w:r>
    </w:p>
    <w:p w14:paraId="79749C6A" w14:textId="77777777" w:rsidR="00EE235A" w:rsidRPr="008828CF" w:rsidRDefault="00000000" w:rsidP="00EE235A">
      <w:pPr>
        <w:keepLines/>
      </w:pPr>
      <w:r w:rsidRPr="008828CF">
        <w:t>Contractor may claim up to three-quarters of the contract rate when works are physically completed on site with balance of payment following conformance test results.</w:t>
      </w:r>
    </w:p>
    <w:p w14:paraId="09A17A7C" w14:textId="77777777" w:rsidR="00EE235A" w:rsidRPr="008828CF" w:rsidRDefault="00000000" w:rsidP="00EE235A">
      <w:pPr>
        <w:pStyle w:val="Heading3"/>
      </w:pPr>
      <w:r w:rsidRPr="008828CF">
        <w:t xml:space="preserve">Payment </w:t>
      </w:r>
      <w:r>
        <w:t>a</w:t>
      </w:r>
      <w:r w:rsidRPr="008828CF">
        <w:t xml:space="preserve">djustment </w:t>
      </w:r>
      <w:r>
        <w:t>a</w:t>
      </w:r>
      <w:r w:rsidRPr="008828CF">
        <w:t>pplied to sub-contractors</w:t>
      </w:r>
    </w:p>
    <w:p w14:paraId="12E490C9" w14:textId="77777777" w:rsidR="00EE235A" w:rsidRPr="008828CF" w:rsidRDefault="00000000" w:rsidP="00EE235A">
      <w:pPr>
        <w:keepNext/>
      </w:pPr>
      <w:r w:rsidRPr="008828CF">
        <w:t>Where:</w:t>
      </w:r>
    </w:p>
    <w:p w14:paraId="65932929" w14:textId="77777777" w:rsidR="00EE235A" w:rsidRPr="008828CF" w:rsidRDefault="00000000">
      <w:pPr>
        <w:pStyle w:val="ListParagraph"/>
        <w:numPr>
          <w:ilvl w:val="0"/>
          <w:numId w:val="202"/>
        </w:numPr>
      </w:pPr>
      <w:r w:rsidRPr="008828CF">
        <w:t>a payment adjustment is applied against the Contractor under the Contract; and</w:t>
      </w:r>
    </w:p>
    <w:p w14:paraId="599F084C" w14:textId="77777777" w:rsidR="00EE235A" w:rsidRPr="008828CF" w:rsidRDefault="00000000">
      <w:pPr>
        <w:pStyle w:val="ListParagraph"/>
        <w:numPr>
          <w:ilvl w:val="0"/>
          <w:numId w:val="202"/>
        </w:numPr>
      </w:pPr>
      <w:r w:rsidRPr="008828CF">
        <w:t>the Contractor then applies that adjustment to the sub-contractor that carried out the Works the subject of the payment adjustment,</w:t>
      </w:r>
    </w:p>
    <w:p w14:paraId="450E35DC" w14:textId="77777777" w:rsidR="00EE235A" w:rsidRPr="008828CF" w:rsidRDefault="00000000" w:rsidP="00EE235A">
      <w:r>
        <w:t>t</w:t>
      </w:r>
      <w:r w:rsidRPr="008828CF">
        <w:t xml:space="preserve">he Contractor will provide the sub-contractor with a copy of the document/s from the </w:t>
      </w:r>
      <w:proofErr w:type="gramStart"/>
      <w:r w:rsidRPr="008828CF">
        <w:t>Principal</w:t>
      </w:r>
      <w:proofErr w:type="gramEnd"/>
      <w:r w:rsidRPr="008828CF">
        <w:t xml:space="preserve"> </w:t>
      </w:r>
      <w:r>
        <w:t>as</w:t>
      </w:r>
      <w:r w:rsidRPr="008828CF">
        <w:t xml:space="preserve"> evidence </w:t>
      </w:r>
      <w:r>
        <w:t xml:space="preserve">that </w:t>
      </w:r>
      <w:r w:rsidRPr="008828CF">
        <w:t xml:space="preserve">the payment adjustment applied to the Contractor. </w:t>
      </w:r>
    </w:p>
    <w:p w14:paraId="4D350220" w14:textId="77777777" w:rsidR="00EE235A" w:rsidRPr="00AC526E" w:rsidRDefault="00000000" w:rsidP="00EE235A">
      <w:pPr>
        <w:pStyle w:val="Heading2"/>
      </w:pPr>
      <w:r w:rsidRPr="00AC526E">
        <w:t xml:space="preserve">Slurry </w:t>
      </w:r>
      <w:r>
        <w:t>s</w:t>
      </w:r>
      <w:r w:rsidRPr="00AC526E">
        <w:t>urfacing</w:t>
      </w:r>
    </w:p>
    <w:p w14:paraId="059F713A" w14:textId="77777777" w:rsidR="00EE235A" w:rsidRPr="00B01241" w:rsidRDefault="00000000" w:rsidP="00EE235A">
      <w:r w:rsidRPr="00B01241">
        <w:t>Payment will be made at the tendered rates for the actual quantity of accepted slurry surfacing mix spread.</w:t>
      </w:r>
    </w:p>
    <w:p w14:paraId="50C76B40" w14:textId="77777777" w:rsidR="00EE235A" w:rsidRPr="00654AF1" w:rsidRDefault="00000000" w:rsidP="00EE235A">
      <w:pPr>
        <w:rPr>
          <w:b/>
          <w:u w:val="single"/>
        </w:rPr>
      </w:pPr>
      <w:r w:rsidRPr="00B01241">
        <w:t>Measurement;</w:t>
      </w:r>
    </w:p>
    <w:p w14:paraId="0D6A6466" w14:textId="77777777" w:rsidR="00EE235A" w:rsidRPr="00B01241" w:rsidRDefault="00000000">
      <w:pPr>
        <w:keepLines/>
        <w:numPr>
          <w:ilvl w:val="0"/>
          <w:numId w:val="207"/>
        </w:numPr>
        <w:spacing w:after="0"/>
      </w:pPr>
      <w:r w:rsidRPr="00B01241">
        <w:t>Slurry surfacing laid per m</w:t>
      </w:r>
      <w:r w:rsidRPr="000309DD">
        <w:rPr>
          <w:vertAlign w:val="superscript"/>
        </w:rPr>
        <w:t>2</w:t>
      </w:r>
      <w:r>
        <w:t xml:space="preserve"> at an</w:t>
      </w:r>
      <w:r w:rsidRPr="00B01241">
        <w:t xml:space="preserve"> average 9 mm thickness, including surface preparation and supply and laying of slurry surfacing mix.</w:t>
      </w:r>
    </w:p>
    <w:p w14:paraId="459A50FB" w14:textId="77777777" w:rsidR="00EE235A" w:rsidRPr="00B01241" w:rsidRDefault="00000000" w:rsidP="00EE235A">
      <w:pPr>
        <w:tabs>
          <w:tab w:val="num" w:pos="1276"/>
        </w:tabs>
        <w:ind w:left="644" w:hanging="360"/>
      </w:pPr>
      <w:r w:rsidRPr="00B01241">
        <w:t>Slurry correction volume per m</w:t>
      </w:r>
      <w:r>
        <w:rPr>
          <w:vertAlign w:val="superscript"/>
        </w:rPr>
        <w:t>3</w:t>
      </w:r>
      <w:r w:rsidRPr="00B01241">
        <w:t>.</w:t>
      </w:r>
    </w:p>
    <w:p w14:paraId="4C21824D" w14:textId="77777777" w:rsidR="00EE235A" w:rsidRPr="00AC526E" w:rsidRDefault="00000000" w:rsidP="00EE235A">
      <w:pPr>
        <w:pStyle w:val="Heading2"/>
      </w:pPr>
      <w:r w:rsidRPr="00AC526E">
        <w:lastRenderedPageBreak/>
        <w:t xml:space="preserve">Miscellaneous </w:t>
      </w:r>
      <w:r>
        <w:t>c</w:t>
      </w:r>
      <w:r w:rsidRPr="00AC526E">
        <w:t>oncrete</w:t>
      </w:r>
    </w:p>
    <w:p w14:paraId="3C90AB00" w14:textId="77777777" w:rsidR="00EE235A" w:rsidRPr="00B01241" w:rsidRDefault="00000000" w:rsidP="00EE235A">
      <w:r w:rsidRPr="00B01241">
        <w:t>Make allowance for excavation, bedding and backfilling in the following items.</w:t>
      </w:r>
    </w:p>
    <w:p w14:paraId="14FCEF7A" w14:textId="77777777" w:rsidR="00EE235A" w:rsidRPr="00B01241" w:rsidRDefault="00000000" w:rsidP="00EE235A">
      <w:pPr>
        <w:pStyle w:val="GuideNotes"/>
      </w:pPr>
      <w:r w:rsidRPr="00B01241">
        <w:t>[Add extra clauses as required]</w:t>
      </w:r>
    </w:p>
    <w:p w14:paraId="467BD1F1" w14:textId="77777777" w:rsidR="00EE235A" w:rsidRPr="00B01241" w:rsidRDefault="00000000" w:rsidP="00EE235A">
      <w:pPr>
        <w:pStyle w:val="Heading3"/>
      </w:pPr>
      <w:r w:rsidRPr="00B01241">
        <w:t>Footpaths</w:t>
      </w:r>
    </w:p>
    <w:p w14:paraId="1731F45A" w14:textId="77777777" w:rsidR="00EE235A" w:rsidRDefault="00000000" w:rsidP="00EE235A">
      <w:r>
        <w:t>Includes cycle and pedestrian shared paths. (Refer to MISCELLANEOUS PROVISIONS)</w:t>
      </w:r>
    </w:p>
    <w:p w14:paraId="7277E673" w14:textId="77777777" w:rsidR="00EE235A" w:rsidRDefault="00000000" w:rsidP="00EE235A">
      <w:r w:rsidRPr="00B01241">
        <w:t>Measured in linear metres for each type.</w:t>
      </w:r>
    </w:p>
    <w:p w14:paraId="7CD0CE19" w14:textId="77777777" w:rsidR="00EE235A" w:rsidRDefault="00000000" w:rsidP="00EE235A">
      <w:r>
        <w:t>Make allowance for reinforcement.</w:t>
      </w:r>
    </w:p>
    <w:p w14:paraId="717F8CE4" w14:textId="77777777" w:rsidR="00EE235A" w:rsidRPr="00B01241" w:rsidRDefault="00000000" w:rsidP="00EE235A">
      <w:r>
        <w:t>Make allowance for Under Path Growth Inhibitor.</w:t>
      </w:r>
    </w:p>
    <w:p w14:paraId="454CF1C0" w14:textId="77777777" w:rsidR="00EE235A" w:rsidRPr="00B01241" w:rsidRDefault="00000000" w:rsidP="00EE235A">
      <w:pPr>
        <w:pStyle w:val="Heading3"/>
      </w:pPr>
      <w:r w:rsidRPr="00B01241">
        <w:t>Vehicle crossings and access strips</w:t>
      </w:r>
    </w:p>
    <w:p w14:paraId="33E33462" w14:textId="77777777" w:rsidR="00EE235A" w:rsidRPr="00B01241" w:rsidRDefault="00000000" w:rsidP="00EE235A">
      <w:r w:rsidRPr="00B01241">
        <w:t xml:space="preserve">Measured </w:t>
      </w:r>
      <w:r>
        <w:t>as an item</w:t>
      </w:r>
      <w:r w:rsidRPr="00B01241">
        <w:t xml:space="preserve"> for each type.</w:t>
      </w:r>
    </w:p>
    <w:p w14:paraId="2E5D6114" w14:textId="77777777" w:rsidR="00EE235A" w:rsidRPr="00B01241" w:rsidRDefault="00000000" w:rsidP="00EE235A">
      <w:pPr>
        <w:pStyle w:val="GuideNotes"/>
      </w:pPr>
      <w:r w:rsidRPr="00B01241">
        <w:t>[Edit this sentence if there is only one type]</w:t>
      </w:r>
    </w:p>
    <w:p w14:paraId="4F620F10" w14:textId="77777777" w:rsidR="00EE235A" w:rsidRPr="00B01241" w:rsidRDefault="00000000" w:rsidP="00EE235A">
      <w:r w:rsidRPr="00B01241">
        <w:t>Make allowance for reinforcement.</w:t>
      </w:r>
    </w:p>
    <w:p w14:paraId="7FE8A7A2" w14:textId="77777777" w:rsidR="00EE235A" w:rsidRPr="00B01241" w:rsidRDefault="00000000" w:rsidP="00EE235A">
      <w:pPr>
        <w:pStyle w:val="Heading3"/>
      </w:pPr>
      <w:proofErr w:type="spellStart"/>
      <w:r w:rsidRPr="00B01241">
        <w:t>Kerbs</w:t>
      </w:r>
      <w:proofErr w:type="spellEnd"/>
      <w:r w:rsidRPr="00B01241">
        <w:t xml:space="preserve"> and </w:t>
      </w:r>
      <w:r>
        <w:t>g</w:t>
      </w:r>
      <w:r w:rsidRPr="00B01241">
        <w:t>utters</w:t>
      </w:r>
    </w:p>
    <w:p w14:paraId="1B73F55A" w14:textId="77777777" w:rsidR="00EE235A" w:rsidRPr="00B01241" w:rsidRDefault="00000000" w:rsidP="00EE235A">
      <w:r w:rsidRPr="00B01241">
        <w:t>Measured in linear metres for each type (any drainage structures/crossings excluded from measured lengths.)</w:t>
      </w:r>
    </w:p>
    <w:p w14:paraId="4A984F24" w14:textId="77777777" w:rsidR="00EE235A" w:rsidRPr="00B01241" w:rsidRDefault="00000000" w:rsidP="00EE235A">
      <w:pPr>
        <w:pStyle w:val="Heading3"/>
      </w:pPr>
      <w:r w:rsidRPr="00B01241">
        <w:t>Inverts</w:t>
      </w:r>
    </w:p>
    <w:p w14:paraId="502102ED" w14:textId="77777777" w:rsidR="00EE235A" w:rsidRPr="00B01241" w:rsidRDefault="00000000" w:rsidP="00EE235A">
      <w:r w:rsidRPr="00B01241">
        <w:t>Measured in linear metres.</w:t>
      </w:r>
    </w:p>
    <w:p w14:paraId="1D7A18B0" w14:textId="77777777" w:rsidR="00EE235A" w:rsidRPr="00B01241" w:rsidRDefault="00000000" w:rsidP="00EE235A">
      <w:pPr>
        <w:pStyle w:val="Heading3"/>
      </w:pPr>
      <w:r w:rsidRPr="00B01241">
        <w:t xml:space="preserve">Wheelchair </w:t>
      </w:r>
      <w:r>
        <w:t>c</w:t>
      </w:r>
      <w:r w:rsidRPr="00B01241">
        <w:t>rossings</w:t>
      </w:r>
    </w:p>
    <w:p w14:paraId="7011E290" w14:textId="77777777" w:rsidR="00EE235A" w:rsidRPr="00B01241" w:rsidRDefault="00000000" w:rsidP="00EE235A">
      <w:r w:rsidRPr="00B01241">
        <w:t>Measured by number.</w:t>
      </w:r>
    </w:p>
    <w:p w14:paraId="792DAB37" w14:textId="77777777" w:rsidR="00EE235A" w:rsidRPr="00B01241" w:rsidRDefault="00000000" w:rsidP="00EE235A">
      <w:pPr>
        <w:pStyle w:val="Heading3"/>
      </w:pPr>
      <w:r w:rsidRPr="00B01241">
        <w:t>Traffic island and median infill</w:t>
      </w:r>
    </w:p>
    <w:p w14:paraId="680E5563" w14:textId="77777777" w:rsidR="00EE235A" w:rsidRDefault="00000000" w:rsidP="00EE235A">
      <w:r w:rsidRPr="00B01241">
        <w:t>Measured in square metres.</w:t>
      </w:r>
    </w:p>
    <w:p w14:paraId="08EEB346" w14:textId="77777777" w:rsidR="00EE235A" w:rsidRPr="00B01241" w:rsidRDefault="00EE235A" w:rsidP="00EE235A"/>
    <w:p w14:paraId="48604505" w14:textId="77777777" w:rsidR="00EE235A" w:rsidRPr="00AC526E" w:rsidRDefault="00000000" w:rsidP="00EE235A">
      <w:pPr>
        <w:pStyle w:val="Heading2"/>
      </w:pPr>
      <w:r w:rsidRPr="00AC526E">
        <w:t xml:space="preserve">Drainage </w:t>
      </w:r>
      <w:r>
        <w:t>w</w:t>
      </w:r>
      <w:r w:rsidRPr="00AC526E">
        <w:t>orks</w:t>
      </w:r>
    </w:p>
    <w:p w14:paraId="30449A53" w14:textId="77777777" w:rsidR="00EE235A" w:rsidRPr="00B01241" w:rsidRDefault="00000000" w:rsidP="00EE235A">
      <w:pPr>
        <w:pStyle w:val="Heading3"/>
      </w:pPr>
      <w:r w:rsidRPr="00B01241">
        <w:t xml:space="preserve">Excavation in </w:t>
      </w:r>
      <w:r>
        <w:t>t</w:t>
      </w:r>
      <w:r w:rsidRPr="00B01241">
        <w:t>renching</w:t>
      </w:r>
    </w:p>
    <w:p w14:paraId="52E11CE5" w14:textId="77777777" w:rsidR="00EE235A" w:rsidRPr="00B01241" w:rsidRDefault="00000000" w:rsidP="00EE235A">
      <w:r w:rsidRPr="00B01241">
        <w:t>Measured in in-situ cubic metres for the specified range of depths to invert.</w:t>
      </w:r>
    </w:p>
    <w:p w14:paraId="211E669E" w14:textId="77777777" w:rsidR="00EE235A" w:rsidRPr="00B01241" w:rsidRDefault="00000000" w:rsidP="00EE235A">
      <w:r w:rsidRPr="00B01241">
        <w:t>The length of the trench shall be measured between the outside face of headwalls or between the centre of pits.</w:t>
      </w:r>
    </w:p>
    <w:p w14:paraId="265384AE" w14:textId="77777777" w:rsidR="00EE235A" w:rsidRPr="00B01241" w:rsidRDefault="00000000" w:rsidP="00EE235A">
      <w:r w:rsidRPr="00B01241">
        <w:t xml:space="preserve">The width of the trench shall be the outside width of the culvert plus </w:t>
      </w:r>
      <w:r>
        <w:t>margins</w:t>
      </w:r>
      <w:r w:rsidRPr="00B01241">
        <w:t xml:space="preserve"> on each side</w:t>
      </w:r>
      <w:r>
        <w:t xml:space="preserve"> as shown on drawing CS-3101</w:t>
      </w:r>
      <w:r w:rsidRPr="00B01241">
        <w:t>.</w:t>
      </w:r>
    </w:p>
    <w:p w14:paraId="6D15D369" w14:textId="77777777" w:rsidR="00EE235A" w:rsidRPr="00B01241" w:rsidRDefault="00000000" w:rsidP="00EE235A">
      <w:r w:rsidRPr="00B01241">
        <w:t>The depth of the trench is the average of the depths to invert measured at the structure at each end of the section.</w:t>
      </w:r>
    </w:p>
    <w:p w14:paraId="795C58EE" w14:textId="77777777" w:rsidR="00EE235A" w:rsidRPr="00B01241" w:rsidRDefault="00000000" w:rsidP="00EE235A">
      <w:r w:rsidRPr="00B01241">
        <w:t>The depth to invert is the lesser of the depth below natural surface and the depth below finished surface level</w:t>
      </w:r>
      <w:r>
        <w:t xml:space="preserve">. </w:t>
      </w:r>
      <w:r w:rsidRPr="00B01241">
        <w:t>In the case of kerbside structures, the finished surface level is measured at the top of kerb.</w:t>
      </w:r>
    </w:p>
    <w:p w14:paraId="66CC90FA" w14:textId="77777777" w:rsidR="00EE235A" w:rsidRPr="00B01241" w:rsidRDefault="00000000" w:rsidP="00EE235A">
      <w:r w:rsidRPr="00B01241">
        <w:t xml:space="preserve">Make allowance for shoring, bedding, inlet </w:t>
      </w:r>
      <w:r>
        <w:t>structures,</w:t>
      </w:r>
      <w:r w:rsidRPr="00B01241">
        <w:t xml:space="preserve"> outlet structures</w:t>
      </w:r>
      <w:r>
        <w:t xml:space="preserve">, </w:t>
      </w:r>
      <w:r w:rsidRPr="00B01241">
        <w:t>irregularities in the natural surface</w:t>
      </w:r>
      <w:r>
        <w:t>, and for the depth of RC floor slabs for precast box culverts,</w:t>
      </w:r>
      <w:r w:rsidRPr="00B01241">
        <w:t xml:space="preserve"> where applicable.</w:t>
      </w:r>
    </w:p>
    <w:p w14:paraId="50E2C406" w14:textId="77777777" w:rsidR="00EE235A" w:rsidRPr="00B01241" w:rsidRDefault="00000000" w:rsidP="00EE235A">
      <w:pPr>
        <w:pStyle w:val="Heading3"/>
      </w:pPr>
      <w:r w:rsidRPr="00B01241">
        <w:lastRenderedPageBreak/>
        <w:t xml:space="preserve">Supply, </w:t>
      </w:r>
      <w:r>
        <w:t>l</w:t>
      </w:r>
      <w:r w:rsidRPr="00B01241">
        <w:t xml:space="preserve">oad, </w:t>
      </w:r>
      <w:r>
        <w:t>t</w:t>
      </w:r>
      <w:r w:rsidRPr="00B01241">
        <w:t>ransport, bed, lay and backfill culverts</w:t>
      </w:r>
    </w:p>
    <w:p w14:paraId="26870807" w14:textId="77777777" w:rsidR="00EE235A" w:rsidRPr="00B01241" w:rsidRDefault="00000000" w:rsidP="00EE235A">
      <w:r w:rsidRPr="00B01241">
        <w:t>Measured in linear metres along the invert of the culvert as the distance between the outside face of headwalls for the type and size scheduled.</w:t>
      </w:r>
    </w:p>
    <w:p w14:paraId="254BB2F6" w14:textId="77777777" w:rsidR="00EE235A" w:rsidRPr="00B01241" w:rsidRDefault="00000000" w:rsidP="00EE235A">
      <w:r w:rsidRPr="00B01241">
        <w:t>Multiple barrel culverts are measured as the single distance between the outside face of headwalls</w:t>
      </w:r>
      <w:r>
        <w:t>.</w:t>
      </w:r>
    </w:p>
    <w:p w14:paraId="641D469B" w14:textId="77777777" w:rsidR="00EE235A" w:rsidRDefault="00000000" w:rsidP="00EE235A">
      <w:r w:rsidRPr="00B01241">
        <w:t>Make allowance for RC floor slabs for precast box culverts.</w:t>
      </w:r>
    </w:p>
    <w:p w14:paraId="522A8DD6" w14:textId="77777777" w:rsidR="00EE235A" w:rsidRDefault="00000000" w:rsidP="00EE235A">
      <w:r>
        <w:t>Make allowance for bedding and haunching for Reinforced Concrete Pipes in accordance with Civil Standard Drawing CS3101.</w:t>
      </w:r>
    </w:p>
    <w:p w14:paraId="4590294D" w14:textId="77777777" w:rsidR="00EE235A" w:rsidRDefault="00000000" w:rsidP="00EE235A">
      <w:r w:rsidRPr="00B01241">
        <w:t>Excavation is measured separately.</w:t>
      </w:r>
    </w:p>
    <w:p w14:paraId="468D51A7" w14:textId="77777777" w:rsidR="00EE235A" w:rsidRPr="00B01241" w:rsidRDefault="00000000" w:rsidP="00EE235A">
      <w:r>
        <w:t>Make allowance for cement stabilisation.</w:t>
      </w:r>
    </w:p>
    <w:p w14:paraId="368255FA" w14:textId="77777777" w:rsidR="00EE235A" w:rsidRPr="00B01241" w:rsidRDefault="00000000" w:rsidP="00EE235A">
      <w:pPr>
        <w:pStyle w:val="Heading3"/>
      </w:pPr>
      <w:r w:rsidRPr="00B01241">
        <w:t>Concrete headwalls,</w:t>
      </w:r>
      <w:r>
        <w:t xml:space="preserve"> headwalls with wing walls and aprons,</w:t>
      </w:r>
      <w:r w:rsidRPr="00B01241">
        <w:t xml:space="preserve"> </w:t>
      </w:r>
      <w:r>
        <w:t>pits</w:t>
      </w:r>
      <w:r w:rsidRPr="00B01241">
        <w:t xml:space="preserve"> and other structures</w:t>
      </w:r>
    </w:p>
    <w:p w14:paraId="41291749" w14:textId="77777777" w:rsidR="00EE235A" w:rsidRDefault="00000000" w:rsidP="00EE235A">
      <w:r w:rsidRPr="00B01241">
        <w:t>Measured by number.</w:t>
      </w:r>
    </w:p>
    <w:p w14:paraId="606F1F96" w14:textId="77777777" w:rsidR="00EE235A" w:rsidRDefault="00000000" w:rsidP="00EE235A">
      <w:r>
        <w:t>Headwalls with wing walls and aprons are measured separately from headwalls without wing walls.</w:t>
      </w:r>
    </w:p>
    <w:p w14:paraId="221BB60E" w14:textId="77777777" w:rsidR="00EE235A" w:rsidRDefault="00000000" w:rsidP="00EE235A">
      <w:pPr>
        <w:spacing w:after="0"/>
      </w:pPr>
      <w:r>
        <w:t>Other structures include, but are not limited to:</w:t>
      </w:r>
    </w:p>
    <w:p w14:paraId="1C23F488" w14:textId="77777777" w:rsidR="00EE235A" w:rsidRDefault="00000000">
      <w:pPr>
        <w:pStyle w:val="ListParagraph"/>
        <w:numPr>
          <w:ilvl w:val="0"/>
          <w:numId w:val="205"/>
        </w:numPr>
      </w:pPr>
      <w:r>
        <w:t>Gully / Side Entry / Letter Box inlet pits,</w:t>
      </w:r>
    </w:p>
    <w:p w14:paraId="2A68B6C9" w14:textId="77777777" w:rsidR="00EE235A" w:rsidRDefault="00000000">
      <w:pPr>
        <w:pStyle w:val="ListParagraph"/>
        <w:numPr>
          <w:ilvl w:val="0"/>
          <w:numId w:val="205"/>
        </w:numPr>
      </w:pPr>
      <w:r>
        <w:t>Alterations to existing structures and/or devices,</w:t>
      </w:r>
    </w:p>
    <w:p w14:paraId="0E390B66" w14:textId="77777777" w:rsidR="00EE235A" w:rsidRDefault="00000000">
      <w:pPr>
        <w:pStyle w:val="ListParagraph"/>
        <w:numPr>
          <w:ilvl w:val="0"/>
          <w:numId w:val="205"/>
        </w:numPr>
      </w:pPr>
      <w:r>
        <w:t>Connections to existing structures and/or devices,</w:t>
      </w:r>
    </w:p>
    <w:p w14:paraId="3D76FB62" w14:textId="77777777" w:rsidR="00EE235A" w:rsidRDefault="00000000">
      <w:pPr>
        <w:pStyle w:val="ListParagraph"/>
        <w:numPr>
          <w:ilvl w:val="0"/>
          <w:numId w:val="205"/>
        </w:numPr>
      </w:pPr>
      <w:r>
        <w:t>Inspection pits,</w:t>
      </w:r>
    </w:p>
    <w:p w14:paraId="1896A257" w14:textId="77777777" w:rsidR="00EE235A" w:rsidRDefault="00000000">
      <w:pPr>
        <w:pStyle w:val="ListParagraph"/>
        <w:numPr>
          <w:ilvl w:val="0"/>
          <w:numId w:val="205"/>
        </w:numPr>
      </w:pPr>
      <w:r>
        <w:t>Junction pits,</w:t>
      </w:r>
    </w:p>
    <w:p w14:paraId="65DE9EDF" w14:textId="77777777" w:rsidR="00EE235A" w:rsidRPr="00B01241" w:rsidRDefault="00000000" w:rsidP="00EE235A">
      <w:pPr>
        <w:pStyle w:val="Heading3"/>
      </w:pPr>
      <w:r w:rsidRPr="00B01241">
        <w:t>Collar joints, bandage joints, anchor blocks and end caps</w:t>
      </w:r>
    </w:p>
    <w:p w14:paraId="2881C4DA" w14:textId="77777777" w:rsidR="00EE235A" w:rsidRPr="00B01241" w:rsidRDefault="00000000" w:rsidP="00EE235A">
      <w:r w:rsidRPr="00B01241">
        <w:t>Measured by number.</w:t>
      </w:r>
    </w:p>
    <w:p w14:paraId="1569B1FE" w14:textId="77777777" w:rsidR="00EE235A" w:rsidRPr="00B01241" w:rsidRDefault="00000000" w:rsidP="00EE235A">
      <w:r w:rsidRPr="00B01241">
        <w:t>Make allowance for splay ends.</w:t>
      </w:r>
    </w:p>
    <w:p w14:paraId="12DE2C1A" w14:textId="77777777" w:rsidR="00EE235A" w:rsidRPr="00B01241" w:rsidRDefault="00000000" w:rsidP="00EE235A">
      <w:pPr>
        <w:pStyle w:val="Heading3"/>
      </w:pPr>
      <w:r w:rsidRPr="00B01241">
        <w:t>Inlet and outlet channels</w:t>
      </w:r>
    </w:p>
    <w:p w14:paraId="704E9837" w14:textId="77777777" w:rsidR="00EE235A" w:rsidRPr="00B01241" w:rsidRDefault="00000000" w:rsidP="00EE235A">
      <w:r w:rsidRPr="00B01241">
        <w:t>Measured in in-situ cubic metres.</w:t>
      </w:r>
    </w:p>
    <w:p w14:paraId="12326DB8" w14:textId="77777777" w:rsidR="00EE235A" w:rsidRPr="00B01241" w:rsidRDefault="00000000" w:rsidP="00EE235A">
      <w:r w:rsidRPr="00B01241">
        <w:t>Not measured separately for culvert waterways less than 2 square metres in cross</w:t>
      </w:r>
      <w:r w:rsidRPr="00B01241">
        <w:noBreakHyphen/>
        <w:t>sectional area and channels less than 50 metres long.</w:t>
      </w:r>
    </w:p>
    <w:p w14:paraId="33A7E983" w14:textId="77777777" w:rsidR="00EE235A" w:rsidRPr="00B01241" w:rsidRDefault="00000000" w:rsidP="00EE235A">
      <w:pPr>
        <w:pStyle w:val="Heading3"/>
      </w:pPr>
      <w:r w:rsidRPr="00B01241">
        <w:t>Open unlined drains</w:t>
      </w:r>
    </w:p>
    <w:p w14:paraId="4BB60CDF" w14:textId="77777777" w:rsidR="00EE235A" w:rsidRPr="00B01241" w:rsidRDefault="00000000" w:rsidP="00EE235A">
      <w:r w:rsidRPr="00B01241">
        <w:t>Measured in in situ cubic metres.</w:t>
      </w:r>
    </w:p>
    <w:p w14:paraId="2218AF64" w14:textId="77777777" w:rsidR="00EE235A" w:rsidRPr="00B01241" w:rsidRDefault="00000000" w:rsidP="00EE235A">
      <w:pPr>
        <w:pStyle w:val="Heading3"/>
      </w:pPr>
      <w:r w:rsidRPr="00B01241">
        <w:t xml:space="preserve">Subsoil </w:t>
      </w:r>
      <w:r>
        <w:t>d</w:t>
      </w:r>
      <w:r w:rsidRPr="00B01241">
        <w:t>rains</w:t>
      </w:r>
    </w:p>
    <w:p w14:paraId="280D43C8" w14:textId="77777777" w:rsidR="00EE235A" w:rsidRPr="00B01241" w:rsidRDefault="00000000" w:rsidP="00EE235A">
      <w:r w:rsidRPr="00B01241">
        <w:t>Measured in linear metres.</w:t>
      </w:r>
    </w:p>
    <w:p w14:paraId="1FEE08D4" w14:textId="77777777" w:rsidR="00EE235A" w:rsidRDefault="00000000" w:rsidP="00EE235A">
      <w:r w:rsidRPr="00B01241">
        <w:t>Make allowance for blocks, headwalls, filter material, geotextiles, and connection to existing drainage system.</w:t>
      </w:r>
    </w:p>
    <w:p w14:paraId="09D57733" w14:textId="77777777" w:rsidR="00EE235A" w:rsidRDefault="00000000" w:rsidP="00EE235A">
      <w:pPr>
        <w:pStyle w:val="Heading3"/>
      </w:pPr>
      <w:r>
        <w:t>Drainage blanket</w:t>
      </w:r>
    </w:p>
    <w:p w14:paraId="5D4A8C42" w14:textId="77777777" w:rsidR="00EE235A" w:rsidRDefault="00000000" w:rsidP="00EE235A">
      <w:pPr>
        <w:rPr>
          <w:lang w:val="en-US"/>
        </w:rPr>
      </w:pPr>
      <w:r>
        <w:rPr>
          <w:lang w:val="en-US"/>
        </w:rPr>
        <w:t>Measured in square metres.</w:t>
      </w:r>
    </w:p>
    <w:p w14:paraId="0FF3AAAD" w14:textId="77777777" w:rsidR="00EE235A" w:rsidRPr="00B73A1A" w:rsidRDefault="00000000" w:rsidP="00EE235A">
      <w:pPr>
        <w:rPr>
          <w:lang w:val="en-US"/>
        </w:rPr>
      </w:pPr>
      <w:r>
        <w:rPr>
          <w:lang w:val="en-US"/>
        </w:rPr>
        <w:t>Make allowance for filter material, geotextile fabric, drainage pipe and headwalls.</w:t>
      </w:r>
    </w:p>
    <w:p w14:paraId="11E77B81" w14:textId="77777777" w:rsidR="00EE235A" w:rsidRPr="00B01241" w:rsidRDefault="00000000" w:rsidP="00EE235A">
      <w:pPr>
        <w:pStyle w:val="Heading3"/>
      </w:pPr>
      <w:r w:rsidRPr="00B01241">
        <w:t>Demolish and remove existing drainage structures</w:t>
      </w:r>
    </w:p>
    <w:p w14:paraId="7879B05E" w14:textId="77777777" w:rsidR="00EE235A" w:rsidRPr="00B01241" w:rsidRDefault="00000000" w:rsidP="00EE235A">
      <w:r w:rsidRPr="00B01241">
        <w:t>Measured as an item.</w:t>
      </w:r>
    </w:p>
    <w:p w14:paraId="6F70024D" w14:textId="77777777" w:rsidR="00EE235A" w:rsidRDefault="00000000" w:rsidP="00EE235A">
      <w:r w:rsidRPr="00B01241">
        <w:lastRenderedPageBreak/>
        <w:t>Make allowance for backfilling.</w:t>
      </w:r>
    </w:p>
    <w:p w14:paraId="3715436D" w14:textId="77777777" w:rsidR="00EE235A" w:rsidRPr="00AC526E" w:rsidRDefault="00000000" w:rsidP="00EE235A">
      <w:pPr>
        <w:pStyle w:val="Heading2"/>
      </w:pPr>
      <w:r w:rsidRPr="00AC526E">
        <w:t xml:space="preserve">Protection </w:t>
      </w:r>
      <w:r>
        <w:t>w</w:t>
      </w:r>
      <w:r w:rsidRPr="00AC526E">
        <w:t>orks</w:t>
      </w:r>
    </w:p>
    <w:p w14:paraId="45C88563" w14:textId="77777777" w:rsidR="00EE235A" w:rsidRPr="00B01241" w:rsidRDefault="00000000" w:rsidP="00EE235A">
      <w:pPr>
        <w:pStyle w:val="Heading3"/>
      </w:pPr>
      <w:r w:rsidRPr="00B01241">
        <w:t xml:space="preserve">Geotextile </w:t>
      </w:r>
      <w:r>
        <w:t>f</w:t>
      </w:r>
      <w:r w:rsidRPr="00B01241">
        <w:t>abric</w:t>
      </w:r>
    </w:p>
    <w:p w14:paraId="38B20A2C" w14:textId="77777777" w:rsidR="00EE235A" w:rsidRDefault="00000000" w:rsidP="00EE235A">
      <w:r>
        <w:t>Measured in square metres of completed area.</w:t>
      </w:r>
    </w:p>
    <w:p w14:paraId="213D0058" w14:textId="77777777" w:rsidR="00EE235A" w:rsidRPr="00B01241" w:rsidRDefault="00000000" w:rsidP="00EE235A">
      <w:r>
        <w:t>Make allowance for supply and placement.</w:t>
      </w:r>
    </w:p>
    <w:p w14:paraId="3C42F8F3" w14:textId="77777777" w:rsidR="00EE235A" w:rsidRPr="00B01241" w:rsidRDefault="00000000" w:rsidP="00EE235A">
      <w:r w:rsidRPr="00B01241">
        <w:t>Ma</w:t>
      </w:r>
      <w:r>
        <w:t>ke allowance for laps and folds.</w:t>
      </w:r>
    </w:p>
    <w:p w14:paraId="705558F7" w14:textId="77777777" w:rsidR="00EE235A" w:rsidRPr="00B01241" w:rsidRDefault="00000000" w:rsidP="00EE235A">
      <w:pPr>
        <w:pStyle w:val="Heading3"/>
      </w:pPr>
      <w:r w:rsidRPr="00B01241">
        <w:t xml:space="preserve">Stone </w:t>
      </w:r>
      <w:r>
        <w:t>p</w:t>
      </w:r>
      <w:r w:rsidRPr="00B01241">
        <w:t>itching</w:t>
      </w:r>
    </w:p>
    <w:p w14:paraId="15430201" w14:textId="77777777" w:rsidR="00EE235A" w:rsidRPr="00B01241" w:rsidRDefault="00000000" w:rsidP="00EE235A">
      <w:r w:rsidRPr="00B01241">
        <w:t>Measured in square metres of the face area.</w:t>
      </w:r>
    </w:p>
    <w:p w14:paraId="46B0A705" w14:textId="77777777" w:rsidR="00EE235A" w:rsidRPr="00B01241" w:rsidRDefault="00000000" w:rsidP="00EE235A">
      <w:pPr>
        <w:pStyle w:val="Heading3"/>
      </w:pPr>
      <w:r w:rsidRPr="00B01241">
        <w:t>Grouted stone pitching</w:t>
      </w:r>
    </w:p>
    <w:p w14:paraId="02044FAD" w14:textId="77777777" w:rsidR="00EE235A" w:rsidRPr="00B01241" w:rsidRDefault="00000000" w:rsidP="00EE235A">
      <w:r w:rsidRPr="00B01241">
        <w:t>Measured in square metres of the face area.</w:t>
      </w:r>
    </w:p>
    <w:p w14:paraId="7A713FB0" w14:textId="77777777" w:rsidR="00EE235A" w:rsidRPr="00B01241" w:rsidRDefault="00000000" w:rsidP="00EE235A">
      <w:r w:rsidRPr="00B01241">
        <w:t>Make allowance for weep holes.</w:t>
      </w:r>
    </w:p>
    <w:p w14:paraId="65A54AB5" w14:textId="77777777" w:rsidR="00EE235A" w:rsidRPr="00B01241" w:rsidRDefault="00000000" w:rsidP="00EE235A">
      <w:pPr>
        <w:pStyle w:val="Heading3"/>
      </w:pPr>
      <w:r w:rsidRPr="00B01241">
        <w:t>Dumped rock protection</w:t>
      </w:r>
    </w:p>
    <w:p w14:paraId="112FF7C5" w14:textId="77777777" w:rsidR="00EE235A" w:rsidRPr="00B01241" w:rsidRDefault="00000000" w:rsidP="00EE235A">
      <w:r w:rsidRPr="00B01241">
        <w:t>Measured in cubic metres.</w:t>
      </w:r>
    </w:p>
    <w:p w14:paraId="7840F743" w14:textId="77777777" w:rsidR="00EE235A" w:rsidRPr="00B01241" w:rsidRDefault="00000000" w:rsidP="00EE235A">
      <w:pPr>
        <w:pStyle w:val="Heading3"/>
      </w:pPr>
      <w:r w:rsidRPr="00B01241">
        <w:t>Rubble</w:t>
      </w:r>
    </w:p>
    <w:p w14:paraId="6F5AB61B" w14:textId="77777777" w:rsidR="00EE235A" w:rsidRPr="00B01241" w:rsidRDefault="00000000" w:rsidP="00EE235A">
      <w:r w:rsidRPr="00B01241">
        <w:t>Measured in cubic metres.</w:t>
      </w:r>
    </w:p>
    <w:p w14:paraId="060911E3" w14:textId="77777777" w:rsidR="00EE235A" w:rsidRPr="00B01241" w:rsidRDefault="00000000" w:rsidP="00EE235A">
      <w:pPr>
        <w:pStyle w:val="Heading3"/>
      </w:pPr>
      <w:r w:rsidRPr="00B01241">
        <w:t>Gabions</w:t>
      </w:r>
    </w:p>
    <w:p w14:paraId="24FFF07B" w14:textId="77777777" w:rsidR="00EE235A" w:rsidRPr="00B01241" w:rsidRDefault="00000000" w:rsidP="00EE235A">
      <w:r w:rsidRPr="00B01241">
        <w:t>Measured in cubic metres.</w:t>
      </w:r>
    </w:p>
    <w:p w14:paraId="09B96F4F" w14:textId="77777777" w:rsidR="00EE235A" w:rsidRPr="00B01241" w:rsidRDefault="00000000" w:rsidP="00EE235A">
      <w:r w:rsidRPr="00B01241">
        <w:t>Includes the excavation, steel wire mesh box and the stone filling.</w:t>
      </w:r>
    </w:p>
    <w:p w14:paraId="29EFEE43" w14:textId="77777777" w:rsidR="00EE235A" w:rsidRPr="00B01241" w:rsidRDefault="00000000" w:rsidP="00EE235A">
      <w:pPr>
        <w:pStyle w:val="Heading3"/>
      </w:pPr>
      <w:r w:rsidRPr="00B01241">
        <w:t xml:space="preserve">Reno </w:t>
      </w:r>
      <w:r>
        <w:t>m</w:t>
      </w:r>
      <w:r w:rsidRPr="00B01241">
        <w:t>attresses</w:t>
      </w:r>
    </w:p>
    <w:p w14:paraId="74943B88" w14:textId="77777777" w:rsidR="00EE235A" w:rsidRPr="00B01241" w:rsidRDefault="00000000" w:rsidP="00EE235A">
      <w:r w:rsidRPr="00B01241">
        <w:t>Measured in square metres.</w:t>
      </w:r>
    </w:p>
    <w:p w14:paraId="75BCBD46" w14:textId="77777777" w:rsidR="00EE235A" w:rsidRPr="00B01241" w:rsidRDefault="00000000" w:rsidP="00EE235A">
      <w:r w:rsidRPr="00B01241">
        <w:t>Includes the excavation, steel wire mesh box and the stone filling.</w:t>
      </w:r>
    </w:p>
    <w:p w14:paraId="64B623C8" w14:textId="77777777" w:rsidR="00EE235A" w:rsidRPr="00B01241" w:rsidRDefault="00000000" w:rsidP="00EE235A">
      <w:pPr>
        <w:pStyle w:val="Heading3"/>
      </w:pPr>
      <w:r w:rsidRPr="00B01241">
        <w:t xml:space="preserve">Revetment </w:t>
      </w:r>
      <w:r>
        <w:t>m</w:t>
      </w:r>
      <w:r w:rsidRPr="00B01241">
        <w:t>attresses</w:t>
      </w:r>
    </w:p>
    <w:p w14:paraId="3A87AB83" w14:textId="77777777" w:rsidR="00EE235A" w:rsidRPr="00B01241" w:rsidRDefault="00000000" w:rsidP="00EE235A">
      <w:r w:rsidRPr="00B01241">
        <w:t>Measured in square metres.</w:t>
      </w:r>
    </w:p>
    <w:p w14:paraId="01CBA419" w14:textId="77777777" w:rsidR="00EE235A" w:rsidRPr="00B01241" w:rsidRDefault="00000000" w:rsidP="00EE235A">
      <w:pPr>
        <w:pStyle w:val="Heading3"/>
      </w:pPr>
      <w:r w:rsidRPr="00B01241">
        <w:t>Embankment protection - concrete</w:t>
      </w:r>
    </w:p>
    <w:p w14:paraId="7C630EF2" w14:textId="77777777" w:rsidR="00EE235A" w:rsidRPr="00B01241" w:rsidRDefault="00000000" w:rsidP="00EE235A">
      <w:r w:rsidRPr="00B01241">
        <w:t>Measured in square metres of the face area.</w:t>
      </w:r>
    </w:p>
    <w:p w14:paraId="7F415F23" w14:textId="77777777" w:rsidR="00EE235A" w:rsidRDefault="00000000" w:rsidP="00EE235A">
      <w:r w:rsidRPr="00B01241">
        <w:t>Make allowance for weep holes.</w:t>
      </w:r>
    </w:p>
    <w:p w14:paraId="09EBB0FD" w14:textId="77777777" w:rsidR="00EE235A" w:rsidRPr="00B01241" w:rsidRDefault="00000000" w:rsidP="00EE235A">
      <w:r>
        <w:t>Make allowance for toes (nib walls) and reinforcement.</w:t>
      </w:r>
    </w:p>
    <w:p w14:paraId="31F18359" w14:textId="77777777" w:rsidR="00EE235A" w:rsidRPr="00B01241" w:rsidRDefault="00000000" w:rsidP="00EE235A">
      <w:pPr>
        <w:pStyle w:val="Heading3"/>
      </w:pPr>
      <w:r w:rsidRPr="00B01241">
        <w:t>Margins</w:t>
      </w:r>
    </w:p>
    <w:p w14:paraId="1948B1F8" w14:textId="77777777" w:rsidR="00EE235A" w:rsidRPr="00B01241" w:rsidRDefault="00000000" w:rsidP="00EE235A">
      <w:r w:rsidRPr="00B01241">
        <w:t>Measured in linear metres.</w:t>
      </w:r>
    </w:p>
    <w:p w14:paraId="14E03942" w14:textId="77777777" w:rsidR="00EE235A" w:rsidRDefault="00000000" w:rsidP="00EE235A">
      <w:r w:rsidRPr="00B01241">
        <w:t>Make allowance for reinforcement.</w:t>
      </w:r>
    </w:p>
    <w:p w14:paraId="79015B5C" w14:textId="77777777" w:rsidR="00EE235A" w:rsidRPr="00AC526E" w:rsidRDefault="00000000" w:rsidP="00EE235A">
      <w:pPr>
        <w:pStyle w:val="Heading2"/>
      </w:pPr>
      <w:r w:rsidRPr="00AC526E">
        <w:lastRenderedPageBreak/>
        <w:t>Road furniture and traffic control devices</w:t>
      </w:r>
    </w:p>
    <w:p w14:paraId="441AD614" w14:textId="77777777" w:rsidR="00EE235A" w:rsidRDefault="00000000" w:rsidP="00EE235A">
      <w:pPr>
        <w:pStyle w:val="Heading3"/>
      </w:pPr>
      <w:r>
        <w:t>Tactile ground surface indicators</w:t>
      </w:r>
    </w:p>
    <w:p w14:paraId="54938845" w14:textId="77777777" w:rsidR="00EE235A" w:rsidRDefault="00000000" w:rsidP="00EE235A">
      <w:pPr>
        <w:rPr>
          <w:lang w:val="en-US"/>
        </w:rPr>
      </w:pPr>
      <w:r>
        <w:rPr>
          <w:lang w:val="en-US"/>
        </w:rPr>
        <w:t>Measured in square metres installed.</w:t>
      </w:r>
    </w:p>
    <w:p w14:paraId="3ADF9216" w14:textId="77777777" w:rsidR="00EE235A" w:rsidRPr="00531982" w:rsidRDefault="00000000" w:rsidP="00EE235A">
      <w:pPr>
        <w:rPr>
          <w:lang w:val="en-US"/>
        </w:rPr>
      </w:pPr>
      <w:r>
        <w:rPr>
          <w:lang w:val="en-US"/>
        </w:rPr>
        <w:t>Make allowance for all required preparatory work for installation, and for all fixings, fasteners, adhesives, and other necessary items.</w:t>
      </w:r>
    </w:p>
    <w:p w14:paraId="2DF439B9" w14:textId="77777777" w:rsidR="00EE235A" w:rsidRPr="00B01241" w:rsidRDefault="00000000" w:rsidP="00EE235A">
      <w:pPr>
        <w:pStyle w:val="Heading3"/>
      </w:pPr>
      <w:r w:rsidRPr="00B01241">
        <w:t>Fencing</w:t>
      </w:r>
    </w:p>
    <w:p w14:paraId="0D573EFC" w14:textId="77777777" w:rsidR="00EE235A" w:rsidRPr="00B01241" w:rsidRDefault="00000000" w:rsidP="00EE235A">
      <w:pPr>
        <w:pStyle w:val="GuideNotes"/>
      </w:pPr>
      <w:r w:rsidRPr="00B01241">
        <w:t>[Show type or types of fencing in schedule]</w:t>
      </w:r>
    </w:p>
    <w:p w14:paraId="6717F5AD" w14:textId="77777777" w:rsidR="00EE235A" w:rsidRPr="00B01241" w:rsidRDefault="00000000" w:rsidP="00EE235A">
      <w:r w:rsidRPr="00B01241">
        <w:t>Measured in linear metres</w:t>
      </w:r>
      <w:r>
        <w:t xml:space="preserve"> by type</w:t>
      </w:r>
      <w:r w:rsidRPr="00B01241">
        <w:t>.</w:t>
      </w:r>
    </w:p>
    <w:p w14:paraId="1D38ED87" w14:textId="77777777" w:rsidR="00EE235A" w:rsidRPr="00B01241" w:rsidRDefault="00000000" w:rsidP="00EE235A">
      <w:r w:rsidRPr="00B01241">
        <w:t>Make allowance for gates which are not measured separately.</w:t>
      </w:r>
    </w:p>
    <w:p w14:paraId="2BFD1B4D" w14:textId="77777777" w:rsidR="00EE235A" w:rsidRDefault="00000000" w:rsidP="00EE235A">
      <w:r w:rsidRPr="00B01241">
        <w:t>Make allowance for clearing of fence lines which is not measured separately.</w:t>
      </w:r>
    </w:p>
    <w:p w14:paraId="280D28D9" w14:textId="77777777" w:rsidR="00EE235A" w:rsidRDefault="00000000" w:rsidP="00EE235A">
      <w:r>
        <w:t>Bollards measured by number. Make allowance for installation including footings.</w:t>
      </w:r>
    </w:p>
    <w:p w14:paraId="1BE4D870" w14:textId="77777777" w:rsidR="00EE235A" w:rsidRDefault="00000000" w:rsidP="00EE235A">
      <w:r>
        <w:t>Vehicle movement barriers measured by number for each type (stock length, half stock length, “banana bars” restriction/terminal devices).</w:t>
      </w:r>
    </w:p>
    <w:p w14:paraId="354FFEBB" w14:textId="77777777" w:rsidR="00EE235A" w:rsidRPr="00B01241" w:rsidRDefault="00000000" w:rsidP="00EE235A">
      <w:pPr>
        <w:pStyle w:val="Heading3"/>
      </w:pPr>
      <w:r>
        <w:t>Cyclist holding rails</w:t>
      </w:r>
    </w:p>
    <w:p w14:paraId="58EC0EB2" w14:textId="77777777" w:rsidR="00EE235A" w:rsidRDefault="00000000" w:rsidP="00EE235A">
      <w:r w:rsidRPr="00B01241">
        <w:t>Measured by</w:t>
      </w:r>
      <w:r>
        <w:t xml:space="preserve"> number.</w:t>
      </w:r>
    </w:p>
    <w:p w14:paraId="72FC966E" w14:textId="77777777" w:rsidR="00EE235A" w:rsidRDefault="00000000" w:rsidP="00EE235A">
      <w:r>
        <w:t>Make allowance for installation including footings.</w:t>
      </w:r>
    </w:p>
    <w:p w14:paraId="5F23FD02" w14:textId="77777777" w:rsidR="00EE235A" w:rsidRPr="00B01241" w:rsidRDefault="00000000" w:rsidP="00EE235A">
      <w:pPr>
        <w:pStyle w:val="Heading3"/>
      </w:pPr>
      <w:r>
        <w:t>Recycled plastic bollards</w:t>
      </w:r>
    </w:p>
    <w:p w14:paraId="02AE2A18" w14:textId="77777777" w:rsidR="00EE235A" w:rsidRDefault="00000000" w:rsidP="00EE235A">
      <w:r w:rsidRPr="00B01241">
        <w:t>Measured by</w:t>
      </w:r>
      <w:r>
        <w:t xml:space="preserve"> number.</w:t>
      </w:r>
    </w:p>
    <w:p w14:paraId="6E919190" w14:textId="77777777" w:rsidR="00EE235A" w:rsidRDefault="00000000" w:rsidP="00EE235A">
      <w:r>
        <w:t>Make allowance for installation including footings.</w:t>
      </w:r>
    </w:p>
    <w:p w14:paraId="618A4004" w14:textId="77777777" w:rsidR="00EE235A" w:rsidRPr="00B01241" w:rsidRDefault="00000000" w:rsidP="00EE235A">
      <w:pPr>
        <w:pStyle w:val="Heading3"/>
      </w:pPr>
      <w:r>
        <w:t>Culvert crossing guardrails</w:t>
      </w:r>
    </w:p>
    <w:p w14:paraId="0FC6D038" w14:textId="77777777" w:rsidR="00EE235A" w:rsidRDefault="00000000" w:rsidP="00EE235A">
      <w:r w:rsidRPr="00B01241">
        <w:t>Measured by</w:t>
      </w:r>
      <w:r>
        <w:t xml:space="preserve"> number by type.</w:t>
      </w:r>
    </w:p>
    <w:p w14:paraId="592EA3FF" w14:textId="77777777" w:rsidR="00EE235A" w:rsidRPr="00B01241" w:rsidRDefault="00000000" w:rsidP="00EE235A">
      <w:r>
        <w:t>Make allowance for installation including footings.</w:t>
      </w:r>
    </w:p>
    <w:p w14:paraId="6D565B8E" w14:textId="77777777" w:rsidR="00EE235A" w:rsidRPr="00B01241" w:rsidRDefault="00000000" w:rsidP="00EE235A">
      <w:pPr>
        <w:pStyle w:val="Heading3"/>
      </w:pPr>
      <w:proofErr w:type="gramStart"/>
      <w:r w:rsidRPr="00B01241">
        <w:t xml:space="preserve">Guide </w:t>
      </w:r>
      <w:r>
        <w:t>p</w:t>
      </w:r>
      <w:r w:rsidRPr="00B01241">
        <w:t>osts</w:t>
      </w:r>
      <w:proofErr w:type="gramEnd"/>
    </w:p>
    <w:p w14:paraId="25034256" w14:textId="77777777" w:rsidR="00EE235A" w:rsidRPr="00B01241" w:rsidRDefault="00000000" w:rsidP="00EE235A">
      <w:r w:rsidRPr="00B01241">
        <w:t>Measured by number.</w:t>
      </w:r>
    </w:p>
    <w:p w14:paraId="09149884" w14:textId="77777777" w:rsidR="00EE235A" w:rsidRDefault="00000000" w:rsidP="00EE235A">
      <w:r w:rsidRPr="00B01241">
        <w:t>Make allowance for delineators.</w:t>
      </w:r>
    </w:p>
    <w:p w14:paraId="762BA710" w14:textId="77777777" w:rsidR="00EE235A" w:rsidRPr="00B01241" w:rsidRDefault="00000000" w:rsidP="00EE235A">
      <w:pPr>
        <w:pStyle w:val="Heading3"/>
      </w:pPr>
      <w:r w:rsidRPr="00B01241">
        <w:t>Road signs, supply and install</w:t>
      </w:r>
    </w:p>
    <w:p w14:paraId="03B509FA" w14:textId="77777777" w:rsidR="00EE235A" w:rsidRPr="00B01241" w:rsidRDefault="00000000" w:rsidP="00EE235A">
      <w:r w:rsidRPr="00B01241">
        <w:t>Measured by number of each sign type or classification.</w:t>
      </w:r>
    </w:p>
    <w:p w14:paraId="534C645B" w14:textId="77777777" w:rsidR="00EE235A" w:rsidRDefault="00000000" w:rsidP="00EE235A">
      <w:pPr>
        <w:pStyle w:val="GuideNotes"/>
      </w:pPr>
      <w:r w:rsidRPr="00B01241">
        <w:t>[Ensure each sign is scheduled separately]</w:t>
      </w:r>
    </w:p>
    <w:p w14:paraId="34B2DB2A" w14:textId="77777777" w:rsidR="00EE235A" w:rsidRPr="00ED4411" w:rsidRDefault="00000000" w:rsidP="00EE235A">
      <w:r>
        <w:t>Make allowance for anti-spear fixings where these are required.</w:t>
      </w:r>
    </w:p>
    <w:p w14:paraId="4C8EA782" w14:textId="77777777" w:rsidR="00EE235A" w:rsidRPr="00B01241" w:rsidRDefault="00000000" w:rsidP="00EE235A">
      <w:pPr>
        <w:pStyle w:val="Heading3"/>
      </w:pPr>
      <w:r w:rsidRPr="00B01241">
        <w:t>Reinstate/</w:t>
      </w:r>
      <w:r>
        <w:t>R</w:t>
      </w:r>
      <w:r w:rsidRPr="00B01241">
        <w:t>elocate existing road signs</w:t>
      </w:r>
    </w:p>
    <w:p w14:paraId="17BD0A7C" w14:textId="77777777" w:rsidR="00EE235A" w:rsidRPr="00B01241" w:rsidRDefault="00000000" w:rsidP="00EE235A">
      <w:r w:rsidRPr="00B01241">
        <w:t>Measured by number.</w:t>
      </w:r>
    </w:p>
    <w:p w14:paraId="4A47EBDF" w14:textId="77777777" w:rsidR="00EE235A" w:rsidRPr="00B01241" w:rsidRDefault="00000000" w:rsidP="00EE235A">
      <w:pPr>
        <w:pStyle w:val="Heading3"/>
      </w:pPr>
      <w:r w:rsidRPr="00B01241">
        <w:t>Flood gauge posts</w:t>
      </w:r>
    </w:p>
    <w:p w14:paraId="4430A606" w14:textId="77777777" w:rsidR="00EE235A" w:rsidRPr="00B01241" w:rsidRDefault="00000000" w:rsidP="00EE235A">
      <w:r w:rsidRPr="00B01241">
        <w:t>Measured by number.</w:t>
      </w:r>
    </w:p>
    <w:p w14:paraId="195E101F" w14:textId="77777777" w:rsidR="00EE235A" w:rsidRPr="00B01241" w:rsidRDefault="00000000" w:rsidP="00EE235A">
      <w:r w:rsidRPr="00B01241">
        <w:t>Make allowance for gauge.</w:t>
      </w:r>
    </w:p>
    <w:p w14:paraId="489D23DE" w14:textId="77777777" w:rsidR="00EE235A" w:rsidRPr="00B01241" w:rsidRDefault="00000000" w:rsidP="00EE235A">
      <w:pPr>
        <w:pStyle w:val="Heading3"/>
      </w:pPr>
      <w:r w:rsidRPr="00B01241">
        <w:lastRenderedPageBreak/>
        <w:t xml:space="preserve">Cattle </w:t>
      </w:r>
      <w:r>
        <w:t>g</w:t>
      </w:r>
      <w:r w:rsidRPr="00B01241">
        <w:t>rids</w:t>
      </w:r>
    </w:p>
    <w:p w14:paraId="4F75D4BD" w14:textId="77777777" w:rsidR="00EE235A" w:rsidRPr="00B01241" w:rsidRDefault="00000000" w:rsidP="00EE235A">
      <w:r w:rsidRPr="00B01241">
        <w:t>Measured by number</w:t>
      </w:r>
      <w:r>
        <w:t xml:space="preserve"> per type</w:t>
      </w:r>
      <w:r w:rsidRPr="00B01241">
        <w:t>.</w:t>
      </w:r>
      <w:r>
        <w:t xml:space="preserve"> (10 m or 12.4 m and with or without concrete approach)</w:t>
      </w:r>
    </w:p>
    <w:p w14:paraId="766F2F5F" w14:textId="77777777" w:rsidR="00EE235A" w:rsidRPr="00B01241" w:rsidRDefault="00000000" w:rsidP="00EE235A">
      <w:r w:rsidRPr="00B01241">
        <w:t>Make allowance for gate</w:t>
      </w:r>
      <w:r>
        <w:t xml:space="preserve"> in adjacent fence</w:t>
      </w:r>
      <w:r w:rsidRPr="00B01241">
        <w:t>.</w:t>
      </w:r>
    </w:p>
    <w:p w14:paraId="2279521D" w14:textId="77777777" w:rsidR="00EE235A" w:rsidRPr="00B01241" w:rsidRDefault="00000000" w:rsidP="00EE235A">
      <w:pPr>
        <w:pStyle w:val="GuideNotes"/>
      </w:pPr>
      <w:r w:rsidRPr="00B01241">
        <w:t>[Ensure that the grid size is shown on the drawings]</w:t>
      </w:r>
    </w:p>
    <w:p w14:paraId="234FED17" w14:textId="77777777" w:rsidR="00EE235A" w:rsidRPr="00B01241" w:rsidRDefault="00000000" w:rsidP="00EE235A">
      <w:pPr>
        <w:pStyle w:val="Heading3"/>
      </w:pPr>
      <w:r>
        <w:t xml:space="preserve">Road safety barriers - </w:t>
      </w:r>
      <w:r w:rsidRPr="00B01241">
        <w:t xml:space="preserve">steel </w:t>
      </w:r>
      <w:r>
        <w:t>rail</w:t>
      </w:r>
    </w:p>
    <w:p w14:paraId="4C475AEE" w14:textId="77777777" w:rsidR="00EE235A" w:rsidRPr="00B01241" w:rsidRDefault="00000000" w:rsidP="00EE235A">
      <w:r w:rsidRPr="00B01241">
        <w:t>Measured from centre to centre of end posts in linear metres</w:t>
      </w:r>
      <w:r>
        <w:t>, for type as specified</w:t>
      </w:r>
    </w:p>
    <w:p w14:paraId="6878328D" w14:textId="77777777" w:rsidR="00EE235A" w:rsidRDefault="00000000" w:rsidP="00EE235A">
      <w:r w:rsidRPr="00B01241">
        <w:t xml:space="preserve">Make allowance for </w:t>
      </w:r>
      <w:r>
        <w:t>posts, footings, spacers</w:t>
      </w:r>
      <w:r w:rsidRPr="00B01241">
        <w:t xml:space="preserve">, </w:t>
      </w:r>
      <w:r>
        <w:t xml:space="preserve">fasteners, </w:t>
      </w:r>
      <w:r w:rsidRPr="00B01241">
        <w:t xml:space="preserve">delineators and </w:t>
      </w:r>
      <w:r>
        <w:t xml:space="preserve">all necessary </w:t>
      </w:r>
      <w:r w:rsidRPr="00B01241">
        <w:t>fittings.</w:t>
      </w:r>
    </w:p>
    <w:p w14:paraId="6638401C" w14:textId="77777777" w:rsidR="00EE235A" w:rsidRPr="00B01241" w:rsidRDefault="00000000" w:rsidP="00EE235A">
      <w:pPr>
        <w:pStyle w:val="Heading3"/>
      </w:pPr>
      <w:r>
        <w:t xml:space="preserve">Road safety barriers - </w:t>
      </w:r>
      <w:r w:rsidRPr="00B01241">
        <w:t xml:space="preserve">steel </w:t>
      </w:r>
      <w:r>
        <w:t>rail terminals</w:t>
      </w:r>
    </w:p>
    <w:p w14:paraId="170059CD" w14:textId="77777777" w:rsidR="00EE235A" w:rsidRPr="00B01241" w:rsidRDefault="00000000" w:rsidP="00EE235A">
      <w:r w:rsidRPr="00B01241">
        <w:t xml:space="preserve">Measured </w:t>
      </w:r>
      <w:r>
        <w:t>by number for type installed</w:t>
      </w:r>
      <w:r w:rsidRPr="00B01241">
        <w:t>.</w:t>
      </w:r>
    </w:p>
    <w:p w14:paraId="0381C8F8" w14:textId="77777777" w:rsidR="00EE235A" w:rsidRPr="00B01241" w:rsidRDefault="00000000" w:rsidP="00EE235A">
      <w:pPr>
        <w:pStyle w:val="Heading3"/>
      </w:pPr>
      <w:r>
        <w:t>Road safety barriers - wire rope</w:t>
      </w:r>
    </w:p>
    <w:p w14:paraId="25078E1D" w14:textId="77777777" w:rsidR="00EE235A" w:rsidRPr="00B01241" w:rsidRDefault="00000000" w:rsidP="00EE235A">
      <w:r w:rsidRPr="00B01241">
        <w:t>Measured from centre to centre of end posts in linear metres</w:t>
      </w:r>
      <w:r>
        <w:t>, for type as specified</w:t>
      </w:r>
    </w:p>
    <w:p w14:paraId="2DE3B4F8" w14:textId="77777777" w:rsidR="00EE235A" w:rsidRDefault="00000000" w:rsidP="00EE235A">
      <w:r w:rsidRPr="00B01241">
        <w:t xml:space="preserve">Make allowance for </w:t>
      </w:r>
      <w:r>
        <w:t>posts, footings, tensioning devices and equipment, spacers</w:t>
      </w:r>
      <w:r w:rsidRPr="00B01241">
        <w:t xml:space="preserve">, </w:t>
      </w:r>
      <w:r>
        <w:t xml:space="preserve">fasteners, </w:t>
      </w:r>
      <w:r w:rsidRPr="00B01241">
        <w:t xml:space="preserve">delineators and </w:t>
      </w:r>
      <w:r>
        <w:t xml:space="preserve">all necessary </w:t>
      </w:r>
      <w:r w:rsidRPr="00B01241">
        <w:t>fittings.</w:t>
      </w:r>
    </w:p>
    <w:p w14:paraId="13A25E0C" w14:textId="77777777" w:rsidR="00EE235A" w:rsidRPr="00B01241" w:rsidRDefault="00000000" w:rsidP="00EE235A">
      <w:pPr>
        <w:pStyle w:val="Heading3"/>
      </w:pPr>
      <w:r>
        <w:t>Road safety barriers - wire rope terminals</w:t>
      </w:r>
    </w:p>
    <w:p w14:paraId="56FE9E91" w14:textId="77777777" w:rsidR="00EE235A" w:rsidRDefault="00000000" w:rsidP="00EE235A">
      <w:r w:rsidRPr="00B01241">
        <w:t xml:space="preserve">Measured </w:t>
      </w:r>
      <w:r>
        <w:t>by number for type installed</w:t>
      </w:r>
      <w:r w:rsidRPr="00B01241">
        <w:t>.</w:t>
      </w:r>
    </w:p>
    <w:p w14:paraId="011600F6" w14:textId="77777777" w:rsidR="00EE235A" w:rsidRDefault="00000000" w:rsidP="00EE235A">
      <w:r>
        <w:t>Make allowance for footings.</w:t>
      </w:r>
    </w:p>
    <w:p w14:paraId="442FA081" w14:textId="77777777" w:rsidR="00EE235A" w:rsidRDefault="00000000" w:rsidP="00EE235A">
      <w:pPr>
        <w:pStyle w:val="Heading2"/>
      </w:pPr>
      <w:r w:rsidRPr="00EA1787">
        <w:t>Boat ramps and barge landing</w:t>
      </w:r>
      <w:r>
        <w:t>s</w:t>
      </w:r>
    </w:p>
    <w:p w14:paraId="722D451C" w14:textId="77777777" w:rsidR="00EE235A" w:rsidRPr="00C739A3" w:rsidRDefault="00000000" w:rsidP="00EE235A">
      <w:pPr>
        <w:pStyle w:val="Heading3"/>
        <w:keepLines/>
        <w:spacing w:after="0"/>
      </w:pPr>
      <w:r w:rsidRPr="00C739A3">
        <w:t>D</w:t>
      </w:r>
      <w:r>
        <w:t>redging strategy</w:t>
      </w:r>
    </w:p>
    <w:p w14:paraId="4DC13D14" w14:textId="77777777" w:rsidR="00EE235A" w:rsidRPr="00C739A3" w:rsidRDefault="00000000" w:rsidP="00EE235A">
      <w:pPr>
        <w:spacing w:after="0"/>
        <w:rPr>
          <w:lang w:val="en-US"/>
        </w:rPr>
      </w:pPr>
      <w:r w:rsidRPr="00C739A3">
        <w:rPr>
          <w:lang w:val="en-US"/>
        </w:rPr>
        <w:t>Measured as an item.</w:t>
      </w:r>
    </w:p>
    <w:p w14:paraId="0951167D" w14:textId="77777777" w:rsidR="00EE235A" w:rsidRPr="00C739A3" w:rsidRDefault="00000000" w:rsidP="00EE235A">
      <w:pPr>
        <w:spacing w:after="0"/>
        <w:rPr>
          <w:lang w:val="en-US"/>
        </w:rPr>
      </w:pPr>
      <w:r w:rsidRPr="00C739A3">
        <w:rPr>
          <w:lang w:val="en-US"/>
        </w:rPr>
        <w:t xml:space="preserve">Provide details of any Dredging Strategies for all dredging </w:t>
      </w:r>
      <w:proofErr w:type="gramStart"/>
      <w:r w:rsidRPr="00C739A3">
        <w:rPr>
          <w:lang w:val="en-US"/>
        </w:rPr>
        <w:t>works</w:t>
      </w:r>
      <w:proofErr w:type="gramEnd"/>
      <w:r w:rsidRPr="00C739A3">
        <w:rPr>
          <w:lang w:val="en-US"/>
        </w:rPr>
        <w:t xml:space="preserve"> required during the execution of the works.</w:t>
      </w:r>
    </w:p>
    <w:p w14:paraId="06D8744F" w14:textId="77777777" w:rsidR="00EE235A" w:rsidRPr="00C739A3" w:rsidRDefault="00000000" w:rsidP="00EE235A">
      <w:pPr>
        <w:pStyle w:val="Heading3"/>
        <w:keepLines/>
        <w:spacing w:after="0"/>
      </w:pPr>
      <w:r w:rsidRPr="00C739A3">
        <w:t>Survey</w:t>
      </w:r>
    </w:p>
    <w:p w14:paraId="38F2A556" w14:textId="77777777" w:rsidR="00EE235A" w:rsidRPr="00C739A3" w:rsidRDefault="00000000" w:rsidP="00EE235A">
      <w:pPr>
        <w:spacing w:after="0"/>
        <w:rPr>
          <w:lang w:val="en-US"/>
        </w:rPr>
      </w:pPr>
      <w:r w:rsidRPr="00C739A3">
        <w:rPr>
          <w:lang w:val="en-US"/>
        </w:rPr>
        <w:t>Measured as an item.</w:t>
      </w:r>
    </w:p>
    <w:p w14:paraId="4FBD9548" w14:textId="77777777" w:rsidR="00EE235A" w:rsidRPr="00C739A3" w:rsidRDefault="00000000" w:rsidP="00EE235A">
      <w:pPr>
        <w:spacing w:after="0"/>
        <w:rPr>
          <w:lang w:val="en-US"/>
        </w:rPr>
      </w:pPr>
      <w:r w:rsidRPr="00C739A3">
        <w:rPr>
          <w:lang w:val="en-US"/>
        </w:rPr>
        <w:t xml:space="preserve">Provide copies of survey reports prepared for the </w:t>
      </w:r>
      <w:proofErr w:type="gramStart"/>
      <w:r w:rsidRPr="00C739A3">
        <w:rPr>
          <w:lang w:val="en-US"/>
        </w:rPr>
        <w:t>works</w:t>
      </w:r>
      <w:proofErr w:type="gramEnd"/>
      <w:r w:rsidRPr="00C739A3">
        <w:rPr>
          <w:lang w:val="en-US"/>
        </w:rPr>
        <w:t>.</w:t>
      </w:r>
    </w:p>
    <w:p w14:paraId="3714B81C" w14:textId="77777777" w:rsidR="00EE235A" w:rsidRPr="00C739A3" w:rsidRDefault="00000000" w:rsidP="00EE235A">
      <w:pPr>
        <w:spacing w:after="0"/>
        <w:rPr>
          <w:shd w:val="clear" w:color="auto" w:fill="BFF9CD"/>
          <w:lang w:val="en-US"/>
        </w:rPr>
      </w:pPr>
      <w:r w:rsidRPr="00C739A3">
        <w:rPr>
          <w:lang w:val="en-US"/>
        </w:rPr>
        <w:t>Does not include survey reports commissioned by the Principal or the Superintendent.</w:t>
      </w:r>
    </w:p>
    <w:p w14:paraId="30E7D28E" w14:textId="77777777" w:rsidR="00EE235A" w:rsidRPr="00C739A3" w:rsidRDefault="00000000" w:rsidP="00EE235A">
      <w:pPr>
        <w:pStyle w:val="Heading3"/>
        <w:keepLines/>
        <w:spacing w:after="0"/>
      </w:pPr>
      <w:r w:rsidRPr="00C739A3">
        <w:t>Survey of intertidal zone (clearance surveys)</w:t>
      </w:r>
    </w:p>
    <w:p w14:paraId="488556E5" w14:textId="77777777" w:rsidR="00EE235A" w:rsidRPr="00C739A3" w:rsidRDefault="00000000" w:rsidP="00EE235A">
      <w:pPr>
        <w:spacing w:after="0"/>
      </w:pPr>
      <w:r w:rsidRPr="00C739A3">
        <w:t>Measured as an item.</w:t>
      </w:r>
    </w:p>
    <w:p w14:paraId="3E6369B5" w14:textId="77777777" w:rsidR="00EE235A" w:rsidRPr="00C739A3" w:rsidRDefault="00000000" w:rsidP="00EE235A">
      <w:pPr>
        <w:spacing w:after="0"/>
        <w:rPr>
          <w:lang w:val="en-US"/>
        </w:rPr>
      </w:pPr>
      <w:r w:rsidRPr="00C739A3">
        <w:t>Allow for surveys to be carried out after each Construction Stage. If the survey shows that the excavation for access to the channel does not meet the requirements, the contractor will be required to resurvey at their own cost to prove compliance.</w:t>
      </w:r>
    </w:p>
    <w:p w14:paraId="06DB086B" w14:textId="77777777" w:rsidR="00EE235A" w:rsidRPr="00C739A3" w:rsidRDefault="00000000" w:rsidP="00EE235A">
      <w:pPr>
        <w:pStyle w:val="Heading3"/>
        <w:keepLines/>
        <w:spacing w:after="0"/>
      </w:pPr>
      <w:r w:rsidRPr="00C739A3">
        <w:t>Geotechnic</w:t>
      </w:r>
      <w:r>
        <w:t>al investigation</w:t>
      </w:r>
    </w:p>
    <w:p w14:paraId="1BDEA52C" w14:textId="77777777" w:rsidR="00EE235A" w:rsidRPr="00C739A3" w:rsidRDefault="00000000" w:rsidP="00EE235A">
      <w:pPr>
        <w:spacing w:after="0"/>
        <w:rPr>
          <w:lang w:val="en-US"/>
        </w:rPr>
      </w:pPr>
      <w:r w:rsidRPr="00C739A3">
        <w:rPr>
          <w:lang w:val="en-US"/>
        </w:rPr>
        <w:t>Measured as an item.</w:t>
      </w:r>
    </w:p>
    <w:p w14:paraId="47735A95" w14:textId="77777777" w:rsidR="00EE235A" w:rsidRPr="00C739A3" w:rsidRDefault="00000000" w:rsidP="00EE235A">
      <w:pPr>
        <w:spacing w:after="0"/>
        <w:rPr>
          <w:lang w:val="en-US"/>
        </w:rPr>
      </w:pPr>
      <w:r w:rsidRPr="00C739A3">
        <w:rPr>
          <w:lang w:val="en-US"/>
        </w:rPr>
        <w:t xml:space="preserve">Provide copies of geotechnical investigation reports prepared for the </w:t>
      </w:r>
      <w:proofErr w:type="gramStart"/>
      <w:r w:rsidRPr="00C739A3">
        <w:rPr>
          <w:lang w:val="en-US"/>
        </w:rPr>
        <w:t>works</w:t>
      </w:r>
      <w:proofErr w:type="gramEnd"/>
      <w:r w:rsidRPr="00C739A3">
        <w:rPr>
          <w:lang w:val="en-US"/>
        </w:rPr>
        <w:t>.</w:t>
      </w:r>
    </w:p>
    <w:p w14:paraId="2F66D88D" w14:textId="77777777" w:rsidR="00EE235A" w:rsidRPr="00C739A3" w:rsidRDefault="00000000" w:rsidP="00EE235A">
      <w:pPr>
        <w:spacing w:after="0"/>
        <w:rPr>
          <w:lang w:val="en-US"/>
        </w:rPr>
      </w:pPr>
      <w:r w:rsidRPr="00C739A3">
        <w:rPr>
          <w:lang w:val="en-US"/>
        </w:rPr>
        <w:t>Does not include geotechnical investigation reports commissioned by the Principal or the Superintendent.</w:t>
      </w:r>
    </w:p>
    <w:p w14:paraId="178E6B92" w14:textId="77777777" w:rsidR="00EE235A" w:rsidRPr="00C739A3" w:rsidRDefault="00000000" w:rsidP="00EE235A">
      <w:pPr>
        <w:pStyle w:val="Heading3"/>
        <w:keepLines/>
        <w:spacing w:after="0"/>
      </w:pPr>
      <w:r w:rsidRPr="00C739A3">
        <w:t>Acid sulfate so</w:t>
      </w:r>
      <w:r>
        <w:t>il investigation</w:t>
      </w:r>
    </w:p>
    <w:p w14:paraId="4DC18B6B" w14:textId="77777777" w:rsidR="00EE235A" w:rsidRPr="00C739A3" w:rsidRDefault="00000000" w:rsidP="00EE235A">
      <w:pPr>
        <w:spacing w:after="0"/>
        <w:rPr>
          <w:lang w:val="en-US"/>
        </w:rPr>
      </w:pPr>
      <w:r w:rsidRPr="00C739A3">
        <w:rPr>
          <w:lang w:val="en-US"/>
        </w:rPr>
        <w:t>Measured as an item.</w:t>
      </w:r>
    </w:p>
    <w:p w14:paraId="150E575F" w14:textId="77777777" w:rsidR="00EE235A" w:rsidRPr="00C739A3" w:rsidRDefault="00000000" w:rsidP="00EE235A">
      <w:pPr>
        <w:spacing w:after="0"/>
        <w:rPr>
          <w:lang w:val="en-US"/>
        </w:rPr>
      </w:pPr>
      <w:r w:rsidRPr="00C739A3">
        <w:rPr>
          <w:lang w:val="en-US"/>
        </w:rPr>
        <w:t xml:space="preserve">Provide copies of </w:t>
      </w:r>
      <w:r w:rsidRPr="00C739A3">
        <w:t xml:space="preserve">acid </w:t>
      </w:r>
      <w:proofErr w:type="spellStart"/>
      <w:r w:rsidRPr="00C739A3">
        <w:t>sulfate</w:t>
      </w:r>
      <w:proofErr w:type="spellEnd"/>
      <w:r w:rsidRPr="00C739A3">
        <w:t xml:space="preserve"> soil</w:t>
      </w:r>
      <w:r w:rsidRPr="00C739A3">
        <w:rPr>
          <w:lang w:val="en-US"/>
        </w:rPr>
        <w:t xml:space="preserve"> investigation reports prepared for the </w:t>
      </w:r>
      <w:proofErr w:type="gramStart"/>
      <w:r w:rsidRPr="00C739A3">
        <w:rPr>
          <w:lang w:val="en-US"/>
        </w:rPr>
        <w:t>works</w:t>
      </w:r>
      <w:proofErr w:type="gramEnd"/>
      <w:r w:rsidRPr="00C739A3">
        <w:rPr>
          <w:lang w:val="en-US"/>
        </w:rPr>
        <w:t>.</w:t>
      </w:r>
    </w:p>
    <w:p w14:paraId="623AA6A2" w14:textId="77777777" w:rsidR="00EE235A" w:rsidRPr="00C739A3" w:rsidRDefault="00000000" w:rsidP="00EE235A">
      <w:pPr>
        <w:spacing w:after="0"/>
        <w:rPr>
          <w:lang w:val="en-US"/>
        </w:rPr>
      </w:pPr>
      <w:r w:rsidRPr="00C739A3">
        <w:rPr>
          <w:lang w:val="en-US"/>
        </w:rPr>
        <w:t xml:space="preserve">Does not include </w:t>
      </w:r>
      <w:r w:rsidRPr="00C739A3">
        <w:t xml:space="preserve">acid </w:t>
      </w:r>
      <w:proofErr w:type="spellStart"/>
      <w:r w:rsidRPr="00C739A3">
        <w:t>sulfate</w:t>
      </w:r>
      <w:proofErr w:type="spellEnd"/>
      <w:r w:rsidRPr="00C739A3">
        <w:t xml:space="preserve"> soi</w:t>
      </w:r>
      <w:r w:rsidRPr="00C739A3">
        <w:rPr>
          <w:lang w:val="en-US"/>
        </w:rPr>
        <w:t>l investigation reports commissioned by the Principal or the Superintendent.</w:t>
      </w:r>
    </w:p>
    <w:p w14:paraId="7F178DDB" w14:textId="77777777" w:rsidR="00EE235A" w:rsidRPr="00C739A3" w:rsidRDefault="00000000" w:rsidP="00EE235A">
      <w:pPr>
        <w:pStyle w:val="Heading3"/>
        <w:keepLines/>
        <w:spacing w:after="0"/>
      </w:pPr>
      <w:r w:rsidRPr="00C739A3">
        <w:lastRenderedPageBreak/>
        <w:t>Contaminated la</w:t>
      </w:r>
      <w:r>
        <w:t>nd investigation</w:t>
      </w:r>
    </w:p>
    <w:p w14:paraId="45AA182C" w14:textId="77777777" w:rsidR="00EE235A" w:rsidRPr="00C739A3" w:rsidRDefault="00000000" w:rsidP="00EE235A">
      <w:pPr>
        <w:spacing w:after="0"/>
        <w:rPr>
          <w:lang w:val="en-US"/>
        </w:rPr>
      </w:pPr>
      <w:r w:rsidRPr="00C739A3">
        <w:rPr>
          <w:lang w:val="en-US"/>
        </w:rPr>
        <w:t>Measured as an item.</w:t>
      </w:r>
    </w:p>
    <w:p w14:paraId="296E3584" w14:textId="77777777" w:rsidR="00EE235A" w:rsidRPr="00C739A3" w:rsidRDefault="00000000" w:rsidP="00EE235A">
      <w:pPr>
        <w:spacing w:after="0"/>
        <w:rPr>
          <w:lang w:val="en-US"/>
        </w:rPr>
      </w:pPr>
      <w:r w:rsidRPr="00C739A3">
        <w:rPr>
          <w:lang w:val="en-US"/>
        </w:rPr>
        <w:t xml:space="preserve">Does not include </w:t>
      </w:r>
      <w:r w:rsidRPr="00C739A3">
        <w:t>contaminated land</w:t>
      </w:r>
      <w:r w:rsidRPr="00C739A3">
        <w:rPr>
          <w:lang w:val="en-US"/>
        </w:rPr>
        <w:t xml:space="preserve"> investigation reports addressing the listed contaminants or other identified contaminants commissioned by the Principal or the Superintendent.</w:t>
      </w:r>
    </w:p>
    <w:p w14:paraId="0407C127" w14:textId="77777777" w:rsidR="00EE235A" w:rsidRPr="00C739A3" w:rsidRDefault="00000000" w:rsidP="00EE235A">
      <w:pPr>
        <w:pStyle w:val="Heading3"/>
        <w:keepLines/>
        <w:spacing w:after="0"/>
      </w:pPr>
      <w:r w:rsidRPr="00C739A3">
        <w:t xml:space="preserve">Geotextile and geogrid placement – </w:t>
      </w:r>
      <w:r>
        <w:t>l</w:t>
      </w:r>
      <w:r w:rsidRPr="00C739A3">
        <w:t>ayout, lapping, and braiding plan(s)</w:t>
      </w:r>
    </w:p>
    <w:p w14:paraId="3889B17C" w14:textId="77777777" w:rsidR="00EE235A" w:rsidRPr="00C739A3" w:rsidRDefault="00000000" w:rsidP="00EE235A">
      <w:pPr>
        <w:spacing w:after="0"/>
        <w:rPr>
          <w:lang w:val="en-US"/>
        </w:rPr>
      </w:pPr>
      <w:r w:rsidRPr="00C739A3">
        <w:t>The geogrid layout, lapping, and braiding plan.</w:t>
      </w:r>
      <w:r w:rsidRPr="00C739A3">
        <w:tab/>
      </w:r>
      <w:r w:rsidRPr="00C739A3">
        <w:rPr>
          <w:lang w:val="en-US"/>
        </w:rPr>
        <w:t>Measured as an item.</w:t>
      </w:r>
    </w:p>
    <w:p w14:paraId="156AC45B" w14:textId="77777777" w:rsidR="00EE235A" w:rsidRPr="00C739A3" w:rsidRDefault="00000000" w:rsidP="00EE235A">
      <w:pPr>
        <w:spacing w:after="0"/>
        <w:rPr>
          <w:lang w:val="en-US"/>
        </w:rPr>
      </w:pPr>
      <w:r w:rsidRPr="00C739A3">
        <w:t>The geotextile layout, and lapping plan.</w:t>
      </w:r>
      <w:r w:rsidRPr="00C739A3">
        <w:tab/>
      </w:r>
      <w:r w:rsidRPr="00C739A3">
        <w:tab/>
      </w:r>
      <w:r w:rsidRPr="00C739A3">
        <w:rPr>
          <w:lang w:val="en-US"/>
        </w:rPr>
        <w:t>Measured as an item.</w:t>
      </w:r>
    </w:p>
    <w:p w14:paraId="3BFB9686" w14:textId="77777777" w:rsidR="00EE235A" w:rsidRPr="00C739A3" w:rsidRDefault="00000000" w:rsidP="00EE235A">
      <w:pPr>
        <w:spacing w:after="0"/>
      </w:pPr>
      <w:r w:rsidRPr="00C739A3">
        <w:rPr>
          <w:lang w:val="en-US"/>
        </w:rPr>
        <w:t xml:space="preserve">Before placement of the </w:t>
      </w:r>
      <w:proofErr w:type="gramStart"/>
      <w:r w:rsidRPr="00C739A3">
        <w:rPr>
          <w:lang w:val="en-US"/>
        </w:rPr>
        <w:t>geotextile, and</w:t>
      </w:r>
      <w:proofErr w:type="gramEnd"/>
      <w:r w:rsidRPr="00C739A3">
        <w:rPr>
          <w:lang w:val="en-US"/>
        </w:rPr>
        <w:t xml:space="preserve"> geogrid submit plans to the Superintendent.</w:t>
      </w:r>
    </w:p>
    <w:p w14:paraId="3DCA66C0" w14:textId="77777777" w:rsidR="00EE235A" w:rsidRPr="00C739A3" w:rsidRDefault="00000000" w:rsidP="00EE235A">
      <w:pPr>
        <w:pStyle w:val="Heading3"/>
        <w:keepLines/>
        <w:spacing w:after="0"/>
      </w:pPr>
      <w:r w:rsidRPr="00C739A3">
        <w:t>Precast panel lifting and pla</w:t>
      </w:r>
      <w:r>
        <w:t>cement procedure</w:t>
      </w:r>
    </w:p>
    <w:p w14:paraId="18D4A5F3" w14:textId="77777777" w:rsidR="00EE235A" w:rsidRPr="00C739A3" w:rsidRDefault="00000000" w:rsidP="00EE235A">
      <w:pPr>
        <w:spacing w:after="0"/>
        <w:rPr>
          <w:lang w:val="en-US"/>
        </w:rPr>
      </w:pPr>
      <w:r w:rsidRPr="00C739A3">
        <w:rPr>
          <w:lang w:val="en-US"/>
        </w:rPr>
        <w:t>Not measured separately. Include in other items.</w:t>
      </w:r>
    </w:p>
    <w:p w14:paraId="30EF18B8" w14:textId="77777777" w:rsidR="00EE235A" w:rsidRPr="00C739A3" w:rsidRDefault="00000000" w:rsidP="00EE235A">
      <w:pPr>
        <w:pStyle w:val="Heading3"/>
        <w:keepLines/>
        <w:spacing w:after="0"/>
      </w:pPr>
      <w:r w:rsidRPr="00C739A3">
        <w:t xml:space="preserve">Allowance for </w:t>
      </w:r>
      <w:r>
        <w:t>c</w:t>
      </w:r>
      <w:r w:rsidRPr="00C739A3">
        <w:t>onstruction staging and barge / vessel access during construction</w:t>
      </w:r>
    </w:p>
    <w:p w14:paraId="5F942295" w14:textId="77777777" w:rsidR="00EE235A" w:rsidRPr="00C739A3" w:rsidRDefault="00000000" w:rsidP="00EE235A">
      <w:pPr>
        <w:spacing w:after="0"/>
      </w:pPr>
      <w:r w:rsidRPr="00C739A3">
        <w:t>Measured as an item.</w:t>
      </w:r>
    </w:p>
    <w:p w14:paraId="50FFA2DE" w14:textId="77777777" w:rsidR="00EE235A" w:rsidRPr="00C739A3" w:rsidRDefault="00000000" w:rsidP="00EE235A">
      <w:pPr>
        <w:pStyle w:val="Heading3"/>
        <w:keepLines/>
        <w:spacing w:after="0"/>
      </w:pPr>
      <w:r w:rsidRPr="00C739A3">
        <w:t xml:space="preserve">Allowance for </w:t>
      </w:r>
      <w:r>
        <w:t>t</w:t>
      </w:r>
      <w:r w:rsidRPr="00C739A3">
        <w:t xml:space="preserve">emporary </w:t>
      </w:r>
      <w:proofErr w:type="gramStart"/>
      <w:r w:rsidRPr="00C739A3">
        <w:t>works</w:t>
      </w:r>
      <w:proofErr w:type="gramEnd"/>
    </w:p>
    <w:p w14:paraId="7A17F856" w14:textId="77777777" w:rsidR="00EE235A" w:rsidRPr="00C739A3" w:rsidRDefault="00000000" w:rsidP="00EE235A">
      <w:pPr>
        <w:spacing w:after="0"/>
      </w:pPr>
      <w:r w:rsidRPr="00C739A3">
        <w:t>Measured as an item for each stage of works.</w:t>
      </w:r>
    </w:p>
    <w:p w14:paraId="049EE558" w14:textId="77777777" w:rsidR="00EE235A" w:rsidRPr="00C739A3" w:rsidRDefault="00000000" w:rsidP="00EE235A">
      <w:pPr>
        <w:pStyle w:val="Heading3"/>
        <w:keepLines/>
        <w:spacing w:after="0"/>
      </w:pPr>
      <w:r w:rsidRPr="00C739A3">
        <w:t xml:space="preserve">Design </w:t>
      </w:r>
      <w:r>
        <w:t>r</w:t>
      </w:r>
      <w:r w:rsidRPr="00C739A3">
        <w:t>eview 30%</w:t>
      </w:r>
    </w:p>
    <w:p w14:paraId="5ED11C3C" w14:textId="77777777" w:rsidR="00EE235A" w:rsidRPr="00C739A3" w:rsidRDefault="00000000" w:rsidP="00EE235A">
      <w:r w:rsidRPr="00C739A3">
        <w:t>Measured as an item.</w:t>
      </w:r>
    </w:p>
    <w:p w14:paraId="17351DA4" w14:textId="77777777" w:rsidR="00EE235A" w:rsidRPr="00C739A3" w:rsidRDefault="00000000" w:rsidP="00EE235A">
      <w:pPr>
        <w:pStyle w:val="Heading3"/>
        <w:keepLines/>
        <w:spacing w:after="0"/>
      </w:pPr>
      <w:r w:rsidRPr="00C739A3">
        <w:t xml:space="preserve">Design </w:t>
      </w:r>
      <w:r>
        <w:t>r</w:t>
      </w:r>
      <w:r w:rsidRPr="00C739A3">
        <w:t>eview 60%</w:t>
      </w:r>
    </w:p>
    <w:p w14:paraId="6BBEC902" w14:textId="77777777" w:rsidR="00EE235A" w:rsidRPr="00C739A3" w:rsidRDefault="00000000" w:rsidP="00EE235A">
      <w:r w:rsidRPr="00C739A3">
        <w:t>Measured as an item.</w:t>
      </w:r>
    </w:p>
    <w:p w14:paraId="113246EB" w14:textId="77777777" w:rsidR="00EE235A" w:rsidRPr="00C739A3" w:rsidRDefault="00000000" w:rsidP="00EE235A">
      <w:pPr>
        <w:pStyle w:val="Heading3"/>
        <w:keepLines/>
        <w:spacing w:after="0"/>
      </w:pPr>
      <w:r w:rsidRPr="00C739A3">
        <w:t xml:space="preserve">Design </w:t>
      </w:r>
      <w:r>
        <w:t>r</w:t>
      </w:r>
      <w:r w:rsidRPr="00C739A3">
        <w:t>eview 90%</w:t>
      </w:r>
    </w:p>
    <w:p w14:paraId="50D75C25" w14:textId="77777777" w:rsidR="00EE235A" w:rsidRPr="00C739A3" w:rsidRDefault="00000000" w:rsidP="00EE235A">
      <w:r w:rsidRPr="00C739A3">
        <w:t>Measured as an item.</w:t>
      </w:r>
    </w:p>
    <w:p w14:paraId="70F6C8D0" w14:textId="77777777" w:rsidR="00EE235A" w:rsidRPr="00C739A3" w:rsidRDefault="00000000" w:rsidP="00EE235A">
      <w:pPr>
        <w:pStyle w:val="Heading3"/>
        <w:keepLines/>
        <w:spacing w:after="0"/>
      </w:pPr>
      <w:r w:rsidRPr="00C739A3">
        <w:t>Design 100%</w:t>
      </w:r>
    </w:p>
    <w:p w14:paraId="4682B771" w14:textId="77777777" w:rsidR="00EE235A" w:rsidRPr="00C739A3" w:rsidRDefault="00000000" w:rsidP="00EE235A">
      <w:pPr>
        <w:spacing w:after="0"/>
      </w:pPr>
      <w:r w:rsidRPr="00C739A3">
        <w:t>Measured as an item.</w:t>
      </w:r>
    </w:p>
    <w:p w14:paraId="1FC448D6" w14:textId="77777777" w:rsidR="00EE235A" w:rsidRPr="00C739A3" w:rsidRDefault="00000000" w:rsidP="00EE235A">
      <w:pPr>
        <w:pStyle w:val="Heading3"/>
        <w:keepLines/>
        <w:spacing w:after="0"/>
      </w:pPr>
      <w:r w:rsidRPr="00C739A3">
        <w:t>Crushed rock fill</w:t>
      </w:r>
    </w:p>
    <w:p w14:paraId="482B0AF7" w14:textId="77777777" w:rsidR="00EE235A" w:rsidRPr="00C739A3" w:rsidRDefault="00000000" w:rsidP="00EE235A">
      <w:pPr>
        <w:spacing w:after="0"/>
      </w:pPr>
      <w:r w:rsidRPr="00C739A3">
        <w:t>Measured in in-situ cubic metres for each specified layer.</w:t>
      </w:r>
    </w:p>
    <w:p w14:paraId="36507BAD" w14:textId="77777777" w:rsidR="00EE235A" w:rsidRPr="00C739A3" w:rsidRDefault="00000000" w:rsidP="00EE235A">
      <w:pPr>
        <w:pStyle w:val="Heading3"/>
        <w:keepLines/>
        <w:spacing w:after="0"/>
      </w:pPr>
      <w:r w:rsidRPr="00C739A3">
        <w:t>Geogrid and geotextile fabric</w:t>
      </w:r>
    </w:p>
    <w:p w14:paraId="48A55C70" w14:textId="77777777" w:rsidR="00EE235A" w:rsidRDefault="00000000" w:rsidP="00EE235A">
      <w:pPr>
        <w:spacing w:after="0"/>
      </w:pPr>
      <w:r w:rsidRPr="00C739A3">
        <w:t>Measured in square metres of completed area for each type</w:t>
      </w:r>
      <w:r>
        <w:t xml:space="preserve"> </w:t>
      </w:r>
      <w:r w:rsidRPr="00C739A3">
        <w:t xml:space="preserve">contained within the plan shape of the concrete footing, </w:t>
      </w:r>
      <w:r>
        <w:t xml:space="preserve">and/or </w:t>
      </w:r>
      <w:r w:rsidRPr="00C739A3">
        <w:t>the fin</w:t>
      </w:r>
      <w:r>
        <w:t>al founding surface.</w:t>
      </w:r>
    </w:p>
    <w:p w14:paraId="0AD7FE32" w14:textId="77777777" w:rsidR="00EE235A" w:rsidRPr="00C739A3" w:rsidRDefault="00000000" w:rsidP="00EE235A">
      <w:pPr>
        <w:spacing w:after="0"/>
      </w:pPr>
      <w:r w:rsidRPr="00C739A3">
        <w:t>Allow for supply</w:t>
      </w:r>
      <w:r>
        <w:t>, delivery,</w:t>
      </w:r>
      <w:r w:rsidRPr="00C739A3">
        <w:t xml:space="preserve"> and installation</w:t>
      </w:r>
      <w:r>
        <w:t>/placement</w:t>
      </w:r>
      <w:r w:rsidRPr="00C739A3">
        <w:t>.</w:t>
      </w:r>
    </w:p>
    <w:p w14:paraId="1B3F7EE9" w14:textId="77777777" w:rsidR="00EE235A" w:rsidRPr="00C739A3" w:rsidRDefault="00000000" w:rsidP="00EE235A">
      <w:pPr>
        <w:spacing w:after="0"/>
      </w:pPr>
      <w:r w:rsidRPr="00C739A3">
        <w:t>Make allowance for laps and folds.</w:t>
      </w:r>
    </w:p>
    <w:p w14:paraId="6DF473B4" w14:textId="77777777" w:rsidR="00EE235A" w:rsidRPr="00C739A3" w:rsidRDefault="00000000" w:rsidP="00EE235A">
      <w:pPr>
        <w:pStyle w:val="Heading3"/>
        <w:keepLines/>
        <w:spacing w:after="0"/>
      </w:pPr>
      <w:r w:rsidRPr="00C739A3">
        <w:t>Concrete</w:t>
      </w:r>
    </w:p>
    <w:p w14:paraId="5607B008" w14:textId="77777777" w:rsidR="00EE235A" w:rsidRPr="00C739A3" w:rsidRDefault="00000000" w:rsidP="00EE235A">
      <w:pPr>
        <w:spacing w:after="0"/>
      </w:pPr>
      <w:r w:rsidRPr="00C739A3">
        <w:t>Measured in cubic metres.</w:t>
      </w:r>
    </w:p>
    <w:p w14:paraId="7FF9159E" w14:textId="77777777" w:rsidR="00EE235A" w:rsidRPr="00C739A3" w:rsidRDefault="00000000" w:rsidP="00EE235A">
      <w:pPr>
        <w:spacing w:after="0"/>
      </w:pPr>
      <w:r w:rsidRPr="00C739A3">
        <w:t>Calculated as the solid volume having the dimensions shown on the drawings</w:t>
      </w:r>
    </w:p>
    <w:p w14:paraId="11BF5220" w14:textId="77777777" w:rsidR="00EE235A" w:rsidRDefault="00000000" w:rsidP="00EE235A">
      <w:pPr>
        <w:spacing w:after="0"/>
      </w:pPr>
      <w:r>
        <w:t>Applicable to all cast in-situ concrete other than protection works for shoulders and batters.</w:t>
      </w:r>
    </w:p>
    <w:p w14:paraId="73BE55B0" w14:textId="77777777" w:rsidR="00EE235A" w:rsidRPr="00C739A3" w:rsidRDefault="00000000" w:rsidP="00EE235A">
      <w:pPr>
        <w:spacing w:after="0"/>
      </w:pPr>
      <w:r w:rsidRPr="00C739A3">
        <w:t>Make allowance for:</w:t>
      </w:r>
    </w:p>
    <w:p w14:paraId="67EA2663" w14:textId="77777777" w:rsidR="00EE235A" w:rsidRPr="00C739A3" w:rsidRDefault="00000000" w:rsidP="00EE235A">
      <w:pPr>
        <w:tabs>
          <w:tab w:val="num" w:pos="1276"/>
        </w:tabs>
        <w:spacing w:after="0"/>
        <w:ind w:left="1352" w:hanging="360"/>
      </w:pPr>
      <w:r w:rsidRPr="00C739A3">
        <w:t>reinforcing steel</w:t>
      </w:r>
    </w:p>
    <w:p w14:paraId="1CCFA212" w14:textId="77777777" w:rsidR="00EE235A" w:rsidRPr="00C739A3" w:rsidRDefault="00000000" w:rsidP="00EE235A">
      <w:pPr>
        <w:tabs>
          <w:tab w:val="num" w:pos="1276"/>
        </w:tabs>
        <w:spacing w:after="0"/>
        <w:ind w:left="1352" w:hanging="360"/>
      </w:pPr>
      <w:r w:rsidRPr="00C739A3">
        <w:t xml:space="preserve">fillets, chamfers, cored holes, and </w:t>
      </w:r>
      <w:proofErr w:type="spellStart"/>
      <w:r w:rsidRPr="00C739A3">
        <w:t>blockouts</w:t>
      </w:r>
      <w:proofErr w:type="spellEnd"/>
      <w:r w:rsidRPr="00C739A3">
        <w:t>,</w:t>
      </w:r>
    </w:p>
    <w:p w14:paraId="64895AEA" w14:textId="77777777" w:rsidR="00EE235A" w:rsidRPr="00C739A3" w:rsidRDefault="00000000" w:rsidP="00EE235A">
      <w:pPr>
        <w:tabs>
          <w:tab w:val="num" w:pos="1276"/>
        </w:tabs>
        <w:spacing w:after="0"/>
        <w:ind w:left="1352" w:hanging="360"/>
      </w:pPr>
      <w:r w:rsidRPr="00C739A3">
        <w:t>all ducts, scuppers, steel fitments, water stops and any other embedded items shown on the drawings.</w:t>
      </w:r>
    </w:p>
    <w:p w14:paraId="04719CB3" w14:textId="77777777" w:rsidR="00EE235A" w:rsidRPr="00C739A3" w:rsidRDefault="00000000" w:rsidP="00EE235A">
      <w:pPr>
        <w:tabs>
          <w:tab w:val="num" w:pos="1276"/>
        </w:tabs>
        <w:spacing w:after="0"/>
        <w:ind w:left="1352" w:hanging="360"/>
      </w:pPr>
      <w:r w:rsidRPr="00C739A3">
        <w:t>surface finishes,</w:t>
      </w:r>
    </w:p>
    <w:p w14:paraId="159542C4" w14:textId="77777777" w:rsidR="00EE235A" w:rsidRPr="00C739A3" w:rsidRDefault="00000000" w:rsidP="00EE235A">
      <w:pPr>
        <w:tabs>
          <w:tab w:val="num" w:pos="1276"/>
        </w:tabs>
        <w:spacing w:after="0"/>
        <w:ind w:left="1352" w:hanging="360"/>
      </w:pPr>
      <w:r w:rsidRPr="00C739A3">
        <w:t>epoxy resins and mortars,</w:t>
      </w:r>
    </w:p>
    <w:p w14:paraId="1A2F1479" w14:textId="77777777" w:rsidR="00EE235A" w:rsidRPr="00C739A3" w:rsidRDefault="00000000" w:rsidP="00EE235A">
      <w:pPr>
        <w:tabs>
          <w:tab w:val="num" w:pos="1276"/>
        </w:tabs>
        <w:spacing w:after="0"/>
        <w:ind w:left="1352" w:hanging="360"/>
      </w:pPr>
      <w:r w:rsidRPr="00C739A3">
        <w:t>stainless steel components,</w:t>
      </w:r>
    </w:p>
    <w:p w14:paraId="1B31336F" w14:textId="77777777" w:rsidR="00EE235A" w:rsidRPr="00C739A3" w:rsidRDefault="00000000" w:rsidP="00EE235A">
      <w:pPr>
        <w:tabs>
          <w:tab w:val="num" w:pos="1276"/>
        </w:tabs>
        <w:spacing w:after="0"/>
        <w:ind w:left="1352" w:hanging="360"/>
      </w:pPr>
      <w:r w:rsidRPr="00C739A3">
        <w:lastRenderedPageBreak/>
        <w:t>concrete additives and curing compounds,</w:t>
      </w:r>
    </w:p>
    <w:p w14:paraId="498EFC1F" w14:textId="77777777" w:rsidR="00EE235A" w:rsidRPr="00C739A3" w:rsidRDefault="00000000" w:rsidP="00EE235A">
      <w:pPr>
        <w:tabs>
          <w:tab w:val="num" w:pos="1276"/>
        </w:tabs>
        <w:spacing w:after="0"/>
        <w:ind w:left="1352" w:hanging="360"/>
      </w:pPr>
      <w:r w:rsidRPr="00C739A3">
        <w:t>overbreak in concrete cast against ground,</w:t>
      </w:r>
    </w:p>
    <w:p w14:paraId="0D6B0017" w14:textId="77777777" w:rsidR="00EE235A" w:rsidRPr="00C739A3" w:rsidRDefault="00000000" w:rsidP="00EE235A">
      <w:pPr>
        <w:tabs>
          <w:tab w:val="num" w:pos="1276"/>
        </w:tabs>
        <w:spacing w:after="0"/>
        <w:ind w:left="1352" w:hanging="360"/>
      </w:pPr>
      <w:r w:rsidRPr="00C739A3">
        <w:t>excess concrete required in tremie operations,</w:t>
      </w:r>
    </w:p>
    <w:p w14:paraId="5CEF2920" w14:textId="77777777" w:rsidR="00EE235A" w:rsidRPr="00C739A3" w:rsidRDefault="00000000" w:rsidP="00EE235A">
      <w:pPr>
        <w:tabs>
          <w:tab w:val="num" w:pos="1276"/>
        </w:tabs>
        <w:spacing w:after="0"/>
        <w:ind w:left="1352" w:hanging="360"/>
      </w:pPr>
      <w:r w:rsidRPr="00C739A3">
        <w:t>construction joints,</w:t>
      </w:r>
    </w:p>
    <w:p w14:paraId="5E09A85C" w14:textId="77777777" w:rsidR="00EE235A" w:rsidRPr="00C739A3" w:rsidRDefault="00000000" w:rsidP="00EE235A">
      <w:pPr>
        <w:tabs>
          <w:tab w:val="num" w:pos="1276"/>
        </w:tabs>
        <w:spacing w:after="0"/>
        <w:ind w:left="1352" w:hanging="360"/>
      </w:pPr>
      <w:r w:rsidRPr="00C739A3">
        <w:t>all labour, materials, falsework, formwork, equipment,</w:t>
      </w:r>
    </w:p>
    <w:p w14:paraId="338CB54D" w14:textId="77777777" w:rsidR="00EE235A" w:rsidRPr="00C739A3" w:rsidRDefault="00000000" w:rsidP="00EE235A">
      <w:pPr>
        <w:tabs>
          <w:tab w:val="num" w:pos="1276"/>
        </w:tabs>
        <w:spacing w:after="0"/>
        <w:ind w:left="1352" w:hanging="360"/>
      </w:pPr>
      <w:r w:rsidRPr="00C739A3">
        <w:t>all other incidental costs not covered by a separate item,</w:t>
      </w:r>
    </w:p>
    <w:p w14:paraId="381429AF" w14:textId="77777777" w:rsidR="00EE235A" w:rsidRPr="00C739A3" w:rsidRDefault="00000000" w:rsidP="00EE235A">
      <w:pPr>
        <w:tabs>
          <w:tab w:val="num" w:pos="1276"/>
        </w:tabs>
        <w:spacing w:after="0"/>
        <w:ind w:left="1352" w:hanging="360"/>
      </w:pPr>
      <w:r w:rsidRPr="00C739A3">
        <w:t>placement, finishing, and curing,</w:t>
      </w:r>
    </w:p>
    <w:p w14:paraId="788FE8D3" w14:textId="77777777" w:rsidR="00EE235A" w:rsidRPr="00C739A3" w:rsidRDefault="00000000" w:rsidP="00EE235A">
      <w:pPr>
        <w:tabs>
          <w:tab w:val="num" w:pos="1276"/>
        </w:tabs>
        <w:spacing w:after="0"/>
        <w:ind w:left="1352" w:hanging="360"/>
      </w:pPr>
      <w:r w:rsidRPr="00C739A3">
        <w:t>removal and repair of rejected surface finishes,</w:t>
      </w:r>
    </w:p>
    <w:p w14:paraId="43E3E714" w14:textId="77777777" w:rsidR="00EE235A" w:rsidRPr="00C739A3" w:rsidRDefault="00000000" w:rsidP="00EE235A">
      <w:pPr>
        <w:tabs>
          <w:tab w:val="num" w:pos="1276"/>
        </w:tabs>
        <w:spacing w:after="0"/>
        <w:ind w:left="1352" w:hanging="360"/>
      </w:pPr>
      <w:r w:rsidRPr="00C739A3">
        <w:t>removal and replacement of rejected members and concrete,</w:t>
      </w:r>
    </w:p>
    <w:p w14:paraId="1924D0FF" w14:textId="77777777" w:rsidR="00EE235A" w:rsidRPr="00C739A3" w:rsidRDefault="00000000" w:rsidP="00EE235A">
      <w:pPr>
        <w:pStyle w:val="Heading3"/>
        <w:keepLines/>
        <w:spacing w:after="0"/>
      </w:pPr>
      <w:r w:rsidRPr="00C739A3">
        <w:t>Reinforcing steel</w:t>
      </w:r>
    </w:p>
    <w:p w14:paraId="34727B3D" w14:textId="77777777" w:rsidR="00EE235A" w:rsidRPr="00C739A3" w:rsidRDefault="00000000" w:rsidP="00EE235A">
      <w:pPr>
        <w:spacing w:after="0"/>
      </w:pPr>
      <w:r w:rsidRPr="00C739A3">
        <w:t>Not measured separately. Include in other items.</w:t>
      </w:r>
    </w:p>
    <w:p w14:paraId="26EE9A45" w14:textId="77777777" w:rsidR="00EE235A" w:rsidRPr="00C739A3" w:rsidRDefault="00000000" w:rsidP="00EE235A">
      <w:pPr>
        <w:spacing w:after="0"/>
      </w:pPr>
      <w:r w:rsidRPr="00C739A3">
        <w:t>Make allowance for:</w:t>
      </w:r>
    </w:p>
    <w:p w14:paraId="2AA10B01" w14:textId="77777777" w:rsidR="00EE235A" w:rsidRPr="00C739A3" w:rsidRDefault="00000000" w:rsidP="00EE235A">
      <w:pPr>
        <w:tabs>
          <w:tab w:val="num" w:pos="1276"/>
        </w:tabs>
        <w:spacing w:after="0"/>
        <w:ind w:left="1352" w:hanging="360"/>
      </w:pPr>
      <w:r w:rsidRPr="00C739A3">
        <w:t>rolling margins and approximate methods used by suppliers when preparing schedules and invoices,</w:t>
      </w:r>
    </w:p>
    <w:p w14:paraId="7F2FF934" w14:textId="77777777" w:rsidR="00EE235A" w:rsidRPr="00C739A3" w:rsidRDefault="00000000" w:rsidP="00EE235A">
      <w:pPr>
        <w:tabs>
          <w:tab w:val="num" w:pos="1276"/>
        </w:tabs>
        <w:spacing w:after="0"/>
        <w:ind w:left="1352" w:hanging="360"/>
      </w:pPr>
      <w:r w:rsidRPr="00C739A3">
        <w:t>reinforcing mesh or fabric laps, and the wastage remaining from cut sheets,</w:t>
      </w:r>
    </w:p>
    <w:p w14:paraId="6E7849E8" w14:textId="77777777" w:rsidR="00EE235A" w:rsidRPr="00C739A3" w:rsidRDefault="00000000" w:rsidP="00EE235A">
      <w:pPr>
        <w:tabs>
          <w:tab w:val="num" w:pos="1276"/>
        </w:tabs>
        <w:spacing w:after="0"/>
        <w:ind w:left="1352" w:hanging="360"/>
      </w:pPr>
      <w:r w:rsidRPr="00C739A3">
        <w:t>reinforcement not shown on the drawings.</w:t>
      </w:r>
    </w:p>
    <w:p w14:paraId="17B8399A" w14:textId="77777777" w:rsidR="00EE235A" w:rsidRPr="00C739A3" w:rsidRDefault="00000000" w:rsidP="00EE235A">
      <w:pPr>
        <w:tabs>
          <w:tab w:val="num" w:pos="1276"/>
        </w:tabs>
        <w:spacing w:after="0"/>
        <w:ind w:left="1352" w:hanging="360"/>
      </w:pPr>
      <w:r w:rsidRPr="00C739A3">
        <w:t>non</w:t>
      </w:r>
      <w:r w:rsidRPr="00C739A3">
        <w:noBreakHyphen/>
        <w:t>structural bars, ties, and fitments required to facilitate the construction,</w:t>
      </w:r>
    </w:p>
    <w:p w14:paraId="11868737" w14:textId="77777777" w:rsidR="00EE235A" w:rsidRPr="00C739A3" w:rsidRDefault="00000000" w:rsidP="00EE235A">
      <w:pPr>
        <w:tabs>
          <w:tab w:val="num" w:pos="1276"/>
        </w:tabs>
        <w:spacing w:after="0"/>
        <w:ind w:left="1352" w:hanging="360"/>
      </w:pPr>
      <w:r w:rsidRPr="00C739A3">
        <w:t>supply, handling and placing,</w:t>
      </w:r>
    </w:p>
    <w:p w14:paraId="70FDFA48" w14:textId="77777777" w:rsidR="00EE235A" w:rsidRPr="00C739A3" w:rsidRDefault="00000000" w:rsidP="00EE235A">
      <w:pPr>
        <w:tabs>
          <w:tab w:val="num" w:pos="1276"/>
        </w:tabs>
        <w:spacing w:after="0"/>
        <w:ind w:left="1352" w:hanging="360"/>
      </w:pPr>
      <w:r w:rsidRPr="00C739A3">
        <w:t>corrosion protection to reinforcement materials,</w:t>
      </w:r>
    </w:p>
    <w:p w14:paraId="5A7789ED" w14:textId="77777777" w:rsidR="00EE235A" w:rsidRPr="00C739A3" w:rsidRDefault="00000000" w:rsidP="00EE235A">
      <w:pPr>
        <w:tabs>
          <w:tab w:val="num" w:pos="1276"/>
        </w:tabs>
        <w:spacing w:after="0"/>
        <w:ind w:left="1352" w:hanging="360"/>
      </w:pPr>
      <w:r w:rsidRPr="00C739A3">
        <w:t>stainless steel components</w:t>
      </w:r>
    </w:p>
    <w:p w14:paraId="36F326FC" w14:textId="77777777" w:rsidR="00EE235A" w:rsidRPr="00C739A3" w:rsidRDefault="00000000" w:rsidP="00EE235A">
      <w:pPr>
        <w:tabs>
          <w:tab w:val="num" w:pos="1276"/>
        </w:tabs>
        <w:spacing w:after="0"/>
        <w:ind w:left="1352" w:hanging="360"/>
      </w:pPr>
      <w:r w:rsidRPr="00C739A3">
        <w:rPr>
          <w:lang w:val="en-US"/>
        </w:rPr>
        <w:t>Calcium n</w:t>
      </w:r>
      <w:proofErr w:type="spellStart"/>
      <w:r w:rsidRPr="00C739A3">
        <w:t>itrate</w:t>
      </w:r>
      <w:proofErr w:type="spellEnd"/>
      <w:r w:rsidRPr="00C739A3">
        <w:t xml:space="preserve"> corrosion inhibitor</w:t>
      </w:r>
      <w:r w:rsidRPr="00C739A3">
        <w:rPr>
          <w:lang w:val="en-US"/>
        </w:rPr>
        <w:t xml:space="preserve"> added to the concrete mix</w:t>
      </w:r>
      <w:r w:rsidRPr="00C739A3">
        <w:t>, and</w:t>
      </w:r>
    </w:p>
    <w:p w14:paraId="292B5BE1" w14:textId="77777777" w:rsidR="00EE235A" w:rsidRPr="00C739A3" w:rsidRDefault="00000000" w:rsidP="00EE235A">
      <w:pPr>
        <w:tabs>
          <w:tab w:val="num" w:pos="1276"/>
        </w:tabs>
        <w:spacing w:after="0"/>
        <w:ind w:left="1352" w:hanging="360"/>
        <w:rPr>
          <w:lang w:val="en-US"/>
        </w:rPr>
      </w:pPr>
      <w:r w:rsidRPr="00C739A3">
        <w:t>labour, materials, tools, equipment.</w:t>
      </w:r>
    </w:p>
    <w:p w14:paraId="7F708167" w14:textId="77777777" w:rsidR="00EE235A" w:rsidRPr="00C739A3" w:rsidRDefault="00000000" w:rsidP="00EE235A">
      <w:pPr>
        <w:pStyle w:val="Heading3"/>
        <w:keepLines/>
        <w:spacing w:after="0"/>
      </w:pPr>
      <w:r w:rsidRPr="00C739A3">
        <w:t xml:space="preserve">Expansion </w:t>
      </w:r>
      <w:r>
        <w:t>j</w:t>
      </w:r>
      <w:r w:rsidRPr="00C739A3">
        <w:t>oints</w:t>
      </w:r>
    </w:p>
    <w:p w14:paraId="1A21553D" w14:textId="77777777" w:rsidR="00EE235A" w:rsidRPr="00C739A3" w:rsidRDefault="00000000" w:rsidP="00EE235A">
      <w:pPr>
        <w:spacing w:after="0"/>
        <w:rPr>
          <w:lang w:val="en-US"/>
        </w:rPr>
      </w:pPr>
      <w:r w:rsidRPr="00C739A3">
        <w:t>Measured by number</w:t>
      </w:r>
    </w:p>
    <w:p w14:paraId="0BCFD2B7" w14:textId="77777777" w:rsidR="00EE235A" w:rsidRPr="00C739A3" w:rsidRDefault="00000000" w:rsidP="00EE235A">
      <w:pPr>
        <w:pStyle w:val="Heading3"/>
        <w:keepLines/>
        <w:spacing w:after="0"/>
      </w:pPr>
      <w:r w:rsidRPr="00C739A3">
        <w:t>Waterproof membrane</w:t>
      </w:r>
    </w:p>
    <w:p w14:paraId="3ED369E2" w14:textId="77777777" w:rsidR="00EE235A" w:rsidRPr="00C739A3" w:rsidRDefault="00000000" w:rsidP="00EE235A">
      <w:pPr>
        <w:spacing w:after="0"/>
        <w:rPr>
          <w:lang w:val="en-US"/>
        </w:rPr>
      </w:pPr>
      <w:r w:rsidRPr="00C739A3">
        <w:t>Measured in square metres of completed area</w:t>
      </w:r>
    </w:p>
    <w:p w14:paraId="4F91CDCE" w14:textId="77777777" w:rsidR="00EE235A" w:rsidRPr="00C739A3" w:rsidRDefault="00000000" w:rsidP="00EE235A">
      <w:pPr>
        <w:pStyle w:val="Heading3"/>
        <w:keepLines/>
        <w:spacing w:after="0"/>
      </w:pPr>
      <w:r w:rsidRPr="00C739A3">
        <w:t>Supply and Installation of precast concrete panels</w:t>
      </w:r>
    </w:p>
    <w:p w14:paraId="27913559" w14:textId="77777777" w:rsidR="00EE235A" w:rsidRPr="00C739A3" w:rsidRDefault="00000000" w:rsidP="00EE235A">
      <w:pPr>
        <w:spacing w:after="0"/>
      </w:pPr>
      <w:r w:rsidRPr="00C739A3">
        <w:t>Measured by number of units.</w:t>
      </w:r>
    </w:p>
    <w:p w14:paraId="08B86530" w14:textId="77777777" w:rsidR="00EE235A" w:rsidRPr="00C739A3" w:rsidRDefault="00000000" w:rsidP="00EE235A">
      <w:pPr>
        <w:spacing w:after="0"/>
      </w:pPr>
      <w:r w:rsidRPr="00C739A3">
        <w:t>Make allowance for:</w:t>
      </w:r>
    </w:p>
    <w:p w14:paraId="250E8B5A" w14:textId="77777777" w:rsidR="00EE235A" w:rsidRPr="00C739A3" w:rsidRDefault="00000000" w:rsidP="00EE235A">
      <w:pPr>
        <w:tabs>
          <w:tab w:val="num" w:pos="1276"/>
        </w:tabs>
        <w:spacing w:after="0"/>
        <w:ind w:left="1352" w:hanging="360"/>
      </w:pPr>
      <w:r w:rsidRPr="00C739A3">
        <w:t>manufacture,</w:t>
      </w:r>
    </w:p>
    <w:p w14:paraId="3A04B5EA" w14:textId="77777777" w:rsidR="00EE235A" w:rsidRPr="00C739A3" w:rsidRDefault="00000000" w:rsidP="00EE235A">
      <w:pPr>
        <w:tabs>
          <w:tab w:val="num" w:pos="1276"/>
        </w:tabs>
        <w:spacing w:after="0"/>
        <w:ind w:left="1352" w:hanging="360"/>
      </w:pPr>
      <w:r w:rsidRPr="00C739A3">
        <w:t xml:space="preserve">fillets, chamfers, cored holes, </w:t>
      </w:r>
      <w:proofErr w:type="spellStart"/>
      <w:r w:rsidRPr="00C739A3">
        <w:t>anti slip</w:t>
      </w:r>
      <w:proofErr w:type="spellEnd"/>
      <w:r w:rsidRPr="00C739A3">
        <w:t xml:space="preserve"> grooves and </w:t>
      </w:r>
      <w:proofErr w:type="spellStart"/>
      <w:r w:rsidRPr="00C739A3">
        <w:t>blockouts</w:t>
      </w:r>
      <w:proofErr w:type="spellEnd"/>
      <w:r w:rsidRPr="00C739A3">
        <w:t>,</w:t>
      </w:r>
    </w:p>
    <w:p w14:paraId="61C3B104" w14:textId="77777777" w:rsidR="00EE235A" w:rsidRPr="00C739A3" w:rsidRDefault="00000000" w:rsidP="00EE235A">
      <w:pPr>
        <w:tabs>
          <w:tab w:val="num" w:pos="1276"/>
        </w:tabs>
        <w:spacing w:after="0"/>
        <w:ind w:left="1352" w:hanging="360"/>
      </w:pPr>
      <w:r w:rsidRPr="00C739A3">
        <w:t>all ducts, lifting anchors, scuppers, steel fitments, water stops and any other embedded items shown on the drawings,</w:t>
      </w:r>
    </w:p>
    <w:p w14:paraId="2B6ACC95" w14:textId="77777777" w:rsidR="00EE235A" w:rsidRPr="00C739A3" w:rsidRDefault="00000000" w:rsidP="00EE235A">
      <w:pPr>
        <w:tabs>
          <w:tab w:val="num" w:pos="1276"/>
        </w:tabs>
        <w:spacing w:after="0"/>
        <w:ind w:left="1352" w:hanging="360"/>
      </w:pPr>
      <w:r w:rsidRPr="00C739A3">
        <w:t>surface finishes,</w:t>
      </w:r>
    </w:p>
    <w:p w14:paraId="3B3739B6" w14:textId="77777777" w:rsidR="00EE235A" w:rsidRPr="00C739A3" w:rsidRDefault="00000000" w:rsidP="00EE235A">
      <w:pPr>
        <w:tabs>
          <w:tab w:val="num" w:pos="1276"/>
        </w:tabs>
        <w:spacing w:after="0"/>
        <w:ind w:left="1352" w:hanging="360"/>
      </w:pPr>
      <w:r w:rsidRPr="00C739A3">
        <w:t>epoxy resins and mortars,</w:t>
      </w:r>
    </w:p>
    <w:p w14:paraId="50ADBCD4" w14:textId="77777777" w:rsidR="00EE235A" w:rsidRPr="00C739A3" w:rsidRDefault="00000000" w:rsidP="00EE235A">
      <w:pPr>
        <w:tabs>
          <w:tab w:val="num" w:pos="1276"/>
        </w:tabs>
        <w:spacing w:after="0"/>
        <w:ind w:left="1352" w:hanging="360"/>
      </w:pPr>
      <w:r w:rsidRPr="00C739A3">
        <w:t>concrete additives and curing compounds,</w:t>
      </w:r>
    </w:p>
    <w:p w14:paraId="3431F652" w14:textId="77777777" w:rsidR="00EE235A" w:rsidRPr="00C739A3" w:rsidRDefault="00000000" w:rsidP="00EE235A">
      <w:pPr>
        <w:tabs>
          <w:tab w:val="num" w:pos="1276"/>
        </w:tabs>
        <w:spacing w:after="0"/>
        <w:ind w:left="1352" w:hanging="360"/>
      </w:pPr>
      <w:r w:rsidRPr="00C739A3">
        <w:t>all labour, materials, falsework, formwork, equipment,</w:t>
      </w:r>
    </w:p>
    <w:p w14:paraId="7BC37171" w14:textId="77777777" w:rsidR="00EE235A" w:rsidRPr="00C739A3" w:rsidRDefault="00000000" w:rsidP="00EE235A">
      <w:pPr>
        <w:tabs>
          <w:tab w:val="num" w:pos="1276"/>
        </w:tabs>
        <w:spacing w:after="0"/>
        <w:ind w:left="1352" w:hanging="360"/>
      </w:pPr>
      <w:r w:rsidRPr="00C739A3">
        <w:t>all other incidental costs not covered by a separate item,</w:t>
      </w:r>
    </w:p>
    <w:p w14:paraId="13E3EB19" w14:textId="77777777" w:rsidR="00EE235A" w:rsidRDefault="00000000" w:rsidP="00EE235A">
      <w:pPr>
        <w:tabs>
          <w:tab w:val="num" w:pos="1276"/>
        </w:tabs>
        <w:spacing w:after="0"/>
        <w:ind w:left="1352" w:hanging="360"/>
      </w:pPr>
      <w:r w:rsidRPr="00C739A3">
        <w:t>reinforcement steel,</w:t>
      </w:r>
    </w:p>
    <w:p w14:paraId="29BED90D" w14:textId="77777777" w:rsidR="00EE235A" w:rsidRPr="00C739A3" w:rsidRDefault="00000000" w:rsidP="00EE235A">
      <w:pPr>
        <w:tabs>
          <w:tab w:val="num" w:pos="1276"/>
        </w:tabs>
        <w:ind w:left="1276" w:hanging="284"/>
      </w:pPr>
      <w:r w:rsidRPr="00C739A3">
        <w:t>post</w:t>
      </w:r>
      <w:r w:rsidRPr="00C739A3">
        <w:noBreakHyphen/>
        <w:t>tensioning anchorages, ducts, grout vents and other related fittings,</w:t>
      </w:r>
    </w:p>
    <w:p w14:paraId="19999FB1" w14:textId="77777777" w:rsidR="00EE235A" w:rsidRPr="00C739A3" w:rsidRDefault="00000000" w:rsidP="00EE235A">
      <w:pPr>
        <w:tabs>
          <w:tab w:val="num" w:pos="1276"/>
        </w:tabs>
        <w:ind w:left="1276" w:hanging="284"/>
      </w:pPr>
      <w:r w:rsidRPr="00C739A3">
        <w:t>investigation of lack of correlation between jacking force and tendon extension,</w:t>
      </w:r>
    </w:p>
    <w:p w14:paraId="35900638" w14:textId="77777777" w:rsidR="00EE235A" w:rsidRPr="00C739A3" w:rsidRDefault="00000000" w:rsidP="00EE235A">
      <w:pPr>
        <w:tabs>
          <w:tab w:val="num" w:pos="1276"/>
        </w:tabs>
        <w:ind w:left="1276" w:hanging="284"/>
      </w:pPr>
      <w:r w:rsidRPr="00C739A3">
        <w:t>post</w:t>
      </w:r>
      <w:r w:rsidRPr="00C739A3">
        <w:noBreakHyphen/>
        <w:t>tensioning,</w:t>
      </w:r>
    </w:p>
    <w:p w14:paraId="714B5FAB" w14:textId="77777777" w:rsidR="00EE235A" w:rsidRPr="00C739A3" w:rsidRDefault="00000000" w:rsidP="00EE235A">
      <w:pPr>
        <w:tabs>
          <w:tab w:val="num" w:pos="1276"/>
        </w:tabs>
        <w:ind w:left="1276" w:hanging="284"/>
      </w:pPr>
      <w:r w:rsidRPr="00C739A3">
        <w:t>pressure testing and grouting,</w:t>
      </w:r>
    </w:p>
    <w:p w14:paraId="73A20E57" w14:textId="77777777" w:rsidR="00EE235A" w:rsidRPr="00C739A3" w:rsidRDefault="00000000" w:rsidP="00EE235A">
      <w:pPr>
        <w:tabs>
          <w:tab w:val="num" w:pos="1276"/>
        </w:tabs>
        <w:ind w:left="1276" w:hanging="284"/>
      </w:pPr>
      <w:r w:rsidRPr="00C739A3">
        <w:t>prestressing,</w:t>
      </w:r>
    </w:p>
    <w:p w14:paraId="2B0D1D1D" w14:textId="77777777" w:rsidR="00EE235A" w:rsidRPr="00C739A3" w:rsidRDefault="00000000" w:rsidP="00EE235A">
      <w:pPr>
        <w:tabs>
          <w:tab w:val="num" w:pos="1276"/>
        </w:tabs>
        <w:spacing w:after="0"/>
        <w:ind w:left="1352" w:hanging="360"/>
      </w:pPr>
      <w:r w:rsidRPr="00C739A3">
        <w:t>placement, finishing, and curing,</w:t>
      </w:r>
    </w:p>
    <w:p w14:paraId="31229E9A" w14:textId="77777777" w:rsidR="00EE235A" w:rsidRPr="00C739A3" w:rsidRDefault="00000000" w:rsidP="00EE235A">
      <w:pPr>
        <w:tabs>
          <w:tab w:val="num" w:pos="1276"/>
        </w:tabs>
        <w:spacing w:after="0"/>
        <w:ind w:left="1352" w:hanging="360"/>
      </w:pPr>
      <w:r w:rsidRPr="00C739A3">
        <w:t>load testing of rejected members,</w:t>
      </w:r>
    </w:p>
    <w:p w14:paraId="182B5536" w14:textId="77777777" w:rsidR="00EE235A" w:rsidRPr="00C739A3" w:rsidRDefault="00000000" w:rsidP="00EE235A">
      <w:pPr>
        <w:tabs>
          <w:tab w:val="num" w:pos="1276"/>
        </w:tabs>
        <w:spacing w:after="0"/>
        <w:ind w:left="1352" w:hanging="360"/>
      </w:pPr>
      <w:r w:rsidRPr="00C739A3">
        <w:t>removal and repair of rejected surface finishes,</w:t>
      </w:r>
    </w:p>
    <w:p w14:paraId="5170B53C" w14:textId="77777777" w:rsidR="00EE235A" w:rsidRPr="00C739A3" w:rsidRDefault="00000000" w:rsidP="00EE235A">
      <w:pPr>
        <w:tabs>
          <w:tab w:val="num" w:pos="1276"/>
        </w:tabs>
        <w:spacing w:after="0"/>
        <w:ind w:left="1352" w:hanging="360"/>
      </w:pPr>
      <w:r w:rsidRPr="00C739A3">
        <w:t>removal and replacement of rejected members and concrete, and</w:t>
      </w:r>
    </w:p>
    <w:p w14:paraId="6BE5969C" w14:textId="77777777" w:rsidR="00EE235A" w:rsidRPr="00C739A3" w:rsidRDefault="00000000" w:rsidP="00EE235A">
      <w:pPr>
        <w:tabs>
          <w:tab w:val="num" w:pos="1276"/>
        </w:tabs>
        <w:spacing w:after="0"/>
        <w:ind w:left="1352" w:hanging="360"/>
      </w:pPr>
      <w:r w:rsidRPr="00C739A3">
        <w:t>handling and storage.</w:t>
      </w:r>
    </w:p>
    <w:p w14:paraId="61CFDA60" w14:textId="77777777" w:rsidR="00EE235A" w:rsidRPr="00C739A3" w:rsidRDefault="00000000" w:rsidP="00EE235A">
      <w:pPr>
        <w:spacing w:after="0"/>
      </w:pPr>
      <w:r w:rsidRPr="00C739A3">
        <w:lastRenderedPageBreak/>
        <w:t>Payment for precast members will be made when the units are approved</w:t>
      </w:r>
      <w:r>
        <w:t>, on site, in position</w:t>
      </w:r>
      <w:r w:rsidRPr="00C739A3">
        <w:t>.</w:t>
      </w:r>
    </w:p>
    <w:p w14:paraId="7DF990E1" w14:textId="77777777" w:rsidR="00EE235A" w:rsidRPr="00C739A3" w:rsidRDefault="00000000" w:rsidP="00EE235A">
      <w:pPr>
        <w:pStyle w:val="Heading3"/>
        <w:keepLines/>
        <w:spacing w:after="0"/>
      </w:pPr>
      <w:r w:rsidRPr="00C739A3">
        <w:t>Delivery of precast concrete panels</w:t>
      </w:r>
    </w:p>
    <w:p w14:paraId="6A37F92D" w14:textId="77777777" w:rsidR="00EE235A" w:rsidRPr="00C739A3" w:rsidRDefault="00000000" w:rsidP="00EE235A">
      <w:pPr>
        <w:spacing w:after="0"/>
      </w:pPr>
      <w:r w:rsidRPr="00C739A3">
        <w:t>Measured by number of units.</w:t>
      </w:r>
    </w:p>
    <w:p w14:paraId="005F33DB" w14:textId="77777777" w:rsidR="00EE235A" w:rsidRPr="00C739A3" w:rsidRDefault="00000000" w:rsidP="00EE235A">
      <w:pPr>
        <w:spacing w:after="0"/>
      </w:pPr>
      <w:r w:rsidRPr="00C739A3">
        <w:t>Payment for precast members will be made when the units are on site and undamaged or repaired as approved by the Superintendent.</w:t>
      </w:r>
    </w:p>
    <w:p w14:paraId="5F54F960" w14:textId="77777777" w:rsidR="00EE235A" w:rsidRPr="00C739A3" w:rsidRDefault="00000000" w:rsidP="00EE235A">
      <w:pPr>
        <w:spacing w:after="0"/>
      </w:pPr>
      <w:r w:rsidRPr="00C739A3">
        <w:t xml:space="preserve">Any damage to precast panels </w:t>
      </w:r>
      <w:proofErr w:type="gramStart"/>
      <w:r w:rsidRPr="00C739A3">
        <w:t>are</w:t>
      </w:r>
      <w:proofErr w:type="gramEnd"/>
      <w:r w:rsidRPr="00C739A3">
        <w:t xml:space="preserve"> the responsibility of the contractor to rectify prior to payment.</w:t>
      </w:r>
    </w:p>
    <w:p w14:paraId="59EFC725" w14:textId="77777777" w:rsidR="00EE235A" w:rsidRPr="00C739A3" w:rsidRDefault="00000000" w:rsidP="00EE235A">
      <w:pPr>
        <w:pStyle w:val="Heading3"/>
        <w:keepLines/>
        <w:spacing w:after="0"/>
      </w:pPr>
      <w:r w:rsidRPr="00C739A3">
        <w:t>Installation of precast concrete panels</w:t>
      </w:r>
    </w:p>
    <w:p w14:paraId="5EB7B48D" w14:textId="77777777" w:rsidR="00EE235A" w:rsidRPr="00C739A3" w:rsidRDefault="00000000" w:rsidP="00EE235A">
      <w:pPr>
        <w:spacing w:after="0"/>
      </w:pPr>
      <w:r w:rsidRPr="00C739A3">
        <w:t>Measured by number of units.</w:t>
      </w:r>
    </w:p>
    <w:p w14:paraId="48966475" w14:textId="77777777" w:rsidR="00EE235A" w:rsidRPr="00C739A3" w:rsidRDefault="00000000" w:rsidP="00EE235A">
      <w:pPr>
        <w:spacing w:after="0"/>
      </w:pPr>
      <w:r w:rsidRPr="00C739A3">
        <w:t>Payment for precast members will be made when the units are installed in place as per the project drawings and undamaged or repaired as approved by the Superintendent.</w:t>
      </w:r>
    </w:p>
    <w:p w14:paraId="4C98B12C" w14:textId="77777777" w:rsidR="00EE235A" w:rsidRPr="00C739A3" w:rsidRDefault="00000000" w:rsidP="00EE235A">
      <w:pPr>
        <w:pStyle w:val="Heading3"/>
        <w:keepLines/>
        <w:spacing w:after="0"/>
      </w:pPr>
      <w:r w:rsidRPr="00C739A3">
        <w:t>Stainless steel links including bolting and grouting</w:t>
      </w:r>
    </w:p>
    <w:p w14:paraId="18D1C891" w14:textId="77777777" w:rsidR="00EE235A" w:rsidRPr="00C739A3" w:rsidRDefault="00000000" w:rsidP="00EE235A">
      <w:pPr>
        <w:spacing w:after="0"/>
      </w:pPr>
      <w:r w:rsidRPr="00C739A3">
        <w:t>Measured by number</w:t>
      </w:r>
    </w:p>
    <w:p w14:paraId="43082583" w14:textId="77777777" w:rsidR="00EE235A" w:rsidRPr="00C739A3" w:rsidRDefault="00000000" w:rsidP="00EE235A">
      <w:pPr>
        <w:spacing w:after="0"/>
      </w:pPr>
      <w:r w:rsidRPr="00C739A3">
        <w:t>Include all works required as per the project drawings including link bars, bolts, tape, grouting.</w:t>
      </w:r>
    </w:p>
    <w:p w14:paraId="2A93ED54" w14:textId="77777777" w:rsidR="00EE235A" w:rsidRPr="00C739A3" w:rsidRDefault="00000000" w:rsidP="00EE235A">
      <w:pPr>
        <w:pStyle w:val="Heading3"/>
        <w:keepLines/>
        <w:spacing w:after="0"/>
      </w:pPr>
      <w:r w:rsidRPr="00C739A3">
        <w:t>Raised retroreflective pavement markers</w:t>
      </w:r>
    </w:p>
    <w:p w14:paraId="08048816" w14:textId="77777777" w:rsidR="00EE235A" w:rsidRPr="00C739A3" w:rsidRDefault="00000000" w:rsidP="00EE235A">
      <w:pPr>
        <w:rPr>
          <w:lang w:val="en-US"/>
        </w:rPr>
      </w:pPr>
      <w:r w:rsidRPr="00C739A3">
        <w:rPr>
          <w:lang w:val="en-US"/>
        </w:rPr>
        <w:t>Measured by number of each type specified.</w:t>
      </w:r>
    </w:p>
    <w:p w14:paraId="30E55BEE" w14:textId="77777777" w:rsidR="00EE235A" w:rsidRPr="00C739A3" w:rsidRDefault="00000000" w:rsidP="00EE235A">
      <w:pPr>
        <w:spacing w:after="0"/>
      </w:pPr>
      <w:r w:rsidRPr="00C739A3">
        <w:rPr>
          <w:lang w:val="en-US"/>
        </w:rPr>
        <w:t>Allow for supply, delivery, and installation. Includes preparation of pavement. Includes replacement of defective devices, and replacement of incorrectly installed devices.</w:t>
      </w:r>
    </w:p>
    <w:p w14:paraId="6A048C2E" w14:textId="77777777" w:rsidR="00EE235A" w:rsidRPr="00C739A3" w:rsidRDefault="00000000" w:rsidP="00EE235A">
      <w:pPr>
        <w:pStyle w:val="Heading3"/>
        <w:keepLines/>
        <w:spacing w:after="0"/>
      </w:pPr>
      <w:r w:rsidRPr="00C739A3">
        <w:t>Flexible concrete mattress including pins</w:t>
      </w:r>
    </w:p>
    <w:p w14:paraId="4B82AEEE" w14:textId="77777777" w:rsidR="00EE235A" w:rsidRPr="00C739A3" w:rsidRDefault="00000000" w:rsidP="00EE235A">
      <w:pPr>
        <w:spacing w:after="0"/>
      </w:pPr>
      <w:r w:rsidRPr="00C739A3">
        <w:t>Measured in square metres of completed area</w:t>
      </w:r>
    </w:p>
    <w:p w14:paraId="6F7DC1B7" w14:textId="77777777" w:rsidR="00EE235A" w:rsidRPr="00C739A3" w:rsidRDefault="00000000" w:rsidP="00EE235A">
      <w:pPr>
        <w:spacing w:after="0"/>
      </w:pPr>
      <w:r w:rsidRPr="00C739A3">
        <w:t>Include all supply and installation.</w:t>
      </w:r>
    </w:p>
    <w:p w14:paraId="467D80D7" w14:textId="77777777" w:rsidR="00EE235A" w:rsidRPr="00C739A3" w:rsidRDefault="00000000" w:rsidP="00EE235A">
      <w:pPr>
        <w:spacing w:after="0"/>
      </w:pPr>
      <w:r w:rsidRPr="00C739A3">
        <w:t>Include all requirements as per the project drawings and manufacturers recommendations</w:t>
      </w:r>
    </w:p>
    <w:p w14:paraId="57C49F95" w14:textId="77777777" w:rsidR="00EE235A" w:rsidRPr="00C739A3" w:rsidRDefault="00000000" w:rsidP="00EE235A">
      <w:pPr>
        <w:pStyle w:val="Heading3"/>
        <w:keepLines/>
        <w:spacing w:after="0"/>
      </w:pPr>
      <w:r w:rsidRPr="00C739A3">
        <w:t>Concrete edge treatment</w:t>
      </w:r>
    </w:p>
    <w:p w14:paraId="2D2AEB0D" w14:textId="77777777" w:rsidR="00EE235A" w:rsidRPr="00C739A3" w:rsidRDefault="00000000" w:rsidP="00EE235A">
      <w:pPr>
        <w:spacing w:after="0"/>
      </w:pPr>
      <w:r w:rsidRPr="00C739A3">
        <w:t>Measured in linear metres for each type.</w:t>
      </w:r>
    </w:p>
    <w:p w14:paraId="628815FB" w14:textId="77777777" w:rsidR="00EE235A" w:rsidRPr="00C739A3" w:rsidRDefault="00000000" w:rsidP="00EE235A">
      <w:pPr>
        <w:spacing w:after="0"/>
      </w:pPr>
      <w:r w:rsidRPr="00C739A3">
        <w:t>Make allowance for excavation, bedding and backfilling</w:t>
      </w:r>
    </w:p>
    <w:p w14:paraId="19C02A3C" w14:textId="77777777" w:rsidR="00EE235A" w:rsidRPr="00C739A3" w:rsidRDefault="00000000" w:rsidP="00EE235A">
      <w:pPr>
        <w:pStyle w:val="Heading3"/>
        <w:keepLines/>
        <w:spacing w:after="0"/>
      </w:pPr>
      <w:r w:rsidRPr="00C739A3">
        <w:t>Concrete footings for bollards</w:t>
      </w:r>
    </w:p>
    <w:p w14:paraId="7C20F06C" w14:textId="77777777" w:rsidR="00EE235A" w:rsidRPr="00C739A3" w:rsidRDefault="00000000" w:rsidP="00EE235A">
      <w:pPr>
        <w:spacing w:after="0"/>
      </w:pPr>
      <w:r w:rsidRPr="00C739A3">
        <w:t>Measured by number.</w:t>
      </w:r>
    </w:p>
    <w:p w14:paraId="16B45B05" w14:textId="77777777" w:rsidR="00EE235A" w:rsidRPr="00C739A3" w:rsidRDefault="00000000" w:rsidP="00EE235A">
      <w:pPr>
        <w:spacing w:after="0"/>
      </w:pPr>
      <w:r w:rsidRPr="00C739A3">
        <w:t>Make allowance for excavation, bedding and backfilling</w:t>
      </w:r>
    </w:p>
    <w:p w14:paraId="201484FE" w14:textId="77777777" w:rsidR="00EE235A" w:rsidRPr="00C739A3" w:rsidRDefault="00000000" w:rsidP="00EE235A">
      <w:pPr>
        <w:pStyle w:val="Heading3"/>
        <w:keepLines/>
        <w:spacing w:after="0"/>
      </w:pPr>
      <w:r w:rsidRPr="00C739A3">
        <w:t>Supply and install new bollards</w:t>
      </w:r>
    </w:p>
    <w:p w14:paraId="4E3EC443" w14:textId="77777777" w:rsidR="00EE235A" w:rsidRPr="00C739A3" w:rsidRDefault="00000000" w:rsidP="00EE235A">
      <w:pPr>
        <w:spacing w:after="0"/>
      </w:pPr>
      <w:r w:rsidRPr="00C739A3">
        <w:t>Measured by number.</w:t>
      </w:r>
    </w:p>
    <w:p w14:paraId="58FC1CD3" w14:textId="77777777" w:rsidR="00EE235A" w:rsidRPr="00C739A3" w:rsidRDefault="00000000" w:rsidP="00EE235A">
      <w:pPr>
        <w:spacing w:after="0"/>
      </w:pPr>
      <w:r w:rsidRPr="00C739A3">
        <w:t>Maker allowance for</w:t>
      </w:r>
    </w:p>
    <w:p w14:paraId="5AEAA65D" w14:textId="77777777" w:rsidR="00EE235A" w:rsidRPr="00C739A3" w:rsidRDefault="00000000" w:rsidP="00EE235A">
      <w:pPr>
        <w:tabs>
          <w:tab w:val="num" w:pos="1276"/>
        </w:tabs>
        <w:spacing w:after="0"/>
        <w:ind w:left="1352" w:hanging="360"/>
      </w:pPr>
      <w:r w:rsidRPr="00C739A3">
        <w:t>supply, fabrication, delivery, and installation,</w:t>
      </w:r>
    </w:p>
    <w:p w14:paraId="76FD2436" w14:textId="77777777" w:rsidR="00EE235A" w:rsidRPr="00C739A3" w:rsidRDefault="00000000" w:rsidP="00EE235A">
      <w:pPr>
        <w:tabs>
          <w:tab w:val="num" w:pos="1276"/>
        </w:tabs>
        <w:spacing w:after="0"/>
        <w:ind w:left="1352" w:hanging="360"/>
      </w:pPr>
      <w:r w:rsidRPr="00C739A3">
        <w:t>bolts, nuts, washers, fastenings and all incidentals necessary for the work,</w:t>
      </w:r>
    </w:p>
    <w:p w14:paraId="68631111" w14:textId="77777777" w:rsidR="00EE235A" w:rsidRPr="00C739A3" w:rsidRDefault="00000000" w:rsidP="00EE235A">
      <w:pPr>
        <w:tabs>
          <w:tab w:val="num" w:pos="1276"/>
        </w:tabs>
        <w:spacing w:after="0"/>
        <w:ind w:left="1352" w:hanging="360"/>
      </w:pPr>
      <w:r w:rsidRPr="00C739A3">
        <w:t>shop and field splicings,</w:t>
      </w:r>
    </w:p>
    <w:p w14:paraId="3B92B748" w14:textId="77777777" w:rsidR="00EE235A" w:rsidRPr="00C739A3" w:rsidRDefault="00000000" w:rsidP="00EE235A">
      <w:pPr>
        <w:tabs>
          <w:tab w:val="num" w:pos="1276"/>
        </w:tabs>
        <w:spacing w:after="0"/>
        <w:ind w:left="1352" w:hanging="360"/>
      </w:pPr>
      <w:r w:rsidRPr="00C739A3">
        <w:t>provision of test certificates and Certificates of Compliance,</w:t>
      </w:r>
    </w:p>
    <w:p w14:paraId="068E1389" w14:textId="77777777" w:rsidR="00EE235A" w:rsidRPr="00C739A3" w:rsidRDefault="00000000" w:rsidP="00EE235A">
      <w:pPr>
        <w:tabs>
          <w:tab w:val="num" w:pos="1276"/>
        </w:tabs>
        <w:spacing w:after="0"/>
        <w:ind w:left="1352" w:hanging="360"/>
      </w:pPr>
      <w:r w:rsidRPr="00C739A3">
        <w:t>all labour, materials tools, equipment,</w:t>
      </w:r>
    </w:p>
    <w:p w14:paraId="13902219" w14:textId="77777777" w:rsidR="00EE235A" w:rsidRPr="00C739A3" w:rsidRDefault="00000000" w:rsidP="00EE235A">
      <w:pPr>
        <w:tabs>
          <w:tab w:val="num" w:pos="1276"/>
        </w:tabs>
        <w:spacing w:after="0"/>
        <w:ind w:left="1352" w:hanging="360"/>
      </w:pPr>
      <w:r w:rsidRPr="00C739A3">
        <w:t>jigs, cleaning, protective coatings, and,</w:t>
      </w:r>
    </w:p>
    <w:p w14:paraId="1B78DCD2" w14:textId="77777777" w:rsidR="00EE235A" w:rsidRPr="00C739A3" w:rsidRDefault="00000000" w:rsidP="00EE235A">
      <w:pPr>
        <w:tabs>
          <w:tab w:val="num" w:pos="1276"/>
        </w:tabs>
        <w:spacing w:after="0"/>
        <w:ind w:left="1352" w:hanging="360"/>
      </w:pPr>
      <w:r w:rsidRPr="00C739A3">
        <w:t>inspection by the Superintendent.</w:t>
      </w:r>
    </w:p>
    <w:p w14:paraId="06BC1F90" w14:textId="77777777" w:rsidR="00EE235A" w:rsidRPr="00C739A3" w:rsidRDefault="00000000" w:rsidP="00EE235A">
      <w:pPr>
        <w:spacing w:after="0"/>
        <w:rPr>
          <w:lang w:val="en-US"/>
        </w:rPr>
      </w:pPr>
      <w:r w:rsidRPr="00C739A3">
        <w:t>Payment (if specified) will not be made until the items are approved, in place.</w:t>
      </w:r>
    </w:p>
    <w:p w14:paraId="7A137E6C" w14:textId="77777777" w:rsidR="00EE235A" w:rsidRPr="00C739A3" w:rsidRDefault="00000000" w:rsidP="00EE235A">
      <w:pPr>
        <w:pStyle w:val="Heading3"/>
        <w:keepLines/>
        <w:spacing w:after="0"/>
      </w:pPr>
      <w:r w:rsidRPr="00C739A3">
        <w:t>Coffer dams, timbering, shoring, sheeting, formwork, falsework, scaffolding</w:t>
      </w:r>
    </w:p>
    <w:p w14:paraId="58E5EE64" w14:textId="77777777" w:rsidR="00EE235A" w:rsidRPr="00C739A3" w:rsidRDefault="00000000" w:rsidP="00EE235A">
      <w:r w:rsidRPr="00C739A3">
        <w:rPr>
          <w:lang w:val="en-US"/>
        </w:rPr>
        <w:t>Not measured separately. Include in other items.</w:t>
      </w:r>
      <w:bookmarkStart w:id="1446" w:name="_Toc390823431"/>
      <w:bookmarkStart w:id="1447" w:name="_Toc391429123"/>
      <w:bookmarkStart w:id="1448" w:name="_Toc396034049"/>
      <w:bookmarkStart w:id="1449" w:name="_Toc398800232"/>
    </w:p>
    <w:p w14:paraId="07F76798" w14:textId="77777777" w:rsidR="00EE235A" w:rsidRPr="00C739A3" w:rsidRDefault="00000000" w:rsidP="00EE235A">
      <w:pPr>
        <w:pStyle w:val="Heading3"/>
        <w:keepLines/>
        <w:spacing w:after="0"/>
      </w:pPr>
      <w:r w:rsidRPr="00C739A3">
        <w:lastRenderedPageBreak/>
        <w:t>Excavation and stockpiling of sediments for access channel to basin at toe of ramp (tidal zone)</w:t>
      </w:r>
    </w:p>
    <w:p w14:paraId="394DEFF6" w14:textId="77777777" w:rsidR="00EE235A" w:rsidRPr="00C739A3" w:rsidRDefault="00000000" w:rsidP="00EE235A">
      <w:pPr>
        <w:spacing w:after="0"/>
        <w:rPr>
          <w:rFonts w:ascii="Calibri" w:hAnsi="Calibri"/>
        </w:rPr>
      </w:pPr>
      <w:r w:rsidRPr="00C739A3">
        <w:t>Measured in in-situ cubic metres.</w:t>
      </w:r>
    </w:p>
    <w:p w14:paraId="7DFB7D9D" w14:textId="77777777" w:rsidR="00EE235A" w:rsidRPr="00C739A3" w:rsidRDefault="00000000">
      <w:pPr>
        <w:pStyle w:val="ListParagraph"/>
        <w:numPr>
          <w:ilvl w:val="0"/>
          <w:numId w:val="208"/>
        </w:numPr>
        <w:spacing w:after="0"/>
      </w:pPr>
      <w:r w:rsidRPr="00C739A3">
        <w:t>Payment will be made from survey prior to commencement of excavation and survey after excavation to -2.25m RL with 1:6 batters.</w:t>
      </w:r>
    </w:p>
    <w:p w14:paraId="340EFAA7" w14:textId="77777777" w:rsidR="00EE235A" w:rsidRPr="00C739A3" w:rsidRDefault="00000000">
      <w:pPr>
        <w:pStyle w:val="ListParagraph"/>
        <w:numPr>
          <w:ilvl w:val="0"/>
          <w:numId w:val="208"/>
        </w:numPr>
        <w:spacing w:after="0"/>
      </w:pPr>
      <w:r w:rsidRPr="00C739A3">
        <w:t>No payment for over excavation.</w:t>
      </w:r>
    </w:p>
    <w:p w14:paraId="3DB2B402" w14:textId="77777777" w:rsidR="00EE235A" w:rsidRPr="00C739A3" w:rsidRDefault="00000000">
      <w:pPr>
        <w:pStyle w:val="ListParagraph"/>
        <w:numPr>
          <w:ilvl w:val="0"/>
          <w:numId w:val="208"/>
        </w:numPr>
        <w:spacing w:after="0"/>
      </w:pPr>
      <w:r w:rsidRPr="00C739A3">
        <w:t>No payment for additional excavation required due to collapse of sediments into the excavation due to tidal influences or other</w:t>
      </w:r>
      <w:r>
        <w:t xml:space="preserve"> </w:t>
      </w:r>
      <w:r w:rsidRPr="00C739A3">
        <w:t xml:space="preserve">factors. </w:t>
      </w:r>
    </w:p>
    <w:p w14:paraId="0BB07451" w14:textId="77777777" w:rsidR="00EE235A" w:rsidRPr="00C739A3" w:rsidRDefault="00000000" w:rsidP="00EE235A">
      <w:pPr>
        <w:pStyle w:val="Heading3"/>
        <w:keepLines/>
        <w:spacing w:after="0"/>
      </w:pPr>
      <w:r w:rsidRPr="00C739A3">
        <w:t>Disposal of clean fill to landfill (including approvals)</w:t>
      </w:r>
    </w:p>
    <w:p w14:paraId="0B6AF4C3" w14:textId="77777777" w:rsidR="00EE235A" w:rsidRPr="00C739A3" w:rsidRDefault="00000000" w:rsidP="00EE235A">
      <w:pPr>
        <w:spacing w:after="0"/>
      </w:pPr>
      <w:r w:rsidRPr="00C739A3">
        <w:t>Measured in in-situ cubic metres.</w:t>
      </w:r>
    </w:p>
    <w:p w14:paraId="213C8C32" w14:textId="77777777" w:rsidR="00EE235A" w:rsidRPr="00C739A3" w:rsidRDefault="00000000" w:rsidP="00EE235A">
      <w:pPr>
        <w:spacing w:after="0"/>
      </w:pPr>
      <w:r w:rsidRPr="00C739A3">
        <w:t>Include all costs of loading, transport, unloading, approvals, and disposal fees</w:t>
      </w:r>
    </w:p>
    <w:p w14:paraId="2ADB2C36" w14:textId="77777777" w:rsidR="00EE235A" w:rsidRPr="00C739A3" w:rsidRDefault="00000000" w:rsidP="00EE235A">
      <w:pPr>
        <w:pStyle w:val="Heading3"/>
        <w:keepLines/>
        <w:spacing w:after="0"/>
      </w:pPr>
      <w:r w:rsidRPr="00C739A3">
        <w:t>Additional cost if disposal to Darwin required – provisional sum</w:t>
      </w:r>
    </w:p>
    <w:p w14:paraId="353BE97C" w14:textId="77777777" w:rsidR="00EE235A" w:rsidRPr="00C739A3" w:rsidRDefault="00000000" w:rsidP="00EE235A">
      <w:pPr>
        <w:spacing w:after="0"/>
      </w:pPr>
      <w:r w:rsidRPr="00C739A3">
        <w:t>Measured in in-situ cubic metres.</w:t>
      </w:r>
    </w:p>
    <w:p w14:paraId="56791A07" w14:textId="77777777" w:rsidR="00EE235A" w:rsidRPr="00C739A3" w:rsidRDefault="00000000" w:rsidP="00EE235A">
      <w:pPr>
        <w:spacing w:after="0"/>
      </w:pPr>
      <w:r w:rsidRPr="00C739A3">
        <w:t>Provisional Sum Item only</w:t>
      </w:r>
    </w:p>
    <w:p w14:paraId="7EE87287" w14:textId="77777777" w:rsidR="00EE235A" w:rsidRPr="00C739A3" w:rsidRDefault="00000000" w:rsidP="00EE235A">
      <w:pPr>
        <w:spacing w:after="0"/>
      </w:pPr>
      <w:r w:rsidRPr="00C739A3">
        <w:t>Payment only for works approved by the Superintendent.</w:t>
      </w:r>
    </w:p>
    <w:p w14:paraId="367EAC24" w14:textId="77777777" w:rsidR="00EE235A" w:rsidRPr="00C739A3" w:rsidRDefault="00000000" w:rsidP="00EE235A">
      <w:pPr>
        <w:spacing w:after="0"/>
      </w:pPr>
      <w:r w:rsidRPr="00C739A3">
        <w:t>Allow for all loading, transport, unloading, approvals, and fees associated with the transportation and disposal to landfill in Darwin.</w:t>
      </w:r>
    </w:p>
    <w:bookmarkEnd w:id="1446"/>
    <w:bookmarkEnd w:id="1447"/>
    <w:bookmarkEnd w:id="1448"/>
    <w:bookmarkEnd w:id="1449"/>
    <w:p w14:paraId="349EA7BD" w14:textId="77777777" w:rsidR="00EE235A" w:rsidRPr="00C739A3" w:rsidRDefault="00000000" w:rsidP="00EE235A">
      <w:pPr>
        <w:pStyle w:val="Heading3"/>
        <w:keepLines/>
        <w:spacing w:after="0"/>
      </w:pPr>
      <w:r w:rsidRPr="00C739A3">
        <w:t>Excavation for foundations and footings</w:t>
      </w:r>
    </w:p>
    <w:p w14:paraId="4595BC26" w14:textId="77777777" w:rsidR="00EE235A" w:rsidRPr="00C739A3" w:rsidRDefault="00000000" w:rsidP="00EE235A">
      <w:r w:rsidRPr="00C739A3">
        <w:t>Measured as the cubic metre volume contained within the plan shape of the concrete footing, the final founding surface, and the lower of either the finished surface or the surface level at the time of excavation.</w:t>
      </w:r>
    </w:p>
    <w:p w14:paraId="1C5FEA61" w14:textId="77777777" w:rsidR="00EE235A" w:rsidRPr="00C739A3" w:rsidRDefault="00000000" w:rsidP="00EE235A">
      <w:pPr>
        <w:spacing w:after="0"/>
      </w:pPr>
      <w:r w:rsidRPr="00C739A3">
        <w:t>Make allowance for:</w:t>
      </w:r>
    </w:p>
    <w:p w14:paraId="26AF4649" w14:textId="77777777" w:rsidR="00EE235A" w:rsidRPr="00C739A3" w:rsidRDefault="00000000">
      <w:pPr>
        <w:pStyle w:val="ListParagraph"/>
        <w:numPr>
          <w:ilvl w:val="0"/>
          <w:numId w:val="206"/>
        </w:numPr>
      </w:pPr>
      <w:r w:rsidRPr="00C739A3">
        <w:t>the concrete working platform,</w:t>
      </w:r>
    </w:p>
    <w:p w14:paraId="2D281718" w14:textId="77777777" w:rsidR="00EE235A" w:rsidRPr="00C739A3" w:rsidRDefault="00000000">
      <w:pPr>
        <w:pStyle w:val="ListParagraph"/>
        <w:numPr>
          <w:ilvl w:val="0"/>
          <w:numId w:val="206"/>
        </w:numPr>
      </w:pPr>
      <w:r w:rsidRPr="00C739A3">
        <w:t>fencing,</w:t>
      </w:r>
    </w:p>
    <w:p w14:paraId="760AAC83" w14:textId="77777777" w:rsidR="00EE235A" w:rsidRPr="00C739A3" w:rsidRDefault="00000000">
      <w:pPr>
        <w:pStyle w:val="ListParagraph"/>
        <w:numPr>
          <w:ilvl w:val="0"/>
          <w:numId w:val="206"/>
        </w:numPr>
      </w:pPr>
      <w:r w:rsidRPr="00C739A3">
        <w:t>overbreak and over</w:t>
      </w:r>
      <w:r w:rsidRPr="00C739A3">
        <w:noBreakHyphen/>
        <w:t>excavation and their backfilling with concrete,</w:t>
      </w:r>
    </w:p>
    <w:p w14:paraId="128911A8" w14:textId="77777777" w:rsidR="00EE235A" w:rsidRPr="00C739A3" w:rsidRDefault="00000000">
      <w:pPr>
        <w:pStyle w:val="ListParagraph"/>
        <w:numPr>
          <w:ilvl w:val="0"/>
          <w:numId w:val="206"/>
        </w:numPr>
      </w:pPr>
      <w:r w:rsidRPr="00C739A3">
        <w:t>the various materials likely to be encountered,</w:t>
      </w:r>
    </w:p>
    <w:p w14:paraId="2F771B72" w14:textId="77777777" w:rsidR="00EE235A" w:rsidRPr="00C739A3" w:rsidRDefault="00000000">
      <w:pPr>
        <w:pStyle w:val="ListParagraph"/>
        <w:numPr>
          <w:ilvl w:val="0"/>
          <w:numId w:val="206"/>
        </w:numPr>
      </w:pPr>
      <w:r w:rsidRPr="00C739A3">
        <w:t>removal and replacement of unsuitable materials, and</w:t>
      </w:r>
    </w:p>
    <w:p w14:paraId="0764ADD9" w14:textId="77777777" w:rsidR="00EE235A" w:rsidRPr="00C739A3" w:rsidRDefault="00000000">
      <w:pPr>
        <w:pStyle w:val="ListParagraph"/>
        <w:numPr>
          <w:ilvl w:val="0"/>
          <w:numId w:val="206"/>
        </w:numPr>
      </w:pPr>
      <w:r w:rsidRPr="00C739A3">
        <w:t>backfilling with approved material.</w:t>
      </w:r>
    </w:p>
    <w:p w14:paraId="3C6E119C" w14:textId="77777777" w:rsidR="00EE235A" w:rsidRPr="00C739A3" w:rsidRDefault="00000000" w:rsidP="00EE235A">
      <w:r w:rsidRPr="00C739A3">
        <w:t>Where excavation is not a specific Schedule item, make allowance for it within the rates of other appropriate items in the Schedule.</w:t>
      </w:r>
    </w:p>
    <w:p w14:paraId="65A654DA" w14:textId="77777777" w:rsidR="00EE235A" w:rsidRPr="00C739A3" w:rsidRDefault="00000000" w:rsidP="00EE235A">
      <w:pPr>
        <w:pStyle w:val="Heading3"/>
        <w:keepLines/>
        <w:spacing w:after="0"/>
      </w:pPr>
      <w:r w:rsidRPr="00C739A3">
        <w:t>Demolition and disposal of existing boat ramp, and/or barge landing, and/or protection works</w:t>
      </w:r>
    </w:p>
    <w:p w14:paraId="39121E77" w14:textId="77777777" w:rsidR="00EE235A" w:rsidRPr="00C739A3" w:rsidRDefault="00000000" w:rsidP="00EE235A">
      <w:pPr>
        <w:spacing w:after="0"/>
      </w:pPr>
      <w:r w:rsidRPr="00C739A3">
        <w:t>Measured as an item.</w:t>
      </w:r>
    </w:p>
    <w:p w14:paraId="07278AF5" w14:textId="77777777" w:rsidR="00EE235A" w:rsidRPr="00C739A3" w:rsidRDefault="00000000" w:rsidP="00EE235A">
      <w:pPr>
        <w:spacing w:after="0"/>
      </w:pPr>
      <w:r w:rsidRPr="00C739A3">
        <w:t>Include demolition of existing boat ramp and/or barge landing, associated concrete, existing protection works, other obstacles, and other items specified, or shown on drawings, as items to be demolished.</w:t>
      </w:r>
    </w:p>
    <w:p w14:paraId="130A96AC" w14:textId="77777777" w:rsidR="00EE235A" w:rsidRPr="00C739A3" w:rsidRDefault="00000000" w:rsidP="00EE235A">
      <w:pPr>
        <w:spacing w:after="0"/>
      </w:pPr>
      <w:r w:rsidRPr="00C739A3">
        <w:t>Allow for stripping and crushing concrete if disposing at landfill.</w:t>
      </w:r>
    </w:p>
    <w:p w14:paraId="18430AC5" w14:textId="77777777" w:rsidR="00EE235A" w:rsidRPr="00C739A3" w:rsidRDefault="00000000" w:rsidP="00EE235A">
      <w:r w:rsidRPr="00C739A3">
        <w:t>All approvals and fees associated with disposal are the responsibility of the contractor.</w:t>
      </w:r>
    </w:p>
    <w:p w14:paraId="5F00E994" w14:textId="77777777" w:rsidR="00EE235A" w:rsidRPr="00C739A3" w:rsidRDefault="00000000" w:rsidP="00EE235A">
      <w:r w:rsidRPr="00C739A3">
        <w:t>Allow for loading, transport, and unloading.</w:t>
      </w:r>
    </w:p>
    <w:p w14:paraId="410DAD94" w14:textId="77777777" w:rsidR="00EE235A" w:rsidRPr="00C739A3" w:rsidRDefault="00000000" w:rsidP="00EE235A">
      <w:pPr>
        <w:pStyle w:val="Heading3"/>
        <w:keepLines/>
        <w:spacing w:after="0"/>
      </w:pPr>
      <w:r w:rsidRPr="00C739A3">
        <w:t xml:space="preserve">Demolition and disposal of other existing structures </w:t>
      </w:r>
    </w:p>
    <w:p w14:paraId="44C8E64D" w14:textId="77777777" w:rsidR="00EE235A" w:rsidRPr="00C739A3" w:rsidRDefault="00000000" w:rsidP="00EE235A">
      <w:r w:rsidRPr="00C739A3">
        <w:t>Measured as an item for each structure.</w:t>
      </w:r>
    </w:p>
    <w:p w14:paraId="6A37E226" w14:textId="77777777" w:rsidR="00EE235A" w:rsidRPr="00C739A3" w:rsidRDefault="00000000" w:rsidP="00EE235A">
      <w:r w:rsidRPr="00C739A3">
        <w:t>Include all costs to remove the structures and services to, or associated with the structures, or those within the site of the works and specified and/or as shown on the drawings to be demolished. Allow for loading, transport, unloading, and disposal of the demolished structures, services, and materials. Allow for all costs and fees.</w:t>
      </w:r>
    </w:p>
    <w:p w14:paraId="7CEBC543" w14:textId="77777777" w:rsidR="00EE235A" w:rsidRPr="00C739A3" w:rsidRDefault="00000000" w:rsidP="00EE235A">
      <w:r w:rsidRPr="00C739A3">
        <w:t>Make allowance for backfilling.</w:t>
      </w:r>
    </w:p>
    <w:p w14:paraId="7BFB8609" w14:textId="77777777" w:rsidR="00EE235A" w:rsidRPr="00C739A3" w:rsidRDefault="00000000" w:rsidP="00EE235A">
      <w:r w:rsidRPr="00C739A3">
        <w:lastRenderedPageBreak/>
        <w:t>Payment will be made on demolition and removal.</w:t>
      </w:r>
    </w:p>
    <w:p w14:paraId="7B51FA48" w14:textId="77777777" w:rsidR="00EE235A" w:rsidRPr="00C739A3" w:rsidRDefault="00000000" w:rsidP="00EE235A">
      <w:pPr>
        <w:pStyle w:val="Heading3"/>
        <w:keepLines/>
        <w:spacing w:after="0"/>
      </w:pPr>
      <w:r w:rsidRPr="00C739A3">
        <w:t xml:space="preserve">Earthworks in </w:t>
      </w:r>
      <w:r>
        <w:t>c</w:t>
      </w:r>
      <w:r w:rsidRPr="00C739A3">
        <w:t>ut</w:t>
      </w:r>
    </w:p>
    <w:p w14:paraId="12FB9578" w14:textId="77777777" w:rsidR="00EE235A" w:rsidRPr="00C739A3" w:rsidRDefault="00000000" w:rsidP="00EE235A">
      <w:pPr>
        <w:spacing w:after="0"/>
      </w:pPr>
      <w:r w:rsidRPr="00C739A3">
        <w:t>Measured in in-situ cubic metres.</w:t>
      </w:r>
    </w:p>
    <w:p w14:paraId="58A1D311" w14:textId="77777777" w:rsidR="00EE235A" w:rsidRPr="00C739A3" w:rsidRDefault="00000000" w:rsidP="00EE235A">
      <w:pPr>
        <w:spacing w:after="0"/>
      </w:pPr>
      <w:r w:rsidRPr="00C739A3">
        <w:t>Include protection of existing structures and services which are to be retained.</w:t>
      </w:r>
    </w:p>
    <w:p w14:paraId="532B0F09" w14:textId="77777777" w:rsidR="00EE235A" w:rsidRPr="00C739A3" w:rsidRDefault="00000000" w:rsidP="00EE235A">
      <w:pPr>
        <w:spacing w:after="0"/>
      </w:pPr>
      <w:r w:rsidRPr="00C739A3">
        <w:t>The excavation for the anchor beam is measured as the cubic metre volume contained within the plan shape of the concrete footing, the final founding surface, and the lower of either the finished surface or the surface level at the time of excavation.</w:t>
      </w:r>
    </w:p>
    <w:p w14:paraId="35ECC0A2" w14:textId="77777777" w:rsidR="00EE235A" w:rsidRPr="00C739A3" w:rsidRDefault="00000000" w:rsidP="00EE235A">
      <w:pPr>
        <w:spacing w:after="0"/>
      </w:pPr>
      <w:r w:rsidRPr="00C739A3">
        <w:t>Make allowance for:</w:t>
      </w:r>
    </w:p>
    <w:p w14:paraId="56A6E410" w14:textId="77777777" w:rsidR="00EE235A" w:rsidRPr="00C739A3" w:rsidRDefault="00000000" w:rsidP="00EE235A">
      <w:pPr>
        <w:tabs>
          <w:tab w:val="num" w:pos="1276"/>
        </w:tabs>
        <w:spacing w:after="0"/>
        <w:ind w:left="1352" w:hanging="360"/>
      </w:pPr>
      <w:r w:rsidRPr="00C739A3">
        <w:t>fencing,</w:t>
      </w:r>
    </w:p>
    <w:p w14:paraId="5B881227" w14:textId="77777777" w:rsidR="00EE235A" w:rsidRPr="00C739A3" w:rsidRDefault="00000000" w:rsidP="00EE235A">
      <w:pPr>
        <w:tabs>
          <w:tab w:val="num" w:pos="1276"/>
        </w:tabs>
        <w:spacing w:after="0"/>
        <w:ind w:left="1352" w:hanging="360"/>
      </w:pPr>
      <w:r w:rsidRPr="00C739A3">
        <w:t>overbreak and over</w:t>
      </w:r>
      <w:r w:rsidRPr="00C739A3">
        <w:noBreakHyphen/>
        <w:t>excavation and their backfilling with concrete,</w:t>
      </w:r>
    </w:p>
    <w:p w14:paraId="0E2D41EE" w14:textId="77777777" w:rsidR="00EE235A" w:rsidRPr="00C739A3" w:rsidRDefault="00000000" w:rsidP="00EE235A">
      <w:pPr>
        <w:tabs>
          <w:tab w:val="num" w:pos="1276"/>
        </w:tabs>
        <w:spacing w:after="0"/>
        <w:ind w:left="1352" w:hanging="360"/>
      </w:pPr>
      <w:r w:rsidRPr="00C739A3">
        <w:t>the various materials likely to be encountered,</w:t>
      </w:r>
    </w:p>
    <w:p w14:paraId="7947002E" w14:textId="77777777" w:rsidR="00EE235A" w:rsidRPr="00C739A3" w:rsidRDefault="00000000" w:rsidP="00EE235A">
      <w:pPr>
        <w:tabs>
          <w:tab w:val="num" w:pos="1276"/>
        </w:tabs>
        <w:spacing w:after="0"/>
        <w:ind w:left="1352" w:hanging="360"/>
        <w:rPr>
          <w:lang w:val="en-US"/>
        </w:rPr>
      </w:pPr>
      <w:r w:rsidRPr="00C739A3">
        <w:t>backfilling with approved material.</w:t>
      </w:r>
    </w:p>
    <w:p w14:paraId="33DED1CF" w14:textId="77777777" w:rsidR="00EE235A" w:rsidRPr="00C739A3" w:rsidRDefault="00000000" w:rsidP="00EE235A">
      <w:pPr>
        <w:pStyle w:val="Heading3"/>
        <w:keepLines/>
        <w:spacing w:after="0"/>
      </w:pPr>
      <w:r w:rsidRPr="00C739A3">
        <w:t>Fill for foundations</w:t>
      </w:r>
    </w:p>
    <w:p w14:paraId="0623B7A9" w14:textId="77777777" w:rsidR="00EE235A" w:rsidRDefault="00000000" w:rsidP="00EE235A">
      <w:r w:rsidRPr="00C739A3">
        <w:t>Measured as the cubic metre volume contained within the plan shape of the concrete footing, the final founding surface, and the lower of either the finished surface or the surface level at the time of excavation. Make allowance for .02 thick waterproof polythene membranes</w:t>
      </w:r>
    </w:p>
    <w:p w14:paraId="2349907C" w14:textId="77777777" w:rsidR="00EE235A" w:rsidRPr="00C739A3" w:rsidRDefault="00000000" w:rsidP="00EE235A">
      <w:pPr>
        <w:pStyle w:val="Heading3"/>
        <w:keepLines/>
        <w:spacing w:after="0"/>
      </w:pPr>
      <w:r w:rsidRPr="00C739A3">
        <w:t xml:space="preserve">Core </w:t>
      </w:r>
      <w:r>
        <w:t>f</w:t>
      </w:r>
      <w:r w:rsidRPr="00C739A3">
        <w:t>ill</w:t>
      </w:r>
    </w:p>
    <w:p w14:paraId="5838A077" w14:textId="77777777" w:rsidR="00EE235A" w:rsidRPr="00C739A3" w:rsidRDefault="00000000" w:rsidP="00EE235A">
      <w:r w:rsidRPr="00C739A3">
        <w:t>Measured as the cubic metre volume contained within the plan shape of the concrete footing, the final founding surface, and the lower of either the finished surface or the surface level at the time of excavation.</w:t>
      </w:r>
    </w:p>
    <w:p w14:paraId="0F70D0A5" w14:textId="77777777" w:rsidR="00EE235A" w:rsidRDefault="00000000" w:rsidP="00EE235A">
      <w:pPr>
        <w:rPr>
          <w:lang w:val="en-US"/>
        </w:rPr>
      </w:pPr>
      <w:r w:rsidRPr="00C739A3">
        <w:t>Make allowance for .02 thick waterproof polythene membranes.</w:t>
      </w:r>
    </w:p>
    <w:p w14:paraId="7601147E" w14:textId="77777777" w:rsidR="00EE235A" w:rsidRPr="00570A02" w:rsidRDefault="00000000" w:rsidP="00EE235A">
      <w:pPr>
        <w:pStyle w:val="Heading3"/>
        <w:keepLines/>
        <w:spacing w:after="0"/>
      </w:pPr>
      <w:r w:rsidRPr="00CF077E">
        <w:t xml:space="preserve">Unsuitable </w:t>
      </w:r>
      <w:r>
        <w:t>m</w:t>
      </w:r>
      <w:r w:rsidRPr="00CF077E">
        <w:t>aterial</w:t>
      </w:r>
    </w:p>
    <w:p w14:paraId="227C1BB6" w14:textId="77777777" w:rsidR="00EE235A" w:rsidRPr="00986089" w:rsidRDefault="00000000" w:rsidP="00EE235A">
      <w:pPr>
        <w:spacing w:after="0"/>
        <w:rPr>
          <w:lang w:val="en-US"/>
        </w:rPr>
      </w:pPr>
      <w:r w:rsidRPr="00986089">
        <w:rPr>
          <w:lang w:val="en-US"/>
        </w:rPr>
        <w:t>Measured in in-situ cubic metres.</w:t>
      </w:r>
    </w:p>
    <w:p w14:paraId="0E3FEB5D" w14:textId="77777777" w:rsidR="00EE235A" w:rsidRPr="00986089" w:rsidRDefault="00000000" w:rsidP="00EE235A">
      <w:pPr>
        <w:spacing w:after="0"/>
        <w:rPr>
          <w:lang w:val="en-US"/>
        </w:rPr>
      </w:pPr>
      <w:r w:rsidRPr="00986089">
        <w:rPr>
          <w:lang w:val="en-US"/>
        </w:rPr>
        <w:t>Unsuitable material below the design excavated surface to be removed before constructing foundations and replaced with crushed rock core fill.</w:t>
      </w:r>
    </w:p>
    <w:p w14:paraId="453504E2" w14:textId="77777777" w:rsidR="00EE235A" w:rsidRPr="00FE6175" w:rsidRDefault="00000000" w:rsidP="00EE235A">
      <w:pPr>
        <w:spacing w:after="0"/>
      </w:pPr>
      <w:r w:rsidRPr="00986089">
        <w:rPr>
          <w:lang w:val="en-US"/>
        </w:rPr>
        <w:t xml:space="preserve">Obtain directions from the Superintendent before </w:t>
      </w:r>
      <w:proofErr w:type="gramStart"/>
      <w:r w:rsidRPr="00986089">
        <w:rPr>
          <w:lang w:val="en-US"/>
        </w:rPr>
        <w:t>works commence</w:t>
      </w:r>
      <w:proofErr w:type="gramEnd"/>
      <w:r w:rsidRPr="00986089">
        <w:rPr>
          <w:lang w:val="en-US"/>
        </w:rPr>
        <w:t>.</w:t>
      </w:r>
    </w:p>
    <w:p w14:paraId="1E09317D" w14:textId="77777777" w:rsidR="00EE235A" w:rsidRPr="005457F8" w:rsidRDefault="00000000" w:rsidP="00EE235A">
      <w:pPr>
        <w:pStyle w:val="Heading3"/>
        <w:keepLines/>
        <w:spacing w:after="0"/>
      </w:pPr>
      <w:r w:rsidRPr="005457F8">
        <w:t>Treatment</w:t>
      </w:r>
      <w:r>
        <w:t xml:space="preserve"> of acid sulphate soils</w:t>
      </w:r>
    </w:p>
    <w:p w14:paraId="61BC44A7" w14:textId="77777777" w:rsidR="00EE235A" w:rsidRDefault="00000000" w:rsidP="00EE235A">
      <w:pPr>
        <w:spacing w:after="0"/>
        <w:rPr>
          <w:lang w:val="en-US"/>
        </w:rPr>
      </w:pPr>
      <w:r>
        <w:rPr>
          <w:lang w:val="en-US"/>
        </w:rPr>
        <w:t>Plan - Measured as an item.</w:t>
      </w:r>
    </w:p>
    <w:p w14:paraId="0EA29602" w14:textId="77777777" w:rsidR="00EE235A" w:rsidRPr="00137D56" w:rsidRDefault="00000000" w:rsidP="00EE235A">
      <w:pPr>
        <w:spacing w:after="0"/>
        <w:rPr>
          <w:lang w:val="en-US"/>
        </w:rPr>
      </w:pPr>
      <w:r>
        <w:rPr>
          <w:lang w:val="en-US"/>
        </w:rPr>
        <w:t>Trea</w:t>
      </w:r>
      <w:r w:rsidRPr="00137D56">
        <w:rPr>
          <w:lang w:val="en-US"/>
        </w:rPr>
        <w:t xml:space="preserve">tment – </w:t>
      </w:r>
      <w:r w:rsidRPr="00986089">
        <w:rPr>
          <w:lang w:val="en-US"/>
        </w:rPr>
        <w:t>Measured</w:t>
      </w:r>
      <w:r w:rsidRPr="00137D56">
        <w:rPr>
          <w:lang w:val="en-US"/>
        </w:rPr>
        <w:t xml:space="preserve"> in in-situ cubic metres.</w:t>
      </w:r>
    </w:p>
    <w:p w14:paraId="0E618E51" w14:textId="77777777" w:rsidR="00EE235A" w:rsidRPr="00FE6175" w:rsidRDefault="00000000" w:rsidP="00EE235A">
      <w:pPr>
        <w:spacing w:after="0"/>
        <w:rPr>
          <w:lang w:val="en-US"/>
        </w:rPr>
      </w:pPr>
      <w:r w:rsidRPr="00986089">
        <w:rPr>
          <w:lang w:val="en-US"/>
        </w:rPr>
        <w:t>If acid sulfate soils are confirmed, the contractor must develop an Acid Sulfate Soils Management Plan and submit to the Superintendent for review. Treat the acid sulfate soils as per the plan. The plan is to be developed, implemented, and monitored by a suitably qualified independent organization.</w:t>
      </w:r>
    </w:p>
    <w:p w14:paraId="4F9D66C2" w14:textId="77777777" w:rsidR="00EE235A" w:rsidRPr="00C739A3" w:rsidRDefault="00000000" w:rsidP="00EE235A">
      <w:pPr>
        <w:pStyle w:val="Heading3"/>
        <w:keepLines/>
        <w:spacing w:after="0"/>
      </w:pPr>
      <w:r w:rsidRPr="00C739A3">
        <w:t>Temporary bunding</w:t>
      </w:r>
      <w:r>
        <w:t xml:space="preserve"> to acid sulphate soil areas</w:t>
      </w:r>
    </w:p>
    <w:p w14:paraId="647BF631" w14:textId="77777777" w:rsidR="00EE235A" w:rsidRPr="00C739A3" w:rsidRDefault="00000000" w:rsidP="00EE235A">
      <w:pPr>
        <w:spacing w:after="0"/>
        <w:rPr>
          <w:lang w:val="en-US"/>
        </w:rPr>
      </w:pPr>
      <w:r w:rsidRPr="00C739A3">
        <w:rPr>
          <w:lang w:val="en-US"/>
        </w:rPr>
        <w:t>Not measured separately. Include in other items.</w:t>
      </w:r>
    </w:p>
    <w:p w14:paraId="02A0AE37" w14:textId="77777777" w:rsidR="00EE235A" w:rsidRPr="00C739A3" w:rsidRDefault="00000000" w:rsidP="00EE235A">
      <w:pPr>
        <w:pStyle w:val="Heading3"/>
        <w:keepLines/>
        <w:spacing w:after="0"/>
      </w:pPr>
      <w:r w:rsidRPr="00C739A3">
        <w:t>Access channel final profiles</w:t>
      </w:r>
    </w:p>
    <w:p w14:paraId="6948237C" w14:textId="77777777" w:rsidR="00EE235A" w:rsidRDefault="00000000" w:rsidP="00EE235A">
      <w:pPr>
        <w:spacing w:after="0"/>
        <w:rPr>
          <w:lang w:val="en-US"/>
        </w:rPr>
      </w:pPr>
      <w:r w:rsidRPr="00C739A3">
        <w:rPr>
          <w:lang w:val="en-US"/>
        </w:rPr>
        <w:t>Not measured separately. Include in other items.</w:t>
      </w:r>
    </w:p>
    <w:p w14:paraId="0F862C09" w14:textId="77777777" w:rsidR="00EE235A" w:rsidRPr="00066375" w:rsidRDefault="00000000" w:rsidP="00EE235A">
      <w:pPr>
        <w:pStyle w:val="Heading3"/>
        <w:keepLines/>
        <w:spacing w:after="0"/>
      </w:pPr>
      <w:r>
        <w:t>E</w:t>
      </w:r>
      <w:r w:rsidRPr="00066375">
        <w:t xml:space="preserve">xcavation and </w:t>
      </w:r>
      <w:r>
        <w:t>r</w:t>
      </w:r>
      <w:r w:rsidRPr="00066375">
        <w:t>e-</w:t>
      </w:r>
      <w:r>
        <w:t>p</w:t>
      </w:r>
      <w:r w:rsidRPr="00066375">
        <w:t xml:space="preserve">rofiling of </w:t>
      </w:r>
      <w:r>
        <w:t>difficult</w:t>
      </w:r>
      <w:r w:rsidRPr="00066375">
        <w:t xml:space="preserve"> </w:t>
      </w:r>
      <w:r>
        <w:t>m</w:t>
      </w:r>
      <w:r w:rsidRPr="00066375">
        <w:t>aterial</w:t>
      </w:r>
    </w:p>
    <w:p w14:paraId="29541389" w14:textId="77777777" w:rsidR="00EE235A" w:rsidRPr="00986089" w:rsidRDefault="00000000" w:rsidP="00EE235A">
      <w:pPr>
        <w:spacing w:after="0"/>
        <w:rPr>
          <w:lang w:val="en-US"/>
        </w:rPr>
      </w:pPr>
      <w:r w:rsidRPr="00986089">
        <w:rPr>
          <w:lang w:val="en-US"/>
        </w:rPr>
        <w:t>Measured in in-situ cubic metres.</w:t>
      </w:r>
    </w:p>
    <w:p w14:paraId="197E4670" w14:textId="77777777" w:rsidR="00EE235A" w:rsidRPr="00137D56" w:rsidRDefault="00000000" w:rsidP="00EE235A">
      <w:pPr>
        <w:spacing w:after="0"/>
        <w:rPr>
          <w:lang w:val="en-US"/>
        </w:rPr>
      </w:pPr>
      <w:r w:rsidRPr="00986089">
        <w:rPr>
          <w:lang w:val="en-US"/>
        </w:rPr>
        <w:t>Should re-</w:t>
      </w:r>
      <w:proofErr w:type="gramStart"/>
      <w:r w:rsidRPr="00986089">
        <w:rPr>
          <w:lang w:val="en-US"/>
        </w:rPr>
        <w:t>profiling of</w:t>
      </w:r>
      <w:proofErr w:type="gramEnd"/>
      <w:r w:rsidRPr="00986089">
        <w:rPr>
          <w:lang w:val="en-US"/>
        </w:rPr>
        <w:t xml:space="preserve"> material which is difficult to excavate (too cohesive, cemented etc.) be encountered, the Contractor </w:t>
      </w:r>
      <w:proofErr w:type="gramStart"/>
      <w:r w:rsidRPr="00986089">
        <w:rPr>
          <w:lang w:val="en-US"/>
        </w:rPr>
        <w:t>to employ</w:t>
      </w:r>
      <w:proofErr w:type="gramEnd"/>
      <w:r w:rsidRPr="00986089">
        <w:rPr>
          <w:lang w:val="en-US"/>
        </w:rPr>
        <w:t xml:space="preserve"> a different technique of removing the material which is to be approved by the Superintendent.</w:t>
      </w:r>
    </w:p>
    <w:p w14:paraId="1C60FE19" w14:textId="77777777" w:rsidR="00EE235A" w:rsidRPr="00C739A3" w:rsidRDefault="00000000" w:rsidP="00EE235A">
      <w:pPr>
        <w:pStyle w:val="Heading3"/>
        <w:keepLines/>
        <w:spacing w:after="0"/>
      </w:pPr>
      <w:r w:rsidRPr="00137D56">
        <w:t xml:space="preserve">Crushed </w:t>
      </w:r>
      <w:r>
        <w:t>r</w:t>
      </w:r>
      <w:r w:rsidRPr="00137D56">
        <w:t>ock - 75 mm -</w:t>
      </w:r>
      <w:r>
        <w:t xml:space="preserve"> under slabs</w:t>
      </w:r>
    </w:p>
    <w:p w14:paraId="5000BC87" w14:textId="77777777" w:rsidR="00EE235A" w:rsidRPr="00C739A3" w:rsidRDefault="00000000" w:rsidP="00EE235A">
      <w:pPr>
        <w:rPr>
          <w:lang w:val="en-US"/>
        </w:rPr>
      </w:pPr>
      <w:r w:rsidRPr="00C739A3">
        <w:rPr>
          <w:lang w:val="en-US"/>
        </w:rPr>
        <w:t>Measured in in-situ compacted cubic metres.</w:t>
      </w:r>
    </w:p>
    <w:p w14:paraId="474D70C4" w14:textId="77777777" w:rsidR="00EE235A" w:rsidRPr="00C739A3" w:rsidRDefault="00000000" w:rsidP="00EE235A">
      <w:pPr>
        <w:rPr>
          <w:lang w:val="en-US"/>
        </w:rPr>
      </w:pPr>
      <w:r w:rsidRPr="00C739A3">
        <w:rPr>
          <w:lang w:val="en-US"/>
        </w:rPr>
        <w:t xml:space="preserve">Allow for supply, delivery, </w:t>
      </w:r>
      <w:r>
        <w:rPr>
          <w:lang w:val="en-US"/>
        </w:rPr>
        <w:t xml:space="preserve">placement, </w:t>
      </w:r>
      <w:r w:rsidRPr="00C739A3">
        <w:rPr>
          <w:lang w:val="en-US"/>
        </w:rPr>
        <w:t>and compaction.</w:t>
      </w:r>
    </w:p>
    <w:p w14:paraId="00EBF45C" w14:textId="77777777" w:rsidR="00EE235A" w:rsidRPr="00C739A3" w:rsidRDefault="00000000" w:rsidP="00EE235A">
      <w:pPr>
        <w:pStyle w:val="Heading3"/>
        <w:keepLines/>
        <w:spacing w:after="0"/>
      </w:pPr>
      <w:r w:rsidRPr="00C739A3">
        <w:lastRenderedPageBreak/>
        <w:t xml:space="preserve">Gravel </w:t>
      </w:r>
      <w:r>
        <w:t>b</w:t>
      </w:r>
      <w:r w:rsidRPr="00C739A3">
        <w:t>linding - 10 mm</w:t>
      </w:r>
    </w:p>
    <w:p w14:paraId="770A2923" w14:textId="77777777" w:rsidR="00EE235A" w:rsidRPr="00C739A3" w:rsidRDefault="00000000" w:rsidP="00EE235A">
      <w:pPr>
        <w:rPr>
          <w:lang w:val="en-US"/>
        </w:rPr>
      </w:pPr>
      <w:r w:rsidRPr="00C739A3">
        <w:rPr>
          <w:lang w:val="en-US"/>
        </w:rPr>
        <w:t>Measured in in-situ compacted cubic metres.</w:t>
      </w:r>
    </w:p>
    <w:p w14:paraId="5BD91B00" w14:textId="77777777" w:rsidR="00EE235A" w:rsidRDefault="00000000" w:rsidP="00EE235A">
      <w:pPr>
        <w:spacing w:after="0"/>
        <w:rPr>
          <w:lang w:val="en-US"/>
        </w:rPr>
      </w:pPr>
      <w:r w:rsidRPr="00C739A3">
        <w:rPr>
          <w:lang w:val="en-US"/>
        </w:rPr>
        <w:t xml:space="preserve">Allow for supply, delivery, </w:t>
      </w:r>
      <w:r>
        <w:rPr>
          <w:lang w:val="en-US"/>
        </w:rPr>
        <w:t xml:space="preserve">placement, </w:t>
      </w:r>
      <w:r w:rsidRPr="00C739A3">
        <w:rPr>
          <w:lang w:val="en-US"/>
        </w:rPr>
        <w:t>and compaction</w:t>
      </w:r>
    </w:p>
    <w:p w14:paraId="32EDBAF9" w14:textId="77777777" w:rsidR="00EE235A" w:rsidRPr="00C739A3" w:rsidRDefault="00000000" w:rsidP="00EE235A">
      <w:pPr>
        <w:pStyle w:val="Heading3"/>
        <w:keepLines/>
        <w:spacing w:after="0"/>
      </w:pPr>
      <w:r w:rsidRPr="00C739A3">
        <w:t xml:space="preserve">Shoulders and shoulder batters – cast </w:t>
      </w:r>
      <w:proofErr w:type="spellStart"/>
      <w:r w:rsidRPr="00C739A3">
        <w:t>insitu</w:t>
      </w:r>
      <w:proofErr w:type="spellEnd"/>
      <w:r w:rsidRPr="00C739A3">
        <w:t xml:space="preserve"> concrete</w:t>
      </w:r>
    </w:p>
    <w:p w14:paraId="652AB27A" w14:textId="77777777" w:rsidR="00EE235A" w:rsidRPr="00C739A3" w:rsidRDefault="00000000" w:rsidP="00EE235A">
      <w:r w:rsidRPr="00C739A3">
        <w:t>Measured in square metres of the face area.</w:t>
      </w:r>
    </w:p>
    <w:p w14:paraId="320DF239" w14:textId="77777777" w:rsidR="00EE235A" w:rsidRPr="00C739A3" w:rsidRDefault="00000000" w:rsidP="00EE235A">
      <w:r w:rsidRPr="00C739A3">
        <w:t>Make allowance for weep holes.</w:t>
      </w:r>
    </w:p>
    <w:p w14:paraId="5C1250DE" w14:textId="77777777" w:rsidR="00EE235A" w:rsidRPr="00C739A3" w:rsidRDefault="00000000" w:rsidP="00EE235A">
      <w:pPr>
        <w:rPr>
          <w:lang w:val="en-US"/>
        </w:rPr>
      </w:pPr>
      <w:r w:rsidRPr="00C739A3">
        <w:t>Make allowance for toes (nib walls) and reinforcement.</w:t>
      </w:r>
    </w:p>
    <w:p w14:paraId="45B53E86" w14:textId="77777777" w:rsidR="00EE235A" w:rsidRPr="00C739A3" w:rsidRDefault="00000000" w:rsidP="00EE235A">
      <w:pPr>
        <w:pStyle w:val="Heading3"/>
        <w:keepLines/>
        <w:spacing w:after="0"/>
      </w:pPr>
      <w:r w:rsidRPr="00C739A3">
        <w:t>Shoulders and shoulder batters – fully grouted stone pitched</w:t>
      </w:r>
    </w:p>
    <w:p w14:paraId="552C6768" w14:textId="77777777" w:rsidR="00EE235A" w:rsidRPr="00C739A3" w:rsidRDefault="00000000" w:rsidP="00EE235A">
      <w:r w:rsidRPr="00C739A3">
        <w:t>Measured in square metres of the face area.</w:t>
      </w:r>
    </w:p>
    <w:p w14:paraId="2387DA9F" w14:textId="77777777" w:rsidR="00EE235A" w:rsidRPr="00C739A3" w:rsidRDefault="00000000" w:rsidP="00EE235A">
      <w:r w:rsidRPr="00C739A3">
        <w:t>Make allowance for weep holes.</w:t>
      </w:r>
    </w:p>
    <w:p w14:paraId="2DDAD76F" w14:textId="77777777" w:rsidR="00EE235A" w:rsidRPr="00C739A3" w:rsidRDefault="00000000" w:rsidP="00EE235A">
      <w:pPr>
        <w:rPr>
          <w:lang w:val="en-US"/>
        </w:rPr>
      </w:pPr>
      <w:r w:rsidRPr="00C739A3">
        <w:t>Allow for supply, delivery, installation, and replacement of non-conforming materials.</w:t>
      </w:r>
    </w:p>
    <w:p w14:paraId="3F8796B7" w14:textId="77777777" w:rsidR="00EE235A" w:rsidRPr="00C739A3" w:rsidRDefault="00000000" w:rsidP="00EE235A">
      <w:pPr>
        <w:pStyle w:val="Heading3"/>
        <w:keepLines/>
        <w:spacing w:after="0"/>
      </w:pPr>
      <w:r w:rsidRPr="00C739A3">
        <w:t>Shoulders and shoulder batters - stone pitched</w:t>
      </w:r>
    </w:p>
    <w:p w14:paraId="4FADB8B4" w14:textId="77777777" w:rsidR="00EE235A" w:rsidRPr="00C739A3" w:rsidRDefault="00000000" w:rsidP="00EE235A">
      <w:r w:rsidRPr="00C739A3">
        <w:t>Measured in square metres of the face area.</w:t>
      </w:r>
    </w:p>
    <w:p w14:paraId="5693C381" w14:textId="77777777" w:rsidR="00EE235A" w:rsidRPr="00C739A3" w:rsidRDefault="00000000" w:rsidP="00EE235A">
      <w:pPr>
        <w:rPr>
          <w:lang w:val="en-US"/>
        </w:rPr>
      </w:pPr>
      <w:r w:rsidRPr="00C739A3">
        <w:t>Allow for supply, delivery, installation, and replacement of non-conforming materials.</w:t>
      </w:r>
    </w:p>
    <w:p w14:paraId="7DC01E33" w14:textId="77777777" w:rsidR="00EE235A" w:rsidRPr="00C739A3" w:rsidRDefault="00000000" w:rsidP="00EE235A">
      <w:pPr>
        <w:pStyle w:val="Heading3"/>
        <w:keepLines/>
        <w:spacing w:after="0"/>
      </w:pPr>
      <w:r w:rsidRPr="00C739A3">
        <w:t xml:space="preserve">Rock </w:t>
      </w:r>
      <w:proofErr w:type="spellStart"/>
      <w:r>
        <w:t>a</w:t>
      </w:r>
      <w:r w:rsidRPr="00C739A3">
        <w:t>rmour</w:t>
      </w:r>
      <w:proofErr w:type="spellEnd"/>
    </w:p>
    <w:p w14:paraId="4E5391C6" w14:textId="77777777" w:rsidR="00EE235A" w:rsidRPr="00C739A3" w:rsidRDefault="00000000" w:rsidP="00EE235A">
      <w:r w:rsidRPr="00C739A3">
        <w:t>Measured in cubic metres.</w:t>
      </w:r>
    </w:p>
    <w:p w14:paraId="770C2D85" w14:textId="77777777" w:rsidR="00EE235A" w:rsidRPr="00C739A3" w:rsidRDefault="00000000" w:rsidP="00EE235A">
      <w:r w:rsidRPr="00C739A3">
        <w:t>Allow for supply, delivery, installation, and replacement of non-conforming materials.</w:t>
      </w:r>
    </w:p>
    <w:p w14:paraId="293B4A4B" w14:textId="77777777" w:rsidR="00EE235A" w:rsidRPr="00C739A3" w:rsidRDefault="00000000" w:rsidP="00EE235A">
      <w:pPr>
        <w:pStyle w:val="Heading3"/>
        <w:keepLines/>
        <w:spacing w:after="0"/>
      </w:pPr>
      <w:r>
        <w:t>Marine works - g</w:t>
      </w:r>
      <w:r w:rsidRPr="00C739A3">
        <w:t>angway</w:t>
      </w:r>
    </w:p>
    <w:p w14:paraId="629DE634" w14:textId="77777777" w:rsidR="00EE235A" w:rsidRPr="00C739A3" w:rsidRDefault="00000000" w:rsidP="00EE235A">
      <w:r w:rsidRPr="00C739A3">
        <w:t>Measured by number.</w:t>
      </w:r>
    </w:p>
    <w:p w14:paraId="5E953341" w14:textId="77777777" w:rsidR="00EE235A" w:rsidRPr="00C739A3" w:rsidRDefault="00000000" w:rsidP="00EE235A">
      <w:pPr>
        <w:pStyle w:val="Heading3"/>
        <w:keepLines/>
        <w:spacing w:after="0"/>
      </w:pPr>
      <w:r>
        <w:t xml:space="preserve">Marine works - </w:t>
      </w:r>
      <w:r w:rsidRPr="00C739A3">
        <w:t>pontoon units</w:t>
      </w:r>
    </w:p>
    <w:p w14:paraId="1CDC20B4" w14:textId="77777777" w:rsidR="00EE235A" w:rsidRPr="00C739A3" w:rsidRDefault="00000000" w:rsidP="00EE235A">
      <w:r w:rsidRPr="00C739A3">
        <w:t>Measured as an item</w:t>
      </w:r>
    </w:p>
    <w:p w14:paraId="43DF55EF" w14:textId="77777777" w:rsidR="00EE235A" w:rsidRPr="00C739A3" w:rsidRDefault="00000000" w:rsidP="00EE235A">
      <w:pPr>
        <w:pStyle w:val="Heading3"/>
        <w:keepLines/>
        <w:spacing w:after="0"/>
      </w:pPr>
      <w:r>
        <w:t xml:space="preserve">Marine works – </w:t>
      </w:r>
      <w:r w:rsidRPr="00C739A3">
        <w:t>e</w:t>
      </w:r>
      <w:r>
        <w:t>lectrical works</w:t>
      </w:r>
    </w:p>
    <w:p w14:paraId="69F082AB" w14:textId="77777777" w:rsidR="00EE235A" w:rsidRPr="00C739A3" w:rsidRDefault="00000000" w:rsidP="00EE235A">
      <w:r w:rsidRPr="00C739A3">
        <w:t>Measured as an item</w:t>
      </w:r>
    </w:p>
    <w:p w14:paraId="4AD1D9F3" w14:textId="77777777" w:rsidR="00EE235A" w:rsidRPr="00C739A3" w:rsidRDefault="00000000" w:rsidP="00EE235A">
      <w:pPr>
        <w:pStyle w:val="Heading3"/>
        <w:keepLines/>
        <w:spacing w:after="0"/>
      </w:pPr>
      <w:r w:rsidRPr="00C739A3">
        <w:t xml:space="preserve">Ramp </w:t>
      </w:r>
      <w:r>
        <w:t>s</w:t>
      </w:r>
      <w:r w:rsidRPr="00C739A3">
        <w:t>ignage</w:t>
      </w:r>
    </w:p>
    <w:p w14:paraId="6FA31478" w14:textId="77777777" w:rsidR="00EE235A" w:rsidRPr="00C739A3" w:rsidRDefault="00000000" w:rsidP="00EE235A">
      <w:r w:rsidRPr="00C739A3">
        <w:t>Measured by number of each sign type or classification.</w:t>
      </w:r>
    </w:p>
    <w:p w14:paraId="5E552D96" w14:textId="77777777" w:rsidR="00EE235A" w:rsidRPr="00C739A3" w:rsidRDefault="00000000" w:rsidP="00EE235A">
      <w:pPr>
        <w:rPr>
          <w:lang w:val="en-US"/>
        </w:rPr>
      </w:pPr>
      <w:r w:rsidRPr="00C739A3">
        <w:t>Allow for supply, delivery, and installation, including footings, and fixtures and fittings.</w:t>
      </w:r>
    </w:p>
    <w:p w14:paraId="04C2C636" w14:textId="77777777" w:rsidR="00EE235A" w:rsidRPr="00C739A3" w:rsidRDefault="00000000" w:rsidP="00EE235A">
      <w:pPr>
        <w:pStyle w:val="Heading3"/>
        <w:keepLines/>
        <w:spacing w:after="0"/>
      </w:pPr>
      <w:r w:rsidRPr="00C739A3">
        <w:t xml:space="preserve">Navigational </w:t>
      </w:r>
      <w:r>
        <w:t>a</w:t>
      </w:r>
      <w:r w:rsidRPr="00C739A3">
        <w:t>ids</w:t>
      </w:r>
    </w:p>
    <w:p w14:paraId="3F3ABC9D" w14:textId="77777777" w:rsidR="00EE235A" w:rsidRDefault="00000000" w:rsidP="00EE235A">
      <w:pPr>
        <w:rPr>
          <w:lang w:val="en-US"/>
        </w:rPr>
      </w:pPr>
      <w:r>
        <w:rPr>
          <w:lang w:val="en-US"/>
        </w:rPr>
        <w:t>Applies to Navigational Aids listed below.</w:t>
      </w:r>
    </w:p>
    <w:p w14:paraId="4B62B950" w14:textId="77777777" w:rsidR="00EE235A" w:rsidRPr="00C739A3" w:rsidRDefault="00000000" w:rsidP="00EE235A">
      <w:pPr>
        <w:rPr>
          <w:lang w:val="en-US"/>
        </w:rPr>
      </w:pPr>
      <w:r w:rsidRPr="00C739A3">
        <w:rPr>
          <w:lang w:val="en-US"/>
        </w:rPr>
        <w:t>Allow for supply, delivery, and installation.</w:t>
      </w:r>
    </w:p>
    <w:p w14:paraId="256C0995" w14:textId="77777777" w:rsidR="00EE235A" w:rsidRPr="00C739A3" w:rsidRDefault="00000000" w:rsidP="00EE235A">
      <w:pPr>
        <w:rPr>
          <w:lang w:val="en-US"/>
        </w:rPr>
      </w:pPr>
      <w:r w:rsidRPr="00C739A3">
        <w:rPr>
          <w:lang w:val="en-US"/>
        </w:rPr>
        <w:t>Includes replacement of defective devices, and replacement and/or reinstallation of incorrectly installed devices.</w:t>
      </w:r>
    </w:p>
    <w:p w14:paraId="3CB85299" w14:textId="77777777" w:rsidR="00EE235A" w:rsidRPr="00C739A3" w:rsidRDefault="00000000" w:rsidP="00EE235A">
      <w:pPr>
        <w:rPr>
          <w:lang w:val="en-US"/>
        </w:rPr>
      </w:pPr>
      <w:r w:rsidRPr="00C739A3">
        <w:rPr>
          <w:lang w:val="en-US"/>
        </w:rPr>
        <w:t>Includes moorings and connection between moorings and devices, including all accessories, fixings, and hardware. Includes installed piles and fixings for pile mounted devices.</w:t>
      </w:r>
    </w:p>
    <w:p w14:paraId="06459DA3" w14:textId="77777777" w:rsidR="00EE235A" w:rsidRPr="00C739A3" w:rsidRDefault="00000000" w:rsidP="00EE235A">
      <w:pPr>
        <w:rPr>
          <w:lang w:val="en-US"/>
        </w:rPr>
      </w:pPr>
      <w:r w:rsidRPr="00C739A3">
        <w:rPr>
          <w:lang w:val="en-US"/>
        </w:rPr>
        <w:t>Installed devices to be fully operational and working correctly.</w:t>
      </w:r>
    </w:p>
    <w:p w14:paraId="37BD38D4" w14:textId="77777777" w:rsidR="00EE235A" w:rsidRPr="00C739A3" w:rsidRDefault="00000000" w:rsidP="00EE235A">
      <w:pPr>
        <w:rPr>
          <w:lang w:val="en-US"/>
        </w:rPr>
      </w:pPr>
      <w:r w:rsidRPr="00C739A3">
        <w:rPr>
          <w:lang w:val="en-US"/>
        </w:rPr>
        <w:t>Land based devices include footing, mounting member (post, pile) and fixings.</w:t>
      </w:r>
    </w:p>
    <w:p w14:paraId="7139E2D9" w14:textId="77777777" w:rsidR="00EE235A" w:rsidRPr="00C739A3" w:rsidRDefault="00000000" w:rsidP="00EE235A">
      <w:pPr>
        <w:pStyle w:val="Heading3"/>
        <w:keepLines/>
        <w:spacing w:after="0"/>
      </w:pPr>
      <w:r w:rsidRPr="00C739A3">
        <w:t xml:space="preserve">Navigational aids </w:t>
      </w:r>
      <w:r>
        <w:t xml:space="preserve">- </w:t>
      </w:r>
      <w:r w:rsidRPr="00C739A3">
        <w:t>navigational buoys</w:t>
      </w:r>
    </w:p>
    <w:p w14:paraId="54C083C2" w14:textId="77777777" w:rsidR="00EE235A" w:rsidRPr="00C739A3" w:rsidRDefault="00000000" w:rsidP="00EE235A">
      <w:pPr>
        <w:rPr>
          <w:lang w:val="en-US"/>
        </w:rPr>
      </w:pPr>
      <w:r w:rsidRPr="00C739A3">
        <w:rPr>
          <w:lang w:val="en-US"/>
        </w:rPr>
        <w:t>Measured by number of each type specified.</w:t>
      </w:r>
    </w:p>
    <w:p w14:paraId="788B9D16" w14:textId="77777777" w:rsidR="00EE235A" w:rsidRPr="00C739A3" w:rsidRDefault="00000000" w:rsidP="00EE235A">
      <w:pPr>
        <w:pStyle w:val="Heading3"/>
        <w:keepLines/>
        <w:spacing w:after="0"/>
      </w:pPr>
      <w:r w:rsidRPr="00C739A3">
        <w:lastRenderedPageBreak/>
        <w:t xml:space="preserve">Navigational aids </w:t>
      </w:r>
      <w:r>
        <w:t xml:space="preserve">- </w:t>
      </w:r>
      <w:r w:rsidRPr="00C739A3">
        <w:t>solar marine lantern</w:t>
      </w:r>
    </w:p>
    <w:p w14:paraId="1F165F9D" w14:textId="77777777" w:rsidR="00EE235A" w:rsidRPr="00C739A3" w:rsidRDefault="00000000" w:rsidP="00EE235A">
      <w:pPr>
        <w:rPr>
          <w:lang w:val="en-US"/>
        </w:rPr>
      </w:pPr>
      <w:r w:rsidRPr="00C739A3">
        <w:rPr>
          <w:lang w:val="en-US"/>
        </w:rPr>
        <w:t>Measured by number of each type specified.</w:t>
      </w:r>
    </w:p>
    <w:p w14:paraId="385EBF03" w14:textId="77777777" w:rsidR="00EE235A" w:rsidRPr="00C739A3" w:rsidRDefault="00000000" w:rsidP="00EE235A">
      <w:pPr>
        <w:pStyle w:val="Heading3"/>
        <w:keepLines/>
        <w:spacing w:after="0"/>
      </w:pPr>
      <w:r w:rsidRPr="00C739A3">
        <w:t xml:space="preserve">Navigational aids </w:t>
      </w:r>
      <w:r>
        <w:t xml:space="preserve">- </w:t>
      </w:r>
      <w:r w:rsidRPr="00C739A3">
        <w:t>solar marine lantern power supply</w:t>
      </w:r>
    </w:p>
    <w:p w14:paraId="25D299AD" w14:textId="77777777" w:rsidR="00EE235A" w:rsidRPr="00C739A3" w:rsidRDefault="00000000" w:rsidP="00EE235A">
      <w:pPr>
        <w:rPr>
          <w:lang w:val="en-US"/>
        </w:rPr>
      </w:pPr>
      <w:r w:rsidRPr="00C739A3">
        <w:rPr>
          <w:lang w:val="en-US"/>
        </w:rPr>
        <w:t>Measured by number of each type specified.</w:t>
      </w:r>
    </w:p>
    <w:p w14:paraId="1B5E558C" w14:textId="77777777" w:rsidR="00EE235A" w:rsidRPr="00C739A3" w:rsidRDefault="00000000" w:rsidP="00EE235A">
      <w:pPr>
        <w:pStyle w:val="Heading3"/>
        <w:keepLines/>
        <w:spacing w:after="0"/>
      </w:pPr>
      <w:r w:rsidRPr="00C739A3">
        <w:t xml:space="preserve">Navigational aids </w:t>
      </w:r>
      <w:r>
        <w:t xml:space="preserve">- </w:t>
      </w:r>
      <w:r w:rsidRPr="00C739A3">
        <w:t>sector lantern</w:t>
      </w:r>
    </w:p>
    <w:p w14:paraId="0D048B38" w14:textId="77777777" w:rsidR="00EE235A" w:rsidRPr="00C739A3" w:rsidRDefault="00000000" w:rsidP="00EE235A">
      <w:pPr>
        <w:rPr>
          <w:lang w:val="en-US"/>
        </w:rPr>
      </w:pPr>
      <w:r w:rsidRPr="00C739A3">
        <w:rPr>
          <w:lang w:val="en-US"/>
        </w:rPr>
        <w:t>Measured by number of each type specified.</w:t>
      </w:r>
    </w:p>
    <w:p w14:paraId="025D8F08" w14:textId="77777777" w:rsidR="00EE235A" w:rsidRPr="00C739A3" w:rsidRDefault="00000000" w:rsidP="00EE235A">
      <w:pPr>
        <w:pStyle w:val="Heading3"/>
        <w:keepLines/>
        <w:spacing w:after="0"/>
      </w:pPr>
      <w:r w:rsidRPr="00C739A3">
        <w:t xml:space="preserve">Navigational aids </w:t>
      </w:r>
      <w:r>
        <w:t xml:space="preserve">- </w:t>
      </w:r>
      <w:r w:rsidRPr="00C739A3">
        <w:t>sectored port entry light</w:t>
      </w:r>
    </w:p>
    <w:p w14:paraId="5A44D569" w14:textId="77777777" w:rsidR="00EE235A" w:rsidRPr="00C739A3" w:rsidRDefault="00000000" w:rsidP="00EE235A">
      <w:pPr>
        <w:rPr>
          <w:lang w:val="en-US"/>
        </w:rPr>
      </w:pPr>
      <w:r w:rsidRPr="00C739A3">
        <w:rPr>
          <w:lang w:val="en-US"/>
        </w:rPr>
        <w:t>Measured by number of each type specified.</w:t>
      </w:r>
    </w:p>
    <w:p w14:paraId="1DBBFD22" w14:textId="77777777" w:rsidR="00EE235A" w:rsidRPr="00C739A3" w:rsidRDefault="00000000" w:rsidP="00EE235A">
      <w:pPr>
        <w:pStyle w:val="Heading3"/>
        <w:keepLines/>
        <w:spacing w:after="0"/>
      </w:pPr>
      <w:r w:rsidRPr="00C739A3">
        <w:t xml:space="preserve">Navigational aids </w:t>
      </w:r>
      <w:r>
        <w:t xml:space="preserve">- </w:t>
      </w:r>
      <w:r w:rsidRPr="00C739A3">
        <w:t>leading light</w:t>
      </w:r>
    </w:p>
    <w:p w14:paraId="4FEABF9E" w14:textId="77777777" w:rsidR="00EE235A" w:rsidRPr="00C739A3" w:rsidRDefault="00000000" w:rsidP="00EE235A">
      <w:pPr>
        <w:rPr>
          <w:lang w:val="en-US"/>
        </w:rPr>
      </w:pPr>
      <w:r w:rsidRPr="00C739A3">
        <w:rPr>
          <w:lang w:val="en-US"/>
        </w:rPr>
        <w:t>Measured by number of each type specified.</w:t>
      </w:r>
    </w:p>
    <w:p w14:paraId="7BC5E810" w14:textId="77777777" w:rsidR="00EE235A" w:rsidRPr="00C739A3" w:rsidRDefault="00000000" w:rsidP="00EE235A">
      <w:pPr>
        <w:pStyle w:val="Heading3"/>
        <w:keepLines/>
        <w:spacing w:after="0"/>
      </w:pPr>
      <w:r w:rsidRPr="00C739A3">
        <w:t>Piles, dolphins and the like</w:t>
      </w:r>
    </w:p>
    <w:p w14:paraId="72649B94" w14:textId="77777777" w:rsidR="00EE235A" w:rsidRPr="00C739A3" w:rsidRDefault="00000000" w:rsidP="00EE235A">
      <w:pPr>
        <w:rPr>
          <w:lang w:val="en-US"/>
        </w:rPr>
      </w:pPr>
      <w:r w:rsidRPr="00C739A3">
        <w:rPr>
          <w:lang w:val="en-US"/>
        </w:rPr>
        <w:t>Measured by number for each type.</w:t>
      </w:r>
    </w:p>
    <w:p w14:paraId="18B18104" w14:textId="77777777" w:rsidR="00EE235A" w:rsidRPr="00C739A3" w:rsidRDefault="00000000" w:rsidP="00EE235A">
      <w:r w:rsidRPr="00C739A3">
        <w:rPr>
          <w:lang w:val="en-US"/>
        </w:rPr>
        <w:t>Does not include those for navigational aid devices shown above.</w:t>
      </w:r>
    </w:p>
    <w:p w14:paraId="6CAF40DB" w14:textId="77777777" w:rsidR="00EE235A" w:rsidRPr="00C739A3" w:rsidRDefault="00000000" w:rsidP="00EE235A">
      <w:pPr>
        <w:pStyle w:val="Heading3"/>
        <w:keepLines/>
        <w:spacing w:after="0"/>
      </w:pPr>
      <w:r>
        <w:t xml:space="preserve">Completion - </w:t>
      </w:r>
      <w:r w:rsidRPr="00C739A3">
        <w:t>operation and maintenance manuals</w:t>
      </w:r>
    </w:p>
    <w:p w14:paraId="1A57F990" w14:textId="77777777" w:rsidR="00EE235A" w:rsidRPr="00C739A3" w:rsidRDefault="00000000" w:rsidP="00EE235A">
      <w:r w:rsidRPr="00C739A3">
        <w:rPr>
          <w:lang w:val="en-US"/>
        </w:rPr>
        <w:t>Not measured separately. Include in other items.</w:t>
      </w:r>
    </w:p>
    <w:p w14:paraId="3C0DC149" w14:textId="77777777" w:rsidR="00EE235A" w:rsidRPr="00C739A3" w:rsidRDefault="00000000" w:rsidP="00EE235A">
      <w:pPr>
        <w:pStyle w:val="Heading3"/>
        <w:keepLines/>
        <w:spacing w:after="0"/>
      </w:pPr>
      <w:r>
        <w:t xml:space="preserve">Completion - </w:t>
      </w:r>
      <w:r w:rsidRPr="00C739A3">
        <w:t>as-constructed drawings</w:t>
      </w:r>
    </w:p>
    <w:p w14:paraId="76BCDB4B" w14:textId="77777777" w:rsidR="00EE235A" w:rsidRPr="00C739A3" w:rsidRDefault="00000000" w:rsidP="00EE235A">
      <w:pPr>
        <w:rPr>
          <w:lang w:val="en-US"/>
        </w:rPr>
      </w:pPr>
      <w:r w:rsidRPr="00C739A3">
        <w:rPr>
          <w:lang w:val="en-US"/>
        </w:rPr>
        <w:t>Not measured separately. Include in other items.</w:t>
      </w:r>
    </w:p>
    <w:p w14:paraId="4635BAEA" w14:textId="77777777" w:rsidR="00EE235A" w:rsidRPr="00C739A3" w:rsidRDefault="00000000" w:rsidP="00EE235A">
      <w:pPr>
        <w:pStyle w:val="Heading3"/>
        <w:keepLines/>
        <w:spacing w:after="0"/>
      </w:pPr>
      <w:r>
        <w:t xml:space="preserve">Completion - </w:t>
      </w:r>
      <w:r w:rsidRPr="00C739A3">
        <w:t>documentation detailing navigational aid installation</w:t>
      </w:r>
    </w:p>
    <w:p w14:paraId="165087CA" w14:textId="77777777" w:rsidR="00EE235A" w:rsidRPr="00C739A3" w:rsidRDefault="00000000" w:rsidP="00EE235A">
      <w:r w:rsidRPr="00C739A3">
        <w:rPr>
          <w:lang w:val="en-US"/>
        </w:rPr>
        <w:t>Not measured separately. Include in other items.</w:t>
      </w:r>
    </w:p>
    <w:p w14:paraId="2A760FA0" w14:textId="77777777" w:rsidR="00EE235A" w:rsidRPr="00C739A3" w:rsidRDefault="00000000" w:rsidP="00EE235A">
      <w:pPr>
        <w:pStyle w:val="Heading3"/>
        <w:keepLines/>
        <w:spacing w:after="0"/>
      </w:pPr>
      <w:r>
        <w:t>Completion - w</w:t>
      </w:r>
      <w:r w:rsidRPr="00C739A3">
        <w:t>arranties</w:t>
      </w:r>
    </w:p>
    <w:p w14:paraId="0E422C4B" w14:textId="77777777" w:rsidR="00EE235A" w:rsidRDefault="00000000" w:rsidP="00EE235A">
      <w:r w:rsidRPr="00C739A3">
        <w:rPr>
          <w:lang w:val="en-US"/>
        </w:rPr>
        <w:t>Not measured separately. Include in other items.</w:t>
      </w:r>
    </w:p>
    <w:p w14:paraId="1BA9F172" w14:textId="77777777" w:rsidR="00EE235A" w:rsidRDefault="00000000" w:rsidP="00EE235A">
      <w:pPr>
        <w:pStyle w:val="Heading2"/>
      </w:pPr>
      <w:r w:rsidRPr="00AC526E">
        <w:t xml:space="preserve">Pavement </w:t>
      </w:r>
      <w:r>
        <w:t>m</w:t>
      </w:r>
      <w:r w:rsidRPr="00AC526E">
        <w:t>arking</w:t>
      </w:r>
    </w:p>
    <w:p w14:paraId="61A05EBB" w14:textId="77777777" w:rsidR="00EE235A" w:rsidRDefault="00000000" w:rsidP="00EE235A">
      <w:pPr>
        <w:pStyle w:val="Heading3"/>
      </w:pPr>
      <w:r>
        <w:t>Establishment</w:t>
      </w:r>
    </w:p>
    <w:p w14:paraId="605F0E3D" w14:textId="77777777" w:rsidR="00EE235A" w:rsidRPr="00602E93" w:rsidRDefault="00000000" w:rsidP="00EE235A">
      <w:pPr>
        <w:spacing w:after="0"/>
      </w:pPr>
      <w:r w:rsidRPr="00602E93">
        <w:rPr>
          <w:u w:val="single"/>
        </w:rPr>
        <w:t>Mobilisation</w:t>
      </w:r>
      <w:r w:rsidRPr="00602E93">
        <w:t xml:space="preserve"> -</w:t>
      </w:r>
      <w:r w:rsidRPr="00602E93">
        <w:rPr>
          <w:u w:val="single"/>
        </w:rPr>
        <w:t xml:space="preserve"> </w:t>
      </w:r>
      <w:r w:rsidRPr="00602E93">
        <w:t>not measured separately</w:t>
      </w:r>
    </w:p>
    <w:p w14:paraId="39B21FFD" w14:textId="77777777" w:rsidR="00EE235A" w:rsidRDefault="00000000" w:rsidP="00EE235A">
      <w:pPr>
        <w:spacing w:after="0"/>
      </w:pPr>
      <w:r w:rsidRPr="00602E93">
        <w:rPr>
          <w:u w:val="single"/>
        </w:rPr>
        <w:t>Demobilisation</w:t>
      </w:r>
      <w:r w:rsidRPr="00602E93">
        <w:t xml:space="preserve"> - not measured separately</w:t>
      </w:r>
    </w:p>
    <w:p w14:paraId="018200FC" w14:textId="77777777" w:rsidR="00EE235A" w:rsidRDefault="00000000" w:rsidP="00EE235A">
      <w:pPr>
        <w:rPr>
          <w:b/>
        </w:rPr>
      </w:pPr>
      <w:r>
        <w:t>Include the cost in the rates for the applicable items</w:t>
      </w:r>
    </w:p>
    <w:p w14:paraId="736C6F61" w14:textId="77777777" w:rsidR="00EE235A" w:rsidRPr="008D2CA1" w:rsidRDefault="00000000" w:rsidP="00EE235A">
      <w:pPr>
        <w:pStyle w:val="Heading3"/>
      </w:pPr>
      <w:r w:rsidRPr="008D2CA1">
        <w:t xml:space="preserve">Pavement </w:t>
      </w:r>
      <w:r>
        <w:t>m</w:t>
      </w:r>
      <w:r w:rsidRPr="008D2CA1">
        <w:t>arking</w:t>
      </w:r>
    </w:p>
    <w:p w14:paraId="21F9C00C" w14:textId="77777777" w:rsidR="00EE235A" w:rsidRDefault="00000000" w:rsidP="00EE235A">
      <w:pPr>
        <w:rPr>
          <w:lang w:val="en-US"/>
        </w:rPr>
      </w:pPr>
      <w:r>
        <w:rPr>
          <w:lang w:val="en-US"/>
        </w:rPr>
        <w:t>Refer to the T</w:t>
      </w:r>
      <w:r w:rsidRPr="00531982">
        <w:rPr>
          <w:b/>
          <w:i/>
          <w:lang w:val="en-US"/>
        </w:rPr>
        <w:t>able – Application Rates – All Longitudinal and Transverse Pavement Markings</w:t>
      </w:r>
      <w:r>
        <w:rPr>
          <w:lang w:val="en-US"/>
        </w:rPr>
        <w:t xml:space="preserve"> in the </w:t>
      </w:r>
      <w:r w:rsidRPr="00531982">
        <w:rPr>
          <w:b/>
          <w:lang w:val="en-US"/>
        </w:rPr>
        <w:t>Pavement Marking Conformance Tolerances</w:t>
      </w:r>
      <w:r>
        <w:rPr>
          <w:lang w:val="en-US"/>
        </w:rPr>
        <w:t xml:space="preserve"> clause in PAVEMENT MARKING.</w:t>
      </w:r>
    </w:p>
    <w:p w14:paraId="05494948" w14:textId="77777777" w:rsidR="00EE235A" w:rsidRPr="008D2CA1" w:rsidRDefault="00000000" w:rsidP="00EE235A">
      <w:pPr>
        <w:rPr>
          <w:lang w:val="en-US"/>
        </w:rPr>
      </w:pPr>
      <w:r w:rsidRPr="008D2CA1">
        <w:rPr>
          <w:lang w:val="en-US"/>
        </w:rPr>
        <w:t>Lengths of line being painted are based on the total length for the work item.</w:t>
      </w:r>
      <w:r>
        <w:rPr>
          <w:lang w:val="en-US"/>
        </w:rPr>
        <w:t xml:space="preserve"> </w:t>
      </w:r>
      <w:r w:rsidRPr="008D2CA1">
        <w:rPr>
          <w:lang w:val="en-US"/>
        </w:rPr>
        <w:t>For example, 2,500</w:t>
      </w:r>
      <w:proofErr w:type="gramStart"/>
      <w:r w:rsidRPr="008D2CA1">
        <w:rPr>
          <w:lang w:val="en-US"/>
        </w:rPr>
        <w:t>m of</w:t>
      </w:r>
      <w:proofErr w:type="gramEnd"/>
      <w:r w:rsidRPr="008D2CA1">
        <w:rPr>
          <w:lang w:val="en-US"/>
        </w:rPr>
        <w:t xml:space="preserve"> broken line will </w:t>
      </w:r>
      <w:proofErr w:type="gramStart"/>
      <w:r w:rsidRPr="008D2CA1">
        <w:rPr>
          <w:lang w:val="en-US"/>
        </w:rPr>
        <w:t>paid</w:t>
      </w:r>
      <w:proofErr w:type="gramEnd"/>
      <w:r w:rsidRPr="008D2CA1">
        <w:rPr>
          <w:lang w:val="en-US"/>
        </w:rPr>
        <w:t xml:space="preserve"> as a </w:t>
      </w:r>
      <w:proofErr w:type="gramStart"/>
      <w:r w:rsidRPr="008D2CA1">
        <w:rPr>
          <w:lang w:val="en-US"/>
        </w:rPr>
        <w:t>single rate</w:t>
      </w:r>
      <w:proofErr w:type="gramEnd"/>
      <w:r w:rsidRPr="008D2CA1">
        <w:rPr>
          <w:lang w:val="en-US"/>
        </w:rPr>
        <w:t xml:space="preserve"> item within the ordered lengths ‘Broken Line</w:t>
      </w:r>
      <w:r>
        <w:rPr>
          <w:lang w:val="en-US"/>
        </w:rPr>
        <w:t>’</w:t>
      </w:r>
      <w:r w:rsidRPr="008D2CA1">
        <w:rPr>
          <w:lang w:val="en-US"/>
        </w:rPr>
        <w:t>.</w:t>
      </w:r>
    </w:p>
    <w:p w14:paraId="678CF61E" w14:textId="77777777" w:rsidR="00EE235A" w:rsidRDefault="00000000" w:rsidP="00EE235A">
      <w:pPr>
        <w:spacing w:after="0"/>
      </w:pPr>
      <w:r w:rsidRPr="00BA186E">
        <w:rPr>
          <w:b/>
        </w:rPr>
        <w:t>Glass Beads</w:t>
      </w:r>
    </w:p>
    <w:p w14:paraId="25CAC81F" w14:textId="77777777" w:rsidR="00EE235A" w:rsidRPr="004F5CC6" w:rsidRDefault="00000000" w:rsidP="00EE235A">
      <w:r w:rsidRPr="008D2CA1">
        <w:rPr>
          <w:lang w:val="en-US"/>
        </w:rPr>
        <w:t>Make allowance for the supply and application of specified glass beads with all markings.</w:t>
      </w:r>
    </w:p>
    <w:p w14:paraId="6F6C2453" w14:textId="77777777" w:rsidR="00EE235A" w:rsidRPr="003D27EF" w:rsidRDefault="00000000" w:rsidP="00EE235A">
      <w:pPr>
        <w:spacing w:before="120"/>
        <w:rPr>
          <w:lang w:val="en-US"/>
        </w:rPr>
      </w:pPr>
      <w:r w:rsidRPr="003D27EF">
        <w:t xml:space="preserve">Payment for </w:t>
      </w:r>
      <w:r w:rsidRPr="003D27EF">
        <w:rPr>
          <w:lang w:val="en-US"/>
        </w:rPr>
        <w:t>Type B-HR</w:t>
      </w:r>
      <w:r>
        <w:rPr>
          <w:lang w:val="en-US"/>
        </w:rPr>
        <w:t xml:space="preserve"> </w:t>
      </w:r>
      <w:r w:rsidRPr="003D27EF">
        <w:rPr>
          <w:lang w:val="en-US"/>
        </w:rPr>
        <w:t xml:space="preserve">beads for initial new works application </w:t>
      </w:r>
      <w:r w:rsidRPr="003D27EF">
        <w:t>shall be made at the tendered Schedule of Rates</w:t>
      </w:r>
      <w:r w:rsidRPr="003D27EF">
        <w:rPr>
          <w:lang w:val="en-US"/>
        </w:rPr>
        <w:t xml:space="preserve"> for all pavement marking</w:t>
      </w:r>
      <w:r>
        <w:rPr>
          <w:lang w:val="en-US"/>
        </w:rPr>
        <w:t>.</w:t>
      </w:r>
    </w:p>
    <w:p w14:paraId="22BA86E8" w14:textId="77777777" w:rsidR="00EE235A" w:rsidRPr="003D27EF" w:rsidRDefault="00000000" w:rsidP="00EE235A">
      <w:pPr>
        <w:spacing w:before="120"/>
        <w:rPr>
          <w:lang w:val="en-US"/>
        </w:rPr>
      </w:pPr>
      <w:r w:rsidRPr="003D27EF">
        <w:t xml:space="preserve">Payment for </w:t>
      </w:r>
      <w:r w:rsidRPr="003D27EF">
        <w:rPr>
          <w:lang w:val="en-US"/>
        </w:rPr>
        <w:t>Type B-HR</w:t>
      </w:r>
      <w:r>
        <w:rPr>
          <w:lang w:val="en-US"/>
        </w:rPr>
        <w:t xml:space="preserve"> </w:t>
      </w:r>
      <w:r w:rsidRPr="003D27EF">
        <w:rPr>
          <w:lang w:val="en-US"/>
        </w:rPr>
        <w:t xml:space="preserve">beads for subsequent remark and all remarking works </w:t>
      </w:r>
      <w:r w:rsidRPr="003D27EF">
        <w:t>shall be made at the tendered Schedule of Rates</w:t>
      </w:r>
      <w:r w:rsidRPr="003D27EF">
        <w:rPr>
          <w:lang w:val="en-US"/>
        </w:rPr>
        <w:t xml:space="preserve"> for all rural pavement marking</w:t>
      </w:r>
      <w:r>
        <w:rPr>
          <w:lang w:val="en-US"/>
        </w:rPr>
        <w:t>.</w:t>
      </w:r>
    </w:p>
    <w:p w14:paraId="68D62468" w14:textId="77777777" w:rsidR="00EE235A" w:rsidRDefault="00000000" w:rsidP="00EE235A">
      <w:pPr>
        <w:rPr>
          <w:lang w:val="en-US"/>
        </w:rPr>
      </w:pPr>
      <w:r w:rsidRPr="003D27EF">
        <w:lastRenderedPageBreak/>
        <w:t xml:space="preserve">Payment for </w:t>
      </w:r>
      <w:r w:rsidRPr="003D27EF">
        <w:rPr>
          <w:lang w:val="en-US"/>
        </w:rPr>
        <w:t xml:space="preserve">Type D-HR beads for subsequent remark and all remarking works </w:t>
      </w:r>
      <w:r w:rsidRPr="003D27EF">
        <w:t>shall be made at the tendered Schedule of Rates</w:t>
      </w:r>
      <w:r w:rsidRPr="003D27EF">
        <w:rPr>
          <w:lang w:val="en-US"/>
        </w:rPr>
        <w:t xml:space="preserve"> for all urban pavement markings</w:t>
      </w:r>
      <w:r>
        <w:rPr>
          <w:lang w:val="en-US"/>
        </w:rPr>
        <w:t>.</w:t>
      </w:r>
    </w:p>
    <w:p w14:paraId="7A3F9779" w14:textId="77777777" w:rsidR="00EE235A" w:rsidRPr="00BA186E" w:rsidRDefault="00000000" w:rsidP="00EE235A">
      <w:pPr>
        <w:spacing w:after="0"/>
        <w:rPr>
          <w:b/>
          <w:lang w:val="en-US"/>
        </w:rPr>
      </w:pPr>
      <w:r w:rsidRPr="00BA186E">
        <w:rPr>
          <w:b/>
          <w:lang w:val="en-US"/>
        </w:rPr>
        <w:t>Line markings</w:t>
      </w:r>
    </w:p>
    <w:p w14:paraId="74A2FA29" w14:textId="77777777" w:rsidR="00EE235A" w:rsidRPr="008D2CA1" w:rsidRDefault="00000000" w:rsidP="00EE235A">
      <w:pPr>
        <w:spacing w:after="0"/>
        <w:rPr>
          <w:lang w:val="en-US"/>
        </w:rPr>
      </w:pPr>
      <w:r w:rsidRPr="008D2CA1">
        <w:rPr>
          <w:lang w:val="en-US"/>
        </w:rPr>
        <w:t>The following are measured in linear metres for type of painted line, inclusive of unpainted gaps:</w:t>
      </w:r>
    </w:p>
    <w:p w14:paraId="2B63E4D1" w14:textId="77777777" w:rsidR="00EE235A" w:rsidRPr="008D2CA1" w:rsidRDefault="00000000">
      <w:pPr>
        <w:pStyle w:val="ListParagraph"/>
        <w:numPr>
          <w:ilvl w:val="4"/>
          <w:numId w:val="203"/>
        </w:numPr>
        <w:ind w:left="709"/>
        <w:rPr>
          <w:lang w:val="en-US"/>
        </w:rPr>
      </w:pPr>
      <w:r w:rsidRPr="008D2CA1">
        <w:rPr>
          <w:lang w:val="en-US"/>
        </w:rPr>
        <w:t>Continuity line - (single broken).</w:t>
      </w:r>
    </w:p>
    <w:p w14:paraId="324DEB63" w14:textId="77777777" w:rsidR="00EE235A" w:rsidRPr="008D2CA1" w:rsidRDefault="00000000">
      <w:pPr>
        <w:pStyle w:val="ListParagraph"/>
        <w:numPr>
          <w:ilvl w:val="4"/>
          <w:numId w:val="203"/>
        </w:numPr>
        <w:ind w:left="709"/>
        <w:rPr>
          <w:lang w:val="en-US"/>
        </w:rPr>
      </w:pPr>
      <w:r w:rsidRPr="008D2CA1">
        <w:rPr>
          <w:lang w:val="en-US"/>
        </w:rPr>
        <w:t>Continuity line special (single broken).</w:t>
      </w:r>
    </w:p>
    <w:p w14:paraId="724BF70D" w14:textId="77777777" w:rsidR="00EE235A" w:rsidRPr="008D2CA1" w:rsidRDefault="00000000">
      <w:pPr>
        <w:pStyle w:val="ListParagraph"/>
        <w:numPr>
          <w:ilvl w:val="4"/>
          <w:numId w:val="203"/>
        </w:numPr>
        <w:ind w:left="709"/>
        <w:rPr>
          <w:lang w:val="en-US"/>
        </w:rPr>
      </w:pPr>
      <w:r w:rsidRPr="008D2CA1">
        <w:rPr>
          <w:lang w:val="en-US"/>
        </w:rPr>
        <w:t>Unbroken lane line - (single continuous).</w:t>
      </w:r>
    </w:p>
    <w:p w14:paraId="67518F81" w14:textId="77777777" w:rsidR="00EE235A" w:rsidRPr="008D2CA1" w:rsidRDefault="00000000">
      <w:pPr>
        <w:pStyle w:val="ListParagraph"/>
        <w:numPr>
          <w:ilvl w:val="4"/>
          <w:numId w:val="203"/>
        </w:numPr>
        <w:ind w:left="709"/>
        <w:rPr>
          <w:lang w:val="en-US"/>
        </w:rPr>
      </w:pPr>
      <w:r w:rsidRPr="008D2CA1">
        <w:rPr>
          <w:lang w:val="en-US"/>
        </w:rPr>
        <w:t>Broken lane line or separation line - (single).</w:t>
      </w:r>
    </w:p>
    <w:p w14:paraId="3EFB235A" w14:textId="77777777" w:rsidR="00EE235A" w:rsidRPr="008D2CA1" w:rsidRDefault="00000000">
      <w:pPr>
        <w:pStyle w:val="ListParagraph"/>
        <w:numPr>
          <w:ilvl w:val="4"/>
          <w:numId w:val="203"/>
        </w:numPr>
        <w:ind w:left="709"/>
        <w:rPr>
          <w:lang w:val="en-US"/>
        </w:rPr>
      </w:pPr>
      <w:r w:rsidRPr="008D2CA1">
        <w:rPr>
          <w:lang w:val="en-US"/>
        </w:rPr>
        <w:t>Barrier lines both directions - (double continuous longitudinal lines).</w:t>
      </w:r>
    </w:p>
    <w:p w14:paraId="43880538" w14:textId="77777777" w:rsidR="00EE235A" w:rsidRPr="008D2CA1" w:rsidRDefault="00000000">
      <w:pPr>
        <w:pStyle w:val="ListParagraph"/>
        <w:numPr>
          <w:ilvl w:val="4"/>
          <w:numId w:val="203"/>
        </w:numPr>
        <w:ind w:left="709"/>
        <w:rPr>
          <w:lang w:val="en-US"/>
        </w:rPr>
      </w:pPr>
      <w:r w:rsidRPr="008D2CA1">
        <w:rPr>
          <w:lang w:val="en-US"/>
        </w:rPr>
        <w:t xml:space="preserve">Barrier </w:t>
      </w:r>
      <w:proofErr w:type="gramStart"/>
      <w:r w:rsidRPr="008D2CA1">
        <w:rPr>
          <w:lang w:val="en-US"/>
        </w:rPr>
        <w:t>lines</w:t>
      </w:r>
      <w:proofErr w:type="gramEnd"/>
      <w:r w:rsidRPr="008D2CA1">
        <w:rPr>
          <w:lang w:val="en-US"/>
        </w:rPr>
        <w:t xml:space="preserve"> one direction - (double longitudinal lines broken on one side, continuous on the other).</w:t>
      </w:r>
    </w:p>
    <w:p w14:paraId="543D00CC" w14:textId="77777777" w:rsidR="00EE235A" w:rsidRPr="008D2CA1" w:rsidRDefault="00000000">
      <w:pPr>
        <w:pStyle w:val="ListParagraph"/>
        <w:numPr>
          <w:ilvl w:val="4"/>
          <w:numId w:val="203"/>
        </w:numPr>
        <w:ind w:left="709"/>
        <w:rPr>
          <w:lang w:val="en-US"/>
        </w:rPr>
      </w:pPr>
      <w:r w:rsidRPr="008D2CA1">
        <w:rPr>
          <w:lang w:val="en-US"/>
        </w:rPr>
        <w:t>Edge line - (single continuous).</w:t>
      </w:r>
    </w:p>
    <w:p w14:paraId="43546894" w14:textId="77777777" w:rsidR="00EE235A" w:rsidRPr="008D2CA1" w:rsidRDefault="00000000">
      <w:pPr>
        <w:pStyle w:val="ListParagraph"/>
        <w:numPr>
          <w:ilvl w:val="4"/>
          <w:numId w:val="203"/>
        </w:numPr>
        <w:ind w:left="709"/>
        <w:rPr>
          <w:lang w:val="en-US"/>
        </w:rPr>
      </w:pPr>
      <w:r w:rsidRPr="008D2CA1">
        <w:rPr>
          <w:lang w:val="en-US"/>
        </w:rPr>
        <w:t>Single Yellow Line - (yellow single continuous).</w:t>
      </w:r>
    </w:p>
    <w:p w14:paraId="183CC0C6" w14:textId="77777777" w:rsidR="00EE235A" w:rsidRPr="008D2CA1" w:rsidRDefault="00000000">
      <w:pPr>
        <w:pStyle w:val="ListParagraph"/>
        <w:numPr>
          <w:ilvl w:val="4"/>
          <w:numId w:val="203"/>
        </w:numPr>
        <w:ind w:left="709"/>
        <w:rPr>
          <w:lang w:val="en-US"/>
        </w:rPr>
      </w:pPr>
      <w:r w:rsidRPr="008D2CA1">
        <w:rPr>
          <w:lang w:val="en-US"/>
        </w:rPr>
        <w:t>Outline (around medians)</w:t>
      </w:r>
    </w:p>
    <w:p w14:paraId="6DBC1896" w14:textId="77777777" w:rsidR="00EE235A" w:rsidRPr="008D2CA1" w:rsidRDefault="00000000">
      <w:pPr>
        <w:pStyle w:val="ListParagraph"/>
        <w:numPr>
          <w:ilvl w:val="4"/>
          <w:numId w:val="203"/>
        </w:numPr>
        <w:ind w:left="709"/>
        <w:rPr>
          <w:lang w:val="en-US"/>
        </w:rPr>
      </w:pPr>
      <w:r w:rsidRPr="008D2CA1">
        <w:rPr>
          <w:lang w:val="en-US"/>
        </w:rPr>
        <w:t>Stop Lines (single continuous)</w:t>
      </w:r>
    </w:p>
    <w:p w14:paraId="64081638" w14:textId="77777777" w:rsidR="00EE235A" w:rsidRPr="008D2CA1" w:rsidRDefault="00000000">
      <w:pPr>
        <w:pStyle w:val="ListParagraph"/>
        <w:numPr>
          <w:ilvl w:val="4"/>
          <w:numId w:val="203"/>
        </w:numPr>
        <w:ind w:left="709"/>
        <w:rPr>
          <w:lang w:val="en-US"/>
        </w:rPr>
      </w:pPr>
      <w:r w:rsidRPr="008D2CA1">
        <w:rPr>
          <w:lang w:val="en-US"/>
        </w:rPr>
        <w:t>Hold Lines (single continuous)</w:t>
      </w:r>
    </w:p>
    <w:p w14:paraId="2549598E" w14:textId="77777777" w:rsidR="00EE235A" w:rsidRPr="008D2CA1" w:rsidRDefault="00000000">
      <w:pPr>
        <w:pStyle w:val="ListParagraph"/>
        <w:numPr>
          <w:ilvl w:val="4"/>
          <w:numId w:val="203"/>
        </w:numPr>
        <w:ind w:left="709"/>
        <w:rPr>
          <w:lang w:val="en-US"/>
        </w:rPr>
      </w:pPr>
      <w:r w:rsidRPr="008D2CA1">
        <w:rPr>
          <w:lang w:val="en-US"/>
        </w:rPr>
        <w:t>Turn Lines (single broken)</w:t>
      </w:r>
    </w:p>
    <w:p w14:paraId="09FD760E" w14:textId="77777777" w:rsidR="00EE235A" w:rsidRPr="008D2CA1" w:rsidRDefault="00000000">
      <w:pPr>
        <w:pStyle w:val="ListParagraph"/>
        <w:numPr>
          <w:ilvl w:val="4"/>
          <w:numId w:val="203"/>
        </w:numPr>
        <w:ind w:left="709"/>
        <w:rPr>
          <w:lang w:val="en-US"/>
        </w:rPr>
      </w:pPr>
      <w:r>
        <w:rPr>
          <w:lang w:val="en-US"/>
        </w:rPr>
        <w:t>Special Purpose Broken Lane Line (</w:t>
      </w:r>
      <w:r w:rsidRPr="008D2CA1">
        <w:rPr>
          <w:lang w:val="en-US"/>
        </w:rPr>
        <w:t>Alberta Line</w:t>
      </w:r>
      <w:r>
        <w:rPr>
          <w:lang w:val="en-US"/>
        </w:rPr>
        <w:t>)</w:t>
      </w:r>
    </w:p>
    <w:p w14:paraId="5BA6A5EA" w14:textId="77777777" w:rsidR="00EE235A" w:rsidRPr="008D2CA1" w:rsidRDefault="00000000">
      <w:pPr>
        <w:pStyle w:val="ListParagraph"/>
        <w:numPr>
          <w:ilvl w:val="4"/>
          <w:numId w:val="203"/>
        </w:numPr>
        <w:ind w:left="709"/>
        <w:rPr>
          <w:lang w:val="en-US"/>
        </w:rPr>
      </w:pPr>
      <w:r w:rsidRPr="008D2CA1">
        <w:rPr>
          <w:lang w:val="en-US"/>
        </w:rPr>
        <w:t>Signalized Pedestrian Crossings (single broken)</w:t>
      </w:r>
    </w:p>
    <w:p w14:paraId="2337F001" w14:textId="77777777" w:rsidR="00EE235A" w:rsidRPr="008D2CA1" w:rsidRDefault="00000000">
      <w:pPr>
        <w:pStyle w:val="ListParagraph"/>
        <w:numPr>
          <w:ilvl w:val="4"/>
          <w:numId w:val="203"/>
        </w:numPr>
        <w:ind w:left="709"/>
        <w:rPr>
          <w:lang w:val="en-US"/>
        </w:rPr>
      </w:pPr>
      <w:r w:rsidRPr="008D2CA1">
        <w:rPr>
          <w:lang w:val="en-US"/>
        </w:rPr>
        <w:t>Car / Bus / Truck Parking Bays</w:t>
      </w:r>
    </w:p>
    <w:p w14:paraId="33FF22B7" w14:textId="77777777" w:rsidR="00EE235A" w:rsidRPr="008D2CA1" w:rsidRDefault="00000000" w:rsidP="00EE235A">
      <w:pPr>
        <w:spacing w:after="0"/>
        <w:rPr>
          <w:lang w:val="en-US"/>
        </w:rPr>
      </w:pPr>
      <w:r w:rsidRPr="008D2CA1">
        <w:rPr>
          <w:lang w:val="en-US"/>
        </w:rPr>
        <w:t>The following are measured by number:</w:t>
      </w:r>
    </w:p>
    <w:p w14:paraId="5DE3A3D7" w14:textId="77777777" w:rsidR="00EE235A" w:rsidRPr="008D2CA1" w:rsidRDefault="00000000">
      <w:pPr>
        <w:pStyle w:val="ListParagraph"/>
        <w:numPr>
          <w:ilvl w:val="4"/>
          <w:numId w:val="204"/>
        </w:numPr>
        <w:ind w:left="709"/>
        <w:rPr>
          <w:lang w:val="en-US"/>
        </w:rPr>
      </w:pPr>
      <w:r w:rsidRPr="008D2CA1">
        <w:rPr>
          <w:lang w:val="en-US"/>
        </w:rPr>
        <w:t>Arrow Heads (single, double, triple, merge)</w:t>
      </w:r>
    </w:p>
    <w:p w14:paraId="01115563" w14:textId="77777777" w:rsidR="00EE235A" w:rsidRPr="008D2CA1" w:rsidRDefault="00000000">
      <w:pPr>
        <w:pStyle w:val="ListParagraph"/>
        <w:numPr>
          <w:ilvl w:val="4"/>
          <w:numId w:val="204"/>
        </w:numPr>
        <w:ind w:left="709"/>
        <w:rPr>
          <w:lang w:val="en-US"/>
        </w:rPr>
      </w:pPr>
      <w:r w:rsidRPr="008D2CA1">
        <w:rPr>
          <w:lang w:val="en-US"/>
        </w:rPr>
        <w:t>Numbers and Letters</w:t>
      </w:r>
    </w:p>
    <w:p w14:paraId="1105681F" w14:textId="77777777" w:rsidR="00EE235A" w:rsidRPr="008D2CA1" w:rsidRDefault="00000000">
      <w:pPr>
        <w:pStyle w:val="ListParagraph"/>
        <w:numPr>
          <w:ilvl w:val="4"/>
          <w:numId w:val="204"/>
        </w:numPr>
        <w:ind w:left="709"/>
        <w:rPr>
          <w:lang w:val="en-US"/>
        </w:rPr>
      </w:pPr>
      <w:r w:rsidRPr="008D2CA1">
        <w:rPr>
          <w:lang w:val="en-US"/>
        </w:rPr>
        <w:t>Disabled Symbols</w:t>
      </w:r>
    </w:p>
    <w:p w14:paraId="177826BC" w14:textId="77777777" w:rsidR="00EE235A" w:rsidRDefault="00000000" w:rsidP="00EE235A">
      <w:pPr>
        <w:rPr>
          <w:lang w:val="en-US"/>
        </w:rPr>
      </w:pPr>
      <w:r w:rsidRPr="008D2CA1">
        <w:rPr>
          <w:lang w:val="en-US"/>
        </w:rPr>
        <w:t>Chevrons and Speed Humps are measured by square meter (</w:t>
      </w:r>
      <w:r>
        <w:rPr>
          <w:lang w:val="en-US"/>
        </w:rPr>
        <w:t>within the boundary/outline/perimeter of the areas in which the chevrons and/or speed humps are located, includes painted and unpainted sections</w:t>
      </w:r>
      <w:r w:rsidRPr="008D2CA1">
        <w:rPr>
          <w:lang w:val="en-US"/>
        </w:rPr>
        <w:t>)</w:t>
      </w:r>
      <w:r>
        <w:rPr>
          <w:lang w:val="en-US"/>
        </w:rPr>
        <w:t>.</w:t>
      </w:r>
    </w:p>
    <w:p w14:paraId="7772C57C" w14:textId="77777777" w:rsidR="00EE235A" w:rsidRDefault="00000000" w:rsidP="00EE235A">
      <w:pPr>
        <w:rPr>
          <w:lang w:val="en-US"/>
        </w:rPr>
      </w:pPr>
      <w:r>
        <w:rPr>
          <w:lang w:val="en-US"/>
        </w:rPr>
        <w:t>Removal of existing pavement markings and disposal of the waste is measured as an item.</w:t>
      </w:r>
    </w:p>
    <w:p w14:paraId="090F1DAC" w14:textId="77777777" w:rsidR="00EE235A" w:rsidRDefault="00000000" w:rsidP="00EE235A">
      <w:pPr>
        <w:rPr>
          <w:lang w:val="en-US"/>
        </w:rPr>
      </w:pPr>
      <w:r>
        <w:rPr>
          <w:lang w:val="en-US"/>
        </w:rPr>
        <w:t>Provision of audio tactile line marking is measured in lineal metres including unpainted gaps.</w:t>
      </w:r>
    </w:p>
    <w:p w14:paraId="23F215D8" w14:textId="77777777" w:rsidR="00EE235A" w:rsidRDefault="00000000" w:rsidP="00EE235A">
      <w:pPr>
        <w:rPr>
          <w:lang w:val="en-US"/>
        </w:rPr>
      </w:pPr>
      <w:r>
        <w:rPr>
          <w:lang w:val="en-US"/>
        </w:rPr>
        <w:t>Other lines are measured in lineal metres.</w:t>
      </w:r>
    </w:p>
    <w:p w14:paraId="193CC874" w14:textId="77777777" w:rsidR="00EE235A" w:rsidRPr="008D2CA1" w:rsidRDefault="00000000" w:rsidP="00EE235A">
      <w:pPr>
        <w:rPr>
          <w:lang w:val="en-US"/>
        </w:rPr>
      </w:pPr>
      <w:r>
        <w:rPr>
          <w:lang w:val="en-US"/>
        </w:rPr>
        <w:t>Other large areas are measured in square metres of painted areas only.</w:t>
      </w:r>
    </w:p>
    <w:p w14:paraId="4BE2BA78" w14:textId="77777777" w:rsidR="00EE235A" w:rsidRPr="00A21901" w:rsidRDefault="00000000" w:rsidP="00EE235A">
      <w:pPr>
        <w:spacing w:after="0"/>
      </w:pPr>
      <w:r w:rsidRPr="00A21901">
        <w:t>The following are measured as nominated for Aerodrome Marking:</w:t>
      </w:r>
    </w:p>
    <w:p w14:paraId="54186D80" w14:textId="77777777" w:rsidR="00EE235A" w:rsidRPr="00A21901" w:rsidRDefault="00000000">
      <w:pPr>
        <w:widowControl w:val="0"/>
        <w:numPr>
          <w:ilvl w:val="0"/>
          <w:numId w:val="210"/>
        </w:numPr>
        <w:ind w:left="720" w:hanging="294"/>
      </w:pPr>
      <w:r w:rsidRPr="00A21901">
        <w:t>Runway centreline measured in linear metres inclusive of unpainted gaps (white 0.300m wide)</w:t>
      </w:r>
      <w:r>
        <w:t xml:space="preserve"> (MoS 8.3.3)</w:t>
      </w:r>
    </w:p>
    <w:p w14:paraId="482DB485" w14:textId="77777777" w:rsidR="00EE235A" w:rsidRPr="00A21901" w:rsidRDefault="00000000">
      <w:pPr>
        <w:widowControl w:val="0"/>
        <w:numPr>
          <w:ilvl w:val="0"/>
          <w:numId w:val="210"/>
        </w:numPr>
        <w:ind w:left="720" w:hanging="294"/>
      </w:pPr>
      <w:r w:rsidRPr="00A21901">
        <w:t>Runway designation markings. measured by number of digits (white 9</w:t>
      </w:r>
      <w:r>
        <w:t xml:space="preserve">.0 </w:t>
      </w:r>
      <w:r w:rsidRPr="00A21901">
        <w:t>m length)</w:t>
      </w:r>
      <w:r>
        <w:t xml:space="preserve"> (MoS 8.3.4)</w:t>
      </w:r>
    </w:p>
    <w:p w14:paraId="1C73372C" w14:textId="77777777" w:rsidR="00EE235A" w:rsidRPr="00A21901" w:rsidRDefault="00000000">
      <w:pPr>
        <w:widowControl w:val="0"/>
        <w:numPr>
          <w:ilvl w:val="0"/>
          <w:numId w:val="210"/>
        </w:numPr>
        <w:tabs>
          <w:tab w:val="left" w:pos="283"/>
        </w:tabs>
        <w:ind w:left="720" w:hanging="294"/>
      </w:pPr>
      <w:r w:rsidRPr="00A21901">
        <w:t>Runway end markings measured in linear metres of painted line (white 1.2</w:t>
      </w:r>
      <w:r>
        <w:t xml:space="preserve"> </w:t>
      </w:r>
      <w:r w:rsidRPr="00A21901">
        <w:t>m wide)</w:t>
      </w:r>
      <w:r>
        <w:t xml:space="preserve"> (MoS 8.3.5)</w:t>
      </w:r>
    </w:p>
    <w:p w14:paraId="0B185932" w14:textId="77777777" w:rsidR="00EE235A" w:rsidRPr="00A21901" w:rsidRDefault="00000000">
      <w:pPr>
        <w:widowControl w:val="0"/>
        <w:numPr>
          <w:ilvl w:val="0"/>
          <w:numId w:val="210"/>
        </w:numPr>
        <w:ind w:left="720" w:hanging="294"/>
      </w:pPr>
      <w:r w:rsidRPr="00A21901">
        <w:rPr>
          <w:bCs/>
        </w:rPr>
        <w:t>Runway Threshold Markings</w:t>
      </w:r>
      <w:r w:rsidRPr="00A21901">
        <w:t xml:space="preserve"> measured </w:t>
      </w:r>
      <w:r>
        <w:t>by number</w:t>
      </w:r>
      <w:r w:rsidRPr="00A21901">
        <w:t xml:space="preserve"> (white </w:t>
      </w:r>
      <w:r>
        <w:t xml:space="preserve">30 m x </w:t>
      </w:r>
      <w:r w:rsidRPr="00A21901">
        <w:t>1.5</w:t>
      </w:r>
      <w:r>
        <w:t xml:space="preserve"> </w:t>
      </w:r>
      <w:r w:rsidRPr="00A21901">
        <w:t>m wide)</w:t>
      </w:r>
      <w:r>
        <w:t xml:space="preserve"> (MoS8.3.8)</w:t>
      </w:r>
    </w:p>
    <w:p w14:paraId="40228E35" w14:textId="77777777" w:rsidR="00EE235A" w:rsidRPr="00A21901" w:rsidRDefault="00000000">
      <w:pPr>
        <w:widowControl w:val="0"/>
        <w:numPr>
          <w:ilvl w:val="0"/>
          <w:numId w:val="210"/>
        </w:numPr>
        <w:ind w:left="720" w:hanging="294"/>
      </w:pPr>
      <w:r w:rsidRPr="00A21901">
        <w:rPr>
          <w:bCs/>
        </w:rPr>
        <w:t>Taxi Guideline Markings</w:t>
      </w:r>
      <w:r w:rsidRPr="00A21901">
        <w:t>. measured in linear metres of painted line (yellow 0.150m wide)</w:t>
      </w:r>
      <w:r>
        <w:t xml:space="preserve"> (MoS 8.4.2)</w:t>
      </w:r>
    </w:p>
    <w:p w14:paraId="08B66631" w14:textId="77777777" w:rsidR="00EE235A" w:rsidRPr="00A21901" w:rsidRDefault="00000000">
      <w:pPr>
        <w:widowControl w:val="0"/>
        <w:numPr>
          <w:ilvl w:val="0"/>
          <w:numId w:val="210"/>
        </w:numPr>
        <w:ind w:left="720" w:hanging="294"/>
      </w:pPr>
      <w:r w:rsidRPr="00A21901">
        <w:t xml:space="preserve">Runway holding positions Pattern “A” measured in linear metres </w:t>
      </w:r>
      <w:r>
        <w:t xml:space="preserve">include all </w:t>
      </w:r>
      <w:r w:rsidRPr="00A21901">
        <w:t>pai</w:t>
      </w:r>
      <w:r>
        <w:t>nted lines required to meet detail in MoS 8.4.3 (yellow 0.150m wide).</w:t>
      </w:r>
    </w:p>
    <w:p w14:paraId="587B1E98" w14:textId="77777777" w:rsidR="00EE235A" w:rsidRPr="00A21901" w:rsidRDefault="00000000">
      <w:pPr>
        <w:widowControl w:val="0"/>
        <w:numPr>
          <w:ilvl w:val="0"/>
          <w:numId w:val="210"/>
        </w:numPr>
        <w:ind w:left="720" w:hanging="294"/>
      </w:pPr>
      <w:r w:rsidRPr="00A21901">
        <w:t xml:space="preserve">Taxiway edge markings </w:t>
      </w:r>
      <w:r>
        <w:t xml:space="preserve">and Apron markings </w:t>
      </w:r>
      <w:r w:rsidRPr="00A21901">
        <w:t>(measured in linear metres of double painted line (yellow 0.150m wide spaced 0.150m apart)</w:t>
      </w:r>
      <w:r>
        <w:t xml:space="preserve"> (MoS 8.4.5 and 8.5.3)</w:t>
      </w:r>
    </w:p>
    <w:p w14:paraId="0651A149" w14:textId="77777777" w:rsidR="00EE235A" w:rsidRPr="00A21901" w:rsidRDefault="00000000">
      <w:pPr>
        <w:widowControl w:val="0"/>
        <w:numPr>
          <w:ilvl w:val="0"/>
          <w:numId w:val="210"/>
        </w:numPr>
        <w:ind w:left="720" w:hanging="294"/>
      </w:pPr>
      <w:r>
        <w:rPr>
          <w:bCs/>
        </w:rPr>
        <w:lastRenderedPageBreak/>
        <w:t xml:space="preserve">Lead Out Line </w:t>
      </w:r>
      <w:r w:rsidRPr="00A21901">
        <w:t>measured in linear metres of painted line (yellow 0.150m wide)</w:t>
      </w:r>
      <w:r>
        <w:t xml:space="preserve"> (MoS 8.5.22)</w:t>
      </w:r>
    </w:p>
    <w:p w14:paraId="04A52EDC" w14:textId="77777777" w:rsidR="00EE235A" w:rsidRPr="00A21901" w:rsidRDefault="00000000">
      <w:pPr>
        <w:widowControl w:val="0"/>
        <w:numPr>
          <w:ilvl w:val="0"/>
          <w:numId w:val="210"/>
        </w:numPr>
        <w:ind w:left="720" w:hanging="294"/>
      </w:pPr>
      <w:r>
        <w:t xml:space="preserve">Alignment Line </w:t>
      </w:r>
      <w:r w:rsidRPr="00A21901">
        <w:t xml:space="preserve">measured </w:t>
      </w:r>
      <w:r>
        <w:t xml:space="preserve">by number for a 17.0 m length </w:t>
      </w:r>
      <w:r w:rsidRPr="00A21901">
        <w:t>of painted line (yellow 0.150m wide)</w:t>
      </w:r>
      <w:r>
        <w:t xml:space="preserve"> (MoS 8.15.18)</w:t>
      </w:r>
    </w:p>
    <w:p w14:paraId="50037062" w14:textId="77777777" w:rsidR="00EE235A" w:rsidRPr="00A21901" w:rsidRDefault="00000000">
      <w:pPr>
        <w:widowControl w:val="0"/>
        <w:numPr>
          <w:ilvl w:val="0"/>
          <w:numId w:val="210"/>
        </w:numPr>
        <w:ind w:left="720" w:hanging="294"/>
      </w:pPr>
      <w:r>
        <w:t xml:space="preserve">Parking Clearance Line </w:t>
      </w:r>
      <w:r w:rsidRPr="00A21901">
        <w:t xml:space="preserve">measured in linear metres of painted line </w:t>
      </w:r>
      <w:r>
        <w:t xml:space="preserve">to detail in MoS 8.4.5 </w:t>
      </w:r>
      <w:r w:rsidRPr="00A21901">
        <w:t xml:space="preserve">(yellow </w:t>
      </w:r>
      <w:r>
        <w:t>and red lines</w:t>
      </w:r>
      <w:r w:rsidRPr="00A21901">
        <w:t>)</w:t>
      </w:r>
    </w:p>
    <w:p w14:paraId="2EFB3DDD" w14:textId="77777777" w:rsidR="00EE235A" w:rsidRPr="008D2CA1" w:rsidRDefault="00000000" w:rsidP="00EE235A">
      <w:pPr>
        <w:pStyle w:val="Heading3"/>
      </w:pPr>
      <w:r w:rsidRPr="008D2CA1">
        <w:t>Raised reflective pavement markers</w:t>
      </w:r>
    </w:p>
    <w:p w14:paraId="77810E17" w14:textId="77777777" w:rsidR="00EE235A" w:rsidRPr="008D2CA1" w:rsidRDefault="00000000" w:rsidP="00EE235A">
      <w:pPr>
        <w:rPr>
          <w:lang w:val="en-US"/>
        </w:rPr>
      </w:pPr>
      <w:r w:rsidRPr="008D2CA1">
        <w:rPr>
          <w:lang w:val="en-US"/>
        </w:rPr>
        <w:t xml:space="preserve">Supply and install, </w:t>
      </w:r>
      <w:r>
        <w:rPr>
          <w:lang w:val="en-US"/>
        </w:rPr>
        <w:t>and/</w:t>
      </w:r>
      <w:r w:rsidRPr="008D2CA1">
        <w:rPr>
          <w:lang w:val="en-US"/>
        </w:rPr>
        <w:t>or removal</w:t>
      </w:r>
      <w:r>
        <w:rPr>
          <w:lang w:val="en-US"/>
        </w:rPr>
        <w:t xml:space="preserve"> and disposal. </w:t>
      </w:r>
      <w:r>
        <w:t>Includes preparation of pavement.</w:t>
      </w:r>
    </w:p>
    <w:p w14:paraId="2D067B26" w14:textId="77777777" w:rsidR="00EE235A" w:rsidRPr="00BA186E" w:rsidRDefault="00000000" w:rsidP="00EE235A">
      <w:pPr>
        <w:rPr>
          <w:dstrike/>
          <w:lang w:val="en-US"/>
        </w:rPr>
      </w:pPr>
      <w:r w:rsidRPr="008D2CA1">
        <w:rPr>
          <w:lang w:val="en-US"/>
        </w:rPr>
        <w:t>Measured by number of each type as nomi</w:t>
      </w:r>
      <w:r>
        <w:rPr>
          <w:lang w:val="en-US"/>
        </w:rPr>
        <w:t>nated in the schedule of rates.</w:t>
      </w:r>
    </w:p>
    <w:p w14:paraId="6CAF1EC5" w14:textId="77777777" w:rsidR="00EE235A" w:rsidRPr="008D2CA1" w:rsidRDefault="00000000" w:rsidP="00EE235A">
      <w:pPr>
        <w:pStyle w:val="Heading3"/>
      </w:pPr>
      <w:r w:rsidRPr="008D2CA1">
        <w:t>Compliance with the requirements for project control and procedures, calls and payments</w:t>
      </w:r>
    </w:p>
    <w:p w14:paraId="153C4DBA" w14:textId="77777777" w:rsidR="00EE235A" w:rsidRPr="008D2CA1" w:rsidRDefault="00000000" w:rsidP="00EE235A">
      <w:pPr>
        <w:rPr>
          <w:lang w:val="en-US"/>
        </w:rPr>
      </w:pPr>
      <w:r w:rsidRPr="008D2CA1">
        <w:rPr>
          <w:lang w:val="en-US"/>
        </w:rPr>
        <w:t>Not measured separately.</w:t>
      </w:r>
    </w:p>
    <w:p w14:paraId="457E8A3F" w14:textId="77777777" w:rsidR="00EE235A" w:rsidRPr="008D2CA1" w:rsidRDefault="00000000" w:rsidP="00EE235A">
      <w:pPr>
        <w:rPr>
          <w:lang w:val="en-US"/>
        </w:rPr>
      </w:pPr>
      <w:r w:rsidRPr="008D2CA1">
        <w:rPr>
          <w:lang w:val="en-US"/>
        </w:rPr>
        <w:t xml:space="preserve">Include all costs associated with </w:t>
      </w:r>
      <w:proofErr w:type="gramStart"/>
      <w:r w:rsidRPr="008D2CA1">
        <w:rPr>
          <w:lang w:val="en-US"/>
        </w:rPr>
        <w:t>the Project</w:t>
      </w:r>
      <w:proofErr w:type="gramEnd"/>
      <w:r w:rsidRPr="008D2CA1">
        <w:rPr>
          <w:lang w:val="en-US"/>
        </w:rPr>
        <w:t xml:space="preserve"> Control, and Procedures Calls and Payments clauses, in the rates for the applicable items.</w:t>
      </w:r>
    </w:p>
    <w:p w14:paraId="228A7D23" w14:textId="77777777" w:rsidR="00EE235A" w:rsidRPr="008D2CA1" w:rsidRDefault="00000000" w:rsidP="00EE235A">
      <w:pPr>
        <w:pStyle w:val="Heading3"/>
      </w:pPr>
      <w:r w:rsidRPr="008D2CA1">
        <w:t>Distance measuring equipment and communication equipment</w:t>
      </w:r>
    </w:p>
    <w:p w14:paraId="35EF70EC" w14:textId="77777777" w:rsidR="00EE235A" w:rsidRPr="008D2CA1" w:rsidRDefault="00000000" w:rsidP="00EE235A">
      <w:pPr>
        <w:rPr>
          <w:lang w:val="en-US"/>
        </w:rPr>
      </w:pPr>
      <w:r w:rsidRPr="008D2CA1">
        <w:rPr>
          <w:lang w:val="en-US"/>
        </w:rPr>
        <w:t>Not measured separately.</w:t>
      </w:r>
    </w:p>
    <w:p w14:paraId="3DCBD2F8" w14:textId="77777777" w:rsidR="00EE235A" w:rsidRPr="008D2CA1" w:rsidRDefault="00000000" w:rsidP="00EE235A">
      <w:pPr>
        <w:rPr>
          <w:lang w:val="en-US"/>
        </w:rPr>
      </w:pPr>
      <w:r w:rsidRPr="008D2CA1">
        <w:rPr>
          <w:lang w:val="en-US"/>
        </w:rPr>
        <w:t>Include the cost of Distance measuring Equipment and Communication Equipment in the rates for applicable items</w:t>
      </w:r>
    </w:p>
    <w:p w14:paraId="4F6947A3" w14:textId="77777777" w:rsidR="00EE235A" w:rsidRPr="008D2CA1" w:rsidRDefault="00000000" w:rsidP="00EE235A">
      <w:pPr>
        <w:pStyle w:val="Heading3"/>
      </w:pPr>
      <w:r w:rsidRPr="008D2CA1">
        <w:t xml:space="preserve">Payment </w:t>
      </w:r>
      <w:r>
        <w:t>g</w:t>
      </w:r>
      <w:r w:rsidRPr="008D2CA1">
        <w:t>enerally.</w:t>
      </w:r>
    </w:p>
    <w:p w14:paraId="14EE265D" w14:textId="77777777" w:rsidR="00EE235A" w:rsidRPr="008D2CA1" w:rsidRDefault="00000000" w:rsidP="00EE235A">
      <w:pPr>
        <w:rPr>
          <w:lang w:val="en-US"/>
        </w:rPr>
      </w:pPr>
      <w:r w:rsidRPr="008D2CA1">
        <w:rPr>
          <w:lang w:val="en-US"/>
        </w:rPr>
        <w:t>Payment for Scheduled Work shall be made at the tendered Schedule of Rates.</w:t>
      </w:r>
    </w:p>
    <w:p w14:paraId="0F4271B7" w14:textId="77777777" w:rsidR="00EE235A" w:rsidRPr="008D2CA1" w:rsidRDefault="00000000" w:rsidP="00EE235A">
      <w:pPr>
        <w:rPr>
          <w:lang w:val="en-US"/>
        </w:rPr>
      </w:pPr>
      <w:r w:rsidRPr="008D2CA1">
        <w:rPr>
          <w:lang w:val="en-US"/>
        </w:rPr>
        <w:t>Payment for Priority Work shall be made at the tendered Schedule of Rates and an additional payment for Priority attendance.</w:t>
      </w:r>
    </w:p>
    <w:p w14:paraId="0311283D" w14:textId="77777777" w:rsidR="00EE235A" w:rsidRDefault="00000000" w:rsidP="00EE235A">
      <w:r w:rsidRPr="008D2CA1">
        <w:rPr>
          <w:lang w:val="en-US"/>
        </w:rPr>
        <w:t>Payment for Urgent Works shall be made at the tendered Schedule of Rates, and an additional payment for urgent attendance.</w:t>
      </w:r>
    </w:p>
    <w:p w14:paraId="44416CD3" w14:textId="77777777" w:rsidR="00EE235A" w:rsidRPr="00AC526E" w:rsidRDefault="00000000" w:rsidP="00EE235A">
      <w:pPr>
        <w:pStyle w:val="Heading2"/>
      </w:pPr>
      <w:r w:rsidRPr="00AC526E">
        <w:t>Landscape</w:t>
      </w:r>
    </w:p>
    <w:p w14:paraId="1CF8AB21" w14:textId="77777777" w:rsidR="00EE235A" w:rsidRPr="00B01241" w:rsidRDefault="00000000" w:rsidP="00EE235A">
      <w:pPr>
        <w:pStyle w:val="Heading3"/>
      </w:pPr>
      <w:r w:rsidRPr="00B01241">
        <w:t xml:space="preserve">Site </w:t>
      </w:r>
      <w:r>
        <w:t>p</w:t>
      </w:r>
      <w:r w:rsidRPr="00B01241">
        <w:t>reparation</w:t>
      </w:r>
    </w:p>
    <w:p w14:paraId="0AC9DE9E" w14:textId="77777777" w:rsidR="00EE235A" w:rsidRPr="00B01241" w:rsidRDefault="00000000" w:rsidP="00EE235A">
      <w:r w:rsidRPr="00B01241">
        <w:t>Measured as an item.</w:t>
      </w:r>
    </w:p>
    <w:p w14:paraId="7D6E0DC4" w14:textId="77777777" w:rsidR="00EE235A" w:rsidRPr="00B01241" w:rsidRDefault="00000000" w:rsidP="00EE235A">
      <w:r w:rsidRPr="00B01241">
        <w:t>Make allowance for any filling and levelling required.</w:t>
      </w:r>
    </w:p>
    <w:p w14:paraId="02130527" w14:textId="77777777" w:rsidR="00EE235A" w:rsidRPr="00B01241" w:rsidRDefault="00000000" w:rsidP="00EE235A">
      <w:pPr>
        <w:pStyle w:val="Heading3"/>
      </w:pPr>
      <w:r w:rsidRPr="00B01241">
        <w:t>Topsoil</w:t>
      </w:r>
    </w:p>
    <w:p w14:paraId="2EB960D7" w14:textId="77777777" w:rsidR="00EE235A" w:rsidRPr="00B01241" w:rsidRDefault="00000000" w:rsidP="00EE235A">
      <w:r w:rsidRPr="00B01241">
        <w:t>Measured in square metres.</w:t>
      </w:r>
    </w:p>
    <w:p w14:paraId="18C4F060" w14:textId="77777777" w:rsidR="00EE235A" w:rsidRPr="00B01241" w:rsidRDefault="00000000" w:rsidP="00EE235A">
      <w:r w:rsidRPr="00B01241">
        <w:t>Make allowance for any supply required, and spreading.</w:t>
      </w:r>
    </w:p>
    <w:p w14:paraId="56465C4E" w14:textId="77777777" w:rsidR="00EE235A" w:rsidRPr="00B01241" w:rsidRDefault="00000000" w:rsidP="00EE235A">
      <w:pPr>
        <w:pStyle w:val="Heading3"/>
      </w:pPr>
      <w:r w:rsidRPr="00B01241">
        <w:t>Trees, shrubs and ground covers</w:t>
      </w:r>
    </w:p>
    <w:p w14:paraId="644FF679" w14:textId="77777777" w:rsidR="00EE235A" w:rsidRPr="00B01241" w:rsidRDefault="00000000" w:rsidP="00EE235A">
      <w:r w:rsidRPr="00B01241">
        <w:t>Measured by number of each type of genus and species.</w:t>
      </w:r>
    </w:p>
    <w:p w14:paraId="6AAF6D80" w14:textId="77777777" w:rsidR="00EE235A" w:rsidRPr="00B01241" w:rsidRDefault="00000000" w:rsidP="00EE235A">
      <w:r w:rsidRPr="00B01241">
        <w:t>Make allowance for supply of plants, mulch, fertilisers, excavation of planting holes, and planting.</w:t>
      </w:r>
    </w:p>
    <w:p w14:paraId="6708B6C4" w14:textId="77777777" w:rsidR="00EE235A" w:rsidRPr="00B01241" w:rsidRDefault="00000000" w:rsidP="00EE235A">
      <w:pPr>
        <w:pStyle w:val="Heading3"/>
      </w:pPr>
      <w:r w:rsidRPr="00B01241">
        <w:t>Irrigation</w:t>
      </w:r>
    </w:p>
    <w:p w14:paraId="5458734A" w14:textId="77777777" w:rsidR="00EE235A" w:rsidRPr="00B01241" w:rsidRDefault="00000000" w:rsidP="00EE235A">
      <w:r w:rsidRPr="00B01241">
        <w:t>Measured as an item.</w:t>
      </w:r>
    </w:p>
    <w:p w14:paraId="604BC1E9" w14:textId="77777777" w:rsidR="00EE235A" w:rsidRPr="00B01241" w:rsidRDefault="00000000" w:rsidP="00EE235A">
      <w:r w:rsidRPr="00B01241">
        <w:lastRenderedPageBreak/>
        <w:t>Make allowance for any design requirements, cost of approvals and connection to the water supply, cost of testing, and provision of as constructed drawings.</w:t>
      </w:r>
    </w:p>
    <w:p w14:paraId="555AF44A" w14:textId="77777777" w:rsidR="00EE235A" w:rsidRPr="00B01241" w:rsidRDefault="00000000" w:rsidP="00EE235A">
      <w:pPr>
        <w:pStyle w:val="Heading3"/>
      </w:pPr>
      <w:r w:rsidRPr="00B01241">
        <w:t>Grassing</w:t>
      </w:r>
    </w:p>
    <w:p w14:paraId="1D5AA343" w14:textId="77777777" w:rsidR="00EE235A" w:rsidRPr="00B01241" w:rsidRDefault="00000000" w:rsidP="00EE235A">
      <w:r w:rsidRPr="00B01241">
        <w:t>Measured in square metres.</w:t>
      </w:r>
    </w:p>
    <w:p w14:paraId="3935F5CA" w14:textId="77777777" w:rsidR="00EE235A" w:rsidRPr="00B01241" w:rsidRDefault="00000000" w:rsidP="00EE235A">
      <w:r w:rsidRPr="00B01241">
        <w:t>Make allowance for reseeding.</w:t>
      </w:r>
    </w:p>
    <w:p w14:paraId="662325EA" w14:textId="77777777" w:rsidR="00EE235A" w:rsidRPr="00B01241" w:rsidRDefault="00000000" w:rsidP="00EE235A">
      <w:pPr>
        <w:pStyle w:val="Heading3"/>
      </w:pPr>
      <w:r w:rsidRPr="00B01241">
        <w:t>Watering</w:t>
      </w:r>
    </w:p>
    <w:p w14:paraId="6D72728C" w14:textId="77777777" w:rsidR="00EE235A" w:rsidRPr="00B01241" w:rsidRDefault="00000000" w:rsidP="00EE235A">
      <w:r w:rsidRPr="00B01241">
        <w:t>Measured as an item.</w:t>
      </w:r>
    </w:p>
    <w:p w14:paraId="5AA15E51" w14:textId="77777777" w:rsidR="00EE235A" w:rsidRDefault="00000000" w:rsidP="00EE235A">
      <w:r w:rsidRPr="00B01241">
        <w:t>Note that cost of water will be borne by the Superintendent.</w:t>
      </w:r>
    </w:p>
    <w:p w14:paraId="7BAC3432" w14:textId="77777777" w:rsidR="00EE235A" w:rsidRPr="00AC526E" w:rsidRDefault="00000000" w:rsidP="00EE235A">
      <w:pPr>
        <w:pStyle w:val="Heading2"/>
      </w:pPr>
      <w:r w:rsidRPr="00AC526E">
        <w:t>Ducting and conduits</w:t>
      </w:r>
    </w:p>
    <w:p w14:paraId="185B5C26" w14:textId="77777777" w:rsidR="00EE235A" w:rsidRPr="00B01241" w:rsidRDefault="00000000" w:rsidP="00EE235A">
      <w:pPr>
        <w:pStyle w:val="Heading3"/>
      </w:pPr>
      <w:r w:rsidRPr="00B01241">
        <w:t>Electrical ducting</w:t>
      </w:r>
    </w:p>
    <w:p w14:paraId="03EAEC8F" w14:textId="77777777" w:rsidR="00EE235A" w:rsidRPr="00B01241" w:rsidRDefault="00000000" w:rsidP="00EE235A">
      <w:r w:rsidRPr="00B01241">
        <w:t>Measured in linear metres.</w:t>
      </w:r>
    </w:p>
    <w:p w14:paraId="6681D9C0" w14:textId="77777777" w:rsidR="00EE235A" w:rsidRPr="00B01241" w:rsidRDefault="00000000" w:rsidP="00EE235A">
      <w:r w:rsidRPr="00B01241">
        <w:t>Make allowance for excavation and backfilling trenches, marker tapes, draw wires and kerb markers.</w:t>
      </w:r>
    </w:p>
    <w:p w14:paraId="1E8B969C" w14:textId="77777777" w:rsidR="00EE235A" w:rsidRPr="00B01241" w:rsidRDefault="00000000" w:rsidP="00EE235A">
      <w:pPr>
        <w:pStyle w:val="Heading3"/>
      </w:pPr>
      <w:r w:rsidRPr="00B01241">
        <w:t xml:space="preserve">Water </w:t>
      </w:r>
      <w:r>
        <w:t>d</w:t>
      </w:r>
      <w:r w:rsidRPr="00B01241">
        <w:t>ucting</w:t>
      </w:r>
    </w:p>
    <w:p w14:paraId="6C1D9BD0" w14:textId="77777777" w:rsidR="00EE235A" w:rsidRPr="00B01241" w:rsidRDefault="00000000" w:rsidP="00EE235A">
      <w:r w:rsidRPr="00B01241">
        <w:t>Measured in linear metres.</w:t>
      </w:r>
    </w:p>
    <w:p w14:paraId="46EF5CCB" w14:textId="77777777" w:rsidR="00EE235A" w:rsidRPr="00B01241" w:rsidRDefault="00000000" w:rsidP="00EE235A">
      <w:r w:rsidRPr="00B01241">
        <w:t>Make allowance for excavation and backfilling trenches, marker tapes, draw wires and kerb markers.</w:t>
      </w:r>
    </w:p>
    <w:p w14:paraId="67C7B6AE" w14:textId="77777777" w:rsidR="00EE235A" w:rsidRPr="00B01241" w:rsidRDefault="00000000" w:rsidP="00EE235A">
      <w:pPr>
        <w:pStyle w:val="Heading3"/>
      </w:pPr>
      <w:r w:rsidRPr="00B01241">
        <w:t xml:space="preserve">Conduit </w:t>
      </w:r>
      <w:r>
        <w:t>m</w:t>
      </w:r>
      <w:r w:rsidRPr="00B01241">
        <w:t>arkers</w:t>
      </w:r>
    </w:p>
    <w:p w14:paraId="73B8105E" w14:textId="77777777" w:rsidR="00EE235A" w:rsidRDefault="00000000" w:rsidP="00EE235A">
      <w:r w:rsidRPr="00B01241">
        <w:t>Measured by number.</w:t>
      </w:r>
    </w:p>
    <w:p w14:paraId="7758DA36" w14:textId="77777777" w:rsidR="00EE235A" w:rsidRPr="00AC526E" w:rsidRDefault="00000000" w:rsidP="00EE235A">
      <w:pPr>
        <w:pStyle w:val="Heading2"/>
      </w:pPr>
      <w:r w:rsidRPr="00AC526E">
        <w:t>Traffic control signals</w:t>
      </w:r>
      <w:r>
        <w:t xml:space="preserve"> and intelligent transport systems</w:t>
      </w:r>
    </w:p>
    <w:p w14:paraId="26B83165" w14:textId="77777777" w:rsidR="00EE235A" w:rsidRPr="00B01241" w:rsidRDefault="00000000" w:rsidP="00EE235A">
      <w:pPr>
        <w:pStyle w:val="Heading3"/>
      </w:pPr>
      <w:r w:rsidRPr="00B01241">
        <w:t>Supply and install pedestals and footings</w:t>
      </w:r>
    </w:p>
    <w:p w14:paraId="034BB933" w14:textId="77777777" w:rsidR="00EE235A" w:rsidRDefault="00000000" w:rsidP="00EE235A">
      <w:r w:rsidRPr="00B01241">
        <w:t>Measured by number.</w:t>
      </w:r>
    </w:p>
    <w:p w14:paraId="0B0C9446" w14:textId="77777777" w:rsidR="00EE235A" w:rsidRPr="00B01F80" w:rsidRDefault="00000000" w:rsidP="00EE235A">
      <w:pPr>
        <w:pStyle w:val="Heading3"/>
      </w:pPr>
      <w:r w:rsidRPr="00B01F80">
        <w:t>Supply and install high mast pedestals and footings</w:t>
      </w:r>
    </w:p>
    <w:p w14:paraId="7CA1047D" w14:textId="77777777" w:rsidR="00EE235A" w:rsidRPr="00B01F80" w:rsidRDefault="00000000" w:rsidP="00EE235A">
      <w:r w:rsidRPr="00B01F80">
        <w:t>Measured by number.</w:t>
      </w:r>
    </w:p>
    <w:p w14:paraId="4836360C" w14:textId="77777777" w:rsidR="00EE235A" w:rsidRPr="00B01241" w:rsidRDefault="00000000" w:rsidP="00EE235A">
      <w:pPr>
        <w:pStyle w:val="Heading3"/>
      </w:pPr>
      <w:r w:rsidRPr="00B01241">
        <w:t>Supply and install non</w:t>
      </w:r>
      <w:r w:rsidRPr="00B01241">
        <w:noBreakHyphen/>
        <w:t>standard pedestals and footings</w:t>
      </w:r>
    </w:p>
    <w:p w14:paraId="62C444A5" w14:textId="77777777" w:rsidR="00EE235A" w:rsidRPr="00B01241" w:rsidRDefault="00000000" w:rsidP="00EE235A">
      <w:r w:rsidRPr="00B01241">
        <w:t>Measured by number.</w:t>
      </w:r>
    </w:p>
    <w:p w14:paraId="1E8A696D" w14:textId="77777777" w:rsidR="00EE235A" w:rsidRPr="00B01241" w:rsidRDefault="00000000" w:rsidP="00EE235A">
      <w:pPr>
        <w:pStyle w:val="Heading3"/>
      </w:pPr>
      <w:r w:rsidRPr="00B01241">
        <w:t>Supply and install vehicle and pedestrian signal lanterns</w:t>
      </w:r>
    </w:p>
    <w:p w14:paraId="3EFB3B43" w14:textId="77777777" w:rsidR="00EE235A" w:rsidRPr="00B01241" w:rsidRDefault="00000000" w:rsidP="00EE235A">
      <w:r w:rsidRPr="00B01241">
        <w:t>Measured by number.</w:t>
      </w:r>
    </w:p>
    <w:p w14:paraId="471D49D0" w14:textId="77777777" w:rsidR="00EE235A" w:rsidRPr="00B01241" w:rsidRDefault="00000000" w:rsidP="00EE235A">
      <w:r w:rsidRPr="00B01241">
        <w:t>Make allowance for terminal assembly, target boards, cowls and louvres, and all ancillary items.</w:t>
      </w:r>
    </w:p>
    <w:p w14:paraId="49A58D8C" w14:textId="77777777" w:rsidR="00EE235A" w:rsidRPr="00B01241" w:rsidRDefault="00000000" w:rsidP="00EE235A">
      <w:pPr>
        <w:pStyle w:val="Heading3"/>
      </w:pPr>
      <w:r w:rsidRPr="00B01241">
        <w:t>Install and commission controller</w:t>
      </w:r>
    </w:p>
    <w:p w14:paraId="6F341DA8" w14:textId="77777777" w:rsidR="00EE235A" w:rsidRPr="00B01241" w:rsidRDefault="00000000" w:rsidP="00EE235A">
      <w:r w:rsidRPr="00B01241">
        <w:t>Measured as an item.</w:t>
      </w:r>
    </w:p>
    <w:p w14:paraId="3D62A227" w14:textId="77777777" w:rsidR="00EE235A" w:rsidRPr="00B01241" w:rsidRDefault="00000000" w:rsidP="00EE235A">
      <w:r w:rsidRPr="00B01241">
        <w:t>Make allowance for all ancillary items such as surge reduction filter and earth stake.</w:t>
      </w:r>
    </w:p>
    <w:p w14:paraId="0BF39035" w14:textId="77777777" w:rsidR="00EE235A" w:rsidRPr="005D0C55" w:rsidRDefault="00000000" w:rsidP="00EE235A">
      <w:pPr>
        <w:pStyle w:val="Heading3"/>
      </w:pPr>
      <w:r w:rsidRPr="005D0C55">
        <w:t>Supply, install and test multicore connecting cable</w:t>
      </w:r>
    </w:p>
    <w:p w14:paraId="19EFF329" w14:textId="77777777" w:rsidR="00EE235A" w:rsidRPr="005D0C55" w:rsidRDefault="00000000" w:rsidP="00EE235A">
      <w:r w:rsidRPr="005D0C55">
        <w:t>Measured in linear metres.</w:t>
      </w:r>
    </w:p>
    <w:p w14:paraId="25501E53" w14:textId="77777777" w:rsidR="00EE235A" w:rsidRPr="005D0C55" w:rsidRDefault="00000000" w:rsidP="00EE235A">
      <w:pPr>
        <w:pStyle w:val="Heading3"/>
      </w:pPr>
      <w:r w:rsidRPr="005D0C55">
        <w:lastRenderedPageBreak/>
        <w:t xml:space="preserve">Supply, install and </w:t>
      </w:r>
      <w:r>
        <w:t xml:space="preserve">test </w:t>
      </w:r>
      <w:r w:rsidRPr="005D0C55">
        <w:t>detector feeder cables</w:t>
      </w:r>
    </w:p>
    <w:p w14:paraId="0DA812FF" w14:textId="77777777" w:rsidR="00EE235A" w:rsidRPr="00973527" w:rsidRDefault="00000000" w:rsidP="00EE235A">
      <w:r w:rsidRPr="00B01241">
        <w:t>Measured in linear metres.</w:t>
      </w:r>
    </w:p>
    <w:p w14:paraId="03ED8700" w14:textId="77777777" w:rsidR="00EE235A" w:rsidRPr="00B01241" w:rsidRDefault="00000000" w:rsidP="00EE235A">
      <w:pPr>
        <w:pStyle w:val="Heading3"/>
      </w:pPr>
      <w:r w:rsidRPr="00B01241">
        <w:t>Supply and install detector loops</w:t>
      </w:r>
    </w:p>
    <w:p w14:paraId="4A60AD9E" w14:textId="77777777" w:rsidR="00EE235A" w:rsidRPr="00B01241" w:rsidRDefault="00000000" w:rsidP="00EE235A">
      <w:r w:rsidRPr="00B01241">
        <w:t>Measured by number.</w:t>
      </w:r>
    </w:p>
    <w:p w14:paraId="79F15D16" w14:textId="77777777" w:rsidR="00EE235A" w:rsidRPr="00B01241" w:rsidRDefault="00000000" w:rsidP="00EE235A">
      <w:pPr>
        <w:pStyle w:val="Heading3"/>
      </w:pPr>
      <w:r w:rsidRPr="00B01241">
        <w:t>Provision of power connection</w:t>
      </w:r>
    </w:p>
    <w:p w14:paraId="3B8D1B44" w14:textId="77777777" w:rsidR="00EE235A" w:rsidRPr="00B01241" w:rsidRDefault="00000000" w:rsidP="00EE235A">
      <w:r w:rsidRPr="00B01241">
        <w:t>Measured as an item.</w:t>
      </w:r>
    </w:p>
    <w:p w14:paraId="2F5BC65D" w14:textId="77777777" w:rsidR="00EE235A" w:rsidRPr="00B01241" w:rsidRDefault="00000000" w:rsidP="00EE235A">
      <w:pPr>
        <w:pStyle w:val="Heading3"/>
      </w:pPr>
      <w:r w:rsidRPr="00B01241">
        <w:t>Supply and install conduits</w:t>
      </w:r>
    </w:p>
    <w:p w14:paraId="6ED59C46" w14:textId="77777777" w:rsidR="00EE235A" w:rsidRPr="00B01241" w:rsidRDefault="00000000" w:rsidP="00EE235A">
      <w:r w:rsidRPr="00B01241">
        <w:t>Measured in linear metres.</w:t>
      </w:r>
    </w:p>
    <w:p w14:paraId="13D91601" w14:textId="77777777" w:rsidR="00EE235A" w:rsidRPr="00B01241" w:rsidRDefault="00000000" w:rsidP="00EE235A">
      <w:r w:rsidRPr="00B01241">
        <w:t>Make allowance for draw wires, end caps, and ancillary items.</w:t>
      </w:r>
    </w:p>
    <w:p w14:paraId="0A2DDF7C" w14:textId="77777777" w:rsidR="00EE235A" w:rsidRPr="00B01241" w:rsidRDefault="00000000" w:rsidP="00EE235A">
      <w:pPr>
        <w:pStyle w:val="Heading3"/>
      </w:pPr>
      <w:r w:rsidRPr="00B01241">
        <w:t>Supply and install conduit junction pits</w:t>
      </w:r>
    </w:p>
    <w:p w14:paraId="1CE35797" w14:textId="77777777" w:rsidR="00EE235A" w:rsidRPr="00B01241" w:rsidRDefault="00000000" w:rsidP="00EE235A">
      <w:r w:rsidRPr="00B01241">
        <w:t>Measured by number.</w:t>
      </w:r>
    </w:p>
    <w:p w14:paraId="58A3F087" w14:textId="77777777" w:rsidR="00EE235A" w:rsidRPr="00B01241" w:rsidRDefault="00000000" w:rsidP="00EE235A">
      <w:pPr>
        <w:pStyle w:val="Heading3"/>
      </w:pPr>
      <w:r w:rsidRPr="00B01241">
        <w:t>Supply and install detector pits</w:t>
      </w:r>
    </w:p>
    <w:p w14:paraId="244F5F7C" w14:textId="77777777" w:rsidR="00EE235A" w:rsidRPr="00B01241" w:rsidRDefault="00000000" w:rsidP="00EE235A">
      <w:r w:rsidRPr="00B01241">
        <w:t>Measured by number.</w:t>
      </w:r>
    </w:p>
    <w:p w14:paraId="140ED5DE" w14:textId="77777777" w:rsidR="00EE235A" w:rsidRPr="00B01241" w:rsidRDefault="00000000" w:rsidP="00EE235A">
      <w:pPr>
        <w:pStyle w:val="Heading3"/>
      </w:pPr>
      <w:r w:rsidRPr="00B01241">
        <w:t>Supply and install pedestrian push button and audio</w:t>
      </w:r>
      <w:r w:rsidRPr="00B01241">
        <w:noBreakHyphen/>
        <w:t>tactile assemblies</w:t>
      </w:r>
    </w:p>
    <w:p w14:paraId="182F5382" w14:textId="77777777" w:rsidR="00EE235A" w:rsidRPr="00B01241" w:rsidRDefault="00000000" w:rsidP="00EE235A">
      <w:r w:rsidRPr="00B01241">
        <w:t>Measured by number.</w:t>
      </w:r>
    </w:p>
    <w:p w14:paraId="6AA35BFE" w14:textId="77777777" w:rsidR="00EE235A" w:rsidRPr="00B01241" w:rsidRDefault="00000000" w:rsidP="00EE235A">
      <w:pPr>
        <w:pStyle w:val="Heading3"/>
      </w:pPr>
      <w:r w:rsidRPr="00B01241">
        <w:t>Supply and install communications isolation pillar</w:t>
      </w:r>
    </w:p>
    <w:p w14:paraId="180D2134" w14:textId="77777777" w:rsidR="00EE235A" w:rsidRPr="00B01241" w:rsidRDefault="00000000" w:rsidP="00EE235A">
      <w:r w:rsidRPr="00B01241">
        <w:t>Measured as an item.</w:t>
      </w:r>
    </w:p>
    <w:p w14:paraId="4ABF7A04" w14:textId="77777777" w:rsidR="00EE235A" w:rsidRPr="00B01241" w:rsidRDefault="00000000" w:rsidP="00EE235A">
      <w:pPr>
        <w:pStyle w:val="Heading3"/>
      </w:pPr>
      <w:r w:rsidRPr="00B01241">
        <w:t xml:space="preserve">Documents and </w:t>
      </w:r>
      <w:r>
        <w:t>p</w:t>
      </w:r>
      <w:r w:rsidRPr="00B01241">
        <w:t>lans</w:t>
      </w:r>
    </w:p>
    <w:p w14:paraId="2EB8D926" w14:textId="77777777" w:rsidR="00EE235A" w:rsidRDefault="00000000" w:rsidP="00EE235A">
      <w:r w:rsidRPr="00B01241">
        <w:t>Measured as an item.</w:t>
      </w:r>
    </w:p>
    <w:p w14:paraId="046F5DA7" w14:textId="77777777" w:rsidR="00EE235A" w:rsidRPr="00B01F80" w:rsidRDefault="00000000" w:rsidP="00EE235A">
      <w:pPr>
        <w:pStyle w:val="Heading3"/>
      </w:pPr>
      <w:r w:rsidRPr="00B01F80">
        <w:t>Provision of communication line</w:t>
      </w:r>
    </w:p>
    <w:p w14:paraId="3F6870C9" w14:textId="77777777" w:rsidR="00EE235A" w:rsidRDefault="00000000" w:rsidP="00EE235A">
      <w:r w:rsidRPr="00B01F80">
        <w:t>Measured as an item.</w:t>
      </w:r>
    </w:p>
    <w:p w14:paraId="24BBB3CD" w14:textId="77777777" w:rsidR="00EE235A" w:rsidRPr="00AC526E" w:rsidRDefault="00000000" w:rsidP="00EE235A">
      <w:pPr>
        <w:pStyle w:val="Heading2"/>
      </w:pPr>
      <w:r w:rsidRPr="00AC526E">
        <w:t>Traffic counting stations</w:t>
      </w:r>
    </w:p>
    <w:p w14:paraId="4FED7EB6" w14:textId="77777777" w:rsidR="00EE235A" w:rsidRPr="00B01241" w:rsidRDefault="00000000" w:rsidP="00EE235A">
      <w:pPr>
        <w:pStyle w:val="Heading3"/>
      </w:pPr>
      <w:r w:rsidRPr="00B01241">
        <w:t xml:space="preserve">Install </w:t>
      </w:r>
      <w:r>
        <w:t>c</w:t>
      </w:r>
      <w:r w:rsidRPr="00B01241">
        <w:t>abinet</w:t>
      </w:r>
    </w:p>
    <w:p w14:paraId="6522F1A5" w14:textId="77777777" w:rsidR="00EE235A" w:rsidRPr="00B01241" w:rsidRDefault="00000000" w:rsidP="00EE235A">
      <w:r w:rsidRPr="00B01241">
        <w:t>Measured as an item.</w:t>
      </w:r>
    </w:p>
    <w:p w14:paraId="089D2581" w14:textId="77777777" w:rsidR="00EE235A" w:rsidRPr="00B01241" w:rsidRDefault="00000000" w:rsidP="00EE235A">
      <w:r w:rsidRPr="00B01241">
        <w:t>Make allowance for supply and installation of terminal blocks and switchboard.</w:t>
      </w:r>
    </w:p>
    <w:p w14:paraId="0FB4822F" w14:textId="77777777" w:rsidR="00EE235A" w:rsidRPr="00B01241" w:rsidRDefault="00000000" w:rsidP="00EE235A">
      <w:r w:rsidRPr="00B01241">
        <w:t>Make allowance for drawing of labelled loop layout and terminal blocks.</w:t>
      </w:r>
    </w:p>
    <w:p w14:paraId="1AF30105" w14:textId="77777777" w:rsidR="00EE235A" w:rsidRPr="00B01241" w:rsidRDefault="00000000" w:rsidP="00EE235A">
      <w:pPr>
        <w:pStyle w:val="Heading3"/>
      </w:pPr>
      <w:r w:rsidRPr="00B01241">
        <w:t>Construction of pole foundation</w:t>
      </w:r>
    </w:p>
    <w:p w14:paraId="777ADC47" w14:textId="77777777" w:rsidR="00EE235A" w:rsidRPr="00B01241" w:rsidRDefault="00000000" w:rsidP="00EE235A">
      <w:r w:rsidRPr="00B01241">
        <w:t>Measured as an item.</w:t>
      </w:r>
    </w:p>
    <w:p w14:paraId="3F618A3A" w14:textId="77777777" w:rsidR="00EE235A" w:rsidRPr="00B01241" w:rsidRDefault="00000000" w:rsidP="00EE235A">
      <w:r w:rsidRPr="00B01241">
        <w:t>Make allowance for excavation, reinforcement and rag bolts.</w:t>
      </w:r>
    </w:p>
    <w:p w14:paraId="1C00A56B" w14:textId="77777777" w:rsidR="00EE235A" w:rsidRPr="00B01241" w:rsidRDefault="00000000" w:rsidP="00EE235A">
      <w:pPr>
        <w:pStyle w:val="Heading3"/>
      </w:pPr>
      <w:r w:rsidRPr="00B01241">
        <w:t>Supply and install vehicle loop detectors</w:t>
      </w:r>
    </w:p>
    <w:p w14:paraId="5FD6C53F" w14:textId="77777777" w:rsidR="00EE235A" w:rsidRPr="00B01241" w:rsidRDefault="00000000" w:rsidP="00EE235A">
      <w:r w:rsidRPr="00B01241">
        <w:t>Measured by number.</w:t>
      </w:r>
    </w:p>
    <w:p w14:paraId="4D59F7C0" w14:textId="77777777" w:rsidR="00EE235A" w:rsidRPr="00B01241" w:rsidRDefault="00000000" w:rsidP="00EE235A">
      <w:r w:rsidRPr="00B01241">
        <w:t>Make allowance for cutting, install cable, junction boxes and detector feeder cables.</w:t>
      </w:r>
    </w:p>
    <w:p w14:paraId="0F824FE1" w14:textId="77777777" w:rsidR="00EE235A" w:rsidRPr="00B01241" w:rsidRDefault="00000000" w:rsidP="00EE235A">
      <w:pPr>
        <w:pStyle w:val="Heading3"/>
      </w:pPr>
      <w:r w:rsidRPr="00B01241">
        <w:lastRenderedPageBreak/>
        <w:t>Install piezo axle sensors</w:t>
      </w:r>
    </w:p>
    <w:p w14:paraId="153F1706" w14:textId="77777777" w:rsidR="00EE235A" w:rsidRPr="00B01241" w:rsidRDefault="00000000" w:rsidP="00EE235A">
      <w:r w:rsidRPr="00B01241">
        <w:t>Measured by number.</w:t>
      </w:r>
    </w:p>
    <w:p w14:paraId="30630212" w14:textId="77777777" w:rsidR="00EE235A" w:rsidRPr="00B01241" w:rsidRDefault="00000000" w:rsidP="00EE235A">
      <w:r w:rsidRPr="00B01241">
        <w:t>Make allowance for supply and installation of feeder cables.</w:t>
      </w:r>
    </w:p>
    <w:p w14:paraId="61532B8D" w14:textId="77777777" w:rsidR="00EE235A" w:rsidRPr="00B01241" w:rsidRDefault="00000000" w:rsidP="00EE235A">
      <w:pPr>
        <w:pStyle w:val="Heading3"/>
      </w:pPr>
      <w:r w:rsidRPr="00B01241">
        <w:t>Install pole assembly</w:t>
      </w:r>
    </w:p>
    <w:p w14:paraId="4EBAB735" w14:textId="77777777" w:rsidR="00EE235A" w:rsidRPr="00B01241" w:rsidRDefault="00000000" w:rsidP="00EE235A">
      <w:r w:rsidRPr="00B01241">
        <w:t>Measured as an item.</w:t>
      </w:r>
    </w:p>
    <w:p w14:paraId="6C13572D" w14:textId="77777777" w:rsidR="00EE235A" w:rsidRPr="00B01241" w:rsidRDefault="00000000" w:rsidP="00EE235A">
      <w:r w:rsidRPr="00B01241">
        <w:t>Make allowance for installation of solar power supply.</w:t>
      </w:r>
    </w:p>
    <w:p w14:paraId="3D043AE8" w14:textId="77777777" w:rsidR="00EE235A" w:rsidRPr="00B01241" w:rsidRDefault="00000000" w:rsidP="00EE235A">
      <w:pPr>
        <w:pStyle w:val="Heading3"/>
      </w:pPr>
      <w:r w:rsidRPr="00B01241">
        <w:t>Supply and install conduits</w:t>
      </w:r>
    </w:p>
    <w:p w14:paraId="66549CF0" w14:textId="77777777" w:rsidR="00EE235A" w:rsidRPr="00B01241" w:rsidRDefault="00000000" w:rsidP="00EE235A">
      <w:r w:rsidRPr="00B01241">
        <w:t>Measured by length</w:t>
      </w:r>
      <w:r>
        <w:t xml:space="preserve"> in lineal metres</w:t>
      </w:r>
      <w:r w:rsidRPr="00B01241">
        <w:t>.</w:t>
      </w:r>
    </w:p>
    <w:p w14:paraId="5715880A" w14:textId="77777777" w:rsidR="00EE235A" w:rsidRDefault="00000000" w:rsidP="00EE235A">
      <w:r w:rsidRPr="00B01241">
        <w:t>Make allowance for excavation, ducting, reinstatement and connections.</w:t>
      </w:r>
    </w:p>
    <w:p w14:paraId="7010D434" w14:textId="77777777" w:rsidR="00EE235A" w:rsidRPr="00AC526E" w:rsidRDefault="00000000" w:rsidP="00EE235A">
      <w:pPr>
        <w:pStyle w:val="Heading2"/>
      </w:pPr>
      <w:r w:rsidRPr="00AC526E">
        <w:t xml:space="preserve">Street </w:t>
      </w:r>
      <w:r>
        <w:t>l</w:t>
      </w:r>
      <w:r w:rsidRPr="00AC526E">
        <w:t>ighting</w:t>
      </w:r>
    </w:p>
    <w:p w14:paraId="50A9B04C" w14:textId="77777777" w:rsidR="00EE235A" w:rsidRPr="00B01241" w:rsidRDefault="00000000" w:rsidP="00EE235A">
      <w:pPr>
        <w:pStyle w:val="Heading3"/>
      </w:pPr>
      <w:r>
        <w:t xml:space="preserve">Supply and </w:t>
      </w:r>
      <w:r w:rsidRPr="00B01241">
        <w:t>install light columns</w:t>
      </w:r>
    </w:p>
    <w:p w14:paraId="18DD328C" w14:textId="77777777" w:rsidR="00EE235A" w:rsidRPr="00B01241" w:rsidRDefault="00000000" w:rsidP="00EE235A">
      <w:r w:rsidRPr="00B01241">
        <w:t>Measured by number.</w:t>
      </w:r>
    </w:p>
    <w:p w14:paraId="78E8DDA7" w14:textId="77777777" w:rsidR="00EE235A" w:rsidRPr="00B01241" w:rsidRDefault="00000000" w:rsidP="00EE235A">
      <w:r w:rsidRPr="00B01241">
        <w:t>Make allowance for</w:t>
      </w:r>
      <w:r>
        <w:t xml:space="preserve"> supply and</w:t>
      </w:r>
      <w:r w:rsidRPr="00B01241">
        <w:t xml:space="preserve"> installation of street lighting columns including the following:</w:t>
      </w:r>
    </w:p>
    <w:p w14:paraId="188C43BC" w14:textId="77777777" w:rsidR="00EE235A" w:rsidRDefault="00000000" w:rsidP="00EE235A">
      <w:pPr>
        <w:tabs>
          <w:tab w:val="num" w:pos="1276"/>
        </w:tabs>
        <w:ind w:left="644" w:hanging="360"/>
      </w:pPr>
      <w:r>
        <w:t>Determining the locations of other services, above, on, and below ground;</w:t>
      </w:r>
    </w:p>
    <w:p w14:paraId="580F44B5" w14:textId="77777777" w:rsidR="00EE235A" w:rsidRPr="00B01241" w:rsidRDefault="00000000" w:rsidP="00EE235A">
      <w:pPr>
        <w:tabs>
          <w:tab w:val="num" w:pos="1276"/>
        </w:tabs>
        <w:ind w:left="644" w:hanging="360"/>
      </w:pPr>
      <w:r w:rsidRPr="00B01241">
        <w:t xml:space="preserve">trenching and </w:t>
      </w:r>
      <w:r>
        <w:t xml:space="preserve">supply and </w:t>
      </w:r>
      <w:r w:rsidRPr="00B01241">
        <w:t>installation of cables including marker tape and backfilling;</w:t>
      </w:r>
    </w:p>
    <w:p w14:paraId="5CCBC38C" w14:textId="77777777" w:rsidR="00EE235A" w:rsidRPr="00B01241" w:rsidRDefault="00000000" w:rsidP="00EE235A">
      <w:pPr>
        <w:tabs>
          <w:tab w:val="num" w:pos="1276"/>
        </w:tabs>
        <w:ind w:left="644" w:hanging="360"/>
      </w:pPr>
      <w:r w:rsidRPr="00B01241">
        <w:t>supply and installation of footings and hold down bolts;</w:t>
      </w:r>
    </w:p>
    <w:p w14:paraId="1019AC00" w14:textId="77777777" w:rsidR="00EE235A" w:rsidRDefault="00000000" w:rsidP="00EE235A">
      <w:pPr>
        <w:tabs>
          <w:tab w:val="num" w:pos="1276"/>
        </w:tabs>
        <w:ind w:left="644" w:hanging="360"/>
      </w:pPr>
      <w:r>
        <w:t xml:space="preserve">supply and </w:t>
      </w:r>
      <w:r w:rsidRPr="00B01241">
        <w:t>installation of distribution pillars</w:t>
      </w:r>
      <w:r>
        <w:t xml:space="preserve"> and control equipment</w:t>
      </w:r>
      <w:r w:rsidRPr="00B01241">
        <w:t>;</w:t>
      </w:r>
    </w:p>
    <w:p w14:paraId="43E8432F" w14:textId="77777777" w:rsidR="00EE235A" w:rsidRPr="00B01241" w:rsidRDefault="00000000" w:rsidP="00EE235A">
      <w:pPr>
        <w:tabs>
          <w:tab w:val="num" w:pos="1276"/>
        </w:tabs>
        <w:ind w:left="644" w:hanging="360"/>
      </w:pPr>
      <w:r>
        <w:t>luminaires and lamps;</w:t>
      </w:r>
    </w:p>
    <w:p w14:paraId="40662AFB" w14:textId="77777777" w:rsidR="00EE235A" w:rsidRPr="00B01241" w:rsidRDefault="00000000" w:rsidP="00EE235A">
      <w:pPr>
        <w:tabs>
          <w:tab w:val="num" w:pos="1276"/>
        </w:tabs>
        <w:ind w:left="644" w:hanging="360"/>
      </w:pPr>
      <w:r w:rsidRPr="00B01241">
        <w:t>connections; and</w:t>
      </w:r>
    </w:p>
    <w:p w14:paraId="2A8BAEE9" w14:textId="77777777" w:rsidR="00EE235A" w:rsidRPr="00B01241" w:rsidRDefault="00000000" w:rsidP="00EE235A">
      <w:pPr>
        <w:tabs>
          <w:tab w:val="num" w:pos="1276"/>
        </w:tabs>
        <w:ind w:left="644" w:hanging="360"/>
      </w:pPr>
      <w:r w:rsidRPr="00B01241">
        <w:t>testing and commissioning.</w:t>
      </w:r>
    </w:p>
    <w:p w14:paraId="4BC1DE4F" w14:textId="77777777" w:rsidR="00EE235A" w:rsidRPr="00B01241" w:rsidRDefault="00000000" w:rsidP="00EE235A">
      <w:pPr>
        <w:pStyle w:val="Heading3"/>
      </w:pPr>
      <w:r w:rsidRPr="00B01241">
        <w:t>Supply and install conduits</w:t>
      </w:r>
    </w:p>
    <w:p w14:paraId="677A6958" w14:textId="77777777" w:rsidR="00EE235A" w:rsidRPr="00B01241" w:rsidRDefault="00000000" w:rsidP="00EE235A">
      <w:r w:rsidRPr="00B01241">
        <w:t>Measured in metres.</w:t>
      </w:r>
    </w:p>
    <w:p w14:paraId="5E283D58" w14:textId="77777777" w:rsidR="00EE235A" w:rsidRPr="00B01241" w:rsidRDefault="00000000" w:rsidP="00EE235A">
      <w:r w:rsidRPr="00B01241">
        <w:t>Make allowance for draw wires, end caps and ancillary items.</w:t>
      </w:r>
    </w:p>
    <w:p w14:paraId="48C633C8" w14:textId="77777777" w:rsidR="00EE235A" w:rsidRPr="00B01241" w:rsidRDefault="00000000" w:rsidP="00EE235A">
      <w:r w:rsidRPr="00B01241">
        <w:t>Cable installation is paid for in the “Install Light Columns” item.</w:t>
      </w:r>
    </w:p>
    <w:p w14:paraId="76BD5F30" w14:textId="77777777" w:rsidR="00EE235A" w:rsidRPr="00B01241" w:rsidRDefault="00000000" w:rsidP="00EE235A">
      <w:pPr>
        <w:pStyle w:val="Heading3"/>
      </w:pPr>
      <w:r w:rsidRPr="00B01241">
        <w:t>Removal of existing street lighting</w:t>
      </w:r>
    </w:p>
    <w:p w14:paraId="59F9A4FB" w14:textId="77777777" w:rsidR="00EE235A" w:rsidRPr="00B01241" w:rsidRDefault="00000000" w:rsidP="00EE235A">
      <w:r w:rsidRPr="00B01241">
        <w:t>Measured by number.</w:t>
      </w:r>
    </w:p>
    <w:p w14:paraId="593B046D" w14:textId="77777777" w:rsidR="00EE235A" w:rsidRPr="00B01241" w:rsidRDefault="00000000" w:rsidP="00EE235A">
      <w:r w:rsidRPr="00B01241">
        <w:t>Make allowance for removal of existing footings and the delivery of the salvaged materials to the specified location.</w:t>
      </w:r>
    </w:p>
    <w:p w14:paraId="4825C23B" w14:textId="77777777" w:rsidR="00EE235A" w:rsidRPr="00B01241" w:rsidRDefault="00000000" w:rsidP="00EE235A">
      <w:pPr>
        <w:pStyle w:val="Heading3"/>
      </w:pPr>
      <w:r w:rsidRPr="00B01241">
        <w:t>Provision of temporary lighting</w:t>
      </w:r>
    </w:p>
    <w:p w14:paraId="6B993C34" w14:textId="77777777" w:rsidR="00EE235A" w:rsidRPr="00B01241" w:rsidRDefault="00000000" w:rsidP="00EE235A">
      <w:r w:rsidRPr="00B01241">
        <w:t>Measured as an item.</w:t>
      </w:r>
    </w:p>
    <w:p w14:paraId="70A790DF" w14:textId="77777777" w:rsidR="00EE235A" w:rsidRPr="00B01241" w:rsidRDefault="00000000" w:rsidP="00EE235A">
      <w:r w:rsidRPr="00B01241">
        <w:t>Make allowance for temporary lighting and a</w:t>
      </w:r>
      <w:r>
        <w:t>dditional work required by Power and Water Corporation.</w:t>
      </w:r>
    </w:p>
    <w:p w14:paraId="676DB01F" w14:textId="77777777" w:rsidR="00EE235A" w:rsidRPr="00B01241" w:rsidRDefault="00000000" w:rsidP="00EE235A">
      <w:pPr>
        <w:pStyle w:val="Heading3"/>
      </w:pPr>
      <w:r w:rsidRPr="00B01241">
        <w:t xml:space="preserve">Connection of </w:t>
      </w:r>
      <w:r>
        <w:t>p</w:t>
      </w:r>
      <w:r w:rsidRPr="00B01241">
        <w:t>ower</w:t>
      </w:r>
    </w:p>
    <w:p w14:paraId="760A91DD" w14:textId="77777777" w:rsidR="00EE235A" w:rsidRPr="00B01241" w:rsidRDefault="00000000" w:rsidP="00EE235A">
      <w:r w:rsidRPr="00B01241">
        <w:t>Measured as an item.</w:t>
      </w:r>
    </w:p>
    <w:p w14:paraId="0E8ACE1D" w14:textId="77777777" w:rsidR="00EE235A" w:rsidRDefault="00000000" w:rsidP="00EE235A">
      <w:r w:rsidRPr="00B01241">
        <w:t>Make allowance for fees and charges and a</w:t>
      </w:r>
      <w:r>
        <w:t>dditional work required by Power and Water Corporation.</w:t>
      </w:r>
    </w:p>
    <w:p w14:paraId="7E11E7B4" w14:textId="77777777" w:rsidR="00EE235A" w:rsidRPr="00AC526E" w:rsidRDefault="00000000" w:rsidP="00EE235A">
      <w:pPr>
        <w:pStyle w:val="Heading2"/>
      </w:pPr>
      <w:r w:rsidRPr="00AC526E">
        <w:lastRenderedPageBreak/>
        <w:t xml:space="preserve">Directional </w:t>
      </w:r>
      <w:r>
        <w:t>b</w:t>
      </w:r>
      <w:r w:rsidRPr="00AC526E">
        <w:t>oring</w:t>
      </w:r>
    </w:p>
    <w:p w14:paraId="0FF2D4F0" w14:textId="77777777" w:rsidR="00EE235A" w:rsidRPr="00B01241" w:rsidRDefault="00000000" w:rsidP="00EE235A">
      <w:pPr>
        <w:pStyle w:val="Heading3"/>
      </w:pPr>
      <w:r>
        <w:t xml:space="preserve">Directional </w:t>
      </w:r>
      <w:r w:rsidRPr="00B01241">
        <w:t>boring with pipe casing</w:t>
      </w:r>
    </w:p>
    <w:p w14:paraId="71DFA811" w14:textId="77777777" w:rsidR="00EE235A" w:rsidRPr="00B01241" w:rsidRDefault="00000000" w:rsidP="00EE235A">
      <w:r w:rsidRPr="00B01241">
        <w:t>Measured in linear metres.</w:t>
      </w:r>
    </w:p>
    <w:p w14:paraId="2C3F8CD0" w14:textId="77777777" w:rsidR="00EE235A" w:rsidRPr="00B01241" w:rsidRDefault="00000000" w:rsidP="00EE235A">
      <w:r w:rsidRPr="00B01241">
        <w:t>Includes supply of pipe casing and filling of cavities.</w:t>
      </w:r>
    </w:p>
    <w:p w14:paraId="1D09CC20" w14:textId="77777777" w:rsidR="00EE235A" w:rsidRPr="00B01241" w:rsidRDefault="00000000" w:rsidP="00EE235A">
      <w:pPr>
        <w:pStyle w:val="Heading3"/>
      </w:pPr>
      <w:r>
        <w:t>Directional</w:t>
      </w:r>
      <w:r w:rsidRPr="00B01241">
        <w:t xml:space="preserve"> boring without pipe casing</w:t>
      </w:r>
    </w:p>
    <w:p w14:paraId="1BE8A2D2" w14:textId="77777777" w:rsidR="00EE235A" w:rsidRPr="00B01241" w:rsidRDefault="00000000" w:rsidP="00EE235A">
      <w:r w:rsidRPr="00B01241">
        <w:t>Measured in linear metres.</w:t>
      </w:r>
    </w:p>
    <w:p w14:paraId="46BB18CC" w14:textId="77777777" w:rsidR="00EE235A" w:rsidRDefault="00000000" w:rsidP="00EE235A">
      <w:r w:rsidRPr="00B01241">
        <w:t>Includes filling of cavities</w:t>
      </w:r>
      <w:r>
        <w:t>.</w:t>
      </w:r>
    </w:p>
    <w:p w14:paraId="12B32107" w14:textId="77777777" w:rsidR="00EE235A" w:rsidRDefault="00000000" w:rsidP="00EE235A">
      <w:pPr>
        <w:pStyle w:val="Heading2"/>
      </w:pPr>
      <w:bookmarkStart w:id="1450" w:name="_Toc390823835"/>
      <w:bookmarkStart w:id="1451" w:name="_Toc391429527"/>
      <w:bookmarkEnd w:id="1450"/>
      <w:bookmarkEnd w:id="1451"/>
      <w:r>
        <w:t>Protective coatings</w:t>
      </w:r>
    </w:p>
    <w:p w14:paraId="7D06D7FD" w14:textId="77777777" w:rsidR="008E33DE" w:rsidRPr="00EE235A" w:rsidRDefault="00000000" w:rsidP="00EE235A">
      <w:r>
        <w:t>Measured as an item for each coating system required.</w:t>
      </w:r>
    </w:p>
    <w:p w14:paraId="0A990BEF" w14:textId="77777777" w:rsidR="0042224D" w:rsidRPr="00C24EE4" w:rsidRDefault="00000000" w:rsidP="00C24EE4">
      <w:pPr>
        <w:pStyle w:val="Heading1"/>
      </w:pPr>
      <w:bookmarkStart w:id="1452" w:name="_Toc387760994"/>
      <w:bookmarkStart w:id="1453" w:name="_Toc256000026"/>
      <w:bookmarkStart w:id="1454" w:name="_Toc134020445"/>
      <w:r w:rsidRPr="00C24EE4">
        <w:t xml:space="preserve">Referenced </w:t>
      </w:r>
      <w:bookmarkEnd w:id="1452"/>
      <w:r w:rsidRPr="00C24EE4">
        <w:t>Australian Standards</w:t>
      </w:r>
      <w:bookmarkEnd w:id="1453"/>
      <w:bookmarkEnd w:id="1454"/>
    </w:p>
    <w:p w14:paraId="2C6B8F97" w14:textId="77777777" w:rsidR="00061755" w:rsidRDefault="00000000" w:rsidP="00061755">
      <w:pPr>
        <w:spacing w:after="0"/>
      </w:pPr>
      <w:r>
        <w:t>DIPL - Roadworks Master – January 2024</w:t>
      </w:r>
    </w:p>
    <w:tbl>
      <w:tblPr>
        <w:tblW w:w="5000" w:type="pct"/>
        <w:jc w:val="cente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0" w:type="dxa"/>
          <w:right w:w="0" w:type="dxa"/>
        </w:tblCellMar>
        <w:tblLook w:val="0620" w:firstRow="1" w:lastRow="0" w:firstColumn="0" w:lastColumn="0" w:noHBand="1" w:noVBand="1"/>
      </w:tblPr>
      <w:tblGrid>
        <w:gridCol w:w="2319"/>
        <w:gridCol w:w="7989"/>
      </w:tblGrid>
      <w:tr w:rsidR="009838DF" w14:paraId="32BD5367" w14:textId="77777777" w:rsidTr="00837347">
        <w:trPr>
          <w:cantSplit/>
          <w:tblHeader/>
          <w:jc w:val="center"/>
        </w:trPr>
        <w:tc>
          <w:tcPr>
            <w:tcW w:w="9764" w:type="dxa"/>
            <w:gridSpan w:val="2"/>
            <w:tcBorders>
              <w:top w:val="single" w:sz="4" w:space="0" w:color="auto"/>
              <w:left w:val="single" w:sz="4" w:space="0" w:color="auto"/>
              <w:bottom w:val="single" w:sz="4" w:space="0" w:color="auto"/>
              <w:right w:val="single" w:sz="4" w:space="0" w:color="auto"/>
            </w:tcBorders>
            <w:vAlign w:val="center"/>
          </w:tcPr>
          <w:p w14:paraId="35705D70" w14:textId="77777777" w:rsidR="00061755" w:rsidRPr="007E5987" w:rsidRDefault="00000000" w:rsidP="00837347">
            <w:pPr>
              <w:spacing w:before="40" w:after="40"/>
              <w:rPr>
                <w:b/>
              </w:rPr>
            </w:pPr>
            <w:r>
              <w:rPr>
                <w:b/>
              </w:rPr>
              <w:t>Table – Referenced Australian Standards</w:t>
            </w:r>
          </w:p>
        </w:tc>
      </w:tr>
      <w:tr w:rsidR="009838DF" w14:paraId="2D187414" w14:textId="77777777" w:rsidTr="00837347">
        <w:trPr>
          <w:cantSplit/>
          <w:tblHeader/>
          <w:jc w:val="center"/>
        </w:trPr>
        <w:tc>
          <w:tcPr>
            <w:tcW w:w="9764" w:type="dxa"/>
            <w:gridSpan w:val="2"/>
            <w:tcBorders>
              <w:top w:val="single" w:sz="4" w:space="0" w:color="auto"/>
              <w:left w:val="single" w:sz="4" w:space="0" w:color="auto"/>
              <w:bottom w:val="single" w:sz="4" w:space="0" w:color="auto"/>
              <w:right w:val="single" w:sz="4" w:space="0" w:color="auto"/>
            </w:tcBorders>
            <w:vAlign w:val="center"/>
          </w:tcPr>
          <w:p w14:paraId="2435555C" w14:textId="77777777" w:rsidR="00061755" w:rsidRPr="00113F31" w:rsidRDefault="00000000" w:rsidP="00837347">
            <w:pPr>
              <w:spacing w:before="40" w:after="40"/>
            </w:pPr>
            <w:r w:rsidRPr="00B019AC">
              <w:rPr>
                <w:rFonts w:eastAsia="Calibri" w:cs="Arial"/>
              </w:rPr>
              <w:t xml:space="preserve">Use Standards, and their amendments, and their supplements, current </w:t>
            </w:r>
            <w:r>
              <w:rPr>
                <w:rFonts w:eastAsia="Calibri" w:cs="Arial"/>
              </w:rPr>
              <w:t>as at</w:t>
            </w:r>
            <w:r w:rsidRPr="00B019AC">
              <w:rPr>
                <w:rFonts w:eastAsia="Calibri" w:cs="Arial"/>
              </w:rPr>
              <w:t xml:space="preserve"> the date for the close of tenders, except where different editions, and amendments, and supplements, are required by statutory authorities, including, but not limited to, NATA and the National Construction Code including the Building Code of Australia.</w:t>
            </w:r>
          </w:p>
        </w:tc>
      </w:tr>
      <w:tr w:rsidR="009838DF" w14:paraId="3DD17D1D" w14:textId="77777777" w:rsidTr="00837347">
        <w:trPr>
          <w:cantSplit/>
          <w:jc w:val="center"/>
        </w:trPr>
        <w:tc>
          <w:tcPr>
            <w:tcW w:w="2197" w:type="dxa"/>
            <w:vAlign w:val="center"/>
          </w:tcPr>
          <w:p w14:paraId="1E29EBF3" w14:textId="77777777" w:rsidR="00061755" w:rsidRPr="005D6F1F" w:rsidRDefault="00000000" w:rsidP="00837347">
            <w:pPr>
              <w:spacing w:before="40" w:after="40"/>
            </w:pPr>
            <w:r>
              <w:t>AS 1012 (series)</w:t>
            </w:r>
          </w:p>
        </w:tc>
        <w:tc>
          <w:tcPr>
            <w:tcW w:w="7567" w:type="dxa"/>
            <w:vAlign w:val="center"/>
          </w:tcPr>
          <w:p w14:paraId="494D8419" w14:textId="77777777" w:rsidR="00061755" w:rsidRPr="005D6F1F" w:rsidRDefault="00000000" w:rsidP="00837347">
            <w:pPr>
              <w:spacing w:before="40" w:after="40"/>
            </w:pPr>
            <w:r>
              <w:t>Methods of testing concrete</w:t>
            </w:r>
          </w:p>
        </w:tc>
      </w:tr>
      <w:tr w:rsidR="009838DF" w14:paraId="3FFB416D" w14:textId="77777777" w:rsidTr="00837347">
        <w:trPr>
          <w:cantSplit/>
          <w:jc w:val="center"/>
        </w:trPr>
        <w:tc>
          <w:tcPr>
            <w:tcW w:w="2197" w:type="dxa"/>
            <w:vAlign w:val="center"/>
          </w:tcPr>
          <w:p w14:paraId="28B986B2" w14:textId="77777777" w:rsidR="00061755" w:rsidRPr="005D6F1F" w:rsidRDefault="00000000" w:rsidP="00837347">
            <w:pPr>
              <w:spacing w:before="40" w:after="40"/>
            </w:pPr>
            <w:r>
              <w:t>AS </w:t>
            </w:r>
            <w:r w:rsidRPr="005D6F1F">
              <w:t>1074</w:t>
            </w:r>
          </w:p>
        </w:tc>
        <w:tc>
          <w:tcPr>
            <w:tcW w:w="7567" w:type="dxa"/>
            <w:vAlign w:val="center"/>
          </w:tcPr>
          <w:p w14:paraId="7071273D" w14:textId="77777777" w:rsidR="00061755" w:rsidRPr="005D6F1F" w:rsidRDefault="00000000" w:rsidP="00837347">
            <w:pPr>
              <w:spacing w:before="40" w:after="40"/>
            </w:pPr>
            <w:r w:rsidRPr="005D6F1F">
              <w:t>Steel tubes and tubulars for ordinary services</w:t>
            </w:r>
          </w:p>
        </w:tc>
      </w:tr>
      <w:tr w:rsidR="009838DF" w14:paraId="3A919498" w14:textId="77777777" w:rsidTr="00837347">
        <w:trPr>
          <w:cantSplit/>
          <w:jc w:val="center"/>
        </w:trPr>
        <w:tc>
          <w:tcPr>
            <w:tcW w:w="2197" w:type="dxa"/>
            <w:vAlign w:val="center"/>
          </w:tcPr>
          <w:p w14:paraId="2509CC97" w14:textId="77777777" w:rsidR="00061755" w:rsidRPr="005D6F1F" w:rsidRDefault="00000000" w:rsidP="00837347">
            <w:pPr>
              <w:spacing w:before="40" w:after="40"/>
            </w:pPr>
            <w:r>
              <w:t>AS </w:t>
            </w:r>
            <w:r w:rsidRPr="005D6F1F">
              <w:t>1111</w:t>
            </w:r>
            <w:r>
              <w:t xml:space="preserve"> (series)</w:t>
            </w:r>
          </w:p>
        </w:tc>
        <w:tc>
          <w:tcPr>
            <w:tcW w:w="7567" w:type="dxa"/>
            <w:vAlign w:val="center"/>
          </w:tcPr>
          <w:p w14:paraId="03FA761B" w14:textId="77777777" w:rsidR="00061755" w:rsidRPr="005D6F1F" w:rsidRDefault="00000000" w:rsidP="00837347">
            <w:pPr>
              <w:spacing w:before="40" w:after="40"/>
            </w:pPr>
            <w:r w:rsidRPr="005D6F1F">
              <w:t>ISO metric hexagon commercial bolts and screws</w:t>
            </w:r>
            <w:r>
              <w:t xml:space="preserve"> - Product Grade C</w:t>
            </w:r>
          </w:p>
        </w:tc>
      </w:tr>
      <w:tr w:rsidR="009838DF" w14:paraId="4E7CFE94" w14:textId="77777777" w:rsidTr="00837347">
        <w:trPr>
          <w:cantSplit/>
          <w:jc w:val="center"/>
        </w:trPr>
        <w:tc>
          <w:tcPr>
            <w:tcW w:w="2197" w:type="dxa"/>
            <w:vAlign w:val="center"/>
          </w:tcPr>
          <w:p w14:paraId="7DFE5A31" w14:textId="77777777" w:rsidR="00061755" w:rsidRPr="009A60E9" w:rsidRDefault="00000000" w:rsidP="00837347">
            <w:pPr>
              <w:spacing w:before="40" w:after="40"/>
            </w:pPr>
            <w:r>
              <w:t>AS </w:t>
            </w:r>
            <w:r w:rsidRPr="009A60E9">
              <w:t xml:space="preserve">1112 </w:t>
            </w:r>
            <w:r>
              <w:t>(series)</w:t>
            </w:r>
          </w:p>
        </w:tc>
        <w:tc>
          <w:tcPr>
            <w:tcW w:w="7567" w:type="dxa"/>
            <w:vAlign w:val="center"/>
          </w:tcPr>
          <w:p w14:paraId="21D6F4E0" w14:textId="77777777" w:rsidR="00061755" w:rsidRPr="009A60E9" w:rsidRDefault="00000000" w:rsidP="00837347">
            <w:pPr>
              <w:spacing w:before="40" w:after="40"/>
            </w:pPr>
            <w:r w:rsidRPr="009A60E9">
              <w:t>ISO metric hexagon nuts</w:t>
            </w:r>
          </w:p>
        </w:tc>
      </w:tr>
      <w:tr w:rsidR="009838DF" w14:paraId="54A8F2A9" w14:textId="77777777" w:rsidTr="00837347">
        <w:trPr>
          <w:cantSplit/>
          <w:jc w:val="center"/>
        </w:trPr>
        <w:tc>
          <w:tcPr>
            <w:tcW w:w="2197" w:type="dxa"/>
            <w:vAlign w:val="center"/>
          </w:tcPr>
          <w:p w14:paraId="2C3F5F5D" w14:textId="77777777" w:rsidR="00061755" w:rsidRPr="009A60E9" w:rsidRDefault="00000000" w:rsidP="00837347">
            <w:pPr>
              <w:spacing w:before="40" w:after="40"/>
            </w:pPr>
            <w:r>
              <w:t>AS </w:t>
            </w:r>
            <w:r w:rsidRPr="009A60E9">
              <w:t>1141</w:t>
            </w:r>
            <w:r>
              <w:t>(series)</w:t>
            </w:r>
          </w:p>
        </w:tc>
        <w:tc>
          <w:tcPr>
            <w:tcW w:w="7567" w:type="dxa"/>
            <w:vAlign w:val="center"/>
          </w:tcPr>
          <w:p w14:paraId="163A4655" w14:textId="77777777" w:rsidR="00061755" w:rsidRPr="009A60E9" w:rsidRDefault="00000000" w:rsidP="00837347">
            <w:pPr>
              <w:spacing w:before="40" w:after="40"/>
            </w:pPr>
            <w:r w:rsidRPr="009A60E9">
              <w:t>Methods for sampling and testing aggregates</w:t>
            </w:r>
          </w:p>
        </w:tc>
      </w:tr>
      <w:tr w:rsidR="009838DF" w14:paraId="71FA9253" w14:textId="77777777" w:rsidTr="00837347">
        <w:trPr>
          <w:cantSplit/>
          <w:jc w:val="center"/>
        </w:trPr>
        <w:tc>
          <w:tcPr>
            <w:tcW w:w="2197" w:type="dxa"/>
            <w:vAlign w:val="center"/>
          </w:tcPr>
          <w:p w14:paraId="707217AE" w14:textId="77777777" w:rsidR="00061755" w:rsidRPr="009A60E9" w:rsidRDefault="00000000" w:rsidP="00837347">
            <w:pPr>
              <w:spacing w:before="40" w:after="40"/>
            </w:pPr>
            <w:r>
              <w:t>AS </w:t>
            </w:r>
            <w:r w:rsidRPr="009A60E9">
              <w:t>1141.0</w:t>
            </w:r>
          </w:p>
        </w:tc>
        <w:tc>
          <w:tcPr>
            <w:tcW w:w="7567" w:type="dxa"/>
            <w:vAlign w:val="center"/>
          </w:tcPr>
          <w:p w14:paraId="640369B1" w14:textId="77777777" w:rsidR="00061755" w:rsidRPr="009A60E9" w:rsidRDefault="00000000">
            <w:pPr>
              <w:pStyle w:val="ListParagraph"/>
              <w:numPr>
                <w:ilvl w:val="0"/>
                <w:numId w:val="211"/>
              </w:numPr>
              <w:spacing w:before="40" w:after="40"/>
            </w:pPr>
            <w:r>
              <w:t>List of Methods (Withdrawn, Available)</w:t>
            </w:r>
          </w:p>
        </w:tc>
      </w:tr>
      <w:tr w:rsidR="009838DF" w14:paraId="793ED8BA" w14:textId="77777777" w:rsidTr="00837347">
        <w:trPr>
          <w:cantSplit/>
          <w:jc w:val="center"/>
        </w:trPr>
        <w:tc>
          <w:tcPr>
            <w:tcW w:w="2197" w:type="dxa"/>
            <w:vAlign w:val="center"/>
          </w:tcPr>
          <w:p w14:paraId="34CC70FD" w14:textId="77777777" w:rsidR="00061755" w:rsidRPr="009A60E9" w:rsidRDefault="00000000" w:rsidP="00837347">
            <w:pPr>
              <w:spacing w:before="40" w:after="40"/>
            </w:pPr>
            <w:r>
              <w:t>AS </w:t>
            </w:r>
            <w:r w:rsidRPr="009A60E9">
              <w:t>1141.1</w:t>
            </w:r>
          </w:p>
        </w:tc>
        <w:tc>
          <w:tcPr>
            <w:tcW w:w="7567" w:type="dxa"/>
            <w:vAlign w:val="center"/>
          </w:tcPr>
          <w:p w14:paraId="2217770C" w14:textId="77777777" w:rsidR="00061755" w:rsidRPr="009A60E9" w:rsidRDefault="00000000">
            <w:pPr>
              <w:pStyle w:val="ListParagraph"/>
              <w:numPr>
                <w:ilvl w:val="0"/>
                <w:numId w:val="211"/>
              </w:numPr>
              <w:spacing w:before="40" w:after="40"/>
            </w:pPr>
            <w:r w:rsidRPr="009A60E9">
              <w:t>Definitions</w:t>
            </w:r>
          </w:p>
        </w:tc>
      </w:tr>
      <w:tr w:rsidR="009838DF" w14:paraId="60B3F2A1" w14:textId="77777777" w:rsidTr="00837347">
        <w:trPr>
          <w:cantSplit/>
          <w:jc w:val="center"/>
        </w:trPr>
        <w:tc>
          <w:tcPr>
            <w:tcW w:w="2197" w:type="dxa"/>
            <w:vAlign w:val="center"/>
          </w:tcPr>
          <w:p w14:paraId="7B0D61CF" w14:textId="77777777" w:rsidR="00061755" w:rsidRPr="009A60E9" w:rsidRDefault="00000000" w:rsidP="00837347">
            <w:pPr>
              <w:spacing w:before="40" w:after="40"/>
            </w:pPr>
            <w:r>
              <w:t>AS </w:t>
            </w:r>
            <w:r w:rsidRPr="009A60E9">
              <w:t>1141.2</w:t>
            </w:r>
          </w:p>
        </w:tc>
        <w:tc>
          <w:tcPr>
            <w:tcW w:w="7567" w:type="dxa"/>
            <w:vAlign w:val="center"/>
          </w:tcPr>
          <w:p w14:paraId="4B6E4759" w14:textId="77777777" w:rsidR="00061755" w:rsidRPr="009A60E9" w:rsidRDefault="00000000">
            <w:pPr>
              <w:pStyle w:val="ListParagraph"/>
              <w:numPr>
                <w:ilvl w:val="0"/>
                <w:numId w:val="211"/>
              </w:numPr>
              <w:spacing w:before="40" w:after="40"/>
            </w:pPr>
            <w:r w:rsidRPr="009A60E9">
              <w:t>Basic testing equipment</w:t>
            </w:r>
          </w:p>
        </w:tc>
      </w:tr>
      <w:tr w:rsidR="009838DF" w14:paraId="7333CC6B" w14:textId="77777777" w:rsidTr="00837347">
        <w:trPr>
          <w:cantSplit/>
          <w:jc w:val="center"/>
        </w:trPr>
        <w:tc>
          <w:tcPr>
            <w:tcW w:w="2197" w:type="dxa"/>
            <w:vAlign w:val="center"/>
          </w:tcPr>
          <w:p w14:paraId="726FE766" w14:textId="77777777" w:rsidR="00061755" w:rsidRPr="009A60E9" w:rsidRDefault="00000000" w:rsidP="00837347">
            <w:pPr>
              <w:spacing w:before="40" w:after="40"/>
            </w:pPr>
            <w:r>
              <w:t>AS </w:t>
            </w:r>
            <w:r w:rsidRPr="009A60E9">
              <w:t>1141.3.1</w:t>
            </w:r>
          </w:p>
        </w:tc>
        <w:tc>
          <w:tcPr>
            <w:tcW w:w="7567" w:type="dxa"/>
            <w:vAlign w:val="center"/>
          </w:tcPr>
          <w:p w14:paraId="4A0D16E3" w14:textId="77777777" w:rsidR="00061755" w:rsidRPr="009A60E9" w:rsidRDefault="00000000">
            <w:pPr>
              <w:pStyle w:val="ListParagraph"/>
              <w:numPr>
                <w:ilvl w:val="0"/>
                <w:numId w:val="211"/>
              </w:numPr>
              <w:spacing w:before="40" w:after="40"/>
            </w:pPr>
            <w:r w:rsidRPr="009A60E9">
              <w:t>Sampling - Aggregates</w:t>
            </w:r>
          </w:p>
        </w:tc>
      </w:tr>
      <w:tr w:rsidR="009838DF" w14:paraId="1B6ACDE2" w14:textId="77777777" w:rsidTr="00837347">
        <w:trPr>
          <w:cantSplit/>
          <w:jc w:val="center"/>
        </w:trPr>
        <w:tc>
          <w:tcPr>
            <w:tcW w:w="2197" w:type="dxa"/>
            <w:vAlign w:val="center"/>
          </w:tcPr>
          <w:p w14:paraId="2536096D" w14:textId="77777777" w:rsidR="00061755" w:rsidRPr="009A60E9" w:rsidRDefault="00000000" w:rsidP="00837347">
            <w:pPr>
              <w:spacing w:before="40" w:after="40"/>
            </w:pPr>
            <w:r>
              <w:t>AS </w:t>
            </w:r>
            <w:r w:rsidRPr="009A60E9">
              <w:t>1141.5</w:t>
            </w:r>
          </w:p>
        </w:tc>
        <w:tc>
          <w:tcPr>
            <w:tcW w:w="7567" w:type="dxa"/>
            <w:vAlign w:val="center"/>
          </w:tcPr>
          <w:p w14:paraId="25146B72" w14:textId="77777777" w:rsidR="00061755" w:rsidRPr="009A60E9" w:rsidRDefault="00000000">
            <w:pPr>
              <w:pStyle w:val="ListParagraph"/>
              <w:numPr>
                <w:ilvl w:val="0"/>
                <w:numId w:val="211"/>
              </w:numPr>
              <w:spacing w:before="40" w:after="40"/>
            </w:pPr>
            <w:r w:rsidRPr="009A60E9">
              <w:t>Particle density and water absorption of fine aggregate</w:t>
            </w:r>
          </w:p>
        </w:tc>
      </w:tr>
      <w:tr w:rsidR="009838DF" w14:paraId="4B7B79DB" w14:textId="77777777" w:rsidTr="00837347">
        <w:trPr>
          <w:cantSplit/>
          <w:jc w:val="center"/>
        </w:trPr>
        <w:tc>
          <w:tcPr>
            <w:tcW w:w="2197" w:type="dxa"/>
            <w:vAlign w:val="center"/>
          </w:tcPr>
          <w:p w14:paraId="6B6905EE" w14:textId="77777777" w:rsidR="00061755" w:rsidRPr="009A60E9" w:rsidRDefault="00000000" w:rsidP="00837347">
            <w:pPr>
              <w:spacing w:before="40" w:after="40"/>
            </w:pPr>
            <w:r>
              <w:t>AS </w:t>
            </w:r>
            <w:r w:rsidRPr="009A60E9">
              <w:t>1141.6.1</w:t>
            </w:r>
          </w:p>
        </w:tc>
        <w:tc>
          <w:tcPr>
            <w:tcW w:w="7567" w:type="dxa"/>
            <w:vAlign w:val="center"/>
          </w:tcPr>
          <w:p w14:paraId="37156975" w14:textId="77777777" w:rsidR="00061755" w:rsidRPr="009A60E9" w:rsidRDefault="00000000">
            <w:pPr>
              <w:pStyle w:val="ListParagraph"/>
              <w:numPr>
                <w:ilvl w:val="0"/>
                <w:numId w:val="211"/>
              </w:numPr>
              <w:spacing w:before="40" w:after="40"/>
            </w:pPr>
            <w:r w:rsidRPr="009A60E9">
              <w:t>Particle density and water absorption of coarse aggregate - Weighing-in-water method</w:t>
            </w:r>
          </w:p>
        </w:tc>
      </w:tr>
      <w:tr w:rsidR="009838DF" w14:paraId="2D333BD3" w14:textId="77777777" w:rsidTr="00837347">
        <w:trPr>
          <w:cantSplit/>
          <w:jc w:val="center"/>
        </w:trPr>
        <w:tc>
          <w:tcPr>
            <w:tcW w:w="2197" w:type="dxa"/>
            <w:vAlign w:val="center"/>
          </w:tcPr>
          <w:p w14:paraId="5AFEA3EB" w14:textId="77777777" w:rsidR="00061755" w:rsidRPr="005D6F1F" w:rsidRDefault="00000000" w:rsidP="00837347">
            <w:pPr>
              <w:spacing w:before="40" w:after="40"/>
            </w:pPr>
            <w:r>
              <w:t>AS </w:t>
            </w:r>
            <w:r w:rsidRPr="005D6F1F">
              <w:t>1141.11</w:t>
            </w:r>
            <w:r>
              <w:t>.1</w:t>
            </w:r>
          </w:p>
        </w:tc>
        <w:tc>
          <w:tcPr>
            <w:tcW w:w="7567" w:type="dxa"/>
            <w:vAlign w:val="center"/>
          </w:tcPr>
          <w:p w14:paraId="75E354A5" w14:textId="77777777" w:rsidR="00061755" w:rsidRPr="005D6F1F" w:rsidRDefault="00000000">
            <w:pPr>
              <w:pStyle w:val="ListParagraph"/>
              <w:numPr>
                <w:ilvl w:val="0"/>
                <w:numId w:val="211"/>
              </w:numPr>
              <w:spacing w:before="40" w:after="40"/>
            </w:pPr>
            <w:r w:rsidRPr="005D6F1F">
              <w:t xml:space="preserve">Particle size distribution </w:t>
            </w:r>
            <w:r>
              <w:t>– S</w:t>
            </w:r>
            <w:r w:rsidRPr="005D6F1F">
              <w:t>ieving</w:t>
            </w:r>
            <w:r>
              <w:t xml:space="preserve"> method</w:t>
            </w:r>
          </w:p>
        </w:tc>
      </w:tr>
      <w:tr w:rsidR="009838DF" w14:paraId="4EFBA409" w14:textId="77777777" w:rsidTr="00837347">
        <w:trPr>
          <w:cantSplit/>
          <w:jc w:val="center"/>
        </w:trPr>
        <w:tc>
          <w:tcPr>
            <w:tcW w:w="2197" w:type="dxa"/>
            <w:vAlign w:val="center"/>
          </w:tcPr>
          <w:p w14:paraId="218AC720" w14:textId="77777777" w:rsidR="00061755" w:rsidRPr="005D6F1F" w:rsidRDefault="00000000" w:rsidP="00837347">
            <w:pPr>
              <w:spacing w:before="40" w:after="40"/>
            </w:pPr>
            <w:r>
              <w:t>AS 1141.12</w:t>
            </w:r>
          </w:p>
        </w:tc>
        <w:tc>
          <w:tcPr>
            <w:tcW w:w="7567" w:type="dxa"/>
            <w:vAlign w:val="center"/>
          </w:tcPr>
          <w:p w14:paraId="6405D650" w14:textId="77777777" w:rsidR="00061755" w:rsidRPr="005D6F1F" w:rsidRDefault="00000000">
            <w:pPr>
              <w:pStyle w:val="ListParagraph"/>
              <w:numPr>
                <w:ilvl w:val="0"/>
                <w:numId w:val="211"/>
              </w:numPr>
              <w:spacing w:before="40" w:after="40"/>
            </w:pPr>
            <w:r w:rsidRPr="00A62E6A">
              <w:rPr>
                <w:lang w:val="en-US"/>
              </w:rPr>
              <w:t>Methods for sampling and testing aggregates: material finer than 75 µm in aggregates (by washing).</w:t>
            </w:r>
          </w:p>
        </w:tc>
      </w:tr>
      <w:tr w:rsidR="009838DF" w14:paraId="1607E513" w14:textId="77777777" w:rsidTr="00837347">
        <w:trPr>
          <w:cantSplit/>
          <w:jc w:val="center"/>
        </w:trPr>
        <w:tc>
          <w:tcPr>
            <w:tcW w:w="2197" w:type="dxa"/>
            <w:vAlign w:val="center"/>
          </w:tcPr>
          <w:p w14:paraId="26D0D978" w14:textId="77777777" w:rsidR="00061755" w:rsidRPr="005D6F1F" w:rsidRDefault="00000000" w:rsidP="00837347">
            <w:pPr>
              <w:spacing w:before="40" w:after="40"/>
            </w:pPr>
            <w:r>
              <w:t>AS </w:t>
            </w:r>
            <w:r w:rsidRPr="005D6F1F">
              <w:t>1141.14</w:t>
            </w:r>
          </w:p>
        </w:tc>
        <w:tc>
          <w:tcPr>
            <w:tcW w:w="7567" w:type="dxa"/>
            <w:vAlign w:val="center"/>
          </w:tcPr>
          <w:p w14:paraId="35338F29" w14:textId="77777777" w:rsidR="00061755" w:rsidRPr="005D6F1F" w:rsidRDefault="00000000">
            <w:pPr>
              <w:pStyle w:val="ListParagraph"/>
              <w:numPr>
                <w:ilvl w:val="0"/>
                <w:numId w:val="211"/>
              </w:numPr>
              <w:spacing w:before="40" w:after="40"/>
            </w:pPr>
            <w:r w:rsidRPr="005D6F1F">
              <w:t>Particle shape, by proportional calliper</w:t>
            </w:r>
          </w:p>
        </w:tc>
      </w:tr>
      <w:tr w:rsidR="009838DF" w14:paraId="59C2E201" w14:textId="77777777" w:rsidTr="00837347">
        <w:trPr>
          <w:cantSplit/>
          <w:jc w:val="center"/>
        </w:trPr>
        <w:tc>
          <w:tcPr>
            <w:tcW w:w="2197" w:type="dxa"/>
            <w:vAlign w:val="center"/>
          </w:tcPr>
          <w:p w14:paraId="47EBC0D3" w14:textId="77777777" w:rsidR="00061755" w:rsidRPr="005D6F1F" w:rsidRDefault="00000000" w:rsidP="00837347">
            <w:pPr>
              <w:spacing w:before="40" w:after="40"/>
            </w:pPr>
            <w:r>
              <w:t>AS </w:t>
            </w:r>
            <w:r w:rsidRPr="005D6F1F">
              <w:t>1141.15</w:t>
            </w:r>
          </w:p>
        </w:tc>
        <w:tc>
          <w:tcPr>
            <w:tcW w:w="7567" w:type="dxa"/>
            <w:vAlign w:val="center"/>
          </w:tcPr>
          <w:p w14:paraId="3A513DF6" w14:textId="77777777" w:rsidR="00061755" w:rsidRPr="005D6F1F" w:rsidRDefault="00000000">
            <w:pPr>
              <w:pStyle w:val="ListParagraph"/>
              <w:numPr>
                <w:ilvl w:val="0"/>
                <w:numId w:val="211"/>
              </w:numPr>
              <w:spacing w:before="40" w:after="40"/>
            </w:pPr>
            <w:r w:rsidRPr="005D6F1F">
              <w:t>Flakiness index</w:t>
            </w:r>
          </w:p>
        </w:tc>
      </w:tr>
      <w:tr w:rsidR="009838DF" w14:paraId="6CFB8980" w14:textId="77777777" w:rsidTr="00837347">
        <w:trPr>
          <w:cantSplit/>
          <w:jc w:val="center"/>
        </w:trPr>
        <w:tc>
          <w:tcPr>
            <w:tcW w:w="2197" w:type="dxa"/>
            <w:vAlign w:val="center"/>
          </w:tcPr>
          <w:p w14:paraId="24651FD3" w14:textId="77777777" w:rsidR="00061755" w:rsidRPr="005D6F1F" w:rsidRDefault="00000000" w:rsidP="00837347">
            <w:pPr>
              <w:spacing w:before="40" w:after="40"/>
            </w:pPr>
            <w:r>
              <w:t>AS </w:t>
            </w:r>
            <w:r w:rsidRPr="005D6F1F">
              <w:t>1141.18</w:t>
            </w:r>
          </w:p>
        </w:tc>
        <w:tc>
          <w:tcPr>
            <w:tcW w:w="7567" w:type="dxa"/>
            <w:vAlign w:val="center"/>
          </w:tcPr>
          <w:p w14:paraId="5682A4DD" w14:textId="77777777" w:rsidR="00061755" w:rsidRPr="005D6F1F" w:rsidRDefault="00000000">
            <w:pPr>
              <w:pStyle w:val="ListParagraph"/>
              <w:numPr>
                <w:ilvl w:val="0"/>
                <w:numId w:val="211"/>
              </w:numPr>
              <w:spacing w:before="40" w:after="40"/>
            </w:pPr>
            <w:r w:rsidRPr="005D6F1F">
              <w:t>Crushed particles</w:t>
            </w:r>
            <w:r>
              <w:t xml:space="preserve"> in coarse aggregate derived from gravel</w:t>
            </w:r>
          </w:p>
        </w:tc>
      </w:tr>
      <w:tr w:rsidR="009838DF" w14:paraId="0783E101" w14:textId="77777777" w:rsidTr="00837347">
        <w:trPr>
          <w:cantSplit/>
          <w:jc w:val="center"/>
        </w:trPr>
        <w:tc>
          <w:tcPr>
            <w:tcW w:w="2197" w:type="dxa"/>
            <w:vAlign w:val="center"/>
          </w:tcPr>
          <w:p w14:paraId="08D6DDD4" w14:textId="77777777" w:rsidR="00061755" w:rsidRPr="005D6F1F" w:rsidRDefault="00000000" w:rsidP="00837347">
            <w:pPr>
              <w:spacing w:before="40" w:after="40"/>
            </w:pPr>
            <w:r>
              <w:t>AS </w:t>
            </w:r>
            <w:r w:rsidRPr="005D6F1F">
              <w:t>1141.20</w:t>
            </w:r>
            <w:r>
              <w:t>.1</w:t>
            </w:r>
          </w:p>
        </w:tc>
        <w:tc>
          <w:tcPr>
            <w:tcW w:w="7567" w:type="dxa"/>
            <w:vAlign w:val="center"/>
          </w:tcPr>
          <w:p w14:paraId="3608B7E7" w14:textId="77777777" w:rsidR="00061755" w:rsidRPr="005D6F1F" w:rsidRDefault="00000000">
            <w:pPr>
              <w:pStyle w:val="ListParagraph"/>
              <w:numPr>
                <w:ilvl w:val="0"/>
                <w:numId w:val="211"/>
              </w:numPr>
              <w:spacing w:before="40" w:after="40"/>
            </w:pPr>
            <w:r w:rsidRPr="005D6F1F">
              <w:t xml:space="preserve">Average least dimension </w:t>
            </w:r>
            <w:r>
              <w:t>- D</w:t>
            </w:r>
            <w:r w:rsidRPr="005D6F1F">
              <w:t>irect measurement</w:t>
            </w:r>
            <w:r>
              <w:t xml:space="preserve"> (nominal size 10 mm and greater)</w:t>
            </w:r>
          </w:p>
        </w:tc>
      </w:tr>
      <w:tr w:rsidR="009838DF" w14:paraId="31A84956" w14:textId="77777777" w:rsidTr="00837347">
        <w:trPr>
          <w:cantSplit/>
          <w:jc w:val="center"/>
        </w:trPr>
        <w:tc>
          <w:tcPr>
            <w:tcW w:w="2197" w:type="dxa"/>
            <w:vAlign w:val="center"/>
          </w:tcPr>
          <w:p w14:paraId="695B8CCC" w14:textId="77777777" w:rsidR="00061755" w:rsidRPr="005D6F1F" w:rsidRDefault="00000000" w:rsidP="00837347">
            <w:pPr>
              <w:spacing w:before="40" w:after="40"/>
            </w:pPr>
            <w:r>
              <w:t>AS 1141.20.2</w:t>
            </w:r>
          </w:p>
        </w:tc>
        <w:tc>
          <w:tcPr>
            <w:tcW w:w="7567" w:type="dxa"/>
            <w:vAlign w:val="center"/>
          </w:tcPr>
          <w:p w14:paraId="7835591B" w14:textId="77777777" w:rsidR="00061755" w:rsidRPr="005D6F1F" w:rsidRDefault="00000000">
            <w:pPr>
              <w:pStyle w:val="ListParagraph"/>
              <w:numPr>
                <w:ilvl w:val="0"/>
                <w:numId w:val="211"/>
              </w:numPr>
              <w:spacing w:before="40" w:after="40"/>
            </w:pPr>
            <w:r>
              <w:t>Average least dimension – Direct measurement (nominal size 7 mm and 5mm)</w:t>
            </w:r>
          </w:p>
        </w:tc>
      </w:tr>
      <w:tr w:rsidR="009838DF" w14:paraId="4FCDE279" w14:textId="77777777" w:rsidTr="00837347">
        <w:trPr>
          <w:cantSplit/>
          <w:jc w:val="center"/>
        </w:trPr>
        <w:tc>
          <w:tcPr>
            <w:tcW w:w="2197" w:type="dxa"/>
            <w:vAlign w:val="center"/>
          </w:tcPr>
          <w:p w14:paraId="20122AB5" w14:textId="77777777" w:rsidR="00061755" w:rsidRPr="005D6F1F" w:rsidRDefault="00000000" w:rsidP="00837347">
            <w:pPr>
              <w:spacing w:before="40" w:after="40"/>
            </w:pPr>
            <w:r>
              <w:t>AS 1141.20.3</w:t>
            </w:r>
          </w:p>
        </w:tc>
        <w:tc>
          <w:tcPr>
            <w:tcW w:w="7567" w:type="dxa"/>
            <w:vAlign w:val="center"/>
          </w:tcPr>
          <w:p w14:paraId="73FD19A6" w14:textId="77777777" w:rsidR="00061755" w:rsidRPr="005D6F1F" w:rsidRDefault="00000000">
            <w:pPr>
              <w:pStyle w:val="ListParagraph"/>
              <w:numPr>
                <w:ilvl w:val="0"/>
                <w:numId w:val="211"/>
              </w:numPr>
              <w:spacing w:before="40" w:after="40"/>
            </w:pPr>
            <w:r w:rsidRPr="004F4400">
              <w:t>Average</w:t>
            </w:r>
            <w:r>
              <w:t xml:space="preserve"> least dimension – Calculation (nomograph).</w:t>
            </w:r>
          </w:p>
        </w:tc>
      </w:tr>
      <w:tr w:rsidR="009838DF" w14:paraId="67B56D86" w14:textId="77777777" w:rsidTr="00837347">
        <w:trPr>
          <w:cantSplit/>
          <w:jc w:val="center"/>
        </w:trPr>
        <w:tc>
          <w:tcPr>
            <w:tcW w:w="2197" w:type="dxa"/>
            <w:vAlign w:val="center"/>
          </w:tcPr>
          <w:p w14:paraId="28762ED3" w14:textId="77777777" w:rsidR="00061755" w:rsidRPr="005D6F1F" w:rsidRDefault="00000000" w:rsidP="00837347">
            <w:pPr>
              <w:spacing w:before="40" w:after="40"/>
            </w:pPr>
            <w:r>
              <w:lastRenderedPageBreak/>
              <w:t>AS </w:t>
            </w:r>
            <w:r w:rsidRPr="005D6F1F">
              <w:t>1141.2</w:t>
            </w:r>
            <w:r>
              <w:t>2</w:t>
            </w:r>
          </w:p>
        </w:tc>
        <w:tc>
          <w:tcPr>
            <w:tcW w:w="7567" w:type="dxa"/>
            <w:vAlign w:val="center"/>
          </w:tcPr>
          <w:p w14:paraId="58EF1996" w14:textId="77777777" w:rsidR="00061755" w:rsidRPr="005D6F1F" w:rsidRDefault="00000000">
            <w:pPr>
              <w:pStyle w:val="ListParagraph"/>
              <w:numPr>
                <w:ilvl w:val="0"/>
                <w:numId w:val="211"/>
              </w:numPr>
              <w:spacing w:before="40" w:after="40"/>
            </w:pPr>
            <w:r>
              <w:t>Aggregate soundness – Evaluation by exposure to sodium sulphate solution</w:t>
            </w:r>
          </w:p>
        </w:tc>
      </w:tr>
      <w:tr w:rsidR="009838DF" w14:paraId="1CC33D9E" w14:textId="77777777" w:rsidTr="00837347">
        <w:trPr>
          <w:cantSplit/>
          <w:jc w:val="center"/>
        </w:trPr>
        <w:tc>
          <w:tcPr>
            <w:tcW w:w="2197" w:type="dxa"/>
            <w:vAlign w:val="center"/>
          </w:tcPr>
          <w:p w14:paraId="3637AC4F" w14:textId="77777777" w:rsidR="00061755" w:rsidRPr="005D6F1F" w:rsidRDefault="00000000" w:rsidP="00837347">
            <w:pPr>
              <w:spacing w:before="40" w:after="40"/>
            </w:pPr>
            <w:r>
              <w:t>AS </w:t>
            </w:r>
            <w:r w:rsidRPr="005D6F1F">
              <w:t>1141.23</w:t>
            </w:r>
          </w:p>
        </w:tc>
        <w:tc>
          <w:tcPr>
            <w:tcW w:w="7567" w:type="dxa"/>
            <w:vAlign w:val="center"/>
          </w:tcPr>
          <w:p w14:paraId="10DA2B7E" w14:textId="77777777" w:rsidR="00061755" w:rsidRPr="005D6F1F" w:rsidRDefault="00000000">
            <w:pPr>
              <w:pStyle w:val="ListParagraph"/>
              <w:numPr>
                <w:ilvl w:val="0"/>
                <w:numId w:val="211"/>
              </w:numPr>
              <w:spacing w:before="40" w:after="40"/>
            </w:pPr>
            <w:r w:rsidRPr="005D6F1F">
              <w:t>Los Angeles value</w:t>
            </w:r>
          </w:p>
        </w:tc>
      </w:tr>
      <w:tr w:rsidR="009838DF" w14:paraId="13D26A33" w14:textId="77777777" w:rsidTr="00837347">
        <w:trPr>
          <w:cantSplit/>
          <w:jc w:val="center"/>
        </w:trPr>
        <w:tc>
          <w:tcPr>
            <w:tcW w:w="2197" w:type="dxa"/>
            <w:vAlign w:val="center"/>
          </w:tcPr>
          <w:p w14:paraId="091F9CC3" w14:textId="77777777" w:rsidR="00061755" w:rsidRPr="005D6F1F" w:rsidRDefault="00000000" w:rsidP="00837347">
            <w:pPr>
              <w:spacing w:before="40" w:after="40"/>
            </w:pPr>
            <w:r>
              <w:t>AS </w:t>
            </w:r>
            <w:r w:rsidRPr="005D6F1F">
              <w:t>1141.24</w:t>
            </w:r>
          </w:p>
        </w:tc>
        <w:tc>
          <w:tcPr>
            <w:tcW w:w="7567" w:type="dxa"/>
            <w:vAlign w:val="center"/>
          </w:tcPr>
          <w:p w14:paraId="1CCD8776" w14:textId="77777777" w:rsidR="00061755" w:rsidRPr="005D6F1F" w:rsidRDefault="00000000">
            <w:pPr>
              <w:pStyle w:val="ListParagraph"/>
              <w:numPr>
                <w:ilvl w:val="0"/>
                <w:numId w:val="211"/>
              </w:numPr>
              <w:spacing w:before="40" w:after="40"/>
            </w:pPr>
            <w:r>
              <w:t xml:space="preserve">Aggregate soundness – Evaluation by exposure to sodium sulphate solution </w:t>
            </w:r>
          </w:p>
        </w:tc>
      </w:tr>
      <w:tr w:rsidR="009838DF" w14:paraId="53B8F5CD" w14:textId="77777777" w:rsidTr="00837347">
        <w:trPr>
          <w:cantSplit/>
          <w:jc w:val="center"/>
        </w:trPr>
        <w:tc>
          <w:tcPr>
            <w:tcW w:w="2197" w:type="dxa"/>
            <w:vAlign w:val="center"/>
          </w:tcPr>
          <w:p w14:paraId="0A40E013" w14:textId="77777777" w:rsidR="00061755" w:rsidRPr="005D6F1F" w:rsidRDefault="00000000" w:rsidP="00837347">
            <w:pPr>
              <w:spacing w:before="40" w:after="40"/>
            </w:pPr>
            <w:r>
              <w:t>AS </w:t>
            </w:r>
            <w:r w:rsidRPr="005D6F1F">
              <w:t>1141.25.1</w:t>
            </w:r>
          </w:p>
        </w:tc>
        <w:tc>
          <w:tcPr>
            <w:tcW w:w="7567" w:type="dxa"/>
            <w:vAlign w:val="center"/>
          </w:tcPr>
          <w:p w14:paraId="75E0FF8F" w14:textId="77777777" w:rsidR="00061755" w:rsidRPr="005D6F1F" w:rsidRDefault="00000000">
            <w:pPr>
              <w:pStyle w:val="ListParagraph"/>
              <w:numPr>
                <w:ilvl w:val="0"/>
                <w:numId w:val="211"/>
              </w:numPr>
              <w:spacing w:before="40" w:after="40"/>
            </w:pPr>
            <w:r w:rsidRPr="005D6F1F">
              <w:t xml:space="preserve">Degradation factor – Source rock </w:t>
            </w:r>
          </w:p>
        </w:tc>
      </w:tr>
      <w:tr w:rsidR="009838DF" w14:paraId="2E148349" w14:textId="77777777" w:rsidTr="00837347">
        <w:trPr>
          <w:cantSplit/>
          <w:jc w:val="center"/>
        </w:trPr>
        <w:tc>
          <w:tcPr>
            <w:tcW w:w="2197" w:type="dxa"/>
            <w:vAlign w:val="center"/>
          </w:tcPr>
          <w:p w14:paraId="79BAA631" w14:textId="77777777" w:rsidR="00061755" w:rsidRPr="005D6F1F" w:rsidRDefault="00000000" w:rsidP="00837347">
            <w:pPr>
              <w:spacing w:before="40" w:after="40"/>
            </w:pPr>
            <w:r>
              <w:t>AS 1141.25.2</w:t>
            </w:r>
          </w:p>
        </w:tc>
        <w:tc>
          <w:tcPr>
            <w:tcW w:w="7567" w:type="dxa"/>
            <w:vAlign w:val="center"/>
          </w:tcPr>
          <w:p w14:paraId="08869526" w14:textId="77777777" w:rsidR="00061755" w:rsidRPr="005D6F1F" w:rsidRDefault="00000000">
            <w:pPr>
              <w:pStyle w:val="ListParagraph"/>
              <w:numPr>
                <w:ilvl w:val="0"/>
                <w:numId w:val="211"/>
              </w:numPr>
              <w:spacing w:before="40" w:after="40"/>
            </w:pPr>
            <w:r w:rsidRPr="00A62E6A">
              <w:rPr>
                <w:lang w:val="en-US"/>
              </w:rPr>
              <w:t>Methods for sampling and testing aggregates: degradation factor: coarse aggregate.</w:t>
            </w:r>
          </w:p>
        </w:tc>
      </w:tr>
      <w:tr w:rsidR="009838DF" w14:paraId="4EE792E5" w14:textId="77777777" w:rsidTr="00837347">
        <w:trPr>
          <w:cantSplit/>
          <w:jc w:val="center"/>
        </w:trPr>
        <w:tc>
          <w:tcPr>
            <w:tcW w:w="2197" w:type="dxa"/>
            <w:vAlign w:val="center"/>
          </w:tcPr>
          <w:p w14:paraId="63FD4F00" w14:textId="77777777" w:rsidR="00061755" w:rsidRPr="005D6F1F" w:rsidRDefault="00000000" w:rsidP="00837347">
            <w:pPr>
              <w:spacing w:before="40" w:after="40"/>
            </w:pPr>
            <w:r>
              <w:t>AS 1141.23.3</w:t>
            </w:r>
          </w:p>
        </w:tc>
        <w:tc>
          <w:tcPr>
            <w:tcW w:w="7567" w:type="dxa"/>
            <w:vAlign w:val="center"/>
          </w:tcPr>
          <w:p w14:paraId="07CC97C8" w14:textId="77777777" w:rsidR="00061755" w:rsidRPr="005D6F1F" w:rsidRDefault="00000000">
            <w:pPr>
              <w:pStyle w:val="ListParagraph"/>
              <w:numPr>
                <w:ilvl w:val="0"/>
                <w:numId w:val="211"/>
              </w:numPr>
              <w:spacing w:before="40" w:after="40"/>
            </w:pPr>
            <w:r w:rsidRPr="00A62E6A">
              <w:rPr>
                <w:lang w:val="en-US"/>
              </w:rPr>
              <w:t>Methods for sampling and testing aggregates: degradation factor: fine aggregate.</w:t>
            </w:r>
          </w:p>
        </w:tc>
      </w:tr>
      <w:tr w:rsidR="009838DF" w14:paraId="41189F19" w14:textId="77777777" w:rsidTr="00837347">
        <w:trPr>
          <w:cantSplit/>
          <w:jc w:val="center"/>
        </w:trPr>
        <w:tc>
          <w:tcPr>
            <w:tcW w:w="2197" w:type="dxa"/>
            <w:vAlign w:val="center"/>
          </w:tcPr>
          <w:p w14:paraId="24FB40B9" w14:textId="77777777" w:rsidR="00061755" w:rsidRPr="005D6F1F" w:rsidRDefault="00000000" w:rsidP="00837347">
            <w:pPr>
              <w:spacing w:before="40" w:after="40"/>
            </w:pPr>
            <w:r>
              <w:t>AS </w:t>
            </w:r>
            <w:r w:rsidRPr="005D6F1F">
              <w:t>1141.26</w:t>
            </w:r>
          </w:p>
        </w:tc>
        <w:tc>
          <w:tcPr>
            <w:tcW w:w="7567" w:type="dxa"/>
            <w:vAlign w:val="center"/>
          </w:tcPr>
          <w:p w14:paraId="55EEB167" w14:textId="77777777" w:rsidR="00061755" w:rsidRPr="005D6F1F" w:rsidRDefault="00000000">
            <w:pPr>
              <w:pStyle w:val="ListParagraph"/>
              <w:numPr>
                <w:ilvl w:val="0"/>
                <w:numId w:val="211"/>
              </w:numPr>
              <w:spacing w:before="40" w:after="40"/>
            </w:pPr>
            <w:r w:rsidRPr="005D6F1F">
              <w:t>Secondary minerals content in igneous rocks</w:t>
            </w:r>
          </w:p>
        </w:tc>
      </w:tr>
      <w:tr w:rsidR="009838DF" w14:paraId="469EB2D1" w14:textId="77777777" w:rsidTr="00837347">
        <w:trPr>
          <w:cantSplit/>
          <w:jc w:val="center"/>
        </w:trPr>
        <w:tc>
          <w:tcPr>
            <w:tcW w:w="2197" w:type="dxa"/>
            <w:vAlign w:val="center"/>
          </w:tcPr>
          <w:p w14:paraId="689C6463" w14:textId="77777777" w:rsidR="00061755" w:rsidRPr="005D6F1F" w:rsidRDefault="00000000" w:rsidP="00837347">
            <w:pPr>
              <w:spacing w:before="40" w:after="40"/>
            </w:pPr>
            <w:r>
              <w:t>AS </w:t>
            </w:r>
            <w:r w:rsidRPr="005D6F1F">
              <w:t>1141.29</w:t>
            </w:r>
          </w:p>
        </w:tc>
        <w:tc>
          <w:tcPr>
            <w:tcW w:w="7567" w:type="dxa"/>
            <w:vAlign w:val="center"/>
          </w:tcPr>
          <w:p w14:paraId="52C40FCB" w14:textId="77777777" w:rsidR="00061755" w:rsidRPr="005D6F1F" w:rsidRDefault="00000000">
            <w:pPr>
              <w:pStyle w:val="ListParagraph"/>
              <w:numPr>
                <w:ilvl w:val="0"/>
                <w:numId w:val="212"/>
              </w:numPr>
              <w:spacing w:before="40" w:after="40"/>
            </w:pPr>
            <w:r w:rsidRPr="005D6F1F">
              <w:t>Accelerated soundness index by reflux</w:t>
            </w:r>
          </w:p>
        </w:tc>
      </w:tr>
      <w:tr w:rsidR="009838DF" w14:paraId="6529E6EA" w14:textId="77777777" w:rsidTr="00837347">
        <w:trPr>
          <w:cantSplit/>
          <w:jc w:val="center"/>
        </w:trPr>
        <w:tc>
          <w:tcPr>
            <w:tcW w:w="2197" w:type="dxa"/>
            <w:vAlign w:val="center"/>
          </w:tcPr>
          <w:p w14:paraId="513ECE1F" w14:textId="77777777" w:rsidR="00061755" w:rsidRPr="005D6F1F" w:rsidRDefault="00000000" w:rsidP="00837347">
            <w:pPr>
              <w:spacing w:before="40" w:after="40"/>
            </w:pPr>
            <w:r>
              <w:t>AS </w:t>
            </w:r>
            <w:r w:rsidRPr="005D6F1F">
              <w:t>1141.40</w:t>
            </w:r>
          </w:p>
        </w:tc>
        <w:tc>
          <w:tcPr>
            <w:tcW w:w="7567" w:type="dxa"/>
            <w:vAlign w:val="center"/>
          </w:tcPr>
          <w:p w14:paraId="71765F10" w14:textId="77777777" w:rsidR="00061755" w:rsidRPr="005D6F1F" w:rsidRDefault="00000000">
            <w:pPr>
              <w:pStyle w:val="ListParagraph"/>
              <w:numPr>
                <w:ilvl w:val="0"/>
                <w:numId w:val="212"/>
              </w:numPr>
              <w:spacing w:before="40" w:after="40"/>
            </w:pPr>
            <w:r w:rsidRPr="005D6F1F">
              <w:t>Polished aggregate friction value</w:t>
            </w:r>
            <w:r>
              <w:t xml:space="preserve"> </w:t>
            </w:r>
            <w:r w:rsidRPr="005D6F1F">
              <w:t>-</w:t>
            </w:r>
            <w:r>
              <w:t xml:space="preserve"> </w:t>
            </w:r>
            <w:r w:rsidRPr="005D6F1F">
              <w:t>Vertical road-wheel machine</w:t>
            </w:r>
          </w:p>
        </w:tc>
      </w:tr>
      <w:tr w:rsidR="009838DF" w14:paraId="5E438CE4" w14:textId="77777777" w:rsidTr="00837347">
        <w:trPr>
          <w:cantSplit/>
          <w:jc w:val="center"/>
        </w:trPr>
        <w:tc>
          <w:tcPr>
            <w:tcW w:w="2197" w:type="dxa"/>
            <w:vAlign w:val="center"/>
          </w:tcPr>
          <w:p w14:paraId="138C93D3" w14:textId="77777777" w:rsidR="00061755" w:rsidRPr="005D6F1F" w:rsidRDefault="00000000" w:rsidP="00837347">
            <w:pPr>
              <w:spacing w:before="40" w:after="40"/>
            </w:pPr>
            <w:r>
              <w:t>AS 1141.41</w:t>
            </w:r>
          </w:p>
        </w:tc>
        <w:tc>
          <w:tcPr>
            <w:tcW w:w="7567" w:type="dxa"/>
            <w:vAlign w:val="center"/>
          </w:tcPr>
          <w:p w14:paraId="130FBFF3" w14:textId="77777777" w:rsidR="00061755" w:rsidRPr="005D6F1F" w:rsidRDefault="00000000">
            <w:pPr>
              <w:pStyle w:val="ListParagraph"/>
              <w:numPr>
                <w:ilvl w:val="0"/>
                <w:numId w:val="212"/>
              </w:numPr>
              <w:spacing w:before="40" w:after="40"/>
            </w:pPr>
            <w:r w:rsidRPr="005D6F1F">
              <w:t>Polished aggregate friction value</w:t>
            </w:r>
            <w:r>
              <w:t xml:space="preserve"> – Horizontal bed </w:t>
            </w:r>
            <w:r w:rsidRPr="005D6F1F">
              <w:t>machine</w:t>
            </w:r>
          </w:p>
        </w:tc>
      </w:tr>
      <w:tr w:rsidR="009838DF" w14:paraId="2B734838" w14:textId="77777777" w:rsidTr="00837347">
        <w:trPr>
          <w:cantSplit/>
          <w:jc w:val="center"/>
        </w:trPr>
        <w:tc>
          <w:tcPr>
            <w:tcW w:w="2197" w:type="dxa"/>
            <w:vAlign w:val="center"/>
          </w:tcPr>
          <w:p w14:paraId="6080E8D5" w14:textId="77777777" w:rsidR="00061755" w:rsidRDefault="00000000" w:rsidP="00837347">
            <w:pPr>
              <w:spacing w:before="40" w:after="40"/>
            </w:pPr>
            <w:r>
              <w:t>AS 1141.42</w:t>
            </w:r>
          </w:p>
        </w:tc>
        <w:tc>
          <w:tcPr>
            <w:tcW w:w="7567" w:type="dxa"/>
            <w:vAlign w:val="center"/>
          </w:tcPr>
          <w:p w14:paraId="4C7123B2" w14:textId="77777777" w:rsidR="00061755" w:rsidRDefault="00000000">
            <w:pPr>
              <w:pStyle w:val="ListParagraph"/>
              <w:numPr>
                <w:ilvl w:val="0"/>
                <w:numId w:val="212"/>
              </w:numPr>
              <w:spacing w:before="40" w:after="40"/>
            </w:pPr>
            <w:r w:rsidRPr="008C31A3">
              <w:t>Pendulum friction test</w:t>
            </w:r>
          </w:p>
        </w:tc>
      </w:tr>
      <w:tr w:rsidR="009838DF" w14:paraId="4C6E041E" w14:textId="77777777" w:rsidTr="00837347">
        <w:trPr>
          <w:cantSplit/>
          <w:jc w:val="center"/>
        </w:trPr>
        <w:tc>
          <w:tcPr>
            <w:tcW w:w="2197" w:type="dxa"/>
            <w:vAlign w:val="center"/>
          </w:tcPr>
          <w:p w14:paraId="00A65D0C" w14:textId="77777777" w:rsidR="00061755" w:rsidRPr="005D6F1F" w:rsidRDefault="00000000" w:rsidP="00837347">
            <w:pPr>
              <w:spacing w:before="40" w:after="40"/>
            </w:pPr>
            <w:r>
              <w:t>AS 1141.50</w:t>
            </w:r>
          </w:p>
        </w:tc>
        <w:tc>
          <w:tcPr>
            <w:tcW w:w="7567" w:type="dxa"/>
            <w:vAlign w:val="center"/>
          </w:tcPr>
          <w:p w14:paraId="094C3A87" w14:textId="77777777" w:rsidR="00061755" w:rsidRPr="005D6F1F" w:rsidRDefault="00000000">
            <w:pPr>
              <w:pStyle w:val="ListParagraph"/>
              <w:numPr>
                <w:ilvl w:val="0"/>
                <w:numId w:val="212"/>
              </w:numPr>
              <w:spacing w:before="40" w:after="40"/>
            </w:pPr>
            <w:r>
              <w:t>Resistance to stripping of cover aggregates from binders</w:t>
            </w:r>
          </w:p>
        </w:tc>
      </w:tr>
      <w:tr w:rsidR="009838DF" w14:paraId="2BE03E37" w14:textId="77777777" w:rsidTr="00837347">
        <w:trPr>
          <w:cantSplit/>
          <w:jc w:val="center"/>
        </w:trPr>
        <w:tc>
          <w:tcPr>
            <w:tcW w:w="2197" w:type="dxa"/>
            <w:vAlign w:val="center"/>
          </w:tcPr>
          <w:p w14:paraId="33A0C548" w14:textId="77777777" w:rsidR="00061755" w:rsidRPr="005D6F1F" w:rsidRDefault="00000000" w:rsidP="00837347">
            <w:pPr>
              <w:spacing w:before="40" w:after="40"/>
            </w:pPr>
            <w:r>
              <w:t>AS/NZS 1158 (series)</w:t>
            </w:r>
          </w:p>
        </w:tc>
        <w:tc>
          <w:tcPr>
            <w:tcW w:w="7567" w:type="dxa"/>
            <w:vAlign w:val="center"/>
          </w:tcPr>
          <w:p w14:paraId="39BD3D2A" w14:textId="77777777" w:rsidR="00061755" w:rsidRPr="005D6F1F" w:rsidRDefault="00000000" w:rsidP="00837347">
            <w:pPr>
              <w:spacing w:before="40" w:after="40"/>
            </w:pPr>
            <w:r w:rsidRPr="002D56F2">
              <w:t>Lighting for roads and public spaces</w:t>
            </w:r>
          </w:p>
        </w:tc>
      </w:tr>
      <w:tr w:rsidR="009838DF" w14:paraId="3DFADF1A" w14:textId="77777777" w:rsidTr="00837347">
        <w:trPr>
          <w:cantSplit/>
          <w:jc w:val="center"/>
        </w:trPr>
        <w:tc>
          <w:tcPr>
            <w:tcW w:w="2197" w:type="dxa"/>
            <w:vAlign w:val="center"/>
          </w:tcPr>
          <w:p w14:paraId="54BF822C" w14:textId="77777777" w:rsidR="00061755" w:rsidRPr="005D6F1F" w:rsidRDefault="00000000" w:rsidP="00837347">
            <w:pPr>
              <w:spacing w:before="40" w:after="40"/>
            </w:pPr>
            <w:r w:rsidRPr="00A31C95">
              <w:t>AS/NZS 1158</w:t>
            </w:r>
            <w:r>
              <w:t>.1.1</w:t>
            </w:r>
          </w:p>
        </w:tc>
        <w:tc>
          <w:tcPr>
            <w:tcW w:w="7567" w:type="dxa"/>
            <w:vAlign w:val="center"/>
          </w:tcPr>
          <w:p w14:paraId="51F1A2AE" w14:textId="77777777" w:rsidR="00061755" w:rsidRPr="005D6F1F" w:rsidRDefault="00000000">
            <w:pPr>
              <w:pStyle w:val="ListParagraph"/>
              <w:numPr>
                <w:ilvl w:val="0"/>
                <w:numId w:val="213"/>
              </w:numPr>
              <w:spacing w:before="40" w:after="40"/>
            </w:pPr>
            <w:r>
              <w:t>Vehicular traffic (Category V) lighting – Performance and design requirements</w:t>
            </w:r>
          </w:p>
        </w:tc>
      </w:tr>
      <w:tr w:rsidR="009838DF" w14:paraId="45FCD7F1" w14:textId="77777777" w:rsidTr="00837347">
        <w:trPr>
          <w:cantSplit/>
          <w:jc w:val="center"/>
        </w:trPr>
        <w:tc>
          <w:tcPr>
            <w:tcW w:w="2197" w:type="dxa"/>
            <w:vAlign w:val="center"/>
          </w:tcPr>
          <w:p w14:paraId="5C4DC5E1" w14:textId="77777777" w:rsidR="00061755" w:rsidRPr="005D6F1F" w:rsidRDefault="00000000" w:rsidP="00837347">
            <w:pPr>
              <w:spacing w:before="40" w:after="40"/>
            </w:pPr>
            <w:r w:rsidRPr="00A31C95">
              <w:t>AS/NZS 1158</w:t>
            </w:r>
            <w:r>
              <w:t>.1.2</w:t>
            </w:r>
          </w:p>
        </w:tc>
        <w:tc>
          <w:tcPr>
            <w:tcW w:w="7567" w:type="dxa"/>
            <w:vAlign w:val="center"/>
          </w:tcPr>
          <w:p w14:paraId="2EAD35FC" w14:textId="77777777" w:rsidR="00061755" w:rsidRPr="005D6F1F" w:rsidRDefault="00000000">
            <w:pPr>
              <w:pStyle w:val="ListParagraph"/>
              <w:numPr>
                <w:ilvl w:val="0"/>
                <w:numId w:val="213"/>
              </w:numPr>
              <w:spacing w:before="40" w:after="40"/>
            </w:pPr>
            <w:r>
              <w:t>Vehicular traffic (Category V) lighting – Guide to design, installation, operation and maintenance</w:t>
            </w:r>
          </w:p>
        </w:tc>
      </w:tr>
      <w:tr w:rsidR="009838DF" w14:paraId="15D0FA19" w14:textId="77777777" w:rsidTr="00837347">
        <w:trPr>
          <w:cantSplit/>
          <w:jc w:val="center"/>
        </w:trPr>
        <w:tc>
          <w:tcPr>
            <w:tcW w:w="2197" w:type="dxa"/>
            <w:vAlign w:val="center"/>
          </w:tcPr>
          <w:p w14:paraId="0FF518C3" w14:textId="77777777" w:rsidR="00061755" w:rsidRPr="005D6F1F" w:rsidRDefault="00000000" w:rsidP="00837347">
            <w:pPr>
              <w:spacing w:before="40" w:after="40"/>
            </w:pPr>
            <w:r>
              <w:t>AS </w:t>
            </w:r>
            <w:r w:rsidRPr="005D6F1F">
              <w:t>1160</w:t>
            </w:r>
          </w:p>
        </w:tc>
        <w:tc>
          <w:tcPr>
            <w:tcW w:w="7567" w:type="dxa"/>
            <w:vAlign w:val="center"/>
          </w:tcPr>
          <w:p w14:paraId="48C3AD02" w14:textId="77777777" w:rsidR="00061755" w:rsidRPr="005D6F1F" w:rsidRDefault="00000000" w:rsidP="00837347">
            <w:pPr>
              <w:spacing w:before="40" w:after="40"/>
            </w:pPr>
            <w:r w:rsidRPr="005D6F1F">
              <w:t xml:space="preserve">Bitumen </w:t>
            </w:r>
            <w:r>
              <w:t>e</w:t>
            </w:r>
            <w:r w:rsidRPr="005D6F1F">
              <w:t xml:space="preserve">mulsions for </w:t>
            </w:r>
            <w:r>
              <w:t>c</w:t>
            </w:r>
            <w:r w:rsidRPr="005D6F1F">
              <w:t xml:space="preserve">onstruction and </w:t>
            </w:r>
            <w:r>
              <w:t>m</w:t>
            </w:r>
            <w:r w:rsidRPr="005D6F1F">
              <w:t xml:space="preserve">aintenance of </w:t>
            </w:r>
            <w:r>
              <w:t>p</w:t>
            </w:r>
            <w:r w:rsidRPr="005D6F1F">
              <w:t>avements</w:t>
            </w:r>
          </w:p>
        </w:tc>
      </w:tr>
      <w:tr w:rsidR="009838DF" w14:paraId="0AABA2A2" w14:textId="77777777" w:rsidTr="00837347">
        <w:trPr>
          <w:cantSplit/>
          <w:jc w:val="center"/>
        </w:trPr>
        <w:tc>
          <w:tcPr>
            <w:tcW w:w="2197" w:type="dxa"/>
            <w:vAlign w:val="center"/>
          </w:tcPr>
          <w:p w14:paraId="0D1758CB" w14:textId="77777777" w:rsidR="00061755" w:rsidRPr="005D6F1F" w:rsidRDefault="00000000" w:rsidP="00837347">
            <w:pPr>
              <w:spacing w:before="40" w:after="40"/>
            </w:pPr>
            <w:r>
              <w:t>AS/NZS 1163</w:t>
            </w:r>
          </w:p>
        </w:tc>
        <w:tc>
          <w:tcPr>
            <w:tcW w:w="7567" w:type="dxa"/>
            <w:vAlign w:val="center"/>
          </w:tcPr>
          <w:p w14:paraId="53B610B4" w14:textId="77777777" w:rsidR="00061755" w:rsidRPr="005D6F1F" w:rsidRDefault="00000000" w:rsidP="00837347">
            <w:pPr>
              <w:spacing w:before="40" w:after="40"/>
            </w:pPr>
            <w:r w:rsidRPr="00ED0263">
              <w:t>Cold-formed structural steel hollow sections</w:t>
            </w:r>
          </w:p>
        </w:tc>
      </w:tr>
      <w:tr w:rsidR="009838DF" w14:paraId="564C0234" w14:textId="77777777" w:rsidTr="00837347">
        <w:trPr>
          <w:cantSplit/>
          <w:jc w:val="center"/>
        </w:trPr>
        <w:tc>
          <w:tcPr>
            <w:tcW w:w="2197" w:type="dxa"/>
            <w:vAlign w:val="center"/>
          </w:tcPr>
          <w:p w14:paraId="758AE123" w14:textId="77777777" w:rsidR="00061755" w:rsidRDefault="00000000" w:rsidP="00837347">
            <w:pPr>
              <w:spacing w:before="40" w:after="40"/>
            </w:pPr>
            <w:r>
              <w:t>AS 1170 (series)</w:t>
            </w:r>
          </w:p>
        </w:tc>
        <w:tc>
          <w:tcPr>
            <w:tcW w:w="7567" w:type="dxa"/>
            <w:vAlign w:val="center"/>
          </w:tcPr>
          <w:p w14:paraId="6BEBF612" w14:textId="77777777" w:rsidR="00061755" w:rsidRPr="00ED0263" w:rsidRDefault="00000000" w:rsidP="00837347">
            <w:pPr>
              <w:spacing w:before="40" w:after="40"/>
            </w:pPr>
            <w:r>
              <w:rPr>
                <w:bCs/>
              </w:rPr>
              <w:t>Structural design actions</w:t>
            </w:r>
          </w:p>
        </w:tc>
      </w:tr>
      <w:tr w:rsidR="009838DF" w14:paraId="15C9A1DE" w14:textId="77777777" w:rsidTr="00837347">
        <w:trPr>
          <w:cantSplit/>
          <w:jc w:val="center"/>
        </w:trPr>
        <w:tc>
          <w:tcPr>
            <w:tcW w:w="2197" w:type="dxa"/>
            <w:vAlign w:val="center"/>
          </w:tcPr>
          <w:p w14:paraId="3CFD73DC" w14:textId="77777777" w:rsidR="00061755" w:rsidRPr="00BC4DCB" w:rsidRDefault="00000000" w:rsidP="00837347">
            <w:pPr>
              <w:pStyle w:val="List1Standards"/>
              <w:spacing w:after="0"/>
              <w:ind w:left="0" w:firstLine="0"/>
            </w:pPr>
            <w:r>
              <w:t>AS/NZS 1170.2</w:t>
            </w:r>
          </w:p>
        </w:tc>
        <w:tc>
          <w:tcPr>
            <w:tcW w:w="7567" w:type="dxa"/>
            <w:vAlign w:val="center"/>
          </w:tcPr>
          <w:p w14:paraId="62529922" w14:textId="77777777" w:rsidR="00061755" w:rsidRPr="00BC4DCB" w:rsidRDefault="00000000">
            <w:pPr>
              <w:pStyle w:val="List1Standards"/>
              <w:numPr>
                <w:ilvl w:val="0"/>
                <w:numId w:val="214"/>
              </w:numPr>
              <w:spacing w:after="0"/>
            </w:pPr>
            <w:r>
              <w:t>Wind actions</w:t>
            </w:r>
          </w:p>
        </w:tc>
      </w:tr>
      <w:tr w:rsidR="009838DF" w14:paraId="043DAFD2" w14:textId="77777777" w:rsidTr="00837347">
        <w:trPr>
          <w:cantSplit/>
          <w:jc w:val="center"/>
        </w:trPr>
        <w:tc>
          <w:tcPr>
            <w:tcW w:w="2197" w:type="dxa"/>
            <w:vAlign w:val="center"/>
          </w:tcPr>
          <w:p w14:paraId="7353866E" w14:textId="77777777" w:rsidR="00061755" w:rsidRPr="005D6F1F" w:rsidRDefault="00000000" w:rsidP="00837347">
            <w:pPr>
              <w:spacing w:before="40" w:after="40"/>
            </w:pPr>
            <w:r>
              <w:t>AS 1231</w:t>
            </w:r>
          </w:p>
        </w:tc>
        <w:tc>
          <w:tcPr>
            <w:tcW w:w="7567" w:type="dxa"/>
            <w:vAlign w:val="center"/>
          </w:tcPr>
          <w:p w14:paraId="6659206C" w14:textId="77777777" w:rsidR="00061755" w:rsidRPr="005D6F1F" w:rsidRDefault="00000000" w:rsidP="00837347">
            <w:pPr>
              <w:spacing w:before="40" w:after="40"/>
            </w:pPr>
            <w:r w:rsidRPr="00ED0263">
              <w:t>Aluminium and aluminium alloys - Anodic oxidation coatings</w:t>
            </w:r>
          </w:p>
        </w:tc>
      </w:tr>
      <w:tr w:rsidR="009838DF" w14:paraId="7EF59337" w14:textId="77777777" w:rsidTr="00837347">
        <w:trPr>
          <w:cantSplit/>
          <w:jc w:val="center"/>
        </w:trPr>
        <w:tc>
          <w:tcPr>
            <w:tcW w:w="2197" w:type="dxa"/>
            <w:vAlign w:val="center"/>
          </w:tcPr>
          <w:p w14:paraId="4D8EC3EF" w14:textId="77777777" w:rsidR="00061755" w:rsidRDefault="00000000" w:rsidP="00837347">
            <w:pPr>
              <w:spacing w:before="40" w:after="40"/>
            </w:pPr>
            <w:r>
              <w:t>AS/NZS 1252 (series)</w:t>
            </w:r>
          </w:p>
        </w:tc>
        <w:tc>
          <w:tcPr>
            <w:tcW w:w="7567" w:type="dxa"/>
            <w:vAlign w:val="center"/>
          </w:tcPr>
          <w:p w14:paraId="78FF8DF3" w14:textId="77777777" w:rsidR="00061755" w:rsidRPr="00ED0263" w:rsidRDefault="00000000" w:rsidP="00837347">
            <w:pPr>
              <w:spacing w:before="40" w:after="40"/>
            </w:pPr>
            <w:r w:rsidRPr="00ED0263">
              <w:t xml:space="preserve">High strength steel </w:t>
            </w:r>
            <w:r>
              <w:t>fastener assemblies for structural engineering</w:t>
            </w:r>
            <w:r w:rsidRPr="00842EA5">
              <w:t xml:space="preserve"> </w:t>
            </w:r>
            <w:r>
              <w:t xml:space="preserve">- </w:t>
            </w:r>
            <w:r w:rsidRPr="00842EA5">
              <w:t>Bolts, nuts and washers for structural engineering</w:t>
            </w:r>
          </w:p>
        </w:tc>
      </w:tr>
      <w:tr w:rsidR="009838DF" w14:paraId="4BF23CA7" w14:textId="77777777" w:rsidTr="00837347">
        <w:trPr>
          <w:cantSplit/>
          <w:jc w:val="center"/>
        </w:trPr>
        <w:tc>
          <w:tcPr>
            <w:tcW w:w="2197" w:type="dxa"/>
            <w:vAlign w:val="center"/>
          </w:tcPr>
          <w:p w14:paraId="2E1DB392" w14:textId="77777777" w:rsidR="00061755" w:rsidRPr="005D6F1F" w:rsidRDefault="00000000" w:rsidP="00837347">
            <w:pPr>
              <w:spacing w:before="40" w:after="40"/>
            </w:pPr>
            <w:r>
              <w:t>AS/NZS 1252.1</w:t>
            </w:r>
          </w:p>
        </w:tc>
        <w:tc>
          <w:tcPr>
            <w:tcW w:w="7567" w:type="dxa"/>
            <w:vAlign w:val="center"/>
          </w:tcPr>
          <w:p w14:paraId="447EB4FE" w14:textId="77777777" w:rsidR="00061755" w:rsidRPr="005D6F1F" w:rsidRDefault="00000000">
            <w:pPr>
              <w:pStyle w:val="ListParagraph"/>
              <w:numPr>
                <w:ilvl w:val="0"/>
                <w:numId w:val="213"/>
              </w:numPr>
              <w:spacing w:before="40" w:after="40"/>
            </w:pPr>
            <w:r w:rsidRPr="00842EA5">
              <w:t>Technical requirements</w:t>
            </w:r>
          </w:p>
        </w:tc>
      </w:tr>
      <w:tr w:rsidR="009838DF" w14:paraId="5C616AEC" w14:textId="77777777" w:rsidTr="00837347">
        <w:trPr>
          <w:cantSplit/>
          <w:jc w:val="center"/>
        </w:trPr>
        <w:tc>
          <w:tcPr>
            <w:tcW w:w="2197" w:type="dxa"/>
            <w:vAlign w:val="center"/>
          </w:tcPr>
          <w:p w14:paraId="270DBE57" w14:textId="77777777" w:rsidR="00061755" w:rsidRDefault="00000000" w:rsidP="00837347">
            <w:pPr>
              <w:spacing w:before="40" w:after="40"/>
            </w:pPr>
            <w:r>
              <w:t>AS/NZS 1252.2</w:t>
            </w:r>
          </w:p>
        </w:tc>
        <w:tc>
          <w:tcPr>
            <w:tcW w:w="7567" w:type="dxa"/>
            <w:vAlign w:val="center"/>
          </w:tcPr>
          <w:p w14:paraId="554BEA1E" w14:textId="77777777" w:rsidR="00061755" w:rsidRPr="00842EA5" w:rsidRDefault="00000000">
            <w:pPr>
              <w:pStyle w:val="ListParagraph"/>
              <w:numPr>
                <w:ilvl w:val="0"/>
                <w:numId w:val="213"/>
              </w:numPr>
              <w:spacing w:before="40" w:after="40"/>
            </w:pPr>
            <w:r>
              <w:t>Verification testing for bolt assemblies</w:t>
            </w:r>
          </w:p>
        </w:tc>
      </w:tr>
      <w:tr w:rsidR="009838DF" w14:paraId="21225517" w14:textId="77777777" w:rsidTr="00837347">
        <w:trPr>
          <w:cantSplit/>
          <w:jc w:val="center"/>
        </w:trPr>
        <w:tc>
          <w:tcPr>
            <w:tcW w:w="2197" w:type="dxa"/>
            <w:vAlign w:val="center"/>
          </w:tcPr>
          <w:p w14:paraId="204FBA66" w14:textId="77777777" w:rsidR="00061755" w:rsidRPr="005D6F1F" w:rsidRDefault="00000000" w:rsidP="00837347">
            <w:pPr>
              <w:spacing w:before="40" w:after="40"/>
            </w:pPr>
            <w:r>
              <w:t>AS </w:t>
            </w:r>
            <w:r w:rsidRPr="005D6F1F">
              <w:t>1273</w:t>
            </w:r>
          </w:p>
        </w:tc>
        <w:tc>
          <w:tcPr>
            <w:tcW w:w="7567" w:type="dxa"/>
            <w:vAlign w:val="center"/>
          </w:tcPr>
          <w:p w14:paraId="2DAEACA7" w14:textId="77777777" w:rsidR="00061755" w:rsidRPr="005D6F1F" w:rsidRDefault="00000000" w:rsidP="00837347">
            <w:pPr>
              <w:spacing w:before="40" w:after="40"/>
            </w:pPr>
            <w:proofErr w:type="spellStart"/>
            <w:r w:rsidRPr="005D6F1F">
              <w:t>Unplasticised</w:t>
            </w:r>
            <w:proofErr w:type="spellEnd"/>
            <w:r w:rsidRPr="005D6F1F">
              <w:t xml:space="preserve"> PVC (UPVC) downpipe and fittings for rainwater</w:t>
            </w:r>
          </w:p>
        </w:tc>
      </w:tr>
      <w:tr w:rsidR="009838DF" w14:paraId="64C19610" w14:textId="77777777" w:rsidTr="00837347">
        <w:trPr>
          <w:cantSplit/>
          <w:jc w:val="center"/>
        </w:trPr>
        <w:tc>
          <w:tcPr>
            <w:tcW w:w="2197" w:type="dxa"/>
            <w:vAlign w:val="center"/>
          </w:tcPr>
          <w:p w14:paraId="3D2725B4" w14:textId="77777777" w:rsidR="00061755" w:rsidRPr="00BB62D1" w:rsidRDefault="00000000" w:rsidP="00837347">
            <w:pPr>
              <w:spacing w:before="40" w:after="40"/>
            </w:pPr>
            <w:r>
              <w:t>AS </w:t>
            </w:r>
            <w:r w:rsidRPr="00BB62D1">
              <w:t xml:space="preserve">1289 </w:t>
            </w:r>
            <w:r>
              <w:t>(series)</w:t>
            </w:r>
          </w:p>
        </w:tc>
        <w:tc>
          <w:tcPr>
            <w:tcW w:w="7567" w:type="dxa"/>
            <w:vAlign w:val="center"/>
          </w:tcPr>
          <w:p w14:paraId="21DE35C5" w14:textId="77777777" w:rsidR="00061755" w:rsidRPr="00BB62D1" w:rsidRDefault="00000000" w:rsidP="00837347">
            <w:pPr>
              <w:spacing w:before="40" w:after="40"/>
            </w:pPr>
            <w:r w:rsidRPr="00BB62D1">
              <w:t xml:space="preserve">Methods of testing soils for engineering purposes </w:t>
            </w:r>
          </w:p>
        </w:tc>
      </w:tr>
      <w:tr w:rsidR="009838DF" w14:paraId="61DB61B9" w14:textId="77777777" w:rsidTr="00837347">
        <w:trPr>
          <w:cantSplit/>
          <w:jc w:val="center"/>
        </w:trPr>
        <w:tc>
          <w:tcPr>
            <w:tcW w:w="2197" w:type="dxa"/>
            <w:vAlign w:val="center"/>
          </w:tcPr>
          <w:p w14:paraId="71A6D94C" w14:textId="77777777" w:rsidR="00061755" w:rsidRPr="004F4400" w:rsidRDefault="00000000" w:rsidP="00837347">
            <w:pPr>
              <w:spacing w:before="40" w:after="40"/>
            </w:pPr>
            <w:r>
              <w:t>AS 1289.0</w:t>
            </w:r>
          </w:p>
        </w:tc>
        <w:tc>
          <w:tcPr>
            <w:tcW w:w="7567" w:type="dxa"/>
            <w:vAlign w:val="center"/>
          </w:tcPr>
          <w:p w14:paraId="28EB319F" w14:textId="77777777" w:rsidR="00061755" w:rsidRDefault="00000000">
            <w:pPr>
              <w:pStyle w:val="ListParagraph"/>
              <w:numPr>
                <w:ilvl w:val="0"/>
                <w:numId w:val="213"/>
              </w:numPr>
              <w:spacing w:before="40" w:after="40"/>
            </w:pPr>
            <w:r>
              <w:t>Definitions and general requirements</w:t>
            </w:r>
          </w:p>
        </w:tc>
      </w:tr>
      <w:tr w:rsidR="009838DF" w14:paraId="3534ED4A" w14:textId="77777777" w:rsidTr="00837347">
        <w:trPr>
          <w:cantSplit/>
          <w:jc w:val="center"/>
        </w:trPr>
        <w:tc>
          <w:tcPr>
            <w:tcW w:w="2197" w:type="dxa"/>
            <w:vAlign w:val="center"/>
          </w:tcPr>
          <w:p w14:paraId="3840E28E" w14:textId="77777777" w:rsidR="00061755" w:rsidRPr="005D6F1F" w:rsidRDefault="00000000" w:rsidP="00837347">
            <w:pPr>
              <w:spacing w:before="40" w:after="40"/>
            </w:pPr>
            <w:r w:rsidRPr="004F4400">
              <w:t>AS</w:t>
            </w:r>
            <w:r>
              <w:t> </w:t>
            </w:r>
            <w:r w:rsidRPr="004F4400">
              <w:t>1289.1.1</w:t>
            </w:r>
          </w:p>
        </w:tc>
        <w:tc>
          <w:tcPr>
            <w:tcW w:w="7567" w:type="dxa"/>
            <w:vAlign w:val="center"/>
          </w:tcPr>
          <w:p w14:paraId="2C402E17" w14:textId="77777777" w:rsidR="00061755" w:rsidRDefault="00000000">
            <w:pPr>
              <w:pStyle w:val="ListParagraph"/>
              <w:numPr>
                <w:ilvl w:val="0"/>
                <w:numId w:val="213"/>
              </w:numPr>
              <w:spacing w:before="40" w:after="40"/>
            </w:pPr>
            <w:r>
              <w:t xml:space="preserve">Soil classification tests - </w:t>
            </w:r>
            <w:r w:rsidRPr="004F4400">
              <w:t>Sampling and preparation of soils – Disturbed soil samples</w:t>
            </w:r>
          </w:p>
        </w:tc>
      </w:tr>
      <w:tr w:rsidR="009838DF" w14:paraId="58F7EE01" w14:textId="77777777" w:rsidTr="00837347">
        <w:trPr>
          <w:cantSplit/>
          <w:jc w:val="center"/>
        </w:trPr>
        <w:tc>
          <w:tcPr>
            <w:tcW w:w="2197" w:type="dxa"/>
            <w:vAlign w:val="center"/>
          </w:tcPr>
          <w:p w14:paraId="4A800DEB" w14:textId="77777777" w:rsidR="00061755" w:rsidRPr="005D6F1F" w:rsidRDefault="00000000" w:rsidP="00837347">
            <w:pPr>
              <w:spacing w:before="40" w:after="40"/>
            </w:pPr>
            <w:r w:rsidRPr="004F4400">
              <w:t>AS</w:t>
            </w:r>
            <w:r>
              <w:t> </w:t>
            </w:r>
            <w:r w:rsidRPr="004F4400">
              <w:t>1289.2.1.1</w:t>
            </w:r>
          </w:p>
        </w:tc>
        <w:tc>
          <w:tcPr>
            <w:tcW w:w="7567" w:type="dxa"/>
            <w:vAlign w:val="center"/>
          </w:tcPr>
          <w:p w14:paraId="2DA2C8A3" w14:textId="77777777" w:rsidR="00061755" w:rsidRDefault="00000000">
            <w:pPr>
              <w:pStyle w:val="ListParagraph"/>
              <w:numPr>
                <w:ilvl w:val="0"/>
                <w:numId w:val="213"/>
              </w:numPr>
              <w:spacing w:before="40" w:after="40"/>
            </w:pPr>
            <w:r>
              <w:t xml:space="preserve">Soil classification tests - </w:t>
            </w:r>
            <w:r w:rsidRPr="004F4400">
              <w:t>Moisture content – Oven drying method</w:t>
            </w:r>
            <w:r>
              <w:t xml:space="preserve"> (standard method)</w:t>
            </w:r>
          </w:p>
        </w:tc>
      </w:tr>
      <w:tr w:rsidR="009838DF" w14:paraId="48257409" w14:textId="77777777" w:rsidTr="00837347">
        <w:trPr>
          <w:cantSplit/>
          <w:jc w:val="center"/>
        </w:trPr>
        <w:tc>
          <w:tcPr>
            <w:tcW w:w="2197" w:type="dxa"/>
            <w:vAlign w:val="center"/>
          </w:tcPr>
          <w:p w14:paraId="3A727F92" w14:textId="77777777" w:rsidR="00061755" w:rsidRPr="005D6F1F" w:rsidRDefault="00000000" w:rsidP="00837347">
            <w:pPr>
              <w:spacing w:before="40" w:after="40"/>
            </w:pPr>
            <w:r>
              <w:t>AS </w:t>
            </w:r>
            <w:r w:rsidRPr="005D6F1F">
              <w:t>1289.3.1.1</w:t>
            </w:r>
          </w:p>
        </w:tc>
        <w:tc>
          <w:tcPr>
            <w:tcW w:w="7567" w:type="dxa"/>
            <w:vAlign w:val="center"/>
          </w:tcPr>
          <w:p w14:paraId="5594CA65" w14:textId="77777777" w:rsidR="00061755" w:rsidRPr="005D6F1F" w:rsidRDefault="00000000">
            <w:pPr>
              <w:pStyle w:val="ListParagraph"/>
              <w:numPr>
                <w:ilvl w:val="0"/>
                <w:numId w:val="213"/>
              </w:numPr>
              <w:spacing w:before="40" w:after="40"/>
            </w:pPr>
            <w:r>
              <w:t xml:space="preserve">Soil classification tests - Determination of the liquid limit of a soil – </w:t>
            </w:r>
            <w:proofErr w:type="gramStart"/>
            <w:r>
              <w:t>Four point</w:t>
            </w:r>
            <w:proofErr w:type="gramEnd"/>
            <w:r>
              <w:t xml:space="preserve"> Casagrande method (Note: Use Wet Preparation Method where this is an option in an applicable test method.)</w:t>
            </w:r>
          </w:p>
        </w:tc>
      </w:tr>
      <w:tr w:rsidR="009838DF" w14:paraId="6D683E73" w14:textId="77777777" w:rsidTr="00837347">
        <w:trPr>
          <w:cantSplit/>
          <w:jc w:val="center"/>
        </w:trPr>
        <w:tc>
          <w:tcPr>
            <w:tcW w:w="2197" w:type="dxa"/>
            <w:vAlign w:val="center"/>
          </w:tcPr>
          <w:p w14:paraId="5FE153F6" w14:textId="77777777" w:rsidR="00061755" w:rsidRPr="005D6F1F" w:rsidRDefault="00000000" w:rsidP="00837347">
            <w:pPr>
              <w:spacing w:before="40" w:after="40"/>
            </w:pPr>
            <w:r>
              <w:lastRenderedPageBreak/>
              <w:t>AS </w:t>
            </w:r>
            <w:r w:rsidRPr="004F4400">
              <w:t>1289</w:t>
            </w:r>
            <w:r>
              <w:t>.3.2.1</w:t>
            </w:r>
          </w:p>
        </w:tc>
        <w:tc>
          <w:tcPr>
            <w:tcW w:w="7567" w:type="dxa"/>
            <w:vAlign w:val="center"/>
          </w:tcPr>
          <w:p w14:paraId="625EE446" w14:textId="77777777" w:rsidR="00061755" w:rsidRDefault="00000000">
            <w:pPr>
              <w:pStyle w:val="ListParagraph"/>
              <w:numPr>
                <w:ilvl w:val="0"/>
                <w:numId w:val="213"/>
              </w:numPr>
              <w:spacing w:before="40" w:after="40"/>
            </w:pPr>
            <w:r>
              <w:t xml:space="preserve">Soil classification tests - Determination of the </w:t>
            </w:r>
            <w:r w:rsidRPr="004F4400">
              <w:t>plastic limit</w:t>
            </w:r>
            <w:r>
              <w:t xml:space="preserve"> of a soil – Standard method (Note: Use Wet Preparation Method where this is an option in an applicable test method.)</w:t>
            </w:r>
          </w:p>
        </w:tc>
      </w:tr>
      <w:tr w:rsidR="009838DF" w14:paraId="0D38EF9A" w14:textId="77777777" w:rsidTr="00837347">
        <w:trPr>
          <w:cantSplit/>
          <w:jc w:val="center"/>
        </w:trPr>
        <w:tc>
          <w:tcPr>
            <w:tcW w:w="2197" w:type="dxa"/>
            <w:vAlign w:val="center"/>
          </w:tcPr>
          <w:p w14:paraId="5330A6A1" w14:textId="77777777" w:rsidR="00061755" w:rsidRPr="005D6F1F" w:rsidRDefault="00000000" w:rsidP="00837347">
            <w:pPr>
              <w:spacing w:before="40" w:after="40"/>
            </w:pPr>
            <w:r>
              <w:t>AS </w:t>
            </w:r>
            <w:r w:rsidRPr="005D6F1F">
              <w:t>1289.3.3.1</w:t>
            </w:r>
          </w:p>
        </w:tc>
        <w:tc>
          <w:tcPr>
            <w:tcW w:w="7567" w:type="dxa"/>
            <w:vAlign w:val="center"/>
          </w:tcPr>
          <w:p w14:paraId="0C755B36" w14:textId="77777777" w:rsidR="00061755" w:rsidRPr="005D6F1F" w:rsidRDefault="00000000">
            <w:pPr>
              <w:pStyle w:val="ListParagraph"/>
              <w:numPr>
                <w:ilvl w:val="0"/>
                <w:numId w:val="213"/>
              </w:numPr>
              <w:spacing w:before="40" w:after="40"/>
            </w:pPr>
            <w:r>
              <w:t>Soil classification tests - Calculation of the plasticity index of a soil</w:t>
            </w:r>
          </w:p>
        </w:tc>
      </w:tr>
      <w:tr w:rsidR="009838DF" w14:paraId="17022844" w14:textId="77777777" w:rsidTr="00837347">
        <w:trPr>
          <w:cantSplit/>
          <w:jc w:val="center"/>
        </w:trPr>
        <w:tc>
          <w:tcPr>
            <w:tcW w:w="2197" w:type="dxa"/>
            <w:vAlign w:val="center"/>
          </w:tcPr>
          <w:p w14:paraId="5C4C9746" w14:textId="77777777" w:rsidR="00061755" w:rsidRPr="005D6F1F" w:rsidRDefault="00000000" w:rsidP="00837347">
            <w:pPr>
              <w:spacing w:before="40" w:after="40"/>
            </w:pPr>
            <w:r>
              <w:t>AS </w:t>
            </w:r>
            <w:r w:rsidRPr="005D6F1F">
              <w:t>1289.3.4.1</w:t>
            </w:r>
          </w:p>
        </w:tc>
        <w:tc>
          <w:tcPr>
            <w:tcW w:w="7567" w:type="dxa"/>
            <w:vAlign w:val="center"/>
          </w:tcPr>
          <w:p w14:paraId="01543858" w14:textId="77777777" w:rsidR="00061755" w:rsidRPr="005D6F1F" w:rsidRDefault="00000000">
            <w:pPr>
              <w:pStyle w:val="ListParagraph"/>
              <w:numPr>
                <w:ilvl w:val="0"/>
                <w:numId w:val="213"/>
              </w:numPr>
              <w:spacing w:before="40" w:after="40"/>
            </w:pPr>
            <w:r>
              <w:t>Soil classification tests - Determination of the linear shrinkage of a soil – Standard method (Note: Use Wet Preparation Method where this is an option in an applicable test method.)</w:t>
            </w:r>
          </w:p>
        </w:tc>
      </w:tr>
      <w:tr w:rsidR="009838DF" w14:paraId="14087D1C" w14:textId="77777777" w:rsidTr="00837347">
        <w:trPr>
          <w:cantSplit/>
          <w:jc w:val="center"/>
        </w:trPr>
        <w:tc>
          <w:tcPr>
            <w:tcW w:w="2197" w:type="dxa"/>
            <w:tcBorders>
              <w:top w:val="single" w:sz="4" w:space="0" w:color="auto"/>
            </w:tcBorders>
            <w:vAlign w:val="center"/>
          </w:tcPr>
          <w:p w14:paraId="48CF7732" w14:textId="77777777" w:rsidR="00061755" w:rsidRPr="005D6F1F" w:rsidRDefault="00000000" w:rsidP="00837347">
            <w:pPr>
              <w:spacing w:before="40" w:after="40"/>
            </w:pPr>
            <w:r>
              <w:t>AS </w:t>
            </w:r>
            <w:r w:rsidRPr="005D6F1F">
              <w:t>1289.3.6.1</w:t>
            </w:r>
          </w:p>
        </w:tc>
        <w:tc>
          <w:tcPr>
            <w:tcW w:w="7567" w:type="dxa"/>
            <w:tcBorders>
              <w:top w:val="single" w:sz="4" w:space="0" w:color="auto"/>
            </w:tcBorders>
            <w:vAlign w:val="center"/>
          </w:tcPr>
          <w:p w14:paraId="5A1C8ADF" w14:textId="77777777" w:rsidR="00061755" w:rsidRPr="005D6F1F" w:rsidRDefault="00000000">
            <w:pPr>
              <w:pStyle w:val="ListParagraph"/>
              <w:numPr>
                <w:ilvl w:val="0"/>
                <w:numId w:val="213"/>
              </w:numPr>
              <w:spacing w:before="40" w:after="40"/>
            </w:pPr>
            <w:r>
              <w:t>Soil classification tests - Determination of the particle size distribution of a soil – Standard method of analysis by sieving</w:t>
            </w:r>
          </w:p>
        </w:tc>
      </w:tr>
      <w:tr w:rsidR="009838DF" w14:paraId="1BE89A15" w14:textId="77777777" w:rsidTr="00837347">
        <w:trPr>
          <w:cantSplit/>
          <w:jc w:val="center"/>
        </w:trPr>
        <w:tc>
          <w:tcPr>
            <w:tcW w:w="2197" w:type="dxa"/>
            <w:tcBorders>
              <w:top w:val="single" w:sz="4" w:space="0" w:color="auto"/>
            </w:tcBorders>
            <w:vAlign w:val="center"/>
          </w:tcPr>
          <w:p w14:paraId="24B44476" w14:textId="77777777" w:rsidR="00061755" w:rsidRPr="005D6F1F" w:rsidRDefault="00000000" w:rsidP="00837347">
            <w:pPr>
              <w:spacing w:before="40" w:after="40"/>
            </w:pPr>
            <w:r>
              <w:t>AS </w:t>
            </w:r>
            <w:r w:rsidRPr="005D6F1F">
              <w:t>1289.3.7.1</w:t>
            </w:r>
          </w:p>
        </w:tc>
        <w:tc>
          <w:tcPr>
            <w:tcW w:w="7567" w:type="dxa"/>
            <w:tcBorders>
              <w:top w:val="single" w:sz="4" w:space="0" w:color="auto"/>
            </w:tcBorders>
            <w:vAlign w:val="center"/>
          </w:tcPr>
          <w:p w14:paraId="32B31991" w14:textId="77777777" w:rsidR="00061755" w:rsidRPr="005D6F1F" w:rsidRDefault="00000000">
            <w:pPr>
              <w:pStyle w:val="ListParagraph"/>
              <w:numPr>
                <w:ilvl w:val="0"/>
                <w:numId w:val="213"/>
              </w:numPr>
              <w:spacing w:before="40" w:after="40"/>
            </w:pPr>
            <w:r>
              <w:t xml:space="preserve">Soil classification tests - </w:t>
            </w:r>
            <w:r w:rsidRPr="005D6F1F">
              <w:t>Determination of the sand equ</w:t>
            </w:r>
            <w:r>
              <w:t>ivalent of a soil using a power-</w:t>
            </w:r>
            <w:r w:rsidRPr="005D6F1F">
              <w:t>operated shaker</w:t>
            </w:r>
          </w:p>
        </w:tc>
      </w:tr>
      <w:tr w:rsidR="009838DF" w14:paraId="668B2168" w14:textId="77777777" w:rsidTr="00837347">
        <w:trPr>
          <w:cantSplit/>
          <w:jc w:val="center"/>
        </w:trPr>
        <w:tc>
          <w:tcPr>
            <w:tcW w:w="2197" w:type="dxa"/>
            <w:tcBorders>
              <w:top w:val="single" w:sz="4" w:space="0" w:color="auto"/>
            </w:tcBorders>
            <w:vAlign w:val="center"/>
          </w:tcPr>
          <w:p w14:paraId="456BD944" w14:textId="77777777" w:rsidR="00061755" w:rsidRPr="005D6F1F" w:rsidRDefault="00000000" w:rsidP="00837347">
            <w:pPr>
              <w:spacing w:before="40" w:after="40"/>
            </w:pPr>
            <w:r>
              <w:t>AS 1289.5.1.1</w:t>
            </w:r>
          </w:p>
        </w:tc>
        <w:tc>
          <w:tcPr>
            <w:tcW w:w="7567" w:type="dxa"/>
            <w:tcBorders>
              <w:top w:val="single" w:sz="4" w:space="0" w:color="auto"/>
            </w:tcBorders>
            <w:vAlign w:val="center"/>
          </w:tcPr>
          <w:p w14:paraId="557AE409" w14:textId="77777777" w:rsidR="00061755" w:rsidRPr="001D29F9" w:rsidRDefault="00000000">
            <w:pPr>
              <w:pStyle w:val="ListParagraph"/>
              <w:numPr>
                <w:ilvl w:val="0"/>
                <w:numId w:val="213"/>
              </w:numPr>
              <w:spacing w:before="40" w:after="40"/>
            </w:pPr>
            <w:r w:rsidRPr="001D29F9">
              <w:t xml:space="preserve">Soil compaction and density tests - Determination of the dry density/moisture content relation of a soil using </w:t>
            </w:r>
            <w:r w:rsidRPr="00B019AC">
              <w:t>standard</w:t>
            </w:r>
            <w:r w:rsidRPr="001D29F9">
              <w:t xml:space="preserve"> compactive effort </w:t>
            </w:r>
          </w:p>
        </w:tc>
      </w:tr>
      <w:tr w:rsidR="009838DF" w14:paraId="26283653" w14:textId="77777777" w:rsidTr="00837347">
        <w:trPr>
          <w:cantSplit/>
          <w:jc w:val="center"/>
        </w:trPr>
        <w:tc>
          <w:tcPr>
            <w:tcW w:w="2197" w:type="dxa"/>
            <w:tcBorders>
              <w:top w:val="single" w:sz="4" w:space="0" w:color="auto"/>
            </w:tcBorders>
            <w:vAlign w:val="center"/>
          </w:tcPr>
          <w:p w14:paraId="028D8174" w14:textId="77777777" w:rsidR="00061755" w:rsidRPr="005D6F1F" w:rsidRDefault="00000000" w:rsidP="00837347">
            <w:pPr>
              <w:spacing w:before="40" w:after="40"/>
            </w:pPr>
            <w:r>
              <w:t>AS </w:t>
            </w:r>
            <w:r w:rsidRPr="005D6F1F">
              <w:t>1289.5.2.1</w:t>
            </w:r>
          </w:p>
        </w:tc>
        <w:tc>
          <w:tcPr>
            <w:tcW w:w="7567" w:type="dxa"/>
            <w:tcBorders>
              <w:top w:val="single" w:sz="4" w:space="0" w:color="auto"/>
            </w:tcBorders>
            <w:vAlign w:val="center"/>
          </w:tcPr>
          <w:p w14:paraId="09ABFD7C" w14:textId="77777777" w:rsidR="00061755" w:rsidRPr="005D6F1F" w:rsidRDefault="00000000">
            <w:pPr>
              <w:pStyle w:val="ListParagraph"/>
              <w:numPr>
                <w:ilvl w:val="0"/>
                <w:numId w:val="213"/>
              </w:numPr>
              <w:spacing w:before="40" w:after="40"/>
            </w:pPr>
            <w:r>
              <w:t xml:space="preserve">Soil compaction and density tests - </w:t>
            </w:r>
            <w:r w:rsidRPr="005D6F1F">
              <w:t xml:space="preserve">Determination of the dry density/moisture content </w:t>
            </w:r>
            <w:r>
              <w:t>relation of a soil using modified compactive effort</w:t>
            </w:r>
          </w:p>
        </w:tc>
      </w:tr>
      <w:tr w:rsidR="009838DF" w14:paraId="18D57B7E" w14:textId="77777777" w:rsidTr="00837347">
        <w:trPr>
          <w:cantSplit/>
          <w:jc w:val="center"/>
        </w:trPr>
        <w:tc>
          <w:tcPr>
            <w:tcW w:w="2197" w:type="dxa"/>
            <w:tcBorders>
              <w:top w:val="single" w:sz="4" w:space="0" w:color="auto"/>
            </w:tcBorders>
            <w:vAlign w:val="center"/>
          </w:tcPr>
          <w:p w14:paraId="6FB8C211" w14:textId="77777777" w:rsidR="00061755" w:rsidRPr="005D6F1F" w:rsidRDefault="00000000" w:rsidP="00837347">
            <w:pPr>
              <w:spacing w:before="40" w:after="40"/>
            </w:pPr>
            <w:r>
              <w:t>AS 1289.5.4.1</w:t>
            </w:r>
          </w:p>
        </w:tc>
        <w:tc>
          <w:tcPr>
            <w:tcW w:w="7567" w:type="dxa"/>
            <w:tcBorders>
              <w:top w:val="single" w:sz="4" w:space="0" w:color="auto"/>
            </w:tcBorders>
            <w:vAlign w:val="center"/>
          </w:tcPr>
          <w:p w14:paraId="1DF9F26A" w14:textId="77777777" w:rsidR="00061755" w:rsidRDefault="00000000">
            <w:pPr>
              <w:pStyle w:val="ListParagraph"/>
              <w:numPr>
                <w:ilvl w:val="0"/>
                <w:numId w:val="213"/>
              </w:numPr>
              <w:spacing w:before="40" w:after="40"/>
            </w:pPr>
            <w:r>
              <w:t xml:space="preserve">Soil compaction and density tests – Compaction control test - </w:t>
            </w:r>
            <w:r w:rsidRPr="004F4400">
              <w:t>Dry density ratio</w:t>
            </w:r>
            <w:r>
              <w:t>, moisture variation and moisture ratio</w:t>
            </w:r>
          </w:p>
        </w:tc>
      </w:tr>
      <w:tr w:rsidR="009838DF" w14:paraId="2526CF5C" w14:textId="77777777" w:rsidTr="00837347">
        <w:trPr>
          <w:cantSplit/>
          <w:jc w:val="center"/>
        </w:trPr>
        <w:tc>
          <w:tcPr>
            <w:tcW w:w="2197" w:type="dxa"/>
            <w:tcBorders>
              <w:top w:val="single" w:sz="4" w:space="0" w:color="auto"/>
            </w:tcBorders>
            <w:vAlign w:val="center"/>
          </w:tcPr>
          <w:p w14:paraId="50EF3FFA" w14:textId="77777777" w:rsidR="00061755" w:rsidRPr="005D6F1F" w:rsidRDefault="00000000" w:rsidP="00837347">
            <w:pPr>
              <w:spacing w:before="40" w:after="40"/>
            </w:pPr>
            <w:r>
              <w:t>AS </w:t>
            </w:r>
            <w:r w:rsidRPr="005D6F1F">
              <w:t>1289.5.8.1</w:t>
            </w:r>
          </w:p>
        </w:tc>
        <w:tc>
          <w:tcPr>
            <w:tcW w:w="7567" w:type="dxa"/>
            <w:tcBorders>
              <w:top w:val="single" w:sz="4" w:space="0" w:color="auto"/>
            </w:tcBorders>
            <w:vAlign w:val="center"/>
          </w:tcPr>
          <w:p w14:paraId="0576444C" w14:textId="77777777" w:rsidR="00061755" w:rsidRPr="005D6F1F" w:rsidRDefault="00000000">
            <w:pPr>
              <w:pStyle w:val="ListParagraph"/>
              <w:numPr>
                <w:ilvl w:val="0"/>
                <w:numId w:val="213"/>
              </w:numPr>
              <w:spacing w:before="40" w:after="40"/>
            </w:pPr>
            <w:r>
              <w:t>Determination of field density and field moisture content of a soil using a nuclear surface moisture density gauge – Direct transmission mode</w:t>
            </w:r>
          </w:p>
        </w:tc>
      </w:tr>
      <w:tr w:rsidR="009838DF" w14:paraId="05B83E97" w14:textId="77777777" w:rsidTr="00837347">
        <w:trPr>
          <w:cantSplit/>
          <w:jc w:val="center"/>
        </w:trPr>
        <w:tc>
          <w:tcPr>
            <w:tcW w:w="2197" w:type="dxa"/>
            <w:tcBorders>
              <w:top w:val="single" w:sz="4" w:space="0" w:color="auto"/>
            </w:tcBorders>
            <w:vAlign w:val="center"/>
          </w:tcPr>
          <w:p w14:paraId="5CEDB54A" w14:textId="77777777" w:rsidR="00061755" w:rsidRPr="005D6F1F" w:rsidRDefault="00000000" w:rsidP="00837347">
            <w:pPr>
              <w:spacing w:before="40" w:after="40"/>
            </w:pPr>
            <w:r>
              <w:t>AS </w:t>
            </w:r>
            <w:r w:rsidRPr="005D6F1F">
              <w:t>1289.6.1.1</w:t>
            </w:r>
          </w:p>
        </w:tc>
        <w:tc>
          <w:tcPr>
            <w:tcW w:w="7567" w:type="dxa"/>
            <w:tcBorders>
              <w:top w:val="single" w:sz="4" w:space="0" w:color="auto"/>
            </w:tcBorders>
            <w:vAlign w:val="center"/>
          </w:tcPr>
          <w:p w14:paraId="2650D2EB" w14:textId="77777777" w:rsidR="00061755" w:rsidRPr="005D6F1F" w:rsidRDefault="00000000">
            <w:pPr>
              <w:pStyle w:val="ListParagraph"/>
              <w:numPr>
                <w:ilvl w:val="0"/>
                <w:numId w:val="213"/>
              </w:numPr>
              <w:spacing w:before="40" w:after="40"/>
            </w:pPr>
            <w:r>
              <w:t>Soil strength and consolidation tests - Determination of the</w:t>
            </w:r>
            <w:r w:rsidRPr="005D6F1F">
              <w:t xml:space="preserve"> California Bearing Ratio of a soil</w:t>
            </w:r>
            <w:r>
              <w:t xml:space="preserve"> – Standard laboratory methods for a remoulded specimen</w:t>
            </w:r>
          </w:p>
        </w:tc>
      </w:tr>
      <w:tr w:rsidR="009838DF" w14:paraId="43AB8633" w14:textId="77777777" w:rsidTr="00837347">
        <w:trPr>
          <w:cantSplit/>
          <w:jc w:val="center"/>
        </w:trPr>
        <w:tc>
          <w:tcPr>
            <w:tcW w:w="2197" w:type="dxa"/>
            <w:tcBorders>
              <w:top w:val="single" w:sz="4" w:space="0" w:color="auto"/>
            </w:tcBorders>
            <w:vAlign w:val="center"/>
          </w:tcPr>
          <w:p w14:paraId="0845E9B2" w14:textId="77777777" w:rsidR="00061755" w:rsidRPr="000E530E" w:rsidRDefault="00000000" w:rsidP="00837347">
            <w:pPr>
              <w:spacing w:before="40" w:after="40"/>
            </w:pPr>
            <w:r w:rsidRPr="000E530E">
              <w:t>AS/NZS</w:t>
            </w:r>
            <w:r>
              <w:t> </w:t>
            </w:r>
            <w:r w:rsidRPr="000E530E">
              <w:t>1336</w:t>
            </w:r>
          </w:p>
        </w:tc>
        <w:tc>
          <w:tcPr>
            <w:tcW w:w="7567" w:type="dxa"/>
            <w:tcBorders>
              <w:top w:val="single" w:sz="4" w:space="0" w:color="auto"/>
            </w:tcBorders>
            <w:vAlign w:val="center"/>
          </w:tcPr>
          <w:p w14:paraId="7D230609" w14:textId="77777777" w:rsidR="00061755" w:rsidRPr="000E530E" w:rsidRDefault="00000000" w:rsidP="00837347">
            <w:pPr>
              <w:spacing w:before="40" w:after="40"/>
            </w:pPr>
            <w:r>
              <w:t>Eye and face protection - Guidelines</w:t>
            </w:r>
          </w:p>
        </w:tc>
      </w:tr>
      <w:tr w:rsidR="009838DF" w14:paraId="2393E94D" w14:textId="77777777" w:rsidTr="00837347">
        <w:trPr>
          <w:cantSplit/>
          <w:jc w:val="center"/>
        </w:trPr>
        <w:tc>
          <w:tcPr>
            <w:tcW w:w="2197" w:type="dxa"/>
            <w:tcBorders>
              <w:top w:val="single" w:sz="4" w:space="0" w:color="auto"/>
            </w:tcBorders>
            <w:vAlign w:val="center"/>
          </w:tcPr>
          <w:p w14:paraId="264820FB" w14:textId="77777777" w:rsidR="00061755" w:rsidRPr="000E530E" w:rsidRDefault="00000000" w:rsidP="00837347">
            <w:pPr>
              <w:spacing w:before="40" w:after="40"/>
            </w:pPr>
            <w:r>
              <w:t>AS/NZS 1337 (series)</w:t>
            </w:r>
          </w:p>
        </w:tc>
        <w:tc>
          <w:tcPr>
            <w:tcW w:w="7567" w:type="dxa"/>
            <w:tcBorders>
              <w:top w:val="single" w:sz="4" w:space="0" w:color="auto"/>
            </w:tcBorders>
            <w:vAlign w:val="center"/>
          </w:tcPr>
          <w:p w14:paraId="3825F77B" w14:textId="77777777" w:rsidR="00061755" w:rsidRPr="000E530E" w:rsidRDefault="00000000" w:rsidP="00837347">
            <w:pPr>
              <w:spacing w:before="40" w:after="40"/>
            </w:pPr>
            <w:r>
              <w:t>Personal eye protection and Eye and face protection</w:t>
            </w:r>
          </w:p>
        </w:tc>
      </w:tr>
      <w:tr w:rsidR="009838DF" w14:paraId="57EE5653" w14:textId="77777777" w:rsidTr="00837347">
        <w:trPr>
          <w:cantSplit/>
          <w:jc w:val="center"/>
        </w:trPr>
        <w:tc>
          <w:tcPr>
            <w:tcW w:w="2197" w:type="dxa"/>
            <w:tcBorders>
              <w:top w:val="single" w:sz="4" w:space="0" w:color="auto"/>
            </w:tcBorders>
            <w:vAlign w:val="center"/>
          </w:tcPr>
          <w:p w14:paraId="7C69EA9D" w14:textId="77777777" w:rsidR="00061755" w:rsidRPr="000E530E" w:rsidRDefault="00000000" w:rsidP="00837347">
            <w:pPr>
              <w:spacing w:before="40" w:after="40"/>
            </w:pPr>
            <w:r>
              <w:t>AS/NZS 1338 (series)</w:t>
            </w:r>
          </w:p>
        </w:tc>
        <w:tc>
          <w:tcPr>
            <w:tcW w:w="7567" w:type="dxa"/>
            <w:tcBorders>
              <w:top w:val="single" w:sz="4" w:space="0" w:color="auto"/>
            </w:tcBorders>
            <w:vAlign w:val="center"/>
          </w:tcPr>
          <w:p w14:paraId="065A795B" w14:textId="77777777" w:rsidR="00061755" w:rsidRPr="000E530E" w:rsidRDefault="00000000" w:rsidP="00837347">
            <w:pPr>
              <w:spacing w:before="40" w:after="40"/>
            </w:pPr>
            <w:r>
              <w:t>Filters for eye protectors</w:t>
            </w:r>
          </w:p>
        </w:tc>
      </w:tr>
      <w:tr w:rsidR="009838DF" w14:paraId="41AFDA8D" w14:textId="77777777" w:rsidTr="00837347">
        <w:trPr>
          <w:cantSplit/>
          <w:jc w:val="center"/>
        </w:trPr>
        <w:tc>
          <w:tcPr>
            <w:tcW w:w="2197" w:type="dxa"/>
            <w:tcBorders>
              <w:top w:val="single" w:sz="4" w:space="0" w:color="auto"/>
            </w:tcBorders>
            <w:vAlign w:val="center"/>
          </w:tcPr>
          <w:p w14:paraId="6D7285D1" w14:textId="77777777" w:rsidR="00061755" w:rsidRPr="005D6F1F" w:rsidRDefault="00000000" w:rsidP="00837347">
            <w:pPr>
              <w:spacing w:before="40" w:after="40"/>
            </w:pPr>
            <w:r>
              <w:t>AS 1345</w:t>
            </w:r>
          </w:p>
        </w:tc>
        <w:tc>
          <w:tcPr>
            <w:tcW w:w="7567" w:type="dxa"/>
            <w:tcBorders>
              <w:top w:val="single" w:sz="4" w:space="0" w:color="auto"/>
            </w:tcBorders>
            <w:vAlign w:val="center"/>
          </w:tcPr>
          <w:p w14:paraId="5D8490B2" w14:textId="77777777" w:rsidR="00061755" w:rsidRDefault="00000000" w:rsidP="00837347">
            <w:pPr>
              <w:spacing w:before="40" w:after="40"/>
            </w:pPr>
            <w:r>
              <w:t>Identification of the contents of pipes, conduits and ducts</w:t>
            </w:r>
          </w:p>
        </w:tc>
      </w:tr>
      <w:tr w:rsidR="009838DF" w14:paraId="089D1F13" w14:textId="77777777" w:rsidTr="00837347">
        <w:trPr>
          <w:cantSplit/>
          <w:jc w:val="center"/>
        </w:trPr>
        <w:tc>
          <w:tcPr>
            <w:tcW w:w="2197" w:type="dxa"/>
            <w:tcBorders>
              <w:top w:val="single" w:sz="4" w:space="0" w:color="auto"/>
            </w:tcBorders>
            <w:vAlign w:val="center"/>
          </w:tcPr>
          <w:p w14:paraId="12601D8E" w14:textId="77777777" w:rsidR="00061755" w:rsidRPr="005D6F1F" w:rsidRDefault="00000000" w:rsidP="00837347">
            <w:pPr>
              <w:spacing w:before="40" w:after="40"/>
            </w:pPr>
            <w:r>
              <w:t>AS </w:t>
            </w:r>
            <w:r w:rsidRPr="005D6F1F">
              <w:t>1348</w:t>
            </w:r>
          </w:p>
        </w:tc>
        <w:tc>
          <w:tcPr>
            <w:tcW w:w="7567" w:type="dxa"/>
            <w:tcBorders>
              <w:top w:val="single" w:sz="4" w:space="0" w:color="auto"/>
            </w:tcBorders>
            <w:vAlign w:val="center"/>
          </w:tcPr>
          <w:p w14:paraId="0C5A8B42" w14:textId="77777777" w:rsidR="00061755" w:rsidRPr="005D6F1F" w:rsidRDefault="00000000" w:rsidP="00837347">
            <w:pPr>
              <w:spacing w:before="40" w:after="40"/>
            </w:pPr>
            <w:r w:rsidRPr="005D6F1F">
              <w:t>Glossary of terms</w:t>
            </w:r>
            <w:r>
              <w:t xml:space="preserve"> - </w:t>
            </w:r>
            <w:r w:rsidRPr="005D6F1F">
              <w:t>Road and traffic engineering</w:t>
            </w:r>
          </w:p>
        </w:tc>
      </w:tr>
      <w:tr w:rsidR="009838DF" w14:paraId="27AD5330" w14:textId="77777777" w:rsidTr="00837347">
        <w:trPr>
          <w:cantSplit/>
          <w:jc w:val="center"/>
        </w:trPr>
        <w:tc>
          <w:tcPr>
            <w:tcW w:w="2197" w:type="dxa"/>
            <w:vAlign w:val="center"/>
          </w:tcPr>
          <w:p w14:paraId="0EBDC2F1" w14:textId="77777777" w:rsidR="00061755" w:rsidRPr="005D6F1F" w:rsidRDefault="00000000" w:rsidP="00837347">
            <w:pPr>
              <w:spacing w:before="40" w:after="40"/>
            </w:pPr>
            <w:r>
              <w:t>AS </w:t>
            </w:r>
            <w:r w:rsidRPr="005D6F1F">
              <w:t>1379</w:t>
            </w:r>
          </w:p>
        </w:tc>
        <w:tc>
          <w:tcPr>
            <w:tcW w:w="7567" w:type="dxa"/>
            <w:vAlign w:val="center"/>
          </w:tcPr>
          <w:p w14:paraId="20EC6361" w14:textId="77777777" w:rsidR="00061755" w:rsidRPr="005D6F1F" w:rsidRDefault="00000000" w:rsidP="00837347">
            <w:pPr>
              <w:spacing w:before="40" w:after="40"/>
            </w:pPr>
            <w:r>
              <w:t>S</w:t>
            </w:r>
            <w:r w:rsidRPr="005D6F1F">
              <w:t>pecification and supply of concrete</w:t>
            </w:r>
          </w:p>
        </w:tc>
      </w:tr>
      <w:tr w:rsidR="009838DF" w14:paraId="09FECB57" w14:textId="77777777" w:rsidTr="00837347">
        <w:trPr>
          <w:cantSplit/>
          <w:jc w:val="center"/>
        </w:trPr>
        <w:tc>
          <w:tcPr>
            <w:tcW w:w="2197" w:type="dxa"/>
            <w:vAlign w:val="center"/>
          </w:tcPr>
          <w:p w14:paraId="3F5D0ED6" w14:textId="77777777" w:rsidR="00061755" w:rsidRPr="005D6F1F" w:rsidRDefault="00000000" w:rsidP="00837347">
            <w:pPr>
              <w:spacing w:before="40" w:after="40"/>
            </w:pPr>
            <w:r>
              <w:t>AS </w:t>
            </w:r>
            <w:r w:rsidRPr="005D6F1F">
              <w:t>1397</w:t>
            </w:r>
          </w:p>
        </w:tc>
        <w:tc>
          <w:tcPr>
            <w:tcW w:w="7567" w:type="dxa"/>
            <w:vAlign w:val="center"/>
          </w:tcPr>
          <w:p w14:paraId="700EFCA2" w14:textId="77777777" w:rsidR="00061755" w:rsidRPr="005D6F1F" w:rsidRDefault="00000000" w:rsidP="00837347">
            <w:pPr>
              <w:spacing w:before="40" w:after="40"/>
            </w:pPr>
            <w:r>
              <w:t>Continuous hot-dip metallic coated s</w:t>
            </w:r>
            <w:r w:rsidRPr="005D6F1F">
              <w:t xml:space="preserve">teel sheet and strip </w:t>
            </w:r>
            <w:r>
              <w:t>- Coatings of</w:t>
            </w:r>
            <w:r w:rsidRPr="005D6F1F">
              <w:t xml:space="preserve"> zinc </w:t>
            </w:r>
            <w:r>
              <w:t xml:space="preserve">and zinc alloyed with </w:t>
            </w:r>
            <w:r w:rsidRPr="005D6F1F">
              <w:t>aluminium</w:t>
            </w:r>
            <w:r>
              <w:t xml:space="preserve"> and magnesium</w:t>
            </w:r>
          </w:p>
        </w:tc>
      </w:tr>
      <w:tr w:rsidR="009838DF" w14:paraId="65E005FD" w14:textId="77777777" w:rsidTr="00837347">
        <w:trPr>
          <w:cantSplit/>
          <w:jc w:val="center"/>
        </w:trPr>
        <w:tc>
          <w:tcPr>
            <w:tcW w:w="2197" w:type="dxa"/>
            <w:vAlign w:val="center"/>
          </w:tcPr>
          <w:p w14:paraId="0ECB7F15" w14:textId="77777777" w:rsidR="00061755" w:rsidRPr="005D6F1F" w:rsidRDefault="00000000" w:rsidP="00837347">
            <w:pPr>
              <w:spacing w:before="40" w:after="40"/>
            </w:pPr>
            <w:r>
              <w:t>AS/NZS 1428.4.1</w:t>
            </w:r>
          </w:p>
        </w:tc>
        <w:tc>
          <w:tcPr>
            <w:tcW w:w="7567" w:type="dxa"/>
            <w:vAlign w:val="center"/>
          </w:tcPr>
          <w:p w14:paraId="2FD6FE21" w14:textId="77777777" w:rsidR="00061755" w:rsidRPr="005D6F1F" w:rsidRDefault="00000000" w:rsidP="00837347">
            <w:pPr>
              <w:spacing w:before="40" w:after="40"/>
            </w:pPr>
            <w:r>
              <w:t>Design for access and mobility – Means to assist the orientation of people with vision impairment - Tactile ground surface indicators</w:t>
            </w:r>
          </w:p>
        </w:tc>
      </w:tr>
      <w:tr w:rsidR="009838DF" w14:paraId="7A1DB4B3" w14:textId="77777777" w:rsidTr="00837347">
        <w:trPr>
          <w:cantSplit/>
          <w:jc w:val="center"/>
        </w:trPr>
        <w:tc>
          <w:tcPr>
            <w:tcW w:w="2197" w:type="dxa"/>
            <w:vAlign w:val="center"/>
          </w:tcPr>
          <w:p w14:paraId="5E52981F" w14:textId="77777777" w:rsidR="00061755" w:rsidRPr="005D6F1F" w:rsidRDefault="00000000" w:rsidP="00837347">
            <w:pPr>
              <w:spacing w:before="40" w:after="40"/>
            </w:pPr>
            <w:r w:rsidRPr="005D6F1F">
              <w:t>AS/NZS</w:t>
            </w:r>
            <w:r>
              <w:t> </w:t>
            </w:r>
            <w:r w:rsidRPr="005D6F1F">
              <w:t>1477</w:t>
            </w:r>
          </w:p>
        </w:tc>
        <w:tc>
          <w:tcPr>
            <w:tcW w:w="7567" w:type="dxa"/>
            <w:vAlign w:val="center"/>
          </w:tcPr>
          <w:p w14:paraId="21A2B59B" w14:textId="77777777" w:rsidR="00061755" w:rsidRPr="005D6F1F" w:rsidRDefault="00000000" w:rsidP="00837347">
            <w:pPr>
              <w:spacing w:before="40" w:after="40"/>
            </w:pPr>
            <w:r w:rsidRPr="005D6F1F">
              <w:t>PVC pipes and fittings for pressure applications</w:t>
            </w:r>
          </w:p>
        </w:tc>
      </w:tr>
      <w:tr w:rsidR="009838DF" w14:paraId="69894D6A" w14:textId="77777777" w:rsidTr="00837347">
        <w:trPr>
          <w:cantSplit/>
          <w:jc w:val="center"/>
        </w:trPr>
        <w:tc>
          <w:tcPr>
            <w:tcW w:w="2197" w:type="dxa"/>
            <w:vAlign w:val="center"/>
          </w:tcPr>
          <w:p w14:paraId="60AA3C79" w14:textId="77777777" w:rsidR="00061755" w:rsidRPr="005D6F1F" w:rsidRDefault="00000000" w:rsidP="00837347">
            <w:pPr>
              <w:spacing w:before="40" w:after="40"/>
            </w:pPr>
            <w:r>
              <w:t>AS </w:t>
            </w:r>
            <w:r w:rsidRPr="005D6F1F">
              <w:t>1478</w:t>
            </w:r>
            <w:r>
              <w:t>.</w:t>
            </w:r>
            <w:r w:rsidRPr="005D6F1F">
              <w:t>1</w:t>
            </w:r>
          </w:p>
        </w:tc>
        <w:tc>
          <w:tcPr>
            <w:tcW w:w="7567" w:type="dxa"/>
            <w:vAlign w:val="center"/>
          </w:tcPr>
          <w:p w14:paraId="7DDEDB20" w14:textId="77777777" w:rsidR="00061755" w:rsidRPr="005D6F1F" w:rsidRDefault="00000000" w:rsidP="00837347">
            <w:pPr>
              <w:spacing w:before="40" w:after="40"/>
            </w:pPr>
            <w:r>
              <w:t>Chemical admixtures for</w:t>
            </w:r>
            <w:r w:rsidRPr="005D6F1F">
              <w:t xml:space="preserve"> </w:t>
            </w:r>
            <w:r>
              <w:t>c</w:t>
            </w:r>
            <w:r w:rsidRPr="005D6F1F">
              <w:t>oncrete</w:t>
            </w:r>
            <w:r>
              <w:t>, mortar and grout – Admixtures for concrete</w:t>
            </w:r>
          </w:p>
        </w:tc>
      </w:tr>
      <w:tr w:rsidR="009838DF" w14:paraId="33318D72" w14:textId="77777777" w:rsidTr="00837347">
        <w:trPr>
          <w:cantSplit/>
          <w:jc w:val="center"/>
        </w:trPr>
        <w:tc>
          <w:tcPr>
            <w:tcW w:w="2197" w:type="dxa"/>
            <w:vAlign w:val="center"/>
          </w:tcPr>
          <w:p w14:paraId="536BBFD6" w14:textId="77777777" w:rsidR="00061755" w:rsidRPr="005D6F1F" w:rsidRDefault="00000000" w:rsidP="00837347">
            <w:pPr>
              <w:spacing w:before="40" w:after="40"/>
            </w:pPr>
            <w:r w:rsidRPr="005D6F1F">
              <w:t>AS/NZS</w:t>
            </w:r>
            <w:r>
              <w:t> </w:t>
            </w:r>
            <w:r w:rsidRPr="005D6F1F">
              <w:t>1554</w:t>
            </w:r>
            <w:r>
              <w:t xml:space="preserve"> (series)</w:t>
            </w:r>
          </w:p>
        </w:tc>
        <w:tc>
          <w:tcPr>
            <w:tcW w:w="7567" w:type="dxa"/>
            <w:vAlign w:val="center"/>
          </w:tcPr>
          <w:p w14:paraId="67AB56E5" w14:textId="77777777" w:rsidR="00061755" w:rsidRPr="005D6F1F" w:rsidRDefault="00000000" w:rsidP="00837347">
            <w:pPr>
              <w:spacing w:before="40" w:after="40"/>
            </w:pPr>
            <w:r w:rsidRPr="005D6F1F">
              <w:t>Structural steel welding</w:t>
            </w:r>
            <w:r>
              <w:t xml:space="preserve"> </w:t>
            </w:r>
          </w:p>
        </w:tc>
      </w:tr>
      <w:tr w:rsidR="009838DF" w14:paraId="24AACB4E" w14:textId="77777777" w:rsidTr="00837347">
        <w:trPr>
          <w:cantSplit/>
          <w:jc w:val="center"/>
        </w:trPr>
        <w:tc>
          <w:tcPr>
            <w:tcW w:w="2197" w:type="dxa"/>
            <w:vAlign w:val="center"/>
          </w:tcPr>
          <w:p w14:paraId="0F0C2ABB" w14:textId="77777777" w:rsidR="00061755" w:rsidRPr="005D6F1F" w:rsidRDefault="00000000" w:rsidP="00837347">
            <w:pPr>
              <w:spacing w:before="40" w:after="40"/>
            </w:pPr>
            <w:r>
              <w:t>AS 1579</w:t>
            </w:r>
          </w:p>
        </w:tc>
        <w:tc>
          <w:tcPr>
            <w:tcW w:w="7567" w:type="dxa"/>
            <w:vAlign w:val="center"/>
          </w:tcPr>
          <w:p w14:paraId="60CFF304" w14:textId="77777777" w:rsidR="00061755" w:rsidRPr="005D6F1F" w:rsidRDefault="00000000" w:rsidP="00837347">
            <w:pPr>
              <w:spacing w:before="40" w:after="40"/>
            </w:pPr>
            <w:r>
              <w:t xml:space="preserve">Arc-welded steel pipes and fittings for water and </w:t>
            </w:r>
            <w:proofErr w:type="gramStart"/>
            <w:r>
              <w:t>waste-water</w:t>
            </w:r>
            <w:proofErr w:type="gramEnd"/>
          </w:p>
        </w:tc>
      </w:tr>
      <w:tr w:rsidR="009838DF" w14:paraId="6B899517" w14:textId="77777777" w:rsidTr="00837347">
        <w:trPr>
          <w:cantSplit/>
          <w:jc w:val="center"/>
        </w:trPr>
        <w:tc>
          <w:tcPr>
            <w:tcW w:w="2197" w:type="dxa"/>
            <w:vAlign w:val="center"/>
          </w:tcPr>
          <w:p w14:paraId="47462390" w14:textId="77777777" w:rsidR="00061755" w:rsidRPr="005D6F1F" w:rsidRDefault="00000000" w:rsidP="00837347">
            <w:pPr>
              <w:spacing w:before="40" w:after="40"/>
            </w:pPr>
            <w:r w:rsidRPr="005D6F1F">
              <w:t>AS</w:t>
            </w:r>
            <w:r>
              <w:t> </w:t>
            </w:r>
            <w:r w:rsidRPr="005D6F1F">
              <w:t>1580</w:t>
            </w:r>
            <w:r>
              <w:t xml:space="preserve"> (series)</w:t>
            </w:r>
          </w:p>
        </w:tc>
        <w:tc>
          <w:tcPr>
            <w:tcW w:w="7567" w:type="dxa"/>
            <w:vAlign w:val="center"/>
          </w:tcPr>
          <w:p w14:paraId="68CF15F0" w14:textId="77777777" w:rsidR="00061755" w:rsidRPr="005D6F1F" w:rsidRDefault="00000000" w:rsidP="00837347">
            <w:pPr>
              <w:spacing w:before="40" w:after="40"/>
            </w:pPr>
            <w:r w:rsidRPr="005D6F1F">
              <w:t xml:space="preserve">Paints and related materials </w:t>
            </w:r>
            <w:r>
              <w:t>–</w:t>
            </w:r>
            <w:r w:rsidRPr="005D6F1F">
              <w:t xml:space="preserve"> Methods of test</w:t>
            </w:r>
          </w:p>
        </w:tc>
      </w:tr>
      <w:tr w:rsidR="009838DF" w14:paraId="283F4C60" w14:textId="77777777" w:rsidTr="00837347">
        <w:trPr>
          <w:cantSplit/>
          <w:jc w:val="center"/>
        </w:trPr>
        <w:tc>
          <w:tcPr>
            <w:tcW w:w="2197" w:type="dxa"/>
            <w:vAlign w:val="center"/>
          </w:tcPr>
          <w:p w14:paraId="18298BB1" w14:textId="77777777" w:rsidR="00061755" w:rsidRPr="005D6F1F" w:rsidRDefault="00000000" w:rsidP="00837347">
            <w:pPr>
              <w:spacing w:before="40" w:after="40"/>
            </w:pPr>
            <w:r w:rsidRPr="005D6F1F">
              <w:t>AS/NZS</w:t>
            </w:r>
            <w:r>
              <w:t> </w:t>
            </w:r>
            <w:r w:rsidRPr="005D6F1F">
              <w:t>1580</w:t>
            </w:r>
            <w:r>
              <w:t>.108.1</w:t>
            </w:r>
          </w:p>
        </w:tc>
        <w:tc>
          <w:tcPr>
            <w:tcW w:w="7567" w:type="dxa"/>
            <w:vAlign w:val="center"/>
          </w:tcPr>
          <w:p w14:paraId="0CE0D45B" w14:textId="77777777" w:rsidR="00061755" w:rsidRPr="005D6F1F" w:rsidRDefault="00000000">
            <w:pPr>
              <w:pStyle w:val="ListParagraph"/>
              <w:numPr>
                <w:ilvl w:val="0"/>
                <w:numId w:val="213"/>
              </w:numPr>
              <w:spacing w:before="40" w:after="40"/>
            </w:pPr>
            <w:r w:rsidRPr="00027D4B">
              <w:t xml:space="preserve">Determination of dry film thickness on metallic substrates - </w:t>
            </w:r>
            <w:proofErr w:type="gramStart"/>
            <w:r w:rsidRPr="00027D4B">
              <w:t>Non- destructive</w:t>
            </w:r>
            <w:proofErr w:type="gramEnd"/>
            <w:r w:rsidRPr="00027D4B">
              <w:t xml:space="preserve"> methods</w:t>
            </w:r>
            <w:r w:rsidRPr="005D6F1F">
              <w:t xml:space="preserve"> </w:t>
            </w:r>
          </w:p>
        </w:tc>
      </w:tr>
      <w:tr w:rsidR="009838DF" w14:paraId="39B8D1F4" w14:textId="77777777" w:rsidTr="00837347">
        <w:trPr>
          <w:cantSplit/>
          <w:jc w:val="center"/>
        </w:trPr>
        <w:tc>
          <w:tcPr>
            <w:tcW w:w="2197" w:type="dxa"/>
            <w:vAlign w:val="center"/>
          </w:tcPr>
          <w:p w14:paraId="1F61C3E3" w14:textId="77777777" w:rsidR="00061755" w:rsidRPr="005D6F1F" w:rsidRDefault="00000000" w:rsidP="00837347">
            <w:pPr>
              <w:spacing w:before="40" w:after="40"/>
            </w:pPr>
            <w:r w:rsidRPr="005D6F1F">
              <w:t>AS/NZS</w:t>
            </w:r>
            <w:r>
              <w:t> </w:t>
            </w:r>
            <w:r w:rsidRPr="005D6F1F">
              <w:t>1580</w:t>
            </w:r>
            <w:r>
              <w:t>.205.4</w:t>
            </w:r>
          </w:p>
        </w:tc>
        <w:tc>
          <w:tcPr>
            <w:tcW w:w="7567" w:type="dxa"/>
            <w:vAlign w:val="center"/>
          </w:tcPr>
          <w:p w14:paraId="04A49A1C" w14:textId="77777777" w:rsidR="00061755" w:rsidRPr="005D6F1F" w:rsidRDefault="00000000">
            <w:pPr>
              <w:pStyle w:val="ListParagraph"/>
              <w:numPr>
                <w:ilvl w:val="0"/>
                <w:numId w:val="213"/>
              </w:numPr>
              <w:spacing w:before="40" w:after="40"/>
            </w:pPr>
            <w:r>
              <w:t>Application properties – Airless spraying</w:t>
            </w:r>
          </w:p>
        </w:tc>
      </w:tr>
      <w:tr w:rsidR="009838DF" w14:paraId="6A6D526F" w14:textId="77777777" w:rsidTr="00837347">
        <w:trPr>
          <w:cantSplit/>
          <w:jc w:val="center"/>
        </w:trPr>
        <w:tc>
          <w:tcPr>
            <w:tcW w:w="2197" w:type="dxa"/>
            <w:vAlign w:val="center"/>
          </w:tcPr>
          <w:p w14:paraId="025B56CF" w14:textId="77777777" w:rsidR="00061755" w:rsidRPr="005D6F1F" w:rsidRDefault="00000000" w:rsidP="00837347">
            <w:pPr>
              <w:spacing w:before="40" w:after="40"/>
            </w:pPr>
            <w:r w:rsidRPr="005D6F1F">
              <w:lastRenderedPageBreak/>
              <w:t>AS/NZS</w:t>
            </w:r>
            <w:r>
              <w:t> </w:t>
            </w:r>
            <w:r w:rsidRPr="005D6F1F">
              <w:t>1594</w:t>
            </w:r>
          </w:p>
        </w:tc>
        <w:tc>
          <w:tcPr>
            <w:tcW w:w="7567" w:type="dxa"/>
            <w:vAlign w:val="center"/>
          </w:tcPr>
          <w:p w14:paraId="051DFC86" w14:textId="77777777" w:rsidR="00061755" w:rsidRPr="005D6F1F" w:rsidRDefault="00000000" w:rsidP="00837347">
            <w:pPr>
              <w:spacing w:before="40" w:after="40"/>
            </w:pPr>
            <w:r w:rsidRPr="005D6F1F">
              <w:t>Hot rolled steel flat products</w:t>
            </w:r>
          </w:p>
        </w:tc>
      </w:tr>
      <w:tr w:rsidR="009838DF" w14:paraId="75D30709" w14:textId="77777777" w:rsidTr="00837347">
        <w:trPr>
          <w:cantSplit/>
          <w:jc w:val="center"/>
        </w:trPr>
        <w:tc>
          <w:tcPr>
            <w:tcW w:w="2197" w:type="dxa"/>
            <w:vAlign w:val="center"/>
          </w:tcPr>
          <w:p w14:paraId="7F004E2B" w14:textId="77777777" w:rsidR="00061755" w:rsidRPr="005D6F1F" w:rsidRDefault="00000000" w:rsidP="00837347">
            <w:pPr>
              <w:spacing w:before="40" w:after="40"/>
            </w:pPr>
            <w:r>
              <w:t>AS </w:t>
            </w:r>
            <w:r w:rsidRPr="005D6F1F">
              <w:t>1597.</w:t>
            </w:r>
            <w:r>
              <w:t>1</w:t>
            </w:r>
          </w:p>
        </w:tc>
        <w:tc>
          <w:tcPr>
            <w:tcW w:w="7567" w:type="dxa"/>
            <w:vAlign w:val="center"/>
          </w:tcPr>
          <w:p w14:paraId="49C3C114" w14:textId="77777777" w:rsidR="00061755" w:rsidRPr="005D6F1F" w:rsidRDefault="00000000" w:rsidP="00837347">
            <w:pPr>
              <w:spacing w:before="40" w:after="40"/>
            </w:pPr>
            <w:r w:rsidRPr="005D6F1F">
              <w:t>Precast reinforced concrete box culverts</w:t>
            </w:r>
            <w:r>
              <w:t xml:space="preserve"> – Small culverts (not exceeding 1200 mm span and 1200 mm height)</w:t>
            </w:r>
          </w:p>
        </w:tc>
      </w:tr>
      <w:tr w:rsidR="009838DF" w14:paraId="7930EFF3" w14:textId="77777777" w:rsidTr="00837347">
        <w:trPr>
          <w:cantSplit/>
          <w:jc w:val="center"/>
        </w:trPr>
        <w:tc>
          <w:tcPr>
            <w:tcW w:w="2197" w:type="dxa"/>
            <w:vAlign w:val="center"/>
          </w:tcPr>
          <w:p w14:paraId="3BC1DE41" w14:textId="77777777" w:rsidR="00061755" w:rsidRPr="005D6F1F" w:rsidRDefault="00000000" w:rsidP="00837347">
            <w:pPr>
              <w:spacing w:before="40" w:after="40"/>
            </w:pPr>
            <w:r>
              <w:t>AS </w:t>
            </w:r>
            <w:r w:rsidRPr="005D6F1F">
              <w:t>1597.2</w:t>
            </w:r>
          </w:p>
        </w:tc>
        <w:tc>
          <w:tcPr>
            <w:tcW w:w="7567" w:type="dxa"/>
            <w:vAlign w:val="center"/>
          </w:tcPr>
          <w:p w14:paraId="1778325E" w14:textId="77777777" w:rsidR="00061755" w:rsidRPr="005D6F1F" w:rsidRDefault="00000000" w:rsidP="00837347">
            <w:pPr>
              <w:spacing w:before="40" w:after="40"/>
            </w:pPr>
            <w:r w:rsidRPr="005D6F1F">
              <w:t>Precast reinforced concrete box culverts</w:t>
            </w:r>
            <w:r>
              <w:t xml:space="preserve"> – Large culverts (exceeding 1200 mm span or 1200 mm height and up to and including 4200 mm span and 4200 mm height)</w:t>
            </w:r>
          </w:p>
        </w:tc>
      </w:tr>
      <w:tr w:rsidR="009838DF" w14:paraId="1DBE83AA" w14:textId="77777777" w:rsidTr="00837347">
        <w:trPr>
          <w:cantSplit/>
          <w:jc w:val="center"/>
        </w:trPr>
        <w:tc>
          <w:tcPr>
            <w:tcW w:w="2197" w:type="dxa"/>
            <w:vAlign w:val="center"/>
          </w:tcPr>
          <w:p w14:paraId="65723922" w14:textId="77777777" w:rsidR="00061755" w:rsidRPr="005D6F1F" w:rsidRDefault="00000000" w:rsidP="00837347">
            <w:pPr>
              <w:spacing w:before="40" w:after="40"/>
            </w:pPr>
            <w:r w:rsidRPr="005D6F1F">
              <w:t>AS</w:t>
            </w:r>
            <w:r>
              <w:t>/NZS </w:t>
            </w:r>
            <w:r w:rsidRPr="005D6F1F">
              <w:t>1604.1</w:t>
            </w:r>
          </w:p>
        </w:tc>
        <w:tc>
          <w:tcPr>
            <w:tcW w:w="7567" w:type="dxa"/>
            <w:vAlign w:val="center"/>
          </w:tcPr>
          <w:p w14:paraId="6A06B0EE" w14:textId="77777777" w:rsidR="00061755" w:rsidRPr="005D6F1F" w:rsidRDefault="00000000" w:rsidP="00837347">
            <w:pPr>
              <w:spacing w:before="40" w:after="40"/>
            </w:pPr>
            <w:r>
              <w:t>Specification for preservative treatment</w:t>
            </w:r>
            <w:r w:rsidRPr="005D6F1F">
              <w:t xml:space="preserve"> – Sawn and round</w:t>
            </w:r>
            <w:r>
              <w:t xml:space="preserve"> timber</w:t>
            </w:r>
          </w:p>
        </w:tc>
      </w:tr>
      <w:tr w:rsidR="009838DF" w14:paraId="5154E2AC" w14:textId="77777777" w:rsidTr="00837347">
        <w:trPr>
          <w:cantSplit/>
          <w:jc w:val="center"/>
        </w:trPr>
        <w:tc>
          <w:tcPr>
            <w:tcW w:w="2197" w:type="dxa"/>
            <w:vAlign w:val="center"/>
          </w:tcPr>
          <w:p w14:paraId="30CDC522" w14:textId="77777777" w:rsidR="00061755" w:rsidRPr="005D6F1F" w:rsidRDefault="00000000" w:rsidP="00837347">
            <w:pPr>
              <w:spacing w:before="40" w:after="40"/>
            </w:pPr>
            <w:r>
              <w:t>AS </w:t>
            </w:r>
            <w:r w:rsidRPr="00027D4B">
              <w:t>1627</w:t>
            </w:r>
            <w:r>
              <w:t xml:space="preserve"> (series)</w:t>
            </w:r>
          </w:p>
        </w:tc>
        <w:tc>
          <w:tcPr>
            <w:tcW w:w="7567" w:type="dxa"/>
            <w:vAlign w:val="center"/>
          </w:tcPr>
          <w:p w14:paraId="611081EA" w14:textId="77777777" w:rsidR="00061755" w:rsidRPr="005D6F1F" w:rsidRDefault="00000000" w:rsidP="00837347">
            <w:pPr>
              <w:spacing w:before="40" w:after="40"/>
            </w:pPr>
            <w:r w:rsidRPr="00027D4B">
              <w:t>Meta</w:t>
            </w:r>
            <w:r>
              <w:t xml:space="preserve">l </w:t>
            </w:r>
            <w:r w:rsidRPr="00027D4B">
              <w:t>finishing</w:t>
            </w:r>
            <w:r>
              <w:t xml:space="preserve"> - </w:t>
            </w:r>
            <w:r w:rsidRPr="00027D4B">
              <w:t>Preparation and pretreatment of surfaces</w:t>
            </w:r>
            <w:r>
              <w:t>.</w:t>
            </w:r>
            <w:r w:rsidRPr="00027D4B">
              <w:t xml:space="preserve"> (Code of Practice for Preparation and Pretreatment of Metal Surfaces prior to Protective Coating)</w:t>
            </w:r>
            <w:r>
              <w:t>.</w:t>
            </w:r>
          </w:p>
        </w:tc>
      </w:tr>
      <w:tr w:rsidR="009838DF" w14:paraId="2989D36E" w14:textId="77777777" w:rsidTr="00837347">
        <w:trPr>
          <w:cantSplit/>
          <w:jc w:val="center"/>
        </w:trPr>
        <w:tc>
          <w:tcPr>
            <w:tcW w:w="2197" w:type="dxa"/>
            <w:vAlign w:val="center"/>
          </w:tcPr>
          <w:p w14:paraId="4088B335" w14:textId="77777777" w:rsidR="00061755" w:rsidRDefault="00000000" w:rsidP="00837347">
            <w:pPr>
              <w:spacing w:before="40" w:after="40"/>
            </w:pPr>
            <w:r>
              <w:t>AS 1627.0</w:t>
            </w:r>
          </w:p>
        </w:tc>
        <w:tc>
          <w:tcPr>
            <w:tcW w:w="7567" w:type="dxa"/>
            <w:vAlign w:val="center"/>
          </w:tcPr>
          <w:p w14:paraId="574FC01C" w14:textId="77777777" w:rsidR="00061755" w:rsidRPr="00160411" w:rsidRDefault="00000000">
            <w:pPr>
              <w:pStyle w:val="ListParagraph"/>
              <w:numPr>
                <w:ilvl w:val="0"/>
                <w:numId w:val="213"/>
              </w:numPr>
              <w:spacing w:before="40" w:after="40"/>
            </w:pPr>
            <w:r>
              <w:t>Method selection guide</w:t>
            </w:r>
          </w:p>
        </w:tc>
      </w:tr>
      <w:tr w:rsidR="009838DF" w14:paraId="5E3C93BB" w14:textId="77777777" w:rsidTr="00837347">
        <w:trPr>
          <w:cantSplit/>
          <w:jc w:val="center"/>
        </w:trPr>
        <w:tc>
          <w:tcPr>
            <w:tcW w:w="2197" w:type="dxa"/>
            <w:vAlign w:val="center"/>
          </w:tcPr>
          <w:p w14:paraId="2780F3F6" w14:textId="77777777" w:rsidR="00061755" w:rsidRPr="005D6F1F" w:rsidRDefault="00000000" w:rsidP="00837347">
            <w:pPr>
              <w:spacing w:before="40" w:after="40"/>
            </w:pPr>
            <w:r>
              <w:t>AS </w:t>
            </w:r>
            <w:r w:rsidRPr="00027D4B">
              <w:t>1627.1</w:t>
            </w:r>
          </w:p>
        </w:tc>
        <w:tc>
          <w:tcPr>
            <w:tcW w:w="7567" w:type="dxa"/>
            <w:vAlign w:val="center"/>
          </w:tcPr>
          <w:p w14:paraId="191BE568" w14:textId="77777777" w:rsidR="00061755" w:rsidRPr="005D6F1F" w:rsidRDefault="00000000">
            <w:pPr>
              <w:pStyle w:val="ListParagraph"/>
              <w:numPr>
                <w:ilvl w:val="0"/>
                <w:numId w:val="213"/>
              </w:numPr>
              <w:spacing w:before="40" w:after="40"/>
            </w:pPr>
            <w:r w:rsidRPr="00160411">
              <w:t>Removal of oil, grease and related contamination.</w:t>
            </w:r>
          </w:p>
        </w:tc>
      </w:tr>
      <w:tr w:rsidR="009838DF" w14:paraId="2A9FB3D5" w14:textId="77777777" w:rsidTr="00837347">
        <w:trPr>
          <w:cantSplit/>
          <w:jc w:val="center"/>
        </w:trPr>
        <w:tc>
          <w:tcPr>
            <w:tcW w:w="2197" w:type="dxa"/>
            <w:vAlign w:val="center"/>
          </w:tcPr>
          <w:p w14:paraId="54FC5BAD" w14:textId="77777777" w:rsidR="00061755" w:rsidRPr="005D6F1F" w:rsidRDefault="00000000" w:rsidP="00837347">
            <w:pPr>
              <w:spacing w:before="40" w:after="40"/>
            </w:pPr>
            <w:r>
              <w:t>AS </w:t>
            </w:r>
            <w:r w:rsidRPr="00027D4B">
              <w:t>1627.</w:t>
            </w:r>
            <w:r>
              <w:t>2</w:t>
            </w:r>
          </w:p>
        </w:tc>
        <w:tc>
          <w:tcPr>
            <w:tcW w:w="7567" w:type="dxa"/>
            <w:vAlign w:val="center"/>
          </w:tcPr>
          <w:p w14:paraId="7055E784" w14:textId="77777777" w:rsidR="00061755" w:rsidRPr="005D6F1F" w:rsidRDefault="00000000">
            <w:pPr>
              <w:pStyle w:val="ListParagraph"/>
              <w:numPr>
                <w:ilvl w:val="0"/>
                <w:numId w:val="213"/>
              </w:numPr>
              <w:spacing w:before="40" w:after="40"/>
            </w:pPr>
            <w:r w:rsidRPr="00160411">
              <w:t>Power tool cleaning.</w:t>
            </w:r>
          </w:p>
        </w:tc>
      </w:tr>
      <w:tr w:rsidR="009838DF" w14:paraId="16E9CD36" w14:textId="77777777" w:rsidTr="00837347">
        <w:trPr>
          <w:cantSplit/>
          <w:jc w:val="center"/>
        </w:trPr>
        <w:tc>
          <w:tcPr>
            <w:tcW w:w="2197" w:type="dxa"/>
            <w:vAlign w:val="center"/>
          </w:tcPr>
          <w:p w14:paraId="4BC2B60A" w14:textId="77777777" w:rsidR="00061755" w:rsidRPr="005D6F1F" w:rsidRDefault="00000000" w:rsidP="00837347">
            <w:pPr>
              <w:spacing w:before="40" w:after="40"/>
            </w:pPr>
            <w:r>
              <w:t>AS </w:t>
            </w:r>
            <w:r w:rsidRPr="00027D4B">
              <w:t>1627.</w:t>
            </w:r>
            <w:r>
              <w:t>4</w:t>
            </w:r>
          </w:p>
        </w:tc>
        <w:tc>
          <w:tcPr>
            <w:tcW w:w="7567" w:type="dxa"/>
            <w:vAlign w:val="center"/>
          </w:tcPr>
          <w:p w14:paraId="07CE784D" w14:textId="77777777" w:rsidR="00061755" w:rsidRPr="005D6F1F" w:rsidRDefault="00000000">
            <w:pPr>
              <w:pStyle w:val="ListParagraph"/>
              <w:numPr>
                <w:ilvl w:val="0"/>
                <w:numId w:val="213"/>
              </w:numPr>
              <w:spacing w:before="40" w:after="40"/>
            </w:pPr>
            <w:r w:rsidRPr="00160411">
              <w:t>Abrasive blast cleaning of steel.</w:t>
            </w:r>
          </w:p>
        </w:tc>
      </w:tr>
      <w:tr w:rsidR="009838DF" w14:paraId="5E7EC88A" w14:textId="77777777" w:rsidTr="00837347">
        <w:trPr>
          <w:cantSplit/>
          <w:jc w:val="center"/>
        </w:trPr>
        <w:tc>
          <w:tcPr>
            <w:tcW w:w="2197" w:type="dxa"/>
            <w:vAlign w:val="center"/>
          </w:tcPr>
          <w:p w14:paraId="22723CAD" w14:textId="77777777" w:rsidR="00061755" w:rsidRPr="005D6F1F" w:rsidRDefault="00000000" w:rsidP="00837347">
            <w:pPr>
              <w:spacing w:before="40" w:after="40"/>
            </w:pPr>
            <w:r>
              <w:t>AS </w:t>
            </w:r>
            <w:r w:rsidRPr="00027D4B">
              <w:t>1627.</w:t>
            </w:r>
            <w:r>
              <w:t>9</w:t>
            </w:r>
          </w:p>
        </w:tc>
        <w:tc>
          <w:tcPr>
            <w:tcW w:w="7567" w:type="dxa"/>
            <w:vAlign w:val="center"/>
          </w:tcPr>
          <w:p w14:paraId="138E8B32" w14:textId="77777777" w:rsidR="00061755" w:rsidRPr="005D6F1F" w:rsidRDefault="00000000">
            <w:pPr>
              <w:pStyle w:val="ListParagraph"/>
              <w:numPr>
                <w:ilvl w:val="0"/>
                <w:numId w:val="213"/>
              </w:numPr>
              <w:spacing w:before="40" w:after="40"/>
            </w:pPr>
            <w:r w:rsidRPr="00160411">
              <w:t>Pictorial surface preparation standards for painting steel surfaces</w:t>
            </w:r>
          </w:p>
        </w:tc>
      </w:tr>
      <w:tr w:rsidR="009838DF" w14:paraId="0BEABF7D" w14:textId="77777777" w:rsidTr="00837347">
        <w:trPr>
          <w:cantSplit/>
          <w:jc w:val="center"/>
        </w:trPr>
        <w:tc>
          <w:tcPr>
            <w:tcW w:w="2197" w:type="dxa"/>
            <w:vAlign w:val="center"/>
          </w:tcPr>
          <w:p w14:paraId="40E04BFF" w14:textId="77777777" w:rsidR="00061755" w:rsidRPr="005D6F1F" w:rsidRDefault="00000000" w:rsidP="00837347">
            <w:pPr>
              <w:spacing w:before="40" w:after="40"/>
            </w:pPr>
            <w:r>
              <w:t>AS/NZS 1664 (series)</w:t>
            </w:r>
          </w:p>
        </w:tc>
        <w:tc>
          <w:tcPr>
            <w:tcW w:w="7567" w:type="dxa"/>
            <w:vAlign w:val="center"/>
          </w:tcPr>
          <w:p w14:paraId="77D044C2" w14:textId="77777777" w:rsidR="00061755" w:rsidRPr="005D6F1F" w:rsidRDefault="00000000" w:rsidP="00837347">
            <w:pPr>
              <w:spacing w:before="40" w:after="40"/>
            </w:pPr>
            <w:r>
              <w:t>Aluminium structures</w:t>
            </w:r>
          </w:p>
        </w:tc>
      </w:tr>
      <w:tr w:rsidR="009838DF" w14:paraId="180D636D" w14:textId="77777777" w:rsidTr="00837347">
        <w:trPr>
          <w:cantSplit/>
          <w:jc w:val="center"/>
        </w:trPr>
        <w:tc>
          <w:tcPr>
            <w:tcW w:w="2197" w:type="dxa"/>
            <w:vAlign w:val="center"/>
          </w:tcPr>
          <w:p w14:paraId="47C0DF5F" w14:textId="77777777" w:rsidR="00061755" w:rsidRPr="005D6F1F" w:rsidRDefault="00000000" w:rsidP="00837347">
            <w:pPr>
              <w:spacing w:before="40" w:after="40"/>
            </w:pPr>
            <w:r w:rsidRPr="00754AE7">
              <w:t>AS/NZS 1664</w:t>
            </w:r>
            <w:r>
              <w:t>.1</w:t>
            </w:r>
          </w:p>
        </w:tc>
        <w:tc>
          <w:tcPr>
            <w:tcW w:w="7567" w:type="dxa"/>
            <w:vAlign w:val="center"/>
          </w:tcPr>
          <w:p w14:paraId="4D462BDC" w14:textId="77777777" w:rsidR="00061755" w:rsidRPr="005D6F1F" w:rsidRDefault="00000000" w:rsidP="00837347">
            <w:pPr>
              <w:spacing w:before="40" w:after="40"/>
            </w:pPr>
            <w:r>
              <w:t>Limit state design</w:t>
            </w:r>
          </w:p>
        </w:tc>
      </w:tr>
      <w:tr w:rsidR="009838DF" w14:paraId="18320352" w14:textId="77777777" w:rsidTr="00837347">
        <w:trPr>
          <w:cantSplit/>
          <w:jc w:val="center"/>
        </w:trPr>
        <w:tc>
          <w:tcPr>
            <w:tcW w:w="2197" w:type="dxa"/>
            <w:vAlign w:val="center"/>
          </w:tcPr>
          <w:p w14:paraId="54AC1188" w14:textId="77777777" w:rsidR="00061755" w:rsidRPr="005D6F1F" w:rsidRDefault="00000000" w:rsidP="00837347">
            <w:pPr>
              <w:spacing w:before="40" w:after="40"/>
            </w:pPr>
            <w:r w:rsidRPr="00754AE7">
              <w:t>AS/NZS 1664</w:t>
            </w:r>
            <w:r>
              <w:t>.2</w:t>
            </w:r>
          </w:p>
        </w:tc>
        <w:tc>
          <w:tcPr>
            <w:tcW w:w="7567" w:type="dxa"/>
            <w:vAlign w:val="center"/>
          </w:tcPr>
          <w:p w14:paraId="68296C70" w14:textId="77777777" w:rsidR="00061755" w:rsidRPr="005D6F1F" w:rsidRDefault="00000000" w:rsidP="00837347">
            <w:pPr>
              <w:spacing w:before="40" w:after="40"/>
            </w:pPr>
            <w:r>
              <w:t>Allowable stress design</w:t>
            </w:r>
          </w:p>
        </w:tc>
      </w:tr>
      <w:tr w:rsidR="009838DF" w14:paraId="55A2DFCB" w14:textId="77777777" w:rsidTr="00837347">
        <w:trPr>
          <w:cantSplit/>
          <w:jc w:val="center"/>
        </w:trPr>
        <w:tc>
          <w:tcPr>
            <w:tcW w:w="2197" w:type="dxa"/>
            <w:vAlign w:val="center"/>
          </w:tcPr>
          <w:p w14:paraId="51B61337" w14:textId="77777777" w:rsidR="00061755" w:rsidRPr="005D6F1F" w:rsidRDefault="00000000" w:rsidP="00837347">
            <w:pPr>
              <w:spacing w:before="40" w:after="40"/>
            </w:pPr>
            <w:r w:rsidRPr="005D6F1F">
              <w:t>AS</w:t>
            </w:r>
            <w:r>
              <w:t> </w:t>
            </w:r>
            <w:r w:rsidRPr="005D6F1F">
              <w:t>1672.1</w:t>
            </w:r>
          </w:p>
        </w:tc>
        <w:tc>
          <w:tcPr>
            <w:tcW w:w="7567" w:type="dxa"/>
            <w:vAlign w:val="center"/>
          </w:tcPr>
          <w:p w14:paraId="510C082F" w14:textId="77777777" w:rsidR="00061755" w:rsidRPr="005D6F1F" w:rsidRDefault="00000000" w:rsidP="00837347">
            <w:pPr>
              <w:spacing w:before="40" w:after="40"/>
            </w:pPr>
            <w:r w:rsidRPr="005D6F1F">
              <w:t xml:space="preserve">Limes and </w:t>
            </w:r>
            <w:r>
              <w:t>limes</w:t>
            </w:r>
            <w:r w:rsidRPr="005D6F1F">
              <w:t xml:space="preserve">tones </w:t>
            </w:r>
            <w:r>
              <w:t>–</w:t>
            </w:r>
            <w:r w:rsidRPr="005D6F1F">
              <w:t xml:space="preserve"> Limes for building</w:t>
            </w:r>
          </w:p>
        </w:tc>
      </w:tr>
      <w:tr w:rsidR="009838DF" w14:paraId="4E6EFF44" w14:textId="77777777" w:rsidTr="00837347">
        <w:trPr>
          <w:cantSplit/>
          <w:jc w:val="center"/>
        </w:trPr>
        <w:tc>
          <w:tcPr>
            <w:tcW w:w="2197" w:type="dxa"/>
            <w:vAlign w:val="center"/>
          </w:tcPr>
          <w:p w14:paraId="64705E16" w14:textId="77777777" w:rsidR="00061755" w:rsidRPr="000E530E" w:rsidRDefault="00000000" w:rsidP="00837347">
            <w:pPr>
              <w:spacing w:before="40" w:after="40"/>
            </w:pPr>
            <w:r>
              <w:t>AS </w:t>
            </w:r>
            <w:r w:rsidRPr="000E530E">
              <w:t xml:space="preserve">1678 </w:t>
            </w:r>
            <w:r>
              <w:t>(series)</w:t>
            </w:r>
          </w:p>
        </w:tc>
        <w:tc>
          <w:tcPr>
            <w:tcW w:w="7567" w:type="dxa"/>
            <w:vAlign w:val="center"/>
          </w:tcPr>
          <w:p w14:paraId="45D66F0C" w14:textId="77777777" w:rsidR="00061755" w:rsidRPr="000E530E" w:rsidRDefault="00000000" w:rsidP="00837347">
            <w:pPr>
              <w:spacing w:before="40" w:after="40"/>
            </w:pPr>
            <w:r w:rsidRPr="000E530E">
              <w:t>Emergency procedure guide – Transport</w:t>
            </w:r>
          </w:p>
        </w:tc>
      </w:tr>
      <w:tr w:rsidR="009838DF" w14:paraId="65365205" w14:textId="77777777" w:rsidTr="00837347">
        <w:trPr>
          <w:cantSplit/>
          <w:jc w:val="center"/>
        </w:trPr>
        <w:tc>
          <w:tcPr>
            <w:tcW w:w="2197" w:type="dxa"/>
            <w:vAlign w:val="center"/>
          </w:tcPr>
          <w:p w14:paraId="1343C0BA" w14:textId="77777777" w:rsidR="00061755" w:rsidRPr="000E530E" w:rsidRDefault="00000000" w:rsidP="00837347">
            <w:pPr>
              <w:spacing w:before="40" w:after="40"/>
            </w:pPr>
            <w:r>
              <w:t>AS </w:t>
            </w:r>
            <w:r w:rsidRPr="000E530E">
              <w:t>1678.3A1</w:t>
            </w:r>
          </w:p>
        </w:tc>
        <w:tc>
          <w:tcPr>
            <w:tcW w:w="7567" w:type="dxa"/>
            <w:vAlign w:val="center"/>
          </w:tcPr>
          <w:p w14:paraId="29455E10" w14:textId="77777777" w:rsidR="00061755" w:rsidRPr="000E530E" w:rsidRDefault="00000000">
            <w:pPr>
              <w:pStyle w:val="ListParagraph"/>
              <w:numPr>
                <w:ilvl w:val="0"/>
                <w:numId w:val="213"/>
              </w:numPr>
              <w:spacing w:before="40" w:after="40"/>
            </w:pPr>
            <w:r w:rsidRPr="000E530E">
              <w:t>Group text EPGs for Class 3 substances – Flammable liquids</w:t>
            </w:r>
            <w:r>
              <w:t xml:space="preserve"> (Withdrawn, Available)</w:t>
            </w:r>
          </w:p>
        </w:tc>
      </w:tr>
      <w:tr w:rsidR="009838DF" w14:paraId="0C329AD1" w14:textId="77777777" w:rsidTr="00837347">
        <w:trPr>
          <w:cantSplit/>
          <w:jc w:val="center"/>
        </w:trPr>
        <w:tc>
          <w:tcPr>
            <w:tcW w:w="2197" w:type="dxa"/>
            <w:vAlign w:val="center"/>
          </w:tcPr>
          <w:p w14:paraId="6FF56B38" w14:textId="77777777" w:rsidR="00061755" w:rsidRPr="005D6F1F" w:rsidRDefault="00000000" w:rsidP="00837347">
            <w:pPr>
              <w:spacing w:before="40" w:after="40"/>
            </w:pPr>
            <w:r>
              <w:t>AS 1720 (series)</w:t>
            </w:r>
          </w:p>
        </w:tc>
        <w:tc>
          <w:tcPr>
            <w:tcW w:w="7567" w:type="dxa"/>
            <w:vAlign w:val="center"/>
          </w:tcPr>
          <w:p w14:paraId="351F48A4" w14:textId="77777777" w:rsidR="00061755" w:rsidRPr="005D6F1F" w:rsidRDefault="00000000" w:rsidP="00837347">
            <w:pPr>
              <w:spacing w:before="40" w:after="40"/>
            </w:pPr>
            <w:r>
              <w:t>Timber structures</w:t>
            </w:r>
          </w:p>
        </w:tc>
      </w:tr>
      <w:tr w:rsidR="009838DF" w14:paraId="308D4D4A" w14:textId="77777777" w:rsidTr="00837347">
        <w:trPr>
          <w:cantSplit/>
          <w:jc w:val="center"/>
        </w:trPr>
        <w:tc>
          <w:tcPr>
            <w:tcW w:w="2197" w:type="dxa"/>
            <w:vAlign w:val="center"/>
          </w:tcPr>
          <w:p w14:paraId="0C69F23C" w14:textId="77777777" w:rsidR="00061755" w:rsidRPr="005D6F1F" w:rsidRDefault="00000000" w:rsidP="00837347">
            <w:pPr>
              <w:spacing w:before="40" w:after="40"/>
            </w:pPr>
            <w:r>
              <w:t>AS 1720.1</w:t>
            </w:r>
          </w:p>
        </w:tc>
        <w:tc>
          <w:tcPr>
            <w:tcW w:w="7567" w:type="dxa"/>
            <w:vAlign w:val="center"/>
          </w:tcPr>
          <w:p w14:paraId="577EA503" w14:textId="77777777" w:rsidR="00061755" w:rsidRPr="005D6F1F" w:rsidRDefault="00000000" w:rsidP="00837347">
            <w:pPr>
              <w:spacing w:before="40" w:after="40"/>
            </w:pPr>
            <w:r>
              <w:t>Design methods</w:t>
            </w:r>
          </w:p>
        </w:tc>
      </w:tr>
      <w:tr w:rsidR="009838DF" w14:paraId="78979AD0" w14:textId="77777777" w:rsidTr="00837347">
        <w:trPr>
          <w:cantSplit/>
          <w:jc w:val="center"/>
        </w:trPr>
        <w:tc>
          <w:tcPr>
            <w:tcW w:w="2197" w:type="dxa"/>
            <w:vAlign w:val="center"/>
          </w:tcPr>
          <w:p w14:paraId="37DAEA9F" w14:textId="77777777" w:rsidR="00061755" w:rsidRPr="005D6F1F" w:rsidRDefault="00000000" w:rsidP="00837347">
            <w:pPr>
              <w:spacing w:before="40" w:after="40"/>
            </w:pPr>
            <w:r>
              <w:t>AS </w:t>
            </w:r>
            <w:r w:rsidRPr="005D6F1F">
              <w:t>1722</w:t>
            </w:r>
          </w:p>
        </w:tc>
        <w:tc>
          <w:tcPr>
            <w:tcW w:w="7567" w:type="dxa"/>
            <w:vAlign w:val="center"/>
          </w:tcPr>
          <w:p w14:paraId="6467AE53" w14:textId="77777777" w:rsidR="00061755" w:rsidRPr="005D6F1F" w:rsidRDefault="00000000" w:rsidP="00837347">
            <w:pPr>
              <w:spacing w:before="40" w:after="40"/>
            </w:pPr>
            <w:r w:rsidRPr="005D6F1F">
              <w:t xml:space="preserve">Pipe threads of </w:t>
            </w:r>
            <w:r>
              <w:t>W</w:t>
            </w:r>
            <w:r w:rsidRPr="005D6F1F">
              <w:t>hitworth form</w:t>
            </w:r>
            <w:r>
              <w:t xml:space="preserve"> - Fastening pipe threads</w:t>
            </w:r>
          </w:p>
        </w:tc>
      </w:tr>
      <w:tr w:rsidR="009838DF" w14:paraId="1033543B" w14:textId="77777777" w:rsidTr="00837347">
        <w:trPr>
          <w:cantSplit/>
          <w:jc w:val="center"/>
        </w:trPr>
        <w:tc>
          <w:tcPr>
            <w:tcW w:w="2197" w:type="dxa"/>
            <w:vAlign w:val="center"/>
          </w:tcPr>
          <w:p w14:paraId="6B1B16A5" w14:textId="77777777" w:rsidR="00061755" w:rsidRPr="005D6F1F" w:rsidRDefault="00000000" w:rsidP="00837347">
            <w:pPr>
              <w:spacing w:before="40" w:after="40"/>
            </w:pPr>
            <w:r>
              <w:t>AS </w:t>
            </w:r>
            <w:r w:rsidRPr="005D6F1F">
              <w:t>1725</w:t>
            </w:r>
            <w:r>
              <w:t xml:space="preserve"> (series)</w:t>
            </w:r>
          </w:p>
        </w:tc>
        <w:tc>
          <w:tcPr>
            <w:tcW w:w="7567" w:type="dxa"/>
            <w:vAlign w:val="center"/>
          </w:tcPr>
          <w:p w14:paraId="0940A62A" w14:textId="77777777" w:rsidR="00061755" w:rsidRPr="005D6F1F" w:rsidRDefault="00000000" w:rsidP="00837347">
            <w:pPr>
              <w:spacing w:before="40" w:after="40"/>
            </w:pPr>
            <w:r>
              <w:t>Chain link fabric fencing</w:t>
            </w:r>
          </w:p>
        </w:tc>
      </w:tr>
      <w:tr w:rsidR="009838DF" w14:paraId="13E3EF8D" w14:textId="77777777" w:rsidTr="00837347">
        <w:trPr>
          <w:cantSplit/>
          <w:jc w:val="center"/>
        </w:trPr>
        <w:tc>
          <w:tcPr>
            <w:tcW w:w="2197" w:type="dxa"/>
            <w:vAlign w:val="center"/>
          </w:tcPr>
          <w:p w14:paraId="1C330D0A" w14:textId="77777777" w:rsidR="00061755" w:rsidRPr="005D6F1F" w:rsidRDefault="00000000" w:rsidP="00837347">
            <w:pPr>
              <w:spacing w:before="40" w:after="40"/>
            </w:pPr>
            <w:r>
              <w:t>AS 1726</w:t>
            </w:r>
          </w:p>
        </w:tc>
        <w:tc>
          <w:tcPr>
            <w:tcW w:w="7567" w:type="dxa"/>
            <w:vAlign w:val="center"/>
          </w:tcPr>
          <w:p w14:paraId="6D87F58C" w14:textId="77777777" w:rsidR="00061755" w:rsidRDefault="00000000" w:rsidP="00837347">
            <w:pPr>
              <w:spacing w:before="40" w:after="40"/>
            </w:pPr>
            <w:r>
              <w:t>Geotechnical site investigations</w:t>
            </w:r>
          </w:p>
        </w:tc>
      </w:tr>
      <w:tr w:rsidR="009838DF" w14:paraId="30F5560D" w14:textId="77777777" w:rsidTr="00837347">
        <w:trPr>
          <w:cantSplit/>
          <w:jc w:val="center"/>
        </w:trPr>
        <w:tc>
          <w:tcPr>
            <w:tcW w:w="2197" w:type="dxa"/>
            <w:vAlign w:val="center"/>
          </w:tcPr>
          <w:p w14:paraId="2A69B915" w14:textId="77777777" w:rsidR="00061755" w:rsidRPr="005D6F1F" w:rsidRDefault="00000000" w:rsidP="00837347">
            <w:pPr>
              <w:spacing w:before="40" w:after="40"/>
            </w:pPr>
            <w:r w:rsidRPr="005D6F1F">
              <w:t>AS/NZS</w:t>
            </w:r>
            <w:r>
              <w:t> </w:t>
            </w:r>
            <w:r w:rsidRPr="005D6F1F">
              <w:t>1734</w:t>
            </w:r>
          </w:p>
        </w:tc>
        <w:tc>
          <w:tcPr>
            <w:tcW w:w="7567" w:type="dxa"/>
            <w:vAlign w:val="center"/>
          </w:tcPr>
          <w:p w14:paraId="34EE31B2" w14:textId="77777777" w:rsidR="00061755" w:rsidRPr="005D6F1F" w:rsidRDefault="00000000" w:rsidP="00837347">
            <w:pPr>
              <w:spacing w:before="40" w:after="40"/>
            </w:pPr>
            <w:r w:rsidRPr="005D6F1F">
              <w:t>Aluminium and aluminium alloys - Flat sheet, coiled sheet and plate</w:t>
            </w:r>
          </w:p>
        </w:tc>
      </w:tr>
      <w:tr w:rsidR="009838DF" w14:paraId="43AA4C04" w14:textId="77777777" w:rsidTr="00837347">
        <w:trPr>
          <w:cantSplit/>
          <w:jc w:val="center"/>
        </w:trPr>
        <w:tc>
          <w:tcPr>
            <w:tcW w:w="2197" w:type="dxa"/>
            <w:vAlign w:val="center"/>
          </w:tcPr>
          <w:p w14:paraId="4EF30923" w14:textId="77777777" w:rsidR="00061755" w:rsidRPr="005D6F1F" w:rsidRDefault="00000000" w:rsidP="00837347">
            <w:pPr>
              <w:spacing w:before="40" w:after="40"/>
            </w:pPr>
            <w:r>
              <w:t>AS </w:t>
            </w:r>
            <w:r w:rsidRPr="005D6F1F">
              <w:t>1742</w:t>
            </w:r>
            <w:r>
              <w:t xml:space="preserve"> (series)</w:t>
            </w:r>
          </w:p>
        </w:tc>
        <w:tc>
          <w:tcPr>
            <w:tcW w:w="7567" w:type="dxa"/>
            <w:vAlign w:val="center"/>
          </w:tcPr>
          <w:p w14:paraId="5CB26A71" w14:textId="77777777" w:rsidR="00061755" w:rsidRPr="005D6F1F" w:rsidRDefault="00000000" w:rsidP="00837347">
            <w:pPr>
              <w:spacing w:before="40" w:after="40"/>
            </w:pPr>
            <w:r w:rsidRPr="005D6F1F">
              <w:t>Manual of uniform traffic control devices</w:t>
            </w:r>
            <w:r>
              <w:t xml:space="preserve"> </w:t>
            </w:r>
          </w:p>
        </w:tc>
      </w:tr>
      <w:tr w:rsidR="009838DF" w14:paraId="4E678518" w14:textId="77777777" w:rsidTr="00837347">
        <w:trPr>
          <w:cantSplit/>
          <w:jc w:val="center"/>
        </w:trPr>
        <w:tc>
          <w:tcPr>
            <w:tcW w:w="2197" w:type="dxa"/>
            <w:vAlign w:val="center"/>
          </w:tcPr>
          <w:p w14:paraId="7732FC8F" w14:textId="77777777" w:rsidR="00061755" w:rsidRPr="005D6F1F" w:rsidRDefault="00000000" w:rsidP="00837347">
            <w:pPr>
              <w:spacing w:before="40" w:after="40"/>
            </w:pPr>
            <w:r>
              <w:t>AS 1742.2</w:t>
            </w:r>
          </w:p>
        </w:tc>
        <w:tc>
          <w:tcPr>
            <w:tcW w:w="7567" w:type="dxa"/>
            <w:vAlign w:val="center"/>
          </w:tcPr>
          <w:p w14:paraId="7A0FE23F" w14:textId="77777777" w:rsidR="00061755" w:rsidRDefault="00000000">
            <w:pPr>
              <w:pStyle w:val="ListParagraph"/>
              <w:numPr>
                <w:ilvl w:val="0"/>
                <w:numId w:val="213"/>
              </w:numPr>
              <w:spacing w:before="40" w:after="40"/>
            </w:pPr>
            <w:r>
              <w:t>Traffic control devices for general use</w:t>
            </w:r>
          </w:p>
        </w:tc>
      </w:tr>
      <w:tr w:rsidR="009838DF" w14:paraId="613F44DE" w14:textId="77777777" w:rsidTr="00837347">
        <w:trPr>
          <w:cantSplit/>
          <w:jc w:val="center"/>
        </w:trPr>
        <w:tc>
          <w:tcPr>
            <w:tcW w:w="2197" w:type="dxa"/>
            <w:vAlign w:val="center"/>
          </w:tcPr>
          <w:p w14:paraId="7469CD72" w14:textId="77777777" w:rsidR="00061755" w:rsidRPr="005D6F1F" w:rsidRDefault="00000000" w:rsidP="00837347">
            <w:pPr>
              <w:spacing w:before="40" w:after="40"/>
            </w:pPr>
            <w:r>
              <w:t>AS </w:t>
            </w:r>
            <w:r w:rsidRPr="005D6F1F">
              <w:t>1742.3</w:t>
            </w:r>
          </w:p>
        </w:tc>
        <w:tc>
          <w:tcPr>
            <w:tcW w:w="7567" w:type="dxa"/>
            <w:vAlign w:val="center"/>
          </w:tcPr>
          <w:p w14:paraId="19FB858D" w14:textId="77777777" w:rsidR="00061755" w:rsidRPr="005D6F1F" w:rsidRDefault="00000000">
            <w:pPr>
              <w:pStyle w:val="ListParagraph"/>
              <w:numPr>
                <w:ilvl w:val="0"/>
                <w:numId w:val="213"/>
              </w:numPr>
              <w:spacing w:before="40" w:after="40"/>
            </w:pPr>
            <w:r>
              <w:t>Traffic control</w:t>
            </w:r>
            <w:r w:rsidRPr="005D6F1F">
              <w:t xml:space="preserve"> for works on roads</w:t>
            </w:r>
          </w:p>
        </w:tc>
      </w:tr>
      <w:tr w:rsidR="009838DF" w14:paraId="64682472" w14:textId="77777777" w:rsidTr="00837347">
        <w:trPr>
          <w:cantSplit/>
          <w:jc w:val="center"/>
        </w:trPr>
        <w:tc>
          <w:tcPr>
            <w:tcW w:w="2197" w:type="dxa"/>
            <w:vAlign w:val="center"/>
          </w:tcPr>
          <w:p w14:paraId="5341DFE6" w14:textId="77777777" w:rsidR="00061755" w:rsidRPr="005D6F1F" w:rsidRDefault="00000000" w:rsidP="00837347">
            <w:pPr>
              <w:spacing w:before="40" w:after="40"/>
            </w:pPr>
            <w:r>
              <w:t>AS </w:t>
            </w:r>
            <w:r w:rsidRPr="005D6F1F">
              <w:t>1742.6</w:t>
            </w:r>
          </w:p>
        </w:tc>
        <w:tc>
          <w:tcPr>
            <w:tcW w:w="7567" w:type="dxa"/>
            <w:vAlign w:val="center"/>
          </w:tcPr>
          <w:p w14:paraId="21375FEF" w14:textId="77777777" w:rsidR="00061755" w:rsidRPr="005D6F1F" w:rsidRDefault="00000000">
            <w:pPr>
              <w:pStyle w:val="ListParagraph"/>
              <w:numPr>
                <w:ilvl w:val="0"/>
                <w:numId w:val="213"/>
              </w:numPr>
              <w:spacing w:before="40" w:after="40"/>
            </w:pPr>
            <w:r w:rsidRPr="005D6F1F">
              <w:t>Tourist and services signs</w:t>
            </w:r>
          </w:p>
        </w:tc>
      </w:tr>
      <w:tr w:rsidR="009838DF" w14:paraId="355666FB" w14:textId="77777777" w:rsidTr="00837347">
        <w:trPr>
          <w:cantSplit/>
          <w:jc w:val="center"/>
        </w:trPr>
        <w:tc>
          <w:tcPr>
            <w:tcW w:w="2197" w:type="dxa"/>
            <w:vAlign w:val="center"/>
          </w:tcPr>
          <w:p w14:paraId="0A4B1457" w14:textId="77777777" w:rsidR="00061755" w:rsidRPr="005D6F1F" w:rsidRDefault="00000000" w:rsidP="00837347">
            <w:pPr>
              <w:spacing w:before="40" w:after="40"/>
            </w:pPr>
            <w:r>
              <w:t>AS 1742.9</w:t>
            </w:r>
          </w:p>
        </w:tc>
        <w:tc>
          <w:tcPr>
            <w:tcW w:w="7567" w:type="dxa"/>
            <w:vAlign w:val="center"/>
          </w:tcPr>
          <w:p w14:paraId="7D5808CC" w14:textId="77777777" w:rsidR="00061755" w:rsidRPr="005D6F1F" w:rsidRDefault="00000000">
            <w:pPr>
              <w:pStyle w:val="ListParagraph"/>
              <w:numPr>
                <w:ilvl w:val="0"/>
                <w:numId w:val="213"/>
              </w:numPr>
              <w:spacing w:before="40" w:after="40"/>
            </w:pPr>
            <w:r>
              <w:t>Bicycle facilities</w:t>
            </w:r>
          </w:p>
        </w:tc>
      </w:tr>
      <w:tr w:rsidR="009838DF" w14:paraId="1BB9B4BE" w14:textId="77777777" w:rsidTr="00837347">
        <w:trPr>
          <w:cantSplit/>
          <w:jc w:val="center"/>
        </w:trPr>
        <w:tc>
          <w:tcPr>
            <w:tcW w:w="2197" w:type="dxa"/>
            <w:vAlign w:val="center"/>
          </w:tcPr>
          <w:p w14:paraId="4EB9822D" w14:textId="77777777" w:rsidR="00061755" w:rsidRPr="005D6F1F" w:rsidRDefault="00000000" w:rsidP="00837347">
            <w:pPr>
              <w:spacing w:before="40" w:after="40"/>
            </w:pPr>
            <w:r>
              <w:t>AS 1742.10</w:t>
            </w:r>
          </w:p>
        </w:tc>
        <w:tc>
          <w:tcPr>
            <w:tcW w:w="7567" w:type="dxa"/>
            <w:vAlign w:val="center"/>
          </w:tcPr>
          <w:p w14:paraId="3DC3CDC4" w14:textId="77777777" w:rsidR="00061755" w:rsidRPr="005D6F1F" w:rsidRDefault="00000000">
            <w:pPr>
              <w:pStyle w:val="ListParagraph"/>
              <w:numPr>
                <w:ilvl w:val="0"/>
                <w:numId w:val="213"/>
              </w:numPr>
              <w:spacing w:before="40" w:after="40"/>
            </w:pPr>
            <w:r>
              <w:t>Pedestrian control and protection</w:t>
            </w:r>
          </w:p>
        </w:tc>
      </w:tr>
      <w:tr w:rsidR="009838DF" w14:paraId="2DB2951E" w14:textId="77777777" w:rsidTr="00837347">
        <w:trPr>
          <w:cantSplit/>
          <w:jc w:val="center"/>
        </w:trPr>
        <w:tc>
          <w:tcPr>
            <w:tcW w:w="2197" w:type="dxa"/>
            <w:vAlign w:val="center"/>
          </w:tcPr>
          <w:p w14:paraId="3E579D03" w14:textId="77777777" w:rsidR="00061755" w:rsidRPr="005D6F1F" w:rsidRDefault="00000000" w:rsidP="00837347">
            <w:pPr>
              <w:spacing w:before="40" w:after="40"/>
            </w:pPr>
            <w:r>
              <w:t>AS </w:t>
            </w:r>
            <w:r w:rsidRPr="005D6F1F">
              <w:t>1743</w:t>
            </w:r>
          </w:p>
        </w:tc>
        <w:tc>
          <w:tcPr>
            <w:tcW w:w="7567" w:type="dxa"/>
            <w:vAlign w:val="center"/>
          </w:tcPr>
          <w:p w14:paraId="422F5A93" w14:textId="77777777" w:rsidR="00061755" w:rsidRPr="005D6F1F" w:rsidRDefault="00000000" w:rsidP="00837347">
            <w:pPr>
              <w:spacing w:before="40" w:after="40"/>
            </w:pPr>
            <w:r w:rsidRPr="005D6F1F">
              <w:t xml:space="preserve">Road signs </w:t>
            </w:r>
            <w:r>
              <w:t>–</w:t>
            </w:r>
            <w:r w:rsidRPr="005D6F1F">
              <w:t xml:space="preserve"> Specifications</w:t>
            </w:r>
          </w:p>
        </w:tc>
      </w:tr>
      <w:tr w:rsidR="009838DF" w14:paraId="544060E1" w14:textId="77777777" w:rsidTr="00837347">
        <w:trPr>
          <w:cantSplit/>
          <w:jc w:val="center"/>
        </w:trPr>
        <w:tc>
          <w:tcPr>
            <w:tcW w:w="2197" w:type="dxa"/>
            <w:vAlign w:val="center"/>
          </w:tcPr>
          <w:p w14:paraId="370F5FF7" w14:textId="77777777" w:rsidR="00061755" w:rsidRPr="005D6F1F" w:rsidRDefault="00000000" w:rsidP="00837347">
            <w:pPr>
              <w:spacing w:before="40" w:after="40"/>
            </w:pPr>
            <w:r>
              <w:t>AS </w:t>
            </w:r>
            <w:r w:rsidRPr="005D6F1F">
              <w:t>1744</w:t>
            </w:r>
          </w:p>
        </w:tc>
        <w:tc>
          <w:tcPr>
            <w:tcW w:w="7567" w:type="dxa"/>
            <w:vAlign w:val="center"/>
          </w:tcPr>
          <w:p w14:paraId="63E145D1" w14:textId="77777777" w:rsidR="00061755" w:rsidRPr="005D6F1F" w:rsidRDefault="00000000" w:rsidP="00837347">
            <w:pPr>
              <w:spacing w:before="40" w:after="40"/>
            </w:pPr>
            <w:r>
              <w:t>Standard alphabets</w:t>
            </w:r>
            <w:r w:rsidRPr="005D6F1F">
              <w:t xml:space="preserve"> for road signs</w:t>
            </w:r>
          </w:p>
        </w:tc>
      </w:tr>
      <w:tr w:rsidR="009838DF" w14:paraId="26228D2A" w14:textId="77777777" w:rsidTr="00837347">
        <w:trPr>
          <w:cantSplit/>
          <w:jc w:val="center"/>
        </w:trPr>
        <w:tc>
          <w:tcPr>
            <w:tcW w:w="2197" w:type="dxa"/>
            <w:vAlign w:val="center"/>
          </w:tcPr>
          <w:p w14:paraId="44D17E8A" w14:textId="77777777" w:rsidR="00061755" w:rsidRDefault="00000000" w:rsidP="00837347">
            <w:pPr>
              <w:pStyle w:val="List1Standards"/>
              <w:spacing w:after="0"/>
              <w:ind w:left="0" w:firstLine="0"/>
              <w:rPr>
                <w:lang w:val="en-US"/>
              </w:rPr>
            </w:pPr>
            <w:r w:rsidRPr="00BC4DCB">
              <w:t>AS 1798</w:t>
            </w:r>
          </w:p>
        </w:tc>
        <w:tc>
          <w:tcPr>
            <w:tcW w:w="7567" w:type="dxa"/>
            <w:vAlign w:val="center"/>
          </w:tcPr>
          <w:p w14:paraId="33F05611" w14:textId="77777777" w:rsidR="00061755" w:rsidRDefault="00000000" w:rsidP="00837347">
            <w:pPr>
              <w:pStyle w:val="List1Standards"/>
              <w:spacing w:after="0"/>
              <w:ind w:left="0" w:firstLine="0"/>
              <w:rPr>
                <w:lang w:val="en-US"/>
              </w:rPr>
            </w:pPr>
            <w:r w:rsidRPr="00BC4DCB">
              <w:t>Lighting poles and bracket arms - Recommended dimensions</w:t>
            </w:r>
          </w:p>
        </w:tc>
      </w:tr>
      <w:tr w:rsidR="009838DF" w14:paraId="165E01D6" w14:textId="77777777" w:rsidTr="00837347">
        <w:trPr>
          <w:cantSplit/>
          <w:jc w:val="center"/>
        </w:trPr>
        <w:tc>
          <w:tcPr>
            <w:tcW w:w="2197" w:type="dxa"/>
            <w:vAlign w:val="center"/>
          </w:tcPr>
          <w:p w14:paraId="168E4692" w14:textId="77777777" w:rsidR="00061755" w:rsidRDefault="00000000" w:rsidP="00837347">
            <w:pPr>
              <w:spacing w:before="40" w:after="40"/>
            </w:pPr>
            <w:r w:rsidRPr="0068394B">
              <w:t>AS/NZS</w:t>
            </w:r>
            <w:r>
              <w:t> </w:t>
            </w:r>
            <w:r w:rsidRPr="0068394B">
              <w:t>1800</w:t>
            </w:r>
          </w:p>
        </w:tc>
        <w:tc>
          <w:tcPr>
            <w:tcW w:w="7567" w:type="dxa"/>
            <w:vAlign w:val="center"/>
          </w:tcPr>
          <w:p w14:paraId="6B361F5C" w14:textId="77777777" w:rsidR="00061755" w:rsidRPr="005D6F1F" w:rsidRDefault="00000000" w:rsidP="00837347">
            <w:pPr>
              <w:spacing w:before="40" w:after="40"/>
            </w:pPr>
            <w:r w:rsidRPr="0068394B">
              <w:t>Occupational protective helmets - Selection, care and use</w:t>
            </w:r>
          </w:p>
        </w:tc>
      </w:tr>
      <w:tr w:rsidR="009838DF" w14:paraId="3B19C76B" w14:textId="77777777" w:rsidTr="00837347">
        <w:trPr>
          <w:cantSplit/>
          <w:jc w:val="center"/>
        </w:trPr>
        <w:tc>
          <w:tcPr>
            <w:tcW w:w="2197" w:type="dxa"/>
            <w:vAlign w:val="center"/>
          </w:tcPr>
          <w:p w14:paraId="2F793A7F" w14:textId="77777777" w:rsidR="00061755" w:rsidRDefault="00000000" w:rsidP="00837347">
            <w:pPr>
              <w:spacing w:before="40" w:after="40"/>
            </w:pPr>
            <w:r w:rsidRPr="0068394B">
              <w:t>AS/NZS</w:t>
            </w:r>
            <w:r>
              <w:t> </w:t>
            </w:r>
            <w:r w:rsidRPr="0068394B">
              <w:t>1801</w:t>
            </w:r>
          </w:p>
        </w:tc>
        <w:tc>
          <w:tcPr>
            <w:tcW w:w="7567" w:type="dxa"/>
            <w:vAlign w:val="center"/>
          </w:tcPr>
          <w:p w14:paraId="58C5E61D" w14:textId="77777777" w:rsidR="00061755" w:rsidRPr="005D6F1F" w:rsidRDefault="00000000" w:rsidP="00837347">
            <w:pPr>
              <w:spacing w:before="40" w:after="40"/>
            </w:pPr>
            <w:r w:rsidRPr="0068394B">
              <w:t>Occupational protective helmets</w:t>
            </w:r>
          </w:p>
        </w:tc>
      </w:tr>
      <w:tr w:rsidR="009838DF" w14:paraId="611E7089" w14:textId="77777777" w:rsidTr="00837347">
        <w:trPr>
          <w:cantSplit/>
          <w:jc w:val="center"/>
        </w:trPr>
        <w:tc>
          <w:tcPr>
            <w:tcW w:w="2197" w:type="dxa"/>
            <w:vAlign w:val="center"/>
          </w:tcPr>
          <w:p w14:paraId="67042863" w14:textId="77777777" w:rsidR="00061755" w:rsidRPr="005D6F1F" w:rsidRDefault="00000000" w:rsidP="00837347">
            <w:pPr>
              <w:spacing w:before="40" w:after="40"/>
            </w:pPr>
            <w:r>
              <w:t>AS </w:t>
            </w:r>
            <w:r w:rsidRPr="005D6F1F">
              <w:t>1906</w:t>
            </w:r>
            <w:r>
              <w:t xml:space="preserve"> (series)</w:t>
            </w:r>
          </w:p>
        </w:tc>
        <w:tc>
          <w:tcPr>
            <w:tcW w:w="7567" w:type="dxa"/>
            <w:vAlign w:val="center"/>
          </w:tcPr>
          <w:p w14:paraId="258E59F9" w14:textId="77777777" w:rsidR="00061755" w:rsidRPr="005D6F1F" w:rsidRDefault="00000000" w:rsidP="00837347">
            <w:pPr>
              <w:spacing w:before="40" w:after="40"/>
            </w:pPr>
            <w:r w:rsidRPr="005D6F1F">
              <w:t>Retroreflective materials and devices for road traffic control purposes</w:t>
            </w:r>
          </w:p>
        </w:tc>
      </w:tr>
      <w:tr w:rsidR="009838DF" w14:paraId="01236025" w14:textId="77777777" w:rsidTr="00837347">
        <w:trPr>
          <w:cantSplit/>
          <w:jc w:val="center"/>
        </w:trPr>
        <w:tc>
          <w:tcPr>
            <w:tcW w:w="2197" w:type="dxa"/>
            <w:vAlign w:val="center"/>
          </w:tcPr>
          <w:p w14:paraId="67D011C2" w14:textId="77777777" w:rsidR="00061755" w:rsidRPr="005D6F1F" w:rsidRDefault="00000000" w:rsidP="00837347">
            <w:pPr>
              <w:spacing w:before="40" w:after="40"/>
            </w:pPr>
            <w:r w:rsidRPr="005D6F1F">
              <w:lastRenderedPageBreak/>
              <w:t>AS</w:t>
            </w:r>
            <w:r>
              <w:t> </w:t>
            </w:r>
            <w:r w:rsidRPr="005D6F1F">
              <w:t>1906.1</w:t>
            </w:r>
          </w:p>
        </w:tc>
        <w:tc>
          <w:tcPr>
            <w:tcW w:w="7567" w:type="dxa"/>
            <w:vAlign w:val="center"/>
          </w:tcPr>
          <w:p w14:paraId="34461F16" w14:textId="77777777" w:rsidR="00061755" w:rsidRPr="005D6F1F" w:rsidRDefault="00000000">
            <w:pPr>
              <w:pStyle w:val="ListParagraph"/>
              <w:numPr>
                <w:ilvl w:val="0"/>
                <w:numId w:val="213"/>
              </w:numPr>
              <w:spacing w:before="40" w:after="40"/>
            </w:pPr>
            <w:r w:rsidRPr="005D6F1F">
              <w:t xml:space="preserve">Retroreflective </w:t>
            </w:r>
            <w:r>
              <w:t>sheeting</w:t>
            </w:r>
          </w:p>
        </w:tc>
      </w:tr>
      <w:tr w:rsidR="009838DF" w14:paraId="6ABF63B3" w14:textId="77777777" w:rsidTr="00837347">
        <w:trPr>
          <w:cantSplit/>
          <w:jc w:val="center"/>
        </w:trPr>
        <w:tc>
          <w:tcPr>
            <w:tcW w:w="2197" w:type="dxa"/>
            <w:vAlign w:val="center"/>
          </w:tcPr>
          <w:p w14:paraId="452C140D" w14:textId="77777777" w:rsidR="00061755" w:rsidRDefault="00000000" w:rsidP="00837347">
            <w:pPr>
              <w:spacing w:before="40" w:after="40"/>
            </w:pPr>
            <w:r>
              <w:t>AS/NZS 1906.2</w:t>
            </w:r>
          </w:p>
        </w:tc>
        <w:tc>
          <w:tcPr>
            <w:tcW w:w="7567" w:type="dxa"/>
            <w:vAlign w:val="center"/>
          </w:tcPr>
          <w:p w14:paraId="470A21CC" w14:textId="77777777" w:rsidR="00061755" w:rsidRDefault="00000000">
            <w:pPr>
              <w:pStyle w:val="ListParagraph"/>
              <w:numPr>
                <w:ilvl w:val="0"/>
                <w:numId w:val="213"/>
              </w:numPr>
              <w:spacing w:before="40" w:after="40"/>
            </w:pPr>
            <w:r w:rsidRPr="005D6F1F">
              <w:t>Retroreflective</w:t>
            </w:r>
            <w:r>
              <w:t xml:space="preserve"> devices (</w:t>
            </w:r>
            <w:proofErr w:type="spellStart"/>
            <w:r>
              <w:t>non pavement</w:t>
            </w:r>
            <w:proofErr w:type="spellEnd"/>
            <w:r>
              <w:t xml:space="preserve"> application)</w:t>
            </w:r>
          </w:p>
        </w:tc>
      </w:tr>
      <w:tr w:rsidR="009838DF" w14:paraId="73533226" w14:textId="77777777" w:rsidTr="00837347">
        <w:trPr>
          <w:cantSplit/>
          <w:jc w:val="center"/>
        </w:trPr>
        <w:tc>
          <w:tcPr>
            <w:tcW w:w="2197" w:type="dxa"/>
            <w:vAlign w:val="center"/>
          </w:tcPr>
          <w:p w14:paraId="4B60CD00" w14:textId="77777777" w:rsidR="00061755" w:rsidRPr="005D6F1F" w:rsidRDefault="00000000" w:rsidP="00837347">
            <w:pPr>
              <w:spacing w:before="40" w:after="40"/>
            </w:pPr>
            <w:r>
              <w:t>AS/NZS 1906.3</w:t>
            </w:r>
          </w:p>
        </w:tc>
        <w:tc>
          <w:tcPr>
            <w:tcW w:w="7567" w:type="dxa"/>
            <w:vAlign w:val="center"/>
          </w:tcPr>
          <w:p w14:paraId="5BA56652" w14:textId="77777777" w:rsidR="00061755" w:rsidRPr="005D6F1F" w:rsidRDefault="00000000">
            <w:pPr>
              <w:pStyle w:val="ListParagraph"/>
              <w:numPr>
                <w:ilvl w:val="0"/>
                <w:numId w:val="213"/>
              </w:numPr>
              <w:spacing w:before="40" w:after="40"/>
            </w:pPr>
            <w:r>
              <w:t>Raised pavement markers (retroreflective and non-retroreflective)</w:t>
            </w:r>
          </w:p>
        </w:tc>
      </w:tr>
      <w:tr w:rsidR="009838DF" w14:paraId="205F0D09" w14:textId="77777777" w:rsidTr="00837347">
        <w:trPr>
          <w:cantSplit/>
          <w:jc w:val="center"/>
        </w:trPr>
        <w:tc>
          <w:tcPr>
            <w:tcW w:w="2197" w:type="dxa"/>
            <w:vAlign w:val="center"/>
          </w:tcPr>
          <w:p w14:paraId="59B7DE41" w14:textId="77777777" w:rsidR="00061755" w:rsidRDefault="00000000" w:rsidP="00837347">
            <w:pPr>
              <w:spacing w:before="40" w:after="40"/>
            </w:pPr>
            <w:r w:rsidRPr="00254A13">
              <w:t>AS/NZS</w:t>
            </w:r>
            <w:r>
              <w:t> </w:t>
            </w:r>
            <w:r w:rsidRPr="00254A13">
              <w:t>1906.4</w:t>
            </w:r>
          </w:p>
        </w:tc>
        <w:tc>
          <w:tcPr>
            <w:tcW w:w="7567" w:type="dxa"/>
            <w:vAlign w:val="center"/>
          </w:tcPr>
          <w:p w14:paraId="7DD64697" w14:textId="77777777" w:rsidR="00061755" w:rsidRDefault="00000000">
            <w:pPr>
              <w:pStyle w:val="ListParagraph"/>
              <w:numPr>
                <w:ilvl w:val="0"/>
                <w:numId w:val="213"/>
              </w:numPr>
              <w:spacing w:before="40" w:after="40"/>
            </w:pPr>
            <w:r w:rsidRPr="00254A13">
              <w:t>High-visibility materials for safety garments</w:t>
            </w:r>
          </w:p>
        </w:tc>
      </w:tr>
      <w:tr w:rsidR="009838DF" w14:paraId="001CC993" w14:textId="77777777" w:rsidTr="00837347">
        <w:trPr>
          <w:cantSplit/>
          <w:jc w:val="center"/>
        </w:trPr>
        <w:tc>
          <w:tcPr>
            <w:tcW w:w="2197" w:type="dxa"/>
            <w:vAlign w:val="center"/>
          </w:tcPr>
          <w:p w14:paraId="7983E79C" w14:textId="77777777" w:rsidR="00061755" w:rsidRDefault="00000000" w:rsidP="00837347">
            <w:pPr>
              <w:spacing w:before="40" w:after="40"/>
            </w:pPr>
            <w:r>
              <w:t>AS </w:t>
            </w:r>
            <w:r w:rsidRPr="000D45B5">
              <w:t>1940</w:t>
            </w:r>
          </w:p>
        </w:tc>
        <w:tc>
          <w:tcPr>
            <w:tcW w:w="7567" w:type="dxa"/>
            <w:vAlign w:val="center"/>
          </w:tcPr>
          <w:p w14:paraId="5459479A" w14:textId="77777777" w:rsidR="00061755" w:rsidRPr="00997672" w:rsidRDefault="00000000" w:rsidP="00837347">
            <w:pPr>
              <w:spacing w:before="40" w:after="40"/>
            </w:pPr>
            <w:r w:rsidRPr="000D45B5">
              <w:t>The storage and handling of flammable and combustible liquids</w:t>
            </w:r>
          </w:p>
        </w:tc>
      </w:tr>
      <w:tr w:rsidR="009838DF" w14:paraId="638B1B68" w14:textId="77777777" w:rsidTr="00837347">
        <w:trPr>
          <w:cantSplit/>
          <w:jc w:val="center"/>
        </w:trPr>
        <w:tc>
          <w:tcPr>
            <w:tcW w:w="2197" w:type="dxa"/>
            <w:vAlign w:val="center"/>
          </w:tcPr>
          <w:p w14:paraId="6B6DABB8" w14:textId="77777777" w:rsidR="00061755" w:rsidRDefault="00000000" w:rsidP="00837347">
            <w:pPr>
              <w:spacing w:before="40" w:after="40"/>
            </w:pPr>
            <w:r>
              <w:t>AS 2001 (series)</w:t>
            </w:r>
          </w:p>
        </w:tc>
        <w:tc>
          <w:tcPr>
            <w:tcW w:w="7567" w:type="dxa"/>
            <w:vAlign w:val="center"/>
          </w:tcPr>
          <w:p w14:paraId="6961AF33" w14:textId="77777777" w:rsidR="00061755" w:rsidRPr="00997672" w:rsidRDefault="00000000" w:rsidP="00837347">
            <w:pPr>
              <w:spacing w:before="40" w:after="40"/>
            </w:pPr>
            <w:r w:rsidRPr="00997672">
              <w:t>Methods of test for textiles - Physical tests</w:t>
            </w:r>
          </w:p>
        </w:tc>
      </w:tr>
      <w:tr w:rsidR="009838DF" w14:paraId="5FE1FD9B" w14:textId="77777777" w:rsidTr="00837347">
        <w:trPr>
          <w:cantSplit/>
          <w:jc w:val="center"/>
        </w:trPr>
        <w:tc>
          <w:tcPr>
            <w:tcW w:w="2197" w:type="dxa"/>
            <w:vAlign w:val="center"/>
          </w:tcPr>
          <w:p w14:paraId="6AA7437D" w14:textId="77777777" w:rsidR="00061755" w:rsidRPr="005D6F1F" w:rsidRDefault="00000000" w:rsidP="00837347">
            <w:pPr>
              <w:spacing w:before="40" w:after="40"/>
            </w:pPr>
            <w:r>
              <w:t>AS 2001.2.3.2</w:t>
            </w:r>
          </w:p>
        </w:tc>
        <w:tc>
          <w:tcPr>
            <w:tcW w:w="7567" w:type="dxa"/>
            <w:vAlign w:val="center"/>
          </w:tcPr>
          <w:p w14:paraId="2DD50307" w14:textId="77777777" w:rsidR="00061755" w:rsidRDefault="00000000">
            <w:pPr>
              <w:pStyle w:val="ListParagraph"/>
              <w:numPr>
                <w:ilvl w:val="0"/>
                <w:numId w:val="213"/>
              </w:numPr>
              <w:spacing w:before="40" w:after="40"/>
            </w:pPr>
            <w:r w:rsidRPr="00997672">
              <w:t xml:space="preserve">Determination of maximum force using the grab method (ISO 13934-2:1999, MOD) </w:t>
            </w:r>
          </w:p>
        </w:tc>
      </w:tr>
      <w:tr w:rsidR="009838DF" w14:paraId="3D36AF1F" w14:textId="77777777" w:rsidTr="00837347">
        <w:trPr>
          <w:cantSplit/>
          <w:jc w:val="center"/>
        </w:trPr>
        <w:tc>
          <w:tcPr>
            <w:tcW w:w="2197" w:type="dxa"/>
            <w:vAlign w:val="center"/>
          </w:tcPr>
          <w:p w14:paraId="7BCB09E2" w14:textId="77777777" w:rsidR="00061755" w:rsidRPr="005D6F1F" w:rsidRDefault="00000000" w:rsidP="00837347">
            <w:pPr>
              <w:spacing w:before="40" w:after="40"/>
            </w:pPr>
            <w:r>
              <w:t>AS </w:t>
            </w:r>
            <w:r w:rsidRPr="005D6F1F">
              <w:t>2008</w:t>
            </w:r>
          </w:p>
        </w:tc>
        <w:tc>
          <w:tcPr>
            <w:tcW w:w="7567" w:type="dxa"/>
            <w:vAlign w:val="center"/>
          </w:tcPr>
          <w:p w14:paraId="3747167E" w14:textId="77777777" w:rsidR="00061755" w:rsidRPr="005D6F1F" w:rsidRDefault="00000000" w:rsidP="00837347">
            <w:pPr>
              <w:spacing w:before="40" w:after="40"/>
            </w:pPr>
            <w:r>
              <w:t>B</w:t>
            </w:r>
            <w:r w:rsidRPr="005D6F1F">
              <w:t>itumen for pavements</w:t>
            </w:r>
          </w:p>
        </w:tc>
      </w:tr>
      <w:tr w:rsidR="009838DF" w14:paraId="53ECA75A" w14:textId="77777777" w:rsidTr="00837347">
        <w:trPr>
          <w:cantSplit/>
          <w:jc w:val="center"/>
        </w:trPr>
        <w:tc>
          <w:tcPr>
            <w:tcW w:w="2197" w:type="dxa"/>
            <w:vAlign w:val="center"/>
          </w:tcPr>
          <w:p w14:paraId="75E91FCF" w14:textId="77777777" w:rsidR="00061755" w:rsidRPr="005D6F1F" w:rsidRDefault="00000000" w:rsidP="00837347">
            <w:pPr>
              <w:spacing w:before="40" w:after="40"/>
            </w:pPr>
            <w:r w:rsidRPr="005D6F1F">
              <w:t>AS</w:t>
            </w:r>
            <w:r>
              <w:t>/NZS </w:t>
            </w:r>
            <w:r w:rsidRPr="005D6F1F">
              <w:t>2009</w:t>
            </w:r>
          </w:p>
        </w:tc>
        <w:tc>
          <w:tcPr>
            <w:tcW w:w="7567" w:type="dxa"/>
            <w:vAlign w:val="center"/>
          </w:tcPr>
          <w:p w14:paraId="0B764974" w14:textId="77777777" w:rsidR="00061755" w:rsidRPr="005D6F1F" w:rsidRDefault="00000000" w:rsidP="00837347">
            <w:pPr>
              <w:spacing w:before="40" w:after="40"/>
            </w:pPr>
            <w:r w:rsidRPr="005D6F1F">
              <w:t xml:space="preserve">Glass beads for </w:t>
            </w:r>
            <w:r>
              <w:t>pavement-</w:t>
            </w:r>
            <w:r w:rsidRPr="005D6F1F">
              <w:t>marking materials</w:t>
            </w:r>
          </w:p>
        </w:tc>
      </w:tr>
      <w:tr w:rsidR="009838DF" w14:paraId="5B7EF328" w14:textId="77777777" w:rsidTr="00837347">
        <w:trPr>
          <w:cantSplit/>
          <w:jc w:val="center"/>
        </w:trPr>
        <w:tc>
          <w:tcPr>
            <w:tcW w:w="2197" w:type="dxa"/>
            <w:vAlign w:val="center"/>
          </w:tcPr>
          <w:p w14:paraId="38DD1B16" w14:textId="77777777" w:rsidR="00061755" w:rsidRPr="005D6F1F" w:rsidRDefault="00000000" w:rsidP="00837347">
            <w:pPr>
              <w:spacing w:before="40" w:after="40"/>
            </w:pPr>
            <w:r w:rsidRPr="005D6F1F">
              <w:t>AS/NZS</w:t>
            </w:r>
            <w:r>
              <w:t> </w:t>
            </w:r>
            <w:r w:rsidRPr="005D6F1F">
              <w:t>2053</w:t>
            </w:r>
            <w:r>
              <w:t xml:space="preserve"> (series)</w:t>
            </w:r>
          </w:p>
        </w:tc>
        <w:tc>
          <w:tcPr>
            <w:tcW w:w="7567" w:type="dxa"/>
            <w:vAlign w:val="center"/>
          </w:tcPr>
          <w:p w14:paraId="1564EA58" w14:textId="77777777" w:rsidR="00061755" w:rsidRPr="005D6F1F" w:rsidRDefault="00000000" w:rsidP="00837347">
            <w:pPr>
              <w:spacing w:before="40" w:after="40"/>
            </w:pPr>
            <w:r w:rsidRPr="005D6F1F">
              <w:t>Conduits and fittings for electrical Installations</w:t>
            </w:r>
          </w:p>
        </w:tc>
      </w:tr>
      <w:tr w:rsidR="009838DF" w14:paraId="136C1BF0" w14:textId="77777777" w:rsidTr="00837347">
        <w:trPr>
          <w:cantSplit/>
          <w:jc w:val="center"/>
        </w:trPr>
        <w:tc>
          <w:tcPr>
            <w:tcW w:w="2197" w:type="dxa"/>
            <w:vAlign w:val="center"/>
          </w:tcPr>
          <w:p w14:paraId="3043206C" w14:textId="77777777" w:rsidR="00061755" w:rsidRPr="005D6F1F" w:rsidRDefault="00000000" w:rsidP="00837347">
            <w:pPr>
              <w:spacing w:before="40" w:after="40"/>
            </w:pPr>
            <w:r w:rsidRPr="005D6F1F">
              <w:t>AS/NZS</w:t>
            </w:r>
            <w:r>
              <w:t> </w:t>
            </w:r>
            <w:r w:rsidRPr="005D6F1F">
              <w:t>2053.1</w:t>
            </w:r>
          </w:p>
        </w:tc>
        <w:tc>
          <w:tcPr>
            <w:tcW w:w="7567" w:type="dxa"/>
            <w:vAlign w:val="center"/>
          </w:tcPr>
          <w:p w14:paraId="1A3F8F60" w14:textId="77777777" w:rsidR="00061755" w:rsidRPr="005D6F1F" w:rsidRDefault="00000000">
            <w:pPr>
              <w:pStyle w:val="ListParagraph"/>
              <w:numPr>
                <w:ilvl w:val="0"/>
                <w:numId w:val="213"/>
              </w:numPr>
              <w:spacing w:before="40" w:after="40"/>
            </w:pPr>
            <w:r w:rsidRPr="005D6F1F">
              <w:t xml:space="preserve">General </w:t>
            </w:r>
            <w:r>
              <w:t>r</w:t>
            </w:r>
            <w:r w:rsidRPr="005D6F1F">
              <w:t>equirements</w:t>
            </w:r>
          </w:p>
        </w:tc>
      </w:tr>
      <w:tr w:rsidR="009838DF" w14:paraId="3DB36CA5" w14:textId="77777777" w:rsidTr="00837347">
        <w:trPr>
          <w:cantSplit/>
          <w:jc w:val="center"/>
        </w:trPr>
        <w:tc>
          <w:tcPr>
            <w:tcW w:w="2197" w:type="dxa"/>
            <w:vAlign w:val="center"/>
          </w:tcPr>
          <w:p w14:paraId="3578734C" w14:textId="77777777" w:rsidR="00061755" w:rsidRDefault="00000000" w:rsidP="00837347">
            <w:pPr>
              <w:spacing w:before="40" w:after="40"/>
            </w:pPr>
            <w:r>
              <w:t>AS 2106.2</w:t>
            </w:r>
          </w:p>
        </w:tc>
        <w:tc>
          <w:tcPr>
            <w:tcW w:w="7567" w:type="dxa"/>
            <w:vAlign w:val="center"/>
          </w:tcPr>
          <w:p w14:paraId="68EBEB6C" w14:textId="77777777" w:rsidR="00061755" w:rsidRDefault="00000000" w:rsidP="00837347">
            <w:pPr>
              <w:spacing w:before="40" w:after="40"/>
            </w:pPr>
            <w:r w:rsidRPr="00846853">
              <w:t xml:space="preserve">Methods for the determination of the flash point of flammable liquids (closed cup) - Determination of flash point - Pensky-Martens closed cup method </w:t>
            </w:r>
          </w:p>
        </w:tc>
      </w:tr>
      <w:tr w:rsidR="009838DF" w14:paraId="28D53857" w14:textId="77777777" w:rsidTr="00837347">
        <w:trPr>
          <w:cantSplit/>
          <w:jc w:val="center"/>
        </w:trPr>
        <w:tc>
          <w:tcPr>
            <w:tcW w:w="2197" w:type="dxa"/>
            <w:vAlign w:val="center"/>
          </w:tcPr>
          <w:p w14:paraId="275BCAB0" w14:textId="77777777" w:rsidR="00061755" w:rsidRPr="005D6F1F" w:rsidRDefault="00000000" w:rsidP="00837347">
            <w:pPr>
              <w:spacing w:before="40" w:after="40"/>
            </w:pPr>
            <w:r>
              <w:t>AS </w:t>
            </w:r>
            <w:r w:rsidRPr="00823F9B">
              <w:t>2144</w:t>
            </w:r>
          </w:p>
        </w:tc>
        <w:tc>
          <w:tcPr>
            <w:tcW w:w="7567" w:type="dxa"/>
            <w:vAlign w:val="center"/>
          </w:tcPr>
          <w:p w14:paraId="077B8620" w14:textId="77777777" w:rsidR="00061755" w:rsidRPr="005D6F1F" w:rsidRDefault="00000000" w:rsidP="00837347">
            <w:pPr>
              <w:spacing w:before="40" w:after="40"/>
            </w:pPr>
            <w:r w:rsidRPr="005D6F1F">
              <w:t>Traffic signal lanterns</w:t>
            </w:r>
          </w:p>
        </w:tc>
      </w:tr>
      <w:tr w:rsidR="009838DF" w14:paraId="00B86B87" w14:textId="77777777" w:rsidTr="00837347">
        <w:trPr>
          <w:cantSplit/>
          <w:jc w:val="center"/>
        </w:trPr>
        <w:tc>
          <w:tcPr>
            <w:tcW w:w="2197" w:type="dxa"/>
            <w:vAlign w:val="center"/>
          </w:tcPr>
          <w:p w14:paraId="16DF3CB9" w14:textId="77777777" w:rsidR="00061755" w:rsidRPr="005D6F1F" w:rsidRDefault="00000000" w:rsidP="00837347">
            <w:pPr>
              <w:spacing w:before="40" w:after="40"/>
            </w:pPr>
            <w:r>
              <w:t>AS 2150</w:t>
            </w:r>
          </w:p>
        </w:tc>
        <w:tc>
          <w:tcPr>
            <w:tcW w:w="7567" w:type="dxa"/>
            <w:vAlign w:val="center"/>
          </w:tcPr>
          <w:p w14:paraId="0D2933E4" w14:textId="77777777" w:rsidR="00061755" w:rsidRPr="005D6F1F" w:rsidRDefault="00000000" w:rsidP="00837347">
            <w:pPr>
              <w:spacing w:before="40" w:after="40"/>
            </w:pPr>
            <w:r>
              <w:t>Hot mix asphalt – A guide to good practice</w:t>
            </w:r>
          </w:p>
        </w:tc>
      </w:tr>
      <w:tr w:rsidR="009838DF" w14:paraId="21F4326B" w14:textId="77777777" w:rsidTr="00837347">
        <w:trPr>
          <w:cantSplit/>
          <w:jc w:val="center"/>
        </w:trPr>
        <w:tc>
          <w:tcPr>
            <w:tcW w:w="2197" w:type="dxa"/>
            <w:vAlign w:val="center"/>
          </w:tcPr>
          <w:p w14:paraId="3E01C846" w14:textId="77777777" w:rsidR="00061755" w:rsidRPr="005D6F1F" w:rsidRDefault="00000000" w:rsidP="00837347">
            <w:pPr>
              <w:spacing w:before="40" w:after="40"/>
            </w:pPr>
            <w:r>
              <w:t>AS </w:t>
            </w:r>
            <w:r w:rsidRPr="005D6F1F">
              <w:t>2157</w:t>
            </w:r>
          </w:p>
        </w:tc>
        <w:tc>
          <w:tcPr>
            <w:tcW w:w="7567" w:type="dxa"/>
            <w:vAlign w:val="center"/>
          </w:tcPr>
          <w:p w14:paraId="656D020A" w14:textId="77777777" w:rsidR="00061755" w:rsidRPr="005D6F1F" w:rsidRDefault="00000000" w:rsidP="00837347">
            <w:pPr>
              <w:spacing w:before="40" w:after="40"/>
            </w:pPr>
            <w:r w:rsidRPr="005D6F1F">
              <w:t xml:space="preserve">Cutback </w:t>
            </w:r>
            <w:r>
              <w:t>b</w:t>
            </w:r>
            <w:r w:rsidRPr="005D6F1F">
              <w:t>itumen</w:t>
            </w:r>
          </w:p>
        </w:tc>
      </w:tr>
      <w:tr w:rsidR="009838DF" w14:paraId="3A0088B5" w14:textId="77777777" w:rsidTr="00837347">
        <w:trPr>
          <w:cantSplit/>
          <w:jc w:val="center"/>
        </w:trPr>
        <w:tc>
          <w:tcPr>
            <w:tcW w:w="2197" w:type="dxa"/>
            <w:vAlign w:val="center"/>
          </w:tcPr>
          <w:p w14:paraId="303F0538" w14:textId="77777777" w:rsidR="00061755" w:rsidRPr="005D6F1F" w:rsidRDefault="00000000" w:rsidP="00837347">
            <w:pPr>
              <w:spacing w:before="40" w:after="40"/>
            </w:pPr>
            <w:r>
              <w:t>AS 2187.1</w:t>
            </w:r>
          </w:p>
        </w:tc>
        <w:tc>
          <w:tcPr>
            <w:tcW w:w="7567" w:type="dxa"/>
            <w:vAlign w:val="center"/>
          </w:tcPr>
          <w:p w14:paraId="7CB800B8" w14:textId="77777777" w:rsidR="00061755" w:rsidRPr="005D6F1F" w:rsidRDefault="00000000" w:rsidP="00837347">
            <w:pPr>
              <w:spacing w:before="40" w:after="40"/>
            </w:pPr>
            <w:r w:rsidRPr="00716D34">
              <w:t xml:space="preserve">Explosives - Storage, transport and use - Storage </w:t>
            </w:r>
          </w:p>
        </w:tc>
      </w:tr>
      <w:tr w:rsidR="009838DF" w14:paraId="5518A8BE" w14:textId="77777777" w:rsidTr="00837347">
        <w:trPr>
          <w:cantSplit/>
          <w:jc w:val="center"/>
        </w:trPr>
        <w:tc>
          <w:tcPr>
            <w:tcW w:w="2197" w:type="dxa"/>
            <w:vAlign w:val="center"/>
          </w:tcPr>
          <w:p w14:paraId="418956F4" w14:textId="77777777" w:rsidR="00061755" w:rsidRPr="005D6F1F" w:rsidRDefault="00000000" w:rsidP="00837347">
            <w:pPr>
              <w:spacing w:before="40" w:after="40"/>
            </w:pPr>
            <w:r>
              <w:t>AS 2187.2</w:t>
            </w:r>
          </w:p>
        </w:tc>
        <w:tc>
          <w:tcPr>
            <w:tcW w:w="7567" w:type="dxa"/>
            <w:vAlign w:val="center"/>
          </w:tcPr>
          <w:p w14:paraId="4CD9A841" w14:textId="77777777" w:rsidR="00061755" w:rsidRPr="005D6F1F" w:rsidRDefault="00000000" w:rsidP="00837347">
            <w:pPr>
              <w:spacing w:before="40" w:after="40"/>
            </w:pPr>
            <w:r w:rsidRPr="00716D34">
              <w:t>Explosives - Storage, transport and use -</w:t>
            </w:r>
            <w:r>
              <w:t xml:space="preserve"> Use of explosives</w:t>
            </w:r>
          </w:p>
        </w:tc>
      </w:tr>
      <w:tr w:rsidR="009838DF" w14:paraId="31CDD203" w14:textId="77777777" w:rsidTr="00837347">
        <w:trPr>
          <w:cantSplit/>
          <w:jc w:val="center"/>
        </w:trPr>
        <w:tc>
          <w:tcPr>
            <w:tcW w:w="2197" w:type="dxa"/>
            <w:vAlign w:val="center"/>
          </w:tcPr>
          <w:p w14:paraId="2E0E66C7" w14:textId="77777777" w:rsidR="00061755" w:rsidRPr="0012081C" w:rsidRDefault="00000000" w:rsidP="00837347">
            <w:pPr>
              <w:spacing w:before="40" w:after="40"/>
            </w:pPr>
            <w:r>
              <w:t>AS 2210 (series)</w:t>
            </w:r>
          </w:p>
        </w:tc>
        <w:tc>
          <w:tcPr>
            <w:tcW w:w="7567" w:type="dxa"/>
            <w:vAlign w:val="center"/>
          </w:tcPr>
          <w:p w14:paraId="7989AD64" w14:textId="77777777" w:rsidR="00061755" w:rsidRPr="005D6F1F" w:rsidRDefault="00000000" w:rsidP="00837347">
            <w:pPr>
              <w:spacing w:before="40" w:after="40"/>
            </w:pPr>
            <w:r>
              <w:t>Safety, protective and occupational footwear</w:t>
            </w:r>
          </w:p>
        </w:tc>
      </w:tr>
      <w:tr w:rsidR="009838DF" w14:paraId="6219EDBA" w14:textId="77777777" w:rsidTr="00837347">
        <w:trPr>
          <w:cantSplit/>
          <w:jc w:val="center"/>
        </w:trPr>
        <w:tc>
          <w:tcPr>
            <w:tcW w:w="2197" w:type="dxa"/>
            <w:vAlign w:val="center"/>
          </w:tcPr>
          <w:p w14:paraId="3FFE7A28" w14:textId="77777777" w:rsidR="00061755" w:rsidRPr="0012081C" w:rsidRDefault="00000000" w:rsidP="00837347">
            <w:pPr>
              <w:spacing w:before="40" w:after="40"/>
            </w:pPr>
            <w:r w:rsidRPr="0012081C">
              <w:t>AS</w:t>
            </w:r>
            <w:r>
              <w:t>/NZS </w:t>
            </w:r>
            <w:r w:rsidRPr="0012081C">
              <w:t xml:space="preserve">2276 </w:t>
            </w:r>
            <w:r>
              <w:t>(series)</w:t>
            </w:r>
          </w:p>
        </w:tc>
        <w:tc>
          <w:tcPr>
            <w:tcW w:w="7567" w:type="dxa"/>
            <w:vAlign w:val="center"/>
          </w:tcPr>
          <w:p w14:paraId="20A12BCC" w14:textId="77777777" w:rsidR="00061755" w:rsidRPr="005D6F1F" w:rsidRDefault="00000000" w:rsidP="00837347">
            <w:pPr>
              <w:spacing w:before="40" w:after="40"/>
            </w:pPr>
            <w:r w:rsidRPr="005D6F1F">
              <w:t>Cables for traffic signal installations</w:t>
            </w:r>
          </w:p>
        </w:tc>
      </w:tr>
      <w:tr w:rsidR="009838DF" w14:paraId="7D441B44" w14:textId="77777777" w:rsidTr="00837347">
        <w:trPr>
          <w:cantSplit/>
          <w:jc w:val="center"/>
        </w:trPr>
        <w:tc>
          <w:tcPr>
            <w:tcW w:w="2197" w:type="dxa"/>
            <w:vAlign w:val="center"/>
          </w:tcPr>
          <w:p w14:paraId="17C1D064" w14:textId="77777777" w:rsidR="00061755" w:rsidRPr="0012081C" w:rsidRDefault="00000000" w:rsidP="00837347">
            <w:pPr>
              <w:spacing w:before="40" w:after="40"/>
            </w:pPr>
            <w:r w:rsidRPr="0012081C">
              <w:t>AS</w:t>
            </w:r>
            <w:r>
              <w:t>/NZS </w:t>
            </w:r>
            <w:r w:rsidRPr="0012081C">
              <w:t>2276.1</w:t>
            </w:r>
          </w:p>
        </w:tc>
        <w:tc>
          <w:tcPr>
            <w:tcW w:w="7567" w:type="dxa"/>
            <w:vAlign w:val="center"/>
          </w:tcPr>
          <w:p w14:paraId="01643B50" w14:textId="77777777" w:rsidR="00061755" w:rsidRPr="005D6F1F" w:rsidRDefault="00000000">
            <w:pPr>
              <w:pStyle w:val="ListParagraph"/>
              <w:numPr>
                <w:ilvl w:val="0"/>
                <w:numId w:val="213"/>
              </w:numPr>
              <w:spacing w:before="40" w:after="40"/>
            </w:pPr>
            <w:r w:rsidRPr="008A6345">
              <w:t>Multicore power cables</w:t>
            </w:r>
          </w:p>
        </w:tc>
      </w:tr>
      <w:tr w:rsidR="009838DF" w14:paraId="3DA359B1" w14:textId="77777777" w:rsidTr="00837347">
        <w:trPr>
          <w:cantSplit/>
          <w:jc w:val="center"/>
        </w:trPr>
        <w:tc>
          <w:tcPr>
            <w:tcW w:w="2197" w:type="dxa"/>
            <w:vAlign w:val="center"/>
          </w:tcPr>
          <w:p w14:paraId="38D6EA2E" w14:textId="77777777" w:rsidR="00061755" w:rsidRPr="0012081C" w:rsidRDefault="00000000" w:rsidP="00837347">
            <w:pPr>
              <w:spacing w:before="40" w:after="40"/>
            </w:pPr>
            <w:r w:rsidRPr="0012081C">
              <w:t>AS</w:t>
            </w:r>
            <w:r>
              <w:t>/NZS </w:t>
            </w:r>
            <w:r w:rsidRPr="0012081C">
              <w:t>2276.2</w:t>
            </w:r>
          </w:p>
        </w:tc>
        <w:tc>
          <w:tcPr>
            <w:tcW w:w="7567" w:type="dxa"/>
            <w:vAlign w:val="center"/>
          </w:tcPr>
          <w:p w14:paraId="27E2AA13" w14:textId="77777777" w:rsidR="00061755" w:rsidRPr="005D6F1F" w:rsidRDefault="00000000">
            <w:pPr>
              <w:pStyle w:val="ListParagraph"/>
              <w:numPr>
                <w:ilvl w:val="0"/>
                <w:numId w:val="213"/>
              </w:numPr>
              <w:spacing w:before="40" w:after="40"/>
            </w:pPr>
            <w:r w:rsidRPr="008A6345">
              <w:t>Feeder cable for vehicle detectors</w:t>
            </w:r>
          </w:p>
        </w:tc>
      </w:tr>
      <w:tr w:rsidR="009838DF" w14:paraId="378FDA1D" w14:textId="77777777" w:rsidTr="00837347">
        <w:trPr>
          <w:cantSplit/>
          <w:jc w:val="center"/>
        </w:trPr>
        <w:tc>
          <w:tcPr>
            <w:tcW w:w="2197" w:type="dxa"/>
            <w:vAlign w:val="center"/>
          </w:tcPr>
          <w:p w14:paraId="3EB4BD62" w14:textId="77777777" w:rsidR="00061755" w:rsidRPr="0012081C" w:rsidRDefault="00000000" w:rsidP="00837347">
            <w:pPr>
              <w:spacing w:before="40" w:after="40"/>
            </w:pPr>
            <w:r w:rsidRPr="0012081C">
              <w:t>AS</w:t>
            </w:r>
            <w:r>
              <w:t>/NZS </w:t>
            </w:r>
            <w:r w:rsidRPr="0012081C">
              <w:t>2276.3</w:t>
            </w:r>
          </w:p>
        </w:tc>
        <w:tc>
          <w:tcPr>
            <w:tcW w:w="7567" w:type="dxa"/>
            <w:vAlign w:val="center"/>
          </w:tcPr>
          <w:p w14:paraId="36D22986" w14:textId="77777777" w:rsidR="00061755" w:rsidRPr="005D6F1F" w:rsidRDefault="00000000">
            <w:pPr>
              <w:pStyle w:val="ListParagraph"/>
              <w:numPr>
                <w:ilvl w:val="0"/>
                <w:numId w:val="213"/>
              </w:numPr>
              <w:spacing w:before="40" w:after="40"/>
            </w:pPr>
            <w:r>
              <w:t>L</w:t>
            </w:r>
            <w:r w:rsidRPr="008A6345">
              <w:t>oop cables for vehicle detectors</w:t>
            </w:r>
          </w:p>
        </w:tc>
      </w:tr>
      <w:tr w:rsidR="009838DF" w14:paraId="7E16D70A" w14:textId="77777777" w:rsidTr="00837347">
        <w:trPr>
          <w:cantSplit/>
          <w:jc w:val="center"/>
        </w:trPr>
        <w:tc>
          <w:tcPr>
            <w:tcW w:w="2197" w:type="dxa"/>
            <w:vAlign w:val="center"/>
          </w:tcPr>
          <w:p w14:paraId="24AF5B9C" w14:textId="77777777" w:rsidR="00061755" w:rsidRPr="005D6F1F" w:rsidRDefault="00000000" w:rsidP="00837347">
            <w:pPr>
              <w:spacing w:before="40" w:after="40"/>
            </w:pPr>
            <w:r>
              <w:t>AS/NZS 2299 (series)</w:t>
            </w:r>
          </w:p>
        </w:tc>
        <w:tc>
          <w:tcPr>
            <w:tcW w:w="7567" w:type="dxa"/>
            <w:vAlign w:val="center"/>
          </w:tcPr>
          <w:p w14:paraId="765A37AD" w14:textId="77777777" w:rsidR="00061755" w:rsidRPr="005D6F1F" w:rsidRDefault="00000000" w:rsidP="00837347">
            <w:pPr>
              <w:spacing w:before="40" w:after="40"/>
            </w:pPr>
            <w:r>
              <w:t>Occupational diving operations</w:t>
            </w:r>
          </w:p>
        </w:tc>
      </w:tr>
      <w:tr w:rsidR="009838DF" w14:paraId="23F8ADB3" w14:textId="77777777" w:rsidTr="00837347">
        <w:trPr>
          <w:cantSplit/>
          <w:jc w:val="center"/>
        </w:trPr>
        <w:tc>
          <w:tcPr>
            <w:tcW w:w="2197" w:type="dxa"/>
            <w:vAlign w:val="center"/>
          </w:tcPr>
          <w:p w14:paraId="4D4489C0" w14:textId="77777777" w:rsidR="00061755" w:rsidRDefault="00000000" w:rsidP="00837347">
            <w:pPr>
              <w:spacing w:before="40" w:after="40"/>
            </w:pPr>
            <w:r w:rsidRPr="00E76C41">
              <w:t>AS/NZS</w:t>
            </w:r>
            <w:r>
              <w:t> </w:t>
            </w:r>
            <w:r w:rsidRPr="00E76C41">
              <w:t>2299</w:t>
            </w:r>
            <w:r>
              <w:t>.1</w:t>
            </w:r>
          </w:p>
        </w:tc>
        <w:tc>
          <w:tcPr>
            <w:tcW w:w="7567" w:type="dxa"/>
            <w:vAlign w:val="center"/>
          </w:tcPr>
          <w:p w14:paraId="596572F9" w14:textId="77777777" w:rsidR="00061755" w:rsidRPr="00EA5ED8" w:rsidRDefault="00000000">
            <w:pPr>
              <w:pStyle w:val="ListParagraph"/>
              <w:numPr>
                <w:ilvl w:val="0"/>
                <w:numId w:val="213"/>
              </w:numPr>
              <w:spacing w:before="40" w:after="40"/>
            </w:pPr>
            <w:r w:rsidRPr="004C4380">
              <w:t>Standard operationa</w:t>
            </w:r>
            <w:r>
              <w:t>l practice</w:t>
            </w:r>
          </w:p>
        </w:tc>
      </w:tr>
      <w:tr w:rsidR="009838DF" w14:paraId="6695B5D2" w14:textId="77777777" w:rsidTr="00837347">
        <w:trPr>
          <w:cantSplit/>
          <w:jc w:val="center"/>
        </w:trPr>
        <w:tc>
          <w:tcPr>
            <w:tcW w:w="2197" w:type="dxa"/>
            <w:vAlign w:val="center"/>
          </w:tcPr>
          <w:p w14:paraId="162C6D71" w14:textId="77777777" w:rsidR="00061755" w:rsidRDefault="00000000" w:rsidP="00837347">
            <w:pPr>
              <w:spacing w:before="40" w:after="40"/>
            </w:pPr>
            <w:r w:rsidRPr="00E76C41">
              <w:t>AS/NZS</w:t>
            </w:r>
            <w:r>
              <w:t> </w:t>
            </w:r>
            <w:r w:rsidRPr="00E76C41">
              <w:t>2299</w:t>
            </w:r>
            <w:r>
              <w:t>.2</w:t>
            </w:r>
          </w:p>
        </w:tc>
        <w:tc>
          <w:tcPr>
            <w:tcW w:w="7567" w:type="dxa"/>
            <w:vAlign w:val="center"/>
          </w:tcPr>
          <w:p w14:paraId="416F517B" w14:textId="77777777" w:rsidR="00061755" w:rsidRPr="00EA5ED8" w:rsidRDefault="00000000">
            <w:pPr>
              <w:pStyle w:val="ListParagraph"/>
              <w:numPr>
                <w:ilvl w:val="0"/>
                <w:numId w:val="213"/>
              </w:numPr>
              <w:spacing w:before="40" w:after="40"/>
            </w:pPr>
            <w:r w:rsidRPr="004C4380">
              <w:t>Scientific diving</w:t>
            </w:r>
          </w:p>
        </w:tc>
      </w:tr>
      <w:tr w:rsidR="009838DF" w14:paraId="3F8DB807" w14:textId="77777777" w:rsidTr="00837347">
        <w:trPr>
          <w:cantSplit/>
          <w:jc w:val="center"/>
        </w:trPr>
        <w:tc>
          <w:tcPr>
            <w:tcW w:w="2197" w:type="dxa"/>
            <w:vAlign w:val="center"/>
          </w:tcPr>
          <w:p w14:paraId="186D26D6" w14:textId="77777777" w:rsidR="00061755" w:rsidRPr="000E530E" w:rsidRDefault="00000000" w:rsidP="00837347">
            <w:pPr>
              <w:spacing w:before="40" w:after="40"/>
            </w:pPr>
            <w:r w:rsidRPr="000E530E">
              <w:t>AS/NZS</w:t>
            </w:r>
            <w:r>
              <w:t> </w:t>
            </w:r>
            <w:r w:rsidRPr="000E530E">
              <w:t>2299.3</w:t>
            </w:r>
          </w:p>
        </w:tc>
        <w:tc>
          <w:tcPr>
            <w:tcW w:w="7567" w:type="dxa"/>
            <w:vAlign w:val="center"/>
          </w:tcPr>
          <w:p w14:paraId="2E77A8A6" w14:textId="77777777" w:rsidR="00061755" w:rsidRPr="000E530E" w:rsidRDefault="00000000">
            <w:pPr>
              <w:pStyle w:val="ListParagraph"/>
              <w:numPr>
                <w:ilvl w:val="0"/>
                <w:numId w:val="213"/>
              </w:numPr>
              <w:spacing w:before="40" w:after="40"/>
            </w:pPr>
            <w:r w:rsidRPr="000E530E">
              <w:t>Recreational industry diving and snorkelling operations</w:t>
            </w:r>
          </w:p>
        </w:tc>
      </w:tr>
      <w:tr w:rsidR="009838DF" w14:paraId="56DFA2F3" w14:textId="77777777" w:rsidTr="00837347">
        <w:trPr>
          <w:cantSplit/>
          <w:jc w:val="center"/>
        </w:trPr>
        <w:tc>
          <w:tcPr>
            <w:tcW w:w="2197" w:type="dxa"/>
            <w:vAlign w:val="center"/>
          </w:tcPr>
          <w:p w14:paraId="3AD9C893" w14:textId="77777777" w:rsidR="00061755" w:rsidRPr="000E530E" w:rsidRDefault="00000000" w:rsidP="00837347">
            <w:pPr>
              <w:spacing w:before="40" w:after="40"/>
            </w:pPr>
            <w:r w:rsidRPr="000E530E">
              <w:t>AS/NZS</w:t>
            </w:r>
            <w:r>
              <w:t> </w:t>
            </w:r>
            <w:r w:rsidRPr="000E530E">
              <w:t>2299.4</w:t>
            </w:r>
          </w:p>
        </w:tc>
        <w:tc>
          <w:tcPr>
            <w:tcW w:w="7567" w:type="dxa"/>
            <w:vAlign w:val="center"/>
          </w:tcPr>
          <w:p w14:paraId="4FF075AF" w14:textId="77777777" w:rsidR="00061755" w:rsidRPr="000E530E" w:rsidRDefault="00000000">
            <w:pPr>
              <w:pStyle w:val="ListParagraph"/>
              <w:numPr>
                <w:ilvl w:val="0"/>
                <w:numId w:val="213"/>
              </w:numPr>
              <w:spacing w:before="40" w:after="40"/>
            </w:pPr>
            <w:r w:rsidRPr="000E530E">
              <w:t>Film and photographic diving</w:t>
            </w:r>
          </w:p>
        </w:tc>
      </w:tr>
      <w:tr w:rsidR="009838DF" w14:paraId="7FB0B901" w14:textId="77777777" w:rsidTr="00837347">
        <w:trPr>
          <w:cantSplit/>
          <w:jc w:val="center"/>
        </w:trPr>
        <w:tc>
          <w:tcPr>
            <w:tcW w:w="2197" w:type="dxa"/>
            <w:vAlign w:val="center"/>
          </w:tcPr>
          <w:p w14:paraId="5C7B1F17" w14:textId="77777777" w:rsidR="00061755" w:rsidRDefault="00000000" w:rsidP="00837347">
            <w:pPr>
              <w:spacing w:before="40" w:after="40"/>
            </w:pPr>
            <w:r>
              <w:t>AS 2303</w:t>
            </w:r>
          </w:p>
        </w:tc>
        <w:tc>
          <w:tcPr>
            <w:tcW w:w="7567" w:type="dxa"/>
            <w:vAlign w:val="center"/>
          </w:tcPr>
          <w:p w14:paraId="7A6494E3" w14:textId="77777777" w:rsidR="00061755" w:rsidRDefault="00000000" w:rsidP="00837347">
            <w:pPr>
              <w:spacing w:before="40" w:after="40"/>
            </w:pPr>
            <w:r>
              <w:t>Tree stock for landscape use</w:t>
            </w:r>
          </w:p>
        </w:tc>
      </w:tr>
      <w:tr w:rsidR="009838DF" w14:paraId="0599F838" w14:textId="77777777" w:rsidTr="00837347">
        <w:trPr>
          <w:cantSplit/>
          <w:jc w:val="center"/>
        </w:trPr>
        <w:tc>
          <w:tcPr>
            <w:tcW w:w="2197" w:type="dxa"/>
            <w:vAlign w:val="center"/>
          </w:tcPr>
          <w:p w14:paraId="39B654F9" w14:textId="77777777" w:rsidR="00061755" w:rsidRPr="005D6F1F" w:rsidRDefault="00000000" w:rsidP="00837347">
            <w:pPr>
              <w:spacing w:before="40" w:after="40"/>
            </w:pPr>
            <w:r>
              <w:t>AS/NZS 2310</w:t>
            </w:r>
          </w:p>
        </w:tc>
        <w:tc>
          <w:tcPr>
            <w:tcW w:w="7567" w:type="dxa"/>
            <w:vAlign w:val="center"/>
          </w:tcPr>
          <w:p w14:paraId="22E6A6CE" w14:textId="77777777" w:rsidR="00061755" w:rsidRPr="005D6F1F" w:rsidRDefault="00000000" w:rsidP="00837347">
            <w:pPr>
              <w:spacing w:before="40" w:after="40"/>
            </w:pPr>
            <w:r>
              <w:t>Glossary of paint and painting terms</w:t>
            </w:r>
          </w:p>
        </w:tc>
      </w:tr>
      <w:tr w:rsidR="009838DF" w14:paraId="67750DD8" w14:textId="77777777" w:rsidTr="00837347">
        <w:trPr>
          <w:cantSplit/>
          <w:jc w:val="center"/>
        </w:trPr>
        <w:tc>
          <w:tcPr>
            <w:tcW w:w="2197" w:type="dxa"/>
            <w:vAlign w:val="center"/>
          </w:tcPr>
          <w:p w14:paraId="7ED4257A" w14:textId="77777777" w:rsidR="00061755" w:rsidRPr="005D6F1F" w:rsidRDefault="00000000" w:rsidP="00837347">
            <w:pPr>
              <w:spacing w:before="40" w:after="40"/>
            </w:pPr>
            <w:r w:rsidRPr="005D6F1F">
              <w:t>AS/NZS</w:t>
            </w:r>
            <w:r>
              <w:t> </w:t>
            </w:r>
            <w:r w:rsidRPr="005D6F1F">
              <w:t>2311</w:t>
            </w:r>
          </w:p>
        </w:tc>
        <w:tc>
          <w:tcPr>
            <w:tcW w:w="7567" w:type="dxa"/>
            <w:vAlign w:val="center"/>
          </w:tcPr>
          <w:p w14:paraId="2BAEAECF" w14:textId="77777777" w:rsidR="00061755" w:rsidRPr="005D6F1F" w:rsidRDefault="00000000" w:rsidP="00837347">
            <w:pPr>
              <w:spacing w:before="40" w:after="40"/>
            </w:pPr>
            <w:r w:rsidRPr="005D6F1F">
              <w:t>Guide to the painting of buildings</w:t>
            </w:r>
          </w:p>
        </w:tc>
      </w:tr>
      <w:tr w:rsidR="009838DF" w14:paraId="66866154" w14:textId="77777777" w:rsidTr="00837347">
        <w:trPr>
          <w:cantSplit/>
          <w:jc w:val="center"/>
        </w:trPr>
        <w:tc>
          <w:tcPr>
            <w:tcW w:w="2197" w:type="dxa"/>
            <w:vAlign w:val="center"/>
          </w:tcPr>
          <w:p w14:paraId="10A0FEB9" w14:textId="77777777" w:rsidR="00061755" w:rsidRPr="000E530E" w:rsidRDefault="00000000" w:rsidP="00837347">
            <w:pPr>
              <w:spacing w:before="40" w:after="40"/>
            </w:pPr>
            <w:r>
              <w:t>AS </w:t>
            </w:r>
            <w:r w:rsidRPr="000E530E">
              <w:t xml:space="preserve">2312 </w:t>
            </w:r>
            <w:r>
              <w:t>(series)</w:t>
            </w:r>
          </w:p>
        </w:tc>
        <w:tc>
          <w:tcPr>
            <w:tcW w:w="7567" w:type="dxa"/>
            <w:vAlign w:val="center"/>
          </w:tcPr>
          <w:p w14:paraId="0B58BE3A" w14:textId="77777777" w:rsidR="00061755" w:rsidRPr="000E530E" w:rsidRDefault="00000000" w:rsidP="00837347">
            <w:pPr>
              <w:spacing w:before="40" w:after="40"/>
            </w:pPr>
            <w:r w:rsidRPr="000E530E">
              <w:t xml:space="preserve">Guide to the protection of structural steel against atmospheric corrosion </w:t>
            </w:r>
            <w:proofErr w:type="gramStart"/>
            <w:r w:rsidRPr="000E530E">
              <w:t>by the use of</w:t>
            </w:r>
            <w:proofErr w:type="gramEnd"/>
            <w:r w:rsidRPr="000E530E">
              <w:t xml:space="preserve"> protective coatings</w:t>
            </w:r>
          </w:p>
        </w:tc>
      </w:tr>
      <w:tr w:rsidR="009838DF" w14:paraId="25C42765" w14:textId="77777777" w:rsidTr="00837347">
        <w:trPr>
          <w:cantSplit/>
          <w:jc w:val="center"/>
        </w:trPr>
        <w:tc>
          <w:tcPr>
            <w:tcW w:w="2197" w:type="dxa"/>
            <w:vAlign w:val="center"/>
          </w:tcPr>
          <w:p w14:paraId="4C50BE70" w14:textId="77777777" w:rsidR="00061755" w:rsidRPr="000E530E" w:rsidRDefault="00000000" w:rsidP="00837347">
            <w:pPr>
              <w:spacing w:before="40" w:after="40"/>
            </w:pPr>
            <w:r>
              <w:t>AS </w:t>
            </w:r>
            <w:r w:rsidRPr="000E530E">
              <w:t>2312.1</w:t>
            </w:r>
          </w:p>
        </w:tc>
        <w:tc>
          <w:tcPr>
            <w:tcW w:w="7567" w:type="dxa"/>
            <w:vAlign w:val="center"/>
          </w:tcPr>
          <w:p w14:paraId="50A6B03E" w14:textId="77777777" w:rsidR="00061755" w:rsidRPr="000E530E" w:rsidRDefault="00000000">
            <w:pPr>
              <w:pStyle w:val="ListParagraph"/>
              <w:numPr>
                <w:ilvl w:val="0"/>
                <w:numId w:val="213"/>
              </w:numPr>
              <w:spacing w:before="40" w:after="40"/>
            </w:pPr>
            <w:r w:rsidRPr="000E530E">
              <w:t>Paint coatings</w:t>
            </w:r>
          </w:p>
        </w:tc>
      </w:tr>
      <w:tr w:rsidR="009838DF" w14:paraId="2D48DCFF" w14:textId="77777777" w:rsidTr="00837347">
        <w:trPr>
          <w:cantSplit/>
          <w:jc w:val="center"/>
        </w:trPr>
        <w:tc>
          <w:tcPr>
            <w:tcW w:w="2197" w:type="dxa"/>
            <w:vAlign w:val="center"/>
          </w:tcPr>
          <w:p w14:paraId="7128249B" w14:textId="77777777" w:rsidR="00061755" w:rsidRPr="005D6F1F" w:rsidRDefault="00000000" w:rsidP="00837347">
            <w:pPr>
              <w:spacing w:before="40" w:after="40"/>
            </w:pPr>
            <w:r>
              <w:t>AS/NZS 2312.2</w:t>
            </w:r>
          </w:p>
        </w:tc>
        <w:tc>
          <w:tcPr>
            <w:tcW w:w="7567" w:type="dxa"/>
            <w:vAlign w:val="center"/>
          </w:tcPr>
          <w:p w14:paraId="2C114320" w14:textId="77777777" w:rsidR="00061755" w:rsidRPr="005D6F1F" w:rsidRDefault="00000000">
            <w:pPr>
              <w:pStyle w:val="ListParagraph"/>
              <w:numPr>
                <w:ilvl w:val="0"/>
                <w:numId w:val="213"/>
              </w:numPr>
              <w:spacing w:before="40" w:after="40"/>
            </w:pPr>
            <w:r>
              <w:t>Hot dip galvanizing</w:t>
            </w:r>
          </w:p>
        </w:tc>
      </w:tr>
      <w:tr w:rsidR="009838DF" w14:paraId="7EB88CC2" w14:textId="77777777" w:rsidTr="00837347">
        <w:trPr>
          <w:cantSplit/>
          <w:jc w:val="center"/>
        </w:trPr>
        <w:tc>
          <w:tcPr>
            <w:tcW w:w="2197" w:type="dxa"/>
            <w:vAlign w:val="center"/>
          </w:tcPr>
          <w:p w14:paraId="5F52E938" w14:textId="77777777" w:rsidR="00061755" w:rsidRPr="005D6F1F" w:rsidRDefault="00000000" w:rsidP="00837347">
            <w:pPr>
              <w:spacing w:before="40" w:after="40"/>
            </w:pPr>
            <w:r>
              <w:t>AS </w:t>
            </w:r>
            <w:r w:rsidRPr="005D6F1F">
              <w:t>2339</w:t>
            </w:r>
          </w:p>
        </w:tc>
        <w:tc>
          <w:tcPr>
            <w:tcW w:w="7567" w:type="dxa"/>
            <w:vAlign w:val="center"/>
          </w:tcPr>
          <w:p w14:paraId="0AC9E73C" w14:textId="77777777" w:rsidR="00061755" w:rsidRPr="005D6F1F" w:rsidRDefault="00000000" w:rsidP="00837347">
            <w:pPr>
              <w:spacing w:before="40" w:after="40"/>
            </w:pPr>
            <w:r w:rsidRPr="005D6F1F">
              <w:t>Traffic signal posts</w:t>
            </w:r>
            <w:r>
              <w:t>, mast arms</w:t>
            </w:r>
            <w:r w:rsidRPr="005D6F1F">
              <w:t xml:space="preserve"> and attachments</w:t>
            </w:r>
            <w:r>
              <w:t xml:space="preserve"> (Replaces AS 2979)</w:t>
            </w:r>
          </w:p>
        </w:tc>
      </w:tr>
      <w:tr w:rsidR="009838DF" w14:paraId="74DEFEDD" w14:textId="77777777" w:rsidTr="00837347">
        <w:trPr>
          <w:cantSplit/>
          <w:jc w:val="center"/>
        </w:trPr>
        <w:tc>
          <w:tcPr>
            <w:tcW w:w="2197" w:type="dxa"/>
            <w:vAlign w:val="center"/>
          </w:tcPr>
          <w:p w14:paraId="08FCF5E0" w14:textId="77777777" w:rsidR="00061755" w:rsidRPr="005D6F1F" w:rsidRDefault="00000000" w:rsidP="00837347">
            <w:pPr>
              <w:spacing w:before="40" w:after="40"/>
            </w:pPr>
            <w:r>
              <w:t>AS </w:t>
            </w:r>
            <w:r w:rsidRPr="005D6F1F">
              <w:t>2341</w:t>
            </w:r>
            <w:r>
              <w:t xml:space="preserve"> (series)</w:t>
            </w:r>
          </w:p>
        </w:tc>
        <w:tc>
          <w:tcPr>
            <w:tcW w:w="7567" w:type="dxa"/>
            <w:vAlign w:val="center"/>
          </w:tcPr>
          <w:p w14:paraId="6B714E8A" w14:textId="77777777" w:rsidR="00061755" w:rsidRPr="005D6F1F" w:rsidRDefault="00000000" w:rsidP="00837347">
            <w:pPr>
              <w:spacing w:before="40" w:after="40"/>
            </w:pPr>
            <w:r w:rsidRPr="005D6F1F">
              <w:t>Methods of testing bitumen and related roadmaking products</w:t>
            </w:r>
            <w:r>
              <w:t xml:space="preserve"> </w:t>
            </w:r>
          </w:p>
        </w:tc>
      </w:tr>
      <w:tr w:rsidR="009838DF" w14:paraId="609A5621" w14:textId="77777777" w:rsidTr="00837347">
        <w:trPr>
          <w:cantSplit/>
          <w:jc w:val="center"/>
        </w:trPr>
        <w:tc>
          <w:tcPr>
            <w:tcW w:w="2197" w:type="dxa"/>
            <w:vAlign w:val="center"/>
          </w:tcPr>
          <w:p w14:paraId="29E45282" w14:textId="77777777" w:rsidR="00061755" w:rsidRPr="005D6F1F" w:rsidRDefault="00000000" w:rsidP="00837347">
            <w:pPr>
              <w:spacing w:before="40" w:after="40"/>
            </w:pPr>
            <w:r w:rsidRPr="004F4400">
              <w:lastRenderedPageBreak/>
              <w:t>AS</w:t>
            </w:r>
            <w:r>
              <w:t>/NZS </w:t>
            </w:r>
            <w:r w:rsidRPr="004F4400">
              <w:t>2341.2</w:t>
            </w:r>
          </w:p>
        </w:tc>
        <w:tc>
          <w:tcPr>
            <w:tcW w:w="7567" w:type="dxa"/>
            <w:vAlign w:val="center"/>
          </w:tcPr>
          <w:p w14:paraId="373E0032" w14:textId="77777777" w:rsidR="00061755" w:rsidRPr="005D6F1F" w:rsidRDefault="00000000">
            <w:pPr>
              <w:pStyle w:val="ListParagraph"/>
              <w:numPr>
                <w:ilvl w:val="0"/>
                <w:numId w:val="213"/>
              </w:numPr>
              <w:spacing w:before="40" w:after="40"/>
            </w:pPr>
            <w:r w:rsidRPr="004C4380">
              <w:t>Determination of dynamic viscosity by vacuum capillary viscometer</w:t>
            </w:r>
          </w:p>
        </w:tc>
      </w:tr>
      <w:tr w:rsidR="009838DF" w14:paraId="1050E68E" w14:textId="77777777" w:rsidTr="00837347">
        <w:trPr>
          <w:cantSplit/>
          <w:jc w:val="center"/>
        </w:trPr>
        <w:tc>
          <w:tcPr>
            <w:tcW w:w="2197" w:type="dxa"/>
            <w:vAlign w:val="center"/>
          </w:tcPr>
          <w:p w14:paraId="1BE71345" w14:textId="77777777" w:rsidR="00061755" w:rsidRPr="005D6F1F" w:rsidRDefault="00000000" w:rsidP="00837347">
            <w:pPr>
              <w:spacing w:before="40" w:after="40"/>
            </w:pPr>
            <w:r>
              <w:t>AS 2341.3</w:t>
            </w:r>
          </w:p>
        </w:tc>
        <w:tc>
          <w:tcPr>
            <w:tcW w:w="7567" w:type="dxa"/>
            <w:vAlign w:val="center"/>
          </w:tcPr>
          <w:p w14:paraId="0ADB0B65" w14:textId="77777777" w:rsidR="00061755" w:rsidRPr="005D6F1F" w:rsidRDefault="00000000">
            <w:pPr>
              <w:pStyle w:val="ListParagraph"/>
              <w:numPr>
                <w:ilvl w:val="0"/>
                <w:numId w:val="213"/>
              </w:numPr>
              <w:spacing w:before="40" w:after="40"/>
            </w:pPr>
            <w:r w:rsidRPr="004C4380">
              <w:t>Determination of kinematic viscosity by flow through a capillary tube</w:t>
            </w:r>
          </w:p>
        </w:tc>
      </w:tr>
      <w:tr w:rsidR="009838DF" w14:paraId="01E4AC7C" w14:textId="77777777" w:rsidTr="00837347">
        <w:trPr>
          <w:cantSplit/>
          <w:jc w:val="center"/>
        </w:trPr>
        <w:tc>
          <w:tcPr>
            <w:tcW w:w="2197" w:type="dxa"/>
            <w:vAlign w:val="center"/>
          </w:tcPr>
          <w:p w14:paraId="0AA9864B" w14:textId="77777777" w:rsidR="00061755" w:rsidRPr="005D6F1F" w:rsidRDefault="00000000" w:rsidP="00837347">
            <w:pPr>
              <w:spacing w:before="40" w:after="40"/>
            </w:pPr>
            <w:r w:rsidRPr="004F4400">
              <w:t>AS</w:t>
            </w:r>
            <w:r>
              <w:t>/NZS </w:t>
            </w:r>
            <w:r w:rsidRPr="004F4400">
              <w:t>2341.4</w:t>
            </w:r>
          </w:p>
        </w:tc>
        <w:tc>
          <w:tcPr>
            <w:tcW w:w="7567" w:type="dxa"/>
            <w:vAlign w:val="center"/>
          </w:tcPr>
          <w:p w14:paraId="2491A145" w14:textId="77777777" w:rsidR="00061755" w:rsidRPr="005D6F1F" w:rsidRDefault="00000000">
            <w:pPr>
              <w:pStyle w:val="ListParagraph"/>
              <w:numPr>
                <w:ilvl w:val="0"/>
                <w:numId w:val="213"/>
              </w:numPr>
              <w:spacing w:before="40" w:after="40"/>
            </w:pPr>
            <w:r w:rsidRPr="004C4380">
              <w:t>Determination of dynamic viscosity by rotational viscometer</w:t>
            </w:r>
          </w:p>
        </w:tc>
      </w:tr>
      <w:tr w:rsidR="009838DF" w14:paraId="7F100447" w14:textId="77777777" w:rsidTr="00837347">
        <w:trPr>
          <w:cantSplit/>
          <w:jc w:val="center"/>
        </w:trPr>
        <w:tc>
          <w:tcPr>
            <w:tcW w:w="2197" w:type="dxa"/>
            <w:vAlign w:val="center"/>
          </w:tcPr>
          <w:p w14:paraId="3CB9D169" w14:textId="77777777" w:rsidR="00061755" w:rsidRPr="004F4400" w:rsidRDefault="00000000" w:rsidP="00837347">
            <w:pPr>
              <w:spacing w:before="40" w:after="40"/>
            </w:pPr>
            <w:r>
              <w:t>AS 2341.6</w:t>
            </w:r>
          </w:p>
        </w:tc>
        <w:tc>
          <w:tcPr>
            <w:tcW w:w="7567" w:type="dxa"/>
            <w:vAlign w:val="center"/>
          </w:tcPr>
          <w:p w14:paraId="3FA3841C" w14:textId="77777777" w:rsidR="00061755" w:rsidRDefault="00000000">
            <w:pPr>
              <w:pStyle w:val="ListParagraph"/>
              <w:numPr>
                <w:ilvl w:val="0"/>
                <w:numId w:val="213"/>
              </w:numPr>
              <w:spacing w:before="40" w:after="40"/>
            </w:pPr>
            <w:r>
              <w:t>Determination of density using a hydrometer (Withdrawn, Available)</w:t>
            </w:r>
          </w:p>
        </w:tc>
      </w:tr>
      <w:tr w:rsidR="009838DF" w14:paraId="33F94F17" w14:textId="77777777" w:rsidTr="00837347">
        <w:trPr>
          <w:cantSplit/>
          <w:jc w:val="center"/>
        </w:trPr>
        <w:tc>
          <w:tcPr>
            <w:tcW w:w="2197" w:type="dxa"/>
            <w:vAlign w:val="center"/>
          </w:tcPr>
          <w:p w14:paraId="24811D64" w14:textId="77777777" w:rsidR="00061755" w:rsidRPr="004F4400" w:rsidRDefault="00000000" w:rsidP="00837347">
            <w:pPr>
              <w:spacing w:before="40" w:after="40"/>
            </w:pPr>
            <w:r>
              <w:t>AS 2341.9</w:t>
            </w:r>
          </w:p>
        </w:tc>
        <w:tc>
          <w:tcPr>
            <w:tcW w:w="7567" w:type="dxa"/>
            <w:vAlign w:val="center"/>
          </w:tcPr>
          <w:p w14:paraId="08515A13" w14:textId="77777777" w:rsidR="00061755" w:rsidRDefault="00000000">
            <w:pPr>
              <w:pStyle w:val="ListParagraph"/>
              <w:numPr>
                <w:ilvl w:val="0"/>
                <w:numId w:val="213"/>
              </w:numPr>
              <w:spacing w:before="40" w:after="40"/>
            </w:pPr>
            <w:r>
              <w:t>Determination of water content (Dean and Stark)</w:t>
            </w:r>
          </w:p>
        </w:tc>
      </w:tr>
      <w:tr w:rsidR="009838DF" w14:paraId="683418B6" w14:textId="77777777" w:rsidTr="00837347">
        <w:trPr>
          <w:cantSplit/>
          <w:jc w:val="center"/>
        </w:trPr>
        <w:tc>
          <w:tcPr>
            <w:tcW w:w="2197" w:type="dxa"/>
            <w:vAlign w:val="center"/>
          </w:tcPr>
          <w:p w14:paraId="7E5BE411" w14:textId="77777777" w:rsidR="00061755" w:rsidRPr="005D6F1F" w:rsidRDefault="00000000" w:rsidP="00837347">
            <w:pPr>
              <w:spacing w:before="40" w:after="40"/>
            </w:pPr>
            <w:r>
              <w:t>AS </w:t>
            </w:r>
            <w:r w:rsidRPr="004F4400">
              <w:t>2341.12</w:t>
            </w:r>
          </w:p>
        </w:tc>
        <w:tc>
          <w:tcPr>
            <w:tcW w:w="7567" w:type="dxa"/>
            <w:vAlign w:val="center"/>
          </w:tcPr>
          <w:p w14:paraId="264961A7" w14:textId="77777777" w:rsidR="00061755" w:rsidRPr="005D6F1F" w:rsidRDefault="00000000">
            <w:pPr>
              <w:pStyle w:val="ListParagraph"/>
              <w:numPr>
                <w:ilvl w:val="0"/>
                <w:numId w:val="213"/>
              </w:numPr>
              <w:spacing w:before="40" w:after="40"/>
            </w:pPr>
            <w:r>
              <w:t>Determination of penetration (available obsolescent - approximately equivalent to ASTM D5)</w:t>
            </w:r>
          </w:p>
        </w:tc>
      </w:tr>
      <w:tr w:rsidR="009838DF" w14:paraId="2D51522A" w14:textId="77777777" w:rsidTr="00837347">
        <w:trPr>
          <w:cantSplit/>
          <w:jc w:val="center"/>
        </w:trPr>
        <w:tc>
          <w:tcPr>
            <w:tcW w:w="2197" w:type="dxa"/>
            <w:vAlign w:val="center"/>
          </w:tcPr>
          <w:p w14:paraId="31A4DE2D" w14:textId="77777777" w:rsidR="00061755" w:rsidRPr="005D6F1F" w:rsidRDefault="00000000" w:rsidP="00837347">
            <w:pPr>
              <w:spacing w:before="40" w:after="40"/>
            </w:pPr>
            <w:r w:rsidRPr="004F4400">
              <w:t>AS</w:t>
            </w:r>
            <w:r>
              <w:t>/NZS</w:t>
            </w:r>
            <w:r w:rsidRPr="004F4400">
              <w:t> 2341.13</w:t>
            </w:r>
          </w:p>
        </w:tc>
        <w:tc>
          <w:tcPr>
            <w:tcW w:w="7567" w:type="dxa"/>
            <w:vAlign w:val="center"/>
          </w:tcPr>
          <w:p w14:paraId="1CEC38F2" w14:textId="77777777" w:rsidR="00061755" w:rsidRPr="005D6F1F" w:rsidRDefault="00000000">
            <w:pPr>
              <w:pStyle w:val="ListParagraph"/>
              <w:numPr>
                <w:ilvl w:val="0"/>
                <w:numId w:val="213"/>
              </w:numPr>
              <w:spacing w:before="40" w:after="40"/>
            </w:pPr>
            <w:r>
              <w:t>Long-term exposure to heat and air</w:t>
            </w:r>
          </w:p>
        </w:tc>
      </w:tr>
      <w:tr w:rsidR="009838DF" w14:paraId="583D800E" w14:textId="77777777" w:rsidTr="00837347">
        <w:trPr>
          <w:cantSplit/>
          <w:jc w:val="center"/>
        </w:trPr>
        <w:tc>
          <w:tcPr>
            <w:tcW w:w="2197" w:type="dxa"/>
            <w:vAlign w:val="center"/>
          </w:tcPr>
          <w:p w14:paraId="23C9DC38" w14:textId="77777777" w:rsidR="00061755" w:rsidRPr="004F4400" w:rsidRDefault="00000000" w:rsidP="00837347">
            <w:pPr>
              <w:spacing w:before="40" w:after="40"/>
            </w:pPr>
            <w:r>
              <w:t>AS/NZS 2341.18</w:t>
            </w:r>
          </w:p>
        </w:tc>
        <w:tc>
          <w:tcPr>
            <w:tcW w:w="7567" w:type="dxa"/>
            <w:vAlign w:val="center"/>
          </w:tcPr>
          <w:p w14:paraId="12120459" w14:textId="77777777" w:rsidR="00061755" w:rsidRDefault="00000000">
            <w:pPr>
              <w:pStyle w:val="ListParagraph"/>
              <w:numPr>
                <w:ilvl w:val="0"/>
                <w:numId w:val="213"/>
              </w:numPr>
              <w:spacing w:before="40" w:after="40"/>
            </w:pPr>
            <w:r>
              <w:t>Determination of softening point (ring and ball method)</w:t>
            </w:r>
          </w:p>
        </w:tc>
      </w:tr>
      <w:tr w:rsidR="009838DF" w14:paraId="6238CEB9" w14:textId="77777777" w:rsidTr="00837347">
        <w:trPr>
          <w:cantSplit/>
          <w:jc w:val="center"/>
        </w:trPr>
        <w:tc>
          <w:tcPr>
            <w:tcW w:w="2197" w:type="dxa"/>
            <w:vAlign w:val="center"/>
          </w:tcPr>
          <w:p w14:paraId="4A667BFE" w14:textId="77777777" w:rsidR="00061755" w:rsidRDefault="00000000" w:rsidP="00837347">
            <w:pPr>
              <w:spacing w:before="40" w:after="40"/>
            </w:pPr>
            <w:r>
              <w:rPr>
                <w:lang w:val="en-US"/>
              </w:rPr>
              <w:t>AS/NZS </w:t>
            </w:r>
            <w:r w:rsidRPr="00A62E6A">
              <w:rPr>
                <w:lang w:val="en-US"/>
              </w:rPr>
              <w:t>2341.23</w:t>
            </w:r>
          </w:p>
        </w:tc>
        <w:tc>
          <w:tcPr>
            <w:tcW w:w="7567" w:type="dxa"/>
            <w:vAlign w:val="center"/>
          </w:tcPr>
          <w:p w14:paraId="58AF901F" w14:textId="77777777" w:rsidR="00061755" w:rsidRDefault="00000000">
            <w:pPr>
              <w:pStyle w:val="ListParagraph"/>
              <w:numPr>
                <w:ilvl w:val="0"/>
                <w:numId w:val="213"/>
              </w:numPr>
              <w:spacing w:before="40" w:after="40"/>
            </w:pPr>
            <w:r w:rsidRPr="00A62E6A">
              <w:rPr>
                <w:lang w:val="en-US"/>
              </w:rPr>
              <w:t>Methods of testing bitumen and related roadmaking products: determination of residue from evaporation.</w:t>
            </w:r>
          </w:p>
        </w:tc>
      </w:tr>
      <w:tr w:rsidR="009838DF" w14:paraId="7D060617" w14:textId="77777777" w:rsidTr="00837347">
        <w:trPr>
          <w:cantSplit/>
          <w:jc w:val="center"/>
        </w:trPr>
        <w:tc>
          <w:tcPr>
            <w:tcW w:w="2197" w:type="dxa"/>
            <w:vAlign w:val="center"/>
          </w:tcPr>
          <w:p w14:paraId="385F8AC4" w14:textId="77777777" w:rsidR="00061755" w:rsidRPr="005D6F1F" w:rsidRDefault="00000000" w:rsidP="00837347">
            <w:pPr>
              <w:spacing w:before="40" w:after="40"/>
            </w:pPr>
            <w:r>
              <w:t>AS/NZS </w:t>
            </w:r>
            <w:r w:rsidRPr="005D6F1F">
              <w:t>2350</w:t>
            </w:r>
            <w:r>
              <w:t>.0</w:t>
            </w:r>
          </w:p>
        </w:tc>
        <w:tc>
          <w:tcPr>
            <w:tcW w:w="7567" w:type="dxa"/>
            <w:vAlign w:val="center"/>
          </w:tcPr>
          <w:p w14:paraId="445B48D6" w14:textId="77777777" w:rsidR="00061755" w:rsidRPr="005D6F1F" w:rsidRDefault="00000000" w:rsidP="00837347">
            <w:pPr>
              <w:spacing w:before="40" w:after="40"/>
            </w:pPr>
            <w:r w:rsidRPr="005D6F1F">
              <w:t>Methods of testing portland and blended cements</w:t>
            </w:r>
            <w:r>
              <w:t xml:space="preserve"> - General introduction and list of methods</w:t>
            </w:r>
          </w:p>
        </w:tc>
      </w:tr>
      <w:tr w:rsidR="009838DF" w14:paraId="54C460D4" w14:textId="77777777" w:rsidTr="00837347">
        <w:trPr>
          <w:cantSplit/>
          <w:jc w:val="center"/>
        </w:trPr>
        <w:tc>
          <w:tcPr>
            <w:tcW w:w="2197" w:type="dxa"/>
            <w:vAlign w:val="center"/>
          </w:tcPr>
          <w:p w14:paraId="6B24A414" w14:textId="77777777" w:rsidR="00061755" w:rsidRPr="005D6F1F" w:rsidRDefault="00000000" w:rsidP="00837347">
            <w:pPr>
              <w:spacing w:before="40" w:after="40"/>
            </w:pPr>
            <w:r>
              <w:t>AS/NZS </w:t>
            </w:r>
            <w:r w:rsidRPr="005D6F1F">
              <w:t>2350.1</w:t>
            </w:r>
          </w:p>
        </w:tc>
        <w:tc>
          <w:tcPr>
            <w:tcW w:w="7567" w:type="dxa"/>
            <w:vAlign w:val="center"/>
          </w:tcPr>
          <w:p w14:paraId="77B779B1" w14:textId="77777777" w:rsidR="00061755" w:rsidRPr="005D6F1F" w:rsidRDefault="00000000" w:rsidP="00837347">
            <w:pPr>
              <w:spacing w:before="40" w:after="40"/>
            </w:pPr>
            <w:r w:rsidRPr="005D6F1F">
              <w:t>Methods of testing portla</w:t>
            </w:r>
            <w:r>
              <w:t>nd,</w:t>
            </w:r>
            <w:r w:rsidRPr="005D6F1F">
              <w:t xml:space="preserve"> blended</w:t>
            </w:r>
            <w:r>
              <w:t xml:space="preserve"> and masonry</w:t>
            </w:r>
            <w:r w:rsidRPr="005D6F1F">
              <w:t xml:space="preserve"> cements – Sampling</w:t>
            </w:r>
          </w:p>
        </w:tc>
      </w:tr>
      <w:tr w:rsidR="009838DF" w14:paraId="2DFA4ED4" w14:textId="77777777" w:rsidTr="00837347">
        <w:trPr>
          <w:cantSplit/>
          <w:jc w:val="center"/>
        </w:trPr>
        <w:tc>
          <w:tcPr>
            <w:tcW w:w="2197" w:type="dxa"/>
            <w:vAlign w:val="center"/>
          </w:tcPr>
          <w:p w14:paraId="0CC383A7" w14:textId="77777777" w:rsidR="00061755" w:rsidRPr="005D6F1F" w:rsidRDefault="00000000" w:rsidP="00837347">
            <w:pPr>
              <w:spacing w:before="40" w:after="40"/>
            </w:pPr>
            <w:r>
              <w:t>AS </w:t>
            </w:r>
            <w:r w:rsidRPr="005D6F1F">
              <w:t>2353</w:t>
            </w:r>
          </w:p>
        </w:tc>
        <w:tc>
          <w:tcPr>
            <w:tcW w:w="7567" w:type="dxa"/>
            <w:vAlign w:val="center"/>
          </w:tcPr>
          <w:p w14:paraId="439E60F4" w14:textId="77777777" w:rsidR="00061755" w:rsidRPr="005D6F1F" w:rsidRDefault="00000000" w:rsidP="00837347">
            <w:pPr>
              <w:spacing w:before="40" w:after="40"/>
            </w:pPr>
            <w:r w:rsidRPr="005D6F1F">
              <w:t>Pedestrian push button assemblies</w:t>
            </w:r>
          </w:p>
        </w:tc>
      </w:tr>
      <w:tr w:rsidR="009838DF" w14:paraId="2CEBF3D7" w14:textId="77777777" w:rsidTr="00837347">
        <w:trPr>
          <w:cantSplit/>
          <w:jc w:val="center"/>
        </w:trPr>
        <w:tc>
          <w:tcPr>
            <w:tcW w:w="2197" w:type="dxa"/>
            <w:vAlign w:val="center"/>
          </w:tcPr>
          <w:p w14:paraId="76AEDADA" w14:textId="77777777" w:rsidR="00061755" w:rsidRPr="005D6F1F" w:rsidRDefault="00000000" w:rsidP="00837347">
            <w:pPr>
              <w:spacing w:before="40" w:after="40"/>
            </w:pPr>
            <w:r>
              <w:t>AS </w:t>
            </w:r>
            <w:r w:rsidRPr="005D6F1F">
              <w:t>2423</w:t>
            </w:r>
          </w:p>
        </w:tc>
        <w:tc>
          <w:tcPr>
            <w:tcW w:w="7567" w:type="dxa"/>
            <w:vAlign w:val="center"/>
          </w:tcPr>
          <w:p w14:paraId="2D0ED41C" w14:textId="77777777" w:rsidR="00061755" w:rsidRPr="005D6F1F" w:rsidRDefault="00000000" w:rsidP="00837347">
            <w:pPr>
              <w:spacing w:before="40" w:after="40"/>
            </w:pPr>
            <w:r>
              <w:t xml:space="preserve">Coated steel wire fencing products for terrestrial, aquatic and general use </w:t>
            </w:r>
          </w:p>
        </w:tc>
      </w:tr>
      <w:tr w:rsidR="009838DF" w14:paraId="21AF177F" w14:textId="77777777" w:rsidTr="00837347">
        <w:trPr>
          <w:cantSplit/>
          <w:jc w:val="center"/>
        </w:trPr>
        <w:tc>
          <w:tcPr>
            <w:tcW w:w="2197" w:type="dxa"/>
            <w:vAlign w:val="center"/>
          </w:tcPr>
          <w:p w14:paraId="72F64563" w14:textId="77777777" w:rsidR="00061755" w:rsidRPr="005D6F1F" w:rsidRDefault="00000000" w:rsidP="00837347">
            <w:pPr>
              <w:spacing w:before="40" w:after="40"/>
            </w:pPr>
            <w:r w:rsidRPr="005D6F1F">
              <w:t>AS/NZS</w:t>
            </w:r>
            <w:r>
              <w:t> </w:t>
            </w:r>
            <w:r w:rsidRPr="005D6F1F">
              <w:t>2433</w:t>
            </w:r>
          </w:p>
        </w:tc>
        <w:tc>
          <w:tcPr>
            <w:tcW w:w="7567" w:type="dxa"/>
            <w:vAlign w:val="center"/>
          </w:tcPr>
          <w:p w14:paraId="6CD0CF56" w14:textId="77777777" w:rsidR="00061755" w:rsidRPr="005D6F1F" w:rsidRDefault="00000000" w:rsidP="00837347">
            <w:pPr>
              <w:spacing w:before="40" w:after="40"/>
            </w:pPr>
            <w:r w:rsidRPr="005D6F1F">
              <w:t>Plastics - Method for exposure to ultraviolet lamps</w:t>
            </w:r>
          </w:p>
        </w:tc>
      </w:tr>
      <w:tr w:rsidR="009838DF" w14:paraId="3C8A888E" w14:textId="77777777" w:rsidTr="00837347">
        <w:trPr>
          <w:cantSplit/>
          <w:jc w:val="center"/>
        </w:trPr>
        <w:tc>
          <w:tcPr>
            <w:tcW w:w="2197" w:type="dxa"/>
            <w:vAlign w:val="center"/>
          </w:tcPr>
          <w:p w14:paraId="55252359" w14:textId="77777777" w:rsidR="00061755" w:rsidRPr="000E530E" w:rsidRDefault="00000000" w:rsidP="00837347">
            <w:pPr>
              <w:spacing w:before="40" w:after="40"/>
            </w:pPr>
            <w:r>
              <w:t>AS </w:t>
            </w:r>
            <w:r w:rsidRPr="000E530E">
              <w:t>2439.1</w:t>
            </w:r>
          </w:p>
        </w:tc>
        <w:tc>
          <w:tcPr>
            <w:tcW w:w="7567" w:type="dxa"/>
            <w:vAlign w:val="center"/>
          </w:tcPr>
          <w:p w14:paraId="0CCA00BA" w14:textId="77777777" w:rsidR="00061755" w:rsidRPr="000E530E" w:rsidRDefault="00000000" w:rsidP="00837347">
            <w:pPr>
              <w:spacing w:before="40" w:after="40"/>
            </w:pPr>
            <w:r w:rsidRPr="000E530E">
              <w:t xml:space="preserve">Perforated plastics drainage and effluent pipe and fittings - Perforated drainage pipe and associated fittings </w:t>
            </w:r>
          </w:p>
        </w:tc>
      </w:tr>
      <w:tr w:rsidR="009838DF" w14:paraId="3CEB9E73" w14:textId="77777777" w:rsidTr="00837347">
        <w:trPr>
          <w:cantSplit/>
          <w:jc w:val="center"/>
        </w:trPr>
        <w:tc>
          <w:tcPr>
            <w:tcW w:w="2197" w:type="dxa"/>
            <w:vAlign w:val="center"/>
          </w:tcPr>
          <w:p w14:paraId="29A59723" w14:textId="77777777" w:rsidR="00061755" w:rsidRPr="002B0C84" w:rsidRDefault="00000000" w:rsidP="00837347">
            <w:pPr>
              <w:spacing w:before="40" w:after="40"/>
            </w:pPr>
            <w:r>
              <w:t>AS </w:t>
            </w:r>
            <w:r w:rsidRPr="002B0C84">
              <w:t>2698.2</w:t>
            </w:r>
          </w:p>
        </w:tc>
        <w:tc>
          <w:tcPr>
            <w:tcW w:w="7567" w:type="dxa"/>
            <w:vAlign w:val="center"/>
          </w:tcPr>
          <w:p w14:paraId="50A3F49A" w14:textId="77777777" w:rsidR="00061755" w:rsidRPr="002B0C84" w:rsidRDefault="00000000" w:rsidP="00837347">
            <w:pPr>
              <w:spacing w:before="40" w:after="40"/>
            </w:pPr>
            <w:r w:rsidRPr="002B0C84">
              <w:t xml:space="preserve">Plastics pipes and fittings for irrigation and rural applications - Polyethylene rural pipe </w:t>
            </w:r>
          </w:p>
        </w:tc>
      </w:tr>
      <w:tr w:rsidR="009838DF" w14:paraId="52B80ECB" w14:textId="77777777" w:rsidTr="00837347">
        <w:trPr>
          <w:cantSplit/>
          <w:jc w:val="center"/>
        </w:trPr>
        <w:tc>
          <w:tcPr>
            <w:tcW w:w="2197" w:type="dxa"/>
            <w:vAlign w:val="center"/>
          </w:tcPr>
          <w:p w14:paraId="362A67D6" w14:textId="77777777" w:rsidR="00061755" w:rsidRPr="002B0C84" w:rsidRDefault="00000000" w:rsidP="00837347">
            <w:pPr>
              <w:spacing w:before="40" w:after="40"/>
            </w:pPr>
            <w:r>
              <w:t>AS </w:t>
            </w:r>
            <w:r w:rsidRPr="002B0C84">
              <w:t>2698.3</w:t>
            </w:r>
          </w:p>
        </w:tc>
        <w:tc>
          <w:tcPr>
            <w:tcW w:w="7567" w:type="dxa"/>
            <w:vAlign w:val="center"/>
          </w:tcPr>
          <w:p w14:paraId="13DE5037" w14:textId="77777777" w:rsidR="00061755" w:rsidRPr="002B0C84" w:rsidRDefault="00000000" w:rsidP="00837347">
            <w:pPr>
              <w:spacing w:before="40" w:after="40"/>
            </w:pPr>
            <w:r w:rsidRPr="002B0C84">
              <w:t xml:space="preserve">Plastics pipes and fittings for irrigation and rural applications - Mechanical joint fittings for use with polyethylene micro-irrigation pipes </w:t>
            </w:r>
          </w:p>
        </w:tc>
      </w:tr>
      <w:tr w:rsidR="009838DF" w14:paraId="2F676F0E" w14:textId="77777777" w:rsidTr="00837347">
        <w:trPr>
          <w:cantSplit/>
          <w:jc w:val="center"/>
        </w:trPr>
        <w:tc>
          <w:tcPr>
            <w:tcW w:w="2197" w:type="dxa"/>
            <w:vAlign w:val="center"/>
          </w:tcPr>
          <w:p w14:paraId="7A1C6027" w14:textId="77777777" w:rsidR="00061755" w:rsidRPr="005D6F1F" w:rsidRDefault="00000000" w:rsidP="00837347">
            <w:pPr>
              <w:spacing w:before="40" w:after="40"/>
            </w:pPr>
            <w:r>
              <w:t>AS </w:t>
            </w:r>
            <w:r w:rsidRPr="005D6F1F">
              <w:t>2700</w:t>
            </w:r>
          </w:p>
        </w:tc>
        <w:tc>
          <w:tcPr>
            <w:tcW w:w="7567" w:type="dxa"/>
            <w:vAlign w:val="center"/>
          </w:tcPr>
          <w:p w14:paraId="2DA1B347" w14:textId="77777777" w:rsidR="00061755" w:rsidRPr="005D6F1F" w:rsidRDefault="00000000" w:rsidP="00837347">
            <w:pPr>
              <w:spacing w:before="40" w:after="40"/>
            </w:pPr>
            <w:r w:rsidRPr="005D6F1F">
              <w:t xml:space="preserve">Colour </w:t>
            </w:r>
            <w:r>
              <w:t>S</w:t>
            </w:r>
            <w:r w:rsidRPr="005D6F1F">
              <w:t>tandards for general purposes</w:t>
            </w:r>
          </w:p>
        </w:tc>
      </w:tr>
      <w:tr w:rsidR="009838DF" w14:paraId="567D285E" w14:textId="77777777" w:rsidTr="00837347">
        <w:trPr>
          <w:cantSplit/>
          <w:jc w:val="center"/>
        </w:trPr>
        <w:tc>
          <w:tcPr>
            <w:tcW w:w="2197" w:type="dxa"/>
            <w:vAlign w:val="center"/>
          </w:tcPr>
          <w:p w14:paraId="2E1C31C5" w14:textId="77777777" w:rsidR="00061755" w:rsidRPr="005D6F1F" w:rsidRDefault="00000000" w:rsidP="00837347">
            <w:pPr>
              <w:spacing w:before="40" w:after="40"/>
            </w:pPr>
            <w:r>
              <w:t>AS </w:t>
            </w:r>
            <w:r w:rsidRPr="005D6F1F">
              <w:t>2703</w:t>
            </w:r>
          </w:p>
        </w:tc>
        <w:tc>
          <w:tcPr>
            <w:tcW w:w="7567" w:type="dxa"/>
            <w:vAlign w:val="center"/>
          </w:tcPr>
          <w:p w14:paraId="0AAE2990" w14:textId="77777777" w:rsidR="00061755" w:rsidRPr="005D6F1F" w:rsidRDefault="00000000" w:rsidP="00837347">
            <w:pPr>
              <w:spacing w:before="40" w:after="40"/>
            </w:pPr>
            <w:r w:rsidRPr="005D6F1F">
              <w:t>Vehicle loop detector sensors</w:t>
            </w:r>
          </w:p>
        </w:tc>
      </w:tr>
      <w:tr w:rsidR="009838DF" w14:paraId="71846F94" w14:textId="77777777" w:rsidTr="00837347">
        <w:trPr>
          <w:cantSplit/>
          <w:jc w:val="center"/>
        </w:trPr>
        <w:tc>
          <w:tcPr>
            <w:tcW w:w="2197" w:type="dxa"/>
            <w:vAlign w:val="center"/>
          </w:tcPr>
          <w:p w14:paraId="1A827AB0" w14:textId="77777777" w:rsidR="00061755" w:rsidRPr="000E530E" w:rsidRDefault="00000000" w:rsidP="00837347">
            <w:pPr>
              <w:spacing w:before="40" w:after="40"/>
            </w:pPr>
            <w:r w:rsidRPr="000E530E">
              <w:t>AS 2758</w:t>
            </w:r>
            <w:r>
              <w:t xml:space="preserve"> (series)</w:t>
            </w:r>
          </w:p>
        </w:tc>
        <w:tc>
          <w:tcPr>
            <w:tcW w:w="7567" w:type="dxa"/>
            <w:vAlign w:val="center"/>
          </w:tcPr>
          <w:p w14:paraId="1AA971EE" w14:textId="77777777" w:rsidR="00061755" w:rsidRPr="000E530E" w:rsidRDefault="00000000" w:rsidP="00837347">
            <w:pPr>
              <w:spacing w:before="40" w:after="40"/>
            </w:pPr>
            <w:r w:rsidRPr="000E530E">
              <w:t>Aggregates and rock for engineering purposes</w:t>
            </w:r>
          </w:p>
        </w:tc>
      </w:tr>
      <w:tr w:rsidR="009838DF" w14:paraId="319A3EDD" w14:textId="77777777" w:rsidTr="00837347">
        <w:trPr>
          <w:cantSplit/>
          <w:jc w:val="center"/>
        </w:trPr>
        <w:tc>
          <w:tcPr>
            <w:tcW w:w="2197" w:type="dxa"/>
            <w:vAlign w:val="center"/>
          </w:tcPr>
          <w:p w14:paraId="00B982D8" w14:textId="77777777" w:rsidR="00061755" w:rsidRPr="000E530E" w:rsidRDefault="00000000" w:rsidP="00837347">
            <w:pPr>
              <w:spacing w:before="40" w:after="40"/>
            </w:pPr>
            <w:r>
              <w:t>AS </w:t>
            </w:r>
            <w:r w:rsidRPr="000E530E">
              <w:t>2758.1</w:t>
            </w:r>
          </w:p>
        </w:tc>
        <w:tc>
          <w:tcPr>
            <w:tcW w:w="7567" w:type="dxa"/>
            <w:vAlign w:val="center"/>
          </w:tcPr>
          <w:p w14:paraId="67DD5888" w14:textId="77777777" w:rsidR="00061755" w:rsidRPr="000E530E" w:rsidRDefault="00000000">
            <w:pPr>
              <w:pStyle w:val="ListParagraph"/>
              <w:numPr>
                <w:ilvl w:val="0"/>
                <w:numId w:val="213"/>
              </w:numPr>
              <w:spacing w:before="40" w:after="40"/>
            </w:pPr>
            <w:r w:rsidRPr="000E530E">
              <w:t>Concrete aggregates</w:t>
            </w:r>
          </w:p>
        </w:tc>
      </w:tr>
      <w:tr w:rsidR="009838DF" w14:paraId="5E704C88" w14:textId="77777777" w:rsidTr="00837347">
        <w:trPr>
          <w:cantSplit/>
          <w:jc w:val="center"/>
        </w:trPr>
        <w:tc>
          <w:tcPr>
            <w:tcW w:w="2197" w:type="dxa"/>
            <w:vAlign w:val="center"/>
          </w:tcPr>
          <w:p w14:paraId="056A60FB" w14:textId="77777777" w:rsidR="00061755" w:rsidRPr="005D6F1F" w:rsidRDefault="00000000" w:rsidP="00837347">
            <w:pPr>
              <w:spacing w:before="40" w:after="40"/>
            </w:pPr>
            <w:r>
              <w:t>AS </w:t>
            </w:r>
            <w:r w:rsidRPr="005D6F1F">
              <w:t>2758.2</w:t>
            </w:r>
          </w:p>
        </w:tc>
        <w:tc>
          <w:tcPr>
            <w:tcW w:w="7567" w:type="dxa"/>
            <w:vAlign w:val="center"/>
          </w:tcPr>
          <w:p w14:paraId="5D17359A" w14:textId="77777777" w:rsidR="00061755" w:rsidRPr="005D6F1F" w:rsidRDefault="00000000">
            <w:pPr>
              <w:pStyle w:val="ListParagraph"/>
              <w:numPr>
                <w:ilvl w:val="0"/>
                <w:numId w:val="213"/>
              </w:numPr>
              <w:spacing w:before="40" w:after="40"/>
            </w:pPr>
            <w:r w:rsidRPr="005D6F1F">
              <w:t>Aggregate for sprayed bituminous surfacing</w:t>
            </w:r>
          </w:p>
        </w:tc>
      </w:tr>
      <w:tr w:rsidR="009838DF" w14:paraId="6BEE8E06" w14:textId="77777777" w:rsidTr="00837347">
        <w:trPr>
          <w:cantSplit/>
          <w:jc w:val="center"/>
        </w:trPr>
        <w:tc>
          <w:tcPr>
            <w:tcW w:w="2197" w:type="dxa"/>
            <w:vAlign w:val="center"/>
          </w:tcPr>
          <w:p w14:paraId="1534D35A" w14:textId="77777777" w:rsidR="00061755" w:rsidRDefault="00000000" w:rsidP="00837347">
            <w:pPr>
              <w:spacing w:before="40" w:after="40"/>
            </w:pPr>
            <w:r>
              <w:t>AS 2758.5</w:t>
            </w:r>
          </w:p>
        </w:tc>
        <w:tc>
          <w:tcPr>
            <w:tcW w:w="7567" w:type="dxa"/>
            <w:vAlign w:val="center"/>
          </w:tcPr>
          <w:p w14:paraId="269CE449" w14:textId="77777777" w:rsidR="00061755" w:rsidRDefault="00000000">
            <w:pPr>
              <w:pStyle w:val="ListParagraph"/>
              <w:numPr>
                <w:ilvl w:val="0"/>
                <w:numId w:val="213"/>
              </w:numPr>
              <w:spacing w:before="40" w:after="40"/>
            </w:pPr>
            <w:r>
              <w:t>Coarse asphalt aggregates</w:t>
            </w:r>
          </w:p>
        </w:tc>
      </w:tr>
      <w:tr w:rsidR="009838DF" w14:paraId="6465E731" w14:textId="77777777" w:rsidTr="00837347">
        <w:trPr>
          <w:cantSplit/>
          <w:jc w:val="center"/>
        </w:trPr>
        <w:tc>
          <w:tcPr>
            <w:tcW w:w="2197" w:type="dxa"/>
            <w:vAlign w:val="center"/>
          </w:tcPr>
          <w:p w14:paraId="39CB5D4A" w14:textId="77777777" w:rsidR="00061755" w:rsidRPr="005D6F1F" w:rsidRDefault="00000000" w:rsidP="00837347">
            <w:pPr>
              <w:spacing w:before="40" w:after="40"/>
            </w:pPr>
            <w:r>
              <w:t>AS </w:t>
            </w:r>
            <w:r w:rsidRPr="005D6F1F">
              <w:t>2809.5</w:t>
            </w:r>
          </w:p>
        </w:tc>
        <w:tc>
          <w:tcPr>
            <w:tcW w:w="7567" w:type="dxa"/>
            <w:vAlign w:val="center"/>
          </w:tcPr>
          <w:p w14:paraId="49C6A2F2" w14:textId="77777777" w:rsidR="00061755" w:rsidRPr="005D6F1F" w:rsidRDefault="00000000" w:rsidP="00837347">
            <w:pPr>
              <w:spacing w:before="40" w:after="40"/>
            </w:pPr>
            <w:r w:rsidRPr="005D6F1F">
              <w:t xml:space="preserve">Road tank vehicles for dangerous goods - Tankers for </w:t>
            </w:r>
            <w:proofErr w:type="gramStart"/>
            <w:r w:rsidRPr="005D6F1F">
              <w:t>bitumen based</w:t>
            </w:r>
            <w:proofErr w:type="gramEnd"/>
            <w:r w:rsidRPr="005D6F1F">
              <w:t xml:space="preserve"> products</w:t>
            </w:r>
          </w:p>
        </w:tc>
      </w:tr>
      <w:tr w:rsidR="009838DF" w14:paraId="5CEB9D8F" w14:textId="77777777" w:rsidTr="00837347">
        <w:trPr>
          <w:cantSplit/>
          <w:jc w:val="center"/>
        </w:trPr>
        <w:tc>
          <w:tcPr>
            <w:tcW w:w="2197" w:type="dxa"/>
            <w:vAlign w:val="center"/>
          </w:tcPr>
          <w:p w14:paraId="3463355E" w14:textId="77777777" w:rsidR="00061755" w:rsidRDefault="00000000" w:rsidP="00837347">
            <w:pPr>
              <w:spacing w:before="40" w:after="40"/>
            </w:pPr>
            <w:r>
              <w:t>AS 2815 (series)</w:t>
            </w:r>
          </w:p>
        </w:tc>
        <w:tc>
          <w:tcPr>
            <w:tcW w:w="7567" w:type="dxa"/>
            <w:vAlign w:val="center"/>
          </w:tcPr>
          <w:p w14:paraId="5D032692" w14:textId="77777777" w:rsidR="00061755" w:rsidRDefault="00000000" w:rsidP="00837347">
            <w:pPr>
              <w:spacing w:before="40" w:after="40"/>
            </w:pPr>
            <w:r w:rsidRPr="00A059BE">
              <w:t>Training and certification of occupational divers</w:t>
            </w:r>
          </w:p>
        </w:tc>
      </w:tr>
      <w:tr w:rsidR="009838DF" w14:paraId="157027F6" w14:textId="77777777" w:rsidTr="00837347">
        <w:trPr>
          <w:cantSplit/>
          <w:jc w:val="center"/>
        </w:trPr>
        <w:tc>
          <w:tcPr>
            <w:tcW w:w="2197" w:type="dxa"/>
            <w:vAlign w:val="center"/>
          </w:tcPr>
          <w:p w14:paraId="56084DB7" w14:textId="77777777" w:rsidR="00061755" w:rsidRDefault="00000000" w:rsidP="00837347">
            <w:pPr>
              <w:spacing w:before="40" w:after="40"/>
            </w:pPr>
            <w:r>
              <w:t>AS </w:t>
            </w:r>
            <w:r w:rsidRPr="00142DDD">
              <w:t>2815</w:t>
            </w:r>
            <w:r>
              <w:t>.1</w:t>
            </w:r>
          </w:p>
        </w:tc>
        <w:tc>
          <w:tcPr>
            <w:tcW w:w="7567" w:type="dxa"/>
            <w:vAlign w:val="center"/>
          </w:tcPr>
          <w:p w14:paraId="179A4C5C" w14:textId="77777777" w:rsidR="00061755" w:rsidRDefault="00000000">
            <w:pPr>
              <w:pStyle w:val="ListParagraph"/>
              <w:numPr>
                <w:ilvl w:val="0"/>
                <w:numId w:val="213"/>
              </w:numPr>
              <w:spacing w:before="40" w:after="40"/>
            </w:pPr>
            <w:r w:rsidRPr="003E4739">
              <w:t>Occupational SCUBA diver - Standard</w:t>
            </w:r>
          </w:p>
        </w:tc>
      </w:tr>
      <w:tr w:rsidR="009838DF" w14:paraId="394E60D9" w14:textId="77777777" w:rsidTr="00837347">
        <w:trPr>
          <w:cantSplit/>
          <w:jc w:val="center"/>
        </w:trPr>
        <w:tc>
          <w:tcPr>
            <w:tcW w:w="2197" w:type="dxa"/>
            <w:vAlign w:val="center"/>
          </w:tcPr>
          <w:p w14:paraId="0AB9C73C" w14:textId="77777777" w:rsidR="00061755" w:rsidRDefault="00000000" w:rsidP="00837347">
            <w:pPr>
              <w:spacing w:before="40" w:after="40"/>
            </w:pPr>
            <w:r w:rsidRPr="00142DDD">
              <w:t>AS</w:t>
            </w:r>
            <w:r>
              <w:t>/NZS </w:t>
            </w:r>
            <w:r w:rsidRPr="00142DDD">
              <w:t>2815</w:t>
            </w:r>
            <w:r>
              <w:t>.2</w:t>
            </w:r>
          </w:p>
        </w:tc>
        <w:tc>
          <w:tcPr>
            <w:tcW w:w="7567" w:type="dxa"/>
            <w:vAlign w:val="center"/>
          </w:tcPr>
          <w:p w14:paraId="141D0B7C" w14:textId="77777777" w:rsidR="00061755" w:rsidRDefault="00000000">
            <w:pPr>
              <w:pStyle w:val="ListParagraph"/>
              <w:numPr>
                <w:ilvl w:val="0"/>
                <w:numId w:val="213"/>
              </w:numPr>
              <w:spacing w:before="40" w:after="40"/>
            </w:pPr>
            <w:r w:rsidRPr="003E4739">
              <w:t>Surface supplied diving to 30 m</w:t>
            </w:r>
          </w:p>
        </w:tc>
      </w:tr>
      <w:tr w:rsidR="009838DF" w14:paraId="32C935C1" w14:textId="77777777" w:rsidTr="00837347">
        <w:trPr>
          <w:cantSplit/>
          <w:jc w:val="center"/>
        </w:trPr>
        <w:tc>
          <w:tcPr>
            <w:tcW w:w="2197" w:type="dxa"/>
            <w:vAlign w:val="center"/>
          </w:tcPr>
          <w:p w14:paraId="0EE645A5" w14:textId="77777777" w:rsidR="00061755" w:rsidRDefault="00000000" w:rsidP="00837347">
            <w:pPr>
              <w:spacing w:before="40" w:after="40"/>
            </w:pPr>
            <w:r>
              <w:t>AS </w:t>
            </w:r>
            <w:r w:rsidRPr="00142DDD">
              <w:t>2815</w:t>
            </w:r>
            <w:r>
              <w:t>.3</w:t>
            </w:r>
          </w:p>
        </w:tc>
        <w:tc>
          <w:tcPr>
            <w:tcW w:w="7567" w:type="dxa"/>
            <w:vAlign w:val="center"/>
          </w:tcPr>
          <w:p w14:paraId="330A7221" w14:textId="77777777" w:rsidR="00061755" w:rsidRDefault="00000000">
            <w:pPr>
              <w:pStyle w:val="ListParagraph"/>
              <w:numPr>
                <w:ilvl w:val="0"/>
                <w:numId w:val="213"/>
              </w:numPr>
              <w:spacing w:before="40" w:after="40"/>
            </w:pPr>
            <w:r w:rsidRPr="003E4739">
              <w:t>Air diving to 50 m</w:t>
            </w:r>
          </w:p>
        </w:tc>
      </w:tr>
      <w:tr w:rsidR="009838DF" w14:paraId="5098988A" w14:textId="77777777" w:rsidTr="00837347">
        <w:trPr>
          <w:cantSplit/>
          <w:jc w:val="center"/>
        </w:trPr>
        <w:tc>
          <w:tcPr>
            <w:tcW w:w="2197" w:type="dxa"/>
            <w:vAlign w:val="center"/>
          </w:tcPr>
          <w:p w14:paraId="6C1FF7D0" w14:textId="77777777" w:rsidR="00061755" w:rsidRDefault="00000000" w:rsidP="00837347">
            <w:pPr>
              <w:spacing w:before="40" w:after="40"/>
            </w:pPr>
            <w:r>
              <w:t>AS </w:t>
            </w:r>
            <w:r w:rsidRPr="00142DDD">
              <w:t>2815</w:t>
            </w:r>
            <w:r>
              <w:t>.4</w:t>
            </w:r>
          </w:p>
        </w:tc>
        <w:tc>
          <w:tcPr>
            <w:tcW w:w="7567" w:type="dxa"/>
            <w:vAlign w:val="center"/>
          </w:tcPr>
          <w:p w14:paraId="2172EA70" w14:textId="77777777" w:rsidR="00061755" w:rsidRDefault="00000000">
            <w:pPr>
              <w:pStyle w:val="ListParagraph"/>
              <w:numPr>
                <w:ilvl w:val="0"/>
                <w:numId w:val="213"/>
              </w:numPr>
              <w:spacing w:before="40" w:after="40"/>
            </w:pPr>
            <w:r w:rsidRPr="003E4739">
              <w:t>Bell diving</w:t>
            </w:r>
          </w:p>
        </w:tc>
      </w:tr>
      <w:tr w:rsidR="009838DF" w14:paraId="0944C9CC" w14:textId="77777777" w:rsidTr="00837347">
        <w:trPr>
          <w:cantSplit/>
          <w:jc w:val="center"/>
        </w:trPr>
        <w:tc>
          <w:tcPr>
            <w:tcW w:w="2197" w:type="dxa"/>
            <w:vAlign w:val="center"/>
          </w:tcPr>
          <w:p w14:paraId="0920B569" w14:textId="77777777" w:rsidR="00061755" w:rsidRDefault="00000000" w:rsidP="00837347">
            <w:pPr>
              <w:spacing w:before="40" w:after="40"/>
            </w:pPr>
            <w:r w:rsidRPr="00142DDD">
              <w:t>AS</w:t>
            </w:r>
            <w:r>
              <w:t>/NZS </w:t>
            </w:r>
            <w:r w:rsidRPr="00142DDD">
              <w:t>2815</w:t>
            </w:r>
            <w:r>
              <w:t>.5</w:t>
            </w:r>
          </w:p>
        </w:tc>
        <w:tc>
          <w:tcPr>
            <w:tcW w:w="7567" w:type="dxa"/>
            <w:vAlign w:val="center"/>
          </w:tcPr>
          <w:p w14:paraId="46DC375D" w14:textId="77777777" w:rsidR="00061755" w:rsidRDefault="00000000">
            <w:pPr>
              <w:pStyle w:val="ListParagraph"/>
              <w:numPr>
                <w:ilvl w:val="0"/>
                <w:numId w:val="213"/>
              </w:numPr>
              <w:spacing w:before="40" w:after="40"/>
            </w:pPr>
            <w:r w:rsidRPr="003E4739">
              <w:t>Dive supervisor</w:t>
            </w:r>
          </w:p>
        </w:tc>
      </w:tr>
      <w:tr w:rsidR="009838DF" w14:paraId="3193B0B8" w14:textId="77777777" w:rsidTr="00837347">
        <w:trPr>
          <w:cantSplit/>
          <w:jc w:val="center"/>
        </w:trPr>
        <w:tc>
          <w:tcPr>
            <w:tcW w:w="2197" w:type="dxa"/>
            <w:vAlign w:val="center"/>
          </w:tcPr>
          <w:p w14:paraId="2EFE56E0" w14:textId="77777777" w:rsidR="00061755" w:rsidRPr="005D6F1F" w:rsidRDefault="00000000" w:rsidP="00837347">
            <w:pPr>
              <w:spacing w:before="40" w:after="40"/>
            </w:pPr>
            <w:r>
              <w:t>AS </w:t>
            </w:r>
            <w:r w:rsidRPr="005D6F1F">
              <w:t>2865</w:t>
            </w:r>
          </w:p>
        </w:tc>
        <w:tc>
          <w:tcPr>
            <w:tcW w:w="7567" w:type="dxa"/>
            <w:vAlign w:val="center"/>
          </w:tcPr>
          <w:p w14:paraId="6E5798F4" w14:textId="77777777" w:rsidR="00061755" w:rsidRPr="005D6F1F" w:rsidRDefault="00000000" w:rsidP="00837347">
            <w:pPr>
              <w:spacing w:before="40" w:after="40"/>
            </w:pPr>
            <w:r>
              <w:t xml:space="preserve">Confined Spaces </w:t>
            </w:r>
          </w:p>
        </w:tc>
      </w:tr>
      <w:tr w:rsidR="009838DF" w14:paraId="354A706B" w14:textId="77777777" w:rsidTr="00837347">
        <w:trPr>
          <w:cantSplit/>
          <w:jc w:val="center"/>
        </w:trPr>
        <w:tc>
          <w:tcPr>
            <w:tcW w:w="2197" w:type="dxa"/>
            <w:vAlign w:val="center"/>
          </w:tcPr>
          <w:p w14:paraId="09EF41DD" w14:textId="77777777" w:rsidR="00061755" w:rsidRPr="005D6F1F" w:rsidRDefault="00000000" w:rsidP="00837347">
            <w:pPr>
              <w:spacing w:before="40" w:after="40"/>
            </w:pPr>
            <w:r>
              <w:t>AS </w:t>
            </w:r>
            <w:r w:rsidRPr="005D6F1F">
              <w:t>2876</w:t>
            </w:r>
          </w:p>
        </w:tc>
        <w:tc>
          <w:tcPr>
            <w:tcW w:w="7567" w:type="dxa"/>
            <w:vAlign w:val="center"/>
          </w:tcPr>
          <w:p w14:paraId="3ABE658C" w14:textId="77777777" w:rsidR="00061755" w:rsidRPr="005D6F1F" w:rsidRDefault="00000000" w:rsidP="00837347">
            <w:pPr>
              <w:spacing w:before="40" w:after="40"/>
            </w:pPr>
            <w:r w:rsidRPr="005D6F1F">
              <w:t>Concrete kerbs and channels (gutters) - Manually or machine placed</w:t>
            </w:r>
            <w:r>
              <w:t xml:space="preserve"> (Withdrawn, Available)</w:t>
            </w:r>
          </w:p>
        </w:tc>
      </w:tr>
      <w:tr w:rsidR="009838DF" w14:paraId="06F5B684" w14:textId="77777777" w:rsidTr="00837347">
        <w:trPr>
          <w:cantSplit/>
          <w:jc w:val="center"/>
        </w:trPr>
        <w:tc>
          <w:tcPr>
            <w:tcW w:w="2197" w:type="dxa"/>
            <w:vAlign w:val="center"/>
          </w:tcPr>
          <w:p w14:paraId="03C79A6F" w14:textId="77777777" w:rsidR="00061755" w:rsidRPr="005C53A0" w:rsidRDefault="00000000" w:rsidP="00837347">
            <w:pPr>
              <w:spacing w:before="40" w:after="40"/>
            </w:pPr>
            <w:r w:rsidRPr="005C53A0">
              <w:lastRenderedPageBreak/>
              <w:t>AS 2890</w:t>
            </w:r>
            <w:r>
              <w:t>(series)</w:t>
            </w:r>
          </w:p>
        </w:tc>
        <w:tc>
          <w:tcPr>
            <w:tcW w:w="7567" w:type="dxa"/>
            <w:vAlign w:val="center"/>
          </w:tcPr>
          <w:p w14:paraId="1B7C3479" w14:textId="77777777" w:rsidR="00061755" w:rsidRPr="005C53A0" w:rsidRDefault="00000000" w:rsidP="00837347">
            <w:pPr>
              <w:spacing w:before="40" w:after="40"/>
            </w:pPr>
            <w:r w:rsidRPr="005C53A0">
              <w:t>Parking facilities</w:t>
            </w:r>
          </w:p>
        </w:tc>
      </w:tr>
      <w:tr w:rsidR="009838DF" w14:paraId="7BB55ADB" w14:textId="77777777" w:rsidTr="00837347">
        <w:trPr>
          <w:cantSplit/>
          <w:jc w:val="center"/>
        </w:trPr>
        <w:tc>
          <w:tcPr>
            <w:tcW w:w="2197" w:type="dxa"/>
            <w:vAlign w:val="center"/>
          </w:tcPr>
          <w:p w14:paraId="1B678E0B" w14:textId="77777777" w:rsidR="00061755" w:rsidRPr="005C53A0" w:rsidRDefault="00000000" w:rsidP="00837347">
            <w:pPr>
              <w:spacing w:before="40" w:after="40"/>
            </w:pPr>
            <w:r w:rsidRPr="005C53A0">
              <w:t>AS</w:t>
            </w:r>
            <w:r>
              <w:t>/NZS</w:t>
            </w:r>
            <w:r w:rsidRPr="005C53A0">
              <w:t> 2890.1</w:t>
            </w:r>
          </w:p>
        </w:tc>
        <w:tc>
          <w:tcPr>
            <w:tcW w:w="7567" w:type="dxa"/>
            <w:vAlign w:val="center"/>
          </w:tcPr>
          <w:p w14:paraId="6EC0F64A" w14:textId="77777777" w:rsidR="00061755" w:rsidRPr="005C53A0" w:rsidRDefault="00000000">
            <w:pPr>
              <w:pStyle w:val="ListParagraph"/>
              <w:numPr>
                <w:ilvl w:val="0"/>
                <w:numId w:val="213"/>
              </w:numPr>
              <w:spacing w:before="40" w:after="40"/>
            </w:pPr>
            <w:r w:rsidRPr="005C53A0">
              <w:t>Off-</w:t>
            </w:r>
            <w:proofErr w:type="gramStart"/>
            <w:r w:rsidRPr="005C53A0">
              <w:t>street car</w:t>
            </w:r>
            <w:proofErr w:type="gramEnd"/>
            <w:r w:rsidRPr="005C53A0">
              <w:t xml:space="preserve"> parking</w:t>
            </w:r>
          </w:p>
        </w:tc>
      </w:tr>
      <w:tr w:rsidR="009838DF" w14:paraId="794757E5" w14:textId="77777777" w:rsidTr="00837347">
        <w:trPr>
          <w:cantSplit/>
          <w:jc w:val="center"/>
        </w:trPr>
        <w:tc>
          <w:tcPr>
            <w:tcW w:w="2197" w:type="dxa"/>
            <w:vAlign w:val="center"/>
          </w:tcPr>
          <w:p w14:paraId="776B8C00" w14:textId="77777777" w:rsidR="00061755" w:rsidRPr="005C53A0" w:rsidRDefault="00000000" w:rsidP="00837347">
            <w:pPr>
              <w:spacing w:before="40" w:after="40"/>
            </w:pPr>
            <w:r w:rsidRPr="005C53A0">
              <w:t>AS 2890.2</w:t>
            </w:r>
          </w:p>
        </w:tc>
        <w:tc>
          <w:tcPr>
            <w:tcW w:w="7567" w:type="dxa"/>
            <w:vAlign w:val="center"/>
          </w:tcPr>
          <w:p w14:paraId="73E6D35C" w14:textId="77777777" w:rsidR="00061755" w:rsidRPr="005C53A0" w:rsidRDefault="00000000">
            <w:pPr>
              <w:pStyle w:val="ListParagraph"/>
              <w:numPr>
                <w:ilvl w:val="0"/>
                <w:numId w:val="213"/>
              </w:numPr>
              <w:spacing w:before="40" w:after="40"/>
            </w:pPr>
            <w:r w:rsidRPr="005C53A0">
              <w:t>Off-street commercial vehicles facilities</w:t>
            </w:r>
          </w:p>
        </w:tc>
      </w:tr>
      <w:tr w:rsidR="009838DF" w14:paraId="06595594" w14:textId="77777777" w:rsidTr="00837347">
        <w:trPr>
          <w:cantSplit/>
          <w:jc w:val="center"/>
        </w:trPr>
        <w:tc>
          <w:tcPr>
            <w:tcW w:w="2197" w:type="dxa"/>
            <w:vAlign w:val="center"/>
          </w:tcPr>
          <w:p w14:paraId="4103E68D" w14:textId="77777777" w:rsidR="00061755" w:rsidRPr="005C53A0" w:rsidRDefault="00000000" w:rsidP="00837347">
            <w:pPr>
              <w:spacing w:before="40" w:after="40"/>
            </w:pPr>
            <w:r w:rsidRPr="005C53A0">
              <w:t>AS 2890.3</w:t>
            </w:r>
          </w:p>
        </w:tc>
        <w:tc>
          <w:tcPr>
            <w:tcW w:w="7567" w:type="dxa"/>
            <w:vAlign w:val="center"/>
          </w:tcPr>
          <w:p w14:paraId="4DB07A86" w14:textId="77777777" w:rsidR="00061755" w:rsidRPr="005C53A0" w:rsidRDefault="00000000">
            <w:pPr>
              <w:pStyle w:val="ListParagraph"/>
              <w:numPr>
                <w:ilvl w:val="0"/>
                <w:numId w:val="213"/>
              </w:numPr>
              <w:spacing w:before="40" w:after="40"/>
            </w:pPr>
            <w:r w:rsidRPr="005C53A0">
              <w:t>Bicycle parking</w:t>
            </w:r>
          </w:p>
        </w:tc>
      </w:tr>
      <w:tr w:rsidR="009838DF" w14:paraId="38B66F2D" w14:textId="77777777" w:rsidTr="00837347">
        <w:trPr>
          <w:cantSplit/>
          <w:jc w:val="center"/>
        </w:trPr>
        <w:tc>
          <w:tcPr>
            <w:tcW w:w="2197" w:type="dxa"/>
            <w:vAlign w:val="center"/>
          </w:tcPr>
          <w:p w14:paraId="2C34BBA6" w14:textId="77777777" w:rsidR="00061755" w:rsidRPr="005C53A0" w:rsidRDefault="00000000" w:rsidP="00837347">
            <w:pPr>
              <w:spacing w:before="40" w:after="40"/>
            </w:pPr>
            <w:r w:rsidRPr="005C53A0">
              <w:t>AS 2890.5</w:t>
            </w:r>
          </w:p>
        </w:tc>
        <w:tc>
          <w:tcPr>
            <w:tcW w:w="7567" w:type="dxa"/>
            <w:vAlign w:val="center"/>
          </w:tcPr>
          <w:p w14:paraId="7E0FA193" w14:textId="77777777" w:rsidR="00061755" w:rsidRPr="005C53A0" w:rsidRDefault="00000000">
            <w:pPr>
              <w:pStyle w:val="ListParagraph"/>
              <w:numPr>
                <w:ilvl w:val="0"/>
                <w:numId w:val="213"/>
              </w:numPr>
              <w:spacing w:before="40" w:after="40"/>
            </w:pPr>
            <w:r w:rsidRPr="005C53A0">
              <w:t>On-street parking</w:t>
            </w:r>
          </w:p>
        </w:tc>
      </w:tr>
      <w:tr w:rsidR="009838DF" w14:paraId="581CBA87" w14:textId="77777777" w:rsidTr="00837347">
        <w:trPr>
          <w:cantSplit/>
          <w:jc w:val="center"/>
        </w:trPr>
        <w:tc>
          <w:tcPr>
            <w:tcW w:w="2197" w:type="dxa"/>
            <w:vAlign w:val="center"/>
          </w:tcPr>
          <w:p w14:paraId="49D3E50B" w14:textId="77777777" w:rsidR="00061755" w:rsidRPr="005C53A0" w:rsidRDefault="00000000" w:rsidP="00837347">
            <w:pPr>
              <w:spacing w:before="40" w:after="40"/>
            </w:pPr>
            <w:r w:rsidRPr="005C53A0">
              <w:t>AS</w:t>
            </w:r>
            <w:r>
              <w:t>/NZS</w:t>
            </w:r>
            <w:r w:rsidRPr="005C53A0">
              <w:t> 2890.6</w:t>
            </w:r>
          </w:p>
        </w:tc>
        <w:tc>
          <w:tcPr>
            <w:tcW w:w="7567" w:type="dxa"/>
            <w:vAlign w:val="center"/>
          </w:tcPr>
          <w:p w14:paraId="6106ACB6" w14:textId="77777777" w:rsidR="00061755" w:rsidRPr="005C53A0" w:rsidRDefault="00000000">
            <w:pPr>
              <w:pStyle w:val="ListParagraph"/>
              <w:numPr>
                <w:ilvl w:val="0"/>
                <w:numId w:val="213"/>
              </w:numPr>
              <w:spacing w:before="40" w:after="40"/>
            </w:pPr>
            <w:r w:rsidRPr="005C53A0">
              <w:t>Off-street parking for people with disabilities</w:t>
            </w:r>
          </w:p>
        </w:tc>
      </w:tr>
      <w:tr w:rsidR="009838DF" w14:paraId="3122821D" w14:textId="77777777" w:rsidTr="00837347">
        <w:trPr>
          <w:cantSplit/>
          <w:jc w:val="center"/>
        </w:trPr>
        <w:tc>
          <w:tcPr>
            <w:tcW w:w="2197" w:type="dxa"/>
            <w:vAlign w:val="center"/>
          </w:tcPr>
          <w:p w14:paraId="612CA2E9" w14:textId="77777777" w:rsidR="00061755" w:rsidRPr="005D6F1F" w:rsidRDefault="00000000" w:rsidP="00837347">
            <w:pPr>
              <w:spacing w:before="40" w:after="40"/>
            </w:pPr>
            <w:r w:rsidRPr="005D6F1F">
              <w:t>AS</w:t>
            </w:r>
            <w:r>
              <w:t> 2891 (series)</w:t>
            </w:r>
          </w:p>
        </w:tc>
        <w:tc>
          <w:tcPr>
            <w:tcW w:w="7567" w:type="dxa"/>
            <w:vAlign w:val="center"/>
          </w:tcPr>
          <w:p w14:paraId="0872A4A2" w14:textId="77777777" w:rsidR="00061755" w:rsidRPr="005D6F1F" w:rsidRDefault="00000000" w:rsidP="00837347">
            <w:pPr>
              <w:spacing w:before="40" w:after="40"/>
            </w:pPr>
            <w:r w:rsidRPr="005D6F1F">
              <w:t>Methods of sampling and testing asphalt</w:t>
            </w:r>
            <w:r>
              <w:t xml:space="preserve"> </w:t>
            </w:r>
          </w:p>
        </w:tc>
      </w:tr>
      <w:tr w:rsidR="009838DF" w14:paraId="70B09230" w14:textId="77777777" w:rsidTr="00837347">
        <w:trPr>
          <w:cantSplit/>
          <w:jc w:val="center"/>
        </w:trPr>
        <w:tc>
          <w:tcPr>
            <w:tcW w:w="2197" w:type="dxa"/>
            <w:vAlign w:val="center"/>
          </w:tcPr>
          <w:p w14:paraId="13E67345" w14:textId="77777777" w:rsidR="00061755" w:rsidRPr="005D6F1F" w:rsidRDefault="00000000" w:rsidP="00837347">
            <w:pPr>
              <w:spacing w:before="40" w:after="40"/>
            </w:pPr>
            <w:r>
              <w:t>AS/NZS 2891.1.1</w:t>
            </w:r>
          </w:p>
        </w:tc>
        <w:tc>
          <w:tcPr>
            <w:tcW w:w="7567" w:type="dxa"/>
            <w:vAlign w:val="center"/>
          </w:tcPr>
          <w:p w14:paraId="0AE0E4A7" w14:textId="77777777" w:rsidR="00061755" w:rsidRPr="005D6F1F" w:rsidRDefault="00000000">
            <w:pPr>
              <w:pStyle w:val="ListParagraph"/>
              <w:numPr>
                <w:ilvl w:val="0"/>
                <w:numId w:val="213"/>
              </w:numPr>
              <w:spacing w:before="40" w:after="40"/>
            </w:pPr>
            <w:r>
              <w:t>Sampling – Loose asphalt</w:t>
            </w:r>
          </w:p>
        </w:tc>
      </w:tr>
      <w:tr w:rsidR="009838DF" w14:paraId="0F44D547" w14:textId="77777777" w:rsidTr="00837347">
        <w:trPr>
          <w:cantSplit/>
          <w:jc w:val="center"/>
        </w:trPr>
        <w:tc>
          <w:tcPr>
            <w:tcW w:w="2197" w:type="dxa"/>
            <w:vAlign w:val="center"/>
          </w:tcPr>
          <w:p w14:paraId="40E52C21" w14:textId="77777777" w:rsidR="00061755" w:rsidRPr="005D6F1F" w:rsidRDefault="00000000" w:rsidP="00837347">
            <w:pPr>
              <w:spacing w:before="40" w:after="40"/>
            </w:pPr>
            <w:r>
              <w:t>AS 2891.1.2</w:t>
            </w:r>
          </w:p>
        </w:tc>
        <w:tc>
          <w:tcPr>
            <w:tcW w:w="7567" w:type="dxa"/>
            <w:vAlign w:val="center"/>
          </w:tcPr>
          <w:p w14:paraId="32DACF06" w14:textId="77777777" w:rsidR="00061755" w:rsidRPr="005D6F1F" w:rsidRDefault="00000000">
            <w:pPr>
              <w:pStyle w:val="ListParagraph"/>
              <w:numPr>
                <w:ilvl w:val="0"/>
                <w:numId w:val="213"/>
              </w:numPr>
              <w:spacing w:before="40" w:after="40"/>
            </w:pPr>
            <w:r>
              <w:t>Sampling – Coring method</w:t>
            </w:r>
          </w:p>
        </w:tc>
      </w:tr>
      <w:tr w:rsidR="009838DF" w14:paraId="6C288232" w14:textId="77777777" w:rsidTr="00837347">
        <w:trPr>
          <w:cantSplit/>
          <w:jc w:val="center"/>
        </w:trPr>
        <w:tc>
          <w:tcPr>
            <w:tcW w:w="2197" w:type="dxa"/>
            <w:vAlign w:val="center"/>
          </w:tcPr>
          <w:p w14:paraId="5EB6ABD4" w14:textId="77777777" w:rsidR="00061755" w:rsidRPr="005D6F1F" w:rsidRDefault="00000000" w:rsidP="00837347">
            <w:pPr>
              <w:spacing w:before="40" w:after="40"/>
            </w:pPr>
            <w:r>
              <w:t>AS 2891.1.3</w:t>
            </w:r>
          </w:p>
        </w:tc>
        <w:tc>
          <w:tcPr>
            <w:tcW w:w="7567" w:type="dxa"/>
            <w:vAlign w:val="center"/>
          </w:tcPr>
          <w:p w14:paraId="20EAD635" w14:textId="77777777" w:rsidR="00061755" w:rsidRPr="005D6F1F" w:rsidRDefault="00000000">
            <w:pPr>
              <w:pStyle w:val="ListParagraph"/>
              <w:numPr>
                <w:ilvl w:val="0"/>
                <w:numId w:val="213"/>
              </w:numPr>
              <w:spacing w:before="40" w:after="40"/>
            </w:pPr>
            <w:r>
              <w:t>Sampling – Asphalt from slabs</w:t>
            </w:r>
          </w:p>
        </w:tc>
      </w:tr>
      <w:tr w:rsidR="009838DF" w14:paraId="0D739629" w14:textId="77777777" w:rsidTr="00837347">
        <w:trPr>
          <w:cantSplit/>
          <w:jc w:val="center"/>
        </w:trPr>
        <w:tc>
          <w:tcPr>
            <w:tcW w:w="2197" w:type="dxa"/>
            <w:vAlign w:val="center"/>
          </w:tcPr>
          <w:p w14:paraId="6917BB49" w14:textId="77777777" w:rsidR="00061755" w:rsidRPr="005D6F1F" w:rsidRDefault="00000000" w:rsidP="00837347">
            <w:pPr>
              <w:spacing w:before="40" w:after="40"/>
            </w:pPr>
            <w:r w:rsidRPr="005D6F1F">
              <w:t>AS</w:t>
            </w:r>
            <w:r>
              <w:t>/NZS </w:t>
            </w:r>
            <w:r w:rsidRPr="005D6F1F">
              <w:t>2891.3</w:t>
            </w:r>
            <w:r>
              <w:t>.1</w:t>
            </w:r>
          </w:p>
        </w:tc>
        <w:tc>
          <w:tcPr>
            <w:tcW w:w="7567" w:type="dxa"/>
            <w:vAlign w:val="center"/>
          </w:tcPr>
          <w:p w14:paraId="4E78DAED" w14:textId="77777777" w:rsidR="00061755" w:rsidRPr="005D6F1F" w:rsidRDefault="00000000">
            <w:pPr>
              <w:pStyle w:val="ListParagraph"/>
              <w:numPr>
                <w:ilvl w:val="0"/>
                <w:numId w:val="213"/>
              </w:numPr>
              <w:spacing w:before="40" w:after="40"/>
            </w:pPr>
            <w:r w:rsidRPr="005D6F1F">
              <w:t>B</w:t>
            </w:r>
            <w:r>
              <w:t>inder</w:t>
            </w:r>
            <w:r w:rsidRPr="005D6F1F">
              <w:t xml:space="preserve"> content and aggregate grading</w:t>
            </w:r>
            <w:r>
              <w:t xml:space="preserve"> – Reflux method</w:t>
            </w:r>
          </w:p>
        </w:tc>
      </w:tr>
      <w:tr w:rsidR="009838DF" w14:paraId="56708C1E" w14:textId="77777777" w:rsidTr="00837347">
        <w:trPr>
          <w:cantSplit/>
          <w:jc w:val="center"/>
        </w:trPr>
        <w:tc>
          <w:tcPr>
            <w:tcW w:w="2197" w:type="dxa"/>
            <w:vAlign w:val="center"/>
          </w:tcPr>
          <w:p w14:paraId="26545121" w14:textId="77777777" w:rsidR="00061755" w:rsidRPr="005D6F1F" w:rsidRDefault="00000000" w:rsidP="00837347">
            <w:pPr>
              <w:spacing w:before="40" w:after="40"/>
            </w:pPr>
            <w:r w:rsidRPr="005D6F1F">
              <w:t>AS</w:t>
            </w:r>
            <w:r>
              <w:t>/NZS </w:t>
            </w:r>
            <w:r w:rsidRPr="005D6F1F">
              <w:t>2891.3</w:t>
            </w:r>
            <w:r>
              <w:t>.2</w:t>
            </w:r>
          </w:p>
        </w:tc>
        <w:tc>
          <w:tcPr>
            <w:tcW w:w="7567" w:type="dxa"/>
            <w:vAlign w:val="center"/>
          </w:tcPr>
          <w:p w14:paraId="0BB9153D" w14:textId="77777777" w:rsidR="00061755" w:rsidRPr="005D6F1F" w:rsidRDefault="00000000">
            <w:pPr>
              <w:pStyle w:val="ListParagraph"/>
              <w:numPr>
                <w:ilvl w:val="0"/>
                <w:numId w:val="213"/>
              </w:numPr>
              <w:spacing w:before="40" w:after="40"/>
            </w:pPr>
            <w:r w:rsidRPr="005D6F1F">
              <w:t>B</w:t>
            </w:r>
            <w:r>
              <w:t>inder</w:t>
            </w:r>
            <w:r w:rsidRPr="005D6F1F">
              <w:t xml:space="preserve"> content and aggregate grading</w:t>
            </w:r>
            <w:r>
              <w:t xml:space="preserve"> – Centrifugal extraction method</w:t>
            </w:r>
          </w:p>
        </w:tc>
      </w:tr>
      <w:tr w:rsidR="009838DF" w14:paraId="50796381" w14:textId="77777777" w:rsidTr="00837347">
        <w:trPr>
          <w:cantSplit/>
          <w:jc w:val="center"/>
        </w:trPr>
        <w:tc>
          <w:tcPr>
            <w:tcW w:w="2197" w:type="dxa"/>
            <w:vAlign w:val="center"/>
          </w:tcPr>
          <w:p w14:paraId="36BC3543" w14:textId="77777777" w:rsidR="00061755" w:rsidRPr="005D6F1F" w:rsidRDefault="00000000" w:rsidP="00837347">
            <w:pPr>
              <w:spacing w:before="40" w:after="40"/>
            </w:pPr>
            <w:r w:rsidRPr="005D6F1F">
              <w:t>AS</w:t>
            </w:r>
            <w:r>
              <w:t>/NZS </w:t>
            </w:r>
            <w:r w:rsidRPr="005D6F1F">
              <w:t>2891.3</w:t>
            </w:r>
            <w:r>
              <w:t>.3</w:t>
            </w:r>
          </w:p>
        </w:tc>
        <w:tc>
          <w:tcPr>
            <w:tcW w:w="7567" w:type="dxa"/>
            <w:vAlign w:val="center"/>
          </w:tcPr>
          <w:p w14:paraId="6D54276D" w14:textId="77777777" w:rsidR="00061755" w:rsidRPr="005D6F1F" w:rsidRDefault="00000000">
            <w:pPr>
              <w:pStyle w:val="ListParagraph"/>
              <w:numPr>
                <w:ilvl w:val="0"/>
                <w:numId w:val="213"/>
              </w:numPr>
              <w:spacing w:before="40" w:after="40"/>
            </w:pPr>
            <w:r w:rsidRPr="005D6F1F">
              <w:t>B</w:t>
            </w:r>
            <w:r>
              <w:t>inder</w:t>
            </w:r>
            <w:r w:rsidRPr="005D6F1F">
              <w:t xml:space="preserve"> content and aggregate grading</w:t>
            </w:r>
            <w:r>
              <w:t xml:space="preserve"> – Pressure filter method</w:t>
            </w:r>
          </w:p>
        </w:tc>
      </w:tr>
      <w:tr w:rsidR="009838DF" w14:paraId="10956853" w14:textId="77777777" w:rsidTr="00837347">
        <w:trPr>
          <w:cantSplit/>
          <w:jc w:val="center"/>
        </w:trPr>
        <w:tc>
          <w:tcPr>
            <w:tcW w:w="2197" w:type="dxa"/>
            <w:vAlign w:val="center"/>
          </w:tcPr>
          <w:p w14:paraId="5BEB1CB6" w14:textId="77777777" w:rsidR="00061755" w:rsidRPr="005D6F1F" w:rsidRDefault="00000000" w:rsidP="00837347">
            <w:pPr>
              <w:spacing w:before="40" w:after="40"/>
            </w:pPr>
            <w:r w:rsidRPr="005D6F1F">
              <w:t>AS</w:t>
            </w:r>
            <w:r>
              <w:t>/NZS </w:t>
            </w:r>
            <w:r w:rsidRPr="005D6F1F">
              <w:t>2891.5</w:t>
            </w:r>
          </w:p>
        </w:tc>
        <w:tc>
          <w:tcPr>
            <w:tcW w:w="7567" w:type="dxa"/>
            <w:vAlign w:val="center"/>
          </w:tcPr>
          <w:p w14:paraId="65B94B94" w14:textId="77777777" w:rsidR="00061755" w:rsidRPr="005D6F1F" w:rsidRDefault="00000000">
            <w:pPr>
              <w:pStyle w:val="ListParagraph"/>
              <w:numPr>
                <w:ilvl w:val="0"/>
                <w:numId w:val="213"/>
              </w:numPr>
              <w:spacing w:before="40" w:after="40"/>
            </w:pPr>
            <w:r>
              <w:t>Compaction of asphalt by Marshall method and d</w:t>
            </w:r>
            <w:r w:rsidRPr="005D6F1F">
              <w:t>etermination of stability and flow – Marshall procedure</w:t>
            </w:r>
          </w:p>
        </w:tc>
      </w:tr>
      <w:tr w:rsidR="009838DF" w14:paraId="0A26AFE0" w14:textId="77777777" w:rsidTr="00837347">
        <w:trPr>
          <w:cantSplit/>
          <w:jc w:val="center"/>
        </w:trPr>
        <w:tc>
          <w:tcPr>
            <w:tcW w:w="2197" w:type="dxa"/>
            <w:vAlign w:val="center"/>
          </w:tcPr>
          <w:p w14:paraId="4ECFFFC9" w14:textId="77777777" w:rsidR="00061755" w:rsidRDefault="00000000" w:rsidP="00837347">
            <w:pPr>
              <w:spacing w:before="40" w:after="40"/>
            </w:pPr>
            <w:r>
              <w:t>AS/NZS 2891.7.1</w:t>
            </w:r>
          </w:p>
        </w:tc>
        <w:tc>
          <w:tcPr>
            <w:tcW w:w="7567" w:type="dxa"/>
            <w:vAlign w:val="center"/>
          </w:tcPr>
          <w:p w14:paraId="1C948E60" w14:textId="77777777" w:rsidR="00061755" w:rsidRDefault="00000000">
            <w:pPr>
              <w:pStyle w:val="ListParagraph"/>
              <w:numPr>
                <w:ilvl w:val="0"/>
                <w:numId w:val="213"/>
              </w:numPr>
              <w:spacing w:before="40" w:after="40"/>
            </w:pPr>
            <w:r>
              <w:t>Determination of maximum density of asphalt – Water displacement method</w:t>
            </w:r>
          </w:p>
        </w:tc>
      </w:tr>
      <w:tr w:rsidR="009838DF" w14:paraId="20C5A2E4" w14:textId="77777777" w:rsidTr="00837347">
        <w:trPr>
          <w:cantSplit/>
          <w:jc w:val="center"/>
        </w:trPr>
        <w:tc>
          <w:tcPr>
            <w:tcW w:w="2197" w:type="dxa"/>
            <w:vAlign w:val="center"/>
          </w:tcPr>
          <w:p w14:paraId="0935E44B" w14:textId="77777777" w:rsidR="00061755" w:rsidRPr="005D6F1F" w:rsidRDefault="00000000" w:rsidP="00837347">
            <w:pPr>
              <w:spacing w:before="40" w:after="40"/>
            </w:pPr>
            <w:r>
              <w:t>AS/NZS 2891.7.3</w:t>
            </w:r>
          </w:p>
        </w:tc>
        <w:tc>
          <w:tcPr>
            <w:tcW w:w="7567" w:type="dxa"/>
            <w:vAlign w:val="center"/>
          </w:tcPr>
          <w:p w14:paraId="7383C265" w14:textId="77777777" w:rsidR="00061755" w:rsidRPr="005D6F1F" w:rsidRDefault="00000000">
            <w:pPr>
              <w:pStyle w:val="ListParagraph"/>
              <w:numPr>
                <w:ilvl w:val="0"/>
                <w:numId w:val="213"/>
              </w:numPr>
              <w:spacing w:before="40" w:after="40"/>
            </w:pPr>
            <w:r>
              <w:t>Determination of maximum density of asphalt – Methylated spirits displacement</w:t>
            </w:r>
          </w:p>
        </w:tc>
      </w:tr>
      <w:tr w:rsidR="009838DF" w14:paraId="5F7AAE2F" w14:textId="77777777" w:rsidTr="00837347">
        <w:trPr>
          <w:cantSplit/>
          <w:jc w:val="center"/>
        </w:trPr>
        <w:tc>
          <w:tcPr>
            <w:tcW w:w="2197" w:type="dxa"/>
            <w:vAlign w:val="center"/>
          </w:tcPr>
          <w:p w14:paraId="5906C497" w14:textId="77777777" w:rsidR="00061755" w:rsidRPr="005D6F1F" w:rsidRDefault="00000000" w:rsidP="00837347">
            <w:pPr>
              <w:spacing w:before="40" w:after="40"/>
            </w:pPr>
            <w:r w:rsidRPr="005D6F1F">
              <w:t>AS</w:t>
            </w:r>
            <w:r>
              <w:t>/NZS </w:t>
            </w:r>
            <w:r w:rsidRPr="005D6F1F">
              <w:t>2891.8</w:t>
            </w:r>
          </w:p>
        </w:tc>
        <w:tc>
          <w:tcPr>
            <w:tcW w:w="7567" w:type="dxa"/>
            <w:vAlign w:val="center"/>
          </w:tcPr>
          <w:p w14:paraId="73B0C4CC" w14:textId="77777777" w:rsidR="00061755" w:rsidRPr="005D6F1F" w:rsidRDefault="00000000">
            <w:pPr>
              <w:pStyle w:val="ListParagraph"/>
              <w:numPr>
                <w:ilvl w:val="0"/>
                <w:numId w:val="213"/>
              </w:numPr>
              <w:spacing w:before="40" w:after="40"/>
            </w:pPr>
            <w:r w:rsidRPr="005D6F1F">
              <w:t xml:space="preserve">Voids and </w:t>
            </w:r>
            <w:r>
              <w:t>volumetric properties of</w:t>
            </w:r>
            <w:r w:rsidRPr="005D6F1F">
              <w:t xml:space="preserve"> compacted asphalt mixes</w:t>
            </w:r>
          </w:p>
        </w:tc>
      </w:tr>
      <w:tr w:rsidR="009838DF" w14:paraId="1ABB23C4" w14:textId="77777777" w:rsidTr="00837347">
        <w:trPr>
          <w:cantSplit/>
          <w:jc w:val="center"/>
        </w:trPr>
        <w:tc>
          <w:tcPr>
            <w:tcW w:w="2197" w:type="dxa"/>
            <w:vAlign w:val="center"/>
          </w:tcPr>
          <w:p w14:paraId="00792675" w14:textId="77777777" w:rsidR="00061755" w:rsidRPr="005D6F1F" w:rsidRDefault="00000000" w:rsidP="00837347">
            <w:pPr>
              <w:spacing w:before="40" w:after="40"/>
            </w:pPr>
            <w:r w:rsidRPr="005D6F1F">
              <w:t>AS</w:t>
            </w:r>
            <w:r>
              <w:t>/NZS </w:t>
            </w:r>
            <w:r w:rsidRPr="005D6F1F">
              <w:t>2891.9</w:t>
            </w:r>
            <w:r>
              <w:t>.1</w:t>
            </w:r>
          </w:p>
        </w:tc>
        <w:tc>
          <w:tcPr>
            <w:tcW w:w="7567" w:type="dxa"/>
            <w:vAlign w:val="center"/>
          </w:tcPr>
          <w:p w14:paraId="42C500C3" w14:textId="77777777" w:rsidR="00061755" w:rsidRPr="005D6F1F" w:rsidRDefault="00000000">
            <w:pPr>
              <w:pStyle w:val="ListParagraph"/>
              <w:numPr>
                <w:ilvl w:val="0"/>
                <w:numId w:val="213"/>
              </w:numPr>
              <w:spacing w:before="40" w:after="40"/>
            </w:pPr>
            <w:r w:rsidRPr="005D6F1F">
              <w:t>Determination of bulk density of compacted asphalt</w:t>
            </w:r>
            <w:r>
              <w:t xml:space="preserve"> – Waxing procedure</w:t>
            </w:r>
          </w:p>
        </w:tc>
      </w:tr>
      <w:tr w:rsidR="009838DF" w14:paraId="67E34080" w14:textId="77777777" w:rsidTr="00837347">
        <w:trPr>
          <w:cantSplit/>
          <w:jc w:val="center"/>
        </w:trPr>
        <w:tc>
          <w:tcPr>
            <w:tcW w:w="2197" w:type="dxa"/>
            <w:vAlign w:val="center"/>
          </w:tcPr>
          <w:p w14:paraId="1857DCDD" w14:textId="77777777" w:rsidR="00061755" w:rsidRPr="005D6F1F" w:rsidRDefault="00000000" w:rsidP="00837347">
            <w:pPr>
              <w:spacing w:before="40" w:after="40"/>
            </w:pPr>
            <w:r w:rsidRPr="005D6F1F">
              <w:t>AS</w:t>
            </w:r>
            <w:r>
              <w:t>/NZS </w:t>
            </w:r>
            <w:r w:rsidRPr="005D6F1F">
              <w:t>2891.9</w:t>
            </w:r>
            <w:r>
              <w:t>.2</w:t>
            </w:r>
          </w:p>
        </w:tc>
        <w:tc>
          <w:tcPr>
            <w:tcW w:w="7567" w:type="dxa"/>
            <w:vAlign w:val="center"/>
          </w:tcPr>
          <w:p w14:paraId="7DC0C8C6" w14:textId="77777777" w:rsidR="00061755" w:rsidRPr="005D6F1F" w:rsidRDefault="00000000">
            <w:pPr>
              <w:pStyle w:val="ListParagraph"/>
              <w:numPr>
                <w:ilvl w:val="0"/>
                <w:numId w:val="213"/>
              </w:numPr>
              <w:spacing w:before="40" w:after="40"/>
            </w:pPr>
            <w:r w:rsidRPr="005D6F1F">
              <w:t>Determination of bulk density of compacted asphalt</w:t>
            </w:r>
            <w:r>
              <w:t xml:space="preserve"> – </w:t>
            </w:r>
            <w:proofErr w:type="spellStart"/>
            <w:r>
              <w:t>Presaturation</w:t>
            </w:r>
            <w:proofErr w:type="spellEnd"/>
            <w:r>
              <w:t xml:space="preserve"> method</w:t>
            </w:r>
          </w:p>
        </w:tc>
      </w:tr>
      <w:tr w:rsidR="009838DF" w14:paraId="758AC507" w14:textId="77777777" w:rsidTr="00837347">
        <w:trPr>
          <w:cantSplit/>
          <w:jc w:val="center"/>
        </w:trPr>
        <w:tc>
          <w:tcPr>
            <w:tcW w:w="2197" w:type="dxa"/>
            <w:vAlign w:val="center"/>
          </w:tcPr>
          <w:p w14:paraId="142E4FFC" w14:textId="77777777" w:rsidR="00061755" w:rsidRPr="005D6F1F" w:rsidRDefault="00000000" w:rsidP="00837347">
            <w:pPr>
              <w:spacing w:before="40" w:after="40"/>
            </w:pPr>
            <w:r w:rsidRPr="005D6F1F">
              <w:t>AS</w:t>
            </w:r>
            <w:r>
              <w:t>/NZS </w:t>
            </w:r>
            <w:r w:rsidRPr="005D6F1F">
              <w:t>2891.9</w:t>
            </w:r>
            <w:r>
              <w:t>.3</w:t>
            </w:r>
          </w:p>
        </w:tc>
        <w:tc>
          <w:tcPr>
            <w:tcW w:w="7567" w:type="dxa"/>
            <w:vAlign w:val="center"/>
          </w:tcPr>
          <w:p w14:paraId="4FBF3616" w14:textId="77777777" w:rsidR="00061755" w:rsidRPr="005D6F1F" w:rsidRDefault="00000000">
            <w:pPr>
              <w:pStyle w:val="ListParagraph"/>
              <w:numPr>
                <w:ilvl w:val="0"/>
                <w:numId w:val="213"/>
              </w:numPr>
              <w:spacing w:before="40" w:after="40"/>
            </w:pPr>
            <w:r w:rsidRPr="005D6F1F">
              <w:t>Determination of bulk density of compacted asphalt</w:t>
            </w:r>
            <w:r>
              <w:t xml:space="preserve"> – Mensuration method</w:t>
            </w:r>
          </w:p>
        </w:tc>
      </w:tr>
      <w:tr w:rsidR="009838DF" w14:paraId="243B39BF" w14:textId="77777777" w:rsidTr="00837347">
        <w:trPr>
          <w:cantSplit/>
          <w:jc w:val="center"/>
        </w:trPr>
        <w:tc>
          <w:tcPr>
            <w:tcW w:w="2197" w:type="dxa"/>
            <w:vAlign w:val="center"/>
          </w:tcPr>
          <w:p w14:paraId="67B591FB" w14:textId="77777777" w:rsidR="00061755" w:rsidRPr="005D6F1F" w:rsidRDefault="00000000" w:rsidP="00837347">
            <w:pPr>
              <w:spacing w:before="40" w:after="40"/>
            </w:pPr>
            <w:r w:rsidRPr="005D6F1F">
              <w:t>AS</w:t>
            </w:r>
            <w:r>
              <w:t> </w:t>
            </w:r>
            <w:r w:rsidRPr="005D6F1F">
              <w:t>2979</w:t>
            </w:r>
          </w:p>
        </w:tc>
        <w:tc>
          <w:tcPr>
            <w:tcW w:w="7567" w:type="dxa"/>
            <w:vAlign w:val="center"/>
          </w:tcPr>
          <w:p w14:paraId="3BAE2E83" w14:textId="77777777" w:rsidR="00061755" w:rsidRPr="005D6F1F" w:rsidRDefault="00000000" w:rsidP="00837347">
            <w:pPr>
              <w:spacing w:before="40" w:after="40"/>
            </w:pPr>
            <w:r>
              <w:t>(Superseded by AS 2339)</w:t>
            </w:r>
          </w:p>
        </w:tc>
      </w:tr>
      <w:tr w:rsidR="009838DF" w14:paraId="1DB3E942" w14:textId="77777777" w:rsidTr="00837347">
        <w:trPr>
          <w:cantSplit/>
          <w:jc w:val="center"/>
        </w:trPr>
        <w:tc>
          <w:tcPr>
            <w:tcW w:w="2197" w:type="dxa"/>
            <w:vAlign w:val="center"/>
          </w:tcPr>
          <w:p w14:paraId="0F232C48" w14:textId="77777777" w:rsidR="00061755" w:rsidRPr="005D6F1F" w:rsidRDefault="00000000" w:rsidP="00837347">
            <w:pPr>
              <w:spacing w:before="40" w:after="40"/>
            </w:pPr>
            <w:r w:rsidRPr="005D6F1F">
              <w:t>AS/NZS</w:t>
            </w:r>
            <w:r>
              <w:t> </w:t>
            </w:r>
            <w:r w:rsidRPr="005D6F1F">
              <w:t>3000</w:t>
            </w:r>
          </w:p>
        </w:tc>
        <w:tc>
          <w:tcPr>
            <w:tcW w:w="7567" w:type="dxa"/>
            <w:vAlign w:val="center"/>
          </w:tcPr>
          <w:p w14:paraId="53667C1B" w14:textId="77777777" w:rsidR="00061755" w:rsidRPr="005D6F1F" w:rsidRDefault="00000000" w:rsidP="00837347">
            <w:pPr>
              <w:spacing w:before="40" w:after="40"/>
            </w:pPr>
            <w:r>
              <w:t>Electrical installations (k</w:t>
            </w:r>
            <w:r w:rsidRPr="005D6F1F">
              <w:t xml:space="preserve">nown as the Australian/New Zealand </w:t>
            </w:r>
            <w:r>
              <w:t>W</w:t>
            </w:r>
            <w:r w:rsidRPr="005D6F1F">
              <w:t xml:space="preserve">iring </w:t>
            </w:r>
            <w:r>
              <w:t>R</w:t>
            </w:r>
            <w:r w:rsidRPr="005D6F1F">
              <w:t>ules)</w:t>
            </w:r>
          </w:p>
        </w:tc>
      </w:tr>
      <w:tr w:rsidR="009838DF" w14:paraId="01E98D23" w14:textId="77777777" w:rsidTr="00837347">
        <w:trPr>
          <w:cantSplit/>
          <w:jc w:val="center"/>
        </w:trPr>
        <w:tc>
          <w:tcPr>
            <w:tcW w:w="2197" w:type="dxa"/>
            <w:vAlign w:val="center"/>
          </w:tcPr>
          <w:p w14:paraId="1A084D77" w14:textId="77777777" w:rsidR="00061755" w:rsidRPr="005D6F1F" w:rsidRDefault="00000000" w:rsidP="00837347">
            <w:pPr>
              <w:spacing w:before="40" w:after="40"/>
            </w:pPr>
            <w:r w:rsidRPr="005D6F1F">
              <w:t>AS/NZS</w:t>
            </w:r>
            <w:r>
              <w:t> </w:t>
            </w:r>
            <w:r w:rsidRPr="005D6F1F">
              <w:t>3100</w:t>
            </w:r>
          </w:p>
        </w:tc>
        <w:tc>
          <w:tcPr>
            <w:tcW w:w="7567" w:type="dxa"/>
            <w:vAlign w:val="center"/>
          </w:tcPr>
          <w:p w14:paraId="4B908275" w14:textId="77777777" w:rsidR="00061755" w:rsidRPr="005D6F1F" w:rsidRDefault="00000000" w:rsidP="00837347">
            <w:pPr>
              <w:spacing w:before="40" w:after="40"/>
            </w:pPr>
            <w:r w:rsidRPr="005D6F1F">
              <w:t>Approval and test specification - General requirements for electrical equipment</w:t>
            </w:r>
          </w:p>
        </w:tc>
      </w:tr>
      <w:tr w:rsidR="009838DF" w14:paraId="40E6873C" w14:textId="77777777" w:rsidTr="00837347">
        <w:trPr>
          <w:cantSplit/>
          <w:jc w:val="center"/>
        </w:trPr>
        <w:tc>
          <w:tcPr>
            <w:tcW w:w="2197" w:type="dxa"/>
            <w:vAlign w:val="center"/>
          </w:tcPr>
          <w:p w14:paraId="77D827E4" w14:textId="77777777" w:rsidR="00061755" w:rsidRPr="005D6F1F" w:rsidRDefault="00000000" w:rsidP="00837347">
            <w:pPr>
              <w:spacing w:before="40" w:after="40"/>
            </w:pPr>
            <w:r w:rsidRPr="005D6F1F">
              <w:t>AS/NZS</w:t>
            </w:r>
            <w:r>
              <w:t> </w:t>
            </w:r>
            <w:r w:rsidRPr="005D6F1F">
              <w:t>3191</w:t>
            </w:r>
          </w:p>
        </w:tc>
        <w:tc>
          <w:tcPr>
            <w:tcW w:w="7567" w:type="dxa"/>
            <w:vAlign w:val="center"/>
          </w:tcPr>
          <w:p w14:paraId="3A7F4E2A" w14:textId="77777777" w:rsidR="00061755" w:rsidRPr="005D6F1F" w:rsidRDefault="00000000" w:rsidP="00837347">
            <w:pPr>
              <w:spacing w:before="40" w:after="40"/>
            </w:pPr>
            <w:r w:rsidRPr="005D6F1F">
              <w:t>Electric flexible cords</w:t>
            </w:r>
          </w:p>
        </w:tc>
      </w:tr>
      <w:tr w:rsidR="009838DF" w14:paraId="62BEEBEF" w14:textId="77777777" w:rsidTr="00837347">
        <w:trPr>
          <w:cantSplit/>
          <w:jc w:val="center"/>
        </w:trPr>
        <w:tc>
          <w:tcPr>
            <w:tcW w:w="2197" w:type="dxa"/>
            <w:vAlign w:val="center"/>
          </w:tcPr>
          <w:p w14:paraId="66DEEACD" w14:textId="77777777" w:rsidR="00061755" w:rsidRPr="005D6F1F" w:rsidRDefault="00000000" w:rsidP="00837347">
            <w:pPr>
              <w:spacing w:before="40" w:after="40"/>
            </w:pPr>
            <w:r w:rsidRPr="005D6F1F">
              <w:t>AS/NZS</w:t>
            </w:r>
            <w:r>
              <w:t> </w:t>
            </w:r>
            <w:r w:rsidRPr="005D6F1F">
              <w:t>3500.1</w:t>
            </w:r>
          </w:p>
        </w:tc>
        <w:tc>
          <w:tcPr>
            <w:tcW w:w="7567" w:type="dxa"/>
            <w:vAlign w:val="center"/>
          </w:tcPr>
          <w:p w14:paraId="10E2AACB" w14:textId="77777777" w:rsidR="00061755" w:rsidRPr="005D6F1F" w:rsidRDefault="00000000" w:rsidP="00837347">
            <w:pPr>
              <w:spacing w:before="40" w:after="40"/>
            </w:pPr>
            <w:r>
              <w:t>Plumbing and drainage – Water service</w:t>
            </w:r>
          </w:p>
        </w:tc>
      </w:tr>
      <w:tr w:rsidR="009838DF" w14:paraId="0977F6B6" w14:textId="77777777" w:rsidTr="00837347">
        <w:trPr>
          <w:cantSplit/>
          <w:jc w:val="center"/>
        </w:trPr>
        <w:tc>
          <w:tcPr>
            <w:tcW w:w="2197" w:type="dxa"/>
            <w:vAlign w:val="center"/>
          </w:tcPr>
          <w:p w14:paraId="516E26E2" w14:textId="77777777" w:rsidR="00061755" w:rsidRPr="005D6F1F" w:rsidRDefault="00000000" w:rsidP="00837347">
            <w:pPr>
              <w:spacing w:before="40" w:after="40"/>
            </w:pPr>
            <w:r w:rsidRPr="005D6F1F">
              <w:t>AS</w:t>
            </w:r>
            <w:r>
              <w:t> </w:t>
            </w:r>
            <w:r w:rsidRPr="005D6F1F">
              <w:t>3568</w:t>
            </w:r>
          </w:p>
        </w:tc>
        <w:tc>
          <w:tcPr>
            <w:tcW w:w="7567" w:type="dxa"/>
            <w:vAlign w:val="center"/>
          </w:tcPr>
          <w:p w14:paraId="09D69DFF" w14:textId="77777777" w:rsidR="00061755" w:rsidRPr="005D6F1F" w:rsidRDefault="00000000" w:rsidP="00837347">
            <w:pPr>
              <w:spacing w:before="40" w:after="40"/>
            </w:pPr>
            <w:r w:rsidRPr="005D6F1F">
              <w:t>Oils for reducing the viscosity of residual bitumen for pavements</w:t>
            </w:r>
          </w:p>
        </w:tc>
      </w:tr>
      <w:tr w:rsidR="009838DF" w14:paraId="16A9ACE7" w14:textId="77777777" w:rsidTr="00837347">
        <w:trPr>
          <w:cantSplit/>
          <w:jc w:val="center"/>
        </w:trPr>
        <w:tc>
          <w:tcPr>
            <w:tcW w:w="2197" w:type="dxa"/>
            <w:vAlign w:val="center"/>
          </w:tcPr>
          <w:p w14:paraId="5A406B00" w14:textId="77777777" w:rsidR="00061755" w:rsidRPr="005D6F1F" w:rsidRDefault="00000000" w:rsidP="00837347">
            <w:pPr>
              <w:spacing w:before="40" w:after="40"/>
            </w:pPr>
            <w:r w:rsidRPr="00A62E6A">
              <w:rPr>
                <w:lang w:val="en-US"/>
              </w:rPr>
              <w:t>AS/NZS 3582.1</w:t>
            </w:r>
          </w:p>
        </w:tc>
        <w:tc>
          <w:tcPr>
            <w:tcW w:w="7567" w:type="dxa"/>
            <w:vAlign w:val="center"/>
          </w:tcPr>
          <w:p w14:paraId="7455B264" w14:textId="77777777" w:rsidR="00061755" w:rsidRPr="005D6F1F" w:rsidRDefault="00000000" w:rsidP="00837347">
            <w:pPr>
              <w:spacing w:before="40" w:after="40"/>
            </w:pPr>
            <w:r w:rsidRPr="00A62E6A">
              <w:rPr>
                <w:lang w:val="en-US"/>
              </w:rPr>
              <w:t>Supplementary cementitious materials for use with portland and blended cements – Fly ash</w:t>
            </w:r>
          </w:p>
        </w:tc>
      </w:tr>
      <w:tr w:rsidR="009838DF" w14:paraId="0C065D7F" w14:textId="77777777" w:rsidTr="00837347">
        <w:trPr>
          <w:cantSplit/>
          <w:jc w:val="center"/>
        </w:trPr>
        <w:tc>
          <w:tcPr>
            <w:tcW w:w="2197" w:type="dxa"/>
            <w:vAlign w:val="center"/>
          </w:tcPr>
          <w:p w14:paraId="065AD617" w14:textId="77777777" w:rsidR="00061755" w:rsidRPr="005D6F1F" w:rsidRDefault="00000000" w:rsidP="00837347">
            <w:pPr>
              <w:spacing w:before="40" w:after="40"/>
            </w:pPr>
            <w:r w:rsidRPr="005D6F1F">
              <w:t>AS</w:t>
            </w:r>
            <w:r>
              <w:t> </w:t>
            </w:r>
            <w:r w:rsidRPr="005D6F1F">
              <w:t>3600</w:t>
            </w:r>
          </w:p>
        </w:tc>
        <w:tc>
          <w:tcPr>
            <w:tcW w:w="7567" w:type="dxa"/>
            <w:vAlign w:val="center"/>
          </w:tcPr>
          <w:p w14:paraId="65D3DE5C" w14:textId="77777777" w:rsidR="00061755" w:rsidRPr="005D6F1F" w:rsidRDefault="00000000" w:rsidP="00837347">
            <w:pPr>
              <w:spacing w:before="40" w:after="40"/>
            </w:pPr>
            <w:r w:rsidRPr="005D6F1F">
              <w:t>Concrete structures</w:t>
            </w:r>
          </w:p>
        </w:tc>
      </w:tr>
      <w:tr w:rsidR="009838DF" w14:paraId="7C3E98BA" w14:textId="77777777" w:rsidTr="00837347">
        <w:trPr>
          <w:cantSplit/>
          <w:jc w:val="center"/>
        </w:trPr>
        <w:tc>
          <w:tcPr>
            <w:tcW w:w="2197" w:type="dxa"/>
            <w:vAlign w:val="center"/>
          </w:tcPr>
          <w:p w14:paraId="6B3D7E17" w14:textId="77777777" w:rsidR="00061755" w:rsidRPr="005D6F1F" w:rsidRDefault="00000000" w:rsidP="00837347">
            <w:pPr>
              <w:spacing w:before="40" w:after="40"/>
            </w:pPr>
            <w:r w:rsidRPr="005D6F1F">
              <w:t>AS</w:t>
            </w:r>
            <w:r>
              <w:t> </w:t>
            </w:r>
            <w:r w:rsidRPr="005D6F1F">
              <w:t>3610</w:t>
            </w:r>
            <w:r>
              <w:t>.1</w:t>
            </w:r>
          </w:p>
        </w:tc>
        <w:tc>
          <w:tcPr>
            <w:tcW w:w="7567" w:type="dxa"/>
            <w:vAlign w:val="center"/>
          </w:tcPr>
          <w:p w14:paraId="311B37F6" w14:textId="77777777" w:rsidR="00061755" w:rsidRPr="005D6F1F" w:rsidRDefault="00000000" w:rsidP="00837347">
            <w:pPr>
              <w:spacing w:before="40" w:after="40"/>
            </w:pPr>
            <w:r w:rsidRPr="005D6F1F">
              <w:t>Formwork for concrete</w:t>
            </w:r>
            <w:r>
              <w:t xml:space="preserve"> – Specifications</w:t>
            </w:r>
          </w:p>
        </w:tc>
      </w:tr>
      <w:tr w:rsidR="009838DF" w14:paraId="3AFA5970" w14:textId="77777777" w:rsidTr="00837347">
        <w:trPr>
          <w:cantSplit/>
          <w:jc w:val="center"/>
        </w:trPr>
        <w:tc>
          <w:tcPr>
            <w:tcW w:w="2197" w:type="dxa"/>
            <w:vAlign w:val="center"/>
          </w:tcPr>
          <w:p w14:paraId="087618E6" w14:textId="77777777" w:rsidR="00061755" w:rsidRPr="00C87CBE" w:rsidRDefault="00000000" w:rsidP="00837347">
            <w:pPr>
              <w:spacing w:before="40" w:after="40"/>
            </w:pPr>
            <w:r w:rsidRPr="00C87CBE">
              <w:t>AS</w:t>
            </w:r>
            <w:r>
              <w:t>/NZS </w:t>
            </w:r>
            <w:r w:rsidRPr="00C87CBE">
              <w:t>3661.1</w:t>
            </w:r>
          </w:p>
        </w:tc>
        <w:tc>
          <w:tcPr>
            <w:tcW w:w="7567" w:type="dxa"/>
            <w:vAlign w:val="center"/>
          </w:tcPr>
          <w:p w14:paraId="35A5F6D0" w14:textId="77777777" w:rsidR="00061755" w:rsidRPr="00C87CBE" w:rsidRDefault="00000000" w:rsidP="00837347">
            <w:pPr>
              <w:spacing w:before="40" w:after="40"/>
            </w:pPr>
            <w:r>
              <w:t>(Superseded by AS/NZS 4586 and AS/NZS 4663)</w:t>
            </w:r>
          </w:p>
        </w:tc>
      </w:tr>
      <w:tr w:rsidR="009838DF" w14:paraId="25F8F9A5" w14:textId="77777777" w:rsidTr="00837347">
        <w:trPr>
          <w:cantSplit/>
          <w:jc w:val="center"/>
        </w:trPr>
        <w:tc>
          <w:tcPr>
            <w:tcW w:w="2197" w:type="dxa"/>
            <w:vAlign w:val="center"/>
          </w:tcPr>
          <w:p w14:paraId="3145E94B" w14:textId="77777777" w:rsidR="00061755" w:rsidRPr="00C87CBE" w:rsidRDefault="00000000" w:rsidP="00837347">
            <w:pPr>
              <w:spacing w:before="40" w:after="40"/>
            </w:pPr>
            <w:r w:rsidRPr="00C87CBE">
              <w:t>AS</w:t>
            </w:r>
            <w:r>
              <w:t>/NZS </w:t>
            </w:r>
            <w:r w:rsidRPr="00C87CBE">
              <w:t>3661.2</w:t>
            </w:r>
          </w:p>
        </w:tc>
        <w:tc>
          <w:tcPr>
            <w:tcW w:w="7567" w:type="dxa"/>
            <w:vAlign w:val="center"/>
          </w:tcPr>
          <w:p w14:paraId="6213A049" w14:textId="77777777" w:rsidR="00061755" w:rsidRPr="00C87CBE" w:rsidRDefault="00000000" w:rsidP="00837347">
            <w:pPr>
              <w:spacing w:before="40" w:after="40"/>
            </w:pPr>
            <w:r w:rsidRPr="00C87CBE">
              <w:t xml:space="preserve">Slip resistance of pedestrian surfaces – Guide to the reduction of slip hazards </w:t>
            </w:r>
          </w:p>
        </w:tc>
      </w:tr>
      <w:tr w:rsidR="009838DF" w14:paraId="25C598C3" w14:textId="77777777" w:rsidTr="00837347">
        <w:trPr>
          <w:cantSplit/>
          <w:jc w:val="center"/>
        </w:trPr>
        <w:tc>
          <w:tcPr>
            <w:tcW w:w="2197" w:type="dxa"/>
            <w:vAlign w:val="center"/>
          </w:tcPr>
          <w:p w14:paraId="5B8E02B6" w14:textId="77777777" w:rsidR="00061755" w:rsidRPr="005D6F1F" w:rsidRDefault="00000000" w:rsidP="00837347">
            <w:pPr>
              <w:spacing w:before="40" w:after="40"/>
            </w:pPr>
            <w:r>
              <w:t>AS/NZS 3678</w:t>
            </w:r>
          </w:p>
        </w:tc>
        <w:tc>
          <w:tcPr>
            <w:tcW w:w="7567" w:type="dxa"/>
            <w:vAlign w:val="center"/>
          </w:tcPr>
          <w:p w14:paraId="720ADCCD" w14:textId="77777777" w:rsidR="00061755" w:rsidRPr="005D6F1F" w:rsidRDefault="00000000" w:rsidP="00837347">
            <w:pPr>
              <w:spacing w:before="40" w:after="40"/>
            </w:pPr>
            <w:r>
              <w:t>Structural steel - Hot rolled plates, floorplates and slabs</w:t>
            </w:r>
          </w:p>
        </w:tc>
      </w:tr>
      <w:tr w:rsidR="009838DF" w14:paraId="45E1CABD" w14:textId="77777777" w:rsidTr="00837347">
        <w:trPr>
          <w:cantSplit/>
          <w:jc w:val="center"/>
        </w:trPr>
        <w:tc>
          <w:tcPr>
            <w:tcW w:w="2197" w:type="dxa"/>
            <w:vAlign w:val="center"/>
          </w:tcPr>
          <w:p w14:paraId="28824716" w14:textId="77777777" w:rsidR="00061755" w:rsidRPr="005D6F1F" w:rsidRDefault="00000000" w:rsidP="00837347">
            <w:pPr>
              <w:spacing w:before="40" w:after="40"/>
            </w:pPr>
            <w:r w:rsidRPr="005D6F1F">
              <w:t>AS</w:t>
            </w:r>
            <w:r>
              <w:t>/NZS </w:t>
            </w:r>
            <w:r w:rsidRPr="005D6F1F">
              <w:t>3679.1</w:t>
            </w:r>
          </w:p>
        </w:tc>
        <w:tc>
          <w:tcPr>
            <w:tcW w:w="7567" w:type="dxa"/>
            <w:vAlign w:val="center"/>
          </w:tcPr>
          <w:p w14:paraId="28EDCD18" w14:textId="77777777" w:rsidR="00061755" w:rsidRPr="005D6F1F" w:rsidRDefault="00000000" w:rsidP="00837347">
            <w:pPr>
              <w:spacing w:before="40" w:after="40"/>
            </w:pPr>
            <w:r w:rsidRPr="005D6F1F">
              <w:t>Structural steel - Hot rolled bars and sections</w:t>
            </w:r>
          </w:p>
        </w:tc>
      </w:tr>
      <w:tr w:rsidR="009838DF" w14:paraId="69EA5495" w14:textId="77777777" w:rsidTr="00837347">
        <w:trPr>
          <w:cantSplit/>
          <w:jc w:val="center"/>
        </w:trPr>
        <w:tc>
          <w:tcPr>
            <w:tcW w:w="2197" w:type="dxa"/>
            <w:vAlign w:val="center"/>
          </w:tcPr>
          <w:p w14:paraId="022B9745" w14:textId="77777777" w:rsidR="00061755" w:rsidRPr="005D6F1F" w:rsidRDefault="00000000" w:rsidP="00837347">
            <w:pPr>
              <w:spacing w:before="40" w:after="40"/>
            </w:pPr>
            <w:r>
              <w:lastRenderedPageBreak/>
              <w:t>AS 3705</w:t>
            </w:r>
          </w:p>
        </w:tc>
        <w:tc>
          <w:tcPr>
            <w:tcW w:w="7567" w:type="dxa"/>
            <w:vAlign w:val="center"/>
          </w:tcPr>
          <w:p w14:paraId="5D56E70A" w14:textId="77777777" w:rsidR="00061755" w:rsidRPr="005D6F1F" w:rsidRDefault="00000000" w:rsidP="00837347">
            <w:pPr>
              <w:spacing w:before="40" w:after="40"/>
            </w:pPr>
            <w:r>
              <w:t>Geotextiles – Identification, marking and general data</w:t>
            </w:r>
          </w:p>
        </w:tc>
      </w:tr>
      <w:tr w:rsidR="009838DF" w14:paraId="0C8271FF" w14:textId="77777777" w:rsidTr="00837347">
        <w:trPr>
          <w:cantSplit/>
          <w:jc w:val="center"/>
        </w:trPr>
        <w:tc>
          <w:tcPr>
            <w:tcW w:w="2197" w:type="dxa"/>
            <w:vAlign w:val="center"/>
          </w:tcPr>
          <w:p w14:paraId="5DBBC2D3" w14:textId="77777777" w:rsidR="00061755" w:rsidRPr="005D6F1F" w:rsidRDefault="00000000" w:rsidP="00837347">
            <w:pPr>
              <w:spacing w:before="40" w:after="40"/>
            </w:pPr>
            <w:r>
              <w:t>AS </w:t>
            </w:r>
            <w:r w:rsidRPr="005D6F1F">
              <w:t>3706</w:t>
            </w:r>
            <w:r>
              <w:t xml:space="preserve"> (series)</w:t>
            </w:r>
          </w:p>
        </w:tc>
        <w:tc>
          <w:tcPr>
            <w:tcW w:w="7567" w:type="dxa"/>
            <w:vAlign w:val="center"/>
          </w:tcPr>
          <w:p w14:paraId="072E0BAC" w14:textId="77777777" w:rsidR="00061755" w:rsidRPr="005D6F1F" w:rsidRDefault="00000000" w:rsidP="00837347">
            <w:pPr>
              <w:spacing w:before="40" w:after="40"/>
            </w:pPr>
            <w:r w:rsidRPr="005D6F1F">
              <w:t xml:space="preserve">Geotextiles </w:t>
            </w:r>
            <w:r>
              <w:t xml:space="preserve">– Methods of </w:t>
            </w:r>
            <w:r w:rsidRPr="005D6F1F">
              <w:t>test</w:t>
            </w:r>
          </w:p>
        </w:tc>
      </w:tr>
      <w:tr w:rsidR="009838DF" w14:paraId="0B42A58D" w14:textId="77777777" w:rsidTr="00837347">
        <w:trPr>
          <w:cantSplit/>
          <w:jc w:val="center"/>
        </w:trPr>
        <w:tc>
          <w:tcPr>
            <w:tcW w:w="2197" w:type="dxa"/>
            <w:vAlign w:val="center"/>
          </w:tcPr>
          <w:p w14:paraId="035BF312" w14:textId="77777777" w:rsidR="00061755" w:rsidRPr="005D6F1F" w:rsidRDefault="00000000" w:rsidP="00837347">
            <w:pPr>
              <w:spacing w:before="40" w:after="40"/>
            </w:pPr>
            <w:r>
              <w:t>AS </w:t>
            </w:r>
            <w:r w:rsidRPr="005D6F1F">
              <w:t>3706</w:t>
            </w:r>
            <w:r>
              <w:t>.1</w:t>
            </w:r>
          </w:p>
        </w:tc>
        <w:tc>
          <w:tcPr>
            <w:tcW w:w="7567" w:type="dxa"/>
            <w:vAlign w:val="center"/>
          </w:tcPr>
          <w:p w14:paraId="7988AC30" w14:textId="77777777" w:rsidR="00061755" w:rsidRPr="005D6F1F" w:rsidRDefault="00000000">
            <w:pPr>
              <w:pStyle w:val="ListParagraph"/>
              <w:numPr>
                <w:ilvl w:val="0"/>
                <w:numId w:val="213"/>
              </w:numPr>
              <w:spacing w:before="40" w:after="40"/>
            </w:pPr>
            <w:r>
              <w:t>General requirements, sampling, conditioning, basic physical properties and statistical analysis</w:t>
            </w:r>
          </w:p>
        </w:tc>
      </w:tr>
      <w:tr w:rsidR="009838DF" w14:paraId="7E6353CB" w14:textId="77777777" w:rsidTr="00837347">
        <w:trPr>
          <w:cantSplit/>
          <w:jc w:val="center"/>
        </w:trPr>
        <w:tc>
          <w:tcPr>
            <w:tcW w:w="2197" w:type="dxa"/>
            <w:vAlign w:val="center"/>
          </w:tcPr>
          <w:p w14:paraId="16D5CC4C" w14:textId="77777777" w:rsidR="00061755" w:rsidRPr="005D6F1F" w:rsidRDefault="00000000" w:rsidP="00837347">
            <w:pPr>
              <w:spacing w:before="40" w:after="40"/>
            </w:pPr>
            <w:r>
              <w:t>AS </w:t>
            </w:r>
            <w:r w:rsidRPr="005D6F1F">
              <w:t>3706</w:t>
            </w:r>
            <w:r>
              <w:t>.2</w:t>
            </w:r>
          </w:p>
        </w:tc>
        <w:tc>
          <w:tcPr>
            <w:tcW w:w="7567" w:type="dxa"/>
            <w:vAlign w:val="center"/>
          </w:tcPr>
          <w:p w14:paraId="230B2A52" w14:textId="77777777" w:rsidR="00061755" w:rsidRPr="005D6F1F" w:rsidRDefault="00000000">
            <w:pPr>
              <w:pStyle w:val="ListParagraph"/>
              <w:numPr>
                <w:ilvl w:val="0"/>
                <w:numId w:val="213"/>
              </w:numPr>
              <w:spacing w:before="40" w:after="40"/>
            </w:pPr>
            <w:r>
              <w:t>Determination of tensile properties – Wide strip and grab method</w:t>
            </w:r>
          </w:p>
        </w:tc>
      </w:tr>
      <w:tr w:rsidR="009838DF" w14:paraId="34446F7D" w14:textId="77777777" w:rsidTr="00837347">
        <w:trPr>
          <w:cantSplit/>
          <w:jc w:val="center"/>
        </w:trPr>
        <w:tc>
          <w:tcPr>
            <w:tcW w:w="2197" w:type="dxa"/>
            <w:vAlign w:val="center"/>
          </w:tcPr>
          <w:p w14:paraId="439281F1" w14:textId="77777777" w:rsidR="00061755" w:rsidRPr="005D6F1F" w:rsidRDefault="00000000" w:rsidP="00837347">
            <w:pPr>
              <w:spacing w:before="40" w:after="40"/>
            </w:pPr>
            <w:r>
              <w:t>AS </w:t>
            </w:r>
            <w:r w:rsidRPr="005D6F1F">
              <w:t>3706</w:t>
            </w:r>
            <w:r>
              <w:t>.3</w:t>
            </w:r>
          </w:p>
        </w:tc>
        <w:tc>
          <w:tcPr>
            <w:tcW w:w="7567" w:type="dxa"/>
            <w:vAlign w:val="center"/>
          </w:tcPr>
          <w:p w14:paraId="668FC34E" w14:textId="77777777" w:rsidR="00061755" w:rsidRPr="005D6F1F" w:rsidRDefault="00000000">
            <w:pPr>
              <w:pStyle w:val="ListParagraph"/>
              <w:numPr>
                <w:ilvl w:val="0"/>
                <w:numId w:val="213"/>
              </w:numPr>
              <w:spacing w:before="40" w:after="40"/>
            </w:pPr>
            <w:r>
              <w:t>Determination of tearing strength – Trapezoidal method</w:t>
            </w:r>
          </w:p>
        </w:tc>
      </w:tr>
      <w:tr w:rsidR="009838DF" w14:paraId="71752034" w14:textId="77777777" w:rsidTr="00837347">
        <w:trPr>
          <w:cantSplit/>
          <w:jc w:val="center"/>
        </w:trPr>
        <w:tc>
          <w:tcPr>
            <w:tcW w:w="2197" w:type="dxa"/>
            <w:vAlign w:val="center"/>
          </w:tcPr>
          <w:p w14:paraId="4075D452" w14:textId="77777777" w:rsidR="00061755" w:rsidRPr="005D6F1F" w:rsidRDefault="00000000" w:rsidP="00837347">
            <w:pPr>
              <w:spacing w:before="40" w:after="40"/>
            </w:pPr>
            <w:r>
              <w:t>AS </w:t>
            </w:r>
            <w:r w:rsidRPr="005D6F1F">
              <w:t>3706</w:t>
            </w:r>
            <w:r>
              <w:t>.4</w:t>
            </w:r>
          </w:p>
        </w:tc>
        <w:tc>
          <w:tcPr>
            <w:tcW w:w="7567" w:type="dxa"/>
            <w:vAlign w:val="center"/>
          </w:tcPr>
          <w:p w14:paraId="035F1354" w14:textId="77777777" w:rsidR="00061755" w:rsidRPr="005D6F1F" w:rsidRDefault="00000000">
            <w:pPr>
              <w:pStyle w:val="ListParagraph"/>
              <w:numPr>
                <w:ilvl w:val="0"/>
                <w:numId w:val="213"/>
              </w:numPr>
              <w:spacing w:before="40" w:after="40"/>
            </w:pPr>
            <w:r>
              <w:t>Determination of bursting strength – California bearing ratio (CBR) – Plunger method</w:t>
            </w:r>
          </w:p>
        </w:tc>
      </w:tr>
      <w:tr w:rsidR="009838DF" w14:paraId="025732E3" w14:textId="77777777" w:rsidTr="00837347">
        <w:trPr>
          <w:cantSplit/>
          <w:jc w:val="center"/>
        </w:trPr>
        <w:tc>
          <w:tcPr>
            <w:tcW w:w="2197" w:type="dxa"/>
            <w:vAlign w:val="center"/>
          </w:tcPr>
          <w:p w14:paraId="35616EEA" w14:textId="77777777" w:rsidR="00061755" w:rsidRDefault="00000000" w:rsidP="00837347">
            <w:pPr>
              <w:spacing w:before="40" w:after="40"/>
            </w:pPr>
            <w:r>
              <w:t>AS </w:t>
            </w:r>
            <w:r w:rsidRPr="001F2DB5">
              <w:t>3706.</w:t>
            </w:r>
            <w:r>
              <w:t>9</w:t>
            </w:r>
          </w:p>
        </w:tc>
        <w:tc>
          <w:tcPr>
            <w:tcW w:w="7567" w:type="dxa"/>
            <w:vAlign w:val="center"/>
          </w:tcPr>
          <w:p w14:paraId="75E8E2F1" w14:textId="77777777" w:rsidR="00061755" w:rsidRDefault="00000000">
            <w:pPr>
              <w:pStyle w:val="ListParagraph"/>
              <w:numPr>
                <w:ilvl w:val="0"/>
                <w:numId w:val="213"/>
              </w:numPr>
              <w:spacing w:before="40" w:after="40"/>
            </w:pPr>
            <w:r>
              <w:t>Determination of permittivity, permeability and flow rate</w:t>
            </w:r>
          </w:p>
        </w:tc>
      </w:tr>
      <w:tr w:rsidR="009838DF" w14:paraId="0BAFA7FA" w14:textId="77777777" w:rsidTr="00837347">
        <w:trPr>
          <w:cantSplit/>
          <w:jc w:val="center"/>
        </w:trPr>
        <w:tc>
          <w:tcPr>
            <w:tcW w:w="2197" w:type="dxa"/>
            <w:vAlign w:val="center"/>
          </w:tcPr>
          <w:p w14:paraId="6647E157" w14:textId="77777777" w:rsidR="00061755" w:rsidRDefault="00000000" w:rsidP="00837347">
            <w:pPr>
              <w:spacing w:before="40" w:after="40"/>
            </w:pPr>
            <w:r w:rsidRPr="001F2DB5">
              <w:t>AS</w:t>
            </w:r>
            <w:r>
              <w:t> </w:t>
            </w:r>
            <w:r w:rsidRPr="001F2DB5">
              <w:t>3706.</w:t>
            </w:r>
            <w:r>
              <w:t>11</w:t>
            </w:r>
          </w:p>
        </w:tc>
        <w:tc>
          <w:tcPr>
            <w:tcW w:w="7567" w:type="dxa"/>
            <w:vAlign w:val="center"/>
          </w:tcPr>
          <w:p w14:paraId="6E9CAD42" w14:textId="77777777" w:rsidR="00061755" w:rsidRDefault="00000000">
            <w:pPr>
              <w:pStyle w:val="ListParagraph"/>
              <w:numPr>
                <w:ilvl w:val="0"/>
                <w:numId w:val="213"/>
              </w:numPr>
              <w:spacing w:before="40" w:after="40"/>
            </w:pPr>
            <w:r>
              <w:t>Determination of durability - Resistance to degradation by light, heat and moisture</w:t>
            </w:r>
          </w:p>
        </w:tc>
      </w:tr>
      <w:tr w:rsidR="009838DF" w14:paraId="4BF53444" w14:textId="77777777" w:rsidTr="00837347">
        <w:trPr>
          <w:cantSplit/>
          <w:jc w:val="center"/>
        </w:trPr>
        <w:tc>
          <w:tcPr>
            <w:tcW w:w="2197" w:type="dxa"/>
            <w:vAlign w:val="center"/>
          </w:tcPr>
          <w:p w14:paraId="6CCBE3FB" w14:textId="77777777" w:rsidR="00061755" w:rsidRPr="005D6F1F" w:rsidRDefault="00000000" w:rsidP="00837347">
            <w:pPr>
              <w:spacing w:before="40" w:after="40"/>
            </w:pPr>
            <w:r w:rsidRPr="005D6F1F">
              <w:br w:type="page"/>
              <w:t>AS</w:t>
            </w:r>
            <w:r>
              <w:t>/NZS </w:t>
            </w:r>
            <w:r w:rsidRPr="005D6F1F">
              <w:t>3725</w:t>
            </w:r>
          </w:p>
        </w:tc>
        <w:tc>
          <w:tcPr>
            <w:tcW w:w="7567" w:type="dxa"/>
            <w:vAlign w:val="center"/>
          </w:tcPr>
          <w:p w14:paraId="64F5FCEE" w14:textId="77777777" w:rsidR="00061755" w:rsidRPr="005D6F1F" w:rsidRDefault="00000000" w:rsidP="00837347">
            <w:pPr>
              <w:spacing w:before="40" w:after="40"/>
            </w:pPr>
            <w:r>
              <w:t>Design for installation of buried concrete pipes</w:t>
            </w:r>
          </w:p>
        </w:tc>
      </w:tr>
      <w:tr w:rsidR="009838DF" w14:paraId="01401670" w14:textId="77777777" w:rsidTr="00837347">
        <w:trPr>
          <w:cantSplit/>
          <w:jc w:val="center"/>
        </w:trPr>
        <w:tc>
          <w:tcPr>
            <w:tcW w:w="2197" w:type="dxa"/>
            <w:vAlign w:val="center"/>
          </w:tcPr>
          <w:p w14:paraId="18E2ED92" w14:textId="77777777" w:rsidR="00061755" w:rsidRPr="005D6F1F" w:rsidRDefault="00000000" w:rsidP="00837347">
            <w:pPr>
              <w:spacing w:before="40" w:after="40"/>
            </w:pPr>
            <w:r>
              <w:t>AS </w:t>
            </w:r>
            <w:r w:rsidRPr="005D6F1F">
              <w:t>3730.14</w:t>
            </w:r>
          </w:p>
        </w:tc>
        <w:tc>
          <w:tcPr>
            <w:tcW w:w="7567" w:type="dxa"/>
            <w:vAlign w:val="center"/>
          </w:tcPr>
          <w:p w14:paraId="54C0BDD9" w14:textId="77777777" w:rsidR="00061755" w:rsidRPr="005D6F1F" w:rsidRDefault="00000000" w:rsidP="00837347">
            <w:pPr>
              <w:spacing w:before="40" w:after="40"/>
            </w:pPr>
            <w:r w:rsidRPr="005D6F1F">
              <w:t>Guide to properties of paints for buildings - Underc</w:t>
            </w:r>
            <w:r>
              <w:t>oat - Solvent borne - I</w:t>
            </w:r>
            <w:r w:rsidRPr="005D6F1F">
              <w:t>nterior</w:t>
            </w:r>
            <w:r>
              <w:t>/exterior</w:t>
            </w:r>
          </w:p>
        </w:tc>
      </w:tr>
      <w:tr w:rsidR="009838DF" w14:paraId="4EE98568" w14:textId="77777777" w:rsidTr="00837347">
        <w:trPr>
          <w:cantSplit/>
          <w:jc w:val="center"/>
        </w:trPr>
        <w:tc>
          <w:tcPr>
            <w:tcW w:w="2197" w:type="dxa"/>
            <w:vAlign w:val="center"/>
          </w:tcPr>
          <w:p w14:paraId="12A969AF" w14:textId="77777777" w:rsidR="00061755" w:rsidRPr="001B2D5E" w:rsidRDefault="00000000" w:rsidP="00837347">
            <w:pPr>
              <w:spacing w:before="40" w:after="40"/>
            </w:pPr>
            <w:r w:rsidRPr="001B2D5E">
              <w:t>AS/NZ</w:t>
            </w:r>
            <w:r>
              <w:t>S 3750.9</w:t>
            </w:r>
          </w:p>
        </w:tc>
        <w:tc>
          <w:tcPr>
            <w:tcW w:w="7567" w:type="dxa"/>
            <w:vAlign w:val="center"/>
          </w:tcPr>
          <w:p w14:paraId="08480B63" w14:textId="77777777" w:rsidR="00061755" w:rsidRPr="001B2D5E" w:rsidRDefault="00000000" w:rsidP="00837347">
            <w:pPr>
              <w:spacing w:before="40" w:after="40"/>
            </w:pPr>
            <w:r w:rsidRPr="001B2D5E">
              <w:t>Paints for steel structures</w:t>
            </w:r>
            <w:r>
              <w:t xml:space="preserve"> – Organic zinc-rich primer</w:t>
            </w:r>
          </w:p>
        </w:tc>
      </w:tr>
      <w:tr w:rsidR="009838DF" w14:paraId="4EE40DA9" w14:textId="77777777" w:rsidTr="00837347">
        <w:trPr>
          <w:cantSplit/>
          <w:jc w:val="center"/>
        </w:trPr>
        <w:tc>
          <w:tcPr>
            <w:tcW w:w="2197" w:type="dxa"/>
            <w:vAlign w:val="center"/>
          </w:tcPr>
          <w:p w14:paraId="6FAFBDF5" w14:textId="77777777" w:rsidR="00061755" w:rsidRPr="001B2D5E" w:rsidRDefault="00000000" w:rsidP="00837347">
            <w:pPr>
              <w:spacing w:before="40" w:after="40"/>
            </w:pPr>
            <w:r w:rsidRPr="001B2D5E">
              <w:t>AS/NZS</w:t>
            </w:r>
            <w:r>
              <w:t> </w:t>
            </w:r>
            <w:r w:rsidRPr="001B2D5E">
              <w:t>3750.22</w:t>
            </w:r>
          </w:p>
        </w:tc>
        <w:tc>
          <w:tcPr>
            <w:tcW w:w="7567" w:type="dxa"/>
            <w:vAlign w:val="center"/>
          </w:tcPr>
          <w:p w14:paraId="441759FD" w14:textId="77777777" w:rsidR="00061755" w:rsidRPr="001B2D5E" w:rsidRDefault="00000000" w:rsidP="00837347">
            <w:pPr>
              <w:spacing w:before="40" w:after="40"/>
            </w:pPr>
            <w:r w:rsidRPr="001B2D5E">
              <w:t>Paints for steel structures – Full gloss enamel – Solvent-borne</w:t>
            </w:r>
          </w:p>
        </w:tc>
      </w:tr>
      <w:tr w:rsidR="009838DF" w14:paraId="12195958" w14:textId="77777777" w:rsidTr="00837347">
        <w:trPr>
          <w:cantSplit/>
          <w:jc w:val="center"/>
        </w:trPr>
        <w:tc>
          <w:tcPr>
            <w:tcW w:w="2197" w:type="dxa"/>
            <w:vAlign w:val="center"/>
          </w:tcPr>
          <w:p w14:paraId="1DECE291" w14:textId="77777777" w:rsidR="00061755" w:rsidRPr="005D6F1F" w:rsidRDefault="00000000" w:rsidP="00837347">
            <w:pPr>
              <w:spacing w:before="40" w:after="40"/>
            </w:pPr>
            <w:r w:rsidRPr="005D6F1F">
              <w:t>AS/NZS</w:t>
            </w:r>
            <w:r>
              <w:t> </w:t>
            </w:r>
            <w:r w:rsidRPr="005D6F1F">
              <w:t>3845</w:t>
            </w:r>
            <w:r>
              <w:t>.1</w:t>
            </w:r>
          </w:p>
        </w:tc>
        <w:tc>
          <w:tcPr>
            <w:tcW w:w="7567" w:type="dxa"/>
            <w:vAlign w:val="center"/>
          </w:tcPr>
          <w:p w14:paraId="23BC83CF" w14:textId="77777777" w:rsidR="00061755" w:rsidRPr="005D6F1F" w:rsidRDefault="00000000" w:rsidP="00837347">
            <w:pPr>
              <w:spacing w:before="40" w:after="40"/>
            </w:pPr>
            <w:r w:rsidRPr="005D6F1F">
              <w:t>Road safety barrier systems</w:t>
            </w:r>
            <w:r>
              <w:t xml:space="preserve"> and devices - </w:t>
            </w:r>
            <w:r w:rsidRPr="005D6F1F">
              <w:t>Road safety barrier systems</w:t>
            </w:r>
          </w:p>
        </w:tc>
      </w:tr>
      <w:tr w:rsidR="009838DF" w14:paraId="67F65C49" w14:textId="77777777" w:rsidTr="00837347">
        <w:trPr>
          <w:cantSplit/>
          <w:jc w:val="center"/>
        </w:trPr>
        <w:tc>
          <w:tcPr>
            <w:tcW w:w="2197" w:type="dxa"/>
            <w:vAlign w:val="center"/>
          </w:tcPr>
          <w:p w14:paraId="718540D5" w14:textId="77777777" w:rsidR="00061755" w:rsidRDefault="00000000" w:rsidP="00837347">
            <w:pPr>
              <w:spacing w:before="40" w:after="40"/>
            </w:pPr>
            <w:r>
              <w:t>AS/NZS 3845.2</w:t>
            </w:r>
          </w:p>
        </w:tc>
        <w:tc>
          <w:tcPr>
            <w:tcW w:w="7567" w:type="dxa"/>
            <w:vAlign w:val="center"/>
          </w:tcPr>
          <w:p w14:paraId="2015309B" w14:textId="77777777" w:rsidR="00061755" w:rsidRPr="00027D4B" w:rsidRDefault="00000000" w:rsidP="00837347">
            <w:pPr>
              <w:spacing w:before="40" w:after="40"/>
            </w:pPr>
            <w:r w:rsidRPr="005D6F1F">
              <w:t>Road safety barrier systems</w:t>
            </w:r>
            <w:r>
              <w:t xml:space="preserve"> and devices - </w:t>
            </w:r>
            <w:r w:rsidRPr="005D6F1F">
              <w:t>Road safety</w:t>
            </w:r>
            <w:r>
              <w:t xml:space="preserve"> devices</w:t>
            </w:r>
          </w:p>
        </w:tc>
      </w:tr>
      <w:tr w:rsidR="009838DF" w14:paraId="4DF6D48C" w14:textId="77777777" w:rsidTr="00837347">
        <w:trPr>
          <w:cantSplit/>
          <w:jc w:val="center"/>
        </w:trPr>
        <w:tc>
          <w:tcPr>
            <w:tcW w:w="2197" w:type="dxa"/>
            <w:vAlign w:val="center"/>
          </w:tcPr>
          <w:p w14:paraId="713F3C46" w14:textId="77777777" w:rsidR="00061755" w:rsidRDefault="00000000" w:rsidP="00837347">
            <w:pPr>
              <w:spacing w:before="40" w:after="40"/>
            </w:pPr>
            <w:r>
              <w:t>AS 3850 (series)</w:t>
            </w:r>
          </w:p>
        </w:tc>
        <w:tc>
          <w:tcPr>
            <w:tcW w:w="7567" w:type="dxa"/>
            <w:vAlign w:val="center"/>
          </w:tcPr>
          <w:p w14:paraId="21F84EE1" w14:textId="77777777" w:rsidR="00061755" w:rsidRPr="00027D4B" w:rsidRDefault="00000000" w:rsidP="00837347">
            <w:pPr>
              <w:spacing w:before="40" w:after="40"/>
            </w:pPr>
            <w:r>
              <w:t>Prefabricated concrete elements</w:t>
            </w:r>
          </w:p>
        </w:tc>
      </w:tr>
      <w:tr w:rsidR="009838DF" w14:paraId="4A2FCDFD" w14:textId="77777777" w:rsidTr="00837347">
        <w:trPr>
          <w:cantSplit/>
          <w:jc w:val="center"/>
        </w:trPr>
        <w:tc>
          <w:tcPr>
            <w:tcW w:w="2197" w:type="dxa"/>
            <w:vAlign w:val="center"/>
          </w:tcPr>
          <w:p w14:paraId="1144CB4A" w14:textId="77777777" w:rsidR="00061755" w:rsidRDefault="00000000" w:rsidP="00837347">
            <w:pPr>
              <w:spacing w:before="40" w:after="40"/>
            </w:pPr>
            <w:r>
              <w:t>AS 3850.1</w:t>
            </w:r>
          </w:p>
        </w:tc>
        <w:tc>
          <w:tcPr>
            <w:tcW w:w="7567" w:type="dxa"/>
            <w:vAlign w:val="center"/>
          </w:tcPr>
          <w:p w14:paraId="173793DA" w14:textId="77777777" w:rsidR="00061755" w:rsidRPr="00027D4B" w:rsidRDefault="00000000" w:rsidP="00837347">
            <w:pPr>
              <w:spacing w:before="40" w:after="40"/>
            </w:pPr>
            <w:r>
              <w:t>General requirements</w:t>
            </w:r>
          </w:p>
        </w:tc>
      </w:tr>
      <w:tr w:rsidR="009838DF" w14:paraId="06653E78" w14:textId="77777777" w:rsidTr="00837347">
        <w:trPr>
          <w:cantSplit/>
          <w:jc w:val="center"/>
        </w:trPr>
        <w:tc>
          <w:tcPr>
            <w:tcW w:w="2197" w:type="dxa"/>
            <w:vAlign w:val="center"/>
          </w:tcPr>
          <w:p w14:paraId="26FE3ACE" w14:textId="77777777" w:rsidR="00061755" w:rsidRPr="005D6F1F" w:rsidRDefault="00000000" w:rsidP="00837347">
            <w:pPr>
              <w:spacing w:before="40" w:after="40"/>
            </w:pPr>
            <w:r>
              <w:t>AS 3894(series)</w:t>
            </w:r>
          </w:p>
        </w:tc>
        <w:tc>
          <w:tcPr>
            <w:tcW w:w="7567" w:type="dxa"/>
            <w:vAlign w:val="center"/>
          </w:tcPr>
          <w:p w14:paraId="0222A6CA" w14:textId="77777777" w:rsidR="00061755" w:rsidRDefault="00000000" w:rsidP="00837347">
            <w:pPr>
              <w:spacing w:before="40" w:after="40"/>
            </w:pPr>
            <w:r w:rsidRPr="00027D4B">
              <w:t>Site Testing of Protective Coatings</w:t>
            </w:r>
          </w:p>
        </w:tc>
      </w:tr>
      <w:tr w:rsidR="009838DF" w14:paraId="5EE6839F" w14:textId="77777777" w:rsidTr="00837347">
        <w:trPr>
          <w:cantSplit/>
          <w:jc w:val="center"/>
        </w:trPr>
        <w:tc>
          <w:tcPr>
            <w:tcW w:w="2197" w:type="dxa"/>
            <w:vAlign w:val="center"/>
          </w:tcPr>
          <w:p w14:paraId="751A4614" w14:textId="77777777" w:rsidR="00061755" w:rsidRPr="005D6F1F" w:rsidRDefault="00000000" w:rsidP="00837347">
            <w:pPr>
              <w:spacing w:before="40" w:after="40"/>
            </w:pPr>
            <w:r>
              <w:t>AS 3894.3</w:t>
            </w:r>
          </w:p>
        </w:tc>
        <w:tc>
          <w:tcPr>
            <w:tcW w:w="7567" w:type="dxa"/>
            <w:vAlign w:val="center"/>
          </w:tcPr>
          <w:p w14:paraId="0BFF5EDA" w14:textId="77777777" w:rsidR="00061755" w:rsidRDefault="00000000">
            <w:pPr>
              <w:pStyle w:val="ListParagraph"/>
              <w:numPr>
                <w:ilvl w:val="0"/>
                <w:numId w:val="213"/>
              </w:numPr>
              <w:spacing w:before="40" w:after="40"/>
            </w:pPr>
            <w:r w:rsidRPr="00027D4B">
              <w:t>Determination of dry film thicknes</w:t>
            </w:r>
            <w:r>
              <w:t>s</w:t>
            </w:r>
          </w:p>
        </w:tc>
      </w:tr>
      <w:tr w:rsidR="009838DF" w14:paraId="03EBD020" w14:textId="77777777" w:rsidTr="00837347">
        <w:trPr>
          <w:cantSplit/>
          <w:jc w:val="center"/>
        </w:trPr>
        <w:tc>
          <w:tcPr>
            <w:tcW w:w="2197" w:type="dxa"/>
            <w:vAlign w:val="center"/>
          </w:tcPr>
          <w:p w14:paraId="4C544DF7" w14:textId="77777777" w:rsidR="00061755" w:rsidRPr="005D6F1F" w:rsidRDefault="00000000" w:rsidP="00837347">
            <w:pPr>
              <w:spacing w:before="40" w:after="40"/>
            </w:pPr>
            <w:r>
              <w:t>AS 3894.5</w:t>
            </w:r>
          </w:p>
        </w:tc>
        <w:tc>
          <w:tcPr>
            <w:tcW w:w="7567" w:type="dxa"/>
            <w:vAlign w:val="center"/>
          </w:tcPr>
          <w:p w14:paraId="593FE973" w14:textId="77777777" w:rsidR="00061755" w:rsidRDefault="00000000">
            <w:pPr>
              <w:pStyle w:val="ListParagraph"/>
              <w:numPr>
                <w:ilvl w:val="0"/>
                <w:numId w:val="213"/>
              </w:numPr>
              <w:spacing w:before="40" w:after="40"/>
            </w:pPr>
            <w:r w:rsidRPr="00027D4B">
              <w:t>Determination of surface profile</w:t>
            </w:r>
          </w:p>
        </w:tc>
      </w:tr>
      <w:tr w:rsidR="009838DF" w14:paraId="7E5B3AE0" w14:textId="77777777" w:rsidTr="00837347">
        <w:trPr>
          <w:cantSplit/>
          <w:jc w:val="center"/>
        </w:trPr>
        <w:tc>
          <w:tcPr>
            <w:tcW w:w="2197" w:type="dxa"/>
            <w:vAlign w:val="center"/>
          </w:tcPr>
          <w:p w14:paraId="089C0BF5" w14:textId="77777777" w:rsidR="00061755" w:rsidRPr="005D6F1F" w:rsidRDefault="00000000" w:rsidP="00837347">
            <w:pPr>
              <w:spacing w:before="40" w:after="40"/>
            </w:pPr>
            <w:r>
              <w:t>AS 3894.10</w:t>
            </w:r>
          </w:p>
        </w:tc>
        <w:tc>
          <w:tcPr>
            <w:tcW w:w="7567" w:type="dxa"/>
            <w:vAlign w:val="center"/>
          </w:tcPr>
          <w:p w14:paraId="65836F8C" w14:textId="77777777" w:rsidR="00061755" w:rsidRDefault="00000000">
            <w:pPr>
              <w:pStyle w:val="ListParagraph"/>
              <w:numPr>
                <w:ilvl w:val="0"/>
                <w:numId w:val="213"/>
              </w:numPr>
              <w:spacing w:before="40" w:after="40"/>
            </w:pPr>
            <w:r w:rsidRPr="00027D4B">
              <w:t>Inspection Report – Daily surface and ambient conditions</w:t>
            </w:r>
          </w:p>
        </w:tc>
      </w:tr>
      <w:tr w:rsidR="009838DF" w14:paraId="6DD7CDBE" w14:textId="77777777" w:rsidTr="00837347">
        <w:trPr>
          <w:cantSplit/>
          <w:jc w:val="center"/>
        </w:trPr>
        <w:tc>
          <w:tcPr>
            <w:tcW w:w="2197" w:type="dxa"/>
            <w:vAlign w:val="center"/>
          </w:tcPr>
          <w:p w14:paraId="0CEEAE98" w14:textId="77777777" w:rsidR="00061755" w:rsidRPr="005D6F1F" w:rsidRDefault="00000000" w:rsidP="00837347">
            <w:pPr>
              <w:spacing w:before="40" w:after="40"/>
            </w:pPr>
            <w:r>
              <w:t>AS 3894.11</w:t>
            </w:r>
          </w:p>
        </w:tc>
        <w:tc>
          <w:tcPr>
            <w:tcW w:w="7567" w:type="dxa"/>
            <w:vAlign w:val="center"/>
          </w:tcPr>
          <w:p w14:paraId="3BACC394" w14:textId="77777777" w:rsidR="00061755" w:rsidRDefault="00000000">
            <w:pPr>
              <w:pStyle w:val="ListParagraph"/>
              <w:numPr>
                <w:ilvl w:val="0"/>
                <w:numId w:val="213"/>
              </w:numPr>
              <w:spacing w:before="40" w:after="40"/>
            </w:pPr>
            <w:r w:rsidRPr="00027D4B">
              <w:t>Equipment Report</w:t>
            </w:r>
          </w:p>
        </w:tc>
      </w:tr>
      <w:tr w:rsidR="009838DF" w14:paraId="78FF0EDF" w14:textId="77777777" w:rsidTr="00837347">
        <w:trPr>
          <w:cantSplit/>
          <w:jc w:val="center"/>
        </w:trPr>
        <w:tc>
          <w:tcPr>
            <w:tcW w:w="2197" w:type="dxa"/>
            <w:vAlign w:val="center"/>
          </w:tcPr>
          <w:p w14:paraId="0AFCEF15" w14:textId="77777777" w:rsidR="00061755" w:rsidRPr="005D6F1F" w:rsidRDefault="00000000" w:rsidP="00837347">
            <w:pPr>
              <w:spacing w:before="40" w:after="40"/>
            </w:pPr>
            <w:r>
              <w:t>AS 3894.12</w:t>
            </w:r>
          </w:p>
        </w:tc>
        <w:tc>
          <w:tcPr>
            <w:tcW w:w="7567" w:type="dxa"/>
            <w:vAlign w:val="center"/>
          </w:tcPr>
          <w:p w14:paraId="246CB240" w14:textId="77777777" w:rsidR="00061755" w:rsidRDefault="00000000">
            <w:pPr>
              <w:pStyle w:val="ListParagraph"/>
              <w:numPr>
                <w:ilvl w:val="0"/>
                <w:numId w:val="213"/>
              </w:numPr>
              <w:spacing w:before="40" w:after="40"/>
            </w:pPr>
            <w:r w:rsidRPr="00027D4B">
              <w:t xml:space="preserve">Inspection Report </w:t>
            </w:r>
            <w:r>
              <w:t>–</w:t>
            </w:r>
            <w:r w:rsidRPr="00027D4B">
              <w:t xml:space="preserve"> Coating</w:t>
            </w:r>
          </w:p>
        </w:tc>
      </w:tr>
      <w:tr w:rsidR="009838DF" w14:paraId="4EB389F2" w14:textId="77777777" w:rsidTr="00837347">
        <w:trPr>
          <w:cantSplit/>
          <w:jc w:val="center"/>
        </w:trPr>
        <w:tc>
          <w:tcPr>
            <w:tcW w:w="2197" w:type="dxa"/>
            <w:vAlign w:val="center"/>
          </w:tcPr>
          <w:p w14:paraId="6BEA881B" w14:textId="77777777" w:rsidR="00061755" w:rsidRPr="005D6F1F" w:rsidRDefault="00000000" w:rsidP="00837347">
            <w:pPr>
              <w:spacing w:before="40" w:after="40"/>
            </w:pPr>
            <w:r>
              <w:t>AS 3894.13</w:t>
            </w:r>
          </w:p>
        </w:tc>
        <w:tc>
          <w:tcPr>
            <w:tcW w:w="7567" w:type="dxa"/>
            <w:vAlign w:val="center"/>
          </w:tcPr>
          <w:p w14:paraId="1F7460D5" w14:textId="77777777" w:rsidR="00061755" w:rsidRDefault="00000000">
            <w:pPr>
              <w:pStyle w:val="ListParagraph"/>
              <w:numPr>
                <w:ilvl w:val="0"/>
                <w:numId w:val="213"/>
              </w:numPr>
              <w:spacing w:before="40" w:after="40"/>
            </w:pPr>
            <w:r w:rsidRPr="00027D4B">
              <w:t>Daily blast and paint</w:t>
            </w:r>
          </w:p>
        </w:tc>
      </w:tr>
      <w:tr w:rsidR="009838DF" w14:paraId="55692BE3" w14:textId="77777777" w:rsidTr="00837347">
        <w:trPr>
          <w:cantSplit/>
          <w:jc w:val="center"/>
        </w:trPr>
        <w:tc>
          <w:tcPr>
            <w:tcW w:w="2197" w:type="dxa"/>
            <w:vAlign w:val="center"/>
          </w:tcPr>
          <w:p w14:paraId="58BFD617" w14:textId="77777777" w:rsidR="00061755" w:rsidRPr="005D6F1F" w:rsidRDefault="00000000" w:rsidP="00837347">
            <w:pPr>
              <w:spacing w:before="40" w:after="40"/>
            </w:pPr>
            <w:r>
              <w:t>AS 3894.14</w:t>
            </w:r>
          </w:p>
        </w:tc>
        <w:tc>
          <w:tcPr>
            <w:tcW w:w="7567" w:type="dxa"/>
            <w:vAlign w:val="center"/>
          </w:tcPr>
          <w:p w14:paraId="52850DA4" w14:textId="77777777" w:rsidR="00061755" w:rsidRDefault="00000000">
            <w:pPr>
              <w:pStyle w:val="ListParagraph"/>
              <w:numPr>
                <w:ilvl w:val="0"/>
                <w:numId w:val="213"/>
              </w:numPr>
              <w:spacing w:before="40" w:after="40"/>
            </w:pPr>
            <w:r w:rsidRPr="00027D4B">
              <w:t>Inspection Report – Daily painting</w:t>
            </w:r>
          </w:p>
        </w:tc>
      </w:tr>
      <w:tr w:rsidR="009838DF" w14:paraId="4632727E" w14:textId="77777777" w:rsidTr="00837347">
        <w:trPr>
          <w:cantSplit/>
          <w:jc w:val="center"/>
        </w:trPr>
        <w:tc>
          <w:tcPr>
            <w:tcW w:w="2197" w:type="dxa"/>
            <w:vAlign w:val="center"/>
          </w:tcPr>
          <w:p w14:paraId="3EC57F1A" w14:textId="77777777" w:rsidR="00061755" w:rsidRPr="005D6F1F" w:rsidRDefault="00000000" w:rsidP="00837347">
            <w:pPr>
              <w:spacing w:before="40" w:after="40"/>
            </w:pPr>
            <w:r>
              <w:t>AS </w:t>
            </w:r>
            <w:r w:rsidRPr="005D6F1F">
              <w:t>3972</w:t>
            </w:r>
          </w:p>
        </w:tc>
        <w:tc>
          <w:tcPr>
            <w:tcW w:w="7567" w:type="dxa"/>
            <w:vAlign w:val="center"/>
          </w:tcPr>
          <w:p w14:paraId="39A9E7E8" w14:textId="77777777" w:rsidR="00061755" w:rsidRPr="005D6F1F" w:rsidRDefault="00000000" w:rsidP="00837347">
            <w:pPr>
              <w:spacing w:before="40" w:after="40"/>
            </w:pPr>
            <w:r>
              <w:t>General purpose</w:t>
            </w:r>
            <w:r w:rsidRPr="005D6F1F">
              <w:t xml:space="preserve"> and blended cements</w:t>
            </w:r>
          </w:p>
        </w:tc>
      </w:tr>
      <w:tr w:rsidR="009838DF" w14:paraId="44D083F8" w14:textId="77777777" w:rsidTr="00837347">
        <w:trPr>
          <w:cantSplit/>
          <w:jc w:val="center"/>
        </w:trPr>
        <w:tc>
          <w:tcPr>
            <w:tcW w:w="2197" w:type="dxa"/>
            <w:vAlign w:val="center"/>
          </w:tcPr>
          <w:p w14:paraId="185F22FE" w14:textId="77777777" w:rsidR="00061755" w:rsidRPr="005D6F1F" w:rsidRDefault="00000000" w:rsidP="00837347">
            <w:pPr>
              <w:spacing w:before="40" w:after="40"/>
            </w:pPr>
            <w:r>
              <w:t>AS 4049 (series)</w:t>
            </w:r>
          </w:p>
        </w:tc>
        <w:tc>
          <w:tcPr>
            <w:tcW w:w="7567" w:type="dxa"/>
            <w:vAlign w:val="center"/>
          </w:tcPr>
          <w:p w14:paraId="14CE2E3D" w14:textId="77777777" w:rsidR="00061755" w:rsidRPr="005D6F1F" w:rsidRDefault="00000000" w:rsidP="00837347">
            <w:pPr>
              <w:spacing w:before="40" w:after="40"/>
            </w:pPr>
            <w:r w:rsidRPr="005D6F1F">
              <w:t xml:space="preserve">Paints and related materials - </w:t>
            </w:r>
            <w:r>
              <w:t>Pavement marking materials</w:t>
            </w:r>
          </w:p>
        </w:tc>
      </w:tr>
      <w:tr w:rsidR="009838DF" w14:paraId="54CBEDA0" w14:textId="77777777" w:rsidTr="00837347">
        <w:trPr>
          <w:cantSplit/>
          <w:jc w:val="center"/>
        </w:trPr>
        <w:tc>
          <w:tcPr>
            <w:tcW w:w="2197" w:type="dxa"/>
            <w:vAlign w:val="center"/>
          </w:tcPr>
          <w:p w14:paraId="0E63A893" w14:textId="77777777" w:rsidR="00061755" w:rsidRPr="005D6F1F" w:rsidRDefault="00000000" w:rsidP="00837347">
            <w:pPr>
              <w:spacing w:before="40" w:after="40"/>
            </w:pPr>
            <w:r>
              <w:t>AS </w:t>
            </w:r>
            <w:r w:rsidRPr="005D6F1F">
              <w:t>4049.1</w:t>
            </w:r>
          </w:p>
        </w:tc>
        <w:tc>
          <w:tcPr>
            <w:tcW w:w="7567" w:type="dxa"/>
            <w:vAlign w:val="center"/>
          </w:tcPr>
          <w:p w14:paraId="2046BCF6" w14:textId="77777777" w:rsidR="00061755" w:rsidRPr="005D6F1F" w:rsidRDefault="00000000">
            <w:pPr>
              <w:pStyle w:val="ListParagraph"/>
              <w:numPr>
                <w:ilvl w:val="0"/>
                <w:numId w:val="213"/>
              </w:numPr>
              <w:spacing w:before="40" w:after="40"/>
            </w:pPr>
            <w:r w:rsidRPr="005D6F1F">
              <w:t xml:space="preserve">Solvent borne paint - For use with </w:t>
            </w:r>
            <w:r>
              <w:t>surface applied glass beads</w:t>
            </w:r>
          </w:p>
        </w:tc>
      </w:tr>
      <w:tr w:rsidR="009838DF" w14:paraId="4B7F793D" w14:textId="77777777" w:rsidTr="00837347">
        <w:trPr>
          <w:cantSplit/>
          <w:jc w:val="center"/>
        </w:trPr>
        <w:tc>
          <w:tcPr>
            <w:tcW w:w="2197" w:type="dxa"/>
            <w:vAlign w:val="center"/>
          </w:tcPr>
          <w:p w14:paraId="2E67FF2C" w14:textId="77777777" w:rsidR="00061755" w:rsidRPr="005D6F1F" w:rsidRDefault="00000000" w:rsidP="00837347">
            <w:pPr>
              <w:spacing w:before="40" w:after="40"/>
            </w:pPr>
            <w:r>
              <w:t>AS 4049.2</w:t>
            </w:r>
          </w:p>
        </w:tc>
        <w:tc>
          <w:tcPr>
            <w:tcW w:w="7567" w:type="dxa"/>
            <w:vAlign w:val="center"/>
          </w:tcPr>
          <w:p w14:paraId="66B511F9" w14:textId="77777777" w:rsidR="00061755" w:rsidRPr="005D6F1F" w:rsidRDefault="00000000">
            <w:pPr>
              <w:pStyle w:val="ListParagraph"/>
              <w:numPr>
                <w:ilvl w:val="0"/>
                <w:numId w:val="213"/>
              </w:numPr>
              <w:spacing w:before="40" w:after="40"/>
            </w:pPr>
            <w:r>
              <w:t xml:space="preserve">Thermoplastic pavement marking materials </w:t>
            </w:r>
            <w:r w:rsidRPr="005D6F1F">
              <w:t xml:space="preserve">- For use with </w:t>
            </w:r>
            <w:r>
              <w:t>surface applied glass beads</w:t>
            </w:r>
          </w:p>
        </w:tc>
      </w:tr>
      <w:tr w:rsidR="009838DF" w14:paraId="258B3C17" w14:textId="77777777" w:rsidTr="00837347">
        <w:trPr>
          <w:cantSplit/>
          <w:jc w:val="center"/>
        </w:trPr>
        <w:tc>
          <w:tcPr>
            <w:tcW w:w="2197" w:type="dxa"/>
            <w:vAlign w:val="center"/>
          </w:tcPr>
          <w:p w14:paraId="745AF5B2" w14:textId="77777777" w:rsidR="00061755" w:rsidRDefault="00000000" w:rsidP="00837347">
            <w:pPr>
              <w:spacing w:before="40" w:after="40"/>
            </w:pPr>
            <w:r>
              <w:t>AS 4049.3</w:t>
            </w:r>
          </w:p>
        </w:tc>
        <w:tc>
          <w:tcPr>
            <w:tcW w:w="7567" w:type="dxa"/>
            <w:vAlign w:val="center"/>
          </w:tcPr>
          <w:p w14:paraId="60909404" w14:textId="77777777" w:rsidR="00061755" w:rsidRDefault="00000000">
            <w:pPr>
              <w:pStyle w:val="ListParagraph"/>
              <w:numPr>
                <w:ilvl w:val="0"/>
                <w:numId w:val="213"/>
              </w:numPr>
              <w:spacing w:before="40" w:after="40"/>
            </w:pPr>
            <w:r>
              <w:t>Waterborne paint - For use with surface applied glass beads</w:t>
            </w:r>
          </w:p>
        </w:tc>
      </w:tr>
      <w:tr w:rsidR="009838DF" w14:paraId="3EFCF50B" w14:textId="77777777" w:rsidTr="00837347">
        <w:trPr>
          <w:cantSplit/>
          <w:jc w:val="center"/>
        </w:trPr>
        <w:tc>
          <w:tcPr>
            <w:tcW w:w="2197" w:type="dxa"/>
            <w:vAlign w:val="center"/>
          </w:tcPr>
          <w:p w14:paraId="698D01A4" w14:textId="77777777" w:rsidR="00061755" w:rsidRPr="005D6F1F" w:rsidRDefault="00000000" w:rsidP="00837347">
            <w:pPr>
              <w:spacing w:before="40" w:after="40"/>
            </w:pPr>
            <w:r>
              <w:t>AS 4049.4</w:t>
            </w:r>
          </w:p>
        </w:tc>
        <w:tc>
          <w:tcPr>
            <w:tcW w:w="7567" w:type="dxa"/>
            <w:vAlign w:val="center"/>
          </w:tcPr>
          <w:p w14:paraId="6184CEC3" w14:textId="77777777" w:rsidR="00061755" w:rsidRDefault="00000000">
            <w:pPr>
              <w:pStyle w:val="ListParagraph"/>
              <w:numPr>
                <w:ilvl w:val="0"/>
                <w:numId w:val="213"/>
              </w:numPr>
              <w:spacing w:before="40" w:after="40"/>
            </w:pPr>
            <w:r>
              <w:t>High performance pavement marking systems</w:t>
            </w:r>
          </w:p>
        </w:tc>
      </w:tr>
      <w:tr w:rsidR="009838DF" w14:paraId="367F6875" w14:textId="77777777" w:rsidTr="00837347">
        <w:trPr>
          <w:cantSplit/>
          <w:jc w:val="center"/>
        </w:trPr>
        <w:tc>
          <w:tcPr>
            <w:tcW w:w="2197" w:type="dxa"/>
            <w:vAlign w:val="center"/>
          </w:tcPr>
          <w:p w14:paraId="0951778C" w14:textId="77777777" w:rsidR="00061755" w:rsidRPr="005D6F1F" w:rsidRDefault="00000000" w:rsidP="00837347">
            <w:pPr>
              <w:spacing w:before="40" w:after="40"/>
            </w:pPr>
            <w:r>
              <w:t>AS 4049.5</w:t>
            </w:r>
          </w:p>
        </w:tc>
        <w:tc>
          <w:tcPr>
            <w:tcW w:w="7567" w:type="dxa"/>
            <w:vAlign w:val="center"/>
          </w:tcPr>
          <w:p w14:paraId="1563F374" w14:textId="77777777" w:rsidR="00061755" w:rsidRPr="005D6F1F" w:rsidRDefault="00000000">
            <w:pPr>
              <w:pStyle w:val="ListParagraph"/>
              <w:numPr>
                <w:ilvl w:val="0"/>
                <w:numId w:val="213"/>
              </w:numPr>
              <w:spacing w:before="40" w:after="40"/>
            </w:pPr>
            <w:r>
              <w:t>Performance assessment of pavement markings</w:t>
            </w:r>
          </w:p>
        </w:tc>
      </w:tr>
      <w:tr w:rsidR="009838DF" w14:paraId="2E58FAB9" w14:textId="77777777" w:rsidTr="00837347">
        <w:trPr>
          <w:cantSplit/>
          <w:jc w:val="center"/>
        </w:trPr>
        <w:tc>
          <w:tcPr>
            <w:tcW w:w="2197" w:type="dxa"/>
            <w:vAlign w:val="center"/>
          </w:tcPr>
          <w:p w14:paraId="50D716A3" w14:textId="77777777" w:rsidR="00061755" w:rsidRPr="005D6F1F" w:rsidRDefault="00000000" w:rsidP="00837347">
            <w:pPr>
              <w:spacing w:before="40" w:after="40"/>
            </w:pPr>
            <w:r w:rsidRPr="005D6F1F">
              <w:t>AS</w:t>
            </w:r>
            <w:r>
              <w:t>/NZS </w:t>
            </w:r>
            <w:r w:rsidRPr="005D6F1F">
              <w:t>4058</w:t>
            </w:r>
          </w:p>
        </w:tc>
        <w:tc>
          <w:tcPr>
            <w:tcW w:w="7567" w:type="dxa"/>
            <w:vAlign w:val="center"/>
          </w:tcPr>
          <w:p w14:paraId="668C45A7" w14:textId="77777777" w:rsidR="00061755" w:rsidRPr="005D6F1F" w:rsidRDefault="00000000" w:rsidP="00837347">
            <w:pPr>
              <w:spacing w:before="40" w:after="40"/>
            </w:pPr>
            <w:r w:rsidRPr="005D6F1F">
              <w:t>Precast concrete pipes (pressure and non</w:t>
            </w:r>
            <w:r w:rsidRPr="005D6F1F">
              <w:noBreakHyphen/>
              <w:t>pressure)</w:t>
            </w:r>
          </w:p>
        </w:tc>
      </w:tr>
      <w:tr w:rsidR="009838DF" w14:paraId="76680C14" w14:textId="77777777" w:rsidTr="00837347">
        <w:trPr>
          <w:cantSplit/>
          <w:jc w:val="center"/>
        </w:trPr>
        <w:tc>
          <w:tcPr>
            <w:tcW w:w="2197" w:type="dxa"/>
            <w:vAlign w:val="center"/>
          </w:tcPr>
          <w:p w14:paraId="269769FE" w14:textId="77777777" w:rsidR="00061755" w:rsidRPr="005D6F1F" w:rsidRDefault="00000000" w:rsidP="00837347">
            <w:pPr>
              <w:spacing w:before="40" w:after="40"/>
            </w:pPr>
            <w:r>
              <w:t>AS 4100</w:t>
            </w:r>
          </w:p>
        </w:tc>
        <w:tc>
          <w:tcPr>
            <w:tcW w:w="7567" w:type="dxa"/>
            <w:vAlign w:val="center"/>
          </w:tcPr>
          <w:p w14:paraId="19CA0680" w14:textId="77777777" w:rsidR="00061755" w:rsidRPr="005D6F1F" w:rsidRDefault="00000000" w:rsidP="00837347">
            <w:pPr>
              <w:spacing w:before="40" w:after="40"/>
            </w:pPr>
            <w:r>
              <w:t>Steel structures</w:t>
            </w:r>
          </w:p>
        </w:tc>
      </w:tr>
      <w:tr w:rsidR="009838DF" w14:paraId="2A4450AF" w14:textId="77777777" w:rsidTr="00837347">
        <w:trPr>
          <w:cantSplit/>
          <w:jc w:val="center"/>
        </w:trPr>
        <w:tc>
          <w:tcPr>
            <w:tcW w:w="2197" w:type="dxa"/>
            <w:vAlign w:val="center"/>
          </w:tcPr>
          <w:p w14:paraId="10A44238" w14:textId="77777777" w:rsidR="00061755" w:rsidRPr="005D6F1F" w:rsidRDefault="00000000" w:rsidP="00837347">
            <w:pPr>
              <w:spacing w:before="40" w:after="40"/>
            </w:pPr>
            <w:r>
              <w:lastRenderedPageBreak/>
              <w:t>AS 4133 (series)</w:t>
            </w:r>
          </w:p>
        </w:tc>
        <w:tc>
          <w:tcPr>
            <w:tcW w:w="7567" w:type="dxa"/>
            <w:vAlign w:val="center"/>
          </w:tcPr>
          <w:p w14:paraId="088D2801" w14:textId="77777777" w:rsidR="00061755" w:rsidRDefault="00000000" w:rsidP="00837347">
            <w:pPr>
              <w:spacing w:before="40" w:after="40"/>
            </w:pPr>
            <w:r>
              <w:t>Methods of testing rocks for engineering purposes</w:t>
            </w:r>
          </w:p>
        </w:tc>
      </w:tr>
      <w:tr w:rsidR="009838DF" w14:paraId="5AE45E5D" w14:textId="77777777" w:rsidTr="00837347">
        <w:trPr>
          <w:cantSplit/>
          <w:jc w:val="center"/>
        </w:trPr>
        <w:tc>
          <w:tcPr>
            <w:tcW w:w="2197" w:type="dxa"/>
            <w:vAlign w:val="center"/>
          </w:tcPr>
          <w:p w14:paraId="19D80465" w14:textId="77777777" w:rsidR="00061755" w:rsidRPr="005D6F1F" w:rsidRDefault="00000000" w:rsidP="00837347">
            <w:pPr>
              <w:spacing w:before="40" w:after="40"/>
            </w:pPr>
            <w:r>
              <w:t>AS </w:t>
            </w:r>
            <w:r w:rsidRPr="005D6F1F">
              <w:t>4191</w:t>
            </w:r>
          </w:p>
        </w:tc>
        <w:tc>
          <w:tcPr>
            <w:tcW w:w="7567" w:type="dxa"/>
            <w:vAlign w:val="center"/>
          </w:tcPr>
          <w:p w14:paraId="0F2D60B9" w14:textId="77777777" w:rsidR="00061755" w:rsidRPr="005D6F1F" w:rsidRDefault="00000000" w:rsidP="00837347">
            <w:pPr>
              <w:spacing w:before="40" w:after="40"/>
            </w:pPr>
            <w:r>
              <w:t>Portable traffic signal systems</w:t>
            </w:r>
          </w:p>
        </w:tc>
      </w:tr>
      <w:tr w:rsidR="009838DF" w14:paraId="6B2262DE" w14:textId="77777777" w:rsidTr="00837347">
        <w:trPr>
          <w:cantSplit/>
          <w:jc w:val="center"/>
        </w:trPr>
        <w:tc>
          <w:tcPr>
            <w:tcW w:w="2197" w:type="dxa"/>
            <w:vAlign w:val="center"/>
          </w:tcPr>
          <w:p w14:paraId="060508BB" w14:textId="77777777" w:rsidR="00061755" w:rsidRPr="005D6F1F" w:rsidRDefault="00000000" w:rsidP="00837347">
            <w:pPr>
              <w:spacing w:before="40" w:after="40"/>
            </w:pPr>
            <w:r>
              <w:t>AS </w:t>
            </w:r>
            <w:r w:rsidRPr="005D6F1F">
              <w:t>4373</w:t>
            </w:r>
          </w:p>
        </w:tc>
        <w:tc>
          <w:tcPr>
            <w:tcW w:w="7567" w:type="dxa"/>
            <w:vAlign w:val="center"/>
          </w:tcPr>
          <w:p w14:paraId="0A2C937A" w14:textId="77777777" w:rsidR="00061755" w:rsidRPr="005D6F1F" w:rsidRDefault="00000000" w:rsidP="00837347">
            <w:pPr>
              <w:spacing w:before="40" w:after="40"/>
            </w:pPr>
            <w:r w:rsidRPr="005D6F1F">
              <w:t xml:space="preserve">Pruning of </w:t>
            </w:r>
            <w:r>
              <w:t>a</w:t>
            </w:r>
            <w:r w:rsidRPr="005D6F1F">
              <w:t xml:space="preserve">menity </w:t>
            </w:r>
            <w:r>
              <w:t>t</w:t>
            </w:r>
            <w:r w:rsidRPr="005D6F1F">
              <w:t>rees</w:t>
            </w:r>
          </w:p>
        </w:tc>
      </w:tr>
      <w:tr w:rsidR="009838DF" w14:paraId="4C7BB9A8" w14:textId="77777777" w:rsidTr="00837347">
        <w:trPr>
          <w:cantSplit/>
          <w:jc w:val="center"/>
        </w:trPr>
        <w:tc>
          <w:tcPr>
            <w:tcW w:w="2197" w:type="dxa"/>
            <w:vAlign w:val="center"/>
          </w:tcPr>
          <w:p w14:paraId="2137DDA7" w14:textId="77777777" w:rsidR="00061755" w:rsidRPr="005D6F1F" w:rsidRDefault="00000000" w:rsidP="00837347">
            <w:pPr>
              <w:spacing w:before="40" w:after="40"/>
            </w:pPr>
            <w:r>
              <w:t>AS 4399</w:t>
            </w:r>
          </w:p>
        </w:tc>
        <w:tc>
          <w:tcPr>
            <w:tcW w:w="7567" w:type="dxa"/>
            <w:vAlign w:val="center"/>
          </w:tcPr>
          <w:p w14:paraId="773F2502" w14:textId="77777777" w:rsidR="00061755" w:rsidRPr="005D6F1F" w:rsidRDefault="00000000" w:rsidP="00837347">
            <w:pPr>
              <w:spacing w:before="40" w:after="40"/>
            </w:pPr>
            <w:r>
              <w:t>Sun protective clothing – Evaluation and classification</w:t>
            </w:r>
          </w:p>
        </w:tc>
      </w:tr>
      <w:tr w:rsidR="009838DF" w14:paraId="54B2D979" w14:textId="77777777" w:rsidTr="00837347">
        <w:trPr>
          <w:cantSplit/>
          <w:jc w:val="center"/>
        </w:trPr>
        <w:tc>
          <w:tcPr>
            <w:tcW w:w="2197" w:type="dxa"/>
            <w:vAlign w:val="center"/>
          </w:tcPr>
          <w:p w14:paraId="418E4CA8" w14:textId="77777777" w:rsidR="00061755" w:rsidRPr="005D6F1F" w:rsidRDefault="00000000" w:rsidP="00837347">
            <w:pPr>
              <w:spacing w:before="40" w:after="40"/>
            </w:pPr>
            <w:r>
              <w:t>AS </w:t>
            </w:r>
            <w:r w:rsidRPr="005D6F1F">
              <w:t>4419</w:t>
            </w:r>
          </w:p>
        </w:tc>
        <w:tc>
          <w:tcPr>
            <w:tcW w:w="7567" w:type="dxa"/>
            <w:vAlign w:val="center"/>
          </w:tcPr>
          <w:p w14:paraId="0B1F8EB8" w14:textId="77777777" w:rsidR="00061755" w:rsidRPr="005D6F1F" w:rsidRDefault="00000000" w:rsidP="00837347">
            <w:pPr>
              <w:spacing w:before="40" w:after="40"/>
            </w:pPr>
            <w:r w:rsidRPr="005D6F1F">
              <w:t xml:space="preserve">Soils for </w:t>
            </w:r>
            <w:r>
              <w:t>l</w:t>
            </w:r>
            <w:r w:rsidRPr="005D6F1F">
              <w:t xml:space="preserve">andscaping and </w:t>
            </w:r>
            <w:r>
              <w:t>g</w:t>
            </w:r>
            <w:r w:rsidRPr="005D6F1F">
              <w:t xml:space="preserve">arden </w:t>
            </w:r>
            <w:r>
              <w:t>u</w:t>
            </w:r>
            <w:r w:rsidRPr="005D6F1F">
              <w:t>se</w:t>
            </w:r>
          </w:p>
        </w:tc>
      </w:tr>
      <w:tr w:rsidR="009838DF" w14:paraId="2C0DB193" w14:textId="77777777" w:rsidTr="00837347">
        <w:trPr>
          <w:cantSplit/>
          <w:jc w:val="center"/>
        </w:trPr>
        <w:tc>
          <w:tcPr>
            <w:tcW w:w="2197" w:type="dxa"/>
            <w:vAlign w:val="center"/>
          </w:tcPr>
          <w:p w14:paraId="6C4DCC5F" w14:textId="77777777" w:rsidR="00061755" w:rsidRDefault="00000000" w:rsidP="00837347">
            <w:pPr>
              <w:spacing w:before="40" w:after="40"/>
            </w:pPr>
            <w:r>
              <w:t>AS 4454</w:t>
            </w:r>
          </w:p>
        </w:tc>
        <w:tc>
          <w:tcPr>
            <w:tcW w:w="7567" w:type="dxa"/>
            <w:vAlign w:val="center"/>
          </w:tcPr>
          <w:p w14:paraId="7FA65B68" w14:textId="77777777" w:rsidR="00061755" w:rsidRDefault="00000000" w:rsidP="00837347">
            <w:pPr>
              <w:spacing w:before="40" w:after="40"/>
            </w:pPr>
            <w:r>
              <w:t>Composts, soil conditioners and mulches</w:t>
            </w:r>
          </w:p>
        </w:tc>
      </w:tr>
      <w:tr w:rsidR="009838DF" w14:paraId="3F65607A" w14:textId="77777777" w:rsidTr="00837347">
        <w:trPr>
          <w:cantSplit/>
          <w:jc w:val="center"/>
        </w:trPr>
        <w:tc>
          <w:tcPr>
            <w:tcW w:w="2197" w:type="dxa"/>
            <w:vAlign w:val="center"/>
          </w:tcPr>
          <w:p w14:paraId="24621392" w14:textId="77777777" w:rsidR="00061755" w:rsidRPr="005D6F1F" w:rsidRDefault="00000000" w:rsidP="00837347">
            <w:pPr>
              <w:spacing w:before="40" w:after="40"/>
            </w:pPr>
            <w:r>
              <w:t>AS/NZS 4501.1</w:t>
            </w:r>
          </w:p>
        </w:tc>
        <w:tc>
          <w:tcPr>
            <w:tcW w:w="7567" w:type="dxa"/>
            <w:vAlign w:val="center"/>
          </w:tcPr>
          <w:p w14:paraId="6195803C" w14:textId="77777777" w:rsidR="00061755" w:rsidRPr="005D6F1F" w:rsidRDefault="00000000" w:rsidP="00837347">
            <w:pPr>
              <w:spacing w:before="40" w:after="40"/>
            </w:pPr>
            <w:r>
              <w:t>Occupational protective clothing - Guidelines on the selection, use, care and maintenance of protective clothing</w:t>
            </w:r>
          </w:p>
        </w:tc>
      </w:tr>
      <w:tr w:rsidR="009838DF" w14:paraId="242541B6" w14:textId="77777777" w:rsidTr="00837347">
        <w:trPr>
          <w:cantSplit/>
          <w:jc w:val="center"/>
        </w:trPr>
        <w:tc>
          <w:tcPr>
            <w:tcW w:w="2197" w:type="dxa"/>
            <w:vAlign w:val="center"/>
          </w:tcPr>
          <w:p w14:paraId="2F330AA1" w14:textId="77777777" w:rsidR="00061755" w:rsidRPr="005D6F1F" w:rsidRDefault="00000000" w:rsidP="00837347">
            <w:pPr>
              <w:spacing w:before="40" w:after="40"/>
            </w:pPr>
            <w:r>
              <w:t>AS/NZS 4501.2</w:t>
            </w:r>
          </w:p>
        </w:tc>
        <w:tc>
          <w:tcPr>
            <w:tcW w:w="7567" w:type="dxa"/>
            <w:vAlign w:val="center"/>
          </w:tcPr>
          <w:p w14:paraId="542B81F4" w14:textId="77777777" w:rsidR="00061755" w:rsidRPr="005D6F1F" w:rsidRDefault="00000000" w:rsidP="00837347">
            <w:pPr>
              <w:spacing w:before="40" w:after="40"/>
            </w:pPr>
            <w:r>
              <w:t>Occupational protective clothing - General requirements</w:t>
            </w:r>
          </w:p>
        </w:tc>
      </w:tr>
      <w:tr w:rsidR="009838DF" w14:paraId="5B2C9963" w14:textId="77777777" w:rsidTr="00837347">
        <w:trPr>
          <w:cantSplit/>
          <w:jc w:val="center"/>
        </w:trPr>
        <w:tc>
          <w:tcPr>
            <w:tcW w:w="2197" w:type="dxa"/>
            <w:vAlign w:val="center"/>
          </w:tcPr>
          <w:p w14:paraId="4456B550" w14:textId="77777777" w:rsidR="00061755" w:rsidRDefault="00000000" w:rsidP="00837347">
            <w:pPr>
              <w:pStyle w:val="List1Standards"/>
              <w:spacing w:after="0"/>
              <w:ind w:left="0" w:firstLine="0"/>
              <w:rPr>
                <w:lang w:val="en-US"/>
              </w:rPr>
            </w:pPr>
            <w:r>
              <w:t>AS/NZS 4509 (series)</w:t>
            </w:r>
          </w:p>
        </w:tc>
        <w:tc>
          <w:tcPr>
            <w:tcW w:w="7567" w:type="dxa"/>
          </w:tcPr>
          <w:p w14:paraId="4D76A1DE" w14:textId="77777777" w:rsidR="00061755" w:rsidRPr="00F23D88" w:rsidRDefault="00000000" w:rsidP="00837347">
            <w:pPr>
              <w:pStyle w:val="List1Standards"/>
              <w:spacing w:after="0"/>
              <w:ind w:left="0" w:firstLine="0"/>
            </w:pPr>
            <w:r>
              <w:t>Stand-alone power systems</w:t>
            </w:r>
          </w:p>
        </w:tc>
      </w:tr>
      <w:tr w:rsidR="009838DF" w14:paraId="1F34275E" w14:textId="77777777" w:rsidTr="00837347">
        <w:trPr>
          <w:cantSplit/>
          <w:jc w:val="center"/>
        </w:trPr>
        <w:tc>
          <w:tcPr>
            <w:tcW w:w="2197" w:type="dxa"/>
            <w:vAlign w:val="center"/>
          </w:tcPr>
          <w:p w14:paraId="59055FB4" w14:textId="77777777" w:rsidR="00061755" w:rsidRDefault="00000000" w:rsidP="00837347">
            <w:pPr>
              <w:pStyle w:val="List1Standards"/>
              <w:spacing w:after="0"/>
              <w:ind w:left="0" w:firstLine="0"/>
            </w:pPr>
            <w:r>
              <w:t>AS/NZS 4509.1</w:t>
            </w:r>
          </w:p>
        </w:tc>
        <w:tc>
          <w:tcPr>
            <w:tcW w:w="7567" w:type="dxa"/>
          </w:tcPr>
          <w:p w14:paraId="3E355615" w14:textId="77777777" w:rsidR="00061755" w:rsidRPr="00F23D88" w:rsidRDefault="00000000">
            <w:pPr>
              <w:pStyle w:val="List1Standards"/>
              <w:numPr>
                <w:ilvl w:val="0"/>
                <w:numId w:val="215"/>
              </w:numPr>
              <w:spacing w:after="0"/>
            </w:pPr>
            <w:r>
              <w:t>Safety and installation</w:t>
            </w:r>
          </w:p>
        </w:tc>
      </w:tr>
      <w:tr w:rsidR="009838DF" w14:paraId="3F2FC321" w14:textId="77777777" w:rsidTr="00837347">
        <w:trPr>
          <w:cantSplit/>
          <w:jc w:val="center"/>
        </w:trPr>
        <w:tc>
          <w:tcPr>
            <w:tcW w:w="2197" w:type="dxa"/>
            <w:vAlign w:val="center"/>
          </w:tcPr>
          <w:p w14:paraId="2ED6FC6B" w14:textId="77777777" w:rsidR="00061755" w:rsidRDefault="00000000" w:rsidP="00837347">
            <w:pPr>
              <w:pStyle w:val="List1Standards"/>
              <w:spacing w:after="0"/>
              <w:ind w:left="0" w:firstLine="0"/>
              <w:rPr>
                <w:lang w:val="en-US"/>
              </w:rPr>
            </w:pPr>
            <w:r>
              <w:t>AS/NZS 4509.2</w:t>
            </w:r>
          </w:p>
        </w:tc>
        <w:tc>
          <w:tcPr>
            <w:tcW w:w="7567" w:type="dxa"/>
          </w:tcPr>
          <w:p w14:paraId="089E625A" w14:textId="77777777" w:rsidR="00061755" w:rsidRPr="00F23D88" w:rsidRDefault="00000000">
            <w:pPr>
              <w:pStyle w:val="List1Standards"/>
              <w:numPr>
                <w:ilvl w:val="0"/>
                <w:numId w:val="215"/>
              </w:numPr>
              <w:spacing w:after="0"/>
            </w:pPr>
            <w:r>
              <w:t>System design</w:t>
            </w:r>
          </w:p>
        </w:tc>
      </w:tr>
      <w:tr w:rsidR="009838DF" w14:paraId="644D1B66" w14:textId="77777777" w:rsidTr="00837347">
        <w:trPr>
          <w:cantSplit/>
          <w:jc w:val="center"/>
        </w:trPr>
        <w:tc>
          <w:tcPr>
            <w:tcW w:w="2197" w:type="dxa"/>
            <w:vAlign w:val="center"/>
          </w:tcPr>
          <w:p w14:paraId="265D97D1" w14:textId="77777777" w:rsidR="00061755" w:rsidRDefault="00000000" w:rsidP="00837347">
            <w:pPr>
              <w:spacing w:before="40" w:after="40"/>
            </w:pPr>
            <w:r>
              <w:t>AS 4586</w:t>
            </w:r>
          </w:p>
        </w:tc>
        <w:tc>
          <w:tcPr>
            <w:tcW w:w="7567" w:type="dxa"/>
            <w:vAlign w:val="center"/>
          </w:tcPr>
          <w:p w14:paraId="6F95E3B2" w14:textId="77777777" w:rsidR="00061755" w:rsidRDefault="00000000" w:rsidP="00837347">
            <w:pPr>
              <w:spacing w:before="40" w:after="40"/>
            </w:pPr>
            <w:r>
              <w:t>Slip resistance classification of new pedestrian surface materials (Partially supersedes AS/NZS 3661.1)</w:t>
            </w:r>
          </w:p>
        </w:tc>
      </w:tr>
      <w:tr w:rsidR="009838DF" w14:paraId="6F8BCBF4" w14:textId="77777777" w:rsidTr="00837347">
        <w:trPr>
          <w:cantSplit/>
          <w:jc w:val="center"/>
        </w:trPr>
        <w:tc>
          <w:tcPr>
            <w:tcW w:w="2197" w:type="dxa"/>
            <w:vAlign w:val="center"/>
          </w:tcPr>
          <w:p w14:paraId="7D20FC15" w14:textId="77777777" w:rsidR="00061755" w:rsidRPr="005D6F1F" w:rsidRDefault="00000000" w:rsidP="00837347">
            <w:pPr>
              <w:spacing w:before="40" w:after="40"/>
            </w:pPr>
            <w:r>
              <w:t>AS 4602.1</w:t>
            </w:r>
          </w:p>
        </w:tc>
        <w:tc>
          <w:tcPr>
            <w:tcW w:w="7567" w:type="dxa"/>
            <w:vAlign w:val="center"/>
          </w:tcPr>
          <w:p w14:paraId="75739E46" w14:textId="77777777" w:rsidR="00061755" w:rsidRPr="005D6F1F" w:rsidRDefault="00000000" w:rsidP="00837347">
            <w:pPr>
              <w:spacing w:before="40" w:after="40"/>
            </w:pPr>
            <w:r>
              <w:t xml:space="preserve">High visibility safety garments - Garments for </w:t>
            </w:r>
            <w:proofErr w:type="gramStart"/>
            <w:r>
              <w:t>high risk</w:t>
            </w:r>
            <w:proofErr w:type="gramEnd"/>
            <w:r>
              <w:t xml:space="preserve"> applications</w:t>
            </w:r>
          </w:p>
        </w:tc>
      </w:tr>
      <w:tr w:rsidR="009838DF" w14:paraId="605B8773" w14:textId="77777777" w:rsidTr="00837347">
        <w:trPr>
          <w:cantSplit/>
          <w:jc w:val="center"/>
        </w:trPr>
        <w:tc>
          <w:tcPr>
            <w:tcW w:w="2197" w:type="dxa"/>
            <w:vAlign w:val="center"/>
          </w:tcPr>
          <w:p w14:paraId="611C3877" w14:textId="77777777" w:rsidR="00061755" w:rsidRPr="005D6F1F" w:rsidRDefault="00000000" w:rsidP="00837347">
            <w:pPr>
              <w:spacing w:before="40" w:after="40"/>
            </w:pPr>
            <w:r>
              <w:t>AS/NZS 4645(series)</w:t>
            </w:r>
          </w:p>
        </w:tc>
        <w:tc>
          <w:tcPr>
            <w:tcW w:w="7567" w:type="dxa"/>
            <w:vAlign w:val="center"/>
          </w:tcPr>
          <w:p w14:paraId="12AF0B91" w14:textId="77777777" w:rsidR="00061755" w:rsidRPr="005D6F1F" w:rsidRDefault="00000000" w:rsidP="00837347">
            <w:pPr>
              <w:spacing w:before="40" w:after="40"/>
            </w:pPr>
            <w:r>
              <w:t>Gas distribution networks</w:t>
            </w:r>
          </w:p>
        </w:tc>
      </w:tr>
      <w:tr w:rsidR="009838DF" w14:paraId="7603CC88" w14:textId="77777777" w:rsidTr="00837347">
        <w:trPr>
          <w:cantSplit/>
          <w:jc w:val="center"/>
        </w:trPr>
        <w:tc>
          <w:tcPr>
            <w:tcW w:w="2197" w:type="dxa"/>
            <w:vAlign w:val="center"/>
          </w:tcPr>
          <w:p w14:paraId="32683573" w14:textId="77777777" w:rsidR="00061755" w:rsidRPr="005D6F1F" w:rsidRDefault="00000000" w:rsidP="00837347">
            <w:pPr>
              <w:spacing w:before="40" w:after="40"/>
            </w:pPr>
            <w:r>
              <w:t>AS 4663</w:t>
            </w:r>
          </w:p>
        </w:tc>
        <w:tc>
          <w:tcPr>
            <w:tcW w:w="7567" w:type="dxa"/>
            <w:vAlign w:val="center"/>
          </w:tcPr>
          <w:p w14:paraId="62D73B1E" w14:textId="77777777" w:rsidR="00061755" w:rsidRPr="005D6F1F" w:rsidRDefault="00000000" w:rsidP="00837347">
            <w:pPr>
              <w:spacing w:before="40" w:after="40"/>
            </w:pPr>
            <w:r>
              <w:t>Slip resistance measurement of existing pedestrian surfaces (Partially supersedes AS/NZS 3661.1)</w:t>
            </w:r>
          </w:p>
        </w:tc>
      </w:tr>
      <w:tr w:rsidR="009838DF" w14:paraId="682C9702" w14:textId="77777777" w:rsidTr="00837347">
        <w:trPr>
          <w:cantSplit/>
          <w:jc w:val="center"/>
        </w:trPr>
        <w:tc>
          <w:tcPr>
            <w:tcW w:w="2197" w:type="dxa"/>
            <w:vAlign w:val="center"/>
          </w:tcPr>
          <w:p w14:paraId="0ACA670F" w14:textId="77777777" w:rsidR="00061755" w:rsidRPr="005D6F1F" w:rsidRDefault="00000000" w:rsidP="00837347">
            <w:pPr>
              <w:spacing w:before="40" w:after="40"/>
            </w:pPr>
            <w:r w:rsidRPr="005D6F1F">
              <w:t>AS/NZS</w:t>
            </w:r>
            <w:r>
              <w:t> </w:t>
            </w:r>
            <w:r w:rsidRPr="005D6F1F">
              <w:t>4671</w:t>
            </w:r>
          </w:p>
        </w:tc>
        <w:tc>
          <w:tcPr>
            <w:tcW w:w="7567" w:type="dxa"/>
            <w:vAlign w:val="center"/>
          </w:tcPr>
          <w:p w14:paraId="11E0626C" w14:textId="77777777" w:rsidR="00061755" w:rsidRPr="005D6F1F" w:rsidRDefault="00000000" w:rsidP="00837347">
            <w:pPr>
              <w:spacing w:before="40" w:after="40"/>
            </w:pPr>
            <w:r w:rsidRPr="005D6F1F">
              <w:t>Steel reinforcing materials</w:t>
            </w:r>
          </w:p>
        </w:tc>
      </w:tr>
      <w:tr w:rsidR="009838DF" w14:paraId="781DD253" w14:textId="77777777" w:rsidTr="00837347">
        <w:trPr>
          <w:cantSplit/>
          <w:jc w:val="center"/>
        </w:trPr>
        <w:tc>
          <w:tcPr>
            <w:tcW w:w="2197" w:type="dxa"/>
            <w:vAlign w:val="center"/>
          </w:tcPr>
          <w:p w14:paraId="11AA1666" w14:textId="77777777" w:rsidR="00061755" w:rsidRDefault="00000000" w:rsidP="00837347">
            <w:pPr>
              <w:spacing w:before="40" w:after="40"/>
            </w:pPr>
            <w:r w:rsidRPr="005D6F1F">
              <w:t>AS/NZS</w:t>
            </w:r>
            <w:r>
              <w:t> </w:t>
            </w:r>
            <w:r w:rsidRPr="005D6F1F">
              <w:t>4680</w:t>
            </w:r>
          </w:p>
        </w:tc>
        <w:tc>
          <w:tcPr>
            <w:tcW w:w="7567" w:type="dxa"/>
            <w:vAlign w:val="center"/>
          </w:tcPr>
          <w:p w14:paraId="452A0565" w14:textId="77777777" w:rsidR="00061755" w:rsidRDefault="00000000" w:rsidP="00837347">
            <w:pPr>
              <w:spacing w:before="40" w:after="40"/>
            </w:pPr>
            <w:proofErr w:type="gramStart"/>
            <w:r>
              <w:t>Hot-</w:t>
            </w:r>
            <w:r w:rsidRPr="005D6F1F">
              <w:t>dip</w:t>
            </w:r>
            <w:proofErr w:type="gramEnd"/>
            <w:r w:rsidRPr="005D6F1F">
              <w:t xml:space="preserve"> galvanized (zinc) coatings on fabricated ferrous articles</w:t>
            </w:r>
          </w:p>
        </w:tc>
      </w:tr>
      <w:tr w:rsidR="009838DF" w14:paraId="11864BFA" w14:textId="77777777" w:rsidTr="00837347">
        <w:trPr>
          <w:cantSplit/>
          <w:jc w:val="center"/>
        </w:trPr>
        <w:tc>
          <w:tcPr>
            <w:tcW w:w="2197" w:type="dxa"/>
            <w:vAlign w:val="center"/>
          </w:tcPr>
          <w:p w14:paraId="2B1AA3CE" w14:textId="77777777" w:rsidR="00061755" w:rsidRPr="005D6F1F" w:rsidRDefault="00000000" w:rsidP="00837347">
            <w:pPr>
              <w:spacing w:before="40" w:after="40"/>
            </w:pPr>
            <w:r>
              <w:t>AS 4687</w:t>
            </w:r>
          </w:p>
        </w:tc>
        <w:tc>
          <w:tcPr>
            <w:tcW w:w="7567" w:type="dxa"/>
            <w:vAlign w:val="center"/>
          </w:tcPr>
          <w:p w14:paraId="380ACDCF" w14:textId="77777777" w:rsidR="00061755" w:rsidRDefault="00000000" w:rsidP="00837347">
            <w:pPr>
              <w:spacing w:before="40" w:after="40"/>
            </w:pPr>
            <w:r>
              <w:t>Temporary fencing and hoardings</w:t>
            </w:r>
          </w:p>
        </w:tc>
      </w:tr>
      <w:tr w:rsidR="009838DF" w14:paraId="17D45327" w14:textId="77777777" w:rsidTr="00837347">
        <w:trPr>
          <w:cantSplit/>
          <w:jc w:val="center"/>
        </w:trPr>
        <w:tc>
          <w:tcPr>
            <w:tcW w:w="2197" w:type="dxa"/>
            <w:vAlign w:val="center"/>
          </w:tcPr>
          <w:p w14:paraId="681D7E20" w14:textId="77777777" w:rsidR="00061755" w:rsidRPr="005D6F1F" w:rsidRDefault="00000000" w:rsidP="00837347">
            <w:pPr>
              <w:spacing w:before="40" w:after="40"/>
            </w:pPr>
            <w:r>
              <w:t>AS 4742</w:t>
            </w:r>
          </w:p>
        </w:tc>
        <w:tc>
          <w:tcPr>
            <w:tcW w:w="7567" w:type="dxa"/>
            <w:vAlign w:val="center"/>
          </w:tcPr>
          <w:p w14:paraId="4E7C7654" w14:textId="77777777" w:rsidR="00061755" w:rsidRPr="0079452A" w:rsidRDefault="00000000" w:rsidP="00837347">
            <w:pPr>
              <w:spacing w:before="40" w:after="40"/>
            </w:pPr>
            <w:r w:rsidRPr="004B7ADC">
              <w:rPr>
                <w:strike/>
              </w:rPr>
              <w:t>Earth-moving machinery - Machine-mounted forward and reverse audible warning alarm - Sound test method</w:t>
            </w:r>
            <w:r>
              <w:rPr>
                <w:strike/>
              </w:rPr>
              <w:t xml:space="preserve"> </w:t>
            </w:r>
            <w:r>
              <w:t>(Superseded by AS ISO 9533)</w:t>
            </w:r>
          </w:p>
        </w:tc>
      </w:tr>
      <w:tr w:rsidR="009838DF" w14:paraId="569EE85A" w14:textId="77777777" w:rsidTr="00837347">
        <w:trPr>
          <w:cantSplit/>
          <w:jc w:val="center"/>
        </w:trPr>
        <w:tc>
          <w:tcPr>
            <w:tcW w:w="2197" w:type="dxa"/>
            <w:vAlign w:val="center"/>
          </w:tcPr>
          <w:p w14:paraId="4786C274" w14:textId="77777777" w:rsidR="00061755" w:rsidRDefault="00000000" w:rsidP="00837347">
            <w:pPr>
              <w:spacing w:before="40" w:after="40"/>
            </w:pPr>
            <w:r>
              <w:t>AS 4852.1</w:t>
            </w:r>
          </w:p>
        </w:tc>
        <w:tc>
          <w:tcPr>
            <w:tcW w:w="7567" w:type="dxa"/>
            <w:vAlign w:val="center"/>
          </w:tcPr>
          <w:p w14:paraId="17DEBA54" w14:textId="77777777" w:rsidR="00061755" w:rsidRDefault="00000000" w:rsidP="00837347">
            <w:pPr>
              <w:spacing w:before="40" w:after="40"/>
            </w:pPr>
            <w:r>
              <w:t>Variable message signs - Fixed signs</w:t>
            </w:r>
          </w:p>
        </w:tc>
      </w:tr>
      <w:tr w:rsidR="009838DF" w14:paraId="7DAFA904" w14:textId="77777777" w:rsidTr="00837347">
        <w:trPr>
          <w:cantSplit/>
          <w:jc w:val="center"/>
        </w:trPr>
        <w:tc>
          <w:tcPr>
            <w:tcW w:w="2197" w:type="dxa"/>
            <w:vAlign w:val="center"/>
          </w:tcPr>
          <w:p w14:paraId="2944BB9C" w14:textId="77777777" w:rsidR="00061755" w:rsidRDefault="00000000" w:rsidP="00837347">
            <w:pPr>
              <w:spacing w:before="40" w:after="40"/>
            </w:pPr>
            <w:r>
              <w:t>AS 4852.2</w:t>
            </w:r>
          </w:p>
        </w:tc>
        <w:tc>
          <w:tcPr>
            <w:tcW w:w="7567" w:type="dxa"/>
            <w:vAlign w:val="center"/>
          </w:tcPr>
          <w:p w14:paraId="4CDE0D43" w14:textId="77777777" w:rsidR="00061755" w:rsidRDefault="00000000" w:rsidP="00837347">
            <w:pPr>
              <w:spacing w:before="40" w:after="40"/>
            </w:pPr>
            <w:r>
              <w:t>Variable message signs - Portable signs</w:t>
            </w:r>
          </w:p>
        </w:tc>
      </w:tr>
      <w:tr w:rsidR="009838DF" w14:paraId="3B6ABD89" w14:textId="77777777" w:rsidTr="00837347">
        <w:trPr>
          <w:cantSplit/>
          <w:jc w:val="center"/>
        </w:trPr>
        <w:tc>
          <w:tcPr>
            <w:tcW w:w="2197" w:type="dxa"/>
            <w:vAlign w:val="center"/>
          </w:tcPr>
          <w:p w14:paraId="56F3EAF3" w14:textId="77777777" w:rsidR="00061755" w:rsidRDefault="00000000" w:rsidP="00837347">
            <w:pPr>
              <w:spacing w:before="40" w:after="40"/>
            </w:pPr>
            <w:r>
              <w:t>AS 4997</w:t>
            </w:r>
          </w:p>
        </w:tc>
        <w:tc>
          <w:tcPr>
            <w:tcW w:w="7567" w:type="dxa"/>
            <w:vAlign w:val="center"/>
          </w:tcPr>
          <w:p w14:paraId="668946B7" w14:textId="77777777" w:rsidR="00061755" w:rsidRDefault="00000000" w:rsidP="00837347">
            <w:pPr>
              <w:spacing w:before="40" w:after="40"/>
            </w:pPr>
            <w:r>
              <w:t>Guidelines for the design of maritime structures</w:t>
            </w:r>
          </w:p>
        </w:tc>
      </w:tr>
      <w:tr w:rsidR="009838DF" w14:paraId="69635A24" w14:textId="77777777" w:rsidTr="00837347">
        <w:trPr>
          <w:cantSplit/>
          <w:jc w:val="center"/>
        </w:trPr>
        <w:tc>
          <w:tcPr>
            <w:tcW w:w="2197" w:type="dxa"/>
            <w:vAlign w:val="center"/>
          </w:tcPr>
          <w:p w14:paraId="08F60F8F" w14:textId="77777777" w:rsidR="00061755" w:rsidRPr="005D6F1F" w:rsidRDefault="00000000" w:rsidP="00837347">
            <w:pPr>
              <w:spacing w:before="40" w:after="40"/>
            </w:pPr>
            <w:r>
              <w:t>AS/NZS 5000.1</w:t>
            </w:r>
          </w:p>
        </w:tc>
        <w:tc>
          <w:tcPr>
            <w:tcW w:w="7567" w:type="dxa"/>
            <w:vAlign w:val="center"/>
          </w:tcPr>
          <w:p w14:paraId="62BF8BCE" w14:textId="77777777" w:rsidR="00061755" w:rsidRPr="005D6F1F" w:rsidRDefault="00000000" w:rsidP="00837347">
            <w:pPr>
              <w:spacing w:before="40" w:after="40"/>
            </w:pPr>
            <w:r>
              <w:t>Electric cables – Polymetric insulated – For working voltages up to and including 0.6/1 (1.2) kV</w:t>
            </w:r>
          </w:p>
        </w:tc>
      </w:tr>
      <w:tr w:rsidR="009838DF" w14:paraId="55539740" w14:textId="77777777" w:rsidTr="00837347">
        <w:trPr>
          <w:cantSplit/>
          <w:jc w:val="center"/>
        </w:trPr>
        <w:tc>
          <w:tcPr>
            <w:tcW w:w="2197" w:type="dxa"/>
            <w:vAlign w:val="center"/>
          </w:tcPr>
          <w:p w14:paraId="2385FE08" w14:textId="77777777" w:rsidR="00061755" w:rsidRPr="005D6F1F" w:rsidRDefault="00000000" w:rsidP="00837347">
            <w:pPr>
              <w:spacing w:before="40" w:after="40"/>
            </w:pPr>
            <w:r>
              <w:t>AS 5100.5</w:t>
            </w:r>
          </w:p>
        </w:tc>
        <w:tc>
          <w:tcPr>
            <w:tcW w:w="7567" w:type="dxa"/>
            <w:vAlign w:val="center"/>
          </w:tcPr>
          <w:p w14:paraId="666F4269" w14:textId="77777777" w:rsidR="00061755" w:rsidRDefault="00000000" w:rsidP="00837347">
            <w:pPr>
              <w:spacing w:before="40" w:after="40"/>
            </w:pPr>
            <w:r>
              <w:t xml:space="preserve">Bridge design - Concrete </w:t>
            </w:r>
          </w:p>
        </w:tc>
      </w:tr>
      <w:tr w:rsidR="009838DF" w14:paraId="05EA4F32" w14:textId="77777777" w:rsidTr="00837347">
        <w:trPr>
          <w:cantSplit/>
          <w:jc w:val="center"/>
        </w:trPr>
        <w:tc>
          <w:tcPr>
            <w:tcW w:w="2197" w:type="dxa"/>
            <w:vAlign w:val="center"/>
          </w:tcPr>
          <w:p w14:paraId="02DE5BAE" w14:textId="77777777" w:rsidR="00061755" w:rsidRPr="00C87CBE" w:rsidRDefault="00000000" w:rsidP="00837347">
            <w:pPr>
              <w:spacing w:before="40" w:after="40"/>
            </w:pPr>
            <w:r w:rsidRPr="00C87CBE">
              <w:t>AS/NZS</w:t>
            </w:r>
            <w:r>
              <w:t> </w:t>
            </w:r>
            <w:r w:rsidRPr="00C87CBE">
              <w:t>ISO 9000</w:t>
            </w:r>
          </w:p>
        </w:tc>
        <w:tc>
          <w:tcPr>
            <w:tcW w:w="7567" w:type="dxa"/>
            <w:vAlign w:val="center"/>
          </w:tcPr>
          <w:p w14:paraId="276FC521" w14:textId="77777777" w:rsidR="00061755" w:rsidRPr="00C87CBE" w:rsidRDefault="00000000" w:rsidP="00837347">
            <w:pPr>
              <w:spacing w:before="40" w:after="40"/>
            </w:pPr>
            <w:r w:rsidRPr="00C87CBE">
              <w:t>Quality management systems - Fundamentals and vocabulary</w:t>
            </w:r>
          </w:p>
        </w:tc>
      </w:tr>
      <w:tr w:rsidR="009838DF" w14:paraId="6532A345" w14:textId="77777777" w:rsidTr="00837347">
        <w:trPr>
          <w:cantSplit/>
          <w:jc w:val="center"/>
        </w:trPr>
        <w:tc>
          <w:tcPr>
            <w:tcW w:w="2197" w:type="dxa"/>
            <w:vAlign w:val="center"/>
          </w:tcPr>
          <w:p w14:paraId="08ECF13B" w14:textId="77777777" w:rsidR="00061755" w:rsidRPr="00C87CBE" w:rsidRDefault="00000000" w:rsidP="00837347">
            <w:pPr>
              <w:spacing w:before="40" w:after="40"/>
            </w:pPr>
            <w:r w:rsidRPr="00C87CBE">
              <w:t>AS</w:t>
            </w:r>
            <w:r>
              <w:t> </w:t>
            </w:r>
            <w:r w:rsidRPr="00C87CBE">
              <w:t>ISO</w:t>
            </w:r>
            <w:r>
              <w:t> </w:t>
            </w:r>
            <w:r w:rsidRPr="00C87CBE">
              <w:t>31000</w:t>
            </w:r>
          </w:p>
        </w:tc>
        <w:tc>
          <w:tcPr>
            <w:tcW w:w="7567" w:type="dxa"/>
            <w:vAlign w:val="center"/>
          </w:tcPr>
          <w:p w14:paraId="04EF2387" w14:textId="77777777" w:rsidR="00061755" w:rsidRPr="00C87CBE" w:rsidRDefault="00000000" w:rsidP="00837347">
            <w:pPr>
              <w:spacing w:before="40" w:after="40"/>
            </w:pPr>
            <w:r w:rsidRPr="00C87CBE">
              <w:t>Risk Management – Principles and guidelines</w:t>
            </w:r>
          </w:p>
        </w:tc>
      </w:tr>
      <w:tr w:rsidR="009838DF" w14:paraId="2727F91E" w14:textId="77777777" w:rsidTr="00837347">
        <w:trPr>
          <w:cantSplit/>
          <w:jc w:val="center"/>
        </w:trPr>
        <w:tc>
          <w:tcPr>
            <w:tcW w:w="2197" w:type="dxa"/>
            <w:vAlign w:val="center"/>
          </w:tcPr>
          <w:p w14:paraId="62AE74DE" w14:textId="77777777" w:rsidR="00061755" w:rsidRPr="005D6F1F" w:rsidRDefault="00000000" w:rsidP="00837347">
            <w:pPr>
              <w:spacing w:before="40" w:after="40"/>
            </w:pPr>
            <w:r>
              <w:t>AS/NZS 61558 (series)</w:t>
            </w:r>
          </w:p>
        </w:tc>
        <w:tc>
          <w:tcPr>
            <w:tcW w:w="7567" w:type="dxa"/>
            <w:vAlign w:val="center"/>
          </w:tcPr>
          <w:p w14:paraId="59C64A94" w14:textId="77777777" w:rsidR="00061755" w:rsidRPr="005D6F1F" w:rsidRDefault="00000000" w:rsidP="00837347">
            <w:pPr>
              <w:spacing w:before="40" w:after="40"/>
            </w:pPr>
            <w:r>
              <w:t>Safety of power transformers, power supplies, reactors and similar products</w:t>
            </w:r>
          </w:p>
        </w:tc>
      </w:tr>
      <w:tr w:rsidR="009838DF" w14:paraId="41EBBD9A" w14:textId="77777777" w:rsidTr="00837347">
        <w:trPr>
          <w:cantSplit/>
          <w:jc w:val="center"/>
        </w:trPr>
        <w:tc>
          <w:tcPr>
            <w:tcW w:w="2197" w:type="dxa"/>
            <w:vAlign w:val="center"/>
          </w:tcPr>
          <w:p w14:paraId="438CB636" w14:textId="77777777" w:rsidR="00061755" w:rsidRDefault="00000000" w:rsidP="00837347">
            <w:pPr>
              <w:spacing w:before="40" w:after="40"/>
            </w:pPr>
            <w:r>
              <w:t>AS/NZS 61558.1</w:t>
            </w:r>
          </w:p>
        </w:tc>
        <w:tc>
          <w:tcPr>
            <w:tcW w:w="7567" w:type="dxa"/>
            <w:vAlign w:val="center"/>
          </w:tcPr>
          <w:p w14:paraId="083705F2" w14:textId="77777777" w:rsidR="00061755" w:rsidRPr="00EB18AD" w:rsidRDefault="00000000">
            <w:pPr>
              <w:pStyle w:val="ListParagraph"/>
              <w:numPr>
                <w:ilvl w:val="0"/>
                <w:numId w:val="213"/>
              </w:numPr>
              <w:spacing w:before="40" w:after="40"/>
            </w:pPr>
            <w:r>
              <w:t>General requirements and tests (IEC 61558-1 Ed 2, MOD)</w:t>
            </w:r>
          </w:p>
        </w:tc>
      </w:tr>
      <w:tr w:rsidR="009838DF" w14:paraId="53D5285B" w14:textId="77777777" w:rsidTr="00837347">
        <w:trPr>
          <w:cantSplit/>
          <w:jc w:val="center"/>
        </w:trPr>
        <w:tc>
          <w:tcPr>
            <w:tcW w:w="2197" w:type="dxa"/>
            <w:vAlign w:val="center"/>
          </w:tcPr>
          <w:p w14:paraId="0BD588A0" w14:textId="77777777" w:rsidR="00061755" w:rsidRDefault="00000000" w:rsidP="00837347">
            <w:pPr>
              <w:spacing w:before="40" w:after="40"/>
            </w:pPr>
            <w:r>
              <w:t>AS/NZS 61558.2.4</w:t>
            </w:r>
          </w:p>
        </w:tc>
        <w:tc>
          <w:tcPr>
            <w:tcW w:w="7567" w:type="dxa"/>
            <w:vAlign w:val="center"/>
          </w:tcPr>
          <w:p w14:paraId="19E72723" w14:textId="77777777" w:rsidR="00061755" w:rsidRDefault="00000000">
            <w:pPr>
              <w:pStyle w:val="ListParagraph"/>
              <w:numPr>
                <w:ilvl w:val="0"/>
                <w:numId w:val="213"/>
              </w:numPr>
              <w:spacing w:before="40" w:after="40"/>
            </w:pPr>
            <w:r>
              <w:t xml:space="preserve">For supply voltages up to 1 100 V - </w:t>
            </w:r>
            <w:r w:rsidRPr="00EB18AD">
              <w:t>Particular requirements</w:t>
            </w:r>
            <w:r>
              <w:t xml:space="preserve"> and tests</w:t>
            </w:r>
            <w:r w:rsidRPr="00EB18AD">
              <w:t xml:space="preserve"> for isolating transformers for </w:t>
            </w:r>
            <w:r>
              <w:t>isolating transformers and power supply units incorporating transformers (IEC 61558-2-</w:t>
            </w:r>
            <w:proofErr w:type="gramStart"/>
            <w:r>
              <w:t>4:Ed</w:t>
            </w:r>
            <w:proofErr w:type="gramEnd"/>
            <w:r>
              <w:t xml:space="preserve"> 2, IDT</w:t>
            </w:r>
            <w:r w:rsidRPr="00EB18AD">
              <w:t>)</w:t>
            </w:r>
          </w:p>
        </w:tc>
      </w:tr>
      <w:tr w:rsidR="009838DF" w14:paraId="3EF2C3C5" w14:textId="77777777" w:rsidTr="00837347">
        <w:trPr>
          <w:cantSplit/>
          <w:jc w:val="center"/>
        </w:trPr>
        <w:tc>
          <w:tcPr>
            <w:tcW w:w="2197" w:type="dxa"/>
            <w:vAlign w:val="center"/>
          </w:tcPr>
          <w:p w14:paraId="3379FF34" w14:textId="77777777" w:rsidR="00061755" w:rsidRDefault="00000000" w:rsidP="00837347">
            <w:pPr>
              <w:spacing w:before="40" w:after="40"/>
            </w:pPr>
            <w:r>
              <w:t>AS/NZS 61558.2.6</w:t>
            </w:r>
          </w:p>
        </w:tc>
        <w:tc>
          <w:tcPr>
            <w:tcW w:w="7567" w:type="dxa"/>
            <w:vAlign w:val="center"/>
          </w:tcPr>
          <w:p w14:paraId="6A40470E" w14:textId="77777777" w:rsidR="00061755" w:rsidRDefault="00000000">
            <w:pPr>
              <w:pStyle w:val="ListParagraph"/>
              <w:numPr>
                <w:ilvl w:val="0"/>
                <w:numId w:val="213"/>
              </w:numPr>
              <w:spacing w:before="40" w:after="40"/>
            </w:pPr>
            <w:r>
              <w:t xml:space="preserve">For supply voltages up to 1 100 V - </w:t>
            </w:r>
            <w:r w:rsidRPr="00EB18AD">
              <w:t xml:space="preserve">Particular requirements for safety isolating transformers </w:t>
            </w:r>
            <w:r>
              <w:t>and power supply units incorporating safety isolating transformers (IEC 61558-2-</w:t>
            </w:r>
            <w:proofErr w:type="gramStart"/>
            <w:r>
              <w:t>6:Ed</w:t>
            </w:r>
            <w:proofErr w:type="gramEnd"/>
            <w:r>
              <w:t xml:space="preserve"> 2</w:t>
            </w:r>
            <w:r w:rsidRPr="00EB18AD">
              <w:t>, MOD)</w:t>
            </w:r>
          </w:p>
        </w:tc>
      </w:tr>
    </w:tbl>
    <w:p w14:paraId="024D34B0" w14:textId="77777777" w:rsidR="00FF0AFD" w:rsidRPr="0042224D" w:rsidRDefault="00FF0AFD" w:rsidP="0042224D"/>
    <w:p w14:paraId="66EAE86D" w14:textId="77777777" w:rsidR="006C264E" w:rsidRDefault="00000000" w:rsidP="006C264E">
      <w:pPr>
        <w:pStyle w:val="Heading1"/>
      </w:pPr>
      <w:bookmarkStart w:id="1455" w:name="_Toc256000027"/>
      <w:bookmarkStart w:id="1456" w:name="_Toc387760994_0"/>
      <w:bookmarkStart w:id="1457" w:name="_Toc134020446"/>
      <w:r>
        <w:lastRenderedPageBreak/>
        <w:t>Other Referenced Authorities Documents</w:t>
      </w:r>
      <w:bookmarkEnd w:id="1455"/>
      <w:bookmarkEnd w:id="1456"/>
      <w:bookmarkEnd w:id="1457"/>
    </w:p>
    <w:p w14:paraId="5CE3890C" w14:textId="77777777" w:rsidR="006C264E" w:rsidRDefault="00000000" w:rsidP="006C264E">
      <w:r>
        <w:t>DIPL - Roadworks Master – October 2024</w:t>
      </w:r>
    </w:p>
    <w:tbl>
      <w:tblPr>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2039"/>
        <w:gridCol w:w="8269"/>
      </w:tblGrid>
      <w:tr w:rsidR="009838DF" w14:paraId="3E40B06A" w14:textId="77777777" w:rsidTr="00BA536E">
        <w:trPr>
          <w:cantSplit/>
        </w:trPr>
        <w:tc>
          <w:tcPr>
            <w:tcW w:w="9294" w:type="dxa"/>
            <w:gridSpan w:val="2"/>
            <w:vAlign w:val="center"/>
          </w:tcPr>
          <w:p w14:paraId="200D6DF9" w14:textId="77777777" w:rsidR="006C264E" w:rsidRPr="009517D3" w:rsidRDefault="00000000" w:rsidP="00BA536E">
            <w:pPr>
              <w:spacing w:before="20" w:after="20"/>
              <w:rPr>
                <w:rFonts w:eastAsia="Calibri"/>
                <w:b/>
                <w:lang w:eastAsia="en-US"/>
              </w:rPr>
            </w:pPr>
            <w:r w:rsidRPr="009517D3">
              <w:rPr>
                <w:rFonts w:eastAsia="Calibri"/>
                <w:b/>
                <w:lang w:eastAsia="en-US"/>
              </w:rPr>
              <w:t>Other Referenced Authorities and Documents</w:t>
            </w:r>
          </w:p>
        </w:tc>
      </w:tr>
      <w:tr w:rsidR="009838DF" w14:paraId="6E8978FC" w14:textId="77777777" w:rsidTr="00BA536E">
        <w:trPr>
          <w:cantSplit/>
        </w:trPr>
        <w:tc>
          <w:tcPr>
            <w:tcW w:w="1838" w:type="dxa"/>
            <w:vAlign w:val="center"/>
          </w:tcPr>
          <w:p w14:paraId="52BCACDF" w14:textId="77777777" w:rsidR="006C264E" w:rsidRPr="009517D3" w:rsidRDefault="00000000" w:rsidP="00BA536E">
            <w:pPr>
              <w:spacing w:before="20" w:after="20"/>
              <w:rPr>
                <w:rFonts w:eastAsia="Calibri"/>
                <w:lang w:eastAsia="en-US"/>
              </w:rPr>
            </w:pPr>
            <w:r w:rsidRPr="009517D3">
              <w:rPr>
                <w:rFonts w:eastAsia="Calibri"/>
                <w:lang w:eastAsia="en-US"/>
              </w:rPr>
              <w:t>A</w:t>
            </w:r>
            <w:r>
              <w:rPr>
                <w:rFonts w:eastAsia="Calibri"/>
                <w:lang w:eastAsia="en-US"/>
              </w:rPr>
              <w:t>F</w:t>
            </w:r>
            <w:r w:rsidRPr="009517D3">
              <w:rPr>
                <w:rFonts w:eastAsia="Calibri"/>
                <w:lang w:eastAsia="en-US"/>
              </w:rPr>
              <w:t>PA</w:t>
            </w:r>
          </w:p>
        </w:tc>
        <w:tc>
          <w:tcPr>
            <w:tcW w:w="7456" w:type="dxa"/>
            <w:vAlign w:val="center"/>
          </w:tcPr>
          <w:p w14:paraId="2B40C31A" w14:textId="77777777" w:rsidR="006C264E" w:rsidRPr="009517D3" w:rsidRDefault="00000000" w:rsidP="00BA536E">
            <w:pPr>
              <w:spacing w:before="20" w:after="20"/>
              <w:rPr>
                <w:rFonts w:eastAsia="Calibri"/>
                <w:lang w:eastAsia="en-US"/>
              </w:rPr>
            </w:pPr>
            <w:r w:rsidRPr="009517D3">
              <w:rPr>
                <w:rFonts w:eastAsia="Calibri"/>
                <w:lang w:eastAsia="en-US"/>
              </w:rPr>
              <w:t xml:space="preserve">Australian </w:t>
            </w:r>
            <w:r>
              <w:rPr>
                <w:rFonts w:eastAsia="Calibri"/>
                <w:lang w:eastAsia="en-US"/>
              </w:rPr>
              <w:t>Flexible</w:t>
            </w:r>
            <w:r w:rsidRPr="009517D3">
              <w:rPr>
                <w:rFonts w:eastAsia="Calibri"/>
                <w:lang w:eastAsia="en-US"/>
              </w:rPr>
              <w:t xml:space="preserve"> Pavement Association</w:t>
            </w:r>
          </w:p>
        </w:tc>
      </w:tr>
      <w:tr w:rsidR="009838DF" w14:paraId="3CE5939E" w14:textId="77777777" w:rsidTr="00BA536E">
        <w:trPr>
          <w:cantSplit/>
        </w:trPr>
        <w:tc>
          <w:tcPr>
            <w:tcW w:w="1838" w:type="dxa"/>
            <w:vAlign w:val="center"/>
          </w:tcPr>
          <w:p w14:paraId="2AF352C2" w14:textId="77777777" w:rsidR="006C264E" w:rsidRPr="009517D3" w:rsidRDefault="006C264E" w:rsidP="00BA536E">
            <w:pPr>
              <w:spacing w:before="20" w:after="20"/>
              <w:rPr>
                <w:rFonts w:eastAsia="Calibri"/>
                <w:lang w:eastAsia="en-US"/>
              </w:rPr>
            </w:pPr>
          </w:p>
        </w:tc>
        <w:tc>
          <w:tcPr>
            <w:tcW w:w="7456" w:type="dxa"/>
            <w:vAlign w:val="center"/>
          </w:tcPr>
          <w:p w14:paraId="53BAB604" w14:textId="77777777" w:rsidR="006C264E" w:rsidRPr="009517D3" w:rsidRDefault="006C264E" w:rsidP="00BA536E">
            <w:pPr>
              <w:spacing w:before="20" w:after="20"/>
              <w:rPr>
                <w:rFonts w:eastAsia="Calibri"/>
                <w:lang w:eastAsia="en-US"/>
              </w:rPr>
            </w:pPr>
          </w:p>
        </w:tc>
      </w:tr>
      <w:tr w:rsidR="009838DF" w14:paraId="0B3A605B" w14:textId="77777777" w:rsidTr="00BA536E">
        <w:trPr>
          <w:cantSplit/>
        </w:trPr>
        <w:tc>
          <w:tcPr>
            <w:tcW w:w="1838" w:type="dxa"/>
            <w:vAlign w:val="center"/>
          </w:tcPr>
          <w:p w14:paraId="4E5CD7E9" w14:textId="77777777" w:rsidR="006C264E" w:rsidRPr="009517D3" w:rsidRDefault="00000000" w:rsidP="00BA536E">
            <w:pPr>
              <w:spacing w:before="20" w:after="20"/>
              <w:rPr>
                <w:rFonts w:eastAsia="Calibri"/>
                <w:lang w:eastAsia="en-US"/>
              </w:rPr>
            </w:pPr>
            <w:r w:rsidRPr="009517D3">
              <w:rPr>
                <w:rFonts w:eastAsia="Calibri"/>
                <w:lang w:eastAsia="en-US"/>
              </w:rPr>
              <w:t>APAS</w:t>
            </w:r>
          </w:p>
        </w:tc>
        <w:tc>
          <w:tcPr>
            <w:tcW w:w="7456" w:type="dxa"/>
            <w:vAlign w:val="center"/>
          </w:tcPr>
          <w:p w14:paraId="5AD3D25F" w14:textId="77777777" w:rsidR="006C264E" w:rsidRPr="009517D3" w:rsidRDefault="00000000" w:rsidP="00BA536E">
            <w:pPr>
              <w:spacing w:before="20" w:after="20"/>
              <w:rPr>
                <w:rFonts w:eastAsia="Calibri"/>
                <w:lang w:eastAsia="en-US"/>
              </w:rPr>
            </w:pPr>
            <w:r w:rsidRPr="009517D3">
              <w:rPr>
                <w:rFonts w:eastAsia="Calibri"/>
                <w:lang w:eastAsia="en-US"/>
              </w:rPr>
              <w:t>Australian Paint Approval Scheme</w:t>
            </w:r>
          </w:p>
        </w:tc>
      </w:tr>
      <w:tr w:rsidR="009838DF" w14:paraId="4BC56D5C" w14:textId="77777777" w:rsidTr="00BA536E">
        <w:trPr>
          <w:cantSplit/>
        </w:trPr>
        <w:tc>
          <w:tcPr>
            <w:tcW w:w="1838" w:type="dxa"/>
            <w:vAlign w:val="center"/>
          </w:tcPr>
          <w:p w14:paraId="598F2E5E" w14:textId="77777777" w:rsidR="006C264E" w:rsidRPr="009517D3" w:rsidRDefault="00000000" w:rsidP="00BA536E">
            <w:pPr>
              <w:spacing w:before="20" w:after="20"/>
              <w:rPr>
                <w:rFonts w:eastAsia="Calibri"/>
                <w:lang w:eastAsia="en-US"/>
              </w:rPr>
            </w:pPr>
            <w:r w:rsidRPr="009517D3">
              <w:rPr>
                <w:rFonts w:eastAsia="Calibri"/>
                <w:lang w:eastAsia="en-US"/>
              </w:rPr>
              <w:t>AP-S0041/2</w:t>
            </w:r>
          </w:p>
        </w:tc>
        <w:tc>
          <w:tcPr>
            <w:tcW w:w="7456" w:type="dxa"/>
            <w:vAlign w:val="center"/>
          </w:tcPr>
          <w:p w14:paraId="64F2A589" w14:textId="77777777" w:rsidR="006C264E" w:rsidRPr="009517D3" w:rsidRDefault="00000000" w:rsidP="00BA536E">
            <w:pPr>
              <w:spacing w:before="20" w:after="20"/>
              <w:rPr>
                <w:rFonts w:eastAsia="Calibri"/>
                <w:lang w:eastAsia="en-US"/>
              </w:rPr>
            </w:pPr>
            <w:r w:rsidRPr="009517D3">
              <w:rPr>
                <w:rFonts w:eastAsia="Calibri"/>
                <w:lang w:eastAsia="en-US"/>
              </w:rPr>
              <w:t>Pavement marking paint, solvent-borne</w:t>
            </w:r>
          </w:p>
        </w:tc>
      </w:tr>
      <w:tr w:rsidR="009838DF" w14:paraId="7991912E" w14:textId="77777777" w:rsidTr="00BA536E">
        <w:trPr>
          <w:cantSplit/>
        </w:trPr>
        <w:tc>
          <w:tcPr>
            <w:tcW w:w="1838" w:type="dxa"/>
            <w:vAlign w:val="center"/>
          </w:tcPr>
          <w:p w14:paraId="70012E2C" w14:textId="77777777" w:rsidR="006C264E" w:rsidRPr="009517D3" w:rsidRDefault="00000000" w:rsidP="00BA536E">
            <w:pPr>
              <w:spacing w:before="20" w:after="20"/>
              <w:rPr>
                <w:rFonts w:eastAsia="Calibri"/>
                <w:lang w:eastAsia="en-US"/>
              </w:rPr>
            </w:pPr>
            <w:r w:rsidRPr="009517D3">
              <w:rPr>
                <w:rFonts w:eastAsia="Calibri"/>
                <w:lang w:eastAsia="en-US"/>
              </w:rPr>
              <w:t>AP-S0041/3</w:t>
            </w:r>
          </w:p>
        </w:tc>
        <w:tc>
          <w:tcPr>
            <w:tcW w:w="7456" w:type="dxa"/>
            <w:vAlign w:val="center"/>
          </w:tcPr>
          <w:p w14:paraId="78554052" w14:textId="77777777" w:rsidR="006C264E" w:rsidRPr="009517D3" w:rsidRDefault="00000000" w:rsidP="00BA536E">
            <w:pPr>
              <w:spacing w:before="20" w:after="20"/>
              <w:rPr>
                <w:rFonts w:eastAsia="Calibri"/>
                <w:lang w:eastAsia="en-US"/>
              </w:rPr>
            </w:pPr>
            <w:r w:rsidRPr="009517D3">
              <w:rPr>
                <w:rFonts w:eastAsia="Calibri"/>
                <w:lang w:eastAsia="en-US"/>
              </w:rPr>
              <w:t>Pavement marking materials – cold applied plastic</w:t>
            </w:r>
          </w:p>
        </w:tc>
      </w:tr>
      <w:tr w:rsidR="009838DF" w14:paraId="3914BACA" w14:textId="77777777" w:rsidTr="00BA536E">
        <w:trPr>
          <w:cantSplit/>
        </w:trPr>
        <w:tc>
          <w:tcPr>
            <w:tcW w:w="1838" w:type="dxa"/>
            <w:vAlign w:val="center"/>
          </w:tcPr>
          <w:p w14:paraId="607B9A9A" w14:textId="77777777" w:rsidR="006C264E" w:rsidRPr="009517D3" w:rsidRDefault="00000000" w:rsidP="00BA536E">
            <w:pPr>
              <w:spacing w:before="20" w:after="20"/>
              <w:rPr>
                <w:rFonts w:eastAsia="Calibri"/>
                <w:lang w:eastAsia="en-US"/>
              </w:rPr>
            </w:pPr>
            <w:r w:rsidRPr="009517D3">
              <w:rPr>
                <w:rFonts w:eastAsia="Calibri"/>
                <w:lang w:eastAsia="en-US"/>
              </w:rPr>
              <w:t>AP-S0041/4</w:t>
            </w:r>
          </w:p>
        </w:tc>
        <w:tc>
          <w:tcPr>
            <w:tcW w:w="7456" w:type="dxa"/>
            <w:vAlign w:val="center"/>
          </w:tcPr>
          <w:p w14:paraId="00E700C2" w14:textId="77777777" w:rsidR="006C264E" w:rsidRPr="009517D3" w:rsidRDefault="00000000" w:rsidP="00BA536E">
            <w:pPr>
              <w:spacing w:before="20" w:after="20"/>
              <w:rPr>
                <w:rFonts w:eastAsia="Calibri"/>
                <w:lang w:eastAsia="en-US"/>
              </w:rPr>
            </w:pPr>
            <w:r w:rsidRPr="009517D3">
              <w:rPr>
                <w:rFonts w:eastAsia="Calibri"/>
                <w:lang w:eastAsia="en-US"/>
              </w:rPr>
              <w:t>Pavement marking paint, thermoplastic</w:t>
            </w:r>
          </w:p>
        </w:tc>
      </w:tr>
      <w:tr w:rsidR="009838DF" w14:paraId="5CA4D771" w14:textId="77777777" w:rsidTr="00BA536E">
        <w:trPr>
          <w:cantSplit/>
        </w:trPr>
        <w:tc>
          <w:tcPr>
            <w:tcW w:w="1838" w:type="dxa"/>
            <w:vAlign w:val="center"/>
          </w:tcPr>
          <w:p w14:paraId="6B4EA695" w14:textId="77777777" w:rsidR="006C264E" w:rsidRPr="009517D3" w:rsidRDefault="00000000" w:rsidP="00BA536E">
            <w:pPr>
              <w:spacing w:before="20" w:after="20"/>
              <w:rPr>
                <w:rFonts w:eastAsia="Calibri"/>
                <w:lang w:eastAsia="en-US"/>
              </w:rPr>
            </w:pPr>
            <w:r w:rsidRPr="009517D3">
              <w:rPr>
                <w:rFonts w:eastAsia="Calibri"/>
                <w:lang w:eastAsia="en-US"/>
              </w:rPr>
              <w:t>AP-S0041/5</w:t>
            </w:r>
          </w:p>
        </w:tc>
        <w:tc>
          <w:tcPr>
            <w:tcW w:w="7456" w:type="dxa"/>
            <w:vAlign w:val="center"/>
          </w:tcPr>
          <w:p w14:paraId="43598735" w14:textId="77777777" w:rsidR="006C264E" w:rsidRPr="009517D3" w:rsidRDefault="00000000" w:rsidP="00BA536E">
            <w:pPr>
              <w:spacing w:before="20" w:after="20"/>
              <w:rPr>
                <w:rFonts w:eastAsia="Calibri"/>
                <w:lang w:eastAsia="en-US"/>
              </w:rPr>
            </w:pPr>
            <w:r w:rsidRPr="009517D3">
              <w:rPr>
                <w:rFonts w:eastAsia="Calibri"/>
                <w:lang w:eastAsia="en-US"/>
              </w:rPr>
              <w:t>Pavement marking paint, water borne</w:t>
            </w:r>
          </w:p>
        </w:tc>
      </w:tr>
      <w:tr w:rsidR="009838DF" w14:paraId="3DCDCDB8" w14:textId="77777777" w:rsidTr="00BA536E">
        <w:trPr>
          <w:cantSplit/>
        </w:trPr>
        <w:tc>
          <w:tcPr>
            <w:tcW w:w="1838" w:type="dxa"/>
            <w:vAlign w:val="center"/>
          </w:tcPr>
          <w:p w14:paraId="3AE9E610" w14:textId="77777777" w:rsidR="006C264E" w:rsidRPr="009517D3" w:rsidRDefault="00000000" w:rsidP="00BA536E">
            <w:pPr>
              <w:spacing w:before="20" w:after="20"/>
              <w:rPr>
                <w:rFonts w:eastAsia="Calibri"/>
                <w:lang w:eastAsia="en-US"/>
              </w:rPr>
            </w:pPr>
            <w:r w:rsidRPr="009517D3">
              <w:rPr>
                <w:rFonts w:eastAsia="Calibri"/>
                <w:lang w:eastAsia="en-US"/>
              </w:rPr>
              <w:t>AP-S0041/6</w:t>
            </w:r>
          </w:p>
        </w:tc>
        <w:tc>
          <w:tcPr>
            <w:tcW w:w="7456" w:type="dxa"/>
            <w:vAlign w:val="center"/>
          </w:tcPr>
          <w:p w14:paraId="3A2BCFC0" w14:textId="77777777" w:rsidR="006C264E" w:rsidRPr="009517D3" w:rsidRDefault="00000000" w:rsidP="00BA536E">
            <w:pPr>
              <w:spacing w:before="20" w:after="20"/>
              <w:rPr>
                <w:rFonts w:eastAsia="Calibri"/>
                <w:lang w:eastAsia="en-US"/>
              </w:rPr>
            </w:pPr>
            <w:r w:rsidRPr="009517D3">
              <w:rPr>
                <w:rFonts w:eastAsia="Calibri"/>
                <w:lang w:eastAsia="en-US"/>
              </w:rPr>
              <w:t>Airport runway markings</w:t>
            </w:r>
          </w:p>
        </w:tc>
      </w:tr>
      <w:tr w:rsidR="009838DF" w14:paraId="27CCF35F" w14:textId="77777777" w:rsidTr="00BA536E">
        <w:trPr>
          <w:cantSplit/>
        </w:trPr>
        <w:tc>
          <w:tcPr>
            <w:tcW w:w="1838" w:type="dxa"/>
            <w:vAlign w:val="center"/>
          </w:tcPr>
          <w:p w14:paraId="1B59E4F0" w14:textId="77777777" w:rsidR="006C264E" w:rsidRPr="009517D3" w:rsidRDefault="00000000" w:rsidP="00BA536E">
            <w:pPr>
              <w:spacing w:before="20" w:after="20"/>
              <w:rPr>
                <w:rFonts w:eastAsia="Calibri"/>
                <w:lang w:eastAsia="en-US"/>
              </w:rPr>
            </w:pPr>
            <w:r w:rsidRPr="009517D3">
              <w:rPr>
                <w:rFonts w:eastAsia="Calibri"/>
                <w:lang w:eastAsia="en-US"/>
              </w:rPr>
              <w:t>AP-S0042</w:t>
            </w:r>
          </w:p>
        </w:tc>
        <w:tc>
          <w:tcPr>
            <w:tcW w:w="7456" w:type="dxa"/>
            <w:vAlign w:val="center"/>
          </w:tcPr>
          <w:p w14:paraId="62B07D8A" w14:textId="77777777" w:rsidR="006C264E" w:rsidRPr="009517D3" w:rsidRDefault="00000000" w:rsidP="00BA536E">
            <w:pPr>
              <w:spacing w:before="20" w:after="20"/>
              <w:rPr>
                <w:rFonts w:eastAsia="Calibri"/>
                <w:lang w:eastAsia="en-US"/>
              </w:rPr>
            </w:pPr>
            <w:r w:rsidRPr="009517D3">
              <w:rPr>
                <w:rFonts w:eastAsia="Calibri"/>
                <w:lang w:eastAsia="en-US"/>
              </w:rPr>
              <w:t>Glass beads for use in pavement marking paints</w:t>
            </w:r>
          </w:p>
        </w:tc>
      </w:tr>
      <w:tr w:rsidR="009838DF" w14:paraId="6C357F06" w14:textId="77777777" w:rsidTr="00BA536E">
        <w:trPr>
          <w:cantSplit/>
        </w:trPr>
        <w:tc>
          <w:tcPr>
            <w:tcW w:w="1838" w:type="dxa"/>
            <w:vAlign w:val="center"/>
          </w:tcPr>
          <w:p w14:paraId="7CA14DFD" w14:textId="77777777" w:rsidR="006C264E" w:rsidRPr="009517D3" w:rsidRDefault="00000000" w:rsidP="00BA536E">
            <w:pPr>
              <w:spacing w:before="20" w:after="20"/>
              <w:rPr>
                <w:rFonts w:eastAsia="Calibri"/>
                <w:lang w:eastAsia="en-US"/>
              </w:rPr>
            </w:pPr>
            <w:r w:rsidRPr="009517D3">
              <w:rPr>
                <w:rFonts w:eastAsia="Calibri"/>
                <w:lang w:eastAsia="en-US"/>
              </w:rPr>
              <w:t>AP-S0162</w:t>
            </w:r>
          </w:p>
        </w:tc>
        <w:tc>
          <w:tcPr>
            <w:tcW w:w="7456" w:type="dxa"/>
            <w:vAlign w:val="center"/>
          </w:tcPr>
          <w:p w14:paraId="5339D1E1" w14:textId="77777777" w:rsidR="006C264E" w:rsidRPr="009517D3" w:rsidRDefault="00000000" w:rsidP="00BA536E">
            <w:pPr>
              <w:spacing w:before="20" w:after="20"/>
              <w:rPr>
                <w:rFonts w:eastAsia="Calibri"/>
                <w:lang w:eastAsia="en-US"/>
              </w:rPr>
            </w:pPr>
            <w:r w:rsidRPr="009517D3">
              <w:rPr>
                <w:rFonts w:eastAsia="Calibri"/>
                <w:lang w:eastAsia="en-US"/>
              </w:rPr>
              <w:t>Zinc phosphate metal primer</w:t>
            </w:r>
          </w:p>
        </w:tc>
      </w:tr>
      <w:tr w:rsidR="009838DF" w14:paraId="15E235B6" w14:textId="77777777" w:rsidTr="00BA536E">
        <w:trPr>
          <w:cantSplit/>
        </w:trPr>
        <w:tc>
          <w:tcPr>
            <w:tcW w:w="1838" w:type="dxa"/>
            <w:vAlign w:val="center"/>
          </w:tcPr>
          <w:p w14:paraId="5B5704A9" w14:textId="77777777" w:rsidR="006C264E" w:rsidRPr="009517D3" w:rsidRDefault="00000000" w:rsidP="00BA536E">
            <w:pPr>
              <w:spacing w:before="20" w:after="20"/>
              <w:rPr>
                <w:rFonts w:eastAsia="Calibri"/>
                <w:lang w:eastAsia="en-US"/>
              </w:rPr>
            </w:pPr>
            <w:r w:rsidRPr="009517D3">
              <w:rPr>
                <w:rFonts w:eastAsia="Calibri"/>
                <w:lang w:eastAsia="en-US"/>
              </w:rPr>
              <w:t>AP-S1441/1</w:t>
            </w:r>
          </w:p>
        </w:tc>
        <w:tc>
          <w:tcPr>
            <w:tcW w:w="7456" w:type="dxa"/>
            <w:vAlign w:val="center"/>
          </w:tcPr>
          <w:p w14:paraId="345AAE6C" w14:textId="77777777" w:rsidR="006C264E" w:rsidRPr="009517D3" w:rsidRDefault="00000000" w:rsidP="00BA536E">
            <w:pPr>
              <w:spacing w:before="20" w:after="20"/>
              <w:rPr>
                <w:rFonts w:eastAsia="Calibri"/>
                <w:lang w:eastAsia="en-US"/>
              </w:rPr>
            </w:pPr>
            <w:r w:rsidRPr="009517D3">
              <w:rPr>
                <w:rFonts w:eastAsia="Calibri"/>
                <w:lang w:eastAsia="en-US"/>
              </w:rPr>
              <w:t>Permanent graffiti barrier, clear, exterior</w:t>
            </w:r>
          </w:p>
        </w:tc>
      </w:tr>
      <w:tr w:rsidR="009838DF" w14:paraId="494525A0" w14:textId="77777777" w:rsidTr="00BA536E">
        <w:trPr>
          <w:cantSplit/>
        </w:trPr>
        <w:tc>
          <w:tcPr>
            <w:tcW w:w="1838" w:type="dxa"/>
            <w:vAlign w:val="center"/>
          </w:tcPr>
          <w:p w14:paraId="22333DBE" w14:textId="77777777" w:rsidR="006C264E" w:rsidRPr="009517D3" w:rsidRDefault="00000000" w:rsidP="00BA536E">
            <w:pPr>
              <w:spacing w:before="20" w:after="20"/>
              <w:rPr>
                <w:rFonts w:eastAsia="Calibri"/>
                <w:lang w:eastAsia="en-US"/>
              </w:rPr>
            </w:pPr>
            <w:r w:rsidRPr="009517D3">
              <w:rPr>
                <w:rFonts w:eastAsia="Calibri"/>
                <w:lang w:eastAsia="en-US"/>
              </w:rPr>
              <w:t>AP-S1442/1</w:t>
            </w:r>
          </w:p>
        </w:tc>
        <w:tc>
          <w:tcPr>
            <w:tcW w:w="7456" w:type="dxa"/>
            <w:vAlign w:val="center"/>
          </w:tcPr>
          <w:p w14:paraId="22D46576" w14:textId="77777777" w:rsidR="006C264E" w:rsidRPr="009517D3" w:rsidRDefault="00000000" w:rsidP="00BA536E">
            <w:pPr>
              <w:spacing w:before="20" w:after="20"/>
              <w:rPr>
                <w:rFonts w:eastAsia="Calibri"/>
                <w:lang w:eastAsia="en-US"/>
              </w:rPr>
            </w:pPr>
            <w:r w:rsidRPr="009517D3">
              <w:rPr>
                <w:rFonts w:eastAsia="Calibri"/>
                <w:lang w:eastAsia="en-US"/>
              </w:rPr>
              <w:t>Temporary graffiti barrier, clear, exterior</w:t>
            </w:r>
          </w:p>
        </w:tc>
      </w:tr>
      <w:tr w:rsidR="009838DF" w14:paraId="71E7CDDE" w14:textId="77777777" w:rsidTr="00BA536E">
        <w:trPr>
          <w:cantSplit/>
        </w:trPr>
        <w:tc>
          <w:tcPr>
            <w:tcW w:w="1838" w:type="dxa"/>
            <w:vAlign w:val="center"/>
          </w:tcPr>
          <w:p w14:paraId="7CC14915" w14:textId="77777777" w:rsidR="006C264E" w:rsidRPr="009517D3" w:rsidRDefault="00000000" w:rsidP="00BA536E">
            <w:pPr>
              <w:spacing w:before="20" w:after="20"/>
              <w:rPr>
                <w:rFonts w:eastAsia="Calibri"/>
                <w:lang w:eastAsia="en-US"/>
              </w:rPr>
            </w:pPr>
            <w:r w:rsidRPr="009517D3">
              <w:rPr>
                <w:rFonts w:eastAsia="Calibri"/>
                <w:lang w:eastAsia="en-US"/>
              </w:rPr>
              <w:t>AP-S1443</w:t>
            </w:r>
          </w:p>
        </w:tc>
        <w:tc>
          <w:tcPr>
            <w:tcW w:w="7456" w:type="dxa"/>
            <w:vAlign w:val="center"/>
          </w:tcPr>
          <w:p w14:paraId="1E1DA24B" w14:textId="77777777" w:rsidR="006C264E" w:rsidRPr="009517D3" w:rsidRDefault="00000000" w:rsidP="00BA536E">
            <w:pPr>
              <w:spacing w:before="20" w:after="20"/>
              <w:rPr>
                <w:rFonts w:eastAsia="Calibri"/>
                <w:lang w:eastAsia="en-US"/>
              </w:rPr>
            </w:pPr>
            <w:r w:rsidRPr="009517D3">
              <w:rPr>
                <w:rFonts w:eastAsia="Calibri"/>
                <w:lang w:eastAsia="en-US"/>
              </w:rPr>
              <w:t>Graffiti Remover</w:t>
            </w:r>
          </w:p>
        </w:tc>
      </w:tr>
      <w:tr w:rsidR="009838DF" w14:paraId="7314E1BA" w14:textId="77777777" w:rsidTr="00BA536E">
        <w:trPr>
          <w:cantSplit/>
        </w:trPr>
        <w:tc>
          <w:tcPr>
            <w:tcW w:w="1838" w:type="dxa"/>
            <w:vAlign w:val="center"/>
          </w:tcPr>
          <w:p w14:paraId="64D1A772" w14:textId="77777777" w:rsidR="006C264E" w:rsidRPr="009517D3" w:rsidRDefault="00000000" w:rsidP="00BA536E">
            <w:pPr>
              <w:spacing w:before="20" w:after="20"/>
              <w:rPr>
                <w:rFonts w:eastAsia="Calibri"/>
                <w:lang w:eastAsia="en-US"/>
              </w:rPr>
            </w:pPr>
            <w:r w:rsidRPr="009517D3">
              <w:rPr>
                <w:rFonts w:eastAsia="Calibri"/>
                <w:lang w:eastAsia="en-US"/>
              </w:rPr>
              <w:t>AP-S</w:t>
            </w:r>
            <w:r w:rsidRPr="009517D3">
              <w:rPr>
                <w:rFonts w:eastAsia="Calibri"/>
                <w:lang w:val="en-US" w:eastAsia="en-US"/>
              </w:rPr>
              <w:t>2908</w:t>
            </w:r>
          </w:p>
        </w:tc>
        <w:tc>
          <w:tcPr>
            <w:tcW w:w="7456" w:type="dxa"/>
            <w:vAlign w:val="center"/>
          </w:tcPr>
          <w:p w14:paraId="5A11AC89" w14:textId="77777777" w:rsidR="006C264E" w:rsidRPr="009517D3" w:rsidRDefault="00000000" w:rsidP="00BA536E">
            <w:pPr>
              <w:spacing w:before="20" w:after="20"/>
              <w:rPr>
                <w:rFonts w:eastAsia="Calibri"/>
                <w:lang w:eastAsia="en-US"/>
              </w:rPr>
            </w:pPr>
            <w:r w:rsidRPr="009517D3">
              <w:rPr>
                <w:rFonts w:eastAsia="Calibri"/>
                <w:lang w:val="en-US" w:eastAsia="en-US"/>
              </w:rPr>
              <w:t>Inorganic zinc coating for protection of steel</w:t>
            </w:r>
          </w:p>
        </w:tc>
      </w:tr>
      <w:tr w:rsidR="009838DF" w14:paraId="0FB38AAD" w14:textId="77777777" w:rsidTr="00BA536E">
        <w:trPr>
          <w:cantSplit/>
        </w:trPr>
        <w:tc>
          <w:tcPr>
            <w:tcW w:w="1838" w:type="dxa"/>
            <w:vAlign w:val="center"/>
          </w:tcPr>
          <w:p w14:paraId="0324943C" w14:textId="77777777" w:rsidR="006C264E" w:rsidRPr="009517D3" w:rsidRDefault="00000000" w:rsidP="00BA536E">
            <w:pPr>
              <w:spacing w:before="20" w:after="20"/>
              <w:rPr>
                <w:rFonts w:eastAsia="Calibri"/>
                <w:lang w:eastAsia="en-US"/>
              </w:rPr>
            </w:pPr>
            <w:r w:rsidRPr="009517D3">
              <w:rPr>
                <w:rFonts w:eastAsia="Calibri"/>
                <w:lang w:eastAsia="en-US"/>
              </w:rPr>
              <w:t>AP-S2916</w:t>
            </w:r>
          </w:p>
        </w:tc>
        <w:tc>
          <w:tcPr>
            <w:tcW w:w="7456" w:type="dxa"/>
            <w:vAlign w:val="center"/>
          </w:tcPr>
          <w:p w14:paraId="2D57786C" w14:textId="77777777" w:rsidR="006C264E" w:rsidRPr="009517D3" w:rsidRDefault="00000000" w:rsidP="00BA536E">
            <w:pPr>
              <w:spacing w:before="20" w:after="20"/>
              <w:rPr>
                <w:rFonts w:eastAsia="Calibri"/>
                <w:lang w:eastAsia="en-US"/>
              </w:rPr>
            </w:pPr>
            <w:r w:rsidRPr="009517D3">
              <w:rPr>
                <w:rFonts w:eastAsia="Calibri"/>
                <w:lang w:eastAsia="en-US"/>
              </w:rPr>
              <w:t>Organic zinc rich coating for protection of steel</w:t>
            </w:r>
          </w:p>
        </w:tc>
      </w:tr>
      <w:tr w:rsidR="009838DF" w14:paraId="057E88DB" w14:textId="77777777" w:rsidTr="00BA536E">
        <w:trPr>
          <w:cantSplit/>
        </w:trPr>
        <w:tc>
          <w:tcPr>
            <w:tcW w:w="1838" w:type="dxa"/>
            <w:vAlign w:val="center"/>
          </w:tcPr>
          <w:p w14:paraId="75DBC53E" w14:textId="77777777" w:rsidR="006C264E" w:rsidRPr="009517D3" w:rsidRDefault="00000000" w:rsidP="00BA536E">
            <w:pPr>
              <w:spacing w:before="20" w:after="20"/>
              <w:rPr>
                <w:rFonts w:eastAsia="Calibri"/>
                <w:lang w:eastAsia="en-US"/>
              </w:rPr>
            </w:pPr>
            <w:r w:rsidRPr="009517D3">
              <w:rPr>
                <w:rFonts w:eastAsia="Calibri"/>
                <w:lang w:eastAsia="en-US"/>
              </w:rPr>
              <w:t>AP-S</w:t>
            </w:r>
            <w:r w:rsidRPr="009517D3">
              <w:rPr>
                <w:rFonts w:eastAsia="Calibri"/>
                <w:lang w:val="en-US" w:eastAsia="en-US"/>
              </w:rPr>
              <w:t>2971</w:t>
            </w:r>
          </w:p>
        </w:tc>
        <w:tc>
          <w:tcPr>
            <w:tcW w:w="7456" w:type="dxa"/>
            <w:vAlign w:val="center"/>
          </w:tcPr>
          <w:p w14:paraId="0B2AD6C9" w14:textId="77777777" w:rsidR="006C264E" w:rsidRPr="009517D3" w:rsidRDefault="00000000" w:rsidP="00BA536E">
            <w:pPr>
              <w:spacing w:before="20" w:after="20"/>
              <w:rPr>
                <w:rFonts w:eastAsia="Calibri"/>
                <w:lang w:eastAsia="en-US"/>
              </w:rPr>
            </w:pPr>
            <w:r w:rsidRPr="009517D3">
              <w:rPr>
                <w:rFonts w:eastAsia="Calibri"/>
                <w:lang w:val="en-US" w:eastAsia="en-US"/>
              </w:rPr>
              <w:t>Epoxy two-pack durable primer for protection of steel in atmosphere</w:t>
            </w:r>
          </w:p>
        </w:tc>
      </w:tr>
      <w:tr w:rsidR="009838DF" w14:paraId="0ECE5167" w14:textId="77777777" w:rsidTr="00BA536E">
        <w:trPr>
          <w:cantSplit/>
        </w:trPr>
        <w:tc>
          <w:tcPr>
            <w:tcW w:w="1838" w:type="dxa"/>
            <w:vAlign w:val="center"/>
          </w:tcPr>
          <w:p w14:paraId="6254F6FF" w14:textId="77777777" w:rsidR="006C264E" w:rsidRPr="009517D3" w:rsidRDefault="006C264E" w:rsidP="00BA536E">
            <w:pPr>
              <w:spacing w:before="20" w:after="20"/>
              <w:rPr>
                <w:rFonts w:eastAsia="Calibri"/>
                <w:lang w:eastAsia="en-US"/>
              </w:rPr>
            </w:pPr>
          </w:p>
        </w:tc>
        <w:tc>
          <w:tcPr>
            <w:tcW w:w="7456" w:type="dxa"/>
            <w:vAlign w:val="center"/>
          </w:tcPr>
          <w:p w14:paraId="709492BD" w14:textId="77777777" w:rsidR="006C264E" w:rsidRPr="009517D3" w:rsidRDefault="006C264E" w:rsidP="00BA536E">
            <w:pPr>
              <w:spacing w:before="20" w:after="20"/>
              <w:rPr>
                <w:rFonts w:eastAsia="Calibri"/>
                <w:lang w:eastAsia="en-US"/>
              </w:rPr>
            </w:pPr>
          </w:p>
        </w:tc>
      </w:tr>
      <w:tr w:rsidR="009838DF" w14:paraId="22D998AD" w14:textId="77777777" w:rsidTr="00BA536E">
        <w:trPr>
          <w:cantSplit/>
        </w:trPr>
        <w:tc>
          <w:tcPr>
            <w:tcW w:w="1838" w:type="dxa"/>
            <w:vAlign w:val="center"/>
          </w:tcPr>
          <w:p w14:paraId="1C158FE5" w14:textId="77777777" w:rsidR="006C264E" w:rsidRPr="009517D3" w:rsidRDefault="00000000" w:rsidP="00BA536E">
            <w:pPr>
              <w:spacing w:before="20" w:after="20"/>
              <w:rPr>
                <w:rFonts w:eastAsia="Calibri"/>
                <w:lang w:eastAsia="en-US"/>
              </w:rPr>
            </w:pPr>
            <w:r w:rsidRPr="009517D3">
              <w:rPr>
                <w:rFonts w:eastAsia="Calibri"/>
                <w:lang w:eastAsia="en-US"/>
              </w:rPr>
              <w:t>APVMA</w:t>
            </w:r>
          </w:p>
        </w:tc>
        <w:tc>
          <w:tcPr>
            <w:tcW w:w="7456" w:type="dxa"/>
            <w:vAlign w:val="center"/>
          </w:tcPr>
          <w:p w14:paraId="023E15DE" w14:textId="77777777" w:rsidR="006C264E" w:rsidRPr="009517D3" w:rsidRDefault="00000000" w:rsidP="00BA536E">
            <w:pPr>
              <w:spacing w:before="20" w:after="20"/>
              <w:rPr>
                <w:rFonts w:eastAsia="Calibri"/>
                <w:lang w:eastAsia="en-US"/>
              </w:rPr>
            </w:pPr>
            <w:r w:rsidRPr="009517D3">
              <w:rPr>
                <w:rFonts w:eastAsia="Calibri"/>
                <w:lang w:eastAsia="en-US"/>
              </w:rPr>
              <w:t>Australian Pesticides and Veterinary Medicines Authority</w:t>
            </w:r>
          </w:p>
        </w:tc>
      </w:tr>
      <w:tr w:rsidR="009838DF" w14:paraId="2916D04F" w14:textId="77777777" w:rsidTr="00BA536E">
        <w:trPr>
          <w:cantSplit/>
        </w:trPr>
        <w:tc>
          <w:tcPr>
            <w:tcW w:w="1838" w:type="dxa"/>
            <w:vAlign w:val="center"/>
          </w:tcPr>
          <w:p w14:paraId="10C2F314" w14:textId="77777777" w:rsidR="006C264E" w:rsidRPr="009517D3" w:rsidRDefault="006C264E" w:rsidP="00BA536E">
            <w:pPr>
              <w:spacing w:before="20" w:after="20"/>
              <w:rPr>
                <w:rFonts w:eastAsia="Calibri"/>
                <w:lang w:eastAsia="en-US"/>
              </w:rPr>
            </w:pPr>
          </w:p>
        </w:tc>
        <w:tc>
          <w:tcPr>
            <w:tcW w:w="7456" w:type="dxa"/>
            <w:vAlign w:val="center"/>
          </w:tcPr>
          <w:p w14:paraId="21F402A9" w14:textId="77777777" w:rsidR="006C264E" w:rsidRPr="009517D3" w:rsidRDefault="006C264E" w:rsidP="00BA536E">
            <w:pPr>
              <w:spacing w:before="20" w:after="20"/>
              <w:rPr>
                <w:rFonts w:eastAsia="Calibri"/>
                <w:lang w:eastAsia="en-US"/>
              </w:rPr>
            </w:pPr>
          </w:p>
        </w:tc>
      </w:tr>
      <w:tr w:rsidR="009838DF" w14:paraId="7D82C1CC" w14:textId="77777777" w:rsidTr="00BA536E">
        <w:trPr>
          <w:cantSplit/>
        </w:trPr>
        <w:tc>
          <w:tcPr>
            <w:tcW w:w="1838" w:type="dxa"/>
            <w:vAlign w:val="center"/>
          </w:tcPr>
          <w:p w14:paraId="6B42220A" w14:textId="77777777" w:rsidR="006C264E" w:rsidRPr="009517D3" w:rsidRDefault="00000000" w:rsidP="00BA536E">
            <w:pPr>
              <w:spacing w:before="20" w:after="20"/>
              <w:rPr>
                <w:rFonts w:eastAsia="Calibri"/>
                <w:lang w:eastAsia="en-US"/>
              </w:rPr>
            </w:pPr>
            <w:r w:rsidRPr="009517D3">
              <w:rPr>
                <w:rFonts w:eastAsia="Calibri"/>
                <w:lang w:eastAsia="en-US"/>
              </w:rPr>
              <w:t>AGBT</w:t>
            </w:r>
          </w:p>
        </w:tc>
        <w:tc>
          <w:tcPr>
            <w:tcW w:w="7456" w:type="dxa"/>
            <w:vAlign w:val="center"/>
          </w:tcPr>
          <w:p w14:paraId="6320D470" w14:textId="77777777" w:rsidR="006C264E" w:rsidRPr="009517D3" w:rsidRDefault="00000000" w:rsidP="00BA536E">
            <w:pPr>
              <w:spacing w:before="20" w:after="20"/>
              <w:rPr>
                <w:rFonts w:eastAsia="Calibri"/>
                <w:lang w:eastAsia="en-US"/>
              </w:rPr>
            </w:pPr>
            <w:r w:rsidRPr="009517D3">
              <w:rPr>
                <w:rFonts w:eastAsia="Calibri"/>
                <w:lang w:eastAsia="en-US"/>
              </w:rPr>
              <w:t>Austroads Guide to Bridge Technology</w:t>
            </w:r>
          </w:p>
        </w:tc>
      </w:tr>
      <w:tr w:rsidR="009838DF" w14:paraId="21A0BDCA" w14:textId="77777777" w:rsidTr="00BA536E">
        <w:trPr>
          <w:cantSplit/>
        </w:trPr>
        <w:tc>
          <w:tcPr>
            <w:tcW w:w="1838" w:type="dxa"/>
            <w:vAlign w:val="center"/>
          </w:tcPr>
          <w:p w14:paraId="1C51ABA5" w14:textId="77777777" w:rsidR="006C264E" w:rsidRPr="009517D3" w:rsidRDefault="006C264E" w:rsidP="00BA536E">
            <w:pPr>
              <w:spacing w:before="20" w:after="20"/>
              <w:rPr>
                <w:rFonts w:eastAsia="Calibri"/>
                <w:lang w:eastAsia="en-US"/>
              </w:rPr>
            </w:pPr>
          </w:p>
        </w:tc>
        <w:tc>
          <w:tcPr>
            <w:tcW w:w="7456" w:type="dxa"/>
            <w:vAlign w:val="center"/>
          </w:tcPr>
          <w:p w14:paraId="0432883A" w14:textId="77777777" w:rsidR="006C264E" w:rsidRPr="009517D3" w:rsidRDefault="006C264E" w:rsidP="00BA536E">
            <w:pPr>
              <w:spacing w:before="20" w:after="20"/>
              <w:rPr>
                <w:rFonts w:eastAsia="Calibri"/>
                <w:lang w:eastAsia="en-US"/>
              </w:rPr>
            </w:pPr>
          </w:p>
        </w:tc>
      </w:tr>
      <w:tr w:rsidR="009838DF" w14:paraId="3BC8E264" w14:textId="77777777" w:rsidTr="00BA536E">
        <w:trPr>
          <w:cantSplit/>
        </w:trPr>
        <w:tc>
          <w:tcPr>
            <w:tcW w:w="1838" w:type="dxa"/>
            <w:vAlign w:val="center"/>
          </w:tcPr>
          <w:p w14:paraId="2E9DA203" w14:textId="77777777" w:rsidR="006C264E" w:rsidRPr="009517D3" w:rsidRDefault="00000000" w:rsidP="00BA536E">
            <w:pPr>
              <w:spacing w:before="20" w:after="20"/>
              <w:rPr>
                <w:rFonts w:eastAsia="Calibri"/>
                <w:lang w:eastAsia="en-US"/>
              </w:rPr>
            </w:pPr>
            <w:r w:rsidRPr="009517D3">
              <w:rPr>
                <w:rFonts w:eastAsia="Calibri"/>
                <w:lang w:eastAsia="en-US"/>
              </w:rPr>
              <w:t>AGPT</w:t>
            </w:r>
          </w:p>
        </w:tc>
        <w:tc>
          <w:tcPr>
            <w:tcW w:w="7456" w:type="dxa"/>
            <w:vAlign w:val="center"/>
          </w:tcPr>
          <w:p w14:paraId="705D0655" w14:textId="77777777" w:rsidR="006C264E" w:rsidRPr="009517D3" w:rsidRDefault="00000000" w:rsidP="00BA536E">
            <w:pPr>
              <w:spacing w:before="20" w:after="20"/>
              <w:rPr>
                <w:rFonts w:eastAsia="Calibri"/>
                <w:lang w:eastAsia="en-US"/>
              </w:rPr>
            </w:pPr>
            <w:r w:rsidRPr="009517D3">
              <w:rPr>
                <w:rFonts w:eastAsia="Calibri"/>
                <w:lang w:eastAsia="en-US"/>
              </w:rPr>
              <w:t>Austroads Guide to Pavement Technology</w:t>
            </w:r>
          </w:p>
        </w:tc>
      </w:tr>
      <w:tr w:rsidR="009838DF" w14:paraId="26C34D62" w14:textId="77777777" w:rsidTr="00BA536E">
        <w:trPr>
          <w:cantSplit/>
        </w:trPr>
        <w:tc>
          <w:tcPr>
            <w:tcW w:w="1838" w:type="dxa"/>
            <w:vAlign w:val="center"/>
          </w:tcPr>
          <w:p w14:paraId="24A1E561" w14:textId="77777777" w:rsidR="006C264E" w:rsidRPr="009517D3" w:rsidRDefault="00000000" w:rsidP="00BA536E">
            <w:pPr>
              <w:spacing w:before="20" w:after="20"/>
              <w:rPr>
                <w:rFonts w:eastAsia="Calibri"/>
                <w:lang w:eastAsia="en-US"/>
              </w:rPr>
            </w:pPr>
            <w:r w:rsidRPr="009517D3">
              <w:rPr>
                <w:rFonts w:eastAsia="Calibri"/>
                <w:lang w:eastAsia="en-US"/>
              </w:rPr>
              <w:t>AGPT04B-14</w:t>
            </w:r>
          </w:p>
        </w:tc>
        <w:tc>
          <w:tcPr>
            <w:tcW w:w="7456" w:type="dxa"/>
            <w:vAlign w:val="center"/>
          </w:tcPr>
          <w:p w14:paraId="71E985EA" w14:textId="77777777" w:rsidR="006C264E" w:rsidRPr="009517D3" w:rsidRDefault="00000000" w:rsidP="00BA536E">
            <w:pPr>
              <w:spacing w:before="20" w:after="20"/>
              <w:rPr>
                <w:rFonts w:eastAsia="Calibri"/>
                <w:lang w:eastAsia="en-US"/>
              </w:rPr>
            </w:pPr>
            <w:r w:rsidRPr="009517D3">
              <w:rPr>
                <w:rFonts w:eastAsia="Calibri"/>
                <w:lang w:eastAsia="en-US"/>
              </w:rPr>
              <w:t>- Part 4B Asphalt</w:t>
            </w:r>
          </w:p>
        </w:tc>
      </w:tr>
      <w:tr w:rsidR="009838DF" w14:paraId="10A1A82E" w14:textId="77777777" w:rsidTr="00BA536E">
        <w:trPr>
          <w:cantSplit/>
        </w:trPr>
        <w:tc>
          <w:tcPr>
            <w:tcW w:w="1838" w:type="dxa"/>
            <w:vAlign w:val="center"/>
          </w:tcPr>
          <w:p w14:paraId="2D7C6751" w14:textId="77777777" w:rsidR="006C264E" w:rsidRPr="009517D3" w:rsidRDefault="00000000" w:rsidP="00BA536E">
            <w:pPr>
              <w:spacing w:before="20" w:after="20"/>
              <w:rPr>
                <w:rFonts w:eastAsia="Calibri"/>
                <w:lang w:eastAsia="en-US"/>
              </w:rPr>
            </w:pPr>
            <w:r w:rsidRPr="009517D3">
              <w:rPr>
                <w:rFonts w:eastAsia="Calibri"/>
                <w:lang w:eastAsia="en-US"/>
              </w:rPr>
              <w:t>AGPT04H-08</w:t>
            </w:r>
          </w:p>
        </w:tc>
        <w:tc>
          <w:tcPr>
            <w:tcW w:w="7456" w:type="dxa"/>
            <w:vAlign w:val="center"/>
          </w:tcPr>
          <w:p w14:paraId="1894698B" w14:textId="77777777" w:rsidR="006C264E" w:rsidRPr="009517D3" w:rsidRDefault="00000000" w:rsidP="00BA536E">
            <w:pPr>
              <w:spacing w:before="20" w:after="20"/>
              <w:rPr>
                <w:rFonts w:eastAsia="Calibri"/>
                <w:lang w:eastAsia="en-US"/>
              </w:rPr>
            </w:pPr>
            <w:r w:rsidRPr="009517D3">
              <w:rPr>
                <w:rFonts w:eastAsia="Calibri"/>
                <w:lang w:eastAsia="en-US"/>
              </w:rPr>
              <w:t>- Part 4H: Test Methods</w:t>
            </w:r>
          </w:p>
        </w:tc>
      </w:tr>
      <w:tr w:rsidR="009838DF" w14:paraId="629F177C" w14:textId="77777777" w:rsidTr="00BA536E">
        <w:trPr>
          <w:cantSplit/>
        </w:trPr>
        <w:tc>
          <w:tcPr>
            <w:tcW w:w="1838" w:type="dxa"/>
            <w:vAlign w:val="center"/>
          </w:tcPr>
          <w:p w14:paraId="24BDA668" w14:textId="77777777" w:rsidR="006C264E" w:rsidRPr="009517D3" w:rsidRDefault="00000000" w:rsidP="00BA536E">
            <w:pPr>
              <w:spacing w:before="20" w:after="20"/>
              <w:rPr>
                <w:rFonts w:eastAsia="Calibri"/>
                <w:lang w:eastAsia="en-US"/>
              </w:rPr>
            </w:pPr>
            <w:r w:rsidRPr="009517D3">
              <w:rPr>
                <w:rFonts w:eastAsia="Calibri"/>
                <w:lang w:eastAsia="en-US"/>
              </w:rPr>
              <w:t>AGPT04K-09</w:t>
            </w:r>
          </w:p>
        </w:tc>
        <w:tc>
          <w:tcPr>
            <w:tcW w:w="7456" w:type="dxa"/>
            <w:vAlign w:val="center"/>
          </w:tcPr>
          <w:p w14:paraId="1AA5B861" w14:textId="77777777" w:rsidR="006C264E" w:rsidRPr="009517D3" w:rsidRDefault="00000000" w:rsidP="00BA536E">
            <w:pPr>
              <w:spacing w:before="20" w:after="20"/>
              <w:rPr>
                <w:rFonts w:eastAsia="Calibri"/>
                <w:lang w:eastAsia="en-US"/>
              </w:rPr>
            </w:pPr>
            <w:r w:rsidRPr="009517D3">
              <w:rPr>
                <w:rFonts w:eastAsia="Calibri"/>
                <w:lang w:eastAsia="en-US"/>
              </w:rPr>
              <w:t>- Part 4K: Seals</w:t>
            </w:r>
          </w:p>
        </w:tc>
      </w:tr>
      <w:tr w:rsidR="009838DF" w14:paraId="2C5432AE" w14:textId="77777777" w:rsidTr="00BA536E">
        <w:trPr>
          <w:cantSplit/>
        </w:trPr>
        <w:tc>
          <w:tcPr>
            <w:tcW w:w="1838" w:type="dxa"/>
            <w:vAlign w:val="center"/>
          </w:tcPr>
          <w:p w14:paraId="0C54DD5F" w14:textId="77777777" w:rsidR="006C264E" w:rsidRPr="009517D3" w:rsidRDefault="00000000" w:rsidP="00BA536E">
            <w:pPr>
              <w:spacing w:before="20" w:after="20"/>
              <w:rPr>
                <w:rFonts w:eastAsia="Calibri"/>
                <w:lang w:eastAsia="en-US"/>
              </w:rPr>
            </w:pPr>
            <w:r w:rsidRPr="009517D3">
              <w:rPr>
                <w:rFonts w:eastAsia="Calibri"/>
                <w:lang w:eastAsia="en-US"/>
              </w:rPr>
              <w:t>AGPT-T</w:t>
            </w:r>
          </w:p>
        </w:tc>
        <w:tc>
          <w:tcPr>
            <w:tcW w:w="7456" w:type="dxa"/>
            <w:vAlign w:val="center"/>
          </w:tcPr>
          <w:p w14:paraId="2EBD3983" w14:textId="77777777" w:rsidR="006C264E" w:rsidRPr="009517D3" w:rsidRDefault="00000000" w:rsidP="00BA536E">
            <w:pPr>
              <w:spacing w:before="20" w:after="20"/>
              <w:rPr>
                <w:rFonts w:eastAsia="Calibri"/>
                <w:lang w:eastAsia="en-US"/>
              </w:rPr>
            </w:pPr>
            <w:r w:rsidRPr="009517D3">
              <w:rPr>
                <w:rFonts w:eastAsia="Calibri"/>
                <w:lang w:eastAsia="en-US"/>
              </w:rPr>
              <w:t>Austroads Guide to Pavement Technology - Test methods</w:t>
            </w:r>
          </w:p>
        </w:tc>
      </w:tr>
      <w:tr w:rsidR="009838DF" w14:paraId="6F4383D4" w14:textId="77777777" w:rsidTr="00BA536E">
        <w:trPr>
          <w:cantSplit/>
        </w:trPr>
        <w:tc>
          <w:tcPr>
            <w:tcW w:w="1838" w:type="dxa"/>
            <w:vAlign w:val="center"/>
          </w:tcPr>
          <w:p w14:paraId="3528F9C1" w14:textId="77777777" w:rsidR="006C264E" w:rsidRPr="009517D3" w:rsidRDefault="00000000" w:rsidP="00BA536E">
            <w:pPr>
              <w:spacing w:before="20" w:after="20"/>
              <w:rPr>
                <w:rFonts w:eastAsia="Calibri"/>
                <w:lang w:eastAsia="en-US"/>
              </w:rPr>
            </w:pPr>
            <w:r w:rsidRPr="009517D3">
              <w:rPr>
                <w:rFonts w:eastAsia="Calibri"/>
                <w:lang w:eastAsia="en-US"/>
              </w:rPr>
              <w:t>AGPT-T103-06</w:t>
            </w:r>
          </w:p>
        </w:tc>
        <w:tc>
          <w:tcPr>
            <w:tcW w:w="7456" w:type="dxa"/>
            <w:vAlign w:val="center"/>
          </w:tcPr>
          <w:p w14:paraId="000231F7" w14:textId="77777777" w:rsidR="006C264E" w:rsidRPr="009517D3" w:rsidRDefault="00000000" w:rsidP="00BA536E">
            <w:pPr>
              <w:spacing w:before="20" w:after="20"/>
              <w:rPr>
                <w:rFonts w:eastAsia="Calibri"/>
                <w:lang w:eastAsia="en-US"/>
              </w:rPr>
            </w:pPr>
            <w:r w:rsidRPr="009517D3">
              <w:rPr>
                <w:rFonts w:eastAsia="Calibri"/>
                <w:lang w:eastAsia="en-US"/>
              </w:rPr>
              <w:t>- Pre-treatment and Loss on Heating of Bitumen Multigrade and polymer Binders (rolling thin film oven [RTFO] test)</w:t>
            </w:r>
          </w:p>
        </w:tc>
      </w:tr>
      <w:tr w:rsidR="009838DF" w14:paraId="270D6FB3" w14:textId="77777777" w:rsidTr="00BA536E">
        <w:trPr>
          <w:cantSplit/>
        </w:trPr>
        <w:tc>
          <w:tcPr>
            <w:tcW w:w="1838" w:type="dxa"/>
            <w:vAlign w:val="center"/>
          </w:tcPr>
          <w:p w14:paraId="0C255794" w14:textId="77777777" w:rsidR="006C264E" w:rsidRPr="009517D3" w:rsidRDefault="00000000" w:rsidP="00BA536E">
            <w:pPr>
              <w:spacing w:before="20" w:after="20"/>
              <w:rPr>
                <w:rFonts w:eastAsia="Calibri"/>
                <w:lang w:eastAsia="en-US"/>
              </w:rPr>
            </w:pPr>
            <w:r w:rsidRPr="009517D3">
              <w:rPr>
                <w:rFonts w:eastAsia="Calibri"/>
                <w:lang w:eastAsia="en-US"/>
              </w:rPr>
              <w:t>AGPT-T108-06</w:t>
            </w:r>
          </w:p>
        </w:tc>
        <w:tc>
          <w:tcPr>
            <w:tcW w:w="7456" w:type="dxa"/>
            <w:vAlign w:val="center"/>
          </w:tcPr>
          <w:p w14:paraId="0F9D77E6" w14:textId="77777777" w:rsidR="006C264E" w:rsidRPr="009517D3" w:rsidRDefault="00000000" w:rsidP="00BA536E">
            <w:pPr>
              <w:spacing w:before="20" w:after="20"/>
              <w:rPr>
                <w:rFonts w:eastAsia="Calibri"/>
                <w:lang w:eastAsia="en-US"/>
              </w:rPr>
            </w:pPr>
            <w:r w:rsidRPr="009517D3">
              <w:rPr>
                <w:rFonts w:eastAsia="Calibri"/>
                <w:lang w:eastAsia="en-US"/>
              </w:rPr>
              <w:t>- Segregation of Polymer Modified Binders</w:t>
            </w:r>
          </w:p>
        </w:tc>
      </w:tr>
      <w:tr w:rsidR="009838DF" w14:paraId="3332E3EA" w14:textId="77777777" w:rsidTr="00BA536E">
        <w:trPr>
          <w:cantSplit/>
        </w:trPr>
        <w:tc>
          <w:tcPr>
            <w:tcW w:w="1838" w:type="dxa"/>
            <w:vAlign w:val="center"/>
          </w:tcPr>
          <w:p w14:paraId="4982E1E5" w14:textId="77777777" w:rsidR="006C264E" w:rsidRPr="009517D3" w:rsidRDefault="00000000" w:rsidP="00BA536E">
            <w:pPr>
              <w:spacing w:before="20" w:after="20"/>
              <w:rPr>
                <w:rFonts w:eastAsia="Calibri"/>
                <w:lang w:eastAsia="en-US"/>
              </w:rPr>
            </w:pPr>
            <w:r w:rsidRPr="009517D3">
              <w:rPr>
                <w:rFonts w:eastAsia="Calibri"/>
                <w:lang w:eastAsia="en-US"/>
              </w:rPr>
              <w:t>AGPT-T109-06</w:t>
            </w:r>
          </w:p>
        </w:tc>
        <w:tc>
          <w:tcPr>
            <w:tcW w:w="7456" w:type="dxa"/>
            <w:vAlign w:val="center"/>
          </w:tcPr>
          <w:p w14:paraId="3D20ED0D" w14:textId="77777777" w:rsidR="006C264E" w:rsidRPr="009517D3" w:rsidRDefault="00000000" w:rsidP="00BA536E">
            <w:pPr>
              <w:spacing w:before="20" w:after="20"/>
              <w:rPr>
                <w:rFonts w:eastAsia="Calibri"/>
                <w:lang w:eastAsia="en-US"/>
              </w:rPr>
            </w:pPr>
            <w:r w:rsidRPr="009517D3">
              <w:rPr>
                <w:rFonts w:eastAsia="Calibri"/>
                <w:lang w:eastAsia="en-US"/>
              </w:rPr>
              <w:t>- Ease of Remixing of Polymer Modified Binders</w:t>
            </w:r>
          </w:p>
        </w:tc>
      </w:tr>
      <w:tr w:rsidR="009838DF" w14:paraId="46A552F4" w14:textId="77777777" w:rsidTr="00BA536E">
        <w:trPr>
          <w:cantSplit/>
        </w:trPr>
        <w:tc>
          <w:tcPr>
            <w:tcW w:w="1838" w:type="dxa"/>
            <w:vAlign w:val="center"/>
          </w:tcPr>
          <w:p w14:paraId="425E59D4" w14:textId="77777777" w:rsidR="006C264E" w:rsidRPr="009517D3" w:rsidRDefault="00000000" w:rsidP="00BA536E">
            <w:pPr>
              <w:spacing w:before="20" w:after="20"/>
              <w:rPr>
                <w:rFonts w:eastAsia="Calibri"/>
                <w:lang w:eastAsia="en-US"/>
              </w:rPr>
            </w:pPr>
            <w:r w:rsidRPr="009517D3">
              <w:rPr>
                <w:rFonts w:eastAsia="Calibri"/>
                <w:lang w:eastAsia="en-US"/>
              </w:rPr>
              <w:t>AGPT-T111-06</w:t>
            </w:r>
          </w:p>
        </w:tc>
        <w:tc>
          <w:tcPr>
            <w:tcW w:w="7456" w:type="dxa"/>
            <w:vAlign w:val="center"/>
          </w:tcPr>
          <w:p w14:paraId="38A90158" w14:textId="77777777" w:rsidR="006C264E" w:rsidRPr="009517D3" w:rsidRDefault="00000000" w:rsidP="00BA536E">
            <w:pPr>
              <w:spacing w:before="20" w:after="20"/>
              <w:rPr>
                <w:rFonts w:eastAsia="Calibri"/>
                <w:lang w:eastAsia="en-US"/>
              </w:rPr>
            </w:pPr>
            <w:r w:rsidRPr="009517D3">
              <w:rPr>
                <w:rFonts w:eastAsia="Calibri"/>
                <w:lang w:eastAsia="en-US"/>
              </w:rPr>
              <w:t xml:space="preserve">- Handling Viscosity of Polymer Modified Binders (Brookfield </w:t>
            </w:r>
            <w:proofErr w:type="spellStart"/>
            <w:r w:rsidRPr="009517D3">
              <w:rPr>
                <w:rFonts w:eastAsia="Calibri"/>
                <w:lang w:eastAsia="en-US"/>
              </w:rPr>
              <w:t>Thermosel</w:t>
            </w:r>
            <w:proofErr w:type="spellEnd"/>
            <w:r w:rsidRPr="009517D3">
              <w:rPr>
                <w:rFonts w:eastAsia="Calibri"/>
                <w:lang w:eastAsia="en-US"/>
              </w:rPr>
              <w:t>)</w:t>
            </w:r>
          </w:p>
        </w:tc>
      </w:tr>
      <w:tr w:rsidR="009838DF" w14:paraId="7657EFE8" w14:textId="77777777" w:rsidTr="00BA536E">
        <w:trPr>
          <w:cantSplit/>
        </w:trPr>
        <w:tc>
          <w:tcPr>
            <w:tcW w:w="1838" w:type="dxa"/>
            <w:vAlign w:val="center"/>
          </w:tcPr>
          <w:p w14:paraId="4F6C2724" w14:textId="77777777" w:rsidR="006C264E" w:rsidRPr="009517D3" w:rsidRDefault="00000000" w:rsidP="00BA536E">
            <w:pPr>
              <w:spacing w:before="20" w:after="20"/>
              <w:rPr>
                <w:rFonts w:eastAsia="Calibri"/>
                <w:lang w:eastAsia="en-US"/>
              </w:rPr>
            </w:pPr>
            <w:r w:rsidRPr="009517D3">
              <w:rPr>
                <w:rFonts w:eastAsia="Calibri"/>
                <w:lang w:eastAsia="en-US"/>
              </w:rPr>
              <w:t>AGPT-T112-06</w:t>
            </w:r>
          </w:p>
        </w:tc>
        <w:tc>
          <w:tcPr>
            <w:tcW w:w="7456" w:type="dxa"/>
            <w:vAlign w:val="center"/>
          </w:tcPr>
          <w:p w14:paraId="03267B61" w14:textId="77777777" w:rsidR="006C264E" w:rsidRPr="009517D3" w:rsidRDefault="00000000" w:rsidP="00BA536E">
            <w:pPr>
              <w:spacing w:before="20" w:after="20"/>
              <w:rPr>
                <w:rFonts w:eastAsia="Calibri"/>
                <w:lang w:eastAsia="en-US"/>
              </w:rPr>
            </w:pPr>
            <w:r w:rsidRPr="009517D3">
              <w:rPr>
                <w:rFonts w:eastAsia="Calibri"/>
                <w:lang w:eastAsia="en-US"/>
              </w:rPr>
              <w:t>- Flash Point of Polymer Modified Binders</w:t>
            </w:r>
          </w:p>
        </w:tc>
      </w:tr>
      <w:tr w:rsidR="009838DF" w14:paraId="6E07B1B2" w14:textId="77777777" w:rsidTr="00BA536E">
        <w:trPr>
          <w:cantSplit/>
        </w:trPr>
        <w:tc>
          <w:tcPr>
            <w:tcW w:w="1838" w:type="dxa"/>
            <w:vAlign w:val="center"/>
          </w:tcPr>
          <w:p w14:paraId="269B95EA" w14:textId="77777777" w:rsidR="006C264E" w:rsidRPr="009517D3" w:rsidRDefault="00000000" w:rsidP="00BA536E">
            <w:pPr>
              <w:spacing w:before="20" w:after="20"/>
              <w:rPr>
                <w:rFonts w:eastAsia="Calibri"/>
                <w:lang w:eastAsia="en-US"/>
              </w:rPr>
            </w:pPr>
            <w:r w:rsidRPr="009517D3">
              <w:rPr>
                <w:rFonts w:eastAsia="Calibri"/>
                <w:lang w:eastAsia="en-US"/>
              </w:rPr>
              <w:t>AGPT-T121-14</w:t>
            </w:r>
          </w:p>
        </w:tc>
        <w:tc>
          <w:tcPr>
            <w:tcW w:w="7456" w:type="dxa"/>
            <w:vAlign w:val="center"/>
          </w:tcPr>
          <w:p w14:paraId="39D2FB83" w14:textId="77777777" w:rsidR="006C264E" w:rsidRPr="009517D3" w:rsidRDefault="00000000" w:rsidP="00BA536E">
            <w:pPr>
              <w:spacing w:before="20" w:after="20"/>
              <w:rPr>
                <w:rFonts w:eastAsia="Calibri"/>
                <w:lang w:eastAsia="en-US"/>
              </w:rPr>
            </w:pPr>
            <w:r w:rsidRPr="009517D3">
              <w:rPr>
                <w:rFonts w:eastAsia="Calibri"/>
                <w:lang w:eastAsia="en-US"/>
              </w:rPr>
              <w:t xml:space="preserve">- Shear Properties of Polymer Modified Binders (ARRB </w:t>
            </w:r>
            <w:proofErr w:type="spellStart"/>
            <w:r w:rsidRPr="009517D3">
              <w:rPr>
                <w:rFonts w:eastAsia="Calibri"/>
                <w:lang w:eastAsia="en-US"/>
              </w:rPr>
              <w:t>Elastometer</w:t>
            </w:r>
            <w:proofErr w:type="spellEnd"/>
            <w:r w:rsidRPr="009517D3">
              <w:rPr>
                <w:rFonts w:eastAsia="Calibri"/>
                <w:lang w:eastAsia="en-US"/>
              </w:rPr>
              <w:t>)</w:t>
            </w:r>
          </w:p>
        </w:tc>
      </w:tr>
      <w:tr w:rsidR="009838DF" w14:paraId="5A10C349" w14:textId="77777777" w:rsidTr="00BA536E">
        <w:trPr>
          <w:cantSplit/>
        </w:trPr>
        <w:tc>
          <w:tcPr>
            <w:tcW w:w="1838" w:type="dxa"/>
            <w:vAlign w:val="center"/>
          </w:tcPr>
          <w:p w14:paraId="3838E317" w14:textId="77777777" w:rsidR="006C264E" w:rsidRPr="009517D3" w:rsidRDefault="00000000" w:rsidP="00BA536E">
            <w:pPr>
              <w:spacing w:before="20" w:after="20"/>
              <w:rPr>
                <w:rFonts w:eastAsia="Calibri"/>
                <w:lang w:eastAsia="en-US"/>
              </w:rPr>
            </w:pPr>
            <w:r w:rsidRPr="009517D3">
              <w:rPr>
                <w:rFonts w:eastAsia="Calibri"/>
                <w:lang w:eastAsia="en-US"/>
              </w:rPr>
              <w:t>AGPT-T122-06</w:t>
            </w:r>
          </w:p>
        </w:tc>
        <w:tc>
          <w:tcPr>
            <w:tcW w:w="7456" w:type="dxa"/>
            <w:vAlign w:val="center"/>
          </w:tcPr>
          <w:p w14:paraId="796CB2B5" w14:textId="77777777" w:rsidR="006C264E" w:rsidRPr="009517D3" w:rsidRDefault="00000000" w:rsidP="00BA536E">
            <w:pPr>
              <w:spacing w:before="20" w:after="20"/>
              <w:rPr>
                <w:rFonts w:eastAsia="Calibri"/>
                <w:lang w:eastAsia="en-US"/>
              </w:rPr>
            </w:pPr>
            <w:r w:rsidRPr="009517D3">
              <w:rPr>
                <w:rFonts w:eastAsia="Calibri"/>
                <w:lang w:eastAsia="en-US"/>
              </w:rPr>
              <w:t>- Torsional Recovery of Polymer Modified Binders</w:t>
            </w:r>
          </w:p>
        </w:tc>
      </w:tr>
      <w:tr w:rsidR="009838DF" w14:paraId="5E3C871E" w14:textId="77777777" w:rsidTr="00BA536E">
        <w:trPr>
          <w:cantSplit/>
        </w:trPr>
        <w:tc>
          <w:tcPr>
            <w:tcW w:w="1838" w:type="dxa"/>
            <w:vAlign w:val="center"/>
          </w:tcPr>
          <w:p w14:paraId="5020B956" w14:textId="77777777" w:rsidR="006C264E" w:rsidRPr="009517D3" w:rsidRDefault="00000000" w:rsidP="00BA536E">
            <w:pPr>
              <w:spacing w:before="20" w:after="20"/>
              <w:rPr>
                <w:rFonts w:eastAsia="Calibri"/>
                <w:lang w:eastAsia="en-US"/>
              </w:rPr>
            </w:pPr>
            <w:r w:rsidRPr="009517D3">
              <w:rPr>
                <w:rFonts w:eastAsia="Calibri"/>
                <w:lang w:eastAsia="en-US"/>
              </w:rPr>
              <w:t>AGPT-T124-16</w:t>
            </w:r>
          </w:p>
        </w:tc>
        <w:tc>
          <w:tcPr>
            <w:tcW w:w="7456" w:type="dxa"/>
            <w:vAlign w:val="center"/>
          </w:tcPr>
          <w:p w14:paraId="1272EEB6" w14:textId="77777777" w:rsidR="006C264E" w:rsidRPr="009517D3" w:rsidRDefault="00000000" w:rsidP="00BA536E">
            <w:pPr>
              <w:spacing w:before="20" w:after="20"/>
              <w:rPr>
                <w:rFonts w:eastAsia="Calibri"/>
                <w:lang w:eastAsia="en-US"/>
              </w:rPr>
            </w:pPr>
            <w:r w:rsidRPr="009517D3">
              <w:rPr>
                <w:rFonts w:eastAsia="Calibri"/>
                <w:lang w:eastAsia="en-US"/>
              </w:rPr>
              <w:t xml:space="preserve">- Force Ratio of Polymer Modified Binders (ARRB </w:t>
            </w:r>
            <w:proofErr w:type="spellStart"/>
            <w:r w:rsidRPr="009517D3">
              <w:rPr>
                <w:rFonts w:eastAsia="Calibri"/>
                <w:lang w:eastAsia="en-US"/>
              </w:rPr>
              <w:t>Extensiometer</w:t>
            </w:r>
            <w:proofErr w:type="spellEnd"/>
            <w:r w:rsidRPr="009517D3">
              <w:rPr>
                <w:rFonts w:eastAsia="Calibri"/>
                <w:lang w:eastAsia="en-US"/>
              </w:rPr>
              <w:t>)</w:t>
            </w:r>
          </w:p>
        </w:tc>
      </w:tr>
      <w:tr w:rsidR="009838DF" w14:paraId="0A6C893E" w14:textId="77777777" w:rsidTr="00BA536E">
        <w:trPr>
          <w:cantSplit/>
        </w:trPr>
        <w:tc>
          <w:tcPr>
            <w:tcW w:w="1838" w:type="dxa"/>
            <w:vAlign w:val="center"/>
          </w:tcPr>
          <w:p w14:paraId="53188348" w14:textId="77777777" w:rsidR="006C264E" w:rsidRPr="009517D3" w:rsidRDefault="00000000" w:rsidP="00BA536E">
            <w:pPr>
              <w:spacing w:before="20" w:after="20"/>
              <w:rPr>
                <w:rFonts w:eastAsia="Calibri"/>
                <w:lang w:eastAsia="en-US"/>
              </w:rPr>
            </w:pPr>
            <w:r w:rsidRPr="009517D3">
              <w:rPr>
                <w:rFonts w:eastAsia="Calibri"/>
                <w:lang w:eastAsia="en-US"/>
              </w:rPr>
              <w:t>AGPT-T131-06</w:t>
            </w:r>
          </w:p>
        </w:tc>
        <w:tc>
          <w:tcPr>
            <w:tcW w:w="7456" w:type="dxa"/>
            <w:vAlign w:val="center"/>
          </w:tcPr>
          <w:p w14:paraId="6E7144E2" w14:textId="77777777" w:rsidR="006C264E" w:rsidRPr="009517D3" w:rsidRDefault="00000000" w:rsidP="00BA536E">
            <w:pPr>
              <w:spacing w:before="20" w:after="20"/>
              <w:rPr>
                <w:rFonts w:eastAsia="Calibri"/>
                <w:lang w:eastAsia="en-US"/>
              </w:rPr>
            </w:pPr>
            <w:r w:rsidRPr="009517D3">
              <w:rPr>
                <w:rFonts w:eastAsia="Calibri"/>
                <w:lang w:eastAsia="en-US"/>
              </w:rPr>
              <w:t>- Softening Point of Polymer Modified Binders</w:t>
            </w:r>
          </w:p>
        </w:tc>
      </w:tr>
      <w:tr w:rsidR="009838DF" w14:paraId="685DF25F" w14:textId="77777777" w:rsidTr="00BA536E">
        <w:trPr>
          <w:cantSplit/>
        </w:trPr>
        <w:tc>
          <w:tcPr>
            <w:tcW w:w="1838" w:type="dxa"/>
            <w:vAlign w:val="center"/>
          </w:tcPr>
          <w:p w14:paraId="00D9BBCF" w14:textId="77777777" w:rsidR="006C264E" w:rsidRPr="009517D3" w:rsidRDefault="00000000" w:rsidP="00BA536E">
            <w:pPr>
              <w:spacing w:before="20" w:after="20"/>
              <w:rPr>
                <w:rFonts w:eastAsia="Calibri"/>
                <w:lang w:eastAsia="en-US"/>
              </w:rPr>
            </w:pPr>
            <w:r w:rsidRPr="009517D3">
              <w:rPr>
                <w:rFonts w:eastAsia="Calibri"/>
                <w:lang w:eastAsia="en-US"/>
              </w:rPr>
              <w:t>AGPT-T132-06</w:t>
            </w:r>
          </w:p>
        </w:tc>
        <w:tc>
          <w:tcPr>
            <w:tcW w:w="7456" w:type="dxa"/>
            <w:vAlign w:val="center"/>
          </w:tcPr>
          <w:p w14:paraId="3C06B516" w14:textId="77777777" w:rsidR="006C264E" w:rsidRPr="009517D3" w:rsidRDefault="00000000" w:rsidP="00BA536E">
            <w:pPr>
              <w:spacing w:before="20" w:after="20"/>
              <w:rPr>
                <w:rFonts w:eastAsia="Calibri"/>
                <w:lang w:eastAsia="en-US"/>
              </w:rPr>
            </w:pPr>
            <w:r w:rsidRPr="009517D3">
              <w:rPr>
                <w:rFonts w:eastAsia="Calibri"/>
                <w:lang w:eastAsia="en-US"/>
              </w:rPr>
              <w:t>- Compressive Limit of Polymer Modified Binders</w:t>
            </w:r>
          </w:p>
        </w:tc>
      </w:tr>
      <w:tr w:rsidR="009838DF" w14:paraId="5DE5AE42" w14:textId="77777777" w:rsidTr="00BA536E">
        <w:trPr>
          <w:cantSplit/>
        </w:trPr>
        <w:tc>
          <w:tcPr>
            <w:tcW w:w="1838" w:type="dxa"/>
            <w:vAlign w:val="center"/>
          </w:tcPr>
          <w:p w14:paraId="77280298" w14:textId="77777777" w:rsidR="006C264E" w:rsidRPr="009517D3" w:rsidRDefault="00000000" w:rsidP="00BA536E">
            <w:pPr>
              <w:spacing w:before="20" w:after="20"/>
              <w:rPr>
                <w:rFonts w:eastAsia="Calibri"/>
                <w:lang w:eastAsia="en-US"/>
              </w:rPr>
            </w:pPr>
            <w:r w:rsidRPr="009517D3">
              <w:rPr>
                <w:rFonts w:eastAsia="Calibri"/>
                <w:lang w:eastAsia="en-US"/>
              </w:rPr>
              <w:t>AGPT-T142-06</w:t>
            </w:r>
          </w:p>
        </w:tc>
        <w:tc>
          <w:tcPr>
            <w:tcW w:w="7456" w:type="dxa"/>
            <w:vAlign w:val="center"/>
          </w:tcPr>
          <w:p w14:paraId="54F88A7D" w14:textId="77777777" w:rsidR="006C264E" w:rsidRPr="009517D3" w:rsidRDefault="00000000" w:rsidP="00BA536E">
            <w:pPr>
              <w:spacing w:before="20" w:after="20"/>
              <w:rPr>
                <w:rFonts w:eastAsia="Calibri"/>
                <w:lang w:eastAsia="en-US"/>
              </w:rPr>
            </w:pPr>
            <w:r w:rsidRPr="009517D3">
              <w:rPr>
                <w:rFonts w:eastAsia="Calibri"/>
                <w:lang w:eastAsia="en-US"/>
              </w:rPr>
              <w:t xml:space="preserve">- Rubber content of digested crumb rubber binders - </w:t>
            </w:r>
            <w:proofErr w:type="spellStart"/>
            <w:r w:rsidRPr="009517D3">
              <w:rPr>
                <w:rFonts w:eastAsia="Calibri"/>
                <w:lang w:eastAsia="en-US"/>
              </w:rPr>
              <w:t>Trichlor</w:t>
            </w:r>
            <w:proofErr w:type="spellEnd"/>
            <w:r w:rsidRPr="009517D3">
              <w:rPr>
                <w:rFonts w:eastAsia="Calibri"/>
                <w:lang w:eastAsia="en-US"/>
              </w:rPr>
              <w:t xml:space="preserve"> bath method</w:t>
            </w:r>
          </w:p>
        </w:tc>
      </w:tr>
      <w:tr w:rsidR="009838DF" w14:paraId="20CE3785" w14:textId="77777777" w:rsidTr="00BA536E">
        <w:trPr>
          <w:cantSplit/>
        </w:trPr>
        <w:tc>
          <w:tcPr>
            <w:tcW w:w="1838" w:type="dxa"/>
            <w:vAlign w:val="center"/>
          </w:tcPr>
          <w:p w14:paraId="4F5AF371" w14:textId="77777777" w:rsidR="006C264E" w:rsidRPr="009517D3" w:rsidRDefault="00000000" w:rsidP="00BA536E">
            <w:pPr>
              <w:spacing w:before="20" w:after="20"/>
              <w:rPr>
                <w:rFonts w:eastAsia="Calibri"/>
                <w:lang w:eastAsia="en-US"/>
              </w:rPr>
            </w:pPr>
            <w:r w:rsidRPr="009517D3">
              <w:rPr>
                <w:rFonts w:eastAsia="Calibri"/>
                <w:lang w:eastAsia="en-US"/>
              </w:rPr>
              <w:t>AGPT-T190-14</w:t>
            </w:r>
          </w:p>
        </w:tc>
        <w:tc>
          <w:tcPr>
            <w:tcW w:w="7456" w:type="dxa"/>
            <w:vAlign w:val="center"/>
          </w:tcPr>
          <w:p w14:paraId="6F3A0B3E" w14:textId="77777777" w:rsidR="006C264E" w:rsidRPr="009517D3" w:rsidRDefault="00000000" w:rsidP="00BA536E">
            <w:pPr>
              <w:spacing w:before="20" w:after="20"/>
              <w:rPr>
                <w:rFonts w:eastAsia="Calibri"/>
                <w:lang w:eastAsia="en-US"/>
              </w:rPr>
            </w:pPr>
            <w:r w:rsidRPr="009517D3">
              <w:rPr>
                <w:rFonts w:eastAsia="Calibri"/>
                <w:lang w:eastAsia="en-US"/>
              </w:rPr>
              <w:t xml:space="preserve">- Specification Framework for Polymer Modified Binders and Multigrade </w:t>
            </w:r>
            <w:proofErr w:type="spellStart"/>
            <w:r w:rsidRPr="009517D3">
              <w:rPr>
                <w:rFonts w:eastAsia="Calibri"/>
                <w:lang w:eastAsia="en-US"/>
              </w:rPr>
              <w:t>Bitumens</w:t>
            </w:r>
            <w:proofErr w:type="spellEnd"/>
          </w:p>
        </w:tc>
      </w:tr>
      <w:tr w:rsidR="009838DF" w14:paraId="7EABDAF5" w14:textId="77777777" w:rsidTr="00BA536E">
        <w:trPr>
          <w:cantSplit/>
        </w:trPr>
        <w:tc>
          <w:tcPr>
            <w:tcW w:w="1838" w:type="dxa"/>
            <w:vAlign w:val="center"/>
          </w:tcPr>
          <w:p w14:paraId="2234B5AC" w14:textId="77777777" w:rsidR="006C264E" w:rsidRPr="009517D3" w:rsidRDefault="00000000" w:rsidP="00BA536E">
            <w:pPr>
              <w:spacing w:before="20" w:after="20"/>
              <w:rPr>
                <w:rFonts w:eastAsia="Calibri"/>
                <w:lang w:eastAsia="en-US"/>
              </w:rPr>
            </w:pPr>
            <w:r w:rsidRPr="009517D3">
              <w:rPr>
                <w:rFonts w:eastAsia="Calibri"/>
                <w:lang w:eastAsia="en-US"/>
              </w:rPr>
              <w:t>AGPT-T231-06</w:t>
            </w:r>
          </w:p>
        </w:tc>
        <w:tc>
          <w:tcPr>
            <w:tcW w:w="7456" w:type="dxa"/>
            <w:vAlign w:val="center"/>
          </w:tcPr>
          <w:p w14:paraId="5B2A3E7B" w14:textId="77777777" w:rsidR="006C264E" w:rsidRPr="009517D3" w:rsidRDefault="00000000" w:rsidP="00BA536E">
            <w:pPr>
              <w:spacing w:before="20" w:after="20"/>
              <w:rPr>
                <w:rFonts w:eastAsia="Calibri"/>
                <w:lang w:eastAsia="en-US"/>
              </w:rPr>
            </w:pPr>
            <w:r w:rsidRPr="009517D3">
              <w:rPr>
                <w:rFonts w:eastAsia="Calibri"/>
                <w:lang w:eastAsia="en-US"/>
              </w:rPr>
              <w:t>- Deformation Resistance of Asphalt Mixtures by the Wheel Tracking Test</w:t>
            </w:r>
          </w:p>
        </w:tc>
      </w:tr>
      <w:tr w:rsidR="009838DF" w14:paraId="2CCEF5E1" w14:textId="77777777" w:rsidTr="00BA536E">
        <w:trPr>
          <w:cantSplit/>
        </w:trPr>
        <w:tc>
          <w:tcPr>
            <w:tcW w:w="1838" w:type="dxa"/>
            <w:vAlign w:val="center"/>
          </w:tcPr>
          <w:p w14:paraId="21FBE6E3" w14:textId="77777777" w:rsidR="006C264E" w:rsidRPr="009517D3" w:rsidRDefault="00000000" w:rsidP="00BA536E">
            <w:pPr>
              <w:spacing w:before="20" w:after="20"/>
              <w:rPr>
                <w:rFonts w:eastAsia="Calibri"/>
                <w:lang w:eastAsia="en-US"/>
              </w:rPr>
            </w:pPr>
            <w:r w:rsidRPr="009517D3">
              <w:rPr>
                <w:rFonts w:eastAsia="Calibri"/>
                <w:lang w:eastAsia="en-US"/>
              </w:rPr>
              <w:t>AGPT-T272-05</w:t>
            </w:r>
          </w:p>
        </w:tc>
        <w:tc>
          <w:tcPr>
            <w:tcW w:w="7456" w:type="dxa"/>
            <w:vAlign w:val="center"/>
          </w:tcPr>
          <w:p w14:paraId="57D54BEF" w14:textId="77777777" w:rsidR="006C264E" w:rsidRPr="009517D3" w:rsidRDefault="00000000" w:rsidP="00BA536E">
            <w:pPr>
              <w:spacing w:before="20" w:after="20"/>
              <w:rPr>
                <w:rFonts w:eastAsia="Calibri"/>
                <w:lang w:eastAsia="en-US"/>
              </w:rPr>
            </w:pPr>
            <w:r w:rsidRPr="009517D3">
              <w:rPr>
                <w:rFonts w:eastAsia="Calibri"/>
                <w:lang w:eastAsia="en-US"/>
              </w:rPr>
              <w:t>- Determination of Abrasion Loss of Bitumen Slurry (Wet track abrasion test)</w:t>
            </w:r>
          </w:p>
        </w:tc>
      </w:tr>
      <w:tr w:rsidR="009838DF" w14:paraId="0579ACFA" w14:textId="77777777" w:rsidTr="00BA536E">
        <w:trPr>
          <w:cantSplit/>
        </w:trPr>
        <w:tc>
          <w:tcPr>
            <w:tcW w:w="1838" w:type="dxa"/>
            <w:vAlign w:val="center"/>
          </w:tcPr>
          <w:p w14:paraId="1ABB7B5A" w14:textId="77777777" w:rsidR="006C264E" w:rsidRPr="009517D3" w:rsidRDefault="006C264E" w:rsidP="00BA536E">
            <w:pPr>
              <w:spacing w:before="20" w:after="20"/>
              <w:rPr>
                <w:rFonts w:eastAsia="Calibri"/>
                <w:lang w:eastAsia="en-US"/>
              </w:rPr>
            </w:pPr>
          </w:p>
        </w:tc>
        <w:tc>
          <w:tcPr>
            <w:tcW w:w="7456" w:type="dxa"/>
            <w:vAlign w:val="center"/>
          </w:tcPr>
          <w:p w14:paraId="2577F188" w14:textId="77777777" w:rsidR="006C264E" w:rsidRPr="009517D3" w:rsidRDefault="006C264E" w:rsidP="00BA536E">
            <w:pPr>
              <w:spacing w:before="20" w:after="20"/>
              <w:rPr>
                <w:rFonts w:eastAsia="Calibri"/>
                <w:lang w:eastAsia="en-US"/>
              </w:rPr>
            </w:pPr>
          </w:p>
        </w:tc>
      </w:tr>
      <w:tr w:rsidR="009838DF" w14:paraId="656A5306" w14:textId="77777777" w:rsidTr="00BA536E">
        <w:trPr>
          <w:cantSplit/>
        </w:trPr>
        <w:tc>
          <w:tcPr>
            <w:tcW w:w="1838" w:type="dxa"/>
            <w:vAlign w:val="center"/>
          </w:tcPr>
          <w:p w14:paraId="27ED99A3" w14:textId="77777777" w:rsidR="006C264E" w:rsidRPr="009517D3" w:rsidRDefault="00000000" w:rsidP="00BA536E">
            <w:pPr>
              <w:spacing w:before="20" w:after="20"/>
              <w:rPr>
                <w:rFonts w:eastAsia="Calibri"/>
                <w:lang w:eastAsia="en-US"/>
              </w:rPr>
            </w:pPr>
            <w:r w:rsidRPr="009517D3">
              <w:rPr>
                <w:rFonts w:eastAsia="Calibri"/>
                <w:lang w:eastAsia="en-US"/>
              </w:rPr>
              <w:t>AGRD</w:t>
            </w:r>
          </w:p>
        </w:tc>
        <w:tc>
          <w:tcPr>
            <w:tcW w:w="7456" w:type="dxa"/>
            <w:vAlign w:val="center"/>
          </w:tcPr>
          <w:p w14:paraId="612BB923" w14:textId="77777777" w:rsidR="006C264E" w:rsidRPr="009517D3" w:rsidRDefault="00000000" w:rsidP="00BA536E">
            <w:pPr>
              <w:spacing w:before="20" w:after="20"/>
              <w:rPr>
                <w:rFonts w:eastAsia="Calibri"/>
                <w:lang w:eastAsia="en-US"/>
              </w:rPr>
            </w:pPr>
            <w:r w:rsidRPr="009517D3">
              <w:rPr>
                <w:rFonts w:eastAsia="Calibri"/>
                <w:lang w:eastAsia="en-US"/>
              </w:rPr>
              <w:t>Austroads Guide to Road Design</w:t>
            </w:r>
          </w:p>
        </w:tc>
      </w:tr>
      <w:tr w:rsidR="009838DF" w14:paraId="62A48E2C" w14:textId="77777777" w:rsidTr="00BA536E">
        <w:trPr>
          <w:cantSplit/>
        </w:trPr>
        <w:tc>
          <w:tcPr>
            <w:tcW w:w="1838" w:type="dxa"/>
            <w:vAlign w:val="center"/>
          </w:tcPr>
          <w:p w14:paraId="3AFFE8D1" w14:textId="77777777" w:rsidR="006C264E" w:rsidRPr="009517D3" w:rsidRDefault="006C264E" w:rsidP="00BA536E">
            <w:pPr>
              <w:spacing w:before="20" w:after="20"/>
              <w:rPr>
                <w:rFonts w:eastAsia="Calibri"/>
                <w:lang w:eastAsia="en-US"/>
              </w:rPr>
            </w:pPr>
          </w:p>
        </w:tc>
        <w:tc>
          <w:tcPr>
            <w:tcW w:w="7456" w:type="dxa"/>
            <w:vAlign w:val="center"/>
          </w:tcPr>
          <w:p w14:paraId="06937963" w14:textId="77777777" w:rsidR="006C264E" w:rsidRPr="009517D3" w:rsidRDefault="006C264E" w:rsidP="00BA536E">
            <w:pPr>
              <w:spacing w:before="20" w:after="20"/>
              <w:rPr>
                <w:rFonts w:eastAsia="Calibri"/>
                <w:lang w:eastAsia="en-US"/>
              </w:rPr>
            </w:pPr>
          </w:p>
        </w:tc>
      </w:tr>
      <w:tr w:rsidR="009838DF" w14:paraId="7DE8C662" w14:textId="77777777" w:rsidTr="00BA536E">
        <w:trPr>
          <w:cantSplit/>
        </w:trPr>
        <w:tc>
          <w:tcPr>
            <w:tcW w:w="1838" w:type="dxa"/>
            <w:vAlign w:val="center"/>
          </w:tcPr>
          <w:p w14:paraId="5DEF2B90" w14:textId="77777777" w:rsidR="006C264E" w:rsidRPr="009517D3" w:rsidRDefault="00000000" w:rsidP="00BA536E">
            <w:pPr>
              <w:spacing w:before="20" w:after="20"/>
              <w:rPr>
                <w:rFonts w:eastAsia="Calibri"/>
                <w:lang w:eastAsia="en-US"/>
              </w:rPr>
            </w:pPr>
            <w:r w:rsidRPr="009517D3">
              <w:rPr>
                <w:rFonts w:eastAsia="Calibri"/>
                <w:lang w:eastAsia="en-US"/>
              </w:rPr>
              <w:t>AGRS06</w:t>
            </w:r>
          </w:p>
        </w:tc>
        <w:tc>
          <w:tcPr>
            <w:tcW w:w="7456" w:type="dxa"/>
            <w:vAlign w:val="center"/>
          </w:tcPr>
          <w:p w14:paraId="3B671DA3" w14:textId="77777777" w:rsidR="006C264E" w:rsidRPr="009517D3" w:rsidRDefault="00000000" w:rsidP="00BA536E">
            <w:pPr>
              <w:spacing w:before="20" w:after="20"/>
              <w:rPr>
                <w:rFonts w:eastAsia="Calibri"/>
                <w:lang w:eastAsia="en-US"/>
              </w:rPr>
            </w:pPr>
            <w:r w:rsidRPr="009517D3">
              <w:rPr>
                <w:rFonts w:eastAsia="Calibri"/>
                <w:lang w:eastAsia="en-US"/>
              </w:rPr>
              <w:t>Austroads Guide to Road Safety Part 6 Road Safety Audit</w:t>
            </w:r>
          </w:p>
        </w:tc>
      </w:tr>
      <w:tr w:rsidR="009838DF" w14:paraId="285CB197" w14:textId="77777777" w:rsidTr="00BA536E">
        <w:trPr>
          <w:cantSplit/>
        </w:trPr>
        <w:tc>
          <w:tcPr>
            <w:tcW w:w="1838" w:type="dxa"/>
            <w:vAlign w:val="center"/>
          </w:tcPr>
          <w:p w14:paraId="660FAB70" w14:textId="77777777" w:rsidR="006C264E" w:rsidRPr="009517D3" w:rsidRDefault="006C264E" w:rsidP="00BA536E">
            <w:pPr>
              <w:spacing w:before="20" w:after="20"/>
              <w:rPr>
                <w:rFonts w:eastAsia="Calibri"/>
                <w:lang w:eastAsia="en-US"/>
              </w:rPr>
            </w:pPr>
          </w:p>
        </w:tc>
        <w:tc>
          <w:tcPr>
            <w:tcW w:w="7456" w:type="dxa"/>
            <w:vAlign w:val="center"/>
          </w:tcPr>
          <w:p w14:paraId="0230E20D" w14:textId="77777777" w:rsidR="006C264E" w:rsidRPr="009517D3" w:rsidRDefault="006C264E" w:rsidP="00BA536E">
            <w:pPr>
              <w:spacing w:before="20" w:after="20"/>
              <w:rPr>
                <w:rFonts w:eastAsia="Calibri"/>
                <w:lang w:eastAsia="en-US"/>
              </w:rPr>
            </w:pPr>
          </w:p>
        </w:tc>
      </w:tr>
      <w:tr w:rsidR="009838DF" w14:paraId="647F355A" w14:textId="77777777" w:rsidTr="00BA536E">
        <w:trPr>
          <w:cantSplit/>
        </w:trPr>
        <w:tc>
          <w:tcPr>
            <w:tcW w:w="1838" w:type="dxa"/>
            <w:vAlign w:val="center"/>
          </w:tcPr>
          <w:p w14:paraId="0715AF6D" w14:textId="77777777" w:rsidR="006C264E" w:rsidRPr="009517D3" w:rsidRDefault="00000000" w:rsidP="00BA536E">
            <w:pPr>
              <w:spacing w:before="20" w:after="20"/>
              <w:rPr>
                <w:rFonts w:eastAsia="Calibri"/>
                <w:lang w:eastAsia="en-US"/>
              </w:rPr>
            </w:pPr>
            <w:r w:rsidRPr="009517D3">
              <w:rPr>
                <w:rFonts w:eastAsia="Calibri"/>
                <w:lang w:eastAsia="en-US"/>
              </w:rPr>
              <w:t>AGTTM</w:t>
            </w:r>
          </w:p>
        </w:tc>
        <w:tc>
          <w:tcPr>
            <w:tcW w:w="7456" w:type="dxa"/>
            <w:vAlign w:val="center"/>
          </w:tcPr>
          <w:p w14:paraId="65F78A3D" w14:textId="77777777" w:rsidR="006C264E" w:rsidRPr="009517D3" w:rsidRDefault="00000000" w:rsidP="00BA536E">
            <w:pPr>
              <w:spacing w:before="20" w:after="20"/>
              <w:rPr>
                <w:rFonts w:eastAsia="Calibri"/>
                <w:lang w:eastAsia="en-US"/>
              </w:rPr>
            </w:pPr>
            <w:r w:rsidRPr="009517D3">
              <w:rPr>
                <w:rFonts w:eastAsia="Calibri"/>
                <w:lang w:eastAsia="en-US"/>
              </w:rPr>
              <w:t>Austroads Guide to Temporary Traffic Management</w:t>
            </w:r>
          </w:p>
        </w:tc>
      </w:tr>
      <w:tr w:rsidR="009838DF" w14:paraId="299E258A" w14:textId="77777777" w:rsidTr="00BA536E">
        <w:trPr>
          <w:cantSplit/>
        </w:trPr>
        <w:tc>
          <w:tcPr>
            <w:tcW w:w="1838" w:type="dxa"/>
            <w:vAlign w:val="center"/>
          </w:tcPr>
          <w:p w14:paraId="7F2EACCF" w14:textId="77777777" w:rsidR="006C264E" w:rsidRPr="009517D3" w:rsidRDefault="006C264E" w:rsidP="00BA536E">
            <w:pPr>
              <w:spacing w:before="20" w:after="20"/>
              <w:rPr>
                <w:rFonts w:eastAsia="Calibri"/>
                <w:lang w:eastAsia="en-US"/>
              </w:rPr>
            </w:pPr>
          </w:p>
        </w:tc>
        <w:tc>
          <w:tcPr>
            <w:tcW w:w="7456" w:type="dxa"/>
            <w:vAlign w:val="center"/>
          </w:tcPr>
          <w:p w14:paraId="3CA88FB7" w14:textId="77777777" w:rsidR="006C264E" w:rsidRPr="009517D3" w:rsidRDefault="006C264E" w:rsidP="00BA536E">
            <w:pPr>
              <w:spacing w:before="20" w:after="20"/>
              <w:rPr>
                <w:rFonts w:eastAsia="Calibri"/>
                <w:lang w:eastAsia="en-US"/>
              </w:rPr>
            </w:pPr>
          </w:p>
        </w:tc>
      </w:tr>
      <w:tr w:rsidR="009838DF" w14:paraId="72EFB4AB" w14:textId="77777777" w:rsidTr="00BA536E">
        <w:trPr>
          <w:cantSplit/>
        </w:trPr>
        <w:tc>
          <w:tcPr>
            <w:tcW w:w="1838" w:type="dxa"/>
            <w:vAlign w:val="center"/>
          </w:tcPr>
          <w:p w14:paraId="3312F29B" w14:textId="77777777" w:rsidR="006C264E" w:rsidRPr="009517D3" w:rsidRDefault="00000000" w:rsidP="00BA536E">
            <w:pPr>
              <w:spacing w:before="20" w:after="20"/>
              <w:rPr>
                <w:rFonts w:eastAsia="Calibri"/>
                <w:lang w:eastAsia="en-US"/>
              </w:rPr>
            </w:pPr>
            <w:r w:rsidRPr="009517D3">
              <w:rPr>
                <w:rFonts w:eastAsia="Calibri"/>
                <w:lang w:eastAsia="en-US"/>
              </w:rPr>
              <w:t>AP-C87-15</w:t>
            </w:r>
          </w:p>
        </w:tc>
        <w:tc>
          <w:tcPr>
            <w:tcW w:w="7456" w:type="dxa"/>
            <w:vAlign w:val="center"/>
          </w:tcPr>
          <w:p w14:paraId="78F1E51E" w14:textId="77777777" w:rsidR="006C264E" w:rsidRPr="009517D3" w:rsidRDefault="00000000" w:rsidP="00BA536E">
            <w:pPr>
              <w:spacing w:before="20" w:after="20"/>
              <w:rPr>
                <w:rFonts w:eastAsia="Calibri"/>
                <w:lang w:eastAsia="en-US"/>
              </w:rPr>
            </w:pPr>
            <w:r w:rsidRPr="009517D3">
              <w:rPr>
                <w:rFonts w:eastAsia="Calibri"/>
                <w:lang w:eastAsia="en-US"/>
              </w:rPr>
              <w:t>Austroads Glossary of Terms</w:t>
            </w:r>
          </w:p>
        </w:tc>
      </w:tr>
      <w:tr w:rsidR="009838DF" w14:paraId="7D0FF86B" w14:textId="77777777" w:rsidTr="00BA536E">
        <w:trPr>
          <w:cantSplit/>
        </w:trPr>
        <w:tc>
          <w:tcPr>
            <w:tcW w:w="1838" w:type="dxa"/>
            <w:vAlign w:val="center"/>
          </w:tcPr>
          <w:p w14:paraId="70F2FF3A" w14:textId="77777777" w:rsidR="006C264E" w:rsidRPr="009517D3" w:rsidRDefault="00000000" w:rsidP="00BA536E">
            <w:pPr>
              <w:spacing w:before="20" w:after="20"/>
              <w:rPr>
                <w:rFonts w:eastAsia="Calibri"/>
                <w:lang w:eastAsia="en-US"/>
              </w:rPr>
            </w:pPr>
            <w:r w:rsidRPr="009517D3">
              <w:rPr>
                <w:rFonts w:eastAsia="Calibri"/>
                <w:lang w:eastAsia="en-US"/>
              </w:rPr>
              <w:t>AP-G41-15</w:t>
            </w:r>
          </w:p>
        </w:tc>
        <w:tc>
          <w:tcPr>
            <w:tcW w:w="7456" w:type="dxa"/>
            <w:vAlign w:val="center"/>
          </w:tcPr>
          <w:p w14:paraId="35363EB2" w14:textId="77777777" w:rsidR="006C264E" w:rsidRPr="009517D3" w:rsidRDefault="00000000" w:rsidP="00BA536E">
            <w:pPr>
              <w:spacing w:before="20" w:after="20"/>
              <w:rPr>
                <w:rFonts w:eastAsia="Calibri"/>
                <w:lang w:eastAsia="en-US"/>
              </w:rPr>
            </w:pPr>
            <w:r w:rsidRPr="009517D3">
              <w:rPr>
                <w:rFonts w:eastAsia="Calibri"/>
                <w:lang w:eastAsia="en-US"/>
              </w:rPr>
              <w:t>Bituminous Materials Safety Guide</w:t>
            </w:r>
          </w:p>
        </w:tc>
      </w:tr>
      <w:tr w:rsidR="009838DF" w14:paraId="37B70B85" w14:textId="77777777" w:rsidTr="00BA536E">
        <w:trPr>
          <w:cantSplit/>
        </w:trPr>
        <w:tc>
          <w:tcPr>
            <w:tcW w:w="1838" w:type="dxa"/>
            <w:vAlign w:val="center"/>
          </w:tcPr>
          <w:p w14:paraId="68BA2531" w14:textId="77777777" w:rsidR="006C264E" w:rsidRPr="009517D3" w:rsidRDefault="00000000" w:rsidP="00BA536E">
            <w:pPr>
              <w:spacing w:before="20" w:after="20"/>
              <w:rPr>
                <w:rFonts w:eastAsia="Calibri"/>
                <w:lang w:eastAsia="en-US"/>
              </w:rPr>
            </w:pPr>
            <w:r w:rsidRPr="009517D3">
              <w:rPr>
                <w:rFonts w:eastAsia="Calibri"/>
                <w:lang w:eastAsia="en-US"/>
              </w:rPr>
              <w:t>AP-T68-06</w:t>
            </w:r>
          </w:p>
        </w:tc>
        <w:tc>
          <w:tcPr>
            <w:tcW w:w="7456" w:type="dxa"/>
            <w:vAlign w:val="center"/>
          </w:tcPr>
          <w:p w14:paraId="4831C09C" w14:textId="77777777" w:rsidR="006C264E" w:rsidRPr="009517D3" w:rsidRDefault="00000000" w:rsidP="00BA536E">
            <w:pPr>
              <w:spacing w:before="20" w:after="20"/>
              <w:rPr>
                <w:rFonts w:eastAsia="Calibri"/>
                <w:lang w:eastAsia="en-US"/>
              </w:rPr>
            </w:pPr>
            <w:r w:rsidRPr="009517D3">
              <w:rPr>
                <w:rFonts w:eastAsia="Calibri"/>
                <w:lang w:eastAsia="en-US"/>
              </w:rPr>
              <w:t>Update of Austroads Sprayed Seal Design Method</w:t>
            </w:r>
          </w:p>
        </w:tc>
      </w:tr>
      <w:tr w:rsidR="009838DF" w14:paraId="6B1A962F" w14:textId="77777777" w:rsidTr="00BA536E">
        <w:trPr>
          <w:cantSplit/>
        </w:trPr>
        <w:tc>
          <w:tcPr>
            <w:tcW w:w="1838" w:type="dxa"/>
            <w:vAlign w:val="center"/>
          </w:tcPr>
          <w:p w14:paraId="0441C7E9" w14:textId="77777777" w:rsidR="006C264E" w:rsidRPr="009517D3" w:rsidRDefault="00000000" w:rsidP="00BA536E">
            <w:pPr>
              <w:spacing w:before="20" w:after="20"/>
              <w:rPr>
                <w:rFonts w:eastAsia="Calibri"/>
                <w:lang w:eastAsia="en-US"/>
              </w:rPr>
            </w:pPr>
            <w:r w:rsidRPr="009517D3">
              <w:rPr>
                <w:rFonts w:eastAsia="Calibri"/>
                <w:lang w:eastAsia="en-US"/>
              </w:rPr>
              <w:t>AP-T235-13</w:t>
            </w:r>
          </w:p>
        </w:tc>
        <w:tc>
          <w:tcPr>
            <w:tcW w:w="7456" w:type="dxa"/>
            <w:vAlign w:val="center"/>
          </w:tcPr>
          <w:p w14:paraId="6A9ED9E8" w14:textId="77777777" w:rsidR="006C264E" w:rsidRPr="009517D3" w:rsidRDefault="00000000" w:rsidP="00BA536E">
            <w:pPr>
              <w:spacing w:before="20" w:after="20"/>
              <w:rPr>
                <w:rFonts w:eastAsia="Calibri"/>
                <w:lang w:eastAsia="en-US"/>
              </w:rPr>
            </w:pPr>
            <w:r w:rsidRPr="009517D3">
              <w:rPr>
                <w:rFonts w:eastAsia="Calibri"/>
                <w:lang w:eastAsia="en-US"/>
              </w:rPr>
              <w:t xml:space="preserve">Guide to the Selection and Use of Polymer Modified Binders and Multigrade </w:t>
            </w:r>
            <w:proofErr w:type="spellStart"/>
            <w:r w:rsidRPr="009517D3">
              <w:rPr>
                <w:rFonts w:eastAsia="Calibri"/>
                <w:lang w:eastAsia="en-US"/>
              </w:rPr>
              <w:t>Bitumens</w:t>
            </w:r>
            <w:proofErr w:type="spellEnd"/>
          </w:p>
        </w:tc>
      </w:tr>
      <w:tr w:rsidR="009838DF" w14:paraId="75B711EA" w14:textId="77777777" w:rsidTr="00BA536E">
        <w:trPr>
          <w:cantSplit/>
        </w:trPr>
        <w:tc>
          <w:tcPr>
            <w:tcW w:w="1838" w:type="dxa"/>
            <w:vAlign w:val="center"/>
          </w:tcPr>
          <w:p w14:paraId="76008168" w14:textId="77777777" w:rsidR="006C264E" w:rsidRPr="009517D3" w:rsidRDefault="00000000" w:rsidP="00BA536E">
            <w:pPr>
              <w:spacing w:before="20" w:after="20"/>
              <w:rPr>
                <w:rFonts w:eastAsia="Calibri"/>
                <w:lang w:eastAsia="en-US"/>
              </w:rPr>
            </w:pPr>
            <w:r w:rsidRPr="009517D3">
              <w:rPr>
                <w:rFonts w:eastAsia="Calibri"/>
                <w:lang w:eastAsia="en-US"/>
              </w:rPr>
              <w:t>AP-T236-13</w:t>
            </w:r>
          </w:p>
        </w:tc>
        <w:tc>
          <w:tcPr>
            <w:tcW w:w="7456" w:type="dxa"/>
            <w:vAlign w:val="center"/>
          </w:tcPr>
          <w:p w14:paraId="0C716833" w14:textId="77777777" w:rsidR="006C264E" w:rsidRPr="009517D3" w:rsidRDefault="00000000" w:rsidP="00BA536E">
            <w:pPr>
              <w:spacing w:before="20" w:after="20"/>
              <w:rPr>
                <w:rFonts w:eastAsia="Calibri"/>
                <w:lang w:eastAsia="en-US"/>
              </w:rPr>
            </w:pPr>
            <w:r w:rsidRPr="009517D3">
              <w:rPr>
                <w:rFonts w:eastAsia="Calibri"/>
                <w:lang w:eastAsia="en-US"/>
              </w:rPr>
              <w:t>Update of Double/Double Design for Austroads Sprayed Seal Design Methods</w:t>
            </w:r>
          </w:p>
        </w:tc>
      </w:tr>
      <w:tr w:rsidR="009838DF" w14:paraId="348F7D3E" w14:textId="77777777" w:rsidTr="00BA536E">
        <w:trPr>
          <w:cantSplit/>
        </w:trPr>
        <w:tc>
          <w:tcPr>
            <w:tcW w:w="1838" w:type="dxa"/>
            <w:vAlign w:val="center"/>
          </w:tcPr>
          <w:p w14:paraId="0B37305A" w14:textId="77777777" w:rsidR="006C264E" w:rsidRPr="009517D3" w:rsidRDefault="006C264E" w:rsidP="00BA536E">
            <w:pPr>
              <w:spacing w:before="20" w:after="20"/>
              <w:rPr>
                <w:rFonts w:eastAsia="Calibri"/>
                <w:lang w:eastAsia="en-US"/>
              </w:rPr>
            </w:pPr>
          </w:p>
        </w:tc>
        <w:tc>
          <w:tcPr>
            <w:tcW w:w="7456" w:type="dxa"/>
            <w:vAlign w:val="center"/>
          </w:tcPr>
          <w:p w14:paraId="5F46A75D" w14:textId="77777777" w:rsidR="006C264E" w:rsidRPr="009517D3" w:rsidRDefault="006C264E" w:rsidP="00BA536E">
            <w:pPr>
              <w:spacing w:before="20" w:after="20"/>
              <w:rPr>
                <w:rFonts w:eastAsia="Calibri"/>
                <w:lang w:eastAsia="en-US"/>
              </w:rPr>
            </w:pPr>
          </w:p>
        </w:tc>
      </w:tr>
      <w:tr w:rsidR="009838DF" w14:paraId="0B3F8A0C" w14:textId="77777777" w:rsidTr="00BA536E">
        <w:trPr>
          <w:cantSplit/>
        </w:trPr>
        <w:tc>
          <w:tcPr>
            <w:tcW w:w="1838" w:type="dxa"/>
            <w:vAlign w:val="center"/>
          </w:tcPr>
          <w:p w14:paraId="7FC480EC" w14:textId="77777777" w:rsidR="006C264E" w:rsidRPr="009517D3" w:rsidRDefault="00000000" w:rsidP="00BA536E">
            <w:pPr>
              <w:spacing w:before="20" w:after="20"/>
              <w:rPr>
                <w:rFonts w:eastAsia="Calibri"/>
                <w:lang w:eastAsia="en-US"/>
              </w:rPr>
            </w:pPr>
            <w:r w:rsidRPr="009517D3">
              <w:rPr>
                <w:rFonts w:eastAsia="Calibri"/>
                <w:lang w:eastAsia="en-US"/>
              </w:rPr>
              <w:t>ASTM</w:t>
            </w:r>
          </w:p>
        </w:tc>
        <w:tc>
          <w:tcPr>
            <w:tcW w:w="7456" w:type="dxa"/>
            <w:vAlign w:val="center"/>
          </w:tcPr>
          <w:p w14:paraId="3092CFED" w14:textId="77777777" w:rsidR="006C264E" w:rsidRPr="009517D3" w:rsidRDefault="00000000" w:rsidP="00BA536E">
            <w:pPr>
              <w:spacing w:before="20" w:after="20"/>
              <w:rPr>
                <w:rFonts w:eastAsia="Calibri"/>
                <w:lang w:eastAsia="en-US"/>
              </w:rPr>
            </w:pPr>
            <w:r w:rsidRPr="009517D3">
              <w:rPr>
                <w:rFonts w:eastAsia="Calibri"/>
                <w:lang w:eastAsia="en-US"/>
              </w:rPr>
              <w:t>American Society for Testing and Materials</w:t>
            </w:r>
          </w:p>
        </w:tc>
      </w:tr>
      <w:tr w:rsidR="009838DF" w14:paraId="3E09BDA2" w14:textId="77777777" w:rsidTr="00BA536E">
        <w:trPr>
          <w:cantSplit/>
        </w:trPr>
        <w:tc>
          <w:tcPr>
            <w:tcW w:w="1838" w:type="dxa"/>
            <w:vAlign w:val="center"/>
          </w:tcPr>
          <w:p w14:paraId="1F9FA4C2" w14:textId="77777777" w:rsidR="006C264E" w:rsidRPr="009517D3" w:rsidRDefault="00000000" w:rsidP="00BA536E">
            <w:pPr>
              <w:spacing w:before="20" w:after="20"/>
              <w:rPr>
                <w:rFonts w:eastAsia="Calibri"/>
                <w:lang w:eastAsia="en-US"/>
              </w:rPr>
            </w:pPr>
            <w:r w:rsidRPr="009517D3">
              <w:rPr>
                <w:rFonts w:eastAsia="Calibri"/>
                <w:lang w:eastAsia="en-US"/>
              </w:rPr>
              <w:t>ASTM D86</w:t>
            </w:r>
          </w:p>
        </w:tc>
        <w:tc>
          <w:tcPr>
            <w:tcW w:w="7456" w:type="dxa"/>
            <w:vAlign w:val="center"/>
          </w:tcPr>
          <w:p w14:paraId="4A807B5F" w14:textId="77777777" w:rsidR="006C264E" w:rsidRPr="009517D3" w:rsidRDefault="00000000" w:rsidP="00BA536E">
            <w:pPr>
              <w:spacing w:before="20" w:after="20"/>
              <w:rPr>
                <w:rFonts w:eastAsia="Calibri"/>
                <w:lang w:eastAsia="en-US"/>
              </w:rPr>
            </w:pPr>
            <w:r w:rsidRPr="009517D3">
              <w:rPr>
                <w:rFonts w:eastAsia="Calibri"/>
                <w:lang w:eastAsia="en-US"/>
              </w:rPr>
              <w:t>- Standard Test Method for Distillation of Petroleum Products at Atmospheric Pressure</w:t>
            </w:r>
          </w:p>
        </w:tc>
      </w:tr>
      <w:tr w:rsidR="009838DF" w14:paraId="3C062179" w14:textId="77777777" w:rsidTr="00BA536E">
        <w:trPr>
          <w:cantSplit/>
        </w:trPr>
        <w:tc>
          <w:tcPr>
            <w:tcW w:w="1838" w:type="dxa"/>
            <w:vAlign w:val="center"/>
          </w:tcPr>
          <w:p w14:paraId="16BCCCB1" w14:textId="77777777" w:rsidR="006C264E" w:rsidRPr="009517D3" w:rsidRDefault="00000000" w:rsidP="00BA536E">
            <w:pPr>
              <w:spacing w:before="20" w:after="20"/>
              <w:rPr>
                <w:rFonts w:eastAsia="Calibri"/>
                <w:lang w:eastAsia="en-US"/>
              </w:rPr>
            </w:pPr>
            <w:r w:rsidRPr="009517D3">
              <w:rPr>
                <w:rFonts w:eastAsia="Calibri"/>
                <w:lang w:eastAsia="en-US"/>
              </w:rPr>
              <w:t>ASTM D445</w:t>
            </w:r>
          </w:p>
        </w:tc>
        <w:tc>
          <w:tcPr>
            <w:tcW w:w="7456" w:type="dxa"/>
            <w:vAlign w:val="center"/>
          </w:tcPr>
          <w:p w14:paraId="640557CC" w14:textId="77777777" w:rsidR="006C264E" w:rsidRPr="009517D3" w:rsidRDefault="00000000" w:rsidP="00BA536E">
            <w:pPr>
              <w:spacing w:before="20" w:after="20"/>
              <w:rPr>
                <w:rFonts w:eastAsia="Calibri"/>
                <w:lang w:eastAsia="en-US"/>
              </w:rPr>
            </w:pPr>
            <w:r w:rsidRPr="009517D3">
              <w:rPr>
                <w:rFonts w:eastAsia="Calibri"/>
                <w:lang w:eastAsia="en-US"/>
              </w:rPr>
              <w:t>- Standard Test Method for Kinematic Viscosity of Transparent and Opaque Liquids (and Calculation of Dynamic Viscosity)</w:t>
            </w:r>
          </w:p>
        </w:tc>
      </w:tr>
      <w:tr w:rsidR="009838DF" w14:paraId="65891E20" w14:textId="77777777" w:rsidTr="00BA536E">
        <w:trPr>
          <w:cantSplit/>
        </w:trPr>
        <w:tc>
          <w:tcPr>
            <w:tcW w:w="1838" w:type="dxa"/>
            <w:vAlign w:val="center"/>
          </w:tcPr>
          <w:p w14:paraId="523EFC2B" w14:textId="77777777" w:rsidR="006C264E" w:rsidRPr="009517D3" w:rsidRDefault="00000000" w:rsidP="00BA536E">
            <w:pPr>
              <w:spacing w:before="20" w:after="20"/>
              <w:rPr>
                <w:rFonts w:eastAsia="Calibri"/>
                <w:lang w:eastAsia="en-US"/>
              </w:rPr>
            </w:pPr>
            <w:r w:rsidRPr="009517D3">
              <w:rPr>
                <w:rFonts w:eastAsia="Calibri"/>
                <w:lang w:eastAsia="en-US"/>
              </w:rPr>
              <w:t>ASTM D1298</w:t>
            </w:r>
          </w:p>
        </w:tc>
        <w:tc>
          <w:tcPr>
            <w:tcW w:w="7456" w:type="dxa"/>
            <w:vAlign w:val="center"/>
          </w:tcPr>
          <w:p w14:paraId="555CD5F6" w14:textId="77777777" w:rsidR="006C264E" w:rsidRPr="009517D3" w:rsidRDefault="00000000" w:rsidP="00BA536E">
            <w:pPr>
              <w:spacing w:before="20" w:after="20"/>
              <w:rPr>
                <w:rFonts w:eastAsia="Calibri"/>
                <w:lang w:eastAsia="en-US"/>
              </w:rPr>
            </w:pPr>
            <w:r w:rsidRPr="009517D3">
              <w:rPr>
                <w:rFonts w:eastAsia="Calibri"/>
                <w:lang w:eastAsia="en-US"/>
              </w:rPr>
              <w:t>- Standard Test Method for Kinematic Viscosity of Transparent and Opaque Liquids (and Calculation of Dynamic Viscosity)</w:t>
            </w:r>
          </w:p>
        </w:tc>
      </w:tr>
      <w:tr w:rsidR="009838DF" w14:paraId="60FFDCA7" w14:textId="77777777" w:rsidTr="00BA536E">
        <w:trPr>
          <w:cantSplit/>
        </w:trPr>
        <w:tc>
          <w:tcPr>
            <w:tcW w:w="1838" w:type="dxa"/>
            <w:vAlign w:val="center"/>
          </w:tcPr>
          <w:p w14:paraId="585590B5" w14:textId="77777777" w:rsidR="006C264E" w:rsidRPr="009517D3" w:rsidRDefault="006C264E" w:rsidP="00BA536E">
            <w:pPr>
              <w:spacing w:before="20" w:after="20"/>
              <w:rPr>
                <w:rFonts w:eastAsia="Calibri"/>
                <w:lang w:eastAsia="en-US"/>
              </w:rPr>
            </w:pPr>
          </w:p>
        </w:tc>
        <w:tc>
          <w:tcPr>
            <w:tcW w:w="7456" w:type="dxa"/>
            <w:vAlign w:val="center"/>
          </w:tcPr>
          <w:p w14:paraId="659D5CD9" w14:textId="77777777" w:rsidR="006C264E" w:rsidRPr="009517D3" w:rsidRDefault="006C264E" w:rsidP="00BA536E">
            <w:pPr>
              <w:spacing w:before="20" w:after="20"/>
              <w:rPr>
                <w:rFonts w:eastAsia="Calibri"/>
                <w:lang w:eastAsia="en-US"/>
              </w:rPr>
            </w:pPr>
          </w:p>
        </w:tc>
      </w:tr>
      <w:tr w:rsidR="009838DF" w14:paraId="44D1C1A0" w14:textId="77777777" w:rsidTr="00BA536E">
        <w:trPr>
          <w:cantSplit/>
        </w:trPr>
        <w:tc>
          <w:tcPr>
            <w:tcW w:w="1838" w:type="dxa"/>
            <w:vAlign w:val="center"/>
          </w:tcPr>
          <w:p w14:paraId="52C0DB1E" w14:textId="77777777" w:rsidR="006C264E" w:rsidRPr="009517D3" w:rsidRDefault="00000000" w:rsidP="00BA536E">
            <w:pPr>
              <w:spacing w:before="20" w:after="20"/>
              <w:rPr>
                <w:rFonts w:eastAsia="Calibri"/>
                <w:lang w:eastAsia="en-US"/>
              </w:rPr>
            </w:pPr>
            <w:r w:rsidRPr="009517D3">
              <w:rPr>
                <w:rFonts w:eastAsia="Calibri"/>
                <w:lang w:eastAsia="en-US"/>
              </w:rPr>
              <w:t>BS 1881</w:t>
            </w:r>
          </w:p>
        </w:tc>
        <w:tc>
          <w:tcPr>
            <w:tcW w:w="7456" w:type="dxa"/>
            <w:vAlign w:val="center"/>
          </w:tcPr>
          <w:p w14:paraId="4BA2EFAE" w14:textId="77777777" w:rsidR="006C264E" w:rsidRPr="009517D3" w:rsidRDefault="00000000" w:rsidP="00BA536E">
            <w:pPr>
              <w:spacing w:before="20" w:after="20"/>
              <w:rPr>
                <w:rFonts w:eastAsia="Calibri"/>
                <w:lang w:eastAsia="en-US"/>
              </w:rPr>
            </w:pPr>
            <w:r w:rsidRPr="009517D3">
              <w:rPr>
                <w:rFonts w:eastAsia="Calibri"/>
                <w:lang w:eastAsia="en-US"/>
              </w:rPr>
              <w:t>Testing concrete</w:t>
            </w:r>
          </w:p>
        </w:tc>
      </w:tr>
      <w:tr w:rsidR="009838DF" w14:paraId="3849B81D" w14:textId="77777777" w:rsidTr="00BA536E">
        <w:trPr>
          <w:cantSplit/>
        </w:trPr>
        <w:tc>
          <w:tcPr>
            <w:tcW w:w="1838" w:type="dxa"/>
            <w:vAlign w:val="center"/>
          </w:tcPr>
          <w:p w14:paraId="3DFDE1AE" w14:textId="77777777" w:rsidR="006C264E" w:rsidRPr="009517D3" w:rsidRDefault="006C264E" w:rsidP="00BA536E">
            <w:pPr>
              <w:spacing w:before="20" w:after="20"/>
              <w:rPr>
                <w:rFonts w:eastAsia="Calibri"/>
                <w:lang w:eastAsia="en-US"/>
              </w:rPr>
            </w:pPr>
          </w:p>
        </w:tc>
        <w:tc>
          <w:tcPr>
            <w:tcW w:w="7456" w:type="dxa"/>
            <w:vAlign w:val="center"/>
          </w:tcPr>
          <w:p w14:paraId="4FC79FC9" w14:textId="77777777" w:rsidR="006C264E" w:rsidRPr="009517D3" w:rsidRDefault="006C264E" w:rsidP="00BA536E">
            <w:pPr>
              <w:spacing w:before="20" w:after="20"/>
              <w:rPr>
                <w:rFonts w:eastAsia="Calibri"/>
                <w:lang w:eastAsia="en-US"/>
              </w:rPr>
            </w:pPr>
          </w:p>
        </w:tc>
      </w:tr>
      <w:tr w:rsidR="009838DF" w14:paraId="0BCE1CD6" w14:textId="77777777" w:rsidTr="00BA536E">
        <w:trPr>
          <w:cantSplit/>
        </w:trPr>
        <w:tc>
          <w:tcPr>
            <w:tcW w:w="1838" w:type="dxa"/>
            <w:vAlign w:val="center"/>
          </w:tcPr>
          <w:p w14:paraId="7F28FF0E" w14:textId="77777777" w:rsidR="006C264E" w:rsidRPr="009517D3" w:rsidRDefault="00000000" w:rsidP="00BA536E">
            <w:pPr>
              <w:spacing w:before="20" w:after="20"/>
              <w:rPr>
                <w:rFonts w:eastAsia="Calibri"/>
                <w:lang w:eastAsia="en-US"/>
              </w:rPr>
            </w:pPr>
            <w:r w:rsidRPr="009517D3">
              <w:rPr>
                <w:rFonts w:eastAsia="Calibri"/>
                <w:lang w:eastAsia="en-US"/>
              </w:rPr>
              <w:t>BS 381C-637</w:t>
            </w:r>
          </w:p>
        </w:tc>
        <w:tc>
          <w:tcPr>
            <w:tcW w:w="7456" w:type="dxa"/>
            <w:vAlign w:val="center"/>
          </w:tcPr>
          <w:p w14:paraId="62CDCA13" w14:textId="77777777" w:rsidR="006C264E" w:rsidRPr="009517D3" w:rsidRDefault="00000000" w:rsidP="00BA536E">
            <w:pPr>
              <w:spacing w:before="20" w:after="20"/>
              <w:rPr>
                <w:rFonts w:eastAsia="Calibri"/>
                <w:lang w:eastAsia="en-US"/>
              </w:rPr>
            </w:pPr>
            <w:r w:rsidRPr="009517D3">
              <w:rPr>
                <w:rFonts w:eastAsia="Calibri"/>
                <w:lang w:eastAsia="en-US"/>
              </w:rPr>
              <w:t>Medium sea grey</w:t>
            </w:r>
          </w:p>
        </w:tc>
      </w:tr>
      <w:tr w:rsidR="009838DF" w14:paraId="7633E948" w14:textId="77777777" w:rsidTr="00BA536E">
        <w:trPr>
          <w:cantSplit/>
        </w:trPr>
        <w:tc>
          <w:tcPr>
            <w:tcW w:w="1838" w:type="dxa"/>
            <w:vAlign w:val="center"/>
          </w:tcPr>
          <w:p w14:paraId="7D3500BA" w14:textId="77777777" w:rsidR="006C264E" w:rsidRPr="009517D3" w:rsidRDefault="006C264E" w:rsidP="00BA536E">
            <w:pPr>
              <w:spacing w:before="20" w:after="20"/>
              <w:rPr>
                <w:rFonts w:eastAsia="Calibri"/>
                <w:lang w:eastAsia="en-US"/>
              </w:rPr>
            </w:pPr>
          </w:p>
        </w:tc>
        <w:tc>
          <w:tcPr>
            <w:tcW w:w="7456" w:type="dxa"/>
            <w:vAlign w:val="center"/>
          </w:tcPr>
          <w:p w14:paraId="7569C83E" w14:textId="77777777" w:rsidR="006C264E" w:rsidRPr="009517D3" w:rsidRDefault="006C264E" w:rsidP="00BA536E">
            <w:pPr>
              <w:spacing w:before="20" w:after="20"/>
              <w:rPr>
                <w:rFonts w:eastAsia="Calibri"/>
                <w:lang w:eastAsia="en-US"/>
              </w:rPr>
            </w:pPr>
          </w:p>
        </w:tc>
      </w:tr>
      <w:tr w:rsidR="009838DF" w14:paraId="50DA1972" w14:textId="77777777" w:rsidTr="00BA536E">
        <w:trPr>
          <w:cantSplit/>
        </w:trPr>
        <w:tc>
          <w:tcPr>
            <w:tcW w:w="1838" w:type="dxa"/>
            <w:vAlign w:val="center"/>
          </w:tcPr>
          <w:p w14:paraId="40896B9D" w14:textId="77777777" w:rsidR="006C264E" w:rsidRPr="009517D3" w:rsidRDefault="00000000" w:rsidP="00BA536E">
            <w:pPr>
              <w:spacing w:before="20" w:after="20"/>
              <w:rPr>
                <w:rFonts w:eastAsia="Calibri"/>
                <w:lang w:eastAsia="en-US"/>
              </w:rPr>
            </w:pPr>
            <w:r w:rsidRPr="009517D3">
              <w:rPr>
                <w:rFonts w:eastAsia="Calibri"/>
                <w:lang w:eastAsia="en-US"/>
              </w:rPr>
              <w:t>CASA</w:t>
            </w:r>
          </w:p>
        </w:tc>
        <w:tc>
          <w:tcPr>
            <w:tcW w:w="7456" w:type="dxa"/>
            <w:vAlign w:val="center"/>
          </w:tcPr>
          <w:p w14:paraId="72F234A2" w14:textId="77777777" w:rsidR="006C264E" w:rsidRPr="009517D3" w:rsidRDefault="00000000" w:rsidP="00BA536E">
            <w:pPr>
              <w:spacing w:before="20" w:after="20"/>
              <w:rPr>
                <w:rFonts w:eastAsia="Calibri"/>
                <w:lang w:eastAsia="en-US"/>
              </w:rPr>
            </w:pPr>
            <w:r w:rsidRPr="009517D3">
              <w:rPr>
                <w:rFonts w:eastAsia="Calibri"/>
                <w:lang w:eastAsia="en-US"/>
              </w:rPr>
              <w:t>Civil Aviation Safety Authority</w:t>
            </w:r>
          </w:p>
        </w:tc>
      </w:tr>
      <w:tr w:rsidR="009838DF" w14:paraId="798F6338" w14:textId="77777777" w:rsidTr="00BA536E">
        <w:trPr>
          <w:cantSplit/>
        </w:trPr>
        <w:tc>
          <w:tcPr>
            <w:tcW w:w="1838" w:type="dxa"/>
            <w:vAlign w:val="center"/>
          </w:tcPr>
          <w:p w14:paraId="5A0F0826" w14:textId="77777777" w:rsidR="006C264E" w:rsidRPr="009517D3" w:rsidRDefault="006C264E" w:rsidP="00BA536E">
            <w:pPr>
              <w:spacing w:before="20" w:after="20"/>
              <w:rPr>
                <w:rFonts w:eastAsia="Calibri"/>
                <w:lang w:eastAsia="en-US"/>
              </w:rPr>
            </w:pPr>
          </w:p>
        </w:tc>
        <w:tc>
          <w:tcPr>
            <w:tcW w:w="7456" w:type="dxa"/>
            <w:vAlign w:val="center"/>
          </w:tcPr>
          <w:p w14:paraId="0DB87C90" w14:textId="77777777" w:rsidR="006C264E" w:rsidRPr="009517D3" w:rsidRDefault="006C264E" w:rsidP="00BA536E">
            <w:pPr>
              <w:spacing w:before="20" w:after="20"/>
              <w:rPr>
                <w:rFonts w:eastAsia="Calibri"/>
                <w:bCs/>
                <w:lang w:eastAsia="en-US"/>
              </w:rPr>
            </w:pPr>
          </w:p>
        </w:tc>
      </w:tr>
      <w:tr w:rsidR="009838DF" w14:paraId="5E563850" w14:textId="77777777" w:rsidTr="00BA536E">
        <w:trPr>
          <w:cantSplit/>
        </w:trPr>
        <w:tc>
          <w:tcPr>
            <w:tcW w:w="1838" w:type="dxa"/>
            <w:vAlign w:val="center"/>
          </w:tcPr>
          <w:p w14:paraId="0CDE636B" w14:textId="77777777" w:rsidR="006C264E" w:rsidRPr="009517D3" w:rsidRDefault="00000000" w:rsidP="00BA536E">
            <w:pPr>
              <w:spacing w:before="20" w:after="20"/>
              <w:rPr>
                <w:rFonts w:eastAsia="Calibri"/>
                <w:lang w:eastAsia="en-US"/>
              </w:rPr>
            </w:pPr>
            <w:r w:rsidRPr="009517D3">
              <w:rPr>
                <w:rFonts w:eastAsia="Calibri"/>
                <w:lang w:eastAsia="en-US"/>
              </w:rPr>
              <w:t>EN 1317</w:t>
            </w:r>
          </w:p>
        </w:tc>
        <w:tc>
          <w:tcPr>
            <w:tcW w:w="7456" w:type="dxa"/>
            <w:vAlign w:val="center"/>
          </w:tcPr>
          <w:p w14:paraId="4A98ADF4" w14:textId="77777777" w:rsidR="006C264E" w:rsidRPr="009517D3" w:rsidRDefault="00000000" w:rsidP="00BA536E">
            <w:pPr>
              <w:spacing w:before="20" w:after="20"/>
              <w:rPr>
                <w:rFonts w:eastAsia="Calibri"/>
                <w:bCs/>
                <w:lang w:eastAsia="en-US"/>
              </w:rPr>
            </w:pPr>
            <w:r w:rsidRPr="009517D3">
              <w:rPr>
                <w:rFonts w:eastAsia="Calibri"/>
                <w:lang w:eastAsia="en-US"/>
              </w:rPr>
              <w:t>Road restraint systems</w:t>
            </w:r>
          </w:p>
        </w:tc>
      </w:tr>
      <w:tr w:rsidR="009838DF" w14:paraId="098AF6CB" w14:textId="77777777" w:rsidTr="00BA536E">
        <w:trPr>
          <w:cantSplit/>
        </w:trPr>
        <w:tc>
          <w:tcPr>
            <w:tcW w:w="1838" w:type="dxa"/>
            <w:vAlign w:val="center"/>
          </w:tcPr>
          <w:p w14:paraId="2CBB4AA0" w14:textId="77777777" w:rsidR="006C264E" w:rsidRPr="009517D3" w:rsidRDefault="006C264E" w:rsidP="00BA536E">
            <w:pPr>
              <w:spacing w:before="20" w:after="20"/>
              <w:rPr>
                <w:rFonts w:eastAsia="Calibri"/>
                <w:lang w:eastAsia="en-US"/>
              </w:rPr>
            </w:pPr>
          </w:p>
        </w:tc>
        <w:tc>
          <w:tcPr>
            <w:tcW w:w="7456" w:type="dxa"/>
            <w:vAlign w:val="center"/>
          </w:tcPr>
          <w:p w14:paraId="282AB5BE" w14:textId="77777777" w:rsidR="006C264E" w:rsidRPr="009517D3" w:rsidRDefault="006C264E" w:rsidP="00BA536E">
            <w:pPr>
              <w:spacing w:before="20" w:after="20"/>
              <w:rPr>
                <w:rFonts w:eastAsia="Calibri"/>
                <w:bCs/>
                <w:lang w:eastAsia="en-US"/>
              </w:rPr>
            </w:pPr>
          </w:p>
        </w:tc>
      </w:tr>
      <w:tr w:rsidR="009838DF" w14:paraId="68E6B83E" w14:textId="77777777" w:rsidTr="00BA536E">
        <w:trPr>
          <w:cantSplit/>
        </w:trPr>
        <w:tc>
          <w:tcPr>
            <w:tcW w:w="1838" w:type="dxa"/>
            <w:vAlign w:val="center"/>
          </w:tcPr>
          <w:p w14:paraId="332A8923" w14:textId="77777777" w:rsidR="006C264E" w:rsidRPr="009517D3" w:rsidRDefault="00000000" w:rsidP="00BA536E">
            <w:pPr>
              <w:spacing w:before="20" w:after="20"/>
              <w:rPr>
                <w:rFonts w:eastAsia="Calibri"/>
                <w:lang w:eastAsia="en-US"/>
              </w:rPr>
            </w:pPr>
            <w:r w:rsidRPr="009517D3">
              <w:rPr>
                <w:rFonts w:eastAsia="Calibri"/>
                <w:lang w:eastAsia="en-US"/>
              </w:rPr>
              <w:t>IALA E-108</w:t>
            </w:r>
          </w:p>
        </w:tc>
        <w:tc>
          <w:tcPr>
            <w:tcW w:w="7456" w:type="dxa"/>
            <w:vAlign w:val="center"/>
          </w:tcPr>
          <w:p w14:paraId="01DBD0D2" w14:textId="77777777" w:rsidR="006C264E" w:rsidRPr="009517D3" w:rsidRDefault="00000000" w:rsidP="00BA536E">
            <w:pPr>
              <w:spacing w:before="20" w:after="20"/>
              <w:rPr>
                <w:rFonts w:eastAsia="Calibri"/>
                <w:bCs/>
                <w:lang w:eastAsia="en-US"/>
              </w:rPr>
            </w:pPr>
            <w:r w:rsidRPr="009517D3">
              <w:rPr>
                <w:rFonts w:eastAsia="Calibri"/>
                <w:lang w:val="en-US" w:eastAsia="en-US"/>
              </w:rPr>
              <w:t xml:space="preserve">Surface </w:t>
            </w:r>
            <w:proofErr w:type="spellStart"/>
            <w:r w:rsidRPr="009517D3">
              <w:rPr>
                <w:rFonts w:eastAsia="Calibri"/>
                <w:lang w:val="en-US" w:eastAsia="en-US"/>
              </w:rPr>
              <w:t>colours</w:t>
            </w:r>
            <w:proofErr w:type="spellEnd"/>
            <w:r w:rsidRPr="009517D3">
              <w:rPr>
                <w:rFonts w:eastAsia="Calibri"/>
                <w:lang w:val="en-US" w:eastAsia="en-US"/>
              </w:rPr>
              <w:t xml:space="preserve"> used as visual signals on marine aids to navigation</w:t>
            </w:r>
          </w:p>
        </w:tc>
      </w:tr>
      <w:tr w:rsidR="009838DF" w14:paraId="005BC546" w14:textId="77777777" w:rsidTr="00BA536E">
        <w:trPr>
          <w:cantSplit/>
        </w:trPr>
        <w:tc>
          <w:tcPr>
            <w:tcW w:w="1838" w:type="dxa"/>
            <w:vAlign w:val="center"/>
          </w:tcPr>
          <w:p w14:paraId="763705F4" w14:textId="77777777" w:rsidR="006C264E" w:rsidRPr="009517D3" w:rsidRDefault="006C264E" w:rsidP="00BA536E">
            <w:pPr>
              <w:spacing w:before="20" w:after="20"/>
              <w:rPr>
                <w:rFonts w:eastAsia="Calibri"/>
                <w:lang w:eastAsia="en-US"/>
              </w:rPr>
            </w:pPr>
          </w:p>
        </w:tc>
        <w:tc>
          <w:tcPr>
            <w:tcW w:w="7456" w:type="dxa"/>
            <w:vAlign w:val="center"/>
          </w:tcPr>
          <w:p w14:paraId="37EC53E8" w14:textId="77777777" w:rsidR="006C264E" w:rsidRPr="009517D3" w:rsidRDefault="006C264E" w:rsidP="00BA536E">
            <w:pPr>
              <w:spacing w:before="20" w:after="20"/>
              <w:rPr>
                <w:rFonts w:eastAsia="Calibri"/>
                <w:bCs/>
                <w:lang w:eastAsia="en-US"/>
              </w:rPr>
            </w:pPr>
          </w:p>
        </w:tc>
      </w:tr>
      <w:tr w:rsidR="009838DF" w14:paraId="7D1DFBFE" w14:textId="77777777" w:rsidTr="00BA536E">
        <w:trPr>
          <w:cantSplit/>
        </w:trPr>
        <w:tc>
          <w:tcPr>
            <w:tcW w:w="1838" w:type="dxa"/>
            <w:vAlign w:val="center"/>
          </w:tcPr>
          <w:p w14:paraId="5BABC7AC" w14:textId="77777777" w:rsidR="006C264E" w:rsidRPr="009517D3" w:rsidRDefault="00000000" w:rsidP="00BA536E">
            <w:pPr>
              <w:spacing w:before="20" w:after="20"/>
              <w:rPr>
                <w:rFonts w:eastAsia="Calibri"/>
                <w:lang w:eastAsia="en-US"/>
              </w:rPr>
            </w:pPr>
            <w:r w:rsidRPr="009517D3">
              <w:rPr>
                <w:rFonts w:eastAsia="Calibri"/>
                <w:lang w:eastAsia="en-US"/>
              </w:rPr>
              <w:t>IALA E-200-1</w:t>
            </w:r>
          </w:p>
        </w:tc>
        <w:tc>
          <w:tcPr>
            <w:tcW w:w="7456" w:type="dxa"/>
            <w:vAlign w:val="center"/>
          </w:tcPr>
          <w:p w14:paraId="681808FF" w14:textId="77777777" w:rsidR="006C264E" w:rsidRPr="009517D3" w:rsidRDefault="00000000" w:rsidP="00BA536E">
            <w:pPr>
              <w:spacing w:before="20" w:after="20"/>
              <w:rPr>
                <w:rFonts w:eastAsia="Calibri"/>
                <w:bCs/>
                <w:lang w:eastAsia="en-US"/>
              </w:rPr>
            </w:pPr>
            <w:proofErr w:type="gramStart"/>
            <w:r w:rsidRPr="009517D3">
              <w:rPr>
                <w:rFonts w:eastAsia="Calibri"/>
                <w:lang w:val="en-US" w:eastAsia="en-US"/>
              </w:rPr>
              <w:t>Marine signal</w:t>
            </w:r>
            <w:proofErr w:type="gramEnd"/>
            <w:r w:rsidRPr="009517D3">
              <w:rPr>
                <w:rFonts w:eastAsia="Calibri"/>
                <w:lang w:val="en-US" w:eastAsia="en-US"/>
              </w:rPr>
              <w:t xml:space="preserve"> lights-</w:t>
            </w:r>
            <w:proofErr w:type="spellStart"/>
            <w:r w:rsidRPr="009517D3">
              <w:rPr>
                <w:rFonts w:eastAsia="Calibri"/>
                <w:lang w:val="en-US" w:eastAsia="en-US"/>
              </w:rPr>
              <w:t>colours</w:t>
            </w:r>
            <w:proofErr w:type="spellEnd"/>
          </w:p>
        </w:tc>
      </w:tr>
      <w:tr w:rsidR="009838DF" w14:paraId="5175FF63" w14:textId="77777777" w:rsidTr="00BA536E">
        <w:trPr>
          <w:cantSplit/>
        </w:trPr>
        <w:tc>
          <w:tcPr>
            <w:tcW w:w="1838" w:type="dxa"/>
            <w:vAlign w:val="center"/>
          </w:tcPr>
          <w:p w14:paraId="02594BEB" w14:textId="77777777" w:rsidR="006C264E" w:rsidRPr="009517D3" w:rsidRDefault="006C264E" w:rsidP="00BA536E">
            <w:pPr>
              <w:spacing w:before="20" w:after="20"/>
              <w:rPr>
                <w:rFonts w:eastAsia="Calibri"/>
                <w:lang w:eastAsia="en-US"/>
              </w:rPr>
            </w:pPr>
          </w:p>
        </w:tc>
        <w:tc>
          <w:tcPr>
            <w:tcW w:w="7456" w:type="dxa"/>
            <w:vAlign w:val="center"/>
          </w:tcPr>
          <w:p w14:paraId="36C2279A" w14:textId="77777777" w:rsidR="006C264E" w:rsidRPr="009517D3" w:rsidRDefault="006C264E" w:rsidP="00BA536E">
            <w:pPr>
              <w:spacing w:before="20" w:after="20"/>
              <w:rPr>
                <w:rFonts w:eastAsia="Calibri"/>
                <w:bCs/>
                <w:lang w:eastAsia="en-US"/>
              </w:rPr>
            </w:pPr>
          </w:p>
        </w:tc>
      </w:tr>
      <w:tr w:rsidR="009838DF" w14:paraId="6AE68738" w14:textId="77777777" w:rsidTr="00BA536E">
        <w:trPr>
          <w:cantSplit/>
        </w:trPr>
        <w:tc>
          <w:tcPr>
            <w:tcW w:w="1838" w:type="dxa"/>
            <w:vAlign w:val="center"/>
          </w:tcPr>
          <w:p w14:paraId="36D34B89" w14:textId="77777777" w:rsidR="006C264E" w:rsidRPr="009517D3" w:rsidRDefault="00000000" w:rsidP="00BA536E">
            <w:pPr>
              <w:spacing w:before="20" w:after="20"/>
              <w:rPr>
                <w:rFonts w:eastAsia="Calibri"/>
                <w:lang w:eastAsia="en-US"/>
              </w:rPr>
            </w:pPr>
            <w:r w:rsidRPr="009517D3">
              <w:rPr>
                <w:rFonts w:eastAsia="Calibri"/>
                <w:lang w:eastAsia="en-US"/>
              </w:rPr>
              <w:t>ISO 9533:2010</w:t>
            </w:r>
          </w:p>
        </w:tc>
        <w:tc>
          <w:tcPr>
            <w:tcW w:w="7456" w:type="dxa"/>
            <w:vAlign w:val="center"/>
          </w:tcPr>
          <w:p w14:paraId="6305A70D" w14:textId="77777777" w:rsidR="006C264E" w:rsidRPr="009517D3" w:rsidRDefault="00000000" w:rsidP="00BA536E">
            <w:pPr>
              <w:spacing w:before="20" w:after="20"/>
              <w:rPr>
                <w:rFonts w:eastAsia="Calibri"/>
                <w:lang w:eastAsia="en-US"/>
              </w:rPr>
            </w:pPr>
            <w:r w:rsidRPr="009517D3">
              <w:rPr>
                <w:rFonts w:eastAsia="Calibri"/>
                <w:bCs/>
                <w:lang w:eastAsia="en-US"/>
              </w:rPr>
              <w:t>Earth-moving machinery - Machine-mounted audible travel alarms and forward horns - Test methods and performance criteria</w:t>
            </w:r>
          </w:p>
        </w:tc>
      </w:tr>
      <w:tr w:rsidR="009838DF" w14:paraId="77166BA9" w14:textId="77777777" w:rsidTr="00BA536E">
        <w:trPr>
          <w:cantSplit/>
        </w:trPr>
        <w:tc>
          <w:tcPr>
            <w:tcW w:w="1838" w:type="dxa"/>
            <w:vAlign w:val="center"/>
          </w:tcPr>
          <w:p w14:paraId="28DE65F5" w14:textId="77777777" w:rsidR="006C264E" w:rsidRPr="009517D3" w:rsidRDefault="006C264E" w:rsidP="00BA536E">
            <w:pPr>
              <w:spacing w:before="20" w:after="20"/>
              <w:rPr>
                <w:rFonts w:eastAsia="Calibri"/>
                <w:lang w:eastAsia="en-US"/>
              </w:rPr>
            </w:pPr>
          </w:p>
        </w:tc>
        <w:tc>
          <w:tcPr>
            <w:tcW w:w="7456" w:type="dxa"/>
            <w:vAlign w:val="center"/>
          </w:tcPr>
          <w:p w14:paraId="76FA3028" w14:textId="77777777" w:rsidR="006C264E" w:rsidRPr="009517D3" w:rsidRDefault="006C264E" w:rsidP="00BA536E">
            <w:pPr>
              <w:spacing w:before="20" w:after="20"/>
              <w:rPr>
                <w:rFonts w:eastAsia="Calibri"/>
                <w:lang w:eastAsia="en-US"/>
              </w:rPr>
            </w:pPr>
          </w:p>
        </w:tc>
      </w:tr>
      <w:tr w:rsidR="009838DF" w14:paraId="1A6B209D" w14:textId="77777777" w:rsidTr="00BA536E">
        <w:trPr>
          <w:cantSplit/>
        </w:trPr>
        <w:tc>
          <w:tcPr>
            <w:tcW w:w="1838" w:type="dxa"/>
            <w:vAlign w:val="center"/>
          </w:tcPr>
          <w:p w14:paraId="322D196C" w14:textId="77777777" w:rsidR="006C264E" w:rsidRPr="009517D3" w:rsidRDefault="00000000" w:rsidP="00BA536E">
            <w:pPr>
              <w:spacing w:before="20" w:after="20"/>
              <w:rPr>
                <w:rFonts w:eastAsia="Calibri"/>
                <w:lang w:eastAsia="en-US"/>
              </w:rPr>
            </w:pPr>
            <w:r w:rsidRPr="009517D3">
              <w:rPr>
                <w:rFonts w:eastAsia="Calibri"/>
                <w:lang w:eastAsia="en-US"/>
              </w:rPr>
              <w:t>ISSA</w:t>
            </w:r>
          </w:p>
        </w:tc>
        <w:tc>
          <w:tcPr>
            <w:tcW w:w="7456" w:type="dxa"/>
            <w:vAlign w:val="center"/>
          </w:tcPr>
          <w:p w14:paraId="073514C9" w14:textId="77777777" w:rsidR="006C264E" w:rsidRPr="009517D3" w:rsidRDefault="00000000" w:rsidP="00BA536E">
            <w:pPr>
              <w:spacing w:before="20" w:after="20"/>
              <w:rPr>
                <w:rFonts w:eastAsia="Calibri"/>
                <w:lang w:eastAsia="en-US"/>
              </w:rPr>
            </w:pPr>
            <w:r w:rsidRPr="009517D3">
              <w:rPr>
                <w:rFonts w:eastAsia="Calibri"/>
                <w:lang w:eastAsia="en-US"/>
              </w:rPr>
              <w:t>International Slurry Surfacing Association</w:t>
            </w:r>
          </w:p>
        </w:tc>
      </w:tr>
      <w:tr w:rsidR="009838DF" w14:paraId="3FC32F74" w14:textId="77777777" w:rsidTr="00BA536E">
        <w:trPr>
          <w:cantSplit/>
          <w:trHeight w:val="231"/>
        </w:trPr>
        <w:tc>
          <w:tcPr>
            <w:tcW w:w="1838" w:type="dxa"/>
            <w:vAlign w:val="center"/>
          </w:tcPr>
          <w:p w14:paraId="1ACEE65A" w14:textId="77777777" w:rsidR="006C264E" w:rsidRPr="009517D3" w:rsidRDefault="006C264E" w:rsidP="00BA536E">
            <w:pPr>
              <w:spacing w:before="20" w:after="20"/>
              <w:rPr>
                <w:rFonts w:eastAsia="Calibri"/>
                <w:lang w:eastAsia="en-US"/>
              </w:rPr>
            </w:pPr>
          </w:p>
        </w:tc>
        <w:tc>
          <w:tcPr>
            <w:tcW w:w="7456" w:type="dxa"/>
            <w:vAlign w:val="center"/>
          </w:tcPr>
          <w:p w14:paraId="0E67D0D5" w14:textId="77777777" w:rsidR="006C264E" w:rsidRPr="009517D3" w:rsidRDefault="006C264E" w:rsidP="00BA536E">
            <w:pPr>
              <w:spacing w:before="20" w:after="20"/>
              <w:rPr>
                <w:rFonts w:eastAsia="Calibri"/>
                <w:lang w:eastAsia="en-US"/>
              </w:rPr>
            </w:pPr>
          </w:p>
        </w:tc>
      </w:tr>
      <w:tr w:rsidR="009838DF" w14:paraId="0E7BBF81" w14:textId="77777777" w:rsidTr="00BA536E">
        <w:trPr>
          <w:cantSplit/>
          <w:trHeight w:val="367"/>
        </w:trPr>
        <w:tc>
          <w:tcPr>
            <w:tcW w:w="1838" w:type="dxa"/>
            <w:vAlign w:val="center"/>
          </w:tcPr>
          <w:p w14:paraId="3E005832" w14:textId="77777777" w:rsidR="006C264E" w:rsidRPr="009517D3" w:rsidRDefault="00000000" w:rsidP="00BA536E">
            <w:pPr>
              <w:spacing w:before="20" w:after="20"/>
              <w:rPr>
                <w:rFonts w:eastAsia="Calibri"/>
                <w:lang w:eastAsia="en-US"/>
              </w:rPr>
            </w:pPr>
            <w:r w:rsidRPr="009517D3">
              <w:rPr>
                <w:rFonts w:eastAsia="Calibri"/>
                <w:lang w:eastAsia="en-US"/>
              </w:rPr>
              <w:t>NATA</w:t>
            </w:r>
          </w:p>
        </w:tc>
        <w:tc>
          <w:tcPr>
            <w:tcW w:w="7456" w:type="dxa"/>
            <w:vAlign w:val="center"/>
          </w:tcPr>
          <w:p w14:paraId="2E4454F3" w14:textId="77777777" w:rsidR="006C264E" w:rsidRPr="009517D3" w:rsidRDefault="00000000" w:rsidP="00BA536E">
            <w:pPr>
              <w:spacing w:before="20" w:after="20"/>
              <w:rPr>
                <w:rFonts w:eastAsia="Calibri"/>
                <w:lang w:eastAsia="en-US"/>
              </w:rPr>
            </w:pPr>
            <w:r w:rsidRPr="009517D3">
              <w:rPr>
                <w:rFonts w:eastAsia="Calibri"/>
                <w:lang w:eastAsia="en-US"/>
              </w:rPr>
              <w:t>National Association of Testing Authorities</w:t>
            </w:r>
          </w:p>
        </w:tc>
      </w:tr>
      <w:tr w:rsidR="009838DF" w14:paraId="30618CDF" w14:textId="77777777" w:rsidTr="00BA536E">
        <w:trPr>
          <w:cantSplit/>
        </w:trPr>
        <w:tc>
          <w:tcPr>
            <w:tcW w:w="1838" w:type="dxa"/>
            <w:vAlign w:val="center"/>
          </w:tcPr>
          <w:p w14:paraId="3C6E6771" w14:textId="77777777" w:rsidR="006C264E" w:rsidRPr="009517D3" w:rsidRDefault="006C264E" w:rsidP="00BA536E">
            <w:pPr>
              <w:spacing w:before="20" w:after="20"/>
              <w:rPr>
                <w:rFonts w:eastAsia="Calibri"/>
                <w:lang w:eastAsia="en-US"/>
              </w:rPr>
            </w:pPr>
          </w:p>
        </w:tc>
        <w:tc>
          <w:tcPr>
            <w:tcW w:w="7456" w:type="dxa"/>
            <w:vAlign w:val="center"/>
          </w:tcPr>
          <w:p w14:paraId="72834100" w14:textId="77777777" w:rsidR="006C264E" w:rsidRPr="009517D3" w:rsidRDefault="006C264E" w:rsidP="00BA536E">
            <w:pPr>
              <w:spacing w:before="20" w:after="20"/>
              <w:rPr>
                <w:rFonts w:eastAsia="Calibri"/>
                <w:lang w:eastAsia="en-US"/>
              </w:rPr>
            </w:pPr>
          </w:p>
        </w:tc>
      </w:tr>
      <w:tr w:rsidR="009838DF" w14:paraId="2C0C0B4E" w14:textId="77777777" w:rsidTr="00BA536E">
        <w:trPr>
          <w:cantSplit/>
        </w:trPr>
        <w:tc>
          <w:tcPr>
            <w:tcW w:w="1838" w:type="dxa"/>
            <w:vAlign w:val="center"/>
          </w:tcPr>
          <w:p w14:paraId="296601D5" w14:textId="77777777" w:rsidR="006C264E" w:rsidRPr="009517D3" w:rsidRDefault="00000000" w:rsidP="00BA536E">
            <w:pPr>
              <w:spacing w:before="20" w:after="20"/>
              <w:rPr>
                <w:rFonts w:eastAsia="Calibri"/>
                <w:lang w:eastAsia="en-US"/>
              </w:rPr>
            </w:pPr>
            <w:r w:rsidRPr="009517D3">
              <w:rPr>
                <w:rFonts w:eastAsia="Calibri"/>
                <w:lang w:eastAsia="en-US"/>
              </w:rPr>
              <w:t>NCHRP 350</w:t>
            </w:r>
          </w:p>
        </w:tc>
        <w:tc>
          <w:tcPr>
            <w:tcW w:w="7456" w:type="dxa"/>
            <w:vAlign w:val="center"/>
          </w:tcPr>
          <w:p w14:paraId="49611268" w14:textId="77777777" w:rsidR="006C264E" w:rsidRPr="009517D3" w:rsidRDefault="00000000" w:rsidP="00BA536E">
            <w:pPr>
              <w:spacing w:before="20" w:after="20"/>
              <w:rPr>
                <w:rFonts w:eastAsia="Calibri"/>
                <w:lang w:eastAsia="en-US"/>
              </w:rPr>
            </w:pPr>
            <w:r w:rsidRPr="009517D3">
              <w:rPr>
                <w:rFonts w:eastAsia="Calibri"/>
                <w:lang w:eastAsia="en-US"/>
              </w:rPr>
              <w:t>Recommended procedures for the safety performance evaluation of highway features</w:t>
            </w:r>
          </w:p>
        </w:tc>
      </w:tr>
      <w:tr w:rsidR="009838DF" w14:paraId="49D4438F" w14:textId="77777777" w:rsidTr="00BA536E">
        <w:trPr>
          <w:cantSplit/>
        </w:trPr>
        <w:tc>
          <w:tcPr>
            <w:tcW w:w="1838" w:type="dxa"/>
            <w:vAlign w:val="center"/>
          </w:tcPr>
          <w:p w14:paraId="651A7BE9" w14:textId="77777777" w:rsidR="006C264E" w:rsidRPr="009517D3" w:rsidRDefault="006C264E" w:rsidP="00BA536E">
            <w:pPr>
              <w:spacing w:before="20" w:after="20"/>
              <w:rPr>
                <w:rFonts w:eastAsia="Calibri"/>
                <w:lang w:eastAsia="en-US"/>
              </w:rPr>
            </w:pPr>
          </w:p>
        </w:tc>
        <w:tc>
          <w:tcPr>
            <w:tcW w:w="7456" w:type="dxa"/>
            <w:vAlign w:val="center"/>
          </w:tcPr>
          <w:p w14:paraId="44108BE9" w14:textId="77777777" w:rsidR="006C264E" w:rsidRPr="009517D3" w:rsidRDefault="006C264E" w:rsidP="00BA536E">
            <w:pPr>
              <w:spacing w:before="20" w:after="20"/>
              <w:rPr>
                <w:rFonts w:eastAsia="Calibri"/>
                <w:lang w:eastAsia="en-US"/>
              </w:rPr>
            </w:pPr>
          </w:p>
        </w:tc>
      </w:tr>
      <w:tr w:rsidR="009838DF" w14:paraId="0E8BBD61" w14:textId="77777777" w:rsidTr="00BA536E">
        <w:trPr>
          <w:cantSplit/>
        </w:trPr>
        <w:tc>
          <w:tcPr>
            <w:tcW w:w="1838" w:type="dxa"/>
            <w:vAlign w:val="center"/>
          </w:tcPr>
          <w:p w14:paraId="6F309D96" w14:textId="77777777" w:rsidR="006C264E" w:rsidRPr="009517D3" w:rsidRDefault="00000000" w:rsidP="00BA536E">
            <w:pPr>
              <w:spacing w:before="20" w:after="20"/>
              <w:rPr>
                <w:rFonts w:eastAsia="Calibri"/>
                <w:lang w:eastAsia="en-US"/>
              </w:rPr>
            </w:pPr>
            <w:r w:rsidRPr="009517D3">
              <w:rPr>
                <w:rFonts w:eastAsia="Calibri"/>
                <w:lang w:eastAsia="en-US"/>
              </w:rPr>
              <w:t>NTCP</w:t>
            </w:r>
          </w:p>
        </w:tc>
        <w:tc>
          <w:tcPr>
            <w:tcW w:w="7456" w:type="dxa"/>
            <w:vAlign w:val="center"/>
          </w:tcPr>
          <w:p w14:paraId="371A7F20" w14:textId="77777777" w:rsidR="006C264E" w:rsidRPr="009517D3" w:rsidRDefault="00000000" w:rsidP="00BA536E">
            <w:pPr>
              <w:spacing w:before="20" w:after="20"/>
              <w:rPr>
                <w:rFonts w:eastAsia="Calibri"/>
                <w:lang w:eastAsia="en-US"/>
              </w:rPr>
            </w:pPr>
            <w:r w:rsidRPr="009517D3">
              <w:rPr>
                <w:rFonts w:eastAsia="Calibri"/>
                <w:lang w:eastAsia="en-US"/>
              </w:rPr>
              <w:t>Northern Territory Code of Practice (in NTMTM)</w:t>
            </w:r>
          </w:p>
        </w:tc>
      </w:tr>
      <w:tr w:rsidR="009838DF" w14:paraId="397BBFEA" w14:textId="77777777" w:rsidTr="00BA536E">
        <w:trPr>
          <w:cantSplit/>
        </w:trPr>
        <w:tc>
          <w:tcPr>
            <w:tcW w:w="1838" w:type="dxa"/>
            <w:vAlign w:val="center"/>
          </w:tcPr>
          <w:p w14:paraId="21ECE20B" w14:textId="77777777" w:rsidR="006C264E" w:rsidRPr="009517D3" w:rsidRDefault="00000000" w:rsidP="00BA536E">
            <w:pPr>
              <w:spacing w:before="20" w:after="20"/>
              <w:rPr>
                <w:rFonts w:eastAsia="Calibri"/>
                <w:lang w:eastAsia="en-US"/>
              </w:rPr>
            </w:pPr>
            <w:r w:rsidRPr="009517D3">
              <w:rPr>
                <w:rFonts w:eastAsia="Calibri"/>
                <w:lang w:eastAsia="en-US"/>
              </w:rPr>
              <w:t>NTMTM</w:t>
            </w:r>
          </w:p>
        </w:tc>
        <w:tc>
          <w:tcPr>
            <w:tcW w:w="7456" w:type="dxa"/>
            <w:vAlign w:val="center"/>
          </w:tcPr>
          <w:p w14:paraId="17A8957E" w14:textId="77777777" w:rsidR="006C264E" w:rsidRPr="009517D3" w:rsidRDefault="00000000" w:rsidP="00BA536E">
            <w:pPr>
              <w:spacing w:before="20" w:after="20"/>
              <w:rPr>
                <w:rFonts w:eastAsia="Calibri"/>
                <w:lang w:eastAsia="en-US"/>
              </w:rPr>
            </w:pPr>
            <w:r w:rsidRPr="009517D3">
              <w:rPr>
                <w:rFonts w:eastAsia="Calibri"/>
                <w:lang w:eastAsia="en-US"/>
              </w:rPr>
              <w:t>Northern Territory Materials Testing Manual (includes NTCPs and NTTMs)</w:t>
            </w:r>
          </w:p>
        </w:tc>
      </w:tr>
      <w:tr w:rsidR="009838DF" w14:paraId="7C2E3501" w14:textId="77777777" w:rsidTr="00BA536E">
        <w:trPr>
          <w:cantSplit/>
        </w:trPr>
        <w:tc>
          <w:tcPr>
            <w:tcW w:w="1838" w:type="dxa"/>
            <w:vAlign w:val="center"/>
          </w:tcPr>
          <w:p w14:paraId="5B7E563D" w14:textId="77777777" w:rsidR="006C264E" w:rsidRPr="009517D3" w:rsidRDefault="00000000" w:rsidP="00BA536E">
            <w:pPr>
              <w:spacing w:before="20" w:after="20"/>
              <w:rPr>
                <w:rFonts w:eastAsia="Calibri"/>
                <w:lang w:eastAsia="en-US"/>
              </w:rPr>
            </w:pPr>
            <w:r w:rsidRPr="009517D3">
              <w:rPr>
                <w:rFonts w:eastAsia="Calibri"/>
                <w:lang w:eastAsia="en-US"/>
              </w:rPr>
              <w:t>NTTM</w:t>
            </w:r>
          </w:p>
        </w:tc>
        <w:tc>
          <w:tcPr>
            <w:tcW w:w="7456" w:type="dxa"/>
            <w:vAlign w:val="center"/>
          </w:tcPr>
          <w:p w14:paraId="18BF4106" w14:textId="77777777" w:rsidR="006C264E" w:rsidRPr="009517D3" w:rsidRDefault="00000000" w:rsidP="00BA536E">
            <w:pPr>
              <w:spacing w:before="20" w:after="20"/>
              <w:rPr>
                <w:rFonts w:eastAsia="Calibri"/>
                <w:lang w:eastAsia="en-US"/>
              </w:rPr>
            </w:pPr>
            <w:r w:rsidRPr="009517D3">
              <w:rPr>
                <w:rFonts w:eastAsia="Calibri"/>
                <w:lang w:eastAsia="en-US"/>
              </w:rPr>
              <w:t>Northern Territory Testing Methods (in NTMTM)</w:t>
            </w:r>
          </w:p>
        </w:tc>
      </w:tr>
      <w:tr w:rsidR="009838DF" w14:paraId="01B0A86D" w14:textId="77777777" w:rsidTr="00BA536E">
        <w:trPr>
          <w:cantSplit/>
        </w:trPr>
        <w:tc>
          <w:tcPr>
            <w:tcW w:w="1838" w:type="dxa"/>
            <w:vAlign w:val="center"/>
          </w:tcPr>
          <w:p w14:paraId="13B45F8D" w14:textId="77777777" w:rsidR="006C264E" w:rsidRPr="009517D3" w:rsidRDefault="006C264E" w:rsidP="00BA536E">
            <w:pPr>
              <w:spacing w:before="20" w:after="20"/>
              <w:rPr>
                <w:rFonts w:eastAsia="Calibri"/>
                <w:lang w:eastAsia="en-US"/>
              </w:rPr>
            </w:pPr>
          </w:p>
        </w:tc>
        <w:tc>
          <w:tcPr>
            <w:tcW w:w="7456" w:type="dxa"/>
            <w:vAlign w:val="center"/>
          </w:tcPr>
          <w:p w14:paraId="09C26530" w14:textId="77777777" w:rsidR="006C264E" w:rsidRPr="009517D3" w:rsidRDefault="006C264E" w:rsidP="00BA536E">
            <w:pPr>
              <w:spacing w:before="20" w:after="20"/>
              <w:rPr>
                <w:rFonts w:eastAsia="Calibri"/>
                <w:lang w:eastAsia="en-US"/>
              </w:rPr>
            </w:pPr>
          </w:p>
        </w:tc>
      </w:tr>
      <w:tr w:rsidR="009838DF" w14:paraId="0A3E7256" w14:textId="77777777" w:rsidTr="00BA536E">
        <w:trPr>
          <w:cantSplit/>
        </w:trPr>
        <w:tc>
          <w:tcPr>
            <w:tcW w:w="1838" w:type="dxa"/>
            <w:vAlign w:val="center"/>
          </w:tcPr>
          <w:p w14:paraId="713A03BC" w14:textId="77777777" w:rsidR="006C264E" w:rsidRPr="009517D3" w:rsidRDefault="00000000" w:rsidP="00BA536E">
            <w:pPr>
              <w:spacing w:before="20" w:after="20"/>
              <w:rPr>
                <w:rFonts w:eastAsia="Calibri"/>
                <w:lang w:eastAsia="en-US"/>
              </w:rPr>
            </w:pPr>
            <w:r w:rsidRPr="009517D3">
              <w:rPr>
                <w:rFonts w:eastAsia="Calibri"/>
                <w:lang w:eastAsia="en-US"/>
              </w:rPr>
              <w:t>TB 114</w:t>
            </w:r>
          </w:p>
        </w:tc>
        <w:tc>
          <w:tcPr>
            <w:tcW w:w="7456" w:type="dxa"/>
            <w:vAlign w:val="center"/>
          </w:tcPr>
          <w:p w14:paraId="59AE2E98" w14:textId="77777777" w:rsidR="006C264E" w:rsidRPr="009517D3" w:rsidRDefault="00000000" w:rsidP="00BA536E">
            <w:pPr>
              <w:spacing w:before="20" w:after="20"/>
              <w:rPr>
                <w:rFonts w:eastAsia="Calibri"/>
                <w:lang w:eastAsia="en-US"/>
              </w:rPr>
            </w:pPr>
            <w:r w:rsidRPr="009517D3">
              <w:rPr>
                <w:rFonts w:eastAsia="Calibri"/>
                <w:lang w:eastAsia="en-US"/>
              </w:rPr>
              <w:t>ISSA Test method for wet stripping of cured/bitumen slurry (wet track abrasion method)</w:t>
            </w:r>
          </w:p>
        </w:tc>
      </w:tr>
      <w:tr w:rsidR="009838DF" w14:paraId="6347B0B3" w14:textId="77777777" w:rsidTr="00BA536E">
        <w:trPr>
          <w:cantSplit/>
        </w:trPr>
        <w:tc>
          <w:tcPr>
            <w:tcW w:w="1838" w:type="dxa"/>
            <w:vAlign w:val="center"/>
          </w:tcPr>
          <w:p w14:paraId="18B4FD0D" w14:textId="77777777" w:rsidR="006C264E" w:rsidRPr="009517D3" w:rsidRDefault="006C264E" w:rsidP="00BA536E">
            <w:pPr>
              <w:spacing w:before="20" w:after="20"/>
              <w:rPr>
                <w:rFonts w:eastAsia="Calibri"/>
                <w:lang w:eastAsia="en-US"/>
              </w:rPr>
            </w:pPr>
          </w:p>
        </w:tc>
        <w:tc>
          <w:tcPr>
            <w:tcW w:w="7456" w:type="dxa"/>
            <w:vAlign w:val="center"/>
          </w:tcPr>
          <w:p w14:paraId="725C8ADA" w14:textId="77777777" w:rsidR="006C264E" w:rsidRPr="009517D3" w:rsidRDefault="006C264E" w:rsidP="00BA536E">
            <w:pPr>
              <w:spacing w:before="20" w:after="20"/>
              <w:rPr>
                <w:rFonts w:eastAsia="Calibri"/>
                <w:lang w:eastAsia="en-US"/>
              </w:rPr>
            </w:pPr>
          </w:p>
        </w:tc>
      </w:tr>
      <w:tr w:rsidR="009838DF" w14:paraId="02F1F0F0" w14:textId="77777777" w:rsidTr="00BA536E">
        <w:trPr>
          <w:cantSplit/>
        </w:trPr>
        <w:tc>
          <w:tcPr>
            <w:tcW w:w="1838" w:type="dxa"/>
            <w:vAlign w:val="center"/>
          </w:tcPr>
          <w:p w14:paraId="5052A542" w14:textId="77777777" w:rsidR="006C264E" w:rsidRPr="009517D3" w:rsidRDefault="00000000" w:rsidP="00BA536E">
            <w:pPr>
              <w:spacing w:before="20" w:after="20"/>
              <w:rPr>
                <w:rFonts w:eastAsia="Calibri"/>
                <w:lang w:eastAsia="en-US"/>
              </w:rPr>
            </w:pPr>
            <w:r w:rsidRPr="009517D3">
              <w:rPr>
                <w:rFonts w:eastAsia="Calibri"/>
                <w:lang w:eastAsia="en-US"/>
              </w:rPr>
              <w:t>WA 730.1</w:t>
            </w:r>
          </w:p>
        </w:tc>
        <w:tc>
          <w:tcPr>
            <w:tcW w:w="7456" w:type="dxa"/>
            <w:vAlign w:val="center"/>
          </w:tcPr>
          <w:p w14:paraId="0D9AB3D7" w14:textId="77777777" w:rsidR="006C264E" w:rsidRPr="009517D3" w:rsidRDefault="00000000" w:rsidP="00BA536E">
            <w:pPr>
              <w:spacing w:before="20" w:after="20"/>
              <w:rPr>
                <w:rFonts w:eastAsia="Calibri"/>
                <w:lang w:eastAsia="en-US"/>
              </w:rPr>
            </w:pPr>
            <w:r w:rsidRPr="009517D3">
              <w:rPr>
                <w:rFonts w:eastAsia="Calibri"/>
                <w:lang w:eastAsia="en-US"/>
              </w:rPr>
              <w:t>Main Roads Western Australia, Bitumen Content and Particle Size Distribution of Asphalt and Stabilised Soil: Centrifuge Method</w:t>
            </w:r>
          </w:p>
        </w:tc>
      </w:tr>
      <w:tr w:rsidR="009838DF" w14:paraId="0EAB930E" w14:textId="77777777" w:rsidTr="00BA536E">
        <w:trPr>
          <w:cantSplit/>
        </w:trPr>
        <w:tc>
          <w:tcPr>
            <w:tcW w:w="1838" w:type="dxa"/>
            <w:vAlign w:val="center"/>
          </w:tcPr>
          <w:p w14:paraId="16B4D2A6" w14:textId="77777777" w:rsidR="006C264E" w:rsidRPr="009517D3" w:rsidRDefault="006C264E" w:rsidP="00BA536E">
            <w:pPr>
              <w:spacing w:before="20" w:after="20"/>
              <w:rPr>
                <w:rFonts w:eastAsia="Calibri"/>
                <w:lang w:eastAsia="en-US"/>
              </w:rPr>
            </w:pPr>
          </w:p>
        </w:tc>
        <w:tc>
          <w:tcPr>
            <w:tcW w:w="7456" w:type="dxa"/>
            <w:vAlign w:val="center"/>
          </w:tcPr>
          <w:p w14:paraId="3201EB45" w14:textId="77777777" w:rsidR="006C264E" w:rsidRPr="009517D3" w:rsidRDefault="006C264E" w:rsidP="00BA536E">
            <w:pPr>
              <w:spacing w:before="20" w:after="20"/>
              <w:rPr>
                <w:rFonts w:eastAsia="Calibri"/>
                <w:lang w:eastAsia="en-US"/>
              </w:rPr>
            </w:pPr>
          </w:p>
        </w:tc>
      </w:tr>
      <w:tr w:rsidR="009838DF" w14:paraId="016C3171" w14:textId="77777777" w:rsidTr="00BA536E">
        <w:trPr>
          <w:cantSplit/>
        </w:trPr>
        <w:tc>
          <w:tcPr>
            <w:tcW w:w="9294" w:type="dxa"/>
            <w:gridSpan w:val="2"/>
            <w:vAlign w:val="center"/>
          </w:tcPr>
          <w:p w14:paraId="67354385" w14:textId="77777777" w:rsidR="006C264E" w:rsidRPr="009517D3" w:rsidRDefault="00000000" w:rsidP="00BA536E">
            <w:pPr>
              <w:spacing w:before="20" w:after="20"/>
              <w:rPr>
                <w:rFonts w:eastAsia="Calibri"/>
                <w:lang w:eastAsia="en-US"/>
              </w:rPr>
            </w:pPr>
            <w:r w:rsidRPr="009517D3">
              <w:rPr>
                <w:rFonts w:eastAsia="Calibri"/>
                <w:lang w:eastAsia="en-US"/>
              </w:rPr>
              <w:t>NRETAS Fact Sheet “Guidelines for Water Extraction as they relate to Road Construction and Maintenance.</w:t>
            </w:r>
          </w:p>
        </w:tc>
      </w:tr>
      <w:tr w:rsidR="009838DF" w14:paraId="0855945D" w14:textId="77777777" w:rsidTr="00BA536E">
        <w:trPr>
          <w:cantSplit/>
        </w:trPr>
        <w:tc>
          <w:tcPr>
            <w:tcW w:w="1838" w:type="dxa"/>
            <w:vAlign w:val="center"/>
          </w:tcPr>
          <w:p w14:paraId="2EB173A6" w14:textId="77777777" w:rsidR="006C264E" w:rsidRPr="009517D3" w:rsidRDefault="006C264E" w:rsidP="00BA536E">
            <w:pPr>
              <w:spacing w:before="20" w:after="20"/>
              <w:rPr>
                <w:rFonts w:eastAsia="Calibri"/>
                <w:lang w:eastAsia="en-US"/>
              </w:rPr>
            </w:pPr>
          </w:p>
        </w:tc>
        <w:tc>
          <w:tcPr>
            <w:tcW w:w="7456" w:type="dxa"/>
            <w:vAlign w:val="center"/>
          </w:tcPr>
          <w:p w14:paraId="68AE789A" w14:textId="77777777" w:rsidR="006C264E" w:rsidRPr="009517D3" w:rsidRDefault="006C264E" w:rsidP="00BA536E">
            <w:pPr>
              <w:spacing w:before="20" w:after="20"/>
              <w:rPr>
                <w:rFonts w:eastAsia="Calibri"/>
                <w:lang w:eastAsia="en-US"/>
              </w:rPr>
            </w:pPr>
          </w:p>
        </w:tc>
      </w:tr>
      <w:tr w:rsidR="009838DF" w14:paraId="0B609B06" w14:textId="77777777" w:rsidTr="00BA536E">
        <w:trPr>
          <w:cantSplit/>
        </w:trPr>
        <w:tc>
          <w:tcPr>
            <w:tcW w:w="9294" w:type="dxa"/>
            <w:gridSpan w:val="2"/>
            <w:vAlign w:val="center"/>
          </w:tcPr>
          <w:p w14:paraId="56295880" w14:textId="77777777" w:rsidR="006C264E" w:rsidRPr="009517D3" w:rsidRDefault="00000000" w:rsidP="00BA536E">
            <w:pPr>
              <w:spacing w:before="20" w:after="20"/>
              <w:rPr>
                <w:rFonts w:eastAsia="Calibri"/>
                <w:lang w:eastAsia="en-US"/>
              </w:rPr>
            </w:pPr>
            <w:r w:rsidRPr="009517D3">
              <w:rPr>
                <w:rFonts w:eastAsia="Calibri"/>
                <w:lang w:eastAsia="en-US"/>
              </w:rPr>
              <w:t>SPECIFICATIONS</w:t>
            </w:r>
          </w:p>
          <w:p w14:paraId="0B35007E" w14:textId="77777777" w:rsidR="006C264E" w:rsidRPr="009517D3" w:rsidRDefault="00000000" w:rsidP="00BA536E">
            <w:pPr>
              <w:spacing w:before="20" w:after="20"/>
              <w:rPr>
                <w:rFonts w:eastAsia="Calibri"/>
                <w:lang w:eastAsia="en-US"/>
              </w:rPr>
            </w:pPr>
            <w:r w:rsidRPr="009517D3">
              <w:rPr>
                <w:rFonts w:eastAsia="Calibri"/>
                <w:lang w:eastAsia="en-US"/>
              </w:rPr>
              <w:t xml:space="preserve">Electronically available: </w:t>
            </w:r>
            <w:hyperlink r:id="rId121" w:history="1">
              <w:r w:rsidR="006C264E" w:rsidRPr="009517D3">
                <w:rPr>
                  <w:rStyle w:val="Hyperlink"/>
                  <w:lang w:eastAsia="en-US"/>
                </w:rPr>
                <w:t>https://dipl.nt.gov.au/industry/technical-standards-guidelines-and-specifications/technical-specifications</w:t>
              </w:r>
            </w:hyperlink>
            <w:r>
              <w:rPr>
                <w:rFonts w:eastAsia="Calibri"/>
                <w:lang w:eastAsia="en-US"/>
              </w:rPr>
              <w:t xml:space="preserve"> </w:t>
            </w:r>
          </w:p>
        </w:tc>
      </w:tr>
      <w:tr w:rsidR="009838DF" w14:paraId="58C7D5B4" w14:textId="77777777" w:rsidTr="00BA536E">
        <w:trPr>
          <w:cantSplit/>
        </w:trPr>
        <w:tc>
          <w:tcPr>
            <w:tcW w:w="9294" w:type="dxa"/>
            <w:gridSpan w:val="2"/>
            <w:vAlign w:val="center"/>
          </w:tcPr>
          <w:p w14:paraId="1427DFF7" w14:textId="77777777" w:rsidR="006C264E" w:rsidRPr="009517D3" w:rsidRDefault="00000000" w:rsidP="00BA536E">
            <w:pPr>
              <w:spacing w:before="20" w:after="20"/>
              <w:rPr>
                <w:rFonts w:eastAsia="Calibri"/>
                <w:lang w:eastAsia="en-US"/>
              </w:rPr>
            </w:pPr>
            <w:r w:rsidRPr="009517D3">
              <w:rPr>
                <w:rFonts w:eastAsia="Calibri"/>
                <w:lang w:eastAsia="en-US"/>
              </w:rPr>
              <w:t>Standard Specification for Environmental Management</w:t>
            </w:r>
          </w:p>
        </w:tc>
      </w:tr>
      <w:tr w:rsidR="009838DF" w14:paraId="0C9BAF5D" w14:textId="77777777" w:rsidTr="00BA536E">
        <w:trPr>
          <w:cantSplit/>
        </w:trPr>
        <w:tc>
          <w:tcPr>
            <w:tcW w:w="9294" w:type="dxa"/>
            <w:gridSpan w:val="2"/>
            <w:vAlign w:val="center"/>
          </w:tcPr>
          <w:p w14:paraId="055E4578" w14:textId="77777777" w:rsidR="006C264E" w:rsidRPr="009517D3" w:rsidRDefault="00000000" w:rsidP="00BA536E">
            <w:pPr>
              <w:spacing w:before="20" w:after="20"/>
              <w:rPr>
                <w:rFonts w:eastAsia="Calibri"/>
                <w:lang w:eastAsia="en-US"/>
              </w:rPr>
            </w:pPr>
            <w:r w:rsidRPr="009517D3">
              <w:rPr>
                <w:rFonts w:eastAsia="Calibri"/>
                <w:lang w:eastAsia="en-US"/>
              </w:rPr>
              <w:t>Standard Specification for Small Building Works</w:t>
            </w:r>
          </w:p>
        </w:tc>
      </w:tr>
      <w:tr w:rsidR="009838DF" w14:paraId="51036763" w14:textId="77777777" w:rsidTr="00BA536E">
        <w:trPr>
          <w:cantSplit/>
        </w:trPr>
        <w:tc>
          <w:tcPr>
            <w:tcW w:w="9294" w:type="dxa"/>
            <w:gridSpan w:val="2"/>
            <w:vAlign w:val="center"/>
          </w:tcPr>
          <w:p w14:paraId="4BA3410D" w14:textId="77777777" w:rsidR="006C264E" w:rsidRPr="009517D3" w:rsidRDefault="00000000" w:rsidP="00BA536E">
            <w:pPr>
              <w:spacing w:before="20" w:after="20"/>
              <w:rPr>
                <w:rFonts w:eastAsia="Calibri"/>
                <w:lang w:eastAsia="en-US"/>
              </w:rPr>
            </w:pPr>
            <w:r w:rsidRPr="009517D3">
              <w:rPr>
                <w:rFonts w:eastAsia="Calibri"/>
                <w:lang w:eastAsia="en-US"/>
              </w:rPr>
              <w:t>Standard Specification for Civil (Road) Maintenance</w:t>
            </w:r>
          </w:p>
        </w:tc>
      </w:tr>
    </w:tbl>
    <w:p w14:paraId="0AA22EBD" w14:textId="77777777" w:rsidR="00D34420" w:rsidRPr="006C264E" w:rsidRDefault="00D34420" w:rsidP="006C264E"/>
    <w:p w14:paraId="0AE7C01C" w14:textId="77777777" w:rsidR="00A67901" w:rsidRDefault="00000000" w:rsidP="00A67901">
      <w:pPr>
        <w:pStyle w:val="Heading1"/>
      </w:pPr>
      <w:bookmarkStart w:id="1458" w:name="_Toc387760994_1"/>
      <w:bookmarkStart w:id="1459" w:name="_Toc256000028"/>
      <w:bookmarkStart w:id="1460" w:name="_Toc134020447"/>
      <w:r>
        <w:t>Acts, Regulations, Codes</w:t>
      </w:r>
      <w:bookmarkEnd w:id="1458"/>
      <w:r>
        <w:t>, and Authorities</w:t>
      </w:r>
      <w:bookmarkEnd w:id="1459"/>
      <w:bookmarkEnd w:id="1460"/>
    </w:p>
    <w:p w14:paraId="77C1B588" w14:textId="77777777" w:rsidR="00B4733C" w:rsidRPr="007A02C9" w:rsidRDefault="00000000" w:rsidP="00B4733C">
      <w:r>
        <w:t>DIPL - Roadworks Master - January 2024</w:t>
      </w:r>
    </w:p>
    <w:p w14:paraId="5D5E078F" w14:textId="77777777" w:rsidR="00B4733C" w:rsidRPr="00CC205C" w:rsidRDefault="00000000" w:rsidP="00B4733C">
      <w:r w:rsidRPr="00CC205C">
        <w:t>A</w:t>
      </w:r>
      <w:r>
        <w:t>cts, Regulations, and Codes a</w:t>
      </w:r>
      <w:r w:rsidRPr="00CC205C">
        <w:t>pplicable to the works</w:t>
      </w:r>
      <w:r>
        <w:t>,</w:t>
      </w:r>
      <w:r w:rsidRPr="00CC205C">
        <w:t xml:space="preserve"> and authorities with jurisdiction over the works </w:t>
      </w:r>
      <w:r>
        <w:t>include, but are not limited to the following. A reference to an Act includes a reference to its Regulations.</w:t>
      </w:r>
    </w:p>
    <w:p w14:paraId="7B54DB2D" w14:textId="77777777" w:rsidR="00B4733C" w:rsidRPr="00CC205C" w:rsidRDefault="00000000" w:rsidP="00B4733C">
      <w:pPr>
        <w:pStyle w:val="Heading2"/>
      </w:pPr>
      <w:r>
        <w:t>Acts and</w:t>
      </w:r>
      <w:r w:rsidRPr="00CC205C">
        <w:t xml:space="preserve"> Regulations</w:t>
      </w:r>
    </w:p>
    <w:p w14:paraId="01695293" w14:textId="77777777" w:rsidR="00B4733C" w:rsidRPr="00814FED" w:rsidRDefault="00000000" w:rsidP="00B4733C">
      <w:pPr>
        <w:rPr>
          <w:i/>
          <w:highlight w:val="cyan"/>
        </w:rPr>
      </w:pPr>
      <w:r w:rsidRPr="00C31237">
        <w:rPr>
          <w:i/>
        </w:rPr>
        <w:t>Aboriginal Land Rights (NT) Act 1976 (</w:t>
      </w:r>
      <w:proofErr w:type="spellStart"/>
      <w:r w:rsidRPr="00C31237">
        <w:rPr>
          <w:i/>
        </w:rPr>
        <w:t>Cth</w:t>
      </w:r>
      <w:proofErr w:type="spellEnd"/>
      <w:r w:rsidRPr="00C31237">
        <w:rPr>
          <w:i/>
        </w:rPr>
        <w:t>)</w:t>
      </w:r>
    </w:p>
    <w:p w14:paraId="40918361" w14:textId="77777777" w:rsidR="00B4733C" w:rsidRPr="00814FED" w:rsidRDefault="00000000" w:rsidP="00B4733C">
      <w:r>
        <w:rPr>
          <w:i/>
        </w:rPr>
        <w:t>Building Act 1993</w:t>
      </w:r>
      <w:r>
        <w:t xml:space="preserve"> and Regulations 1993</w:t>
      </w:r>
    </w:p>
    <w:p w14:paraId="296A0000" w14:textId="77777777" w:rsidR="00B4733C" w:rsidRPr="00B4192D" w:rsidRDefault="00000000" w:rsidP="00B4733C">
      <w:pPr>
        <w:rPr>
          <w:i/>
        </w:rPr>
      </w:pPr>
      <w:r w:rsidRPr="00B4192D">
        <w:rPr>
          <w:i/>
        </w:rPr>
        <w:t xml:space="preserve">Bushfires </w:t>
      </w:r>
      <w:r>
        <w:rPr>
          <w:i/>
        </w:rPr>
        <w:t xml:space="preserve">Management </w:t>
      </w:r>
      <w:r w:rsidRPr="00B4192D">
        <w:rPr>
          <w:i/>
        </w:rPr>
        <w:t>Act</w:t>
      </w:r>
      <w:r>
        <w:rPr>
          <w:i/>
        </w:rPr>
        <w:t xml:space="preserve"> 2016</w:t>
      </w:r>
    </w:p>
    <w:p w14:paraId="628EC42F" w14:textId="77777777" w:rsidR="00B4733C" w:rsidRPr="00873D39" w:rsidRDefault="00000000" w:rsidP="00B4733C">
      <w:r w:rsidRPr="00B4192D">
        <w:rPr>
          <w:i/>
        </w:rPr>
        <w:t>Control of Roads Act</w:t>
      </w:r>
      <w:r>
        <w:rPr>
          <w:i/>
        </w:rPr>
        <w:t xml:space="preserve"> 1953</w:t>
      </w:r>
      <w:r>
        <w:t xml:space="preserve"> and </w:t>
      </w:r>
      <w:r w:rsidRPr="00A27C1C">
        <w:t xml:space="preserve">Control of Roads (Infringement Notice) </w:t>
      </w:r>
      <w:r>
        <w:t>Regulations 2011</w:t>
      </w:r>
    </w:p>
    <w:p w14:paraId="1A092428" w14:textId="77777777" w:rsidR="00B4733C" w:rsidRDefault="00000000" w:rsidP="00B4733C">
      <w:r w:rsidRPr="00B4192D">
        <w:rPr>
          <w:i/>
        </w:rPr>
        <w:t>Dangerous Goods A</w:t>
      </w:r>
      <w:r w:rsidRPr="00873D39">
        <w:rPr>
          <w:i/>
        </w:rPr>
        <w:t>ct</w:t>
      </w:r>
      <w:r>
        <w:rPr>
          <w:i/>
        </w:rPr>
        <w:t xml:space="preserve"> 1998</w:t>
      </w:r>
      <w:r w:rsidRPr="00873D39">
        <w:rPr>
          <w:i/>
        </w:rPr>
        <w:t xml:space="preserve"> </w:t>
      </w:r>
      <w:r w:rsidRPr="00B8510A">
        <w:t>and Regulations</w:t>
      </w:r>
      <w:r>
        <w:t xml:space="preserve"> 1985</w:t>
      </w:r>
    </w:p>
    <w:p w14:paraId="6BBCC747" w14:textId="77777777" w:rsidR="00B4733C" w:rsidRPr="0098795A" w:rsidRDefault="00000000" w:rsidP="00B4733C">
      <w:pPr>
        <w:rPr>
          <w:i/>
        </w:rPr>
      </w:pPr>
      <w:r w:rsidRPr="00873D39">
        <w:rPr>
          <w:i/>
        </w:rPr>
        <w:t>Energy Pipelines Act</w:t>
      </w:r>
      <w:r>
        <w:rPr>
          <w:i/>
        </w:rPr>
        <w:t xml:space="preserve"> 1991</w:t>
      </w:r>
    </w:p>
    <w:p w14:paraId="4435EA33" w14:textId="77777777" w:rsidR="00B4733C" w:rsidRPr="00B4192D" w:rsidRDefault="00000000" w:rsidP="00B4733C">
      <w:pPr>
        <w:rPr>
          <w:i/>
        </w:rPr>
      </w:pPr>
      <w:r w:rsidRPr="00B4192D">
        <w:rPr>
          <w:i/>
        </w:rPr>
        <w:t>Environmental Offences and Penalties Act</w:t>
      </w:r>
      <w:r>
        <w:rPr>
          <w:i/>
        </w:rPr>
        <w:t xml:space="preserve"> 1996</w:t>
      </w:r>
    </w:p>
    <w:p w14:paraId="636686A9" w14:textId="77777777" w:rsidR="00B4733C" w:rsidRDefault="00000000" w:rsidP="00B4733C">
      <w:pPr>
        <w:rPr>
          <w:i/>
        </w:rPr>
      </w:pPr>
      <w:r w:rsidRPr="003F4A15">
        <w:rPr>
          <w:i/>
        </w:rPr>
        <w:t>Environment Protection Act 2019</w:t>
      </w:r>
    </w:p>
    <w:p w14:paraId="6F48DCF4" w14:textId="77777777" w:rsidR="00B4733C" w:rsidRPr="00B4192D" w:rsidRDefault="00000000" w:rsidP="00B4733C">
      <w:pPr>
        <w:rPr>
          <w:i/>
          <w:iCs/>
        </w:rPr>
      </w:pPr>
      <w:r w:rsidRPr="003F4A15">
        <w:rPr>
          <w:i/>
        </w:rPr>
        <w:t>Environment Protection and Biodiversity Conservation Act</w:t>
      </w:r>
      <w:r>
        <w:rPr>
          <w:i/>
        </w:rPr>
        <w:t xml:space="preserve"> 1999 (</w:t>
      </w:r>
      <w:proofErr w:type="spellStart"/>
      <w:r>
        <w:rPr>
          <w:i/>
        </w:rPr>
        <w:t>Cth</w:t>
      </w:r>
      <w:proofErr w:type="spellEnd"/>
      <w:r>
        <w:rPr>
          <w:i/>
        </w:rPr>
        <w:t>)</w:t>
      </w:r>
    </w:p>
    <w:p w14:paraId="59517B7E" w14:textId="77777777" w:rsidR="00B4733C" w:rsidRDefault="00000000" w:rsidP="00B4733C">
      <w:pPr>
        <w:rPr>
          <w:i/>
        </w:rPr>
      </w:pPr>
      <w:r w:rsidRPr="00B4192D">
        <w:rPr>
          <w:i/>
        </w:rPr>
        <w:t>Fair Work Act 2009</w:t>
      </w:r>
      <w:r>
        <w:rPr>
          <w:i/>
        </w:rPr>
        <w:t xml:space="preserve"> (</w:t>
      </w:r>
      <w:proofErr w:type="spellStart"/>
      <w:r>
        <w:rPr>
          <w:i/>
        </w:rPr>
        <w:t>Cth</w:t>
      </w:r>
      <w:proofErr w:type="spellEnd"/>
      <w:r>
        <w:rPr>
          <w:i/>
        </w:rPr>
        <w:t>)</w:t>
      </w:r>
    </w:p>
    <w:p w14:paraId="25FB7E8C" w14:textId="77777777" w:rsidR="00B4733C" w:rsidRPr="00B4192D" w:rsidRDefault="00000000" w:rsidP="00B4733C">
      <w:pPr>
        <w:rPr>
          <w:i/>
        </w:rPr>
      </w:pPr>
      <w:r>
        <w:rPr>
          <w:i/>
        </w:rPr>
        <w:t>Fire and Emergency Act 1996</w:t>
      </w:r>
    </w:p>
    <w:p w14:paraId="3C32784F" w14:textId="77777777" w:rsidR="00B4733C" w:rsidRPr="00B4192D" w:rsidRDefault="00000000" w:rsidP="00B4733C">
      <w:pPr>
        <w:rPr>
          <w:i/>
        </w:rPr>
      </w:pPr>
      <w:r w:rsidRPr="00B4192D">
        <w:rPr>
          <w:i/>
        </w:rPr>
        <w:t>Food Act 2004</w:t>
      </w:r>
    </w:p>
    <w:p w14:paraId="773E320F" w14:textId="77777777" w:rsidR="00B4733C" w:rsidRPr="0098795A" w:rsidRDefault="00000000" w:rsidP="00B4733C">
      <w:pPr>
        <w:rPr>
          <w:i/>
        </w:rPr>
      </w:pPr>
      <w:r w:rsidRPr="003F4A15">
        <w:rPr>
          <w:i/>
        </w:rPr>
        <w:t>Heritage Act 2011</w:t>
      </w:r>
    </w:p>
    <w:p w14:paraId="28134E9B" w14:textId="77777777" w:rsidR="00B4733C" w:rsidRPr="003F4A15" w:rsidRDefault="00000000" w:rsidP="00B4733C">
      <w:r>
        <w:rPr>
          <w:i/>
        </w:rPr>
        <w:t>Medicines, Poisons a</w:t>
      </w:r>
      <w:r w:rsidRPr="003F4A15">
        <w:rPr>
          <w:i/>
        </w:rPr>
        <w:t>nd Therapeutic Goods Act 2012</w:t>
      </w:r>
      <w:r>
        <w:t xml:space="preserve"> and Regulations 2014</w:t>
      </w:r>
    </w:p>
    <w:p w14:paraId="07BB4C2E" w14:textId="77777777" w:rsidR="00B4733C" w:rsidRDefault="00000000" w:rsidP="00B4733C">
      <w:pPr>
        <w:rPr>
          <w:i/>
        </w:rPr>
      </w:pPr>
      <w:r>
        <w:rPr>
          <w:i/>
        </w:rPr>
        <w:t>Mineral Titles Act 2010</w:t>
      </w:r>
    </w:p>
    <w:p w14:paraId="37663935" w14:textId="77777777" w:rsidR="00B4733C" w:rsidRDefault="00000000" w:rsidP="00B4733C">
      <w:pPr>
        <w:rPr>
          <w:i/>
        </w:rPr>
      </w:pPr>
      <w:r>
        <w:rPr>
          <w:i/>
        </w:rPr>
        <w:t>Mining Management Act 2001</w:t>
      </w:r>
    </w:p>
    <w:p w14:paraId="67AD7E71" w14:textId="77777777" w:rsidR="00B4733C" w:rsidRPr="0098795A" w:rsidRDefault="00000000" w:rsidP="00B4733C">
      <w:pPr>
        <w:rPr>
          <w:i/>
        </w:rPr>
      </w:pPr>
      <w:r w:rsidRPr="00451F0D">
        <w:rPr>
          <w:i/>
        </w:rPr>
        <w:t>Northern Territory Aboriginal Sacred Sites Act</w:t>
      </w:r>
      <w:r>
        <w:rPr>
          <w:i/>
        </w:rPr>
        <w:t xml:space="preserve"> 1989</w:t>
      </w:r>
    </w:p>
    <w:p w14:paraId="05D8AD3D" w14:textId="77777777" w:rsidR="00B4733C" w:rsidRPr="0098795A" w:rsidRDefault="00000000" w:rsidP="00B4733C">
      <w:r w:rsidRPr="00B4192D">
        <w:rPr>
          <w:i/>
        </w:rPr>
        <w:t>Planning Act</w:t>
      </w:r>
      <w:r>
        <w:rPr>
          <w:i/>
        </w:rPr>
        <w:t xml:space="preserve"> 1999</w:t>
      </w:r>
      <w:r w:rsidRPr="00B4192D">
        <w:rPr>
          <w:i/>
        </w:rPr>
        <w:t xml:space="preserve"> </w:t>
      </w:r>
      <w:r w:rsidRPr="00664653">
        <w:t>and Regulations</w:t>
      </w:r>
      <w:r>
        <w:t xml:space="preserve"> 2000</w:t>
      </w:r>
    </w:p>
    <w:p w14:paraId="647ABE1F" w14:textId="77777777" w:rsidR="00B4733C" w:rsidRPr="0098795A" w:rsidRDefault="00000000" w:rsidP="00B4733C">
      <w:r w:rsidRPr="00451F0D">
        <w:rPr>
          <w:i/>
        </w:rPr>
        <w:t>Public and Environmental Health Act 2011</w:t>
      </w:r>
      <w:r>
        <w:t xml:space="preserve"> and Regulations 2014</w:t>
      </w:r>
    </w:p>
    <w:p w14:paraId="53DC979B" w14:textId="77777777" w:rsidR="00B4733C" w:rsidRDefault="00000000" w:rsidP="00B4733C">
      <w:pPr>
        <w:rPr>
          <w:i/>
        </w:rPr>
      </w:pPr>
      <w:r>
        <w:rPr>
          <w:i/>
        </w:rPr>
        <w:t>Rail Safety (National Uniform Legislation) Act 2012</w:t>
      </w:r>
    </w:p>
    <w:p w14:paraId="50B1082C" w14:textId="77777777" w:rsidR="00B4733C" w:rsidRPr="00B4192D" w:rsidRDefault="00000000" w:rsidP="00B4733C">
      <w:pPr>
        <w:rPr>
          <w:i/>
        </w:rPr>
      </w:pPr>
      <w:r w:rsidRPr="00B4192D">
        <w:rPr>
          <w:i/>
        </w:rPr>
        <w:t>Soil Conservation and Land Utilisation Act</w:t>
      </w:r>
      <w:r>
        <w:rPr>
          <w:i/>
        </w:rPr>
        <w:t xml:space="preserve"> 1969</w:t>
      </w:r>
    </w:p>
    <w:p w14:paraId="32936B48" w14:textId="77777777" w:rsidR="00B4733C" w:rsidRPr="00B4192D" w:rsidRDefault="00000000" w:rsidP="00B4733C">
      <w:pPr>
        <w:rPr>
          <w:i/>
        </w:rPr>
      </w:pPr>
      <w:r w:rsidRPr="00B4192D">
        <w:rPr>
          <w:i/>
        </w:rPr>
        <w:lastRenderedPageBreak/>
        <w:t xml:space="preserve">Territory Parks and Wildlife </w:t>
      </w:r>
      <w:r>
        <w:rPr>
          <w:i/>
        </w:rPr>
        <w:t xml:space="preserve">Conservation </w:t>
      </w:r>
      <w:r w:rsidRPr="00B4192D">
        <w:rPr>
          <w:i/>
        </w:rPr>
        <w:t>Act</w:t>
      </w:r>
      <w:r>
        <w:rPr>
          <w:i/>
        </w:rPr>
        <w:t xml:space="preserve"> 1976</w:t>
      </w:r>
    </w:p>
    <w:p w14:paraId="5C878731" w14:textId="77777777" w:rsidR="00B4733C" w:rsidRPr="00B4192D" w:rsidRDefault="00000000" w:rsidP="00B4733C">
      <w:pPr>
        <w:rPr>
          <w:i/>
        </w:rPr>
      </w:pPr>
      <w:r w:rsidRPr="00B4192D">
        <w:rPr>
          <w:i/>
        </w:rPr>
        <w:t>Traffic Act</w:t>
      </w:r>
      <w:r>
        <w:rPr>
          <w:i/>
        </w:rPr>
        <w:t xml:space="preserve"> 1987</w:t>
      </w:r>
      <w:r w:rsidRPr="00B4192D">
        <w:rPr>
          <w:i/>
        </w:rPr>
        <w:t xml:space="preserve"> </w:t>
      </w:r>
      <w:r w:rsidRPr="00A27C1C">
        <w:t>and Regulations</w:t>
      </w:r>
      <w:r>
        <w:t xml:space="preserve"> 1999 and Traffic Regulations, Schedule 3 – Australian Road Rules 1999</w:t>
      </w:r>
    </w:p>
    <w:p w14:paraId="565A3B11" w14:textId="77777777" w:rsidR="00B4733C" w:rsidRPr="00B4192D" w:rsidRDefault="00000000" w:rsidP="00B4733C">
      <w:pPr>
        <w:rPr>
          <w:i/>
        </w:rPr>
      </w:pPr>
      <w:r w:rsidRPr="00B4192D">
        <w:rPr>
          <w:i/>
        </w:rPr>
        <w:t>Volatile Substance Abuse Prevention Act</w:t>
      </w:r>
      <w:r>
        <w:rPr>
          <w:i/>
        </w:rPr>
        <w:t xml:space="preserve"> 2005</w:t>
      </w:r>
    </w:p>
    <w:p w14:paraId="5E98D3F7" w14:textId="77777777" w:rsidR="00B4733C" w:rsidRPr="00B4192D" w:rsidRDefault="00000000" w:rsidP="00B4733C">
      <w:pPr>
        <w:rPr>
          <w:i/>
        </w:rPr>
      </w:pPr>
      <w:r w:rsidRPr="00B4192D">
        <w:rPr>
          <w:i/>
        </w:rPr>
        <w:t>Waste Management and Pollution Control Act</w:t>
      </w:r>
      <w:r>
        <w:rPr>
          <w:i/>
        </w:rPr>
        <w:t xml:space="preserve"> 1998</w:t>
      </w:r>
    </w:p>
    <w:p w14:paraId="28088DF0" w14:textId="77777777" w:rsidR="00B4733C" w:rsidRPr="00B4192D" w:rsidRDefault="00000000" w:rsidP="00B4733C">
      <w:pPr>
        <w:rPr>
          <w:i/>
        </w:rPr>
      </w:pPr>
      <w:r w:rsidRPr="00B4192D">
        <w:rPr>
          <w:i/>
        </w:rPr>
        <w:t>Water Act</w:t>
      </w:r>
      <w:r>
        <w:rPr>
          <w:i/>
        </w:rPr>
        <w:t xml:space="preserve"> 1992</w:t>
      </w:r>
    </w:p>
    <w:p w14:paraId="6B39F68B" w14:textId="77777777" w:rsidR="00B4733C" w:rsidRPr="00B4192D" w:rsidRDefault="00000000" w:rsidP="00B4733C">
      <w:pPr>
        <w:rPr>
          <w:i/>
        </w:rPr>
      </w:pPr>
      <w:r w:rsidRPr="00B4192D">
        <w:rPr>
          <w:i/>
        </w:rPr>
        <w:t>Weeds Management Act</w:t>
      </w:r>
      <w:r>
        <w:rPr>
          <w:i/>
        </w:rPr>
        <w:t xml:space="preserve"> 2001</w:t>
      </w:r>
    </w:p>
    <w:p w14:paraId="29B421D7" w14:textId="77777777" w:rsidR="00B4733C" w:rsidRDefault="00000000" w:rsidP="00B4733C">
      <w:r w:rsidRPr="00B4192D">
        <w:rPr>
          <w:i/>
        </w:rPr>
        <w:t>Work Health and Safety (National Uniform Legislation) Act 2011</w:t>
      </w:r>
      <w:r>
        <w:t xml:space="preserve"> </w:t>
      </w:r>
      <w:r w:rsidRPr="00B8510A">
        <w:t>and Regulations</w:t>
      </w:r>
      <w:r>
        <w:t xml:space="preserve"> 2011</w:t>
      </w:r>
    </w:p>
    <w:p w14:paraId="7E830BF2" w14:textId="77777777" w:rsidR="00B4733C" w:rsidRDefault="00B4733C" w:rsidP="00B4733C">
      <w:pPr>
        <w:spacing w:after="0"/>
      </w:pPr>
    </w:p>
    <w:p w14:paraId="046E30C3" w14:textId="77777777" w:rsidR="00B4733C" w:rsidRPr="00B8510A" w:rsidRDefault="00000000" w:rsidP="00B4733C">
      <w:pPr>
        <w:pStyle w:val="Heading2"/>
      </w:pPr>
      <w:r w:rsidRPr="00B8510A">
        <w:t>Codes</w:t>
      </w:r>
      <w:r>
        <w:t xml:space="preserve"> and Guidelines</w:t>
      </w:r>
    </w:p>
    <w:p w14:paraId="12516768" w14:textId="77777777" w:rsidR="00B4733C" w:rsidRDefault="00000000" w:rsidP="00B4733C">
      <w:r w:rsidRPr="00B8510A">
        <w:t>Building Code of Australia (BCA)</w:t>
      </w:r>
    </w:p>
    <w:p w14:paraId="57F8CDF5" w14:textId="77777777" w:rsidR="00B4733C" w:rsidRDefault="00000000" w:rsidP="00B4733C">
      <w:r>
        <w:t>CASA Directives</w:t>
      </w:r>
    </w:p>
    <w:p w14:paraId="7F020D49" w14:textId="77777777" w:rsidR="00B4733C" w:rsidRPr="00B8510A" w:rsidRDefault="00000000" w:rsidP="00B4733C">
      <w:r>
        <w:t>CASA Manual of Standards</w:t>
      </w:r>
    </w:p>
    <w:p w14:paraId="0CC4AF32" w14:textId="77777777" w:rsidR="00B4733C" w:rsidRDefault="00000000" w:rsidP="00B4733C">
      <w:r>
        <w:t>National Construction Code (NCC)</w:t>
      </w:r>
    </w:p>
    <w:p w14:paraId="7081C66F" w14:textId="77777777" w:rsidR="00B4733C" w:rsidRDefault="00000000" w:rsidP="00B4733C">
      <w:r>
        <w:t>NT Code of Practice for Small On-site Sewage and Sullage Treatment Systems and the Disposal or Re-use of Sewage Effluent.</w:t>
      </w:r>
    </w:p>
    <w:p w14:paraId="3DA69626" w14:textId="77777777" w:rsidR="00B4733C" w:rsidRDefault="00000000" w:rsidP="00B4733C">
      <w:r w:rsidRPr="00B8510A">
        <w:t>NT Deemed to Comply Manual</w:t>
      </w:r>
    </w:p>
    <w:p w14:paraId="3ADAF32A" w14:textId="77777777" w:rsidR="00B4733C" w:rsidRPr="00B8510A" w:rsidRDefault="00000000" w:rsidP="00B4733C">
      <w:r>
        <w:t>NT Health and Safety Guidelines for Commercial Kitchens</w:t>
      </w:r>
    </w:p>
    <w:p w14:paraId="7CAF7768" w14:textId="77777777" w:rsidR="00B4733C" w:rsidRPr="00B8510A" w:rsidRDefault="00B4733C" w:rsidP="00B4733C"/>
    <w:p w14:paraId="7284D939" w14:textId="77777777" w:rsidR="00B4733C" w:rsidRPr="00B8510A" w:rsidRDefault="00000000" w:rsidP="00B4733C">
      <w:pPr>
        <w:pStyle w:val="Heading2"/>
      </w:pPr>
      <w:r w:rsidRPr="00B8510A">
        <w:t>Authorities</w:t>
      </w:r>
    </w:p>
    <w:p w14:paraId="6D8E5711" w14:textId="77777777" w:rsidR="00B4733C" w:rsidRPr="00B8510A" w:rsidRDefault="00000000" w:rsidP="00B4733C">
      <w:r w:rsidRPr="00B8510A">
        <w:t>Aboriginal Areas Protection Authority (AAPA)</w:t>
      </w:r>
    </w:p>
    <w:p w14:paraId="08AF0EA8" w14:textId="77777777" w:rsidR="00B4733C" w:rsidRPr="00B8510A" w:rsidRDefault="00000000" w:rsidP="00B4733C">
      <w:r w:rsidRPr="00B8510A">
        <w:t>Development Consent Authority of the NT (DCA)</w:t>
      </w:r>
    </w:p>
    <w:p w14:paraId="3ED1F0AA" w14:textId="77777777" w:rsidR="00B4733C" w:rsidRPr="00B8510A" w:rsidRDefault="00000000" w:rsidP="00B4733C">
      <w:r w:rsidRPr="00B8510A">
        <w:t xml:space="preserve">NT Department </w:t>
      </w:r>
      <w:r>
        <w:t>of Health</w:t>
      </w:r>
    </w:p>
    <w:p w14:paraId="170A74FD" w14:textId="77777777" w:rsidR="00B4733C" w:rsidRPr="00B8510A" w:rsidRDefault="00000000" w:rsidP="00B4733C">
      <w:r w:rsidRPr="000B7204">
        <w:t>NT Department of the Environment, Parks and Water Security (DEPWS) (formerly Department of the Environment and Natural Resources (DENR))</w:t>
      </w:r>
    </w:p>
    <w:p w14:paraId="0736CF7A" w14:textId="77777777" w:rsidR="00B4733C" w:rsidRPr="00B8510A" w:rsidRDefault="00000000" w:rsidP="00B4733C">
      <w:r w:rsidRPr="00B8510A">
        <w:t>NT Fire and Rescue Service (NTFRS)</w:t>
      </w:r>
    </w:p>
    <w:p w14:paraId="5CC22C52" w14:textId="77777777" w:rsidR="00B4733C" w:rsidRPr="00B8510A" w:rsidRDefault="00000000" w:rsidP="00B4733C">
      <w:r w:rsidRPr="00B8510A">
        <w:t>NT WorkSafe</w:t>
      </w:r>
    </w:p>
    <w:p w14:paraId="202B3E0D" w14:textId="77777777" w:rsidR="00B4733C" w:rsidRPr="00B8510A" w:rsidRDefault="00000000" w:rsidP="00B4733C">
      <w:r>
        <w:t xml:space="preserve">Power and </w:t>
      </w:r>
      <w:r w:rsidRPr="00B8510A">
        <w:t xml:space="preserve">Water </w:t>
      </w:r>
      <w:r>
        <w:t>Corporation of the NT (PWC</w:t>
      </w:r>
      <w:r w:rsidRPr="00B8510A">
        <w:t>)</w:t>
      </w:r>
    </w:p>
    <w:p w14:paraId="35F840A8" w14:textId="77777777" w:rsidR="00B4733C" w:rsidRPr="00B8510A" w:rsidRDefault="00000000" w:rsidP="00B4733C">
      <w:r>
        <w:t>T</w:t>
      </w:r>
      <w:r w:rsidRPr="00B8510A">
        <w:t>he engaged Building Certifier</w:t>
      </w:r>
    </w:p>
    <w:p w14:paraId="0FD52EE6" w14:textId="77777777" w:rsidR="00B4733C" w:rsidRDefault="00000000" w:rsidP="00B4733C">
      <w:r>
        <w:t>Local Municipal Councils</w:t>
      </w:r>
    </w:p>
    <w:p w14:paraId="0074D412" w14:textId="77777777" w:rsidR="00B4733C" w:rsidRPr="00B8510A" w:rsidRDefault="00000000" w:rsidP="00B4733C">
      <w:r>
        <w:t>Local</w:t>
      </w:r>
      <w:r w:rsidRPr="00B8510A">
        <w:t xml:space="preserve"> Shire Councils</w:t>
      </w:r>
    </w:p>
    <w:p w14:paraId="1CF877F4" w14:textId="77777777" w:rsidR="00B4733C" w:rsidRDefault="00000000" w:rsidP="00B4733C">
      <w:r>
        <w:t>Aboriginal Land Councils</w:t>
      </w:r>
    </w:p>
    <w:p w14:paraId="031E9513" w14:textId="77777777" w:rsidR="00B4733C" w:rsidRDefault="00000000" w:rsidP="00B4733C">
      <w:r>
        <w:t>Aboriginal Community Councils</w:t>
      </w:r>
    </w:p>
    <w:p w14:paraId="4749B92E" w14:textId="77777777" w:rsidR="00A67901" w:rsidRDefault="00A67901" w:rsidP="00A67901"/>
    <w:p w14:paraId="7251EF8A" w14:textId="77777777" w:rsidR="00AD2A9E" w:rsidRPr="00A67901" w:rsidRDefault="00AD2A9E" w:rsidP="00A67901"/>
    <w:p w14:paraId="4C5F87C7" w14:textId="77777777" w:rsidR="00373847" w:rsidRPr="00F07B1C" w:rsidRDefault="00000000" w:rsidP="00373847">
      <w:pPr>
        <w:pStyle w:val="Heading1"/>
      </w:pPr>
      <w:bookmarkStart w:id="1461" w:name="_Toc256000029"/>
      <w:bookmarkStart w:id="1462" w:name="_Toc134020448"/>
      <w:r w:rsidRPr="00F07B1C">
        <w:t xml:space="preserve">Civil Standard Drawings </w:t>
      </w:r>
      <w:r>
        <w:t>f</w:t>
      </w:r>
      <w:r w:rsidRPr="00F07B1C">
        <w:t>or Roadworks</w:t>
      </w:r>
      <w:bookmarkEnd w:id="1461"/>
      <w:bookmarkEnd w:id="1462"/>
    </w:p>
    <w:p w14:paraId="07E8C6DF" w14:textId="77777777" w:rsidR="007C108F" w:rsidRPr="007A02C9" w:rsidRDefault="00000000" w:rsidP="007C108F">
      <w:r>
        <w:t>DIPL - Roadworks Master – January 2024</w:t>
      </w:r>
    </w:p>
    <w:tbl>
      <w:tblPr>
        <w:tblW w:w="5000" w:type="pct"/>
        <w:jc w:val="cente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1E0" w:firstRow="1" w:lastRow="1" w:firstColumn="1" w:lastColumn="1" w:noHBand="0" w:noVBand="0"/>
      </w:tblPr>
      <w:tblGrid>
        <w:gridCol w:w="580"/>
        <w:gridCol w:w="783"/>
        <w:gridCol w:w="8945"/>
      </w:tblGrid>
      <w:tr w:rsidR="009838DF" w14:paraId="1CE14D9C" w14:textId="77777777" w:rsidTr="00BD3B2A">
        <w:trPr>
          <w:cantSplit/>
          <w:tblHeader/>
          <w:jc w:val="center"/>
        </w:trPr>
        <w:tc>
          <w:tcPr>
            <w:tcW w:w="5000" w:type="pct"/>
            <w:gridSpan w:val="3"/>
            <w:vAlign w:val="center"/>
          </w:tcPr>
          <w:p w14:paraId="082209DE" w14:textId="77777777" w:rsidR="007C108F" w:rsidRPr="00DA6DD5" w:rsidRDefault="00000000" w:rsidP="00BD3B2A">
            <w:pPr>
              <w:spacing w:before="40" w:after="40"/>
              <w:rPr>
                <w:b/>
              </w:rPr>
            </w:pPr>
            <w:r w:rsidRPr="00DA6DD5">
              <w:rPr>
                <w:b/>
              </w:rPr>
              <w:lastRenderedPageBreak/>
              <w:t>Civil Standard Drawings for Roadworks</w:t>
            </w:r>
          </w:p>
        </w:tc>
      </w:tr>
      <w:tr w:rsidR="009838DF" w14:paraId="4C312AF2" w14:textId="77777777" w:rsidTr="00BD3B2A">
        <w:trPr>
          <w:cantSplit/>
          <w:tblHeader/>
          <w:jc w:val="center"/>
        </w:trPr>
        <w:tc>
          <w:tcPr>
            <w:tcW w:w="5000" w:type="pct"/>
            <w:gridSpan w:val="3"/>
            <w:vAlign w:val="center"/>
          </w:tcPr>
          <w:p w14:paraId="0A6B29D9" w14:textId="77777777" w:rsidR="007C108F" w:rsidRPr="000E288F" w:rsidRDefault="00000000" w:rsidP="00BD3B2A">
            <w:pPr>
              <w:spacing w:before="40" w:after="40"/>
              <w:rPr>
                <w:b/>
              </w:rPr>
            </w:pPr>
            <w:r w:rsidRPr="000E288F">
              <w:rPr>
                <w:rFonts w:eastAsia="Calibri"/>
              </w:rPr>
              <w:t>Use Civil Standard Drawings current at the time the works are executed.</w:t>
            </w:r>
          </w:p>
        </w:tc>
      </w:tr>
      <w:tr w:rsidR="009838DF" w14:paraId="3A082B01" w14:textId="77777777" w:rsidTr="00BD3B2A">
        <w:trPr>
          <w:cantSplit/>
          <w:trHeight w:val="661"/>
          <w:tblHeader/>
          <w:jc w:val="center"/>
        </w:trPr>
        <w:tc>
          <w:tcPr>
            <w:tcW w:w="5000" w:type="pct"/>
            <w:gridSpan w:val="3"/>
            <w:vAlign w:val="center"/>
          </w:tcPr>
          <w:p w14:paraId="154959D6" w14:textId="77777777" w:rsidR="007C108F" w:rsidRPr="000E288F" w:rsidRDefault="00000000" w:rsidP="00BD3B2A">
            <w:pPr>
              <w:spacing w:before="40" w:after="40"/>
              <w:rPr>
                <w:b/>
              </w:rPr>
            </w:pPr>
            <w:r w:rsidRPr="000E288F">
              <w:rPr>
                <w:rFonts w:eastAsia="Calibri"/>
              </w:rPr>
              <w:t xml:space="preserve">Civil Standard Drawings are accessible via </w:t>
            </w:r>
            <w:hyperlink r:id="rId122" w:history="1">
              <w:r w:rsidR="007C108F" w:rsidRPr="008F200B">
                <w:rPr>
                  <w:rStyle w:val="Hyperlink"/>
                </w:rPr>
                <w:t>https://dipl.nt.gov.au/industry/technical-standards-guidelines-and-specifications/standard-drawings</w:t>
              </w:r>
            </w:hyperlink>
            <w:r>
              <w:t xml:space="preserve"> </w:t>
            </w:r>
          </w:p>
        </w:tc>
      </w:tr>
      <w:tr w:rsidR="009838DF" w14:paraId="06F1225B" w14:textId="77777777" w:rsidTr="00BD3B2A">
        <w:trPr>
          <w:cantSplit/>
          <w:tblHeader/>
          <w:jc w:val="center"/>
        </w:trPr>
        <w:tc>
          <w:tcPr>
            <w:tcW w:w="5000" w:type="pct"/>
            <w:gridSpan w:val="3"/>
            <w:vAlign w:val="center"/>
          </w:tcPr>
          <w:p w14:paraId="66668B0B" w14:textId="77777777" w:rsidR="007C108F" w:rsidRPr="000E288F" w:rsidRDefault="00000000" w:rsidP="00BD3B2A">
            <w:pPr>
              <w:spacing w:before="40" w:after="40"/>
            </w:pPr>
            <w:r>
              <w:t xml:space="preserve">The CS Drawings listed here are those cited in the Roadworks Master Specification and the Standard Specification for Roadworks as </w:t>
            </w:r>
            <w:proofErr w:type="gramStart"/>
            <w:r>
              <w:t>at</w:t>
            </w:r>
            <w:proofErr w:type="gramEnd"/>
            <w:r>
              <w:t xml:space="preserve"> July 2023. Additional CS drawings may be cited in RFTs or RFQs or in PSRs.</w:t>
            </w:r>
          </w:p>
        </w:tc>
      </w:tr>
      <w:tr w:rsidR="009838DF" w14:paraId="333AB113" w14:textId="77777777" w:rsidTr="00BD3B2A">
        <w:trPr>
          <w:cantSplit/>
          <w:jc w:val="center"/>
        </w:trPr>
        <w:tc>
          <w:tcPr>
            <w:tcW w:w="5000" w:type="pct"/>
            <w:gridSpan w:val="3"/>
            <w:vAlign w:val="center"/>
          </w:tcPr>
          <w:p w14:paraId="6BBFAC1C" w14:textId="77777777" w:rsidR="007C108F" w:rsidRPr="005D6F1F" w:rsidRDefault="00000000" w:rsidP="00BD3B2A">
            <w:pPr>
              <w:spacing w:before="40" w:after="40"/>
            </w:pPr>
            <w:r w:rsidRPr="00867D85">
              <w:rPr>
                <w:lang w:val="en-US"/>
              </w:rPr>
              <w:t>CS</w:t>
            </w:r>
            <w:r>
              <w:rPr>
                <w:lang w:val="en-US"/>
              </w:rPr>
              <w:t xml:space="preserve"> Drawings numbered under the OLD</w:t>
            </w:r>
            <w:r w:rsidRPr="00867D85">
              <w:rPr>
                <w:lang w:val="en-US"/>
              </w:rPr>
              <w:t xml:space="preserve"> numbering system</w:t>
            </w:r>
          </w:p>
        </w:tc>
      </w:tr>
      <w:tr w:rsidR="009838DF" w14:paraId="7D55A44C" w14:textId="77777777" w:rsidTr="00BD3B2A">
        <w:trPr>
          <w:cantSplit/>
          <w:jc w:val="center"/>
        </w:trPr>
        <w:tc>
          <w:tcPr>
            <w:tcW w:w="281" w:type="pct"/>
            <w:tcBorders>
              <w:right w:val="nil"/>
            </w:tcBorders>
            <w:vAlign w:val="center"/>
          </w:tcPr>
          <w:p w14:paraId="6DA7E5F7" w14:textId="77777777" w:rsidR="007C108F" w:rsidRPr="00AC24F7" w:rsidRDefault="00000000" w:rsidP="00BD3B2A">
            <w:pPr>
              <w:spacing w:before="40" w:after="40"/>
            </w:pPr>
            <w:r>
              <w:t>CS</w:t>
            </w:r>
          </w:p>
        </w:tc>
        <w:tc>
          <w:tcPr>
            <w:tcW w:w="380" w:type="pct"/>
            <w:tcBorders>
              <w:left w:val="nil"/>
            </w:tcBorders>
            <w:vAlign w:val="center"/>
          </w:tcPr>
          <w:p w14:paraId="5D2E1A2F" w14:textId="77777777" w:rsidR="007C108F" w:rsidRDefault="00000000" w:rsidP="00BD3B2A">
            <w:pPr>
              <w:spacing w:before="40" w:after="40"/>
            </w:pPr>
            <w:r>
              <w:t>1500</w:t>
            </w:r>
          </w:p>
        </w:tc>
        <w:tc>
          <w:tcPr>
            <w:tcW w:w="4339" w:type="pct"/>
            <w:vAlign w:val="center"/>
          </w:tcPr>
          <w:p w14:paraId="4CAF54D1" w14:textId="77777777" w:rsidR="007C108F" w:rsidRPr="003F5F84" w:rsidRDefault="00000000" w:rsidP="00BD3B2A">
            <w:pPr>
              <w:spacing w:before="40" w:after="40"/>
              <w:rPr>
                <w:lang w:val="en-US"/>
              </w:rPr>
            </w:pPr>
            <w:r>
              <w:rPr>
                <w:lang w:val="en-US"/>
              </w:rPr>
              <w:t>Signal details - Ducting</w:t>
            </w:r>
          </w:p>
        </w:tc>
      </w:tr>
      <w:tr w:rsidR="009838DF" w14:paraId="1FA65C26" w14:textId="77777777" w:rsidTr="00BD3B2A">
        <w:trPr>
          <w:cantSplit/>
          <w:jc w:val="center"/>
        </w:trPr>
        <w:tc>
          <w:tcPr>
            <w:tcW w:w="281" w:type="pct"/>
            <w:tcBorders>
              <w:right w:val="nil"/>
            </w:tcBorders>
            <w:vAlign w:val="center"/>
          </w:tcPr>
          <w:p w14:paraId="598CF7A9" w14:textId="77777777" w:rsidR="007C108F" w:rsidRDefault="00000000" w:rsidP="00BD3B2A">
            <w:pPr>
              <w:spacing w:before="40" w:after="40"/>
            </w:pPr>
            <w:r w:rsidRPr="00AC24F7">
              <w:t>CS</w:t>
            </w:r>
          </w:p>
        </w:tc>
        <w:tc>
          <w:tcPr>
            <w:tcW w:w="380" w:type="pct"/>
            <w:tcBorders>
              <w:left w:val="nil"/>
            </w:tcBorders>
            <w:vAlign w:val="center"/>
          </w:tcPr>
          <w:p w14:paraId="1005F892" w14:textId="77777777" w:rsidR="007C108F" w:rsidRPr="005D6F1F" w:rsidRDefault="00000000" w:rsidP="00BD3B2A">
            <w:pPr>
              <w:spacing w:before="40" w:after="40"/>
            </w:pPr>
            <w:r>
              <w:t>1501</w:t>
            </w:r>
          </w:p>
        </w:tc>
        <w:tc>
          <w:tcPr>
            <w:tcW w:w="4339" w:type="pct"/>
            <w:vAlign w:val="center"/>
          </w:tcPr>
          <w:p w14:paraId="501DBB46" w14:textId="77777777" w:rsidR="007C108F" w:rsidRPr="005D6F1F" w:rsidRDefault="00000000" w:rsidP="00BD3B2A">
            <w:pPr>
              <w:spacing w:before="40" w:after="40"/>
            </w:pPr>
            <w:r w:rsidRPr="003F5F84">
              <w:rPr>
                <w:lang w:val="en-US"/>
              </w:rPr>
              <w:t>Signal Details - Pole Foundation</w:t>
            </w:r>
          </w:p>
        </w:tc>
      </w:tr>
      <w:tr w:rsidR="009838DF" w14:paraId="4FEF17C7" w14:textId="77777777" w:rsidTr="00BD3B2A">
        <w:trPr>
          <w:cantSplit/>
          <w:jc w:val="center"/>
        </w:trPr>
        <w:tc>
          <w:tcPr>
            <w:tcW w:w="281" w:type="pct"/>
            <w:tcBorders>
              <w:right w:val="nil"/>
            </w:tcBorders>
            <w:vAlign w:val="center"/>
          </w:tcPr>
          <w:p w14:paraId="4C29F0FA" w14:textId="77777777" w:rsidR="007C108F" w:rsidRDefault="00000000" w:rsidP="00BD3B2A">
            <w:pPr>
              <w:spacing w:before="40" w:after="40"/>
            </w:pPr>
            <w:r w:rsidRPr="00AC24F7">
              <w:t>CS</w:t>
            </w:r>
          </w:p>
        </w:tc>
        <w:tc>
          <w:tcPr>
            <w:tcW w:w="380" w:type="pct"/>
            <w:tcBorders>
              <w:left w:val="nil"/>
            </w:tcBorders>
            <w:vAlign w:val="center"/>
          </w:tcPr>
          <w:p w14:paraId="000E7221" w14:textId="77777777" w:rsidR="007C108F" w:rsidRPr="005D6F1F" w:rsidRDefault="00000000" w:rsidP="00BD3B2A">
            <w:pPr>
              <w:spacing w:before="40" w:after="40"/>
            </w:pPr>
            <w:r>
              <w:t>1502</w:t>
            </w:r>
          </w:p>
        </w:tc>
        <w:tc>
          <w:tcPr>
            <w:tcW w:w="4339" w:type="pct"/>
            <w:vAlign w:val="center"/>
          </w:tcPr>
          <w:p w14:paraId="453CFE28" w14:textId="77777777" w:rsidR="007C108F" w:rsidRPr="005D6F1F" w:rsidRDefault="00000000" w:rsidP="00BD3B2A">
            <w:pPr>
              <w:spacing w:before="40" w:after="40"/>
            </w:pPr>
            <w:r w:rsidRPr="003F5F84">
              <w:rPr>
                <w:lang w:val="en-US"/>
              </w:rPr>
              <w:t>Signal Details - Mast Arm Foundation</w:t>
            </w:r>
          </w:p>
        </w:tc>
      </w:tr>
      <w:tr w:rsidR="009838DF" w14:paraId="0C1B4FB1" w14:textId="77777777" w:rsidTr="00BD3B2A">
        <w:trPr>
          <w:cantSplit/>
          <w:jc w:val="center"/>
        </w:trPr>
        <w:tc>
          <w:tcPr>
            <w:tcW w:w="281" w:type="pct"/>
            <w:tcBorders>
              <w:right w:val="nil"/>
            </w:tcBorders>
            <w:vAlign w:val="center"/>
          </w:tcPr>
          <w:p w14:paraId="22700D34" w14:textId="77777777" w:rsidR="007C108F" w:rsidRDefault="00000000" w:rsidP="00BD3B2A">
            <w:pPr>
              <w:spacing w:before="40" w:after="40"/>
            </w:pPr>
            <w:r w:rsidRPr="00AC24F7">
              <w:t>CS</w:t>
            </w:r>
          </w:p>
        </w:tc>
        <w:tc>
          <w:tcPr>
            <w:tcW w:w="380" w:type="pct"/>
            <w:tcBorders>
              <w:left w:val="nil"/>
            </w:tcBorders>
            <w:vAlign w:val="center"/>
          </w:tcPr>
          <w:p w14:paraId="3FB74A8C" w14:textId="77777777" w:rsidR="007C108F" w:rsidRPr="005D6F1F" w:rsidRDefault="00000000" w:rsidP="00BD3B2A">
            <w:pPr>
              <w:spacing w:before="40" w:after="40"/>
            </w:pPr>
            <w:r>
              <w:t>1503</w:t>
            </w:r>
          </w:p>
        </w:tc>
        <w:tc>
          <w:tcPr>
            <w:tcW w:w="4339" w:type="pct"/>
            <w:vAlign w:val="center"/>
          </w:tcPr>
          <w:p w14:paraId="75B3C1B6" w14:textId="77777777" w:rsidR="007C108F" w:rsidRPr="005D6F1F" w:rsidRDefault="00000000" w:rsidP="00BD3B2A">
            <w:pPr>
              <w:spacing w:before="40" w:after="40"/>
            </w:pPr>
            <w:r w:rsidRPr="003F5F84">
              <w:rPr>
                <w:lang w:val="en-US"/>
              </w:rPr>
              <w:t>Signal Details - Controller Foundation</w:t>
            </w:r>
          </w:p>
        </w:tc>
      </w:tr>
      <w:tr w:rsidR="009838DF" w14:paraId="0596482C" w14:textId="77777777" w:rsidTr="00BD3B2A">
        <w:trPr>
          <w:cantSplit/>
          <w:jc w:val="center"/>
        </w:trPr>
        <w:tc>
          <w:tcPr>
            <w:tcW w:w="281" w:type="pct"/>
            <w:tcBorders>
              <w:right w:val="nil"/>
            </w:tcBorders>
            <w:vAlign w:val="center"/>
          </w:tcPr>
          <w:p w14:paraId="0ECCF46C" w14:textId="77777777" w:rsidR="007C108F" w:rsidRDefault="00000000" w:rsidP="00BD3B2A">
            <w:pPr>
              <w:spacing w:before="40" w:after="40"/>
            </w:pPr>
            <w:r w:rsidRPr="00AC24F7">
              <w:t>CS</w:t>
            </w:r>
          </w:p>
        </w:tc>
        <w:tc>
          <w:tcPr>
            <w:tcW w:w="380" w:type="pct"/>
            <w:tcBorders>
              <w:left w:val="nil"/>
            </w:tcBorders>
            <w:vAlign w:val="center"/>
          </w:tcPr>
          <w:p w14:paraId="67C992C5" w14:textId="77777777" w:rsidR="007C108F" w:rsidRDefault="00000000" w:rsidP="00BD3B2A">
            <w:pPr>
              <w:spacing w:before="40" w:after="40"/>
            </w:pPr>
            <w:r>
              <w:t>1504</w:t>
            </w:r>
          </w:p>
        </w:tc>
        <w:tc>
          <w:tcPr>
            <w:tcW w:w="4339" w:type="pct"/>
            <w:vAlign w:val="center"/>
          </w:tcPr>
          <w:p w14:paraId="3B1090F8" w14:textId="77777777" w:rsidR="007C108F" w:rsidRPr="005D6F1F" w:rsidRDefault="00000000" w:rsidP="00BD3B2A">
            <w:pPr>
              <w:spacing w:before="40" w:after="40"/>
            </w:pPr>
            <w:r w:rsidRPr="003F5F84">
              <w:rPr>
                <w:lang w:val="en-US"/>
              </w:rPr>
              <w:t>Signal Details - Communication Isolation Pillar</w:t>
            </w:r>
          </w:p>
        </w:tc>
      </w:tr>
      <w:tr w:rsidR="009838DF" w14:paraId="788FE8E2" w14:textId="77777777" w:rsidTr="00BD3B2A">
        <w:trPr>
          <w:cantSplit/>
          <w:jc w:val="center"/>
        </w:trPr>
        <w:tc>
          <w:tcPr>
            <w:tcW w:w="281" w:type="pct"/>
            <w:tcBorders>
              <w:right w:val="nil"/>
            </w:tcBorders>
            <w:vAlign w:val="center"/>
          </w:tcPr>
          <w:p w14:paraId="715B7DCC" w14:textId="77777777" w:rsidR="007C108F" w:rsidRDefault="00000000" w:rsidP="00BD3B2A">
            <w:pPr>
              <w:spacing w:before="40" w:after="40"/>
            </w:pPr>
            <w:r w:rsidRPr="00C77DDB">
              <w:t>CS</w:t>
            </w:r>
          </w:p>
        </w:tc>
        <w:tc>
          <w:tcPr>
            <w:tcW w:w="380" w:type="pct"/>
            <w:tcBorders>
              <w:left w:val="nil"/>
            </w:tcBorders>
            <w:vAlign w:val="center"/>
          </w:tcPr>
          <w:p w14:paraId="5DF5F5B1" w14:textId="77777777" w:rsidR="007C108F" w:rsidRDefault="00000000" w:rsidP="00BD3B2A">
            <w:pPr>
              <w:spacing w:before="40" w:after="40"/>
            </w:pPr>
            <w:r>
              <w:t>1505</w:t>
            </w:r>
          </w:p>
        </w:tc>
        <w:tc>
          <w:tcPr>
            <w:tcW w:w="4339" w:type="pct"/>
            <w:vAlign w:val="center"/>
          </w:tcPr>
          <w:p w14:paraId="3FDF676F" w14:textId="77777777" w:rsidR="007C108F" w:rsidRPr="005D6F1F" w:rsidRDefault="00000000" w:rsidP="00BD3B2A">
            <w:pPr>
              <w:spacing w:before="40" w:after="40"/>
            </w:pPr>
            <w:r w:rsidRPr="003F5F84">
              <w:rPr>
                <w:lang w:val="en-US"/>
              </w:rPr>
              <w:t>Signal Detail Lantern Mounting Details</w:t>
            </w:r>
          </w:p>
        </w:tc>
      </w:tr>
      <w:tr w:rsidR="009838DF" w14:paraId="64CBB15D" w14:textId="77777777" w:rsidTr="00BD3B2A">
        <w:trPr>
          <w:cantSplit/>
          <w:jc w:val="center"/>
        </w:trPr>
        <w:tc>
          <w:tcPr>
            <w:tcW w:w="281" w:type="pct"/>
            <w:tcBorders>
              <w:right w:val="nil"/>
            </w:tcBorders>
            <w:vAlign w:val="center"/>
          </w:tcPr>
          <w:p w14:paraId="43E624F5" w14:textId="77777777" w:rsidR="007C108F" w:rsidRDefault="00000000" w:rsidP="00BD3B2A">
            <w:pPr>
              <w:spacing w:before="40" w:after="40"/>
            </w:pPr>
            <w:r w:rsidRPr="00C77DDB">
              <w:t>CS</w:t>
            </w:r>
          </w:p>
        </w:tc>
        <w:tc>
          <w:tcPr>
            <w:tcW w:w="380" w:type="pct"/>
            <w:tcBorders>
              <w:left w:val="nil"/>
            </w:tcBorders>
            <w:vAlign w:val="center"/>
          </w:tcPr>
          <w:p w14:paraId="6F249268" w14:textId="77777777" w:rsidR="007C108F" w:rsidRDefault="00000000" w:rsidP="00BD3B2A">
            <w:pPr>
              <w:spacing w:before="40" w:after="40"/>
            </w:pPr>
            <w:r>
              <w:t>1506</w:t>
            </w:r>
          </w:p>
        </w:tc>
        <w:tc>
          <w:tcPr>
            <w:tcW w:w="4339" w:type="pct"/>
            <w:vAlign w:val="center"/>
          </w:tcPr>
          <w:p w14:paraId="6911A3F4" w14:textId="77777777" w:rsidR="007C108F" w:rsidRPr="005D6F1F" w:rsidRDefault="00000000" w:rsidP="00BD3B2A">
            <w:pPr>
              <w:spacing w:before="40" w:after="40"/>
            </w:pPr>
            <w:r w:rsidRPr="003F5F84">
              <w:rPr>
                <w:lang w:val="en-US"/>
              </w:rPr>
              <w:t>Pedestrian Push Button</w:t>
            </w:r>
          </w:p>
        </w:tc>
      </w:tr>
      <w:tr w:rsidR="009838DF" w14:paraId="4AA0DB37" w14:textId="77777777" w:rsidTr="00BD3B2A">
        <w:trPr>
          <w:cantSplit/>
          <w:jc w:val="center"/>
        </w:trPr>
        <w:tc>
          <w:tcPr>
            <w:tcW w:w="281" w:type="pct"/>
            <w:tcBorders>
              <w:right w:val="nil"/>
            </w:tcBorders>
            <w:vAlign w:val="center"/>
          </w:tcPr>
          <w:p w14:paraId="756021EF" w14:textId="77777777" w:rsidR="007C108F" w:rsidRDefault="00000000" w:rsidP="00BD3B2A">
            <w:pPr>
              <w:spacing w:before="40" w:after="40"/>
            </w:pPr>
            <w:r w:rsidRPr="00C77DDB">
              <w:t>CS</w:t>
            </w:r>
          </w:p>
        </w:tc>
        <w:tc>
          <w:tcPr>
            <w:tcW w:w="380" w:type="pct"/>
            <w:tcBorders>
              <w:left w:val="nil"/>
            </w:tcBorders>
            <w:vAlign w:val="center"/>
          </w:tcPr>
          <w:p w14:paraId="0402D646" w14:textId="77777777" w:rsidR="007C108F" w:rsidRPr="005D6F1F" w:rsidRDefault="00000000" w:rsidP="00BD3B2A">
            <w:pPr>
              <w:spacing w:before="40" w:after="40"/>
            </w:pPr>
            <w:r>
              <w:t>1507</w:t>
            </w:r>
          </w:p>
        </w:tc>
        <w:tc>
          <w:tcPr>
            <w:tcW w:w="4339" w:type="pct"/>
            <w:vAlign w:val="center"/>
          </w:tcPr>
          <w:p w14:paraId="7BE2E610" w14:textId="77777777" w:rsidR="007C108F" w:rsidRPr="005D6F1F" w:rsidRDefault="00000000" w:rsidP="00BD3B2A">
            <w:pPr>
              <w:spacing w:before="40" w:after="40"/>
            </w:pPr>
            <w:r w:rsidRPr="003F5F84">
              <w:rPr>
                <w:lang w:val="en-US"/>
              </w:rPr>
              <w:t>Signal Detail Detector Installation</w:t>
            </w:r>
          </w:p>
        </w:tc>
      </w:tr>
      <w:tr w:rsidR="009838DF" w14:paraId="2072AAD4" w14:textId="77777777" w:rsidTr="00BD3B2A">
        <w:trPr>
          <w:cantSplit/>
          <w:jc w:val="center"/>
        </w:trPr>
        <w:tc>
          <w:tcPr>
            <w:tcW w:w="281" w:type="pct"/>
            <w:tcBorders>
              <w:right w:val="nil"/>
            </w:tcBorders>
          </w:tcPr>
          <w:p w14:paraId="180699EF" w14:textId="77777777" w:rsidR="007C108F" w:rsidRPr="00C77DDB" w:rsidRDefault="00000000" w:rsidP="00BD3B2A">
            <w:pPr>
              <w:spacing w:before="40" w:after="40"/>
            </w:pPr>
            <w:r w:rsidRPr="0021075E">
              <w:t>CS</w:t>
            </w:r>
          </w:p>
        </w:tc>
        <w:tc>
          <w:tcPr>
            <w:tcW w:w="380" w:type="pct"/>
            <w:tcBorders>
              <w:left w:val="nil"/>
            </w:tcBorders>
            <w:vAlign w:val="center"/>
          </w:tcPr>
          <w:p w14:paraId="504C2E34" w14:textId="77777777" w:rsidR="007C108F" w:rsidRDefault="00000000" w:rsidP="00BD3B2A">
            <w:pPr>
              <w:spacing w:before="40" w:after="40"/>
            </w:pPr>
            <w:r>
              <w:t>1510</w:t>
            </w:r>
          </w:p>
        </w:tc>
        <w:tc>
          <w:tcPr>
            <w:tcW w:w="4339" w:type="pct"/>
            <w:vAlign w:val="center"/>
          </w:tcPr>
          <w:p w14:paraId="15956C91" w14:textId="77777777" w:rsidR="007C108F" w:rsidRPr="003F5F84" w:rsidRDefault="00000000" w:rsidP="00BD3B2A">
            <w:pPr>
              <w:spacing w:before="40" w:after="40"/>
              <w:rPr>
                <w:lang w:val="en-US"/>
              </w:rPr>
            </w:pPr>
            <w:r>
              <w:rPr>
                <w:lang w:val="en-US"/>
              </w:rPr>
              <w:t>Intersection name – Philips PSC MK3 QC12 – ID controller electrical works</w:t>
            </w:r>
          </w:p>
        </w:tc>
      </w:tr>
      <w:tr w:rsidR="009838DF" w14:paraId="7C6E7BDB" w14:textId="77777777" w:rsidTr="00BD3B2A">
        <w:trPr>
          <w:cantSplit/>
          <w:jc w:val="center"/>
        </w:trPr>
        <w:tc>
          <w:tcPr>
            <w:tcW w:w="281" w:type="pct"/>
            <w:tcBorders>
              <w:right w:val="nil"/>
            </w:tcBorders>
          </w:tcPr>
          <w:p w14:paraId="6A104AAC" w14:textId="77777777" w:rsidR="007C108F" w:rsidRPr="00C77DDB" w:rsidRDefault="00000000" w:rsidP="00BD3B2A">
            <w:pPr>
              <w:spacing w:before="40" w:after="40"/>
            </w:pPr>
            <w:r w:rsidRPr="0021075E">
              <w:t>CS</w:t>
            </w:r>
          </w:p>
        </w:tc>
        <w:tc>
          <w:tcPr>
            <w:tcW w:w="380" w:type="pct"/>
            <w:tcBorders>
              <w:left w:val="nil"/>
            </w:tcBorders>
            <w:vAlign w:val="center"/>
          </w:tcPr>
          <w:p w14:paraId="0E0DA984" w14:textId="77777777" w:rsidR="007C108F" w:rsidRDefault="00000000" w:rsidP="00BD3B2A">
            <w:pPr>
              <w:spacing w:before="40" w:after="40"/>
            </w:pPr>
            <w:r>
              <w:t>1511</w:t>
            </w:r>
          </w:p>
        </w:tc>
        <w:tc>
          <w:tcPr>
            <w:tcW w:w="4339" w:type="pct"/>
            <w:vAlign w:val="center"/>
          </w:tcPr>
          <w:p w14:paraId="3D2CD830" w14:textId="77777777" w:rsidR="007C108F" w:rsidRPr="003F5F84" w:rsidRDefault="00000000" w:rsidP="00BD3B2A">
            <w:pPr>
              <w:spacing w:before="40" w:after="40"/>
              <w:rPr>
                <w:lang w:val="en-US"/>
              </w:rPr>
            </w:pPr>
            <w:r>
              <w:rPr>
                <w:lang w:val="en-US"/>
              </w:rPr>
              <w:t>Cabinet details</w:t>
            </w:r>
          </w:p>
        </w:tc>
      </w:tr>
      <w:tr w:rsidR="009838DF" w14:paraId="3FD22D06" w14:textId="77777777" w:rsidTr="00BD3B2A">
        <w:trPr>
          <w:cantSplit/>
          <w:jc w:val="center"/>
        </w:trPr>
        <w:tc>
          <w:tcPr>
            <w:tcW w:w="281" w:type="pct"/>
            <w:tcBorders>
              <w:right w:val="nil"/>
            </w:tcBorders>
          </w:tcPr>
          <w:p w14:paraId="35927945" w14:textId="77777777" w:rsidR="007C108F" w:rsidRPr="00C77DDB" w:rsidRDefault="00000000" w:rsidP="00BD3B2A">
            <w:pPr>
              <w:spacing w:before="40" w:after="40"/>
            </w:pPr>
            <w:r w:rsidRPr="0021075E">
              <w:t>CS</w:t>
            </w:r>
          </w:p>
        </w:tc>
        <w:tc>
          <w:tcPr>
            <w:tcW w:w="380" w:type="pct"/>
            <w:tcBorders>
              <w:left w:val="nil"/>
            </w:tcBorders>
            <w:vAlign w:val="center"/>
          </w:tcPr>
          <w:p w14:paraId="4F431785" w14:textId="77777777" w:rsidR="007C108F" w:rsidRDefault="00000000" w:rsidP="00BD3B2A">
            <w:pPr>
              <w:spacing w:before="40" w:after="40"/>
            </w:pPr>
            <w:r>
              <w:t>1512</w:t>
            </w:r>
          </w:p>
        </w:tc>
        <w:tc>
          <w:tcPr>
            <w:tcW w:w="4339" w:type="pct"/>
            <w:vAlign w:val="center"/>
          </w:tcPr>
          <w:p w14:paraId="5BEA1FC8" w14:textId="77777777" w:rsidR="007C108F" w:rsidRPr="003F5F84" w:rsidRDefault="00000000" w:rsidP="00BD3B2A">
            <w:pPr>
              <w:spacing w:before="40" w:after="40"/>
              <w:rPr>
                <w:lang w:val="en-US"/>
              </w:rPr>
            </w:pPr>
            <w:r>
              <w:rPr>
                <w:lang w:val="en-US"/>
              </w:rPr>
              <w:t>Cabinet base mounting details</w:t>
            </w:r>
          </w:p>
        </w:tc>
      </w:tr>
      <w:tr w:rsidR="009838DF" w14:paraId="3A28FE1E" w14:textId="77777777" w:rsidTr="00BD3B2A">
        <w:trPr>
          <w:cantSplit/>
          <w:jc w:val="center"/>
        </w:trPr>
        <w:tc>
          <w:tcPr>
            <w:tcW w:w="281" w:type="pct"/>
            <w:tcBorders>
              <w:right w:val="nil"/>
            </w:tcBorders>
            <w:vAlign w:val="center"/>
          </w:tcPr>
          <w:p w14:paraId="7D161232" w14:textId="77777777" w:rsidR="007C108F" w:rsidRDefault="00000000" w:rsidP="00BD3B2A">
            <w:pPr>
              <w:spacing w:before="40" w:after="40"/>
            </w:pPr>
            <w:r w:rsidRPr="00C77DDB">
              <w:t>CS</w:t>
            </w:r>
          </w:p>
        </w:tc>
        <w:tc>
          <w:tcPr>
            <w:tcW w:w="380" w:type="pct"/>
            <w:tcBorders>
              <w:left w:val="nil"/>
            </w:tcBorders>
            <w:vAlign w:val="center"/>
          </w:tcPr>
          <w:p w14:paraId="52C51242" w14:textId="77777777" w:rsidR="007C108F" w:rsidRPr="005D6F1F" w:rsidRDefault="00000000" w:rsidP="00BD3B2A">
            <w:pPr>
              <w:spacing w:before="40" w:after="40"/>
            </w:pPr>
            <w:r>
              <w:t>1550</w:t>
            </w:r>
          </w:p>
        </w:tc>
        <w:tc>
          <w:tcPr>
            <w:tcW w:w="4339" w:type="pct"/>
            <w:vAlign w:val="center"/>
          </w:tcPr>
          <w:p w14:paraId="6D5A3ED2" w14:textId="77777777" w:rsidR="007C108F" w:rsidRPr="005D6F1F" w:rsidRDefault="00000000" w:rsidP="00BD3B2A">
            <w:pPr>
              <w:spacing w:before="40" w:after="40"/>
            </w:pPr>
            <w:r w:rsidRPr="003F5F84">
              <w:rPr>
                <w:lang w:val="en-US"/>
              </w:rPr>
              <w:t>Standard Traffic Counting Station Post Mounted Detector Loop and Pit Details</w:t>
            </w:r>
          </w:p>
        </w:tc>
      </w:tr>
      <w:tr w:rsidR="009838DF" w14:paraId="5E653133" w14:textId="77777777" w:rsidTr="00BD3B2A">
        <w:trPr>
          <w:cantSplit/>
          <w:jc w:val="center"/>
        </w:trPr>
        <w:tc>
          <w:tcPr>
            <w:tcW w:w="281" w:type="pct"/>
            <w:tcBorders>
              <w:right w:val="nil"/>
            </w:tcBorders>
            <w:vAlign w:val="center"/>
          </w:tcPr>
          <w:p w14:paraId="51A99A3E" w14:textId="77777777" w:rsidR="007C108F" w:rsidRDefault="00000000" w:rsidP="00BD3B2A">
            <w:pPr>
              <w:spacing w:before="40" w:after="40"/>
            </w:pPr>
            <w:r w:rsidRPr="00C77DDB">
              <w:t>CS</w:t>
            </w:r>
          </w:p>
        </w:tc>
        <w:tc>
          <w:tcPr>
            <w:tcW w:w="380" w:type="pct"/>
            <w:tcBorders>
              <w:left w:val="nil"/>
            </w:tcBorders>
            <w:vAlign w:val="center"/>
          </w:tcPr>
          <w:p w14:paraId="728F1217" w14:textId="77777777" w:rsidR="007C108F" w:rsidRPr="005D6F1F" w:rsidRDefault="00000000" w:rsidP="00BD3B2A">
            <w:pPr>
              <w:spacing w:before="40" w:after="40"/>
            </w:pPr>
            <w:r>
              <w:t>1551</w:t>
            </w:r>
          </w:p>
        </w:tc>
        <w:tc>
          <w:tcPr>
            <w:tcW w:w="4339" w:type="pct"/>
            <w:vAlign w:val="center"/>
          </w:tcPr>
          <w:p w14:paraId="75B5E6D3" w14:textId="77777777" w:rsidR="007C108F" w:rsidRPr="005D6F1F" w:rsidRDefault="00000000" w:rsidP="00BD3B2A">
            <w:pPr>
              <w:spacing w:before="40" w:after="40"/>
            </w:pPr>
            <w:r w:rsidRPr="003F5F84">
              <w:rPr>
                <w:lang w:val="en-US"/>
              </w:rPr>
              <w:t>Standard Traffic Counting Station Post Mounted Detector Loop Layout</w:t>
            </w:r>
          </w:p>
        </w:tc>
      </w:tr>
      <w:tr w:rsidR="009838DF" w14:paraId="7A972618" w14:textId="77777777" w:rsidTr="00BD3B2A">
        <w:trPr>
          <w:cantSplit/>
          <w:jc w:val="center"/>
        </w:trPr>
        <w:tc>
          <w:tcPr>
            <w:tcW w:w="281" w:type="pct"/>
            <w:tcBorders>
              <w:right w:val="nil"/>
            </w:tcBorders>
            <w:vAlign w:val="center"/>
          </w:tcPr>
          <w:p w14:paraId="6B1D57CD" w14:textId="77777777" w:rsidR="007C108F" w:rsidRDefault="00000000" w:rsidP="00BD3B2A">
            <w:pPr>
              <w:spacing w:before="40" w:after="40"/>
            </w:pPr>
            <w:r w:rsidRPr="00C77DDB">
              <w:t>CS</w:t>
            </w:r>
          </w:p>
        </w:tc>
        <w:tc>
          <w:tcPr>
            <w:tcW w:w="380" w:type="pct"/>
            <w:tcBorders>
              <w:left w:val="nil"/>
            </w:tcBorders>
            <w:vAlign w:val="center"/>
          </w:tcPr>
          <w:p w14:paraId="5FBE515A" w14:textId="77777777" w:rsidR="007C108F" w:rsidRPr="005D6F1F" w:rsidRDefault="00000000" w:rsidP="00BD3B2A">
            <w:pPr>
              <w:spacing w:before="40" w:after="40"/>
            </w:pPr>
            <w:r>
              <w:t>1552</w:t>
            </w:r>
          </w:p>
        </w:tc>
        <w:tc>
          <w:tcPr>
            <w:tcW w:w="4339" w:type="pct"/>
            <w:vAlign w:val="center"/>
          </w:tcPr>
          <w:p w14:paraId="2343C988" w14:textId="77777777" w:rsidR="007C108F" w:rsidRPr="005D6F1F" w:rsidRDefault="00000000" w:rsidP="00BD3B2A">
            <w:pPr>
              <w:spacing w:before="40" w:after="40"/>
            </w:pPr>
            <w:r w:rsidRPr="003F5F84">
              <w:rPr>
                <w:lang w:val="en-US"/>
              </w:rPr>
              <w:t>Standard Traffic Counting Station Post Mounted Piezo Tube Layout</w:t>
            </w:r>
          </w:p>
        </w:tc>
      </w:tr>
      <w:tr w:rsidR="009838DF" w14:paraId="0509E93F" w14:textId="77777777" w:rsidTr="00BD3B2A">
        <w:trPr>
          <w:cantSplit/>
          <w:jc w:val="center"/>
        </w:trPr>
        <w:tc>
          <w:tcPr>
            <w:tcW w:w="281" w:type="pct"/>
            <w:tcBorders>
              <w:right w:val="nil"/>
            </w:tcBorders>
            <w:vAlign w:val="center"/>
          </w:tcPr>
          <w:p w14:paraId="139D4FB2" w14:textId="77777777" w:rsidR="007C108F" w:rsidRDefault="00000000" w:rsidP="00BD3B2A">
            <w:pPr>
              <w:spacing w:before="40" w:after="40"/>
            </w:pPr>
            <w:r w:rsidRPr="00C77DDB">
              <w:t>CS</w:t>
            </w:r>
          </w:p>
        </w:tc>
        <w:tc>
          <w:tcPr>
            <w:tcW w:w="380" w:type="pct"/>
            <w:tcBorders>
              <w:left w:val="nil"/>
            </w:tcBorders>
            <w:vAlign w:val="center"/>
          </w:tcPr>
          <w:p w14:paraId="15072593" w14:textId="77777777" w:rsidR="007C108F" w:rsidRPr="005D6F1F" w:rsidRDefault="00000000" w:rsidP="00BD3B2A">
            <w:pPr>
              <w:spacing w:before="40" w:after="40"/>
            </w:pPr>
            <w:r>
              <w:t>1553</w:t>
            </w:r>
          </w:p>
        </w:tc>
        <w:tc>
          <w:tcPr>
            <w:tcW w:w="4339" w:type="pct"/>
            <w:vAlign w:val="center"/>
          </w:tcPr>
          <w:p w14:paraId="4E393DEF" w14:textId="77777777" w:rsidR="007C108F" w:rsidRPr="005D6F1F" w:rsidRDefault="00000000" w:rsidP="00BD3B2A">
            <w:pPr>
              <w:spacing w:before="40" w:after="40"/>
            </w:pPr>
            <w:r w:rsidRPr="003F5F84">
              <w:rPr>
                <w:lang w:val="en-US"/>
              </w:rPr>
              <w:t>Standard Traffic Counting Station Post Mounted Foundation Details</w:t>
            </w:r>
          </w:p>
        </w:tc>
      </w:tr>
      <w:tr w:rsidR="009838DF" w14:paraId="60B5CCC2" w14:textId="77777777" w:rsidTr="00BD3B2A">
        <w:trPr>
          <w:cantSplit/>
          <w:jc w:val="center"/>
        </w:trPr>
        <w:tc>
          <w:tcPr>
            <w:tcW w:w="281" w:type="pct"/>
            <w:tcBorders>
              <w:right w:val="nil"/>
            </w:tcBorders>
            <w:vAlign w:val="center"/>
          </w:tcPr>
          <w:p w14:paraId="6845CD2F" w14:textId="77777777" w:rsidR="007C108F" w:rsidRDefault="00000000" w:rsidP="00BD3B2A">
            <w:pPr>
              <w:spacing w:before="40" w:after="40"/>
            </w:pPr>
            <w:r w:rsidRPr="00C77DDB">
              <w:t>CS</w:t>
            </w:r>
          </w:p>
        </w:tc>
        <w:tc>
          <w:tcPr>
            <w:tcW w:w="380" w:type="pct"/>
            <w:tcBorders>
              <w:left w:val="nil"/>
            </w:tcBorders>
            <w:vAlign w:val="center"/>
          </w:tcPr>
          <w:p w14:paraId="58DD5FDC" w14:textId="77777777" w:rsidR="007C108F" w:rsidRPr="005D6F1F" w:rsidRDefault="00000000" w:rsidP="00BD3B2A">
            <w:pPr>
              <w:spacing w:before="40" w:after="40"/>
            </w:pPr>
            <w:r>
              <w:t>1554</w:t>
            </w:r>
          </w:p>
        </w:tc>
        <w:tc>
          <w:tcPr>
            <w:tcW w:w="4339" w:type="pct"/>
            <w:vAlign w:val="center"/>
          </w:tcPr>
          <w:p w14:paraId="3FB36851" w14:textId="77777777" w:rsidR="007C108F" w:rsidRPr="001D29F9" w:rsidRDefault="00000000" w:rsidP="00BD3B2A">
            <w:pPr>
              <w:spacing w:before="40" w:after="40"/>
              <w:rPr>
                <w:rFonts w:cs="Arial"/>
              </w:rPr>
            </w:pPr>
            <w:r w:rsidRPr="003F5F84">
              <w:rPr>
                <w:lang w:val="en-US"/>
              </w:rPr>
              <w:t>Standard Traffic Control Station Post Mounted Cabinet Wiring Details</w:t>
            </w:r>
          </w:p>
        </w:tc>
      </w:tr>
      <w:tr w:rsidR="009838DF" w14:paraId="786CD81C" w14:textId="77777777" w:rsidTr="00BD3B2A">
        <w:trPr>
          <w:cantSplit/>
          <w:jc w:val="center"/>
        </w:trPr>
        <w:tc>
          <w:tcPr>
            <w:tcW w:w="281" w:type="pct"/>
            <w:tcBorders>
              <w:right w:val="nil"/>
            </w:tcBorders>
            <w:vAlign w:val="center"/>
          </w:tcPr>
          <w:p w14:paraId="397D0671" w14:textId="77777777" w:rsidR="007C108F" w:rsidRDefault="00000000" w:rsidP="00BD3B2A">
            <w:pPr>
              <w:spacing w:before="40" w:after="40"/>
            </w:pPr>
            <w:r w:rsidRPr="00C77DDB">
              <w:t>CS</w:t>
            </w:r>
          </w:p>
        </w:tc>
        <w:tc>
          <w:tcPr>
            <w:tcW w:w="380" w:type="pct"/>
            <w:tcBorders>
              <w:left w:val="nil"/>
            </w:tcBorders>
            <w:vAlign w:val="center"/>
          </w:tcPr>
          <w:p w14:paraId="0C6D0056" w14:textId="77777777" w:rsidR="007C108F" w:rsidRPr="005D6F1F" w:rsidRDefault="00000000" w:rsidP="00BD3B2A">
            <w:pPr>
              <w:spacing w:before="40" w:after="40"/>
            </w:pPr>
            <w:r>
              <w:t>1555</w:t>
            </w:r>
          </w:p>
        </w:tc>
        <w:tc>
          <w:tcPr>
            <w:tcW w:w="4339" w:type="pct"/>
            <w:vAlign w:val="center"/>
          </w:tcPr>
          <w:p w14:paraId="4CB28A34" w14:textId="77777777" w:rsidR="007C108F" w:rsidRPr="005D6F1F" w:rsidRDefault="00000000" w:rsidP="00BD3B2A">
            <w:pPr>
              <w:spacing w:before="40" w:after="40"/>
            </w:pPr>
            <w:r w:rsidRPr="003F5F84">
              <w:rPr>
                <w:lang w:val="en-US"/>
              </w:rPr>
              <w:t>Standard Traffic Counting Station Post Mounted Post Assembly</w:t>
            </w:r>
          </w:p>
        </w:tc>
      </w:tr>
      <w:tr w:rsidR="009838DF" w14:paraId="5047E2C2" w14:textId="77777777" w:rsidTr="00BD3B2A">
        <w:trPr>
          <w:cantSplit/>
          <w:jc w:val="center"/>
        </w:trPr>
        <w:tc>
          <w:tcPr>
            <w:tcW w:w="281" w:type="pct"/>
            <w:tcBorders>
              <w:right w:val="nil"/>
            </w:tcBorders>
            <w:vAlign w:val="center"/>
          </w:tcPr>
          <w:p w14:paraId="02ABA79B" w14:textId="77777777" w:rsidR="007C108F" w:rsidRPr="00C77DDB" w:rsidRDefault="00000000" w:rsidP="00BD3B2A">
            <w:pPr>
              <w:spacing w:before="40" w:after="40"/>
            </w:pPr>
            <w:r>
              <w:t>CS</w:t>
            </w:r>
          </w:p>
        </w:tc>
        <w:tc>
          <w:tcPr>
            <w:tcW w:w="380" w:type="pct"/>
            <w:tcBorders>
              <w:left w:val="nil"/>
            </w:tcBorders>
            <w:vAlign w:val="center"/>
          </w:tcPr>
          <w:p w14:paraId="0E499B7C" w14:textId="77777777" w:rsidR="007C108F" w:rsidRDefault="00000000" w:rsidP="00BD3B2A">
            <w:pPr>
              <w:spacing w:before="40" w:after="40"/>
            </w:pPr>
            <w:r>
              <w:t>1556</w:t>
            </w:r>
          </w:p>
        </w:tc>
        <w:tc>
          <w:tcPr>
            <w:tcW w:w="4339" w:type="pct"/>
            <w:vAlign w:val="center"/>
          </w:tcPr>
          <w:p w14:paraId="38DEA40A" w14:textId="77777777" w:rsidR="007C108F" w:rsidRPr="003F5F84" w:rsidRDefault="00000000" w:rsidP="00BD3B2A">
            <w:pPr>
              <w:spacing w:before="40" w:after="40"/>
              <w:rPr>
                <w:lang w:val="en-US"/>
              </w:rPr>
            </w:pPr>
            <w:r>
              <w:rPr>
                <w:lang w:val="en-US"/>
              </w:rPr>
              <w:t xml:space="preserve">Traffic counting station </w:t>
            </w:r>
            <w:proofErr w:type="gramStart"/>
            <w:r>
              <w:rPr>
                <w:lang w:val="en-US"/>
              </w:rPr>
              <w:t>post mounted</w:t>
            </w:r>
            <w:proofErr w:type="gramEnd"/>
            <w:r>
              <w:rPr>
                <w:lang w:val="en-US"/>
              </w:rPr>
              <w:t xml:space="preserve"> traffic cabinet details</w:t>
            </w:r>
          </w:p>
        </w:tc>
      </w:tr>
      <w:tr w:rsidR="009838DF" w14:paraId="2B664F76" w14:textId="77777777" w:rsidTr="00BD3B2A">
        <w:trPr>
          <w:cantSplit/>
          <w:jc w:val="center"/>
        </w:trPr>
        <w:tc>
          <w:tcPr>
            <w:tcW w:w="281" w:type="pct"/>
            <w:tcBorders>
              <w:right w:val="nil"/>
            </w:tcBorders>
            <w:vAlign w:val="center"/>
          </w:tcPr>
          <w:p w14:paraId="70D2FF1F" w14:textId="77777777" w:rsidR="007C108F" w:rsidRPr="00C77DDB" w:rsidRDefault="00000000" w:rsidP="00BD3B2A">
            <w:pPr>
              <w:spacing w:before="40" w:after="40"/>
            </w:pPr>
            <w:r>
              <w:t>CS</w:t>
            </w:r>
          </w:p>
        </w:tc>
        <w:tc>
          <w:tcPr>
            <w:tcW w:w="380" w:type="pct"/>
            <w:tcBorders>
              <w:left w:val="nil"/>
            </w:tcBorders>
            <w:vAlign w:val="center"/>
          </w:tcPr>
          <w:p w14:paraId="69922F83" w14:textId="77777777" w:rsidR="007C108F" w:rsidRDefault="00000000" w:rsidP="00BD3B2A">
            <w:pPr>
              <w:spacing w:before="40" w:after="40"/>
            </w:pPr>
            <w:r>
              <w:t>1557</w:t>
            </w:r>
          </w:p>
        </w:tc>
        <w:tc>
          <w:tcPr>
            <w:tcW w:w="4339" w:type="pct"/>
            <w:vAlign w:val="center"/>
          </w:tcPr>
          <w:p w14:paraId="28359A1F" w14:textId="77777777" w:rsidR="007C108F" w:rsidRPr="003F5F84" w:rsidRDefault="00000000" w:rsidP="00BD3B2A">
            <w:pPr>
              <w:spacing w:before="40" w:after="40"/>
              <w:rPr>
                <w:lang w:val="en-US"/>
              </w:rPr>
            </w:pPr>
            <w:r>
              <w:rPr>
                <w:lang w:val="en-US"/>
              </w:rPr>
              <w:t>Traffic signal advance warning sign</w:t>
            </w:r>
          </w:p>
        </w:tc>
      </w:tr>
      <w:tr w:rsidR="009838DF" w14:paraId="05A9D362" w14:textId="77777777" w:rsidTr="00BD3B2A">
        <w:trPr>
          <w:cantSplit/>
          <w:jc w:val="center"/>
        </w:trPr>
        <w:tc>
          <w:tcPr>
            <w:tcW w:w="5000" w:type="pct"/>
            <w:gridSpan w:val="3"/>
            <w:vAlign w:val="center"/>
          </w:tcPr>
          <w:p w14:paraId="0F031E30" w14:textId="77777777" w:rsidR="007C108F" w:rsidRDefault="00000000" w:rsidP="00BD3B2A">
            <w:pPr>
              <w:spacing w:before="40" w:after="40"/>
            </w:pPr>
            <w:r w:rsidRPr="000E530E">
              <w:rPr>
                <w:lang w:val="en-US"/>
              </w:rPr>
              <w:t>CS Drawings numbered under the NEW numbering system</w:t>
            </w:r>
          </w:p>
        </w:tc>
      </w:tr>
      <w:tr w:rsidR="009838DF" w14:paraId="3FD62E6F" w14:textId="77777777" w:rsidTr="00BD3B2A">
        <w:trPr>
          <w:cantSplit/>
          <w:jc w:val="center"/>
        </w:trPr>
        <w:tc>
          <w:tcPr>
            <w:tcW w:w="281" w:type="pct"/>
            <w:tcBorders>
              <w:right w:val="nil"/>
            </w:tcBorders>
            <w:vAlign w:val="center"/>
          </w:tcPr>
          <w:p w14:paraId="5F1F1610" w14:textId="77777777" w:rsidR="007C108F" w:rsidRPr="00AC24F7" w:rsidRDefault="00000000" w:rsidP="00BD3B2A">
            <w:pPr>
              <w:spacing w:before="40" w:after="40"/>
            </w:pPr>
            <w:r>
              <w:t>CS</w:t>
            </w:r>
          </w:p>
        </w:tc>
        <w:tc>
          <w:tcPr>
            <w:tcW w:w="380" w:type="pct"/>
            <w:tcBorders>
              <w:left w:val="nil"/>
            </w:tcBorders>
            <w:vAlign w:val="center"/>
          </w:tcPr>
          <w:p w14:paraId="469E5E3F" w14:textId="77777777" w:rsidR="007C108F" w:rsidRDefault="00000000" w:rsidP="00BD3B2A">
            <w:pPr>
              <w:spacing w:before="40" w:after="40"/>
            </w:pPr>
            <w:r>
              <w:t>3101</w:t>
            </w:r>
          </w:p>
        </w:tc>
        <w:tc>
          <w:tcPr>
            <w:tcW w:w="4339" w:type="pct"/>
            <w:vAlign w:val="center"/>
          </w:tcPr>
          <w:p w14:paraId="44926915" w14:textId="77777777" w:rsidR="007C108F" w:rsidRPr="003F5F84" w:rsidRDefault="00000000" w:rsidP="00BD3B2A">
            <w:pPr>
              <w:spacing w:before="40" w:after="40"/>
              <w:rPr>
                <w:lang w:val="en-US"/>
              </w:rPr>
            </w:pPr>
            <w:r w:rsidRPr="00522360">
              <w:rPr>
                <w:lang w:val="en-US"/>
              </w:rPr>
              <w:t xml:space="preserve">Installation, Bedding </w:t>
            </w:r>
            <w:proofErr w:type="gramStart"/>
            <w:r w:rsidRPr="00522360">
              <w:rPr>
                <w:lang w:val="en-US"/>
              </w:rPr>
              <w:t>And</w:t>
            </w:r>
            <w:proofErr w:type="gramEnd"/>
            <w:r w:rsidRPr="00522360">
              <w:rPr>
                <w:lang w:val="en-US"/>
              </w:rPr>
              <w:t xml:space="preserve"> Filling/Backfilling Against/Over Culverts</w:t>
            </w:r>
          </w:p>
        </w:tc>
      </w:tr>
      <w:tr w:rsidR="009838DF" w14:paraId="636440BE" w14:textId="77777777" w:rsidTr="00BD3B2A">
        <w:trPr>
          <w:cantSplit/>
          <w:jc w:val="center"/>
        </w:trPr>
        <w:tc>
          <w:tcPr>
            <w:tcW w:w="281" w:type="pct"/>
            <w:tcBorders>
              <w:right w:val="nil"/>
            </w:tcBorders>
            <w:vAlign w:val="center"/>
          </w:tcPr>
          <w:p w14:paraId="16C03011" w14:textId="77777777" w:rsidR="007C108F" w:rsidRDefault="00000000" w:rsidP="00BD3B2A">
            <w:pPr>
              <w:spacing w:before="40" w:after="40"/>
            </w:pPr>
            <w:r w:rsidRPr="00AC24F7">
              <w:t>CS</w:t>
            </w:r>
          </w:p>
        </w:tc>
        <w:tc>
          <w:tcPr>
            <w:tcW w:w="380" w:type="pct"/>
            <w:tcBorders>
              <w:left w:val="nil"/>
            </w:tcBorders>
            <w:vAlign w:val="center"/>
          </w:tcPr>
          <w:p w14:paraId="6600CA8C" w14:textId="77777777" w:rsidR="007C108F" w:rsidRDefault="00000000" w:rsidP="00BD3B2A">
            <w:pPr>
              <w:spacing w:before="40" w:after="40"/>
            </w:pPr>
            <w:r>
              <w:t>3200</w:t>
            </w:r>
          </w:p>
        </w:tc>
        <w:tc>
          <w:tcPr>
            <w:tcW w:w="4339" w:type="pct"/>
            <w:vAlign w:val="center"/>
          </w:tcPr>
          <w:p w14:paraId="47675CE9" w14:textId="77777777" w:rsidR="007C108F" w:rsidRPr="005D6F1F" w:rsidRDefault="00000000" w:rsidP="00BD3B2A">
            <w:pPr>
              <w:spacing w:before="40" w:after="40"/>
            </w:pPr>
            <w:r w:rsidRPr="003F5F84">
              <w:rPr>
                <w:lang w:val="en-US"/>
              </w:rPr>
              <w:t>Steel Beam Guard Rail</w:t>
            </w:r>
          </w:p>
        </w:tc>
      </w:tr>
      <w:tr w:rsidR="009838DF" w14:paraId="20785702" w14:textId="77777777" w:rsidTr="00BD3B2A">
        <w:trPr>
          <w:cantSplit/>
          <w:jc w:val="center"/>
        </w:trPr>
        <w:tc>
          <w:tcPr>
            <w:tcW w:w="281" w:type="pct"/>
            <w:tcBorders>
              <w:right w:val="nil"/>
            </w:tcBorders>
            <w:vAlign w:val="center"/>
          </w:tcPr>
          <w:p w14:paraId="18149AA8" w14:textId="77777777" w:rsidR="007C108F" w:rsidRPr="00AC24F7" w:rsidRDefault="00000000" w:rsidP="00BD3B2A">
            <w:pPr>
              <w:spacing w:before="40" w:after="40"/>
            </w:pPr>
            <w:r>
              <w:t>CS</w:t>
            </w:r>
          </w:p>
        </w:tc>
        <w:tc>
          <w:tcPr>
            <w:tcW w:w="380" w:type="pct"/>
            <w:tcBorders>
              <w:left w:val="nil"/>
              <w:bottom w:val="single" w:sz="4" w:space="0" w:color="auto"/>
            </w:tcBorders>
            <w:vAlign w:val="center"/>
          </w:tcPr>
          <w:p w14:paraId="697DEC81" w14:textId="77777777" w:rsidR="007C108F" w:rsidRDefault="00000000" w:rsidP="00BD3B2A">
            <w:pPr>
              <w:spacing w:before="40" w:after="40"/>
            </w:pPr>
            <w:r>
              <w:t>3216</w:t>
            </w:r>
          </w:p>
        </w:tc>
        <w:tc>
          <w:tcPr>
            <w:tcW w:w="4339" w:type="pct"/>
            <w:vAlign w:val="center"/>
          </w:tcPr>
          <w:p w14:paraId="1EE70A06" w14:textId="77777777" w:rsidR="007C108F" w:rsidRPr="002678DF" w:rsidRDefault="00000000" w:rsidP="00BD3B2A">
            <w:pPr>
              <w:spacing w:before="40" w:after="40"/>
            </w:pPr>
            <w:r w:rsidRPr="00D565BF">
              <w:t>Drainage Outlet Chute - Rural Applications - Behind Kerb</w:t>
            </w:r>
          </w:p>
        </w:tc>
      </w:tr>
      <w:tr w:rsidR="009838DF" w14:paraId="7ED0AC89" w14:textId="77777777" w:rsidTr="00BD3B2A">
        <w:trPr>
          <w:cantSplit/>
          <w:jc w:val="center"/>
        </w:trPr>
        <w:tc>
          <w:tcPr>
            <w:tcW w:w="281" w:type="pct"/>
            <w:tcBorders>
              <w:right w:val="nil"/>
            </w:tcBorders>
            <w:vAlign w:val="center"/>
          </w:tcPr>
          <w:p w14:paraId="43AE9E80" w14:textId="77777777" w:rsidR="007C108F" w:rsidRPr="00AC24F7" w:rsidRDefault="00000000" w:rsidP="00BD3B2A">
            <w:pPr>
              <w:spacing w:before="40" w:after="40"/>
            </w:pPr>
            <w:r w:rsidRPr="00A06814">
              <w:t>CS</w:t>
            </w:r>
          </w:p>
        </w:tc>
        <w:tc>
          <w:tcPr>
            <w:tcW w:w="380" w:type="pct"/>
            <w:tcBorders>
              <w:left w:val="nil"/>
              <w:bottom w:val="single" w:sz="4" w:space="0" w:color="auto"/>
            </w:tcBorders>
            <w:vAlign w:val="center"/>
          </w:tcPr>
          <w:p w14:paraId="1D0365E0" w14:textId="77777777" w:rsidR="007C108F" w:rsidRDefault="00000000" w:rsidP="00BD3B2A">
            <w:pPr>
              <w:spacing w:before="40" w:after="40"/>
            </w:pPr>
            <w:r>
              <w:t>3127</w:t>
            </w:r>
          </w:p>
        </w:tc>
        <w:tc>
          <w:tcPr>
            <w:tcW w:w="4339" w:type="pct"/>
            <w:vAlign w:val="center"/>
          </w:tcPr>
          <w:p w14:paraId="2667FFE5" w14:textId="77777777" w:rsidR="007C108F" w:rsidRPr="002678DF" w:rsidRDefault="00000000" w:rsidP="00BD3B2A">
            <w:pPr>
              <w:spacing w:before="40" w:after="40"/>
            </w:pPr>
            <w:r w:rsidRPr="00D565BF">
              <w:t>R</w:t>
            </w:r>
            <w:r>
              <w:t>CP</w:t>
            </w:r>
            <w:r w:rsidRPr="00D565BF">
              <w:t xml:space="preserve"> - Up To 1800 Dia &amp; 1v:6h Batter Setout Dimensions &amp; Quantities - 0° To 35° Skew</w:t>
            </w:r>
          </w:p>
        </w:tc>
      </w:tr>
      <w:tr w:rsidR="009838DF" w14:paraId="0C20172F" w14:textId="77777777" w:rsidTr="00BD3B2A">
        <w:trPr>
          <w:cantSplit/>
          <w:jc w:val="center"/>
        </w:trPr>
        <w:tc>
          <w:tcPr>
            <w:tcW w:w="281" w:type="pct"/>
            <w:tcBorders>
              <w:right w:val="nil"/>
            </w:tcBorders>
            <w:vAlign w:val="center"/>
          </w:tcPr>
          <w:p w14:paraId="2677F463" w14:textId="77777777" w:rsidR="007C108F" w:rsidRPr="00AC24F7" w:rsidRDefault="00000000" w:rsidP="00BD3B2A">
            <w:pPr>
              <w:spacing w:before="40" w:after="40"/>
            </w:pPr>
            <w:r w:rsidRPr="00A06814">
              <w:t>CS</w:t>
            </w:r>
          </w:p>
        </w:tc>
        <w:tc>
          <w:tcPr>
            <w:tcW w:w="380" w:type="pct"/>
            <w:tcBorders>
              <w:left w:val="nil"/>
              <w:bottom w:val="single" w:sz="4" w:space="0" w:color="auto"/>
            </w:tcBorders>
            <w:vAlign w:val="center"/>
          </w:tcPr>
          <w:p w14:paraId="62E7541A" w14:textId="77777777" w:rsidR="007C108F" w:rsidRDefault="00000000" w:rsidP="00BD3B2A">
            <w:pPr>
              <w:spacing w:before="40" w:after="40"/>
            </w:pPr>
            <w:r>
              <w:t>3128</w:t>
            </w:r>
          </w:p>
        </w:tc>
        <w:tc>
          <w:tcPr>
            <w:tcW w:w="4339" w:type="pct"/>
            <w:vAlign w:val="center"/>
          </w:tcPr>
          <w:p w14:paraId="5F9256FD" w14:textId="77777777" w:rsidR="007C108F" w:rsidRPr="002678DF" w:rsidRDefault="00000000" w:rsidP="00BD3B2A">
            <w:pPr>
              <w:spacing w:before="40" w:after="40"/>
            </w:pPr>
            <w:r w:rsidRPr="00D565BF">
              <w:t>R</w:t>
            </w:r>
            <w:r>
              <w:t>CP</w:t>
            </w:r>
            <w:r w:rsidRPr="00D565BF">
              <w:t xml:space="preserve"> - Up To 1800 Dia &amp; 1v:6h Batter Setout Dimensions &amp; Quantities - 36° To 45° Skew</w:t>
            </w:r>
          </w:p>
        </w:tc>
      </w:tr>
      <w:tr w:rsidR="009838DF" w14:paraId="66DA97FB" w14:textId="77777777" w:rsidTr="00BD3B2A">
        <w:trPr>
          <w:cantSplit/>
          <w:jc w:val="center"/>
        </w:trPr>
        <w:tc>
          <w:tcPr>
            <w:tcW w:w="281" w:type="pct"/>
            <w:tcBorders>
              <w:right w:val="nil"/>
            </w:tcBorders>
            <w:vAlign w:val="center"/>
          </w:tcPr>
          <w:p w14:paraId="46260F6F" w14:textId="77777777" w:rsidR="007C108F" w:rsidRPr="00AC24F7" w:rsidRDefault="00000000" w:rsidP="00BD3B2A">
            <w:pPr>
              <w:spacing w:before="40" w:after="40"/>
            </w:pPr>
            <w:r w:rsidRPr="00A06814">
              <w:t>CS</w:t>
            </w:r>
          </w:p>
        </w:tc>
        <w:tc>
          <w:tcPr>
            <w:tcW w:w="380" w:type="pct"/>
            <w:tcBorders>
              <w:left w:val="nil"/>
              <w:bottom w:val="single" w:sz="4" w:space="0" w:color="auto"/>
            </w:tcBorders>
            <w:vAlign w:val="center"/>
          </w:tcPr>
          <w:p w14:paraId="3D2AF95B" w14:textId="77777777" w:rsidR="007C108F" w:rsidRDefault="00000000" w:rsidP="00BD3B2A">
            <w:pPr>
              <w:spacing w:before="40" w:after="40"/>
            </w:pPr>
            <w:r>
              <w:t>3129</w:t>
            </w:r>
          </w:p>
        </w:tc>
        <w:tc>
          <w:tcPr>
            <w:tcW w:w="4339" w:type="pct"/>
            <w:vAlign w:val="center"/>
          </w:tcPr>
          <w:p w14:paraId="34ACDE58" w14:textId="77777777" w:rsidR="007C108F" w:rsidRPr="002678DF" w:rsidRDefault="00000000" w:rsidP="00BD3B2A">
            <w:pPr>
              <w:spacing w:before="40" w:after="40"/>
            </w:pPr>
            <w:r w:rsidRPr="002849D6">
              <w:t>RCBC - Up To 1800mm Height &amp; 1v:6h Batter Setout Dimensions &amp; Quantities - 0° To 35° Skew</w:t>
            </w:r>
          </w:p>
        </w:tc>
      </w:tr>
      <w:tr w:rsidR="009838DF" w14:paraId="2331783A" w14:textId="77777777" w:rsidTr="00BD3B2A">
        <w:trPr>
          <w:cantSplit/>
          <w:jc w:val="center"/>
        </w:trPr>
        <w:tc>
          <w:tcPr>
            <w:tcW w:w="281" w:type="pct"/>
            <w:tcBorders>
              <w:right w:val="nil"/>
            </w:tcBorders>
            <w:vAlign w:val="center"/>
          </w:tcPr>
          <w:p w14:paraId="6B0552FF" w14:textId="77777777" w:rsidR="007C108F" w:rsidRPr="00AC24F7" w:rsidRDefault="00000000" w:rsidP="00BD3B2A">
            <w:pPr>
              <w:spacing w:before="40" w:after="40"/>
            </w:pPr>
            <w:r w:rsidRPr="00A06814">
              <w:t>CS</w:t>
            </w:r>
          </w:p>
        </w:tc>
        <w:tc>
          <w:tcPr>
            <w:tcW w:w="380" w:type="pct"/>
            <w:tcBorders>
              <w:left w:val="nil"/>
              <w:bottom w:val="single" w:sz="4" w:space="0" w:color="auto"/>
            </w:tcBorders>
            <w:vAlign w:val="center"/>
          </w:tcPr>
          <w:p w14:paraId="464DE02C" w14:textId="77777777" w:rsidR="007C108F" w:rsidRDefault="00000000" w:rsidP="00BD3B2A">
            <w:pPr>
              <w:spacing w:before="40" w:after="40"/>
            </w:pPr>
            <w:r>
              <w:t>3130</w:t>
            </w:r>
          </w:p>
        </w:tc>
        <w:tc>
          <w:tcPr>
            <w:tcW w:w="4339" w:type="pct"/>
            <w:vAlign w:val="center"/>
          </w:tcPr>
          <w:p w14:paraId="349DC23D" w14:textId="77777777" w:rsidR="007C108F" w:rsidRPr="002678DF" w:rsidRDefault="00000000" w:rsidP="00BD3B2A">
            <w:pPr>
              <w:spacing w:before="40" w:after="40"/>
            </w:pPr>
            <w:r w:rsidRPr="002849D6">
              <w:t>RCBC - Up To 1800mm Height &amp; 1v:6h Batter Setout Dimensions &amp; Quantities - 36° To 45° Skew</w:t>
            </w:r>
          </w:p>
        </w:tc>
      </w:tr>
      <w:tr w:rsidR="009838DF" w14:paraId="56E1CCCE" w14:textId="77777777" w:rsidTr="00BD3B2A">
        <w:trPr>
          <w:cantSplit/>
          <w:jc w:val="center"/>
        </w:trPr>
        <w:tc>
          <w:tcPr>
            <w:tcW w:w="281" w:type="pct"/>
            <w:tcBorders>
              <w:right w:val="nil"/>
            </w:tcBorders>
            <w:vAlign w:val="center"/>
          </w:tcPr>
          <w:p w14:paraId="3BDE0949" w14:textId="77777777" w:rsidR="007C108F" w:rsidRPr="00AC24F7" w:rsidRDefault="00000000" w:rsidP="00BD3B2A">
            <w:pPr>
              <w:spacing w:before="40" w:after="40"/>
            </w:pPr>
            <w:r w:rsidRPr="00A06814">
              <w:t>CS</w:t>
            </w:r>
          </w:p>
        </w:tc>
        <w:tc>
          <w:tcPr>
            <w:tcW w:w="380" w:type="pct"/>
            <w:tcBorders>
              <w:left w:val="nil"/>
              <w:bottom w:val="single" w:sz="4" w:space="0" w:color="auto"/>
            </w:tcBorders>
            <w:vAlign w:val="center"/>
          </w:tcPr>
          <w:p w14:paraId="5017028C" w14:textId="77777777" w:rsidR="007C108F" w:rsidRDefault="00000000" w:rsidP="00BD3B2A">
            <w:pPr>
              <w:spacing w:before="40" w:after="40"/>
            </w:pPr>
            <w:r>
              <w:t>3131</w:t>
            </w:r>
          </w:p>
        </w:tc>
        <w:tc>
          <w:tcPr>
            <w:tcW w:w="4339" w:type="pct"/>
            <w:vAlign w:val="center"/>
          </w:tcPr>
          <w:p w14:paraId="1DC98436" w14:textId="77777777" w:rsidR="007C108F" w:rsidRPr="002678DF" w:rsidRDefault="00000000" w:rsidP="00BD3B2A">
            <w:pPr>
              <w:spacing w:before="40" w:after="40"/>
            </w:pPr>
            <w:r w:rsidRPr="002849D6">
              <w:t>SLBC - Up To 1800mm Height &amp; 1v:6h Batter Setout Dimensions &amp; Quantities - 0° To 35° Skew</w:t>
            </w:r>
          </w:p>
        </w:tc>
      </w:tr>
      <w:tr w:rsidR="009838DF" w14:paraId="4E7DEDD1" w14:textId="77777777" w:rsidTr="00BD3B2A">
        <w:trPr>
          <w:cantSplit/>
          <w:jc w:val="center"/>
        </w:trPr>
        <w:tc>
          <w:tcPr>
            <w:tcW w:w="281" w:type="pct"/>
            <w:tcBorders>
              <w:right w:val="nil"/>
            </w:tcBorders>
            <w:vAlign w:val="center"/>
          </w:tcPr>
          <w:p w14:paraId="2F7AD5BA" w14:textId="77777777" w:rsidR="007C108F" w:rsidRPr="00AC24F7" w:rsidRDefault="00000000" w:rsidP="00BD3B2A">
            <w:pPr>
              <w:spacing w:before="40" w:after="40"/>
            </w:pPr>
            <w:r w:rsidRPr="00A06814">
              <w:t>CS</w:t>
            </w:r>
          </w:p>
        </w:tc>
        <w:tc>
          <w:tcPr>
            <w:tcW w:w="380" w:type="pct"/>
            <w:tcBorders>
              <w:left w:val="nil"/>
              <w:bottom w:val="single" w:sz="4" w:space="0" w:color="auto"/>
            </w:tcBorders>
            <w:vAlign w:val="center"/>
          </w:tcPr>
          <w:p w14:paraId="166600B6" w14:textId="77777777" w:rsidR="007C108F" w:rsidRDefault="00000000" w:rsidP="00BD3B2A">
            <w:pPr>
              <w:spacing w:before="40" w:after="40"/>
            </w:pPr>
            <w:r>
              <w:t>3132</w:t>
            </w:r>
          </w:p>
        </w:tc>
        <w:tc>
          <w:tcPr>
            <w:tcW w:w="4339" w:type="pct"/>
            <w:vAlign w:val="center"/>
          </w:tcPr>
          <w:p w14:paraId="62360C2C" w14:textId="77777777" w:rsidR="007C108F" w:rsidRPr="002678DF" w:rsidRDefault="00000000" w:rsidP="00BD3B2A">
            <w:pPr>
              <w:spacing w:before="40" w:after="40"/>
            </w:pPr>
            <w:r w:rsidRPr="002849D6">
              <w:t>SLBC - Up To 1800mm Height &amp; 1v:6h Batter Setout Dimensions &amp; Quantities - 36° To 45° Skew</w:t>
            </w:r>
          </w:p>
        </w:tc>
      </w:tr>
      <w:tr w:rsidR="009838DF" w14:paraId="4D007798" w14:textId="77777777" w:rsidTr="00BD3B2A">
        <w:trPr>
          <w:cantSplit/>
          <w:jc w:val="center"/>
        </w:trPr>
        <w:tc>
          <w:tcPr>
            <w:tcW w:w="281" w:type="pct"/>
            <w:tcBorders>
              <w:right w:val="nil"/>
            </w:tcBorders>
            <w:vAlign w:val="center"/>
          </w:tcPr>
          <w:p w14:paraId="5019521A" w14:textId="77777777" w:rsidR="007C108F" w:rsidRPr="00AC24F7" w:rsidRDefault="00000000" w:rsidP="00BD3B2A">
            <w:pPr>
              <w:spacing w:before="40" w:after="40"/>
            </w:pPr>
            <w:r w:rsidRPr="00A06814">
              <w:t>CS</w:t>
            </w:r>
          </w:p>
        </w:tc>
        <w:tc>
          <w:tcPr>
            <w:tcW w:w="380" w:type="pct"/>
            <w:tcBorders>
              <w:left w:val="nil"/>
              <w:bottom w:val="single" w:sz="4" w:space="0" w:color="auto"/>
            </w:tcBorders>
            <w:vAlign w:val="center"/>
          </w:tcPr>
          <w:p w14:paraId="766F8DDA" w14:textId="77777777" w:rsidR="007C108F" w:rsidRDefault="00000000" w:rsidP="00BD3B2A">
            <w:pPr>
              <w:spacing w:before="40" w:after="40"/>
            </w:pPr>
            <w:r>
              <w:t>3133</w:t>
            </w:r>
          </w:p>
        </w:tc>
        <w:tc>
          <w:tcPr>
            <w:tcW w:w="4339" w:type="pct"/>
            <w:vAlign w:val="center"/>
          </w:tcPr>
          <w:p w14:paraId="30A1DF4E" w14:textId="77777777" w:rsidR="007C108F" w:rsidRPr="002678DF" w:rsidRDefault="00000000" w:rsidP="00BD3B2A">
            <w:pPr>
              <w:spacing w:before="40" w:after="40"/>
            </w:pPr>
            <w:r w:rsidRPr="002849D6">
              <w:t>Traversable Culvert Wingwall &amp; Grate General Notes &amp; Modified Wingwall Setout</w:t>
            </w:r>
          </w:p>
        </w:tc>
      </w:tr>
      <w:tr w:rsidR="009838DF" w14:paraId="35C2612B" w14:textId="77777777" w:rsidTr="00BD3B2A">
        <w:trPr>
          <w:cantSplit/>
          <w:jc w:val="center"/>
        </w:trPr>
        <w:tc>
          <w:tcPr>
            <w:tcW w:w="281" w:type="pct"/>
            <w:tcBorders>
              <w:right w:val="nil"/>
            </w:tcBorders>
            <w:vAlign w:val="center"/>
          </w:tcPr>
          <w:p w14:paraId="25F8EE44" w14:textId="77777777" w:rsidR="007C108F" w:rsidRPr="00AC24F7" w:rsidRDefault="00000000" w:rsidP="00BD3B2A">
            <w:pPr>
              <w:spacing w:before="40" w:after="40"/>
            </w:pPr>
            <w:r w:rsidRPr="00A06814">
              <w:t>CS</w:t>
            </w:r>
          </w:p>
        </w:tc>
        <w:tc>
          <w:tcPr>
            <w:tcW w:w="380" w:type="pct"/>
            <w:tcBorders>
              <w:left w:val="nil"/>
              <w:bottom w:val="single" w:sz="4" w:space="0" w:color="auto"/>
            </w:tcBorders>
            <w:vAlign w:val="center"/>
          </w:tcPr>
          <w:p w14:paraId="59D97DB2" w14:textId="77777777" w:rsidR="007C108F" w:rsidRDefault="00000000" w:rsidP="00BD3B2A">
            <w:pPr>
              <w:spacing w:before="40" w:after="40"/>
            </w:pPr>
            <w:r>
              <w:t>3134</w:t>
            </w:r>
          </w:p>
        </w:tc>
        <w:tc>
          <w:tcPr>
            <w:tcW w:w="4339" w:type="pct"/>
            <w:vAlign w:val="center"/>
          </w:tcPr>
          <w:p w14:paraId="07B7EB16" w14:textId="77777777" w:rsidR="007C108F" w:rsidRPr="002678DF" w:rsidRDefault="00000000" w:rsidP="00BD3B2A">
            <w:pPr>
              <w:spacing w:before="40" w:after="40"/>
            </w:pPr>
            <w:r w:rsidRPr="002849D6">
              <w:t>Traversable Culvert Grate (Max 2m Span) 1v:4h Batter - Frame &amp; Connection Details</w:t>
            </w:r>
          </w:p>
        </w:tc>
      </w:tr>
      <w:tr w:rsidR="009838DF" w14:paraId="71A6DFD2" w14:textId="77777777" w:rsidTr="00BD3B2A">
        <w:trPr>
          <w:cantSplit/>
          <w:jc w:val="center"/>
        </w:trPr>
        <w:tc>
          <w:tcPr>
            <w:tcW w:w="281" w:type="pct"/>
            <w:tcBorders>
              <w:right w:val="nil"/>
            </w:tcBorders>
            <w:vAlign w:val="center"/>
          </w:tcPr>
          <w:p w14:paraId="7D166E9B" w14:textId="77777777" w:rsidR="007C108F" w:rsidRPr="00AC24F7" w:rsidRDefault="00000000" w:rsidP="00BD3B2A">
            <w:pPr>
              <w:spacing w:before="40" w:after="40"/>
            </w:pPr>
            <w:r w:rsidRPr="00A06814">
              <w:lastRenderedPageBreak/>
              <w:t>CS</w:t>
            </w:r>
          </w:p>
        </w:tc>
        <w:tc>
          <w:tcPr>
            <w:tcW w:w="380" w:type="pct"/>
            <w:tcBorders>
              <w:left w:val="nil"/>
              <w:bottom w:val="single" w:sz="4" w:space="0" w:color="auto"/>
            </w:tcBorders>
            <w:vAlign w:val="center"/>
          </w:tcPr>
          <w:p w14:paraId="609E3528" w14:textId="77777777" w:rsidR="007C108F" w:rsidRDefault="00000000" w:rsidP="00BD3B2A">
            <w:pPr>
              <w:spacing w:before="40" w:after="40"/>
            </w:pPr>
            <w:r>
              <w:t>3135</w:t>
            </w:r>
          </w:p>
        </w:tc>
        <w:tc>
          <w:tcPr>
            <w:tcW w:w="4339" w:type="pct"/>
            <w:vAlign w:val="center"/>
          </w:tcPr>
          <w:p w14:paraId="306A1B52" w14:textId="77777777" w:rsidR="007C108F" w:rsidRPr="002678DF" w:rsidRDefault="00000000" w:rsidP="00BD3B2A">
            <w:pPr>
              <w:spacing w:before="40" w:after="40"/>
            </w:pPr>
            <w:r w:rsidRPr="002849D6">
              <w:t>Traversable Culvert Grate (Max 2m Span) 1v:6h Batter - Frame &amp; Connection Details</w:t>
            </w:r>
          </w:p>
        </w:tc>
      </w:tr>
      <w:tr w:rsidR="009838DF" w14:paraId="40726B6A" w14:textId="77777777" w:rsidTr="00BD3B2A">
        <w:trPr>
          <w:cantSplit/>
          <w:jc w:val="center"/>
        </w:trPr>
        <w:tc>
          <w:tcPr>
            <w:tcW w:w="281" w:type="pct"/>
            <w:tcBorders>
              <w:right w:val="nil"/>
            </w:tcBorders>
            <w:vAlign w:val="center"/>
          </w:tcPr>
          <w:p w14:paraId="29E55C9F" w14:textId="77777777" w:rsidR="007C108F" w:rsidRPr="00AC24F7" w:rsidRDefault="00000000" w:rsidP="00BD3B2A">
            <w:pPr>
              <w:spacing w:before="40" w:after="40"/>
            </w:pPr>
            <w:r w:rsidRPr="00A06814">
              <w:t>CS</w:t>
            </w:r>
          </w:p>
        </w:tc>
        <w:tc>
          <w:tcPr>
            <w:tcW w:w="380" w:type="pct"/>
            <w:tcBorders>
              <w:left w:val="nil"/>
              <w:bottom w:val="single" w:sz="4" w:space="0" w:color="auto"/>
            </w:tcBorders>
            <w:vAlign w:val="center"/>
          </w:tcPr>
          <w:p w14:paraId="5F1F17CD" w14:textId="77777777" w:rsidR="007C108F" w:rsidRDefault="00000000" w:rsidP="00BD3B2A">
            <w:pPr>
              <w:spacing w:before="40" w:after="40"/>
            </w:pPr>
            <w:r>
              <w:t>3136</w:t>
            </w:r>
          </w:p>
        </w:tc>
        <w:tc>
          <w:tcPr>
            <w:tcW w:w="4339" w:type="pct"/>
            <w:vAlign w:val="center"/>
          </w:tcPr>
          <w:p w14:paraId="46E0FDB9" w14:textId="77777777" w:rsidR="007C108F" w:rsidRPr="002678DF" w:rsidRDefault="00000000" w:rsidP="00BD3B2A">
            <w:pPr>
              <w:spacing w:before="40" w:after="40"/>
            </w:pPr>
            <w:r w:rsidRPr="002849D6">
              <w:t>Traversable Culvert Grate (Max 4m Span) 1v:4h Batter - Frame &amp; Connection Details</w:t>
            </w:r>
          </w:p>
        </w:tc>
      </w:tr>
      <w:tr w:rsidR="009838DF" w14:paraId="35B9B015" w14:textId="77777777" w:rsidTr="00BD3B2A">
        <w:trPr>
          <w:cantSplit/>
          <w:jc w:val="center"/>
        </w:trPr>
        <w:tc>
          <w:tcPr>
            <w:tcW w:w="281" w:type="pct"/>
            <w:tcBorders>
              <w:right w:val="nil"/>
            </w:tcBorders>
            <w:vAlign w:val="center"/>
          </w:tcPr>
          <w:p w14:paraId="008F86BF" w14:textId="77777777" w:rsidR="007C108F" w:rsidRPr="00AC24F7" w:rsidRDefault="00000000" w:rsidP="00BD3B2A">
            <w:pPr>
              <w:spacing w:before="40" w:after="40"/>
            </w:pPr>
            <w:r w:rsidRPr="00A06814">
              <w:t>CS</w:t>
            </w:r>
          </w:p>
        </w:tc>
        <w:tc>
          <w:tcPr>
            <w:tcW w:w="380" w:type="pct"/>
            <w:tcBorders>
              <w:left w:val="nil"/>
              <w:bottom w:val="single" w:sz="4" w:space="0" w:color="auto"/>
            </w:tcBorders>
            <w:vAlign w:val="center"/>
          </w:tcPr>
          <w:p w14:paraId="1D30FA92" w14:textId="77777777" w:rsidR="007C108F" w:rsidRDefault="00000000" w:rsidP="00BD3B2A">
            <w:pPr>
              <w:spacing w:before="40" w:after="40"/>
            </w:pPr>
            <w:r>
              <w:t>3137</w:t>
            </w:r>
          </w:p>
        </w:tc>
        <w:tc>
          <w:tcPr>
            <w:tcW w:w="4339" w:type="pct"/>
            <w:vAlign w:val="center"/>
          </w:tcPr>
          <w:p w14:paraId="7B097AD1" w14:textId="77777777" w:rsidR="007C108F" w:rsidRPr="002678DF" w:rsidRDefault="00000000" w:rsidP="00BD3B2A">
            <w:pPr>
              <w:spacing w:before="40" w:after="40"/>
            </w:pPr>
            <w:r w:rsidRPr="002849D6">
              <w:t>Traversable Culvert Grate (Max 4m Span) 1v:6h Batter - Frame &amp; Connection Details</w:t>
            </w:r>
          </w:p>
        </w:tc>
      </w:tr>
      <w:tr w:rsidR="009838DF" w14:paraId="40B53C4C" w14:textId="77777777" w:rsidTr="00BD3B2A">
        <w:trPr>
          <w:cantSplit/>
          <w:jc w:val="center"/>
        </w:trPr>
        <w:tc>
          <w:tcPr>
            <w:tcW w:w="281" w:type="pct"/>
            <w:tcBorders>
              <w:right w:val="nil"/>
            </w:tcBorders>
            <w:vAlign w:val="center"/>
          </w:tcPr>
          <w:p w14:paraId="2FA4D325" w14:textId="77777777" w:rsidR="007C108F" w:rsidRPr="00AC24F7" w:rsidRDefault="00000000" w:rsidP="00BD3B2A">
            <w:pPr>
              <w:spacing w:before="40" w:after="40"/>
            </w:pPr>
            <w:r w:rsidRPr="00A06814">
              <w:t>CS</w:t>
            </w:r>
          </w:p>
        </w:tc>
        <w:tc>
          <w:tcPr>
            <w:tcW w:w="380" w:type="pct"/>
            <w:tcBorders>
              <w:left w:val="nil"/>
              <w:bottom w:val="single" w:sz="4" w:space="0" w:color="auto"/>
            </w:tcBorders>
            <w:vAlign w:val="center"/>
          </w:tcPr>
          <w:p w14:paraId="61451126" w14:textId="77777777" w:rsidR="007C108F" w:rsidRDefault="00000000" w:rsidP="00BD3B2A">
            <w:pPr>
              <w:spacing w:before="40" w:after="40"/>
            </w:pPr>
            <w:r>
              <w:t>3138</w:t>
            </w:r>
          </w:p>
        </w:tc>
        <w:tc>
          <w:tcPr>
            <w:tcW w:w="4339" w:type="pct"/>
            <w:vAlign w:val="center"/>
          </w:tcPr>
          <w:p w14:paraId="31AFCF6C" w14:textId="77777777" w:rsidR="007C108F" w:rsidRPr="002678DF" w:rsidRDefault="00000000" w:rsidP="00BD3B2A">
            <w:pPr>
              <w:spacing w:before="40" w:after="40"/>
            </w:pPr>
            <w:r w:rsidRPr="002849D6">
              <w:t xml:space="preserve">Traversable Culvert Grate </w:t>
            </w:r>
            <w:proofErr w:type="spellStart"/>
            <w:r w:rsidRPr="002849D6">
              <w:t>Grate</w:t>
            </w:r>
            <w:proofErr w:type="spellEnd"/>
            <w:r w:rsidRPr="002849D6">
              <w:t xml:space="preserve"> Setout References</w:t>
            </w:r>
          </w:p>
        </w:tc>
      </w:tr>
      <w:tr w:rsidR="009838DF" w14:paraId="47388564" w14:textId="77777777" w:rsidTr="00BD3B2A">
        <w:trPr>
          <w:cantSplit/>
          <w:jc w:val="center"/>
        </w:trPr>
        <w:tc>
          <w:tcPr>
            <w:tcW w:w="281" w:type="pct"/>
            <w:tcBorders>
              <w:right w:val="nil"/>
            </w:tcBorders>
            <w:vAlign w:val="center"/>
          </w:tcPr>
          <w:p w14:paraId="03D71631" w14:textId="77777777" w:rsidR="007C108F" w:rsidRPr="00AC24F7" w:rsidRDefault="00000000" w:rsidP="00BD3B2A">
            <w:pPr>
              <w:spacing w:before="40" w:after="40"/>
            </w:pPr>
            <w:r w:rsidRPr="00A06814">
              <w:t>CS</w:t>
            </w:r>
          </w:p>
        </w:tc>
        <w:tc>
          <w:tcPr>
            <w:tcW w:w="380" w:type="pct"/>
            <w:tcBorders>
              <w:left w:val="nil"/>
              <w:bottom w:val="single" w:sz="4" w:space="0" w:color="auto"/>
            </w:tcBorders>
            <w:vAlign w:val="center"/>
          </w:tcPr>
          <w:p w14:paraId="6D7AFC76" w14:textId="77777777" w:rsidR="007C108F" w:rsidRDefault="00000000" w:rsidP="00BD3B2A">
            <w:pPr>
              <w:spacing w:before="40" w:after="40"/>
            </w:pPr>
            <w:r>
              <w:t>3139</w:t>
            </w:r>
          </w:p>
        </w:tc>
        <w:tc>
          <w:tcPr>
            <w:tcW w:w="4339" w:type="pct"/>
            <w:vAlign w:val="center"/>
          </w:tcPr>
          <w:p w14:paraId="22343095" w14:textId="77777777" w:rsidR="007C108F" w:rsidRPr="002678DF" w:rsidRDefault="00000000" w:rsidP="00BD3B2A">
            <w:pPr>
              <w:spacing w:before="40" w:after="40"/>
            </w:pPr>
            <w:r w:rsidRPr="002849D6">
              <w:t>Traversable Culvert Wingwall &amp; Grate Setout Dimensions - Max 2m Span</w:t>
            </w:r>
          </w:p>
        </w:tc>
      </w:tr>
      <w:tr w:rsidR="009838DF" w14:paraId="0A081D24" w14:textId="77777777" w:rsidTr="00BD3B2A">
        <w:trPr>
          <w:cantSplit/>
          <w:jc w:val="center"/>
        </w:trPr>
        <w:tc>
          <w:tcPr>
            <w:tcW w:w="281" w:type="pct"/>
            <w:tcBorders>
              <w:right w:val="nil"/>
            </w:tcBorders>
            <w:vAlign w:val="center"/>
          </w:tcPr>
          <w:p w14:paraId="5E622F2F" w14:textId="77777777" w:rsidR="007C108F" w:rsidRPr="00AC24F7" w:rsidRDefault="00000000" w:rsidP="00BD3B2A">
            <w:pPr>
              <w:spacing w:before="40" w:after="40"/>
            </w:pPr>
            <w:r w:rsidRPr="00A06814">
              <w:t>CS</w:t>
            </w:r>
          </w:p>
        </w:tc>
        <w:tc>
          <w:tcPr>
            <w:tcW w:w="380" w:type="pct"/>
            <w:tcBorders>
              <w:left w:val="nil"/>
              <w:bottom w:val="single" w:sz="4" w:space="0" w:color="auto"/>
            </w:tcBorders>
            <w:vAlign w:val="center"/>
          </w:tcPr>
          <w:p w14:paraId="77B90074" w14:textId="77777777" w:rsidR="007C108F" w:rsidRDefault="00000000" w:rsidP="00BD3B2A">
            <w:pPr>
              <w:spacing w:before="40" w:after="40"/>
            </w:pPr>
            <w:r>
              <w:t>3140</w:t>
            </w:r>
          </w:p>
        </w:tc>
        <w:tc>
          <w:tcPr>
            <w:tcW w:w="4339" w:type="pct"/>
            <w:vAlign w:val="center"/>
          </w:tcPr>
          <w:p w14:paraId="0F534EF1" w14:textId="77777777" w:rsidR="007C108F" w:rsidRPr="002678DF" w:rsidRDefault="00000000" w:rsidP="00BD3B2A">
            <w:pPr>
              <w:spacing w:before="40" w:after="40"/>
            </w:pPr>
            <w:r w:rsidRPr="002849D6">
              <w:t>Traversable Culvert Wingwall &amp; Grate Setout Dimensions - Max 4m Span</w:t>
            </w:r>
          </w:p>
        </w:tc>
      </w:tr>
      <w:tr w:rsidR="009838DF" w14:paraId="3A23CF94" w14:textId="77777777" w:rsidTr="00BD3B2A">
        <w:trPr>
          <w:cantSplit/>
          <w:jc w:val="center"/>
        </w:trPr>
        <w:tc>
          <w:tcPr>
            <w:tcW w:w="281" w:type="pct"/>
            <w:tcBorders>
              <w:right w:val="nil"/>
            </w:tcBorders>
            <w:vAlign w:val="center"/>
          </w:tcPr>
          <w:p w14:paraId="74529A48" w14:textId="77777777" w:rsidR="007C108F" w:rsidRPr="00AC24F7" w:rsidRDefault="00000000" w:rsidP="00BD3B2A">
            <w:pPr>
              <w:spacing w:before="40" w:after="40"/>
            </w:pPr>
            <w:r>
              <w:t>CS</w:t>
            </w:r>
          </w:p>
        </w:tc>
        <w:tc>
          <w:tcPr>
            <w:tcW w:w="380" w:type="pct"/>
            <w:tcBorders>
              <w:left w:val="nil"/>
              <w:bottom w:val="single" w:sz="4" w:space="0" w:color="auto"/>
            </w:tcBorders>
            <w:vAlign w:val="center"/>
          </w:tcPr>
          <w:p w14:paraId="1FF5C2CE" w14:textId="77777777" w:rsidR="007C108F" w:rsidRPr="00E53117" w:rsidRDefault="00000000" w:rsidP="00BD3B2A">
            <w:pPr>
              <w:spacing w:before="40" w:after="40"/>
            </w:pPr>
            <w:r>
              <w:t>3302</w:t>
            </w:r>
          </w:p>
        </w:tc>
        <w:tc>
          <w:tcPr>
            <w:tcW w:w="4339" w:type="pct"/>
            <w:vAlign w:val="center"/>
          </w:tcPr>
          <w:p w14:paraId="323F1C0C" w14:textId="77777777" w:rsidR="007C108F" w:rsidRDefault="00000000" w:rsidP="00BD3B2A">
            <w:pPr>
              <w:spacing w:before="40" w:after="40"/>
              <w:rPr>
                <w:lang w:val="en-US"/>
              </w:rPr>
            </w:pPr>
            <w:r>
              <w:rPr>
                <w:lang w:val="en-US"/>
              </w:rPr>
              <w:t>Pram Ramps, With and Without Tactile Ground Surface Indicator (TGSI)</w:t>
            </w:r>
          </w:p>
        </w:tc>
      </w:tr>
      <w:tr w:rsidR="009838DF" w14:paraId="4107FD6C" w14:textId="77777777" w:rsidTr="00BD3B2A">
        <w:trPr>
          <w:cantSplit/>
          <w:jc w:val="center"/>
        </w:trPr>
        <w:tc>
          <w:tcPr>
            <w:tcW w:w="281" w:type="pct"/>
            <w:tcBorders>
              <w:right w:val="nil"/>
            </w:tcBorders>
            <w:vAlign w:val="center"/>
          </w:tcPr>
          <w:p w14:paraId="0ADF24BB" w14:textId="77777777" w:rsidR="007C108F" w:rsidRDefault="00000000" w:rsidP="00BD3B2A">
            <w:pPr>
              <w:spacing w:before="40" w:after="40"/>
            </w:pPr>
            <w:r w:rsidRPr="00AC24F7">
              <w:t>CS</w:t>
            </w:r>
          </w:p>
        </w:tc>
        <w:tc>
          <w:tcPr>
            <w:tcW w:w="380" w:type="pct"/>
            <w:tcBorders>
              <w:left w:val="nil"/>
              <w:bottom w:val="single" w:sz="4" w:space="0" w:color="auto"/>
            </w:tcBorders>
            <w:vAlign w:val="center"/>
          </w:tcPr>
          <w:p w14:paraId="2D90C3BF" w14:textId="77777777" w:rsidR="007C108F" w:rsidRPr="005D6F1F" w:rsidRDefault="00000000" w:rsidP="00BD3B2A">
            <w:pPr>
              <w:spacing w:before="40" w:after="40"/>
            </w:pPr>
            <w:r w:rsidRPr="00E53117">
              <w:t>3305</w:t>
            </w:r>
          </w:p>
        </w:tc>
        <w:tc>
          <w:tcPr>
            <w:tcW w:w="4339" w:type="pct"/>
            <w:vAlign w:val="center"/>
          </w:tcPr>
          <w:p w14:paraId="25B23780" w14:textId="77777777" w:rsidR="007C108F" w:rsidRPr="005D6F1F" w:rsidRDefault="00000000" w:rsidP="00BD3B2A">
            <w:pPr>
              <w:spacing w:before="40" w:after="40"/>
            </w:pPr>
            <w:r>
              <w:rPr>
                <w:lang w:val="en-US"/>
              </w:rPr>
              <w:t>Vehicle Barrier Fencing, Wheelchair Crossing for Medians, and Intersection</w:t>
            </w:r>
            <w:r w:rsidRPr="003F5F84">
              <w:rPr>
                <w:lang w:val="en-US"/>
              </w:rPr>
              <w:t xml:space="preserve"> Hold Rail</w:t>
            </w:r>
            <w:r>
              <w:rPr>
                <w:lang w:val="en-US"/>
              </w:rPr>
              <w:t xml:space="preserve"> Details</w:t>
            </w:r>
          </w:p>
        </w:tc>
      </w:tr>
      <w:tr w:rsidR="009838DF" w14:paraId="23F493A7" w14:textId="77777777" w:rsidTr="00BD3B2A">
        <w:trPr>
          <w:cantSplit/>
          <w:jc w:val="center"/>
        </w:trPr>
        <w:tc>
          <w:tcPr>
            <w:tcW w:w="281" w:type="pct"/>
            <w:tcBorders>
              <w:right w:val="nil"/>
            </w:tcBorders>
            <w:vAlign w:val="center"/>
          </w:tcPr>
          <w:p w14:paraId="6A91DC7E" w14:textId="77777777" w:rsidR="007C108F" w:rsidRPr="00AC24F7" w:rsidRDefault="00000000" w:rsidP="00BD3B2A">
            <w:pPr>
              <w:spacing w:before="40" w:after="40"/>
            </w:pPr>
            <w:r>
              <w:t>CS</w:t>
            </w:r>
          </w:p>
        </w:tc>
        <w:tc>
          <w:tcPr>
            <w:tcW w:w="380" w:type="pct"/>
            <w:tcBorders>
              <w:left w:val="nil"/>
            </w:tcBorders>
            <w:vAlign w:val="center"/>
          </w:tcPr>
          <w:p w14:paraId="78C4B9D1" w14:textId="77777777" w:rsidR="007C108F" w:rsidRDefault="00000000" w:rsidP="00BD3B2A">
            <w:pPr>
              <w:spacing w:before="40" w:after="40"/>
            </w:pPr>
            <w:r>
              <w:t>3306</w:t>
            </w:r>
          </w:p>
        </w:tc>
        <w:tc>
          <w:tcPr>
            <w:tcW w:w="4339" w:type="pct"/>
            <w:vAlign w:val="center"/>
          </w:tcPr>
          <w:p w14:paraId="2E198448" w14:textId="77777777" w:rsidR="007C108F" w:rsidRPr="003F5F84" w:rsidRDefault="00000000" w:rsidP="00BD3B2A">
            <w:pPr>
              <w:spacing w:before="40" w:after="40"/>
              <w:rPr>
                <w:lang w:val="en-US"/>
              </w:rPr>
            </w:pPr>
            <w:r>
              <w:rPr>
                <w:lang w:val="en-US"/>
              </w:rPr>
              <w:t>Cycle/Shared Path Culvert Crossing Fence Details</w:t>
            </w:r>
          </w:p>
        </w:tc>
      </w:tr>
      <w:tr w:rsidR="009838DF" w14:paraId="4B1E135A" w14:textId="77777777" w:rsidTr="00BD3B2A">
        <w:trPr>
          <w:cantSplit/>
          <w:jc w:val="center"/>
        </w:trPr>
        <w:tc>
          <w:tcPr>
            <w:tcW w:w="281" w:type="pct"/>
            <w:tcBorders>
              <w:right w:val="nil"/>
            </w:tcBorders>
            <w:vAlign w:val="center"/>
          </w:tcPr>
          <w:p w14:paraId="78D12ACE" w14:textId="77777777" w:rsidR="007C108F" w:rsidRPr="00AC24F7" w:rsidRDefault="00000000" w:rsidP="00BD3B2A">
            <w:pPr>
              <w:spacing w:before="40" w:after="40"/>
            </w:pPr>
            <w:r>
              <w:t>CS</w:t>
            </w:r>
          </w:p>
        </w:tc>
        <w:tc>
          <w:tcPr>
            <w:tcW w:w="380" w:type="pct"/>
            <w:tcBorders>
              <w:left w:val="nil"/>
            </w:tcBorders>
            <w:vAlign w:val="center"/>
          </w:tcPr>
          <w:p w14:paraId="0B64296F" w14:textId="77777777" w:rsidR="007C108F" w:rsidRDefault="00000000" w:rsidP="00BD3B2A">
            <w:pPr>
              <w:spacing w:before="40" w:after="40"/>
            </w:pPr>
            <w:r>
              <w:t>3307</w:t>
            </w:r>
          </w:p>
        </w:tc>
        <w:tc>
          <w:tcPr>
            <w:tcW w:w="4339" w:type="pct"/>
            <w:vAlign w:val="center"/>
          </w:tcPr>
          <w:p w14:paraId="1C963FE6" w14:textId="77777777" w:rsidR="007C108F" w:rsidRPr="003F5F84" w:rsidRDefault="00000000" w:rsidP="00BD3B2A">
            <w:pPr>
              <w:spacing w:before="40" w:after="40"/>
              <w:rPr>
                <w:lang w:val="en-US"/>
              </w:rPr>
            </w:pPr>
            <w:r>
              <w:rPr>
                <w:lang w:val="en-US"/>
              </w:rPr>
              <w:t>Pedestrian Fence</w:t>
            </w:r>
          </w:p>
        </w:tc>
      </w:tr>
      <w:tr w:rsidR="009838DF" w14:paraId="671EB66D" w14:textId="77777777" w:rsidTr="00BD3B2A">
        <w:trPr>
          <w:cantSplit/>
          <w:jc w:val="center"/>
        </w:trPr>
        <w:tc>
          <w:tcPr>
            <w:tcW w:w="281" w:type="pct"/>
            <w:tcBorders>
              <w:right w:val="nil"/>
            </w:tcBorders>
            <w:vAlign w:val="center"/>
          </w:tcPr>
          <w:p w14:paraId="5BD93165" w14:textId="77777777" w:rsidR="007C108F" w:rsidRDefault="00000000" w:rsidP="00BD3B2A">
            <w:pPr>
              <w:spacing w:before="40" w:after="40"/>
            </w:pPr>
            <w:r w:rsidRPr="00AC24F7">
              <w:t>CS</w:t>
            </w:r>
          </w:p>
        </w:tc>
        <w:tc>
          <w:tcPr>
            <w:tcW w:w="380" w:type="pct"/>
            <w:tcBorders>
              <w:left w:val="nil"/>
            </w:tcBorders>
            <w:vAlign w:val="center"/>
          </w:tcPr>
          <w:p w14:paraId="3648D765" w14:textId="77777777" w:rsidR="007C108F" w:rsidRPr="005D6F1F" w:rsidRDefault="00000000" w:rsidP="00BD3B2A">
            <w:pPr>
              <w:spacing w:before="40" w:after="40"/>
            </w:pPr>
            <w:r>
              <w:t>3308</w:t>
            </w:r>
          </w:p>
        </w:tc>
        <w:tc>
          <w:tcPr>
            <w:tcW w:w="4339" w:type="pct"/>
            <w:vAlign w:val="center"/>
          </w:tcPr>
          <w:p w14:paraId="237C0028" w14:textId="77777777" w:rsidR="007C108F" w:rsidRPr="005D6F1F" w:rsidRDefault="00000000" w:rsidP="00BD3B2A">
            <w:pPr>
              <w:spacing w:before="40" w:after="40"/>
            </w:pPr>
            <w:r w:rsidRPr="003F5F84">
              <w:rPr>
                <w:lang w:val="en-US"/>
              </w:rPr>
              <w:t>Standard Security Fence</w:t>
            </w:r>
          </w:p>
        </w:tc>
      </w:tr>
      <w:tr w:rsidR="009838DF" w14:paraId="2254131A" w14:textId="77777777" w:rsidTr="00BD3B2A">
        <w:trPr>
          <w:cantSplit/>
          <w:jc w:val="center"/>
        </w:trPr>
        <w:tc>
          <w:tcPr>
            <w:tcW w:w="281" w:type="pct"/>
            <w:tcBorders>
              <w:right w:val="nil"/>
            </w:tcBorders>
            <w:vAlign w:val="center"/>
          </w:tcPr>
          <w:p w14:paraId="204960C5" w14:textId="77777777" w:rsidR="007C108F" w:rsidRDefault="00000000" w:rsidP="00BD3B2A">
            <w:pPr>
              <w:spacing w:before="40" w:after="40"/>
            </w:pPr>
            <w:r w:rsidRPr="00C77DDB">
              <w:t>CS</w:t>
            </w:r>
          </w:p>
        </w:tc>
        <w:tc>
          <w:tcPr>
            <w:tcW w:w="380" w:type="pct"/>
            <w:tcBorders>
              <w:left w:val="nil"/>
            </w:tcBorders>
            <w:vAlign w:val="center"/>
          </w:tcPr>
          <w:p w14:paraId="3A1231FE" w14:textId="77777777" w:rsidR="007C108F" w:rsidRPr="005D6F1F" w:rsidRDefault="00000000" w:rsidP="00BD3B2A">
            <w:pPr>
              <w:spacing w:before="40" w:after="40"/>
            </w:pPr>
            <w:r>
              <w:t>3310</w:t>
            </w:r>
          </w:p>
        </w:tc>
        <w:tc>
          <w:tcPr>
            <w:tcW w:w="4339" w:type="pct"/>
            <w:vAlign w:val="center"/>
          </w:tcPr>
          <w:p w14:paraId="6714C19A" w14:textId="77777777" w:rsidR="007C108F" w:rsidRPr="005D6F1F" w:rsidRDefault="00000000" w:rsidP="00BD3B2A">
            <w:pPr>
              <w:spacing w:before="40" w:after="40"/>
            </w:pPr>
            <w:r w:rsidRPr="003F5F84">
              <w:rPr>
                <w:lang w:val="en-US"/>
              </w:rPr>
              <w:t>Stock Fence Design and Details</w:t>
            </w:r>
          </w:p>
        </w:tc>
      </w:tr>
      <w:tr w:rsidR="009838DF" w14:paraId="6CA55DC0" w14:textId="77777777" w:rsidTr="00BD3B2A">
        <w:trPr>
          <w:cantSplit/>
          <w:jc w:val="center"/>
        </w:trPr>
        <w:tc>
          <w:tcPr>
            <w:tcW w:w="281" w:type="pct"/>
            <w:tcBorders>
              <w:right w:val="nil"/>
            </w:tcBorders>
            <w:vAlign w:val="center"/>
          </w:tcPr>
          <w:p w14:paraId="0E6DA457" w14:textId="77777777" w:rsidR="007C108F" w:rsidRDefault="00000000" w:rsidP="00BD3B2A">
            <w:pPr>
              <w:spacing w:before="40" w:after="40"/>
            </w:pPr>
            <w:r w:rsidRPr="00C77DDB">
              <w:t>CS</w:t>
            </w:r>
          </w:p>
        </w:tc>
        <w:tc>
          <w:tcPr>
            <w:tcW w:w="380" w:type="pct"/>
            <w:tcBorders>
              <w:left w:val="nil"/>
            </w:tcBorders>
            <w:vAlign w:val="center"/>
          </w:tcPr>
          <w:p w14:paraId="1F46538E" w14:textId="77777777" w:rsidR="007C108F" w:rsidRPr="005D6F1F" w:rsidRDefault="00000000" w:rsidP="00BD3B2A">
            <w:pPr>
              <w:spacing w:before="40" w:after="40"/>
            </w:pPr>
            <w:r>
              <w:t>3312</w:t>
            </w:r>
          </w:p>
        </w:tc>
        <w:tc>
          <w:tcPr>
            <w:tcW w:w="4339" w:type="pct"/>
            <w:vAlign w:val="center"/>
          </w:tcPr>
          <w:p w14:paraId="68004008" w14:textId="77777777" w:rsidR="007C108F" w:rsidRPr="005D6F1F" w:rsidRDefault="00000000" w:rsidP="00BD3B2A">
            <w:pPr>
              <w:spacing w:before="40" w:after="40"/>
            </w:pPr>
            <w:r w:rsidRPr="003F5F84">
              <w:rPr>
                <w:lang w:val="en-US"/>
              </w:rPr>
              <w:t>Standard Stock Fence Swinging Floodgate for Stream Crossings</w:t>
            </w:r>
          </w:p>
        </w:tc>
      </w:tr>
      <w:tr w:rsidR="009838DF" w14:paraId="036E324A" w14:textId="77777777" w:rsidTr="00BD3B2A">
        <w:trPr>
          <w:cantSplit/>
          <w:jc w:val="center"/>
        </w:trPr>
        <w:tc>
          <w:tcPr>
            <w:tcW w:w="281" w:type="pct"/>
            <w:tcBorders>
              <w:right w:val="nil"/>
            </w:tcBorders>
            <w:vAlign w:val="center"/>
          </w:tcPr>
          <w:p w14:paraId="1F0A8FB4" w14:textId="77777777" w:rsidR="007C108F" w:rsidRDefault="00000000" w:rsidP="00BD3B2A">
            <w:pPr>
              <w:spacing w:before="40" w:after="40"/>
            </w:pPr>
            <w:r w:rsidRPr="00AC24F7">
              <w:t>CS</w:t>
            </w:r>
          </w:p>
        </w:tc>
        <w:tc>
          <w:tcPr>
            <w:tcW w:w="380" w:type="pct"/>
            <w:tcBorders>
              <w:left w:val="nil"/>
            </w:tcBorders>
            <w:vAlign w:val="center"/>
          </w:tcPr>
          <w:p w14:paraId="7337B717" w14:textId="77777777" w:rsidR="007C108F" w:rsidRPr="005D6F1F" w:rsidRDefault="00000000" w:rsidP="00BD3B2A">
            <w:pPr>
              <w:spacing w:before="40" w:after="40"/>
            </w:pPr>
            <w:r>
              <w:t>3313</w:t>
            </w:r>
          </w:p>
        </w:tc>
        <w:tc>
          <w:tcPr>
            <w:tcW w:w="4339" w:type="pct"/>
            <w:vAlign w:val="center"/>
          </w:tcPr>
          <w:p w14:paraId="3B77F13B" w14:textId="77777777" w:rsidR="007C108F" w:rsidRPr="005D6F1F" w:rsidRDefault="00000000" w:rsidP="00BD3B2A">
            <w:pPr>
              <w:spacing w:before="40" w:after="40"/>
            </w:pPr>
            <w:r w:rsidRPr="003F5F84">
              <w:rPr>
                <w:lang w:val="en-US"/>
              </w:rPr>
              <w:t>Standard Cattle Grid Plan and Sections with Approach Sla</w:t>
            </w:r>
            <w:r>
              <w:rPr>
                <w:lang w:val="en-US"/>
              </w:rPr>
              <w:t>b</w:t>
            </w:r>
          </w:p>
        </w:tc>
      </w:tr>
      <w:tr w:rsidR="009838DF" w14:paraId="1F9CB4CF" w14:textId="77777777" w:rsidTr="00BD3B2A">
        <w:trPr>
          <w:cantSplit/>
          <w:jc w:val="center"/>
        </w:trPr>
        <w:tc>
          <w:tcPr>
            <w:tcW w:w="281" w:type="pct"/>
            <w:tcBorders>
              <w:right w:val="nil"/>
            </w:tcBorders>
            <w:vAlign w:val="center"/>
          </w:tcPr>
          <w:p w14:paraId="358BE9CB" w14:textId="77777777" w:rsidR="007C108F" w:rsidRDefault="00000000" w:rsidP="00BD3B2A">
            <w:pPr>
              <w:spacing w:before="40" w:after="40"/>
            </w:pPr>
            <w:r w:rsidRPr="00AC24F7">
              <w:t>CS</w:t>
            </w:r>
          </w:p>
        </w:tc>
        <w:tc>
          <w:tcPr>
            <w:tcW w:w="380" w:type="pct"/>
            <w:tcBorders>
              <w:left w:val="nil"/>
            </w:tcBorders>
            <w:vAlign w:val="center"/>
          </w:tcPr>
          <w:p w14:paraId="5394F154" w14:textId="77777777" w:rsidR="007C108F" w:rsidRPr="005D6F1F" w:rsidRDefault="00000000" w:rsidP="00BD3B2A">
            <w:pPr>
              <w:spacing w:before="40" w:after="40"/>
            </w:pPr>
            <w:r>
              <w:t>3314</w:t>
            </w:r>
          </w:p>
        </w:tc>
        <w:tc>
          <w:tcPr>
            <w:tcW w:w="4339" w:type="pct"/>
            <w:vAlign w:val="center"/>
          </w:tcPr>
          <w:p w14:paraId="13FB0287" w14:textId="77777777" w:rsidR="007C108F" w:rsidRPr="005D6F1F" w:rsidRDefault="00000000" w:rsidP="00BD3B2A">
            <w:pPr>
              <w:spacing w:before="40" w:after="40"/>
            </w:pPr>
            <w:r w:rsidRPr="003F5F84">
              <w:rPr>
                <w:lang w:val="en-US"/>
              </w:rPr>
              <w:t>Standard Cattle Grid Plan and Sections without Approach Slab</w:t>
            </w:r>
          </w:p>
        </w:tc>
      </w:tr>
      <w:tr w:rsidR="009838DF" w14:paraId="01315ECD" w14:textId="77777777" w:rsidTr="00BD3B2A">
        <w:trPr>
          <w:cantSplit/>
          <w:jc w:val="center"/>
        </w:trPr>
        <w:tc>
          <w:tcPr>
            <w:tcW w:w="281" w:type="pct"/>
            <w:tcBorders>
              <w:right w:val="nil"/>
            </w:tcBorders>
            <w:vAlign w:val="center"/>
          </w:tcPr>
          <w:p w14:paraId="59D132C7" w14:textId="77777777" w:rsidR="007C108F" w:rsidRDefault="00000000" w:rsidP="00BD3B2A">
            <w:pPr>
              <w:spacing w:before="40" w:after="40"/>
            </w:pPr>
            <w:r w:rsidRPr="00AC24F7">
              <w:t>CS</w:t>
            </w:r>
          </w:p>
        </w:tc>
        <w:tc>
          <w:tcPr>
            <w:tcW w:w="380" w:type="pct"/>
            <w:tcBorders>
              <w:left w:val="nil"/>
              <w:bottom w:val="single" w:sz="4" w:space="0" w:color="auto"/>
            </w:tcBorders>
            <w:vAlign w:val="center"/>
          </w:tcPr>
          <w:p w14:paraId="4995E45E" w14:textId="77777777" w:rsidR="007C108F" w:rsidRPr="005D6F1F" w:rsidRDefault="00000000" w:rsidP="00BD3B2A">
            <w:pPr>
              <w:spacing w:before="40" w:after="40"/>
            </w:pPr>
            <w:r>
              <w:t>3315</w:t>
            </w:r>
          </w:p>
        </w:tc>
        <w:tc>
          <w:tcPr>
            <w:tcW w:w="4339" w:type="pct"/>
            <w:vAlign w:val="center"/>
          </w:tcPr>
          <w:p w14:paraId="1666CF74" w14:textId="77777777" w:rsidR="007C108F" w:rsidRPr="005D6F1F" w:rsidRDefault="00000000" w:rsidP="00BD3B2A">
            <w:pPr>
              <w:spacing w:before="40" w:after="40"/>
            </w:pPr>
            <w:r w:rsidRPr="003F5F84">
              <w:rPr>
                <w:lang w:val="en-US"/>
              </w:rPr>
              <w:t>Standard Cattle Grid Details</w:t>
            </w:r>
          </w:p>
        </w:tc>
      </w:tr>
      <w:tr w:rsidR="009838DF" w14:paraId="4C38FB33" w14:textId="77777777" w:rsidTr="00BD3B2A">
        <w:trPr>
          <w:cantSplit/>
          <w:jc w:val="center"/>
        </w:trPr>
        <w:tc>
          <w:tcPr>
            <w:tcW w:w="281" w:type="pct"/>
            <w:tcBorders>
              <w:right w:val="nil"/>
            </w:tcBorders>
            <w:vAlign w:val="center"/>
          </w:tcPr>
          <w:p w14:paraId="5E0E80CA" w14:textId="77777777" w:rsidR="007C108F" w:rsidRDefault="00000000" w:rsidP="00BD3B2A">
            <w:pPr>
              <w:spacing w:before="40" w:after="40"/>
            </w:pPr>
            <w:r>
              <w:t>CS</w:t>
            </w:r>
          </w:p>
        </w:tc>
        <w:tc>
          <w:tcPr>
            <w:tcW w:w="380" w:type="pct"/>
            <w:tcBorders>
              <w:left w:val="nil"/>
            </w:tcBorders>
            <w:vAlign w:val="center"/>
          </w:tcPr>
          <w:p w14:paraId="6D6FA690" w14:textId="77777777" w:rsidR="007C108F" w:rsidRDefault="00000000" w:rsidP="00BD3B2A">
            <w:pPr>
              <w:spacing w:before="40" w:after="40"/>
            </w:pPr>
            <w:r>
              <w:t>3317</w:t>
            </w:r>
          </w:p>
        </w:tc>
        <w:tc>
          <w:tcPr>
            <w:tcW w:w="4339" w:type="pct"/>
            <w:vAlign w:val="center"/>
          </w:tcPr>
          <w:p w14:paraId="6F55DE2B" w14:textId="77777777" w:rsidR="007C108F" w:rsidRDefault="00000000" w:rsidP="00BD3B2A">
            <w:pPr>
              <w:spacing w:before="40" w:after="40"/>
              <w:rPr>
                <w:lang w:val="en-US"/>
              </w:rPr>
            </w:pPr>
            <w:r>
              <w:rPr>
                <w:lang w:val="en-US"/>
              </w:rPr>
              <w:t>Irrigation – Telemetry Control Station Detail</w:t>
            </w:r>
          </w:p>
        </w:tc>
      </w:tr>
      <w:tr w:rsidR="009838DF" w14:paraId="1EB19835" w14:textId="77777777" w:rsidTr="00BD3B2A">
        <w:trPr>
          <w:cantSplit/>
          <w:jc w:val="center"/>
        </w:trPr>
        <w:tc>
          <w:tcPr>
            <w:tcW w:w="281" w:type="pct"/>
            <w:tcBorders>
              <w:right w:val="nil"/>
            </w:tcBorders>
            <w:vAlign w:val="center"/>
          </w:tcPr>
          <w:p w14:paraId="4109BCCD" w14:textId="77777777" w:rsidR="007C108F" w:rsidRPr="00AC24F7" w:rsidRDefault="00000000" w:rsidP="00BD3B2A">
            <w:pPr>
              <w:spacing w:before="40" w:after="40"/>
            </w:pPr>
            <w:r>
              <w:t>CS</w:t>
            </w:r>
          </w:p>
        </w:tc>
        <w:tc>
          <w:tcPr>
            <w:tcW w:w="380" w:type="pct"/>
            <w:tcBorders>
              <w:left w:val="nil"/>
            </w:tcBorders>
            <w:vAlign w:val="center"/>
          </w:tcPr>
          <w:p w14:paraId="2D9CE62E" w14:textId="77777777" w:rsidR="007C108F" w:rsidRDefault="00000000" w:rsidP="00BD3B2A">
            <w:pPr>
              <w:spacing w:before="40" w:after="40"/>
            </w:pPr>
            <w:r>
              <w:t>3400</w:t>
            </w:r>
          </w:p>
        </w:tc>
        <w:tc>
          <w:tcPr>
            <w:tcW w:w="4339" w:type="pct"/>
            <w:vAlign w:val="center"/>
          </w:tcPr>
          <w:p w14:paraId="77374727" w14:textId="77777777" w:rsidR="007C108F" w:rsidRPr="003F5F84" w:rsidRDefault="00000000" w:rsidP="00BD3B2A">
            <w:pPr>
              <w:spacing w:before="40" w:after="40"/>
              <w:rPr>
                <w:lang w:val="en-US"/>
              </w:rPr>
            </w:pPr>
            <w:r>
              <w:rPr>
                <w:lang w:val="en-US"/>
              </w:rPr>
              <w:t>Line marking</w:t>
            </w:r>
          </w:p>
        </w:tc>
      </w:tr>
      <w:tr w:rsidR="009838DF" w14:paraId="56712EAE" w14:textId="77777777" w:rsidTr="00BD3B2A">
        <w:trPr>
          <w:cantSplit/>
          <w:jc w:val="center"/>
        </w:trPr>
        <w:tc>
          <w:tcPr>
            <w:tcW w:w="281" w:type="pct"/>
            <w:tcBorders>
              <w:right w:val="nil"/>
            </w:tcBorders>
            <w:vAlign w:val="center"/>
          </w:tcPr>
          <w:p w14:paraId="1E28F89B" w14:textId="77777777" w:rsidR="007C108F" w:rsidRPr="00AC24F7" w:rsidRDefault="00000000" w:rsidP="00BD3B2A">
            <w:pPr>
              <w:spacing w:before="40" w:after="40"/>
            </w:pPr>
            <w:r w:rsidRPr="00C77DDB">
              <w:t>CS</w:t>
            </w:r>
          </w:p>
        </w:tc>
        <w:tc>
          <w:tcPr>
            <w:tcW w:w="380" w:type="pct"/>
            <w:tcBorders>
              <w:left w:val="nil"/>
            </w:tcBorders>
            <w:vAlign w:val="center"/>
          </w:tcPr>
          <w:p w14:paraId="24D61380" w14:textId="77777777" w:rsidR="007C108F" w:rsidRDefault="00000000" w:rsidP="00BD3B2A">
            <w:pPr>
              <w:spacing w:before="40" w:after="40"/>
            </w:pPr>
            <w:r>
              <w:t>3401</w:t>
            </w:r>
          </w:p>
        </w:tc>
        <w:tc>
          <w:tcPr>
            <w:tcW w:w="4339" w:type="pct"/>
            <w:vAlign w:val="center"/>
          </w:tcPr>
          <w:p w14:paraId="43B6CA06" w14:textId="77777777" w:rsidR="007C108F" w:rsidRPr="003F5F84" w:rsidRDefault="00000000" w:rsidP="00BD3B2A">
            <w:pPr>
              <w:spacing w:before="40" w:after="40"/>
              <w:rPr>
                <w:lang w:val="en-US"/>
              </w:rPr>
            </w:pPr>
            <w:r>
              <w:rPr>
                <w:lang w:val="en-US"/>
              </w:rPr>
              <w:t>Pavement Markings -</w:t>
            </w:r>
            <w:r w:rsidRPr="003F5F84">
              <w:rPr>
                <w:lang w:val="en-US"/>
              </w:rPr>
              <w:t>Chevrons and RRPM’s</w:t>
            </w:r>
            <w:r>
              <w:rPr>
                <w:lang w:val="en-US"/>
              </w:rPr>
              <w:t xml:space="preserve"> – Sheet 1</w:t>
            </w:r>
          </w:p>
        </w:tc>
      </w:tr>
      <w:tr w:rsidR="009838DF" w14:paraId="52AF4524" w14:textId="77777777" w:rsidTr="00BD3B2A">
        <w:trPr>
          <w:cantSplit/>
          <w:jc w:val="center"/>
        </w:trPr>
        <w:tc>
          <w:tcPr>
            <w:tcW w:w="281" w:type="pct"/>
            <w:tcBorders>
              <w:right w:val="nil"/>
            </w:tcBorders>
            <w:vAlign w:val="center"/>
          </w:tcPr>
          <w:p w14:paraId="4F18B5A2" w14:textId="77777777" w:rsidR="007C108F" w:rsidRPr="00AC24F7" w:rsidRDefault="00000000" w:rsidP="00BD3B2A">
            <w:pPr>
              <w:spacing w:before="40" w:after="40"/>
            </w:pPr>
            <w:r>
              <w:t>CS</w:t>
            </w:r>
          </w:p>
        </w:tc>
        <w:tc>
          <w:tcPr>
            <w:tcW w:w="380" w:type="pct"/>
            <w:tcBorders>
              <w:left w:val="nil"/>
            </w:tcBorders>
            <w:vAlign w:val="center"/>
          </w:tcPr>
          <w:p w14:paraId="01FCDB53" w14:textId="77777777" w:rsidR="007C108F" w:rsidRDefault="00000000" w:rsidP="00BD3B2A">
            <w:pPr>
              <w:spacing w:before="40" w:after="40"/>
            </w:pPr>
            <w:r>
              <w:t>3402</w:t>
            </w:r>
          </w:p>
        </w:tc>
        <w:tc>
          <w:tcPr>
            <w:tcW w:w="4339" w:type="pct"/>
            <w:vAlign w:val="center"/>
          </w:tcPr>
          <w:p w14:paraId="5C76BFF7" w14:textId="77777777" w:rsidR="007C108F" w:rsidRPr="003F5F84" w:rsidRDefault="00000000" w:rsidP="00BD3B2A">
            <w:pPr>
              <w:spacing w:before="40" w:after="40"/>
              <w:rPr>
                <w:lang w:val="en-US"/>
              </w:rPr>
            </w:pPr>
            <w:r>
              <w:rPr>
                <w:lang w:val="en-US"/>
              </w:rPr>
              <w:t>Pavement Markings -</w:t>
            </w:r>
            <w:r w:rsidRPr="003F5F84">
              <w:rPr>
                <w:lang w:val="en-US"/>
              </w:rPr>
              <w:t>Chevrons and RRPM’s</w:t>
            </w:r>
            <w:r>
              <w:rPr>
                <w:lang w:val="en-US"/>
              </w:rPr>
              <w:t xml:space="preserve"> – Sheet 2</w:t>
            </w:r>
          </w:p>
        </w:tc>
      </w:tr>
      <w:tr w:rsidR="009838DF" w14:paraId="387A43A7" w14:textId="77777777" w:rsidTr="00BD3B2A">
        <w:trPr>
          <w:cantSplit/>
          <w:jc w:val="center"/>
        </w:trPr>
        <w:tc>
          <w:tcPr>
            <w:tcW w:w="281" w:type="pct"/>
            <w:tcBorders>
              <w:right w:val="nil"/>
            </w:tcBorders>
            <w:vAlign w:val="center"/>
          </w:tcPr>
          <w:p w14:paraId="28FC61D4" w14:textId="77777777" w:rsidR="007C108F" w:rsidRPr="00AC24F7" w:rsidRDefault="00000000" w:rsidP="00BD3B2A">
            <w:pPr>
              <w:spacing w:before="40" w:after="40"/>
            </w:pPr>
            <w:r>
              <w:t>CS</w:t>
            </w:r>
          </w:p>
        </w:tc>
        <w:tc>
          <w:tcPr>
            <w:tcW w:w="380" w:type="pct"/>
            <w:tcBorders>
              <w:left w:val="nil"/>
            </w:tcBorders>
            <w:vAlign w:val="center"/>
          </w:tcPr>
          <w:p w14:paraId="7541BD22" w14:textId="77777777" w:rsidR="007C108F" w:rsidRDefault="00000000" w:rsidP="00BD3B2A">
            <w:pPr>
              <w:spacing w:before="40" w:after="40"/>
            </w:pPr>
            <w:r>
              <w:t>3403</w:t>
            </w:r>
          </w:p>
        </w:tc>
        <w:tc>
          <w:tcPr>
            <w:tcW w:w="4339" w:type="pct"/>
            <w:vAlign w:val="center"/>
          </w:tcPr>
          <w:p w14:paraId="7601A740" w14:textId="77777777" w:rsidR="007C108F" w:rsidRPr="003F5F84" w:rsidRDefault="00000000" w:rsidP="00BD3B2A">
            <w:pPr>
              <w:spacing w:before="40" w:after="40"/>
              <w:rPr>
                <w:lang w:val="en-US"/>
              </w:rPr>
            </w:pPr>
            <w:r>
              <w:rPr>
                <w:lang w:val="en-US"/>
              </w:rPr>
              <w:t>Edge Line and Audio Tactile Ribs</w:t>
            </w:r>
          </w:p>
        </w:tc>
      </w:tr>
      <w:tr w:rsidR="009838DF" w14:paraId="42BB0182" w14:textId="77777777" w:rsidTr="00BD3B2A">
        <w:trPr>
          <w:cantSplit/>
          <w:jc w:val="center"/>
        </w:trPr>
        <w:tc>
          <w:tcPr>
            <w:tcW w:w="281" w:type="pct"/>
            <w:tcBorders>
              <w:right w:val="nil"/>
            </w:tcBorders>
            <w:vAlign w:val="center"/>
          </w:tcPr>
          <w:p w14:paraId="45822BD1" w14:textId="77777777" w:rsidR="007C108F" w:rsidRDefault="00000000" w:rsidP="00BD3B2A">
            <w:pPr>
              <w:spacing w:before="40" w:after="40"/>
            </w:pPr>
            <w:r>
              <w:t>CS</w:t>
            </w:r>
          </w:p>
        </w:tc>
        <w:tc>
          <w:tcPr>
            <w:tcW w:w="380" w:type="pct"/>
            <w:tcBorders>
              <w:left w:val="nil"/>
            </w:tcBorders>
            <w:vAlign w:val="center"/>
          </w:tcPr>
          <w:p w14:paraId="2DD7DC13" w14:textId="77777777" w:rsidR="007C108F" w:rsidRDefault="00000000" w:rsidP="00BD3B2A">
            <w:pPr>
              <w:spacing w:before="40" w:after="40"/>
            </w:pPr>
            <w:r>
              <w:t>3404</w:t>
            </w:r>
          </w:p>
        </w:tc>
        <w:tc>
          <w:tcPr>
            <w:tcW w:w="4339" w:type="pct"/>
            <w:vAlign w:val="center"/>
          </w:tcPr>
          <w:p w14:paraId="4D229500" w14:textId="77777777" w:rsidR="007C108F" w:rsidRDefault="00000000" w:rsidP="00BD3B2A">
            <w:pPr>
              <w:spacing w:before="40" w:after="40"/>
              <w:rPr>
                <w:lang w:val="en-US"/>
              </w:rPr>
            </w:pPr>
            <w:r>
              <w:rPr>
                <w:lang w:val="en-US"/>
              </w:rPr>
              <w:t>Traffic signal symbols</w:t>
            </w:r>
          </w:p>
        </w:tc>
      </w:tr>
      <w:tr w:rsidR="009838DF" w14:paraId="12327925" w14:textId="77777777" w:rsidTr="00BD3B2A">
        <w:trPr>
          <w:cantSplit/>
          <w:jc w:val="center"/>
        </w:trPr>
        <w:tc>
          <w:tcPr>
            <w:tcW w:w="281" w:type="pct"/>
            <w:tcBorders>
              <w:right w:val="nil"/>
            </w:tcBorders>
            <w:vAlign w:val="center"/>
          </w:tcPr>
          <w:p w14:paraId="1B35B045" w14:textId="77777777" w:rsidR="007C108F" w:rsidRDefault="00000000" w:rsidP="00BD3B2A">
            <w:pPr>
              <w:spacing w:before="40" w:after="40"/>
            </w:pPr>
            <w:r>
              <w:t>CS</w:t>
            </w:r>
          </w:p>
        </w:tc>
        <w:tc>
          <w:tcPr>
            <w:tcW w:w="380" w:type="pct"/>
            <w:tcBorders>
              <w:left w:val="nil"/>
            </w:tcBorders>
            <w:vAlign w:val="center"/>
          </w:tcPr>
          <w:p w14:paraId="75B80AF3" w14:textId="77777777" w:rsidR="007C108F" w:rsidRDefault="00000000" w:rsidP="00BD3B2A">
            <w:pPr>
              <w:spacing w:before="40" w:after="40"/>
            </w:pPr>
            <w:r>
              <w:t>3405</w:t>
            </w:r>
          </w:p>
        </w:tc>
        <w:tc>
          <w:tcPr>
            <w:tcW w:w="4339" w:type="pct"/>
            <w:vAlign w:val="center"/>
          </w:tcPr>
          <w:p w14:paraId="3088FBD9" w14:textId="77777777" w:rsidR="007C108F" w:rsidRDefault="00000000" w:rsidP="00BD3B2A">
            <w:pPr>
              <w:spacing w:before="40" w:after="40"/>
              <w:rPr>
                <w:lang w:val="en-US"/>
              </w:rPr>
            </w:pPr>
            <w:r>
              <w:rPr>
                <w:lang w:val="en-US"/>
              </w:rPr>
              <w:t>Traffic signal electrical and phasing tables</w:t>
            </w:r>
          </w:p>
        </w:tc>
      </w:tr>
      <w:tr w:rsidR="009838DF" w14:paraId="65F3A92A" w14:textId="77777777" w:rsidTr="00BD3B2A">
        <w:trPr>
          <w:cantSplit/>
          <w:trHeight w:val="85"/>
          <w:jc w:val="center"/>
        </w:trPr>
        <w:tc>
          <w:tcPr>
            <w:tcW w:w="281" w:type="pct"/>
            <w:tcBorders>
              <w:right w:val="nil"/>
            </w:tcBorders>
            <w:vAlign w:val="center"/>
          </w:tcPr>
          <w:p w14:paraId="355E3498" w14:textId="77777777" w:rsidR="007C108F" w:rsidRDefault="00000000" w:rsidP="00BD3B2A">
            <w:pPr>
              <w:spacing w:before="40" w:after="40"/>
            </w:pPr>
            <w:r w:rsidRPr="00AC24F7">
              <w:t>CS</w:t>
            </w:r>
          </w:p>
        </w:tc>
        <w:tc>
          <w:tcPr>
            <w:tcW w:w="380" w:type="pct"/>
            <w:tcBorders>
              <w:left w:val="nil"/>
            </w:tcBorders>
            <w:vAlign w:val="center"/>
          </w:tcPr>
          <w:p w14:paraId="7A146EE0" w14:textId="77777777" w:rsidR="007C108F" w:rsidRPr="005D6F1F" w:rsidRDefault="00000000" w:rsidP="00BD3B2A">
            <w:pPr>
              <w:spacing w:before="40" w:after="40"/>
            </w:pPr>
            <w:r>
              <w:t>3500</w:t>
            </w:r>
          </w:p>
        </w:tc>
        <w:tc>
          <w:tcPr>
            <w:tcW w:w="4339" w:type="pct"/>
            <w:vAlign w:val="center"/>
          </w:tcPr>
          <w:p w14:paraId="7CEE8866" w14:textId="77777777" w:rsidR="007C108F" w:rsidRPr="005D6F1F" w:rsidRDefault="00000000" w:rsidP="00BD3B2A">
            <w:pPr>
              <w:spacing w:before="40" w:after="40"/>
            </w:pPr>
            <w:r w:rsidRPr="003F5F84">
              <w:rPr>
                <w:lang w:val="en-US"/>
              </w:rPr>
              <w:t xml:space="preserve">Flexible </w:t>
            </w:r>
            <w:proofErr w:type="gramStart"/>
            <w:r w:rsidRPr="003F5F84">
              <w:rPr>
                <w:lang w:val="en-US"/>
              </w:rPr>
              <w:t>Guide Posts</w:t>
            </w:r>
            <w:proofErr w:type="gramEnd"/>
          </w:p>
        </w:tc>
      </w:tr>
      <w:tr w:rsidR="009838DF" w14:paraId="194B07EF" w14:textId="77777777" w:rsidTr="00BD3B2A">
        <w:trPr>
          <w:cantSplit/>
          <w:jc w:val="center"/>
        </w:trPr>
        <w:tc>
          <w:tcPr>
            <w:tcW w:w="281" w:type="pct"/>
            <w:tcBorders>
              <w:top w:val="single" w:sz="4" w:space="0" w:color="auto"/>
              <w:bottom w:val="single" w:sz="4" w:space="0" w:color="auto"/>
              <w:right w:val="nil"/>
            </w:tcBorders>
            <w:vAlign w:val="center"/>
          </w:tcPr>
          <w:p w14:paraId="4FAD90B1" w14:textId="77777777" w:rsidR="007C108F" w:rsidRDefault="00000000" w:rsidP="00BD3B2A">
            <w:pPr>
              <w:spacing w:before="40" w:after="40"/>
            </w:pPr>
            <w:r w:rsidRPr="00AC24F7">
              <w:t>CS</w:t>
            </w:r>
          </w:p>
        </w:tc>
        <w:tc>
          <w:tcPr>
            <w:tcW w:w="380" w:type="pct"/>
            <w:tcBorders>
              <w:top w:val="single" w:sz="4" w:space="0" w:color="auto"/>
              <w:left w:val="nil"/>
              <w:bottom w:val="single" w:sz="4" w:space="0" w:color="auto"/>
            </w:tcBorders>
            <w:vAlign w:val="center"/>
          </w:tcPr>
          <w:p w14:paraId="5094A75F" w14:textId="77777777" w:rsidR="007C108F" w:rsidRPr="005D6F1F" w:rsidRDefault="00000000" w:rsidP="00BD3B2A">
            <w:pPr>
              <w:spacing w:before="40" w:after="40"/>
            </w:pPr>
            <w:r>
              <w:t>3501</w:t>
            </w:r>
          </w:p>
        </w:tc>
        <w:tc>
          <w:tcPr>
            <w:tcW w:w="4339" w:type="pct"/>
            <w:tcBorders>
              <w:top w:val="single" w:sz="4" w:space="0" w:color="auto"/>
              <w:bottom w:val="single" w:sz="4" w:space="0" w:color="auto"/>
            </w:tcBorders>
            <w:vAlign w:val="center"/>
          </w:tcPr>
          <w:p w14:paraId="71E5D5E1" w14:textId="77777777" w:rsidR="007C108F" w:rsidRPr="005D6F1F" w:rsidRDefault="00000000" w:rsidP="00BD3B2A">
            <w:pPr>
              <w:spacing w:before="40" w:after="40"/>
            </w:pPr>
            <w:r w:rsidRPr="003F5F84">
              <w:rPr>
                <w:lang w:val="en-US"/>
              </w:rPr>
              <w:t>Flood Gauge Posts</w:t>
            </w:r>
          </w:p>
        </w:tc>
      </w:tr>
      <w:tr w:rsidR="009838DF" w14:paraId="4BB3696E" w14:textId="77777777" w:rsidTr="00BD3B2A">
        <w:trPr>
          <w:cantSplit/>
          <w:jc w:val="center"/>
        </w:trPr>
        <w:tc>
          <w:tcPr>
            <w:tcW w:w="281" w:type="pct"/>
            <w:tcBorders>
              <w:top w:val="single" w:sz="4" w:space="0" w:color="auto"/>
              <w:bottom w:val="single" w:sz="4" w:space="0" w:color="auto"/>
              <w:right w:val="nil"/>
            </w:tcBorders>
            <w:vAlign w:val="center"/>
          </w:tcPr>
          <w:p w14:paraId="6E7C2494" w14:textId="77777777" w:rsidR="007C108F" w:rsidRPr="00AC24F7" w:rsidRDefault="00000000" w:rsidP="00BD3B2A">
            <w:pPr>
              <w:spacing w:before="40" w:after="40"/>
            </w:pPr>
            <w:r>
              <w:t>CS</w:t>
            </w:r>
          </w:p>
        </w:tc>
        <w:tc>
          <w:tcPr>
            <w:tcW w:w="380" w:type="pct"/>
            <w:tcBorders>
              <w:top w:val="single" w:sz="4" w:space="0" w:color="auto"/>
              <w:left w:val="nil"/>
              <w:bottom w:val="single" w:sz="4" w:space="0" w:color="auto"/>
            </w:tcBorders>
            <w:vAlign w:val="center"/>
          </w:tcPr>
          <w:p w14:paraId="2B9429EB" w14:textId="77777777" w:rsidR="007C108F" w:rsidRDefault="00000000" w:rsidP="00BD3B2A">
            <w:pPr>
              <w:spacing w:before="40" w:after="40"/>
            </w:pPr>
            <w:r>
              <w:t>3516</w:t>
            </w:r>
          </w:p>
        </w:tc>
        <w:tc>
          <w:tcPr>
            <w:tcW w:w="4339" w:type="pct"/>
            <w:tcBorders>
              <w:top w:val="single" w:sz="4" w:space="0" w:color="auto"/>
              <w:bottom w:val="single" w:sz="4" w:space="0" w:color="auto"/>
            </w:tcBorders>
            <w:vAlign w:val="center"/>
          </w:tcPr>
          <w:p w14:paraId="6E18E26D" w14:textId="77777777" w:rsidR="007C108F" w:rsidRPr="003F5F84" w:rsidRDefault="00000000" w:rsidP="00BD3B2A">
            <w:pPr>
              <w:spacing w:before="40" w:after="40"/>
              <w:rPr>
                <w:lang w:val="en-US"/>
              </w:rPr>
            </w:pPr>
            <w:r w:rsidRPr="009517D3">
              <w:rPr>
                <w:rFonts w:cs="Arial"/>
                <w:color w:val="000000"/>
              </w:rPr>
              <w:t xml:space="preserve">Hazard Marker Installation Details </w:t>
            </w:r>
            <w:proofErr w:type="gramStart"/>
            <w:r w:rsidRPr="009517D3">
              <w:rPr>
                <w:rFonts w:cs="Arial"/>
                <w:color w:val="000000"/>
              </w:rPr>
              <w:t>For</w:t>
            </w:r>
            <w:proofErr w:type="gramEnd"/>
            <w:r w:rsidRPr="009517D3">
              <w:rPr>
                <w:rFonts w:cs="Arial"/>
                <w:color w:val="000000"/>
              </w:rPr>
              <w:t xml:space="preserve"> Rehabilitation </w:t>
            </w:r>
            <w:proofErr w:type="gramStart"/>
            <w:r w:rsidRPr="009517D3">
              <w:rPr>
                <w:rFonts w:cs="Arial"/>
                <w:color w:val="000000"/>
              </w:rPr>
              <w:t>Of</w:t>
            </w:r>
            <w:proofErr w:type="gramEnd"/>
            <w:r w:rsidRPr="009517D3">
              <w:rPr>
                <w:rFonts w:cs="Arial"/>
                <w:color w:val="000000"/>
              </w:rPr>
              <w:t xml:space="preserve"> Existing Sign</w:t>
            </w:r>
          </w:p>
        </w:tc>
      </w:tr>
      <w:tr w:rsidR="009838DF" w14:paraId="0B1F2E1B" w14:textId="77777777" w:rsidTr="00BD3B2A">
        <w:trPr>
          <w:cantSplit/>
          <w:jc w:val="center"/>
        </w:trPr>
        <w:tc>
          <w:tcPr>
            <w:tcW w:w="281" w:type="pct"/>
            <w:tcBorders>
              <w:top w:val="single" w:sz="4" w:space="0" w:color="auto"/>
              <w:bottom w:val="single" w:sz="4" w:space="0" w:color="auto"/>
              <w:right w:val="nil"/>
            </w:tcBorders>
            <w:vAlign w:val="center"/>
          </w:tcPr>
          <w:p w14:paraId="3CE0884A" w14:textId="77777777" w:rsidR="007C108F" w:rsidRPr="00AC24F7" w:rsidRDefault="00000000" w:rsidP="00BD3B2A">
            <w:pPr>
              <w:spacing w:before="40" w:after="40"/>
            </w:pPr>
            <w:r>
              <w:t>CS</w:t>
            </w:r>
          </w:p>
        </w:tc>
        <w:tc>
          <w:tcPr>
            <w:tcW w:w="380" w:type="pct"/>
            <w:tcBorders>
              <w:top w:val="single" w:sz="4" w:space="0" w:color="auto"/>
              <w:left w:val="nil"/>
              <w:bottom w:val="single" w:sz="4" w:space="0" w:color="auto"/>
            </w:tcBorders>
            <w:vAlign w:val="center"/>
          </w:tcPr>
          <w:p w14:paraId="0CD944DF" w14:textId="77777777" w:rsidR="007C108F" w:rsidRDefault="00000000" w:rsidP="00BD3B2A">
            <w:pPr>
              <w:spacing w:before="40" w:after="40"/>
            </w:pPr>
            <w:r>
              <w:t>3517</w:t>
            </w:r>
          </w:p>
        </w:tc>
        <w:tc>
          <w:tcPr>
            <w:tcW w:w="4339" w:type="pct"/>
            <w:tcBorders>
              <w:top w:val="single" w:sz="4" w:space="0" w:color="auto"/>
              <w:bottom w:val="single" w:sz="4" w:space="0" w:color="auto"/>
            </w:tcBorders>
            <w:vAlign w:val="center"/>
          </w:tcPr>
          <w:p w14:paraId="0633C527" w14:textId="77777777" w:rsidR="007C108F" w:rsidRPr="003F5F84" w:rsidRDefault="00000000" w:rsidP="00BD3B2A">
            <w:pPr>
              <w:spacing w:before="40" w:after="40"/>
              <w:rPr>
                <w:lang w:val="en-US"/>
              </w:rPr>
            </w:pPr>
            <w:r w:rsidRPr="009517D3">
              <w:rPr>
                <w:rFonts w:cs="Arial"/>
                <w:color w:val="000000"/>
              </w:rPr>
              <w:t xml:space="preserve">Hazard Marker Installation Details </w:t>
            </w:r>
            <w:proofErr w:type="gramStart"/>
            <w:r w:rsidRPr="009517D3">
              <w:rPr>
                <w:rFonts w:cs="Arial"/>
                <w:color w:val="000000"/>
              </w:rPr>
              <w:t>For</w:t>
            </w:r>
            <w:proofErr w:type="gramEnd"/>
            <w:r w:rsidRPr="009517D3">
              <w:rPr>
                <w:rFonts w:cs="Arial"/>
                <w:color w:val="000000"/>
              </w:rPr>
              <w:t xml:space="preserve"> New Installation</w:t>
            </w:r>
          </w:p>
        </w:tc>
      </w:tr>
      <w:tr w:rsidR="009838DF" w14:paraId="20C51975" w14:textId="77777777" w:rsidTr="00BD3B2A">
        <w:trPr>
          <w:cantSplit/>
          <w:trHeight w:val="85"/>
          <w:jc w:val="center"/>
        </w:trPr>
        <w:tc>
          <w:tcPr>
            <w:tcW w:w="281" w:type="pct"/>
            <w:tcBorders>
              <w:top w:val="single" w:sz="4" w:space="0" w:color="auto"/>
              <w:right w:val="nil"/>
            </w:tcBorders>
            <w:vAlign w:val="center"/>
          </w:tcPr>
          <w:p w14:paraId="4638797B" w14:textId="77777777" w:rsidR="007C108F" w:rsidRPr="00AC24F7" w:rsidRDefault="00000000" w:rsidP="00BD3B2A">
            <w:pPr>
              <w:spacing w:before="40" w:after="40"/>
            </w:pPr>
            <w:r>
              <w:t>CS</w:t>
            </w:r>
          </w:p>
        </w:tc>
        <w:tc>
          <w:tcPr>
            <w:tcW w:w="380" w:type="pct"/>
            <w:tcBorders>
              <w:top w:val="single" w:sz="4" w:space="0" w:color="auto"/>
              <w:left w:val="nil"/>
            </w:tcBorders>
            <w:vAlign w:val="center"/>
          </w:tcPr>
          <w:p w14:paraId="7F993BF2" w14:textId="77777777" w:rsidR="007C108F" w:rsidRDefault="00000000" w:rsidP="00BD3B2A">
            <w:pPr>
              <w:spacing w:before="40" w:after="40"/>
            </w:pPr>
            <w:r>
              <w:t>3518</w:t>
            </w:r>
          </w:p>
        </w:tc>
        <w:tc>
          <w:tcPr>
            <w:tcW w:w="4339" w:type="pct"/>
            <w:tcBorders>
              <w:top w:val="single" w:sz="4" w:space="0" w:color="auto"/>
            </w:tcBorders>
            <w:vAlign w:val="center"/>
          </w:tcPr>
          <w:p w14:paraId="349DB212" w14:textId="77777777" w:rsidR="007C108F" w:rsidRPr="003F5F84" w:rsidRDefault="00000000" w:rsidP="00BD3B2A">
            <w:pPr>
              <w:spacing w:before="40" w:after="40"/>
              <w:rPr>
                <w:lang w:val="en-US"/>
              </w:rPr>
            </w:pPr>
            <w:r w:rsidRPr="009517D3">
              <w:rPr>
                <w:rFonts w:cs="Arial"/>
                <w:color w:val="000000"/>
              </w:rPr>
              <w:t>Hazard Marker Connection Details</w:t>
            </w:r>
          </w:p>
        </w:tc>
      </w:tr>
    </w:tbl>
    <w:p w14:paraId="446E6AD4" w14:textId="77777777" w:rsidR="00373847" w:rsidRDefault="00373847" w:rsidP="00373847"/>
    <w:p w14:paraId="5B05323D" w14:textId="77777777" w:rsidR="00F07B1C" w:rsidRPr="00373847" w:rsidRDefault="00F07B1C" w:rsidP="00373847"/>
    <w:p w14:paraId="71652539" w14:textId="77777777" w:rsidR="00027E40" w:rsidRDefault="00000000" w:rsidP="00027E40">
      <w:pPr>
        <w:pStyle w:val="Heading1"/>
      </w:pPr>
      <w:bookmarkStart w:id="1463" w:name="_Toc256000030"/>
      <w:bookmarkStart w:id="1464" w:name="_Toc134020449"/>
      <w:r>
        <w:t>Northern Territory Climate Zones Table</w:t>
      </w:r>
      <w:bookmarkEnd w:id="1463"/>
      <w:bookmarkEnd w:id="1464"/>
    </w:p>
    <w:p w14:paraId="5051FE75" w14:textId="77777777" w:rsidR="00E66520" w:rsidRPr="00317D57" w:rsidRDefault="00000000" w:rsidP="00E66520">
      <w:r>
        <w:t>DIPL Roadworks Master – January 2024</w:t>
      </w:r>
    </w:p>
    <w:tbl>
      <w:tblPr>
        <w:tblW w:w="0" w:type="auto"/>
        <w:jc w:val="center"/>
        <w:tblLayout w:type="fixed"/>
        <w:tblLook w:val="04A0" w:firstRow="1" w:lastRow="0" w:firstColumn="1" w:lastColumn="0" w:noHBand="0" w:noVBand="1"/>
      </w:tblPr>
      <w:tblGrid>
        <w:gridCol w:w="1550"/>
        <w:gridCol w:w="1417"/>
        <w:gridCol w:w="992"/>
        <w:gridCol w:w="1560"/>
        <w:gridCol w:w="1275"/>
        <w:gridCol w:w="1391"/>
        <w:gridCol w:w="1270"/>
      </w:tblGrid>
      <w:tr w:rsidR="009838DF" w14:paraId="12624BF9" w14:textId="77777777" w:rsidTr="000D1B62">
        <w:trPr>
          <w:trHeight w:val="482"/>
          <w:tblHeader/>
          <w:jc w:val="center"/>
        </w:trPr>
        <w:tc>
          <w:tcPr>
            <w:tcW w:w="9455" w:type="dxa"/>
            <w:gridSpan w:val="7"/>
            <w:tcBorders>
              <w:top w:val="single" w:sz="8" w:space="0" w:color="auto"/>
              <w:left w:val="single" w:sz="8" w:space="0" w:color="auto"/>
              <w:bottom w:val="single" w:sz="8" w:space="0" w:color="auto"/>
              <w:right w:val="single" w:sz="8" w:space="0" w:color="000000"/>
            </w:tcBorders>
            <w:noWrap/>
            <w:vAlign w:val="center"/>
            <w:hideMark/>
          </w:tcPr>
          <w:p w14:paraId="749BA6FE" w14:textId="77777777" w:rsidR="00E66520" w:rsidRPr="00914C2C" w:rsidRDefault="00000000" w:rsidP="000D1B62">
            <w:pPr>
              <w:spacing w:after="0"/>
              <w:rPr>
                <w:b/>
                <w:sz w:val="18"/>
                <w:szCs w:val="18"/>
                <w:lang w:val="en-NZ" w:eastAsia="en-NZ"/>
              </w:rPr>
            </w:pPr>
            <w:r w:rsidRPr="00914C2C">
              <w:rPr>
                <w:b/>
                <w:sz w:val="18"/>
                <w:szCs w:val="18"/>
                <w:lang w:val="en-NZ" w:eastAsia="en-NZ"/>
              </w:rPr>
              <w:lastRenderedPageBreak/>
              <w:t>NORTHERN TERRITORY CLIMATE ZONES TABLE</w:t>
            </w:r>
            <w:r>
              <w:rPr>
                <w:b/>
                <w:sz w:val="18"/>
                <w:szCs w:val="18"/>
                <w:lang w:val="en-NZ" w:eastAsia="en-NZ"/>
              </w:rPr>
              <w:t xml:space="preserve"> – Updated </w:t>
            </w:r>
            <w:r w:rsidRPr="001D7022">
              <w:rPr>
                <w:b/>
                <w:sz w:val="18"/>
                <w:szCs w:val="18"/>
                <w:lang w:val="en-NZ" w:eastAsia="en-NZ"/>
              </w:rPr>
              <w:t>12June2020</w:t>
            </w:r>
          </w:p>
        </w:tc>
      </w:tr>
      <w:tr w:rsidR="009838DF" w14:paraId="73D501E6" w14:textId="77777777" w:rsidTr="000D1B62">
        <w:trPr>
          <w:trHeight w:val="482"/>
          <w:tblHeader/>
          <w:jc w:val="center"/>
        </w:trPr>
        <w:tc>
          <w:tcPr>
            <w:tcW w:w="9455" w:type="dxa"/>
            <w:gridSpan w:val="7"/>
            <w:tcBorders>
              <w:top w:val="single" w:sz="8" w:space="0" w:color="auto"/>
              <w:left w:val="single" w:sz="8" w:space="0" w:color="auto"/>
              <w:bottom w:val="single" w:sz="8" w:space="0" w:color="auto"/>
              <w:right w:val="single" w:sz="8" w:space="0" w:color="000000"/>
            </w:tcBorders>
            <w:noWrap/>
            <w:vAlign w:val="center"/>
          </w:tcPr>
          <w:p w14:paraId="60093FEF" w14:textId="77777777" w:rsidR="00E66520" w:rsidRDefault="00000000" w:rsidP="000D1B62">
            <w:pPr>
              <w:spacing w:after="0"/>
              <w:rPr>
                <w:sz w:val="18"/>
                <w:szCs w:val="18"/>
                <w:lang w:val="en-NZ" w:eastAsia="en-NZ"/>
              </w:rPr>
            </w:pPr>
            <w:r w:rsidRPr="00914C2C">
              <w:rPr>
                <w:sz w:val="18"/>
                <w:szCs w:val="18"/>
                <w:lang w:val="en-NZ" w:eastAsia="en-NZ"/>
              </w:rPr>
              <w:t>The categorisations below do not take in to account aggressive environments. Special design considerations need to be put in place for aggressive environments.</w:t>
            </w:r>
          </w:p>
          <w:p w14:paraId="5DE6A1AB" w14:textId="77777777" w:rsidR="00E66520" w:rsidRPr="00914C2C" w:rsidRDefault="00000000" w:rsidP="000D1B62">
            <w:pPr>
              <w:spacing w:after="0"/>
              <w:rPr>
                <w:sz w:val="18"/>
                <w:szCs w:val="18"/>
                <w:lang w:val="en-NZ" w:eastAsia="en-NZ"/>
              </w:rPr>
            </w:pPr>
            <w:r>
              <w:rPr>
                <w:sz w:val="18"/>
                <w:szCs w:val="18"/>
                <w:lang w:val="en-NZ" w:eastAsia="en-NZ"/>
              </w:rPr>
              <w:t>ACC – Atmospheric Corrosivity Classification</w:t>
            </w:r>
          </w:p>
        </w:tc>
      </w:tr>
      <w:tr w:rsidR="009838DF" w14:paraId="1268B290" w14:textId="77777777" w:rsidTr="000D1B62">
        <w:trPr>
          <w:trHeight w:val="482"/>
          <w:tblHeader/>
          <w:jc w:val="center"/>
        </w:trPr>
        <w:tc>
          <w:tcPr>
            <w:tcW w:w="1550" w:type="dxa"/>
            <w:tcBorders>
              <w:top w:val="nil"/>
              <w:left w:val="single" w:sz="8" w:space="0" w:color="auto"/>
              <w:bottom w:val="nil"/>
              <w:right w:val="nil"/>
            </w:tcBorders>
            <w:noWrap/>
            <w:vAlign w:val="center"/>
            <w:hideMark/>
          </w:tcPr>
          <w:p w14:paraId="4DB6BA28" w14:textId="77777777" w:rsidR="00E66520" w:rsidRPr="00914C2C" w:rsidRDefault="00000000" w:rsidP="000D1B62">
            <w:pPr>
              <w:spacing w:after="0"/>
              <w:rPr>
                <w:b/>
                <w:sz w:val="18"/>
                <w:szCs w:val="18"/>
                <w:lang w:val="en-NZ" w:eastAsia="en-NZ"/>
              </w:rPr>
            </w:pPr>
            <w:r w:rsidRPr="00914C2C">
              <w:rPr>
                <w:b/>
                <w:sz w:val="18"/>
                <w:szCs w:val="18"/>
                <w:lang w:val="en-NZ" w:eastAsia="en-NZ"/>
              </w:rPr>
              <w:t> </w:t>
            </w:r>
          </w:p>
        </w:tc>
        <w:tc>
          <w:tcPr>
            <w:tcW w:w="1417" w:type="dxa"/>
            <w:tcBorders>
              <w:top w:val="nil"/>
              <w:left w:val="nil"/>
              <w:bottom w:val="nil"/>
              <w:right w:val="single" w:sz="8" w:space="0" w:color="auto"/>
            </w:tcBorders>
            <w:noWrap/>
            <w:vAlign w:val="center"/>
            <w:hideMark/>
          </w:tcPr>
          <w:p w14:paraId="7610760E" w14:textId="77777777" w:rsidR="00E66520" w:rsidRPr="00914C2C" w:rsidRDefault="00000000" w:rsidP="000D1B62">
            <w:pPr>
              <w:spacing w:after="0"/>
              <w:rPr>
                <w:b/>
                <w:sz w:val="18"/>
                <w:szCs w:val="18"/>
                <w:lang w:val="en-NZ" w:eastAsia="en-NZ"/>
              </w:rPr>
            </w:pPr>
            <w:r w:rsidRPr="00914C2C">
              <w:rPr>
                <w:b/>
                <w:sz w:val="18"/>
                <w:szCs w:val="18"/>
                <w:lang w:val="en-NZ" w:eastAsia="en-NZ"/>
              </w:rPr>
              <w:t> </w:t>
            </w:r>
          </w:p>
        </w:tc>
        <w:tc>
          <w:tcPr>
            <w:tcW w:w="992" w:type="dxa"/>
            <w:tcBorders>
              <w:top w:val="nil"/>
              <w:left w:val="nil"/>
              <w:bottom w:val="nil"/>
              <w:right w:val="single" w:sz="4" w:space="0" w:color="auto"/>
            </w:tcBorders>
            <w:noWrap/>
            <w:vAlign w:val="center"/>
            <w:hideMark/>
          </w:tcPr>
          <w:p w14:paraId="708DFC02" w14:textId="77777777" w:rsidR="00E66520" w:rsidRPr="00914C2C" w:rsidRDefault="00000000" w:rsidP="000D1B62">
            <w:pPr>
              <w:spacing w:after="0"/>
              <w:jc w:val="center"/>
              <w:rPr>
                <w:b/>
                <w:sz w:val="18"/>
                <w:szCs w:val="18"/>
                <w:lang w:val="en-NZ" w:eastAsia="en-NZ"/>
              </w:rPr>
            </w:pPr>
            <w:r w:rsidRPr="00914C2C">
              <w:rPr>
                <w:b/>
                <w:sz w:val="18"/>
                <w:szCs w:val="18"/>
                <w:lang w:val="en-NZ" w:eastAsia="en-NZ"/>
              </w:rPr>
              <w:t>NTCZ 01</w:t>
            </w:r>
          </w:p>
        </w:tc>
        <w:tc>
          <w:tcPr>
            <w:tcW w:w="1560" w:type="dxa"/>
            <w:tcBorders>
              <w:top w:val="nil"/>
              <w:left w:val="nil"/>
              <w:bottom w:val="nil"/>
              <w:right w:val="single" w:sz="4" w:space="0" w:color="auto"/>
            </w:tcBorders>
            <w:noWrap/>
            <w:vAlign w:val="center"/>
            <w:hideMark/>
          </w:tcPr>
          <w:p w14:paraId="1209BB8F" w14:textId="77777777" w:rsidR="00E66520" w:rsidRPr="00914C2C" w:rsidRDefault="00000000" w:rsidP="000D1B62">
            <w:pPr>
              <w:spacing w:after="0"/>
              <w:jc w:val="center"/>
              <w:rPr>
                <w:b/>
                <w:sz w:val="18"/>
                <w:szCs w:val="18"/>
                <w:lang w:val="en-NZ" w:eastAsia="en-NZ"/>
              </w:rPr>
            </w:pPr>
            <w:r w:rsidRPr="00914C2C">
              <w:rPr>
                <w:b/>
                <w:sz w:val="18"/>
                <w:szCs w:val="18"/>
                <w:lang w:val="en-NZ" w:eastAsia="en-NZ"/>
              </w:rPr>
              <w:t>NTCZ 02</w:t>
            </w:r>
          </w:p>
        </w:tc>
        <w:tc>
          <w:tcPr>
            <w:tcW w:w="1275" w:type="dxa"/>
            <w:tcBorders>
              <w:top w:val="nil"/>
              <w:left w:val="nil"/>
              <w:bottom w:val="nil"/>
              <w:right w:val="single" w:sz="4" w:space="0" w:color="auto"/>
            </w:tcBorders>
            <w:noWrap/>
            <w:vAlign w:val="center"/>
            <w:hideMark/>
          </w:tcPr>
          <w:p w14:paraId="1A6D26E8" w14:textId="77777777" w:rsidR="00E66520" w:rsidRPr="00914C2C" w:rsidRDefault="00000000" w:rsidP="000D1B62">
            <w:pPr>
              <w:spacing w:after="0"/>
              <w:jc w:val="center"/>
              <w:rPr>
                <w:b/>
                <w:sz w:val="18"/>
                <w:szCs w:val="18"/>
                <w:lang w:val="en-NZ" w:eastAsia="en-NZ"/>
              </w:rPr>
            </w:pPr>
            <w:r w:rsidRPr="00914C2C">
              <w:rPr>
                <w:b/>
                <w:sz w:val="18"/>
                <w:szCs w:val="18"/>
                <w:lang w:val="en-NZ" w:eastAsia="en-NZ"/>
              </w:rPr>
              <w:t>NTCZ 03</w:t>
            </w:r>
          </w:p>
        </w:tc>
        <w:tc>
          <w:tcPr>
            <w:tcW w:w="1391" w:type="dxa"/>
            <w:tcBorders>
              <w:top w:val="nil"/>
              <w:left w:val="nil"/>
              <w:bottom w:val="nil"/>
              <w:right w:val="single" w:sz="4" w:space="0" w:color="auto"/>
            </w:tcBorders>
            <w:noWrap/>
            <w:vAlign w:val="center"/>
            <w:hideMark/>
          </w:tcPr>
          <w:p w14:paraId="687A5078" w14:textId="77777777" w:rsidR="00E66520" w:rsidRPr="00914C2C" w:rsidRDefault="00000000" w:rsidP="000D1B62">
            <w:pPr>
              <w:spacing w:after="0"/>
              <w:jc w:val="center"/>
              <w:rPr>
                <w:b/>
                <w:sz w:val="18"/>
                <w:szCs w:val="18"/>
                <w:lang w:val="en-NZ" w:eastAsia="en-NZ"/>
              </w:rPr>
            </w:pPr>
            <w:r w:rsidRPr="00914C2C">
              <w:rPr>
                <w:b/>
                <w:sz w:val="18"/>
                <w:szCs w:val="18"/>
                <w:lang w:val="en-NZ" w:eastAsia="en-NZ"/>
              </w:rPr>
              <w:t>NTCZ 04</w:t>
            </w:r>
          </w:p>
        </w:tc>
        <w:tc>
          <w:tcPr>
            <w:tcW w:w="1270" w:type="dxa"/>
            <w:tcBorders>
              <w:top w:val="nil"/>
              <w:left w:val="nil"/>
              <w:bottom w:val="nil"/>
              <w:right w:val="single" w:sz="8" w:space="0" w:color="auto"/>
            </w:tcBorders>
            <w:noWrap/>
            <w:vAlign w:val="center"/>
            <w:hideMark/>
          </w:tcPr>
          <w:p w14:paraId="376E02A8" w14:textId="77777777" w:rsidR="00E66520" w:rsidRPr="00914C2C" w:rsidRDefault="00000000" w:rsidP="000D1B62">
            <w:pPr>
              <w:spacing w:after="0"/>
              <w:jc w:val="center"/>
              <w:rPr>
                <w:b/>
                <w:sz w:val="18"/>
                <w:szCs w:val="18"/>
                <w:lang w:val="en-NZ" w:eastAsia="en-NZ"/>
              </w:rPr>
            </w:pPr>
            <w:r w:rsidRPr="00914C2C">
              <w:rPr>
                <w:b/>
                <w:sz w:val="18"/>
                <w:szCs w:val="18"/>
                <w:lang w:val="en-NZ" w:eastAsia="en-NZ"/>
              </w:rPr>
              <w:t>NTCZ 05</w:t>
            </w:r>
          </w:p>
        </w:tc>
      </w:tr>
      <w:tr w:rsidR="009838DF" w14:paraId="45DFC549" w14:textId="77777777" w:rsidTr="000D1B62">
        <w:trPr>
          <w:trHeight w:val="1831"/>
          <w:tblHeader/>
          <w:jc w:val="center"/>
        </w:trPr>
        <w:tc>
          <w:tcPr>
            <w:tcW w:w="1550" w:type="dxa"/>
            <w:tcBorders>
              <w:top w:val="nil"/>
              <w:left w:val="single" w:sz="8" w:space="0" w:color="auto"/>
              <w:bottom w:val="single" w:sz="8" w:space="0" w:color="auto"/>
              <w:right w:val="nil"/>
            </w:tcBorders>
            <w:noWrap/>
            <w:vAlign w:val="bottom"/>
            <w:hideMark/>
          </w:tcPr>
          <w:p w14:paraId="5596F562" w14:textId="77777777" w:rsidR="00E66520" w:rsidRPr="00914C2C" w:rsidRDefault="00000000" w:rsidP="000D1B62">
            <w:pPr>
              <w:spacing w:after="0"/>
              <w:rPr>
                <w:b/>
                <w:sz w:val="18"/>
                <w:szCs w:val="18"/>
                <w:lang w:val="en-NZ" w:eastAsia="en-NZ"/>
              </w:rPr>
            </w:pPr>
            <w:r w:rsidRPr="00914C2C">
              <w:rPr>
                <w:b/>
                <w:sz w:val="18"/>
                <w:szCs w:val="18"/>
                <w:lang w:val="en-NZ" w:eastAsia="en-NZ"/>
              </w:rPr>
              <w:t> </w:t>
            </w:r>
          </w:p>
        </w:tc>
        <w:tc>
          <w:tcPr>
            <w:tcW w:w="1417" w:type="dxa"/>
            <w:tcBorders>
              <w:top w:val="nil"/>
              <w:left w:val="nil"/>
              <w:bottom w:val="single" w:sz="8" w:space="0" w:color="auto"/>
              <w:right w:val="single" w:sz="8" w:space="0" w:color="auto"/>
            </w:tcBorders>
            <w:noWrap/>
            <w:vAlign w:val="bottom"/>
            <w:hideMark/>
          </w:tcPr>
          <w:p w14:paraId="1B509DD9" w14:textId="77777777" w:rsidR="00E66520" w:rsidRPr="00914C2C" w:rsidRDefault="00000000" w:rsidP="000D1B62">
            <w:pPr>
              <w:spacing w:after="0"/>
              <w:rPr>
                <w:b/>
                <w:sz w:val="18"/>
                <w:szCs w:val="18"/>
                <w:lang w:val="en-NZ" w:eastAsia="en-NZ"/>
              </w:rPr>
            </w:pPr>
            <w:r w:rsidRPr="00914C2C">
              <w:rPr>
                <w:b/>
                <w:sz w:val="18"/>
                <w:szCs w:val="18"/>
                <w:lang w:val="en-NZ" w:eastAsia="en-NZ"/>
              </w:rPr>
              <w:t> </w:t>
            </w:r>
          </w:p>
        </w:tc>
        <w:tc>
          <w:tcPr>
            <w:tcW w:w="992" w:type="dxa"/>
            <w:tcBorders>
              <w:top w:val="nil"/>
              <w:left w:val="nil"/>
              <w:bottom w:val="single" w:sz="8" w:space="0" w:color="auto"/>
              <w:right w:val="nil"/>
            </w:tcBorders>
            <w:textDirection w:val="btLr"/>
            <w:vAlign w:val="center"/>
            <w:hideMark/>
          </w:tcPr>
          <w:p w14:paraId="7EC46139" w14:textId="77777777" w:rsidR="00E66520" w:rsidRPr="00914C2C" w:rsidRDefault="00000000" w:rsidP="000D1B62">
            <w:pPr>
              <w:spacing w:after="0"/>
              <w:rPr>
                <w:b/>
                <w:sz w:val="18"/>
                <w:szCs w:val="18"/>
                <w:lang w:val="en-NZ" w:eastAsia="en-NZ"/>
              </w:rPr>
            </w:pPr>
            <w:r w:rsidRPr="00914C2C">
              <w:rPr>
                <w:b/>
                <w:sz w:val="18"/>
                <w:szCs w:val="18"/>
                <w:lang w:val="en-NZ" w:eastAsia="en-NZ"/>
              </w:rPr>
              <w:t>Areas south of, and including, Tennant Creek</w:t>
            </w:r>
          </w:p>
        </w:tc>
        <w:tc>
          <w:tcPr>
            <w:tcW w:w="1560" w:type="dxa"/>
            <w:tcBorders>
              <w:top w:val="nil"/>
              <w:left w:val="single" w:sz="4" w:space="0" w:color="auto"/>
              <w:bottom w:val="single" w:sz="8" w:space="0" w:color="auto"/>
              <w:right w:val="single" w:sz="4" w:space="0" w:color="auto"/>
            </w:tcBorders>
            <w:textDirection w:val="btLr"/>
            <w:hideMark/>
          </w:tcPr>
          <w:p w14:paraId="4ED2CE47" w14:textId="77777777" w:rsidR="00E66520" w:rsidRPr="00914C2C" w:rsidRDefault="00000000" w:rsidP="000D1B62">
            <w:pPr>
              <w:spacing w:after="0"/>
              <w:rPr>
                <w:b/>
                <w:sz w:val="18"/>
                <w:szCs w:val="18"/>
                <w:lang w:val="en-NZ" w:eastAsia="en-NZ"/>
              </w:rPr>
            </w:pPr>
            <w:r w:rsidRPr="00914C2C">
              <w:rPr>
                <w:b/>
                <w:sz w:val="18"/>
                <w:szCs w:val="18"/>
                <w:lang w:val="en-NZ" w:eastAsia="en-NZ"/>
              </w:rPr>
              <w:t>Areas north of Tennant Creek and south of and including Katherine, and areas more than 50 km from the coast or tidal estuaries</w:t>
            </w:r>
          </w:p>
        </w:tc>
        <w:tc>
          <w:tcPr>
            <w:tcW w:w="1275" w:type="dxa"/>
            <w:tcBorders>
              <w:top w:val="nil"/>
              <w:left w:val="nil"/>
              <w:bottom w:val="single" w:sz="8" w:space="0" w:color="auto"/>
              <w:right w:val="single" w:sz="4" w:space="0" w:color="auto"/>
            </w:tcBorders>
            <w:textDirection w:val="btLr"/>
            <w:vAlign w:val="center"/>
            <w:hideMark/>
          </w:tcPr>
          <w:p w14:paraId="08405C54" w14:textId="77777777" w:rsidR="00E66520" w:rsidRPr="00914C2C" w:rsidRDefault="00000000" w:rsidP="000D1B62">
            <w:pPr>
              <w:spacing w:after="0"/>
              <w:rPr>
                <w:b/>
                <w:sz w:val="18"/>
                <w:szCs w:val="18"/>
                <w:lang w:val="en-NZ" w:eastAsia="en-NZ"/>
              </w:rPr>
            </w:pPr>
            <w:r w:rsidRPr="00914C2C">
              <w:rPr>
                <w:b/>
                <w:sz w:val="18"/>
                <w:szCs w:val="18"/>
                <w:lang w:val="en-NZ" w:eastAsia="en-NZ"/>
              </w:rPr>
              <w:t>Areas north of Katherine and areas between 10 km and 50 km from the coast or tidal estuaries</w:t>
            </w:r>
          </w:p>
        </w:tc>
        <w:tc>
          <w:tcPr>
            <w:tcW w:w="1391" w:type="dxa"/>
            <w:tcBorders>
              <w:top w:val="nil"/>
              <w:left w:val="nil"/>
              <w:bottom w:val="single" w:sz="8" w:space="0" w:color="auto"/>
              <w:right w:val="single" w:sz="4" w:space="0" w:color="auto"/>
            </w:tcBorders>
            <w:textDirection w:val="btLr"/>
            <w:vAlign w:val="center"/>
            <w:hideMark/>
          </w:tcPr>
          <w:p w14:paraId="2822B086" w14:textId="77777777" w:rsidR="00E66520" w:rsidRPr="00914C2C" w:rsidRDefault="00000000" w:rsidP="000D1B62">
            <w:pPr>
              <w:spacing w:after="0"/>
              <w:rPr>
                <w:b/>
                <w:sz w:val="18"/>
                <w:szCs w:val="18"/>
                <w:lang w:val="en-NZ" w:eastAsia="en-NZ"/>
              </w:rPr>
            </w:pPr>
            <w:r w:rsidRPr="00914C2C">
              <w:rPr>
                <w:b/>
                <w:sz w:val="18"/>
                <w:szCs w:val="18"/>
                <w:lang w:val="en-NZ" w:eastAsia="en-NZ"/>
              </w:rPr>
              <w:t>Areas less than 10 km from the coast or tidal estuaries</w:t>
            </w:r>
          </w:p>
        </w:tc>
        <w:tc>
          <w:tcPr>
            <w:tcW w:w="1270" w:type="dxa"/>
            <w:tcBorders>
              <w:top w:val="nil"/>
              <w:left w:val="nil"/>
              <w:bottom w:val="single" w:sz="8" w:space="0" w:color="auto"/>
              <w:right w:val="single" w:sz="8" w:space="0" w:color="auto"/>
            </w:tcBorders>
            <w:textDirection w:val="btLr"/>
            <w:vAlign w:val="center"/>
            <w:hideMark/>
          </w:tcPr>
          <w:p w14:paraId="55DACC63" w14:textId="77777777" w:rsidR="00E66520" w:rsidRPr="00914C2C" w:rsidRDefault="00000000" w:rsidP="000D1B62">
            <w:pPr>
              <w:spacing w:after="0"/>
              <w:rPr>
                <w:b/>
                <w:sz w:val="18"/>
                <w:szCs w:val="18"/>
                <w:lang w:val="en-NZ" w:eastAsia="en-NZ"/>
              </w:rPr>
            </w:pPr>
            <w:r w:rsidRPr="00914C2C">
              <w:rPr>
                <w:b/>
                <w:sz w:val="18"/>
                <w:szCs w:val="18"/>
                <w:lang w:val="en-NZ" w:eastAsia="en-NZ"/>
              </w:rPr>
              <w:t>Areas inside buildings</w:t>
            </w:r>
          </w:p>
        </w:tc>
      </w:tr>
      <w:tr w:rsidR="009838DF" w14:paraId="38CBA892" w14:textId="77777777" w:rsidTr="000D1B62">
        <w:trPr>
          <w:trHeight w:val="393"/>
          <w:jc w:val="center"/>
        </w:trPr>
        <w:tc>
          <w:tcPr>
            <w:tcW w:w="1550" w:type="dxa"/>
            <w:tcBorders>
              <w:top w:val="nil"/>
              <w:left w:val="single" w:sz="8" w:space="0" w:color="auto"/>
              <w:bottom w:val="nil"/>
              <w:right w:val="nil"/>
            </w:tcBorders>
            <w:vAlign w:val="center"/>
            <w:hideMark/>
          </w:tcPr>
          <w:p w14:paraId="34A05AC3" w14:textId="77777777" w:rsidR="00E66520" w:rsidRPr="00914C2C" w:rsidRDefault="00000000" w:rsidP="000D1B62">
            <w:pPr>
              <w:spacing w:after="0"/>
              <w:rPr>
                <w:b/>
                <w:sz w:val="18"/>
                <w:szCs w:val="18"/>
                <w:lang w:val="en-NZ" w:eastAsia="en-NZ"/>
              </w:rPr>
            </w:pPr>
            <w:r w:rsidRPr="00914C2C">
              <w:rPr>
                <w:b/>
                <w:sz w:val="18"/>
                <w:szCs w:val="18"/>
                <w:lang w:val="en-NZ" w:eastAsia="en-NZ"/>
              </w:rPr>
              <w:t>AS</w:t>
            </w:r>
            <w:r>
              <w:rPr>
                <w:b/>
                <w:sz w:val="18"/>
                <w:szCs w:val="18"/>
                <w:lang w:val="en-NZ" w:eastAsia="en-NZ"/>
              </w:rPr>
              <w:t> </w:t>
            </w:r>
            <w:r w:rsidRPr="00914C2C">
              <w:rPr>
                <w:b/>
                <w:sz w:val="18"/>
                <w:szCs w:val="18"/>
                <w:lang w:val="en-NZ" w:eastAsia="en-NZ"/>
              </w:rPr>
              <w:t>1170</w:t>
            </w:r>
          </w:p>
        </w:tc>
        <w:tc>
          <w:tcPr>
            <w:tcW w:w="1417" w:type="dxa"/>
            <w:tcBorders>
              <w:top w:val="nil"/>
              <w:left w:val="single" w:sz="4" w:space="0" w:color="auto"/>
              <w:bottom w:val="nil"/>
              <w:right w:val="single" w:sz="8" w:space="0" w:color="auto"/>
            </w:tcBorders>
            <w:vAlign w:val="center"/>
            <w:hideMark/>
          </w:tcPr>
          <w:p w14:paraId="06C6AB22" w14:textId="77777777" w:rsidR="00E66520" w:rsidRPr="00914C2C" w:rsidRDefault="00000000" w:rsidP="000D1B62">
            <w:pPr>
              <w:spacing w:after="0"/>
              <w:rPr>
                <w:b/>
                <w:sz w:val="18"/>
                <w:szCs w:val="18"/>
                <w:lang w:val="en-NZ" w:eastAsia="en-NZ"/>
              </w:rPr>
            </w:pPr>
            <w:r w:rsidRPr="00914C2C">
              <w:rPr>
                <w:b/>
                <w:sz w:val="18"/>
                <w:szCs w:val="18"/>
                <w:lang w:val="en-NZ" w:eastAsia="en-NZ"/>
              </w:rPr>
              <w:t>Wind Region</w:t>
            </w:r>
          </w:p>
        </w:tc>
        <w:tc>
          <w:tcPr>
            <w:tcW w:w="992" w:type="dxa"/>
            <w:vAlign w:val="center"/>
            <w:hideMark/>
          </w:tcPr>
          <w:p w14:paraId="0E9FE4FC" w14:textId="77777777" w:rsidR="00E66520" w:rsidRPr="00914C2C" w:rsidRDefault="00000000" w:rsidP="000D1B62">
            <w:pPr>
              <w:spacing w:after="0"/>
              <w:jc w:val="center"/>
              <w:rPr>
                <w:sz w:val="18"/>
                <w:szCs w:val="18"/>
                <w:lang w:val="en-NZ" w:eastAsia="en-NZ"/>
              </w:rPr>
            </w:pPr>
            <w:r w:rsidRPr="00914C2C">
              <w:rPr>
                <w:sz w:val="18"/>
                <w:szCs w:val="18"/>
                <w:lang w:val="en-NZ" w:eastAsia="en-NZ"/>
              </w:rPr>
              <w:t>A4</w:t>
            </w:r>
          </w:p>
        </w:tc>
        <w:tc>
          <w:tcPr>
            <w:tcW w:w="1560" w:type="dxa"/>
            <w:tcBorders>
              <w:top w:val="nil"/>
              <w:left w:val="single" w:sz="4" w:space="0" w:color="auto"/>
              <w:bottom w:val="nil"/>
              <w:right w:val="single" w:sz="4" w:space="0" w:color="auto"/>
            </w:tcBorders>
            <w:vAlign w:val="center"/>
            <w:hideMark/>
          </w:tcPr>
          <w:p w14:paraId="272062C7" w14:textId="77777777" w:rsidR="00E66520" w:rsidRPr="00914C2C" w:rsidRDefault="00000000" w:rsidP="000D1B62">
            <w:pPr>
              <w:spacing w:after="0"/>
              <w:jc w:val="center"/>
              <w:rPr>
                <w:sz w:val="18"/>
                <w:szCs w:val="18"/>
                <w:lang w:val="en-NZ" w:eastAsia="en-NZ"/>
              </w:rPr>
            </w:pPr>
            <w:r w:rsidRPr="00914C2C">
              <w:rPr>
                <w:sz w:val="18"/>
                <w:szCs w:val="18"/>
                <w:lang w:val="en-NZ" w:eastAsia="en-NZ"/>
              </w:rPr>
              <w:t>B</w:t>
            </w:r>
          </w:p>
        </w:tc>
        <w:tc>
          <w:tcPr>
            <w:tcW w:w="1275" w:type="dxa"/>
            <w:tcBorders>
              <w:top w:val="nil"/>
              <w:left w:val="nil"/>
              <w:bottom w:val="nil"/>
              <w:right w:val="single" w:sz="4" w:space="0" w:color="auto"/>
            </w:tcBorders>
            <w:vAlign w:val="center"/>
            <w:hideMark/>
          </w:tcPr>
          <w:p w14:paraId="207A2DDC" w14:textId="77777777" w:rsidR="00E66520" w:rsidRPr="00914C2C" w:rsidRDefault="00000000" w:rsidP="000D1B62">
            <w:pPr>
              <w:spacing w:after="0"/>
              <w:jc w:val="center"/>
              <w:rPr>
                <w:sz w:val="18"/>
                <w:szCs w:val="18"/>
                <w:lang w:val="en-NZ" w:eastAsia="en-NZ"/>
              </w:rPr>
            </w:pPr>
            <w:r w:rsidRPr="00914C2C">
              <w:rPr>
                <w:sz w:val="18"/>
                <w:szCs w:val="18"/>
                <w:lang w:val="en-NZ" w:eastAsia="en-NZ"/>
              </w:rPr>
              <w:t>B &amp; C</w:t>
            </w:r>
          </w:p>
        </w:tc>
        <w:tc>
          <w:tcPr>
            <w:tcW w:w="1391" w:type="dxa"/>
            <w:tcBorders>
              <w:top w:val="nil"/>
              <w:left w:val="nil"/>
              <w:bottom w:val="nil"/>
              <w:right w:val="single" w:sz="4" w:space="0" w:color="auto"/>
            </w:tcBorders>
            <w:vAlign w:val="center"/>
            <w:hideMark/>
          </w:tcPr>
          <w:p w14:paraId="0A3E01EE" w14:textId="77777777" w:rsidR="00E66520" w:rsidRPr="00914C2C" w:rsidRDefault="00000000" w:rsidP="000D1B62">
            <w:pPr>
              <w:spacing w:after="0"/>
              <w:jc w:val="center"/>
              <w:rPr>
                <w:sz w:val="18"/>
                <w:szCs w:val="18"/>
                <w:lang w:val="en-NZ" w:eastAsia="en-NZ"/>
              </w:rPr>
            </w:pPr>
            <w:r w:rsidRPr="00914C2C">
              <w:rPr>
                <w:sz w:val="18"/>
                <w:szCs w:val="18"/>
                <w:lang w:val="en-NZ" w:eastAsia="en-NZ"/>
              </w:rPr>
              <w:t>C</w:t>
            </w:r>
          </w:p>
        </w:tc>
        <w:tc>
          <w:tcPr>
            <w:tcW w:w="1270" w:type="dxa"/>
            <w:tcBorders>
              <w:top w:val="nil"/>
              <w:left w:val="nil"/>
              <w:bottom w:val="nil"/>
              <w:right w:val="single" w:sz="8" w:space="0" w:color="auto"/>
            </w:tcBorders>
            <w:vAlign w:val="center"/>
            <w:hideMark/>
          </w:tcPr>
          <w:p w14:paraId="07DCB2FF" w14:textId="77777777" w:rsidR="00E66520" w:rsidRPr="00914C2C" w:rsidRDefault="00000000" w:rsidP="000D1B62">
            <w:pPr>
              <w:spacing w:after="0"/>
              <w:jc w:val="center"/>
              <w:rPr>
                <w:sz w:val="18"/>
                <w:szCs w:val="18"/>
                <w:lang w:val="en-NZ" w:eastAsia="en-NZ"/>
              </w:rPr>
            </w:pPr>
            <w:r w:rsidRPr="00914C2C">
              <w:rPr>
                <w:sz w:val="18"/>
                <w:szCs w:val="18"/>
                <w:lang w:val="en-NZ" w:eastAsia="en-NZ"/>
              </w:rPr>
              <w:t>n/a</w:t>
            </w:r>
          </w:p>
        </w:tc>
      </w:tr>
      <w:tr w:rsidR="009838DF" w14:paraId="7E9697C2" w14:textId="77777777" w:rsidTr="000D1B62">
        <w:trPr>
          <w:trHeight w:val="623"/>
          <w:jc w:val="center"/>
        </w:trPr>
        <w:tc>
          <w:tcPr>
            <w:tcW w:w="1550" w:type="dxa"/>
            <w:vMerge w:val="restart"/>
            <w:tcBorders>
              <w:top w:val="single" w:sz="8" w:space="0" w:color="auto"/>
              <w:left w:val="single" w:sz="8" w:space="0" w:color="auto"/>
              <w:bottom w:val="single" w:sz="8" w:space="0" w:color="000000"/>
              <w:right w:val="nil"/>
            </w:tcBorders>
            <w:vAlign w:val="center"/>
            <w:hideMark/>
          </w:tcPr>
          <w:p w14:paraId="780EAAE6" w14:textId="77777777" w:rsidR="00E66520" w:rsidRPr="00914C2C" w:rsidRDefault="00000000" w:rsidP="000D1B62">
            <w:pPr>
              <w:spacing w:after="0"/>
              <w:rPr>
                <w:b/>
                <w:sz w:val="18"/>
                <w:szCs w:val="18"/>
                <w:lang w:val="en-NZ" w:eastAsia="en-NZ"/>
              </w:rPr>
            </w:pPr>
            <w:r>
              <w:rPr>
                <w:b/>
                <w:sz w:val="18"/>
                <w:szCs w:val="18"/>
                <w:lang w:val="en-NZ" w:eastAsia="en-NZ"/>
              </w:rPr>
              <w:t>AS </w:t>
            </w:r>
            <w:r w:rsidRPr="00914C2C">
              <w:rPr>
                <w:b/>
                <w:sz w:val="18"/>
                <w:szCs w:val="18"/>
                <w:lang w:val="en-NZ" w:eastAsia="en-NZ"/>
              </w:rPr>
              <w:t>1192</w:t>
            </w:r>
          </w:p>
        </w:tc>
        <w:tc>
          <w:tcPr>
            <w:tcW w:w="1417" w:type="dxa"/>
            <w:tcBorders>
              <w:top w:val="single" w:sz="8" w:space="0" w:color="auto"/>
              <w:left w:val="single" w:sz="4" w:space="0" w:color="auto"/>
              <w:bottom w:val="single" w:sz="4" w:space="0" w:color="auto"/>
              <w:right w:val="single" w:sz="8" w:space="0" w:color="auto"/>
            </w:tcBorders>
            <w:vAlign w:val="center"/>
            <w:hideMark/>
          </w:tcPr>
          <w:p w14:paraId="65BF2CCB" w14:textId="77777777" w:rsidR="00E66520" w:rsidRPr="00914C2C" w:rsidRDefault="00000000" w:rsidP="000D1B62">
            <w:pPr>
              <w:spacing w:after="0"/>
              <w:rPr>
                <w:b/>
                <w:sz w:val="18"/>
                <w:szCs w:val="18"/>
                <w:lang w:val="en-NZ" w:eastAsia="en-NZ"/>
              </w:rPr>
            </w:pPr>
            <w:r w:rsidRPr="00914C2C">
              <w:rPr>
                <w:b/>
                <w:sz w:val="18"/>
                <w:szCs w:val="18"/>
                <w:lang w:val="en-NZ" w:eastAsia="en-NZ"/>
              </w:rPr>
              <w:t>Service Condition Category</w:t>
            </w:r>
          </w:p>
        </w:tc>
        <w:tc>
          <w:tcPr>
            <w:tcW w:w="992" w:type="dxa"/>
            <w:tcBorders>
              <w:top w:val="single" w:sz="8" w:space="0" w:color="auto"/>
              <w:left w:val="nil"/>
              <w:bottom w:val="single" w:sz="4" w:space="0" w:color="auto"/>
              <w:right w:val="nil"/>
            </w:tcBorders>
            <w:vAlign w:val="center"/>
            <w:hideMark/>
          </w:tcPr>
          <w:p w14:paraId="72264FAB" w14:textId="77777777" w:rsidR="00E66520" w:rsidRPr="00914C2C" w:rsidRDefault="00000000" w:rsidP="000D1B62">
            <w:pPr>
              <w:spacing w:after="0"/>
              <w:jc w:val="center"/>
              <w:rPr>
                <w:sz w:val="18"/>
                <w:szCs w:val="18"/>
                <w:lang w:val="en-NZ" w:eastAsia="en-NZ"/>
              </w:rPr>
            </w:pPr>
            <w:r w:rsidRPr="00914C2C">
              <w:rPr>
                <w:sz w:val="18"/>
                <w:szCs w:val="18"/>
                <w:lang w:val="en-NZ" w:eastAsia="en-NZ"/>
              </w:rPr>
              <w:t>2</w:t>
            </w:r>
          </w:p>
        </w:tc>
        <w:tc>
          <w:tcPr>
            <w:tcW w:w="1560" w:type="dxa"/>
            <w:tcBorders>
              <w:top w:val="single" w:sz="8" w:space="0" w:color="auto"/>
              <w:left w:val="single" w:sz="4" w:space="0" w:color="auto"/>
              <w:bottom w:val="single" w:sz="4" w:space="0" w:color="auto"/>
              <w:right w:val="single" w:sz="4" w:space="0" w:color="auto"/>
            </w:tcBorders>
            <w:vAlign w:val="center"/>
            <w:hideMark/>
          </w:tcPr>
          <w:p w14:paraId="42CB50DA" w14:textId="77777777" w:rsidR="00E66520" w:rsidRPr="00914C2C" w:rsidRDefault="00000000" w:rsidP="000D1B62">
            <w:pPr>
              <w:spacing w:after="0"/>
              <w:jc w:val="center"/>
              <w:rPr>
                <w:sz w:val="18"/>
                <w:szCs w:val="18"/>
                <w:lang w:val="en-NZ" w:eastAsia="en-NZ"/>
              </w:rPr>
            </w:pPr>
            <w:r w:rsidRPr="00914C2C">
              <w:rPr>
                <w:sz w:val="18"/>
                <w:szCs w:val="18"/>
                <w:lang w:val="en-NZ" w:eastAsia="en-NZ"/>
              </w:rPr>
              <w:t>3</w:t>
            </w:r>
          </w:p>
        </w:tc>
        <w:tc>
          <w:tcPr>
            <w:tcW w:w="1275" w:type="dxa"/>
            <w:tcBorders>
              <w:top w:val="single" w:sz="8" w:space="0" w:color="auto"/>
              <w:left w:val="nil"/>
              <w:bottom w:val="single" w:sz="4" w:space="0" w:color="auto"/>
              <w:right w:val="single" w:sz="4" w:space="0" w:color="auto"/>
            </w:tcBorders>
            <w:vAlign w:val="center"/>
            <w:hideMark/>
          </w:tcPr>
          <w:p w14:paraId="0CE98D3F" w14:textId="77777777" w:rsidR="00E66520" w:rsidRPr="00914C2C" w:rsidRDefault="00000000" w:rsidP="000D1B62">
            <w:pPr>
              <w:spacing w:after="0"/>
              <w:jc w:val="center"/>
              <w:rPr>
                <w:sz w:val="18"/>
                <w:szCs w:val="18"/>
                <w:lang w:val="en-NZ" w:eastAsia="en-NZ"/>
              </w:rPr>
            </w:pPr>
            <w:r w:rsidRPr="00914C2C">
              <w:rPr>
                <w:sz w:val="18"/>
                <w:szCs w:val="18"/>
                <w:lang w:val="en-NZ" w:eastAsia="en-NZ"/>
              </w:rPr>
              <w:t>4</w:t>
            </w:r>
          </w:p>
        </w:tc>
        <w:tc>
          <w:tcPr>
            <w:tcW w:w="1391" w:type="dxa"/>
            <w:tcBorders>
              <w:top w:val="single" w:sz="8" w:space="0" w:color="auto"/>
              <w:left w:val="nil"/>
              <w:bottom w:val="single" w:sz="4" w:space="0" w:color="auto"/>
              <w:right w:val="single" w:sz="4" w:space="0" w:color="auto"/>
            </w:tcBorders>
            <w:vAlign w:val="center"/>
            <w:hideMark/>
          </w:tcPr>
          <w:p w14:paraId="76DC5963" w14:textId="77777777" w:rsidR="00E66520" w:rsidRPr="00914C2C" w:rsidRDefault="00000000" w:rsidP="000D1B62">
            <w:pPr>
              <w:spacing w:after="0"/>
              <w:jc w:val="center"/>
              <w:rPr>
                <w:sz w:val="18"/>
                <w:szCs w:val="18"/>
                <w:lang w:val="en-NZ" w:eastAsia="en-NZ"/>
              </w:rPr>
            </w:pPr>
            <w:r w:rsidRPr="00914C2C">
              <w:rPr>
                <w:sz w:val="18"/>
                <w:szCs w:val="18"/>
                <w:lang w:val="en-NZ" w:eastAsia="en-NZ"/>
              </w:rPr>
              <w:t>5</w:t>
            </w:r>
          </w:p>
        </w:tc>
        <w:tc>
          <w:tcPr>
            <w:tcW w:w="1270" w:type="dxa"/>
            <w:tcBorders>
              <w:top w:val="single" w:sz="8" w:space="0" w:color="auto"/>
              <w:left w:val="nil"/>
              <w:bottom w:val="single" w:sz="4" w:space="0" w:color="auto"/>
              <w:right w:val="single" w:sz="8" w:space="0" w:color="auto"/>
            </w:tcBorders>
            <w:vAlign w:val="center"/>
            <w:hideMark/>
          </w:tcPr>
          <w:p w14:paraId="7E5E314F" w14:textId="77777777" w:rsidR="00E66520" w:rsidRPr="00914C2C" w:rsidRDefault="00000000" w:rsidP="000D1B62">
            <w:pPr>
              <w:spacing w:after="0"/>
              <w:jc w:val="center"/>
              <w:rPr>
                <w:sz w:val="18"/>
                <w:szCs w:val="18"/>
                <w:lang w:val="en-NZ" w:eastAsia="en-NZ"/>
              </w:rPr>
            </w:pPr>
            <w:r w:rsidRPr="00914C2C">
              <w:rPr>
                <w:sz w:val="18"/>
                <w:szCs w:val="18"/>
                <w:lang w:val="en-NZ" w:eastAsia="en-NZ"/>
              </w:rPr>
              <w:t>n/a</w:t>
            </w:r>
          </w:p>
        </w:tc>
      </w:tr>
      <w:tr w:rsidR="009838DF" w14:paraId="43C3DCCE" w14:textId="77777777" w:rsidTr="000D1B62">
        <w:trPr>
          <w:trHeight w:val="535"/>
          <w:jc w:val="center"/>
        </w:trPr>
        <w:tc>
          <w:tcPr>
            <w:tcW w:w="1550" w:type="dxa"/>
            <w:vMerge/>
            <w:tcBorders>
              <w:top w:val="single" w:sz="8" w:space="0" w:color="auto"/>
              <w:left w:val="single" w:sz="8" w:space="0" w:color="auto"/>
              <w:bottom w:val="single" w:sz="8" w:space="0" w:color="000000"/>
              <w:right w:val="nil"/>
            </w:tcBorders>
            <w:vAlign w:val="center"/>
            <w:hideMark/>
          </w:tcPr>
          <w:p w14:paraId="7248FB9D" w14:textId="77777777" w:rsidR="00E66520" w:rsidRPr="00914C2C" w:rsidRDefault="00E66520" w:rsidP="000D1B62">
            <w:pPr>
              <w:spacing w:after="0"/>
              <w:rPr>
                <w:b/>
                <w:sz w:val="18"/>
                <w:szCs w:val="18"/>
                <w:lang w:val="en-NZ" w:eastAsia="en-NZ"/>
              </w:rPr>
            </w:pPr>
          </w:p>
        </w:tc>
        <w:tc>
          <w:tcPr>
            <w:tcW w:w="1417" w:type="dxa"/>
            <w:tcBorders>
              <w:top w:val="nil"/>
              <w:left w:val="single" w:sz="4" w:space="0" w:color="auto"/>
              <w:bottom w:val="single" w:sz="8" w:space="0" w:color="auto"/>
              <w:right w:val="single" w:sz="8" w:space="0" w:color="auto"/>
            </w:tcBorders>
            <w:vAlign w:val="center"/>
            <w:hideMark/>
          </w:tcPr>
          <w:p w14:paraId="74E9A5E6" w14:textId="77777777" w:rsidR="00E66520" w:rsidRPr="00914C2C" w:rsidRDefault="00000000" w:rsidP="000D1B62">
            <w:pPr>
              <w:spacing w:after="0"/>
              <w:rPr>
                <w:b/>
                <w:sz w:val="18"/>
                <w:szCs w:val="18"/>
                <w:lang w:val="en-NZ" w:eastAsia="en-NZ"/>
              </w:rPr>
            </w:pPr>
            <w:r w:rsidRPr="00914C2C">
              <w:rPr>
                <w:b/>
                <w:sz w:val="18"/>
                <w:szCs w:val="18"/>
                <w:lang w:val="en-NZ" w:eastAsia="en-NZ"/>
              </w:rPr>
              <w:t>Corrosion Category</w:t>
            </w:r>
          </w:p>
        </w:tc>
        <w:tc>
          <w:tcPr>
            <w:tcW w:w="992" w:type="dxa"/>
            <w:tcBorders>
              <w:top w:val="nil"/>
              <w:left w:val="nil"/>
              <w:bottom w:val="single" w:sz="8" w:space="0" w:color="auto"/>
              <w:right w:val="nil"/>
            </w:tcBorders>
            <w:vAlign w:val="center"/>
            <w:hideMark/>
          </w:tcPr>
          <w:p w14:paraId="428E701A" w14:textId="77777777" w:rsidR="00E66520" w:rsidRPr="00914C2C" w:rsidRDefault="00000000" w:rsidP="000D1B62">
            <w:pPr>
              <w:spacing w:after="0"/>
              <w:jc w:val="center"/>
              <w:rPr>
                <w:sz w:val="18"/>
                <w:szCs w:val="18"/>
                <w:lang w:val="en-NZ" w:eastAsia="en-NZ"/>
              </w:rPr>
            </w:pPr>
            <w:r w:rsidRPr="00914C2C">
              <w:rPr>
                <w:sz w:val="18"/>
                <w:szCs w:val="18"/>
                <w:lang w:val="en-NZ" w:eastAsia="en-NZ"/>
              </w:rPr>
              <w:t>B</w:t>
            </w:r>
          </w:p>
        </w:tc>
        <w:tc>
          <w:tcPr>
            <w:tcW w:w="1560" w:type="dxa"/>
            <w:tcBorders>
              <w:top w:val="nil"/>
              <w:left w:val="single" w:sz="4" w:space="0" w:color="auto"/>
              <w:bottom w:val="single" w:sz="8" w:space="0" w:color="auto"/>
              <w:right w:val="single" w:sz="4" w:space="0" w:color="auto"/>
            </w:tcBorders>
            <w:vAlign w:val="center"/>
            <w:hideMark/>
          </w:tcPr>
          <w:p w14:paraId="6D6F5F8C" w14:textId="77777777" w:rsidR="00E66520" w:rsidRPr="00914C2C" w:rsidRDefault="00000000" w:rsidP="000D1B62">
            <w:pPr>
              <w:spacing w:after="0"/>
              <w:jc w:val="center"/>
              <w:rPr>
                <w:sz w:val="18"/>
                <w:szCs w:val="18"/>
                <w:lang w:val="en-NZ" w:eastAsia="en-NZ"/>
              </w:rPr>
            </w:pPr>
            <w:r w:rsidRPr="00914C2C">
              <w:rPr>
                <w:sz w:val="18"/>
                <w:szCs w:val="18"/>
                <w:lang w:val="en-NZ" w:eastAsia="en-NZ"/>
              </w:rPr>
              <w:t>C &amp; F</w:t>
            </w:r>
          </w:p>
        </w:tc>
        <w:tc>
          <w:tcPr>
            <w:tcW w:w="1275" w:type="dxa"/>
            <w:tcBorders>
              <w:top w:val="nil"/>
              <w:left w:val="nil"/>
              <w:bottom w:val="single" w:sz="8" w:space="0" w:color="auto"/>
              <w:right w:val="single" w:sz="4" w:space="0" w:color="auto"/>
            </w:tcBorders>
            <w:vAlign w:val="center"/>
            <w:hideMark/>
          </w:tcPr>
          <w:p w14:paraId="64B17059" w14:textId="77777777" w:rsidR="00E66520" w:rsidRPr="00914C2C" w:rsidRDefault="00000000" w:rsidP="000D1B62">
            <w:pPr>
              <w:spacing w:after="0"/>
              <w:jc w:val="center"/>
              <w:rPr>
                <w:sz w:val="18"/>
                <w:szCs w:val="18"/>
                <w:lang w:val="en-NZ" w:eastAsia="en-NZ"/>
              </w:rPr>
            </w:pPr>
            <w:r w:rsidRPr="00914C2C">
              <w:rPr>
                <w:sz w:val="18"/>
                <w:szCs w:val="18"/>
                <w:lang w:val="en-NZ" w:eastAsia="en-NZ"/>
              </w:rPr>
              <w:t>D</w:t>
            </w:r>
          </w:p>
        </w:tc>
        <w:tc>
          <w:tcPr>
            <w:tcW w:w="1391" w:type="dxa"/>
            <w:tcBorders>
              <w:top w:val="nil"/>
              <w:left w:val="nil"/>
              <w:bottom w:val="single" w:sz="8" w:space="0" w:color="auto"/>
              <w:right w:val="single" w:sz="4" w:space="0" w:color="auto"/>
            </w:tcBorders>
            <w:vAlign w:val="center"/>
            <w:hideMark/>
          </w:tcPr>
          <w:p w14:paraId="062FF528" w14:textId="77777777" w:rsidR="00E66520" w:rsidRPr="00914C2C" w:rsidRDefault="00000000" w:rsidP="000D1B62">
            <w:pPr>
              <w:spacing w:after="0"/>
              <w:jc w:val="center"/>
              <w:rPr>
                <w:sz w:val="18"/>
                <w:szCs w:val="18"/>
                <w:lang w:val="en-NZ" w:eastAsia="en-NZ"/>
              </w:rPr>
            </w:pPr>
            <w:r w:rsidRPr="00914C2C">
              <w:rPr>
                <w:sz w:val="18"/>
                <w:szCs w:val="18"/>
                <w:lang w:val="en-NZ" w:eastAsia="en-NZ"/>
              </w:rPr>
              <w:t>E</w:t>
            </w:r>
          </w:p>
        </w:tc>
        <w:tc>
          <w:tcPr>
            <w:tcW w:w="1270" w:type="dxa"/>
            <w:tcBorders>
              <w:top w:val="nil"/>
              <w:left w:val="nil"/>
              <w:bottom w:val="single" w:sz="8" w:space="0" w:color="auto"/>
              <w:right w:val="single" w:sz="8" w:space="0" w:color="auto"/>
            </w:tcBorders>
            <w:vAlign w:val="center"/>
            <w:hideMark/>
          </w:tcPr>
          <w:p w14:paraId="78DCA571" w14:textId="77777777" w:rsidR="00E66520" w:rsidRPr="00914C2C" w:rsidRDefault="00000000" w:rsidP="000D1B62">
            <w:pPr>
              <w:spacing w:after="0"/>
              <w:jc w:val="center"/>
              <w:rPr>
                <w:sz w:val="18"/>
                <w:szCs w:val="18"/>
                <w:lang w:val="en-NZ" w:eastAsia="en-NZ"/>
              </w:rPr>
            </w:pPr>
            <w:r w:rsidRPr="00914C2C">
              <w:rPr>
                <w:sz w:val="18"/>
                <w:szCs w:val="18"/>
                <w:lang w:val="en-NZ" w:eastAsia="en-NZ"/>
              </w:rPr>
              <w:t>C</w:t>
            </w:r>
          </w:p>
        </w:tc>
      </w:tr>
      <w:tr w:rsidR="009838DF" w14:paraId="4DB8D740" w14:textId="77777777" w:rsidTr="000D1B62">
        <w:trPr>
          <w:trHeight w:val="599"/>
          <w:jc w:val="center"/>
        </w:trPr>
        <w:tc>
          <w:tcPr>
            <w:tcW w:w="1550" w:type="dxa"/>
            <w:vMerge w:val="restart"/>
            <w:tcBorders>
              <w:top w:val="nil"/>
              <w:left w:val="single" w:sz="8" w:space="0" w:color="auto"/>
              <w:bottom w:val="single" w:sz="8" w:space="0" w:color="000000"/>
              <w:right w:val="nil"/>
            </w:tcBorders>
            <w:vAlign w:val="center"/>
            <w:hideMark/>
          </w:tcPr>
          <w:p w14:paraId="4BFAB54F" w14:textId="77777777" w:rsidR="00E66520" w:rsidRPr="00914C2C" w:rsidRDefault="00000000" w:rsidP="000D1B62">
            <w:pPr>
              <w:spacing w:after="0"/>
              <w:rPr>
                <w:b/>
                <w:sz w:val="18"/>
                <w:szCs w:val="18"/>
                <w:lang w:val="en-NZ" w:eastAsia="en-NZ"/>
              </w:rPr>
            </w:pPr>
            <w:r>
              <w:rPr>
                <w:b/>
                <w:sz w:val="18"/>
                <w:szCs w:val="18"/>
                <w:lang w:val="en-NZ" w:eastAsia="en-NZ"/>
              </w:rPr>
              <w:t>AS </w:t>
            </w:r>
            <w:r w:rsidRPr="00914C2C">
              <w:rPr>
                <w:b/>
                <w:sz w:val="18"/>
                <w:szCs w:val="18"/>
                <w:lang w:val="en-NZ" w:eastAsia="en-NZ"/>
              </w:rPr>
              <w:t>1231</w:t>
            </w:r>
          </w:p>
        </w:tc>
        <w:tc>
          <w:tcPr>
            <w:tcW w:w="1417" w:type="dxa"/>
            <w:vMerge w:val="restart"/>
            <w:tcBorders>
              <w:top w:val="nil"/>
              <w:left w:val="single" w:sz="4" w:space="0" w:color="auto"/>
              <w:bottom w:val="single" w:sz="8" w:space="0" w:color="000000"/>
              <w:right w:val="single" w:sz="8" w:space="0" w:color="auto"/>
            </w:tcBorders>
            <w:vAlign w:val="center"/>
            <w:hideMark/>
          </w:tcPr>
          <w:p w14:paraId="6C0A75CF" w14:textId="77777777" w:rsidR="00E66520" w:rsidRPr="00914C2C" w:rsidRDefault="00000000" w:rsidP="000D1B62">
            <w:pPr>
              <w:spacing w:after="0"/>
              <w:rPr>
                <w:b/>
                <w:sz w:val="18"/>
                <w:szCs w:val="18"/>
                <w:lang w:val="en-NZ" w:eastAsia="en-NZ"/>
              </w:rPr>
            </w:pPr>
            <w:r w:rsidRPr="00914C2C">
              <w:rPr>
                <w:b/>
                <w:sz w:val="18"/>
                <w:szCs w:val="18"/>
                <w:lang w:val="en-NZ" w:eastAsia="en-NZ"/>
              </w:rPr>
              <w:t>Thickness</w:t>
            </w:r>
          </w:p>
          <w:p w14:paraId="6856656E" w14:textId="77777777" w:rsidR="00E66520" w:rsidRPr="00914C2C" w:rsidRDefault="00000000" w:rsidP="000D1B62">
            <w:pPr>
              <w:spacing w:after="0"/>
              <w:rPr>
                <w:b/>
                <w:sz w:val="18"/>
                <w:szCs w:val="18"/>
                <w:lang w:val="en-NZ" w:eastAsia="en-NZ"/>
              </w:rPr>
            </w:pPr>
            <w:r w:rsidRPr="00914C2C">
              <w:rPr>
                <w:b/>
                <w:sz w:val="18"/>
                <w:szCs w:val="18"/>
                <w:lang w:val="en-NZ" w:eastAsia="en-NZ"/>
              </w:rPr>
              <w:t>Grade</w:t>
            </w:r>
          </w:p>
        </w:tc>
        <w:tc>
          <w:tcPr>
            <w:tcW w:w="992" w:type="dxa"/>
            <w:vMerge w:val="restart"/>
            <w:tcBorders>
              <w:top w:val="nil"/>
              <w:left w:val="single" w:sz="8" w:space="0" w:color="auto"/>
              <w:bottom w:val="single" w:sz="8" w:space="0" w:color="000000"/>
              <w:right w:val="nil"/>
            </w:tcBorders>
            <w:vAlign w:val="center"/>
            <w:hideMark/>
          </w:tcPr>
          <w:p w14:paraId="557E2811" w14:textId="77777777" w:rsidR="00E66520" w:rsidRPr="00914C2C" w:rsidRDefault="00000000" w:rsidP="000D1B62">
            <w:pPr>
              <w:spacing w:after="0"/>
              <w:jc w:val="center"/>
              <w:rPr>
                <w:sz w:val="18"/>
                <w:szCs w:val="18"/>
                <w:lang w:val="en-NZ" w:eastAsia="en-NZ"/>
              </w:rPr>
            </w:pPr>
            <w:r w:rsidRPr="00914C2C">
              <w:rPr>
                <w:sz w:val="18"/>
                <w:szCs w:val="18"/>
                <w:lang w:val="en-NZ" w:eastAsia="en-NZ"/>
              </w:rPr>
              <w:t>AA15</w:t>
            </w:r>
          </w:p>
        </w:tc>
        <w:tc>
          <w:tcPr>
            <w:tcW w:w="1560" w:type="dxa"/>
            <w:vMerge w:val="restart"/>
            <w:tcBorders>
              <w:top w:val="nil"/>
              <w:left w:val="single" w:sz="4" w:space="0" w:color="auto"/>
              <w:bottom w:val="single" w:sz="8" w:space="0" w:color="000000"/>
              <w:right w:val="single" w:sz="4" w:space="0" w:color="auto"/>
            </w:tcBorders>
            <w:vAlign w:val="center"/>
            <w:hideMark/>
          </w:tcPr>
          <w:p w14:paraId="63D3FEB9" w14:textId="77777777" w:rsidR="00E66520" w:rsidRPr="00914C2C" w:rsidRDefault="00000000" w:rsidP="000D1B62">
            <w:pPr>
              <w:spacing w:after="0"/>
              <w:jc w:val="center"/>
              <w:rPr>
                <w:sz w:val="18"/>
                <w:szCs w:val="18"/>
                <w:lang w:val="en-NZ" w:eastAsia="en-NZ"/>
              </w:rPr>
            </w:pPr>
            <w:r w:rsidRPr="00914C2C">
              <w:rPr>
                <w:sz w:val="18"/>
                <w:szCs w:val="18"/>
                <w:lang w:val="en-NZ" w:eastAsia="en-NZ"/>
              </w:rPr>
              <w:t>AA25</w:t>
            </w:r>
          </w:p>
        </w:tc>
        <w:tc>
          <w:tcPr>
            <w:tcW w:w="1275" w:type="dxa"/>
            <w:vMerge w:val="restart"/>
            <w:tcBorders>
              <w:top w:val="nil"/>
              <w:left w:val="single" w:sz="4" w:space="0" w:color="auto"/>
              <w:bottom w:val="single" w:sz="8" w:space="0" w:color="000000"/>
              <w:right w:val="single" w:sz="4" w:space="0" w:color="auto"/>
            </w:tcBorders>
            <w:vAlign w:val="center"/>
            <w:hideMark/>
          </w:tcPr>
          <w:p w14:paraId="56DFE449" w14:textId="77777777" w:rsidR="00E66520" w:rsidRPr="00914C2C" w:rsidRDefault="00000000" w:rsidP="000D1B62">
            <w:pPr>
              <w:spacing w:after="0"/>
              <w:jc w:val="center"/>
              <w:rPr>
                <w:sz w:val="18"/>
                <w:szCs w:val="18"/>
                <w:lang w:val="en-NZ" w:eastAsia="en-NZ"/>
              </w:rPr>
            </w:pPr>
            <w:r w:rsidRPr="00914C2C">
              <w:rPr>
                <w:sz w:val="18"/>
                <w:szCs w:val="18"/>
                <w:lang w:val="en-NZ" w:eastAsia="en-NZ"/>
              </w:rPr>
              <w:t>AA25</w:t>
            </w:r>
          </w:p>
        </w:tc>
        <w:tc>
          <w:tcPr>
            <w:tcW w:w="1391" w:type="dxa"/>
            <w:vMerge w:val="restart"/>
            <w:tcBorders>
              <w:top w:val="nil"/>
              <w:left w:val="single" w:sz="4" w:space="0" w:color="auto"/>
              <w:bottom w:val="single" w:sz="8" w:space="0" w:color="000000"/>
              <w:right w:val="single" w:sz="4" w:space="0" w:color="auto"/>
            </w:tcBorders>
            <w:vAlign w:val="center"/>
            <w:hideMark/>
          </w:tcPr>
          <w:p w14:paraId="66459FA1" w14:textId="77777777" w:rsidR="00E66520" w:rsidRPr="00914C2C" w:rsidRDefault="00000000" w:rsidP="000D1B62">
            <w:pPr>
              <w:spacing w:after="0"/>
              <w:jc w:val="center"/>
              <w:rPr>
                <w:sz w:val="18"/>
                <w:szCs w:val="18"/>
                <w:lang w:val="en-NZ" w:eastAsia="en-NZ"/>
              </w:rPr>
            </w:pPr>
            <w:r w:rsidRPr="00914C2C">
              <w:rPr>
                <w:sz w:val="18"/>
                <w:szCs w:val="18"/>
                <w:lang w:val="en-NZ" w:eastAsia="en-NZ"/>
              </w:rPr>
              <w:t>AA25</w:t>
            </w:r>
          </w:p>
        </w:tc>
        <w:tc>
          <w:tcPr>
            <w:tcW w:w="1270" w:type="dxa"/>
            <w:tcBorders>
              <w:top w:val="nil"/>
              <w:left w:val="nil"/>
              <w:bottom w:val="nil"/>
              <w:right w:val="single" w:sz="8" w:space="0" w:color="auto"/>
            </w:tcBorders>
            <w:vAlign w:val="center"/>
            <w:hideMark/>
          </w:tcPr>
          <w:p w14:paraId="1809DEE6" w14:textId="77777777" w:rsidR="00E66520" w:rsidRPr="00914C2C" w:rsidRDefault="00000000" w:rsidP="000D1B62">
            <w:pPr>
              <w:spacing w:after="0"/>
              <w:jc w:val="center"/>
              <w:rPr>
                <w:sz w:val="18"/>
                <w:szCs w:val="18"/>
                <w:lang w:val="en-NZ" w:eastAsia="en-NZ"/>
              </w:rPr>
            </w:pPr>
            <w:r w:rsidRPr="00914C2C">
              <w:rPr>
                <w:sz w:val="18"/>
                <w:szCs w:val="18"/>
                <w:lang w:val="en-NZ" w:eastAsia="en-NZ"/>
              </w:rPr>
              <w:t>AA10 Low airborne moisture</w:t>
            </w:r>
          </w:p>
        </w:tc>
      </w:tr>
      <w:tr w:rsidR="009838DF" w14:paraId="3E6A85F9" w14:textId="77777777" w:rsidTr="000D1B62">
        <w:trPr>
          <w:trHeight w:val="611"/>
          <w:jc w:val="center"/>
        </w:trPr>
        <w:tc>
          <w:tcPr>
            <w:tcW w:w="1550" w:type="dxa"/>
            <w:vMerge/>
            <w:tcBorders>
              <w:top w:val="nil"/>
              <w:left w:val="single" w:sz="8" w:space="0" w:color="auto"/>
              <w:bottom w:val="single" w:sz="8" w:space="0" w:color="000000"/>
              <w:right w:val="nil"/>
            </w:tcBorders>
            <w:vAlign w:val="center"/>
            <w:hideMark/>
          </w:tcPr>
          <w:p w14:paraId="472686D8" w14:textId="77777777" w:rsidR="00E66520" w:rsidRPr="00914C2C" w:rsidRDefault="00E66520" w:rsidP="000D1B62">
            <w:pPr>
              <w:spacing w:after="0"/>
              <w:rPr>
                <w:b/>
                <w:sz w:val="18"/>
                <w:szCs w:val="18"/>
                <w:lang w:val="en-NZ" w:eastAsia="en-NZ"/>
              </w:rPr>
            </w:pPr>
          </w:p>
        </w:tc>
        <w:tc>
          <w:tcPr>
            <w:tcW w:w="1417" w:type="dxa"/>
            <w:vMerge/>
            <w:tcBorders>
              <w:top w:val="nil"/>
              <w:left w:val="single" w:sz="4" w:space="0" w:color="auto"/>
              <w:bottom w:val="single" w:sz="8" w:space="0" w:color="000000"/>
              <w:right w:val="single" w:sz="8" w:space="0" w:color="auto"/>
            </w:tcBorders>
            <w:vAlign w:val="center"/>
            <w:hideMark/>
          </w:tcPr>
          <w:p w14:paraId="2C0FE915" w14:textId="77777777" w:rsidR="00E66520" w:rsidRPr="00914C2C" w:rsidRDefault="00E66520" w:rsidP="000D1B62">
            <w:pPr>
              <w:spacing w:after="0"/>
              <w:rPr>
                <w:b/>
                <w:sz w:val="18"/>
                <w:szCs w:val="18"/>
                <w:lang w:val="en-NZ" w:eastAsia="en-NZ"/>
              </w:rPr>
            </w:pPr>
          </w:p>
        </w:tc>
        <w:tc>
          <w:tcPr>
            <w:tcW w:w="992" w:type="dxa"/>
            <w:vMerge/>
            <w:tcBorders>
              <w:top w:val="nil"/>
              <w:left w:val="single" w:sz="8" w:space="0" w:color="auto"/>
              <w:bottom w:val="single" w:sz="8" w:space="0" w:color="000000"/>
              <w:right w:val="nil"/>
            </w:tcBorders>
            <w:vAlign w:val="center"/>
            <w:hideMark/>
          </w:tcPr>
          <w:p w14:paraId="796D9195" w14:textId="77777777" w:rsidR="00E66520" w:rsidRPr="00914C2C" w:rsidRDefault="00E66520" w:rsidP="000D1B62">
            <w:pPr>
              <w:spacing w:after="0"/>
              <w:rPr>
                <w:sz w:val="18"/>
                <w:szCs w:val="18"/>
                <w:lang w:val="en-NZ" w:eastAsia="en-NZ"/>
              </w:rPr>
            </w:pPr>
          </w:p>
        </w:tc>
        <w:tc>
          <w:tcPr>
            <w:tcW w:w="1560" w:type="dxa"/>
            <w:vMerge/>
            <w:tcBorders>
              <w:top w:val="nil"/>
              <w:left w:val="single" w:sz="4" w:space="0" w:color="auto"/>
              <w:bottom w:val="single" w:sz="8" w:space="0" w:color="000000"/>
              <w:right w:val="single" w:sz="4" w:space="0" w:color="auto"/>
            </w:tcBorders>
            <w:vAlign w:val="center"/>
            <w:hideMark/>
          </w:tcPr>
          <w:p w14:paraId="7B7701DA" w14:textId="77777777" w:rsidR="00E66520" w:rsidRPr="00914C2C" w:rsidRDefault="00E66520" w:rsidP="000D1B62">
            <w:pPr>
              <w:spacing w:after="0"/>
              <w:rPr>
                <w:sz w:val="18"/>
                <w:szCs w:val="18"/>
                <w:lang w:val="en-NZ" w:eastAsia="en-NZ"/>
              </w:rPr>
            </w:pPr>
          </w:p>
        </w:tc>
        <w:tc>
          <w:tcPr>
            <w:tcW w:w="1275" w:type="dxa"/>
            <w:vMerge/>
            <w:tcBorders>
              <w:top w:val="nil"/>
              <w:left w:val="single" w:sz="4" w:space="0" w:color="auto"/>
              <w:bottom w:val="single" w:sz="8" w:space="0" w:color="000000"/>
              <w:right w:val="single" w:sz="4" w:space="0" w:color="auto"/>
            </w:tcBorders>
            <w:vAlign w:val="center"/>
            <w:hideMark/>
          </w:tcPr>
          <w:p w14:paraId="1F8F0ACC" w14:textId="77777777" w:rsidR="00E66520" w:rsidRPr="00914C2C" w:rsidRDefault="00E66520" w:rsidP="000D1B62">
            <w:pPr>
              <w:spacing w:after="0"/>
              <w:rPr>
                <w:sz w:val="18"/>
                <w:szCs w:val="18"/>
                <w:lang w:val="en-NZ" w:eastAsia="en-NZ"/>
              </w:rPr>
            </w:pPr>
          </w:p>
        </w:tc>
        <w:tc>
          <w:tcPr>
            <w:tcW w:w="1391" w:type="dxa"/>
            <w:vMerge/>
            <w:tcBorders>
              <w:top w:val="nil"/>
              <w:left w:val="single" w:sz="4" w:space="0" w:color="auto"/>
              <w:bottom w:val="single" w:sz="8" w:space="0" w:color="000000"/>
              <w:right w:val="single" w:sz="4" w:space="0" w:color="auto"/>
            </w:tcBorders>
            <w:vAlign w:val="center"/>
            <w:hideMark/>
          </w:tcPr>
          <w:p w14:paraId="4D9DFEAA" w14:textId="77777777" w:rsidR="00E66520" w:rsidRPr="00914C2C" w:rsidRDefault="00E66520" w:rsidP="000D1B62">
            <w:pPr>
              <w:spacing w:after="0"/>
              <w:rPr>
                <w:sz w:val="18"/>
                <w:szCs w:val="18"/>
                <w:lang w:val="en-NZ" w:eastAsia="en-NZ"/>
              </w:rPr>
            </w:pPr>
          </w:p>
        </w:tc>
        <w:tc>
          <w:tcPr>
            <w:tcW w:w="1270" w:type="dxa"/>
            <w:tcBorders>
              <w:top w:val="single" w:sz="4" w:space="0" w:color="auto"/>
              <w:left w:val="nil"/>
              <w:bottom w:val="single" w:sz="8" w:space="0" w:color="auto"/>
              <w:right w:val="single" w:sz="8" w:space="0" w:color="auto"/>
            </w:tcBorders>
            <w:vAlign w:val="center"/>
            <w:hideMark/>
          </w:tcPr>
          <w:p w14:paraId="413F8F55" w14:textId="77777777" w:rsidR="00E66520" w:rsidRPr="00914C2C" w:rsidRDefault="00000000" w:rsidP="000D1B62">
            <w:pPr>
              <w:spacing w:after="0"/>
              <w:jc w:val="center"/>
              <w:rPr>
                <w:sz w:val="18"/>
                <w:szCs w:val="18"/>
                <w:lang w:val="en-NZ" w:eastAsia="en-NZ"/>
              </w:rPr>
            </w:pPr>
            <w:r w:rsidRPr="00914C2C">
              <w:rPr>
                <w:sz w:val="18"/>
                <w:szCs w:val="18"/>
                <w:lang w:val="en-NZ" w:eastAsia="en-NZ"/>
              </w:rPr>
              <w:t>AA15 High airborne moisture</w:t>
            </w:r>
          </w:p>
        </w:tc>
      </w:tr>
      <w:tr w:rsidR="009838DF" w14:paraId="7A11BF66" w14:textId="77777777" w:rsidTr="000D1B62">
        <w:trPr>
          <w:trHeight w:val="237"/>
          <w:jc w:val="center"/>
        </w:trPr>
        <w:tc>
          <w:tcPr>
            <w:tcW w:w="1550" w:type="dxa"/>
            <w:tcBorders>
              <w:top w:val="nil"/>
              <w:left w:val="single" w:sz="8" w:space="0" w:color="auto"/>
              <w:bottom w:val="single" w:sz="8" w:space="0" w:color="auto"/>
              <w:right w:val="nil"/>
            </w:tcBorders>
            <w:vAlign w:val="center"/>
          </w:tcPr>
          <w:p w14:paraId="17A26FFC" w14:textId="77777777" w:rsidR="00E66520" w:rsidRPr="00914C2C" w:rsidRDefault="00000000" w:rsidP="000D1B62">
            <w:pPr>
              <w:spacing w:after="0"/>
              <w:rPr>
                <w:b/>
                <w:sz w:val="18"/>
                <w:szCs w:val="18"/>
                <w:lang w:val="en-NZ" w:eastAsia="en-NZ"/>
              </w:rPr>
            </w:pPr>
            <w:r>
              <w:rPr>
                <w:b/>
                <w:sz w:val="18"/>
                <w:szCs w:val="18"/>
                <w:lang w:val="en-NZ" w:eastAsia="en-NZ"/>
              </w:rPr>
              <w:t>AS/NZS </w:t>
            </w:r>
            <w:r w:rsidRPr="00914C2C">
              <w:rPr>
                <w:b/>
                <w:sz w:val="18"/>
                <w:szCs w:val="18"/>
                <w:lang w:val="en-NZ" w:eastAsia="en-NZ"/>
              </w:rPr>
              <w:t>2312</w:t>
            </w:r>
          </w:p>
        </w:tc>
        <w:tc>
          <w:tcPr>
            <w:tcW w:w="1417" w:type="dxa"/>
            <w:tcBorders>
              <w:top w:val="nil"/>
              <w:left w:val="single" w:sz="4" w:space="0" w:color="auto"/>
              <w:bottom w:val="single" w:sz="8" w:space="0" w:color="auto"/>
              <w:right w:val="single" w:sz="8" w:space="0" w:color="auto"/>
            </w:tcBorders>
            <w:vAlign w:val="center"/>
          </w:tcPr>
          <w:p w14:paraId="4DAED7CF" w14:textId="77777777" w:rsidR="00E66520" w:rsidRPr="00914C2C" w:rsidRDefault="00000000" w:rsidP="000D1B62">
            <w:pPr>
              <w:spacing w:after="0"/>
              <w:rPr>
                <w:b/>
                <w:sz w:val="18"/>
                <w:szCs w:val="18"/>
                <w:lang w:val="en-NZ" w:eastAsia="en-NZ"/>
              </w:rPr>
            </w:pPr>
            <w:r w:rsidRPr="00914C2C">
              <w:rPr>
                <w:b/>
                <w:sz w:val="18"/>
                <w:szCs w:val="18"/>
                <w:lang w:val="en-NZ" w:eastAsia="en-NZ"/>
              </w:rPr>
              <w:t>A</w:t>
            </w:r>
            <w:r>
              <w:rPr>
                <w:b/>
                <w:sz w:val="18"/>
                <w:szCs w:val="18"/>
                <w:lang w:val="en-NZ" w:eastAsia="en-NZ"/>
              </w:rPr>
              <w:t>CC</w:t>
            </w:r>
          </w:p>
        </w:tc>
        <w:tc>
          <w:tcPr>
            <w:tcW w:w="992" w:type="dxa"/>
            <w:tcBorders>
              <w:top w:val="nil"/>
              <w:left w:val="nil"/>
              <w:bottom w:val="single" w:sz="8" w:space="0" w:color="auto"/>
              <w:right w:val="nil"/>
            </w:tcBorders>
            <w:vAlign w:val="center"/>
          </w:tcPr>
          <w:p w14:paraId="479A020E" w14:textId="77777777" w:rsidR="00E66520" w:rsidRPr="00914C2C" w:rsidRDefault="00000000" w:rsidP="000D1B62">
            <w:pPr>
              <w:spacing w:after="0"/>
              <w:jc w:val="center"/>
              <w:rPr>
                <w:sz w:val="18"/>
                <w:szCs w:val="18"/>
                <w:lang w:val="en-NZ" w:eastAsia="en-NZ"/>
              </w:rPr>
            </w:pPr>
            <w:r w:rsidRPr="00914C2C">
              <w:rPr>
                <w:sz w:val="18"/>
                <w:szCs w:val="18"/>
                <w:lang w:val="en-NZ" w:eastAsia="en-NZ"/>
              </w:rPr>
              <w:t>C3</w:t>
            </w:r>
          </w:p>
        </w:tc>
        <w:tc>
          <w:tcPr>
            <w:tcW w:w="1560" w:type="dxa"/>
            <w:tcBorders>
              <w:top w:val="nil"/>
              <w:left w:val="single" w:sz="4" w:space="0" w:color="auto"/>
              <w:bottom w:val="single" w:sz="8" w:space="0" w:color="auto"/>
              <w:right w:val="single" w:sz="4" w:space="0" w:color="auto"/>
            </w:tcBorders>
            <w:vAlign w:val="center"/>
          </w:tcPr>
          <w:p w14:paraId="7A4DB577" w14:textId="77777777" w:rsidR="00E66520" w:rsidRPr="00914C2C" w:rsidRDefault="00000000" w:rsidP="000D1B62">
            <w:pPr>
              <w:spacing w:after="0"/>
              <w:jc w:val="center"/>
              <w:rPr>
                <w:sz w:val="18"/>
                <w:szCs w:val="18"/>
                <w:lang w:val="en-NZ" w:eastAsia="en-NZ"/>
              </w:rPr>
            </w:pPr>
            <w:r w:rsidRPr="00914C2C">
              <w:rPr>
                <w:sz w:val="18"/>
                <w:szCs w:val="18"/>
                <w:lang w:val="en-NZ" w:eastAsia="en-NZ"/>
              </w:rPr>
              <w:t>C4</w:t>
            </w:r>
          </w:p>
        </w:tc>
        <w:tc>
          <w:tcPr>
            <w:tcW w:w="1275" w:type="dxa"/>
            <w:tcBorders>
              <w:top w:val="nil"/>
              <w:left w:val="nil"/>
              <w:bottom w:val="single" w:sz="8" w:space="0" w:color="auto"/>
              <w:right w:val="single" w:sz="4" w:space="0" w:color="auto"/>
            </w:tcBorders>
            <w:vAlign w:val="center"/>
          </w:tcPr>
          <w:p w14:paraId="12378308" w14:textId="77777777" w:rsidR="00E66520" w:rsidRPr="00914C2C" w:rsidRDefault="00000000" w:rsidP="000D1B62">
            <w:pPr>
              <w:spacing w:after="0"/>
              <w:jc w:val="center"/>
              <w:rPr>
                <w:sz w:val="18"/>
                <w:szCs w:val="18"/>
                <w:lang w:val="en-NZ" w:eastAsia="en-NZ"/>
              </w:rPr>
            </w:pPr>
            <w:r w:rsidRPr="00914C2C">
              <w:rPr>
                <w:sz w:val="18"/>
                <w:szCs w:val="18"/>
                <w:lang w:val="en-NZ" w:eastAsia="en-NZ"/>
              </w:rPr>
              <w:t>C5, CX &amp; CT</w:t>
            </w:r>
          </w:p>
        </w:tc>
        <w:tc>
          <w:tcPr>
            <w:tcW w:w="1391" w:type="dxa"/>
            <w:tcBorders>
              <w:top w:val="nil"/>
              <w:left w:val="nil"/>
              <w:bottom w:val="single" w:sz="8" w:space="0" w:color="auto"/>
              <w:right w:val="single" w:sz="4" w:space="0" w:color="auto"/>
            </w:tcBorders>
            <w:vAlign w:val="center"/>
          </w:tcPr>
          <w:p w14:paraId="76AA737D" w14:textId="77777777" w:rsidR="00E66520" w:rsidRPr="00914C2C" w:rsidRDefault="00000000" w:rsidP="000D1B62">
            <w:pPr>
              <w:spacing w:after="0"/>
              <w:jc w:val="center"/>
              <w:rPr>
                <w:sz w:val="18"/>
                <w:szCs w:val="18"/>
                <w:lang w:val="en-NZ" w:eastAsia="en-NZ"/>
              </w:rPr>
            </w:pPr>
            <w:r w:rsidRPr="00914C2C">
              <w:rPr>
                <w:sz w:val="18"/>
                <w:szCs w:val="18"/>
                <w:lang w:val="en-NZ" w:eastAsia="en-NZ"/>
              </w:rPr>
              <w:t>C5, CX &amp; CT</w:t>
            </w:r>
          </w:p>
        </w:tc>
        <w:tc>
          <w:tcPr>
            <w:tcW w:w="1270" w:type="dxa"/>
            <w:tcBorders>
              <w:top w:val="nil"/>
              <w:left w:val="nil"/>
              <w:bottom w:val="single" w:sz="8" w:space="0" w:color="auto"/>
              <w:right w:val="single" w:sz="8" w:space="0" w:color="auto"/>
            </w:tcBorders>
            <w:vAlign w:val="center"/>
          </w:tcPr>
          <w:p w14:paraId="041D7B59" w14:textId="77777777" w:rsidR="00E66520" w:rsidRPr="00914C2C" w:rsidRDefault="00000000" w:rsidP="000D1B62">
            <w:pPr>
              <w:spacing w:after="0"/>
              <w:jc w:val="center"/>
              <w:rPr>
                <w:sz w:val="18"/>
                <w:szCs w:val="18"/>
                <w:lang w:val="en-NZ" w:eastAsia="en-NZ"/>
              </w:rPr>
            </w:pPr>
            <w:r w:rsidRPr="00914C2C">
              <w:rPr>
                <w:sz w:val="18"/>
                <w:szCs w:val="18"/>
                <w:lang w:val="en-NZ" w:eastAsia="en-NZ"/>
              </w:rPr>
              <w:t>C2</w:t>
            </w:r>
          </w:p>
        </w:tc>
      </w:tr>
      <w:tr w:rsidR="009838DF" w14:paraId="4E3104FF" w14:textId="77777777" w:rsidTr="000D1B62">
        <w:trPr>
          <w:trHeight w:val="532"/>
          <w:jc w:val="center"/>
        </w:trPr>
        <w:tc>
          <w:tcPr>
            <w:tcW w:w="1550" w:type="dxa"/>
            <w:tcBorders>
              <w:top w:val="nil"/>
              <w:left w:val="single" w:sz="8" w:space="0" w:color="auto"/>
              <w:bottom w:val="single" w:sz="8" w:space="0" w:color="auto"/>
              <w:right w:val="nil"/>
            </w:tcBorders>
            <w:vAlign w:val="center"/>
          </w:tcPr>
          <w:p w14:paraId="15E8A37E" w14:textId="77777777" w:rsidR="00E66520" w:rsidRPr="00914C2C" w:rsidRDefault="00000000" w:rsidP="000D1B62">
            <w:pPr>
              <w:spacing w:after="0"/>
              <w:rPr>
                <w:b/>
                <w:sz w:val="18"/>
                <w:szCs w:val="18"/>
                <w:lang w:val="en-NZ" w:eastAsia="en-NZ"/>
              </w:rPr>
            </w:pPr>
            <w:r>
              <w:rPr>
                <w:b/>
                <w:sz w:val="18"/>
                <w:szCs w:val="18"/>
                <w:lang w:val="en-NZ" w:eastAsia="en-NZ"/>
              </w:rPr>
              <w:t>AS </w:t>
            </w:r>
            <w:r w:rsidRPr="00914C2C">
              <w:rPr>
                <w:b/>
                <w:sz w:val="18"/>
                <w:szCs w:val="18"/>
                <w:lang w:val="en-NZ" w:eastAsia="en-NZ"/>
              </w:rPr>
              <w:t>2423</w:t>
            </w:r>
          </w:p>
        </w:tc>
        <w:tc>
          <w:tcPr>
            <w:tcW w:w="1417" w:type="dxa"/>
            <w:tcBorders>
              <w:top w:val="nil"/>
              <w:left w:val="single" w:sz="4" w:space="0" w:color="auto"/>
              <w:bottom w:val="single" w:sz="8" w:space="0" w:color="auto"/>
              <w:right w:val="single" w:sz="8" w:space="0" w:color="auto"/>
            </w:tcBorders>
            <w:vAlign w:val="center"/>
          </w:tcPr>
          <w:p w14:paraId="18D4E0EF" w14:textId="77777777" w:rsidR="00E66520" w:rsidRPr="00914C2C" w:rsidRDefault="00000000" w:rsidP="000D1B62">
            <w:pPr>
              <w:spacing w:after="0"/>
              <w:rPr>
                <w:b/>
                <w:sz w:val="18"/>
                <w:szCs w:val="18"/>
                <w:lang w:val="en-NZ" w:eastAsia="en-NZ"/>
              </w:rPr>
            </w:pPr>
            <w:r w:rsidRPr="00914C2C">
              <w:rPr>
                <w:b/>
                <w:sz w:val="18"/>
                <w:szCs w:val="18"/>
                <w:lang w:val="en-NZ" w:eastAsia="en-NZ"/>
              </w:rPr>
              <w:t>Climatic Category</w:t>
            </w:r>
          </w:p>
        </w:tc>
        <w:tc>
          <w:tcPr>
            <w:tcW w:w="992" w:type="dxa"/>
            <w:tcBorders>
              <w:top w:val="nil"/>
              <w:left w:val="nil"/>
              <w:bottom w:val="single" w:sz="8" w:space="0" w:color="auto"/>
              <w:right w:val="nil"/>
            </w:tcBorders>
            <w:vAlign w:val="center"/>
          </w:tcPr>
          <w:p w14:paraId="39C5E13B" w14:textId="77777777" w:rsidR="00E66520" w:rsidRPr="00914C2C" w:rsidRDefault="00000000" w:rsidP="000D1B62">
            <w:pPr>
              <w:spacing w:after="0"/>
              <w:jc w:val="center"/>
              <w:rPr>
                <w:sz w:val="18"/>
                <w:szCs w:val="18"/>
                <w:lang w:val="en-NZ" w:eastAsia="en-NZ"/>
              </w:rPr>
            </w:pPr>
            <w:r w:rsidRPr="00914C2C">
              <w:rPr>
                <w:sz w:val="18"/>
                <w:szCs w:val="18"/>
                <w:lang w:val="en-NZ" w:eastAsia="en-NZ"/>
              </w:rPr>
              <w:t>B</w:t>
            </w:r>
          </w:p>
        </w:tc>
        <w:tc>
          <w:tcPr>
            <w:tcW w:w="1560" w:type="dxa"/>
            <w:tcBorders>
              <w:top w:val="nil"/>
              <w:left w:val="single" w:sz="4" w:space="0" w:color="auto"/>
              <w:bottom w:val="single" w:sz="8" w:space="0" w:color="auto"/>
              <w:right w:val="single" w:sz="4" w:space="0" w:color="auto"/>
            </w:tcBorders>
            <w:vAlign w:val="center"/>
          </w:tcPr>
          <w:p w14:paraId="775E54F2" w14:textId="77777777" w:rsidR="00E66520" w:rsidRPr="00914C2C" w:rsidRDefault="00000000" w:rsidP="000D1B62">
            <w:pPr>
              <w:spacing w:after="0"/>
              <w:jc w:val="center"/>
              <w:rPr>
                <w:sz w:val="18"/>
                <w:szCs w:val="18"/>
                <w:lang w:val="en-NZ" w:eastAsia="en-NZ"/>
              </w:rPr>
            </w:pPr>
            <w:r w:rsidRPr="00914C2C">
              <w:rPr>
                <w:sz w:val="18"/>
                <w:szCs w:val="18"/>
                <w:lang w:val="en-NZ" w:eastAsia="en-NZ"/>
              </w:rPr>
              <w:t>C &amp; F</w:t>
            </w:r>
          </w:p>
        </w:tc>
        <w:tc>
          <w:tcPr>
            <w:tcW w:w="1275" w:type="dxa"/>
            <w:tcBorders>
              <w:top w:val="nil"/>
              <w:left w:val="nil"/>
              <w:bottom w:val="single" w:sz="8" w:space="0" w:color="auto"/>
              <w:right w:val="single" w:sz="4" w:space="0" w:color="auto"/>
            </w:tcBorders>
            <w:vAlign w:val="center"/>
          </w:tcPr>
          <w:p w14:paraId="78EDB0CF" w14:textId="77777777" w:rsidR="00E66520" w:rsidRPr="00914C2C" w:rsidRDefault="00000000" w:rsidP="000D1B62">
            <w:pPr>
              <w:spacing w:after="0"/>
              <w:jc w:val="center"/>
              <w:rPr>
                <w:sz w:val="18"/>
                <w:szCs w:val="18"/>
                <w:lang w:val="en-NZ" w:eastAsia="en-NZ"/>
              </w:rPr>
            </w:pPr>
            <w:r w:rsidRPr="00914C2C">
              <w:rPr>
                <w:sz w:val="18"/>
                <w:szCs w:val="18"/>
                <w:lang w:val="en-NZ" w:eastAsia="en-NZ"/>
              </w:rPr>
              <w:t>D</w:t>
            </w:r>
          </w:p>
        </w:tc>
        <w:tc>
          <w:tcPr>
            <w:tcW w:w="1391" w:type="dxa"/>
            <w:tcBorders>
              <w:top w:val="nil"/>
              <w:left w:val="nil"/>
              <w:bottom w:val="single" w:sz="8" w:space="0" w:color="auto"/>
              <w:right w:val="single" w:sz="4" w:space="0" w:color="auto"/>
            </w:tcBorders>
            <w:vAlign w:val="center"/>
          </w:tcPr>
          <w:p w14:paraId="51A500CA" w14:textId="77777777" w:rsidR="00E66520" w:rsidRPr="00914C2C" w:rsidRDefault="00000000" w:rsidP="000D1B62">
            <w:pPr>
              <w:spacing w:after="0"/>
              <w:jc w:val="center"/>
              <w:rPr>
                <w:sz w:val="18"/>
                <w:szCs w:val="18"/>
                <w:lang w:val="en-NZ" w:eastAsia="en-NZ"/>
              </w:rPr>
            </w:pPr>
            <w:r w:rsidRPr="00914C2C">
              <w:rPr>
                <w:sz w:val="18"/>
                <w:szCs w:val="18"/>
                <w:lang w:val="en-NZ" w:eastAsia="en-NZ"/>
              </w:rPr>
              <w:t>E</w:t>
            </w:r>
          </w:p>
        </w:tc>
        <w:tc>
          <w:tcPr>
            <w:tcW w:w="1270" w:type="dxa"/>
            <w:tcBorders>
              <w:top w:val="nil"/>
              <w:left w:val="nil"/>
              <w:bottom w:val="single" w:sz="8" w:space="0" w:color="auto"/>
              <w:right w:val="single" w:sz="8" w:space="0" w:color="auto"/>
            </w:tcBorders>
            <w:vAlign w:val="center"/>
          </w:tcPr>
          <w:p w14:paraId="421C2E82" w14:textId="77777777" w:rsidR="00E66520" w:rsidRPr="00914C2C" w:rsidRDefault="00000000" w:rsidP="000D1B62">
            <w:pPr>
              <w:spacing w:after="0"/>
              <w:jc w:val="center"/>
              <w:rPr>
                <w:sz w:val="18"/>
                <w:szCs w:val="18"/>
                <w:lang w:val="en-NZ" w:eastAsia="en-NZ"/>
              </w:rPr>
            </w:pPr>
            <w:r w:rsidRPr="00914C2C">
              <w:rPr>
                <w:sz w:val="18"/>
                <w:szCs w:val="18"/>
                <w:lang w:val="en-NZ" w:eastAsia="en-NZ"/>
              </w:rPr>
              <w:t>A</w:t>
            </w:r>
          </w:p>
        </w:tc>
      </w:tr>
      <w:tr w:rsidR="009838DF" w14:paraId="2EBD5C7F" w14:textId="77777777" w:rsidTr="000D1B62">
        <w:trPr>
          <w:trHeight w:val="532"/>
          <w:jc w:val="center"/>
        </w:trPr>
        <w:tc>
          <w:tcPr>
            <w:tcW w:w="1550" w:type="dxa"/>
            <w:tcBorders>
              <w:top w:val="nil"/>
              <w:left w:val="single" w:sz="8" w:space="0" w:color="auto"/>
              <w:bottom w:val="single" w:sz="8" w:space="0" w:color="auto"/>
              <w:right w:val="nil"/>
            </w:tcBorders>
            <w:vAlign w:val="center"/>
            <w:hideMark/>
          </w:tcPr>
          <w:p w14:paraId="49998753" w14:textId="77777777" w:rsidR="00E66520" w:rsidRPr="00914C2C" w:rsidRDefault="00000000" w:rsidP="000D1B62">
            <w:pPr>
              <w:spacing w:after="0"/>
              <w:rPr>
                <w:b/>
                <w:sz w:val="18"/>
                <w:szCs w:val="18"/>
                <w:lang w:val="en-NZ" w:eastAsia="en-NZ"/>
              </w:rPr>
            </w:pPr>
            <w:r>
              <w:rPr>
                <w:b/>
                <w:sz w:val="18"/>
                <w:szCs w:val="18"/>
                <w:lang w:val="en-NZ" w:eastAsia="en-NZ"/>
              </w:rPr>
              <w:t>AS </w:t>
            </w:r>
            <w:r w:rsidRPr="00914C2C">
              <w:rPr>
                <w:b/>
                <w:sz w:val="18"/>
                <w:szCs w:val="18"/>
                <w:lang w:val="en-NZ" w:eastAsia="en-NZ"/>
              </w:rPr>
              <w:t>2699</w:t>
            </w:r>
          </w:p>
        </w:tc>
        <w:tc>
          <w:tcPr>
            <w:tcW w:w="1417" w:type="dxa"/>
            <w:tcBorders>
              <w:top w:val="nil"/>
              <w:left w:val="single" w:sz="4" w:space="0" w:color="auto"/>
              <w:bottom w:val="single" w:sz="8" w:space="0" w:color="auto"/>
              <w:right w:val="single" w:sz="8" w:space="0" w:color="auto"/>
            </w:tcBorders>
            <w:vAlign w:val="center"/>
            <w:hideMark/>
          </w:tcPr>
          <w:p w14:paraId="21E94914" w14:textId="77777777" w:rsidR="00E66520" w:rsidRPr="00914C2C" w:rsidRDefault="00000000" w:rsidP="000D1B62">
            <w:pPr>
              <w:spacing w:after="0"/>
              <w:rPr>
                <w:b/>
                <w:sz w:val="18"/>
                <w:szCs w:val="18"/>
                <w:lang w:val="en-NZ" w:eastAsia="en-NZ"/>
              </w:rPr>
            </w:pPr>
            <w:r w:rsidRPr="00914C2C">
              <w:rPr>
                <w:b/>
                <w:sz w:val="18"/>
                <w:szCs w:val="18"/>
                <w:lang w:val="en-NZ" w:eastAsia="en-NZ"/>
              </w:rPr>
              <w:t>Durability Classification</w:t>
            </w:r>
          </w:p>
        </w:tc>
        <w:tc>
          <w:tcPr>
            <w:tcW w:w="992" w:type="dxa"/>
            <w:tcBorders>
              <w:top w:val="nil"/>
              <w:left w:val="nil"/>
              <w:bottom w:val="single" w:sz="8" w:space="0" w:color="auto"/>
              <w:right w:val="nil"/>
            </w:tcBorders>
            <w:vAlign w:val="center"/>
            <w:hideMark/>
          </w:tcPr>
          <w:p w14:paraId="0DA55A83" w14:textId="77777777" w:rsidR="00E66520" w:rsidRPr="00914C2C" w:rsidRDefault="00000000" w:rsidP="000D1B62">
            <w:pPr>
              <w:spacing w:after="0"/>
              <w:jc w:val="center"/>
              <w:rPr>
                <w:sz w:val="18"/>
                <w:szCs w:val="18"/>
                <w:lang w:val="en-NZ" w:eastAsia="en-NZ"/>
              </w:rPr>
            </w:pPr>
            <w:r w:rsidRPr="00914C2C">
              <w:rPr>
                <w:sz w:val="18"/>
                <w:szCs w:val="18"/>
                <w:lang w:val="en-NZ" w:eastAsia="en-NZ"/>
              </w:rPr>
              <w:t>R1 (Green mark)</w:t>
            </w:r>
          </w:p>
        </w:tc>
        <w:tc>
          <w:tcPr>
            <w:tcW w:w="1560" w:type="dxa"/>
            <w:tcBorders>
              <w:top w:val="nil"/>
              <w:left w:val="single" w:sz="4" w:space="0" w:color="auto"/>
              <w:bottom w:val="single" w:sz="8" w:space="0" w:color="auto"/>
              <w:right w:val="single" w:sz="4" w:space="0" w:color="auto"/>
            </w:tcBorders>
            <w:vAlign w:val="center"/>
            <w:hideMark/>
          </w:tcPr>
          <w:p w14:paraId="1B8E09B1" w14:textId="77777777" w:rsidR="00E66520" w:rsidRPr="00914C2C" w:rsidRDefault="00000000" w:rsidP="000D1B62">
            <w:pPr>
              <w:spacing w:after="0"/>
              <w:jc w:val="center"/>
              <w:rPr>
                <w:sz w:val="18"/>
                <w:szCs w:val="18"/>
                <w:lang w:val="en-NZ" w:eastAsia="en-NZ"/>
              </w:rPr>
            </w:pPr>
            <w:r w:rsidRPr="00914C2C">
              <w:rPr>
                <w:sz w:val="18"/>
                <w:szCs w:val="18"/>
                <w:lang w:val="en-NZ" w:eastAsia="en-NZ"/>
              </w:rPr>
              <w:t>R2 (Yellow mark)</w:t>
            </w:r>
          </w:p>
        </w:tc>
        <w:tc>
          <w:tcPr>
            <w:tcW w:w="1275" w:type="dxa"/>
            <w:tcBorders>
              <w:top w:val="nil"/>
              <w:left w:val="nil"/>
              <w:bottom w:val="single" w:sz="8" w:space="0" w:color="auto"/>
              <w:right w:val="single" w:sz="4" w:space="0" w:color="auto"/>
            </w:tcBorders>
            <w:vAlign w:val="center"/>
            <w:hideMark/>
          </w:tcPr>
          <w:p w14:paraId="33168453" w14:textId="77777777" w:rsidR="00E66520" w:rsidRPr="00914C2C" w:rsidRDefault="00000000" w:rsidP="000D1B62">
            <w:pPr>
              <w:spacing w:after="0"/>
              <w:jc w:val="center"/>
              <w:rPr>
                <w:sz w:val="18"/>
                <w:szCs w:val="18"/>
                <w:lang w:val="en-NZ" w:eastAsia="en-NZ"/>
              </w:rPr>
            </w:pPr>
            <w:r w:rsidRPr="00914C2C">
              <w:rPr>
                <w:sz w:val="18"/>
                <w:szCs w:val="18"/>
                <w:lang w:val="en-NZ" w:eastAsia="en-NZ"/>
              </w:rPr>
              <w:t>R3 (Red mark)</w:t>
            </w:r>
          </w:p>
        </w:tc>
        <w:tc>
          <w:tcPr>
            <w:tcW w:w="1391" w:type="dxa"/>
            <w:tcBorders>
              <w:top w:val="nil"/>
              <w:left w:val="nil"/>
              <w:bottom w:val="single" w:sz="8" w:space="0" w:color="auto"/>
              <w:right w:val="single" w:sz="4" w:space="0" w:color="auto"/>
            </w:tcBorders>
            <w:vAlign w:val="center"/>
            <w:hideMark/>
          </w:tcPr>
          <w:p w14:paraId="01DF2066" w14:textId="77777777" w:rsidR="00E66520" w:rsidRPr="00914C2C" w:rsidRDefault="00000000" w:rsidP="000D1B62">
            <w:pPr>
              <w:spacing w:after="0"/>
              <w:jc w:val="center"/>
              <w:rPr>
                <w:sz w:val="18"/>
                <w:szCs w:val="18"/>
                <w:lang w:val="en-NZ" w:eastAsia="en-NZ"/>
              </w:rPr>
            </w:pPr>
            <w:r w:rsidRPr="00914C2C">
              <w:rPr>
                <w:sz w:val="18"/>
                <w:szCs w:val="18"/>
                <w:lang w:val="en-NZ" w:eastAsia="en-NZ"/>
              </w:rPr>
              <w:t xml:space="preserve">R4 (White or blue </w:t>
            </w:r>
            <w:proofErr w:type="spellStart"/>
            <w:r w:rsidRPr="00914C2C">
              <w:rPr>
                <w:sz w:val="18"/>
                <w:szCs w:val="18"/>
                <w:lang w:val="en-NZ" w:eastAsia="en-NZ"/>
              </w:rPr>
              <w:t>mk</w:t>
            </w:r>
            <w:proofErr w:type="spellEnd"/>
            <w:r w:rsidRPr="00914C2C">
              <w:rPr>
                <w:sz w:val="18"/>
                <w:szCs w:val="18"/>
                <w:lang w:val="en-NZ" w:eastAsia="en-NZ"/>
              </w:rPr>
              <w:t>)</w:t>
            </w:r>
          </w:p>
        </w:tc>
        <w:tc>
          <w:tcPr>
            <w:tcW w:w="1270" w:type="dxa"/>
            <w:tcBorders>
              <w:top w:val="nil"/>
              <w:left w:val="nil"/>
              <w:bottom w:val="single" w:sz="8" w:space="0" w:color="auto"/>
              <w:right w:val="single" w:sz="8" w:space="0" w:color="auto"/>
            </w:tcBorders>
            <w:vAlign w:val="center"/>
            <w:hideMark/>
          </w:tcPr>
          <w:p w14:paraId="67EA9E07" w14:textId="77777777" w:rsidR="00E66520" w:rsidRPr="00914C2C" w:rsidRDefault="00000000" w:rsidP="000D1B62">
            <w:pPr>
              <w:spacing w:after="0"/>
              <w:jc w:val="center"/>
              <w:rPr>
                <w:sz w:val="18"/>
                <w:szCs w:val="18"/>
                <w:lang w:val="en-NZ" w:eastAsia="en-NZ"/>
              </w:rPr>
            </w:pPr>
            <w:r w:rsidRPr="00914C2C">
              <w:rPr>
                <w:sz w:val="18"/>
                <w:szCs w:val="18"/>
                <w:lang w:val="en-NZ" w:eastAsia="en-NZ"/>
              </w:rPr>
              <w:t>R1 (Green mark)</w:t>
            </w:r>
          </w:p>
        </w:tc>
      </w:tr>
      <w:tr w:rsidR="009838DF" w14:paraId="716DDBFC" w14:textId="77777777" w:rsidTr="000D1B62">
        <w:trPr>
          <w:trHeight w:val="682"/>
          <w:jc w:val="center"/>
        </w:trPr>
        <w:tc>
          <w:tcPr>
            <w:tcW w:w="1550" w:type="dxa"/>
            <w:tcBorders>
              <w:top w:val="nil"/>
              <w:left w:val="single" w:sz="8" w:space="0" w:color="auto"/>
              <w:bottom w:val="single" w:sz="8" w:space="0" w:color="auto"/>
              <w:right w:val="nil"/>
            </w:tcBorders>
            <w:vAlign w:val="center"/>
            <w:hideMark/>
          </w:tcPr>
          <w:p w14:paraId="31923879" w14:textId="77777777" w:rsidR="00E66520" w:rsidRPr="00914C2C" w:rsidRDefault="00000000" w:rsidP="000D1B62">
            <w:pPr>
              <w:spacing w:after="0"/>
              <w:rPr>
                <w:b/>
                <w:sz w:val="18"/>
                <w:szCs w:val="18"/>
                <w:lang w:val="en-NZ" w:eastAsia="en-NZ"/>
              </w:rPr>
            </w:pPr>
            <w:r>
              <w:rPr>
                <w:b/>
                <w:sz w:val="18"/>
                <w:szCs w:val="18"/>
                <w:lang w:val="en-NZ" w:eastAsia="en-NZ"/>
              </w:rPr>
              <w:t>AS </w:t>
            </w:r>
            <w:r w:rsidRPr="00914C2C">
              <w:rPr>
                <w:b/>
                <w:sz w:val="18"/>
                <w:szCs w:val="18"/>
                <w:lang w:val="en-NZ" w:eastAsia="en-NZ"/>
              </w:rPr>
              <w:t>3566.2</w:t>
            </w:r>
          </w:p>
        </w:tc>
        <w:tc>
          <w:tcPr>
            <w:tcW w:w="1417" w:type="dxa"/>
            <w:tcBorders>
              <w:top w:val="nil"/>
              <w:left w:val="single" w:sz="4" w:space="0" w:color="auto"/>
              <w:bottom w:val="single" w:sz="8" w:space="0" w:color="auto"/>
              <w:right w:val="single" w:sz="8" w:space="0" w:color="auto"/>
            </w:tcBorders>
            <w:vAlign w:val="center"/>
            <w:hideMark/>
          </w:tcPr>
          <w:p w14:paraId="518D469C" w14:textId="77777777" w:rsidR="00E66520" w:rsidRPr="00914C2C" w:rsidRDefault="00000000" w:rsidP="000D1B62">
            <w:pPr>
              <w:spacing w:after="0"/>
              <w:rPr>
                <w:b/>
                <w:sz w:val="18"/>
                <w:szCs w:val="18"/>
                <w:lang w:val="en-NZ" w:eastAsia="en-NZ"/>
              </w:rPr>
            </w:pPr>
            <w:r w:rsidRPr="00914C2C">
              <w:rPr>
                <w:b/>
                <w:sz w:val="18"/>
                <w:szCs w:val="18"/>
                <w:lang w:val="en-NZ" w:eastAsia="en-NZ"/>
              </w:rPr>
              <w:t>Corrosion Resistance Class</w:t>
            </w:r>
          </w:p>
        </w:tc>
        <w:tc>
          <w:tcPr>
            <w:tcW w:w="992" w:type="dxa"/>
            <w:tcBorders>
              <w:top w:val="nil"/>
              <w:left w:val="nil"/>
              <w:bottom w:val="single" w:sz="8" w:space="0" w:color="auto"/>
              <w:right w:val="nil"/>
            </w:tcBorders>
            <w:vAlign w:val="center"/>
            <w:hideMark/>
          </w:tcPr>
          <w:p w14:paraId="33DAA18B" w14:textId="77777777" w:rsidR="00E66520" w:rsidRPr="00914C2C" w:rsidRDefault="00000000" w:rsidP="000D1B62">
            <w:pPr>
              <w:spacing w:after="0"/>
              <w:jc w:val="center"/>
              <w:rPr>
                <w:sz w:val="18"/>
                <w:szCs w:val="18"/>
                <w:lang w:val="en-NZ" w:eastAsia="en-NZ"/>
              </w:rPr>
            </w:pPr>
            <w:r w:rsidRPr="00914C2C">
              <w:rPr>
                <w:sz w:val="18"/>
                <w:szCs w:val="18"/>
                <w:lang w:val="en-NZ" w:eastAsia="en-NZ"/>
              </w:rPr>
              <w:t>3</w:t>
            </w:r>
          </w:p>
        </w:tc>
        <w:tc>
          <w:tcPr>
            <w:tcW w:w="1560" w:type="dxa"/>
            <w:tcBorders>
              <w:top w:val="nil"/>
              <w:left w:val="single" w:sz="4" w:space="0" w:color="auto"/>
              <w:bottom w:val="single" w:sz="8" w:space="0" w:color="auto"/>
              <w:right w:val="single" w:sz="4" w:space="0" w:color="auto"/>
            </w:tcBorders>
            <w:vAlign w:val="center"/>
            <w:hideMark/>
          </w:tcPr>
          <w:p w14:paraId="65742749" w14:textId="77777777" w:rsidR="00E66520" w:rsidRPr="00914C2C" w:rsidRDefault="00000000" w:rsidP="000D1B62">
            <w:pPr>
              <w:spacing w:after="0"/>
              <w:jc w:val="center"/>
              <w:rPr>
                <w:sz w:val="18"/>
                <w:szCs w:val="18"/>
                <w:lang w:val="en-NZ" w:eastAsia="en-NZ"/>
              </w:rPr>
            </w:pPr>
            <w:r w:rsidRPr="00914C2C">
              <w:rPr>
                <w:sz w:val="18"/>
                <w:szCs w:val="18"/>
                <w:lang w:val="en-NZ" w:eastAsia="en-NZ"/>
              </w:rPr>
              <w:t>4</w:t>
            </w:r>
          </w:p>
        </w:tc>
        <w:tc>
          <w:tcPr>
            <w:tcW w:w="1275" w:type="dxa"/>
            <w:tcBorders>
              <w:top w:val="nil"/>
              <w:left w:val="nil"/>
              <w:bottom w:val="single" w:sz="8" w:space="0" w:color="auto"/>
              <w:right w:val="single" w:sz="4" w:space="0" w:color="auto"/>
            </w:tcBorders>
            <w:vAlign w:val="center"/>
            <w:hideMark/>
          </w:tcPr>
          <w:p w14:paraId="34141AE6" w14:textId="77777777" w:rsidR="00E66520" w:rsidRPr="00914C2C" w:rsidRDefault="00000000" w:rsidP="000D1B62">
            <w:pPr>
              <w:spacing w:after="0"/>
              <w:jc w:val="center"/>
              <w:rPr>
                <w:sz w:val="18"/>
                <w:szCs w:val="18"/>
                <w:lang w:val="en-NZ" w:eastAsia="en-NZ"/>
              </w:rPr>
            </w:pPr>
            <w:r w:rsidRPr="00914C2C">
              <w:rPr>
                <w:sz w:val="18"/>
                <w:szCs w:val="18"/>
                <w:lang w:val="en-NZ" w:eastAsia="en-NZ"/>
              </w:rPr>
              <w:t>4</w:t>
            </w:r>
          </w:p>
        </w:tc>
        <w:tc>
          <w:tcPr>
            <w:tcW w:w="1391" w:type="dxa"/>
            <w:tcBorders>
              <w:top w:val="nil"/>
              <w:left w:val="nil"/>
              <w:bottom w:val="single" w:sz="8" w:space="0" w:color="auto"/>
              <w:right w:val="single" w:sz="4" w:space="0" w:color="auto"/>
            </w:tcBorders>
            <w:vAlign w:val="center"/>
            <w:hideMark/>
          </w:tcPr>
          <w:p w14:paraId="0258BB4E" w14:textId="77777777" w:rsidR="00E66520" w:rsidRPr="00914C2C" w:rsidRDefault="00000000" w:rsidP="000D1B62">
            <w:pPr>
              <w:spacing w:after="0"/>
              <w:jc w:val="center"/>
              <w:rPr>
                <w:sz w:val="18"/>
                <w:szCs w:val="18"/>
                <w:lang w:val="en-NZ" w:eastAsia="en-NZ"/>
              </w:rPr>
            </w:pPr>
            <w:r w:rsidRPr="00914C2C">
              <w:rPr>
                <w:sz w:val="18"/>
                <w:szCs w:val="18"/>
                <w:lang w:val="en-NZ" w:eastAsia="en-NZ"/>
              </w:rPr>
              <w:t>4</w:t>
            </w:r>
          </w:p>
        </w:tc>
        <w:tc>
          <w:tcPr>
            <w:tcW w:w="1270" w:type="dxa"/>
            <w:tcBorders>
              <w:top w:val="nil"/>
              <w:left w:val="nil"/>
              <w:bottom w:val="single" w:sz="8" w:space="0" w:color="auto"/>
              <w:right w:val="single" w:sz="8" w:space="0" w:color="auto"/>
            </w:tcBorders>
            <w:vAlign w:val="center"/>
            <w:hideMark/>
          </w:tcPr>
          <w:p w14:paraId="21165955" w14:textId="77777777" w:rsidR="00E66520" w:rsidRPr="00914C2C" w:rsidRDefault="00000000" w:rsidP="000D1B62">
            <w:pPr>
              <w:spacing w:after="0"/>
              <w:jc w:val="center"/>
              <w:rPr>
                <w:sz w:val="18"/>
                <w:szCs w:val="18"/>
                <w:lang w:val="en-NZ" w:eastAsia="en-NZ"/>
              </w:rPr>
            </w:pPr>
            <w:r w:rsidRPr="00914C2C">
              <w:rPr>
                <w:sz w:val="18"/>
                <w:szCs w:val="18"/>
                <w:lang w:val="en-NZ" w:eastAsia="en-NZ"/>
              </w:rPr>
              <w:t>2</w:t>
            </w:r>
          </w:p>
        </w:tc>
      </w:tr>
      <w:tr w:rsidR="009838DF" w14:paraId="40B3E125" w14:textId="77777777" w:rsidTr="000D1B62">
        <w:trPr>
          <w:trHeight w:val="682"/>
          <w:jc w:val="center"/>
        </w:trPr>
        <w:tc>
          <w:tcPr>
            <w:tcW w:w="1550" w:type="dxa"/>
            <w:tcBorders>
              <w:top w:val="nil"/>
              <w:left w:val="single" w:sz="8" w:space="0" w:color="auto"/>
              <w:bottom w:val="single" w:sz="8" w:space="0" w:color="auto"/>
              <w:right w:val="nil"/>
            </w:tcBorders>
            <w:vAlign w:val="center"/>
          </w:tcPr>
          <w:p w14:paraId="1E9D35AE" w14:textId="77777777" w:rsidR="00E66520" w:rsidRPr="00914C2C" w:rsidRDefault="00000000" w:rsidP="000D1B62">
            <w:pPr>
              <w:spacing w:after="0"/>
              <w:rPr>
                <w:b/>
                <w:sz w:val="18"/>
                <w:szCs w:val="18"/>
                <w:lang w:val="en-NZ" w:eastAsia="en-NZ"/>
              </w:rPr>
            </w:pPr>
            <w:r>
              <w:rPr>
                <w:b/>
                <w:sz w:val="18"/>
                <w:szCs w:val="18"/>
                <w:lang w:val="en-NZ" w:eastAsia="en-NZ"/>
              </w:rPr>
              <w:t>AS </w:t>
            </w:r>
            <w:r w:rsidRPr="00914C2C">
              <w:rPr>
                <w:b/>
                <w:sz w:val="18"/>
                <w:szCs w:val="18"/>
                <w:lang w:val="en-NZ" w:eastAsia="en-NZ"/>
              </w:rPr>
              <w:t>3600</w:t>
            </w:r>
          </w:p>
        </w:tc>
        <w:tc>
          <w:tcPr>
            <w:tcW w:w="1417" w:type="dxa"/>
            <w:tcBorders>
              <w:top w:val="nil"/>
              <w:left w:val="single" w:sz="4" w:space="0" w:color="auto"/>
              <w:bottom w:val="single" w:sz="8" w:space="0" w:color="auto"/>
              <w:right w:val="single" w:sz="8" w:space="0" w:color="auto"/>
            </w:tcBorders>
            <w:vAlign w:val="center"/>
          </w:tcPr>
          <w:p w14:paraId="102113AE" w14:textId="77777777" w:rsidR="00E66520" w:rsidRPr="00914C2C" w:rsidRDefault="00000000" w:rsidP="000D1B62">
            <w:pPr>
              <w:spacing w:after="0"/>
              <w:rPr>
                <w:b/>
                <w:sz w:val="18"/>
                <w:szCs w:val="18"/>
                <w:lang w:val="en-NZ" w:eastAsia="en-NZ"/>
              </w:rPr>
            </w:pPr>
            <w:r w:rsidRPr="00914C2C">
              <w:rPr>
                <w:b/>
                <w:sz w:val="18"/>
                <w:szCs w:val="18"/>
                <w:lang w:val="en-NZ" w:eastAsia="en-NZ"/>
              </w:rPr>
              <w:t>Exposure Classification</w:t>
            </w:r>
          </w:p>
        </w:tc>
        <w:tc>
          <w:tcPr>
            <w:tcW w:w="992" w:type="dxa"/>
            <w:tcBorders>
              <w:top w:val="nil"/>
              <w:left w:val="nil"/>
              <w:bottom w:val="single" w:sz="8" w:space="0" w:color="auto"/>
              <w:right w:val="nil"/>
            </w:tcBorders>
            <w:vAlign w:val="center"/>
          </w:tcPr>
          <w:p w14:paraId="5FFCA7EA" w14:textId="77777777" w:rsidR="00E66520" w:rsidRPr="00914C2C" w:rsidRDefault="00000000" w:rsidP="000D1B62">
            <w:pPr>
              <w:spacing w:after="0"/>
              <w:jc w:val="center"/>
              <w:rPr>
                <w:sz w:val="18"/>
                <w:szCs w:val="18"/>
                <w:lang w:val="en-NZ" w:eastAsia="en-NZ"/>
              </w:rPr>
            </w:pPr>
            <w:r w:rsidRPr="00914C2C">
              <w:rPr>
                <w:sz w:val="18"/>
                <w:szCs w:val="18"/>
                <w:lang w:val="en-NZ" w:eastAsia="en-NZ"/>
              </w:rPr>
              <w:t>A</w:t>
            </w:r>
          </w:p>
        </w:tc>
        <w:tc>
          <w:tcPr>
            <w:tcW w:w="1560" w:type="dxa"/>
            <w:tcBorders>
              <w:top w:val="nil"/>
              <w:left w:val="single" w:sz="4" w:space="0" w:color="auto"/>
              <w:bottom w:val="single" w:sz="8" w:space="0" w:color="auto"/>
              <w:right w:val="single" w:sz="4" w:space="0" w:color="auto"/>
            </w:tcBorders>
            <w:vAlign w:val="center"/>
          </w:tcPr>
          <w:p w14:paraId="7AC2B490" w14:textId="77777777" w:rsidR="00E66520" w:rsidRPr="00914C2C" w:rsidRDefault="00000000" w:rsidP="000D1B62">
            <w:pPr>
              <w:spacing w:after="0"/>
              <w:jc w:val="center"/>
              <w:rPr>
                <w:sz w:val="18"/>
                <w:szCs w:val="18"/>
                <w:lang w:val="en-NZ" w:eastAsia="en-NZ"/>
              </w:rPr>
            </w:pPr>
            <w:r w:rsidRPr="00914C2C">
              <w:rPr>
                <w:sz w:val="18"/>
                <w:szCs w:val="18"/>
                <w:lang w:val="en-NZ" w:eastAsia="en-NZ"/>
              </w:rPr>
              <w:t>A</w:t>
            </w:r>
          </w:p>
        </w:tc>
        <w:tc>
          <w:tcPr>
            <w:tcW w:w="1275" w:type="dxa"/>
            <w:tcBorders>
              <w:top w:val="nil"/>
              <w:left w:val="nil"/>
              <w:bottom w:val="single" w:sz="8" w:space="0" w:color="auto"/>
              <w:right w:val="single" w:sz="4" w:space="0" w:color="auto"/>
            </w:tcBorders>
            <w:vAlign w:val="center"/>
          </w:tcPr>
          <w:p w14:paraId="1A96027C" w14:textId="77777777" w:rsidR="00E66520" w:rsidRPr="00914C2C" w:rsidRDefault="00000000" w:rsidP="000D1B62">
            <w:pPr>
              <w:spacing w:after="0"/>
              <w:jc w:val="center"/>
              <w:rPr>
                <w:sz w:val="18"/>
                <w:szCs w:val="18"/>
                <w:lang w:val="en-NZ" w:eastAsia="en-NZ"/>
              </w:rPr>
            </w:pPr>
            <w:r w:rsidRPr="00914C2C">
              <w:rPr>
                <w:sz w:val="18"/>
                <w:szCs w:val="18"/>
                <w:lang w:val="en-NZ" w:eastAsia="en-NZ"/>
              </w:rPr>
              <w:t>B1</w:t>
            </w:r>
          </w:p>
        </w:tc>
        <w:tc>
          <w:tcPr>
            <w:tcW w:w="1391" w:type="dxa"/>
            <w:tcBorders>
              <w:top w:val="nil"/>
              <w:left w:val="nil"/>
              <w:bottom w:val="single" w:sz="8" w:space="0" w:color="auto"/>
              <w:right w:val="single" w:sz="4" w:space="0" w:color="auto"/>
            </w:tcBorders>
            <w:vAlign w:val="center"/>
          </w:tcPr>
          <w:p w14:paraId="07EA006E" w14:textId="77777777" w:rsidR="00E66520" w:rsidRPr="00914C2C" w:rsidRDefault="00000000" w:rsidP="000D1B62">
            <w:pPr>
              <w:spacing w:after="0"/>
              <w:jc w:val="center"/>
              <w:rPr>
                <w:sz w:val="18"/>
                <w:szCs w:val="18"/>
                <w:lang w:val="en-NZ" w:eastAsia="en-NZ"/>
              </w:rPr>
            </w:pPr>
            <w:r w:rsidRPr="00914C2C">
              <w:rPr>
                <w:sz w:val="18"/>
                <w:szCs w:val="18"/>
                <w:lang w:val="en-NZ" w:eastAsia="en-NZ"/>
              </w:rPr>
              <w:t>B2 or C</w:t>
            </w:r>
          </w:p>
        </w:tc>
        <w:tc>
          <w:tcPr>
            <w:tcW w:w="1270" w:type="dxa"/>
            <w:tcBorders>
              <w:top w:val="nil"/>
              <w:left w:val="nil"/>
              <w:bottom w:val="single" w:sz="8" w:space="0" w:color="auto"/>
              <w:right w:val="single" w:sz="8" w:space="0" w:color="auto"/>
            </w:tcBorders>
            <w:vAlign w:val="center"/>
          </w:tcPr>
          <w:p w14:paraId="371F23F9" w14:textId="77777777" w:rsidR="00E66520" w:rsidRPr="00914C2C" w:rsidRDefault="00000000" w:rsidP="000D1B62">
            <w:pPr>
              <w:spacing w:after="0"/>
              <w:jc w:val="center"/>
              <w:rPr>
                <w:sz w:val="18"/>
                <w:szCs w:val="18"/>
                <w:lang w:val="en-NZ" w:eastAsia="en-NZ"/>
              </w:rPr>
            </w:pPr>
            <w:r w:rsidRPr="00914C2C">
              <w:rPr>
                <w:sz w:val="18"/>
                <w:szCs w:val="18"/>
                <w:lang w:val="en-NZ" w:eastAsia="en-NZ"/>
              </w:rPr>
              <w:t>A</w:t>
            </w:r>
          </w:p>
        </w:tc>
      </w:tr>
      <w:tr w:rsidR="009838DF" w14:paraId="3BF5C9A0" w14:textId="77777777" w:rsidTr="000D1B62">
        <w:trPr>
          <w:trHeight w:val="611"/>
          <w:jc w:val="center"/>
        </w:trPr>
        <w:tc>
          <w:tcPr>
            <w:tcW w:w="1550" w:type="dxa"/>
            <w:vMerge w:val="restart"/>
            <w:tcBorders>
              <w:top w:val="nil"/>
              <w:left w:val="single" w:sz="8" w:space="0" w:color="auto"/>
              <w:bottom w:val="single" w:sz="4" w:space="0" w:color="auto"/>
              <w:right w:val="nil"/>
            </w:tcBorders>
            <w:vAlign w:val="center"/>
            <w:hideMark/>
          </w:tcPr>
          <w:p w14:paraId="4FD1328A" w14:textId="77777777" w:rsidR="00E66520" w:rsidRPr="00914C2C" w:rsidRDefault="00000000" w:rsidP="000D1B62">
            <w:pPr>
              <w:spacing w:after="0"/>
              <w:rPr>
                <w:b/>
                <w:sz w:val="18"/>
                <w:szCs w:val="18"/>
                <w:lang w:val="en-NZ" w:eastAsia="en-NZ"/>
              </w:rPr>
            </w:pPr>
            <w:r>
              <w:rPr>
                <w:b/>
                <w:sz w:val="18"/>
                <w:szCs w:val="18"/>
                <w:lang w:val="en-NZ" w:eastAsia="en-NZ"/>
              </w:rPr>
              <w:t>AS </w:t>
            </w:r>
            <w:r w:rsidRPr="00914C2C">
              <w:rPr>
                <w:b/>
                <w:sz w:val="18"/>
                <w:szCs w:val="18"/>
                <w:lang w:val="en-NZ" w:eastAsia="en-NZ"/>
              </w:rPr>
              <w:t>3715</w:t>
            </w:r>
          </w:p>
        </w:tc>
        <w:tc>
          <w:tcPr>
            <w:tcW w:w="1417" w:type="dxa"/>
            <w:tcBorders>
              <w:top w:val="nil"/>
              <w:left w:val="single" w:sz="4" w:space="0" w:color="auto"/>
              <w:bottom w:val="nil"/>
              <w:right w:val="single" w:sz="8" w:space="0" w:color="auto"/>
            </w:tcBorders>
            <w:vAlign w:val="center"/>
            <w:hideMark/>
          </w:tcPr>
          <w:p w14:paraId="278CB9C4" w14:textId="77777777" w:rsidR="00E66520" w:rsidRPr="00914C2C" w:rsidRDefault="00000000" w:rsidP="000D1B62">
            <w:pPr>
              <w:spacing w:after="0"/>
              <w:rPr>
                <w:b/>
                <w:sz w:val="18"/>
                <w:szCs w:val="18"/>
                <w:lang w:val="en-NZ" w:eastAsia="en-NZ"/>
              </w:rPr>
            </w:pPr>
            <w:r w:rsidRPr="00914C2C">
              <w:rPr>
                <w:b/>
                <w:sz w:val="18"/>
                <w:szCs w:val="18"/>
                <w:lang w:val="en-NZ" w:eastAsia="en-NZ"/>
              </w:rPr>
              <w:t>Service Condition Category</w:t>
            </w:r>
          </w:p>
        </w:tc>
        <w:tc>
          <w:tcPr>
            <w:tcW w:w="992" w:type="dxa"/>
            <w:vAlign w:val="center"/>
            <w:hideMark/>
          </w:tcPr>
          <w:p w14:paraId="5CBF61AD" w14:textId="77777777" w:rsidR="00E66520" w:rsidRPr="00914C2C" w:rsidRDefault="00000000" w:rsidP="000D1B62">
            <w:pPr>
              <w:spacing w:after="0"/>
              <w:jc w:val="center"/>
              <w:rPr>
                <w:sz w:val="18"/>
                <w:szCs w:val="18"/>
                <w:lang w:val="en-NZ" w:eastAsia="en-NZ"/>
              </w:rPr>
            </w:pPr>
            <w:r w:rsidRPr="00914C2C">
              <w:rPr>
                <w:sz w:val="18"/>
                <w:szCs w:val="18"/>
                <w:lang w:val="en-NZ" w:eastAsia="en-NZ"/>
              </w:rPr>
              <w:t>3</w:t>
            </w:r>
          </w:p>
        </w:tc>
        <w:tc>
          <w:tcPr>
            <w:tcW w:w="1560" w:type="dxa"/>
            <w:tcBorders>
              <w:top w:val="nil"/>
              <w:left w:val="single" w:sz="4" w:space="0" w:color="auto"/>
              <w:bottom w:val="nil"/>
              <w:right w:val="single" w:sz="4" w:space="0" w:color="auto"/>
            </w:tcBorders>
            <w:vAlign w:val="center"/>
            <w:hideMark/>
          </w:tcPr>
          <w:p w14:paraId="35132302" w14:textId="77777777" w:rsidR="00E66520" w:rsidRPr="00914C2C" w:rsidRDefault="00000000" w:rsidP="000D1B62">
            <w:pPr>
              <w:spacing w:after="0"/>
              <w:jc w:val="center"/>
              <w:rPr>
                <w:sz w:val="18"/>
                <w:szCs w:val="18"/>
                <w:lang w:val="en-NZ" w:eastAsia="en-NZ"/>
              </w:rPr>
            </w:pPr>
            <w:r w:rsidRPr="00914C2C">
              <w:rPr>
                <w:sz w:val="18"/>
                <w:szCs w:val="18"/>
                <w:lang w:val="en-NZ" w:eastAsia="en-NZ"/>
              </w:rPr>
              <w:t>4</w:t>
            </w:r>
          </w:p>
        </w:tc>
        <w:tc>
          <w:tcPr>
            <w:tcW w:w="1275" w:type="dxa"/>
            <w:tcBorders>
              <w:top w:val="nil"/>
              <w:left w:val="nil"/>
              <w:bottom w:val="nil"/>
              <w:right w:val="single" w:sz="4" w:space="0" w:color="auto"/>
            </w:tcBorders>
            <w:vAlign w:val="center"/>
            <w:hideMark/>
          </w:tcPr>
          <w:p w14:paraId="3A32D28D" w14:textId="77777777" w:rsidR="00E66520" w:rsidRPr="00914C2C" w:rsidRDefault="00000000" w:rsidP="000D1B62">
            <w:pPr>
              <w:spacing w:after="0"/>
              <w:jc w:val="center"/>
              <w:rPr>
                <w:sz w:val="18"/>
                <w:szCs w:val="18"/>
                <w:lang w:val="en-NZ" w:eastAsia="en-NZ"/>
              </w:rPr>
            </w:pPr>
            <w:r w:rsidRPr="00914C2C">
              <w:rPr>
                <w:sz w:val="18"/>
                <w:szCs w:val="18"/>
                <w:lang w:val="en-NZ" w:eastAsia="en-NZ"/>
              </w:rPr>
              <w:t>5</w:t>
            </w:r>
          </w:p>
        </w:tc>
        <w:tc>
          <w:tcPr>
            <w:tcW w:w="1391" w:type="dxa"/>
            <w:tcBorders>
              <w:top w:val="nil"/>
              <w:left w:val="nil"/>
              <w:bottom w:val="nil"/>
              <w:right w:val="single" w:sz="4" w:space="0" w:color="auto"/>
            </w:tcBorders>
            <w:vAlign w:val="center"/>
            <w:hideMark/>
          </w:tcPr>
          <w:p w14:paraId="4AC4485C" w14:textId="77777777" w:rsidR="00E66520" w:rsidRPr="00914C2C" w:rsidRDefault="00000000" w:rsidP="000D1B62">
            <w:pPr>
              <w:spacing w:after="0"/>
              <w:jc w:val="center"/>
              <w:rPr>
                <w:sz w:val="18"/>
                <w:szCs w:val="18"/>
                <w:lang w:val="en-NZ" w:eastAsia="en-NZ"/>
              </w:rPr>
            </w:pPr>
            <w:r w:rsidRPr="00914C2C">
              <w:rPr>
                <w:sz w:val="18"/>
                <w:szCs w:val="18"/>
                <w:lang w:val="en-NZ" w:eastAsia="en-NZ"/>
              </w:rPr>
              <w:t>5</w:t>
            </w:r>
          </w:p>
        </w:tc>
        <w:tc>
          <w:tcPr>
            <w:tcW w:w="1270" w:type="dxa"/>
            <w:tcBorders>
              <w:top w:val="nil"/>
              <w:left w:val="nil"/>
              <w:bottom w:val="nil"/>
              <w:right w:val="single" w:sz="8" w:space="0" w:color="auto"/>
            </w:tcBorders>
            <w:vAlign w:val="center"/>
            <w:hideMark/>
          </w:tcPr>
          <w:p w14:paraId="6718C2CB" w14:textId="77777777" w:rsidR="00E66520" w:rsidRPr="00914C2C" w:rsidRDefault="00000000" w:rsidP="000D1B62">
            <w:pPr>
              <w:spacing w:after="0"/>
              <w:jc w:val="center"/>
              <w:rPr>
                <w:sz w:val="18"/>
                <w:szCs w:val="18"/>
                <w:lang w:val="en-NZ" w:eastAsia="en-NZ"/>
              </w:rPr>
            </w:pPr>
            <w:r w:rsidRPr="00914C2C">
              <w:rPr>
                <w:sz w:val="18"/>
                <w:szCs w:val="18"/>
                <w:lang w:val="en-NZ" w:eastAsia="en-NZ"/>
              </w:rPr>
              <w:t>n/a</w:t>
            </w:r>
          </w:p>
        </w:tc>
      </w:tr>
      <w:tr w:rsidR="009838DF" w14:paraId="1046C969" w14:textId="77777777" w:rsidTr="000D1B62">
        <w:trPr>
          <w:trHeight w:val="345"/>
          <w:jc w:val="center"/>
        </w:trPr>
        <w:tc>
          <w:tcPr>
            <w:tcW w:w="1550" w:type="dxa"/>
            <w:vMerge/>
            <w:tcBorders>
              <w:top w:val="nil"/>
              <w:left w:val="single" w:sz="8" w:space="0" w:color="auto"/>
              <w:bottom w:val="single" w:sz="4" w:space="0" w:color="auto"/>
              <w:right w:val="nil"/>
            </w:tcBorders>
            <w:vAlign w:val="center"/>
            <w:hideMark/>
          </w:tcPr>
          <w:p w14:paraId="5F44DDD5" w14:textId="77777777" w:rsidR="00E66520" w:rsidRPr="00914C2C" w:rsidRDefault="00E66520" w:rsidP="000D1B62">
            <w:pPr>
              <w:spacing w:after="0"/>
              <w:rPr>
                <w:b/>
                <w:sz w:val="18"/>
                <w:szCs w:val="18"/>
                <w:lang w:val="en-NZ" w:eastAsia="en-NZ"/>
              </w:rPr>
            </w:pPr>
          </w:p>
        </w:tc>
        <w:tc>
          <w:tcPr>
            <w:tcW w:w="1417" w:type="dxa"/>
            <w:tcBorders>
              <w:top w:val="single" w:sz="4" w:space="0" w:color="auto"/>
              <w:left w:val="single" w:sz="4" w:space="0" w:color="auto"/>
              <w:bottom w:val="single" w:sz="4" w:space="0" w:color="auto"/>
              <w:right w:val="single" w:sz="8" w:space="0" w:color="auto"/>
            </w:tcBorders>
            <w:vAlign w:val="center"/>
            <w:hideMark/>
          </w:tcPr>
          <w:p w14:paraId="6FFF24FE" w14:textId="77777777" w:rsidR="00E66520" w:rsidRPr="00914C2C" w:rsidRDefault="00000000" w:rsidP="000D1B62">
            <w:pPr>
              <w:spacing w:after="0"/>
              <w:rPr>
                <w:b/>
                <w:sz w:val="18"/>
                <w:szCs w:val="18"/>
                <w:lang w:val="en-NZ" w:eastAsia="en-NZ"/>
              </w:rPr>
            </w:pPr>
            <w:r w:rsidRPr="00914C2C">
              <w:rPr>
                <w:b/>
                <w:sz w:val="18"/>
                <w:szCs w:val="18"/>
                <w:lang w:val="en-NZ" w:eastAsia="en-NZ"/>
              </w:rPr>
              <w:t>A</w:t>
            </w:r>
            <w:r>
              <w:rPr>
                <w:b/>
                <w:sz w:val="18"/>
                <w:szCs w:val="18"/>
                <w:lang w:val="en-NZ" w:eastAsia="en-NZ"/>
              </w:rPr>
              <w:t>CC</w:t>
            </w:r>
          </w:p>
        </w:tc>
        <w:tc>
          <w:tcPr>
            <w:tcW w:w="992" w:type="dxa"/>
            <w:tcBorders>
              <w:top w:val="single" w:sz="4" w:space="0" w:color="auto"/>
              <w:left w:val="nil"/>
              <w:bottom w:val="single" w:sz="4" w:space="0" w:color="auto"/>
              <w:right w:val="nil"/>
            </w:tcBorders>
            <w:vAlign w:val="center"/>
            <w:hideMark/>
          </w:tcPr>
          <w:p w14:paraId="2A3B24B4" w14:textId="77777777" w:rsidR="00E66520" w:rsidRPr="00914C2C" w:rsidRDefault="00000000" w:rsidP="000D1B62">
            <w:pPr>
              <w:spacing w:after="0"/>
              <w:jc w:val="center"/>
              <w:rPr>
                <w:sz w:val="18"/>
                <w:szCs w:val="18"/>
                <w:lang w:val="en-NZ" w:eastAsia="en-NZ"/>
              </w:rPr>
            </w:pPr>
            <w:r w:rsidRPr="00914C2C">
              <w:rPr>
                <w:sz w:val="18"/>
                <w:szCs w:val="18"/>
                <w:lang w:val="en-NZ" w:eastAsia="en-NZ"/>
              </w:rPr>
              <w:t>3</w:t>
            </w:r>
          </w:p>
        </w:tc>
        <w:tc>
          <w:tcPr>
            <w:tcW w:w="1560" w:type="dxa"/>
            <w:tcBorders>
              <w:top w:val="single" w:sz="4" w:space="0" w:color="auto"/>
              <w:left w:val="single" w:sz="4" w:space="0" w:color="auto"/>
              <w:bottom w:val="single" w:sz="4" w:space="0" w:color="auto"/>
              <w:right w:val="single" w:sz="4" w:space="0" w:color="auto"/>
            </w:tcBorders>
            <w:vAlign w:val="center"/>
            <w:hideMark/>
          </w:tcPr>
          <w:p w14:paraId="39FBCDC1" w14:textId="77777777" w:rsidR="00E66520" w:rsidRPr="00914C2C" w:rsidRDefault="00000000" w:rsidP="000D1B62">
            <w:pPr>
              <w:spacing w:after="0"/>
              <w:jc w:val="center"/>
              <w:rPr>
                <w:sz w:val="18"/>
                <w:szCs w:val="18"/>
                <w:lang w:val="en-NZ" w:eastAsia="en-NZ"/>
              </w:rPr>
            </w:pPr>
            <w:r w:rsidRPr="00914C2C">
              <w:rPr>
                <w:sz w:val="18"/>
                <w:szCs w:val="18"/>
                <w:lang w:val="en-NZ" w:eastAsia="en-NZ"/>
              </w:rPr>
              <w:t>4</w:t>
            </w:r>
          </w:p>
        </w:tc>
        <w:tc>
          <w:tcPr>
            <w:tcW w:w="1275" w:type="dxa"/>
            <w:tcBorders>
              <w:top w:val="single" w:sz="4" w:space="0" w:color="auto"/>
              <w:left w:val="nil"/>
              <w:bottom w:val="single" w:sz="4" w:space="0" w:color="auto"/>
              <w:right w:val="single" w:sz="4" w:space="0" w:color="auto"/>
            </w:tcBorders>
            <w:vAlign w:val="center"/>
            <w:hideMark/>
          </w:tcPr>
          <w:p w14:paraId="0C114014" w14:textId="77777777" w:rsidR="00E66520" w:rsidRPr="00914C2C" w:rsidRDefault="00000000" w:rsidP="000D1B62">
            <w:pPr>
              <w:spacing w:after="0"/>
              <w:jc w:val="center"/>
              <w:rPr>
                <w:sz w:val="18"/>
                <w:szCs w:val="18"/>
                <w:lang w:val="en-NZ" w:eastAsia="en-NZ"/>
              </w:rPr>
            </w:pPr>
            <w:r w:rsidRPr="00914C2C">
              <w:rPr>
                <w:sz w:val="18"/>
                <w:szCs w:val="18"/>
                <w:lang w:val="en-NZ" w:eastAsia="en-NZ"/>
              </w:rPr>
              <w:t>5</w:t>
            </w:r>
          </w:p>
        </w:tc>
        <w:tc>
          <w:tcPr>
            <w:tcW w:w="1391" w:type="dxa"/>
            <w:tcBorders>
              <w:top w:val="single" w:sz="4" w:space="0" w:color="auto"/>
              <w:left w:val="nil"/>
              <w:bottom w:val="single" w:sz="4" w:space="0" w:color="auto"/>
              <w:right w:val="single" w:sz="4" w:space="0" w:color="auto"/>
            </w:tcBorders>
            <w:vAlign w:val="center"/>
            <w:hideMark/>
          </w:tcPr>
          <w:p w14:paraId="0CD40660" w14:textId="77777777" w:rsidR="00E66520" w:rsidRPr="00914C2C" w:rsidRDefault="00000000" w:rsidP="000D1B62">
            <w:pPr>
              <w:spacing w:after="0"/>
              <w:jc w:val="center"/>
              <w:rPr>
                <w:sz w:val="18"/>
                <w:szCs w:val="18"/>
                <w:lang w:val="en-NZ" w:eastAsia="en-NZ"/>
              </w:rPr>
            </w:pPr>
            <w:r w:rsidRPr="00914C2C">
              <w:rPr>
                <w:sz w:val="18"/>
                <w:szCs w:val="18"/>
                <w:lang w:val="en-NZ" w:eastAsia="en-NZ"/>
              </w:rPr>
              <w:t>5</w:t>
            </w:r>
          </w:p>
        </w:tc>
        <w:tc>
          <w:tcPr>
            <w:tcW w:w="1270" w:type="dxa"/>
            <w:tcBorders>
              <w:top w:val="single" w:sz="4" w:space="0" w:color="auto"/>
              <w:left w:val="nil"/>
              <w:bottom w:val="single" w:sz="4" w:space="0" w:color="auto"/>
              <w:right w:val="single" w:sz="8" w:space="0" w:color="auto"/>
            </w:tcBorders>
            <w:vAlign w:val="center"/>
            <w:hideMark/>
          </w:tcPr>
          <w:p w14:paraId="3D0552D0" w14:textId="77777777" w:rsidR="00E66520" w:rsidRPr="00914C2C" w:rsidRDefault="00000000" w:rsidP="000D1B62">
            <w:pPr>
              <w:spacing w:after="0"/>
              <w:jc w:val="center"/>
              <w:rPr>
                <w:sz w:val="18"/>
                <w:szCs w:val="18"/>
                <w:lang w:val="en-NZ" w:eastAsia="en-NZ"/>
              </w:rPr>
            </w:pPr>
            <w:r w:rsidRPr="00914C2C">
              <w:rPr>
                <w:sz w:val="18"/>
                <w:szCs w:val="18"/>
                <w:lang w:val="en-NZ" w:eastAsia="en-NZ"/>
              </w:rPr>
              <w:t>n/a</w:t>
            </w:r>
          </w:p>
        </w:tc>
      </w:tr>
      <w:tr w:rsidR="009838DF" w14:paraId="605C2C3F" w14:textId="77777777" w:rsidTr="000D1B62">
        <w:trPr>
          <w:trHeight w:val="646"/>
          <w:jc w:val="center"/>
        </w:trPr>
        <w:tc>
          <w:tcPr>
            <w:tcW w:w="1550" w:type="dxa"/>
            <w:tcBorders>
              <w:top w:val="single" w:sz="4" w:space="0" w:color="auto"/>
              <w:left w:val="single" w:sz="8" w:space="0" w:color="auto"/>
              <w:bottom w:val="single" w:sz="4" w:space="0" w:color="auto"/>
              <w:right w:val="nil"/>
            </w:tcBorders>
            <w:vAlign w:val="center"/>
            <w:hideMark/>
          </w:tcPr>
          <w:p w14:paraId="06A97E71" w14:textId="77777777" w:rsidR="00E66520" w:rsidRPr="00914C2C" w:rsidRDefault="00000000" w:rsidP="000D1B62">
            <w:pPr>
              <w:spacing w:after="0"/>
              <w:rPr>
                <w:b/>
                <w:sz w:val="18"/>
                <w:szCs w:val="18"/>
                <w:lang w:val="en-NZ" w:eastAsia="en-NZ"/>
              </w:rPr>
            </w:pPr>
            <w:r w:rsidRPr="00914C2C">
              <w:rPr>
                <w:b/>
                <w:sz w:val="18"/>
                <w:szCs w:val="18"/>
                <w:lang w:val="en-NZ" w:eastAsia="en-NZ"/>
              </w:rPr>
              <w:t>AS 4145</w:t>
            </w:r>
          </w:p>
        </w:tc>
        <w:tc>
          <w:tcPr>
            <w:tcW w:w="1417" w:type="dxa"/>
            <w:tcBorders>
              <w:top w:val="single" w:sz="4" w:space="0" w:color="auto"/>
              <w:left w:val="single" w:sz="4" w:space="0" w:color="auto"/>
              <w:bottom w:val="single" w:sz="4" w:space="0" w:color="auto"/>
              <w:right w:val="single" w:sz="8" w:space="0" w:color="auto"/>
            </w:tcBorders>
            <w:vAlign w:val="center"/>
            <w:hideMark/>
          </w:tcPr>
          <w:p w14:paraId="2F64587E" w14:textId="77777777" w:rsidR="00E66520" w:rsidRPr="00914C2C" w:rsidRDefault="00000000" w:rsidP="000D1B62">
            <w:pPr>
              <w:spacing w:after="0"/>
              <w:rPr>
                <w:b/>
                <w:sz w:val="18"/>
                <w:szCs w:val="18"/>
                <w:lang w:val="en-NZ" w:eastAsia="en-NZ"/>
              </w:rPr>
            </w:pPr>
            <w:r w:rsidRPr="00914C2C">
              <w:rPr>
                <w:b/>
                <w:sz w:val="18"/>
                <w:szCs w:val="18"/>
                <w:lang w:val="en-NZ" w:eastAsia="en-NZ"/>
              </w:rPr>
              <w:t>Corrosion Resistance Category</w:t>
            </w:r>
          </w:p>
        </w:tc>
        <w:tc>
          <w:tcPr>
            <w:tcW w:w="992" w:type="dxa"/>
            <w:tcBorders>
              <w:top w:val="single" w:sz="4" w:space="0" w:color="auto"/>
              <w:left w:val="nil"/>
              <w:bottom w:val="single" w:sz="4" w:space="0" w:color="auto"/>
              <w:right w:val="nil"/>
            </w:tcBorders>
            <w:vAlign w:val="center"/>
            <w:hideMark/>
          </w:tcPr>
          <w:p w14:paraId="37A3B064" w14:textId="77777777" w:rsidR="00E66520" w:rsidRPr="00914C2C" w:rsidRDefault="00000000" w:rsidP="000D1B62">
            <w:pPr>
              <w:spacing w:after="0"/>
              <w:jc w:val="center"/>
              <w:rPr>
                <w:sz w:val="18"/>
                <w:szCs w:val="18"/>
                <w:lang w:val="en-NZ" w:eastAsia="en-NZ"/>
              </w:rPr>
            </w:pPr>
            <w:r w:rsidRPr="00914C2C">
              <w:rPr>
                <w:sz w:val="18"/>
                <w:szCs w:val="18"/>
                <w:lang w:val="en-NZ" w:eastAsia="en-NZ"/>
              </w:rPr>
              <w:t>C6</w:t>
            </w:r>
          </w:p>
        </w:tc>
        <w:tc>
          <w:tcPr>
            <w:tcW w:w="1560" w:type="dxa"/>
            <w:tcBorders>
              <w:top w:val="single" w:sz="4" w:space="0" w:color="auto"/>
              <w:left w:val="single" w:sz="4" w:space="0" w:color="auto"/>
              <w:bottom w:val="single" w:sz="4" w:space="0" w:color="auto"/>
              <w:right w:val="single" w:sz="4" w:space="0" w:color="auto"/>
            </w:tcBorders>
            <w:vAlign w:val="center"/>
            <w:hideMark/>
          </w:tcPr>
          <w:p w14:paraId="1DB2C545" w14:textId="77777777" w:rsidR="00E66520" w:rsidRPr="00914C2C" w:rsidRDefault="00000000" w:rsidP="000D1B62">
            <w:pPr>
              <w:spacing w:after="0"/>
              <w:jc w:val="center"/>
              <w:rPr>
                <w:sz w:val="18"/>
                <w:szCs w:val="18"/>
                <w:lang w:val="en-NZ" w:eastAsia="en-NZ"/>
              </w:rPr>
            </w:pPr>
            <w:r w:rsidRPr="00914C2C">
              <w:rPr>
                <w:sz w:val="18"/>
                <w:szCs w:val="18"/>
                <w:lang w:val="en-NZ" w:eastAsia="en-NZ"/>
              </w:rPr>
              <w:t>C6</w:t>
            </w:r>
          </w:p>
        </w:tc>
        <w:tc>
          <w:tcPr>
            <w:tcW w:w="1275" w:type="dxa"/>
            <w:tcBorders>
              <w:top w:val="single" w:sz="4" w:space="0" w:color="auto"/>
              <w:left w:val="nil"/>
              <w:bottom w:val="single" w:sz="4" w:space="0" w:color="auto"/>
              <w:right w:val="single" w:sz="4" w:space="0" w:color="auto"/>
            </w:tcBorders>
            <w:vAlign w:val="center"/>
            <w:hideMark/>
          </w:tcPr>
          <w:p w14:paraId="6E46B2D8" w14:textId="77777777" w:rsidR="00E66520" w:rsidRPr="00914C2C" w:rsidRDefault="00000000" w:rsidP="000D1B62">
            <w:pPr>
              <w:spacing w:after="0"/>
              <w:jc w:val="center"/>
              <w:rPr>
                <w:sz w:val="18"/>
                <w:szCs w:val="18"/>
                <w:lang w:val="en-NZ" w:eastAsia="en-NZ"/>
              </w:rPr>
            </w:pPr>
            <w:r w:rsidRPr="00914C2C">
              <w:rPr>
                <w:sz w:val="18"/>
                <w:szCs w:val="18"/>
                <w:lang w:val="en-NZ" w:eastAsia="en-NZ"/>
              </w:rPr>
              <w:t>C7</w:t>
            </w:r>
          </w:p>
        </w:tc>
        <w:tc>
          <w:tcPr>
            <w:tcW w:w="1391" w:type="dxa"/>
            <w:tcBorders>
              <w:top w:val="single" w:sz="4" w:space="0" w:color="auto"/>
              <w:left w:val="nil"/>
              <w:bottom w:val="single" w:sz="4" w:space="0" w:color="auto"/>
              <w:right w:val="single" w:sz="4" w:space="0" w:color="auto"/>
            </w:tcBorders>
            <w:vAlign w:val="center"/>
            <w:hideMark/>
          </w:tcPr>
          <w:p w14:paraId="2947ECF3" w14:textId="77777777" w:rsidR="00E66520" w:rsidRPr="00914C2C" w:rsidRDefault="00000000" w:rsidP="000D1B62">
            <w:pPr>
              <w:spacing w:after="0"/>
              <w:jc w:val="center"/>
              <w:rPr>
                <w:sz w:val="18"/>
                <w:szCs w:val="18"/>
                <w:lang w:val="en-NZ" w:eastAsia="en-NZ"/>
              </w:rPr>
            </w:pPr>
            <w:r w:rsidRPr="00914C2C">
              <w:rPr>
                <w:sz w:val="18"/>
                <w:szCs w:val="18"/>
                <w:lang w:val="en-NZ" w:eastAsia="en-NZ"/>
              </w:rPr>
              <w:t>C7</w:t>
            </w:r>
          </w:p>
        </w:tc>
        <w:tc>
          <w:tcPr>
            <w:tcW w:w="1270" w:type="dxa"/>
            <w:tcBorders>
              <w:top w:val="single" w:sz="4" w:space="0" w:color="auto"/>
              <w:left w:val="nil"/>
              <w:bottom w:val="single" w:sz="4" w:space="0" w:color="auto"/>
              <w:right w:val="single" w:sz="8" w:space="0" w:color="auto"/>
            </w:tcBorders>
            <w:vAlign w:val="center"/>
            <w:hideMark/>
          </w:tcPr>
          <w:p w14:paraId="4759F015" w14:textId="77777777" w:rsidR="00E66520" w:rsidRPr="00914C2C" w:rsidRDefault="00000000" w:rsidP="000D1B62">
            <w:pPr>
              <w:spacing w:after="0"/>
              <w:jc w:val="center"/>
              <w:rPr>
                <w:sz w:val="18"/>
                <w:szCs w:val="18"/>
                <w:lang w:val="en-NZ" w:eastAsia="en-NZ"/>
              </w:rPr>
            </w:pPr>
            <w:r w:rsidRPr="00914C2C">
              <w:rPr>
                <w:sz w:val="18"/>
                <w:szCs w:val="18"/>
                <w:lang w:val="en-NZ" w:eastAsia="en-NZ"/>
              </w:rPr>
              <w:t>C6</w:t>
            </w:r>
          </w:p>
        </w:tc>
      </w:tr>
      <w:tr w:rsidR="009838DF" w14:paraId="412F4596" w14:textId="77777777" w:rsidTr="000D1B62">
        <w:trPr>
          <w:trHeight w:val="275"/>
          <w:jc w:val="center"/>
        </w:trPr>
        <w:tc>
          <w:tcPr>
            <w:tcW w:w="1550" w:type="dxa"/>
            <w:tcBorders>
              <w:top w:val="single" w:sz="4" w:space="0" w:color="auto"/>
              <w:left w:val="single" w:sz="8" w:space="0" w:color="auto"/>
              <w:bottom w:val="single" w:sz="4" w:space="0" w:color="auto"/>
              <w:right w:val="nil"/>
            </w:tcBorders>
            <w:vAlign w:val="center"/>
          </w:tcPr>
          <w:p w14:paraId="4B1A45D4" w14:textId="77777777" w:rsidR="00E66520" w:rsidRPr="00914C2C" w:rsidRDefault="00000000" w:rsidP="000D1B62">
            <w:pPr>
              <w:spacing w:after="0"/>
              <w:rPr>
                <w:b/>
                <w:sz w:val="18"/>
                <w:szCs w:val="18"/>
                <w:lang w:val="en-NZ" w:eastAsia="en-NZ"/>
              </w:rPr>
            </w:pPr>
            <w:r w:rsidRPr="00914C2C">
              <w:rPr>
                <w:b/>
                <w:sz w:val="18"/>
                <w:szCs w:val="18"/>
                <w:lang w:val="en-NZ" w:eastAsia="en-NZ"/>
              </w:rPr>
              <w:t>AS 4312</w:t>
            </w:r>
          </w:p>
        </w:tc>
        <w:tc>
          <w:tcPr>
            <w:tcW w:w="1417" w:type="dxa"/>
            <w:tcBorders>
              <w:top w:val="single" w:sz="4" w:space="0" w:color="auto"/>
              <w:left w:val="single" w:sz="4" w:space="0" w:color="auto"/>
              <w:bottom w:val="single" w:sz="4" w:space="0" w:color="auto"/>
              <w:right w:val="single" w:sz="8" w:space="0" w:color="auto"/>
            </w:tcBorders>
            <w:vAlign w:val="center"/>
          </w:tcPr>
          <w:p w14:paraId="49F5A0CB" w14:textId="77777777" w:rsidR="00E66520" w:rsidRPr="00914C2C" w:rsidRDefault="00000000" w:rsidP="000D1B62">
            <w:pPr>
              <w:spacing w:after="0"/>
              <w:rPr>
                <w:b/>
                <w:sz w:val="18"/>
                <w:szCs w:val="18"/>
                <w:lang w:val="en-NZ" w:eastAsia="en-NZ"/>
              </w:rPr>
            </w:pPr>
            <w:r w:rsidRPr="00914C2C">
              <w:rPr>
                <w:b/>
                <w:sz w:val="18"/>
                <w:szCs w:val="18"/>
                <w:lang w:val="en-NZ" w:eastAsia="en-NZ"/>
              </w:rPr>
              <w:t>A</w:t>
            </w:r>
            <w:r>
              <w:rPr>
                <w:b/>
                <w:sz w:val="18"/>
                <w:szCs w:val="18"/>
                <w:lang w:val="en-NZ" w:eastAsia="en-NZ"/>
              </w:rPr>
              <w:t>CC</w:t>
            </w:r>
          </w:p>
        </w:tc>
        <w:tc>
          <w:tcPr>
            <w:tcW w:w="992" w:type="dxa"/>
            <w:tcBorders>
              <w:top w:val="single" w:sz="4" w:space="0" w:color="auto"/>
              <w:left w:val="nil"/>
              <w:bottom w:val="single" w:sz="4" w:space="0" w:color="auto"/>
              <w:right w:val="nil"/>
            </w:tcBorders>
            <w:vAlign w:val="center"/>
          </w:tcPr>
          <w:p w14:paraId="6F267039" w14:textId="77777777" w:rsidR="00E66520" w:rsidRPr="00914C2C" w:rsidRDefault="00000000" w:rsidP="000D1B62">
            <w:pPr>
              <w:spacing w:after="0"/>
              <w:jc w:val="center"/>
              <w:rPr>
                <w:sz w:val="18"/>
                <w:szCs w:val="18"/>
                <w:lang w:val="en-NZ" w:eastAsia="en-NZ"/>
              </w:rPr>
            </w:pPr>
            <w:r w:rsidRPr="00914C2C">
              <w:rPr>
                <w:sz w:val="18"/>
                <w:szCs w:val="18"/>
                <w:lang w:val="en-NZ" w:eastAsia="en-NZ"/>
              </w:rPr>
              <w:t>C3</w:t>
            </w:r>
          </w:p>
        </w:tc>
        <w:tc>
          <w:tcPr>
            <w:tcW w:w="1560" w:type="dxa"/>
            <w:tcBorders>
              <w:top w:val="single" w:sz="4" w:space="0" w:color="auto"/>
              <w:left w:val="single" w:sz="4" w:space="0" w:color="auto"/>
              <w:bottom w:val="single" w:sz="4" w:space="0" w:color="auto"/>
              <w:right w:val="single" w:sz="4" w:space="0" w:color="auto"/>
            </w:tcBorders>
            <w:vAlign w:val="center"/>
          </w:tcPr>
          <w:p w14:paraId="30AC2ACD" w14:textId="77777777" w:rsidR="00E66520" w:rsidRPr="00914C2C" w:rsidRDefault="00000000" w:rsidP="000D1B62">
            <w:pPr>
              <w:spacing w:after="0"/>
              <w:jc w:val="center"/>
              <w:rPr>
                <w:sz w:val="18"/>
                <w:szCs w:val="18"/>
                <w:lang w:val="en-NZ" w:eastAsia="en-NZ"/>
              </w:rPr>
            </w:pPr>
            <w:r w:rsidRPr="00914C2C">
              <w:rPr>
                <w:sz w:val="18"/>
                <w:szCs w:val="18"/>
                <w:lang w:val="en-NZ" w:eastAsia="en-NZ"/>
              </w:rPr>
              <w:t>C4</w:t>
            </w:r>
          </w:p>
        </w:tc>
        <w:tc>
          <w:tcPr>
            <w:tcW w:w="1275" w:type="dxa"/>
            <w:tcBorders>
              <w:top w:val="single" w:sz="4" w:space="0" w:color="auto"/>
              <w:left w:val="nil"/>
              <w:bottom w:val="single" w:sz="4" w:space="0" w:color="auto"/>
              <w:right w:val="single" w:sz="4" w:space="0" w:color="auto"/>
            </w:tcBorders>
            <w:vAlign w:val="center"/>
          </w:tcPr>
          <w:p w14:paraId="57F2CA1F" w14:textId="77777777" w:rsidR="00E66520" w:rsidRPr="00914C2C" w:rsidRDefault="00000000" w:rsidP="000D1B62">
            <w:pPr>
              <w:spacing w:after="0"/>
              <w:jc w:val="center"/>
              <w:rPr>
                <w:sz w:val="18"/>
                <w:szCs w:val="18"/>
                <w:lang w:val="en-NZ" w:eastAsia="en-NZ"/>
              </w:rPr>
            </w:pPr>
            <w:r w:rsidRPr="00914C2C">
              <w:rPr>
                <w:sz w:val="18"/>
                <w:szCs w:val="18"/>
                <w:lang w:val="en-NZ" w:eastAsia="en-NZ"/>
              </w:rPr>
              <w:t>C5</w:t>
            </w:r>
          </w:p>
        </w:tc>
        <w:tc>
          <w:tcPr>
            <w:tcW w:w="1391" w:type="dxa"/>
            <w:tcBorders>
              <w:top w:val="single" w:sz="4" w:space="0" w:color="auto"/>
              <w:left w:val="nil"/>
              <w:bottom w:val="single" w:sz="4" w:space="0" w:color="auto"/>
              <w:right w:val="single" w:sz="4" w:space="0" w:color="auto"/>
            </w:tcBorders>
            <w:vAlign w:val="center"/>
          </w:tcPr>
          <w:p w14:paraId="1840E453" w14:textId="77777777" w:rsidR="00E66520" w:rsidRPr="00914C2C" w:rsidRDefault="00000000" w:rsidP="000D1B62">
            <w:pPr>
              <w:spacing w:after="0"/>
              <w:jc w:val="center"/>
              <w:rPr>
                <w:sz w:val="18"/>
                <w:szCs w:val="18"/>
                <w:lang w:val="en-NZ" w:eastAsia="en-NZ"/>
              </w:rPr>
            </w:pPr>
            <w:r w:rsidRPr="00914C2C">
              <w:rPr>
                <w:sz w:val="18"/>
                <w:szCs w:val="18"/>
                <w:lang w:val="en-NZ" w:eastAsia="en-NZ"/>
              </w:rPr>
              <w:t>C5</w:t>
            </w:r>
          </w:p>
        </w:tc>
        <w:tc>
          <w:tcPr>
            <w:tcW w:w="1270" w:type="dxa"/>
            <w:tcBorders>
              <w:top w:val="single" w:sz="4" w:space="0" w:color="auto"/>
              <w:left w:val="nil"/>
              <w:bottom w:val="single" w:sz="4" w:space="0" w:color="auto"/>
              <w:right w:val="single" w:sz="8" w:space="0" w:color="auto"/>
            </w:tcBorders>
            <w:vAlign w:val="center"/>
          </w:tcPr>
          <w:p w14:paraId="0C840E8F" w14:textId="77777777" w:rsidR="00E66520" w:rsidRPr="00914C2C" w:rsidRDefault="00000000" w:rsidP="000D1B62">
            <w:pPr>
              <w:spacing w:after="0"/>
              <w:jc w:val="center"/>
              <w:rPr>
                <w:sz w:val="18"/>
                <w:szCs w:val="18"/>
                <w:lang w:val="en-NZ" w:eastAsia="en-NZ"/>
              </w:rPr>
            </w:pPr>
            <w:r w:rsidRPr="00914C2C">
              <w:rPr>
                <w:sz w:val="18"/>
                <w:szCs w:val="18"/>
                <w:lang w:val="en-NZ" w:eastAsia="en-NZ"/>
              </w:rPr>
              <w:t>C2</w:t>
            </w:r>
          </w:p>
        </w:tc>
      </w:tr>
      <w:tr w:rsidR="009838DF" w14:paraId="37FB3FD7" w14:textId="77777777" w:rsidTr="000D1B62">
        <w:trPr>
          <w:trHeight w:val="646"/>
          <w:jc w:val="center"/>
        </w:trPr>
        <w:tc>
          <w:tcPr>
            <w:tcW w:w="1550" w:type="dxa"/>
            <w:tcBorders>
              <w:top w:val="single" w:sz="4" w:space="0" w:color="auto"/>
              <w:left w:val="single" w:sz="8" w:space="0" w:color="auto"/>
              <w:bottom w:val="single" w:sz="4" w:space="0" w:color="auto"/>
              <w:right w:val="nil"/>
            </w:tcBorders>
            <w:vAlign w:val="center"/>
          </w:tcPr>
          <w:p w14:paraId="4D8D69D4" w14:textId="77777777" w:rsidR="00E66520" w:rsidRPr="00914C2C" w:rsidRDefault="00000000" w:rsidP="000D1B62">
            <w:pPr>
              <w:spacing w:after="0"/>
              <w:rPr>
                <w:b/>
                <w:sz w:val="18"/>
                <w:szCs w:val="18"/>
                <w:lang w:val="en-NZ" w:eastAsia="en-NZ"/>
              </w:rPr>
            </w:pPr>
            <w:r>
              <w:rPr>
                <w:b/>
                <w:sz w:val="18"/>
                <w:szCs w:val="18"/>
                <w:lang w:val="en-NZ" w:eastAsia="en-NZ"/>
              </w:rPr>
              <w:t>AS/NZS </w:t>
            </w:r>
            <w:r w:rsidRPr="00914C2C">
              <w:rPr>
                <w:b/>
                <w:sz w:val="18"/>
                <w:szCs w:val="18"/>
                <w:lang w:val="en-NZ" w:eastAsia="en-NZ"/>
              </w:rPr>
              <w:t>4534</w:t>
            </w:r>
          </w:p>
        </w:tc>
        <w:tc>
          <w:tcPr>
            <w:tcW w:w="1417" w:type="dxa"/>
            <w:tcBorders>
              <w:top w:val="single" w:sz="4" w:space="0" w:color="auto"/>
              <w:left w:val="single" w:sz="4" w:space="0" w:color="auto"/>
              <w:bottom w:val="single" w:sz="4" w:space="0" w:color="auto"/>
              <w:right w:val="single" w:sz="8" w:space="0" w:color="auto"/>
            </w:tcBorders>
            <w:vAlign w:val="center"/>
          </w:tcPr>
          <w:p w14:paraId="4521B7CB" w14:textId="77777777" w:rsidR="00E66520" w:rsidRPr="00914C2C" w:rsidRDefault="00000000" w:rsidP="000D1B62">
            <w:pPr>
              <w:spacing w:after="0"/>
              <w:rPr>
                <w:b/>
                <w:sz w:val="18"/>
                <w:szCs w:val="18"/>
                <w:lang w:val="en-NZ" w:eastAsia="en-NZ"/>
              </w:rPr>
            </w:pPr>
            <w:r w:rsidRPr="00914C2C">
              <w:rPr>
                <w:b/>
                <w:sz w:val="18"/>
                <w:szCs w:val="18"/>
                <w:lang w:val="en-NZ" w:eastAsia="en-NZ"/>
              </w:rPr>
              <w:t>A</w:t>
            </w:r>
            <w:r>
              <w:rPr>
                <w:b/>
                <w:sz w:val="18"/>
                <w:szCs w:val="18"/>
                <w:lang w:val="en-NZ" w:eastAsia="en-NZ"/>
              </w:rPr>
              <w:t>CC</w:t>
            </w:r>
          </w:p>
        </w:tc>
        <w:tc>
          <w:tcPr>
            <w:tcW w:w="992" w:type="dxa"/>
            <w:tcBorders>
              <w:top w:val="single" w:sz="4" w:space="0" w:color="auto"/>
              <w:left w:val="nil"/>
              <w:bottom w:val="single" w:sz="4" w:space="0" w:color="auto"/>
              <w:right w:val="nil"/>
            </w:tcBorders>
            <w:vAlign w:val="center"/>
          </w:tcPr>
          <w:p w14:paraId="3994AF0D" w14:textId="77777777" w:rsidR="00E66520" w:rsidRPr="00914C2C" w:rsidRDefault="00000000" w:rsidP="000D1B62">
            <w:pPr>
              <w:spacing w:after="0"/>
              <w:jc w:val="center"/>
              <w:rPr>
                <w:sz w:val="18"/>
                <w:szCs w:val="18"/>
                <w:lang w:val="en-NZ" w:eastAsia="en-NZ"/>
              </w:rPr>
            </w:pPr>
            <w:r w:rsidRPr="00914C2C">
              <w:rPr>
                <w:sz w:val="18"/>
                <w:szCs w:val="18"/>
                <w:lang w:val="en-NZ" w:eastAsia="en-NZ"/>
              </w:rPr>
              <w:t>C (=C3)</w:t>
            </w:r>
          </w:p>
        </w:tc>
        <w:tc>
          <w:tcPr>
            <w:tcW w:w="1560" w:type="dxa"/>
            <w:tcBorders>
              <w:top w:val="single" w:sz="4" w:space="0" w:color="auto"/>
              <w:left w:val="single" w:sz="4" w:space="0" w:color="auto"/>
              <w:bottom w:val="single" w:sz="4" w:space="0" w:color="auto"/>
              <w:right w:val="single" w:sz="4" w:space="0" w:color="auto"/>
            </w:tcBorders>
            <w:vAlign w:val="center"/>
          </w:tcPr>
          <w:p w14:paraId="180C6A6E" w14:textId="77777777" w:rsidR="00E66520" w:rsidRPr="00914C2C" w:rsidRDefault="00000000" w:rsidP="000D1B62">
            <w:pPr>
              <w:spacing w:after="0"/>
              <w:jc w:val="center"/>
              <w:rPr>
                <w:sz w:val="18"/>
                <w:szCs w:val="18"/>
                <w:lang w:val="en-NZ" w:eastAsia="en-NZ"/>
              </w:rPr>
            </w:pPr>
            <w:r w:rsidRPr="00914C2C">
              <w:rPr>
                <w:sz w:val="18"/>
                <w:szCs w:val="18"/>
                <w:lang w:val="en-NZ" w:eastAsia="en-NZ"/>
              </w:rPr>
              <w:t>D (=C4)</w:t>
            </w:r>
          </w:p>
        </w:tc>
        <w:tc>
          <w:tcPr>
            <w:tcW w:w="1275" w:type="dxa"/>
            <w:tcBorders>
              <w:top w:val="single" w:sz="4" w:space="0" w:color="auto"/>
              <w:left w:val="nil"/>
              <w:bottom w:val="single" w:sz="4" w:space="0" w:color="auto"/>
              <w:right w:val="single" w:sz="4" w:space="0" w:color="auto"/>
            </w:tcBorders>
            <w:vAlign w:val="center"/>
          </w:tcPr>
          <w:p w14:paraId="2F5BB63C" w14:textId="77777777" w:rsidR="00E66520" w:rsidRPr="00914C2C" w:rsidRDefault="00000000" w:rsidP="000D1B62">
            <w:pPr>
              <w:spacing w:after="0"/>
              <w:jc w:val="center"/>
              <w:rPr>
                <w:sz w:val="18"/>
                <w:szCs w:val="18"/>
                <w:lang w:val="en-NZ" w:eastAsia="en-NZ"/>
              </w:rPr>
            </w:pPr>
            <w:r w:rsidRPr="00914C2C">
              <w:rPr>
                <w:sz w:val="18"/>
                <w:szCs w:val="18"/>
                <w:lang w:val="en-NZ" w:eastAsia="en-NZ"/>
              </w:rPr>
              <w:t>E (=C5)</w:t>
            </w:r>
          </w:p>
        </w:tc>
        <w:tc>
          <w:tcPr>
            <w:tcW w:w="1391" w:type="dxa"/>
            <w:tcBorders>
              <w:top w:val="single" w:sz="4" w:space="0" w:color="auto"/>
              <w:left w:val="nil"/>
              <w:bottom w:val="single" w:sz="4" w:space="0" w:color="auto"/>
              <w:right w:val="single" w:sz="4" w:space="0" w:color="auto"/>
            </w:tcBorders>
            <w:vAlign w:val="center"/>
          </w:tcPr>
          <w:p w14:paraId="6C6ADF15" w14:textId="77777777" w:rsidR="00E66520" w:rsidRPr="00914C2C" w:rsidRDefault="00000000" w:rsidP="000D1B62">
            <w:pPr>
              <w:spacing w:after="0"/>
              <w:jc w:val="center"/>
              <w:rPr>
                <w:sz w:val="18"/>
                <w:szCs w:val="18"/>
                <w:lang w:val="en-NZ" w:eastAsia="en-NZ"/>
              </w:rPr>
            </w:pPr>
            <w:r w:rsidRPr="00914C2C">
              <w:rPr>
                <w:sz w:val="18"/>
                <w:szCs w:val="18"/>
                <w:lang w:val="en-NZ" w:eastAsia="en-NZ"/>
              </w:rPr>
              <w:t>E or F (=C5orCT)</w:t>
            </w:r>
          </w:p>
        </w:tc>
        <w:tc>
          <w:tcPr>
            <w:tcW w:w="1270" w:type="dxa"/>
            <w:tcBorders>
              <w:top w:val="single" w:sz="4" w:space="0" w:color="auto"/>
              <w:left w:val="nil"/>
              <w:bottom w:val="single" w:sz="4" w:space="0" w:color="auto"/>
              <w:right w:val="single" w:sz="8" w:space="0" w:color="auto"/>
            </w:tcBorders>
            <w:vAlign w:val="center"/>
          </w:tcPr>
          <w:p w14:paraId="5AFD06D0" w14:textId="77777777" w:rsidR="00E66520" w:rsidRPr="00914C2C" w:rsidRDefault="00000000" w:rsidP="000D1B62">
            <w:pPr>
              <w:spacing w:after="0"/>
              <w:jc w:val="center"/>
              <w:rPr>
                <w:sz w:val="18"/>
                <w:szCs w:val="18"/>
                <w:lang w:val="en-NZ" w:eastAsia="en-NZ"/>
              </w:rPr>
            </w:pPr>
            <w:r w:rsidRPr="00914C2C">
              <w:rPr>
                <w:sz w:val="18"/>
                <w:szCs w:val="18"/>
                <w:lang w:val="en-NZ" w:eastAsia="en-NZ"/>
              </w:rPr>
              <w:t>B (=C2)</w:t>
            </w:r>
          </w:p>
        </w:tc>
      </w:tr>
      <w:tr w:rsidR="009838DF" w14:paraId="1C7F2CE4" w14:textId="77777777" w:rsidTr="000D1B62">
        <w:trPr>
          <w:trHeight w:val="509"/>
          <w:jc w:val="center"/>
        </w:trPr>
        <w:tc>
          <w:tcPr>
            <w:tcW w:w="1550" w:type="dxa"/>
            <w:tcBorders>
              <w:top w:val="single" w:sz="4" w:space="0" w:color="auto"/>
              <w:left w:val="single" w:sz="8" w:space="0" w:color="auto"/>
              <w:bottom w:val="single" w:sz="4" w:space="0" w:color="auto"/>
              <w:right w:val="nil"/>
            </w:tcBorders>
            <w:vAlign w:val="center"/>
            <w:hideMark/>
          </w:tcPr>
          <w:p w14:paraId="3CCCF29F" w14:textId="77777777" w:rsidR="00E66520" w:rsidRPr="00914C2C" w:rsidRDefault="00000000" w:rsidP="000D1B62">
            <w:pPr>
              <w:spacing w:after="0"/>
              <w:rPr>
                <w:b/>
                <w:sz w:val="18"/>
                <w:szCs w:val="18"/>
                <w:lang w:val="en-NZ" w:eastAsia="en-NZ"/>
              </w:rPr>
            </w:pPr>
            <w:r w:rsidRPr="00914C2C">
              <w:rPr>
                <w:b/>
                <w:sz w:val="18"/>
                <w:szCs w:val="18"/>
                <w:lang w:val="en-NZ" w:eastAsia="en-NZ"/>
              </w:rPr>
              <w:t xml:space="preserve">BCA Vol.2 </w:t>
            </w:r>
          </w:p>
          <w:p w14:paraId="1D849D99" w14:textId="77777777" w:rsidR="00E66520" w:rsidRPr="00914C2C" w:rsidRDefault="00000000" w:rsidP="000D1B62">
            <w:pPr>
              <w:spacing w:after="0"/>
              <w:rPr>
                <w:b/>
                <w:sz w:val="18"/>
                <w:szCs w:val="18"/>
                <w:lang w:val="en-NZ" w:eastAsia="en-NZ"/>
              </w:rPr>
            </w:pPr>
            <w:r w:rsidRPr="00914C2C">
              <w:rPr>
                <w:b/>
                <w:sz w:val="18"/>
                <w:szCs w:val="18"/>
                <w:lang w:val="en-NZ" w:eastAsia="en-NZ"/>
              </w:rPr>
              <w:t>Table 3.5.1.1</w:t>
            </w:r>
          </w:p>
        </w:tc>
        <w:tc>
          <w:tcPr>
            <w:tcW w:w="1417" w:type="dxa"/>
            <w:tcBorders>
              <w:top w:val="single" w:sz="4" w:space="0" w:color="auto"/>
              <w:left w:val="single" w:sz="4" w:space="0" w:color="auto"/>
              <w:bottom w:val="single" w:sz="4" w:space="0" w:color="auto"/>
              <w:right w:val="single" w:sz="8" w:space="0" w:color="auto"/>
            </w:tcBorders>
            <w:vAlign w:val="center"/>
            <w:hideMark/>
          </w:tcPr>
          <w:p w14:paraId="039EB646" w14:textId="77777777" w:rsidR="00E66520" w:rsidRPr="00914C2C" w:rsidRDefault="00000000" w:rsidP="000D1B62">
            <w:pPr>
              <w:spacing w:after="0"/>
              <w:rPr>
                <w:b/>
                <w:sz w:val="18"/>
                <w:szCs w:val="18"/>
                <w:lang w:val="en-NZ" w:eastAsia="en-NZ"/>
              </w:rPr>
            </w:pPr>
            <w:r w:rsidRPr="00914C2C">
              <w:rPr>
                <w:b/>
                <w:sz w:val="18"/>
                <w:szCs w:val="18"/>
                <w:lang w:val="en-NZ" w:eastAsia="en-NZ"/>
              </w:rPr>
              <w:t>Environment category</w:t>
            </w:r>
          </w:p>
        </w:tc>
        <w:tc>
          <w:tcPr>
            <w:tcW w:w="992" w:type="dxa"/>
            <w:tcBorders>
              <w:top w:val="single" w:sz="4" w:space="0" w:color="auto"/>
              <w:left w:val="nil"/>
              <w:bottom w:val="single" w:sz="4" w:space="0" w:color="auto"/>
              <w:right w:val="nil"/>
            </w:tcBorders>
            <w:vAlign w:val="center"/>
            <w:hideMark/>
          </w:tcPr>
          <w:p w14:paraId="7AC35E0A" w14:textId="77777777" w:rsidR="00E66520" w:rsidRPr="00914C2C" w:rsidRDefault="00000000" w:rsidP="000D1B62">
            <w:pPr>
              <w:spacing w:after="0"/>
              <w:jc w:val="center"/>
              <w:rPr>
                <w:sz w:val="18"/>
                <w:szCs w:val="18"/>
                <w:lang w:val="en-NZ" w:eastAsia="en-NZ"/>
              </w:rPr>
            </w:pPr>
            <w:r w:rsidRPr="00914C2C">
              <w:rPr>
                <w:sz w:val="18"/>
                <w:szCs w:val="18"/>
                <w:lang w:val="en-NZ" w:eastAsia="en-NZ"/>
              </w:rPr>
              <w:t>Low</w:t>
            </w:r>
          </w:p>
        </w:tc>
        <w:tc>
          <w:tcPr>
            <w:tcW w:w="1560" w:type="dxa"/>
            <w:tcBorders>
              <w:top w:val="single" w:sz="4" w:space="0" w:color="auto"/>
              <w:left w:val="single" w:sz="4" w:space="0" w:color="auto"/>
              <w:bottom w:val="single" w:sz="4" w:space="0" w:color="auto"/>
              <w:right w:val="single" w:sz="4" w:space="0" w:color="auto"/>
            </w:tcBorders>
            <w:vAlign w:val="center"/>
            <w:hideMark/>
          </w:tcPr>
          <w:p w14:paraId="33FB91D5" w14:textId="77777777" w:rsidR="00E66520" w:rsidRPr="00914C2C" w:rsidRDefault="00000000" w:rsidP="000D1B62">
            <w:pPr>
              <w:spacing w:after="0"/>
              <w:jc w:val="center"/>
              <w:rPr>
                <w:sz w:val="18"/>
                <w:szCs w:val="18"/>
                <w:lang w:val="en-NZ" w:eastAsia="en-NZ"/>
              </w:rPr>
            </w:pPr>
            <w:r w:rsidRPr="00914C2C">
              <w:rPr>
                <w:sz w:val="18"/>
                <w:szCs w:val="18"/>
                <w:lang w:val="en-NZ" w:eastAsia="en-NZ"/>
              </w:rPr>
              <w:t>Low</w:t>
            </w:r>
          </w:p>
        </w:tc>
        <w:tc>
          <w:tcPr>
            <w:tcW w:w="1275" w:type="dxa"/>
            <w:tcBorders>
              <w:top w:val="single" w:sz="4" w:space="0" w:color="auto"/>
              <w:left w:val="nil"/>
              <w:bottom w:val="single" w:sz="4" w:space="0" w:color="auto"/>
              <w:right w:val="single" w:sz="4" w:space="0" w:color="auto"/>
            </w:tcBorders>
            <w:vAlign w:val="center"/>
            <w:hideMark/>
          </w:tcPr>
          <w:p w14:paraId="551656F1" w14:textId="77777777" w:rsidR="00E66520" w:rsidRPr="00914C2C" w:rsidRDefault="00000000" w:rsidP="000D1B62">
            <w:pPr>
              <w:spacing w:after="0"/>
              <w:jc w:val="center"/>
              <w:rPr>
                <w:sz w:val="18"/>
                <w:szCs w:val="18"/>
                <w:lang w:val="en-NZ" w:eastAsia="en-NZ"/>
              </w:rPr>
            </w:pPr>
            <w:r w:rsidRPr="00914C2C">
              <w:rPr>
                <w:sz w:val="18"/>
                <w:szCs w:val="18"/>
                <w:lang w:val="en-NZ" w:eastAsia="en-NZ"/>
              </w:rPr>
              <w:t>Medium</w:t>
            </w:r>
          </w:p>
        </w:tc>
        <w:tc>
          <w:tcPr>
            <w:tcW w:w="1391" w:type="dxa"/>
            <w:tcBorders>
              <w:top w:val="single" w:sz="4" w:space="0" w:color="auto"/>
              <w:left w:val="nil"/>
              <w:bottom w:val="single" w:sz="4" w:space="0" w:color="auto"/>
              <w:right w:val="single" w:sz="4" w:space="0" w:color="auto"/>
            </w:tcBorders>
            <w:vAlign w:val="center"/>
            <w:hideMark/>
          </w:tcPr>
          <w:p w14:paraId="55124F17" w14:textId="77777777" w:rsidR="00E66520" w:rsidRPr="00914C2C" w:rsidRDefault="00000000" w:rsidP="000D1B62">
            <w:pPr>
              <w:spacing w:after="0"/>
              <w:jc w:val="center"/>
              <w:rPr>
                <w:sz w:val="18"/>
                <w:szCs w:val="18"/>
                <w:lang w:val="en-NZ" w:eastAsia="en-NZ"/>
              </w:rPr>
            </w:pPr>
            <w:r w:rsidRPr="00914C2C">
              <w:rPr>
                <w:sz w:val="18"/>
                <w:szCs w:val="18"/>
                <w:lang w:val="en-NZ" w:eastAsia="en-NZ"/>
              </w:rPr>
              <w:t>High - Very High</w:t>
            </w:r>
          </w:p>
        </w:tc>
        <w:tc>
          <w:tcPr>
            <w:tcW w:w="1270" w:type="dxa"/>
            <w:tcBorders>
              <w:top w:val="single" w:sz="4" w:space="0" w:color="auto"/>
              <w:left w:val="nil"/>
              <w:bottom w:val="single" w:sz="4" w:space="0" w:color="auto"/>
              <w:right w:val="single" w:sz="8" w:space="0" w:color="auto"/>
            </w:tcBorders>
            <w:vAlign w:val="center"/>
            <w:hideMark/>
          </w:tcPr>
          <w:p w14:paraId="3A7102A4" w14:textId="77777777" w:rsidR="00E66520" w:rsidRPr="00914C2C" w:rsidRDefault="00000000" w:rsidP="000D1B62">
            <w:pPr>
              <w:spacing w:after="0"/>
              <w:jc w:val="center"/>
              <w:rPr>
                <w:sz w:val="18"/>
                <w:szCs w:val="18"/>
                <w:lang w:val="en-NZ" w:eastAsia="en-NZ"/>
              </w:rPr>
            </w:pPr>
            <w:r w:rsidRPr="00914C2C">
              <w:rPr>
                <w:sz w:val="18"/>
                <w:szCs w:val="18"/>
                <w:lang w:val="en-NZ" w:eastAsia="en-NZ"/>
              </w:rPr>
              <w:t>n/a</w:t>
            </w:r>
          </w:p>
        </w:tc>
      </w:tr>
    </w:tbl>
    <w:p w14:paraId="55E9DC1A" w14:textId="77777777" w:rsidR="00027E40" w:rsidRDefault="00027E40" w:rsidP="00027E40"/>
    <w:p w14:paraId="07ADB0E8" w14:textId="77777777" w:rsidR="008E3BB7" w:rsidRDefault="008E3BB7" w:rsidP="00D828FE"/>
    <w:p w14:paraId="2D68777E" w14:textId="77777777" w:rsidR="006911FB" w:rsidRPr="009A025B" w:rsidRDefault="006911FB" w:rsidP="00AB3CAD"/>
    <w:sectPr w:rsidR="006911FB" w:rsidRPr="009A025B" w:rsidSect="006920D3">
      <w:headerReference w:type="default" r:id="rId123"/>
      <w:pgSz w:w="11906" w:h="16838"/>
      <w:pgMar w:top="794" w:right="794" w:bottom="794" w:left="794" w:header="567" w:footer="567" w:gutter="0"/>
      <w:cols w:space="720"/>
      <w:docGrid w:linePitch="299"/>
    </w:sectPr>
  </w:body>
</w:document>
</file>

<file path=word/customizations.xml><?xml version="1.0" encoding="utf-8"?>
<wne:tcg xmlns:r="http://schemas.openxmlformats.org/officeDocument/2006/relationships" xmlns:wne="http://schemas.microsoft.com/office/word/2006/wordml">
  <wne:keymaps>
    <wne:keymap wne:kcmPrimary="0547">
      <wne:macro wne:macroName="NORMAL.NEWMACROS.REMOVEGUIDENOTES"/>
    </wne:keymap>
    <wne:keymap wne:kcmPrimary="0548">
      <wne:macro wne:macroName="NORMAL.NEWMACROS.HOLDPOINTS"/>
    </wne:keymap>
  </wne:keymaps>
</wne:tcg>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13A63AD9" w14:textId="77777777" w:rsidR="006C198F" w:rsidRDefault="006C198F">
      <w:pPr>
        <w:spacing w:after="0"/>
      </w:pPr>
      <w:r>
        <w:separator/>
      </w:r>
    </w:p>
  </w:endnote>
  <w:endnote w:type="continuationSeparator" w:id="0">
    <w:p w14:paraId="1FFD09EA" w14:textId="77777777" w:rsidR="006C198F" w:rsidRDefault="006C198F">
      <w:pPr>
        <w:spacing w:after="0"/>
      </w:pPr>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Calibri">
    <w:panose1 w:val="020F0502020204030204"/>
    <w:charset w:val="00"/>
    <w:family w:val="swiss"/>
    <w:pitch w:val="variable"/>
    <w:sig w:usb0="E5002EFF" w:usb1="C200ACFF" w:usb2="00000009" w:usb3="00000000" w:csb0="000001FF" w:csb1="00000000"/>
  </w:font>
  <w:font w:name="Lato">
    <w:panose1 w:val="020F0502020204030203"/>
    <w:charset w:val="00"/>
    <w:family w:val="swiss"/>
    <w:pitch w:val="variable"/>
    <w:sig w:usb0="E10002FF" w:usb1="5000ECFF" w:usb2="00000021" w:usb3="00000000" w:csb0="0000019F" w:csb1="00000000"/>
  </w:font>
  <w:font w:name="Lato Semibold">
    <w:panose1 w:val="020F0502020204030203"/>
    <w:charset w:val="00"/>
    <w:family w:val="swiss"/>
    <w:pitch w:val="variable"/>
    <w:sig w:usb0="E10002FF" w:usb1="5000ECFF" w:usb2="00000021" w:usb3="00000000" w:csb0="0000019F" w:csb1="00000000"/>
  </w:font>
  <w:font w:name="Helvetica">
    <w:panose1 w:val="020B0604020202020204"/>
    <w:charset w:val="00"/>
    <w:family w:val="swiss"/>
    <w:pitch w:val="variable"/>
    <w:sig w:usb0="E0002EFF" w:usb1="C000785B" w:usb2="00000009" w:usb3="00000000" w:csb0="000001FF" w:csb1="00000000"/>
  </w:font>
  <w:font w:name="Tahoma">
    <w:panose1 w:val="020B0604030504040204"/>
    <w:charset w:val="00"/>
    <w:family w:val="swiss"/>
    <w:pitch w:val="variable"/>
    <w:sig w:usb0="E1002EFF" w:usb1="C000605B" w:usb2="00000029" w:usb3="00000000" w:csb0="000101FF" w:csb1="00000000"/>
  </w:font>
  <w:font w:name="Lato Regular">
    <w:panose1 w:val="020F0502020204030203"/>
    <w:charset w:val="00"/>
    <w:family w:val="auto"/>
    <w:pitch w:val="variable"/>
    <w:sig w:usb0="00000003" w:usb1="00000000" w:usb2="00000000" w:usb3="00000000" w:csb0="00000001" w:csb1="00000000"/>
  </w:font>
  <w:font w:name="Cambria">
    <w:panose1 w:val="02040503050406030204"/>
    <w:charset w:val="00"/>
    <w:family w:val="roman"/>
    <w:pitch w:val="variable"/>
    <w:sig w:usb0="E00006FF" w:usb1="420024FF" w:usb2="02000000" w:usb3="00000000" w:csb0="0000019F" w:csb1="00000000"/>
  </w:font>
  <w:font w:name="Lato Black">
    <w:panose1 w:val="020F0502020204030203"/>
    <w:charset w:val="00"/>
    <w:family w:val="swiss"/>
    <w:pitch w:val="variable"/>
    <w:sig w:usb0="E10002FF" w:usb1="5000ECFF" w:usb2="00000021" w:usb3="00000000" w:csb0="0000019F" w:csb1="00000000"/>
  </w:font>
  <w:font w:name="Verdana">
    <w:panose1 w:val="020B0604030504040204"/>
    <w:charset w:val="00"/>
    <w:family w:val="swiss"/>
    <w:pitch w:val="variable"/>
    <w:sig w:usb0="A00006FF" w:usb1="4000205B" w:usb2="00000010" w:usb3="00000000" w:csb0="0000019F" w:csb1="00000000"/>
  </w:font>
  <w:font w:name="Arial Narrow">
    <w:panose1 w:val="020B0606020202030204"/>
    <w:charset w:val="00"/>
    <w:family w:val="swiss"/>
    <w:pitch w:val="variable"/>
    <w:sig w:usb0="00000287" w:usb1="00000800" w:usb2="00000000" w:usb3="00000000" w:csb0="0000009F" w:csb1="00000000"/>
  </w:font>
  <w:font w:name="Arial Unicode MS">
    <w:panose1 w:val="020B0604020202020204"/>
    <w:charset w:val="80"/>
    <w:family w:val="swiss"/>
    <w:pitch w:val="variable"/>
    <w:sig w:usb0="F7FFAFFF" w:usb1="E9DFFFFF" w:usb2="0000003F" w:usb3="00000000" w:csb0="003F01FF" w:csb1="00000000"/>
  </w:font>
  <w:font w:name="Arial Bold">
    <w:panose1 w:val="020B0704020202020204"/>
    <w:charset w:val="00"/>
    <w:family w:val="roman"/>
    <w:notTrueType/>
    <w:pitch w:val="default"/>
    <w:sig w:usb0="00000000" w:usb1="00000000" w:usb2="00000000" w:usb3="00000000" w:csb0="00000001" w:csb1="00000000"/>
  </w:font>
  <w:font w:name="Sylfaen">
    <w:panose1 w:val="010A0502050306030303"/>
    <w:charset w:val="00"/>
    <w:family w:val="roman"/>
    <w:pitch w:val="variable"/>
    <w:sig w:usb0="04000687" w:usb1="00000000" w:usb2="00000000" w:usb3="00000000" w:csb0="0000009F" w:csb1="00000000"/>
  </w:font>
  <w:font w:name="TTF61o00">
    <w:altName w:val="Calibri"/>
    <w:panose1 w:val="00000000000000000000"/>
    <w:charset w:val="00"/>
    <w:family w:val="swiss"/>
    <w:notTrueType/>
    <w:pitch w:val="default"/>
    <w:sig w:usb0="00000003" w:usb1="00000000" w:usb2="00000000" w:usb3="00000000" w:csb0="00000001" w:csb1="00000000"/>
  </w:font>
  <w:font w:name="TT54Fo00">
    <w:altName w:val="Cambria"/>
    <w:panose1 w:val="00000000000000000000"/>
    <w:charset w:val="00"/>
    <w:family w:val="roman"/>
    <w:notTrueType/>
    <w:pitch w:val="default"/>
    <w:sig w:usb0="00000003" w:usb1="00000000" w:usb2="00000000" w:usb3="00000000" w:csb0="00000001" w:csb1="00000000"/>
  </w:font>
  <w:font w:name="CG Times">
    <w:altName w:val="Times New Roman"/>
    <w:panose1 w:val="00000000000000000000"/>
    <w:charset w:val="00"/>
    <w:family w:val="roman"/>
    <w:notTrueType/>
    <w:pitch w:val="variable"/>
    <w:sig w:usb0="00000003" w:usb1="00000000" w:usb2="00000000" w:usb3="00000000" w:csb0="00000001"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4B984ED" w14:textId="77777777" w:rsidR="00027844" w:rsidRDefault="00027844">
    <w:pPr>
      <w:pStyle w:val="Footer"/>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Style w:val="TableGrid"/>
      <w:tblW w:w="0" w:type="auto"/>
      <w:tblBorders>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6946"/>
      <w:gridCol w:w="3362"/>
    </w:tblGrid>
    <w:tr w:rsidR="009838DF" w14:paraId="75578F88" w14:textId="77777777" w:rsidTr="00BC02C2">
      <w:trPr>
        <w:cnfStyle w:val="100000000000" w:firstRow="1" w:lastRow="0" w:firstColumn="0" w:lastColumn="0" w:oddVBand="0" w:evenVBand="0" w:oddHBand="0" w:evenHBand="0" w:firstRowFirstColumn="0" w:firstRowLastColumn="0" w:lastRowFirstColumn="0" w:lastRowLastColumn="0"/>
        <w:trHeight w:val="1021"/>
      </w:trPr>
      <w:tc>
        <w:tcPr>
          <w:tcW w:w="6946" w:type="dxa"/>
          <w:vAlign w:val="bottom"/>
        </w:tcPr>
        <w:p w14:paraId="5DD06259" w14:textId="77777777" w:rsidR="008A24F1" w:rsidRDefault="008A24F1" w:rsidP="008A24F1">
          <w:pPr>
            <w:pStyle w:val="Footer"/>
          </w:pPr>
        </w:p>
      </w:tc>
      <w:tc>
        <w:tcPr>
          <w:tcW w:w="3362" w:type="dxa"/>
          <w:vAlign w:val="bottom"/>
        </w:tcPr>
        <w:p w14:paraId="1E59C7ED" w14:textId="77777777" w:rsidR="008A24F1" w:rsidRDefault="00000000" w:rsidP="008A24F1">
          <w:pPr>
            <w:pStyle w:val="Footer"/>
            <w:jc w:val="right"/>
          </w:pPr>
          <w:r>
            <w:rPr>
              <w:noProof/>
            </w:rPr>
            <w:drawing>
              <wp:inline distT="0" distB="0" distL="0" distR="0" wp14:anchorId="772160D4" wp14:editId="568C9110">
                <wp:extent cx="1674515" cy="597535"/>
                <wp:effectExtent l="0" t="0" r="1905" b="0"/>
                <wp:docPr id="50001" name="Picture 2" descr="A logo with black text&#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50001" name="Picture 2" descr="A logo with black text&#10;&#10;Description automatically generated"/>
                        <pic:cNvPicPr/>
                      </pic:nvPicPr>
                      <pic:blipFill>
                        <a:blip r:embed="rId1">
                          <a:extLst>
                            <a:ext uri="{28A0092B-C50C-407E-A947-70E740481C1C}">
                              <a14:useLocalDpi xmlns:a14="http://schemas.microsoft.com/office/drawing/2010/main" val="0"/>
                            </a:ext>
                          </a:extLst>
                        </a:blip>
                        <a:stretch>
                          <a:fillRect/>
                        </a:stretch>
                      </pic:blipFill>
                      <pic:spPr>
                        <a:xfrm>
                          <a:off x="0" y="0"/>
                          <a:ext cx="1674515" cy="597535"/>
                        </a:xfrm>
                        <a:prstGeom prst="rect">
                          <a:avLst/>
                        </a:prstGeom>
                      </pic:spPr>
                    </pic:pic>
                  </a:graphicData>
                </a:graphic>
              </wp:inline>
            </w:drawing>
          </w:r>
        </w:p>
      </w:tc>
    </w:tr>
  </w:tbl>
  <w:p w14:paraId="3B2A5CB4" w14:textId="77777777" w:rsidR="008A24F1" w:rsidRPr="008A24F1" w:rsidRDefault="008A24F1" w:rsidP="008A24F1">
    <w:pPr>
      <w:pStyle w:val="Hidden"/>
    </w:pP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W w:w="5000" w:type="pct"/>
      <w:tblLook w:val="04A0" w:firstRow="1" w:lastRow="0" w:firstColumn="1" w:lastColumn="0" w:noHBand="0" w:noVBand="1"/>
    </w:tblPr>
    <w:tblGrid>
      <w:gridCol w:w="6806"/>
      <w:gridCol w:w="3512"/>
    </w:tblGrid>
    <w:tr w:rsidR="009838DF" w14:paraId="51E75F11" w14:textId="77777777" w:rsidTr="001537E4">
      <w:tc>
        <w:tcPr>
          <w:tcW w:w="6806" w:type="dxa"/>
          <w:hideMark/>
        </w:tcPr>
        <w:p w14:paraId="4695521D" w14:textId="77777777" w:rsidR="00D5298C" w:rsidRPr="004D1C3E" w:rsidRDefault="00000000" w:rsidP="001537E4">
          <w:pPr>
            <w:widowControl w:val="0"/>
            <w:spacing w:after="200"/>
            <w:rPr>
              <w:sz w:val="20"/>
              <w:szCs w:val="20"/>
            </w:rPr>
          </w:pPr>
          <w:r w:rsidRPr="001537E4">
            <w:rPr>
              <w:b/>
              <w:bCs/>
              <w:sz w:val="20"/>
              <w:szCs w:val="20"/>
            </w:rPr>
            <w:t>Department of Logistics and Infrastructure</w:t>
          </w:r>
          <w:r w:rsidR="004D1C3E">
            <w:rPr>
              <w:sz w:val="20"/>
              <w:szCs w:val="20"/>
            </w:rPr>
            <w:br/>
          </w:r>
          <w:hyperlink r:id="rId1" w:history="1">
            <w:r w:rsidR="00D5298C" w:rsidRPr="00447DCE">
              <w:rPr>
                <w:rStyle w:val="Hyperlink"/>
                <w:rFonts w:ascii="Lato" w:hAnsi="Lato"/>
                <w:b/>
                <w:bCs/>
                <w:sz w:val="20"/>
                <w:szCs w:val="20"/>
              </w:rPr>
              <w:t>www.nt.gov.au</w:t>
            </w:r>
          </w:hyperlink>
          <w:r>
            <w:rPr>
              <w:b/>
              <w:bCs/>
              <w:sz w:val="20"/>
              <w:szCs w:val="20"/>
            </w:rPr>
            <w:t xml:space="preserve"> </w:t>
          </w:r>
        </w:p>
      </w:tc>
      <w:tc>
        <w:tcPr>
          <w:tcW w:w="3512" w:type="dxa"/>
          <w:hideMark/>
        </w:tcPr>
        <w:p w14:paraId="697BEAB0" w14:textId="77777777" w:rsidR="001537E4" w:rsidRPr="001537E4" w:rsidRDefault="00000000" w:rsidP="00D5298C">
          <w:pPr>
            <w:widowControl w:val="0"/>
            <w:spacing w:after="200"/>
            <w:jc w:val="right"/>
          </w:pPr>
          <w:r w:rsidRPr="001537E4">
            <w:rPr>
              <w:noProof/>
            </w:rPr>
            <w:drawing>
              <wp:inline distT="0" distB="0" distL="0" distR="0" wp14:anchorId="1A84C2EF" wp14:editId="72370B8F">
                <wp:extent cx="1571625" cy="561975"/>
                <wp:effectExtent l="0" t="0" r="9525" b="9525"/>
                <wp:docPr id="1669864475" name="Picture 2" descr="Northern Territory Governmen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669864475" name="Picture 1578044881" descr="Northern Territory Government"/>
                        <pic:cNvPicPr>
                          <a:picLocks noChangeAspect="1" noChangeArrowheads="1"/>
                        </pic:cNvPicPr>
                      </pic:nvPicPr>
                      <pic:blipFill>
                        <a:blip r:embed="rId2">
                          <a:extLst>
                            <a:ext uri="{28A0092B-C50C-407E-A947-70E740481C1C}">
                              <a14:useLocalDpi xmlns:a14="http://schemas.microsoft.com/office/drawing/2010/main" val="0"/>
                            </a:ext>
                          </a:extLst>
                        </a:blip>
                        <a:stretch>
                          <a:fillRect/>
                        </a:stretch>
                      </pic:blipFill>
                      <pic:spPr bwMode="auto">
                        <a:xfrm>
                          <a:off x="0" y="0"/>
                          <a:ext cx="1571625" cy="561975"/>
                        </a:xfrm>
                        <a:prstGeom prst="rect">
                          <a:avLst/>
                        </a:prstGeom>
                        <a:noFill/>
                        <a:ln>
                          <a:noFill/>
                        </a:ln>
                      </pic:spPr>
                    </pic:pic>
                  </a:graphicData>
                </a:graphic>
              </wp:inline>
            </w:drawing>
          </w:r>
        </w:p>
      </w:tc>
    </w:tr>
  </w:tbl>
  <w:p w14:paraId="3436F60E" w14:textId="77777777" w:rsidR="001316FA" w:rsidRPr="001537E4" w:rsidRDefault="001316FA" w:rsidP="001537E4">
    <w:pPr>
      <w:pStyle w:val="Hidden"/>
      <w:rPr>
        <w:sz w:val="4"/>
        <w:szCs w:val="4"/>
      </w:rPr>
    </w:pPr>
  </w:p>
  <w:p w14:paraId="3B8A399F" w14:textId="77777777" w:rsidR="00BC02C2" w:rsidRDefault="00BC02C2">
    <w:pPr>
      <w:pStyle w:val="Footer"/>
    </w:pPr>
  </w:p>
</w:ftr>
</file>

<file path=word/footer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0D9765A" w14:textId="77777777" w:rsidR="00A50FA4" w:rsidRDefault="00A50FA4" w:rsidP="00A512BB">
    <w:pPr>
      <w:pBdr>
        <w:top w:val="single" w:sz="4" w:space="1" w:color="auto"/>
      </w:pBdr>
    </w:pPr>
  </w:p>
</w:ftr>
</file>

<file path=word/footer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id w:val="-522329511"/>
      <w:docPartObj>
        <w:docPartGallery w:val="Page Numbers (Bottom of Page)"/>
        <w:docPartUnique/>
      </w:docPartObj>
    </w:sdtPr>
    <w:sdtContent>
      <w:sdt>
        <w:sdtPr>
          <w:id w:val="-1769616900"/>
          <w:docPartObj>
            <w:docPartGallery w:val="Page Numbers (Top of Page)"/>
            <w:docPartUnique/>
          </w:docPartObj>
        </w:sdtPr>
        <w:sdtContent>
          <w:p w14:paraId="6B865222" w14:textId="77777777" w:rsidR="00C35AB5" w:rsidRDefault="00000000" w:rsidP="00BC02C2">
            <w:pPr>
              <w:pBdr>
                <w:top w:val="single" w:sz="4" w:space="1" w:color="auto"/>
              </w:pBdr>
            </w:pPr>
            <w:r>
              <w:ptab w:relativeTo="margin" w:alignment="right" w:leader="none"/>
            </w:r>
            <w:r w:rsidRPr="00BC02C2">
              <w:rPr>
                <w:sz w:val="20"/>
                <w:szCs w:val="20"/>
              </w:rPr>
              <w:t xml:space="preserve">Page </w:t>
            </w:r>
            <w:r w:rsidRPr="00BC02C2">
              <w:rPr>
                <w:b/>
                <w:bCs/>
                <w:sz w:val="20"/>
                <w:szCs w:val="20"/>
              </w:rPr>
              <w:fldChar w:fldCharType="begin"/>
            </w:r>
            <w:r w:rsidRPr="00BC02C2">
              <w:rPr>
                <w:b/>
                <w:bCs/>
                <w:sz w:val="20"/>
                <w:szCs w:val="20"/>
              </w:rPr>
              <w:instrText xml:space="preserve"> PAGE </w:instrText>
            </w:r>
            <w:r w:rsidRPr="00BC02C2">
              <w:rPr>
                <w:b/>
                <w:bCs/>
                <w:sz w:val="20"/>
                <w:szCs w:val="20"/>
              </w:rPr>
              <w:fldChar w:fldCharType="separate"/>
            </w:r>
            <w:r w:rsidRPr="00BC02C2">
              <w:rPr>
                <w:b/>
                <w:bCs/>
                <w:sz w:val="20"/>
                <w:szCs w:val="20"/>
              </w:rPr>
              <w:t>393</w:t>
            </w:r>
            <w:r w:rsidRPr="00BC02C2">
              <w:rPr>
                <w:b/>
                <w:bCs/>
                <w:sz w:val="20"/>
                <w:szCs w:val="20"/>
              </w:rPr>
              <w:fldChar w:fldCharType="end"/>
            </w:r>
            <w:r w:rsidRPr="00BC02C2">
              <w:rPr>
                <w:sz w:val="20"/>
                <w:szCs w:val="20"/>
              </w:rPr>
              <w:t xml:space="preserve"> of </w:t>
            </w:r>
            <w:r w:rsidRPr="00BC02C2">
              <w:rPr>
                <w:b/>
                <w:bCs/>
                <w:sz w:val="20"/>
                <w:szCs w:val="20"/>
              </w:rPr>
              <w:fldChar w:fldCharType="begin"/>
            </w:r>
            <w:r w:rsidRPr="00BC02C2">
              <w:rPr>
                <w:b/>
                <w:bCs/>
                <w:sz w:val="20"/>
                <w:szCs w:val="20"/>
              </w:rPr>
              <w:instrText xml:space="preserve"> NUMPAGES  </w:instrText>
            </w:r>
            <w:r w:rsidRPr="00BC02C2">
              <w:rPr>
                <w:b/>
                <w:bCs/>
                <w:sz w:val="20"/>
                <w:szCs w:val="20"/>
              </w:rPr>
              <w:fldChar w:fldCharType="separate"/>
            </w:r>
            <w:r w:rsidRPr="00BC02C2">
              <w:rPr>
                <w:b/>
                <w:bCs/>
                <w:sz w:val="20"/>
                <w:szCs w:val="20"/>
              </w:rPr>
              <w:t>393</w:t>
            </w:r>
            <w:r w:rsidRPr="00BC02C2">
              <w:rPr>
                <w:b/>
                <w:bCs/>
                <w:sz w:val="20"/>
                <w:szCs w:val="20"/>
              </w:rPr>
              <w:fldChar w:fldCharType="end"/>
            </w:r>
          </w:p>
        </w:sdtContent>
      </w:sdt>
    </w:sdtContent>
  </w:sdt>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32B1BB39" w14:textId="77777777" w:rsidR="006C198F" w:rsidRDefault="006C198F">
      <w:pPr>
        <w:spacing w:after="0"/>
      </w:pPr>
      <w:r>
        <w:separator/>
      </w:r>
    </w:p>
  </w:footnote>
  <w:footnote w:type="continuationSeparator" w:id="0">
    <w:p w14:paraId="258E33BC" w14:textId="77777777" w:rsidR="006C198F" w:rsidRDefault="006C198F">
      <w:pPr>
        <w:spacing w:after="0"/>
      </w:pPr>
      <w:r>
        <w:continuationSeparator/>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C9D1526" w14:textId="77777777" w:rsidR="00027844" w:rsidRDefault="00027844">
    <w:pPr>
      <w:pStyle w:val="Header"/>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8F0AEED" w14:textId="77777777" w:rsidR="00A50FA4" w:rsidRPr="000B2ADB" w:rsidRDefault="00A50FA4" w:rsidP="001403A4">
    <w:pPr>
      <w:spacing w:before="240"/>
    </w:pP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CA3B36C" w14:textId="77777777" w:rsidR="00BC02C2" w:rsidRDefault="00000000">
    <w:pPr>
      <w:pStyle w:val="Header"/>
    </w:pPr>
    <w:r>
      <w:rPr>
        <w:noProof/>
      </w:rPr>
      <w:drawing>
        <wp:anchor distT="0" distB="0" distL="114300" distR="114300" simplePos="0" relativeHeight="251658240" behindDoc="0" locked="0" layoutInCell="1" allowOverlap="0" wp14:anchorId="69A5E9F4" wp14:editId="1D0D18FF">
          <wp:simplePos x="0" y="0"/>
          <wp:positionH relativeFrom="column">
            <wp:posOffset>-495286</wp:posOffset>
          </wp:positionH>
          <wp:positionV relativeFrom="paragraph">
            <wp:posOffset>3238500</wp:posOffset>
          </wp:positionV>
          <wp:extent cx="7588800" cy="5446800"/>
          <wp:effectExtent l="0" t="0" r="0" b="1905"/>
          <wp:wrapTopAndBottom/>
          <wp:docPr id="50000" name="Picture 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50000" name="Picture 2"/>
                  <pic:cNvPicPr>
                    <a:picLocks noChangeAspect="1" noChangeArrowheads="1"/>
                  </pic:cNvPicPr>
                </pic:nvPicPr>
                <pic:blipFill>
                  <a:blip r:embed="rId1">
                    <a:extLst>
                      <a:ext uri="{28A0092B-C50C-407E-A947-70E740481C1C}">
                        <a14:useLocalDpi xmlns:a14="http://schemas.microsoft.com/office/drawing/2010/main" val="0"/>
                      </a:ext>
                    </a:extLst>
                  </a:blip>
                  <a:stretch>
                    <a:fillRect/>
                  </a:stretch>
                </pic:blipFill>
                <pic:spPr bwMode="auto">
                  <a:xfrm>
                    <a:off x="0" y="0"/>
                    <a:ext cx="7588800" cy="5446800"/>
                  </a:xfrm>
                  <a:prstGeom prst="rect">
                    <a:avLst/>
                  </a:prstGeom>
                  <a:noFill/>
                </pic:spPr>
              </pic:pic>
            </a:graphicData>
          </a:graphic>
          <wp14:sizeRelH relativeFrom="margin">
            <wp14:pctWidth>0</wp14:pctWidth>
          </wp14:sizeRelH>
          <wp14:sizeRelV relativeFrom="margin">
            <wp14:pctHeight>0</wp14:pctHeight>
          </wp14:sizeRelV>
        </wp:anchor>
      </w:drawing>
    </w:r>
  </w:p>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00" w:firstRow="0" w:lastRow="0" w:firstColumn="0" w:lastColumn="0" w:noHBand="0" w:noVBand="0"/>
    </w:tblPr>
    <w:tblGrid>
      <w:gridCol w:w="9354"/>
    </w:tblGrid>
    <w:tr w:rsidR="009838DF" w14:paraId="5CBB892B" w14:textId="77777777">
      <w:tc>
        <w:tcPr>
          <w:tcW w:w="9354" w:type="dxa"/>
          <w:tcBorders>
            <w:top w:val="nil"/>
            <w:left w:val="nil"/>
            <w:bottom w:val="nil"/>
            <w:right w:val="nil"/>
          </w:tcBorders>
        </w:tcPr>
        <w:p w14:paraId="3D756BF6" w14:textId="77777777" w:rsidR="00A50FA4" w:rsidRPr="005F79E2" w:rsidRDefault="00A50FA4">
          <w:pPr>
            <w:pStyle w:val="Header"/>
          </w:pPr>
        </w:p>
      </w:tc>
    </w:tr>
  </w:tbl>
  <w:p w14:paraId="218A176E" w14:textId="77777777" w:rsidR="00A50FA4" w:rsidRDefault="00A50FA4">
    <w:pPr>
      <w:pStyle w:val="Header"/>
    </w:pPr>
  </w:p>
</w:hdr>
</file>

<file path=word/header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F010F5B" w14:textId="77777777" w:rsidR="00A50FA4" w:rsidRDefault="00000000" w:rsidP="00BC02C2">
    <w:pPr>
      <w:pStyle w:val="Header"/>
      <w:pBdr>
        <w:bottom w:val="single" w:sz="4" w:space="1" w:color="auto"/>
      </w:pBdr>
    </w:pPr>
    <w:r>
      <w:ptab w:relativeTo="margin" w:alignment="right" w:leader="none"/>
    </w:r>
    <w:r>
      <w:t>Technical Specification</w:t>
    </w:r>
  </w:p>
</w:hdr>
</file>

<file path=word/header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08829E8" w14:textId="77777777" w:rsidR="00A50FA4" w:rsidRDefault="00A50FA4">
    <w:pPr>
      <w:pStyle w:val="Header"/>
    </w:pPr>
  </w:p>
</w:hdr>
</file>

<file path=word/header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7E1CCB2" w14:textId="0D69601A" w:rsidR="00A50FA4" w:rsidRDefault="00000000" w:rsidP="00BC02C2">
    <w:pPr>
      <w:pBdr>
        <w:bottom w:val="single" w:sz="4" w:space="1" w:color="auto"/>
      </w:pBdr>
      <w:tabs>
        <w:tab w:val="center" w:pos="4666"/>
        <w:tab w:val="left" w:pos="8077"/>
      </w:tabs>
    </w:pPr>
    <w:r>
      <w:ptab w:relativeTo="margin" w:alignment="right" w:leader="none"/>
    </w:r>
    <w:r w:rsidRPr="00BC02C2">
      <w:rPr>
        <w:b/>
        <w:bCs/>
      </w:rPr>
      <w:t xml:space="preserve">Technical Specification | </w:t>
    </w:r>
    <w:r w:rsidR="00DB7AC3" w:rsidRPr="00BC02C2">
      <w:rPr>
        <w:b/>
        <w:bCs/>
      </w:rPr>
      <w:fldChar w:fldCharType="begin"/>
    </w:r>
    <w:r w:rsidR="00DB7AC3" w:rsidRPr="00BC02C2">
      <w:rPr>
        <w:b/>
        <w:bCs/>
      </w:rPr>
      <w:instrText xml:space="preserve"> STYLEREF  "Heading 1" \l </w:instrText>
    </w:r>
    <w:r w:rsidR="00DB7AC3" w:rsidRPr="00BC02C2">
      <w:rPr>
        <w:b/>
        <w:bCs/>
      </w:rPr>
      <w:fldChar w:fldCharType="separate"/>
    </w:r>
    <w:r w:rsidR="00DC0A27">
      <w:rPr>
        <w:b/>
        <w:bCs/>
        <w:noProof/>
      </w:rPr>
      <w:t>Conformance Testing</w:t>
    </w:r>
    <w:r w:rsidR="00DB7AC3" w:rsidRPr="00BC02C2">
      <w:rPr>
        <w:b/>
        <w:bCs/>
      </w:rPr>
      <w:fldChar w:fldCharType="end"/>
    </w:r>
  </w:p>
</w:hdr>
</file>

<file path=word/header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0758777" w14:textId="2C55CE1C" w:rsidR="00A50FA4" w:rsidRDefault="00000000" w:rsidP="00BC02C2">
    <w:pPr>
      <w:pBdr>
        <w:bottom w:val="single" w:sz="4" w:space="1" w:color="auto"/>
      </w:pBdr>
      <w:tabs>
        <w:tab w:val="center" w:pos="4666"/>
        <w:tab w:val="left" w:pos="8077"/>
      </w:tabs>
    </w:pPr>
    <w:r>
      <w:ptab w:relativeTo="margin" w:alignment="right" w:leader="none"/>
    </w:r>
    <w:r w:rsidRPr="00BC02C2">
      <w:rPr>
        <w:b/>
        <w:bCs/>
      </w:rPr>
      <w:t xml:space="preserve">Technical Specification | </w:t>
    </w:r>
    <w:r w:rsidR="00DB7AC3" w:rsidRPr="00BC02C2">
      <w:rPr>
        <w:b/>
        <w:bCs/>
      </w:rPr>
      <w:fldChar w:fldCharType="begin"/>
    </w:r>
    <w:r w:rsidR="00DB7AC3" w:rsidRPr="00BC02C2">
      <w:rPr>
        <w:b/>
        <w:bCs/>
      </w:rPr>
      <w:instrText xml:space="preserve"> STYLEREF  "Heading 1" \l </w:instrText>
    </w:r>
    <w:r w:rsidR="00DB7AC3" w:rsidRPr="00BC02C2">
      <w:rPr>
        <w:b/>
        <w:bCs/>
      </w:rPr>
      <w:fldChar w:fldCharType="separate"/>
    </w:r>
    <w:r w:rsidR="00DC0A27">
      <w:rPr>
        <w:b/>
        <w:bCs/>
        <w:noProof/>
      </w:rPr>
      <w:t>Conformance Testing</w:t>
    </w:r>
    <w:r w:rsidR="00DB7AC3" w:rsidRPr="00BC02C2">
      <w:rPr>
        <w:b/>
        <w:bCs/>
      </w:rPr>
      <w:fldChar w:fldCharType="end"/>
    </w:r>
  </w:p>
</w:hdr>
</file>

<file path=word/header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F741B71" w14:textId="50DD7162" w:rsidR="00A50FA4" w:rsidRDefault="00000000" w:rsidP="00BC02C2">
    <w:pPr>
      <w:pBdr>
        <w:bottom w:val="single" w:sz="4" w:space="1" w:color="auto"/>
      </w:pBdr>
      <w:tabs>
        <w:tab w:val="center" w:pos="4666"/>
        <w:tab w:val="left" w:pos="8077"/>
      </w:tabs>
    </w:pPr>
    <w:r>
      <w:ptab w:relativeTo="margin" w:alignment="right" w:leader="none"/>
    </w:r>
    <w:r w:rsidRPr="00BC02C2">
      <w:rPr>
        <w:b/>
        <w:bCs/>
      </w:rPr>
      <w:t xml:space="preserve">Technical Specification | </w:t>
    </w:r>
    <w:r w:rsidR="00DB7AC3" w:rsidRPr="00BC02C2">
      <w:rPr>
        <w:b/>
        <w:bCs/>
      </w:rPr>
      <w:fldChar w:fldCharType="begin"/>
    </w:r>
    <w:r w:rsidR="00DB7AC3" w:rsidRPr="00BC02C2">
      <w:rPr>
        <w:b/>
        <w:bCs/>
      </w:rPr>
      <w:instrText xml:space="preserve"> STYLEREF  "Heading 1" \l </w:instrText>
    </w:r>
    <w:r w:rsidR="00DB7AC3" w:rsidRPr="00BC02C2">
      <w:rPr>
        <w:b/>
        <w:bCs/>
      </w:rPr>
      <w:fldChar w:fldCharType="separate"/>
    </w:r>
    <w:r w:rsidR="00DC0A27">
      <w:rPr>
        <w:b/>
        <w:bCs/>
        <w:noProof/>
      </w:rPr>
      <w:t>Conformance Testing</w:t>
    </w:r>
    <w:r w:rsidR="00DB7AC3" w:rsidRPr="00BC02C2">
      <w:rPr>
        <w:b/>
        <w:bCs/>
      </w:rPr>
      <w:fldChar w:fldCharType="end"/>
    </w:r>
  </w:p>
</w:hdr>
</file>

<file path=word/header1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E5BC7ED" w14:textId="72FE1337" w:rsidR="00A50FA4" w:rsidRDefault="00000000" w:rsidP="00BC02C2">
    <w:pPr>
      <w:pBdr>
        <w:bottom w:val="single" w:sz="4" w:space="1" w:color="auto"/>
      </w:pBdr>
      <w:tabs>
        <w:tab w:val="center" w:pos="4666"/>
        <w:tab w:val="left" w:pos="8077"/>
      </w:tabs>
    </w:pPr>
    <w:r>
      <w:ptab w:relativeTo="margin" w:alignment="right" w:leader="none"/>
    </w:r>
    <w:r w:rsidRPr="00BC02C2">
      <w:rPr>
        <w:b/>
        <w:bCs/>
      </w:rPr>
      <w:t xml:space="preserve">Technical Specification | </w:t>
    </w:r>
    <w:r w:rsidR="00DB7AC3" w:rsidRPr="00BC02C2">
      <w:rPr>
        <w:b/>
        <w:bCs/>
      </w:rPr>
      <w:fldChar w:fldCharType="begin"/>
    </w:r>
    <w:r w:rsidR="00DB7AC3" w:rsidRPr="00BC02C2">
      <w:rPr>
        <w:b/>
        <w:bCs/>
      </w:rPr>
      <w:instrText xml:space="preserve"> STYLEREF  "Heading 1" \l </w:instrText>
    </w:r>
    <w:r w:rsidR="00DB7AC3" w:rsidRPr="00BC02C2">
      <w:rPr>
        <w:b/>
        <w:bCs/>
      </w:rPr>
      <w:fldChar w:fldCharType="separate"/>
    </w:r>
    <w:r w:rsidR="00DC0A27">
      <w:rPr>
        <w:b/>
        <w:bCs/>
        <w:noProof/>
      </w:rPr>
      <w:t>Slurry Surfacing</w:t>
    </w:r>
    <w:r w:rsidR="00DB7AC3" w:rsidRPr="00BC02C2">
      <w:rPr>
        <w:b/>
        <w:bCs/>
      </w:rPr>
      <w:fldChar w:fldCharType="end"/>
    </w:r>
  </w:p>
</w:hdr>
</file>

<file path=word/header1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86B894E" w14:textId="66D71850" w:rsidR="00A50FA4" w:rsidRDefault="00000000" w:rsidP="00BC02C2">
    <w:pPr>
      <w:pBdr>
        <w:bottom w:val="single" w:sz="4" w:space="1" w:color="auto"/>
      </w:pBdr>
      <w:tabs>
        <w:tab w:val="center" w:pos="4666"/>
        <w:tab w:val="left" w:pos="8077"/>
      </w:tabs>
    </w:pPr>
    <w:r>
      <w:ptab w:relativeTo="margin" w:alignment="right" w:leader="none"/>
    </w:r>
    <w:r w:rsidRPr="00BC02C2">
      <w:rPr>
        <w:b/>
        <w:bCs/>
      </w:rPr>
      <w:t xml:space="preserve">Technical Specification | </w:t>
    </w:r>
    <w:r w:rsidR="00DB7AC3" w:rsidRPr="00BC02C2">
      <w:rPr>
        <w:b/>
        <w:bCs/>
      </w:rPr>
      <w:fldChar w:fldCharType="begin"/>
    </w:r>
    <w:r w:rsidR="00DB7AC3" w:rsidRPr="00BC02C2">
      <w:rPr>
        <w:b/>
        <w:bCs/>
      </w:rPr>
      <w:instrText xml:space="preserve"> STYLEREF  "Heading 1" \l </w:instrText>
    </w:r>
    <w:r w:rsidR="00DB7AC3" w:rsidRPr="00BC02C2">
      <w:rPr>
        <w:b/>
        <w:bCs/>
      </w:rPr>
      <w:fldChar w:fldCharType="separate"/>
    </w:r>
    <w:r w:rsidR="00DC0A27">
      <w:rPr>
        <w:b/>
        <w:bCs/>
        <w:noProof/>
      </w:rPr>
      <w:t>Road Furniture and Traffic Control Devices</w:t>
    </w:r>
    <w:r w:rsidR="00DB7AC3" w:rsidRPr="00BC02C2">
      <w:rPr>
        <w:b/>
        <w:bCs/>
      </w:rPr>
      <w:fldChar w:fldCharType="end"/>
    </w:r>
  </w:p>
</w:hdr>
</file>

<file path=word/header1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AFCB1D5" w14:textId="1BAC84D8" w:rsidR="00A50FA4" w:rsidRDefault="00000000" w:rsidP="00BC02C2">
    <w:pPr>
      <w:pBdr>
        <w:bottom w:val="single" w:sz="4" w:space="1" w:color="auto"/>
      </w:pBdr>
      <w:tabs>
        <w:tab w:val="center" w:pos="4666"/>
        <w:tab w:val="left" w:pos="8077"/>
      </w:tabs>
    </w:pPr>
    <w:r>
      <w:ptab w:relativeTo="margin" w:alignment="right" w:leader="none"/>
    </w:r>
    <w:r w:rsidRPr="00BC02C2">
      <w:rPr>
        <w:b/>
        <w:bCs/>
      </w:rPr>
      <w:t xml:space="preserve">Technical Specification | </w:t>
    </w:r>
    <w:r w:rsidR="00DB7AC3" w:rsidRPr="00BC02C2">
      <w:rPr>
        <w:b/>
        <w:bCs/>
      </w:rPr>
      <w:fldChar w:fldCharType="begin"/>
    </w:r>
    <w:r w:rsidR="00DB7AC3" w:rsidRPr="00BC02C2">
      <w:rPr>
        <w:b/>
        <w:bCs/>
      </w:rPr>
      <w:instrText xml:space="preserve"> STYLEREF  "Heading 1" \l </w:instrText>
    </w:r>
    <w:r w:rsidR="00DB7AC3" w:rsidRPr="00BC02C2">
      <w:rPr>
        <w:b/>
        <w:bCs/>
      </w:rPr>
      <w:fldChar w:fldCharType="separate"/>
    </w:r>
    <w:r w:rsidR="00DC0A27">
      <w:rPr>
        <w:b/>
        <w:bCs/>
        <w:noProof/>
      </w:rPr>
      <w:t>Protective Coatings</w:t>
    </w:r>
    <w:r w:rsidR="00DB7AC3" w:rsidRPr="00BC02C2">
      <w:rPr>
        <w:b/>
        <w:bCs/>
      </w:rPr>
      <w:fldChar w:fldCharType="end"/>
    </w:r>
  </w:p>
</w:hdr>
</file>

<file path=word/header1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2B28627" w14:textId="6FB19A4A" w:rsidR="00A50FA4" w:rsidRDefault="00000000" w:rsidP="00BC02C2">
    <w:pPr>
      <w:pBdr>
        <w:bottom w:val="single" w:sz="4" w:space="1" w:color="auto"/>
      </w:pBdr>
      <w:tabs>
        <w:tab w:val="center" w:pos="4666"/>
        <w:tab w:val="left" w:pos="8077"/>
      </w:tabs>
    </w:pPr>
    <w:r>
      <w:ptab w:relativeTo="margin" w:alignment="right" w:leader="none"/>
    </w:r>
    <w:r w:rsidRPr="00BC02C2">
      <w:rPr>
        <w:b/>
        <w:bCs/>
      </w:rPr>
      <w:t xml:space="preserve">Technical Specification | </w:t>
    </w:r>
    <w:r w:rsidR="00DB7AC3" w:rsidRPr="00BC02C2">
      <w:rPr>
        <w:b/>
        <w:bCs/>
      </w:rPr>
      <w:fldChar w:fldCharType="begin"/>
    </w:r>
    <w:r w:rsidR="00DB7AC3" w:rsidRPr="00BC02C2">
      <w:rPr>
        <w:b/>
        <w:bCs/>
      </w:rPr>
      <w:instrText xml:space="preserve"> STYLEREF  "Heading 1" \l </w:instrText>
    </w:r>
    <w:r w:rsidR="00DB7AC3" w:rsidRPr="00BC02C2">
      <w:rPr>
        <w:b/>
        <w:bCs/>
      </w:rPr>
      <w:fldChar w:fldCharType="separate"/>
    </w:r>
    <w:r w:rsidR="00DC0A27">
      <w:rPr>
        <w:b/>
        <w:bCs/>
        <w:noProof/>
      </w:rPr>
      <w:t>Protective Coatings</w:t>
    </w:r>
    <w:r w:rsidR="00DB7AC3" w:rsidRPr="00BC02C2">
      <w:rPr>
        <w:b/>
        <w:bCs/>
      </w:rPr>
      <w:fldChar w:fldCharType="end"/>
    </w:r>
  </w:p>
</w:hdr>
</file>

<file path=word/header1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CA1FB4B" w14:textId="265284AD" w:rsidR="00A50FA4" w:rsidRDefault="00000000" w:rsidP="00BC02C2">
    <w:pPr>
      <w:pBdr>
        <w:bottom w:val="single" w:sz="4" w:space="1" w:color="auto"/>
      </w:pBdr>
      <w:tabs>
        <w:tab w:val="center" w:pos="4666"/>
        <w:tab w:val="left" w:pos="8077"/>
      </w:tabs>
    </w:pPr>
    <w:r>
      <w:ptab w:relativeTo="margin" w:alignment="right" w:leader="none"/>
    </w:r>
    <w:r w:rsidRPr="00BC02C2">
      <w:rPr>
        <w:b/>
        <w:bCs/>
      </w:rPr>
      <w:t xml:space="preserve">Technical Specification | </w:t>
    </w:r>
    <w:r w:rsidR="00DB7AC3" w:rsidRPr="00BC02C2">
      <w:rPr>
        <w:b/>
        <w:bCs/>
      </w:rPr>
      <w:fldChar w:fldCharType="begin"/>
    </w:r>
    <w:r w:rsidR="00DB7AC3" w:rsidRPr="00BC02C2">
      <w:rPr>
        <w:b/>
        <w:bCs/>
      </w:rPr>
      <w:instrText xml:space="preserve"> STYLEREF  "Heading 1" \l </w:instrText>
    </w:r>
    <w:r w:rsidR="00DB7AC3" w:rsidRPr="00BC02C2">
      <w:rPr>
        <w:b/>
        <w:bCs/>
      </w:rPr>
      <w:fldChar w:fldCharType="separate"/>
    </w:r>
    <w:r w:rsidR="00DC0A27">
      <w:rPr>
        <w:b/>
        <w:bCs/>
        <w:noProof/>
      </w:rPr>
      <w:t>Protective Coatings</w:t>
    </w:r>
    <w:r w:rsidR="00DB7AC3" w:rsidRPr="00BC02C2">
      <w:rPr>
        <w:b/>
        <w:bCs/>
      </w:rPr>
      <w:fldChar w:fldCharType="end"/>
    </w:r>
  </w:p>
</w:hdr>
</file>

<file path=word/header1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F133082" w14:textId="16DCA711" w:rsidR="00A50FA4" w:rsidRDefault="00000000" w:rsidP="00BC02C2">
    <w:pPr>
      <w:pBdr>
        <w:bottom w:val="single" w:sz="4" w:space="1" w:color="auto"/>
      </w:pBdr>
      <w:tabs>
        <w:tab w:val="center" w:pos="4666"/>
        <w:tab w:val="left" w:pos="8077"/>
      </w:tabs>
    </w:pPr>
    <w:r>
      <w:ptab w:relativeTo="margin" w:alignment="right" w:leader="none"/>
    </w:r>
    <w:r w:rsidRPr="00BC02C2">
      <w:rPr>
        <w:b/>
        <w:bCs/>
      </w:rPr>
      <w:t xml:space="preserve">Technical Specification | </w:t>
    </w:r>
    <w:r w:rsidR="00DB7AC3" w:rsidRPr="00BC02C2">
      <w:rPr>
        <w:b/>
        <w:bCs/>
      </w:rPr>
      <w:fldChar w:fldCharType="begin"/>
    </w:r>
    <w:r w:rsidR="00DB7AC3" w:rsidRPr="00BC02C2">
      <w:rPr>
        <w:b/>
        <w:bCs/>
      </w:rPr>
      <w:instrText xml:space="preserve"> STYLEREF  "Heading 1" \l </w:instrText>
    </w:r>
    <w:r w:rsidR="00DB7AC3" w:rsidRPr="00BC02C2">
      <w:rPr>
        <w:b/>
        <w:bCs/>
      </w:rPr>
      <w:fldChar w:fldCharType="separate"/>
    </w:r>
    <w:r w:rsidR="00DC0A27">
      <w:rPr>
        <w:b/>
        <w:bCs/>
        <w:noProof/>
      </w:rPr>
      <w:t>Protective Coatings</w:t>
    </w:r>
    <w:r w:rsidR="00DB7AC3" w:rsidRPr="00BC02C2">
      <w:rPr>
        <w:b/>
        <w:bCs/>
      </w:rPr>
      <w:fldChar w:fldCharType="end"/>
    </w:r>
  </w:p>
</w:hdr>
</file>

<file path=word/header1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FA5949D" w14:textId="0DC291C8" w:rsidR="00A50FA4" w:rsidRDefault="00000000" w:rsidP="00BC02C2">
    <w:pPr>
      <w:pBdr>
        <w:bottom w:val="single" w:sz="4" w:space="1" w:color="auto"/>
      </w:pBdr>
      <w:tabs>
        <w:tab w:val="center" w:pos="4666"/>
        <w:tab w:val="left" w:pos="8077"/>
      </w:tabs>
    </w:pPr>
    <w:r>
      <w:ptab w:relativeTo="margin" w:alignment="right" w:leader="none"/>
    </w:r>
    <w:r w:rsidRPr="00BC02C2">
      <w:rPr>
        <w:b/>
        <w:bCs/>
      </w:rPr>
      <w:t xml:space="preserve">Technical Specification | </w:t>
    </w:r>
    <w:r w:rsidR="00DB7AC3" w:rsidRPr="00BC02C2">
      <w:rPr>
        <w:b/>
        <w:bCs/>
      </w:rPr>
      <w:fldChar w:fldCharType="begin"/>
    </w:r>
    <w:r w:rsidR="00DB7AC3" w:rsidRPr="00BC02C2">
      <w:rPr>
        <w:b/>
        <w:bCs/>
      </w:rPr>
      <w:instrText xml:space="preserve"> STYLEREF  "Heading 1" \l </w:instrText>
    </w:r>
    <w:r w:rsidR="00DB7AC3" w:rsidRPr="00BC02C2">
      <w:rPr>
        <w:b/>
        <w:bCs/>
      </w:rPr>
      <w:fldChar w:fldCharType="separate"/>
    </w:r>
    <w:r w:rsidR="00DC0A27">
      <w:rPr>
        <w:b/>
        <w:bCs/>
        <w:noProof/>
      </w:rPr>
      <w:t>Northern Territory Climate Zones Table</w:t>
    </w:r>
    <w:r w:rsidR="00DB7AC3" w:rsidRPr="00BC02C2">
      <w:rPr>
        <w:b/>
        <w:bCs/>
      </w:rPr>
      <w:fldChar w:fldCharType="end"/>
    </w: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8014A290"/>
    <w:multiLevelType w:val="hybridMultilevel"/>
    <w:tmpl w:val="65B2C916"/>
    <w:lvl w:ilvl="0" w:tplc="8D14A818">
      <w:start w:val="1"/>
      <w:numFmt w:val="bullet"/>
      <w:lvlText w:val=""/>
      <w:lvlJc w:val="left"/>
      <w:pPr>
        <w:ind w:left="720" w:hanging="360"/>
      </w:pPr>
      <w:rPr>
        <w:rFonts w:ascii="Symbol" w:hAnsi="Symbol" w:hint="default"/>
      </w:rPr>
    </w:lvl>
    <w:lvl w:ilvl="1" w:tplc="2410CC5C" w:tentative="1">
      <w:start w:val="1"/>
      <w:numFmt w:val="bullet"/>
      <w:lvlText w:val="o"/>
      <w:lvlJc w:val="left"/>
      <w:pPr>
        <w:ind w:left="1440" w:hanging="360"/>
      </w:pPr>
      <w:rPr>
        <w:rFonts w:ascii="Courier New" w:hAnsi="Courier New" w:cs="Courier New" w:hint="default"/>
      </w:rPr>
    </w:lvl>
    <w:lvl w:ilvl="2" w:tplc="6CA0BDE2" w:tentative="1">
      <w:start w:val="1"/>
      <w:numFmt w:val="bullet"/>
      <w:lvlText w:val=""/>
      <w:lvlJc w:val="left"/>
      <w:pPr>
        <w:ind w:left="2160" w:hanging="360"/>
      </w:pPr>
      <w:rPr>
        <w:rFonts w:ascii="Wingdings" w:hAnsi="Wingdings" w:hint="default"/>
      </w:rPr>
    </w:lvl>
    <w:lvl w:ilvl="3" w:tplc="07824CB0" w:tentative="1">
      <w:start w:val="1"/>
      <w:numFmt w:val="bullet"/>
      <w:lvlText w:val=""/>
      <w:lvlJc w:val="left"/>
      <w:pPr>
        <w:ind w:left="2880" w:hanging="360"/>
      </w:pPr>
      <w:rPr>
        <w:rFonts w:ascii="Symbol" w:hAnsi="Symbol" w:hint="default"/>
      </w:rPr>
    </w:lvl>
    <w:lvl w:ilvl="4" w:tplc="6FAA5892" w:tentative="1">
      <w:start w:val="1"/>
      <w:numFmt w:val="bullet"/>
      <w:lvlText w:val="o"/>
      <w:lvlJc w:val="left"/>
      <w:pPr>
        <w:ind w:left="3600" w:hanging="360"/>
      </w:pPr>
      <w:rPr>
        <w:rFonts w:ascii="Courier New" w:hAnsi="Courier New" w:cs="Courier New" w:hint="default"/>
      </w:rPr>
    </w:lvl>
    <w:lvl w:ilvl="5" w:tplc="719C0D7E" w:tentative="1">
      <w:start w:val="1"/>
      <w:numFmt w:val="bullet"/>
      <w:lvlText w:val=""/>
      <w:lvlJc w:val="left"/>
      <w:pPr>
        <w:ind w:left="4320" w:hanging="360"/>
      </w:pPr>
      <w:rPr>
        <w:rFonts w:ascii="Wingdings" w:hAnsi="Wingdings" w:hint="default"/>
      </w:rPr>
    </w:lvl>
    <w:lvl w:ilvl="6" w:tplc="0D748770" w:tentative="1">
      <w:start w:val="1"/>
      <w:numFmt w:val="bullet"/>
      <w:lvlText w:val=""/>
      <w:lvlJc w:val="left"/>
      <w:pPr>
        <w:ind w:left="5040" w:hanging="360"/>
      </w:pPr>
      <w:rPr>
        <w:rFonts w:ascii="Symbol" w:hAnsi="Symbol" w:hint="default"/>
      </w:rPr>
    </w:lvl>
    <w:lvl w:ilvl="7" w:tplc="4552B10A" w:tentative="1">
      <w:start w:val="1"/>
      <w:numFmt w:val="bullet"/>
      <w:lvlText w:val="o"/>
      <w:lvlJc w:val="left"/>
      <w:pPr>
        <w:ind w:left="5760" w:hanging="360"/>
      </w:pPr>
      <w:rPr>
        <w:rFonts w:ascii="Courier New" w:hAnsi="Courier New" w:cs="Courier New" w:hint="default"/>
      </w:rPr>
    </w:lvl>
    <w:lvl w:ilvl="8" w:tplc="66DED694" w:tentative="1">
      <w:start w:val="1"/>
      <w:numFmt w:val="bullet"/>
      <w:lvlText w:val=""/>
      <w:lvlJc w:val="left"/>
      <w:pPr>
        <w:ind w:left="6480" w:hanging="360"/>
      </w:pPr>
      <w:rPr>
        <w:rFonts w:ascii="Wingdings" w:hAnsi="Wingdings" w:hint="default"/>
      </w:rPr>
    </w:lvl>
  </w:abstractNum>
  <w:abstractNum w:abstractNumId="1" w15:restartNumberingAfterBreak="0">
    <w:nsid w:val="81574D6B"/>
    <w:multiLevelType w:val="hybridMultilevel"/>
    <w:tmpl w:val="31585108"/>
    <w:lvl w:ilvl="0" w:tplc="BDE0ECB6">
      <w:start w:val="1"/>
      <w:numFmt w:val="bullet"/>
      <w:lvlText w:val=""/>
      <w:lvlJc w:val="left"/>
      <w:pPr>
        <w:ind w:left="720" w:hanging="360"/>
      </w:pPr>
      <w:rPr>
        <w:rFonts w:ascii="Symbol" w:hAnsi="Symbol" w:hint="default"/>
      </w:rPr>
    </w:lvl>
    <w:lvl w:ilvl="1" w:tplc="C0BA19E8" w:tentative="1">
      <w:start w:val="1"/>
      <w:numFmt w:val="bullet"/>
      <w:lvlText w:val="o"/>
      <w:lvlJc w:val="left"/>
      <w:pPr>
        <w:ind w:left="1440" w:hanging="360"/>
      </w:pPr>
      <w:rPr>
        <w:rFonts w:ascii="Courier New" w:hAnsi="Courier New" w:cs="Courier New" w:hint="default"/>
      </w:rPr>
    </w:lvl>
    <w:lvl w:ilvl="2" w:tplc="5D04D3E0" w:tentative="1">
      <w:start w:val="1"/>
      <w:numFmt w:val="bullet"/>
      <w:lvlText w:val=""/>
      <w:lvlJc w:val="left"/>
      <w:pPr>
        <w:ind w:left="2160" w:hanging="360"/>
      </w:pPr>
      <w:rPr>
        <w:rFonts w:ascii="Wingdings" w:hAnsi="Wingdings" w:hint="default"/>
      </w:rPr>
    </w:lvl>
    <w:lvl w:ilvl="3" w:tplc="DCC872E6" w:tentative="1">
      <w:start w:val="1"/>
      <w:numFmt w:val="bullet"/>
      <w:lvlText w:val=""/>
      <w:lvlJc w:val="left"/>
      <w:pPr>
        <w:ind w:left="2880" w:hanging="360"/>
      </w:pPr>
      <w:rPr>
        <w:rFonts w:ascii="Symbol" w:hAnsi="Symbol" w:hint="default"/>
      </w:rPr>
    </w:lvl>
    <w:lvl w:ilvl="4" w:tplc="8524237E" w:tentative="1">
      <w:start w:val="1"/>
      <w:numFmt w:val="bullet"/>
      <w:lvlText w:val="o"/>
      <w:lvlJc w:val="left"/>
      <w:pPr>
        <w:ind w:left="3600" w:hanging="360"/>
      </w:pPr>
      <w:rPr>
        <w:rFonts w:ascii="Courier New" w:hAnsi="Courier New" w:cs="Courier New" w:hint="default"/>
      </w:rPr>
    </w:lvl>
    <w:lvl w:ilvl="5" w:tplc="1D243204" w:tentative="1">
      <w:start w:val="1"/>
      <w:numFmt w:val="bullet"/>
      <w:lvlText w:val=""/>
      <w:lvlJc w:val="left"/>
      <w:pPr>
        <w:ind w:left="4320" w:hanging="360"/>
      </w:pPr>
      <w:rPr>
        <w:rFonts w:ascii="Wingdings" w:hAnsi="Wingdings" w:hint="default"/>
      </w:rPr>
    </w:lvl>
    <w:lvl w:ilvl="6" w:tplc="356E252C" w:tentative="1">
      <w:start w:val="1"/>
      <w:numFmt w:val="bullet"/>
      <w:lvlText w:val=""/>
      <w:lvlJc w:val="left"/>
      <w:pPr>
        <w:ind w:left="5040" w:hanging="360"/>
      </w:pPr>
      <w:rPr>
        <w:rFonts w:ascii="Symbol" w:hAnsi="Symbol" w:hint="default"/>
      </w:rPr>
    </w:lvl>
    <w:lvl w:ilvl="7" w:tplc="755CB8C0" w:tentative="1">
      <w:start w:val="1"/>
      <w:numFmt w:val="bullet"/>
      <w:lvlText w:val="o"/>
      <w:lvlJc w:val="left"/>
      <w:pPr>
        <w:ind w:left="5760" w:hanging="360"/>
      </w:pPr>
      <w:rPr>
        <w:rFonts w:ascii="Courier New" w:hAnsi="Courier New" w:cs="Courier New" w:hint="default"/>
      </w:rPr>
    </w:lvl>
    <w:lvl w:ilvl="8" w:tplc="15B65822" w:tentative="1">
      <w:start w:val="1"/>
      <w:numFmt w:val="bullet"/>
      <w:lvlText w:val=""/>
      <w:lvlJc w:val="left"/>
      <w:pPr>
        <w:ind w:left="6480" w:hanging="360"/>
      </w:pPr>
      <w:rPr>
        <w:rFonts w:ascii="Wingdings" w:hAnsi="Wingdings" w:hint="default"/>
      </w:rPr>
    </w:lvl>
  </w:abstractNum>
  <w:abstractNum w:abstractNumId="2" w15:restartNumberingAfterBreak="0">
    <w:nsid w:val="817DE9DE"/>
    <w:multiLevelType w:val="hybridMultilevel"/>
    <w:tmpl w:val="4F68AA3A"/>
    <w:lvl w:ilvl="0" w:tplc="C39CB8C2">
      <w:start w:val="1"/>
      <w:numFmt w:val="bullet"/>
      <w:lvlText w:val=""/>
      <w:lvlJc w:val="left"/>
      <w:pPr>
        <w:ind w:left="720" w:hanging="360"/>
      </w:pPr>
      <w:rPr>
        <w:rFonts w:ascii="Symbol" w:hAnsi="Symbol" w:hint="default"/>
      </w:rPr>
    </w:lvl>
    <w:lvl w:ilvl="1" w:tplc="665C38DE" w:tentative="1">
      <w:start w:val="1"/>
      <w:numFmt w:val="bullet"/>
      <w:lvlText w:val="o"/>
      <w:lvlJc w:val="left"/>
      <w:pPr>
        <w:ind w:left="1440" w:hanging="360"/>
      </w:pPr>
      <w:rPr>
        <w:rFonts w:ascii="Courier New" w:hAnsi="Courier New" w:cs="Courier New" w:hint="default"/>
      </w:rPr>
    </w:lvl>
    <w:lvl w:ilvl="2" w:tplc="0FF0DCD6" w:tentative="1">
      <w:start w:val="1"/>
      <w:numFmt w:val="bullet"/>
      <w:lvlText w:val=""/>
      <w:lvlJc w:val="left"/>
      <w:pPr>
        <w:ind w:left="2160" w:hanging="360"/>
      </w:pPr>
      <w:rPr>
        <w:rFonts w:ascii="Wingdings" w:hAnsi="Wingdings" w:hint="default"/>
      </w:rPr>
    </w:lvl>
    <w:lvl w:ilvl="3" w:tplc="BA82A2D2" w:tentative="1">
      <w:start w:val="1"/>
      <w:numFmt w:val="bullet"/>
      <w:lvlText w:val=""/>
      <w:lvlJc w:val="left"/>
      <w:pPr>
        <w:ind w:left="2880" w:hanging="360"/>
      </w:pPr>
      <w:rPr>
        <w:rFonts w:ascii="Symbol" w:hAnsi="Symbol" w:hint="default"/>
      </w:rPr>
    </w:lvl>
    <w:lvl w:ilvl="4" w:tplc="C0AC1CF0" w:tentative="1">
      <w:start w:val="1"/>
      <w:numFmt w:val="bullet"/>
      <w:lvlText w:val="o"/>
      <w:lvlJc w:val="left"/>
      <w:pPr>
        <w:ind w:left="3600" w:hanging="360"/>
      </w:pPr>
      <w:rPr>
        <w:rFonts w:ascii="Courier New" w:hAnsi="Courier New" w:cs="Courier New" w:hint="default"/>
      </w:rPr>
    </w:lvl>
    <w:lvl w:ilvl="5" w:tplc="92D45AE6" w:tentative="1">
      <w:start w:val="1"/>
      <w:numFmt w:val="bullet"/>
      <w:lvlText w:val=""/>
      <w:lvlJc w:val="left"/>
      <w:pPr>
        <w:ind w:left="4320" w:hanging="360"/>
      </w:pPr>
      <w:rPr>
        <w:rFonts w:ascii="Wingdings" w:hAnsi="Wingdings" w:hint="default"/>
      </w:rPr>
    </w:lvl>
    <w:lvl w:ilvl="6" w:tplc="A11062C8" w:tentative="1">
      <w:start w:val="1"/>
      <w:numFmt w:val="bullet"/>
      <w:lvlText w:val=""/>
      <w:lvlJc w:val="left"/>
      <w:pPr>
        <w:ind w:left="5040" w:hanging="360"/>
      </w:pPr>
      <w:rPr>
        <w:rFonts w:ascii="Symbol" w:hAnsi="Symbol" w:hint="default"/>
      </w:rPr>
    </w:lvl>
    <w:lvl w:ilvl="7" w:tplc="059EFDFE" w:tentative="1">
      <w:start w:val="1"/>
      <w:numFmt w:val="bullet"/>
      <w:lvlText w:val="o"/>
      <w:lvlJc w:val="left"/>
      <w:pPr>
        <w:ind w:left="5760" w:hanging="360"/>
      </w:pPr>
      <w:rPr>
        <w:rFonts w:ascii="Courier New" w:hAnsi="Courier New" w:cs="Courier New" w:hint="default"/>
      </w:rPr>
    </w:lvl>
    <w:lvl w:ilvl="8" w:tplc="824E71B4" w:tentative="1">
      <w:start w:val="1"/>
      <w:numFmt w:val="bullet"/>
      <w:lvlText w:val=""/>
      <w:lvlJc w:val="left"/>
      <w:pPr>
        <w:ind w:left="6480" w:hanging="360"/>
      </w:pPr>
      <w:rPr>
        <w:rFonts w:ascii="Wingdings" w:hAnsi="Wingdings" w:hint="default"/>
      </w:rPr>
    </w:lvl>
  </w:abstractNum>
  <w:abstractNum w:abstractNumId="3" w15:restartNumberingAfterBreak="0">
    <w:nsid w:val="81C70638"/>
    <w:multiLevelType w:val="hybridMultilevel"/>
    <w:tmpl w:val="D2581950"/>
    <w:lvl w:ilvl="0" w:tplc="CED442CA">
      <w:start w:val="14"/>
      <w:numFmt w:val="bullet"/>
      <w:lvlText w:val="-"/>
      <w:lvlJc w:val="left"/>
      <w:pPr>
        <w:ind w:left="720" w:hanging="360"/>
      </w:pPr>
      <w:rPr>
        <w:rFonts w:ascii="Arial" w:eastAsia="Times New Roman" w:hAnsi="Arial" w:cs="Arial" w:hint="default"/>
      </w:rPr>
    </w:lvl>
    <w:lvl w:ilvl="1" w:tplc="A6C8DE56" w:tentative="1">
      <w:start w:val="1"/>
      <w:numFmt w:val="bullet"/>
      <w:lvlText w:val="o"/>
      <w:lvlJc w:val="left"/>
      <w:pPr>
        <w:ind w:left="1440" w:hanging="360"/>
      </w:pPr>
      <w:rPr>
        <w:rFonts w:ascii="Courier New" w:hAnsi="Courier New" w:cs="Courier New" w:hint="default"/>
      </w:rPr>
    </w:lvl>
    <w:lvl w:ilvl="2" w:tplc="0D0036C8" w:tentative="1">
      <w:start w:val="1"/>
      <w:numFmt w:val="bullet"/>
      <w:lvlText w:val=""/>
      <w:lvlJc w:val="left"/>
      <w:pPr>
        <w:ind w:left="2160" w:hanging="360"/>
      </w:pPr>
      <w:rPr>
        <w:rFonts w:ascii="Wingdings" w:hAnsi="Wingdings" w:hint="default"/>
      </w:rPr>
    </w:lvl>
    <w:lvl w:ilvl="3" w:tplc="181659A4" w:tentative="1">
      <w:start w:val="1"/>
      <w:numFmt w:val="bullet"/>
      <w:lvlText w:val=""/>
      <w:lvlJc w:val="left"/>
      <w:pPr>
        <w:ind w:left="2880" w:hanging="360"/>
      </w:pPr>
      <w:rPr>
        <w:rFonts w:ascii="Symbol" w:hAnsi="Symbol" w:hint="default"/>
      </w:rPr>
    </w:lvl>
    <w:lvl w:ilvl="4" w:tplc="69F66684" w:tentative="1">
      <w:start w:val="1"/>
      <w:numFmt w:val="bullet"/>
      <w:lvlText w:val="o"/>
      <w:lvlJc w:val="left"/>
      <w:pPr>
        <w:ind w:left="3600" w:hanging="360"/>
      </w:pPr>
      <w:rPr>
        <w:rFonts w:ascii="Courier New" w:hAnsi="Courier New" w:cs="Courier New" w:hint="default"/>
      </w:rPr>
    </w:lvl>
    <w:lvl w:ilvl="5" w:tplc="4672CF36" w:tentative="1">
      <w:start w:val="1"/>
      <w:numFmt w:val="bullet"/>
      <w:lvlText w:val=""/>
      <w:lvlJc w:val="left"/>
      <w:pPr>
        <w:ind w:left="4320" w:hanging="360"/>
      </w:pPr>
      <w:rPr>
        <w:rFonts w:ascii="Wingdings" w:hAnsi="Wingdings" w:hint="default"/>
      </w:rPr>
    </w:lvl>
    <w:lvl w:ilvl="6" w:tplc="00202102" w:tentative="1">
      <w:start w:val="1"/>
      <w:numFmt w:val="bullet"/>
      <w:lvlText w:val=""/>
      <w:lvlJc w:val="left"/>
      <w:pPr>
        <w:ind w:left="5040" w:hanging="360"/>
      </w:pPr>
      <w:rPr>
        <w:rFonts w:ascii="Symbol" w:hAnsi="Symbol" w:hint="default"/>
      </w:rPr>
    </w:lvl>
    <w:lvl w:ilvl="7" w:tplc="B98EF9F2" w:tentative="1">
      <w:start w:val="1"/>
      <w:numFmt w:val="bullet"/>
      <w:lvlText w:val="o"/>
      <w:lvlJc w:val="left"/>
      <w:pPr>
        <w:ind w:left="5760" w:hanging="360"/>
      </w:pPr>
      <w:rPr>
        <w:rFonts w:ascii="Courier New" w:hAnsi="Courier New" w:cs="Courier New" w:hint="default"/>
      </w:rPr>
    </w:lvl>
    <w:lvl w:ilvl="8" w:tplc="79C61C98" w:tentative="1">
      <w:start w:val="1"/>
      <w:numFmt w:val="bullet"/>
      <w:lvlText w:val=""/>
      <w:lvlJc w:val="left"/>
      <w:pPr>
        <w:ind w:left="6480" w:hanging="360"/>
      </w:pPr>
      <w:rPr>
        <w:rFonts w:ascii="Wingdings" w:hAnsi="Wingdings" w:hint="default"/>
      </w:rPr>
    </w:lvl>
  </w:abstractNum>
  <w:abstractNum w:abstractNumId="4" w15:restartNumberingAfterBreak="0">
    <w:nsid w:val="84929DD1"/>
    <w:multiLevelType w:val="hybridMultilevel"/>
    <w:tmpl w:val="1098DE64"/>
    <w:lvl w:ilvl="0" w:tplc="B13274BA">
      <w:start w:val="1"/>
      <w:numFmt w:val="bullet"/>
      <w:lvlText w:val=""/>
      <w:lvlJc w:val="left"/>
      <w:pPr>
        <w:ind w:left="720" w:hanging="360"/>
      </w:pPr>
      <w:rPr>
        <w:rFonts w:ascii="Symbol" w:hAnsi="Symbol" w:hint="default"/>
      </w:rPr>
    </w:lvl>
    <w:lvl w:ilvl="1" w:tplc="90AA59B2" w:tentative="1">
      <w:start w:val="1"/>
      <w:numFmt w:val="bullet"/>
      <w:lvlText w:val="o"/>
      <w:lvlJc w:val="left"/>
      <w:pPr>
        <w:ind w:left="1440" w:hanging="360"/>
      </w:pPr>
      <w:rPr>
        <w:rFonts w:ascii="Courier New" w:hAnsi="Courier New" w:cs="Courier New" w:hint="default"/>
      </w:rPr>
    </w:lvl>
    <w:lvl w:ilvl="2" w:tplc="985A3534" w:tentative="1">
      <w:start w:val="1"/>
      <w:numFmt w:val="bullet"/>
      <w:lvlText w:val=""/>
      <w:lvlJc w:val="left"/>
      <w:pPr>
        <w:ind w:left="2160" w:hanging="360"/>
      </w:pPr>
      <w:rPr>
        <w:rFonts w:ascii="Wingdings" w:hAnsi="Wingdings" w:hint="default"/>
      </w:rPr>
    </w:lvl>
    <w:lvl w:ilvl="3" w:tplc="81F653C4" w:tentative="1">
      <w:start w:val="1"/>
      <w:numFmt w:val="bullet"/>
      <w:lvlText w:val=""/>
      <w:lvlJc w:val="left"/>
      <w:pPr>
        <w:ind w:left="2880" w:hanging="360"/>
      </w:pPr>
      <w:rPr>
        <w:rFonts w:ascii="Symbol" w:hAnsi="Symbol" w:hint="default"/>
      </w:rPr>
    </w:lvl>
    <w:lvl w:ilvl="4" w:tplc="0D329E90" w:tentative="1">
      <w:start w:val="1"/>
      <w:numFmt w:val="bullet"/>
      <w:lvlText w:val="o"/>
      <w:lvlJc w:val="left"/>
      <w:pPr>
        <w:ind w:left="3600" w:hanging="360"/>
      </w:pPr>
      <w:rPr>
        <w:rFonts w:ascii="Courier New" w:hAnsi="Courier New" w:cs="Courier New" w:hint="default"/>
      </w:rPr>
    </w:lvl>
    <w:lvl w:ilvl="5" w:tplc="9D9AA970" w:tentative="1">
      <w:start w:val="1"/>
      <w:numFmt w:val="bullet"/>
      <w:lvlText w:val=""/>
      <w:lvlJc w:val="left"/>
      <w:pPr>
        <w:ind w:left="4320" w:hanging="360"/>
      </w:pPr>
      <w:rPr>
        <w:rFonts w:ascii="Wingdings" w:hAnsi="Wingdings" w:hint="default"/>
      </w:rPr>
    </w:lvl>
    <w:lvl w:ilvl="6" w:tplc="9FECA002" w:tentative="1">
      <w:start w:val="1"/>
      <w:numFmt w:val="bullet"/>
      <w:lvlText w:val=""/>
      <w:lvlJc w:val="left"/>
      <w:pPr>
        <w:ind w:left="5040" w:hanging="360"/>
      </w:pPr>
      <w:rPr>
        <w:rFonts w:ascii="Symbol" w:hAnsi="Symbol" w:hint="default"/>
      </w:rPr>
    </w:lvl>
    <w:lvl w:ilvl="7" w:tplc="0AD83E4E" w:tentative="1">
      <w:start w:val="1"/>
      <w:numFmt w:val="bullet"/>
      <w:lvlText w:val="o"/>
      <w:lvlJc w:val="left"/>
      <w:pPr>
        <w:ind w:left="5760" w:hanging="360"/>
      </w:pPr>
      <w:rPr>
        <w:rFonts w:ascii="Courier New" w:hAnsi="Courier New" w:cs="Courier New" w:hint="default"/>
      </w:rPr>
    </w:lvl>
    <w:lvl w:ilvl="8" w:tplc="9F3C4272" w:tentative="1">
      <w:start w:val="1"/>
      <w:numFmt w:val="bullet"/>
      <w:lvlText w:val=""/>
      <w:lvlJc w:val="left"/>
      <w:pPr>
        <w:ind w:left="6480" w:hanging="360"/>
      </w:pPr>
      <w:rPr>
        <w:rFonts w:ascii="Wingdings" w:hAnsi="Wingdings" w:hint="default"/>
      </w:rPr>
    </w:lvl>
  </w:abstractNum>
  <w:abstractNum w:abstractNumId="5" w15:restartNumberingAfterBreak="0">
    <w:nsid w:val="85C950E6"/>
    <w:multiLevelType w:val="hybridMultilevel"/>
    <w:tmpl w:val="0E204D00"/>
    <w:lvl w:ilvl="0" w:tplc="2AB6DADE">
      <w:start w:val="1"/>
      <w:numFmt w:val="decimal"/>
      <w:lvlText w:val="(%1)"/>
      <w:lvlJc w:val="left"/>
      <w:pPr>
        <w:ind w:left="720" w:hanging="360"/>
      </w:pPr>
      <w:rPr>
        <w:rFonts w:hint="default"/>
      </w:rPr>
    </w:lvl>
    <w:lvl w:ilvl="1" w:tplc="25F44422" w:tentative="1">
      <w:start w:val="1"/>
      <w:numFmt w:val="lowerLetter"/>
      <w:lvlText w:val="%2."/>
      <w:lvlJc w:val="left"/>
      <w:pPr>
        <w:ind w:left="1440" w:hanging="360"/>
      </w:pPr>
    </w:lvl>
    <w:lvl w:ilvl="2" w:tplc="1EB68C4C" w:tentative="1">
      <w:start w:val="1"/>
      <w:numFmt w:val="lowerRoman"/>
      <w:lvlText w:val="%3."/>
      <w:lvlJc w:val="right"/>
      <w:pPr>
        <w:ind w:left="2160" w:hanging="180"/>
      </w:pPr>
    </w:lvl>
    <w:lvl w:ilvl="3" w:tplc="DE82E0FE" w:tentative="1">
      <w:start w:val="1"/>
      <w:numFmt w:val="decimal"/>
      <w:lvlText w:val="%4."/>
      <w:lvlJc w:val="left"/>
      <w:pPr>
        <w:ind w:left="2880" w:hanging="360"/>
      </w:pPr>
    </w:lvl>
    <w:lvl w:ilvl="4" w:tplc="10FE5F58" w:tentative="1">
      <w:start w:val="1"/>
      <w:numFmt w:val="lowerLetter"/>
      <w:lvlText w:val="%5."/>
      <w:lvlJc w:val="left"/>
      <w:pPr>
        <w:ind w:left="3600" w:hanging="360"/>
      </w:pPr>
    </w:lvl>
    <w:lvl w:ilvl="5" w:tplc="4DD69160" w:tentative="1">
      <w:start w:val="1"/>
      <w:numFmt w:val="lowerRoman"/>
      <w:lvlText w:val="%6."/>
      <w:lvlJc w:val="right"/>
      <w:pPr>
        <w:ind w:left="4320" w:hanging="180"/>
      </w:pPr>
    </w:lvl>
    <w:lvl w:ilvl="6" w:tplc="95A6AB4E" w:tentative="1">
      <w:start w:val="1"/>
      <w:numFmt w:val="decimal"/>
      <w:lvlText w:val="%7."/>
      <w:lvlJc w:val="left"/>
      <w:pPr>
        <w:ind w:left="5040" w:hanging="360"/>
      </w:pPr>
    </w:lvl>
    <w:lvl w:ilvl="7" w:tplc="5FFEEAC2" w:tentative="1">
      <w:start w:val="1"/>
      <w:numFmt w:val="lowerLetter"/>
      <w:lvlText w:val="%8."/>
      <w:lvlJc w:val="left"/>
      <w:pPr>
        <w:ind w:left="5760" w:hanging="360"/>
      </w:pPr>
    </w:lvl>
    <w:lvl w:ilvl="8" w:tplc="BBBCCF28" w:tentative="1">
      <w:start w:val="1"/>
      <w:numFmt w:val="lowerRoman"/>
      <w:lvlText w:val="%9."/>
      <w:lvlJc w:val="right"/>
      <w:pPr>
        <w:ind w:left="6480" w:hanging="180"/>
      </w:pPr>
    </w:lvl>
  </w:abstractNum>
  <w:abstractNum w:abstractNumId="6" w15:restartNumberingAfterBreak="0">
    <w:nsid w:val="85FF682F"/>
    <w:multiLevelType w:val="hybridMultilevel"/>
    <w:tmpl w:val="4DD692DA"/>
    <w:lvl w:ilvl="0" w:tplc="70FE4A6A">
      <w:start w:val="1"/>
      <w:numFmt w:val="bullet"/>
      <w:lvlText w:val=""/>
      <w:lvlJc w:val="left"/>
      <w:pPr>
        <w:ind w:left="720" w:hanging="360"/>
      </w:pPr>
      <w:rPr>
        <w:rFonts w:ascii="Symbol" w:hAnsi="Symbol" w:hint="default"/>
      </w:rPr>
    </w:lvl>
    <w:lvl w:ilvl="1" w:tplc="1DD00A72" w:tentative="1">
      <w:start w:val="1"/>
      <w:numFmt w:val="bullet"/>
      <w:lvlText w:val="o"/>
      <w:lvlJc w:val="left"/>
      <w:pPr>
        <w:ind w:left="1440" w:hanging="360"/>
      </w:pPr>
      <w:rPr>
        <w:rFonts w:ascii="Courier New" w:hAnsi="Courier New" w:cs="Courier New" w:hint="default"/>
      </w:rPr>
    </w:lvl>
    <w:lvl w:ilvl="2" w:tplc="2BE2EBA6" w:tentative="1">
      <w:start w:val="1"/>
      <w:numFmt w:val="bullet"/>
      <w:lvlText w:val=""/>
      <w:lvlJc w:val="left"/>
      <w:pPr>
        <w:ind w:left="2160" w:hanging="360"/>
      </w:pPr>
      <w:rPr>
        <w:rFonts w:ascii="Wingdings" w:hAnsi="Wingdings" w:hint="default"/>
      </w:rPr>
    </w:lvl>
    <w:lvl w:ilvl="3" w:tplc="F988A20E" w:tentative="1">
      <w:start w:val="1"/>
      <w:numFmt w:val="bullet"/>
      <w:lvlText w:val=""/>
      <w:lvlJc w:val="left"/>
      <w:pPr>
        <w:ind w:left="2880" w:hanging="360"/>
      </w:pPr>
      <w:rPr>
        <w:rFonts w:ascii="Symbol" w:hAnsi="Symbol" w:hint="default"/>
      </w:rPr>
    </w:lvl>
    <w:lvl w:ilvl="4" w:tplc="734E08FE" w:tentative="1">
      <w:start w:val="1"/>
      <w:numFmt w:val="bullet"/>
      <w:lvlText w:val="o"/>
      <w:lvlJc w:val="left"/>
      <w:pPr>
        <w:ind w:left="3600" w:hanging="360"/>
      </w:pPr>
      <w:rPr>
        <w:rFonts w:ascii="Courier New" w:hAnsi="Courier New" w:cs="Courier New" w:hint="default"/>
      </w:rPr>
    </w:lvl>
    <w:lvl w:ilvl="5" w:tplc="6AA6CD8E" w:tentative="1">
      <w:start w:val="1"/>
      <w:numFmt w:val="bullet"/>
      <w:lvlText w:val=""/>
      <w:lvlJc w:val="left"/>
      <w:pPr>
        <w:ind w:left="4320" w:hanging="360"/>
      </w:pPr>
      <w:rPr>
        <w:rFonts w:ascii="Wingdings" w:hAnsi="Wingdings" w:hint="default"/>
      </w:rPr>
    </w:lvl>
    <w:lvl w:ilvl="6" w:tplc="38EC02FC" w:tentative="1">
      <w:start w:val="1"/>
      <w:numFmt w:val="bullet"/>
      <w:lvlText w:val=""/>
      <w:lvlJc w:val="left"/>
      <w:pPr>
        <w:ind w:left="5040" w:hanging="360"/>
      </w:pPr>
      <w:rPr>
        <w:rFonts w:ascii="Symbol" w:hAnsi="Symbol" w:hint="default"/>
      </w:rPr>
    </w:lvl>
    <w:lvl w:ilvl="7" w:tplc="CEC88B42" w:tentative="1">
      <w:start w:val="1"/>
      <w:numFmt w:val="bullet"/>
      <w:lvlText w:val="o"/>
      <w:lvlJc w:val="left"/>
      <w:pPr>
        <w:ind w:left="5760" w:hanging="360"/>
      </w:pPr>
      <w:rPr>
        <w:rFonts w:ascii="Courier New" w:hAnsi="Courier New" w:cs="Courier New" w:hint="default"/>
      </w:rPr>
    </w:lvl>
    <w:lvl w:ilvl="8" w:tplc="F58CA282" w:tentative="1">
      <w:start w:val="1"/>
      <w:numFmt w:val="bullet"/>
      <w:lvlText w:val=""/>
      <w:lvlJc w:val="left"/>
      <w:pPr>
        <w:ind w:left="6480" w:hanging="360"/>
      </w:pPr>
      <w:rPr>
        <w:rFonts w:ascii="Wingdings" w:hAnsi="Wingdings" w:hint="default"/>
      </w:rPr>
    </w:lvl>
  </w:abstractNum>
  <w:abstractNum w:abstractNumId="7" w15:restartNumberingAfterBreak="0">
    <w:nsid w:val="872CD2E4"/>
    <w:multiLevelType w:val="multilevel"/>
    <w:tmpl w:val="561CD30E"/>
    <w:styleLink w:val="StyleBulletedSymbolsymbolLeft063cmHanging063cm"/>
    <w:lvl w:ilvl="0">
      <w:start w:val="1"/>
      <w:numFmt w:val="bullet"/>
      <w:lvlText w:val=""/>
      <w:lvlJc w:val="left"/>
      <w:pPr>
        <w:ind w:left="720" w:hanging="360"/>
      </w:pPr>
      <w:rPr>
        <w:rFonts w:ascii="Symbol" w:hAnsi="Symbol"/>
      </w:rPr>
    </w:lvl>
    <w:lvl w:ilvl="1">
      <w:start w:val="1"/>
      <w:numFmt w:val="bullet"/>
      <w:lvlText w:val="o"/>
      <w:lvlJc w:val="left"/>
      <w:pPr>
        <w:ind w:left="1440" w:hanging="360"/>
      </w:pPr>
      <w:rPr>
        <w:rFonts w:ascii="Courier New" w:hAnsi="Courier New" w:cs="Courier New" w:hint="default"/>
      </w:rPr>
    </w:lvl>
    <w:lvl w:ilvl="2">
      <w:start w:val="1"/>
      <w:numFmt w:val="bullet"/>
      <w:lvlText w:val=""/>
      <w:lvlJc w:val="left"/>
      <w:pPr>
        <w:ind w:left="2160" w:hanging="360"/>
      </w:pPr>
      <w:rPr>
        <w:rFonts w:ascii="Wingdings" w:hAnsi="Wingdings" w:hint="default"/>
      </w:rPr>
    </w:lvl>
    <w:lvl w:ilvl="3">
      <w:start w:val="1"/>
      <w:numFmt w:val="bullet"/>
      <w:lvlText w:val=""/>
      <w:lvlJc w:val="left"/>
      <w:pPr>
        <w:ind w:left="2880" w:hanging="360"/>
      </w:pPr>
      <w:rPr>
        <w:rFonts w:ascii="Symbol" w:hAnsi="Symbol" w:hint="default"/>
      </w:rPr>
    </w:lvl>
    <w:lvl w:ilvl="4">
      <w:start w:val="1"/>
      <w:numFmt w:val="bullet"/>
      <w:lvlText w:val="o"/>
      <w:lvlJc w:val="left"/>
      <w:pPr>
        <w:ind w:left="3600" w:hanging="360"/>
      </w:pPr>
      <w:rPr>
        <w:rFonts w:ascii="Courier New" w:hAnsi="Courier New" w:cs="Courier New" w:hint="default"/>
      </w:rPr>
    </w:lvl>
    <w:lvl w:ilvl="5">
      <w:start w:val="1"/>
      <w:numFmt w:val="bullet"/>
      <w:lvlText w:val=""/>
      <w:lvlJc w:val="left"/>
      <w:pPr>
        <w:ind w:left="4320" w:hanging="360"/>
      </w:pPr>
      <w:rPr>
        <w:rFonts w:ascii="Wingdings" w:hAnsi="Wingdings" w:hint="default"/>
      </w:rPr>
    </w:lvl>
    <w:lvl w:ilvl="6">
      <w:start w:val="1"/>
      <w:numFmt w:val="bullet"/>
      <w:lvlText w:val=""/>
      <w:lvlJc w:val="left"/>
      <w:pPr>
        <w:ind w:left="5040" w:hanging="360"/>
      </w:pPr>
      <w:rPr>
        <w:rFonts w:ascii="Symbol" w:hAnsi="Symbol" w:hint="default"/>
      </w:rPr>
    </w:lvl>
    <w:lvl w:ilvl="7">
      <w:start w:val="1"/>
      <w:numFmt w:val="bullet"/>
      <w:lvlText w:val="o"/>
      <w:lvlJc w:val="left"/>
      <w:pPr>
        <w:ind w:left="5760" w:hanging="360"/>
      </w:pPr>
      <w:rPr>
        <w:rFonts w:ascii="Courier New" w:hAnsi="Courier New" w:cs="Courier New" w:hint="default"/>
      </w:rPr>
    </w:lvl>
    <w:lvl w:ilvl="8">
      <w:start w:val="1"/>
      <w:numFmt w:val="bullet"/>
      <w:lvlText w:val=""/>
      <w:lvlJc w:val="left"/>
      <w:pPr>
        <w:ind w:left="6480" w:hanging="360"/>
      </w:pPr>
      <w:rPr>
        <w:rFonts w:ascii="Wingdings" w:hAnsi="Wingdings" w:hint="default"/>
      </w:rPr>
    </w:lvl>
  </w:abstractNum>
  <w:abstractNum w:abstractNumId="8" w15:restartNumberingAfterBreak="0">
    <w:nsid w:val="883F3EBF"/>
    <w:multiLevelType w:val="hybridMultilevel"/>
    <w:tmpl w:val="6E24D788"/>
    <w:lvl w:ilvl="0" w:tplc="77E8A276">
      <w:start w:val="1"/>
      <w:numFmt w:val="bullet"/>
      <w:lvlText w:val=""/>
      <w:lvlJc w:val="left"/>
      <w:pPr>
        <w:ind w:left="720" w:hanging="360"/>
      </w:pPr>
      <w:rPr>
        <w:rFonts w:ascii="Symbol" w:hAnsi="Symbol" w:hint="default"/>
      </w:rPr>
    </w:lvl>
    <w:lvl w:ilvl="1" w:tplc="22D24376" w:tentative="1">
      <w:start w:val="1"/>
      <w:numFmt w:val="bullet"/>
      <w:lvlText w:val="o"/>
      <w:lvlJc w:val="left"/>
      <w:pPr>
        <w:ind w:left="1440" w:hanging="360"/>
      </w:pPr>
      <w:rPr>
        <w:rFonts w:ascii="Courier New" w:hAnsi="Courier New" w:cs="Courier New" w:hint="default"/>
      </w:rPr>
    </w:lvl>
    <w:lvl w:ilvl="2" w:tplc="72A8FD9C" w:tentative="1">
      <w:start w:val="1"/>
      <w:numFmt w:val="bullet"/>
      <w:lvlText w:val=""/>
      <w:lvlJc w:val="left"/>
      <w:pPr>
        <w:ind w:left="2160" w:hanging="360"/>
      </w:pPr>
      <w:rPr>
        <w:rFonts w:ascii="Wingdings" w:hAnsi="Wingdings" w:hint="default"/>
      </w:rPr>
    </w:lvl>
    <w:lvl w:ilvl="3" w:tplc="00AABC52" w:tentative="1">
      <w:start w:val="1"/>
      <w:numFmt w:val="bullet"/>
      <w:lvlText w:val=""/>
      <w:lvlJc w:val="left"/>
      <w:pPr>
        <w:ind w:left="2880" w:hanging="360"/>
      </w:pPr>
      <w:rPr>
        <w:rFonts w:ascii="Symbol" w:hAnsi="Symbol" w:hint="default"/>
      </w:rPr>
    </w:lvl>
    <w:lvl w:ilvl="4" w:tplc="046AA9AA" w:tentative="1">
      <w:start w:val="1"/>
      <w:numFmt w:val="bullet"/>
      <w:lvlText w:val="o"/>
      <w:lvlJc w:val="left"/>
      <w:pPr>
        <w:ind w:left="3600" w:hanging="360"/>
      </w:pPr>
      <w:rPr>
        <w:rFonts w:ascii="Courier New" w:hAnsi="Courier New" w:cs="Courier New" w:hint="default"/>
      </w:rPr>
    </w:lvl>
    <w:lvl w:ilvl="5" w:tplc="6682E97A" w:tentative="1">
      <w:start w:val="1"/>
      <w:numFmt w:val="bullet"/>
      <w:lvlText w:val=""/>
      <w:lvlJc w:val="left"/>
      <w:pPr>
        <w:ind w:left="4320" w:hanging="360"/>
      </w:pPr>
      <w:rPr>
        <w:rFonts w:ascii="Wingdings" w:hAnsi="Wingdings" w:hint="default"/>
      </w:rPr>
    </w:lvl>
    <w:lvl w:ilvl="6" w:tplc="A9DCDD58" w:tentative="1">
      <w:start w:val="1"/>
      <w:numFmt w:val="bullet"/>
      <w:lvlText w:val=""/>
      <w:lvlJc w:val="left"/>
      <w:pPr>
        <w:ind w:left="5040" w:hanging="360"/>
      </w:pPr>
      <w:rPr>
        <w:rFonts w:ascii="Symbol" w:hAnsi="Symbol" w:hint="default"/>
      </w:rPr>
    </w:lvl>
    <w:lvl w:ilvl="7" w:tplc="100628C2" w:tentative="1">
      <w:start w:val="1"/>
      <w:numFmt w:val="bullet"/>
      <w:lvlText w:val="o"/>
      <w:lvlJc w:val="left"/>
      <w:pPr>
        <w:ind w:left="5760" w:hanging="360"/>
      </w:pPr>
      <w:rPr>
        <w:rFonts w:ascii="Courier New" w:hAnsi="Courier New" w:cs="Courier New" w:hint="default"/>
      </w:rPr>
    </w:lvl>
    <w:lvl w:ilvl="8" w:tplc="1F403010" w:tentative="1">
      <w:start w:val="1"/>
      <w:numFmt w:val="bullet"/>
      <w:lvlText w:val=""/>
      <w:lvlJc w:val="left"/>
      <w:pPr>
        <w:ind w:left="6480" w:hanging="360"/>
      </w:pPr>
      <w:rPr>
        <w:rFonts w:ascii="Wingdings" w:hAnsi="Wingdings" w:hint="default"/>
      </w:rPr>
    </w:lvl>
  </w:abstractNum>
  <w:abstractNum w:abstractNumId="9" w15:restartNumberingAfterBreak="0">
    <w:nsid w:val="89D743FE"/>
    <w:multiLevelType w:val="hybridMultilevel"/>
    <w:tmpl w:val="AEDA4C62"/>
    <w:lvl w:ilvl="0" w:tplc="DAAEBFAA">
      <w:start w:val="1"/>
      <w:numFmt w:val="bullet"/>
      <w:lvlText w:val=""/>
      <w:lvlJc w:val="left"/>
      <w:pPr>
        <w:tabs>
          <w:tab w:val="num" w:pos="720"/>
        </w:tabs>
        <w:ind w:left="720" w:hanging="360"/>
      </w:pPr>
      <w:rPr>
        <w:rFonts w:ascii="Symbol" w:hAnsi="Symbol" w:hint="default"/>
      </w:rPr>
    </w:lvl>
    <w:lvl w:ilvl="1" w:tplc="69DC7378">
      <w:start w:val="1"/>
      <w:numFmt w:val="bullet"/>
      <w:lvlText w:val=""/>
      <w:lvlJc w:val="left"/>
      <w:pPr>
        <w:tabs>
          <w:tab w:val="num" w:pos="1440"/>
        </w:tabs>
        <w:ind w:left="1440" w:hanging="360"/>
      </w:pPr>
      <w:rPr>
        <w:rFonts w:ascii="Symbol" w:eastAsia="Times New Roman" w:hAnsi="Symbol" w:cs="Times New Roman" w:hint="default"/>
      </w:rPr>
    </w:lvl>
    <w:lvl w:ilvl="2" w:tplc="54AE2278">
      <w:start w:val="1"/>
      <w:numFmt w:val="bullet"/>
      <w:lvlText w:val=""/>
      <w:lvlJc w:val="left"/>
      <w:pPr>
        <w:tabs>
          <w:tab w:val="num" w:pos="2160"/>
        </w:tabs>
        <w:ind w:left="2160" w:hanging="360"/>
      </w:pPr>
      <w:rPr>
        <w:rFonts w:ascii="Wingdings" w:hAnsi="Wingdings" w:hint="default"/>
      </w:rPr>
    </w:lvl>
    <w:lvl w:ilvl="3" w:tplc="B80EA512">
      <w:start w:val="1"/>
      <w:numFmt w:val="bullet"/>
      <w:lvlText w:val=""/>
      <w:lvlJc w:val="left"/>
      <w:pPr>
        <w:tabs>
          <w:tab w:val="num" w:pos="2880"/>
        </w:tabs>
        <w:ind w:left="2880" w:hanging="360"/>
      </w:pPr>
      <w:rPr>
        <w:rFonts w:ascii="Symbol" w:hAnsi="Symbol" w:hint="default"/>
      </w:rPr>
    </w:lvl>
    <w:lvl w:ilvl="4" w:tplc="2C7626F2">
      <w:start w:val="1"/>
      <w:numFmt w:val="bullet"/>
      <w:lvlText w:val="o"/>
      <w:lvlJc w:val="left"/>
      <w:pPr>
        <w:tabs>
          <w:tab w:val="num" w:pos="3600"/>
        </w:tabs>
        <w:ind w:left="3600" w:hanging="360"/>
      </w:pPr>
      <w:rPr>
        <w:rFonts w:ascii="Courier New" w:hAnsi="Courier New" w:cs="Courier New" w:hint="default"/>
      </w:rPr>
    </w:lvl>
    <w:lvl w:ilvl="5" w:tplc="95AC6A5E">
      <w:start w:val="1"/>
      <w:numFmt w:val="bullet"/>
      <w:lvlText w:val=""/>
      <w:lvlJc w:val="left"/>
      <w:pPr>
        <w:tabs>
          <w:tab w:val="num" w:pos="4320"/>
        </w:tabs>
        <w:ind w:left="4320" w:hanging="360"/>
      </w:pPr>
      <w:rPr>
        <w:rFonts w:ascii="Wingdings" w:hAnsi="Wingdings" w:hint="default"/>
      </w:rPr>
    </w:lvl>
    <w:lvl w:ilvl="6" w:tplc="F4003E56">
      <w:start w:val="1"/>
      <w:numFmt w:val="bullet"/>
      <w:lvlText w:val=""/>
      <w:lvlJc w:val="left"/>
      <w:pPr>
        <w:tabs>
          <w:tab w:val="num" w:pos="5040"/>
        </w:tabs>
        <w:ind w:left="5040" w:hanging="360"/>
      </w:pPr>
      <w:rPr>
        <w:rFonts w:ascii="Symbol" w:hAnsi="Symbol" w:hint="default"/>
      </w:rPr>
    </w:lvl>
    <w:lvl w:ilvl="7" w:tplc="F39EA31A">
      <w:start w:val="1"/>
      <w:numFmt w:val="bullet"/>
      <w:lvlText w:val="o"/>
      <w:lvlJc w:val="left"/>
      <w:pPr>
        <w:tabs>
          <w:tab w:val="num" w:pos="5760"/>
        </w:tabs>
        <w:ind w:left="5760" w:hanging="360"/>
      </w:pPr>
      <w:rPr>
        <w:rFonts w:ascii="Courier New" w:hAnsi="Courier New" w:cs="Courier New" w:hint="default"/>
      </w:rPr>
    </w:lvl>
    <w:lvl w:ilvl="8" w:tplc="A60A372C">
      <w:start w:val="1"/>
      <w:numFmt w:val="bullet"/>
      <w:lvlText w:val=""/>
      <w:lvlJc w:val="left"/>
      <w:pPr>
        <w:tabs>
          <w:tab w:val="num" w:pos="6480"/>
        </w:tabs>
        <w:ind w:left="6480" w:hanging="360"/>
      </w:pPr>
      <w:rPr>
        <w:rFonts w:ascii="Wingdings" w:hAnsi="Wingdings" w:hint="default"/>
      </w:rPr>
    </w:lvl>
  </w:abstractNum>
  <w:abstractNum w:abstractNumId="10" w15:restartNumberingAfterBreak="0">
    <w:nsid w:val="8A66B220"/>
    <w:multiLevelType w:val="hybridMultilevel"/>
    <w:tmpl w:val="5E26707A"/>
    <w:lvl w:ilvl="0" w:tplc="6D78FCB2">
      <w:numFmt w:val="bullet"/>
      <w:lvlText w:val="-"/>
      <w:lvlJc w:val="left"/>
      <w:pPr>
        <w:ind w:left="720" w:hanging="360"/>
      </w:pPr>
      <w:rPr>
        <w:rFonts w:ascii="Arial" w:eastAsia="Times New Roman" w:hAnsi="Arial" w:cs="Arial" w:hint="default"/>
      </w:rPr>
    </w:lvl>
    <w:lvl w:ilvl="1" w:tplc="EB220922" w:tentative="1">
      <w:start w:val="1"/>
      <w:numFmt w:val="bullet"/>
      <w:lvlText w:val="o"/>
      <w:lvlJc w:val="left"/>
      <w:pPr>
        <w:ind w:left="1440" w:hanging="360"/>
      </w:pPr>
      <w:rPr>
        <w:rFonts w:ascii="Courier New" w:hAnsi="Courier New" w:cs="Courier New" w:hint="default"/>
      </w:rPr>
    </w:lvl>
    <w:lvl w:ilvl="2" w:tplc="D14846CC" w:tentative="1">
      <w:start w:val="1"/>
      <w:numFmt w:val="bullet"/>
      <w:lvlText w:val=""/>
      <w:lvlJc w:val="left"/>
      <w:pPr>
        <w:ind w:left="2160" w:hanging="360"/>
      </w:pPr>
      <w:rPr>
        <w:rFonts w:ascii="Wingdings" w:hAnsi="Wingdings" w:hint="default"/>
      </w:rPr>
    </w:lvl>
    <w:lvl w:ilvl="3" w:tplc="886C0758" w:tentative="1">
      <w:start w:val="1"/>
      <w:numFmt w:val="bullet"/>
      <w:lvlText w:val=""/>
      <w:lvlJc w:val="left"/>
      <w:pPr>
        <w:ind w:left="2880" w:hanging="360"/>
      </w:pPr>
      <w:rPr>
        <w:rFonts w:ascii="Symbol" w:hAnsi="Symbol" w:hint="default"/>
      </w:rPr>
    </w:lvl>
    <w:lvl w:ilvl="4" w:tplc="1076EFC2" w:tentative="1">
      <w:start w:val="1"/>
      <w:numFmt w:val="bullet"/>
      <w:lvlText w:val="o"/>
      <w:lvlJc w:val="left"/>
      <w:pPr>
        <w:ind w:left="3600" w:hanging="360"/>
      </w:pPr>
      <w:rPr>
        <w:rFonts w:ascii="Courier New" w:hAnsi="Courier New" w:cs="Courier New" w:hint="default"/>
      </w:rPr>
    </w:lvl>
    <w:lvl w:ilvl="5" w:tplc="A1249456" w:tentative="1">
      <w:start w:val="1"/>
      <w:numFmt w:val="bullet"/>
      <w:lvlText w:val=""/>
      <w:lvlJc w:val="left"/>
      <w:pPr>
        <w:ind w:left="4320" w:hanging="360"/>
      </w:pPr>
      <w:rPr>
        <w:rFonts w:ascii="Wingdings" w:hAnsi="Wingdings" w:hint="default"/>
      </w:rPr>
    </w:lvl>
    <w:lvl w:ilvl="6" w:tplc="4CE8B020" w:tentative="1">
      <w:start w:val="1"/>
      <w:numFmt w:val="bullet"/>
      <w:lvlText w:val=""/>
      <w:lvlJc w:val="left"/>
      <w:pPr>
        <w:ind w:left="5040" w:hanging="360"/>
      </w:pPr>
      <w:rPr>
        <w:rFonts w:ascii="Symbol" w:hAnsi="Symbol" w:hint="default"/>
      </w:rPr>
    </w:lvl>
    <w:lvl w:ilvl="7" w:tplc="4D72892C" w:tentative="1">
      <w:start w:val="1"/>
      <w:numFmt w:val="bullet"/>
      <w:lvlText w:val="o"/>
      <w:lvlJc w:val="left"/>
      <w:pPr>
        <w:ind w:left="5760" w:hanging="360"/>
      </w:pPr>
      <w:rPr>
        <w:rFonts w:ascii="Courier New" w:hAnsi="Courier New" w:cs="Courier New" w:hint="default"/>
      </w:rPr>
    </w:lvl>
    <w:lvl w:ilvl="8" w:tplc="E070B152" w:tentative="1">
      <w:start w:val="1"/>
      <w:numFmt w:val="bullet"/>
      <w:lvlText w:val=""/>
      <w:lvlJc w:val="left"/>
      <w:pPr>
        <w:ind w:left="6480" w:hanging="360"/>
      </w:pPr>
      <w:rPr>
        <w:rFonts w:ascii="Wingdings" w:hAnsi="Wingdings" w:hint="default"/>
      </w:rPr>
    </w:lvl>
  </w:abstractNum>
  <w:abstractNum w:abstractNumId="11" w15:restartNumberingAfterBreak="0">
    <w:nsid w:val="8AD730D8"/>
    <w:multiLevelType w:val="hybridMultilevel"/>
    <w:tmpl w:val="4A225D66"/>
    <w:lvl w:ilvl="0" w:tplc="665675B2">
      <w:start w:val="1"/>
      <w:numFmt w:val="bullet"/>
      <w:lvlText w:val=""/>
      <w:lvlJc w:val="left"/>
      <w:pPr>
        <w:ind w:left="1080" w:hanging="360"/>
      </w:pPr>
      <w:rPr>
        <w:rFonts w:ascii="Symbol" w:hAnsi="Symbol" w:hint="default"/>
      </w:rPr>
    </w:lvl>
    <w:lvl w:ilvl="1" w:tplc="CD9C9416" w:tentative="1">
      <w:start w:val="1"/>
      <w:numFmt w:val="bullet"/>
      <w:lvlText w:val="o"/>
      <w:lvlJc w:val="left"/>
      <w:pPr>
        <w:ind w:left="1800" w:hanging="360"/>
      </w:pPr>
      <w:rPr>
        <w:rFonts w:ascii="Courier New" w:hAnsi="Courier New" w:cs="Courier New" w:hint="default"/>
      </w:rPr>
    </w:lvl>
    <w:lvl w:ilvl="2" w:tplc="91084D46" w:tentative="1">
      <w:start w:val="1"/>
      <w:numFmt w:val="bullet"/>
      <w:lvlText w:val=""/>
      <w:lvlJc w:val="left"/>
      <w:pPr>
        <w:ind w:left="2520" w:hanging="360"/>
      </w:pPr>
      <w:rPr>
        <w:rFonts w:ascii="Wingdings" w:hAnsi="Wingdings" w:hint="default"/>
      </w:rPr>
    </w:lvl>
    <w:lvl w:ilvl="3" w:tplc="D2B27E58" w:tentative="1">
      <w:start w:val="1"/>
      <w:numFmt w:val="bullet"/>
      <w:lvlText w:val=""/>
      <w:lvlJc w:val="left"/>
      <w:pPr>
        <w:ind w:left="3240" w:hanging="360"/>
      </w:pPr>
      <w:rPr>
        <w:rFonts w:ascii="Symbol" w:hAnsi="Symbol" w:hint="default"/>
      </w:rPr>
    </w:lvl>
    <w:lvl w:ilvl="4" w:tplc="724E9888" w:tentative="1">
      <w:start w:val="1"/>
      <w:numFmt w:val="bullet"/>
      <w:lvlText w:val="o"/>
      <w:lvlJc w:val="left"/>
      <w:pPr>
        <w:ind w:left="3960" w:hanging="360"/>
      </w:pPr>
      <w:rPr>
        <w:rFonts w:ascii="Courier New" w:hAnsi="Courier New" w:cs="Courier New" w:hint="default"/>
      </w:rPr>
    </w:lvl>
    <w:lvl w:ilvl="5" w:tplc="02C473BE" w:tentative="1">
      <w:start w:val="1"/>
      <w:numFmt w:val="bullet"/>
      <w:lvlText w:val=""/>
      <w:lvlJc w:val="left"/>
      <w:pPr>
        <w:ind w:left="4680" w:hanging="360"/>
      </w:pPr>
      <w:rPr>
        <w:rFonts w:ascii="Wingdings" w:hAnsi="Wingdings" w:hint="default"/>
      </w:rPr>
    </w:lvl>
    <w:lvl w:ilvl="6" w:tplc="A8FAE8D4" w:tentative="1">
      <w:start w:val="1"/>
      <w:numFmt w:val="bullet"/>
      <w:lvlText w:val=""/>
      <w:lvlJc w:val="left"/>
      <w:pPr>
        <w:ind w:left="5400" w:hanging="360"/>
      </w:pPr>
      <w:rPr>
        <w:rFonts w:ascii="Symbol" w:hAnsi="Symbol" w:hint="default"/>
      </w:rPr>
    </w:lvl>
    <w:lvl w:ilvl="7" w:tplc="D1E86E9E" w:tentative="1">
      <w:start w:val="1"/>
      <w:numFmt w:val="bullet"/>
      <w:lvlText w:val="o"/>
      <w:lvlJc w:val="left"/>
      <w:pPr>
        <w:ind w:left="6120" w:hanging="360"/>
      </w:pPr>
      <w:rPr>
        <w:rFonts w:ascii="Courier New" w:hAnsi="Courier New" w:cs="Courier New" w:hint="default"/>
      </w:rPr>
    </w:lvl>
    <w:lvl w:ilvl="8" w:tplc="040C8406" w:tentative="1">
      <w:start w:val="1"/>
      <w:numFmt w:val="bullet"/>
      <w:lvlText w:val=""/>
      <w:lvlJc w:val="left"/>
      <w:pPr>
        <w:ind w:left="6840" w:hanging="360"/>
      </w:pPr>
      <w:rPr>
        <w:rFonts w:ascii="Wingdings" w:hAnsi="Wingdings" w:hint="default"/>
      </w:rPr>
    </w:lvl>
  </w:abstractNum>
  <w:abstractNum w:abstractNumId="12" w15:restartNumberingAfterBreak="0">
    <w:nsid w:val="8B68495B"/>
    <w:multiLevelType w:val="hybridMultilevel"/>
    <w:tmpl w:val="7C6E0DFE"/>
    <w:lvl w:ilvl="0" w:tplc="F7A6255E">
      <w:start w:val="14"/>
      <w:numFmt w:val="bullet"/>
      <w:lvlText w:val="-"/>
      <w:lvlJc w:val="left"/>
      <w:pPr>
        <w:ind w:left="720" w:hanging="360"/>
      </w:pPr>
      <w:rPr>
        <w:rFonts w:ascii="Arial" w:eastAsia="Times New Roman" w:hAnsi="Arial" w:cs="Arial" w:hint="default"/>
      </w:rPr>
    </w:lvl>
    <w:lvl w:ilvl="1" w:tplc="0F9C4C02">
      <w:start w:val="1"/>
      <w:numFmt w:val="bullet"/>
      <w:lvlText w:val="o"/>
      <w:lvlJc w:val="left"/>
      <w:pPr>
        <w:ind w:left="1440" w:hanging="360"/>
      </w:pPr>
      <w:rPr>
        <w:rFonts w:ascii="Courier New" w:hAnsi="Courier New" w:cs="Courier New" w:hint="default"/>
      </w:rPr>
    </w:lvl>
    <w:lvl w:ilvl="2" w:tplc="795E77EE">
      <w:start w:val="1"/>
      <w:numFmt w:val="bullet"/>
      <w:lvlText w:val=""/>
      <w:lvlJc w:val="left"/>
      <w:pPr>
        <w:ind w:left="2160" w:hanging="360"/>
      </w:pPr>
      <w:rPr>
        <w:rFonts w:ascii="Wingdings" w:hAnsi="Wingdings" w:hint="default"/>
      </w:rPr>
    </w:lvl>
    <w:lvl w:ilvl="3" w:tplc="6DE0CB7C">
      <w:start w:val="1"/>
      <w:numFmt w:val="bullet"/>
      <w:lvlText w:val=""/>
      <w:lvlJc w:val="left"/>
      <w:pPr>
        <w:ind w:left="2880" w:hanging="360"/>
      </w:pPr>
      <w:rPr>
        <w:rFonts w:ascii="Symbol" w:hAnsi="Symbol" w:hint="default"/>
      </w:rPr>
    </w:lvl>
    <w:lvl w:ilvl="4" w:tplc="DFFC6424">
      <w:start w:val="1"/>
      <w:numFmt w:val="bullet"/>
      <w:lvlText w:val="o"/>
      <w:lvlJc w:val="left"/>
      <w:pPr>
        <w:ind w:left="3600" w:hanging="360"/>
      </w:pPr>
      <w:rPr>
        <w:rFonts w:ascii="Courier New" w:hAnsi="Courier New" w:cs="Courier New" w:hint="default"/>
      </w:rPr>
    </w:lvl>
    <w:lvl w:ilvl="5" w:tplc="1764CC96">
      <w:start w:val="1"/>
      <w:numFmt w:val="bullet"/>
      <w:lvlText w:val=""/>
      <w:lvlJc w:val="left"/>
      <w:pPr>
        <w:ind w:left="4320" w:hanging="360"/>
      </w:pPr>
      <w:rPr>
        <w:rFonts w:ascii="Wingdings" w:hAnsi="Wingdings" w:hint="default"/>
      </w:rPr>
    </w:lvl>
    <w:lvl w:ilvl="6" w:tplc="18DC3892">
      <w:start w:val="1"/>
      <w:numFmt w:val="bullet"/>
      <w:lvlText w:val=""/>
      <w:lvlJc w:val="left"/>
      <w:pPr>
        <w:ind w:left="5040" w:hanging="360"/>
      </w:pPr>
      <w:rPr>
        <w:rFonts w:ascii="Symbol" w:hAnsi="Symbol" w:hint="default"/>
      </w:rPr>
    </w:lvl>
    <w:lvl w:ilvl="7" w:tplc="AF8C1DE8">
      <w:start w:val="1"/>
      <w:numFmt w:val="bullet"/>
      <w:lvlText w:val="o"/>
      <w:lvlJc w:val="left"/>
      <w:pPr>
        <w:ind w:left="5760" w:hanging="360"/>
      </w:pPr>
      <w:rPr>
        <w:rFonts w:ascii="Courier New" w:hAnsi="Courier New" w:cs="Courier New" w:hint="default"/>
      </w:rPr>
    </w:lvl>
    <w:lvl w:ilvl="8" w:tplc="A884542E">
      <w:start w:val="1"/>
      <w:numFmt w:val="bullet"/>
      <w:lvlText w:val=""/>
      <w:lvlJc w:val="left"/>
      <w:pPr>
        <w:ind w:left="6480" w:hanging="360"/>
      </w:pPr>
      <w:rPr>
        <w:rFonts w:ascii="Wingdings" w:hAnsi="Wingdings" w:hint="default"/>
      </w:rPr>
    </w:lvl>
  </w:abstractNum>
  <w:abstractNum w:abstractNumId="13" w15:restartNumberingAfterBreak="0">
    <w:nsid w:val="8C4768E5"/>
    <w:multiLevelType w:val="hybridMultilevel"/>
    <w:tmpl w:val="A8ECD65A"/>
    <w:lvl w:ilvl="0" w:tplc="3662A8C4">
      <w:numFmt w:val="bullet"/>
      <w:lvlText w:val="-"/>
      <w:lvlJc w:val="left"/>
      <w:pPr>
        <w:ind w:left="720" w:hanging="360"/>
      </w:pPr>
      <w:rPr>
        <w:rFonts w:ascii="Arial" w:eastAsia="Times New Roman" w:hAnsi="Arial" w:cs="Arial" w:hint="default"/>
      </w:rPr>
    </w:lvl>
    <w:lvl w:ilvl="1" w:tplc="08529E40" w:tentative="1">
      <w:start w:val="1"/>
      <w:numFmt w:val="bullet"/>
      <w:lvlText w:val="o"/>
      <w:lvlJc w:val="left"/>
      <w:pPr>
        <w:ind w:left="1440" w:hanging="360"/>
      </w:pPr>
      <w:rPr>
        <w:rFonts w:ascii="Courier New" w:hAnsi="Courier New" w:cs="Courier New" w:hint="default"/>
      </w:rPr>
    </w:lvl>
    <w:lvl w:ilvl="2" w:tplc="A30ED2DE" w:tentative="1">
      <w:start w:val="1"/>
      <w:numFmt w:val="bullet"/>
      <w:lvlText w:val=""/>
      <w:lvlJc w:val="left"/>
      <w:pPr>
        <w:ind w:left="2160" w:hanging="360"/>
      </w:pPr>
      <w:rPr>
        <w:rFonts w:ascii="Wingdings" w:hAnsi="Wingdings" w:hint="default"/>
      </w:rPr>
    </w:lvl>
    <w:lvl w:ilvl="3" w:tplc="19AAD2F0" w:tentative="1">
      <w:start w:val="1"/>
      <w:numFmt w:val="bullet"/>
      <w:lvlText w:val=""/>
      <w:lvlJc w:val="left"/>
      <w:pPr>
        <w:ind w:left="2880" w:hanging="360"/>
      </w:pPr>
      <w:rPr>
        <w:rFonts w:ascii="Symbol" w:hAnsi="Symbol" w:hint="default"/>
      </w:rPr>
    </w:lvl>
    <w:lvl w:ilvl="4" w:tplc="F9EEB9B4" w:tentative="1">
      <w:start w:val="1"/>
      <w:numFmt w:val="bullet"/>
      <w:lvlText w:val="o"/>
      <w:lvlJc w:val="left"/>
      <w:pPr>
        <w:ind w:left="3600" w:hanging="360"/>
      </w:pPr>
      <w:rPr>
        <w:rFonts w:ascii="Courier New" w:hAnsi="Courier New" w:cs="Courier New" w:hint="default"/>
      </w:rPr>
    </w:lvl>
    <w:lvl w:ilvl="5" w:tplc="C5A4BA30" w:tentative="1">
      <w:start w:val="1"/>
      <w:numFmt w:val="bullet"/>
      <w:lvlText w:val=""/>
      <w:lvlJc w:val="left"/>
      <w:pPr>
        <w:ind w:left="4320" w:hanging="360"/>
      </w:pPr>
      <w:rPr>
        <w:rFonts w:ascii="Wingdings" w:hAnsi="Wingdings" w:hint="default"/>
      </w:rPr>
    </w:lvl>
    <w:lvl w:ilvl="6" w:tplc="56902374" w:tentative="1">
      <w:start w:val="1"/>
      <w:numFmt w:val="bullet"/>
      <w:lvlText w:val=""/>
      <w:lvlJc w:val="left"/>
      <w:pPr>
        <w:ind w:left="5040" w:hanging="360"/>
      </w:pPr>
      <w:rPr>
        <w:rFonts w:ascii="Symbol" w:hAnsi="Symbol" w:hint="default"/>
      </w:rPr>
    </w:lvl>
    <w:lvl w:ilvl="7" w:tplc="8EC82F4A" w:tentative="1">
      <w:start w:val="1"/>
      <w:numFmt w:val="bullet"/>
      <w:lvlText w:val="o"/>
      <w:lvlJc w:val="left"/>
      <w:pPr>
        <w:ind w:left="5760" w:hanging="360"/>
      </w:pPr>
      <w:rPr>
        <w:rFonts w:ascii="Courier New" w:hAnsi="Courier New" w:cs="Courier New" w:hint="default"/>
      </w:rPr>
    </w:lvl>
    <w:lvl w:ilvl="8" w:tplc="95685584" w:tentative="1">
      <w:start w:val="1"/>
      <w:numFmt w:val="bullet"/>
      <w:lvlText w:val=""/>
      <w:lvlJc w:val="left"/>
      <w:pPr>
        <w:ind w:left="6480" w:hanging="360"/>
      </w:pPr>
      <w:rPr>
        <w:rFonts w:ascii="Wingdings" w:hAnsi="Wingdings" w:hint="default"/>
      </w:rPr>
    </w:lvl>
  </w:abstractNum>
  <w:abstractNum w:abstractNumId="14" w15:restartNumberingAfterBreak="0">
    <w:nsid w:val="8D540958"/>
    <w:multiLevelType w:val="hybridMultilevel"/>
    <w:tmpl w:val="B2142A7C"/>
    <w:lvl w:ilvl="0" w:tplc="E5E4F1EA">
      <w:start w:val="1"/>
      <w:numFmt w:val="bullet"/>
      <w:lvlText w:val=""/>
      <w:lvlJc w:val="left"/>
      <w:pPr>
        <w:ind w:left="720" w:hanging="360"/>
      </w:pPr>
      <w:rPr>
        <w:rFonts w:ascii="Symbol" w:hAnsi="Symbol" w:hint="default"/>
      </w:rPr>
    </w:lvl>
    <w:lvl w:ilvl="1" w:tplc="1FFC55CC" w:tentative="1">
      <w:start w:val="1"/>
      <w:numFmt w:val="bullet"/>
      <w:lvlText w:val="o"/>
      <w:lvlJc w:val="left"/>
      <w:pPr>
        <w:ind w:left="1440" w:hanging="360"/>
      </w:pPr>
      <w:rPr>
        <w:rFonts w:ascii="Courier New" w:hAnsi="Courier New" w:cs="Courier New" w:hint="default"/>
      </w:rPr>
    </w:lvl>
    <w:lvl w:ilvl="2" w:tplc="DD70B7B6" w:tentative="1">
      <w:start w:val="1"/>
      <w:numFmt w:val="bullet"/>
      <w:lvlText w:val=""/>
      <w:lvlJc w:val="left"/>
      <w:pPr>
        <w:ind w:left="2160" w:hanging="360"/>
      </w:pPr>
      <w:rPr>
        <w:rFonts w:ascii="Wingdings" w:hAnsi="Wingdings" w:hint="default"/>
      </w:rPr>
    </w:lvl>
    <w:lvl w:ilvl="3" w:tplc="65CA8DAC" w:tentative="1">
      <w:start w:val="1"/>
      <w:numFmt w:val="bullet"/>
      <w:lvlText w:val=""/>
      <w:lvlJc w:val="left"/>
      <w:pPr>
        <w:ind w:left="2880" w:hanging="360"/>
      </w:pPr>
      <w:rPr>
        <w:rFonts w:ascii="Symbol" w:hAnsi="Symbol" w:hint="default"/>
      </w:rPr>
    </w:lvl>
    <w:lvl w:ilvl="4" w:tplc="6896C224" w:tentative="1">
      <w:start w:val="1"/>
      <w:numFmt w:val="bullet"/>
      <w:lvlText w:val="o"/>
      <w:lvlJc w:val="left"/>
      <w:pPr>
        <w:ind w:left="3600" w:hanging="360"/>
      </w:pPr>
      <w:rPr>
        <w:rFonts w:ascii="Courier New" w:hAnsi="Courier New" w:cs="Courier New" w:hint="default"/>
      </w:rPr>
    </w:lvl>
    <w:lvl w:ilvl="5" w:tplc="949802A8" w:tentative="1">
      <w:start w:val="1"/>
      <w:numFmt w:val="bullet"/>
      <w:lvlText w:val=""/>
      <w:lvlJc w:val="left"/>
      <w:pPr>
        <w:ind w:left="4320" w:hanging="360"/>
      </w:pPr>
      <w:rPr>
        <w:rFonts w:ascii="Wingdings" w:hAnsi="Wingdings" w:hint="default"/>
      </w:rPr>
    </w:lvl>
    <w:lvl w:ilvl="6" w:tplc="4DE22B4E" w:tentative="1">
      <w:start w:val="1"/>
      <w:numFmt w:val="bullet"/>
      <w:lvlText w:val=""/>
      <w:lvlJc w:val="left"/>
      <w:pPr>
        <w:ind w:left="5040" w:hanging="360"/>
      </w:pPr>
      <w:rPr>
        <w:rFonts w:ascii="Symbol" w:hAnsi="Symbol" w:hint="default"/>
      </w:rPr>
    </w:lvl>
    <w:lvl w:ilvl="7" w:tplc="96B06B16" w:tentative="1">
      <w:start w:val="1"/>
      <w:numFmt w:val="bullet"/>
      <w:lvlText w:val="o"/>
      <w:lvlJc w:val="left"/>
      <w:pPr>
        <w:ind w:left="5760" w:hanging="360"/>
      </w:pPr>
      <w:rPr>
        <w:rFonts w:ascii="Courier New" w:hAnsi="Courier New" w:cs="Courier New" w:hint="default"/>
      </w:rPr>
    </w:lvl>
    <w:lvl w:ilvl="8" w:tplc="BEA43B8A" w:tentative="1">
      <w:start w:val="1"/>
      <w:numFmt w:val="bullet"/>
      <w:lvlText w:val=""/>
      <w:lvlJc w:val="left"/>
      <w:pPr>
        <w:ind w:left="6480" w:hanging="360"/>
      </w:pPr>
      <w:rPr>
        <w:rFonts w:ascii="Wingdings" w:hAnsi="Wingdings" w:hint="default"/>
      </w:rPr>
    </w:lvl>
  </w:abstractNum>
  <w:abstractNum w:abstractNumId="15" w15:restartNumberingAfterBreak="0">
    <w:nsid w:val="8DE44FA5"/>
    <w:multiLevelType w:val="hybridMultilevel"/>
    <w:tmpl w:val="EC3EC8F6"/>
    <w:lvl w:ilvl="0" w:tplc="5554051E">
      <w:start w:val="1"/>
      <w:numFmt w:val="lowerLetter"/>
      <w:lvlText w:val="%1."/>
      <w:lvlJc w:val="left"/>
      <w:pPr>
        <w:ind w:left="720" w:hanging="360"/>
      </w:pPr>
    </w:lvl>
    <w:lvl w:ilvl="1" w:tplc="D22ED800" w:tentative="1">
      <w:start w:val="1"/>
      <w:numFmt w:val="lowerLetter"/>
      <w:lvlText w:val="%2."/>
      <w:lvlJc w:val="left"/>
      <w:pPr>
        <w:ind w:left="1440" w:hanging="360"/>
      </w:pPr>
    </w:lvl>
    <w:lvl w:ilvl="2" w:tplc="0B6819CE" w:tentative="1">
      <w:start w:val="1"/>
      <w:numFmt w:val="lowerRoman"/>
      <w:lvlText w:val="%3."/>
      <w:lvlJc w:val="right"/>
      <w:pPr>
        <w:ind w:left="2160" w:hanging="180"/>
      </w:pPr>
    </w:lvl>
    <w:lvl w:ilvl="3" w:tplc="789ECEFA" w:tentative="1">
      <w:start w:val="1"/>
      <w:numFmt w:val="decimal"/>
      <w:lvlText w:val="%4."/>
      <w:lvlJc w:val="left"/>
      <w:pPr>
        <w:ind w:left="2880" w:hanging="360"/>
      </w:pPr>
    </w:lvl>
    <w:lvl w:ilvl="4" w:tplc="D8281AC2" w:tentative="1">
      <w:start w:val="1"/>
      <w:numFmt w:val="lowerLetter"/>
      <w:lvlText w:val="%5."/>
      <w:lvlJc w:val="left"/>
      <w:pPr>
        <w:ind w:left="3600" w:hanging="360"/>
      </w:pPr>
    </w:lvl>
    <w:lvl w:ilvl="5" w:tplc="C6345FE2" w:tentative="1">
      <w:start w:val="1"/>
      <w:numFmt w:val="lowerRoman"/>
      <w:lvlText w:val="%6."/>
      <w:lvlJc w:val="right"/>
      <w:pPr>
        <w:ind w:left="4320" w:hanging="180"/>
      </w:pPr>
    </w:lvl>
    <w:lvl w:ilvl="6" w:tplc="E72870B6" w:tentative="1">
      <w:start w:val="1"/>
      <w:numFmt w:val="decimal"/>
      <w:lvlText w:val="%7."/>
      <w:lvlJc w:val="left"/>
      <w:pPr>
        <w:ind w:left="5040" w:hanging="360"/>
      </w:pPr>
    </w:lvl>
    <w:lvl w:ilvl="7" w:tplc="7550115A" w:tentative="1">
      <w:start w:val="1"/>
      <w:numFmt w:val="lowerLetter"/>
      <w:lvlText w:val="%8."/>
      <w:lvlJc w:val="left"/>
      <w:pPr>
        <w:ind w:left="5760" w:hanging="360"/>
      </w:pPr>
    </w:lvl>
    <w:lvl w:ilvl="8" w:tplc="0E289918" w:tentative="1">
      <w:start w:val="1"/>
      <w:numFmt w:val="lowerRoman"/>
      <w:lvlText w:val="%9."/>
      <w:lvlJc w:val="right"/>
      <w:pPr>
        <w:ind w:left="6480" w:hanging="180"/>
      </w:pPr>
    </w:lvl>
  </w:abstractNum>
  <w:abstractNum w:abstractNumId="16" w15:restartNumberingAfterBreak="0">
    <w:nsid w:val="8EF2B789"/>
    <w:multiLevelType w:val="hybridMultilevel"/>
    <w:tmpl w:val="B67C2778"/>
    <w:lvl w:ilvl="0" w:tplc="8B304300">
      <w:numFmt w:val="bullet"/>
      <w:lvlText w:val="-"/>
      <w:lvlJc w:val="left"/>
      <w:pPr>
        <w:ind w:left="1080" w:hanging="360"/>
      </w:pPr>
      <w:rPr>
        <w:rFonts w:ascii="Calibri" w:eastAsia="Calibri" w:hAnsi="Calibri" w:cs="Calibri" w:hint="default"/>
      </w:rPr>
    </w:lvl>
    <w:lvl w:ilvl="1" w:tplc="E73A1994" w:tentative="1">
      <w:start w:val="1"/>
      <w:numFmt w:val="bullet"/>
      <w:lvlText w:val="o"/>
      <w:lvlJc w:val="left"/>
      <w:pPr>
        <w:ind w:left="1800" w:hanging="360"/>
      </w:pPr>
      <w:rPr>
        <w:rFonts w:ascii="Courier New" w:hAnsi="Courier New" w:cs="Courier New" w:hint="default"/>
      </w:rPr>
    </w:lvl>
    <w:lvl w:ilvl="2" w:tplc="C9600D96" w:tentative="1">
      <w:start w:val="1"/>
      <w:numFmt w:val="bullet"/>
      <w:lvlText w:val=""/>
      <w:lvlJc w:val="left"/>
      <w:pPr>
        <w:ind w:left="2520" w:hanging="360"/>
      </w:pPr>
      <w:rPr>
        <w:rFonts w:ascii="Wingdings" w:hAnsi="Wingdings" w:hint="default"/>
      </w:rPr>
    </w:lvl>
    <w:lvl w:ilvl="3" w:tplc="8DAEB0E0" w:tentative="1">
      <w:start w:val="1"/>
      <w:numFmt w:val="bullet"/>
      <w:lvlText w:val=""/>
      <w:lvlJc w:val="left"/>
      <w:pPr>
        <w:ind w:left="3240" w:hanging="360"/>
      </w:pPr>
      <w:rPr>
        <w:rFonts w:ascii="Symbol" w:hAnsi="Symbol" w:hint="default"/>
      </w:rPr>
    </w:lvl>
    <w:lvl w:ilvl="4" w:tplc="ECA2B474" w:tentative="1">
      <w:start w:val="1"/>
      <w:numFmt w:val="bullet"/>
      <w:lvlText w:val="o"/>
      <w:lvlJc w:val="left"/>
      <w:pPr>
        <w:ind w:left="3960" w:hanging="360"/>
      </w:pPr>
      <w:rPr>
        <w:rFonts w:ascii="Courier New" w:hAnsi="Courier New" w:cs="Courier New" w:hint="default"/>
      </w:rPr>
    </w:lvl>
    <w:lvl w:ilvl="5" w:tplc="689A39A6" w:tentative="1">
      <w:start w:val="1"/>
      <w:numFmt w:val="bullet"/>
      <w:lvlText w:val=""/>
      <w:lvlJc w:val="left"/>
      <w:pPr>
        <w:ind w:left="4680" w:hanging="360"/>
      </w:pPr>
      <w:rPr>
        <w:rFonts w:ascii="Wingdings" w:hAnsi="Wingdings" w:hint="default"/>
      </w:rPr>
    </w:lvl>
    <w:lvl w:ilvl="6" w:tplc="24EE005A" w:tentative="1">
      <w:start w:val="1"/>
      <w:numFmt w:val="bullet"/>
      <w:lvlText w:val=""/>
      <w:lvlJc w:val="left"/>
      <w:pPr>
        <w:ind w:left="5400" w:hanging="360"/>
      </w:pPr>
      <w:rPr>
        <w:rFonts w:ascii="Symbol" w:hAnsi="Symbol" w:hint="default"/>
      </w:rPr>
    </w:lvl>
    <w:lvl w:ilvl="7" w:tplc="F92839B6" w:tentative="1">
      <w:start w:val="1"/>
      <w:numFmt w:val="bullet"/>
      <w:lvlText w:val="o"/>
      <w:lvlJc w:val="left"/>
      <w:pPr>
        <w:ind w:left="6120" w:hanging="360"/>
      </w:pPr>
      <w:rPr>
        <w:rFonts w:ascii="Courier New" w:hAnsi="Courier New" w:cs="Courier New" w:hint="default"/>
      </w:rPr>
    </w:lvl>
    <w:lvl w:ilvl="8" w:tplc="5C048A3C" w:tentative="1">
      <w:start w:val="1"/>
      <w:numFmt w:val="bullet"/>
      <w:lvlText w:val=""/>
      <w:lvlJc w:val="left"/>
      <w:pPr>
        <w:ind w:left="6840" w:hanging="360"/>
      </w:pPr>
      <w:rPr>
        <w:rFonts w:ascii="Wingdings" w:hAnsi="Wingdings" w:hint="default"/>
      </w:rPr>
    </w:lvl>
  </w:abstractNum>
  <w:abstractNum w:abstractNumId="17" w15:restartNumberingAfterBreak="0">
    <w:nsid w:val="8F1E27BF"/>
    <w:multiLevelType w:val="hybridMultilevel"/>
    <w:tmpl w:val="3BEC593C"/>
    <w:lvl w:ilvl="0" w:tplc="3D88D454">
      <w:start w:val="1"/>
      <w:numFmt w:val="decimal"/>
      <w:lvlText w:val="(%1)"/>
      <w:lvlJc w:val="left"/>
      <w:pPr>
        <w:ind w:left="720" w:hanging="360"/>
      </w:pPr>
    </w:lvl>
    <w:lvl w:ilvl="1" w:tplc="4F0E523C">
      <w:start w:val="1"/>
      <w:numFmt w:val="lowerLetter"/>
      <w:lvlText w:val="%2."/>
      <w:lvlJc w:val="left"/>
      <w:pPr>
        <w:ind w:left="1440" w:hanging="360"/>
      </w:pPr>
    </w:lvl>
    <w:lvl w:ilvl="2" w:tplc="286405EA">
      <w:start w:val="1"/>
      <w:numFmt w:val="lowerRoman"/>
      <w:lvlText w:val="%3."/>
      <w:lvlJc w:val="right"/>
      <w:pPr>
        <w:ind w:left="2160" w:hanging="180"/>
      </w:pPr>
    </w:lvl>
    <w:lvl w:ilvl="3" w:tplc="29782C38">
      <w:start w:val="1"/>
      <w:numFmt w:val="decimal"/>
      <w:lvlText w:val="%4."/>
      <w:lvlJc w:val="left"/>
      <w:pPr>
        <w:ind w:left="2880" w:hanging="360"/>
      </w:pPr>
    </w:lvl>
    <w:lvl w:ilvl="4" w:tplc="CD7248B8">
      <w:start w:val="1"/>
      <w:numFmt w:val="lowerLetter"/>
      <w:lvlText w:val="%5."/>
      <w:lvlJc w:val="left"/>
      <w:pPr>
        <w:ind w:left="3600" w:hanging="360"/>
      </w:pPr>
    </w:lvl>
    <w:lvl w:ilvl="5" w:tplc="2B023614">
      <w:start w:val="1"/>
      <w:numFmt w:val="lowerRoman"/>
      <w:lvlText w:val="%6."/>
      <w:lvlJc w:val="right"/>
      <w:pPr>
        <w:ind w:left="4320" w:hanging="180"/>
      </w:pPr>
    </w:lvl>
    <w:lvl w:ilvl="6" w:tplc="F4BEA624">
      <w:start w:val="1"/>
      <w:numFmt w:val="decimal"/>
      <w:lvlText w:val="%7."/>
      <w:lvlJc w:val="left"/>
      <w:pPr>
        <w:ind w:left="5040" w:hanging="360"/>
      </w:pPr>
    </w:lvl>
    <w:lvl w:ilvl="7" w:tplc="2FA2AAF4">
      <w:start w:val="1"/>
      <w:numFmt w:val="lowerLetter"/>
      <w:lvlText w:val="%8."/>
      <w:lvlJc w:val="left"/>
      <w:pPr>
        <w:ind w:left="5760" w:hanging="360"/>
      </w:pPr>
    </w:lvl>
    <w:lvl w:ilvl="8" w:tplc="E712395E">
      <w:start w:val="1"/>
      <w:numFmt w:val="lowerRoman"/>
      <w:lvlText w:val="%9."/>
      <w:lvlJc w:val="right"/>
      <w:pPr>
        <w:ind w:left="6480" w:hanging="180"/>
      </w:pPr>
    </w:lvl>
  </w:abstractNum>
  <w:abstractNum w:abstractNumId="18" w15:restartNumberingAfterBreak="0">
    <w:nsid w:val="90BC0286"/>
    <w:multiLevelType w:val="hybridMultilevel"/>
    <w:tmpl w:val="C32C0188"/>
    <w:lvl w:ilvl="0" w:tplc="7D500B62">
      <w:numFmt w:val="bullet"/>
      <w:lvlText w:val=""/>
      <w:lvlJc w:val="left"/>
      <w:pPr>
        <w:ind w:left="720" w:hanging="360"/>
      </w:pPr>
      <w:rPr>
        <w:rFonts w:ascii="Symbol" w:hAnsi="Symbol" w:hint="default"/>
      </w:rPr>
    </w:lvl>
    <w:lvl w:ilvl="1" w:tplc="FA460A80" w:tentative="1">
      <w:start w:val="1"/>
      <w:numFmt w:val="bullet"/>
      <w:lvlText w:val="o"/>
      <w:lvlJc w:val="left"/>
      <w:pPr>
        <w:ind w:left="1440" w:hanging="360"/>
      </w:pPr>
      <w:rPr>
        <w:rFonts w:ascii="Courier New" w:hAnsi="Courier New" w:cs="Courier New" w:hint="default"/>
      </w:rPr>
    </w:lvl>
    <w:lvl w:ilvl="2" w:tplc="1200E9A8" w:tentative="1">
      <w:start w:val="1"/>
      <w:numFmt w:val="bullet"/>
      <w:lvlText w:val=""/>
      <w:lvlJc w:val="left"/>
      <w:pPr>
        <w:ind w:left="2160" w:hanging="360"/>
      </w:pPr>
      <w:rPr>
        <w:rFonts w:ascii="Wingdings" w:hAnsi="Wingdings" w:hint="default"/>
      </w:rPr>
    </w:lvl>
    <w:lvl w:ilvl="3" w:tplc="5114CADA" w:tentative="1">
      <w:start w:val="1"/>
      <w:numFmt w:val="bullet"/>
      <w:lvlText w:val=""/>
      <w:lvlJc w:val="left"/>
      <w:pPr>
        <w:ind w:left="2880" w:hanging="360"/>
      </w:pPr>
      <w:rPr>
        <w:rFonts w:ascii="Symbol" w:hAnsi="Symbol" w:hint="default"/>
      </w:rPr>
    </w:lvl>
    <w:lvl w:ilvl="4" w:tplc="A9A477C6" w:tentative="1">
      <w:start w:val="1"/>
      <w:numFmt w:val="bullet"/>
      <w:lvlText w:val="o"/>
      <w:lvlJc w:val="left"/>
      <w:pPr>
        <w:ind w:left="3600" w:hanging="360"/>
      </w:pPr>
      <w:rPr>
        <w:rFonts w:ascii="Courier New" w:hAnsi="Courier New" w:cs="Courier New" w:hint="default"/>
      </w:rPr>
    </w:lvl>
    <w:lvl w:ilvl="5" w:tplc="5AC6F8A6" w:tentative="1">
      <w:start w:val="1"/>
      <w:numFmt w:val="bullet"/>
      <w:lvlText w:val=""/>
      <w:lvlJc w:val="left"/>
      <w:pPr>
        <w:ind w:left="4320" w:hanging="360"/>
      </w:pPr>
      <w:rPr>
        <w:rFonts w:ascii="Wingdings" w:hAnsi="Wingdings" w:hint="default"/>
      </w:rPr>
    </w:lvl>
    <w:lvl w:ilvl="6" w:tplc="C2B8B0DC" w:tentative="1">
      <w:start w:val="1"/>
      <w:numFmt w:val="bullet"/>
      <w:lvlText w:val=""/>
      <w:lvlJc w:val="left"/>
      <w:pPr>
        <w:ind w:left="5040" w:hanging="360"/>
      </w:pPr>
      <w:rPr>
        <w:rFonts w:ascii="Symbol" w:hAnsi="Symbol" w:hint="default"/>
      </w:rPr>
    </w:lvl>
    <w:lvl w:ilvl="7" w:tplc="5546AEC0" w:tentative="1">
      <w:start w:val="1"/>
      <w:numFmt w:val="bullet"/>
      <w:lvlText w:val="o"/>
      <w:lvlJc w:val="left"/>
      <w:pPr>
        <w:ind w:left="5760" w:hanging="360"/>
      </w:pPr>
      <w:rPr>
        <w:rFonts w:ascii="Courier New" w:hAnsi="Courier New" w:cs="Courier New" w:hint="default"/>
      </w:rPr>
    </w:lvl>
    <w:lvl w:ilvl="8" w:tplc="9DF2F562" w:tentative="1">
      <w:start w:val="1"/>
      <w:numFmt w:val="bullet"/>
      <w:lvlText w:val=""/>
      <w:lvlJc w:val="left"/>
      <w:pPr>
        <w:ind w:left="6480" w:hanging="360"/>
      </w:pPr>
      <w:rPr>
        <w:rFonts w:ascii="Wingdings" w:hAnsi="Wingdings" w:hint="default"/>
      </w:rPr>
    </w:lvl>
  </w:abstractNum>
  <w:abstractNum w:abstractNumId="19" w15:restartNumberingAfterBreak="0">
    <w:nsid w:val="92FAE34A"/>
    <w:multiLevelType w:val="hybridMultilevel"/>
    <w:tmpl w:val="07BAEE78"/>
    <w:lvl w:ilvl="0" w:tplc="62E42296">
      <w:numFmt w:val="bullet"/>
      <w:lvlText w:val="-"/>
      <w:lvlJc w:val="left"/>
      <w:pPr>
        <w:ind w:left="720" w:hanging="360"/>
      </w:pPr>
      <w:rPr>
        <w:rFonts w:ascii="Arial" w:eastAsia="Times New Roman" w:hAnsi="Arial" w:cs="Arial" w:hint="default"/>
      </w:rPr>
    </w:lvl>
    <w:lvl w:ilvl="1" w:tplc="4C884E88" w:tentative="1">
      <w:start w:val="1"/>
      <w:numFmt w:val="bullet"/>
      <w:lvlText w:val="o"/>
      <w:lvlJc w:val="left"/>
      <w:pPr>
        <w:ind w:left="1440" w:hanging="360"/>
      </w:pPr>
      <w:rPr>
        <w:rFonts w:ascii="Courier New" w:hAnsi="Courier New" w:cs="Courier New" w:hint="default"/>
      </w:rPr>
    </w:lvl>
    <w:lvl w:ilvl="2" w:tplc="423C5D02" w:tentative="1">
      <w:start w:val="1"/>
      <w:numFmt w:val="bullet"/>
      <w:lvlText w:val=""/>
      <w:lvlJc w:val="left"/>
      <w:pPr>
        <w:ind w:left="2160" w:hanging="360"/>
      </w:pPr>
      <w:rPr>
        <w:rFonts w:ascii="Wingdings" w:hAnsi="Wingdings" w:hint="default"/>
      </w:rPr>
    </w:lvl>
    <w:lvl w:ilvl="3" w:tplc="69462AE6" w:tentative="1">
      <w:start w:val="1"/>
      <w:numFmt w:val="bullet"/>
      <w:lvlText w:val=""/>
      <w:lvlJc w:val="left"/>
      <w:pPr>
        <w:ind w:left="2880" w:hanging="360"/>
      </w:pPr>
      <w:rPr>
        <w:rFonts w:ascii="Symbol" w:hAnsi="Symbol" w:hint="default"/>
      </w:rPr>
    </w:lvl>
    <w:lvl w:ilvl="4" w:tplc="14C29E92" w:tentative="1">
      <w:start w:val="1"/>
      <w:numFmt w:val="bullet"/>
      <w:lvlText w:val="o"/>
      <w:lvlJc w:val="left"/>
      <w:pPr>
        <w:ind w:left="3600" w:hanging="360"/>
      </w:pPr>
      <w:rPr>
        <w:rFonts w:ascii="Courier New" w:hAnsi="Courier New" w:cs="Courier New" w:hint="default"/>
      </w:rPr>
    </w:lvl>
    <w:lvl w:ilvl="5" w:tplc="D9AE6656" w:tentative="1">
      <w:start w:val="1"/>
      <w:numFmt w:val="bullet"/>
      <w:lvlText w:val=""/>
      <w:lvlJc w:val="left"/>
      <w:pPr>
        <w:ind w:left="4320" w:hanging="360"/>
      </w:pPr>
      <w:rPr>
        <w:rFonts w:ascii="Wingdings" w:hAnsi="Wingdings" w:hint="default"/>
      </w:rPr>
    </w:lvl>
    <w:lvl w:ilvl="6" w:tplc="7A0C9B96" w:tentative="1">
      <w:start w:val="1"/>
      <w:numFmt w:val="bullet"/>
      <w:lvlText w:val=""/>
      <w:lvlJc w:val="left"/>
      <w:pPr>
        <w:ind w:left="5040" w:hanging="360"/>
      </w:pPr>
      <w:rPr>
        <w:rFonts w:ascii="Symbol" w:hAnsi="Symbol" w:hint="default"/>
      </w:rPr>
    </w:lvl>
    <w:lvl w:ilvl="7" w:tplc="2FA65EC2" w:tentative="1">
      <w:start w:val="1"/>
      <w:numFmt w:val="bullet"/>
      <w:lvlText w:val="o"/>
      <w:lvlJc w:val="left"/>
      <w:pPr>
        <w:ind w:left="5760" w:hanging="360"/>
      </w:pPr>
      <w:rPr>
        <w:rFonts w:ascii="Courier New" w:hAnsi="Courier New" w:cs="Courier New" w:hint="default"/>
      </w:rPr>
    </w:lvl>
    <w:lvl w:ilvl="8" w:tplc="99F4B708" w:tentative="1">
      <w:start w:val="1"/>
      <w:numFmt w:val="bullet"/>
      <w:lvlText w:val=""/>
      <w:lvlJc w:val="left"/>
      <w:pPr>
        <w:ind w:left="6480" w:hanging="360"/>
      </w:pPr>
      <w:rPr>
        <w:rFonts w:ascii="Wingdings" w:hAnsi="Wingdings" w:hint="default"/>
      </w:rPr>
    </w:lvl>
  </w:abstractNum>
  <w:abstractNum w:abstractNumId="20" w15:restartNumberingAfterBreak="0">
    <w:nsid w:val="94F988F8"/>
    <w:multiLevelType w:val="hybridMultilevel"/>
    <w:tmpl w:val="7EFC2168"/>
    <w:lvl w:ilvl="0" w:tplc="441AFAF6">
      <w:start w:val="1"/>
      <w:numFmt w:val="bullet"/>
      <w:lvlText w:val=""/>
      <w:lvlJc w:val="left"/>
      <w:pPr>
        <w:ind w:left="720" w:hanging="360"/>
      </w:pPr>
      <w:rPr>
        <w:rFonts w:ascii="Symbol" w:hAnsi="Symbol" w:hint="default"/>
      </w:rPr>
    </w:lvl>
    <w:lvl w:ilvl="1" w:tplc="7A86C558" w:tentative="1">
      <w:start w:val="1"/>
      <w:numFmt w:val="bullet"/>
      <w:lvlText w:val="o"/>
      <w:lvlJc w:val="left"/>
      <w:pPr>
        <w:ind w:left="1440" w:hanging="360"/>
      </w:pPr>
      <w:rPr>
        <w:rFonts w:ascii="Courier New" w:hAnsi="Courier New" w:cs="Courier New" w:hint="default"/>
      </w:rPr>
    </w:lvl>
    <w:lvl w:ilvl="2" w:tplc="520E3B96" w:tentative="1">
      <w:start w:val="1"/>
      <w:numFmt w:val="bullet"/>
      <w:lvlText w:val=""/>
      <w:lvlJc w:val="left"/>
      <w:pPr>
        <w:ind w:left="2160" w:hanging="360"/>
      </w:pPr>
      <w:rPr>
        <w:rFonts w:ascii="Wingdings" w:hAnsi="Wingdings" w:hint="default"/>
      </w:rPr>
    </w:lvl>
    <w:lvl w:ilvl="3" w:tplc="5ADC176E" w:tentative="1">
      <w:start w:val="1"/>
      <w:numFmt w:val="bullet"/>
      <w:lvlText w:val=""/>
      <w:lvlJc w:val="left"/>
      <w:pPr>
        <w:ind w:left="2880" w:hanging="360"/>
      </w:pPr>
      <w:rPr>
        <w:rFonts w:ascii="Symbol" w:hAnsi="Symbol" w:hint="default"/>
      </w:rPr>
    </w:lvl>
    <w:lvl w:ilvl="4" w:tplc="3A66BDF8" w:tentative="1">
      <w:start w:val="1"/>
      <w:numFmt w:val="bullet"/>
      <w:lvlText w:val="o"/>
      <w:lvlJc w:val="left"/>
      <w:pPr>
        <w:ind w:left="3600" w:hanging="360"/>
      </w:pPr>
      <w:rPr>
        <w:rFonts w:ascii="Courier New" w:hAnsi="Courier New" w:cs="Courier New" w:hint="default"/>
      </w:rPr>
    </w:lvl>
    <w:lvl w:ilvl="5" w:tplc="58204898" w:tentative="1">
      <w:start w:val="1"/>
      <w:numFmt w:val="bullet"/>
      <w:lvlText w:val=""/>
      <w:lvlJc w:val="left"/>
      <w:pPr>
        <w:ind w:left="4320" w:hanging="360"/>
      </w:pPr>
      <w:rPr>
        <w:rFonts w:ascii="Wingdings" w:hAnsi="Wingdings" w:hint="default"/>
      </w:rPr>
    </w:lvl>
    <w:lvl w:ilvl="6" w:tplc="83E8CFB2" w:tentative="1">
      <w:start w:val="1"/>
      <w:numFmt w:val="bullet"/>
      <w:lvlText w:val=""/>
      <w:lvlJc w:val="left"/>
      <w:pPr>
        <w:ind w:left="5040" w:hanging="360"/>
      </w:pPr>
      <w:rPr>
        <w:rFonts w:ascii="Symbol" w:hAnsi="Symbol" w:hint="default"/>
      </w:rPr>
    </w:lvl>
    <w:lvl w:ilvl="7" w:tplc="85D47690" w:tentative="1">
      <w:start w:val="1"/>
      <w:numFmt w:val="bullet"/>
      <w:lvlText w:val="o"/>
      <w:lvlJc w:val="left"/>
      <w:pPr>
        <w:ind w:left="5760" w:hanging="360"/>
      </w:pPr>
      <w:rPr>
        <w:rFonts w:ascii="Courier New" w:hAnsi="Courier New" w:cs="Courier New" w:hint="default"/>
      </w:rPr>
    </w:lvl>
    <w:lvl w:ilvl="8" w:tplc="D6EA509C" w:tentative="1">
      <w:start w:val="1"/>
      <w:numFmt w:val="bullet"/>
      <w:lvlText w:val=""/>
      <w:lvlJc w:val="left"/>
      <w:pPr>
        <w:ind w:left="6480" w:hanging="360"/>
      </w:pPr>
      <w:rPr>
        <w:rFonts w:ascii="Wingdings" w:hAnsi="Wingdings" w:hint="default"/>
      </w:rPr>
    </w:lvl>
  </w:abstractNum>
  <w:abstractNum w:abstractNumId="21" w15:restartNumberingAfterBreak="0">
    <w:nsid w:val="954A8CAF"/>
    <w:multiLevelType w:val="hybridMultilevel"/>
    <w:tmpl w:val="157EEC96"/>
    <w:lvl w:ilvl="0" w:tplc="12A0F9DC">
      <w:start w:val="1"/>
      <w:numFmt w:val="bullet"/>
      <w:lvlText w:val=""/>
      <w:lvlJc w:val="left"/>
      <w:pPr>
        <w:ind w:left="720" w:hanging="360"/>
      </w:pPr>
      <w:rPr>
        <w:rFonts w:ascii="Symbol" w:hAnsi="Symbol" w:hint="default"/>
      </w:rPr>
    </w:lvl>
    <w:lvl w:ilvl="1" w:tplc="02C0DA7C" w:tentative="1">
      <w:start w:val="1"/>
      <w:numFmt w:val="bullet"/>
      <w:lvlText w:val="o"/>
      <w:lvlJc w:val="left"/>
      <w:pPr>
        <w:ind w:left="1440" w:hanging="360"/>
      </w:pPr>
      <w:rPr>
        <w:rFonts w:ascii="Courier New" w:hAnsi="Courier New" w:cs="Courier New" w:hint="default"/>
      </w:rPr>
    </w:lvl>
    <w:lvl w:ilvl="2" w:tplc="4D2CF6B0" w:tentative="1">
      <w:start w:val="1"/>
      <w:numFmt w:val="bullet"/>
      <w:lvlText w:val=""/>
      <w:lvlJc w:val="left"/>
      <w:pPr>
        <w:ind w:left="2160" w:hanging="360"/>
      </w:pPr>
      <w:rPr>
        <w:rFonts w:ascii="Wingdings" w:hAnsi="Wingdings" w:hint="default"/>
      </w:rPr>
    </w:lvl>
    <w:lvl w:ilvl="3" w:tplc="8158B1E4" w:tentative="1">
      <w:start w:val="1"/>
      <w:numFmt w:val="bullet"/>
      <w:lvlText w:val=""/>
      <w:lvlJc w:val="left"/>
      <w:pPr>
        <w:ind w:left="2880" w:hanging="360"/>
      </w:pPr>
      <w:rPr>
        <w:rFonts w:ascii="Symbol" w:hAnsi="Symbol" w:hint="default"/>
      </w:rPr>
    </w:lvl>
    <w:lvl w:ilvl="4" w:tplc="078CD70E" w:tentative="1">
      <w:start w:val="1"/>
      <w:numFmt w:val="bullet"/>
      <w:lvlText w:val="o"/>
      <w:lvlJc w:val="left"/>
      <w:pPr>
        <w:ind w:left="3600" w:hanging="360"/>
      </w:pPr>
      <w:rPr>
        <w:rFonts w:ascii="Courier New" w:hAnsi="Courier New" w:cs="Courier New" w:hint="default"/>
      </w:rPr>
    </w:lvl>
    <w:lvl w:ilvl="5" w:tplc="EF5C4E70" w:tentative="1">
      <w:start w:val="1"/>
      <w:numFmt w:val="bullet"/>
      <w:lvlText w:val=""/>
      <w:lvlJc w:val="left"/>
      <w:pPr>
        <w:ind w:left="4320" w:hanging="360"/>
      </w:pPr>
      <w:rPr>
        <w:rFonts w:ascii="Wingdings" w:hAnsi="Wingdings" w:hint="default"/>
      </w:rPr>
    </w:lvl>
    <w:lvl w:ilvl="6" w:tplc="989C47A8" w:tentative="1">
      <w:start w:val="1"/>
      <w:numFmt w:val="bullet"/>
      <w:lvlText w:val=""/>
      <w:lvlJc w:val="left"/>
      <w:pPr>
        <w:ind w:left="5040" w:hanging="360"/>
      </w:pPr>
      <w:rPr>
        <w:rFonts w:ascii="Symbol" w:hAnsi="Symbol" w:hint="default"/>
      </w:rPr>
    </w:lvl>
    <w:lvl w:ilvl="7" w:tplc="56A6A12E" w:tentative="1">
      <w:start w:val="1"/>
      <w:numFmt w:val="bullet"/>
      <w:lvlText w:val="o"/>
      <w:lvlJc w:val="left"/>
      <w:pPr>
        <w:ind w:left="5760" w:hanging="360"/>
      </w:pPr>
      <w:rPr>
        <w:rFonts w:ascii="Courier New" w:hAnsi="Courier New" w:cs="Courier New" w:hint="default"/>
      </w:rPr>
    </w:lvl>
    <w:lvl w:ilvl="8" w:tplc="146602C6" w:tentative="1">
      <w:start w:val="1"/>
      <w:numFmt w:val="bullet"/>
      <w:lvlText w:val=""/>
      <w:lvlJc w:val="left"/>
      <w:pPr>
        <w:ind w:left="6480" w:hanging="360"/>
      </w:pPr>
      <w:rPr>
        <w:rFonts w:ascii="Wingdings" w:hAnsi="Wingdings" w:hint="default"/>
      </w:rPr>
    </w:lvl>
  </w:abstractNum>
  <w:abstractNum w:abstractNumId="22" w15:restartNumberingAfterBreak="0">
    <w:nsid w:val="958A07B1"/>
    <w:multiLevelType w:val="hybridMultilevel"/>
    <w:tmpl w:val="E92E4590"/>
    <w:lvl w:ilvl="0" w:tplc="498CD6AC">
      <w:start w:val="1"/>
      <w:numFmt w:val="bullet"/>
      <w:lvlText w:val=""/>
      <w:lvlJc w:val="left"/>
      <w:pPr>
        <w:ind w:left="720" w:hanging="360"/>
      </w:pPr>
      <w:rPr>
        <w:rFonts w:ascii="Symbol" w:hAnsi="Symbol" w:hint="default"/>
      </w:rPr>
    </w:lvl>
    <w:lvl w:ilvl="1" w:tplc="02BC55BC" w:tentative="1">
      <w:start w:val="1"/>
      <w:numFmt w:val="bullet"/>
      <w:lvlText w:val="o"/>
      <w:lvlJc w:val="left"/>
      <w:pPr>
        <w:ind w:left="1440" w:hanging="360"/>
      </w:pPr>
      <w:rPr>
        <w:rFonts w:ascii="Courier New" w:hAnsi="Courier New" w:cs="Courier New" w:hint="default"/>
      </w:rPr>
    </w:lvl>
    <w:lvl w:ilvl="2" w:tplc="870C5B0C" w:tentative="1">
      <w:start w:val="1"/>
      <w:numFmt w:val="bullet"/>
      <w:lvlText w:val=""/>
      <w:lvlJc w:val="left"/>
      <w:pPr>
        <w:ind w:left="2160" w:hanging="360"/>
      </w:pPr>
      <w:rPr>
        <w:rFonts w:ascii="Wingdings" w:hAnsi="Wingdings" w:hint="default"/>
      </w:rPr>
    </w:lvl>
    <w:lvl w:ilvl="3" w:tplc="69380006" w:tentative="1">
      <w:start w:val="1"/>
      <w:numFmt w:val="bullet"/>
      <w:lvlText w:val=""/>
      <w:lvlJc w:val="left"/>
      <w:pPr>
        <w:ind w:left="2880" w:hanging="360"/>
      </w:pPr>
      <w:rPr>
        <w:rFonts w:ascii="Symbol" w:hAnsi="Symbol" w:hint="default"/>
      </w:rPr>
    </w:lvl>
    <w:lvl w:ilvl="4" w:tplc="639A887A" w:tentative="1">
      <w:start w:val="1"/>
      <w:numFmt w:val="bullet"/>
      <w:lvlText w:val="o"/>
      <w:lvlJc w:val="left"/>
      <w:pPr>
        <w:ind w:left="3600" w:hanging="360"/>
      </w:pPr>
      <w:rPr>
        <w:rFonts w:ascii="Courier New" w:hAnsi="Courier New" w:cs="Courier New" w:hint="default"/>
      </w:rPr>
    </w:lvl>
    <w:lvl w:ilvl="5" w:tplc="34A63E10" w:tentative="1">
      <w:start w:val="1"/>
      <w:numFmt w:val="bullet"/>
      <w:lvlText w:val=""/>
      <w:lvlJc w:val="left"/>
      <w:pPr>
        <w:ind w:left="4320" w:hanging="360"/>
      </w:pPr>
      <w:rPr>
        <w:rFonts w:ascii="Wingdings" w:hAnsi="Wingdings" w:hint="default"/>
      </w:rPr>
    </w:lvl>
    <w:lvl w:ilvl="6" w:tplc="49387E20" w:tentative="1">
      <w:start w:val="1"/>
      <w:numFmt w:val="bullet"/>
      <w:lvlText w:val=""/>
      <w:lvlJc w:val="left"/>
      <w:pPr>
        <w:ind w:left="5040" w:hanging="360"/>
      </w:pPr>
      <w:rPr>
        <w:rFonts w:ascii="Symbol" w:hAnsi="Symbol" w:hint="default"/>
      </w:rPr>
    </w:lvl>
    <w:lvl w:ilvl="7" w:tplc="014E5EB2" w:tentative="1">
      <w:start w:val="1"/>
      <w:numFmt w:val="bullet"/>
      <w:lvlText w:val="o"/>
      <w:lvlJc w:val="left"/>
      <w:pPr>
        <w:ind w:left="5760" w:hanging="360"/>
      </w:pPr>
      <w:rPr>
        <w:rFonts w:ascii="Courier New" w:hAnsi="Courier New" w:cs="Courier New" w:hint="default"/>
      </w:rPr>
    </w:lvl>
    <w:lvl w:ilvl="8" w:tplc="4EE41020" w:tentative="1">
      <w:start w:val="1"/>
      <w:numFmt w:val="bullet"/>
      <w:lvlText w:val=""/>
      <w:lvlJc w:val="left"/>
      <w:pPr>
        <w:ind w:left="6480" w:hanging="360"/>
      </w:pPr>
      <w:rPr>
        <w:rFonts w:ascii="Wingdings" w:hAnsi="Wingdings" w:hint="default"/>
      </w:rPr>
    </w:lvl>
  </w:abstractNum>
  <w:abstractNum w:abstractNumId="23" w15:restartNumberingAfterBreak="0">
    <w:nsid w:val="95CE2A7B"/>
    <w:multiLevelType w:val="hybridMultilevel"/>
    <w:tmpl w:val="3BD60A74"/>
    <w:lvl w:ilvl="0" w:tplc="2B48C9D2">
      <w:start w:val="1"/>
      <w:numFmt w:val="bullet"/>
      <w:lvlText w:val=""/>
      <w:lvlJc w:val="left"/>
      <w:pPr>
        <w:ind w:left="720" w:hanging="360"/>
      </w:pPr>
      <w:rPr>
        <w:rFonts w:ascii="Symbol" w:hAnsi="Symbol" w:hint="default"/>
      </w:rPr>
    </w:lvl>
    <w:lvl w:ilvl="1" w:tplc="0A62BC20" w:tentative="1">
      <w:start w:val="1"/>
      <w:numFmt w:val="bullet"/>
      <w:lvlText w:val="o"/>
      <w:lvlJc w:val="left"/>
      <w:pPr>
        <w:ind w:left="1440" w:hanging="360"/>
      </w:pPr>
      <w:rPr>
        <w:rFonts w:ascii="Courier New" w:hAnsi="Courier New" w:cs="Courier New" w:hint="default"/>
      </w:rPr>
    </w:lvl>
    <w:lvl w:ilvl="2" w:tplc="B5586888" w:tentative="1">
      <w:start w:val="1"/>
      <w:numFmt w:val="bullet"/>
      <w:lvlText w:val=""/>
      <w:lvlJc w:val="left"/>
      <w:pPr>
        <w:ind w:left="2160" w:hanging="360"/>
      </w:pPr>
      <w:rPr>
        <w:rFonts w:ascii="Wingdings" w:hAnsi="Wingdings" w:hint="default"/>
      </w:rPr>
    </w:lvl>
    <w:lvl w:ilvl="3" w:tplc="A3BCD01C" w:tentative="1">
      <w:start w:val="1"/>
      <w:numFmt w:val="bullet"/>
      <w:lvlText w:val=""/>
      <w:lvlJc w:val="left"/>
      <w:pPr>
        <w:ind w:left="2880" w:hanging="360"/>
      </w:pPr>
      <w:rPr>
        <w:rFonts w:ascii="Symbol" w:hAnsi="Symbol" w:hint="default"/>
      </w:rPr>
    </w:lvl>
    <w:lvl w:ilvl="4" w:tplc="76146AA2" w:tentative="1">
      <w:start w:val="1"/>
      <w:numFmt w:val="bullet"/>
      <w:lvlText w:val="o"/>
      <w:lvlJc w:val="left"/>
      <w:pPr>
        <w:ind w:left="3600" w:hanging="360"/>
      </w:pPr>
      <w:rPr>
        <w:rFonts w:ascii="Courier New" w:hAnsi="Courier New" w:cs="Courier New" w:hint="default"/>
      </w:rPr>
    </w:lvl>
    <w:lvl w:ilvl="5" w:tplc="51349F76" w:tentative="1">
      <w:start w:val="1"/>
      <w:numFmt w:val="bullet"/>
      <w:lvlText w:val=""/>
      <w:lvlJc w:val="left"/>
      <w:pPr>
        <w:ind w:left="4320" w:hanging="360"/>
      </w:pPr>
      <w:rPr>
        <w:rFonts w:ascii="Wingdings" w:hAnsi="Wingdings" w:hint="default"/>
      </w:rPr>
    </w:lvl>
    <w:lvl w:ilvl="6" w:tplc="FC10ABC2" w:tentative="1">
      <w:start w:val="1"/>
      <w:numFmt w:val="bullet"/>
      <w:lvlText w:val=""/>
      <w:lvlJc w:val="left"/>
      <w:pPr>
        <w:ind w:left="5040" w:hanging="360"/>
      </w:pPr>
      <w:rPr>
        <w:rFonts w:ascii="Symbol" w:hAnsi="Symbol" w:hint="default"/>
      </w:rPr>
    </w:lvl>
    <w:lvl w:ilvl="7" w:tplc="E6CA8492" w:tentative="1">
      <w:start w:val="1"/>
      <w:numFmt w:val="bullet"/>
      <w:lvlText w:val="o"/>
      <w:lvlJc w:val="left"/>
      <w:pPr>
        <w:ind w:left="5760" w:hanging="360"/>
      </w:pPr>
      <w:rPr>
        <w:rFonts w:ascii="Courier New" w:hAnsi="Courier New" w:cs="Courier New" w:hint="default"/>
      </w:rPr>
    </w:lvl>
    <w:lvl w:ilvl="8" w:tplc="41C6DB48" w:tentative="1">
      <w:start w:val="1"/>
      <w:numFmt w:val="bullet"/>
      <w:lvlText w:val=""/>
      <w:lvlJc w:val="left"/>
      <w:pPr>
        <w:ind w:left="6480" w:hanging="360"/>
      </w:pPr>
      <w:rPr>
        <w:rFonts w:ascii="Wingdings" w:hAnsi="Wingdings" w:hint="default"/>
      </w:rPr>
    </w:lvl>
  </w:abstractNum>
  <w:abstractNum w:abstractNumId="24" w15:restartNumberingAfterBreak="0">
    <w:nsid w:val="96998333"/>
    <w:multiLevelType w:val="hybridMultilevel"/>
    <w:tmpl w:val="B1688538"/>
    <w:lvl w:ilvl="0" w:tplc="90EC538C">
      <w:numFmt w:val="bullet"/>
      <w:lvlText w:val="-"/>
      <w:lvlJc w:val="left"/>
      <w:pPr>
        <w:ind w:left="720" w:hanging="360"/>
      </w:pPr>
      <w:rPr>
        <w:rFonts w:ascii="Arial" w:eastAsia="Times New Roman" w:hAnsi="Arial" w:cs="Arial" w:hint="default"/>
      </w:rPr>
    </w:lvl>
    <w:lvl w:ilvl="1" w:tplc="9522BA9C" w:tentative="1">
      <w:start w:val="1"/>
      <w:numFmt w:val="bullet"/>
      <w:lvlText w:val="o"/>
      <w:lvlJc w:val="left"/>
      <w:pPr>
        <w:ind w:left="1440" w:hanging="360"/>
      </w:pPr>
      <w:rPr>
        <w:rFonts w:ascii="Courier New" w:hAnsi="Courier New" w:cs="Courier New" w:hint="default"/>
      </w:rPr>
    </w:lvl>
    <w:lvl w:ilvl="2" w:tplc="629A1C96" w:tentative="1">
      <w:start w:val="1"/>
      <w:numFmt w:val="bullet"/>
      <w:lvlText w:val=""/>
      <w:lvlJc w:val="left"/>
      <w:pPr>
        <w:ind w:left="2160" w:hanging="360"/>
      </w:pPr>
      <w:rPr>
        <w:rFonts w:ascii="Wingdings" w:hAnsi="Wingdings" w:hint="default"/>
      </w:rPr>
    </w:lvl>
    <w:lvl w:ilvl="3" w:tplc="0E5AFFAC" w:tentative="1">
      <w:start w:val="1"/>
      <w:numFmt w:val="bullet"/>
      <w:lvlText w:val=""/>
      <w:lvlJc w:val="left"/>
      <w:pPr>
        <w:ind w:left="2880" w:hanging="360"/>
      </w:pPr>
      <w:rPr>
        <w:rFonts w:ascii="Symbol" w:hAnsi="Symbol" w:hint="default"/>
      </w:rPr>
    </w:lvl>
    <w:lvl w:ilvl="4" w:tplc="0A2815E0" w:tentative="1">
      <w:start w:val="1"/>
      <w:numFmt w:val="bullet"/>
      <w:lvlText w:val="o"/>
      <w:lvlJc w:val="left"/>
      <w:pPr>
        <w:ind w:left="3600" w:hanging="360"/>
      </w:pPr>
      <w:rPr>
        <w:rFonts w:ascii="Courier New" w:hAnsi="Courier New" w:cs="Courier New" w:hint="default"/>
      </w:rPr>
    </w:lvl>
    <w:lvl w:ilvl="5" w:tplc="8FE01DC8" w:tentative="1">
      <w:start w:val="1"/>
      <w:numFmt w:val="bullet"/>
      <w:lvlText w:val=""/>
      <w:lvlJc w:val="left"/>
      <w:pPr>
        <w:ind w:left="4320" w:hanging="360"/>
      </w:pPr>
      <w:rPr>
        <w:rFonts w:ascii="Wingdings" w:hAnsi="Wingdings" w:hint="default"/>
      </w:rPr>
    </w:lvl>
    <w:lvl w:ilvl="6" w:tplc="CF80F3D4" w:tentative="1">
      <w:start w:val="1"/>
      <w:numFmt w:val="bullet"/>
      <w:lvlText w:val=""/>
      <w:lvlJc w:val="left"/>
      <w:pPr>
        <w:ind w:left="5040" w:hanging="360"/>
      </w:pPr>
      <w:rPr>
        <w:rFonts w:ascii="Symbol" w:hAnsi="Symbol" w:hint="default"/>
      </w:rPr>
    </w:lvl>
    <w:lvl w:ilvl="7" w:tplc="97868ACC" w:tentative="1">
      <w:start w:val="1"/>
      <w:numFmt w:val="bullet"/>
      <w:lvlText w:val="o"/>
      <w:lvlJc w:val="left"/>
      <w:pPr>
        <w:ind w:left="5760" w:hanging="360"/>
      </w:pPr>
      <w:rPr>
        <w:rFonts w:ascii="Courier New" w:hAnsi="Courier New" w:cs="Courier New" w:hint="default"/>
      </w:rPr>
    </w:lvl>
    <w:lvl w:ilvl="8" w:tplc="547A30AC" w:tentative="1">
      <w:start w:val="1"/>
      <w:numFmt w:val="bullet"/>
      <w:lvlText w:val=""/>
      <w:lvlJc w:val="left"/>
      <w:pPr>
        <w:ind w:left="6480" w:hanging="360"/>
      </w:pPr>
      <w:rPr>
        <w:rFonts w:ascii="Wingdings" w:hAnsi="Wingdings" w:hint="default"/>
      </w:rPr>
    </w:lvl>
  </w:abstractNum>
  <w:abstractNum w:abstractNumId="25" w15:restartNumberingAfterBreak="0">
    <w:nsid w:val="973EAC0D"/>
    <w:multiLevelType w:val="hybridMultilevel"/>
    <w:tmpl w:val="33906920"/>
    <w:lvl w:ilvl="0" w:tplc="41A02440">
      <w:start w:val="30"/>
      <w:numFmt w:val="bullet"/>
      <w:lvlText w:val="-"/>
      <w:lvlJc w:val="left"/>
      <w:pPr>
        <w:ind w:left="720" w:hanging="360"/>
      </w:pPr>
      <w:rPr>
        <w:rFonts w:ascii="Arial" w:eastAsia="Times New Roman" w:hAnsi="Arial" w:hint="default"/>
      </w:rPr>
    </w:lvl>
    <w:lvl w:ilvl="1" w:tplc="3126C4B4" w:tentative="1">
      <w:start w:val="1"/>
      <w:numFmt w:val="bullet"/>
      <w:lvlText w:val="o"/>
      <w:lvlJc w:val="left"/>
      <w:pPr>
        <w:ind w:left="1440" w:hanging="360"/>
      </w:pPr>
      <w:rPr>
        <w:rFonts w:ascii="Courier New" w:hAnsi="Courier New" w:cs="Courier New" w:hint="default"/>
      </w:rPr>
    </w:lvl>
    <w:lvl w:ilvl="2" w:tplc="A21CA186" w:tentative="1">
      <w:start w:val="1"/>
      <w:numFmt w:val="bullet"/>
      <w:lvlText w:val=""/>
      <w:lvlJc w:val="left"/>
      <w:pPr>
        <w:ind w:left="2160" w:hanging="360"/>
      </w:pPr>
      <w:rPr>
        <w:rFonts w:ascii="Wingdings" w:hAnsi="Wingdings" w:hint="default"/>
      </w:rPr>
    </w:lvl>
    <w:lvl w:ilvl="3" w:tplc="271CD70C" w:tentative="1">
      <w:start w:val="1"/>
      <w:numFmt w:val="bullet"/>
      <w:lvlText w:val=""/>
      <w:lvlJc w:val="left"/>
      <w:pPr>
        <w:ind w:left="2880" w:hanging="360"/>
      </w:pPr>
      <w:rPr>
        <w:rFonts w:ascii="Symbol" w:hAnsi="Symbol" w:hint="default"/>
      </w:rPr>
    </w:lvl>
    <w:lvl w:ilvl="4" w:tplc="601443C4" w:tentative="1">
      <w:start w:val="1"/>
      <w:numFmt w:val="bullet"/>
      <w:lvlText w:val="o"/>
      <w:lvlJc w:val="left"/>
      <w:pPr>
        <w:ind w:left="3600" w:hanging="360"/>
      </w:pPr>
      <w:rPr>
        <w:rFonts w:ascii="Courier New" w:hAnsi="Courier New" w:cs="Courier New" w:hint="default"/>
      </w:rPr>
    </w:lvl>
    <w:lvl w:ilvl="5" w:tplc="4330091E" w:tentative="1">
      <w:start w:val="1"/>
      <w:numFmt w:val="bullet"/>
      <w:lvlText w:val=""/>
      <w:lvlJc w:val="left"/>
      <w:pPr>
        <w:ind w:left="4320" w:hanging="360"/>
      </w:pPr>
      <w:rPr>
        <w:rFonts w:ascii="Wingdings" w:hAnsi="Wingdings" w:hint="default"/>
      </w:rPr>
    </w:lvl>
    <w:lvl w:ilvl="6" w:tplc="34C847A2" w:tentative="1">
      <w:start w:val="1"/>
      <w:numFmt w:val="bullet"/>
      <w:lvlText w:val=""/>
      <w:lvlJc w:val="left"/>
      <w:pPr>
        <w:ind w:left="5040" w:hanging="360"/>
      </w:pPr>
      <w:rPr>
        <w:rFonts w:ascii="Symbol" w:hAnsi="Symbol" w:hint="default"/>
      </w:rPr>
    </w:lvl>
    <w:lvl w:ilvl="7" w:tplc="676046B2" w:tentative="1">
      <w:start w:val="1"/>
      <w:numFmt w:val="bullet"/>
      <w:lvlText w:val="o"/>
      <w:lvlJc w:val="left"/>
      <w:pPr>
        <w:ind w:left="5760" w:hanging="360"/>
      </w:pPr>
      <w:rPr>
        <w:rFonts w:ascii="Courier New" w:hAnsi="Courier New" w:cs="Courier New" w:hint="default"/>
      </w:rPr>
    </w:lvl>
    <w:lvl w:ilvl="8" w:tplc="66880EDA" w:tentative="1">
      <w:start w:val="1"/>
      <w:numFmt w:val="bullet"/>
      <w:lvlText w:val=""/>
      <w:lvlJc w:val="left"/>
      <w:pPr>
        <w:ind w:left="6480" w:hanging="360"/>
      </w:pPr>
      <w:rPr>
        <w:rFonts w:ascii="Wingdings" w:hAnsi="Wingdings" w:hint="default"/>
      </w:rPr>
    </w:lvl>
  </w:abstractNum>
  <w:abstractNum w:abstractNumId="26" w15:restartNumberingAfterBreak="0">
    <w:nsid w:val="97D44D3E"/>
    <w:multiLevelType w:val="multilevel"/>
    <w:tmpl w:val="97DEA2B0"/>
    <w:lvl w:ilvl="0">
      <w:start w:val="1"/>
      <w:numFmt w:val="decimal"/>
      <w:lvlText w:val="%1."/>
      <w:lvlJc w:val="left"/>
      <w:pPr>
        <w:ind w:left="705" w:hanging="567"/>
      </w:pPr>
      <w:rPr>
        <w:rFonts w:ascii="Arial" w:eastAsia="Arial" w:hAnsi="Arial" w:hint="default"/>
        <w:b/>
        <w:bCs/>
        <w:color w:val="004258"/>
        <w:spacing w:val="-1"/>
        <w:sz w:val="28"/>
        <w:szCs w:val="28"/>
      </w:rPr>
    </w:lvl>
    <w:lvl w:ilvl="1">
      <w:start w:val="1"/>
      <w:numFmt w:val="decimal"/>
      <w:lvlText w:val="%1.%2"/>
      <w:lvlJc w:val="left"/>
      <w:pPr>
        <w:ind w:left="705" w:hanging="567"/>
      </w:pPr>
      <w:rPr>
        <w:rFonts w:ascii="Arial" w:eastAsia="Arial" w:hAnsi="Arial" w:hint="default"/>
        <w:spacing w:val="-1"/>
        <w:w w:val="99"/>
        <w:sz w:val="20"/>
        <w:szCs w:val="20"/>
      </w:rPr>
    </w:lvl>
    <w:lvl w:ilvl="2">
      <w:start w:val="1"/>
      <w:numFmt w:val="lowerLetter"/>
      <w:lvlText w:val="%3)"/>
      <w:lvlJc w:val="left"/>
      <w:pPr>
        <w:ind w:left="991" w:hanging="286"/>
      </w:pPr>
      <w:rPr>
        <w:rFonts w:hint="default"/>
        <w:spacing w:val="-1"/>
        <w:w w:val="99"/>
        <w:sz w:val="22"/>
        <w:szCs w:val="20"/>
      </w:rPr>
    </w:lvl>
    <w:lvl w:ilvl="3">
      <w:start w:val="1"/>
      <w:numFmt w:val="bullet"/>
      <w:lvlText w:val="•"/>
      <w:lvlJc w:val="left"/>
      <w:pPr>
        <w:ind w:left="705" w:hanging="286"/>
      </w:pPr>
      <w:rPr>
        <w:rFonts w:hint="default"/>
      </w:rPr>
    </w:lvl>
    <w:lvl w:ilvl="4">
      <w:start w:val="1"/>
      <w:numFmt w:val="bullet"/>
      <w:lvlText w:val="•"/>
      <w:lvlJc w:val="left"/>
      <w:pPr>
        <w:ind w:left="705" w:hanging="286"/>
      </w:pPr>
      <w:rPr>
        <w:rFonts w:hint="default"/>
      </w:rPr>
    </w:lvl>
    <w:lvl w:ilvl="5">
      <w:start w:val="1"/>
      <w:numFmt w:val="bullet"/>
      <w:lvlText w:val="•"/>
      <w:lvlJc w:val="left"/>
      <w:pPr>
        <w:ind w:left="705" w:hanging="286"/>
      </w:pPr>
      <w:rPr>
        <w:rFonts w:hint="default"/>
      </w:rPr>
    </w:lvl>
    <w:lvl w:ilvl="6">
      <w:start w:val="1"/>
      <w:numFmt w:val="bullet"/>
      <w:lvlText w:val="•"/>
      <w:lvlJc w:val="left"/>
      <w:pPr>
        <w:ind w:left="705" w:hanging="286"/>
      </w:pPr>
      <w:rPr>
        <w:rFonts w:hint="default"/>
      </w:rPr>
    </w:lvl>
    <w:lvl w:ilvl="7">
      <w:start w:val="1"/>
      <w:numFmt w:val="bullet"/>
      <w:lvlText w:val="•"/>
      <w:lvlJc w:val="left"/>
      <w:pPr>
        <w:ind w:left="705" w:hanging="286"/>
      </w:pPr>
      <w:rPr>
        <w:rFonts w:hint="default"/>
      </w:rPr>
    </w:lvl>
    <w:lvl w:ilvl="8">
      <w:start w:val="1"/>
      <w:numFmt w:val="bullet"/>
      <w:lvlText w:val="•"/>
      <w:lvlJc w:val="left"/>
      <w:pPr>
        <w:ind w:left="706" w:hanging="286"/>
      </w:pPr>
      <w:rPr>
        <w:rFonts w:hint="default"/>
      </w:rPr>
    </w:lvl>
  </w:abstractNum>
  <w:abstractNum w:abstractNumId="27" w15:restartNumberingAfterBreak="0">
    <w:nsid w:val="987072C7"/>
    <w:multiLevelType w:val="hybridMultilevel"/>
    <w:tmpl w:val="506A449C"/>
    <w:lvl w:ilvl="0" w:tplc="7144D59A">
      <w:start w:val="1"/>
      <w:numFmt w:val="bullet"/>
      <w:lvlText w:val=""/>
      <w:lvlJc w:val="left"/>
      <w:pPr>
        <w:ind w:left="720" w:hanging="360"/>
      </w:pPr>
      <w:rPr>
        <w:rFonts w:ascii="Symbol" w:hAnsi="Symbol" w:hint="default"/>
      </w:rPr>
    </w:lvl>
    <w:lvl w:ilvl="1" w:tplc="FE9C4DD2">
      <w:start w:val="1"/>
      <w:numFmt w:val="bullet"/>
      <w:lvlText w:val="o"/>
      <w:lvlJc w:val="left"/>
      <w:pPr>
        <w:ind w:left="1440" w:hanging="360"/>
      </w:pPr>
      <w:rPr>
        <w:rFonts w:ascii="Courier New" w:hAnsi="Courier New" w:cs="Courier New" w:hint="default"/>
      </w:rPr>
    </w:lvl>
    <w:lvl w:ilvl="2" w:tplc="035C5AF4" w:tentative="1">
      <w:start w:val="1"/>
      <w:numFmt w:val="bullet"/>
      <w:lvlText w:val=""/>
      <w:lvlJc w:val="left"/>
      <w:pPr>
        <w:ind w:left="2160" w:hanging="360"/>
      </w:pPr>
      <w:rPr>
        <w:rFonts w:ascii="Wingdings" w:hAnsi="Wingdings" w:hint="default"/>
      </w:rPr>
    </w:lvl>
    <w:lvl w:ilvl="3" w:tplc="AB1CDC90" w:tentative="1">
      <w:start w:val="1"/>
      <w:numFmt w:val="bullet"/>
      <w:lvlText w:val=""/>
      <w:lvlJc w:val="left"/>
      <w:pPr>
        <w:ind w:left="2880" w:hanging="360"/>
      </w:pPr>
      <w:rPr>
        <w:rFonts w:ascii="Symbol" w:hAnsi="Symbol" w:hint="default"/>
      </w:rPr>
    </w:lvl>
    <w:lvl w:ilvl="4" w:tplc="0660D06C" w:tentative="1">
      <w:start w:val="1"/>
      <w:numFmt w:val="bullet"/>
      <w:lvlText w:val="o"/>
      <w:lvlJc w:val="left"/>
      <w:pPr>
        <w:ind w:left="3600" w:hanging="360"/>
      </w:pPr>
      <w:rPr>
        <w:rFonts w:ascii="Courier New" w:hAnsi="Courier New" w:cs="Courier New" w:hint="default"/>
      </w:rPr>
    </w:lvl>
    <w:lvl w:ilvl="5" w:tplc="65A26FCC" w:tentative="1">
      <w:start w:val="1"/>
      <w:numFmt w:val="bullet"/>
      <w:lvlText w:val=""/>
      <w:lvlJc w:val="left"/>
      <w:pPr>
        <w:ind w:left="4320" w:hanging="360"/>
      </w:pPr>
      <w:rPr>
        <w:rFonts w:ascii="Wingdings" w:hAnsi="Wingdings" w:hint="default"/>
      </w:rPr>
    </w:lvl>
    <w:lvl w:ilvl="6" w:tplc="5F7815A6" w:tentative="1">
      <w:start w:val="1"/>
      <w:numFmt w:val="bullet"/>
      <w:lvlText w:val=""/>
      <w:lvlJc w:val="left"/>
      <w:pPr>
        <w:ind w:left="5040" w:hanging="360"/>
      </w:pPr>
      <w:rPr>
        <w:rFonts w:ascii="Symbol" w:hAnsi="Symbol" w:hint="default"/>
      </w:rPr>
    </w:lvl>
    <w:lvl w:ilvl="7" w:tplc="D6EA4C3C" w:tentative="1">
      <w:start w:val="1"/>
      <w:numFmt w:val="bullet"/>
      <w:lvlText w:val="o"/>
      <w:lvlJc w:val="left"/>
      <w:pPr>
        <w:ind w:left="5760" w:hanging="360"/>
      </w:pPr>
      <w:rPr>
        <w:rFonts w:ascii="Courier New" w:hAnsi="Courier New" w:cs="Courier New" w:hint="default"/>
      </w:rPr>
    </w:lvl>
    <w:lvl w:ilvl="8" w:tplc="0F1849DE" w:tentative="1">
      <w:start w:val="1"/>
      <w:numFmt w:val="bullet"/>
      <w:lvlText w:val=""/>
      <w:lvlJc w:val="left"/>
      <w:pPr>
        <w:ind w:left="6480" w:hanging="360"/>
      </w:pPr>
      <w:rPr>
        <w:rFonts w:ascii="Wingdings" w:hAnsi="Wingdings" w:hint="default"/>
      </w:rPr>
    </w:lvl>
  </w:abstractNum>
  <w:abstractNum w:abstractNumId="28" w15:restartNumberingAfterBreak="0">
    <w:nsid w:val="9A17D627"/>
    <w:multiLevelType w:val="hybridMultilevel"/>
    <w:tmpl w:val="4C909056"/>
    <w:lvl w:ilvl="0" w:tplc="C4B86314">
      <w:numFmt w:val="bullet"/>
      <w:lvlText w:val="-"/>
      <w:lvlJc w:val="left"/>
      <w:pPr>
        <w:ind w:left="720" w:hanging="360"/>
      </w:pPr>
      <w:rPr>
        <w:rFonts w:ascii="Arial" w:eastAsia="Times New Roman" w:hAnsi="Arial" w:cs="Arial" w:hint="default"/>
      </w:rPr>
    </w:lvl>
    <w:lvl w:ilvl="1" w:tplc="4E5EE826" w:tentative="1">
      <w:start w:val="1"/>
      <w:numFmt w:val="bullet"/>
      <w:lvlText w:val="o"/>
      <w:lvlJc w:val="left"/>
      <w:pPr>
        <w:ind w:left="1440" w:hanging="360"/>
      </w:pPr>
      <w:rPr>
        <w:rFonts w:ascii="Courier New" w:hAnsi="Courier New" w:cs="Courier New" w:hint="default"/>
      </w:rPr>
    </w:lvl>
    <w:lvl w:ilvl="2" w:tplc="86E20940" w:tentative="1">
      <w:start w:val="1"/>
      <w:numFmt w:val="bullet"/>
      <w:lvlText w:val=""/>
      <w:lvlJc w:val="left"/>
      <w:pPr>
        <w:ind w:left="2160" w:hanging="360"/>
      </w:pPr>
      <w:rPr>
        <w:rFonts w:ascii="Wingdings" w:hAnsi="Wingdings" w:hint="default"/>
      </w:rPr>
    </w:lvl>
    <w:lvl w:ilvl="3" w:tplc="5626438A" w:tentative="1">
      <w:start w:val="1"/>
      <w:numFmt w:val="bullet"/>
      <w:lvlText w:val=""/>
      <w:lvlJc w:val="left"/>
      <w:pPr>
        <w:ind w:left="2880" w:hanging="360"/>
      </w:pPr>
      <w:rPr>
        <w:rFonts w:ascii="Symbol" w:hAnsi="Symbol" w:hint="default"/>
      </w:rPr>
    </w:lvl>
    <w:lvl w:ilvl="4" w:tplc="7F0A09A0" w:tentative="1">
      <w:start w:val="1"/>
      <w:numFmt w:val="bullet"/>
      <w:lvlText w:val="o"/>
      <w:lvlJc w:val="left"/>
      <w:pPr>
        <w:ind w:left="3600" w:hanging="360"/>
      </w:pPr>
      <w:rPr>
        <w:rFonts w:ascii="Courier New" w:hAnsi="Courier New" w:cs="Courier New" w:hint="default"/>
      </w:rPr>
    </w:lvl>
    <w:lvl w:ilvl="5" w:tplc="99A2862E" w:tentative="1">
      <w:start w:val="1"/>
      <w:numFmt w:val="bullet"/>
      <w:lvlText w:val=""/>
      <w:lvlJc w:val="left"/>
      <w:pPr>
        <w:ind w:left="4320" w:hanging="360"/>
      </w:pPr>
      <w:rPr>
        <w:rFonts w:ascii="Wingdings" w:hAnsi="Wingdings" w:hint="default"/>
      </w:rPr>
    </w:lvl>
    <w:lvl w:ilvl="6" w:tplc="3ABCCDFA" w:tentative="1">
      <w:start w:val="1"/>
      <w:numFmt w:val="bullet"/>
      <w:lvlText w:val=""/>
      <w:lvlJc w:val="left"/>
      <w:pPr>
        <w:ind w:left="5040" w:hanging="360"/>
      </w:pPr>
      <w:rPr>
        <w:rFonts w:ascii="Symbol" w:hAnsi="Symbol" w:hint="default"/>
      </w:rPr>
    </w:lvl>
    <w:lvl w:ilvl="7" w:tplc="99AE3DF0" w:tentative="1">
      <w:start w:val="1"/>
      <w:numFmt w:val="bullet"/>
      <w:lvlText w:val="o"/>
      <w:lvlJc w:val="left"/>
      <w:pPr>
        <w:ind w:left="5760" w:hanging="360"/>
      </w:pPr>
      <w:rPr>
        <w:rFonts w:ascii="Courier New" w:hAnsi="Courier New" w:cs="Courier New" w:hint="default"/>
      </w:rPr>
    </w:lvl>
    <w:lvl w:ilvl="8" w:tplc="7DBABB80" w:tentative="1">
      <w:start w:val="1"/>
      <w:numFmt w:val="bullet"/>
      <w:lvlText w:val=""/>
      <w:lvlJc w:val="left"/>
      <w:pPr>
        <w:ind w:left="6480" w:hanging="360"/>
      </w:pPr>
      <w:rPr>
        <w:rFonts w:ascii="Wingdings" w:hAnsi="Wingdings" w:hint="default"/>
      </w:rPr>
    </w:lvl>
  </w:abstractNum>
  <w:abstractNum w:abstractNumId="29" w15:restartNumberingAfterBreak="0">
    <w:nsid w:val="9E26719E"/>
    <w:multiLevelType w:val="hybridMultilevel"/>
    <w:tmpl w:val="53789A5A"/>
    <w:lvl w:ilvl="0" w:tplc="F9B09590">
      <w:start w:val="1"/>
      <w:numFmt w:val="bullet"/>
      <w:lvlText w:val=""/>
      <w:lvlJc w:val="left"/>
      <w:pPr>
        <w:ind w:left="720" w:hanging="360"/>
      </w:pPr>
      <w:rPr>
        <w:rFonts w:ascii="Symbol" w:hAnsi="Symbol" w:hint="default"/>
      </w:rPr>
    </w:lvl>
    <w:lvl w:ilvl="1" w:tplc="4CAAA62A" w:tentative="1">
      <w:start w:val="1"/>
      <w:numFmt w:val="bullet"/>
      <w:lvlText w:val="o"/>
      <w:lvlJc w:val="left"/>
      <w:pPr>
        <w:ind w:left="1440" w:hanging="360"/>
      </w:pPr>
      <w:rPr>
        <w:rFonts w:ascii="Courier New" w:hAnsi="Courier New" w:cs="Courier New" w:hint="default"/>
      </w:rPr>
    </w:lvl>
    <w:lvl w:ilvl="2" w:tplc="13C49C74" w:tentative="1">
      <w:start w:val="1"/>
      <w:numFmt w:val="bullet"/>
      <w:lvlText w:val=""/>
      <w:lvlJc w:val="left"/>
      <w:pPr>
        <w:ind w:left="2160" w:hanging="360"/>
      </w:pPr>
      <w:rPr>
        <w:rFonts w:ascii="Wingdings" w:hAnsi="Wingdings" w:hint="default"/>
      </w:rPr>
    </w:lvl>
    <w:lvl w:ilvl="3" w:tplc="A9DCCB1C" w:tentative="1">
      <w:start w:val="1"/>
      <w:numFmt w:val="bullet"/>
      <w:lvlText w:val=""/>
      <w:lvlJc w:val="left"/>
      <w:pPr>
        <w:ind w:left="2880" w:hanging="360"/>
      </w:pPr>
      <w:rPr>
        <w:rFonts w:ascii="Symbol" w:hAnsi="Symbol" w:hint="default"/>
      </w:rPr>
    </w:lvl>
    <w:lvl w:ilvl="4" w:tplc="8D4E6DDA" w:tentative="1">
      <w:start w:val="1"/>
      <w:numFmt w:val="bullet"/>
      <w:lvlText w:val="o"/>
      <w:lvlJc w:val="left"/>
      <w:pPr>
        <w:ind w:left="3600" w:hanging="360"/>
      </w:pPr>
      <w:rPr>
        <w:rFonts w:ascii="Courier New" w:hAnsi="Courier New" w:cs="Courier New" w:hint="default"/>
      </w:rPr>
    </w:lvl>
    <w:lvl w:ilvl="5" w:tplc="CEAE8116" w:tentative="1">
      <w:start w:val="1"/>
      <w:numFmt w:val="bullet"/>
      <w:lvlText w:val=""/>
      <w:lvlJc w:val="left"/>
      <w:pPr>
        <w:ind w:left="4320" w:hanging="360"/>
      </w:pPr>
      <w:rPr>
        <w:rFonts w:ascii="Wingdings" w:hAnsi="Wingdings" w:hint="default"/>
      </w:rPr>
    </w:lvl>
    <w:lvl w:ilvl="6" w:tplc="CD66657A" w:tentative="1">
      <w:start w:val="1"/>
      <w:numFmt w:val="bullet"/>
      <w:lvlText w:val=""/>
      <w:lvlJc w:val="left"/>
      <w:pPr>
        <w:ind w:left="5040" w:hanging="360"/>
      </w:pPr>
      <w:rPr>
        <w:rFonts w:ascii="Symbol" w:hAnsi="Symbol" w:hint="default"/>
      </w:rPr>
    </w:lvl>
    <w:lvl w:ilvl="7" w:tplc="81F292C6" w:tentative="1">
      <w:start w:val="1"/>
      <w:numFmt w:val="bullet"/>
      <w:lvlText w:val="o"/>
      <w:lvlJc w:val="left"/>
      <w:pPr>
        <w:ind w:left="5760" w:hanging="360"/>
      </w:pPr>
      <w:rPr>
        <w:rFonts w:ascii="Courier New" w:hAnsi="Courier New" w:cs="Courier New" w:hint="default"/>
      </w:rPr>
    </w:lvl>
    <w:lvl w:ilvl="8" w:tplc="18885712" w:tentative="1">
      <w:start w:val="1"/>
      <w:numFmt w:val="bullet"/>
      <w:lvlText w:val=""/>
      <w:lvlJc w:val="left"/>
      <w:pPr>
        <w:ind w:left="6480" w:hanging="360"/>
      </w:pPr>
      <w:rPr>
        <w:rFonts w:ascii="Wingdings" w:hAnsi="Wingdings" w:hint="default"/>
      </w:rPr>
    </w:lvl>
  </w:abstractNum>
  <w:abstractNum w:abstractNumId="30" w15:restartNumberingAfterBreak="0">
    <w:nsid w:val="9F8DE8C4"/>
    <w:multiLevelType w:val="hybridMultilevel"/>
    <w:tmpl w:val="39E08FD2"/>
    <w:lvl w:ilvl="0" w:tplc="86DE588E">
      <w:start w:val="1"/>
      <w:numFmt w:val="bullet"/>
      <w:lvlText w:val=""/>
      <w:lvlJc w:val="left"/>
      <w:pPr>
        <w:ind w:left="720" w:hanging="360"/>
      </w:pPr>
      <w:rPr>
        <w:rFonts w:ascii="Symbol" w:hAnsi="Symbol" w:hint="default"/>
      </w:rPr>
    </w:lvl>
    <w:lvl w:ilvl="1" w:tplc="AF6C2DF0" w:tentative="1">
      <w:start w:val="1"/>
      <w:numFmt w:val="bullet"/>
      <w:lvlText w:val="o"/>
      <w:lvlJc w:val="left"/>
      <w:pPr>
        <w:ind w:left="1440" w:hanging="360"/>
      </w:pPr>
      <w:rPr>
        <w:rFonts w:ascii="Courier New" w:hAnsi="Courier New" w:cs="Courier New" w:hint="default"/>
      </w:rPr>
    </w:lvl>
    <w:lvl w:ilvl="2" w:tplc="BA328AA4" w:tentative="1">
      <w:start w:val="1"/>
      <w:numFmt w:val="bullet"/>
      <w:lvlText w:val=""/>
      <w:lvlJc w:val="left"/>
      <w:pPr>
        <w:ind w:left="2160" w:hanging="360"/>
      </w:pPr>
      <w:rPr>
        <w:rFonts w:ascii="Wingdings" w:hAnsi="Wingdings" w:hint="default"/>
      </w:rPr>
    </w:lvl>
    <w:lvl w:ilvl="3" w:tplc="205E270E" w:tentative="1">
      <w:start w:val="1"/>
      <w:numFmt w:val="bullet"/>
      <w:lvlText w:val=""/>
      <w:lvlJc w:val="left"/>
      <w:pPr>
        <w:ind w:left="2880" w:hanging="360"/>
      </w:pPr>
      <w:rPr>
        <w:rFonts w:ascii="Symbol" w:hAnsi="Symbol" w:hint="default"/>
      </w:rPr>
    </w:lvl>
    <w:lvl w:ilvl="4" w:tplc="CAEEA0E6" w:tentative="1">
      <w:start w:val="1"/>
      <w:numFmt w:val="bullet"/>
      <w:lvlText w:val="o"/>
      <w:lvlJc w:val="left"/>
      <w:pPr>
        <w:ind w:left="3600" w:hanging="360"/>
      </w:pPr>
      <w:rPr>
        <w:rFonts w:ascii="Courier New" w:hAnsi="Courier New" w:cs="Courier New" w:hint="default"/>
      </w:rPr>
    </w:lvl>
    <w:lvl w:ilvl="5" w:tplc="16DAF80E" w:tentative="1">
      <w:start w:val="1"/>
      <w:numFmt w:val="bullet"/>
      <w:lvlText w:val=""/>
      <w:lvlJc w:val="left"/>
      <w:pPr>
        <w:ind w:left="4320" w:hanging="360"/>
      </w:pPr>
      <w:rPr>
        <w:rFonts w:ascii="Wingdings" w:hAnsi="Wingdings" w:hint="default"/>
      </w:rPr>
    </w:lvl>
    <w:lvl w:ilvl="6" w:tplc="E0722E62" w:tentative="1">
      <w:start w:val="1"/>
      <w:numFmt w:val="bullet"/>
      <w:lvlText w:val=""/>
      <w:lvlJc w:val="left"/>
      <w:pPr>
        <w:ind w:left="5040" w:hanging="360"/>
      </w:pPr>
      <w:rPr>
        <w:rFonts w:ascii="Symbol" w:hAnsi="Symbol" w:hint="default"/>
      </w:rPr>
    </w:lvl>
    <w:lvl w:ilvl="7" w:tplc="CB5ADCB6" w:tentative="1">
      <w:start w:val="1"/>
      <w:numFmt w:val="bullet"/>
      <w:lvlText w:val="o"/>
      <w:lvlJc w:val="left"/>
      <w:pPr>
        <w:ind w:left="5760" w:hanging="360"/>
      </w:pPr>
      <w:rPr>
        <w:rFonts w:ascii="Courier New" w:hAnsi="Courier New" w:cs="Courier New" w:hint="default"/>
      </w:rPr>
    </w:lvl>
    <w:lvl w:ilvl="8" w:tplc="AA5E5B42" w:tentative="1">
      <w:start w:val="1"/>
      <w:numFmt w:val="bullet"/>
      <w:lvlText w:val=""/>
      <w:lvlJc w:val="left"/>
      <w:pPr>
        <w:ind w:left="6480" w:hanging="360"/>
      </w:pPr>
      <w:rPr>
        <w:rFonts w:ascii="Wingdings" w:hAnsi="Wingdings" w:hint="default"/>
      </w:rPr>
    </w:lvl>
  </w:abstractNum>
  <w:abstractNum w:abstractNumId="31" w15:restartNumberingAfterBreak="0">
    <w:nsid w:val="9FDD5C74"/>
    <w:multiLevelType w:val="hybridMultilevel"/>
    <w:tmpl w:val="3C8E9730"/>
    <w:lvl w:ilvl="0" w:tplc="1EFE504C">
      <w:start w:val="1"/>
      <w:numFmt w:val="bullet"/>
      <w:lvlText w:val=""/>
      <w:lvlJc w:val="left"/>
      <w:pPr>
        <w:ind w:left="720" w:hanging="360"/>
      </w:pPr>
      <w:rPr>
        <w:rFonts w:ascii="Symbol" w:hAnsi="Symbol" w:hint="default"/>
      </w:rPr>
    </w:lvl>
    <w:lvl w:ilvl="1" w:tplc="F466875C" w:tentative="1">
      <w:start w:val="1"/>
      <w:numFmt w:val="bullet"/>
      <w:lvlText w:val="o"/>
      <w:lvlJc w:val="left"/>
      <w:pPr>
        <w:ind w:left="1440" w:hanging="360"/>
      </w:pPr>
      <w:rPr>
        <w:rFonts w:ascii="Courier New" w:hAnsi="Courier New" w:cs="Courier New" w:hint="default"/>
      </w:rPr>
    </w:lvl>
    <w:lvl w:ilvl="2" w:tplc="54D25E90" w:tentative="1">
      <w:start w:val="1"/>
      <w:numFmt w:val="bullet"/>
      <w:lvlText w:val=""/>
      <w:lvlJc w:val="left"/>
      <w:pPr>
        <w:ind w:left="2160" w:hanging="360"/>
      </w:pPr>
      <w:rPr>
        <w:rFonts w:ascii="Wingdings" w:hAnsi="Wingdings" w:hint="default"/>
      </w:rPr>
    </w:lvl>
    <w:lvl w:ilvl="3" w:tplc="48EACCA8" w:tentative="1">
      <w:start w:val="1"/>
      <w:numFmt w:val="bullet"/>
      <w:lvlText w:val=""/>
      <w:lvlJc w:val="left"/>
      <w:pPr>
        <w:ind w:left="2880" w:hanging="360"/>
      </w:pPr>
      <w:rPr>
        <w:rFonts w:ascii="Symbol" w:hAnsi="Symbol" w:hint="default"/>
      </w:rPr>
    </w:lvl>
    <w:lvl w:ilvl="4" w:tplc="C6BEEE5C" w:tentative="1">
      <w:start w:val="1"/>
      <w:numFmt w:val="bullet"/>
      <w:lvlText w:val="o"/>
      <w:lvlJc w:val="left"/>
      <w:pPr>
        <w:ind w:left="3600" w:hanging="360"/>
      </w:pPr>
      <w:rPr>
        <w:rFonts w:ascii="Courier New" w:hAnsi="Courier New" w:cs="Courier New" w:hint="default"/>
      </w:rPr>
    </w:lvl>
    <w:lvl w:ilvl="5" w:tplc="ED5EF66E" w:tentative="1">
      <w:start w:val="1"/>
      <w:numFmt w:val="bullet"/>
      <w:lvlText w:val=""/>
      <w:lvlJc w:val="left"/>
      <w:pPr>
        <w:ind w:left="4320" w:hanging="360"/>
      </w:pPr>
      <w:rPr>
        <w:rFonts w:ascii="Wingdings" w:hAnsi="Wingdings" w:hint="default"/>
      </w:rPr>
    </w:lvl>
    <w:lvl w:ilvl="6" w:tplc="8932D6A4" w:tentative="1">
      <w:start w:val="1"/>
      <w:numFmt w:val="bullet"/>
      <w:lvlText w:val=""/>
      <w:lvlJc w:val="left"/>
      <w:pPr>
        <w:ind w:left="5040" w:hanging="360"/>
      </w:pPr>
      <w:rPr>
        <w:rFonts w:ascii="Symbol" w:hAnsi="Symbol" w:hint="default"/>
      </w:rPr>
    </w:lvl>
    <w:lvl w:ilvl="7" w:tplc="D0F4BFB8" w:tentative="1">
      <w:start w:val="1"/>
      <w:numFmt w:val="bullet"/>
      <w:lvlText w:val="o"/>
      <w:lvlJc w:val="left"/>
      <w:pPr>
        <w:ind w:left="5760" w:hanging="360"/>
      </w:pPr>
      <w:rPr>
        <w:rFonts w:ascii="Courier New" w:hAnsi="Courier New" w:cs="Courier New" w:hint="default"/>
      </w:rPr>
    </w:lvl>
    <w:lvl w:ilvl="8" w:tplc="8D2098E6" w:tentative="1">
      <w:start w:val="1"/>
      <w:numFmt w:val="bullet"/>
      <w:lvlText w:val=""/>
      <w:lvlJc w:val="left"/>
      <w:pPr>
        <w:ind w:left="6480" w:hanging="360"/>
      </w:pPr>
      <w:rPr>
        <w:rFonts w:ascii="Wingdings" w:hAnsi="Wingdings" w:hint="default"/>
      </w:rPr>
    </w:lvl>
  </w:abstractNum>
  <w:abstractNum w:abstractNumId="32" w15:restartNumberingAfterBreak="0">
    <w:nsid w:val="A0846185"/>
    <w:multiLevelType w:val="hybridMultilevel"/>
    <w:tmpl w:val="ACFCCE48"/>
    <w:lvl w:ilvl="0" w:tplc="05281188">
      <w:start w:val="1"/>
      <w:numFmt w:val="bullet"/>
      <w:lvlText w:val=""/>
      <w:lvlJc w:val="left"/>
      <w:pPr>
        <w:ind w:left="720" w:hanging="360"/>
      </w:pPr>
      <w:rPr>
        <w:rFonts w:ascii="Symbol" w:hAnsi="Symbol" w:hint="default"/>
      </w:rPr>
    </w:lvl>
    <w:lvl w:ilvl="1" w:tplc="118A32EC" w:tentative="1">
      <w:start w:val="1"/>
      <w:numFmt w:val="bullet"/>
      <w:lvlText w:val="o"/>
      <w:lvlJc w:val="left"/>
      <w:pPr>
        <w:ind w:left="1440" w:hanging="360"/>
      </w:pPr>
      <w:rPr>
        <w:rFonts w:ascii="Courier New" w:hAnsi="Courier New" w:cs="Courier New" w:hint="default"/>
      </w:rPr>
    </w:lvl>
    <w:lvl w:ilvl="2" w:tplc="E4A65E84" w:tentative="1">
      <w:start w:val="1"/>
      <w:numFmt w:val="bullet"/>
      <w:lvlText w:val=""/>
      <w:lvlJc w:val="left"/>
      <w:pPr>
        <w:ind w:left="2160" w:hanging="360"/>
      </w:pPr>
      <w:rPr>
        <w:rFonts w:ascii="Wingdings" w:hAnsi="Wingdings" w:hint="default"/>
      </w:rPr>
    </w:lvl>
    <w:lvl w:ilvl="3" w:tplc="50E23FFE" w:tentative="1">
      <w:start w:val="1"/>
      <w:numFmt w:val="bullet"/>
      <w:lvlText w:val=""/>
      <w:lvlJc w:val="left"/>
      <w:pPr>
        <w:ind w:left="2880" w:hanging="360"/>
      </w:pPr>
      <w:rPr>
        <w:rFonts w:ascii="Symbol" w:hAnsi="Symbol" w:hint="default"/>
      </w:rPr>
    </w:lvl>
    <w:lvl w:ilvl="4" w:tplc="877876AC" w:tentative="1">
      <w:start w:val="1"/>
      <w:numFmt w:val="bullet"/>
      <w:lvlText w:val="o"/>
      <w:lvlJc w:val="left"/>
      <w:pPr>
        <w:ind w:left="3600" w:hanging="360"/>
      </w:pPr>
      <w:rPr>
        <w:rFonts w:ascii="Courier New" w:hAnsi="Courier New" w:cs="Courier New" w:hint="default"/>
      </w:rPr>
    </w:lvl>
    <w:lvl w:ilvl="5" w:tplc="346C649E" w:tentative="1">
      <w:start w:val="1"/>
      <w:numFmt w:val="bullet"/>
      <w:lvlText w:val=""/>
      <w:lvlJc w:val="left"/>
      <w:pPr>
        <w:ind w:left="4320" w:hanging="360"/>
      </w:pPr>
      <w:rPr>
        <w:rFonts w:ascii="Wingdings" w:hAnsi="Wingdings" w:hint="default"/>
      </w:rPr>
    </w:lvl>
    <w:lvl w:ilvl="6" w:tplc="999C93BA" w:tentative="1">
      <w:start w:val="1"/>
      <w:numFmt w:val="bullet"/>
      <w:lvlText w:val=""/>
      <w:lvlJc w:val="left"/>
      <w:pPr>
        <w:ind w:left="5040" w:hanging="360"/>
      </w:pPr>
      <w:rPr>
        <w:rFonts w:ascii="Symbol" w:hAnsi="Symbol" w:hint="default"/>
      </w:rPr>
    </w:lvl>
    <w:lvl w:ilvl="7" w:tplc="EDD4A1EE" w:tentative="1">
      <w:start w:val="1"/>
      <w:numFmt w:val="bullet"/>
      <w:lvlText w:val="o"/>
      <w:lvlJc w:val="left"/>
      <w:pPr>
        <w:ind w:left="5760" w:hanging="360"/>
      </w:pPr>
      <w:rPr>
        <w:rFonts w:ascii="Courier New" w:hAnsi="Courier New" w:cs="Courier New" w:hint="default"/>
      </w:rPr>
    </w:lvl>
    <w:lvl w:ilvl="8" w:tplc="B27246FC" w:tentative="1">
      <w:start w:val="1"/>
      <w:numFmt w:val="bullet"/>
      <w:lvlText w:val=""/>
      <w:lvlJc w:val="left"/>
      <w:pPr>
        <w:ind w:left="6480" w:hanging="360"/>
      </w:pPr>
      <w:rPr>
        <w:rFonts w:ascii="Wingdings" w:hAnsi="Wingdings" w:hint="default"/>
      </w:rPr>
    </w:lvl>
  </w:abstractNum>
  <w:abstractNum w:abstractNumId="33" w15:restartNumberingAfterBreak="0">
    <w:nsid w:val="A2B6BF9F"/>
    <w:multiLevelType w:val="hybridMultilevel"/>
    <w:tmpl w:val="81669838"/>
    <w:lvl w:ilvl="0" w:tplc="5E56A39E">
      <w:start w:val="1"/>
      <w:numFmt w:val="lowerLetter"/>
      <w:lvlText w:val="%1)"/>
      <w:lvlJc w:val="left"/>
      <w:pPr>
        <w:ind w:left="1425" w:hanging="360"/>
      </w:pPr>
    </w:lvl>
    <w:lvl w:ilvl="1" w:tplc="8C3EA1FE" w:tentative="1">
      <w:start w:val="1"/>
      <w:numFmt w:val="lowerLetter"/>
      <w:lvlText w:val="%2."/>
      <w:lvlJc w:val="left"/>
      <w:pPr>
        <w:ind w:left="2145" w:hanging="360"/>
      </w:pPr>
    </w:lvl>
    <w:lvl w:ilvl="2" w:tplc="094E5F66" w:tentative="1">
      <w:start w:val="1"/>
      <w:numFmt w:val="lowerRoman"/>
      <w:lvlText w:val="%3."/>
      <w:lvlJc w:val="right"/>
      <w:pPr>
        <w:ind w:left="2865" w:hanging="180"/>
      </w:pPr>
    </w:lvl>
    <w:lvl w:ilvl="3" w:tplc="2384EFEE" w:tentative="1">
      <w:start w:val="1"/>
      <w:numFmt w:val="decimal"/>
      <w:lvlText w:val="%4."/>
      <w:lvlJc w:val="left"/>
      <w:pPr>
        <w:ind w:left="3585" w:hanging="360"/>
      </w:pPr>
    </w:lvl>
    <w:lvl w:ilvl="4" w:tplc="1FFEA226" w:tentative="1">
      <w:start w:val="1"/>
      <w:numFmt w:val="lowerLetter"/>
      <w:lvlText w:val="%5."/>
      <w:lvlJc w:val="left"/>
      <w:pPr>
        <w:ind w:left="4305" w:hanging="360"/>
      </w:pPr>
    </w:lvl>
    <w:lvl w:ilvl="5" w:tplc="0278EDF0" w:tentative="1">
      <w:start w:val="1"/>
      <w:numFmt w:val="lowerRoman"/>
      <w:lvlText w:val="%6."/>
      <w:lvlJc w:val="right"/>
      <w:pPr>
        <w:ind w:left="5025" w:hanging="180"/>
      </w:pPr>
    </w:lvl>
    <w:lvl w:ilvl="6" w:tplc="BE1E1F3C" w:tentative="1">
      <w:start w:val="1"/>
      <w:numFmt w:val="decimal"/>
      <w:lvlText w:val="%7."/>
      <w:lvlJc w:val="left"/>
      <w:pPr>
        <w:ind w:left="5745" w:hanging="360"/>
      </w:pPr>
    </w:lvl>
    <w:lvl w:ilvl="7" w:tplc="9A543536" w:tentative="1">
      <w:start w:val="1"/>
      <w:numFmt w:val="lowerLetter"/>
      <w:lvlText w:val="%8."/>
      <w:lvlJc w:val="left"/>
      <w:pPr>
        <w:ind w:left="6465" w:hanging="360"/>
      </w:pPr>
    </w:lvl>
    <w:lvl w:ilvl="8" w:tplc="AFCCBBDA" w:tentative="1">
      <w:start w:val="1"/>
      <w:numFmt w:val="lowerRoman"/>
      <w:lvlText w:val="%9."/>
      <w:lvlJc w:val="right"/>
      <w:pPr>
        <w:ind w:left="7185" w:hanging="180"/>
      </w:pPr>
    </w:lvl>
  </w:abstractNum>
  <w:abstractNum w:abstractNumId="34" w15:restartNumberingAfterBreak="0">
    <w:nsid w:val="A2F09767"/>
    <w:multiLevelType w:val="singleLevel"/>
    <w:tmpl w:val="00000003"/>
    <w:name w:val="Outline"/>
    <w:lvl w:ilvl="0">
      <w:numFmt w:val="bullet"/>
      <w:lvlText w:val=""/>
      <w:lvlJc w:val="left"/>
      <w:pPr>
        <w:tabs>
          <w:tab w:val="num" w:pos="283"/>
        </w:tabs>
        <w:ind w:left="283" w:hanging="283"/>
      </w:pPr>
      <w:rPr>
        <w:rFonts w:ascii="Symbol" w:hAnsi="Symbol"/>
      </w:rPr>
    </w:lvl>
  </w:abstractNum>
  <w:abstractNum w:abstractNumId="35" w15:restartNumberingAfterBreak="0">
    <w:nsid w:val="A3B276BF"/>
    <w:multiLevelType w:val="hybridMultilevel"/>
    <w:tmpl w:val="20F261D2"/>
    <w:lvl w:ilvl="0" w:tplc="C39E38B0">
      <w:numFmt w:val="bullet"/>
      <w:lvlText w:val="-"/>
      <w:lvlJc w:val="left"/>
      <w:pPr>
        <w:ind w:left="1080" w:hanging="360"/>
      </w:pPr>
      <w:rPr>
        <w:rFonts w:ascii="Arial" w:eastAsia="Times New Roman" w:hAnsi="Arial" w:cs="Arial" w:hint="default"/>
      </w:rPr>
    </w:lvl>
    <w:lvl w:ilvl="1" w:tplc="20629558" w:tentative="1">
      <w:start w:val="1"/>
      <w:numFmt w:val="bullet"/>
      <w:lvlText w:val="o"/>
      <w:lvlJc w:val="left"/>
      <w:pPr>
        <w:ind w:left="1800" w:hanging="360"/>
      </w:pPr>
      <w:rPr>
        <w:rFonts w:ascii="Courier New" w:hAnsi="Courier New" w:cs="Courier New" w:hint="default"/>
      </w:rPr>
    </w:lvl>
    <w:lvl w:ilvl="2" w:tplc="FFACFC30" w:tentative="1">
      <w:start w:val="1"/>
      <w:numFmt w:val="bullet"/>
      <w:lvlText w:val=""/>
      <w:lvlJc w:val="left"/>
      <w:pPr>
        <w:ind w:left="2520" w:hanging="360"/>
      </w:pPr>
      <w:rPr>
        <w:rFonts w:ascii="Wingdings" w:hAnsi="Wingdings" w:hint="default"/>
      </w:rPr>
    </w:lvl>
    <w:lvl w:ilvl="3" w:tplc="771A9DF8" w:tentative="1">
      <w:start w:val="1"/>
      <w:numFmt w:val="bullet"/>
      <w:lvlText w:val=""/>
      <w:lvlJc w:val="left"/>
      <w:pPr>
        <w:ind w:left="3240" w:hanging="360"/>
      </w:pPr>
      <w:rPr>
        <w:rFonts w:ascii="Symbol" w:hAnsi="Symbol" w:hint="default"/>
      </w:rPr>
    </w:lvl>
    <w:lvl w:ilvl="4" w:tplc="C8BA03D6" w:tentative="1">
      <w:start w:val="1"/>
      <w:numFmt w:val="bullet"/>
      <w:lvlText w:val="o"/>
      <w:lvlJc w:val="left"/>
      <w:pPr>
        <w:ind w:left="3960" w:hanging="360"/>
      </w:pPr>
      <w:rPr>
        <w:rFonts w:ascii="Courier New" w:hAnsi="Courier New" w:cs="Courier New" w:hint="default"/>
      </w:rPr>
    </w:lvl>
    <w:lvl w:ilvl="5" w:tplc="93ACD774" w:tentative="1">
      <w:start w:val="1"/>
      <w:numFmt w:val="bullet"/>
      <w:lvlText w:val=""/>
      <w:lvlJc w:val="left"/>
      <w:pPr>
        <w:ind w:left="4680" w:hanging="360"/>
      </w:pPr>
      <w:rPr>
        <w:rFonts w:ascii="Wingdings" w:hAnsi="Wingdings" w:hint="default"/>
      </w:rPr>
    </w:lvl>
    <w:lvl w:ilvl="6" w:tplc="35BCCC1A" w:tentative="1">
      <w:start w:val="1"/>
      <w:numFmt w:val="bullet"/>
      <w:lvlText w:val=""/>
      <w:lvlJc w:val="left"/>
      <w:pPr>
        <w:ind w:left="5400" w:hanging="360"/>
      </w:pPr>
      <w:rPr>
        <w:rFonts w:ascii="Symbol" w:hAnsi="Symbol" w:hint="default"/>
      </w:rPr>
    </w:lvl>
    <w:lvl w:ilvl="7" w:tplc="B5F28E28" w:tentative="1">
      <w:start w:val="1"/>
      <w:numFmt w:val="bullet"/>
      <w:lvlText w:val="o"/>
      <w:lvlJc w:val="left"/>
      <w:pPr>
        <w:ind w:left="6120" w:hanging="360"/>
      </w:pPr>
      <w:rPr>
        <w:rFonts w:ascii="Courier New" w:hAnsi="Courier New" w:cs="Courier New" w:hint="default"/>
      </w:rPr>
    </w:lvl>
    <w:lvl w:ilvl="8" w:tplc="29B45BFE" w:tentative="1">
      <w:start w:val="1"/>
      <w:numFmt w:val="bullet"/>
      <w:lvlText w:val=""/>
      <w:lvlJc w:val="left"/>
      <w:pPr>
        <w:ind w:left="6840" w:hanging="360"/>
      </w:pPr>
      <w:rPr>
        <w:rFonts w:ascii="Wingdings" w:hAnsi="Wingdings" w:hint="default"/>
      </w:rPr>
    </w:lvl>
  </w:abstractNum>
  <w:abstractNum w:abstractNumId="36" w15:restartNumberingAfterBreak="0">
    <w:nsid w:val="A40168D4"/>
    <w:multiLevelType w:val="hybridMultilevel"/>
    <w:tmpl w:val="F41EE480"/>
    <w:lvl w:ilvl="0" w:tplc="FFBECFAC">
      <w:numFmt w:val="bullet"/>
      <w:lvlText w:val=""/>
      <w:lvlJc w:val="left"/>
      <w:pPr>
        <w:ind w:left="720" w:hanging="360"/>
      </w:pPr>
      <w:rPr>
        <w:rFonts w:ascii="Symbol" w:hAnsi="Symbol" w:hint="default"/>
      </w:rPr>
    </w:lvl>
    <w:lvl w:ilvl="1" w:tplc="B50ADF8A" w:tentative="1">
      <w:start w:val="1"/>
      <w:numFmt w:val="bullet"/>
      <w:lvlText w:val="o"/>
      <w:lvlJc w:val="left"/>
      <w:pPr>
        <w:ind w:left="1440" w:hanging="360"/>
      </w:pPr>
      <w:rPr>
        <w:rFonts w:ascii="Courier New" w:hAnsi="Courier New" w:cs="Courier New" w:hint="default"/>
      </w:rPr>
    </w:lvl>
    <w:lvl w:ilvl="2" w:tplc="71901C60" w:tentative="1">
      <w:start w:val="1"/>
      <w:numFmt w:val="bullet"/>
      <w:lvlText w:val=""/>
      <w:lvlJc w:val="left"/>
      <w:pPr>
        <w:ind w:left="2160" w:hanging="360"/>
      </w:pPr>
      <w:rPr>
        <w:rFonts w:ascii="Wingdings" w:hAnsi="Wingdings" w:hint="default"/>
      </w:rPr>
    </w:lvl>
    <w:lvl w:ilvl="3" w:tplc="DEF6FFDC" w:tentative="1">
      <w:start w:val="1"/>
      <w:numFmt w:val="bullet"/>
      <w:lvlText w:val=""/>
      <w:lvlJc w:val="left"/>
      <w:pPr>
        <w:ind w:left="2880" w:hanging="360"/>
      </w:pPr>
      <w:rPr>
        <w:rFonts w:ascii="Symbol" w:hAnsi="Symbol" w:hint="default"/>
      </w:rPr>
    </w:lvl>
    <w:lvl w:ilvl="4" w:tplc="30741B50" w:tentative="1">
      <w:start w:val="1"/>
      <w:numFmt w:val="bullet"/>
      <w:lvlText w:val="o"/>
      <w:lvlJc w:val="left"/>
      <w:pPr>
        <w:ind w:left="3600" w:hanging="360"/>
      </w:pPr>
      <w:rPr>
        <w:rFonts w:ascii="Courier New" w:hAnsi="Courier New" w:cs="Courier New" w:hint="default"/>
      </w:rPr>
    </w:lvl>
    <w:lvl w:ilvl="5" w:tplc="34224C16" w:tentative="1">
      <w:start w:val="1"/>
      <w:numFmt w:val="bullet"/>
      <w:lvlText w:val=""/>
      <w:lvlJc w:val="left"/>
      <w:pPr>
        <w:ind w:left="4320" w:hanging="360"/>
      </w:pPr>
      <w:rPr>
        <w:rFonts w:ascii="Wingdings" w:hAnsi="Wingdings" w:hint="default"/>
      </w:rPr>
    </w:lvl>
    <w:lvl w:ilvl="6" w:tplc="79C63B82" w:tentative="1">
      <w:start w:val="1"/>
      <w:numFmt w:val="bullet"/>
      <w:lvlText w:val=""/>
      <w:lvlJc w:val="left"/>
      <w:pPr>
        <w:ind w:left="5040" w:hanging="360"/>
      </w:pPr>
      <w:rPr>
        <w:rFonts w:ascii="Symbol" w:hAnsi="Symbol" w:hint="default"/>
      </w:rPr>
    </w:lvl>
    <w:lvl w:ilvl="7" w:tplc="7A465722" w:tentative="1">
      <w:start w:val="1"/>
      <w:numFmt w:val="bullet"/>
      <w:lvlText w:val="o"/>
      <w:lvlJc w:val="left"/>
      <w:pPr>
        <w:ind w:left="5760" w:hanging="360"/>
      </w:pPr>
      <w:rPr>
        <w:rFonts w:ascii="Courier New" w:hAnsi="Courier New" w:cs="Courier New" w:hint="default"/>
      </w:rPr>
    </w:lvl>
    <w:lvl w:ilvl="8" w:tplc="113229F8" w:tentative="1">
      <w:start w:val="1"/>
      <w:numFmt w:val="bullet"/>
      <w:lvlText w:val=""/>
      <w:lvlJc w:val="left"/>
      <w:pPr>
        <w:ind w:left="6480" w:hanging="360"/>
      </w:pPr>
      <w:rPr>
        <w:rFonts w:ascii="Wingdings" w:hAnsi="Wingdings" w:hint="default"/>
      </w:rPr>
    </w:lvl>
  </w:abstractNum>
  <w:abstractNum w:abstractNumId="37" w15:restartNumberingAfterBreak="0">
    <w:nsid w:val="A7147438"/>
    <w:multiLevelType w:val="multilevel"/>
    <w:tmpl w:val="DECCC47A"/>
    <w:lvl w:ilvl="0">
      <w:start w:val="1"/>
      <w:numFmt w:val="decimal"/>
      <w:lvlText w:val="%1."/>
      <w:lvlJc w:val="left"/>
      <w:pPr>
        <w:ind w:left="705" w:hanging="567"/>
      </w:pPr>
      <w:rPr>
        <w:rFonts w:ascii="Arial" w:eastAsia="Arial" w:hAnsi="Arial" w:hint="default"/>
        <w:b/>
        <w:bCs/>
        <w:color w:val="004258"/>
        <w:spacing w:val="-1"/>
        <w:sz w:val="28"/>
        <w:szCs w:val="28"/>
      </w:rPr>
    </w:lvl>
    <w:lvl w:ilvl="1">
      <w:start w:val="1"/>
      <w:numFmt w:val="decimal"/>
      <w:lvlText w:val="%1.%2"/>
      <w:lvlJc w:val="left"/>
      <w:pPr>
        <w:ind w:left="705" w:hanging="567"/>
      </w:pPr>
      <w:rPr>
        <w:rFonts w:ascii="Arial" w:eastAsia="Arial" w:hAnsi="Arial" w:hint="default"/>
        <w:spacing w:val="-1"/>
        <w:w w:val="99"/>
        <w:sz w:val="20"/>
        <w:szCs w:val="20"/>
      </w:rPr>
    </w:lvl>
    <w:lvl w:ilvl="2">
      <w:start w:val="1"/>
      <w:numFmt w:val="lowerLetter"/>
      <w:lvlText w:val="%3)"/>
      <w:lvlJc w:val="left"/>
      <w:pPr>
        <w:ind w:left="1132" w:hanging="428"/>
      </w:pPr>
      <w:rPr>
        <w:rFonts w:ascii="Arial" w:eastAsia="Arial" w:hAnsi="Arial" w:hint="default"/>
        <w:spacing w:val="-1"/>
        <w:w w:val="99"/>
        <w:sz w:val="20"/>
        <w:szCs w:val="20"/>
      </w:rPr>
    </w:lvl>
    <w:lvl w:ilvl="3">
      <w:start w:val="1"/>
      <w:numFmt w:val="bullet"/>
      <w:lvlText w:val="•"/>
      <w:lvlJc w:val="left"/>
      <w:pPr>
        <w:ind w:left="705" w:hanging="428"/>
      </w:pPr>
      <w:rPr>
        <w:rFonts w:hint="default"/>
      </w:rPr>
    </w:lvl>
    <w:lvl w:ilvl="4">
      <w:start w:val="1"/>
      <w:numFmt w:val="bullet"/>
      <w:lvlText w:val="•"/>
      <w:lvlJc w:val="left"/>
      <w:pPr>
        <w:ind w:left="1132" w:hanging="428"/>
      </w:pPr>
      <w:rPr>
        <w:rFonts w:hint="default"/>
      </w:rPr>
    </w:lvl>
    <w:lvl w:ilvl="5">
      <w:start w:val="1"/>
      <w:numFmt w:val="bullet"/>
      <w:lvlText w:val="•"/>
      <w:lvlJc w:val="left"/>
      <w:pPr>
        <w:ind w:left="1133" w:hanging="428"/>
      </w:pPr>
      <w:rPr>
        <w:rFonts w:hint="default"/>
      </w:rPr>
    </w:lvl>
    <w:lvl w:ilvl="6">
      <w:start w:val="1"/>
      <w:numFmt w:val="bullet"/>
      <w:lvlText w:val="•"/>
      <w:lvlJc w:val="left"/>
      <w:pPr>
        <w:ind w:left="1133" w:hanging="428"/>
      </w:pPr>
      <w:rPr>
        <w:rFonts w:hint="default"/>
      </w:rPr>
    </w:lvl>
    <w:lvl w:ilvl="7">
      <w:start w:val="1"/>
      <w:numFmt w:val="bullet"/>
      <w:lvlText w:val="•"/>
      <w:lvlJc w:val="left"/>
      <w:pPr>
        <w:ind w:left="1133" w:hanging="428"/>
      </w:pPr>
      <w:rPr>
        <w:rFonts w:hint="default"/>
      </w:rPr>
    </w:lvl>
    <w:lvl w:ilvl="8">
      <w:start w:val="1"/>
      <w:numFmt w:val="bullet"/>
      <w:lvlText w:val="•"/>
      <w:lvlJc w:val="left"/>
      <w:pPr>
        <w:ind w:left="1133" w:hanging="428"/>
      </w:pPr>
      <w:rPr>
        <w:rFonts w:hint="default"/>
      </w:rPr>
    </w:lvl>
  </w:abstractNum>
  <w:abstractNum w:abstractNumId="38" w15:restartNumberingAfterBreak="0">
    <w:nsid w:val="AA08A5FE"/>
    <w:multiLevelType w:val="hybridMultilevel"/>
    <w:tmpl w:val="04BA99FE"/>
    <w:lvl w:ilvl="0" w:tplc="4580D5F0">
      <w:start w:val="1"/>
      <w:numFmt w:val="lowerLetter"/>
      <w:pStyle w:val="BodyTextBoldCentre"/>
      <w:lvlText w:val="(%1)"/>
      <w:lvlJc w:val="left"/>
      <w:pPr>
        <w:tabs>
          <w:tab w:val="num" w:pos="851"/>
        </w:tabs>
        <w:ind w:left="851" w:hanging="851"/>
      </w:pPr>
      <w:rPr>
        <w:rFonts w:ascii="Arial" w:hAnsi="Arial" w:hint="default"/>
        <w:b w:val="0"/>
        <w:i w:val="0"/>
        <w:sz w:val="20"/>
      </w:rPr>
    </w:lvl>
    <w:lvl w:ilvl="1" w:tplc="DF08BC6C" w:tentative="1">
      <w:start w:val="1"/>
      <w:numFmt w:val="lowerLetter"/>
      <w:lvlText w:val="%2."/>
      <w:lvlJc w:val="left"/>
      <w:pPr>
        <w:tabs>
          <w:tab w:val="num" w:pos="1440"/>
        </w:tabs>
        <w:ind w:left="1440" w:hanging="360"/>
      </w:pPr>
    </w:lvl>
    <w:lvl w:ilvl="2" w:tplc="EC3C6C0C" w:tentative="1">
      <w:start w:val="1"/>
      <w:numFmt w:val="lowerRoman"/>
      <w:lvlText w:val="%3."/>
      <w:lvlJc w:val="right"/>
      <w:pPr>
        <w:tabs>
          <w:tab w:val="num" w:pos="2160"/>
        </w:tabs>
        <w:ind w:left="2160" w:hanging="180"/>
      </w:pPr>
    </w:lvl>
    <w:lvl w:ilvl="3" w:tplc="8E585446" w:tentative="1">
      <w:start w:val="1"/>
      <w:numFmt w:val="decimal"/>
      <w:lvlText w:val="%4."/>
      <w:lvlJc w:val="left"/>
      <w:pPr>
        <w:tabs>
          <w:tab w:val="num" w:pos="2880"/>
        </w:tabs>
        <w:ind w:left="2880" w:hanging="360"/>
      </w:pPr>
    </w:lvl>
    <w:lvl w:ilvl="4" w:tplc="9D4AC61A" w:tentative="1">
      <w:start w:val="1"/>
      <w:numFmt w:val="lowerLetter"/>
      <w:lvlText w:val="%5."/>
      <w:lvlJc w:val="left"/>
      <w:pPr>
        <w:tabs>
          <w:tab w:val="num" w:pos="3600"/>
        </w:tabs>
        <w:ind w:left="3600" w:hanging="360"/>
      </w:pPr>
    </w:lvl>
    <w:lvl w:ilvl="5" w:tplc="8FECE35E" w:tentative="1">
      <w:start w:val="1"/>
      <w:numFmt w:val="lowerRoman"/>
      <w:lvlText w:val="%6."/>
      <w:lvlJc w:val="right"/>
      <w:pPr>
        <w:tabs>
          <w:tab w:val="num" w:pos="4320"/>
        </w:tabs>
        <w:ind w:left="4320" w:hanging="180"/>
      </w:pPr>
    </w:lvl>
    <w:lvl w:ilvl="6" w:tplc="09346A7C" w:tentative="1">
      <w:start w:val="1"/>
      <w:numFmt w:val="decimal"/>
      <w:lvlText w:val="%7."/>
      <w:lvlJc w:val="left"/>
      <w:pPr>
        <w:tabs>
          <w:tab w:val="num" w:pos="5040"/>
        </w:tabs>
        <w:ind w:left="5040" w:hanging="360"/>
      </w:pPr>
    </w:lvl>
    <w:lvl w:ilvl="7" w:tplc="71FA261C" w:tentative="1">
      <w:start w:val="1"/>
      <w:numFmt w:val="lowerLetter"/>
      <w:lvlText w:val="%8."/>
      <w:lvlJc w:val="left"/>
      <w:pPr>
        <w:tabs>
          <w:tab w:val="num" w:pos="5760"/>
        </w:tabs>
        <w:ind w:left="5760" w:hanging="360"/>
      </w:pPr>
    </w:lvl>
    <w:lvl w:ilvl="8" w:tplc="468CF838" w:tentative="1">
      <w:start w:val="1"/>
      <w:numFmt w:val="lowerRoman"/>
      <w:lvlText w:val="%9."/>
      <w:lvlJc w:val="right"/>
      <w:pPr>
        <w:tabs>
          <w:tab w:val="num" w:pos="6480"/>
        </w:tabs>
        <w:ind w:left="6480" w:hanging="180"/>
      </w:pPr>
    </w:lvl>
  </w:abstractNum>
  <w:abstractNum w:abstractNumId="39" w15:restartNumberingAfterBreak="0">
    <w:nsid w:val="AB79DB05"/>
    <w:multiLevelType w:val="hybridMultilevel"/>
    <w:tmpl w:val="3870AB40"/>
    <w:lvl w:ilvl="0" w:tplc="1A1A99A6">
      <w:start w:val="1"/>
      <w:numFmt w:val="bullet"/>
      <w:lvlText w:val=""/>
      <w:lvlJc w:val="left"/>
      <w:pPr>
        <w:ind w:left="720" w:hanging="360"/>
      </w:pPr>
      <w:rPr>
        <w:rFonts w:ascii="Symbol" w:hAnsi="Symbol" w:hint="default"/>
      </w:rPr>
    </w:lvl>
    <w:lvl w:ilvl="1" w:tplc="1208438E">
      <w:start w:val="1"/>
      <w:numFmt w:val="bullet"/>
      <w:lvlText w:val="o"/>
      <w:lvlJc w:val="left"/>
      <w:pPr>
        <w:ind w:left="1440" w:hanging="360"/>
      </w:pPr>
      <w:rPr>
        <w:rFonts w:ascii="Courier New" w:hAnsi="Courier New" w:cs="Courier New" w:hint="default"/>
      </w:rPr>
    </w:lvl>
    <w:lvl w:ilvl="2" w:tplc="131EB4AE" w:tentative="1">
      <w:start w:val="1"/>
      <w:numFmt w:val="bullet"/>
      <w:lvlText w:val=""/>
      <w:lvlJc w:val="left"/>
      <w:pPr>
        <w:ind w:left="2160" w:hanging="360"/>
      </w:pPr>
      <w:rPr>
        <w:rFonts w:ascii="Wingdings" w:hAnsi="Wingdings" w:hint="default"/>
      </w:rPr>
    </w:lvl>
    <w:lvl w:ilvl="3" w:tplc="F0BE562A" w:tentative="1">
      <w:start w:val="1"/>
      <w:numFmt w:val="bullet"/>
      <w:lvlText w:val=""/>
      <w:lvlJc w:val="left"/>
      <w:pPr>
        <w:ind w:left="2880" w:hanging="360"/>
      </w:pPr>
      <w:rPr>
        <w:rFonts w:ascii="Symbol" w:hAnsi="Symbol" w:hint="default"/>
      </w:rPr>
    </w:lvl>
    <w:lvl w:ilvl="4" w:tplc="020E4286" w:tentative="1">
      <w:start w:val="1"/>
      <w:numFmt w:val="bullet"/>
      <w:lvlText w:val="o"/>
      <w:lvlJc w:val="left"/>
      <w:pPr>
        <w:ind w:left="3600" w:hanging="360"/>
      </w:pPr>
      <w:rPr>
        <w:rFonts w:ascii="Courier New" w:hAnsi="Courier New" w:cs="Courier New" w:hint="default"/>
      </w:rPr>
    </w:lvl>
    <w:lvl w:ilvl="5" w:tplc="91920B8C" w:tentative="1">
      <w:start w:val="1"/>
      <w:numFmt w:val="bullet"/>
      <w:lvlText w:val=""/>
      <w:lvlJc w:val="left"/>
      <w:pPr>
        <w:ind w:left="4320" w:hanging="360"/>
      </w:pPr>
      <w:rPr>
        <w:rFonts w:ascii="Wingdings" w:hAnsi="Wingdings" w:hint="default"/>
      </w:rPr>
    </w:lvl>
    <w:lvl w:ilvl="6" w:tplc="55D2AA56" w:tentative="1">
      <w:start w:val="1"/>
      <w:numFmt w:val="bullet"/>
      <w:lvlText w:val=""/>
      <w:lvlJc w:val="left"/>
      <w:pPr>
        <w:ind w:left="5040" w:hanging="360"/>
      </w:pPr>
      <w:rPr>
        <w:rFonts w:ascii="Symbol" w:hAnsi="Symbol" w:hint="default"/>
      </w:rPr>
    </w:lvl>
    <w:lvl w:ilvl="7" w:tplc="4B381D98" w:tentative="1">
      <w:start w:val="1"/>
      <w:numFmt w:val="bullet"/>
      <w:lvlText w:val="o"/>
      <w:lvlJc w:val="left"/>
      <w:pPr>
        <w:ind w:left="5760" w:hanging="360"/>
      </w:pPr>
      <w:rPr>
        <w:rFonts w:ascii="Courier New" w:hAnsi="Courier New" w:cs="Courier New" w:hint="default"/>
      </w:rPr>
    </w:lvl>
    <w:lvl w:ilvl="8" w:tplc="95CE7B8A" w:tentative="1">
      <w:start w:val="1"/>
      <w:numFmt w:val="bullet"/>
      <w:lvlText w:val=""/>
      <w:lvlJc w:val="left"/>
      <w:pPr>
        <w:ind w:left="6480" w:hanging="360"/>
      </w:pPr>
      <w:rPr>
        <w:rFonts w:ascii="Wingdings" w:hAnsi="Wingdings" w:hint="default"/>
      </w:rPr>
    </w:lvl>
  </w:abstractNum>
  <w:abstractNum w:abstractNumId="40" w15:restartNumberingAfterBreak="0">
    <w:nsid w:val="ABF589B1"/>
    <w:multiLevelType w:val="hybridMultilevel"/>
    <w:tmpl w:val="2452A83E"/>
    <w:lvl w:ilvl="0" w:tplc="A4EC9D02">
      <w:numFmt w:val="bullet"/>
      <w:lvlText w:val=""/>
      <w:lvlJc w:val="left"/>
      <w:pPr>
        <w:ind w:left="720" w:hanging="360"/>
      </w:pPr>
      <w:rPr>
        <w:rFonts w:ascii="Symbol" w:hAnsi="Symbol" w:hint="default"/>
      </w:rPr>
    </w:lvl>
    <w:lvl w:ilvl="1" w:tplc="C0FE4924" w:tentative="1">
      <w:start w:val="1"/>
      <w:numFmt w:val="bullet"/>
      <w:lvlText w:val="o"/>
      <w:lvlJc w:val="left"/>
      <w:pPr>
        <w:ind w:left="1440" w:hanging="360"/>
      </w:pPr>
      <w:rPr>
        <w:rFonts w:ascii="Courier New" w:hAnsi="Courier New" w:cs="Courier New" w:hint="default"/>
      </w:rPr>
    </w:lvl>
    <w:lvl w:ilvl="2" w:tplc="56DC9E06" w:tentative="1">
      <w:start w:val="1"/>
      <w:numFmt w:val="bullet"/>
      <w:lvlText w:val=""/>
      <w:lvlJc w:val="left"/>
      <w:pPr>
        <w:ind w:left="2160" w:hanging="360"/>
      </w:pPr>
      <w:rPr>
        <w:rFonts w:ascii="Wingdings" w:hAnsi="Wingdings" w:hint="default"/>
      </w:rPr>
    </w:lvl>
    <w:lvl w:ilvl="3" w:tplc="CEC016B6" w:tentative="1">
      <w:start w:val="1"/>
      <w:numFmt w:val="bullet"/>
      <w:lvlText w:val=""/>
      <w:lvlJc w:val="left"/>
      <w:pPr>
        <w:ind w:left="2880" w:hanging="360"/>
      </w:pPr>
      <w:rPr>
        <w:rFonts w:ascii="Symbol" w:hAnsi="Symbol" w:hint="default"/>
      </w:rPr>
    </w:lvl>
    <w:lvl w:ilvl="4" w:tplc="A23C5416" w:tentative="1">
      <w:start w:val="1"/>
      <w:numFmt w:val="bullet"/>
      <w:lvlText w:val="o"/>
      <w:lvlJc w:val="left"/>
      <w:pPr>
        <w:ind w:left="3600" w:hanging="360"/>
      </w:pPr>
      <w:rPr>
        <w:rFonts w:ascii="Courier New" w:hAnsi="Courier New" w:cs="Courier New" w:hint="default"/>
      </w:rPr>
    </w:lvl>
    <w:lvl w:ilvl="5" w:tplc="3E8CFA28" w:tentative="1">
      <w:start w:val="1"/>
      <w:numFmt w:val="bullet"/>
      <w:lvlText w:val=""/>
      <w:lvlJc w:val="left"/>
      <w:pPr>
        <w:ind w:left="4320" w:hanging="360"/>
      </w:pPr>
      <w:rPr>
        <w:rFonts w:ascii="Wingdings" w:hAnsi="Wingdings" w:hint="default"/>
      </w:rPr>
    </w:lvl>
    <w:lvl w:ilvl="6" w:tplc="57E0B8BE" w:tentative="1">
      <w:start w:val="1"/>
      <w:numFmt w:val="bullet"/>
      <w:lvlText w:val=""/>
      <w:lvlJc w:val="left"/>
      <w:pPr>
        <w:ind w:left="5040" w:hanging="360"/>
      </w:pPr>
      <w:rPr>
        <w:rFonts w:ascii="Symbol" w:hAnsi="Symbol" w:hint="default"/>
      </w:rPr>
    </w:lvl>
    <w:lvl w:ilvl="7" w:tplc="C4488490" w:tentative="1">
      <w:start w:val="1"/>
      <w:numFmt w:val="bullet"/>
      <w:lvlText w:val="o"/>
      <w:lvlJc w:val="left"/>
      <w:pPr>
        <w:ind w:left="5760" w:hanging="360"/>
      </w:pPr>
      <w:rPr>
        <w:rFonts w:ascii="Courier New" w:hAnsi="Courier New" w:cs="Courier New" w:hint="default"/>
      </w:rPr>
    </w:lvl>
    <w:lvl w:ilvl="8" w:tplc="EBACAF1C" w:tentative="1">
      <w:start w:val="1"/>
      <w:numFmt w:val="bullet"/>
      <w:lvlText w:val=""/>
      <w:lvlJc w:val="left"/>
      <w:pPr>
        <w:ind w:left="6480" w:hanging="360"/>
      </w:pPr>
      <w:rPr>
        <w:rFonts w:ascii="Wingdings" w:hAnsi="Wingdings" w:hint="default"/>
      </w:rPr>
    </w:lvl>
  </w:abstractNum>
  <w:abstractNum w:abstractNumId="41" w15:restartNumberingAfterBreak="0">
    <w:nsid w:val="AC4CA9A8"/>
    <w:multiLevelType w:val="hybridMultilevel"/>
    <w:tmpl w:val="BC92E48A"/>
    <w:lvl w:ilvl="0" w:tplc="3782CC80">
      <w:start w:val="1"/>
      <w:numFmt w:val="bullet"/>
      <w:lvlText w:val=""/>
      <w:lvlJc w:val="left"/>
      <w:pPr>
        <w:ind w:left="720" w:hanging="360"/>
      </w:pPr>
      <w:rPr>
        <w:rFonts w:ascii="Symbol" w:hAnsi="Symbol" w:hint="default"/>
      </w:rPr>
    </w:lvl>
    <w:lvl w:ilvl="1" w:tplc="F4BA17CA" w:tentative="1">
      <w:start w:val="1"/>
      <w:numFmt w:val="bullet"/>
      <w:lvlText w:val="o"/>
      <w:lvlJc w:val="left"/>
      <w:pPr>
        <w:ind w:left="1440" w:hanging="360"/>
      </w:pPr>
      <w:rPr>
        <w:rFonts w:ascii="Courier New" w:hAnsi="Courier New" w:cs="Courier New" w:hint="default"/>
      </w:rPr>
    </w:lvl>
    <w:lvl w:ilvl="2" w:tplc="ED96486A" w:tentative="1">
      <w:start w:val="1"/>
      <w:numFmt w:val="bullet"/>
      <w:lvlText w:val=""/>
      <w:lvlJc w:val="left"/>
      <w:pPr>
        <w:ind w:left="2160" w:hanging="360"/>
      </w:pPr>
      <w:rPr>
        <w:rFonts w:ascii="Wingdings" w:hAnsi="Wingdings" w:hint="default"/>
      </w:rPr>
    </w:lvl>
    <w:lvl w:ilvl="3" w:tplc="6656654E" w:tentative="1">
      <w:start w:val="1"/>
      <w:numFmt w:val="bullet"/>
      <w:lvlText w:val=""/>
      <w:lvlJc w:val="left"/>
      <w:pPr>
        <w:ind w:left="2880" w:hanging="360"/>
      </w:pPr>
      <w:rPr>
        <w:rFonts w:ascii="Symbol" w:hAnsi="Symbol" w:hint="default"/>
      </w:rPr>
    </w:lvl>
    <w:lvl w:ilvl="4" w:tplc="01E2BBF4" w:tentative="1">
      <w:start w:val="1"/>
      <w:numFmt w:val="bullet"/>
      <w:lvlText w:val="o"/>
      <w:lvlJc w:val="left"/>
      <w:pPr>
        <w:ind w:left="3600" w:hanging="360"/>
      </w:pPr>
      <w:rPr>
        <w:rFonts w:ascii="Courier New" w:hAnsi="Courier New" w:cs="Courier New" w:hint="default"/>
      </w:rPr>
    </w:lvl>
    <w:lvl w:ilvl="5" w:tplc="0214380C" w:tentative="1">
      <w:start w:val="1"/>
      <w:numFmt w:val="bullet"/>
      <w:lvlText w:val=""/>
      <w:lvlJc w:val="left"/>
      <w:pPr>
        <w:ind w:left="4320" w:hanging="360"/>
      </w:pPr>
      <w:rPr>
        <w:rFonts w:ascii="Wingdings" w:hAnsi="Wingdings" w:hint="default"/>
      </w:rPr>
    </w:lvl>
    <w:lvl w:ilvl="6" w:tplc="998C2690" w:tentative="1">
      <w:start w:val="1"/>
      <w:numFmt w:val="bullet"/>
      <w:lvlText w:val=""/>
      <w:lvlJc w:val="left"/>
      <w:pPr>
        <w:ind w:left="5040" w:hanging="360"/>
      </w:pPr>
      <w:rPr>
        <w:rFonts w:ascii="Symbol" w:hAnsi="Symbol" w:hint="default"/>
      </w:rPr>
    </w:lvl>
    <w:lvl w:ilvl="7" w:tplc="CDEA363E" w:tentative="1">
      <w:start w:val="1"/>
      <w:numFmt w:val="bullet"/>
      <w:lvlText w:val="o"/>
      <w:lvlJc w:val="left"/>
      <w:pPr>
        <w:ind w:left="5760" w:hanging="360"/>
      </w:pPr>
      <w:rPr>
        <w:rFonts w:ascii="Courier New" w:hAnsi="Courier New" w:cs="Courier New" w:hint="default"/>
      </w:rPr>
    </w:lvl>
    <w:lvl w:ilvl="8" w:tplc="2F146C3C" w:tentative="1">
      <w:start w:val="1"/>
      <w:numFmt w:val="bullet"/>
      <w:lvlText w:val=""/>
      <w:lvlJc w:val="left"/>
      <w:pPr>
        <w:ind w:left="6480" w:hanging="360"/>
      </w:pPr>
      <w:rPr>
        <w:rFonts w:ascii="Wingdings" w:hAnsi="Wingdings" w:hint="default"/>
      </w:rPr>
    </w:lvl>
  </w:abstractNum>
  <w:abstractNum w:abstractNumId="42" w15:restartNumberingAfterBreak="0">
    <w:nsid w:val="AD0FB416"/>
    <w:multiLevelType w:val="hybridMultilevel"/>
    <w:tmpl w:val="1CF0820E"/>
    <w:lvl w:ilvl="0" w:tplc="8314282C">
      <w:start w:val="14"/>
      <w:numFmt w:val="bullet"/>
      <w:lvlText w:val="-"/>
      <w:lvlJc w:val="left"/>
      <w:pPr>
        <w:ind w:left="720" w:hanging="360"/>
      </w:pPr>
      <w:rPr>
        <w:rFonts w:ascii="Arial" w:eastAsia="Times New Roman" w:hAnsi="Arial" w:cs="Arial" w:hint="default"/>
      </w:rPr>
    </w:lvl>
    <w:lvl w:ilvl="1" w:tplc="7A207A8E" w:tentative="1">
      <w:start w:val="1"/>
      <w:numFmt w:val="bullet"/>
      <w:lvlText w:val="o"/>
      <w:lvlJc w:val="left"/>
      <w:pPr>
        <w:ind w:left="1440" w:hanging="360"/>
      </w:pPr>
      <w:rPr>
        <w:rFonts w:ascii="Courier New" w:hAnsi="Courier New" w:cs="Courier New" w:hint="default"/>
      </w:rPr>
    </w:lvl>
    <w:lvl w:ilvl="2" w:tplc="0726AFC6" w:tentative="1">
      <w:start w:val="1"/>
      <w:numFmt w:val="bullet"/>
      <w:lvlText w:val=""/>
      <w:lvlJc w:val="left"/>
      <w:pPr>
        <w:ind w:left="2160" w:hanging="360"/>
      </w:pPr>
      <w:rPr>
        <w:rFonts w:ascii="Wingdings" w:hAnsi="Wingdings" w:hint="default"/>
      </w:rPr>
    </w:lvl>
    <w:lvl w:ilvl="3" w:tplc="CD76E5AC" w:tentative="1">
      <w:start w:val="1"/>
      <w:numFmt w:val="bullet"/>
      <w:lvlText w:val=""/>
      <w:lvlJc w:val="left"/>
      <w:pPr>
        <w:ind w:left="2880" w:hanging="360"/>
      </w:pPr>
      <w:rPr>
        <w:rFonts w:ascii="Symbol" w:hAnsi="Symbol" w:hint="default"/>
      </w:rPr>
    </w:lvl>
    <w:lvl w:ilvl="4" w:tplc="A21E080A" w:tentative="1">
      <w:start w:val="1"/>
      <w:numFmt w:val="bullet"/>
      <w:lvlText w:val="o"/>
      <w:lvlJc w:val="left"/>
      <w:pPr>
        <w:ind w:left="3600" w:hanging="360"/>
      </w:pPr>
      <w:rPr>
        <w:rFonts w:ascii="Courier New" w:hAnsi="Courier New" w:cs="Courier New" w:hint="default"/>
      </w:rPr>
    </w:lvl>
    <w:lvl w:ilvl="5" w:tplc="ACA006F0" w:tentative="1">
      <w:start w:val="1"/>
      <w:numFmt w:val="bullet"/>
      <w:lvlText w:val=""/>
      <w:lvlJc w:val="left"/>
      <w:pPr>
        <w:ind w:left="4320" w:hanging="360"/>
      </w:pPr>
      <w:rPr>
        <w:rFonts w:ascii="Wingdings" w:hAnsi="Wingdings" w:hint="default"/>
      </w:rPr>
    </w:lvl>
    <w:lvl w:ilvl="6" w:tplc="6AA4AA7C" w:tentative="1">
      <w:start w:val="1"/>
      <w:numFmt w:val="bullet"/>
      <w:lvlText w:val=""/>
      <w:lvlJc w:val="left"/>
      <w:pPr>
        <w:ind w:left="5040" w:hanging="360"/>
      </w:pPr>
      <w:rPr>
        <w:rFonts w:ascii="Symbol" w:hAnsi="Symbol" w:hint="default"/>
      </w:rPr>
    </w:lvl>
    <w:lvl w:ilvl="7" w:tplc="DBBAFC46" w:tentative="1">
      <w:start w:val="1"/>
      <w:numFmt w:val="bullet"/>
      <w:lvlText w:val="o"/>
      <w:lvlJc w:val="left"/>
      <w:pPr>
        <w:ind w:left="5760" w:hanging="360"/>
      </w:pPr>
      <w:rPr>
        <w:rFonts w:ascii="Courier New" w:hAnsi="Courier New" w:cs="Courier New" w:hint="default"/>
      </w:rPr>
    </w:lvl>
    <w:lvl w:ilvl="8" w:tplc="AF3E87D0" w:tentative="1">
      <w:start w:val="1"/>
      <w:numFmt w:val="bullet"/>
      <w:lvlText w:val=""/>
      <w:lvlJc w:val="left"/>
      <w:pPr>
        <w:ind w:left="6480" w:hanging="360"/>
      </w:pPr>
      <w:rPr>
        <w:rFonts w:ascii="Wingdings" w:hAnsi="Wingdings" w:hint="default"/>
      </w:rPr>
    </w:lvl>
  </w:abstractNum>
  <w:abstractNum w:abstractNumId="43" w15:restartNumberingAfterBreak="0">
    <w:nsid w:val="AD2FF2D2"/>
    <w:multiLevelType w:val="hybridMultilevel"/>
    <w:tmpl w:val="38B4D740"/>
    <w:lvl w:ilvl="0" w:tplc="DA96328E">
      <w:start w:val="1"/>
      <w:numFmt w:val="decimal"/>
      <w:lvlText w:val="%1."/>
      <w:lvlJc w:val="left"/>
      <w:pPr>
        <w:ind w:left="422" w:hanging="284"/>
      </w:pPr>
      <w:rPr>
        <w:rFonts w:ascii="Arial" w:hAnsi="Arial" w:hint="default"/>
        <w:i/>
        <w:w w:val="99"/>
        <w:sz w:val="22"/>
        <w:szCs w:val="18"/>
      </w:rPr>
    </w:lvl>
    <w:lvl w:ilvl="1" w:tplc="E6502268">
      <w:start w:val="1"/>
      <w:numFmt w:val="bullet"/>
      <w:lvlText w:val="•"/>
      <w:lvlJc w:val="left"/>
      <w:pPr>
        <w:ind w:left="1369" w:hanging="284"/>
      </w:pPr>
      <w:rPr>
        <w:rFonts w:hint="default"/>
      </w:rPr>
    </w:lvl>
    <w:lvl w:ilvl="2" w:tplc="407E8BBE">
      <w:start w:val="1"/>
      <w:numFmt w:val="bullet"/>
      <w:lvlText w:val="•"/>
      <w:lvlJc w:val="left"/>
      <w:pPr>
        <w:ind w:left="2316" w:hanging="284"/>
      </w:pPr>
      <w:rPr>
        <w:rFonts w:hint="default"/>
      </w:rPr>
    </w:lvl>
    <w:lvl w:ilvl="3" w:tplc="6448AB74">
      <w:start w:val="1"/>
      <w:numFmt w:val="bullet"/>
      <w:lvlText w:val="•"/>
      <w:lvlJc w:val="left"/>
      <w:pPr>
        <w:ind w:left="3263" w:hanging="284"/>
      </w:pPr>
      <w:rPr>
        <w:rFonts w:hint="default"/>
      </w:rPr>
    </w:lvl>
    <w:lvl w:ilvl="4" w:tplc="F4BEDAF4">
      <w:start w:val="1"/>
      <w:numFmt w:val="bullet"/>
      <w:lvlText w:val="•"/>
      <w:lvlJc w:val="left"/>
      <w:pPr>
        <w:ind w:left="4209" w:hanging="284"/>
      </w:pPr>
      <w:rPr>
        <w:rFonts w:hint="default"/>
      </w:rPr>
    </w:lvl>
    <w:lvl w:ilvl="5" w:tplc="47283E88">
      <w:start w:val="1"/>
      <w:numFmt w:val="bullet"/>
      <w:lvlText w:val="•"/>
      <w:lvlJc w:val="left"/>
      <w:pPr>
        <w:ind w:left="5156" w:hanging="284"/>
      </w:pPr>
      <w:rPr>
        <w:rFonts w:hint="default"/>
      </w:rPr>
    </w:lvl>
    <w:lvl w:ilvl="6" w:tplc="3AE82FEA">
      <w:start w:val="1"/>
      <w:numFmt w:val="bullet"/>
      <w:lvlText w:val="•"/>
      <w:lvlJc w:val="left"/>
      <w:pPr>
        <w:ind w:left="6103" w:hanging="284"/>
      </w:pPr>
      <w:rPr>
        <w:rFonts w:hint="default"/>
      </w:rPr>
    </w:lvl>
    <w:lvl w:ilvl="7" w:tplc="A836B7D8">
      <w:start w:val="1"/>
      <w:numFmt w:val="bullet"/>
      <w:lvlText w:val="•"/>
      <w:lvlJc w:val="left"/>
      <w:pPr>
        <w:ind w:left="7050" w:hanging="284"/>
      </w:pPr>
      <w:rPr>
        <w:rFonts w:hint="default"/>
      </w:rPr>
    </w:lvl>
    <w:lvl w:ilvl="8" w:tplc="830CC0E2">
      <w:start w:val="1"/>
      <w:numFmt w:val="bullet"/>
      <w:lvlText w:val="•"/>
      <w:lvlJc w:val="left"/>
      <w:pPr>
        <w:ind w:left="7997" w:hanging="284"/>
      </w:pPr>
      <w:rPr>
        <w:rFonts w:hint="default"/>
      </w:rPr>
    </w:lvl>
  </w:abstractNum>
  <w:abstractNum w:abstractNumId="44" w15:restartNumberingAfterBreak="0">
    <w:nsid w:val="AD5772B7"/>
    <w:multiLevelType w:val="multilevel"/>
    <w:tmpl w:val="7B447322"/>
    <w:lvl w:ilvl="0">
      <w:start w:val="1"/>
      <w:numFmt w:val="decimal"/>
      <w:suff w:val="space"/>
      <w:lvlText w:val="%1."/>
      <w:lvlJc w:val="left"/>
      <w:pPr>
        <w:ind w:left="567" w:hanging="567"/>
      </w:pPr>
      <w:rPr>
        <w:rFonts w:hint="default"/>
      </w:rPr>
    </w:lvl>
    <w:lvl w:ilvl="1">
      <w:start w:val="1"/>
      <w:numFmt w:val="decimal"/>
      <w:suff w:val="space"/>
      <w:lvlText w:val="%1.%2."/>
      <w:lvlJc w:val="left"/>
      <w:pPr>
        <w:ind w:left="567" w:hanging="567"/>
      </w:pPr>
      <w:rPr>
        <w:rFonts w:hint="default"/>
      </w:rPr>
    </w:lvl>
    <w:lvl w:ilvl="2">
      <w:start w:val="1"/>
      <w:numFmt w:val="decimal"/>
      <w:suff w:val="space"/>
      <w:lvlText w:val="%1.%2.%3."/>
      <w:lvlJc w:val="left"/>
      <w:pPr>
        <w:ind w:left="567" w:hanging="567"/>
      </w:pPr>
      <w:rPr>
        <w:rFonts w:hint="default"/>
      </w:rPr>
    </w:lvl>
    <w:lvl w:ilvl="3">
      <w:start w:val="1"/>
      <w:numFmt w:val="decimal"/>
      <w:suff w:val="space"/>
      <w:lvlText w:val="%1.%2.%3.%4."/>
      <w:lvlJc w:val="left"/>
      <w:pPr>
        <w:ind w:left="567" w:hanging="567"/>
      </w:pPr>
      <w:rPr>
        <w:rFonts w:hint="default"/>
      </w:rPr>
    </w:lvl>
    <w:lvl w:ilvl="4">
      <w:start w:val="1"/>
      <w:numFmt w:val="decimal"/>
      <w:lvlText w:val="%1.%2.%3.%4.%5."/>
      <w:lvlJc w:val="left"/>
      <w:pPr>
        <w:ind w:left="567" w:hanging="567"/>
      </w:pPr>
      <w:rPr>
        <w:rFonts w:hint="default"/>
      </w:rPr>
    </w:lvl>
    <w:lvl w:ilvl="5">
      <w:start w:val="1"/>
      <w:numFmt w:val="decimal"/>
      <w:lvlText w:val="%1.%2.%3.%4.%5.%6."/>
      <w:lvlJc w:val="left"/>
      <w:pPr>
        <w:ind w:left="567" w:hanging="567"/>
      </w:pPr>
      <w:rPr>
        <w:rFonts w:hint="default"/>
      </w:rPr>
    </w:lvl>
    <w:lvl w:ilvl="6">
      <w:start w:val="1"/>
      <w:numFmt w:val="decimal"/>
      <w:lvlText w:val="%1.%2.%3.%4.%5.%6.%7."/>
      <w:lvlJc w:val="left"/>
      <w:pPr>
        <w:ind w:left="567" w:hanging="567"/>
      </w:pPr>
      <w:rPr>
        <w:rFonts w:hint="default"/>
      </w:rPr>
    </w:lvl>
    <w:lvl w:ilvl="7">
      <w:start w:val="1"/>
      <w:numFmt w:val="decimal"/>
      <w:lvlText w:val="%1.%2.%3.%4.%5.%6.%7.%8."/>
      <w:lvlJc w:val="left"/>
      <w:pPr>
        <w:ind w:left="567" w:hanging="567"/>
      </w:pPr>
      <w:rPr>
        <w:rFonts w:hint="default"/>
      </w:rPr>
    </w:lvl>
    <w:lvl w:ilvl="8">
      <w:start w:val="1"/>
      <w:numFmt w:val="decimal"/>
      <w:lvlText w:val="%1.%2.%3.%4.%5.%6.%7.%8.%9."/>
      <w:lvlJc w:val="left"/>
      <w:pPr>
        <w:ind w:left="567" w:hanging="567"/>
      </w:pPr>
      <w:rPr>
        <w:rFonts w:hint="default"/>
      </w:rPr>
    </w:lvl>
  </w:abstractNum>
  <w:abstractNum w:abstractNumId="45" w15:restartNumberingAfterBreak="0">
    <w:nsid w:val="B0DC727E"/>
    <w:multiLevelType w:val="hybridMultilevel"/>
    <w:tmpl w:val="453EC946"/>
    <w:lvl w:ilvl="0" w:tplc="213205B6">
      <w:start w:val="1"/>
      <w:numFmt w:val="bullet"/>
      <w:lvlText w:val=""/>
      <w:lvlJc w:val="left"/>
      <w:pPr>
        <w:ind w:left="720" w:hanging="360"/>
      </w:pPr>
      <w:rPr>
        <w:rFonts w:ascii="Symbol" w:hAnsi="Symbol" w:hint="default"/>
      </w:rPr>
    </w:lvl>
    <w:lvl w:ilvl="1" w:tplc="7D8249C0" w:tentative="1">
      <w:start w:val="1"/>
      <w:numFmt w:val="bullet"/>
      <w:lvlText w:val="o"/>
      <w:lvlJc w:val="left"/>
      <w:pPr>
        <w:ind w:left="1440" w:hanging="360"/>
      </w:pPr>
      <w:rPr>
        <w:rFonts w:ascii="Courier New" w:hAnsi="Courier New" w:cs="Courier New" w:hint="default"/>
      </w:rPr>
    </w:lvl>
    <w:lvl w:ilvl="2" w:tplc="B42C75B8" w:tentative="1">
      <w:start w:val="1"/>
      <w:numFmt w:val="bullet"/>
      <w:lvlText w:val=""/>
      <w:lvlJc w:val="left"/>
      <w:pPr>
        <w:ind w:left="2160" w:hanging="360"/>
      </w:pPr>
      <w:rPr>
        <w:rFonts w:ascii="Wingdings" w:hAnsi="Wingdings" w:hint="default"/>
      </w:rPr>
    </w:lvl>
    <w:lvl w:ilvl="3" w:tplc="8F3A2F8C" w:tentative="1">
      <w:start w:val="1"/>
      <w:numFmt w:val="bullet"/>
      <w:lvlText w:val=""/>
      <w:lvlJc w:val="left"/>
      <w:pPr>
        <w:ind w:left="2880" w:hanging="360"/>
      </w:pPr>
      <w:rPr>
        <w:rFonts w:ascii="Symbol" w:hAnsi="Symbol" w:hint="default"/>
      </w:rPr>
    </w:lvl>
    <w:lvl w:ilvl="4" w:tplc="529A2F68" w:tentative="1">
      <w:start w:val="1"/>
      <w:numFmt w:val="bullet"/>
      <w:lvlText w:val="o"/>
      <w:lvlJc w:val="left"/>
      <w:pPr>
        <w:ind w:left="3600" w:hanging="360"/>
      </w:pPr>
      <w:rPr>
        <w:rFonts w:ascii="Courier New" w:hAnsi="Courier New" w:cs="Courier New" w:hint="default"/>
      </w:rPr>
    </w:lvl>
    <w:lvl w:ilvl="5" w:tplc="20A478DE" w:tentative="1">
      <w:start w:val="1"/>
      <w:numFmt w:val="bullet"/>
      <w:lvlText w:val=""/>
      <w:lvlJc w:val="left"/>
      <w:pPr>
        <w:ind w:left="4320" w:hanging="360"/>
      </w:pPr>
      <w:rPr>
        <w:rFonts w:ascii="Wingdings" w:hAnsi="Wingdings" w:hint="default"/>
      </w:rPr>
    </w:lvl>
    <w:lvl w:ilvl="6" w:tplc="47F6F7DA" w:tentative="1">
      <w:start w:val="1"/>
      <w:numFmt w:val="bullet"/>
      <w:lvlText w:val=""/>
      <w:lvlJc w:val="left"/>
      <w:pPr>
        <w:ind w:left="5040" w:hanging="360"/>
      </w:pPr>
      <w:rPr>
        <w:rFonts w:ascii="Symbol" w:hAnsi="Symbol" w:hint="default"/>
      </w:rPr>
    </w:lvl>
    <w:lvl w:ilvl="7" w:tplc="F57C59E4" w:tentative="1">
      <w:start w:val="1"/>
      <w:numFmt w:val="bullet"/>
      <w:lvlText w:val="o"/>
      <w:lvlJc w:val="left"/>
      <w:pPr>
        <w:ind w:left="5760" w:hanging="360"/>
      </w:pPr>
      <w:rPr>
        <w:rFonts w:ascii="Courier New" w:hAnsi="Courier New" w:cs="Courier New" w:hint="default"/>
      </w:rPr>
    </w:lvl>
    <w:lvl w:ilvl="8" w:tplc="0958D1B4" w:tentative="1">
      <w:start w:val="1"/>
      <w:numFmt w:val="bullet"/>
      <w:lvlText w:val=""/>
      <w:lvlJc w:val="left"/>
      <w:pPr>
        <w:ind w:left="6480" w:hanging="360"/>
      </w:pPr>
      <w:rPr>
        <w:rFonts w:ascii="Wingdings" w:hAnsi="Wingdings" w:hint="default"/>
      </w:rPr>
    </w:lvl>
  </w:abstractNum>
  <w:abstractNum w:abstractNumId="46" w15:restartNumberingAfterBreak="0">
    <w:nsid w:val="B202B63B"/>
    <w:multiLevelType w:val="hybridMultilevel"/>
    <w:tmpl w:val="EBD83DCA"/>
    <w:lvl w:ilvl="0" w:tplc="9F68D3A4">
      <w:start w:val="1"/>
      <w:numFmt w:val="bullet"/>
      <w:lvlText w:val=""/>
      <w:lvlJc w:val="left"/>
      <w:pPr>
        <w:ind w:left="720" w:hanging="360"/>
      </w:pPr>
      <w:rPr>
        <w:rFonts w:ascii="Symbol" w:hAnsi="Symbol" w:hint="default"/>
      </w:rPr>
    </w:lvl>
    <w:lvl w:ilvl="1" w:tplc="B072B3D8" w:tentative="1">
      <w:start w:val="1"/>
      <w:numFmt w:val="bullet"/>
      <w:lvlText w:val="o"/>
      <w:lvlJc w:val="left"/>
      <w:pPr>
        <w:ind w:left="1440" w:hanging="360"/>
      </w:pPr>
      <w:rPr>
        <w:rFonts w:ascii="Courier New" w:hAnsi="Courier New" w:cs="Courier New" w:hint="default"/>
      </w:rPr>
    </w:lvl>
    <w:lvl w:ilvl="2" w:tplc="01C64B38" w:tentative="1">
      <w:start w:val="1"/>
      <w:numFmt w:val="bullet"/>
      <w:lvlText w:val=""/>
      <w:lvlJc w:val="left"/>
      <w:pPr>
        <w:ind w:left="2160" w:hanging="360"/>
      </w:pPr>
      <w:rPr>
        <w:rFonts w:ascii="Wingdings" w:hAnsi="Wingdings" w:hint="default"/>
      </w:rPr>
    </w:lvl>
    <w:lvl w:ilvl="3" w:tplc="08DAE594" w:tentative="1">
      <w:start w:val="1"/>
      <w:numFmt w:val="bullet"/>
      <w:lvlText w:val=""/>
      <w:lvlJc w:val="left"/>
      <w:pPr>
        <w:ind w:left="2880" w:hanging="360"/>
      </w:pPr>
      <w:rPr>
        <w:rFonts w:ascii="Symbol" w:hAnsi="Symbol" w:hint="default"/>
      </w:rPr>
    </w:lvl>
    <w:lvl w:ilvl="4" w:tplc="EF88FCDA" w:tentative="1">
      <w:start w:val="1"/>
      <w:numFmt w:val="bullet"/>
      <w:lvlText w:val="o"/>
      <w:lvlJc w:val="left"/>
      <w:pPr>
        <w:ind w:left="3600" w:hanging="360"/>
      </w:pPr>
      <w:rPr>
        <w:rFonts w:ascii="Courier New" w:hAnsi="Courier New" w:cs="Courier New" w:hint="default"/>
      </w:rPr>
    </w:lvl>
    <w:lvl w:ilvl="5" w:tplc="DD246AA6" w:tentative="1">
      <w:start w:val="1"/>
      <w:numFmt w:val="bullet"/>
      <w:lvlText w:val=""/>
      <w:lvlJc w:val="left"/>
      <w:pPr>
        <w:ind w:left="4320" w:hanging="360"/>
      </w:pPr>
      <w:rPr>
        <w:rFonts w:ascii="Wingdings" w:hAnsi="Wingdings" w:hint="default"/>
      </w:rPr>
    </w:lvl>
    <w:lvl w:ilvl="6" w:tplc="D11CC8D0" w:tentative="1">
      <w:start w:val="1"/>
      <w:numFmt w:val="bullet"/>
      <w:lvlText w:val=""/>
      <w:lvlJc w:val="left"/>
      <w:pPr>
        <w:ind w:left="5040" w:hanging="360"/>
      </w:pPr>
      <w:rPr>
        <w:rFonts w:ascii="Symbol" w:hAnsi="Symbol" w:hint="default"/>
      </w:rPr>
    </w:lvl>
    <w:lvl w:ilvl="7" w:tplc="68C49ECC" w:tentative="1">
      <w:start w:val="1"/>
      <w:numFmt w:val="bullet"/>
      <w:lvlText w:val="o"/>
      <w:lvlJc w:val="left"/>
      <w:pPr>
        <w:ind w:left="5760" w:hanging="360"/>
      </w:pPr>
      <w:rPr>
        <w:rFonts w:ascii="Courier New" w:hAnsi="Courier New" w:cs="Courier New" w:hint="default"/>
      </w:rPr>
    </w:lvl>
    <w:lvl w:ilvl="8" w:tplc="6F4E8684" w:tentative="1">
      <w:start w:val="1"/>
      <w:numFmt w:val="bullet"/>
      <w:lvlText w:val=""/>
      <w:lvlJc w:val="left"/>
      <w:pPr>
        <w:ind w:left="6480" w:hanging="360"/>
      </w:pPr>
      <w:rPr>
        <w:rFonts w:ascii="Wingdings" w:hAnsi="Wingdings" w:hint="default"/>
      </w:rPr>
    </w:lvl>
  </w:abstractNum>
  <w:abstractNum w:abstractNumId="47" w15:restartNumberingAfterBreak="0">
    <w:nsid w:val="B2758D36"/>
    <w:multiLevelType w:val="hybridMultilevel"/>
    <w:tmpl w:val="4D787CB4"/>
    <w:lvl w:ilvl="0" w:tplc="659210E6">
      <w:start w:val="1"/>
      <w:numFmt w:val="bullet"/>
      <w:lvlText w:val=""/>
      <w:lvlJc w:val="left"/>
      <w:pPr>
        <w:ind w:left="720" w:hanging="360"/>
      </w:pPr>
      <w:rPr>
        <w:rFonts w:ascii="Symbol" w:hAnsi="Symbol" w:hint="default"/>
      </w:rPr>
    </w:lvl>
    <w:lvl w:ilvl="1" w:tplc="8860481E" w:tentative="1">
      <w:start w:val="1"/>
      <w:numFmt w:val="bullet"/>
      <w:lvlText w:val="o"/>
      <w:lvlJc w:val="left"/>
      <w:pPr>
        <w:ind w:left="1440" w:hanging="360"/>
      </w:pPr>
      <w:rPr>
        <w:rFonts w:ascii="Courier New" w:hAnsi="Courier New" w:cs="Courier New" w:hint="default"/>
      </w:rPr>
    </w:lvl>
    <w:lvl w:ilvl="2" w:tplc="F5B0152A" w:tentative="1">
      <w:start w:val="1"/>
      <w:numFmt w:val="bullet"/>
      <w:lvlText w:val=""/>
      <w:lvlJc w:val="left"/>
      <w:pPr>
        <w:ind w:left="2160" w:hanging="360"/>
      </w:pPr>
      <w:rPr>
        <w:rFonts w:ascii="Wingdings" w:hAnsi="Wingdings" w:hint="default"/>
      </w:rPr>
    </w:lvl>
    <w:lvl w:ilvl="3" w:tplc="5C4EA626" w:tentative="1">
      <w:start w:val="1"/>
      <w:numFmt w:val="bullet"/>
      <w:lvlText w:val=""/>
      <w:lvlJc w:val="left"/>
      <w:pPr>
        <w:ind w:left="2880" w:hanging="360"/>
      </w:pPr>
      <w:rPr>
        <w:rFonts w:ascii="Symbol" w:hAnsi="Symbol" w:hint="default"/>
      </w:rPr>
    </w:lvl>
    <w:lvl w:ilvl="4" w:tplc="712ABD88" w:tentative="1">
      <w:start w:val="1"/>
      <w:numFmt w:val="bullet"/>
      <w:lvlText w:val="o"/>
      <w:lvlJc w:val="left"/>
      <w:pPr>
        <w:ind w:left="3600" w:hanging="360"/>
      </w:pPr>
      <w:rPr>
        <w:rFonts w:ascii="Courier New" w:hAnsi="Courier New" w:cs="Courier New" w:hint="default"/>
      </w:rPr>
    </w:lvl>
    <w:lvl w:ilvl="5" w:tplc="AA28341E" w:tentative="1">
      <w:start w:val="1"/>
      <w:numFmt w:val="bullet"/>
      <w:lvlText w:val=""/>
      <w:lvlJc w:val="left"/>
      <w:pPr>
        <w:ind w:left="4320" w:hanging="360"/>
      </w:pPr>
      <w:rPr>
        <w:rFonts w:ascii="Wingdings" w:hAnsi="Wingdings" w:hint="default"/>
      </w:rPr>
    </w:lvl>
    <w:lvl w:ilvl="6" w:tplc="D9D2F25A" w:tentative="1">
      <w:start w:val="1"/>
      <w:numFmt w:val="bullet"/>
      <w:lvlText w:val=""/>
      <w:lvlJc w:val="left"/>
      <w:pPr>
        <w:ind w:left="5040" w:hanging="360"/>
      </w:pPr>
      <w:rPr>
        <w:rFonts w:ascii="Symbol" w:hAnsi="Symbol" w:hint="default"/>
      </w:rPr>
    </w:lvl>
    <w:lvl w:ilvl="7" w:tplc="1272EB04" w:tentative="1">
      <w:start w:val="1"/>
      <w:numFmt w:val="bullet"/>
      <w:lvlText w:val="o"/>
      <w:lvlJc w:val="left"/>
      <w:pPr>
        <w:ind w:left="5760" w:hanging="360"/>
      </w:pPr>
      <w:rPr>
        <w:rFonts w:ascii="Courier New" w:hAnsi="Courier New" w:cs="Courier New" w:hint="default"/>
      </w:rPr>
    </w:lvl>
    <w:lvl w:ilvl="8" w:tplc="BDB2FB48" w:tentative="1">
      <w:start w:val="1"/>
      <w:numFmt w:val="bullet"/>
      <w:lvlText w:val=""/>
      <w:lvlJc w:val="left"/>
      <w:pPr>
        <w:ind w:left="6480" w:hanging="360"/>
      </w:pPr>
      <w:rPr>
        <w:rFonts w:ascii="Wingdings" w:hAnsi="Wingdings" w:hint="default"/>
      </w:rPr>
    </w:lvl>
  </w:abstractNum>
  <w:abstractNum w:abstractNumId="48" w15:restartNumberingAfterBreak="0">
    <w:nsid w:val="B2F84215"/>
    <w:multiLevelType w:val="singleLevel"/>
    <w:tmpl w:val="93B88EB6"/>
    <w:lvl w:ilvl="0">
      <w:start w:val="1"/>
      <w:numFmt w:val="bullet"/>
      <w:pStyle w:val="Tab"/>
      <w:lvlText w:val=""/>
      <w:lvlJc w:val="left"/>
      <w:pPr>
        <w:tabs>
          <w:tab w:val="num" w:pos="360"/>
        </w:tabs>
        <w:ind w:left="360" w:hanging="360"/>
      </w:pPr>
      <w:rPr>
        <w:rFonts w:ascii="Symbol" w:hAnsi="Symbol" w:hint="default"/>
      </w:rPr>
    </w:lvl>
  </w:abstractNum>
  <w:abstractNum w:abstractNumId="49" w15:restartNumberingAfterBreak="0">
    <w:nsid w:val="B30411E2"/>
    <w:multiLevelType w:val="hybridMultilevel"/>
    <w:tmpl w:val="07BAEE78"/>
    <w:lvl w:ilvl="0" w:tplc="0AC21EB2">
      <w:numFmt w:val="bullet"/>
      <w:lvlText w:val="-"/>
      <w:lvlJc w:val="left"/>
      <w:pPr>
        <w:ind w:left="720" w:hanging="360"/>
      </w:pPr>
      <w:rPr>
        <w:rFonts w:ascii="Arial" w:eastAsia="Times New Roman" w:hAnsi="Arial" w:cs="Arial" w:hint="default"/>
      </w:rPr>
    </w:lvl>
    <w:lvl w:ilvl="1" w:tplc="DD86EC76" w:tentative="1">
      <w:start w:val="1"/>
      <w:numFmt w:val="bullet"/>
      <w:lvlText w:val="o"/>
      <w:lvlJc w:val="left"/>
      <w:pPr>
        <w:ind w:left="1440" w:hanging="360"/>
      </w:pPr>
      <w:rPr>
        <w:rFonts w:ascii="Courier New" w:hAnsi="Courier New" w:cs="Courier New" w:hint="default"/>
      </w:rPr>
    </w:lvl>
    <w:lvl w:ilvl="2" w:tplc="329A95B6" w:tentative="1">
      <w:start w:val="1"/>
      <w:numFmt w:val="bullet"/>
      <w:lvlText w:val=""/>
      <w:lvlJc w:val="left"/>
      <w:pPr>
        <w:ind w:left="2160" w:hanging="360"/>
      </w:pPr>
      <w:rPr>
        <w:rFonts w:ascii="Wingdings" w:hAnsi="Wingdings" w:hint="default"/>
      </w:rPr>
    </w:lvl>
    <w:lvl w:ilvl="3" w:tplc="163451A4" w:tentative="1">
      <w:start w:val="1"/>
      <w:numFmt w:val="bullet"/>
      <w:lvlText w:val=""/>
      <w:lvlJc w:val="left"/>
      <w:pPr>
        <w:ind w:left="2880" w:hanging="360"/>
      </w:pPr>
      <w:rPr>
        <w:rFonts w:ascii="Symbol" w:hAnsi="Symbol" w:hint="default"/>
      </w:rPr>
    </w:lvl>
    <w:lvl w:ilvl="4" w:tplc="8C3AF3CC" w:tentative="1">
      <w:start w:val="1"/>
      <w:numFmt w:val="bullet"/>
      <w:lvlText w:val="o"/>
      <w:lvlJc w:val="left"/>
      <w:pPr>
        <w:ind w:left="3600" w:hanging="360"/>
      </w:pPr>
      <w:rPr>
        <w:rFonts w:ascii="Courier New" w:hAnsi="Courier New" w:cs="Courier New" w:hint="default"/>
      </w:rPr>
    </w:lvl>
    <w:lvl w:ilvl="5" w:tplc="95183D02" w:tentative="1">
      <w:start w:val="1"/>
      <w:numFmt w:val="bullet"/>
      <w:lvlText w:val=""/>
      <w:lvlJc w:val="left"/>
      <w:pPr>
        <w:ind w:left="4320" w:hanging="360"/>
      </w:pPr>
      <w:rPr>
        <w:rFonts w:ascii="Wingdings" w:hAnsi="Wingdings" w:hint="default"/>
      </w:rPr>
    </w:lvl>
    <w:lvl w:ilvl="6" w:tplc="01C6598E" w:tentative="1">
      <w:start w:val="1"/>
      <w:numFmt w:val="bullet"/>
      <w:lvlText w:val=""/>
      <w:lvlJc w:val="left"/>
      <w:pPr>
        <w:ind w:left="5040" w:hanging="360"/>
      </w:pPr>
      <w:rPr>
        <w:rFonts w:ascii="Symbol" w:hAnsi="Symbol" w:hint="default"/>
      </w:rPr>
    </w:lvl>
    <w:lvl w:ilvl="7" w:tplc="F67C8D24" w:tentative="1">
      <w:start w:val="1"/>
      <w:numFmt w:val="bullet"/>
      <w:lvlText w:val="o"/>
      <w:lvlJc w:val="left"/>
      <w:pPr>
        <w:ind w:left="5760" w:hanging="360"/>
      </w:pPr>
      <w:rPr>
        <w:rFonts w:ascii="Courier New" w:hAnsi="Courier New" w:cs="Courier New" w:hint="default"/>
      </w:rPr>
    </w:lvl>
    <w:lvl w:ilvl="8" w:tplc="0F78D108" w:tentative="1">
      <w:start w:val="1"/>
      <w:numFmt w:val="bullet"/>
      <w:lvlText w:val=""/>
      <w:lvlJc w:val="left"/>
      <w:pPr>
        <w:ind w:left="6480" w:hanging="360"/>
      </w:pPr>
      <w:rPr>
        <w:rFonts w:ascii="Wingdings" w:hAnsi="Wingdings" w:hint="default"/>
      </w:rPr>
    </w:lvl>
  </w:abstractNum>
  <w:abstractNum w:abstractNumId="50" w15:restartNumberingAfterBreak="0">
    <w:nsid w:val="B47CA74C"/>
    <w:multiLevelType w:val="hybridMultilevel"/>
    <w:tmpl w:val="615097A2"/>
    <w:lvl w:ilvl="0" w:tplc="F3F810D0">
      <w:start w:val="1"/>
      <w:numFmt w:val="bullet"/>
      <w:lvlText w:val=""/>
      <w:lvlJc w:val="left"/>
      <w:pPr>
        <w:ind w:left="720" w:hanging="360"/>
      </w:pPr>
      <w:rPr>
        <w:rFonts w:ascii="Symbol" w:hAnsi="Symbol" w:hint="default"/>
      </w:rPr>
    </w:lvl>
    <w:lvl w:ilvl="1" w:tplc="71ECCBF6" w:tentative="1">
      <w:start w:val="1"/>
      <w:numFmt w:val="bullet"/>
      <w:lvlText w:val="o"/>
      <w:lvlJc w:val="left"/>
      <w:pPr>
        <w:ind w:left="1440" w:hanging="360"/>
      </w:pPr>
      <w:rPr>
        <w:rFonts w:ascii="Courier New" w:hAnsi="Courier New" w:cs="Courier New" w:hint="default"/>
      </w:rPr>
    </w:lvl>
    <w:lvl w:ilvl="2" w:tplc="3898778E" w:tentative="1">
      <w:start w:val="1"/>
      <w:numFmt w:val="bullet"/>
      <w:lvlText w:val=""/>
      <w:lvlJc w:val="left"/>
      <w:pPr>
        <w:ind w:left="2160" w:hanging="360"/>
      </w:pPr>
      <w:rPr>
        <w:rFonts w:ascii="Wingdings" w:hAnsi="Wingdings" w:hint="default"/>
      </w:rPr>
    </w:lvl>
    <w:lvl w:ilvl="3" w:tplc="22B49FDA" w:tentative="1">
      <w:start w:val="1"/>
      <w:numFmt w:val="bullet"/>
      <w:lvlText w:val=""/>
      <w:lvlJc w:val="left"/>
      <w:pPr>
        <w:ind w:left="2880" w:hanging="360"/>
      </w:pPr>
      <w:rPr>
        <w:rFonts w:ascii="Symbol" w:hAnsi="Symbol" w:hint="default"/>
      </w:rPr>
    </w:lvl>
    <w:lvl w:ilvl="4" w:tplc="E5C2EA16" w:tentative="1">
      <w:start w:val="1"/>
      <w:numFmt w:val="bullet"/>
      <w:lvlText w:val="o"/>
      <w:lvlJc w:val="left"/>
      <w:pPr>
        <w:ind w:left="3600" w:hanging="360"/>
      </w:pPr>
      <w:rPr>
        <w:rFonts w:ascii="Courier New" w:hAnsi="Courier New" w:cs="Courier New" w:hint="default"/>
      </w:rPr>
    </w:lvl>
    <w:lvl w:ilvl="5" w:tplc="E17607EA" w:tentative="1">
      <w:start w:val="1"/>
      <w:numFmt w:val="bullet"/>
      <w:lvlText w:val=""/>
      <w:lvlJc w:val="left"/>
      <w:pPr>
        <w:ind w:left="4320" w:hanging="360"/>
      </w:pPr>
      <w:rPr>
        <w:rFonts w:ascii="Wingdings" w:hAnsi="Wingdings" w:hint="default"/>
      </w:rPr>
    </w:lvl>
    <w:lvl w:ilvl="6" w:tplc="1AF81BF0" w:tentative="1">
      <w:start w:val="1"/>
      <w:numFmt w:val="bullet"/>
      <w:lvlText w:val=""/>
      <w:lvlJc w:val="left"/>
      <w:pPr>
        <w:ind w:left="5040" w:hanging="360"/>
      </w:pPr>
      <w:rPr>
        <w:rFonts w:ascii="Symbol" w:hAnsi="Symbol" w:hint="default"/>
      </w:rPr>
    </w:lvl>
    <w:lvl w:ilvl="7" w:tplc="14F6A52E" w:tentative="1">
      <w:start w:val="1"/>
      <w:numFmt w:val="bullet"/>
      <w:lvlText w:val="o"/>
      <w:lvlJc w:val="left"/>
      <w:pPr>
        <w:ind w:left="5760" w:hanging="360"/>
      </w:pPr>
      <w:rPr>
        <w:rFonts w:ascii="Courier New" w:hAnsi="Courier New" w:cs="Courier New" w:hint="default"/>
      </w:rPr>
    </w:lvl>
    <w:lvl w:ilvl="8" w:tplc="5280755A" w:tentative="1">
      <w:start w:val="1"/>
      <w:numFmt w:val="bullet"/>
      <w:lvlText w:val=""/>
      <w:lvlJc w:val="left"/>
      <w:pPr>
        <w:ind w:left="6480" w:hanging="360"/>
      </w:pPr>
      <w:rPr>
        <w:rFonts w:ascii="Wingdings" w:hAnsi="Wingdings" w:hint="default"/>
      </w:rPr>
    </w:lvl>
  </w:abstractNum>
  <w:abstractNum w:abstractNumId="51" w15:restartNumberingAfterBreak="0">
    <w:nsid w:val="B5294F03"/>
    <w:multiLevelType w:val="hybridMultilevel"/>
    <w:tmpl w:val="7CC63892"/>
    <w:lvl w:ilvl="0" w:tplc="C0F06750">
      <w:start w:val="1"/>
      <w:numFmt w:val="bullet"/>
      <w:lvlText w:val=""/>
      <w:lvlJc w:val="left"/>
      <w:pPr>
        <w:ind w:left="720" w:hanging="360"/>
      </w:pPr>
      <w:rPr>
        <w:rFonts w:ascii="Symbol" w:hAnsi="Symbol" w:hint="default"/>
      </w:rPr>
    </w:lvl>
    <w:lvl w:ilvl="1" w:tplc="FFC4CF88" w:tentative="1">
      <w:start w:val="1"/>
      <w:numFmt w:val="bullet"/>
      <w:lvlText w:val="o"/>
      <w:lvlJc w:val="left"/>
      <w:pPr>
        <w:ind w:left="1440" w:hanging="360"/>
      </w:pPr>
      <w:rPr>
        <w:rFonts w:ascii="Courier New" w:hAnsi="Courier New" w:cs="Courier New" w:hint="default"/>
      </w:rPr>
    </w:lvl>
    <w:lvl w:ilvl="2" w:tplc="322E8354" w:tentative="1">
      <w:start w:val="1"/>
      <w:numFmt w:val="bullet"/>
      <w:lvlText w:val=""/>
      <w:lvlJc w:val="left"/>
      <w:pPr>
        <w:ind w:left="2160" w:hanging="360"/>
      </w:pPr>
      <w:rPr>
        <w:rFonts w:ascii="Wingdings" w:hAnsi="Wingdings" w:hint="default"/>
      </w:rPr>
    </w:lvl>
    <w:lvl w:ilvl="3" w:tplc="9D0C5A94" w:tentative="1">
      <w:start w:val="1"/>
      <w:numFmt w:val="bullet"/>
      <w:lvlText w:val=""/>
      <w:lvlJc w:val="left"/>
      <w:pPr>
        <w:ind w:left="2880" w:hanging="360"/>
      </w:pPr>
      <w:rPr>
        <w:rFonts w:ascii="Symbol" w:hAnsi="Symbol" w:hint="default"/>
      </w:rPr>
    </w:lvl>
    <w:lvl w:ilvl="4" w:tplc="78F01A08" w:tentative="1">
      <w:start w:val="1"/>
      <w:numFmt w:val="bullet"/>
      <w:lvlText w:val="o"/>
      <w:lvlJc w:val="left"/>
      <w:pPr>
        <w:ind w:left="3600" w:hanging="360"/>
      </w:pPr>
      <w:rPr>
        <w:rFonts w:ascii="Courier New" w:hAnsi="Courier New" w:cs="Courier New" w:hint="default"/>
      </w:rPr>
    </w:lvl>
    <w:lvl w:ilvl="5" w:tplc="F69C7AB0" w:tentative="1">
      <w:start w:val="1"/>
      <w:numFmt w:val="bullet"/>
      <w:lvlText w:val=""/>
      <w:lvlJc w:val="left"/>
      <w:pPr>
        <w:ind w:left="4320" w:hanging="360"/>
      </w:pPr>
      <w:rPr>
        <w:rFonts w:ascii="Wingdings" w:hAnsi="Wingdings" w:hint="default"/>
      </w:rPr>
    </w:lvl>
    <w:lvl w:ilvl="6" w:tplc="541E9A7C" w:tentative="1">
      <w:start w:val="1"/>
      <w:numFmt w:val="bullet"/>
      <w:lvlText w:val=""/>
      <w:lvlJc w:val="left"/>
      <w:pPr>
        <w:ind w:left="5040" w:hanging="360"/>
      </w:pPr>
      <w:rPr>
        <w:rFonts w:ascii="Symbol" w:hAnsi="Symbol" w:hint="default"/>
      </w:rPr>
    </w:lvl>
    <w:lvl w:ilvl="7" w:tplc="3044313A" w:tentative="1">
      <w:start w:val="1"/>
      <w:numFmt w:val="bullet"/>
      <w:lvlText w:val="o"/>
      <w:lvlJc w:val="left"/>
      <w:pPr>
        <w:ind w:left="5760" w:hanging="360"/>
      </w:pPr>
      <w:rPr>
        <w:rFonts w:ascii="Courier New" w:hAnsi="Courier New" w:cs="Courier New" w:hint="default"/>
      </w:rPr>
    </w:lvl>
    <w:lvl w:ilvl="8" w:tplc="CA3E4802" w:tentative="1">
      <w:start w:val="1"/>
      <w:numFmt w:val="bullet"/>
      <w:lvlText w:val=""/>
      <w:lvlJc w:val="left"/>
      <w:pPr>
        <w:ind w:left="6480" w:hanging="360"/>
      </w:pPr>
      <w:rPr>
        <w:rFonts w:ascii="Wingdings" w:hAnsi="Wingdings" w:hint="default"/>
      </w:rPr>
    </w:lvl>
  </w:abstractNum>
  <w:abstractNum w:abstractNumId="52" w15:restartNumberingAfterBreak="0">
    <w:nsid w:val="B7324860"/>
    <w:multiLevelType w:val="hybridMultilevel"/>
    <w:tmpl w:val="24FEA86A"/>
    <w:lvl w:ilvl="0" w:tplc="7D4A2374">
      <w:start w:val="1"/>
      <w:numFmt w:val="bullet"/>
      <w:lvlText w:val=""/>
      <w:lvlJc w:val="left"/>
      <w:pPr>
        <w:ind w:left="720" w:hanging="360"/>
      </w:pPr>
      <w:rPr>
        <w:rFonts w:ascii="Symbol" w:hAnsi="Symbol" w:hint="default"/>
      </w:rPr>
    </w:lvl>
    <w:lvl w:ilvl="1" w:tplc="600C22C8" w:tentative="1">
      <w:start w:val="1"/>
      <w:numFmt w:val="bullet"/>
      <w:lvlText w:val="o"/>
      <w:lvlJc w:val="left"/>
      <w:pPr>
        <w:ind w:left="1440" w:hanging="360"/>
      </w:pPr>
      <w:rPr>
        <w:rFonts w:ascii="Courier New" w:hAnsi="Courier New" w:cs="Courier New" w:hint="default"/>
      </w:rPr>
    </w:lvl>
    <w:lvl w:ilvl="2" w:tplc="A95C9ED2" w:tentative="1">
      <w:start w:val="1"/>
      <w:numFmt w:val="bullet"/>
      <w:lvlText w:val=""/>
      <w:lvlJc w:val="left"/>
      <w:pPr>
        <w:ind w:left="2160" w:hanging="360"/>
      </w:pPr>
      <w:rPr>
        <w:rFonts w:ascii="Wingdings" w:hAnsi="Wingdings" w:hint="default"/>
      </w:rPr>
    </w:lvl>
    <w:lvl w:ilvl="3" w:tplc="7BCCA9CE" w:tentative="1">
      <w:start w:val="1"/>
      <w:numFmt w:val="bullet"/>
      <w:lvlText w:val=""/>
      <w:lvlJc w:val="left"/>
      <w:pPr>
        <w:ind w:left="2880" w:hanging="360"/>
      </w:pPr>
      <w:rPr>
        <w:rFonts w:ascii="Symbol" w:hAnsi="Symbol" w:hint="default"/>
      </w:rPr>
    </w:lvl>
    <w:lvl w:ilvl="4" w:tplc="F2CE8CB8" w:tentative="1">
      <w:start w:val="1"/>
      <w:numFmt w:val="bullet"/>
      <w:lvlText w:val="o"/>
      <w:lvlJc w:val="left"/>
      <w:pPr>
        <w:ind w:left="3600" w:hanging="360"/>
      </w:pPr>
      <w:rPr>
        <w:rFonts w:ascii="Courier New" w:hAnsi="Courier New" w:cs="Courier New" w:hint="default"/>
      </w:rPr>
    </w:lvl>
    <w:lvl w:ilvl="5" w:tplc="D8B65AAE" w:tentative="1">
      <w:start w:val="1"/>
      <w:numFmt w:val="bullet"/>
      <w:lvlText w:val=""/>
      <w:lvlJc w:val="left"/>
      <w:pPr>
        <w:ind w:left="4320" w:hanging="360"/>
      </w:pPr>
      <w:rPr>
        <w:rFonts w:ascii="Wingdings" w:hAnsi="Wingdings" w:hint="default"/>
      </w:rPr>
    </w:lvl>
    <w:lvl w:ilvl="6" w:tplc="2A5681CE" w:tentative="1">
      <w:start w:val="1"/>
      <w:numFmt w:val="bullet"/>
      <w:lvlText w:val=""/>
      <w:lvlJc w:val="left"/>
      <w:pPr>
        <w:ind w:left="5040" w:hanging="360"/>
      </w:pPr>
      <w:rPr>
        <w:rFonts w:ascii="Symbol" w:hAnsi="Symbol" w:hint="default"/>
      </w:rPr>
    </w:lvl>
    <w:lvl w:ilvl="7" w:tplc="639CE298" w:tentative="1">
      <w:start w:val="1"/>
      <w:numFmt w:val="bullet"/>
      <w:lvlText w:val="o"/>
      <w:lvlJc w:val="left"/>
      <w:pPr>
        <w:ind w:left="5760" w:hanging="360"/>
      </w:pPr>
      <w:rPr>
        <w:rFonts w:ascii="Courier New" w:hAnsi="Courier New" w:cs="Courier New" w:hint="default"/>
      </w:rPr>
    </w:lvl>
    <w:lvl w:ilvl="8" w:tplc="9B7C844A" w:tentative="1">
      <w:start w:val="1"/>
      <w:numFmt w:val="bullet"/>
      <w:lvlText w:val=""/>
      <w:lvlJc w:val="left"/>
      <w:pPr>
        <w:ind w:left="6480" w:hanging="360"/>
      </w:pPr>
      <w:rPr>
        <w:rFonts w:ascii="Wingdings" w:hAnsi="Wingdings" w:hint="default"/>
      </w:rPr>
    </w:lvl>
  </w:abstractNum>
  <w:abstractNum w:abstractNumId="53" w15:restartNumberingAfterBreak="0">
    <w:nsid w:val="B9D6A106"/>
    <w:multiLevelType w:val="hybridMultilevel"/>
    <w:tmpl w:val="141CE98E"/>
    <w:lvl w:ilvl="0" w:tplc="E17CDB6A">
      <w:numFmt w:val="bullet"/>
      <w:lvlText w:val="-"/>
      <w:lvlJc w:val="left"/>
      <w:pPr>
        <w:ind w:left="1080" w:hanging="360"/>
      </w:pPr>
      <w:rPr>
        <w:rFonts w:ascii="Arial" w:eastAsia="Times New Roman" w:hAnsi="Arial" w:cs="Arial" w:hint="default"/>
      </w:rPr>
    </w:lvl>
    <w:lvl w:ilvl="1" w:tplc="1C0C64F6" w:tentative="1">
      <w:start w:val="1"/>
      <w:numFmt w:val="bullet"/>
      <w:lvlText w:val="o"/>
      <w:lvlJc w:val="left"/>
      <w:pPr>
        <w:ind w:left="1800" w:hanging="360"/>
      </w:pPr>
      <w:rPr>
        <w:rFonts w:ascii="Courier New" w:hAnsi="Courier New" w:cs="Courier New" w:hint="default"/>
      </w:rPr>
    </w:lvl>
    <w:lvl w:ilvl="2" w:tplc="998E5B02" w:tentative="1">
      <w:start w:val="1"/>
      <w:numFmt w:val="bullet"/>
      <w:lvlText w:val=""/>
      <w:lvlJc w:val="left"/>
      <w:pPr>
        <w:ind w:left="2520" w:hanging="360"/>
      </w:pPr>
      <w:rPr>
        <w:rFonts w:ascii="Wingdings" w:hAnsi="Wingdings" w:hint="default"/>
      </w:rPr>
    </w:lvl>
    <w:lvl w:ilvl="3" w:tplc="F2183810" w:tentative="1">
      <w:start w:val="1"/>
      <w:numFmt w:val="bullet"/>
      <w:lvlText w:val=""/>
      <w:lvlJc w:val="left"/>
      <w:pPr>
        <w:ind w:left="3240" w:hanging="360"/>
      </w:pPr>
      <w:rPr>
        <w:rFonts w:ascii="Symbol" w:hAnsi="Symbol" w:hint="default"/>
      </w:rPr>
    </w:lvl>
    <w:lvl w:ilvl="4" w:tplc="1376D500" w:tentative="1">
      <w:start w:val="1"/>
      <w:numFmt w:val="bullet"/>
      <w:lvlText w:val="o"/>
      <w:lvlJc w:val="left"/>
      <w:pPr>
        <w:ind w:left="3960" w:hanging="360"/>
      </w:pPr>
      <w:rPr>
        <w:rFonts w:ascii="Courier New" w:hAnsi="Courier New" w:cs="Courier New" w:hint="default"/>
      </w:rPr>
    </w:lvl>
    <w:lvl w:ilvl="5" w:tplc="D794F4C2" w:tentative="1">
      <w:start w:val="1"/>
      <w:numFmt w:val="bullet"/>
      <w:lvlText w:val=""/>
      <w:lvlJc w:val="left"/>
      <w:pPr>
        <w:ind w:left="4680" w:hanging="360"/>
      </w:pPr>
      <w:rPr>
        <w:rFonts w:ascii="Wingdings" w:hAnsi="Wingdings" w:hint="default"/>
      </w:rPr>
    </w:lvl>
    <w:lvl w:ilvl="6" w:tplc="3EC6AABA" w:tentative="1">
      <w:start w:val="1"/>
      <w:numFmt w:val="bullet"/>
      <w:lvlText w:val=""/>
      <w:lvlJc w:val="left"/>
      <w:pPr>
        <w:ind w:left="5400" w:hanging="360"/>
      </w:pPr>
      <w:rPr>
        <w:rFonts w:ascii="Symbol" w:hAnsi="Symbol" w:hint="default"/>
      </w:rPr>
    </w:lvl>
    <w:lvl w:ilvl="7" w:tplc="444EB50E" w:tentative="1">
      <w:start w:val="1"/>
      <w:numFmt w:val="bullet"/>
      <w:lvlText w:val="o"/>
      <w:lvlJc w:val="left"/>
      <w:pPr>
        <w:ind w:left="6120" w:hanging="360"/>
      </w:pPr>
      <w:rPr>
        <w:rFonts w:ascii="Courier New" w:hAnsi="Courier New" w:cs="Courier New" w:hint="default"/>
      </w:rPr>
    </w:lvl>
    <w:lvl w:ilvl="8" w:tplc="909E80CE" w:tentative="1">
      <w:start w:val="1"/>
      <w:numFmt w:val="bullet"/>
      <w:lvlText w:val=""/>
      <w:lvlJc w:val="left"/>
      <w:pPr>
        <w:ind w:left="6840" w:hanging="360"/>
      </w:pPr>
      <w:rPr>
        <w:rFonts w:ascii="Wingdings" w:hAnsi="Wingdings" w:hint="default"/>
      </w:rPr>
    </w:lvl>
  </w:abstractNum>
  <w:abstractNum w:abstractNumId="54" w15:restartNumberingAfterBreak="0">
    <w:nsid w:val="B9D8EEC2"/>
    <w:multiLevelType w:val="hybridMultilevel"/>
    <w:tmpl w:val="0F6C150A"/>
    <w:lvl w:ilvl="0" w:tplc="8012D92A">
      <w:start w:val="1"/>
      <w:numFmt w:val="bullet"/>
      <w:lvlText w:val=""/>
      <w:lvlJc w:val="left"/>
      <w:pPr>
        <w:ind w:left="360" w:hanging="360"/>
      </w:pPr>
      <w:rPr>
        <w:rFonts w:ascii="Symbol" w:hAnsi="Symbol" w:hint="default"/>
      </w:rPr>
    </w:lvl>
    <w:lvl w:ilvl="1" w:tplc="A182A438">
      <w:start w:val="1"/>
      <w:numFmt w:val="lowerLetter"/>
      <w:lvlText w:val="%2)"/>
      <w:lvlJc w:val="left"/>
      <w:pPr>
        <w:ind w:left="360" w:hanging="360"/>
      </w:pPr>
      <w:rPr>
        <w:rFonts w:hint="default"/>
      </w:rPr>
    </w:lvl>
    <w:lvl w:ilvl="2" w:tplc="70968F0E">
      <w:start w:val="1"/>
      <w:numFmt w:val="bullet"/>
      <w:lvlText w:val=""/>
      <w:lvlJc w:val="left"/>
      <w:pPr>
        <w:ind w:left="1800" w:hanging="360"/>
      </w:pPr>
      <w:rPr>
        <w:rFonts w:ascii="Wingdings" w:hAnsi="Wingdings" w:hint="default"/>
      </w:rPr>
    </w:lvl>
    <w:lvl w:ilvl="3" w:tplc="754E8B66" w:tentative="1">
      <w:start w:val="1"/>
      <w:numFmt w:val="bullet"/>
      <w:lvlText w:val=""/>
      <w:lvlJc w:val="left"/>
      <w:pPr>
        <w:ind w:left="2520" w:hanging="360"/>
      </w:pPr>
      <w:rPr>
        <w:rFonts w:ascii="Symbol" w:hAnsi="Symbol" w:hint="default"/>
      </w:rPr>
    </w:lvl>
    <w:lvl w:ilvl="4" w:tplc="370AF028" w:tentative="1">
      <w:start w:val="1"/>
      <w:numFmt w:val="bullet"/>
      <w:lvlText w:val="o"/>
      <w:lvlJc w:val="left"/>
      <w:pPr>
        <w:ind w:left="3240" w:hanging="360"/>
      </w:pPr>
      <w:rPr>
        <w:rFonts w:ascii="Courier New" w:hAnsi="Courier New" w:cs="Courier New" w:hint="default"/>
      </w:rPr>
    </w:lvl>
    <w:lvl w:ilvl="5" w:tplc="B830942C" w:tentative="1">
      <w:start w:val="1"/>
      <w:numFmt w:val="bullet"/>
      <w:lvlText w:val=""/>
      <w:lvlJc w:val="left"/>
      <w:pPr>
        <w:ind w:left="3960" w:hanging="360"/>
      </w:pPr>
      <w:rPr>
        <w:rFonts w:ascii="Wingdings" w:hAnsi="Wingdings" w:hint="default"/>
      </w:rPr>
    </w:lvl>
    <w:lvl w:ilvl="6" w:tplc="D0944090" w:tentative="1">
      <w:start w:val="1"/>
      <w:numFmt w:val="bullet"/>
      <w:lvlText w:val=""/>
      <w:lvlJc w:val="left"/>
      <w:pPr>
        <w:ind w:left="4680" w:hanging="360"/>
      </w:pPr>
      <w:rPr>
        <w:rFonts w:ascii="Symbol" w:hAnsi="Symbol" w:hint="default"/>
      </w:rPr>
    </w:lvl>
    <w:lvl w:ilvl="7" w:tplc="45F2ABD0" w:tentative="1">
      <w:start w:val="1"/>
      <w:numFmt w:val="bullet"/>
      <w:lvlText w:val="o"/>
      <w:lvlJc w:val="left"/>
      <w:pPr>
        <w:ind w:left="5400" w:hanging="360"/>
      </w:pPr>
      <w:rPr>
        <w:rFonts w:ascii="Courier New" w:hAnsi="Courier New" w:cs="Courier New" w:hint="default"/>
      </w:rPr>
    </w:lvl>
    <w:lvl w:ilvl="8" w:tplc="007498FE" w:tentative="1">
      <w:start w:val="1"/>
      <w:numFmt w:val="bullet"/>
      <w:lvlText w:val=""/>
      <w:lvlJc w:val="left"/>
      <w:pPr>
        <w:ind w:left="6120" w:hanging="360"/>
      </w:pPr>
      <w:rPr>
        <w:rFonts w:ascii="Wingdings" w:hAnsi="Wingdings" w:hint="default"/>
      </w:rPr>
    </w:lvl>
  </w:abstractNum>
  <w:abstractNum w:abstractNumId="55" w15:restartNumberingAfterBreak="0">
    <w:nsid w:val="BC3D1FE4"/>
    <w:multiLevelType w:val="hybridMultilevel"/>
    <w:tmpl w:val="444ED050"/>
    <w:lvl w:ilvl="0" w:tplc="16FABEBA">
      <w:start w:val="1"/>
      <w:numFmt w:val="lowerLetter"/>
      <w:lvlText w:val="%1)"/>
      <w:lvlJc w:val="left"/>
      <w:pPr>
        <w:ind w:left="720" w:hanging="360"/>
      </w:pPr>
    </w:lvl>
    <w:lvl w:ilvl="1" w:tplc="974E25D2">
      <w:start w:val="1"/>
      <w:numFmt w:val="lowerLetter"/>
      <w:lvlText w:val="%2."/>
      <w:lvlJc w:val="left"/>
      <w:pPr>
        <w:ind w:left="1440" w:hanging="360"/>
      </w:pPr>
    </w:lvl>
    <w:lvl w:ilvl="2" w:tplc="441EBD36">
      <w:start w:val="1"/>
      <w:numFmt w:val="lowerRoman"/>
      <w:lvlText w:val="%3."/>
      <w:lvlJc w:val="right"/>
      <w:pPr>
        <w:ind w:left="2160" w:hanging="180"/>
      </w:pPr>
    </w:lvl>
    <w:lvl w:ilvl="3" w:tplc="6EBC9494">
      <w:start w:val="1"/>
      <w:numFmt w:val="decimal"/>
      <w:lvlText w:val="%4."/>
      <w:lvlJc w:val="left"/>
      <w:pPr>
        <w:ind w:left="2880" w:hanging="360"/>
      </w:pPr>
    </w:lvl>
    <w:lvl w:ilvl="4" w:tplc="760AC4A0">
      <w:start w:val="1"/>
      <w:numFmt w:val="lowerLetter"/>
      <w:lvlText w:val="%5."/>
      <w:lvlJc w:val="left"/>
      <w:pPr>
        <w:ind w:left="3600" w:hanging="360"/>
      </w:pPr>
    </w:lvl>
    <w:lvl w:ilvl="5" w:tplc="D3C0254A">
      <w:start w:val="1"/>
      <w:numFmt w:val="lowerRoman"/>
      <w:lvlText w:val="%6."/>
      <w:lvlJc w:val="right"/>
      <w:pPr>
        <w:ind w:left="4320" w:hanging="180"/>
      </w:pPr>
    </w:lvl>
    <w:lvl w:ilvl="6" w:tplc="1206B036">
      <w:start w:val="1"/>
      <w:numFmt w:val="decimal"/>
      <w:lvlText w:val="%7."/>
      <w:lvlJc w:val="left"/>
      <w:pPr>
        <w:ind w:left="5040" w:hanging="360"/>
      </w:pPr>
    </w:lvl>
    <w:lvl w:ilvl="7" w:tplc="B90EF534">
      <w:start w:val="1"/>
      <w:numFmt w:val="lowerLetter"/>
      <w:lvlText w:val="%8."/>
      <w:lvlJc w:val="left"/>
      <w:pPr>
        <w:ind w:left="5760" w:hanging="360"/>
      </w:pPr>
    </w:lvl>
    <w:lvl w:ilvl="8" w:tplc="645E022E">
      <w:start w:val="1"/>
      <w:numFmt w:val="lowerRoman"/>
      <w:lvlText w:val="%9."/>
      <w:lvlJc w:val="right"/>
      <w:pPr>
        <w:ind w:left="6480" w:hanging="180"/>
      </w:pPr>
    </w:lvl>
  </w:abstractNum>
  <w:abstractNum w:abstractNumId="56" w15:restartNumberingAfterBreak="0">
    <w:nsid w:val="BC969B60"/>
    <w:multiLevelType w:val="hybridMultilevel"/>
    <w:tmpl w:val="53902DDE"/>
    <w:lvl w:ilvl="0" w:tplc="F2A07FB6">
      <w:start w:val="1"/>
      <w:numFmt w:val="bullet"/>
      <w:lvlText w:val=""/>
      <w:lvlJc w:val="left"/>
      <w:pPr>
        <w:ind w:left="720" w:hanging="360"/>
      </w:pPr>
      <w:rPr>
        <w:rFonts w:ascii="Symbol" w:hAnsi="Symbol" w:hint="default"/>
      </w:rPr>
    </w:lvl>
    <w:lvl w:ilvl="1" w:tplc="0D98E286" w:tentative="1">
      <w:start w:val="1"/>
      <w:numFmt w:val="bullet"/>
      <w:lvlText w:val="o"/>
      <w:lvlJc w:val="left"/>
      <w:pPr>
        <w:ind w:left="1440" w:hanging="360"/>
      </w:pPr>
      <w:rPr>
        <w:rFonts w:ascii="Courier New" w:hAnsi="Courier New" w:cs="Courier New" w:hint="default"/>
      </w:rPr>
    </w:lvl>
    <w:lvl w:ilvl="2" w:tplc="EB886B80" w:tentative="1">
      <w:start w:val="1"/>
      <w:numFmt w:val="bullet"/>
      <w:lvlText w:val=""/>
      <w:lvlJc w:val="left"/>
      <w:pPr>
        <w:ind w:left="2160" w:hanging="360"/>
      </w:pPr>
      <w:rPr>
        <w:rFonts w:ascii="Wingdings" w:hAnsi="Wingdings" w:hint="default"/>
      </w:rPr>
    </w:lvl>
    <w:lvl w:ilvl="3" w:tplc="7E389B1A" w:tentative="1">
      <w:start w:val="1"/>
      <w:numFmt w:val="bullet"/>
      <w:lvlText w:val=""/>
      <w:lvlJc w:val="left"/>
      <w:pPr>
        <w:ind w:left="2880" w:hanging="360"/>
      </w:pPr>
      <w:rPr>
        <w:rFonts w:ascii="Symbol" w:hAnsi="Symbol" w:hint="default"/>
      </w:rPr>
    </w:lvl>
    <w:lvl w:ilvl="4" w:tplc="AF9EF5EE" w:tentative="1">
      <w:start w:val="1"/>
      <w:numFmt w:val="bullet"/>
      <w:lvlText w:val="o"/>
      <w:lvlJc w:val="left"/>
      <w:pPr>
        <w:ind w:left="3600" w:hanging="360"/>
      </w:pPr>
      <w:rPr>
        <w:rFonts w:ascii="Courier New" w:hAnsi="Courier New" w:cs="Courier New" w:hint="default"/>
      </w:rPr>
    </w:lvl>
    <w:lvl w:ilvl="5" w:tplc="65A27F0E" w:tentative="1">
      <w:start w:val="1"/>
      <w:numFmt w:val="bullet"/>
      <w:lvlText w:val=""/>
      <w:lvlJc w:val="left"/>
      <w:pPr>
        <w:ind w:left="4320" w:hanging="360"/>
      </w:pPr>
      <w:rPr>
        <w:rFonts w:ascii="Wingdings" w:hAnsi="Wingdings" w:hint="default"/>
      </w:rPr>
    </w:lvl>
    <w:lvl w:ilvl="6" w:tplc="C5A4A1E0" w:tentative="1">
      <w:start w:val="1"/>
      <w:numFmt w:val="bullet"/>
      <w:lvlText w:val=""/>
      <w:lvlJc w:val="left"/>
      <w:pPr>
        <w:ind w:left="5040" w:hanging="360"/>
      </w:pPr>
      <w:rPr>
        <w:rFonts w:ascii="Symbol" w:hAnsi="Symbol" w:hint="default"/>
      </w:rPr>
    </w:lvl>
    <w:lvl w:ilvl="7" w:tplc="A888E1FE" w:tentative="1">
      <w:start w:val="1"/>
      <w:numFmt w:val="bullet"/>
      <w:lvlText w:val="o"/>
      <w:lvlJc w:val="left"/>
      <w:pPr>
        <w:ind w:left="5760" w:hanging="360"/>
      </w:pPr>
      <w:rPr>
        <w:rFonts w:ascii="Courier New" w:hAnsi="Courier New" w:cs="Courier New" w:hint="default"/>
      </w:rPr>
    </w:lvl>
    <w:lvl w:ilvl="8" w:tplc="70528B52" w:tentative="1">
      <w:start w:val="1"/>
      <w:numFmt w:val="bullet"/>
      <w:lvlText w:val=""/>
      <w:lvlJc w:val="left"/>
      <w:pPr>
        <w:ind w:left="6480" w:hanging="360"/>
      </w:pPr>
      <w:rPr>
        <w:rFonts w:ascii="Wingdings" w:hAnsi="Wingdings" w:hint="default"/>
      </w:rPr>
    </w:lvl>
  </w:abstractNum>
  <w:abstractNum w:abstractNumId="57" w15:restartNumberingAfterBreak="0">
    <w:nsid w:val="BDC546C6"/>
    <w:multiLevelType w:val="hybridMultilevel"/>
    <w:tmpl w:val="FD8C66AE"/>
    <w:lvl w:ilvl="0" w:tplc="D13A19F6">
      <w:numFmt w:val="bullet"/>
      <w:lvlText w:val=""/>
      <w:lvlJc w:val="left"/>
      <w:pPr>
        <w:ind w:left="720" w:hanging="360"/>
      </w:pPr>
      <w:rPr>
        <w:rFonts w:ascii="Symbol" w:hAnsi="Symbol" w:hint="default"/>
      </w:rPr>
    </w:lvl>
    <w:lvl w:ilvl="1" w:tplc="5FBE961A" w:tentative="1">
      <w:start w:val="1"/>
      <w:numFmt w:val="bullet"/>
      <w:lvlText w:val="o"/>
      <w:lvlJc w:val="left"/>
      <w:pPr>
        <w:ind w:left="1440" w:hanging="360"/>
      </w:pPr>
      <w:rPr>
        <w:rFonts w:ascii="Courier New" w:hAnsi="Courier New" w:cs="Courier New" w:hint="default"/>
      </w:rPr>
    </w:lvl>
    <w:lvl w:ilvl="2" w:tplc="D898F28C" w:tentative="1">
      <w:start w:val="1"/>
      <w:numFmt w:val="bullet"/>
      <w:lvlText w:val=""/>
      <w:lvlJc w:val="left"/>
      <w:pPr>
        <w:ind w:left="2160" w:hanging="360"/>
      </w:pPr>
      <w:rPr>
        <w:rFonts w:ascii="Wingdings" w:hAnsi="Wingdings" w:hint="default"/>
      </w:rPr>
    </w:lvl>
    <w:lvl w:ilvl="3" w:tplc="98A8128C" w:tentative="1">
      <w:start w:val="1"/>
      <w:numFmt w:val="bullet"/>
      <w:lvlText w:val=""/>
      <w:lvlJc w:val="left"/>
      <w:pPr>
        <w:ind w:left="2880" w:hanging="360"/>
      </w:pPr>
      <w:rPr>
        <w:rFonts w:ascii="Symbol" w:hAnsi="Symbol" w:hint="default"/>
      </w:rPr>
    </w:lvl>
    <w:lvl w:ilvl="4" w:tplc="EBEA134A" w:tentative="1">
      <w:start w:val="1"/>
      <w:numFmt w:val="bullet"/>
      <w:lvlText w:val="o"/>
      <w:lvlJc w:val="left"/>
      <w:pPr>
        <w:ind w:left="3600" w:hanging="360"/>
      </w:pPr>
      <w:rPr>
        <w:rFonts w:ascii="Courier New" w:hAnsi="Courier New" w:cs="Courier New" w:hint="default"/>
      </w:rPr>
    </w:lvl>
    <w:lvl w:ilvl="5" w:tplc="5622B770" w:tentative="1">
      <w:start w:val="1"/>
      <w:numFmt w:val="bullet"/>
      <w:lvlText w:val=""/>
      <w:lvlJc w:val="left"/>
      <w:pPr>
        <w:ind w:left="4320" w:hanging="360"/>
      </w:pPr>
      <w:rPr>
        <w:rFonts w:ascii="Wingdings" w:hAnsi="Wingdings" w:hint="default"/>
      </w:rPr>
    </w:lvl>
    <w:lvl w:ilvl="6" w:tplc="DF126142" w:tentative="1">
      <w:start w:val="1"/>
      <w:numFmt w:val="bullet"/>
      <w:lvlText w:val=""/>
      <w:lvlJc w:val="left"/>
      <w:pPr>
        <w:ind w:left="5040" w:hanging="360"/>
      </w:pPr>
      <w:rPr>
        <w:rFonts w:ascii="Symbol" w:hAnsi="Symbol" w:hint="default"/>
      </w:rPr>
    </w:lvl>
    <w:lvl w:ilvl="7" w:tplc="9D2A0166" w:tentative="1">
      <w:start w:val="1"/>
      <w:numFmt w:val="bullet"/>
      <w:lvlText w:val="o"/>
      <w:lvlJc w:val="left"/>
      <w:pPr>
        <w:ind w:left="5760" w:hanging="360"/>
      </w:pPr>
      <w:rPr>
        <w:rFonts w:ascii="Courier New" w:hAnsi="Courier New" w:cs="Courier New" w:hint="default"/>
      </w:rPr>
    </w:lvl>
    <w:lvl w:ilvl="8" w:tplc="04E414AC" w:tentative="1">
      <w:start w:val="1"/>
      <w:numFmt w:val="bullet"/>
      <w:lvlText w:val=""/>
      <w:lvlJc w:val="left"/>
      <w:pPr>
        <w:ind w:left="6480" w:hanging="360"/>
      </w:pPr>
      <w:rPr>
        <w:rFonts w:ascii="Wingdings" w:hAnsi="Wingdings" w:hint="default"/>
      </w:rPr>
    </w:lvl>
  </w:abstractNum>
  <w:abstractNum w:abstractNumId="58" w15:restartNumberingAfterBreak="0">
    <w:nsid w:val="BE7B6D11"/>
    <w:multiLevelType w:val="hybridMultilevel"/>
    <w:tmpl w:val="9D94E880"/>
    <w:lvl w:ilvl="0" w:tplc="94061B10">
      <w:numFmt w:val="bullet"/>
      <w:lvlText w:val=""/>
      <w:lvlJc w:val="left"/>
      <w:pPr>
        <w:ind w:left="720" w:hanging="360"/>
      </w:pPr>
      <w:rPr>
        <w:rFonts w:ascii="Symbol" w:hAnsi="Symbol" w:hint="default"/>
      </w:rPr>
    </w:lvl>
    <w:lvl w:ilvl="1" w:tplc="9E8CFBA6" w:tentative="1">
      <w:start w:val="1"/>
      <w:numFmt w:val="bullet"/>
      <w:lvlText w:val="o"/>
      <w:lvlJc w:val="left"/>
      <w:pPr>
        <w:ind w:left="1440" w:hanging="360"/>
      </w:pPr>
      <w:rPr>
        <w:rFonts w:ascii="Courier New" w:hAnsi="Courier New" w:cs="Courier New" w:hint="default"/>
      </w:rPr>
    </w:lvl>
    <w:lvl w:ilvl="2" w:tplc="9B4E8634" w:tentative="1">
      <w:start w:val="1"/>
      <w:numFmt w:val="bullet"/>
      <w:lvlText w:val=""/>
      <w:lvlJc w:val="left"/>
      <w:pPr>
        <w:ind w:left="2160" w:hanging="360"/>
      </w:pPr>
      <w:rPr>
        <w:rFonts w:ascii="Wingdings" w:hAnsi="Wingdings" w:hint="default"/>
      </w:rPr>
    </w:lvl>
    <w:lvl w:ilvl="3" w:tplc="039CF07E" w:tentative="1">
      <w:start w:val="1"/>
      <w:numFmt w:val="bullet"/>
      <w:lvlText w:val=""/>
      <w:lvlJc w:val="left"/>
      <w:pPr>
        <w:ind w:left="2880" w:hanging="360"/>
      </w:pPr>
      <w:rPr>
        <w:rFonts w:ascii="Symbol" w:hAnsi="Symbol" w:hint="default"/>
      </w:rPr>
    </w:lvl>
    <w:lvl w:ilvl="4" w:tplc="932EDB78" w:tentative="1">
      <w:start w:val="1"/>
      <w:numFmt w:val="bullet"/>
      <w:lvlText w:val="o"/>
      <w:lvlJc w:val="left"/>
      <w:pPr>
        <w:ind w:left="3600" w:hanging="360"/>
      </w:pPr>
      <w:rPr>
        <w:rFonts w:ascii="Courier New" w:hAnsi="Courier New" w:cs="Courier New" w:hint="default"/>
      </w:rPr>
    </w:lvl>
    <w:lvl w:ilvl="5" w:tplc="42842B78" w:tentative="1">
      <w:start w:val="1"/>
      <w:numFmt w:val="bullet"/>
      <w:lvlText w:val=""/>
      <w:lvlJc w:val="left"/>
      <w:pPr>
        <w:ind w:left="4320" w:hanging="360"/>
      </w:pPr>
      <w:rPr>
        <w:rFonts w:ascii="Wingdings" w:hAnsi="Wingdings" w:hint="default"/>
      </w:rPr>
    </w:lvl>
    <w:lvl w:ilvl="6" w:tplc="07C0B4D0" w:tentative="1">
      <w:start w:val="1"/>
      <w:numFmt w:val="bullet"/>
      <w:lvlText w:val=""/>
      <w:lvlJc w:val="left"/>
      <w:pPr>
        <w:ind w:left="5040" w:hanging="360"/>
      </w:pPr>
      <w:rPr>
        <w:rFonts w:ascii="Symbol" w:hAnsi="Symbol" w:hint="default"/>
      </w:rPr>
    </w:lvl>
    <w:lvl w:ilvl="7" w:tplc="1B32A296" w:tentative="1">
      <w:start w:val="1"/>
      <w:numFmt w:val="bullet"/>
      <w:lvlText w:val="o"/>
      <w:lvlJc w:val="left"/>
      <w:pPr>
        <w:ind w:left="5760" w:hanging="360"/>
      </w:pPr>
      <w:rPr>
        <w:rFonts w:ascii="Courier New" w:hAnsi="Courier New" w:cs="Courier New" w:hint="default"/>
      </w:rPr>
    </w:lvl>
    <w:lvl w:ilvl="8" w:tplc="DDF0FA70" w:tentative="1">
      <w:start w:val="1"/>
      <w:numFmt w:val="bullet"/>
      <w:lvlText w:val=""/>
      <w:lvlJc w:val="left"/>
      <w:pPr>
        <w:ind w:left="6480" w:hanging="360"/>
      </w:pPr>
      <w:rPr>
        <w:rFonts w:ascii="Wingdings" w:hAnsi="Wingdings" w:hint="default"/>
      </w:rPr>
    </w:lvl>
  </w:abstractNum>
  <w:abstractNum w:abstractNumId="59" w15:restartNumberingAfterBreak="0">
    <w:nsid w:val="BEF25A26"/>
    <w:multiLevelType w:val="hybridMultilevel"/>
    <w:tmpl w:val="61C2E7F2"/>
    <w:lvl w:ilvl="0" w:tplc="3C107BEA">
      <w:start w:val="1"/>
      <w:numFmt w:val="bullet"/>
      <w:lvlText w:val=""/>
      <w:lvlJc w:val="left"/>
      <w:pPr>
        <w:ind w:left="720" w:hanging="360"/>
      </w:pPr>
      <w:rPr>
        <w:rFonts w:ascii="Symbol" w:hAnsi="Symbol" w:hint="default"/>
      </w:rPr>
    </w:lvl>
    <w:lvl w:ilvl="1" w:tplc="57EC5DFA" w:tentative="1">
      <w:start w:val="1"/>
      <w:numFmt w:val="bullet"/>
      <w:lvlText w:val="o"/>
      <w:lvlJc w:val="left"/>
      <w:pPr>
        <w:ind w:left="1440" w:hanging="360"/>
      </w:pPr>
      <w:rPr>
        <w:rFonts w:ascii="Courier New" w:hAnsi="Courier New" w:cs="Courier New" w:hint="default"/>
      </w:rPr>
    </w:lvl>
    <w:lvl w:ilvl="2" w:tplc="99ACC3AA" w:tentative="1">
      <w:start w:val="1"/>
      <w:numFmt w:val="bullet"/>
      <w:lvlText w:val=""/>
      <w:lvlJc w:val="left"/>
      <w:pPr>
        <w:ind w:left="2160" w:hanging="360"/>
      </w:pPr>
      <w:rPr>
        <w:rFonts w:ascii="Wingdings" w:hAnsi="Wingdings" w:hint="default"/>
      </w:rPr>
    </w:lvl>
    <w:lvl w:ilvl="3" w:tplc="F69A2BEE" w:tentative="1">
      <w:start w:val="1"/>
      <w:numFmt w:val="bullet"/>
      <w:lvlText w:val=""/>
      <w:lvlJc w:val="left"/>
      <w:pPr>
        <w:ind w:left="2880" w:hanging="360"/>
      </w:pPr>
      <w:rPr>
        <w:rFonts w:ascii="Symbol" w:hAnsi="Symbol" w:hint="default"/>
      </w:rPr>
    </w:lvl>
    <w:lvl w:ilvl="4" w:tplc="AE5C84CE" w:tentative="1">
      <w:start w:val="1"/>
      <w:numFmt w:val="bullet"/>
      <w:lvlText w:val="o"/>
      <w:lvlJc w:val="left"/>
      <w:pPr>
        <w:ind w:left="3600" w:hanging="360"/>
      </w:pPr>
      <w:rPr>
        <w:rFonts w:ascii="Courier New" w:hAnsi="Courier New" w:cs="Courier New" w:hint="default"/>
      </w:rPr>
    </w:lvl>
    <w:lvl w:ilvl="5" w:tplc="384E534A" w:tentative="1">
      <w:start w:val="1"/>
      <w:numFmt w:val="bullet"/>
      <w:lvlText w:val=""/>
      <w:lvlJc w:val="left"/>
      <w:pPr>
        <w:ind w:left="4320" w:hanging="360"/>
      </w:pPr>
      <w:rPr>
        <w:rFonts w:ascii="Wingdings" w:hAnsi="Wingdings" w:hint="default"/>
      </w:rPr>
    </w:lvl>
    <w:lvl w:ilvl="6" w:tplc="A87669B0" w:tentative="1">
      <w:start w:val="1"/>
      <w:numFmt w:val="bullet"/>
      <w:lvlText w:val=""/>
      <w:lvlJc w:val="left"/>
      <w:pPr>
        <w:ind w:left="5040" w:hanging="360"/>
      </w:pPr>
      <w:rPr>
        <w:rFonts w:ascii="Symbol" w:hAnsi="Symbol" w:hint="default"/>
      </w:rPr>
    </w:lvl>
    <w:lvl w:ilvl="7" w:tplc="1E84F438" w:tentative="1">
      <w:start w:val="1"/>
      <w:numFmt w:val="bullet"/>
      <w:lvlText w:val="o"/>
      <w:lvlJc w:val="left"/>
      <w:pPr>
        <w:ind w:left="5760" w:hanging="360"/>
      </w:pPr>
      <w:rPr>
        <w:rFonts w:ascii="Courier New" w:hAnsi="Courier New" w:cs="Courier New" w:hint="default"/>
      </w:rPr>
    </w:lvl>
    <w:lvl w:ilvl="8" w:tplc="D042269E" w:tentative="1">
      <w:start w:val="1"/>
      <w:numFmt w:val="bullet"/>
      <w:lvlText w:val=""/>
      <w:lvlJc w:val="left"/>
      <w:pPr>
        <w:ind w:left="6480" w:hanging="360"/>
      </w:pPr>
      <w:rPr>
        <w:rFonts w:ascii="Wingdings" w:hAnsi="Wingdings" w:hint="default"/>
      </w:rPr>
    </w:lvl>
  </w:abstractNum>
  <w:abstractNum w:abstractNumId="60" w15:restartNumberingAfterBreak="0">
    <w:nsid w:val="C1FF6D0F"/>
    <w:multiLevelType w:val="hybridMultilevel"/>
    <w:tmpl w:val="327057FC"/>
    <w:lvl w:ilvl="0" w:tplc="48A65C0E">
      <w:start w:val="1"/>
      <w:numFmt w:val="bullet"/>
      <w:lvlText w:val=""/>
      <w:lvlJc w:val="left"/>
      <w:pPr>
        <w:ind w:left="720" w:hanging="360"/>
      </w:pPr>
      <w:rPr>
        <w:rFonts w:ascii="Symbol" w:hAnsi="Symbol" w:hint="default"/>
      </w:rPr>
    </w:lvl>
    <w:lvl w:ilvl="1" w:tplc="E1D0726A">
      <w:start w:val="1"/>
      <w:numFmt w:val="bullet"/>
      <w:lvlText w:val="o"/>
      <w:lvlJc w:val="left"/>
      <w:pPr>
        <w:ind w:left="1440" w:hanging="360"/>
      </w:pPr>
      <w:rPr>
        <w:rFonts w:ascii="Courier New" w:hAnsi="Courier New" w:cs="Courier New" w:hint="default"/>
      </w:rPr>
    </w:lvl>
    <w:lvl w:ilvl="2" w:tplc="AB7E9894" w:tentative="1">
      <w:start w:val="1"/>
      <w:numFmt w:val="bullet"/>
      <w:lvlText w:val=""/>
      <w:lvlJc w:val="left"/>
      <w:pPr>
        <w:ind w:left="2160" w:hanging="360"/>
      </w:pPr>
      <w:rPr>
        <w:rFonts w:ascii="Wingdings" w:hAnsi="Wingdings" w:hint="default"/>
      </w:rPr>
    </w:lvl>
    <w:lvl w:ilvl="3" w:tplc="EAFC8E38" w:tentative="1">
      <w:start w:val="1"/>
      <w:numFmt w:val="bullet"/>
      <w:lvlText w:val=""/>
      <w:lvlJc w:val="left"/>
      <w:pPr>
        <w:ind w:left="2880" w:hanging="360"/>
      </w:pPr>
      <w:rPr>
        <w:rFonts w:ascii="Symbol" w:hAnsi="Symbol" w:hint="default"/>
      </w:rPr>
    </w:lvl>
    <w:lvl w:ilvl="4" w:tplc="632887A6" w:tentative="1">
      <w:start w:val="1"/>
      <w:numFmt w:val="bullet"/>
      <w:lvlText w:val="o"/>
      <w:lvlJc w:val="left"/>
      <w:pPr>
        <w:ind w:left="3600" w:hanging="360"/>
      </w:pPr>
      <w:rPr>
        <w:rFonts w:ascii="Courier New" w:hAnsi="Courier New" w:cs="Courier New" w:hint="default"/>
      </w:rPr>
    </w:lvl>
    <w:lvl w:ilvl="5" w:tplc="765ABB4C" w:tentative="1">
      <w:start w:val="1"/>
      <w:numFmt w:val="bullet"/>
      <w:lvlText w:val=""/>
      <w:lvlJc w:val="left"/>
      <w:pPr>
        <w:ind w:left="4320" w:hanging="360"/>
      </w:pPr>
      <w:rPr>
        <w:rFonts w:ascii="Wingdings" w:hAnsi="Wingdings" w:hint="default"/>
      </w:rPr>
    </w:lvl>
    <w:lvl w:ilvl="6" w:tplc="08088768" w:tentative="1">
      <w:start w:val="1"/>
      <w:numFmt w:val="bullet"/>
      <w:lvlText w:val=""/>
      <w:lvlJc w:val="left"/>
      <w:pPr>
        <w:ind w:left="5040" w:hanging="360"/>
      </w:pPr>
      <w:rPr>
        <w:rFonts w:ascii="Symbol" w:hAnsi="Symbol" w:hint="default"/>
      </w:rPr>
    </w:lvl>
    <w:lvl w:ilvl="7" w:tplc="3DF2BB1A" w:tentative="1">
      <w:start w:val="1"/>
      <w:numFmt w:val="bullet"/>
      <w:lvlText w:val="o"/>
      <w:lvlJc w:val="left"/>
      <w:pPr>
        <w:ind w:left="5760" w:hanging="360"/>
      </w:pPr>
      <w:rPr>
        <w:rFonts w:ascii="Courier New" w:hAnsi="Courier New" w:cs="Courier New" w:hint="default"/>
      </w:rPr>
    </w:lvl>
    <w:lvl w:ilvl="8" w:tplc="568EE4AE" w:tentative="1">
      <w:start w:val="1"/>
      <w:numFmt w:val="bullet"/>
      <w:lvlText w:val=""/>
      <w:lvlJc w:val="left"/>
      <w:pPr>
        <w:ind w:left="6480" w:hanging="360"/>
      </w:pPr>
      <w:rPr>
        <w:rFonts w:ascii="Wingdings" w:hAnsi="Wingdings" w:hint="default"/>
      </w:rPr>
    </w:lvl>
  </w:abstractNum>
  <w:abstractNum w:abstractNumId="61" w15:restartNumberingAfterBreak="0">
    <w:nsid w:val="C2D8832A"/>
    <w:multiLevelType w:val="hybridMultilevel"/>
    <w:tmpl w:val="E084C46E"/>
    <w:lvl w:ilvl="0" w:tplc="75BC07F2">
      <w:start w:val="1"/>
      <w:numFmt w:val="lowerLetter"/>
      <w:lvlText w:val="%1."/>
      <w:lvlJc w:val="left"/>
      <w:pPr>
        <w:ind w:left="720" w:hanging="360"/>
      </w:pPr>
    </w:lvl>
    <w:lvl w:ilvl="1" w:tplc="4CA615C6" w:tentative="1">
      <w:start w:val="1"/>
      <w:numFmt w:val="lowerLetter"/>
      <w:lvlText w:val="%2."/>
      <w:lvlJc w:val="left"/>
      <w:pPr>
        <w:ind w:left="1440" w:hanging="360"/>
      </w:pPr>
    </w:lvl>
    <w:lvl w:ilvl="2" w:tplc="C4580A02" w:tentative="1">
      <w:start w:val="1"/>
      <w:numFmt w:val="lowerRoman"/>
      <w:lvlText w:val="%3."/>
      <w:lvlJc w:val="right"/>
      <w:pPr>
        <w:ind w:left="2160" w:hanging="180"/>
      </w:pPr>
    </w:lvl>
    <w:lvl w:ilvl="3" w:tplc="569CF5EA" w:tentative="1">
      <w:start w:val="1"/>
      <w:numFmt w:val="decimal"/>
      <w:lvlText w:val="%4."/>
      <w:lvlJc w:val="left"/>
      <w:pPr>
        <w:ind w:left="2880" w:hanging="360"/>
      </w:pPr>
    </w:lvl>
    <w:lvl w:ilvl="4" w:tplc="B75A88F2" w:tentative="1">
      <w:start w:val="1"/>
      <w:numFmt w:val="lowerLetter"/>
      <w:lvlText w:val="%5."/>
      <w:lvlJc w:val="left"/>
      <w:pPr>
        <w:ind w:left="3600" w:hanging="360"/>
      </w:pPr>
    </w:lvl>
    <w:lvl w:ilvl="5" w:tplc="54546BC4" w:tentative="1">
      <w:start w:val="1"/>
      <w:numFmt w:val="lowerRoman"/>
      <w:lvlText w:val="%6."/>
      <w:lvlJc w:val="right"/>
      <w:pPr>
        <w:ind w:left="4320" w:hanging="180"/>
      </w:pPr>
    </w:lvl>
    <w:lvl w:ilvl="6" w:tplc="DCE866F4" w:tentative="1">
      <w:start w:val="1"/>
      <w:numFmt w:val="decimal"/>
      <w:lvlText w:val="%7."/>
      <w:lvlJc w:val="left"/>
      <w:pPr>
        <w:ind w:left="5040" w:hanging="360"/>
      </w:pPr>
    </w:lvl>
    <w:lvl w:ilvl="7" w:tplc="3432D2A2" w:tentative="1">
      <w:start w:val="1"/>
      <w:numFmt w:val="lowerLetter"/>
      <w:lvlText w:val="%8."/>
      <w:lvlJc w:val="left"/>
      <w:pPr>
        <w:ind w:left="5760" w:hanging="360"/>
      </w:pPr>
    </w:lvl>
    <w:lvl w:ilvl="8" w:tplc="40DA7480" w:tentative="1">
      <w:start w:val="1"/>
      <w:numFmt w:val="lowerRoman"/>
      <w:lvlText w:val="%9."/>
      <w:lvlJc w:val="right"/>
      <w:pPr>
        <w:ind w:left="6480" w:hanging="180"/>
      </w:pPr>
    </w:lvl>
  </w:abstractNum>
  <w:abstractNum w:abstractNumId="62" w15:restartNumberingAfterBreak="0">
    <w:nsid w:val="C497F73C"/>
    <w:multiLevelType w:val="hybridMultilevel"/>
    <w:tmpl w:val="A74A5380"/>
    <w:lvl w:ilvl="0" w:tplc="13C6041C">
      <w:start w:val="1"/>
      <w:numFmt w:val="bullet"/>
      <w:lvlText w:val=""/>
      <w:lvlJc w:val="left"/>
      <w:pPr>
        <w:ind w:left="720" w:hanging="360"/>
      </w:pPr>
      <w:rPr>
        <w:rFonts w:ascii="Symbol" w:hAnsi="Symbol" w:hint="default"/>
      </w:rPr>
    </w:lvl>
    <w:lvl w:ilvl="1" w:tplc="ED42A676" w:tentative="1">
      <w:start w:val="1"/>
      <w:numFmt w:val="bullet"/>
      <w:lvlText w:val="o"/>
      <w:lvlJc w:val="left"/>
      <w:pPr>
        <w:ind w:left="1440" w:hanging="360"/>
      </w:pPr>
      <w:rPr>
        <w:rFonts w:ascii="Courier New" w:hAnsi="Courier New" w:cs="Courier New" w:hint="default"/>
      </w:rPr>
    </w:lvl>
    <w:lvl w:ilvl="2" w:tplc="AC0E0508" w:tentative="1">
      <w:start w:val="1"/>
      <w:numFmt w:val="bullet"/>
      <w:lvlText w:val=""/>
      <w:lvlJc w:val="left"/>
      <w:pPr>
        <w:ind w:left="2160" w:hanging="360"/>
      </w:pPr>
      <w:rPr>
        <w:rFonts w:ascii="Wingdings" w:hAnsi="Wingdings" w:hint="default"/>
      </w:rPr>
    </w:lvl>
    <w:lvl w:ilvl="3" w:tplc="55A4D876" w:tentative="1">
      <w:start w:val="1"/>
      <w:numFmt w:val="bullet"/>
      <w:lvlText w:val=""/>
      <w:lvlJc w:val="left"/>
      <w:pPr>
        <w:ind w:left="2880" w:hanging="360"/>
      </w:pPr>
      <w:rPr>
        <w:rFonts w:ascii="Symbol" w:hAnsi="Symbol" w:hint="default"/>
      </w:rPr>
    </w:lvl>
    <w:lvl w:ilvl="4" w:tplc="E242808A" w:tentative="1">
      <w:start w:val="1"/>
      <w:numFmt w:val="bullet"/>
      <w:lvlText w:val="o"/>
      <w:lvlJc w:val="left"/>
      <w:pPr>
        <w:ind w:left="3600" w:hanging="360"/>
      </w:pPr>
      <w:rPr>
        <w:rFonts w:ascii="Courier New" w:hAnsi="Courier New" w:cs="Courier New" w:hint="default"/>
      </w:rPr>
    </w:lvl>
    <w:lvl w:ilvl="5" w:tplc="B5AE5454" w:tentative="1">
      <w:start w:val="1"/>
      <w:numFmt w:val="bullet"/>
      <w:lvlText w:val=""/>
      <w:lvlJc w:val="left"/>
      <w:pPr>
        <w:ind w:left="4320" w:hanging="360"/>
      </w:pPr>
      <w:rPr>
        <w:rFonts w:ascii="Wingdings" w:hAnsi="Wingdings" w:hint="default"/>
      </w:rPr>
    </w:lvl>
    <w:lvl w:ilvl="6" w:tplc="72E09BEA" w:tentative="1">
      <w:start w:val="1"/>
      <w:numFmt w:val="bullet"/>
      <w:lvlText w:val=""/>
      <w:lvlJc w:val="left"/>
      <w:pPr>
        <w:ind w:left="5040" w:hanging="360"/>
      </w:pPr>
      <w:rPr>
        <w:rFonts w:ascii="Symbol" w:hAnsi="Symbol" w:hint="default"/>
      </w:rPr>
    </w:lvl>
    <w:lvl w:ilvl="7" w:tplc="0792C698" w:tentative="1">
      <w:start w:val="1"/>
      <w:numFmt w:val="bullet"/>
      <w:lvlText w:val="o"/>
      <w:lvlJc w:val="left"/>
      <w:pPr>
        <w:ind w:left="5760" w:hanging="360"/>
      </w:pPr>
      <w:rPr>
        <w:rFonts w:ascii="Courier New" w:hAnsi="Courier New" w:cs="Courier New" w:hint="default"/>
      </w:rPr>
    </w:lvl>
    <w:lvl w:ilvl="8" w:tplc="6AE0B2E6" w:tentative="1">
      <w:start w:val="1"/>
      <w:numFmt w:val="bullet"/>
      <w:lvlText w:val=""/>
      <w:lvlJc w:val="left"/>
      <w:pPr>
        <w:ind w:left="6480" w:hanging="360"/>
      </w:pPr>
      <w:rPr>
        <w:rFonts w:ascii="Wingdings" w:hAnsi="Wingdings" w:hint="default"/>
      </w:rPr>
    </w:lvl>
  </w:abstractNum>
  <w:abstractNum w:abstractNumId="63" w15:restartNumberingAfterBreak="0">
    <w:nsid w:val="C5974956"/>
    <w:multiLevelType w:val="hybridMultilevel"/>
    <w:tmpl w:val="9D36A042"/>
    <w:lvl w:ilvl="0" w:tplc="D7D0CD0A">
      <w:numFmt w:val="bullet"/>
      <w:lvlText w:val="-"/>
      <w:lvlJc w:val="left"/>
      <w:pPr>
        <w:ind w:left="1080" w:hanging="360"/>
      </w:pPr>
      <w:rPr>
        <w:rFonts w:ascii="Calibri" w:eastAsia="Calibri" w:hAnsi="Calibri" w:cs="Calibri" w:hint="default"/>
      </w:rPr>
    </w:lvl>
    <w:lvl w:ilvl="1" w:tplc="798A13F0" w:tentative="1">
      <w:start w:val="1"/>
      <w:numFmt w:val="bullet"/>
      <w:lvlText w:val="o"/>
      <w:lvlJc w:val="left"/>
      <w:pPr>
        <w:ind w:left="1800" w:hanging="360"/>
      </w:pPr>
      <w:rPr>
        <w:rFonts w:ascii="Courier New" w:hAnsi="Courier New" w:cs="Courier New" w:hint="default"/>
      </w:rPr>
    </w:lvl>
    <w:lvl w:ilvl="2" w:tplc="58588A6A" w:tentative="1">
      <w:start w:val="1"/>
      <w:numFmt w:val="bullet"/>
      <w:lvlText w:val=""/>
      <w:lvlJc w:val="left"/>
      <w:pPr>
        <w:ind w:left="2520" w:hanging="360"/>
      </w:pPr>
      <w:rPr>
        <w:rFonts w:ascii="Wingdings" w:hAnsi="Wingdings" w:hint="default"/>
      </w:rPr>
    </w:lvl>
    <w:lvl w:ilvl="3" w:tplc="98348FE8" w:tentative="1">
      <w:start w:val="1"/>
      <w:numFmt w:val="bullet"/>
      <w:lvlText w:val=""/>
      <w:lvlJc w:val="left"/>
      <w:pPr>
        <w:ind w:left="3240" w:hanging="360"/>
      </w:pPr>
      <w:rPr>
        <w:rFonts w:ascii="Symbol" w:hAnsi="Symbol" w:hint="default"/>
      </w:rPr>
    </w:lvl>
    <w:lvl w:ilvl="4" w:tplc="25ACA8F0" w:tentative="1">
      <w:start w:val="1"/>
      <w:numFmt w:val="bullet"/>
      <w:lvlText w:val="o"/>
      <w:lvlJc w:val="left"/>
      <w:pPr>
        <w:ind w:left="3960" w:hanging="360"/>
      </w:pPr>
      <w:rPr>
        <w:rFonts w:ascii="Courier New" w:hAnsi="Courier New" w:cs="Courier New" w:hint="default"/>
      </w:rPr>
    </w:lvl>
    <w:lvl w:ilvl="5" w:tplc="6D665888" w:tentative="1">
      <w:start w:val="1"/>
      <w:numFmt w:val="bullet"/>
      <w:lvlText w:val=""/>
      <w:lvlJc w:val="left"/>
      <w:pPr>
        <w:ind w:left="4680" w:hanging="360"/>
      </w:pPr>
      <w:rPr>
        <w:rFonts w:ascii="Wingdings" w:hAnsi="Wingdings" w:hint="default"/>
      </w:rPr>
    </w:lvl>
    <w:lvl w:ilvl="6" w:tplc="E14EFF36" w:tentative="1">
      <w:start w:val="1"/>
      <w:numFmt w:val="bullet"/>
      <w:lvlText w:val=""/>
      <w:lvlJc w:val="left"/>
      <w:pPr>
        <w:ind w:left="5400" w:hanging="360"/>
      </w:pPr>
      <w:rPr>
        <w:rFonts w:ascii="Symbol" w:hAnsi="Symbol" w:hint="default"/>
      </w:rPr>
    </w:lvl>
    <w:lvl w:ilvl="7" w:tplc="47340778" w:tentative="1">
      <w:start w:val="1"/>
      <w:numFmt w:val="bullet"/>
      <w:lvlText w:val="o"/>
      <w:lvlJc w:val="left"/>
      <w:pPr>
        <w:ind w:left="6120" w:hanging="360"/>
      </w:pPr>
      <w:rPr>
        <w:rFonts w:ascii="Courier New" w:hAnsi="Courier New" w:cs="Courier New" w:hint="default"/>
      </w:rPr>
    </w:lvl>
    <w:lvl w:ilvl="8" w:tplc="09F201F8" w:tentative="1">
      <w:start w:val="1"/>
      <w:numFmt w:val="bullet"/>
      <w:lvlText w:val=""/>
      <w:lvlJc w:val="left"/>
      <w:pPr>
        <w:ind w:left="6840" w:hanging="360"/>
      </w:pPr>
      <w:rPr>
        <w:rFonts w:ascii="Wingdings" w:hAnsi="Wingdings" w:hint="default"/>
      </w:rPr>
    </w:lvl>
  </w:abstractNum>
  <w:abstractNum w:abstractNumId="64" w15:restartNumberingAfterBreak="0">
    <w:nsid w:val="C6C226F0"/>
    <w:multiLevelType w:val="hybridMultilevel"/>
    <w:tmpl w:val="5B66B424"/>
    <w:lvl w:ilvl="0" w:tplc="FDB0E808">
      <w:start w:val="1"/>
      <w:numFmt w:val="bullet"/>
      <w:lvlText w:val=""/>
      <w:lvlJc w:val="left"/>
      <w:pPr>
        <w:ind w:left="720" w:hanging="360"/>
      </w:pPr>
      <w:rPr>
        <w:rFonts w:ascii="Symbol" w:hAnsi="Symbol" w:hint="default"/>
      </w:rPr>
    </w:lvl>
    <w:lvl w:ilvl="1" w:tplc="26A02018" w:tentative="1">
      <w:start w:val="1"/>
      <w:numFmt w:val="bullet"/>
      <w:lvlText w:val="o"/>
      <w:lvlJc w:val="left"/>
      <w:pPr>
        <w:ind w:left="1440" w:hanging="360"/>
      </w:pPr>
      <w:rPr>
        <w:rFonts w:ascii="Courier New" w:hAnsi="Courier New" w:cs="Courier New" w:hint="default"/>
      </w:rPr>
    </w:lvl>
    <w:lvl w:ilvl="2" w:tplc="BAE69C9C" w:tentative="1">
      <w:start w:val="1"/>
      <w:numFmt w:val="bullet"/>
      <w:lvlText w:val=""/>
      <w:lvlJc w:val="left"/>
      <w:pPr>
        <w:ind w:left="2160" w:hanging="360"/>
      </w:pPr>
      <w:rPr>
        <w:rFonts w:ascii="Wingdings" w:hAnsi="Wingdings" w:hint="default"/>
      </w:rPr>
    </w:lvl>
    <w:lvl w:ilvl="3" w:tplc="8826BC10" w:tentative="1">
      <w:start w:val="1"/>
      <w:numFmt w:val="bullet"/>
      <w:lvlText w:val=""/>
      <w:lvlJc w:val="left"/>
      <w:pPr>
        <w:ind w:left="2880" w:hanging="360"/>
      </w:pPr>
      <w:rPr>
        <w:rFonts w:ascii="Symbol" w:hAnsi="Symbol" w:hint="default"/>
      </w:rPr>
    </w:lvl>
    <w:lvl w:ilvl="4" w:tplc="453A3832" w:tentative="1">
      <w:start w:val="1"/>
      <w:numFmt w:val="bullet"/>
      <w:lvlText w:val="o"/>
      <w:lvlJc w:val="left"/>
      <w:pPr>
        <w:ind w:left="3600" w:hanging="360"/>
      </w:pPr>
      <w:rPr>
        <w:rFonts w:ascii="Courier New" w:hAnsi="Courier New" w:cs="Courier New" w:hint="default"/>
      </w:rPr>
    </w:lvl>
    <w:lvl w:ilvl="5" w:tplc="335A82D2" w:tentative="1">
      <w:start w:val="1"/>
      <w:numFmt w:val="bullet"/>
      <w:lvlText w:val=""/>
      <w:lvlJc w:val="left"/>
      <w:pPr>
        <w:ind w:left="4320" w:hanging="360"/>
      </w:pPr>
      <w:rPr>
        <w:rFonts w:ascii="Wingdings" w:hAnsi="Wingdings" w:hint="default"/>
      </w:rPr>
    </w:lvl>
    <w:lvl w:ilvl="6" w:tplc="43B87A7A" w:tentative="1">
      <w:start w:val="1"/>
      <w:numFmt w:val="bullet"/>
      <w:lvlText w:val=""/>
      <w:lvlJc w:val="left"/>
      <w:pPr>
        <w:ind w:left="5040" w:hanging="360"/>
      </w:pPr>
      <w:rPr>
        <w:rFonts w:ascii="Symbol" w:hAnsi="Symbol" w:hint="default"/>
      </w:rPr>
    </w:lvl>
    <w:lvl w:ilvl="7" w:tplc="0F06BEE8" w:tentative="1">
      <w:start w:val="1"/>
      <w:numFmt w:val="bullet"/>
      <w:lvlText w:val="o"/>
      <w:lvlJc w:val="left"/>
      <w:pPr>
        <w:ind w:left="5760" w:hanging="360"/>
      </w:pPr>
      <w:rPr>
        <w:rFonts w:ascii="Courier New" w:hAnsi="Courier New" w:cs="Courier New" w:hint="default"/>
      </w:rPr>
    </w:lvl>
    <w:lvl w:ilvl="8" w:tplc="4E523158" w:tentative="1">
      <w:start w:val="1"/>
      <w:numFmt w:val="bullet"/>
      <w:lvlText w:val=""/>
      <w:lvlJc w:val="left"/>
      <w:pPr>
        <w:ind w:left="6480" w:hanging="360"/>
      </w:pPr>
      <w:rPr>
        <w:rFonts w:ascii="Wingdings" w:hAnsi="Wingdings" w:hint="default"/>
      </w:rPr>
    </w:lvl>
  </w:abstractNum>
  <w:abstractNum w:abstractNumId="65" w15:restartNumberingAfterBreak="0">
    <w:nsid w:val="C7615A10"/>
    <w:multiLevelType w:val="multilevel"/>
    <w:tmpl w:val="F63C0D7C"/>
    <w:lvl w:ilvl="0">
      <w:start w:val="1"/>
      <w:numFmt w:val="bullet"/>
      <w:lvlText w:val=""/>
      <w:lvlJc w:val="left"/>
      <w:pPr>
        <w:ind w:left="644" w:hanging="360"/>
      </w:pPr>
      <w:rPr>
        <w:rFonts w:ascii="Symbol" w:hAnsi="Symbol" w:hint="default"/>
        <w:color w:val="auto"/>
      </w:rPr>
    </w:lvl>
    <w:lvl w:ilvl="1">
      <w:start w:val="1"/>
      <w:numFmt w:val="bullet"/>
      <w:lvlText w:val=""/>
      <w:lvlJc w:val="left"/>
      <w:pPr>
        <w:tabs>
          <w:tab w:val="num" w:pos="1559"/>
        </w:tabs>
        <w:ind w:left="1559" w:hanging="283"/>
      </w:pPr>
      <w:rPr>
        <w:rFonts w:ascii="Wingdings" w:hAnsi="Wingdings" w:hint="default"/>
      </w:rPr>
    </w:lvl>
    <w:lvl w:ilvl="2">
      <w:start w:val="1"/>
      <w:numFmt w:val="bullet"/>
      <w:lvlText w:val=""/>
      <w:lvlJc w:val="left"/>
      <w:pPr>
        <w:tabs>
          <w:tab w:val="num" w:pos="1843"/>
        </w:tabs>
        <w:ind w:left="1843" w:hanging="284"/>
      </w:pPr>
      <w:rPr>
        <w:rFonts w:ascii="Wingdings" w:hAnsi="Wingdings" w:hint="default"/>
      </w:rPr>
    </w:lvl>
    <w:lvl w:ilvl="3">
      <w:start w:val="1"/>
      <w:numFmt w:val="bullet"/>
      <w:lvlText w:val=""/>
      <w:lvlJc w:val="left"/>
      <w:pPr>
        <w:tabs>
          <w:tab w:val="num" w:pos="2126"/>
        </w:tabs>
        <w:ind w:left="2126" w:hanging="283"/>
      </w:pPr>
      <w:rPr>
        <w:rFonts w:ascii="Symbol" w:hAnsi="Symbol" w:hint="default"/>
      </w:rPr>
    </w:lvl>
    <w:lvl w:ilvl="4">
      <w:start w:val="1"/>
      <w:numFmt w:val="bullet"/>
      <w:lvlText w:val=""/>
      <w:lvlJc w:val="left"/>
      <w:pPr>
        <w:ind w:left="1418" w:hanging="284"/>
      </w:pPr>
      <w:rPr>
        <w:rFonts w:ascii="Symbol" w:hAnsi="Symbol" w:hint="default"/>
        <w:color w:val="auto"/>
      </w:rPr>
    </w:lvl>
    <w:lvl w:ilvl="5">
      <w:start w:val="1"/>
      <w:numFmt w:val="bullet"/>
      <w:lvlText w:val=""/>
      <w:lvlJc w:val="left"/>
      <w:pPr>
        <w:ind w:left="1701" w:hanging="283"/>
      </w:pPr>
      <w:rPr>
        <w:rFonts w:ascii="Wingdings" w:hAnsi="Wingdings" w:hint="default"/>
      </w:rPr>
    </w:lvl>
    <w:lvl w:ilvl="6">
      <w:start w:val="1"/>
      <w:numFmt w:val="bullet"/>
      <w:lvlText w:val=""/>
      <w:lvlJc w:val="left"/>
      <w:pPr>
        <w:ind w:left="1985" w:hanging="284"/>
      </w:pPr>
      <w:rPr>
        <w:rFonts w:ascii="Wingdings" w:hAnsi="Wingdings" w:hint="default"/>
      </w:rPr>
    </w:lvl>
    <w:lvl w:ilvl="7">
      <w:start w:val="1"/>
      <w:numFmt w:val="bullet"/>
      <w:lvlText w:val=""/>
      <w:lvlJc w:val="left"/>
      <w:pPr>
        <w:ind w:left="2268" w:hanging="283"/>
      </w:pPr>
      <w:rPr>
        <w:rFonts w:ascii="Symbol" w:hAnsi="Symbol" w:hint="default"/>
      </w:rPr>
    </w:lvl>
    <w:lvl w:ilvl="8">
      <w:start w:val="1"/>
      <w:numFmt w:val="bullet"/>
      <w:lvlText w:val="o"/>
      <w:lvlJc w:val="left"/>
      <w:pPr>
        <w:ind w:left="2552" w:hanging="284"/>
      </w:pPr>
      <w:rPr>
        <w:rFonts w:ascii="Courier New" w:hAnsi="Courier New" w:hint="default"/>
      </w:rPr>
    </w:lvl>
  </w:abstractNum>
  <w:abstractNum w:abstractNumId="66" w15:restartNumberingAfterBreak="0">
    <w:nsid w:val="C7D1BD91"/>
    <w:multiLevelType w:val="hybridMultilevel"/>
    <w:tmpl w:val="947AB4A0"/>
    <w:lvl w:ilvl="0" w:tplc="FDF2BD32">
      <w:start w:val="1"/>
      <w:numFmt w:val="bullet"/>
      <w:lvlText w:val=""/>
      <w:lvlJc w:val="left"/>
      <w:pPr>
        <w:ind w:left="720" w:hanging="360"/>
      </w:pPr>
      <w:rPr>
        <w:rFonts w:ascii="Symbol" w:hAnsi="Symbol" w:hint="default"/>
      </w:rPr>
    </w:lvl>
    <w:lvl w:ilvl="1" w:tplc="9DB4A1EC" w:tentative="1">
      <w:start w:val="1"/>
      <w:numFmt w:val="bullet"/>
      <w:lvlText w:val="o"/>
      <w:lvlJc w:val="left"/>
      <w:pPr>
        <w:ind w:left="1440" w:hanging="360"/>
      </w:pPr>
      <w:rPr>
        <w:rFonts w:ascii="Courier New" w:hAnsi="Courier New" w:cs="Courier New" w:hint="default"/>
      </w:rPr>
    </w:lvl>
    <w:lvl w:ilvl="2" w:tplc="48F8E1D0" w:tentative="1">
      <w:start w:val="1"/>
      <w:numFmt w:val="bullet"/>
      <w:lvlText w:val=""/>
      <w:lvlJc w:val="left"/>
      <w:pPr>
        <w:ind w:left="2160" w:hanging="360"/>
      </w:pPr>
      <w:rPr>
        <w:rFonts w:ascii="Wingdings" w:hAnsi="Wingdings" w:hint="default"/>
      </w:rPr>
    </w:lvl>
    <w:lvl w:ilvl="3" w:tplc="9724BA18" w:tentative="1">
      <w:start w:val="1"/>
      <w:numFmt w:val="bullet"/>
      <w:lvlText w:val=""/>
      <w:lvlJc w:val="left"/>
      <w:pPr>
        <w:ind w:left="2880" w:hanging="360"/>
      </w:pPr>
      <w:rPr>
        <w:rFonts w:ascii="Symbol" w:hAnsi="Symbol" w:hint="default"/>
      </w:rPr>
    </w:lvl>
    <w:lvl w:ilvl="4" w:tplc="D4C65382" w:tentative="1">
      <w:start w:val="1"/>
      <w:numFmt w:val="bullet"/>
      <w:lvlText w:val="o"/>
      <w:lvlJc w:val="left"/>
      <w:pPr>
        <w:ind w:left="3600" w:hanging="360"/>
      </w:pPr>
      <w:rPr>
        <w:rFonts w:ascii="Courier New" w:hAnsi="Courier New" w:cs="Courier New" w:hint="default"/>
      </w:rPr>
    </w:lvl>
    <w:lvl w:ilvl="5" w:tplc="29144E12" w:tentative="1">
      <w:start w:val="1"/>
      <w:numFmt w:val="bullet"/>
      <w:lvlText w:val=""/>
      <w:lvlJc w:val="left"/>
      <w:pPr>
        <w:ind w:left="4320" w:hanging="360"/>
      </w:pPr>
      <w:rPr>
        <w:rFonts w:ascii="Wingdings" w:hAnsi="Wingdings" w:hint="default"/>
      </w:rPr>
    </w:lvl>
    <w:lvl w:ilvl="6" w:tplc="602C0BCC" w:tentative="1">
      <w:start w:val="1"/>
      <w:numFmt w:val="bullet"/>
      <w:lvlText w:val=""/>
      <w:lvlJc w:val="left"/>
      <w:pPr>
        <w:ind w:left="5040" w:hanging="360"/>
      </w:pPr>
      <w:rPr>
        <w:rFonts w:ascii="Symbol" w:hAnsi="Symbol" w:hint="default"/>
      </w:rPr>
    </w:lvl>
    <w:lvl w:ilvl="7" w:tplc="D3506276" w:tentative="1">
      <w:start w:val="1"/>
      <w:numFmt w:val="bullet"/>
      <w:lvlText w:val="o"/>
      <w:lvlJc w:val="left"/>
      <w:pPr>
        <w:ind w:left="5760" w:hanging="360"/>
      </w:pPr>
      <w:rPr>
        <w:rFonts w:ascii="Courier New" w:hAnsi="Courier New" w:cs="Courier New" w:hint="default"/>
      </w:rPr>
    </w:lvl>
    <w:lvl w:ilvl="8" w:tplc="E6EA2672" w:tentative="1">
      <w:start w:val="1"/>
      <w:numFmt w:val="bullet"/>
      <w:lvlText w:val=""/>
      <w:lvlJc w:val="left"/>
      <w:pPr>
        <w:ind w:left="6480" w:hanging="360"/>
      </w:pPr>
      <w:rPr>
        <w:rFonts w:ascii="Wingdings" w:hAnsi="Wingdings" w:hint="default"/>
      </w:rPr>
    </w:lvl>
  </w:abstractNum>
  <w:abstractNum w:abstractNumId="67" w15:restartNumberingAfterBreak="0">
    <w:nsid w:val="C91C5E82"/>
    <w:multiLevelType w:val="hybridMultilevel"/>
    <w:tmpl w:val="E12627E2"/>
    <w:lvl w:ilvl="0" w:tplc="7AB04C64">
      <w:start w:val="1"/>
      <w:numFmt w:val="bullet"/>
      <w:lvlText w:val=""/>
      <w:lvlJc w:val="left"/>
      <w:pPr>
        <w:ind w:left="720" w:hanging="360"/>
      </w:pPr>
      <w:rPr>
        <w:rFonts w:ascii="Symbol" w:hAnsi="Symbol" w:hint="default"/>
      </w:rPr>
    </w:lvl>
    <w:lvl w:ilvl="1" w:tplc="274AC12C" w:tentative="1">
      <w:start w:val="1"/>
      <w:numFmt w:val="bullet"/>
      <w:lvlText w:val="o"/>
      <w:lvlJc w:val="left"/>
      <w:pPr>
        <w:ind w:left="1440" w:hanging="360"/>
      </w:pPr>
      <w:rPr>
        <w:rFonts w:ascii="Courier New" w:hAnsi="Courier New" w:cs="Courier New" w:hint="default"/>
      </w:rPr>
    </w:lvl>
    <w:lvl w:ilvl="2" w:tplc="2DE2927E" w:tentative="1">
      <w:start w:val="1"/>
      <w:numFmt w:val="bullet"/>
      <w:lvlText w:val=""/>
      <w:lvlJc w:val="left"/>
      <w:pPr>
        <w:ind w:left="2160" w:hanging="360"/>
      </w:pPr>
      <w:rPr>
        <w:rFonts w:ascii="Wingdings" w:hAnsi="Wingdings" w:hint="default"/>
      </w:rPr>
    </w:lvl>
    <w:lvl w:ilvl="3" w:tplc="52E6A47C" w:tentative="1">
      <w:start w:val="1"/>
      <w:numFmt w:val="bullet"/>
      <w:lvlText w:val=""/>
      <w:lvlJc w:val="left"/>
      <w:pPr>
        <w:ind w:left="2880" w:hanging="360"/>
      </w:pPr>
      <w:rPr>
        <w:rFonts w:ascii="Symbol" w:hAnsi="Symbol" w:hint="default"/>
      </w:rPr>
    </w:lvl>
    <w:lvl w:ilvl="4" w:tplc="A106025E" w:tentative="1">
      <w:start w:val="1"/>
      <w:numFmt w:val="bullet"/>
      <w:lvlText w:val="o"/>
      <w:lvlJc w:val="left"/>
      <w:pPr>
        <w:ind w:left="3600" w:hanging="360"/>
      </w:pPr>
      <w:rPr>
        <w:rFonts w:ascii="Courier New" w:hAnsi="Courier New" w:cs="Courier New" w:hint="default"/>
      </w:rPr>
    </w:lvl>
    <w:lvl w:ilvl="5" w:tplc="1BD63E4A" w:tentative="1">
      <w:start w:val="1"/>
      <w:numFmt w:val="bullet"/>
      <w:lvlText w:val=""/>
      <w:lvlJc w:val="left"/>
      <w:pPr>
        <w:ind w:left="4320" w:hanging="360"/>
      </w:pPr>
      <w:rPr>
        <w:rFonts w:ascii="Wingdings" w:hAnsi="Wingdings" w:hint="default"/>
      </w:rPr>
    </w:lvl>
    <w:lvl w:ilvl="6" w:tplc="2D28BA0A" w:tentative="1">
      <w:start w:val="1"/>
      <w:numFmt w:val="bullet"/>
      <w:lvlText w:val=""/>
      <w:lvlJc w:val="left"/>
      <w:pPr>
        <w:ind w:left="5040" w:hanging="360"/>
      </w:pPr>
      <w:rPr>
        <w:rFonts w:ascii="Symbol" w:hAnsi="Symbol" w:hint="default"/>
      </w:rPr>
    </w:lvl>
    <w:lvl w:ilvl="7" w:tplc="C380B518" w:tentative="1">
      <w:start w:val="1"/>
      <w:numFmt w:val="bullet"/>
      <w:lvlText w:val="o"/>
      <w:lvlJc w:val="left"/>
      <w:pPr>
        <w:ind w:left="5760" w:hanging="360"/>
      </w:pPr>
      <w:rPr>
        <w:rFonts w:ascii="Courier New" w:hAnsi="Courier New" w:cs="Courier New" w:hint="default"/>
      </w:rPr>
    </w:lvl>
    <w:lvl w:ilvl="8" w:tplc="F754F752" w:tentative="1">
      <w:start w:val="1"/>
      <w:numFmt w:val="bullet"/>
      <w:lvlText w:val=""/>
      <w:lvlJc w:val="left"/>
      <w:pPr>
        <w:ind w:left="6480" w:hanging="360"/>
      </w:pPr>
      <w:rPr>
        <w:rFonts w:ascii="Wingdings" w:hAnsi="Wingdings" w:hint="default"/>
      </w:rPr>
    </w:lvl>
  </w:abstractNum>
  <w:abstractNum w:abstractNumId="68" w15:restartNumberingAfterBreak="0">
    <w:nsid w:val="CB5B5E8C"/>
    <w:multiLevelType w:val="hybridMultilevel"/>
    <w:tmpl w:val="2DC09EFC"/>
    <w:lvl w:ilvl="0" w:tplc="53C05EA2">
      <w:start w:val="1"/>
      <w:numFmt w:val="bullet"/>
      <w:lvlText w:val=""/>
      <w:lvlJc w:val="left"/>
      <w:pPr>
        <w:ind w:left="720" w:hanging="360"/>
      </w:pPr>
      <w:rPr>
        <w:rFonts w:ascii="Symbol" w:hAnsi="Symbol" w:hint="default"/>
      </w:rPr>
    </w:lvl>
    <w:lvl w:ilvl="1" w:tplc="C6F656BE" w:tentative="1">
      <w:start w:val="1"/>
      <w:numFmt w:val="bullet"/>
      <w:lvlText w:val="o"/>
      <w:lvlJc w:val="left"/>
      <w:pPr>
        <w:ind w:left="1440" w:hanging="360"/>
      </w:pPr>
      <w:rPr>
        <w:rFonts w:ascii="Courier New" w:hAnsi="Courier New" w:cs="Courier New" w:hint="default"/>
      </w:rPr>
    </w:lvl>
    <w:lvl w:ilvl="2" w:tplc="5352C968" w:tentative="1">
      <w:start w:val="1"/>
      <w:numFmt w:val="bullet"/>
      <w:lvlText w:val=""/>
      <w:lvlJc w:val="left"/>
      <w:pPr>
        <w:ind w:left="2160" w:hanging="360"/>
      </w:pPr>
      <w:rPr>
        <w:rFonts w:ascii="Wingdings" w:hAnsi="Wingdings" w:hint="default"/>
      </w:rPr>
    </w:lvl>
    <w:lvl w:ilvl="3" w:tplc="4AFC055E" w:tentative="1">
      <w:start w:val="1"/>
      <w:numFmt w:val="bullet"/>
      <w:lvlText w:val=""/>
      <w:lvlJc w:val="left"/>
      <w:pPr>
        <w:ind w:left="2880" w:hanging="360"/>
      </w:pPr>
      <w:rPr>
        <w:rFonts w:ascii="Symbol" w:hAnsi="Symbol" w:hint="default"/>
      </w:rPr>
    </w:lvl>
    <w:lvl w:ilvl="4" w:tplc="379A97E6" w:tentative="1">
      <w:start w:val="1"/>
      <w:numFmt w:val="bullet"/>
      <w:lvlText w:val="o"/>
      <w:lvlJc w:val="left"/>
      <w:pPr>
        <w:ind w:left="3600" w:hanging="360"/>
      </w:pPr>
      <w:rPr>
        <w:rFonts w:ascii="Courier New" w:hAnsi="Courier New" w:cs="Courier New" w:hint="default"/>
      </w:rPr>
    </w:lvl>
    <w:lvl w:ilvl="5" w:tplc="D2D269DA" w:tentative="1">
      <w:start w:val="1"/>
      <w:numFmt w:val="bullet"/>
      <w:lvlText w:val=""/>
      <w:lvlJc w:val="left"/>
      <w:pPr>
        <w:ind w:left="4320" w:hanging="360"/>
      </w:pPr>
      <w:rPr>
        <w:rFonts w:ascii="Wingdings" w:hAnsi="Wingdings" w:hint="default"/>
      </w:rPr>
    </w:lvl>
    <w:lvl w:ilvl="6" w:tplc="3168C03E" w:tentative="1">
      <w:start w:val="1"/>
      <w:numFmt w:val="bullet"/>
      <w:lvlText w:val=""/>
      <w:lvlJc w:val="left"/>
      <w:pPr>
        <w:ind w:left="5040" w:hanging="360"/>
      </w:pPr>
      <w:rPr>
        <w:rFonts w:ascii="Symbol" w:hAnsi="Symbol" w:hint="default"/>
      </w:rPr>
    </w:lvl>
    <w:lvl w:ilvl="7" w:tplc="7EC839D0" w:tentative="1">
      <w:start w:val="1"/>
      <w:numFmt w:val="bullet"/>
      <w:lvlText w:val="o"/>
      <w:lvlJc w:val="left"/>
      <w:pPr>
        <w:ind w:left="5760" w:hanging="360"/>
      </w:pPr>
      <w:rPr>
        <w:rFonts w:ascii="Courier New" w:hAnsi="Courier New" w:cs="Courier New" w:hint="default"/>
      </w:rPr>
    </w:lvl>
    <w:lvl w:ilvl="8" w:tplc="5CE8B008" w:tentative="1">
      <w:start w:val="1"/>
      <w:numFmt w:val="bullet"/>
      <w:lvlText w:val=""/>
      <w:lvlJc w:val="left"/>
      <w:pPr>
        <w:ind w:left="6480" w:hanging="360"/>
      </w:pPr>
      <w:rPr>
        <w:rFonts w:ascii="Wingdings" w:hAnsi="Wingdings" w:hint="default"/>
      </w:rPr>
    </w:lvl>
  </w:abstractNum>
  <w:abstractNum w:abstractNumId="69" w15:restartNumberingAfterBreak="0">
    <w:nsid w:val="CB5D4E00"/>
    <w:multiLevelType w:val="hybridMultilevel"/>
    <w:tmpl w:val="F95CCFF8"/>
    <w:lvl w:ilvl="0" w:tplc="407403DA">
      <w:start w:val="1"/>
      <w:numFmt w:val="bullet"/>
      <w:lvlText w:val=""/>
      <w:lvlJc w:val="left"/>
      <w:pPr>
        <w:ind w:left="720" w:hanging="360"/>
      </w:pPr>
      <w:rPr>
        <w:rFonts w:ascii="Symbol" w:hAnsi="Symbol" w:hint="default"/>
      </w:rPr>
    </w:lvl>
    <w:lvl w:ilvl="1" w:tplc="3AF4241E" w:tentative="1">
      <w:start w:val="1"/>
      <w:numFmt w:val="bullet"/>
      <w:lvlText w:val="o"/>
      <w:lvlJc w:val="left"/>
      <w:pPr>
        <w:ind w:left="1440" w:hanging="360"/>
      </w:pPr>
      <w:rPr>
        <w:rFonts w:ascii="Courier New" w:hAnsi="Courier New" w:cs="Courier New" w:hint="default"/>
      </w:rPr>
    </w:lvl>
    <w:lvl w:ilvl="2" w:tplc="DA463508" w:tentative="1">
      <w:start w:val="1"/>
      <w:numFmt w:val="bullet"/>
      <w:lvlText w:val=""/>
      <w:lvlJc w:val="left"/>
      <w:pPr>
        <w:ind w:left="2160" w:hanging="360"/>
      </w:pPr>
      <w:rPr>
        <w:rFonts w:ascii="Wingdings" w:hAnsi="Wingdings" w:hint="default"/>
      </w:rPr>
    </w:lvl>
    <w:lvl w:ilvl="3" w:tplc="D230FCC8" w:tentative="1">
      <w:start w:val="1"/>
      <w:numFmt w:val="bullet"/>
      <w:lvlText w:val=""/>
      <w:lvlJc w:val="left"/>
      <w:pPr>
        <w:ind w:left="2880" w:hanging="360"/>
      </w:pPr>
      <w:rPr>
        <w:rFonts w:ascii="Symbol" w:hAnsi="Symbol" w:hint="default"/>
      </w:rPr>
    </w:lvl>
    <w:lvl w:ilvl="4" w:tplc="37843BD4" w:tentative="1">
      <w:start w:val="1"/>
      <w:numFmt w:val="bullet"/>
      <w:lvlText w:val="o"/>
      <w:lvlJc w:val="left"/>
      <w:pPr>
        <w:ind w:left="3600" w:hanging="360"/>
      </w:pPr>
      <w:rPr>
        <w:rFonts w:ascii="Courier New" w:hAnsi="Courier New" w:cs="Courier New" w:hint="default"/>
      </w:rPr>
    </w:lvl>
    <w:lvl w:ilvl="5" w:tplc="B25C288A" w:tentative="1">
      <w:start w:val="1"/>
      <w:numFmt w:val="bullet"/>
      <w:lvlText w:val=""/>
      <w:lvlJc w:val="left"/>
      <w:pPr>
        <w:ind w:left="4320" w:hanging="360"/>
      </w:pPr>
      <w:rPr>
        <w:rFonts w:ascii="Wingdings" w:hAnsi="Wingdings" w:hint="default"/>
      </w:rPr>
    </w:lvl>
    <w:lvl w:ilvl="6" w:tplc="AD94A91C" w:tentative="1">
      <w:start w:val="1"/>
      <w:numFmt w:val="bullet"/>
      <w:lvlText w:val=""/>
      <w:lvlJc w:val="left"/>
      <w:pPr>
        <w:ind w:left="5040" w:hanging="360"/>
      </w:pPr>
      <w:rPr>
        <w:rFonts w:ascii="Symbol" w:hAnsi="Symbol" w:hint="default"/>
      </w:rPr>
    </w:lvl>
    <w:lvl w:ilvl="7" w:tplc="1FFA09CC" w:tentative="1">
      <w:start w:val="1"/>
      <w:numFmt w:val="bullet"/>
      <w:lvlText w:val="o"/>
      <w:lvlJc w:val="left"/>
      <w:pPr>
        <w:ind w:left="5760" w:hanging="360"/>
      </w:pPr>
      <w:rPr>
        <w:rFonts w:ascii="Courier New" w:hAnsi="Courier New" w:cs="Courier New" w:hint="default"/>
      </w:rPr>
    </w:lvl>
    <w:lvl w:ilvl="8" w:tplc="350EA110" w:tentative="1">
      <w:start w:val="1"/>
      <w:numFmt w:val="bullet"/>
      <w:lvlText w:val=""/>
      <w:lvlJc w:val="left"/>
      <w:pPr>
        <w:ind w:left="6480" w:hanging="360"/>
      </w:pPr>
      <w:rPr>
        <w:rFonts w:ascii="Wingdings" w:hAnsi="Wingdings" w:hint="default"/>
      </w:rPr>
    </w:lvl>
  </w:abstractNum>
  <w:abstractNum w:abstractNumId="70" w15:restartNumberingAfterBreak="0">
    <w:nsid w:val="CB9203DA"/>
    <w:multiLevelType w:val="hybridMultilevel"/>
    <w:tmpl w:val="1E0C2164"/>
    <w:lvl w:ilvl="0" w:tplc="A398AD5E">
      <w:start w:val="1"/>
      <w:numFmt w:val="bullet"/>
      <w:lvlText w:val=""/>
      <w:lvlJc w:val="left"/>
      <w:pPr>
        <w:tabs>
          <w:tab w:val="num" w:pos="720"/>
        </w:tabs>
        <w:ind w:left="720" w:hanging="360"/>
      </w:pPr>
      <w:rPr>
        <w:rFonts w:ascii="Symbol" w:hAnsi="Symbol" w:hint="default"/>
      </w:rPr>
    </w:lvl>
    <w:lvl w:ilvl="1" w:tplc="64021A4E">
      <w:start w:val="1"/>
      <w:numFmt w:val="bullet"/>
      <w:lvlText w:val=""/>
      <w:lvlJc w:val="left"/>
      <w:pPr>
        <w:tabs>
          <w:tab w:val="num" w:pos="1440"/>
        </w:tabs>
        <w:ind w:left="1440" w:hanging="360"/>
      </w:pPr>
      <w:rPr>
        <w:rFonts w:ascii="Symbol" w:eastAsia="Times New Roman" w:hAnsi="Symbol" w:cs="Times New Roman" w:hint="default"/>
      </w:rPr>
    </w:lvl>
    <w:lvl w:ilvl="2" w:tplc="A8F2EBE4">
      <w:start w:val="1"/>
      <w:numFmt w:val="bullet"/>
      <w:lvlText w:val=""/>
      <w:lvlJc w:val="left"/>
      <w:pPr>
        <w:tabs>
          <w:tab w:val="num" w:pos="2160"/>
        </w:tabs>
        <w:ind w:left="2160" w:hanging="360"/>
      </w:pPr>
      <w:rPr>
        <w:rFonts w:ascii="Wingdings" w:hAnsi="Wingdings" w:hint="default"/>
      </w:rPr>
    </w:lvl>
    <w:lvl w:ilvl="3" w:tplc="31088CB2">
      <w:start w:val="1"/>
      <w:numFmt w:val="bullet"/>
      <w:lvlText w:val=""/>
      <w:lvlJc w:val="left"/>
      <w:pPr>
        <w:tabs>
          <w:tab w:val="num" w:pos="2880"/>
        </w:tabs>
        <w:ind w:left="2880" w:hanging="360"/>
      </w:pPr>
      <w:rPr>
        <w:rFonts w:ascii="Symbol" w:hAnsi="Symbol" w:hint="default"/>
      </w:rPr>
    </w:lvl>
    <w:lvl w:ilvl="4" w:tplc="FC68AAE6">
      <w:start w:val="1"/>
      <w:numFmt w:val="bullet"/>
      <w:lvlText w:val="o"/>
      <w:lvlJc w:val="left"/>
      <w:pPr>
        <w:tabs>
          <w:tab w:val="num" w:pos="3600"/>
        </w:tabs>
        <w:ind w:left="3600" w:hanging="360"/>
      </w:pPr>
      <w:rPr>
        <w:rFonts w:ascii="Courier New" w:hAnsi="Courier New" w:cs="Courier New" w:hint="default"/>
      </w:rPr>
    </w:lvl>
    <w:lvl w:ilvl="5" w:tplc="AA84156C">
      <w:start w:val="1"/>
      <w:numFmt w:val="bullet"/>
      <w:lvlText w:val=""/>
      <w:lvlJc w:val="left"/>
      <w:pPr>
        <w:tabs>
          <w:tab w:val="num" w:pos="4320"/>
        </w:tabs>
        <w:ind w:left="4320" w:hanging="360"/>
      </w:pPr>
      <w:rPr>
        <w:rFonts w:ascii="Wingdings" w:hAnsi="Wingdings" w:hint="default"/>
      </w:rPr>
    </w:lvl>
    <w:lvl w:ilvl="6" w:tplc="433A715C">
      <w:start w:val="1"/>
      <w:numFmt w:val="bullet"/>
      <w:lvlText w:val=""/>
      <w:lvlJc w:val="left"/>
      <w:pPr>
        <w:tabs>
          <w:tab w:val="num" w:pos="5040"/>
        </w:tabs>
        <w:ind w:left="5040" w:hanging="360"/>
      </w:pPr>
      <w:rPr>
        <w:rFonts w:ascii="Symbol" w:hAnsi="Symbol" w:hint="default"/>
      </w:rPr>
    </w:lvl>
    <w:lvl w:ilvl="7" w:tplc="3702CF34">
      <w:start w:val="1"/>
      <w:numFmt w:val="bullet"/>
      <w:lvlText w:val="o"/>
      <w:lvlJc w:val="left"/>
      <w:pPr>
        <w:tabs>
          <w:tab w:val="num" w:pos="5760"/>
        </w:tabs>
        <w:ind w:left="5760" w:hanging="360"/>
      </w:pPr>
      <w:rPr>
        <w:rFonts w:ascii="Courier New" w:hAnsi="Courier New" w:cs="Courier New" w:hint="default"/>
      </w:rPr>
    </w:lvl>
    <w:lvl w:ilvl="8" w:tplc="860E30F0">
      <w:start w:val="1"/>
      <w:numFmt w:val="bullet"/>
      <w:lvlText w:val=""/>
      <w:lvlJc w:val="left"/>
      <w:pPr>
        <w:tabs>
          <w:tab w:val="num" w:pos="6480"/>
        </w:tabs>
        <w:ind w:left="6480" w:hanging="360"/>
      </w:pPr>
      <w:rPr>
        <w:rFonts w:ascii="Wingdings" w:hAnsi="Wingdings" w:hint="default"/>
      </w:rPr>
    </w:lvl>
  </w:abstractNum>
  <w:abstractNum w:abstractNumId="71" w15:restartNumberingAfterBreak="0">
    <w:nsid w:val="CDAE3A22"/>
    <w:multiLevelType w:val="hybridMultilevel"/>
    <w:tmpl w:val="89E6C97E"/>
    <w:lvl w:ilvl="0" w:tplc="EA7092BC">
      <w:start w:val="1"/>
      <w:numFmt w:val="bullet"/>
      <w:lvlText w:val=""/>
      <w:lvlJc w:val="left"/>
      <w:pPr>
        <w:ind w:left="720" w:hanging="360"/>
      </w:pPr>
      <w:rPr>
        <w:rFonts w:ascii="Symbol" w:hAnsi="Symbol" w:hint="default"/>
      </w:rPr>
    </w:lvl>
    <w:lvl w:ilvl="1" w:tplc="DF90202A" w:tentative="1">
      <w:start w:val="1"/>
      <w:numFmt w:val="bullet"/>
      <w:lvlText w:val="o"/>
      <w:lvlJc w:val="left"/>
      <w:pPr>
        <w:ind w:left="1440" w:hanging="360"/>
      </w:pPr>
      <w:rPr>
        <w:rFonts w:ascii="Courier New" w:hAnsi="Courier New" w:cs="Courier New" w:hint="default"/>
      </w:rPr>
    </w:lvl>
    <w:lvl w:ilvl="2" w:tplc="3C8C1A74" w:tentative="1">
      <w:start w:val="1"/>
      <w:numFmt w:val="bullet"/>
      <w:lvlText w:val=""/>
      <w:lvlJc w:val="left"/>
      <w:pPr>
        <w:ind w:left="2160" w:hanging="360"/>
      </w:pPr>
      <w:rPr>
        <w:rFonts w:ascii="Wingdings" w:hAnsi="Wingdings" w:hint="default"/>
      </w:rPr>
    </w:lvl>
    <w:lvl w:ilvl="3" w:tplc="2F80B278" w:tentative="1">
      <w:start w:val="1"/>
      <w:numFmt w:val="bullet"/>
      <w:lvlText w:val=""/>
      <w:lvlJc w:val="left"/>
      <w:pPr>
        <w:ind w:left="2880" w:hanging="360"/>
      </w:pPr>
      <w:rPr>
        <w:rFonts w:ascii="Symbol" w:hAnsi="Symbol" w:hint="default"/>
      </w:rPr>
    </w:lvl>
    <w:lvl w:ilvl="4" w:tplc="1688ABB8" w:tentative="1">
      <w:start w:val="1"/>
      <w:numFmt w:val="bullet"/>
      <w:lvlText w:val="o"/>
      <w:lvlJc w:val="left"/>
      <w:pPr>
        <w:ind w:left="3600" w:hanging="360"/>
      </w:pPr>
      <w:rPr>
        <w:rFonts w:ascii="Courier New" w:hAnsi="Courier New" w:cs="Courier New" w:hint="default"/>
      </w:rPr>
    </w:lvl>
    <w:lvl w:ilvl="5" w:tplc="3F96CE04" w:tentative="1">
      <w:start w:val="1"/>
      <w:numFmt w:val="bullet"/>
      <w:lvlText w:val=""/>
      <w:lvlJc w:val="left"/>
      <w:pPr>
        <w:ind w:left="4320" w:hanging="360"/>
      </w:pPr>
      <w:rPr>
        <w:rFonts w:ascii="Wingdings" w:hAnsi="Wingdings" w:hint="default"/>
      </w:rPr>
    </w:lvl>
    <w:lvl w:ilvl="6" w:tplc="0BD40904" w:tentative="1">
      <w:start w:val="1"/>
      <w:numFmt w:val="bullet"/>
      <w:lvlText w:val=""/>
      <w:lvlJc w:val="left"/>
      <w:pPr>
        <w:ind w:left="5040" w:hanging="360"/>
      </w:pPr>
      <w:rPr>
        <w:rFonts w:ascii="Symbol" w:hAnsi="Symbol" w:hint="default"/>
      </w:rPr>
    </w:lvl>
    <w:lvl w:ilvl="7" w:tplc="29806020" w:tentative="1">
      <w:start w:val="1"/>
      <w:numFmt w:val="bullet"/>
      <w:lvlText w:val="o"/>
      <w:lvlJc w:val="left"/>
      <w:pPr>
        <w:ind w:left="5760" w:hanging="360"/>
      </w:pPr>
      <w:rPr>
        <w:rFonts w:ascii="Courier New" w:hAnsi="Courier New" w:cs="Courier New" w:hint="default"/>
      </w:rPr>
    </w:lvl>
    <w:lvl w:ilvl="8" w:tplc="053AC346" w:tentative="1">
      <w:start w:val="1"/>
      <w:numFmt w:val="bullet"/>
      <w:lvlText w:val=""/>
      <w:lvlJc w:val="left"/>
      <w:pPr>
        <w:ind w:left="6480" w:hanging="360"/>
      </w:pPr>
      <w:rPr>
        <w:rFonts w:ascii="Wingdings" w:hAnsi="Wingdings" w:hint="default"/>
      </w:rPr>
    </w:lvl>
  </w:abstractNum>
  <w:abstractNum w:abstractNumId="72" w15:restartNumberingAfterBreak="0">
    <w:nsid w:val="CE451798"/>
    <w:multiLevelType w:val="hybridMultilevel"/>
    <w:tmpl w:val="3EA0095A"/>
    <w:lvl w:ilvl="0" w:tplc="739ED2C6">
      <w:start w:val="1"/>
      <w:numFmt w:val="bullet"/>
      <w:lvlText w:val=""/>
      <w:lvlJc w:val="left"/>
      <w:pPr>
        <w:ind w:left="720" w:hanging="360"/>
      </w:pPr>
      <w:rPr>
        <w:rFonts w:ascii="Symbol" w:hAnsi="Symbol" w:hint="default"/>
      </w:rPr>
    </w:lvl>
    <w:lvl w:ilvl="1" w:tplc="7A0A35EE" w:tentative="1">
      <w:start w:val="1"/>
      <w:numFmt w:val="bullet"/>
      <w:lvlText w:val="o"/>
      <w:lvlJc w:val="left"/>
      <w:pPr>
        <w:ind w:left="1440" w:hanging="360"/>
      </w:pPr>
      <w:rPr>
        <w:rFonts w:ascii="Courier New" w:hAnsi="Courier New" w:cs="Courier New" w:hint="default"/>
      </w:rPr>
    </w:lvl>
    <w:lvl w:ilvl="2" w:tplc="3F203BFC" w:tentative="1">
      <w:start w:val="1"/>
      <w:numFmt w:val="bullet"/>
      <w:lvlText w:val=""/>
      <w:lvlJc w:val="left"/>
      <w:pPr>
        <w:ind w:left="2160" w:hanging="360"/>
      </w:pPr>
      <w:rPr>
        <w:rFonts w:ascii="Wingdings" w:hAnsi="Wingdings" w:hint="default"/>
      </w:rPr>
    </w:lvl>
    <w:lvl w:ilvl="3" w:tplc="BDB2C9BE" w:tentative="1">
      <w:start w:val="1"/>
      <w:numFmt w:val="bullet"/>
      <w:lvlText w:val=""/>
      <w:lvlJc w:val="left"/>
      <w:pPr>
        <w:ind w:left="2880" w:hanging="360"/>
      </w:pPr>
      <w:rPr>
        <w:rFonts w:ascii="Symbol" w:hAnsi="Symbol" w:hint="default"/>
      </w:rPr>
    </w:lvl>
    <w:lvl w:ilvl="4" w:tplc="2030233E" w:tentative="1">
      <w:start w:val="1"/>
      <w:numFmt w:val="bullet"/>
      <w:lvlText w:val="o"/>
      <w:lvlJc w:val="left"/>
      <w:pPr>
        <w:ind w:left="3600" w:hanging="360"/>
      </w:pPr>
      <w:rPr>
        <w:rFonts w:ascii="Courier New" w:hAnsi="Courier New" w:cs="Courier New" w:hint="default"/>
      </w:rPr>
    </w:lvl>
    <w:lvl w:ilvl="5" w:tplc="42EE38DA" w:tentative="1">
      <w:start w:val="1"/>
      <w:numFmt w:val="bullet"/>
      <w:lvlText w:val=""/>
      <w:lvlJc w:val="left"/>
      <w:pPr>
        <w:ind w:left="4320" w:hanging="360"/>
      </w:pPr>
      <w:rPr>
        <w:rFonts w:ascii="Wingdings" w:hAnsi="Wingdings" w:hint="default"/>
      </w:rPr>
    </w:lvl>
    <w:lvl w:ilvl="6" w:tplc="7A9E8A56" w:tentative="1">
      <w:start w:val="1"/>
      <w:numFmt w:val="bullet"/>
      <w:lvlText w:val=""/>
      <w:lvlJc w:val="left"/>
      <w:pPr>
        <w:ind w:left="5040" w:hanging="360"/>
      </w:pPr>
      <w:rPr>
        <w:rFonts w:ascii="Symbol" w:hAnsi="Symbol" w:hint="default"/>
      </w:rPr>
    </w:lvl>
    <w:lvl w:ilvl="7" w:tplc="9DBA96D8" w:tentative="1">
      <w:start w:val="1"/>
      <w:numFmt w:val="bullet"/>
      <w:lvlText w:val="o"/>
      <w:lvlJc w:val="left"/>
      <w:pPr>
        <w:ind w:left="5760" w:hanging="360"/>
      </w:pPr>
      <w:rPr>
        <w:rFonts w:ascii="Courier New" w:hAnsi="Courier New" w:cs="Courier New" w:hint="default"/>
      </w:rPr>
    </w:lvl>
    <w:lvl w:ilvl="8" w:tplc="51E63B82" w:tentative="1">
      <w:start w:val="1"/>
      <w:numFmt w:val="bullet"/>
      <w:lvlText w:val=""/>
      <w:lvlJc w:val="left"/>
      <w:pPr>
        <w:ind w:left="6480" w:hanging="360"/>
      </w:pPr>
      <w:rPr>
        <w:rFonts w:ascii="Wingdings" w:hAnsi="Wingdings" w:hint="default"/>
      </w:rPr>
    </w:lvl>
  </w:abstractNum>
  <w:abstractNum w:abstractNumId="73" w15:restartNumberingAfterBreak="0">
    <w:nsid w:val="CE81F1AD"/>
    <w:multiLevelType w:val="singleLevel"/>
    <w:tmpl w:val="00000002"/>
    <w:name w:val="WW8Num1"/>
    <w:lvl w:ilvl="0">
      <w:start w:val="1"/>
      <w:numFmt w:val="bullet"/>
      <w:lvlText w:val="-"/>
      <w:lvlJc w:val="left"/>
      <w:pPr>
        <w:tabs>
          <w:tab w:val="num" w:pos="360"/>
        </w:tabs>
        <w:ind w:left="360" w:hanging="360"/>
      </w:pPr>
      <w:rPr>
        <w:rFonts w:ascii="Arial" w:hAnsi="Arial"/>
        <w:sz w:val="28"/>
      </w:rPr>
    </w:lvl>
  </w:abstractNum>
  <w:abstractNum w:abstractNumId="74" w15:restartNumberingAfterBreak="0">
    <w:nsid w:val="CFDAE3AF"/>
    <w:multiLevelType w:val="hybridMultilevel"/>
    <w:tmpl w:val="D22A1BF6"/>
    <w:lvl w:ilvl="0" w:tplc="E84075D4">
      <w:start w:val="1"/>
      <w:numFmt w:val="decimal"/>
      <w:lvlText w:val="%1."/>
      <w:lvlJc w:val="left"/>
      <w:pPr>
        <w:ind w:left="422" w:hanging="284"/>
      </w:pPr>
      <w:rPr>
        <w:rFonts w:ascii="Arial" w:hAnsi="Arial" w:hint="default"/>
        <w:i/>
        <w:w w:val="99"/>
        <w:sz w:val="22"/>
        <w:szCs w:val="18"/>
      </w:rPr>
    </w:lvl>
    <w:lvl w:ilvl="1" w:tplc="C7FED1D2">
      <w:start w:val="1"/>
      <w:numFmt w:val="bullet"/>
      <w:lvlText w:val="•"/>
      <w:lvlJc w:val="left"/>
      <w:pPr>
        <w:ind w:left="1383" w:hanging="284"/>
      </w:pPr>
      <w:rPr>
        <w:rFonts w:hint="default"/>
      </w:rPr>
    </w:lvl>
    <w:lvl w:ilvl="2" w:tplc="EBACCA8C">
      <w:start w:val="1"/>
      <w:numFmt w:val="bullet"/>
      <w:lvlText w:val="•"/>
      <w:lvlJc w:val="left"/>
      <w:pPr>
        <w:ind w:left="2344" w:hanging="284"/>
      </w:pPr>
      <w:rPr>
        <w:rFonts w:hint="default"/>
      </w:rPr>
    </w:lvl>
    <w:lvl w:ilvl="3" w:tplc="F5D45864">
      <w:start w:val="1"/>
      <w:numFmt w:val="bullet"/>
      <w:lvlText w:val="•"/>
      <w:lvlJc w:val="left"/>
      <w:pPr>
        <w:ind w:left="3305" w:hanging="284"/>
      </w:pPr>
      <w:rPr>
        <w:rFonts w:hint="default"/>
      </w:rPr>
    </w:lvl>
    <w:lvl w:ilvl="4" w:tplc="7C3C731A">
      <w:start w:val="1"/>
      <w:numFmt w:val="bullet"/>
      <w:lvlText w:val="•"/>
      <w:lvlJc w:val="left"/>
      <w:pPr>
        <w:ind w:left="4265" w:hanging="284"/>
      </w:pPr>
      <w:rPr>
        <w:rFonts w:hint="default"/>
      </w:rPr>
    </w:lvl>
    <w:lvl w:ilvl="5" w:tplc="342CE9F4">
      <w:start w:val="1"/>
      <w:numFmt w:val="bullet"/>
      <w:lvlText w:val="•"/>
      <w:lvlJc w:val="left"/>
      <w:pPr>
        <w:ind w:left="5226" w:hanging="284"/>
      </w:pPr>
      <w:rPr>
        <w:rFonts w:hint="default"/>
      </w:rPr>
    </w:lvl>
    <w:lvl w:ilvl="6" w:tplc="D7AC8826">
      <w:start w:val="1"/>
      <w:numFmt w:val="bullet"/>
      <w:lvlText w:val="•"/>
      <w:lvlJc w:val="left"/>
      <w:pPr>
        <w:ind w:left="6187" w:hanging="284"/>
      </w:pPr>
      <w:rPr>
        <w:rFonts w:hint="default"/>
      </w:rPr>
    </w:lvl>
    <w:lvl w:ilvl="7" w:tplc="BF92EA30">
      <w:start w:val="1"/>
      <w:numFmt w:val="bullet"/>
      <w:lvlText w:val="•"/>
      <w:lvlJc w:val="left"/>
      <w:pPr>
        <w:ind w:left="7148" w:hanging="284"/>
      </w:pPr>
      <w:rPr>
        <w:rFonts w:hint="default"/>
      </w:rPr>
    </w:lvl>
    <w:lvl w:ilvl="8" w:tplc="D818BBE2">
      <w:start w:val="1"/>
      <w:numFmt w:val="bullet"/>
      <w:lvlText w:val="•"/>
      <w:lvlJc w:val="left"/>
      <w:pPr>
        <w:ind w:left="8109" w:hanging="284"/>
      </w:pPr>
      <w:rPr>
        <w:rFonts w:hint="default"/>
      </w:rPr>
    </w:lvl>
  </w:abstractNum>
  <w:abstractNum w:abstractNumId="75" w15:restartNumberingAfterBreak="0">
    <w:nsid w:val="D03F1488"/>
    <w:multiLevelType w:val="multilevel"/>
    <w:tmpl w:val="C28CF3C8"/>
    <w:lvl w:ilvl="0">
      <w:start w:val="1"/>
      <w:numFmt w:val="lowerLetter"/>
      <w:pStyle w:val="ListNumber"/>
      <w:lvlText w:val="(%1)"/>
      <w:lvlJc w:val="left"/>
      <w:pPr>
        <w:tabs>
          <w:tab w:val="num" w:pos="567"/>
        </w:tabs>
        <w:ind w:left="567" w:hanging="567"/>
      </w:pPr>
      <w:rPr>
        <w:rFonts w:ascii="Arial" w:hAnsi="Arial" w:hint="default"/>
        <w:b w:val="0"/>
        <w:i w:val="0"/>
        <w:sz w:val="20"/>
      </w:rPr>
    </w:lvl>
    <w:lvl w:ilvl="1">
      <w:start w:val="1"/>
      <w:numFmt w:val="lowerRoman"/>
      <w:lvlText w:val="(%2)"/>
      <w:lvlJc w:val="left"/>
      <w:pPr>
        <w:tabs>
          <w:tab w:val="num" w:pos="1287"/>
        </w:tabs>
        <w:ind w:left="1134" w:hanging="567"/>
      </w:pPr>
      <w:rPr>
        <w:rFonts w:ascii="Arial" w:hAnsi="Arial" w:hint="default"/>
        <w:b w:val="0"/>
        <w:i w:val="0"/>
        <w:sz w:val="20"/>
      </w:rPr>
    </w:lvl>
    <w:lvl w:ilvl="2">
      <w:start w:val="1"/>
      <w:numFmt w:val="bullet"/>
      <w:lvlText w:val=""/>
      <w:lvlJc w:val="left"/>
      <w:pPr>
        <w:tabs>
          <w:tab w:val="num" w:pos="1418"/>
        </w:tabs>
        <w:ind w:left="1418" w:hanging="426"/>
      </w:pPr>
      <w:rPr>
        <w:rFonts w:ascii="Wingdings" w:hAnsi="Wingdings" w:hint="default"/>
        <w:b w:val="0"/>
        <w:i w:val="0"/>
        <w:sz w:val="16"/>
      </w:rPr>
    </w:lvl>
    <w:lvl w:ilvl="3">
      <w:start w:val="1"/>
      <w:numFmt w:val="lowerLetter"/>
      <w:lvlText w:val="%4."/>
      <w:lvlJc w:val="left"/>
      <w:pPr>
        <w:tabs>
          <w:tab w:val="num" w:pos="2410"/>
        </w:tabs>
        <w:ind w:left="2410" w:hanging="992"/>
      </w:pPr>
    </w:lvl>
    <w:lvl w:ilvl="4">
      <w:start w:val="1"/>
      <w:numFmt w:val="lowerLetter"/>
      <w:lvlText w:val="(%5)"/>
      <w:lvlJc w:val="left"/>
      <w:pPr>
        <w:tabs>
          <w:tab w:val="num" w:pos="1800"/>
        </w:tabs>
        <w:ind w:left="1800" w:hanging="360"/>
      </w:pPr>
    </w:lvl>
    <w:lvl w:ilvl="5">
      <w:start w:val="1"/>
      <w:numFmt w:val="lowerRoman"/>
      <w:lvlText w:val="(%6)"/>
      <w:lvlJc w:val="left"/>
      <w:pPr>
        <w:tabs>
          <w:tab w:val="num" w:pos="928"/>
        </w:tabs>
        <w:ind w:left="928" w:hanging="360"/>
      </w:pPr>
    </w:lvl>
    <w:lvl w:ilvl="6">
      <w:start w:val="1"/>
      <w:numFmt w:val="decimal"/>
      <w:lvlText w:val="%7."/>
      <w:lvlJc w:val="left"/>
      <w:pPr>
        <w:tabs>
          <w:tab w:val="num" w:pos="2520"/>
        </w:tabs>
        <w:ind w:left="2520" w:hanging="360"/>
      </w:pPr>
    </w:lvl>
    <w:lvl w:ilvl="7">
      <w:start w:val="1"/>
      <w:numFmt w:val="lowerLetter"/>
      <w:lvlText w:val="%8."/>
      <w:lvlJc w:val="left"/>
      <w:pPr>
        <w:tabs>
          <w:tab w:val="num" w:pos="2880"/>
        </w:tabs>
        <w:ind w:left="2880" w:hanging="360"/>
      </w:pPr>
    </w:lvl>
    <w:lvl w:ilvl="8">
      <w:start w:val="1"/>
      <w:numFmt w:val="lowerRoman"/>
      <w:lvlText w:val="%9."/>
      <w:lvlJc w:val="left"/>
      <w:pPr>
        <w:tabs>
          <w:tab w:val="num" w:pos="3240"/>
        </w:tabs>
        <w:ind w:left="3240" w:hanging="360"/>
      </w:pPr>
    </w:lvl>
  </w:abstractNum>
  <w:abstractNum w:abstractNumId="76" w15:restartNumberingAfterBreak="0">
    <w:nsid w:val="D1ACA93F"/>
    <w:multiLevelType w:val="hybridMultilevel"/>
    <w:tmpl w:val="1EC02538"/>
    <w:lvl w:ilvl="0" w:tplc="FB40644C">
      <w:start w:val="1"/>
      <w:numFmt w:val="bullet"/>
      <w:lvlText w:val=""/>
      <w:lvlJc w:val="left"/>
      <w:pPr>
        <w:ind w:left="720" w:hanging="360"/>
      </w:pPr>
      <w:rPr>
        <w:rFonts w:ascii="Symbol" w:hAnsi="Symbol" w:hint="default"/>
      </w:rPr>
    </w:lvl>
    <w:lvl w:ilvl="1" w:tplc="45A658A6">
      <w:start w:val="1"/>
      <w:numFmt w:val="bullet"/>
      <w:lvlText w:val="o"/>
      <w:lvlJc w:val="left"/>
      <w:pPr>
        <w:ind w:left="1440" w:hanging="360"/>
      </w:pPr>
      <w:rPr>
        <w:rFonts w:ascii="Courier New" w:hAnsi="Courier New" w:cs="Courier New" w:hint="default"/>
      </w:rPr>
    </w:lvl>
    <w:lvl w:ilvl="2" w:tplc="6A9A02EE" w:tentative="1">
      <w:start w:val="1"/>
      <w:numFmt w:val="bullet"/>
      <w:lvlText w:val=""/>
      <w:lvlJc w:val="left"/>
      <w:pPr>
        <w:ind w:left="2160" w:hanging="360"/>
      </w:pPr>
      <w:rPr>
        <w:rFonts w:ascii="Wingdings" w:hAnsi="Wingdings" w:hint="default"/>
      </w:rPr>
    </w:lvl>
    <w:lvl w:ilvl="3" w:tplc="A6A46BFC" w:tentative="1">
      <w:start w:val="1"/>
      <w:numFmt w:val="bullet"/>
      <w:lvlText w:val=""/>
      <w:lvlJc w:val="left"/>
      <w:pPr>
        <w:ind w:left="2880" w:hanging="360"/>
      </w:pPr>
      <w:rPr>
        <w:rFonts w:ascii="Symbol" w:hAnsi="Symbol" w:hint="default"/>
      </w:rPr>
    </w:lvl>
    <w:lvl w:ilvl="4" w:tplc="3E7ED968" w:tentative="1">
      <w:start w:val="1"/>
      <w:numFmt w:val="bullet"/>
      <w:lvlText w:val="o"/>
      <w:lvlJc w:val="left"/>
      <w:pPr>
        <w:ind w:left="3600" w:hanging="360"/>
      </w:pPr>
      <w:rPr>
        <w:rFonts w:ascii="Courier New" w:hAnsi="Courier New" w:cs="Courier New" w:hint="default"/>
      </w:rPr>
    </w:lvl>
    <w:lvl w:ilvl="5" w:tplc="2CC8818E" w:tentative="1">
      <w:start w:val="1"/>
      <w:numFmt w:val="bullet"/>
      <w:lvlText w:val=""/>
      <w:lvlJc w:val="left"/>
      <w:pPr>
        <w:ind w:left="4320" w:hanging="360"/>
      </w:pPr>
      <w:rPr>
        <w:rFonts w:ascii="Wingdings" w:hAnsi="Wingdings" w:hint="default"/>
      </w:rPr>
    </w:lvl>
    <w:lvl w:ilvl="6" w:tplc="8B90A5E2" w:tentative="1">
      <w:start w:val="1"/>
      <w:numFmt w:val="bullet"/>
      <w:lvlText w:val=""/>
      <w:lvlJc w:val="left"/>
      <w:pPr>
        <w:ind w:left="5040" w:hanging="360"/>
      </w:pPr>
      <w:rPr>
        <w:rFonts w:ascii="Symbol" w:hAnsi="Symbol" w:hint="default"/>
      </w:rPr>
    </w:lvl>
    <w:lvl w:ilvl="7" w:tplc="44F4A4CA" w:tentative="1">
      <w:start w:val="1"/>
      <w:numFmt w:val="bullet"/>
      <w:lvlText w:val="o"/>
      <w:lvlJc w:val="left"/>
      <w:pPr>
        <w:ind w:left="5760" w:hanging="360"/>
      </w:pPr>
      <w:rPr>
        <w:rFonts w:ascii="Courier New" w:hAnsi="Courier New" w:cs="Courier New" w:hint="default"/>
      </w:rPr>
    </w:lvl>
    <w:lvl w:ilvl="8" w:tplc="7C6EFFAA" w:tentative="1">
      <w:start w:val="1"/>
      <w:numFmt w:val="bullet"/>
      <w:lvlText w:val=""/>
      <w:lvlJc w:val="left"/>
      <w:pPr>
        <w:ind w:left="6480" w:hanging="360"/>
      </w:pPr>
      <w:rPr>
        <w:rFonts w:ascii="Wingdings" w:hAnsi="Wingdings" w:hint="default"/>
      </w:rPr>
    </w:lvl>
  </w:abstractNum>
  <w:abstractNum w:abstractNumId="77" w15:restartNumberingAfterBreak="0">
    <w:nsid w:val="D1F14AC2"/>
    <w:multiLevelType w:val="multilevel"/>
    <w:tmpl w:val="486A9442"/>
    <w:lvl w:ilvl="0">
      <w:start w:val="1"/>
      <w:numFmt w:val="decimal"/>
      <w:suff w:val="space"/>
      <w:lvlText w:val="%1."/>
      <w:lvlJc w:val="left"/>
      <w:pPr>
        <w:ind w:left="567" w:hanging="567"/>
      </w:pPr>
      <w:rPr>
        <w:rFonts w:hint="default"/>
      </w:rPr>
    </w:lvl>
    <w:lvl w:ilvl="1">
      <w:start w:val="1"/>
      <w:numFmt w:val="decimal"/>
      <w:suff w:val="space"/>
      <w:lvlText w:val="%1.%2."/>
      <w:lvlJc w:val="left"/>
      <w:pPr>
        <w:ind w:left="567" w:hanging="567"/>
      </w:pPr>
      <w:rPr>
        <w:rFonts w:hint="default"/>
      </w:rPr>
    </w:lvl>
    <w:lvl w:ilvl="2">
      <w:start w:val="1"/>
      <w:numFmt w:val="decimal"/>
      <w:suff w:val="space"/>
      <w:lvlText w:val="%1.%2.%3."/>
      <w:lvlJc w:val="left"/>
      <w:pPr>
        <w:ind w:left="567" w:hanging="567"/>
      </w:pPr>
    </w:lvl>
    <w:lvl w:ilvl="3">
      <w:start w:val="1"/>
      <w:numFmt w:val="decimal"/>
      <w:suff w:val="space"/>
      <w:lvlText w:val="%1.%2.%3.%4."/>
      <w:lvlJc w:val="left"/>
      <w:pPr>
        <w:ind w:left="567" w:hanging="567"/>
      </w:pPr>
      <w:rPr>
        <w:rFonts w:hint="default"/>
      </w:rPr>
    </w:lvl>
    <w:lvl w:ilvl="4">
      <w:start w:val="1"/>
      <w:numFmt w:val="decimal"/>
      <w:lvlText w:val="%1.%2.%3.%4.%5."/>
      <w:lvlJc w:val="left"/>
      <w:pPr>
        <w:ind w:left="567" w:hanging="567"/>
      </w:pPr>
      <w:rPr>
        <w:rFonts w:hint="default"/>
      </w:rPr>
    </w:lvl>
    <w:lvl w:ilvl="5">
      <w:start w:val="1"/>
      <w:numFmt w:val="decimal"/>
      <w:lvlText w:val="%1.%2.%3.%4.%5.%6."/>
      <w:lvlJc w:val="left"/>
      <w:pPr>
        <w:ind w:left="567" w:hanging="567"/>
      </w:pPr>
      <w:rPr>
        <w:rFonts w:hint="default"/>
      </w:rPr>
    </w:lvl>
    <w:lvl w:ilvl="6">
      <w:start w:val="1"/>
      <w:numFmt w:val="decimal"/>
      <w:lvlText w:val="%1.%2.%3.%4.%5.%6.%7."/>
      <w:lvlJc w:val="left"/>
      <w:pPr>
        <w:ind w:left="567" w:hanging="567"/>
      </w:pPr>
      <w:rPr>
        <w:rFonts w:hint="default"/>
      </w:rPr>
    </w:lvl>
    <w:lvl w:ilvl="7">
      <w:start w:val="1"/>
      <w:numFmt w:val="decimal"/>
      <w:lvlText w:val="%1.%2.%3.%4.%5.%6.%7.%8."/>
      <w:lvlJc w:val="left"/>
      <w:pPr>
        <w:ind w:left="567" w:hanging="567"/>
      </w:pPr>
      <w:rPr>
        <w:rFonts w:hint="default"/>
      </w:rPr>
    </w:lvl>
    <w:lvl w:ilvl="8">
      <w:start w:val="1"/>
      <w:numFmt w:val="decimal"/>
      <w:lvlText w:val="%1.%2.%3.%4.%5.%6.%7.%8.%9."/>
      <w:lvlJc w:val="left"/>
      <w:pPr>
        <w:ind w:left="567" w:hanging="567"/>
      </w:pPr>
      <w:rPr>
        <w:rFonts w:hint="default"/>
      </w:rPr>
    </w:lvl>
  </w:abstractNum>
  <w:abstractNum w:abstractNumId="78" w15:restartNumberingAfterBreak="0">
    <w:nsid w:val="D3EF8780"/>
    <w:multiLevelType w:val="hybridMultilevel"/>
    <w:tmpl w:val="70BC63A4"/>
    <w:lvl w:ilvl="0" w:tplc="D7FC6488">
      <w:start w:val="1"/>
      <w:numFmt w:val="bullet"/>
      <w:lvlText w:val=""/>
      <w:lvlJc w:val="left"/>
      <w:pPr>
        <w:ind w:left="720" w:hanging="360"/>
      </w:pPr>
      <w:rPr>
        <w:rFonts w:ascii="Symbol" w:hAnsi="Symbol" w:hint="default"/>
      </w:rPr>
    </w:lvl>
    <w:lvl w:ilvl="1" w:tplc="14BCEA2E" w:tentative="1">
      <w:start w:val="1"/>
      <w:numFmt w:val="bullet"/>
      <w:lvlText w:val="o"/>
      <w:lvlJc w:val="left"/>
      <w:pPr>
        <w:ind w:left="1440" w:hanging="360"/>
      </w:pPr>
      <w:rPr>
        <w:rFonts w:ascii="Courier New" w:hAnsi="Courier New" w:cs="Courier New" w:hint="default"/>
      </w:rPr>
    </w:lvl>
    <w:lvl w:ilvl="2" w:tplc="6A5A6EF6" w:tentative="1">
      <w:start w:val="1"/>
      <w:numFmt w:val="bullet"/>
      <w:lvlText w:val=""/>
      <w:lvlJc w:val="left"/>
      <w:pPr>
        <w:ind w:left="2160" w:hanging="360"/>
      </w:pPr>
      <w:rPr>
        <w:rFonts w:ascii="Wingdings" w:hAnsi="Wingdings" w:hint="default"/>
      </w:rPr>
    </w:lvl>
    <w:lvl w:ilvl="3" w:tplc="33C0C618" w:tentative="1">
      <w:start w:val="1"/>
      <w:numFmt w:val="bullet"/>
      <w:lvlText w:val=""/>
      <w:lvlJc w:val="left"/>
      <w:pPr>
        <w:ind w:left="2880" w:hanging="360"/>
      </w:pPr>
      <w:rPr>
        <w:rFonts w:ascii="Symbol" w:hAnsi="Symbol" w:hint="default"/>
      </w:rPr>
    </w:lvl>
    <w:lvl w:ilvl="4" w:tplc="00FC1B3C" w:tentative="1">
      <w:start w:val="1"/>
      <w:numFmt w:val="bullet"/>
      <w:lvlText w:val="o"/>
      <w:lvlJc w:val="left"/>
      <w:pPr>
        <w:ind w:left="3600" w:hanging="360"/>
      </w:pPr>
      <w:rPr>
        <w:rFonts w:ascii="Courier New" w:hAnsi="Courier New" w:cs="Courier New" w:hint="default"/>
      </w:rPr>
    </w:lvl>
    <w:lvl w:ilvl="5" w:tplc="102E384E" w:tentative="1">
      <w:start w:val="1"/>
      <w:numFmt w:val="bullet"/>
      <w:lvlText w:val=""/>
      <w:lvlJc w:val="left"/>
      <w:pPr>
        <w:ind w:left="4320" w:hanging="360"/>
      </w:pPr>
      <w:rPr>
        <w:rFonts w:ascii="Wingdings" w:hAnsi="Wingdings" w:hint="default"/>
      </w:rPr>
    </w:lvl>
    <w:lvl w:ilvl="6" w:tplc="92A0A464" w:tentative="1">
      <w:start w:val="1"/>
      <w:numFmt w:val="bullet"/>
      <w:lvlText w:val=""/>
      <w:lvlJc w:val="left"/>
      <w:pPr>
        <w:ind w:left="5040" w:hanging="360"/>
      </w:pPr>
      <w:rPr>
        <w:rFonts w:ascii="Symbol" w:hAnsi="Symbol" w:hint="default"/>
      </w:rPr>
    </w:lvl>
    <w:lvl w:ilvl="7" w:tplc="19CAA3A8" w:tentative="1">
      <w:start w:val="1"/>
      <w:numFmt w:val="bullet"/>
      <w:lvlText w:val="o"/>
      <w:lvlJc w:val="left"/>
      <w:pPr>
        <w:ind w:left="5760" w:hanging="360"/>
      </w:pPr>
      <w:rPr>
        <w:rFonts w:ascii="Courier New" w:hAnsi="Courier New" w:cs="Courier New" w:hint="default"/>
      </w:rPr>
    </w:lvl>
    <w:lvl w:ilvl="8" w:tplc="CECCDE4E" w:tentative="1">
      <w:start w:val="1"/>
      <w:numFmt w:val="bullet"/>
      <w:lvlText w:val=""/>
      <w:lvlJc w:val="left"/>
      <w:pPr>
        <w:ind w:left="6480" w:hanging="360"/>
      </w:pPr>
      <w:rPr>
        <w:rFonts w:ascii="Wingdings" w:hAnsi="Wingdings" w:hint="default"/>
      </w:rPr>
    </w:lvl>
  </w:abstractNum>
  <w:abstractNum w:abstractNumId="79" w15:restartNumberingAfterBreak="0">
    <w:nsid w:val="D6B01A17"/>
    <w:multiLevelType w:val="hybridMultilevel"/>
    <w:tmpl w:val="D8E8BE58"/>
    <w:lvl w:ilvl="0" w:tplc="65EC939E">
      <w:start w:val="1"/>
      <w:numFmt w:val="bullet"/>
      <w:lvlText w:val=""/>
      <w:lvlJc w:val="left"/>
      <w:pPr>
        <w:ind w:left="720" w:hanging="360"/>
      </w:pPr>
      <w:rPr>
        <w:rFonts w:ascii="Symbol" w:hAnsi="Symbol" w:hint="default"/>
      </w:rPr>
    </w:lvl>
    <w:lvl w:ilvl="1" w:tplc="9BFC8952" w:tentative="1">
      <w:start w:val="1"/>
      <w:numFmt w:val="bullet"/>
      <w:lvlText w:val="o"/>
      <w:lvlJc w:val="left"/>
      <w:pPr>
        <w:ind w:left="1440" w:hanging="360"/>
      </w:pPr>
      <w:rPr>
        <w:rFonts w:ascii="Courier New" w:hAnsi="Courier New" w:cs="Courier New" w:hint="default"/>
      </w:rPr>
    </w:lvl>
    <w:lvl w:ilvl="2" w:tplc="76E4AE12" w:tentative="1">
      <w:start w:val="1"/>
      <w:numFmt w:val="bullet"/>
      <w:lvlText w:val=""/>
      <w:lvlJc w:val="left"/>
      <w:pPr>
        <w:ind w:left="2160" w:hanging="360"/>
      </w:pPr>
      <w:rPr>
        <w:rFonts w:ascii="Wingdings" w:hAnsi="Wingdings" w:hint="default"/>
      </w:rPr>
    </w:lvl>
    <w:lvl w:ilvl="3" w:tplc="7460171A" w:tentative="1">
      <w:start w:val="1"/>
      <w:numFmt w:val="bullet"/>
      <w:lvlText w:val=""/>
      <w:lvlJc w:val="left"/>
      <w:pPr>
        <w:ind w:left="2880" w:hanging="360"/>
      </w:pPr>
      <w:rPr>
        <w:rFonts w:ascii="Symbol" w:hAnsi="Symbol" w:hint="default"/>
      </w:rPr>
    </w:lvl>
    <w:lvl w:ilvl="4" w:tplc="A77A5D9A">
      <w:start w:val="1"/>
      <w:numFmt w:val="bullet"/>
      <w:lvlText w:val=""/>
      <w:lvlJc w:val="left"/>
      <w:pPr>
        <w:ind w:left="3600" w:hanging="360"/>
      </w:pPr>
      <w:rPr>
        <w:rFonts w:ascii="Symbol" w:hAnsi="Symbol" w:hint="default"/>
      </w:rPr>
    </w:lvl>
    <w:lvl w:ilvl="5" w:tplc="3224112C" w:tentative="1">
      <w:start w:val="1"/>
      <w:numFmt w:val="bullet"/>
      <w:lvlText w:val=""/>
      <w:lvlJc w:val="left"/>
      <w:pPr>
        <w:ind w:left="4320" w:hanging="360"/>
      </w:pPr>
      <w:rPr>
        <w:rFonts w:ascii="Wingdings" w:hAnsi="Wingdings" w:hint="default"/>
      </w:rPr>
    </w:lvl>
    <w:lvl w:ilvl="6" w:tplc="4CF003FC" w:tentative="1">
      <w:start w:val="1"/>
      <w:numFmt w:val="bullet"/>
      <w:lvlText w:val=""/>
      <w:lvlJc w:val="left"/>
      <w:pPr>
        <w:ind w:left="5040" w:hanging="360"/>
      </w:pPr>
      <w:rPr>
        <w:rFonts w:ascii="Symbol" w:hAnsi="Symbol" w:hint="default"/>
      </w:rPr>
    </w:lvl>
    <w:lvl w:ilvl="7" w:tplc="307207D4" w:tentative="1">
      <w:start w:val="1"/>
      <w:numFmt w:val="bullet"/>
      <w:lvlText w:val="o"/>
      <w:lvlJc w:val="left"/>
      <w:pPr>
        <w:ind w:left="5760" w:hanging="360"/>
      </w:pPr>
      <w:rPr>
        <w:rFonts w:ascii="Courier New" w:hAnsi="Courier New" w:cs="Courier New" w:hint="default"/>
      </w:rPr>
    </w:lvl>
    <w:lvl w:ilvl="8" w:tplc="9702AE6A" w:tentative="1">
      <w:start w:val="1"/>
      <w:numFmt w:val="bullet"/>
      <w:lvlText w:val=""/>
      <w:lvlJc w:val="left"/>
      <w:pPr>
        <w:ind w:left="6480" w:hanging="360"/>
      </w:pPr>
      <w:rPr>
        <w:rFonts w:ascii="Wingdings" w:hAnsi="Wingdings" w:hint="default"/>
      </w:rPr>
    </w:lvl>
  </w:abstractNum>
  <w:abstractNum w:abstractNumId="80" w15:restartNumberingAfterBreak="0">
    <w:nsid w:val="D6B55BCA"/>
    <w:multiLevelType w:val="hybridMultilevel"/>
    <w:tmpl w:val="AD6E0140"/>
    <w:lvl w:ilvl="0" w:tplc="32CC025A">
      <w:numFmt w:val="bullet"/>
      <w:lvlText w:val=""/>
      <w:lvlJc w:val="left"/>
      <w:pPr>
        <w:ind w:left="720" w:hanging="360"/>
      </w:pPr>
      <w:rPr>
        <w:rFonts w:ascii="Symbol" w:hAnsi="Symbol" w:hint="default"/>
      </w:rPr>
    </w:lvl>
    <w:lvl w:ilvl="1" w:tplc="8564ABF4" w:tentative="1">
      <w:start w:val="1"/>
      <w:numFmt w:val="bullet"/>
      <w:lvlText w:val="o"/>
      <w:lvlJc w:val="left"/>
      <w:pPr>
        <w:ind w:left="1440" w:hanging="360"/>
      </w:pPr>
      <w:rPr>
        <w:rFonts w:ascii="Courier New" w:hAnsi="Courier New" w:cs="Courier New" w:hint="default"/>
      </w:rPr>
    </w:lvl>
    <w:lvl w:ilvl="2" w:tplc="20A83A56" w:tentative="1">
      <w:start w:val="1"/>
      <w:numFmt w:val="bullet"/>
      <w:lvlText w:val=""/>
      <w:lvlJc w:val="left"/>
      <w:pPr>
        <w:ind w:left="2160" w:hanging="360"/>
      </w:pPr>
      <w:rPr>
        <w:rFonts w:ascii="Wingdings" w:hAnsi="Wingdings" w:hint="default"/>
      </w:rPr>
    </w:lvl>
    <w:lvl w:ilvl="3" w:tplc="660E8FC0" w:tentative="1">
      <w:start w:val="1"/>
      <w:numFmt w:val="bullet"/>
      <w:lvlText w:val=""/>
      <w:lvlJc w:val="left"/>
      <w:pPr>
        <w:ind w:left="2880" w:hanging="360"/>
      </w:pPr>
      <w:rPr>
        <w:rFonts w:ascii="Symbol" w:hAnsi="Symbol" w:hint="default"/>
      </w:rPr>
    </w:lvl>
    <w:lvl w:ilvl="4" w:tplc="61960B86" w:tentative="1">
      <w:start w:val="1"/>
      <w:numFmt w:val="bullet"/>
      <w:lvlText w:val="o"/>
      <w:lvlJc w:val="left"/>
      <w:pPr>
        <w:ind w:left="3600" w:hanging="360"/>
      </w:pPr>
      <w:rPr>
        <w:rFonts w:ascii="Courier New" w:hAnsi="Courier New" w:cs="Courier New" w:hint="default"/>
      </w:rPr>
    </w:lvl>
    <w:lvl w:ilvl="5" w:tplc="779AD522" w:tentative="1">
      <w:start w:val="1"/>
      <w:numFmt w:val="bullet"/>
      <w:lvlText w:val=""/>
      <w:lvlJc w:val="left"/>
      <w:pPr>
        <w:ind w:left="4320" w:hanging="360"/>
      </w:pPr>
      <w:rPr>
        <w:rFonts w:ascii="Wingdings" w:hAnsi="Wingdings" w:hint="default"/>
      </w:rPr>
    </w:lvl>
    <w:lvl w:ilvl="6" w:tplc="0D54C4C0" w:tentative="1">
      <w:start w:val="1"/>
      <w:numFmt w:val="bullet"/>
      <w:lvlText w:val=""/>
      <w:lvlJc w:val="left"/>
      <w:pPr>
        <w:ind w:left="5040" w:hanging="360"/>
      </w:pPr>
      <w:rPr>
        <w:rFonts w:ascii="Symbol" w:hAnsi="Symbol" w:hint="default"/>
      </w:rPr>
    </w:lvl>
    <w:lvl w:ilvl="7" w:tplc="B6B49EE4" w:tentative="1">
      <w:start w:val="1"/>
      <w:numFmt w:val="bullet"/>
      <w:lvlText w:val="o"/>
      <w:lvlJc w:val="left"/>
      <w:pPr>
        <w:ind w:left="5760" w:hanging="360"/>
      </w:pPr>
      <w:rPr>
        <w:rFonts w:ascii="Courier New" w:hAnsi="Courier New" w:cs="Courier New" w:hint="default"/>
      </w:rPr>
    </w:lvl>
    <w:lvl w:ilvl="8" w:tplc="26F25F9E" w:tentative="1">
      <w:start w:val="1"/>
      <w:numFmt w:val="bullet"/>
      <w:lvlText w:val=""/>
      <w:lvlJc w:val="left"/>
      <w:pPr>
        <w:ind w:left="6480" w:hanging="360"/>
      </w:pPr>
      <w:rPr>
        <w:rFonts w:ascii="Wingdings" w:hAnsi="Wingdings" w:hint="default"/>
      </w:rPr>
    </w:lvl>
  </w:abstractNum>
  <w:abstractNum w:abstractNumId="81" w15:restartNumberingAfterBreak="0">
    <w:nsid w:val="D6CD3411"/>
    <w:multiLevelType w:val="hybridMultilevel"/>
    <w:tmpl w:val="F45CF050"/>
    <w:lvl w:ilvl="0" w:tplc="5CCEBCB4">
      <w:start w:val="1"/>
      <w:numFmt w:val="bullet"/>
      <w:lvlText w:val=""/>
      <w:lvlJc w:val="left"/>
      <w:pPr>
        <w:ind w:left="720" w:hanging="360"/>
      </w:pPr>
      <w:rPr>
        <w:rFonts w:ascii="Symbol" w:hAnsi="Symbol" w:hint="default"/>
      </w:rPr>
    </w:lvl>
    <w:lvl w:ilvl="1" w:tplc="B9B03292">
      <w:start w:val="1"/>
      <w:numFmt w:val="bullet"/>
      <w:lvlText w:val="o"/>
      <w:lvlJc w:val="left"/>
      <w:pPr>
        <w:ind w:left="1440" w:hanging="360"/>
      </w:pPr>
      <w:rPr>
        <w:rFonts w:ascii="Courier New" w:hAnsi="Courier New" w:cs="Courier New" w:hint="default"/>
      </w:rPr>
    </w:lvl>
    <w:lvl w:ilvl="2" w:tplc="5518FE60" w:tentative="1">
      <w:start w:val="1"/>
      <w:numFmt w:val="bullet"/>
      <w:lvlText w:val=""/>
      <w:lvlJc w:val="left"/>
      <w:pPr>
        <w:ind w:left="2160" w:hanging="360"/>
      </w:pPr>
      <w:rPr>
        <w:rFonts w:ascii="Wingdings" w:hAnsi="Wingdings" w:hint="default"/>
      </w:rPr>
    </w:lvl>
    <w:lvl w:ilvl="3" w:tplc="2DE4DCCE" w:tentative="1">
      <w:start w:val="1"/>
      <w:numFmt w:val="bullet"/>
      <w:lvlText w:val=""/>
      <w:lvlJc w:val="left"/>
      <w:pPr>
        <w:ind w:left="2880" w:hanging="360"/>
      </w:pPr>
      <w:rPr>
        <w:rFonts w:ascii="Symbol" w:hAnsi="Symbol" w:hint="default"/>
      </w:rPr>
    </w:lvl>
    <w:lvl w:ilvl="4" w:tplc="81726BF0" w:tentative="1">
      <w:start w:val="1"/>
      <w:numFmt w:val="bullet"/>
      <w:lvlText w:val="o"/>
      <w:lvlJc w:val="left"/>
      <w:pPr>
        <w:ind w:left="3600" w:hanging="360"/>
      </w:pPr>
      <w:rPr>
        <w:rFonts w:ascii="Courier New" w:hAnsi="Courier New" w:cs="Courier New" w:hint="default"/>
      </w:rPr>
    </w:lvl>
    <w:lvl w:ilvl="5" w:tplc="4B902442" w:tentative="1">
      <w:start w:val="1"/>
      <w:numFmt w:val="bullet"/>
      <w:lvlText w:val=""/>
      <w:lvlJc w:val="left"/>
      <w:pPr>
        <w:ind w:left="4320" w:hanging="360"/>
      </w:pPr>
      <w:rPr>
        <w:rFonts w:ascii="Wingdings" w:hAnsi="Wingdings" w:hint="default"/>
      </w:rPr>
    </w:lvl>
    <w:lvl w:ilvl="6" w:tplc="44EED424" w:tentative="1">
      <w:start w:val="1"/>
      <w:numFmt w:val="bullet"/>
      <w:lvlText w:val=""/>
      <w:lvlJc w:val="left"/>
      <w:pPr>
        <w:ind w:left="5040" w:hanging="360"/>
      </w:pPr>
      <w:rPr>
        <w:rFonts w:ascii="Symbol" w:hAnsi="Symbol" w:hint="default"/>
      </w:rPr>
    </w:lvl>
    <w:lvl w:ilvl="7" w:tplc="13E23B76" w:tentative="1">
      <w:start w:val="1"/>
      <w:numFmt w:val="bullet"/>
      <w:lvlText w:val="o"/>
      <w:lvlJc w:val="left"/>
      <w:pPr>
        <w:ind w:left="5760" w:hanging="360"/>
      </w:pPr>
      <w:rPr>
        <w:rFonts w:ascii="Courier New" w:hAnsi="Courier New" w:cs="Courier New" w:hint="default"/>
      </w:rPr>
    </w:lvl>
    <w:lvl w:ilvl="8" w:tplc="9708BA5A" w:tentative="1">
      <w:start w:val="1"/>
      <w:numFmt w:val="bullet"/>
      <w:lvlText w:val=""/>
      <w:lvlJc w:val="left"/>
      <w:pPr>
        <w:ind w:left="6480" w:hanging="360"/>
      </w:pPr>
      <w:rPr>
        <w:rFonts w:ascii="Wingdings" w:hAnsi="Wingdings" w:hint="default"/>
      </w:rPr>
    </w:lvl>
  </w:abstractNum>
  <w:abstractNum w:abstractNumId="82" w15:restartNumberingAfterBreak="0">
    <w:nsid w:val="D6FF924B"/>
    <w:multiLevelType w:val="hybridMultilevel"/>
    <w:tmpl w:val="A262F816"/>
    <w:lvl w:ilvl="0" w:tplc="26F6F6EA">
      <w:start w:val="1"/>
      <w:numFmt w:val="bullet"/>
      <w:lvlText w:val=""/>
      <w:lvlJc w:val="left"/>
      <w:pPr>
        <w:ind w:left="720" w:hanging="360"/>
      </w:pPr>
      <w:rPr>
        <w:rFonts w:ascii="Symbol" w:hAnsi="Symbol" w:hint="default"/>
      </w:rPr>
    </w:lvl>
    <w:lvl w:ilvl="1" w:tplc="02D03A2E" w:tentative="1">
      <w:start w:val="1"/>
      <w:numFmt w:val="bullet"/>
      <w:lvlText w:val="o"/>
      <w:lvlJc w:val="left"/>
      <w:pPr>
        <w:ind w:left="1440" w:hanging="360"/>
      </w:pPr>
      <w:rPr>
        <w:rFonts w:ascii="Courier New" w:hAnsi="Courier New" w:cs="Courier New" w:hint="default"/>
      </w:rPr>
    </w:lvl>
    <w:lvl w:ilvl="2" w:tplc="638C7FB4" w:tentative="1">
      <w:start w:val="1"/>
      <w:numFmt w:val="bullet"/>
      <w:lvlText w:val=""/>
      <w:lvlJc w:val="left"/>
      <w:pPr>
        <w:ind w:left="2160" w:hanging="360"/>
      </w:pPr>
      <w:rPr>
        <w:rFonts w:ascii="Wingdings" w:hAnsi="Wingdings" w:hint="default"/>
      </w:rPr>
    </w:lvl>
    <w:lvl w:ilvl="3" w:tplc="C478AF2E" w:tentative="1">
      <w:start w:val="1"/>
      <w:numFmt w:val="bullet"/>
      <w:lvlText w:val=""/>
      <w:lvlJc w:val="left"/>
      <w:pPr>
        <w:ind w:left="2880" w:hanging="360"/>
      </w:pPr>
      <w:rPr>
        <w:rFonts w:ascii="Symbol" w:hAnsi="Symbol" w:hint="default"/>
      </w:rPr>
    </w:lvl>
    <w:lvl w:ilvl="4" w:tplc="157CB48A" w:tentative="1">
      <w:start w:val="1"/>
      <w:numFmt w:val="bullet"/>
      <w:lvlText w:val="o"/>
      <w:lvlJc w:val="left"/>
      <w:pPr>
        <w:ind w:left="3600" w:hanging="360"/>
      </w:pPr>
      <w:rPr>
        <w:rFonts w:ascii="Courier New" w:hAnsi="Courier New" w:cs="Courier New" w:hint="default"/>
      </w:rPr>
    </w:lvl>
    <w:lvl w:ilvl="5" w:tplc="BD561170" w:tentative="1">
      <w:start w:val="1"/>
      <w:numFmt w:val="bullet"/>
      <w:lvlText w:val=""/>
      <w:lvlJc w:val="left"/>
      <w:pPr>
        <w:ind w:left="4320" w:hanging="360"/>
      </w:pPr>
      <w:rPr>
        <w:rFonts w:ascii="Wingdings" w:hAnsi="Wingdings" w:hint="default"/>
      </w:rPr>
    </w:lvl>
    <w:lvl w:ilvl="6" w:tplc="3684B0C2" w:tentative="1">
      <w:start w:val="1"/>
      <w:numFmt w:val="bullet"/>
      <w:lvlText w:val=""/>
      <w:lvlJc w:val="left"/>
      <w:pPr>
        <w:ind w:left="5040" w:hanging="360"/>
      </w:pPr>
      <w:rPr>
        <w:rFonts w:ascii="Symbol" w:hAnsi="Symbol" w:hint="default"/>
      </w:rPr>
    </w:lvl>
    <w:lvl w:ilvl="7" w:tplc="A09037FA" w:tentative="1">
      <w:start w:val="1"/>
      <w:numFmt w:val="bullet"/>
      <w:lvlText w:val="o"/>
      <w:lvlJc w:val="left"/>
      <w:pPr>
        <w:ind w:left="5760" w:hanging="360"/>
      </w:pPr>
      <w:rPr>
        <w:rFonts w:ascii="Courier New" w:hAnsi="Courier New" w:cs="Courier New" w:hint="default"/>
      </w:rPr>
    </w:lvl>
    <w:lvl w:ilvl="8" w:tplc="D7822B22" w:tentative="1">
      <w:start w:val="1"/>
      <w:numFmt w:val="bullet"/>
      <w:lvlText w:val=""/>
      <w:lvlJc w:val="left"/>
      <w:pPr>
        <w:ind w:left="6480" w:hanging="360"/>
      </w:pPr>
      <w:rPr>
        <w:rFonts w:ascii="Wingdings" w:hAnsi="Wingdings" w:hint="default"/>
      </w:rPr>
    </w:lvl>
  </w:abstractNum>
  <w:abstractNum w:abstractNumId="83" w15:restartNumberingAfterBreak="0">
    <w:nsid w:val="D9D7798C"/>
    <w:multiLevelType w:val="hybridMultilevel"/>
    <w:tmpl w:val="444ED050"/>
    <w:lvl w:ilvl="0" w:tplc="E4DEB184">
      <w:start w:val="1"/>
      <w:numFmt w:val="lowerLetter"/>
      <w:lvlText w:val="%1)"/>
      <w:lvlJc w:val="left"/>
      <w:pPr>
        <w:ind w:left="720" w:hanging="360"/>
      </w:pPr>
    </w:lvl>
    <w:lvl w:ilvl="1" w:tplc="AD623ADA">
      <w:start w:val="1"/>
      <w:numFmt w:val="lowerLetter"/>
      <w:lvlText w:val="%2."/>
      <w:lvlJc w:val="left"/>
      <w:pPr>
        <w:ind w:left="1440" w:hanging="360"/>
      </w:pPr>
    </w:lvl>
    <w:lvl w:ilvl="2" w:tplc="4ED00EEE">
      <w:start w:val="1"/>
      <w:numFmt w:val="lowerRoman"/>
      <w:lvlText w:val="%3."/>
      <w:lvlJc w:val="right"/>
      <w:pPr>
        <w:ind w:left="2160" w:hanging="180"/>
      </w:pPr>
    </w:lvl>
    <w:lvl w:ilvl="3" w:tplc="370C4400">
      <w:start w:val="1"/>
      <w:numFmt w:val="decimal"/>
      <w:lvlText w:val="%4."/>
      <w:lvlJc w:val="left"/>
      <w:pPr>
        <w:ind w:left="2880" w:hanging="360"/>
      </w:pPr>
    </w:lvl>
    <w:lvl w:ilvl="4" w:tplc="2FF66BDC">
      <w:start w:val="1"/>
      <w:numFmt w:val="lowerLetter"/>
      <w:lvlText w:val="%5."/>
      <w:lvlJc w:val="left"/>
      <w:pPr>
        <w:ind w:left="3600" w:hanging="360"/>
      </w:pPr>
    </w:lvl>
    <w:lvl w:ilvl="5" w:tplc="6936B5BC">
      <w:start w:val="1"/>
      <w:numFmt w:val="lowerRoman"/>
      <w:lvlText w:val="%6."/>
      <w:lvlJc w:val="right"/>
      <w:pPr>
        <w:ind w:left="4320" w:hanging="180"/>
      </w:pPr>
    </w:lvl>
    <w:lvl w:ilvl="6" w:tplc="7898BA68">
      <w:start w:val="1"/>
      <w:numFmt w:val="decimal"/>
      <w:lvlText w:val="%7."/>
      <w:lvlJc w:val="left"/>
      <w:pPr>
        <w:ind w:left="5040" w:hanging="360"/>
      </w:pPr>
    </w:lvl>
    <w:lvl w:ilvl="7" w:tplc="C194DC90">
      <w:start w:val="1"/>
      <w:numFmt w:val="lowerLetter"/>
      <w:lvlText w:val="%8."/>
      <w:lvlJc w:val="left"/>
      <w:pPr>
        <w:ind w:left="5760" w:hanging="360"/>
      </w:pPr>
    </w:lvl>
    <w:lvl w:ilvl="8" w:tplc="1FCEAD16">
      <w:start w:val="1"/>
      <w:numFmt w:val="lowerRoman"/>
      <w:lvlText w:val="%9."/>
      <w:lvlJc w:val="right"/>
      <w:pPr>
        <w:ind w:left="6480" w:hanging="180"/>
      </w:pPr>
    </w:lvl>
  </w:abstractNum>
  <w:abstractNum w:abstractNumId="84" w15:restartNumberingAfterBreak="0">
    <w:nsid w:val="DD458F69"/>
    <w:multiLevelType w:val="hybridMultilevel"/>
    <w:tmpl w:val="879E2F5A"/>
    <w:lvl w:ilvl="0" w:tplc="F932BBF0">
      <w:start w:val="1"/>
      <w:numFmt w:val="bullet"/>
      <w:lvlText w:val=""/>
      <w:lvlJc w:val="left"/>
      <w:pPr>
        <w:ind w:left="720" w:hanging="360"/>
      </w:pPr>
      <w:rPr>
        <w:rFonts w:ascii="Symbol" w:hAnsi="Symbol" w:hint="default"/>
      </w:rPr>
    </w:lvl>
    <w:lvl w:ilvl="1" w:tplc="5EAEC82A" w:tentative="1">
      <w:start w:val="1"/>
      <w:numFmt w:val="bullet"/>
      <w:lvlText w:val="o"/>
      <w:lvlJc w:val="left"/>
      <w:pPr>
        <w:ind w:left="1440" w:hanging="360"/>
      </w:pPr>
      <w:rPr>
        <w:rFonts w:ascii="Courier New" w:hAnsi="Courier New" w:cs="Courier New" w:hint="default"/>
      </w:rPr>
    </w:lvl>
    <w:lvl w:ilvl="2" w:tplc="7E32A71E" w:tentative="1">
      <w:start w:val="1"/>
      <w:numFmt w:val="bullet"/>
      <w:lvlText w:val=""/>
      <w:lvlJc w:val="left"/>
      <w:pPr>
        <w:ind w:left="2160" w:hanging="360"/>
      </w:pPr>
      <w:rPr>
        <w:rFonts w:ascii="Wingdings" w:hAnsi="Wingdings" w:hint="default"/>
      </w:rPr>
    </w:lvl>
    <w:lvl w:ilvl="3" w:tplc="9B2087DC" w:tentative="1">
      <w:start w:val="1"/>
      <w:numFmt w:val="bullet"/>
      <w:lvlText w:val=""/>
      <w:lvlJc w:val="left"/>
      <w:pPr>
        <w:ind w:left="2880" w:hanging="360"/>
      </w:pPr>
      <w:rPr>
        <w:rFonts w:ascii="Symbol" w:hAnsi="Symbol" w:hint="default"/>
      </w:rPr>
    </w:lvl>
    <w:lvl w:ilvl="4" w:tplc="6274554A" w:tentative="1">
      <w:start w:val="1"/>
      <w:numFmt w:val="bullet"/>
      <w:lvlText w:val="o"/>
      <w:lvlJc w:val="left"/>
      <w:pPr>
        <w:ind w:left="3600" w:hanging="360"/>
      </w:pPr>
      <w:rPr>
        <w:rFonts w:ascii="Courier New" w:hAnsi="Courier New" w:cs="Courier New" w:hint="default"/>
      </w:rPr>
    </w:lvl>
    <w:lvl w:ilvl="5" w:tplc="840062B4" w:tentative="1">
      <w:start w:val="1"/>
      <w:numFmt w:val="bullet"/>
      <w:lvlText w:val=""/>
      <w:lvlJc w:val="left"/>
      <w:pPr>
        <w:ind w:left="4320" w:hanging="360"/>
      </w:pPr>
      <w:rPr>
        <w:rFonts w:ascii="Wingdings" w:hAnsi="Wingdings" w:hint="default"/>
      </w:rPr>
    </w:lvl>
    <w:lvl w:ilvl="6" w:tplc="2044294E" w:tentative="1">
      <w:start w:val="1"/>
      <w:numFmt w:val="bullet"/>
      <w:lvlText w:val=""/>
      <w:lvlJc w:val="left"/>
      <w:pPr>
        <w:ind w:left="5040" w:hanging="360"/>
      </w:pPr>
      <w:rPr>
        <w:rFonts w:ascii="Symbol" w:hAnsi="Symbol" w:hint="default"/>
      </w:rPr>
    </w:lvl>
    <w:lvl w:ilvl="7" w:tplc="14D6A608" w:tentative="1">
      <w:start w:val="1"/>
      <w:numFmt w:val="bullet"/>
      <w:lvlText w:val="o"/>
      <w:lvlJc w:val="left"/>
      <w:pPr>
        <w:ind w:left="5760" w:hanging="360"/>
      </w:pPr>
      <w:rPr>
        <w:rFonts w:ascii="Courier New" w:hAnsi="Courier New" w:cs="Courier New" w:hint="default"/>
      </w:rPr>
    </w:lvl>
    <w:lvl w:ilvl="8" w:tplc="F432E444" w:tentative="1">
      <w:start w:val="1"/>
      <w:numFmt w:val="bullet"/>
      <w:lvlText w:val=""/>
      <w:lvlJc w:val="left"/>
      <w:pPr>
        <w:ind w:left="6480" w:hanging="360"/>
      </w:pPr>
      <w:rPr>
        <w:rFonts w:ascii="Wingdings" w:hAnsi="Wingdings" w:hint="default"/>
      </w:rPr>
    </w:lvl>
  </w:abstractNum>
  <w:abstractNum w:abstractNumId="85" w15:restartNumberingAfterBreak="0">
    <w:nsid w:val="DD4A04D7"/>
    <w:multiLevelType w:val="hybridMultilevel"/>
    <w:tmpl w:val="034854D6"/>
    <w:lvl w:ilvl="0" w:tplc="86D62F9E">
      <w:start w:val="1"/>
      <w:numFmt w:val="bullet"/>
      <w:lvlText w:val=""/>
      <w:lvlJc w:val="left"/>
      <w:pPr>
        <w:ind w:left="720" w:hanging="360"/>
      </w:pPr>
      <w:rPr>
        <w:rFonts w:ascii="Symbol" w:hAnsi="Symbol" w:hint="default"/>
      </w:rPr>
    </w:lvl>
    <w:lvl w:ilvl="1" w:tplc="22E034FA" w:tentative="1">
      <w:start w:val="1"/>
      <w:numFmt w:val="bullet"/>
      <w:lvlText w:val="o"/>
      <w:lvlJc w:val="left"/>
      <w:pPr>
        <w:ind w:left="1440" w:hanging="360"/>
      </w:pPr>
      <w:rPr>
        <w:rFonts w:ascii="Courier New" w:hAnsi="Courier New" w:cs="Courier New" w:hint="default"/>
      </w:rPr>
    </w:lvl>
    <w:lvl w:ilvl="2" w:tplc="DF3A2E9A" w:tentative="1">
      <w:start w:val="1"/>
      <w:numFmt w:val="bullet"/>
      <w:lvlText w:val=""/>
      <w:lvlJc w:val="left"/>
      <w:pPr>
        <w:ind w:left="2160" w:hanging="360"/>
      </w:pPr>
      <w:rPr>
        <w:rFonts w:ascii="Wingdings" w:hAnsi="Wingdings" w:hint="default"/>
      </w:rPr>
    </w:lvl>
    <w:lvl w:ilvl="3" w:tplc="33A21D9C" w:tentative="1">
      <w:start w:val="1"/>
      <w:numFmt w:val="bullet"/>
      <w:lvlText w:val=""/>
      <w:lvlJc w:val="left"/>
      <w:pPr>
        <w:ind w:left="2880" w:hanging="360"/>
      </w:pPr>
      <w:rPr>
        <w:rFonts w:ascii="Symbol" w:hAnsi="Symbol" w:hint="default"/>
      </w:rPr>
    </w:lvl>
    <w:lvl w:ilvl="4" w:tplc="35EAB3EC" w:tentative="1">
      <w:start w:val="1"/>
      <w:numFmt w:val="bullet"/>
      <w:lvlText w:val="o"/>
      <w:lvlJc w:val="left"/>
      <w:pPr>
        <w:ind w:left="3600" w:hanging="360"/>
      </w:pPr>
      <w:rPr>
        <w:rFonts w:ascii="Courier New" w:hAnsi="Courier New" w:cs="Courier New" w:hint="default"/>
      </w:rPr>
    </w:lvl>
    <w:lvl w:ilvl="5" w:tplc="E06048E4" w:tentative="1">
      <w:start w:val="1"/>
      <w:numFmt w:val="bullet"/>
      <w:lvlText w:val=""/>
      <w:lvlJc w:val="left"/>
      <w:pPr>
        <w:ind w:left="4320" w:hanging="360"/>
      </w:pPr>
      <w:rPr>
        <w:rFonts w:ascii="Wingdings" w:hAnsi="Wingdings" w:hint="default"/>
      </w:rPr>
    </w:lvl>
    <w:lvl w:ilvl="6" w:tplc="E758BD1C" w:tentative="1">
      <w:start w:val="1"/>
      <w:numFmt w:val="bullet"/>
      <w:lvlText w:val=""/>
      <w:lvlJc w:val="left"/>
      <w:pPr>
        <w:ind w:left="5040" w:hanging="360"/>
      </w:pPr>
      <w:rPr>
        <w:rFonts w:ascii="Symbol" w:hAnsi="Symbol" w:hint="default"/>
      </w:rPr>
    </w:lvl>
    <w:lvl w:ilvl="7" w:tplc="86920352" w:tentative="1">
      <w:start w:val="1"/>
      <w:numFmt w:val="bullet"/>
      <w:lvlText w:val="o"/>
      <w:lvlJc w:val="left"/>
      <w:pPr>
        <w:ind w:left="5760" w:hanging="360"/>
      </w:pPr>
      <w:rPr>
        <w:rFonts w:ascii="Courier New" w:hAnsi="Courier New" w:cs="Courier New" w:hint="default"/>
      </w:rPr>
    </w:lvl>
    <w:lvl w:ilvl="8" w:tplc="C67ADD3C" w:tentative="1">
      <w:start w:val="1"/>
      <w:numFmt w:val="bullet"/>
      <w:lvlText w:val=""/>
      <w:lvlJc w:val="left"/>
      <w:pPr>
        <w:ind w:left="6480" w:hanging="360"/>
      </w:pPr>
      <w:rPr>
        <w:rFonts w:ascii="Wingdings" w:hAnsi="Wingdings" w:hint="default"/>
      </w:rPr>
    </w:lvl>
  </w:abstractNum>
  <w:abstractNum w:abstractNumId="86" w15:restartNumberingAfterBreak="0">
    <w:nsid w:val="E1D4949E"/>
    <w:multiLevelType w:val="hybridMultilevel"/>
    <w:tmpl w:val="3F3AF39E"/>
    <w:lvl w:ilvl="0" w:tplc="48A2E3A2">
      <w:start w:val="1"/>
      <w:numFmt w:val="bullet"/>
      <w:lvlText w:val=""/>
      <w:lvlJc w:val="left"/>
      <w:pPr>
        <w:ind w:left="720" w:hanging="360"/>
      </w:pPr>
      <w:rPr>
        <w:rFonts w:ascii="Symbol" w:hAnsi="Symbol" w:hint="default"/>
      </w:rPr>
    </w:lvl>
    <w:lvl w:ilvl="1" w:tplc="69729B6C" w:tentative="1">
      <w:start w:val="1"/>
      <w:numFmt w:val="bullet"/>
      <w:lvlText w:val="o"/>
      <w:lvlJc w:val="left"/>
      <w:pPr>
        <w:ind w:left="1440" w:hanging="360"/>
      </w:pPr>
      <w:rPr>
        <w:rFonts w:ascii="Courier New" w:hAnsi="Courier New" w:cs="Courier New" w:hint="default"/>
      </w:rPr>
    </w:lvl>
    <w:lvl w:ilvl="2" w:tplc="1676F550" w:tentative="1">
      <w:start w:val="1"/>
      <w:numFmt w:val="bullet"/>
      <w:lvlText w:val=""/>
      <w:lvlJc w:val="left"/>
      <w:pPr>
        <w:ind w:left="2160" w:hanging="360"/>
      </w:pPr>
      <w:rPr>
        <w:rFonts w:ascii="Wingdings" w:hAnsi="Wingdings" w:hint="default"/>
      </w:rPr>
    </w:lvl>
    <w:lvl w:ilvl="3" w:tplc="99BA193A" w:tentative="1">
      <w:start w:val="1"/>
      <w:numFmt w:val="bullet"/>
      <w:lvlText w:val=""/>
      <w:lvlJc w:val="left"/>
      <w:pPr>
        <w:ind w:left="2880" w:hanging="360"/>
      </w:pPr>
      <w:rPr>
        <w:rFonts w:ascii="Symbol" w:hAnsi="Symbol" w:hint="default"/>
      </w:rPr>
    </w:lvl>
    <w:lvl w:ilvl="4" w:tplc="2744BE94" w:tentative="1">
      <w:start w:val="1"/>
      <w:numFmt w:val="bullet"/>
      <w:lvlText w:val="o"/>
      <w:lvlJc w:val="left"/>
      <w:pPr>
        <w:ind w:left="3600" w:hanging="360"/>
      </w:pPr>
      <w:rPr>
        <w:rFonts w:ascii="Courier New" w:hAnsi="Courier New" w:cs="Courier New" w:hint="default"/>
      </w:rPr>
    </w:lvl>
    <w:lvl w:ilvl="5" w:tplc="C15A2D0E" w:tentative="1">
      <w:start w:val="1"/>
      <w:numFmt w:val="bullet"/>
      <w:lvlText w:val=""/>
      <w:lvlJc w:val="left"/>
      <w:pPr>
        <w:ind w:left="4320" w:hanging="360"/>
      </w:pPr>
      <w:rPr>
        <w:rFonts w:ascii="Wingdings" w:hAnsi="Wingdings" w:hint="default"/>
      </w:rPr>
    </w:lvl>
    <w:lvl w:ilvl="6" w:tplc="DD743DF4" w:tentative="1">
      <w:start w:val="1"/>
      <w:numFmt w:val="bullet"/>
      <w:lvlText w:val=""/>
      <w:lvlJc w:val="left"/>
      <w:pPr>
        <w:ind w:left="5040" w:hanging="360"/>
      </w:pPr>
      <w:rPr>
        <w:rFonts w:ascii="Symbol" w:hAnsi="Symbol" w:hint="default"/>
      </w:rPr>
    </w:lvl>
    <w:lvl w:ilvl="7" w:tplc="08003F2A" w:tentative="1">
      <w:start w:val="1"/>
      <w:numFmt w:val="bullet"/>
      <w:lvlText w:val="o"/>
      <w:lvlJc w:val="left"/>
      <w:pPr>
        <w:ind w:left="5760" w:hanging="360"/>
      </w:pPr>
      <w:rPr>
        <w:rFonts w:ascii="Courier New" w:hAnsi="Courier New" w:cs="Courier New" w:hint="default"/>
      </w:rPr>
    </w:lvl>
    <w:lvl w:ilvl="8" w:tplc="A9ACD5EA" w:tentative="1">
      <w:start w:val="1"/>
      <w:numFmt w:val="bullet"/>
      <w:lvlText w:val=""/>
      <w:lvlJc w:val="left"/>
      <w:pPr>
        <w:ind w:left="6480" w:hanging="360"/>
      </w:pPr>
      <w:rPr>
        <w:rFonts w:ascii="Wingdings" w:hAnsi="Wingdings" w:hint="default"/>
      </w:rPr>
    </w:lvl>
  </w:abstractNum>
  <w:abstractNum w:abstractNumId="87" w15:restartNumberingAfterBreak="0">
    <w:nsid w:val="E4305FF8"/>
    <w:multiLevelType w:val="hybridMultilevel"/>
    <w:tmpl w:val="39560B5C"/>
    <w:lvl w:ilvl="0" w:tplc="A26A419C">
      <w:numFmt w:val="bullet"/>
      <w:lvlText w:val=""/>
      <w:lvlJc w:val="left"/>
      <w:pPr>
        <w:ind w:left="720" w:hanging="360"/>
      </w:pPr>
      <w:rPr>
        <w:rFonts w:ascii="Symbol" w:hAnsi="Symbol" w:hint="default"/>
      </w:rPr>
    </w:lvl>
    <w:lvl w:ilvl="1" w:tplc="51BE7FC6" w:tentative="1">
      <w:start w:val="1"/>
      <w:numFmt w:val="bullet"/>
      <w:lvlText w:val="o"/>
      <w:lvlJc w:val="left"/>
      <w:pPr>
        <w:ind w:left="1440" w:hanging="360"/>
      </w:pPr>
      <w:rPr>
        <w:rFonts w:ascii="Courier New" w:hAnsi="Courier New" w:cs="Courier New" w:hint="default"/>
      </w:rPr>
    </w:lvl>
    <w:lvl w:ilvl="2" w:tplc="61544A28" w:tentative="1">
      <w:start w:val="1"/>
      <w:numFmt w:val="bullet"/>
      <w:lvlText w:val=""/>
      <w:lvlJc w:val="left"/>
      <w:pPr>
        <w:ind w:left="2160" w:hanging="360"/>
      </w:pPr>
      <w:rPr>
        <w:rFonts w:ascii="Wingdings" w:hAnsi="Wingdings" w:hint="default"/>
      </w:rPr>
    </w:lvl>
    <w:lvl w:ilvl="3" w:tplc="5058C230" w:tentative="1">
      <w:start w:val="1"/>
      <w:numFmt w:val="bullet"/>
      <w:lvlText w:val=""/>
      <w:lvlJc w:val="left"/>
      <w:pPr>
        <w:ind w:left="2880" w:hanging="360"/>
      </w:pPr>
      <w:rPr>
        <w:rFonts w:ascii="Symbol" w:hAnsi="Symbol" w:hint="default"/>
      </w:rPr>
    </w:lvl>
    <w:lvl w:ilvl="4" w:tplc="3F5E7C54" w:tentative="1">
      <w:start w:val="1"/>
      <w:numFmt w:val="bullet"/>
      <w:lvlText w:val="o"/>
      <w:lvlJc w:val="left"/>
      <w:pPr>
        <w:ind w:left="3600" w:hanging="360"/>
      </w:pPr>
      <w:rPr>
        <w:rFonts w:ascii="Courier New" w:hAnsi="Courier New" w:cs="Courier New" w:hint="default"/>
      </w:rPr>
    </w:lvl>
    <w:lvl w:ilvl="5" w:tplc="0C6A9382" w:tentative="1">
      <w:start w:val="1"/>
      <w:numFmt w:val="bullet"/>
      <w:lvlText w:val=""/>
      <w:lvlJc w:val="left"/>
      <w:pPr>
        <w:ind w:left="4320" w:hanging="360"/>
      </w:pPr>
      <w:rPr>
        <w:rFonts w:ascii="Wingdings" w:hAnsi="Wingdings" w:hint="default"/>
      </w:rPr>
    </w:lvl>
    <w:lvl w:ilvl="6" w:tplc="7D7EEC50" w:tentative="1">
      <w:start w:val="1"/>
      <w:numFmt w:val="bullet"/>
      <w:lvlText w:val=""/>
      <w:lvlJc w:val="left"/>
      <w:pPr>
        <w:ind w:left="5040" w:hanging="360"/>
      </w:pPr>
      <w:rPr>
        <w:rFonts w:ascii="Symbol" w:hAnsi="Symbol" w:hint="default"/>
      </w:rPr>
    </w:lvl>
    <w:lvl w:ilvl="7" w:tplc="77EABD7A" w:tentative="1">
      <w:start w:val="1"/>
      <w:numFmt w:val="bullet"/>
      <w:lvlText w:val="o"/>
      <w:lvlJc w:val="left"/>
      <w:pPr>
        <w:ind w:left="5760" w:hanging="360"/>
      </w:pPr>
      <w:rPr>
        <w:rFonts w:ascii="Courier New" w:hAnsi="Courier New" w:cs="Courier New" w:hint="default"/>
      </w:rPr>
    </w:lvl>
    <w:lvl w:ilvl="8" w:tplc="AA425560" w:tentative="1">
      <w:start w:val="1"/>
      <w:numFmt w:val="bullet"/>
      <w:lvlText w:val=""/>
      <w:lvlJc w:val="left"/>
      <w:pPr>
        <w:ind w:left="6480" w:hanging="360"/>
      </w:pPr>
      <w:rPr>
        <w:rFonts w:ascii="Wingdings" w:hAnsi="Wingdings" w:hint="default"/>
      </w:rPr>
    </w:lvl>
  </w:abstractNum>
  <w:abstractNum w:abstractNumId="88" w15:restartNumberingAfterBreak="0">
    <w:nsid w:val="E66CD2CB"/>
    <w:multiLevelType w:val="hybridMultilevel"/>
    <w:tmpl w:val="F078B742"/>
    <w:lvl w:ilvl="0" w:tplc="E10ADDC8">
      <w:numFmt w:val="bullet"/>
      <w:lvlText w:val=""/>
      <w:lvlJc w:val="left"/>
      <w:pPr>
        <w:ind w:left="720" w:hanging="360"/>
      </w:pPr>
      <w:rPr>
        <w:rFonts w:ascii="Symbol" w:hAnsi="Symbol" w:hint="default"/>
      </w:rPr>
    </w:lvl>
    <w:lvl w:ilvl="1" w:tplc="EDDEDFF8" w:tentative="1">
      <w:start w:val="1"/>
      <w:numFmt w:val="bullet"/>
      <w:lvlText w:val="o"/>
      <w:lvlJc w:val="left"/>
      <w:pPr>
        <w:ind w:left="1440" w:hanging="360"/>
      </w:pPr>
      <w:rPr>
        <w:rFonts w:ascii="Courier New" w:hAnsi="Courier New" w:cs="Courier New" w:hint="default"/>
      </w:rPr>
    </w:lvl>
    <w:lvl w:ilvl="2" w:tplc="ED6033F6" w:tentative="1">
      <w:start w:val="1"/>
      <w:numFmt w:val="bullet"/>
      <w:lvlText w:val=""/>
      <w:lvlJc w:val="left"/>
      <w:pPr>
        <w:ind w:left="2160" w:hanging="360"/>
      </w:pPr>
      <w:rPr>
        <w:rFonts w:ascii="Wingdings" w:hAnsi="Wingdings" w:hint="default"/>
      </w:rPr>
    </w:lvl>
    <w:lvl w:ilvl="3" w:tplc="C194FD62" w:tentative="1">
      <w:start w:val="1"/>
      <w:numFmt w:val="bullet"/>
      <w:lvlText w:val=""/>
      <w:lvlJc w:val="left"/>
      <w:pPr>
        <w:ind w:left="2880" w:hanging="360"/>
      </w:pPr>
      <w:rPr>
        <w:rFonts w:ascii="Symbol" w:hAnsi="Symbol" w:hint="default"/>
      </w:rPr>
    </w:lvl>
    <w:lvl w:ilvl="4" w:tplc="668A119A" w:tentative="1">
      <w:start w:val="1"/>
      <w:numFmt w:val="bullet"/>
      <w:lvlText w:val="o"/>
      <w:lvlJc w:val="left"/>
      <w:pPr>
        <w:ind w:left="3600" w:hanging="360"/>
      </w:pPr>
      <w:rPr>
        <w:rFonts w:ascii="Courier New" w:hAnsi="Courier New" w:cs="Courier New" w:hint="default"/>
      </w:rPr>
    </w:lvl>
    <w:lvl w:ilvl="5" w:tplc="98B0066A" w:tentative="1">
      <w:start w:val="1"/>
      <w:numFmt w:val="bullet"/>
      <w:lvlText w:val=""/>
      <w:lvlJc w:val="left"/>
      <w:pPr>
        <w:ind w:left="4320" w:hanging="360"/>
      </w:pPr>
      <w:rPr>
        <w:rFonts w:ascii="Wingdings" w:hAnsi="Wingdings" w:hint="default"/>
      </w:rPr>
    </w:lvl>
    <w:lvl w:ilvl="6" w:tplc="73645EF0" w:tentative="1">
      <w:start w:val="1"/>
      <w:numFmt w:val="bullet"/>
      <w:lvlText w:val=""/>
      <w:lvlJc w:val="left"/>
      <w:pPr>
        <w:ind w:left="5040" w:hanging="360"/>
      </w:pPr>
      <w:rPr>
        <w:rFonts w:ascii="Symbol" w:hAnsi="Symbol" w:hint="default"/>
      </w:rPr>
    </w:lvl>
    <w:lvl w:ilvl="7" w:tplc="A3C67B9C" w:tentative="1">
      <w:start w:val="1"/>
      <w:numFmt w:val="bullet"/>
      <w:lvlText w:val="o"/>
      <w:lvlJc w:val="left"/>
      <w:pPr>
        <w:ind w:left="5760" w:hanging="360"/>
      </w:pPr>
      <w:rPr>
        <w:rFonts w:ascii="Courier New" w:hAnsi="Courier New" w:cs="Courier New" w:hint="default"/>
      </w:rPr>
    </w:lvl>
    <w:lvl w:ilvl="8" w:tplc="7AD2482A" w:tentative="1">
      <w:start w:val="1"/>
      <w:numFmt w:val="bullet"/>
      <w:lvlText w:val=""/>
      <w:lvlJc w:val="left"/>
      <w:pPr>
        <w:ind w:left="6480" w:hanging="360"/>
      </w:pPr>
      <w:rPr>
        <w:rFonts w:ascii="Wingdings" w:hAnsi="Wingdings" w:hint="default"/>
      </w:rPr>
    </w:lvl>
  </w:abstractNum>
  <w:abstractNum w:abstractNumId="89" w15:restartNumberingAfterBreak="0">
    <w:nsid w:val="E6B7B27C"/>
    <w:multiLevelType w:val="multilevel"/>
    <w:tmpl w:val="427C1F96"/>
    <w:lvl w:ilvl="0">
      <w:start w:val="1"/>
      <w:numFmt w:val="bullet"/>
      <w:lvlText w:val=""/>
      <w:lvlJc w:val="left"/>
      <w:pPr>
        <w:ind w:left="644" w:hanging="360"/>
      </w:pPr>
      <w:rPr>
        <w:rFonts w:ascii="Symbol" w:hAnsi="Symbol" w:hint="default"/>
        <w:color w:val="auto"/>
      </w:rPr>
    </w:lvl>
    <w:lvl w:ilvl="1">
      <w:start w:val="1"/>
      <w:numFmt w:val="bullet"/>
      <w:lvlText w:val=""/>
      <w:lvlJc w:val="left"/>
      <w:pPr>
        <w:tabs>
          <w:tab w:val="num" w:pos="1559"/>
        </w:tabs>
        <w:ind w:left="1559" w:hanging="283"/>
      </w:pPr>
      <w:rPr>
        <w:rFonts w:ascii="Wingdings" w:hAnsi="Wingdings" w:hint="default"/>
      </w:rPr>
    </w:lvl>
    <w:lvl w:ilvl="2">
      <w:start w:val="1"/>
      <w:numFmt w:val="bullet"/>
      <w:lvlText w:val=""/>
      <w:lvlJc w:val="left"/>
      <w:pPr>
        <w:tabs>
          <w:tab w:val="num" w:pos="1843"/>
        </w:tabs>
        <w:ind w:left="1843" w:hanging="284"/>
      </w:pPr>
      <w:rPr>
        <w:rFonts w:ascii="Wingdings" w:hAnsi="Wingdings" w:hint="default"/>
      </w:rPr>
    </w:lvl>
    <w:lvl w:ilvl="3">
      <w:start w:val="1"/>
      <w:numFmt w:val="bullet"/>
      <w:lvlText w:val=""/>
      <w:lvlJc w:val="left"/>
      <w:pPr>
        <w:tabs>
          <w:tab w:val="num" w:pos="2126"/>
        </w:tabs>
        <w:ind w:left="2126" w:hanging="283"/>
      </w:pPr>
      <w:rPr>
        <w:rFonts w:ascii="Symbol" w:hAnsi="Symbol" w:hint="default"/>
      </w:rPr>
    </w:lvl>
    <w:lvl w:ilvl="4">
      <w:start w:val="1"/>
      <w:numFmt w:val="bullet"/>
      <w:lvlText w:val=""/>
      <w:lvlJc w:val="left"/>
      <w:pPr>
        <w:ind w:left="1418" w:hanging="284"/>
      </w:pPr>
      <w:rPr>
        <w:rFonts w:ascii="Symbol" w:hAnsi="Symbol" w:hint="default"/>
        <w:color w:val="auto"/>
      </w:rPr>
    </w:lvl>
    <w:lvl w:ilvl="5">
      <w:start w:val="1"/>
      <w:numFmt w:val="bullet"/>
      <w:lvlText w:val=""/>
      <w:lvlJc w:val="left"/>
      <w:pPr>
        <w:ind w:left="1701" w:hanging="283"/>
      </w:pPr>
      <w:rPr>
        <w:rFonts w:ascii="Wingdings" w:hAnsi="Wingdings" w:hint="default"/>
      </w:rPr>
    </w:lvl>
    <w:lvl w:ilvl="6">
      <w:start w:val="1"/>
      <w:numFmt w:val="bullet"/>
      <w:lvlText w:val=""/>
      <w:lvlJc w:val="left"/>
      <w:pPr>
        <w:ind w:left="1985" w:hanging="284"/>
      </w:pPr>
      <w:rPr>
        <w:rFonts w:ascii="Wingdings" w:hAnsi="Wingdings" w:hint="default"/>
      </w:rPr>
    </w:lvl>
    <w:lvl w:ilvl="7">
      <w:start w:val="1"/>
      <w:numFmt w:val="bullet"/>
      <w:lvlText w:val=""/>
      <w:lvlJc w:val="left"/>
      <w:pPr>
        <w:ind w:left="2268" w:hanging="283"/>
      </w:pPr>
      <w:rPr>
        <w:rFonts w:ascii="Symbol" w:hAnsi="Symbol" w:hint="default"/>
      </w:rPr>
    </w:lvl>
    <w:lvl w:ilvl="8">
      <w:start w:val="1"/>
      <w:numFmt w:val="bullet"/>
      <w:lvlText w:val="o"/>
      <w:lvlJc w:val="left"/>
      <w:pPr>
        <w:ind w:left="2552" w:hanging="284"/>
      </w:pPr>
      <w:rPr>
        <w:rFonts w:ascii="Courier New" w:hAnsi="Courier New" w:hint="default"/>
      </w:rPr>
    </w:lvl>
  </w:abstractNum>
  <w:abstractNum w:abstractNumId="90" w15:restartNumberingAfterBreak="0">
    <w:nsid w:val="E6C920D9"/>
    <w:multiLevelType w:val="hybridMultilevel"/>
    <w:tmpl w:val="1AC0B114"/>
    <w:lvl w:ilvl="0" w:tplc="D8C8256C">
      <w:start w:val="1"/>
      <w:numFmt w:val="bullet"/>
      <w:lvlText w:val=""/>
      <w:lvlJc w:val="left"/>
      <w:pPr>
        <w:ind w:left="720" w:hanging="360"/>
      </w:pPr>
      <w:rPr>
        <w:rFonts w:ascii="Symbol" w:hAnsi="Symbol" w:hint="default"/>
      </w:rPr>
    </w:lvl>
    <w:lvl w:ilvl="1" w:tplc="009491F4" w:tentative="1">
      <w:start w:val="1"/>
      <w:numFmt w:val="bullet"/>
      <w:lvlText w:val="o"/>
      <w:lvlJc w:val="left"/>
      <w:pPr>
        <w:ind w:left="1440" w:hanging="360"/>
      </w:pPr>
      <w:rPr>
        <w:rFonts w:ascii="Courier New" w:hAnsi="Courier New" w:cs="Courier New" w:hint="default"/>
      </w:rPr>
    </w:lvl>
    <w:lvl w:ilvl="2" w:tplc="C99C1B1C" w:tentative="1">
      <w:start w:val="1"/>
      <w:numFmt w:val="bullet"/>
      <w:lvlText w:val=""/>
      <w:lvlJc w:val="left"/>
      <w:pPr>
        <w:ind w:left="2160" w:hanging="360"/>
      </w:pPr>
      <w:rPr>
        <w:rFonts w:ascii="Wingdings" w:hAnsi="Wingdings" w:hint="default"/>
      </w:rPr>
    </w:lvl>
    <w:lvl w:ilvl="3" w:tplc="420402FA" w:tentative="1">
      <w:start w:val="1"/>
      <w:numFmt w:val="bullet"/>
      <w:lvlText w:val=""/>
      <w:lvlJc w:val="left"/>
      <w:pPr>
        <w:ind w:left="2880" w:hanging="360"/>
      </w:pPr>
      <w:rPr>
        <w:rFonts w:ascii="Symbol" w:hAnsi="Symbol" w:hint="default"/>
      </w:rPr>
    </w:lvl>
    <w:lvl w:ilvl="4" w:tplc="933A8200" w:tentative="1">
      <w:start w:val="1"/>
      <w:numFmt w:val="bullet"/>
      <w:lvlText w:val="o"/>
      <w:lvlJc w:val="left"/>
      <w:pPr>
        <w:ind w:left="3600" w:hanging="360"/>
      </w:pPr>
      <w:rPr>
        <w:rFonts w:ascii="Courier New" w:hAnsi="Courier New" w:cs="Courier New" w:hint="default"/>
      </w:rPr>
    </w:lvl>
    <w:lvl w:ilvl="5" w:tplc="9C668D98" w:tentative="1">
      <w:start w:val="1"/>
      <w:numFmt w:val="bullet"/>
      <w:lvlText w:val=""/>
      <w:lvlJc w:val="left"/>
      <w:pPr>
        <w:ind w:left="4320" w:hanging="360"/>
      </w:pPr>
      <w:rPr>
        <w:rFonts w:ascii="Wingdings" w:hAnsi="Wingdings" w:hint="default"/>
      </w:rPr>
    </w:lvl>
    <w:lvl w:ilvl="6" w:tplc="79D41A8E" w:tentative="1">
      <w:start w:val="1"/>
      <w:numFmt w:val="bullet"/>
      <w:lvlText w:val=""/>
      <w:lvlJc w:val="left"/>
      <w:pPr>
        <w:ind w:left="5040" w:hanging="360"/>
      </w:pPr>
      <w:rPr>
        <w:rFonts w:ascii="Symbol" w:hAnsi="Symbol" w:hint="default"/>
      </w:rPr>
    </w:lvl>
    <w:lvl w:ilvl="7" w:tplc="3926F192" w:tentative="1">
      <w:start w:val="1"/>
      <w:numFmt w:val="bullet"/>
      <w:lvlText w:val="o"/>
      <w:lvlJc w:val="left"/>
      <w:pPr>
        <w:ind w:left="5760" w:hanging="360"/>
      </w:pPr>
      <w:rPr>
        <w:rFonts w:ascii="Courier New" w:hAnsi="Courier New" w:cs="Courier New" w:hint="default"/>
      </w:rPr>
    </w:lvl>
    <w:lvl w:ilvl="8" w:tplc="1AFEF7E2" w:tentative="1">
      <w:start w:val="1"/>
      <w:numFmt w:val="bullet"/>
      <w:lvlText w:val=""/>
      <w:lvlJc w:val="left"/>
      <w:pPr>
        <w:ind w:left="6480" w:hanging="360"/>
      </w:pPr>
      <w:rPr>
        <w:rFonts w:ascii="Wingdings" w:hAnsi="Wingdings" w:hint="default"/>
      </w:rPr>
    </w:lvl>
  </w:abstractNum>
  <w:abstractNum w:abstractNumId="91" w15:restartNumberingAfterBreak="0">
    <w:nsid w:val="EAB9C424"/>
    <w:multiLevelType w:val="hybridMultilevel"/>
    <w:tmpl w:val="535E9258"/>
    <w:lvl w:ilvl="0" w:tplc="F05A6FEA">
      <w:start w:val="1"/>
      <w:numFmt w:val="lowerRoman"/>
      <w:lvlText w:val="(%1)"/>
      <w:lvlJc w:val="right"/>
      <w:pPr>
        <w:ind w:left="720" w:hanging="360"/>
      </w:pPr>
      <w:rPr>
        <w:rFonts w:hint="default"/>
      </w:rPr>
    </w:lvl>
    <w:lvl w:ilvl="1" w:tplc="DB1440EA" w:tentative="1">
      <w:start w:val="1"/>
      <w:numFmt w:val="lowerLetter"/>
      <w:lvlText w:val="%2."/>
      <w:lvlJc w:val="left"/>
      <w:pPr>
        <w:ind w:left="1440" w:hanging="360"/>
      </w:pPr>
    </w:lvl>
    <w:lvl w:ilvl="2" w:tplc="A8680770" w:tentative="1">
      <w:start w:val="1"/>
      <w:numFmt w:val="lowerRoman"/>
      <w:lvlText w:val="%3."/>
      <w:lvlJc w:val="right"/>
      <w:pPr>
        <w:ind w:left="2160" w:hanging="180"/>
      </w:pPr>
    </w:lvl>
    <w:lvl w:ilvl="3" w:tplc="C42A2EB0" w:tentative="1">
      <w:start w:val="1"/>
      <w:numFmt w:val="decimal"/>
      <w:lvlText w:val="%4."/>
      <w:lvlJc w:val="left"/>
      <w:pPr>
        <w:ind w:left="2880" w:hanging="360"/>
      </w:pPr>
    </w:lvl>
    <w:lvl w:ilvl="4" w:tplc="7220B298" w:tentative="1">
      <w:start w:val="1"/>
      <w:numFmt w:val="lowerLetter"/>
      <w:lvlText w:val="%5."/>
      <w:lvlJc w:val="left"/>
      <w:pPr>
        <w:ind w:left="3600" w:hanging="360"/>
      </w:pPr>
    </w:lvl>
    <w:lvl w:ilvl="5" w:tplc="E408A5FE" w:tentative="1">
      <w:start w:val="1"/>
      <w:numFmt w:val="lowerRoman"/>
      <w:lvlText w:val="%6."/>
      <w:lvlJc w:val="right"/>
      <w:pPr>
        <w:ind w:left="4320" w:hanging="180"/>
      </w:pPr>
    </w:lvl>
    <w:lvl w:ilvl="6" w:tplc="9A74CA36" w:tentative="1">
      <w:start w:val="1"/>
      <w:numFmt w:val="decimal"/>
      <w:lvlText w:val="%7."/>
      <w:lvlJc w:val="left"/>
      <w:pPr>
        <w:ind w:left="5040" w:hanging="360"/>
      </w:pPr>
    </w:lvl>
    <w:lvl w:ilvl="7" w:tplc="2A8EE7F4" w:tentative="1">
      <w:start w:val="1"/>
      <w:numFmt w:val="lowerLetter"/>
      <w:lvlText w:val="%8."/>
      <w:lvlJc w:val="left"/>
      <w:pPr>
        <w:ind w:left="5760" w:hanging="360"/>
      </w:pPr>
    </w:lvl>
    <w:lvl w:ilvl="8" w:tplc="08A29EBE" w:tentative="1">
      <w:start w:val="1"/>
      <w:numFmt w:val="lowerRoman"/>
      <w:lvlText w:val="%9."/>
      <w:lvlJc w:val="right"/>
      <w:pPr>
        <w:ind w:left="6480" w:hanging="180"/>
      </w:pPr>
    </w:lvl>
  </w:abstractNum>
  <w:abstractNum w:abstractNumId="92" w15:restartNumberingAfterBreak="0">
    <w:nsid w:val="EB37A744"/>
    <w:multiLevelType w:val="singleLevel"/>
    <w:tmpl w:val="6D06EA8E"/>
    <w:lvl w:ilvl="0">
      <w:start w:val="1"/>
      <w:numFmt w:val="bullet"/>
      <w:pStyle w:val="ListBullet4"/>
      <w:lvlText w:val=""/>
      <w:lvlJc w:val="left"/>
      <w:pPr>
        <w:tabs>
          <w:tab w:val="num" w:pos="1209"/>
        </w:tabs>
        <w:ind w:left="1209" w:hanging="360"/>
      </w:pPr>
      <w:rPr>
        <w:rFonts w:ascii="Symbol" w:hAnsi="Symbol" w:hint="default"/>
      </w:rPr>
    </w:lvl>
  </w:abstractNum>
  <w:abstractNum w:abstractNumId="93" w15:restartNumberingAfterBreak="0">
    <w:nsid w:val="EB5AAC64"/>
    <w:multiLevelType w:val="hybridMultilevel"/>
    <w:tmpl w:val="F3DE0D60"/>
    <w:lvl w:ilvl="0" w:tplc="08C02FD0">
      <w:numFmt w:val="bullet"/>
      <w:lvlText w:val="-"/>
      <w:lvlJc w:val="left"/>
      <w:pPr>
        <w:ind w:left="720" w:hanging="360"/>
      </w:pPr>
      <w:rPr>
        <w:rFonts w:ascii="Arial" w:eastAsia="Times New Roman" w:hAnsi="Arial" w:cs="Arial" w:hint="default"/>
      </w:rPr>
    </w:lvl>
    <w:lvl w:ilvl="1" w:tplc="9A762FF6" w:tentative="1">
      <w:start w:val="1"/>
      <w:numFmt w:val="bullet"/>
      <w:lvlText w:val="o"/>
      <w:lvlJc w:val="left"/>
      <w:pPr>
        <w:ind w:left="1440" w:hanging="360"/>
      </w:pPr>
      <w:rPr>
        <w:rFonts w:ascii="Courier New" w:hAnsi="Courier New" w:cs="Courier New" w:hint="default"/>
      </w:rPr>
    </w:lvl>
    <w:lvl w:ilvl="2" w:tplc="7C6E0088" w:tentative="1">
      <w:start w:val="1"/>
      <w:numFmt w:val="bullet"/>
      <w:lvlText w:val=""/>
      <w:lvlJc w:val="left"/>
      <w:pPr>
        <w:ind w:left="2160" w:hanging="360"/>
      </w:pPr>
      <w:rPr>
        <w:rFonts w:ascii="Wingdings" w:hAnsi="Wingdings" w:hint="default"/>
      </w:rPr>
    </w:lvl>
    <w:lvl w:ilvl="3" w:tplc="C6C4F8CA" w:tentative="1">
      <w:start w:val="1"/>
      <w:numFmt w:val="bullet"/>
      <w:lvlText w:val=""/>
      <w:lvlJc w:val="left"/>
      <w:pPr>
        <w:ind w:left="2880" w:hanging="360"/>
      </w:pPr>
      <w:rPr>
        <w:rFonts w:ascii="Symbol" w:hAnsi="Symbol" w:hint="default"/>
      </w:rPr>
    </w:lvl>
    <w:lvl w:ilvl="4" w:tplc="1D84B0F8" w:tentative="1">
      <w:start w:val="1"/>
      <w:numFmt w:val="bullet"/>
      <w:lvlText w:val="o"/>
      <w:lvlJc w:val="left"/>
      <w:pPr>
        <w:ind w:left="3600" w:hanging="360"/>
      </w:pPr>
      <w:rPr>
        <w:rFonts w:ascii="Courier New" w:hAnsi="Courier New" w:cs="Courier New" w:hint="default"/>
      </w:rPr>
    </w:lvl>
    <w:lvl w:ilvl="5" w:tplc="9606ECE8" w:tentative="1">
      <w:start w:val="1"/>
      <w:numFmt w:val="bullet"/>
      <w:lvlText w:val=""/>
      <w:lvlJc w:val="left"/>
      <w:pPr>
        <w:ind w:left="4320" w:hanging="360"/>
      </w:pPr>
      <w:rPr>
        <w:rFonts w:ascii="Wingdings" w:hAnsi="Wingdings" w:hint="default"/>
      </w:rPr>
    </w:lvl>
    <w:lvl w:ilvl="6" w:tplc="245081BA" w:tentative="1">
      <w:start w:val="1"/>
      <w:numFmt w:val="bullet"/>
      <w:lvlText w:val=""/>
      <w:lvlJc w:val="left"/>
      <w:pPr>
        <w:ind w:left="5040" w:hanging="360"/>
      </w:pPr>
      <w:rPr>
        <w:rFonts w:ascii="Symbol" w:hAnsi="Symbol" w:hint="default"/>
      </w:rPr>
    </w:lvl>
    <w:lvl w:ilvl="7" w:tplc="4DFC3F32" w:tentative="1">
      <w:start w:val="1"/>
      <w:numFmt w:val="bullet"/>
      <w:lvlText w:val="o"/>
      <w:lvlJc w:val="left"/>
      <w:pPr>
        <w:ind w:left="5760" w:hanging="360"/>
      </w:pPr>
      <w:rPr>
        <w:rFonts w:ascii="Courier New" w:hAnsi="Courier New" w:cs="Courier New" w:hint="default"/>
      </w:rPr>
    </w:lvl>
    <w:lvl w:ilvl="8" w:tplc="C3F41512" w:tentative="1">
      <w:start w:val="1"/>
      <w:numFmt w:val="bullet"/>
      <w:lvlText w:val=""/>
      <w:lvlJc w:val="left"/>
      <w:pPr>
        <w:ind w:left="6480" w:hanging="360"/>
      </w:pPr>
      <w:rPr>
        <w:rFonts w:ascii="Wingdings" w:hAnsi="Wingdings" w:hint="default"/>
      </w:rPr>
    </w:lvl>
  </w:abstractNum>
  <w:abstractNum w:abstractNumId="94" w15:restartNumberingAfterBreak="0">
    <w:nsid w:val="EB7B6D0D"/>
    <w:multiLevelType w:val="hybridMultilevel"/>
    <w:tmpl w:val="3A5EA090"/>
    <w:lvl w:ilvl="0" w:tplc="72D0EEDE">
      <w:numFmt w:val="bullet"/>
      <w:lvlText w:val="-"/>
      <w:lvlJc w:val="left"/>
      <w:pPr>
        <w:ind w:left="720" w:hanging="360"/>
      </w:pPr>
      <w:rPr>
        <w:rFonts w:ascii="Arial" w:eastAsia="Times New Roman" w:hAnsi="Arial" w:cs="Arial" w:hint="default"/>
      </w:rPr>
    </w:lvl>
    <w:lvl w:ilvl="1" w:tplc="57502BD0" w:tentative="1">
      <w:start w:val="1"/>
      <w:numFmt w:val="bullet"/>
      <w:lvlText w:val="o"/>
      <w:lvlJc w:val="left"/>
      <w:pPr>
        <w:ind w:left="1440" w:hanging="360"/>
      </w:pPr>
      <w:rPr>
        <w:rFonts w:ascii="Courier New" w:hAnsi="Courier New" w:cs="Courier New" w:hint="default"/>
      </w:rPr>
    </w:lvl>
    <w:lvl w:ilvl="2" w:tplc="282680B0" w:tentative="1">
      <w:start w:val="1"/>
      <w:numFmt w:val="bullet"/>
      <w:lvlText w:val=""/>
      <w:lvlJc w:val="left"/>
      <w:pPr>
        <w:ind w:left="2160" w:hanging="360"/>
      </w:pPr>
      <w:rPr>
        <w:rFonts w:ascii="Wingdings" w:hAnsi="Wingdings" w:hint="default"/>
      </w:rPr>
    </w:lvl>
    <w:lvl w:ilvl="3" w:tplc="4A341CA4" w:tentative="1">
      <w:start w:val="1"/>
      <w:numFmt w:val="bullet"/>
      <w:lvlText w:val=""/>
      <w:lvlJc w:val="left"/>
      <w:pPr>
        <w:ind w:left="2880" w:hanging="360"/>
      </w:pPr>
      <w:rPr>
        <w:rFonts w:ascii="Symbol" w:hAnsi="Symbol" w:hint="default"/>
      </w:rPr>
    </w:lvl>
    <w:lvl w:ilvl="4" w:tplc="0694C0E8" w:tentative="1">
      <w:start w:val="1"/>
      <w:numFmt w:val="bullet"/>
      <w:lvlText w:val="o"/>
      <w:lvlJc w:val="left"/>
      <w:pPr>
        <w:ind w:left="3600" w:hanging="360"/>
      </w:pPr>
      <w:rPr>
        <w:rFonts w:ascii="Courier New" w:hAnsi="Courier New" w:cs="Courier New" w:hint="default"/>
      </w:rPr>
    </w:lvl>
    <w:lvl w:ilvl="5" w:tplc="2216F40A" w:tentative="1">
      <w:start w:val="1"/>
      <w:numFmt w:val="bullet"/>
      <w:lvlText w:val=""/>
      <w:lvlJc w:val="left"/>
      <w:pPr>
        <w:ind w:left="4320" w:hanging="360"/>
      </w:pPr>
      <w:rPr>
        <w:rFonts w:ascii="Wingdings" w:hAnsi="Wingdings" w:hint="default"/>
      </w:rPr>
    </w:lvl>
    <w:lvl w:ilvl="6" w:tplc="B40A68CE" w:tentative="1">
      <w:start w:val="1"/>
      <w:numFmt w:val="bullet"/>
      <w:lvlText w:val=""/>
      <w:lvlJc w:val="left"/>
      <w:pPr>
        <w:ind w:left="5040" w:hanging="360"/>
      </w:pPr>
      <w:rPr>
        <w:rFonts w:ascii="Symbol" w:hAnsi="Symbol" w:hint="default"/>
      </w:rPr>
    </w:lvl>
    <w:lvl w:ilvl="7" w:tplc="1AA808FA" w:tentative="1">
      <w:start w:val="1"/>
      <w:numFmt w:val="bullet"/>
      <w:lvlText w:val="o"/>
      <w:lvlJc w:val="left"/>
      <w:pPr>
        <w:ind w:left="5760" w:hanging="360"/>
      </w:pPr>
      <w:rPr>
        <w:rFonts w:ascii="Courier New" w:hAnsi="Courier New" w:cs="Courier New" w:hint="default"/>
      </w:rPr>
    </w:lvl>
    <w:lvl w:ilvl="8" w:tplc="DE749E6C" w:tentative="1">
      <w:start w:val="1"/>
      <w:numFmt w:val="bullet"/>
      <w:lvlText w:val=""/>
      <w:lvlJc w:val="left"/>
      <w:pPr>
        <w:ind w:left="6480" w:hanging="360"/>
      </w:pPr>
      <w:rPr>
        <w:rFonts w:ascii="Wingdings" w:hAnsi="Wingdings" w:hint="default"/>
      </w:rPr>
    </w:lvl>
  </w:abstractNum>
  <w:abstractNum w:abstractNumId="95" w15:restartNumberingAfterBreak="0">
    <w:nsid w:val="EC751789"/>
    <w:multiLevelType w:val="hybridMultilevel"/>
    <w:tmpl w:val="685275DE"/>
    <w:lvl w:ilvl="0" w:tplc="BCE8B76A">
      <w:start w:val="14"/>
      <w:numFmt w:val="bullet"/>
      <w:lvlText w:val="-"/>
      <w:lvlJc w:val="left"/>
      <w:pPr>
        <w:ind w:left="720" w:hanging="360"/>
      </w:pPr>
      <w:rPr>
        <w:rFonts w:ascii="Arial" w:eastAsia="Times New Roman" w:hAnsi="Arial" w:cs="Arial" w:hint="default"/>
      </w:rPr>
    </w:lvl>
    <w:lvl w:ilvl="1" w:tplc="DB9EC27C" w:tentative="1">
      <w:start w:val="1"/>
      <w:numFmt w:val="bullet"/>
      <w:lvlText w:val="o"/>
      <w:lvlJc w:val="left"/>
      <w:pPr>
        <w:ind w:left="1440" w:hanging="360"/>
      </w:pPr>
      <w:rPr>
        <w:rFonts w:ascii="Courier New" w:hAnsi="Courier New" w:cs="Courier New" w:hint="default"/>
      </w:rPr>
    </w:lvl>
    <w:lvl w:ilvl="2" w:tplc="C6C4F318" w:tentative="1">
      <w:start w:val="1"/>
      <w:numFmt w:val="bullet"/>
      <w:lvlText w:val=""/>
      <w:lvlJc w:val="left"/>
      <w:pPr>
        <w:ind w:left="2160" w:hanging="360"/>
      </w:pPr>
      <w:rPr>
        <w:rFonts w:ascii="Wingdings" w:hAnsi="Wingdings" w:hint="default"/>
      </w:rPr>
    </w:lvl>
    <w:lvl w:ilvl="3" w:tplc="6AF499BA" w:tentative="1">
      <w:start w:val="1"/>
      <w:numFmt w:val="bullet"/>
      <w:lvlText w:val=""/>
      <w:lvlJc w:val="left"/>
      <w:pPr>
        <w:ind w:left="2880" w:hanging="360"/>
      </w:pPr>
      <w:rPr>
        <w:rFonts w:ascii="Symbol" w:hAnsi="Symbol" w:hint="default"/>
      </w:rPr>
    </w:lvl>
    <w:lvl w:ilvl="4" w:tplc="13CCEEEC" w:tentative="1">
      <w:start w:val="1"/>
      <w:numFmt w:val="bullet"/>
      <w:lvlText w:val="o"/>
      <w:lvlJc w:val="left"/>
      <w:pPr>
        <w:ind w:left="3600" w:hanging="360"/>
      </w:pPr>
      <w:rPr>
        <w:rFonts w:ascii="Courier New" w:hAnsi="Courier New" w:cs="Courier New" w:hint="default"/>
      </w:rPr>
    </w:lvl>
    <w:lvl w:ilvl="5" w:tplc="5B46256C" w:tentative="1">
      <w:start w:val="1"/>
      <w:numFmt w:val="bullet"/>
      <w:lvlText w:val=""/>
      <w:lvlJc w:val="left"/>
      <w:pPr>
        <w:ind w:left="4320" w:hanging="360"/>
      </w:pPr>
      <w:rPr>
        <w:rFonts w:ascii="Wingdings" w:hAnsi="Wingdings" w:hint="default"/>
      </w:rPr>
    </w:lvl>
    <w:lvl w:ilvl="6" w:tplc="E8A46268" w:tentative="1">
      <w:start w:val="1"/>
      <w:numFmt w:val="bullet"/>
      <w:lvlText w:val=""/>
      <w:lvlJc w:val="left"/>
      <w:pPr>
        <w:ind w:left="5040" w:hanging="360"/>
      </w:pPr>
      <w:rPr>
        <w:rFonts w:ascii="Symbol" w:hAnsi="Symbol" w:hint="default"/>
      </w:rPr>
    </w:lvl>
    <w:lvl w:ilvl="7" w:tplc="AC0E4402" w:tentative="1">
      <w:start w:val="1"/>
      <w:numFmt w:val="bullet"/>
      <w:lvlText w:val="o"/>
      <w:lvlJc w:val="left"/>
      <w:pPr>
        <w:ind w:left="5760" w:hanging="360"/>
      </w:pPr>
      <w:rPr>
        <w:rFonts w:ascii="Courier New" w:hAnsi="Courier New" w:cs="Courier New" w:hint="default"/>
      </w:rPr>
    </w:lvl>
    <w:lvl w:ilvl="8" w:tplc="70BEB8AE" w:tentative="1">
      <w:start w:val="1"/>
      <w:numFmt w:val="bullet"/>
      <w:lvlText w:val=""/>
      <w:lvlJc w:val="left"/>
      <w:pPr>
        <w:ind w:left="6480" w:hanging="360"/>
      </w:pPr>
      <w:rPr>
        <w:rFonts w:ascii="Wingdings" w:hAnsi="Wingdings" w:hint="default"/>
      </w:rPr>
    </w:lvl>
  </w:abstractNum>
  <w:abstractNum w:abstractNumId="96" w15:restartNumberingAfterBreak="0">
    <w:nsid w:val="ECA30475"/>
    <w:multiLevelType w:val="hybridMultilevel"/>
    <w:tmpl w:val="655CE21E"/>
    <w:lvl w:ilvl="0" w:tplc="883E2A70">
      <w:start w:val="1"/>
      <w:numFmt w:val="bullet"/>
      <w:lvlText w:val=""/>
      <w:lvlJc w:val="left"/>
      <w:pPr>
        <w:ind w:left="720" w:hanging="360"/>
      </w:pPr>
      <w:rPr>
        <w:rFonts w:ascii="Symbol" w:hAnsi="Symbol" w:hint="default"/>
      </w:rPr>
    </w:lvl>
    <w:lvl w:ilvl="1" w:tplc="90548916">
      <w:start w:val="1"/>
      <w:numFmt w:val="bullet"/>
      <w:pStyle w:val="HelvBullSub"/>
      <w:lvlText w:val="o"/>
      <w:lvlJc w:val="left"/>
      <w:pPr>
        <w:ind w:left="1440" w:hanging="360"/>
      </w:pPr>
      <w:rPr>
        <w:rFonts w:ascii="Courier New" w:hAnsi="Courier New" w:hint="default"/>
      </w:rPr>
    </w:lvl>
    <w:lvl w:ilvl="2" w:tplc="ABEE3922" w:tentative="1">
      <w:start w:val="1"/>
      <w:numFmt w:val="bullet"/>
      <w:lvlText w:val=""/>
      <w:lvlJc w:val="left"/>
      <w:pPr>
        <w:ind w:left="2160" w:hanging="360"/>
      </w:pPr>
      <w:rPr>
        <w:rFonts w:ascii="Wingdings" w:hAnsi="Wingdings" w:hint="default"/>
      </w:rPr>
    </w:lvl>
    <w:lvl w:ilvl="3" w:tplc="5B622698" w:tentative="1">
      <w:start w:val="1"/>
      <w:numFmt w:val="bullet"/>
      <w:lvlText w:val=""/>
      <w:lvlJc w:val="left"/>
      <w:pPr>
        <w:ind w:left="2880" w:hanging="360"/>
      </w:pPr>
      <w:rPr>
        <w:rFonts w:ascii="Symbol" w:hAnsi="Symbol" w:hint="default"/>
      </w:rPr>
    </w:lvl>
    <w:lvl w:ilvl="4" w:tplc="EB0493B8" w:tentative="1">
      <w:start w:val="1"/>
      <w:numFmt w:val="bullet"/>
      <w:lvlText w:val="o"/>
      <w:lvlJc w:val="left"/>
      <w:pPr>
        <w:ind w:left="3600" w:hanging="360"/>
      </w:pPr>
      <w:rPr>
        <w:rFonts w:ascii="Courier New" w:hAnsi="Courier New" w:cs="Courier New" w:hint="default"/>
      </w:rPr>
    </w:lvl>
    <w:lvl w:ilvl="5" w:tplc="677EC228" w:tentative="1">
      <w:start w:val="1"/>
      <w:numFmt w:val="bullet"/>
      <w:lvlText w:val=""/>
      <w:lvlJc w:val="left"/>
      <w:pPr>
        <w:ind w:left="4320" w:hanging="360"/>
      </w:pPr>
      <w:rPr>
        <w:rFonts w:ascii="Wingdings" w:hAnsi="Wingdings" w:hint="default"/>
      </w:rPr>
    </w:lvl>
    <w:lvl w:ilvl="6" w:tplc="F0CC79A8" w:tentative="1">
      <w:start w:val="1"/>
      <w:numFmt w:val="bullet"/>
      <w:lvlText w:val=""/>
      <w:lvlJc w:val="left"/>
      <w:pPr>
        <w:ind w:left="5040" w:hanging="360"/>
      </w:pPr>
      <w:rPr>
        <w:rFonts w:ascii="Symbol" w:hAnsi="Symbol" w:hint="default"/>
      </w:rPr>
    </w:lvl>
    <w:lvl w:ilvl="7" w:tplc="7E3ADC4E" w:tentative="1">
      <w:start w:val="1"/>
      <w:numFmt w:val="bullet"/>
      <w:lvlText w:val="o"/>
      <w:lvlJc w:val="left"/>
      <w:pPr>
        <w:ind w:left="5760" w:hanging="360"/>
      </w:pPr>
      <w:rPr>
        <w:rFonts w:ascii="Courier New" w:hAnsi="Courier New" w:cs="Courier New" w:hint="default"/>
      </w:rPr>
    </w:lvl>
    <w:lvl w:ilvl="8" w:tplc="4D22717E" w:tentative="1">
      <w:start w:val="1"/>
      <w:numFmt w:val="bullet"/>
      <w:lvlText w:val=""/>
      <w:lvlJc w:val="left"/>
      <w:pPr>
        <w:ind w:left="6480" w:hanging="360"/>
      </w:pPr>
      <w:rPr>
        <w:rFonts w:ascii="Wingdings" w:hAnsi="Wingdings" w:hint="default"/>
      </w:rPr>
    </w:lvl>
  </w:abstractNum>
  <w:abstractNum w:abstractNumId="97" w15:restartNumberingAfterBreak="0">
    <w:nsid w:val="ED2D5BDD"/>
    <w:multiLevelType w:val="hybridMultilevel"/>
    <w:tmpl w:val="00CE3272"/>
    <w:lvl w:ilvl="0" w:tplc="1466E6B6">
      <w:start w:val="1"/>
      <w:numFmt w:val="bullet"/>
      <w:lvlText w:val=""/>
      <w:lvlJc w:val="left"/>
      <w:pPr>
        <w:ind w:left="720" w:hanging="360"/>
      </w:pPr>
      <w:rPr>
        <w:rFonts w:ascii="Symbol" w:hAnsi="Symbol" w:hint="default"/>
      </w:rPr>
    </w:lvl>
    <w:lvl w:ilvl="1" w:tplc="8852197C" w:tentative="1">
      <w:start w:val="1"/>
      <w:numFmt w:val="bullet"/>
      <w:lvlText w:val="o"/>
      <w:lvlJc w:val="left"/>
      <w:pPr>
        <w:ind w:left="1440" w:hanging="360"/>
      </w:pPr>
      <w:rPr>
        <w:rFonts w:ascii="Courier New" w:hAnsi="Courier New" w:cs="Courier New" w:hint="default"/>
      </w:rPr>
    </w:lvl>
    <w:lvl w:ilvl="2" w:tplc="F008F03E" w:tentative="1">
      <w:start w:val="1"/>
      <w:numFmt w:val="bullet"/>
      <w:lvlText w:val=""/>
      <w:lvlJc w:val="left"/>
      <w:pPr>
        <w:ind w:left="2160" w:hanging="360"/>
      </w:pPr>
      <w:rPr>
        <w:rFonts w:ascii="Wingdings" w:hAnsi="Wingdings" w:hint="default"/>
      </w:rPr>
    </w:lvl>
    <w:lvl w:ilvl="3" w:tplc="3CC80DAC" w:tentative="1">
      <w:start w:val="1"/>
      <w:numFmt w:val="bullet"/>
      <w:lvlText w:val=""/>
      <w:lvlJc w:val="left"/>
      <w:pPr>
        <w:ind w:left="2880" w:hanging="360"/>
      </w:pPr>
      <w:rPr>
        <w:rFonts w:ascii="Symbol" w:hAnsi="Symbol" w:hint="default"/>
      </w:rPr>
    </w:lvl>
    <w:lvl w:ilvl="4" w:tplc="E23478EC">
      <w:start w:val="1"/>
      <w:numFmt w:val="bullet"/>
      <w:lvlText w:val=""/>
      <w:lvlJc w:val="left"/>
      <w:pPr>
        <w:ind w:left="3600" w:hanging="360"/>
      </w:pPr>
      <w:rPr>
        <w:rFonts w:ascii="Symbol" w:hAnsi="Symbol" w:hint="default"/>
      </w:rPr>
    </w:lvl>
    <w:lvl w:ilvl="5" w:tplc="89168A1E" w:tentative="1">
      <w:start w:val="1"/>
      <w:numFmt w:val="bullet"/>
      <w:lvlText w:val=""/>
      <w:lvlJc w:val="left"/>
      <w:pPr>
        <w:ind w:left="4320" w:hanging="360"/>
      </w:pPr>
      <w:rPr>
        <w:rFonts w:ascii="Wingdings" w:hAnsi="Wingdings" w:hint="default"/>
      </w:rPr>
    </w:lvl>
    <w:lvl w:ilvl="6" w:tplc="2D4E6474" w:tentative="1">
      <w:start w:val="1"/>
      <w:numFmt w:val="bullet"/>
      <w:lvlText w:val=""/>
      <w:lvlJc w:val="left"/>
      <w:pPr>
        <w:ind w:left="5040" w:hanging="360"/>
      </w:pPr>
      <w:rPr>
        <w:rFonts w:ascii="Symbol" w:hAnsi="Symbol" w:hint="default"/>
      </w:rPr>
    </w:lvl>
    <w:lvl w:ilvl="7" w:tplc="35E05A38" w:tentative="1">
      <w:start w:val="1"/>
      <w:numFmt w:val="bullet"/>
      <w:lvlText w:val="o"/>
      <w:lvlJc w:val="left"/>
      <w:pPr>
        <w:ind w:left="5760" w:hanging="360"/>
      </w:pPr>
      <w:rPr>
        <w:rFonts w:ascii="Courier New" w:hAnsi="Courier New" w:cs="Courier New" w:hint="default"/>
      </w:rPr>
    </w:lvl>
    <w:lvl w:ilvl="8" w:tplc="ADBA385A" w:tentative="1">
      <w:start w:val="1"/>
      <w:numFmt w:val="bullet"/>
      <w:lvlText w:val=""/>
      <w:lvlJc w:val="left"/>
      <w:pPr>
        <w:ind w:left="6480" w:hanging="360"/>
      </w:pPr>
      <w:rPr>
        <w:rFonts w:ascii="Wingdings" w:hAnsi="Wingdings" w:hint="default"/>
      </w:rPr>
    </w:lvl>
  </w:abstractNum>
  <w:abstractNum w:abstractNumId="98" w15:restartNumberingAfterBreak="0">
    <w:nsid w:val="EE11DF16"/>
    <w:multiLevelType w:val="hybridMultilevel"/>
    <w:tmpl w:val="3A36A7BC"/>
    <w:lvl w:ilvl="0" w:tplc="39DC31A4">
      <w:start w:val="1"/>
      <w:numFmt w:val="bullet"/>
      <w:lvlText w:val=""/>
      <w:lvlJc w:val="left"/>
      <w:pPr>
        <w:ind w:left="720" w:hanging="360"/>
      </w:pPr>
      <w:rPr>
        <w:rFonts w:ascii="Symbol" w:hAnsi="Symbol" w:hint="default"/>
      </w:rPr>
    </w:lvl>
    <w:lvl w:ilvl="1" w:tplc="C25CC194" w:tentative="1">
      <w:start w:val="1"/>
      <w:numFmt w:val="bullet"/>
      <w:lvlText w:val="o"/>
      <w:lvlJc w:val="left"/>
      <w:pPr>
        <w:ind w:left="1440" w:hanging="360"/>
      </w:pPr>
      <w:rPr>
        <w:rFonts w:ascii="Courier New" w:hAnsi="Courier New" w:cs="Courier New" w:hint="default"/>
      </w:rPr>
    </w:lvl>
    <w:lvl w:ilvl="2" w:tplc="F9D892A0" w:tentative="1">
      <w:start w:val="1"/>
      <w:numFmt w:val="bullet"/>
      <w:lvlText w:val=""/>
      <w:lvlJc w:val="left"/>
      <w:pPr>
        <w:ind w:left="2160" w:hanging="360"/>
      </w:pPr>
      <w:rPr>
        <w:rFonts w:ascii="Wingdings" w:hAnsi="Wingdings" w:hint="default"/>
      </w:rPr>
    </w:lvl>
    <w:lvl w:ilvl="3" w:tplc="7CC07972" w:tentative="1">
      <w:start w:val="1"/>
      <w:numFmt w:val="bullet"/>
      <w:lvlText w:val=""/>
      <w:lvlJc w:val="left"/>
      <w:pPr>
        <w:ind w:left="2880" w:hanging="360"/>
      </w:pPr>
      <w:rPr>
        <w:rFonts w:ascii="Symbol" w:hAnsi="Symbol" w:hint="default"/>
      </w:rPr>
    </w:lvl>
    <w:lvl w:ilvl="4" w:tplc="9D22B228" w:tentative="1">
      <w:start w:val="1"/>
      <w:numFmt w:val="bullet"/>
      <w:lvlText w:val="o"/>
      <w:lvlJc w:val="left"/>
      <w:pPr>
        <w:ind w:left="3600" w:hanging="360"/>
      </w:pPr>
      <w:rPr>
        <w:rFonts w:ascii="Courier New" w:hAnsi="Courier New" w:cs="Courier New" w:hint="default"/>
      </w:rPr>
    </w:lvl>
    <w:lvl w:ilvl="5" w:tplc="5D0C3224" w:tentative="1">
      <w:start w:val="1"/>
      <w:numFmt w:val="bullet"/>
      <w:lvlText w:val=""/>
      <w:lvlJc w:val="left"/>
      <w:pPr>
        <w:ind w:left="4320" w:hanging="360"/>
      </w:pPr>
      <w:rPr>
        <w:rFonts w:ascii="Wingdings" w:hAnsi="Wingdings" w:hint="default"/>
      </w:rPr>
    </w:lvl>
    <w:lvl w:ilvl="6" w:tplc="E97249EE" w:tentative="1">
      <w:start w:val="1"/>
      <w:numFmt w:val="bullet"/>
      <w:lvlText w:val=""/>
      <w:lvlJc w:val="left"/>
      <w:pPr>
        <w:ind w:left="5040" w:hanging="360"/>
      </w:pPr>
      <w:rPr>
        <w:rFonts w:ascii="Symbol" w:hAnsi="Symbol" w:hint="default"/>
      </w:rPr>
    </w:lvl>
    <w:lvl w:ilvl="7" w:tplc="A17C9E54" w:tentative="1">
      <w:start w:val="1"/>
      <w:numFmt w:val="bullet"/>
      <w:lvlText w:val="o"/>
      <w:lvlJc w:val="left"/>
      <w:pPr>
        <w:ind w:left="5760" w:hanging="360"/>
      </w:pPr>
      <w:rPr>
        <w:rFonts w:ascii="Courier New" w:hAnsi="Courier New" w:cs="Courier New" w:hint="default"/>
      </w:rPr>
    </w:lvl>
    <w:lvl w:ilvl="8" w:tplc="9594FC54" w:tentative="1">
      <w:start w:val="1"/>
      <w:numFmt w:val="bullet"/>
      <w:lvlText w:val=""/>
      <w:lvlJc w:val="left"/>
      <w:pPr>
        <w:ind w:left="6480" w:hanging="360"/>
      </w:pPr>
      <w:rPr>
        <w:rFonts w:ascii="Wingdings" w:hAnsi="Wingdings" w:hint="default"/>
      </w:rPr>
    </w:lvl>
  </w:abstractNum>
  <w:abstractNum w:abstractNumId="99" w15:restartNumberingAfterBreak="0">
    <w:nsid w:val="EE3F7F40"/>
    <w:multiLevelType w:val="hybridMultilevel"/>
    <w:tmpl w:val="44D0479A"/>
    <w:lvl w:ilvl="0" w:tplc="C20001D4">
      <w:start w:val="1"/>
      <w:numFmt w:val="bullet"/>
      <w:lvlText w:val=""/>
      <w:lvlJc w:val="left"/>
      <w:pPr>
        <w:ind w:left="720" w:hanging="360"/>
      </w:pPr>
      <w:rPr>
        <w:rFonts w:ascii="Symbol" w:hAnsi="Symbol" w:hint="default"/>
      </w:rPr>
    </w:lvl>
    <w:lvl w:ilvl="1" w:tplc="97227AA2" w:tentative="1">
      <w:start w:val="1"/>
      <w:numFmt w:val="bullet"/>
      <w:lvlText w:val="o"/>
      <w:lvlJc w:val="left"/>
      <w:pPr>
        <w:ind w:left="1440" w:hanging="360"/>
      </w:pPr>
      <w:rPr>
        <w:rFonts w:ascii="Courier New" w:hAnsi="Courier New" w:cs="Courier New" w:hint="default"/>
      </w:rPr>
    </w:lvl>
    <w:lvl w:ilvl="2" w:tplc="1E3C3170" w:tentative="1">
      <w:start w:val="1"/>
      <w:numFmt w:val="bullet"/>
      <w:lvlText w:val=""/>
      <w:lvlJc w:val="left"/>
      <w:pPr>
        <w:ind w:left="2160" w:hanging="360"/>
      </w:pPr>
      <w:rPr>
        <w:rFonts w:ascii="Wingdings" w:hAnsi="Wingdings" w:hint="default"/>
      </w:rPr>
    </w:lvl>
    <w:lvl w:ilvl="3" w:tplc="ECFC410C" w:tentative="1">
      <w:start w:val="1"/>
      <w:numFmt w:val="bullet"/>
      <w:lvlText w:val=""/>
      <w:lvlJc w:val="left"/>
      <w:pPr>
        <w:ind w:left="2880" w:hanging="360"/>
      </w:pPr>
      <w:rPr>
        <w:rFonts w:ascii="Symbol" w:hAnsi="Symbol" w:hint="default"/>
      </w:rPr>
    </w:lvl>
    <w:lvl w:ilvl="4" w:tplc="FD44D1BC" w:tentative="1">
      <w:start w:val="1"/>
      <w:numFmt w:val="bullet"/>
      <w:lvlText w:val="o"/>
      <w:lvlJc w:val="left"/>
      <w:pPr>
        <w:ind w:left="3600" w:hanging="360"/>
      </w:pPr>
      <w:rPr>
        <w:rFonts w:ascii="Courier New" w:hAnsi="Courier New" w:cs="Courier New" w:hint="default"/>
      </w:rPr>
    </w:lvl>
    <w:lvl w:ilvl="5" w:tplc="CF103598" w:tentative="1">
      <w:start w:val="1"/>
      <w:numFmt w:val="bullet"/>
      <w:lvlText w:val=""/>
      <w:lvlJc w:val="left"/>
      <w:pPr>
        <w:ind w:left="4320" w:hanging="360"/>
      </w:pPr>
      <w:rPr>
        <w:rFonts w:ascii="Wingdings" w:hAnsi="Wingdings" w:hint="default"/>
      </w:rPr>
    </w:lvl>
    <w:lvl w:ilvl="6" w:tplc="5660F8BE" w:tentative="1">
      <w:start w:val="1"/>
      <w:numFmt w:val="bullet"/>
      <w:lvlText w:val=""/>
      <w:lvlJc w:val="left"/>
      <w:pPr>
        <w:ind w:left="5040" w:hanging="360"/>
      </w:pPr>
      <w:rPr>
        <w:rFonts w:ascii="Symbol" w:hAnsi="Symbol" w:hint="default"/>
      </w:rPr>
    </w:lvl>
    <w:lvl w:ilvl="7" w:tplc="4E6CF074" w:tentative="1">
      <w:start w:val="1"/>
      <w:numFmt w:val="bullet"/>
      <w:lvlText w:val="o"/>
      <w:lvlJc w:val="left"/>
      <w:pPr>
        <w:ind w:left="5760" w:hanging="360"/>
      </w:pPr>
      <w:rPr>
        <w:rFonts w:ascii="Courier New" w:hAnsi="Courier New" w:cs="Courier New" w:hint="default"/>
      </w:rPr>
    </w:lvl>
    <w:lvl w:ilvl="8" w:tplc="45625706" w:tentative="1">
      <w:start w:val="1"/>
      <w:numFmt w:val="bullet"/>
      <w:lvlText w:val=""/>
      <w:lvlJc w:val="left"/>
      <w:pPr>
        <w:ind w:left="6480" w:hanging="360"/>
      </w:pPr>
      <w:rPr>
        <w:rFonts w:ascii="Wingdings" w:hAnsi="Wingdings" w:hint="default"/>
      </w:rPr>
    </w:lvl>
  </w:abstractNum>
  <w:abstractNum w:abstractNumId="100" w15:restartNumberingAfterBreak="0">
    <w:nsid w:val="F417B431"/>
    <w:multiLevelType w:val="hybridMultilevel"/>
    <w:tmpl w:val="4636EFC0"/>
    <w:lvl w:ilvl="0" w:tplc="725474C2">
      <w:numFmt w:val="bullet"/>
      <w:lvlText w:val=""/>
      <w:lvlJc w:val="left"/>
      <w:pPr>
        <w:ind w:left="720" w:hanging="360"/>
      </w:pPr>
      <w:rPr>
        <w:rFonts w:ascii="Symbol" w:hAnsi="Symbol" w:hint="default"/>
      </w:rPr>
    </w:lvl>
    <w:lvl w:ilvl="1" w:tplc="BA98FBF2" w:tentative="1">
      <w:start w:val="1"/>
      <w:numFmt w:val="bullet"/>
      <w:lvlText w:val="o"/>
      <w:lvlJc w:val="left"/>
      <w:pPr>
        <w:ind w:left="1440" w:hanging="360"/>
      </w:pPr>
      <w:rPr>
        <w:rFonts w:ascii="Courier New" w:hAnsi="Courier New" w:cs="Courier New" w:hint="default"/>
      </w:rPr>
    </w:lvl>
    <w:lvl w:ilvl="2" w:tplc="26108B5C" w:tentative="1">
      <w:start w:val="1"/>
      <w:numFmt w:val="bullet"/>
      <w:lvlText w:val=""/>
      <w:lvlJc w:val="left"/>
      <w:pPr>
        <w:ind w:left="2160" w:hanging="360"/>
      </w:pPr>
      <w:rPr>
        <w:rFonts w:ascii="Wingdings" w:hAnsi="Wingdings" w:hint="default"/>
      </w:rPr>
    </w:lvl>
    <w:lvl w:ilvl="3" w:tplc="AAFE5ECC" w:tentative="1">
      <w:start w:val="1"/>
      <w:numFmt w:val="bullet"/>
      <w:lvlText w:val=""/>
      <w:lvlJc w:val="left"/>
      <w:pPr>
        <w:ind w:left="2880" w:hanging="360"/>
      </w:pPr>
      <w:rPr>
        <w:rFonts w:ascii="Symbol" w:hAnsi="Symbol" w:hint="default"/>
      </w:rPr>
    </w:lvl>
    <w:lvl w:ilvl="4" w:tplc="0F14B4E4" w:tentative="1">
      <w:start w:val="1"/>
      <w:numFmt w:val="bullet"/>
      <w:lvlText w:val="o"/>
      <w:lvlJc w:val="left"/>
      <w:pPr>
        <w:ind w:left="3600" w:hanging="360"/>
      </w:pPr>
      <w:rPr>
        <w:rFonts w:ascii="Courier New" w:hAnsi="Courier New" w:cs="Courier New" w:hint="default"/>
      </w:rPr>
    </w:lvl>
    <w:lvl w:ilvl="5" w:tplc="0D56E2B8" w:tentative="1">
      <w:start w:val="1"/>
      <w:numFmt w:val="bullet"/>
      <w:lvlText w:val=""/>
      <w:lvlJc w:val="left"/>
      <w:pPr>
        <w:ind w:left="4320" w:hanging="360"/>
      </w:pPr>
      <w:rPr>
        <w:rFonts w:ascii="Wingdings" w:hAnsi="Wingdings" w:hint="default"/>
      </w:rPr>
    </w:lvl>
    <w:lvl w:ilvl="6" w:tplc="4A1EB24A" w:tentative="1">
      <w:start w:val="1"/>
      <w:numFmt w:val="bullet"/>
      <w:lvlText w:val=""/>
      <w:lvlJc w:val="left"/>
      <w:pPr>
        <w:ind w:left="5040" w:hanging="360"/>
      </w:pPr>
      <w:rPr>
        <w:rFonts w:ascii="Symbol" w:hAnsi="Symbol" w:hint="default"/>
      </w:rPr>
    </w:lvl>
    <w:lvl w:ilvl="7" w:tplc="3A7AC592" w:tentative="1">
      <w:start w:val="1"/>
      <w:numFmt w:val="bullet"/>
      <w:lvlText w:val="o"/>
      <w:lvlJc w:val="left"/>
      <w:pPr>
        <w:ind w:left="5760" w:hanging="360"/>
      </w:pPr>
      <w:rPr>
        <w:rFonts w:ascii="Courier New" w:hAnsi="Courier New" w:cs="Courier New" w:hint="default"/>
      </w:rPr>
    </w:lvl>
    <w:lvl w:ilvl="8" w:tplc="2826BF76" w:tentative="1">
      <w:start w:val="1"/>
      <w:numFmt w:val="bullet"/>
      <w:lvlText w:val=""/>
      <w:lvlJc w:val="left"/>
      <w:pPr>
        <w:ind w:left="6480" w:hanging="360"/>
      </w:pPr>
      <w:rPr>
        <w:rFonts w:ascii="Wingdings" w:hAnsi="Wingdings" w:hint="default"/>
      </w:rPr>
    </w:lvl>
  </w:abstractNum>
  <w:abstractNum w:abstractNumId="101" w15:restartNumberingAfterBreak="0">
    <w:nsid w:val="F68520E3"/>
    <w:multiLevelType w:val="multilevel"/>
    <w:tmpl w:val="C876F382"/>
    <w:lvl w:ilvl="0">
      <w:start w:val="1"/>
      <w:numFmt w:val="bullet"/>
      <w:lvlText w:val=""/>
      <w:lvlJc w:val="left"/>
      <w:pPr>
        <w:ind w:left="644" w:hanging="360"/>
      </w:pPr>
      <w:rPr>
        <w:rFonts w:ascii="Symbol" w:hAnsi="Symbol" w:hint="default"/>
        <w:color w:val="auto"/>
      </w:rPr>
    </w:lvl>
    <w:lvl w:ilvl="1">
      <w:start w:val="1"/>
      <w:numFmt w:val="bullet"/>
      <w:lvlText w:val=""/>
      <w:lvlJc w:val="left"/>
      <w:pPr>
        <w:tabs>
          <w:tab w:val="num" w:pos="1559"/>
        </w:tabs>
        <w:ind w:left="1559" w:hanging="283"/>
      </w:pPr>
      <w:rPr>
        <w:rFonts w:ascii="Wingdings" w:hAnsi="Wingdings" w:hint="default"/>
      </w:rPr>
    </w:lvl>
    <w:lvl w:ilvl="2">
      <w:start w:val="1"/>
      <w:numFmt w:val="bullet"/>
      <w:lvlText w:val=""/>
      <w:lvlJc w:val="left"/>
      <w:pPr>
        <w:tabs>
          <w:tab w:val="num" w:pos="1843"/>
        </w:tabs>
        <w:ind w:left="1843" w:hanging="284"/>
      </w:pPr>
      <w:rPr>
        <w:rFonts w:ascii="Wingdings" w:hAnsi="Wingdings" w:hint="default"/>
      </w:rPr>
    </w:lvl>
    <w:lvl w:ilvl="3">
      <w:start w:val="1"/>
      <w:numFmt w:val="bullet"/>
      <w:lvlText w:val=""/>
      <w:lvlJc w:val="left"/>
      <w:pPr>
        <w:tabs>
          <w:tab w:val="num" w:pos="2126"/>
        </w:tabs>
        <w:ind w:left="2126" w:hanging="283"/>
      </w:pPr>
      <w:rPr>
        <w:rFonts w:ascii="Symbol" w:hAnsi="Symbol" w:hint="default"/>
      </w:rPr>
    </w:lvl>
    <w:lvl w:ilvl="4">
      <w:start w:val="1"/>
      <w:numFmt w:val="bullet"/>
      <w:lvlText w:val=""/>
      <w:lvlJc w:val="left"/>
      <w:pPr>
        <w:ind w:left="1418" w:hanging="284"/>
      </w:pPr>
      <w:rPr>
        <w:rFonts w:ascii="Symbol" w:hAnsi="Symbol" w:hint="default"/>
        <w:color w:val="auto"/>
      </w:rPr>
    </w:lvl>
    <w:lvl w:ilvl="5">
      <w:start w:val="1"/>
      <w:numFmt w:val="bullet"/>
      <w:lvlText w:val=""/>
      <w:lvlJc w:val="left"/>
      <w:pPr>
        <w:ind w:left="1701" w:hanging="283"/>
      </w:pPr>
      <w:rPr>
        <w:rFonts w:ascii="Wingdings" w:hAnsi="Wingdings" w:hint="default"/>
      </w:rPr>
    </w:lvl>
    <w:lvl w:ilvl="6">
      <w:start w:val="1"/>
      <w:numFmt w:val="bullet"/>
      <w:lvlText w:val=""/>
      <w:lvlJc w:val="left"/>
      <w:pPr>
        <w:ind w:left="1985" w:hanging="284"/>
      </w:pPr>
      <w:rPr>
        <w:rFonts w:ascii="Wingdings" w:hAnsi="Wingdings" w:hint="default"/>
      </w:rPr>
    </w:lvl>
    <w:lvl w:ilvl="7">
      <w:start w:val="1"/>
      <w:numFmt w:val="bullet"/>
      <w:lvlText w:val=""/>
      <w:lvlJc w:val="left"/>
      <w:pPr>
        <w:ind w:left="2268" w:hanging="283"/>
      </w:pPr>
      <w:rPr>
        <w:rFonts w:ascii="Symbol" w:hAnsi="Symbol" w:hint="default"/>
      </w:rPr>
    </w:lvl>
    <w:lvl w:ilvl="8">
      <w:start w:val="1"/>
      <w:numFmt w:val="bullet"/>
      <w:lvlText w:val="o"/>
      <w:lvlJc w:val="left"/>
      <w:pPr>
        <w:ind w:left="2552" w:hanging="284"/>
      </w:pPr>
      <w:rPr>
        <w:rFonts w:ascii="Courier New" w:hAnsi="Courier New" w:hint="default"/>
      </w:rPr>
    </w:lvl>
  </w:abstractNum>
  <w:abstractNum w:abstractNumId="102" w15:restartNumberingAfterBreak="0">
    <w:nsid w:val="F7DDDFBF"/>
    <w:multiLevelType w:val="hybridMultilevel"/>
    <w:tmpl w:val="1452F846"/>
    <w:lvl w:ilvl="0" w:tplc="AE58D41A">
      <w:start w:val="1"/>
      <w:numFmt w:val="decimal"/>
      <w:lvlText w:val="%1."/>
      <w:lvlJc w:val="left"/>
      <w:pPr>
        <w:ind w:left="720" w:hanging="360"/>
      </w:pPr>
      <w:rPr>
        <w:rFonts w:hint="default"/>
      </w:rPr>
    </w:lvl>
    <w:lvl w:ilvl="1" w:tplc="6EAE6ED2" w:tentative="1">
      <w:start w:val="1"/>
      <w:numFmt w:val="lowerLetter"/>
      <w:lvlText w:val="%2."/>
      <w:lvlJc w:val="left"/>
      <w:pPr>
        <w:ind w:left="1440" w:hanging="360"/>
      </w:pPr>
    </w:lvl>
    <w:lvl w:ilvl="2" w:tplc="D92271FE" w:tentative="1">
      <w:start w:val="1"/>
      <w:numFmt w:val="lowerRoman"/>
      <w:lvlText w:val="%3."/>
      <w:lvlJc w:val="right"/>
      <w:pPr>
        <w:ind w:left="2160" w:hanging="180"/>
      </w:pPr>
    </w:lvl>
    <w:lvl w:ilvl="3" w:tplc="ABB84D38" w:tentative="1">
      <w:start w:val="1"/>
      <w:numFmt w:val="decimal"/>
      <w:lvlText w:val="%4."/>
      <w:lvlJc w:val="left"/>
      <w:pPr>
        <w:ind w:left="2880" w:hanging="360"/>
      </w:pPr>
    </w:lvl>
    <w:lvl w:ilvl="4" w:tplc="CF403EE4" w:tentative="1">
      <w:start w:val="1"/>
      <w:numFmt w:val="lowerLetter"/>
      <w:lvlText w:val="%5."/>
      <w:lvlJc w:val="left"/>
      <w:pPr>
        <w:ind w:left="3600" w:hanging="360"/>
      </w:pPr>
    </w:lvl>
    <w:lvl w:ilvl="5" w:tplc="0A5CCF6A" w:tentative="1">
      <w:start w:val="1"/>
      <w:numFmt w:val="lowerRoman"/>
      <w:lvlText w:val="%6."/>
      <w:lvlJc w:val="right"/>
      <w:pPr>
        <w:ind w:left="4320" w:hanging="180"/>
      </w:pPr>
    </w:lvl>
    <w:lvl w:ilvl="6" w:tplc="CD62C41E" w:tentative="1">
      <w:start w:val="1"/>
      <w:numFmt w:val="decimal"/>
      <w:lvlText w:val="%7."/>
      <w:lvlJc w:val="left"/>
      <w:pPr>
        <w:ind w:left="5040" w:hanging="360"/>
      </w:pPr>
    </w:lvl>
    <w:lvl w:ilvl="7" w:tplc="3B56ADF6" w:tentative="1">
      <w:start w:val="1"/>
      <w:numFmt w:val="lowerLetter"/>
      <w:lvlText w:val="%8."/>
      <w:lvlJc w:val="left"/>
      <w:pPr>
        <w:ind w:left="5760" w:hanging="360"/>
      </w:pPr>
    </w:lvl>
    <w:lvl w:ilvl="8" w:tplc="5FB0641A" w:tentative="1">
      <w:start w:val="1"/>
      <w:numFmt w:val="lowerRoman"/>
      <w:lvlText w:val="%9."/>
      <w:lvlJc w:val="right"/>
      <w:pPr>
        <w:ind w:left="6480" w:hanging="180"/>
      </w:pPr>
    </w:lvl>
  </w:abstractNum>
  <w:abstractNum w:abstractNumId="103" w15:restartNumberingAfterBreak="0">
    <w:nsid w:val="F82EE7A6"/>
    <w:multiLevelType w:val="hybridMultilevel"/>
    <w:tmpl w:val="01544CB6"/>
    <w:lvl w:ilvl="0" w:tplc="6114C9DC">
      <w:numFmt w:val="bullet"/>
      <w:lvlText w:val=""/>
      <w:lvlJc w:val="left"/>
      <w:pPr>
        <w:ind w:left="720" w:hanging="360"/>
      </w:pPr>
      <w:rPr>
        <w:rFonts w:ascii="Symbol" w:hAnsi="Symbol" w:hint="default"/>
      </w:rPr>
    </w:lvl>
    <w:lvl w:ilvl="1" w:tplc="B52E597E" w:tentative="1">
      <w:start w:val="1"/>
      <w:numFmt w:val="bullet"/>
      <w:lvlText w:val="o"/>
      <w:lvlJc w:val="left"/>
      <w:pPr>
        <w:ind w:left="1440" w:hanging="360"/>
      </w:pPr>
      <w:rPr>
        <w:rFonts w:ascii="Courier New" w:hAnsi="Courier New" w:cs="Courier New" w:hint="default"/>
      </w:rPr>
    </w:lvl>
    <w:lvl w:ilvl="2" w:tplc="C9347EC0" w:tentative="1">
      <w:start w:val="1"/>
      <w:numFmt w:val="bullet"/>
      <w:lvlText w:val=""/>
      <w:lvlJc w:val="left"/>
      <w:pPr>
        <w:ind w:left="2160" w:hanging="360"/>
      </w:pPr>
      <w:rPr>
        <w:rFonts w:ascii="Wingdings" w:hAnsi="Wingdings" w:hint="default"/>
      </w:rPr>
    </w:lvl>
    <w:lvl w:ilvl="3" w:tplc="282A2DEC" w:tentative="1">
      <w:start w:val="1"/>
      <w:numFmt w:val="bullet"/>
      <w:lvlText w:val=""/>
      <w:lvlJc w:val="left"/>
      <w:pPr>
        <w:ind w:left="2880" w:hanging="360"/>
      </w:pPr>
      <w:rPr>
        <w:rFonts w:ascii="Symbol" w:hAnsi="Symbol" w:hint="default"/>
      </w:rPr>
    </w:lvl>
    <w:lvl w:ilvl="4" w:tplc="457E55C8" w:tentative="1">
      <w:start w:val="1"/>
      <w:numFmt w:val="bullet"/>
      <w:lvlText w:val="o"/>
      <w:lvlJc w:val="left"/>
      <w:pPr>
        <w:ind w:left="3600" w:hanging="360"/>
      </w:pPr>
      <w:rPr>
        <w:rFonts w:ascii="Courier New" w:hAnsi="Courier New" w:cs="Courier New" w:hint="default"/>
      </w:rPr>
    </w:lvl>
    <w:lvl w:ilvl="5" w:tplc="49E4187C" w:tentative="1">
      <w:start w:val="1"/>
      <w:numFmt w:val="bullet"/>
      <w:lvlText w:val=""/>
      <w:lvlJc w:val="left"/>
      <w:pPr>
        <w:ind w:left="4320" w:hanging="360"/>
      </w:pPr>
      <w:rPr>
        <w:rFonts w:ascii="Wingdings" w:hAnsi="Wingdings" w:hint="default"/>
      </w:rPr>
    </w:lvl>
    <w:lvl w:ilvl="6" w:tplc="C3ECD38C" w:tentative="1">
      <w:start w:val="1"/>
      <w:numFmt w:val="bullet"/>
      <w:lvlText w:val=""/>
      <w:lvlJc w:val="left"/>
      <w:pPr>
        <w:ind w:left="5040" w:hanging="360"/>
      </w:pPr>
      <w:rPr>
        <w:rFonts w:ascii="Symbol" w:hAnsi="Symbol" w:hint="default"/>
      </w:rPr>
    </w:lvl>
    <w:lvl w:ilvl="7" w:tplc="3A2ACDEC" w:tentative="1">
      <w:start w:val="1"/>
      <w:numFmt w:val="bullet"/>
      <w:lvlText w:val="o"/>
      <w:lvlJc w:val="left"/>
      <w:pPr>
        <w:ind w:left="5760" w:hanging="360"/>
      </w:pPr>
      <w:rPr>
        <w:rFonts w:ascii="Courier New" w:hAnsi="Courier New" w:cs="Courier New" w:hint="default"/>
      </w:rPr>
    </w:lvl>
    <w:lvl w:ilvl="8" w:tplc="828A46D4" w:tentative="1">
      <w:start w:val="1"/>
      <w:numFmt w:val="bullet"/>
      <w:lvlText w:val=""/>
      <w:lvlJc w:val="left"/>
      <w:pPr>
        <w:ind w:left="6480" w:hanging="360"/>
      </w:pPr>
      <w:rPr>
        <w:rFonts w:ascii="Wingdings" w:hAnsi="Wingdings" w:hint="default"/>
      </w:rPr>
    </w:lvl>
  </w:abstractNum>
  <w:abstractNum w:abstractNumId="104" w15:restartNumberingAfterBreak="0">
    <w:nsid w:val="F84C8A03"/>
    <w:multiLevelType w:val="hybridMultilevel"/>
    <w:tmpl w:val="0C06B528"/>
    <w:lvl w:ilvl="0" w:tplc="2556D1A0">
      <w:start w:val="14"/>
      <w:numFmt w:val="bullet"/>
      <w:lvlText w:val="-"/>
      <w:lvlJc w:val="left"/>
      <w:pPr>
        <w:ind w:left="720" w:hanging="360"/>
      </w:pPr>
      <w:rPr>
        <w:rFonts w:ascii="Arial" w:eastAsia="Times New Roman" w:hAnsi="Arial" w:cs="Arial" w:hint="default"/>
      </w:rPr>
    </w:lvl>
    <w:lvl w:ilvl="1" w:tplc="82E87EBC">
      <w:start w:val="1"/>
      <w:numFmt w:val="bullet"/>
      <w:lvlText w:val="o"/>
      <w:lvlJc w:val="left"/>
      <w:pPr>
        <w:ind w:left="1440" w:hanging="360"/>
      </w:pPr>
      <w:rPr>
        <w:rFonts w:ascii="Courier New" w:hAnsi="Courier New" w:cs="Courier New" w:hint="default"/>
      </w:rPr>
    </w:lvl>
    <w:lvl w:ilvl="2" w:tplc="6A76C35A">
      <w:start w:val="1"/>
      <w:numFmt w:val="bullet"/>
      <w:lvlText w:val=""/>
      <w:lvlJc w:val="left"/>
      <w:pPr>
        <w:ind w:left="2160" w:hanging="360"/>
      </w:pPr>
      <w:rPr>
        <w:rFonts w:ascii="Wingdings" w:hAnsi="Wingdings" w:hint="default"/>
      </w:rPr>
    </w:lvl>
    <w:lvl w:ilvl="3" w:tplc="D7E868B4">
      <w:start w:val="1"/>
      <w:numFmt w:val="bullet"/>
      <w:lvlText w:val=""/>
      <w:lvlJc w:val="left"/>
      <w:pPr>
        <w:ind w:left="2880" w:hanging="360"/>
      </w:pPr>
      <w:rPr>
        <w:rFonts w:ascii="Symbol" w:hAnsi="Symbol" w:hint="default"/>
      </w:rPr>
    </w:lvl>
    <w:lvl w:ilvl="4" w:tplc="1CE0390A">
      <w:start w:val="1"/>
      <w:numFmt w:val="bullet"/>
      <w:lvlText w:val="o"/>
      <w:lvlJc w:val="left"/>
      <w:pPr>
        <w:ind w:left="3600" w:hanging="360"/>
      </w:pPr>
      <w:rPr>
        <w:rFonts w:ascii="Courier New" w:hAnsi="Courier New" w:cs="Courier New" w:hint="default"/>
      </w:rPr>
    </w:lvl>
    <w:lvl w:ilvl="5" w:tplc="C3C01D80">
      <w:start w:val="1"/>
      <w:numFmt w:val="bullet"/>
      <w:lvlText w:val=""/>
      <w:lvlJc w:val="left"/>
      <w:pPr>
        <w:ind w:left="4320" w:hanging="360"/>
      </w:pPr>
      <w:rPr>
        <w:rFonts w:ascii="Wingdings" w:hAnsi="Wingdings" w:hint="default"/>
      </w:rPr>
    </w:lvl>
    <w:lvl w:ilvl="6" w:tplc="22C2E822">
      <w:start w:val="1"/>
      <w:numFmt w:val="bullet"/>
      <w:lvlText w:val=""/>
      <w:lvlJc w:val="left"/>
      <w:pPr>
        <w:ind w:left="5040" w:hanging="360"/>
      </w:pPr>
      <w:rPr>
        <w:rFonts w:ascii="Symbol" w:hAnsi="Symbol" w:hint="default"/>
      </w:rPr>
    </w:lvl>
    <w:lvl w:ilvl="7" w:tplc="265E6436">
      <w:start w:val="1"/>
      <w:numFmt w:val="bullet"/>
      <w:lvlText w:val="o"/>
      <w:lvlJc w:val="left"/>
      <w:pPr>
        <w:ind w:left="5760" w:hanging="360"/>
      </w:pPr>
      <w:rPr>
        <w:rFonts w:ascii="Courier New" w:hAnsi="Courier New" w:cs="Courier New" w:hint="default"/>
      </w:rPr>
    </w:lvl>
    <w:lvl w:ilvl="8" w:tplc="D2C8D986">
      <w:start w:val="1"/>
      <w:numFmt w:val="bullet"/>
      <w:lvlText w:val=""/>
      <w:lvlJc w:val="left"/>
      <w:pPr>
        <w:ind w:left="6480" w:hanging="360"/>
      </w:pPr>
      <w:rPr>
        <w:rFonts w:ascii="Wingdings" w:hAnsi="Wingdings" w:hint="default"/>
      </w:rPr>
    </w:lvl>
  </w:abstractNum>
  <w:abstractNum w:abstractNumId="105" w15:restartNumberingAfterBreak="0">
    <w:nsid w:val="F8AB8400"/>
    <w:multiLevelType w:val="hybridMultilevel"/>
    <w:tmpl w:val="186898DA"/>
    <w:lvl w:ilvl="0" w:tplc="D6CE1C0E">
      <w:start w:val="1"/>
      <w:numFmt w:val="bullet"/>
      <w:lvlText w:val=""/>
      <w:lvlJc w:val="left"/>
      <w:pPr>
        <w:ind w:left="788" w:hanging="360"/>
      </w:pPr>
      <w:rPr>
        <w:rFonts w:ascii="Symbol" w:hAnsi="Symbol" w:hint="default"/>
      </w:rPr>
    </w:lvl>
    <w:lvl w:ilvl="1" w:tplc="874874D4" w:tentative="1">
      <w:start w:val="1"/>
      <w:numFmt w:val="lowerLetter"/>
      <w:lvlText w:val="%2."/>
      <w:lvlJc w:val="left"/>
      <w:pPr>
        <w:ind w:left="1508" w:hanging="360"/>
      </w:pPr>
    </w:lvl>
    <w:lvl w:ilvl="2" w:tplc="63F2AF84" w:tentative="1">
      <w:start w:val="1"/>
      <w:numFmt w:val="lowerRoman"/>
      <w:lvlText w:val="%3."/>
      <w:lvlJc w:val="right"/>
      <w:pPr>
        <w:ind w:left="2228" w:hanging="180"/>
      </w:pPr>
    </w:lvl>
    <w:lvl w:ilvl="3" w:tplc="FF608C08" w:tentative="1">
      <w:start w:val="1"/>
      <w:numFmt w:val="decimal"/>
      <w:lvlText w:val="%4."/>
      <w:lvlJc w:val="left"/>
      <w:pPr>
        <w:ind w:left="2948" w:hanging="360"/>
      </w:pPr>
    </w:lvl>
    <w:lvl w:ilvl="4" w:tplc="942E3998" w:tentative="1">
      <w:start w:val="1"/>
      <w:numFmt w:val="lowerLetter"/>
      <w:lvlText w:val="%5."/>
      <w:lvlJc w:val="left"/>
      <w:pPr>
        <w:ind w:left="3668" w:hanging="360"/>
      </w:pPr>
    </w:lvl>
    <w:lvl w:ilvl="5" w:tplc="F24E2F04" w:tentative="1">
      <w:start w:val="1"/>
      <w:numFmt w:val="lowerRoman"/>
      <w:lvlText w:val="%6."/>
      <w:lvlJc w:val="right"/>
      <w:pPr>
        <w:ind w:left="4388" w:hanging="180"/>
      </w:pPr>
    </w:lvl>
    <w:lvl w:ilvl="6" w:tplc="228216D4" w:tentative="1">
      <w:start w:val="1"/>
      <w:numFmt w:val="decimal"/>
      <w:lvlText w:val="%7."/>
      <w:lvlJc w:val="left"/>
      <w:pPr>
        <w:ind w:left="5108" w:hanging="360"/>
      </w:pPr>
    </w:lvl>
    <w:lvl w:ilvl="7" w:tplc="1476726E" w:tentative="1">
      <w:start w:val="1"/>
      <w:numFmt w:val="lowerLetter"/>
      <w:lvlText w:val="%8."/>
      <w:lvlJc w:val="left"/>
      <w:pPr>
        <w:ind w:left="5828" w:hanging="360"/>
      </w:pPr>
    </w:lvl>
    <w:lvl w:ilvl="8" w:tplc="53CE97FC" w:tentative="1">
      <w:start w:val="1"/>
      <w:numFmt w:val="lowerRoman"/>
      <w:lvlText w:val="%9."/>
      <w:lvlJc w:val="right"/>
      <w:pPr>
        <w:ind w:left="6548" w:hanging="180"/>
      </w:pPr>
    </w:lvl>
  </w:abstractNum>
  <w:abstractNum w:abstractNumId="106" w15:restartNumberingAfterBreak="0">
    <w:nsid w:val="FA889686"/>
    <w:multiLevelType w:val="hybridMultilevel"/>
    <w:tmpl w:val="94341DC8"/>
    <w:lvl w:ilvl="0" w:tplc="AF4A1644">
      <w:start w:val="1"/>
      <w:numFmt w:val="bullet"/>
      <w:lvlText w:val="•"/>
      <w:lvlJc w:val="left"/>
      <w:pPr>
        <w:tabs>
          <w:tab w:val="num" w:pos="720"/>
        </w:tabs>
        <w:ind w:left="720" w:hanging="360"/>
      </w:pPr>
      <w:rPr>
        <w:rFonts w:ascii="Arial" w:hAnsi="Arial" w:hint="default"/>
      </w:rPr>
    </w:lvl>
    <w:lvl w:ilvl="1" w:tplc="9A183362" w:tentative="1">
      <w:start w:val="1"/>
      <w:numFmt w:val="bullet"/>
      <w:lvlText w:val="•"/>
      <w:lvlJc w:val="left"/>
      <w:pPr>
        <w:tabs>
          <w:tab w:val="num" w:pos="1440"/>
        </w:tabs>
        <w:ind w:left="1440" w:hanging="360"/>
      </w:pPr>
      <w:rPr>
        <w:rFonts w:ascii="Arial" w:hAnsi="Arial" w:hint="default"/>
      </w:rPr>
    </w:lvl>
    <w:lvl w:ilvl="2" w:tplc="A7E68B5A" w:tentative="1">
      <w:start w:val="1"/>
      <w:numFmt w:val="bullet"/>
      <w:lvlText w:val="•"/>
      <w:lvlJc w:val="left"/>
      <w:pPr>
        <w:tabs>
          <w:tab w:val="num" w:pos="2160"/>
        </w:tabs>
        <w:ind w:left="2160" w:hanging="360"/>
      </w:pPr>
      <w:rPr>
        <w:rFonts w:ascii="Arial" w:hAnsi="Arial" w:hint="default"/>
      </w:rPr>
    </w:lvl>
    <w:lvl w:ilvl="3" w:tplc="86A26BD6" w:tentative="1">
      <w:start w:val="1"/>
      <w:numFmt w:val="bullet"/>
      <w:lvlText w:val="•"/>
      <w:lvlJc w:val="left"/>
      <w:pPr>
        <w:tabs>
          <w:tab w:val="num" w:pos="2880"/>
        </w:tabs>
        <w:ind w:left="2880" w:hanging="360"/>
      </w:pPr>
      <w:rPr>
        <w:rFonts w:ascii="Arial" w:hAnsi="Arial" w:hint="default"/>
      </w:rPr>
    </w:lvl>
    <w:lvl w:ilvl="4" w:tplc="65C22DDA" w:tentative="1">
      <w:start w:val="1"/>
      <w:numFmt w:val="bullet"/>
      <w:lvlText w:val="•"/>
      <w:lvlJc w:val="left"/>
      <w:pPr>
        <w:tabs>
          <w:tab w:val="num" w:pos="3600"/>
        </w:tabs>
        <w:ind w:left="3600" w:hanging="360"/>
      </w:pPr>
      <w:rPr>
        <w:rFonts w:ascii="Arial" w:hAnsi="Arial" w:hint="default"/>
      </w:rPr>
    </w:lvl>
    <w:lvl w:ilvl="5" w:tplc="86C0ED9C" w:tentative="1">
      <w:start w:val="1"/>
      <w:numFmt w:val="bullet"/>
      <w:lvlText w:val="•"/>
      <w:lvlJc w:val="left"/>
      <w:pPr>
        <w:tabs>
          <w:tab w:val="num" w:pos="4320"/>
        </w:tabs>
        <w:ind w:left="4320" w:hanging="360"/>
      </w:pPr>
      <w:rPr>
        <w:rFonts w:ascii="Arial" w:hAnsi="Arial" w:hint="default"/>
      </w:rPr>
    </w:lvl>
    <w:lvl w:ilvl="6" w:tplc="0F8CB920" w:tentative="1">
      <w:start w:val="1"/>
      <w:numFmt w:val="bullet"/>
      <w:lvlText w:val="•"/>
      <w:lvlJc w:val="left"/>
      <w:pPr>
        <w:tabs>
          <w:tab w:val="num" w:pos="5040"/>
        </w:tabs>
        <w:ind w:left="5040" w:hanging="360"/>
      </w:pPr>
      <w:rPr>
        <w:rFonts w:ascii="Arial" w:hAnsi="Arial" w:hint="default"/>
      </w:rPr>
    </w:lvl>
    <w:lvl w:ilvl="7" w:tplc="B61A8844" w:tentative="1">
      <w:start w:val="1"/>
      <w:numFmt w:val="bullet"/>
      <w:lvlText w:val="•"/>
      <w:lvlJc w:val="left"/>
      <w:pPr>
        <w:tabs>
          <w:tab w:val="num" w:pos="5760"/>
        </w:tabs>
        <w:ind w:left="5760" w:hanging="360"/>
      </w:pPr>
      <w:rPr>
        <w:rFonts w:ascii="Arial" w:hAnsi="Arial" w:hint="default"/>
      </w:rPr>
    </w:lvl>
    <w:lvl w:ilvl="8" w:tplc="0F326386" w:tentative="1">
      <w:start w:val="1"/>
      <w:numFmt w:val="bullet"/>
      <w:lvlText w:val="•"/>
      <w:lvlJc w:val="left"/>
      <w:pPr>
        <w:tabs>
          <w:tab w:val="num" w:pos="6480"/>
        </w:tabs>
        <w:ind w:left="6480" w:hanging="360"/>
      </w:pPr>
      <w:rPr>
        <w:rFonts w:ascii="Arial" w:hAnsi="Arial" w:hint="default"/>
      </w:rPr>
    </w:lvl>
  </w:abstractNum>
  <w:abstractNum w:abstractNumId="107" w15:restartNumberingAfterBreak="0">
    <w:nsid w:val="FBD8F790"/>
    <w:multiLevelType w:val="hybridMultilevel"/>
    <w:tmpl w:val="9714433C"/>
    <w:lvl w:ilvl="0" w:tplc="1FE28E7A">
      <w:start w:val="1"/>
      <w:numFmt w:val="bullet"/>
      <w:lvlText w:val=""/>
      <w:lvlJc w:val="left"/>
      <w:pPr>
        <w:ind w:left="720" w:hanging="360"/>
      </w:pPr>
      <w:rPr>
        <w:rFonts w:ascii="Symbol" w:hAnsi="Symbol" w:hint="default"/>
      </w:rPr>
    </w:lvl>
    <w:lvl w:ilvl="1" w:tplc="58A047D0" w:tentative="1">
      <w:start w:val="1"/>
      <w:numFmt w:val="bullet"/>
      <w:lvlText w:val="o"/>
      <w:lvlJc w:val="left"/>
      <w:pPr>
        <w:ind w:left="1440" w:hanging="360"/>
      </w:pPr>
      <w:rPr>
        <w:rFonts w:ascii="Courier New" w:hAnsi="Courier New" w:cs="Courier New" w:hint="default"/>
      </w:rPr>
    </w:lvl>
    <w:lvl w:ilvl="2" w:tplc="469C1E1A" w:tentative="1">
      <w:start w:val="1"/>
      <w:numFmt w:val="bullet"/>
      <w:lvlText w:val=""/>
      <w:lvlJc w:val="left"/>
      <w:pPr>
        <w:ind w:left="2160" w:hanging="360"/>
      </w:pPr>
      <w:rPr>
        <w:rFonts w:ascii="Wingdings" w:hAnsi="Wingdings" w:hint="default"/>
      </w:rPr>
    </w:lvl>
    <w:lvl w:ilvl="3" w:tplc="0C1AC050" w:tentative="1">
      <w:start w:val="1"/>
      <w:numFmt w:val="bullet"/>
      <w:lvlText w:val=""/>
      <w:lvlJc w:val="left"/>
      <w:pPr>
        <w:ind w:left="2880" w:hanging="360"/>
      </w:pPr>
      <w:rPr>
        <w:rFonts w:ascii="Symbol" w:hAnsi="Symbol" w:hint="default"/>
      </w:rPr>
    </w:lvl>
    <w:lvl w:ilvl="4" w:tplc="4246F38E" w:tentative="1">
      <w:start w:val="1"/>
      <w:numFmt w:val="bullet"/>
      <w:lvlText w:val="o"/>
      <w:lvlJc w:val="left"/>
      <w:pPr>
        <w:ind w:left="3600" w:hanging="360"/>
      </w:pPr>
      <w:rPr>
        <w:rFonts w:ascii="Courier New" w:hAnsi="Courier New" w:cs="Courier New" w:hint="default"/>
      </w:rPr>
    </w:lvl>
    <w:lvl w:ilvl="5" w:tplc="235AC10A" w:tentative="1">
      <w:start w:val="1"/>
      <w:numFmt w:val="bullet"/>
      <w:lvlText w:val=""/>
      <w:lvlJc w:val="left"/>
      <w:pPr>
        <w:ind w:left="4320" w:hanging="360"/>
      </w:pPr>
      <w:rPr>
        <w:rFonts w:ascii="Wingdings" w:hAnsi="Wingdings" w:hint="default"/>
      </w:rPr>
    </w:lvl>
    <w:lvl w:ilvl="6" w:tplc="2A30F2DC" w:tentative="1">
      <w:start w:val="1"/>
      <w:numFmt w:val="bullet"/>
      <w:lvlText w:val=""/>
      <w:lvlJc w:val="left"/>
      <w:pPr>
        <w:ind w:left="5040" w:hanging="360"/>
      </w:pPr>
      <w:rPr>
        <w:rFonts w:ascii="Symbol" w:hAnsi="Symbol" w:hint="default"/>
      </w:rPr>
    </w:lvl>
    <w:lvl w:ilvl="7" w:tplc="7B82B938" w:tentative="1">
      <w:start w:val="1"/>
      <w:numFmt w:val="bullet"/>
      <w:lvlText w:val="o"/>
      <w:lvlJc w:val="left"/>
      <w:pPr>
        <w:ind w:left="5760" w:hanging="360"/>
      </w:pPr>
      <w:rPr>
        <w:rFonts w:ascii="Courier New" w:hAnsi="Courier New" w:cs="Courier New" w:hint="default"/>
      </w:rPr>
    </w:lvl>
    <w:lvl w:ilvl="8" w:tplc="4F16513A" w:tentative="1">
      <w:start w:val="1"/>
      <w:numFmt w:val="bullet"/>
      <w:lvlText w:val=""/>
      <w:lvlJc w:val="left"/>
      <w:pPr>
        <w:ind w:left="6480" w:hanging="360"/>
      </w:pPr>
      <w:rPr>
        <w:rFonts w:ascii="Wingdings" w:hAnsi="Wingdings" w:hint="default"/>
      </w:rPr>
    </w:lvl>
  </w:abstractNum>
  <w:abstractNum w:abstractNumId="108" w15:restartNumberingAfterBreak="0">
    <w:nsid w:val="FD24FD83"/>
    <w:multiLevelType w:val="hybridMultilevel"/>
    <w:tmpl w:val="523ACF52"/>
    <w:lvl w:ilvl="0" w:tplc="189C9174">
      <w:start w:val="1"/>
      <w:numFmt w:val="bullet"/>
      <w:lvlText w:val=""/>
      <w:lvlJc w:val="left"/>
      <w:pPr>
        <w:ind w:left="720" w:hanging="360"/>
      </w:pPr>
      <w:rPr>
        <w:rFonts w:ascii="Symbol" w:hAnsi="Symbol" w:hint="default"/>
      </w:rPr>
    </w:lvl>
    <w:lvl w:ilvl="1" w:tplc="92E850C4" w:tentative="1">
      <w:start w:val="1"/>
      <w:numFmt w:val="bullet"/>
      <w:lvlText w:val="o"/>
      <w:lvlJc w:val="left"/>
      <w:pPr>
        <w:ind w:left="1440" w:hanging="360"/>
      </w:pPr>
      <w:rPr>
        <w:rFonts w:ascii="Courier New" w:hAnsi="Courier New" w:cs="Courier New" w:hint="default"/>
      </w:rPr>
    </w:lvl>
    <w:lvl w:ilvl="2" w:tplc="EA5A14F2" w:tentative="1">
      <w:start w:val="1"/>
      <w:numFmt w:val="bullet"/>
      <w:lvlText w:val=""/>
      <w:lvlJc w:val="left"/>
      <w:pPr>
        <w:ind w:left="2160" w:hanging="360"/>
      </w:pPr>
      <w:rPr>
        <w:rFonts w:ascii="Wingdings" w:hAnsi="Wingdings" w:hint="default"/>
      </w:rPr>
    </w:lvl>
    <w:lvl w:ilvl="3" w:tplc="09123558" w:tentative="1">
      <w:start w:val="1"/>
      <w:numFmt w:val="bullet"/>
      <w:lvlText w:val=""/>
      <w:lvlJc w:val="left"/>
      <w:pPr>
        <w:ind w:left="2880" w:hanging="360"/>
      </w:pPr>
      <w:rPr>
        <w:rFonts w:ascii="Symbol" w:hAnsi="Symbol" w:hint="default"/>
      </w:rPr>
    </w:lvl>
    <w:lvl w:ilvl="4" w:tplc="BE4623BE" w:tentative="1">
      <w:start w:val="1"/>
      <w:numFmt w:val="bullet"/>
      <w:lvlText w:val="o"/>
      <w:lvlJc w:val="left"/>
      <w:pPr>
        <w:ind w:left="3600" w:hanging="360"/>
      </w:pPr>
      <w:rPr>
        <w:rFonts w:ascii="Courier New" w:hAnsi="Courier New" w:cs="Courier New" w:hint="default"/>
      </w:rPr>
    </w:lvl>
    <w:lvl w:ilvl="5" w:tplc="7AA47198" w:tentative="1">
      <w:start w:val="1"/>
      <w:numFmt w:val="bullet"/>
      <w:lvlText w:val=""/>
      <w:lvlJc w:val="left"/>
      <w:pPr>
        <w:ind w:left="4320" w:hanging="360"/>
      </w:pPr>
      <w:rPr>
        <w:rFonts w:ascii="Wingdings" w:hAnsi="Wingdings" w:hint="default"/>
      </w:rPr>
    </w:lvl>
    <w:lvl w:ilvl="6" w:tplc="67A250EA" w:tentative="1">
      <w:start w:val="1"/>
      <w:numFmt w:val="bullet"/>
      <w:lvlText w:val=""/>
      <w:lvlJc w:val="left"/>
      <w:pPr>
        <w:ind w:left="5040" w:hanging="360"/>
      </w:pPr>
      <w:rPr>
        <w:rFonts w:ascii="Symbol" w:hAnsi="Symbol" w:hint="default"/>
      </w:rPr>
    </w:lvl>
    <w:lvl w:ilvl="7" w:tplc="8DDA67B8" w:tentative="1">
      <w:start w:val="1"/>
      <w:numFmt w:val="bullet"/>
      <w:lvlText w:val="o"/>
      <w:lvlJc w:val="left"/>
      <w:pPr>
        <w:ind w:left="5760" w:hanging="360"/>
      </w:pPr>
      <w:rPr>
        <w:rFonts w:ascii="Courier New" w:hAnsi="Courier New" w:cs="Courier New" w:hint="default"/>
      </w:rPr>
    </w:lvl>
    <w:lvl w:ilvl="8" w:tplc="995CD52E" w:tentative="1">
      <w:start w:val="1"/>
      <w:numFmt w:val="bullet"/>
      <w:lvlText w:val=""/>
      <w:lvlJc w:val="left"/>
      <w:pPr>
        <w:ind w:left="6480" w:hanging="360"/>
      </w:pPr>
      <w:rPr>
        <w:rFonts w:ascii="Wingdings" w:hAnsi="Wingdings" w:hint="default"/>
      </w:rPr>
    </w:lvl>
  </w:abstractNum>
  <w:abstractNum w:abstractNumId="109" w15:restartNumberingAfterBreak="0">
    <w:nsid w:val="FEC2B526"/>
    <w:multiLevelType w:val="hybridMultilevel"/>
    <w:tmpl w:val="F90C0D8C"/>
    <w:lvl w:ilvl="0" w:tplc="DA6A9F22">
      <w:start w:val="1"/>
      <w:numFmt w:val="bullet"/>
      <w:lvlText w:val=""/>
      <w:lvlJc w:val="left"/>
      <w:pPr>
        <w:ind w:left="720" w:hanging="360"/>
      </w:pPr>
      <w:rPr>
        <w:rFonts w:ascii="Symbol" w:hAnsi="Symbol" w:hint="default"/>
      </w:rPr>
    </w:lvl>
    <w:lvl w:ilvl="1" w:tplc="74846298" w:tentative="1">
      <w:start w:val="1"/>
      <w:numFmt w:val="bullet"/>
      <w:lvlText w:val="o"/>
      <w:lvlJc w:val="left"/>
      <w:pPr>
        <w:ind w:left="1440" w:hanging="360"/>
      </w:pPr>
      <w:rPr>
        <w:rFonts w:ascii="Courier New" w:hAnsi="Courier New" w:cs="Courier New" w:hint="default"/>
      </w:rPr>
    </w:lvl>
    <w:lvl w:ilvl="2" w:tplc="E7205F6E" w:tentative="1">
      <w:start w:val="1"/>
      <w:numFmt w:val="bullet"/>
      <w:lvlText w:val=""/>
      <w:lvlJc w:val="left"/>
      <w:pPr>
        <w:ind w:left="2160" w:hanging="360"/>
      </w:pPr>
      <w:rPr>
        <w:rFonts w:ascii="Wingdings" w:hAnsi="Wingdings" w:hint="default"/>
      </w:rPr>
    </w:lvl>
    <w:lvl w:ilvl="3" w:tplc="9436743C" w:tentative="1">
      <w:start w:val="1"/>
      <w:numFmt w:val="bullet"/>
      <w:lvlText w:val=""/>
      <w:lvlJc w:val="left"/>
      <w:pPr>
        <w:ind w:left="2880" w:hanging="360"/>
      </w:pPr>
      <w:rPr>
        <w:rFonts w:ascii="Symbol" w:hAnsi="Symbol" w:hint="default"/>
      </w:rPr>
    </w:lvl>
    <w:lvl w:ilvl="4" w:tplc="7E3C25F8" w:tentative="1">
      <w:start w:val="1"/>
      <w:numFmt w:val="bullet"/>
      <w:lvlText w:val="o"/>
      <w:lvlJc w:val="left"/>
      <w:pPr>
        <w:ind w:left="3600" w:hanging="360"/>
      </w:pPr>
      <w:rPr>
        <w:rFonts w:ascii="Courier New" w:hAnsi="Courier New" w:cs="Courier New" w:hint="default"/>
      </w:rPr>
    </w:lvl>
    <w:lvl w:ilvl="5" w:tplc="173014E8" w:tentative="1">
      <w:start w:val="1"/>
      <w:numFmt w:val="bullet"/>
      <w:lvlText w:val=""/>
      <w:lvlJc w:val="left"/>
      <w:pPr>
        <w:ind w:left="4320" w:hanging="360"/>
      </w:pPr>
      <w:rPr>
        <w:rFonts w:ascii="Wingdings" w:hAnsi="Wingdings" w:hint="default"/>
      </w:rPr>
    </w:lvl>
    <w:lvl w:ilvl="6" w:tplc="904E6E28" w:tentative="1">
      <w:start w:val="1"/>
      <w:numFmt w:val="bullet"/>
      <w:lvlText w:val=""/>
      <w:lvlJc w:val="left"/>
      <w:pPr>
        <w:ind w:left="5040" w:hanging="360"/>
      </w:pPr>
      <w:rPr>
        <w:rFonts w:ascii="Symbol" w:hAnsi="Symbol" w:hint="default"/>
      </w:rPr>
    </w:lvl>
    <w:lvl w:ilvl="7" w:tplc="69BA9C16" w:tentative="1">
      <w:start w:val="1"/>
      <w:numFmt w:val="bullet"/>
      <w:lvlText w:val="o"/>
      <w:lvlJc w:val="left"/>
      <w:pPr>
        <w:ind w:left="5760" w:hanging="360"/>
      </w:pPr>
      <w:rPr>
        <w:rFonts w:ascii="Courier New" w:hAnsi="Courier New" w:cs="Courier New" w:hint="default"/>
      </w:rPr>
    </w:lvl>
    <w:lvl w:ilvl="8" w:tplc="908A6150" w:tentative="1">
      <w:start w:val="1"/>
      <w:numFmt w:val="bullet"/>
      <w:lvlText w:val=""/>
      <w:lvlJc w:val="left"/>
      <w:pPr>
        <w:ind w:left="6480" w:hanging="360"/>
      </w:pPr>
      <w:rPr>
        <w:rFonts w:ascii="Wingdings" w:hAnsi="Wingdings" w:hint="default"/>
      </w:rPr>
    </w:lvl>
  </w:abstractNum>
  <w:abstractNum w:abstractNumId="110" w15:restartNumberingAfterBreak="0">
    <w:nsid w:val="FFFFFF89"/>
    <w:multiLevelType w:val="singleLevel"/>
    <w:tmpl w:val="BF5E131E"/>
    <w:lvl w:ilvl="0">
      <w:start w:val="1"/>
      <w:numFmt w:val="bullet"/>
      <w:pStyle w:val="ListBullet"/>
      <w:lvlText w:val=""/>
      <w:lvlJc w:val="left"/>
      <w:pPr>
        <w:tabs>
          <w:tab w:val="num" w:pos="360"/>
        </w:tabs>
        <w:ind w:left="360" w:hanging="360"/>
      </w:pPr>
      <w:rPr>
        <w:rFonts w:ascii="Symbol" w:hAnsi="Symbol" w:hint="default"/>
      </w:rPr>
    </w:lvl>
  </w:abstractNum>
  <w:abstractNum w:abstractNumId="111" w15:restartNumberingAfterBreak="0">
    <w:nsid w:val="03BB3858"/>
    <w:multiLevelType w:val="hybridMultilevel"/>
    <w:tmpl w:val="D68E7F00"/>
    <w:lvl w:ilvl="0" w:tplc="593E0CC8">
      <w:start w:val="1"/>
      <w:numFmt w:val="bullet"/>
      <w:pStyle w:val="ListBulletJustified"/>
      <w:lvlText w:val=""/>
      <w:lvlJc w:val="left"/>
      <w:pPr>
        <w:tabs>
          <w:tab w:val="num" w:pos="851"/>
        </w:tabs>
        <w:ind w:left="851" w:hanging="284"/>
      </w:pPr>
      <w:rPr>
        <w:rFonts w:ascii="Symbol" w:hAnsi="Symbol" w:hint="default"/>
      </w:rPr>
    </w:lvl>
    <w:lvl w:ilvl="1" w:tplc="BD2CB682" w:tentative="1">
      <w:start w:val="1"/>
      <w:numFmt w:val="bullet"/>
      <w:lvlText w:val="o"/>
      <w:lvlJc w:val="left"/>
      <w:pPr>
        <w:tabs>
          <w:tab w:val="num" w:pos="1440"/>
        </w:tabs>
        <w:ind w:left="1440" w:hanging="360"/>
      </w:pPr>
      <w:rPr>
        <w:rFonts w:ascii="Courier New" w:hAnsi="Courier New" w:cs="Courier New" w:hint="default"/>
      </w:rPr>
    </w:lvl>
    <w:lvl w:ilvl="2" w:tplc="3600EAF8" w:tentative="1">
      <w:start w:val="1"/>
      <w:numFmt w:val="bullet"/>
      <w:lvlText w:val=""/>
      <w:lvlJc w:val="left"/>
      <w:pPr>
        <w:tabs>
          <w:tab w:val="num" w:pos="2160"/>
        </w:tabs>
        <w:ind w:left="2160" w:hanging="360"/>
      </w:pPr>
      <w:rPr>
        <w:rFonts w:ascii="Wingdings" w:hAnsi="Wingdings" w:hint="default"/>
      </w:rPr>
    </w:lvl>
    <w:lvl w:ilvl="3" w:tplc="EDA6BE48" w:tentative="1">
      <w:start w:val="1"/>
      <w:numFmt w:val="bullet"/>
      <w:lvlText w:val=""/>
      <w:lvlJc w:val="left"/>
      <w:pPr>
        <w:tabs>
          <w:tab w:val="num" w:pos="2880"/>
        </w:tabs>
        <w:ind w:left="2880" w:hanging="360"/>
      </w:pPr>
      <w:rPr>
        <w:rFonts w:ascii="Symbol" w:hAnsi="Symbol" w:hint="default"/>
      </w:rPr>
    </w:lvl>
    <w:lvl w:ilvl="4" w:tplc="49F838A0" w:tentative="1">
      <w:start w:val="1"/>
      <w:numFmt w:val="bullet"/>
      <w:lvlText w:val="o"/>
      <w:lvlJc w:val="left"/>
      <w:pPr>
        <w:tabs>
          <w:tab w:val="num" w:pos="3600"/>
        </w:tabs>
        <w:ind w:left="3600" w:hanging="360"/>
      </w:pPr>
      <w:rPr>
        <w:rFonts w:ascii="Courier New" w:hAnsi="Courier New" w:cs="Courier New" w:hint="default"/>
      </w:rPr>
    </w:lvl>
    <w:lvl w:ilvl="5" w:tplc="D79868C0" w:tentative="1">
      <w:start w:val="1"/>
      <w:numFmt w:val="bullet"/>
      <w:lvlText w:val=""/>
      <w:lvlJc w:val="left"/>
      <w:pPr>
        <w:tabs>
          <w:tab w:val="num" w:pos="4320"/>
        </w:tabs>
        <w:ind w:left="4320" w:hanging="360"/>
      </w:pPr>
      <w:rPr>
        <w:rFonts w:ascii="Wingdings" w:hAnsi="Wingdings" w:hint="default"/>
      </w:rPr>
    </w:lvl>
    <w:lvl w:ilvl="6" w:tplc="F706347C" w:tentative="1">
      <w:start w:val="1"/>
      <w:numFmt w:val="bullet"/>
      <w:lvlText w:val=""/>
      <w:lvlJc w:val="left"/>
      <w:pPr>
        <w:tabs>
          <w:tab w:val="num" w:pos="5040"/>
        </w:tabs>
        <w:ind w:left="5040" w:hanging="360"/>
      </w:pPr>
      <w:rPr>
        <w:rFonts w:ascii="Symbol" w:hAnsi="Symbol" w:hint="default"/>
      </w:rPr>
    </w:lvl>
    <w:lvl w:ilvl="7" w:tplc="C21430E4" w:tentative="1">
      <w:start w:val="1"/>
      <w:numFmt w:val="bullet"/>
      <w:lvlText w:val="o"/>
      <w:lvlJc w:val="left"/>
      <w:pPr>
        <w:tabs>
          <w:tab w:val="num" w:pos="5760"/>
        </w:tabs>
        <w:ind w:left="5760" w:hanging="360"/>
      </w:pPr>
      <w:rPr>
        <w:rFonts w:ascii="Courier New" w:hAnsi="Courier New" w:cs="Courier New" w:hint="default"/>
      </w:rPr>
    </w:lvl>
    <w:lvl w:ilvl="8" w:tplc="2646AB14" w:tentative="1">
      <w:start w:val="1"/>
      <w:numFmt w:val="bullet"/>
      <w:lvlText w:val=""/>
      <w:lvlJc w:val="left"/>
      <w:pPr>
        <w:tabs>
          <w:tab w:val="num" w:pos="6480"/>
        </w:tabs>
        <w:ind w:left="6480" w:hanging="360"/>
      </w:pPr>
      <w:rPr>
        <w:rFonts w:ascii="Wingdings" w:hAnsi="Wingdings" w:hint="default"/>
      </w:rPr>
    </w:lvl>
  </w:abstractNum>
  <w:abstractNum w:abstractNumId="112" w15:restartNumberingAfterBreak="0">
    <w:nsid w:val="03F7B0C8"/>
    <w:multiLevelType w:val="multilevel"/>
    <w:tmpl w:val="C47EA72E"/>
    <w:lvl w:ilvl="0">
      <w:start w:val="1"/>
      <w:numFmt w:val="bullet"/>
      <w:pStyle w:val="Bullet"/>
      <w:lvlText w:val=""/>
      <w:lvlJc w:val="left"/>
      <w:pPr>
        <w:tabs>
          <w:tab w:val="num" w:pos="1276"/>
        </w:tabs>
        <w:ind w:left="1276" w:hanging="284"/>
      </w:pPr>
      <w:rPr>
        <w:rFonts w:ascii="Symbol" w:hAnsi="Symbol" w:hint="default"/>
        <w:color w:val="auto"/>
      </w:rPr>
    </w:lvl>
    <w:lvl w:ilvl="1">
      <w:start w:val="1"/>
      <w:numFmt w:val="bullet"/>
      <w:lvlText w:val=""/>
      <w:lvlJc w:val="left"/>
      <w:pPr>
        <w:tabs>
          <w:tab w:val="num" w:pos="1559"/>
        </w:tabs>
        <w:ind w:left="1559" w:hanging="283"/>
      </w:pPr>
      <w:rPr>
        <w:rFonts w:ascii="Wingdings" w:hAnsi="Wingdings" w:hint="default"/>
      </w:rPr>
    </w:lvl>
    <w:lvl w:ilvl="2">
      <w:start w:val="1"/>
      <w:numFmt w:val="bullet"/>
      <w:lvlText w:val=""/>
      <w:lvlJc w:val="left"/>
      <w:pPr>
        <w:tabs>
          <w:tab w:val="num" w:pos="1843"/>
        </w:tabs>
        <w:ind w:left="1843" w:hanging="284"/>
      </w:pPr>
      <w:rPr>
        <w:rFonts w:ascii="Wingdings" w:hAnsi="Wingdings" w:hint="default"/>
      </w:rPr>
    </w:lvl>
    <w:lvl w:ilvl="3">
      <w:start w:val="1"/>
      <w:numFmt w:val="bullet"/>
      <w:lvlText w:val=""/>
      <w:lvlJc w:val="left"/>
      <w:pPr>
        <w:tabs>
          <w:tab w:val="num" w:pos="2126"/>
        </w:tabs>
        <w:ind w:left="2126" w:hanging="283"/>
      </w:pPr>
      <w:rPr>
        <w:rFonts w:ascii="Symbol" w:hAnsi="Symbol" w:hint="default"/>
      </w:rPr>
    </w:lvl>
    <w:lvl w:ilvl="4">
      <w:start w:val="1"/>
      <w:numFmt w:val="bullet"/>
      <w:lvlText w:val=""/>
      <w:lvlJc w:val="left"/>
      <w:pPr>
        <w:ind w:left="1418" w:hanging="284"/>
      </w:pPr>
      <w:rPr>
        <w:rFonts w:ascii="Symbol" w:hAnsi="Symbol" w:hint="default"/>
        <w:color w:val="auto"/>
      </w:rPr>
    </w:lvl>
    <w:lvl w:ilvl="5">
      <w:start w:val="1"/>
      <w:numFmt w:val="bullet"/>
      <w:lvlText w:val=""/>
      <w:lvlJc w:val="left"/>
      <w:pPr>
        <w:ind w:left="1701" w:hanging="283"/>
      </w:pPr>
      <w:rPr>
        <w:rFonts w:ascii="Wingdings" w:hAnsi="Wingdings" w:hint="default"/>
      </w:rPr>
    </w:lvl>
    <w:lvl w:ilvl="6">
      <w:start w:val="1"/>
      <w:numFmt w:val="bullet"/>
      <w:lvlText w:val=""/>
      <w:lvlJc w:val="left"/>
      <w:pPr>
        <w:ind w:left="1985" w:hanging="284"/>
      </w:pPr>
      <w:rPr>
        <w:rFonts w:ascii="Wingdings" w:hAnsi="Wingdings" w:hint="default"/>
      </w:rPr>
    </w:lvl>
    <w:lvl w:ilvl="7">
      <w:start w:val="1"/>
      <w:numFmt w:val="bullet"/>
      <w:lvlText w:val=""/>
      <w:lvlJc w:val="left"/>
      <w:pPr>
        <w:ind w:left="2268" w:hanging="283"/>
      </w:pPr>
      <w:rPr>
        <w:rFonts w:ascii="Symbol" w:hAnsi="Symbol" w:hint="default"/>
      </w:rPr>
    </w:lvl>
    <w:lvl w:ilvl="8">
      <w:start w:val="1"/>
      <w:numFmt w:val="bullet"/>
      <w:lvlText w:val="o"/>
      <w:lvlJc w:val="left"/>
      <w:pPr>
        <w:ind w:left="2552" w:hanging="284"/>
      </w:pPr>
      <w:rPr>
        <w:rFonts w:ascii="Courier New" w:hAnsi="Courier New" w:hint="default"/>
      </w:rPr>
    </w:lvl>
  </w:abstractNum>
  <w:abstractNum w:abstractNumId="113" w15:restartNumberingAfterBreak="0">
    <w:nsid w:val="04681D0C"/>
    <w:multiLevelType w:val="hybridMultilevel"/>
    <w:tmpl w:val="FA6A617A"/>
    <w:lvl w:ilvl="0" w:tplc="1292D7CE">
      <w:start w:val="1"/>
      <w:numFmt w:val="none"/>
      <w:lvlText w:val=""/>
      <w:lvlJc w:val="left"/>
      <w:pPr>
        <w:ind w:left="720" w:hanging="360"/>
      </w:pPr>
      <w:rPr>
        <w:rFonts w:ascii="Symbol" w:hAnsi="Symbol" w:hint="default"/>
      </w:rPr>
    </w:lvl>
    <w:lvl w:ilvl="1" w:tplc="A44EB096">
      <w:start w:val="1"/>
      <w:numFmt w:val="lowerLetter"/>
      <w:lvlText w:val="%2."/>
      <w:lvlJc w:val="left"/>
      <w:pPr>
        <w:ind w:left="1440" w:hanging="360"/>
      </w:pPr>
    </w:lvl>
    <w:lvl w:ilvl="2" w:tplc="DF80CD2E">
      <w:start w:val="1"/>
      <w:numFmt w:val="lowerRoman"/>
      <w:lvlText w:val="%3."/>
      <w:lvlJc w:val="right"/>
      <w:pPr>
        <w:ind w:left="2160" w:hanging="180"/>
      </w:pPr>
    </w:lvl>
    <w:lvl w:ilvl="3" w:tplc="F2D0D86C">
      <w:start w:val="1"/>
      <w:numFmt w:val="decimal"/>
      <w:lvlText w:val="%4."/>
      <w:lvlJc w:val="left"/>
      <w:pPr>
        <w:ind w:left="2880" w:hanging="360"/>
      </w:pPr>
    </w:lvl>
    <w:lvl w:ilvl="4" w:tplc="5792D700">
      <w:start w:val="1"/>
      <w:numFmt w:val="lowerLetter"/>
      <w:lvlText w:val="%5."/>
      <w:lvlJc w:val="left"/>
      <w:pPr>
        <w:ind w:left="3600" w:hanging="360"/>
      </w:pPr>
    </w:lvl>
    <w:lvl w:ilvl="5" w:tplc="932A524A">
      <w:start w:val="1"/>
      <w:numFmt w:val="lowerRoman"/>
      <w:lvlText w:val="%6."/>
      <w:lvlJc w:val="right"/>
      <w:pPr>
        <w:ind w:left="4320" w:hanging="180"/>
      </w:pPr>
    </w:lvl>
    <w:lvl w:ilvl="6" w:tplc="310016D4">
      <w:start w:val="1"/>
      <w:numFmt w:val="decimal"/>
      <w:lvlText w:val="%7."/>
      <w:lvlJc w:val="left"/>
      <w:pPr>
        <w:ind w:left="5040" w:hanging="360"/>
      </w:pPr>
    </w:lvl>
    <w:lvl w:ilvl="7" w:tplc="0ABC43F2">
      <w:start w:val="1"/>
      <w:numFmt w:val="lowerLetter"/>
      <w:lvlText w:val="%8."/>
      <w:lvlJc w:val="left"/>
      <w:pPr>
        <w:ind w:left="5760" w:hanging="360"/>
      </w:pPr>
    </w:lvl>
    <w:lvl w:ilvl="8" w:tplc="F2AE886E">
      <w:start w:val="1"/>
      <w:numFmt w:val="lowerRoman"/>
      <w:lvlText w:val="%9."/>
      <w:lvlJc w:val="right"/>
      <w:pPr>
        <w:ind w:left="6480" w:hanging="180"/>
      </w:pPr>
    </w:lvl>
  </w:abstractNum>
  <w:abstractNum w:abstractNumId="114" w15:restartNumberingAfterBreak="0">
    <w:nsid w:val="064863FC"/>
    <w:multiLevelType w:val="hybridMultilevel"/>
    <w:tmpl w:val="041E2B6E"/>
    <w:lvl w:ilvl="0" w:tplc="76540828">
      <w:start w:val="14"/>
      <w:numFmt w:val="bullet"/>
      <w:lvlText w:val="-"/>
      <w:lvlJc w:val="left"/>
      <w:pPr>
        <w:ind w:left="720" w:hanging="360"/>
      </w:pPr>
      <w:rPr>
        <w:rFonts w:ascii="Arial" w:eastAsia="Times New Roman" w:hAnsi="Arial" w:cs="Arial" w:hint="default"/>
      </w:rPr>
    </w:lvl>
    <w:lvl w:ilvl="1" w:tplc="685E52F0" w:tentative="1">
      <w:start w:val="1"/>
      <w:numFmt w:val="bullet"/>
      <w:lvlText w:val="o"/>
      <w:lvlJc w:val="left"/>
      <w:pPr>
        <w:ind w:left="1440" w:hanging="360"/>
      </w:pPr>
      <w:rPr>
        <w:rFonts w:ascii="Courier New" w:hAnsi="Courier New" w:cs="Courier New" w:hint="default"/>
      </w:rPr>
    </w:lvl>
    <w:lvl w:ilvl="2" w:tplc="59686F12" w:tentative="1">
      <w:start w:val="1"/>
      <w:numFmt w:val="bullet"/>
      <w:lvlText w:val=""/>
      <w:lvlJc w:val="left"/>
      <w:pPr>
        <w:ind w:left="2160" w:hanging="360"/>
      </w:pPr>
      <w:rPr>
        <w:rFonts w:ascii="Wingdings" w:hAnsi="Wingdings" w:hint="default"/>
      </w:rPr>
    </w:lvl>
    <w:lvl w:ilvl="3" w:tplc="71A0A7A6" w:tentative="1">
      <w:start w:val="1"/>
      <w:numFmt w:val="bullet"/>
      <w:lvlText w:val=""/>
      <w:lvlJc w:val="left"/>
      <w:pPr>
        <w:ind w:left="2880" w:hanging="360"/>
      </w:pPr>
      <w:rPr>
        <w:rFonts w:ascii="Symbol" w:hAnsi="Symbol" w:hint="default"/>
      </w:rPr>
    </w:lvl>
    <w:lvl w:ilvl="4" w:tplc="0B8691B0" w:tentative="1">
      <w:start w:val="1"/>
      <w:numFmt w:val="bullet"/>
      <w:lvlText w:val="o"/>
      <w:lvlJc w:val="left"/>
      <w:pPr>
        <w:ind w:left="3600" w:hanging="360"/>
      </w:pPr>
      <w:rPr>
        <w:rFonts w:ascii="Courier New" w:hAnsi="Courier New" w:cs="Courier New" w:hint="default"/>
      </w:rPr>
    </w:lvl>
    <w:lvl w:ilvl="5" w:tplc="7146FAF8" w:tentative="1">
      <w:start w:val="1"/>
      <w:numFmt w:val="bullet"/>
      <w:lvlText w:val=""/>
      <w:lvlJc w:val="left"/>
      <w:pPr>
        <w:ind w:left="4320" w:hanging="360"/>
      </w:pPr>
      <w:rPr>
        <w:rFonts w:ascii="Wingdings" w:hAnsi="Wingdings" w:hint="default"/>
      </w:rPr>
    </w:lvl>
    <w:lvl w:ilvl="6" w:tplc="B72223C6" w:tentative="1">
      <w:start w:val="1"/>
      <w:numFmt w:val="bullet"/>
      <w:lvlText w:val=""/>
      <w:lvlJc w:val="left"/>
      <w:pPr>
        <w:ind w:left="5040" w:hanging="360"/>
      </w:pPr>
      <w:rPr>
        <w:rFonts w:ascii="Symbol" w:hAnsi="Symbol" w:hint="default"/>
      </w:rPr>
    </w:lvl>
    <w:lvl w:ilvl="7" w:tplc="CC72EBCC" w:tentative="1">
      <w:start w:val="1"/>
      <w:numFmt w:val="bullet"/>
      <w:lvlText w:val="o"/>
      <w:lvlJc w:val="left"/>
      <w:pPr>
        <w:ind w:left="5760" w:hanging="360"/>
      </w:pPr>
      <w:rPr>
        <w:rFonts w:ascii="Courier New" w:hAnsi="Courier New" w:cs="Courier New" w:hint="default"/>
      </w:rPr>
    </w:lvl>
    <w:lvl w:ilvl="8" w:tplc="72EC2C66" w:tentative="1">
      <w:start w:val="1"/>
      <w:numFmt w:val="bullet"/>
      <w:lvlText w:val=""/>
      <w:lvlJc w:val="left"/>
      <w:pPr>
        <w:ind w:left="6480" w:hanging="360"/>
      </w:pPr>
      <w:rPr>
        <w:rFonts w:ascii="Wingdings" w:hAnsi="Wingdings" w:hint="default"/>
      </w:rPr>
    </w:lvl>
  </w:abstractNum>
  <w:abstractNum w:abstractNumId="115" w15:restartNumberingAfterBreak="0">
    <w:nsid w:val="0716040A"/>
    <w:multiLevelType w:val="hybridMultilevel"/>
    <w:tmpl w:val="4836B902"/>
    <w:lvl w:ilvl="0" w:tplc="89FCFD94">
      <w:start w:val="14"/>
      <w:numFmt w:val="bullet"/>
      <w:lvlText w:val="-"/>
      <w:lvlJc w:val="left"/>
      <w:pPr>
        <w:ind w:left="720" w:hanging="360"/>
      </w:pPr>
      <w:rPr>
        <w:rFonts w:ascii="Arial" w:eastAsia="Times New Roman" w:hAnsi="Arial" w:cs="Arial" w:hint="default"/>
      </w:rPr>
    </w:lvl>
    <w:lvl w:ilvl="1" w:tplc="D1D20CE8" w:tentative="1">
      <w:start w:val="1"/>
      <w:numFmt w:val="bullet"/>
      <w:lvlText w:val="o"/>
      <w:lvlJc w:val="left"/>
      <w:pPr>
        <w:ind w:left="1440" w:hanging="360"/>
      </w:pPr>
      <w:rPr>
        <w:rFonts w:ascii="Courier New" w:hAnsi="Courier New" w:cs="Courier New" w:hint="default"/>
      </w:rPr>
    </w:lvl>
    <w:lvl w:ilvl="2" w:tplc="7898C5BE" w:tentative="1">
      <w:start w:val="1"/>
      <w:numFmt w:val="bullet"/>
      <w:lvlText w:val=""/>
      <w:lvlJc w:val="left"/>
      <w:pPr>
        <w:ind w:left="2160" w:hanging="360"/>
      </w:pPr>
      <w:rPr>
        <w:rFonts w:ascii="Wingdings" w:hAnsi="Wingdings" w:hint="default"/>
      </w:rPr>
    </w:lvl>
    <w:lvl w:ilvl="3" w:tplc="B4583F66" w:tentative="1">
      <w:start w:val="1"/>
      <w:numFmt w:val="bullet"/>
      <w:lvlText w:val=""/>
      <w:lvlJc w:val="left"/>
      <w:pPr>
        <w:ind w:left="2880" w:hanging="360"/>
      </w:pPr>
      <w:rPr>
        <w:rFonts w:ascii="Symbol" w:hAnsi="Symbol" w:hint="default"/>
      </w:rPr>
    </w:lvl>
    <w:lvl w:ilvl="4" w:tplc="AA6EBFF4" w:tentative="1">
      <w:start w:val="1"/>
      <w:numFmt w:val="bullet"/>
      <w:lvlText w:val="o"/>
      <w:lvlJc w:val="left"/>
      <w:pPr>
        <w:ind w:left="3600" w:hanging="360"/>
      </w:pPr>
      <w:rPr>
        <w:rFonts w:ascii="Courier New" w:hAnsi="Courier New" w:cs="Courier New" w:hint="default"/>
      </w:rPr>
    </w:lvl>
    <w:lvl w:ilvl="5" w:tplc="9126CBFE" w:tentative="1">
      <w:start w:val="1"/>
      <w:numFmt w:val="bullet"/>
      <w:lvlText w:val=""/>
      <w:lvlJc w:val="left"/>
      <w:pPr>
        <w:ind w:left="4320" w:hanging="360"/>
      </w:pPr>
      <w:rPr>
        <w:rFonts w:ascii="Wingdings" w:hAnsi="Wingdings" w:hint="default"/>
      </w:rPr>
    </w:lvl>
    <w:lvl w:ilvl="6" w:tplc="76806EB6" w:tentative="1">
      <w:start w:val="1"/>
      <w:numFmt w:val="bullet"/>
      <w:lvlText w:val=""/>
      <w:lvlJc w:val="left"/>
      <w:pPr>
        <w:ind w:left="5040" w:hanging="360"/>
      </w:pPr>
      <w:rPr>
        <w:rFonts w:ascii="Symbol" w:hAnsi="Symbol" w:hint="default"/>
      </w:rPr>
    </w:lvl>
    <w:lvl w:ilvl="7" w:tplc="D88056C2" w:tentative="1">
      <w:start w:val="1"/>
      <w:numFmt w:val="bullet"/>
      <w:lvlText w:val="o"/>
      <w:lvlJc w:val="left"/>
      <w:pPr>
        <w:ind w:left="5760" w:hanging="360"/>
      </w:pPr>
      <w:rPr>
        <w:rFonts w:ascii="Courier New" w:hAnsi="Courier New" w:cs="Courier New" w:hint="default"/>
      </w:rPr>
    </w:lvl>
    <w:lvl w:ilvl="8" w:tplc="D3FE4A1C" w:tentative="1">
      <w:start w:val="1"/>
      <w:numFmt w:val="bullet"/>
      <w:lvlText w:val=""/>
      <w:lvlJc w:val="left"/>
      <w:pPr>
        <w:ind w:left="6480" w:hanging="360"/>
      </w:pPr>
      <w:rPr>
        <w:rFonts w:ascii="Wingdings" w:hAnsi="Wingdings" w:hint="default"/>
      </w:rPr>
    </w:lvl>
  </w:abstractNum>
  <w:abstractNum w:abstractNumId="116" w15:restartNumberingAfterBreak="0">
    <w:nsid w:val="07F7E60D"/>
    <w:multiLevelType w:val="hybridMultilevel"/>
    <w:tmpl w:val="0C043476"/>
    <w:lvl w:ilvl="0" w:tplc="0750E04A">
      <w:numFmt w:val="bullet"/>
      <w:lvlText w:val=""/>
      <w:lvlJc w:val="left"/>
      <w:pPr>
        <w:ind w:left="720" w:hanging="360"/>
      </w:pPr>
      <w:rPr>
        <w:rFonts w:ascii="Symbol" w:hAnsi="Symbol" w:hint="default"/>
      </w:rPr>
    </w:lvl>
    <w:lvl w:ilvl="1" w:tplc="18B09E02" w:tentative="1">
      <w:start w:val="1"/>
      <w:numFmt w:val="bullet"/>
      <w:lvlText w:val="o"/>
      <w:lvlJc w:val="left"/>
      <w:pPr>
        <w:ind w:left="1440" w:hanging="360"/>
      </w:pPr>
      <w:rPr>
        <w:rFonts w:ascii="Courier New" w:hAnsi="Courier New" w:cs="Courier New" w:hint="default"/>
      </w:rPr>
    </w:lvl>
    <w:lvl w:ilvl="2" w:tplc="2B6C1D66" w:tentative="1">
      <w:start w:val="1"/>
      <w:numFmt w:val="bullet"/>
      <w:lvlText w:val=""/>
      <w:lvlJc w:val="left"/>
      <w:pPr>
        <w:ind w:left="2160" w:hanging="360"/>
      </w:pPr>
      <w:rPr>
        <w:rFonts w:ascii="Wingdings" w:hAnsi="Wingdings" w:hint="default"/>
      </w:rPr>
    </w:lvl>
    <w:lvl w:ilvl="3" w:tplc="44C22370" w:tentative="1">
      <w:start w:val="1"/>
      <w:numFmt w:val="bullet"/>
      <w:lvlText w:val=""/>
      <w:lvlJc w:val="left"/>
      <w:pPr>
        <w:ind w:left="2880" w:hanging="360"/>
      </w:pPr>
      <w:rPr>
        <w:rFonts w:ascii="Symbol" w:hAnsi="Symbol" w:hint="default"/>
      </w:rPr>
    </w:lvl>
    <w:lvl w:ilvl="4" w:tplc="07B88746" w:tentative="1">
      <w:start w:val="1"/>
      <w:numFmt w:val="bullet"/>
      <w:lvlText w:val="o"/>
      <w:lvlJc w:val="left"/>
      <w:pPr>
        <w:ind w:left="3600" w:hanging="360"/>
      </w:pPr>
      <w:rPr>
        <w:rFonts w:ascii="Courier New" w:hAnsi="Courier New" w:cs="Courier New" w:hint="default"/>
      </w:rPr>
    </w:lvl>
    <w:lvl w:ilvl="5" w:tplc="EA462F7A" w:tentative="1">
      <w:start w:val="1"/>
      <w:numFmt w:val="bullet"/>
      <w:lvlText w:val=""/>
      <w:lvlJc w:val="left"/>
      <w:pPr>
        <w:ind w:left="4320" w:hanging="360"/>
      </w:pPr>
      <w:rPr>
        <w:rFonts w:ascii="Wingdings" w:hAnsi="Wingdings" w:hint="default"/>
      </w:rPr>
    </w:lvl>
    <w:lvl w:ilvl="6" w:tplc="AFDC29EE" w:tentative="1">
      <w:start w:val="1"/>
      <w:numFmt w:val="bullet"/>
      <w:lvlText w:val=""/>
      <w:lvlJc w:val="left"/>
      <w:pPr>
        <w:ind w:left="5040" w:hanging="360"/>
      </w:pPr>
      <w:rPr>
        <w:rFonts w:ascii="Symbol" w:hAnsi="Symbol" w:hint="default"/>
      </w:rPr>
    </w:lvl>
    <w:lvl w:ilvl="7" w:tplc="0108D806" w:tentative="1">
      <w:start w:val="1"/>
      <w:numFmt w:val="bullet"/>
      <w:lvlText w:val="o"/>
      <w:lvlJc w:val="left"/>
      <w:pPr>
        <w:ind w:left="5760" w:hanging="360"/>
      </w:pPr>
      <w:rPr>
        <w:rFonts w:ascii="Courier New" w:hAnsi="Courier New" w:cs="Courier New" w:hint="default"/>
      </w:rPr>
    </w:lvl>
    <w:lvl w:ilvl="8" w:tplc="1540B692" w:tentative="1">
      <w:start w:val="1"/>
      <w:numFmt w:val="bullet"/>
      <w:lvlText w:val=""/>
      <w:lvlJc w:val="left"/>
      <w:pPr>
        <w:ind w:left="6480" w:hanging="360"/>
      </w:pPr>
      <w:rPr>
        <w:rFonts w:ascii="Wingdings" w:hAnsi="Wingdings" w:hint="default"/>
      </w:rPr>
    </w:lvl>
  </w:abstractNum>
  <w:abstractNum w:abstractNumId="117" w15:restartNumberingAfterBreak="0">
    <w:nsid w:val="08D42278"/>
    <w:multiLevelType w:val="hybridMultilevel"/>
    <w:tmpl w:val="842060C0"/>
    <w:lvl w:ilvl="0" w:tplc="C1323700">
      <w:start w:val="1"/>
      <w:numFmt w:val="bullet"/>
      <w:lvlText w:val=""/>
      <w:lvlJc w:val="left"/>
      <w:pPr>
        <w:ind w:left="720" w:hanging="360"/>
      </w:pPr>
      <w:rPr>
        <w:rFonts w:ascii="Symbol" w:hAnsi="Symbol" w:hint="default"/>
      </w:rPr>
    </w:lvl>
    <w:lvl w:ilvl="1" w:tplc="7FFC63C8" w:tentative="1">
      <w:start w:val="1"/>
      <w:numFmt w:val="bullet"/>
      <w:lvlText w:val="o"/>
      <w:lvlJc w:val="left"/>
      <w:pPr>
        <w:ind w:left="1440" w:hanging="360"/>
      </w:pPr>
      <w:rPr>
        <w:rFonts w:ascii="Courier New" w:hAnsi="Courier New" w:cs="Courier New" w:hint="default"/>
      </w:rPr>
    </w:lvl>
    <w:lvl w:ilvl="2" w:tplc="86A4C416" w:tentative="1">
      <w:start w:val="1"/>
      <w:numFmt w:val="bullet"/>
      <w:lvlText w:val=""/>
      <w:lvlJc w:val="left"/>
      <w:pPr>
        <w:ind w:left="2160" w:hanging="360"/>
      </w:pPr>
      <w:rPr>
        <w:rFonts w:ascii="Wingdings" w:hAnsi="Wingdings" w:hint="default"/>
      </w:rPr>
    </w:lvl>
    <w:lvl w:ilvl="3" w:tplc="123CFBB6" w:tentative="1">
      <w:start w:val="1"/>
      <w:numFmt w:val="bullet"/>
      <w:lvlText w:val=""/>
      <w:lvlJc w:val="left"/>
      <w:pPr>
        <w:ind w:left="2880" w:hanging="360"/>
      </w:pPr>
      <w:rPr>
        <w:rFonts w:ascii="Symbol" w:hAnsi="Symbol" w:hint="default"/>
      </w:rPr>
    </w:lvl>
    <w:lvl w:ilvl="4" w:tplc="4178EDFC" w:tentative="1">
      <w:start w:val="1"/>
      <w:numFmt w:val="bullet"/>
      <w:lvlText w:val="o"/>
      <w:lvlJc w:val="left"/>
      <w:pPr>
        <w:ind w:left="3600" w:hanging="360"/>
      </w:pPr>
      <w:rPr>
        <w:rFonts w:ascii="Courier New" w:hAnsi="Courier New" w:cs="Courier New" w:hint="default"/>
      </w:rPr>
    </w:lvl>
    <w:lvl w:ilvl="5" w:tplc="8146B7E2" w:tentative="1">
      <w:start w:val="1"/>
      <w:numFmt w:val="bullet"/>
      <w:lvlText w:val=""/>
      <w:lvlJc w:val="left"/>
      <w:pPr>
        <w:ind w:left="4320" w:hanging="360"/>
      </w:pPr>
      <w:rPr>
        <w:rFonts w:ascii="Wingdings" w:hAnsi="Wingdings" w:hint="default"/>
      </w:rPr>
    </w:lvl>
    <w:lvl w:ilvl="6" w:tplc="EFD2D5D8" w:tentative="1">
      <w:start w:val="1"/>
      <w:numFmt w:val="bullet"/>
      <w:lvlText w:val=""/>
      <w:lvlJc w:val="left"/>
      <w:pPr>
        <w:ind w:left="5040" w:hanging="360"/>
      </w:pPr>
      <w:rPr>
        <w:rFonts w:ascii="Symbol" w:hAnsi="Symbol" w:hint="default"/>
      </w:rPr>
    </w:lvl>
    <w:lvl w:ilvl="7" w:tplc="651A33B6" w:tentative="1">
      <w:start w:val="1"/>
      <w:numFmt w:val="bullet"/>
      <w:lvlText w:val="o"/>
      <w:lvlJc w:val="left"/>
      <w:pPr>
        <w:ind w:left="5760" w:hanging="360"/>
      </w:pPr>
      <w:rPr>
        <w:rFonts w:ascii="Courier New" w:hAnsi="Courier New" w:cs="Courier New" w:hint="default"/>
      </w:rPr>
    </w:lvl>
    <w:lvl w:ilvl="8" w:tplc="3B78E050" w:tentative="1">
      <w:start w:val="1"/>
      <w:numFmt w:val="bullet"/>
      <w:lvlText w:val=""/>
      <w:lvlJc w:val="left"/>
      <w:pPr>
        <w:ind w:left="6480" w:hanging="360"/>
      </w:pPr>
      <w:rPr>
        <w:rFonts w:ascii="Wingdings" w:hAnsi="Wingdings" w:hint="default"/>
      </w:rPr>
    </w:lvl>
  </w:abstractNum>
  <w:abstractNum w:abstractNumId="118" w15:restartNumberingAfterBreak="0">
    <w:nsid w:val="0F1F0F69"/>
    <w:multiLevelType w:val="hybridMultilevel"/>
    <w:tmpl w:val="D1F43E66"/>
    <w:lvl w:ilvl="0" w:tplc="88CEBF1A">
      <w:start w:val="14"/>
      <w:numFmt w:val="bullet"/>
      <w:lvlText w:val="-"/>
      <w:lvlJc w:val="left"/>
      <w:pPr>
        <w:ind w:left="720" w:hanging="360"/>
      </w:pPr>
      <w:rPr>
        <w:rFonts w:ascii="Arial" w:eastAsia="Times New Roman" w:hAnsi="Arial" w:cs="Arial" w:hint="default"/>
      </w:rPr>
    </w:lvl>
    <w:lvl w:ilvl="1" w:tplc="CC1CF0B8">
      <w:start w:val="1"/>
      <w:numFmt w:val="bullet"/>
      <w:lvlText w:val="o"/>
      <w:lvlJc w:val="left"/>
      <w:pPr>
        <w:ind w:left="1440" w:hanging="360"/>
      </w:pPr>
      <w:rPr>
        <w:rFonts w:ascii="Courier New" w:hAnsi="Courier New" w:cs="Courier New" w:hint="default"/>
      </w:rPr>
    </w:lvl>
    <w:lvl w:ilvl="2" w:tplc="4E9E7E20">
      <w:start w:val="1"/>
      <w:numFmt w:val="bullet"/>
      <w:lvlText w:val=""/>
      <w:lvlJc w:val="left"/>
      <w:pPr>
        <w:ind w:left="2160" w:hanging="360"/>
      </w:pPr>
      <w:rPr>
        <w:rFonts w:ascii="Wingdings" w:hAnsi="Wingdings" w:hint="default"/>
      </w:rPr>
    </w:lvl>
    <w:lvl w:ilvl="3" w:tplc="2234A2B0">
      <w:start w:val="1"/>
      <w:numFmt w:val="bullet"/>
      <w:lvlText w:val=""/>
      <w:lvlJc w:val="left"/>
      <w:pPr>
        <w:ind w:left="2880" w:hanging="360"/>
      </w:pPr>
      <w:rPr>
        <w:rFonts w:ascii="Symbol" w:hAnsi="Symbol" w:hint="default"/>
      </w:rPr>
    </w:lvl>
    <w:lvl w:ilvl="4" w:tplc="D9620A08">
      <w:start w:val="1"/>
      <w:numFmt w:val="bullet"/>
      <w:lvlText w:val="o"/>
      <w:lvlJc w:val="left"/>
      <w:pPr>
        <w:ind w:left="3600" w:hanging="360"/>
      </w:pPr>
      <w:rPr>
        <w:rFonts w:ascii="Courier New" w:hAnsi="Courier New" w:cs="Courier New" w:hint="default"/>
      </w:rPr>
    </w:lvl>
    <w:lvl w:ilvl="5" w:tplc="285A49E0">
      <w:start w:val="1"/>
      <w:numFmt w:val="bullet"/>
      <w:lvlText w:val=""/>
      <w:lvlJc w:val="left"/>
      <w:pPr>
        <w:ind w:left="4320" w:hanging="360"/>
      </w:pPr>
      <w:rPr>
        <w:rFonts w:ascii="Wingdings" w:hAnsi="Wingdings" w:hint="default"/>
      </w:rPr>
    </w:lvl>
    <w:lvl w:ilvl="6" w:tplc="9438A78C">
      <w:start w:val="1"/>
      <w:numFmt w:val="bullet"/>
      <w:lvlText w:val=""/>
      <w:lvlJc w:val="left"/>
      <w:pPr>
        <w:ind w:left="5040" w:hanging="360"/>
      </w:pPr>
      <w:rPr>
        <w:rFonts w:ascii="Symbol" w:hAnsi="Symbol" w:hint="default"/>
      </w:rPr>
    </w:lvl>
    <w:lvl w:ilvl="7" w:tplc="479EF5AC">
      <w:start w:val="1"/>
      <w:numFmt w:val="bullet"/>
      <w:lvlText w:val="o"/>
      <w:lvlJc w:val="left"/>
      <w:pPr>
        <w:ind w:left="5760" w:hanging="360"/>
      </w:pPr>
      <w:rPr>
        <w:rFonts w:ascii="Courier New" w:hAnsi="Courier New" w:cs="Courier New" w:hint="default"/>
      </w:rPr>
    </w:lvl>
    <w:lvl w:ilvl="8" w:tplc="87625604">
      <w:start w:val="1"/>
      <w:numFmt w:val="bullet"/>
      <w:lvlText w:val=""/>
      <w:lvlJc w:val="left"/>
      <w:pPr>
        <w:ind w:left="6480" w:hanging="360"/>
      </w:pPr>
      <w:rPr>
        <w:rFonts w:ascii="Wingdings" w:hAnsi="Wingdings" w:hint="default"/>
      </w:rPr>
    </w:lvl>
  </w:abstractNum>
  <w:abstractNum w:abstractNumId="119" w15:restartNumberingAfterBreak="0">
    <w:nsid w:val="1276BD1C"/>
    <w:multiLevelType w:val="hybridMultilevel"/>
    <w:tmpl w:val="A53EAD98"/>
    <w:lvl w:ilvl="0" w:tplc="CEFAD576">
      <w:start w:val="12"/>
      <w:numFmt w:val="bullet"/>
      <w:lvlText w:val="-"/>
      <w:lvlJc w:val="left"/>
      <w:pPr>
        <w:ind w:left="720" w:hanging="360"/>
      </w:pPr>
      <w:rPr>
        <w:rFonts w:ascii="Arial" w:hAnsi="Arial" w:hint="default"/>
        <w:color w:val="000000"/>
      </w:rPr>
    </w:lvl>
    <w:lvl w:ilvl="1" w:tplc="892CF988" w:tentative="1">
      <w:start w:val="1"/>
      <w:numFmt w:val="bullet"/>
      <w:lvlText w:val="o"/>
      <w:lvlJc w:val="left"/>
      <w:pPr>
        <w:ind w:left="1440" w:hanging="360"/>
      </w:pPr>
      <w:rPr>
        <w:rFonts w:ascii="Courier New" w:hAnsi="Courier New" w:cs="Courier New" w:hint="default"/>
      </w:rPr>
    </w:lvl>
    <w:lvl w:ilvl="2" w:tplc="96547D50" w:tentative="1">
      <w:start w:val="1"/>
      <w:numFmt w:val="bullet"/>
      <w:lvlText w:val=""/>
      <w:lvlJc w:val="left"/>
      <w:pPr>
        <w:ind w:left="2160" w:hanging="360"/>
      </w:pPr>
      <w:rPr>
        <w:rFonts w:ascii="Wingdings" w:hAnsi="Wingdings" w:hint="default"/>
      </w:rPr>
    </w:lvl>
    <w:lvl w:ilvl="3" w:tplc="0A944A8E" w:tentative="1">
      <w:start w:val="1"/>
      <w:numFmt w:val="bullet"/>
      <w:lvlText w:val=""/>
      <w:lvlJc w:val="left"/>
      <w:pPr>
        <w:ind w:left="2880" w:hanging="360"/>
      </w:pPr>
      <w:rPr>
        <w:rFonts w:ascii="Symbol" w:hAnsi="Symbol" w:hint="default"/>
      </w:rPr>
    </w:lvl>
    <w:lvl w:ilvl="4" w:tplc="A8A0ACEC" w:tentative="1">
      <w:start w:val="1"/>
      <w:numFmt w:val="bullet"/>
      <w:lvlText w:val="o"/>
      <w:lvlJc w:val="left"/>
      <w:pPr>
        <w:ind w:left="3600" w:hanging="360"/>
      </w:pPr>
      <w:rPr>
        <w:rFonts w:ascii="Courier New" w:hAnsi="Courier New" w:cs="Courier New" w:hint="default"/>
      </w:rPr>
    </w:lvl>
    <w:lvl w:ilvl="5" w:tplc="6D76A948" w:tentative="1">
      <w:start w:val="1"/>
      <w:numFmt w:val="bullet"/>
      <w:lvlText w:val=""/>
      <w:lvlJc w:val="left"/>
      <w:pPr>
        <w:ind w:left="4320" w:hanging="360"/>
      </w:pPr>
      <w:rPr>
        <w:rFonts w:ascii="Wingdings" w:hAnsi="Wingdings" w:hint="default"/>
      </w:rPr>
    </w:lvl>
    <w:lvl w:ilvl="6" w:tplc="C0343F7C" w:tentative="1">
      <w:start w:val="1"/>
      <w:numFmt w:val="bullet"/>
      <w:lvlText w:val=""/>
      <w:lvlJc w:val="left"/>
      <w:pPr>
        <w:ind w:left="5040" w:hanging="360"/>
      </w:pPr>
      <w:rPr>
        <w:rFonts w:ascii="Symbol" w:hAnsi="Symbol" w:hint="default"/>
      </w:rPr>
    </w:lvl>
    <w:lvl w:ilvl="7" w:tplc="01103E88" w:tentative="1">
      <w:start w:val="1"/>
      <w:numFmt w:val="bullet"/>
      <w:lvlText w:val="o"/>
      <w:lvlJc w:val="left"/>
      <w:pPr>
        <w:ind w:left="5760" w:hanging="360"/>
      </w:pPr>
      <w:rPr>
        <w:rFonts w:ascii="Courier New" w:hAnsi="Courier New" w:cs="Courier New" w:hint="default"/>
      </w:rPr>
    </w:lvl>
    <w:lvl w:ilvl="8" w:tplc="3EC21CE0" w:tentative="1">
      <w:start w:val="1"/>
      <w:numFmt w:val="bullet"/>
      <w:lvlText w:val=""/>
      <w:lvlJc w:val="left"/>
      <w:pPr>
        <w:ind w:left="6480" w:hanging="360"/>
      </w:pPr>
      <w:rPr>
        <w:rFonts w:ascii="Wingdings" w:hAnsi="Wingdings" w:hint="default"/>
      </w:rPr>
    </w:lvl>
  </w:abstractNum>
  <w:abstractNum w:abstractNumId="120" w15:restartNumberingAfterBreak="0">
    <w:nsid w:val="14DCEA9A"/>
    <w:multiLevelType w:val="hybridMultilevel"/>
    <w:tmpl w:val="175A3F32"/>
    <w:lvl w:ilvl="0" w:tplc="334C60EA">
      <w:start w:val="1"/>
      <w:numFmt w:val="bullet"/>
      <w:lvlText w:val=""/>
      <w:lvlJc w:val="left"/>
      <w:pPr>
        <w:ind w:left="720" w:hanging="360"/>
      </w:pPr>
      <w:rPr>
        <w:rFonts w:ascii="Symbol" w:hAnsi="Symbol" w:hint="default"/>
      </w:rPr>
    </w:lvl>
    <w:lvl w:ilvl="1" w:tplc="6CEC0E32" w:tentative="1">
      <w:start w:val="1"/>
      <w:numFmt w:val="bullet"/>
      <w:lvlText w:val="o"/>
      <w:lvlJc w:val="left"/>
      <w:pPr>
        <w:ind w:left="1440" w:hanging="360"/>
      </w:pPr>
      <w:rPr>
        <w:rFonts w:ascii="Courier New" w:hAnsi="Courier New" w:cs="Courier New" w:hint="default"/>
      </w:rPr>
    </w:lvl>
    <w:lvl w:ilvl="2" w:tplc="E468301E" w:tentative="1">
      <w:start w:val="1"/>
      <w:numFmt w:val="bullet"/>
      <w:lvlText w:val=""/>
      <w:lvlJc w:val="left"/>
      <w:pPr>
        <w:ind w:left="2160" w:hanging="360"/>
      </w:pPr>
      <w:rPr>
        <w:rFonts w:ascii="Wingdings" w:hAnsi="Wingdings" w:hint="default"/>
      </w:rPr>
    </w:lvl>
    <w:lvl w:ilvl="3" w:tplc="502E696E" w:tentative="1">
      <w:start w:val="1"/>
      <w:numFmt w:val="bullet"/>
      <w:lvlText w:val=""/>
      <w:lvlJc w:val="left"/>
      <w:pPr>
        <w:ind w:left="2880" w:hanging="360"/>
      </w:pPr>
      <w:rPr>
        <w:rFonts w:ascii="Symbol" w:hAnsi="Symbol" w:hint="default"/>
      </w:rPr>
    </w:lvl>
    <w:lvl w:ilvl="4" w:tplc="07406F78" w:tentative="1">
      <w:start w:val="1"/>
      <w:numFmt w:val="bullet"/>
      <w:lvlText w:val="o"/>
      <w:lvlJc w:val="left"/>
      <w:pPr>
        <w:ind w:left="3600" w:hanging="360"/>
      </w:pPr>
      <w:rPr>
        <w:rFonts w:ascii="Courier New" w:hAnsi="Courier New" w:cs="Courier New" w:hint="default"/>
      </w:rPr>
    </w:lvl>
    <w:lvl w:ilvl="5" w:tplc="CA048E3E" w:tentative="1">
      <w:start w:val="1"/>
      <w:numFmt w:val="bullet"/>
      <w:lvlText w:val=""/>
      <w:lvlJc w:val="left"/>
      <w:pPr>
        <w:ind w:left="4320" w:hanging="360"/>
      </w:pPr>
      <w:rPr>
        <w:rFonts w:ascii="Wingdings" w:hAnsi="Wingdings" w:hint="default"/>
      </w:rPr>
    </w:lvl>
    <w:lvl w:ilvl="6" w:tplc="7826E65C" w:tentative="1">
      <w:start w:val="1"/>
      <w:numFmt w:val="bullet"/>
      <w:lvlText w:val=""/>
      <w:lvlJc w:val="left"/>
      <w:pPr>
        <w:ind w:left="5040" w:hanging="360"/>
      </w:pPr>
      <w:rPr>
        <w:rFonts w:ascii="Symbol" w:hAnsi="Symbol" w:hint="default"/>
      </w:rPr>
    </w:lvl>
    <w:lvl w:ilvl="7" w:tplc="D70EC0F4" w:tentative="1">
      <w:start w:val="1"/>
      <w:numFmt w:val="bullet"/>
      <w:lvlText w:val="o"/>
      <w:lvlJc w:val="left"/>
      <w:pPr>
        <w:ind w:left="5760" w:hanging="360"/>
      </w:pPr>
      <w:rPr>
        <w:rFonts w:ascii="Courier New" w:hAnsi="Courier New" w:cs="Courier New" w:hint="default"/>
      </w:rPr>
    </w:lvl>
    <w:lvl w:ilvl="8" w:tplc="00FAD02A" w:tentative="1">
      <w:start w:val="1"/>
      <w:numFmt w:val="bullet"/>
      <w:lvlText w:val=""/>
      <w:lvlJc w:val="left"/>
      <w:pPr>
        <w:ind w:left="6480" w:hanging="360"/>
      </w:pPr>
      <w:rPr>
        <w:rFonts w:ascii="Wingdings" w:hAnsi="Wingdings" w:hint="default"/>
      </w:rPr>
    </w:lvl>
  </w:abstractNum>
  <w:abstractNum w:abstractNumId="121" w15:restartNumberingAfterBreak="0">
    <w:nsid w:val="158A8C10"/>
    <w:multiLevelType w:val="multilevel"/>
    <w:tmpl w:val="427C1F96"/>
    <w:lvl w:ilvl="0">
      <w:start w:val="1"/>
      <w:numFmt w:val="bullet"/>
      <w:lvlText w:val=""/>
      <w:lvlJc w:val="left"/>
      <w:pPr>
        <w:ind w:left="644" w:hanging="360"/>
      </w:pPr>
      <w:rPr>
        <w:rFonts w:ascii="Symbol" w:hAnsi="Symbol" w:hint="default"/>
        <w:color w:val="auto"/>
      </w:rPr>
    </w:lvl>
    <w:lvl w:ilvl="1">
      <w:start w:val="1"/>
      <w:numFmt w:val="bullet"/>
      <w:lvlText w:val=""/>
      <w:lvlJc w:val="left"/>
      <w:pPr>
        <w:tabs>
          <w:tab w:val="num" w:pos="1559"/>
        </w:tabs>
        <w:ind w:left="1559" w:hanging="283"/>
      </w:pPr>
      <w:rPr>
        <w:rFonts w:ascii="Wingdings" w:hAnsi="Wingdings" w:hint="default"/>
      </w:rPr>
    </w:lvl>
    <w:lvl w:ilvl="2">
      <w:start w:val="1"/>
      <w:numFmt w:val="bullet"/>
      <w:lvlText w:val=""/>
      <w:lvlJc w:val="left"/>
      <w:pPr>
        <w:tabs>
          <w:tab w:val="num" w:pos="1843"/>
        </w:tabs>
        <w:ind w:left="1843" w:hanging="284"/>
      </w:pPr>
      <w:rPr>
        <w:rFonts w:ascii="Wingdings" w:hAnsi="Wingdings" w:hint="default"/>
      </w:rPr>
    </w:lvl>
    <w:lvl w:ilvl="3">
      <w:start w:val="1"/>
      <w:numFmt w:val="bullet"/>
      <w:lvlText w:val=""/>
      <w:lvlJc w:val="left"/>
      <w:pPr>
        <w:tabs>
          <w:tab w:val="num" w:pos="2126"/>
        </w:tabs>
        <w:ind w:left="2126" w:hanging="283"/>
      </w:pPr>
      <w:rPr>
        <w:rFonts w:ascii="Symbol" w:hAnsi="Symbol" w:hint="default"/>
      </w:rPr>
    </w:lvl>
    <w:lvl w:ilvl="4">
      <w:start w:val="1"/>
      <w:numFmt w:val="bullet"/>
      <w:lvlText w:val=""/>
      <w:lvlJc w:val="left"/>
      <w:pPr>
        <w:ind w:left="1418" w:hanging="284"/>
      </w:pPr>
      <w:rPr>
        <w:rFonts w:ascii="Symbol" w:hAnsi="Symbol" w:hint="default"/>
        <w:color w:val="auto"/>
      </w:rPr>
    </w:lvl>
    <w:lvl w:ilvl="5">
      <w:start w:val="1"/>
      <w:numFmt w:val="bullet"/>
      <w:lvlText w:val=""/>
      <w:lvlJc w:val="left"/>
      <w:pPr>
        <w:ind w:left="1701" w:hanging="283"/>
      </w:pPr>
      <w:rPr>
        <w:rFonts w:ascii="Wingdings" w:hAnsi="Wingdings" w:hint="default"/>
      </w:rPr>
    </w:lvl>
    <w:lvl w:ilvl="6">
      <w:start w:val="1"/>
      <w:numFmt w:val="bullet"/>
      <w:lvlText w:val=""/>
      <w:lvlJc w:val="left"/>
      <w:pPr>
        <w:ind w:left="1985" w:hanging="284"/>
      </w:pPr>
      <w:rPr>
        <w:rFonts w:ascii="Wingdings" w:hAnsi="Wingdings" w:hint="default"/>
      </w:rPr>
    </w:lvl>
    <w:lvl w:ilvl="7">
      <w:start w:val="1"/>
      <w:numFmt w:val="bullet"/>
      <w:lvlText w:val=""/>
      <w:lvlJc w:val="left"/>
      <w:pPr>
        <w:ind w:left="2268" w:hanging="283"/>
      </w:pPr>
      <w:rPr>
        <w:rFonts w:ascii="Symbol" w:hAnsi="Symbol" w:hint="default"/>
      </w:rPr>
    </w:lvl>
    <w:lvl w:ilvl="8">
      <w:start w:val="1"/>
      <w:numFmt w:val="bullet"/>
      <w:lvlText w:val="o"/>
      <w:lvlJc w:val="left"/>
      <w:pPr>
        <w:ind w:left="2552" w:hanging="284"/>
      </w:pPr>
      <w:rPr>
        <w:rFonts w:ascii="Courier New" w:hAnsi="Courier New" w:hint="default"/>
      </w:rPr>
    </w:lvl>
  </w:abstractNum>
  <w:abstractNum w:abstractNumId="122" w15:restartNumberingAfterBreak="0">
    <w:nsid w:val="16051F98"/>
    <w:multiLevelType w:val="hybridMultilevel"/>
    <w:tmpl w:val="C7468220"/>
    <w:lvl w:ilvl="0" w:tplc="E27C5306">
      <w:numFmt w:val="bullet"/>
      <w:lvlText w:val=""/>
      <w:lvlJc w:val="left"/>
      <w:pPr>
        <w:ind w:left="720" w:hanging="360"/>
      </w:pPr>
      <w:rPr>
        <w:rFonts w:ascii="Symbol" w:hAnsi="Symbol" w:hint="default"/>
      </w:rPr>
    </w:lvl>
    <w:lvl w:ilvl="1" w:tplc="89E828F6" w:tentative="1">
      <w:start w:val="1"/>
      <w:numFmt w:val="bullet"/>
      <w:lvlText w:val="o"/>
      <w:lvlJc w:val="left"/>
      <w:pPr>
        <w:ind w:left="1440" w:hanging="360"/>
      </w:pPr>
      <w:rPr>
        <w:rFonts w:ascii="Courier New" w:hAnsi="Courier New" w:cs="Courier New" w:hint="default"/>
      </w:rPr>
    </w:lvl>
    <w:lvl w:ilvl="2" w:tplc="C1102F2A" w:tentative="1">
      <w:start w:val="1"/>
      <w:numFmt w:val="bullet"/>
      <w:lvlText w:val=""/>
      <w:lvlJc w:val="left"/>
      <w:pPr>
        <w:ind w:left="2160" w:hanging="360"/>
      </w:pPr>
      <w:rPr>
        <w:rFonts w:ascii="Wingdings" w:hAnsi="Wingdings" w:hint="default"/>
      </w:rPr>
    </w:lvl>
    <w:lvl w:ilvl="3" w:tplc="B7E663FA" w:tentative="1">
      <w:start w:val="1"/>
      <w:numFmt w:val="bullet"/>
      <w:lvlText w:val=""/>
      <w:lvlJc w:val="left"/>
      <w:pPr>
        <w:ind w:left="2880" w:hanging="360"/>
      </w:pPr>
      <w:rPr>
        <w:rFonts w:ascii="Symbol" w:hAnsi="Symbol" w:hint="default"/>
      </w:rPr>
    </w:lvl>
    <w:lvl w:ilvl="4" w:tplc="C868F51C" w:tentative="1">
      <w:start w:val="1"/>
      <w:numFmt w:val="bullet"/>
      <w:lvlText w:val="o"/>
      <w:lvlJc w:val="left"/>
      <w:pPr>
        <w:ind w:left="3600" w:hanging="360"/>
      </w:pPr>
      <w:rPr>
        <w:rFonts w:ascii="Courier New" w:hAnsi="Courier New" w:cs="Courier New" w:hint="default"/>
      </w:rPr>
    </w:lvl>
    <w:lvl w:ilvl="5" w:tplc="F3F00858" w:tentative="1">
      <w:start w:val="1"/>
      <w:numFmt w:val="bullet"/>
      <w:lvlText w:val=""/>
      <w:lvlJc w:val="left"/>
      <w:pPr>
        <w:ind w:left="4320" w:hanging="360"/>
      </w:pPr>
      <w:rPr>
        <w:rFonts w:ascii="Wingdings" w:hAnsi="Wingdings" w:hint="default"/>
      </w:rPr>
    </w:lvl>
    <w:lvl w:ilvl="6" w:tplc="8EA48BA8" w:tentative="1">
      <w:start w:val="1"/>
      <w:numFmt w:val="bullet"/>
      <w:lvlText w:val=""/>
      <w:lvlJc w:val="left"/>
      <w:pPr>
        <w:ind w:left="5040" w:hanging="360"/>
      </w:pPr>
      <w:rPr>
        <w:rFonts w:ascii="Symbol" w:hAnsi="Symbol" w:hint="default"/>
      </w:rPr>
    </w:lvl>
    <w:lvl w:ilvl="7" w:tplc="56E896FE" w:tentative="1">
      <w:start w:val="1"/>
      <w:numFmt w:val="bullet"/>
      <w:lvlText w:val="o"/>
      <w:lvlJc w:val="left"/>
      <w:pPr>
        <w:ind w:left="5760" w:hanging="360"/>
      </w:pPr>
      <w:rPr>
        <w:rFonts w:ascii="Courier New" w:hAnsi="Courier New" w:cs="Courier New" w:hint="default"/>
      </w:rPr>
    </w:lvl>
    <w:lvl w:ilvl="8" w:tplc="1396C9A8" w:tentative="1">
      <w:start w:val="1"/>
      <w:numFmt w:val="bullet"/>
      <w:lvlText w:val=""/>
      <w:lvlJc w:val="left"/>
      <w:pPr>
        <w:ind w:left="6480" w:hanging="360"/>
      </w:pPr>
      <w:rPr>
        <w:rFonts w:ascii="Wingdings" w:hAnsi="Wingdings" w:hint="default"/>
      </w:rPr>
    </w:lvl>
  </w:abstractNum>
  <w:abstractNum w:abstractNumId="123" w15:restartNumberingAfterBreak="0">
    <w:nsid w:val="18BE094D"/>
    <w:multiLevelType w:val="hybridMultilevel"/>
    <w:tmpl w:val="2AC42B02"/>
    <w:lvl w:ilvl="0" w:tplc="C4D0DC6A">
      <w:start w:val="1"/>
      <w:numFmt w:val="bullet"/>
      <w:lvlText w:val=""/>
      <w:lvlJc w:val="left"/>
      <w:pPr>
        <w:ind w:left="720" w:hanging="360"/>
      </w:pPr>
      <w:rPr>
        <w:rFonts w:ascii="Symbol" w:hAnsi="Symbol" w:hint="default"/>
      </w:rPr>
    </w:lvl>
    <w:lvl w:ilvl="1" w:tplc="5EFE99B6" w:tentative="1">
      <w:start w:val="1"/>
      <w:numFmt w:val="bullet"/>
      <w:lvlText w:val="o"/>
      <w:lvlJc w:val="left"/>
      <w:pPr>
        <w:ind w:left="1440" w:hanging="360"/>
      </w:pPr>
      <w:rPr>
        <w:rFonts w:ascii="Courier New" w:hAnsi="Courier New" w:cs="Courier New" w:hint="default"/>
      </w:rPr>
    </w:lvl>
    <w:lvl w:ilvl="2" w:tplc="7536018E" w:tentative="1">
      <w:start w:val="1"/>
      <w:numFmt w:val="bullet"/>
      <w:lvlText w:val=""/>
      <w:lvlJc w:val="left"/>
      <w:pPr>
        <w:ind w:left="2160" w:hanging="360"/>
      </w:pPr>
      <w:rPr>
        <w:rFonts w:ascii="Wingdings" w:hAnsi="Wingdings" w:hint="default"/>
      </w:rPr>
    </w:lvl>
    <w:lvl w:ilvl="3" w:tplc="F404BF9E" w:tentative="1">
      <w:start w:val="1"/>
      <w:numFmt w:val="bullet"/>
      <w:lvlText w:val=""/>
      <w:lvlJc w:val="left"/>
      <w:pPr>
        <w:ind w:left="2880" w:hanging="360"/>
      </w:pPr>
      <w:rPr>
        <w:rFonts w:ascii="Symbol" w:hAnsi="Symbol" w:hint="default"/>
      </w:rPr>
    </w:lvl>
    <w:lvl w:ilvl="4" w:tplc="87B46C6E" w:tentative="1">
      <w:start w:val="1"/>
      <w:numFmt w:val="bullet"/>
      <w:lvlText w:val="o"/>
      <w:lvlJc w:val="left"/>
      <w:pPr>
        <w:ind w:left="3600" w:hanging="360"/>
      </w:pPr>
      <w:rPr>
        <w:rFonts w:ascii="Courier New" w:hAnsi="Courier New" w:cs="Courier New" w:hint="default"/>
      </w:rPr>
    </w:lvl>
    <w:lvl w:ilvl="5" w:tplc="544AEDD6" w:tentative="1">
      <w:start w:val="1"/>
      <w:numFmt w:val="bullet"/>
      <w:lvlText w:val=""/>
      <w:lvlJc w:val="left"/>
      <w:pPr>
        <w:ind w:left="4320" w:hanging="360"/>
      </w:pPr>
      <w:rPr>
        <w:rFonts w:ascii="Wingdings" w:hAnsi="Wingdings" w:hint="default"/>
      </w:rPr>
    </w:lvl>
    <w:lvl w:ilvl="6" w:tplc="B28C2B72" w:tentative="1">
      <w:start w:val="1"/>
      <w:numFmt w:val="bullet"/>
      <w:lvlText w:val=""/>
      <w:lvlJc w:val="left"/>
      <w:pPr>
        <w:ind w:left="5040" w:hanging="360"/>
      </w:pPr>
      <w:rPr>
        <w:rFonts w:ascii="Symbol" w:hAnsi="Symbol" w:hint="default"/>
      </w:rPr>
    </w:lvl>
    <w:lvl w:ilvl="7" w:tplc="2B3ACF4E" w:tentative="1">
      <w:start w:val="1"/>
      <w:numFmt w:val="bullet"/>
      <w:lvlText w:val="o"/>
      <w:lvlJc w:val="left"/>
      <w:pPr>
        <w:ind w:left="5760" w:hanging="360"/>
      </w:pPr>
      <w:rPr>
        <w:rFonts w:ascii="Courier New" w:hAnsi="Courier New" w:cs="Courier New" w:hint="default"/>
      </w:rPr>
    </w:lvl>
    <w:lvl w:ilvl="8" w:tplc="7374C2A4" w:tentative="1">
      <w:start w:val="1"/>
      <w:numFmt w:val="bullet"/>
      <w:lvlText w:val=""/>
      <w:lvlJc w:val="left"/>
      <w:pPr>
        <w:ind w:left="6480" w:hanging="360"/>
      </w:pPr>
      <w:rPr>
        <w:rFonts w:ascii="Wingdings" w:hAnsi="Wingdings" w:hint="default"/>
      </w:rPr>
    </w:lvl>
  </w:abstractNum>
  <w:abstractNum w:abstractNumId="124" w15:restartNumberingAfterBreak="0">
    <w:nsid w:val="199669D1"/>
    <w:multiLevelType w:val="hybridMultilevel"/>
    <w:tmpl w:val="00B20B00"/>
    <w:lvl w:ilvl="0" w:tplc="B7886B92">
      <w:start w:val="1"/>
      <w:numFmt w:val="bullet"/>
      <w:lvlText w:val=""/>
      <w:lvlJc w:val="left"/>
      <w:pPr>
        <w:ind w:left="720" w:hanging="360"/>
      </w:pPr>
      <w:rPr>
        <w:rFonts w:ascii="Symbol" w:hAnsi="Symbol" w:hint="default"/>
      </w:rPr>
    </w:lvl>
    <w:lvl w:ilvl="1" w:tplc="52226116" w:tentative="1">
      <w:start w:val="1"/>
      <w:numFmt w:val="bullet"/>
      <w:lvlText w:val="o"/>
      <w:lvlJc w:val="left"/>
      <w:pPr>
        <w:ind w:left="1440" w:hanging="360"/>
      </w:pPr>
      <w:rPr>
        <w:rFonts w:ascii="Courier New" w:hAnsi="Courier New" w:cs="Courier New" w:hint="default"/>
      </w:rPr>
    </w:lvl>
    <w:lvl w:ilvl="2" w:tplc="F95252D4" w:tentative="1">
      <w:start w:val="1"/>
      <w:numFmt w:val="bullet"/>
      <w:lvlText w:val=""/>
      <w:lvlJc w:val="left"/>
      <w:pPr>
        <w:ind w:left="2160" w:hanging="360"/>
      </w:pPr>
      <w:rPr>
        <w:rFonts w:ascii="Wingdings" w:hAnsi="Wingdings" w:hint="default"/>
      </w:rPr>
    </w:lvl>
    <w:lvl w:ilvl="3" w:tplc="01149D9C" w:tentative="1">
      <w:start w:val="1"/>
      <w:numFmt w:val="bullet"/>
      <w:lvlText w:val=""/>
      <w:lvlJc w:val="left"/>
      <w:pPr>
        <w:ind w:left="2880" w:hanging="360"/>
      </w:pPr>
      <w:rPr>
        <w:rFonts w:ascii="Symbol" w:hAnsi="Symbol" w:hint="default"/>
      </w:rPr>
    </w:lvl>
    <w:lvl w:ilvl="4" w:tplc="F3D6F970" w:tentative="1">
      <w:start w:val="1"/>
      <w:numFmt w:val="bullet"/>
      <w:lvlText w:val="o"/>
      <w:lvlJc w:val="left"/>
      <w:pPr>
        <w:ind w:left="3600" w:hanging="360"/>
      </w:pPr>
      <w:rPr>
        <w:rFonts w:ascii="Courier New" w:hAnsi="Courier New" w:cs="Courier New" w:hint="default"/>
      </w:rPr>
    </w:lvl>
    <w:lvl w:ilvl="5" w:tplc="C458FF66" w:tentative="1">
      <w:start w:val="1"/>
      <w:numFmt w:val="bullet"/>
      <w:lvlText w:val=""/>
      <w:lvlJc w:val="left"/>
      <w:pPr>
        <w:ind w:left="4320" w:hanging="360"/>
      </w:pPr>
      <w:rPr>
        <w:rFonts w:ascii="Wingdings" w:hAnsi="Wingdings" w:hint="default"/>
      </w:rPr>
    </w:lvl>
    <w:lvl w:ilvl="6" w:tplc="763C3D06" w:tentative="1">
      <w:start w:val="1"/>
      <w:numFmt w:val="bullet"/>
      <w:lvlText w:val=""/>
      <w:lvlJc w:val="left"/>
      <w:pPr>
        <w:ind w:left="5040" w:hanging="360"/>
      </w:pPr>
      <w:rPr>
        <w:rFonts w:ascii="Symbol" w:hAnsi="Symbol" w:hint="default"/>
      </w:rPr>
    </w:lvl>
    <w:lvl w:ilvl="7" w:tplc="9A2E4330" w:tentative="1">
      <w:start w:val="1"/>
      <w:numFmt w:val="bullet"/>
      <w:lvlText w:val="o"/>
      <w:lvlJc w:val="left"/>
      <w:pPr>
        <w:ind w:left="5760" w:hanging="360"/>
      </w:pPr>
      <w:rPr>
        <w:rFonts w:ascii="Courier New" w:hAnsi="Courier New" w:cs="Courier New" w:hint="default"/>
      </w:rPr>
    </w:lvl>
    <w:lvl w:ilvl="8" w:tplc="14BAA61E" w:tentative="1">
      <w:start w:val="1"/>
      <w:numFmt w:val="bullet"/>
      <w:lvlText w:val=""/>
      <w:lvlJc w:val="left"/>
      <w:pPr>
        <w:ind w:left="6480" w:hanging="360"/>
      </w:pPr>
      <w:rPr>
        <w:rFonts w:ascii="Wingdings" w:hAnsi="Wingdings" w:hint="default"/>
      </w:rPr>
    </w:lvl>
  </w:abstractNum>
  <w:abstractNum w:abstractNumId="125" w15:restartNumberingAfterBreak="0">
    <w:nsid w:val="199C6B73"/>
    <w:multiLevelType w:val="hybridMultilevel"/>
    <w:tmpl w:val="718A57B8"/>
    <w:lvl w:ilvl="0" w:tplc="F0AEE93C">
      <w:start w:val="1"/>
      <w:numFmt w:val="lowerRoman"/>
      <w:lvlText w:val="%1."/>
      <w:lvlJc w:val="right"/>
      <w:pPr>
        <w:ind w:left="720" w:hanging="360"/>
      </w:pPr>
    </w:lvl>
    <w:lvl w:ilvl="1" w:tplc="41747A74" w:tentative="1">
      <w:start w:val="1"/>
      <w:numFmt w:val="lowerLetter"/>
      <w:lvlText w:val="%2."/>
      <w:lvlJc w:val="left"/>
      <w:pPr>
        <w:ind w:left="1440" w:hanging="360"/>
      </w:pPr>
    </w:lvl>
    <w:lvl w:ilvl="2" w:tplc="28721656" w:tentative="1">
      <w:start w:val="1"/>
      <w:numFmt w:val="lowerRoman"/>
      <w:lvlText w:val="%3."/>
      <w:lvlJc w:val="right"/>
      <w:pPr>
        <w:ind w:left="2160" w:hanging="180"/>
      </w:pPr>
    </w:lvl>
    <w:lvl w:ilvl="3" w:tplc="4622128E" w:tentative="1">
      <w:start w:val="1"/>
      <w:numFmt w:val="decimal"/>
      <w:lvlText w:val="%4."/>
      <w:lvlJc w:val="left"/>
      <w:pPr>
        <w:ind w:left="2880" w:hanging="360"/>
      </w:pPr>
    </w:lvl>
    <w:lvl w:ilvl="4" w:tplc="1FDA543C" w:tentative="1">
      <w:start w:val="1"/>
      <w:numFmt w:val="lowerLetter"/>
      <w:lvlText w:val="%5."/>
      <w:lvlJc w:val="left"/>
      <w:pPr>
        <w:ind w:left="3600" w:hanging="360"/>
      </w:pPr>
    </w:lvl>
    <w:lvl w:ilvl="5" w:tplc="D70806D2" w:tentative="1">
      <w:start w:val="1"/>
      <w:numFmt w:val="lowerRoman"/>
      <w:lvlText w:val="%6."/>
      <w:lvlJc w:val="right"/>
      <w:pPr>
        <w:ind w:left="4320" w:hanging="180"/>
      </w:pPr>
    </w:lvl>
    <w:lvl w:ilvl="6" w:tplc="12629C6C" w:tentative="1">
      <w:start w:val="1"/>
      <w:numFmt w:val="decimal"/>
      <w:lvlText w:val="%7."/>
      <w:lvlJc w:val="left"/>
      <w:pPr>
        <w:ind w:left="5040" w:hanging="360"/>
      </w:pPr>
    </w:lvl>
    <w:lvl w:ilvl="7" w:tplc="5E4CF24A" w:tentative="1">
      <w:start w:val="1"/>
      <w:numFmt w:val="lowerLetter"/>
      <w:lvlText w:val="%8."/>
      <w:lvlJc w:val="left"/>
      <w:pPr>
        <w:ind w:left="5760" w:hanging="360"/>
      </w:pPr>
    </w:lvl>
    <w:lvl w:ilvl="8" w:tplc="92AC3334" w:tentative="1">
      <w:start w:val="1"/>
      <w:numFmt w:val="lowerRoman"/>
      <w:lvlText w:val="%9."/>
      <w:lvlJc w:val="right"/>
      <w:pPr>
        <w:ind w:left="6480" w:hanging="180"/>
      </w:pPr>
    </w:lvl>
  </w:abstractNum>
  <w:abstractNum w:abstractNumId="126" w15:restartNumberingAfterBreak="0">
    <w:nsid w:val="199D7E2D"/>
    <w:multiLevelType w:val="hybridMultilevel"/>
    <w:tmpl w:val="DE203284"/>
    <w:lvl w:ilvl="0" w:tplc="07A6E1D4">
      <w:numFmt w:val="bullet"/>
      <w:lvlText w:val="-"/>
      <w:lvlJc w:val="left"/>
      <w:pPr>
        <w:ind w:left="720" w:hanging="360"/>
      </w:pPr>
      <w:rPr>
        <w:rFonts w:ascii="Arial" w:eastAsia="Times New Roman" w:hAnsi="Arial" w:cs="Arial" w:hint="default"/>
      </w:rPr>
    </w:lvl>
    <w:lvl w:ilvl="1" w:tplc="362696CE" w:tentative="1">
      <w:start w:val="1"/>
      <w:numFmt w:val="bullet"/>
      <w:lvlText w:val="o"/>
      <w:lvlJc w:val="left"/>
      <w:pPr>
        <w:ind w:left="1440" w:hanging="360"/>
      </w:pPr>
      <w:rPr>
        <w:rFonts w:ascii="Courier New" w:hAnsi="Courier New" w:cs="Courier New" w:hint="default"/>
      </w:rPr>
    </w:lvl>
    <w:lvl w:ilvl="2" w:tplc="E77413C0" w:tentative="1">
      <w:start w:val="1"/>
      <w:numFmt w:val="bullet"/>
      <w:lvlText w:val=""/>
      <w:lvlJc w:val="left"/>
      <w:pPr>
        <w:ind w:left="2160" w:hanging="360"/>
      </w:pPr>
      <w:rPr>
        <w:rFonts w:ascii="Wingdings" w:hAnsi="Wingdings" w:hint="default"/>
      </w:rPr>
    </w:lvl>
    <w:lvl w:ilvl="3" w:tplc="163A2FBE" w:tentative="1">
      <w:start w:val="1"/>
      <w:numFmt w:val="bullet"/>
      <w:lvlText w:val=""/>
      <w:lvlJc w:val="left"/>
      <w:pPr>
        <w:ind w:left="2880" w:hanging="360"/>
      </w:pPr>
      <w:rPr>
        <w:rFonts w:ascii="Symbol" w:hAnsi="Symbol" w:hint="default"/>
      </w:rPr>
    </w:lvl>
    <w:lvl w:ilvl="4" w:tplc="EB8E4A6E" w:tentative="1">
      <w:start w:val="1"/>
      <w:numFmt w:val="bullet"/>
      <w:lvlText w:val="o"/>
      <w:lvlJc w:val="left"/>
      <w:pPr>
        <w:ind w:left="3600" w:hanging="360"/>
      </w:pPr>
      <w:rPr>
        <w:rFonts w:ascii="Courier New" w:hAnsi="Courier New" w:cs="Courier New" w:hint="default"/>
      </w:rPr>
    </w:lvl>
    <w:lvl w:ilvl="5" w:tplc="C9101336" w:tentative="1">
      <w:start w:val="1"/>
      <w:numFmt w:val="bullet"/>
      <w:lvlText w:val=""/>
      <w:lvlJc w:val="left"/>
      <w:pPr>
        <w:ind w:left="4320" w:hanging="360"/>
      </w:pPr>
      <w:rPr>
        <w:rFonts w:ascii="Wingdings" w:hAnsi="Wingdings" w:hint="default"/>
      </w:rPr>
    </w:lvl>
    <w:lvl w:ilvl="6" w:tplc="78F27CC4" w:tentative="1">
      <w:start w:val="1"/>
      <w:numFmt w:val="bullet"/>
      <w:lvlText w:val=""/>
      <w:lvlJc w:val="left"/>
      <w:pPr>
        <w:ind w:left="5040" w:hanging="360"/>
      </w:pPr>
      <w:rPr>
        <w:rFonts w:ascii="Symbol" w:hAnsi="Symbol" w:hint="default"/>
      </w:rPr>
    </w:lvl>
    <w:lvl w:ilvl="7" w:tplc="E2127814" w:tentative="1">
      <w:start w:val="1"/>
      <w:numFmt w:val="bullet"/>
      <w:lvlText w:val="o"/>
      <w:lvlJc w:val="left"/>
      <w:pPr>
        <w:ind w:left="5760" w:hanging="360"/>
      </w:pPr>
      <w:rPr>
        <w:rFonts w:ascii="Courier New" w:hAnsi="Courier New" w:cs="Courier New" w:hint="default"/>
      </w:rPr>
    </w:lvl>
    <w:lvl w:ilvl="8" w:tplc="17C43598" w:tentative="1">
      <w:start w:val="1"/>
      <w:numFmt w:val="bullet"/>
      <w:lvlText w:val=""/>
      <w:lvlJc w:val="left"/>
      <w:pPr>
        <w:ind w:left="6480" w:hanging="360"/>
      </w:pPr>
      <w:rPr>
        <w:rFonts w:ascii="Wingdings" w:hAnsi="Wingdings" w:hint="default"/>
      </w:rPr>
    </w:lvl>
  </w:abstractNum>
  <w:abstractNum w:abstractNumId="127" w15:restartNumberingAfterBreak="0">
    <w:nsid w:val="1A7876CE"/>
    <w:multiLevelType w:val="hybridMultilevel"/>
    <w:tmpl w:val="B09CEEF0"/>
    <w:lvl w:ilvl="0" w:tplc="BF2A63C2">
      <w:start w:val="1"/>
      <w:numFmt w:val="bullet"/>
      <w:lvlText w:val=""/>
      <w:lvlJc w:val="left"/>
      <w:pPr>
        <w:ind w:left="720" w:hanging="360"/>
      </w:pPr>
      <w:rPr>
        <w:rFonts w:ascii="Symbol" w:hAnsi="Symbol" w:hint="default"/>
      </w:rPr>
    </w:lvl>
    <w:lvl w:ilvl="1" w:tplc="7CAC5026" w:tentative="1">
      <w:start w:val="1"/>
      <w:numFmt w:val="bullet"/>
      <w:lvlText w:val="o"/>
      <w:lvlJc w:val="left"/>
      <w:pPr>
        <w:ind w:left="1440" w:hanging="360"/>
      </w:pPr>
      <w:rPr>
        <w:rFonts w:ascii="Courier New" w:hAnsi="Courier New" w:cs="Courier New" w:hint="default"/>
      </w:rPr>
    </w:lvl>
    <w:lvl w:ilvl="2" w:tplc="38B49D96" w:tentative="1">
      <w:start w:val="1"/>
      <w:numFmt w:val="bullet"/>
      <w:lvlText w:val=""/>
      <w:lvlJc w:val="left"/>
      <w:pPr>
        <w:ind w:left="2160" w:hanging="360"/>
      </w:pPr>
      <w:rPr>
        <w:rFonts w:ascii="Wingdings" w:hAnsi="Wingdings" w:hint="default"/>
      </w:rPr>
    </w:lvl>
    <w:lvl w:ilvl="3" w:tplc="333CF554" w:tentative="1">
      <w:start w:val="1"/>
      <w:numFmt w:val="bullet"/>
      <w:lvlText w:val=""/>
      <w:lvlJc w:val="left"/>
      <w:pPr>
        <w:ind w:left="2880" w:hanging="360"/>
      </w:pPr>
      <w:rPr>
        <w:rFonts w:ascii="Symbol" w:hAnsi="Symbol" w:hint="default"/>
      </w:rPr>
    </w:lvl>
    <w:lvl w:ilvl="4" w:tplc="27DC881C" w:tentative="1">
      <w:start w:val="1"/>
      <w:numFmt w:val="bullet"/>
      <w:lvlText w:val="o"/>
      <w:lvlJc w:val="left"/>
      <w:pPr>
        <w:ind w:left="3600" w:hanging="360"/>
      </w:pPr>
      <w:rPr>
        <w:rFonts w:ascii="Courier New" w:hAnsi="Courier New" w:cs="Courier New" w:hint="default"/>
      </w:rPr>
    </w:lvl>
    <w:lvl w:ilvl="5" w:tplc="19AA08FE" w:tentative="1">
      <w:start w:val="1"/>
      <w:numFmt w:val="bullet"/>
      <w:lvlText w:val=""/>
      <w:lvlJc w:val="left"/>
      <w:pPr>
        <w:ind w:left="4320" w:hanging="360"/>
      </w:pPr>
      <w:rPr>
        <w:rFonts w:ascii="Wingdings" w:hAnsi="Wingdings" w:hint="default"/>
      </w:rPr>
    </w:lvl>
    <w:lvl w:ilvl="6" w:tplc="3E1C42F2" w:tentative="1">
      <w:start w:val="1"/>
      <w:numFmt w:val="bullet"/>
      <w:lvlText w:val=""/>
      <w:lvlJc w:val="left"/>
      <w:pPr>
        <w:ind w:left="5040" w:hanging="360"/>
      </w:pPr>
      <w:rPr>
        <w:rFonts w:ascii="Symbol" w:hAnsi="Symbol" w:hint="default"/>
      </w:rPr>
    </w:lvl>
    <w:lvl w:ilvl="7" w:tplc="94E24E0E" w:tentative="1">
      <w:start w:val="1"/>
      <w:numFmt w:val="bullet"/>
      <w:lvlText w:val="o"/>
      <w:lvlJc w:val="left"/>
      <w:pPr>
        <w:ind w:left="5760" w:hanging="360"/>
      </w:pPr>
      <w:rPr>
        <w:rFonts w:ascii="Courier New" w:hAnsi="Courier New" w:cs="Courier New" w:hint="default"/>
      </w:rPr>
    </w:lvl>
    <w:lvl w:ilvl="8" w:tplc="BE1247EA" w:tentative="1">
      <w:start w:val="1"/>
      <w:numFmt w:val="bullet"/>
      <w:lvlText w:val=""/>
      <w:lvlJc w:val="left"/>
      <w:pPr>
        <w:ind w:left="6480" w:hanging="360"/>
      </w:pPr>
      <w:rPr>
        <w:rFonts w:ascii="Wingdings" w:hAnsi="Wingdings" w:hint="default"/>
      </w:rPr>
    </w:lvl>
  </w:abstractNum>
  <w:abstractNum w:abstractNumId="128" w15:restartNumberingAfterBreak="0">
    <w:nsid w:val="1A95449B"/>
    <w:multiLevelType w:val="hybridMultilevel"/>
    <w:tmpl w:val="EA209026"/>
    <w:lvl w:ilvl="0" w:tplc="CA88469E">
      <w:start w:val="1"/>
      <w:numFmt w:val="bullet"/>
      <w:lvlText w:val=""/>
      <w:lvlJc w:val="left"/>
      <w:pPr>
        <w:ind w:left="720" w:hanging="360"/>
      </w:pPr>
      <w:rPr>
        <w:rFonts w:ascii="Symbol" w:hAnsi="Symbol" w:hint="default"/>
      </w:rPr>
    </w:lvl>
    <w:lvl w:ilvl="1" w:tplc="69E87E82" w:tentative="1">
      <w:start w:val="1"/>
      <w:numFmt w:val="lowerLetter"/>
      <w:lvlText w:val="%2."/>
      <w:lvlJc w:val="left"/>
      <w:pPr>
        <w:ind w:left="1440" w:hanging="360"/>
      </w:pPr>
    </w:lvl>
    <w:lvl w:ilvl="2" w:tplc="B7A826C4" w:tentative="1">
      <w:start w:val="1"/>
      <w:numFmt w:val="lowerRoman"/>
      <w:lvlText w:val="%3."/>
      <w:lvlJc w:val="right"/>
      <w:pPr>
        <w:ind w:left="2160" w:hanging="180"/>
      </w:pPr>
    </w:lvl>
    <w:lvl w:ilvl="3" w:tplc="7722C9C2" w:tentative="1">
      <w:start w:val="1"/>
      <w:numFmt w:val="decimal"/>
      <w:lvlText w:val="%4."/>
      <w:lvlJc w:val="left"/>
      <w:pPr>
        <w:ind w:left="2880" w:hanging="360"/>
      </w:pPr>
    </w:lvl>
    <w:lvl w:ilvl="4" w:tplc="BDF875E8" w:tentative="1">
      <w:start w:val="1"/>
      <w:numFmt w:val="lowerLetter"/>
      <w:lvlText w:val="%5."/>
      <w:lvlJc w:val="left"/>
      <w:pPr>
        <w:ind w:left="3600" w:hanging="360"/>
      </w:pPr>
    </w:lvl>
    <w:lvl w:ilvl="5" w:tplc="AB3A579E" w:tentative="1">
      <w:start w:val="1"/>
      <w:numFmt w:val="lowerRoman"/>
      <w:lvlText w:val="%6."/>
      <w:lvlJc w:val="right"/>
      <w:pPr>
        <w:ind w:left="4320" w:hanging="180"/>
      </w:pPr>
    </w:lvl>
    <w:lvl w:ilvl="6" w:tplc="D78247CA" w:tentative="1">
      <w:start w:val="1"/>
      <w:numFmt w:val="decimal"/>
      <w:lvlText w:val="%7."/>
      <w:lvlJc w:val="left"/>
      <w:pPr>
        <w:ind w:left="5040" w:hanging="360"/>
      </w:pPr>
    </w:lvl>
    <w:lvl w:ilvl="7" w:tplc="7BDE63EA" w:tentative="1">
      <w:start w:val="1"/>
      <w:numFmt w:val="lowerLetter"/>
      <w:lvlText w:val="%8."/>
      <w:lvlJc w:val="left"/>
      <w:pPr>
        <w:ind w:left="5760" w:hanging="360"/>
      </w:pPr>
    </w:lvl>
    <w:lvl w:ilvl="8" w:tplc="A4049634" w:tentative="1">
      <w:start w:val="1"/>
      <w:numFmt w:val="lowerRoman"/>
      <w:lvlText w:val="%9."/>
      <w:lvlJc w:val="right"/>
      <w:pPr>
        <w:ind w:left="6480" w:hanging="180"/>
      </w:pPr>
    </w:lvl>
  </w:abstractNum>
  <w:abstractNum w:abstractNumId="129" w15:restartNumberingAfterBreak="0">
    <w:nsid w:val="1AFA1814"/>
    <w:multiLevelType w:val="hybridMultilevel"/>
    <w:tmpl w:val="E982E040"/>
    <w:lvl w:ilvl="0" w:tplc="E256AA4E">
      <w:start w:val="1"/>
      <w:numFmt w:val="bullet"/>
      <w:lvlText w:val=""/>
      <w:lvlJc w:val="left"/>
      <w:pPr>
        <w:ind w:left="720" w:hanging="360"/>
      </w:pPr>
      <w:rPr>
        <w:rFonts w:ascii="Symbol" w:hAnsi="Symbol" w:hint="default"/>
      </w:rPr>
    </w:lvl>
    <w:lvl w:ilvl="1" w:tplc="E982DFE6" w:tentative="1">
      <w:start w:val="1"/>
      <w:numFmt w:val="bullet"/>
      <w:lvlText w:val="o"/>
      <w:lvlJc w:val="left"/>
      <w:pPr>
        <w:ind w:left="1440" w:hanging="360"/>
      </w:pPr>
      <w:rPr>
        <w:rFonts w:ascii="Courier New" w:hAnsi="Courier New" w:cs="Courier New" w:hint="default"/>
      </w:rPr>
    </w:lvl>
    <w:lvl w:ilvl="2" w:tplc="0CF45196" w:tentative="1">
      <w:start w:val="1"/>
      <w:numFmt w:val="bullet"/>
      <w:lvlText w:val=""/>
      <w:lvlJc w:val="left"/>
      <w:pPr>
        <w:ind w:left="2160" w:hanging="360"/>
      </w:pPr>
      <w:rPr>
        <w:rFonts w:ascii="Wingdings" w:hAnsi="Wingdings" w:hint="default"/>
      </w:rPr>
    </w:lvl>
    <w:lvl w:ilvl="3" w:tplc="4F82AB10" w:tentative="1">
      <w:start w:val="1"/>
      <w:numFmt w:val="bullet"/>
      <w:lvlText w:val=""/>
      <w:lvlJc w:val="left"/>
      <w:pPr>
        <w:ind w:left="2880" w:hanging="360"/>
      </w:pPr>
      <w:rPr>
        <w:rFonts w:ascii="Symbol" w:hAnsi="Symbol" w:hint="default"/>
      </w:rPr>
    </w:lvl>
    <w:lvl w:ilvl="4" w:tplc="F568372A" w:tentative="1">
      <w:start w:val="1"/>
      <w:numFmt w:val="bullet"/>
      <w:lvlText w:val="o"/>
      <w:lvlJc w:val="left"/>
      <w:pPr>
        <w:ind w:left="3600" w:hanging="360"/>
      </w:pPr>
      <w:rPr>
        <w:rFonts w:ascii="Courier New" w:hAnsi="Courier New" w:cs="Courier New" w:hint="default"/>
      </w:rPr>
    </w:lvl>
    <w:lvl w:ilvl="5" w:tplc="A816E550" w:tentative="1">
      <w:start w:val="1"/>
      <w:numFmt w:val="bullet"/>
      <w:lvlText w:val=""/>
      <w:lvlJc w:val="left"/>
      <w:pPr>
        <w:ind w:left="4320" w:hanging="360"/>
      </w:pPr>
      <w:rPr>
        <w:rFonts w:ascii="Wingdings" w:hAnsi="Wingdings" w:hint="default"/>
      </w:rPr>
    </w:lvl>
    <w:lvl w:ilvl="6" w:tplc="E3E42FA2" w:tentative="1">
      <w:start w:val="1"/>
      <w:numFmt w:val="bullet"/>
      <w:lvlText w:val=""/>
      <w:lvlJc w:val="left"/>
      <w:pPr>
        <w:ind w:left="5040" w:hanging="360"/>
      </w:pPr>
      <w:rPr>
        <w:rFonts w:ascii="Symbol" w:hAnsi="Symbol" w:hint="default"/>
      </w:rPr>
    </w:lvl>
    <w:lvl w:ilvl="7" w:tplc="BD6C735A" w:tentative="1">
      <w:start w:val="1"/>
      <w:numFmt w:val="bullet"/>
      <w:lvlText w:val="o"/>
      <w:lvlJc w:val="left"/>
      <w:pPr>
        <w:ind w:left="5760" w:hanging="360"/>
      </w:pPr>
      <w:rPr>
        <w:rFonts w:ascii="Courier New" w:hAnsi="Courier New" w:cs="Courier New" w:hint="default"/>
      </w:rPr>
    </w:lvl>
    <w:lvl w:ilvl="8" w:tplc="DD5805B0" w:tentative="1">
      <w:start w:val="1"/>
      <w:numFmt w:val="bullet"/>
      <w:lvlText w:val=""/>
      <w:lvlJc w:val="left"/>
      <w:pPr>
        <w:ind w:left="6480" w:hanging="360"/>
      </w:pPr>
      <w:rPr>
        <w:rFonts w:ascii="Wingdings" w:hAnsi="Wingdings" w:hint="default"/>
      </w:rPr>
    </w:lvl>
  </w:abstractNum>
  <w:abstractNum w:abstractNumId="130" w15:restartNumberingAfterBreak="0">
    <w:nsid w:val="1B7D404D"/>
    <w:multiLevelType w:val="hybridMultilevel"/>
    <w:tmpl w:val="9B827042"/>
    <w:lvl w:ilvl="0" w:tplc="C17C3594">
      <w:start w:val="1"/>
      <w:numFmt w:val="bullet"/>
      <w:lvlText w:val=""/>
      <w:lvlJc w:val="left"/>
      <w:pPr>
        <w:ind w:left="720" w:hanging="360"/>
      </w:pPr>
      <w:rPr>
        <w:rFonts w:ascii="Symbol" w:hAnsi="Symbol" w:hint="default"/>
      </w:rPr>
    </w:lvl>
    <w:lvl w:ilvl="1" w:tplc="F802F346" w:tentative="1">
      <w:start w:val="1"/>
      <w:numFmt w:val="bullet"/>
      <w:lvlText w:val="o"/>
      <w:lvlJc w:val="left"/>
      <w:pPr>
        <w:ind w:left="1440" w:hanging="360"/>
      </w:pPr>
      <w:rPr>
        <w:rFonts w:ascii="Courier New" w:hAnsi="Courier New" w:cs="Courier New" w:hint="default"/>
      </w:rPr>
    </w:lvl>
    <w:lvl w:ilvl="2" w:tplc="43E0428C" w:tentative="1">
      <w:start w:val="1"/>
      <w:numFmt w:val="bullet"/>
      <w:lvlText w:val=""/>
      <w:lvlJc w:val="left"/>
      <w:pPr>
        <w:ind w:left="2160" w:hanging="360"/>
      </w:pPr>
      <w:rPr>
        <w:rFonts w:ascii="Wingdings" w:hAnsi="Wingdings" w:hint="default"/>
      </w:rPr>
    </w:lvl>
    <w:lvl w:ilvl="3" w:tplc="83C487F4" w:tentative="1">
      <w:start w:val="1"/>
      <w:numFmt w:val="bullet"/>
      <w:lvlText w:val=""/>
      <w:lvlJc w:val="left"/>
      <w:pPr>
        <w:ind w:left="2880" w:hanging="360"/>
      </w:pPr>
      <w:rPr>
        <w:rFonts w:ascii="Symbol" w:hAnsi="Symbol" w:hint="default"/>
      </w:rPr>
    </w:lvl>
    <w:lvl w:ilvl="4" w:tplc="3480948E" w:tentative="1">
      <w:start w:val="1"/>
      <w:numFmt w:val="bullet"/>
      <w:lvlText w:val="o"/>
      <w:lvlJc w:val="left"/>
      <w:pPr>
        <w:ind w:left="3600" w:hanging="360"/>
      </w:pPr>
      <w:rPr>
        <w:rFonts w:ascii="Courier New" w:hAnsi="Courier New" w:cs="Courier New" w:hint="default"/>
      </w:rPr>
    </w:lvl>
    <w:lvl w:ilvl="5" w:tplc="B2A4BC34" w:tentative="1">
      <w:start w:val="1"/>
      <w:numFmt w:val="bullet"/>
      <w:lvlText w:val=""/>
      <w:lvlJc w:val="left"/>
      <w:pPr>
        <w:ind w:left="4320" w:hanging="360"/>
      </w:pPr>
      <w:rPr>
        <w:rFonts w:ascii="Wingdings" w:hAnsi="Wingdings" w:hint="default"/>
      </w:rPr>
    </w:lvl>
    <w:lvl w:ilvl="6" w:tplc="A672E150" w:tentative="1">
      <w:start w:val="1"/>
      <w:numFmt w:val="bullet"/>
      <w:lvlText w:val=""/>
      <w:lvlJc w:val="left"/>
      <w:pPr>
        <w:ind w:left="5040" w:hanging="360"/>
      </w:pPr>
      <w:rPr>
        <w:rFonts w:ascii="Symbol" w:hAnsi="Symbol" w:hint="default"/>
      </w:rPr>
    </w:lvl>
    <w:lvl w:ilvl="7" w:tplc="74988032" w:tentative="1">
      <w:start w:val="1"/>
      <w:numFmt w:val="bullet"/>
      <w:lvlText w:val="o"/>
      <w:lvlJc w:val="left"/>
      <w:pPr>
        <w:ind w:left="5760" w:hanging="360"/>
      </w:pPr>
      <w:rPr>
        <w:rFonts w:ascii="Courier New" w:hAnsi="Courier New" w:cs="Courier New" w:hint="default"/>
      </w:rPr>
    </w:lvl>
    <w:lvl w:ilvl="8" w:tplc="94BC6FB4" w:tentative="1">
      <w:start w:val="1"/>
      <w:numFmt w:val="bullet"/>
      <w:lvlText w:val=""/>
      <w:lvlJc w:val="left"/>
      <w:pPr>
        <w:ind w:left="6480" w:hanging="360"/>
      </w:pPr>
      <w:rPr>
        <w:rFonts w:ascii="Wingdings" w:hAnsi="Wingdings" w:hint="default"/>
      </w:rPr>
    </w:lvl>
  </w:abstractNum>
  <w:abstractNum w:abstractNumId="131" w15:restartNumberingAfterBreak="0">
    <w:nsid w:val="1F157A00"/>
    <w:multiLevelType w:val="singleLevel"/>
    <w:tmpl w:val="B68C9110"/>
    <w:lvl w:ilvl="0">
      <w:numFmt w:val="decimal"/>
      <w:pStyle w:val="IndentBH"/>
      <w:lvlText w:val="*"/>
      <w:lvlJc w:val="left"/>
    </w:lvl>
  </w:abstractNum>
  <w:abstractNum w:abstractNumId="132" w15:restartNumberingAfterBreak="0">
    <w:nsid w:val="1FFD3607"/>
    <w:multiLevelType w:val="hybridMultilevel"/>
    <w:tmpl w:val="A610337A"/>
    <w:lvl w:ilvl="0" w:tplc="9A844F08">
      <w:numFmt w:val="bullet"/>
      <w:lvlText w:val=""/>
      <w:lvlJc w:val="left"/>
      <w:pPr>
        <w:ind w:left="720" w:hanging="360"/>
      </w:pPr>
      <w:rPr>
        <w:rFonts w:ascii="Symbol" w:hAnsi="Symbol" w:hint="default"/>
      </w:rPr>
    </w:lvl>
    <w:lvl w:ilvl="1" w:tplc="5B22A1F0" w:tentative="1">
      <w:start w:val="1"/>
      <w:numFmt w:val="bullet"/>
      <w:lvlText w:val="o"/>
      <w:lvlJc w:val="left"/>
      <w:pPr>
        <w:ind w:left="1440" w:hanging="360"/>
      </w:pPr>
      <w:rPr>
        <w:rFonts w:ascii="Courier New" w:hAnsi="Courier New" w:cs="Courier New" w:hint="default"/>
      </w:rPr>
    </w:lvl>
    <w:lvl w:ilvl="2" w:tplc="E62007EC" w:tentative="1">
      <w:start w:val="1"/>
      <w:numFmt w:val="bullet"/>
      <w:lvlText w:val=""/>
      <w:lvlJc w:val="left"/>
      <w:pPr>
        <w:ind w:left="2160" w:hanging="360"/>
      </w:pPr>
      <w:rPr>
        <w:rFonts w:ascii="Wingdings" w:hAnsi="Wingdings" w:hint="default"/>
      </w:rPr>
    </w:lvl>
    <w:lvl w:ilvl="3" w:tplc="6C624C5C" w:tentative="1">
      <w:start w:val="1"/>
      <w:numFmt w:val="bullet"/>
      <w:lvlText w:val=""/>
      <w:lvlJc w:val="left"/>
      <w:pPr>
        <w:ind w:left="2880" w:hanging="360"/>
      </w:pPr>
      <w:rPr>
        <w:rFonts w:ascii="Symbol" w:hAnsi="Symbol" w:hint="default"/>
      </w:rPr>
    </w:lvl>
    <w:lvl w:ilvl="4" w:tplc="BC06E0E4" w:tentative="1">
      <w:start w:val="1"/>
      <w:numFmt w:val="bullet"/>
      <w:lvlText w:val="o"/>
      <w:lvlJc w:val="left"/>
      <w:pPr>
        <w:ind w:left="3600" w:hanging="360"/>
      </w:pPr>
      <w:rPr>
        <w:rFonts w:ascii="Courier New" w:hAnsi="Courier New" w:cs="Courier New" w:hint="default"/>
      </w:rPr>
    </w:lvl>
    <w:lvl w:ilvl="5" w:tplc="34B43760" w:tentative="1">
      <w:start w:val="1"/>
      <w:numFmt w:val="bullet"/>
      <w:lvlText w:val=""/>
      <w:lvlJc w:val="left"/>
      <w:pPr>
        <w:ind w:left="4320" w:hanging="360"/>
      </w:pPr>
      <w:rPr>
        <w:rFonts w:ascii="Wingdings" w:hAnsi="Wingdings" w:hint="default"/>
      </w:rPr>
    </w:lvl>
    <w:lvl w:ilvl="6" w:tplc="CFE8B506" w:tentative="1">
      <w:start w:val="1"/>
      <w:numFmt w:val="bullet"/>
      <w:lvlText w:val=""/>
      <w:lvlJc w:val="left"/>
      <w:pPr>
        <w:ind w:left="5040" w:hanging="360"/>
      </w:pPr>
      <w:rPr>
        <w:rFonts w:ascii="Symbol" w:hAnsi="Symbol" w:hint="default"/>
      </w:rPr>
    </w:lvl>
    <w:lvl w:ilvl="7" w:tplc="2FDC7C70" w:tentative="1">
      <w:start w:val="1"/>
      <w:numFmt w:val="bullet"/>
      <w:lvlText w:val="o"/>
      <w:lvlJc w:val="left"/>
      <w:pPr>
        <w:ind w:left="5760" w:hanging="360"/>
      </w:pPr>
      <w:rPr>
        <w:rFonts w:ascii="Courier New" w:hAnsi="Courier New" w:cs="Courier New" w:hint="default"/>
      </w:rPr>
    </w:lvl>
    <w:lvl w:ilvl="8" w:tplc="4E5C7416" w:tentative="1">
      <w:start w:val="1"/>
      <w:numFmt w:val="bullet"/>
      <w:lvlText w:val=""/>
      <w:lvlJc w:val="left"/>
      <w:pPr>
        <w:ind w:left="6480" w:hanging="360"/>
      </w:pPr>
      <w:rPr>
        <w:rFonts w:ascii="Wingdings" w:hAnsi="Wingdings" w:hint="default"/>
      </w:rPr>
    </w:lvl>
  </w:abstractNum>
  <w:abstractNum w:abstractNumId="133" w15:restartNumberingAfterBreak="0">
    <w:nsid w:val="22F19E4E"/>
    <w:multiLevelType w:val="hybridMultilevel"/>
    <w:tmpl w:val="7E9E0946"/>
    <w:lvl w:ilvl="0" w:tplc="9CA04032">
      <w:numFmt w:val="bullet"/>
      <w:lvlText w:val="-"/>
      <w:lvlJc w:val="left"/>
      <w:pPr>
        <w:ind w:left="720" w:hanging="360"/>
      </w:pPr>
      <w:rPr>
        <w:rFonts w:ascii="Arial" w:eastAsia="Times New Roman" w:hAnsi="Arial" w:cs="Arial" w:hint="default"/>
      </w:rPr>
    </w:lvl>
    <w:lvl w:ilvl="1" w:tplc="40CEA5DE" w:tentative="1">
      <w:start w:val="1"/>
      <w:numFmt w:val="bullet"/>
      <w:lvlText w:val="o"/>
      <w:lvlJc w:val="left"/>
      <w:pPr>
        <w:ind w:left="1440" w:hanging="360"/>
      </w:pPr>
      <w:rPr>
        <w:rFonts w:ascii="Courier New" w:hAnsi="Courier New" w:cs="Courier New" w:hint="default"/>
      </w:rPr>
    </w:lvl>
    <w:lvl w:ilvl="2" w:tplc="AC46953E" w:tentative="1">
      <w:start w:val="1"/>
      <w:numFmt w:val="bullet"/>
      <w:lvlText w:val=""/>
      <w:lvlJc w:val="left"/>
      <w:pPr>
        <w:ind w:left="2160" w:hanging="360"/>
      </w:pPr>
      <w:rPr>
        <w:rFonts w:ascii="Wingdings" w:hAnsi="Wingdings" w:hint="default"/>
      </w:rPr>
    </w:lvl>
    <w:lvl w:ilvl="3" w:tplc="D7AA242A" w:tentative="1">
      <w:start w:val="1"/>
      <w:numFmt w:val="bullet"/>
      <w:lvlText w:val=""/>
      <w:lvlJc w:val="left"/>
      <w:pPr>
        <w:ind w:left="2880" w:hanging="360"/>
      </w:pPr>
      <w:rPr>
        <w:rFonts w:ascii="Symbol" w:hAnsi="Symbol" w:hint="default"/>
      </w:rPr>
    </w:lvl>
    <w:lvl w:ilvl="4" w:tplc="E38C07FE" w:tentative="1">
      <w:start w:val="1"/>
      <w:numFmt w:val="bullet"/>
      <w:lvlText w:val="o"/>
      <w:lvlJc w:val="left"/>
      <w:pPr>
        <w:ind w:left="3600" w:hanging="360"/>
      </w:pPr>
      <w:rPr>
        <w:rFonts w:ascii="Courier New" w:hAnsi="Courier New" w:cs="Courier New" w:hint="default"/>
      </w:rPr>
    </w:lvl>
    <w:lvl w:ilvl="5" w:tplc="F33CDDFC" w:tentative="1">
      <w:start w:val="1"/>
      <w:numFmt w:val="bullet"/>
      <w:lvlText w:val=""/>
      <w:lvlJc w:val="left"/>
      <w:pPr>
        <w:ind w:left="4320" w:hanging="360"/>
      </w:pPr>
      <w:rPr>
        <w:rFonts w:ascii="Wingdings" w:hAnsi="Wingdings" w:hint="default"/>
      </w:rPr>
    </w:lvl>
    <w:lvl w:ilvl="6" w:tplc="AF96B5D6" w:tentative="1">
      <w:start w:val="1"/>
      <w:numFmt w:val="bullet"/>
      <w:lvlText w:val=""/>
      <w:lvlJc w:val="left"/>
      <w:pPr>
        <w:ind w:left="5040" w:hanging="360"/>
      </w:pPr>
      <w:rPr>
        <w:rFonts w:ascii="Symbol" w:hAnsi="Symbol" w:hint="default"/>
      </w:rPr>
    </w:lvl>
    <w:lvl w:ilvl="7" w:tplc="437E9A24" w:tentative="1">
      <w:start w:val="1"/>
      <w:numFmt w:val="bullet"/>
      <w:lvlText w:val="o"/>
      <w:lvlJc w:val="left"/>
      <w:pPr>
        <w:ind w:left="5760" w:hanging="360"/>
      </w:pPr>
      <w:rPr>
        <w:rFonts w:ascii="Courier New" w:hAnsi="Courier New" w:cs="Courier New" w:hint="default"/>
      </w:rPr>
    </w:lvl>
    <w:lvl w:ilvl="8" w:tplc="C43CB962" w:tentative="1">
      <w:start w:val="1"/>
      <w:numFmt w:val="bullet"/>
      <w:lvlText w:val=""/>
      <w:lvlJc w:val="left"/>
      <w:pPr>
        <w:ind w:left="6480" w:hanging="360"/>
      </w:pPr>
      <w:rPr>
        <w:rFonts w:ascii="Wingdings" w:hAnsi="Wingdings" w:hint="default"/>
      </w:rPr>
    </w:lvl>
  </w:abstractNum>
  <w:abstractNum w:abstractNumId="134" w15:restartNumberingAfterBreak="0">
    <w:nsid w:val="230B34CF"/>
    <w:multiLevelType w:val="hybridMultilevel"/>
    <w:tmpl w:val="7792804C"/>
    <w:lvl w:ilvl="0" w:tplc="A9B05238">
      <w:start w:val="1"/>
      <w:numFmt w:val="bullet"/>
      <w:lvlText w:val=""/>
      <w:lvlJc w:val="left"/>
      <w:pPr>
        <w:ind w:left="720" w:hanging="360"/>
      </w:pPr>
      <w:rPr>
        <w:rFonts w:ascii="Symbol" w:hAnsi="Symbol" w:hint="default"/>
      </w:rPr>
    </w:lvl>
    <w:lvl w:ilvl="1" w:tplc="BF8E2826" w:tentative="1">
      <w:start w:val="1"/>
      <w:numFmt w:val="bullet"/>
      <w:lvlText w:val="o"/>
      <w:lvlJc w:val="left"/>
      <w:pPr>
        <w:ind w:left="1440" w:hanging="360"/>
      </w:pPr>
      <w:rPr>
        <w:rFonts w:ascii="Courier New" w:hAnsi="Courier New" w:cs="Courier New" w:hint="default"/>
      </w:rPr>
    </w:lvl>
    <w:lvl w:ilvl="2" w:tplc="AF0849C4" w:tentative="1">
      <w:start w:val="1"/>
      <w:numFmt w:val="bullet"/>
      <w:lvlText w:val=""/>
      <w:lvlJc w:val="left"/>
      <w:pPr>
        <w:ind w:left="2160" w:hanging="360"/>
      </w:pPr>
      <w:rPr>
        <w:rFonts w:ascii="Wingdings" w:hAnsi="Wingdings" w:hint="default"/>
      </w:rPr>
    </w:lvl>
    <w:lvl w:ilvl="3" w:tplc="62EAFFA4" w:tentative="1">
      <w:start w:val="1"/>
      <w:numFmt w:val="bullet"/>
      <w:lvlText w:val=""/>
      <w:lvlJc w:val="left"/>
      <w:pPr>
        <w:ind w:left="2880" w:hanging="360"/>
      </w:pPr>
      <w:rPr>
        <w:rFonts w:ascii="Symbol" w:hAnsi="Symbol" w:hint="default"/>
      </w:rPr>
    </w:lvl>
    <w:lvl w:ilvl="4" w:tplc="D81E7A32" w:tentative="1">
      <w:start w:val="1"/>
      <w:numFmt w:val="bullet"/>
      <w:lvlText w:val="o"/>
      <w:lvlJc w:val="left"/>
      <w:pPr>
        <w:ind w:left="3600" w:hanging="360"/>
      </w:pPr>
      <w:rPr>
        <w:rFonts w:ascii="Courier New" w:hAnsi="Courier New" w:cs="Courier New" w:hint="default"/>
      </w:rPr>
    </w:lvl>
    <w:lvl w:ilvl="5" w:tplc="35649944" w:tentative="1">
      <w:start w:val="1"/>
      <w:numFmt w:val="bullet"/>
      <w:lvlText w:val=""/>
      <w:lvlJc w:val="left"/>
      <w:pPr>
        <w:ind w:left="4320" w:hanging="360"/>
      </w:pPr>
      <w:rPr>
        <w:rFonts w:ascii="Wingdings" w:hAnsi="Wingdings" w:hint="default"/>
      </w:rPr>
    </w:lvl>
    <w:lvl w:ilvl="6" w:tplc="73527162" w:tentative="1">
      <w:start w:val="1"/>
      <w:numFmt w:val="bullet"/>
      <w:lvlText w:val=""/>
      <w:lvlJc w:val="left"/>
      <w:pPr>
        <w:ind w:left="5040" w:hanging="360"/>
      </w:pPr>
      <w:rPr>
        <w:rFonts w:ascii="Symbol" w:hAnsi="Symbol" w:hint="default"/>
      </w:rPr>
    </w:lvl>
    <w:lvl w:ilvl="7" w:tplc="49709E7E" w:tentative="1">
      <w:start w:val="1"/>
      <w:numFmt w:val="bullet"/>
      <w:lvlText w:val="o"/>
      <w:lvlJc w:val="left"/>
      <w:pPr>
        <w:ind w:left="5760" w:hanging="360"/>
      </w:pPr>
      <w:rPr>
        <w:rFonts w:ascii="Courier New" w:hAnsi="Courier New" w:cs="Courier New" w:hint="default"/>
      </w:rPr>
    </w:lvl>
    <w:lvl w:ilvl="8" w:tplc="F1DE885C" w:tentative="1">
      <w:start w:val="1"/>
      <w:numFmt w:val="bullet"/>
      <w:lvlText w:val=""/>
      <w:lvlJc w:val="left"/>
      <w:pPr>
        <w:ind w:left="6480" w:hanging="360"/>
      </w:pPr>
      <w:rPr>
        <w:rFonts w:ascii="Wingdings" w:hAnsi="Wingdings" w:hint="default"/>
      </w:rPr>
    </w:lvl>
  </w:abstractNum>
  <w:abstractNum w:abstractNumId="135" w15:restartNumberingAfterBreak="0">
    <w:nsid w:val="2436864B"/>
    <w:multiLevelType w:val="hybridMultilevel"/>
    <w:tmpl w:val="875C74D8"/>
    <w:lvl w:ilvl="0" w:tplc="7234A504">
      <w:numFmt w:val="bullet"/>
      <w:lvlText w:val="-"/>
      <w:lvlJc w:val="left"/>
      <w:pPr>
        <w:ind w:left="1080" w:hanging="360"/>
      </w:pPr>
      <w:rPr>
        <w:rFonts w:ascii="Calibri" w:eastAsia="Calibri" w:hAnsi="Calibri" w:cs="Calibri" w:hint="default"/>
      </w:rPr>
    </w:lvl>
    <w:lvl w:ilvl="1" w:tplc="0E46DE6A" w:tentative="1">
      <w:start w:val="1"/>
      <w:numFmt w:val="bullet"/>
      <w:lvlText w:val="o"/>
      <w:lvlJc w:val="left"/>
      <w:pPr>
        <w:ind w:left="1800" w:hanging="360"/>
      </w:pPr>
      <w:rPr>
        <w:rFonts w:ascii="Courier New" w:hAnsi="Courier New" w:cs="Courier New" w:hint="default"/>
      </w:rPr>
    </w:lvl>
    <w:lvl w:ilvl="2" w:tplc="2D348CF6" w:tentative="1">
      <w:start w:val="1"/>
      <w:numFmt w:val="bullet"/>
      <w:lvlText w:val=""/>
      <w:lvlJc w:val="left"/>
      <w:pPr>
        <w:ind w:left="2520" w:hanging="360"/>
      </w:pPr>
      <w:rPr>
        <w:rFonts w:ascii="Wingdings" w:hAnsi="Wingdings" w:hint="default"/>
      </w:rPr>
    </w:lvl>
    <w:lvl w:ilvl="3" w:tplc="6498B7B2" w:tentative="1">
      <w:start w:val="1"/>
      <w:numFmt w:val="bullet"/>
      <w:lvlText w:val=""/>
      <w:lvlJc w:val="left"/>
      <w:pPr>
        <w:ind w:left="3240" w:hanging="360"/>
      </w:pPr>
      <w:rPr>
        <w:rFonts w:ascii="Symbol" w:hAnsi="Symbol" w:hint="default"/>
      </w:rPr>
    </w:lvl>
    <w:lvl w:ilvl="4" w:tplc="D5ACA836" w:tentative="1">
      <w:start w:val="1"/>
      <w:numFmt w:val="bullet"/>
      <w:lvlText w:val="o"/>
      <w:lvlJc w:val="left"/>
      <w:pPr>
        <w:ind w:left="3960" w:hanging="360"/>
      </w:pPr>
      <w:rPr>
        <w:rFonts w:ascii="Courier New" w:hAnsi="Courier New" w:cs="Courier New" w:hint="default"/>
      </w:rPr>
    </w:lvl>
    <w:lvl w:ilvl="5" w:tplc="C77A43EC" w:tentative="1">
      <w:start w:val="1"/>
      <w:numFmt w:val="bullet"/>
      <w:lvlText w:val=""/>
      <w:lvlJc w:val="left"/>
      <w:pPr>
        <w:ind w:left="4680" w:hanging="360"/>
      </w:pPr>
      <w:rPr>
        <w:rFonts w:ascii="Wingdings" w:hAnsi="Wingdings" w:hint="default"/>
      </w:rPr>
    </w:lvl>
    <w:lvl w:ilvl="6" w:tplc="08B44DEA" w:tentative="1">
      <w:start w:val="1"/>
      <w:numFmt w:val="bullet"/>
      <w:lvlText w:val=""/>
      <w:lvlJc w:val="left"/>
      <w:pPr>
        <w:ind w:left="5400" w:hanging="360"/>
      </w:pPr>
      <w:rPr>
        <w:rFonts w:ascii="Symbol" w:hAnsi="Symbol" w:hint="default"/>
      </w:rPr>
    </w:lvl>
    <w:lvl w:ilvl="7" w:tplc="5F720804" w:tentative="1">
      <w:start w:val="1"/>
      <w:numFmt w:val="bullet"/>
      <w:lvlText w:val="o"/>
      <w:lvlJc w:val="left"/>
      <w:pPr>
        <w:ind w:left="6120" w:hanging="360"/>
      </w:pPr>
      <w:rPr>
        <w:rFonts w:ascii="Courier New" w:hAnsi="Courier New" w:cs="Courier New" w:hint="default"/>
      </w:rPr>
    </w:lvl>
    <w:lvl w:ilvl="8" w:tplc="E5BE364C" w:tentative="1">
      <w:start w:val="1"/>
      <w:numFmt w:val="bullet"/>
      <w:lvlText w:val=""/>
      <w:lvlJc w:val="left"/>
      <w:pPr>
        <w:ind w:left="6840" w:hanging="360"/>
      </w:pPr>
      <w:rPr>
        <w:rFonts w:ascii="Wingdings" w:hAnsi="Wingdings" w:hint="default"/>
      </w:rPr>
    </w:lvl>
  </w:abstractNum>
  <w:abstractNum w:abstractNumId="136" w15:restartNumberingAfterBreak="0">
    <w:nsid w:val="26508509"/>
    <w:multiLevelType w:val="hybridMultilevel"/>
    <w:tmpl w:val="D8863EEA"/>
    <w:lvl w:ilvl="0" w:tplc="C22EFB70">
      <w:numFmt w:val="bullet"/>
      <w:lvlText w:val="-"/>
      <w:lvlJc w:val="left"/>
      <w:pPr>
        <w:ind w:left="720" w:hanging="360"/>
      </w:pPr>
      <w:rPr>
        <w:rFonts w:ascii="Arial" w:eastAsia="Times New Roman" w:hAnsi="Arial" w:cs="Arial" w:hint="default"/>
      </w:rPr>
    </w:lvl>
    <w:lvl w:ilvl="1" w:tplc="9E7686B4" w:tentative="1">
      <w:start w:val="1"/>
      <w:numFmt w:val="bullet"/>
      <w:lvlText w:val="o"/>
      <w:lvlJc w:val="left"/>
      <w:pPr>
        <w:ind w:left="1440" w:hanging="360"/>
      </w:pPr>
      <w:rPr>
        <w:rFonts w:ascii="Courier New" w:hAnsi="Courier New" w:cs="Courier New" w:hint="default"/>
      </w:rPr>
    </w:lvl>
    <w:lvl w:ilvl="2" w:tplc="4DDECA06" w:tentative="1">
      <w:start w:val="1"/>
      <w:numFmt w:val="bullet"/>
      <w:lvlText w:val=""/>
      <w:lvlJc w:val="left"/>
      <w:pPr>
        <w:ind w:left="2160" w:hanging="360"/>
      </w:pPr>
      <w:rPr>
        <w:rFonts w:ascii="Wingdings" w:hAnsi="Wingdings" w:hint="default"/>
      </w:rPr>
    </w:lvl>
    <w:lvl w:ilvl="3" w:tplc="F78429C6" w:tentative="1">
      <w:start w:val="1"/>
      <w:numFmt w:val="bullet"/>
      <w:lvlText w:val=""/>
      <w:lvlJc w:val="left"/>
      <w:pPr>
        <w:ind w:left="2880" w:hanging="360"/>
      </w:pPr>
      <w:rPr>
        <w:rFonts w:ascii="Symbol" w:hAnsi="Symbol" w:hint="default"/>
      </w:rPr>
    </w:lvl>
    <w:lvl w:ilvl="4" w:tplc="EA126A54" w:tentative="1">
      <w:start w:val="1"/>
      <w:numFmt w:val="bullet"/>
      <w:lvlText w:val="o"/>
      <w:lvlJc w:val="left"/>
      <w:pPr>
        <w:ind w:left="3600" w:hanging="360"/>
      </w:pPr>
      <w:rPr>
        <w:rFonts w:ascii="Courier New" w:hAnsi="Courier New" w:cs="Courier New" w:hint="default"/>
      </w:rPr>
    </w:lvl>
    <w:lvl w:ilvl="5" w:tplc="80969F96" w:tentative="1">
      <w:start w:val="1"/>
      <w:numFmt w:val="bullet"/>
      <w:lvlText w:val=""/>
      <w:lvlJc w:val="left"/>
      <w:pPr>
        <w:ind w:left="4320" w:hanging="360"/>
      </w:pPr>
      <w:rPr>
        <w:rFonts w:ascii="Wingdings" w:hAnsi="Wingdings" w:hint="default"/>
      </w:rPr>
    </w:lvl>
    <w:lvl w:ilvl="6" w:tplc="CBCE49EC" w:tentative="1">
      <w:start w:val="1"/>
      <w:numFmt w:val="bullet"/>
      <w:lvlText w:val=""/>
      <w:lvlJc w:val="left"/>
      <w:pPr>
        <w:ind w:left="5040" w:hanging="360"/>
      </w:pPr>
      <w:rPr>
        <w:rFonts w:ascii="Symbol" w:hAnsi="Symbol" w:hint="default"/>
      </w:rPr>
    </w:lvl>
    <w:lvl w:ilvl="7" w:tplc="65363B34" w:tentative="1">
      <w:start w:val="1"/>
      <w:numFmt w:val="bullet"/>
      <w:lvlText w:val="o"/>
      <w:lvlJc w:val="left"/>
      <w:pPr>
        <w:ind w:left="5760" w:hanging="360"/>
      </w:pPr>
      <w:rPr>
        <w:rFonts w:ascii="Courier New" w:hAnsi="Courier New" w:cs="Courier New" w:hint="default"/>
      </w:rPr>
    </w:lvl>
    <w:lvl w:ilvl="8" w:tplc="B6B832FA" w:tentative="1">
      <w:start w:val="1"/>
      <w:numFmt w:val="bullet"/>
      <w:lvlText w:val=""/>
      <w:lvlJc w:val="left"/>
      <w:pPr>
        <w:ind w:left="6480" w:hanging="360"/>
      </w:pPr>
      <w:rPr>
        <w:rFonts w:ascii="Wingdings" w:hAnsi="Wingdings" w:hint="default"/>
      </w:rPr>
    </w:lvl>
  </w:abstractNum>
  <w:abstractNum w:abstractNumId="137" w15:restartNumberingAfterBreak="0">
    <w:nsid w:val="2A5937B1"/>
    <w:multiLevelType w:val="hybridMultilevel"/>
    <w:tmpl w:val="F74A8584"/>
    <w:lvl w:ilvl="0" w:tplc="3168EA48">
      <w:start w:val="1"/>
      <w:numFmt w:val="decimal"/>
      <w:lvlText w:val="%1."/>
      <w:lvlJc w:val="left"/>
      <w:pPr>
        <w:ind w:left="720" w:hanging="360"/>
      </w:pPr>
      <w:rPr>
        <w:rFonts w:hint="default"/>
      </w:rPr>
    </w:lvl>
    <w:lvl w:ilvl="1" w:tplc="5A804ECC" w:tentative="1">
      <w:start w:val="1"/>
      <w:numFmt w:val="lowerLetter"/>
      <w:lvlText w:val="%2."/>
      <w:lvlJc w:val="left"/>
      <w:pPr>
        <w:ind w:left="1440" w:hanging="360"/>
      </w:pPr>
    </w:lvl>
    <w:lvl w:ilvl="2" w:tplc="731A1206" w:tentative="1">
      <w:start w:val="1"/>
      <w:numFmt w:val="lowerRoman"/>
      <w:lvlText w:val="%3."/>
      <w:lvlJc w:val="right"/>
      <w:pPr>
        <w:ind w:left="2160" w:hanging="180"/>
      </w:pPr>
    </w:lvl>
    <w:lvl w:ilvl="3" w:tplc="CCFEDE88" w:tentative="1">
      <w:start w:val="1"/>
      <w:numFmt w:val="decimal"/>
      <w:lvlText w:val="%4."/>
      <w:lvlJc w:val="left"/>
      <w:pPr>
        <w:ind w:left="2880" w:hanging="360"/>
      </w:pPr>
    </w:lvl>
    <w:lvl w:ilvl="4" w:tplc="81A2AB7A" w:tentative="1">
      <w:start w:val="1"/>
      <w:numFmt w:val="lowerLetter"/>
      <w:lvlText w:val="%5."/>
      <w:lvlJc w:val="left"/>
      <w:pPr>
        <w:ind w:left="3600" w:hanging="360"/>
      </w:pPr>
    </w:lvl>
    <w:lvl w:ilvl="5" w:tplc="FB6ACCE0" w:tentative="1">
      <w:start w:val="1"/>
      <w:numFmt w:val="lowerRoman"/>
      <w:lvlText w:val="%6."/>
      <w:lvlJc w:val="right"/>
      <w:pPr>
        <w:ind w:left="4320" w:hanging="180"/>
      </w:pPr>
    </w:lvl>
    <w:lvl w:ilvl="6" w:tplc="6CD0FD36" w:tentative="1">
      <w:start w:val="1"/>
      <w:numFmt w:val="decimal"/>
      <w:lvlText w:val="%7."/>
      <w:lvlJc w:val="left"/>
      <w:pPr>
        <w:ind w:left="5040" w:hanging="360"/>
      </w:pPr>
    </w:lvl>
    <w:lvl w:ilvl="7" w:tplc="A552C384" w:tentative="1">
      <w:start w:val="1"/>
      <w:numFmt w:val="lowerLetter"/>
      <w:lvlText w:val="%8."/>
      <w:lvlJc w:val="left"/>
      <w:pPr>
        <w:ind w:left="5760" w:hanging="360"/>
      </w:pPr>
    </w:lvl>
    <w:lvl w:ilvl="8" w:tplc="15664980" w:tentative="1">
      <w:start w:val="1"/>
      <w:numFmt w:val="lowerRoman"/>
      <w:lvlText w:val="%9."/>
      <w:lvlJc w:val="right"/>
      <w:pPr>
        <w:ind w:left="6480" w:hanging="180"/>
      </w:pPr>
    </w:lvl>
  </w:abstractNum>
  <w:abstractNum w:abstractNumId="138" w15:restartNumberingAfterBreak="0">
    <w:nsid w:val="2AAC6494"/>
    <w:multiLevelType w:val="hybridMultilevel"/>
    <w:tmpl w:val="E924C004"/>
    <w:lvl w:ilvl="0" w:tplc="E44A8816">
      <w:numFmt w:val="bullet"/>
      <w:lvlText w:val=""/>
      <w:lvlJc w:val="left"/>
      <w:pPr>
        <w:ind w:left="720" w:hanging="360"/>
      </w:pPr>
      <w:rPr>
        <w:rFonts w:ascii="Symbol" w:hAnsi="Symbol" w:hint="default"/>
      </w:rPr>
    </w:lvl>
    <w:lvl w:ilvl="1" w:tplc="25A47914" w:tentative="1">
      <w:start w:val="1"/>
      <w:numFmt w:val="bullet"/>
      <w:lvlText w:val="o"/>
      <w:lvlJc w:val="left"/>
      <w:pPr>
        <w:ind w:left="1440" w:hanging="360"/>
      </w:pPr>
      <w:rPr>
        <w:rFonts w:ascii="Courier New" w:hAnsi="Courier New" w:cs="Courier New" w:hint="default"/>
      </w:rPr>
    </w:lvl>
    <w:lvl w:ilvl="2" w:tplc="5DFCECFE" w:tentative="1">
      <w:start w:val="1"/>
      <w:numFmt w:val="bullet"/>
      <w:lvlText w:val=""/>
      <w:lvlJc w:val="left"/>
      <w:pPr>
        <w:ind w:left="2160" w:hanging="360"/>
      </w:pPr>
      <w:rPr>
        <w:rFonts w:ascii="Wingdings" w:hAnsi="Wingdings" w:hint="default"/>
      </w:rPr>
    </w:lvl>
    <w:lvl w:ilvl="3" w:tplc="8954E2BA" w:tentative="1">
      <w:start w:val="1"/>
      <w:numFmt w:val="bullet"/>
      <w:lvlText w:val=""/>
      <w:lvlJc w:val="left"/>
      <w:pPr>
        <w:ind w:left="2880" w:hanging="360"/>
      </w:pPr>
      <w:rPr>
        <w:rFonts w:ascii="Symbol" w:hAnsi="Symbol" w:hint="default"/>
      </w:rPr>
    </w:lvl>
    <w:lvl w:ilvl="4" w:tplc="9E8E23C0" w:tentative="1">
      <w:start w:val="1"/>
      <w:numFmt w:val="bullet"/>
      <w:lvlText w:val="o"/>
      <w:lvlJc w:val="left"/>
      <w:pPr>
        <w:ind w:left="3600" w:hanging="360"/>
      </w:pPr>
      <w:rPr>
        <w:rFonts w:ascii="Courier New" w:hAnsi="Courier New" w:cs="Courier New" w:hint="default"/>
      </w:rPr>
    </w:lvl>
    <w:lvl w:ilvl="5" w:tplc="EC0E8ADE" w:tentative="1">
      <w:start w:val="1"/>
      <w:numFmt w:val="bullet"/>
      <w:lvlText w:val=""/>
      <w:lvlJc w:val="left"/>
      <w:pPr>
        <w:ind w:left="4320" w:hanging="360"/>
      </w:pPr>
      <w:rPr>
        <w:rFonts w:ascii="Wingdings" w:hAnsi="Wingdings" w:hint="default"/>
      </w:rPr>
    </w:lvl>
    <w:lvl w:ilvl="6" w:tplc="F346455A" w:tentative="1">
      <w:start w:val="1"/>
      <w:numFmt w:val="bullet"/>
      <w:lvlText w:val=""/>
      <w:lvlJc w:val="left"/>
      <w:pPr>
        <w:ind w:left="5040" w:hanging="360"/>
      </w:pPr>
      <w:rPr>
        <w:rFonts w:ascii="Symbol" w:hAnsi="Symbol" w:hint="default"/>
      </w:rPr>
    </w:lvl>
    <w:lvl w:ilvl="7" w:tplc="D964859E" w:tentative="1">
      <w:start w:val="1"/>
      <w:numFmt w:val="bullet"/>
      <w:lvlText w:val="o"/>
      <w:lvlJc w:val="left"/>
      <w:pPr>
        <w:ind w:left="5760" w:hanging="360"/>
      </w:pPr>
      <w:rPr>
        <w:rFonts w:ascii="Courier New" w:hAnsi="Courier New" w:cs="Courier New" w:hint="default"/>
      </w:rPr>
    </w:lvl>
    <w:lvl w:ilvl="8" w:tplc="644C581A" w:tentative="1">
      <w:start w:val="1"/>
      <w:numFmt w:val="bullet"/>
      <w:lvlText w:val=""/>
      <w:lvlJc w:val="left"/>
      <w:pPr>
        <w:ind w:left="6480" w:hanging="360"/>
      </w:pPr>
      <w:rPr>
        <w:rFonts w:ascii="Wingdings" w:hAnsi="Wingdings" w:hint="default"/>
      </w:rPr>
    </w:lvl>
  </w:abstractNum>
  <w:abstractNum w:abstractNumId="139" w15:restartNumberingAfterBreak="0">
    <w:nsid w:val="2AE44974"/>
    <w:multiLevelType w:val="singleLevel"/>
    <w:tmpl w:val="864A416A"/>
    <w:lvl w:ilvl="0">
      <w:start w:val="1"/>
      <w:numFmt w:val="bullet"/>
      <w:pStyle w:val="ListBullet2"/>
      <w:lvlText w:val=""/>
      <w:lvlJc w:val="left"/>
      <w:pPr>
        <w:tabs>
          <w:tab w:val="num" w:pos="643"/>
        </w:tabs>
        <w:ind w:left="643" w:hanging="360"/>
      </w:pPr>
      <w:rPr>
        <w:rFonts w:ascii="Symbol" w:hAnsi="Symbol" w:hint="default"/>
      </w:rPr>
    </w:lvl>
  </w:abstractNum>
  <w:abstractNum w:abstractNumId="140" w15:restartNumberingAfterBreak="0">
    <w:nsid w:val="2B5B84E0"/>
    <w:multiLevelType w:val="hybridMultilevel"/>
    <w:tmpl w:val="3776272E"/>
    <w:lvl w:ilvl="0" w:tplc="3EF8FCB6">
      <w:numFmt w:val="bullet"/>
      <w:lvlText w:val="-"/>
      <w:lvlJc w:val="left"/>
      <w:pPr>
        <w:ind w:left="720" w:hanging="360"/>
      </w:pPr>
      <w:rPr>
        <w:rFonts w:ascii="Arial" w:eastAsia="Times New Roman" w:hAnsi="Arial" w:cs="Arial" w:hint="default"/>
      </w:rPr>
    </w:lvl>
    <w:lvl w:ilvl="1" w:tplc="542C9232" w:tentative="1">
      <w:start w:val="1"/>
      <w:numFmt w:val="bullet"/>
      <w:lvlText w:val="o"/>
      <w:lvlJc w:val="left"/>
      <w:pPr>
        <w:ind w:left="1440" w:hanging="360"/>
      </w:pPr>
      <w:rPr>
        <w:rFonts w:ascii="Courier New" w:hAnsi="Courier New" w:cs="Courier New" w:hint="default"/>
      </w:rPr>
    </w:lvl>
    <w:lvl w:ilvl="2" w:tplc="04C8C9CC" w:tentative="1">
      <w:start w:val="1"/>
      <w:numFmt w:val="bullet"/>
      <w:lvlText w:val=""/>
      <w:lvlJc w:val="left"/>
      <w:pPr>
        <w:ind w:left="2160" w:hanging="360"/>
      </w:pPr>
      <w:rPr>
        <w:rFonts w:ascii="Wingdings" w:hAnsi="Wingdings" w:hint="default"/>
      </w:rPr>
    </w:lvl>
    <w:lvl w:ilvl="3" w:tplc="4244A83A" w:tentative="1">
      <w:start w:val="1"/>
      <w:numFmt w:val="bullet"/>
      <w:lvlText w:val=""/>
      <w:lvlJc w:val="left"/>
      <w:pPr>
        <w:ind w:left="2880" w:hanging="360"/>
      </w:pPr>
      <w:rPr>
        <w:rFonts w:ascii="Symbol" w:hAnsi="Symbol" w:hint="default"/>
      </w:rPr>
    </w:lvl>
    <w:lvl w:ilvl="4" w:tplc="32EC172C" w:tentative="1">
      <w:start w:val="1"/>
      <w:numFmt w:val="bullet"/>
      <w:lvlText w:val="o"/>
      <w:lvlJc w:val="left"/>
      <w:pPr>
        <w:ind w:left="3600" w:hanging="360"/>
      </w:pPr>
      <w:rPr>
        <w:rFonts w:ascii="Courier New" w:hAnsi="Courier New" w:cs="Courier New" w:hint="default"/>
      </w:rPr>
    </w:lvl>
    <w:lvl w:ilvl="5" w:tplc="7778B6F6" w:tentative="1">
      <w:start w:val="1"/>
      <w:numFmt w:val="bullet"/>
      <w:lvlText w:val=""/>
      <w:lvlJc w:val="left"/>
      <w:pPr>
        <w:ind w:left="4320" w:hanging="360"/>
      </w:pPr>
      <w:rPr>
        <w:rFonts w:ascii="Wingdings" w:hAnsi="Wingdings" w:hint="default"/>
      </w:rPr>
    </w:lvl>
    <w:lvl w:ilvl="6" w:tplc="8092EF1E" w:tentative="1">
      <w:start w:val="1"/>
      <w:numFmt w:val="bullet"/>
      <w:lvlText w:val=""/>
      <w:lvlJc w:val="left"/>
      <w:pPr>
        <w:ind w:left="5040" w:hanging="360"/>
      </w:pPr>
      <w:rPr>
        <w:rFonts w:ascii="Symbol" w:hAnsi="Symbol" w:hint="default"/>
      </w:rPr>
    </w:lvl>
    <w:lvl w:ilvl="7" w:tplc="08F87A50" w:tentative="1">
      <w:start w:val="1"/>
      <w:numFmt w:val="bullet"/>
      <w:lvlText w:val="o"/>
      <w:lvlJc w:val="left"/>
      <w:pPr>
        <w:ind w:left="5760" w:hanging="360"/>
      </w:pPr>
      <w:rPr>
        <w:rFonts w:ascii="Courier New" w:hAnsi="Courier New" w:cs="Courier New" w:hint="default"/>
      </w:rPr>
    </w:lvl>
    <w:lvl w:ilvl="8" w:tplc="E5708ADC" w:tentative="1">
      <w:start w:val="1"/>
      <w:numFmt w:val="bullet"/>
      <w:lvlText w:val=""/>
      <w:lvlJc w:val="left"/>
      <w:pPr>
        <w:ind w:left="6480" w:hanging="360"/>
      </w:pPr>
      <w:rPr>
        <w:rFonts w:ascii="Wingdings" w:hAnsi="Wingdings" w:hint="default"/>
      </w:rPr>
    </w:lvl>
  </w:abstractNum>
  <w:abstractNum w:abstractNumId="141" w15:restartNumberingAfterBreak="0">
    <w:nsid w:val="2B7222AC"/>
    <w:multiLevelType w:val="multilevel"/>
    <w:tmpl w:val="DECCC47A"/>
    <w:lvl w:ilvl="0">
      <w:start w:val="1"/>
      <w:numFmt w:val="decimal"/>
      <w:lvlText w:val="%1."/>
      <w:lvlJc w:val="left"/>
      <w:pPr>
        <w:ind w:left="705" w:hanging="567"/>
      </w:pPr>
      <w:rPr>
        <w:rFonts w:ascii="Arial" w:eastAsia="Arial" w:hAnsi="Arial" w:hint="default"/>
        <w:b/>
        <w:bCs/>
        <w:color w:val="004258"/>
        <w:spacing w:val="-1"/>
        <w:sz w:val="28"/>
        <w:szCs w:val="28"/>
      </w:rPr>
    </w:lvl>
    <w:lvl w:ilvl="1">
      <w:start w:val="1"/>
      <w:numFmt w:val="decimal"/>
      <w:lvlText w:val="%1.%2"/>
      <w:lvlJc w:val="left"/>
      <w:pPr>
        <w:ind w:left="705" w:hanging="567"/>
      </w:pPr>
      <w:rPr>
        <w:rFonts w:ascii="Arial" w:eastAsia="Arial" w:hAnsi="Arial" w:hint="default"/>
        <w:spacing w:val="-1"/>
        <w:w w:val="99"/>
        <w:sz w:val="20"/>
        <w:szCs w:val="20"/>
      </w:rPr>
    </w:lvl>
    <w:lvl w:ilvl="2">
      <w:start w:val="1"/>
      <w:numFmt w:val="lowerLetter"/>
      <w:lvlText w:val="%3)"/>
      <w:lvlJc w:val="left"/>
      <w:pPr>
        <w:ind w:left="1132" w:hanging="428"/>
      </w:pPr>
      <w:rPr>
        <w:rFonts w:ascii="Arial" w:eastAsia="Arial" w:hAnsi="Arial" w:hint="default"/>
        <w:spacing w:val="-1"/>
        <w:w w:val="99"/>
        <w:sz w:val="20"/>
        <w:szCs w:val="20"/>
      </w:rPr>
    </w:lvl>
    <w:lvl w:ilvl="3">
      <w:start w:val="1"/>
      <w:numFmt w:val="bullet"/>
      <w:lvlText w:val="•"/>
      <w:lvlJc w:val="left"/>
      <w:pPr>
        <w:ind w:left="705" w:hanging="428"/>
      </w:pPr>
      <w:rPr>
        <w:rFonts w:hint="default"/>
      </w:rPr>
    </w:lvl>
    <w:lvl w:ilvl="4">
      <w:start w:val="1"/>
      <w:numFmt w:val="bullet"/>
      <w:lvlText w:val="•"/>
      <w:lvlJc w:val="left"/>
      <w:pPr>
        <w:ind w:left="1132" w:hanging="428"/>
      </w:pPr>
      <w:rPr>
        <w:rFonts w:hint="default"/>
      </w:rPr>
    </w:lvl>
    <w:lvl w:ilvl="5">
      <w:start w:val="1"/>
      <w:numFmt w:val="bullet"/>
      <w:lvlText w:val="•"/>
      <w:lvlJc w:val="left"/>
      <w:pPr>
        <w:ind w:left="1133" w:hanging="428"/>
      </w:pPr>
      <w:rPr>
        <w:rFonts w:hint="default"/>
      </w:rPr>
    </w:lvl>
    <w:lvl w:ilvl="6">
      <w:start w:val="1"/>
      <w:numFmt w:val="bullet"/>
      <w:lvlText w:val="•"/>
      <w:lvlJc w:val="left"/>
      <w:pPr>
        <w:ind w:left="1133" w:hanging="428"/>
      </w:pPr>
      <w:rPr>
        <w:rFonts w:hint="default"/>
      </w:rPr>
    </w:lvl>
    <w:lvl w:ilvl="7">
      <w:start w:val="1"/>
      <w:numFmt w:val="bullet"/>
      <w:lvlText w:val="•"/>
      <w:lvlJc w:val="left"/>
      <w:pPr>
        <w:ind w:left="1133" w:hanging="428"/>
      </w:pPr>
      <w:rPr>
        <w:rFonts w:hint="default"/>
      </w:rPr>
    </w:lvl>
    <w:lvl w:ilvl="8">
      <w:start w:val="1"/>
      <w:numFmt w:val="bullet"/>
      <w:lvlText w:val="•"/>
      <w:lvlJc w:val="left"/>
      <w:pPr>
        <w:ind w:left="1133" w:hanging="428"/>
      </w:pPr>
      <w:rPr>
        <w:rFonts w:hint="default"/>
      </w:rPr>
    </w:lvl>
  </w:abstractNum>
  <w:abstractNum w:abstractNumId="142" w15:restartNumberingAfterBreak="0">
    <w:nsid w:val="2B8D36E5"/>
    <w:multiLevelType w:val="hybridMultilevel"/>
    <w:tmpl w:val="FC4A462C"/>
    <w:lvl w:ilvl="0" w:tplc="0694C3E8">
      <w:start w:val="1"/>
      <w:numFmt w:val="bullet"/>
      <w:lvlText w:val=""/>
      <w:lvlJc w:val="left"/>
      <w:pPr>
        <w:ind w:left="720" w:hanging="360"/>
      </w:pPr>
      <w:rPr>
        <w:rFonts w:ascii="Symbol" w:hAnsi="Symbol" w:hint="default"/>
      </w:rPr>
    </w:lvl>
    <w:lvl w:ilvl="1" w:tplc="3D902786" w:tentative="1">
      <w:start w:val="1"/>
      <w:numFmt w:val="bullet"/>
      <w:lvlText w:val="o"/>
      <w:lvlJc w:val="left"/>
      <w:pPr>
        <w:ind w:left="1440" w:hanging="360"/>
      </w:pPr>
      <w:rPr>
        <w:rFonts w:ascii="Courier New" w:hAnsi="Courier New" w:cs="Courier New" w:hint="default"/>
      </w:rPr>
    </w:lvl>
    <w:lvl w:ilvl="2" w:tplc="B3065A9E" w:tentative="1">
      <w:start w:val="1"/>
      <w:numFmt w:val="bullet"/>
      <w:lvlText w:val=""/>
      <w:lvlJc w:val="left"/>
      <w:pPr>
        <w:ind w:left="2160" w:hanging="360"/>
      </w:pPr>
      <w:rPr>
        <w:rFonts w:ascii="Wingdings" w:hAnsi="Wingdings" w:hint="default"/>
      </w:rPr>
    </w:lvl>
    <w:lvl w:ilvl="3" w:tplc="F8825252" w:tentative="1">
      <w:start w:val="1"/>
      <w:numFmt w:val="bullet"/>
      <w:lvlText w:val=""/>
      <w:lvlJc w:val="left"/>
      <w:pPr>
        <w:ind w:left="2880" w:hanging="360"/>
      </w:pPr>
      <w:rPr>
        <w:rFonts w:ascii="Symbol" w:hAnsi="Symbol" w:hint="default"/>
      </w:rPr>
    </w:lvl>
    <w:lvl w:ilvl="4" w:tplc="82D83858" w:tentative="1">
      <w:start w:val="1"/>
      <w:numFmt w:val="bullet"/>
      <w:lvlText w:val="o"/>
      <w:lvlJc w:val="left"/>
      <w:pPr>
        <w:ind w:left="3600" w:hanging="360"/>
      </w:pPr>
      <w:rPr>
        <w:rFonts w:ascii="Courier New" w:hAnsi="Courier New" w:cs="Courier New" w:hint="default"/>
      </w:rPr>
    </w:lvl>
    <w:lvl w:ilvl="5" w:tplc="CF86D1C0" w:tentative="1">
      <w:start w:val="1"/>
      <w:numFmt w:val="bullet"/>
      <w:lvlText w:val=""/>
      <w:lvlJc w:val="left"/>
      <w:pPr>
        <w:ind w:left="4320" w:hanging="360"/>
      </w:pPr>
      <w:rPr>
        <w:rFonts w:ascii="Wingdings" w:hAnsi="Wingdings" w:hint="default"/>
      </w:rPr>
    </w:lvl>
    <w:lvl w:ilvl="6" w:tplc="3D44BD28" w:tentative="1">
      <w:start w:val="1"/>
      <w:numFmt w:val="bullet"/>
      <w:lvlText w:val=""/>
      <w:lvlJc w:val="left"/>
      <w:pPr>
        <w:ind w:left="5040" w:hanging="360"/>
      </w:pPr>
      <w:rPr>
        <w:rFonts w:ascii="Symbol" w:hAnsi="Symbol" w:hint="default"/>
      </w:rPr>
    </w:lvl>
    <w:lvl w:ilvl="7" w:tplc="3AB47A5C" w:tentative="1">
      <w:start w:val="1"/>
      <w:numFmt w:val="bullet"/>
      <w:lvlText w:val="o"/>
      <w:lvlJc w:val="left"/>
      <w:pPr>
        <w:ind w:left="5760" w:hanging="360"/>
      </w:pPr>
      <w:rPr>
        <w:rFonts w:ascii="Courier New" w:hAnsi="Courier New" w:cs="Courier New" w:hint="default"/>
      </w:rPr>
    </w:lvl>
    <w:lvl w:ilvl="8" w:tplc="B55AD18E" w:tentative="1">
      <w:start w:val="1"/>
      <w:numFmt w:val="bullet"/>
      <w:lvlText w:val=""/>
      <w:lvlJc w:val="left"/>
      <w:pPr>
        <w:ind w:left="6480" w:hanging="360"/>
      </w:pPr>
      <w:rPr>
        <w:rFonts w:ascii="Wingdings" w:hAnsi="Wingdings" w:hint="default"/>
      </w:rPr>
    </w:lvl>
  </w:abstractNum>
  <w:abstractNum w:abstractNumId="143" w15:restartNumberingAfterBreak="0">
    <w:nsid w:val="2D838E3F"/>
    <w:multiLevelType w:val="hybridMultilevel"/>
    <w:tmpl w:val="87DA4AF8"/>
    <w:lvl w:ilvl="0" w:tplc="3B14C142">
      <w:start w:val="1"/>
      <w:numFmt w:val="bullet"/>
      <w:lvlText w:val=""/>
      <w:lvlJc w:val="left"/>
      <w:pPr>
        <w:ind w:left="720" w:hanging="360"/>
      </w:pPr>
      <w:rPr>
        <w:rFonts w:ascii="Symbol" w:hAnsi="Symbol" w:hint="default"/>
      </w:rPr>
    </w:lvl>
    <w:lvl w:ilvl="1" w:tplc="83363E70" w:tentative="1">
      <w:start w:val="1"/>
      <w:numFmt w:val="bullet"/>
      <w:lvlText w:val="o"/>
      <w:lvlJc w:val="left"/>
      <w:pPr>
        <w:ind w:left="1440" w:hanging="360"/>
      </w:pPr>
      <w:rPr>
        <w:rFonts w:ascii="Courier New" w:hAnsi="Courier New" w:cs="Courier New" w:hint="default"/>
      </w:rPr>
    </w:lvl>
    <w:lvl w:ilvl="2" w:tplc="A31ABA2A" w:tentative="1">
      <w:start w:val="1"/>
      <w:numFmt w:val="bullet"/>
      <w:lvlText w:val=""/>
      <w:lvlJc w:val="left"/>
      <w:pPr>
        <w:ind w:left="2160" w:hanging="360"/>
      </w:pPr>
      <w:rPr>
        <w:rFonts w:ascii="Wingdings" w:hAnsi="Wingdings" w:hint="default"/>
      </w:rPr>
    </w:lvl>
    <w:lvl w:ilvl="3" w:tplc="505A0526" w:tentative="1">
      <w:start w:val="1"/>
      <w:numFmt w:val="bullet"/>
      <w:lvlText w:val=""/>
      <w:lvlJc w:val="left"/>
      <w:pPr>
        <w:ind w:left="2880" w:hanging="360"/>
      </w:pPr>
      <w:rPr>
        <w:rFonts w:ascii="Symbol" w:hAnsi="Symbol" w:hint="default"/>
      </w:rPr>
    </w:lvl>
    <w:lvl w:ilvl="4" w:tplc="D7929578" w:tentative="1">
      <w:start w:val="1"/>
      <w:numFmt w:val="bullet"/>
      <w:lvlText w:val="o"/>
      <w:lvlJc w:val="left"/>
      <w:pPr>
        <w:ind w:left="3600" w:hanging="360"/>
      </w:pPr>
      <w:rPr>
        <w:rFonts w:ascii="Courier New" w:hAnsi="Courier New" w:cs="Courier New" w:hint="default"/>
      </w:rPr>
    </w:lvl>
    <w:lvl w:ilvl="5" w:tplc="8A101658" w:tentative="1">
      <w:start w:val="1"/>
      <w:numFmt w:val="bullet"/>
      <w:lvlText w:val=""/>
      <w:lvlJc w:val="left"/>
      <w:pPr>
        <w:ind w:left="4320" w:hanging="360"/>
      </w:pPr>
      <w:rPr>
        <w:rFonts w:ascii="Wingdings" w:hAnsi="Wingdings" w:hint="default"/>
      </w:rPr>
    </w:lvl>
    <w:lvl w:ilvl="6" w:tplc="9D343CC0" w:tentative="1">
      <w:start w:val="1"/>
      <w:numFmt w:val="bullet"/>
      <w:lvlText w:val=""/>
      <w:lvlJc w:val="left"/>
      <w:pPr>
        <w:ind w:left="5040" w:hanging="360"/>
      </w:pPr>
      <w:rPr>
        <w:rFonts w:ascii="Symbol" w:hAnsi="Symbol" w:hint="default"/>
      </w:rPr>
    </w:lvl>
    <w:lvl w:ilvl="7" w:tplc="DC5AEA5C" w:tentative="1">
      <w:start w:val="1"/>
      <w:numFmt w:val="bullet"/>
      <w:lvlText w:val="o"/>
      <w:lvlJc w:val="left"/>
      <w:pPr>
        <w:ind w:left="5760" w:hanging="360"/>
      </w:pPr>
      <w:rPr>
        <w:rFonts w:ascii="Courier New" w:hAnsi="Courier New" w:cs="Courier New" w:hint="default"/>
      </w:rPr>
    </w:lvl>
    <w:lvl w:ilvl="8" w:tplc="803298E0" w:tentative="1">
      <w:start w:val="1"/>
      <w:numFmt w:val="bullet"/>
      <w:lvlText w:val=""/>
      <w:lvlJc w:val="left"/>
      <w:pPr>
        <w:ind w:left="6480" w:hanging="360"/>
      </w:pPr>
      <w:rPr>
        <w:rFonts w:ascii="Wingdings" w:hAnsi="Wingdings" w:hint="default"/>
      </w:rPr>
    </w:lvl>
  </w:abstractNum>
  <w:abstractNum w:abstractNumId="144" w15:restartNumberingAfterBreak="0">
    <w:nsid w:val="2D92BE06"/>
    <w:multiLevelType w:val="hybridMultilevel"/>
    <w:tmpl w:val="8B48BF96"/>
    <w:lvl w:ilvl="0" w:tplc="85C66F94">
      <w:start w:val="1"/>
      <w:numFmt w:val="bullet"/>
      <w:lvlText w:val=""/>
      <w:lvlJc w:val="left"/>
      <w:pPr>
        <w:ind w:left="720" w:hanging="360"/>
      </w:pPr>
      <w:rPr>
        <w:rFonts w:ascii="Symbol" w:hAnsi="Symbol" w:hint="default"/>
      </w:rPr>
    </w:lvl>
    <w:lvl w:ilvl="1" w:tplc="143CC85A" w:tentative="1">
      <w:start w:val="1"/>
      <w:numFmt w:val="bullet"/>
      <w:lvlText w:val="o"/>
      <w:lvlJc w:val="left"/>
      <w:pPr>
        <w:ind w:left="1440" w:hanging="360"/>
      </w:pPr>
      <w:rPr>
        <w:rFonts w:ascii="Courier New" w:hAnsi="Courier New" w:cs="Courier New" w:hint="default"/>
      </w:rPr>
    </w:lvl>
    <w:lvl w:ilvl="2" w:tplc="ABF444AA" w:tentative="1">
      <w:start w:val="1"/>
      <w:numFmt w:val="bullet"/>
      <w:lvlText w:val=""/>
      <w:lvlJc w:val="left"/>
      <w:pPr>
        <w:ind w:left="2160" w:hanging="360"/>
      </w:pPr>
      <w:rPr>
        <w:rFonts w:ascii="Wingdings" w:hAnsi="Wingdings" w:hint="default"/>
      </w:rPr>
    </w:lvl>
    <w:lvl w:ilvl="3" w:tplc="C0ECAE10" w:tentative="1">
      <w:start w:val="1"/>
      <w:numFmt w:val="bullet"/>
      <w:lvlText w:val=""/>
      <w:lvlJc w:val="left"/>
      <w:pPr>
        <w:ind w:left="2880" w:hanging="360"/>
      </w:pPr>
      <w:rPr>
        <w:rFonts w:ascii="Symbol" w:hAnsi="Symbol" w:hint="default"/>
      </w:rPr>
    </w:lvl>
    <w:lvl w:ilvl="4" w:tplc="50A4FF6E" w:tentative="1">
      <w:start w:val="1"/>
      <w:numFmt w:val="bullet"/>
      <w:lvlText w:val="o"/>
      <w:lvlJc w:val="left"/>
      <w:pPr>
        <w:ind w:left="3600" w:hanging="360"/>
      </w:pPr>
      <w:rPr>
        <w:rFonts w:ascii="Courier New" w:hAnsi="Courier New" w:cs="Courier New" w:hint="default"/>
      </w:rPr>
    </w:lvl>
    <w:lvl w:ilvl="5" w:tplc="B660237A" w:tentative="1">
      <w:start w:val="1"/>
      <w:numFmt w:val="bullet"/>
      <w:lvlText w:val=""/>
      <w:lvlJc w:val="left"/>
      <w:pPr>
        <w:ind w:left="4320" w:hanging="360"/>
      </w:pPr>
      <w:rPr>
        <w:rFonts w:ascii="Wingdings" w:hAnsi="Wingdings" w:hint="default"/>
      </w:rPr>
    </w:lvl>
    <w:lvl w:ilvl="6" w:tplc="72CA3A96" w:tentative="1">
      <w:start w:val="1"/>
      <w:numFmt w:val="bullet"/>
      <w:lvlText w:val=""/>
      <w:lvlJc w:val="left"/>
      <w:pPr>
        <w:ind w:left="5040" w:hanging="360"/>
      </w:pPr>
      <w:rPr>
        <w:rFonts w:ascii="Symbol" w:hAnsi="Symbol" w:hint="default"/>
      </w:rPr>
    </w:lvl>
    <w:lvl w:ilvl="7" w:tplc="194CE038" w:tentative="1">
      <w:start w:val="1"/>
      <w:numFmt w:val="bullet"/>
      <w:lvlText w:val="o"/>
      <w:lvlJc w:val="left"/>
      <w:pPr>
        <w:ind w:left="5760" w:hanging="360"/>
      </w:pPr>
      <w:rPr>
        <w:rFonts w:ascii="Courier New" w:hAnsi="Courier New" w:cs="Courier New" w:hint="default"/>
      </w:rPr>
    </w:lvl>
    <w:lvl w:ilvl="8" w:tplc="5C7EBF50" w:tentative="1">
      <w:start w:val="1"/>
      <w:numFmt w:val="bullet"/>
      <w:lvlText w:val=""/>
      <w:lvlJc w:val="left"/>
      <w:pPr>
        <w:ind w:left="6480" w:hanging="360"/>
      </w:pPr>
      <w:rPr>
        <w:rFonts w:ascii="Wingdings" w:hAnsi="Wingdings" w:hint="default"/>
      </w:rPr>
    </w:lvl>
  </w:abstractNum>
  <w:abstractNum w:abstractNumId="145" w15:restartNumberingAfterBreak="0">
    <w:nsid w:val="2DC56AA6"/>
    <w:multiLevelType w:val="hybridMultilevel"/>
    <w:tmpl w:val="4FAAA14E"/>
    <w:lvl w:ilvl="0" w:tplc="219225A8">
      <w:start w:val="1"/>
      <w:numFmt w:val="bullet"/>
      <w:lvlText w:val=""/>
      <w:lvlJc w:val="left"/>
      <w:pPr>
        <w:ind w:left="720" w:hanging="360"/>
      </w:pPr>
      <w:rPr>
        <w:rFonts w:ascii="Symbol" w:hAnsi="Symbol" w:hint="default"/>
      </w:rPr>
    </w:lvl>
    <w:lvl w:ilvl="1" w:tplc="150CB46A" w:tentative="1">
      <w:start w:val="1"/>
      <w:numFmt w:val="bullet"/>
      <w:lvlText w:val="o"/>
      <w:lvlJc w:val="left"/>
      <w:pPr>
        <w:ind w:left="1440" w:hanging="360"/>
      </w:pPr>
      <w:rPr>
        <w:rFonts w:ascii="Courier New" w:hAnsi="Courier New" w:cs="Courier New" w:hint="default"/>
      </w:rPr>
    </w:lvl>
    <w:lvl w:ilvl="2" w:tplc="E1342C78" w:tentative="1">
      <w:start w:val="1"/>
      <w:numFmt w:val="bullet"/>
      <w:lvlText w:val=""/>
      <w:lvlJc w:val="left"/>
      <w:pPr>
        <w:ind w:left="2160" w:hanging="360"/>
      </w:pPr>
      <w:rPr>
        <w:rFonts w:ascii="Wingdings" w:hAnsi="Wingdings" w:hint="default"/>
      </w:rPr>
    </w:lvl>
    <w:lvl w:ilvl="3" w:tplc="478AFA90" w:tentative="1">
      <w:start w:val="1"/>
      <w:numFmt w:val="bullet"/>
      <w:lvlText w:val=""/>
      <w:lvlJc w:val="left"/>
      <w:pPr>
        <w:ind w:left="2880" w:hanging="360"/>
      </w:pPr>
      <w:rPr>
        <w:rFonts w:ascii="Symbol" w:hAnsi="Symbol" w:hint="default"/>
      </w:rPr>
    </w:lvl>
    <w:lvl w:ilvl="4" w:tplc="EEF0F67C" w:tentative="1">
      <w:start w:val="1"/>
      <w:numFmt w:val="bullet"/>
      <w:lvlText w:val="o"/>
      <w:lvlJc w:val="left"/>
      <w:pPr>
        <w:ind w:left="3600" w:hanging="360"/>
      </w:pPr>
      <w:rPr>
        <w:rFonts w:ascii="Courier New" w:hAnsi="Courier New" w:cs="Courier New" w:hint="default"/>
      </w:rPr>
    </w:lvl>
    <w:lvl w:ilvl="5" w:tplc="A04AAB08" w:tentative="1">
      <w:start w:val="1"/>
      <w:numFmt w:val="bullet"/>
      <w:lvlText w:val=""/>
      <w:lvlJc w:val="left"/>
      <w:pPr>
        <w:ind w:left="4320" w:hanging="360"/>
      </w:pPr>
      <w:rPr>
        <w:rFonts w:ascii="Wingdings" w:hAnsi="Wingdings" w:hint="default"/>
      </w:rPr>
    </w:lvl>
    <w:lvl w:ilvl="6" w:tplc="EADEF26E" w:tentative="1">
      <w:start w:val="1"/>
      <w:numFmt w:val="bullet"/>
      <w:lvlText w:val=""/>
      <w:lvlJc w:val="left"/>
      <w:pPr>
        <w:ind w:left="5040" w:hanging="360"/>
      </w:pPr>
      <w:rPr>
        <w:rFonts w:ascii="Symbol" w:hAnsi="Symbol" w:hint="default"/>
      </w:rPr>
    </w:lvl>
    <w:lvl w:ilvl="7" w:tplc="29AABC00" w:tentative="1">
      <w:start w:val="1"/>
      <w:numFmt w:val="bullet"/>
      <w:lvlText w:val="o"/>
      <w:lvlJc w:val="left"/>
      <w:pPr>
        <w:ind w:left="5760" w:hanging="360"/>
      </w:pPr>
      <w:rPr>
        <w:rFonts w:ascii="Courier New" w:hAnsi="Courier New" w:cs="Courier New" w:hint="default"/>
      </w:rPr>
    </w:lvl>
    <w:lvl w:ilvl="8" w:tplc="E72AFA7E" w:tentative="1">
      <w:start w:val="1"/>
      <w:numFmt w:val="bullet"/>
      <w:lvlText w:val=""/>
      <w:lvlJc w:val="left"/>
      <w:pPr>
        <w:ind w:left="6480" w:hanging="360"/>
      </w:pPr>
      <w:rPr>
        <w:rFonts w:ascii="Wingdings" w:hAnsi="Wingdings" w:hint="default"/>
      </w:rPr>
    </w:lvl>
  </w:abstractNum>
  <w:abstractNum w:abstractNumId="146" w15:restartNumberingAfterBreak="0">
    <w:nsid w:val="2DDC8A76"/>
    <w:multiLevelType w:val="hybridMultilevel"/>
    <w:tmpl w:val="D61EB880"/>
    <w:lvl w:ilvl="0" w:tplc="8988AB9A">
      <w:numFmt w:val="bullet"/>
      <w:lvlText w:val=""/>
      <w:lvlJc w:val="left"/>
      <w:pPr>
        <w:ind w:left="720" w:hanging="360"/>
      </w:pPr>
      <w:rPr>
        <w:rFonts w:ascii="Symbol" w:hAnsi="Symbol" w:hint="default"/>
      </w:rPr>
    </w:lvl>
    <w:lvl w:ilvl="1" w:tplc="B3CAF216" w:tentative="1">
      <w:start w:val="1"/>
      <w:numFmt w:val="bullet"/>
      <w:lvlText w:val="o"/>
      <w:lvlJc w:val="left"/>
      <w:pPr>
        <w:ind w:left="1440" w:hanging="360"/>
      </w:pPr>
      <w:rPr>
        <w:rFonts w:ascii="Courier New" w:hAnsi="Courier New" w:cs="Courier New" w:hint="default"/>
      </w:rPr>
    </w:lvl>
    <w:lvl w:ilvl="2" w:tplc="E9249CC0" w:tentative="1">
      <w:start w:val="1"/>
      <w:numFmt w:val="bullet"/>
      <w:lvlText w:val=""/>
      <w:lvlJc w:val="left"/>
      <w:pPr>
        <w:ind w:left="2160" w:hanging="360"/>
      </w:pPr>
      <w:rPr>
        <w:rFonts w:ascii="Wingdings" w:hAnsi="Wingdings" w:hint="default"/>
      </w:rPr>
    </w:lvl>
    <w:lvl w:ilvl="3" w:tplc="FE1AC972" w:tentative="1">
      <w:start w:val="1"/>
      <w:numFmt w:val="bullet"/>
      <w:lvlText w:val=""/>
      <w:lvlJc w:val="left"/>
      <w:pPr>
        <w:ind w:left="2880" w:hanging="360"/>
      </w:pPr>
      <w:rPr>
        <w:rFonts w:ascii="Symbol" w:hAnsi="Symbol" w:hint="default"/>
      </w:rPr>
    </w:lvl>
    <w:lvl w:ilvl="4" w:tplc="8CE83F58" w:tentative="1">
      <w:start w:val="1"/>
      <w:numFmt w:val="bullet"/>
      <w:lvlText w:val="o"/>
      <w:lvlJc w:val="left"/>
      <w:pPr>
        <w:ind w:left="3600" w:hanging="360"/>
      </w:pPr>
      <w:rPr>
        <w:rFonts w:ascii="Courier New" w:hAnsi="Courier New" w:cs="Courier New" w:hint="default"/>
      </w:rPr>
    </w:lvl>
    <w:lvl w:ilvl="5" w:tplc="60B0BFA4" w:tentative="1">
      <w:start w:val="1"/>
      <w:numFmt w:val="bullet"/>
      <w:lvlText w:val=""/>
      <w:lvlJc w:val="left"/>
      <w:pPr>
        <w:ind w:left="4320" w:hanging="360"/>
      </w:pPr>
      <w:rPr>
        <w:rFonts w:ascii="Wingdings" w:hAnsi="Wingdings" w:hint="default"/>
      </w:rPr>
    </w:lvl>
    <w:lvl w:ilvl="6" w:tplc="7B2EF960" w:tentative="1">
      <w:start w:val="1"/>
      <w:numFmt w:val="bullet"/>
      <w:lvlText w:val=""/>
      <w:lvlJc w:val="left"/>
      <w:pPr>
        <w:ind w:left="5040" w:hanging="360"/>
      </w:pPr>
      <w:rPr>
        <w:rFonts w:ascii="Symbol" w:hAnsi="Symbol" w:hint="default"/>
      </w:rPr>
    </w:lvl>
    <w:lvl w:ilvl="7" w:tplc="6D409EBE" w:tentative="1">
      <w:start w:val="1"/>
      <w:numFmt w:val="bullet"/>
      <w:lvlText w:val="o"/>
      <w:lvlJc w:val="left"/>
      <w:pPr>
        <w:ind w:left="5760" w:hanging="360"/>
      </w:pPr>
      <w:rPr>
        <w:rFonts w:ascii="Courier New" w:hAnsi="Courier New" w:cs="Courier New" w:hint="default"/>
      </w:rPr>
    </w:lvl>
    <w:lvl w:ilvl="8" w:tplc="681A445C" w:tentative="1">
      <w:start w:val="1"/>
      <w:numFmt w:val="bullet"/>
      <w:lvlText w:val=""/>
      <w:lvlJc w:val="left"/>
      <w:pPr>
        <w:ind w:left="6480" w:hanging="360"/>
      </w:pPr>
      <w:rPr>
        <w:rFonts w:ascii="Wingdings" w:hAnsi="Wingdings" w:hint="default"/>
      </w:rPr>
    </w:lvl>
  </w:abstractNum>
  <w:abstractNum w:abstractNumId="147" w15:restartNumberingAfterBreak="0">
    <w:nsid w:val="2E7EDC3D"/>
    <w:multiLevelType w:val="hybridMultilevel"/>
    <w:tmpl w:val="8C6A57BE"/>
    <w:lvl w:ilvl="0" w:tplc="09DA61FC">
      <w:start w:val="1"/>
      <w:numFmt w:val="bullet"/>
      <w:lvlText w:val=""/>
      <w:lvlJc w:val="left"/>
      <w:pPr>
        <w:ind w:left="720" w:hanging="360"/>
      </w:pPr>
      <w:rPr>
        <w:rFonts w:ascii="Symbol" w:hAnsi="Symbol" w:hint="default"/>
      </w:rPr>
    </w:lvl>
    <w:lvl w:ilvl="1" w:tplc="8C12F1AA" w:tentative="1">
      <w:start w:val="1"/>
      <w:numFmt w:val="bullet"/>
      <w:lvlText w:val="o"/>
      <w:lvlJc w:val="left"/>
      <w:pPr>
        <w:ind w:left="1440" w:hanging="360"/>
      </w:pPr>
      <w:rPr>
        <w:rFonts w:ascii="Courier New" w:hAnsi="Courier New" w:cs="Courier New" w:hint="default"/>
      </w:rPr>
    </w:lvl>
    <w:lvl w:ilvl="2" w:tplc="BEAC51BA" w:tentative="1">
      <w:start w:val="1"/>
      <w:numFmt w:val="bullet"/>
      <w:lvlText w:val=""/>
      <w:lvlJc w:val="left"/>
      <w:pPr>
        <w:ind w:left="2160" w:hanging="360"/>
      </w:pPr>
      <w:rPr>
        <w:rFonts w:ascii="Wingdings" w:hAnsi="Wingdings" w:hint="default"/>
      </w:rPr>
    </w:lvl>
    <w:lvl w:ilvl="3" w:tplc="AE58FFA0" w:tentative="1">
      <w:start w:val="1"/>
      <w:numFmt w:val="bullet"/>
      <w:lvlText w:val=""/>
      <w:lvlJc w:val="left"/>
      <w:pPr>
        <w:ind w:left="2880" w:hanging="360"/>
      </w:pPr>
      <w:rPr>
        <w:rFonts w:ascii="Symbol" w:hAnsi="Symbol" w:hint="default"/>
      </w:rPr>
    </w:lvl>
    <w:lvl w:ilvl="4" w:tplc="547223B8" w:tentative="1">
      <w:start w:val="1"/>
      <w:numFmt w:val="bullet"/>
      <w:lvlText w:val="o"/>
      <w:lvlJc w:val="left"/>
      <w:pPr>
        <w:ind w:left="3600" w:hanging="360"/>
      </w:pPr>
      <w:rPr>
        <w:rFonts w:ascii="Courier New" w:hAnsi="Courier New" w:cs="Courier New" w:hint="default"/>
      </w:rPr>
    </w:lvl>
    <w:lvl w:ilvl="5" w:tplc="D6B6A458" w:tentative="1">
      <w:start w:val="1"/>
      <w:numFmt w:val="bullet"/>
      <w:lvlText w:val=""/>
      <w:lvlJc w:val="left"/>
      <w:pPr>
        <w:ind w:left="4320" w:hanging="360"/>
      </w:pPr>
      <w:rPr>
        <w:rFonts w:ascii="Wingdings" w:hAnsi="Wingdings" w:hint="default"/>
      </w:rPr>
    </w:lvl>
    <w:lvl w:ilvl="6" w:tplc="690AFCFA" w:tentative="1">
      <w:start w:val="1"/>
      <w:numFmt w:val="bullet"/>
      <w:lvlText w:val=""/>
      <w:lvlJc w:val="left"/>
      <w:pPr>
        <w:ind w:left="5040" w:hanging="360"/>
      </w:pPr>
      <w:rPr>
        <w:rFonts w:ascii="Symbol" w:hAnsi="Symbol" w:hint="default"/>
      </w:rPr>
    </w:lvl>
    <w:lvl w:ilvl="7" w:tplc="B0369EE8" w:tentative="1">
      <w:start w:val="1"/>
      <w:numFmt w:val="bullet"/>
      <w:lvlText w:val="o"/>
      <w:lvlJc w:val="left"/>
      <w:pPr>
        <w:ind w:left="5760" w:hanging="360"/>
      </w:pPr>
      <w:rPr>
        <w:rFonts w:ascii="Courier New" w:hAnsi="Courier New" w:cs="Courier New" w:hint="default"/>
      </w:rPr>
    </w:lvl>
    <w:lvl w:ilvl="8" w:tplc="966AE484" w:tentative="1">
      <w:start w:val="1"/>
      <w:numFmt w:val="bullet"/>
      <w:lvlText w:val=""/>
      <w:lvlJc w:val="left"/>
      <w:pPr>
        <w:ind w:left="6480" w:hanging="360"/>
      </w:pPr>
      <w:rPr>
        <w:rFonts w:ascii="Wingdings" w:hAnsi="Wingdings" w:hint="default"/>
      </w:rPr>
    </w:lvl>
  </w:abstractNum>
  <w:abstractNum w:abstractNumId="148" w15:restartNumberingAfterBreak="0">
    <w:nsid w:val="2EE700D4"/>
    <w:multiLevelType w:val="hybridMultilevel"/>
    <w:tmpl w:val="824C059E"/>
    <w:lvl w:ilvl="0" w:tplc="17D8326C">
      <w:start w:val="1"/>
      <w:numFmt w:val="bullet"/>
      <w:lvlText w:val=""/>
      <w:lvlJc w:val="left"/>
      <w:pPr>
        <w:ind w:left="1440" w:hanging="360"/>
      </w:pPr>
      <w:rPr>
        <w:rFonts w:ascii="Symbol" w:hAnsi="Symbol" w:hint="default"/>
      </w:rPr>
    </w:lvl>
    <w:lvl w:ilvl="1" w:tplc="D91C9286">
      <w:numFmt w:val="bullet"/>
      <w:lvlText w:val=""/>
      <w:lvlJc w:val="left"/>
      <w:pPr>
        <w:ind w:left="2160" w:hanging="360"/>
      </w:pPr>
      <w:rPr>
        <w:rFonts w:ascii="Symbol" w:eastAsia="Times New Roman" w:hAnsi="Symbol" w:cs="Times New Roman" w:hint="default"/>
      </w:rPr>
    </w:lvl>
    <w:lvl w:ilvl="2" w:tplc="B462C866" w:tentative="1">
      <w:start w:val="1"/>
      <w:numFmt w:val="bullet"/>
      <w:lvlText w:val=""/>
      <w:lvlJc w:val="left"/>
      <w:pPr>
        <w:ind w:left="2880" w:hanging="360"/>
      </w:pPr>
      <w:rPr>
        <w:rFonts w:ascii="Wingdings" w:hAnsi="Wingdings" w:hint="default"/>
      </w:rPr>
    </w:lvl>
    <w:lvl w:ilvl="3" w:tplc="9AD8CD18" w:tentative="1">
      <w:start w:val="1"/>
      <w:numFmt w:val="bullet"/>
      <w:lvlText w:val=""/>
      <w:lvlJc w:val="left"/>
      <w:pPr>
        <w:ind w:left="3600" w:hanging="360"/>
      </w:pPr>
      <w:rPr>
        <w:rFonts w:ascii="Symbol" w:hAnsi="Symbol" w:hint="default"/>
      </w:rPr>
    </w:lvl>
    <w:lvl w:ilvl="4" w:tplc="939688A6" w:tentative="1">
      <w:start w:val="1"/>
      <w:numFmt w:val="bullet"/>
      <w:lvlText w:val="o"/>
      <w:lvlJc w:val="left"/>
      <w:pPr>
        <w:ind w:left="4320" w:hanging="360"/>
      </w:pPr>
      <w:rPr>
        <w:rFonts w:ascii="Courier New" w:hAnsi="Courier New" w:cs="Courier New" w:hint="default"/>
      </w:rPr>
    </w:lvl>
    <w:lvl w:ilvl="5" w:tplc="ADBCB1EA" w:tentative="1">
      <w:start w:val="1"/>
      <w:numFmt w:val="bullet"/>
      <w:lvlText w:val=""/>
      <w:lvlJc w:val="left"/>
      <w:pPr>
        <w:ind w:left="5040" w:hanging="360"/>
      </w:pPr>
      <w:rPr>
        <w:rFonts w:ascii="Wingdings" w:hAnsi="Wingdings" w:hint="default"/>
      </w:rPr>
    </w:lvl>
    <w:lvl w:ilvl="6" w:tplc="D6A0590E" w:tentative="1">
      <w:start w:val="1"/>
      <w:numFmt w:val="bullet"/>
      <w:lvlText w:val=""/>
      <w:lvlJc w:val="left"/>
      <w:pPr>
        <w:ind w:left="5760" w:hanging="360"/>
      </w:pPr>
      <w:rPr>
        <w:rFonts w:ascii="Symbol" w:hAnsi="Symbol" w:hint="default"/>
      </w:rPr>
    </w:lvl>
    <w:lvl w:ilvl="7" w:tplc="E44836EA" w:tentative="1">
      <w:start w:val="1"/>
      <w:numFmt w:val="bullet"/>
      <w:lvlText w:val="o"/>
      <w:lvlJc w:val="left"/>
      <w:pPr>
        <w:ind w:left="6480" w:hanging="360"/>
      </w:pPr>
      <w:rPr>
        <w:rFonts w:ascii="Courier New" w:hAnsi="Courier New" w:cs="Courier New" w:hint="default"/>
      </w:rPr>
    </w:lvl>
    <w:lvl w:ilvl="8" w:tplc="24A0660A" w:tentative="1">
      <w:start w:val="1"/>
      <w:numFmt w:val="bullet"/>
      <w:lvlText w:val=""/>
      <w:lvlJc w:val="left"/>
      <w:pPr>
        <w:ind w:left="7200" w:hanging="360"/>
      </w:pPr>
      <w:rPr>
        <w:rFonts w:ascii="Wingdings" w:hAnsi="Wingdings" w:hint="default"/>
      </w:rPr>
    </w:lvl>
  </w:abstractNum>
  <w:abstractNum w:abstractNumId="149" w15:restartNumberingAfterBreak="0">
    <w:nsid w:val="30255EBE"/>
    <w:multiLevelType w:val="hybridMultilevel"/>
    <w:tmpl w:val="3678E3E2"/>
    <w:lvl w:ilvl="0" w:tplc="52B45126">
      <w:numFmt w:val="bullet"/>
      <w:lvlText w:val="-"/>
      <w:lvlJc w:val="left"/>
      <w:pPr>
        <w:tabs>
          <w:tab w:val="num" w:pos="2418"/>
        </w:tabs>
        <w:ind w:left="2418" w:hanging="360"/>
      </w:pPr>
      <w:rPr>
        <w:rFonts w:ascii="Arial" w:eastAsia="Times New Roman" w:hAnsi="Arial" w:cs="Arial" w:hint="default"/>
      </w:rPr>
    </w:lvl>
    <w:lvl w:ilvl="1" w:tplc="83222AEA">
      <w:start w:val="1"/>
      <w:numFmt w:val="bullet"/>
      <w:lvlText w:val=""/>
      <w:lvlJc w:val="left"/>
      <w:pPr>
        <w:tabs>
          <w:tab w:val="num" w:pos="3138"/>
        </w:tabs>
        <w:ind w:left="3138" w:hanging="360"/>
      </w:pPr>
      <w:rPr>
        <w:rFonts w:ascii="Symbol" w:eastAsia="Times New Roman" w:hAnsi="Symbol" w:cs="Times New Roman" w:hint="default"/>
      </w:rPr>
    </w:lvl>
    <w:lvl w:ilvl="2" w:tplc="D2D488A2">
      <w:start w:val="1"/>
      <w:numFmt w:val="bullet"/>
      <w:lvlText w:val=""/>
      <w:lvlJc w:val="left"/>
      <w:pPr>
        <w:tabs>
          <w:tab w:val="num" w:pos="3858"/>
        </w:tabs>
        <w:ind w:left="3858" w:hanging="360"/>
      </w:pPr>
      <w:rPr>
        <w:rFonts w:ascii="Wingdings" w:hAnsi="Wingdings" w:hint="default"/>
      </w:rPr>
    </w:lvl>
    <w:lvl w:ilvl="3" w:tplc="2FECC396" w:tentative="1">
      <w:start w:val="1"/>
      <w:numFmt w:val="bullet"/>
      <w:lvlText w:val=""/>
      <w:lvlJc w:val="left"/>
      <w:pPr>
        <w:tabs>
          <w:tab w:val="num" w:pos="4578"/>
        </w:tabs>
        <w:ind w:left="4578" w:hanging="360"/>
      </w:pPr>
      <w:rPr>
        <w:rFonts w:ascii="Symbol" w:hAnsi="Symbol" w:hint="default"/>
      </w:rPr>
    </w:lvl>
    <w:lvl w:ilvl="4" w:tplc="F60E30C4" w:tentative="1">
      <w:start w:val="1"/>
      <w:numFmt w:val="bullet"/>
      <w:lvlText w:val="o"/>
      <w:lvlJc w:val="left"/>
      <w:pPr>
        <w:tabs>
          <w:tab w:val="num" w:pos="5298"/>
        </w:tabs>
        <w:ind w:left="5298" w:hanging="360"/>
      </w:pPr>
      <w:rPr>
        <w:rFonts w:ascii="Courier New" w:hAnsi="Courier New" w:cs="Courier New" w:hint="default"/>
      </w:rPr>
    </w:lvl>
    <w:lvl w:ilvl="5" w:tplc="397C9180" w:tentative="1">
      <w:start w:val="1"/>
      <w:numFmt w:val="bullet"/>
      <w:lvlText w:val=""/>
      <w:lvlJc w:val="left"/>
      <w:pPr>
        <w:tabs>
          <w:tab w:val="num" w:pos="6018"/>
        </w:tabs>
        <w:ind w:left="6018" w:hanging="360"/>
      </w:pPr>
      <w:rPr>
        <w:rFonts w:ascii="Wingdings" w:hAnsi="Wingdings" w:hint="default"/>
      </w:rPr>
    </w:lvl>
    <w:lvl w:ilvl="6" w:tplc="4EF4637A" w:tentative="1">
      <w:start w:val="1"/>
      <w:numFmt w:val="bullet"/>
      <w:lvlText w:val=""/>
      <w:lvlJc w:val="left"/>
      <w:pPr>
        <w:tabs>
          <w:tab w:val="num" w:pos="6738"/>
        </w:tabs>
        <w:ind w:left="6738" w:hanging="360"/>
      </w:pPr>
      <w:rPr>
        <w:rFonts w:ascii="Symbol" w:hAnsi="Symbol" w:hint="default"/>
      </w:rPr>
    </w:lvl>
    <w:lvl w:ilvl="7" w:tplc="C4768FBC" w:tentative="1">
      <w:start w:val="1"/>
      <w:numFmt w:val="bullet"/>
      <w:lvlText w:val="o"/>
      <w:lvlJc w:val="left"/>
      <w:pPr>
        <w:tabs>
          <w:tab w:val="num" w:pos="7458"/>
        </w:tabs>
        <w:ind w:left="7458" w:hanging="360"/>
      </w:pPr>
      <w:rPr>
        <w:rFonts w:ascii="Courier New" w:hAnsi="Courier New" w:cs="Courier New" w:hint="default"/>
      </w:rPr>
    </w:lvl>
    <w:lvl w:ilvl="8" w:tplc="A5AE7B9A" w:tentative="1">
      <w:start w:val="1"/>
      <w:numFmt w:val="bullet"/>
      <w:lvlText w:val=""/>
      <w:lvlJc w:val="left"/>
      <w:pPr>
        <w:tabs>
          <w:tab w:val="num" w:pos="8178"/>
        </w:tabs>
        <w:ind w:left="8178" w:hanging="360"/>
      </w:pPr>
      <w:rPr>
        <w:rFonts w:ascii="Wingdings" w:hAnsi="Wingdings" w:hint="default"/>
      </w:rPr>
    </w:lvl>
  </w:abstractNum>
  <w:abstractNum w:abstractNumId="150" w15:restartNumberingAfterBreak="0">
    <w:nsid w:val="30B40A28"/>
    <w:multiLevelType w:val="hybridMultilevel"/>
    <w:tmpl w:val="C87A9C74"/>
    <w:lvl w:ilvl="0" w:tplc="5504D63C">
      <w:numFmt w:val="bullet"/>
      <w:lvlText w:val="-"/>
      <w:lvlJc w:val="left"/>
      <w:pPr>
        <w:ind w:left="720" w:hanging="360"/>
      </w:pPr>
      <w:rPr>
        <w:rFonts w:ascii="Arial" w:eastAsia="Times New Roman" w:hAnsi="Arial" w:cs="Arial" w:hint="default"/>
      </w:rPr>
    </w:lvl>
    <w:lvl w:ilvl="1" w:tplc="57E66C8C" w:tentative="1">
      <w:start w:val="1"/>
      <w:numFmt w:val="bullet"/>
      <w:lvlText w:val="o"/>
      <w:lvlJc w:val="left"/>
      <w:pPr>
        <w:ind w:left="1440" w:hanging="360"/>
      </w:pPr>
      <w:rPr>
        <w:rFonts w:ascii="Courier New" w:hAnsi="Courier New" w:cs="Courier New" w:hint="default"/>
      </w:rPr>
    </w:lvl>
    <w:lvl w:ilvl="2" w:tplc="B6AC65EE" w:tentative="1">
      <w:start w:val="1"/>
      <w:numFmt w:val="bullet"/>
      <w:lvlText w:val=""/>
      <w:lvlJc w:val="left"/>
      <w:pPr>
        <w:ind w:left="2160" w:hanging="360"/>
      </w:pPr>
      <w:rPr>
        <w:rFonts w:ascii="Wingdings" w:hAnsi="Wingdings" w:hint="default"/>
      </w:rPr>
    </w:lvl>
    <w:lvl w:ilvl="3" w:tplc="E05A79B6" w:tentative="1">
      <w:start w:val="1"/>
      <w:numFmt w:val="bullet"/>
      <w:lvlText w:val=""/>
      <w:lvlJc w:val="left"/>
      <w:pPr>
        <w:ind w:left="2880" w:hanging="360"/>
      </w:pPr>
      <w:rPr>
        <w:rFonts w:ascii="Symbol" w:hAnsi="Symbol" w:hint="default"/>
      </w:rPr>
    </w:lvl>
    <w:lvl w:ilvl="4" w:tplc="D1DEE686" w:tentative="1">
      <w:start w:val="1"/>
      <w:numFmt w:val="bullet"/>
      <w:lvlText w:val="o"/>
      <w:lvlJc w:val="left"/>
      <w:pPr>
        <w:ind w:left="3600" w:hanging="360"/>
      </w:pPr>
      <w:rPr>
        <w:rFonts w:ascii="Courier New" w:hAnsi="Courier New" w:cs="Courier New" w:hint="default"/>
      </w:rPr>
    </w:lvl>
    <w:lvl w:ilvl="5" w:tplc="5CF46F3C" w:tentative="1">
      <w:start w:val="1"/>
      <w:numFmt w:val="bullet"/>
      <w:lvlText w:val=""/>
      <w:lvlJc w:val="left"/>
      <w:pPr>
        <w:ind w:left="4320" w:hanging="360"/>
      </w:pPr>
      <w:rPr>
        <w:rFonts w:ascii="Wingdings" w:hAnsi="Wingdings" w:hint="default"/>
      </w:rPr>
    </w:lvl>
    <w:lvl w:ilvl="6" w:tplc="C924FF5E" w:tentative="1">
      <w:start w:val="1"/>
      <w:numFmt w:val="bullet"/>
      <w:lvlText w:val=""/>
      <w:lvlJc w:val="left"/>
      <w:pPr>
        <w:ind w:left="5040" w:hanging="360"/>
      </w:pPr>
      <w:rPr>
        <w:rFonts w:ascii="Symbol" w:hAnsi="Symbol" w:hint="default"/>
      </w:rPr>
    </w:lvl>
    <w:lvl w:ilvl="7" w:tplc="7FA44020" w:tentative="1">
      <w:start w:val="1"/>
      <w:numFmt w:val="bullet"/>
      <w:lvlText w:val="o"/>
      <w:lvlJc w:val="left"/>
      <w:pPr>
        <w:ind w:left="5760" w:hanging="360"/>
      </w:pPr>
      <w:rPr>
        <w:rFonts w:ascii="Courier New" w:hAnsi="Courier New" w:cs="Courier New" w:hint="default"/>
      </w:rPr>
    </w:lvl>
    <w:lvl w:ilvl="8" w:tplc="7C6E05E4" w:tentative="1">
      <w:start w:val="1"/>
      <w:numFmt w:val="bullet"/>
      <w:lvlText w:val=""/>
      <w:lvlJc w:val="left"/>
      <w:pPr>
        <w:ind w:left="6480" w:hanging="360"/>
      </w:pPr>
      <w:rPr>
        <w:rFonts w:ascii="Wingdings" w:hAnsi="Wingdings" w:hint="default"/>
      </w:rPr>
    </w:lvl>
  </w:abstractNum>
  <w:abstractNum w:abstractNumId="151" w15:restartNumberingAfterBreak="0">
    <w:nsid w:val="31EB36E0"/>
    <w:multiLevelType w:val="hybridMultilevel"/>
    <w:tmpl w:val="8FE60F52"/>
    <w:lvl w:ilvl="0" w:tplc="AA60A2F4">
      <w:start w:val="1"/>
      <w:numFmt w:val="bullet"/>
      <w:lvlText w:val=""/>
      <w:lvlJc w:val="left"/>
      <w:pPr>
        <w:ind w:left="720" w:hanging="360"/>
      </w:pPr>
      <w:rPr>
        <w:rFonts w:ascii="Symbol" w:hAnsi="Symbol" w:hint="default"/>
      </w:rPr>
    </w:lvl>
    <w:lvl w:ilvl="1" w:tplc="F27299A0" w:tentative="1">
      <w:start w:val="1"/>
      <w:numFmt w:val="bullet"/>
      <w:lvlText w:val="o"/>
      <w:lvlJc w:val="left"/>
      <w:pPr>
        <w:ind w:left="1440" w:hanging="360"/>
      </w:pPr>
      <w:rPr>
        <w:rFonts w:ascii="Courier New" w:hAnsi="Courier New" w:cs="Courier New" w:hint="default"/>
      </w:rPr>
    </w:lvl>
    <w:lvl w:ilvl="2" w:tplc="1D966754" w:tentative="1">
      <w:start w:val="1"/>
      <w:numFmt w:val="bullet"/>
      <w:lvlText w:val=""/>
      <w:lvlJc w:val="left"/>
      <w:pPr>
        <w:ind w:left="2160" w:hanging="360"/>
      </w:pPr>
      <w:rPr>
        <w:rFonts w:ascii="Wingdings" w:hAnsi="Wingdings" w:hint="default"/>
      </w:rPr>
    </w:lvl>
    <w:lvl w:ilvl="3" w:tplc="63E01F92" w:tentative="1">
      <w:start w:val="1"/>
      <w:numFmt w:val="bullet"/>
      <w:lvlText w:val=""/>
      <w:lvlJc w:val="left"/>
      <w:pPr>
        <w:ind w:left="2880" w:hanging="360"/>
      </w:pPr>
      <w:rPr>
        <w:rFonts w:ascii="Symbol" w:hAnsi="Symbol" w:hint="default"/>
      </w:rPr>
    </w:lvl>
    <w:lvl w:ilvl="4" w:tplc="79FE6984" w:tentative="1">
      <w:start w:val="1"/>
      <w:numFmt w:val="bullet"/>
      <w:lvlText w:val="o"/>
      <w:lvlJc w:val="left"/>
      <w:pPr>
        <w:ind w:left="3600" w:hanging="360"/>
      </w:pPr>
      <w:rPr>
        <w:rFonts w:ascii="Courier New" w:hAnsi="Courier New" w:cs="Courier New" w:hint="default"/>
      </w:rPr>
    </w:lvl>
    <w:lvl w:ilvl="5" w:tplc="7E7E26F4" w:tentative="1">
      <w:start w:val="1"/>
      <w:numFmt w:val="bullet"/>
      <w:lvlText w:val=""/>
      <w:lvlJc w:val="left"/>
      <w:pPr>
        <w:ind w:left="4320" w:hanging="360"/>
      </w:pPr>
      <w:rPr>
        <w:rFonts w:ascii="Wingdings" w:hAnsi="Wingdings" w:hint="default"/>
      </w:rPr>
    </w:lvl>
    <w:lvl w:ilvl="6" w:tplc="A1C2244E" w:tentative="1">
      <w:start w:val="1"/>
      <w:numFmt w:val="bullet"/>
      <w:lvlText w:val=""/>
      <w:lvlJc w:val="left"/>
      <w:pPr>
        <w:ind w:left="5040" w:hanging="360"/>
      </w:pPr>
      <w:rPr>
        <w:rFonts w:ascii="Symbol" w:hAnsi="Symbol" w:hint="default"/>
      </w:rPr>
    </w:lvl>
    <w:lvl w:ilvl="7" w:tplc="4522A1C0" w:tentative="1">
      <w:start w:val="1"/>
      <w:numFmt w:val="bullet"/>
      <w:lvlText w:val="o"/>
      <w:lvlJc w:val="left"/>
      <w:pPr>
        <w:ind w:left="5760" w:hanging="360"/>
      </w:pPr>
      <w:rPr>
        <w:rFonts w:ascii="Courier New" w:hAnsi="Courier New" w:cs="Courier New" w:hint="default"/>
      </w:rPr>
    </w:lvl>
    <w:lvl w:ilvl="8" w:tplc="F5E86520" w:tentative="1">
      <w:start w:val="1"/>
      <w:numFmt w:val="bullet"/>
      <w:lvlText w:val=""/>
      <w:lvlJc w:val="left"/>
      <w:pPr>
        <w:ind w:left="6480" w:hanging="360"/>
      </w:pPr>
      <w:rPr>
        <w:rFonts w:ascii="Wingdings" w:hAnsi="Wingdings" w:hint="default"/>
      </w:rPr>
    </w:lvl>
  </w:abstractNum>
  <w:abstractNum w:abstractNumId="152" w15:restartNumberingAfterBreak="0">
    <w:nsid w:val="337526DC"/>
    <w:multiLevelType w:val="hybridMultilevel"/>
    <w:tmpl w:val="F6F80C4A"/>
    <w:lvl w:ilvl="0" w:tplc="CCEAE812">
      <w:start w:val="1"/>
      <w:numFmt w:val="bullet"/>
      <w:lvlText w:val=""/>
      <w:lvlJc w:val="left"/>
      <w:pPr>
        <w:ind w:left="720" w:hanging="360"/>
      </w:pPr>
      <w:rPr>
        <w:rFonts w:ascii="Symbol" w:hAnsi="Symbol" w:hint="default"/>
      </w:rPr>
    </w:lvl>
    <w:lvl w:ilvl="1" w:tplc="977E4FB0" w:tentative="1">
      <w:start w:val="1"/>
      <w:numFmt w:val="bullet"/>
      <w:lvlText w:val="o"/>
      <w:lvlJc w:val="left"/>
      <w:pPr>
        <w:ind w:left="1440" w:hanging="360"/>
      </w:pPr>
      <w:rPr>
        <w:rFonts w:ascii="Courier New" w:hAnsi="Courier New" w:cs="Courier New" w:hint="default"/>
      </w:rPr>
    </w:lvl>
    <w:lvl w:ilvl="2" w:tplc="72FE045A" w:tentative="1">
      <w:start w:val="1"/>
      <w:numFmt w:val="bullet"/>
      <w:lvlText w:val=""/>
      <w:lvlJc w:val="left"/>
      <w:pPr>
        <w:ind w:left="2160" w:hanging="360"/>
      </w:pPr>
      <w:rPr>
        <w:rFonts w:ascii="Wingdings" w:hAnsi="Wingdings" w:hint="default"/>
      </w:rPr>
    </w:lvl>
    <w:lvl w:ilvl="3" w:tplc="73CE34AE" w:tentative="1">
      <w:start w:val="1"/>
      <w:numFmt w:val="bullet"/>
      <w:lvlText w:val=""/>
      <w:lvlJc w:val="left"/>
      <w:pPr>
        <w:ind w:left="2880" w:hanging="360"/>
      </w:pPr>
      <w:rPr>
        <w:rFonts w:ascii="Symbol" w:hAnsi="Symbol" w:hint="default"/>
      </w:rPr>
    </w:lvl>
    <w:lvl w:ilvl="4" w:tplc="8222D262" w:tentative="1">
      <w:start w:val="1"/>
      <w:numFmt w:val="bullet"/>
      <w:lvlText w:val="o"/>
      <w:lvlJc w:val="left"/>
      <w:pPr>
        <w:ind w:left="3600" w:hanging="360"/>
      </w:pPr>
      <w:rPr>
        <w:rFonts w:ascii="Courier New" w:hAnsi="Courier New" w:cs="Courier New" w:hint="default"/>
      </w:rPr>
    </w:lvl>
    <w:lvl w:ilvl="5" w:tplc="BB3689E0" w:tentative="1">
      <w:start w:val="1"/>
      <w:numFmt w:val="bullet"/>
      <w:lvlText w:val=""/>
      <w:lvlJc w:val="left"/>
      <w:pPr>
        <w:ind w:left="4320" w:hanging="360"/>
      </w:pPr>
      <w:rPr>
        <w:rFonts w:ascii="Wingdings" w:hAnsi="Wingdings" w:hint="default"/>
      </w:rPr>
    </w:lvl>
    <w:lvl w:ilvl="6" w:tplc="01C2C5C6" w:tentative="1">
      <w:start w:val="1"/>
      <w:numFmt w:val="bullet"/>
      <w:lvlText w:val=""/>
      <w:lvlJc w:val="left"/>
      <w:pPr>
        <w:ind w:left="5040" w:hanging="360"/>
      </w:pPr>
      <w:rPr>
        <w:rFonts w:ascii="Symbol" w:hAnsi="Symbol" w:hint="default"/>
      </w:rPr>
    </w:lvl>
    <w:lvl w:ilvl="7" w:tplc="F9086F82" w:tentative="1">
      <w:start w:val="1"/>
      <w:numFmt w:val="bullet"/>
      <w:lvlText w:val="o"/>
      <w:lvlJc w:val="left"/>
      <w:pPr>
        <w:ind w:left="5760" w:hanging="360"/>
      </w:pPr>
      <w:rPr>
        <w:rFonts w:ascii="Courier New" w:hAnsi="Courier New" w:cs="Courier New" w:hint="default"/>
      </w:rPr>
    </w:lvl>
    <w:lvl w:ilvl="8" w:tplc="6CE055E8" w:tentative="1">
      <w:start w:val="1"/>
      <w:numFmt w:val="bullet"/>
      <w:lvlText w:val=""/>
      <w:lvlJc w:val="left"/>
      <w:pPr>
        <w:ind w:left="6480" w:hanging="360"/>
      </w:pPr>
      <w:rPr>
        <w:rFonts w:ascii="Wingdings" w:hAnsi="Wingdings" w:hint="default"/>
      </w:rPr>
    </w:lvl>
  </w:abstractNum>
  <w:abstractNum w:abstractNumId="153" w15:restartNumberingAfterBreak="0">
    <w:nsid w:val="34127044"/>
    <w:multiLevelType w:val="hybridMultilevel"/>
    <w:tmpl w:val="143A494E"/>
    <w:lvl w:ilvl="0" w:tplc="0C72F360">
      <w:numFmt w:val="bullet"/>
      <w:lvlText w:val="-"/>
      <w:lvlJc w:val="left"/>
      <w:pPr>
        <w:ind w:left="720" w:hanging="360"/>
      </w:pPr>
      <w:rPr>
        <w:rFonts w:ascii="Arial" w:eastAsia="Times New Roman" w:hAnsi="Arial" w:cs="Arial" w:hint="default"/>
      </w:rPr>
    </w:lvl>
    <w:lvl w:ilvl="1" w:tplc="499E8AC8" w:tentative="1">
      <w:start w:val="1"/>
      <w:numFmt w:val="bullet"/>
      <w:lvlText w:val="o"/>
      <w:lvlJc w:val="left"/>
      <w:pPr>
        <w:ind w:left="1440" w:hanging="360"/>
      </w:pPr>
      <w:rPr>
        <w:rFonts w:ascii="Courier New" w:hAnsi="Courier New" w:cs="Courier New" w:hint="default"/>
      </w:rPr>
    </w:lvl>
    <w:lvl w:ilvl="2" w:tplc="852C6D0C" w:tentative="1">
      <w:start w:val="1"/>
      <w:numFmt w:val="bullet"/>
      <w:lvlText w:val=""/>
      <w:lvlJc w:val="left"/>
      <w:pPr>
        <w:ind w:left="2160" w:hanging="360"/>
      </w:pPr>
      <w:rPr>
        <w:rFonts w:ascii="Wingdings" w:hAnsi="Wingdings" w:hint="default"/>
      </w:rPr>
    </w:lvl>
    <w:lvl w:ilvl="3" w:tplc="EA9608F2" w:tentative="1">
      <w:start w:val="1"/>
      <w:numFmt w:val="bullet"/>
      <w:lvlText w:val=""/>
      <w:lvlJc w:val="left"/>
      <w:pPr>
        <w:ind w:left="2880" w:hanging="360"/>
      </w:pPr>
      <w:rPr>
        <w:rFonts w:ascii="Symbol" w:hAnsi="Symbol" w:hint="default"/>
      </w:rPr>
    </w:lvl>
    <w:lvl w:ilvl="4" w:tplc="81D435CE" w:tentative="1">
      <w:start w:val="1"/>
      <w:numFmt w:val="bullet"/>
      <w:lvlText w:val="o"/>
      <w:lvlJc w:val="left"/>
      <w:pPr>
        <w:ind w:left="3600" w:hanging="360"/>
      </w:pPr>
      <w:rPr>
        <w:rFonts w:ascii="Courier New" w:hAnsi="Courier New" w:cs="Courier New" w:hint="default"/>
      </w:rPr>
    </w:lvl>
    <w:lvl w:ilvl="5" w:tplc="7C78AFA0" w:tentative="1">
      <w:start w:val="1"/>
      <w:numFmt w:val="bullet"/>
      <w:lvlText w:val=""/>
      <w:lvlJc w:val="left"/>
      <w:pPr>
        <w:ind w:left="4320" w:hanging="360"/>
      </w:pPr>
      <w:rPr>
        <w:rFonts w:ascii="Wingdings" w:hAnsi="Wingdings" w:hint="default"/>
      </w:rPr>
    </w:lvl>
    <w:lvl w:ilvl="6" w:tplc="31C6DA16" w:tentative="1">
      <w:start w:val="1"/>
      <w:numFmt w:val="bullet"/>
      <w:lvlText w:val=""/>
      <w:lvlJc w:val="left"/>
      <w:pPr>
        <w:ind w:left="5040" w:hanging="360"/>
      </w:pPr>
      <w:rPr>
        <w:rFonts w:ascii="Symbol" w:hAnsi="Symbol" w:hint="default"/>
      </w:rPr>
    </w:lvl>
    <w:lvl w:ilvl="7" w:tplc="2BD01A54" w:tentative="1">
      <w:start w:val="1"/>
      <w:numFmt w:val="bullet"/>
      <w:lvlText w:val="o"/>
      <w:lvlJc w:val="left"/>
      <w:pPr>
        <w:ind w:left="5760" w:hanging="360"/>
      </w:pPr>
      <w:rPr>
        <w:rFonts w:ascii="Courier New" w:hAnsi="Courier New" w:cs="Courier New" w:hint="default"/>
      </w:rPr>
    </w:lvl>
    <w:lvl w:ilvl="8" w:tplc="5C0A72C4" w:tentative="1">
      <w:start w:val="1"/>
      <w:numFmt w:val="bullet"/>
      <w:lvlText w:val=""/>
      <w:lvlJc w:val="left"/>
      <w:pPr>
        <w:ind w:left="6480" w:hanging="360"/>
      </w:pPr>
      <w:rPr>
        <w:rFonts w:ascii="Wingdings" w:hAnsi="Wingdings" w:hint="default"/>
      </w:rPr>
    </w:lvl>
  </w:abstractNum>
  <w:abstractNum w:abstractNumId="154" w15:restartNumberingAfterBreak="0">
    <w:nsid w:val="3415C7DB"/>
    <w:multiLevelType w:val="hybridMultilevel"/>
    <w:tmpl w:val="5D90E43C"/>
    <w:lvl w:ilvl="0" w:tplc="1A28B2F8">
      <w:start w:val="14"/>
      <w:numFmt w:val="bullet"/>
      <w:lvlText w:val="-"/>
      <w:lvlJc w:val="left"/>
      <w:pPr>
        <w:ind w:left="720" w:hanging="360"/>
      </w:pPr>
      <w:rPr>
        <w:rFonts w:ascii="Arial" w:eastAsia="Times New Roman" w:hAnsi="Arial" w:cs="Arial" w:hint="default"/>
      </w:rPr>
    </w:lvl>
    <w:lvl w:ilvl="1" w:tplc="40E4C070" w:tentative="1">
      <w:start w:val="1"/>
      <w:numFmt w:val="bullet"/>
      <w:lvlText w:val="o"/>
      <w:lvlJc w:val="left"/>
      <w:pPr>
        <w:ind w:left="1440" w:hanging="360"/>
      </w:pPr>
      <w:rPr>
        <w:rFonts w:ascii="Courier New" w:hAnsi="Courier New" w:cs="Courier New" w:hint="default"/>
      </w:rPr>
    </w:lvl>
    <w:lvl w:ilvl="2" w:tplc="4208A3EE" w:tentative="1">
      <w:start w:val="1"/>
      <w:numFmt w:val="bullet"/>
      <w:lvlText w:val=""/>
      <w:lvlJc w:val="left"/>
      <w:pPr>
        <w:ind w:left="2160" w:hanging="360"/>
      </w:pPr>
      <w:rPr>
        <w:rFonts w:ascii="Wingdings" w:hAnsi="Wingdings" w:hint="default"/>
      </w:rPr>
    </w:lvl>
    <w:lvl w:ilvl="3" w:tplc="83804B48" w:tentative="1">
      <w:start w:val="1"/>
      <w:numFmt w:val="bullet"/>
      <w:lvlText w:val=""/>
      <w:lvlJc w:val="left"/>
      <w:pPr>
        <w:ind w:left="2880" w:hanging="360"/>
      </w:pPr>
      <w:rPr>
        <w:rFonts w:ascii="Symbol" w:hAnsi="Symbol" w:hint="default"/>
      </w:rPr>
    </w:lvl>
    <w:lvl w:ilvl="4" w:tplc="633EC47E" w:tentative="1">
      <w:start w:val="1"/>
      <w:numFmt w:val="bullet"/>
      <w:lvlText w:val="o"/>
      <w:lvlJc w:val="left"/>
      <w:pPr>
        <w:ind w:left="3600" w:hanging="360"/>
      </w:pPr>
      <w:rPr>
        <w:rFonts w:ascii="Courier New" w:hAnsi="Courier New" w:cs="Courier New" w:hint="default"/>
      </w:rPr>
    </w:lvl>
    <w:lvl w:ilvl="5" w:tplc="CE3A08F0" w:tentative="1">
      <w:start w:val="1"/>
      <w:numFmt w:val="bullet"/>
      <w:lvlText w:val=""/>
      <w:lvlJc w:val="left"/>
      <w:pPr>
        <w:ind w:left="4320" w:hanging="360"/>
      </w:pPr>
      <w:rPr>
        <w:rFonts w:ascii="Wingdings" w:hAnsi="Wingdings" w:hint="default"/>
      </w:rPr>
    </w:lvl>
    <w:lvl w:ilvl="6" w:tplc="22D6D9E0" w:tentative="1">
      <w:start w:val="1"/>
      <w:numFmt w:val="bullet"/>
      <w:lvlText w:val=""/>
      <w:lvlJc w:val="left"/>
      <w:pPr>
        <w:ind w:left="5040" w:hanging="360"/>
      </w:pPr>
      <w:rPr>
        <w:rFonts w:ascii="Symbol" w:hAnsi="Symbol" w:hint="default"/>
      </w:rPr>
    </w:lvl>
    <w:lvl w:ilvl="7" w:tplc="20EC673C" w:tentative="1">
      <w:start w:val="1"/>
      <w:numFmt w:val="bullet"/>
      <w:lvlText w:val="o"/>
      <w:lvlJc w:val="left"/>
      <w:pPr>
        <w:ind w:left="5760" w:hanging="360"/>
      </w:pPr>
      <w:rPr>
        <w:rFonts w:ascii="Courier New" w:hAnsi="Courier New" w:cs="Courier New" w:hint="default"/>
      </w:rPr>
    </w:lvl>
    <w:lvl w:ilvl="8" w:tplc="D1649E4C" w:tentative="1">
      <w:start w:val="1"/>
      <w:numFmt w:val="bullet"/>
      <w:lvlText w:val=""/>
      <w:lvlJc w:val="left"/>
      <w:pPr>
        <w:ind w:left="6480" w:hanging="360"/>
      </w:pPr>
      <w:rPr>
        <w:rFonts w:ascii="Wingdings" w:hAnsi="Wingdings" w:hint="default"/>
      </w:rPr>
    </w:lvl>
  </w:abstractNum>
  <w:abstractNum w:abstractNumId="155" w15:restartNumberingAfterBreak="0">
    <w:nsid w:val="35C2DF62"/>
    <w:multiLevelType w:val="hybridMultilevel"/>
    <w:tmpl w:val="F6C22EAA"/>
    <w:lvl w:ilvl="0" w:tplc="08FADFF0">
      <w:start w:val="1"/>
      <w:numFmt w:val="bullet"/>
      <w:lvlText w:val=""/>
      <w:lvlJc w:val="left"/>
      <w:pPr>
        <w:ind w:left="720" w:hanging="360"/>
      </w:pPr>
      <w:rPr>
        <w:rFonts w:ascii="Symbol" w:hAnsi="Symbol" w:hint="default"/>
      </w:rPr>
    </w:lvl>
    <w:lvl w:ilvl="1" w:tplc="B9A2ECBA" w:tentative="1">
      <w:start w:val="1"/>
      <w:numFmt w:val="bullet"/>
      <w:lvlText w:val="o"/>
      <w:lvlJc w:val="left"/>
      <w:pPr>
        <w:ind w:left="1440" w:hanging="360"/>
      </w:pPr>
      <w:rPr>
        <w:rFonts w:ascii="Courier New" w:hAnsi="Courier New" w:cs="Courier New" w:hint="default"/>
      </w:rPr>
    </w:lvl>
    <w:lvl w:ilvl="2" w:tplc="2B469A36" w:tentative="1">
      <w:start w:val="1"/>
      <w:numFmt w:val="bullet"/>
      <w:lvlText w:val=""/>
      <w:lvlJc w:val="left"/>
      <w:pPr>
        <w:ind w:left="2160" w:hanging="360"/>
      </w:pPr>
      <w:rPr>
        <w:rFonts w:ascii="Wingdings" w:hAnsi="Wingdings" w:hint="default"/>
      </w:rPr>
    </w:lvl>
    <w:lvl w:ilvl="3" w:tplc="9AAC3FE2" w:tentative="1">
      <w:start w:val="1"/>
      <w:numFmt w:val="bullet"/>
      <w:lvlText w:val=""/>
      <w:lvlJc w:val="left"/>
      <w:pPr>
        <w:ind w:left="2880" w:hanging="360"/>
      </w:pPr>
      <w:rPr>
        <w:rFonts w:ascii="Symbol" w:hAnsi="Symbol" w:hint="default"/>
      </w:rPr>
    </w:lvl>
    <w:lvl w:ilvl="4" w:tplc="3A10DFE4" w:tentative="1">
      <w:start w:val="1"/>
      <w:numFmt w:val="bullet"/>
      <w:lvlText w:val="o"/>
      <w:lvlJc w:val="left"/>
      <w:pPr>
        <w:ind w:left="3600" w:hanging="360"/>
      </w:pPr>
      <w:rPr>
        <w:rFonts w:ascii="Courier New" w:hAnsi="Courier New" w:cs="Courier New" w:hint="default"/>
      </w:rPr>
    </w:lvl>
    <w:lvl w:ilvl="5" w:tplc="C75225CA" w:tentative="1">
      <w:start w:val="1"/>
      <w:numFmt w:val="bullet"/>
      <w:lvlText w:val=""/>
      <w:lvlJc w:val="left"/>
      <w:pPr>
        <w:ind w:left="4320" w:hanging="360"/>
      </w:pPr>
      <w:rPr>
        <w:rFonts w:ascii="Wingdings" w:hAnsi="Wingdings" w:hint="default"/>
      </w:rPr>
    </w:lvl>
    <w:lvl w:ilvl="6" w:tplc="3F6EAB6A" w:tentative="1">
      <w:start w:val="1"/>
      <w:numFmt w:val="bullet"/>
      <w:lvlText w:val=""/>
      <w:lvlJc w:val="left"/>
      <w:pPr>
        <w:ind w:left="5040" w:hanging="360"/>
      </w:pPr>
      <w:rPr>
        <w:rFonts w:ascii="Symbol" w:hAnsi="Symbol" w:hint="default"/>
      </w:rPr>
    </w:lvl>
    <w:lvl w:ilvl="7" w:tplc="9E9C6DC8" w:tentative="1">
      <w:start w:val="1"/>
      <w:numFmt w:val="bullet"/>
      <w:lvlText w:val="o"/>
      <w:lvlJc w:val="left"/>
      <w:pPr>
        <w:ind w:left="5760" w:hanging="360"/>
      </w:pPr>
      <w:rPr>
        <w:rFonts w:ascii="Courier New" w:hAnsi="Courier New" w:cs="Courier New" w:hint="default"/>
      </w:rPr>
    </w:lvl>
    <w:lvl w:ilvl="8" w:tplc="34F4DB64" w:tentative="1">
      <w:start w:val="1"/>
      <w:numFmt w:val="bullet"/>
      <w:lvlText w:val=""/>
      <w:lvlJc w:val="left"/>
      <w:pPr>
        <w:ind w:left="6480" w:hanging="360"/>
      </w:pPr>
      <w:rPr>
        <w:rFonts w:ascii="Wingdings" w:hAnsi="Wingdings" w:hint="default"/>
      </w:rPr>
    </w:lvl>
  </w:abstractNum>
  <w:abstractNum w:abstractNumId="156" w15:restartNumberingAfterBreak="0">
    <w:nsid w:val="35E15E17"/>
    <w:multiLevelType w:val="hybridMultilevel"/>
    <w:tmpl w:val="A4D2766C"/>
    <w:lvl w:ilvl="0" w:tplc="3042D948">
      <w:start w:val="1"/>
      <w:numFmt w:val="bullet"/>
      <w:lvlText w:val=""/>
      <w:lvlJc w:val="left"/>
      <w:pPr>
        <w:ind w:left="720" w:hanging="360"/>
      </w:pPr>
      <w:rPr>
        <w:rFonts w:ascii="Symbol" w:hAnsi="Symbol" w:hint="default"/>
      </w:rPr>
    </w:lvl>
    <w:lvl w:ilvl="1" w:tplc="18802CB0" w:tentative="1">
      <w:start w:val="1"/>
      <w:numFmt w:val="bullet"/>
      <w:lvlText w:val="o"/>
      <w:lvlJc w:val="left"/>
      <w:pPr>
        <w:ind w:left="1440" w:hanging="360"/>
      </w:pPr>
      <w:rPr>
        <w:rFonts w:ascii="Courier New" w:hAnsi="Courier New" w:cs="Courier New" w:hint="default"/>
      </w:rPr>
    </w:lvl>
    <w:lvl w:ilvl="2" w:tplc="B7302BA2" w:tentative="1">
      <w:start w:val="1"/>
      <w:numFmt w:val="bullet"/>
      <w:lvlText w:val=""/>
      <w:lvlJc w:val="left"/>
      <w:pPr>
        <w:ind w:left="2160" w:hanging="360"/>
      </w:pPr>
      <w:rPr>
        <w:rFonts w:ascii="Wingdings" w:hAnsi="Wingdings" w:hint="default"/>
      </w:rPr>
    </w:lvl>
    <w:lvl w:ilvl="3" w:tplc="41388CC6" w:tentative="1">
      <w:start w:val="1"/>
      <w:numFmt w:val="bullet"/>
      <w:lvlText w:val=""/>
      <w:lvlJc w:val="left"/>
      <w:pPr>
        <w:ind w:left="2880" w:hanging="360"/>
      </w:pPr>
      <w:rPr>
        <w:rFonts w:ascii="Symbol" w:hAnsi="Symbol" w:hint="default"/>
      </w:rPr>
    </w:lvl>
    <w:lvl w:ilvl="4" w:tplc="102A99CE" w:tentative="1">
      <w:start w:val="1"/>
      <w:numFmt w:val="bullet"/>
      <w:lvlText w:val="o"/>
      <w:lvlJc w:val="left"/>
      <w:pPr>
        <w:ind w:left="3600" w:hanging="360"/>
      </w:pPr>
      <w:rPr>
        <w:rFonts w:ascii="Courier New" w:hAnsi="Courier New" w:cs="Courier New" w:hint="default"/>
      </w:rPr>
    </w:lvl>
    <w:lvl w:ilvl="5" w:tplc="E11EE288" w:tentative="1">
      <w:start w:val="1"/>
      <w:numFmt w:val="bullet"/>
      <w:lvlText w:val=""/>
      <w:lvlJc w:val="left"/>
      <w:pPr>
        <w:ind w:left="4320" w:hanging="360"/>
      </w:pPr>
      <w:rPr>
        <w:rFonts w:ascii="Wingdings" w:hAnsi="Wingdings" w:hint="default"/>
      </w:rPr>
    </w:lvl>
    <w:lvl w:ilvl="6" w:tplc="11843BB0" w:tentative="1">
      <w:start w:val="1"/>
      <w:numFmt w:val="bullet"/>
      <w:lvlText w:val=""/>
      <w:lvlJc w:val="left"/>
      <w:pPr>
        <w:ind w:left="5040" w:hanging="360"/>
      </w:pPr>
      <w:rPr>
        <w:rFonts w:ascii="Symbol" w:hAnsi="Symbol" w:hint="default"/>
      </w:rPr>
    </w:lvl>
    <w:lvl w:ilvl="7" w:tplc="50683D92" w:tentative="1">
      <w:start w:val="1"/>
      <w:numFmt w:val="bullet"/>
      <w:lvlText w:val="o"/>
      <w:lvlJc w:val="left"/>
      <w:pPr>
        <w:ind w:left="5760" w:hanging="360"/>
      </w:pPr>
      <w:rPr>
        <w:rFonts w:ascii="Courier New" w:hAnsi="Courier New" w:cs="Courier New" w:hint="default"/>
      </w:rPr>
    </w:lvl>
    <w:lvl w:ilvl="8" w:tplc="5C06CC90" w:tentative="1">
      <w:start w:val="1"/>
      <w:numFmt w:val="bullet"/>
      <w:lvlText w:val=""/>
      <w:lvlJc w:val="left"/>
      <w:pPr>
        <w:ind w:left="6480" w:hanging="360"/>
      </w:pPr>
      <w:rPr>
        <w:rFonts w:ascii="Wingdings" w:hAnsi="Wingdings" w:hint="default"/>
      </w:rPr>
    </w:lvl>
  </w:abstractNum>
  <w:abstractNum w:abstractNumId="157" w15:restartNumberingAfterBreak="0">
    <w:nsid w:val="36213FB1"/>
    <w:multiLevelType w:val="hybridMultilevel"/>
    <w:tmpl w:val="CA84A20A"/>
    <w:lvl w:ilvl="0" w:tplc="E66AF4BC">
      <w:numFmt w:val="bullet"/>
      <w:lvlText w:val="-"/>
      <w:lvlJc w:val="left"/>
      <w:pPr>
        <w:ind w:left="720" w:hanging="360"/>
      </w:pPr>
      <w:rPr>
        <w:rFonts w:ascii="Arial" w:eastAsia="Times New Roman" w:hAnsi="Arial" w:cs="Arial" w:hint="default"/>
      </w:rPr>
    </w:lvl>
    <w:lvl w:ilvl="1" w:tplc="8D84A02E" w:tentative="1">
      <w:start w:val="1"/>
      <w:numFmt w:val="bullet"/>
      <w:lvlText w:val="o"/>
      <w:lvlJc w:val="left"/>
      <w:pPr>
        <w:ind w:left="1440" w:hanging="360"/>
      </w:pPr>
      <w:rPr>
        <w:rFonts w:ascii="Courier New" w:hAnsi="Courier New" w:cs="Courier New" w:hint="default"/>
      </w:rPr>
    </w:lvl>
    <w:lvl w:ilvl="2" w:tplc="A6EC29C8" w:tentative="1">
      <w:start w:val="1"/>
      <w:numFmt w:val="bullet"/>
      <w:lvlText w:val=""/>
      <w:lvlJc w:val="left"/>
      <w:pPr>
        <w:ind w:left="2160" w:hanging="360"/>
      </w:pPr>
      <w:rPr>
        <w:rFonts w:ascii="Wingdings" w:hAnsi="Wingdings" w:hint="default"/>
      </w:rPr>
    </w:lvl>
    <w:lvl w:ilvl="3" w:tplc="640452DA" w:tentative="1">
      <w:start w:val="1"/>
      <w:numFmt w:val="bullet"/>
      <w:lvlText w:val=""/>
      <w:lvlJc w:val="left"/>
      <w:pPr>
        <w:ind w:left="2880" w:hanging="360"/>
      </w:pPr>
      <w:rPr>
        <w:rFonts w:ascii="Symbol" w:hAnsi="Symbol" w:hint="default"/>
      </w:rPr>
    </w:lvl>
    <w:lvl w:ilvl="4" w:tplc="D37CFAEE" w:tentative="1">
      <w:start w:val="1"/>
      <w:numFmt w:val="bullet"/>
      <w:lvlText w:val="o"/>
      <w:lvlJc w:val="left"/>
      <w:pPr>
        <w:ind w:left="3600" w:hanging="360"/>
      </w:pPr>
      <w:rPr>
        <w:rFonts w:ascii="Courier New" w:hAnsi="Courier New" w:cs="Courier New" w:hint="default"/>
      </w:rPr>
    </w:lvl>
    <w:lvl w:ilvl="5" w:tplc="43A0B710" w:tentative="1">
      <w:start w:val="1"/>
      <w:numFmt w:val="bullet"/>
      <w:lvlText w:val=""/>
      <w:lvlJc w:val="left"/>
      <w:pPr>
        <w:ind w:left="4320" w:hanging="360"/>
      </w:pPr>
      <w:rPr>
        <w:rFonts w:ascii="Wingdings" w:hAnsi="Wingdings" w:hint="default"/>
      </w:rPr>
    </w:lvl>
    <w:lvl w:ilvl="6" w:tplc="5A841588" w:tentative="1">
      <w:start w:val="1"/>
      <w:numFmt w:val="bullet"/>
      <w:lvlText w:val=""/>
      <w:lvlJc w:val="left"/>
      <w:pPr>
        <w:ind w:left="5040" w:hanging="360"/>
      </w:pPr>
      <w:rPr>
        <w:rFonts w:ascii="Symbol" w:hAnsi="Symbol" w:hint="default"/>
      </w:rPr>
    </w:lvl>
    <w:lvl w:ilvl="7" w:tplc="588A3774" w:tentative="1">
      <w:start w:val="1"/>
      <w:numFmt w:val="bullet"/>
      <w:lvlText w:val="o"/>
      <w:lvlJc w:val="left"/>
      <w:pPr>
        <w:ind w:left="5760" w:hanging="360"/>
      </w:pPr>
      <w:rPr>
        <w:rFonts w:ascii="Courier New" w:hAnsi="Courier New" w:cs="Courier New" w:hint="default"/>
      </w:rPr>
    </w:lvl>
    <w:lvl w:ilvl="8" w:tplc="D4D46BC0" w:tentative="1">
      <w:start w:val="1"/>
      <w:numFmt w:val="bullet"/>
      <w:lvlText w:val=""/>
      <w:lvlJc w:val="left"/>
      <w:pPr>
        <w:ind w:left="6480" w:hanging="360"/>
      </w:pPr>
      <w:rPr>
        <w:rFonts w:ascii="Wingdings" w:hAnsi="Wingdings" w:hint="default"/>
      </w:rPr>
    </w:lvl>
  </w:abstractNum>
  <w:abstractNum w:abstractNumId="158" w15:restartNumberingAfterBreak="0">
    <w:nsid w:val="36A0CE9B"/>
    <w:multiLevelType w:val="hybridMultilevel"/>
    <w:tmpl w:val="88FEEF26"/>
    <w:lvl w:ilvl="0" w:tplc="079421C0">
      <w:start w:val="1"/>
      <w:numFmt w:val="decimal"/>
      <w:lvlText w:val="%1."/>
      <w:lvlJc w:val="left"/>
      <w:pPr>
        <w:ind w:left="720" w:hanging="360"/>
      </w:pPr>
      <w:rPr>
        <w:rFonts w:hint="default"/>
        <w:spacing w:val="20"/>
      </w:rPr>
    </w:lvl>
    <w:lvl w:ilvl="1" w:tplc="24D4593A" w:tentative="1">
      <w:start w:val="1"/>
      <w:numFmt w:val="lowerLetter"/>
      <w:lvlText w:val="%2."/>
      <w:lvlJc w:val="left"/>
      <w:pPr>
        <w:ind w:left="1440" w:hanging="360"/>
      </w:pPr>
    </w:lvl>
    <w:lvl w:ilvl="2" w:tplc="71567CAA" w:tentative="1">
      <w:start w:val="1"/>
      <w:numFmt w:val="lowerRoman"/>
      <w:lvlText w:val="%3."/>
      <w:lvlJc w:val="right"/>
      <w:pPr>
        <w:ind w:left="2160" w:hanging="180"/>
      </w:pPr>
    </w:lvl>
    <w:lvl w:ilvl="3" w:tplc="27184108" w:tentative="1">
      <w:start w:val="1"/>
      <w:numFmt w:val="decimal"/>
      <w:lvlText w:val="%4."/>
      <w:lvlJc w:val="left"/>
      <w:pPr>
        <w:ind w:left="2880" w:hanging="360"/>
      </w:pPr>
    </w:lvl>
    <w:lvl w:ilvl="4" w:tplc="4912A008" w:tentative="1">
      <w:start w:val="1"/>
      <w:numFmt w:val="lowerLetter"/>
      <w:lvlText w:val="%5."/>
      <w:lvlJc w:val="left"/>
      <w:pPr>
        <w:ind w:left="3600" w:hanging="360"/>
      </w:pPr>
    </w:lvl>
    <w:lvl w:ilvl="5" w:tplc="E206B7F8" w:tentative="1">
      <w:start w:val="1"/>
      <w:numFmt w:val="lowerRoman"/>
      <w:lvlText w:val="%6."/>
      <w:lvlJc w:val="right"/>
      <w:pPr>
        <w:ind w:left="4320" w:hanging="180"/>
      </w:pPr>
    </w:lvl>
    <w:lvl w:ilvl="6" w:tplc="2E0856D0" w:tentative="1">
      <w:start w:val="1"/>
      <w:numFmt w:val="decimal"/>
      <w:lvlText w:val="%7."/>
      <w:lvlJc w:val="left"/>
      <w:pPr>
        <w:ind w:left="5040" w:hanging="360"/>
      </w:pPr>
    </w:lvl>
    <w:lvl w:ilvl="7" w:tplc="CFEC2FC2" w:tentative="1">
      <w:start w:val="1"/>
      <w:numFmt w:val="lowerLetter"/>
      <w:lvlText w:val="%8."/>
      <w:lvlJc w:val="left"/>
      <w:pPr>
        <w:ind w:left="5760" w:hanging="360"/>
      </w:pPr>
    </w:lvl>
    <w:lvl w:ilvl="8" w:tplc="8432F1AE" w:tentative="1">
      <w:start w:val="1"/>
      <w:numFmt w:val="lowerRoman"/>
      <w:lvlText w:val="%9."/>
      <w:lvlJc w:val="right"/>
      <w:pPr>
        <w:ind w:left="6480" w:hanging="180"/>
      </w:pPr>
    </w:lvl>
  </w:abstractNum>
  <w:abstractNum w:abstractNumId="159" w15:restartNumberingAfterBreak="0">
    <w:nsid w:val="378081D0"/>
    <w:multiLevelType w:val="hybridMultilevel"/>
    <w:tmpl w:val="CF301F90"/>
    <w:lvl w:ilvl="0" w:tplc="20D6253E">
      <w:numFmt w:val="bullet"/>
      <w:lvlText w:val=""/>
      <w:lvlJc w:val="left"/>
      <w:pPr>
        <w:ind w:left="720" w:hanging="360"/>
      </w:pPr>
      <w:rPr>
        <w:rFonts w:ascii="Symbol" w:hAnsi="Symbol" w:hint="default"/>
      </w:rPr>
    </w:lvl>
    <w:lvl w:ilvl="1" w:tplc="0A0CAB76" w:tentative="1">
      <w:start w:val="1"/>
      <w:numFmt w:val="bullet"/>
      <w:lvlText w:val="o"/>
      <w:lvlJc w:val="left"/>
      <w:pPr>
        <w:ind w:left="1440" w:hanging="360"/>
      </w:pPr>
      <w:rPr>
        <w:rFonts w:ascii="Courier New" w:hAnsi="Courier New" w:cs="Courier New" w:hint="default"/>
      </w:rPr>
    </w:lvl>
    <w:lvl w:ilvl="2" w:tplc="3D0A3BBA" w:tentative="1">
      <w:start w:val="1"/>
      <w:numFmt w:val="bullet"/>
      <w:lvlText w:val=""/>
      <w:lvlJc w:val="left"/>
      <w:pPr>
        <w:ind w:left="2160" w:hanging="360"/>
      </w:pPr>
      <w:rPr>
        <w:rFonts w:ascii="Wingdings" w:hAnsi="Wingdings" w:hint="default"/>
      </w:rPr>
    </w:lvl>
    <w:lvl w:ilvl="3" w:tplc="B4A0EB6E" w:tentative="1">
      <w:start w:val="1"/>
      <w:numFmt w:val="bullet"/>
      <w:lvlText w:val=""/>
      <w:lvlJc w:val="left"/>
      <w:pPr>
        <w:ind w:left="2880" w:hanging="360"/>
      </w:pPr>
      <w:rPr>
        <w:rFonts w:ascii="Symbol" w:hAnsi="Symbol" w:hint="default"/>
      </w:rPr>
    </w:lvl>
    <w:lvl w:ilvl="4" w:tplc="96B05AC8" w:tentative="1">
      <w:start w:val="1"/>
      <w:numFmt w:val="bullet"/>
      <w:lvlText w:val="o"/>
      <w:lvlJc w:val="left"/>
      <w:pPr>
        <w:ind w:left="3600" w:hanging="360"/>
      </w:pPr>
      <w:rPr>
        <w:rFonts w:ascii="Courier New" w:hAnsi="Courier New" w:cs="Courier New" w:hint="default"/>
      </w:rPr>
    </w:lvl>
    <w:lvl w:ilvl="5" w:tplc="0EA05510" w:tentative="1">
      <w:start w:val="1"/>
      <w:numFmt w:val="bullet"/>
      <w:lvlText w:val=""/>
      <w:lvlJc w:val="left"/>
      <w:pPr>
        <w:ind w:left="4320" w:hanging="360"/>
      </w:pPr>
      <w:rPr>
        <w:rFonts w:ascii="Wingdings" w:hAnsi="Wingdings" w:hint="default"/>
      </w:rPr>
    </w:lvl>
    <w:lvl w:ilvl="6" w:tplc="D0305D24" w:tentative="1">
      <w:start w:val="1"/>
      <w:numFmt w:val="bullet"/>
      <w:lvlText w:val=""/>
      <w:lvlJc w:val="left"/>
      <w:pPr>
        <w:ind w:left="5040" w:hanging="360"/>
      </w:pPr>
      <w:rPr>
        <w:rFonts w:ascii="Symbol" w:hAnsi="Symbol" w:hint="default"/>
      </w:rPr>
    </w:lvl>
    <w:lvl w:ilvl="7" w:tplc="A2F0847A" w:tentative="1">
      <w:start w:val="1"/>
      <w:numFmt w:val="bullet"/>
      <w:lvlText w:val="o"/>
      <w:lvlJc w:val="left"/>
      <w:pPr>
        <w:ind w:left="5760" w:hanging="360"/>
      </w:pPr>
      <w:rPr>
        <w:rFonts w:ascii="Courier New" w:hAnsi="Courier New" w:cs="Courier New" w:hint="default"/>
      </w:rPr>
    </w:lvl>
    <w:lvl w:ilvl="8" w:tplc="E5964EC6" w:tentative="1">
      <w:start w:val="1"/>
      <w:numFmt w:val="bullet"/>
      <w:lvlText w:val=""/>
      <w:lvlJc w:val="left"/>
      <w:pPr>
        <w:ind w:left="6480" w:hanging="360"/>
      </w:pPr>
      <w:rPr>
        <w:rFonts w:ascii="Wingdings" w:hAnsi="Wingdings" w:hint="default"/>
      </w:rPr>
    </w:lvl>
  </w:abstractNum>
  <w:abstractNum w:abstractNumId="160" w15:restartNumberingAfterBreak="0">
    <w:nsid w:val="37C16478"/>
    <w:multiLevelType w:val="singleLevel"/>
    <w:tmpl w:val="A4F27B30"/>
    <w:lvl w:ilvl="0">
      <w:numFmt w:val="decimal"/>
      <w:lvlText w:val="*"/>
      <w:lvlJc w:val="left"/>
    </w:lvl>
  </w:abstractNum>
  <w:abstractNum w:abstractNumId="161" w15:restartNumberingAfterBreak="0">
    <w:nsid w:val="39907E7C"/>
    <w:multiLevelType w:val="hybridMultilevel"/>
    <w:tmpl w:val="2062CA02"/>
    <w:lvl w:ilvl="0" w:tplc="DFE6302A">
      <w:start w:val="1"/>
      <w:numFmt w:val="bullet"/>
      <w:lvlText w:val=""/>
      <w:lvlJc w:val="left"/>
      <w:pPr>
        <w:ind w:left="720" w:hanging="360"/>
      </w:pPr>
      <w:rPr>
        <w:rFonts w:ascii="Symbol" w:hAnsi="Symbol" w:hint="default"/>
      </w:rPr>
    </w:lvl>
    <w:lvl w:ilvl="1" w:tplc="07C6B140" w:tentative="1">
      <w:start w:val="1"/>
      <w:numFmt w:val="bullet"/>
      <w:lvlText w:val="o"/>
      <w:lvlJc w:val="left"/>
      <w:pPr>
        <w:ind w:left="1440" w:hanging="360"/>
      </w:pPr>
      <w:rPr>
        <w:rFonts w:ascii="Courier New" w:hAnsi="Courier New" w:cs="Courier New" w:hint="default"/>
      </w:rPr>
    </w:lvl>
    <w:lvl w:ilvl="2" w:tplc="8968BECA" w:tentative="1">
      <w:start w:val="1"/>
      <w:numFmt w:val="bullet"/>
      <w:lvlText w:val=""/>
      <w:lvlJc w:val="left"/>
      <w:pPr>
        <w:ind w:left="2160" w:hanging="360"/>
      </w:pPr>
      <w:rPr>
        <w:rFonts w:ascii="Wingdings" w:hAnsi="Wingdings" w:hint="default"/>
      </w:rPr>
    </w:lvl>
    <w:lvl w:ilvl="3" w:tplc="F8E640A2" w:tentative="1">
      <w:start w:val="1"/>
      <w:numFmt w:val="bullet"/>
      <w:lvlText w:val=""/>
      <w:lvlJc w:val="left"/>
      <w:pPr>
        <w:ind w:left="2880" w:hanging="360"/>
      </w:pPr>
      <w:rPr>
        <w:rFonts w:ascii="Symbol" w:hAnsi="Symbol" w:hint="default"/>
      </w:rPr>
    </w:lvl>
    <w:lvl w:ilvl="4" w:tplc="F71812F6" w:tentative="1">
      <w:start w:val="1"/>
      <w:numFmt w:val="bullet"/>
      <w:lvlText w:val="o"/>
      <w:lvlJc w:val="left"/>
      <w:pPr>
        <w:ind w:left="3600" w:hanging="360"/>
      </w:pPr>
      <w:rPr>
        <w:rFonts w:ascii="Courier New" w:hAnsi="Courier New" w:cs="Courier New" w:hint="default"/>
      </w:rPr>
    </w:lvl>
    <w:lvl w:ilvl="5" w:tplc="AA8EA51E" w:tentative="1">
      <w:start w:val="1"/>
      <w:numFmt w:val="bullet"/>
      <w:lvlText w:val=""/>
      <w:lvlJc w:val="left"/>
      <w:pPr>
        <w:ind w:left="4320" w:hanging="360"/>
      </w:pPr>
      <w:rPr>
        <w:rFonts w:ascii="Wingdings" w:hAnsi="Wingdings" w:hint="default"/>
      </w:rPr>
    </w:lvl>
    <w:lvl w:ilvl="6" w:tplc="08E21C22" w:tentative="1">
      <w:start w:val="1"/>
      <w:numFmt w:val="bullet"/>
      <w:lvlText w:val=""/>
      <w:lvlJc w:val="left"/>
      <w:pPr>
        <w:ind w:left="5040" w:hanging="360"/>
      </w:pPr>
      <w:rPr>
        <w:rFonts w:ascii="Symbol" w:hAnsi="Symbol" w:hint="default"/>
      </w:rPr>
    </w:lvl>
    <w:lvl w:ilvl="7" w:tplc="B1D27616" w:tentative="1">
      <w:start w:val="1"/>
      <w:numFmt w:val="bullet"/>
      <w:lvlText w:val="o"/>
      <w:lvlJc w:val="left"/>
      <w:pPr>
        <w:ind w:left="5760" w:hanging="360"/>
      </w:pPr>
      <w:rPr>
        <w:rFonts w:ascii="Courier New" w:hAnsi="Courier New" w:cs="Courier New" w:hint="default"/>
      </w:rPr>
    </w:lvl>
    <w:lvl w:ilvl="8" w:tplc="BDFCE554" w:tentative="1">
      <w:start w:val="1"/>
      <w:numFmt w:val="bullet"/>
      <w:lvlText w:val=""/>
      <w:lvlJc w:val="left"/>
      <w:pPr>
        <w:ind w:left="6480" w:hanging="360"/>
      </w:pPr>
      <w:rPr>
        <w:rFonts w:ascii="Wingdings" w:hAnsi="Wingdings" w:hint="default"/>
      </w:rPr>
    </w:lvl>
  </w:abstractNum>
  <w:abstractNum w:abstractNumId="162" w15:restartNumberingAfterBreak="0">
    <w:nsid w:val="3B06CF86"/>
    <w:multiLevelType w:val="hybridMultilevel"/>
    <w:tmpl w:val="E32A4220"/>
    <w:lvl w:ilvl="0" w:tplc="F74CA332">
      <w:start w:val="1"/>
      <w:numFmt w:val="bullet"/>
      <w:lvlText w:val=""/>
      <w:lvlJc w:val="left"/>
      <w:pPr>
        <w:ind w:left="720" w:hanging="360"/>
      </w:pPr>
      <w:rPr>
        <w:rFonts w:ascii="Symbol" w:hAnsi="Symbol" w:hint="default"/>
      </w:rPr>
    </w:lvl>
    <w:lvl w:ilvl="1" w:tplc="2B7A5C4E" w:tentative="1">
      <w:start w:val="1"/>
      <w:numFmt w:val="bullet"/>
      <w:lvlText w:val="o"/>
      <w:lvlJc w:val="left"/>
      <w:pPr>
        <w:ind w:left="1440" w:hanging="360"/>
      </w:pPr>
      <w:rPr>
        <w:rFonts w:ascii="Courier New" w:hAnsi="Courier New" w:cs="Courier New" w:hint="default"/>
      </w:rPr>
    </w:lvl>
    <w:lvl w:ilvl="2" w:tplc="8B6ADE2A" w:tentative="1">
      <w:start w:val="1"/>
      <w:numFmt w:val="bullet"/>
      <w:lvlText w:val=""/>
      <w:lvlJc w:val="left"/>
      <w:pPr>
        <w:ind w:left="2160" w:hanging="360"/>
      </w:pPr>
      <w:rPr>
        <w:rFonts w:ascii="Wingdings" w:hAnsi="Wingdings" w:hint="default"/>
      </w:rPr>
    </w:lvl>
    <w:lvl w:ilvl="3" w:tplc="A17810AE" w:tentative="1">
      <w:start w:val="1"/>
      <w:numFmt w:val="bullet"/>
      <w:lvlText w:val=""/>
      <w:lvlJc w:val="left"/>
      <w:pPr>
        <w:ind w:left="2880" w:hanging="360"/>
      </w:pPr>
      <w:rPr>
        <w:rFonts w:ascii="Symbol" w:hAnsi="Symbol" w:hint="default"/>
      </w:rPr>
    </w:lvl>
    <w:lvl w:ilvl="4" w:tplc="21260B84" w:tentative="1">
      <w:start w:val="1"/>
      <w:numFmt w:val="bullet"/>
      <w:lvlText w:val="o"/>
      <w:lvlJc w:val="left"/>
      <w:pPr>
        <w:ind w:left="3600" w:hanging="360"/>
      </w:pPr>
      <w:rPr>
        <w:rFonts w:ascii="Courier New" w:hAnsi="Courier New" w:cs="Courier New" w:hint="default"/>
      </w:rPr>
    </w:lvl>
    <w:lvl w:ilvl="5" w:tplc="3272B256" w:tentative="1">
      <w:start w:val="1"/>
      <w:numFmt w:val="bullet"/>
      <w:lvlText w:val=""/>
      <w:lvlJc w:val="left"/>
      <w:pPr>
        <w:ind w:left="4320" w:hanging="360"/>
      </w:pPr>
      <w:rPr>
        <w:rFonts w:ascii="Wingdings" w:hAnsi="Wingdings" w:hint="default"/>
      </w:rPr>
    </w:lvl>
    <w:lvl w:ilvl="6" w:tplc="43464C9E" w:tentative="1">
      <w:start w:val="1"/>
      <w:numFmt w:val="bullet"/>
      <w:lvlText w:val=""/>
      <w:lvlJc w:val="left"/>
      <w:pPr>
        <w:ind w:left="5040" w:hanging="360"/>
      </w:pPr>
      <w:rPr>
        <w:rFonts w:ascii="Symbol" w:hAnsi="Symbol" w:hint="default"/>
      </w:rPr>
    </w:lvl>
    <w:lvl w:ilvl="7" w:tplc="ABD473F8" w:tentative="1">
      <w:start w:val="1"/>
      <w:numFmt w:val="bullet"/>
      <w:lvlText w:val="o"/>
      <w:lvlJc w:val="left"/>
      <w:pPr>
        <w:ind w:left="5760" w:hanging="360"/>
      </w:pPr>
      <w:rPr>
        <w:rFonts w:ascii="Courier New" w:hAnsi="Courier New" w:cs="Courier New" w:hint="default"/>
      </w:rPr>
    </w:lvl>
    <w:lvl w:ilvl="8" w:tplc="5A865F70" w:tentative="1">
      <w:start w:val="1"/>
      <w:numFmt w:val="bullet"/>
      <w:lvlText w:val=""/>
      <w:lvlJc w:val="left"/>
      <w:pPr>
        <w:ind w:left="6480" w:hanging="360"/>
      </w:pPr>
      <w:rPr>
        <w:rFonts w:ascii="Wingdings" w:hAnsi="Wingdings" w:hint="default"/>
      </w:rPr>
    </w:lvl>
  </w:abstractNum>
  <w:abstractNum w:abstractNumId="163" w15:restartNumberingAfterBreak="0">
    <w:nsid w:val="3BA6E753"/>
    <w:multiLevelType w:val="hybridMultilevel"/>
    <w:tmpl w:val="D3B0C046"/>
    <w:lvl w:ilvl="0" w:tplc="7D0EE5B0">
      <w:start w:val="1"/>
      <w:numFmt w:val="lowerRoman"/>
      <w:lvlText w:val="(%1)"/>
      <w:lvlJc w:val="right"/>
      <w:pPr>
        <w:tabs>
          <w:tab w:val="num" w:pos="1211"/>
        </w:tabs>
        <w:ind w:left="1211" w:hanging="360"/>
      </w:pPr>
      <w:rPr>
        <w:rFonts w:hint="default"/>
      </w:rPr>
    </w:lvl>
    <w:lvl w:ilvl="1" w:tplc="3C109A70">
      <w:start w:val="1"/>
      <w:numFmt w:val="lowerRoman"/>
      <w:pStyle w:val="DPIiLetters"/>
      <w:lvlText w:val="(%2)"/>
      <w:lvlJc w:val="right"/>
      <w:pPr>
        <w:tabs>
          <w:tab w:val="num" w:pos="1440"/>
        </w:tabs>
        <w:ind w:left="1440" w:hanging="360"/>
      </w:pPr>
      <w:rPr>
        <w:rFonts w:ascii="Arial" w:hAnsi="Arial" w:hint="default"/>
        <w:b w:val="0"/>
        <w:i w:val="0"/>
        <w:sz w:val="20"/>
      </w:rPr>
    </w:lvl>
    <w:lvl w:ilvl="2" w:tplc="2D9ADB48">
      <w:start w:val="1"/>
      <w:numFmt w:val="lowerRoman"/>
      <w:lvlText w:val="%3."/>
      <w:lvlJc w:val="right"/>
      <w:pPr>
        <w:tabs>
          <w:tab w:val="num" w:pos="2160"/>
        </w:tabs>
        <w:ind w:left="2160" w:hanging="180"/>
      </w:pPr>
    </w:lvl>
    <w:lvl w:ilvl="3" w:tplc="F4EA79EE" w:tentative="1">
      <w:start w:val="1"/>
      <w:numFmt w:val="decimal"/>
      <w:lvlText w:val="%4."/>
      <w:lvlJc w:val="left"/>
      <w:pPr>
        <w:tabs>
          <w:tab w:val="num" w:pos="2880"/>
        </w:tabs>
        <w:ind w:left="2880" w:hanging="360"/>
      </w:pPr>
    </w:lvl>
    <w:lvl w:ilvl="4" w:tplc="056EB250" w:tentative="1">
      <w:start w:val="1"/>
      <w:numFmt w:val="lowerLetter"/>
      <w:lvlText w:val="%5."/>
      <w:lvlJc w:val="left"/>
      <w:pPr>
        <w:tabs>
          <w:tab w:val="num" w:pos="3600"/>
        </w:tabs>
        <w:ind w:left="3600" w:hanging="360"/>
      </w:pPr>
    </w:lvl>
    <w:lvl w:ilvl="5" w:tplc="206AD7B4" w:tentative="1">
      <w:start w:val="1"/>
      <w:numFmt w:val="lowerRoman"/>
      <w:lvlText w:val="%6."/>
      <w:lvlJc w:val="right"/>
      <w:pPr>
        <w:tabs>
          <w:tab w:val="num" w:pos="4320"/>
        </w:tabs>
        <w:ind w:left="4320" w:hanging="180"/>
      </w:pPr>
    </w:lvl>
    <w:lvl w:ilvl="6" w:tplc="8E6C5182" w:tentative="1">
      <w:start w:val="1"/>
      <w:numFmt w:val="decimal"/>
      <w:lvlText w:val="%7."/>
      <w:lvlJc w:val="left"/>
      <w:pPr>
        <w:tabs>
          <w:tab w:val="num" w:pos="5040"/>
        </w:tabs>
        <w:ind w:left="5040" w:hanging="360"/>
      </w:pPr>
    </w:lvl>
    <w:lvl w:ilvl="7" w:tplc="7FCE6D00" w:tentative="1">
      <w:start w:val="1"/>
      <w:numFmt w:val="lowerLetter"/>
      <w:lvlText w:val="%8."/>
      <w:lvlJc w:val="left"/>
      <w:pPr>
        <w:tabs>
          <w:tab w:val="num" w:pos="5760"/>
        </w:tabs>
        <w:ind w:left="5760" w:hanging="360"/>
      </w:pPr>
    </w:lvl>
    <w:lvl w:ilvl="8" w:tplc="0C84A862" w:tentative="1">
      <w:start w:val="1"/>
      <w:numFmt w:val="lowerRoman"/>
      <w:lvlText w:val="%9."/>
      <w:lvlJc w:val="right"/>
      <w:pPr>
        <w:tabs>
          <w:tab w:val="num" w:pos="6480"/>
        </w:tabs>
        <w:ind w:left="6480" w:hanging="180"/>
      </w:pPr>
    </w:lvl>
  </w:abstractNum>
  <w:abstractNum w:abstractNumId="164" w15:restartNumberingAfterBreak="0">
    <w:nsid w:val="3C19977A"/>
    <w:multiLevelType w:val="hybridMultilevel"/>
    <w:tmpl w:val="43AA596A"/>
    <w:lvl w:ilvl="0" w:tplc="8AE4BEFE">
      <w:start w:val="1"/>
      <w:numFmt w:val="bullet"/>
      <w:lvlText w:val=""/>
      <w:lvlJc w:val="left"/>
      <w:pPr>
        <w:ind w:left="720" w:hanging="360"/>
      </w:pPr>
      <w:rPr>
        <w:rFonts w:ascii="Symbol" w:hAnsi="Symbol" w:hint="default"/>
      </w:rPr>
    </w:lvl>
    <w:lvl w:ilvl="1" w:tplc="87B48376" w:tentative="1">
      <w:start w:val="1"/>
      <w:numFmt w:val="bullet"/>
      <w:lvlText w:val="o"/>
      <w:lvlJc w:val="left"/>
      <w:pPr>
        <w:ind w:left="1440" w:hanging="360"/>
      </w:pPr>
      <w:rPr>
        <w:rFonts w:ascii="Courier New" w:hAnsi="Courier New" w:cs="Courier New" w:hint="default"/>
      </w:rPr>
    </w:lvl>
    <w:lvl w:ilvl="2" w:tplc="C9AC49F8" w:tentative="1">
      <w:start w:val="1"/>
      <w:numFmt w:val="bullet"/>
      <w:lvlText w:val=""/>
      <w:lvlJc w:val="left"/>
      <w:pPr>
        <w:ind w:left="2160" w:hanging="360"/>
      </w:pPr>
      <w:rPr>
        <w:rFonts w:ascii="Wingdings" w:hAnsi="Wingdings" w:hint="default"/>
      </w:rPr>
    </w:lvl>
    <w:lvl w:ilvl="3" w:tplc="43F20B4E" w:tentative="1">
      <w:start w:val="1"/>
      <w:numFmt w:val="bullet"/>
      <w:lvlText w:val=""/>
      <w:lvlJc w:val="left"/>
      <w:pPr>
        <w:ind w:left="2880" w:hanging="360"/>
      </w:pPr>
      <w:rPr>
        <w:rFonts w:ascii="Symbol" w:hAnsi="Symbol" w:hint="default"/>
      </w:rPr>
    </w:lvl>
    <w:lvl w:ilvl="4" w:tplc="F3464934" w:tentative="1">
      <w:start w:val="1"/>
      <w:numFmt w:val="bullet"/>
      <w:lvlText w:val="o"/>
      <w:lvlJc w:val="left"/>
      <w:pPr>
        <w:ind w:left="3600" w:hanging="360"/>
      </w:pPr>
      <w:rPr>
        <w:rFonts w:ascii="Courier New" w:hAnsi="Courier New" w:cs="Courier New" w:hint="default"/>
      </w:rPr>
    </w:lvl>
    <w:lvl w:ilvl="5" w:tplc="B46E5CB6" w:tentative="1">
      <w:start w:val="1"/>
      <w:numFmt w:val="bullet"/>
      <w:lvlText w:val=""/>
      <w:lvlJc w:val="left"/>
      <w:pPr>
        <w:ind w:left="4320" w:hanging="360"/>
      </w:pPr>
      <w:rPr>
        <w:rFonts w:ascii="Wingdings" w:hAnsi="Wingdings" w:hint="default"/>
      </w:rPr>
    </w:lvl>
    <w:lvl w:ilvl="6" w:tplc="1E7CF1B2" w:tentative="1">
      <w:start w:val="1"/>
      <w:numFmt w:val="bullet"/>
      <w:lvlText w:val=""/>
      <w:lvlJc w:val="left"/>
      <w:pPr>
        <w:ind w:left="5040" w:hanging="360"/>
      </w:pPr>
      <w:rPr>
        <w:rFonts w:ascii="Symbol" w:hAnsi="Symbol" w:hint="default"/>
      </w:rPr>
    </w:lvl>
    <w:lvl w:ilvl="7" w:tplc="C7C8B9C6" w:tentative="1">
      <w:start w:val="1"/>
      <w:numFmt w:val="bullet"/>
      <w:lvlText w:val="o"/>
      <w:lvlJc w:val="left"/>
      <w:pPr>
        <w:ind w:left="5760" w:hanging="360"/>
      </w:pPr>
      <w:rPr>
        <w:rFonts w:ascii="Courier New" w:hAnsi="Courier New" w:cs="Courier New" w:hint="default"/>
      </w:rPr>
    </w:lvl>
    <w:lvl w:ilvl="8" w:tplc="9286A3BC" w:tentative="1">
      <w:start w:val="1"/>
      <w:numFmt w:val="bullet"/>
      <w:lvlText w:val=""/>
      <w:lvlJc w:val="left"/>
      <w:pPr>
        <w:ind w:left="6480" w:hanging="360"/>
      </w:pPr>
      <w:rPr>
        <w:rFonts w:ascii="Wingdings" w:hAnsi="Wingdings" w:hint="default"/>
      </w:rPr>
    </w:lvl>
  </w:abstractNum>
  <w:abstractNum w:abstractNumId="165" w15:restartNumberingAfterBreak="0">
    <w:nsid w:val="3C825D06"/>
    <w:multiLevelType w:val="hybridMultilevel"/>
    <w:tmpl w:val="A4BEA42E"/>
    <w:lvl w:ilvl="0" w:tplc="FB7EB68A">
      <w:start w:val="1"/>
      <w:numFmt w:val="bullet"/>
      <w:lvlText w:val=""/>
      <w:lvlJc w:val="left"/>
      <w:pPr>
        <w:ind w:left="720" w:hanging="360"/>
      </w:pPr>
      <w:rPr>
        <w:rFonts w:ascii="Symbol" w:hAnsi="Symbol" w:hint="default"/>
      </w:rPr>
    </w:lvl>
    <w:lvl w:ilvl="1" w:tplc="70945F08" w:tentative="1">
      <w:start w:val="1"/>
      <w:numFmt w:val="bullet"/>
      <w:lvlText w:val="o"/>
      <w:lvlJc w:val="left"/>
      <w:pPr>
        <w:ind w:left="1440" w:hanging="360"/>
      </w:pPr>
      <w:rPr>
        <w:rFonts w:ascii="Courier New" w:hAnsi="Courier New" w:cs="Courier New" w:hint="default"/>
      </w:rPr>
    </w:lvl>
    <w:lvl w:ilvl="2" w:tplc="35F8DC80" w:tentative="1">
      <w:start w:val="1"/>
      <w:numFmt w:val="bullet"/>
      <w:lvlText w:val=""/>
      <w:lvlJc w:val="left"/>
      <w:pPr>
        <w:ind w:left="2160" w:hanging="360"/>
      </w:pPr>
      <w:rPr>
        <w:rFonts w:ascii="Wingdings" w:hAnsi="Wingdings" w:hint="default"/>
      </w:rPr>
    </w:lvl>
    <w:lvl w:ilvl="3" w:tplc="9FB20026" w:tentative="1">
      <w:start w:val="1"/>
      <w:numFmt w:val="bullet"/>
      <w:lvlText w:val=""/>
      <w:lvlJc w:val="left"/>
      <w:pPr>
        <w:ind w:left="2880" w:hanging="360"/>
      </w:pPr>
      <w:rPr>
        <w:rFonts w:ascii="Symbol" w:hAnsi="Symbol" w:hint="default"/>
      </w:rPr>
    </w:lvl>
    <w:lvl w:ilvl="4" w:tplc="EFD4391E" w:tentative="1">
      <w:start w:val="1"/>
      <w:numFmt w:val="bullet"/>
      <w:lvlText w:val="o"/>
      <w:lvlJc w:val="left"/>
      <w:pPr>
        <w:ind w:left="3600" w:hanging="360"/>
      </w:pPr>
      <w:rPr>
        <w:rFonts w:ascii="Courier New" w:hAnsi="Courier New" w:cs="Courier New" w:hint="default"/>
      </w:rPr>
    </w:lvl>
    <w:lvl w:ilvl="5" w:tplc="9D8455BC" w:tentative="1">
      <w:start w:val="1"/>
      <w:numFmt w:val="bullet"/>
      <w:lvlText w:val=""/>
      <w:lvlJc w:val="left"/>
      <w:pPr>
        <w:ind w:left="4320" w:hanging="360"/>
      </w:pPr>
      <w:rPr>
        <w:rFonts w:ascii="Wingdings" w:hAnsi="Wingdings" w:hint="default"/>
      </w:rPr>
    </w:lvl>
    <w:lvl w:ilvl="6" w:tplc="9A10F0D4" w:tentative="1">
      <w:start w:val="1"/>
      <w:numFmt w:val="bullet"/>
      <w:lvlText w:val=""/>
      <w:lvlJc w:val="left"/>
      <w:pPr>
        <w:ind w:left="5040" w:hanging="360"/>
      </w:pPr>
      <w:rPr>
        <w:rFonts w:ascii="Symbol" w:hAnsi="Symbol" w:hint="default"/>
      </w:rPr>
    </w:lvl>
    <w:lvl w:ilvl="7" w:tplc="8500B822" w:tentative="1">
      <w:start w:val="1"/>
      <w:numFmt w:val="bullet"/>
      <w:lvlText w:val="o"/>
      <w:lvlJc w:val="left"/>
      <w:pPr>
        <w:ind w:left="5760" w:hanging="360"/>
      </w:pPr>
      <w:rPr>
        <w:rFonts w:ascii="Courier New" w:hAnsi="Courier New" w:cs="Courier New" w:hint="default"/>
      </w:rPr>
    </w:lvl>
    <w:lvl w:ilvl="8" w:tplc="6E1A6A1C" w:tentative="1">
      <w:start w:val="1"/>
      <w:numFmt w:val="bullet"/>
      <w:lvlText w:val=""/>
      <w:lvlJc w:val="left"/>
      <w:pPr>
        <w:ind w:left="6480" w:hanging="360"/>
      </w:pPr>
      <w:rPr>
        <w:rFonts w:ascii="Wingdings" w:hAnsi="Wingdings" w:hint="default"/>
      </w:rPr>
    </w:lvl>
  </w:abstractNum>
  <w:abstractNum w:abstractNumId="166" w15:restartNumberingAfterBreak="0">
    <w:nsid w:val="3F2CA435"/>
    <w:multiLevelType w:val="hybridMultilevel"/>
    <w:tmpl w:val="8226711E"/>
    <w:lvl w:ilvl="0" w:tplc="BA5AB4DC">
      <w:start w:val="1"/>
      <w:numFmt w:val="bullet"/>
      <w:lvlText w:val=""/>
      <w:lvlJc w:val="left"/>
      <w:pPr>
        <w:ind w:left="720" w:hanging="360"/>
      </w:pPr>
      <w:rPr>
        <w:rFonts w:ascii="Symbol" w:hAnsi="Symbol" w:hint="default"/>
      </w:rPr>
    </w:lvl>
    <w:lvl w:ilvl="1" w:tplc="DE98305C" w:tentative="1">
      <w:start w:val="1"/>
      <w:numFmt w:val="bullet"/>
      <w:lvlText w:val="o"/>
      <w:lvlJc w:val="left"/>
      <w:pPr>
        <w:ind w:left="1440" w:hanging="360"/>
      </w:pPr>
      <w:rPr>
        <w:rFonts w:ascii="Courier New" w:hAnsi="Courier New" w:cs="Courier New" w:hint="default"/>
      </w:rPr>
    </w:lvl>
    <w:lvl w:ilvl="2" w:tplc="A5FC53B0" w:tentative="1">
      <w:start w:val="1"/>
      <w:numFmt w:val="bullet"/>
      <w:lvlText w:val=""/>
      <w:lvlJc w:val="left"/>
      <w:pPr>
        <w:ind w:left="2160" w:hanging="360"/>
      </w:pPr>
      <w:rPr>
        <w:rFonts w:ascii="Wingdings" w:hAnsi="Wingdings" w:hint="default"/>
      </w:rPr>
    </w:lvl>
    <w:lvl w:ilvl="3" w:tplc="FD369976" w:tentative="1">
      <w:start w:val="1"/>
      <w:numFmt w:val="bullet"/>
      <w:lvlText w:val=""/>
      <w:lvlJc w:val="left"/>
      <w:pPr>
        <w:ind w:left="2880" w:hanging="360"/>
      </w:pPr>
      <w:rPr>
        <w:rFonts w:ascii="Symbol" w:hAnsi="Symbol" w:hint="default"/>
      </w:rPr>
    </w:lvl>
    <w:lvl w:ilvl="4" w:tplc="DEECA252" w:tentative="1">
      <w:start w:val="1"/>
      <w:numFmt w:val="bullet"/>
      <w:lvlText w:val="o"/>
      <w:lvlJc w:val="left"/>
      <w:pPr>
        <w:ind w:left="3600" w:hanging="360"/>
      </w:pPr>
      <w:rPr>
        <w:rFonts w:ascii="Courier New" w:hAnsi="Courier New" w:cs="Courier New" w:hint="default"/>
      </w:rPr>
    </w:lvl>
    <w:lvl w:ilvl="5" w:tplc="A2D67900" w:tentative="1">
      <w:start w:val="1"/>
      <w:numFmt w:val="bullet"/>
      <w:lvlText w:val=""/>
      <w:lvlJc w:val="left"/>
      <w:pPr>
        <w:ind w:left="4320" w:hanging="360"/>
      </w:pPr>
      <w:rPr>
        <w:rFonts w:ascii="Wingdings" w:hAnsi="Wingdings" w:hint="default"/>
      </w:rPr>
    </w:lvl>
    <w:lvl w:ilvl="6" w:tplc="54104EEA" w:tentative="1">
      <w:start w:val="1"/>
      <w:numFmt w:val="bullet"/>
      <w:lvlText w:val=""/>
      <w:lvlJc w:val="left"/>
      <w:pPr>
        <w:ind w:left="5040" w:hanging="360"/>
      </w:pPr>
      <w:rPr>
        <w:rFonts w:ascii="Symbol" w:hAnsi="Symbol" w:hint="default"/>
      </w:rPr>
    </w:lvl>
    <w:lvl w:ilvl="7" w:tplc="BCB87026" w:tentative="1">
      <w:start w:val="1"/>
      <w:numFmt w:val="bullet"/>
      <w:lvlText w:val="o"/>
      <w:lvlJc w:val="left"/>
      <w:pPr>
        <w:ind w:left="5760" w:hanging="360"/>
      </w:pPr>
      <w:rPr>
        <w:rFonts w:ascii="Courier New" w:hAnsi="Courier New" w:cs="Courier New" w:hint="default"/>
      </w:rPr>
    </w:lvl>
    <w:lvl w:ilvl="8" w:tplc="F2BCE016" w:tentative="1">
      <w:start w:val="1"/>
      <w:numFmt w:val="bullet"/>
      <w:lvlText w:val=""/>
      <w:lvlJc w:val="left"/>
      <w:pPr>
        <w:ind w:left="6480" w:hanging="360"/>
      </w:pPr>
      <w:rPr>
        <w:rFonts w:ascii="Wingdings" w:hAnsi="Wingdings" w:hint="default"/>
      </w:rPr>
    </w:lvl>
  </w:abstractNum>
  <w:abstractNum w:abstractNumId="167" w15:restartNumberingAfterBreak="0">
    <w:nsid w:val="40A58000"/>
    <w:multiLevelType w:val="hybridMultilevel"/>
    <w:tmpl w:val="990AC3EC"/>
    <w:lvl w:ilvl="0" w:tplc="05E810FC">
      <w:start w:val="1"/>
      <w:numFmt w:val="bullet"/>
      <w:lvlText w:val=""/>
      <w:lvlJc w:val="left"/>
      <w:pPr>
        <w:ind w:left="720" w:hanging="360"/>
      </w:pPr>
      <w:rPr>
        <w:rFonts w:ascii="Symbol" w:hAnsi="Symbol" w:hint="default"/>
      </w:rPr>
    </w:lvl>
    <w:lvl w:ilvl="1" w:tplc="0FF0D156" w:tentative="1">
      <w:start w:val="1"/>
      <w:numFmt w:val="bullet"/>
      <w:lvlText w:val="o"/>
      <w:lvlJc w:val="left"/>
      <w:pPr>
        <w:ind w:left="1440" w:hanging="360"/>
      </w:pPr>
      <w:rPr>
        <w:rFonts w:ascii="Courier New" w:hAnsi="Courier New" w:cs="Courier New" w:hint="default"/>
      </w:rPr>
    </w:lvl>
    <w:lvl w:ilvl="2" w:tplc="4ECC53E8" w:tentative="1">
      <w:start w:val="1"/>
      <w:numFmt w:val="bullet"/>
      <w:lvlText w:val=""/>
      <w:lvlJc w:val="left"/>
      <w:pPr>
        <w:ind w:left="2160" w:hanging="360"/>
      </w:pPr>
      <w:rPr>
        <w:rFonts w:ascii="Wingdings" w:hAnsi="Wingdings" w:hint="default"/>
      </w:rPr>
    </w:lvl>
    <w:lvl w:ilvl="3" w:tplc="75F6C9BC" w:tentative="1">
      <w:start w:val="1"/>
      <w:numFmt w:val="bullet"/>
      <w:lvlText w:val=""/>
      <w:lvlJc w:val="left"/>
      <w:pPr>
        <w:ind w:left="2880" w:hanging="360"/>
      </w:pPr>
      <w:rPr>
        <w:rFonts w:ascii="Symbol" w:hAnsi="Symbol" w:hint="default"/>
      </w:rPr>
    </w:lvl>
    <w:lvl w:ilvl="4" w:tplc="C0B69D76" w:tentative="1">
      <w:start w:val="1"/>
      <w:numFmt w:val="bullet"/>
      <w:lvlText w:val="o"/>
      <w:lvlJc w:val="left"/>
      <w:pPr>
        <w:ind w:left="3600" w:hanging="360"/>
      </w:pPr>
      <w:rPr>
        <w:rFonts w:ascii="Courier New" w:hAnsi="Courier New" w:cs="Courier New" w:hint="default"/>
      </w:rPr>
    </w:lvl>
    <w:lvl w:ilvl="5" w:tplc="3886DA2A" w:tentative="1">
      <w:start w:val="1"/>
      <w:numFmt w:val="bullet"/>
      <w:lvlText w:val=""/>
      <w:lvlJc w:val="left"/>
      <w:pPr>
        <w:ind w:left="4320" w:hanging="360"/>
      </w:pPr>
      <w:rPr>
        <w:rFonts w:ascii="Wingdings" w:hAnsi="Wingdings" w:hint="default"/>
      </w:rPr>
    </w:lvl>
    <w:lvl w:ilvl="6" w:tplc="0558457A" w:tentative="1">
      <w:start w:val="1"/>
      <w:numFmt w:val="bullet"/>
      <w:lvlText w:val=""/>
      <w:lvlJc w:val="left"/>
      <w:pPr>
        <w:ind w:left="5040" w:hanging="360"/>
      </w:pPr>
      <w:rPr>
        <w:rFonts w:ascii="Symbol" w:hAnsi="Symbol" w:hint="default"/>
      </w:rPr>
    </w:lvl>
    <w:lvl w:ilvl="7" w:tplc="A7EECAF0" w:tentative="1">
      <w:start w:val="1"/>
      <w:numFmt w:val="bullet"/>
      <w:lvlText w:val="o"/>
      <w:lvlJc w:val="left"/>
      <w:pPr>
        <w:ind w:left="5760" w:hanging="360"/>
      </w:pPr>
      <w:rPr>
        <w:rFonts w:ascii="Courier New" w:hAnsi="Courier New" w:cs="Courier New" w:hint="default"/>
      </w:rPr>
    </w:lvl>
    <w:lvl w:ilvl="8" w:tplc="D8863AF2" w:tentative="1">
      <w:start w:val="1"/>
      <w:numFmt w:val="bullet"/>
      <w:lvlText w:val=""/>
      <w:lvlJc w:val="left"/>
      <w:pPr>
        <w:ind w:left="6480" w:hanging="360"/>
      </w:pPr>
      <w:rPr>
        <w:rFonts w:ascii="Wingdings" w:hAnsi="Wingdings" w:hint="default"/>
      </w:rPr>
    </w:lvl>
  </w:abstractNum>
  <w:abstractNum w:abstractNumId="168" w15:restartNumberingAfterBreak="0">
    <w:nsid w:val="413DD2CE"/>
    <w:multiLevelType w:val="hybridMultilevel"/>
    <w:tmpl w:val="2612D3D6"/>
    <w:lvl w:ilvl="0" w:tplc="91D62B10">
      <w:start w:val="14"/>
      <w:numFmt w:val="bullet"/>
      <w:lvlText w:val="-"/>
      <w:lvlJc w:val="left"/>
      <w:pPr>
        <w:ind w:left="720" w:hanging="360"/>
      </w:pPr>
      <w:rPr>
        <w:rFonts w:ascii="Arial" w:eastAsia="Times New Roman" w:hAnsi="Arial" w:cs="Arial" w:hint="default"/>
      </w:rPr>
    </w:lvl>
    <w:lvl w:ilvl="1" w:tplc="93025148" w:tentative="1">
      <w:start w:val="1"/>
      <w:numFmt w:val="bullet"/>
      <w:lvlText w:val="o"/>
      <w:lvlJc w:val="left"/>
      <w:pPr>
        <w:ind w:left="1440" w:hanging="360"/>
      </w:pPr>
      <w:rPr>
        <w:rFonts w:ascii="Courier New" w:hAnsi="Courier New" w:cs="Courier New" w:hint="default"/>
      </w:rPr>
    </w:lvl>
    <w:lvl w:ilvl="2" w:tplc="CA42038A" w:tentative="1">
      <w:start w:val="1"/>
      <w:numFmt w:val="bullet"/>
      <w:lvlText w:val=""/>
      <w:lvlJc w:val="left"/>
      <w:pPr>
        <w:ind w:left="2160" w:hanging="360"/>
      </w:pPr>
      <w:rPr>
        <w:rFonts w:ascii="Wingdings" w:hAnsi="Wingdings" w:hint="default"/>
      </w:rPr>
    </w:lvl>
    <w:lvl w:ilvl="3" w:tplc="13947D4C" w:tentative="1">
      <w:start w:val="1"/>
      <w:numFmt w:val="bullet"/>
      <w:lvlText w:val=""/>
      <w:lvlJc w:val="left"/>
      <w:pPr>
        <w:ind w:left="2880" w:hanging="360"/>
      </w:pPr>
      <w:rPr>
        <w:rFonts w:ascii="Symbol" w:hAnsi="Symbol" w:hint="default"/>
      </w:rPr>
    </w:lvl>
    <w:lvl w:ilvl="4" w:tplc="517ED204" w:tentative="1">
      <w:start w:val="1"/>
      <w:numFmt w:val="bullet"/>
      <w:lvlText w:val="o"/>
      <w:lvlJc w:val="left"/>
      <w:pPr>
        <w:ind w:left="3600" w:hanging="360"/>
      </w:pPr>
      <w:rPr>
        <w:rFonts w:ascii="Courier New" w:hAnsi="Courier New" w:cs="Courier New" w:hint="default"/>
      </w:rPr>
    </w:lvl>
    <w:lvl w:ilvl="5" w:tplc="9C723FAC" w:tentative="1">
      <w:start w:val="1"/>
      <w:numFmt w:val="bullet"/>
      <w:lvlText w:val=""/>
      <w:lvlJc w:val="left"/>
      <w:pPr>
        <w:ind w:left="4320" w:hanging="360"/>
      </w:pPr>
      <w:rPr>
        <w:rFonts w:ascii="Wingdings" w:hAnsi="Wingdings" w:hint="default"/>
      </w:rPr>
    </w:lvl>
    <w:lvl w:ilvl="6" w:tplc="2F4CFB7C" w:tentative="1">
      <w:start w:val="1"/>
      <w:numFmt w:val="bullet"/>
      <w:lvlText w:val=""/>
      <w:lvlJc w:val="left"/>
      <w:pPr>
        <w:ind w:left="5040" w:hanging="360"/>
      </w:pPr>
      <w:rPr>
        <w:rFonts w:ascii="Symbol" w:hAnsi="Symbol" w:hint="default"/>
      </w:rPr>
    </w:lvl>
    <w:lvl w:ilvl="7" w:tplc="779E5E24" w:tentative="1">
      <w:start w:val="1"/>
      <w:numFmt w:val="bullet"/>
      <w:lvlText w:val="o"/>
      <w:lvlJc w:val="left"/>
      <w:pPr>
        <w:ind w:left="5760" w:hanging="360"/>
      </w:pPr>
      <w:rPr>
        <w:rFonts w:ascii="Courier New" w:hAnsi="Courier New" w:cs="Courier New" w:hint="default"/>
      </w:rPr>
    </w:lvl>
    <w:lvl w:ilvl="8" w:tplc="ED021BDE" w:tentative="1">
      <w:start w:val="1"/>
      <w:numFmt w:val="bullet"/>
      <w:lvlText w:val=""/>
      <w:lvlJc w:val="left"/>
      <w:pPr>
        <w:ind w:left="6480" w:hanging="360"/>
      </w:pPr>
      <w:rPr>
        <w:rFonts w:ascii="Wingdings" w:hAnsi="Wingdings" w:hint="default"/>
      </w:rPr>
    </w:lvl>
  </w:abstractNum>
  <w:abstractNum w:abstractNumId="169" w15:restartNumberingAfterBreak="0">
    <w:nsid w:val="423E9DDE"/>
    <w:multiLevelType w:val="hybridMultilevel"/>
    <w:tmpl w:val="C0808CDA"/>
    <w:lvl w:ilvl="0" w:tplc="310882BE">
      <w:start w:val="1"/>
      <w:numFmt w:val="bullet"/>
      <w:lvlText w:val=""/>
      <w:lvlJc w:val="left"/>
      <w:pPr>
        <w:ind w:left="720" w:hanging="360"/>
      </w:pPr>
      <w:rPr>
        <w:rFonts w:ascii="Symbol" w:hAnsi="Symbol" w:hint="default"/>
      </w:rPr>
    </w:lvl>
    <w:lvl w:ilvl="1" w:tplc="2CCE533E" w:tentative="1">
      <w:start w:val="1"/>
      <w:numFmt w:val="bullet"/>
      <w:lvlText w:val="o"/>
      <w:lvlJc w:val="left"/>
      <w:pPr>
        <w:ind w:left="1440" w:hanging="360"/>
      </w:pPr>
      <w:rPr>
        <w:rFonts w:ascii="Courier New" w:hAnsi="Courier New" w:cs="Courier New" w:hint="default"/>
      </w:rPr>
    </w:lvl>
    <w:lvl w:ilvl="2" w:tplc="F0687E8C" w:tentative="1">
      <w:start w:val="1"/>
      <w:numFmt w:val="bullet"/>
      <w:lvlText w:val=""/>
      <w:lvlJc w:val="left"/>
      <w:pPr>
        <w:ind w:left="2160" w:hanging="360"/>
      </w:pPr>
      <w:rPr>
        <w:rFonts w:ascii="Wingdings" w:hAnsi="Wingdings" w:hint="default"/>
      </w:rPr>
    </w:lvl>
    <w:lvl w:ilvl="3" w:tplc="512EEC74" w:tentative="1">
      <w:start w:val="1"/>
      <w:numFmt w:val="bullet"/>
      <w:lvlText w:val=""/>
      <w:lvlJc w:val="left"/>
      <w:pPr>
        <w:ind w:left="2880" w:hanging="360"/>
      </w:pPr>
      <w:rPr>
        <w:rFonts w:ascii="Symbol" w:hAnsi="Symbol" w:hint="default"/>
      </w:rPr>
    </w:lvl>
    <w:lvl w:ilvl="4" w:tplc="A52CF09C" w:tentative="1">
      <w:start w:val="1"/>
      <w:numFmt w:val="bullet"/>
      <w:lvlText w:val="o"/>
      <w:lvlJc w:val="left"/>
      <w:pPr>
        <w:ind w:left="3600" w:hanging="360"/>
      </w:pPr>
      <w:rPr>
        <w:rFonts w:ascii="Courier New" w:hAnsi="Courier New" w:cs="Courier New" w:hint="default"/>
      </w:rPr>
    </w:lvl>
    <w:lvl w:ilvl="5" w:tplc="200A6A7A" w:tentative="1">
      <w:start w:val="1"/>
      <w:numFmt w:val="bullet"/>
      <w:lvlText w:val=""/>
      <w:lvlJc w:val="left"/>
      <w:pPr>
        <w:ind w:left="4320" w:hanging="360"/>
      </w:pPr>
      <w:rPr>
        <w:rFonts w:ascii="Wingdings" w:hAnsi="Wingdings" w:hint="default"/>
      </w:rPr>
    </w:lvl>
    <w:lvl w:ilvl="6" w:tplc="640CBE56" w:tentative="1">
      <w:start w:val="1"/>
      <w:numFmt w:val="bullet"/>
      <w:lvlText w:val=""/>
      <w:lvlJc w:val="left"/>
      <w:pPr>
        <w:ind w:left="5040" w:hanging="360"/>
      </w:pPr>
      <w:rPr>
        <w:rFonts w:ascii="Symbol" w:hAnsi="Symbol" w:hint="default"/>
      </w:rPr>
    </w:lvl>
    <w:lvl w:ilvl="7" w:tplc="93165672" w:tentative="1">
      <w:start w:val="1"/>
      <w:numFmt w:val="bullet"/>
      <w:lvlText w:val="o"/>
      <w:lvlJc w:val="left"/>
      <w:pPr>
        <w:ind w:left="5760" w:hanging="360"/>
      </w:pPr>
      <w:rPr>
        <w:rFonts w:ascii="Courier New" w:hAnsi="Courier New" w:cs="Courier New" w:hint="default"/>
      </w:rPr>
    </w:lvl>
    <w:lvl w:ilvl="8" w:tplc="A8C2A912" w:tentative="1">
      <w:start w:val="1"/>
      <w:numFmt w:val="bullet"/>
      <w:lvlText w:val=""/>
      <w:lvlJc w:val="left"/>
      <w:pPr>
        <w:ind w:left="6480" w:hanging="360"/>
      </w:pPr>
      <w:rPr>
        <w:rFonts w:ascii="Wingdings" w:hAnsi="Wingdings" w:hint="default"/>
      </w:rPr>
    </w:lvl>
  </w:abstractNum>
  <w:abstractNum w:abstractNumId="170" w15:restartNumberingAfterBreak="0">
    <w:nsid w:val="4242394F"/>
    <w:multiLevelType w:val="hybridMultilevel"/>
    <w:tmpl w:val="3EAEF224"/>
    <w:lvl w:ilvl="0" w:tplc="9EA83960">
      <w:start w:val="1"/>
      <w:numFmt w:val="bullet"/>
      <w:lvlText w:val=""/>
      <w:lvlJc w:val="left"/>
      <w:pPr>
        <w:ind w:left="720" w:hanging="360"/>
      </w:pPr>
      <w:rPr>
        <w:rFonts w:ascii="Symbol" w:hAnsi="Symbol" w:hint="default"/>
      </w:rPr>
    </w:lvl>
    <w:lvl w:ilvl="1" w:tplc="65E6945A" w:tentative="1">
      <w:start w:val="1"/>
      <w:numFmt w:val="bullet"/>
      <w:lvlText w:val="o"/>
      <w:lvlJc w:val="left"/>
      <w:pPr>
        <w:ind w:left="1440" w:hanging="360"/>
      </w:pPr>
      <w:rPr>
        <w:rFonts w:ascii="Courier New" w:hAnsi="Courier New" w:cs="Courier New" w:hint="default"/>
      </w:rPr>
    </w:lvl>
    <w:lvl w:ilvl="2" w:tplc="C5FCC938" w:tentative="1">
      <w:start w:val="1"/>
      <w:numFmt w:val="bullet"/>
      <w:lvlText w:val=""/>
      <w:lvlJc w:val="left"/>
      <w:pPr>
        <w:ind w:left="2160" w:hanging="360"/>
      </w:pPr>
      <w:rPr>
        <w:rFonts w:ascii="Wingdings" w:hAnsi="Wingdings" w:hint="default"/>
      </w:rPr>
    </w:lvl>
    <w:lvl w:ilvl="3" w:tplc="E3DAAAF4" w:tentative="1">
      <w:start w:val="1"/>
      <w:numFmt w:val="bullet"/>
      <w:lvlText w:val=""/>
      <w:lvlJc w:val="left"/>
      <w:pPr>
        <w:ind w:left="2880" w:hanging="360"/>
      </w:pPr>
      <w:rPr>
        <w:rFonts w:ascii="Symbol" w:hAnsi="Symbol" w:hint="default"/>
      </w:rPr>
    </w:lvl>
    <w:lvl w:ilvl="4" w:tplc="DA52FE68">
      <w:start w:val="1"/>
      <w:numFmt w:val="bullet"/>
      <w:lvlText w:val=""/>
      <w:lvlJc w:val="left"/>
      <w:pPr>
        <w:ind w:left="3600" w:hanging="360"/>
      </w:pPr>
      <w:rPr>
        <w:rFonts w:ascii="Symbol" w:hAnsi="Symbol" w:hint="default"/>
      </w:rPr>
    </w:lvl>
    <w:lvl w:ilvl="5" w:tplc="9BD85594" w:tentative="1">
      <w:start w:val="1"/>
      <w:numFmt w:val="bullet"/>
      <w:lvlText w:val=""/>
      <w:lvlJc w:val="left"/>
      <w:pPr>
        <w:ind w:left="4320" w:hanging="360"/>
      </w:pPr>
      <w:rPr>
        <w:rFonts w:ascii="Wingdings" w:hAnsi="Wingdings" w:hint="default"/>
      </w:rPr>
    </w:lvl>
    <w:lvl w:ilvl="6" w:tplc="A0B4A3AA" w:tentative="1">
      <w:start w:val="1"/>
      <w:numFmt w:val="bullet"/>
      <w:lvlText w:val=""/>
      <w:lvlJc w:val="left"/>
      <w:pPr>
        <w:ind w:left="5040" w:hanging="360"/>
      </w:pPr>
      <w:rPr>
        <w:rFonts w:ascii="Symbol" w:hAnsi="Symbol" w:hint="default"/>
      </w:rPr>
    </w:lvl>
    <w:lvl w:ilvl="7" w:tplc="483EBF88" w:tentative="1">
      <w:start w:val="1"/>
      <w:numFmt w:val="bullet"/>
      <w:lvlText w:val="o"/>
      <w:lvlJc w:val="left"/>
      <w:pPr>
        <w:ind w:left="5760" w:hanging="360"/>
      </w:pPr>
      <w:rPr>
        <w:rFonts w:ascii="Courier New" w:hAnsi="Courier New" w:cs="Courier New" w:hint="default"/>
      </w:rPr>
    </w:lvl>
    <w:lvl w:ilvl="8" w:tplc="42B0D2D6" w:tentative="1">
      <w:start w:val="1"/>
      <w:numFmt w:val="bullet"/>
      <w:lvlText w:val=""/>
      <w:lvlJc w:val="left"/>
      <w:pPr>
        <w:ind w:left="6480" w:hanging="360"/>
      </w:pPr>
      <w:rPr>
        <w:rFonts w:ascii="Wingdings" w:hAnsi="Wingdings" w:hint="default"/>
      </w:rPr>
    </w:lvl>
  </w:abstractNum>
  <w:abstractNum w:abstractNumId="171" w15:restartNumberingAfterBreak="0">
    <w:nsid w:val="426EB627"/>
    <w:multiLevelType w:val="hybridMultilevel"/>
    <w:tmpl w:val="E8800C4E"/>
    <w:lvl w:ilvl="0" w:tplc="77DE1F48">
      <w:start w:val="1"/>
      <w:numFmt w:val="bullet"/>
      <w:lvlText w:val=""/>
      <w:lvlJc w:val="left"/>
      <w:pPr>
        <w:ind w:left="720" w:hanging="360"/>
      </w:pPr>
      <w:rPr>
        <w:rFonts w:ascii="Symbol" w:hAnsi="Symbol" w:hint="default"/>
      </w:rPr>
    </w:lvl>
    <w:lvl w:ilvl="1" w:tplc="867244D2" w:tentative="1">
      <w:start w:val="1"/>
      <w:numFmt w:val="bullet"/>
      <w:lvlText w:val="o"/>
      <w:lvlJc w:val="left"/>
      <w:pPr>
        <w:ind w:left="1440" w:hanging="360"/>
      </w:pPr>
      <w:rPr>
        <w:rFonts w:ascii="Courier New" w:hAnsi="Courier New" w:cs="Courier New" w:hint="default"/>
      </w:rPr>
    </w:lvl>
    <w:lvl w:ilvl="2" w:tplc="B7780924" w:tentative="1">
      <w:start w:val="1"/>
      <w:numFmt w:val="bullet"/>
      <w:lvlText w:val=""/>
      <w:lvlJc w:val="left"/>
      <w:pPr>
        <w:ind w:left="2160" w:hanging="360"/>
      </w:pPr>
      <w:rPr>
        <w:rFonts w:ascii="Wingdings" w:hAnsi="Wingdings" w:hint="default"/>
      </w:rPr>
    </w:lvl>
    <w:lvl w:ilvl="3" w:tplc="289E8AA0" w:tentative="1">
      <w:start w:val="1"/>
      <w:numFmt w:val="bullet"/>
      <w:lvlText w:val=""/>
      <w:lvlJc w:val="left"/>
      <w:pPr>
        <w:ind w:left="2880" w:hanging="360"/>
      </w:pPr>
      <w:rPr>
        <w:rFonts w:ascii="Symbol" w:hAnsi="Symbol" w:hint="default"/>
      </w:rPr>
    </w:lvl>
    <w:lvl w:ilvl="4" w:tplc="8A8A47E0" w:tentative="1">
      <w:start w:val="1"/>
      <w:numFmt w:val="bullet"/>
      <w:lvlText w:val="o"/>
      <w:lvlJc w:val="left"/>
      <w:pPr>
        <w:ind w:left="3600" w:hanging="360"/>
      </w:pPr>
      <w:rPr>
        <w:rFonts w:ascii="Courier New" w:hAnsi="Courier New" w:cs="Courier New" w:hint="default"/>
      </w:rPr>
    </w:lvl>
    <w:lvl w:ilvl="5" w:tplc="EB9C62B6" w:tentative="1">
      <w:start w:val="1"/>
      <w:numFmt w:val="bullet"/>
      <w:lvlText w:val=""/>
      <w:lvlJc w:val="left"/>
      <w:pPr>
        <w:ind w:left="4320" w:hanging="360"/>
      </w:pPr>
      <w:rPr>
        <w:rFonts w:ascii="Wingdings" w:hAnsi="Wingdings" w:hint="default"/>
      </w:rPr>
    </w:lvl>
    <w:lvl w:ilvl="6" w:tplc="655CF7C6" w:tentative="1">
      <w:start w:val="1"/>
      <w:numFmt w:val="bullet"/>
      <w:lvlText w:val=""/>
      <w:lvlJc w:val="left"/>
      <w:pPr>
        <w:ind w:left="5040" w:hanging="360"/>
      </w:pPr>
      <w:rPr>
        <w:rFonts w:ascii="Symbol" w:hAnsi="Symbol" w:hint="default"/>
      </w:rPr>
    </w:lvl>
    <w:lvl w:ilvl="7" w:tplc="F75AEABC" w:tentative="1">
      <w:start w:val="1"/>
      <w:numFmt w:val="bullet"/>
      <w:lvlText w:val="o"/>
      <w:lvlJc w:val="left"/>
      <w:pPr>
        <w:ind w:left="5760" w:hanging="360"/>
      </w:pPr>
      <w:rPr>
        <w:rFonts w:ascii="Courier New" w:hAnsi="Courier New" w:cs="Courier New" w:hint="default"/>
      </w:rPr>
    </w:lvl>
    <w:lvl w:ilvl="8" w:tplc="F0126D56" w:tentative="1">
      <w:start w:val="1"/>
      <w:numFmt w:val="bullet"/>
      <w:lvlText w:val=""/>
      <w:lvlJc w:val="left"/>
      <w:pPr>
        <w:ind w:left="6480" w:hanging="360"/>
      </w:pPr>
      <w:rPr>
        <w:rFonts w:ascii="Wingdings" w:hAnsi="Wingdings" w:hint="default"/>
      </w:rPr>
    </w:lvl>
  </w:abstractNum>
  <w:abstractNum w:abstractNumId="172" w15:restartNumberingAfterBreak="0">
    <w:nsid w:val="42776C97"/>
    <w:multiLevelType w:val="hybridMultilevel"/>
    <w:tmpl w:val="C918169A"/>
    <w:lvl w:ilvl="0" w:tplc="AAB68106">
      <w:start w:val="1"/>
      <w:numFmt w:val="bullet"/>
      <w:lvlText w:val=""/>
      <w:lvlJc w:val="left"/>
      <w:pPr>
        <w:ind w:left="720" w:hanging="360"/>
      </w:pPr>
      <w:rPr>
        <w:rFonts w:ascii="Symbol" w:hAnsi="Symbol" w:hint="default"/>
      </w:rPr>
    </w:lvl>
    <w:lvl w:ilvl="1" w:tplc="427260D4" w:tentative="1">
      <w:start w:val="1"/>
      <w:numFmt w:val="bullet"/>
      <w:lvlText w:val="o"/>
      <w:lvlJc w:val="left"/>
      <w:pPr>
        <w:ind w:left="1440" w:hanging="360"/>
      </w:pPr>
      <w:rPr>
        <w:rFonts w:ascii="Courier New" w:hAnsi="Courier New" w:cs="Courier New" w:hint="default"/>
      </w:rPr>
    </w:lvl>
    <w:lvl w:ilvl="2" w:tplc="057CD23C" w:tentative="1">
      <w:start w:val="1"/>
      <w:numFmt w:val="bullet"/>
      <w:lvlText w:val=""/>
      <w:lvlJc w:val="left"/>
      <w:pPr>
        <w:ind w:left="2160" w:hanging="360"/>
      </w:pPr>
      <w:rPr>
        <w:rFonts w:ascii="Wingdings" w:hAnsi="Wingdings" w:hint="default"/>
      </w:rPr>
    </w:lvl>
    <w:lvl w:ilvl="3" w:tplc="F69A2AFE" w:tentative="1">
      <w:start w:val="1"/>
      <w:numFmt w:val="bullet"/>
      <w:lvlText w:val=""/>
      <w:lvlJc w:val="left"/>
      <w:pPr>
        <w:ind w:left="2880" w:hanging="360"/>
      </w:pPr>
      <w:rPr>
        <w:rFonts w:ascii="Symbol" w:hAnsi="Symbol" w:hint="default"/>
      </w:rPr>
    </w:lvl>
    <w:lvl w:ilvl="4" w:tplc="DF02F96A" w:tentative="1">
      <w:start w:val="1"/>
      <w:numFmt w:val="bullet"/>
      <w:lvlText w:val="o"/>
      <w:lvlJc w:val="left"/>
      <w:pPr>
        <w:ind w:left="3600" w:hanging="360"/>
      </w:pPr>
      <w:rPr>
        <w:rFonts w:ascii="Courier New" w:hAnsi="Courier New" w:cs="Courier New" w:hint="default"/>
      </w:rPr>
    </w:lvl>
    <w:lvl w:ilvl="5" w:tplc="E9B45FC2" w:tentative="1">
      <w:start w:val="1"/>
      <w:numFmt w:val="bullet"/>
      <w:lvlText w:val=""/>
      <w:lvlJc w:val="left"/>
      <w:pPr>
        <w:ind w:left="4320" w:hanging="360"/>
      </w:pPr>
      <w:rPr>
        <w:rFonts w:ascii="Wingdings" w:hAnsi="Wingdings" w:hint="default"/>
      </w:rPr>
    </w:lvl>
    <w:lvl w:ilvl="6" w:tplc="1444C860" w:tentative="1">
      <w:start w:val="1"/>
      <w:numFmt w:val="bullet"/>
      <w:lvlText w:val=""/>
      <w:lvlJc w:val="left"/>
      <w:pPr>
        <w:ind w:left="5040" w:hanging="360"/>
      </w:pPr>
      <w:rPr>
        <w:rFonts w:ascii="Symbol" w:hAnsi="Symbol" w:hint="default"/>
      </w:rPr>
    </w:lvl>
    <w:lvl w:ilvl="7" w:tplc="7D5CDA9C" w:tentative="1">
      <w:start w:val="1"/>
      <w:numFmt w:val="bullet"/>
      <w:lvlText w:val="o"/>
      <w:lvlJc w:val="left"/>
      <w:pPr>
        <w:ind w:left="5760" w:hanging="360"/>
      </w:pPr>
      <w:rPr>
        <w:rFonts w:ascii="Courier New" w:hAnsi="Courier New" w:cs="Courier New" w:hint="default"/>
      </w:rPr>
    </w:lvl>
    <w:lvl w:ilvl="8" w:tplc="1B841364" w:tentative="1">
      <w:start w:val="1"/>
      <w:numFmt w:val="bullet"/>
      <w:lvlText w:val=""/>
      <w:lvlJc w:val="left"/>
      <w:pPr>
        <w:ind w:left="6480" w:hanging="360"/>
      </w:pPr>
      <w:rPr>
        <w:rFonts w:ascii="Wingdings" w:hAnsi="Wingdings" w:hint="default"/>
      </w:rPr>
    </w:lvl>
  </w:abstractNum>
  <w:abstractNum w:abstractNumId="173" w15:restartNumberingAfterBreak="0">
    <w:nsid w:val="435A2C2F"/>
    <w:multiLevelType w:val="hybridMultilevel"/>
    <w:tmpl w:val="14CEA5CA"/>
    <w:lvl w:ilvl="0" w:tplc="C3562C1A">
      <w:start w:val="1"/>
      <w:numFmt w:val="bullet"/>
      <w:lvlText w:val=""/>
      <w:lvlJc w:val="left"/>
      <w:pPr>
        <w:ind w:left="720" w:hanging="360"/>
      </w:pPr>
      <w:rPr>
        <w:rFonts w:ascii="Symbol" w:hAnsi="Symbol" w:hint="default"/>
      </w:rPr>
    </w:lvl>
    <w:lvl w:ilvl="1" w:tplc="54F47840" w:tentative="1">
      <w:start w:val="1"/>
      <w:numFmt w:val="bullet"/>
      <w:lvlText w:val="o"/>
      <w:lvlJc w:val="left"/>
      <w:pPr>
        <w:ind w:left="1440" w:hanging="360"/>
      </w:pPr>
      <w:rPr>
        <w:rFonts w:ascii="Courier New" w:hAnsi="Courier New" w:cs="Courier New" w:hint="default"/>
      </w:rPr>
    </w:lvl>
    <w:lvl w:ilvl="2" w:tplc="D00C0898" w:tentative="1">
      <w:start w:val="1"/>
      <w:numFmt w:val="bullet"/>
      <w:lvlText w:val=""/>
      <w:lvlJc w:val="left"/>
      <w:pPr>
        <w:ind w:left="2160" w:hanging="360"/>
      </w:pPr>
      <w:rPr>
        <w:rFonts w:ascii="Wingdings" w:hAnsi="Wingdings" w:hint="default"/>
      </w:rPr>
    </w:lvl>
    <w:lvl w:ilvl="3" w:tplc="2B50E658" w:tentative="1">
      <w:start w:val="1"/>
      <w:numFmt w:val="bullet"/>
      <w:lvlText w:val=""/>
      <w:lvlJc w:val="left"/>
      <w:pPr>
        <w:ind w:left="2880" w:hanging="360"/>
      </w:pPr>
      <w:rPr>
        <w:rFonts w:ascii="Symbol" w:hAnsi="Symbol" w:hint="default"/>
      </w:rPr>
    </w:lvl>
    <w:lvl w:ilvl="4" w:tplc="6E2E79E8" w:tentative="1">
      <w:start w:val="1"/>
      <w:numFmt w:val="bullet"/>
      <w:lvlText w:val="o"/>
      <w:lvlJc w:val="left"/>
      <w:pPr>
        <w:ind w:left="3600" w:hanging="360"/>
      </w:pPr>
      <w:rPr>
        <w:rFonts w:ascii="Courier New" w:hAnsi="Courier New" w:cs="Courier New" w:hint="default"/>
      </w:rPr>
    </w:lvl>
    <w:lvl w:ilvl="5" w:tplc="54688984" w:tentative="1">
      <w:start w:val="1"/>
      <w:numFmt w:val="bullet"/>
      <w:lvlText w:val=""/>
      <w:lvlJc w:val="left"/>
      <w:pPr>
        <w:ind w:left="4320" w:hanging="360"/>
      </w:pPr>
      <w:rPr>
        <w:rFonts w:ascii="Wingdings" w:hAnsi="Wingdings" w:hint="default"/>
      </w:rPr>
    </w:lvl>
    <w:lvl w:ilvl="6" w:tplc="F0C41ED6" w:tentative="1">
      <w:start w:val="1"/>
      <w:numFmt w:val="bullet"/>
      <w:lvlText w:val=""/>
      <w:lvlJc w:val="left"/>
      <w:pPr>
        <w:ind w:left="5040" w:hanging="360"/>
      </w:pPr>
      <w:rPr>
        <w:rFonts w:ascii="Symbol" w:hAnsi="Symbol" w:hint="default"/>
      </w:rPr>
    </w:lvl>
    <w:lvl w:ilvl="7" w:tplc="61A4303A" w:tentative="1">
      <w:start w:val="1"/>
      <w:numFmt w:val="bullet"/>
      <w:lvlText w:val="o"/>
      <w:lvlJc w:val="left"/>
      <w:pPr>
        <w:ind w:left="5760" w:hanging="360"/>
      </w:pPr>
      <w:rPr>
        <w:rFonts w:ascii="Courier New" w:hAnsi="Courier New" w:cs="Courier New" w:hint="default"/>
      </w:rPr>
    </w:lvl>
    <w:lvl w:ilvl="8" w:tplc="96C81D0E" w:tentative="1">
      <w:start w:val="1"/>
      <w:numFmt w:val="bullet"/>
      <w:lvlText w:val=""/>
      <w:lvlJc w:val="left"/>
      <w:pPr>
        <w:ind w:left="6480" w:hanging="360"/>
      </w:pPr>
      <w:rPr>
        <w:rFonts w:ascii="Wingdings" w:hAnsi="Wingdings" w:hint="default"/>
      </w:rPr>
    </w:lvl>
  </w:abstractNum>
  <w:abstractNum w:abstractNumId="174" w15:restartNumberingAfterBreak="0">
    <w:nsid w:val="4518F623"/>
    <w:multiLevelType w:val="hybridMultilevel"/>
    <w:tmpl w:val="3C68B55E"/>
    <w:lvl w:ilvl="0" w:tplc="A88A591E">
      <w:start w:val="1"/>
      <w:numFmt w:val="bullet"/>
      <w:lvlText w:val=""/>
      <w:lvlJc w:val="left"/>
      <w:pPr>
        <w:ind w:left="720" w:hanging="360"/>
      </w:pPr>
      <w:rPr>
        <w:rFonts w:ascii="Symbol" w:hAnsi="Symbol" w:hint="default"/>
      </w:rPr>
    </w:lvl>
    <w:lvl w:ilvl="1" w:tplc="2D103838" w:tentative="1">
      <w:start w:val="1"/>
      <w:numFmt w:val="bullet"/>
      <w:lvlText w:val="o"/>
      <w:lvlJc w:val="left"/>
      <w:pPr>
        <w:ind w:left="1440" w:hanging="360"/>
      </w:pPr>
      <w:rPr>
        <w:rFonts w:ascii="Courier New" w:hAnsi="Courier New" w:cs="Courier New" w:hint="default"/>
      </w:rPr>
    </w:lvl>
    <w:lvl w:ilvl="2" w:tplc="28AA803C" w:tentative="1">
      <w:start w:val="1"/>
      <w:numFmt w:val="bullet"/>
      <w:lvlText w:val=""/>
      <w:lvlJc w:val="left"/>
      <w:pPr>
        <w:ind w:left="2160" w:hanging="360"/>
      </w:pPr>
      <w:rPr>
        <w:rFonts w:ascii="Wingdings" w:hAnsi="Wingdings" w:hint="default"/>
      </w:rPr>
    </w:lvl>
    <w:lvl w:ilvl="3" w:tplc="102004F0" w:tentative="1">
      <w:start w:val="1"/>
      <w:numFmt w:val="bullet"/>
      <w:lvlText w:val=""/>
      <w:lvlJc w:val="left"/>
      <w:pPr>
        <w:ind w:left="2880" w:hanging="360"/>
      </w:pPr>
      <w:rPr>
        <w:rFonts w:ascii="Symbol" w:hAnsi="Symbol" w:hint="default"/>
      </w:rPr>
    </w:lvl>
    <w:lvl w:ilvl="4" w:tplc="C4A803E8" w:tentative="1">
      <w:start w:val="1"/>
      <w:numFmt w:val="bullet"/>
      <w:lvlText w:val="o"/>
      <w:lvlJc w:val="left"/>
      <w:pPr>
        <w:ind w:left="3600" w:hanging="360"/>
      </w:pPr>
      <w:rPr>
        <w:rFonts w:ascii="Courier New" w:hAnsi="Courier New" w:cs="Courier New" w:hint="default"/>
      </w:rPr>
    </w:lvl>
    <w:lvl w:ilvl="5" w:tplc="47DC2E4C" w:tentative="1">
      <w:start w:val="1"/>
      <w:numFmt w:val="bullet"/>
      <w:lvlText w:val=""/>
      <w:lvlJc w:val="left"/>
      <w:pPr>
        <w:ind w:left="4320" w:hanging="360"/>
      </w:pPr>
      <w:rPr>
        <w:rFonts w:ascii="Wingdings" w:hAnsi="Wingdings" w:hint="default"/>
      </w:rPr>
    </w:lvl>
    <w:lvl w:ilvl="6" w:tplc="79D4553E" w:tentative="1">
      <w:start w:val="1"/>
      <w:numFmt w:val="bullet"/>
      <w:lvlText w:val=""/>
      <w:lvlJc w:val="left"/>
      <w:pPr>
        <w:ind w:left="5040" w:hanging="360"/>
      </w:pPr>
      <w:rPr>
        <w:rFonts w:ascii="Symbol" w:hAnsi="Symbol" w:hint="default"/>
      </w:rPr>
    </w:lvl>
    <w:lvl w:ilvl="7" w:tplc="7E2E1586" w:tentative="1">
      <w:start w:val="1"/>
      <w:numFmt w:val="bullet"/>
      <w:lvlText w:val="o"/>
      <w:lvlJc w:val="left"/>
      <w:pPr>
        <w:ind w:left="5760" w:hanging="360"/>
      </w:pPr>
      <w:rPr>
        <w:rFonts w:ascii="Courier New" w:hAnsi="Courier New" w:cs="Courier New" w:hint="default"/>
      </w:rPr>
    </w:lvl>
    <w:lvl w:ilvl="8" w:tplc="152693CA" w:tentative="1">
      <w:start w:val="1"/>
      <w:numFmt w:val="bullet"/>
      <w:lvlText w:val=""/>
      <w:lvlJc w:val="left"/>
      <w:pPr>
        <w:ind w:left="6480" w:hanging="360"/>
      </w:pPr>
      <w:rPr>
        <w:rFonts w:ascii="Wingdings" w:hAnsi="Wingdings" w:hint="default"/>
      </w:rPr>
    </w:lvl>
  </w:abstractNum>
  <w:abstractNum w:abstractNumId="175" w15:restartNumberingAfterBreak="0">
    <w:nsid w:val="4519442A"/>
    <w:multiLevelType w:val="hybridMultilevel"/>
    <w:tmpl w:val="5240E4F8"/>
    <w:lvl w:ilvl="0" w:tplc="E646B0D8">
      <w:start w:val="1"/>
      <w:numFmt w:val="bullet"/>
      <w:lvlText w:val=""/>
      <w:lvlJc w:val="left"/>
      <w:pPr>
        <w:tabs>
          <w:tab w:val="num" w:pos="720"/>
        </w:tabs>
        <w:ind w:left="720" w:hanging="360"/>
      </w:pPr>
      <w:rPr>
        <w:rFonts w:ascii="Symbol" w:hAnsi="Symbol" w:hint="default"/>
      </w:rPr>
    </w:lvl>
    <w:lvl w:ilvl="1" w:tplc="DA522158">
      <w:start w:val="1"/>
      <w:numFmt w:val="bullet"/>
      <w:lvlText w:val=""/>
      <w:lvlJc w:val="left"/>
      <w:pPr>
        <w:tabs>
          <w:tab w:val="num" w:pos="1440"/>
        </w:tabs>
        <w:ind w:left="1440" w:hanging="360"/>
      </w:pPr>
      <w:rPr>
        <w:rFonts w:ascii="Symbol" w:eastAsia="Times New Roman" w:hAnsi="Symbol" w:cs="Times New Roman" w:hint="default"/>
      </w:rPr>
    </w:lvl>
    <w:lvl w:ilvl="2" w:tplc="A2D2D572">
      <w:start w:val="1"/>
      <w:numFmt w:val="bullet"/>
      <w:lvlText w:val=""/>
      <w:lvlJc w:val="left"/>
      <w:pPr>
        <w:tabs>
          <w:tab w:val="num" w:pos="2160"/>
        </w:tabs>
        <w:ind w:left="2160" w:hanging="360"/>
      </w:pPr>
      <w:rPr>
        <w:rFonts w:ascii="Wingdings" w:hAnsi="Wingdings" w:hint="default"/>
      </w:rPr>
    </w:lvl>
    <w:lvl w:ilvl="3" w:tplc="335A707A">
      <w:start w:val="1"/>
      <w:numFmt w:val="bullet"/>
      <w:lvlText w:val=""/>
      <w:lvlJc w:val="left"/>
      <w:pPr>
        <w:tabs>
          <w:tab w:val="num" w:pos="2880"/>
        </w:tabs>
        <w:ind w:left="2880" w:hanging="360"/>
      </w:pPr>
      <w:rPr>
        <w:rFonts w:ascii="Symbol" w:hAnsi="Symbol" w:hint="default"/>
      </w:rPr>
    </w:lvl>
    <w:lvl w:ilvl="4" w:tplc="88EAE5A4">
      <w:start w:val="1"/>
      <w:numFmt w:val="bullet"/>
      <w:lvlText w:val="o"/>
      <w:lvlJc w:val="left"/>
      <w:pPr>
        <w:tabs>
          <w:tab w:val="num" w:pos="3600"/>
        </w:tabs>
        <w:ind w:left="3600" w:hanging="360"/>
      </w:pPr>
      <w:rPr>
        <w:rFonts w:ascii="Courier New" w:hAnsi="Courier New" w:cs="Courier New" w:hint="default"/>
      </w:rPr>
    </w:lvl>
    <w:lvl w:ilvl="5" w:tplc="7BBC7BD4">
      <w:start w:val="1"/>
      <w:numFmt w:val="bullet"/>
      <w:lvlText w:val=""/>
      <w:lvlJc w:val="left"/>
      <w:pPr>
        <w:tabs>
          <w:tab w:val="num" w:pos="4320"/>
        </w:tabs>
        <w:ind w:left="4320" w:hanging="360"/>
      </w:pPr>
      <w:rPr>
        <w:rFonts w:ascii="Wingdings" w:hAnsi="Wingdings" w:hint="default"/>
      </w:rPr>
    </w:lvl>
    <w:lvl w:ilvl="6" w:tplc="E3D2B1D0">
      <w:start w:val="1"/>
      <w:numFmt w:val="bullet"/>
      <w:lvlText w:val=""/>
      <w:lvlJc w:val="left"/>
      <w:pPr>
        <w:tabs>
          <w:tab w:val="num" w:pos="5040"/>
        </w:tabs>
        <w:ind w:left="5040" w:hanging="360"/>
      </w:pPr>
      <w:rPr>
        <w:rFonts w:ascii="Symbol" w:hAnsi="Symbol" w:hint="default"/>
      </w:rPr>
    </w:lvl>
    <w:lvl w:ilvl="7" w:tplc="2B86FE12">
      <w:start w:val="1"/>
      <w:numFmt w:val="bullet"/>
      <w:lvlText w:val="o"/>
      <w:lvlJc w:val="left"/>
      <w:pPr>
        <w:tabs>
          <w:tab w:val="num" w:pos="5760"/>
        </w:tabs>
        <w:ind w:left="5760" w:hanging="360"/>
      </w:pPr>
      <w:rPr>
        <w:rFonts w:ascii="Courier New" w:hAnsi="Courier New" w:cs="Courier New" w:hint="default"/>
      </w:rPr>
    </w:lvl>
    <w:lvl w:ilvl="8" w:tplc="92506A1A">
      <w:start w:val="1"/>
      <w:numFmt w:val="bullet"/>
      <w:lvlText w:val=""/>
      <w:lvlJc w:val="left"/>
      <w:pPr>
        <w:tabs>
          <w:tab w:val="num" w:pos="6480"/>
        </w:tabs>
        <w:ind w:left="6480" w:hanging="360"/>
      </w:pPr>
      <w:rPr>
        <w:rFonts w:ascii="Wingdings" w:hAnsi="Wingdings" w:hint="default"/>
      </w:rPr>
    </w:lvl>
  </w:abstractNum>
  <w:abstractNum w:abstractNumId="176" w15:restartNumberingAfterBreak="0">
    <w:nsid w:val="45A53EE4"/>
    <w:multiLevelType w:val="hybridMultilevel"/>
    <w:tmpl w:val="4156E372"/>
    <w:lvl w:ilvl="0" w:tplc="1E564CFC">
      <w:start w:val="1"/>
      <w:numFmt w:val="bullet"/>
      <w:lvlText w:val=""/>
      <w:lvlJc w:val="left"/>
      <w:pPr>
        <w:ind w:left="720" w:hanging="360"/>
      </w:pPr>
      <w:rPr>
        <w:rFonts w:ascii="Symbol" w:hAnsi="Symbol" w:hint="default"/>
      </w:rPr>
    </w:lvl>
    <w:lvl w:ilvl="1" w:tplc="C0565304" w:tentative="1">
      <w:start w:val="1"/>
      <w:numFmt w:val="bullet"/>
      <w:lvlText w:val="o"/>
      <w:lvlJc w:val="left"/>
      <w:pPr>
        <w:ind w:left="1440" w:hanging="360"/>
      </w:pPr>
      <w:rPr>
        <w:rFonts w:ascii="Courier New" w:hAnsi="Courier New" w:cs="Courier New" w:hint="default"/>
      </w:rPr>
    </w:lvl>
    <w:lvl w:ilvl="2" w:tplc="4622F990" w:tentative="1">
      <w:start w:val="1"/>
      <w:numFmt w:val="bullet"/>
      <w:lvlText w:val=""/>
      <w:lvlJc w:val="left"/>
      <w:pPr>
        <w:ind w:left="2160" w:hanging="360"/>
      </w:pPr>
      <w:rPr>
        <w:rFonts w:ascii="Wingdings" w:hAnsi="Wingdings" w:hint="default"/>
      </w:rPr>
    </w:lvl>
    <w:lvl w:ilvl="3" w:tplc="8C1CB96C" w:tentative="1">
      <w:start w:val="1"/>
      <w:numFmt w:val="bullet"/>
      <w:lvlText w:val=""/>
      <w:lvlJc w:val="left"/>
      <w:pPr>
        <w:ind w:left="2880" w:hanging="360"/>
      </w:pPr>
      <w:rPr>
        <w:rFonts w:ascii="Symbol" w:hAnsi="Symbol" w:hint="default"/>
      </w:rPr>
    </w:lvl>
    <w:lvl w:ilvl="4" w:tplc="0456D492" w:tentative="1">
      <w:start w:val="1"/>
      <w:numFmt w:val="bullet"/>
      <w:lvlText w:val="o"/>
      <w:lvlJc w:val="left"/>
      <w:pPr>
        <w:ind w:left="3600" w:hanging="360"/>
      </w:pPr>
      <w:rPr>
        <w:rFonts w:ascii="Courier New" w:hAnsi="Courier New" w:cs="Courier New" w:hint="default"/>
      </w:rPr>
    </w:lvl>
    <w:lvl w:ilvl="5" w:tplc="814003D8" w:tentative="1">
      <w:start w:val="1"/>
      <w:numFmt w:val="bullet"/>
      <w:lvlText w:val=""/>
      <w:lvlJc w:val="left"/>
      <w:pPr>
        <w:ind w:left="4320" w:hanging="360"/>
      </w:pPr>
      <w:rPr>
        <w:rFonts w:ascii="Wingdings" w:hAnsi="Wingdings" w:hint="default"/>
      </w:rPr>
    </w:lvl>
    <w:lvl w:ilvl="6" w:tplc="C3063AEC" w:tentative="1">
      <w:start w:val="1"/>
      <w:numFmt w:val="bullet"/>
      <w:lvlText w:val=""/>
      <w:lvlJc w:val="left"/>
      <w:pPr>
        <w:ind w:left="5040" w:hanging="360"/>
      </w:pPr>
      <w:rPr>
        <w:rFonts w:ascii="Symbol" w:hAnsi="Symbol" w:hint="default"/>
      </w:rPr>
    </w:lvl>
    <w:lvl w:ilvl="7" w:tplc="E438F852" w:tentative="1">
      <w:start w:val="1"/>
      <w:numFmt w:val="bullet"/>
      <w:lvlText w:val="o"/>
      <w:lvlJc w:val="left"/>
      <w:pPr>
        <w:ind w:left="5760" w:hanging="360"/>
      </w:pPr>
      <w:rPr>
        <w:rFonts w:ascii="Courier New" w:hAnsi="Courier New" w:cs="Courier New" w:hint="default"/>
      </w:rPr>
    </w:lvl>
    <w:lvl w:ilvl="8" w:tplc="E97CC94E" w:tentative="1">
      <w:start w:val="1"/>
      <w:numFmt w:val="bullet"/>
      <w:lvlText w:val=""/>
      <w:lvlJc w:val="left"/>
      <w:pPr>
        <w:ind w:left="6480" w:hanging="360"/>
      </w:pPr>
      <w:rPr>
        <w:rFonts w:ascii="Wingdings" w:hAnsi="Wingdings" w:hint="default"/>
      </w:rPr>
    </w:lvl>
  </w:abstractNum>
  <w:abstractNum w:abstractNumId="177" w15:restartNumberingAfterBreak="0">
    <w:nsid w:val="463900E6"/>
    <w:multiLevelType w:val="hybridMultilevel"/>
    <w:tmpl w:val="602CD96C"/>
    <w:lvl w:ilvl="0" w:tplc="567C6990">
      <w:start w:val="1"/>
      <w:numFmt w:val="bullet"/>
      <w:lvlText w:val=""/>
      <w:lvlJc w:val="left"/>
      <w:pPr>
        <w:ind w:left="720" w:hanging="360"/>
      </w:pPr>
      <w:rPr>
        <w:rFonts w:ascii="Symbol" w:hAnsi="Symbol" w:hint="default"/>
      </w:rPr>
    </w:lvl>
    <w:lvl w:ilvl="1" w:tplc="18F48BCC">
      <w:start w:val="1"/>
      <w:numFmt w:val="bullet"/>
      <w:lvlText w:val="o"/>
      <w:lvlJc w:val="left"/>
      <w:pPr>
        <w:ind w:left="1440" w:hanging="360"/>
      </w:pPr>
      <w:rPr>
        <w:rFonts w:ascii="Courier New" w:hAnsi="Courier New" w:cs="Courier New" w:hint="default"/>
      </w:rPr>
    </w:lvl>
    <w:lvl w:ilvl="2" w:tplc="86A84E4E" w:tentative="1">
      <w:start w:val="1"/>
      <w:numFmt w:val="bullet"/>
      <w:lvlText w:val=""/>
      <w:lvlJc w:val="left"/>
      <w:pPr>
        <w:ind w:left="2160" w:hanging="360"/>
      </w:pPr>
      <w:rPr>
        <w:rFonts w:ascii="Wingdings" w:hAnsi="Wingdings" w:hint="default"/>
      </w:rPr>
    </w:lvl>
    <w:lvl w:ilvl="3" w:tplc="7A187B88" w:tentative="1">
      <w:start w:val="1"/>
      <w:numFmt w:val="bullet"/>
      <w:lvlText w:val=""/>
      <w:lvlJc w:val="left"/>
      <w:pPr>
        <w:ind w:left="2880" w:hanging="360"/>
      </w:pPr>
      <w:rPr>
        <w:rFonts w:ascii="Symbol" w:hAnsi="Symbol" w:hint="default"/>
      </w:rPr>
    </w:lvl>
    <w:lvl w:ilvl="4" w:tplc="9E20D012" w:tentative="1">
      <w:start w:val="1"/>
      <w:numFmt w:val="bullet"/>
      <w:lvlText w:val="o"/>
      <w:lvlJc w:val="left"/>
      <w:pPr>
        <w:ind w:left="3600" w:hanging="360"/>
      </w:pPr>
      <w:rPr>
        <w:rFonts w:ascii="Courier New" w:hAnsi="Courier New" w:cs="Courier New" w:hint="default"/>
      </w:rPr>
    </w:lvl>
    <w:lvl w:ilvl="5" w:tplc="CD42F804" w:tentative="1">
      <w:start w:val="1"/>
      <w:numFmt w:val="bullet"/>
      <w:lvlText w:val=""/>
      <w:lvlJc w:val="left"/>
      <w:pPr>
        <w:ind w:left="4320" w:hanging="360"/>
      </w:pPr>
      <w:rPr>
        <w:rFonts w:ascii="Wingdings" w:hAnsi="Wingdings" w:hint="default"/>
      </w:rPr>
    </w:lvl>
    <w:lvl w:ilvl="6" w:tplc="6AE2C052" w:tentative="1">
      <w:start w:val="1"/>
      <w:numFmt w:val="bullet"/>
      <w:lvlText w:val=""/>
      <w:lvlJc w:val="left"/>
      <w:pPr>
        <w:ind w:left="5040" w:hanging="360"/>
      </w:pPr>
      <w:rPr>
        <w:rFonts w:ascii="Symbol" w:hAnsi="Symbol" w:hint="default"/>
      </w:rPr>
    </w:lvl>
    <w:lvl w:ilvl="7" w:tplc="91226A44" w:tentative="1">
      <w:start w:val="1"/>
      <w:numFmt w:val="bullet"/>
      <w:lvlText w:val="o"/>
      <w:lvlJc w:val="left"/>
      <w:pPr>
        <w:ind w:left="5760" w:hanging="360"/>
      </w:pPr>
      <w:rPr>
        <w:rFonts w:ascii="Courier New" w:hAnsi="Courier New" w:cs="Courier New" w:hint="default"/>
      </w:rPr>
    </w:lvl>
    <w:lvl w:ilvl="8" w:tplc="185A7FF2" w:tentative="1">
      <w:start w:val="1"/>
      <w:numFmt w:val="bullet"/>
      <w:lvlText w:val=""/>
      <w:lvlJc w:val="left"/>
      <w:pPr>
        <w:ind w:left="6480" w:hanging="360"/>
      </w:pPr>
      <w:rPr>
        <w:rFonts w:ascii="Wingdings" w:hAnsi="Wingdings" w:hint="default"/>
      </w:rPr>
    </w:lvl>
  </w:abstractNum>
  <w:abstractNum w:abstractNumId="178" w15:restartNumberingAfterBreak="0">
    <w:nsid w:val="4643CED4"/>
    <w:multiLevelType w:val="multilevel"/>
    <w:tmpl w:val="C2A27CA0"/>
    <w:styleLink w:val="TDONumbering"/>
    <w:lvl w:ilvl="0">
      <w:start w:val="1"/>
      <w:numFmt w:val="decimalZero"/>
      <w:suff w:val="nothing"/>
      <w:lvlText w:val="%1"/>
      <w:lvlJc w:val="left"/>
      <w:pPr>
        <w:ind w:left="357" w:hanging="357"/>
      </w:pPr>
      <w:rPr>
        <w:rFonts w:ascii="Lato" w:hAnsi="Lato" w:hint="default"/>
        <w:sz w:val="22"/>
      </w:rPr>
    </w:lvl>
    <w:lvl w:ilvl="1">
      <w:start w:val="1"/>
      <w:numFmt w:val="lowerLetter"/>
      <w:lvlText w:val="%2)"/>
      <w:lvlJc w:val="left"/>
      <w:pPr>
        <w:ind w:left="714" w:hanging="357"/>
      </w:pPr>
      <w:rPr>
        <w:rFonts w:hint="default"/>
      </w:rPr>
    </w:lvl>
    <w:lvl w:ilvl="2">
      <w:start w:val="1"/>
      <w:numFmt w:val="lowerRoman"/>
      <w:lvlText w:val="%3)"/>
      <w:lvlJc w:val="left"/>
      <w:pPr>
        <w:ind w:left="1071" w:hanging="357"/>
      </w:pPr>
      <w:rPr>
        <w:rFonts w:hint="default"/>
      </w:rPr>
    </w:lvl>
    <w:lvl w:ilvl="3">
      <w:start w:val="1"/>
      <w:numFmt w:val="decimal"/>
      <w:lvlText w:val="(%4)"/>
      <w:lvlJc w:val="left"/>
      <w:pPr>
        <w:ind w:left="1428" w:hanging="357"/>
      </w:pPr>
      <w:rPr>
        <w:rFonts w:hint="default"/>
      </w:rPr>
    </w:lvl>
    <w:lvl w:ilvl="4">
      <w:start w:val="1"/>
      <w:numFmt w:val="lowerLetter"/>
      <w:lvlText w:val="(%5)"/>
      <w:lvlJc w:val="left"/>
      <w:pPr>
        <w:ind w:left="1785" w:hanging="357"/>
      </w:pPr>
      <w:rPr>
        <w:rFonts w:hint="default"/>
      </w:rPr>
    </w:lvl>
    <w:lvl w:ilvl="5">
      <w:start w:val="1"/>
      <w:numFmt w:val="lowerRoman"/>
      <w:lvlText w:val="(%6)"/>
      <w:lvlJc w:val="left"/>
      <w:pPr>
        <w:ind w:left="2142" w:hanging="357"/>
      </w:pPr>
      <w:rPr>
        <w:rFonts w:hint="default"/>
      </w:rPr>
    </w:lvl>
    <w:lvl w:ilvl="6">
      <w:start w:val="1"/>
      <w:numFmt w:val="decimal"/>
      <w:lvlText w:val="%7."/>
      <w:lvlJc w:val="left"/>
      <w:pPr>
        <w:ind w:left="2499" w:hanging="357"/>
      </w:pPr>
      <w:rPr>
        <w:rFonts w:hint="default"/>
      </w:rPr>
    </w:lvl>
    <w:lvl w:ilvl="7">
      <w:start w:val="1"/>
      <w:numFmt w:val="lowerLetter"/>
      <w:lvlText w:val="%8."/>
      <w:lvlJc w:val="left"/>
      <w:pPr>
        <w:ind w:left="2856" w:hanging="357"/>
      </w:pPr>
      <w:rPr>
        <w:rFonts w:hint="default"/>
      </w:rPr>
    </w:lvl>
    <w:lvl w:ilvl="8">
      <w:start w:val="1"/>
      <w:numFmt w:val="lowerRoman"/>
      <w:lvlText w:val="%9."/>
      <w:lvlJc w:val="left"/>
      <w:pPr>
        <w:ind w:left="3213" w:hanging="357"/>
      </w:pPr>
      <w:rPr>
        <w:rFonts w:hint="default"/>
      </w:rPr>
    </w:lvl>
  </w:abstractNum>
  <w:abstractNum w:abstractNumId="179" w15:restartNumberingAfterBreak="0">
    <w:nsid w:val="4E9BABA8"/>
    <w:multiLevelType w:val="hybridMultilevel"/>
    <w:tmpl w:val="26865D5A"/>
    <w:lvl w:ilvl="0" w:tplc="7974D4F2">
      <w:start w:val="1"/>
      <w:numFmt w:val="bullet"/>
      <w:lvlText w:val=""/>
      <w:lvlJc w:val="left"/>
      <w:pPr>
        <w:ind w:left="720" w:hanging="360"/>
      </w:pPr>
      <w:rPr>
        <w:rFonts w:ascii="Symbol" w:hAnsi="Symbol" w:hint="default"/>
      </w:rPr>
    </w:lvl>
    <w:lvl w:ilvl="1" w:tplc="EE2C9CAC" w:tentative="1">
      <w:start w:val="1"/>
      <w:numFmt w:val="bullet"/>
      <w:lvlText w:val="o"/>
      <w:lvlJc w:val="left"/>
      <w:pPr>
        <w:ind w:left="1440" w:hanging="360"/>
      </w:pPr>
      <w:rPr>
        <w:rFonts w:ascii="Courier New" w:hAnsi="Courier New" w:cs="Courier New" w:hint="default"/>
      </w:rPr>
    </w:lvl>
    <w:lvl w:ilvl="2" w:tplc="FD72B292" w:tentative="1">
      <w:start w:val="1"/>
      <w:numFmt w:val="bullet"/>
      <w:lvlText w:val=""/>
      <w:lvlJc w:val="left"/>
      <w:pPr>
        <w:ind w:left="2160" w:hanging="360"/>
      </w:pPr>
      <w:rPr>
        <w:rFonts w:ascii="Wingdings" w:hAnsi="Wingdings" w:hint="default"/>
      </w:rPr>
    </w:lvl>
    <w:lvl w:ilvl="3" w:tplc="35709AE8" w:tentative="1">
      <w:start w:val="1"/>
      <w:numFmt w:val="bullet"/>
      <w:lvlText w:val=""/>
      <w:lvlJc w:val="left"/>
      <w:pPr>
        <w:ind w:left="2880" w:hanging="360"/>
      </w:pPr>
      <w:rPr>
        <w:rFonts w:ascii="Symbol" w:hAnsi="Symbol" w:hint="default"/>
      </w:rPr>
    </w:lvl>
    <w:lvl w:ilvl="4" w:tplc="578AA8F6" w:tentative="1">
      <w:start w:val="1"/>
      <w:numFmt w:val="bullet"/>
      <w:lvlText w:val="o"/>
      <w:lvlJc w:val="left"/>
      <w:pPr>
        <w:ind w:left="3600" w:hanging="360"/>
      </w:pPr>
      <w:rPr>
        <w:rFonts w:ascii="Courier New" w:hAnsi="Courier New" w:cs="Courier New" w:hint="default"/>
      </w:rPr>
    </w:lvl>
    <w:lvl w:ilvl="5" w:tplc="4F0C1828" w:tentative="1">
      <w:start w:val="1"/>
      <w:numFmt w:val="bullet"/>
      <w:lvlText w:val=""/>
      <w:lvlJc w:val="left"/>
      <w:pPr>
        <w:ind w:left="4320" w:hanging="360"/>
      </w:pPr>
      <w:rPr>
        <w:rFonts w:ascii="Wingdings" w:hAnsi="Wingdings" w:hint="default"/>
      </w:rPr>
    </w:lvl>
    <w:lvl w:ilvl="6" w:tplc="2F7E6342" w:tentative="1">
      <w:start w:val="1"/>
      <w:numFmt w:val="bullet"/>
      <w:lvlText w:val=""/>
      <w:lvlJc w:val="left"/>
      <w:pPr>
        <w:ind w:left="5040" w:hanging="360"/>
      </w:pPr>
      <w:rPr>
        <w:rFonts w:ascii="Symbol" w:hAnsi="Symbol" w:hint="default"/>
      </w:rPr>
    </w:lvl>
    <w:lvl w:ilvl="7" w:tplc="397838DC" w:tentative="1">
      <w:start w:val="1"/>
      <w:numFmt w:val="bullet"/>
      <w:lvlText w:val="o"/>
      <w:lvlJc w:val="left"/>
      <w:pPr>
        <w:ind w:left="5760" w:hanging="360"/>
      </w:pPr>
      <w:rPr>
        <w:rFonts w:ascii="Courier New" w:hAnsi="Courier New" w:cs="Courier New" w:hint="default"/>
      </w:rPr>
    </w:lvl>
    <w:lvl w:ilvl="8" w:tplc="A24E24D8" w:tentative="1">
      <w:start w:val="1"/>
      <w:numFmt w:val="bullet"/>
      <w:lvlText w:val=""/>
      <w:lvlJc w:val="left"/>
      <w:pPr>
        <w:ind w:left="6480" w:hanging="360"/>
      </w:pPr>
      <w:rPr>
        <w:rFonts w:ascii="Wingdings" w:hAnsi="Wingdings" w:hint="default"/>
      </w:rPr>
    </w:lvl>
  </w:abstractNum>
  <w:abstractNum w:abstractNumId="180" w15:restartNumberingAfterBreak="0">
    <w:nsid w:val="4F308725"/>
    <w:multiLevelType w:val="singleLevel"/>
    <w:tmpl w:val="89D420D6"/>
    <w:lvl w:ilvl="0">
      <w:start w:val="1"/>
      <w:numFmt w:val="bullet"/>
      <w:pStyle w:val="ListBullet3"/>
      <w:lvlText w:val=""/>
      <w:lvlJc w:val="left"/>
      <w:pPr>
        <w:tabs>
          <w:tab w:val="num" w:pos="926"/>
        </w:tabs>
        <w:ind w:left="926" w:hanging="360"/>
      </w:pPr>
      <w:rPr>
        <w:rFonts w:ascii="Symbol" w:hAnsi="Symbol" w:hint="default"/>
      </w:rPr>
    </w:lvl>
  </w:abstractNum>
  <w:abstractNum w:abstractNumId="181" w15:restartNumberingAfterBreak="0">
    <w:nsid w:val="51FF8F2F"/>
    <w:multiLevelType w:val="hybridMultilevel"/>
    <w:tmpl w:val="219CCCA0"/>
    <w:lvl w:ilvl="0" w:tplc="C4FED93C">
      <w:start w:val="14"/>
      <w:numFmt w:val="bullet"/>
      <w:lvlText w:val="-"/>
      <w:lvlJc w:val="left"/>
      <w:pPr>
        <w:ind w:left="720" w:hanging="360"/>
      </w:pPr>
      <w:rPr>
        <w:rFonts w:ascii="Arial" w:eastAsia="Times New Roman" w:hAnsi="Arial" w:cs="Arial" w:hint="default"/>
      </w:rPr>
    </w:lvl>
    <w:lvl w:ilvl="1" w:tplc="57E0C648" w:tentative="1">
      <w:start w:val="1"/>
      <w:numFmt w:val="bullet"/>
      <w:lvlText w:val="o"/>
      <w:lvlJc w:val="left"/>
      <w:pPr>
        <w:ind w:left="1440" w:hanging="360"/>
      </w:pPr>
      <w:rPr>
        <w:rFonts w:ascii="Courier New" w:hAnsi="Courier New" w:cs="Courier New" w:hint="default"/>
      </w:rPr>
    </w:lvl>
    <w:lvl w:ilvl="2" w:tplc="5A2A6106" w:tentative="1">
      <w:start w:val="1"/>
      <w:numFmt w:val="bullet"/>
      <w:lvlText w:val=""/>
      <w:lvlJc w:val="left"/>
      <w:pPr>
        <w:ind w:left="2160" w:hanging="360"/>
      </w:pPr>
      <w:rPr>
        <w:rFonts w:ascii="Wingdings" w:hAnsi="Wingdings" w:hint="default"/>
      </w:rPr>
    </w:lvl>
    <w:lvl w:ilvl="3" w:tplc="93D6DD18" w:tentative="1">
      <w:start w:val="1"/>
      <w:numFmt w:val="bullet"/>
      <w:lvlText w:val=""/>
      <w:lvlJc w:val="left"/>
      <w:pPr>
        <w:ind w:left="2880" w:hanging="360"/>
      </w:pPr>
      <w:rPr>
        <w:rFonts w:ascii="Symbol" w:hAnsi="Symbol" w:hint="default"/>
      </w:rPr>
    </w:lvl>
    <w:lvl w:ilvl="4" w:tplc="9384D35C" w:tentative="1">
      <w:start w:val="1"/>
      <w:numFmt w:val="bullet"/>
      <w:lvlText w:val="o"/>
      <w:lvlJc w:val="left"/>
      <w:pPr>
        <w:ind w:left="3600" w:hanging="360"/>
      </w:pPr>
      <w:rPr>
        <w:rFonts w:ascii="Courier New" w:hAnsi="Courier New" w:cs="Courier New" w:hint="default"/>
      </w:rPr>
    </w:lvl>
    <w:lvl w:ilvl="5" w:tplc="1F36BC72" w:tentative="1">
      <w:start w:val="1"/>
      <w:numFmt w:val="bullet"/>
      <w:lvlText w:val=""/>
      <w:lvlJc w:val="left"/>
      <w:pPr>
        <w:ind w:left="4320" w:hanging="360"/>
      </w:pPr>
      <w:rPr>
        <w:rFonts w:ascii="Wingdings" w:hAnsi="Wingdings" w:hint="default"/>
      </w:rPr>
    </w:lvl>
    <w:lvl w:ilvl="6" w:tplc="EA402430" w:tentative="1">
      <w:start w:val="1"/>
      <w:numFmt w:val="bullet"/>
      <w:lvlText w:val=""/>
      <w:lvlJc w:val="left"/>
      <w:pPr>
        <w:ind w:left="5040" w:hanging="360"/>
      </w:pPr>
      <w:rPr>
        <w:rFonts w:ascii="Symbol" w:hAnsi="Symbol" w:hint="default"/>
      </w:rPr>
    </w:lvl>
    <w:lvl w:ilvl="7" w:tplc="B810CD8C" w:tentative="1">
      <w:start w:val="1"/>
      <w:numFmt w:val="bullet"/>
      <w:lvlText w:val="o"/>
      <w:lvlJc w:val="left"/>
      <w:pPr>
        <w:ind w:left="5760" w:hanging="360"/>
      </w:pPr>
      <w:rPr>
        <w:rFonts w:ascii="Courier New" w:hAnsi="Courier New" w:cs="Courier New" w:hint="default"/>
      </w:rPr>
    </w:lvl>
    <w:lvl w:ilvl="8" w:tplc="0E844480" w:tentative="1">
      <w:start w:val="1"/>
      <w:numFmt w:val="bullet"/>
      <w:lvlText w:val=""/>
      <w:lvlJc w:val="left"/>
      <w:pPr>
        <w:ind w:left="6480" w:hanging="360"/>
      </w:pPr>
      <w:rPr>
        <w:rFonts w:ascii="Wingdings" w:hAnsi="Wingdings" w:hint="default"/>
      </w:rPr>
    </w:lvl>
  </w:abstractNum>
  <w:abstractNum w:abstractNumId="182" w15:restartNumberingAfterBreak="0">
    <w:nsid w:val="535865DD"/>
    <w:multiLevelType w:val="hybridMultilevel"/>
    <w:tmpl w:val="912CC82A"/>
    <w:lvl w:ilvl="0" w:tplc="0406C510">
      <w:start w:val="1"/>
      <w:numFmt w:val="bullet"/>
      <w:lvlText w:val=""/>
      <w:lvlJc w:val="left"/>
      <w:pPr>
        <w:ind w:left="1080" w:hanging="360"/>
      </w:pPr>
      <w:rPr>
        <w:rFonts w:ascii="Symbol" w:hAnsi="Symbol" w:hint="default"/>
      </w:rPr>
    </w:lvl>
    <w:lvl w:ilvl="1" w:tplc="A9EA1D62" w:tentative="1">
      <w:start w:val="1"/>
      <w:numFmt w:val="bullet"/>
      <w:lvlText w:val="o"/>
      <w:lvlJc w:val="left"/>
      <w:pPr>
        <w:ind w:left="1800" w:hanging="360"/>
      </w:pPr>
      <w:rPr>
        <w:rFonts w:ascii="Courier New" w:hAnsi="Courier New" w:cs="Courier New" w:hint="default"/>
      </w:rPr>
    </w:lvl>
    <w:lvl w:ilvl="2" w:tplc="89E6A60C" w:tentative="1">
      <w:start w:val="1"/>
      <w:numFmt w:val="bullet"/>
      <w:lvlText w:val=""/>
      <w:lvlJc w:val="left"/>
      <w:pPr>
        <w:ind w:left="2520" w:hanging="360"/>
      </w:pPr>
      <w:rPr>
        <w:rFonts w:ascii="Wingdings" w:hAnsi="Wingdings" w:hint="default"/>
      </w:rPr>
    </w:lvl>
    <w:lvl w:ilvl="3" w:tplc="B1A81FB0" w:tentative="1">
      <w:start w:val="1"/>
      <w:numFmt w:val="bullet"/>
      <w:lvlText w:val=""/>
      <w:lvlJc w:val="left"/>
      <w:pPr>
        <w:ind w:left="3240" w:hanging="360"/>
      </w:pPr>
      <w:rPr>
        <w:rFonts w:ascii="Symbol" w:hAnsi="Symbol" w:hint="default"/>
      </w:rPr>
    </w:lvl>
    <w:lvl w:ilvl="4" w:tplc="123E1B08" w:tentative="1">
      <w:start w:val="1"/>
      <w:numFmt w:val="bullet"/>
      <w:lvlText w:val="o"/>
      <w:lvlJc w:val="left"/>
      <w:pPr>
        <w:ind w:left="3960" w:hanging="360"/>
      </w:pPr>
      <w:rPr>
        <w:rFonts w:ascii="Courier New" w:hAnsi="Courier New" w:cs="Courier New" w:hint="default"/>
      </w:rPr>
    </w:lvl>
    <w:lvl w:ilvl="5" w:tplc="852ED81A" w:tentative="1">
      <w:start w:val="1"/>
      <w:numFmt w:val="bullet"/>
      <w:lvlText w:val=""/>
      <w:lvlJc w:val="left"/>
      <w:pPr>
        <w:ind w:left="4680" w:hanging="360"/>
      </w:pPr>
      <w:rPr>
        <w:rFonts w:ascii="Wingdings" w:hAnsi="Wingdings" w:hint="default"/>
      </w:rPr>
    </w:lvl>
    <w:lvl w:ilvl="6" w:tplc="E3B672D2" w:tentative="1">
      <w:start w:val="1"/>
      <w:numFmt w:val="bullet"/>
      <w:lvlText w:val=""/>
      <w:lvlJc w:val="left"/>
      <w:pPr>
        <w:ind w:left="5400" w:hanging="360"/>
      </w:pPr>
      <w:rPr>
        <w:rFonts w:ascii="Symbol" w:hAnsi="Symbol" w:hint="default"/>
      </w:rPr>
    </w:lvl>
    <w:lvl w:ilvl="7" w:tplc="7C7AE4F2" w:tentative="1">
      <w:start w:val="1"/>
      <w:numFmt w:val="bullet"/>
      <w:lvlText w:val="o"/>
      <w:lvlJc w:val="left"/>
      <w:pPr>
        <w:ind w:left="6120" w:hanging="360"/>
      </w:pPr>
      <w:rPr>
        <w:rFonts w:ascii="Courier New" w:hAnsi="Courier New" w:cs="Courier New" w:hint="default"/>
      </w:rPr>
    </w:lvl>
    <w:lvl w:ilvl="8" w:tplc="DBF83710" w:tentative="1">
      <w:start w:val="1"/>
      <w:numFmt w:val="bullet"/>
      <w:lvlText w:val=""/>
      <w:lvlJc w:val="left"/>
      <w:pPr>
        <w:ind w:left="6840" w:hanging="360"/>
      </w:pPr>
      <w:rPr>
        <w:rFonts w:ascii="Wingdings" w:hAnsi="Wingdings" w:hint="default"/>
      </w:rPr>
    </w:lvl>
  </w:abstractNum>
  <w:abstractNum w:abstractNumId="183" w15:restartNumberingAfterBreak="0">
    <w:nsid w:val="53A9DA2F"/>
    <w:multiLevelType w:val="hybridMultilevel"/>
    <w:tmpl w:val="4E161896"/>
    <w:lvl w:ilvl="0" w:tplc="FB349F98">
      <w:numFmt w:val="bullet"/>
      <w:lvlText w:val="-"/>
      <w:lvlJc w:val="left"/>
      <w:pPr>
        <w:ind w:left="720" w:hanging="360"/>
      </w:pPr>
      <w:rPr>
        <w:rFonts w:ascii="Arial" w:eastAsia="Times New Roman" w:hAnsi="Arial" w:cs="Arial" w:hint="default"/>
      </w:rPr>
    </w:lvl>
    <w:lvl w:ilvl="1" w:tplc="F78C578A" w:tentative="1">
      <w:start w:val="1"/>
      <w:numFmt w:val="bullet"/>
      <w:lvlText w:val="o"/>
      <w:lvlJc w:val="left"/>
      <w:pPr>
        <w:ind w:left="1440" w:hanging="360"/>
      </w:pPr>
      <w:rPr>
        <w:rFonts w:ascii="Courier New" w:hAnsi="Courier New" w:cs="Courier New" w:hint="default"/>
      </w:rPr>
    </w:lvl>
    <w:lvl w:ilvl="2" w:tplc="D610BFEA" w:tentative="1">
      <w:start w:val="1"/>
      <w:numFmt w:val="bullet"/>
      <w:lvlText w:val=""/>
      <w:lvlJc w:val="left"/>
      <w:pPr>
        <w:ind w:left="2160" w:hanging="360"/>
      </w:pPr>
      <w:rPr>
        <w:rFonts w:ascii="Wingdings" w:hAnsi="Wingdings" w:hint="default"/>
      </w:rPr>
    </w:lvl>
    <w:lvl w:ilvl="3" w:tplc="FEFA519E" w:tentative="1">
      <w:start w:val="1"/>
      <w:numFmt w:val="bullet"/>
      <w:lvlText w:val=""/>
      <w:lvlJc w:val="left"/>
      <w:pPr>
        <w:ind w:left="2880" w:hanging="360"/>
      </w:pPr>
      <w:rPr>
        <w:rFonts w:ascii="Symbol" w:hAnsi="Symbol" w:hint="default"/>
      </w:rPr>
    </w:lvl>
    <w:lvl w:ilvl="4" w:tplc="9CDE5ED8" w:tentative="1">
      <w:start w:val="1"/>
      <w:numFmt w:val="bullet"/>
      <w:lvlText w:val="o"/>
      <w:lvlJc w:val="left"/>
      <w:pPr>
        <w:ind w:left="3600" w:hanging="360"/>
      </w:pPr>
      <w:rPr>
        <w:rFonts w:ascii="Courier New" w:hAnsi="Courier New" w:cs="Courier New" w:hint="default"/>
      </w:rPr>
    </w:lvl>
    <w:lvl w:ilvl="5" w:tplc="1A3607D4" w:tentative="1">
      <w:start w:val="1"/>
      <w:numFmt w:val="bullet"/>
      <w:lvlText w:val=""/>
      <w:lvlJc w:val="left"/>
      <w:pPr>
        <w:ind w:left="4320" w:hanging="360"/>
      </w:pPr>
      <w:rPr>
        <w:rFonts w:ascii="Wingdings" w:hAnsi="Wingdings" w:hint="default"/>
      </w:rPr>
    </w:lvl>
    <w:lvl w:ilvl="6" w:tplc="B49A2188" w:tentative="1">
      <w:start w:val="1"/>
      <w:numFmt w:val="bullet"/>
      <w:lvlText w:val=""/>
      <w:lvlJc w:val="left"/>
      <w:pPr>
        <w:ind w:left="5040" w:hanging="360"/>
      </w:pPr>
      <w:rPr>
        <w:rFonts w:ascii="Symbol" w:hAnsi="Symbol" w:hint="default"/>
      </w:rPr>
    </w:lvl>
    <w:lvl w:ilvl="7" w:tplc="AECE9662" w:tentative="1">
      <w:start w:val="1"/>
      <w:numFmt w:val="bullet"/>
      <w:lvlText w:val="o"/>
      <w:lvlJc w:val="left"/>
      <w:pPr>
        <w:ind w:left="5760" w:hanging="360"/>
      </w:pPr>
      <w:rPr>
        <w:rFonts w:ascii="Courier New" w:hAnsi="Courier New" w:cs="Courier New" w:hint="default"/>
      </w:rPr>
    </w:lvl>
    <w:lvl w:ilvl="8" w:tplc="ADC28BD6" w:tentative="1">
      <w:start w:val="1"/>
      <w:numFmt w:val="bullet"/>
      <w:lvlText w:val=""/>
      <w:lvlJc w:val="left"/>
      <w:pPr>
        <w:ind w:left="6480" w:hanging="360"/>
      </w:pPr>
      <w:rPr>
        <w:rFonts w:ascii="Wingdings" w:hAnsi="Wingdings" w:hint="default"/>
      </w:rPr>
    </w:lvl>
  </w:abstractNum>
  <w:abstractNum w:abstractNumId="184" w15:restartNumberingAfterBreak="0">
    <w:nsid w:val="55EEC3AA"/>
    <w:multiLevelType w:val="multilevel"/>
    <w:tmpl w:val="00000004"/>
    <w:name w:val="Outline"/>
    <w:lvl w:ilvl="0">
      <w:start w:val="6"/>
      <w:numFmt w:val="decimal"/>
      <w:lvlText w:val="%1."/>
      <w:lvlJc w:val="left"/>
      <w:pPr>
        <w:tabs>
          <w:tab w:val="num" w:pos="0"/>
        </w:tabs>
        <w:ind w:left="0" w:firstLine="0"/>
      </w:pPr>
    </w:lvl>
    <w:lvl w:ilvl="1">
      <w:start w:val="1"/>
      <w:numFmt w:val="decimal"/>
      <w:lvlText w:val="%1.%2"/>
      <w:lvlJc w:val="left"/>
      <w:pPr>
        <w:tabs>
          <w:tab w:val="num" w:pos="0"/>
        </w:tabs>
        <w:ind w:left="0" w:firstLine="0"/>
      </w:pPr>
    </w:lvl>
    <w:lvl w:ilvl="2">
      <w:start w:val="1"/>
      <w:numFmt w:val="decimal"/>
      <w:lvlText w:val="%1.%2.%3"/>
      <w:lvlJc w:val="left"/>
      <w:pPr>
        <w:tabs>
          <w:tab w:val="num" w:pos="0"/>
        </w:tabs>
        <w:ind w:left="0" w:firstLine="0"/>
      </w:pPr>
    </w:lvl>
    <w:lvl w:ilvl="3">
      <w:start w:val="1"/>
      <w:numFmt w:val="decimal"/>
      <w:lvlText w:val="%1.%2.%3.%4"/>
      <w:lvlJc w:val="left"/>
      <w:pPr>
        <w:tabs>
          <w:tab w:val="num" w:pos="0"/>
        </w:tabs>
        <w:ind w:left="0" w:firstLine="0"/>
      </w:pPr>
    </w:lvl>
    <w:lvl w:ilvl="4">
      <w:start w:val="1"/>
      <w:numFmt w:val="decimal"/>
      <w:lvlText w:val="%1.%2.%3.%4.%5"/>
      <w:lvlJc w:val="left"/>
      <w:pPr>
        <w:tabs>
          <w:tab w:val="num" w:pos="0"/>
        </w:tabs>
        <w:ind w:left="0" w:firstLine="0"/>
      </w:pPr>
    </w:lvl>
    <w:lvl w:ilvl="5">
      <w:start w:val="1"/>
      <w:numFmt w:val="decimal"/>
      <w:lvlText w:val="%1.%2.%3.%4.%5.%6"/>
      <w:lvlJc w:val="left"/>
      <w:pPr>
        <w:tabs>
          <w:tab w:val="num" w:pos="0"/>
        </w:tabs>
        <w:ind w:left="0" w:firstLine="0"/>
      </w:pPr>
    </w:lvl>
    <w:lvl w:ilvl="6">
      <w:start w:val="1"/>
      <w:numFmt w:val="decimal"/>
      <w:lvlText w:val="%1.%2.%3.%4.%5.%6.%7"/>
      <w:lvlJc w:val="left"/>
      <w:pPr>
        <w:tabs>
          <w:tab w:val="num" w:pos="0"/>
        </w:tabs>
        <w:ind w:left="0" w:firstLine="0"/>
      </w:pPr>
    </w:lvl>
    <w:lvl w:ilvl="7">
      <w:start w:val="1"/>
      <w:numFmt w:val="decimal"/>
      <w:lvlText w:val="%1.%2.%3.%4.%5.%6.%7.%8"/>
      <w:lvlJc w:val="left"/>
      <w:pPr>
        <w:tabs>
          <w:tab w:val="num" w:pos="0"/>
        </w:tabs>
        <w:ind w:left="0" w:firstLine="0"/>
      </w:pPr>
    </w:lvl>
    <w:lvl w:ilvl="8">
      <w:start w:val="1"/>
      <w:numFmt w:val="decimal"/>
      <w:lvlText w:val="%1.%2.%3.%4.%5.%6.%7.%8.%9"/>
      <w:lvlJc w:val="left"/>
      <w:pPr>
        <w:tabs>
          <w:tab w:val="num" w:pos="0"/>
        </w:tabs>
        <w:ind w:left="0" w:firstLine="0"/>
      </w:pPr>
    </w:lvl>
  </w:abstractNum>
  <w:abstractNum w:abstractNumId="185" w15:restartNumberingAfterBreak="0">
    <w:nsid w:val="57423DB6"/>
    <w:multiLevelType w:val="hybridMultilevel"/>
    <w:tmpl w:val="00589286"/>
    <w:lvl w:ilvl="0" w:tplc="C28A9AAC">
      <w:start w:val="1"/>
      <w:numFmt w:val="bullet"/>
      <w:lvlText w:val=""/>
      <w:lvlJc w:val="left"/>
      <w:pPr>
        <w:ind w:left="720" w:hanging="360"/>
      </w:pPr>
      <w:rPr>
        <w:rFonts w:ascii="Symbol" w:hAnsi="Symbol" w:hint="default"/>
      </w:rPr>
    </w:lvl>
    <w:lvl w:ilvl="1" w:tplc="2E3C0726" w:tentative="1">
      <w:start w:val="1"/>
      <w:numFmt w:val="bullet"/>
      <w:lvlText w:val="o"/>
      <w:lvlJc w:val="left"/>
      <w:pPr>
        <w:ind w:left="1440" w:hanging="360"/>
      </w:pPr>
      <w:rPr>
        <w:rFonts w:ascii="Courier New" w:hAnsi="Courier New" w:cs="Courier New" w:hint="default"/>
      </w:rPr>
    </w:lvl>
    <w:lvl w:ilvl="2" w:tplc="9148FE0A" w:tentative="1">
      <w:start w:val="1"/>
      <w:numFmt w:val="bullet"/>
      <w:lvlText w:val=""/>
      <w:lvlJc w:val="left"/>
      <w:pPr>
        <w:ind w:left="2160" w:hanging="360"/>
      </w:pPr>
      <w:rPr>
        <w:rFonts w:ascii="Wingdings" w:hAnsi="Wingdings" w:hint="default"/>
      </w:rPr>
    </w:lvl>
    <w:lvl w:ilvl="3" w:tplc="48822D44" w:tentative="1">
      <w:start w:val="1"/>
      <w:numFmt w:val="bullet"/>
      <w:lvlText w:val=""/>
      <w:lvlJc w:val="left"/>
      <w:pPr>
        <w:ind w:left="2880" w:hanging="360"/>
      </w:pPr>
      <w:rPr>
        <w:rFonts w:ascii="Symbol" w:hAnsi="Symbol" w:hint="default"/>
      </w:rPr>
    </w:lvl>
    <w:lvl w:ilvl="4" w:tplc="0C14A8A2" w:tentative="1">
      <w:start w:val="1"/>
      <w:numFmt w:val="bullet"/>
      <w:lvlText w:val="o"/>
      <w:lvlJc w:val="left"/>
      <w:pPr>
        <w:ind w:left="3600" w:hanging="360"/>
      </w:pPr>
      <w:rPr>
        <w:rFonts w:ascii="Courier New" w:hAnsi="Courier New" w:cs="Courier New" w:hint="default"/>
      </w:rPr>
    </w:lvl>
    <w:lvl w:ilvl="5" w:tplc="EA601334" w:tentative="1">
      <w:start w:val="1"/>
      <w:numFmt w:val="bullet"/>
      <w:lvlText w:val=""/>
      <w:lvlJc w:val="left"/>
      <w:pPr>
        <w:ind w:left="4320" w:hanging="360"/>
      </w:pPr>
      <w:rPr>
        <w:rFonts w:ascii="Wingdings" w:hAnsi="Wingdings" w:hint="default"/>
      </w:rPr>
    </w:lvl>
    <w:lvl w:ilvl="6" w:tplc="2DF6A1F4" w:tentative="1">
      <w:start w:val="1"/>
      <w:numFmt w:val="bullet"/>
      <w:lvlText w:val=""/>
      <w:lvlJc w:val="left"/>
      <w:pPr>
        <w:ind w:left="5040" w:hanging="360"/>
      </w:pPr>
      <w:rPr>
        <w:rFonts w:ascii="Symbol" w:hAnsi="Symbol" w:hint="default"/>
      </w:rPr>
    </w:lvl>
    <w:lvl w:ilvl="7" w:tplc="88720268" w:tentative="1">
      <w:start w:val="1"/>
      <w:numFmt w:val="bullet"/>
      <w:lvlText w:val="o"/>
      <w:lvlJc w:val="left"/>
      <w:pPr>
        <w:ind w:left="5760" w:hanging="360"/>
      </w:pPr>
      <w:rPr>
        <w:rFonts w:ascii="Courier New" w:hAnsi="Courier New" w:cs="Courier New" w:hint="default"/>
      </w:rPr>
    </w:lvl>
    <w:lvl w:ilvl="8" w:tplc="BA7486A4" w:tentative="1">
      <w:start w:val="1"/>
      <w:numFmt w:val="bullet"/>
      <w:lvlText w:val=""/>
      <w:lvlJc w:val="left"/>
      <w:pPr>
        <w:ind w:left="6480" w:hanging="360"/>
      </w:pPr>
      <w:rPr>
        <w:rFonts w:ascii="Wingdings" w:hAnsi="Wingdings" w:hint="default"/>
      </w:rPr>
    </w:lvl>
  </w:abstractNum>
  <w:abstractNum w:abstractNumId="186" w15:restartNumberingAfterBreak="0">
    <w:nsid w:val="57F4446D"/>
    <w:multiLevelType w:val="hybridMultilevel"/>
    <w:tmpl w:val="8AE87EE2"/>
    <w:lvl w:ilvl="0" w:tplc="992A79B4">
      <w:start w:val="1"/>
      <w:numFmt w:val="bullet"/>
      <w:lvlText w:val=""/>
      <w:lvlJc w:val="left"/>
      <w:pPr>
        <w:ind w:left="720" w:hanging="360"/>
      </w:pPr>
      <w:rPr>
        <w:rFonts w:ascii="Symbol" w:hAnsi="Symbol" w:hint="default"/>
      </w:rPr>
    </w:lvl>
    <w:lvl w:ilvl="1" w:tplc="795E6D22" w:tentative="1">
      <w:start w:val="1"/>
      <w:numFmt w:val="bullet"/>
      <w:lvlText w:val="o"/>
      <w:lvlJc w:val="left"/>
      <w:pPr>
        <w:ind w:left="1440" w:hanging="360"/>
      </w:pPr>
      <w:rPr>
        <w:rFonts w:ascii="Courier New" w:hAnsi="Courier New" w:cs="Courier New" w:hint="default"/>
      </w:rPr>
    </w:lvl>
    <w:lvl w:ilvl="2" w:tplc="40A20EBA" w:tentative="1">
      <w:start w:val="1"/>
      <w:numFmt w:val="bullet"/>
      <w:lvlText w:val=""/>
      <w:lvlJc w:val="left"/>
      <w:pPr>
        <w:ind w:left="2160" w:hanging="360"/>
      </w:pPr>
      <w:rPr>
        <w:rFonts w:ascii="Wingdings" w:hAnsi="Wingdings" w:hint="default"/>
      </w:rPr>
    </w:lvl>
    <w:lvl w:ilvl="3" w:tplc="7B34F94E" w:tentative="1">
      <w:start w:val="1"/>
      <w:numFmt w:val="bullet"/>
      <w:lvlText w:val=""/>
      <w:lvlJc w:val="left"/>
      <w:pPr>
        <w:ind w:left="2880" w:hanging="360"/>
      </w:pPr>
      <w:rPr>
        <w:rFonts w:ascii="Symbol" w:hAnsi="Symbol" w:hint="default"/>
      </w:rPr>
    </w:lvl>
    <w:lvl w:ilvl="4" w:tplc="D4BE014C" w:tentative="1">
      <w:start w:val="1"/>
      <w:numFmt w:val="bullet"/>
      <w:lvlText w:val="o"/>
      <w:lvlJc w:val="left"/>
      <w:pPr>
        <w:ind w:left="3600" w:hanging="360"/>
      </w:pPr>
      <w:rPr>
        <w:rFonts w:ascii="Courier New" w:hAnsi="Courier New" w:cs="Courier New" w:hint="default"/>
      </w:rPr>
    </w:lvl>
    <w:lvl w:ilvl="5" w:tplc="0FAC822A" w:tentative="1">
      <w:start w:val="1"/>
      <w:numFmt w:val="bullet"/>
      <w:lvlText w:val=""/>
      <w:lvlJc w:val="left"/>
      <w:pPr>
        <w:ind w:left="4320" w:hanging="360"/>
      </w:pPr>
      <w:rPr>
        <w:rFonts w:ascii="Wingdings" w:hAnsi="Wingdings" w:hint="default"/>
      </w:rPr>
    </w:lvl>
    <w:lvl w:ilvl="6" w:tplc="F60820D8" w:tentative="1">
      <w:start w:val="1"/>
      <w:numFmt w:val="bullet"/>
      <w:lvlText w:val=""/>
      <w:lvlJc w:val="left"/>
      <w:pPr>
        <w:ind w:left="5040" w:hanging="360"/>
      </w:pPr>
      <w:rPr>
        <w:rFonts w:ascii="Symbol" w:hAnsi="Symbol" w:hint="default"/>
      </w:rPr>
    </w:lvl>
    <w:lvl w:ilvl="7" w:tplc="5F1AEFFA" w:tentative="1">
      <w:start w:val="1"/>
      <w:numFmt w:val="bullet"/>
      <w:lvlText w:val="o"/>
      <w:lvlJc w:val="left"/>
      <w:pPr>
        <w:ind w:left="5760" w:hanging="360"/>
      </w:pPr>
      <w:rPr>
        <w:rFonts w:ascii="Courier New" w:hAnsi="Courier New" w:cs="Courier New" w:hint="default"/>
      </w:rPr>
    </w:lvl>
    <w:lvl w:ilvl="8" w:tplc="C9C29C6A" w:tentative="1">
      <w:start w:val="1"/>
      <w:numFmt w:val="bullet"/>
      <w:lvlText w:val=""/>
      <w:lvlJc w:val="left"/>
      <w:pPr>
        <w:ind w:left="6480" w:hanging="360"/>
      </w:pPr>
      <w:rPr>
        <w:rFonts w:ascii="Wingdings" w:hAnsi="Wingdings" w:hint="default"/>
      </w:rPr>
    </w:lvl>
  </w:abstractNum>
  <w:abstractNum w:abstractNumId="187" w15:restartNumberingAfterBreak="0">
    <w:nsid w:val="599F5B37"/>
    <w:multiLevelType w:val="hybridMultilevel"/>
    <w:tmpl w:val="4A48341A"/>
    <w:lvl w:ilvl="0" w:tplc="75282138">
      <w:start w:val="1"/>
      <w:numFmt w:val="lowerLetter"/>
      <w:pStyle w:val="BodyTextLetters"/>
      <w:lvlText w:val="(%1)"/>
      <w:lvlJc w:val="left"/>
      <w:pPr>
        <w:tabs>
          <w:tab w:val="num" w:pos="851"/>
        </w:tabs>
        <w:ind w:left="851" w:hanging="851"/>
      </w:pPr>
      <w:rPr>
        <w:rFonts w:ascii="Arial" w:hAnsi="Arial" w:hint="default"/>
        <w:b w:val="0"/>
        <w:i w:val="0"/>
        <w:sz w:val="20"/>
      </w:rPr>
    </w:lvl>
    <w:lvl w:ilvl="1" w:tplc="E7B47A74" w:tentative="1">
      <w:start w:val="1"/>
      <w:numFmt w:val="lowerLetter"/>
      <w:lvlText w:val="%2."/>
      <w:lvlJc w:val="left"/>
      <w:pPr>
        <w:tabs>
          <w:tab w:val="num" w:pos="1440"/>
        </w:tabs>
        <w:ind w:left="1440" w:hanging="360"/>
      </w:pPr>
    </w:lvl>
    <w:lvl w:ilvl="2" w:tplc="14C4E354" w:tentative="1">
      <w:start w:val="1"/>
      <w:numFmt w:val="lowerRoman"/>
      <w:lvlText w:val="%3."/>
      <w:lvlJc w:val="right"/>
      <w:pPr>
        <w:tabs>
          <w:tab w:val="num" w:pos="2160"/>
        </w:tabs>
        <w:ind w:left="2160" w:hanging="180"/>
      </w:pPr>
    </w:lvl>
    <w:lvl w:ilvl="3" w:tplc="CD4C9440" w:tentative="1">
      <w:start w:val="1"/>
      <w:numFmt w:val="decimal"/>
      <w:lvlText w:val="%4."/>
      <w:lvlJc w:val="left"/>
      <w:pPr>
        <w:tabs>
          <w:tab w:val="num" w:pos="2880"/>
        </w:tabs>
        <w:ind w:left="2880" w:hanging="360"/>
      </w:pPr>
    </w:lvl>
    <w:lvl w:ilvl="4" w:tplc="EFFC19CC" w:tentative="1">
      <w:start w:val="1"/>
      <w:numFmt w:val="lowerLetter"/>
      <w:lvlText w:val="%5."/>
      <w:lvlJc w:val="left"/>
      <w:pPr>
        <w:tabs>
          <w:tab w:val="num" w:pos="3600"/>
        </w:tabs>
        <w:ind w:left="3600" w:hanging="360"/>
      </w:pPr>
    </w:lvl>
    <w:lvl w:ilvl="5" w:tplc="185C0A48" w:tentative="1">
      <w:start w:val="1"/>
      <w:numFmt w:val="lowerRoman"/>
      <w:lvlText w:val="%6."/>
      <w:lvlJc w:val="right"/>
      <w:pPr>
        <w:tabs>
          <w:tab w:val="num" w:pos="4320"/>
        </w:tabs>
        <w:ind w:left="4320" w:hanging="180"/>
      </w:pPr>
    </w:lvl>
    <w:lvl w:ilvl="6" w:tplc="DB12C3B0" w:tentative="1">
      <w:start w:val="1"/>
      <w:numFmt w:val="decimal"/>
      <w:lvlText w:val="%7."/>
      <w:lvlJc w:val="left"/>
      <w:pPr>
        <w:tabs>
          <w:tab w:val="num" w:pos="5040"/>
        </w:tabs>
        <w:ind w:left="5040" w:hanging="360"/>
      </w:pPr>
    </w:lvl>
    <w:lvl w:ilvl="7" w:tplc="F0884944" w:tentative="1">
      <w:start w:val="1"/>
      <w:numFmt w:val="lowerLetter"/>
      <w:lvlText w:val="%8."/>
      <w:lvlJc w:val="left"/>
      <w:pPr>
        <w:tabs>
          <w:tab w:val="num" w:pos="5760"/>
        </w:tabs>
        <w:ind w:left="5760" w:hanging="360"/>
      </w:pPr>
    </w:lvl>
    <w:lvl w:ilvl="8" w:tplc="0F9C26AE" w:tentative="1">
      <w:start w:val="1"/>
      <w:numFmt w:val="lowerRoman"/>
      <w:lvlText w:val="%9."/>
      <w:lvlJc w:val="right"/>
      <w:pPr>
        <w:tabs>
          <w:tab w:val="num" w:pos="6480"/>
        </w:tabs>
        <w:ind w:left="6480" w:hanging="180"/>
      </w:pPr>
    </w:lvl>
  </w:abstractNum>
  <w:abstractNum w:abstractNumId="188" w15:restartNumberingAfterBreak="0">
    <w:nsid w:val="5AB197FC"/>
    <w:multiLevelType w:val="hybridMultilevel"/>
    <w:tmpl w:val="BFAA7904"/>
    <w:lvl w:ilvl="0" w:tplc="C3DA3BC4">
      <w:numFmt w:val="bullet"/>
      <w:lvlText w:val="-"/>
      <w:lvlJc w:val="left"/>
      <w:pPr>
        <w:ind w:left="720" w:hanging="360"/>
      </w:pPr>
      <w:rPr>
        <w:rFonts w:ascii="Arial" w:eastAsia="Times New Roman" w:hAnsi="Arial" w:cs="Arial" w:hint="default"/>
      </w:rPr>
    </w:lvl>
    <w:lvl w:ilvl="1" w:tplc="1F9CFC3E" w:tentative="1">
      <w:start w:val="1"/>
      <w:numFmt w:val="bullet"/>
      <w:lvlText w:val="o"/>
      <w:lvlJc w:val="left"/>
      <w:pPr>
        <w:ind w:left="1440" w:hanging="360"/>
      </w:pPr>
      <w:rPr>
        <w:rFonts w:ascii="Courier New" w:hAnsi="Courier New" w:cs="Courier New" w:hint="default"/>
      </w:rPr>
    </w:lvl>
    <w:lvl w:ilvl="2" w:tplc="880A6A14" w:tentative="1">
      <w:start w:val="1"/>
      <w:numFmt w:val="bullet"/>
      <w:lvlText w:val=""/>
      <w:lvlJc w:val="left"/>
      <w:pPr>
        <w:ind w:left="2160" w:hanging="360"/>
      </w:pPr>
      <w:rPr>
        <w:rFonts w:ascii="Wingdings" w:hAnsi="Wingdings" w:hint="default"/>
      </w:rPr>
    </w:lvl>
    <w:lvl w:ilvl="3" w:tplc="15248ECE" w:tentative="1">
      <w:start w:val="1"/>
      <w:numFmt w:val="bullet"/>
      <w:lvlText w:val=""/>
      <w:lvlJc w:val="left"/>
      <w:pPr>
        <w:ind w:left="2880" w:hanging="360"/>
      </w:pPr>
      <w:rPr>
        <w:rFonts w:ascii="Symbol" w:hAnsi="Symbol" w:hint="default"/>
      </w:rPr>
    </w:lvl>
    <w:lvl w:ilvl="4" w:tplc="0B668340" w:tentative="1">
      <w:start w:val="1"/>
      <w:numFmt w:val="bullet"/>
      <w:lvlText w:val="o"/>
      <w:lvlJc w:val="left"/>
      <w:pPr>
        <w:ind w:left="3600" w:hanging="360"/>
      </w:pPr>
      <w:rPr>
        <w:rFonts w:ascii="Courier New" w:hAnsi="Courier New" w:cs="Courier New" w:hint="default"/>
      </w:rPr>
    </w:lvl>
    <w:lvl w:ilvl="5" w:tplc="B1C2E404" w:tentative="1">
      <w:start w:val="1"/>
      <w:numFmt w:val="bullet"/>
      <w:lvlText w:val=""/>
      <w:lvlJc w:val="left"/>
      <w:pPr>
        <w:ind w:left="4320" w:hanging="360"/>
      </w:pPr>
      <w:rPr>
        <w:rFonts w:ascii="Wingdings" w:hAnsi="Wingdings" w:hint="default"/>
      </w:rPr>
    </w:lvl>
    <w:lvl w:ilvl="6" w:tplc="2E8AD340" w:tentative="1">
      <w:start w:val="1"/>
      <w:numFmt w:val="bullet"/>
      <w:lvlText w:val=""/>
      <w:lvlJc w:val="left"/>
      <w:pPr>
        <w:ind w:left="5040" w:hanging="360"/>
      </w:pPr>
      <w:rPr>
        <w:rFonts w:ascii="Symbol" w:hAnsi="Symbol" w:hint="default"/>
      </w:rPr>
    </w:lvl>
    <w:lvl w:ilvl="7" w:tplc="FA7CFF76" w:tentative="1">
      <w:start w:val="1"/>
      <w:numFmt w:val="bullet"/>
      <w:lvlText w:val="o"/>
      <w:lvlJc w:val="left"/>
      <w:pPr>
        <w:ind w:left="5760" w:hanging="360"/>
      </w:pPr>
      <w:rPr>
        <w:rFonts w:ascii="Courier New" w:hAnsi="Courier New" w:cs="Courier New" w:hint="default"/>
      </w:rPr>
    </w:lvl>
    <w:lvl w:ilvl="8" w:tplc="F4560A14" w:tentative="1">
      <w:start w:val="1"/>
      <w:numFmt w:val="bullet"/>
      <w:lvlText w:val=""/>
      <w:lvlJc w:val="left"/>
      <w:pPr>
        <w:ind w:left="6480" w:hanging="360"/>
      </w:pPr>
      <w:rPr>
        <w:rFonts w:ascii="Wingdings" w:hAnsi="Wingdings" w:hint="default"/>
      </w:rPr>
    </w:lvl>
  </w:abstractNum>
  <w:abstractNum w:abstractNumId="189" w15:restartNumberingAfterBreak="0">
    <w:nsid w:val="5B6CE381"/>
    <w:multiLevelType w:val="hybridMultilevel"/>
    <w:tmpl w:val="AF5CFC72"/>
    <w:lvl w:ilvl="0" w:tplc="8570AB6E">
      <w:numFmt w:val="bullet"/>
      <w:lvlText w:val="-"/>
      <w:lvlJc w:val="left"/>
      <w:pPr>
        <w:ind w:left="720" w:hanging="360"/>
      </w:pPr>
      <w:rPr>
        <w:rFonts w:ascii="Arial" w:eastAsia="Times New Roman" w:hAnsi="Arial" w:cs="Arial" w:hint="default"/>
      </w:rPr>
    </w:lvl>
    <w:lvl w:ilvl="1" w:tplc="1CE86818" w:tentative="1">
      <w:start w:val="1"/>
      <w:numFmt w:val="bullet"/>
      <w:lvlText w:val="o"/>
      <w:lvlJc w:val="left"/>
      <w:pPr>
        <w:ind w:left="1440" w:hanging="360"/>
      </w:pPr>
      <w:rPr>
        <w:rFonts w:ascii="Courier New" w:hAnsi="Courier New" w:cs="Courier New" w:hint="default"/>
      </w:rPr>
    </w:lvl>
    <w:lvl w:ilvl="2" w:tplc="F0BAD506" w:tentative="1">
      <w:start w:val="1"/>
      <w:numFmt w:val="bullet"/>
      <w:lvlText w:val=""/>
      <w:lvlJc w:val="left"/>
      <w:pPr>
        <w:ind w:left="2160" w:hanging="360"/>
      </w:pPr>
      <w:rPr>
        <w:rFonts w:ascii="Wingdings" w:hAnsi="Wingdings" w:hint="default"/>
      </w:rPr>
    </w:lvl>
    <w:lvl w:ilvl="3" w:tplc="E7729B20" w:tentative="1">
      <w:start w:val="1"/>
      <w:numFmt w:val="bullet"/>
      <w:lvlText w:val=""/>
      <w:lvlJc w:val="left"/>
      <w:pPr>
        <w:ind w:left="2880" w:hanging="360"/>
      </w:pPr>
      <w:rPr>
        <w:rFonts w:ascii="Symbol" w:hAnsi="Symbol" w:hint="default"/>
      </w:rPr>
    </w:lvl>
    <w:lvl w:ilvl="4" w:tplc="B464ED04" w:tentative="1">
      <w:start w:val="1"/>
      <w:numFmt w:val="bullet"/>
      <w:lvlText w:val="o"/>
      <w:lvlJc w:val="left"/>
      <w:pPr>
        <w:ind w:left="3600" w:hanging="360"/>
      </w:pPr>
      <w:rPr>
        <w:rFonts w:ascii="Courier New" w:hAnsi="Courier New" w:cs="Courier New" w:hint="default"/>
      </w:rPr>
    </w:lvl>
    <w:lvl w:ilvl="5" w:tplc="40382BBC" w:tentative="1">
      <w:start w:val="1"/>
      <w:numFmt w:val="bullet"/>
      <w:lvlText w:val=""/>
      <w:lvlJc w:val="left"/>
      <w:pPr>
        <w:ind w:left="4320" w:hanging="360"/>
      </w:pPr>
      <w:rPr>
        <w:rFonts w:ascii="Wingdings" w:hAnsi="Wingdings" w:hint="default"/>
      </w:rPr>
    </w:lvl>
    <w:lvl w:ilvl="6" w:tplc="58EE1E90" w:tentative="1">
      <w:start w:val="1"/>
      <w:numFmt w:val="bullet"/>
      <w:lvlText w:val=""/>
      <w:lvlJc w:val="left"/>
      <w:pPr>
        <w:ind w:left="5040" w:hanging="360"/>
      </w:pPr>
      <w:rPr>
        <w:rFonts w:ascii="Symbol" w:hAnsi="Symbol" w:hint="default"/>
      </w:rPr>
    </w:lvl>
    <w:lvl w:ilvl="7" w:tplc="F282F7FE" w:tentative="1">
      <w:start w:val="1"/>
      <w:numFmt w:val="bullet"/>
      <w:lvlText w:val="o"/>
      <w:lvlJc w:val="left"/>
      <w:pPr>
        <w:ind w:left="5760" w:hanging="360"/>
      </w:pPr>
      <w:rPr>
        <w:rFonts w:ascii="Courier New" w:hAnsi="Courier New" w:cs="Courier New" w:hint="default"/>
      </w:rPr>
    </w:lvl>
    <w:lvl w:ilvl="8" w:tplc="5FF4A630" w:tentative="1">
      <w:start w:val="1"/>
      <w:numFmt w:val="bullet"/>
      <w:lvlText w:val=""/>
      <w:lvlJc w:val="left"/>
      <w:pPr>
        <w:ind w:left="6480" w:hanging="360"/>
      </w:pPr>
      <w:rPr>
        <w:rFonts w:ascii="Wingdings" w:hAnsi="Wingdings" w:hint="default"/>
      </w:rPr>
    </w:lvl>
  </w:abstractNum>
  <w:abstractNum w:abstractNumId="190" w15:restartNumberingAfterBreak="0">
    <w:nsid w:val="5C47EF50"/>
    <w:multiLevelType w:val="hybridMultilevel"/>
    <w:tmpl w:val="C4A43FC8"/>
    <w:lvl w:ilvl="0" w:tplc="C5EEBEA8">
      <w:start w:val="1"/>
      <w:numFmt w:val="bullet"/>
      <w:lvlText w:val=""/>
      <w:lvlJc w:val="left"/>
      <w:pPr>
        <w:ind w:left="720" w:hanging="360"/>
      </w:pPr>
      <w:rPr>
        <w:rFonts w:ascii="Symbol" w:hAnsi="Symbol" w:hint="default"/>
      </w:rPr>
    </w:lvl>
    <w:lvl w:ilvl="1" w:tplc="C16A7920" w:tentative="1">
      <w:start w:val="1"/>
      <w:numFmt w:val="bullet"/>
      <w:lvlText w:val="o"/>
      <w:lvlJc w:val="left"/>
      <w:pPr>
        <w:ind w:left="1440" w:hanging="360"/>
      </w:pPr>
      <w:rPr>
        <w:rFonts w:ascii="Courier New" w:hAnsi="Courier New" w:cs="Courier New" w:hint="default"/>
      </w:rPr>
    </w:lvl>
    <w:lvl w:ilvl="2" w:tplc="37B43BBA" w:tentative="1">
      <w:start w:val="1"/>
      <w:numFmt w:val="bullet"/>
      <w:lvlText w:val=""/>
      <w:lvlJc w:val="left"/>
      <w:pPr>
        <w:ind w:left="2160" w:hanging="360"/>
      </w:pPr>
      <w:rPr>
        <w:rFonts w:ascii="Wingdings" w:hAnsi="Wingdings" w:hint="default"/>
      </w:rPr>
    </w:lvl>
    <w:lvl w:ilvl="3" w:tplc="A1362E76" w:tentative="1">
      <w:start w:val="1"/>
      <w:numFmt w:val="bullet"/>
      <w:lvlText w:val=""/>
      <w:lvlJc w:val="left"/>
      <w:pPr>
        <w:ind w:left="2880" w:hanging="360"/>
      </w:pPr>
      <w:rPr>
        <w:rFonts w:ascii="Symbol" w:hAnsi="Symbol" w:hint="default"/>
      </w:rPr>
    </w:lvl>
    <w:lvl w:ilvl="4" w:tplc="B29C87A4" w:tentative="1">
      <w:start w:val="1"/>
      <w:numFmt w:val="bullet"/>
      <w:lvlText w:val="o"/>
      <w:lvlJc w:val="left"/>
      <w:pPr>
        <w:ind w:left="3600" w:hanging="360"/>
      </w:pPr>
      <w:rPr>
        <w:rFonts w:ascii="Courier New" w:hAnsi="Courier New" w:cs="Courier New" w:hint="default"/>
      </w:rPr>
    </w:lvl>
    <w:lvl w:ilvl="5" w:tplc="1A3E392A" w:tentative="1">
      <w:start w:val="1"/>
      <w:numFmt w:val="bullet"/>
      <w:lvlText w:val=""/>
      <w:lvlJc w:val="left"/>
      <w:pPr>
        <w:ind w:left="4320" w:hanging="360"/>
      </w:pPr>
      <w:rPr>
        <w:rFonts w:ascii="Wingdings" w:hAnsi="Wingdings" w:hint="default"/>
      </w:rPr>
    </w:lvl>
    <w:lvl w:ilvl="6" w:tplc="4A96F41A" w:tentative="1">
      <w:start w:val="1"/>
      <w:numFmt w:val="bullet"/>
      <w:lvlText w:val=""/>
      <w:lvlJc w:val="left"/>
      <w:pPr>
        <w:ind w:left="5040" w:hanging="360"/>
      </w:pPr>
      <w:rPr>
        <w:rFonts w:ascii="Symbol" w:hAnsi="Symbol" w:hint="default"/>
      </w:rPr>
    </w:lvl>
    <w:lvl w:ilvl="7" w:tplc="11705200" w:tentative="1">
      <w:start w:val="1"/>
      <w:numFmt w:val="bullet"/>
      <w:lvlText w:val="o"/>
      <w:lvlJc w:val="left"/>
      <w:pPr>
        <w:ind w:left="5760" w:hanging="360"/>
      </w:pPr>
      <w:rPr>
        <w:rFonts w:ascii="Courier New" w:hAnsi="Courier New" w:cs="Courier New" w:hint="default"/>
      </w:rPr>
    </w:lvl>
    <w:lvl w:ilvl="8" w:tplc="42E495CA" w:tentative="1">
      <w:start w:val="1"/>
      <w:numFmt w:val="bullet"/>
      <w:lvlText w:val=""/>
      <w:lvlJc w:val="left"/>
      <w:pPr>
        <w:ind w:left="6480" w:hanging="360"/>
      </w:pPr>
      <w:rPr>
        <w:rFonts w:ascii="Wingdings" w:hAnsi="Wingdings" w:hint="default"/>
      </w:rPr>
    </w:lvl>
  </w:abstractNum>
  <w:abstractNum w:abstractNumId="191" w15:restartNumberingAfterBreak="0">
    <w:nsid w:val="5CC8A826"/>
    <w:multiLevelType w:val="hybridMultilevel"/>
    <w:tmpl w:val="E9169A88"/>
    <w:lvl w:ilvl="0" w:tplc="69488830">
      <w:start w:val="14"/>
      <w:numFmt w:val="bullet"/>
      <w:lvlText w:val="-"/>
      <w:lvlJc w:val="left"/>
      <w:pPr>
        <w:ind w:left="720" w:hanging="360"/>
      </w:pPr>
      <w:rPr>
        <w:rFonts w:ascii="Arial" w:eastAsia="Times New Roman" w:hAnsi="Arial" w:cs="Arial" w:hint="default"/>
      </w:rPr>
    </w:lvl>
    <w:lvl w:ilvl="1" w:tplc="28BE769A" w:tentative="1">
      <w:start w:val="1"/>
      <w:numFmt w:val="bullet"/>
      <w:lvlText w:val="o"/>
      <w:lvlJc w:val="left"/>
      <w:pPr>
        <w:ind w:left="1440" w:hanging="360"/>
      </w:pPr>
      <w:rPr>
        <w:rFonts w:ascii="Courier New" w:hAnsi="Courier New" w:cs="Courier New" w:hint="default"/>
      </w:rPr>
    </w:lvl>
    <w:lvl w:ilvl="2" w:tplc="6CBCCCDC" w:tentative="1">
      <w:start w:val="1"/>
      <w:numFmt w:val="bullet"/>
      <w:lvlText w:val=""/>
      <w:lvlJc w:val="left"/>
      <w:pPr>
        <w:ind w:left="2160" w:hanging="360"/>
      </w:pPr>
      <w:rPr>
        <w:rFonts w:ascii="Wingdings" w:hAnsi="Wingdings" w:hint="default"/>
      </w:rPr>
    </w:lvl>
    <w:lvl w:ilvl="3" w:tplc="BC76A770" w:tentative="1">
      <w:start w:val="1"/>
      <w:numFmt w:val="bullet"/>
      <w:lvlText w:val=""/>
      <w:lvlJc w:val="left"/>
      <w:pPr>
        <w:ind w:left="2880" w:hanging="360"/>
      </w:pPr>
      <w:rPr>
        <w:rFonts w:ascii="Symbol" w:hAnsi="Symbol" w:hint="default"/>
      </w:rPr>
    </w:lvl>
    <w:lvl w:ilvl="4" w:tplc="05584EE0" w:tentative="1">
      <w:start w:val="1"/>
      <w:numFmt w:val="bullet"/>
      <w:lvlText w:val="o"/>
      <w:lvlJc w:val="left"/>
      <w:pPr>
        <w:ind w:left="3600" w:hanging="360"/>
      </w:pPr>
      <w:rPr>
        <w:rFonts w:ascii="Courier New" w:hAnsi="Courier New" w:cs="Courier New" w:hint="default"/>
      </w:rPr>
    </w:lvl>
    <w:lvl w:ilvl="5" w:tplc="44D89E72" w:tentative="1">
      <w:start w:val="1"/>
      <w:numFmt w:val="bullet"/>
      <w:lvlText w:val=""/>
      <w:lvlJc w:val="left"/>
      <w:pPr>
        <w:ind w:left="4320" w:hanging="360"/>
      </w:pPr>
      <w:rPr>
        <w:rFonts w:ascii="Wingdings" w:hAnsi="Wingdings" w:hint="default"/>
      </w:rPr>
    </w:lvl>
    <w:lvl w:ilvl="6" w:tplc="2CAE718C" w:tentative="1">
      <w:start w:val="1"/>
      <w:numFmt w:val="bullet"/>
      <w:lvlText w:val=""/>
      <w:lvlJc w:val="left"/>
      <w:pPr>
        <w:ind w:left="5040" w:hanging="360"/>
      </w:pPr>
      <w:rPr>
        <w:rFonts w:ascii="Symbol" w:hAnsi="Symbol" w:hint="default"/>
      </w:rPr>
    </w:lvl>
    <w:lvl w:ilvl="7" w:tplc="A1CEFDD0" w:tentative="1">
      <w:start w:val="1"/>
      <w:numFmt w:val="bullet"/>
      <w:lvlText w:val="o"/>
      <w:lvlJc w:val="left"/>
      <w:pPr>
        <w:ind w:left="5760" w:hanging="360"/>
      </w:pPr>
      <w:rPr>
        <w:rFonts w:ascii="Courier New" w:hAnsi="Courier New" w:cs="Courier New" w:hint="default"/>
      </w:rPr>
    </w:lvl>
    <w:lvl w:ilvl="8" w:tplc="CE4CE180" w:tentative="1">
      <w:start w:val="1"/>
      <w:numFmt w:val="bullet"/>
      <w:lvlText w:val=""/>
      <w:lvlJc w:val="left"/>
      <w:pPr>
        <w:ind w:left="6480" w:hanging="360"/>
      </w:pPr>
      <w:rPr>
        <w:rFonts w:ascii="Wingdings" w:hAnsi="Wingdings" w:hint="default"/>
      </w:rPr>
    </w:lvl>
  </w:abstractNum>
  <w:abstractNum w:abstractNumId="192" w15:restartNumberingAfterBreak="0">
    <w:nsid w:val="5D803E33"/>
    <w:multiLevelType w:val="hybridMultilevel"/>
    <w:tmpl w:val="97844758"/>
    <w:lvl w:ilvl="0" w:tplc="97CE2A1C">
      <w:numFmt w:val="bullet"/>
      <w:lvlText w:val=""/>
      <w:lvlJc w:val="left"/>
      <w:pPr>
        <w:ind w:left="720" w:hanging="360"/>
      </w:pPr>
      <w:rPr>
        <w:rFonts w:ascii="Symbol" w:hAnsi="Symbol" w:hint="default"/>
      </w:rPr>
    </w:lvl>
    <w:lvl w:ilvl="1" w:tplc="EBC21156" w:tentative="1">
      <w:start w:val="1"/>
      <w:numFmt w:val="bullet"/>
      <w:lvlText w:val="o"/>
      <w:lvlJc w:val="left"/>
      <w:pPr>
        <w:ind w:left="1440" w:hanging="360"/>
      </w:pPr>
      <w:rPr>
        <w:rFonts w:ascii="Courier New" w:hAnsi="Courier New" w:cs="Courier New" w:hint="default"/>
      </w:rPr>
    </w:lvl>
    <w:lvl w:ilvl="2" w:tplc="71C4CF62" w:tentative="1">
      <w:start w:val="1"/>
      <w:numFmt w:val="bullet"/>
      <w:lvlText w:val=""/>
      <w:lvlJc w:val="left"/>
      <w:pPr>
        <w:ind w:left="2160" w:hanging="360"/>
      </w:pPr>
      <w:rPr>
        <w:rFonts w:ascii="Wingdings" w:hAnsi="Wingdings" w:hint="default"/>
      </w:rPr>
    </w:lvl>
    <w:lvl w:ilvl="3" w:tplc="A03CC2D2" w:tentative="1">
      <w:start w:val="1"/>
      <w:numFmt w:val="bullet"/>
      <w:lvlText w:val=""/>
      <w:lvlJc w:val="left"/>
      <w:pPr>
        <w:ind w:left="2880" w:hanging="360"/>
      </w:pPr>
      <w:rPr>
        <w:rFonts w:ascii="Symbol" w:hAnsi="Symbol" w:hint="default"/>
      </w:rPr>
    </w:lvl>
    <w:lvl w:ilvl="4" w:tplc="9F5C060A" w:tentative="1">
      <w:start w:val="1"/>
      <w:numFmt w:val="bullet"/>
      <w:lvlText w:val="o"/>
      <w:lvlJc w:val="left"/>
      <w:pPr>
        <w:ind w:left="3600" w:hanging="360"/>
      </w:pPr>
      <w:rPr>
        <w:rFonts w:ascii="Courier New" w:hAnsi="Courier New" w:cs="Courier New" w:hint="default"/>
      </w:rPr>
    </w:lvl>
    <w:lvl w:ilvl="5" w:tplc="017409C8" w:tentative="1">
      <w:start w:val="1"/>
      <w:numFmt w:val="bullet"/>
      <w:lvlText w:val=""/>
      <w:lvlJc w:val="left"/>
      <w:pPr>
        <w:ind w:left="4320" w:hanging="360"/>
      </w:pPr>
      <w:rPr>
        <w:rFonts w:ascii="Wingdings" w:hAnsi="Wingdings" w:hint="default"/>
      </w:rPr>
    </w:lvl>
    <w:lvl w:ilvl="6" w:tplc="BDC01992" w:tentative="1">
      <w:start w:val="1"/>
      <w:numFmt w:val="bullet"/>
      <w:lvlText w:val=""/>
      <w:lvlJc w:val="left"/>
      <w:pPr>
        <w:ind w:left="5040" w:hanging="360"/>
      </w:pPr>
      <w:rPr>
        <w:rFonts w:ascii="Symbol" w:hAnsi="Symbol" w:hint="default"/>
      </w:rPr>
    </w:lvl>
    <w:lvl w:ilvl="7" w:tplc="6498A7F0" w:tentative="1">
      <w:start w:val="1"/>
      <w:numFmt w:val="bullet"/>
      <w:lvlText w:val="o"/>
      <w:lvlJc w:val="left"/>
      <w:pPr>
        <w:ind w:left="5760" w:hanging="360"/>
      </w:pPr>
      <w:rPr>
        <w:rFonts w:ascii="Courier New" w:hAnsi="Courier New" w:cs="Courier New" w:hint="default"/>
      </w:rPr>
    </w:lvl>
    <w:lvl w:ilvl="8" w:tplc="4B2420B0" w:tentative="1">
      <w:start w:val="1"/>
      <w:numFmt w:val="bullet"/>
      <w:lvlText w:val=""/>
      <w:lvlJc w:val="left"/>
      <w:pPr>
        <w:ind w:left="6480" w:hanging="360"/>
      </w:pPr>
      <w:rPr>
        <w:rFonts w:ascii="Wingdings" w:hAnsi="Wingdings" w:hint="default"/>
      </w:rPr>
    </w:lvl>
  </w:abstractNum>
  <w:abstractNum w:abstractNumId="193" w15:restartNumberingAfterBreak="0">
    <w:nsid w:val="619E9911"/>
    <w:multiLevelType w:val="hybridMultilevel"/>
    <w:tmpl w:val="BA167C46"/>
    <w:lvl w:ilvl="0" w:tplc="BC7ED22A">
      <w:start w:val="1"/>
      <w:numFmt w:val="bullet"/>
      <w:lvlText w:val=""/>
      <w:lvlJc w:val="left"/>
      <w:pPr>
        <w:ind w:left="720" w:hanging="360"/>
      </w:pPr>
      <w:rPr>
        <w:rFonts w:ascii="Symbol" w:hAnsi="Symbol" w:hint="default"/>
      </w:rPr>
    </w:lvl>
    <w:lvl w:ilvl="1" w:tplc="0B30AD94" w:tentative="1">
      <w:start w:val="1"/>
      <w:numFmt w:val="bullet"/>
      <w:lvlText w:val="o"/>
      <w:lvlJc w:val="left"/>
      <w:pPr>
        <w:ind w:left="1440" w:hanging="360"/>
      </w:pPr>
      <w:rPr>
        <w:rFonts w:ascii="Courier New" w:hAnsi="Courier New" w:cs="Courier New" w:hint="default"/>
      </w:rPr>
    </w:lvl>
    <w:lvl w:ilvl="2" w:tplc="A6F6B7D4" w:tentative="1">
      <w:start w:val="1"/>
      <w:numFmt w:val="bullet"/>
      <w:lvlText w:val=""/>
      <w:lvlJc w:val="left"/>
      <w:pPr>
        <w:ind w:left="2160" w:hanging="360"/>
      </w:pPr>
      <w:rPr>
        <w:rFonts w:ascii="Wingdings" w:hAnsi="Wingdings" w:hint="default"/>
      </w:rPr>
    </w:lvl>
    <w:lvl w:ilvl="3" w:tplc="CE9E33D6" w:tentative="1">
      <w:start w:val="1"/>
      <w:numFmt w:val="bullet"/>
      <w:lvlText w:val=""/>
      <w:lvlJc w:val="left"/>
      <w:pPr>
        <w:ind w:left="2880" w:hanging="360"/>
      </w:pPr>
      <w:rPr>
        <w:rFonts w:ascii="Symbol" w:hAnsi="Symbol" w:hint="default"/>
      </w:rPr>
    </w:lvl>
    <w:lvl w:ilvl="4" w:tplc="1E503336" w:tentative="1">
      <w:start w:val="1"/>
      <w:numFmt w:val="bullet"/>
      <w:lvlText w:val="o"/>
      <w:lvlJc w:val="left"/>
      <w:pPr>
        <w:ind w:left="3600" w:hanging="360"/>
      </w:pPr>
      <w:rPr>
        <w:rFonts w:ascii="Courier New" w:hAnsi="Courier New" w:cs="Courier New" w:hint="default"/>
      </w:rPr>
    </w:lvl>
    <w:lvl w:ilvl="5" w:tplc="E4400E4A" w:tentative="1">
      <w:start w:val="1"/>
      <w:numFmt w:val="bullet"/>
      <w:lvlText w:val=""/>
      <w:lvlJc w:val="left"/>
      <w:pPr>
        <w:ind w:left="4320" w:hanging="360"/>
      </w:pPr>
      <w:rPr>
        <w:rFonts w:ascii="Wingdings" w:hAnsi="Wingdings" w:hint="default"/>
      </w:rPr>
    </w:lvl>
    <w:lvl w:ilvl="6" w:tplc="939646D6" w:tentative="1">
      <w:start w:val="1"/>
      <w:numFmt w:val="bullet"/>
      <w:lvlText w:val=""/>
      <w:lvlJc w:val="left"/>
      <w:pPr>
        <w:ind w:left="5040" w:hanging="360"/>
      </w:pPr>
      <w:rPr>
        <w:rFonts w:ascii="Symbol" w:hAnsi="Symbol" w:hint="default"/>
      </w:rPr>
    </w:lvl>
    <w:lvl w:ilvl="7" w:tplc="E66A1DA2" w:tentative="1">
      <w:start w:val="1"/>
      <w:numFmt w:val="bullet"/>
      <w:lvlText w:val="o"/>
      <w:lvlJc w:val="left"/>
      <w:pPr>
        <w:ind w:left="5760" w:hanging="360"/>
      </w:pPr>
      <w:rPr>
        <w:rFonts w:ascii="Courier New" w:hAnsi="Courier New" w:cs="Courier New" w:hint="default"/>
      </w:rPr>
    </w:lvl>
    <w:lvl w:ilvl="8" w:tplc="398AD5BC" w:tentative="1">
      <w:start w:val="1"/>
      <w:numFmt w:val="bullet"/>
      <w:lvlText w:val=""/>
      <w:lvlJc w:val="left"/>
      <w:pPr>
        <w:ind w:left="6480" w:hanging="360"/>
      </w:pPr>
      <w:rPr>
        <w:rFonts w:ascii="Wingdings" w:hAnsi="Wingdings" w:hint="default"/>
      </w:rPr>
    </w:lvl>
  </w:abstractNum>
  <w:abstractNum w:abstractNumId="194" w15:restartNumberingAfterBreak="0">
    <w:nsid w:val="62C85023"/>
    <w:multiLevelType w:val="hybridMultilevel"/>
    <w:tmpl w:val="620A736A"/>
    <w:lvl w:ilvl="0" w:tplc="E3AAB202">
      <w:numFmt w:val="bullet"/>
      <w:lvlText w:val="-"/>
      <w:lvlJc w:val="left"/>
      <w:pPr>
        <w:ind w:left="720" w:hanging="360"/>
      </w:pPr>
      <w:rPr>
        <w:rFonts w:ascii="Arial" w:eastAsia="Times New Roman" w:hAnsi="Arial" w:cs="Arial" w:hint="default"/>
      </w:rPr>
    </w:lvl>
    <w:lvl w:ilvl="1" w:tplc="A3A22FAA" w:tentative="1">
      <w:start w:val="1"/>
      <w:numFmt w:val="bullet"/>
      <w:lvlText w:val="o"/>
      <w:lvlJc w:val="left"/>
      <w:pPr>
        <w:ind w:left="1440" w:hanging="360"/>
      </w:pPr>
      <w:rPr>
        <w:rFonts w:ascii="Courier New" w:hAnsi="Courier New" w:cs="Courier New" w:hint="default"/>
      </w:rPr>
    </w:lvl>
    <w:lvl w:ilvl="2" w:tplc="18B667AC" w:tentative="1">
      <w:start w:val="1"/>
      <w:numFmt w:val="bullet"/>
      <w:lvlText w:val=""/>
      <w:lvlJc w:val="left"/>
      <w:pPr>
        <w:ind w:left="2160" w:hanging="360"/>
      </w:pPr>
      <w:rPr>
        <w:rFonts w:ascii="Wingdings" w:hAnsi="Wingdings" w:hint="default"/>
      </w:rPr>
    </w:lvl>
    <w:lvl w:ilvl="3" w:tplc="A0927492" w:tentative="1">
      <w:start w:val="1"/>
      <w:numFmt w:val="bullet"/>
      <w:lvlText w:val=""/>
      <w:lvlJc w:val="left"/>
      <w:pPr>
        <w:ind w:left="2880" w:hanging="360"/>
      </w:pPr>
      <w:rPr>
        <w:rFonts w:ascii="Symbol" w:hAnsi="Symbol" w:hint="default"/>
      </w:rPr>
    </w:lvl>
    <w:lvl w:ilvl="4" w:tplc="7A20B8F8" w:tentative="1">
      <w:start w:val="1"/>
      <w:numFmt w:val="bullet"/>
      <w:lvlText w:val="o"/>
      <w:lvlJc w:val="left"/>
      <w:pPr>
        <w:ind w:left="3600" w:hanging="360"/>
      </w:pPr>
      <w:rPr>
        <w:rFonts w:ascii="Courier New" w:hAnsi="Courier New" w:cs="Courier New" w:hint="default"/>
      </w:rPr>
    </w:lvl>
    <w:lvl w:ilvl="5" w:tplc="8D6E2FE2" w:tentative="1">
      <w:start w:val="1"/>
      <w:numFmt w:val="bullet"/>
      <w:lvlText w:val=""/>
      <w:lvlJc w:val="left"/>
      <w:pPr>
        <w:ind w:left="4320" w:hanging="360"/>
      </w:pPr>
      <w:rPr>
        <w:rFonts w:ascii="Wingdings" w:hAnsi="Wingdings" w:hint="default"/>
      </w:rPr>
    </w:lvl>
    <w:lvl w:ilvl="6" w:tplc="708637D2" w:tentative="1">
      <w:start w:val="1"/>
      <w:numFmt w:val="bullet"/>
      <w:lvlText w:val=""/>
      <w:lvlJc w:val="left"/>
      <w:pPr>
        <w:ind w:left="5040" w:hanging="360"/>
      </w:pPr>
      <w:rPr>
        <w:rFonts w:ascii="Symbol" w:hAnsi="Symbol" w:hint="default"/>
      </w:rPr>
    </w:lvl>
    <w:lvl w:ilvl="7" w:tplc="F7EA76B6" w:tentative="1">
      <w:start w:val="1"/>
      <w:numFmt w:val="bullet"/>
      <w:lvlText w:val="o"/>
      <w:lvlJc w:val="left"/>
      <w:pPr>
        <w:ind w:left="5760" w:hanging="360"/>
      </w:pPr>
      <w:rPr>
        <w:rFonts w:ascii="Courier New" w:hAnsi="Courier New" w:cs="Courier New" w:hint="default"/>
      </w:rPr>
    </w:lvl>
    <w:lvl w:ilvl="8" w:tplc="A7C48E14" w:tentative="1">
      <w:start w:val="1"/>
      <w:numFmt w:val="bullet"/>
      <w:lvlText w:val=""/>
      <w:lvlJc w:val="left"/>
      <w:pPr>
        <w:ind w:left="6480" w:hanging="360"/>
      </w:pPr>
      <w:rPr>
        <w:rFonts w:ascii="Wingdings" w:hAnsi="Wingdings" w:hint="default"/>
      </w:rPr>
    </w:lvl>
  </w:abstractNum>
  <w:abstractNum w:abstractNumId="195" w15:restartNumberingAfterBreak="0">
    <w:nsid w:val="6429451A"/>
    <w:multiLevelType w:val="hybridMultilevel"/>
    <w:tmpl w:val="E2B62022"/>
    <w:lvl w:ilvl="0" w:tplc="AF6423AA">
      <w:start w:val="1"/>
      <w:numFmt w:val="lowerLetter"/>
      <w:pStyle w:val="DPILetters"/>
      <w:lvlText w:val="(%1)"/>
      <w:lvlJc w:val="left"/>
      <w:pPr>
        <w:tabs>
          <w:tab w:val="num" w:pos="851"/>
        </w:tabs>
        <w:ind w:left="851" w:hanging="851"/>
      </w:pPr>
      <w:rPr>
        <w:rFonts w:ascii="Arial" w:hAnsi="Arial" w:hint="default"/>
        <w:b w:val="0"/>
        <w:i w:val="0"/>
        <w:sz w:val="20"/>
      </w:rPr>
    </w:lvl>
    <w:lvl w:ilvl="1" w:tplc="B6D45AF8">
      <w:start w:val="1"/>
      <w:numFmt w:val="lowerRoman"/>
      <w:lvlText w:val="(%2)"/>
      <w:lvlJc w:val="left"/>
      <w:pPr>
        <w:tabs>
          <w:tab w:val="num" w:pos="1800"/>
        </w:tabs>
        <w:ind w:left="1800" w:hanging="720"/>
      </w:pPr>
      <w:rPr>
        <w:rFonts w:hint="default"/>
      </w:rPr>
    </w:lvl>
    <w:lvl w:ilvl="2" w:tplc="3620F72E" w:tentative="1">
      <w:start w:val="1"/>
      <w:numFmt w:val="lowerRoman"/>
      <w:lvlText w:val="%3."/>
      <w:lvlJc w:val="right"/>
      <w:pPr>
        <w:tabs>
          <w:tab w:val="num" w:pos="2160"/>
        </w:tabs>
        <w:ind w:left="2160" w:hanging="180"/>
      </w:pPr>
    </w:lvl>
    <w:lvl w:ilvl="3" w:tplc="2F6C8FC4" w:tentative="1">
      <w:start w:val="1"/>
      <w:numFmt w:val="decimal"/>
      <w:lvlText w:val="%4."/>
      <w:lvlJc w:val="left"/>
      <w:pPr>
        <w:tabs>
          <w:tab w:val="num" w:pos="2880"/>
        </w:tabs>
        <w:ind w:left="2880" w:hanging="360"/>
      </w:pPr>
    </w:lvl>
    <w:lvl w:ilvl="4" w:tplc="D8782090" w:tentative="1">
      <w:start w:val="1"/>
      <w:numFmt w:val="lowerLetter"/>
      <w:lvlText w:val="%5."/>
      <w:lvlJc w:val="left"/>
      <w:pPr>
        <w:tabs>
          <w:tab w:val="num" w:pos="3600"/>
        </w:tabs>
        <w:ind w:left="3600" w:hanging="360"/>
      </w:pPr>
    </w:lvl>
    <w:lvl w:ilvl="5" w:tplc="C0C85A46" w:tentative="1">
      <w:start w:val="1"/>
      <w:numFmt w:val="lowerRoman"/>
      <w:lvlText w:val="%6."/>
      <w:lvlJc w:val="right"/>
      <w:pPr>
        <w:tabs>
          <w:tab w:val="num" w:pos="4320"/>
        </w:tabs>
        <w:ind w:left="4320" w:hanging="180"/>
      </w:pPr>
    </w:lvl>
    <w:lvl w:ilvl="6" w:tplc="90F232A0" w:tentative="1">
      <w:start w:val="1"/>
      <w:numFmt w:val="decimal"/>
      <w:lvlText w:val="%7."/>
      <w:lvlJc w:val="left"/>
      <w:pPr>
        <w:tabs>
          <w:tab w:val="num" w:pos="5040"/>
        </w:tabs>
        <w:ind w:left="5040" w:hanging="360"/>
      </w:pPr>
    </w:lvl>
    <w:lvl w:ilvl="7" w:tplc="9F8A2214" w:tentative="1">
      <w:start w:val="1"/>
      <w:numFmt w:val="lowerLetter"/>
      <w:lvlText w:val="%8."/>
      <w:lvlJc w:val="left"/>
      <w:pPr>
        <w:tabs>
          <w:tab w:val="num" w:pos="5760"/>
        </w:tabs>
        <w:ind w:left="5760" w:hanging="360"/>
      </w:pPr>
    </w:lvl>
    <w:lvl w:ilvl="8" w:tplc="BB02E180" w:tentative="1">
      <w:start w:val="1"/>
      <w:numFmt w:val="lowerRoman"/>
      <w:lvlText w:val="%9."/>
      <w:lvlJc w:val="right"/>
      <w:pPr>
        <w:tabs>
          <w:tab w:val="num" w:pos="6480"/>
        </w:tabs>
        <w:ind w:left="6480" w:hanging="180"/>
      </w:pPr>
    </w:lvl>
  </w:abstractNum>
  <w:abstractNum w:abstractNumId="196" w15:restartNumberingAfterBreak="0">
    <w:nsid w:val="6839669F"/>
    <w:multiLevelType w:val="hybridMultilevel"/>
    <w:tmpl w:val="030668E6"/>
    <w:lvl w:ilvl="0" w:tplc="C75A4ED8">
      <w:start w:val="1"/>
      <w:numFmt w:val="bullet"/>
      <w:lvlText w:val=""/>
      <w:lvlJc w:val="left"/>
      <w:pPr>
        <w:ind w:left="720" w:hanging="360"/>
      </w:pPr>
      <w:rPr>
        <w:rFonts w:ascii="Symbol" w:hAnsi="Symbol" w:hint="default"/>
      </w:rPr>
    </w:lvl>
    <w:lvl w:ilvl="1" w:tplc="24901E4E" w:tentative="1">
      <w:start w:val="1"/>
      <w:numFmt w:val="bullet"/>
      <w:lvlText w:val="o"/>
      <w:lvlJc w:val="left"/>
      <w:pPr>
        <w:ind w:left="1440" w:hanging="360"/>
      </w:pPr>
      <w:rPr>
        <w:rFonts w:ascii="Courier New" w:hAnsi="Courier New" w:cs="Courier New" w:hint="default"/>
      </w:rPr>
    </w:lvl>
    <w:lvl w:ilvl="2" w:tplc="05004C32" w:tentative="1">
      <w:start w:val="1"/>
      <w:numFmt w:val="bullet"/>
      <w:lvlText w:val=""/>
      <w:lvlJc w:val="left"/>
      <w:pPr>
        <w:ind w:left="2160" w:hanging="360"/>
      </w:pPr>
      <w:rPr>
        <w:rFonts w:ascii="Wingdings" w:hAnsi="Wingdings" w:hint="default"/>
      </w:rPr>
    </w:lvl>
    <w:lvl w:ilvl="3" w:tplc="AE6CFE74" w:tentative="1">
      <w:start w:val="1"/>
      <w:numFmt w:val="bullet"/>
      <w:lvlText w:val=""/>
      <w:lvlJc w:val="left"/>
      <w:pPr>
        <w:ind w:left="2880" w:hanging="360"/>
      </w:pPr>
      <w:rPr>
        <w:rFonts w:ascii="Symbol" w:hAnsi="Symbol" w:hint="default"/>
      </w:rPr>
    </w:lvl>
    <w:lvl w:ilvl="4" w:tplc="70303E10" w:tentative="1">
      <w:start w:val="1"/>
      <w:numFmt w:val="bullet"/>
      <w:lvlText w:val="o"/>
      <w:lvlJc w:val="left"/>
      <w:pPr>
        <w:ind w:left="3600" w:hanging="360"/>
      </w:pPr>
      <w:rPr>
        <w:rFonts w:ascii="Courier New" w:hAnsi="Courier New" w:cs="Courier New" w:hint="default"/>
      </w:rPr>
    </w:lvl>
    <w:lvl w:ilvl="5" w:tplc="42C01B8A" w:tentative="1">
      <w:start w:val="1"/>
      <w:numFmt w:val="bullet"/>
      <w:lvlText w:val=""/>
      <w:lvlJc w:val="left"/>
      <w:pPr>
        <w:ind w:left="4320" w:hanging="360"/>
      </w:pPr>
      <w:rPr>
        <w:rFonts w:ascii="Wingdings" w:hAnsi="Wingdings" w:hint="default"/>
      </w:rPr>
    </w:lvl>
    <w:lvl w:ilvl="6" w:tplc="DC044158" w:tentative="1">
      <w:start w:val="1"/>
      <w:numFmt w:val="bullet"/>
      <w:lvlText w:val=""/>
      <w:lvlJc w:val="left"/>
      <w:pPr>
        <w:ind w:left="5040" w:hanging="360"/>
      </w:pPr>
      <w:rPr>
        <w:rFonts w:ascii="Symbol" w:hAnsi="Symbol" w:hint="default"/>
      </w:rPr>
    </w:lvl>
    <w:lvl w:ilvl="7" w:tplc="3F1C78BE" w:tentative="1">
      <w:start w:val="1"/>
      <w:numFmt w:val="bullet"/>
      <w:lvlText w:val="o"/>
      <w:lvlJc w:val="left"/>
      <w:pPr>
        <w:ind w:left="5760" w:hanging="360"/>
      </w:pPr>
      <w:rPr>
        <w:rFonts w:ascii="Courier New" w:hAnsi="Courier New" w:cs="Courier New" w:hint="default"/>
      </w:rPr>
    </w:lvl>
    <w:lvl w:ilvl="8" w:tplc="85B8697E" w:tentative="1">
      <w:start w:val="1"/>
      <w:numFmt w:val="bullet"/>
      <w:lvlText w:val=""/>
      <w:lvlJc w:val="left"/>
      <w:pPr>
        <w:ind w:left="6480" w:hanging="360"/>
      </w:pPr>
      <w:rPr>
        <w:rFonts w:ascii="Wingdings" w:hAnsi="Wingdings" w:hint="default"/>
      </w:rPr>
    </w:lvl>
  </w:abstractNum>
  <w:abstractNum w:abstractNumId="197" w15:restartNumberingAfterBreak="0">
    <w:nsid w:val="69FC7772"/>
    <w:multiLevelType w:val="hybridMultilevel"/>
    <w:tmpl w:val="7430E332"/>
    <w:lvl w:ilvl="0" w:tplc="8BC8F996">
      <w:start w:val="1"/>
      <w:numFmt w:val="bullet"/>
      <w:lvlText w:val=""/>
      <w:lvlJc w:val="left"/>
      <w:pPr>
        <w:ind w:left="720" w:hanging="360"/>
      </w:pPr>
      <w:rPr>
        <w:rFonts w:ascii="Symbol" w:hAnsi="Symbol" w:hint="default"/>
      </w:rPr>
    </w:lvl>
    <w:lvl w:ilvl="1" w:tplc="A106F562" w:tentative="1">
      <w:start w:val="1"/>
      <w:numFmt w:val="bullet"/>
      <w:lvlText w:val="o"/>
      <w:lvlJc w:val="left"/>
      <w:pPr>
        <w:ind w:left="1440" w:hanging="360"/>
      </w:pPr>
      <w:rPr>
        <w:rFonts w:ascii="Courier New" w:hAnsi="Courier New" w:cs="Courier New" w:hint="default"/>
      </w:rPr>
    </w:lvl>
    <w:lvl w:ilvl="2" w:tplc="5CF0CE8C" w:tentative="1">
      <w:start w:val="1"/>
      <w:numFmt w:val="bullet"/>
      <w:lvlText w:val=""/>
      <w:lvlJc w:val="left"/>
      <w:pPr>
        <w:ind w:left="2160" w:hanging="360"/>
      </w:pPr>
      <w:rPr>
        <w:rFonts w:ascii="Wingdings" w:hAnsi="Wingdings" w:hint="default"/>
      </w:rPr>
    </w:lvl>
    <w:lvl w:ilvl="3" w:tplc="6CC67B0A" w:tentative="1">
      <w:start w:val="1"/>
      <w:numFmt w:val="bullet"/>
      <w:lvlText w:val=""/>
      <w:lvlJc w:val="left"/>
      <w:pPr>
        <w:ind w:left="2880" w:hanging="360"/>
      </w:pPr>
      <w:rPr>
        <w:rFonts w:ascii="Symbol" w:hAnsi="Symbol" w:hint="default"/>
      </w:rPr>
    </w:lvl>
    <w:lvl w:ilvl="4" w:tplc="AF802DD0" w:tentative="1">
      <w:start w:val="1"/>
      <w:numFmt w:val="bullet"/>
      <w:lvlText w:val="o"/>
      <w:lvlJc w:val="left"/>
      <w:pPr>
        <w:ind w:left="3600" w:hanging="360"/>
      </w:pPr>
      <w:rPr>
        <w:rFonts w:ascii="Courier New" w:hAnsi="Courier New" w:cs="Courier New" w:hint="default"/>
      </w:rPr>
    </w:lvl>
    <w:lvl w:ilvl="5" w:tplc="06DA4656" w:tentative="1">
      <w:start w:val="1"/>
      <w:numFmt w:val="bullet"/>
      <w:lvlText w:val=""/>
      <w:lvlJc w:val="left"/>
      <w:pPr>
        <w:ind w:left="4320" w:hanging="360"/>
      </w:pPr>
      <w:rPr>
        <w:rFonts w:ascii="Wingdings" w:hAnsi="Wingdings" w:hint="default"/>
      </w:rPr>
    </w:lvl>
    <w:lvl w:ilvl="6" w:tplc="B4DCEE38" w:tentative="1">
      <w:start w:val="1"/>
      <w:numFmt w:val="bullet"/>
      <w:lvlText w:val=""/>
      <w:lvlJc w:val="left"/>
      <w:pPr>
        <w:ind w:left="5040" w:hanging="360"/>
      </w:pPr>
      <w:rPr>
        <w:rFonts w:ascii="Symbol" w:hAnsi="Symbol" w:hint="default"/>
      </w:rPr>
    </w:lvl>
    <w:lvl w:ilvl="7" w:tplc="97DA1062" w:tentative="1">
      <w:start w:val="1"/>
      <w:numFmt w:val="bullet"/>
      <w:lvlText w:val="o"/>
      <w:lvlJc w:val="left"/>
      <w:pPr>
        <w:ind w:left="5760" w:hanging="360"/>
      </w:pPr>
      <w:rPr>
        <w:rFonts w:ascii="Courier New" w:hAnsi="Courier New" w:cs="Courier New" w:hint="default"/>
      </w:rPr>
    </w:lvl>
    <w:lvl w:ilvl="8" w:tplc="D414AFA6" w:tentative="1">
      <w:start w:val="1"/>
      <w:numFmt w:val="bullet"/>
      <w:lvlText w:val=""/>
      <w:lvlJc w:val="left"/>
      <w:pPr>
        <w:ind w:left="6480" w:hanging="360"/>
      </w:pPr>
      <w:rPr>
        <w:rFonts w:ascii="Wingdings" w:hAnsi="Wingdings" w:hint="default"/>
      </w:rPr>
    </w:lvl>
  </w:abstractNum>
  <w:abstractNum w:abstractNumId="198" w15:restartNumberingAfterBreak="0">
    <w:nsid w:val="6B3F80E8"/>
    <w:multiLevelType w:val="hybridMultilevel"/>
    <w:tmpl w:val="7854A59E"/>
    <w:lvl w:ilvl="0" w:tplc="C85E6B74">
      <w:start w:val="1"/>
      <w:numFmt w:val="bullet"/>
      <w:lvlText w:val=""/>
      <w:lvlJc w:val="left"/>
      <w:pPr>
        <w:ind w:left="720" w:hanging="360"/>
      </w:pPr>
      <w:rPr>
        <w:rFonts w:ascii="Symbol" w:hAnsi="Symbol" w:hint="default"/>
      </w:rPr>
    </w:lvl>
    <w:lvl w:ilvl="1" w:tplc="BCC0A2F6" w:tentative="1">
      <w:start w:val="1"/>
      <w:numFmt w:val="bullet"/>
      <w:lvlText w:val="o"/>
      <w:lvlJc w:val="left"/>
      <w:pPr>
        <w:ind w:left="1440" w:hanging="360"/>
      </w:pPr>
      <w:rPr>
        <w:rFonts w:ascii="Courier New" w:hAnsi="Courier New" w:cs="Courier New" w:hint="default"/>
      </w:rPr>
    </w:lvl>
    <w:lvl w:ilvl="2" w:tplc="31340060" w:tentative="1">
      <w:start w:val="1"/>
      <w:numFmt w:val="bullet"/>
      <w:lvlText w:val=""/>
      <w:lvlJc w:val="left"/>
      <w:pPr>
        <w:ind w:left="2160" w:hanging="360"/>
      </w:pPr>
      <w:rPr>
        <w:rFonts w:ascii="Wingdings" w:hAnsi="Wingdings" w:hint="default"/>
      </w:rPr>
    </w:lvl>
    <w:lvl w:ilvl="3" w:tplc="B3D44A3A" w:tentative="1">
      <w:start w:val="1"/>
      <w:numFmt w:val="bullet"/>
      <w:lvlText w:val=""/>
      <w:lvlJc w:val="left"/>
      <w:pPr>
        <w:ind w:left="2880" w:hanging="360"/>
      </w:pPr>
      <w:rPr>
        <w:rFonts w:ascii="Symbol" w:hAnsi="Symbol" w:hint="default"/>
      </w:rPr>
    </w:lvl>
    <w:lvl w:ilvl="4" w:tplc="0250F2AC" w:tentative="1">
      <w:start w:val="1"/>
      <w:numFmt w:val="bullet"/>
      <w:lvlText w:val="o"/>
      <w:lvlJc w:val="left"/>
      <w:pPr>
        <w:ind w:left="3600" w:hanging="360"/>
      </w:pPr>
      <w:rPr>
        <w:rFonts w:ascii="Courier New" w:hAnsi="Courier New" w:cs="Courier New" w:hint="default"/>
      </w:rPr>
    </w:lvl>
    <w:lvl w:ilvl="5" w:tplc="4B0453BE" w:tentative="1">
      <w:start w:val="1"/>
      <w:numFmt w:val="bullet"/>
      <w:lvlText w:val=""/>
      <w:lvlJc w:val="left"/>
      <w:pPr>
        <w:ind w:left="4320" w:hanging="360"/>
      </w:pPr>
      <w:rPr>
        <w:rFonts w:ascii="Wingdings" w:hAnsi="Wingdings" w:hint="default"/>
      </w:rPr>
    </w:lvl>
    <w:lvl w:ilvl="6" w:tplc="1DA0D34C" w:tentative="1">
      <w:start w:val="1"/>
      <w:numFmt w:val="bullet"/>
      <w:lvlText w:val=""/>
      <w:lvlJc w:val="left"/>
      <w:pPr>
        <w:ind w:left="5040" w:hanging="360"/>
      </w:pPr>
      <w:rPr>
        <w:rFonts w:ascii="Symbol" w:hAnsi="Symbol" w:hint="default"/>
      </w:rPr>
    </w:lvl>
    <w:lvl w:ilvl="7" w:tplc="94805538" w:tentative="1">
      <w:start w:val="1"/>
      <w:numFmt w:val="bullet"/>
      <w:lvlText w:val="o"/>
      <w:lvlJc w:val="left"/>
      <w:pPr>
        <w:ind w:left="5760" w:hanging="360"/>
      </w:pPr>
      <w:rPr>
        <w:rFonts w:ascii="Courier New" w:hAnsi="Courier New" w:cs="Courier New" w:hint="default"/>
      </w:rPr>
    </w:lvl>
    <w:lvl w:ilvl="8" w:tplc="9CC48A7C" w:tentative="1">
      <w:start w:val="1"/>
      <w:numFmt w:val="bullet"/>
      <w:lvlText w:val=""/>
      <w:lvlJc w:val="left"/>
      <w:pPr>
        <w:ind w:left="6480" w:hanging="360"/>
      </w:pPr>
      <w:rPr>
        <w:rFonts w:ascii="Wingdings" w:hAnsi="Wingdings" w:hint="default"/>
      </w:rPr>
    </w:lvl>
  </w:abstractNum>
  <w:abstractNum w:abstractNumId="199" w15:restartNumberingAfterBreak="0">
    <w:nsid w:val="6D20E058"/>
    <w:multiLevelType w:val="hybridMultilevel"/>
    <w:tmpl w:val="71CE6E62"/>
    <w:lvl w:ilvl="0" w:tplc="71C63ED8">
      <w:start w:val="1"/>
      <w:numFmt w:val="bullet"/>
      <w:lvlText w:val=""/>
      <w:lvlJc w:val="left"/>
      <w:pPr>
        <w:ind w:left="1712" w:hanging="360"/>
      </w:pPr>
      <w:rPr>
        <w:rFonts w:ascii="Symbol" w:hAnsi="Symbol" w:hint="default"/>
      </w:rPr>
    </w:lvl>
    <w:lvl w:ilvl="1" w:tplc="461E788A" w:tentative="1">
      <w:start w:val="1"/>
      <w:numFmt w:val="bullet"/>
      <w:lvlText w:val="o"/>
      <w:lvlJc w:val="left"/>
      <w:pPr>
        <w:ind w:left="2432" w:hanging="360"/>
      </w:pPr>
      <w:rPr>
        <w:rFonts w:ascii="Courier New" w:hAnsi="Courier New" w:cs="Courier New" w:hint="default"/>
      </w:rPr>
    </w:lvl>
    <w:lvl w:ilvl="2" w:tplc="BEA42B74" w:tentative="1">
      <w:start w:val="1"/>
      <w:numFmt w:val="bullet"/>
      <w:lvlText w:val=""/>
      <w:lvlJc w:val="left"/>
      <w:pPr>
        <w:ind w:left="3152" w:hanging="360"/>
      </w:pPr>
      <w:rPr>
        <w:rFonts w:ascii="Wingdings" w:hAnsi="Wingdings" w:hint="default"/>
      </w:rPr>
    </w:lvl>
    <w:lvl w:ilvl="3" w:tplc="4798002C" w:tentative="1">
      <w:start w:val="1"/>
      <w:numFmt w:val="bullet"/>
      <w:lvlText w:val=""/>
      <w:lvlJc w:val="left"/>
      <w:pPr>
        <w:ind w:left="3872" w:hanging="360"/>
      </w:pPr>
      <w:rPr>
        <w:rFonts w:ascii="Symbol" w:hAnsi="Symbol" w:hint="default"/>
      </w:rPr>
    </w:lvl>
    <w:lvl w:ilvl="4" w:tplc="DF347DC0" w:tentative="1">
      <w:start w:val="1"/>
      <w:numFmt w:val="bullet"/>
      <w:lvlText w:val="o"/>
      <w:lvlJc w:val="left"/>
      <w:pPr>
        <w:ind w:left="4592" w:hanging="360"/>
      </w:pPr>
      <w:rPr>
        <w:rFonts w:ascii="Courier New" w:hAnsi="Courier New" w:cs="Courier New" w:hint="default"/>
      </w:rPr>
    </w:lvl>
    <w:lvl w:ilvl="5" w:tplc="CBE21CFA" w:tentative="1">
      <w:start w:val="1"/>
      <w:numFmt w:val="bullet"/>
      <w:lvlText w:val=""/>
      <w:lvlJc w:val="left"/>
      <w:pPr>
        <w:ind w:left="5312" w:hanging="360"/>
      </w:pPr>
      <w:rPr>
        <w:rFonts w:ascii="Wingdings" w:hAnsi="Wingdings" w:hint="default"/>
      </w:rPr>
    </w:lvl>
    <w:lvl w:ilvl="6" w:tplc="015A49AE" w:tentative="1">
      <w:start w:val="1"/>
      <w:numFmt w:val="bullet"/>
      <w:lvlText w:val=""/>
      <w:lvlJc w:val="left"/>
      <w:pPr>
        <w:ind w:left="6032" w:hanging="360"/>
      </w:pPr>
      <w:rPr>
        <w:rFonts w:ascii="Symbol" w:hAnsi="Symbol" w:hint="default"/>
      </w:rPr>
    </w:lvl>
    <w:lvl w:ilvl="7" w:tplc="1DB61C6C" w:tentative="1">
      <w:start w:val="1"/>
      <w:numFmt w:val="bullet"/>
      <w:lvlText w:val="o"/>
      <w:lvlJc w:val="left"/>
      <w:pPr>
        <w:ind w:left="6752" w:hanging="360"/>
      </w:pPr>
      <w:rPr>
        <w:rFonts w:ascii="Courier New" w:hAnsi="Courier New" w:cs="Courier New" w:hint="default"/>
      </w:rPr>
    </w:lvl>
    <w:lvl w:ilvl="8" w:tplc="ABD479E0" w:tentative="1">
      <w:start w:val="1"/>
      <w:numFmt w:val="bullet"/>
      <w:lvlText w:val=""/>
      <w:lvlJc w:val="left"/>
      <w:pPr>
        <w:ind w:left="7472" w:hanging="360"/>
      </w:pPr>
      <w:rPr>
        <w:rFonts w:ascii="Wingdings" w:hAnsi="Wingdings" w:hint="default"/>
      </w:rPr>
    </w:lvl>
  </w:abstractNum>
  <w:abstractNum w:abstractNumId="200" w15:restartNumberingAfterBreak="0">
    <w:nsid w:val="6E923111"/>
    <w:multiLevelType w:val="hybridMultilevel"/>
    <w:tmpl w:val="7F58BB60"/>
    <w:lvl w:ilvl="0" w:tplc="E22E91AA">
      <w:numFmt w:val="bullet"/>
      <w:lvlText w:val="-"/>
      <w:lvlJc w:val="left"/>
      <w:pPr>
        <w:ind w:left="720" w:hanging="360"/>
      </w:pPr>
      <w:rPr>
        <w:rFonts w:ascii="Arial" w:eastAsia="Times New Roman" w:hAnsi="Arial" w:cs="Arial" w:hint="default"/>
      </w:rPr>
    </w:lvl>
    <w:lvl w:ilvl="1" w:tplc="99E6AEE4" w:tentative="1">
      <w:start w:val="1"/>
      <w:numFmt w:val="bullet"/>
      <w:lvlText w:val="o"/>
      <w:lvlJc w:val="left"/>
      <w:pPr>
        <w:ind w:left="1440" w:hanging="360"/>
      </w:pPr>
      <w:rPr>
        <w:rFonts w:ascii="Courier New" w:hAnsi="Courier New" w:cs="Courier New" w:hint="default"/>
      </w:rPr>
    </w:lvl>
    <w:lvl w:ilvl="2" w:tplc="083648EE" w:tentative="1">
      <w:start w:val="1"/>
      <w:numFmt w:val="bullet"/>
      <w:lvlText w:val=""/>
      <w:lvlJc w:val="left"/>
      <w:pPr>
        <w:ind w:left="2160" w:hanging="360"/>
      </w:pPr>
      <w:rPr>
        <w:rFonts w:ascii="Wingdings" w:hAnsi="Wingdings" w:hint="default"/>
      </w:rPr>
    </w:lvl>
    <w:lvl w:ilvl="3" w:tplc="2ED036BA" w:tentative="1">
      <w:start w:val="1"/>
      <w:numFmt w:val="bullet"/>
      <w:lvlText w:val=""/>
      <w:lvlJc w:val="left"/>
      <w:pPr>
        <w:ind w:left="2880" w:hanging="360"/>
      </w:pPr>
      <w:rPr>
        <w:rFonts w:ascii="Symbol" w:hAnsi="Symbol" w:hint="default"/>
      </w:rPr>
    </w:lvl>
    <w:lvl w:ilvl="4" w:tplc="D5800C24" w:tentative="1">
      <w:start w:val="1"/>
      <w:numFmt w:val="bullet"/>
      <w:lvlText w:val="o"/>
      <w:lvlJc w:val="left"/>
      <w:pPr>
        <w:ind w:left="3600" w:hanging="360"/>
      </w:pPr>
      <w:rPr>
        <w:rFonts w:ascii="Courier New" w:hAnsi="Courier New" w:cs="Courier New" w:hint="default"/>
      </w:rPr>
    </w:lvl>
    <w:lvl w:ilvl="5" w:tplc="07C69B46" w:tentative="1">
      <w:start w:val="1"/>
      <w:numFmt w:val="bullet"/>
      <w:lvlText w:val=""/>
      <w:lvlJc w:val="left"/>
      <w:pPr>
        <w:ind w:left="4320" w:hanging="360"/>
      </w:pPr>
      <w:rPr>
        <w:rFonts w:ascii="Wingdings" w:hAnsi="Wingdings" w:hint="default"/>
      </w:rPr>
    </w:lvl>
    <w:lvl w:ilvl="6" w:tplc="53BCC288" w:tentative="1">
      <w:start w:val="1"/>
      <w:numFmt w:val="bullet"/>
      <w:lvlText w:val=""/>
      <w:lvlJc w:val="left"/>
      <w:pPr>
        <w:ind w:left="5040" w:hanging="360"/>
      </w:pPr>
      <w:rPr>
        <w:rFonts w:ascii="Symbol" w:hAnsi="Symbol" w:hint="default"/>
      </w:rPr>
    </w:lvl>
    <w:lvl w:ilvl="7" w:tplc="8AE4AD64" w:tentative="1">
      <w:start w:val="1"/>
      <w:numFmt w:val="bullet"/>
      <w:lvlText w:val="o"/>
      <w:lvlJc w:val="left"/>
      <w:pPr>
        <w:ind w:left="5760" w:hanging="360"/>
      </w:pPr>
      <w:rPr>
        <w:rFonts w:ascii="Courier New" w:hAnsi="Courier New" w:cs="Courier New" w:hint="default"/>
      </w:rPr>
    </w:lvl>
    <w:lvl w:ilvl="8" w:tplc="4E0CA1B2" w:tentative="1">
      <w:start w:val="1"/>
      <w:numFmt w:val="bullet"/>
      <w:lvlText w:val=""/>
      <w:lvlJc w:val="left"/>
      <w:pPr>
        <w:ind w:left="6480" w:hanging="360"/>
      </w:pPr>
      <w:rPr>
        <w:rFonts w:ascii="Wingdings" w:hAnsi="Wingdings" w:hint="default"/>
      </w:rPr>
    </w:lvl>
  </w:abstractNum>
  <w:abstractNum w:abstractNumId="201" w15:restartNumberingAfterBreak="0">
    <w:nsid w:val="6EA7EC0F"/>
    <w:multiLevelType w:val="hybridMultilevel"/>
    <w:tmpl w:val="AEE4D4B2"/>
    <w:lvl w:ilvl="0" w:tplc="16BA2C0E">
      <w:start w:val="1"/>
      <w:numFmt w:val="bullet"/>
      <w:lvlText w:val=""/>
      <w:lvlJc w:val="left"/>
      <w:pPr>
        <w:ind w:left="720" w:hanging="360"/>
      </w:pPr>
      <w:rPr>
        <w:rFonts w:ascii="Symbol" w:hAnsi="Symbol" w:hint="default"/>
      </w:rPr>
    </w:lvl>
    <w:lvl w:ilvl="1" w:tplc="968CE584" w:tentative="1">
      <w:start w:val="1"/>
      <w:numFmt w:val="bullet"/>
      <w:lvlText w:val="o"/>
      <w:lvlJc w:val="left"/>
      <w:pPr>
        <w:ind w:left="1440" w:hanging="360"/>
      </w:pPr>
      <w:rPr>
        <w:rFonts w:ascii="Courier New" w:hAnsi="Courier New" w:cs="Courier New" w:hint="default"/>
      </w:rPr>
    </w:lvl>
    <w:lvl w:ilvl="2" w:tplc="89F05766" w:tentative="1">
      <w:start w:val="1"/>
      <w:numFmt w:val="bullet"/>
      <w:lvlText w:val=""/>
      <w:lvlJc w:val="left"/>
      <w:pPr>
        <w:ind w:left="2160" w:hanging="360"/>
      </w:pPr>
      <w:rPr>
        <w:rFonts w:ascii="Wingdings" w:hAnsi="Wingdings" w:hint="default"/>
      </w:rPr>
    </w:lvl>
    <w:lvl w:ilvl="3" w:tplc="8092087E" w:tentative="1">
      <w:start w:val="1"/>
      <w:numFmt w:val="bullet"/>
      <w:lvlText w:val=""/>
      <w:lvlJc w:val="left"/>
      <w:pPr>
        <w:ind w:left="2880" w:hanging="360"/>
      </w:pPr>
      <w:rPr>
        <w:rFonts w:ascii="Symbol" w:hAnsi="Symbol" w:hint="default"/>
      </w:rPr>
    </w:lvl>
    <w:lvl w:ilvl="4" w:tplc="2F14886A" w:tentative="1">
      <w:start w:val="1"/>
      <w:numFmt w:val="bullet"/>
      <w:lvlText w:val="o"/>
      <w:lvlJc w:val="left"/>
      <w:pPr>
        <w:ind w:left="3600" w:hanging="360"/>
      </w:pPr>
      <w:rPr>
        <w:rFonts w:ascii="Courier New" w:hAnsi="Courier New" w:cs="Courier New" w:hint="default"/>
      </w:rPr>
    </w:lvl>
    <w:lvl w:ilvl="5" w:tplc="D3B698E2" w:tentative="1">
      <w:start w:val="1"/>
      <w:numFmt w:val="bullet"/>
      <w:lvlText w:val=""/>
      <w:lvlJc w:val="left"/>
      <w:pPr>
        <w:ind w:left="4320" w:hanging="360"/>
      </w:pPr>
      <w:rPr>
        <w:rFonts w:ascii="Wingdings" w:hAnsi="Wingdings" w:hint="default"/>
      </w:rPr>
    </w:lvl>
    <w:lvl w:ilvl="6" w:tplc="8044580C" w:tentative="1">
      <w:start w:val="1"/>
      <w:numFmt w:val="bullet"/>
      <w:lvlText w:val=""/>
      <w:lvlJc w:val="left"/>
      <w:pPr>
        <w:ind w:left="5040" w:hanging="360"/>
      </w:pPr>
      <w:rPr>
        <w:rFonts w:ascii="Symbol" w:hAnsi="Symbol" w:hint="default"/>
      </w:rPr>
    </w:lvl>
    <w:lvl w:ilvl="7" w:tplc="4016FB32" w:tentative="1">
      <w:start w:val="1"/>
      <w:numFmt w:val="bullet"/>
      <w:lvlText w:val="o"/>
      <w:lvlJc w:val="left"/>
      <w:pPr>
        <w:ind w:left="5760" w:hanging="360"/>
      </w:pPr>
      <w:rPr>
        <w:rFonts w:ascii="Courier New" w:hAnsi="Courier New" w:cs="Courier New" w:hint="default"/>
      </w:rPr>
    </w:lvl>
    <w:lvl w:ilvl="8" w:tplc="73B8CE5A" w:tentative="1">
      <w:start w:val="1"/>
      <w:numFmt w:val="bullet"/>
      <w:lvlText w:val=""/>
      <w:lvlJc w:val="left"/>
      <w:pPr>
        <w:ind w:left="6480" w:hanging="360"/>
      </w:pPr>
      <w:rPr>
        <w:rFonts w:ascii="Wingdings" w:hAnsi="Wingdings" w:hint="default"/>
      </w:rPr>
    </w:lvl>
  </w:abstractNum>
  <w:abstractNum w:abstractNumId="202" w15:restartNumberingAfterBreak="0">
    <w:nsid w:val="6EDDFDAF"/>
    <w:multiLevelType w:val="hybridMultilevel"/>
    <w:tmpl w:val="538E0736"/>
    <w:lvl w:ilvl="0" w:tplc="FCBEB9E4">
      <w:start w:val="1"/>
      <w:numFmt w:val="bullet"/>
      <w:lvlText w:val=""/>
      <w:lvlJc w:val="left"/>
      <w:pPr>
        <w:ind w:left="720" w:hanging="360"/>
      </w:pPr>
      <w:rPr>
        <w:rFonts w:ascii="Symbol" w:hAnsi="Symbol" w:hint="default"/>
      </w:rPr>
    </w:lvl>
    <w:lvl w:ilvl="1" w:tplc="F74EF1D2">
      <w:start w:val="1"/>
      <w:numFmt w:val="bullet"/>
      <w:lvlText w:val="o"/>
      <w:lvlJc w:val="left"/>
      <w:pPr>
        <w:ind w:left="1440" w:hanging="360"/>
      </w:pPr>
      <w:rPr>
        <w:rFonts w:ascii="Courier New" w:hAnsi="Courier New" w:cs="Courier New" w:hint="default"/>
      </w:rPr>
    </w:lvl>
    <w:lvl w:ilvl="2" w:tplc="AE60394C">
      <w:start w:val="1"/>
      <w:numFmt w:val="bullet"/>
      <w:lvlText w:val=""/>
      <w:lvlJc w:val="left"/>
      <w:pPr>
        <w:ind w:left="2160" w:hanging="360"/>
      </w:pPr>
      <w:rPr>
        <w:rFonts w:ascii="Wingdings" w:hAnsi="Wingdings" w:hint="default"/>
      </w:rPr>
    </w:lvl>
    <w:lvl w:ilvl="3" w:tplc="9D22B986">
      <w:start w:val="1"/>
      <w:numFmt w:val="bullet"/>
      <w:lvlText w:val=""/>
      <w:lvlJc w:val="left"/>
      <w:pPr>
        <w:ind w:left="2880" w:hanging="360"/>
      </w:pPr>
      <w:rPr>
        <w:rFonts w:ascii="Symbol" w:hAnsi="Symbol" w:hint="default"/>
      </w:rPr>
    </w:lvl>
    <w:lvl w:ilvl="4" w:tplc="CBC62610">
      <w:start w:val="1"/>
      <w:numFmt w:val="bullet"/>
      <w:lvlText w:val="o"/>
      <w:lvlJc w:val="left"/>
      <w:pPr>
        <w:ind w:left="3600" w:hanging="360"/>
      </w:pPr>
      <w:rPr>
        <w:rFonts w:ascii="Courier New" w:hAnsi="Courier New" w:cs="Courier New" w:hint="default"/>
      </w:rPr>
    </w:lvl>
    <w:lvl w:ilvl="5" w:tplc="A296DE30">
      <w:start w:val="1"/>
      <w:numFmt w:val="bullet"/>
      <w:lvlText w:val=""/>
      <w:lvlJc w:val="left"/>
      <w:pPr>
        <w:ind w:left="4320" w:hanging="360"/>
      </w:pPr>
      <w:rPr>
        <w:rFonts w:ascii="Wingdings" w:hAnsi="Wingdings" w:hint="default"/>
      </w:rPr>
    </w:lvl>
    <w:lvl w:ilvl="6" w:tplc="59487C50">
      <w:start w:val="1"/>
      <w:numFmt w:val="bullet"/>
      <w:lvlText w:val=""/>
      <w:lvlJc w:val="left"/>
      <w:pPr>
        <w:ind w:left="5040" w:hanging="360"/>
      </w:pPr>
      <w:rPr>
        <w:rFonts w:ascii="Symbol" w:hAnsi="Symbol" w:hint="default"/>
      </w:rPr>
    </w:lvl>
    <w:lvl w:ilvl="7" w:tplc="6C044D04">
      <w:start w:val="1"/>
      <w:numFmt w:val="bullet"/>
      <w:lvlText w:val="o"/>
      <w:lvlJc w:val="left"/>
      <w:pPr>
        <w:ind w:left="5760" w:hanging="360"/>
      </w:pPr>
      <w:rPr>
        <w:rFonts w:ascii="Courier New" w:hAnsi="Courier New" w:cs="Courier New" w:hint="default"/>
      </w:rPr>
    </w:lvl>
    <w:lvl w:ilvl="8" w:tplc="E1922F12">
      <w:start w:val="1"/>
      <w:numFmt w:val="bullet"/>
      <w:lvlText w:val=""/>
      <w:lvlJc w:val="left"/>
      <w:pPr>
        <w:ind w:left="6480" w:hanging="360"/>
      </w:pPr>
      <w:rPr>
        <w:rFonts w:ascii="Wingdings" w:hAnsi="Wingdings" w:hint="default"/>
      </w:rPr>
    </w:lvl>
  </w:abstractNum>
  <w:abstractNum w:abstractNumId="203" w15:restartNumberingAfterBreak="0">
    <w:nsid w:val="6F7A2807"/>
    <w:multiLevelType w:val="multilevel"/>
    <w:tmpl w:val="00000001"/>
    <w:name w:val="Outline"/>
    <w:lvl w:ilvl="0">
      <w:start w:val="6"/>
      <w:numFmt w:val="decimal"/>
      <w:lvlText w:val="%1."/>
      <w:lvlJc w:val="left"/>
      <w:pPr>
        <w:tabs>
          <w:tab w:val="num" w:pos="0"/>
        </w:tabs>
        <w:ind w:left="0" w:firstLine="0"/>
      </w:pPr>
    </w:lvl>
    <w:lvl w:ilvl="1">
      <w:start w:val="1"/>
      <w:numFmt w:val="decimal"/>
      <w:lvlText w:val="%1.%2"/>
      <w:lvlJc w:val="left"/>
      <w:pPr>
        <w:tabs>
          <w:tab w:val="num" w:pos="0"/>
        </w:tabs>
        <w:ind w:left="0" w:firstLine="0"/>
      </w:pPr>
    </w:lvl>
    <w:lvl w:ilvl="2">
      <w:start w:val="1"/>
      <w:numFmt w:val="decimal"/>
      <w:lvlText w:val="%1.%2.%3"/>
      <w:lvlJc w:val="left"/>
      <w:pPr>
        <w:tabs>
          <w:tab w:val="num" w:pos="0"/>
        </w:tabs>
        <w:ind w:left="0" w:firstLine="0"/>
      </w:pPr>
    </w:lvl>
    <w:lvl w:ilvl="3">
      <w:start w:val="1"/>
      <w:numFmt w:val="decimal"/>
      <w:lvlText w:val="%1.%2.%3.%4"/>
      <w:lvlJc w:val="left"/>
      <w:pPr>
        <w:tabs>
          <w:tab w:val="num" w:pos="0"/>
        </w:tabs>
        <w:ind w:left="0" w:firstLine="0"/>
      </w:pPr>
    </w:lvl>
    <w:lvl w:ilvl="4">
      <w:start w:val="1"/>
      <w:numFmt w:val="decimal"/>
      <w:lvlText w:val="%1.%2.%3.%4.%5"/>
      <w:lvlJc w:val="left"/>
      <w:pPr>
        <w:tabs>
          <w:tab w:val="num" w:pos="0"/>
        </w:tabs>
        <w:ind w:left="0" w:firstLine="0"/>
      </w:pPr>
    </w:lvl>
    <w:lvl w:ilvl="5">
      <w:start w:val="1"/>
      <w:numFmt w:val="decimal"/>
      <w:lvlText w:val="%1.%2.%3.%4.%5.%6"/>
      <w:lvlJc w:val="left"/>
      <w:pPr>
        <w:tabs>
          <w:tab w:val="num" w:pos="0"/>
        </w:tabs>
        <w:ind w:left="0" w:firstLine="0"/>
      </w:pPr>
    </w:lvl>
    <w:lvl w:ilvl="6">
      <w:start w:val="1"/>
      <w:numFmt w:val="decimal"/>
      <w:lvlText w:val="%1.%2.%3.%4.%5.%6.%7"/>
      <w:lvlJc w:val="left"/>
      <w:pPr>
        <w:tabs>
          <w:tab w:val="num" w:pos="0"/>
        </w:tabs>
        <w:ind w:left="0" w:firstLine="0"/>
      </w:pPr>
    </w:lvl>
    <w:lvl w:ilvl="7">
      <w:start w:val="1"/>
      <w:numFmt w:val="decimal"/>
      <w:lvlText w:val="%1.%2.%3.%4.%5.%6.%7.%8"/>
      <w:lvlJc w:val="left"/>
      <w:pPr>
        <w:tabs>
          <w:tab w:val="num" w:pos="0"/>
        </w:tabs>
        <w:ind w:left="0" w:firstLine="0"/>
      </w:pPr>
    </w:lvl>
    <w:lvl w:ilvl="8">
      <w:start w:val="1"/>
      <w:numFmt w:val="decimal"/>
      <w:lvlText w:val="%1.%2.%3.%4.%5.%6.%7.%8.%9"/>
      <w:lvlJc w:val="left"/>
      <w:pPr>
        <w:tabs>
          <w:tab w:val="num" w:pos="0"/>
        </w:tabs>
        <w:ind w:left="0" w:firstLine="0"/>
      </w:pPr>
    </w:lvl>
  </w:abstractNum>
  <w:abstractNum w:abstractNumId="204" w15:restartNumberingAfterBreak="0">
    <w:nsid w:val="700DECC0"/>
    <w:multiLevelType w:val="hybridMultilevel"/>
    <w:tmpl w:val="894A8728"/>
    <w:lvl w:ilvl="0" w:tplc="2D7080F0">
      <w:start w:val="1"/>
      <w:numFmt w:val="bullet"/>
      <w:lvlText w:val=""/>
      <w:lvlJc w:val="left"/>
      <w:pPr>
        <w:ind w:left="720" w:hanging="360"/>
      </w:pPr>
      <w:rPr>
        <w:rFonts w:ascii="Symbol" w:hAnsi="Symbol" w:hint="default"/>
      </w:rPr>
    </w:lvl>
    <w:lvl w:ilvl="1" w:tplc="FE1E4F8E" w:tentative="1">
      <w:start w:val="1"/>
      <w:numFmt w:val="bullet"/>
      <w:lvlText w:val="o"/>
      <w:lvlJc w:val="left"/>
      <w:pPr>
        <w:ind w:left="1440" w:hanging="360"/>
      </w:pPr>
      <w:rPr>
        <w:rFonts w:ascii="Courier New" w:hAnsi="Courier New" w:cs="Courier New" w:hint="default"/>
      </w:rPr>
    </w:lvl>
    <w:lvl w:ilvl="2" w:tplc="6F126C86" w:tentative="1">
      <w:start w:val="1"/>
      <w:numFmt w:val="bullet"/>
      <w:lvlText w:val=""/>
      <w:lvlJc w:val="left"/>
      <w:pPr>
        <w:ind w:left="2160" w:hanging="360"/>
      </w:pPr>
      <w:rPr>
        <w:rFonts w:ascii="Wingdings" w:hAnsi="Wingdings" w:hint="default"/>
      </w:rPr>
    </w:lvl>
    <w:lvl w:ilvl="3" w:tplc="A894B2D0" w:tentative="1">
      <w:start w:val="1"/>
      <w:numFmt w:val="bullet"/>
      <w:lvlText w:val=""/>
      <w:lvlJc w:val="left"/>
      <w:pPr>
        <w:ind w:left="2880" w:hanging="360"/>
      </w:pPr>
      <w:rPr>
        <w:rFonts w:ascii="Symbol" w:hAnsi="Symbol" w:hint="default"/>
      </w:rPr>
    </w:lvl>
    <w:lvl w:ilvl="4" w:tplc="60E6F1EA" w:tentative="1">
      <w:start w:val="1"/>
      <w:numFmt w:val="bullet"/>
      <w:lvlText w:val="o"/>
      <w:lvlJc w:val="left"/>
      <w:pPr>
        <w:ind w:left="3600" w:hanging="360"/>
      </w:pPr>
      <w:rPr>
        <w:rFonts w:ascii="Courier New" w:hAnsi="Courier New" w:cs="Courier New" w:hint="default"/>
      </w:rPr>
    </w:lvl>
    <w:lvl w:ilvl="5" w:tplc="33E42BD8" w:tentative="1">
      <w:start w:val="1"/>
      <w:numFmt w:val="bullet"/>
      <w:lvlText w:val=""/>
      <w:lvlJc w:val="left"/>
      <w:pPr>
        <w:ind w:left="4320" w:hanging="360"/>
      </w:pPr>
      <w:rPr>
        <w:rFonts w:ascii="Wingdings" w:hAnsi="Wingdings" w:hint="default"/>
      </w:rPr>
    </w:lvl>
    <w:lvl w:ilvl="6" w:tplc="641C17D8" w:tentative="1">
      <w:start w:val="1"/>
      <w:numFmt w:val="bullet"/>
      <w:lvlText w:val=""/>
      <w:lvlJc w:val="left"/>
      <w:pPr>
        <w:ind w:left="5040" w:hanging="360"/>
      </w:pPr>
      <w:rPr>
        <w:rFonts w:ascii="Symbol" w:hAnsi="Symbol" w:hint="default"/>
      </w:rPr>
    </w:lvl>
    <w:lvl w:ilvl="7" w:tplc="080CF794" w:tentative="1">
      <w:start w:val="1"/>
      <w:numFmt w:val="bullet"/>
      <w:lvlText w:val="o"/>
      <w:lvlJc w:val="left"/>
      <w:pPr>
        <w:ind w:left="5760" w:hanging="360"/>
      </w:pPr>
      <w:rPr>
        <w:rFonts w:ascii="Courier New" w:hAnsi="Courier New" w:cs="Courier New" w:hint="default"/>
      </w:rPr>
    </w:lvl>
    <w:lvl w:ilvl="8" w:tplc="B09284E0" w:tentative="1">
      <w:start w:val="1"/>
      <w:numFmt w:val="bullet"/>
      <w:lvlText w:val=""/>
      <w:lvlJc w:val="left"/>
      <w:pPr>
        <w:ind w:left="6480" w:hanging="360"/>
      </w:pPr>
      <w:rPr>
        <w:rFonts w:ascii="Wingdings" w:hAnsi="Wingdings" w:hint="default"/>
      </w:rPr>
    </w:lvl>
  </w:abstractNum>
  <w:abstractNum w:abstractNumId="205" w15:restartNumberingAfterBreak="0">
    <w:nsid w:val="701BC1FA"/>
    <w:multiLevelType w:val="hybridMultilevel"/>
    <w:tmpl w:val="4B160E02"/>
    <w:lvl w:ilvl="0" w:tplc="D3D29D14">
      <w:start w:val="1"/>
      <w:numFmt w:val="bullet"/>
      <w:lvlText w:val=""/>
      <w:lvlJc w:val="left"/>
      <w:pPr>
        <w:ind w:left="720" w:hanging="360"/>
      </w:pPr>
      <w:rPr>
        <w:rFonts w:ascii="Symbol" w:hAnsi="Symbol" w:hint="default"/>
      </w:rPr>
    </w:lvl>
    <w:lvl w:ilvl="1" w:tplc="B29ED1C0">
      <w:start w:val="1"/>
      <w:numFmt w:val="bullet"/>
      <w:lvlText w:val="o"/>
      <w:lvlJc w:val="left"/>
      <w:pPr>
        <w:ind w:left="1440" w:hanging="360"/>
      </w:pPr>
      <w:rPr>
        <w:rFonts w:ascii="Courier New" w:hAnsi="Courier New" w:cs="Courier New" w:hint="default"/>
      </w:rPr>
    </w:lvl>
    <w:lvl w:ilvl="2" w:tplc="36E2FA1C" w:tentative="1">
      <w:start w:val="1"/>
      <w:numFmt w:val="bullet"/>
      <w:lvlText w:val=""/>
      <w:lvlJc w:val="left"/>
      <w:pPr>
        <w:ind w:left="2160" w:hanging="360"/>
      </w:pPr>
      <w:rPr>
        <w:rFonts w:ascii="Wingdings" w:hAnsi="Wingdings" w:hint="default"/>
      </w:rPr>
    </w:lvl>
    <w:lvl w:ilvl="3" w:tplc="9A7897C2" w:tentative="1">
      <w:start w:val="1"/>
      <w:numFmt w:val="bullet"/>
      <w:lvlText w:val=""/>
      <w:lvlJc w:val="left"/>
      <w:pPr>
        <w:ind w:left="2880" w:hanging="360"/>
      </w:pPr>
      <w:rPr>
        <w:rFonts w:ascii="Symbol" w:hAnsi="Symbol" w:hint="default"/>
      </w:rPr>
    </w:lvl>
    <w:lvl w:ilvl="4" w:tplc="75CEEC5E" w:tentative="1">
      <w:start w:val="1"/>
      <w:numFmt w:val="bullet"/>
      <w:lvlText w:val="o"/>
      <w:lvlJc w:val="left"/>
      <w:pPr>
        <w:ind w:left="3600" w:hanging="360"/>
      </w:pPr>
      <w:rPr>
        <w:rFonts w:ascii="Courier New" w:hAnsi="Courier New" w:cs="Courier New" w:hint="default"/>
      </w:rPr>
    </w:lvl>
    <w:lvl w:ilvl="5" w:tplc="5094B134" w:tentative="1">
      <w:start w:val="1"/>
      <w:numFmt w:val="bullet"/>
      <w:lvlText w:val=""/>
      <w:lvlJc w:val="left"/>
      <w:pPr>
        <w:ind w:left="4320" w:hanging="360"/>
      </w:pPr>
      <w:rPr>
        <w:rFonts w:ascii="Wingdings" w:hAnsi="Wingdings" w:hint="default"/>
      </w:rPr>
    </w:lvl>
    <w:lvl w:ilvl="6" w:tplc="A1EA0BE4" w:tentative="1">
      <w:start w:val="1"/>
      <w:numFmt w:val="bullet"/>
      <w:lvlText w:val=""/>
      <w:lvlJc w:val="left"/>
      <w:pPr>
        <w:ind w:left="5040" w:hanging="360"/>
      </w:pPr>
      <w:rPr>
        <w:rFonts w:ascii="Symbol" w:hAnsi="Symbol" w:hint="default"/>
      </w:rPr>
    </w:lvl>
    <w:lvl w:ilvl="7" w:tplc="AB36CAA4" w:tentative="1">
      <w:start w:val="1"/>
      <w:numFmt w:val="bullet"/>
      <w:lvlText w:val="o"/>
      <w:lvlJc w:val="left"/>
      <w:pPr>
        <w:ind w:left="5760" w:hanging="360"/>
      </w:pPr>
      <w:rPr>
        <w:rFonts w:ascii="Courier New" w:hAnsi="Courier New" w:cs="Courier New" w:hint="default"/>
      </w:rPr>
    </w:lvl>
    <w:lvl w:ilvl="8" w:tplc="86840490" w:tentative="1">
      <w:start w:val="1"/>
      <w:numFmt w:val="bullet"/>
      <w:lvlText w:val=""/>
      <w:lvlJc w:val="left"/>
      <w:pPr>
        <w:ind w:left="6480" w:hanging="360"/>
      </w:pPr>
      <w:rPr>
        <w:rFonts w:ascii="Wingdings" w:hAnsi="Wingdings" w:hint="default"/>
      </w:rPr>
    </w:lvl>
  </w:abstractNum>
  <w:abstractNum w:abstractNumId="206" w15:restartNumberingAfterBreak="0">
    <w:nsid w:val="70425850"/>
    <w:multiLevelType w:val="hybridMultilevel"/>
    <w:tmpl w:val="F4E807BC"/>
    <w:lvl w:ilvl="0" w:tplc="C72423A6">
      <w:start w:val="1"/>
      <w:numFmt w:val="bullet"/>
      <w:lvlText w:val=""/>
      <w:lvlJc w:val="left"/>
      <w:pPr>
        <w:ind w:left="720" w:hanging="360"/>
      </w:pPr>
      <w:rPr>
        <w:rFonts w:ascii="Symbol" w:hAnsi="Symbol" w:hint="default"/>
      </w:rPr>
    </w:lvl>
    <w:lvl w:ilvl="1" w:tplc="0B40033E">
      <w:start w:val="1"/>
      <w:numFmt w:val="bullet"/>
      <w:lvlText w:val="o"/>
      <w:lvlJc w:val="left"/>
      <w:pPr>
        <w:ind w:left="1440" w:hanging="360"/>
      </w:pPr>
      <w:rPr>
        <w:rFonts w:ascii="Courier New" w:hAnsi="Courier New" w:cs="Courier New" w:hint="default"/>
      </w:rPr>
    </w:lvl>
    <w:lvl w:ilvl="2" w:tplc="A31016FE">
      <w:start w:val="1"/>
      <w:numFmt w:val="bullet"/>
      <w:lvlText w:val=""/>
      <w:lvlJc w:val="left"/>
      <w:pPr>
        <w:ind w:left="2160" w:hanging="360"/>
      </w:pPr>
      <w:rPr>
        <w:rFonts w:ascii="Wingdings" w:hAnsi="Wingdings" w:hint="default"/>
      </w:rPr>
    </w:lvl>
    <w:lvl w:ilvl="3" w:tplc="7BEEEC5C">
      <w:start w:val="1"/>
      <w:numFmt w:val="bullet"/>
      <w:lvlText w:val=""/>
      <w:lvlJc w:val="left"/>
      <w:pPr>
        <w:ind w:left="2880" w:hanging="360"/>
      </w:pPr>
      <w:rPr>
        <w:rFonts w:ascii="Symbol" w:hAnsi="Symbol" w:hint="default"/>
      </w:rPr>
    </w:lvl>
    <w:lvl w:ilvl="4" w:tplc="0FBAB668">
      <w:start w:val="1"/>
      <w:numFmt w:val="bullet"/>
      <w:lvlText w:val="o"/>
      <w:lvlJc w:val="left"/>
      <w:pPr>
        <w:ind w:left="3600" w:hanging="360"/>
      </w:pPr>
      <w:rPr>
        <w:rFonts w:ascii="Courier New" w:hAnsi="Courier New" w:cs="Courier New" w:hint="default"/>
      </w:rPr>
    </w:lvl>
    <w:lvl w:ilvl="5" w:tplc="6AE081D2">
      <w:start w:val="1"/>
      <w:numFmt w:val="bullet"/>
      <w:lvlText w:val=""/>
      <w:lvlJc w:val="left"/>
      <w:pPr>
        <w:ind w:left="4320" w:hanging="360"/>
      </w:pPr>
      <w:rPr>
        <w:rFonts w:ascii="Wingdings" w:hAnsi="Wingdings" w:hint="default"/>
      </w:rPr>
    </w:lvl>
    <w:lvl w:ilvl="6" w:tplc="DCD465E4">
      <w:start w:val="1"/>
      <w:numFmt w:val="bullet"/>
      <w:lvlText w:val=""/>
      <w:lvlJc w:val="left"/>
      <w:pPr>
        <w:ind w:left="5040" w:hanging="360"/>
      </w:pPr>
      <w:rPr>
        <w:rFonts w:ascii="Symbol" w:hAnsi="Symbol" w:hint="default"/>
      </w:rPr>
    </w:lvl>
    <w:lvl w:ilvl="7" w:tplc="7A522194">
      <w:start w:val="1"/>
      <w:numFmt w:val="bullet"/>
      <w:lvlText w:val="o"/>
      <w:lvlJc w:val="left"/>
      <w:pPr>
        <w:ind w:left="5760" w:hanging="360"/>
      </w:pPr>
      <w:rPr>
        <w:rFonts w:ascii="Courier New" w:hAnsi="Courier New" w:cs="Courier New" w:hint="default"/>
      </w:rPr>
    </w:lvl>
    <w:lvl w:ilvl="8" w:tplc="B302E8C8">
      <w:start w:val="1"/>
      <w:numFmt w:val="bullet"/>
      <w:lvlText w:val=""/>
      <w:lvlJc w:val="left"/>
      <w:pPr>
        <w:ind w:left="6480" w:hanging="360"/>
      </w:pPr>
      <w:rPr>
        <w:rFonts w:ascii="Wingdings" w:hAnsi="Wingdings" w:hint="default"/>
      </w:rPr>
    </w:lvl>
  </w:abstractNum>
  <w:abstractNum w:abstractNumId="207" w15:restartNumberingAfterBreak="0">
    <w:nsid w:val="70463CC0"/>
    <w:multiLevelType w:val="hybridMultilevel"/>
    <w:tmpl w:val="EDF0AEA2"/>
    <w:lvl w:ilvl="0" w:tplc="6FB62C6E">
      <w:numFmt w:val="bullet"/>
      <w:lvlText w:val=""/>
      <w:lvlJc w:val="left"/>
      <w:pPr>
        <w:ind w:left="720" w:hanging="360"/>
      </w:pPr>
      <w:rPr>
        <w:rFonts w:ascii="Symbol" w:hAnsi="Symbol" w:hint="default"/>
      </w:rPr>
    </w:lvl>
    <w:lvl w:ilvl="1" w:tplc="C540B3F8" w:tentative="1">
      <w:start w:val="1"/>
      <w:numFmt w:val="bullet"/>
      <w:lvlText w:val="o"/>
      <w:lvlJc w:val="left"/>
      <w:pPr>
        <w:ind w:left="1440" w:hanging="360"/>
      </w:pPr>
      <w:rPr>
        <w:rFonts w:ascii="Courier New" w:hAnsi="Courier New" w:cs="Courier New" w:hint="default"/>
      </w:rPr>
    </w:lvl>
    <w:lvl w:ilvl="2" w:tplc="AEBE5406" w:tentative="1">
      <w:start w:val="1"/>
      <w:numFmt w:val="bullet"/>
      <w:lvlText w:val=""/>
      <w:lvlJc w:val="left"/>
      <w:pPr>
        <w:ind w:left="2160" w:hanging="360"/>
      </w:pPr>
      <w:rPr>
        <w:rFonts w:ascii="Wingdings" w:hAnsi="Wingdings" w:hint="default"/>
      </w:rPr>
    </w:lvl>
    <w:lvl w:ilvl="3" w:tplc="FC90C274" w:tentative="1">
      <w:start w:val="1"/>
      <w:numFmt w:val="bullet"/>
      <w:lvlText w:val=""/>
      <w:lvlJc w:val="left"/>
      <w:pPr>
        <w:ind w:left="2880" w:hanging="360"/>
      </w:pPr>
      <w:rPr>
        <w:rFonts w:ascii="Symbol" w:hAnsi="Symbol" w:hint="default"/>
      </w:rPr>
    </w:lvl>
    <w:lvl w:ilvl="4" w:tplc="7046A380" w:tentative="1">
      <w:start w:val="1"/>
      <w:numFmt w:val="bullet"/>
      <w:lvlText w:val="o"/>
      <w:lvlJc w:val="left"/>
      <w:pPr>
        <w:ind w:left="3600" w:hanging="360"/>
      </w:pPr>
      <w:rPr>
        <w:rFonts w:ascii="Courier New" w:hAnsi="Courier New" w:cs="Courier New" w:hint="default"/>
      </w:rPr>
    </w:lvl>
    <w:lvl w:ilvl="5" w:tplc="EF88FC44" w:tentative="1">
      <w:start w:val="1"/>
      <w:numFmt w:val="bullet"/>
      <w:lvlText w:val=""/>
      <w:lvlJc w:val="left"/>
      <w:pPr>
        <w:ind w:left="4320" w:hanging="360"/>
      </w:pPr>
      <w:rPr>
        <w:rFonts w:ascii="Wingdings" w:hAnsi="Wingdings" w:hint="default"/>
      </w:rPr>
    </w:lvl>
    <w:lvl w:ilvl="6" w:tplc="767619C6" w:tentative="1">
      <w:start w:val="1"/>
      <w:numFmt w:val="bullet"/>
      <w:lvlText w:val=""/>
      <w:lvlJc w:val="left"/>
      <w:pPr>
        <w:ind w:left="5040" w:hanging="360"/>
      </w:pPr>
      <w:rPr>
        <w:rFonts w:ascii="Symbol" w:hAnsi="Symbol" w:hint="default"/>
      </w:rPr>
    </w:lvl>
    <w:lvl w:ilvl="7" w:tplc="2BC22C10" w:tentative="1">
      <w:start w:val="1"/>
      <w:numFmt w:val="bullet"/>
      <w:lvlText w:val="o"/>
      <w:lvlJc w:val="left"/>
      <w:pPr>
        <w:ind w:left="5760" w:hanging="360"/>
      </w:pPr>
      <w:rPr>
        <w:rFonts w:ascii="Courier New" w:hAnsi="Courier New" w:cs="Courier New" w:hint="default"/>
      </w:rPr>
    </w:lvl>
    <w:lvl w:ilvl="8" w:tplc="E1286F76" w:tentative="1">
      <w:start w:val="1"/>
      <w:numFmt w:val="bullet"/>
      <w:lvlText w:val=""/>
      <w:lvlJc w:val="left"/>
      <w:pPr>
        <w:ind w:left="6480" w:hanging="360"/>
      </w:pPr>
      <w:rPr>
        <w:rFonts w:ascii="Wingdings" w:hAnsi="Wingdings" w:hint="default"/>
      </w:rPr>
    </w:lvl>
  </w:abstractNum>
  <w:abstractNum w:abstractNumId="208" w15:restartNumberingAfterBreak="0">
    <w:nsid w:val="7049746C"/>
    <w:multiLevelType w:val="hybridMultilevel"/>
    <w:tmpl w:val="F4E0F28E"/>
    <w:lvl w:ilvl="0" w:tplc="7334028E">
      <w:start w:val="1"/>
      <w:numFmt w:val="decimal"/>
      <w:pStyle w:val="Nums"/>
      <w:lvlText w:val="%1."/>
      <w:lvlJc w:val="left"/>
      <w:pPr>
        <w:ind w:left="726" w:hanging="360"/>
      </w:pPr>
      <w:rPr>
        <w:color w:val="auto"/>
      </w:rPr>
    </w:lvl>
    <w:lvl w:ilvl="1" w:tplc="6DA832D2" w:tentative="1">
      <w:start w:val="1"/>
      <w:numFmt w:val="lowerLetter"/>
      <w:lvlText w:val="%2."/>
      <w:lvlJc w:val="left"/>
      <w:pPr>
        <w:ind w:left="1446" w:hanging="360"/>
      </w:pPr>
    </w:lvl>
    <w:lvl w:ilvl="2" w:tplc="0EA073E6" w:tentative="1">
      <w:start w:val="1"/>
      <w:numFmt w:val="lowerRoman"/>
      <w:lvlText w:val="%3."/>
      <w:lvlJc w:val="right"/>
      <w:pPr>
        <w:ind w:left="2166" w:hanging="180"/>
      </w:pPr>
    </w:lvl>
    <w:lvl w:ilvl="3" w:tplc="B5EEFF98" w:tentative="1">
      <w:start w:val="1"/>
      <w:numFmt w:val="decimal"/>
      <w:lvlText w:val="%4."/>
      <w:lvlJc w:val="left"/>
      <w:pPr>
        <w:ind w:left="2886" w:hanging="360"/>
      </w:pPr>
    </w:lvl>
    <w:lvl w:ilvl="4" w:tplc="2154FA06" w:tentative="1">
      <w:start w:val="1"/>
      <w:numFmt w:val="lowerLetter"/>
      <w:lvlText w:val="%5."/>
      <w:lvlJc w:val="left"/>
      <w:pPr>
        <w:ind w:left="3606" w:hanging="360"/>
      </w:pPr>
    </w:lvl>
    <w:lvl w:ilvl="5" w:tplc="7782268C" w:tentative="1">
      <w:start w:val="1"/>
      <w:numFmt w:val="lowerRoman"/>
      <w:lvlText w:val="%6."/>
      <w:lvlJc w:val="right"/>
      <w:pPr>
        <w:ind w:left="4326" w:hanging="180"/>
      </w:pPr>
    </w:lvl>
    <w:lvl w:ilvl="6" w:tplc="179653D6" w:tentative="1">
      <w:start w:val="1"/>
      <w:numFmt w:val="decimal"/>
      <w:lvlText w:val="%7."/>
      <w:lvlJc w:val="left"/>
      <w:pPr>
        <w:ind w:left="5046" w:hanging="360"/>
      </w:pPr>
    </w:lvl>
    <w:lvl w:ilvl="7" w:tplc="D0B069C8" w:tentative="1">
      <w:start w:val="1"/>
      <w:numFmt w:val="lowerLetter"/>
      <w:lvlText w:val="%8."/>
      <w:lvlJc w:val="left"/>
      <w:pPr>
        <w:ind w:left="5766" w:hanging="360"/>
      </w:pPr>
    </w:lvl>
    <w:lvl w:ilvl="8" w:tplc="A808C648" w:tentative="1">
      <w:start w:val="1"/>
      <w:numFmt w:val="lowerRoman"/>
      <w:lvlText w:val="%9."/>
      <w:lvlJc w:val="right"/>
      <w:pPr>
        <w:ind w:left="6486" w:hanging="180"/>
      </w:pPr>
    </w:lvl>
  </w:abstractNum>
  <w:abstractNum w:abstractNumId="209" w15:restartNumberingAfterBreak="0">
    <w:nsid w:val="72306D8E"/>
    <w:multiLevelType w:val="hybridMultilevel"/>
    <w:tmpl w:val="4CCE10A0"/>
    <w:lvl w:ilvl="0" w:tplc="98C67434">
      <w:start w:val="1"/>
      <w:numFmt w:val="bullet"/>
      <w:lvlText w:val=""/>
      <w:lvlJc w:val="left"/>
      <w:pPr>
        <w:ind w:left="780" w:hanging="360"/>
      </w:pPr>
      <w:rPr>
        <w:rFonts w:ascii="Symbol" w:hAnsi="Symbol" w:hint="default"/>
      </w:rPr>
    </w:lvl>
    <w:lvl w:ilvl="1" w:tplc="531A7376" w:tentative="1">
      <w:start w:val="1"/>
      <w:numFmt w:val="bullet"/>
      <w:lvlText w:val="o"/>
      <w:lvlJc w:val="left"/>
      <w:pPr>
        <w:ind w:left="1500" w:hanging="360"/>
      </w:pPr>
      <w:rPr>
        <w:rFonts w:ascii="Courier New" w:hAnsi="Courier New" w:cs="Courier New" w:hint="default"/>
      </w:rPr>
    </w:lvl>
    <w:lvl w:ilvl="2" w:tplc="EA58B502" w:tentative="1">
      <w:start w:val="1"/>
      <w:numFmt w:val="bullet"/>
      <w:lvlText w:val=""/>
      <w:lvlJc w:val="left"/>
      <w:pPr>
        <w:ind w:left="2220" w:hanging="360"/>
      </w:pPr>
      <w:rPr>
        <w:rFonts w:ascii="Wingdings" w:hAnsi="Wingdings" w:hint="default"/>
      </w:rPr>
    </w:lvl>
    <w:lvl w:ilvl="3" w:tplc="B0068548" w:tentative="1">
      <w:start w:val="1"/>
      <w:numFmt w:val="bullet"/>
      <w:lvlText w:val=""/>
      <w:lvlJc w:val="left"/>
      <w:pPr>
        <w:ind w:left="2940" w:hanging="360"/>
      </w:pPr>
      <w:rPr>
        <w:rFonts w:ascii="Symbol" w:hAnsi="Symbol" w:hint="default"/>
      </w:rPr>
    </w:lvl>
    <w:lvl w:ilvl="4" w:tplc="A43E46EA" w:tentative="1">
      <w:start w:val="1"/>
      <w:numFmt w:val="bullet"/>
      <w:lvlText w:val="o"/>
      <w:lvlJc w:val="left"/>
      <w:pPr>
        <w:ind w:left="3660" w:hanging="360"/>
      </w:pPr>
      <w:rPr>
        <w:rFonts w:ascii="Courier New" w:hAnsi="Courier New" w:cs="Courier New" w:hint="default"/>
      </w:rPr>
    </w:lvl>
    <w:lvl w:ilvl="5" w:tplc="11E24E2A" w:tentative="1">
      <w:start w:val="1"/>
      <w:numFmt w:val="bullet"/>
      <w:lvlText w:val=""/>
      <w:lvlJc w:val="left"/>
      <w:pPr>
        <w:ind w:left="4380" w:hanging="360"/>
      </w:pPr>
      <w:rPr>
        <w:rFonts w:ascii="Wingdings" w:hAnsi="Wingdings" w:hint="default"/>
      </w:rPr>
    </w:lvl>
    <w:lvl w:ilvl="6" w:tplc="2DCEB072" w:tentative="1">
      <w:start w:val="1"/>
      <w:numFmt w:val="bullet"/>
      <w:lvlText w:val=""/>
      <w:lvlJc w:val="left"/>
      <w:pPr>
        <w:ind w:left="5100" w:hanging="360"/>
      </w:pPr>
      <w:rPr>
        <w:rFonts w:ascii="Symbol" w:hAnsi="Symbol" w:hint="default"/>
      </w:rPr>
    </w:lvl>
    <w:lvl w:ilvl="7" w:tplc="7366AC62" w:tentative="1">
      <w:start w:val="1"/>
      <w:numFmt w:val="bullet"/>
      <w:lvlText w:val="o"/>
      <w:lvlJc w:val="left"/>
      <w:pPr>
        <w:ind w:left="5820" w:hanging="360"/>
      </w:pPr>
      <w:rPr>
        <w:rFonts w:ascii="Courier New" w:hAnsi="Courier New" w:cs="Courier New" w:hint="default"/>
      </w:rPr>
    </w:lvl>
    <w:lvl w:ilvl="8" w:tplc="9CACE314" w:tentative="1">
      <w:start w:val="1"/>
      <w:numFmt w:val="bullet"/>
      <w:lvlText w:val=""/>
      <w:lvlJc w:val="left"/>
      <w:pPr>
        <w:ind w:left="6540" w:hanging="360"/>
      </w:pPr>
      <w:rPr>
        <w:rFonts w:ascii="Wingdings" w:hAnsi="Wingdings" w:hint="default"/>
      </w:rPr>
    </w:lvl>
  </w:abstractNum>
  <w:abstractNum w:abstractNumId="210" w15:restartNumberingAfterBreak="0">
    <w:nsid w:val="74C782AB"/>
    <w:multiLevelType w:val="multilevel"/>
    <w:tmpl w:val="0D362460"/>
    <w:lvl w:ilvl="0">
      <w:numFmt w:val="bullet"/>
      <w:lvlText w:val=""/>
      <w:lvlJc w:val="left"/>
      <w:pPr>
        <w:ind w:left="644" w:hanging="360"/>
      </w:pPr>
      <w:rPr>
        <w:rFonts w:ascii="Symbol" w:hAnsi="Symbol" w:hint="default"/>
        <w:color w:val="auto"/>
      </w:rPr>
    </w:lvl>
    <w:lvl w:ilvl="1">
      <w:start w:val="1"/>
      <w:numFmt w:val="bullet"/>
      <w:lvlText w:val=""/>
      <w:lvlJc w:val="left"/>
      <w:pPr>
        <w:tabs>
          <w:tab w:val="num" w:pos="1559"/>
        </w:tabs>
        <w:ind w:left="1559" w:hanging="283"/>
      </w:pPr>
      <w:rPr>
        <w:rFonts w:ascii="Wingdings" w:hAnsi="Wingdings" w:hint="default"/>
      </w:rPr>
    </w:lvl>
    <w:lvl w:ilvl="2">
      <w:start w:val="1"/>
      <w:numFmt w:val="bullet"/>
      <w:lvlText w:val=""/>
      <w:lvlJc w:val="left"/>
      <w:pPr>
        <w:tabs>
          <w:tab w:val="num" w:pos="1843"/>
        </w:tabs>
        <w:ind w:left="1843" w:hanging="284"/>
      </w:pPr>
      <w:rPr>
        <w:rFonts w:ascii="Wingdings" w:hAnsi="Wingdings" w:hint="default"/>
      </w:rPr>
    </w:lvl>
    <w:lvl w:ilvl="3">
      <w:start w:val="1"/>
      <w:numFmt w:val="bullet"/>
      <w:lvlText w:val=""/>
      <w:lvlJc w:val="left"/>
      <w:pPr>
        <w:tabs>
          <w:tab w:val="num" w:pos="2126"/>
        </w:tabs>
        <w:ind w:left="2126" w:hanging="283"/>
      </w:pPr>
      <w:rPr>
        <w:rFonts w:ascii="Symbol" w:hAnsi="Symbol" w:hint="default"/>
      </w:rPr>
    </w:lvl>
    <w:lvl w:ilvl="4">
      <w:start w:val="1"/>
      <w:numFmt w:val="bullet"/>
      <w:lvlText w:val=""/>
      <w:lvlJc w:val="left"/>
      <w:pPr>
        <w:ind w:left="1418" w:hanging="284"/>
      </w:pPr>
      <w:rPr>
        <w:rFonts w:ascii="Symbol" w:hAnsi="Symbol" w:hint="default"/>
        <w:color w:val="auto"/>
      </w:rPr>
    </w:lvl>
    <w:lvl w:ilvl="5">
      <w:start w:val="1"/>
      <w:numFmt w:val="bullet"/>
      <w:lvlText w:val=""/>
      <w:lvlJc w:val="left"/>
      <w:pPr>
        <w:ind w:left="1701" w:hanging="283"/>
      </w:pPr>
      <w:rPr>
        <w:rFonts w:ascii="Wingdings" w:hAnsi="Wingdings" w:hint="default"/>
      </w:rPr>
    </w:lvl>
    <w:lvl w:ilvl="6">
      <w:start w:val="1"/>
      <w:numFmt w:val="bullet"/>
      <w:lvlText w:val=""/>
      <w:lvlJc w:val="left"/>
      <w:pPr>
        <w:ind w:left="1985" w:hanging="284"/>
      </w:pPr>
      <w:rPr>
        <w:rFonts w:ascii="Wingdings" w:hAnsi="Wingdings" w:hint="default"/>
      </w:rPr>
    </w:lvl>
    <w:lvl w:ilvl="7">
      <w:start w:val="1"/>
      <w:numFmt w:val="bullet"/>
      <w:lvlText w:val=""/>
      <w:lvlJc w:val="left"/>
      <w:pPr>
        <w:ind w:left="2268" w:hanging="283"/>
      </w:pPr>
      <w:rPr>
        <w:rFonts w:ascii="Symbol" w:hAnsi="Symbol" w:hint="default"/>
      </w:rPr>
    </w:lvl>
    <w:lvl w:ilvl="8">
      <w:start w:val="1"/>
      <w:numFmt w:val="bullet"/>
      <w:lvlText w:val="o"/>
      <w:lvlJc w:val="left"/>
      <w:pPr>
        <w:ind w:left="2552" w:hanging="284"/>
      </w:pPr>
      <w:rPr>
        <w:rFonts w:ascii="Courier New" w:hAnsi="Courier New" w:hint="default"/>
      </w:rPr>
    </w:lvl>
  </w:abstractNum>
  <w:abstractNum w:abstractNumId="211" w15:restartNumberingAfterBreak="0">
    <w:nsid w:val="7529D555"/>
    <w:multiLevelType w:val="multilevel"/>
    <w:tmpl w:val="2020DE10"/>
    <w:lvl w:ilvl="0">
      <w:start w:val="6"/>
      <w:numFmt w:val="lowerLetter"/>
      <w:pStyle w:val="LetterList"/>
      <w:lvlText w:val="(%1)"/>
      <w:lvlJc w:val="left"/>
      <w:pPr>
        <w:tabs>
          <w:tab w:val="num" w:pos="567"/>
        </w:tabs>
        <w:ind w:left="567" w:hanging="567"/>
      </w:pPr>
      <w:rPr>
        <w:rFonts w:cs="Times New Roman" w:hint="default"/>
        <w:b w:val="0"/>
        <w:bCs w:val="0"/>
        <w:i w:val="0"/>
        <w:iCs w:val="0"/>
        <w:caps w:val="0"/>
        <w:smallCaps w:val="0"/>
        <w:strike w:val="0"/>
        <w:dstrike w:val="0"/>
        <w:noProof w:val="0"/>
        <w:vanish w:val="0"/>
        <w:color w:val="000000"/>
        <w:spacing w:val="0"/>
        <w:kern w:val="0"/>
        <w:position w:val="0"/>
        <w:u w:val="none"/>
        <w:effect w:val="none"/>
        <w:vertAlign w:val="baseline"/>
        <w:specVanish w:val="0"/>
      </w:rPr>
    </w:lvl>
    <w:lvl w:ilvl="1">
      <w:start w:val="1"/>
      <w:numFmt w:val="lowerRoman"/>
      <w:lvlText w:val="(%2)"/>
      <w:lvlJc w:val="left"/>
      <w:pPr>
        <w:tabs>
          <w:tab w:val="num" w:pos="1287"/>
        </w:tabs>
        <w:ind w:left="1134" w:hanging="567"/>
      </w:pPr>
      <w:rPr>
        <w:rFonts w:hint="default"/>
      </w:rPr>
    </w:lvl>
    <w:lvl w:ilvl="2">
      <w:start w:val="1"/>
      <w:numFmt w:val="lowerRoman"/>
      <w:lvlText w:val="%3)"/>
      <w:lvlJc w:val="left"/>
      <w:pPr>
        <w:tabs>
          <w:tab w:val="num" w:pos="1080"/>
        </w:tabs>
        <w:ind w:left="1080" w:hanging="360"/>
      </w:pPr>
      <w:rPr>
        <w:rFonts w:hint="default"/>
      </w:rPr>
    </w:lvl>
    <w:lvl w:ilvl="3">
      <w:start w:val="1"/>
      <w:numFmt w:val="decimal"/>
      <w:lvlText w:val="(%4)"/>
      <w:lvlJc w:val="left"/>
      <w:pPr>
        <w:tabs>
          <w:tab w:val="num" w:pos="1440"/>
        </w:tabs>
        <w:ind w:left="1440" w:hanging="360"/>
      </w:pPr>
      <w:rPr>
        <w:rFonts w:hint="default"/>
      </w:rPr>
    </w:lvl>
    <w:lvl w:ilvl="4">
      <w:start w:val="1"/>
      <w:numFmt w:val="lowerLetter"/>
      <w:lvlText w:val="(%5)"/>
      <w:lvlJc w:val="left"/>
      <w:pPr>
        <w:tabs>
          <w:tab w:val="num" w:pos="1800"/>
        </w:tabs>
        <w:ind w:left="1800" w:hanging="360"/>
      </w:pPr>
      <w:rPr>
        <w:rFonts w:hint="default"/>
      </w:rPr>
    </w:lvl>
    <w:lvl w:ilvl="5">
      <w:start w:val="1"/>
      <w:numFmt w:val="lowerRoman"/>
      <w:lvlText w:val="(%6)"/>
      <w:lvlJc w:val="left"/>
      <w:pPr>
        <w:tabs>
          <w:tab w:val="num" w:pos="2160"/>
        </w:tabs>
        <w:ind w:left="2160" w:hanging="360"/>
      </w:pPr>
      <w:rPr>
        <w:rFonts w:hint="default"/>
      </w:rPr>
    </w:lvl>
    <w:lvl w:ilvl="6">
      <w:start w:val="1"/>
      <w:numFmt w:val="decimal"/>
      <w:lvlText w:val="%7."/>
      <w:lvlJc w:val="left"/>
      <w:pPr>
        <w:tabs>
          <w:tab w:val="num" w:pos="2520"/>
        </w:tabs>
        <w:ind w:left="2520" w:hanging="360"/>
      </w:pPr>
      <w:rPr>
        <w:rFonts w:hint="default"/>
      </w:rPr>
    </w:lvl>
    <w:lvl w:ilvl="7">
      <w:start w:val="1"/>
      <w:numFmt w:val="lowerLetter"/>
      <w:lvlText w:val="%8."/>
      <w:lvlJc w:val="left"/>
      <w:pPr>
        <w:tabs>
          <w:tab w:val="num" w:pos="2880"/>
        </w:tabs>
        <w:ind w:left="2880" w:hanging="360"/>
      </w:pPr>
      <w:rPr>
        <w:rFonts w:hint="default"/>
      </w:rPr>
    </w:lvl>
    <w:lvl w:ilvl="8">
      <w:start w:val="1"/>
      <w:numFmt w:val="lowerRoman"/>
      <w:lvlText w:val="%9."/>
      <w:lvlJc w:val="left"/>
      <w:pPr>
        <w:tabs>
          <w:tab w:val="num" w:pos="3240"/>
        </w:tabs>
        <w:ind w:left="3240" w:hanging="360"/>
      </w:pPr>
      <w:rPr>
        <w:rFonts w:hint="default"/>
      </w:rPr>
    </w:lvl>
  </w:abstractNum>
  <w:abstractNum w:abstractNumId="212" w15:restartNumberingAfterBreak="0">
    <w:nsid w:val="78962246"/>
    <w:multiLevelType w:val="hybridMultilevel"/>
    <w:tmpl w:val="B694CBA6"/>
    <w:lvl w:ilvl="0" w:tplc="2DC2B286">
      <w:numFmt w:val="bullet"/>
      <w:lvlText w:val="-"/>
      <w:lvlJc w:val="left"/>
      <w:pPr>
        <w:ind w:left="720" w:hanging="360"/>
      </w:pPr>
      <w:rPr>
        <w:rFonts w:ascii="Arial" w:eastAsia="Times New Roman" w:hAnsi="Arial" w:cs="Arial" w:hint="default"/>
      </w:rPr>
    </w:lvl>
    <w:lvl w:ilvl="1" w:tplc="6A6AE9D4" w:tentative="1">
      <w:start w:val="1"/>
      <w:numFmt w:val="bullet"/>
      <w:lvlText w:val="o"/>
      <w:lvlJc w:val="left"/>
      <w:pPr>
        <w:ind w:left="1440" w:hanging="360"/>
      </w:pPr>
      <w:rPr>
        <w:rFonts w:ascii="Courier New" w:hAnsi="Courier New" w:cs="Courier New" w:hint="default"/>
      </w:rPr>
    </w:lvl>
    <w:lvl w:ilvl="2" w:tplc="3170DF10" w:tentative="1">
      <w:start w:val="1"/>
      <w:numFmt w:val="bullet"/>
      <w:lvlText w:val=""/>
      <w:lvlJc w:val="left"/>
      <w:pPr>
        <w:ind w:left="2160" w:hanging="360"/>
      </w:pPr>
      <w:rPr>
        <w:rFonts w:ascii="Wingdings" w:hAnsi="Wingdings" w:hint="default"/>
      </w:rPr>
    </w:lvl>
    <w:lvl w:ilvl="3" w:tplc="F0AEFF04" w:tentative="1">
      <w:start w:val="1"/>
      <w:numFmt w:val="bullet"/>
      <w:lvlText w:val=""/>
      <w:lvlJc w:val="left"/>
      <w:pPr>
        <w:ind w:left="2880" w:hanging="360"/>
      </w:pPr>
      <w:rPr>
        <w:rFonts w:ascii="Symbol" w:hAnsi="Symbol" w:hint="default"/>
      </w:rPr>
    </w:lvl>
    <w:lvl w:ilvl="4" w:tplc="09344916" w:tentative="1">
      <w:start w:val="1"/>
      <w:numFmt w:val="bullet"/>
      <w:lvlText w:val="o"/>
      <w:lvlJc w:val="left"/>
      <w:pPr>
        <w:ind w:left="3600" w:hanging="360"/>
      </w:pPr>
      <w:rPr>
        <w:rFonts w:ascii="Courier New" w:hAnsi="Courier New" w:cs="Courier New" w:hint="default"/>
      </w:rPr>
    </w:lvl>
    <w:lvl w:ilvl="5" w:tplc="614C03F0" w:tentative="1">
      <w:start w:val="1"/>
      <w:numFmt w:val="bullet"/>
      <w:lvlText w:val=""/>
      <w:lvlJc w:val="left"/>
      <w:pPr>
        <w:ind w:left="4320" w:hanging="360"/>
      </w:pPr>
      <w:rPr>
        <w:rFonts w:ascii="Wingdings" w:hAnsi="Wingdings" w:hint="default"/>
      </w:rPr>
    </w:lvl>
    <w:lvl w:ilvl="6" w:tplc="61542A0C" w:tentative="1">
      <w:start w:val="1"/>
      <w:numFmt w:val="bullet"/>
      <w:lvlText w:val=""/>
      <w:lvlJc w:val="left"/>
      <w:pPr>
        <w:ind w:left="5040" w:hanging="360"/>
      </w:pPr>
      <w:rPr>
        <w:rFonts w:ascii="Symbol" w:hAnsi="Symbol" w:hint="default"/>
      </w:rPr>
    </w:lvl>
    <w:lvl w:ilvl="7" w:tplc="5664A592" w:tentative="1">
      <w:start w:val="1"/>
      <w:numFmt w:val="bullet"/>
      <w:lvlText w:val="o"/>
      <w:lvlJc w:val="left"/>
      <w:pPr>
        <w:ind w:left="5760" w:hanging="360"/>
      </w:pPr>
      <w:rPr>
        <w:rFonts w:ascii="Courier New" w:hAnsi="Courier New" w:cs="Courier New" w:hint="default"/>
      </w:rPr>
    </w:lvl>
    <w:lvl w:ilvl="8" w:tplc="7BD629DE" w:tentative="1">
      <w:start w:val="1"/>
      <w:numFmt w:val="bullet"/>
      <w:lvlText w:val=""/>
      <w:lvlJc w:val="left"/>
      <w:pPr>
        <w:ind w:left="6480" w:hanging="360"/>
      </w:pPr>
      <w:rPr>
        <w:rFonts w:ascii="Wingdings" w:hAnsi="Wingdings" w:hint="default"/>
      </w:rPr>
    </w:lvl>
  </w:abstractNum>
  <w:abstractNum w:abstractNumId="213" w15:restartNumberingAfterBreak="0">
    <w:nsid w:val="78C5DFB8"/>
    <w:multiLevelType w:val="hybridMultilevel"/>
    <w:tmpl w:val="E7241604"/>
    <w:lvl w:ilvl="0" w:tplc="F61E790A">
      <w:numFmt w:val="bullet"/>
      <w:lvlText w:val=""/>
      <w:lvlJc w:val="left"/>
      <w:pPr>
        <w:tabs>
          <w:tab w:val="num" w:pos="2418"/>
        </w:tabs>
        <w:ind w:left="2418" w:hanging="360"/>
      </w:pPr>
      <w:rPr>
        <w:rFonts w:ascii="Symbol" w:hAnsi="Symbol" w:hint="default"/>
      </w:rPr>
    </w:lvl>
    <w:lvl w:ilvl="1" w:tplc="ED927DA0">
      <w:start w:val="1"/>
      <w:numFmt w:val="bullet"/>
      <w:lvlText w:val=""/>
      <w:lvlJc w:val="left"/>
      <w:pPr>
        <w:tabs>
          <w:tab w:val="num" w:pos="3138"/>
        </w:tabs>
        <w:ind w:left="3138" w:hanging="360"/>
      </w:pPr>
      <w:rPr>
        <w:rFonts w:ascii="Symbol" w:eastAsia="Times New Roman" w:hAnsi="Symbol" w:cs="Times New Roman" w:hint="default"/>
      </w:rPr>
    </w:lvl>
    <w:lvl w:ilvl="2" w:tplc="E4645CD0">
      <w:start w:val="1"/>
      <w:numFmt w:val="bullet"/>
      <w:lvlText w:val=""/>
      <w:lvlJc w:val="left"/>
      <w:pPr>
        <w:tabs>
          <w:tab w:val="num" w:pos="3858"/>
        </w:tabs>
        <w:ind w:left="3858" w:hanging="360"/>
      </w:pPr>
      <w:rPr>
        <w:rFonts w:ascii="Wingdings" w:hAnsi="Wingdings" w:hint="default"/>
      </w:rPr>
    </w:lvl>
    <w:lvl w:ilvl="3" w:tplc="E9F05A3C" w:tentative="1">
      <w:start w:val="1"/>
      <w:numFmt w:val="bullet"/>
      <w:lvlText w:val=""/>
      <w:lvlJc w:val="left"/>
      <w:pPr>
        <w:tabs>
          <w:tab w:val="num" w:pos="4578"/>
        </w:tabs>
        <w:ind w:left="4578" w:hanging="360"/>
      </w:pPr>
      <w:rPr>
        <w:rFonts w:ascii="Symbol" w:hAnsi="Symbol" w:hint="default"/>
      </w:rPr>
    </w:lvl>
    <w:lvl w:ilvl="4" w:tplc="403CCD04" w:tentative="1">
      <w:start w:val="1"/>
      <w:numFmt w:val="bullet"/>
      <w:lvlText w:val="o"/>
      <w:lvlJc w:val="left"/>
      <w:pPr>
        <w:tabs>
          <w:tab w:val="num" w:pos="5298"/>
        </w:tabs>
        <w:ind w:left="5298" w:hanging="360"/>
      </w:pPr>
      <w:rPr>
        <w:rFonts w:ascii="Courier New" w:hAnsi="Courier New" w:cs="Courier New" w:hint="default"/>
      </w:rPr>
    </w:lvl>
    <w:lvl w:ilvl="5" w:tplc="B5D063FA" w:tentative="1">
      <w:start w:val="1"/>
      <w:numFmt w:val="bullet"/>
      <w:lvlText w:val=""/>
      <w:lvlJc w:val="left"/>
      <w:pPr>
        <w:tabs>
          <w:tab w:val="num" w:pos="6018"/>
        </w:tabs>
        <w:ind w:left="6018" w:hanging="360"/>
      </w:pPr>
      <w:rPr>
        <w:rFonts w:ascii="Wingdings" w:hAnsi="Wingdings" w:hint="default"/>
      </w:rPr>
    </w:lvl>
    <w:lvl w:ilvl="6" w:tplc="0B6A57F6" w:tentative="1">
      <w:start w:val="1"/>
      <w:numFmt w:val="bullet"/>
      <w:lvlText w:val=""/>
      <w:lvlJc w:val="left"/>
      <w:pPr>
        <w:tabs>
          <w:tab w:val="num" w:pos="6738"/>
        </w:tabs>
        <w:ind w:left="6738" w:hanging="360"/>
      </w:pPr>
      <w:rPr>
        <w:rFonts w:ascii="Symbol" w:hAnsi="Symbol" w:hint="default"/>
      </w:rPr>
    </w:lvl>
    <w:lvl w:ilvl="7" w:tplc="F3E8C024" w:tentative="1">
      <w:start w:val="1"/>
      <w:numFmt w:val="bullet"/>
      <w:lvlText w:val="o"/>
      <w:lvlJc w:val="left"/>
      <w:pPr>
        <w:tabs>
          <w:tab w:val="num" w:pos="7458"/>
        </w:tabs>
        <w:ind w:left="7458" w:hanging="360"/>
      </w:pPr>
      <w:rPr>
        <w:rFonts w:ascii="Courier New" w:hAnsi="Courier New" w:cs="Courier New" w:hint="default"/>
      </w:rPr>
    </w:lvl>
    <w:lvl w:ilvl="8" w:tplc="9D88FE30" w:tentative="1">
      <w:start w:val="1"/>
      <w:numFmt w:val="bullet"/>
      <w:lvlText w:val=""/>
      <w:lvlJc w:val="left"/>
      <w:pPr>
        <w:tabs>
          <w:tab w:val="num" w:pos="8178"/>
        </w:tabs>
        <w:ind w:left="8178" w:hanging="360"/>
      </w:pPr>
      <w:rPr>
        <w:rFonts w:ascii="Wingdings" w:hAnsi="Wingdings" w:hint="default"/>
      </w:rPr>
    </w:lvl>
  </w:abstractNum>
  <w:abstractNum w:abstractNumId="214" w15:restartNumberingAfterBreak="0">
    <w:nsid w:val="79AA2835"/>
    <w:multiLevelType w:val="hybridMultilevel"/>
    <w:tmpl w:val="77C40770"/>
    <w:lvl w:ilvl="0" w:tplc="E4CE43C6">
      <w:start w:val="1"/>
      <w:numFmt w:val="bullet"/>
      <w:lvlText w:val=""/>
      <w:lvlJc w:val="left"/>
      <w:pPr>
        <w:ind w:left="720" w:hanging="360"/>
      </w:pPr>
      <w:rPr>
        <w:rFonts w:ascii="Symbol" w:hAnsi="Symbol" w:hint="default"/>
      </w:rPr>
    </w:lvl>
    <w:lvl w:ilvl="1" w:tplc="8C02CFE0" w:tentative="1">
      <w:start w:val="1"/>
      <w:numFmt w:val="bullet"/>
      <w:lvlText w:val="o"/>
      <w:lvlJc w:val="left"/>
      <w:pPr>
        <w:ind w:left="1440" w:hanging="360"/>
      </w:pPr>
      <w:rPr>
        <w:rFonts w:ascii="Courier New" w:hAnsi="Courier New" w:cs="Courier New" w:hint="default"/>
      </w:rPr>
    </w:lvl>
    <w:lvl w:ilvl="2" w:tplc="5C2C7E32" w:tentative="1">
      <w:start w:val="1"/>
      <w:numFmt w:val="bullet"/>
      <w:lvlText w:val=""/>
      <w:lvlJc w:val="left"/>
      <w:pPr>
        <w:ind w:left="2160" w:hanging="360"/>
      </w:pPr>
      <w:rPr>
        <w:rFonts w:ascii="Wingdings" w:hAnsi="Wingdings" w:hint="default"/>
      </w:rPr>
    </w:lvl>
    <w:lvl w:ilvl="3" w:tplc="DADCD9D2" w:tentative="1">
      <w:start w:val="1"/>
      <w:numFmt w:val="bullet"/>
      <w:lvlText w:val=""/>
      <w:lvlJc w:val="left"/>
      <w:pPr>
        <w:ind w:left="2880" w:hanging="360"/>
      </w:pPr>
      <w:rPr>
        <w:rFonts w:ascii="Symbol" w:hAnsi="Symbol" w:hint="default"/>
      </w:rPr>
    </w:lvl>
    <w:lvl w:ilvl="4" w:tplc="DCE60980" w:tentative="1">
      <w:start w:val="1"/>
      <w:numFmt w:val="bullet"/>
      <w:lvlText w:val="o"/>
      <w:lvlJc w:val="left"/>
      <w:pPr>
        <w:ind w:left="3600" w:hanging="360"/>
      </w:pPr>
      <w:rPr>
        <w:rFonts w:ascii="Courier New" w:hAnsi="Courier New" w:cs="Courier New" w:hint="default"/>
      </w:rPr>
    </w:lvl>
    <w:lvl w:ilvl="5" w:tplc="C5E44872" w:tentative="1">
      <w:start w:val="1"/>
      <w:numFmt w:val="bullet"/>
      <w:lvlText w:val=""/>
      <w:lvlJc w:val="left"/>
      <w:pPr>
        <w:ind w:left="4320" w:hanging="360"/>
      </w:pPr>
      <w:rPr>
        <w:rFonts w:ascii="Wingdings" w:hAnsi="Wingdings" w:hint="default"/>
      </w:rPr>
    </w:lvl>
    <w:lvl w:ilvl="6" w:tplc="B3C4F23E" w:tentative="1">
      <w:start w:val="1"/>
      <w:numFmt w:val="bullet"/>
      <w:lvlText w:val=""/>
      <w:lvlJc w:val="left"/>
      <w:pPr>
        <w:ind w:left="5040" w:hanging="360"/>
      </w:pPr>
      <w:rPr>
        <w:rFonts w:ascii="Symbol" w:hAnsi="Symbol" w:hint="default"/>
      </w:rPr>
    </w:lvl>
    <w:lvl w:ilvl="7" w:tplc="F8162890" w:tentative="1">
      <w:start w:val="1"/>
      <w:numFmt w:val="bullet"/>
      <w:lvlText w:val="o"/>
      <w:lvlJc w:val="left"/>
      <w:pPr>
        <w:ind w:left="5760" w:hanging="360"/>
      </w:pPr>
      <w:rPr>
        <w:rFonts w:ascii="Courier New" w:hAnsi="Courier New" w:cs="Courier New" w:hint="default"/>
      </w:rPr>
    </w:lvl>
    <w:lvl w:ilvl="8" w:tplc="6A4674E2" w:tentative="1">
      <w:start w:val="1"/>
      <w:numFmt w:val="bullet"/>
      <w:lvlText w:val=""/>
      <w:lvlJc w:val="left"/>
      <w:pPr>
        <w:ind w:left="6480" w:hanging="360"/>
      </w:pPr>
      <w:rPr>
        <w:rFonts w:ascii="Wingdings" w:hAnsi="Wingdings" w:hint="default"/>
      </w:rPr>
    </w:lvl>
  </w:abstractNum>
  <w:abstractNum w:abstractNumId="215" w15:restartNumberingAfterBreak="0">
    <w:nsid w:val="79D42E2B"/>
    <w:multiLevelType w:val="hybridMultilevel"/>
    <w:tmpl w:val="84CE5CEE"/>
    <w:lvl w:ilvl="0" w:tplc="25E892E8">
      <w:start w:val="1"/>
      <w:numFmt w:val="bullet"/>
      <w:lvlText w:val=""/>
      <w:lvlJc w:val="left"/>
      <w:pPr>
        <w:ind w:left="720" w:hanging="360"/>
      </w:pPr>
      <w:rPr>
        <w:rFonts w:ascii="Symbol" w:hAnsi="Symbol" w:hint="default"/>
      </w:rPr>
    </w:lvl>
    <w:lvl w:ilvl="1" w:tplc="748A3A72" w:tentative="1">
      <w:start w:val="1"/>
      <w:numFmt w:val="bullet"/>
      <w:lvlText w:val="o"/>
      <w:lvlJc w:val="left"/>
      <w:pPr>
        <w:ind w:left="1440" w:hanging="360"/>
      </w:pPr>
      <w:rPr>
        <w:rFonts w:ascii="Courier New" w:hAnsi="Courier New" w:cs="Courier New" w:hint="default"/>
      </w:rPr>
    </w:lvl>
    <w:lvl w:ilvl="2" w:tplc="8B20B97C" w:tentative="1">
      <w:start w:val="1"/>
      <w:numFmt w:val="bullet"/>
      <w:lvlText w:val=""/>
      <w:lvlJc w:val="left"/>
      <w:pPr>
        <w:ind w:left="2160" w:hanging="360"/>
      </w:pPr>
      <w:rPr>
        <w:rFonts w:ascii="Wingdings" w:hAnsi="Wingdings" w:hint="default"/>
      </w:rPr>
    </w:lvl>
    <w:lvl w:ilvl="3" w:tplc="5E265BF2" w:tentative="1">
      <w:start w:val="1"/>
      <w:numFmt w:val="bullet"/>
      <w:lvlText w:val=""/>
      <w:lvlJc w:val="left"/>
      <w:pPr>
        <w:ind w:left="2880" w:hanging="360"/>
      </w:pPr>
      <w:rPr>
        <w:rFonts w:ascii="Symbol" w:hAnsi="Symbol" w:hint="default"/>
      </w:rPr>
    </w:lvl>
    <w:lvl w:ilvl="4" w:tplc="BD4EE362" w:tentative="1">
      <w:start w:val="1"/>
      <w:numFmt w:val="bullet"/>
      <w:lvlText w:val="o"/>
      <w:lvlJc w:val="left"/>
      <w:pPr>
        <w:ind w:left="3600" w:hanging="360"/>
      </w:pPr>
      <w:rPr>
        <w:rFonts w:ascii="Courier New" w:hAnsi="Courier New" w:cs="Courier New" w:hint="default"/>
      </w:rPr>
    </w:lvl>
    <w:lvl w:ilvl="5" w:tplc="C72807AE" w:tentative="1">
      <w:start w:val="1"/>
      <w:numFmt w:val="bullet"/>
      <w:lvlText w:val=""/>
      <w:lvlJc w:val="left"/>
      <w:pPr>
        <w:ind w:left="4320" w:hanging="360"/>
      </w:pPr>
      <w:rPr>
        <w:rFonts w:ascii="Wingdings" w:hAnsi="Wingdings" w:hint="default"/>
      </w:rPr>
    </w:lvl>
    <w:lvl w:ilvl="6" w:tplc="05746B28" w:tentative="1">
      <w:start w:val="1"/>
      <w:numFmt w:val="bullet"/>
      <w:lvlText w:val=""/>
      <w:lvlJc w:val="left"/>
      <w:pPr>
        <w:ind w:left="5040" w:hanging="360"/>
      </w:pPr>
      <w:rPr>
        <w:rFonts w:ascii="Symbol" w:hAnsi="Symbol" w:hint="default"/>
      </w:rPr>
    </w:lvl>
    <w:lvl w:ilvl="7" w:tplc="482041C0" w:tentative="1">
      <w:start w:val="1"/>
      <w:numFmt w:val="bullet"/>
      <w:lvlText w:val="o"/>
      <w:lvlJc w:val="left"/>
      <w:pPr>
        <w:ind w:left="5760" w:hanging="360"/>
      </w:pPr>
      <w:rPr>
        <w:rFonts w:ascii="Courier New" w:hAnsi="Courier New" w:cs="Courier New" w:hint="default"/>
      </w:rPr>
    </w:lvl>
    <w:lvl w:ilvl="8" w:tplc="C4F0C5D2" w:tentative="1">
      <w:start w:val="1"/>
      <w:numFmt w:val="bullet"/>
      <w:lvlText w:val=""/>
      <w:lvlJc w:val="left"/>
      <w:pPr>
        <w:ind w:left="6480" w:hanging="360"/>
      </w:pPr>
      <w:rPr>
        <w:rFonts w:ascii="Wingdings" w:hAnsi="Wingdings" w:hint="default"/>
      </w:rPr>
    </w:lvl>
  </w:abstractNum>
  <w:abstractNum w:abstractNumId="216" w15:restartNumberingAfterBreak="0">
    <w:nsid w:val="7C6FF0F2"/>
    <w:multiLevelType w:val="singleLevel"/>
    <w:tmpl w:val="00000002"/>
    <w:name w:val="WW8Num1"/>
    <w:lvl w:ilvl="0">
      <w:start w:val="1"/>
      <w:numFmt w:val="bullet"/>
      <w:lvlText w:val="-"/>
      <w:lvlJc w:val="left"/>
      <w:pPr>
        <w:tabs>
          <w:tab w:val="num" w:pos="360"/>
        </w:tabs>
        <w:ind w:left="360" w:hanging="360"/>
      </w:pPr>
      <w:rPr>
        <w:rFonts w:ascii="Arial" w:hAnsi="Arial"/>
        <w:sz w:val="28"/>
      </w:rPr>
    </w:lvl>
  </w:abstractNum>
  <w:abstractNum w:abstractNumId="217" w15:restartNumberingAfterBreak="0">
    <w:nsid w:val="7CBDA4EC"/>
    <w:multiLevelType w:val="hybridMultilevel"/>
    <w:tmpl w:val="23E69920"/>
    <w:lvl w:ilvl="0" w:tplc="7E086082">
      <w:start w:val="1"/>
      <w:numFmt w:val="bullet"/>
      <w:lvlText w:val=""/>
      <w:lvlJc w:val="left"/>
      <w:pPr>
        <w:ind w:left="720" w:hanging="360"/>
      </w:pPr>
      <w:rPr>
        <w:rFonts w:ascii="Symbol" w:hAnsi="Symbol" w:hint="default"/>
      </w:rPr>
    </w:lvl>
    <w:lvl w:ilvl="1" w:tplc="F026909C" w:tentative="1">
      <w:start w:val="1"/>
      <w:numFmt w:val="bullet"/>
      <w:lvlText w:val="o"/>
      <w:lvlJc w:val="left"/>
      <w:pPr>
        <w:ind w:left="1440" w:hanging="360"/>
      </w:pPr>
      <w:rPr>
        <w:rFonts w:ascii="Courier New" w:hAnsi="Courier New" w:cs="Courier New" w:hint="default"/>
      </w:rPr>
    </w:lvl>
    <w:lvl w:ilvl="2" w:tplc="3C7E21CC" w:tentative="1">
      <w:start w:val="1"/>
      <w:numFmt w:val="bullet"/>
      <w:lvlText w:val=""/>
      <w:lvlJc w:val="left"/>
      <w:pPr>
        <w:ind w:left="2160" w:hanging="360"/>
      </w:pPr>
      <w:rPr>
        <w:rFonts w:ascii="Wingdings" w:hAnsi="Wingdings" w:hint="default"/>
      </w:rPr>
    </w:lvl>
    <w:lvl w:ilvl="3" w:tplc="065C699E" w:tentative="1">
      <w:start w:val="1"/>
      <w:numFmt w:val="bullet"/>
      <w:lvlText w:val=""/>
      <w:lvlJc w:val="left"/>
      <w:pPr>
        <w:ind w:left="2880" w:hanging="360"/>
      </w:pPr>
      <w:rPr>
        <w:rFonts w:ascii="Symbol" w:hAnsi="Symbol" w:hint="default"/>
      </w:rPr>
    </w:lvl>
    <w:lvl w:ilvl="4" w:tplc="637C0238" w:tentative="1">
      <w:start w:val="1"/>
      <w:numFmt w:val="bullet"/>
      <w:lvlText w:val="o"/>
      <w:lvlJc w:val="left"/>
      <w:pPr>
        <w:ind w:left="3600" w:hanging="360"/>
      </w:pPr>
      <w:rPr>
        <w:rFonts w:ascii="Courier New" w:hAnsi="Courier New" w:cs="Courier New" w:hint="default"/>
      </w:rPr>
    </w:lvl>
    <w:lvl w:ilvl="5" w:tplc="59D0E508" w:tentative="1">
      <w:start w:val="1"/>
      <w:numFmt w:val="bullet"/>
      <w:lvlText w:val=""/>
      <w:lvlJc w:val="left"/>
      <w:pPr>
        <w:ind w:left="4320" w:hanging="360"/>
      </w:pPr>
      <w:rPr>
        <w:rFonts w:ascii="Wingdings" w:hAnsi="Wingdings" w:hint="default"/>
      </w:rPr>
    </w:lvl>
    <w:lvl w:ilvl="6" w:tplc="082CC164" w:tentative="1">
      <w:start w:val="1"/>
      <w:numFmt w:val="bullet"/>
      <w:lvlText w:val=""/>
      <w:lvlJc w:val="left"/>
      <w:pPr>
        <w:ind w:left="5040" w:hanging="360"/>
      </w:pPr>
      <w:rPr>
        <w:rFonts w:ascii="Symbol" w:hAnsi="Symbol" w:hint="default"/>
      </w:rPr>
    </w:lvl>
    <w:lvl w:ilvl="7" w:tplc="8BBE66F4" w:tentative="1">
      <w:start w:val="1"/>
      <w:numFmt w:val="bullet"/>
      <w:lvlText w:val="o"/>
      <w:lvlJc w:val="left"/>
      <w:pPr>
        <w:ind w:left="5760" w:hanging="360"/>
      </w:pPr>
      <w:rPr>
        <w:rFonts w:ascii="Courier New" w:hAnsi="Courier New" w:cs="Courier New" w:hint="default"/>
      </w:rPr>
    </w:lvl>
    <w:lvl w:ilvl="8" w:tplc="369AFCDE" w:tentative="1">
      <w:start w:val="1"/>
      <w:numFmt w:val="bullet"/>
      <w:lvlText w:val=""/>
      <w:lvlJc w:val="left"/>
      <w:pPr>
        <w:ind w:left="6480" w:hanging="360"/>
      </w:pPr>
      <w:rPr>
        <w:rFonts w:ascii="Wingdings" w:hAnsi="Wingdings" w:hint="default"/>
      </w:rPr>
    </w:lvl>
  </w:abstractNum>
  <w:abstractNum w:abstractNumId="218" w15:restartNumberingAfterBreak="0">
    <w:nsid w:val="7DA1231D"/>
    <w:multiLevelType w:val="hybridMultilevel"/>
    <w:tmpl w:val="741491F8"/>
    <w:lvl w:ilvl="0" w:tplc="56B61F94">
      <w:start w:val="1"/>
      <w:numFmt w:val="bullet"/>
      <w:lvlText w:val=""/>
      <w:lvlJc w:val="left"/>
      <w:pPr>
        <w:ind w:left="720" w:hanging="360"/>
      </w:pPr>
      <w:rPr>
        <w:rFonts w:ascii="Symbol" w:hAnsi="Symbol" w:hint="default"/>
      </w:rPr>
    </w:lvl>
    <w:lvl w:ilvl="1" w:tplc="FCC6C3BA" w:tentative="1">
      <w:start w:val="1"/>
      <w:numFmt w:val="bullet"/>
      <w:lvlText w:val="o"/>
      <w:lvlJc w:val="left"/>
      <w:pPr>
        <w:ind w:left="1440" w:hanging="360"/>
      </w:pPr>
      <w:rPr>
        <w:rFonts w:ascii="Courier New" w:hAnsi="Courier New" w:cs="Courier New" w:hint="default"/>
      </w:rPr>
    </w:lvl>
    <w:lvl w:ilvl="2" w:tplc="2766FE7E" w:tentative="1">
      <w:start w:val="1"/>
      <w:numFmt w:val="bullet"/>
      <w:lvlText w:val=""/>
      <w:lvlJc w:val="left"/>
      <w:pPr>
        <w:ind w:left="2160" w:hanging="360"/>
      </w:pPr>
      <w:rPr>
        <w:rFonts w:ascii="Wingdings" w:hAnsi="Wingdings" w:hint="default"/>
      </w:rPr>
    </w:lvl>
    <w:lvl w:ilvl="3" w:tplc="B6C642AA" w:tentative="1">
      <w:start w:val="1"/>
      <w:numFmt w:val="bullet"/>
      <w:lvlText w:val=""/>
      <w:lvlJc w:val="left"/>
      <w:pPr>
        <w:ind w:left="2880" w:hanging="360"/>
      </w:pPr>
      <w:rPr>
        <w:rFonts w:ascii="Symbol" w:hAnsi="Symbol" w:hint="default"/>
      </w:rPr>
    </w:lvl>
    <w:lvl w:ilvl="4" w:tplc="D13EF104" w:tentative="1">
      <w:start w:val="1"/>
      <w:numFmt w:val="bullet"/>
      <w:lvlText w:val="o"/>
      <w:lvlJc w:val="left"/>
      <w:pPr>
        <w:ind w:left="3600" w:hanging="360"/>
      </w:pPr>
      <w:rPr>
        <w:rFonts w:ascii="Courier New" w:hAnsi="Courier New" w:cs="Courier New" w:hint="default"/>
      </w:rPr>
    </w:lvl>
    <w:lvl w:ilvl="5" w:tplc="D2AC8CE4" w:tentative="1">
      <w:start w:val="1"/>
      <w:numFmt w:val="bullet"/>
      <w:lvlText w:val=""/>
      <w:lvlJc w:val="left"/>
      <w:pPr>
        <w:ind w:left="4320" w:hanging="360"/>
      </w:pPr>
      <w:rPr>
        <w:rFonts w:ascii="Wingdings" w:hAnsi="Wingdings" w:hint="default"/>
      </w:rPr>
    </w:lvl>
    <w:lvl w:ilvl="6" w:tplc="90046D2E" w:tentative="1">
      <w:start w:val="1"/>
      <w:numFmt w:val="bullet"/>
      <w:lvlText w:val=""/>
      <w:lvlJc w:val="left"/>
      <w:pPr>
        <w:ind w:left="5040" w:hanging="360"/>
      </w:pPr>
      <w:rPr>
        <w:rFonts w:ascii="Symbol" w:hAnsi="Symbol" w:hint="default"/>
      </w:rPr>
    </w:lvl>
    <w:lvl w:ilvl="7" w:tplc="02F014D0" w:tentative="1">
      <w:start w:val="1"/>
      <w:numFmt w:val="bullet"/>
      <w:lvlText w:val="o"/>
      <w:lvlJc w:val="left"/>
      <w:pPr>
        <w:ind w:left="5760" w:hanging="360"/>
      </w:pPr>
      <w:rPr>
        <w:rFonts w:ascii="Courier New" w:hAnsi="Courier New" w:cs="Courier New" w:hint="default"/>
      </w:rPr>
    </w:lvl>
    <w:lvl w:ilvl="8" w:tplc="D26627A6" w:tentative="1">
      <w:start w:val="1"/>
      <w:numFmt w:val="bullet"/>
      <w:lvlText w:val=""/>
      <w:lvlJc w:val="left"/>
      <w:pPr>
        <w:ind w:left="6480" w:hanging="360"/>
      </w:pPr>
      <w:rPr>
        <w:rFonts w:ascii="Wingdings" w:hAnsi="Wingdings" w:hint="default"/>
      </w:rPr>
    </w:lvl>
  </w:abstractNum>
  <w:abstractNum w:abstractNumId="219" w15:restartNumberingAfterBreak="0">
    <w:nsid w:val="7DDD5404"/>
    <w:multiLevelType w:val="multilevel"/>
    <w:tmpl w:val="7B447322"/>
    <w:lvl w:ilvl="0">
      <w:start w:val="1"/>
      <w:numFmt w:val="decimal"/>
      <w:pStyle w:val="Heading1"/>
      <w:suff w:val="space"/>
      <w:lvlText w:val="%1."/>
      <w:lvlJc w:val="left"/>
      <w:pPr>
        <w:ind w:left="567" w:hanging="567"/>
      </w:pPr>
      <w:rPr>
        <w:rFonts w:hint="default"/>
      </w:rPr>
    </w:lvl>
    <w:lvl w:ilvl="1">
      <w:start w:val="1"/>
      <w:numFmt w:val="decimal"/>
      <w:pStyle w:val="Heading2"/>
      <w:suff w:val="space"/>
      <w:lvlText w:val="%1.%2."/>
      <w:lvlJc w:val="left"/>
      <w:pPr>
        <w:ind w:left="567" w:hanging="567"/>
      </w:pPr>
      <w:rPr>
        <w:rFonts w:hint="default"/>
      </w:rPr>
    </w:lvl>
    <w:lvl w:ilvl="2">
      <w:start w:val="1"/>
      <w:numFmt w:val="decimal"/>
      <w:pStyle w:val="Heading3"/>
      <w:suff w:val="space"/>
      <w:lvlText w:val="%1.%2.%3."/>
      <w:lvlJc w:val="left"/>
      <w:pPr>
        <w:ind w:left="567" w:hanging="567"/>
      </w:pPr>
      <w:rPr>
        <w:rFonts w:hint="default"/>
      </w:rPr>
    </w:lvl>
    <w:lvl w:ilvl="3">
      <w:start w:val="1"/>
      <w:numFmt w:val="decimal"/>
      <w:pStyle w:val="Heading4"/>
      <w:suff w:val="space"/>
      <w:lvlText w:val="%1.%2.%3.%4."/>
      <w:lvlJc w:val="left"/>
      <w:pPr>
        <w:ind w:left="567" w:hanging="567"/>
      </w:pPr>
      <w:rPr>
        <w:rFonts w:hint="default"/>
      </w:rPr>
    </w:lvl>
    <w:lvl w:ilvl="4">
      <w:start w:val="1"/>
      <w:numFmt w:val="decimal"/>
      <w:lvlText w:val="%1.%2.%3.%4.%5."/>
      <w:lvlJc w:val="left"/>
      <w:pPr>
        <w:ind w:left="567" w:hanging="567"/>
      </w:pPr>
      <w:rPr>
        <w:rFonts w:hint="default"/>
      </w:rPr>
    </w:lvl>
    <w:lvl w:ilvl="5">
      <w:start w:val="1"/>
      <w:numFmt w:val="decimal"/>
      <w:lvlText w:val="%1.%2.%3.%4.%5.%6."/>
      <w:lvlJc w:val="left"/>
      <w:pPr>
        <w:ind w:left="567" w:hanging="567"/>
      </w:pPr>
      <w:rPr>
        <w:rFonts w:hint="default"/>
      </w:rPr>
    </w:lvl>
    <w:lvl w:ilvl="6">
      <w:start w:val="1"/>
      <w:numFmt w:val="decimal"/>
      <w:lvlText w:val="%1.%2.%3.%4.%5.%6.%7."/>
      <w:lvlJc w:val="left"/>
      <w:pPr>
        <w:ind w:left="567" w:hanging="567"/>
      </w:pPr>
      <w:rPr>
        <w:rFonts w:hint="default"/>
      </w:rPr>
    </w:lvl>
    <w:lvl w:ilvl="7">
      <w:start w:val="1"/>
      <w:numFmt w:val="decimal"/>
      <w:lvlText w:val="%1.%2.%3.%4.%5.%6.%7.%8."/>
      <w:lvlJc w:val="left"/>
      <w:pPr>
        <w:ind w:left="567" w:hanging="567"/>
      </w:pPr>
      <w:rPr>
        <w:rFonts w:hint="default"/>
      </w:rPr>
    </w:lvl>
    <w:lvl w:ilvl="8">
      <w:start w:val="1"/>
      <w:numFmt w:val="decimal"/>
      <w:lvlText w:val="%1.%2.%3.%4.%5.%6.%7.%8.%9."/>
      <w:lvlJc w:val="left"/>
      <w:pPr>
        <w:ind w:left="567" w:hanging="567"/>
      </w:pPr>
      <w:rPr>
        <w:rFonts w:hint="default"/>
      </w:rPr>
    </w:lvl>
  </w:abstractNum>
  <w:num w:numId="1" w16cid:durableId="1978140604">
    <w:abstractNumId w:val="208"/>
  </w:num>
  <w:num w:numId="2" w16cid:durableId="1401060103">
    <w:abstractNumId w:val="110"/>
  </w:num>
  <w:num w:numId="3" w16cid:durableId="62067304">
    <w:abstractNumId w:val="219"/>
  </w:num>
  <w:num w:numId="4" w16cid:durableId="1986008508">
    <w:abstractNumId w:val="178"/>
  </w:num>
  <w:num w:numId="5" w16cid:durableId="274557475">
    <w:abstractNumId w:val="112"/>
  </w:num>
  <w:num w:numId="6" w16cid:durableId="906889128">
    <w:abstractNumId w:val="96"/>
  </w:num>
  <w:num w:numId="7" w16cid:durableId="1026171996">
    <w:abstractNumId w:val="7"/>
  </w:num>
  <w:num w:numId="8" w16cid:durableId="834150986">
    <w:abstractNumId w:val="75"/>
  </w:num>
  <w:num w:numId="9" w16cid:durableId="725883643">
    <w:abstractNumId w:val="211"/>
  </w:num>
  <w:num w:numId="10" w16cid:durableId="1542396663">
    <w:abstractNumId w:val="131"/>
    <w:lvlOverride w:ilvl="0">
      <w:lvl w:ilvl="0">
        <w:start w:val="1"/>
        <w:numFmt w:val="bullet"/>
        <w:pStyle w:val="IndentBH"/>
        <w:lvlText w:val=""/>
        <w:legacy w:legacy="1" w:legacySpace="0" w:legacyIndent="283"/>
        <w:lvlJc w:val="left"/>
        <w:pPr>
          <w:ind w:left="283" w:hanging="283"/>
        </w:pPr>
        <w:rPr>
          <w:rFonts w:ascii="Symbol" w:hAnsi="Symbol" w:hint="default"/>
        </w:rPr>
      </w:lvl>
    </w:lvlOverride>
  </w:num>
  <w:num w:numId="11" w16cid:durableId="757866000">
    <w:abstractNumId w:val="139"/>
  </w:num>
  <w:num w:numId="12" w16cid:durableId="592782531">
    <w:abstractNumId w:val="12"/>
  </w:num>
  <w:num w:numId="13" w16cid:durableId="1577470039">
    <w:abstractNumId w:val="3"/>
  </w:num>
  <w:num w:numId="14" w16cid:durableId="1897929561">
    <w:abstractNumId w:val="209"/>
  </w:num>
  <w:num w:numId="15" w16cid:durableId="1930112576">
    <w:abstractNumId w:val="147"/>
  </w:num>
  <w:num w:numId="16" w16cid:durableId="1257440367">
    <w:abstractNumId w:val="118"/>
  </w:num>
  <w:num w:numId="17" w16cid:durableId="259484778">
    <w:abstractNumId w:val="104"/>
  </w:num>
  <w:num w:numId="18" w16cid:durableId="163396277">
    <w:abstractNumId w:val="196"/>
  </w:num>
  <w:num w:numId="19" w16cid:durableId="1988440046">
    <w:abstractNumId w:val="125"/>
  </w:num>
  <w:num w:numId="20" w16cid:durableId="301348511">
    <w:abstractNumId w:val="120"/>
  </w:num>
  <w:num w:numId="21" w16cid:durableId="441800943">
    <w:abstractNumId w:val="89"/>
  </w:num>
  <w:num w:numId="22" w16cid:durableId="1708067861">
    <w:abstractNumId w:val="121"/>
  </w:num>
  <w:num w:numId="23" w16cid:durableId="1028337677">
    <w:abstractNumId w:val="60"/>
  </w:num>
  <w:num w:numId="24" w16cid:durableId="387340655">
    <w:abstractNumId w:val="151"/>
  </w:num>
  <w:num w:numId="25" w16cid:durableId="821384195">
    <w:abstractNumId w:val="51"/>
  </w:num>
  <w:num w:numId="26" w16cid:durableId="248391577">
    <w:abstractNumId w:val="172"/>
  </w:num>
  <w:num w:numId="27" w16cid:durableId="923951233">
    <w:abstractNumId w:val="1"/>
  </w:num>
  <w:num w:numId="28" w16cid:durableId="364521340">
    <w:abstractNumId w:val="205"/>
  </w:num>
  <w:num w:numId="29" w16cid:durableId="1412654871">
    <w:abstractNumId w:val="86"/>
  </w:num>
  <w:num w:numId="30" w16cid:durableId="76829079">
    <w:abstractNumId w:val="14"/>
  </w:num>
  <w:num w:numId="31" w16cid:durableId="1723284961">
    <w:abstractNumId w:val="108"/>
  </w:num>
  <w:num w:numId="32" w16cid:durableId="1110664243">
    <w:abstractNumId w:val="186"/>
  </w:num>
  <w:num w:numId="33" w16cid:durableId="1178153865">
    <w:abstractNumId w:val="167"/>
  </w:num>
  <w:num w:numId="34" w16cid:durableId="520827526">
    <w:abstractNumId w:val="206"/>
  </w:num>
  <w:num w:numId="35" w16cid:durableId="1136800358">
    <w:abstractNumId w:val="193"/>
  </w:num>
  <w:num w:numId="36" w16cid:durableId="570584477">
    <w:abstractNumId w:val="47"/>
  </w:num>
  <w:num w:numId="37" w16cid:durableId="2011641235">
    <w:abstractNumId w:val="171"/>
  </w:num>
  <w:num w:numId="38" w16cid:durableId="1452237109">
    <w:abstractNumId w:val="109"/>
  </w:num>
  <w:num w:numId="39" w16cid:durableId="1042440571">
    <w:abstractNumId w:val="76"/>
  </w:num>
  <w:num w:numId="40" w16cid:durableId="1676613429">
    <w:abstractNumId w:val="176"/>
  </w:num>
  <w:num w:numId="41" w16cid:durableId="2014213446">
    <w:abstractNumId w:val="45"/>
  </w:num>
  <w:num w:numId="42" w16cid:durableId="1417674871">
    <w:abstractNumId w:val="200"/>
  </w:num>
  <w:num w:numId="43" w16cid:durableId="1651061379">
    <w:abstractNumId w:val="169"/>
  </w:num>
  <w:num w:numId="44" w16cid:durableId="2020769252">
    <w:abstractNumId w:val="68"/>
  </w:num>
  <w:num w:numId="45" w16cid:durableId="2089574389">
    <w:abstractNumId w:val="183"/>
  </w:num>
  <w:num w:numId="46" w16cid:durableId="626394184">
    <w:abstractNumId w:val="148"/>
  </w:num>
  <w:num w:numId="47" w16cid:durableId="530991551">
    <w:abstractNumId w:val="59"/>
  </w:num>
  <w:num w:numId="48" w16cid:durableId="1705060217">
    <w:abstractNumId w:val="134"/>
  </w:num>
  <w:num w:numId="49" w16cid:durableId="945432085">
    <w:abstractNumId w:val="84"/>
  </w:num>
  <w:num w:numId="50" w16cid:durableId="393160115">
    <w:abstractNumId w:val="202"/>
  </w:num>
  <w:num w:numId="51" w16cid:durableId="1771657887">
    <w:abstractNumId w:val="85"/>
  </w:num>
  <w:num w:numId="52" w16cid:durableId="1230506962">
    <w:abstractNumId w:val="50"/>
  </w:num>
  <w:num w:numId="53" w16cid:durableId="841353761">
    <w:abstractNumId w:val="97"/>
  </w:num>
  <w:num w:numId="54" w16cid:durableId="651526033">
    <w:abstractNumId w:val="137"/>
  </w:num>
  <w:num w:numId="55" w16cid:durableId="2116248865">
    <w:abstractNumId w:val="17"/>
  </w:num>
  <w:num w:numId="56" w16cid:durableId="1618826674">
    <w:abstractNumId w:val="106"/>
  </w:num>
  <w:num w:numId="57" w16cid:durableId="491335362">
    <w:abstractNumId w:val="90"/>
  </w:num>
  <w:num w:numId="58" w16cid:durableId="1296717543">
    <w:abstractNumId w:val="215"/>
  </w:num>
  <w:num w:numId="59" w16cid:durableId="1076512390">
    <w:abstractNumId w:val="2"/>
  </w:num>
  <w:num w:numId="60" w16cid:durableId="1254318497">
    <w:abstractNumId w:val="113"/>
  </w:num>
  <w:num w:numId="61" w16cid:durableId="1577203562">
    <w:abstractNumId w:val="210"/>
  </w:num>
  <w:num w:numId="62" w16cid:durableId="380793048">
    <w:abstractNumId w:val="53"/>
  </w:num>
  <w:num w:numId="63" w16cid:durableId="401607152">
    <w:abstractNumId w:val="65"/>
  </w:num>
  <w:num w:numId="64" w16cid:durableId="511528055">
    <w:abstractNumId w:val="180"/>
  </w:num>
  <w:num w:numId="65" w16cid:durableId="1092121875">
    <w:abstractNumId w:val="92"/>
  </w:num>
  <w:num w:numId="66" w16cid:durableId="672024867">
    <w:abstractNumId w:val="150"/>
  </w:num>
  <w:num w:numId="67" w16cid:durableId="565729713">
    <w:abstractNumId w:val="140"/>
  </w:num>
  <w:num w:numId="68" w16cid:durableId="422605183">
    <w:abstractNumId w:val="128"/>
  </w:num>
  <w:num w:numId="69" w16cid:durableId="1348478820">
    <w:abstractNumId w:val="154"/>
  </w:num>
  <w:num w:numId="70" w16cid:durableId="2074156032">
    <w:abstractNumId w:val="181"/>
  </w:num>
  <w:num w:numId="71" w16cid:durableId="1125805287">
    <w:abstractNumId w:val="168"/>
  </w:num>
  <w:num w:numId="72" w16cid:durableId="447362019">
    <w:abstractNumId w:val="191"/>
  </w:num>
  <w:num w:numId="73" w16cid:durableId="956178976">
    <w:abstractNumId w:val="174"/>
  </w:num>
  <w:num w:numId="74" w16cid:durableId="1312754909">
    <w:abstractNumId w:val="117"/>
  </w:num>
  <w:num w:numId="75" w16cid:durableId="566377579">
    <w:abstractNumId w:val="166"/>
  </w:num>
  <w:num w:numId="76" w16cid:durableId="1348410041">
    <w:abstractNumId w:val="143"/>
  </w:num>
  <w:num w:numId="77" w16cid:durableId="572398052">
    <w:abstractNumId w:val="158"/>
  </w:num>
  <w:num w:numId="78" w16cid:durableId="656570136">
    <w:abstractNumId w:val="66"/>
  </w:num>
  <w:num w:numId="79" w16cid:durableId="1129013272">
    <w:abstractNumId w:val="105"/>
  </w:num>
  <w:num w:numId="80" w16cid:durableId="887376447">
    <w:abstractNumId w:val="35"/>
  </w:num>
  <w:num w:numId="81" w16cid:durableId="57873636">
    <w:abstractNumId w:val="77"/>
  </w:num>
  <w:num w:numId="82" w16cid:durableId="862867197">
    <w:abstractNumId w:val="25"/>
  </w:num>
  <w:num w:numId="83" w16cid:durableId="712115025">
    <w:abstractNumId w:val="162"/>
  </w:num>
  <w:num w:numId="84" w16cid:durableId="132017809">
    <w:abstractNumId w:val="37"/>
  </w:num>
  <w:num w:numId="85" w16cid:durableId="663893947">
    <w:abstractNumId w:val="43"/>
  </w:num>
  <w:num w:numId="86" w16cid:durableId="308363574">
    <w:abstractNumId w:val="74"/>
  </w:num>
  <w:num w:numId="87" w16cid:durableId="950094273">
    <w:abstractNumId w:val="83"/>
  </w:num>
  <w:num w:numId="88" w16cid:durableId="804741940">
    <w:abstractNumId w:val="4"/>
  </w:num>
  <w:num w:numId="89" w16cid:durableId="1674064117">
    <w:abstractNumId w:val="26"/>
  </w:num>
  <w:num w:numId="90" w16cid:durableId="130297231">
    <w:abstractNumId w:val="33"/>
  </w:num>
  <w:num w:numId="91" w16cid:durableId="2038971323">
    <w:abstractNumId w:val="185"/>
  </w:num>
  <w:num w:numId="92" w16cid:durableId="633407000">
    <w:abstractNumId w:val="114"/>
  </w:num>
  <w:num w:numId="93" w16cid:durableId="1729303854">
    <w:abstractNumId w:val="115"/>
  </w:num>
  <w:num w:numId="94" w16cid:durableId="1750881455">
    <w:abstractNumId w:val="42"/>
  </w:num>
  <w:num w:numId="95" w16cid:durableId="297027965">
    <w:abstractNumId w:val="27"/>
  </w:num>
  <w:num w:numId="96" w16cid:durableId="2082173584">
    <w:abstractNumId w:val="164"/>
  </w:num>
  <w:num w:numId="97" w16cid:durableId="1672366644">
    <w:abstractNumId w:val="71"/>
  </w:num>
  <w:num w:numId="98" w16cid:durableId="858662310">
    <w:abstractNumId w:val="31"/>
  </w:num>
  <w:num w:numId="99" w16cid:durableId="283271060">
    <w:abstractNumId w:val="30"/>
  </w:num>
  <w:num w:numId="100" w16cid:durableId="52166749">
    <w:abstractNumId w:val="64"/>
  </w:num>
  <w:num w:numId="101" w16cid:durableId="607812568">
    <w:abstractNumId w:val="124"/>
  </w:num>
  <w:num w:numId="102" w16cid:durableId="450562675">
    <w:abstractNumId w:val="141"/>
  </w:num>
  <w:num w:numId="103" w16cid:durableId="800225762">
    <w:abstractNumId w:val="54"/>
  </w:num>
  <w:num w:numId="104" w16cid:durableId="1795903748">
    <w:abstractNumId w:val="55"/>
  </w:num>
  <w:num w:numId="105" w16cid:durableId="1115322579">
    <w:abstractNumId w:val="95"/>
  </w:num>
  <w:num w:numId="106" w16cid:durableId="1578517221">
    <w:abstractNumId w:val="204"/>
  </w:num>
  <w:num w:numId="107" w16cid:durableId="273175510">
    <w:abstractNumId w:val="8"/>
  </w:num>
  <w:num w:numId="108" w16cid:durableId="1744446478">
    <w:abstractNumId w:val="29"/>
  </w:num>
  <w:num w:numId="109" w16cid:durableId="916935205">
    <w:abstractNumId w:val="156"/>
  </w:num>
  <w:num w:numId="110" w16cid:durableId="273364781">
    <w:abstractNumId w:val="218"/>
  </w:num>
  <w:num w:numId="111" w16cid:durableId="133915758">
    <w:abstractNumId w:val="173"/>
  </w:num>
  <w:num w:numId="112" w16cid:durableId="555245744">
    <w:abstractNumId w:val="145"/>
  </w:num>
  <w:num w:numId="113" w16cid:durableId="1419132969">
    <w:abstractNumId w:val="41"/>
  </w:num>
  <w:num w:numId="114" w16cid:durableId="740829223">
    <w:abstractNumId w:val="182"/>
  </w:num>
  <w:num w:numId="115" w16cid:durableId="926810161">
    <w:abstractNumId w:val="62"/>
  </w:num>
  <w:num w:numId="116" w16cid:durableId="1972783020">
    <w:abstractNumId w:val="101"/>
  </w:num>
  <w:num w:numId="117" w16cid:durableId="445123819">
    <w:abstractNumId w:val="13"/>
  </w:num>
  <w:num w:numId="118" w16cid:durableId="1287811838">
    <w:abstractNumId w:val="119"/>
  </w:num>
  <w:num w:numId="119" w16cid:durableId="1746610997">
    <w:abstractNumId w:val="126"/>
  </w:num>
  <w:num w:numId="120" w16cid:durableId="841547920">
    <w:abstractNumId w:val="212"/>
  </w:num>
  <w:num w:numId="121" w16cid:durableId="637148837">
    <w:abstractNumId w:val="5"/>
  </w:num>
  <w:num w:numId="122" w16cid:durableId="1102216843">
    <w:abstractNumId w:val="189"/>
  </w:num>
  <w:num w:numId="123" w16cid:durableId="792478435">
    <w:abstractNumId w:val="165"/>
  </w:num>
  <w:num w:numId="124" w16cid:durableId="794444273">
    <w:abstractNumId w:val="102"/>
  </w:num>
  <w:num w:numId="125" w16cid:durableId="948393920">
    <w:abstractNumId w:val="28"/>
  </w:num>
  <w:num w:numId="126" w16cid:durableId="1386905269">
    <w:abstractNumId w:val="44"/>
  </w:num>
  <w:num w:numId="127" w16cid:durableId="294912574">
    <w:abstractNumId w:val="198"/>
  </w:num>
  <w:num w:numId="128" w16cid:durableId="1807310708">
    <w:abstractNumId w:val="6"/>
  </w:num>
  <w:num w:numId="129" w16cid:durableId="1569613284">
    <w:abstractNumId w:val="130"/>
  </w:num>
  <w:num w:numId="130" w16cid:durableId="1758402571">
    <w:abstractNumId w:val="99"/>
  </w:num>
  <w:num w:numId="131" w16cid:durableId="255133351">
    <w:abstractNumId w:val="142"/>
  </w:num>
  <w:num w:numId="132" w16cid:durableId="1726024437">
    <w:abstractNumId w:val="107"/>
  </w:num>
  <w:num w:numId="133" w16cid:durableId="1393192802">
    <w:abstractNumId w:val="67"/>
  </w:num>
  <w:num w:numId="134" w16cid:durableId="2020698238">
    <w:abstractNumId w:val="20"/>
  </w:num>
  <w:num w:numId="135" w16cid:durableId="717364600">
    <w:abstractNumId w:val="52"/>
  </w:num>
  <w:num w:numId="136" w16cid:durableId="860358626">
    <w:abstractNumId w:val="21"/>
  </w:num>
  <w:num w:numId="137" w16cid:durableId="918564301">
    <w:abstractNumId w:val="214"/>
  </w:num>
  <w:num w:numId="138" w16cid:durableId="2013992933">
    <w:abstractNumId w:val="46"/>
  </w:num>
  <w:num w:numId="139" w16cid:durableId="1442914661">
    <w:abstractNumId w:val="129"/>
  </w:num>
  <w:num w:numId="140" w16cid:durableId="1131902866">
    <w:abstractNumId w:val="201"/>
  </w:num>
  <w:num w:numId="141" w16cid:durableId="576324338">
    <w:abstractNumId w:val="161"/>
  </w:num>
  <w:num w:numId="142" w16cid:durableId="539441015">
    <w:abstractNumId w:val="127"/>
  </w:num>
  <w:num w:numId="143" w16cid:durableId="2061005622">
    <w:abstractNumId w:val="32"/>
  </w:num>
  <w:num w:numId="144" w16cid:durableId="1653681737">
    <w:abstractNumId w:val="10"/>
  </w:num>
  <w:num w:numId="145" w16cid:durableId="1793864862">
    <w:abstractNumId w:val="157"/>
  </w:num>
  <w:num w:numId="146" w16cid:durableId="1098524552">
    <w:abstractNumId w:val="133"/>
  </w:num>
  <w:num w:numId="147" w16cid:durableId="94908843">
    <w:abstractNumId w:val="49"/>
  </w:num>
  <w:num w:numId="148" w16cid:durableId="1383823407">
    <w:abstractNumId w:val="11"/>
  </w:num>
  <w:num w:numId="149" w16cid:durableId="1080450284">
    <w:abstractNumId w:val="82"/>
  </w:num>
  <w:num w:numId="150" w16cid:durableId="646856365">
    <w:abstractNumId w:val="78"/>
  </w:num>
  <w:num w:numId="151" w16cid:durableId="1056971626">
    <w:abstractNumId w:val="81"/>
  </w:num>
  <w:num w:numId="152" w16cid:durableId="1741176167">
    <w:abstractNumId w:val="197"/>
  </w:num>
  <w:num w:numId="153" w16cid:durableId="1584218605">
    <w:abstractNumId w:val="23"/>
  </w:num>
  <w:num w:numId="154" w16cid:durableId="1623610601">
    <w:abstractNumId w:val="19"/>
  </w:num>
  <w:num w:numId="155" w16cid:durableId="1855261673">
    <w:abstractNumId w:val="153"/>
  </w:num>
  <w:num w:numId="156" w16cid:durableId="1567909835">
    <w:abstractNumId w:val="24"/>
  </w:num>
  <w:num w:numId="157" w16cid:durableId="1886603538">
    <w:abstractNumId w:val="93"/>
  </w:num>
  <w:num w:numId="158" w16cid:durableId="1421949026">
    <w:abstractNumId w:val="149"/>
  </w:num>
  <w:num w:numId="159" w16cid:durableId="823473491">
    <w:abstractNumId w:val="103"/>
  </w:num>
  <w:num w:numId="160" w16cid:durableId="1788159951">
    <w:abstractNumId w:val="18"/>
  </w:num>
  <w:num w:numId="161" w16cid:durableId="661931507">
    <w:abstractNumId w:val="40"/>
  </w:num>
  <w:num w:numId="162" w16cid:durableId="1682850038">
    <w:abstractNumId w:val="213"/>
  </w:num>
  <w:num w:numId="163" w16cid:durableId="794450926">
    <w:abstractNumId w:val="122"/>
  </w:num>
  <w:num w:numId="164" w16cid:durableId="849367079">
    <w:abstractNumId w:val="138"/>
  </w:num>
  <w:num w:numId="165" w16cid:durableId="140468884">
    <w:abstractNumId w:val="80"/>
  </w:num>
  <w:num w:numId="166" w16cid:durableId="41516396">
    <w:abstractNumId w:val="36"/>
  </w:num>
  <w:num w:numId="167" w16cid:durableId="777985057">
    <w:abstractNumId w:val="132"/>
  </w:num>
  <w:num w:numId="168" w16cid:durableId="1218516777">
    <w:abstractNumId w:val="207"/>
  </w:num>
  <w:num w:numId="169" w16cid:durableId="1631786388">
    <w:abstractNumId w:val="192"/>
  </w:num>
  <w:num w:numId="170" w16cid:durableId="1813326776">
    <w:abstractNumId w:val="100"/>
  </w:num>
  <w:num w:numId="171" w16cid:durableId="187185032">
    <w:abstractNumId w:val="88"/>
  </w:num>
  <w:num w:numId="172" w16cid:durableId="452134018">
    <w:abstractNumId w:val="177"/>
  </w:num>
  <w:num w:numId="173" w16cid:durableId="654187117">
    <w:abstractNumId w:val="98"/>
  </w:num>
  <w:num w:numId="174" w16cid:durableId="1612518530">
    <w:abstractNumId w:val="39"/>
  </w:num>
  <w:num w:numId="175" w16cid:durableId="30814250">
    <w:abstractNumId w:val="152"/>
  </w:num>
  <w:num w:numId="176" w16cid:durableId="442576525">
    <w:abstractNumId w:val="16"/>
  </w:num>
  <w:num w:numId="177" w16cid:durableId="27026156">
    <w:abstractNumId w:val="63"/>
  </w:num>
  <w:num w:numId="178" w16cid:durableId="972439965">
    <w:abstractNumId w:val="135"/>
  </w:num>
  <w:num w:numId="179" w16cid:durableId="1455441461">
    <w:abstractNumId w:val="123"/>
  </w:num>
  <w:num w:numId="180" w16cid:durableId="1257641235">
    <w:abstractNumId w:val="72"/>
  </w:num>
  <w:num w:numId="181" w16cid:durableId="1883518301">
    <w:abstractNumId w:val="179"/>
  </w:num>
  <w:num w:numId="182" w16cid:durableId="779303264">
    <w:abstractNumId w:val="87"/>
  </w:num>
  <w:num w:numId="183" w16cid:durableId="649947165">
    <w:abstractNumId w:val="57"/>
  </w:num>
  <w:num w:numId="184" w16cid:durableId="1405377215">
    <w:abstractNumId w:val="116"/>
  </w:num>
  <w:num w:numId="185" w16cid:durableId="1075935523">
    <w:abstractNumId w:val="188"/>
  </w:num>
  <w:num w:numId="186" w16cid:durableId="1726367384">
    <w:abstractNumId w:val="199"/>
  </w:num>
  <w:num w:numId="187" w16cid:durableId="1025331330">
    <w:abstractNumId w:val="217"/>
  </w:num>
  <w:num w:numId="188" w16cid:durableId="836650522">
    <w:abstractNumId w:val="163"/>
  </w:num>
  <w:num w:numId="189" w16cid:durableId="1673145037">
    <w:abstractNumId w:val="38"/>
  </w:num>
  <w:num w:numId="190" w16cid:durableId="753942617">
    <w:abstractNumId w:val="187"/>
  </w:num>
  <w:num w:numId="191" w16cid:durableId="932974290">
    <w:abstractNumId w:val="195"/>
  </w:num>
  <w:num w:numId="192" w16cid:durableId="914708889">
    <w:abstractNumId w:val="48"/>
  </w:num>
  <w:num w:numId="193" w16cid:durableId="802381420">
    <w:abstractNumId w:val="111"/>
  </w:num>
  <w:num w:numId="194" w16cid:durableId="1166746278">
    <w:abstractNumId w:val="159"/>
  </w:num>
  <w:num w:numId="195" w16cid:durableId="2091543081">
    <w:abstractNumId w:val="58"/>
  </w:num>
  <w:num w:numId="196" w16cid:durableId="203637630">
    <w:abstractNumId w:val="146"/>
  </w:num>
  <w:num w:numId="197" w16cid:durableId="699279966">
    <w:abstractNumId w:val="144"/>
  </w:num>
  <w:num w:numId="198" w16cid:durableId="650524710">
    <w:abstractNumId w:val="94"/>
  </w:num>
  <w:num w:numId="199" w16cid:durableId="359210903">
    <w:abstractNumId w:val="136"/>
  </w:num>
  <w:num w:numId="200" w16cid:durableId="134296968">
    <w:abstractNumId w:val="194"/>
  </w:num>
  <w:num w:numId="201" w16cid:durableId="1160148793">
    <w:abstractNumId w:val="61"/>
  </w:num>
  <w:num w:numId="202" w16cid:durableId="2030139005">
    <w:abstractNumId w:val="15"/>
  </w:num>
  <w:num w:numId="203" w16cid:durableId="990983807">
    <w:abstractNumId w:val="170"/>
  </w:num>
  <w:num w:numId="204" w16cid:durableId="13116627">
    <w:abstractNumId w:val="79"/>
  </w:num>
  <w:num w:numId="205" w16cid:durableId="1849976483">
    <w:abstractNumId w:val="0"/>
  </w:num>
  <w:num w:numId="206" w16cid:durableId="99495724">
    <w:abstractNumId w:val="22"/>
  </w:num>
  <w:num w:numId="207" w16cid:durableId="555051811">
    <w:abstractNumId w:val="69"/>
  </w:num>
  <w:num w:numId="208" w16cid:durableId="1264266820">
    <w:abstractNumId w:val="155"/>
  </w:num>
  <w:num w:numId="209" w16cid:durableId="406003574">
    <w:abstractNumId w:val="91"/>
  </w:num>
  <w:num w:numId="210" w16cid:durableId="1124230722">
    <w:abstractNumId w:val="160"/>
    <w:lvlOverride w:ilvl="0">
      <w:lvl w:ilvl="0">
        <w:start w:val="1"/>
        <w:numFmt w:val="bullet"/>
        <w:lvlText w:val=""/>
        <w:legacy w:legacy="1" w:legacySpace="0" w:legacyIndent="283"/>
        <w:lvlJc w:val="left"/>
        <w:pPr>
          <w:tabs>
            <w:tab w:val="num" w:pos="709"/>
          </w:tabs>
          <w:ind w:left="283" w:hanging="283"/>
        </w:pPr>
        <w:rPr>
          <w:rFonts w:ascii="Symbol" w:hAnsi="Symbol" w:hint="default"/>
        </w:rPr>
      </w:lvl>
    </w:lvlOverride>
  </w:num>
  <w:num w:numId="211" w16cid:durableId="2135826359">
    <w:abstractNumId w:val="70"/>
  </w:num>
  <w:num w:numId="212" w16cid:durableId="1904945750">
    <w:abstractNumId w:val="9"/>
  </w:num>
  <w:num w:numId="213" w16cid:durableId="1109080898">
    <w:abstractNumId w:val="175"/>
  </w:num>
  <w:num w:numId="214" w16cid:durableId="409543484">
    <w:abstractNumId w:val="56"/>
  </w:num>
  <w:num w:numId="215" w16cid:durableId="464666678">
    <w:abstractNumId w:val="190"/>
  </w:num>
  <w:numIdMacAtCleanup w:val="215"/>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00"/>
  <w:proofState w:spelling="clean" w:grammar="clean"/>
  <w:stylePaneFormatFilter w:val="3801" w:allStyles="1" w:customStyles="0" w:latentStyles="0" w:stylesInUse="0" w:headingStyles="0" w:numberingStyles="0" w:tableStyles="0" w:directFormattingOnRuns="0" w:directFormattingOnParagraphs="0" w:directFormattingOnNumbering="0" w:directFormattingOnTables="1" w:clearFormatting="1" w:top3HeadingStyles="1" w:visibleStyles="0" w:alternateStyleNames="0"/>
  <w:defaultTabStop w:val="720"/>
  <w:drawingGridHorizontalSpacing w:val="100"/>
  <w:displayHorizontalDrawingGridEvery w:val="0"/>
  <w:displayVerticalDrawingGridEvery w:val="0"/>
  <w:noPunctuationKerning/>
  <w:characterSpacingControl w:val="doNotCompress"/>
  <w:footnotePr>
    <w:footnote w:id="-1"/>
    <w:footnote w:id="0"/>
  </w:footnotePr>
  <w:endnotePr>
    <w:endnote w:id="-1"/>
    <w:endnote w:id="0"/>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6F348E"/>
    <w:rsid w:val="000019CF"/>
    <w:rsid w:val="00002A84"/>
    <w:rsid w:val="00004972"/>
    <w:rsid w:val="0000515E"/>
    <w:rsid w:val="00005254"/>
    <w:rsid w:val="0000586E"/>
    <w:rsid w:val="00006635"/>
    <w:rsid w:val="00006C95"/>
    <w:rsid w:val="000101CF"/>
    <w:rsid w:val="00010F22"/>
    <w:rsid w:val="000110D3"/>
    <w:rsid w:val="00011BDB"/>
    <w:rsid w:val="00012C44"/>
    <w:rsid w:val="00014263"/>
    <w:rsid w:val="00014299"/>
    <w:rsid w:val="00016074"/>
    <w:rsid w:val="00017E23"/>
    <w:rsid w:val="00017F44"/>
    <w:rsid w:val="00020CCA"/>
    <w:rsid w:val="0002236F"/>
    <w:rsid w:val="000229B7"/>
    <w:rsid w:val="000237AD"/>
    <w:rsid w:val="0002487E"/>
    <w:rsid w:val="0002771B"/>
    <w:rsid w:val="0002775F"/>
    <w:rsid w:val="00027844"/>
    <w:rsid w:val="00027D4B"/>
    <w:rsid w:val="00027E40"/>
    <w:rsid w:val="000309DD"/>
    <w:rsid w:val="000311DD"/>
    <w:rsid w:val="00031AAC"/>
    <w:rsid w:val="000321D3"/>
    <w:rsid w:val="00032D97"/>
    <w:rsid w:val="00032DE9"/>
    <w:rsid w:val="00033394"/>
    <w:rsid w:val="00033F66"/>
    <w:rsid w:val="00034525"/>
    <w:rsid w:val="000378FA"/>
    <w:rsid w:val="00037944"/>
    <w:rsid w:val="00037C9B"/>
    <w:rsid w:val="000419C5"/>
    <w:rsid w:val="00041E87"/>
    <w:rsid w:val="00042116"/>
    <w:rsid w:val="000428C9"/>
    <w:rsid w:val="000440D0"/>
    <w:rsid w:val="000441C4"/>
    <w:rsid w:val="0004535C"/>
    <w:rsid w:val="00045370"/>
    <w:rsid w:val="00045E11"/>
    <w:rsid w:val="00046103"/>
    <w:rsid w:val="00047F3E"/>
    <w:rsid w:val="00050077"/>
    <w:rsid w:val="0005052D"/>
    <w:rsid w:val="00051098"/>
    <w:rsid w:val="000516FC"/>
    <w:rsid w:val="00051B3A"/>
    <w:rsid w:val="00051C57"/>
    <w:rsid w:val="00052189"/>
    <w:rsid w:val="0005247D"/>
    <w:rsid w:val="00053611"/>
    <w:rsid w:val="00053F38"/>
    <w:rsid w:val="00054291"/>
    <w:rsid w:val="000554A2"/>
    <w:rsid w:val="000555A5"/>
    <w:rsid w:val="00055641"/>
    <w:rsid w:val="000561ED"/>
    <w:rsid w:val="0005633C"/>
    <w:rsid w:val="000566FB"/>
    <w:rsid w:val="00057D30"/>
    <w:rsid w:val="00061755"/>
    <w:rsid w:val="00062879"/>
    <w:rsid w:val="000639FF"/>
    <w:rsid w:val="00066375"/>
    <w:rsid w:val="0006667D"/>
    <w:rsid w:val="00067C1F"/>
    <w:rsid w:val="00067F45"/>
    <w:rsid w:val="000709D6"/>
    <w:rsid w:val="00075113"/>
    <w:rsid w:val="00075163"/>
    <w:rsid w:val="0007576E"/>
    <w:rsid w:val="00076E76"/>
    <w:rsid w:val="0007732A"/>
    <w:rsid w:val="00077577"/>
    <w:rsid w:val="00080B22"/>
    <w:rsid w:val="000816AF"/>
    <w:rsid w:val="00081B83"/>
    <w:rsid w:val="00082AAB"/>
    <w:rsid w:val="00083C48"/>
    <w:rsid w:val="00086D46"/>
    <w:rsid w:val="00087FB7"/>
    <w:rsid w:val="00090199"/>
    <w:rsid w:val="00090574"/>
    <w:rsid w:val="0009057B"/>
    <w:rsid w:val="00090CBE"/>
    <w:rsid w:val="00091E00"/>
    <w:rsid w:val="00092505"/>
    <w:rsid w:val="0009387B"/>
    <w:rsid w:val="000953BA"/>
    <w:rsid w:val="000954FA"/>
    <w:rsid w:val="00096C9A"/>
    <w:rsid w:val="00096FBE"/>
    <w:rsid w:val="00097199"/>
    <w:rsid w:val="00097B3F"/>
    <w:rsid w:val="00097D2D"/>
    <w:rsid w:val="000A1362"/>
    <w:rsid w:val="000A17A9"/>
    <w:rsid w:val="000A2495"/>
    <w:rsid w:val="000A286E"/>
    <w:rsid w:val="000A28BD"/>
    <w:rsid w:val="000A2FA8"/>
    <w:rsid w:val="000A300C"/>
    <w:rsid w:val="000A45FC"/>
    <w:rsid w:val="000A670B"/>
    <w:rsid w:val="000B21D8"/>
    <w:rsid w:val="000B2ADB"/>
    <w:rsid w:val="000B2DAF"/>
    <w:rsid w:val="000B303A"/>
    <w:rsid w:val="000B3A68"/>
    <w:rsid w:val="000B42AF"/>
    <w:rsid w:val="000B4568"/>
    <w:rsid w:val="000B4B41"/>
    <w:rsid w:val="000B5B52"/>
    <w:rsid w:val="000B5CA6"/>
    <w:rsid w:val="000B616B"/>
    <w:rsid w:val="000B63B7"/>
    <w:rsid w:val="000B7204"/>
    <w:rsid w:val="000B7900"/>
    <w:rsid w:val="000C0705"/>
    <w:rsid w:val="000C10F4"/>
    <w:rsid w:val="000C20DA"/>
    <w:rsid w:val="000C3E42"/>
    <w:rsid w:val="000C3FCC"/>
    <w:rsid w:val="000C4A75"/>
    <w:rsid w:val="000C60CD"/>
    <w:rsid w:val="000C65FF"/>
    <w:rsid w:val="000C6B05"/>
    <w:rsid w:val="000C6F8E"/>
    <w:rsid w:val="000C76E2"/>
    <w:rsid w:val="000C7830"/>
    <w:rsid w:val="000C7C10"/>
    <w:rsid w:val="000C7D3B"/>
    <w:rsid w:val="000D0034"/>
    <w:rsid w:val="000D06A3"/>
    <w:rsid w:val="000D0C85"/>
    <w:rsid w:val="000D0F29"/>
    <w:rsid w:val="000D0F64"/>
    <w:rsid w:val="000D1007"/>
    <w:rsid w:val="000D1B62"/>
    <w:rsid w:val="000D1C11"/>
    <w:rsid w:val="000D1EBD"/>
    <w:rsid w:val="000D2B52"/>
    <w:rsid w:val="000D45B5"/>
    <w:rsid w:val="000D4D28"/>
    <w:rsid w:val="000D51A7"/>
    <w:rsid w:val="000D67B6"/>
    <w:rsid w:val="000D75BB"/>
    <w:rsid w:val="000D7B20"/>
    <w:rsid w:val="000E08EA"/>
    <w:rsid w:val="000E1A59"/>
    <w:rsid w:val="000E1BDB"/>
    <w:rsid w:val="000E288F"/>
    <w:rsid w:val="000E3257"/>
    <w:rsid w:val="000E38DF"/>
    <w:rsid w:val="000E441C"/>
    <w:rsid w:val="000E4479"/>
    <w:rsid w:val="000E530E"/>
    <w:rsid w:val="000E6FCC"/>
    <w:rsid w:val="000F0A02"/>
    <w:rsid w:val="000F0E37"/>
    <w:rsid w:val="000F156C"/>
    <w:rsid w:val="000F2643"/>
    <w:rsid w:val="000F270B"/>
    <w:rsid w:val="000F28C1"/>
    <w:rsid w:val="000F4138"/>
    <w:rsid w:val="000F4845"/>
    <w:rsid w:val="000F7FC5"/>
    <w:rsid w:val="00100644"/>
    <w:rsid w:val="00101555"/>
    <w:rsid w:val="00101D71"/>
    <w:rsid w:val="00101EE8"/>
    <w:rsid w:val="001020E8"/>
    <w:rsid w:val="00102AC1"/>
    <w:rsid w:val="0010383A"/>
    <w:rsid w:val="00103DAC"/>
    <w:rsid w:val="00104C71"/>
    <w:rsid w:val="00105373"/>
    <w:rsid w:val="00105632"/>
    <w:rsid w:val="00106D02"/>
    <w:rsid w:val="00107A91"/>
    <w:rsid w:val="00107C6C"/>
    <w:rsid w:val="00110A13"/>
    <w:rsid w:val="00111496"/>
    <w:rsid w:val="00112076"/>
    <w:rsid w:val="00112A28"/>
    <w:rsid w:val="0011359C"/>
    <w:rsid w:val="00113F31"/>
    <w:rsid w:val="001148FD"/>
    <w:rsid w:val="00114CB0"/>
    <w:rsid w:val="00114F69"/>
    <w:rsid w:val="001161B2"/>
    <w:rsid w:val="0011752A"/>
    <w:rsid w:val="00117F19"/>
    <w:rsid w:val="0012081C"/>
    <w:rsid w:val="00120A86"/>
    <w:rsid w:val="00120F2B"/>
    <w:rsid w:val="00121DED"/>
    <w:rsid w:val="001227D7"/>
    <w:rsid w:val="0012299A"/>
    <w:rsid w:val="00123DEC"/>
    <w:rsid w:val="00124FD1"/>
    <w:rsid w:val="00125E32"/>
    <w:rsid w:val="00126B4C"/>
    <w:rsid w:val="001272C1"/>
    <w:rsid w:val="00127FD3"/>
    <w:rsid w:val="00127FFA"/>
    <w:rsid w:val="0013005C"/>
    <w:rsid w:val="00130218"/>
    <w:rsid w:val="00130F58"/>
    <w:rsid w:val="001316FA"/>
    <w:rsid w:val="00131B62"/>
    <w:rsid w:val="0013338B"/>
    <w:rsid w:val="001344B0"/>
    <w:rsid w:val="00136086"/>
    <w:rsid w:val="0013654F"/>
    <w:rsid w:val="001365DE"/>
    <w:rsid w:val="0013667F"/>
    <w:rsid w:val="001372C9"/>
    <w:rsid w:val="001373E9"/>
    <w:rsid w:val="00137D56"/>
    <w:rsid w:val="001403A4"/>
    <w:rsid w:val="0014055F"/>
    <w:rsid w:val="00140D1C"/>
    <w:rsid w:val="001410B5"/>
    <w:rsid w:val="0014274A"/>
    <w:rsid w:val="00142DDD"/>
    <w:rsid w:val="001432A3"/>
    <w:rsid w:val="001437C0"/>
    <w:rsid w:val="00143990"/>
    <w:rsid w:val="00143A09"/>
    <w:rsid w:val="00144093"/>
    <w:rsid w:val="00144B6F"/>
    <w:rsid w:val="00145236"/>
    <w:rsid w:val="001471B6"/>
    <w:rsid w:val="0015067E"/>
    <w:rsid w:val="0015076B"/>
    <w:rsid w:val="00150C96"/>
    <w:rsid w:val="001518C3"/>
    <w:rsid w:val="001520F3"/>
    <w:rsid w:val="001533DE"/>
    <w:rsid w:val="001537E4"/>
    <w:rsid w:val="00154B27"/>
    <w:rsid w:val="0015533A"/>
    <w:rsid w:val="0015533B"/>
    <w:rsid w:val="00155701"/>
    <w:rsid w:val="001558A2"/>
    <w:rsid w:val="001558B1"/>
    <w:rsid w:val="001561AC"/>
    <w:rsid w:val="00156816"/>
    <w:rsid w:val="00156E7F"/>
    <w:rsid w:val="001575DC"/>
    <w:rsid w:val="00160411"/>
    <w:rsid w:val="00160468"/>
    <w:rsid w:val="001605DD"/>
    <w:rsid w:val="00160A06"/>
    <w:rsid w:val="00160FBD"/>
    <w:rsid w:val="0016121B"/>
    <w:rsid w:val="0016318F"/>
    <w:rsid w:val="00163A75"/>
    <w:rsid w:val="00163D71"/>
    <w:rsid w:val="00163E0D"/>
    <w:rsid w:val="001649EA"/>
    <w:rsid w:val="00166008"/>
    <w:rsid w:val="00166061"/>
    <w:rsid w:val="00167158"/>
    <w:rsid w:val="001700AD"/>
    <w:rsid w:val="0017092D"/>
    <w:rsid w:val="00170EC4"/>
    <w:rsid w:val="00170FF7"/>
    <w:rsid w:val="00171543"/>
    <w:rsid w:val="00171A69"/>
    <w:rsid w:val="00172F43"/>
    <w:rsid w:val="0017415E"/>
    <w:rsid w:val="00174206"/>
    <w:rsid w:val="00176AAA"/>
    <w:rsid w:val="0017712C"/>
    <w:rsid w:val="0017733D"/>
    <w:rsid w:val="00177B20"/>
    <w:rsid w:val="00177BCA"/>
    <w:rsid w:val="001801D8"/>
    <w:rsid w:val="00180285"/>
    <w:rsid w:val="00180344"/>
    <w:rsid w:val="00181231"/>
    <w:rsid w:val="00181545"/>
    <w:rsid w:val="001818A2"/>
    <w:rsid w:val="00182D89"/>
    <w:rsid w:val="001833F8"/>
    <w:rsid w:val="00183B58"/>
    <w:rsid w:val="001842FE"/>
    <w:rsid w:val="00184476"/>
    <w:rsid w:val="00184652"/>
    <w:rsid w:val="001869AF"/>
    <w:rsid w:val="00187099"/>
    <w:rsid w:val="0018720D"/>
    <w:rsid w:val="00191063"/>
    <w:rsid w:val="001916D6"/>
    <w:rsid w:val="001927C6"/>
    <w:rsid w:val="00193D7F"/>
    <w:rsid w:val="00193DAA"/>
    <w:rsid w:val="00193FB2"/>
    <w:rsid w:val="00194FCA"/>
    <w:rsid w:val="001952E5"/>
    <w:rsid w:val="00196BB7"/>
    <w:rsid w:val="00197E05"/>
    <w:rsid w:val="001A04E4"/>
    <w:rsid w:val="001A127C"/>
    <w:rsid w:val="001A210C"/>
    <w:rsid w:val="001A2F4B"/>
    <w:rsid w:val="001A3036"/>
    <w:rsid w:val="001A307D"/>
    <w:rsid w:val="001A31D1"/>
    <w:rsid w:val="001A3BCD"/>
    <w:rsid w:val="001A4393"/>
    <w:rsid w:val="001A4513"/>
    <w:rsid w:val="001A48C4"/>
    <w:rsid w:val="001A5F41"/>
    <w:rsid w:val="001A67CB"/>
    <w:rsid w:val="001A7309"/>
    <w:rsid w:val="001B0071"/>
    <w:rsid w:val="001B0E64"/>
    <w:rsid w:val="001B118D"/>
    <w:rsid w:val="001B17C8"/>
    <w:rsid w:val="001B2453"/>
    <w:rsid w:val="001B29F9"/>
    <w:rsid w:val="001B2BA2"/>
    <w:rsid w:val="001B2D5E"/>
    <w:rsid w:val="001B2E47"/>
    <w:rsid w:val="001B36CE"/>
    <w:rsid w:val="001B44DF"/>
    <w:rsid w:val="001B4A27"/>
    <w:rsid w:val="001B5880"/>
    <w:rsid w:val="001B64EB"/>
    <w:rsid w:val="001B6A9D"/>
    <w:rsid w:val="001B6D80"/>
    <w:rsid w:val="001C0812"/>
    <w:rsid w:val="001C092A"/>
    <w:rsid w:val="001C122D"/>
    <w:rsid w:val="001C1AF4"/>
    <w:rsid w:val="001C3CFB"/>
    <w:rsid w:val="001C50FC"/>
    <w:rsid w:val="001C5174"/>
    <w:rsid w:val="001C6E04"/>
    <w:rsid w:val="001D021F"/>
    <w:rsid w:val="001D02D5"/>
    <w:rsid w:val="001D1BDF"/>
    <w:rsid w:val="001D2935"/>
    <w:rsid w:val="001D29F9"/>
    <w:rsid w:val="001D2DE2"/>
    <w:rsid w:val="001D3518"/>
    <w:rsid w:val="001D4044"/>
    <w:rsid w:val="001D49A1"/>
    <w:rsid w:val="001D4A8C"/>
    <w:rsid w:val="001D56D4"/>
    <w:rsid w:val="001D61E0"/>
    <w:rsid w:val="001D7022"/>
    <w:rsid w:val="001D73A5"/>
    <w:rsid w:val="001E0EE9"/>
    <w:rsid w:val="001E106E"/>
    <w:rsid w:val="001E26E7"/>
    <w:rsid w:val="001E4653"/>
    <w:rsid w:val="001E4CC3"/>
    <w:rsid w:val="001E5CC5"/>
    <w:rsid w:val="001E6186"/>
    <w:rsid w:val="001E6344"/>
    <w:rsid w:val="001E77AC"/>
    <w:rsid w:val="001E7813"/>
    <w:rsid w:val="001E7EEF"/>
    <w:rsid w:val="001E7EF0"/>
    <w:rsid w:val="001F0B82"/>
    <w:rsid w:val="001F0D82"/>
    <w:rsid w:val="001F120A"/>
    <w:rsid w:val="001F1A67"/>
    <w:rsid w:val="001F25AC"/>
    <w:rsid w:val="001F264D"/>
    <w:rsid w:val="001F2DB5"/>
    <w:rsid w:val="001F2F19"/>
    <w:rsid w:val="001F32B2"/>
    <w:rsid w:val="001F355F"/>
    <w:rsid w:val="001F3CEC"/>
    <w:rsid w:val="001F6084"/>
    <w:rsid w:val="001F6D39"/>
    <w:rsid w:val="001F6F55"/>
    <w:rsid w:val="002003C7"/>
    <w:rsid w:val="002006DB"/>
    <w:rsid w:val="002007A7"/>
    <w:rsid w:val="002007DB"/>
    <w:rsid w:val="00200ACA"/>
    <w:rsid w:val="002022E5"/>
    <w:rsid w:val="002023EB"/>
    <w:rsid w:val="00202F4E"/>
    <w:rsid w:val="00203757"/>
    <w:rsid w:val="00203ABD"/>
    <w:rsid w:val="002040DD"/>
    <w:rsid w:val="002047D2"/>
    <w:rsid w:val="002057F7"/>
    <w:rsid w:val="0020755F"/>
    <w:rsid w:val="0021075E"/>
    <w:rsid w:val="00210D95"/>
    <w:rsid w:val="00214CE9"/>
    <w:rsid w:val="00215851"/>
    <w:rsid w:val="0021605F"/>
    <w:rsid w:val="00216FC0"/>
    <w:rsid w:val="0021741A"/>
    <w:rsid w:val="0021765C"/>
    <w:rsid w:val="002200E8"/>
    <w:rsid w:val="00220AB0"/>
    <w:rsid w:val="00221418"/>
    <w:rsid w:val="00222007"/>
    <w:rsid w:val="0022215C"/>
    <w:rsid w:val="00222DAF"/>
    <w:rsid w:val="002230CA"/>
    <w:rsid w:val="002231EE"/>
    <w:rsid w:val="0022331D"/>
    <w:rsid w:val="00223699"/>
    <w:rsid w:val="00223E79"/>
    <w:rsid w:val="002256C5"/>
    <w:rsid w:val="0022698E"/>
    <w:rsid w:val="00226CBC"/>
    <w:rsid w:val="00226D1C"/>
    <w:rsid w:val="0022701A"/>
    <w:rsid w:val="00230F00"/>
    <w:rsid w:val="002331D3"/>
    <w:rsid w:val="00233837"/>
    <w:rsid w:val="0023402B"/>
    <w:rsid w:val="002353AA"/>
    <w:rsid w:val="0023541C"/>
    <w:rsid w:val="00235E5A"/>
    <w:rsid w:val="00237E4E"/>
    <w:rsid w:val="00237F55"/>
    <w:rsid w:val="0024076A"/>
    <w:rsid w:val="00240C99"/>
    <w:rsid w:val="00241E26"/>
    <w:rsid w:val="002420A7"/>
    <w:rsid w:val="00242406"/>
    <w:rsid w:val="00242D50"/>
    <w:rsid w:val="002433C1"/>
    <w:rsid w:val="002433FB"/>
    <w:rsid w:val="002444D7"/>
    <w:rsid w:val="002456FB"/>
    <w:rsid w:val="00246B89"/>
    <w:rsid w:val="0024709D"/>
    <w:rsid w:val="002472F1"/>
    <w:rsid w:val="002505F2"/>
    <w:rsid w:val="0025093C"/>
    <w:rsid w:val="00251D70"/>
    <w:rsid w:val="002522EA"/>
    <w:rsid w:val="002523C2"/>
    <w:rsid w:val="00252ED9"/>
    <w:rsid w:val="002537B7"/>
    <w:rsid w:val="00253F89"/>
    <w:rsid w:val="002544DF"/>
    <w:rsid w:val="0025464F"/>
    <w:rsid w:val="002546AC"/>
    <w:rsid w:val="00254A13"/>
    <w:rsid w:val="00255808"/>
    <w:rsid w:val="00255C70"/>
    <w:rsid w:val="00256034"/>
    <w:rsid w:val="0025621A"/>
    <w:rsid w:val="00256982"/>
    <w:rsid w:val="002574B6"/>
    <w:rsid w:val="00257E5C"/>
    <w:rsid w:val="00261BAF"/>
    <w:rsid w:val="00262458"/>
    <w:rsid w:val="00263AB0"/>
    <w:rsid w:val="00264402"/>
    <w:rsid w:val="00264748"/>
    <w:rsid w:val="002651AC"/>
    <w:rsid w:val="00267135"/>
    <w:rsid w:val="0026749B"/>
    <w:rsid w:val="002678DF"/>
    <w:rsid w:val="00267B94"/>
    <w:rsid w:val="00267B9D"/>
    <w:rsid w:val="0027015C"/>
    <w:rsid w:val="0027020E"/>
    <w:rsid w:val="00273356"/>
    <w:rsid w:val="00274C55"/>
    <w:rsid w:val="00274F16"/>
    <w:rsid w:val="00275DFC"/>
    <w:rsid w:val="0027672C"/>
    <w:rsid w:val="0027708C"/>
    <w:rsid w:val="002808CE"/>
    <w:rsid w:val="00281EB2"/>
    <w:rsid w:val="0028229E"/>
    <w:rsid w:val="002825FB"/>
    <w:rsid w:val="00282C58"/>
    <w:rsid w:val="002849D6"/>
    <w:rsid w:val="00284D87"/>
    <w:rsid w:val="00286257"/>
    <w:rsid w:val="00286E77"/>
    <w:rsid w:val="00287438"/>
    <w:rsid w:val="00287571"/>
    <w:rsid w:val="002876FC"/>
    <w:rsid w:val="0029102D"/>
    <w:rsid w:val="002912F8"/>
    <w:rsid w:val="002915FB"/>
    <w:rsid w:val="00291FDA"/>
    <w:rsid w:val="00292453"/>
    <w:rsid w:val="00292847"/>
    <w:rsid w:val="00292EBA"/>
    <w:rsid w:val="00294118"/>
    <w:rsid w:val="002943B1"/>
    <w:rsid w:val="00296127"/>
    <w:rsid w:val="00296159"/>
    <w:rsid w:val="00296A2A"/>
    <w:rsid w:val="00296AD6"/>
    <w:rsid w:val="00296E95"/>
    <w:rsid w:val="00297A70"/>
    <w:rsid w:val="002A0B9A"/>
    <w:rsid w:val="002A1499"/>
    <w:rsid w:val="002A245F"/>
    <w:rsid w:val="002A3CB3"/>
    <w:rsid w:val="002A3E50"/>
    <w:rsid w:val="002A5BD2"/>
    <w:rsid w:val="002A6161"/>
    <w:rsid w:val="002A61C3"/>
    <w:rsid w:val="002A6645"/>
    <w:rsid w:val="002A7153"/>
    <w:rsid w:val="002A7252"/>
    <w:rsid w:val="002B0637"/>
    <w:rsid w:val="002B080B"/>
    <w:rsid w:val="002B0C84"/>
    <w:rsid w:val="002B101F"/>
    <w:rsid w:val="002B1B05"/>
    <w:rsid w:val="002B26B9"/>
    <w:rsid w:val="002B3031"/>
    <w:rsid w:val="002B528E"/>
    <w:rsid w:val="002B620D"/>
    <w:rsid w:val="002B77C3"/>
    <w:rsid w:val="002C03BA"/>
    <w:rsid w:val="002C1620"/>
    <w:rsid w:val="002C2205"/>
    <w:rsid w:val="002C24C9"/>
    <w:rsid w:val="002C2796"/>
    <w:rsid w:val="002C382E"/>
    <w:rsid w:val="002C4245"/>
    <w:rsid w:val="002C47B6"/>
    <w:rsid w:val="002C72FE"/>
    <w:rsid w:val="002D0261"/>
    <w:rsid w:val="002D0BCF"/>
    <w:rsid w:val="002D1069"/>
    <w:rsid w:val="002D2FC1"/>
    <w:rsid w:val="002D393B"/>
    <w:rsid w:val="002D55D8"/>
    <w:rsid w:val="002D56F2"/>
    <w:rsid w:val="002D72A3"/>
    <w:rsid w:val="002D738C"/>
    <w:rsid w:val="002D7700"/>
    <w:rsid w:val="002E1518"/>
    <w:rsid w:val="002E173A"/>
    <w:rsid w:val="002E2BAD"/>
    <w:rsid w:val="002E3ABC"/>
    <w:rsid w:val="002E5043"/>
    <w:rsid w:val="002E5A11"/>
    <w:rsid w:val="002E5AD1"/>
    <w:rsid w:val="002E5F5D"/>
    <w:rsid w:val="002E62EB"/>
    <w:rsid w:val="002E7428"/>
    <w:rsid w:val="002E7770"/>
    <w:rsid w:val="002E7D68"/>
    <w:rsid w:val="002F0388"/>
    <w:rsid w:val="002F16E9"/>
    <w:rsid w:val="002F1744"/>
    <w:rsid w:val="002F4315"/>
    <w:rsid w:val="002F55A9"/>
    <w:rsid w:val="002F5DB7"/>
    <w:rsid w:val="002F6B25"/>
    <w:rsid w:val="002F7243"/>
    <w:rsid w:val="002F7648"/>
    <w:rsid w:val="002F790F"/>
    <w:rsid w:val="00301237"/>
    <w:rsid w:val="00301C03"/>
    <w:rsid w:val="00301C59"/>
    <w:rsid w:val="00302128"/>
    <w:rsid w:val="00302357"/>
    <w:rsid w:val="00302C14"/>
    <w:rsid w:val="00302F43"/>
    <w:rsid w:val="00303560"/>
    <w:rsid w:val="003040A9"/>
    <w:rsid w:val="003044BD"/>
    <w:rsid w:val="0030492D"/>
    <w:rsid w:val="00304976"/>
    <w:rsid w:val="003058FF"/>
    <w:rsid w:val="00305915"/>
    <w:rsid w:val="003063E3"/>
    <w:rsid w:val="00306BD1"/>
    <w:rsid w:val="00306BF3"/>
    <w:rsid w:val="0030711F"/>
    <w:rsid w:val="00307734"/>
    <w:rsid w:val="003103E6"/>
    <w:rsid w:val="00311841"/>
    <w:rsid w:val="003123C4"/>
    <w:rsid w:val="0031441C"/>
    <w:rsid w:val="00314B1F"/>
    <w:rsid w:val="003177D6"/>
    <w:rsid w:val="00317D57"/>
    <w:rsid w:val="00321673"/>
    <w:rsid w:val="003216F3"/>
    <w:rsid w:val="003240FB"/>
    <w:rsid w:val="003244D1"/>
    <w:rsid w:val="003279E8"/>
    <w:rsid w:val="00330430"/>
    <w:rsid w:val="003316FD"/>
    <w:rsid w:val="00331E93"/>
    <w:rsid w:val="00333A2C"/>
    <w:rsid w:val="00333DA1"/>
    <w:rsid w:val="003349C3"/>
    <w:rsid w:val="00336D26"/>
    <w:rsid w:val="00336D74"/>
    <w:rsid w:val="00336E87"/>
    <w:rsid w:val="00336FA4"/>
    <w:rsid w:val="00336FAF"/>
    <w:rsid w:val="003405BF"/>
    <w:rsid w:val="003418F9"/>
    <w:rsid w:val="00343054"/>
    <w:rsid w:val="0034618B"/>
    <w:rsid w:val="003466FE"/>
    <w:rsid w:val="0034764C"/>
    <w:rsid w:val="00350880"/>
    <w:rsid w:val="003518C2"/>
    <w:rsid w:val="00352508"/>
    <w:rsid w:val="00355B93"/>
    <w:rsid w:val="00355E97"/>
    <w:rsid w:val="0035668A"/>
    <w:rsid w:val="00356C6D"/>
    <w:rsid w:val="00360D3A"/>
    <w:rsid w:val="00363AF7"/>
    <w:rsid w:val="00363F1C"/>
    <w:rsid w:val="003644A5"/>
    <w:rsid w:val="003672A6"/>
    <w:rsid w:val="00367824"/>
    <w:rsid w:val="00367D33"/>
    <w:rsid w:val="00370432"/>
    <w:rsid w:val="00370940"/>
    <w:rsid w:val="00371D86"/>
    <w:rsid w:val="00371F25"/>
    <w:rsid w:val="00372C0B"/>
    <w:rsid w:val="00373847"/>
    <w:rsid w:val="003744A6"/>
    <w:rsid w:val="003748FB"/>
    <w:rsid w:val="00375661"/>
    <w:rsid w:val="00375685"/>
    <w:rsid w:val="00375DC9"/>
    <w:rsid w:val="0037617A"/>
    <w:rsid w:val="0037643B"/>
    <w:rsid w:val="00376923"/>
    <w:rsid w:val="00376DF8"/>
    <w:rsid w:val="003772D8"/>
    <w:rsid w:val="00377C65"/>
    <w:rsid w:val="00380055"/>
    <w:rsid w:val="00380639"/>
    <w:rsid w:val="0038191D"/>
    <w:rsid w:val="00381DEE"/>
    <w:rsid w:val="00382247"/>
    <w:rsid w:val="0038228C"/>
    <w:rsid w:val="003823C0"/>
    <w:rsid w:val="003842AE"/>
    <w:rsid w:val="00384E48"/>
    <w:rsid w:val="00386EB3"/>
    <w:rsid w:val="0038742B"/>
    <w:rsid w:val="003875B1"/>
    <w:rsid w:val="00387FFB"/>
    <w:rsid w:val="0039062A"/>
    <w:rsid w:val="003940EE"/>
    <w:rsid w:val="00394148"/>
    <w:rsid w:val="0039609C"/>
    <w:rsid w:val="003966EC"/>
    <w:rsid w:val="00396F9B"/>
    <w:rsid w:val="003979E4"/>
    <w:rsid w:val="00397C8E"/>
    <w:rsid w:val="003A02B3"/>
    <w:rsid w:val="003A0603"/>
    <w:rsid w:val="003A07A0"/>
    <w:rsid w:val="003A1343"/>
    <w:rsid w:val="003A322F"/>
    <w:rsid w:val="003A472A"/>
    <w:rsid w:val="003A57EC"/>
    <w:rsid w:val="003A5BF1"/>
    <w:rsid w:val="003A5C8A"/>
    <w:rsid w:val="003A62F4"/>
    <w:rsid w:val="003A6C5D"/>
    <w:rsid w:val="003B25AB"/>
    <w:rsid w:val="003B2CC4"/>
    <w:rsid w:val="003B2DFD"/>
    <w:rsid w:val="003B6515"/>
    <w:rsid w:val="003B68BC"/>
    <w:rsid w:val="003B767F"/>
    <w:rsid w:val="003C0752"/>
    <w:rsid w:val="003C1BBF"/>
    <w:rsid w:val="003C2EC9"/>
    <w:rsid w:val="003C3581"/>
    <w:rsid w:val="003C5876"/>
    <w:rsid w:val="003D15C5"/>
    <w:rsid w:val="003D27EF"/>
    <w:rsid w:val="003D2AB4"/>
    <w:rsid w:val="003D391A"/>
    <w:rsid w:val="003D4C5A"/>
    <w:rsid w:val="003D5885"/>
    <w:rsid w:val="003D596C"/>
    <w:rsid w:val="003D6058"/>
    <w:rsid w:val="003D61EA"/>
    <w:rsid w:val="003D78C0"/>
    <w:rsid w:val="003D7BE0"/>
    <w:rsid w:val="003E2CC8"/>
    <w:rsid w:val="003E32A3"/>
    <w:rsid w:val="003E3709"/>
    <w:rsid w:val="003E3A1E"/>
    <w:rsid w:val="003E3A26"/>
    <w:rsid w:val="003E4739"/>
    <w:rsid w:val="003E558B"/>
    <w:rsid w:val="003E58BE"/>
    <w:rsid w:val="003E6B4F"/>
    <w:rsid w:val="003E70E2"/>
    <w:rsid w:val="003E7F32"/>
    <w:rsid w:val="003F28AB"/>
    <w:rsid w:val="003F3A5C"/>
    <w:rsid w:val="003F3D62"/>
    <w:rsid w:val="003F40F4"/>
    <w:rsid w:val="003F4A15"/>
    <w:rsid w:val="003F5E02"/>
    <w:rsid w:val="003F5F84"/>
    <w:rsid w:val="003F7317"/>
    <w:rsid w:val="003F7D47"/>
    <w:rsid w:val="003F7E48"/>
    <w:rsid w:val="00400D9D"/>
    <w:rsid w:val="00400E5A"/>
    <w:rsid w:val="00400EA8"/>
    <w:rsid w:val="00400FD5"/>
    <w:rsid w:val="00401198"/>
    <w:rsid w:val="00403CE3"/>
    <w:rsid w:val="004040E6"/>
    <w:rsid w:val="0040534A"/>
    <w:rsid w:val="00406C97"/>
    <w:rsid w:val="00407D34"/>
    <w:rsid w:val="00410DC8"/>
    <w:rsid w:val="00410E8E"/>
    <w:rsid w:val="004128C7"/>
    <w:rsid w:val="0041350B"/>
    <w:rsid w:val="00413A51"/>
    <w:rsid w:val="00413AC7"/>
    <w:rsid w:val="0041443D"/>
    <w:rsid w:val="00415FCB"/>
    <w:rsid w:val="00415FD8"/>
    <w:rsid w:val="00417136"/>
    <w:rsid w:val="00417425"/>
    <w:rsid w:val="00417651"/>
    <w:rsid w:val="0041793E"/>
    <w:rsid w:val="0042224D"/>
    <w:rsid w:val="0042251D"/>
    <w:rsid w:val="0042354C"/>
    <w:rsid w:val="0042360E"/>
    <w:rsid w:val="00423BDF"/>
    <w:rsid w:val="00425E23"/>
    <w:rsid w:val="00426448"/>
    <w:rsid w:val="004266FB"/>
    <w:rsid w:val="00426C06"/>
    <w:rsid w:val="004277AF"/>
    <w:rsid w:val="00430ED3"/>
    <w:rsid w:val="0043168E"/>
    <w:rsid w:val="00431797"/>
    <w:rsid w:val="004327BB"/>
    <w:rsid w:val="00433B06"/>
    <w:rsid w:val="00434B14"/>
    <w:rsid w:val="0043560C"/>
    <w:rsid w:val="0043595B"/>
    <w:rsid w:val="00435979"/>
    <w:rsid w:val="00435AAB"/>
    <w:rsid w:val="004369E4"/>
    <w:rsid w:val="00436A8C"/>
    <w:rsid w:val="00436AA9"/>
    <w:rsid w:val="00441DAA"/>
    <w:rsid w:val="00442573"/>
    <w:rsid w:val="0044326B"/>
    <w:rsid w:val="004439B8"/>
    <w:rsid w:val="00443C73"/>
    <w:rsid w:val="00444CA4"/>
    <w:rsid w:val="00444FB9"/>
    <w:rsid w:val="0044639B"/>
    <w:rsid w:val="004471FA"/>
    <w:rsid w:val="004474F1"/>
    <w:rsid w:val="00447DCE"/>
    <w:rsid w:val="00450DD4"/>
    <w:rsid w:val="00451F0D"/>
    <w:rsid w:val="004538D5"/>
    <w:rsid w:val="00456AF7"/>
    <w:rsid w:val="00461A2D"/>
    <w:rsid w:val="00463AC7"/>
    <w:rsid w:val="00463EE3"/>
    <w:rsid w:val="004641AE"/>
    <w:rsid w:val="004645F5"/>
    <w:rsid w:val="00465317"/>
    <w:rsid w:val="00465DCD"/>
    <w:rsid w:val="00465F58"/>
    <w:rsid w:val="0046636F"/>
    <w:rsid w:val="004671CE"/>
    <w:rsid w:val="004704E1"/>
    <w:rsid w:val="0047139A"/>
    <w:rsid w:val="00473F21"/>
    <w:rsid w:val="004743C9"/>
    <w:rsid w:val="004760EF"/>
    <w:rsid w:val="00476A67"/>
    <w:rsid w:val="004778A1"/>
    <w:rsid w:val="00477D52"/>
    <w:rsid w:val="00482296"/>
    <w:rsid w:val="004823BA"/>
    <w:rsid w:val="00482C8A"/>
    <w:rsid w:val="0048321C"/>
    <w:rsid w:val="00484A65"/>
    <w:rsid w:val="00484FA7"/>
    <w:rsid w:val="00487372"/>
    <w:rsid w:val="004875C5"/>
    <w:rsid w:val="00491C5F"/>
    <w:rsid w:val="00492259"/>
    <w:rsid w:val="004926B8"/>
    <w:rsid w:val="00494183"/>
    <w:rsid w:val="004943EE"/>
    <w:rsid w:val="004958E9"/>
    <w:rsid w:val="0049683D"/>
    <w:rsid w:val="00497729"/>
    <w:rsid w:val="004A0A2C"/>
    <w:rsid w:val="004A11A3"/>
    <w:rsid w:val="004A196B"/>
    <w:rsid w:val="004A3A8C"/>
    <w:rsid w:val="004A3E8E"/>
    <w:rsid w:val="004A42CD"/>
    <w:rsid w:val="004A592A"/>
    <w:rsid w:val="004B0C1D"/>
    <w:rsid w:val="004B1050"/>
    <w:rsid w:val="004B1052"/>
    <w:rsid w:val="004B17B2"/>
    <w:rsid w:val="004B3F52"/>
    <w:rsid w:val="004B4871"/>
    <w:rsid w:val="004B624E"/>
    <w:rsid w:val="004B69D9"/>
    <w:rsid w:val="004B7261"/>
    <w:rsid w:val="004B7ADC"/>
    <w:rsid w:val="004B7C36"/>
    <w:rsid w:val="004C194A"/>
    <w:rsid w:val="004C1C95"/>
    <w:rsid w:val="004C204B"/>
    <w:rsid w:val="004C2FB6"/>
    <w:rsid w:val="004C3B93"/>
    <w:rsid w:val="004C42A7"/>
    <w:rsid w:val="004C4380"/>
    <w:rsid w:val="004C43B4"/>
    <w:rsid w:val="004C45D9"/>
    <w:rsid w:val="004C4A22"/>
    <w:rsid w:val="004C5C55"/>
    <w:rsid w:val="004C5C69"/>
    <w:rsid w:val="004C6518"/>
    <w:rsid w:val="004C7311"/>
    <w:rsid w:val="004D05EF"/>
    <w:rsid w:val="004D190B"/>
    <w:rsid w:val="004D1C3E"/>
    <w:rsid w:val="004D1E28"/>
    <w:rsid w:val="004D2269"/>
    <w:rsid w:val="004D2CE0"/>
    <w:rsid w:val="004D2EA5"/>
    <w:rsid w:val="004D2F5C"/>
    <w:rsid w:val="004D437F"/>
    <w:rsid w:val="004D5CA0"/>
    <w:rsid w:val="004D5D17"/>
    <w:rsid w:val="004D5E85"/>
    <w:rsid w:val="004D71C4"/>
    <w:rsid w:val="004E14A3"/>
    <w:rsid w:val="004E163A"/>
    <w:rsid w:val="004E17BB"/>
    <w:rsid w:val="004E328F"/>
    <w:rsid w:val="004E46D8"/>
    <w:rsid w:val="004E4724"/>
    <w:rsid w:val="004F158F"/>
    <w:rsid w:val="004F269A"/>
    <w:rsid w:val="004F3250"/>
    <w:rsid w:val="004F3D03"/>
    <w:rsid w:val="004F3F31"/>
    <w:rsid w:val="004F4400"/>
    <w:rsid w:val="004F493D"/>
    <w:rsid w:val="004F4961"/>
    <w:rsid w:val="004F5CC6"/>
    <w:rsid w:val="004F7A45"/>
    <w:rsid w:val="004F7D49"/>
    <w:rsid w:val="00501153"/>
    <w:rsid w:val="0050325E"/>
    <w:rsid w:val="00503619"/>
    <w:rsid w:val="005036E7"/>
    <w:rsid w:val="00503B10"/>
    <w:rsid w:val="0050422E"/>
    <w:rsid w:val="005044D1"/>
    <w:rsid w:val="00506339"/>
    <w:rsid w:val="005063F3"/>
    <w:rsid w:val="005072F0"/>
    <w:rsid w:val="00510B53"/>
    <w:rsid w:val="005113F4"/>
    <w:rsid w:val="00512196"/>
    <w:rsid w:val="00512EB6"/>
    <w:rsid w:val="005132E4"/>
    <w:rsid w:val="00513690"/>
    <w:rsid w:val="00513F10"/>
    <w:rsid w:val="00514BE8"/>
    <w:rsid w:val="00515CDE"/>
    <w:rsid w:val="00516346"/>
    <w:rsid w:val="005166CA"/>
    <w:rsid w:val="00520B8D"/>
    <w:rsid w:val="00520F8C"/>
    <w:rsid w:val="00521120"/>
    <w:rsid w:val="005217AD"/>
    <w:rsid w:val="00521E5F"/>
    <w:rsid w:val="00522360"/>
    <w:rsid w:val="00522BF6"/>
    <w:rsid w:val="0052324E"/>
    <w:rsid w:val="005234BE"/>
    <w:rsid w:val="0052350D"/>
    <w:rsid w:val="00524FD3"/>
    <w:rsid w:val="0052591E"/>
    <w:rsid w:val="00526983"/>
    <w:rsid w:val="00526DA0"/>
    <w:rsid w:val="00527369"/>
    <w:rsid w:val="00527B34"/>
    <w:rsid w:val="00527B82"/>
    <w:rsid w:val="005312FC"/>
    <w:rsid w:val="00531982"/>
    <w:rsid w:val="0053332D"/>
    <w:rsid w:val="00534370"/>
    <w:rsid w:val="005348CE"/>
    <w:rsid w:val="00534CE9"/>
    <w:rsid w:val="00534DC5"/>
    <w:rsid w:val="00537456"/>
    <w:rsid w:val="005375A9"/>
    <w:rsid w:val="00537696"/>
    <w:rsid w:val="00537999"/>
    <w:rsid w:val="00537F41"/>
    <w:rsid w:val="005440B5"/>
    <w:rsid w:val="005457F8"/>
    <w:rsid w:val="005459E9"/>
    <w:rsid w:val="0054634F"/>
    <w:rsid w:val="005467A3"/>
    <w:rsid w:val="00546960"/>
    <w:rsid w:val="005478A8"/>
    <w:rsid w:val="00550B58"/>
    <w:rsid w:val="005513C7"/>
    <w:rsid w:val="00551B6D"/>
    <w:rsid w:val="005520DF"/>
    <w:rsid w:val="0055229C"/>
    <w:rsid w:val="0055363B"/>
    <w:rsid w:val="00553AA3"/>
    <w:rsid w:val="00553BDB"/>
    <w:rsid w:val="00555449"/>
    <w:rsid w:val="0055568A"/>
    <w:rsid w:val="0055572F"/>
    <w:rsid w:val="00556558"/>
    <w:rsid w:val="00556796"/>
    <w:rsid w:val="00557EC8"/>
    <w:rsid w:val="005607B6"/>
    <w:rsid w:val="00562220"/>
    <w:rsid w:val="0056289C"/>
    <w:rsid w:val="00563C28"/>
    <w:rsid w:val="005652ED"/>
    <w:rsid w:val="00565B0E"/>
    <w:rsid w:val="00566070"/>
    <w:rsid w:val="00566605"/>
    <w:rsid w:val="00567613"/>
    <w:rsid w:val="005678DD"/>
    <w:rsid w:val="00570061"/>
    <w:rsid w:val="00570A02"/>
    <w:rsid w:val="005723A3"/>
    <w:rsid w:val="005731F5"/>
    <w:rsid w:val="00574680"/>
    <w:rsid w:val="005753F7"/>
    <w:rsid w:val="0057560F"/>
    <w:rsid w:val="00575FC9"/>
    <w:rsid w:val="00577AC5"/>
    <w:rsid w:val="0058015C"/>
    <w:rsid w:val="00580F26"/>
    <w:rsid w:val="00581F9C"/>
    <w:rsid w:val="005822E8"/>
    <w:rsid w:val="00582AD4"/>
    <w:rsid w:val="005836C1"/>
    <w:rsid w:val="0058397A"/>
    <w:rsid w:val="00584667"/>
    <w:rsid w:val="005861C1"/>
    <w:rsid w:val="005870D9"/>
    <w:rsid w:val="00587E55"/>
    <w:rsid w:val="00590605"/>
    <w:rsid w:val="00590A6E"/>
    <w:rsid w:val="005917D3"/>
    <w:rsid w:val="00591DE5"/>
    <w:rsid w:val="00591FF9"/>
    <w:rsid w:val="00592177"/>
    <w:rsid w:val="00592457"/>
    <w:rsid w:val="00593EC1"/>
    <w:rsid w:val="00594083"/>
    <w:rsid w:val="0059488E"/>
    <w:rsid w:val="00594FA6"/>
    <w:rsid w:val="00594FAF"/>
    <w:rsid w:val="00595754"/>
    <w:rsid w:val="00595D45"/>
    <w:rsid w:val="005A07EC"/>
    <w:rsid w:val="005A3358"/>
    <w:rsid w:val="005A362D"/>
    <w:rsid w:val="005A4609"/>
    <w:rsid w:val="005A4FC9"/>
    <w:rsid w:val="005A501E"/>
    <w:rsid w:val="005A56E0"/>
    <w:rsid w:val="005A62DD"/>
    <w:rsid w:val="005A6F5C"/>
    <w:rsid w:val="005A71CD"/>
    <w:rsid w:val="005B06E3"/>
    <w:rsid w:val="005B30BD"/>
    <w:rsid w:val="005B3A4F"/>
    <w:rsid w:val="005B5011"/>
    <w:rsid w:val="005B7282"/>
    <w:rsid w:val="005B7A75"/>
    <w:rsid w:val="005C0A51"/>
    <w:rsid w:val="005C182C"/>
    <w:rsid w:val="005C199E"/>
    <w:rsid w:val="005C1DB8"/>
    <w:rsid w:val="005C285F"/>
    <w:rsid w:val="005C3516"/>
    <w:rsid w:val="005C4F34"/>
    <w:rsid w:val="005C53A0"/>
    <w:rsid w:val="005C6725"/>
    <w:rsid w:val="005C6A35"/>
    <w:rsid w:val="005C7D0B"/>
    <w:rsid w:val="005D0C55"/>
    <w:rsid w:val="005D1020"/>
    <w:rsid w:val="005D168C"/>
    <w:rsid w:val="005D18D3"/>
    <w:rsid w:val="005D1CE5"/>
    <w:rsid w:val="005D2203"/>
    <w:rsid w:val="005D25A3"/>
    <w:rsid w:val="005D28FB"/>
    <w:rsid w:val="005D2D42"/>
    <w:rsid w:val="005D3E29"/>
    <w:rsid w:val="005D4BAF"/>
    <w:rsid w:val="005D4EB7"/>
    <w:rsid w:val="005D4F7C"/>
    <w:rsid w:val="005D512C"/>
    <w:rsid w:val="005D51F0"/>
    <w:rsid w:val="005D6F1F"/>
    <w:rsid w:val="005D7C8F"/>
    <w:rsid w:val="005E13D9"/>
    <w:rsid w:val="005E15F5"/>
    <w:rsid w:val="005E2D1A"/>
    <w:rsid w:val="005E41FF"/>
    <w:rsid w:val="005E6ACB"/>
    <w:rsid w:val="005E6F93"/>
    <w:rsid w:val="005E7AF3"/>
    <w:rsid w:val="005F1006"/>
    <w:rsid w:val="005F1245"/>
    <w:rsid w:val="005F1E86"/>
    <w:rsid w:val="005F2139"/>
    <w:rsid w:val="005F2B0B"/>
    <w:rsid w:val="005F2E6F"/>
    <w:rsid w:val="005F35EA"/>
    <w:rsid w:val="005F3EEF"/>
    <w:rsid w:val="005F4C75"/>
    <w:rsid w:val="005F58E5"/>
    <w:rsid w:val="005F79B2"/>
    <w:rsid w:val="005F79E2"/>
    <w:rsid w:val="0060073E"/>
    <w:rsid w:val="0060219A"/>
    <w:rsid w:val="00602948"/>
    <w:rsid w:val="00602E93"/>
    <w:rsid w:val="00602EDA"/>
    <w:rsid w:val="006030C8"/>
    <w:rsid w:val="006037EB"/>
    <w:rsid w:val="006039A4"/>
    <w:rsid w:val="00603FCB"/>
    <w:rsid w:val="00604187"/>
    <w:rsid w:val="00604A7C"/>
    <w:rsid w:val="00604AB3"/>
    <w:rsid w:val="00605777"/>
    <w:rsid w:val="0060589A"/>
    <w:rsid w:val="00607865"/>
    <w:rsid w:val="00607D9A"/>
    <w:rsid w:val="00612200"/>
    <w:rsid w:val="006125E9"/>
    <w:rsid w:val="0061282F"/>
    <w:rsid w:val="006133B0"/>
    <w:rsid w:val="00615F90"/>
    <w:rsid w:val="00616E84"/>
    <w:rsid w:val="00617348"/>
    <w:rsid w:val="00617E4D"/>
    <w:rsid w:val="0062019C"/>
    <w:rsid w:val="00621F09"/>
    <w:rsid w:val="0062215B"/>
    <w:rsid w:val="006234F2"/>
    <w:rsid w:val="0062489C"/>
    <w:rsid w:val="00625C2A"/>
    <w:rsid w:val="00626207"/>
    <w:rsid w:val="00626723"/>
    <w:rsid w:val="0062682C"/>
    <w:rsid w:val="0062690B"/>
    <w:rsid w:val="006273B4"/>
    <w:rsid w:val="00630064"/>
    <w:rsid w:val="006300A0"/>
    <w:rsid w:val="00630C63"/>
    <w:rsid w:val="006316DF"/>
    <w:rsid w:val="00632039"/>
    <w:rsid w:val="00632A52"/>
    <w:rsid w:val="00634B43"/>
    <w:rsid w:val="00635A3F"/>
    <w:rsid w:val="00636702"/>
    <w:rsid w:val="0063684B"/>
    <w:rsid w:val="006373E6"/>
    <w:rsid w:val="00641C5D"/>
    <w:rsid w:val="006435E0"/>
    <w:rsid w:val="00643867"/>
    <w:rsid w:val="00643F25"/>
    <w:rsid w:val="0064599E"/>
    <w:rsid w:val="00646046"/>
    <w:rsid w:val="006461BB"/>
    <w:rsid w:val="00646313"/>
    <w:rsid w:val="0064638B"/>
    <w:rsid w:val="006468A5"/>
    <w:rsid w:val="006476B1"/>
    <w:rsid w:val="00647F5F"/>
    <w:rsid w:val="006502A3"/>
    <w:rsid w:val="0065147E"/>
    <w:rsid w:val="00651848"/>
    <w:rsid w:val="00651A10"/>
    <w:rsid w:val="00651B27"/>
    <w:rsid w:val="00652555"/>
    <w:rsid w:val="00652B7D"/>
    <w:rsid w:val="0065345A"/>
    <w:rsid w:val="00653E92"/>
    <w:rsid w:val="006540F5"/>
    <w:rsid w:val="00654122"/>
    <w:rsid w:val="00654797"/>
    <w:rsid w:val="00654AF1"/>
    <w:rsid w:val="006554C5"/>
    <w:rsid w:val="006557C1"/>
    <w:rsid w:val="0065632D"/>
    <w:rsid w:val="0065715E"/>
    <w:rsid w:val="006579D6"/>
    <w:rsid w:val="0066185A"/>
    <w:rsid w:val="0066335B"/>
    <w:rsid w:val="00663D22"/>
    <w:rsid w:val="00664653"/>
    <w:rsid w:val="0066497A"/>
    <w:rsid w:val="00665394"/>
    <w:rsid w:val="00666787"/>
    <w:rsid w:val="00670413"/>
    <w:rsid w:val="00670DE2"/>
    <w:rsid w:val="00670E6F"/>
    <w:rsid w:val="00670E70"/>
    <w:rsid w:val="00674F34"/>
    <w:rsid w:val="00675219"/>
    <w:rsid w:val="00677509"/>
    <w:rsid w:val="00680309"/>
    <w:rsid w:val="00680460"/>
    <w:rsid w:val="00680916"/>
    <w:rsid w:val="00680C7B"/>
    <w:rsid w:val="00680F23"/>
    <w:rsid w:val="0068138C"/>
    <w:rsid w:val="0068164E"/>
    <w:rsid w:val="00681CFB"/>
    <w:rsid w:val="00681E05"/>
    <w:rsid w:val="00682DF0"/>
    <w:rsid w:val="006834F3"/>
    <w:rsid w:val="0068394B"/>
    <w:rsid w:val="00683EF8"/>
    <w:rsid w:val="006842C8"/>
    <w:rsid w:val="00684AB0"/>
    <w:rsid w:val="00685B1E"/>
    <w:rsid w:val="00685BB2"/>
    <w:rsid w:val="00686C5C"/>
    <w:rsid w:val="0068716F"/>
    <w:rsid w:val="00690316"/>
    <w:rsid w:val="00690807"/>
    <w:rsid w:val="006911FB"/>
    <w:rsid w:val="006920D3"/>
    <w:rsid w:val="00692E67"/>
    <w:rsid w:val="006935D6"/>
    <w:rsid w:val="006938F8"/>
    <w:rsid w:val="006939AB"/>
    <w:rsid w:val="00693B01"/>
    <w:rsid w:val="00693D57"/>
    <w:rsid w:val="00693FAA"/>
    <w:rsid w:val="00694E87"/>
    <w:rsid w:val="00695CCF"/>
    <w:rsid w:val="00696139"/>
    <w:rsid w:val="006A029A"/>
    <w:rsid w:val="006A0BC9"/>
    <w:rsid w:val="006A1092"/>
    <w:rsid w:val="006A27B3"/>
    <w:rsid w:val="006A327A"/>
    <w:rsid w:val="006A4733"/>
    <w:rsid w:val="006A49DB"/>
    <w:rsid w:val="006A5BCD"/>
    <w:rsid w:val="006A6251"/>
    <w:rsid w:val="006A6A3E"/>
    <w:rsid w:val="006A717E"/>
    <w:rsid w:val="006A733D"/>
    <w:rsid w:val="006B0972"/>
    <w:rsid w:val="006B0F7D"/>
    <w:rsid w:val="006B12FA"/>
    <w:rsid w:val="006B1B2C"/>
    <w:rsid w:val="006B1EF5"/>
    <w:rsid w:val="006B2EF0"/>
    <w:rsid w:val="006B3B07"/>
    <w:rsid w:val="006B3C45"/>
    <w:rsid w:val="006B3E92"/>
    <w:rsid w:val="006B53C6"/>
    <w:rsid w:val="006B559D"/>
    <w:rsid w:val="006B55AB"/>
    <w:rsid w:val="006B582A"/>
    <w:rsid w:val="006B5C49"/>
    <w:rsid w:val="006B6313"/>
    <w:rsid w:val="006B6343"/>
    <w:rsid w:val="006B7F6C"/>
    <w:rsid w:val="006C106C"/>
    <w:rsid w:val="006C1539"/>
    <w:rsid w:val="006C166E"/>
    <w:rsid w:val="006C198F"/>
    <w:rsid w:val="006C264E"/>
    <w:rsid w:val="006C49F6"/>
    <w:rsid w:val="006D1BC8"/>
    <w:rsid w:val="006D1E66"/>
    <w:rsid w:val="006D1EFB"/>
    <w:rsid w:val="006D236A"/>
    <w:rsid w:val="006D33D1"/>
    <w:rsid w:val="006D350C"/>
    <w:rsid w:val="006D3597"/>
    <w:rsid w:val="006D55F0"/>
    <w:rsid w:val="006D68E8"/>
    <w:rsid w:val="006D755E"/>
    <w:rsid w:val="006D77E3"/>
    <w:rsid w:val="006D7EE7"/>
    <w:rsid w:val="006E06F7"/>
    <w:rsid w:val="006E0B26"/>
    <w:rsid w:val="006E1454"/>
    <w:rsid w:val="006E1476"/>
    <w:rsid w:val="006E148D"/>
    <w:rsid w:val="006E1B5E"/>
    <w:rsid w:val="006E2F92"/>
    <w:rsid w:val="006E55E8"/>
    <w:rsid w:val="006E60D5"/>
    <w:rsid w:val="006F0B90"/>
    <w:rsid w:val="006F1C44"/>
    <w:rsid w:val="006F2F50"/>
    <w:rsid w:val="006F3388"/>
    <w:rsid w:val="006F3438"/>
    <w:rsid w:val="006F348E"/>
    <w:rsid w:val="006F6115"/>
    <w:rsid w:val="006F65B3"/>
    <w:rsid w:val="006F6610"/>
    <w:rsid w:val="006F7D1F"/>
    <w:rsid w:val="0070015C"/>
    <w:rsid w:val="007001AF"/>
    <w:rsid w:val="00700D9E"/>
    <w:rsid w:val="00701900"/>
    <w:rsid w:val="00701D8C"/>
    <w:rsid w:val="00701FC8"/>
    <w:rsid w:val="007022DC"/>
    <w:rsid w:val="00702956"/>
    <w:rsid w:val="007044D1"/>
    <w:rsid w:val="007064D8"/>
    <w:rsid w:val="00706975"/>
    <w:rsid w:val="00707A48"/>
    <w:rsid w:val="00711043"/>
    <w:rsid w:val="00711EDD"/>
    <w:rsid w:val="007132C5"/>
    <w:rsid w:val="007134D0"/>
    <w:rsid w:val="007136C2"/>
    <w:rsid w:val="00715FE6"/>
    <w:rsid w:val="00716291"/>
    <w:rsid w:val="00716751"/>
    <w:rsid w:val="00716B6E"/>
    <w:rsid w:val="00716BB0"/>
    <w:rsid w:val="00716CEE"/>
    <w:rsid w:val="00716D34"/>
    <w:rsid w:val="00716D6C"/>
    <w:rsid w:val="00717342"/>
    <w:rsid w:val="0072040A"/>
    <w:rsid w:val="007220A5"/>
    <w:rsid w:val="00722618"/>
    <w:rsid w:val="00722653"/>
    <w:rsid w:val="00722CC1"/>
    <w:rsid w:val="00724A70"/>
    <w:rsid w:val="007253EB"/>
    <w:rsid w:val="0072629D"/>
    <w:rsid w:val="00726519"/>
    <w:rsid w:val="00726CAF"/>
    <w:rsid w:val="007308C4"/>
    <w:rsid w:val="00731389"/>
    <w:rsid w:val="00732DE1"/>
    <w:rsid w:val="00732EBC"/>
    <w:rsid w:val="00733491"/>
    <w:rsid w:val="00734647"/>
    <w:rsid w:val="00735608"/>
    <w:rsid w:val="0073630C"/>
    <w:rsid w:val="0073674C"/>
    <w:rsid w:val="007408FD"/>
    <w:rsid w:val="007418D9"/>
    <w:rsid w:val="0074197A"/>
    <w:rsid w:val="00741A68"/>
    <w:rsid w:val="007434BB"/>
    <w:rsid w:val="0074369F"/>
    <w:rsid w:val="007451ED"/>
    <w:rsid w:val="00745590"/>
    <w:rsid w:val="00745BCA"/>
    <w:rsid w:val="00747A81"/>
    <w:rsid w:val="00751CED"/>
    <w:rsid w:val="00752D4D"/>
    <w:rsid w:val="00753AB0"/>
    <w:rsid w:val="0075498E"/>
    <w:rsid w:val="00754AE7"/>
    <w:rsid w:val="00754CE1"/>
    <w:rsid w:val="00755A12"/>
    <w:rsid w:val="0075663A"/>
    <w:rsid w:val="0075748A"/>
    <w:rsid w:val="00757637"/>
    <w:rsid w:val="007578B5"/>
    <w:rsid w:val="00760C42"/>
    <w:rsid w:val="00761EE4"/>
    <w:rsid w:val="00762B7C"/>
    <w:rsid w:val="00763560"/>
    <w:rsid w:val="00763F0C"/>
    <w:rsid w:val="00764F10"/>
    <w:rsid w:val="00764F68"/>
    <w:rsid w:val="0076552D"/>
    <w:rsid w:val="00766546"/>
    <w:rsid w:val="007703E3"/>
    <w:rsid w:val="00774798"/>
    <w:rsid w:val="00777875"/>
    <w:rsid w:val="00777EC2"/>
    <w:rsid w:val="007817A3"/>
    <w:rsid w:val="0078317B"/>
    <w:rsid w:val="00785D93"/>
    <w:rsid w:val="007875A1"/>
    <w:rsid w:val="007877AA"/>
    <w:rsid w:val="00787947"/>
    <w:rsid w:val="00787C77"/>
    <w:rsid w:val="00787EB2"/>
    <w:rsid w:val="00790182"/>
    <w:rsid w:val="00790EAC"/>
    <w:rsid w:val="007915E3"/>
    <w:rsid w:val="00791A61"/>
    <w:rsid w:val="007925BC"/>
    <w:rsid w:val="007925C9"/>
    <w:rsid w:val="0079269F"/>
    <w:rsid w:val="00792FD3"/>
    <w:rsid w:val="007938E6"/>
    <w:rsid w:val="007939FF"/>
    <w:rsid w:val="0079452A"/>
    <w:rsid w:val="00796CC4"/>
    <w:rsid w:val="007972BC"/>
    <w:rsid w:val="00797AD4"/>
    <w:rsid w:val="00797D15"/>
    <w:rsid w:val="007A02C9"/>
    <w:rsid w:val="007A167D"/>
    <w:rsid w:val="007A1B9C"/>
    <w:rsid w:val="007A21CB"/>
    <w:rsid w:val="007A24E7"/>
    <w:rsid w:val="007A2CF8"/>
    <w:rsid w:val="007A2E5B"/>
    <w:rsid w:val="007A3B7A"/>
    <w:rsid w:val="007A51CB"/>
    <w:rsid w:val="007A5CE4"/>
    <w:rsid w:val="007A62F3"/>
    <w:rsid w:val="007A76AF"/>
    <w:rsid w:val="007B0B4B"/>
    <w:rsid w:val="007B0E9F"/>
    <w:rsid w:val="007B2517"/>
    <w:rsid w:val="007B2621"/>
    <w:rsid w:val="007B2AFA"/>
    <w:rsid w:val="007B2CC7"/>
    <w:rsid w:val="007B4F05"/>
    <w:rsid w:val="007B5D52"/>
    <w:rsid w:val="007B5E7E"/>
    <w:rsid w:val="007B5E8E"/>
    <w:rsid w:val="007B628F"/>
    <w:rsid w:val="007B6E86"/>
    <w:rsid w:val="007B72C0"/>
    <w:rsid w:val="007C108F"/>
    <w:rsid w:val="007C255E"/>
    <w:rsid w:val="007C3CD9"/>
    <w:rsid w:val="007C486B"/>
    <w:rsid w:val="007C4DAD"/>
    <w:rsid w:val="007C52A9"/>
    <w:rsid w:val="007C71DF"/>
    <w:rsid w:val="007C7B25"/>
    <w:rsid w:val="007D0C69"/>
    <w:rsid w:val="007D2AF7"/>
    <w:rsid w:val="007D321F"/>
    <w:rsid w:val="007D37D8"/>
    <w:rsid w:val="007D4C42"/>
    <w:rsid w:val="007D5FBD"/>
    <w:rsid w:val="007D7E1A"/>
    <w:rsid w:val="007E38A3"/>
    <w:rsid w:val="007E4AE6"/>
    <w:rsid w:val="007E5987"/>
    <w:rsid w:val="007E60E5"/>
    <w:rsid w:val="007F0A00"/>
    <w:rsid w:val="007F2680"/>
    <w:rsid w:val="007F3A6B"/>
    <w:rsid w:val="007F4454"/>
    <w:rsid w:val="007F531E"/>
    <w:rsid w:val="007F53CD"/>
    <w:rsid w:val="007F5663"/>
    <w:rsid w:val="007F59BB"/>
    <w:rsid w:val="007F798D"/>
    <w:rsid w:val="007F7A16"/>
    <w:rsid w:val="0080030D"/>
    <w:rsid w:val="0080279F"/>
    <w:rsid w:val="00802853"/>
    <w:rsid w:val="00802A30"/>
    <w:rsid w:val="00802EC6"/>
    <w:rsid w:val="00803853"/>
    <w:rsid w:val="00803E85"/>
    <w:rsid w:val="00804239"/>
    <w:rsid w:val="00804618"/>
    <w:rsid w:val="00805E47"/>
    <w:rsid w:val="00806F47"/>
    <w:rsid w:val="008070B2"/>
    <w:rsid w:val="00807AD1"/>
    <w:rsid w:val="00807F5C"/>
    <w:rsid w:val="008115F0"/>
    <w:rsid w:val="0081240C"/>
    <w:rsid w:val="008129F9"/>
    <w:rsid w:val="00812B93"/>
    <w:rsid w:val="00812C9F"/>
    <w:rsid w:val="00814844"/>
    <w:rsid w:val="00814B22"/>
    <w:rsid w:val="00814FED"/>
    <w:rsid w:val="00815D59"/>
    <w:rsid w:val="00816E71"/>
    <w:rsid w:val="00816EDD"/>
    <w:rsid w:val="0081757F"/>
    <w:rsid w:val="008175E7"/>
    <w:rsid w:val="00820815"/>
    <w:rsid w:val="00820D41"/>
    <w:rsid w:val="0082217F"/>
    <w:rsid w:val="00822432"/>
    <w:rsid w:val="008224EA"/>
    <w:rsid w:val="008225F6"/>
    <w:rsid w:val="00823650"/>
    <w:rsid w:val="00823872"/>
    <w:rsid w:val="00823F9B"/>
    <w:rsid w:val="008243B2"/>
    <w:rsid w:val="008244C4"/>
    <w:rsid w:val="00825FE0"/>
    <w:rsid w:val="00826599"/>
    <w:rsid w:val="0082668E"/>
    <w:rsid w:val="00827852"/>
    <w:rsid w:val="00827961"/>
    <w:rsid w:val="008304A0"/>
    <w:rsid w:val="00830DB8"/>
    <w:rsid w:val="00833919"/>
    <w:rsid w:val="008339C6"/>
    <w:rsid w:val="00833E51"/>
    <w:rsid w:val="0083629B"/>
    <w:rsid w:val="0083678A"/>
    <w:rsid w:val="00837347"/>
    <w:rsid w:val="008375F7"/>
    <w:rsid w:val="008425C5"/>
    <w:rsid w:val="00842C47"/>
    <w:rsid w:val="00842EA5"/>
    <w:rsid w:val="00843A0E"/>
    <w:rsid w:val="00844080"/>
    <w:rsid w:val="00844CF9"/>
    <w:rsid w:val="0084539D"/>
    <w:rsid w:val="00845CC9"/>
    <w:rsid w:val="00846853"/>
    <w:rsid w:val="00846AAE"/>
    <w:rsid w:val="00846B94"/>
    <w:rsid w:val="00851F0C"/>
    <w:rsid w:val="008526C4"/>
    <w:rsid w:val="008527CE"/>
    <w:rsid w:val="00852826"/>
    <w:rsid w:val="00854615"/>
    <w:rsid w:val="00855459"/>
    <w:rsid w:val="0085644B"/>
    <w:rsid w:val="00856B2D"/>
    <w:rsid w:val="00856BBE"/>
    <w:rsid w:val="00861C63"/>
    <w:rsid w:val="00862605"/>
    <w:rsid w:val="00864CB7"/>
    <w:rsid w:val="00864E24"/>
    <w:rsid w:val="008668AE"/>
    <w:rsid w:val="00866F1C"/>
    <w:rsid w:val="00867BF1"/>
    <w:rsid w:val="00867D85"/>
    <w:rsid w:val="0087106E"/>
    <w:rsid w:val="008726D3"/>
    <w:rsid w:val="00872721"/>
    <w:rsid w:val="0087350A"/>
    <w:rsid w:val="00873666"/>
    <w:rsid w:val="00873B92"/>
    <w:rsid w:val="00873D39"/>
    <w:rsid w:val="00874286"/>
    <w:rsid w:val="0087467A"/>
    <w:rsid w:val="0087486E"/>
    <w:rsid w:val="008752AD"/>
    <w:rsid w:val="0087651A"/>
    <w:rsid w:val="00876806"/>
    <w:rsid w:val="0087692D"/>
    <w:rsid w:val="00877179"/>
    <w:rsid w:val="00880443"/>
    <w:rsid w:val="00880834"/>
    <w:rsid w:val="00880A6E"/>
    <w:rsid w:val="008826D9"/>
    <w:rsid w:val="008828CF"/>
    <w:rsid w:val="00883838"/>
    <w:rsid w:val="00884F71"/>
    <w:rsid w:val="008850D6"/>
    <w:rsid w:val="00885131"/>
    <w:rsid w:val="00885BAB"/>
    <w:rsid w:val="00887069"/>
    <w:rsid w:val="00887C32"/>
    <w:rsid w:val="00890B01"/>
    <w:rsid w:val="00890CA5"/>
    <w:rsid w:val="0089124C"/>
    <w:rsid w:val="00891381"/>
    <w:rsid w:val="00892D1E"/>
    <w:rsid w:val="00894A20"/>
    <w:rsid w:val="00895BBE"/>
    <w:rsid w:val="00897EAA"/>
    <w:rsid w:val="008A0D87"/>
    <w:rsid w:val="008A18E3"/>
    <w:rsid w:val="008A1E5F"/>
    <w:rsid w:val="008A24F1"/>
    <w:rsid w:val="008A35D3"/>
    <w:rsid w:val="008A38AE"/>
    <w:rsid w:val="008A4CA3"/>
    <w:rsid w:val="008A5865"/>
    <w:rsid w:val="008A5EF4"/>
    <w:rsid w:val="008A6345"/>
    <w:rsid w:val="008A6E27"/>
    <w:rsid w:val="008A738B"/>
    <w:rsid w:val="008A7B11"/>
    <w:rsid w:val="008A7E2A"/>
    <w:rsid w:val="008B0902"/>
    <w:rsid w:val="008B148F"/>
    <w:rsid w:val="008B1C13"/>
    <w:rsid w:val="008B2226"/>
    <w:rsid w:val="008B32DF"/>
    <w:rsid w:val="008B5636"/>
    <w:rsid w:val="008B600A"/>
    <w:rsid w:val="008B6CC2"/>
    <w:rsid w:val="008C23AE"/>
    <w:rsid w:val="008C24BD"/>
    <w:rsid w:val="008C31A3"/>
    <w:rsid w:val="008C6AFC"/>
    <w:rsid w:val="008D0500"/>
    <w:rsid w:val="008D12E0"/>
    <w:rsid w:val="008D145C"/>
    <w:rsid w:val="008D2510"/>
    <w:rsid w:val="008D2CA1"/>
    <w:rsid w:val="008D410A"/>
    <w:rsid w:val="008D45A4"/>
    <w:rsid w:val="008D5098"/>
    <w:rsid w:val="008D51E1"/>
    <w:rsid w:val="008D52B0"/>
    <w:rsid w:val="008D5D1F"/>
    <w:rsid w:val="008D6737"/>
    <w:rsid w:val="008D78F0"/>
    <w:rsid w:val="008E1562"/>
    <w:rsid w:val="008E2E02"/>
    <w:rsid w:val="008E33DE"/>
    <w:rsid w:val="008E3BB7"/>
    <w:rsid w:val="008E486A"/>
    <w:rsid w:val="008E5757"/>
    <w:rsid w:val="008E5CD4"/>
    <w:rsid w:val="008E78DA"/>
    <w:rsid w:val="008E7A05"/>
    <w:rsid w:val="008F0910"/>
    <w:rsid w:val="008F099F"/>
    <w:rsid w:val="008F0DF3"/>
    <w:rsid w:val="008F200B"/>
    <w:rsid w:val="008F3BED"/>
    <w:rsid w:val="008F4B0F"/>
    <w:rsid w:val="008F54C6"/>
    <w:rsid w:val="008F61E2"/>
    <w:rsid w:val="008F63D7"/>
    <w:rsid w:val="008F6D98"/>
    <w:rsid w:val="00900039"/>
    <w:rsid w:val="00900771"/>
    <w:rsid w:val="00900FAF"/>
    <w:rsid w:val="00901A62"/>
    <w:rsid w:val="00902262"/>
    <w:rsid w:val="00902438"/>
    <w:rsid w:val="009033F8"/>
    <w:rsid w:val="00903A27"/>
    <w:rsid w:val="00904E10"/>
    <w:rsid w:val="009055B9"/>
    <w:rsid w:val="009056C6"/>
    <w:rsid w:val="009068AC"/>
    <w:rsid w:val="00906B7D"/>
    <w:rsid w:val="00906E09"/>
    <w:rsid w:val="009109C3"/>
    <w:rsid w:val="009135D6"/>
    <w:rsid w:val="00914540"/>
    <w:rsid w:val="00914C2C"/>
    <w:rsid w:val="00914DAF"/>
    <w:rsid w:val="00915514"/>
    <w:rsid w:val="0091719F"/>
    <w:rsid w:val="009175A5"/>
    <w:rsid w:val="00917DA0"/>
    <w:rsid w:val="00920669"/>
    <w:rsid w:val="00920720"/>
    <w:rsid w:val="009209B0"/>
    <w:rsid w:val="00920A0F"/>
    <w:rsid w:val="00921A1A"/>
    <w:rsid w:val="00921D77"/>
    <w:rsid w:val="00921EEB"/>
    <w:rsid w:val="0092383F"/>
    <w:rsid w:val="00923E9B"/>
    <w:rsid w:val="00924863"/>
    <w:rsid w:val="00924F40"/>
    <w:rsid w:val="0092537D"/>
    <w:rsid w:val="00925488"/>
    <w:rsid w:val="00925A51"/>
    <w:rsid w:val="00926D5C"/>
    <w:rsid w:val="00926EAE"/>
    <w:rsid w:val="00927172"/>
    <w:rsid w:val="0092745B"/>
    <w:rsid w:val="00927640"/>
    <w:rsid w:val="00927E74"/>
    <w:rsid w:val="0093008E"/>
    <w:rsid w:val="00930FAB"/>
    <w:rsid w:val="00931A6E"/>
    <w:rsid w:val="00931F55"/>
    <w:rsid w:val="009320C5"/>
    <w:rsid w:val="009321C0"/>
    <w:rsid w:val="00932AB6"/>
    <w:rsid w:val="0093317C"/>
    <w:rsid w:val="0093395F"/>
    <w:rsid w:val="0093404E"/>
    <w:rsid w:val="00934C2A"/>
    <w:rsid w:val="0093610F"/>
    <w:rsid w:val="00941A2D"/>
    <w:rsid w:val="009429B8"/>
    <w:rsid w:val="00942B43"/>
    <w:rsid w:val="00943319"/>
    <w:rsid w:val="00943759"/>
    <w:rsid w:val="00944258"/>
    <w:rsid w:val="00946069"/>
    <w:rsid w:val="00947750"/>
    <w:rsid w:val="009517D3"/>
    <w:rsid w:val="00951B0F"/>
    <w:rsid w:val="00951B5C"/>
    <w:rsid w:val="009521D5"/>
    <w:rsid w:val="00960011"/>
    <w:rsid w:val="009606FC"/>
    <w:rsid w:val="00960982"/>
    <w:rsid w:val="00965229"/>
    <w:rsid w:val="0096587F"/>
    <w:rsid w:val="00965A4C"/>
    <w:rsid w:val="00965AF4"/>
    <w:rsid w:val="009661D8"/>
    <w:rsid w:val="00966C2A"/>
    <w:rsid w:val="009672F4"/>
    <w:rsid w:val="00967FED"/>
    <w:rsid w:val="0097084F"/>
    <w:rsid w:val="00970A94"/>
    <w:rsid w:val="00971C72"/>
    <w:rsid w:val="00972E0B"/>
    <w:rsid w:val="009733C7"/>
    <w:rsid w:val="00973527"/>
    <w:rsid w:val="00973761"/>
    <w:rsid w:val="009739C4"/>
    <w:rsid w:val="00973DDA"/>
    <w:rsid w:val="0097516C"/>
    <w:rsid w:val="0097597A"/>
    <w:rsid w:val="0097608E"/>
    <w:rsid w:val="00976457"/>
    <w:rsid w:val="00976517"/>
    <w:rsid w:val="00976FE9"/>
    <w:rsid w:val="00977A27"/>
    <w:rsid w:val="00977DD0"/>
    <w:rsid w:val="009815E0"/>
    <w:rsid w:val="0098366B"/>
    <w:rsid w:val="009838DF"/>
    <w:rsid w:val="00984B69"/>
    <w:rsid w:val="0098556C"/>
    <w:rsid w:val="00985B57"/>
    <w:rsid w:val="00986089"/>
    <w:rsid w:val="009864CA"/>
    <w:rsid w:val="00986C23"/>
    <w:rsid w:val="00987665"/>
    <w:rsid w:val="00987785"/>
    <w:rsid w:val="0098795A"/>
    <w:rsid w:val="009901D7"/>
    <w:rsid w:val="00990C11"/>
    <w:rsid w:val="009912F6"/>
    <w:rsid w:val="00991760"/>
    <w:rsid w:val="00991E02"/>
    <w:rsid w:val="00992199"/>
    <w:rsid w:val="009922A7"/>
    <w:rsid w:val="00992ECC"/>
    <w:rsid w:val="00993F6A"/>
    <w:rsid w:val="00994924"/>
    <w:rsid w:val="00994B8A"/>
    <w:rsid w:val="00996095"/>
    <w:rsid w:val="00997672"/>
    <w:rsid w:val="00997AA7"/>
    <w:rsid w:val="009A025B"/>
    <w:rsid w:val="009A1FC2"/>
    <w:rsid w:val="009A2B5D"/>
    <w:rsid w:val="009A2D89"/>
    <w:rsid w:val="009A2F31"/>
    <w:rsid w:val="009A3783"/>
    <w:rsid w:val="009A395F"/>
    <w:rsid w:val="009A426B"/>
    <w:rsid w:val="009A60E9"/>
    <w:rsid w:val="009A64F9"/>
    <w:rsid w:val="009A6711"/>
    <w:rsid w:val="009A7C12"/>
    <w:rsid w:val="009B0880"/>
    <w:rsid w:val="009B0D06"/>
    <w:rsid w:val="009B2505"/>
    <w:rsid w:val="009B36C3"/>
    <w:rsid w:val="009B4069"/>
    <w:rsid w:val="009B41DA"/>
    <w:rsid w:val="009B421A"/>
    <w:rsid w:val="009B44D4"/>
    <w:rsid w:val="009B4827"/>
    <w:rsid w:val="009B638F"/>
    <w:rsid w:val="009B6826"/>
    <w:rsid w:val="009B711B"/>
    <w:rsid w:val="009B7DEA"/>
    <w:rsid w:val="009C04CC"/>
    <w:rsid w:val="009C060B"/>
    <w:rsid w:val="009C0C38"/>
    <w:rsid w:val="009C1768"/>
    <w:rsid w:val="009C1CA5"/>
    <w:rsid w:val="009C1D43"/>
    <w:rsid w:val="009C1F97"/>
    <w:rsid w:val="009C2542"/>
    <w:rsid w:val="009C2CF9"/>
    <w:rsid w:val="009C2E7A"/>
    <w:rsid w:val="009C3164"/>
    <w:rsid w:val="009C363E"/>
    <w:rsid w:val="009C37AC"/>
    <w:rsid w:val="009C472D"/>
    <w:rsid w:val="009C491C"/>
    <w:rsid w:val="009C4A1B"/>
    <w:rsid w:val="009C5151"/>
    <w:rsid w:val="009C7B46"/>
    <w:rsid w:val="009C7F66"/>
    <w:rsid w:val="009D035C"/>
    <w:rsid w:val="009D040D"/>
    <w:rsid w:val="009D0A45"/>
    <w:rsid w:val="009D0EAB"/>
    <w:rsid w:val="009D1DE1"/>
    <w:rsid w:val="009D24DF"/>
    <w:rsid w:val="009D354A"/>
    <w:rsid w:val="009D3ABC"/>
    <w:rsid w:val="009D4000"/>
    <w:rsid w:val="009D48DD"/>
    <w:rsid w:val="009D6370"/>
    <w:rsid w:val="009D63AB"/>
    <w:rsid w:val="009E0D78"/>
    <w:rsid w:val="009E0ED4"/>
    <w:rsid w:val="009E2BB3"/>
    <w:rsid w:val="009E35A9"/>
    <w:rsid w:val="009E3965"/>
    <w:rsid w:val="009E4290"/>
    <w:rsid w:val="009E5878"/>
    <w:rsid w:val="009E6C1A"/>
    <w:rsid w:val="009E6C48"/>
    <w:rsid w:val="009F0037"/>
    <w:rsid w:val="009F084D"/>
    <w:rsid w:val="009F44DF"/>
    <w:rsid w:val="009F50C9"/>
    <w:rsid w:val="009F52EF"/>
    <w:rsid w:val="009F5C1C"/>
    <w:rsid w:val="009F6A06"/>
    <w:rsid w:val="009F7034"/>
    <w:rsid w:val="009F7237"/>
    <w:rsid w:val="009F7F64"/>
    <w:rsid w:val="00A000EC"/>
    <w:rsid w:val="00A00318"/>
    <w:rsid w:val="00A024E0"/>
    <w:rsid w:val="00A03A2B"/>
    <w:rsid w:val="00A04B6C"/>
    <w:rsid w:val="00A04DD3"/>
    <w:rsid w:val="00A059BE"/>
    <w:rsid w:val="00A05F6B"/>
    <w:rsid w:val="00A0665B"/>
    <w:rsid w:val="00A06814"/>
    <w:rsid w:val="00A073EF"/>
    <w:rsid w:val="00A074F3"/>
    <w:rsid w:val="00A07E30"/>
    <w:rsid w:val="00A10030"/>
    <w:rsid w:val="00A1062E"/>
    <w:rsid w:val="00A1065C"/>
    <w:rsid w:val="00A108CF"/>
    <w:rsid w:val="00A11D49"/>
    <w:rsid w:val="00A12B0D"/>
    <w:rsid w:val="00A14399"/>
    <w:rsid w:val="00A143B4"/>
    <w:rsid w:val="00A16038"/>
    <w:rsid w:val="00A168CC"/>
    <w:rsid w:val="00A174DD"/>
    <w:rsid w:val="00A17ECB"/>
    <w:rsid w:val="00A17ED9"/>
    <w:rsid w:val="00A203D3"/>
    <w:rsid w:val="00A212AA"/>
    <w:rsid w:val="00A21901"/>
    <w:rsid w:val="00A21BF3"/>
    <w:rsid w:val="00A222AD"/>
    <w:rsid w:val="00A23F39"/>
    <w:rsid w:val="00A24301"/>
    <w:rsid w:val="00A250A4"/>
    <w:rsid w:val="00A267B3"/>
    <w:rsid w:val="00A27538"/>
    <w:rsid w:val="00A2757D"/>
    <w:rsid w:val="00A27C1C"/>
    <w:rsid w:val="00A31C95"/>
    <w:rsid w:val="00A32D1A"/>
    <w:rsid w:val="00A339D5"/>
    <w:rsid w:val="00A34094"/>
    <w:rsid w:val="00A346CC"/>
    <w:rsid w:val="00A34E71"/>
    <w:rsid w:val="00A37C3A"/>
    <w:rsid w:val="00A403AA"/>
    <w:rsid w:val="00A41B0A"/>
    <w:rsid w:val="00A427E0"/>
    <w:rsid w:val="00A42975"/>
    <w:rsid w:val="00A42D3A"/>
    <w:rsid w:val="00A43E88"/>
    <w:rsid w:val="00A442CE"/>
    <w:rsid w:val="00A44CDA"/>
    <w:rsid w:val="00A44E84"/>
    <w:rsid w:val="00A45E9B"/>
    <w:rsid w:val="00A47894"/>
    <w:rsid w:val="00A5023C"/>
    <w:rsid w:val="00A50FA4"/>
    <w:rsid w:val="00A512BB"/>
    <w:rsid w:val="00A51D66"/>
    <w:rsid w:val="00A52ECE"/>
    <w:rsid w:val="00A53A1A"/>
    <w:rsid w:val="00A54079"/>
    <w:rsid w:val="00A561A5"/>
    <w:rsid w:val="00A57296"/>
    <w:rsid w:val="00A57F0D"/>
    <w:rsid w:val="00A600E3"/>
    <w:rsid w:val="00A6082D"/>
    <w:rsid w:val="00A60984"/>
    <w:rsid w:val="00A60B8F"/>
    <w:rsid w:val="00A60CE3"/>
    <w:rsid w:val="00A627CC"/>
    <w:rsid w:val="00A62E6A"/>
    <w:rsid w:val="00A64AE6"/>
    <w:rsid w:val="00A67901"/>
    <w:rsid w:val="00A70DA0"/>
    <w:rsid w:val="00A71F5F"/>
    <w:rsid w:val="00A72D2F"/>
    <w:rsid w:val="00A7359E"/>
    <w:rsid w:val="00A73698"/>
    <w:rsid w:val="00A74367"/>
    <w:rsid w:val="00A74F14"/>
    <w:rsid w:val="00A77270"/>
    <w:rsid w:val="00A7762E"/>
    <w:rsid w:val="00A77D8D"/>
    <w:rsid w:val="00A806C6"/>
    <w:rsid w:val="00A80E7B"/>
    <w:rsid w:val="00A81A82"/>
    <w:rsid w:val="00A83209"/>
    <w:rsid w:val="00A841A9"/>
    <w:rsid w:val="00A84251"/>
    <w:rsid w:val="00A8482D"/>
    <w:rsid w:val="00A85DEA"/>
    <w:rsid w:val="00A860A0"/>
    <w:rsid w:val="00A8727B"/>
    <w:rsid w:val="00A87585"/>
    <w:rsid w:val="00A87C23"/>
    <w:rsid w:val="00A90064"/>
    <w:rsid w:val="00A9081D"/>
    <w:rsid w:val="00A91C18"/>
    <w:rsid w:val="00A93463"/>
    <w:rsid w:val="00A93492"/>
    <w:rsid w:val="00A93DB4"/>
    <w:rsid w:val="00A96238"/>
    <w:rsid w:val="00A964C4"/>
    <w:rsid w:val="00A9790E"/>
    <w:rsid w:val="00AA09A2"/>
    <w:rsid w:val="00AA16BB"/>
    <w:rsid w:val="00AA3542"/>
    <w:rsid w:val="00AA3A48"/>
    <w:rsid w:val="00AA5A3B"/>
    <w:rsid w:val="00AA632D"/>
    <w:rsid w:val="00AA758F"/>
    <w:rsid w:val="00AA7668"/>
    <w:rsid w:val="00AA7AC8"/>
    <w:rsid w:val="00AB012E"/>
    <w:rsid w:val="00AB08B3"/>
    <w:rsid w:val="00AB08DE"/>
    <w:rsid w:val="00AB2EFE"/>
    <w:rsid w:val="00AB3CAD"/>
    <w:rsid w:val="00AB3CF8"/>
    <w:rsid w:val="00AB54E8"/>
    <w:rsid w:val="00AB5740"/>
    <w:rsid w:val="00AB60A6"/>
    <w:rsid w:val="00AB7829"/>
    <w:rsid w:val="00AB7843"/>
    <w:rsid w:val="00AC1171"/>
    <w:rsid w:val="00AC1C5C"/>
    <w:rsid w:val="00AC220B"/>
    <w:rsid w:val="00AC23CF"/>
    <w:rsid w:val="00AC24F7"/>
    <w:rsid w:val="00AC3FA1"/>
    <w:rsid w:val="00AC526E"/>
    <w:rsid w:val="00AC5272"/>
    <w:rsid w:val="00AC5D76"/>
    <w:rsid w:val="00AC6D4A"/>
    <w:rsid w:val="00AC6E47"/>
    <w:rsid w:val="00AC704B"/>
    <w:rsid w:val="00AC7117"/>
    <w:rsid w:val="00AC714F"/>
    <w:rsid w:val="00AC71C1"/>
    <w:rsid w:val="00AC7810"/>
    <w:rsid w:val="00AD0A28"/>
    <w:rsid w:val="00AD18A7"/>
    <w:rsid w:val="00AD291C"/>
    <w:rsid w:val="00AD2A9E"/>
    <w:rsid w:val="00AD3CE0"/>
    <w:rsid w:val="00AD5292"/>
    <w:rsid w:val="00AD7151"/>
    <w:rsid w:val="00AD7492"/>
    <w:rsid w:val="00AE089C"/>
    <w:rsid w:val="00AE1511"/>
    <w:rsid w:val="00AE198C"/>
    <w:rsid w:val="00AE4094"/>
    <w:rsid w:val="00AE430C"/>
    <w:rsid w:val="00AE6B99"/>
    <w:rsid w:val="00AE7289"/>
    <w:rsid w:val="00AE783F"/>
    <w:rsid w:val="00AF0134"/>
    <w:rsid w:val="00AF1680"/>
    <w:rsid w:val="00AF3BE2"/>
    <w:rsid w:val="00AF3E1F"/>
    <w:rsid w:val="00AF44EB"/>
    <w:rsid w:val="00AF4501"/>
    <w:rsid w:val="00AF48FB"/>
    <w:rsid w:val="00AF4FAF"/>
    <w:rsid w:val="00AF5739"/>
    <w:rsid w:val="00AF6694"/>
    <w:rsid w:val="00AF673D"/>
    <w:rsid w:val="00B0018C"/>
    <w:rsid w:val="00B01241"/>
    <w:rsid w:val="00B0135A"/>
    <w:rsid w:val="00B01446"/>
    <w:rsid w:val="00B019AC"/>
    <w:rsid w:val="00B01F80"/>
    <w:rsid w:val="00B03616"/>
    <w:rsid w:val="00B04296"/>
    <w:rsid w:val="00B060C3"/>
    <w:rsid w:val="00B0680E"/>
    <w:rsid w:val="00B07A37"/>
    <w:rsid w:val="00B10363"/>
    <w:rsid w:val="00B10879"/>
    <w:rsid w:val="00B11648"/>
    <w:rsid w:val="00B12100"/>
    <w:rsid w:val="00B124A6"/>
    <w:rsid w:val="00B12C90"/>
    <w:rsid w:val="00B13EA6"/>
    <w:rsid w:val="00B13FE1"/>
    <w:rsid w:val="00B1484C"/>
    <w:rsid w:val="00B15BB6"/>
    <w:rsid w:val="00B16A8C"/>
    <w:rsid w:val="00B16B87"/>
    <w:rsid w:val="00B20BA6"/>
    <w:rsid w:val="00B20BC8"/>
    <w:rsid w:val="00B210E1"/>
    <w:rsid w:val="00B249B9"/>
    <w:rsid w:val="00B252F5"/>
    <w:rsid w:val="00B25A7D"/>
    <w:rsid w:val="00B26592"/>
    <w:rsid w:val="00B269EE"/>
    <w:rsid w:val="00B279EB"/>
    <w:rsid w:val="00B27D01"/>
    <w:rsid w:val="00B306DA"/>
    <w:rsid w:val="00B30B67"/>
    <w:rsid w:val="00B30E36"/>
    <w:rsid w:val="00B3386F"/>
    <w:rsid w:val="00B34759"/>
    <w:rsid w:val="00B34944"/>
    <w:rsid w:val="00B34C8C"/>
    <w:rsid w:val="00B35CAD"/>
    <w:rsid w:val="00B40241"/>
    <w:rsid w:val="00B40FB1"/>
    <w:rsid w:val="00B4192D"/>
    <w:rsid w:val="00B41BC5"/>
    <w:rsid w:val="00B424DA"/>
    <w:rsid w:val="00B4430C"/>
    <w:rsid w:val="00B44C00"/>
    <w:rsid w:val="00B44C59"/>
    <w:rsid w:val="00B45812"/>
    <w:rsid w:val="00B45A9D"/>
    <w:rsid w:val="00B45E98"/>
    <w:rsid w:val="00B45EE2"/>
    <w:rsid w:val="00B46456"/>
    <w:rsid w:val="00B469F1"/>
    <w:rsid w:val="00B4733C"/>
    <w:rsid w:val="00B474A8"/>
    <w:rsid w:val="00B47CF3"/>
    <w:rsid w:val="00B51201"/>
    <w:rsid w:val="00B51827"/>
    <w:rsid w:val="00B51C65"/>
    <w:rsid w:val="00B54B27"/>
    <w:rsid w:val="00B556FB"/>
    <w:rsid w:val="00B567E8"/>
    <w:rsid w:val="00B57D43"/>
    <w:rsid w:val="00B60A7B"/>
    <w:rsid w:val="00B62743"/>
    <w:rsid w:val="00B63415"/>
    <w:rsid w:val="00B63C6D"/>
    <w:rsid w:val="00B641CE"/>
    <w:rsid w:val="00B64AE1"/>
    <w:rsid w:val="00B64F1F"/>
    <w:rsid w:val="00B64FAA"/>
    <w:rsid w:val="00B65C41"/>
    <w:rsid w:val="00B662C8"/>
    <w:rsid w:val="00B677B9"/>
    <w:rsid w:val="00B67AF7"/>
    <w:rsid w:val="00B7100C"/>
    <w:rsid w:val="00B71F63"/>
    <w:rsid w:val="00B726BC"/>
    <w:rsid w:val="00B72CA3"/>
    <w:rsid w:val="00B73458"/>
    <w:rsid w:val="00B73A1A"/>
    <w:rsid w:val="00B73EC8"/>
    <w:rsid w:val="00B74554"/>
    <w:rsid w:val="00B75810"/>
    <w:rsid w:val="00B81DC0"/>
    <w:rsid w:val="00B82C7E"/>
    <w:rsid w:val="00B82FF8"/>
    <w:rsid w:val="00B835E7"/>
    <w:rsid w:val="00B84D30"/>
    <w:rsid w:val="00B8510A"/>
    <w:rsid w:val="00B8517E"/>
    <w:rsid w:val="00B851C5"/>
    <w:rsid w:val="00B85997"/>
    <w:rsid w:val="00B87C59"/>
    <w:rsid w:val="00B905CA"/>
    <w:rsid w:val="00B91363"/>
    <w:rsid w:val="00B917A5"/>
    <w:rsid w:val="00B9278D"/>
    <w:rsid w:val="00B92AF4"/>
    <w:rsid w:val="00B93468"/>
    <w:rsid w:val="00B9382D"/>
    <w:rsid w:val="00B93F40"/>
    <w:rsid w:val="00B948FD"/>
    <w:rsid w:val="00B9540C"/>
    <w:rsid w:val="00B96F6B"/>
    <w:rsid w:val="00B97A6B"/>
    <w:rsid w:val="00B97D34"/>
    <w:rsid w:val="00BA01B5"/>
    <w:rsid w:val="00BA01F5"/>
    <w:rsid w:val="00BA0F54"/>
    <w:rsid w:val="00BA16BD"/>
    <w:rsid w:val="00BA186E"/>
    <w:rsid w:val="00BA42DF"/>
    <w:rsid w:val="00BA4D1B"/>
    <w:rsid w:val="00BA536E"/>
    <w:rsid w:val="00BA5FFF"/>
    <w:rsid w:val="00BA7190"/>
    <w:rsid w:val="00BB135F"/>
    <w:rsid w:val="00BB2B5B"/>
    <w:rsid w:val="00BB52B9"/>
    <w:rsid w:val="00BB5547"/>
    <w:rsid w:val="00BB62D1"/>
    <w:rsid w:val="00BB6ABF"/>
    <w:rsid w:val="00BB7020"/>
    <w:rsid w:val="00BB7472"/>
    <w:rsid w:val="00BC02C2"/>
    <w:rsid w:val="00BC18C4"/>
    <w:rsid w:val="00BC1BEB"/>
    <w:rsid w:val="00BC24F9"/>
    <w:rsid w:val="00BC2FAD"/>
    <w:rsid w:val="00BC3E72"/>
    <w:rsid w:val="00BC4DCB"/>
    <w:rsid w:val="00BC50F4"/>
    <w:rsid w:val="00BC6908"/>
    <w:rsid w:val="00BD0432"/>
    <w:rsid w:val="00BD170C"/>
    <w:rsid w:val="00BD183B"/>
    <w:rsid w:val="00BD23C4"/>
    <w:rsid w:val="00BD3179"/>
    <w:rsid w:val="00BD3386"/>
    <w:rsid w:val="00BD3B2A"/>
    <w:rsid w:val="00BD46DE"/>
    <w:rsid w:val="00BD4C05"/>
    <w:rsid w:val="00BD5AB1"/>
    <w:rsid w:val="00BE18A3"/>
    <w:rsid w:val="00BE22DE"/>
    <w:rsid w:val="00BE450D"/>
    <w:rsid w:val="00BE4C8F"/>
    <w:rsid w:val="00BE53CC"/>
    <w:rsid w:val="00BE544A"/>
    <w:rsid w:val="00BE6725"/>
    <w:rsid w:val="00BE716A"/>
    <w:rsid w:val="00BE74B3"/>
    <w:rsid w:val="00BF076C"/>
    <w:rsid w:val="00BF0822"/>
    <w:rsid w:val="00BF0AF7"/>
    <w:rsid w:val="00BF1B16"/>
    <w:rsid w:val="00BF252D"/>
    <w:rsid w:val="00BF41B7"/>
    <w:rsid w:val="00BF52F3"/>
    <w:rsid w:val="00BF5E6A"/>
    <w:rsid w:val="00BF5E6D"/>
    <w:rsid w:val="00BF60AF"/>
    <w:rsid w:val="00BF646B"/>
    <w:rsid w:val="00C018F7"/>
    <w:rsid w:val="00C026EE"/>
    <w:rsid w:val="00C02A5E"/>
    <w:rsid w:val="00C03038"/>
    <w:rsid w:val="00C035AB"/>
    <w:rsid w:val="00C04FCB"/>
    <w:rsid w:val="00C057C4"/>
    <w:rsid w:val="00C06274"/>
    <w:rsid w:val="00C07C44"/>
    <w:rsid w:val="00C11497"/>
    <w:rsid w:val="00C11ADA"/>
    <w:rsid w:val="00C12D9E"/>
    <w:rsid w:val="00C13A47"/>
    <w:rsid w:val="00C145EC"/>
    <w:rsid w:val="00C14850"/>
    <w:rsid w:val="00C14A13"/>
    <w:rsid w:val="00C14A31"/>
    <w:rsid w:val="00C15EB3"/>
    <w:rsid w:val="00C164A1"/>
    <w:rsid w:val="00C17B32"/>
    <w:rsid w:val="00C20555"/>
    <w:rsid w:val="00C20D6B"/>
    <w:rsid w:val="00C21901"/>
    <w:rsid w:val="00C221A9"/>
    <w:rsid w:val="00C22A35"/>
    <w:rsid w:val="00C23F89"/>
    <w:rsid w:val="00C24EB7"/>
    <w:rsid w:val="00C24EE4"/>
    <w:rsid w:val="00C26878"/>
    <w:rsid w:val="00C26A52"/>
    <w:rsid w:val="00C3028D"/>
    <w:rsid w:val="00C308B6"/>
    <w:rsid w:val="00C30E77"/>
    <w:rsid w:val="00C31237"/>
    <w:rsid w:val="00C31D25"/>
    <w:rsid w:val="00C31E93"/>
    <w:rsid w:val="00C32E7C"/>
    <w:rsid w:val="00C338D2"/>
    <w:rsid w:val="00C33AE5"/>
    <w:rsid w:val="00C33E67"/>
    <w:rsid w:val="00C344BD"/>
    <w:rsid w:val="00C35AB5"/>
    <w:rsid w:val="00C35B0E"/>
    <w:rsid w:val="00C35EFF"/>
    <w:rsid w:val="00C36503"/>
    <w:rsid w:val="00C36C25"/>
    <w:rsid w:val="00C371F7"/>
    <w:rsid w:val="00C40967"/>
    <w:rsid w:val="00C4186B"/>
    <w:rsid w:val="00C42B9E"/>
    <w:rsid w:val="00C42D3B"/>
    <w:rsid w:val="00C434E4"/>
    <w:rsid w:val="00C43677"/>
    <w:rsid w:val="00C43ADB"/>
    <w:rsid w:val="00C44789"/>
    <w:rsid w:val="00C45550"/>
    <w:rsid w:val="00C45AA9"/>
    <w:rsid w:val="00C45FD6"/>
    <w:rsid w:val="00C4613C"/>
    <w:rsid w:val="00C50274"/>
    <w:rsid w:val="00C50D7F"/>
    <w:rsid w:val="00C52153"/>
    <w:rsid w:val="00C52B08"/>
    <w:rsid w:val="00C5372F"/>
    <w:rsid w:val="00C54073"/>
    <w:rsid w:val="00C545F2"/>
    <w:rsid w:val="00C5483B"/>
    <w:rsid w:val="00C5510B"/>
    <w:rsid w:val="00C55767"/>
    <w:rsid w:val="00C5688F"/>
    <w:rsid w:val="00C56C1E"/>
    <w:rsid w:val="00C6031C"/>
    <w:rsid w:val="00C60D34"/>
    <w:rsid w:val="00C61939"/>
    <w:rsid w:val="00C642C1"/>
    <w:rsid w:val="00C64447"/>
    <w:rsid w:val="00C6583D"/>
    <w:rsid w:val="00C65C0F"/>
    <w:rsid w:val="00C65D2B"/>
    <w:rsid w:val="00C65EA3"/>
    <w:rsid w:val="00C703EB"/>
    <w:rsid w:val="00C717A5"/>
    <w:rsid w:val="00C725DC"/>
    <w:rsid w:val="00C739A3"/>
    <w:rsid w:val="00C73AB9"/>
    <w:rsid w:val="00C74067"/>
    <w:rsid w:val="00C74772"/>
    <w:rsid w:val="00C74908"/>
    <w:rsid w:val="00C75515"/>
    <w:rsid w:val="00C75E85"/>
    <w:rsid w:val="00C76534"/>
    <w:rsid w:val="00C76FE5"/>
    <w:rsid w:val="00C777C3"/>
    <w:rsid w:val="00C77DDB"/>
    <w:rsid w:val="00C8025C"/>
    <w:rsid w:val="00C8082C"/>
    <w:rsid w:val="00C8084D"/>
    <w:rsid w:val="00C81F21"/>
    <w:rsid w:val="00C81FB9"/>
    <w:rsid w:val="00C82CB6"/>
    <w:rsid w:val="00C82E6A"/>
    <w:rsid w:val="00C83CBF"/>
    <w:rsid w:val="00C84575"/>
    <w:rsid w:val="00C846CD"/>
    <w:rsid w:val="00C86206"/>
    <w:rsid w:val="00C879B5"/>
    <w:rsid w:val="00C87CBE"/>
    <w:rsid w:val="00C903C3"/>
    <w:rsid w:val="00C90C46"/>
    <w:rsid w:val="00C92AE1"/>
    <w:rsid w:val="00C94334"/>
    <w:rsid w:val="00C9516F"/>
    <w:rsid w:val="00C955DB"/>
    <w:rsid w:val="00C95F2B"/>
    <w:rsid w:val="00C961E9"/>
    <w:rsid w:val="00C970C5"/>
    <w:rsid w:val="00CA054D"/>
    <w:rsid w:val="00CA0BAC"/>
    <w:rsid w:val="00CA1ECD"/>
    <w:rsid w:val="00CA24BD"/>
    <w:rsid w:val="00CA39FE"/>
    <w:rsid w:val="00CA3D2A"/>
    <w:rsid w:val="00CA4A9C"/>
    <w:rsid w:val="00CA4C7B"/>
    <w:rsid w:val="00CA4E98"/>
    <w:rsid w:val="00CA55DA"/>
    <w:rsid w:val="00CA6339"/>
    <w:rsid w:val="00CA73D7"/>
    <w:rsid w:val="00CA7679"/>
    <w:rsid w:val="00CB02AA"/>
    <w:rsid w:val="00CB0497"/>
    <w:rsid w:val="00CB0A7C"/>
    <w:rsid w:val="00CB14F6"/>
    <w:rsid w:val="00CB2203"/>
    <w:rsid w:val="00CB22FF"/>
    <w:rsid w:val="00CB2526"/>
    <w:rsid w:val="00CB2772"/>
    <w:rsid w:val="00CB28DC"/>
    <w:rsid w:val="00CB2CFB"/>
    <w:rsid w:val="00CB2FAE"/>
    <w:rsid w:val="00CB4539"/>
    <w:rsid w:val="00CB47E5"/>
    <w:rsid w:val="00CB4BFB"/>
    <w:rsid w:val="00CB5779"/>
    <w:rsid w:val="00CB5D60"/>
    <w:rsid w:val="00CB5F7F"/>
    <w:rsid w:val="00CB6749"/>
    <w:rsid w:val="00CB7710"/>
    <w:rsid w:val="00CC1372"/>
    <w:rsid w:val="00CC1DD0"/>
    <w:rsid w:val="00CC205C"/>
    <w:rsid w:val="00CC25A7"/>
    <w:rsid w:val="00CC25A8"/>
    <w:rsid w:val="00CC27C7"/>
    <w:rsid w:val="00CC3014"/>
    <w:rsid w:val="00CC3A67"/>
    <w:rsid w:val="00CC3D83"/>
    <w:rsid w:val="00CC402F"/>
    <w:rsid w:val="00CC5A0F"/>
    <w:rsid w:val="00CC60EE"/>
    <w:rsid w:val="00CC655F"/>
    <w:rsid w:val="00CC6BE6"/>
    <w:rsid w:val="00CC7BEC"/>
    <w:rsid w:val="00CD04E8"/>
    <w:rsid w:val="00CD1105"/>
    <w:rsid w:val="00CD126E"/>
    <w:rsid w:val="00CD1982"/>
    <w:rsid w:val="00CD3302"/>
    <w:rsid w:val="00CD3EC9"/>
    <w:rsid w:val="00CD490B"/>
    <w:rsid w:val="00CD5A38"/>
    <w:rsid w:val="00CD609F"/>
    <w:rsid w:val="00CD68A0"/>
    <w:rsid w:val="00CD7B21"/>
    <w:rsid w:val="00CE076C"/>
    <w:rsid w:val="00CE148A"/>
    <w:rsid w:val="00CE5109"/>
    <w:rsid w:val="00CE5894"/>
    <w:rsid w:val="00CE594A"/>
    <w:rsid w:val="00CE60CD"/>
    <w:rsid w:val="00CE6C19"/>
    <w:rsid w:val="00CE74FF"/>
    <w:rsid w:val="00CE77C6"/>
    <w:rsid w:val="00CF020E"/>
    <w:rsid w:val="00CF077E"/>
    <w:rsid w:val="00CF0E4C"/>
    <w:rsid w:val="00CF1827"/>
    <w:rsid w:val="00CF2CD8"/>
    <w:rsid w:val="00CF4CC1"/>
    <w:rsid w:val="00CF6B1D"/>
    <w:rsid w:val="00CF702B"/>
    <w:rsid w:val="00CF7A3B"/>
    <w:rsid w:val="00D00AA2"/>
    <w:rsid w:val="00D02EE6"/>
    <w:rsid w:val="00D0389E"/>
    <w:rsid w:val="00D03DA3"/>
    <w:rsid w:val="00D04BFF"/>
    <w:rsid w:val="00D0549C"/>
    <w:rsid w:val="00D064DD"/>
    <w:rsid w:val="00D06E73"/>
    <w:rsid w:val="00D07C3A"/>
    <w:rsid w:val="00D07D59"/>
    <w:rsid w:val="00D10754"/>
    <w:rsid w:val="00D10936"/>
    <w:rsid w:val="00D134A5"/>
    <w:rsid w:val="00D139BF"/>
    <w:rsid w:val="00D147B0"/>
    <w:rsid w:val="00D1595B"/>
    <w:rsid w:val="00D16261"/>
    <w:rsid w:val="00D16B72"/>
    <w:rsid w:val="00D17E49"/>
    <w:rsid w:val="00D234B1"/>
    <w:rsid w:val="00D24032"/>
    <w:rsid w:val="00D243BE"/>
    <w:rsid w:val="00D24A79"/>
    <w:rsid w:val="00D25784"/>
    <w:rsid w:val="00D25D05"/>
    <w:rsid w:val="00D26FE2"/>
    <w:rsid w:val="00D274AB"/>
    <w:rsid w:val="00D27C04"/>
    <w:rsid w:val="00D30B5B"/>
    <w:rsid w:val="00D30BF4"/>
    <w:rsid w:val="00D33A84"/>
    <w:rsid w:val="00D34420"/>
    <w:rsid w:val="00D34BF0"/>
    <w:rsid w:val="00D34FBE"/>
    <w:rsid w:val="00D3522E"/>
    <w:rsid w:val="00D3551D"/>
    <w:rsid w:val="00D374D9"/>
    <w:rsid w:val="00D37EBB"/>
    <w:rsid w:val="00D40B43"/>
    <w:rsid w:val="00D40EC3"/>
    <w:rsid w:val="00D41639"/>
    <w:rsid w:val="00D41C9C"/>
    <w:rsid w:val="00D4233F"/>
    <w:rsid w:val="00D4368F"/>
    <w:rsid w:val="00D43CB3"/>
    <w:rsid w:val="00D452B7"/>
    <w:rsid w:val="00D459DD"/>
    <w:rsid w:val="00D45FB7"/>
    <w:rsid w:val="00D46942"/>
    <w:rsid w:val="00D473A2"/>
    <w:rsid w:val="00D47C32"/>
    <w:rsid w:val="00D500C0"/>
    <w:rsid w:val="00D51018"/>
    <w:rsid w:val="00D51110"/>
    <w:rsid w:val="00D5298C"/>
    <w:rsid w:val="00D53DD2"/>
    <w:rsid w:val="00D53EF8"/>
    <w:rsid w:val="00D54290"/>
    <w:rsid w:val="00D55E77"/>
    <w:rsid w:val="00D55EE6"/>
    <w:rsid w:val="00D565BF"/>
    <w:rsid w:val="00D56833"/>
    <w:rsid w:val="00D5732E"/>
    <w:rsid w:val="00D576F4"/>
    <w:rsid w:val="00D600E4"/>
    <w:rsid w:val="00D60462"/>
    <w:rsid w:val="00D62A4E"/>
    <w:rsid w:val="00D63B91"/>
    <w:rsid w:val="00D65595"/>
    <w:rsid w:val="00D65896"/>
    <w:rsid w:val="00D65DB3"/>
    <w:rsid w:val="00D6739E"/>
    <w:rsid w:val="00D6775E"/>
    <w:rsid w:val="00D7137A"/>
    <w:rsid w:val="00D72430"/>
    <w:rsid w:val="00D72579"/>
    <w:rsid w:val="00D73C31"/>
    <w:rsid w:val="00D7415D"/>
    <w:rsid w:val="00D7456D"/>
    <w:rsid w:val="00D749B3"/>
    <w:rsid w:val="00D752AC"/>
    <w:rsid w:val="00D756F2"/>
    <w:rsid w:val="00D76AA0"/>
    <w:rsid w:val="00D77ACD"/>
    <w:rsid w:val="00D77F94"/>
    <w:rsid w:val="00D80000"/>
    <w:rsid w:val="00D80B80"/>
    <w:rsid w:val="00D828FE"/>
    <w:rsid w:val="00D82E41"/>
    <w:rsid w:val="00D833AB"/>
    <w:rsid w:val="00D8379D"/>
    <w:rsid w:val="00D858C8"/>
    <w:rsid w:val="00D864DB"/>
    <w:rsid w:val="00D869CD"/>
    <w:rsid w:val="00D86B0F"/>
    <w:rsid w:val="00D87027"/>
    <w:rsid w:val="00D87230"/>
    <w:rsid w:val="00D876C8"/>
    <w:rsid w:val="00D8797A"/>
    <w:rsid w:val="00D9033D"/>
    <w:rsid w:val="00D90E8C"/>
    <w:rsid w:val="00D912A0"/>
    <w:rsid w:val="00D912C1"/>
    <w:rsid w:val="00D916FE"/>
    <w:rsid w:val="00D91D85"/>
    <w:rsid w:val="00D92F23"/>
    <w:rsid w:val="00D9313C"/>
    <w:rsid w:val="00D93250"/>
    <w:rsid w:val="00D9409C"/>
    <w:rsid w:val="00D9576A"/>
    <w:rsid w:val="00D96F45"/>
    <w:rsid w:val="00D9732C"/>
    <w:rsid w:val="00D97E11"/>
    <w:rsid w:val="00DA0813"/>
    <w:rsid w:val="00DA1FC3"/>
    <w:rsid w:val="00DA279C"/>
    <w:rsid w:val="00DA396A"/>
    <w:rsid w:val="00DA3D57"/>
    <w:rsid w:val="00DA41B3"/>
    <w:rsid w:val="00DA57C8"/>
    <w:rsid w:val="00DA5A88"/>
    <w:rsid w:val="00DA6DD5"/>
    <w:rsid w:val="00DA7DE9"/>
    <w:rsid w:val="00DA7F63"/>
    <w:rsid w:val="00DB365E"/>
    <w:rsid w:val="00DB5210"/>
    <w:rsid w:val="00DB6263"/>
    <w:rsid w:val="00DB704D"/>
    <w:rsid w:val="00DB7AA2"/>
    <w:rsid w:val="00DB7AC3"/>
    <w:rsid w:val="00DC07D6"/>
    <w:rsid w:val="00DC0A27"/>
    <w:rsid w:val="00DC0C8B"/>
    <w:rsid w:val="00DC1728"/>
    <w:rsid w:val="00DC1CB9"/>
    <w:rsid w:val="00DC2463"/>
    <w:rsid w:val="00DC25A7"/>
    <w:rsid w:val="00DC286B"/>
    <w:rsid w:val="00DC291E"/>
    <w:rsid w:val="00DC30A7"/>
    <w:rsid w:val="00DC341C"/>
    <w:rsid w:val="00DC57B7"/>
    <w:rsid w:val="00DC5DC5"/>
    <w:rsid w:val="00DC62CE"/>
    <w:rsid w:val="00DD0C5D"/>
    <w:rsid w:val="00DD0EB4"/>
    <w:rsid w:val="00DD1F49"/>
    <w:rsid w:val="00DD23D6"/>
    <w:rsid w:val="00DD2D09"/>
    <w:rsid w:val="00DD2DDE"/>
    <w:rsid w:val="00DD31DA"/>
    <w:rsid w:val="00DD340B"/>
    <w:rsid w:val="00DD3E2A"/>
    <w:rsid w:val="00DD42D7"/>
    <w:rsid w:val="00DD5214"/>
    <w:rsid w:val="00DD5378"/>
    <w:rsid w:val="00DD5B4A"/>
    <w:rsid w:val="00DD628F"/>
    <w:rsid w:val="00DD7C75"/>
    <w:rsid w:val="00DE0260"/>
    <w:rsid w:val="00DE0CB0"/>
    <w:rsid w:val="00DE1CFD"/>
    <w:rsid w:val="00DE2823"/>
    <w:rsid w:val="00DE2AA2"/>
    <w:rsid w:val="00DE3450"/>
    <w:rsid w:val="00DE35C0"/>
    <w:rsid w:val="00DE3BBB"/>
    <w:rsid w:val="00DE3FB4"/>
    <w:rsid w:val="00DE518C"/>
    <w:rsid w:val="00DE5B6B"/>
    <w:rsid w:val="00DE5C5F"/>
    <w:rsid w:val="00DE7277"/>
    <w:rsid w:val="00DE762A"/>
    <w:rsid w:val="00DE7A2F"/>
    <w:rsid w:val="00DE7CB0"/>
    <w:rsid w:val="00DF1F87"/>
    <w:rsid w:val="00DF3144"/>
    <w:rsid w:val="00DF356B"/>
    <w:rsid w:val="00DF3A5D"/>
    <w:rsid w:val="00DF3DEB"/>
    <w:rsid w:val="00DF4096"/>
    <w:rsid w:val="00DF4222"/>
    <w:rsid w:val="00DF4371"/>
    <w:rsid w:val="00DF4B71"/>
    <w:rsid w:val="00DF5B33"/>
    <w:rsid w:val="00DF6C30"/>
    <w:rsid w:val="00DF74CA"/>
    <w:rsid w:val="00E0048C"/>
    <w:rsid w:val="00E0052A"/>
    <w:rsid w:val="00E01408"/>
    <w:rsid w:val="00E02923"/>
    <w:rsid w:val="00E035FE"/>
    <w:rsid w:val="00E045D7"/>
    <w:rsid w:val="00E04F57"/>
    <w:rsid w:val="00E0525E"/>
    <w:rsid w:val="00E05A23"/>
    <w:rsid w:val="00E14145"/>
    <w:rsid w:val="00E15023"/>
    <w:rsid w:val="00E16224"/>
    <w:rsid w:val="00E16BDC"/>
    <w:rsid w:val="00E16CFA"/>
    <w:rsid w:val="00E20F4C"/>
    <w:rsid w:val="00E21921"/>
    <w:rsid w:val="00E22CC5"/>
    <w:rsid w:val="00E22E2D"/>
    <w:rsid w:val="00E22E37"/>
    <w:rsid w:val="00E247F9"/>
    <w:rsid w:val="00E24A68"/>
    <w:rsid w:val="00E24AC2"/>
    <w:rsid w:val="00E30356"/>
    <w:rsid w:val="00E3187A"/>
    <w:rsid w:val="00E318FA"/>
    <w:rsid w:val="00E32037"/>
    <w:rsid w:val="00E324D4"/>
    <w:rsid w:val="00E3575C"/>
    <w:rsid w:val="00E358EF"/>
    <w:rsid w:val="00E35BC3"/>
    <w:rsid w:val="00E369AA"/>
    <w:rsid w:val="00E40000"/>
    <w:rsid w:val="00E42743"/>
    <w:rsid w:val="00E429D8"/>
    <w:rsid w:val="00E42C6A"/>
    <w:rsid w:val="00E43E30"/>
    <w:rsid w:val="00E44727"/>
    <w:rsid w:val="00E4474D"/>
    <w:rsid w:val="00E4579F"/>
    <w:rsid w:val="00E4705F"/>
    <w:rsid w:val="00E4725B"/>
    <w:rsid w:val="00E5113D"/>
    <w:rsid w:val="00E529EF"/>
    <w:rsid w:val="00E53117"/>
    <w:rsid w:val="00E53FBC"/>
    <w:rsid w:val="00E54310"/>
    <w:rsid w:val="00E54568"/>
    <w:rsid w:val="00E57B0A"/>
    <w:rsid w:val="00E605C5"/>
    <w:rsid w:val="00E60E2F"/>
    <w:rsid w:val="00E629C2"/>
    <w:rsid w:val="00E6301A"/>
    <w:rsid w:val="00E63D6F"/>
    <w:rsid w:val="00E64D9B"/>
    <w:rsid w:val="00E661C4"/>
    <w:rsid w:val="00E66520"/>
    <w:rsid w:val="00E67970"/>
    <w:rsid w:val="00E67C4D"/>
    <w:rsid w:val="00E70464"/>
    <w:rsid w:val="00E71BA8"/>
    <w:rsid w:val="00E7237F"/>
    <w:rsid w:val="00E72EA9"/>
    <w:rsid w:val="00E75E75"/>
    <w:rsid w:val="00E764DF"/>
    <w:rsid w:val="00E76C41"/>
    <w:rsid w:val="00E81A47"/>
    <w:rsid w:val="00E825EF"/>
    <w:rsid w:val="00E82CF4"/>
    <w:rsid w:val="00E83196"/>
    <w:rsid w:val="00E83833"/>
    <w:rsid w:val="00E838C5"/>
    <w:rsid w:val="00E84BF9"/>
    <w:rsid w:val="00E84FEC"/>
    <w:rsid w:val="00E85E1C"/>
    <w:rsid w:val="00E863E9"/>
    <w:rsid w:val="00E87284"/>
    <w:rsid w:val="00E91440"/>
    <w:rsid w:val="00E9232F"/>
    <w:rsid w:val="00E92993"/>
    <w:rsid w:val="00E92A38"/>
    <w:rsid w:val="00E93C48"/>
    <w:rsid w:val="00E9498C"/>
    <w:rsid w:val="00E954F5"/>
    <w:rsid w:val="00E96022"/>
    <w:rsid w:val="00EA0C92"/>
    <w:rsid w:val="00EA0D45"/>
    <w:rsid w:val="00EA1673"/>
    <w:rsid w:val="00EA1787"/>
    <w:rsid w:val="00EA1F9C"/>
    <w:rsid w:val="00EA2FF9"/>
    <w:rsid w:val="00EA36D1"/>
    <w:rsid w:val="00EA46A8"/>
    <w:rsid w:val="00EA46AC"/>
    <w:rsid w:val="00EA5ED8"/>
    <w:rsid w:val="00EA7132"/>
    <w:rsid w:val="00EA7A6F"/>
    <w:rsid w:val="00EB0524"/>
    <w:rsid w:val="00EB0FBF"/>
    <w:rsid w:val="00EB10C5"/>
    <w:rsid w:val="00EB1682"/>
    <w:rsid w:val="00EB18AD"/>
    <w:rsid w:val="00EB28CA"/>
    <w:rsid w:val="00EB2CFF"/>
    <w:rsid w:val="00EB4304"/>
    <w:rsid w:val="00EB48B1"/>
    <w:rsid w:val="00EB6073"/>
    <w:rsid w:val="00EB7DC5"/>
    <w:rsid w:val="00EC1644"/>
    <w:rsid w:val="00EC23F0"/>
    <w:rsid w:val="00EC258A"/>
    <w:rsid w:val="00EC2F51"/>
    <w:rsid w:val="00EC3012"/>
    <w:rsid w:val="00EC36F8"/>
    <w:rsid w:val="00EC40D8"/>
    <w:rsid w:val="00EC60B4"/>
    <w:rsid w:val="00EC66FE"/>
    <w:rsid w:val="00EC671C"/>
    <w:rsid w:val="00EC6A18"/>
    <w:rsid w:val="00EC7940"/>
    <w:rsid w:val="00ED0263"/>
    <w:rsid w:val="00ED0724"/>
    <w:rsid w:val="00ED3459"/>
    <w:rsid w:val="00ED415F"/>
    <w:rsid w:val="00ED4411"/>
    <w:rsid w:val="00ED62D0"/>
    <w:rsid w:val="00ED70FF"/>
    <w:rsid w:val="00EE11E5"/>
    <w:rsid w:val="00EE1E03"/>
    <w:rsid w:val="00EE21F7"/>
    <w:rsid w:val="00EE235A"/>
    <w:rsid w:val="00EE39C0"/>
    <w:rsid w:val="00EE3B7B"/>
    <w:rsid w:val="00EE40D0"/>
    <w:rsid w:val="00EE4EE9"/>
    <w:rsid w:val="00EE5050"/>
    <w:rsid w:val="00EF079A"/>
    <w:rsid w:val="00EF089E"/>
    <w:rsid w:val="00EF0F90"/>
    <w:rsid w:val="00EF141D"/>
    <w:rsid w:val="00EF193A"/>
    <w:rsid w:val="00EF2A9B"/>
    <w:rsid w:val="00EF545D"/>
    <w:rsid w:val="00EF5C5F"/>
    <w:rsid w:val="00EF62CC"/>
    <w:rsid w:val="00F00087"/>
    <w:rsid w:val="00F02D9D"/>
    <w:rsid w:val="00F03254"/>
    <w:rsid w:val="00F0399A"/>
    <w:rsid w:val="00F04373"/>
    <w:rsid w:val="00F047CC"/>
    <w:rsid w:val="00F04DFE"/>
    <w:rsid w:val="00F050E5"/>
    <w:rsid w:val="00F0656A"/>
    <w:rsid w:val="00F070A9"/>
    <w:rsid w:val="00F07B1C"/>
    <w:rsid w:val="00F10700"/>
    <w:rsid w:val="00F115F3"/>
    <w:rsid w:val="00F12097"/>
    <w:rsid w:val="00F127C3"/>
    <w:rsid w:val="00F12BDA"/>
    <w:rsid w:val="00F13443"/>
    <w:rsid w:val="00F1436D"/>
    <w:rsid w:val="00F1767B"/>
    <w:rsid w:val="00F17D6D"/>
    <w:rsid w:val="00F211CA"/>
    <w:rsid w:val="00F221FA"/>
    <w:rsid w:val="00F22311"/>
    <w:rsid w:val="00F2317B"/>
    <w:rsid w:val="00F237EC"/>
    <w:rsid w:val="00F2389B"/>
    <w:rsid w:val="00F23D88"/>
    <w:rsid w:val="00F240DF"/>
    <w:rsid w:val="00F2487B"/>
    <w:rsid w:val="00F24DCF"/>
    <w:rsid w:val="00F27750"/>
    <w:rsid w:val="00F27CE7"/>
    <w:rsid w:val="00F30FAC"/>
    <w:rsid w:val="00F31058"/>
    <w:rsid w:val="00F31A81"/>
    <w:rsid w:val="00F31AFF"/>
    <w:rsid w:val="00F31B3F"/>
    <w:rsid w:val="00F31EE1"/>
    <w:rsid w:val="00F321C8"/>
    <w:rsid w:val="00F3235A"/>
    <w:rsid w:val="00F335F9"/>
    <w:rsid w:val="00F34139"/>
    <w:rsid w:val="00F342A3"/>
    <w:rsid w:val="00F35ADF"/>
    <w:rsid w:val="00F35C28"/>
    <w:rsid w:val="00F36B7D"/>
    <w:rsid w:val="00F3738A"/>
    <w:rsid w:val="00F3792D"/>
    <w:rsid w:val="00F37CDC"/>
    <w:rsid w:val="00F40073"/>
    <w:rsid w:val="00F400A9"/>
    <w:rsid w:val="00F415DC"/>
    <w:rsid w:val="00F419F8"/>
    <w:rsid w:val="00F42521"/>
    <w:rsid w:val="00F42F79"/>
    <w:rsid w:val="00F4357A"/>
    <w:rsid w:val="00F437D6"/>
    <w:rsid w:val="00F44645"/>
    <w:rsid w:val="00F44C39"/>
    <w:rsid w:val="00F45704"/>
    <w:rsid w:val="00F45875"/>
    <w:rsid w:val="00F46156"/>
    <w:rsid w:val="00F461D0"/>
    <w:rsid w:val="00F464B9"/>
    <w:rsid w:val="00F472C7"/>
    <w:rsid w:val="00F477C4"/>
    <w:rsid w:val="00F47BE5"/>
    <w:rsid w:val="00F508DF"/>
    <w:rsid w:val="00F50C27"/>
    <w:rsid w:val="00F5139F"/>
    <w:rsid w:val="00F525AF"/>
    <w:rsid w:val="00F52991"/>
    <w:rsid w:val="00F52BD6"/>
    <w:rsid w:val="00F53376"/>
    <w:rsid w:val="00F5384B"/>
    <w:rsid w:val="00F546C6"/>
    <w:rsid w:val="00F55302"/>
    <w:rsid w:val="00F55512"/>
    <w:rsid w:val="00F55607"/>
    <w:rsid w:val="00F556BD"/>
    <w:rsid w:val="00F55BD5"/>
    <w:rsid w:val="00F56181"/>
    <w:rsid w:val="00F57ACC"/>
    <w:rsid w:val="00F60228"/>
    <w:rsid w:val="00F60C05"/>
    <w:rsid w:val="00F61FBC"/>
    <w:rsid w:val="00F637C7"/>
    <w:rsid w:val="00F63A0C"/>
    <w:rsid w:val="00F63A36"/>
    <w:rsid w:val="00F63F32"/>
    <w:rsid w:val="00F6582D"/>
    <w:rsid w:val="00F673DF"/>
    <w:rsid w:val="00F722BA"/>
    <w:rsid w:val="00F7230E"/>
    <w:rsid w:val="00F72409"/>
    <w:rsid w:val="00F730FE"/>
    <w:rsid w:val="00F7340D"/>
    <w:rsid w:val="00F757C9"/>
    <w:rsid w:val="00F75D59"/>
    <w:rsid w:val="00F75D88"/>
    <w:rsid w:val="00F762EB"/>
    <w:rsid w:val="00F7766A"/>
    <w:rsid w:val="00F803D7"/>
    <w:rsid w:val="00F803D9"/>
    <w:rsid w:val="00F8126E"/>
    <w:rsid w:val="00F81EC7"/>
    <w:rsid w:val="00F83530"/>
    <w:rsid w:val="00F85071"/>
    <w:rsid w:val="00F8555C"/>
    <w:rsid w:val="00F859ED"/>
    <w:rsid w:val="00F85FD4"/>
    <w:rsid w:val="00F865A7"/>
    <w:rsid w:val="00F867B0"/>
    <w:rsid w:val="00F86932"/>
    <w:rsid w:val="00F86A6D"/>
    <w:rsid w:val="00F86E3A"/>
    <w:rsid w:val="00F8785A"/>
    <w:rsid w:val="00F87E04"/>
    <w:rsid w:val="00F90C01"/>
    <w:rsid w:val="00F90C4C"/>
    <w:rsid w:val="00F91425"/>
    <w:rsid w:val="00F91E09"/>
    <w:rsid w:val="00F9282C"/>
    <w:rsid w:val="00F931D6"/>
    <w:rsid w:val="00F934F8"/>
    <w:rsid w:val="00F93B86"/>
    <w:rsid w:val="00F93FEE"/>
    <w:rsid w:val="00F94A8A"/>
    <w:rsid w:val="00F962B4"/>
    <w:rsid w:val="00F964EF"/>
    <w:rsid w:val="00F97579"/>
    <w:rsid w:val="00F979D8"/>
    <w:rsid w:val="00F97D7C"/>
    <w:rsid w:val="00FA084F"/>
    <w:rsid w:val="00FA10C2"/>
    <w:rsid w:val="00FA173C"/>
    <w:rsid w:val="00FA30C9"/>
    <w:rsid w:val="00FA3C64"/>
    <w:rsid w:val="00FA4604"/>
    <w:rsid w:val="00FA5076"/>
    <w:rsid w:val="00FA5957"/>
    <w:rsid w:val="00FA6287"/>
    <w:rsid w:val="00FB0380"/>
    <w:rsid w:val="00FB0CA2"/>
    <w:rsid w:val="00FB0CBC"/>
    <w:rsid w:val="00FB2348"/>
    <w:rsid w:val="00FB6235"/>
    <w:rsid w:val="00FC0C4D"/>
    <w:rsid w:val="00FC1064"/>
    <w:rsid w:val="00FC14E0"/>
    <w:rsid w:val="00FC3163"/>
    <w:rsid w:val="00FC322A"/>
    <w:rsid w:val="00FC3358"/>
    <w:rsid w:val="00FC33AC"/>
    <w:rsid w:val="00FC3C63"/>
    <w:rsid w:val="00FC447A"/>
    <w:rsid w:val="00FC48FF"/>
    <w:rsid w:val="00FC4EB1"/>
    <w:rsid w:val="00FC4EF7"/>
    <w:rsid w:val="00FC63D2"/>
    <w:rsid w:val="00FC6F36"/>
    <w:rsid w:val="00FC71DE"/>
    <w:rsid w:val="00FD025D"/>
    <w:rsid w:val="00FD0628"/>
    <w:rsid w:val="00FD0B23"/>
    <w:rsid w:val="00FD17A9"/>
    <w:rsid w:val="00FD1B3C"/>
    <w:rsid w:val="00FD3272"/>
    <w:rsid w:val="00FD35BD"/>
    <w:rsid w:val="00FD385A"/>
    <w:rsid w:val="00FD47EC"/>
    <w:rsid w:val="00FD4D93"/>
    <w:rsid w:val="00FD5F3A"/>
    <w:rsid w:val="00FD67A3"/>
    <w:rsid w:val="00FD6E00"/>
    <w:rsid w:val="00FD75D9"/>
    <w:rsid w:val="00FD7785"/>
    <w:rsid w:val="00FE030D"/>
    <w:rsid w:val="00FE19FE"/>
    <w:rsid w:val="00FE3162"/>
    <w:rsid w:val="00FE5536"/>
    <w:rsid w:val="00FE5731"/>
    <w:rsid w:val="00FE5F0F"/>
    <w:rsid w:val="00FE6175"/>
    <w:rsid w:val="00FE6567"/>
    <w:rsid w:val="00FE6B01"/>
    <w:rsid w:val="00FE6F8C"/>
    <w:rsid w:val="00FF0389"/>
    <w:rsid w:val="00FF03BB"/>
    <w:rsid w:val="00FF0738"/>
    <w:rsid w:val="00FF075B"/>
    <w:rsid w:val="00FF096E"/>
    <w:rsid w:val="00FF0AFD"/>
    <w:rsid w:val="00FF1013"/>
    <w:rsid w:val="00FF1253"/>
    <w:rsid w:val="00FF5053"/>
    <w:rsid w:val="00FF5D08"/>
    <w:rsid w:val="00FF745A"/>
  </w:rsids>
  <m:mathPr>
    <m:mathFont m:val="Cambria Math"/>
    <m:brkBin m:val="before"/>
    <m:brkBinSub m:val="--"/>
    <m:smallFrac m:val="0"/>
    <m:dispDef/>
    <m:lMargin m:val="0"/>
    <m:rMargin m:val="0"/>
    <m:defJc m:val="centerGroup"/>
    <m:wrapIndent m:val="1440"/>
    <m:intLim m:val="subSup"/>
    <m:naryLim m:val="undOvr"/>
  </m:mathPr>
  <w:themeFontLang w:val="en-AU"/>
  <w:clrSchemeMapping w:bg1="light1" w:t1="dark1" w:bg2="light2" w:t2="dark2" w:accent1="accent1" w:accent2="accent2" w:accent3="accent3" w:accent4="accent4" w:accent5="accent5" w:accent6="accent6" w:hyperlink="hyperlink" w:followedHyperlink="followedHyperlink"/>
  <w:doNotIncludeSubdocsInStats/>
  <w:shapeDefaults>
    <o:shapedefaults v:ext="edit" spidmax="1026"/>
    <o:shapelayout v:ext="edit">
      <o:idmap v:ext="edit" data="1"/>
    </o:shapelayout>
  </w:shapeDefaults>
  <w:decimalSymbol w:val="."/>
  <w:listSeparator w:val=","/>
  <w14:docId w14:val="17E3470E"/>
  <w15:docId w15:val="{50614BFC-81F0-4202-97C3-95EB3CE8B1DD}"/>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Lato" w:eastAsia="Times New Roman" w:hAnsi="Lato" w:cs="Times New Roman"/>
        <w:sz w:val="22"/>
        <w:szCs w:val="22"/>
        <w:lang w:val="en-AU" w:eastAsia="en-AU" w:bidi="ar-SA"/>
      </w:rPr>
    </w:rPrDefault>
    <w:pPrDefault>
      <w:pPr>
        <w:spacing w:after="120"/>
      </w:pPr>
    </w:pPrDefault>
  </w:docDefaults>
  <w:latentStyles w:defLockedState="0" w:defUIPriority="99" w:defSemiHidden="0" w:defUnhideWhenUsed="0" w:defQFormat="0" w:count="376">
    <w:lsdException w:name="Normal" w:uiPriority="0" w:qFormat="1"/>
    <w:lsdException w:name="heading 1" w:uiPriority="0" w:qFormat="1"/>
    <w:lsdException w:name="heading 2" w:uiPriority="0" w:qFormat="1"/>
    <w:lsdException w:name="heading 3" w:uiPriority="0" w:qFormat="1"/>
    <w:lsdException w:name="heading 4" w:uiPriority="9" w:qFormat="1"/>
    <w:lsdException w:name="heading 5" w:uiPriority="9" w:qFormat="1"/>
    <w:lsdException w:name="heading 6" w:uiPriority="9" w:qFormat="1"/>
    <w:lsdException w:name="heading 7" w:uiPriority="9" w:qFormat="1"/>
    <w:lsdException w:name="heading 8" w:uiPriority="9" w:qFormat="1"/>
    <w:lsdException w:name="heading 9" w:uiPriority="9"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qFormat="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qFormat="1"/>
    <w:lsdException w:name="annotation text" w:semiHidden="1" w:unhideWhenUsed="1"/>
    <w:lsdException w:name="header" w:semiHidden="1" w:unhideWhenUsed="1" w:qFormat="1"/>
    <w:lsdException w:name="footer" w:semiHidden="1" w:unhideWhenUsed="1" w:qFormat="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qFormat="1"/>
    <w:lsdException w:name="annotation reference" w:semiHidden="1" w:unhideWhenUsed="1"/>
    <w:lsdException w:name="line number" w:semiHidden="1" w:unhideWhenUsed="1"/>
    <w:lsdException w:name="page number" w:semiHidden="1" w:uiPriority="0"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iPriority="0"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iPriority="0"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iPriority="0" w:unhideWhenUsed="1"/>
    <w:lsdException w:name="Hyperlink" w:semiHidden="1" w:unhideWhenUsed="1" w:qFormat="1"/>
    <w:lsdException w:name="FollowedHyperlink" w:semiHidden="1" w:unhideWhenUsed="1"/>
    <w:lsdException w:name="Strong" w:uiPriority="22"/>
    <w:lsdException w:name="Emphasis" w:uiPriority="20"/>
    <w:lsdException w:name="Document Map" w:semiHidden="1" w:uiPriority="0"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lsdException w:name="Intense Quote" w:uiPriority="30"/>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lsdException w:name="Intense Emphasis" w:uiPriority="21"/>
    <w:lsdException w:name="Subtle Reference" w:uiPriority="31"/>
    <w:lsdException w:name="Intense Reference" w:uiPriority="32"/>
    <w:lsdException w:name="Book Title" w:uiPriority="33"/>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11359C"/>
  </w:style>
  <w:style w:type="paragraph" w:styleId="Heading1">
    <w:name w:val="heading 1"/>
    <w:basedOn w:val="Normal"/>
    <w:next w:val="Normal"/>
    <w:link w:val="Heading1Char"/>
    <w:qFormat/>
    <w:rsid w:val="0011359C"/>
    <w:pPr>
      <w:keepNext/>
      <w:numPr>
        <w:numId w:val="3"/>
      </w:numPr>
      <w:spacing w:before="360"/>
      <w:outlineLvl w:val="0"/>
    </w:pPr>
    <w:rPr>
      <w:rFonts w:asciiTheme="majorHAnsi" w:hAnsiTheme="majorHAnsi"/>
      <w:bCs/>
      <w:color w:val="F4551A" w:themeColor="text2"/>
      <w:kern w:val="32"/>
      <w:sz w:val="36"/>
      <w:szCs w:val="32"/>
    </w:rPr>
  </w:style>
  <w:style w:type="paragraph" w:styleId="Heading2">
    <w:name w:val="heading 2"/>
    <w:basedOn w:val="Heading1"/>
    <w:next w:val="Normal"/>
    <w:link w:val="Heading2Char"/>
    <w:unhideWhenUsed/>
    <w:qFormat/>
    <w:rsid w:val="0011359C"/>
    <w:pPr>
      <w:numPr>
        <w:ilvl w:val="1"/>
      </w:numPr>
      <w:spacing w:before="240"/>
      <w:outlineLvl w:val="1"/>
    </w:pPr>
    <w:rPr>
      <w:bCs w:val="0"/>
      <w:iCs/>
      <w:color w:val="008387" w:themeColor="accent3"/>
      <w:sz w:val="32"/>
      <w:szCs w:val="28"/>
      <w:lang w:val="en-US"/>
    </w:rPr>
  </w:style>
  <w:style w:type="paragraph" w:styleId="Heading3">
    <w:name w:val="heading 3"/>
    <w:basedOn w:val="Heading2"/>
    <w:next w:val="Normal"/>
    <w:link w:val="Heading3Char"/>
    <w:qFormat/>
    <w:rsid w:val="0011359C"/>
    <w:pPr>
      <w:numPr>
        <w:ilvl w:val="2"/>
      </w:numPr>
      <w:outlineLvl w:val="2"/>
    </w:pPr>
    <w:rPr>
      <w:rFonts w:cs="Arial"/>
      <w:bCs/>
      <w:color w:val="343741" w:themeColor="text1"/>
      <w:sz w:val="28"/>
      <w:szCs w:val="26"/>
    </w:rPr>
  </w:style>
  <w:style w:type="paragraph" w:styleId="Heading4">
    <w:name w:val="heading 4"/>
    <w:basedOn w:val="Heading3"/>
    <w:next w:val="Normal"/>
    <w:link w:val="Heading4Char"/>
    <w:uiPriority w:val="9"/>
    <w:qFormat/>
    <w:rsid w:val="0011359C"/>
    <w:pPr>
      <w:numPr>
        <w:ilvl w:val="3"/>
      </w:numPr>
      <w:outlineLvl w:val="3"/>
    </w:pPr>
    <w:rPr>
      <w:bCs w:val="0"/>
      <w:iCs w:val="0"/>
      <w:color w:val="454347"/>
      <w:sz w:val="24"/>
    </w:rPr>
  </w:style>
  <w:style w:type="paragraph" w:styleId="Heading5">
    <w:name w:val="heading 5"/>
    <w:basedOn w:val="Heading4"/>
    <w:next w:val="Normal"/>
    <w:link w:val="Heading5Char"/>
    <w:uiPriority w:val="9"/>
    <w:unhideWhenUsed/>
    <w:rsid w:val="0011359C"/>
    <w:pPr>
      <w:keepLines/>
      <w:spacing w:before="200" w:after="0"/>
      <w:outlineLvl w:val="4"/>
    </w:pPr>
  </w:style>
  <w:style w:type="paragraph" w:styleId="Heading6">
    <w:name w:val="heading 6"/>
    <w:basedOn w:val="Heading5"/>
    <w:next w:val="Normal"/>
    <w:link w:val="Heading6Char"/>
    <w:uiPriority w:val="9"/>
    <w:unhideWhenUsed/>
    <w:rsid w:val="0011359C"/>
    <w:pPr>
      <w:outlineLvl w:val="5"/>
    </w:pPr>
    <w:rPr>
      <w:iCs/>
    </w:rPr>
  </w:style>
  <w:style w:type="paragraph" w:styleId="Heading7">
    <w:name w:val="heading 7"/>
    <w:basedOn w:val="Heading6"/>
    <w:next w:val="Normal"/>
    <w:link w:val="Heading7Char"/>
    <w:uiPriority w:val="9"/>
    <w:unhideWhenUsed/>
    <w:rsid w:val="0011359C"/>
    <w:pPr>
      <w:outlineLvl w:val="6"/>
    </w:pPr>
    <w:rPr>
      <w:iCs w:val="0"/>
    </w:rPr>
  </w:style>
  <w:style w:type="paragraph" w:styleId="Heading8">
    <w:name w:val="heading 8"/>
    <w:basedOn w:val="Heading7"/>
    <w:next w:val="Normal"/>
    <w:link w:val="Heading8Char"/>
    <w:uiPriority w:val="9"/>
    <w:unhideWhenUsed/>
    <w:rsid w:val="0011359C"/>
    <w:pPr>
      <w:outlineLvl w:val="7"/>
    </w:pPr>
  </w:style>
  <w:style w:type="paragraph" w:styleId="Heading9">
    <w:name w:val="heading 9"/>
    <w:basedOn w:val="Heading8"/>
    <w:next w:val="Normal"/>
    <w:link w:val="Heading9Char"/>
    <w:uiPriority w:val="9"/>
    <w:unhideWhenUsed/>
    <w:rsid w:val="0011359C"/>
    <w:pPr>
      <w:outlineLvl w:val="8"/>
    </w:pPr>
    <w:rPr>
      <w:iCs/>
    </w:rPr>
  </w:style>
  <w:style w:type="character" w:default="1" w:styleId="DefaultParagraphFont">
    <w:name w:val="Default Paragraph Font"/>
    <w:uiPriority w:val="1"/>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styleId="Header">
    <w:name w:val="header"/>
    <w:basedOn w:val="Normal"/>
    <w:link w:val="HeaderChar"/>
    <w:uiPriority w:val="99"/>
    <w:unhideWhenUsed/>
    <w:qFormat/>
    <w:rsid w:val="0011359C"/>
    <w:pPr>
      <w:tabs>
        <w:tab w:val="center" w:pos="4513"/>
        <w:tab w:val="right" w:pos="9026"/>
      </w:tabs>
    </w:pPr>
    <w:rPr>
      <w:rFonts w:asciiTheme="minorHAnsi" w:hAnsiTheme="minorHAnsi"/>
    </w:rPr>
  </w:style>
  <w:style w:type="paragraph" w:styleId="TOC1">
    <w:name w:val="toc 1"/>
    <w:basedOn w:val="Normal"/>
    <w:next w:val="Normal"/>
    <w:autoRedefine/>
    <w:uiPriority w:val="39"/>
    <w:unhideWhenUsed/>
    <w:qFormat/>
    <w:rsid w:val="0011359C"/>
    <w:pPr>
      <w:tabs>
        <w:tab w:val="left" w:pos="567"/>
        <w:tab w:val="right" w:leader="dot" w:pos="10318"/>
      </w:tabs>
      <w:spacing w:before="100"/>
      <w:ind w:left="567" w:hanging="567"/>
      <w:jc w:val="both"/>
    </w:pPr>
    <w:rPr>
      <w:rFonts w:eastAsia="Calibri" w:cs="Helvetica"/>
      <w:lang w:eastAsia="en-US"/>
    </w:rPr>
  </w:style>
  <w:style w:type="character" w:styleId="Hyperlink">
    <w:name w:val="Hyperlink"/>
    <w:basedOn w:val="DefaultParagraphFont"/>
    <w:uiPriority w:val="99"/>
    <w:qFormat/>
    <w:rsid w:val="0011359C"/>
    <w:rPr>
      <w:rFonts w:asciiTheme="minorHAnsi" w:hAnsiTheme="minorHAnsi"/>
      <w:color w:val="0563C1"/>
      <w:sz w:val="22"/>
      <w:u w:val="single"/>
    </w:rPr>
  </w:style>
  <w:style w:type="character" w:styleId="CommentReference">
    <w:name w:val="annotation reference"/>
    <w:uiPriority w:val="99"/>
    <w:unhideWhenUsed/>
    <w:rsid w:val="00ED3459"/>
    <w:rPr>
      <w:sz w:val="16"/>
      <w:szCs w:val="16"/>
    </w:rPr>
  </w:style>
  <w:style w:type="paragraph" w:styleId="CommentText">
    <w:name w:val="annotation text"/>
    <w:basedOn w:val="Normal"/>
    <w:link w:val="CommentTextChar"/>
    <w:uiPriority w:val="99"/>
    <w:unhideWhenUsed/>
    <w:rsid w:val="00ED3459"/>
    <w:pPr>
      <w:jc w:val="both"/>
    </w:pPr>
    <w:rPr>
      <w:rFonts w:ascii="Calibri" w:hAnsi="Calibri"/>
      <w:sz w:val="20"/>
      <w:lang w:val="en-US" w:eastAsia="en-US"/>
    </w:rPr>
  </w:style>
  <w:style w:type="paragraph" w:styleId="CommentSubject">
    <w:name w:val="annotation subject"/>
    <w:basedOn w:val="CommentText"/>
    <w:next w:val="CommentText"/>
    <w:link w:val="CommentSubjectChar"/>
    <w:uiPriority w:val="99"/>
    <w:unhideWhenUsed/>
    <w:rsid w:val="00ED3459"/>
    <w:rPr>
      <w:rFonts w:eastAsia="Calibri"/>
      <w:b/>
      <w:bCs/>
      <w:lang w:val="en-AU"/>
    </w:rPr>
  </w:style>
  <w:style w:type="paragraph" w:styleId="BalloonText">
    <w:name w:val="Balloon Text"/>
    <w:basedOn w:val="Normal"/>
    <w:link w:val="BalloonTextChar"/>
    <w:uiPriority w:val="99"/>
    <w:unhideWhenUsed/>
    <w:rsid w:val="00ED3459"/>
    <w:rPr>
      <w:rFonts w:ascii="Tahoma" w:hAnsi="Tahoma" w:cs="Tahoma"/>
      <w:sz w:val="16"/>
      <w:szCs w:val="16"/>
    </w:rPr>
  </w:style>
  <w:style w:type="character" w:styleId="PageNumber">
    <w:name w:val="page number"/>
    <w:rsid w:val="00ED3459"/>
  </w:style>
  <w:style w:type="paragraph" w:customStyle="1" w:styleId="GuideNotes">
    <w:name w:val="Guide Notes"/>
    <w:basedOn w:val="Normal"/>
    <w:next w:val="Normal"/>
    <w:qFormat/>
    <w:rsid w:val="0011359C"/>
    <w:pPr>
      <w:spacing w:before="120"/>
      <w:jc w:val="both"/>
    </w:pPr>
    <w:rPr>
      <w:i/>
      <w:iCs/>
      <w:color w:val="0070C0"/>
      <w:lang w:val="en-US"/>
    </w:rPr>
  </w:style>
  <w:style w:type="table" w:styleId="TableGrid">
    <w:name w:val="Table Grid"/>
    <w:basedOn w:val="TableNormal"/>
    <w:uiPriority w:val="39"/>
    <w:rsid w:val="0011359C"/>
    <w:pPr>
      <w:spacing w:before="40"/>
    </w:pPr>
    <w:rPr>
      <w:rFonts w:eastAsia="Calibri"/>
      <w:lang w:eastAsia="en-US"/>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tblStylePr w:type="firstRow">
      <w:pPr>
        <w:wordWrap/>
        <w:spacing w:beforeLines="0" w:before="40" w:beforeAutospacing="0" w:afterLines="0" w:after="120" w:afterAutospacing="0"/>
        <w:contextualSpacing w:val="0"/>
        <w:mirrorIndents w:val="0"/>
      </w:pPr>
      <w:rPr>
        <w:rFonts w:ascii="Lato" w:hAnsi="Lato"/>
        <w:b/>
        <w:sz w:val="22"/>
      </w:rPr>
    </w:tblStylePr>
  </w:style>
  <w:style w:type="character" w:customStyle="1" w:styleId="HeaderChar">
    <w:name w:val="Header Char"/>
    <w:basedOn w:val="DefaultParagraphFont"/>
    <w:link w:val="Header"/>
    <w:uiPriority w:val="99"/>
    <w:rsid w:val="0011359C"/>
    <w:rPr>
      <w:rFonts w:asciiTheme="minorHAnsi" w:hAnsiTheme="minorHAnsi"/>
    </w:rPr>
  </w:style>
  <w:style w:type="character" w:styleId="FollowedHyperlink">
    <w:name w:val="FollowedHyperlink"/>
    <w:uiPriority w:val="99"/>
    <w:unhideWhenUsed/>
    <w:rsid w:val="00ED3459"/>
    <w:rPr>
      <w:color w:val="800080"/>
      <w:u w:val="single"/>
    </w:rPr>
  </w:style>
  <w:style w:type="paragraph" w:customStyle="1" w:styleId="Hidden">
    <w:name w:val="Hidden"/>
    <w:basedOn w:val="Normal"/>
    <w:link w:val="HiddenChar"/>
    <w:autoRedefine/>
    <w:qFormat/>
    <w:rsid w:val="0011359C"/>
    <w:pPr>
      <w:spacing w:after="0"/>
    </w:pPr>
    <w:rPr>
      <w:rFonts w:asciiTheme="minorHAnsi" w:hAnsiTheme="minorHAnsi"/>
      <w:vanish/>
      <w:color w:val="FF0000"/>
    </w:rPr>
  </w:style>
  <w:style w:type="character" w:customStyle="1" w:styleId="Heading1Char">
    <w:name w:val="Heading 1 Char"/>
    <w:link w:val="Heading1"/>
    <w:rsid w:val="0011359C"/>
    <w:rPr>
      <w:rFonts w:asciiTheme="majorHAnsi" w:hAnsiTheme="majorHAnsi"/>
      <w:bCs/>
      <w:color w:val="F4551A" w:themeColor="text2"/>
      <w:kern w:val="32"/>
      <w:sz w:val="36"/>
      <w:szCs w:val="32"/>
    </w:rPr>
  </w:style>
  <w:style w:type="character" w:customStyle="1" w:styleId="Heading2Char">
    <w:name w:val="Heading 2 Char"/>
    <w:link w:val="Heading2"/>
    <w:rsid w:val="0011359C"/>
    <w:rPr>
      <w:rFonts w:asciiTheme="majorHAnsi" w:hAnsiTheme="majorHAnsi"/>
      <w:iCs/>
      <w:color w:val="008387" w:themeColor="accent3"/>
      <w:kern w:val="32"/>
      <w:sz w:val="32"/>
      <w:szCs w:val="28"/>
      <w:lang w:val="en-US"/>
    </w:rPr>
  </w:style>
  <w:style w:type="character" w:customStyle="1" w:styleId="BalloonTextChar">
    <w:name w:val="Balloon Text Char"/>
    <w:link w:val="BalloonText"/>
    <w:uiPriority w:val="99"/>
    <w:rsid w:val="00ED3459"/>
    <w:rPr>
      <w:rFonts w:ascii="Tahoma" w:hAnsi="Tahoma" w:cs="Tahoma"/>
      <w:sz w:val="16"/>
      <w:szCs w:val="16"/>
    </w:rPr>
  </w:style>
  <w:style w:type="paragraph" w:styleId="BlockText">
    <w:name w:val="Block Text"/>
    <w:basedOn w:val="Normal"/>
    <w:unhideWhenUsed/>
    <w:rsid w:val="00ED3459"/>
    <w:pPr>
      <w:pBdr>
        <w:top w:val="single" w:sz="2" w:space="10" w:color="4F81BD" w:shadow="1" w:frame="1"/>
        <w:left w:val="single" w:sz="2" w:space="10" w:color="4F81BD" w:shadow="1" w:frame="1"/>
        <w:bottom w:val="single" w:sz="2" w:space="10" w:color="4F81BD" w:shadow="1" w:frame="1"/>
        <w:right w:val="single" w:sz="2" w:space="10" w:color="4F81BD" w:shadow="1" w:frame="1"/>
      </w:pBdr>
      <w:ind w:left="1152" w:right="1152"/>
    </w:pPr>
    <w:rPr>
      <w:rFonts w:ascii="Calibri" w:hAnsi="Calibri"/>
      <w:i/>
      <w:iCs/>
      <w:color w:val="4F81BD"/>
    </w:rPr>
  </w:style>
  <w:style w:type="paragraph" w:styleId="ListParagraph">
    <w:name w:val="List Paragraph"/>
    <w:basedOn w:val="Normal"/>
    <w:link w:val="ListParagraphChar"/>
    <w:uiPriority w:val="34"/>
    <w:qFormat/>
    <w:rsid w:val="0011359C"/>
    <w:pPr>
      <w:ind w:left="720"/>
    </w:pPr>
    <w:rPr>
      <w:rFonts w:asciiTheme="minorHAnsi" w:hAnsiTheme="minorHAnsi"/>
    </w:rPr>
  </w:style>
  <w:style w:type="character" w:customStyle="1" w:styleId="CommentTextChar">
    <w:name w:val="Comment Text Char"/>
    <w:link w:val="CommentText"/>
    <w:uiPriority w:val="99"/>
    <w:rsid w:val="00ED3459"/>
    <w:rPr>
      <w:rFonts w:ascii="Calibri" w:hAnsi="Calibri"/>
      <w:lang w:val="en-US" w:eastAsia="en-US"/>
    </w:rPr>
  </w:style>
  <w:style w:type="character" w:customStyle="1" w:styleId="CommentSubjectChar">
    <w:name w:val="Comment Subject Char"/>
    <w:link w:val="CommentSubject"/>
    <w:uiPriority w:val="99"/>
    <w:rsid w:val="00ED3459"/>
    <w:rPr>
      <w:rFonts w:ascii="Calibri" w:eastAsia="Calibri" w:hAnsi="Calibri"/>
      <w:b/>
      <w:bCs/>
      <w:lang w:eastAsia="en-US"/>
    </w:rPr>
  </w:style>
  <w:style w:type="character" w:styleId="FootnoteReference">
    <w:name w:val="footnote reference"/>
    <w:uiPriority w:val="99"/>
    <w:unhideWhenUsed/>
    <w:qFormat/>
    <w:rsid w:val="0011359C"/>
    <w:rPr>
      <w:rFonts w:asciiTheme="minorHAnsi" w:hAnsiTheme="minorHAnsi"/>
      <w:sz w:val="20"/>
      <w:vertAlign w:val="superscript"/>
    </w:rPr>
  </w:style>
  <w:style w:type="paragraph" w:styleId="FootnoteText">
    <w:name w:val="footnote text"/>
    <w:basedOn w:val="Normal"/>
    <w:link w:val="FootnoteTextChar"/>
    <w:uiPriority w:val="99"/>
    <w:unhideWhenUsed/>
    <w:qFormat/>
    <w:rsid w:val="0011359C"/>
    <w:pPr>
      <w:jc w:val="both"/>
    </w:pPr>
    <w:rPr>
      <w:rFonts w:asciiTheme="minorHAnsi" w:eastAsia="Calibri" w:hAnsiTheme="minorHAnsi" w:cs="Helvetica"/>
      <w:sz w:val="20"/>
      <w:lang w:eastAsia="en-US"/>
    </w:rPr>
  </w:style>
  <w:style w:type="character" w:customStyle="1" w:styleId="FootnoteTextChar">
    <w:name w:val="Footnote Text Char"/>
    <w:link w:val="FootnoteText"/>
    <w:uiPriority w:val="99"/>
    <w:rsid w:val="0011359C"/>
    <w:rPr>
      <w:rFonts w:asciiTheme="minorHAnsi" w:eastAsia="Calibri" w:hAnsiTheme="minorHAnsi" w:cs="Helvetica"/>
      <w:sz w:val="20"/>
      <w:lang w:eastAsia="en-US"/>
    </w:rPr>
  </w:style>
  <w:style w:type="character" w:customStyle="1" w:styleId="Heading3Char">
    <w:name w:val="Heading 3 Char"/>
    <w:link w:val="Heading3"/>
    <w:rsid w:val="0011359C"/>
    <w:rPr>
      <w:rFonts w:asciiTheme="majorHAnsi" w:hAnsiTheme="majorHAnsi" w:cs="Arial"/>
      <w:bCs/>
      <w:iCs/>
      <w:color w:val="343741" w:themeColor="text1"/>
      <w:kern w:val="32"/>
      <w:sz w:val="28"/>
      <w:szCs w:val="26"/>
      <w:lang w:val="en-US"/>
    </w:rPr>
  </w:style>
  <w:style w:type="character" w:customStyle="1" w:styleId="Heading4Char">
    <w:name w:val="Heading 4 Char"/>
    <w:link w:val="Heading4"/>
    <w:uiPriority w:val="9"/>
    <w:rsid w:val="0011359C"/>
    <w:rPr>
      <w:rFonts w:asciiTheme="majorHAnsi" w:hAnsiTheme="majorHAnsi" w:cs="Arial"/>
      <w:color w:val="454347"/>
      <w:kern w:val="32"/>
      <w:sz w:val="24"/>
      <w:szCs w:val="26"/>
      <w:lang w:val="en-US"/>
    </w:rPr>
  </w:style>
  <w:style w:type="character" w:customStyle="1" w:styleId="Heading5Char">
    <w:name w:val="Heading 5 Char"/>
    <w:link w:val="Heading5"/>
    <w:uiPriority w:val="9"/>
    <w:rsid w:val="0011359C"/>
    <w:rPr>
      <w:rFonts w:asciiTheme="majorHAnsi" w:hAnsiTheme="majorHAnsi" w:cs="Arial"/>
      <w:color w:val="454347"/>
      <w:kern w:val="32"/>
      <w:sz w:val="24"/>
      <w:szCs w:val="26"/>
      <w:lang w:val="en-US"/>
    </w:rPr>
  </w:style>
  <w:style w:type="character" w:customStyle="1" w:styleId="Heading6Char">
    <w:name w:val="Heading 6 Char"/>
    <w:link w:val="Heading6"/>
    <w:uiPriority w:val="9"/>
    <w:rsid w:val="0011359C"/>
    <w:rPr>
      <w:rFonts w:asciiTheme="majorHAnsi" w:hAnsiTheme="majorHAnsi" w:cs="Arial"/>
      <w:iCs/>
      <w:color w:val="454347"/>
      <w:kern w:val="32"/>
      <w:sz w:val="24"/>
      <w:szCs w:val="26"/>
      <w:lang w:val="en-US"/>
    </w:rPr>
  </w:style>
  <w:style w:type="character" w:customStyle="1" w:styleId="Heading7Char">
    <w:name w:val="Heading 7 Char"/>
    <w:link w:val="Heading7"/>
    <w:uiPriority w:val="9"/>
    <w:rsid w:val="0011359C"/>
    <w:rPr>
      <w:rFonts w:asciiTheme="majorHAnsi" w:hAnsiTheme="majorHAnsi" w:cs="Arial"/>
      <w:color w:val="454347"/>
      <w:kern w:val="32"/>
      <w:sz w:val="24"/>
      <w:szCs w:val="26"/>
      <w:lang w:val="en-US"/>
    </w:rPr>
  </w:style>
  <w:style w:type="character" w:customStyle="1" w:styleId="Heading8Char">
    <w:name w:val="Heading 8 Char"/>
    <w:link w:val="Heading8"/>
    <w:uiPriority w:val="9"/>
    <w:rsid w:val="0011359C"/>
    <w:rPr>
      <w:rFonts w:asciiTheme="majorHAnsi" w:hAnsiTheme="majorHAnsi" w:cs="Arial"/>
      <w:color w:val="454347"/>
      <w:kern w:val="32"/>
      <w:sz w:val="24"/>
      <w:szCs w:val="26"/>
      <w:lang w:val="en-US"/>
    </w:rPr>
  </w:style>
  <w:style w:type="character" w:customStyle="1" w:styleId="Heading9Char">
    <w:name w:val="Heading 9 Char"/>
    <w:link w:val="Heading9"/>
    <w:uiPriority w:val="9"/>
    <w:rsid w:val="0011359C"/>
    <w:rPr>
      <w:rFonts w:asciiTheme="majorHAnsi" w:hAnsiTheme="majorHAnsi" w:cs="Arial"/>
      <w:iCs/>
      <w:color w:val="454347"/>
      <w:kern w:val="32"/>
      <w:sz w:val="24"/>
      <w:szCs w:val="26"/>
      <w:lang w:val="en-US"/>
    </w:rPr>
  </w:style>
  <w:style w:type="paragraph" w:styleId="NoSpacing">
    <w:name w:val="No Spacing"/>
    <w:link w:val="NoSpacingChar"/>
    <w:uiPriority w:val="1"/>
    <w:rsid w:val="00ED3459"/>
    <w:rPr>
      <w:rFonts w:ascii="Arial" w:eastAsia="Calibri" w:hAnsi="Arial"/>
      <w:lang w:eastAsia="en-US"/>
    </w:rPr>
  </w:style>
  <w:style w:type="paragraph" w:styleId="NormalWeb">
    <w:name w:val="Normal (Web)"/>
    <w:basedOn w:val="Normal"/>
    <w:uiPriority w:val="99"/>
    <w:unhideWhenUsed/>
    <w:rsid w:val="00ED3459"/>
    <w:rPr>
      <w:rFonts w:ascii="Times New Roman" w:hAnsi="Times New Roman"/>
      <w:sz w:val="24"/>
      <w:szCs w:val="24"/>
    </w:rPr>
  </w:style>
  <w:style w:type="paragraph" w:customStyle="1" w:styleId="Nums">
    <w:name w:val="Nums"/>
    <w:basedOn w:val="Normal"/>
    <w:link w:val="NumsChar"/>
    <w:rsid w:val="001C6E04"/>
    <w:pPr>
      <w:numPr>
        <w:numId w:val="1"/>
      </w:numPr>
      <w:spacing w:after="200"/>
    </w:pPr>
    <w:rPr>
      <w:rFonts w:cs="Arial"/>
    </w:rPr>
  </w:style>
  <w:style w:type="character" w:customStyle="1" w:styleId="NumsChar">
    <w:name w:val="Nums Char"/>
    <w:link w:val="Nums"/>
    <w:rsid w:val="00ED3459"/>
    <w:rPr>
      <w:rFonts w:cs="Arial"/>
    </w:rPr>
  </w:style>
  <w:style w:type="character" w:styleId="PlaceholderText">
    <w:name w:val="Placeholder Text"/>
    <w:uiPriority w:val="99"/>
    <w:semiHidden/>
    <w:rsid w:val="00ED3459"/>
    <w:rPr>
      <w:color w:val="808080"/>
    </w:rPr>
  </w:style>
  <w:style w:type="character" w:customStyle="1" w:styleId="SubtitleChar">
    <w:name w:val="Subtitle Char"/>
    <w:link w:val="Subtitle"/>
    <w:uiPriority w:val="11"/>
    <w:rsid w:val="0011359C"/>
    <w:rPr>
      <w:rFonts w:ascii="Lato Semibold" w:hAnsi="Lato Semibold"/>
      <w:color w:val="F4551A" w:themeColor="text2"/>
      <w:sz w:val="40"/>
      <w:szCs w:val="24"/>
    </w:rPr>
  </w:style>
  <w:style w:type="paragraph" w:styleId="Title">
    <w:name w:val="Title"/>
    <w:basedOn w:val="Normal"/>
    <w:next w:val="Normal"/>
    <w:link w:val="TitleChar"/>
    <w:uiPriority w:val="10"/>
    <w:qFormat/>
    <w:rsid w:val="0011359C"/>
    <w:pPr>
      <w:spacing w:after="200"/>
    </w:pPr>
    <w:rPr>
      <w:rFonts w:ascii="Lato Semibold" w:hAnsi="Lato Semibold"/>
      <w:color w:val="343741" w:themeColor="text1"/>
      <w:sz w:val="60"/>
    </w:rPr>
  </w:style>
  <w:style w:type="character" w:customStyle="1" w:styleId="TitleChar">
    <w:name w:val="Title Char"/>
    <w:link w:val="Title"/>
    <w:uiPriority w:val="10"/>
    <w:rsid w:val="0011359C"/>
    <w:rPr>
      <w:rFonts w:ascii="Lato Semibold" w:hAnsi="Lato Semibold"/>
      <w:color w:val="343741" w:themeColor="text1"/>
      <w:sz w:val="60"/>
    </w:rPr>
  </w:style>
  <w:style w:type="paragraph" w:styleId="TOC2">
    <w:name w:val="toc 2"/>
    <w:basedOn w:val="Normal"/>
    <w:next w:val="Normal"/>
    <w:autoRedefine/>
    <w:uiPriority w:val="39"/>
    <w:unhideWhenUsed/>
    <w:rsid w:val="00ED3459"/>
    <w:pPr>
      <w:tabs>
        <w:tab w:val="left" w:pos="1418"/>
        <w:tab w:val="right" w:leader="dot" w:pos="9061"/>
      </w:tabs>
      <w:spacing w:after="100"/>
      <w:ind w:left="1134" w:hanging="567"/>
      <w:jc w:val="both"/>
    </w:pPr>
    <w:rPr>
      <w:rFonts w:eastAsia="Calibri" w:cs="Helvetica"/>
      <w:lang w:eastAsia="en-US"/>
    </w:rPr>
  </w:style>
  <w:style w:type="paragraph" w:styleId="TOC3">
    <w:name w:val="toc 3"/>
    <w:basedOn w:val="Normal"/>
    <w:next w:val="Normal"/>
    <w:autoRedefine/>
    <w:uiPriority w:val="39"/>
    <w:unhideWhenUsed/>
    <w:rsid w:val="00ED3459"/>
    <w:pPr>
      <w:tabs>
        <w:tab w:val="left" w:pos="1985"/>
        <w:tab w:val="right" w:leader="dot" w:pos="9061"/>
      </w:tabs>
      <w:spacing w:after="100"/>
      <w:ind w:left="1985" w:hanging="851"/>
      <w:jc w:val="both"/>
    </w:pPr>
    <w:rPr>
      <w:rFonts w:eastAsia="Calibri" w:cs="Helvetica"/>
      <w:lang w:eastAsia="en-US"/>
    </w:rPr>
  </w:style>
  <w:style w:type="paragraph" w:styleId="TOC4">
    <w:name w:val="toc 4"/>
    <w:basedOn w:val="Normal"/>
    <w:next w:val="Normal"/>
    <w:autoRedefine/>
    <w:uiPriority w:val="39"/>
    <w:unhideWhenUsed/>
    <w:rsid w:val="00ED3459"/>
    <w:pPr>
      <w:tabs>
        <w:tab w:val="left" w:pos="2126"/>
        <w:tab w:val="right" w:leader="dot" w:pos="9061"/>
      </w:tabs>
      <w:spacing w:after="100"/>
      <w:ind w:left="1985" w:hanging="851"/>
    </w:pPr>
  </w:style>
  <w:style w:type="paragraph" w:styleId="TOCHeading">
    <w:name w:val="TOC Heading"/>
    <w:basedOn w:val="Normal"/>
    <w:next w:val="Normal"/>
    <w:uiPriority w:val="39"/>
    <w:qFormat/>
    <w:rsid w:val="0011359C"/>
    <w:pPr>
      <w:tabs>
        <w:tab w:val="left" w:pos="720"/>
      </w:tabs>
    </w:pPr>
    <w:rPr>
      <w:rFonts w:ascii="Lato Semibold" w:hAnsi="Lato Semibold"/>
      <w:color w:val="F4551A" w:themeColor="text2"/>
      <w:sz w:val="36"/>
      <w:lang w:val="en-US"/>
    </w:rPr>
  </w:style>
  <w:style w:type="paragraph" w:styleId="ListBullet">
    <w:name w:val="List Bullet"/>
    <w:basedOn w:val="Normal"/>
    <w:autoRedefine/>
    <w:rsid w:val="00291FDA"/>
    <w:pPr>
      <w:numPr>
        <w:numId w:val="2"/>
      </w:numPr>
    </w:pPr>
  </w:style>
  <w:style w:type="character" w:customStyle="1" w:styleId="BodyTextChar">
    <w:name w:val="Body Text Char"/>
    <w:rsid w:val="00291FDA"/>
    <w:rPr>
      <w:rFonts w:ascii="Arial" w:hAnsi="Arial"/>
      <w:sz w:val="22"/>
    </w:rPr>
  </w:style>
  <w:style w:type="paragraph" w:customStyle="1" w:styleId="Default">
    <w:name w:val="Default"/>
    <w:rsid w:val="00291FDA"/>
    <w:pPr>
      <w:autoSpaceDE w:val="0"/>
      <w:autoSpaceDN w:val="0"/>
      <w:adjustRightInd w:val="0"/>
    </w:pPr>
    <w:rPr>
      <w:color w:val="000000"/>
      <w:sz w:val="24"/>
      <w:szCs w:val="24"/>
    </w:rPr>
  </w:style>
  <w:style w:type="paragraph" w:styleId="Revision">
    <w:name w:val="Revision"/>
    <w:hidden/>
    <w:uiPriority w:val="99"/>
    <w:semiHidden/>
    <w:rsid w:val="00291FDA"/>
    <w:rPr>
      <w:rFonts w:ascii="Arial" w:hAnsi="Arial"/>
    </w:rPr>
  </w:style>
  <w:style w:type="table" w:customStyle="1" w:styleId="NTGtable1">
    <w:name w:val="NTG table 1"/>
    <w:basedOn w:val="TableNormal"/>
    <w:uiPriority w:val="99"/>
    <w:rsid w:val="001C6E04"/>
    <w:pPr>
      <w:spacing w:before="60" w:after="60"/>
    </w:pPr>
    <w:rPr>
      <w:rFonts w:asciiTheme="minorHAnsi" w:hAnsiTheme="minorHAnsi"/>
    </w:rPr>
    <w:tblPr>
      <w:tblStyleRowBandSize w:val="1"/>
      <w:tblStyleColBandSize w:val="1"/>
      <w:tblBorders>
        <w:top w:val="single" w:sz="4" w:space="0" w:color="343741" w:themeColor="text1"/>
        <w:left w:val="single" w:sz="4" w:space="0" w:color="343741" w:themeColor="text1"/>
        <w:bottom w:val="single" w:sz="4" w:space="0" w:color="343741" w:themeColor="text1"/>
        <w:right w:val="single" w:sz="4" w:space="0" w:color="343741" w:themeColor="text1"/>
        <w:insideH w:val="single" w:sz="4" w:space="0" w:color="343741" w:themeColor="text1"/>
        <w:insideV w:val="single" w:sz="4" w:space="0" w:color="343741" w:themeColor="text1"/>
      </w:tblBorders>
    </w:tblPr>
    <w:trPr>
      <w:cantSplit/>
    </w:trPr>
    <w:tcPr>
      <w:shd w:val="clear" w:color="auto" w:fill="auto"/>
    </w:tcPr>
    <w:tblStylePr w:type="firstRow">
      <w:pPr>
        <w:wordWrap/>
        <w:spacing w:beforeLines="0" w:before="60" w:beforeAutospacing="0" w:afterLines="0" w:after="60" w:afterAutospacing="0" w:line="240" w:lineRule="auto"/>
        <w:ind w:leftChars="0" w:left="0" w:rightChars="0" w:right="0" w:firstLineChars="0" w:firstLine="0"/>
        <w:contextualSpacing w:val="0"/>
        <w:mirrorIndents w:val="0"/>
        <w:jc w:val="left"/>
        <w:outlineLvl w:val="9"/>
      </w:pPr>
      <w:rPr>
        <w:rFonts w:ascii="Lato" w:hAnsi="Lato"/>
        <w:b/>
        <w:sz w:val="22"/>
      </w:rPr>
      <w:tblPr/>
      <w:tcPr>
        <w:shd w:val="clear" w:color="auto" w:fill="343741" w:themeFill="text1"/>
      </w:tcPr>
    </w:tblStylePr>
    <w:tblStylePr w:type="lastRow">
      <w:rPr>
        <w:rFonts w:ascii="Arial" w:hAnsi="Arial"/>
        <w:b/>
        <w:color w:val="auto"/>
        <w:sz w:val="22"/>
      </w:rPr>
      <w:tblPr/>
      <w:tcPr>
        <w:tcBorders>
          <w:top w:val="single" w:sz="4" w:space="0" w:color="343741" w:themeColor="text1"/>
          <w:left w:val="single" w:sz="4" w:space="0" w:color="343741" w:themeColor="text1"/>
          <w:bottom w:val="single" w:sz="4" w:space="0" w:color="343741" w:themeColor="text1"/>
          <w:right w:val="single" w:sz="4" w:space="0" w:color="343741" w:themeColor="text1"/>
        </w:tcBorders>
        <w:shd w:val="clear" w:color="auto" w:fill="auto"/>
      </w:tcPr>
    </w:tblStylePr>
    <w:tblStylePr w:type="firstCol">
      <w:rPr>
        <w:rFonts w:ascii="Lato" w:hAnsi="Lato"/>
        <w:b/>
        <w:sz w:val="22"/>
      </w:rPr>
      <w:tblPr/>
      <w:tcPr>
        <w:shd w:val="clear" w:color="auto" w:fill="343741" w:themeFill="text1"/>
      </w:tcPr>
    </w:tblStylePr>
    <w:tblStylePr w:type="lastCol">
      <w:rPr>
        <w:rFonts w:ascii="Lato" w:hAnsi="Lato"/>
        <w:sz w:val="22"/>
      </w:rPr>
    </w:tblStylePr>
    <w:tblStylePr w:type="band1Vert">
      <w:rPr>
        <w:rFonts w:ascii="Lato" w:hAnsi="Lato"/>
        <w:sz w:val="22"/>
      </w:rPr>
    </w:tblStylePr>
    <w:tblStylePr w:type="band2Vert">
      <w:rPr>
        <w:rFonts w:ascii="Lato" w:hAnsi="Lato"/>
        <w:sz w:val="22"/>
      </w:rPr>
    </w:tblStylePr>
    <w:tblStylePr w:type="band1Horz">
      <w:rPr>
        <w:rFonts w:ascii="Lato" w:hAnsi="Lato"/>
        <w:sz w:val="22"/>
      </w:rPr>
    </w:tblStylePr>
    <w:tblStylePr w:type="band2Horz">
      <w:rPr>
        <w:rFonts w:ascii="Lato" w:hAnsi="Lato"/>
        <w:sz w:val="22"/>
      </w:rPr>
      <w:tblPr/>
      <w:tcPr>
        <w:shd w:val="clear" w:color="auto" w:fill="F2F2F2" w:themeFill="background1" w:themeFillShade="F2"/>
      </w:tcPr>
    </w:tblStylePr>
    <w:tblStylePr w:type="neCell">
      <w:rPr>
        <w:rFonts w:ascii="Arial" w:hAnsi="Arial"/>
        <w:sz w:val="22"/>
      </w:rPr>
    </w:tblStylePr>
    <w:tblStylePr w:type="nwCell">
      <w:rPr>
        <w:rFonts w:ascii="Arial" w:hAnsi="Arial"/>
        <w:sz w:val="22"/>
      </w:rPr>
    </w:tblStylePr>
    <w:tblStylePr w:type="seCell">
      <w:rPr>
        <w:rFonts w:ascii="Arial" w:hAnsi="Arial"/>
        <w:sz w:val="22"/>
      </w:rPr>
    </w:tblStylePr>
    <w:tblStylePr w:type="swCell">
      <w:rPr>
        <w:rFonts w:ascii="Arial" w:hAnsi="Arial"/>
        <w:sz w:val="22"/>
      </w:rPr>
    </w:tblStylePr>
  </w:style>
  <w:style w:type="table" w:customStyle="1" w:styleId="NTGTable2">
    <w:name w:val="NTG Table 2"/>
    <w:basedOn w:val="TableNormal"/>
    <w:uiPriority w:val="99"/>
    <w:rsid w:val="0011359C"/>
    <w:pPr>
      <w:spacing w:before="40"/>
    </w:pPr>
    <w:tblPr>
      <w:tblStyleRowBandSize w:val="1"/>
      <w:tblStyleColBandSize w:val="1"/>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tcPr>
      <w:shd w:val="clear" w:color="auto" w:fill="auto"/>
    </w:tcPr>
    <w:tblStylePr w:type="firstRow">
      <w:pPr>
        <w:wordWrap/>
        <w:spacing w:beforeLines="0" w:before="40" w:beforeAutospacing="0" w:afterLines="0" w:after="120" w:afterAutospacing="0" w:line="240" w:lineRule="auto"/>
        <w:contextualSpacing w:val="0"/>
        <w:mirrorIndents w:val="0"/>
      </w:pPr>
      <w:rPr>
        <w:rFonts w:ascii="Lato" w:hAnsi="Lato"/>
        <w:b/>
        <w:caps w:val="0"/>
        <w:smallCaps w:val="0"/>
        <w:strike w:val="0"/>
        <w:dstrike w:val="0"/>
        <w:vanish w:val="0"/>
        <w:sz w:val="22"/>
        <w:vertAlign w:val="baseline"/>
      </w:rPr>
      <w:tblPr/>
      <w:tcPr>
        <w:shd w:val="clear" w:color="auto" w:fill="F2F2F2" w:themeFill="background1" w:themeFillShade="F2"/>
      </w:tcPr>
    </w:tblStylePr>
    <w:tblStylePr w:type="lastRow">
      <w:rPr>
        <w:rFonts w:ascii="Lato" w:hAnsi="Lato"/>
        <w:sz w:val="22"/>
      </w:rPr>
    </w:tblStylePr>
    <w:tblStylePr w:type="firstCol">
      <w:rPr>
        <w:rFonts w:ascii="Lato" w:hAnsi="Lato"/>
        <w:b/>
        <w:sz w:val="22"/>
      </w:rPr>
      <w:tblPr/>
      <w:tcPr>
        <w:shd w:val="clear" w:color="auto" w:fill="F2F2F2" w:themeFill="background1" w:themeFillShade="F2"/>
      </w:tcPr>
    </w:tblStylePr>
    <w:tblStylePr w:type="lastCol">
      <w:rPr>
        <w:rFonts w:ascii="Lato" w:hAnsi="Lato"/>
        <w:sz w:val="22"/>
      </w:rPr>
    </w:tblStylePr>
    <w:tblStylePr w:type="band1Vert">
      <w:rPr>
        <w:rFonts w:ascii="Lato" w:hAnsi="Lato"/>
        <w:sz w:val="22"/>
      </w:rPr>
    </w:tblStylePr>
    <w:tblStylePr w:type="band2Vert">
      <w:rPr>
        <w:rFonts w:ascii="Lato" w:hAnsi="Lato"/>
        <w:sz w:val="22"/>
      </w:rPr>
    </w:tblStylePr>
    <w:tblStylePr w:type="band1Horz">
      <w:rPr>
        <w:rFonts w:ascii="Lato" w:hAnsi="Lato"/>
        <w:sz w:val="22"/>
      </w:rPr>
    </w:tblStylePr>
    <w:tblStylePr w:type="band2Horz">
      <w:rPr>
        <w:rFonts w:ascii="Lato" w:hAnsi="Lato"/>
        <w:sz w:val="22"/>
      </w:rPr>
    </w:tblStylePr>
  </w:style>
  <w:style w:type="table" w:styleId="PlainTable1">
    <w:name w:val="Plain Table 1"/>
    <w:basedOn w:val="TableNormal"/>
    <w:uiPriority w:val="41"/>
    <w:rsid w:val="0011359C"/>
    <w:tblPr>
      <w:tblStyleRowBandSize w:val="1"/>
      <w:tblStyleColBandSize w:val="1"/>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tblStylePr w:type="firstRow">
      <w:rPr>
        <w:b/>
        <w:bCs/>
      </w:rPr>
    </w:tblStylePr>
    <w:tblStylePr w:type="lastRow">
      <w:rPr>
        <w:b/>
        <w:bCs/>
      </w:rPr>
      <w:tblPr/>
      <w:tcPr>
        <w:tcBorders>
          <w:top w:val="double" w:sz="4" w:space="0" w:color="BFBFBF" w:themeColor="background1" w:themeShade="BF"/>
        </w:tcBorders>
      </w:tcPr>
    </w:tblStylePr>
    <w:tblStylePr w:type="firstCol">
      <w:rPr>
        <w:b/>
        <w:bCs/>
      </w:rPr>
    </w:tblStylePr>
    <w:tblStylePr w:type="lastCol">
      <w:rPr>
        <w:b/>
        <w:bCs/>
      </w:r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style>
  <w:style w:type="paragraph" w:customStyle="1" w:styleId="Question">
    <w:name w:val="Question"/>
    <w:basedOn w:val="Heading3"/>
    <w:qFormat/>
    <w:rsid w:val="0011359C"/>
    <w:pPr>
      <w:spacing w:before="40" w:after="40"/>
    </w:pPr>
    <w:rPr>
      <w:rFonts w:ascii="Lato" w:hAnsi="Lato"/>
      <w:color w:val="auto"/>
      <w:sz w:val="22"/>
    </w:rPr>
  </w:style>
  <w:style w:type="paragraph" w:customStyle="1" w:styleId="Schedule">
    <w:name w:val="Schedule"/>
    <w:basedOn w:val="Heading1"/>
    <w:next w:val="Normal"/>
    <w:link w:val="ScheduleChar"/>
    <w:qFormat/>
    <w:rsid w:val="0011359C"/>
    <w:pPr>
      <w:keepLines/>
      <w:numPr>
        <w:numId w:val="0"/>
      </w:numPr>
    </w:pPr>
  </w:style>
  <w:style w:type="character" w:customStyle="1" w:styleId="ScheduleChar">
    <w:name w:val="Schedule Char"/>
    <w:basedOn w:val="Heading1Char"/>
    <w:link w:val="Schedule"/>
    <w:rsid w:val="0011359C"/>
    <w:rPr>
      <w:rFonts w:asciiTheme="majorHAnsi" w:hAnsiTheme="majorHAnsi"/>
      <w:bCs/>
      <w:color w:val="F4551A" w:themeColor="text2"/>
      <w:kern w:val="32"/>
      <w:sz w:val="36"/>
      <w:szCs w:val="32"/>
    </w:rPr>
  </w:style>
  <w:style w:type="character" w:styleId="UnresolvedMention">
    <w:name w:val="Unresolved Mention"/>
    <w:basedOn w:val="DefaultParagraphFont"/>
    <w:uiPriority w:val="99"/>
    <w:semiHidden/>
    <w:unhideWhenUsed/>
    <w:rsid w:val="0011359C"/>
    <w:rPr>
      <w:color w:val="605E5C"/>
      <w:shd w:val="clear" w:color="auto" w:fill="E1DFDD"/>
    </w:rPr>
  </w:style>
  <w:style w:type="paragraph" w:styleId="Footer">
    <w:name w:val="footer"/>
    <w:basedOn w:val="Normal"/>
    <w:link w:val="FooterChar"/>
    <w:uiPriority w:val="99"/>
    <w:unhideWhenUsed/>
    <w:qFormat/>
    <w:rsid w:val="0011359C"/>
    <w:pPr>
      <w:tabs>
        <w:tab w:val="center" w:pos="4513"/>
        <w:tab w:val="right" w:pos="9026"/>
      </w:tabs>
      <w:spacing w:before="40"/>
    </w:pPr>
    <w:rPr>
      <w:rFonts w:asciiTheme="minorHAnsi" w:hAnsiTheme="minorHAnsi"/>
    </w:rPr>
  </w:style>
  <w:style w:type="character" w:customStyle="1" w:styleId="FooterChar">
    <w:name w:val="Footer Char"/>
    <w:basedOn w:val="DefaultParagraphFont"/>
    <w:link w:val="Footer"/>
    <w:uiPriority w:val="99"/>
    <w:rsid w:val="0011359C"/>
    <w:rPr>
      <w:rFonts w:asciiTheme="minorHAnsi" w:hAnsiTheme="minorHAnsi"/>
    </w:rPr>
  </w:style>
  <w:style w:type="paragraph" w:customStyle="1" w:styleId="Appendix">
    <w:name w:val="Appendix"/>
    <w:basedOn w:val="Heading1"/>
    <w:link w:val="AppendixChar"/>
    <w:qFormat/>
    <w:rsid w:val="0011359C"/>
    <w:pPr>
      <w:numPr>
        <w:numId w:val="0"/>
      </w:numPr>
      <w:spacing w:before="0"/>
    </w:pPr>
    <w:rPr>
      <w:szCs w:val="26"/>
    </w:rPr>
  </w:style>
  <w:style w:type="character" w:customStyle="1" w:styleId="AppendixChar">
    <w:name w:val="Appendix Char"/>
    <w:link w:val="Appendix"/>
    <w:rsid w:val="0011359C"/>
    <w:rPr>
      <w:rFonts w:asciiTheme="majorHAnsi" w:hAnsiTheme="majorHAnsi"/>
      <w:bCs/>
      <w:color w:val="F4551A" w:themeColor="text2"/>
      <w:kern w:val="32"/>
      <w:sz w:val="36"/>
      <w:szCs w:val="26"/>
    </w:rPr>
  </w:style>
  <w:style w:type="paragraph" w:styleId="Caption">
    <w:name w:val="caption"/>
    <w:basedOn w:val="Normal"/>
    <w:next w:val="Normal"/>
    <w:uiPriority w:val="35"/>
    <w:unhideWhenUsed/>
    <w:qFormat/>
    <w:rsid w:val="0011359C"/>
    <w:pPr>
      <w:spacing w:after="200"/>
    </w:pPr>
    <w:rPr>
      <w:rFonts w:asciiTheme="minorHAnsi" w:hAnsiTheme="minorHAnsi"/>
      <w:iCs/>
      <w:sz w:val="20"/>
      <w:szCs w:val="18"/>
    </w:rPr>
  </w:style>
  <w:style w:type="table" w:customStyle="1" w:styleId="NTGTable10">
    <w:name w:val="NTG Table 1"/>
    <w:basedOn w:val="TableNormal"/>
    <w:uiPriority w:val="99"/>
    <w:rsid w:val="0011359C"/>
    <w:pPr>
      <w:spacing w:before="40"/>
    </w:pPr>
    <w:rPr>
      <w:szCs w:val="20"/>
    </w:rPr>
    <w:tblPr>
      <w:tblStyleRowBandSize w:val="1"/>
      <w:tblStyleColBandSize w:val="1"/>
      <w:tblBorders>
        <w:top w:val="single" w:sz="4" w:space="0" w:color="343741" w:themeColor="text1"/>
        <w:left w:val="single" w:sz="4" w:space="0" w:color="343741" w:themeColor="text1"/>
        <w:bottom w:val="single" w:sz="4" w:space="0" w:color="343741" w:themeColor="text1"/>
        <w:right w:val="single" w:sz="4" w:space="0" w:color="343741" w:themeColor="text1"/>
        <w:insideH w:val="single" w:sz="4" w:space="0" w:color="343741" w:themeColor="text1"/>
        <w:insideV w:val="single" w:sz="4" w:space="0" w:color="343741" w:themeColor="text1"/>
      </w:tblBorders>
    </w:tblPr>
    <w:trPr>
      <w:cantSplit/>
    </w:trPr>
    <w:tcPr>
      <w:shd w:val="clear" w:color="auto" w:fill="auto"/>
    </w:tcPr>
    <w:tblStylePr w:type="firstRow">
      <w:pPr>
        <w:wordWrap/>
        <w:spacing w:beforeLines="0" w:before="40" w:beforeAutospacing="0" w:afterLines="0" w:after="120" w:afterAutospacing="0" w:line="240" w:lineRule="auto"/>
        <w:ind w:leftChars="0" w:left="0" w:rightChars="0" w:right="0" w:firstLineChars="0" w:firstLine="0"/>
        <w:contextualSpacing w:val="0"/>
        <w:mirrorIndents w:val="0"/>
        <w:jc w:val="left"/>
        <w:outlineLvl w:val="9"/>
      </w:pPr>
      <w:rPr>
        <w:rFonts w:ascii="Lato" w:hAnsi="Lato"/>
        <w:b/>
        <w:sz w:val="22"/>
      </w:rPr>
      <w:tblPr/>
      <w:tcPr>
        <w:shd w:val="clear" w:color="auto" w:fill="343741" w:themeFill="text1"/>
      </w:tcPr>
    </w:tblStylePr>
    <w:tblStylePr w:type="lastRow">
      <w:rPr>
        <w:rFonts w:ascii="Arial" w:hAnsi="Arial"/>
        <w:b/>
        <w:color w:val="auto"/>
        <w:sz w:val="22"/>
      </w:rPr>
      <w:tblPr/>
      <w:tcPr>
        <w:tcBorders>
          <w:top w:val="single" w:sz="4" w:space="0" w:color="343741" w:themeColor="text1"/>
          <w:left w:val="single" w:sz="4" w:space="0" w:color="343741" w:themeColor="text1"/>
          <w:bottom w:val="single" w:sz="4" w:space="0" w:color="343741" w:themeColor="text1"/>
          <w:right w:val="single" w:sz="4" w:space="0" w:color="343741" w:themeColor="text1"/>
        </w:tcBorders>
        <w:shd w:val="clear" w:color="auto" w:fill="auto"/>
      </w:tcPr>
    </w:tblStylePr>
    <w:tblStylePr w:type="firstCol">
      <w:rPr>
        <w:rFonts w:ascii="Lato" w:hAnsi="Lato"/>
        <w:b/>
        <w:sz w:val="22"/>
      </w:rPr>
      <w:tblPr/>
      <w:tcPr>
        <w:shd w:val="clear" w:color="auto" w:fill="343741" w:themeFill="text1"/>
      </w:tcPr>
    </w:tblStylePr>
    <w:tblStylePr w:type="lastCol">
      <w:rPr>
        <w:rFonts w:ascii="Lato" w:hAnsi="Lato"/>
        <w:sz w:val="22"/>
      </w:rPr>
    </w:tblStylePr>
    <w:tblStylePr w:type="band1Vert">
      <w:rPr>
        <w:rFonts w:ascii="Lato" w:hAnsi="Lato"/>
        <w:sz w:val="22"/>
      </w:rPr>
    </w:tblStylePr>
    <w:tblStylePr w:type="band2Vert">
      <w:rPr>
        <w:rFonts w:ascii="Lato" w:hAnsi="Lato"/>
        <w:sz w:val="22"/>
      </w:rPr>
    </w:tblStylePr>
    <w:tblStylePr w:type="band1Horz">
      <w:rPr>
        <w:rFonts w:ascii="Lato" w:hAnsi="Lato"/>
        <w:sz w:val="22"/>
      </w:rPr>
    </w:tblStylePr>
    <w:tblStylePr w:type="band2Horz">
      <w:rPr>
        <w:rFonts w:ascii="Lato" w:hAnsi="Lato"/>
        <w:sz w:val="22"/>
      </w:rPr>
      <w:tblPr/>
      <w:tcPr>
        <w:shd w:val="clear" w:color="auto" w:fill="F2F2F2" w:themeFill="background1" w:themeFillShade="F2"/>
      </w:tcPr>
    </w:tblStylePr>
    <w:tblStylePr w:type="neCell">
      <w:rPr>
        <w:rFonts w:ascii="Arial" w:hAnsi="Arial"/>
        <w:sz w:val="22"/>
      </w:rPr>
    </w:tblStylePr>
    <w:tblStylePr w:type="nwCell">
      <w:rPr>
        <w:rFonts w:ascii="Arial" w:hAnsi="Arial"/>
        <w:sz w:val="22"/>
      </w:rPr>
    </w:tblStylePr>
    <w:tblStylePr w:type="seCell">
      <w:rPr>
        <w:rFonts w:ascii="Arial" w:hAnsi="Arial"/>
        <w:sz w:val="22"/>
      </w:rPr>
    </w:tblStylePr>
    <w:tblStylePr w:type="swCell">
      <w:rPr>
        <w:rFonts w:ascii="Arial" w:hAnsi="Arial"/>
        <w:sz w:val="22"/>
      </w:rPr>
    </w:tblStylePr>
  </w:style>
  <w:style w:type="paragraph" w:customStyle="1" w:styleId="FormText">
    <w:name w:val="FormText"/>
    <w:basedOn w:val="Normal"/>
    <w:rsid w:val="00973761"/>
  </w:style>
  <w:style w:type="paragraph" w:customStyle="1" w:styleId="NTTheading1">
    <w:name w:val="NTT_heading1"/>
    <w:basedOn w:val="Heading1"/>
    <w:next w:val="Normal"/>
    <w:rsid w:val="00973761"/>
    <w:pPr>
      <w:outlineLvl w:val="9"/>
    </w:pPr>
  </w:style>
  <w:style w:type="paragraph" w:customStyle="1" w:styleId="NTTheading2">
    <w:name w:val="NTT_heading2"/>
    <w:basedOn w:val="Heading2"/>
    <w:rsid w:val="00973761"/>
    <w:pPr>
      <w:outlineLvl w:val="9"/>
    </w:pPr>
  </w:style>
  <w:style w:type="paragraph" w:customStyle="1" w:styleId="TOCInclude">
    <w:name w:val="TOC Include"/>
    <w:basedOn w:val="Normal"/>
    <w:next w:val="FormText"/>
    <w:rsid w:val="00973761"/>
    <w:pPr>
      <w:jc w:val="center"/>
    </w:pPr>
    <w:rPr>
      <w:b/>
      <w:caps/>
    </w:rPr>
  </w:style>
  <w:style w:type="paragraph" w:customStyle="1" w:styleId="AgencyName">
    <w:name w:val="AgencyName"/>
    <w:basedOn w:val="Normal"/>
    <w:link w:val="AgencyNameChar"/>
    <w:rsid w:val="00ED3459"/>
    <w:pPr>
      <w:jc w:val="both"/>
    </w:pPr>
    <w:rPr>
      <w:color w:val="FFFFFF"/>
      <w:sz w:val="26"/>
    </w:rPr>
  </w:style>
  <w:style w:type="paragraph" w:customStyle="1" w:styleId="WebAddress">
    <w:name w:val="WebAddress"/>
    <w:basedOn w:val="AgencyName"/>
    <w:rsid w:val="00ED3459"/>
    <w:pPr>
      <w:jc w:val="right"/>
    </w:pPr>
    <w:rPr>
      <w:color w:val="auto"/>
      <w:spacing w:val="8"/>
      <w:sz w:val="28"/>
      <w:szCs w:val="28"/>
    </w:rPr>
  </w:style>
  <w:style w:type="paragraph" w:customStyle="1" w:styleId="AgencyNameBold">
    <w:name w:val="AgencyNameBold"/>
    <w:basedOn w:val="AgencyName"/>
    <w:link w:val="AgencyNameBoldChar"/>
    <w:rsid w:val="00ED3459"/>
    <w:rPr>
      <w:b/>
      <w:bCs/>
      <w:spacing w:val="16"/>
      <w:szCs w:val="26"/>
    </w:rPr>
  </w:style>
  <w:style w:type="character" w:customStyle="1" w:styleId="AgencyNameChar">
    <w:name w:val="AgencyName Char"/>
    <w:link w:val="AgencyName"/>
    <w:rsid w:val="00ED3459"/>
    <w:rPr>
      <w:rFonts w:ascii="Arial" w:hAnsi="Arial"/>
      <w:color w:val="FFFFFF"/>
      <w:sz w:val="26"/>
      <w:szCs w:val="22"/>
    </w:rPr>
  </w:style>
  <w:style w:type="character" w:customStyle="1" w:styleId="AgencyNameBoldChar">
    <w:name w:val="AgencyNameBold Char"/>
    <w:link w:val="AgencyNameBold"/>
    <w:rsid w:val="00ED3459"/>
    <w:rPr>
      <w:rFonts w:ascii="Arial" w:hAnsi="Arial"/>
      <w:b/>
      <w:bCs/>
      <w:color w:val="FFFFFF"/>
      <w:spacing w:val="16"/>
      <w:sz w:val="26"/>
      <w:szCs w:val="26"/>
    </w:rPr>
  </w:style>
  <w:style w:type="paragraph" w:styleId="BodyText">
    <w:name w:val="Body Text"/>
    <w:basedOn w:val="Normal"/>
    <w:link w:val="BodyTextChar2"/>
    <w:rsid w:val="00090CBE"/>
  </w:style>
  <w:style w:type="paragraph" w:styleId="BodyText2">
    <w:name w:val="Body Text 2"/>
    <w:basedOn w:val="Normal"/>
    <w:link w:val="BodyText2Char"/>
    <w:rsid w:val="001F2F19"/>
    <w:pPr>
      <w:spacing w:line="480" w:lineRule="auto"/>
    </w:pPr>
  </w:style>
  <w:style w:type="paragraph" w:customStyle="1" w:styleId="StyleHeading2h2mainheadingHeading2MainHeadingAfter0">
    <w:name w:val="Style Heading 2h2 main headingHeading 2 Main Heading + After:  0 ..."/>
    <w:basedOn w:val="Heading2"/>
    <w:rsid w:val="0096587F"/>
    <w:pPr>
      <w:tabs>
        <w:tab w:val="num" w:pos="720"/>
      </w:tabs>
      <w:spacing w:after="0"/>
      <w:ind w:left="720" w:hanging="720"/>
    </w:pPr>
    <w:rPr>
      <w:iCs w:val="0"/>
      <w:sz w:val="24"/>
    </w:rPr>
  </w:style>
  <w:style w:type="paragraph" w:customStyle="1" w:styleId="TStyle">
    <w:name w:val="TStyle"/>
    <w:basedOn w:val="Normal"/>
    <w:rsid w:val="0009057B"/>
    <w:pPr>
      <w:spacing w:before="60" w:after="60"/>
    </w:pPr>
    <w:rPr>
      <w:lang w:val="en-US"/>
    </w:rPr>
  </w:style>
  <w:style w:type="character" w:customStyle="1" w:styleId="masterspecversion">
    <w:name w:val="master spec version"/>
    <w:rsid w:val="0009057B"/>
    <w:rPr>
      <w:rFonts w:ascii="Arial" w:hAnsi="Arial"/>
      <w:smallCaps/>
      <w:vanish/>
      <w:color w:val="0000FF"/>
      <w:sz w:val="18"/>
    </w:rPr>
  </w:style>
  <w:style w:type="paragraph" w:customStyle="1" w:styleId="TechHead1">
    <w:name w:val="TechHead 1"/>
    <w:basedOn w:val="Heading1"/>
    <w:next w:val="Normal"/>
    <w:rsid w:val="0009057B"/>
    <w:pPr>
      <w:numPr>
        <w:numId w:val="0"/>
      </w:numPr>
      <w:tabs>
        <w:tab w:val="left" w:pos="567"/>
      </w:tabs>
    </w:pPr>
  </w:style>
  <w:style w:type="paragraph" w:customStyle="1" w:styleId="TechHead2">
    <w:name w:val="TechHead 2"/>
    <w:basedOn w:val="Heading2"/>
    <w:rsid w:val="0009057B"/>
    <w:pPr>
      <w:numPr>
        <w:ilvl w:val="0"/>
        <w:numId w:val="0"/>
      </w:numPr>
      <w:tabs>
        <w:tab w:val="left" w:pos="567"/>
      </w:tabs>
      <w:spacing w:before="120"/>
    </w:pPr>
  </w:style>
  <w:style w:type="paragraph" w:customStyle="1" w:styleId="scheduleheading1">
    <w:name w:val="schedule heading1"/>
    <w:basedOn w:val="Normal"/>
    <w:rsid w:val="0009057B"/>
    <w:pPr>
      <w:ind w:left="709" w:hanging="709"/>
    </w:pPr>
    <w:rPr>
      <w:b/>
    </w:rPr>
  </w:style>
  <w:style w:type="paragraph" w:customStyle="1" w:styleId="Banner">
    <w:name w:val="Banner"/>
    <w:basedOn w:val="Normal"/>
    <w:rsid w:val="0009057B"/>
    <w:pPr>
      <w:spacing w:after="1080"/>
      <w:jc w:val="center"/>
    </w:pPr>
    <w:rPr>
      <w:b/>
      <w:sz w:val="36"/>
    </w:rPr>
  </w:style>
  <w:style w:type="paragraph" w:customStyle="1" w:styleId="RedItalics">
    <w:name w:val="Red Italics"/>
    <w:rsid w:val="00263AB0"/>
    <w:pPr>
      <w:spacing w:before="120"/>
    </w:pPr>
    <w:rPr>
      <w:i/>
      <w:color w:val="FF0000"/>
      <w:lang w:val="en-US"/>
    </w:rPr>
  </w:style>
  <w:style w:type="paragraph" w:customStyle="1" w:styleId="StyleFormTextLeft">
    <w:name w:val="Style FormText + Left"/>
    <w:basedOn w:val="FormText"/>
    <w:rsid w:val="00AC5D76"/>
    <w:pPr>
      <w:spacing w:before="240"/>
      <w:jc w:val="both"/>
    </w:pPr>
  </w:style>
  <w:style w:type="paragraph" w:customStyle="1" w:styleId="HeaderVersion2">
    <w:name w:val="Header Version 2"/>
    <w:basedOn w:val="Normal"/>
    <w:link w:val="HeaderVersion2Char"/>
    <w:rsid w:val="00FE3162"/>
    <w:pPr>
      <w:spacing w:before="120"/>
      <w:ind w:left="576" w:hanging="576"/>
      <w:outlineLvl w:val="1"/>
    </w:pPr>
    <w:rPr>
      <w:b/>
    </w:rPr>
  </w:style>
  <w:style w:type="paragraph" w:customStyle="1" w:styleId="HeaderVersion3">
    <w:name w:val="Header Version 3"/>
    <w:basedOn w:val="HeaderVersion2"/>
    <w:link w:val="HeaderVersion3Char"/>
    <w:rsid w:val="00FE3162"/>
    <w:pPr>
      <w:ind w:left="720" w:hanging="720"/>
    </w:pPr>
  </w:style>
  <w:style w:type="character" w:customStyle="1" w:styleId="HeaderVersion2Char">
    <w:name w:val="Header Version 2 Char"/>
    <w:link w:val="HeaderVersion2"/>
    <w:rsid w:val="00D92F23"/>
    <w:rPr>
      <w:rFonts w:ascii="Arial" w:hAnsi="Arial"/>
      <w:b/>
      <w:sz w:val="20"/>
    </w:rPr>
  </w:style>
  <w:style w:type="character" w:customStyle="1" w:styleId="Char1">
    <w:name w:val="Char1"/>
    <w:rsid w:val="0068138C"/>
    <w:rPr>
      <w:rFonts w:ascii="Arial" w:hAnsi="Arial"/>
      <w:sz w:val="20"/>
      <w:lang w:eastAsia="en-US"/>
    </w:rPr>
  </w:style>
  <w:style w:type="paragraph" w:customStyle="1" w:styleId="StyleBoldJustified">
    <w:name w:val="Style Bold Justified"/>
    <w:basedOn w:val="Normal"/>
    <w:rsid w:val="0068138C"/>
    <w:pPr>
      <w:spacing w:before="120"/>
      <w:jc w:val="both"/>
    </w:pPr>
    <w:rPr>
      <w:b/>
      <w:bCs/>
    </w:rPr>
  </w:style>
  <w:style w:type="paragraph" w:customStyle="1" w:styleId="StyleBodyTextBoldCenteredBefore2ptAfter3pt">
    <w:name w:val="Style Body Text + Bold Centered Before:  2 pt After:  3 pt"/>
    <w:basedOn w:val="Normal"/>
    <w:next w:val="Normal"/>
    <w:rsid w:val="00AE198C"/>
    <w:pPr>
      <w:spacing w:before="120" w:after="60"/>
      <w:jc w:val="center"/>
    </w:pPr>
    <w:rPr>
      <w:b/>
      <w:bCs/>
    </w:rPr>
  </w:style>
  <w:style w:type="character" w:customStyle="1" w:styleId="HeaderVersion3Char">
    <w:name w:val="Header Version 3 Char"/>
    <w:link w:val="HeaderVersion3"/>
    <w:rsid w:val="00807F5C"/>
    <w:rPr>
      <w:rFonts w:ascii="Arial" w:hAnsi="Arial"/>
      <w:b/>
      <w:sz w:val="20"/>
    </w:rPr>
  </w:style>
  <w:style w:type="paragraph" w:customStyle="1" w:styleId="NormalUCB">
    <w:name w:val="Normal UCB"/>
    <w:basedOn w:val="Normal"/>
    <w:qFormat/>
    <w:rsid w:val="00D55E77"/>
    <w:pPr>
      <w:spacing w:before="60" w:after="60"/>
    </w:pPr>
    <w:rPr>
      <w:b/>
      <w:caps/>
    </w:rPr>
  </w:style>
  <w:style w:type="paragraph" w:customStyle="1" w:styleId="NormalHidden">
    <w:name w:val="Normal Hidden"/>
    <w:basedOn w:val="Normal"/>
    <w:qFormat/>
    <w:rsid w:val="00216FC0"/>
    <w:rPr>
      <w:vanish/>
      <w:color w:val="FF0000"/>
    </w:rPr>
  </w:style>
  <w:style w:type="numbering" w:customStyle="1" w:styleId="TDONumbering">
    <w:name w:val="TDO Numbering"/>
    <w:basedOn w:val="NoList"/>
    <w:uiPriority w:val="99"/>
    <w:rsid w:val="00A47894"/>
    <w:pPr>
      <w:numPr>
        <w:numId w:val="4"/>
      </w:numPr>
    </w:pPr>
  </w:style>
  <w:style w:type="paragraph" w:customStyle="1" w:styleId="Departmentof">
    <w:name w:val="Department of"/>
    <w:basedOn w:val="Normal"/>
    <w:rsid w:val="00B917A5"/>
    <w:pPr>
      <w:spacing w:line="200" w:lineRule="exact"/>
    </w:pPr>
    <w:rPr>
      <w:rFonts w:ascii="Lato Regular" w:eastAsia="Cambria" w:hAnsi="Lato Regular" w:cs="Lato Regular"/>
      <w:caps/>
      <w:color w:val="231F20"/>
      <w:sz w:val="17"/>
      <w:szCs w:val="17"/>
      <w:u w:color="000000"/>
      <w:lang w:val="en-US" w:eastAsia="ja-JP"/>
    </w:rPr>
  </w:style>
  <w:style w:type="paragraph" w:customStyle="1" w:styleId="Departmentname">
    <w:name w:val="Department name"/>
    <w:basedOn w:val="Departmentof"/>
    <w:rsid w:val="00B917A5"/>
    <w:rPr>
      <w:rFonts w:ascii="Lato Black" w:hAnsi="Lato Black" w:cs="Lato Black"/>
    </w:rPr>
  </w:style>
  <w:style w:type="paragraph" w:customStyle="1" w:styleId="web">
    <w:name w:val="web"/>
    <w:rsid w:val="00B917A5"/>
    <w:pPr>
      <w:spacing w:line="240" w:lineRule="exact"/>
    </w:pPr>
    <w:rPr>
      <w:rFonts w:ascii="Lato Black" w:eastAsia="Cambria" w:hAnsi="Lato Black" w:cs="Lato Black"/>
      <w:color w:val="231F20"/>
      <w:sz w:val="18"/>
      <w:szCs w:val="18"/>
      <w:u w:color="000000"/>
      <w:lang w:val="en-US" w:eastAsia="ja-JP"/>
    </w:rPr>
  </w:style>
  <w:style w:type="paragraph" w:customStyle="1" w:styleId="AnnexureTDO">
    <w:name w:val="AnnexureTDO"/>
    <w:basedOn w:val="Normal"/>
    <w:qFormat/>
    <w:rsid w:val="009B0880"/>
    <w:rPr>
      <w:vanish/>
      <w:color w:val="FF0000"/>
      <w:sz w:val="20"/>
    </w:rPr>
  </w:style>
  <w:style w:type="paragraph" w:customStyle="1" w:styleId="UnderlinedCapsPageHeaderTitle">
    <w:name w:val="Underlined Caps Page Header Title"/>
    <w:basedOn w:val="Header"/>
    <w:link w:val="UnderlinedCapsPageHeaderTitleChar"/>
    <w:qFormat/>
    <w:rsid w:val="006039A4"/>
    <w:pPr>
      <w:pBdr>
        <w:bottom w:val="single" w:sz="4" w:space="1" w:color="auto"/>
      </w:pBdr>
      <w:jc w:val="center"/>
    </w:pPr>
    <w:rPr>
      <w:noProof/>
    </w:rPr>
  </w:style>
  <w:style w:type="paragraph" w:customStyle="1" w:styleId="TinyHidden">
    <w:name w:val="Tiny Hidden"/>
    <w:basedOn w:val="Normal"/>
    <w:link w:val="TinyHiddenChar"/>
    <w:qFormat/>
    <w:rsid w:val="002E5F5D"/>
    <w:pPr>
      <w:spacing w:after="0"/>
    </w:pPr>
    <w:rPr>
      <w:vanish/>
      <w:color w:val="FF0000"/>
      <w:sz w:val="4"/>
    </w:rPr>
  </w:style>
  <w:style w:type="character" w:customStyle="1" w:styleId="UnderlinedCapsPageHeaderTitleChar">
    <w:name w:val="Underlined Caps Page Header Title Char"/>
    <w:link w:val="UnderlinedCapsPageHeaderTitle"/>
    <w:rsid w:val="006039A4"/>
    <w:rPr>
      <w:rFonts w:ascii="Arial" w:hAnsi="Arial"/>
      <w:b/>
      <w:noProof/>
      <w:sz w:val="22"/>
      <w:lang w:eastAsia="en-US"/>
    </w:rPr>
  </w:style>
  <w:style w:type="character" w:customStyle="1" w:styleId="TinyHiddenChar">
    <w:name w:val="Tiny Hidden Char"/>
    <w:link w:val="TinyHidden"/>
    <w:rsid w:val="002E5F5D"/>
    <w:rPr>
      <w:rFonts w:ascii="Arial" w:hAnsi="Arial"/>
      <w:b w:val="0"/>
      <w:bCs/>
      <w:caps w:val="0"/>
      <w:vanish/>
      <w:color w:val="FF0000"/>
      <w:kern w:val="32"/>
      <w:sz w:val="4"/>
      <w:szCs w:val="32"/>
      <w:lang w:eastAsia="en-US"/>
    </w:rPr>
  </w:style>
  <w:style w:type="paragraph" w:customStyle="1" w:styleId="Appendix2">
    <w:name w:val="Appendix 2"/>
    <w:basedOn w:val="Heading2"/>
    <w:link w:val="Appendix2Char"/>
    <w:rsid w:val="00ED3459"/>
    <w:pPr>
      <w:numPr>
        <w:ilvl w:val="0"/>
        <w:numId w:val="0"/>
      </w:numPr>
      <w:ind w:left="851" w:hanging="851"/>
    </w:pPr>
  </w:style>
  <w:style w:type="character" w:customStyle="1" w:styleId="Appendix2Char">
    <w:name w:val="Appendix 2 Char"/>
    <w:link w:val="Appendix2"/>
    <w:rsid w:val="00ED3459"/>
    <w:rPr>
      <w:rFonts w:ascii="Arial" w:hAnsi="Arial"/>
      <w:b/>
      <w:bCs/>
      <w:iCs/>
      <w:caps/>
      <w:color w:val="606060"/>
      <w:sz w:val="28"/>
      <w:szCs w:val="28"/>
      <w:lang w:val="en-US"/>
    </w:rPr>
  </w:style>
  <w:style w:type="paragraph" w:customStyle="1" w:styleId="Bullet">
    <w:name w:val="Bullet"/>
    <w:aliases w:val="Alt.,Bullet 1,Bullet for no #'s,MA Bullet 1,b1,body Char Char,body Char Char Char Char,body Char Char Char Char Char,body Char Char Char Char Char Char Char,body Char Char Char Char Char Char Char Char,body Char Char Char5,body1,bullet 1,bullet1"/>
    <w:basedOn w:val="ListParagraph"/>
    <w:link w:val="BulletChar"/>
    <w:qFormat/>
    <w:rsid w:val="00ED3459"/>
    <w:pPr>
      <w:numPr>
        <w:numId w:val="5"/>
      </w:numPr>
      <w:tabs>
        <w:tab w:val="left" w:pos="567"/>
      </w:tabs>
    </w:pPr>
  </w:style>
  <w:style w:type="character" w:customStyle="1" w:styleId="BulletChar">
    <w:name w:val="Bullet Char"/>
    <w:link w:val="Bullet"/>
    <w:rsid w:val="00ED3459"/>
    <w:rPr>
      <w:rFonts w:asciiTheme="minorHAnsi" w:hAnsiTheme="minorHAnsi"/>
    </w:rPr>
  </w:style>
  <w:style w:type="paragraph" w:customStyle="1" w:styleId="ContentsTitle">
    <w:name w:val="ContentsTitle"/>
    <w:link w:val="ContentsTitleChar"/>
    <w:qFormat/>
    <w:rsid w:val="00ED3459"/>
    <w:pPr>
      <w:spacing w:before="120" w:after="360"/>
    </w:pPr>
    <w:rPr>
      <w:rFonts w:ascii="Arial" w:hAnsi="Arial"/>
      <w:b/>
      <w:bCs/>
      <w:kern w:val="32"/>
      <w:sz w:val="32"/>
      <w:szCs w:val="32"/>
    </w:rPr>
  </w:style>
  <w:style w:type="character" w:customStyle="1" w:styleId="ContentsTitleChar">
    <w:name w:val="ContentsTitle Char"/>
    <w:link w:val="ContentsTitle"/>
    <w:rsid w:val="00ED3459"/>
    <w:rPr>
      <w:rFonts w:ascii="Arial" w:hAnsi="Arial"/>
      <w:b/>
      <w:bCs/>
      <w:kern w:val="32"/>
      <w:sz w:val="32"/>
      <w:szCs w:val="32"/>
    </w:rPr>
  </w:style>
  <w:style w:type="paragraph" w:customStyle="1" w:styleId="DateVersion">
    <w:name w:val="Date &amp; Version"/>
    <w:next w:val="Normal"/>
    <w:rsid w:val="00ED3459"/>
    <w:pPr>
      <w:spacing w:before="1400" w:after="200"/>
      <w:jc w:val="right"/>
    </w:pPr>
    <w:rPr>
      <w:rFonts w:ascii="Arial" w:hAnsi="Arial"/>
      <w:sz w:val="28"/>
    </w:rPr>
  </w:style>
  <w:style w:type="paragraph" w:customStyle="1" w:styleId="DefaultParagraphFontPara3">
    <w:name w:val="Default Paragraph Font Para3"/>
    <w:basedOn w:val="Normal"/>
    <w:rsid w:val="00ED3459"/>
    <w:pPr>
      <w:jc w:val="both"/>
    </w:pPr>
    <w:rPr>
      <w:rFonts w:ascii="Calibri" w:hAnsi="Calibri"/>
      <w:lang w:val="en-US" w:eastAsia="en-US"/>
    </w:rPr>
  </w:style>
  <w:style w:type="paragraph" w:customStyle="1" w:styleId="FactSheetText">
    <w:name w:val="Fact Sheet Text"/>
    <w:basedOn w:val="Normal"/>
    <w:link w:val="FactSheetTextChar"/>
    <w:rsid w:val="00ED3459"/>
    <w:pPr>
      <w:spacing w:line="240" w:lineRule="atLeast"/>
    </w:pPr>
    <w:rPr>
      <w:color w:val="000000"/>
    </w:rPr>
  </w:style>
  <w:style w:type="character" w:customStyle="1" w:styleId="FactSheetTextChar">
    <w:name w:val="Fact Sheet Text Char"/>
    <w:link w:val="FactSheetText"/>
    <w:rsid w:val="00ED3459"/>
    <w:rPr>
      <w:rFonts w:ascii="Arial" w:hAnsi="Arial"/>
      <w:color w:val="000000"/>
      <w:sz w:val="22"/>
    </w:rPr>
  </w:style>
  <w:style w:type="paragraph" w:customStyle="1" w:styleId="FormName">
    <w:name w:val="Form Name"/>
    <w:basedOn w:val="Normal"/>
    <w:next w:val="Normal"/>
    <w:link w:val="FormNameChar"/>
    <w:rsid w:val="00ED3459"/>
    <w:pPr>
      <w:tabs>
        <w:tab w:val="right" w:pos="9044"/>
      </w:tabs>
    </w:pPr>
    <w:rPr>
      <w:b/>
      <w:sz w:val="32"/>
    </w:rPr>
  </w:style>
  <w:style w:type="character" w:customStyle="1" w:styleId="FormNameChar">
    <w:name w:val="Form Name Char"/>
    <w:link w:val="FormName"/>
    <w:rsid w:val="00ED3459"/>
    <w:rPr>
      <w:rFonts w:ascii="Arial" w:hAnsi="Arial"/>
      <w:b/>
      <w:sz w:val="32"/>
      <w:szCs w:val="22"/>
    </w:rPr>
  </w:style>
  <w:style w:type="paragraph" w:customStyle="1" w:styleId="FormText0">
    <w:name w:val="Form Text"/>
    <w:basedOn w:val="Normal"/>
    <w:rsid w:val="00ED3459"/>
    <w:pPr>
      <w:spacing w:after="0"/>
    </w:pPr>
  </w:style>
  <w:style w:type="paragraph" w:customStyle="1" w:styleId="HelvBullSub">
    <w:name w:val="Helv BullSub"/>
    <w:link w:val="HelvBullSubChar"/>
    <w:rsid w:val="00ED3459"/>
    <w:pPr>
      <w:widowControl w:val="0"/>
      <w:numPr>
        <w:ilvl w:val="1"/>
        <w:numId w:val="6"/>
      </w:numPr>
      <w:overflowPunct w:val="0"/>
      <w:autoSpaceDE w:val="0"/>
      <w:autoSpaceDN w:val="0"/>
      <w:adjustRightInd w:val="0"/>
      <w:spacing w:line="213" w:lineRule="auto"/>
      <w:jc w:val="both"/>
    </w:pPr>
    <w:rPr>
      <w:rFonts w:ascii="Helvetica" w:hAnsi="Helvetica" w:cs="Helvetica"/>
      <w:lang w:val="en-US" w:eastAsia="en-US"/>
    </w:rPr>
  </w:style>
  <w:style w:type="character" w:customStyle="1" w:styleId="HelvBullSubChar">
    <w:name w:val="Helv BullSub Char"/>
    <w:link w:val="HelvBullSub"/>
    <w:rsid w:val="00ED3459"/>
    <w:rPr>
      <w:rFonts w:ascii="Helvetica" w:hAnsi="Helvetica" w:cs="Helvetica"/>
      <w:lang w:val="en-US" w:eastAsia="en-US"/>
    </w:rPr>
  </w:style>
  <w:style w:type="paragraph" w:customStyle="1" w:styleId="HelvHead1">
    <w:name w:val="Helv Head 1"/>
    <w:link w:val="HelvHead1Char"/>
    <w:rsid w:val="00ED3459"/>
    <w:pPr>
      <w:widowControl w:val="0"/>
      <w:autoSpaceDE w:val="0"/>
      <w:autoSpaceDN w:val="0"/>
      <w:adjustRightInd w:val="0"/>
      <w:spacing w:before="360"/>
      <w:ind w:left="6"/>
    </w:pPr>
    <w:rPr>
      <w:rFonts w:ascii="Helvetica" w:hAnsi="Helvetica" w:cs="Helvetica"/>
      <w:b/>
      <w:bCs/>
      <w:color w:val="013861"/>
      <w:sz w:val="28"/>
      <w:szCs w:val="28"/>
      <w:lang w:val="en-US" w:eastAsia="en-US"/>
    </w:rPr>
  </w:style>
  <w:style w:type="character" w:customStyle="1" w:styleId="HelvHead1Char">
    <w:name w:val="Helv Head 1 Char"/>
    <w:link w:val="HelvHead1"/>
    <w:rsid w:val="00ED3459"/>
    <w:rPr>
      <w:rFonts w:ascii="Helvetica" w:hAnsi="Helvetica" w:cs="Helvetica"/>
      <w:b/>
      <w:bCs/>
      <w:color w:val="013861"/>
      <w:sz w:val="28"/>
      <w:szCs w:val="28"/>
      <w:lang w:val="en-US" w:eastAsia="en-US"/>
    </w:rPr>
  </w:style>
  <w:style w:type="paragraph" w:customStyle="1" w:styleId="HelvHead2">
    <w:name w:val="Helv Head 2"/>
    <w:link w:val="HelvHead2Char"/>
    <w:rsid w:val="00ED3459"/>
    <w:pPr>
      <w:widowControl w:val="0"/>
      <w:autoSpaceDE w:val="0"/>
      <w:autoSpaceDN w:val="0"/>
      <w:adjustRightInd w:val="0"/>
      <w:spacing w:after="60"/>
      <w:ind w:left="6"/>
    </w:pPr>
    <w:rPr>
      <w:rFonts w:ascii="Helvetica" w:hAnsi="Helvetica" w:cs="Helvetica"/>
      <w:b/>
      <w:bCs/>
      <w:color w:val="013861"/>
      <w:sz w:val="24"/>
      <w:szCs w:val="24"/>
      <w:lang w:val="en-US" w:eastAsia="en-US"/>
    </w:rPr>
  </w:style>
  <w:style w:type="character" w:customStyle="1" w:styleId="HelvHead2Char">
    <w:name w:val="Helv Head 2 Char"/>
    <w:link w:val="HelvHead2"/>
    <w:rsid w:val="00ED3459"/>
    <w:rPr>
      <w:rFonts w:ascii="Helvetica" w:hAnsi="Helvetica" w:cs="Helvetica"/>
      <w:b/>
      <w:bCs/>
      <w:color w:val="013861"/>
      <w:sz w:val="24"/>
      <w:szCs w:val="24"/>
      <w:lang w:val="en-US" w:eastAsia="en-US"/>
    </w:rPr>
  </w:style>
  <w:style w:type="paragraph" w:customStyle="1" w:styleId="HelvNorm">
    <w:name w:val="Helv Norm"/>
    <w:basedOn w:val="Normal"/>
    <w:link w:val="HelvNormChar"/>
    <w:rsid w:val="00ED3459"/>
    <w:pPr>
      <w:overflowPunct w:val="0"/>
      <w:autoSpaceDE w:val="0"/>
      <w:autoSpaceDN w:val="0"/>
      <w:adjustRightInd w:val="0"/>
      <w:spacing w:before="180"/>
      <w:ind w:left="6"/>
      <w:jc w:val="both"/>
    </w:pPr>
    <w:rPr>
      <w:rFonts w:cs="Helvetica"/>
      <w:bCs/>
      <w:lang w:val="en-US" w:eastAsia="en-US"/>
    </w:rPr>
  </w:style>
  <w:style w:type="character" w:customStyle="1" w:styleId="HelvNormChar">
    <w:name w:val="Helv Norm Char"/>
    <w:link w:val="HelvNorm"/>
    <w:rsid w:val="00ED3459"/>
    <w:rPr>
      <w:rFonts w:ascii="Arial" w:hAnsi="Arial" w:cs="Helvetica"/>
      <w:bCs/>
      <w:sz w:val="22"/>
      <w:szCs w:val="22"/>
      <w:lang w:val="en-US" w:eastAsia="en-US"/>
    </w:rPr>
  </w:style>
  <w:style w:type="paragraph" w:customStyle="1" w:styleId="NTGFooter2deptpagenum">
    <w:name w:val="NTG Footer 2 dept &amp; page num"/>
    <w:basedOn w:val="Normal"/>
    <w:link w:val="NTGFooter2deptpagenumChar"/>
    <w:uiPriority w:val="7"/>
    <w:qFormat/>
    <w:rsid w:val="00ED3459"/>
    <w:pPr>
      <w:tabs>
        <w:tab w:val="right" w:pos="9639"/>
      </w:tabs>
      <w:spacing w:after="0"/>
    </w:pPr>
    <w:rPr>
      <w:sz w:val="20"/>
    </w:rPr>
  </w:style>
  <w:style w:type="character" w:customStyle="1" w:styleId="NTGFooter2deptpagenumChar">
    <w:name w:val="NTG Footer 2 dept &amp; page num Char"/>
    <w:link w:val="NTGFooter2deptpagenum"/>
    <w:uiPriority w:val="7"/>
    <w:rsid w:val="00ED3459"/>
    <w:rPr>
      <w:rFonts w:ascii="Arial" w:hAnsi="Arial"/>
      <w:sz w:val="20"/>
    </w:rPr>
  </w:style>
  <w:style w:type="paragraph" w:customStyle="1" w:styleId="NTGFooterDepartmentof">
    <w:name w:val="NTG Footer Department of"/>
    <w:link w:val="NTGFooterDepartmentofChar"/>
    <w:uiPriority w:val="7"/>
    <w:qFormat/>
    <w:rsid w:val="00ED3459"/>
    <w:pPr>
      <w:widowControl w:val="0"/>
      <w:tabs>
        <w:tab w:val="right" w:pos="9026"/>
      </w:tabs>
    </w:pPr>
    <w:rPr>
      <w:rFonts w:ascii="Arial" w:eastAsia="Calibri" w:hAnsi="Arial" w:cs="Arial"/>
      <w:caps/>
      <w:sz w:val="20"/>
      <w:szCs w:val="16"/>
      <w:lang w:eastAsia="en-US"/>
    </w:rPr>
  </w:style>
  <w:style w:type="character" w:customStyle="1" w:styleId="NTGFooterDepartmentofChar">
    <w:name w:val="NTG Footer Department of Char"/>
    <w:link w:val="NTGFooterDepartmentof"/>
    <w:uiPriority w:val="7"/>
    <w:rsid w:val="00ED3459"/>
    <w:rPr>
      <w:rFonts w:ascii="Arial" w:eastAsia="Calibri" w:hAnsi="Arial" w:cs="Arial"/>
      <w:caps/>
      <w:sz w:val="20"/>
      <w:szCs w:val="16"/>
      <w:lang w:eastAsia="en-US"/>
    </w:rPr>
  </w:style>
  <w:style w:type="paragraph" w:customStyle="1" w:styleId="Reporttitle">
    <w:name w:val="Report title"/>
    <w:uiPriority w:val="99"/>
    <w:rsid w:val="00ED3459"/>
    <w:pPr>
      <w:tabs>
        <w:tab w:val="left" w:pos="2805"/>
      </w:tabs>
      <w:autoSpaceDE w:val="0"/>
      <w:autoSpaceDN w:val="0"/>
      <w:adjustRightInd w:val="0"/>
      <w:spacing w:line="700" w:lineRule="atLeast"/>
      <w:textAlignment w:val="center"/>
    </w:pPr>
    <w:rPr>
      <w:rFonts w:ascii="Lato Black" w:eastAsia="Calibri" w:hAnsi="Lato Black" w:cs="Lato Black"/>
      <w:color w:val="CB6015"/>
      <w:sz w:val="66"/>
      <w:szCs w:val="66"/>
      <w:lang w:val="en-GB" w:eastAsia="en-US"/>
    </w:rPr>
  </w:style>
  <w:style w:type="numbering" w:customStyle="1" w:styleId="StyleBulletedSymbolsymbolLeft063cmHanging063cm">
    <w:name w:val="Style Bulleted Symbol (symbol) Left:  0.63 cm Hanging:  0.63 cm"/>
    <w:basedOn w:val="NoList"/>
    <w:rsid w:val="00ED3459"/>
    <w:pPr>
      <w:numPr>
        <w:numId w:val="7"/>
      </w:numPr>
    </w:pPr>
  </w:style>
  <w:style w:type="paragraph" w:customStyle="1" w:styleId="SubTitle0">
    <w:name w:val="Sub Title"/>
    <w:basedOn w:val="Normal"/>
    <w:autoRedefine/>
    <w:semiHidden/>
    <w:rsid w:val="00ED3459"/>
    <w:pPr>
      <w:spacing w:after="160" w:line="240" w:lineRule="exact"/>
    </w:pPr>
    <w:rPr>
      <w:rFonts w:ascii="Verdana" w:hAnsi="Verdana"/>
      <w:szCs w:val="24"/>
      <w:lang w:val="en-US"/>
    </w:rPr>
  </w:style>
  <w:style w:type="paragraph" w:styleId="Subtitle">
    <w:name w:val="Subtitle"/>
    <w:basedOn w:val="Normal"/>
    <w:next w:val="Normal"/>
    <w:link w:val="SubtitleChar"/>
    <w:uiPriority w:val="11"/>
    <w:qFormat/>
    <w:rsid w:val="00ED3459"/>
    <w:pPr>
      <w:spacing w:after="60"/>
      <w:jc w:val="center"/>
      <w:outlineLvl w:val="1"/>
    </w:pPr>
    <w:rPr>
      <w:sz w:val="24"/>
      <w:szCs w:val="24"/>
    </w:rPr>
  </w:style>
  <w:style w:type="paragraph" w:styleId="TOC5">
    <w:name w:val="toc 5"/>
    <w:basedOn w:val="Normal"/>
    <w:next w:val="Normal"/>
    <w:autoRedefine/>
    <w:uiPriority w:val="39"/>
    <w:unhideWhenUsed/>
    <w:rsid w:val="00ED3459"/>
    <w:pPr>
      <w:spacing w:after="100"/>
      <w:ind w:left="880"/>
    </w:pPr>
  </w:style>
  <w:style w:type="paragraph" w:customStyle="1" w:styleId="PageHeaderfromH1Caps">
    <w:name w:val="Page Header from H1 Caps"/>
    <w:basedOn w:val="UnderlinedCapsPageHeaderTitle"/>
    <w:qFormat/>
    <w:rsid w:val="00ED3459"/>
    <w:rPr>
      <w:caps/>
    </w:rPr>
  </w:style>
  <w:style w:type="paragraph" w:styleId="ListNumber">
    <w:name w:val="List Number"/>
    <w:basedOn w:val="Normal"/>
    <w:rsid w:val="009C15ED"/>
    <w:pPr>
      <w:keepLines/>
      <w:numPr>
        <w:numId w:val="8"/>
      </w:numPr>
      <w:spacing w:before="40" w:after="40"/>
      <w:jc w:val="both"/>
    </w:pPr>
    <w:rPr>
      <w:sz w:val="20"/>
      <w:lang w:eastAsia="en-US"/>
    </w:rPr>
  </w:style>
  <w:style w:type="paragraph" w:customStyle="1" w:styleId="LetterList">
    <w:name w:val="LetterList"/>
    <w:basedOn w:val="Normal"/>
    <w:rsid w:val="002E3BEE"/>
    <w:pPr>
      <w:numPr>
        <w:numId w:val="9"/>
      </w:numPr>
      <w:spacing w:before="60" w:after="60"/>
      <w:jc w:val="both"/>
    </w:pPr>
    <w:rPr>
      <w:sz w:val="20"/>
      <w:lang w:eastAsia="en-US"/>
    </w:rPr>
  </w:style>
  <w:style w:type="paragraph" w:customStyle="1" w:styleId="ASList">
    <w:name w:val="AS_List"/>
    <w:basedOn w:val="Normal"/>
    <w:rsid w:val="00832643"/>
    <w:pPr>
      <w:widowControl w:val="0"/>
      <w:ind w:left="1440" w:hanging="1440"/>
    </w:pPr>
    <w:rPr>
      <w:lang w:val="en-US"/>
    </w:rPr>
  </w:style>
  <w:style w:type="paragraph" w:customStyle="1" w:styleId="Indent2H">
    <w:name w:val="Indent2_H"/>
    <w:basedOn w:val="IndentBH"/>
    <w:rsid w:val="00832643"/>
    <w:pPr>
      <w:numPr>
        <w:numId w:val="0"/>
      </w:numPr>
    </w:pPr>
  </w:style>
  <w:style w:type="paragraph" w:customStyle="1" w:styleId="IndentBH">
    <w:name w:val="IndentB_H"/>
    <w:basedOn w:val="Normal"/>
    <w:rsid w:val="00832643"/>
    <w:pPr>
      <w:widowControl w:val="0"/>
      <w:numPr>
        <w:numId w:val="10"/>
      </w:numPr>
      <w:spacing w:before="60" w:after="60"/>
      <w:jc w:val="both"/>
    </w:pPr>
    <w:rPr>
      <w:lang w:val="en-US"/>
    </w:rPr>
  </w:style>
  <w:style w:type="paragraph" w:customStyle="1" w:styleId="BoldCapital">
    <w:name w:val="Bold Capital"/>
    <w:basedOn w:val="Normal"/>
    <w:rsid w:val="00832643"/>
    <w:pPr>
      <w:widowControl w:val="0"/>
      <w:spacing w:before="40" w:after="40"/>
    </w:pPr>
    <w:rPr>
      <w:b/>
      <w:caps/>
      <w:lang w:val="en-US"/>
    </w:rPr>
  </w:style>
  <w:style w:type="paragraph" w:customStyle="1" w:styleId="BoldLowercase">
    <w:name w:val="Bold Lowercase"/>
    <w:basedOn w:val="Normal"/>
    <w:rsid w:val="00832643"/>
    <w:pPr>
      <w:widowControl w:val="0"/>
      <w:spacing w:before="20" w:after="20"/>
    </w:pPr>
    <w:rPr>
      <w:b/>
      <w:lang w:val="en-US"/>
    </w:rPr>
  </w:style>
  <w:style w:type="paragraph" w:customStyle="1" w:styleId="guidenotes0">
    <w:name w:val="guide notes"/>
    <w:basedOn w:val="Normal"/>
    <w:next w:val="Normal"/>
    <w:link w:val="guidenotesChar"/>
    <w:qFormat/>
    <w:rsid w:val="00832643"/>
    <w:pPr>
      <w:widowControl w:val="0"/>
      <w:tabs>
        <w:tab w:val="left" w:pos="3175"/>
      </w:tabs>
      <w:ind w:left="3175"/>
    </w:pPr>
    <w:rPr>
      <w:i/>
      <w:vanish/>
      <w:color w:val="00FF00"/>
      <w:spacing w:val="-2"/>
      <w:lang w:val="en-US"/>
    </w:rPr>
  </w:style>
  <w:style w:type="paragraph" w:styleId="DocumentMap">
    <w:name w:val="Document Map"/>
    <w:basedOn w:val="Normal"/>
    <w:link w:val="DocumentMapChar"/>
    <w:semiHidden/>
    <w:rsid w:val="00832643"/>
    <w:pPr>
      <w:widowControl w:val="0"/>
      <w:shd w:val="clear" w:color="auto" w:fill="000080"/>
    </w:pPr>
    <w:rPr>
      <w:rFonts w:ascii="Tahoma" w:hAnsi="Tahoma"/>
    </w:rPr>
  </w:style>
  <w:style w:type="character" w:customStyle="1" w:styleId="DocumentMapChar">
    <w:name w:val="Document Map Char"/>
    <w:link w:val="DocumentMap"/>
    <w:semiHidden/>
    <w:rsid w:val="00832643"/>
    <w:rPr>
      <w:rFonts w:ascii="Tahoma" w:hAnsi="Tahoma"/>
      <w:sz w:val="22"/>
      <w:shd w:val="clear" w:color="auto" w:fill="000080"/>
    </w:rPr>
  </w:style>
  <w:style w:type="character" w:customStyle="1" w:styleId="BodyTextChar2">
    <w:name w:val="Body Text Char2"/>
    <w:link w:val="BodyText"/>
    <w:rsid w:val="00832643"/>
    <w:rPr>
      <w:rFonts w:ascii="Arial" w:hAnsi="Arial"/>
      <w:sz w:val="22"/>
    </w:rPr>
  </w:style>
  <w:style w:type="character" w:customStyle="1" w:styleId="guidenotesChar">
    <w:name w:val="guide notes Char"/>
    <w:link w:val="guidenotes0"/>
    <w:rsid w:val="00832643"/>
    <w:rPr>
      <w:rFonts w:ascii="Arial" w:hAnsi="Arial"/>
      <w:i/>
      <w:vanish/>
      <w:color w:val="00FF00"/>
      <w:spacing w:val="-2"/>
      <w:sz w:val="22"/>
      <w:lang w:val="en-US"/>
    </w:rPr>
  </w:style>
  <w:style w:type="paragraph" w:customStyle="1" w:styleId="TableText">
    <w:name w:val="Table Text"/>
    <w:basedOn w:val="Normal"/>
    <w:qFormat/>
    <w:rsid w:val="00832643"/>
    <w:pPr>
      <w:widowControl w:val="0"/>
      <w:spacing w:before="40" w:after="40"/>
    </w:pPr>
  </w:style>
  <w:style w:type="paragraph" w:customStyle="1" w:styleId="TableTitle">
    <w:name w:val="Table Title"/>
    <w:basedOn w:val="Normal"/>
    <w:qFormat/>
    <w:rsid w:val="00832643"/>
    <w:pPr>
      <w:widowControl w:val="0"/>
      <w:spacing w:before="40" w:after="40"/>
    </w:pPr>
    <w:rPr>
      <w:b/>
      <w:bCs/>
    </w:rPr>
  </w:style>
  <w:style w:type="paragraph" w:customStyle="1" w:styleId="List1Standards">
    <w:name w:val="List 1 Standards"/>
    <w:basedOn w:val="Normal"/>
    <w:qFormat/>
    <w:rsid w:val="00832643"/>
    <w:pPr>
      <w:widowControl w:val="0"/>
      <w:ind w:left="2160" w:hanging="2160"/>
    </w:pPr>
  </w:style>
  <w:style w:type="paragraph" w:customStyle="1" w:styleId="List2Standards">
    <w:name w:val="List 2 Standards"/>
    <w:basedOn w:val="Normal"/>
    <w:qFormat/>
    <w:rsid w:val="00832643"/>
    <w:pPr>
      <w:widowControl w:val="0"/>
      <w:ind w:left="2880" w:hanging="2160"/>
    </w:pPr>
  </w:style>
  <w:style w:type="table" w:customStyle="1" w:styleId="NATSPECTable">
    <w:name w:val="NATSPEC Table"/>
    <w:basedOn w:val="TableNormal"/>
    <w:rsid w:val="00832643"/>
    <w:rPr>
      <w:rFonts w:ascii="Arial Narrow" w:hAnsi="Arial Narrow"/>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top w:w="28" w:type="dxa"/>
        <w:left w:w="40" w:type="dxa"/>
        <w:bottom w:w="28" w:type="dxa"/>
        <w:right w:w="40" w:type="dxa"/>
      </w:tblCellMar>
    </w:tblPr>
  </w:style>
  <w:style w:type="numbering" w:customStyle="1" w:styleId="NoList1">
    <w:name w:val="No List1"/>
    <w:next w:val="NoList"/>
    <w:uiPriority w:val="99"/>
    <w:semiHidden/>
    <w:unhideWhenUsed/>
    <w:rsid w:val="00832643"/>
  </w:style>
  <w:style w:type="paragraph" w:customStyle="1" w:styleId="Tabletext0">
    <w:name w:val="Table text"/>
    <w:rsid w:val="00832643"/>
    <w:rPr>
      <w:rFonts w:ascii="Arial" w:hAnsi="Arial"/>
      <w:sz w:val="20"/>
      <w:lang w:eastAsia="en-US"/>
    </w:rPr>
  </w:style>
  <w:style w:type="paragraph" w:customStyle="1" w:styleId="BoldTitleCase">
    <w:name w:val="Bold TitleCase"/>
    <w:link w:val="BoldTitleCaseChar"/>
    <w:pPr>
      <w:spacing w:before="20" w:after="20"/>
    </w:pPr>
    <w:rPr>
      <w:b/>
    </w:rPr>
  </w:style>
  <w:style w:type="paragraph" w:customStyle="1" w:styleId="TableHeading">
    <w:name w:val="TableHeading"/>
    <w:rPr>
      <w:caps/>
    </w:rPr>
  </w:style>
  <w:style w:type="paragraph" w:styleId="ListBullet2">
    <w:name w:val="List Bullet 2"/>
    <w:basedOn w:val="Normal"/>
    <w:pPr>
      <w:numPr>
        <w:numId w:val="11"/>
      </w:numPr>
    </w:pPr>
  </w:style>
  <w:style w:type="character" w:customStyle="1" w:styleId="hgkelc">
    <w:name w:val="hgkelc"/>
    <w:basedOn w:val="DefaultParagraphFont"/>
    <w:rsid w:val="00311CAF"/>
  </w:style>
  <w:style w:type="character" w:customStyle="1" w:styleId="Heading1Char1">
    <w:name w:val="Heading 1 Char1"/>
    <w:aliases w:val="(Chapter Nbr) Char1,. (1.0) Char1,1 Char1,1. Char1,A MAJOR/BOLD Char1,A MAJOR/BOLD1 Char1,C Char1,Chapter Char1,Chapter/Section Char1,D&amp;M Char1,H Char1,H1 Char1,Head1 Char1,Heading 1 Section Heading Char1,Heading 1(Report Only) Char1"/>
    <w:basedOn w:val="DefaultParagraphFont"/>
    <w:rsid w:val="00C06108"/>
    <w:rPr>
      <w:rFonts w:asciiTheme="majorHAnsi" w:eastAsiaTheme="majorEastAsia" w:hAnsiTheme="majorHAnsi" w:cstheme="majorBidi"/>
      <w:color w:val="C03A09" w:themeColor="accent1" w:themeShade="BF"/>
      <w:sz w:val="32"/>
      <w:szCs w:val="32"/>
      <w:lang w:eastAsia="en-AU"/>
    </w:rPr>
  </w:style>
  <w:style w:type="character" w:customStyle="1" w:styleId="Heading2Char1">
    <w:name w:val="Heading 2 Char1"/>
    <w:aliases w:val="2 Char1,B Sub/Bold Char1,B Sub/Bold1 Char1,B Sub/Bold11 Char1,B Sub/Bold12 Char1,B Sub/Bold13 Char1,B Sub/Bold14 Char1,B Sub/Bold2 Char1,B Sub/Bold3 Char1,B Sub/Bold4 Char1,B Sub/Bold5 Char1,H2 Char1,Heading 2 Main Heading Char1,h2 Char1"/>
    <w:basedOn w:val="DefaultParagraphFont"/>
    <w:semiHidden/>
    <w:rsid w:val="00C06108"/>
    <w:rPr>
      <w:rFonts w:asciiTheme="majorHAnsi" w:eastAsiaTheme="majorEastAsia" w:hAnsiTheme="majorHAnsi" w:cstheme="majorBidi"/>
      <w:color w:val="C03A09" w:themeColor="accent1" w:themeShade="BF"/>
      <w:sz w:val="26"/>
      <w:szCs w:val="26"/>
      <w:lang w:eastAsia="en-AU"/>
    </w:rPr>
  </w:style>
  <w:style w:type="paragraph" w:customStyle="1" w:styleId="msonormal0">
    <w:name w:val="msonormal"/>
    <w:basedOn w:val="Normal"/>
    <w:uiPriority w:val="99"/>
    <w:rsid w:val="00C06108"/>
    <w:rPr>
      <w:rFonts w:ascii="Times New Roman" w:hAnsi="Times New Roman"/>
      <w:sz w:val="24"/>
      <w:szCs w:val="24"/>
    </w:rPr>
  </w:style>
  <w:style w:type="character" w:customStyle="1" w:styleId="BodyText2Char">
    <w:name w:val="Body Text 2 Char"/>
    <w:basedOn w:val="DefaultParagraphFont"/>
    <w:link w:val="BodyText2"/>
    <w:rsid w:val="00C06108"/>
    <w:rPr>
      <w:rFonts w:ascii="Arial" w:hAnsi="Arial"/>
      <w:sz w:val="22"/>
      <w:lang w:val="en-AU" w:eastAsia="en-AU"/>
    </w:rPr>
  </w:style>
  <w:style w:type="character" w:customStyle="1" w:styleId="ListParagraphChar">
    <w:name w:val="List Paragraph Char"/>
    <w:link w:val="ListParagraph"/>
    <w:uiPriority w:val="34"/>
    <w:locked/>
    <w:rsid w:val="00C06108"/>
    <w:rPr>
      <w:rFonts w:asciiTheme="minorHAnsi" w:hAnsiTheme="minorHAnsi"/>
      <w:sz w:val="20"/>
    </w:rPr>
  </w:style>
  <w:style w:type="character" w:customStyle="1" w:styleId="HiddenChar">
    <w:name w:val="Hidden Char"/>
    <w:link w:val="Hidden"/>
    <w:locked/>
    <w:rsid w:val="00C06108"/>
    <w:rPr>
      <w:rFonts w:asciiTheme="minorHAnsi" w:hAnsiTheme="minorHAnsi"/>
      <w:vanish/>
      <w:color w:val="FF0000"/>
      <w:sz w:val="20"/>
    </w:rPr>
  </w:style>
  <w:style w:type="paragraph" w:customStyle="1" w:styleId="Liststandards">
    <w:name w:val="List standards"/>
    <w:basedOn w:val="Normal"/>
    <w:rsid w:val="00C06108"/>
    <w:pPr>
      <w:keepNext/>
      <w:ind w:left="1440" w:hanging="1440"/>
    </w:pPr>
  </w:style>
  <w:style w:type="paragraph" w:customStyle="1" w:styleId="Listdefinitions">
    <w:name w:val="List definitions"/>
    <w:basedOn w:val="Normal"/>
    <w:rsid w:val="00C06108"/>
    <w:pPr>
      <w:keepNext/>
      <w:ind w:left="3119" w:hanging="3119"/>
    </w:pPr>
  </w:style>
  <w:style w:type="character" w:styleId="Strong">
    <w:name w:val="Strong"/>
    <w:qFormat/>
    <w:rsid w:val="008D0500"/>
    <w:rPr>
      <w:b/>
      <w:bCs/>
      <w:sz w:val="20"/>
    </w:rPr>
  </w:style>
  <w:style w:type="character" w:customStyle="1" w:styleId="BodyTextChar1">
    <w:name w:val="Body Text Char1"/>
    <w:rsid w:val="004B624E"/>
    <w:rPr>
      <w:rFonts w:ascii="Arial" w:hAnsi="Arial"/>
      <w:sz w:val="22"/>
    </w:rPr>
  </w:style>
  <w:style w:type="table" w:customStyle="1" w:styleId="NTGTable100">
    <w:name w:val="NTG Table 1_0"/>
    <w:basedOn w:val="TableNormal"/>
    <w:uiPriority w:val="99"/>
    <w:rsid w:val="00255C70"/>
    <w:pPr>
      <w:spacing w:before="40" w:after="40"/>
    </w:pPr>
    <w:tblPr>
      <w:tblStyleRowBandSize w:val="1"/>
      <w:tblStyleColBandSize w:val="1"/>
      <w:tblBorders>
        <w:top w:val="single" w:sz="4" w:space="0" w:color="343741" w:themeColor="text1"/>
        <w:left w:val="single" w:sz="4" w:space="0" w:color="343741" w:themeColor="text1"/>
        <w:bottom w:val="single" w:sz="4" w:space="0" w:color="343741" w:themeColor="text1"/>
        <w:right w:val="single" w:sz="4" w:space="0" w:color="343741" w:themeColor="text1"/>
        <w:insideH w:val="single" w:sz="4" w:space="0" w:color="343741" w:themeColor="text1"/>
        <w:insideV w:val="single" w:sz="4" w:space="0" w:color="343741" w:themeColor="text1"/>
      </w:tblBorders>
    </w:tblPr>
    <w:trPr>
      <w:cantSplit/>
    </w:trPr>
    <w:tcPr>
      <w:shd w:val="clear" w:color="auto" w:fill="auto"/>
    </w:tcPr>
    <w:tblStylePr w:type="firstRow">
      <w:pPr>
        <w:wordWrap/>
        <w:spacing w:beforeLines="0" w:before="60" w:beforeAutospacing="0" w:afterLines="0" w:after="60" w:afterAutospacing="0" w:line="240" w:lineRule="auto"/>
        <w:ind w:leftChars="0" w:left="0" w:rightChars="0" w:right="0" w:firstLineChars="0" w:firstLine="0"/>
        <w:contextualSpacing w:val="0"/>
        <w:mirrorIndents w:val="0"/>
        <w:jc w:val="left"/>
        <w:outlineLvl w:val="9"/>
      </w:pPr>
      <w:rPr>
        <w:rFonts w:ascii="Lato" w:hAnsi="Lato"/>
        <w:b/>
        <w:sz w:val="22"/>
      </w:rPr>
      <w:tblPr/>
      <w:tcPr>
        <w:shd w:val="clear" w:color="auto" w:fill="343741" w:themeFill="text1"/>
      </w:tcPr>
    </w:tblStylePr>
    <w:tblStylePr w:type="lastRow">
      <w:rPr>
        <w:rFonts w:ascii="Arial" w:hAnsi="Arial"/>
        <w:b/>
        <w:color w:val="auto"/>
        <w:sz w:val="22"/>
      </w:rPr>
      <w:tblPr/>
      <w:tcPr>
        <w:tcBorders>
          <w:top w:val="single" w:sz="4" w:space="0" w:color="343741" w:themeColor="text1"/>
          <w:left w:val="single" w:sz="4" w:space="0" w:color="343741" w:themeColor="text1"/>
          <w:bottom w:val="single" w:sz="4" w:space="0" w:color="343741" w:themeColor="text1"/>
          <w:right w:val="single" w:sz="4" w:space="0" w:color="343741" w:themeColor="text1"/>
        </w:tcBorders>
        <w:shd w:val="clear" w:color="auto" w:fill="auto"/>
      </w:tcPr>
    </w:tblStylePr>
    <w:tblStylePr w:type="firstCol">
      <w:rPr>
        <w:rFonts w:ascii="Lato" w:hAnsi="Lato"/>
        <w:b/>
        <w:sz w:val="22"/>
      </w:rPr>
      <w:tblPr/>
      <w:tcPr>
        <w:shd w:val="clear" w:color="auto" w:fill="343741" w:themeFill="text1"/>
      </w:tcPr>
    </w:tblStylePr>
    <w:tblStylePr w:type="lastCol">
      <w:rPr>
        <w:rFonts w:ascii="Lato" w:hAnsi="Lato"/>
        <w:sz w:val="22"/>
      </w:rPr>
    </w:tblStylePr>
    <w:tblStylePr w:type="band1Vert">
      <w:rPr>
        <w:rFonts w:ascii="Lato" w:hAnsi="Lato"/>
        <w:sz w:val="22"/>
      </w:rPr>
    </w:tblStylePr>
    <w:tblStylePr w:type="band2Vert">
      <w:rPr>
        <w:rFonts w:ascii="Lato" w:hAnsi="Lato"/>
        <w:sz w:val="22"/>
      </w:rPr>
    </w:tblStylePr>
    <w:tblStylePr w:type="band1Horz">
      <w:rPr>
        <w:rFonts w:ascii="Lato" w:hAnsi="Lato"/>
        <w:sz w:val="22"/>
      </w:rPr>
    </w:tblStylePr>
    <w:tblStylePr w:type="band2Horz">
      <w:rPr>
        <w:rFonts w:ascii="Lato" w:hAnsi="Lato"/>
        <w:sz w:val="22"/>
      </w:rPr>
      <w:tblPr/>
      <w:tcPr>
        <w:shd w:val="clear" w:color="auto" w:fill="F2F2F2" w:themeFill="background1" w:themeFillShade="F2"/>
      </w:tcPr>
    </w:tblStylePr>
    <w:tblStylePr w:type="neCell">
      <w:rPr>
        <w:rFonts w:ascii="Arial" w:hAnsi="Arial"/>
        <w:sz w:val="22"/>
      </w:rPr>
    </w:tblStylePr>
    <w:tblStylePr w:type="nwCell">
      <w:rPr>
        <w:rFonts w:ascii="Arial" w:hAnsi="Arial"/>
        <w:sz w:val="22"/>
      </w:rPr>
    </w:tblStylePr>
    <w:tblStylePr w:type="seCell">
      <w:rPr>
        <w:rFonts w:ascii="Arial" w:hAnsi="Arial"/>
        <w:sz w:val="22"/>
      </w:rPr>
    </w:tblStylePr>
    <w:tblStylePr w:type="swCell">
      <w:rPr>
        <w:rFonts w:ascii="Arial" w:hAnsi="Arial"/>
        <w:sz w:val="22"/>
      </w:rPr>
    </w:tblStylePr>
  </w:style>
  <w:style w:type="paragraph" w:styleId="MessageHeader">
    <w:name w:val="Message Header"/>
    <w:basedOn w:val="Normal"/>
    <w:pPr>
      <w:pBdr>
        <w:top w:val="single" w:sz="6" w:space="1" w:color="auto"/>
        <w:left w:val="single" w:sz="6" w:space="1" w:color="auto"/>
        <w:bottom w:val="single" w:sz="6" w:space="1" w:color="auto"/>
        <w:right w:val="single" w:sz="6" w:space="1" w:color="auto"/>
      </w:pBdr>
      <w:shd w:val="pct20" w:color="auto" w:fill="auto"/>
      <w:ind w:left="1134" w:hanging="1134"/>
    </w:pPr>
    <w:rPr>
      <w:sz w:val="24"/>
    </w:rPr>
  </w:style>
  <w:style w:type="paragraph" w:customStyle="1" w:styleId="Indent1">
    <w:name w:val="Indent_1"/>
    <w:basedOn w:val="Normal"/>
    <w:pPr>
      <w:ind w:left="1440"/>
    </w:pPr>
  </w:style>
  <w:style w:type="paragraph" w:customStyle="1" w:styleId="LetterList0">
    <w:name w:val="Letter List"/>
    <w:basedOn w:val="Normal"/>
    <w:pPr>
      <w:ind w:left="1440" w:hanging="720"/>
    </w:pPr>
  </w:style>
  <w:style w:type="paragraph" w:customStyle="1" w:styleId="TechHead">
    <w:name w:val="TechHead"/>
    <w:basedOn w:val="Normal"/>
    <w:next w:val="Normal"/>
    <w:pPr>
      <w:tabs>
        <w:tab w:val="left" w:pos="709"/>
        <w:tab w:val="left" w:pos="3119"/>
      </w:tabs>
      <w:ind w:left="709" w:hanging="709"/>
    </w:pPr>
    <w:rPr>
      <w:rFonts w:ascii="Times New Roman" w:hAnsi="Times New Roman"/>
      <w:b/>
      <w:caps/>
    </w:rPr>
  </w:style>
  <w:style w:type="paragraph" w:customStyle="1" w:styleId="TechSub">
    <w:name w:val="TechSub"/>
    <w:basedOn w:val="Normal"/>
    <w:next w:val="Normal"/>
    <w:pPr>
      <w:tabs>
        <w:tab w:val="left" w:pos="709"/>
        <w:tab w:val="left" w:pos="3119"/>
      </w:tabs>
      <w:ind w:left="709" w:hanging="709"/>
    </w:pPr>
    <w:rPr>
      <w:rFonts w:ascii="Times New Roman" w:hAnsi="Times New Roman"/>
      <w:b/>
    </w:rPr>
  </w:style>
  <w:style w:type="paragraph" w:customStyle="1" w:styleId="TechNorm">
    <w:name w:val="Tech Norm"/>
    <w:basedOn w:val="Normal"/>
    <w:rPr>
      <w:rFonts w:ascii="Times New Roman" w:hAnsi="Times New Roman"/>
    </w:rPr>
  </w:style>
  <w:style w:type="paragraph" w:customStyle="1" w:styleId="Tech1">
    <w:name w:val="Tech1"/>
    <w:basedOn w:val="TechNorm"/>
    <w:next w:val="Normal"/>
    <w:pPr>
      <w:spacing w:after="240"/>
      <w:ind w:left="720" w:hanging="720"/>
    </w:pPr>
    <w:rPr>
      <w:b/>
      <w:caps/>
    </w:rPr>
  </w:style>
  <w:style w:type="paragraph" w:customStyle="1" w:styleId="Tech2">
    <w:name w:val="Tech2"/>
    <w:basedOn w:val="TechNorm"/>
    <w:next w:val="TechNorm"/>
    <w:pPr>
      <w:ind w:left="720" w:hanging="720"/>
    </w:pPr>
    <w:rPr>
      <w:b/>
    </w:rPr>
  </w:style>
  <w:style w:type="paragraph" w:customStyle="1" w:styleId="BoldLowerCase0">
    <w:name w:val="Bold Lower Case"/>
    <w:basedOn w:val="Normal"/>
    <w:next w:val="Normal"/>
    <w:rPr>
      <w:b/>
    </w:rPr>
  </w:style>
  <w:style w:type="paragraph" w:customStyle="1" w:styleId="Tabletext00">
    <w:name w:val="Table text_0"/>
    <w:basedOn w:val="Normal"/>
    <w:rsid w:val="008262A0"/>
    <w:pPr>
      <w:jc w:val="both"/>
    </w:pPr>
  </w:style>
  <w:style w:type="paragraph" w:customStyle="1" w:styleId="Tabletitle0">
    <w:name w:val="Table title"/>
    <w:basedOn w:val="Tabletext00"/>
    <w:rsid w:val="008262A0"/>
  </w:style>
  <w:style w:type="paragraph" w:customStyle="1" w:styleId="TableTitle00">
    <w:name w:val="Table Title_0"/>
    <w:basedOn w:val="Normal"/>
    <w:rsid w:val="00796CC4"/>
    <w:pPr>
      <w:spacing w:before="40" w:after="40"/>
    </w:pPr>
    <w:rPr>
      <w:b/>
      <w:bCs/>
    </w:rPr>
  </w:style>
  <w:style w:type="paragraph" w:styleId="ListBullet3">
    <w:name w:val="List Bullet 3"/>
    <w:basedOn w:val="Normal"/>
    <w:autoRedefine/>
    <w:pPr>
      <w:numPr>
        <w:numId w:val="64"/>
      </w:numPr>
    </w:pPr>
  </w:style>
  <w:style w:type="paragraph" w:styleId="ListBullet4">
    <w:name w:val="List Bullet 4"/>
    <w:basedOn w:val="Normal"/>
    <w:autoRedefine/>
    <w:pPr>
      <w:numPr>
        <w:numId w:val="65"/>
      </w:numPr>
    </w:pPr>
  </w:style>
  <w:style w:type="paragraph" w:customStyle="1" w:styleId="Tabletextcentre">
    <w:name w:val="Table text centre"/>
    <w:basedOn w:val="Tabletext00"/>
    <w:pPr>
      <w:jc w:val="center"/>
    </w:pPr>
  </w:style>
  <w:style w:type="paragraph" w:styleId="TOC6">
    <w:name w:val="toc 6"/>
    <w:basedOn w:val="Normal"/>
    <w:next w:val="Normal"/>
    <w:semiHidden/>
    <w:pPr>
      <w:ind w:left="1000"/>
    </w:pPr>
  </w:style>
  <w:style w:type="paragraph" w:styleId="TOC7">
    <w:name w:val="toc 7"/>
    <w:basedOn w:val="Normal"/>
    <w:next w:val="Normal"/>
    <w:semiHidden/>
    <w:pPr>
      <w:ind w:left="1200"/>
    </w:pPr>
  </w:style>
  <w:style w:type="paragraph" w:styleId="TOC8">
    <w:name w:val="toc 8"/>
    <w:basedOn w:val="Normal"/>
    <w:next w:val="Normal"/>
    <w:semiHidden/>
    <w:pPr>
      <w:ind w:left="1400"/>
    </w:pPr>
  </w:style>
  <w:style w:type="paragraph" w:styleId="TOC9">
    <w:name w:val="toc 9"/>
    <w:basedOn w:val="Normal"/>
    <w:next w:val="Normal"/>
    <w:semiHidden/>
    <w:pPr>
      <w:ind w:left="1600"/>
    </w:pPr>
  </w:style>
  <w:style w:type="paragraph" w:styleId="NormalIndent">
    <w:name w:val="Normal Indent"/>
    <w:basedOn w:val="Normal"/>
    <w:rsid w:val="006115B6"/>
    <w:pPr>
      <w:ind w:left="720"/>
    </w:pPr>
  </w:style>
  <w:style w:type="character" w:customStyle="1" w:styleId="smalltitle">
    <w:name w:val="smalltitle"/>
    <w:rsid w:val="00FF3DF2"/>
  </w:style>
  <w:style w:type="character" w:styleId="Emphasis">
    <w:name w:val="Emphasis"/>
    <w:rsid w:val="00D51018"/>
    <w:rPr>
      <w:i/>
      <w:iCs/>
      <w:sz w:val="20"/>
    </w:rPr>
  </w:style>
  <w:style w:type="table" w:customStyle="1" w:styleId="TableGrid1">
    <w:name w:val="Table Grid1"/>
    <w:basedOn w:val="TableNormal"/>
    <w:next w:val="TableGrid"/>
    <w:uiPriority w:val="59"/>
    <w:rsid w:val="006F1C44"/>
    <w:rPr>
      <w:rFonts w:ascii="Calibri" w:eastAsia="Calibri" w:hAnsi="Calibri"/>
      <w:lang w:eastAsia="en-US"/>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customStyle="1" w:styleId="TableText01">
    <w:name w:val="Table Text_0"/>
    <w:basedOn w:val="Normal"/>
    <w:qFormat/>
    <w:rsid w:val="00673DE2"/>
    <w:pPr>
      <w:spacing w:before="40" w:after="40"/>
    </w:pPr>
  </w:style>
  <w:style w:type="character" w:customStyle="1" w:styleId="WW8Num1z0">
    <w:name w:val="WW8Num1z0"/>
    <w:rPr>
      <w:rFonts w:ascii="Arial" w:hAnsi="Arial"/>
      <w:color w:val="auto"/>
      <w:sz w:val="28"/>
    </w:rPr>
  </w:style>
  <w:style w:type="character" w:customStyle="1" w:styleId="WW8Num7z0">
    <w:name w:val="WW8Num7z0"/>
    <w:rPr>
      <w:rFonts w:ascii="Times New Roman" w:hAnsi="Times New Roman"/>
      <w:sz w:val="20"/>
    </w:rPr>
  </w:style>
  <w:style w:type="character" w:customStyle="1" w:styleId="WW8NumSt3z0">
    <w:name w:val="WW8NumSt3z0"/>
    <w:rPr>
      <w:rFonts w:ascii="Symbol" w:hAnsi="Symbol"/>
      <w:sz w:val="20"/>
    </w:rPr>
  </w:style>
  <w:style w:type="character" w:customStyle="1" w:styleId="WW8NumSt4z0">
    <w:name w:val="WW8NumSt4z0"/>
    <w:rPr>
      <w:rFonts w:ascii="Symbol" w:hAnsi="Symbol"/>
      <w:sz w:val="20"/>
    </w:rPr>
  </w:style>
  <w:style w:type="character" w:customStyle="1" w:styleId="WW8NumSt8z0">
    <w:name w:val="WW8NumSt8z0"/>
    <w:rPr>
      <w:rFonts w:ascii="Symbol" w:hAnsi="Symbol"/>
      <w:sz w:val="20"/>
    </w:rPr>
  </w:style>
  <w:style w:type="character" w:customStyle="1" w:styleId="WW8NumSt10z0">
    <w:name w:val="WW8NumSt10z0"/>
    <w:rPr>
      <w:rFonts w:ascii="Symbol" w:hAnsi="Symbol"/>
      <w:sz w:val="20"/>
    </w:rPr>
  </w:style>
  <w:style w:type="paragraph" w:styleId="List">
    <w:name w:val="List"/>
    <w:rPr>
      <w:rFonts w:cs="Tahoma"/>
    </w:rPr>
  </w:style>
  <w:style w:type="paragraph" w:customStyle="1" w:styleId="Index">
    <w:name w:val="Index"/>
    <w:basedOn w:val="Normal"/>
    <w:pPr>
      <w:suppressLineNumbers/>
    </w:pPr>
    <w:rPr>
      <w:rFonts w:cs="Tahoma"/>
    </w:rPr>
  </w:style>
  <w:style w:type="paragraph" w:customStyle="1" w:styleId="Heading">
    <w:name w:val="Heading"/>
    <w:basedOn w:val="Normal"/>
    <w:pPr>
      <w:keepNext/>
      <w:spacing w:before="240"/>
    </w:pPr>
    <w:rPr>
      <w:rFonts w:eastAsia="Arial Unicode MS" w:cs="Tahoma"/>
      <w:sz w:val="28"/>
      <w:szCs w:val="28"/>
    </w:rPr>
  </w:style>
  <w:style w:type="paragraph" w:customStyle="1" w:styleId="TableContents">
    <w:name w:val="Table Contents"/>
    <w:basedOn w:val="Normal"/>
    <w:pPr>
      <w:suppressLineNumbers/>
    </w:pPr>
  </w:style>
  <w:style w:type="character" w:customStyle="1" w:styleId="NoSpacingChar">
    <w:name w:val="No Spacing Char"/>
    <w:link w:val="NoSpacing"/>
    <w:uiPriority w:val="1"/>
    <w:rsid w:val="00646046"/>
    <w:rPr>
      <w:rFonts w:ascii="Arial" w:eastAsia="Calibri" w:hAnsi="Arial"/>
      <w:sz w:val="22"/>
      <w:lang w:val="en-AU" w:eastAsia="en-US"/>
    </w:rPr>
  </w:style>
  <w:style w:type="paragraph" w:customStyle="1" w:styleId="guidenotes00">
    <w:name w:val="guide notes_0"/>
    <w:rsid w:val="00C053DD"/>
    <w:pPr>
      <w:tabs>
        <w:tab w:val="left" w:pos="3175"/>
      </w:tabs>
      <w:ind w:left="3175"/>
    </w:pPr>
    <w:rPr>
      <w:i/>
      <w:vanish/>
      <w:color w:val="00FF00"/>
      <w:spacing w:val="-2"/>
    </w:rPr>
  </w:style>
  <w:style w:type="paragraph" w:styleId="TOAHeading">
    <w:name w:val="toa heading"/>
    <w:basedOn w:val="Normal"/>
    <w:next w:val="Normal"/>
    <w:uiPriority w:val="99"/>
    <w:semiHidden/>
    <w:rsid w:val="00C053DD"/>
    <w:pPr>
      <w:spacing w:before="120"/>
    </w:pPr>
    <w:rPr>
      <w:b/>
      <w:sz w:val="24"/>
    </w:rPr>
  </w:style>
  <w:style w:type="character" w:customStyle="1" w:styleId="enterdata">
    <w:name w:val="[enter data]"/>
    <w:uiPriority w:val="99"/>
    <w:rsid w:val="00FE2041"/>
    <w:rPr>
      <w:rFonts w:ascii="Arial" w:hAnsi="Arial" w:cs="Times New Roman"/>
      <w:color w:val="996633"/>
      <w:sz w:val="20"/>
    </w:rPr>
  </w:style>
  <w:style w:type="paragraph" w:customStyle="1" w:styleId="TableParagraph">
    <w:name w:val="Table Paragraph"/>
    <w:basedOn w:val="Normal"/>
    <w:uiPriority w:val="1"/>
    <w:qFormat/>
    <w:rsid w:val="002C30AE"/>
    <w:pPr>
      <w:spacing w:after="0"/>
    </w:pPr>
    <w:rPr>
      <w:rFonts w:asciiTheme="minorHAnsi" w:eastAsiaTheme="minorHAnsi" w:hAnsiTheme="minorHAnsi" w:cstheme="minorBidi"/>
      <w:lang w:val="en-US" w:eastAsia="en-US"/>
    </w:rPr>
  </w:style>
  <w:style w:type="paragraph" w:customStyle="1" w:styleId="GuideNotes01">
    <w:name w:val="Guide Notes_0"/>
    <w:basedOn w:val="Normal"/>
    <w:next w:val="Normal"/>
    <w:qFormat/>
    <w:rsid w:val="00D374D9"/>
    <w:pPr>
      <w:spacing w:before="120"/>
      <w:jc w:val="both"/>
    </w:pPr>
    <w:rPr>
      <w:i/>
      <w:iCs/>
      <w:color w:val="003251" w:themeColor="accent2"/>
      <w:lang w:val="en-US"/>
    </w:rPr>
  </w:style>
  <w:style w:type="table" w:customStyle="1" w:styleId="NTGtable">
    <w:name w:val="NTG table"/>
    <w:basedOn w:val="TableGrid"/>
    <w:uiPriority w:val="99"/>
    <w:rsid w:val="00DD1F49"/>
    <w:pPr>
      <w:spacing w:after="40"/>
    </w:pPr>
    <w:rPr>
      <w:szCs w:val="20"/>
      <w:lang w:eastAsia="en-AU"/>
    </w:rPr>
    <w:tblPr>
      <w:tblStyleRowBandSize w:val="1"/>
      <w:tblStyleColBandSize w:val="1"/>
      <w:tblBorders>
        <w:top w:val="single" w:sz="4" w:space="0" w:color="343741" w:themeColor="text1"/>
        <w:left w:val="single" w:sz="4" w:space="0" w:color="343741" w:themeColor="text1"/>
        <w:bottom w:val="single" w:sz="4" w:space="0" w:color="343741" w:themeColor="text1"/>
        <w:right w:val="single" w:sz="4" w:space="0" w:color="343741" w:themeColor="text1"/>
        <w:insideH w:val="none" w:sz="0" w:space="0" w:color="auto"/>
        <w:insideV w:val="single" w:sz="4" w:space="0" w:color="343741" w:themeColor="text1"/>
      </w:tblBorders>
    </w:tblPr>
    <w:trPr>
      <w:cantSplit/>
    </w:trPr>
    <w:tcPr>
      <w:shd w:val="clear" w:color="auto" w:fill="auto"/>
    </w:tcPr>
    <w:tblStylePr w:type="firstRow">
      <w:pPr>
        <w:wordWrap/>
        <w:spacing w:beforeLines="0" w:before="60" w:beforeAutospacing="0" w:afterLines="0" w:after="60" w:afterAutospacing="0" w:line="240" w:lineRule="auto"/>
        <w:ind w:leftChars="0" w:left="0" w:rightChars="0" w:right="0" w:firstLineChars="0" w:firstLine="0"/>
        <w:contextualSpacing w:val="0"/>
        <w:mirrorIndents w:val="0"/>
        <w:jc w:val="left"/>
        <w:outlineLvl w:val="9"/>
      </w:pPr>
      <w:rPr>
        <w:rFonts w:ascii="Arial" w:hAnsi="Arial"/>
        <w:b/>
        <w:sz w:val="22"/>
      </w:rPr>
      <w:tblPr/>
      <w:tcPr>
        <w:shd w:val="clear" w:color="auto" w:fill="002060"/>
      </w:tcPr>
    </w:tblStylePr>
    <w:tblStylePr w:type="lastRow">
      <w:rPr>
        <w:rFonts w:ascii="Arial" w:hAnsi="Arial"/>
        <w:b/>
        <w:color w:val="auto"/>
        <w:sz w:val="22"/>
      </w:rPr>
      <w:tblPr/>
      <w:tcPr>
        <w:tcBorders>
          <w:top w:val="single" w:sz="4" w:space="0" w:color="343741" w:themeColor="text1"/>
          <w:left w:val="single" w:sz="4" w:space="0" w:color="343741" w:themeColor="text1"/>
          <w:bottom w:val="single" w:sz="4" w:space="0" w:color="343741" w:themeColor="text1"/>
          <w:right w:val="single" w:sz="4" w:space="0" w:color="343741" w:themeColor="text1"/>
        </w:tcBorders>
        <w:shd w:val="clear" w:color="auto" w:fill="auto"/>
      </w:tcPr>
    </w:tblStylePr>
    <w:tblStylePr w:type="firstCol">
      <w:rPr>
        <w:rFonts w:ascii="Arial" w:hAnsi="Arial"/>
        <w:sz w:val="22"/>
      </w:rPr>
    </w:tblStylePr>
    <w:tblStylePr w:type="lastCol">
      <w:rPr>
        <w:rFonts w:ascii="Arial" w:hAnsi="Arial"/>
        <w:sz w:val="22"/>
      </w:rPr>
    </w:tblStylePr>
    <w:tblStylePr w:type="band1Vert">
      <w:rPr>
        <w:rFonts w:ascii="Arial" w:hAnsi="Arial"/>
        <w:sz w:val="22"/>
      </w:rPr>
    </w:tblStylePr>
    <w:tblStylePr w:type="band2Vert">
      <w:rPr>
        <w:rFonts w:ascii="Lato" w:hAnsi="Lato"/>
        <w:color w:val="auto"/>
        <w:sz w:val="22"/>
      </w:rPr>
    </w:tblStylePr>
    <w:tblStylePr w:type="band1Horz">
      <w:rPr>
        <w:rFonts w:ascii="Arial" w:hAnsi="Arial"/>
        <w:sz w:val="22"/>
      </w:rPr>
    </w:tblStylePr>
    <w:tblStylePr w:type="band2Horz">
      <w:rPr>
        <w:rFonts w:ascii="Arial" w:hAnsi="Arial"/>
        <w:sz w:val="22"/>
      </w:rPr>
      <w:tblPr/>
      <w:tcPr>
        <w:shd w:val="clear" w:color="auto" w:fill="D9D9D9" w:themeFill="background1" w:themeFillShade="D9"/>
      </w:tcPr>
    </w:tblStylePr>
    <w:tblStylePr w:type="neCell">
      <w:rPr>
        <w:rFonts w:ascii="Arial" w:hAnsi="Arial"/>
        <w:sz w:val="22"/>
      </w:rPr>
    </w:tblStylePr>
    <w:tblStylePr w:type="nwCell">
      <w:rPr>
        <w:rFonts w:ascii="Arial" w:hAnsi="Arial"/>
        <w:sz w:val="22"/>
      </w:rPr>
    </w:tblStylePr>
    <w:tblStylePr w:type="seCell">
      <w:rPr>
        <w:rFonts w:ascii="Arial" w:hAnsi="Arial"/>
        <w:sz w:val="22"/>
      </w:rPr>
    </w:tblStylePr>
    <w:tblStylePr w:type="swCell">
      <w:rPr>
        <w:rFonts w:ascii="Arial" w:hAnsi="Arial"/>
        <w:sz w:val="22"/>
      </w:rPr>
    </w:tblStylePr>
  </w:style>
  <w:style w:type="table" w:customStyle="1" w:styleId="TableGrid2">
    <w:name w:val="Table Grid2"/>
    <w:basedOn w:val="TableNormal"/>
    <w:next w:val="TableGrid"/>
    <w:uiPriority w:val="59"/>
    <w:rsid w:val="005232C7"/>
    <w:rPr>
      <w:rFonts w:ascii="Calibri" w:eastAsia="Calibri" w:hAnsi="Calibri"/>
      <w:lang w:eastAsia="en-US"/>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customStyle="1" w:styleId="StyleHeading1Heading1SectionHeadingn1AMAJORBOLDh1AMAJ">
    <w:name w:val="Style Heading 1Heading 1 Section Headingn1A MAJOR/BOLDh1A MAJ..."/>
    <w:basedOn w:val="Heading1"/>
    <w:rsid w:val="007363D1"/>
    <w:pPr>
      <w:numPr>
        <w:numId w:val="0"/>
      </w:numPr>
      <w:tabs>
        <w:tab w:val="num" w:pos="360"/>
      </w:tabs>
      <w:ind w:left="431" w:hanging="431"/>
    </w:pPr>
    <w:rPr>
      <w:szCs w:val="20"/>
    </w:rPr>
  </w:style>
  <w:style w:type="character" w:customStyle="1" w:styleId="WW8NumSt2z0">
    <w:name w:val="WW8NumSt2z0"/>
    <w:rPr>
      <w:rFonts w:ascii="Symbol" w:hAnsi="Symbol"/>
      <w:sz w:val="20"/>
    </w:rPr>
  </w:style>
  <w:style w:type="character" w:customStyle="1" w:styleId="WW8NumSt5z0">
    <w:name w:val="WW8NumSt5z0"/>
    <w:rPr>
      <w:rFonts w:ascii="Symbol" w:hAnsi="Symbol"/>
      <w:sz w:val="20"/>
    </w:rPr>
  </w:style>
  <w:style w:type="paragraph" w:customStyle="1" w:styleId="SubTitle00">
    <w:name w:val="Sub Title_0"/>
    <w:basedOn w:val="Normal"/>
    <w:autoRedefine/>
    <w:semiHidden/>
    <w:rsid w:val="00080B22"/>
    <w:pPr>
      <w:spacing w:after="160" w:line="240" w:lineRule="exact"/>
    </w:pPr>
    <w:rPr>
      <w:rFonts w:ascii="Verdana" w:hAnsi="Verdana"/>
      <w:szCs w:val="24"/>
      <w:lang w:val="en-US"/>
    </w:rPr>
  </w:style>
  <w:style w:type="character" w:customStyle="1" w:styleId="pdj">
    <w:name w:val="pdj"/>
    <w:semiHidden/>
    <w:rsid w:val="0067363D"/>
    <w:rPr>
      <w:rFonts w:ascii="Arial" w:hAnsi="Arial" w:cs="Arial"/>
      <w:color w:val="auto"/>
      <w:sz w:val="20"/>
      <w:szCs w:val="20"/>
    </w:rPr>
  </w:style>
  <w:style w:type="paragraph" w:customStyle="1" w:styleId="DPIiLetters">
    <w:name w:val="DPI i Letters"/>
    <w:basedOn w:val="Normal"/>
    <w:autoRedefine/>
    <w:rsid w:val="00110007"/>
    <w:pPr>
      <w:numPr>
        <w:ilvl w:val="1"/>
        <w:numId w:val="188"/>
      </w:numPr>
      <w:jc w:val="both"/>
    </w:pPr>
    <w:rPr>
      <w:rFonts w:cs="Arial"/>
      <w:bCs/>
    </w:rPr>
  </w:style>
  <w:style w:type="paragraph" w:customStyle="1" w:styleId="BodyTextExcel">
    <w:name w:val="Body Text Excel"/>
    <w:basedOn w:val="Normal"/>
    <w:autoRedefine/>
    <w:rsid w:val="000E3982"/>
    <w:pPr>
      <w:spacing w:before="120"/>
      <w:jc w:val="both"/>
    </w:pPr>
    <w:rPr>
      <w:rFonts w:cs="Arial"/>
      <w:b/>
    </w:rPr>
  </w:style>
  <w:style w:type="paragraph" w:customStyle="1" w:styleId="StyleDefenceHeading3Arial">
    <w:name w:val="Style DefenceHeading 3 + Arial"/>
    <w:basedOn w:val="Normal"/>
    <w:rsid w:val="000E3982"/>
    <w:pPr>
      <w:jc w:val="both"/>
      <w:outlineLvl w:val="2"/>
    </w:pPr>
    <w:rPr>
      <w:rFonts w:cs="Arial"/>
      <w:szCs w:val="26"/>
      <w:lang w:eastAsia="en-US"/>
    </w:rPr>
  </w:style>
  <w:style w:type="paragraph" w:customStyle="1" w:styleId="Style1">
    <w:name w:val="Style1"/>
    <w:basedOn w:val="NormalWeb"/>
    <w:rsid w:val="000E3982"/>
    <w:pPr>
      <w:spacing w:after="0"/>
    </w:pPr>
    <w:rPr>
      <w:smallCaps/>
      <w:vanish/>
      <w:color w:val="0000FF"/>
    </w:rPr>
  </w:style>
  <w:style w:type="paragraph" w:customStyle="1" w:styleId="BodyTextItalic">
    <w:name w:val="Body Text + Italic"/>
    <w:basedOn w:val="Normal"/>
    <w:rsid w:val="000E3982"/>
    <w:pPr>
      <w:jc w:val="both"/>
    </w:pPr>
    <w:rPr>
      <w:rFonts w:cs="Arial"/>
      <w:bCs/>
      <w:i/>
      <w:iCs/>
    </w:rPr>
  </w:style>
  <w:style w:type="paragraph" w:customStyle="1" w:styleId="StyleBoldTitleCaseCentered">
    <w:name w:val="Style Bold TitleCase + Centered"/>
    <w:basedOn w:val="Normal"/>
    <w:rsid w:val="000E3982"/>
    <w:pPr>
      <w:spacing w:before="20" w:after="20"/>
      <w:jc w:val="center"/>
    </w:pPr>
    <w:rPr>
      <w:b/>
      <w:bCs/>
      <w:smallCaps/>
      <w:vanish/>
    </w:rPr>
  </w:style>
  <w:style w:type="paragraph" w:customStyle="1" w:styleId="ListBulletJustified">
    <w:name w:val="List Bullet + Justified"/>
    <w:basedOn w:val="ListBullet"/>
    <w:next w:val="Normal"/>
    <w:rsid w:val="000E3982"/>
    <w:pPr>
      <w:numPr>
        <w:numId w:val="193"/>
      </w:numPr>
      <w:jc w:val="both"/>
    </w:pPr>
    <w:rPr>
      <w:szCs w:val="24"/>
      <w:lang w:val="en-US"/>
    </w:rPr>
  </w:style>
  <w:style w:type="character" w:customStyle="1" w:styleId="BoldTitleCaseChar">
    <w:name w:val="Bold TitleCase Char"/>
    <w:link w:val="BoldTitleCase"/>
    <w:rsid w:val="000E3982"/>
    <w:rPr>
      <w:rFonts w:ascii="Arial" w:hAnsi="Arial" w:cs="Arial"/>
      <w:b/>
      <w:sz w:val="20"/>
    </w:rPr>
  </w:style>
  <w:style w:type="paragraph" w:customStyle="1" w:styleId="BodyTextBoldCentre">
    <w:name w:val="Body Text Bold Centre"/>
    <w:basedOn w:val="Normal"/>
    <w:autoRedefine/>
    <w:rsid w:val="000E3982"/>
    <w:pPr>
      <w:numPr>
        <w:numId w:val="189"/>
      </w:numPr>
      <w:jc w:val="center"/>
    </w:pPr>
    <w:rPr>
      <w:rFonts w:ascii="Arial Bold" w:hAnsi="Arial Bold" w:cs="Arial"/>
      <w:b/>
      <w:bCs/>
    </w:rPr>
  </w:style>
  <w:style w:type="paragraph" w:customStyle="1" w:styleId="BodyTextBoldItalicsCentred">
    <w:name w:val="Body Text Bold Italics Centred"/>
    <w:basedOn w:val="Normal"/>
    <w:autoRedefine/>
    <w:rsid w:val="000E3982"/>
    <w:pPr>
      <w:jc w:val="center"/>
    </w:pPr>
    <w:rPr>
      <w:rFonts w:cs="Arial"/>
      <w:bCs/>
      <w:i/>
      <w:iCs/>
    </w:rPr>
  </w:style>
  <w:style w:type="paragraph" w:customStyle="1" w:styleId="BodyTextLetters">
    <w:name w:val="Body Text Letters"/>
    <w:basedOn w:val="Normal"/>
    <w:autoRedefine/>
    <w:rsid w:val="000E3982"/>
    <w:pPr>
      <w:numPr>
        <w:numId w:val="190"/>
      </w:numPr>
      <w:jc w:val="both"/>
    </w:pPr>
    <w:rPr>
      <w:rFonts w:cs="Arial"/>
      <w:bCs/>
    </w:rPr>
  </w:style>
  <w:style w:type="paragraph" w:customStyle="1" w:styleId="DPILetters">
    <w:name w:val="DPI Letters"/>
    <w:basedOn w:val="Normal"/>
    <w:autoRedefine/>
    <w:rsid w:val="000E3982"/>
    <w:pPr>
      <w:numPr>
        <w:numId w:val="191"/>
      </w:numPr>
      <w:jc w:val="both"/>
    </w:pPr>
    <w:rPr>
      <w:rFonts w:cs="Arial"/>
    </w:rPr>
  </w:style>
  <w:style w:type="paragraph" w:customStyle="1" w:styleId="DPILettersi">
    <w:name w:val="DPI Letters (i)"/>
    <w:basedOn w:val="Normal"/>
    <w:autoRedefine/>
    <w:rsid w:val="000E3982"/>
    <w:pPr>
      <w:tabs>
        <w:tab w:val="left" w:pos="851"/>
      </w:tabs>
      <w:jc w:val="both"/>
    </w:pPr>
    <w:rPr>
      <w:rFonts w:cs="Arial"/>
      <w:bCs/>
    </w:rPr>
  </w:style>
  <w:style w:type="paragraph" w:customStyle="1" w:styleId="StyleBoldItalicBoxSinglesolidlineAuto05ptLinewid">
    <w:name w:val="Style Bold Italic Box: (Single solid line Auto  0.5 pt Line wid..."/>
    <w:basedOn w:val="Normal"/>
    <w:autoRedefine/>
    <w:rsid w:val="000E3982"/>
    <w:pPr>
      <w:pBdr>
        <w:top w:val="single" w:sz="4" w:space="1" w:color="auto"/>
        <w:left w:val="single" w:sz="4" w:space="4" w:color="auto"/>
        <w:bottom w:val="single" w:sz="4" w:space="0" w:color="auto"/>
        <w:right w:val="single" w:sz="4" w:space="4" w:color="auto"/>
      </w:pBdr>
      <w:shd w:val="clear" w:color="auto" w:fill="E0E0E0"/>
      <w:spacing w:before="120"/>
      <w:jc w:val="both"/>
    </w:pPr>
    <w:rPr>
      <w:b/>
      <w:bCs/>
      <w:i/>
      <w:iCs/>
    </w:rPr>
  </w:style>
  <w:style w:type="paragraph" w:customStyle="1" w:styleId="Tab">
    <w:name w:val="Tab"/>
    <w:basedOn w:val="ListBullet"/>
    <w:next w:val="Normal"/>
    <w:autoRedefine/>
    <w:rsid w:val="000E3982"/>
    <w:pPr>
      <w:numPr>
        <w:numId w:val="192"/>
      </w:numPr>
      <w:jc w:val="both"/>
    </w:pPr>
  </w:style>
  <w:style w:type="paragraph" w:customStyle="1" w:styleId="contactdetails">
    <w:name w:val="contact details"/>
    <w:basedOn w:val="Normal"/>
    <w:rsid w:val="000E3982"/>
    <w:pPr>
      <w:tabs>
        <w:tab w:val="left" w:pos="1440"/>
        <w:tab w:val="left" w:pos="2900"/>
        <w:tab w:val="left" w:pos="4640"/>
      </w:tabs>
      <w:autoSpaceDE w:val="0"/>
      <w:autoSpaceDN w:val="0"/>
      <w:adjustRightInd w:val="0"/>
      <w:spacing w:line="240" w:lineRule="atLeast"/>
      <w:jc w:val="right"/>
      <w:textAlignment w:val="center"/>
    </w:pPr>
    <w:rPr>
      <w:rFonts w:ascii="Times New Roman" w:hAnsi="Times New Roman"/>
      <w:color w:val="000000"/>
      <w:sz w:val="16"/>
      <w:szCs w:val="16"/>
    </w:rPr>
  </w:style>
  <w:style w:type="character" w:customStyle="1" w:styleId="contactdetailsbold">
    <w:name w:val="contact details bold"/>
    <w:rsid w:val="000E3982"/>
    <w:rPr>
      <w:b/>
      <w:bCs/>
      <w:color w:val="000000"/>
      <w:sz w:val="16"/>
      <w:szCs w:val="16"/>
    </w:rPr>
  </w:style>
  <w:style w:type="paragraph" w:customStyle="1" w:styleId="specificdata">
    <w:name w:val="specific data"/>
    <w:basedOn w:val="Normal"/>
    <w:next w:val="Normal"/>
    <w:autoRedefine/>
    <w:rsid w:val="000E3982"/>
    <w:pPr>
      <w:tabs>
        <w:tab w:val="left" w:pos="3119"/>
      </w:tabs>
      <w:ind w:left="3119" w:hanging="3119"/>
      <w:jc w:val="both"/>
    </w:pPr>
    <w:rPr>
      <w:spacing w:val="-2"/>
    </w:rPr>
  </w:style>
  <w:style w:type="paragraph" w:customStyle="1" w:styleId="ASStandard">
    <w:name w:val="AS_Standard"/>
    <w:basedOn w:val="Liststandards"/>
    <w:next w:val="Normal"/>
    <w:rsid w:val="000E3982"/>
    <w:pPr>
      <w:tabs>
        <w:tab w:val="left" w:pos="1418"/>
      </w:tabs>
      <w:ind w:left="1418" w:hanging="1418"/>
    </w:pPr>
    <w:rPr>
      <w:sz w:val="18"/>
      <w:szCs w:val="18"/>
    </w:rPr>
  </w:style>
  <w:style w:type="paragraph" w:customStyle="1" w:styleId="BoldTitleCaseCentred">
    <w:name w:val="Bold TitleCase + Centred"/>
    <w:basedOn w:val="BoldTitleCase"/>
    <w:next w:val="Normal"/>
    <w:rsid w:val="000E3982"/>
    <w:pPr>
      <w:jc w:val="center"/>
    </w:pPr>
    <w:rPr>
      <w:lang w:val="en-US"/>
    </w:rPr>
  </w:style>
  <w:style w:type="paragraph" w:customStyle="1" w:styleId="CAPITALS">
    <w:name w:val="CAPITALS"/>
    <w:basedOn w:val="Normal"/>
    <w:next w:val="Normal"/>
    <w:autoRedefine/>
    <w:rsid w:val="000E3982"/>
    <w:pPr>
      <w:keepNext/>
    </w:pPr>
    <w:rPr>
      <w:b/>
      <w:i/>
    </w:rPr>
  </w:style>
  <w:style w:type="paragraph" w:customStyle="1" w:styleId="StyleBodyTextBefore6ptAfter6ptBoxSinglesolidl">
    <w:name w:val="Style Body Text + Before:  6 pt After:  6 pt Box: (Single solid l..."/>
    <w:basedOn w:val="Normal"/>
    <w:autoRedefine/>
    <w:rsid w:val="000E3982"/>
    <w:pPr>
      <w:pBdr>
        <w:top w:val="single" w:sz="4" w:space="1" w:color="auto"/>
        <w:left w:val="single" w:sz="4" w:space="4" w:color="auto"/>
        <w:bottom w:val="single" w:sz="4" w:space="1" w:color="auto"/>
        <w:right w:val="single" w:sz="4" w:space="4" w:color="auto"/>
      </w:pBdr>
      <w:shd w:val="clear" w:color="auto" w:fill="E0E0E0"/>
      <w:spacing w:before="120"/>
      <w:jc w:val="both"/>
    </w:pPr>
    <w:rPr>
      <w:rFonts w:ascii="Arial Bold" w:hAnsi="Arial Bold" w:cs="Arial"/>
      <w:b/>
      <w:bCs/>
      <w:i/>
    </w:rPr>
  </w:style>
  <w:style w:type="paragraph" w:customStyle="1" w:styleId="StyleASStandard10ptLeft0cmHanging413cm">
    <w:name w:val="Style AS_Standard + 10 pt Left:  0 cm Hanging:  4.13 cm"/>
    <w:basedOn w:val="ASStandard"/>
    <w:autoRedefine/>
    <w:rsid w:val="000E3982"/>
    <w:pPr>
      <w:ind w:left="2340" w:hanging="2340"/>
    </w:pPr>
    <w:rPr>
      <w:szCs w:val="20"/>
    </w:rPr>
  </w:style>
  <w:style w:type="paragraph" w:customStyle="1" w:styleId="StyleBodyTextBoldItalicBoxSinglesolidlineAuto05">
    <w:name w:val="Style Body Text + Bold Italic Box: (Single solid line Auto  0.5..."/>
    <w:basedOn w:val="Normal"/>
    <w:autoRedefine/>
    <w:rsid w:val="000E3982"/>
    <w:pPr>
      <w:pBdr>
        <w:top w:val="single" w:sz="4" w:space="1" w:color="auto"/>
        <w:left w:val="single" w:sz="4" w:space="4" w:color="auto"/>
        <w:bottom w:val="single" w:sz="4" w:space="1" w:color="auto"/>
        <w:right w:val="single" w:sz="4" w:space="4" w:color="auto"/>
      </w:pBdr>
      <w:shd w:val="clear" w:color="auto" w:fill="E0E0E0"/>
      <w:spacing w:before="120"/>
      <w:jc w:val="both"/>
    </w:pPr>
    <w:rPr>
      <w:rFonts w:cs="Arial"/>
      <w:b/>
      <w:iCs/>
    </w:rPr>
  </w:style>
  <w:style w:type="paragraph" w:customStyle="1" w:styleId="StyleBodyTextCentered">
    <w:name w:val="Style Body Text + Centered"/>
    <w:basedOn w:val="Normal"/>
    <w:rsid w:val="000E3982"/>
    <w:pPr>
      <w:jc w:val="center"/>
    </w:pPr>
    <w:rPr>
      <w:rFonts w:cs="Arial"/>
      <w:bCs/>
    </w:rPr>
  </w:style>
  <w:style w:type="paragraph" w:customStyle="1" w:styleId="TableHeading0">
    <w:name w:val="Table Heading"/>
    <w:basedOn w:val="Normal"/>
    <w:rsid w:val="000E3982"/>
    <w:pPr>
      <w:suppressLineNumbers/>
      <w:suppressAutoHyphens/>
      <w:jc w:val="center"/>
    </w:pPr>
    <w:rPr>
      <w:b/>
      <w:bCs/>
      <w:i/>
      <w:iCs/>
      <w:lang w:eastAsia="ar-SA"/>
    </w:rPr>
  </w:style>
  <w:style w:type="paragraph" w:customStyle="1" w:styleId="StyleBodyTextBoldItalicBoxSinglesolidlineAuto050">
    <w:name w:val="Style BodyText + Bold Italic Box: (Single solid line Auto  0.5 ..."/>
    <w:basedOn w:val="BodyText"/>
    <w:autoRedefine/>
    <w:rsid w:val="000E3982"/>
    <w:pPr>
      <w:pBdr>
        <w:top w:val="single" w:sz="4" w:space="1" w:color="auto"/>
        <w:left w:val="single" w:sz="4" w:space="4" w:color="auto"/>
        <w:bottom w:val="single" w:sz="4" w:space="1" w:color="auto"/>
        <w:right w:val="single" w:sz="4" w:space="4" w:color="auto"/>
      </w:pBdr>
      <w:shd w:val="clear" w:color="auto" w:fill="E0E0E0"/>
      <w:suppressAutoHyphens/>
      <w:spacing w:before="120"/>
    </w:pPr>
    <w:rPr>
      <w:b/>
      <w:bCs/>
      <w:i/>
      <w:iCs/>
      <w:lang w:eastAsia="ar-SA"/>
    </w:rPr>
  </w:style>
  <w:style w:type="paragraph" w:customStyle="1" w:styleId="BodyTextBoldCentered">
    <w:name w:val="Body Text + Bold Centered"/>
    <w:basedOn w:val="Normal"/>
    <w:rsid w:val="000E3982"/>
    <w:pPr>
      <w:jc w:val="center"/>
    </w:pPr>
    <w:rPr>
      <w:rFonts w:ascii="Arial Bold" w:hAnsi="Arial Bold" w:cs="Arial"/>
      <w:b/>
    </w:rPr>
  </w:style>
  <w:style w:type="paragraph" w:customStyle="1" w:styleId="BOLDCAPITALS">
    <w:name w:val="BOLD CAPITALS"/>
    <w:basedOn w:val="CAPITALS"/>
    <w:next w:val="Normal"/>
    <w:rsid w:val="000E3982"/>
  </w:style>
  <w:style w:type="character" w:customStyle="1" w:styleId="Subtitle1">
    <w:name w:val="Subtitle1"/>
    <w:rsid w:val="000E3982"/>
  </w:style>
  <w:style w:type="paragraph" w:customStyle="1" w:styleId="BodyTextNumber">
    <w:name w:val="Body Text Number"/>
    <w:basedOn w:val="Default"/>
    <w:next w:val="Default"/>
    <w:rsid w:val="000E3982"/>
    <w:pPr>
      <w:spacing w:after="240"/>
    </w:pPr>
    <w:rPr>
      <w:color w:val="auto"/>
    </w:rPr>
  </w:style>
  <w:style w:type="paragraph" w:customStyle="1" w:styleId="BodyTexta">
    <w:name w:val="Body Text (a)"/>
    <w:basedOn w:val="Default"/>
    <w:next w:val="Default"/>
    <w:rsid w:val="000E3982"/>
    <w:pPr>
      <w:spacing w:after="240"/>
    </w:pPr>
    <w:rPr>
      <w:color w:val="auto"/>
    </w:rPr>
  </w:style>
  <w:style w:type="paragraph" w:customStyle="1" w:styleId="Subsection">
    <w:name w:val="Subsection"/>
    <w:basedOn w:val="Normal"/>
    <w:rsid w:val="000E3982"/>
    <w:pPr>
      <w:tabs>
        <w:tab w:val="right" w:pos="902"/>
      </w:tabs>
      <w:spacing w:after="240"/>
      <w:ind w:left="1100" w:hanging="1100"/>
      <w:jc w:val="both"/>
    </w:pPr>
    <w:rPr>
      <w:rFonts w:ascii="Helvetica" w:hAnsi="Helvetica"/>
      <w:sz w:val="24"/>
      <w:szCs w:val="24"/>
    </w:rPr>
  </w:style>
  <w:style w:type="paragraph" w:customStyle="1" w:styleId="Paragraph">
    <w:name w:val="Paragraph"/>
    <w:basedOn w:val="Normal"/>
    <w:rsid w:val="000E3982"/>
    <w:pPr>
      <w:spacing w:after="240"/>
      <w:ind w:left="1667" w:hanging="567"/>
      <w:jc w:val="both"/>
    </w:pPr>
    <w:rPr>
      <w:rFonts w:ascii="Helvetica" w:hAnsi="Helvetica"/>
      <w:sz w:val="24"/>
      <w:szCs w:val="24"/>
    </w:rPr>
  </w:style>
  <w:style w:type="paragraph" w:customStyle="1" w:styleId="Headingend">
    <w:name w:val="Heading end"/>
    <w:rsid w:val="000E3982"/>
    <w:pPr>
      <w:spacing w:after="0" w:line="250" w:lineRule="auto"/>
      <w:ind w:left="113"/>
      <w:jc w:val="center"/>
    </w:pPr>
    <w:rPr>
      <w:rFonts w:cs="Arial"/>
      <w:b/>
      <w:bCs/>
      <w:color w:val="363435"/>
      <w:position w:val="1"/>
      <w:sz w:val="24"/>
    </w:rPr>
  </w:style>
  <w:style w:type="character" w:customStyle="1" w:styleId="apple-converted-space">
    <w:name w:val="apple-converted-space"/>
    <w:rsid w:val="000E3982"/>
  </w:style>
  <w:style w:type="paragraph" w:customStyle="1" w:styleId="TDMSSTDSPEC1">
    <w:name w:val="TDMSSTDSPEC1"/>
    <w:basedOn w:val="NTTheading1"/>
    <w:rsid w:val="000E3982"/>
    <w:pPr>
      <w:ind w:left="0" w:firstLine="0"/>
      <w:jc w:val="both"/>
    </w:pPr>
  </w:style>
  <w:style w:type="paragraph" w:customStyle="1" w:styleId="Ross">
    <w:name w:val="Ross"/>
    <w:basedOn w:val="Normal"/>
    <w:rsid w:val="000E3982"/>
    <w:rPr>
      <w:sz w:val="24"/>
      <w:lang w:eastAsia="en-US"/>
    </w:rPr>
  </w:style>
  <w:style w:type="paragraph" w:customStyle="1" w:styleId="BoldLowerCase00">
    <w:name w:val="Bold Lower Case_0"/>
    <w:basedOn w:val="Normal"/>
    <w:next w:val="Normal"/>
    <w:rsid w:val="005D242A"/>
    <w:rPr>
      <w:b/>
    </w:rPr>
  </w:style>
  <w:style w:type="character" w:customStyle="1" w:styleId="Heading3Char1">
    <w:name w:val="Heading 3 Char1"/>
    <w:aliases w:val="3 Char1,C Sub-Sub/Italic Char1,C Sub-Sub/Italic1 Char1,C Sub-Sub/Italic2 Char1,Head 3 Char1,Head 31 Char1,Head 311 Char1,Head 32 Char1,Head 321 Char1,Head 33 Char1,Heading 3 Sub Heading Char1,h3 Char1,h3 sub heading Char1,h31 Char"/>
    <w:basedOn w:val="DefaultParagraphFont"/>
    <w:uiPriority w:val="9"/>
    <w:semiHidden/>
    <w:rsid w:val="00826CDE"/>
    <w:rPr>
      <w:rFonts w:asciiTheme="majorHAnsi" w:eastAsiaTheme="majorEastAsia" w:hAnsiTheme="majorHAnsi" w:cstheme="majorBidi"/>
      <w:color w:val="802706" w:themeColor="accent1" w:themeShade="7F"/>
      <w:sz w:val="24"/>
      <w:szCs w:val="24"/>
      <w:lang w:val="en-AU" w:eastAsia="en-AU"/>
    </w:rPr>
  </w:style>
  <w:style w:type="character" w:customStyle="1" w:styleId="Heading4Char2">
    <w:name w:val="Heading 4 Char2"/>
    <w:aliases w:val="H4 Char1,Heading 4 - special Char1,Heading 4 Char Char Char Char Char1,Heading 4 Char Char Char1,Heading 4 Char1 Char Char Char Char Char1,Heading 4 Char1 Char Char Char1,Heading 4 Char1 Char2,L Char1,SP-Text Char1,h4 Char1,h41 Char1"/>
    <w:basedOn w:val="DefaultParagraphFont"/>
    <w:uiPriority w:val="9"/>
    <w:semiHidden/>
    <w:rsid w:val="00826CDE"/>
    <w:rPr>
      <w:rFonts w:asciiTheme="majorHAnsi" w:eastAsiaTheme="majorEastAsia" w:hAnsiTheme="majorHAnsi" w:cstheme="majorBidi"/>
      <w:i/>
      <w:iCs/>
      <w:color w:val="C03A09" w:themeColor="accent1" w:themeShade="BF"/>
      <w:sz w:val="22"/>
      <w:lang w:val="en-AU" w:eastAsia="en-AU"/>
    </w:rPr>
  </w:style>
  <w:style w:type="character" w:customStyle="1" w:styleId="Heading6Char1">
    <w:name w:val="Heading 6 Char1"/>
    <w:aliases w:val="Spec Text Char1"/>
    <w:basedOn w:val="DefaultParagraphFont"/>
    <w:uiPriority w:val="9"/>
    <w:semiHidden/>
    <w:rsid w:val="00826CDE"/>
    <w:rPr>
      <w:rFonts w:asciiTheme="majorHAnsi" w:eastAsiaTheme="majorEastAsia" w:hAnsiTheme="majorHAnsi" w:cstheme="majorBidi"/>
      <w:color w:val="802706" w:themeColor="accent1" w:themeShade="7F"/>
      <w:sz w:val="22"/>
      <w:lang w:val="en-AU" w:eastAsia="en-AU"/>
    </w:rPr>
  </w:style>
  <w:style w:type="character" w:customStyle="1" w:styleId="HiddenSmall1Char">
    <w:name w:val="Hidden Small 1 Char"/>
    <w:basedOn w:val="DefaultParagraphFont"/>
    <w:link w:val="HiddenSmall1"/>
    <w:locked/>
    <w:rsid w:val="00826CDE"/>
    <w:rPr>
      <w:rFonts w:ascii="Arial" w:hAnsi="Arial" w:cs="Arial"/>
      <w:vanish/>
      <w:color w:val="FF0000"/>
      <w:sz w:val="2"/>
      <w:lang w:val="en-AU" w:eastAsia="en-AU"/>
    </w:rPr>
  </w:style>
  <w:style w:type="paragraph" w:customStyle="1" w:styleId="HiddenSmall1">
    <w:name w:val="Hidden Small 1"/>
    <w:basedOn w:val="Normal"/>
    <w:link w:val="HiddenSmall1Char"/>
    <w:rsid w:val="00826CDE"/>
    <w:pPr>
      <w:keepNext/>
    </w:pPr>
    <w:rPr>
      <w:rFonts w:cs="Arial"/>
      <w:vanish/>
      <w:color w:val="FF0000"/>
      <w:sz w:val="2"/>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webSettings>
</file>

<file path=word/_rels/document.xml.rels><?xml version="1.0" encoding="UTF-8" standalone="yes"?>
<Relationships xmlns="http://schemas.openxmlformats.org/package/2006/relationships"><Relationship Id="rId26" Type="http://schemas.openxmlformats.org/officeDocument/2006/relationships/header" Target="header1.xml"/><Relationship Id="rId117" Type="http://schemas.openxmlformats.org/officeDocument/2006/relationships/header" Target="header12.xml"/><Relationship Id="rId21" Type="http://schemas.openxmlformats.org/officeDocument/2006/relationships/styles" Target="styles.xml"/><Relationship Id="rId42" Type="http://schemas.openxmlformats.org/officeDocument/2006/relationships/hyperlink" Target="https://health.nt.gov.au/professionals/alcohol-and-other-drugs-health-professionals/volatile-substances" TargetMode="External"/><Relationship Id="rId47" Type="http://schemas.openxmlformats.org/officeDocument/2006/relationships/hyperlink" Target="https://dli.nt.gov.au/industry/technical-standards-guidelines-and-specifications/technical-records" TargetMode="External"/><Relationship Id="rId63" Type="http://schemas.openxmlformats.org/officeDocument/2006/relationships/hyperlink" Target="https://dipl.nt.gov.au/industry/technical-standards-guidelines-and-specifications/traffic-data" TargetMode="External"/><Relationship Id="rId68" Type="http://schemas.openxmlformats.org/officeDocument/2006/relationships/header" Target="header9.xml"/><Relationship Id="rId84" Type="http://schemas.openxmlformats.org/officeDocument/2006/relationships/hyperlink" Target="https://dli.nt.gov.au/industry/technical-standards-guidelines-and-specifications/road-surfacing-standards" TargetMode="External"/><Relationship Id="rId89" Type="http://schemas.openxmlformats.org/officeDocument/2006/relationships/hyperlink" Target="https://dipl.nt.gov.au/industry/technical-standards-guidelines-and-specifications/road-surfacing-standards" TargetMode="External"/><Relationship Id="rId112" Type="http://schemas.openxmlformats.org/officeDocument/2006/relationships/hyperlink" Target="https://transport.nt.gov.au/infrastructure/technical-standards-guidelines-and-specifications/materials-testing-manual" TargetMode="External"/><Relationship Id="rId16" Type="http://schemas.openxmlformats.org/officeDocument/2006/relationships/customXml" Target="../customXml/item15.xml"/><Relationship Id="rId107" Type="http://schemas.openxmlformats.org/officeDocument/2006/relationships/hyperlink" Target="https://dipl.nt.gov.au/industry/technical-standards-guidelines-and-specifications/road-safety-barriers" TargetMode="External"/><Relationship Id="rId11" Type="http://schemas.openxmlformats.org/officeDocument/2006/relationships/customXml" Target="../customXml/item10.xml"/><Relationship Id="rId32" Type="http://schemas.openxmlformats.org/officeDocument/2006/relationships/header" Target="header4.xml"/><Relationship Id="rId37" Type="http://schemas.openxmlformats.org/officeDocument/2006/relationships/hyperlink" Target="https://dipl.nt.gov.au/industry/technical-standards-guidelines-and-specifications/materials-testing-manual" TargetMode="External"/><Relationship Id="rId53" Type="http://schemas.openxmlformats.org/officeDocument/2006/relationships/hyperlink" Target="https://training.gov.au/" TargetMode="External"/><Relationship Id="rId58" Type="http://schemas.openxmlformats.org/officeDocument/2006/relationships/hyperlink" Target="https://dipl.nt.gov.au/industry/technical-standards-guidelines-and-specifications/traffic-data" TargetMode="External"/><Relationship Id="rId74" Type="http://schemas.openxmlformats.org/officeDocument/2006/relationships/image" Target="media/image6.wmf"/><Relationship Id="rId79" Type="http://schemas.openxmlformats.org/officeDocument/2006/relationships/hyperlink" Target="https://dli.nt.gov.au/industry/technical-standards-guidelines-and-specifications/road-surfacing-standards" TargetMode="External"/><Relationship Id="rId102" Type="http://schemas.openxmlformats.org/officeDocument/2006/relationships/header" Target="header10.xml"/><Relationship Id="rId123" Type="http://schemas.openxmlformats.org/officeDocument/2006/relationships/header" Target="header16.xml"/><Relationship Id="rId5" Type="http://schemas.openxmlformats.org/officeDocument/2006/relationships/customXml" Target="../customXml/item4.xml"/><Relationship Id="rId90" Type="http://schemas.openxmlformats.org/officeDocument/2006/relationships/hyperlink" Target="https://dipl.nt.gov.au/industry/technical-standards-guidelines-and-specifications/road-surfacing-standards" TargetMode="External"/><Relationship Id="rId95" Type="http://schemas.openxmlformats.org/officeDocument/2006/relationships/hyperlink" Target="http://tucows.nt.gov.au/infrastructure/techspecs/documents/ARRB_specifications_RCG.pdf" TargetMode="External"/><Relationship Id="rId22" Type="http://schemas.openxmlformats.org/officeDocument/2006/relationships/settings" Target="settings.xml"/><Relationship Id="rId27" Type="http://schemas.openxmlformats.org/officeDocument/2006/relationships/header" Target="header2.xml"/><Relationship Id="rId43" Type="http://schemas.openxmlformats.org/officeDocument/2006/relationships/hyperlink" Target="https://nt.gov.au/property/building/health-and-safety/wastewater-management/wastewater-management-codes-and-guidelines" TargetMode="External"/><Relationship Id="rId48" Type="http://schemas.openxmlformats.org/officeDocument/2006/relationships/hyperlink" Target="https://dli.nt.gov.au/industry/technical-standards-guidelines-and-specifications/technical-records" TargetMode="External"/><Relationship Id="rId64" Type="http://schemas.openxmlformats.org/officeDocument/2006/relationships/hyperlink" Target="https://dipl.nt.gov.au/industry/technical-standards-guidelines-and-specifications/materials-testing-manual" TargetMode="External"/><Relationship Id="rId69" Type="http://schemas.openxmlformats.org/officeDocument/2006/relationships/image" Target="media/image4.wmf"/><Relationship Id="rId113" Type="http://schemas.openxmlformats.org/officeDocument/2006/relationships/hyperlink" Target="https://vs.csiro.au/apas/" TargetMode="External"/><Relationship Id="rId118" Type="http://schemas.openxmlformats.org/officeDocument/2006/relationships/header" Target="header13.xml"/><Relationship Id="rId80" Type="http://schemas.openxmlformats.org/officeDocument/2006/relationships/hyperlink" Target="https://dli.nt.gov.au/industry/technical-standards-guidelines-and-specifications/materials-testing-manual" TargetMode="External"/><Relationship Id="rId85" Type="http://schemas.openxmlformats.org/officeDocument/2006/relationships/hyperlink" Target="https://dli.nt.gov.au/industry/technical-standards-guidelines-and-specifications/road-surfacing-standards" TargetMode="External"/><Relationship Id="rId12" Type="http://schemas.openxmlformats.org/officeDocument/2006/relationships/customXml" Target="../customXml/item11.xml"/><Relationship Id="rId17" Type="http://schemas.openxmlformats.org/officeDocument/2006/relationships/customXml" Target="../customXml/item16.xml"/><Relationship Id="rId33" Type="http://schemas.openxmlformats.org/officeDocument/2006/relationships/header" Target="header5.xml"/><Relationship Id="rId38" Type="http://schemas.openxmlformats.org/officeDocument/2006/relationships/hyperlink" Target="https://dipl.nt.gov.au/industry/technical-standards-guidelines-and-specifications/materials-testing-manual" TargetMode="External"/><Relationship Id="rId59" Type="http://schemas.openxmlformats.org/officeDocument/2006/relationships/hyperlink" Target="http://nt.gov.au/traffic-management" TargetMode="External"/><Relationship Id="rId103" Type="http://schemas.openxmlformats.org/officeDocument/2006/relationships/image" Target="media/image7.png"/><Relationship Id="rId108" Type="http://schemas.openxmlformats.org/officeDocument/2006/relationships/hyperlink" Target="https://dipl.nt.gov.au/industry/technical-standards-guidelines-and-specifications/environmental-management" TargetMode="External"/><Relationship Id="rId124" Type="http://schemas.openxmlformats.org/officeDocument/2006/relationships/fontTable" Target="fontTable.xml"/><Relationship Id="rId54" Type="http://schemas.openxmlformats.org/officeDocument/2006/relationships/hyperlink" Target="http://nt.gov.au/traffic-management" TargetMode="External"/><Relationship Id="rId70" Type="http://schemas.openxmlformats.org/officeDocument/2006/relationships/oleObject" Target="embeddings/oleObject1.bin"/><Relationship Id="rId75" Type="http://schemas.openxmlformats.org/officeDocument/2006/relationships/oleObject" Target="embeddings/oleObject4.bin"/><Relationship Id="rId91" Type="http://schemas.openxmlformats.org/officeDocument/2006/relationships/hyperlink" Target="https://dipl.nt.gov.au/industry/technical-standards-guidelines-and-specifications/road-surfacing-standards" TargetMode="External"/><Relationship Id="rId96" Type="http://schemas.openxmlformats.org/officeDocument/2006/relationships/hyperlink" Target="https://transport.nt.gov.au/infrastructure/technical-standards-guidelines-and-specifications/materials-testing-manual" TargetMode="External"/><Relationship Id="rId1" Type="http://schemas.microsoft.com/office/2006/relationships/keyMapCustomizations" Target="customizations.xml"/><Relationship Id="rId6" Type="http://schemas.openxmlformats.org/officeDocument/2006/relationships/customXml" Target="../customXml/item5.xml"/><Relationship Id="rId23" Type="http://schemas.openxmlformats.org/officeDocument/2006/relationships/webSettings" Target="webSettings.xml"/><Relationship Id="rId28" Type="http://schemas.openxmlformats.org/officeDocument/2006/relationships/footer" Target="footer1.xml"/><Relationship Id="rId49" Type="http://schemas.openxmlformats.org/officeDocument/2006/relationships/hyperlink" Target="https://dli.nt.gov.au/industry/technical-standards-guidelines-and-specifications/technical-records" TargetMode="External"/><Relationship Id="rId114" Type="http://schemas.openxmlformats.org/officeDocument/2006/relationships/hyperlink" Target="https://transport.nt.gov.au/infrastructure/technical-standards-guidelines-and-specifications/materials-testing-manual" TargetMode="External"/><Relationship Id="rId119" Type="http://schemas.openxmlformats.org/officeDocument/2006/relationships/header" Target="header14.xml"/><Relationship Id="rId44" Type="http://schemas.openxmlformats.org/officeDocument/2006/relationships/hyperlink" Target="http://www.saiglobal.com/online/Script/Details.asp?DocN=ISOA00001_2610" TargetMode="External"/><Relationship Id="rId60" Type="http://schemas.openxmlformats.org/officeDocument/2006/relationships/hyperlink" Target="https://dipl.nt.gov.au/industry/technical-standards-guidelines-and-specifications/road-safety-barriers" TargetMode="External"/><Relationship Id="rId65" Type="http://schemas.openxmlformats.org/officeDocument/2006/relationships/hyperlink" Target="https://dipl.nt.gov.au/industry/technical-standards-guidelines-and-specifications/materials-testing-manual" TargetMode="External"/><Relationship Id="rId81" Type="http://schemas.openxmlformats.org/officeDocument/2006/relationships/hyperlink" Target="https://www.afpa.asn.au/home/" TargetMode="External"/><Relationship Id="rId86" Type="http://schemas.openxmlformats.org/officeDocument/2006/relationships/hyperlink" Target="https://www.vic.gov.au/construction-works-and-services-tenders-and-contracts" TargetMode="External"/><Relationship Id="rId13" Type="http://schemas.openxmlformats.org/officeDocument/2006/relationships/customXml" Target="../customXml/item12.xml"/><Relationship Id="rId18" Type="http://schemas.openxmlformats.org/officeDocument/2006/relationships/customXml" Target="../customXml/item17.xml"/><Relationship Id="rId39" Type="http://schemas.openxmlformats.org/officeDocument/2006/relationships/hyperlink" Target="https://www.byda.com.au/" TargetMode="External"/><Relationship Id="rId109" Type="http://schemas.openxmlformats.org/officeDocument/2006/relationships/hyperlink" Target="https://dipl.nt.gov.au/industry/technical-standards-guidelines-and-specifications/environmental-management" TargetMode="External"/><Relationship Id="rId34" Type="http://schemas.openxmlformats.org/officeDocument/2006/relationships/footer" Target="footer4.xml"/><Relationship Id="rId50" Type="http://schemas.openxmlformats.org/officeDocument/2006/relationships/hyperlink" Target="mailto:technicalrecords@nt.gov.au" TargetMode="External"/><Relationship Id="rId55" Type="http://schemas.openxmlformats.org/officeDocument/2006/relationships/hyperlink" Target="https://nt.gov.au/driving/management/temporary-traffic-management/temporary-traffic-management-training" TargetMode="External"/><Relationship Id="rId76" Type="http://schemas.openxmlformats.org/officeDocument/2006/relationships/hyperlink" Target="https://dipl.nt.gov.au/industry/technical-standards-guidelines-and-specifications/materials-testing-manual" TargetMode="External"/><Relationship Id="rId97" Type="http://schemas.openxmlformats.org/officeDocument/2006/relationships/hyperlink" Target="https://dipl.nt.gov.au/industry/technical-standards-guidelines-and-specifications/technical-specifications" TargetMode="External"/><Relationship Id="rId104" Type="http://schemas.openxmlformats.org/officeDocument/2006/relationships/header" Target="header11.xml"/><Relationship Id="rId120" Type="http://schemas.openxmlformats.org/officeDocument/2006/relationships/header" Target="header15.xml"/><Relationship Id="rId125" Type="http://schemas.openxmlformats.org/officeDocument/2006/relationships/theme" Target="theme/theme1.xml"/><Relationship Id="rId7" Type="http://schemas.openxmlformats.org/officeDocument/2006/relationships/customXml" Target="../customXml/item6.xml"/><Relationship Id="rId71" Type="http://schemas.openxmlformats.org/officeDocument/2006/relationships/oleObject" Target="embeddings/oleObject2.bin"/><Relationship Id="rId92" Type="http://schemas.openxmlformats.org/officeDocument/2006/relationships/hyperlink" Target="https://www.afpa.asn.au/home/" TargetMode="External"/><Relationship Id="rId2" Type="http://schemas.openxmlformats.org/officeDocument/2006/relationships/customXml" Target="../customXml/item1.xml"/><Relationship Id="rId29" Type="http://schemas.openxmlformats.org/officeDocument/2006/relationships/footer" Target="footer2.xml"/><Relationship Id="rId24" Type="http://schemas.openxmlformats.org/officeDocument/2006/relationships/footnotes" Target="footnotes.xml"/><Relationship Id="rId40" Type="http://schemas.openxmlformats.org/officeDocument/2006/relationships/hyperlink" Target="http://www.abs.gov.au" TargetMode="External"/><Relationship Id="rId45" Type="http://schemas.openxmlformats.org/officeDocument/2006/relationships/hyperlink" Target="https://training.gov.au/" TargetMode="External"/><Relationship Id="rId66" Type="http://schemas.openxmlformats.org/officeDocument/2006/relationships/header" Target="header7.xml"/><Relationship Id="rId87" Type="http://schemas.openxmlformats.org/officeDocument/2006/relationships/hyperlink" Target="https://dli.nt.gov.au/industry/technical-standards-guidelines-and-specifications/road-surfacing-standards" TargetMode="External"/><Relationship Id="rId110" Type="http://schemas.openxmlformats.org/officeDocument/2006/relationships/hyperlink" Target="https://dipl.nt.gov.au/industry/technical-standards-guidelines-and-specifications/environmental-management" TargetMode="External"/><Relationship Id="rId115" Type="http://schemas.openxmlformats.org/officeDocument/2006/relationships/hyperlink" Target="https://transport.nt.gov.au/infrastructure/technical-standards-guidelines-and-specifications/materials-testing-manual" TargetMode="External"/><Relationship Id="rId61" Type="http://schemas.openxmlformats.org/officeDocument/2006/relationships/hyperlink" Target="https://dipl.nt.gov.au/policies" TargetMode="External"/><Relationship Id="rId82" Type="http://schemas.openxmlformats.org/officeDocument/2006/relationships/hyperlink" Target="https://dli.nt.gov.au/industry/technical-standards-guidelines-and-specifications/road-surfacing-standards" TargetMode="External"/><Relationship Id="rId19" Type="http://schemas.openxmlformats.org/officeDocument/2006/relationships/customXml" Target="../customXml/item18.xml"/><Relationship Id="rId14" Type="http://schemas.openxmlformats.org/officeDocument/2006/relationships/customXml" Target="../customXml/item13.xml"/><Relationship Id="rId30" Type="http://schemas.openxmlformats.org/officeDocument/2006/relationships/header" Target="header3.xml"/><Relationship Id="rId35" Type="http://schemas.openxmlformats.org/officeDocument/2006/relationships/footer" Target="footer5.xml"/><Relationship Id="rId56" Type="http://schemas.openxmlformats.org/officeDocument/2006/relationships/hyperlink" Target="http://nt.gov.au/traffic-management" TargetMode="External"/><Relationship Id="rId77" Type="http://schemas.openxmlformats.org/officeDocument/2006/relationships/hyperlink" Target="https://dipl.nt.gov.au/industry/technical-standards-guidelines-and-specifications/road-surfacing-standards" TargetMode="External"/><Relationship Id="rId100" Type="http://schemas.openxmlformats.org/officeDocument/2006/relationships/hyperlink" Target="https://dipl.nt.gov.au/industry/technical-standards-guidelines-and-specifications/road-safety-barriers" TargetMode="External"/><Relationship Id="rId105" Type="http://schemas.openxmlformats.org/officeDocument/2006/relationships/image" Target="media/image8.png"/><Relationship Id="rId8" Type="http://schemas.openxmlformats.org/officeDocument/2006/relationships/customXml" Target="../customXml/item7.xml"/><Relationship Id="rId51" Type="http://schemas.openxmlformats.org/officeDocument/2006/relationships/hyperlink" Target="https://dipl.nt.gov.au/policies" TargetMode="External"/><Relationship Id="rId72" Type="http://schemas.openxmlformats.org/officeDocument/2006/relationships/image" Target="media/image5.wmf"/><Relationship Id="rId93" Type="http://schemas.openxmlformats.org/officeDocument/2006/relationships/hyperlink" Target="https://www.vic.gov.au/construction-works-and-services-tenders-and-contracts" TargetMode="External"/><Relationship Id="rId98" Type="http://schemas.openxmlformats.org/officeDocument/2006/relationships/hyperlink" Target="https://transport.nt.gov.au/infrastructure/technical-standards-guidelines-and-specifications/materials-testing-manual" TargetMode="External"/><Relationship Id="rId121" Type="http://schemas.openxmlformats.org/officeDocument/2006/relationships/hyperlink" Target="https://dipl.nt.gov.au/industry/technical-standards-guidelines-and-specifications/technical-specifications" TargetMode="External"/><Relationship Id="rId3" Type="http://schemas.openxmlformats.org/officeDocument/2006/relationships/customXml" Target="../customXml/item2.xml"/><Relationship Id="rId25" Type="http://schemas.openxmlformats.org/officeDocument/2006/relationships/endnotes" Target="endnotes.xml"/><Relationship Id="rId46" Type="http://schemas.openxmlformats.org/officeDocument/2006/relationships/hyperlink" Target="https://dipl.nt.gov.au/industry/technical-standards-guidelines-and-specifications/traffic-data" TargetMode="External"/><Relationship Id="rId67" Type="http://schemas.openxmlformats.org/officeDocument/2006/relationships/header" Target="header8.xml"/><Relationship Id="rId116" Type="http://schemas.openxmlformats.org/officeDocument/2006/relationships/hyperlink" Target="https://www.byda.com.au/" TargetMode="External"/><Relationship Id="rId20" Type="http://schemas.openxmlformats.org/officeDocument/2006/relationships/numbering" Target="numbering.xml"/><Relationship Id="rId41" Type="http://schemas.openxmlformats.org/officeDocument/2006/relationships/hyperlink" Target="https://dipl.nt.gov.au/industry/technical-standards-guidelines-and-specifications/technical-specifications" TargetMode="External"/><Relationship Id="rId62" Type="http://schemas.openxmlformats.org/officeDocument/2006/relationships/hyperlink" Target="mailto:traffic.NTG@nt.gov.au" TargetMode="External"/><Relationship Id="rId83" Type="http://schemas.openxmlformats.org/officeDocument/2006/relationships/hyperlink" Target="https://dli.nt.gov.au/industry/technical-standards-guidelines-and-specifications/road-surfacing-standards" TargetMode="External"/><Relationship Id="rId88" Type="http://schemas.openxmlformats.org/officeDocument/2006/relationships/hyperlink" Target="https://transport.nt.gov.au/infrastructure/technical-standards-guidelines-and-specifications/materials-testing-manual" TargetMode="External"/><Relationship Id="rId111" Type="http://schemas.openxmlformats.org/officeDocument/2006/relationships/hyperlink" Target="https://dipl.nt.gov.au/industry/technical-standards-guidelines-and-specifications/standard-drawings" TargetMode="External"/><Relationship Id="rId15" Type="http://schemas.openxmlformats.org/officeDocument/2006/relationships/customXml" Target="../customXml/item14.xml"/><Relationship Id="rId36" Type="http://schemas.openxmlformats.org/officeDocument/2006/relationships/header" Target="header6.xml"/><Relationship Id="rId57" Type="http://schemas.openxmlformats.org/officeDocument/2006/relationships/hyperlink" Target="https://nt.gov.au/driving/management/temporary-traffic-management" TargetMode="External"/><Relationship Id="rId106" Type="http://schemas.openxmlformats.org/officeDocument/2006/relationships/hyperlink" Target="https://dli.nt.gov.au/industry/technical-standards-guidelines-and-specifications/standard-drawings" TargetMode="External"/><Relationship Id="rId10" Type="http://schemas.openxmlformats.org/officeDocument/2006/relationships/customXml" Target="../customXml/item9.xml"/><Relationship Id="rId31" Type="http://schemas.openxmlformats.org/officeDocument/2006/relationships/footer" Target="footer3.xml"/><Relationship Id="rId52" Type="http://schemas.openxmlformats.org/officeDocument/2006/relationships/hyperlink" Target="https://dipl.nt.gov.au/industry/technical-standards-guidelines-and-specifications/materials-testing-manual" TargetMode="External"/><Relationship Id="rId73" Type="http://schemas.openxmlformats.org/officeDocument/2006/relationships/oleObject" Target="embeddings/oleObject3.bin"/><Relationship Id="rId78" Type="http://schemas.openxmlformats.org/officeDocument/2006/relationships/hyperlink" Target="https://dipl.nt.gov.au/industry/technical-standards-guidelines-and-specifications/materials-testing-manual" TargetMode="External"/><Relationship Id="rId94" Type="http://schemas.openxmlformats.org/officeDocument/2006/relationships/hyperlink" Target="https://transport.nt.gov.au/infrastructure/technical-standards-guidelines-and-specifications/materials-testing-manual" TargetMode="External"/><Relationship Id="rId99" Type="http://schemas.openxmlformats.org/officeDocument/2006/relationships/hyperlink" Target="https://dipl.nt.gov.au/industry/technical-standards-guidelines-and-specifications/materials-testing-manual" TargetMode="External"/><Relationship Id="rId101" Type="http://schemas.openxmlformats.org/officeDocument/2006/relationships/hyperlink" Target="https://dipl.nt.gov.au/industry/technical-standards-guidelines-and-specifications/standard-drawings" TargetMode="External"/><Relationship Id="rId122" Type="http://schemas.openxmlformats.org/officeDocument/2006/relationships/hyperlink" Target="https://dipl.nt.gov.au/industry/technical-standards-guidelines-and-specifications/standard-drawings" TargetMode="External"/><Relationship Id="rId4" Type="http://schemas.openxmlformats.org/officeDocument/2006/relationships/customXml" Target="../customXml/item3.xml"/><Relationship Id="rId9" Type="http://schemas.openxmlformats.org/officeDocument/2006/relationships/customXml" Target="../customXml/item8.xml"/></Relationships>
</file>

<file path=word/_rels/footer2.xml.rels><?xml version="1.0" encoding="UTF-8" standalone="yes"?>
<Relationships xmlns="http://schemas.openxmlformats.org/package/2006/relationships"><Relationship Id="rId1" Type="http://schemas.openxmlformats.org/officeDocument/2006/relationships/image" Target="media/image1.jpeg"/></Relationships>
</file>

<file path=word/_rels/footer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hyperlink" Target="http://www.nt.gov.au" TargetMode="External"/></Relationships>
</file>

<file path=word/_rels/header3.xml.rels><?xml version="1.0" encoding="UTF-8" standalone="yes"?>
<Relationships xmlns="http://schemas.openxmlformats.org/package/2006/relationships"><Relationship Id="rId1" Type="http://schemas.openxmlformats.org/officeDocument/2006/relationships/image" Target="media/image2.png"/></Relationships>
</file>

<file path=word/theme/theme1.xml><?xml version="1.0" encoding="utf-8"?>
<a:theme xmlns:a="http://schemas.openxmlformats.org/drawingml/2006/main" name="TDO Theme 2025">
  <a:themeElements>
    <a:clrScheme name="NTG 2025">
      <a:dk1>
        <a:srgbClr val="343741"/>
      </a:dk1>
      <a:lt1>
        <a:sysClr val="window" lastClr="FFFFFF"/>
      </a:lt1>
      <a:dk2>
        <a:srgbClr val="F4551A"/>
      </a:dk2>
      <a:lt2>
        <a:srgbClr val="FFFFFF"/>
      </a:lt2>
      <a:accent1>
        <a:srgbClr val="F4551A"/>
      </a:accent1>
      <a:accent2>
        <a:srgbClr val="003251"/>
      </a:accent2>
      <a:accent3>
        <a:srgbClr val="008387"/>
      </a:accent3>
      <a:accent4>
        <a:srgbClr val="566C30"/>
      </a:accent4>
      <a:accent5>
        <a:srgbClr val="552855"/>
      </a:accent5>
      <a:accent6>
        <a:srgbClr val="009DC1"/>
      </a:accent6>
      <a:hlink>
        <a:srgbClr val="0563C1"/>
      </a:hlink>
      <a:folHlink>
        <a:srgbClr val="0D5D90"/>
      </a:folHlink>
    </a:clrScheme>
    <a:fontScheme name="NTG_theme">
      <a:majorFont>
        <a:latin typeface="Lato Semibold"/>
        <a:ea typeface=""/>
        <a:cs typeface=""/>
      </a:majorFont>
      <a:minorFont>
        <a:latin typeface="Lat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_rels/item8.xml.rels><?xml version="1.0" encoding="UTF-8" standalone="yes"?>
<Relationships xmlns="http://schemas.openxmlformats.org/package/2006/relationships"><Relationship Id="rId1" Type="http://schemas.openxmlformats.org/officeDocument/2006/relationships/customXmlProps" Target="itemProps8.xml"/></Relationships>
</file>

<file path=customXml/_rels/item9.xml.rels><?xml version="1.0" encoding="UTF-8" standalone="yes"?>
<Relationships xmlns="http://schemas.openxmlformats.org/package/2006/relationships"><Relationship Id="rId1" Type="http://schemas.openxmlformats.org/officeDocument/2006/relationships/customXmlProps" Target="itemProps9.xml"/></Relationships>
</file>

<file path=customXml/_rels/item10.xml.rels><?xml version="1.0" encoding="UTF-8" standalone="yes"?>
<Relationships xmlns="http://schemas.openxmlformats.org/package/2006/relationships"><Relationship Id="rId1" Type="http://schemas.openxmlformats.org/officeDocument/2006/relationships/customXmlProps" Target="itemProps10.xml"/></Relationships>
</file>

<file path=customXml/_rels/item11.xml.rels><?xml version="1.0" encoding="UTF-8" standalone="yes"?>
<Relationships xmlns="http://schemas.openxmlformats.org/package/2006/relationships"><Relationship Id="rId1" Type="http://schemas.openxmlformats.org/officeDocument/2006/relationships/customXmlProps" Target="itemProps11.xml"/></Relationships>
</file>

<file path=customXml/_rels/item12.xml.rels><?xml version="1.0" encoding="UTF-8" standalone="yes"?>
<Relationships xmlns="http://schemas.openxmlformats.org/package/2006/relationships"><Relationship Id="rId1" Type="http://schemas.openxmlformats.org/officeDocument/2006/relationships/customXmlProps" Target="itemProps12.xml"/></Relationships>
</file>

<file path=customXml/_rels/item13.xml.rels><?xml version="1.0" encoding="UTF-8" standalone="yes"?>
<Relationships xmlns="http://schemas.openxmlformats.org/package/2006/relationships"><Relationship Id="rId1" Type="http://schemas.openxmlformats.org/officeDocument/2006/relationships/customXmlProps" Target="itemProps13.xml"/></Relationships>
</file>

<file path=customXml/_rels/item14.xml.rels><?xml version="1.0" encoding="UTF-8" standalone="yes"?>
<Relationships xmlns="http://schemas.openxmlformats.org/package/2006/relationships"><Relationship Id="rId1" Type="http://schemas.openxmlformats.org/officeDocument/2006/relationships/customXmlProps" Target="itemProps14.xml"/></Relationships>
</file>

<file path=customXml/_rels/item15.xml.rels><?xml version="1.0" encoding="UTF-8" standalone="yes"?>
<Relationships xmlns="http://schemas.openxmlformats.org/package/2006/relationships"><Relationship Id="rId1" Type="http://schemas.openxmlformats.org/officeDocument/2006/relationships/customXmlProps" Target="itemProps15.xml"/></Relationships>
</file>

<file path=customXml/_rels/item16.xml.rels><?xml version="1.0" encoding="UTF-8" standalone="yes"?>
<Relationships xmlns="http://schemas.openxmlformats.org/package/2006/relationships"><Relationship Id="rId1" Type="http://schemas.openxmlformats.org/officeDocument/2006/relationships/customXmlProps" Target="itemProps16.xml"/></Relationships>
</file>

<file path=customXml/_rels/item17.xml.rels><?xml version="1.0" encoding="UTF-8" standalone="yes"?>
<Relationships xmlns="http://schemas.openxmlformats.org/package/2006/relationships"><Relationship Id="rId1" Type="http://schemas.openxmlformats.org/officeDocument/2006/relationships/customXmlProps" Target="itemProps17.xml"/></Relationships>
</file>

<file path=customXml/_rels/item18.xml.rels><?xml version="1.0" encoding="UTF-8" standalone="yes"?>
<Relationships xmlns="http://schemas.openxmlformats.org/package/2006/relationships"><Relationship Id="rId1" Type="http://schemas.openxmlformats.org/officeDocument/2006/relationships/customXmlProps" Target="itemProps18.xml"/></Relationships>
</file>

<file path=customXml/item1.xml><?xml version="1.0" encoding="utf-8"?>
<b:Sources xmlns:b="http://schemas.openxmlformats.org/officeDocument/2006/bibliography" xmlns="http://schemas.openxmlformats.org/officeDocument/2006/bibliography" SelectedStyle="\APA.XSL" StyleName="APA"/>
</file>

<file path=customXml/item2.xml><?xml version="1.0" encoding="utf-8"?>
<b:Sources xmlns:b="http://schemas.openxmlformats.org/officeDocument/2006/bibliography" xmlns="http://schemas.openxmlformats.org/officeDocument/2006/bibliography" SelectedStyle="\APA.XSL" StyleName="APA"/>
</file>

<file path=customXml/item3.xml><?xml version="1.0" encoding="utf-8"?>
<b:Sources xmlns:b="http://schemas.openxmlformats.org/officeDocument/2006/bibliography" xmlns="http://schemas.openxmlformats.org/officeDocument/2006/bibliography" SelectedStyle="\APA.XSL" StyleName="APA"/>
</file>

<file path=customXml/item4.xml><?xml version="1.0" encoding="utf-8"?>
<b:Sources xmlns:b="http://schemas.openxmlformats.org/officeDocument/2006/bibliography" xmlns="http://schemas.openxmlformats.org/officeDocument/2006/bibliography" SelectedStyle="\APA.XSL" StyleName="APA"/>
</file>

<file path=customXml/item5.xml><?xml version="1.0" encoding="utf-8"?>
<b:Sources xmlns:b="http://schemas.openxmlformats.org/officeDocument/2006/bibliography" xmlns="http://schemas.openxmlformats.org/officeDocument/2006/bibliography" SelectedStyle="\APA.XSL" StyleName="APA"/>
</file>

<file path=customXml/item6.xml><?xml version="1.0" encoding="utf-8"?>
<b:Sources xmlns:b="http://schemas.openxmlformats.org/officeDocument/2006/bibliography" xmlns="http://schemas.openxmlformats.org/officeDocument/2006/bibliography" SelectedStyle="\APA.XSL" StyleName="APA"/>
</file>

<file path=customXml/item7.xml><?xml version="1.0" encoding="utf-8"?>
<b:Sources xmlns:b="http://schemas.openxmlformats.org/officeDocument/2006/bibliography" xmlns="http://schemas.openxmlformats.org/officeDocument/2006/bibliography" SelectedStyle="\APA.XSL" StyleName="APA"/>
</file>

<file path=customXml/item8.xml><?xml version="1.0" encoding="utf-8"?>
<b:Sources xmlns:b="http://schemas.openxmlformats.org/officeDocument/2006/bibliography" xmlns="http://schemas.openxmlformats.org/officeDocument/2006/bibliography" SelectedStyle="\APA.XSL" StyleName="APA"/>
</file>

<file path=customXml/item9.xml><?xml version="1.0" encoding="utf-8"?>
<b:Sources xmlns:b="http://schemas.openxmlformats.org/officeDocument/2006/bibliography" xmlns="http://schemas.openxmlformats.org/officeDocument/2006/bibliography" SelectedStyle="\APASixthEditionOfficeOnline.xsl" StyleName="APA" Version="6"/>
</file>

<file path=customXml/item10.xml><?xml version="1.0" encoding="utf-8"?>
<b:Sources xmlns:b="http://schemas.openxmlformats.org/officeDocument/2006/bibliography" xmlns="http://schemas.openxmlformats.org/officeDocument/2006/bibliography" SelectedStyle="\APA.XSL" StyleName="APA"/>
</file>

<file path=customXml/item11.xml><?xml version="1.0" encoding="utf-8"?>
<b:Sources xmlns:b="http://schemas.openxmlformats.org/officeDocument/2006/bibliography" xmlns="http://schemas.openxmlformats.org/officeDocument/2006/bibliography" SelectedStyle="\APA.XSL" StyleName="APA"/>
</file>

<file path=customXml/item12.xml><?xml version="1.0" encoding="utf-8"?>
<b:Sources xmlns:b="http://schemas.openxmlformats.org/officeDocument/2006/bibliography" xmlns="http://schemas.openxmlformats.org/officeDocument/2006/bibliography" SelectedStyle="\APA.XSL" StyleName="APA"/>
</file>

<file path=customXml/item13.xml><?xml version="1.0" encoding="utf-8"?>
<b:Sources xmlns:b="http://schemas.openxmlformats.org/officeDocument/2006/bibliography" xmlns="http://schemas.openxmlformats.org/officeDocument/2006/bibliography" SelectedStyle="\APA.XSL" StyleName="APA"/>
</file>

<file path=customXml/item14.xml><?xml version="1.0" encoding="utf-8"?>
<b:Sources xmlns:b="http://schemas.openxmlformats.org/officeDocument/2006/bibliography" xmlns="http://schemas.openxmlformats.org/officeDocument/2006/bibliography" SelectedStyle="\APA.XSL" StyleName="APA"/>
</file>

<file path=customXml/item15.xml><?xml version="1.0" encoding="utf-8"?>
<b:Sources xmlns:b="http://schemas.openxmlformats.org/officeDocument/2006/bibliography" xmlns="http://schemas.openxmlformats.org/officeDocument/2006/bibliography" SelectedStyle="\APA.XSL" StyleName="APA"/>
</file>

<file path=customXml/item16.xml><?xml version="1.0" encoding="utf-8"?>
<b:Sources xmlns:b="http://schemas.openxmlformats.org/officeDocument/2006/bibliography" xmlns="http://schemas.openxmlformats.org/officeDocument/2006/bibliography" SelectedStyle="\APA.XSL" StyleName="APA"/>
</file>

<file path=customXml/item17.xml><?xml version="1.0" encoding="utf-8"?>
<b:Sources xmlns:b="http://schemas.openxmlformats.org/officeDocument/2006/bibliography" xmlns="http://schemas.openxmlformats.org/officeDocument/2006/bibliography" SelectedStyle="\APA.XSL" StyleName="APA"/>
</file>

<file path=customXml/item18.xml>��
</file>

<file path=customXml/itemProps1.xml><?xml version="1.0" encoding="utf-8"?>
<ds:datastoreItem xmlns:ds="http://schemas.openxmlformats.org/officeDocument/2006/customXml" ds:itemID="{115E6BF8-83DD-402F-99BF-605AE5E2FF84}">
  <ds:schemaRefs>
    <ds:schemaRef ds:uri="http://schemas.openxmlformats.org/officeDocument/2006/bibliography"/>
  </ds:schemaRefs>
</ds:datastoreItem>
</file>

<file path=customXml/itemProps2.xml><?xml version="1.0" encoding="utf-8"?>
<ds:datastoreItem xmlns:ds="http://schemas.openxmlformats.org/officeDocument/2006/customXml" ds:itemID="{E2C18629-F2D6-4435-B773-187A02AEF404}">
  <ds:schemaRefs>
    <ds:schemaRef ds:uri="http://schemas.openxmlformats.org/officeDocument/2006/bibliography"/>
  </ds:schemaRefs>
</ds:datastoreItem>
</file>

<file path=customXml/itemProps3.xml><?xml version="1.0" encoding="utf-8"?>
<ds:datastoreItem xmlns:ds="http://schemas.openxmlformats.org/officeDocument/2006/customXml" ds:itemID="{542C7E83-DE9C-4946-BFF9-5B0951F44721}">
  <ds:schemaRefs>
    <ds:schemaRef ds:uri="http://schemas.openxmlformats.org/officeDocument/2006/bibliography"/>
  </ds:schemaRefs>
</ds:datastoreItem>
</file>

<file path=customXml/itemProps4.xml><?xml version="1.0" encoding="utf-8"?>
<ds:datastoreItem xmlns:ds="http://schemas.openxmlformats.org/officeDocument/2006/customXml" ds:itemID="{DB12011C-D0BB-4B1F-AA9E-41C0B87175FA}">
  <ds:schemaRefs>
    <ds:schemaRef ds:uri="http://schemas.openxmlformats.org/officeDocument/2006/bibliography"/>
  </ds:schemaRefs>
</ds:datastoreItem>
</file>

<file path=customXml/itemProps5.xml><?xml version="1.0" encoding="utf-8"?>
<ds:datastoreItem xmlns:ds="http://schemas.openxmlformats.org/officeDocument/2006/customXml" ds:itemID="{287609B8-041E-429A-9FBF-4558CD5F2824}">
  <ds:schemaRefs>
    <ds:schemaRef ds:uri="http://schemas.openxmlformats.org/officeDocument/2006/bibliography"/>
  </ds:schemaRefs>
</ds:datastoreItem>
</file>

<file path=customXml/itemProps6.xml><?xml version="1.0" encoding="utf-8"?>
<ds:datastoreItem xmlns:ds="http://schemas.openxmlformats.org/officeDocument/2006/customXml" ds:itemID="{99EE1448-62F4-4D5E-A8C4-4CD1288B2489}">
  <ds:schemaRefs>
    <ds:schemaRef ds:uri="http://schemas.openxmlformats.org/officeDocument/2006/bibliography"/>
  </ds:schemaRefs>
</ds:datastoreItem>
</file>

<file path=customXml/itemProps7.xml><?xml version="1.0" encoding="utf-8"?>
<ds:datastoreItem xmlns:ds="http://schemas.openxmlformats.org/officeDocument/2006/customXml" ds:itemID="{5394DACE-3D31-42BF-97F2-CBB5906918A8}">
  <ds:schemaRefs>
    <ds:schemaRef ds:uri="http://schemas.openxmlformats.org/officeDocument/2006/bibliography"/>
  </ds:schemaRefs>
</ds:datastoreItem>
</file>

<file path=customXml/itemProps8.xml><?xml version="1.0" encoding="utf-8"?>
<ds:datastoreItem xmlns:ds="http://schemas.openxmlformats.org/officeDocument/2006/customXml" ds:itemID="{FB1C5DBD-A292-46FA-ABC3-FFCE048758DF}">
  <ds:schemaRefs>
    <ds:schemaRef ds:uri="http://schemas.openxmlformats.org/officeDocument/2006/bibliography"/>
  </ds:schemaRefs>
</ds:datastoreItem>
</file>

<file path=customXml/itemProps9.xml><?xml version="1.0" encoding="utf-8"?>
<ds:datastoreItem xmlns:ds="http://schemas.openxmlformats.org/officeDocument/2006/customXml" ds:itemID="{C0D18A60-071C-4E65-98A5-281E630A445D}">
  <ds:schemaRefs>
    <ds:schemaRef ds:uri="http://schemas.openxmlformats.org/officeDocument/2006/bibliography"/>
  </ds:schemaRefs>
</ds:datastoreItem>
</file>

<file path=customXml/itemProps10.xml><?xml version="1.0" encoding="utf-8"?>
<ds:datastoreItem xmlns:ds="http://schemas.openxmlformats.org/officeDocument/2006/customXml" ds:itemID="{888FFD54-9B77-4FCF-AE66-544C42862325}">
  <ds:schemaRefs>
    <ds:schemaRef ds:uri="http://schemas.openxmlformats.org/officeDocument/2006/bibliography"/>
  </ds:schemaRefs>
</ds:datastoreItem>
</file>

<file path=customXml/itemProps11.xml><?xml version="1.0" encoding="utf-8"?>
<ds:datastoreItem xmlns:ds="http://schemas.openxmlformats.org/officeDocument/2006/customXml" ds:itemID="{421A6904-FE9D-4C2A-92A2-304421ED5ECA}">
  <ds:schemaRefs>
    <ds:schemaRef ds:uri="http://schemas.openxmlformats.org/officeDocument/2006/bibliography"/>
  </ds:schemaRefs>
</ds:datastoreItem>
</file>

<file path=customXml/itemProps12.xml><?xml version="1.0" encoding="utf-8"?>
<ds:datastoreItem xmlns:ds="http://schemas.openxmlformats.org/officeDocument/2006/customXml" ds:itemID="{4DCD3004-34B1-4141-9FAB-2F7ED7411C43}">
  <ds:schemaRefs>
    <ds:schemaRef ds:uri="http://schemas.openxmlformats.org/officeDocument/2006/bibliography"/>
  </ds:schemaRefs>
</ds:datastoreItem>
</file>

<file path=customXml/itemProps13.xml><?xml version="1.0" encoding="utf-8"?>
<ds:datastoreItem xmlns:ds="http://schemas.openxmlformats.org/officeDocument/2006/customXml" ds:itemID="{5B33B8A1-5311-4FD5-A482-2476AD430BFA}">
  <ds:schemaRefs>
    <ds:schemaRef ds:uri="http://schemas.openxmlformats.org/officeDocument/2006/bibliography"/>
  </ds:schemaRefs>
</ds:datastoreItem>
</file>

<file path=customXml/itemProps14.xml><?xml version="1.0" encoding="utf-8"?>
<ds:datastoreItem xmlns:ds="http://schemas.openxmlformats.org/officeDocument/2006/customXml" ds:itemID="{B71B6197-B4A2-4A2A-A5FD-5CA7FBCEB986}">
  <ds:schemaRefs>
    <ds:schemaRef ds:uri="http://schemas.openxmlformats.org/officeDocument/2006/bibliography"/>
  </ds:schemaRefs>
</ds:datastoreItem>
</file>

<file path=customXml/itemProps15.xml><?xml version="1.0" encoding="utf-8"?>
<ds:datastoreItem xmlns:ds="http://schemas.openxmlformats.org/officeDocument/2006/customXml" ds:itemID="{4C0FEE8C-3D9A-43EE-95F2-FA03DC69AD13}">
  <ds:schemaRefs>
    <ds:schemaRef ds:uri="http://schemas.openxmlformats.org/officeDocument/2006/bibliography"/>
  </ds:schemaRefs>
</ds:datastoreItem>
</file>

<file path=customXml/itemProps16.xml><?xml version="1.0" encoding="utf-8"?>
<ds:datastoreItem xmlns:ds="http://schemas.openxmlformats.org/officeDocument/2006/customXml" ds:itemID="{6296F158-EBC0-4957-8972-4464F907DD5C}">
  <ds:schemaRefs>
    <ds:schemaRef ds:uri="http://schemas.openxmlformats.org/officeDocument/2006/bibliography"/>
  </ds:schemaRefs>
</ds:datastoreItem>
</file>

<file path=customXml/itemProps17.xml><?xml version="1.0" encoding="utf-8"?>
<ds:datastoreItem xmlns:ds="http://schemas.openxmlformats.org/officeDocument/2006/customXml" ds:itemID="{5E038FDF-D2ED-4573-8DE8-E36BD824C101}">
  <ds:schemaRefs>
    <ds:schemaRef ds:uri="http://schemas.openxmlformats.org/officeDocument/2006/bibliography"/>
  </ds:schemaRefs>
</ds:datastoreItem>
</file>

<file path=customXml/itemProps18.xml><?xml version="1.0" encoding="utf-8"?>
<ds:datastoreItem xmlns:ds="http://schemas.openxmlformats.org/officeDocument/2006/customXml" ds:itemID="{5F7AA0CB-F75C-48B1-BE12-A3B47062FCF0}">
  <ds:schemaRefs>
    <ds:schemaRef ds:uri="http://www.w3.org/2001/XMLSchema"/>
  </ds:schemaRefs>
</ds:datastoreItem>
</file>

<file path=docProps/app.xml><?xml version="1.0" encoding="utf-8"?>
<Properties xmlns="http://schemas.openxmlformats.org/officeDocument/2006/extended-properties" xmlns:vt="http://schemas.openxmlformats.org/officeDocument/2006/docPropsVTypes">
  <Template>Normal.dotm</Template>
  <TotalTime>10</TotalTime>
  <Pages>367</Pages>
  <Words>116960</Words>
  <Characters>666677</Characters>
  <Application>Microsoft Office Word</Application>
  <DocSecurity>0</DocSecurity>
  <Lines>5555</Lines>
  <Paragraphs>1564</Paragraphs>
  <ScaleCrop>false</ScaleCrop>
  <HeadingPairs>
    <vt:vector size="2" baseType="variant">
      <vt:variant>
        <vt:lpstr>Title</vt:lpstr>
      </vt:variant>
      <vt:variant>
        <vt:i4>1</vt:i4>
      </vt:variant>
    </vt:vector>
  </HeadingPairs>
  <TitlesOfParts>
    <vt:vector size="1" baseType="lpstr">
      <vt:lpstr/>
    </vt:vector>
  </TitlesOfParts>
  <Company>Hewlett-Packard</Company>
  <LinksUpToDate>false</LinksUpToDate>
  <CharactersWithSpaces>782073</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Roads Master all work sections from TDO</dc:title>
  <dc:creator>Northern Territory Government</dc:creator>
  <cp:lastModifiedBy>Robert Haakmeester</cp:lastModifiedBy>
  <cp:revision>3</cp:revision>
  <cp:lastPrinted>2026-07-06T07:25:00Z</cp:lastPrinted>
  <dcterms:created xsi:type="dcterms:W3CDTF">2026-07-20T23:05:00Z</dcterms:created>
  <dcterms:modified xsi:type="dcterms:W3CDTF">2026-07-20T23:18:00Z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ade_ActiveDocsURL">
    <vt:lpwstr>https://tdo.nt.gov.au/</vt:lpwstr>
  </property>
  <property fmtid="{D5CDD505-2E9C-101B-9397-08002B2CF9AE}" pid="3" name="ade_DocumentID">
    <vt:lpwstr>3AAC4E725D954BBFB8734B387508E0DE</vt:lpwstr>
  </property>
  <property fmtid="{D5CDD505-2E9C-101B-9397-08002B2CF9AE}" pid="4" name="ade_DocumentFormatType">
    <vt:lpwstr>docx</vt:lpwstr>
  </property>
</Properties>
</file>